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50" r:id="rId2"/>
    <p:sldId id="386" r:id="rId3"/>
    <p:sldId id="289" r:id="rId4"/>
    <p:sldId id="374" r:id="rId5"/>
    <p:sldId id="375" r:id="rId6"/>
    <p:sldId id="372" r:id="rId7"/>
    <p:sldId id="370" r:id="rId8"/>
    <p:sldId id="392" r:id="rId9"/>
    <p:sldId id="393" r:id="rId10"/>
    <p:sldId id="394" r:id="rId11"/>
    <p:sldId id="397" r:id="rId12"/>
    <p:sldId id="395" r:id="rId13"/>
    <p:sldId id="396" r:id="rId14"/>
    <p:sldId id="379" r:id="rId15"/>
    <p:sldId id="382" r:id="rId16"/>
    <p:sldId id="293" r:id="rId17"/>
    <p:sldId id="352" r:id="rId18"/>
    <p:sldId id="385" r:id="rId19"/>
    <p:sldId id="384" r:id="rId20"/>
    <p:sldId id="383" r:id="rId21"/>
    <p:sldId id="373" r:id="rId22"/>
    <p:sldId id="380" r:id="rId23"/>
    <p:sldId id="391" r:id="rId24"/>
    <p:sldId id="389" r:id="rId25"/>
    <p:sldId id="390" r:id="rId26"/>
    <p:sldId id="399" r:id="rId27"/>
    <p:sldId id="376" r:id="rId28"/>
    <p:sldId id="346"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45" autoAdjust="0"/>
    <p:restoredTop sz="88469" autoAdjust="0"/>
  </p:normalViewPr>
  <p:slideViewPr>
    <p:cSldViewPr>
      <p:cViewPr varScale="1">
        <p:scale>
          <a:sx n="69" d="100"/>
          <a:sy n="69"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ata10.xml.rels><?xml version="1.0" encoding="UTF-8" standalone="yes"?>
<Relationships xmlns="http://schemas.openxmlformats.org/package/2006/relationships"><Relationship Id="rId1" Type="http://schemas.openxmlformats.org/officeDocument/2006/relationships/hyperlink" Target="http://komvos.ypes.gr/stat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1" Type="http://schemas.openxmlformats.org/officeDocument/2006/relationships/hyperlink" Target="http://komvos.ypes.gr/sta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FE1-6EF9-4F66-97B5-3D3343E88130}" type="doc">
      <dgm:prSet loTypeId="urn:microsoft.com/office/officeart/2005/8/layout/vList3#1" loCatId="list" qsTypeId="urn:microsoft.com/office/officeart/2005/8/quickstyle/simple1" qsCatId="simple" csTypeId="urn:microsoft.com/office/officeart/2005/8/colors/accent1_2" csCatId="accent1" phldr="1"/>
      <dgm:spPr/>
    </dgm:pt>
    <dgm:pt modelId="{2276192B-EC40-4F0E-983B-B3C604C0DA11}">
      <dgm:prSet phldrT="[Κείμενο]" custT="1"/>
      <dgm:spPr/>
      <dgm:t>
        <a:bodyPr/>
        <a:lstStyle/>
        <a:p>
          <a:r>
            <a:rPr lang="el-GR" sz="2000" dirty="0" smtClean="0"/>
            <a:t>Πληροφοριακό Σύστημα</a:t>
          </a:r>
          <a:endParaRPr lang="el-GR" sz="2000" dirty="0"/>
        </a:p>
      </dgm:t>
    </dgm:pt>
    <dgm:pt modelId="{A8FAECDC-DC52-41BC-83BD-9BF1BA5CEA82}" type="parTrans" cxnId="{892CEECA-76F4-4A0B-8034-DC9D9FDF8B40}">
      <dgm:prSet/>
      <dgm:spPr/>
      <dgm:t>
        <a:bodyPr/>
        <a:lstStyle/>
        <a:p>
          <a:endParaRPr lang="el-GR" sz="2400"/>
        </a:p>
      </dgm:t>
    </dgm:pt>
    <dgm:pt modelId="{68B42329-57B7-4149-915A-B98F0418B89D}" type="sibTrans" cxnId="{892CEECA-76F4-4A0B-8034-DC9D9FDF8B40}">
      <dgm:prSet/>
      <dgm:spPr/>
      <dgm:t>
        <a:bodyPr/>
        <a:lstStyle/>
        <a:p>
          <a:endParaRPr lang="el-GR" sz="2400"/>
        </a:p>
      </dgm:t>
    </dgm:pt>
    <dgm:pt modelId="{9DA5229A-4E2B-4A1A-A43E-1B17501F7273}">
      <dgm:prSet custT="1"/>
      <dgm:spPr/>
      <dgm:t>
        <a:bodyPr/>
        <a:lstStyle/>
        <a:p>
          <a:r>
            <a:rPr lang="el-GR" sz="2000" smtClean="0"/>
            <a:t>συλλογής,</a:t>
          </a:r>
          <a:endParaRPr lang="el-GR" sz="2000" dirty="0" smtClean="0"/>
        </a:p>
      </dgm:t>
    </dgm:pt>
    <dgm:pt modelId="{1E03008E-CD63-4B66-9CCD-863EB7AB9A10}" type="parTrans" cxnId="{D2164B54-54DC-49D0-AD53-510035C3A35A}">
      <dgm:prSet/>
      <dgm:spPr/>
      <dgm:t>
        <a:bodyPr/>
        <a:lstStyle/>
        <a:p>
          <a:endParaRPr lang="el-GR" sz="2400"/>
        </a:p>
      </dgm:t>
    </dgm:pt>
    <dgm:pt modelId="{F50201BA-4B59-4827-BC46-2833DBF927DC}" type="sibTrans" cxnId="{D2164B54-54DC-49D0-AD53-510035C3A35A}">
      <dgm:prSet/>
      <dgm:spPr/>
      <dgm:t>
        <a:bodyPr/>
        <a:lstStyle/>
        <a:p>
          <a:endParaRPr lang="el-GR" sz="2400"/>
        </a:p>
      </dgm:t>
    </dgm:pt>
    <dgm:pt modelId="{81DA054D-B30C-4410-AD01-E347CED7E8D5}">
      <dgm:prSet custT="1"/>
      <dgm:spPr/>
      <dgm:t>
        <a:bodyPr/>
        <a:lstStyle/>
        <a:p>
          <a:r>
            <a:rPr lang="el-GR" sz="2000" smtClean="0"/>
            <a:t>αποθήκευσης,</a:t>
          </a:r>
          <a:endParaRPr lang="el-GR" sz="2000" dirty="0" smtClean="0"/>
        </a:p>
      </dgm:t>
    </dgm:pt>
    <dgm:pt modelId="{0633D8F3-9FCB-45F5-A6EE-4622CDCABE2B}" type="parTrans" cxnId="{2FCC6347-8048-4EAA-BD3F-D2FF93136CE3}">
      <dgm:prSet/>
      <dgm:spPr/>
      <dgm:t>
        <a:bodyPr/>
        <a:lstStyle/>
        <a:p>
          <a:endParaRPr lang="el-GR" sz="2400"/>
        </a:p>
      </dgm:t>
    </dgm:pt>
    <dgm:pt modelId="{261B7A8E-A9FF-4F1A-8E92-0570FC73B262}" type="sibTrans" cxnId="{2FCC6347-8048-4EAA-BD3F-D2FF93136CE3}">
      <dgm:prSet/>
      <dgm:spPr/>
      <dgm:t>
        <a:bodyPr/>
        <a:lstStyle/>
        <a:p>
          <a:endParaRPr lang="el-GR" sz="2400"/>
        </a:p>
      </dgm:t>
    </dgm:pt>
    <dgm:pt modelId="{CD76018F-C5D6-4BCA-8852-EE4E2149DA3E}">
      <dgm:prSet custT="1"/>
      <dgm:spPr/>
      <dgm:t>
        <a:bodyPr/>
        <a:lstStyle/>
        <a:p>
          <a:r>
            <a:rPr lang="el-GR" sz="2000" smtClean="0"/>
            <a:t>μετασχηματισμού,</a:t>
          </a:r>
          <a:endParaRPr lang="el-GR" sz="2000" dirty="0" smtClean="0"/>
        </a:p>
      </dgm:t>
    </dgm:pt>
    <dgm:pt modelId="{3A8F9D73-4499-4513-9760-9CFBA5D4743D}" type="parTrans" cxnId="{56B015D9-1A3B-41F2-907D-657411DE7FA7}">
      <dgm:prSet/>
      <dgm:spPr/>
      <dgm:t>
        <a:bodyPr/>
        <a:lstStyle/>
        <a:p>
          <a:endParaRPr lang="el-GR" sz="2400"/>
        </a:p>
      </dgm:t>
    </dgm:pt>
    <dgm:pt modelId="{3119976C-B0D4-491F-96C3-4C0A61C6FCED}" type="sibTrans" cxnId="{56B015D9-1A3B-41F2-907D-657411DE7FA7}">
      <dgm:prSet/>
      <dgm:spPr/>
      <dgm:t>
        <a:bodyPr/>
        <a:lstStyle/>
        <a:p>
          <a:endParaRPr lang="el-GR" sz="2400"/>
        </a:p>
      </dgm:t>
    </dgm:pt>
    <dgm:pt modelId="{A6A61201-2A07-4E39-B0E7-D62FF0C39DCB}">
      <dgm:prSet custT="1"/>
      <dgm:spPr/>
      <dgm:t>
        <a:bodyPr/>
        <a:lstStyle/>
        <a:p>
          <a:r>
            <a:rPr lang="el-GR" sz="2000" smtClean="0"/>
            <a:t>παρουσίασης μέσω δυναμικών αναφορών και</a:t>
          </a:r>
          <a:endParaRPr lang="el-GR" sz="2000" dirty="0" smtClean="0"/>
        </a:p>
      </dgm:t>
    </dgm:pt>
    <dgm:pt modelId="{FB56FEAC-BF64-4F47-B38F-C3F62A74CBF6}" type="parTrans" cxnId="{6B69A703-11E0-4345-87FE-B3FE26200D43}">
      <dgm:prSet/>
      <dgm:spPr/>
      <dgm:t>
        <a:bodyPr/>
        <a:lstStyle/>
        <a:p>
          <a:endParaRPr lang="el-GR" sz="2400"/>
        </a:p>
      </dgm:t>
    </dgm:pt>
    <dgm:pt modelId="{BF6B9FB7-0010-439E-8D2A-4B75E8521871}" type="sibTrans" cxnId="{6B69A703-11E0-4345-87FE-B3FE26200D43}">
      <dgm:prSet/>
      <dgm:spPr/>
      <dgm:t>
        <a:bodyPr/>
        <a:lstStyle/>
        <a:p>
          <a:endParaRPr lang="el-GR" sz="2400"/>
        </a:p>
      </dgm:t>
    </dgm:pt>
    <dgm:pt modelId="{447093FB-9DBD-4A14-B9A2-FEC04185488A}">
      <dgm:prSet custT="1"/>
      <dgm:spPr/>
      <dgm:t>
        <a:bodyPr/>
        <a:lstStyle/>
        <a:p>
          <a:r>
            <a:rPr lang="el-GR" sz="2000" dirty="0" smtClean="0"/>
            <a:t>διάχυσης σε άλλους φορείς,</a:t>
          </a:r>
        </a:p>
      </dgm:t>
    </dgm:pt>
    <dgm:pt modelId="{44ED84E9-3A41-4AF7-BEDC-08A89F3B75F6}" type="parTrans" cxnId="{150EB4DC-384D-4043-925C-79746ECA9AAF}">
      <dgm:prSet/>
      <dgm:spPr/>
      <dgm:t>
        <a:bodyPr/>
        <a:lstStyle/>
        <a:p>
          <a:endParaRPr lang="el-GR" sz="2400"/>
        </a:p>
      </dgm:t>
    </dgm:pt>
    <dgm:pt modelId="{AC8CE141-001B-4402-8D95-B03AFFE83835}" type="sibTrans" cxnId="{150EB4DC-384D-4043-925C-79746ECA9AAF}">
      <dgm:prSet/>
      <dgm:spPr/>
      <dgm:t>
        <a:bodyPr/>
        <a:lstStyle/>
        <a:p>
          <a:endParaRPr lang="el-GR" sz="2400"/>
        </a:p>
      </dgm:t>
    </dgm:pt>
    <dgm:pt modelId="{D35BAB84-AD7C-48A9-BACB-0DA117F9C89F}">
      <dgm:prSet custT="1"/>
      <dgm:spPr/>
      <dgm:t>
        <a:bodyPr/>
        <a:lstStyle/>
        <a:p>
          <a:r>
            <a:rPr lang="el-GR" sz="2000" dirty="0" smtClean="0"/>
            <a:t>των Οικονομικών (κυρίως) στοιχείων των φορέων της Τ.Α..</a:t>
          </a:r>
        </a:p>
      </dgm:t>
    </dgm:pt>
    <dgm:pt modelId="{B9EAD3F7-93F6-44CA-B7F2-54A852450691}" type="parTrans" cxnId="{38D631F3-11EA-4108-89D5-078C1C9D038F}">
      <dgm:prSet/>
      <dgm:spPr/>
      <dgm:t>
        <a:bodyPr/>
        <a:lstStyle/>
        <a:p>
          <a:endParaRPr lang="el-GR" sz="2400"/>
        </a:p>
      </dgm:t>
    </dgm:pt>
    <dgm:pt modelId="{977E3F49-7D22-4EC5-B76D-02997BB7F21F}" type="sibTrans" cxnId="{38D631F3-11EA-4108-89D5-078C1C9D038F}">
      <dgm:prSet/>
      <dgm:spPr/>
      <dgm:t>
        <a:bodyPr/>
        <a:lstStyle/>
        <a:p>
          <a:endParaRPr lang="el-GR" sz="2400"/>
        </a:p>
      </dgm:t>
    </dgm:pt>
    <dgm:pt modelId="{89465DE1-5989-461F-A61A-6A6E9E412AFD}" type="pres">
      <dgm:prSet presAssocID="{0364AFE1-6EF9-4F66-97B5-3D3343E88130}" presName="linearFlow" presStyleCnt="0">
        <dgm:presLayoutVars>
          <dgm:dir/>
          <dgm:resizeHandles val="exact"/>
        </dgm:presLayoutVars>
      </dgm:prSet>
      <dgm:spPr/>
    </dgm:pt>
    <dgm:pt modelId="{193400C8-93C1-4585-A70D-EFD22FA1D9C1}" type="pres">
      <dgm:prSet presAssocID="{2276192B-EC40-4F0E-983B-B3C604C0DA11}" presName="composite" presStyleCnt="0"/>
      <dgm:spPr/>
    </dgm:pt>
    <dgm:pt modelId="{E61545AB-B2CF-4E7E-BF88-C88A6492B2B0}" type="pres">
      <dgm:prSet presAssocID="{2276192B-EC40-4F0E-983B-B3C604C0DA11}" presName="imgShp" presStyleLbl="fgImgPlace1" presStyleIdx="0" presStyleCnt="7"/>
      <dgm:spPr>
        <a:blipFill rotWithShape="1">
          <a:blip xmlns:r="http://schemas.openxmlformats.org/officeDocument/2006/relationships" r:embed="rId1"/>
          <a:stretch>
            <a:fillRect/>
          </a:stretch>
        </a:blipFill>
      </dgm:spPr>
    </dgm:pt>
    <dgm:pt modelId="{345EF733-C279-44F4-979A-AAC8430F241D}" type="pres">
      <dgm:prSet presAssocID="{2276192B-EC40-4F0E-983B-B3C604C0DA11}" presName="txShp" presStyleLbl="node1" presStyleIdx="0" presStyleCnt="7">
        <dgm:presLayoutVars>
          <dgm:bulletEnabled val="1"/>
        </dgm:presLayoutVars>
      </dgm:prSet>
      <dgm:spPr/>
      <dgm:t>
        <a:bodyPr/>
        <a:lstStyle/>
        <a:p>
          <a:endParaRPr lang="el-GR"/>
        </a:p>
      </dgm:t>
    </dgm:pt>
    <dgm:pt modelId="{89455C03-055B-4622-83B9-5C57E2FB747D}" type="pres">
      <dgm:prSet presAssocID="{68B42329-57B7-4149-915A-B98F0418B89D}" presName="spacing" presStyleCnt="0"/>
      <dgm:spPr/>
    </dgm:pt>
    <dgm:pt modelId="{4B1FA598-684C-436D-A50D-EC9911BC7187}" type="pres">
      <dgm:prSet presAssocID="{9DA5229A-4E2B-4A1A-A43E-1B17501F7273}" presName="composite" presStyleCnt="0"/>
      <dgm:spPr/>
    </dgm:pt>
    <dgm:pt modelId="{40485883-BC67-4727-82E6-21162E97CCE4}" type="pres">
      <dgm:prSet presAssocID="{9DA5229A-4E2B-4A1A-A43E-1B17501F7273}" presName="imgShp" presStyleLbl="fgImgPlace1" presStyleIdx="1" presStyleCnt="7"/>
      <dgm:spPr>
        <a:blipFill rotWithShape="1">
          <a:blip xmlns:r="http://schemas.openxmlformats.org/officeDocument/2006/relationships" r:embed="rId2"/>
          <a:stretch>
            <a:fillRect/>
          </a:stretch>
        </a:blipFill>
      </dgm:spPr>
    </dgm:pt>
    <dgm:pt modelId="{303AACD3-560A-4AF4-8028-7E36D15B9E9B}" type="pres">
      <dgm:prSet presAssocID="{9DA5229A-4E2B-4A1A-A43E-1B17501F7273}" presName="txShp" presStyleLbl="node1" presStyleIdx="1" presStyleCnt="7">
        <dgm:presLayoutVars>
          <dgm:bulletEnabled val="1"/>
        </dgm:presLayoutVars>
      </dgm:prSet>
      <dgm:spPr/>
      <dgm:t>
        <a:bodyPr/>
        <a:lstStyle/>
        <a:p>
          <a:endParaRPr lang="el-GR"/>
        </a:p>
      </dgm:t>
    </dgm:pt>
    <dgm:pt modelId="{39E2BF01-97BF-418C-8235-707479A3B2B0}" type="pres">
      <dgm:prSet presAssocID="{F50201BA-4B59-4827-BC46-2833DBF927DC}" presName="spacing" presStyleCnt="0"/>
      <dgm:spPr/>
    </dgm:pt>
    <dgm:pt modelId="{FA7B0CBF-3273-49A4-A243-F02477DD8002}" type="pres">
      <dgm:prSet presAssocID="{81DA054D-B30C-4410-AD01-E347CED7E8D5}" presName="composite" presStyleCnt="0"/>
      <dgm:spPr/>
    </dgm:pt>
    <dgm:pt modelId="{5E9B67FD-F648-45D2-993D-DA2EAAD2A3B1}" type="pres">
      <dgm:prSet presAssocID="{81DA054D-B30C-4410-AD01-E347CED7E8D5}" presName="imgShp" presStyleLbl="fgImgPlace1" presStyleIdx="2" presStyleCnt="7"/>
      <dgm:spPr>
        <a:blipFill rotWithShape="1">
          <a:blip xmlns:r="http://schemas.openxmlformats.org/officeDocument/2006/relationships" r:embed="rId3"/>
          <a:stretch>
            <a:fillRect/>
          </a:stretch>
        </a:blipFill>
      </dgm:spPr>
    </dgm:pt>
    <dgm:pt modelId="{D1759CD3-64BB-4690-A6EE-BC4C355E27D4}" type="pres">
      <dgm:prSet presAssocID="{81DA054D-B30C-4410-AD01-E347CED7E8D5}" presName="txShp" presStyleLbl="node1" presStyleIdx="2" presStyleCnt="7">
        <dgm:presLayoutVars>
          <dgm:bulletEnabled val="1"/>
        </dgm:presLayoutVars>
      </dgm:prSet>
      <dgm:spPr/>
      <dgm:t>
        <a:bodyPr/>
        <a:lstStyle/>
        <a:p>
          <a:endParaRPr lang="el-GR"/>
        </a:p>
      </dgm:t>
    </dgm:pt>
    <dgm:pt modelId="{7A381E7D-96FB-4DFA-853A-23C5EA6A0587}" type="pres">
      <dgm:prSet presAssocID="{261B7A8E-A9FF-4F1A-8E92-0570FC73B262}" presName="spacing" presStyleCnt="0"/>
      <dgm:spPr/>
    </dgm:pt>
    <dgm:pt modelId="{8ADFB921-D6CE-40F1-BB10-31A410478BE6}" type="pres">
      <dgm:prSet presAssocID="{CD76018F-C5D6-4BCA-8852-EE4E2149DA3E}" presName="composite" presStyleCnt="0"/>
      <dgm:spPr/>
    </dgm:pt>
    <dgm:pt modelId="{F4503CC5-9F83-4DF4-B559-4154731D2461}" type="pres">
      <dgm:prSet presAssocID="{CD76018F-C5D6-4BCA-8852-EE4E2149DA3E}" presName="imgShp" presStyleLbl="fgImgPlace1" presStyleIdx="3" presStyleCnt="7"/>
      <dgm:spPr>
        <a:blipFill rotWithShape="1">
          <a:blip xmlns:r="http://schemas.openxmlformats.org/officeDocument/2006/relationships" r:embed="rId4"/>
          <a:stretch>
            <a:fillRect/>
          </a:stretch>
        </a:blipFill>
      </dgm:spPr>
    </dgm:pt>
    <dgm:pt modelId="{40945C6F-1BA0-43C3-A409-0C346A80E61C}" type="pres">
      <dgm:prSet presAssocID="{CD76018F-C5D6-4BCA-8852-EE4E2149DA3E}" presName="txShp" presStyleLbl="node1" presStyleIdx="3" presStyleCnt="7">
        <dgm:presLayoutVars>
          <dgm:bulletEnabled val="1"/>
        </dgm:presLayoutVars>
      </dgm:prSet>
      <dgm:spPr/>
      <dgm:t>
        <a:bodyPr/>
        <a:lstStyle/>
        <a:p>
          <a:endParaRPr lang="el-GR"/>
        </a:p>
      </dgm:t>
    </dgm:pt>
    <dgm:pt modelId="{A056A92F-D7B5-49B9-8191-5153277D4D80}" type="pres">
      <dgm:prSet presAssocID="{3119976C-B0D4-491F-96C3-4C0A61C6FCED}" presName="spacing" presStyleCnt="0"/>
      <dgm:spPr/>
    </dgm:pt>
    <dgm:pt modelId="{B412F909-1E2D-40A0-80EC-E3F0472368B9}" type="pres">
      <dgm:prSet presAssocID="{A6A61201-2A07-4E39-B0E7-D62FF0C39DCB}" presName="composite" presStyleCnt="0"/>
      <dgm:spPr/>
    </dgm:pt>
    <dgm:pt modelId="{2AD10BE1-28AF-4FC8-A333-AAFBDD8F65EC}" type="pres">
      <dgm:prSet presAssocID="{A6A61201-2A07-4E39-B0E7-D62FF0C39DCB}" presName="imgShp" presStyleLbl="fgImgPlace1" presStyleIdx="4" presStyleCnt="7"/>
      <dgm:spPr>
        <a:blipFill rotWithShape="1">
          <a:blip xmlns:r="http://schemas.openxmlformats.org/officeDocument/2006/relationships" r:embed="rId5"/>
          <a:stretch>
            <a:fillRect/>
          </a:stretch>
        </a:blipFill>
      </dgm:spPr>
    </dgm:pt>
    <dgm:pt modelId="{4FA11C59-AE15-4345-9201-01ACB0019D2F}" type="pres">
      <dgm:prSet presAssocID="{A6A61201-2A07-4E39-B0E7-D62FF0C39DCB}" presName="txShp" presStyleLbl="node1" presStyleIdx="4" presStyleCnt="7">
        <dgm:presLayoutVars>
          <dgm:bulletEnabled val="1"/>
        </dgm:presLayoutVars>
      </dgm:prSet>
      <dgm:spPr/>
      <dgm:t>
        <a:bodyPr/>
        <a:lstStyle/>
        <a:p>
          <a:endParaRPr lang="el-GR"/>
        </a:p>
      </dgm:t>
    </dgm:pt>
    <dgm:pt modelId="{4AC8012A-71F7-4BBB-8377-BBAEF198D256}" type="pres">
      <dgm:prSet presAssocID="{BF6B9FB7-0010-439E-8D2A-4B75E8521871}" presName="spacing" presStyleCnt="0"/>
      <dgm:spPr/>
    </dgm:pt>
    <dgm:pt modelId="{AAAD6364-2088-42A4-86A3-2765F7A234FE}" type="pres">
      <dgm:prSet presAssocID="{447093FB-9DBD-4A14-B9A2-FEC04185488A}" presName="composite" presStyleCnt="0"/>
      <dgm:spPr/>
    </dgm:pt>
    <dgm:pt modelId="{958B6D90-FBFA-4229-8AD3-19AA40E67508}" type="pres">
      <dgm:prSet presAssocID="{447093FB-9DBD-4A14-B9A2-FEC04185488A}" presName="imgShp" presStyleLbl="fgImgPlace1" presStyleIdx="5" presStyleCnt="7"/>
      <dgm:spPr>
        <a:blipFill rotWithShape="1">
          <a:blip xmlns:r="http://schemas.openxmlformats.org/officeDocument/2006/relationships" r:embed="rId6"/>
          <a:stretch>
            <a:fillRect/>
          </a:stretch>
        </a:blipFill>
      </dgm:spPr>
    </dgm:pt>
    <dgm:pt modelId="{416C4B38-1BC1-466A-82AA-1DB6E8044D3B}" type="pres">
      <dgm:prSet presAssocID="{447093FB-9DBD-4A14-B9A2-FEC04185488A}" presName="txShp" presStyleLbl="node1" presStyleIdx="5" presStyleCnt="7">
        <dgm:presLayoutVars>
          <dgm:bulletEnabled val="1"/>
        </dgm:presLayoutVars>
      </dgm:prSet>
      <dgm:spPr/>
      <dgm:t>
        <a:bodyPr/>
        <a:lstStyle/>
        <a:p>
          <a:endParaRPr lang="el-GR"/>
        </a:p>
      </dgm:t>
    </dgm:pt>
    <dgm:pt modelId="{F79B3AB9-8E84-4C87-8CC8-F89A34A805E2}" type="pres">
      <dgm:prSet presAssocID="{AC8CE141-001B-4402-8D95-B03AFFE83835}" presName="spacing" presStyleCnt="0"/>
      <dgm:spPr/>
    </dgm:pt>
    <dgm:pt modelId="{D14F1C76-8681-4819-9B5B-2FE3F2C5B8A0}" type="pres">
      <dgm:prSet presAssocID="{D35BAB84-AD7C-48A9-BACB-0DA117F9C89F}" presName="composite" presStyleCnt="0"/>
      <dgm:spPr/>
    </dgm:pt>
    <dgm:pt modelId="{D7F4C89B-2F27-4904-9516-93E5DC12B910}" type="pres">
      <dgm:prSet presAssocID="{D35BAB84-AD7C-48A9-BACB-0DA117F9C89F}" presName="imgShp" presStyleLbl="fgImgPlace1" presStyleIdx="6" presStyleCnt="7"/>
      <dgm:spPr>
        <a:blipFill rotWithShape="1">
          <a:blip xmlns:r="http://schemas.openxmlformats.org/officeDocument/2006/relationships" r:embed="rId7"/>
          <a:stretch>
            <a:fillRect/>
          </a:stretch>
        </a:blipFill>
      </dgm:spPr>
    </dgm:pt>
    <dgm:pt modelId="{B2F78069-0545-4C4F-B6BD-027AA3C84FFC}" type="pres">
      <dgm:prSet presAssocID="{D35BAB84-AD7C-48A9-BACB-0DA117F9C89F}" presName="txShp" presStyleLbl="node1" presStyleIdx="6" presStyleCnt="7">
        <dgm:presLayoutVars>
          <dgm:bulletEnabled val="1"/>
        </dgm:presLayoutVars>
      </dgm:prSet>
      <dgm:spPr/>
      <dgm:t>
        <a:bodyPr/>
        <a:lstStyle/>
        <a:p>
          <a:endParaRPr lang="el-GR"/>
        </a:p>
      </dgm:t>
    </dgm:pt>
  </dgm:ptLst>
  <dgm:cxnLst>
    <dgm:cxn modelId="{6B69A703-11E0-4345-87FE-B3FE26200D43}" srcId="{0364AFE1-6EF9-4F66-97B5-3D3343E88130}" destId="{A6A61201-2A07-4E39-B0E7-D62FF0C39DCB}" srcOrd="4" destOrd="0" parTransId="{FB56FEAC-BF64-4F47-B38F-C3F62A74CBF6}" sibTransId="{BF6B9FB7-0010-439E-8D2A-4B75E8521871}"/>
    <dgm:cxn modelId="{B0E5515F-C1E6-45E2-B63C-A9674CF88E6E}" type="presOf" srcId="{0364AFE1-6EF9-4F66-97B5-3D3343E88130}" destId="{89465DE1-5989-461F-A61A-6A6E9E412AFD}" srcOrd="0" destOrd="0" presId="urn:microsoft.com/office/officeart/2005/8/layout/vList3#1"/>
    <dgm:cxn modelId="{56B015D9-1A3B-41F2-907D-657411DE7FA7}" srcId="{0364AFE1-6EF9-4F66-97B5-3D3343E88130}" destId="{CD76018F-C5D6-4BCA-8852-EE4E2149DA3E}" srcOrd="3" destOrd="0" parTransId="{3A8F9D73-4499-4513-9760-9CFBA5D4743D}" sibTransId="{3119976C-B0D4-491F-96C3-4C0A61C6FCED}"/>
    <dgm:cxn modelId="{16475E2F-BF7B-4127-A977-278FDB0F92A1}" type="presOf" srcId="{447093FB-9DBD-4A14-B9A2-FEC04185488A}" destId="{416C4B38-1BC1-466A-82AA-1DB6E8044D3B}" srcOrd="0" destOrd="0" presId="urn:microsoft.com/office/officeart/2005/8/layout/vList3#1"/>
    <dgm:cxn modelId="{150EB4DC-384D-4043-925C-79746ECA9AAF}" srcId="{0364AFE1-6EF9-4F66-97B5-3D3343E88130}" destId="{447093FB-9DBD-4A14-B9A2-FEC04185488A}" srcOrd="5" destOrd="0" parTransId="{44ED84E9-3A41-4AF7-BEDC-08A89F3B75F6}" sibTransId="{AC8CE141-001B-4402-8D95-B03AFFE83835}"/>
    <dgm:cxn modelId="{07AD83F0-398D-40BE-9467-98D1332FD7EA}" type="presOf" srcId="{D35BAB84-AD7C-48A9-BACB-0DA117F9C89F}" destId="{B2F78069-0545-4C4F-B6BD-027AA3C84FFC}" srcOrd="0" destOrd="0" presId="urn:microsoft.com/office/officeart/2005/8/layout/vList3#1"/>
    <dgm:cxn modelId="{D2164B54-54DC-49D0-AD53-510035C3A35A}" srcId="{0364AFE1-6EF9-4F66-97B5-3D3343E88130}" destId="{9DA5229A-4E2B-4A1A-A43E-1B17501F7273}" srcOrd="1" destOrd="0" parTransId="{1E03008E-CD63-4B66-9CCD-863EB7AB9A10}" sibTransId="{F50201BA-4B59-4827-BC46-2833DBF927DC}"/>
    <dgm:cxn modelId="{EBBC3016-F30C-49DF-99E2-DEC0927007AB}" type="presOf" srcId="{CD76018F-C5D6-4BCA-8852-EE4E2149DA3E}" destId="{40945C6F-1BA0-43C3-A409-0C346A80E61C}" srcOrd="0" destOrd="0" presId="urn:microsoft.com/office/officeart/2005/8/layout/vList3#1"/>
    <dgm:cxn modelId="{892CEECA-76F4-4A0B-8034-DC9D9FDF8B40}" srcId="{0364AFE1-6EF9-4F66-97B5-3D3343E88130}" destId="{2276192B-EC40-4F0E-983B-B3C604C0DA11}" srcOrd="0" destOrd="0" parTransId="{A8FAECDC-DC52-41BC-83BD-9BF1BA5CEA82}" sibTransId="{68B42329-57B7-4149-915A-B98F0418B89D}"/>
    <dgm:cxn modelId="{2FCC6347-8048-4EAA-BD3F-D2FF93136CE3}" srcId="{0364AFE1-6EF9-4F66-97B5-3D3343E88130}" destId="{81DA054D-B30C-4410-AD01-E347CED7E8D5}" srcOrd="2" destOrd="0" parTransId="{0633D8F3-9FCB-45F5-A6EE-4622CDCABE2B}" sibTransId="{261B7A8E-A9FF-4F1A-8E92-0570FC73B262}"/>
    <dgm:cxn modelId="{6C6CCD3D-FA90-4199-BCF2-7B78BD86852B}" type="presOf" srcId="{9DA5229A-4E2B-4A1A-A43E-1B17501F7273}" destId="{303AACD3-560A-4AF4-8028-7E36D15B9E9B}" srcOrd="0" destOrd="0" presId="urn:microsoft.com/office/officeart/2005/8/layout/vList3#1"/>
    <dgm:cxn modelId="{38D631F3-11EA-4108-89D5-078C1C9D038F}" srcId="{0364AFE1-6EF9-4F66-97B5-3D3343E88130}" destId="{D35BAB84-AD7C-48A9-BACB-0DA117F9C89F}" srcOrd="6" destOrd="0" parTransId="{B9EAD3F7-93F6-44CA-B7F2-54A852450691}" sibTransId="{977E3F49-7D22-4EC5-B76D-02997BB7F21F}"/>
    <dgm:cxn modelId="{924B6AA7-E21C-42E9-81CB-8FBB78ACB840}" type="presOf" srcId="{81DA054D-B30C-4410-AD01-E347CED7E8D5}" destId="{D1759CD3-64BB-4690-A6EE-BC4C355E27D4}" srcOrd="0" destOrd="0" presId="urn:microsoft.com/office/officeart/2005/8/layout/vList3#1"/>
    <dgm:cxn modelId="{54203DC9-A307-4FE8-9BA0-12B3E5309C0E}" type="presOf" srcId="{A6A61201-2A07-4E39-B0E7-D62FF0C39DCB}" destId="{4FA11C59-AE15-4345-9201-01ACB0019D2F}" srcOrd="0" destOrd="0" presId="urn:microsoft.com/office/officeart/2005/8/layout/vList3#1"/>
    <dgm:cxn modelId="{28C16FEF-02D8-4BF9-BF30-56E6BD6DED71}" type="presOf" srcId="{2276192B-EC40-4F0E-983B-B3C604C0DA11}" destId="{345EF733-C279-44F4-979A-AAC8430F241D}" srcOrd="0" destOrd="0" presId="urn:microsoft.com/office/officeart/2005/8/layout/vList3#1"/>
    <dgm:cxn modelId="{F54AF3BB-C71B-47F4-B525-FD797673CE58}" type="presParOf" srcId="{89465DE1-5989-461F-A61A-6A6E9E412AFD}" destId="{193400C8-93C1-4585-A70D-EFD22FA1D9C1}" srcOrd="0" destOrd="0" presId="urn:microsoft.com/office/officeart/2005/8/layout/vList3#1"/>
    <dgm:cxn modelId="{B804395D-C5DE-46F0-9504-6A44DD6850E0}" type="presParOf" srcId="{193400C8-93C1-4585-A70D-EFD22FA1D9C1}" destId="{E61545AB-B2CF-4E7E-BF88-C88A6492B2B0}" srcOrd="0" destOrd="0" presId="urn:microsoft.com/office/officeart/2005/8/layout/vList3#1"/>
    <dgm:cxn modelId="{A5EF45DC-E22A-4AA8-9CFC-1776ABFFB3DC}" type="presParOf" srcId="{193400C8-93C1-4585-A70D-EFD22FA1D9C1}" destId="{345EF733-C279-44F4-979A-AAC8430F241D}" srcOrd="1" destOrd="0" presId="urn:microsoft.com/office/officeart/2005/8/layout/vList3#1"/>
    <dgm:cxn modelId="{8A48C48E-01BF-455D-9D62-77B6AD16B718}" type="presParOf" srcId="{89465DE1-5989-461F-A61A-6A6E9E412AFD}" destId="{89455C03-055B-4622-83B9-5C57E2FB747D}" srcOrd="1" destOrd="0" presId="urn:microsoft.com/office/officeart/2005/8/layout/vList3#1"/>
    <dgm:cxn modelId="{591735F8-9C36-4C18-B2E1-65E3E3AD3402}" type="presParOf" srcId="{89465DE1-5989-461F-A61A-6A6E9E412AFD}" destId="{4B1FA598-684C-436D-A50D-EC9911BC7187}" srcOrd="2" destOrd="0" presId="urn:microsoft.com/office/officeart/2005/8/layout/vList3#1"/>
    <dgm:cxn modelId="{47333B1B-AD52-4F9D-B815-50F567A73E13}" type="presParOf" srcId="{4B1FA598-684C-436D-A50D-EC9911BC7187}" destId="{40485883-BC67-4727-82E6-21162E97CCE4}" srcOrd="0" destOrd="0" presId="urn:microsoft.com/office/officeart/2005/8/layout/vList3#1"/>
    <dgm:cxn modelId="{780B6D53-4F28-4710-A3FE-DB9AC3480BB1}" type="presParOf" srcId="{4B1FA598-684C-436D-A50D-EC9911BC7187}" destId="{303AACD3-560A-4AF4-8028-7E36D15B9E9B}" srcOrd="1" destOrd="0" presId="urn:microsoft.com/office/officeart/2005/8/layout/vList3#1"/>
    <dgm:cxn modelId="{F5B2E87D-4CF6-4A15-88C2-E3D7FB9F19F6}" type="presParOf" srcId="{89465DE1-5989-461F-A61A-6A6E9E412AFD}" destId="{39E2BF01-97BF-418C-8235-707479A3B2B0}" srcOrd="3" destOrd="0" presId="urn:microsoft.com/office/officeart/2005/8/layout/vList3#1"/>
    <dgm:cxn modelId="{F305F4F2-3570-41ED-BA8B-3A0371BADDC7}" type="presParOf" srcId="{89465DE1-5989-461F-A61A-6A6E9E412AFD}" destId="{FA7B0CBF-3273-49A4-A243-F02477DD8002}" srcOrd="4" destOrd="0" presId="urn:microsoft.com/office/officeart/2005/8/layout/vList3#1"/>
    <dgm:cxn modelId="{6EA5B546-FCB1-4C03-AD21-B4C57D1E845F}" type="presParOf" srcId="{FA7B0CBF-3273-49A4-A243-F02477DD8002}" destId="{5E9B67FD-F648-45D2-993D-DA2EAAD2A3B1}" srcOrd="0" destOrd="0" presId="urn:microsoft.com/office/officeart/2005/8/layout/vList3#1"/>
    <dgm:cxn modelId="{ECE43E8D-85EF-4A53-BD42-9A6C3691E405}" type="presParOf" srcId="{FA7B0CBF-3273-49A4-A243-F02477DD8002}" destId="{D1759CD3-64BB-4690-A6EE-BC4C355E27D4}" srcOrd="1" destOrd="0" presId="urn:microsoft.com/office/officeart/2005/8/layout/vList3#1"/>
    <dgm:cxn modelId="{EA96C4BE-754F-4E33-B7EB-2FC6C999A89C}" type="presParOf" srcId="{89465DE1-5989-461F-A61A-6A6E9E412AFD}" destId="{7A381E7D-96FB-4DFA-853A-23C5EA6A0587}" srcOrd="5" destOrd="0" presId="urn:microsoft.com/office/officeart/2005/8/layout/vList3#1"/>
    <dgm:cxn modelId="{A9122BF1-C5DC-4CFE-8CA6-588B0E9D2834}" type="presParOf" srcId="{89465DE1-5989-461F-A61A-6A6E9E412AFD}" destId="{8ADFB921-D6CE-40F1-BB10-31A410478BE6}" srcOrd="6" destOrd="0" presId="urn:microsoft.com/office/officeart/2005/8/layout/vList3#1"/>
    <dgm:cxn modelId="{28785AF6-1F57-4BFA-B935-6CB2D1674EC0}" type="presParOf" srcId="{8ADFB921-D6CE-40F1-BB10-31A410478BE6}" destId="{F4503CC5-9F83-4DF4-B559-4154731D2461}" srcOrd="0" destOrd="0" presId="urn:microsoft.com/office/officeart/2005/8/layout/vList3#1"/>
    <dgm:cxn modelId="{80AFE555-93A1-4F32-823C-7E1B22B5BFC3}" type="presParOf" srcId="{8ADFB921-D6CE-40F1-BB10-31A410478BE6}" destId="{40945C6F-1BA0-43C3-A409-0C346A80E61C}" srcOrd="1" destOrd="0" presId="urn:microsoft.com/office/officeart/2005/8/layout/vList3#1"/>
    <dgm:cxn modelId="{C668E78C-BD19-44A6-BE8E-558AA33944D8}" type="presParOf" srcId="{89465DE1-5989-461F-A61A-6A6E9E412AFD}" destId="{A056A92F-D7B5-49B9-8191-5153277D4D80}" srcOrd="7" destOrd="0" presId="urn:microsoft.com/office/officeart/2005/8/layout/vList3#1"/>
    <dgm:cxn modelId="{2A766C5E-B373-4B66-9682-E3683276B789}" type="presParOf" srcId="{89465DE1-5989-461F-A61A-6A6E9E412AFD}" destId="{B412F909-1E2D-40A0-80EC-E3F0472368B9}" srcOrd="8" destOrd="0" presId="urn:microsoft.com/office/officeart/2005/8/layout/vList3#1"/>
    <dgm:cxn modelId="{70963096-5DFE-4BB5-A057-F6C4B7C51F2B}" type="presParOf" srcId="{B412F909-1E2D-40A0-80EC-E3F0472368B9}" destId="{2AD10BE1-28AF-4FC8-A333-AAFBDD8F65EC}" srcOrd="0" destOrd="0" presId="urn:microsoft.com/office/officeart/2005/8/layout/vList3#1"/>
    <dgm:cxn modelId="{B340365E-0E03-432B-B174-A8301326F265}" type="presParOf" srcId="{B412F909-1E2D-40A0-80EC-E3F0472368B9}" destId="{4FA11C59-AE15-4345-9201-01ACB0019D2F}" srcOrd="1" destOrd="0" presId="urn:microsoft.com/office/officeart/2005/8/layout/vList3#1"/>
    <dgm:cxn modelId="{B4A8A851-9429-4885-976F-D3B56AB33FA1}" type="presParOf" srcId="{89465DE1-5989-461F-A61A-6A6E9E412AFD}" destId="{4AC8012A-71F7-4BBB-8377-BBAEF198D256}" srcOrd="9" destOrd="0" presId="urn:microsoft.com/office/officeart/2005/8/layout/vList3#1"/>
    <dgm:cxn modelId="{2421C5D3-C6A9-4056-962B-4BEB015A6A9D}" type="presParOf" srcId="{89465DE1-5989-461F-A61A-6A6E9E412AFD}" destId="{AAAD6364-2088-42A4-86A3-2765F7A234FE}" srcOrd="10" destOrd="0" presId="urn:microsoft.com/office/officeart/2005/8/layout/vList3#1"/>
    <dgm:cxn modelId="{6DDA309A-A345-4F30-BE06-C94C0C77B047}" type="presParOf" srcId="{AAAD6364-2088-42A4-86A3-2765F7A234FE}" destId="{958B6D90-FBFA-4229-8AD3-19AA40E67508}" srcOrd="0" destOrd="0" presId="urn:microsoft.com/office/officeart/2005/8/layout/vList3#1"/>
    <dgm:cxn modelId="{2A6C2816-1716-4C4A-9976-88B4CE6637B9}" type="presParOf" srcId="{AAAD6364-2088-42A4-86A3-2765F7A234FE}" destId="{416C4B38-1BC1-466A-82AA-1DB6E8044D3B}" srcOrd="1" destOrd="0" presId="urn:microsoft.com/office/officeart/2005/8/layout/vList3#1"/>
    <dgm:cxn modelId="{A079AED2-EB2F-462A-88C3-5D62D2CCCA2D}" type="presParOf" srcId="{89465DE1-5989-461F-A61A-6A6E9E412AFD}" destId="{F79B3AB9-8E84-4C87-8CC8-F89A34A805E2}" srcOrd="11" destOrd="0" presId="urn:microsoft.com/office/officeart/2005/8/layout/vList3#1"/>
    <dgm:cxn modelId="{C29FBC3B-3776-436D-8046-8B003344D3DC}" type="presParOf" srcId="{89465DE1-5989-461F-A61A-6A6E9E412AFD}" destId="{D14F1C76-8681-4819-9B5B-2FE3F2C5B8A0}" srcOrd="12" destOrd="0" presId="urn:microsoft.com/office/officeart/2005/8/layout/vList3#1"/>
    <dgm:cxn modelId="{57002327-6C2A-437E-B37E-33D479151E8D}" type="presParOf" srcId="{D14F1C76-8681-4819-9B5B-2FE3F2C5B8A0}" destId="{D7F4C89B-2F27-4904-9516-93E5DC12B910}" srcOrd="0" destOrd="0" presId="urn:microsoft.com/office/officeart/2005/8/layout/vList3#1"/>
    <dgm:cxn modelId="{0EFFEB05-DB30-41EA-BE7D-6513D8E8BF40}" type="presParOf" srcId="{D14F1C76-8681-4819-9B5B-2FE3F2C5B8A0}" destId="{B2F78069-0545-4C4F-B6BD-027AA3C84FFC}"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25F0CB-D960-4576-A657-1E522494391B}"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el-GR"/>
        </a:p>
      </dgm:t>
    </dgm:pt>
    <dgm:pt modelId="{2ACADB72-E546-451F-9809-42621B2F2DE9}">
      <dgm:prSet phldrT="[Text]" custT="1"/>
      <dgm:spPr/>
      <dgm:t>
        <a:bodyPr/>
        <a:lstStyle/>
        <a:p>
          <a:r>
            <a:rPr lang="el-GR" sz="1800" b="1" dirty="0" smtClean="0"/>
            <a:t>Στατιστικοί Ανταποκριτές – Νέα Ιστοσελίδα Κόμβου </a:t>
          </a:r>
          <a:r>
            <a:rPr lang="en-US" sz="1800" b="1" dirty="0" smtClean="0">
              <a:hlinkClick xmlns:r="http://schemas.openxmlformats.org/officeDocument/2006/relationships" r:id="rId1"/>
            </a:rPr>
            <a:t>http://komvos.ypes.gr/stats</a:t>
          </a:r>
          <a:r>
            <a:rPr lang="en-US" sz="1800" b="1" dirty="0" smtClean="0"/>
            <a:t> </a:t>
          </a:r>
          <a:endParaRPr lang="el-GR" sz="1800" b="1" dirty="0"/>
        </a:p>
      </dgm:t>
    </dgm:pt>
    <dgm:pt modelId="{A11359F2-7978-4FC7-B786-1DCC3CED2408}" type="parTrans" cxnId="{66C0F323-71EA-48A0-9A6B-23F220964989}">
      <dgm:prSet/>
      <dgm:spPr/>
      <dgm:t>
        <a:bodyPr/>
        <a:lstStyle/>
        <a:p>
          <a:endParaRPr lang="el-GR"/>
        </a:p>
      </dgm:t>
    </dgm:pt>
    <dgm:pt modelId="{07721810-E560-4F98-AF5D-7F731405DB20}" type="sibTrans" cxnId="{66C0F323-71EA-48A0-9A6B-23F220964989}">
      <dgm:prSet/>
      <dgm:spPr/>
      <dgm:t>
        <a:bodyPr/>
        <a:lstStyle/>
        <a:p>
          <a:endParaRPr lang="el-GR"/>
        </a:p>
      </dgm:t>
    </dgm:pt>
    <dgm:pt modelId="{4C2BA132-2289-4BB9-9898-36FBE38D8DCB}">
      <dgm:prSet phldrT="[Text]" custT="1"/>
      <dgm:spPr/>
      <dgm:t>
        <a:bodyPr/>
        <a:lstStyle/>
        <a:p>
          <a:r>
            <a:rPr lang="el-GR" sz="1800" b="1" dirty="0" smtClean="0"/>
            <a:t>Δημιουργία Λογαριασμού</a:t>
          </a:r>
          <a:endParaRPr lang="el-GR" sz="1800" b="1" dirty="0"/>
        </a:p>
      </dgm:t>
    </dgm:pt>
    <dgm:pt modelId="{AA10677C-B379-4A7A-A301-2E611ECFDEE5}" type="parTrans" cxnId="{697D60BA-E920-48EE-9C41-F2E1BB32C3DF}">
      <dgm:prSet/>
      <dgm:spPr/>
      <dgm:t>
        <a:bodyPr/>
        <a:lstStyle/>
        <a:p>
          <a:endParaRPr lang="el-GR"/>
        </a:p>
      </dgm:t>
    </dgm:pt>
    <dgm:pt modelId="{C876C485-AB56-457D-95BA-918895B12726}" type="sibTrans" cxnId="{697D60BA-E920-48EE-9C41-F2E1BB32C3DF}">
      <dgm:prSet/>
      <dgm:spPr/>
      <dgm:t>
        <a:bodyPr/>
        <a:lstStyle/>
        <a:p>
          <a:endParaRPr lang="el-GR"/>
        </a:p>
      </dgm:t>
    </dgm:pt>
    <dgm:pt modelId="{160FC7FB-2189-47B3-B70D-93C0DC239890}">
      <dgm:prSet custT="1"/>
      <dgm:spPr/>
      <dgm:t>
        <a:bodyPr/>
        <a:lstStyle/>
        <a:p>
          <a:r>
            <a:rPr lang="el-GR" sz="1800" b="1" dirty="0" smtClean="0"/>
            <a:t>Δυνατότητα Ανάρτησης στοιχείων αρχεία </a:t>
          </a:r>
          <a:r>
            <a:rPr lang="en-US" sz="1800" b="1" dirty="0" smtClean="0"/>
            <a:t>XML</a:t>
          </a:r>
          <a:r>
            <a:rPr lang="el-GR" sz="1800" b="1" dirty="0" smtClean="0"/>
            <a:t> ή </a:t>
          </a:r>
          <a:r>
            <a:rPr lang="en-US" sz="1800" b="1" dirty="0" smtClean="0"/>
            <a:t>Excel</a:t>
          </a:r>
          <a:r>
            <a:rPr lang="el-GR" sz="1400" b="1" dirty="0" smtClean="0"/>
            <a:t> (για όσους δεν διαθέτουν </a:t>
          </a:r>
          <a:r>
            <a:rPr lang="en-US" sz="1400" b="1" dirty="0" smtClean="0"/>
            <a:t>web service</a:t>
          </a:r>
          <a:r>
            <a:rPr lang="el-GR" sz="1400" b="1" dirty="0" smtClean="0"/>
            <a:t>)</a:t>
          </a:r>
        </a:p>
      </dgm:t>
    </dgm:pt>
    <dgm:pt modelId="{A41501D5-A0C0-4C67-BB2F-4F587C18A13C}" type="parTrans" cxnId="{D6E44285-8D7F-4AA0-8267-5C3791F646CE}">
      <dgm:prSet/>
      <dgm:spPr/>
      <dgm:t>
        <a:bodyPr/>
        <a:lstStyle/>
        <a:p>
          <a:endParaRPr lang="el-GR"/>
        </a:p>
      </dgm:t>
    </dgm:pt>
    <dgm:pt modelId="{28DCA383-2830-41C2-AC41-830580F1493E}" type="sibTrans" cxnId="{D6E44285-8D7F-4AA0-8267-5C3791F646CE}">
      <dgm:prSet/>
      <dgm:spPr/>
      <dgm:t>
        <a:bodyPr/>
        <a:lstStyle/>
        <a:p>
          <a:endParaRPr lang="el-GR"/>
        </a:p>
      </dgm:t>
    </dgm:pt>
    <dgm:pt modelId="{D78C2044-C591-4FC0-8F03-B762E19A765B}">
      <dgm:prSet phldrT="[Text]" custT="1"/>
      <dgm:spPr/>
      <dgm:t>
        <a:bodyPr/>
        <a:lstStyle/>
        <a:p>
          <a:r>
            <a:rPr lang="el-GR" sz="1800" b="1" smtClean="0"/>
            <a:t>Δυνατότητα Ελέγχου Στοιχείων</a:t>
          </a:r>
          <a:endParaRPr lang="el-GR" sz="1800" b="1" dirty="0" smtClean="0"/>
        </a:p>
      </dgm:t>
    </dgm:pt>
    <dgm:pt modelId="{212D76FB-8EED-42D9-B65A-4FF90A9E997E}" type="parTrans" cxnId="{FE5519CD-0260-44B4-AEA2-471F3C3757D7}">
      <dgm:prSet/>
      <dgm:spPr/>
      <dgm:t>
        <a:bodyPr/>
        <a:lstStyle/>
        <a:p>
          <a:endParaRPr lang="el-GR"/>
        </a:p>
      </dgm:t>
    </dgm:pt>
    <dgm:pt modelId="{E2A30C55-5252-464F-8D72-7EF6C5163A14}" type="sibTrans" cxnId="{FE5519CD-0260-44B4-AEA2-471F3C3757D7}">
      <dgm:prSet/>
      <dgm:spPr/>
      <dgm:t>
        <a:bodyPr/>
        <a:lstStyle/>
        <a:p>
          <a:endParaRPr lang="el-GR"/>
        </a:p>
      </dgm:t>
    </dgm:pt>
    <dgm:pt modelId="{4926C240-286C-44EA-B6CC-57F39AD16296}">
      <dgm:prSet custT="1"/>
      <dgm:spPr/>
      <dgm:t>
        <a:bodyPr/>
        <a:lstStyle/>
        <a:p>
          <a:r>
            <a:rPr lang="el-GR" sz="1800" b="1" smtClean="0"/>
            <a:t>Δυνατότητα εξαγωγής αναρτημένων στοιχείων σε </a:t>
          </a:r>
          <a:r>
            <a:rPr lang="en-US" sz="1800" b="1" smtClean="0"/>
            <a:t>Excel</a:t>
          </a:r>
          <a:endParaRPr lang="el-GR" sz="1800" b="1" dirty="0" smtClean="0"/>
        </a:p>
      </dgm:t>
    </dgm:pt>
    <dgm:pt modelId="{2EE11B1A-8796-4313-962E-8034BAD82754}" type="parTrans" cxnId="{BE885A1B-6E5E-401C-B582-51486CA34AB3}">
      <dgm:prSet/>
      <dgm:spPr/>
      <dgm:t>
        <a:bodyPr/>
        <a:lstStyle/>
        <a:p>
          <a:endParaRPr lang="el-GR"/>
        </a:p>
      </dgm:t>
    </dgm:pt>
    <dgm:pt modelId="{D9A6F21B-35DD-445F-81F6-8D3029CB5ABA}" type="sibTrans" cxnId="{BE885A1B-6E5E-401C-B582-51486CA34AB3}">
      <dgm:prSet/>
      <dgm:spPr/>
      <dgm:t>
        <a:bodyPr/>
        <a:lstStyle/>
        <a:p>
          <a:endParaRPr lang="el-GR"/>
        </a:p>
      </dgm:t>
    </dgm:pt>
    <dgm:pt modelId="{88BE61CE-2EFA-42D7-8EF0-45451D3E58C2}" type="pres">
      <dgm:prSet presAssocID="{6225F0CB-D960-4576-A657-1E522494391B}" presName="Name0" presStyleCnt="0">
        <dgm:presLayoutVars>
          <dgm:chMax val="1"/>
          <dgm:dir/>
          <dgm:animLvl val="ctr"/>
          <dgm:resizeHandles val="exact"/>
        </dgm:presLayoutVars>
      </dgm:prSet>
      <dgm:spPr/>
      <dgm:t>
        <a:bodyPr/>
        <a:lstStyle/>
        <a:p>
          <a:endParaRPr lang="el-GR"/>
        </a:p>
      </dgm:t>
    </dgm:pt>
    <dgm:pt modelId="{A6E1790E-6A24-47EA-A03B-229396CB2ED5}" type="pres">
      <dgm:prSet presAssocID="{2ACADB72-E546-451F-9809-42621B2F2DE9}" presName="centerShape" presStyleLbl="node0" presStyleIdx="0" presStyleCnt="1" custScaleX="185321" custScaleY="151731" custLinFactNeighborY="-2969"/>
      <dgm:spPr/>
      <dgm:t>
        <a:bodyPr/>
        <a:lstStyle/>
        <a:p>
          <a:endParaRPr lang="el-GR"/>
        </a:p>
      </dgm:t>
    </dgm:pt>
    <dgm:pt modelId="{AA884E2D-08BC-483C-B721-2E1AB104C0D5}" type="pres">
      <dgm:prSet presAssocID="{AA10677C-B379-4A7A-A301-2E611ECFDEE5}" presName="parTrans" presStyleLbl="sibTrans2D1" presStyleIdx="0" presStyleCnt="4"/>
      <dgm:spPr/>
      <dgm:t>
        <a:bodyPr/>
        <a:lstStyle/>
        <a:p>
          <a:endParaRPr lang="el-GR"/>
        </a:p>
      </dgm:t>
    </dgm:pt>
    <dgm:pt modelId="{74EC63A0-EBBF-4788-B23C-7223C2E916D4}" type="pres">
      <dgm:prSet presAssocID="{AA10677C-B379-4A7A-A301-2E611ECFDEE5}" presName="connectorText" presStyleLbl="sibTrans2D1" presStyleIdx="0" presStyleCnt="4"/>
      <dgm:spPr/>
      <dgm:t>
        <a:bodyPr/>
        <a:lstStyle/>
        <a:p>
          <a:endParaRPr lang="el-GR"/>
        </a:p>
      </dgm:t>
    </dgm:pt>
    <dgm:pt modelId="{20C29029-26AC-4AB8-A533-D904891D639A}" type="pres">
      <dgm:prSet presAssocID="{4C2BA132-2289-4BB9-9898-36FBE38D8DCB}" presName="node" presStyleLbl="node1" presStyleIdx="0" presStyleCnt="4" custScaleX="135284" custScaleY="100411" custRadScaleRad="128572" custRadScaleInc="-103213">
        <dgm:presLayoutVars>
          <dgm:bulletEnabled val="1"/>
        </dgm:presLayoutVars>
      </dgm:prSet>
      <dgm:spPr/>
      <dgm:t>
        <a:bodyPr/>
        <a:lstStyle/>
        <a:p>
          <a:endParaRPr lang="el-GR"/>
        </a:p>
      </dgm:t>
    </dgm:pt>
    <dgm:pt modelId="{08BC3527-0401-4A6C-9718-0F453F4AB879}" type="pres">
      <dgm:prSet presAssocID="{A41501D5-A0C0-4C67-BB2F-4F587C18A13C}" presName="parTrans" presStyleLbl="sibTrans2D1" presStyleIdx="1" presStyleCnt="4"/>
      <dgm:spPr/>
      <dgm:t>
        <a:bodyPr/>
        <a:lstStyle/>
        <a:p>
          <a:endParaRPr lang="el-GR"/>
        </a:p>
      </dgm:t>
    </dgm:pt>
    <dgm:pt modelId="{C9E43180-2099-471E-A358-FDE0BE8872C0}" type="pres">
      <dgm:prSet presAssocID="{A41501D5-A0C0-4C67-BB2F-4F587C18A13C}" presName="connectorText" presStyleLbl="sibTrans2D1" presStyleIdx="1" presStyleCnt="4"/>
      <dgm:spPr/>
      <dgm:t>
        <a:bodyPr/>
        <a:lstStyle/>
        <a:p>
          <a:endParaRPr lang="el-GR"/>
        </a:p>
      </dgm:t>
    </dgm:pt>
    <dgm:pt modelId="{B4049C73-4ADC-45F9-ADF6-D08B37A44A10}" type="pres">
      <dgm:prSet presAssocID="{160FC7FB-2189-47B3-B70D-93C0DC239890}" presName="node" presStyleLbl="node1" presStyleIdx="1" presStyleCnt="4" custScaleX="172335" custScaleY="100411" custRadScaleRad="132590" custRadScaleInc="-94999">
        <dgm:presLayoutVars>
          <dgm:bulletEnabled val="1"/>
        </dgm:presLayoutVars>
      </dgm:prSet>
      <dgm:spPr/>
      <dgm:t>
        <a:bodyPr/>
        <a:lstStyle/>
        <a:p>
          <a:endParaRPr lang="el-GR"/>
        </a:p>
      </dgm:t>
    </dgm:pt>
    <dgm:pt modelId="{C10EC516-DE30-413D-9448-0C0CE12978C9}" type="pres">
      <dgm:prSet presAssocID="{2EE11B1A-8796-4313-962E-8034BAD82754}" presName="parTrans" presStyleLbl="sibTrans2D1" presStyleIdx="2" presStyleCnt="4"/>
      <dgm:spPr/>
      <dgm:t>
        <a:bodyPr/>
        <a:lstStyle/>
        <a:p>
          <a:endParaRPr lang="el-GR"/>
        </a:p>
      </dgm:t>
    </dgm:pt>
    <dgm:pt modelId="{3A5D1A0D-3986-48DB-847C-E90FCA8A1310}" type="pres">
      <dgm:prSet presAssocID="{2EE11B1A-8796-4313-962E-8034BAD82754}" presName="connectorText" presStyleLbl="sibTrans2D1" presStyleIdx="2" presStyleCnt="4"/>
      <dgm:spPr/>
      <dgm:t>
        <a:bodyPr/>
        <a:lstStyle/>
        <a:p>
          <a:endParaRPr lang="el-GR"/>
        </a:p>
      </dgm:t>
    </dgm:pt>
    <dgm:pt modelId="{5E41C634-E37F-4FB4-A2F6-DCDA3F60ABEC}" type="pres">
      <dgm:prSet presAssocID="{4926C240-286C-44EA-B6CC-57F39AD16296}" presName="node" presStyleLbl="node1" presStyleIdx="2" presStyleCnt="4" custScaleX="144088" custScaleY="109763" custRadScaleRad="129802" custRadScaleInc="-190692">
        <dgm:presLayoutVars>
          <dgm:bulletEnabled val="1"/>
        </dgm:presLayoutVars>
      </dgm:prSet>
      <dgm:spPr/>
      <dgm:t>
        <a:bodyPr/>
        <a:lstStyle/>
        <a:p>
          <a:endParaRPr lang="el-GR"/>
        </a:p>
      </dgm:t>
    </dgm:pt>
    <dgm:pt modelId="{CAFE78C2-3063-4A95-ADF8-04E5E2F16DE5}" type="pres">
      <dgm:prSet presAssocID="{212D76FB-8EED-42D9-B65A-4FF90A9E997E}" presName="parTrans" presStyleLbl="sibTrans2D1" presStyleIdx="3" presStyleCnt="4"/>
      <dgm:spPr/>
      <dgm:t>
        <a:bodyPr/>
        <a:lstStyle/>
        <a:p>
          <a:endParaRPr lang="el-GR"/>
        </a:p>
      </dgm:t>
    </dgm:pt>
    <dgm:pt modelId="{ECA49B56-C7EA-416B-8C60-DA2C73976887}" type="pres">
      <dgm:prSet presAssocID="{212D76FB-8EED-42D9-B65A-4FF90A9E997E}" presName="connectorText" presStyleLbl="sibTrans2D1" presStyleIdx="3" presStyleCnt="4"/>
      <dgm:spPr/>
      <dgm:t>
        <a:bodyPr/>
        <a:lstStyle/>
        <a:p>
          <a:endParaRPr lang="el-GR"/>
        </a:p>
      </dgm:t>
    </dgm:pt>
    <dgm:pt modelId="{52561EBA-9DEC-41E9-A964-6929DCB5BEF2}" type="pres">
      <dgm:prSet presAssocID="{D78C2044-C591-4FC0-8F03-B762E19A765B}" presName="node" presStyleLbl="node1" presStyleIdx="3" presStyleCnt="4" custScaleX="135284" custScaleY="100411" custRadScaleRad="128262" custRadScaleInc="-7832">
        <dgm:presLayoutVars>
          <dgm:bulletEnabled val="1"/>
        </dgm:presLayoutVars>
      </dgm:prSet>
      <dgm:spPr/>
      <dgm:t>
        <a:bodyPr/>
        <a:lstStyle/>
        <a:p>
          <a:endParaRPr lang="el-GR"/>
        </a:p>
      </dgm:t>
    </dgm:pt>
  </dgm:ptLst>
  <dgm:cxnLst>
    <dgm:cxn modelId="{03BDE487-65FC-4D15-9A07-148853C4B577}" type="presOf" srcId="{A41501D5-A0C0-4C67-BB2F-4F587C18A13C}" destId="{C9E43180-2099-471E-A358-FDE0BE8872C0}" srcOrd="1" destOrd="0" presId="urn:microsoft.com/office/officeart/2005/8/layout/radial5"/>
    <dgm:cxn modelId="{334D7C57-617D-4F84-B88F-EDAA9472FB84}" type="presOf" srcId="{2EE11B1A-8796-4313-962E-8034BAD82754}" destId="{3A5D1A0D-3986-48DB-847C-E90FCA8A1310}" srcOrd="1" destOrd="0" presId="urn:microsoft.com/office/officeart/2005/8/layout/radial5"/>
    <dgm:cxn modelId="{2253EB56-18FD-4B8F-BF82-1784410BCABB}" type="presOf" srcId="{212D76FB-8EED-42D9-B65A-4FF90A9E997E}" destId="{ECA49B56-C7EA-416B-8C60-DA2C73976887}" srcOrd="1" destOrd="0" presId="urn:microsoft.com/office/officeart/2005/8/layout/radial5"/>
    <dgm:cxn modelId="{DF5DB798-5394-4614-B7AE-11741429A37B}" type="presOf" srcId="{160FC7FB-2189-47B3-B70D-93C0DC239890}" destId="{B4049C73-4ADC-45F9-ADF6-D08B37A44A10}" srcOrd="0" destOrd="0" presId="urn:microsoft.com/office/officeart/2005/8/layout/radial5"/>
    <dgm:cxn modelId="{66C0F323-71EA-48A0-9A6B-23F220964989}" srcId="{6225F0CB-D960-4576-A657-1E522494391B}" destId="{2ACADB72-E546-451F-9809-42621B2F2DE9}" srcOrd="0" destOrd="0" parTransId="{A11359F2-7978-4FC7-B786-1DCC3CED2408}" sibTransId="{07721810-E560-4F98-AF5D-7F731405DB20}"/>
    <dgm:cxn modelId="{7A3EA88D-A977-4147-9FA9-7C3AE955CD52}" type="presOf" srcId="{AA10677C-B379-4A7A-A301-2E611ECFDEE5}" destId="{AA884E2D-08BC-483C-B721-2E1AB104C0D5}" srcOrd="0" destOrd="0" presId="urn:microsoft.com/office/officeart/2005/8/layout/radial5"/>
    <dgm:cxn modelId="{AC589D0B-C091-4959-8831-E5F425A074A2}" type="presOf" srcId="{6225F0CB-D960-4576-A657-1E522494391B}" destId="{88BE61CE-2EFA-42D7-8EF0-45451D3E58C2}" srcOrd="0" destOrd="0" presId="urn:microsoft.com/office/officeart/2005/8/layout/radial5"/>
    <dgm:cxn modelId="{BE885A1B-6E5E-401C-B582-51486CA34AB3}" srcId="{2ACADB72-E546-451F-9809-42621B2F2DE9}" destId="{4926C240-286C-44EA-B6CC-57F39AD16296}" srcOrd="2" destOrd="0" parTransId="{2EE11B1A-8796-4313-962E-8034BAD82754}" sibTransId="{D9A6F21B-35DD-445F-81F6-8D3029CB5ABA}"/>
    <dgm:cxn modelId="{5AB63635-1DD1-4E80-9010-B70211DECB8D}" type="presOf" srcId="{4C2BA132-2289-4BB9-9898-36FBE38D8DCB}" destId="{20C29029-26AC-4AB8-A533-D904891D639A}" srcOrd="0" destOrd="0" presId="urn:microsoft.com/office/officeart/2005/8/layout/radial5"/>
    <dgm:cxn modelId="{11942830-106F-4CB1-8DA5-4769E5C48499}" type="presOf" srcId="{2ACADB72-E546-451F-9809-42621B2F2DE9}" destId="{A6E1790E-6A24-47EA-A03B-229396CB2ED5}" srcOrd="0" destOrd="0" presId="urn:microsoft.com/office/officeart/2005/8/layout/radial5"/>
    <dgm:cxn modelId="{FE5519CD-0260-44B4-AEA2-471F3C3757D7}" srcId="{2ACADB72-E546-451F-9809-42621B2F2DE9}" destId="{D78C2044-C591-4FC0-8F03-B762E19A765B}" srcOrd="3" destOrd="0" parTransId="{212D76FB-8EED-42D9-B65A-4FF90A9E997E}" sibTransId="{E2A30C55-5252-464F-8D72-7EF6C5163A14}"/>
    <dgm:cxn modelId="{BAE43951-79DC-46A8-964D-58EFC1141F94}" type="presOf" srcId="{A41501D5-A0C0-4C67-BB2F-4F587C18A13C}" destId="{08BC3527-0401-4A6C-9718-0F453F4AB879}" srcOrd="0" destOrd="0" presId="urn:microsoft.com/office/officeart/2005/8/layout/radial5"/>
    <dgm:cxn modelId="{699B19E0-9156-4889-AB5F-A5C0C8EC495D}" type="presOf" srcId="{D78C2044-C591-4FC0-8F03-B762E19A765B}" destId="{52561EBA-9DEC-41E9-A964-6929DCB5BEF2}" srcOrd="0" destOrd="0" presId="urn:microsoft.com/office/officeart/2005/8/layout/radial5"/>
    <dgm:cxn modelId="{630ADE64-5820-4334-9AF0-C589D932D317}" type="presOf" srcId="{2EE11B1A-8796-4313-962E-8034BAD82754}" destId="{C10EC516-DE30-413D-9448-0C0CE12978C9}" srcOrd="0" destOrd="0" presId="urn:microsoft.com/office/officeart/2005/8/layout/radial5"/>
    <dgm:cxn modelId="{3A2A69A3-9CEE-4387-8551-D5FBA97ED353}" type="presOf" srcId="{4926C240-286C-44EA-B6CC-57F39AD16296}" destId="{5E41C634-E37F-4FB4-A2F6-DCDA3F60ABEC}" srcOrd="0" destOrd="0" presId="urn:microsoft.com/office/officeart/2005/8/layout/radial5"/>
    <dgm:cxn modelId="{697D60BA-E920-48EE-9C41-F2E1BB32C3DF}" srcId="{2ACADB72-E546-451F-9809-42621B2F2DE9}" destId="{4C2BA132-2289-4BB9-9898-36FBE38D8DCB}" srcOrd="0" destOrd="0" parTransId="{AA10677C-B379-4A7A-A301-2E611ECFDEE5}" sibTransId="{C876C485-AB56-457D-95BA-918895B12726}"/>
    <dgm:cxn modelId="{463EFA37-2CD5-40C4-9899-1C16882CE8B2}" type="presOf" srcId="{AA10677C-B379-4A7A-A301-2E611ECFDEE5}" destId="{74EC63A0-EBBF-4788-B23C-7223C2E916D4}" srcOrd="1" destOrd="0" presId="urn:microsoft.com/office/officeart/2005/8/layout/radial5"/>
    <dgm:cxn modelId="{8D2C4A66-E2B1-4488-A5A3-DB26F824737D}" type="presOf" srcId="{212D76FB-8EED-42D9-B65A-4FF90A9E997E}" destId="{CAFE78C2-3063-4A95-ADF8-04E5E2F16DE5}" srcOrd="0" destOrd="0" presId="urn:microsoft.com/office/officeart/2005/8/layout/radial5"/>
    <dgm:cxn modelId="{D6E44285-8D7F-4AA0-8267-5C3791F646CE}" srcId="{2ACADB72-E546-451F-9809-42621B2F2DE9}" destId="{160FC7FB-2189-47B3-B70D-93C0DC239890}" srcOrd="1" destOrd="0" parTransId="{A41501D5-A0C0-4C67-BB2F-4F587C18A13C}" sibTransId="{28DCA383-2830-41C2-AC41-830580F1493E}"/>
    <dgm:cxn modelId="{CB2A878C-0F5E-487A-A07B-A1BE1A15734B}" type="presParOf" srcId="{88BE61CE-2EFA-42D7-8EF0-45451D3E58C2}" destId="{A6E1790E-6A24-47EA-A03B-229396CB2ED5}" srcOrd="0" destOrd="0" presId="urn:microsoft.com/office/officeart/2005/8/layout/radial5"/>
    <dgm:cxn modelId="{CA72667D-F0E9-416A-AE67-90B385097F8F}" type="presParOf" srcId="{88BE61CE-2EFA-42D7-8EF0-45451D3E58C2}" destId="{AA884E2D-08BC-483C-B721-2E1AB104C0D5}" srcOrd="1" destOrd="0" presId="urn:microsoft.com/office/officeart/2005/8/layout/radial5"/>
    <dgm:cxn modelId="{5B53A5C3-115A-4CF8-884A-02F455840330}" type="presParOf" srcId="{AA884E2D-08BC-483C-B721-2E1AB104C0D5}" destId="{74EC63A0-EBBF-4788-B23C-7223C2E916D4}" srcOrd="0" destOrd="0" presId="urn:microsoft.com/office/officeart/2005/8/layout/radial5"/>
    <dgm:cxn modelId="{826C1BBB-B517-42D4-B09A-5B62AE414CE1}" type="presParOf" srcId="{88BE61CE-2EFA-42D7-8EF0-45451D3E58C2}" destId="{20C29029-26AC-4AB8-A533-D904891D639A}" srcOrd="2" destOrd="0" presId="urn:microsoft.com/office/officeart/2005/8/layout/radial5"/>
    <dgm:cxn modelId="{C4D18ABF-CB95-43A9-84BE-278AF1B71755}" type="presParOf" srcId="{88BE61CE-2EFA-42D7-8EF0-45451D3E58C2}" destId="{08BC3527-0401-4A6C-9718-0F453F4AB879}" srcOrd="3" destOrd="0" presId="urn:microsoft.com/office/officeart/2005/8/layout/radial5"/>
    <dgm:cxn modelId="{1514015E-DA1D-45C6-88C2-739F6AF4645B}" type="presParOf" srcId="{08BC3527-0401-4A6C-9718-0F453F4AB879}" destId="{C9E43180-2099-471E-A358-FDE0BE8872C0}" srcOrd="0" destOrd="0" presId="urn:microsoft.com/office/officeart/2005/8/layout/radial5"/>
    <dgm:cxn modelId="{B4406A8F-E0E7-40B0-8B27-3ABB3BEB818C}" type="presParOf" srcId="{88BE61CE-2EFA-42D7-8EF0-45451D3E58C2}" destId="{B4049C73-4ADC-45F9-ADF6-D08B37A44A10}" srcOrd="4" destOrd="0" presId="urn:microsoft.com/office/officeart/2005/8/layout/radial5"/>
    <dgm:cxn modelId="{18197F0C-51DE-420B-A81A-AE5E00FFB585}" type="presParOf" srcId="{88BE61CE-2EFA-42D7-8EF0-45451D3E58C2}" destId="{C10EC516-DE30-413D-9448-0C0CE12978C9}" srcOrd="5" destOrd="0" presId="urn:microsoft.com/office/officeart/2005/8/layout/radial5"/>
    <dgm:cxn modelId="{E3178A2C-3468-45F0-A061-F11609036077}" type="presParOf" srcId="{C10EC516-DE30-413D-9448-0C0CE12978C9}" destId="{3A5D1A0D-3986-48DB-847C-E90FCA8A1310}" srcOrd="0" destOrd="0" presId="urn:microsoft.com/office/officeart/2005/8/layout/radial5"/>
    <dgm:cxn modelId="{8369AF79-6CDF-4E9B-BF20-1577F9C35BFC}" type="presParOf" srcId="{88BE61CE-2EFA-42D7-8EF0-45451D3E58C2}" destId="{5E41C634-E37F-4FB4-A2F6-DCDA3F60ABEC}" srcOrd="6" destOrd="0" presId="urn:microsoft.com/office/officeart/2005/8/layout/radial5"/>
    <dgm:cxn modelId="{90CA7D90-D563-4745-9C8D-74B84D724A0B}" type="presParOf" srcId="{88BE61CE-2EFA-42D7-8EF0-45451D3E58C2}" destId="{CAFE78C2-3063-4A95-ADF8-04E5E2F16DE5}" srcOrd="7" destOrd="0" presId="urn:microsoft.com/office/officeart/2005/8/layout/radial5"/>
    <dgm:cxn modelId="{D64AAB4F-5988-4242-A428-03FF73759C91}" type="presParOf" srcId="{CAFE78C2-3063-4A95-ADF8-04E5E2F16DE5}" destId="{ECA49B56-C7EA-416B-8C60-DA2C73976887}" srcOrd="0" destOrd="0" presId="urn:microsoft.com/office/officeart/2005/8/layout/radial5"/>
    <dgm:cxn modelId="{F920AA1D-907D-4E6F-84B5-1B26894E17B7}" type="presParOf" srcId="{88BE61CE-2EFA-42D7-8EF0-45451D3E58C2}" destId="{52561EBA-9DEC-41E9-A964-6929DCB5BEF2}"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731E0-6D2D-4208-A2D1-A81C2BAAE229}"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l-GR"/>
        </a:p>
      </dgm:t>
    </dgm:pt>
    <dgm:pt modelId="{47A5D8EB-1F2B-4F2F-A327-7B0CEB5924F8}">
      <dgm:prSet phldrT="[Κείμενο]" custT="1"/>
      <dgm:spPr/>
      <dgm:t>
        <a:bodyPr/>
        <a:lstStyle/>
        <a:p>
          <a:r>
            <a:rPr lang="el-GR" sz="1600" b="1" dirty="0" smtClean="0"/>
            <a:t>Οι πρώτες προσπάθειες συλλογής</a:t>
          </a:r>
          <a:r>
            <a:rPr lang="el-GR" sz="1600" dirty="0" smtClean="0"/>
            <a:t> Οικονομικών στοιχείων ΟΤΑ από το ΥΠΕΣ ξεκινούν από το </a:t>
          </a:r>
          <a:r>
            <a:rPr lang="el-GR" sz="1600" b="1" dirty="0" smtClean="0"/>
            <a:t>2001</a:t>
          </a:r>
          <a:r>
            <a:rPr lang="el-GR" sz="1600" dirty="0" smtClean="0"/>
            <a:t> </a:t>
          </a:r>
          <a:r>
            <a:rPr lang="en-US" sz="1400" dirty="0" smtClean="0"/>
            <a:t>(</a:t>
          </a:r>
          <a:r>
            <a:rPr lang="el-GR" sz="1400" dirty="0" smtClean="0"/>
            <a:t>αποστολή χειρόγραφων εντύπων και αρχείων </a:t>
          </a:r>
          <a:r>
            <a:rPr lang="en-US" sz="1400" dirty="0" smtClean="0"/>
            <a:t>Excel)</a:t>
          </a:r>
          <a:r>
            <a:rPr lang="el-GR" sz="1600" dirty="0" smtClean="0"/>
            <a:t>. Ανεξάρτητη συλλογή στοιχείων από ΕΛΣΤΑΤ.</a:t>
          </a:r>
          <a:endParaRPr lang="el-GR" sz="1600" dirty="0"/>
        </a:p>
      </dgm:t>
    </dgm:pt>
    <dgm:pt modelId="{241312CD-459F-43E0-A30D-CD622C17BCC5}" type="parTrans" cxnId="{08D9EAA6-6CAE-4622-80AC-5334D30A4B1C}">
      <dgm:prSet/>
      <dgm:spPr/>
      <dgm:t>
        <a:bodyPr/>
        <a:lstStyle/>
        <a:p>
          <a:endParaRPr lang="el-GR" sz="2000"/>
        </a:p>
      </dgm:t>
    </dgm:pt>
    <dgm:pt modelId="{983909BD-F6E7-4FCA-92E3-8199AD87E0A2}" type="sibTrans" cxnId="{08D9EAA6-6CAE-4622-80AC-5334D30A4B1C}">
      <dgm:prSet/>
      <dgm:spPr/>
      <dgm:t>
        <a:bodyPr/>
        <a:lstStyle/>
        <a:p>
          <a:endParaRPr lang="el-GR" sz="2000"/>
        </a:p>
      </dgm:t>
    </dgm:pt>
    <dgm:pt modelId="{FBD2E03F-581E-4C35-88C1-C1B9796346EE}">
      <dgm:prSet custT="1"/>
      <dgm:spPr/>
      <dgm:t>
        <a:bodyPr/>
        <a:lstStyle/>
        <a:p>
          <a:r>
            <a:rPr lang="el-GR" sz="1600" b="1" dirty="0" smtClean="0"/>
            <a:t>Μηχανισμός Στήριξης ν.3845/10</a:t>
          </a:r>
          <a:r>
            <a:rPr lang="el-GR" sz="1600" dirty="0" smtClean="0"/>
            <a:t> : υποχρέωση αξιόπιστων οικονομικών στοιχείων Γενικής Κυβέρνησης (συμπεριλαμβάνεται η Τ.Α. ως </a:t>
          </a:r>
          <a:r>
            <a:rPr lang="el-GR" sz="1600" dirty="0" err="1" smtClean="0"/>
            <a:t>υποτομέας</a:t>
          </a:r>
          <a:r>
            <a:rPr lang="el-GR" sz="1600" dirty="0" smtClean="0"/>
            <a:t> </a:t>
          </a:r>
          <a:r>
            <a:rPr lang="en-US" sz="1600" dirty="0" smtClean="0"/>
            <a:t>S.1313, </a:t>
          </a:r>
          <a:r>
            <a:rPr lang="el-GR" sz="1600" b="1" dirty="0" smtClean="0"/>
            <a:t>πολύ μεγάλος αριθμός φορέων</a:t>
          </a:r>
          <a:r>
            <a:rPr lang="el-GR" sz="1600" dirty="0" smtClean="0"/>
            <a:t>!!!)</a:t>
          </a:r>
        </a:p>
      </dgm:t>
    </dgm:pt>
    <dgm:pt modelId="{7E79114A-34C3-4A72-971A-E297D96AE27F}" type="parTrans" cxnId="{F3A6047F-C606-455C-91E6-740DF4880B75}">
      <dgm:prSet/>
      <dgm:spPr/>
      <dgm:t>
        <a:bodyPr/>
        <a:lstStyle/>
        <a:p>
          <a:endParaRPr lang="el-GR" sz="2000"/>
        </a:p>
      </dgm:t>
    </dgm:pt>
    <dgm:pt modelId="{70768D99-2990-4F6C-9A2B-687405C117C2}" type="sibTrans" cxnId="{F3A6047F-C606-455C-91E6-740DF4880B75}">
      <dgm:prSet/>
      <dgm:spPr/>
      <dgm:t>
        <a:bodyPr/>
        <a:lstStyle/>
        <a:p>
          <a:endParaRPr lang="el-GR" sz="2000"/>
        </a:p>
      </dgm:t>
    </dgm:pt>
    <dgm:pt modelId="{8EAC93B6-8063-4641-8C86-F6E1D2CAB4AA}">
      <dgm:prSet custT="1"/>
      <dgm:spPr/>
      <dgm:t>
        <a:bodyPr/>
        <a:lstStyle/>
        <a:p>
          <a:r>
            <a:rPr lang="el-GR" sz="1600" dirty="0" smtClean="0"/>
            <a:t>«</a:t>
          </a:r>
          <a:r>
            <a:rPr lang="el-GR" sz="1600" b="1" dirty="0" smtClean="0"/>
            <a:t>Καλλικράτης</a:t>
          </a:r>
          <a:r>
            <a:rPr lang="el-GR" sz="1600" dirty="0" smtClean="0"/>
            <a:t>» (ν.3852/10): συνένωση Δήμων + 13 Περιφέρειες =&gt;</a:t>
          </a:r>
          <a:br>
            <a:rPr lang="el-GR" sz="1600" dirty="0" smtClean="0"/>
          </a:br>
          <a:r>
            <a:rPr lang="el-GR" sz="1600" dirty="0" smtClean="0"/>
            <a:t>Ο Κόμβος προβλέπεται ως </a:t>
          </a:r>
          <a:r>
            <a:rPr lang="el-GR" sz="1600" dirty="0" err="1" smtClean="0"/>
            <a:t>υποέργο</a:t>
          </a:r>
          <a:r>
            <a:rPr lang="el-GR" sz="1600" dirty="0" smtClean="0"/>
            <a:t>, παράλληλα με ανάπτυξη </a:t>
          </a:r>
          <a:r>
            <a:rPr lang="en-US" sz="1600" dirty="0" smtClean="0"/>
            <a:t>web services</a:t>
          </a:r>
          <a:r>
            <a:rPr lang="el-GR" sz="1600" dirty="0" smtClean="0"/>
            <a:t> των ΟΤΑ</a:t>
          </a:r>
        </a:p>
      </dgm:t>
    </dgm:pt>
    <dgm:pt modelId="{4EC88CA8-AF2E-48AB-BB1B-BAAF8C129023}" type="parTrans" cxnId="{D03275A2-5EC0-4BC7-A527-9795951B25AC}">
      <dgm:prSet/>
      <dgm:spPr/>
      <dgm:t>
        <a:bodyPr/>
        <a:lstStyle/>
        <a:p>
          <a:endParaRPr lang="el-GR" sz="2000"/>
        </a:p>
      </dgm:t>
    </dgm:pt>
    <dgm:pt modelId="{B0901CCB-4C61-4F36-B977-8786D9E006D5}" type="sibTrans" cxnId="{D03275A2-5EC0-4BC7-A527-9795951B25AC}">
      <dgm:prSet/>
      <dgm:spPr/>
      <dgm:t>
        <a:bodyPr/>
        <a:lstStyle/>
        <a:p>
          <a:endParaRPr lang="el-GR" sz="2000"/>
        </a:p>
      </dgm:t>
    </dgm:pt>
    <dgm:pt modelId="{5CAD668C-5419-4348-8DB6-B236314F4F6B}">
      <dgm:prSet custT="1"/>
      <dgm:spPr/>
      <dgm:t>
        <a:bodyPr/>
        <a:lstStyle/>
        <a:p>
          <a:r>
            <a:rPr lang="el-GR" sz="1600" b="1" dirty="0" smtClean="0"/>
            <a:t>2010 :</a:t>
          </a:r>
          <a:r>
            <a:rPr lang="el-GR" sz="1600" dirty="0" smtClean="0"/>
            <a:t> </a:t>
          </a:r>
          <a:r>
            <a:rPr lang="el-GR" sz="1600" b="1" dirty="0" smtClean="0"/>
            <a:t>Υπουργικές Αποφάσεις</a:t>
          </a:r>
          <a:r>
            <a:rPr lang="el-GR" sz="1600" dirty="0" smtClean="0"/>
            <a:t> </a:t>
          </a:r>
          <a:r>
            <a:rPr lang="el-GR" sz="1600" b="1" dirty="0" smtClean="0"/>
            <a:t>Βάσεων δεδομένων Οικονομικών Στοιχείων Τ.Α.</a:t>
          </a:r>
          <a:r>
            <a:rPr lang="el-GR" sz="1600" dirty="0" smtClean="0"/>
            <a:t>: Αρχικά Διαδικτυακή Εφαρμογή χειροκίνητης καταχώρησης =&gt; Μελλοντικά προέβλεπε Κεντρικό Κόμβο Διαλειτουργικότητας με αυτοματοποιημένη άντληση (</a:t>
          </a:r>
          <a:r>
            <a:rPr lang="en-US" sz="1600" dirty="0" smtClean="0"/>
            <a:t>web services</a:t>
          </a:r>
          <a:r>
            <a:rPr lang="el-GR" sz="1600" dirty="0" smtClean="0"/>
            <a:t>)</a:t>
          </a:r>
        </a:p>
      </dgm:t>
    </dgm:pt>
    <dgm:pt modelId="{21DD2445-D8F5-4E12-822E-F7F96938B1FB}" type="parTrans" cxnId="{E32A7FC6-A4D7-4BDF-A917-55ACE6BD9862}">
      <dgm:prSet/>
      <dgm:spPr/>
      <dgm:t>
        <a:bodyPr/>
        <a:lstStyle/>
        <a:p>
          <a:endParaRPr lang="el-GR" sz="2000"/>
        </a:p>
      </dgm:t>
    </dgm:pt>
    <dgm:pt modelId="{DEA05A42-9C52-4984-A494-4CA7C1C8DAFF}" type="sibTrans" cxnId="{E32A7FC6-A4D7-4BDF-A917-55ACE6BD9862}">
      <dgm:prSet/>
      <dgm:spPr/>
      <dgm:t>
        <a:bodyPr/>
        <a:lstStyle/>
        <a:p>
          <a:endParaRPr lang="el-GR" sz="2000"/>
        </a:p>
      </dgm:t>
    </dgm:pt>
    <dgm:pt modelId="{8F773715-2660-45FD-9D9A-C9276FEB85CF}">
      <dgm:prSet custT="1"/>
      <dgm:spPr/>
      <dgm:t>
        <a:bodyPr/>
        <a:lstStyle/>
        <a:p>
          <a:r>
            <a:rPr lang="el-GR" sz="1600" dirty="0" smtClean="0"/>
            <a:t>Υλοποίηση της </a:t>
          </a:r>
          <a:r>
            <a:rPr lang="el-GR" sz="1600" b="1" dirty="0" smtClean="0"/>
            <a:t>Διαδικτυακής Εφαρμογής χειροκίνητης καταχώρησης (Β.Δ. ΥΠΕΣ-ΕΕΤΑΑ)</a:t>
          </a:r>
          <a:r>
            <a:rPr lang="el-GR" sz="1600" dirty="0" smtClean="0"/>
            <a:t>. Επείγουσες ανάγκες πληροφόρησης «Μνημονίου». Αποτέλεσε το επίσημο μέσο συλλογής και διάδοσης στοιχείων του ΥΠΕΣ έως το </a:t>
          </a:r>
          <a:r>
            <a:rPr lang="el-GR" sz="1600" b="1" dirty="0" smtClean="0"/>
            <a:t>2015 </a:t>
          </a:r>
          <a:r>
            <a:rPr lang="el-GR" sz="1600" dirty="0" smtClean="0"/>
            <a:t>(συνεχίζει να λειτουργεί υποστηρικτικά)</a:t>
          </a:r>
        </a:p>
      </dgm:t>
    </dgm:pt>
    <dgm:pt modelId="{23658B05-4B1F-49E8-9109-CBD96717D9E7}" type="parTrans" cxnId="{69F1426A-E3F7-4484-8EA7-A296AAC50384}">
      <dgm:prSet/>
      <dgm:spPr/>
      <dgm:t>
        <a:bodyPr/>
        <a:lstStyle/>
        <a:p>
          <a:endParaRPr lang="el-GR"/>
        </a:p>
      </dgm:t>
    </dgm:pt>
    <dgm:pt modelId="{C0613A0F-0C35-415B-8669-405A4E8CFD24}" type="sibTrans" cxnId="{69F1426A-E3F7-4484-8EA7-A296AAC50384}">
      <dgm:prSet/>
      <dgm:spPr/>
      <dgm:t>
        <a:bodyPr/>
        <a:lstStyle/>
        <a:p>
          <a:endParaRPr lang="el-GR"/>
        </a:p>
      </dgm:t>
    </dgm:pt>
    <dgm:pt modelId="{3CAC0956-0E41-498E-A995-80522A722218}" type="pres">
      <dgm:prSet presAssocID="{E8C731E0-6D2D-4208-A2D1-A81C2BAAE229}" presName="Name0" presStyleCnt="0">
        <dgm:presLayoutVars>
          <dgm:dir/>
          <dgm:resizeHandles/>
        </dgm:presLayoutVars>
      </dgm:prSet>
      <dgm:spPr/>
      <dgm:t>
        <a:bodyPr/>
        <a:lstStyle/>
        <a:p>
          <a:endParaRPr lang="el-GR"/>
        </a:p>
      </dgm:t>
    </dgm:pt>
    <dgm:pt modelId="{80997406-23E4-4ADE-9C8C-83DF75D99407}" type="pres">
      <dgm:prSet presAssocID="{47A5D8EB-1F2B-4F2F-A327-7B0CEB5924F8}" presName="compNode" presStyleCnt="0"/>
      <dgm:spPr/>
      <dgm:t>
        <a:bodyPr/>
        <a:lstStyle/>
        <a:p>
          <a:endParaRPr lang="el-GR"/>
        </a:p>
      </dgm:t>
    </dgm:pt>
    <dgm:pt modelId="{70DF6F9B-0B22-4B26-8442-B5C244C94581}" type="pres">
      <dgm:prSet presAssocID="{47A5D8EB-1F2B-4F2F-A327-7B0CEB5924F8}" presName="dummyConnPt" presStyleCnt="0"/>
      <dgm:spPr/>
      <dgm:t>
        <a:bodyPr/>
        <a:lstStyle/>
        <a:p>
          <a:endParaRPr lang="el-GR"/>
        </a:p>
      </dgm:t>
    </dgm:pt>
    <dgm:pt modelId="{867435CB-CB3F-4AFD-8671-CC646770DDD0}" type="pres">
      <dgm:prSet presAssocID="{47A5D8EB-1F2B-4F2F-A327-7B0CEB5924F8}" presName="node" presStyleLbl="node1" presStyleIdx="0" presStyleCnt="5" custScaleX="107312">
        <dgm:presLayoutVars>
          <dgm:bulletEnabled val="1"/>
        </dgm:presLayoutVars>
      </dgm:prSet>
      <dgm:spPr/>
      <dgm:t>
        <a:bodyPr/>
        <a:lstStyle/>
        <a:p>
          <a:endParaRPr lang="el-GR"/>
        </a:p>
      </dgm:t>
    </dgm:pt>
    <dgm:pt modelId="{BF25A4BF-BABF-40E1-B440-90C7AF27663A}" type="pres">
      <dgm:prSet presAssocID="{983909BD-F6E7-4FCA-92E3-8199AD87E0A2}" presName="sibTrans" presStyleLbl="bgSibTrans2D1" presStyleIdx="0" presStyleCnt="4"/>
      <dgm:spPr/>
      <dgm:t>
        <a:bodyPr/>
        <a:lstStyle/>
        <a:p>
          <a:endParaRPr lang="el-GR"/>
        </a:p>
      </dgm:t>
    </dgm:pt>
    <dgm:pt modelId="{45977353-1149-4065-BBFA-82E560BAF574}" type="pres">
      <dgm:prSet presAssocID="{FBD2E03F-581E-4C35-88C1-C1B9796346EE}" presName="compNode" presStyleCnt="0"/>
      <dgm:spPr/>
      <dgm:t>
        <a:bodyPr/>
        <a:lstStyle/>
        <a:p>
          <a:endParaRPr lang="el-GR"/>
        </a:p>
      </dgm:t>
    </dgm:pt>
    <dgm:pt modelId="{C69E4BA3-1408-4993-B806-8B9001089799}" type="pres">
      <dgm:prSet presAssocID="{FBD2E03F-581E-4C35-88C1-C1B9796346EE}" presName="dummyConnPt" presStyleCnt="0"/>
      <dgm:spPr/>
      <dgm:t>
        <a:bodyPr/>
        <a:lstStyle/>
        <a:p>
          <a:endParaRPr lang="el-GR"/>
        </a:p>
      </dgm:t>
    </dgm:pt>
    <dgm:pt modelId="{CFBD0A82-C0B7-4B2D-B67E-51EBFEE6F20A}" type="pres">
      <dgm:prSet presAssocID="{FBD2E03F-581E-4C35-88C1-C1B9796346EE}" presName="node" presStyleLbl="node1" presStyleIdx="1" presStyleCnt="5" custScaleX="118643" custLinFactNeighborX="1429" custLinFactNeighborY="-12095">
        <dgm:presLayoutVars>
          <dgm:bulletEnabled val="1"/>
        </dgm:presLayoutVars>
      </dgm:prSet>
      <dgm:spPr/>
      <dgm:t>
        <a:bodyPr/>
        <a:lstStyle/>
        <a:p>
          <a:endParaRPr lang="el-GR"/>
        </a:p>
      </dgm:t>
    </dgm:pt>
    <dgm:pt modelId="{246E0BF1-C1B6-4E59-8B62-5279B5D5F60A}" type="pres">
      <dgm:prSet presAssocID="{70768D99-2990-4F6C-9A2B-687405C117C2}" presName="sibTrans" presStyleLbl="bgSibTrans2D1" presStyleIdx="1" presStyleCnt="4"/>
      <dgm:spPr/>
      <dgm:t>
        <a:bodyPr/>
        <a:lstStyle/>
        <a:p>
          <a:endParaRPr lang="el-GR"/>
        </a:p>
      </dgm:t>
    </dgm:pt>
    <dgm:pt modelId="{8A79F9B6-91F7-4BEE-AABB-F95E8817A6A0}" type="pres">
      <dgm:prSet presAssocID="{8EAC93B6-8063-4641-8C86-F6E1D2CAB4AA}" presName="compNode" presStyleCnt="0"/>
      <dgm:spPr/>
      <dgm:t>
        <a:bodyPr/>
        <a:lstStyle/>
        <a:p>
          <a:endParaRPr lang="el-GR"/>
        </a:p>
      </dgm:t>
    </dgm:pt>
    <dgm:pt modelId="{FF2C891D-23C4-4EDB-ABC0-BF02F68E5D1F}" type="pres">
      <dgm:prSet presAssocID="{8EAC93B6-8063-4641-8C86-F6E1D2CAB4AA}" presName="dummyConnPt" presStyleCnt="0"/>
      <dgm:spPr/>
      <dgm:t>
        <a:bodyPr/>
        <a:lstStyle/>
        <a:p>
          <a:endParaRPr lang="el-GR"/>
        </a:p>
      </dgm:t>
    </dgm:pt>
    <dgm:pt modelId="{A112EB47-20D5-4404-A456-A3F40C834E02}" type="pres">
      <dgm:prSet presAssocID="{8EAC93B6-8063-4641-8C86-F6E1D2CAB4AA}" presName="node" presStyleLbl="node1" presStyleIdx="2" presStyleCnt="5" custScaleX="123730" custLinFactNeighborX="1428" custLinFactNeighborY="-14213">
        <dgm:presLayoutVars>
          <dgm:bulletEnabled val="1"/>
        </dgm:presLayoutVars>
      </dgm:prSet>
      <dgm:spPr/>
      <dgm:t>
        <a:bodyPr/>
        <a:lstStyle/>
        <a:p>
          <a:endParaRPr lang="el-GR"/>
        </a:p>
      </dgm:t>
    </dgm:pt>
    <dgm:pt modelId="{E5CA3E68-BA1B-4974-9833-6A4A3307683D}" type="pres">
      <dgm:prSet presAssocID="{B0901CCB-4C61-4F36-B977-8786D9E006D5}" presName="sibTrans" presStyleLbl="bgSibTrans2D1" presStyleIdx="2" presStyleCnt="4"/>
      <dgm:spPr/>
      <dgm:t>
        <a:bodyPr/>
        <a:lstStyle/>
        <a:p>
          <a:endParaRPr lang="el-GR"/>
        </a:p>
      </dgm:t>
    </dgm:pt>
    <dgm:pt modelId="{FBA4B512-2DB6-4EC3-A6F9-911F7C3400FA}" type="pres">
      <dgm:prSet presAssocID="{5CAD668C-5419-4348-8DB6-B236314F4F6B}" presName="compNode" presStyleCnt="0"/>
      <dgm:spPr/>
      <dgm:t>
        <a:bodyPr/>
        <a:lstStyle/>
        <a:p>
          <a:endParaRPr lang="el-GR"/>
        </a:p>
      </dgm:t>
    </dgm:pt>
    <dgm:pt modelId="{5680D282-6870-4EAE-B990-1C47E379838C}" type="pres">
      <dgm:prSet presAssocID="{5CAD668C-5419-4348-8DB6-B236314F4F6B}" presName="dummyConnPt" presStyleCnt="0"/>
      <dgm:spPr/>
      <dgm:t>
        <a:bodyPr/>
        <a:lstStyle/>
        <a:p>
          <a:endParaRPr lang="el-GR"/>
        </a:p>
      </dgm:t>
    </dgm:pt>
    <dgm:pt modelId="{E529109A-C44B-45B3-B41B-475E6BC176F3}" type="pres">
      <dgm:prSet presAssocID="{5CAD668C-5419-4348-8DB6-B236314F4F6B}" presName="node" presStyleLbl="node1" presStyleIdx="3" presStyleCnt="5" custScaleX="130407" custScaleY="128426">
        <dgm:presLayoutVars>
          <dgm:bulletEnabled val="1"/>
        </dgm:presLayoutVars>
      </dgm:prSet>
      <dgm:spPr/>
      <dgm:t>
        <a:bodyPr/>
        <a:lstStyle/>
        <a:p>
          <a:endParaRPr lang="el-GR"/>
        </a:p>
      </dgm:t>
    </dgm:pt>
    <dgm:pt modelId="{7E131D54-E1BF-4DD2-B777-B5927E74411E}" type="pres">
      <dgm:prSet presAssocID="{DEA05A42-9C52-4984-A494-4CA7C1C8DAFF}" presName="sibTrans" presStyleLbl="bgSibTrans2D1" presStyleIdx="3" presStyleCnt="4"/>
      <dgm:spPr/>
      <dgm:t>
        <a:bodyPr/>
        <a:lstStyle/>
        <a:p>
          <a:endParaRPr lang="el-GR"/>
        </a:p>
      </dgm:t>
    </dgm:pt>
    <dgm:pt modelId="{6F0226FB-6203-4B76-8A92-350888FD17EB}" type="pres">
      <dgm:prSet presAssocID="{8F773715-2660-45FD-9D9A-C9276FEB85CF}" presName="compNode" presStyleCnt="0"/>
      <dgm:spPr/>
      <dgm:t>
        <a:bodyPr/>
        <a:lstStyle/>
        <a:p>
          <a:endParaRPr lang="el-GR"/>
        </a:p>
      </dgm:t>
    </dgm:pt>
    <dgm:pt modelId="{92CBB1E3-7FE2-42FC-8899-EF63337894F0}" type="pres">
      <dgm:prSet presAssocID="{8F773715-2660-45FD-9D9A-C9276FEB85CF}" presName="dummyConnPt" presStyleCnt="0"/>
      <dgm:spPr/>
      <dgm:t>
        <a:bodyPr/>
        <a:lstStyle/>
        <a:p>
          <a:endParaRPr lang="el-GR"/>
        </a:p>
      </dgm:t>
    </dgm:pt>
    <dgm:pt modelId="{5D32E79F-0832-4390-823D-C98431E14DBB}" type="pres">
      <dgm:prSet presAssocID="{8F773715-2660-45FD-9D9A-C9276FEB85CF}" presName="node" presStyleLbl="node1" presStyleIdx="4" presStyleCnt="5" custScaleX="126285" custScaleY="124551">
        <dgm:presLayoutVars>
          <dgm:bulletEnabled val="1"/>
        </dgm:presLayoutVars>
      </dgm:prSet>
      <dgm:spPr/>
      <dgm:t>
        <a:bodyPr/>
        <a:lstStyle/>
        <a:p>
          <a:endParaRPr lang="el-GR"/>
        </a:p>
      </dgm:t>
    </dgm:pt>
  </dgm:ptLst>
  <dgm:cxnLst>
    <dgm:cxn modelId="{A8CDD593-E7EF-41EB-9414-F975D92E1652}" type="presOf" srcId="{E8C731E0-6D2D-4208-A2D1-A81C2BAAE229}" destId="{3CAC0956-0E41-498E-A995-80522A722218}" srcOrd="0" destOrd="0" presId="urn:microsoft.com/office/officeart/2005/8/layout/bProcess4"/>
    <dgm:cxn modelId="{65A41595-84C3-4899-87C8-43A57FE81E9D}" type="presOf" srcId="{8EAC93B6-8063-4641-8C86-F6E1D2CAB4AA}" destId="{A112EB47-20D5-4404-A456-A3F40C834E02}" srcOrd="0" destOrd="0" presId="urn:microsoft.com/office/officeart/2005/8/layout/bProcess4"/>
    <dgm:cxn modelId="{27F017A4-B7D2-468F-B24B-3083AB3E16D9}" type="presOf" srcId="{8F773715-2660-45FD-9D9A-C9276FEB85CF}" destId="{5D32E79F-0832-4390-823D-C98431E14DBB}" srcOrd="0" destOrd="0" presId="urn:microsoft.com/office/officeart/2005/8/layout/bProcess4"/>
    <dgm:cxn modelId="{5ADFE9E4-1F44-4E7A-BF78-56BD60A10FD2}" type="presOf" srcId="{B0901CCB-4C61-4F36-B977-8786D9E006D5}" destId="{E5CA3E68-BA1B-4974-9833-6A4A3307683D}" srcOrd="0" destOrd="0" presId="urn:microsoft.com/office/officeart/2005/8/layout/bProcess4"/>
    <dgm:cxn modelId="{619595EE-E787-42EF-9D3E-C69D6D52ED3A}" type="presOf" srcId="{47A5D8EB-1F2B-4F2F-A327-7B0CEB5924F8}" destId="{867435CB-CB3F-4AFD-8671-CC646770DDD0}" srcOrd="0" destOrd="0" presId="urn:microsoft.com/office/officeart/2005/8/layout/bProcess4"/>
    <dgm:cxn modelId="{69F1426A-E3F7-4484-8EA7-A296AAC50384}" srcId="{E8C731E0-6D2D-4208-A2D1-A81C2BAAE229}" destId="{8F773715-2660-45FD-9D9A-C9276FEB85CF}" srcOrd="4" destOrd="0" parTransId="{23658B05-4B1F-49E8-9109-CBD96717D9E7}" sibTransId="{C0613A0F-0C35-415B-8669-405A4E8CFD24}"/>
    <dgm:cxn modelId="{08D9EAA6-6CAE-4622-80AC-5334D30A4B1C}" srcId="{E8C731E0-6D2D-4208-A2D1-A81C2BAAE229}" destId="{47A5D8EB-1F2B-4F2F-A327-7B0CEB5924F8}" srcOrd="0" destOrd="0" parTransId="{241312CD-459F-43E0-A30D-CD622C17BCC5}" sibTransId="{983909BD-F6E7-4FCA-92E3-8199AD87E0A2}"/>
    <dgm:cxn modelId="{3D0008ED-796F-4F4C-BA14-9B55E7C72ACB}" type="presOf" srcId="{5CAD668C-5419-4348-8DB6-B236314F4F6B}" destId="{E529109A-C44B-45B3-B41B-475E6BC176F3}" srcOrd="0" destOrd="0" presId="urn:microsoft.com/office/officeart/2005/8/layout/bProcess4"/>
    <dgm:cxn modelId="{D03275A2-5EC0-4BC7-A527-9795951B25AC}" srcId="{E8C731E0-6D2D-4208-A2D1-A81C2BAAE229}" destId="{8EAC93B6-8063-4641-8C86-F6E1D2CAB4AA}" srcOrd="2" destOrd="0" parTransId="{4EC88CA8-AF2E-48AB-BB1B-BAAF8C129023}" sibTransId="{B0901CCB-4C61-4F36-B977-8786D9E006D5}"/>
    <dgm:cxn modelId="{F3A6047F-C606-455C-91E6-740DF4880B75}" srcId="{E8C731E0-6D2D-4208-A2D1-A81C2BAAE229}" destId="{FBD2E03F-581E-4C35-88C1-C1B9796346EE}" srcOrd="1" destOrd="0" parTransId="{7E79114A-34C3-4A72-971A-E297D96AE27F}" sibTransId="{70768D99-2990-4F6C-9A2B-687405C117C2}"/>
    <dgm:cxn modelId="{E32A7FC6-A4D7-4BDF-A917-55ACE6BD9862}" srcId="{E8C731E0-6D2D-4208-A2D1-A81C2BAAE229}" destId="{5CAD668C-5419-4348-8DB6-B236314F4F6B}" srcOrd="3" destOrd="0" parTransId="{21DD2445-D8F5-4E12-822E-F7F96938B1FB}" sibTransId="{DEA05A42-9C52-4984-A494-4CA7C1C8DAFF}"/>
    <dgm:cxn modelId="{BBDF114B-9AE9-4C6B-BC9B-A0A489258A3B}" type="presOf" srcId="{70768D99-2990-4F6C-9A2B-687405C117C2}" destId="{246E0BF1-C1B6-4E59-8B62-5279B5D5F60A}" srcOrd="0" destOrd="0" presId="urn:microsoft.com/office/officeart/2005/8/layout/bProcess4"/>
    <dgm:cxn modelId="{4B9F45F6-BB3D-4618-828C-D434AAAF3DFC}" type="presOf" srcId="{983909BD-F6E7-4FCA-92E3-8199AD87E0A2}" destId="{BF25A4BF-BABF-40E1-B440-90C7AF27663A}" srcOrd="0" destOrd="0" presId="urn:microsoft.com/office/officeart/2005/8/layout/bProcess4"/>
    <dgm:cxn modelId="{C012FE58-DFD8-4176-9D18-64AF6C23AC31}" type="presOf" srcId="{FBD2E03F-581E-4C35-88C1-C1B9796346EE}" destId="{CFBD0A82-C0B7-4B2D-B67E-51EBFEE6F20A}" srcOrd="0" destOrd="0" presId="urn:microsoft.com/office/officeart/2005/8/layout/bProcess4"/>
    <dgm:cxn modelId="{EB494322-2C74-4C9C-B16F-4387A39BA5E2}" type="presOf" srcId="{DEA05A42-9C52-4984-A494-4CA7C1C8DAFF}" destId="{7E131D54-E1BF-4DD2-B777-B5927E74411E}" srcOrd="0" destOrd="0" presId="urn:microsoft.com/office/officeart/2005/8/layout/bProcess4"/>
    <dgm:cxn modelId="{B7B27C52-98A3-4993-88F8-27C78E55581F}" type="presParOf" srcId="{3CAC0956-0E41-498E-A995-80522A722218}" destId="{80997406-23E4-4ADE-9C8C-83DF75D99407}" srcOrd="0" destOrd="0" presId="urn:microsoft.com/office/officeart/2005/8/layout/bProcess4"/>
    <dgm:cxn modelId="{36A6CF50-2352-4C92-A985-91393D680970}" type="presParOf" srcId="{80997406-23E4-4ADE-9C8C-83DF75D99407}" destId="{70DF6F9B-0B22-4B26-8442-B5C244C94581}" srcOrd="0" destOrd="0" presId="urn:microsoft.com/office/officeart/2005/8/layout/bProcess4"/>
    <dgm:cxn modelId="{FC0E27A9-0407-47B1-9C63-3D9433E25232}" type="presParOf" srcId="{80997406-23E4-4ADE-9C8C-83DF75D99407}" destId="{867435CB-CB3F-4AFD-8671-CC646770DDD0}" srcOrd="1" destOrd="0" presId="urn:microsoft.com/office/officeart/2005/8/layout/bProcess4"/>
    <dgm:cxn modelId="{497F9429-D496-4D59-A451-337B5B08F85D}" type="presParOf" srcId="{3CAC0956-0E41-498E-A995-80522A722218}" destId="{BF25A4BF-BABF-40E1-B440-90C7AF27663A}" srcOrd="1" destOrd="0" presId="urn:microsoft.com/office/officeart/2005/8/layout/bProcess4"/>
    <dgm:cxn modelId="{F33C0047-E961-45A4-A885-DE06F5B799FE}" type="presParOf" srcId="{3CAC0956-0E41-498E-A995-80522A722218}" destId="{45977353-1149-4065-BBFA-82E560BAF574}" srcOrd="2" destOrd="0" presId="urn:microsoft.com/office/officeart/2005/8/layout/bProcess4"/>
    <dgm:cxn modelId="{46C9EFDF-BE1E-4279-9E2D-C85B3049F490}" type="presParOf" srcId="{45977353-1149-4065-BBFA-82E560BAF574}" destId="{C69E4BA3-1408-4993-B806-8B9001089799}" srcOrd="0" destOrd="0" presId="urn:microsoft.com/office/officeart/2005/8/layout/bProcess4"/>
    <dgm:cxn modelId="{20AD3D97-78E8-43AB-9A2D-6B35FE4C1AD3}" type="presParOf" srcId="{45977353-1149-4065-BBFA-82E560BAF574}" destId="{CFBD0A82-C0B7-4B2D-B67E-51EBFEE6F20A}" srcOrd="1" destOrd="0" presId="urn:microsoft.com/office/officeart/2005/8/layout/bProcess4"/>
    <dgm:cxn modelId="{A6CDE926-99B6-4B7E-936E-2F82B58E6BE8}" type="presParOf" srcId="{3CAC0956-0E41-498E-A995-80522A722218}" destId="{246E0BF1-C1B6-4E59-8B62-5279B5D5F60A}" srcOrd="3" destOrd="0" presId="urn:microsoft.com/office/officeart/2005/8/layout/bProcess4"/>
    <dgm:cxn modelId="{4090E85E-ABD0-4909-8AA5-62B4A1506D9F}" type="presParOf" srcId="{3CAC0956-0E41-498E-A995-80522A722218}" destId="{8A79F9B6-91F7-4BEE-AABB-F95E8817A6A0}" srcOrd="4" destOrd="0" presId="urn:microsoft.com/office/officeart/2005/8/layout/bProcess4"/>
    <dgm:cxn modelId="{7780E456-6799-41C6-8188-4239CE74F0FE}" type="presParOf" srcId="{8A79F9B6-91F7-4BEE-AABB-F95E8817A6A0}" destId="{FF2C891D-23C4-4EDB-ABC0-BF02F68E5D1F}" srcOrd="0" destOrd="0" presId="urn:microsoft.com/office/officeart/2005/8/layout/bProcess4"/>
    <dgm:cxn modelId="{E1096D48-B2F6-4302-A23C-4A3B17456012}" type="presParOf" srcId="{8A79F9B6-91F7-4BEE-AABB-F95E8817A6A0}" destId="{A112EB47-20D5-4404-A456-A3F40C834E02}" srcOrd="1" destOrd="0" presId="urn:microsoft.com/office/officeart/2005/8/layout/bProcess4"/>
    <dgm:cxn modelId="{82A86DB7-1F01-4578-A520-7DD5123C67E4}" type="presParOf" srcId="{3CAC0956-0E41-498E-A995-80522A722218}" destId="{E5CA3E68-BA1B-4974-9833-6A4A3307683D}" srcOrd="5" destOrd="0" presId="urn:microsoft.com/office/officeart/2005/8/layout/bProcess4"/>
    <dgm:cxn modelId="{CC90BB7B-A4C3-42CF-B777-00B0655153D1}" type="presParOf" srcId="{3CAC0956-0E41-498E-A995-80522A722218}" destId="{FBA4B512-2DB6-4EC3-A6F9-911F7C3400FA}" srcOrd="6" destOrd="0" presId="urn:microsoft.com/office/officeart/2005/8/layout/bProcess4"/>
    <dgm:cxn modelId="{29979D27-AA6C-486C-B6A9-CB2CB8DE7424}" type="presParOf" srcId="{FBA4B512-2DB6-4EC3-A6F9-911F7C3400FA}" destId="{5680D282-6870-4EAE-B990-1C47E379838C}" srcOrd="0" destOrd="0" presId="urn:microsoft.com/office/officeart/2005/8/layout/bProcess4"/>
    <dgm:cxn modelId="{CE97E6A6-4000-477E-A176-44B493BE167A}" type="presParOf" srcId="{FBA4B512-2DB6-4EC3-A6F9-911F7C3400FA}" destId="{E529109A-C44B-45B3-B41B-475E6BC176F3}" srcOrd="1" destOrd="0" presId="urn:microsoft.com/office/officeart/2005/8/layout/bProcess4"/>
    <dgm:cxn modelId="{01DBC124-A96B-4983-A4C9-BBD964B9F771}" type="presParOf" srcId="{3CAC0956-0E41-498E-A995-80522A722218}" destId="{7E131D54-E1BF-4DD2-B777-B5927E74411E}" srcOrd="7" destOrd="0" presId="urn:microsoft.com/office/officeart/2005/8/layout/bProcess4"/>
    <dgm:cxn modelId="{67FFA4A5-0BA4-496F-A410-3190224F13D6}" type="presParOf" srcId="{3CAC0956-0E41-498E-A995-80522A722218}" destId="{6F0226FB-6203-4B76-8A92-350888FD17EB}" srcOrd="8" destOrd="0" presId="urn:microsoft.com/office/officeart/2005/8/layout/bProcess4"/>
    <dgm:cxn modelId="{D4789640-5B16-4DB1-8924-2E923906FE04}" type="presParOf" srcId="{6F0226FB-6203-4B76-8A92-350888FD17EB}" destId="{92CBB1E3-7FE2-42FC-8899-EF63337894F0}" srcOrd="0" destOrd="0" presId="urn:microsoft.com/office/officeart/2005/8/layout/bProcess4"/>
    <dgm:cxn modelId="{A6440151-A355-4CD2-A711-9E9C9D15E9A9}" type="presParOf" srcId="{6F0226FB-6203-4B76-8A92-350888FD17EB}" destId="{5D32E79F-0832-4390-823D-C98431E14DBB}"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731E0-6D2D-4208-A2D1-A81C2BAAE229}" type="doc">
      <dgm:prSet loTypeId="urn:microsoft.com/office/officeart/2005/8/layout/bProcess4" loCatId="process" qsTypeId="urn:microsoft.com/office/officeart/2005/8/quickstyle/simple5" qsCatId="simple" csTypeId="urn:microsoft.com/office/officeart/2005/8/colors/colorful4" csCatId="colorful" phldr="1"/>
      <dgm:spPr/>
      <dgm:t>
        <a:bodyPr/>
        <a:lstStyle/>
        <a:p>
          <a:endParaRPr lang="el-GR"/>
        </a:p>
      </dgm:t>
    </dgm:pt>
    <dgm:pt modelId="{47A5D8EB-1F2B-4F2F-A327-7B0CEB5924F8}">
      <dgm:prSet phldrT="[Κείμενο]" custT="1"/>
      <dgm:spPr/>
      <dgm:t>
        <a:bodyPr/>
        <a:lstStyle/>
        <a:p>
          <a:pPr>
            <a:spcAft>
              <a:spcPts val="0"/>
            </a:spcAft>
          </a:pPr>
          <a:r>
            <a:rPr lang="el-GR" sz="1800" b="1" dirty="0" smtClean="0"/>
            <a:t>2011 : Υλοποίηση Κεντρικού Κόμβου Διαλειτουργικότητας στο ΥΠΕΣ</a:t>
          </a:r>
        </a:p>
        <a:p>
          <a:pPr>
            <a:spcAft>
              <a:spcPct val="35000"/>
            </a:spcAft>
          </a:pPr>
          <a:r>
            <a:rPr lang="el-GR" sz="1800" dirty="0" smtClean="0"/>
            <a:t> </a:t>
          </a:r>
          <a:r>
            <a:rPr lang="el-GR" sz="1400" dirty="0" smtClean="0"/>
            <a:t>συγχρηματοδοτούμενο έργο από το </a:t>
          </a:r>
          <a:r>
            <a:rPr lang="el-GR" sz="1400" dirty="0" err="1" smtClean="0"/>
            <a:t>ΕΣΠΑ</a:t>
          </a:r>
          <a:r>
            <a:rPr lang="el-GR" sz="1400" dirty="0" smtClean="0"/>
            <a:t> με ανάδοχο την εταιρία </a:t>
          </a:r>
          <a:r>
            <a:rPr lang="en-US" sz="1400" dirty="0" smtClean="0"/>
            <a:t>OTS AE</a:t>
          </a:r>
          <a:r>
            <a:rPr lang="el-GR" sz="1400" dirty="0" smtClean="0"/>
            <a:t> </a:t>
          </a:r>
          <a:r>
            <a:rPr lang="en-US" sz="1400" dirty="0" smtClean="0"/>
            <a:t> </a:t>
          </a:r>
          <a:endParaRPr lang="el-GR" sz="1100" dirty="0"/>
        </a:p>
      </dgm:t>
    </dgm:pt>
    <dgm:pt modelId="{241312CD-459F-43E0-A30D-CD622C17BCC5}" type="parTrans" cxnId="{08D9EAA6-6CAE-4622-80AC-5334D30A4B1C}">
      <dgm:prSet/>
      <dgm:spPr/>
      <dgm:t>
        <a:bodyPr/>
        <a:lstStyle/>
        <a:p>
          <a:endParaRPr lang="el-GR" sz="2000">
            <a:solidFill>
              <a:schemeClr val="tx1"/>
            </a:solidFill>
          </a:endParaRPr>
        </a:p>
      </dgm:t>
    </dgm:pt>
    <dgm:pt modelId="{983909BD-F6E7-4FCA-92E3-8199AD87E0A2}" type="sibTrans" cxnId="{08D9EAA6-6CAE-4622-80AC-5334D30A4B1C}">
      <dgm:prSet/>
      <dgm:spPr/>
      <dgm:t>
        <a:bodyPr/>
        <a:lstStyle/>
        <a:p>
          <a:endParaRPr lang="el-GR" sz="2000">
            <a:solidFill>
              <a:schemeClr val="tx1"/>
            </a:solidFill>
          </a:endParaRPr>
        </a:p>
      </dgm:t>
    </dgm:pt>
    <dgm:pt modelId="{FBD2E03F-581E-4C35-88C1-C1B9796346EE}">
      <dgm:prSet custT="1"/>
      <dgm:spPr/>
      <dgm:t>
        <a:bodyPr/>
        <a:lstStyle/>
        <a:p>
          <a:pPr>
            <a:spcAft>
              <a:spcPts val="0"/>
            </a:spcAft>
          </a:pPr>
          <a:r>
            <a:rPr lang="el-GR" sz="1800" b="1" dirty="0" smtClean="0"/>
            <a:t>2012 : Έναρξη Παραγωγικής Λειτουργίας</a:t>
          </a:r>
          <a:r>
            <a:rPr lang="en-US" sz="1800" dirty="0" smtClean="0"/>
            <a:t> </a:t>
          </a:r>
          <a:r>
            <a:rPr lang="el-GR" sz="1800" b="1" dirty="0" smtClean="0"/>
            <a:t>Κόμβου </a:t>
          </a:r>
        </a:p>
        <a:p>
          <a:pPr>
            <a:spcAft>
              <a:spcPct val="35000"/>
            </a:spcAft>
          </a:pPr>
          <a:r>
            <a:rPr lang="el-GR" sz="1800" dirty="0" smtClean="0"/>
            <a:t>άντληση πλήρων οικονομικών στοιχείων, προσωπικού και μισθοδοσίας από Δήμους και Περιφέρειες</a:t>
          </a:r>
        </a:p>
      </dgm:t>
    </dgm:pt>
    <dgm:pt modelId="{7E79114A-34C3-4A72-971A-E297D96AE27F}" type="parTrans" cxnId="{F3A6047F-C606-455C-91E6-740DF4880B75}">
      <dgm:prSet/>
      <dgm:spPr/>
      <dgm:t>
        <a:bodyPr/>
        <a:lstStyle/>
        <a:p>
          <a:endParaRPr lang="el-GR" sz="2000">
            <a:solidFill>
              <a:schemeClr val="tx1"/>
            </a:solidFill>
          </a:endParaRPr>
        </a:p>
      </dgm:t>
    </dgm:pt>
    <dgm:pt modelId="{70768D99-2990-4F6C-9A2B-687405C117C2}" type="sibTrans" cxnId="{F3A6047F-C606-455C-91E6-740DF4880B75}">
      <dgm:prSet/>
      <dgm:spPr/>
      <dgm:t>
        <a:bodyPr/>
        <a:lstStyle/>
        <a:p>
          <a:endParaRPr lang="el-GR" sz="2000">
            <a:solidFill>
              <a:schemeClr val="tx1"/>
            </a:solidFill>
          </a:endParaRPr>
        </a:p>
      </dgm:t>
    </dgm:pt>
    <dgm:pt modelId="{8EAC93B6-8063-4641-8C86-F6E1D2CAB4AA}">
      <dgm:prSet custT="1"/>
      <dgm:spPr/>
      <dgm:t>
        <a:bodyPr/>
        <a:lstStyle/>
        <a:p>
          <a:r>
            <a:rPr lang="el-GR" sz="1800" b="1" dirty="0" smtClean="0"/>
            <a:t>2014</a:t>
          </a:r>
          <a:r>
            <a:rPr lang="el-GR" sz="1800" dirty="0" smtClean="0"/>
            <a:t> </a:t>
          </a:r>
          <a:r>
            <a:rPr lang="el-GR" sz="1800" b="1" dirty="0" smtClean="0"/>
            <a:t>:</a:t>
          </a:r>
          <a:r>
            <a:rPr lang="el-GR" sz="1800" dirty="0" smtClean="0"/>
            <a:t> Δημιουργείται στον Κόμβο </a:t>
          </a:r>
          <a:r>
            <a:rPr lang="en-US" sz="1800" dirty="0" smtClean="0"/>
            <a:t>web service </a:t>
          </a:r>
          <a:r>
            <a:rPr lang="el-GR" sz="1800" dirty="0" smtClean="0"/>
            <a:t>για την </a:t>
          </a:r>
          <a:r>
            <a:rPr lang="el-GR" sz="1800" b="1" dirty="0" smtClean="0"/>
            <a:t>αυτοματοποιημένη αποστολή στοιχείων στο ΓΛΚ</a:t>
          </a:r>
          <a:r>
            <a:rPr lang="el-GR" sz="1800" dirty="0" smtClean="0"/>
            <a:t> </a:t>
          </a:r>
          <a:r>
            <a:rPr lang="el-GR" sz="1600" dirty="0" smtClean="0"/>
            <a:t>(Σύστημα Ενοποίησης Χρηματοοικονομικών Αναφορών Φορέων Γενικής Κυβέρνησης)</a:t>
          </a:r>
        </a:p>
      </dgm:t>
    </dgm:pt>
    <dgm:pt modelId="{4EC88CA8-AF2E-48AB-BB1B-BAAF8C129023}" type="parTrans" cxnId="{D03275A2-5EC0-4BC7-A527-9795951B25AC}">
      <dgm:prSet/>
      <dgm:spPr/>
      <dgm:t>
        <a:bodyPr/>
        <a:lstStyle/>
        <a:p>
          <a:endParaRPr lang="el-GR" sz="2000">
            <a:solidFill>
              <a:schemeClr val="tx1"/>
            </a:solidFill>
          </a:endParaRPr>
        </a:p>
      </dgm:t>
    </dgm:pt>
    <dgm:pt modelId="{B0901CCB-4C61-4F36-B977-8786D9E006D5}" type="sibTrans" cxnId="{D03275A2-5EC0-4BC7-A527-9795951B25AC}">
      <dgm:prSet/>
      <dgm:spPr/>
      <dgm:t>
        <a:bodyPr/>
        <a:lstStyle/>
        <a:p>
          <a:endParaRPr lang="el-GR" sz="2000">
            <a:solidFill>
              <a:schemeClr val="tx1"/>
            </a:solidFill>
          </a:endParaRPr>
        </a:p>
      </dgm:t>
    </dgm:pt>
    <dgm:pt modelId="{5CAD668C-5419-4348-8DB6-B236314F4F6B}">
      <dgm:prSet custT="1"/>
      <dgm:spPr/>
      <dgm:t>
        <a:bodyPr/>
        <a:lstStyle/>
        <a:p>
          <a:r>
            <a:rPr lang="el-GR" sz="1800" b="1" dirty="0" smtClean="0"/>
            <a:t>2016 : το ΓΛΚ</a:t>
          </a:r>
          <a:r>
            <a:rPr lang="el-GR" sz="1800" dirty="0" smtClean="0"/>
            <a:t> καθιερώνει τα στοιχεία του Κόμβου </a:t>
          </a:r>
          <a:r>
            <a:rPr lang="el-GR" sz="1800" b="1" dirty="0" smtClean="0"/>
            <a:t>ως τα επίσημα στοιχεία </a:t>
          </a:r>
          <a:r>
            <a:rPr lang="el-GR" sz="1800" dirty="0" smtClean="0"/>
            <a:t>Εκτέλεσης Προϋπολογισμού και Απολογισμού για τους ΟΤΑ, ακολουθεί </a:t>
          </a:r>
          <a:r>
            <a:rPr lang="el-GR" sz="1800" b="1" dirty="0" smtClean="0"/>
            <a:t>και η ΕΛΣΤΑΤ</a:t>
          </a:r>
          <a:r>
            <a:rPr lang="el-GR" sz="1800" dirty="0" smtClean="0"/>
            <a:t>. Η </a:t>
          </a:r>
          <a:r>
            <a:rPr lang="en-US" sz="1800" b="1" dirty="0" smtClean="0"/>
            <a:t>EUROSTAT</a:t>
          </a:r>
          <a:r>
            <a:rPr lang="en-US" sz="1800" dirty="0" smtClean="0"/>
            <a:t> </a:t>
          </a:r>
          <a:r>
            <a:rPr lang="el-GR" sz="1800" dirty="0" smtClean="0"/>
            <a:t>σε επίσημα συμπεράσματα κάνει ιδιαίτερη μνεία για αυτήν την επιτυχημένη προσπάθεια της Χώρας μας</a:t>
          </a:r>
        </a:p>
      </dgm:t>
    </dgm:pt>
    <dgm:pt modelId="{21DD2445-D8F5-4E12-822E-F7F96938B1FB}" type="parTrans" cxnId="{E32A7FC6-A4D7-4BDF-A917-55ACE6BD9862}">
      <dgm:prSet/>
      <dgm:spPr/>
      <dgm:t>
        <a:bodyPr/>
        <a:lstStyle/>
        <a:p>
          <a:endParaRPr lang="el-GR" sz="2000">
            <a:solidFill>
              <a:schemeClr val="tx1"/>
            </a:solidFill>
          </a:endParaRPr>
        </a:p>
      </dgm:t>
    </dgm:pt>
    <dgm:pt modelId="{DEA05A42-9C52-4984-A494-4CA7C1C8DAFF}" type="sibTrans" cxnId="{E32A7FC6-A4D7-4BDF-A917-55ACE6BD9862}">
      <dgm:prSet/>
      <dgm:spPr/>
      <dgm:t>
        <a:bodyPr/>
        <a:lstStyle/>
        <a:p>
          <a:endParaRPr lang="el-GR" sz="2000">
            <a:solidFill>
              <a:schemeClr val="tx1"/>
            </a:solidFill>
          </a:endParaRPr>
        </a:p>
      </dgm:t>
    </dgm:pt>
    <dgm:pt modelId="{8F773715-2660-45FD-9D9A-C9276FEB85CF}">
      <dgm:prSet custT="1"/>
      <dgm:spPr/>
      <dgm:t>
        <a:bodyPr/>
        <a:lstStyle/>
        <a:p>
          <a:r>
            <a:rPr lang="el-GR" sz="1800" b="1" dirty="0" smtClean="0"/>
            <a:t>2016</a:t>
          </a:r>
          <a:r>
            <a:rPr lang="el-GR" sz="1800" dirty="0" smtClean="0"/>
            <a:t> </a:t>
          </a:r>
          <a:r>
            <a:rPr lang="el-GR" sz="1800" b="1" dirty="0" smtClean="0"/>
            <a:t>:</a:t>
          </a:r>
          <a:r>
            <a:rPr lang="el-GR" sz="1800" dirty="0" smtClean="0"/>
            <a:t> </a:t>
          </a:r>
          <a:r>
            <a:rPr lang="el-GR" sz="1800" b="1" dirty="0" smtClean="0"/>
            <a:t>Η πρώτη «επέκταση»</a:t>
          </a:r>
          <a:r>
            <a:rPr lang="el-GR" sz="1800" dirty="0" smtClean="0"/>
            <a:t> του Κόμβου: ένταξη των Νομικών Προσώπων Τ.Α. + παρακολούθηση Στοχοθεσίας </a:t>
          </a:r>
          <a:r>
            <a:rPr lang="el-GR" sz="1400" dirty="0" smtClean="0"/>
            <a:t>συγχρηματοδοτούμενο έργο από το </a:t>
          </a:r>
          <a:r>
            <a:rPr lang="el-GR" sz="1400" dirty="0" err="1" smtClean="0"/>
            <a:t>ΕΣΠΑ</a:t>
          </a:r>
          <a:r>
            <a:rPr lang="el-GR" sz="1400" dirty="0" smtClean="0"/>
            <a:t> </a:t>
          </a:r>
        </a:p>
      </dgm:t>
    </dgm:pt>
    <dgm:pt modelId="{23658B05-4B1F-49E8-9109-CBD96717D9E7}" type="parTrans" cxnId="{69F1426A-E3F7-4484-8EA7-A296AAC50384}">
      <dgm:prSet/>
      <dgm:spPr/>
      <dgm:t>
        <a:bodyPr/>
        <a:lstStyle/>
        <a:p>
          <a:endParaRPr lang="el-GR">
            <a:solidFill>
              <a:schemeClr val="tx1"/>
            </a:solidFill>
          </a:endParaRPr>
        </a:p>
      </dgm:t>
    </dgm:pt>
    <dgm:pt modelId="{C0613A0F-0C35-415B-8669-405A4E8CFD24}" type="sibTrans" cxnId="{69F1426A-E3F7-4484-8EA7-A296AAC50384}">
      <dgm:prSet/>
      <dgm:spPr/>
      <dgm:t>
        <a:bodyPr/>
        <a:lstStyle/>
        <a:p>
          <a:endParaRPr lang="el-GR">
            <a:solidFill>
              <a:schemeClr val="tx1"/>
            </a:solidFill>
          </a:endParaRPr>
        </a:p>
      </dgm:t>
    </dgm:pt>
    <dgm:pt modelId="{3CAC0956-0E41-498E-A995-80522A722218}" type="pres">
      <dgm:prSet presAssocID="{E8C731E0-6D2D-4208-A2D1-A81C2BAAE229}" presName="Name0" presStyleCnt="0">
        <dgm:presLayoutVars>
          <dgm:dir/>
          <dgm:resizeHandles/>
        </dgm:presLayoutVars>
      </dgm:prSet>
      <dgm:spPr/>
      <dgm:t>
        <a:bodyPr/>
        <a:lstStyle/>
        <a:p>
          <a:endParaRPr lang="el-GR"/>
        </a:p>
      </dgm:t>
    </dgm:pt>
    <dgm:pt modelId="{80997406-23E4-4ADE-9C8C-83DF75D99407}" type="pres">
      <dgm:prSet presAssocID="{47A5D8EB-1F2B-4F2F-A327-7B0CEB5924F8}" presName="compNode" presStyleCnt="0"/>
      <dgm:spPr/>
      <dgm:t>
        <a:bodyPr/>
        <a:lstStyle/>
        <a:p>
          <a:endParaRPr lang="el-GR"/>
        </a:p>
      </dgm:t>
    </dgm:pt>
    <dgm:pt modelId="{70DF6F9B-0B22-4B26-8442-B5C244C94581}" type="pres">
      <dgm:prSet presAssocID="{47A5D8EB-1F2B-4F2F-A327-7B0CEB5924F8}" presName="dummyConnPt" presStyleCnt="0"/>
      <dgm:spPr/>
      <dgm:t>
        <a:bodyPr/>
        <a:lstStyle/>
        <a:p>
          <a:endParaRPr lang="el-GR"/>
        </a:p>
      </dgm:t>
    </dgm:pt>
    <dgm:pt modelId="{867435CB-CB3F-4AFD-8671-CC646770DDD0}" type="pres">
      <dgm:prSet presAssocID="{47A5D8EB-1F2B-4F2F-A327-7B0CEB5924F8}" presName="node" presStyleLbl="node1" presStyleIdx="0" presStyleCnt="5" custScaleX="118077" custScaleY="98649" custLinFactNeighborX="0" custLinFactNeighborY="-46">
        <dgm:presLayoutVars>
          <dgm:bulletEnabled val="1"/>
        </dgm:presLayoutVars>
      </dgm:prSet>
      <dgm:spPr/>
      <dgm:t>
        <a:bodyPr/>
        <a:lstStyle/>
        <a:p>
          <a:endParaRPr lang="el-GR"/>
        </a:p>
      </dgm:t>
    </dgm:pt>
    <dgm:pt modelId="{BF25A4BF-BABF-40E1-B440-90C7AF27663A}" type="pres">
      <dgm:prSet presAssocID="{983909BD-F6E7-4FCA-92E3-8199AD87E0A2}" presName="sibTrans" presStyleLbl="bgSibTrans2D1" presStyleIdx="0" presStyleCnt="4"/>
      <dgm:spPr/>
      <dgm:t>
        <a:bodyPr/>
        <a:lstStyle/>
        <a:p>
          <a:endParaRPr lang="el-GR"/>
        </a:p>
      </dgm:t>
    </dgm:pt>
    <dgm:pt modelId="{45977353-1149-4065-BBFA-82E560BAF574}" type="pres">
      <dgm:prSet presAssocID="{FBD2E03F-581E-4C35-88C1-C1B9796346EE}" presName="compNode" presStyleCnt="0"/>
      <dgm:spPr/>
      <dgm:t>
        <a:bodyPr/>
        <a:lstStyle/>
        <a:p>
          <a:endParaRPr lang="el-GR"/>
        </a:p>
      </dgm:t>
    </dgm:pt>
    <dgm:pt modelId="{C69E4BA3-1408-4993-B806-8B9001089799}" type="pres">
      <dgm:prSet presAssocID="{FBD2E03F-581E-4C35-88C1-C1B9796346EE}" presName="dummyConnPt" presStyleCnt="0"/>
      <dgm:spPr/>
      <dgm:t>
        <a:bodyPr/>
        <a:lstStyle/>
        <a:p>
          <a:endParaRPr lang="el-GR"/>
        </a:p>
      </dgm:t>
    </dgm:pt>
    <dgm:pt modelId="{CFBD0A82-C0B7-4B2D-B67E-51EBFEE6F20A}" type="pres">
      <dgm:prSet presAssocID="{FBD2E03F-581E-4C35-88C1-C1B9796346EE}" presName="node" presStyleLbl="node1" presStyleIdx="1" presStyleCnt="5" custScaleX="121299">
        <dgm:presLayoutVars>
          <dgm:bulletEnabled val="1"/>
        </dgm:presLayoutVars>
      </dgm:prSet>
      <dgm:spPr/>
      <dgm:t>
        <a:bodyPr/>
        <a:lstStyle/>
        <a:p>
          <a:endParaRPr lang="el-GR"/>
        </a:p>
      </dgm:t>
    </dgm:pt>
    <dgm:pt modelId="{246E0BF1-C1B6-4E59-8B62-5279B5D5F60A}" type="pres">
      <dgm:prSet presAssocID="{70768D99-2990-4F6C-9A2B-687405C117C2}" presName="sibTrans" presStyleLbl="bgSibTrans2D1" presStyleIdx="1" presStyleCnt="4"/>
      <dgm:spPr/>
      <dgm:t>
        <a:bodyPr/>
        <a:lstStyle/>
        <a:p>
          <a:endParaRPr lang="el-GR"/>
        </a:p>
      </dgm:t>
    </dgm:pt>
    <dgm:pt modelId="{8A79F9B6-91F7-4BEE-AABB-F95E8817A6A0}" type="pres">
      <dgm:prSet presAssocID="{8EAC93B6-8063-4641-8C86-F6E1D2CAB4AA}" presName="compNode" presStyleCnt="0"/>
      <dgm:spPr/>
      <dgm:t>
        <a:bodyPr/>
        <a:lstStyle/>
        <a:p>
          <a:endParaRPr lang="el-GR"/>
        </a:p>
      </dgm:t>
    </dgm:pt>
    <dgm:pt modelId="{FF2C891D-23C4-4EDB-ABC0-BF02F68E5D1F}" type="pres">
      <dgm:prSet presAssocID="{8EAC93B6-8063-4641-8C86-F6E1D2CAB4AA}" presName="dummyConnPt" presStyleCnt="0"/>
      <dgm:spPr/>
      <dgm:t>
        <a:bodyPr/>
        <a:lstStyle/>
        <a:p>
          <a:endParaRPr lang="el-GR"/>
        </a:p>
      </dgm:t>
    </dgm:pt>
    <dgm:pt modelId="{A112EB47-20D5-4404-A456-A3F40C834E02}" type="pres">
      <dgm:prSet presAssocID="{8EAC93B6-8063-4641-8C86-F6E1D2CAB4AA}" presName="node" presStyleLbl="node1" presStyleIdx="2" presStyleCnt="5" custScaleX="121299" custScaleY="126714">
        <dgm:presLayoutVars>
          <dgm:bulletEnabled val="1"/>
        </dgm:presLayoutVars>
      </dgm:prSet>
      <dgm:spPr/>
      <dgm:t>
        <a:bodyPr/>
        <a:lstStyle/>
        <a:p>
          <a:endParaRPr lang="el-GR"/>
        </a:p>
      </dgm:t>
    </dgm:pt>
    <dgm:pt modelId="{E5CA3E68-BA1B-4974-9833-6A4A3307683D}" type="pres">
      <dgm:prSet presAssocID="{B0901CCB-4C61-4F36-B977-8786D9E006D5}" presName="sibTrans" presStyleLbl="bgSibTrans2D1" presStyleIdx="2" presStyleCnt="4"/>
      <dgm:spPr/>
      <dgm:t>
        <a:bodyPr/>
        <a:lstStyle/>
        <a:p>
          <a:endParaRPr lang="el-GR"/>
        </a:p>
      </dgm:t>
    </dgm:pt>
    <dgm:pt modelId="{FBA4B512-2DB6-4EC3-A6F9-911F7C3400FA}" type="pres">
      <dgm:prSet presAssocID="{5CAD668C-5419-4348-8DB6-B236314F4F6B}" presName="compNode" presStyleCnt="0"/>
      <dgm:spPr/>
      <dgm:t>
        <a:bodyPr/>
        <a:lstStyle/>
        <a:p>
          <a:endParaRPr lang="el-GR"/>
        </a:p>
      </dgm:t>
    </dgm:pt>
    <dgm:pt modelId="{5680D282-6870-4EAE-B990-1C47E379838C}" type="pres">
      <dgm:prSet presAssocID="{5CAD668C-5419-4348-8DB6-B236314F4F6B}" presName="dummyConnPt" presStyleCnt="0"/>
      <dgm:spPr/>
      <dgm:t>
        <a:bodyPr/>
        <a:lstStyle/>
        <a:p>
          <a:endParaRPr lang="el-GR"/>
        </a:p>
      </dgm:t>
    </dgm:pt>
    <dgm:pt modelId="{E529109A-C44B-45B3-B41B-475E6BC176F3}" type="pres">
      <dgm:prSet presAssocID="{5CAD668C-5419-4348-8DB6-B236314F4F6B}" presName="node" presStyleLbl="node1" presStyleIdx="3" presStyleCnt="5" custScaleX="150459" custScaleY="126714">
        <dgm:presLayoutVars>
          <dgm:bulletEnabled val="1"/>
        </dgm:presLayoutVars>
      </dgm:prSet>
      <dgm:spPr/>
      <dgm:t>
        <a:bodyPr/>
        <a:lstStyle/>
        <a:p>
          <a:endParaRPr lang="el-GR"/>
        </a:p>
      </dgm:t>
    </dgm:pt>
    <dgm:pt modelId="{7E131D54-E1BF-4DD2-B777-B5927E74411E}" type="pres">
      <dgm:prSet presAssocID="{DEA05A42-9C52-4984-A494-4CA7C1C8DAFF}" presName="sibTrans" presStyleLbl="bgSibTrans2D1" presStyleIdx="3" presStyleCnt="4"/>
      <dgm:spPr/>
      <dgm:t>
        <a:bodyPr/>
        <a:lstStyle/>
        <a:p>
          <a:endParaRPr lang="el-GR"/>
        </a:p>
      </dgm:t>
    </dgm:pt>
    <dgm:pt modelId="{6F0226FB-6203-4B76-8A92-350888FD17EB}" type="pres">
      <dgm:prSet presAssocID="{8F773715-2660-45FD-9D9A-C9276FEB85CF}" presName="compNode" presStyleCnt="0"/>
      <dgm:spPr/>
      <dgm:t>
        <a:bodyPr/>
        <a:lstStyle/>
        <a:p>
          <a:endParaRPr lang="el-GR"/>
        </a:p>
      </dgm:t>
    </dgm:pt>
    <dgm:pt modelId="{92CBB1E3-7FE2-42FC-8899-EF63337894F0}" type="pres">
      <dgm:prSet presAssocID="{8F773715-2660-45FD-9D9A-C9276FEB85CF}" presName="dummyConnPt" presStyleCnt="0"/>
      <dgm:spPr/>
      <dgm:t>
        <a:bodyPr/>
        <a:lstStyle/>
        <a:p>
          <a:endParaRPr lang="el-GR"/>
        </a:p>
      </dgm:t>
    </dgm:pt>
    <dgm:pt modelId="{5D32E79F-0832-4390-823D-C98431E14DBB}" type="pres">
      <dgm:prSet presAssocID="{8F773715-2660-45FD-9D9A-C9276FEB85CF}" presName="node" presStyleLbl="node1" presStyleIdx="4" presStyleCnt="5" custScaleX="139027" custScaleY="130642" custLinFactNeighborX="14" custLinFactNeighborY="4049">
        <dgm:presLayoutVars>
          <dgm:bulletEnabled val="1"/>
        </dgm:presLayoutVars>
      </dgm:prSet>
      <dgm:spPr/>
      <dgm:t>
        <a:bodyPr/>
        <a:lstStyle/>
        <a:p>
          <a:endParaRPr lang="el-GR"/>
        </a:p>
      </dgm:t>
    </dgm:pt>
  </dgm:ptLst>
  <dgm:cxnLst>
    <dgm:cxn modelId="{D4541776-3DD4-4D8E-BAA7-46142620DA9C}" type="presOf" srcId="{DEA05A42-9C52-4984-A494-4CA7C1C8DAFF}" destId="{7E131D54-E1BF-4DD2-B777-B5927E74411E}" srcOrd="0" destOrd="0" presId="urn:microsoft.com/office/officeart/2005/8/layout/bProcess4"/>
    <dgm:cxn modelId="{4A79E3F0-2452-43B3-A8C0-47C18640D889}" type="presOf" srcId="{B0901CCB-4C61-4F36-B977-8786D9E006D5}" destId="{E5CA3E68-BA1B-4974-9833-6A4A3307683D}" srcOrd="0" destOrd="0" presId="urn:microsoft.com/office/officeart/2005/8/layout/bProcess4"/>
    <dgm:cxn modelId="{73A67BBD-C106-47C6-8718-DC8881D0965F}" type="presOf" srcId="{70768D99-2990-4F6C-9A2B-687405C117C2}" destId="{246E0BF1-C1B6-4E59-8B62-5279B5D5F60A}" srcOrd="0" destOrd="0" presId="urn:microsoft.com/office/officeart/2005/8/layout/bProcess4"/>
    <dgm:cxn modelId="{61BA1451-415D-4FA9-9F07-E5F258B13C25}" type="presOf" srcId="{8F773715-2660-45FD-9D9A-C9276FEB85CF}" destId="{5D32E79F-0832-4390-823D-C98431E14DBB}" srcOrd="0" destOrd="0" presId="urn:microsoft.com/office/officeart/2005/8/layout/bProcess4"/>
    <dgm:cxn modelId="{69F1426A-E3F7-4484-8EA7-A296AAC50384}" srcId="{E8C731E0-6D2D-4208-A2D1-A81C2BAAE229}" destId="{8F773715-2660-45FD-9D9A-C9276FEB85CF}" srcOrd="4" destOrd="0" parTransId="{23658B05-4B1F-49E8-9109-CBD96717D9E7}" sibTransId="{C0613A0F-0C35-415B-8669-405A4E8CFD24}"/>
    <dgm:cxn modelId="{08D9EAA6-6CAE-4622-80AC-5334D30A4B1C}" srcId="{E8C731E0-6D2D-4208-A2D1-A81C2BAAE229}" destId="{47A5D8EB-1F2B-4F2F-A327-7B0CEB5924F8}" srcOrd="0" destOrd="0" parTransId="{241312CD-459F-43E0-A30D-CD622C17BCC5}" sibTransId="{983909BD-F6E7-4FCA-92E3-8199AD87E0A2}"/>
    <dgm:cxn modelId="{C1404C94-2F5E-440F-AA44-E16A6F486CE8}" type="presOf" srcId="{5CAD668C-5419-4348-8DB6-B236314F4F6B}" destId="{E529109A-C44B-45B3-B41B-475E6BC176F3}" srcOrd="0" destOrd="0" presId="urn:microsoft.com/office/officeart/2005/8/layout/bProcess4"/>
    <dgm:cxn modelId="{D03275A2-5EC0-4BC7-A527-9795951B25AC}" srcId="{E8C731E0-6D2D-4208-A2D1-A81C2BAAE229}" destId="{8EAC93B6-8063-4641-8C86-F6E1D2CAB4AA}" srcOrd="2" destOrd="0" parTransId="{4EC88CA8-AF2E-48AB-BB1B-BAAF8C129023}" sibTransId="{B0901CCB-4C61-4F36-B977-8786D9E006D5}"/>
    <dgm:cxn modelId="{E55FEE8F-CD20-410C-A3D4-0E53AA9DD444}" type="presOf" srcId="{47A5D8EB-1F2B-4F2F-A327-7B0CEB5924F8}" destId="{867435CB-CB3F-4AFD-8671-CC646770DDD0}" srcOrd="0" destOrd="0" presId="urn:microsoft.com/office/officeart/2005/8/layout/bProcess4"/>
    <dgm:cxn modelId="{C4BDFA0D-D7CD-480F-A57F-F9FEBB63E776}" type="presOf" srcId="{8EAC93B6-8063-4641-8C86-F6E1D2CAB4AA}" destId="{A112EB47-20D5-4404-A456-A3F40C834E02}" srcOrd="0" destOrd="0" presId="urn:microsoft.com/office/officeart/2005/8/layout/bProcess4"/>
    <dgm:cxn modelId="{F3A6047F-C606-455C-91E6-740DF4880B75}" srcId="{E8C731E0-6D2D-4208-A2D1-A81C2BAAE229}" destId="{FBD2E03F-581E-4C35-88C1-C1B9796346EE}" srcOrd="1" destOrd="0" parTransId="{7E79114A-34C3-4A72-971A-E297D96AE27F}" sibTransId="{70768D99-2990-4F6C-9A2B-687405C117C2}"/>
    <dgm:cxn modelId="{E32A7FC6-A4D7-4BDF-A917-55ACE6BD9862}" srcId="{E8C731E0-6D2D-4208-A2D1-A81C2BAAE229}" destId="{5CAD668C-5419-4348-8DB6-B236314F4F6B}" srcOrd="3" destOrd="0" parTransId="{21DD2445-D8F5-4E12-822E-F7F96938B1FB}" sibTransId="{DEA05A42-9C52-4984-A494-4CA7C1C8DAFF}"/>
    <dgm:cxn modelId="{5A3117E8-771C-45CF-B20B-D1A948D043B7}" type="presOf" srcId="{E8C731E0-6D2D-4208-A2D1-A81C2BAAE229}" destId="{3CAC0956-0E41-498E-A995-80522A722218}" srcOrd="0" destOrd="0" presId="urn:microsoft.com/office/officeart/2005/8/layout/bProcess4"/>
    <dgm:cxn modelId="{4C961587-ECEC-43A3-84B2-312AE8F5FAEA}" type="presOf" srcId="{983909BD-F6E7-4FCA-92E3-8199AD87E0A2}" destId="{BF25A4BF-BABF-40E1-B440-90C7AF27663A}" srcOrd="0" destOrd="0" presId="urn:microsoft.com/office/officeart/2005/8/layout/bProcess4"/>
    <dgm:cxn modelId="{D42D9F98-AD38-4717-B46B-2225C50D3856}" type="presOf" srcId="{FBD2E03F-581E-4C35-88C1-C1B9796346EE}" destId="{CFBD0A82-C0B7-4B2D-B67E-51EBFEE6F20A}" srcOrd="0" destOrd="0" presId="urn:microsoft.com/office/officeart/2005/8/layout/bProcess4"/>
    <dgm:cxn modelId="{3493B507-0B58-4C4F-B4B5-28EE909AA8FC}" type="presParOf" srcId="{3CAC0956-0E41-498E-A995-80522A722218}" destId="{80997406-23E4-4ADE-9C8C-83DF75D99407}" srcOrd="0" destOrd="0" presId="urn:microsoft.com/office/officeart/2005/8/layout/bProcess4"/>
    <dgm:cxn modelId="{36ED56D1-7770-4A46-AF2B-EE412AB5402D}" type="presParOf" srcId="{80997406-23E4-4ADE-9C8C-83DF75D99407}" destId="{70DF6F9B-0B22-4B26-8442-B5C244C94581}" srcOrd="0" destOrd="0" presId="urn:microsoft.com/office/officeart/2005/8/layout/bProcess4"/>
    <dgm:cxn modelId="{65210C4C-38B5-4573-8E8B-FE2F617FA6B5}" type="presParOf" srcId="{80997406-23E4-4ADE-9C8C-83DF75D99407}" destId="{867435CB-CB3F-4AFD-8671-CC646770DDD0}" srcOrd="1" destOrd="0" presId="urn:microsoft.com/office/officeart/2005/8/layout/bProcess4"/>
    <dgm:cxn modelId="{F1F83E3A-F5E8-4BBB-88AF-55ECF5BF4CDF}" type="presParOf" srcId="{3CAC0956-0E41-498E-A995-80522A722218}" destId="{BF25A4BF-BABF-40E1-B440-90C7AF27663A}" srcOrd="1" destOrd="0" presId="urn:microsoft.com/office/officeart/2005/8/layout/bProcess4"/>
    <dgm:cxn modelId="{A9F3110C-D5DE-4AFD-8D70-9894EE38E310}" type="presParOf" srcId="{3CAC0956-0E41-498E-A995-80522A722218}" destId="{45977353-1149-4065-BBFA-82E560BAF574}" srcOrd="2" destOrd="0" presId="urn:microsoft.com/office/officeart/2005/8/layout/bProcess4"/>
    <dgm:cxn modelId="{7883BC4D-48A3-40B9-8DD1-A4BA3B805175}" type="presParOf" srcId="{45977353-1149-4065-BBFA-82E560BAF574}" destId="{C69E4BA3-1408-4993-B806-8B9001089799}" srcOrd="0" destOrd="0" presId="urn:microsoft.com/office/officeart/2005/8/layout/bProcess4"/>
    <dgm:cxn modelId="{95CA13A2-CC01-40E0-979A-63F9AFB8ED48}" type="presParOf" srcId="{45977353-1149-4065-BBFA-82E560BAF574}" destId="{CFBD0A82-C0B7-4B2D-B67E-51EBFEE6F20A}" srcOrd="1" destOrd="0" presId="urn:microsoft.com/office/officeart/2005/8/layout/bProcess4"/>
    <dgm:cxn modelId="{BC605DAF-77E3-40FC-9925-56B306CF804C}" type="presParOf" srcId="{3CAC0956-0E41-498E-A995-80522A722218}" destId="{246E0BF1-C1B6-4E59-8B62-5279B5D5F60A}" srcOrd="3" destOrd="0" presId="urn:microsoft.com/office/officeart/2005/8/layout/bProcess4"/>
    <dgm:cxn modelId="{6BC6D3CE-B789-4276-82C8-9568AE658CD3}" type="presParOf" srcId="{3CAC0956-0E41-498E-A995-80522A722218}" destId="{8A79F9B6-91F7-4BEE-AABB-F95E8817A6A0}" srcOrd="4" destOrd="0" presId="urn:microsoft.com/office/officeart/2005/8/layout/bProcess4"/>
    <dgm:cxn modelId="{4F15CFF2-B11F-43F3-A6CE-5EC9544AFF10}" type="presParOf" srcId="{8A79F9B6-91F7-4BEE-AABB-F95E8817A6A0}" destId="{FF2C891D-23C4-4EDB-ABC0-BF02F68E5D1F}" srcOrd="0" destOrd="0" presId="urn:microsoft.com/office/officeart/2005/8/layout/bProcess4"/>
    <dgm:cxn modelId="{1FC65329-AE9D-49A9-B6E3-A2E918140393}" type="presParOf" srcId="{8A79F9B6-91F7-4BEE-AABB-F95E8817A6A0}" destId="{A112EB47-20D5-4404-A456-A3F40C834E02}" srcOrd="1" destOrd="0" presId="urn:microsoft.com/office/officeart/2005/8/layout/bProcess4"/>
    <dgm:cxn modelId="{391AC3BE-991A-495D-9CD2-C2272A15BB12}" type="presParOf" srcId="{3CAC0956-0E41-498E-A995-80522A722218}" destId="{E5CA3E68-BA1B-4974-9833-6A4A3307683D}" srcOrd="5" destOrd="0" presId="urn:microsoft.com/office/officeart/2005/8/layout/bProcess4"/>
    <dgm:cxn modelId="{D4C03A2E-7E07-4104-84B3-4E4EAA9C1177}" type="presParOf" srcId="{3CAC0956-0E41-498E-A995-80522A722218}" destId="{FBA4B512-2DB6-4EC3-A6F9-911F7C3400FA}" srcOrd="6" destOrd="0" presId="urn:microsoft.com/office/officeart/2005/8/layout/bProcess4"/>
    <dgm:cxn modelId="{A9694D9A-09FD-4683-B2BF-C6D807023206}" type="presParOf" srcId="{FBA4B512-2DB6-4EC3-A6F9-911F7C3400FA}" destId="{5680D282-6870-4EAE-B990-1C47E379838C}" srcOrd="0" destOrd="0" presId="urn:microsoft.com/office/officeart/2005/8/layout/bProcess4"/>
    <dgm:cxn modelId="{91212D79-9306-4949-A5EE-9857E22304BC}" type="presParOf" srcId="{FBA4B512-2DB6-4EC3-A6F9-911F7C3400FA}" destId="{E529109A-C44B-45B3-B41B-475E6BC176F3}" srcOrd="1" destOrd="0" presId="urn:microsoft.com/office/officeart/2005/8/layout/bProcess4"/>
    <dgm:cxn modelId="{023763DB-0641-4CE8-B270-202C9E2A63EE}" type="presParOf" srcId="{3CAC0956-0E41-498E-A995-80522A722218}" destId="{7E131D54-E1BF-4DD2-B777-B5927E74411E}" srcOrd="7" destOrd="0" presId="urn:microsoft.com/office/officeart/2005/8/layout/bProcess4"/>
    <dgm:cxn modelId="{D7D185F7-7A35-47EF-9A0D-7D05DAF72147}" type="presParOf" srcId="{3CAC0956-0E41-498E-A995-80522A722218}" destId="{6F0226FB-6203-4B76-8A92-350888FD17EB}" srcOrd="8" destOrd="0" presId="urn:microsoft.com/office/officeart/2005/8/layout/bProcess4"/>
    <dgm:cxn modelId="{7BA15A69-E86F-49DD-A4DD-46CF226E4728}" type="presParOf" srcId="{6F0226FB-6203-4B76-8A92-350888FD17EB}" destId="{92CBB1E3-7FE2-42FC-8899-EF63337894F0}" srcOrd="0" destOrd="0" presId="urn:microsoft.com/office/officeart/2005/8/layout/bProcess4"/>
    <dgm:cxn modelId="{1D2FCBC3-F17A-463E-8016-997A735FA912}" type="presParOf" srcId="{6F0226FB-6203-4B76-8A92-350888FD17EB}" destId="{5D32E79F-0832-4390-823D-C98431E14DBB}"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470427-F00B-4531-99ED-669533D1C5FE}" type="doc">
      <dgm:prSet loTypeId="urn:microsoft.com/office/officeart/2008/layout/VerticalCurvedList" loCatId="list" qsTypeId="urn:microsoft.com/office/officeart/2005/8/quickstyle/3d1" qsCatId="3D" csTypeId="urn:microsoft.com/office/officeart/2005/8/colors/colorful4" csCatId="colorful" phldr="1"/>
      <dgm:spPr/>
      <dgm:t>
        <a:bodyPr/>
        <a:lstStyle/>
        <a:p>
          <a:endParaRPr lang="el-GR"/>
        </a:p>
      </dgm:t>
    </dgm:pt>
    <dgm:pt modelId="{54751D4C-BF55-4516-B822-729DB4D19B3C}">
      <dgm:prSet custT="1"/>
      <dgm:spPr/>
      <dgm:t>
        <a:bodyPr/>
        <a:lstStyle/>
        <a:p>
          <a:pPr rtl="0"/>
          <a:r>
            <a:rPr lang="el-GR" sz="2000" dirty="0" smtClean="0"/>
            <a:t>ΔΗΜΟΙ </a:t>
          </a:r>
          <a:br>
            <a:rPr lang="el-GR" sz="2000" dirty="0" smtClean="0"/>
          </a:br>
          <a:r>
            <a:rPr lang="el-GR" sz="1800" dirty="0" smtClean="0"/>
            <a:t>(325 </a:t>
          </a:r>
          <a:r>
            <a:rPr lang="el-GR" sz="1800" dirty="0" err="1" smtClean="0"/>
            <a:t>Καλλικρατικοί</a:t>
          </a:r>
          <a:r>
            <a:rPr lang="el-GR" sz="1800" dirty="0" smtClean="0"/>
            <a:t> Δήμοι)</a:t>
          </a:r>
          <a:endParaRPr lang="el-GR" sz="1800" dirty="0"/>
        </a:p>
      </dgm:t>
    </dgm:pt>
    <dgm:pt modelId="{43E4DA64-71BC-4CA6-BDAA-BB379585801E}" type="parTrans" cxnId="{0D061297-4CC2-444E-87D5-D991C579C772}">
      <dgm:prSet/>
      <dgm:spPr/>
      <dgm:t>
        <a:bodyPr/>
        <a:lstStyle/>
        <a:p>
          <a:endParaRPr lang="el-GR"/>
        </a:p>
      </dgm:t>
    </dgm:pt>
    <dgm:pt modelId="{81260A8A-7730-4E0D-B1D6-A53B440BBE74}" type="sibTrans" cxnId="{0D061297-4CC2-444E-87D5-D991C579C772}">
      <dgm:prSet/>
      <dgm:spPr/>
      <dgm:t>
        <a:bodyPr/>
        <a:lstStyle/>
        <a:p>
          <a:endParaRPr lang="el-GR"/>
        </a:p>
      </dgm:t>
    </dgm:pt>
    <dgm:pt modelId="{0C17C997-E6B0-4E8C-A176-4438AA774DAB}">
      <dgm:prSet custT="1"/>
      <dgm:spPr/>
      <dgm:t>
        <a:bodyPr/>
        <a:lstStyle/>
        <a:p>
          <a:pPr rtl="0"/>
          <a:r>
            <a:rPr lang="el-GR" sz="2000" dirty="0" smtClean="0"/>
            <a:t>ΠΕΡΙΦΕΡΕΙΕΣ</a:t>
          </a:r>
          <a:br>
            <a:rPr lang="el-GR" sz="2000" dirty="0" smtClean="0"/>
          </a:br>
          <a:r>
            <a:rPr lang="el-GR" sz="2000" dirty="0" smtClean="0"/>
            <a:t>(13)</a:t>
          </a:r>
          <a:endParaRPr lang="el-GR" sz="2000" dirty="0"/>
        </a:p>
      </dgm:t>
    </dgm:pt>
    <dgm:pt modelId="{4CECB715-6C49-456B-A2B7-0F21CE9AF1F1}" type="parTrans" cxnId="{64D03377-3517-427B-B1F7-EA12039E765D}">
      <dgm:prSet/>
      <dgm:spPr/>
      <dgm:t>
        <a:bodyPr/>
        <a:lstStyle/>
        <a:p>
          <a:endParaRPr lang="el-GR"/>
        </a:p>
      </dgm:t>
    </dgm:pt>
    <dgm:pt modelId="{5A56B6D7-4638-4381-98AA-9DE395C93D2C}" type="sibTrans" cxnId="{64D03377-3517-427B-B1F7-EA12039E765D}">
      <dgm:prSet/>
      <dgm:spPr/>
      <dgm:t>
        <a:bodyPr/>
        <a:lstStyle/>
        <a:p>
          <a:endParaRPr lang="el-GR"/>
        </a:p>
      </dgm:t>
    </dgm:pt>
    <dgm:pt modelId="{703CD8B3-BB35-4C17-904E-ED6ABBA0ED3F}">
      <dgm:prSet custT="1"/>
      <dgm:spPr/>
      <dgm:t>
        <a:bodyPr/>
        <a:lstStyle/>
        <a:p>
          <a:pPr rtl="0"/>
          <a:r>
            <a:rPr lang="el-GR" sz="2000" dirty="0" smtClean="0"/>
            <a:t>ΝΠΔΔ της Τ.Α.*</a:t>
          </a:r>
          <a:br>
            <a:rPr lang="el-GR" sz="2000" dirty="0" smtClean="0"/>
          </a:br>
          <a:r>
            <a:rPr lang="el-GR" sz="1600" dirty="0" smtClean="0"/>
            <a:t>(περίπου 530, εκτός Σχολικών Επιτροπών)</a:t>
          </a:r>
          <a:endParaRPr lang="el-GR" sz="1600" dirty="0"/>
        </a:p>
      </dgm:t>
    </dgm:pt>
    <dgm:pt modelId="{0CD13CF0-D769-4B53-9192-9D9B98F12ADA}" type="parTrans" cxnId="{0D385F29-0034-4794-9B7D-235CB18165DA}">
      <dgm:prSet/>
      <dgm:spPr/>
      <dgm:t>
        <a:bodyPr/>
        <a:lstStyle/>
        <a:p>
          <a:endParaRPr lang="el-GR"/>
        </a:p>
      </dgm:t>
    </dgm:pt>
    <dgm:pt modelId="{0F95A34B-E426-481E-9A23-AB7A4E992A72}" type="sibTrans" cxnId="{0D385F29-0034-4794-9B7D-235CB18165DA}">
      <dgm:prSet/>
      <dgm:spPr/>
      <dgm:t>
        <a:bodyPr/>
        <a:lstStyle/>
        <a:p>
          <a:endParaRPr lang="el-GR"/>
        </a:p>
      </dgm:t>
    </dgm:pt>
    <dgm:pt modelId="{145ABDEF-72D7-4850-894E-5A947A2CA8AF}">
      <dgm:prSet custT="1"/>
      <dgm:spPr/>
      <dgm:t>
        <a:bodyPr/>
        <a:lstStyle/>
        <a:p>
          <a:pPr rtl="0"/>
          <a:r>
            <a:rPr lang="el-GR" sz="2000" dirty="0" smtClean="0"/>
            <a:t>ΝΠΙΔ της Τ.Α.*</a:t>
          </a:r>
          <a:br>
            <a:rPr lang="el-GR" sz="2000" dirty="0" smtClean="0"/>
          </a:br>
          <a:r>
            <a:rPr lang="el-GR" sz="1600" dirty="0" smtClean="0"/>
            <a:t>(περίπου 730, όμως υποχρέωση υποβολή υπό προϋποθέσεις θεσμικού πλαισίου)</a:t>
          </a:r>
          <a:endParaRPr lang="el-GR" sz="1600" dirty="0"/>
        </a:p>
      </dgm:t>
    </dgm:pt>
    <dgm:pt modelId="{23B85E5E-150D-4BC9-9B85-591C253FD98B}" type="parTrans" cxnId="{1E984CE5-5A05-4611-98DF-65F2979DDCF4}">
      <dgm:prSet/>
      <dgm:spPr/>
      <dgm:t>
        <a:bodyPr/>
        <a:lstStyle/>
        <a:p>
          <a:endParaRPr lang="el-GR"/>
        </a:p>
      </dgm:t>
    </dgm:pt>
    <dgm:pt modelId="{4A3BA9AE-C463-4F71-9496-A6A4E0BA74A2}" type="sibTrans" cxnId="{1E984CE5-5A05-4611-98DF-65F2979DDCF4}">
      <dgm:prSet/>
      <dgm:spPr/>
      <dgm:t>
        <a:bodyPr/>
        <a:lstStyle/>
        <a:p>
          <a:endParaRPr lang="el-GR"/>
        </a:p>
      </dgm:t>
    </dgm:pt>
    <dgm:pt modelId="{D0FE0C7E-5BEC-420E-9135-9567DE7BE4ED}" type="pres">
      <dgm:prSet presAssocID="{EE470427-F00B-4531-99ED-669533D1C5FE}" presName="Name0" presStyleCnt="0">
        <dgm:presLayoutVars>
          <dgm:chMax val="7"/>
          <dgm:chPref val="7"/>
          <dgm:dir/>
        </dgm:presLayoutVars>
      </dgm:prSet>
      <dgm:spPr/>
      <dgm:t>
        <a:bodyPr/>
        <a:lstStyle/>
        <a:p>
          <a:endParaRPr lang="el-GR"/>
        </a:p>
      </dgm:t>
    </dgm:pt>
    <dgm:pt modelId="{F9BDC09B-3DDB-4383-B111-8B5AE2DCD17D}" type="pres">
      <dgm:prSet presAssocID="{EE470427-F00B-4531-99ED-669533D1C5FE}" presName="Name1" presStyleCnt="0"/>
      <dgm:spPr/>
      <dgm:t>
        <a:bodyPr/>
        <a:lstStyle/>
        <a:p>
          <a:endParaRPr lang="el-GR"/>
        </a:p>
      </dgm:t>
    </dgm:pt>
    <dgm:pt modelId="{8F1B431F-1B86-4CEA-B645-E7CC35EDED3F}" type="pres">
      <dgm:prSet presAssocID="{EE470427-F00B-4531-99ED-669533D1C5FE}" presName="cycle" presStyleCnt="0"/>
      <dgm:spPr/>
      <dgm:t>
        <a:bodyPr/>
        <a:lstStyle/>
        <a:p>
          <a:endParaRPr lang="el-GR"/>
        </a:p>
      </dgm:t>
    </dgm:pt>
    <dgm:pt modelId="{A89EB12D-CCF7-4D3E-80D4-46F64A2AD07F}" type="pres">
      <dgm:prSet presAssocID="{EE470427-F00B-4531-99ED-669533D1C5FE}" presName="srcNode" presStyleLbl="node1" presStyleIdx="0" presStyleCnt="4"/>
      <dgm:spPr/>
      <dgm:t>
        <a:bodyPr/>
        <a:lstStyle/>
        <a:p>
          <a:endParaRPr lang="el-GR"/>
        </a:p>
      </dgm:t>
    </dgm:pt>
    <dgm:pt modelId="{8D952A5E-FB79-47DA-92B6-6FAA16443F71}" type="pres">
      <dgm:prSet presAssocID="{EE470427-F00B-4531-99ED-669533D1C5FE}" presName="conn" presStyleLbl="parChTrans1D2" presStyleIdx="0" presStyleCnt="1"/>
      <dgm:spPr/>
      <dgm:t>
        <a:bodyPr/>
        <a:lstStyle/>
        <a:p>
          <a:endParaRPr lang="el-GR"/>
        </a:p>
      </dgm:t>
    </dgm:pt>
    <dgm:pt modelId="{5B0054BB-EF3F-4050-B722-747E8C610E1B}" type="pres">
      <dgm:prSet presAssocID="{EE470427-F00B-4531-99ED-669533D1C5FE}" presName="extraNode" presStyleLbl="node1" presStyleIdx="0" presStyleCnt="4"/>
      <dgm:spPr/>
      <dgm:t>
        <a:bodyPr/>
        <a:lstStyle/>
        <a:p>
          <a:endParaRPr lang="el-GR"/>
        </a:p>
      </dgm:t>
    </dgm:pt>
    <dgm:pt modelId="{D47464C4-B88D-44F7-9130-3A91F71A27D4}" type="pres">
      <dgm:prSet presAssocID="{EE470427-F00B-4531-99ED-669533D1C5FE}" presName="dstNode" presStyleLbl="node1" presStyleIdx="0" presStyleCnt="4"/>
      <dgm:spPr/>
      <dgm:t>
        <a:bodyPr/>
        <a:lstStyle/>
        <a:p>
          <a:endParaRPr lang="el-GR"/>
        </a:p>
      </dgm:t>
    </dgm:pt>
    <dgm:pt modelId="{4F68560B-6965-49E2-8BC9-D26EAD9346D9}" type="pres">
      <dgm:prSet presAssocID="{54751D4C-BF55-4516-B822-729DB4D19B3C}" presName="text_1" presStyleLbl="node1" presStyleIdx="0" presStyleCnt="4">
        <dgm:presLayoutVars>
          <dgm:bulletEnabled val="1"/>
        </dgm:presLayoutVars>
      </dgm:prSet>
      <dgm:spPr/>
      <dgm:t>
        <a:bodyPr/>
        <a:lstStyle/>
        <a:p>
          <a:endParaRPr lang="el-GR"/>
        </a:p>
      </dgm:t>
    </dgm:pt>
    <dgm:pt modelId="{7A25C414-F91C-446A-8E20-A5E597AB4A58}" type="pres">
      <dgm:prSet presAssocID="{54751D4C-BF55-4516-B822-729DB4D19B3C}" presName="accent_1" presStyleCnt="0"/>
      <dgm:spPr/>
      <dgm:t>
        <a:bodyPr/>
        <a:lstStyle/>
        <a:p>
          <a:endParaRPr lang="el-GR"/>
        </a:p>
      </dgm:t>
    </dgm:pt>
    <dgm:pt modelId="{204F17BA-0AD2-4394-BF2E-8D0C3628B55E}" type="pres">
      <dgm:prSet presAssocID="{54751D4C-BF55-4516-B822-729DB4D19B3C}" presName="accentRepeatNode" presStyleLbl="solidFgAcc1" presStyleIdx="0" presStyleCnt="4"/>
      <dgm:spPr/>
      <dgm:t>
        <a:bodyPr/>
        <a:lstStyle/>
        <a:p>
          <a:endParaRPr lang="el-GR"/>
        </a:p>
      </dgm:t>
    </dgm:pt>
    <dgm:pt modelId="{A9370C98-196C-4122-91A6-4A0A3303F79A}" type="pres">
      <dgm:prSet presAssocID="{0C17C997-E6B0-4E8C-A176-4438AA774DAB}" presName="text_2" presStyleLbl="node1" presStyleIdx="1" presStyleCnt="4">
        <dgm:presLayoutVars>
          <dgm:bulletEnabled val="1"/>
        </dgm:presLayoutVars>
      </dgm:prSet>
      <dgm:spPr/>
      <dgm:t>
        <a:bodyPr/>
        <a:lstStyle/>
        <a:p>
          <a:endParaRPr lang="el-GR"/>
        </a:p>
      </dgm:t>
    </dgm:pt>
    <dgm:pt modelId="{EF9EDE1F-2723-4AF6-8869-3F6A12CB3A45}" type="pres">
      <dgm:prSet presAssocID="{0C17C997-E6B0-4E8C-A176-4438AA774DAB}" presName="accent_2" presStyleCnt="0"/>
      <dgm:spPr/>
      <dgm:t>
        <a:bodyPr/>
        <a:lstStyle/>
        <a:p>
          <a:endParaRPr lang="el-GR"/>
        </a:p>
      </dgm:t>
    </dgm:pt>
    <dgm:pt modelId="{31DB3684-9C45-4F2A-8379-36542B9A6CCC}" type="pres">
      <dgm:prSet presAssocID="{0C17C997-E6B0-4E8C-A176-4438AA774DAB}" presName="accentRepeatNode" presStyleLbl="solidFgAcc1" presStyleIdx="1" presStyleCnt="4"/>
      <dgm:spPr/>
      <dgm:t>
        <a:bodyPr/>
        <a:lstStyle/>
        <a:p>
          <a:endParaRPr lang="el-GR"/>
        </a:p>
      </dgm:t>
    </dgm:pt>
    <dgm:pt modelId="{12267AC7-A268-4E4E-ADE3-EA353D5E3ED6}" type="pres">
      <dgm:prSet presAssocID="{703CD8B3-BB35-4C17-904E-ED6ABBA0ED3F}" presName="text_3" presStyleLbl="node1" presStyleIdx="2" presStyleCnt="4">
        <dgm:presLayoutVars>
          <dgm:bulletEnabled val="1"/>
        </dgm:presLayoutVars>
      </dgm:prSet>
      <dgm:spPr/>
      <dgm:t>
        <a:bodyPr/>
        <a:lstStyle/>
        <a:p>
          <a:endParaRPr lang="el-GR"/>
        </a:p>
      </dgm:t>
    </dgm:pt>
    <dgm:pt modelId="{347EE646-8E38-4F87-956A-56589FC11070}" type="pres">
      <dgm:prSet presAssocID="{703CD8B3-BB35-4C17-904E-ED6ABBA0ED3F}" presName="accent_3" presStyleCnt="0"/>
      <dgm:spPr/>
      <dgm:t>
        <a:bodyPr/>
        <a:lstStyle/>
        <a:p>
          <a:endParaRPr lang="el-GR"/>
        </a:p>
      </dgm:t>
    </dgm:pt>
    <dgm:pt modelId="{6A883982-CC2D-480C-B235-643767E46086}" type="pres">
      <dgm:prSet presAssocID="{703CD8B3-BB35-4C17-904E-ED6ABBA0ED3F}" presName="accentRepeatNode" presStyleLbl="solidFgAcc1" presStyleIdx="2" presStyleCnt="4"/>
      <dgm:spPr/>
      <dgm:t>
        <a:bodyPr/>
        <a:lstStyle/>
        <a:p>
          <a:endParaRPr lang="el-GR"/>
        </a:p>
      </dgm:t>
    </dgm:pt>
    <dgm:pt modelId="{BE80198A-22C1-401C-87FF-225DF6B45F07}" type="pres">
      <dgm:prSet presAssocID="{145ABDEF-72D7-4850-894E-5A947A2CA8AF}" presName="text_4" presStyleLbl="node1" presStyleIdx="3" presStyleCnt="4">
        <dgm:presLayoutVars>
          <dgm:bulletEnabled val="1"/>
        </dgm:presLayoutVars>
      </dgm:prSet>
      <dgm:spPr/>
      <dgm:t>
        <a:bodyPr/>
        <a:lstStyle/>
        <a:p>
          <a:endParaRPr lang="el-GR"/>
        </a:p>
      </dgm:t>
    </dgm:pt>
    <dgm:pt modelId="{F50140B8-C36C-4624-A088-5B03C921B55A}" type="pres">
      <dgm:prSet presAssocID="{145ABDEF-72D7-4850-894E-5A947A2CA8AF}" presName="accent_4" presStyleCnt="0"/>
      <dgm:spPr/>
      <dgm:t>
        <a:bodyPr/>
        <a:lstStyle/>
        <a:p>
          <a:endParaRPr lang="el-GR"/>
        </a:p>
      </dgm:t>
    </dgm:pt>
    <dgm:pt modelId="{9602E182-FEC9-432C-9C7B-F2226D42E7E6}" type="pres">
      <dgm:prSet presAssocID="{145ABDEF-72D7-4850-894E-5A947A2CA8AF}" presName="accentRepeatNode" presStyleLbl="solidFgAcc1" presStyleIdx="3" presStyleCnt="4"/>
      <dgm:spPr/>
      <dgm:t>
        <a:bodyPr/>
        <a:lstStyle/>
        <a:p>
          <a:endParaRPr lang="el-GR"/>
        </a:p>
      </dgm:t>
    </dgm:pt>
  </dgm:ptLst>
  <dgm:cxnLst>
    <dgm:cxn modelId="{2B04712C-A48F-4F9D-8714-9D1FA0A5FDB7}" type="presOf" srcId="{703CD8B3-BB35-4C17-904E-ED6ABBA0ED3F}" destId="{12267AC7-A268-4E4E-ADE3-EA353D5E3ED6}" srcOrd="0" destOrd="0" presId="urn:microsoft.com/office/officeart/2008/layout/VerticalCurvedList"/>
    <dgm:cxn modelId="{D647B304-7C3E-47C2-96DD-C49D3738BD0D}" type="presOf" srcId="{145ABDEF-72D7-4850-894E-5A947A2CA8AF}" destId="{BE80198A-22C1-401C-87FF-225DF6B45F07}" srcOrd="0" destOrd="0" presId="urn:microsoft.com/office/officeart/2008/layout/VerticalCurvedList"/>
    <dgm:cxn modelId="{C226E03B-60FE-4830-8F2D-2E9D0F5A8A3A}" type="presOf" srcId="{0C17C997-E6B0-4E8C-A176-4438AA774DAB}" destId="{A9370C98-196C-4122-91A6-4A0A3303F79A}" srcOrd="0" destOrd="0" presId="urn:microsoft.com/office/officeart/2008/layout/VerticalCurvedList"/>
    <dgm:cxn modelId="{473F8F35-3B5F-4ADA-B82A-D3999092CE6C}" type="presOf" srcId="{54751D4C-BF55-4516-B822-729DB4D19B3C}" destId="{4F68560B-6965-49E2-8BC9-D26EAD9346D9}" srcOrd="0" destOrd="0" presId="urn:microsoft.com/office/officeart/2008/layout/VerticalCurvedList"/>
    <dgm:cxn modelId="{1E984CE5-5A05-4611-98DF-65F2979DDCF4}" srcId="{EE470427-F00B-4531-99ED-669533D1C5FE}" destId="{145ABDEF-72D7-4850-894E-5A947A2CA8AF}" srcOrd="3" destOrd="0" parTransId="{23B85E5E-150D-4BC9-9B85-591C253FD98B}" sibTransId="{4A3BA9AE-C463-4F71-9496-A6A4E0BA74A2}"/>
    <dgm:cxn modelId="{64D03377-3517-427B-B1F7-EA12039E765D}" srcId="{EE470427-F00B-4531-99ED-669533D1C5FE}" destId="{0C17C997-E6B0-4E8C-A176-4438AA774DAB}" srcOrd="1" destOrd="0" parTransId="{4CECB715-6C49-456B-A2B7-0F21CE9AF1F1}" sibTransId="{5A56B6D7-4638-4381-98AA-9DE395C93D2C}"/>
    <dgm:cxn modelId="{0D061297-4CC2-444E-87D5-D991C579C772}" srcId="{EE470427-F00B-4531-99ED-669533D1C5FE}" destId="{54751D4C-BF55-4516-B822-729DB4D19B3C}" srcOrd="0" destOrd="0" parTransId="{43E4DA64-71BC-4CA6-BDAA-BB379585801E}" sibTransId="{81260A8A-7730-4E0D-B1D6-A53B440BBE74}"/>
    <dgm:cxn modelId="{4809F73F-E727-478E-ADB7-CEC087310F39}" type="presOf" srcId="{81260A8A-7730-4E0D-B1D6-A53B440BBE74}" destId="{8D952A5E-FB79-47DA-92B6-6FAA16443F71}" srcOrd="0" destOrd="0" presId="urn:microsoft.com/office/officeart/2008/layout/VerticalCurvedList"/>
    <dgm:cxn modelId="{0D385F29-0034-4794-9B7D-235CB18165DA}" srcId="{EE470427-F00B-4531-99ED-669533D1C5FE}" destId="{703CD8B3-BB35-4C17-904E-ED6ABBA0ED3F}" srcOrd="2" destOrd="0" parTransId="{0CD13CF0-D769-4B53-9192-9D9B98F12ADA}" sibTransId="{0F95A34B-E426-481E-9A23-AB7A4E992A72}"/>
    <dgm:cxn modelId="{554686B0-B93E-4618-A8AD-30DDA538ED7C}" type="presOf" srcId="{EE470427-F00B-4531-99ED-669533D1C5FE}" destId="{D0FE0C7E-5BEC-420E-9135-9567DE7BE4ED}" srcOrd="0" destOrd="0" presId="urn:microsoft.com/office/officeart/2008/layout/VerticalCurvedList"/>
    <dgm:cxn modelId="{5AB703CC-0A9E-4CE8-8E6F-17C9BFE4F548}" type="presParOf" srcId="{D0FE0C7E-5BEC-420E-9135-9567DE7BE4ED}" destId="{F9BDC09B-3DDB-4383-B111-8B5AE2DCD17D}" srcOrd="0" destOrd="0" presId="urn:microsoft.com/office/officeart/2008/layout/VerticalCurvedList"/>
    <dgm:cxn modelId="{485EADF5-4E4A-4004-8D5B-6D4030A973A2}" type="presParOf" srcId="{F9BDC09B-3DDB-4383-B111-8B5AE2DCD17D}" destId="{8F1B431F-1B86-4CEA-B645-E7CC35EDED3F}" srcOrd="0" destOrd="0" presId="urn:microsoft.com/office/officeart/2008/layout/VerticalCurvedList"/>
    <dgm:cxn modelId="{71526A32-5C2B-4EE6-B872-2379CB858449}" type="presParOf" srcId="{8F1B431F-1B86-4CEA-B645-E7CC35EDED3F}" destId="{A89EB12D-CCF7-4D3E-80D4-46F64A2AD07F}" srcOrd="0" destOrd="0" presId="urn:microsoft.com/office/officeart/2008/layout/VerticalCurvedList"/>
    <dgm:cxn modelId="{A6A472D4-2DE5-4539-B81D-89B2B328E075}" type="presParOf" srcId="{8F1B431F-1B86-4CEA-B645-E7CC35EDED3F}" destId="{8D952A5E-FB79-47DA-92B6-6FAA16443F71}" srcOrd="1" destOrd="0" presId="urn:microsoft.com/office/officeart/2008/layout/VerticalCurvedList"/>
    <dgm:cxn modelId="{0C4EDBEB-3ED9-4BB9-AC58-141028648D38}" type="presParOf" srcId="{8F1B431F-1B86-4CEA-B645-E7CC35EDED3F}" destId="{5B0054BB-EF3F-4050-B722-747E8C610E1B}" srcOrd="2" destOrd="0" presId="urn:microsoft.com/office/officeart/2008/layout/VerticalCurvedList"/>
    <dgm:cxn modelId="{FAB3B0D0-E2F0-4C90-817F-7CDD26BA9159}" type="presParOf" srcId="{8F1B431F-1B86-4CEA-B645-E7CC35EDED3F}" destId="{D47464C4-B88D-44F7-9130-3A91F71A27D4}" srcOrd="3" destOrd="0" presId="urn:microsoft.com/office/officeart/2008/layout/VerticalCurvedList"/>
    <dgm:cxn modelId="{9F28B166-D8D0-4E97-BD82-4C9F211669E3}" type="presParOf" srcId="{F9BDC09B-3DDB-4383-B111-8B5AE2DCD17D}" destId="{4F68560B-6965-49E2-8BC9-D26EAD9346D9}" srcOrd="1" destOrd="0" presId="urn:microsoft.com/office/officeart/2008/layout/VerticalCurvedList"/>
    <dgm:cxn modelId="{C94356C8-A1A2-41EC-8F09-9DD3BD76E0AF}" type="presParOf" srcId="{F9BDC09B-3DDB-4383-B111-8B5AE2DCD17D}" destId="{7A25C414-F91C-446A-8E20-A5E597AB4A58}" srcOrd="2" destOrd="0" presId="urn:microsoft.com/office/officeart/2008/layout/VerticalCurvedList"/>
    <dgm:cxn modelId="{DAAE937C-AD8A-4730-B0C5-636994AC8270}" type="presParOf" srcId="{7A25C414-F91C-446A-8E20-A5E597AB4A58}" destId="{204F17BA-0AD2-4394-BF2E-8D0C3628B55E}" srcOrd="0" destOrd="0" presId="urn:microsoft.com/office/officeart/2008/layout/VerticalCurvedList"/>
    <dgm:cxn modelId="{A7DE270D-28BE-48B6-8502-BC2B9E0F08ED}" type="presParOf" srcId="{F9BDC09B-3DDB-4383-B111-8B5AE2DCD17D}" destId="{A9370C98-196C-4122-91A6-4A0A3303F79A}" srcOrd="3" destOrd="0" presId="urn:microsoft.com/office/officeart/2008/layout/VerticalCurvedList"/>
    <dgm:cxn modelId="{8986C3BA-E12E-45FD-9550-9934F4212D10}" type="presParOf" srcId="{F9BDC09B-3DDB-4383-B111-8B5AE2DCD17D}" destId="{EF9EDE1F-2723-4AF6-8869-3F6A12CB3A45}" srcOrd="4" destOrd="0" presId="urn:microsoft.com/office/officeart/2008/layout/VerticalCurvedList"/>
    <dgm:cxn modelId="{3C16D2C1-250A-41B1-8881-EA3BFB2C095D}" type="presParOf" srcId="{EF9EDE1F-2723-4AF6-8869-3F6A12CB3A45}" destId="{31DB3684-9C45-4F2A-8379-36542B9A6CCC}" srcOrd="0" destOrd="0" presId="urn:microsoft.com/office/officeart/2008/layout/VerticalCurvedList"/>
    <dgm:cxn modelId="{525D30A2-A265-4752-A68C-0C999362EF64}" type="presParOf" srcId="{F9BDC09B-3DDB-4383-B111-8B5AE2DCD17D}" destId="{12267AC7-A268-4E4E-ADE3-EA353D5E3ED6}" srcOrd="5" destOrd="0" presId="urn:microsoft.com/office/officeart/2008/layout/VerticalCurvedList"/>
    <dgm:cxn modelId="{5699B074-BE77-4323-925C-BC4DCC514D76}" type="presParOf" srcId="{F9BDC09B-3DDB-4383-B111-8B5AE2DCD17D}" destId="{347EE646-8E38-4F87-956A-56589FC11070}" srcOrd="6" destOrd="0" presId="urn:microsoft.com/office/officeart/2008/layout/VerticalCurvedList"/>
    <dgm:cxn modelId="{EA03C1C6-3D79-43E0-AF60-2FC31043B4F6}" type="presParOf" srcId="{347EE646-8E38-4F87-956A-56589FC11070}" destId="{6A883982-CC2D-480C-B235-643767E46086}" srcOrd="0" destOrd="0" presId="urn:microsoft.com/office/officeart/2008/layout/VerticalCurvedList"/>
    <dgm:cxn modelId="{6D304ED0-F3DF-419B-9B23-6B0E2A825D7B}" type="presParOf" srcId="{F9BDC09B-3DDB-4383-B111-8B5AE2DCD17D}" destId="{BE80198A-22C1-401C-87FF-225DF6B45F07}" srcOrd="7" destOrd="0" presId="urn:microsoft.com/office/officeart/2008/layout/VerticalCurvedList"/>
    <dgm:cxn modelId="{543C6616-38F9-41BD-A37E-1FC2B6E1FE19}" type="presParOf" srcId="{F9BDC09B-3DDB-4383-B111-8B5AE2DCD17D}" destId="{F50140B8-C36C-4624-A088-5B03C921B55A}" srcOrd="8" destOrd="0" presId="urn:microsoft.com/office/officeart/2008/layout/VerticalCurvedList"/>
    <dgm:cxn modelId="{1CD105AF-9864-4D19-9377-CA11371AB6E3}" type="presParOf" srcId="{F50140B8-C36C-4624-A088-5B03C921B55A}" destId="{9602E182-FEC9-432C-9C7B-F2226D42E7E6}"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2B088-1D4C-49A9-B1F2-F35F672FC6B5}"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l-GR"/>
        </a:p>
      </dgm:t>
    </dgm:pt>
    <dgm:pt modelId="{7DCFAE4E-250F-43D3-81D4-5BE9C0C0227D}">
      <dgm:prSet phldrT="[Text]"/>
      <dgm:spPr>
        <a:noFill/>
      </dgm:spPr>
      <dgm:t>
        <a:bodyPr/>
        <a:lstStyle/>
        <a:p>
          <a:r>
            <a:rPr lang="en-US" dirty="0" smtClean="0">
              <a:solidFill>
                <a:schemeClr val="accent3">
                  <a:lumMod val="20000"/>
                  <a:lumOff val="80000"/>
                </a:schemeClr>
              </a:solidFill>
            </a:rPr>
            <a:t>Data</a:t>
          </a:r>
          <a:endParaRPr lang="el-GR" dirty="0">
            <a:solidFill>
              <a:schemeClr val="accent3">
                <a:lumMod val="20000"/>
                <a:lumOff val="80000"/>
              </a:schemeClr>
            </a:solidFill>
          </a:endParaRPr>
        </a:p>
      </dgm:t>
    </dgm:pt>
    <dgm:pt modelId="{7FE8365C-7144-4775-BD89-FC02D240DF1F}" type="parTrans" cxnId="{4B5029AD-22F9-4472-A46E-C8B9DF1D5B9E}">
      <dgm:prSet/>
      <dgm:spPr/>
      <dgm:t>
        <a:bodyPr/>
        <a:lstStyle/>
        <a:p>
          <a:endParaRPr lang="el-GR"/>
        </a:p>
      </dgm:t>
    </dgm:pt>
    <dgm:pt modelId="{3FA1BE54-473A-424D-98BD-B7AFF762F4D5}" type="sibTrans" cxnId="{4B5029AD-22F9-4472-A46E-C8B9DF1D5B9E}">
      <dgm:prSet/>
      <dgm:spPr/>
      <dgm:t>
        <a:bodyPr/>
        <a:lstStyle/>
        <a:p>
          <a:endParaRPr lang="el-GR"/>
        </a:p>
      </dgm:t>
    </dgm:pt>
    <dgm:pt modelId="{25D6689A-1D5C-4F0D-8116-F0BFABB83BC8}">
      <dgm:prSet phldrT="[Text]" custT="1"/>
      <dgm:spPr>
        <a:solidFill>
          <a:schemeClr val="accent3"/>
        </a:solidFill>
      </dgm:spPr>
      <dgm:t>
        <a:bodyPr/>
        <a:lstStyle/>
        <a:p>
          <a:r>
            <a:rPr lang="el-GR" sz="2400" b="1" dirty="0" smtClean="0"/>
            <a:t>Ποιοτικά Στοιχεία για τους Φορείς</a:t>
          </a:r>
          <a:endParaRPr lang="el-GR" sz="2400" b="1" dirty="0"/>
        </a:p>
      </dgm:t>
    </dgm:pt>
    <dgm:pt modelId="{1060CE51-0A1A-42DD-98FF-CB8AB6563CD5}" type="parTrans" cxnId="{C6F6B7FC-06FE-450F-BA2C-CB50B5EA14ED}">
      <dgm:prSet/>
      <dgm:spPr/>
      <dgm:t>
        <a:bodyPr/>
        <a:lstStyle/>
        <a:p>
          <a:endParaRPr lang="el-GR"/>
        </a:p>
      </dgm:t>
    </dgm:pt>
    <dgm:pt modelId="{3062C236-8AEB-42D7-AA28-C1B98B78CCAE}" type="sibTrans" cxnId="{C6F6B7FC-06FE-450F-BA2C-CB50B5EA14ED}">
      <dgm:prSet/>
      <dgm:spPr/>
      <dgm:t>
        <a:bodyPr/>
        <a:lstStyle/>
        <a:p>
          <a:endParaRPr lang="el-GR"/>
        </a:p>
      </dgm:t>
    </dgm:pt>
    <dgm:pt modelId="{3EC002AD-AE3A-4F9C-BB26-647FC2E3E6EE}">
      <dgm:prSet phldrT="[Text]" custT="1"/>
      <dgm:spPr>
        <a:solidFill>
          <a:schemeClr val="accent2"/>
        </a:solidFill>
      </dgm:spPr>
      <dgm:t>
        <a:bodyPr/>
        <a:lstStyle/>
        <a:p>
          <a:r>
            <a:rPr lang="el-GR" sz="2400" b="1" dirty="0" smtClean="0"/>
            <a:t>Στοιχεία Μισθοδοσίας και Προσωπικού</a:t>
          </a:r>
          <a:endParaRPr lang="el-GR" sz="2400" b="1" dirty="0"/>
        </a:p>
      </dgm:t>
    </dgm:pt>
    <dgm:pt modelId="{2E89BF6C-CE67-4295-A9E4-D0C2D689AEE5}" type="parTrans" cxnId="{0E1AEBE1-0F0B-4BF9-B35B-F1E5C0DFB8E0}">
      <dgm:prSet/>
      <dgm:spPr/>
      <dgm:t>
        <a:bodyPr/>
        <a:lstStyle/>
        <a:p>
          <a:endParaRPr lang="el-GR"/>
        </a:p>
      </dgm:t>
    </dgm:pt>
    <dgm:pt modelId="{BEB2201C-E4BC-4F79-BF6E-AA7536E63E26}" type="sibTrans" cxnId="{0E1AEBE1-0F0B-4BF9-B35B-F1E5C0DFB8E0}">
      <dgm:prSet/>
      <dgm:spPr/>
      <dgm:t>
        <a:bodyPr/>
        <a:lstStyle/>
        <a:p>
          <a:endParaRPr lang="el-GR"/>
        </a:p>
      </dgm:t>
    </dgm:pt>
    <dgm:pt modelId="{265A6095-7263-4AC4-92A2-3A73E4AE815C}">
      <dgm:prSet phldrT="[Text]" custT="1"/>
      <dgm:spPr>
        <a:solidFill>
          <a:schemeClr val="accent6"/>
        </a:solidFill>
      </dgm:spPr>
      <dgm:t>
        <a:bodyPr/>
        <a:lstStyle/>
        <a:p>
          <a:r>
            <a:rPr lang="el-GR" sz="2400" b="1" dirty="0" smtClean="0"/>
            <a:t>Λοιπά δεδομένα που μπορούν να φορτωθούν (π.χ. </a:t>
          </a:r>
          <a:r>
            <a:rPr lang="en-US" sz="2400" b="1" dirty="0" smtClean="0"/>
            <a:t>CSV</a:t>
          </a:r>
          <a:r>
            <a:rPr lang="el-GR" sz="2400" b="1" dirty="0" smtClean="0"/>
            <a:t>)</a:t>
          </a:r>
          <a:endParaRPr lang="el-GR" sz="2400" b="1" dirty="0"/>
        </a:p>
      </dgm:t>
    </dgm:pt>
    <dgm:pt modelId="{556F3739-DDCC-4E60-935C-952470A7AAF0}" type="parTrans" cxnId="{9BDA08FF-D239-4C05-85B8-B227DE8320B0}">
      <dgm:prSet/>
      <dgm:spPr/>
      <dgm:t>
        <a:bodyPr/>
        <a:lstStyle/>
        <a:p>
          <a:endParaRPr lang="el-GR"/>
        </a:p>
      </dgm:t>
    </dgm:pt>
    <dgm:pt modelId="{32F29C52-D81C-4B77-8558-6C07DA7731EB}" type="sibTrans" cxnId="{9BDA08FF-D239-4C05-85B8-B227DE8320B0}">
      <dgm:prSet/>
      <dgm:spPr/>
      <dgm:t>
        <a:bodyPr/>
        <a:lstStyle/>
        <a:p>
          <a:endParaRPr lang="el-GR"/>
        </a:p>
      </dgm:t>
    </dgm:pt>
    <dgm:pt modelId="{F63C9A2B-CF91-4F7A-B205-21107501859E}">
      <dgm:prSet phldrT="[Text]" custT="1"/>
      <dgm:spPr/>
      <dgm:t>
        <a:bodyPr/>
        <a:lstStyle/>
        <a:p>
          <a:r>
            <a:rPr lang="el-GR" sz="2400" b="1" dirty="0" smtClean="0"/>
            <a:t>Οικονομικά Στοιχεία</a:t>
          </a:r>
          <a:endParaRPr lang="el-GR" sz="2400" b="1" dirty="0"/>
        </a:p>
      </dgm:t>
    </dgm:pt>
    <dgm:pt modelId="{1A7F03E3-315D-496F-B18F-264E4B2236DF}" type="parTrans" cxnId="{BC4A9F71-6276-4231-B413-CD7F1FC9C6FA}">
      <dgm:prSet/>
      <dgm:spPr/>
      <dgm:t>
        <a:bodyPr/>
        <a:lstStyle/>
        <a:p>
          <a:endParaRPr lang="el-GR"/>
        </a:p>
      </dgm:t>
    </dgm:pt>
    <dgm:pt modelId="{5F0785E3-412D-4C63-AEA2-6A1498475F86}" type="sibTrans" cxnId="{BC4A9F71-6276-4231-B413-CD7F1FC9C6FA}">
      <dgm:prSet/>
      <dgm:spPr/>
      <dgm:t>
        <a:bodyPr/>
        <a:lstStyle/>
        <a:p>
          <a:endParaRPr lang="el-GR"/>
        </a:p>
      </dgm:t>
    </dgm:pt>
    <dgm:pt modelId="{A5402CFE-12BA-4F0F-91DB-8A04898B6034}" type="pres">
      <dgm:prSet presAssocID="{CEC2B088-1D4C-49A9-B1F2-F35F672FC6B5}" presName="cycle" presStyleCnt="0">
        <dgm:presLayoutVars>
          <dgm:chMax val="1"/>
          <dgm:dir/>
          <dgm:animLvl val="ctr"/>
          <dgm:resizeHandles val="exact"/>
        </dgm:presLayoutVars>
      </dgm:prSet>
      <dgm:spPr/>
      <dgm:t>
        <a:bodyPr/>
        <a:lstStyle/>
        <a:p>
          <a:endParaRPr lang="el-GR"/>
        </a:p>
      </dgm:t>
    </dgm:pt>
    <dgm:pt modelId="{B2AE48AC-498A-4DC5-96C1-50999716FB4E}" type="pres">
      <dgm:prSet presAssocID="{7DCFAE4E-250F-43D3-81D4-5BE9C0C0227D}" presName="centerShape" presStyleLbl="node0" presStyleIdx="0" presStyleCnt="1" custLinFactNeighborX="445" custLinFactNeighborY="-6426"/>
      <dgm:spPr/>
      <dgm:t>
        <a:bodyPr/>
        <a:lstStyle/>
        <a:p>
          <a:endParaRPr lang="el-GR"/>
        </a:p>
      </dgm:t>
    </dgm:pt>
    <dgm:pt modelId="{8AF152AC-D1CF-4D9C-AFFA-8C49E8D3EEBA}" type="pres">
      <dgm:prSet presAssocID="{1060CE51-0A1A-42DD-98FF-CB8AB6563CD5}" presName="parTrans" presStyleLbl="bgSibTrans2D1" presStyleIdx="0" presStyleCnt="4"/>
      <dgm:spPr/>
      <dgm:t>
        <a:bodyPr/>
        <a:lstStyle/>
        <a:p>
          <a:endParaRPr lang="el-GR"/>
        </a:p>
      </dgm:t>
    </dgm:pt>
    <dgm:pt modelId="{0BB72D3A-1BC5-453A-9DBB-D25D3A79C2C0}" type="pres">
      <dgm:prSet presAssocID="{25D6689A-1D5C-4F0D-8116-F0BFABB83BC8}" presName="node" presStyleLbl="node1" presStyleIdx="0" presStyleCnt="4">
        <dgm:presLayoutVars>
          <dgm:bulletEnabled val="1"/>
        </dgm:presLayoutVars>
      </dgm:prSet>
      <dgm:spPr/>
      <dgm:t>
        <a:bodyPr/>
        <a:lstStyle/>
        <a:p>
          <a:endParaRPr lang="el-GR"/>
        </a:p>
      </dgm:t>
    </dgm:pt>
    <dgm:pt modelId="{1690FD1B-0E4F-42DC-877C-201175E4B228}" type="pres">
      <dgm:prSet presAssocID="{1A7F03E3-315D-496F-B18F-264E4B2236DF}" presName="parTrans" presStyleLbl="bgSibTrans2D1" presStyleIdx="1" presStyleCnt="4"/>
      <dgm:spPr/>
      <dgm:t>
        <a:bodyPr/>
        <a:lstStyle/>
        <a:p>
          <a:endParaRPr lang="el-GR"/>
        </a:p>
      </dgm:t>
    </dgm:pt>
    <dgm:pt modelId="{B813CADD-8C96-41DC-8637-B534339198E4}" type="pres">
      <dgm:prSet presAssocID="{F63C9A2B-CF91-4F7A-B205-21107501859E}" presName="node" presStyleLbl="node1" presStyleIdx="1" presStyleCnt="4">
        <dgm:presLayoutVars>
          <dgm:bulletEnabled val="1"/>
        </dgm:presLayoutVars>
      </dgm:prSet>
      <dgm:spPr/>
      <dgm:t>
        <a:bodyPr/>
        <a:lstStyle/>
        <a:p>
          <a:endParaRPr lang="el-GR"/>
        </a:p>
      </dgm:t>
    </dgm:pt>
    <dgm:pt modelId="{1FC8132B-D07D-4860-8D77-C332740D09C7}" type="pres">
      <dgm:prSet presAssocID="{2E89BF6C-CE67-4295-A9E4-D0C2D689AEE5}" presName="parTrans" presStyleLbl="bgSibTrans2D1" presStyleIdx="2" presStyleCnt="4"/>
      <dgm:spPr/>
      <dgm:t>
        <a:bodyPr/>
        <a:lstStyle/>
        <a:p>
          <a:endParaRPr lang="el-GR"/>
        </a:p>
      </dgm:t>
    </dgm:pt>
    <dgm:pt modelId="{807F9DCD-326E-4897-B7BD-EC894C4B432C}" type="pres">
      <dgm:prSet presAssocID="{3EC002AD-AE3A-4F9C-BB26-647FC2E3E6EE}" presName="node" presStyleLbl="node1" presStyleIdx="2" presStyleCnt="4">
        <dgm:presLayoutVars>
          <dgm:bulletEnabled val="1"/>
        </dgm:presLayoutVars>
      </dgm:prSet>
      <dgm:spPr/>
      <dgm:t>
        <a:bodyPr/>
        <a:lstStyle/>
        <a:p>
          <a:endParaRPr lang="el-GR"/>
        </a:p>
      </dgm:t>
    </dgm:pt>
    <dgm:pt modelId="{76E2FEA4-579B-47C3-8E18-22CE3270A8A5}" type="pres">
      <dgm:prSet presAssocID="{556F3739-DDCC-4E60-935C-952470A7AAF0}" presName="parTrans" presStyleLbl="bgSibTrans2D1" presStyleIdx="3" presStyleCnt="4"/>
      <dgm:spPr/>
      <dgm:t>
        <a:bodyPr/>
        <a:lstStyle/>
        <a:p>
          <a:endParaRPr lang="el-GR"/>
        </a:p>
      </dgm:t>
    </dgm:pt>
    <dgm:pt modelId="{C090CCB6-A39C-4A01-B6B6-3FFA080AFAEE}" type="pres">
      <dgm:prSet presAssocID="{265A6095-7263-4AC4-92A2-3A73E4AE815C}" presName="node" presStyleLbl="node1" presStyleIdx="3" presStyleCnt="4">
        <dgm:presLayoutVars>
          <dgm:bulletEnabled val="1"/>
        </dgm:presLayoutVars>
      </dgm:prSet>
      <dgm:spPr/>
      <dgm:t>
        <a:bodyPr/>
        <a:lstStyle/>
        <a:p>
          <a:endParaRPr lang="el-GR"/>
        </a:p>
      </dgm:t>
    </dgm:pt>
  </dgm:ptLst>
  <dgm:cxnLst>
    <dgm:cxn modelId="{21DA53A4-AABD-4D09-9FE2-F8041E554121}" type="presOf" srcId="{265A6095-7263-4AC4-92A2-3A73E4AE815C}" destId="{C090CCB6-A39C-4A01-B6B6-3FFA080AFAEE}" srcOrd="0" destOrd="0" presId="urn:microsoft.com/office/officeart/2005/8/layout/radial4"/>
    <dgm:cxn modelId="{0E1AEBE1-0F0B-4BF9-B35B-F1E5C0DFB8E0}" srcId="{7DCFAE4E-250F-43D3-81D4-5BE9C0C0227D}" destId="{3EC002AD-AE3A-4F9C-BB26-647FC2E3E6EE}" srcOrd="2" destOrd="0" parTransId="{2E89BF6C-CE67-4295-A9E4-D0C2D689AEE5}" sibTransId="{BEB2201C-E4BC-4F79-BF6E-AA7536E63E26}"/>
    <dgm:cxn modelId="{4B5029AD-22F9-4472-A46E-C8B9DF1D5B9E}" srcId="{CEC2B088-1D4C-49A9-B1F2-F35F672FC6B5}" destId="{7DCFAE4E-250F-43D3-81D4-5BE9C0C0227D}" srcOrd="0" destOrd="0" parTransId="{7FE8365C-7144-4775-BD89-FC02D240DF1F}" sibTransId="{3FA1BE54-473A-424D-98BD-B7AFF762F4D5}"/>
    <dgm:cxn modelId="{BC4A9F71-6276-4231-B413-CD7F1FC9C6FA}" srcId="{7DCFAE4E-250F-43D3-81D4-5BE9C0C0227D}" destId="{F63C9A2B-CF91-4F7A-B205-21107501859E}" srcOrd="1" destOrd="0" parTransId="{1A7F03E3-315D-496F-B18F-264E4B2236DF}" sibTransId="{5F0785E3-412D-4C63-AEA2-6A1498475F86}"/>
    <dgm:cxn modelId="{92DB42DD-9F5F-4B79-819F-E8763C1BA0BD}" type="presOf" srcId="{F63C9A2B-CF91-4F7A-B205-21107501859E}" destId="{B813CADD-8C96-41DC-8637-B534339198E4}" srcOrd="0" destOrd="0" presId="urn:microsoft.com/office/officeart/2005/8/layout/radial4"/>
    <dgm:cxn modelId="{F69281AE-910B-489D-BA32-3ABB444CE716}" type="presOf" srcId="{CEC2B088-1D4C-49A9-B1F2-F35F672FC6B5}" destId="{A5402CFE-12BA-4F0F-91DB-8A04898B6034}" srcOrd="0" destOrd="0" presId="urn:microsoft.com/office/officeart/2005/8/layout/radial4"/>
    <dgm:cxn modelId="{210D61FA-F4A2-4342-BD95-A489EA7DF1F3}" type="presOf" srcId="{2E89BF6C-CE67-4295-A9E4-D0C2D689AEE5}" destId="{1FC8132B-D07D-4860-8D77-C332740D09C7}" srcOrd="0" destOrd="0" presId="urn:microsoft.com/office/officeart/2005/8/layout/radial4"/>
    <dgm:cxn modelId="{9BDA08FF-D239-4C05-85B8-B227DE8320B0}" srcId="{7DCFAE4E-250F-43D3-81D4-5BE9C0C0227D}" destId="{265A6095-7263-4AC4-92A2-3A73E4AE815C}" srcOrd="3" destOrd="0" parTransId="{556F3739-DDCC-4E60-935C-952470A7AAF0}" sibTransId="{32F29C52-D81C-4B77-8558-6C07DA7731EB}"/>
    <dgm:cxn modelId="{9C61F986-CDF2-484A-B6D3-375296F7AFB3}" type="presOf" srcId="{556F3739-DDCC-4E60-935C-952470A7AAF0}" destId="{76E2FEA4-579B-47C3-8E18-22CE3270A8A5}" srcOrd="0" destOrd="0" presId="urn:microsoft.com/office/officeart/2005/8/layout/radial4"/>
    <dgm:cxn modelId="{B4F35F55-D024-4857-88F0-97F816EB6333}" type="presOf" srcId="{1060CE51-0A1A-42DD-98FF-CB8AB6563CD5}" destId="{8AF152AC-D1CF-4D9C-AFFA-8C49E8D3EEBA}" srcOrd="0" destOrd="0" presId="urn:microsoft.com/office/officeart/2005/8/layout/radial4"/>
    <dgm:cxn modelId="{7220DFFF-C5DE-41B9-90F3-0C16EB5A1CD4}" type="presOf" srcId="{3EC002AD-AE3A-4F9C-BB26-647FC2E3E6EE}" destId="{807F9DCD-326E-4897-B7BD-EC894C4B432C}" srcOrd="0" destOrd="0" presId="urn:microsoft.com/office/officeart/2005/8/layout/radial4"/>
    <dgm:cxn modelId="{C6F6B7FC-06FE-450F-BA2C-CB50B5EA14ED}" srcId="{7DCFAE4E-250F-43D3-81D4-5BE9C0C0227D}" destId="{25D6689A-1D5C-4F0D-8116-F0BFABB83BC8}" srcOrd="0" destOrd="0" parTransId="{1060CE51-0A1A-42DD-98FF-CB8AB6563CD5}" sibTransId="{3062C236-8AEB-42D7-AA28-C1B98B78CCAE}"/>
    <dgm:cxn modelId="{8D42706C-3C47-43EB-9C89-75A9A0D49742}" type="presOf" srcId="{25D6689A-1D5C-4F0D-8116-F0BFABB83BC8}" destId="{0BB72D3A-1BC5-453A-9DBB-D25D3A79C2C0}" srcOrd="0" destOrd="0" presId="urn:microsoft.com/office/officeart/2005/8/layout/radial4"/>
    <dgm:cxn modelId="{22B4DB58-E9CF-4B1E-897F-FCBC93A6BEB2}" type="presOf" srcId="{1A7F03E3-315D-496F-B18F-264E4B2236DF}" destId="{1690FD1B-0E4F-42DC-877C-201175E4B228}" srcOrd="0" destOrd="0" presId="urn:microsoft.com/office/officeart/2005/8/layout/radial4"/>
    <dgm:cxn modelId="{D13E8260-F4D2-4CCF-847C-A9ECC8715D8C}" type="presOf" srcId="{7DCFAE4E-250F-43D3-81D4-5BE9C0C0227D}" destId="{B2AE48AC-498A-4DC5-96C1-50999716FB4E}" srcOrd="0" destOrd="0" presId="urn:microsoft.com/office/officeart/2005/8/layout/radial4"/>
    <dgm:cxn modelId="{7AB29AEA-F533-4A7E-957F-AF7224B7AF45}" type="presParOf" srcId="{A5402CFE-12BA-4F0F-91DB-8A04898B6034}" destId="{B2AE48AC-498A-4DC5-96C1-50999716FB4E}" srcOrd="0" destOrd="0" presId="urn:microsoft.com/office/officeart/2005/8/layout/radial4"/>
    <dgm:cxn modelId="{5436A661-9B2B-42D2-AD2C-FFCD4C415A4A}" type="presParOf" srcId="{A5402CFE-12BA-4F0F-91DB-8A04898B6034}" destId="{8AF152AC-D1CF-4D9C-AFFA-8C49E8D3EEBA}" srcOrd="1" destOrd="0" presId="urn:microsoft.com/office/officeart/2005/8/layout/radial4"/>
    <dgm:cxn modelId="{02D981A6-71AE-4004-9993-6B5DD03D5BD8}" type="presParOf" srcId="{A5402CFE-12BA-4F0F-91DB-8A04898B6034}" destId="{0BB72D3A-1BC5-453A-9DBB-D25D3A79C2C0}" srcOrd="2" destOrd="0" presId="urn:microsoft.com/office/officeart/2005/8/layout/radial4"/>
    <dgm:cxn modelId="{A335DD89-7DA6-4FFA-A76E-6118353D4027}" type="presParOf" srcId="{A5402CFE-12BA-4F0F-91DB-8A04898B6034}" destId="{1690FD1B-0E4F-42DC-877C-201175E4B228}" srcOrd="3" destOrd="0" presId="urn:microsoft.com/office/officeart/2005/8/layout/radial4"/>
    <dgm:cxn modelId="{C6691FAF-5256-455C-8106-C5F379DC0382}" type="presParOf" srcId="{A5402CFE-12BA-4F0F-91DB-8A04898B6034}" destId="{B813CADD-8C96-41DC-8637-B534339198E4}" srcOrd="4" destOrd="0" presId="urn:microsoft.com/office/officeart/2005/8/layout/radial4"/>
    <dgm:cxn modelId="{E0E6535D-1F04-4C0A-BA66-718C54D87E0D}" type="presParOf" srcId="{A5402CFE-12BA-4F0F-91DB-8A04898B6034}" destId="{1FC8132B-D07D-4860-8D77-C332740D09C7}" srcOrd="5" destOrd="0" presId="urn:microsoft.com/office/officeart/2005/8/layout/radial4"/>
    <dgm:cxn modelId="{F2A4DE2F-C46A-4C3A-8527-719B3310B24C}" type="presParOf" srcId="{A5402CFE-12BA-4F0F-91DB-8A04898B6034}" destId="{807F9DCD-326E-4897-B7BD-EC894C4B432C}" srcOrd="6" destOrd="0" presId="urn:microsoft.com/office/officeart/2005/8/layout/radial4"/>
    <dgm:cxn modelId="{747B9189-3805-4D2E-9B85-17018E35E135}" type="presParOf" srcId="{A5402CFE-12BA-4F0F-91DB-8A04898B6034}" destId="{76E2FEA4-579B-47C3-8E18-22CE3270A8A5}" srcOrd="7" destOrd="0" presId="urn:microsoft.com/office/officeart/2005/8/layout/radial4"/>
    <dgm:cxn modelId="{CF3050BB-1073-41F8-AC5D-BDD7F65B5FBE}" type="presParOf" srcId="{A5402CFE-12BA-4F0F-91DB-8A04898B6034}" destId="{C090CCB6-A39C-4A01-B6B6-3FFA080AFAEE}" srcOrd="8"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9FFDC9-B699-40F8-8EF1-F0CDC9C5DEB7}" type="doc">
      <dgm:prSet loTypeId="urn:microsoft.com/office/officeart/2005/8/layout/default#1" loCatId="list" qsTypeId="urn:microsoft.com/office/officeart/2005/8/quickstyle/3d1" qsCatId="3D" csTypeId="urn:microsoft.com/office/officeart/2005/8/colors/accent3_2" csCatId="accent3" phldr="1"/>
      <dgm:spPr/>
      <dgm:t>
        <a:bodyPr/>
        <a:lstStyle/>
        <a:p>
          <a:endParaRPr lang="el-GR"/>
        </a:p>
      </dgm:t>
    </dgm:pt>
    <dgm:pt modelId="{0A364665-7D8F-490D-BAE2-44D3D1123076}">
      <dgm:prSet/>
      <dgm:spPr/>
      <dgm:t>
        <a:bodyPr/>
        <a:lstStyle/>
        <a:p>
          <a:pPr rtl="0"/>
          <a:r>
            <a:rPr lang="el-GR" b="1" dirty="0" smtClean="0">
              <a:solidFill>
                <a:schemeClr val="tx1"/>
              </a:solidFill>
            </a:rPr>
            <a:t>ΑΦΜ</a:t>
          </a:r>
          <a:endParaRPr lang="el-GR" b="1" dirty="0">
            <a:solidFill>
              <a:schemeClr val="tx1"/>
            </a:solidFill>
          </a:endParaRPr>
        </a:p>
      </dgm:t>
    </dgm:pt>
    <dgm:pt modelId="{91C44D87-9C24-48F8-9F17-37F1A0547AF7}" type="parTrans" cxnId="{86DFE394-3BCF-44E7-AF40-8D112F377417}">
      <dgm:prSet/>
      <dgm:spPr/>
      <dgm:t>
        <a:bodyPr/>
        <a:lstStyle/>
        <a:p>
          <a:endParaRPr lang="el-GR" b="1">
            <a:solidFill>
              <a:schemeClr val="tx1"/>
            </a:solidFill>
          </a:endParaRPr>
        </a:p>
      </dgm:t>
    </dgm:pt>
    <dgm:pt modelId="{344E0D62-7E14-458A-85EC-B3A4352DD14C}" type="sibTrans" cxnId="{86DFE394-3BCF-44E7-AF40-8D112F377417}">
      <dgm:prSet/>
      <dgm:spPr/>
      <dgm:t>
        <a:bodyPr/>
        <a:lstStyle/>
        <a:p>
          <a:endParaRPr lang="el-GR" b="1">
            <a:solidFill>
              <a:schemeClr val="tx1"/>
            </a:solidFill>
          </a:endParaRPr>
        </a:p>
      </dgm:t>
    </dgm:pt>
    <dgm:pt modelId="{2B7D7822-5280-4BFF-9EEA-5E2B85165050}">
      <dgm:prSet/>
      <dgm:spPr/>
      <dgm:t>
        <a:bodyPr/>
        <a:lstStyle/>
        <a:p>
          <a:pPr rtl="0"/>
          <a:r>
            <a:rPr lang="el-GR" b="1" dirty="0" smtClean="0">
              <a:solidFill>
                <a:schemeClr val="tx1"/>
              </a:solidFill>
            </a:rPr>
            <a:t>Γεωγραφική και Διοικητική Διάρθρωση</a:t>
          </a:r>
          <a:endParaRPr lang="el-GR" b="1" dirty="0">
            <a:solidFill>
              <a:schemeClr val="tx1"/>
            </a:solidFill>
          </a:endParaRPr>
        </a:p>
      </dgm:t>
    </dgm:pt>
    <dgm:pt modelId="{1DFC17AD-0396-44F5-B6A8-23EAAF649749}" type="parTrans" cxnId="{A6373402-CD71-4375-B23D-D74493F44C4E}">
      <dgm:prSet/>
      <dgm:spPr/>
      <dgm:t>
        <a:bodyPr/>
        <a:lstStyle/>
        <a:p>
          <a:endParaRPr lang="el-GR" b="1">
            <a:solidFill>
              <a:schemeClr val="tx1"/>
            </a:solidFill>
          </a:endParaRPr>
        </a:p>
      </dgm:t>
    </dgm:pt>
    <dgm:pt modelId="{7BE535A8-DCA0-4C25-85D2-F07BF8EB4381}" type="sibTrans" cxnId="{A6373402-CD71-4375-B23D-D74493F44C4E}">
      <dgm:prSet/>
      <dgm:spPr/>
      <dgm:t>
        <a:bodyPr/>
        <a:lstStyle/>
        <a:p>
          <a:endParaRPr lang="el-GR" b="1">
            <a:solidFill>
              <a:schemeClr val="tx1"/>
            </a:solidFill>
          </a:endParaRPr>
        </a:p>
      </dgm:t>
    </dgm:pt>
    <dgm:pt modelId="{3CAAC9CC-299B-4551-B39A-276B221F9C7E}">
      <dgm:prSet/>
      <dgm:spPr/>
      <dgm:t>
        <a:bodyPr/>
        <a:lstStyle/>
        <a:p>
          <a:pPr rtl="0"/>
          <a:r>
            <a:rPr lang="el-GR" b="1" dirty="0" smtClean="0">
              <a:solidFill>
                <a:schemeClr val="tx1"/>
              </a:solidFill>
            </a:rPr>
            <a:t>Έκταση</a:t>
          </a:r>
          <a:endParaRPr lang="el-GR" b="1" dirty="0">
            <a:solidFill>
              <a:schemeClr val="tx1"/>
            </a:solidFill>
          </a:endParaRPr>
        </a:p>
      </dgm:t>
    </dgm:pt>
    <dgm:pt modelId="{7E52028E-3600-408F-B181-27B2C700AC07}" type="parTrans" cxnId="{A4CD4189-C48E-42AB-9800-E92896CDF027}">
      <dgm:prSet/>
      <dgm:spPr/>
      <dgm:t>
        <a:bodyPr/>
        <a:lstStyle/>
        <a:p>
          <a:endParaRPr lang="el-GR" b="1">
            <a:solidFill>
              <a:schemeClr val="tx1"/>
            </a:solidFill>
          </a:endParaRPr>
        </a:p>
      </dgm:t>
    </dgm:pt>
    <dgm:pt modelId="{DDE6F96D-8121-41B9-B260-EFB1AA2A4E87}" type="sibTrans" cxnId="{A4CD4189-C48E-42AB-9800-E92896CDF027}">
      <dgm:prSet/>
      <dgm:spPr/>
      <dgm:t>
        <a:bodyPr/>
        <a:lstStyle/>
        <a:p>
          <a:endParaRPr lang="el-GR" b="1">
            <a:solidFill>
              <a:schemeClr val="tx1"/>
            </a:solidFill>
          </a:endParaRPr>
        </a:p>
      </dgm:t>
    </dgm:pt>
    <dgm:pt modelId="{6C27969A-90F7-4C47-8431-4791E342ACAF}">
      <dgm:prSet/>
      <dgm:spPr/>
      <dgm:t>
        <a:bodyPr/>
        <a:lstStyle/>
        <a:p>
          <a:pPr rtl="0"/>
          <a:r>
            <a:rPr lang="el-GR" b="1" dirty="0" smtClean="0">
              <a:solidFill>
                <a:schemeClr val="tx1"/>
              </a:solidFill>
            </a:rPr>
            <a:t>Πληθυσμός</a:t>
          </a:r>
          <a:endParaRPr lang="el-GR" b="1" dirty="0">
            <a:solidFill>
              <a:schemeClr val="tx1"/>
            </a:solidFill>
          </a:endParaRPr>
        </a:p>
      </dgm:t>
    </dgm:pt>
    <dgm:pt modelId="{3C44198B-29AC-4886-A691-31F2D2FAA246}" type="parTrans" cxnId="{F1B50880-C98D-4961-A222-A0E0C34AFFE9}">
      <dgm:prSet/>
      <dgm:spPr/>
      <dgm:t>
        <a:bodyPr/>
        <a:lstStyle/>
        <a:p>
          <a:endParaRPr lang="el-GR" b="1">
            <a:solidFill>
              <a:schemeClr val="tx1"/>
            </a:solidFill>
          </a:endParaRPr>
        </a:p>
      </dgm:t>
    </dgm:pt>
    <dgm:pt modelId="{3D2DD2A6-1227-4F9A-8787-5EB10F352DA3}" type="sibTrans" cxnId="{F1B50880-C98D-4961-A222-A0E0C34AFFE9}">
      <dgm:prSet/>
      <dgm:spPr/>
      <dgm:t>
        <a:bodyPr/>
        <a:lstStyle/>
        <a:p>
          <a:endParaRPr lang="el-GR" b="1">
            <a:solidFill>
              <a:schemeClr val="tx1"/>
            </a:solidFill>
          </a:endParaRPr>
        </a:p>
      </dgm:t>
    </dgm:pt>
    <dgm:pt modelId="{39C372EA-1334-4BB0-9637-283B2C150049}">
      <dgm:prSet/>
      <dgm:spPr/>
      <dgm:t>
        <a:bodyPr/>
        <a:lstStyle/>
        <a:p>
          <a:pPr rtl="0"/>
          <a:r>
            <a:rPr lang="el-GR" b="1" dirty="0" smtClean="0">
              <a:solidFill>
                <a:schemeClr val="tx1"/>
              </a:solidFill>
            </a:rPr>
            <a:t>Γεωγραφική έδρα</a:t>
          </a:r>
          <a:endParaRPr lang="el-GR" b="1" dirty="0">
            <a:solidFill>
              <a:schemeClr val="tx1"/>
            </a:solidFill>
          </a:endParaRPr>
        </a:p>
      </dgm:t>
    </dgm:pt>
    <dgm:pt modelId="{E9CA2159-8189-49E3-80DB-6AE7C19A918E}" type="parTrans" cxnId="{1324CA65-9CA9-45A1-A9EA-3C439AB20597}">
      <dgm:prSet/>
      <dgm:spPr/>
      <dgm:t>
        <a:bodyPr/>
        <a:lstStyle/>
        <a:p>
          <a:endParaRPr lang="el-GR" b="1">
            <a:solidFill>
              <a:schemeClr val="tx1"/>
            </a:solidFill>
          </a:endParaRPr>
        </a:p>
      </dgm:t>
    </dgm:pt>
    <dgm:pt modelId="{E12BCA88-C997-49E5-ACE0-5376C3B61DE2}" type="sibTrans" cxnId="{1324CA65-9CA9-45A1-A9EA-3C439AB20597}">
      <dgm:prSet/>
      <dgm:spPr/>
      <dgm:t>
        <a:bodyPr/>
        <a:lstStyle/>
        <a:p>
          <a:endParaRPr lang="el-GR" b="1">
            <a:solidFill>
              <a:schemeClr val="tx1"/>
            </a:solidFill>
          </a:endParaRPr>
        </a:p>
      </dgm:t>
    </dgm:pt>
    <dgm:pt modelId="{A9CA4F3A-6C04-4AFA-B7AC-FCD174C080F3}">
      <dgm:prSet/>
      <dgm:spPr/>
      <dgm:t>
        <a:bodyPr/>
        <a:lstStyle/>
        <a:p>
          <a:pPr rtl="0"/>
          <a:r>
            <a:rPr lang="el-GR" b="1" dirty="0" smtClean="0">
              <a:solidFill>
                <a:schemeClr val="tx1"/>
              </a:solidFill>
            </a:rPr>
            <a:t>Στοιχεία Στατιστικών Ανταποκριτών (όνομα, </a:t>
          </a:r>
          <a:r>
            <a:rPr lang="el-GR" b="1" dirty="0" err="1" smtClean="0">
              <a:solidFill>
                <a:schemeClr val="tx1"/>
              </a:solidFill>
            </a:rPr>
            <a:t>τηλ</a:t>
          </a:r>
          <a:r>
            <a:rPr lang="el-GR" b="1" dirty="0" smtClean="0">
              <a:solidFill>
                <a:schemeClr val="tx1"/>
              </a:solidFill>
            </a:rPr>
            <a:t>.</a:t>
          </a:r>
          <a:r>
            <a:rPr lang="en-US" b="1" dirty="0" smtClean="0">
              <a:solidFill>
                <a:schemeClr val="tx1"/>
              </a:solidFill>
            </a:rPr>
            <a:t>,</a:t>
          </a:r>
          <a:r>
            <a:rPr lang="el-GR" b="1" dirty="0" smtClean="0">
              <a:solidFill>
                <a:schemeClr val="tx1"/>
              </a:solidFill>
            </a:rPr>
            <a:t> </a:t>
          </a:r>
          <a:r>
            <a:rPr lang="en-US" b="1" dirty="0" smtClean="0">
              <a:solidFill>
                <a:schemeClr val="tx1"/>
              </a:solidFill>
            </a:rPr>
            <a:t>e-mail</a:t>
          </a:r>
          <a:r>
            <a:rPr lang="el-GR" b="1" dirty="0" smtClean="0">
              <a:solidFill>
                <a:schemeClr val="tx1"/>
              </a:solidFill>
            </a:rPr>
            <a:t>)</a:t>
          </a:r>
          <a:endParaRPr lang="el-GR" b="1" dirty="0">
            <a:solidFill>
              <a:schemeClr val="tx1"/>
            </a:solidFill>
          </a:endParaRPr>
        </a:p>
      </dgm:t>
    </dgm:pt>
    <dgm:pt modelId="{F81BE67D-CECF-4D3C-B74F-978CE0579444}" type="parTrans" cxnId="{4812AE55-D893-4F4C-81DB-64719B571EC7}">
      <dgm:prSet/>
      <dgm:spPr/>
      <dgm:t>
        <a:bodyPr/>
        <a:lstStyle/>
        <a:p>
          <a:endParaRPr lang="el-GR" b="1">
            <a:solidFill>
              <a:schemeClr val="tx1"/>
            </a:solidFill>
          </a:endParaRPr>
        </a:p>
      </dgm:t>
    </dgm:pt>
    <dgm:pt modelId="{E0855FCC-36F6-41DA-9D61-01C6584C5B8E}" type="sibTrans" cxnId="{4812AE55-D893-4F4C-81DB-64719B571EC7}">
      <dgm:prSet/>
      <dgm:spPr/>
      <dgm:t>
        <a:bodyPr/>
        <a:lstStyle/>
        <a:p>
          <a:endParaRPr lang="el-GR" b="1">
            <a:solidFill>
              <a:schemeClr val="tx1"/>
            </a:solidFill>
          </a:endParaRPr>
        </a:p>
      </dgm:t>
    </dgm:pt>
    <dgm:pt modelId="{7B716C58-1443-4ABC-B646-DE7571181C26}">
      <dgm:prSet/>
      <dgm:spPr/>
      <dgm:t>
        <a:bodyPr/>
        <a:lstStyle/>
        <a:p>
          <a:pPr rtl="0"/>
          <a:r>
            <a:rPr lang="el-GR" b="1" dirty="0" smtClean="0">
              <a:solidFill>
                <a:schemeClr val="tx1"/>
              </a:solidFill>
            </a:rPr>
            <a:t>Τύπος και Κατηγορία φορέα ΝΠ (π.χ. ΝΠΔΔ, το οποίο είναι Δημοτικό Ίδρυμα)</a:t>
          </a:r>
          <a:endParaRPr lang="el-GR" b="1" dirty="0">
            <a:solidFill>
              <a:schemeClr val="tx1"/>
            </a:solidFill>
          </a:endParaRPr>
        </a:p>
      </dgm:t>
    </dgm:pt>
    <dgm:pt modelId="{B9444F4A-DB27-4E12-B10C-4AC80ECA455D}" type="parTrans" cxnId="{D45D1FD6-D2BB-4745-AAF0-4FE1E08CCBED}">
      <dgm:prSet/>
      <dgm:spPr/>
      <dgm:t>
        <a:bodyPr/>
        <a:lstStyle/>
        <a:p>
          <a:endParaRPr lang="el-GR" b="1">
            <a:solidFill>
              <a:schemeClr val="tx1"/>
            </a:solidFill>
          </a:endParaRPr>
        </a:p>
      </dgm:t>
    </dgm:pt>
    <dgm:pt modelId="{7EA9DA9A-9227-413F-A684-0AF937F65585}" type="sibTrans" cxnId="{D45D1FD6-D2BB-4745-AAF0-4FE1E08CCBED}">
      <dgm:prSet/>
      <dgm:spPr/>
      <dgm:t>
        <a:bodyPr/>
        <a:lstStyle/>
        <a:p>
          <a:endParaRPr lang="el-GR" b="1">
            <a:solidFill>
              <a:schemeClr val="tx1"/>
            </a:solidFill>
          </a:endParaRPr>
        </a:p>
      </dgm:t>
    </dgm:pt>
    <dgm:pt modelId="{A1422A48-5535-4081-82C0-6B9613111B2A}">
      <dgm:prSet/>
      <dgm:spPr/>
      <dgm:t>
        <a:bodyPr/>
        <a:lstStyle/>
        <a:p>
          <a:pPr rtl="0"/>
          <a:r>
            <a:rPr lang="el-GR" b="1" dirty="0" smtClean="0">
              <a:solidFill>
                <a:schemeClr val="tx1"/>
              </a:solidFill>
            </a:rPr>
            <a:t>Άλλες πληροφορίες (πχ. εταιρεία που έχει το </a:t>
          </a:r>
          <a:r>
            <a:rPr lang="en-US" b="1" dirty="0" smtClean="0">
              <a:solidFill>
                <a:schemeClr val="tx1"/>
              </a:solidFill>
            </a:rPr>
            <a:t>web service </a:t>
          </a:r>
          <a:r>
            <a:rPr lang="el-GR" b="1" dirty="0" smtClean="0">
              <a:solidFill>
                <a:schemeClr val="tx1"/>
              </a:solidFill>
            </a:rPr>
            <a:t>του φορέα, περιγραφή λόγων αποτυχημένης άντλησης μέσω </a:t>
          </a:r>
          <a:r>
            <a:rPr lang="en-US" b="1" dirty="0" smtClean="0">
              <a:solidFill>
                <a:schemeClr val="tx1"/>
              </a:solidFill>
            </a:rPr>
            <a:t>web service</a:t>
          </a:r>
          <a:r>
            <a:rPr lang="el-GR" b="1" dirty="0" smtClean="0">
              <a:solidFill>
                <a:schemeClr val="tx1"/>
              </a:solidFill>
            </a:rPr>
            <a:t>)</a:t>
          </a:r>
          <a:endParaRPr lang="el-GR" b="1" dirty="0">
            <a:solidFill>
              <a:schemeClr val="tx1"/>
            </a:solidFill>
          </a:endParaRPr>
        </a:p>
      </dgm:t>
    </dgm:pt>
    <dgm:pt modelId="{E67C0483-C7DA-46F4-9921-D408D9996253}" type="parTrans" cxnId="{5E5D604C-5A47-431C-B34A-6EB89929F35C}">
      <dgm:prSet/>
      <dgm:spPr/>
      <dgm:t>
        <a:bodyPr/>
        <a:lstStyle/>
        <a:p>
          <a:endParaRPr lang="el-GR" b="1">
            <a:solidFill>
              <a:schemeClr val="tx1"/>
            </a:solidFill>
          </a:endParaRPr>
        </a:p>
      </dgm:t>
    </dgm:pt>
    <dgm:pt modelId="{B5257C0E-FF85-45BD-BAE7-1998F1615D52}" type="sibTrans" cxnId="{5E5D604C-5A47-431C-B34A-6EB89929F35C}">
      <dgm:prSet/>
      <dgm:spPr/>
      <dgm:t>
        <a:bodyPr/>
        <a:lstStyle/>
        <a:p>
          <a:endParaRPr lang="el-GR" b="1">
            <a:solidFill>
              <a:schemeClr val="tx1"/>
            </a:solidFill>
          </a:endParaRPr>
        </a:p>
      </dgm:t>
    </dgm:pt>
    <dgm:pt modelId="{8344F98F-EC7C-4CF0-B39C-7C5451F1BDAE}" type="pres">
      <dgm:prSet presAssocID="{129FFDC9-B699-40F8-8EF1-F0CDC9C5DEB7}" presName="diagram" presStyleCnt="0">
        <dgm:presLayoutVars>
          <dgm:dir/>
          <dgm:resizeHandles val="exact"/>
        </dgm:presLayoutVars>
      </dgm:prSet>
      <dgm:spPr/>
      <dgm:t>
        <a:bodyPr/>
        <a:lstStyle/>
        <a:p>
          <a:endParaRPr lang="el-GR"/>
        </a:p>
      </dgm:t>
    </dgm:pt>
    <dgm:pt modelId="{B5E70742-C76F-4C2D-B438-02E082634B4D}" type="pres">
      <dgm:prSet presAssocID="{0A364665-7D8F-490D-BAE2-44D3D1123076}" presName="node" presStyleLbl="node1" presStyleIdx="0" presStyleCnt="8">
        <dgm:presLayoutVars>
          <dgm:bulletEnabled val="1"/>
        </dgm:presLayoutVars>
      </dgm:prSet>
      <dgm:spPr/>
      <dgm:t>
        <a:bodyPr/>
        <a:lstStyle/>
        <a:p>
          <a:endParaRPr lang="el-GR"/>
        </a:p>
      </dgm:t>
    </dgm:pt>
    <dgm:pt modelId="{8E65AAD7-5E9B-4B5E-93E2-DEEF89B7E970}" type="pres">
      <dgm:prSet presAssocID="{344E0D62-7E14-458A-85EC-B3A4352DD14C}" presName="sibTrans" presStyleCnt="0"/>
      <dgm:spPr/>
    </dgm:pt>
    <dgm:pt modelId="{BDD62BDE-8CDF-4D2A-96B2-DE39F2D779F5}" type="pres">
      <dgm:prSet presAssocID="{2B7D7822-5280-4BFF-9EEA-5E2B85165050}" presName="node" presStyleLbl="node1" presStyleIdx="1" presStyleCnt="8">
        <dgm:presLayoutVars>
          <dgm:bulletEnabled val="1"/>
        </dgm:presLayoutVars>
      </dgm:prSet>
      <dgm:spPr/>
      <dgm:t>
        <a:bodyPr/>
        <a:lstStyle/>
        <a:p>
          <a:endParaRPr lang="el-GR"/>
        </a:p>
      </dgm:t>
    </dgm:pt>
    <dgm:pt modelId="{4F7939B3-41E5-415E-B508-0BB2B88B2469}" type="pres">
      <dgm:prSet presAssocID="{7BE535A8-DCA0-4C25-85D2-F07BF8EB4381}" presName="sibTrans" presStyleCnt="0"/>
      <dgm:spPr/>
    </dgm:pt>
    <dgm:pt modelId="{A06D83B7-9AF2-4FDC-B9C8-C3FBEB827D94}" type="pres">
      <dgm:prSet presAssocID="{3CAAC9CC-299B-4551-B39A-276B221F9C7E}" presName="node" presStyleLbl="node1" presStyleIdx="2" presStyleCnt="8">
        <dgm:presLayoutVars>
          <dgm:bulletEnabled val="1"/>
        </dgm:presLayoutVars>
      </dgm:prSet>
      <dgm:spPr/>
      <dgm:t>
        <a:bodyPr/>
        <a:lstStyle/>
        <a:p>
          <a:endParaRPr lang="el-GR"/>
        </a:p>
      </dgm:t>
    </dgm:pt>
    <dgm:pt modelId="{F33374E5-02D9-4B37-B150-0AFF0EF35ADD}" type="pres">
      <dgm:prSet presAssocID="{DDE6F96D-8121-41B9-B260-EFB1AA2A4E87}" presName="sibTrans" presStyleCnt="0"/>
      <dgm:spPr/>
    </dgm:pt>
    <dgm:pt modelId="{8BB16500-0AB3-4604-A098-B086755229DF}" type="pres">
      <dgm:prSet presAssocID="{6C27969A-90F7-4C47-8431-4791E342ACAF}" presName="node" presStyleLbl="node1" presStyleIdx="3" presStyleCnt="8">
        <dgm:presLayoutVars>
          <dgm:bulletEnabled val="1"/>
        </dgm:presLayoutVars>
      </dgm:prSet>
      <dgm:spPr/>
      <dgm:t>
        <a:bodyPr/>
        <a:lstStyle/>
        <a:p>
          <a:endParaRPr lang="el-GR"/>
        </a:p>
      </dgm:t>
    </dgm:pt>
    <dgm:pt modelId="{D5A3DAFF-68F9-4BE6-AD65-B27F35D3B469}" type="pres">
      <dgm:prSet presAssocID="{3D2DD2A6-1227-4F9A-8787-5EB10F352DA3}" presName="sibTrans" presStyleCnt="0"/>
      <dgm:spPr/>
    </dgm:pt>
    <dgm:pt modelId="{5170B8C2-83CC-4CB6-AB51-2C341746E85C}" type="pres">
      <dgm:prSet presAssocID="{39C372EA-1334-4BB0-9637-283B2C150049}" presName="node" presStyleLbl="node1" presStyleIdx="4" presStyleCnt="8">
        <dgm:presLayoutVars>
          <dgm:bulletEnabled val="1"/>
        </dgm:presLayoutVars>
      </dgm:prSet>
      <dgm:spPr/>
      <dgm:t>
        <a:bodyPr/>
        <a:lstStyle/>
        <a:p>
          <a:endParaRPr lang="el-GR"/>
        </a:p>
      </dgm:t>
    </dgm:pt>
    <dgm:pt modelId="{F7BB4B87-7799-4961-BA71-DED10584BBDB}" type="pres">
      <dgm:prSet presAssocID="{E12BCA88-C997-49E5-ACE0-5376C3B61DE2}" presName="sibTrans" presStyleCnt="0"/>
      <dgm:spPr/>
    </dgm:pt>
    <dgm:pt modelId="{E5755A2A-3383-4872-8A9A-713DC143337A}" type="pres">
      <dgm:prSet presAssocID="{A9CA4F3A-6C04-4AFA-B7AC-FCD174C080F3}" presName="node" presStyleLbl="node1" presStyleIdx="5" presStyleCnt="8">
        <dgm:presLayoutVars>
          <dgm:bulletEnabled val="1"/>
        </dgm:presLayoutVars>
      </dgm:prSet>
      <dgm:spPr/>
      <dgm:t>
        <a:bodyPr/>
        <a:lstStyle/>
        <a:p>
          <a:endParaRPr lang="el-GR"/>
        </a:p>
      </dgm:t>
    </dgm:pt>
    <dgm:pt modelId="{B37DC732-CA52-4C09-AF70-2E06AF641326}" type="pres">
      <dgm:prSet presAssocID="{E0855FCC-36F6-41DA-9D61-01C6584C5B8E}" presName="sibTrans" presStyleCnt="0"/>
      <dgm:spPr/>
    </dgm:pt>
    <dgm:pt modelId="{837A8EFB-B888-4231-AC5D-976D92DAF45A}" type="pres">
      <dgm:prSet presAssocID="{7B716C58-1443-4ABC-B646-DE7571181C26}" presName="node" presStyleLbl="node1" presStyleIdx="6" presStyleCnt="8">
        <dgm:presLayoutVars>
          <dgm:bulletEnabled val="1"/>
        </dgm:presLayoutVars>
      </dgm:prSet>
      <dgm:spPr/>
      <dgm:t>
        <a:bodyPr/>
        <a:lstStyle/>
        <a:p>
          <a:endParaRPr lang="el-GR"/>
        </a:p>
      </dgm:t>
    </dgm:pt>
    <dgm:pt modelId="{B8D62E8B-B1D0-4685-9BA9-29B94076D2DD}" type="pres">
      <dgm:prSet presAssocID="{7EA9DA9A-9227-413F-A684-0AF937F65585}" presName="sibTrans" presStyleCnt="0"/>
      <dgm:spPr/>
    </dgm:pt>
    <dgm:pt modelId="{AB3134C1-0A95-4E7E-8289-87AD7C5919EA}" type="pres">
      <dgm:prSet presAssocID="{A1422A48-5535-4081-82C0-6B9613111B2A}" presName="node" presStyleLbl="node1" presStyleIdx="7" presStyleCnt="8">
        <dgm:presLayoutVars>
          <dgm:bulletEnabled val="1"/>
        </dgm:presLayoutVars>
      </dgm:prSet>
      <dgm:spPr/>
      <dgm:t>
        <a:bodyPr/>
        <a:lstStyle/>
        <a:p>
          <a:endParaRPr lang="el-GR"/>
        </a:p>
      </dgm:t>
    </dgm:pt>
  </dgm:ptLst>
  <dgm:cxnLst>
    <dgm:cxn modelId="{FD533057-975E-49F0-A3E4-6F51D0F6A06F}" type="presOf" srcId="{3CAAC9CC-299B-4551-B39A-276B221F9C7E}" destId="{A06D83B7-9AF2-4FDC-B9C8-C3FBEB827D94}" srcOrd="0" destOrd="0" presId="urn:microsoft.com/office/officeart/2005/8/layout/default#1"/>
    <dgm:cxn modelId="{65F020E3-B5AA-4427-8594-AB7314193F46}" type="presOf" srcId="{A1422A48-5535-4081-82C0-6B9613111B2A}" destId="{AB3134C1-0A95-4E7E-8289-87AD7C5919EA}" srcOrd="0" destOrd="0" presId="urn:microsoft.com/office/officeart/2005/8/layout/default#1"/>
    <dgm:cxn modelId="{86DFE394-3BCF-44E7-AF40-8D112F377417}" srcId="{129FFDC9-B699-40F8-8EF1-F0CDC9C5DEB7}" destId="{0A364665-7D8F-490D-BAE2-44D3D1123076}" srcOrd="0" destOrd="0" parTransId="{91C44D87-9C24-48F8-9F17-37F1A0547AF7}" sibTransId="{344E0D62-7E14-458A-85EC-B3A4352DD14C}"/>
    <dgm:cxn modelId="{A4CD4189-C48E-42AB-9800-E92896CDF027}" srcId="{129FFDC9-B699-40F8-8EF1-F0CDC9C5DEB7}" destId="{3CAAC9CC-299B-4551-B39A-276B221F9C7E}" srcOrd="2" destOrd="0" parTransId="{7E52028E-3600-408F-B181-27B2C700AC07}" sibTransId="{DDE6F96D-8121-41B9-B260-EFB1AA2A4E87}"/>
    <dgm:cxn modelId="{D45D1FD6-D2BB-4745-AAF0-4FE1E08CCBED}" srcId="{129FFDC9-B699-40F8-8EF1-F0CDC9C5DEB7}" destId="{7B716C58-1443-4ABC-B646-DE7571181C26}" srcOrd="6" destOrd="0" parTransId="{B9444F4A-DB27-4E12-B10C-4AC80ECA455D}" sibTransId="{7EA9DA9A-9227-413F-A684-0AF937F65585}"/>
    <dgm:cxn modelId="{4812AE55-D893-4F4C-81DB-64719B571EC7}" srcId="{129FFDC9-B699-40F8-8EF1-F0CDC9C5DEB7}" destId="{A9CA4F3A-6C04-4AFA-B7AC-FCD174C080F3}" srcOrd="5" destOrd="0" parTransId="{F81BE67D-CECF-4D3C-B74F-978CE0579444}" sibTransId="{E0855FCC-36F6-41DA-9D61-01C6584C5B8E}"/>
    <dgm:cxn modelId="{D2C85272-3C6E-4581-A625-5531DE77E0EC}" type="presOf" srcId="{7B716C58-1443-4ABC-B646-DE7571181C26}" destId="{837A8EFB-B888-4231-AC5D-976D92DAF45A}" srcOrd="0" destOrd="0" presId="urn:microsoft.com/office/officeart/2005/8/layout/default#1"/>
    <dgm:cxn modelId="{F1B50880-C98D-4961-A222-A0E0C34AFFE9}" srcId="{129FFDC9-B699-40F8-8EF1-F0CDC9C5DEB7}" destId="{6C27969A-90F7-4C47-8431-4791E342ACAF}" srcOrd="3" destOrd="0" parTransId="{3C44198B-29AC-4886-A691-31F2D2FAA246}" sibTransId="{3D2DD2A6-1227-4F9A-8787-5EB10F352DA3}"/>
    <dgm:cxn modelId="{EA044D71-62F9-4462-92E8-7D83D5B5C44B}" type="presOf" srcId="{0A364665-7D8F-490D-BAE2-44D3D1123076}" destId="{B5E70742-C76F-4C2D-B438-02E082634B4D}" srcOrd="0" destOrd="0" presId="urn:microsoft.com/office/officeart/2005/8/layout/default#1"/>
    <dgm:cxn modelId="{A6373402-CD71-4375-B23D-D74493F44C4E}" srcId="{129FFDC9-B699-40F8-8EF1-F0CDC9C5DEB7}" destId="{2B7D7822-5280-4BFF-9EEA-5E2B85165050}" srcOrd="1" destOrd="0" parTransId="{1DFC17AD-0396-44F5-B6A8-23EAAF649749}" sibTransId="{7BE535A8-DCA0-4C25-85D2-F07BF8EB4381}"/>
    <dgm:cxn modelId="{66C46ECD-5E8F-4B14-9F41-5B51786137A2}" type="presOf" srcId="{2B7D7822-5280-4BFF-9EEA-5E2B85165050}" destId="{BDD62BDE-8CDF-4D2A-96B2-DE39F2D779F5}" srcOrd="0" destOrd="0" presId="urn:microsoft.com/office/officeart/2005/8/layout/default#1"/>
    <dgm:cxn modelId="{526979AA-C200-4366-AAE9-F28A0C715B4E}" type="presOf" srcId="{6C27969A-90F7-4C47-8431-4791E342ACAF}" destId="{8BB16500-0AB3-4604-A098-B086755229DF}" srcOrd="0" destOrd="0" presId="urn:microsoft.com/office/officeart/2005/8/layout/default#1"/>
    <dgm:cxn modelId="{5E5D604C-5A47-431C-B34A-6EB89929F35C}" srcId="{129FFDC9-B699-40F8-8EF1-F0CDC9C5DEB7}" destId="{A1422A48-5535-4081-82C0-6B9613111B2A}" srcOrd="7" destOrd="0" parTransId="{E67C0483-C7DA-46F4-9921-D408D9996253}" sibTransId="{B5257C0E-FF85-45BD-BAE7-1998F1615D52}"/>
    <dgm:cxn modelId="{E86B4F02-E6E3-4464-BCA0-A6238EBF982B}" type="presOf" srcId="{A9CA4F3A-6C04-4AFA-B7AC-FCD174C080F3}" destId="{E5755A2A-3383-4872-8A9A-713DC143337A}" srcOrd="0" destOrd="0" presId="urn:microsoft.com/office/officeart/2005/8/layout/default#1"/>
    <dgm:cxn modelId="{E51E7736-A4CC-4FCC-9C4E-6A883E72D058}" type="presOf" srcId="{39C372EA-1334-4BB0-9637-283B2C150049}" destId="{5170B8C2-83CC-4CB6-AB51-2C341746E85C}" srcOrd="0" destOrd="0" presId="urn:microsoft.com/office/officeart/2005/8/layout/default#1"/>
    <dgm:cxn modelId="{6B20A457-D1E3-40C9-BE14-06B9DF4703C8}" type="presOf" srcId="{129FFDC9-B699-40F8-8EF1-F0CDC9C5DEB7}" destId="{8344F98F-EC7C-4CF0-B39C-7C5451F1BDAE}" srcOrd="0" destOrd="0" presId="urn:microsoft.com/office/officeart/2005/8/layout/default#1"/>
    <dgm:cxn modelId="{1324CA65-9CA9-45A1-A9EA-3C439AB20597}" srcId="{129FFDC9-B699-40F8-8EF1-F0CDC9C5DEB7}" destId="{39C372EA-1334-4BB0-9637-283B2C150049}" srcOrd="4" destOrd="0" parTransId="{E9CA2159-8189-49E3-80DB-6AE7C19A918E}" sibTransId="{E12BCA88-C997-49E5-ACE0-5376C3B61DE2}"/>
    <dgm:cxn modelId="{76DB4B36-F385-4A0D-BD13-400C4F5242AA}" type="presParOf" srcId="{8344F98F-EC7C-4CF0-B39C-7C5451F1BDAE}" destId="{B5E70742-C76F-4C2D-B438-02E082634B4D}" srcOrd="0" destOrd="0" presId="urn:microsoft.com/office/officeart/2005/8/layout/default#1"/>
    <dgm:cxn modelId="{6F17EB05-DA10-4E75-992C-6BA2965D1558}" type="presParOf" srcId="{8344F98F-EC7C-4CF0-B39C-7C5451F1BDAE}" destId="{8E65AAD7-5E9B-4B5E-93E2-DEEF89B7E970}" srcOrd="1" destOrd="0" presId="urn:microsoft.com/office/officeart/2005/8/layout/default#1"/>
    <dgm:cxn modelId="{6127406F-399E-4CD5-95EB-475D91702521}" type="presParOf" srcId="{8344F98F-EC7C-4CF0-B39C-7C5451F1BDAE}" destId="{BDD62BDE-8CDF-4D2A-96B2-DE39F2D779F5}" srcOrd="2" destOrd="0" presId="urn:microsoft.com/office/officeart/2005/8/layout/default#1"/>
    <dgm:cxn modelId="{BD7253E2-F3F8-4ED6-A70C-5D864E01B286}" type="presParOf" srcId="{8344F98F-EC7C-4CF0-B39C-7C5451F1BDAE}" destId="{4F7939B3-41E5-415E-B508-0BB2B88B2469}" srcOrd="3" destOrd="0" presId="urn:microsoft.com/office/officeart/2005/8/layout/default#1"/>
    <dgm:cxn modelId="{17C559B5-23B6-4EE8-9C76-A536597C5BE8}" type="presParOf" srcId="{8344F98F-EC7C-4CF0-B39C-7C5451F1BDAE}" destId="{A06D83B7-9AF2-4FDC-B9C8-C3FBEB827D94}" srcOrd="4" destOrd="0" presId="urn:microsoft.com/office/officeart/2005/8/layout/default#1"/>
    <dgm:cxn modelId="{99519C2E-D8FD-4A3E-9E72-1F815B36E86C}" type="presParOf" srcId="{8344F98F-EC7C-4CF0-B39C-7C5451F1BDAE}" destId="{F33374E5-02D9-4B37-B150-0AFF0EF35ADD}" srcOrd="5" destOrd="0" presId="urn:microsoft.com/office/officeart/2005/8/layout/default#1"/>
    <dgm:cxn modelId="{0D61C45B-B4C1-4119-A570-59929B52286F}" type="presParOf" srcId="{8344F98F-EC7C-4CF0-B39C-7C5451F1BDAE}" destId="{8BB16500-0AB3-4604-A098-B086755229DF}" srcOrd="6" destOrd="0" presId="urn:microsoft.com/office/officeart/2005/8/layout/default#1"/>
    <dgm:cxn modelId="{A2F4552E-BB05-4184-B540-93CB6FB7A946}" type="presParOf" srcId="{8344F98F-EC7C-4CF0-B39C-7C5451F1BDAE}" destId="{D5A3DAFF-68F9-4BE6-AD65-B27F35D3B469}" srcOrd="7" destOrd="0" presId="urn:microsoft.com/office/officeart/2005/8/layout/default#1"/>
    <dgm:cxn modelId="{6CDBCE66-B1EB-4C88-8D35-550CC9B1D6AA}" type="presParOf" srcId="{8344F98F-EC7C-4CF0-B39C-7C5451F1BDAE}" destId="{5170B8C2-83CC-4CB6-AB51-2C341746E85C}" srcOrd="8" destOrd="0" presId="urn:microsoft.com/office/officeart/2005/8/layout/default#1"/>
    <dgm:cxn modelId="{A83CC4C2-888E-472C-AA75-366315561EEF}" type="presParOf" srcId="{8344F98F-EC7C-4CF0-B39C-7C5451F1BDAE}" destId="{F7BB4B87-7799-4961-BA71-DED10584BBDB}" srcOrd="9" destOrd="0" presId="urn:microsoft.com/office/officeart/2005/8/layout/default#1"/>
    <dgm:cxn modelId="{76D5BF77-EA5F-4DFA-A28F-8EA03B98FBC8}" type="presParOf" srcId="{8344F98F-EC7C-4CF0-B39C-7C5451F1BDAE}" destId="{E5755A2A-3383-4872-8A9A-713DC143337A}" srcOrd="10" destOrd="0" presId="urn:microsoft.com/office/officeart/2005/8/layout/default#1"/>
    <dgm:cxn modelId="{C863499B-AB5E-4BC1-9271-767E0507FEA6}" type="presParOf" srcId="{8344F98F-EC7C-4CF0-B39C-7C5451F1BDAE}" destId="{B37DC732-CA52-4C09-AF70-2E06AF641326}" srcOrd="11" destOrd="0" presId="urn:microsoft.com/office/officeart/2005/8/layout/default#1"/>
    <dgm:cxn modelId="{A67E4125-F64E-4638-986C-B93C224CF136}" type="presParOf" srcId="{8344F98F-EC7C-4CF0-B39C-7C5451F1BDAE}" destId="{837A8EFB-B888-4231-AC5D-976D92DAF45A}" srcOrd="12" destOrd="0" presId="urn:microsoft.com/office/officeart/2005/8/layout/default#1"/>
    <dgm:cxn modelId="{259B2F42-D3CB-408C-966D-62657222E28A}" type="presParOf" srcId="{8344F98F-EC7C-4CF0-B39C-7C5451F1BDAE}" destId="{B8D62E8B-B1D0-4685-9BA9-29B94076D2DD}" srcOrd="13" destOrd="0" presId="urn:microsoft.com/office/officeart/2005/8/layout/default#1"/>
    <dgm:cxn modelId="{4EB5CEE0-4F8A-4BC1-8A85-239EEB061D5E}" type="presParOf" srcId="{8344F98F-EC7C-4CF0-B39C-7C5451F1BDAE}" destId="{AB3134C1-0A95-4E7E-8289-87AD7C5919EA}" srcOrd="1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F38955-2C94-4C14-89B3-76770C3E7A38}"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el-GR"/>
        </a:p>
      </dgm:t>
    </dgm:pt>
    <dgm:pt modelId="{58435A61-6B80-41CD-B249-3826A631EDDF}">
      <dgm:prSet custT="1"/>
      <dgm:spPr/>
      <dgm:t>
        <a:bodyPr/>
        <a:lstStyle/>
        <a:p>
          <a:pPr rtl="0"/>
          <a:r>
            <a:rPr lang="el-GR" sz="2400" dirty="0" smtClean="0"/>
            <a:t>ΑΠΟΛΟΓΙΣΤΙΚΑ ΣΤΟΙΧΕΙΑ / ΠΟΡΕΙΑ ΕΚΤΕΛΕΣΗΣ ΠΡΟΫΠΟΛΟΓΙΣΜΟΥ</a:t>
          </a:r>
          <a:r>
            <a:rPr lang="el-GR" sz="1800" dirty="0" smtClean="0"/>
            <a:t> </a:t>
          </a:r>
          <a:br>
            <a:rPr lang="el-GR" sz="1800" dirty="0" smtClean="0"/>
          </a:br>
          <a:r>
            <a:rPr lang="el-GR" sz="1800" dirty="0" smtClean="0"/>
            <a:t>(ανά ΚΑΕ!!!)</a:t>
          </a:r>
          <a:endParaRPr lang="el-GR" sz="1800" dirty="0"/>
        </a:p>
      </dgm:t>
    </dgm:pt>
    <dgm:pt modelId="{D1047B33-75AE-4C0B-A695-EB062CC121B2}" type="parTrans" cxnId="{DFAFEAF1-87E5-43E0-883C-476052138C2A}">
      <dgm:prSet/>
      <dgm:spPr/>
      <dgm:t>
        <a:bodyPr/>
        <a:lstStyle/>
        <a:p>
          <a:endParaRPr lang="el-GR" sz="2000"/>
        </a:p>
      </dgm:t>
    </dgm:pt>
    <dgm:pt modelId="{17959C84-D5D8-495B-A785-9C18D2C3B1BB}" type="sibTrans" cxnId="{DFAFEAF1-87E5-43E0-883C-476052138C2A}">
      <dgm:prSet/>
      <dgm:spPr/>
      <dgm:t>
        <a:bodyPr/>
        <a:lstStyle/>
        <a:p>
          <a:endParaRPr lang="el-GR" sz="2000"/>
        </a:p>
      </dgm:t>
    </dgm:pt>
    <dgm:pt modelId="{DB1389EB-D7E3-419D-AA94-932FAEFD65DA}">
      <dgm:prSet custT="1"/>
      <dgm:spPr/>
      <dgm:t>
        <a:bodyPr/>
        <a:lstStyle/>
        <a:p>
          <a:pPr rtl="0"/>
          <a:r>
            <a:rPr lang="el-GR" sz="2400" dirty="0" smtClean="0"/>
            <a:t>ΣΤΟΙΧΕΙΑ ΙΣΟΖΥΓΙΟΥ ΓΕΝΙΚΟΥ ΚΑΘΟΛΙΚΟΥ</a:t>
          </a:r>
          <a:r>
            <a:rPr lang="el-GR" sz="1800" dirty="0" smtClean="0"/>
            <a:t/>
          </a:r>
          <a:br>
            <a:rPr lang="el-GR" sz="1800" dirty="0" smtClean="0"/>
          </a:br>
          <a:r>
            <a:rPr lang="el-GR" sz="1800" dirty="0" smtClean="0"/>
            <a:t>(ανά Λογαριασμό!!!)</a:t>
          </a:r>
          <a:endParaRPr lang="el-GR" sz="1800" dirty="0"/>
        </a:p>
      </dgm:t>
    </dgm:pt>
    <dgm:pt modelId="{AC13B89F-0412-43AC-B7C3-2870349458BB}" type="parTrans" cxnId="{F5E0008F-158D-4BB3-95EB-F1A708386188}">
      <dgm:prSet/>
      <dgm:spPr/>
      <dgm:t>
        <a:bodyPr/>
        <a:lstStyle/>
        <a:p>
          <a:endParaRPr lang="el-GR" sz="2000"/>
        </a:p>
      </dgm:t>
    </dgm:pt>
    <dgm:pt modelId="{173C6DC3-F75C-436F-A9A1-A24605A7BB0C}" type="sibTrans" cxnId="{F5E0008F-158D-4BB3-95EB-F1A708386188}">
      <dgm:prSet/>
      <dgm:spPr/>
      <dgm:t>
        <a:bodyPr/>
        <a:lstStyle/>
        <a:p>
          <a:endParaRPr lang="el-GR" sz="2000"/>
        </a:p>
      </dgm:t>
    </dgm:pt>
    <dgm:pt modelId="{775E84CF-1E69-4000-9DDA-A7455EB23DE0}">
      <dgm:prSet custT="1"/>
      <dgm:spPr/>
      <dgm:t>
        <a:bodyPr/>
        <a:lstStyle/>
        <a:p>
          <a:pPr rtl="0"/>
          <a:r>
            <a:rPr lang="el-GR" sz="2000" dirty="0" smtClean="0"/>
            <a:t>ΜΗΝΙΑΙΑ ΣΤΟΙΧΕΙΑ ΕΓΚΥΚΛΙΟΥ 2/61968/0094/17-9-2010</a:t>
          </a:r>
          <a:endParaRPr lang="el-GR" sz="2000" dirty="0"/>
        </a:p>
      </dgm:t>
    </dgm:pt>
    <dgm:pt modelId="{DEB6F912-FA6E-400E-B432-392397593FC0}" type="parTrans" cxnId="{DD068FE7-7625-4747-A046-586800D6AC0C}">
      <dgm:prSet/>
      <dgm:spPr/>
      <dgm:t>
        <a:bodyPr/>
        <a:lstStyle/>
        <a:p>
          <a:endParaRPr lang="el-GR" sz="2000"/>
        </a:p>
      </dgm:t>
    </dgm:pt>
    <dgm:pt modelId="{DF964CA7-7E68-4CC0-B6F1-3EF0AA7AEB3C}" type="sibTrans" cxnId="{DD068FE7-7625-4747-A046-586800D6AC0C}">
      <dgm:prSet/>
      <dgm:spPr/>
      <dgm:t>
        <a:bodyPr/>
        <a:lstStyle/>
        <a:p>
          <a:endParaRPr lang="el-GR" sz="2000"/>
        </a:p>
      </dgm:t>
    </dgm:pt>
    <dgm:pt modelId="{27AE1907-BF73-4F3B-83F3-89556BF27ED2}">
      <dgm:prSet custT="1"/>
      <dgm:spPr/>
      <dgm:t>
        <a:bodyPr/>
        <a:lstStyle/>
        <a:p>
          <a:pPr rtl="0"/>
          <a:r>
            <a:rPr lang="el-GR" sz="2400" dirty="0" smtClean="0"/>
            <a:t>ΣΤΟΙΧΕΙΑ ΜΗΤΡΩΟΥ ΔΕΣΜΕΥΣΕΩΝ </a:t>
          </a:r>
          <a:r>
            <a:rPr lang="el-GR" sz="1600" dirty="0" smtClean="0"/>
            <a:t>(μόνο για τους υπόχρεους σε τήρηση φορείς)</a:t>
          </a:r>
          <a:br>
            <a:rPr lang="el-GR" sz="1600" dirty="0" smtClean="0"/>
          </a:br>
          <a:r>
            <a:rPr lang="el-GR" sz="1800" dirty="0" smtClean="0"/>
            <a:t>(ανά Κωδικό και παραστατικό!!!)</a:t>
          </a:r>
          <a:endParaRPr lang="el-GR" sz="1800" dirty="0"/>
        </a:p>
      </dgm:t>
    </dgm:pt>
    <dgm:pt modelId="{825FB833-88E9-4829-8575-688B4EA3B447}" type="parTrans" cxnId="{9778F8B2-3C2A-4E08-81BB-7057F4913D0F}">
      <dgm:prSet/>
      <dgm:spPr/>
      <dgm:t>
        <a:bodyPr/>
        <a:lstStyle/>
        <a:p>
          <a:endParaRPr lang="el-GR" sz="2000"/>
        </a:p>
      </dgm:t>
    </dgm:pt>
    <dgm:pt modelId="{7BCB880D-6E0D-4826-8D6B-DA8C9D0090D9}" type="sibTrans" cxnId="{9778F8B2-3C2A-4E08-81BB-7057F4913D0F}">
      <dgm:prSet/>
      <dgm:spPr/>
      <dgm:t>
        <a:bodyPr/>
        <a:lstStyle/>
        <a:p>
          <a:endParaRPr lang="el-GR" sz="2000"/>
        </a:p>
      </dgm:t>
    </dgm:pt>
    <dgm:pt modelId="{9C01ECFB-37D4-48F3-B5E3-0D610F657646}">
      <dgm:prSet custT="1"/>
      <dgm:spPr/>
      <dgm:t>
        <a:bodyPr/>
        <a:lstStyle/>
        <a:p>
          <a:pPr rtl="0"/>
          <a:r>
            <a:rPr lang="el-GR" sz="2400" dirty="0" smtClean="0"/>
            <a:t>ΣΤΟΙΧΕΙΑ ΠΟΡΕΙΑΣ ΕΙΣΠΡΑΞΗΣ ΕΣΟΔΩΝ </a:t>
          </a:r>
          <a:r>
            <a:rPr lang="el-GR" sz="1800" dirty="0" smtClean="0"/>
            <a:t>(μόνο για ΟΤΑ)</a:t>
          </a:r>
          <a:br>
            <a:rPr lang="el-GR" sz="1800" dirty="0" smtClean="0"/>
          </a:br>
          <a:r>
            <a:rPr lang="el-GR" sz="1800" dirty="0" smtClean="0"/>
            <a:t>(ανά ΚΑΕ!!!)</a:t>
          </a:r>
          <a:endParaRPr lang="el-GR" sz="1800" dirty="0"/>
        </a:p>
      </dgm:t>
    </dgm:pt>
    <dgm:pt modelId="{E0A8A97B-C53B-48AE-8DAA-C8C479719CAA}" type="parTrans" cxnId="{930EB0F9-04D1-4502-929A-FA785111CA36}">
      <dgm:prSet/>
      <dgm:spPr/>
      <dgm:t>
        <a:bodyPr/>
        <a:lstStyle/>
        <a:p>
          <a:endParaRPr lang="el-GR" sz="2000"/>
        </a:p>
      </dgm:t>
    </dgm:pt>
    <dgm:pt modelId="{BD658290-AECC-4244-8FC5-E3E5B72E5644}" type="sibTrans" cxnId="{930EB0F9-04D1-4502-929A-FA785111CA36}">
      <dgm:prSet/>
      <dgm:spPr/>
      <dgm:t>
        <a:bodyPr/>
        <a:lstStyle/>
        <a:p>
          <a:endParaRPr lang="el-GR" sz="2000"/>
        </a:p>
      </dgm:t>
    </dgm:pt>
    <dgm:pt modelId="{0E251E61-3F17-406C-8021-ECA3B567CADE}">
      <dgm:prSet custT="1"/>
      <dgm:spPr/>
      <dgm:t>
        <a:bodyPr/>
        <a:lstStyle/>
        <a:p>
          <a:pPr rtl="0"/>
          <a:r>
            <a:rPr lang="el-GR" sz="2200" dirty="0" smtClean="0"/>
            <a:t>ΣΤΟΙΧΕΙΑ ΕΝΔΟΚΥΒΕΡΝΗΤΙΚΩΝ ΣΥΝΑΛΛΑΓΩΝ </a:t>
          </a:r>
          <a:r>
            <a:rPr lang="el-GR" sz="1800" dirty="0" smtClean="0"/>
            <a:t>(απαραίτητο για ενημέρωση του Συστήματος του ΓΛΚ)</a:t>
          </a:r>
          <a:endParaRPr lang="el-GR" sz="1800" dirty="0"/>
        </a:p>
      </dgm:t>
    </dgm:pt>
    <dgm:pt modelId="{F6936373-3E90-4B57-8E41-92A44DFEEFBF}" type="parTrans" cxnId="{7B6CFED3-C4A8-47A5-970C-670E992A0D20}">
      <dgm:prSet/>
      <dgm:spPr/>
      <dgm:t>
        <a:bodyPr/>
        <a:lstStyle/>
        <a:p>
          <a:endParaRPr lang="el-GR" sz="2000"/>
        </a:p>
      </dgm:t>
    </dgm:pt>
    <dgm:pt modelId="{4D9C2380-8AD9-4CA1-ACC8-3075464B0146}" type="sibTrans" cxnId="{7B6CFED3-C4A8-47A5-970C-670E992A0D20}">
      <dgm:prSet/>
      <dgm:spPr/>
      <dgm:t>
        <a:bodyPr/>
        <a:lstStyle/>
        <a:p>
          <a:endParaRPr lang="el-GR" sz="2000"/>
        </a:p>
      </dgm:t>
    </dgm:pt>
    <dgm:pt modelId="{4E22DE6E-B940-4C4E-BA57-4B0CDD0E020A}">
      <dgm:prSet custT="1"/>
      <dgm:spPr>
        <a:solidFill>
          <a:schemeClr val="accent4">
            <a:lumMod val="75000"/>
          </a:schemeClr>
        </a:solidFill>
      </dgm:spPr>
      <dgm:t>
        <a:bodyPr/>
        <a:lstStyle/>
        <a:p>
          <a:pPr rtl="0"/>
          <a:r>
            <a:rPr lang="el-GR" sz="2400" dirty="0" smtClean="0"/>
            <a:t>ΣΤΟΙΧΕΙΑ ΠΑΡΑΚΟΛΟΥΘΗΣΗΣ ΣΤΟΧΟΘΕΣΙΑΣ ΚΥΑ 7261/13</a:t>
          </a:r>
          <a:r>
            <a:rPr lang="el-GR" sz="1800" dirty="0" smtClean="0"/>
            <a:t> (ΦΕΚ 450 Β/26-2-2013) </a:t>
          </a:r>
          <a:r>
            <a:rPr lang="el-GR" sz="1400" dirty="0" smtClean="0"/>
            <a:t>(1</a:t>
          </a:r>
          <a:r>
            <a:rPr lang="el-GR" sz="1400" baseline="30000" dirty="0" smtClean="0"/>
            <a:t>η</a:t>
          </a:r>
          <a:r>
            <a:rPr lang="el-GR" sz="1400" dirty="0" smtClean="0"/>
            <a:t> επέκταση)</a:t>
          </a:r>
          <a:endParaRPr lang="el-GR" sz="1400" dirty="0"/>
        </a:p>
      </dgm:t>
    </dgm:pt>
    <dgm:pt modelId="{C68F2D87-54E6-40A6-9A8C-8E5D069FB34C}" type="parTrans" cxnId="{DF8F0B89-4023-4465-9FF1-8F09BDEF5FD0}">
      <dgm:prSet/>
      <dgm:spPr/>
      <dgm:t>
        <a:bodyPr/>
        <a:lstStyle/>
        <a:p>
          <a:endParaRPr lang="el-GR" sz="2000"/>
        </a:p>
      </dgm:t>
    </dgm:pt>
    <dgm:pt modelId="{DB9A6E54-33F6-40D5-A5E4-F01F4F9BE541}" type="sibTrans" cxnId="{DF8F0B89-4023-4465-9FF1-8F09BDEF5FD0}">
      <dgm:prSet/>
      <dgm:spPr/>
      <dgm:t>
        <a:bodyPr/>
        <a:lstStyle/>
        <a:p>
          <a:endParaRPr lang="el-GR" sz="2000"/>
        </a:p>
      </dgm:t>
    </dgm:pt>
    <dgm:pt modelId="{D984595A-AD37-4C49-967D-409185742DE9}" type="pres">
      <dgm:prSet presAssocID="{48F38955-2C94-4C14-89B3-76770C3E7A38}" presName="diagram" presStyleCnt="0">
        <dgm:presLayoutVars>
          <dgm:dir/>
          <dgm:resizeHandles val="exact"/>
        </dgm:presLayoutVars>
      </dgm:prSet>
      <dgm:spPr/>
      <dgm:t>
        <a:bodyPr/>
        <a:lstStyle/>
        <a:p>
          <a:endParaRPr lang="el-GR"/>
        </a:p>
      </dgm:t>
    </dgm:pt>
    <dgm:pt modelId="{F63C4EF5-A229-450C-BAEA-8A2ECF3D678F}" type="pres">
      <dgm:prSet presAssocID="{58435A61-6B80-41CD-B249-3826A631EDDF}" presName="node" presStyleLbl="node1" presStyleIdx="0" presStyleCnt="7">
        <dgm:presLayoutVars>
          <dgm:bulletEnabled val="1"/>
        </dgm:presLayoutVars>
      </dgm:prSet>
      <dgm:spPr/>
      <dgm:t>
        <a:bodyPr/>
        <a:lstStyle/>
        <a:p>
          <a:endParaRPr lang="el-GR"/>
        </a:p>
      </dgm:t>
    </dgm:pt>
    <dgm:pt modelId="{C1C26182-7835-4057-9C2F-53301C1B9C5B}" type="pres">
      <dgm:prSet presAssocID="{17959C84-D5D8-495B-A785-9C18D2C3B1BB}" presName="sibTrans" presStyleCnt="0"/>
      <dgm:spPr/>
    </dgm:pt>
    <dgm:pt modelId="{69C1095F-91C3-4FEE-AF6C-8E0002BD7269}" type="pres">
      <dgm:prSet presAssocID="{DB1389EB-D7E3-419D-AA94-932FAEFD65DA}" presName="node" presStyleLbl="node1" presStyleIdx="1" presStyleCnt="7">
        <dgm:presLayoutVars>
          <dgm:bulletEnabled val="1"/>
        </dgm:presLayoutVars>
      </dgm:prSet>
      <dgm:spPr/>
      <dgm:t>
        <a:bodyPr/>
        <a:lstStyle/>
        <a:p>
          <a:endParaRPr lang="el-GR"/>
        </a:p>
      </dgm:t>
    </dgm:pt>
    <dgm:pt modelId="{6C46D8CD-6B4C-40E5-B338-BBBD4F0CD87D}" type="pres">
      <dgm:prSet presAssocID="{173C6DC3-F75C-436F-A9A1-A24605A7BB0C}" presName="sibTrans" presStyleCnt="0"/>
      <dgm:spPr/>
    </dgm:pt>
    <dgm:pt modelId="{36EA776F-7F23-42F3-BF15-1EEF3D118952}" type="pres">
      <dgm:prSet presAssocID="{775E84CF-1E69-4000-9DDA-A7455EB23DE0}" presName="node" presStyleLbl="node1" presStyleIdx="2" presStyleCnt="7">
        <dgm:presLayoutVars>
          <dgm:bulletEnabled val="1"/>
        </dgm:presLayoutVars>
      </dgm:prSet>
      <dgm:spPr/>
      <dgm:t>
        <a:bodyPr/>
        <a:lstStyle/>
        <a:p>
          <a:endParaRPr lang="el-GR"/>
        </a:p>
      </dgm:t>
    </dgm:pt>
    <dgm:pt modelId="{66F96F79-915E-499B-B58B-F13636E19E35}" type="pres">
      <dgm:prSet presAssocID="{DF964CA7-7E68-4CC0-B6F1-3EF0AA7AEB3C}" presName="sibTrans" presStyleCnt="0"/>
      <dgm:spPr/>
    </dgm:pt>
    <dgm:pt modelId="{87D17E0B-C8DE-4D79-8BA2-01C9A9208246}" type="pres">
      <dgm:prSet presAssocID="{27AE1907-BF73-4F3B-83F3-89556BF27ED2}" presName="node" presStyleLbl="node1" presStyleIdx="3" presStyleCnt="7">
        <dgm:presLayoutVars>
          <dgm:bulletEnabled val="1"/>
        </dgm:presLayoutVars>
      </dgm:prSet>
      <dgm:spPr/>
      <dgm:t>
        <a:bodyPr/>
        <a:lstStyle/>
        <a:p>
          <a:endParaRPr lang="el-GR"/>
        </a:p>
      </dgm:t>
    </dgm:pt>
    <dgm:pt modelId="{19D30BD1-35E0-4FF7-AEFC-7E6808651CBE}" type="pres">
      <dgm:prSet presAssocID="{7BCB880D-6E0D-4826-8D6B-DA8C9D0090D9}" presName="sibTrans" presStyleCnt="0"/>
      <dgm:spPr/>
    </dgm:pt>
    <dgm:pt modelId="{DF568F36-F68B-4F6A-8401-11868BFFCA5C}" type="pres">
      <dgm:prSet presAssocID="{9C01ECFB-37D4-48F3-B5E3-0D610F657646}" presName="node" presStyleLbl="node1" presStyleIdx="4" presStyleCnt="7">
        <dgm:presLayoutVars>
          <dgm:bulletEnabled val="1"/>
        </dgm:presLayoutVars>
      </dgm:prSet>
      <dgm:spPr/>
      <dgm:t>
        <a:bodyPr/>
        <a:lstStyle/>
        <a:p>
          <a:endParaRPr lang="el-GR"/>
        </a:p>
      </dgm:t>
    </dgm:pt>
    <dgm:pt modelId="{FF7221FA-2955-4378-B1ED-DA5DEA3C2869}" type="pres">
      <dgm:prSet presAssocID="{BD658290-AECC-4244-8FC5-E3E5B72E5644}" presName="sibTrans" presStyleCnt="0"/>
      <dgm:spPr/>
    </dgm:pt>
    <dgm:pt modelId="{FB57D735-930A-4D80-92D9-097161CCFA44}" type="pres">
      <dgm:prSet presAssocID="{0E251E61-3F17-406C-8021-ECA3B567CADE}" presName="node" presStyleLbl="node1" presStyleIdx="5" presStyleCnt="7" custScaleY="110162">
        <dgm:presLayoutVars>
          <dgm:bulletEnabled val="1"/>
        </dgm:presLayoutVars>
      </dgm:prSet>
      <dgm:spPr/>
      <dgm:t>
        <a:bodyPr/>
        <a:lstStyle/>
        <a:p>
          <a:endParaRPr lang="el-GR"/>
        </a:p>
      </dgm:t>
    </dgm:pt>
    <dgm:pt modelId="{64FBFC77-EE8F-4B6A-8D78-A1A13944EF55}" type="pres">
      <dgm:prSet presAssocID="{4D9C2380-8AD9-4CA1-ACC8-3075464B0146}" presName="sibTrans" presStyleCnt="0"/>
      <dgm:spPr/>
    </dgm:pt>
    <dgm:pt modelId="{E5FB37A6-147A-4BC7-9C2D-79473D65FF6B}" type="pres">
      <dgm:prSet presAssocID="{4E22DE6E-B940-4C4E-BA57-4B0CDD0E020A}" presName="node" presStyleLbl="node1" presStyleIdx="6" presStyleCnt="7" custLinFactX="-11277" custLinFactNeighborX="-100000">
        <dgm:presLayoutVars>
          <dgm:bulletEnabled val="1"/>
        </dgm:presLayoutVars>
      </dgm:prSet>
      <dgm:spPr/>
      <dgm:t>
        <a:bodyPr/>
        <a:lstStyle/>
        <a:p>
          <a:endParaRPr lang="el-GR"/>
        </a:p>
      </dgm:t>
    </dgm:pt>
  </dgm:ptLst>
  <dgm:cxnLst>
    <dgm:cxn modelId="{863BB42D-7C53-4EDE-8903-E22F10B36DB3}" type="presOf" srcId="{58435A61-6B80-41CD-B249-3826A631EDDF}" destId="{F63C4EF5-A229-450C-BAEA-8A2ECF3D678F}" srcOrd="0" destOrd="0" presId="urn:microsoft.com/office/officeart/2005/8/layout/default#2"/>
    <dgm:cxn modelId="{D27B418D-AECD-4A10-879A-B2674F888FB7}" type="presOf" srcId="{775E84CF-1E69-4000-9DDA-A7455EB23DE0}" destId="{36EA776F-7F23-42F3-BF15-1EEF3D118952}" srcOrd="0" destOrd="0" presId="urn:microsoft.com/office/officeart/2005/8/layout/default#2"/>
    <dgm:cxn modelId="{DAA9264C-7227-46D1-BE17-AEF3BDD8C123}" type="presOf" srcId="{9C01ECFB-37D4-48F3-B5E3-0D610F657646}" destId="{DF568F36-F68B-4F6A-8401-11868BFFCA5C}" srcOrd="0" destOrd="0" presId="urn:microsoft.com/office/officeart/2005/8/layout/default#2"/>
    <dgm:cxn modelId="{DD068FE7-7625-4747-A046-586800D6AC0C}" srcId="{48F38955-2C94-4C14-89B3-76770C3E7A38}" destId="{775E84CF-1E69-4000-9DDA-A7455EB23DE0}" srcOrd="2" destOrd="0" parTransId="{DEB6F912-FA6E-400E-B432-392397593FC0}" sibTransId="{DF964CA7-7E68-4CC0-B6F1-3EF0AA7AEB3C}"/>
    <dgm:cxn modelId="{9CE21EF6-21F5-4489-9BB5-0D8934E95DA9}" type="presOf" srcId="{DB1389EB-D7E3-419D-AA94-932FAEFD65DA}" destId="{69C1095F-91C3-4FEE-AF6C-8E0002BD7269}" srcOrd="0" destOrd="0" presId="urn:microsoft.com/office/officeart/2005/8/layout/default#2"/>
    <dgm:cxn modelId="{9778F8B2-3C2A-4E08-81BB-7057F4913D0F}" srcId="{48F38955-2C94-4C14-89B3-76770C3E7A38}" destId="{27AE1907-BF73-4F3B-83F3-89556BF27ED2}" srcOrd="3" destOrd="0" parTransId="{825FB833-88E9-4829-8575-688B4EA3B447}" sibTransId="{7BCB880D-6E0D-4826-8D6B-DA8C9D0090D9}"/>
    <dgm:cxn modelId="{1F779028-EA66-40C4-85D8-D1CB3E5EFBBB}" type="presOf" srcId="{0E251E61-3F17-406C-8021-ECA3B567CADE}" destId="{FB57D735-930A-4D80-92D9-097161CCFA44}" srcOrd="0" destOrd="0" presId="urn:microsoft.com/office/officeart/2005/8/layout/default#2"/>
    <dgm:cxn modelId="{F5E0008F-158D-4BB3-95EB-F1A708386188}" srcId="{48F38955-2C94-4C14-89B3-76770C3E7A38}" destId="{DB1389EB-D7E3-419D-AA94-932FAEFD65DA}" srcOrd="1" destOrd="0" parTransId="{AC13B89F-0412-43AC-B7C3-2870349458BB}" sibTransId="{173C6DC3-F75C-436F-A9A1-A24605A7BB0C}"/>
    <dgm:cxn modelId="{6EE4EAB5-A720-4B9F-99EF-A89015638318}" type="presOf" srcId="{4E22DE6E-B940-4C4E-BA57-4B0CDD0E020A}" destId="{E5FB37A6-147A-4BC7-9C2D-79473D65FF6B}" srcOrd="0" destOrd="0" presId="urn:microsoft.com/office/officeart/2005/8/layout/default#2"/>
    <dgm:cxn modelId="{7B6CFED3-C4A8-47A5-970C-670E992A0D20}" srcId="{48F38955-2C94-4C14-89B3-76770C3E7A38}" destId="{0E251E61-3F17-406C-8021-ECA3B567CADE}" srcOrd="5" destOrd="0" parTransId="{F6936373-3E90-4B57-8E41-92A44DFEEFBF}" sibTransId="{4D9C2380-8AD9-4CA1-ACC8-3075464B0146}"/>
    <dgm:cxn modelId="{930EB0F9-04D1-4502-929A-FA785111CA36}" srcId="{48F38955-2C94-4C14-89B3-76770C3E7A38}" destId="{9C01ECFB-37D4-48F3-B5E3-0D610F657646}" srcOrd="4" destOrd="0" parTransId="{E0A8A97B-C53B-48AE-8DAA-C8C479719CAA}" sibTransId="{BD658290-AECC-4244-8FC5-E3E5B72E5644}"/>
    <dgm:cxn modelId="{01CC6434-E4CB-49F6-AD98-062875919690}" type="presOf" srcId="{27AE1907-BF73-4F3B-83F3-89556BF27ED2}" destId="{87D17E0B-C8DE-4D79-8BA2-01C9A9208246}" srcOrd="0" destOrd="0" presId="urn:microsoft.com/office/officeart/2005/8/layout/default#2"/>
    <dgm:cxn modelId="{DFAFEAF1-87E5-43E0-883C-476052138C2A}" srcId="{48F38955-2C94-4C14-89B3-76770C3E7A38}" destId="{58435A61-6B80-41CD-B249-3826A631EDDF}" srcOrd="0" destOrd="0" parTransId="{D1047B33-75AE-4C0B-A695-EB062CC121B2}" sibTransId="{17959C84-D5D8-495B-A785-9C18D2C3B1BB}"/>
    <dgm:cxn modelId="{DF8F0B89-4023-4465-9FF1-8F09BDEF5FD0}" srcId="{48F38955-2C94-4C14-89B3-76770C3E7A38}" destId="{4E22DE6E-B940-4C4E-BA57-4B0CDD0E020A}" srcOrd="6" destOrd="0" parTransId="{C68F2D87-54E6-40A6-9A8C-8E5D069FB34C}" sibTransId="{DB9A6E54-33F6-40D5-A5E4-F01F4F9BE541}"/>
    <dgm:cxn modelId="{941E3435-F564-445E-88B1-257375623C66}" type="presOf" srcId="{48F38955-2C94-4C14-89B3-76770C3E7A38}" destId="{D984595A-AD37-4C49-967D-409185742DE9}" srcOrd="0" destOrd="0" presId="urn:microsoft.com/office/officeart/2005/8/layout/default#2"/>
    <dgm:cxn modelId="{93EE6171-0758-4191-95BB-F75E383A28F2}" type="presParOf" srcId="{D984595A-AD37-4C49-967D-409185742DE9}" destId="{F63C4EF5-A229-450C-BAEA-8A2ECF3D678F}" srcOrd="0" destOrd="0" presId="urn:microsoft.com/office/officeart/2005/8/layout/default#2"/>
    <dgm:cxn modelId="{A1BBE4EA-12A5-4C26-8AC2-A055AF64581D}" type="presParOf" srcId="{D984595A-AD37-4C49-967D-409185742DE9}" destId="{C1C26182-7835-4057-9C2F-53301C1B9C5B}" srcOrd="1" destOrd="0" presId="urn:microsoft.com/office/officeart/2005/8/layout/default#2"/>
    <dgm:cxn modelId="{7CBFF4E8-CA85-4953-A4D2-9899F1E31CA3}" type="presParOf" srcId="{D984595A-AD37-4C49-967D-409185742DE9}" destId="{69C1095F-91C3-4FEE-AF6C-8E0002BD7269}" srcOrd="2" destOrd="0" presId="urn:microsoft.com/office/officeart/2005/8/layout/default#2"/>
    <dgm:cxn modelId="{EE23E0FD-5865-41F0-95F6-DF06F9291487}" type="presParOf" srcId="{D984595A-AD37-4C49-967D-409185742DE9}" destId="{6C46D8CD-6B4C-40E5-B338-BBBD4F0CD87D}" srcOrd="3" destOrd="0" presId="urn:microsoft.com/office/officeart/2005/8/layout/default#2"/>
    <dgm:cxn modelId="{64CB1ACD-72B1-416D-B234-F22403D1038A}" type="presParOf" srcId="{D984595A-AD37-4C49-967D-409185742DE9}" destId="{36EA776F-7F23-42F3-BF15-1EEF3D118952}" srcOrd="4" destOrd="0" presId="urn:microsoft.com/office/officeart/2005/8/layout/default#2"/>
    <dgm:cxn modelId="{F9C90F8A-386B-42ED-B8CE-58104AD9CA73}" type="presParOf" srcId="{D984595A-AD37-4C49-967D-409185742DE9}" destId="{66F96F79-915E-499B-B58B-F13636E19E35}" srcOrd="5" destOrd="0" presId="urn:microsoft.com/office/officeart/2005/8/layout/default#2"/>
    <dgm:cxn modelId="{79B345FD-0AEA-4B76-BF42-6A7C81D7FE09}" type="presParOf" srcId="{D984595A-AD37-4C49-967D-409185742DE9}" destId="{87D17E0B-C8DE-4D79-8BA2-01C9A9208246}" srcOrd="6" destOrd="0" presId="urn:microsoft.com/office/officeart/2005/8/layout/default#2"/>
    <dgm:cxn modelId="{47E219A8-B704-4A4D-976E-3239159E99C0}" type="presParOf" srcId="{D984595A-AD37-4C49-967D-409185742DE9}" destId="{19D30BD1-35E0-4FF7-AEFC-7E6808651CBE}" srcOrd="7" destOrd="0" presId="urn:microsoft.com/office/officeart/2005/8/layout/default#2"/>
    <dgm:cxn modelId="{DABB0F07-4547-429E-9DBD-D146583A2DC8}" type="presParOf" srcId="{D984595A-AD37-4C49-967D-409185742DE9}" destId="{DF568F36-F68B-4F6A-8401-11868BFFCA5C}" srcOrd="8" destOrd="0" presId="urn:microsoft.com/office/officeart/2005/8/layout/default#2"/>
    <dgm:cxn modelId="{F51FEB6D-FB39-4BDA-A33D-F2919F93373D}" type="presParOf" srcId="{D984595A-AD37-4C49-967D-409185742DE9}" destId="{FF7221FA-2955-4378-B1ED-DA5DEA3C2869}" srcOrd="9" destOrd="0" presId="urn:microsoft.com/office/officeart/2005/8/layout/default#2"/>
    <dgm:cxn modelId="{0B9934A7-9C36-4A37-9974-F6A4FE4646A5}" type="presParOf" srcId="{D984595A-AD37-4C49-967D-409185742DE9}" destId="{FB57D735-930A-4D80-92D9-097161CCFA44}" srcOrd="10" destOrd="0" presId="urn:microsoft.com/office/officeart/2005/8/layout/default#2"/>
    <dgm:cxn modelId="{FBEB60A6-957C-4FCB-B6D8-73A1B3479D43}" type="presParOf" srcId="{D984595A-AD37-4C49-967D-409185742DE9}" destId="{64FBFC77-EE8F-4B6A-8D78-A1A13944EF55}" srcOrd="11" destOrd="0" presId="urn:microsoft.com/office/officeart/2005/8/layout/default#2"/>
    <dgm:cxn modelId="{38811968-EC3D-45CF-8BE9-219DAA41A48F}" type="presParOf" srcId="{D984595A-AD37-4C49-967D-409185742DE9}" destId="{E5FB37A6-147A-4BC7-9C2D-79473D65FF6B}" srcOrd="12"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A3D71F-7F75-4166-9F89-1B71756985E8}" type="doc">
      <dgm:prSet loTypeId="urn:microsoft.com/office/officeart/2005/8/layout/default#2" loCatId="list" qsTypeId="urn:microsoft.com/office/officeart/2005/8/quickstyle/3d1" qsCatId="3D" csTypeId="urn:microsoft.com/office/officeart/2005/8/colors/accent2_2" csCatId="accent2" phldr="1"/>
      <dgm:spPr/>
      <dgm:t>
        <a:bodyPr/>
        <a:lstStyle/>
        <a:p>
          <a:endParaRPr lang="el-GR"/>
        </a:p>
      </dgm:t>
    </dgm:pt>
    <dgm:pt modelId="{439DAB3D-1C6D-4BE6-B527-88745163FFFB}">
      <dgm:prSet/>
      <dgm:spPr/>
      <dgm:t>
        <a:bodyPr/>
        <a:lstStyle/>
        <a:p>
          <a:pPr rtl="0"/>
          <a:r>
            <a:rPr lang="el-GR" dirty="0" smtClean="0"/>
            <a:t>ΣΤΟΙΧΕΙΑ ΜΙΣΘΟΔΟΣΙΑΣ</a:t>
          </a:r>
          <a:endParaRPr lang="el-GR" dirty="0"/>
        </a:p>
      </dgm:t>
    </dgm:pt>
    <dgm:pt modelId="{96210EA2-A11D-4FF3-94C0-F5075872291A}" type="parTrans" cxnId="{213A518B-574E-490D-AA37-E392D5D11BB2}">
      <dgm:prSet/>
      <dgm:spPr/>
      <dgm:t>
        <a:bodyPr/>
        <a:lstStyle/>
        <a:p>
          <a:endParaRPr lang="el-GR"/>
        </a:p>
      </dgm:t>
    </dgm:pt>
    <dgm:pt modelId="{1BF2B37D-0B4D-4474-A79F-5F5FAC966CEC}" type="sibTrans" cxnId="{213A518B-574E-490D-AA37-E392D5D11BB2}">
      <dgm:prSet/>
      <dgm:spPr/>
      <dgm:t>
        <a:bodyPr/>
        <a:lstStyle/>
        <a:p>
          <a:endParaRPr lang="el-GR"/>
        </a:p>
      </dgm:t>
    </dgm:pt>
    <dgm:pt modelId="{8C10F902-6AA0-4819-8571-3716E0E3E020}">
      <dgm:prSet/>
      <dgm:spPr/>
      <dgm:t>
        <a:bodyPr/>
        <a:lstStyle/>
        <a:p>
          <a:pPr rtl="0"/>
          <a:r>
            <a:rPr lang="el-GR" dirty="0" smtClean="0"/>
            <a:t>ΣΤΟΙΧΕΙΑ ΠΡΟΣΩΠΙΚΟΥ</a:t>
          </a:r>
          <a:endParaRPr lang="el-GR" dirty="0"/>
        </a:p>
      </dgm:t>
    </dgm:pt>
    <dgm:pt modelId="{A59A9558-D1BF-4A5C-B757-5C28BDFF07F5}" type="parTrans" cxnId="{19815A99-AC13-4642-ABE4-06BA4BFB958A}">
      <dgm:prSet/>
      <dgm:spPr/>
      <dgm:t>
        <a:bodyPr/>
        <a:lstStyle/>
        <a:p>
          <a:endParaRPr lang="el-GR"/>
        </a:p>
      </dgm:t>
    </dgm:pt>
    <dgm:pt modelId="{63C62168-120C-4F8A-B045-92A7A0453B4B}" type="sibTrans" cxnId="{19815A99-AC13-4642-ABE4-06BA4BFB958A}">
      <dgm:prSet/>
      <dgm:spPr/>
      <dgm:t>
        <a:bodyPr/>
        <a:lstStyle/>
        <a:p>
          <a:endParaRPr lang="el-GR"/>
        </a:p>
      </dgm:t>
    </dgm:pt>
    <dgm:pt modelId="{B3C913C4-AA1C-4E65-A8DF-F1216EECC7CA}">
      <dgm:prSet/>
      <dgm:spPr/>
      <dgm:t>
        <a:bodyPr/>
        <a:lstStyle/>
        <a:p>
          <a:pPr rtl="0"/>
          <a:r>
            <a:rPr lang="el-GR" dirty="0" smtClean="0"/>
            <a:t>ΣΤΟΙΧΕΙΑ ΜΙΣΘΟΔΟΣΙΑΣ ΑΠΟ ΕΑΠ</a:t>
          </a:r>
          <a:endParaRPr lang="el-GR" dirty="0"/>
        </a:p>
      </dgm:t>
    </dgm:pt>
    <dgm:pt modelId="{E85CF25F-9D93-4F18-A297-5ABF1D7C161C}" type="parTrans" cxnId="{70673097-8B5C-43E3-9D58-00198C9F1D2D}">
      <dgm:prSet/>
      <dgm:spPr/>
      <dgm:t>
        <a:bodyPr/>
        <a:lstStyle/>
        <a:p>
          <a:endParaRPr lang="el-GR"/>
        </a:p>
      </dgm:t>
    </dgm:pt>
    <dgm:pt modelId="{1D27E287-6781-4834-BA0B-E2240C35484E}" type="sibTrans" cxnId="{70673097-8B5C-43E3-9D58-00198C9F1D2D}">
      <dgm:prSet/>
      <dgm:spPr/>
      <dgm:t>
        <a:bodyPr/>
        <a:lstStyle/>
        <a:p>
          <a:endParaRPr lang="el-GR"/>
        </a:p>
      </dgm:t>
    </dgm:pt>
    <dgm:pt modelId="{462446BC-7DE7-458C-B570-F5E697C47146}">
      <dgm:prSet/>
      <dgm:spPr/>
      <dgm:t>
        <a:bodyPr/>
        <a:lstStyle/>
        <a:p>
          <a:pPr rtl="0"/>
          <a:r>
            <a:rPr lang="el-GR" dirty="0" smtClean="0"/>
            <a:t>ΣΤΟΙΧΕΙΑ ΑΠΟΓΡΑΦΗΣ ΠΡΟΣΩΠΙΚΟΥ ΥΔΜΗΔ</a:t>
          </a:r>
          <a:endParaRPr lang="el-GR" dirty="0"/>
        </a:p>
      </dgm:t>
    </dgm:pt>
    <dgm:pt modelId="{B92AD592-54CC-44F3-8A5A-2939E67538A5}" type="parTrans" cxnId="{8A1E0E83-40F2-48AC-9F46-955228E4F166}">
      <dgm:prSet/>
      <dgm:spPr/>
      <dgm:t>
        <a:bodyPr/>
        <a:lstStyle/>
        <a:p>
          <a:endParaRPr lang="el-GR"/>
        </a:p>
      </dgm:t>
    </dgm:pt>
    <dgm:pt modelId="{829646BD-D9FB-42C9-B1BC-3C320E759789}" type="sibTrans" cxnId="{8A1E0E83-40F2-48AC-9F46-955228E4F166}">
      <dgm:prSet/>
      <dgm:spPr/>
      <dgm:t>
        <a:bodyPr/>
        <a:lstStyle/>
        <a:p>
          <a:endParaRPr lang="el-GR"/>
        </a:p>
      </dgm:t>
    </dgm:pt>
    <dgm:pt modelId="{9C9F991D-EC46-4DEF-9320-307709751CAA}" type="pres">
      <dgm:prSet presAssocID="{17A3D71F-7F75-4166-9F89-1B71756985E8}" presName="diagram" presStyleCnt="0">
        <dgm:presLayoutVars>
          <dgm:dir/>
          <dgm:resizeHandles val="exact"/>
        </dgm:presLayoutVars>
      </dgm:prSet>
      <dgm:spPr/>
      <dgm:t>
        <a:bodyPr/>
        <a:lstStyle/>
        <a:p>
          <a:endParaRPr lang="el-GR"/>
        </a:p>
      </dgm:t>
    </dgm:pt>
    <dgm:pt modelId="{79EC21B3-4BA6-4A5A-8833-1AC6B0CB97B0}" type="pres">
      <dgm:prSet presAssocID="{439DAB3D-1C6D-4BE6-B527-88745163FFFB}" presName="node" presStyleLbl="node1" presStyleIdx="0" presStyleCnt="4">
        <dgm:presLayoutVars>
          <dgm:bulletEnabled val="1"/>
        </dgm:presLayoutVars>
      </dgm:prSet>
      <dgm:spPr/>
      <dgm:t>
        <a:bodyPr/>
        <a:lstStyle/>
        <a:p>
          <a:endParaRPr lang="el-GR"/>
        </a:p>
      </dgm:t>
    </dgm:pt>
    <dgm:pt modelId="{B3389EE2-5B4A-4433-9E99-3AF558843FEB}" type="pres">
      <dgm:prSet presAssocID="{1BF2B37D-0B4D-4474-A79F-5F5FAC966CEC}" presName="sibTrans" presStyleCnt="0"/>
      <dgm:spPr/>
    </dgm:pt>
    <dgm:pt modelId="{78AB86DC-E210-46EF-9443-C6F05AC0F48C}" type="pres">
      <dgm:prSet presAssocID="{8C10F902-6AA0-4819-8571-3716E0E3E020}" presName="node" presStyleLbl="node1" presStyleIdx="1" presStyleCnt="4">
        <dgm:presLayoutVars>
          <dgm:bulletEnabled val="1"/>
        </dgm:presLayoutVars>
      </dgm:prSet>
      <dgm:spPr/>
      <dgm:t>
        <a:bodyPr/>
        <a:lstStyle/>
        <a:p>
          <a:endParaRPr lang="el-GR"/>
        </a:p>
      </dgm:t>
    </dgm:pt>
    <dgm:pt modelId="{8D96DE9E-89EF-49D8-80BC-762986C9868C}" type="pres">
      <dgm:prSet presAssocID="{63C62168-120C-4F8A-B045-92A7A0453B4B}" presName="sibTrans" presStyleCnt="0"/>
      <dgm:spPr/>
    </dgm:pt>
    <dgm:pt modelId="{739D3B46-F021-4689-B59B-AB92AF93E59A}" type="pres">
      <dgm:prSet presAssocID="{B3C913C4-AA1C-4E65-A8DF-F1216EECC7CA}" presName="node" presStyleLbl="node1" presStyleIdx="2" presStyleCnt="4">
        <dgm:presLayoutVars>
          <dgm:bulletEnabled val="1"/>
        </dgm:presLayoutVars>
      </dgm:prSet>
      <dgm:spPr/>
      <dgm:t>
        <a:bodyPr/>
        <a:lstStyle/>
        <a:p>
          <a:endParaRPr lang="el-GR"/>
        </a:p>
      </dgm:t>
    </dgm:pt>
    <dgm:pt modelId="{7E64DA49-9E50-4C03-9F4C-4AEE96823F5B}" type="pres">
      <dgm:prSet presAssocID="{1D27E287-6781-4834-BA0B-E2240C35484E}" presName="sibTrans" presStyleCnt="0"/>
      <dgm:spPr/>
    </dgm:pt>
    <dgm:pt modelId="{F0A24398-996D-4158-96DF-C2BF5B3ADDAD}" type="pres">
      <dgm:prSet presAssocID="{462446BC-7DE7-458C-B570-F5E697C47146}" presName="node" presStyleLbl="node1" presStyleIdx="3" presStyleCnt="4">
        <dgm:presLayoutVars>
          <dgm:bulletEnabled val="1"/>
        </dgm:presLayoutVars>
      </dgm:prSet>
      <dgm:spPr/>
      <dgm:t>
        <a:bodyPr/>
        <a:lstStyle/>
        <a:p>
          <a:endParaRPr lang="el-GR"/>
        </a:p>
      </dgm:t>
    </dgm:pt>
  </dgm:ptLst>
  <dgm:cxnLst>
    <dgm:cxn modelId="{213A518B-574E-490D-AA37-E392D5D11BB2}" srcId="{17A3D71F-7F75-4166-9F89-1B71756985E8}" destId="{439DAB3D-1C6D-4BE6-B527-88745163FFFB}" srcOrd="0" destOrd="0" parTransId="{96210EA2-A11D-4FF3-94C0-F5075872291A}" sibTransId="{1BF2B37D-0B4D-4474-A79F-5F5FAC966CEC}"/>
    <dgm:cxn modelId="{19815A99-AC13-4642-ABE4-06BA4BFB958A}" srcId="{17A3D71F-7F75-4166-9F89-1B71756985E8}" destId="{8C10F902-6AA0-4819-8571-3716E0E3E020}" srcOrd="1" destOrd="0" parTransId="{A59A9558-D1BF-4A5C-B757-5C28BDFF07F5}" sibTransId="{63C62168-120C-4F8A-B045-92A7A0453B4B}"/>
    <dgm:cxn modelId="{8A1E0E83-40F2-48AC-9F46-955228E4F166}" srcId="{17A3D71F-7F75-4166-9F89-1B71756985E8}" destId="{462446BC-7DE7-458C-B570-F5E697C47146}" srcOrd="3" destOrd="0" parTransId="{B92AD592-54CC-44F3-8A5A-2939E67538A5}" sibTransId="{829646BD-D9FB-42C9-B1BC-3C320E759789}"/>
    <dgm:cxn modelId="{485E29F5-69E4-4922-9426-3C88B4185FFF}" type="presOf" srcId="{439DAB3D-1C6D-4BE6-B527-88745163FFFB}" destId="{79EC21B3-4BA6-4A5A-8833-1AC6B0CB97B0}" srcOrd="0" destOrd="0" presId="urn:microsoft.com/office/officeart/2005/8/layout/default#2"/>
    <dgm:cxn modelId="{6A4423B5-FC98-4528-9EB3-9444898F584B}" type="presOf" srcId="{462446BC-7DE7-458C-B570-F5E697C47146}" destId="{F0A24398-996D-4158-96DF-C2BF5B3ADDAD}" srcOrd="0" destOrd="0" presId="urn:microsoft.com/office/officeart/2005/8/layout/default#2"/>
    <dgm:cxn modelId="{EF63CFEB-C20F-49C9-AEFF-00205EE253FF}" type="presOf" srcId="{8C10F902-6AA0-4819-8571-3716E0E3E020}" destId="{78AB86DC-E210-46EF-9443-C6F05AC0F48C}" srcOrd="0" destOrd="0" presId="urn:microsoft.com/office/officeart/2005/8/layout/default#2"/>
    <dgm:cxn modelId="{70673097-8B5C-43E3-9D58-00198C9F1D2D}" srcId="{17A3D71F-7F75-4166-9F89-1B71756985E8}" destId="{B3C913C4-AA1C-4E65-A8DF-F1216EECC7CA}" srcOrd="2" destOrd="0" parTransId="{E85CF25F-9D93-4F18-A297-5ABF1D7C161C}" sibTransId="{1D27E287-6781-4834-BA0B-E2240C35484E}"/>
    <dgm:cxn modelId="{8E31FDB8-5797-43AC-B436-9B19011E0102}" type="presOf" srcId="{B3C913C4-AA1C-4E65-A8DF-F1216EECC7CA}" destId="{739D3B46-F021-4689-B59B-AB92AF93E59A}" srcOrd="0" destOrd="0" presId="urn:microsoft.com/office/officeart/2005/8/layout/default#2"/>
    <dgm:cxn modelId="{35022CEB-0C00-4EC2-9F77-E4E4584B3C05}" type="presOf" srcId="{17A3D71F-7F75-4166-9F89-1B71756985E8}" destId="{9C9F991D-EC46-4DEF-9320-307709751CAA}" srcOrd="0" destOrd="0" presId="urn:microsoft.com/office/officeart/2005/8/layout/default#2"/>
    <dgm:cxn modelId="{18D0C122-1A3D-4A7B-A8D4-2D35EEF75126}" type="presParOf" srcId="{9C9F991D-EC46-4DEF-9320-307709751CAA}" destId="{79EC21B3-4BA6-4A5A-8833-1AC6B0CB97B0}" srcOrd="0" destOrd="0" presId="urn:microsoft.com/office/officeart/2005/8/layout/default#2"/>
    <dgm:cxn modelId="{3A20B3B0-AC44-42A9-9EF6-B3402A7CB3E3}" type="presParOf" srcId="{9C9F991D-EC46-4DEF-9320-307709751CAA}" destId="{B3389EE2-5B4A-4433-9E99-3AF558843FEB}" srcOrd="1" destOrd="0" presId="urn:microsoft.com/office/officeart/2005/8/layout/default#2"/>
    <dgm:cxn modelId="{FAA89413-AF8D-44BD-A840-CB4833C4182F}" type="presParOf" srcId="{9C9F991D-EC46-4DEF-9320-307709751CAA}" destId="{78AB86DC-E210-46EF-9443-C6F05AC0F48C}" srcOrd="2" destOrd="0" presId="urn:microsoft.com/office/officeart/2005/8/layout/default#2"/>
    <dgm:cxn modelId="{8A4D25A8-5DA7-4A5E-BEFF-1458270D9274}" type="presParOf" srcId="{9C9F991D-EC46-4DEF-9320-307709751CAA}" destId="{8D96DE9E-89EF-49D8-80BC-762986C9868C}" srcOrd="3" destOrd="0" presId="urn:microsoft.com/office/officeart/2005/8/layout/default#2"/>
    <dgm:cxn modelId="{17059781-0FC3-46A0-8FCA-424E23FC7476}" type="presParOf" srcId="{9C9F991D-EC46-4DEF-9320-307709751CAA}" destId="{739D3B46-F021-4689-B59B-AB92AF93E59A}" srcOrd="4" destOrd="0" presId="urn:microsoft.com/office/officeart/2005/8/layout/default#2"/>
    <dgm:cxn modelId="{7ACD61F0-BF23-49E9-932E-549F4DE30251}" type="presParOf" srcId="{9C9F991D-EC46-4DEF-9320-307709751CAA}" destId="{7E64DA49-9E50-4C03-9F4C-4AEE96823F5B}" srcOrd="5" destOrd="0" presId="urn:microsoft.com/office/officeart/2005/8/layout/default#2"/>
    <dgm:cxn modelId="{48146C9E-AB40-4613-8B68-76B754A87585}" type="presParOf" srcId="{9C9F991D-EC46-4DEF-9320-307709751CAA}" destId="{F0A24398-996D-4158-96DF-C2BF5B3ADDAD}" srcOrd="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223B5A-EEDC-4EA1-B6C0-19BF368E31B6}" type="doc">
      <dgm:prSet loTypeId="urn:microsoft.com/office/officeart/2005/8/layout/chevron1" loCatId="process" qsTypeId="urn:microsoft.com/office/officeart/2005/8/quickstyle/simple5" qsCatId="simple" csTypeId="urn:microsoft.com/office/officeart/2005/8/colors/colorful4" csCatId="colorful"/>
      <dgm:spPr/>
      <dgm:t>
        <a:bodyPr/>
        <a:lstStyle/>
        <a:p>
          <a:endParaRPr lang="el-GR"/>
        </a:p>
      </dgm:t>
    </dgm:pt>
    <dgm:pt modelId="{B0D95F07-4A9B-4FEF-926E-C136611DC896}">
      <dgm:prSet custT="1"/>
      <dgm:spPr/>
      <dgm:t>
        <a:bodyPr/>
        <a:lstStyle/>
        <a:p>
          <a:pPr rtl="0"/>
          <a:r>
            <a:rPr lang="el-GR" sz="2800" dirty="0" smtClean="0"/>
            <a:t>2013</a:t>
          </a:r>
          <a:endParaRPr lang="el-GR" sz="2800" dirty="0"/>
        </a:p>
      </dgm:t>
    </dgm:pt>
    <dgm:pt modelId="{BB86C9C8-5374-4BFF-810C-40C8D878BFAE}" type="parTrans" cxnId="{802B4CBF-639A-4297-B1B9-5683B105ADCB}">
      <dgm:prSet/>
      <dgm:spPr/>
      <dgm:t>
        <a:bodyPr/>
        <a:lstStyle/>
        <a:p>
          <a:endParaRPr lang="el-GR" sz="3200"/>
        </a:p>
      </dgm:t>
    </dgm:pt>
    <dgm:pt modelId="{2875E00B-92D1-48E3-8ADE-930CED84494D}" type="sibTrans" cxnId="{802B4CBF-639A-4297-B1B9-5683B105ADCB}">
      <dgm:prSet/>
      <dgm:spPr/>
      <dgm:t>
        <a:bodyPr/>
        <a:lstStyle/>
        <a:p>
          <a:endParaRPr lang="el-GR" sz="3200"/>
        </a:p>
      </dgm:t>
    </dgm:pt>
    <dgm:pt modelId="{29B0F6CA-13C6-4563-A475-7E5F4142F79C}">
      <dgm:prSet custT="1"/>
      <dgm:spPr/>
      <dgm:t>
        <a:bodyPr/>
        <a:lstStyle/>
        <a:p>
          <a:pPr rtl="0"/>
          <a:r>
            <a:rPr lang="el-GR" sz="2800" smtClean="0"/>
            <a:t>2014</a:t>
          </a:r>
          <a:endParaRPr lang="el-GR" sz="2800"/>
        </a:p>
      </dgm:t>
    </dgm:pt>
    <dgm:pt modelId="{7F8A628F-0F9F-4AE9-A17E-372469AE6C7F}" type="parTrans" cxnId="{F2071725-E308-4974-8637-7CF20F7EA80D}">
      <dgm:prSet/>
      <dgm:spPr/>
      <dgm:t>
        <a:bodyPr/>
        <a:lstStyle/>
        <a:p>
          <a:endParaRPr lang="el-GR" sz="3200"/>
        </a:p>
      </dgm:t>
    </dgm:pt>
    <dgm:pt modelId="{DF58CFBA-1EE6-4A6D-9004-A27F48711243}" type="sibTrans" cxnId="{F2071725-E308-4974-8637-7CF20F7EA80D}">
      <dgm:prSet/>
      <dgm:spPr/>
      <dgm:t>
        <a:bodyPr/>
        <a:lstStyle/>
        <a:p>
          <a:endParaRPr lang="el-GR" sz="3200"/>
        </a:p>
      </dgm:t>
    </dgm:pt>
    <dgm:pt modelId="{EE2D9A3D-9D72-48C4-8757-81A6ACE400DA}">
      <dgm:prSet custT="1"/>
      <dgm:spPr/>
      <dgm:t>
        <a:bodyPr/>
        <a:lstStyle/>
        <a:p>
          <a:pPr rtl="0"/>
          <a:r>
            <a:rPr lang="el-GR" sz="2800" dirty="0" smtClean="0"/>
            <a:t>2015</a:t>
          </a:r>
          <a:endParaRPr lang="el-GR" sz="2800" dirty="0"/>
        </a:p>
      </dgm:t>
    </dgm:pt>
    <dgm:pt modelId="{6A14262A-61AC-4E0F-A84D-3C51506D9465}" type="parTrans" cxnId="{CD0A0FA2-26C0-4103-9A99-029AC69F5391}">
      <dgm:prSet/>
      <dgm:spPr/>
      <dgm:t>
        <a:bodyPr/>
        <a:lstStyle/>
        <a:p>
          <a:endParaRPr lang="el-GR" sz="3200"/>
        </a:p>
      </dgm:t>
    </dgm:pt>
    <dgm:pt modelId="{5E47D63B-30D7-4FD8-8488-C6BEFB7CC817}" type="sibTrans" cxnId="{CD0A0FA2-26C0-4103-9A99-029AC69F5391}">
      <dgm:prSet/>
      <dgm:spPr/>
      <dgm:t>
        <a:bodyPr/>
        <a:lstStyle/>
        <a:p>
          <a:endParaRPr lang="el-GR" sz="3200"/>
        </a:p>
      </dgm:t>
    </dgm:pt>
    <dgm:pt modelId="{018258DA-F8FD-4EDB-9910-3BD14D0D2E6B}">
      <dgm:prSet custT="1"/>
      <dgm:spPr/>
      <dgm:t>
        <a:bodyPr/>
        <a:lstStyle/>
        <a:p>
          <a:pPr rtl="0"/>
          <a:r>
            <a:rPr lang="el-GR" sz="2800" smtClean="0"/>
            <a:t>2016</a:t>
          </a:r>
          <a:endParaRPr lang="el-GR" sz="2800"/>
        </a:p>
      </dgm:t>
    </dgm:pt>
    <dgm:pt modelId="{180A1286-6ECE-44C8-8354-A11B1B92D03D}" type="parTrans" cxnId="{99CFECB1-FFF5-4800-8AC1-DE5DDE50393E}">
      <dgm:prSet/>
      <dgm:spPr/>
      <dgm:t>
        <a:bodyPr/>
        <a:lstStyle/>
        <a:p>
          <a:endParaRPr lang="el-GR" sz="3200"/>
        </a:p>
      </dgm:t>
    </dgm:pt>
    <dgm:pt modelId="{D642E235-719B-46CA-95C5-4039AC94920D}" type="sibTrans" cxnId="{99CFECB1-FFF5-4800-8AC1-DE5DDE50393E}">
      <dgm:prSet/>
      <dgm:spPr/>
      <dgm:t>
        <a:bodyPr/>
        <a:lstStyle/>
        <a:p>
          <a:endParaRPr lang="el-GR" sz="3200"/>
        </a:p>
      </dgm:t>
    </dgm:pt>
    <dgm:pt modelId="{089A4A8B-F57A-43E2-B145-190D30FB3FAD}">
      <dgm:prSet custT="1"/>
      <dgm:spPr/>
      <dgm:t>
        <a:bodyPr/>
        <a:lstStyle/>
        <a:p>
          <a:pPr rtl="0"/>
          <a:r>
            <a:rPr lang="el-GR" sz="2800" smtClean="0"/>
            <a:t>...</a:t>
          </a:r>
          <a:endParaRPr lang="el-GR" sz="2800"/>
        </a:p>
      </dgm:t>
    </dgm:pt>
    <dgm:pt modelId="{627F5CDF-A85C-4B79-B25F-6DE0EAC3DDF0}" type="parTrans" cxnId="{ADB0044F-D693-4208-8CB5-5704072A8872}">
      <dgm:prSet/>
      <dgm:spPr/>
      <dgm:t>
        <a:bodyPr/>
        <a:lstStyle/>
        <a:p>
          <a:endParaRPr lang="el-GR" sz="3200"/>
        </a:p>
      </dgm:t>
    </dgm:pt>
    <dgm:pt modelId="{60FCAF38-6A1D-49FE-9E50-C1AA4D02A20F}" type="sibTrans" cxnId="{ADB0044F-D693-4208-8CB5-5704072A8872}">
      <dgm:prSet/>
      <dgm:spPr/>
      <dgm:t>
        <a:bodyPr/>
        <a:lstStyle/>
        <a:p>
          <a:endParaRPr lang="el-GR" sz="3200"/>
        </a:p>
      </dgm:t>
    </dgm:pt>
    <dgm:pt modelId="{8463431F-BC1E-4044-A1B4-9500F05DD81C}" type="pres">
      <dgm:prSet presAssocID="{CD223B5A-EEDC-4EA1-B6C0-19BF368E31B6}" presName="Name0" presStyleCnt="0">
        <dgm:presLayoutVars>
          <dgm:dir/>
          <dgm:animLvl val="lvl"/>
          <dgm:resizeHandles val="exact"/>
        </dgm:presLayoutVars>
      </dgm:prSet>
      <dgm:spPr/>
      <dgm:t>
        <a:bodyPr/>
        <a:lstStyle/>
        <a:p>
          <a:endParaRPr lang="el-GR"/>
        </a:p>
      </dgm:t>
    </dgm:pt>
    <dgm:pt modelId="{9F92734E-3DD8-4355-8638-83C1C7528238}" type="pres">
      <dgm:prSet presAssocID="{B0D95F07-4A9B-4FEF-926E-C136611DC896}" presName="parTxOnly" presStyleLbl="node1" presStyleIdx="0" presStyleCnt="5">
        <dgm:presLayoutVars>
          <dgm:chMax val="0"/>
          <dgm:chPref val="0"/>
          <dgm:bulletEnabled val="1"/>
        </dgm:presLayoutVars>
      </dgm:prSet>
      <dgm:spPr/>
      <dgm:t>
        <a:bodyPr/>
        <a:lstStyle/>
        <a:p>
          <a:endParaRPr lang="el-GR"/>
        </a:p>
      </dgm:t>
    </dgm:pt>
    <dgm:pt modelId="{73DD28DC-E00D-457B-83CE-8D1C53805601}" type="pres">
      <dgm:prSet presAssocID="{2875E00B-92D1-48E3-8ADE-930CED84494D}" presName="parTxOnlySpace" presStyleCnt="0"/>
      <dgm:spPr/>
    </dgm:pt>
    <dgm:pt modelId="{49E6C0C0-B2E7-4CDD-AC2B-321EC41384C5}" type="pres">
      <dgm:prSet presAssocID="{29B0F6CA-13C6-4563-A475-7E5F4142F79C}" presName="parTxOnly" presStyleLbl="node1" presStyleIdx="1" presStyleCnt="5">
        <dgm:presLayoutVars>
          <dgm:chMax val="0"/>
          <dgm:chPref val="0"/>
          <dgm:bulletEnabled val="1"/>
        </dgm:presLayoutVars>
      </dgm:prSet>
      <dgm:spPr/>
      <dgm:t>
        <a:bodyPr/>
        <a:lstStyle/>
        <a:p>
          <a:endParaRPr lang="el-GR"/>
        </a:p>
      </dgm:t>
    </dgm:pt>
    <dgm:pt modelId="{50A20BC3-D718-484C-80F4-B2E14B299A16}" type="pres">
      <dgm:prSet presAssocID="{DF58CFBA-1EE6-4A6D-9004-A27F48711243}" presName="parTxOnlySpace" presStyleCnt="0"/>
      <dgm:spPr/>
    </dgm:pt>
    <dgm:pt modelId="{999CA915-5D7B-4631-8834-E1323E93646E}" type="pres">
      <dgm:prSet presAssocID="{EE2D9A3D-9D72-48C4-8757-81A6ACE400DA}" presName="parTxOnly" presStyleLbl="node1" presStyleIdx="2" presStyleCnt="5">
        <dgm:presLayoutVars>
          <dgm:chMax val="0"/>
          <dgm:chPref val="0"/>
          <dgm:bulletEnabled val="1"/>
        </dgm:presLayoutVars>
      </dgm:prSet>
      <dgm:spPr/>
      <dgm:t>
        <a:bodyPr/>
        <a:lstStyle/>
        <a:p>
          <a:endParaRPr lang="el-GR"/>
        </a:p>
      </dgm:t>
    </dgm:pt>
    <dgm:pt modelId="{0BE5ED40-9C0C-4784-B26D-85856AA6B4A9}" type="pres">
      <dgm:prSet presAssocID="{5E47D63B-30D7-4FD8-8488-C6BEFB7CC817}" presName="parTxOnlySpace" presStyleCnt="0"/>
      <dgm:spPr/>
    </dgm:pt>
    <dgm:pt modelId="{8194DF3E-0D69-4BA5-99ED-29A3B54A9A92}" type="pres">
      <dgm:prSet presAssocID="{018258DA-F8FD-4EDB-9910-3BD14D0D2E6B}" presName="parTxOnly" presStyleLbl="node1" presStyleIdx="3" presStyleCnt="5">
        <dgm:presLayoutVars>
          <dgm:chMax val="0"/>
          <dgm:chPref val="0"/>
          <dgm:bulletEnabled val="1"/>
        </dgm:presLayoutVars>
      </dgm:prSet>
      <dgm:spPr/>
      <dgm:t>
        <a:bodyPr/>
        <a:lstStyle/>
        <a:p>
          <a:endParaRPr lang="el-GR"/>
        </a:p>
      </dgm:t>
    </dgm:pt>
    <dgm:pt modelId="{8ABAB4F8-01F8-4377-807E-3DF2BD2D8CC2}" type="pres">
      <dgm:prSet presAssocID="{D642E235-719B-46CA-95C5-4039AC94920D}" presName="parTxOnlySpace" presStyleCnt="0"/>
      <dgm:spPr/>
    </dgm:pt>
    <dgm:pt modelId="{C2E12184-011B-4453-A3B5-C79E346ADBA8}" type="pres">
      <dgm:prSet presAssocID="{089A4A8B-F57A-43E2-B145-190D30FB3FAD}" presName="parTxOnly" presStyleLbl="node1" presStyleIdx="4" presStyleCnt="5">
        <dgm:presLayoutVars>
          <dgm:chMax val="0"/>
          <dgm:chPref val="0"/>
          <dgm:bulletEnabled val="1"/>
        </dgm:presLayoutVars>
      </dgm:prSet>
      <dgm:spPr/>
      <dgm:t>
        <a:bodyPr/>
        <a:lstStyle/>
        <a:p>
          <a:endParaRPr lang="el-GR"/>
        </a:p>
      </dgm:t>
    </dgm:pt>
  </dgm:ptLst>
  <dgm:cxnLst>
    <dgm:cxn modelId="{99CFECB1-FFF5-4800-8AC1-DE5DDE50393E}" srcId="{CD223B5A-EEDC-4EA1-B6C0-19BF368E31B6}" destId="{018258DA-F8FD-4EDB-9910-3BD14D0D2E6B}" srcOrd="3" destOrd="0" parTransId="{180A1286-6ECE-44C8-8354-A11B1B92D03D}" sibTransId="{D642E235-719B-46CA-95C5-4039AC94920D}"/>
    <dgm:cxn modelId="{FE5C64FA-D1CB-4FF7-9FEE-DAA10A3408E1}" type="presOf" srcId="{CD223B5A-EEDC-4EA1-B6C0-19BF368E31B6}" destId="{8463431F-BC1E-4044-A1B4-9500F05DD81C}" srcOrd="0" destOrd="0" presId="urn:microsoft.com/office/officeart/2005/8/layout/chevron1"/>
    <dgm:cxn modelId="{802B4CBF-639A-4297-B1B9-5683B105ADCB}" srcId="{CD223B5A-EEDC-4EA1-B6C0-19BF368E31B6}" destId="{B0D95F07-4A9B-4FEF-926E-C136611DC896}" srcOrd="0" destOrd="0" parTransId="{BB86C9C8-5374-4BFF-810C-40C8D878BFAE}" sibTransId="{2875E00B-92D1-48E3-8ADE-930CED84494D}"/>
    <dgm:cxn modelId="{F2071725-E308-4974-8637-7CF20F7EA80D}" srcId="{CD223B5A-EEDC-4EA1-B6C0-19BF368E31B6}" destId="{29B0F6CA-13C6-4563-A475-7E5F4142F79C}" srcOrd="1" destOrd="0" parTransId="{7F8A628F-0F9F-4AE9-A17E-372469AE6C7F}" sibTransId="{DF58CFBA-1EE6-4A6D-9004-A27F48711243}"/>
    <dgm:cxn modelId="{A16AFBBF-169A-418A-8B84-010E4D3E4181}" type="presOf" srcId="{089A4A8B-F57A-43E2-B145-190D30FB3FAD}" destId="{C2E12184-011B-4453-A3B5-C79E346ADBA8}" srcOrd="0" destOrd="0" presId="urn:microsoft.com/office/officeart/2005/8/layout/chevron1"/>
    <dgm:cxn modelId="{CD0A0FA2-26C0-4103-9A99-029AC69F5391}" srcId="{CD223B5A-EEDC-4EA1-B6C0-19BF368E31B6}" destId="{EE2D9A3D-9D72-48C4-8757-81A6ACE400DA}" srcOrd="2" destOrd="0" parTransId="{6A14262A-61AC-4E0F-A84D-3C51506D9465}" sibTransId="{5E47D63B-30D7-4FD8-8488-C6BEFB7CC817}"/>
    <dgm:cxn modelId="{E0D47CDD-8C9E-4EB7-BB26-CE386692CF9C}" type="presOf" srcId="{B0D95F07-4A9B-4FEF-926E-C136611DC896}" destId="{9F92734E-3DD8-4355-8638-83C1C7528238}" srcOrd="0" destOrd="0" presId="urn:microsoft.com/office/officeart/2005/8/layout/chevron1"/>
    <dgm:cxn modelId="{21BE9B38-8857-49F5-A815-AC8FF00729C6}" type="presOf" srcId="{018258DA-F8FD-4EDB-9910-3BD14D0D2E6B}" destId="{8194DF3E-0D69-4BA5-99ED-29A3B54A9A92}" srcOrd="0" destOrd="0" presId="urn:microsoft.com/office/officeart/2005/8/layout/chevron1"/>
    <dgm:cxn modelId="{F12DDA29-9E42-4E33-A9A9-F89FD2E138D1}" type="presOf" srcId="{29B0F6CA-13C6-4563-A475-7E5F4142F79C}" destId="{49E6C0C0-B2E7-4CDD-AC2B-321EC41384C5}" srcOrd="0" destOrd="0" presId="urn:microsoft.com/office/officeart/2005/8/layout/chevron1"/>
    <dgm:cxn modelId="{ADB0044F-D693-4208-8CB5-5704072A8872}" srcId="{CD223B5A-EEDC-4EA1-B6C0-19BF368E31B6}" destId="{089A4A8B-F57A-43E2-B145-190D30FB3FAD}" srcOrd="4" destOrd="0" parTransId="{627F5CDF-A85C-4B79-B25F-6DE0EAC3DDF0}" sibTransId="{60FCAF38-6A1D-49FE-9E50-C1AA4D02A20F}"/>
    <dgm:cxn modelId="{67A81524-B076-4EFA-A5C9-C8199EF00864}" type="presOf" srcId="{EE2D9A3D-9D72-48C4-8757-81A6ACE400DA}" destId="{999CA915-5D7B-4631-8834-E1323E93646E}" srcOrd="0" destOrd="0" presId="urn:microsoft.com/office/officeart/2005/8/layout/chevron1"/>
    <dgm:cxn modelId="{6D515F74-063F-4054-919B-DD7C2249FA00}" type="presParOf" srcId="{8463431F-BC1E-4044-A1B4-9500F05DD81C}" destId="{9F92734E-3DD8-4355-8638-83C1C7528238}" srcOrd="0" destOrd="0" presId="urn:microsoft.com/office/officeart/2005/8/layout/chevron1"/>
    <dgm:cxn modelId="{D101B89A-8B72-40EB-B30A-E77F0E141F46}" type="presParOf" srcId="{8463431F-BC1E-4044-A1B4-9500F05DD81C}" destId="{73DD28DC-E00D-457B-83CE-8D1C53805601}" srcOrd="1" destOrd="0" presId="urn:microsoft.com/office/officeart/2005/8/layout/chevron1"/>
    <dgm:cxn modelId="{CAB8BEA8-E8A1-43D1-9ABB-1A5F719209A1}" type="presParOf" srcId="{8463431F-BC1E-4044-A1B4-9500F05DD81C}" destId="{49E6C0C0-B2E7-4CDD-AC2B-321EC41384C5}" srcOrd="2" destOrd="0" presId="urn:microsoft.com/office/officeart/2005/8/layout/chevron1"/>
    <dgm:cxn modelId="{3467E338-C003-404A-813E-C40340A9F335}" type="presParOf" srcId="{8463431F-BC1E-4044-A1B4-9500F05DD81C}" destId="{50A20BC3-D718-484C-80F4-B2E14B299A16}" srcOrd="3" destOrd="0" presId="urn:microsoft.com/office/officeart/2005/8/layout/chevron1"/>
    <dgm:cxn modelId="{5B5A57AF-EFA5-49C4-B577-A63752E1CE33}" type="presParOf" srcId="{8463431F-BC1E-4044-A1B4-9500F05DD81C}" destId="{999CA915-5D7B-4631-8834-E1323E93646E}" srcOrd="4" destOrd="0" presId="urn:microsoft.com/office/officeart/2005/8/layout/chevron1"/>
    <dgm:cxn modelId="{BE32E612-C4C5-41C4-A441-ECA6E2A9B0F0}" type="presParOf" srcId="{8463431F-BC1E-4044-A1B4-9500F05DD81C}" destId="{0BE5ED40-9C0C-4784-B26D-85856AA6B4A9}" srcOrd="5" destOrd="0" presId="urn:microsoft.com/office/officeart/2005/8/layout/chevron1"/>
    <dgm:cxn modelId="{B6FA24A5-FF49-410B-94E1-1116793D9672}" type="presParOf" srcId="{8463431F-BC1E-4044-A1B4-9500F05DD81C}" destId="{8194DF3E-0D69-4BA5-99ED-29A3B54A9A92}" srcOrd="6" destOrd="0" presId="urn:microsoft.com/office/officeart/2005/8/layout/chevron1"/>
    <dgm:cxn modelId="{A8F836F4-2510-4AE9-9E72-B1B7B5BF7700}" type="presParOf" srcId="{8463431F-BC1E-4044-A1B4-9500F05DD81C}" destId="{8ABAB4F8-01F8-4377-807E-3DF2BD2D8CC2}" srcOrd="7" destOrd="0" presId="urn:microsoft.com/office/officeart/2005/8/layout/chevron1"/>
    <dgm:cxn modelId="{34E7508D-FB1C-40F4-8356-AAFAA8FE77D1}" type="presParOf" srcId="{8463431F-BC1E-4044-A1B4-9500F05DD81C}" destId="{C2E12184-011B-4453-A3B5-C79E346ADBA8}" srcOrd="8"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5EF733-C279-44F4-979A-AAC8430F241D}">
      <dsp:nvSpPr>
        <dsp:cNvPr id="0" name=""/>
        <dsp:cNvSpPr/>
      </dsp:nvSpPr>
      <dsp:spPr>
        <a:xfrm rot="10800000">
          <a:off x="1381786" y="92"/>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dirty="0" smtClean="0"/>
            <a:t>Πληροφοριακό Σύστημα</a:t>
          </a:r>
          <a:endParaRPr lang="el-GR" sz="2000" kern="1200" dirty="0"/>
        </a:p>
      </dsp:txBody>
      <dsp:txXfrm rot="10800000">
        <a:off x="1381786" y="92"/>
        <a:ext cx="4884302" cy="606117"/>
      </dsp:txXfrm>
    </dsp:sp>
    <dsp:sp modelId="{E61545AB-B2CF-4E7E-BF88-C88A6492B2B0}">
      <dsp:nvSpPr>
        <dsp:cNvPr id="0" name=""/>
        <dsp:cNvSpPr/>
      </dsp:nvSpPr>
      <dsp:spPr>
        <a:xfrm>
          <a:off x="1078727" y="92"/>
          <a:ext cx="606117" cy="60611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AACD3-560A-4AF4-8028-7E36D15B9E9B}">
      <dsp:nvSpPr>
        <dsp:cNvPr id="0" name=""/>
        <dsp:cNvSpPr/>
      </dsp:nvSpPr>
      <dsp:spPr>
        <a:xfrm rot="10800000">
          <a:off x="1381786" y="787140"/>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smtClean="0"/>
            <a:t>συλλογής,</a:t>
          </a:r>
          <a:endParaRPr lang="el-GR" sz="2000" kern="1200" dirty="0" smtClean="0"/>
        </a:p>
      </dsp:txBody>
      <dsp:txXfrm rot="10800000">
        <a:off x="1381786" y="787140"/>
        <a:ext cx="4884302" cy="606117"/>
      </dsp:txXfrm>
    </dsp:sp>
    <dsp:sp modelId="{40485883-BC67-4727-82E6-21162E97CCE4}">
      <dsp:nvSpPr>
        <dsp:cNvPr id="0" name=""/>
        <dsp:cNvSpPr/>
      </dsp:nvSpPr>
      <dsp:spPr>
        <a:xfrm>
          <a:off x="1078727" y="787140"/>
          <a:ext cx="606117" cy="60611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59CD3-64BB-4690-A6EE-BC4C355E27D4}">
      <dsp:nvSpPr>
        <dsp:cNvPr id="0" name=""/>
        <dsp:cNvSpPr/>
      </dsp:nvSpPr>
      <dsp:spPr>
        <a:xfrm rot="10800000">
          <a:off x="1381786" y="1574188"/>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smtClean="0"/>
            <a:t>αποθήκευσης,</a:t>
          </a:r>
          <a:endParaRPr lang="el-GR" sz="2000" kern="1200" dirty="0" smtClean="0"/>
        </a:p>
      </dsp:txBody>
      <dsp:txXfrm rot="10800000">
        <a:off x="1381786" y="1574188"/>
        <a:ext cx="4884302" cy="606117"/>
      </dsp:txXfrm>
    </dsp:sp>
    <dsp:sp modelId="{5E9B67FD-F648-45D2-993D-DA2EAAD2A3B1}">
      <dsp:nvSpPr>
        <dsp:cNvPr id="0" name=""/>
        <dsp:cNvSpPr/>
      </dsp:nvSpPr>
      <dsp:spPr>
        <a:xfrm>
          <a:off x="1078727" y="1574188"/>
          <a:ext cx="606117" cy="606117"/>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945C6F-1BA0-43C3-A409-0C346A80E61C}">
      <dsp:nvSpPr>
        <dsp:cNvPr id="0" name=""/>
        <dsp:cNvSpPr/>
      </dsp:nvSpPr>
      <dsp:spPr>
        <a:xfrm rot="10800000">
          <a:off x="1381786" y="2361237"/>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smtClean="0"/>
            <a:t>μετασχηματισμού,</a:t>
          </a:r>
          <a:endParaRPr lang="el-GR" sz="2000" kern="1200" dirty="0" smtClean="0"/>
        </a:p>
      </dsp:txBody>
      <dsp:txXfrm rot="10800000">
        <a:off x="1381786" y="2361237"/>
        <a:ext cx="4884302" cy="606117"/>
      </dsp:txXfrm>
    </dsp:sp>
    <dsp:sp modelId="{F4503CC5-9F83-4DF4-B559-4154731D2461}">
      <dsp:nvSpPr>
        <dsp:cNvPr id="0" name=""/>
        <dsp:cNvSpPr/>
      </dsp:nvSpPr>
      <dsp:spPr>
        <a:xfrm>
          <a:off x="1078727" y="2361237"/>
          <a:ext cx="606117" cy="606117"/>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11C59-AE15-4345-9201-01ACB0019D2F}">
      <dsp:nvSpPr>
        <dsp:cNvPr id="0" name=""/>
        <dsp:cNvSpPr/>
      </dsp:nvSpPr>
      <dsp:spPr>
        <a:xfrm rot="10800000">
          <a:off x="1381786" y="3148285"/>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smtClean="0"/>
            <a:t>παρουσίασης μέσω δυναμικών αναφορών και</a:t>
          </a:r>
          <a:endParaRPr lang="el-GR" sz="2000" kern="1200" dirty="0" smtClean="0"/>
        </a:p>
      </dsp:txBody>
      <dsp:txXfrm rot="10800000">
        <a:off x="1381786" y="3148285"/>
        <a:ext cx="4884302" cy="606117"/>
      </dsp:txXfrm>
    </dsp:sp>
    <dsp:sp modelId="{2AD10BE1-28AF-4FC8-A333-AAFBDD8F65EC}">
      <dsp:nvSpPr>
        <dsp:cNvPr id="0" name=""/>
        <dsp:cNvSpPr/>
      </dsp:nvSpPr>
      <dsp:spPr>
        <a:xfrm>
          <a:off x="1078727" y="3148285"/>
          <a:ext cx="606117" cy="606117"/>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6C4B38-1BC1-466A-82AA-1DB6E8044D3B}">
      <dsp:nvSpPr>
        <dsp:cNvPr id="0" name=""/>
        <dsp:cNvSpPr/>
      </dsp:nvSpPr>
      <dsp:spPr>
        <a:xfrm rot="10800000">
          <a:off x="1381786" y="3935333"/>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dirty="0" smtClean="0"/>
            <a:t>διάχυσης σε άλλους φορείς,</a:t>
          </a:r>
        </a:p>
      </dsp:txBody>
      <dsp:txXfrm rot="10800000">
        <a:off x="1381786" y="3935333"/>
        <a:ext cx="4884302" cy="606117"/>
      </dsp:txXfrm>
    </dsp:sp>
    <dsp:sp modelId="{958B6D90-FBFA-4229-8AD3-19AA40E67508}">
      <dsp:nvSpPr>
        <dsp:cNvPr id="0" name=""/>
        <dsp:cNvSpPr/>
      </dsp:nvSpPr>
      <dsp:spPr>
        <a:xfrm>
          <a:off x="1078727" y="3935333"/>
          <a:ext cx="606117" cy="606117"/>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78069-0545-4C4F-B6BD-027AA3C84FFC}">
      <dsp:nvSpPr>
        <dsp:cNvPr id="0" name=""/>
        <dsp:cNvSpPr/>
      </dsp:nvSpPr>
      <dsp:spPr>
        <a:xfrm rot="10800000">
          <a:off x="1381786" y="4722382"/>
          <a:ext cx="4884302" cy="60611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7281" tIns="76200" rIns="142240" bIns="76200" numCol="1" spcCol="1270" anchor="ctr" anchorCtr="0">
          <a:noAutofit/>
        </a:bodyPr>
        <a:lstStyle/>
        <a:p>
          <a:pPr lvl="0" algn="ctr" defTabSz="889000">
            <a:lnSpc>
              <a:spcPct val="90000"/>
            </a:lnSpc>
            <a:spcBef>
              <a:spcPct val="0"/>
            </a:spcBef>
            <a:spcAft>
              <a:spcPct val="35000"/>
            </a:spcAft>
          </a:pPr>
          <a:r>
            <a:rPr lang="el-GR" sz="2000" kern="1200" dirty="0" smtClean="0"/>
            <a:t>των Οικονομικών (κυρίως) στοιχείων των φορέων της Τ.Α..</a:t>
          </a:r>
        </a:p>
      </dsp:txBody>
      <dsp:txXfrm rot="10800000">
        <a:off x="1381786" y="4722382"/>
        <a:ext cx="4884302" cy="606117"/>
      </dsp:txXfrm>
    </dsp:sp>
    <dsp:sp modelId="{D7F4C89B-2F27-4904-9516-93E5DC12B910}">
      <dsp:nvSpPr>
        <dsp:cNvPr id="0" name=""/>
        <dsp:cNvSpPr/>
      </dsp:nvSpPr>
      <dsp:spPr>
        <a:xfrm>
          <a:off x="1078727" y="4722382"/>
          <a:ext cx="606117" cy="606117"/>
        </a:xfrm>
        <a:prstGeom prst="ellipse">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E1790E-6A24-47EA-A03B-229396CB2ED5}">
      <dsp:nvSpPr>
        <dsp:cNvPr id="0" name=""/>
        <dsp:cNvSpPr/>
      </dsp:nvSpPr>
      <dsp:spPr>
        <a:xfrm>
          <a:off x="2708693" y="1620186"/>
          <a:ext cx="2518267" cy="206182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t>Στατιστικοί Ανταποκριτές – Νέα Ιστοσελίδα Κόμβου </a:t>
          </a:r>
          <a:r>
            <a:rPr lang="en-US" sz="1800" b="1" kern="1200" dirty="0" smtClean="0">
              <a:hlinkClick xmlns:r="http://schemas.openxmlformats.org/officeDocument/2006/relationships" r:id="rId1"/>
            </a:rPr>
            <a:t>http://komvos.ypes.gr/stats</a:t>
          </a:r>
          <a:r>
            <a:rPr lang="en-US" sz="1800" b="1" kern="1200" dirty="0" smtClean="0"/>
            <a:t> </a:t>
          </a:r>
          <a:endParaRPr lang="el-GR" sz="1800" b="1" kern="1200" dirty="0"/>
        </a:p>
      </dsp:txBody>
      <dsp:txXfrm>
        <a:off x="2708693" y="1620186"/>
        <a:ext cx="2518267" cy="2061823"/>
      </dsp:txXfrm>
    </dsp:sp>
    <dsp:sp modelId="{AA884E2D-08BC-483C-B721-2E1AB104C0D5}">
      <dsp:nvSpPr>
        <dsp:cNvPr id="0" name=""/>
        <dsp:cNvSpPr/>
      </dsp:nvSpPr>
      <dsp:spPr>
        <a:xfrm rot="13294450">
          <a:off x="2751648" y="1457146"/>
          <a:ext cx="305731" cy="501513"/>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a:p>
      </dsp:txBody>
      <dsp:txXfrm rot="13294450">
        <a:off x="2751648" y="1457146"/>
        <a:ext cx="305731" cy="501513"/>
      </dsp:txXfrm>
    </dsp:sp>
    <dsp:sp modelId="{20C29029-26AC-4AB8-A533-D904891D639A}">
      <dsp:nvSpPr>
        <dsp:cNvPr id="0" name=""/>
        <dsp:cNvSpPr/>
      </dsp:nvSpPr>
      <dsp:spPr>
        <a:xfrm>
          <a:off x="1044243" y="202261"/>
          <a:ext cx="1995491" cy="148110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t>Δημιουργία Λογαριασμού</a:t>
          </a:r>
          <a:endParaRPr lang="el-GR" sz="1800" b="1" kern="1200" dirty="0"/>
        </a:p>
      </dsp:txBody>
      <dsp:txXfrm>
        <a:off x="1044243" y="202261"/>
        <a:ext cx="1995491" cy="1481101"/>
      </dsp:txXfrm>
    </dsp:sp>
    <dsp:sp modelId="{08BC3527-0401-4A6C-9718-0F453F4AB879}">
      <dsp:nvSpPr>
        <dsp:cNvPr id="0" name=""/>
        <dsp:cNvSpPr/>
      </dsp:nvSpPr>
      <dsp:spPr>
        <a:xfrm rot="19151583">
          <a:off x="4892908" y="1470159"/>
          <a:ext cx="304560" cy="501513"/>
        </a:xfrm>
        <a:prstGeom prst="rightArrow">
          <a:avLst>
            <a:gd name="adj1" fmla="val 60000"/>
            <a:gd name="adj2" fmla="val 5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a:p>
      </dsp:txBody>
      <dsp:txXfrm rot="19151583">
        <a:off x="4892908" y="1470159"/>
        <a:ext cx="304560" cy="501513"/>
      </dsp:txXfrm>
    </dsp:sp>
    <dsp:sp modelId="{B4049C73-4ADC-45F9-ADF6-D08B37A44A10}">
      <dsp:nvSpPr>
        <dsp:cNvPr id="0" name=""/>
        <dsp:cNvSpPr/>
      </dsp:nvSpPr>
      <dsp:spPr>
        <a:xfrm>
          <a:off x="4709164" y="173115"/>
          <a:ext cx="2542008" cy="1481101"/>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t>Δυνατότητα Ανάρτησης στοιχείων αρχεία </a:t>
          </a:r>
          <a:r>
            <a:rPr lang="en-US" sz="1800" b="1" kern="1200" dirty="0" smtClean="0"/>
            <a:t>XML</a:t>
          </a:r>
          <a:r>
            <a:rPr lang="el-GR" sz="1800" b="1" kern="1200" dirty="0" smtClean="0"/>
            <a:t> ή </a:t>
          </a:r>
          <a:r>
            <a:rPr lang="en-US" sz="1800" b="1" kern="1200" dirty="0" smtClean="0"/>
            <a:t>Excel</a:t>
          </a:r>
          <a:r>
            <a:rPr lang="el-GR" sz="1400" b="1" kern="1200" dirty="0" smtClean="0"/>
            <a:t> (για όσους δεν διαθέτουν </a:t>
          </a:r>
          <a:r>
            <a:rPr lang="en-US" sz="1400" b="1" kern="1200" dirty="0" smtClean="0"/>
            <a:t>web service</a:t>
          </a:r>
          <a:r>
            <a:rPr lang="el-GR" sz="1400" b="1" kern="1200" dirty="0" smtClean="0"/>
            <a:t>)</a:t>
          </a:r>
        </a:p>
      </dsp:txBody>
      <dsp:txXfrm>
        <a:off x="4709164" y="173115"/>
        <a:ext cx="2542008" cy="1481101"/>
      </dsp:txXfrm>
    </dsp:sp>
    <dsp:sp modelId="{C10EC516-DE30-413D-9448-0C0CE12978C9}">
      <dsp:nvSpPr>
        <dsp:cNvPr id="0" name=""/>
        <dsp:cNvSpPr/>
      </dsp:nvSpPr>
      <dsp:spPr>
        <a:xfrm rot="407531">
          <a:off x="5296658" y="2570679"/>
          <a:ext cx="202640" cy="501513"/>
        </a:xfrm>
        <a:prstGeom prst="rightArrow">
          <a:avLst>
            <a:gd name="adj1" fmla="val 60000"/>
            <a:gd name="adj2" fmla="val 5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a:p>
      </dsp:txBody>
      <dsp:txXfrm rot="407531">
        <a:off x="5296658" y="2570679"/>
        <a:ext cx="202640" cy="501513"/>
      </dsp:txXfrm>
    </dsp:sp>
    <dsp:sp modelId="{5E41C634-E37F-4FB4-A2F6-DCDA3F60ABEC}">
      <dsp:nvSpPr>
        <dsp:cNvPr id="0" name=""/>
        <dsp:cNvSpPr/>
      </dsp:nvSpPr>
      <dsp:spPr>
        <a:xfrm>
          <a:off x="5580746" y="2160250"/>
          <a:ext cx="2125354" cy="1619046"/>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smtClean="0"/>
            <a:t>Δυνατότητα εξαγωγής αναρτημένων στοιχείων σε </a:t>
          </a:r>
          <a:r>
            <a:rPr lang="en-US" sz="1800" b="1" kern="1200" smtClean="0"/>
            <a:t>Excel</a:t>
          </a:r>
          <a:endParaRPr lang="el-GR" sz="1800" b="1" kern="1200" dirty="0" smtClean="0"/>
        </a:p>
      </dsp:txBody>
      <dsp:txXfrm>
        <a:off x="5580746" y="2160250"/>
        <a:ext cx="2125354" cy="1619046"/>
      </dsp:txXfrm>
    </dsp:sp>
    <dsp:sp modelId="{CAFE78C2-3063-4A95-ADF8-04E5E2F16DE5}">
      <dsp:nvSpPr>
        <dsp:cNvPr id="0" name=""/>
        <dsp:cNvSpPr/>
      </dsp:nvSpPr>
      <dsp:spPr>
        <a:xfrm rot="10430246">
          <a:off x="2411188" y="2556611"/>
          <a:ext cx="218691" cy="501513"/>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l-GR" sz="2100" kern="1200"/>
        </a:p>
      </dsp:txBody>
      <dsp:txXfrm rot="10430246">
        <a:off x="2411188" y="2556611"/>
        <a:ext cx="218691" cy="501513"/>
      </dsp:txXfrm>
    </dsp:sp>
    <dsp:sp modelId="{52561EBA-9DEC-41E9-A964-6929DCB5BEF2}">
      <dsp:nvSpPr>
        <dsp:cNvPr id="0" name=""/>
        <dsp:cNvSpPr/>
      </dsp:nvSpPr>
      <dsp:spPr>
        <a:xfrm>
          <a:off x="324160" y="2196237"/>
          <a:ext cx="1995491" cy="148110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smtClean="0"/>
            <a:t>Δυνατότητα Ελέγχου Στοιχείων</a:t>
          </a:r>
          <a:endParaRPr lang="el-GR" sz="1800" b="1" kern="1200" dirty="0" smtClean="0"/>
        </a:p>
      </dsp:txBody>
      <dsp:txXfrm>
        <a:off x="324160" y="2196237"/>
        <a:ext cx="1995491" cy="148110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25A4BF-BABF-40E1-B440-90C7AF27663A}">
      <dsp:nvSpPr>
        <dsp:cNvPr id="0" name=""/>
        <dsp:cNvSpPr/>
      </dsp:nvSpPr>
      <dsp:spPr>
        <a:xfrm rot="5351468">
          <a:off x="205688" y="1251791"/>
          <a:ext cx="1918883" cy="2549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7435CB-CB3F-4AFD-8671-CC646770DDD0}">
      <dsp:nvSpPr>
        <dsp:cNvPr id="0" name=""/>
        <dsp:cNvSpPr/>
      </dsp:nvSpPr>
      <dsp:spPr>
        <a:xfrm>
          <a:off x="469293" y="3290"/>
          <a:ext cx="3039409" cy="169938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Οι πρώτες προσπάθειες συλλογής</a:t>
          </a:r>
          <a:r>
            <a:rPr lang="el-GR" sz="1600" kern="1200" dirty="0" smtClean="0"/>
            <a:t> Οικονομικών στοιχείων ΟΤΑ από το ΥΠΕΣ ξεκινούν από το </a:t>
          </a:r>
          <a:r>
            <a:rPr lang="el-GR" sz="1600" b="1" kern="1200" dirty="0" smtClean="0"/>
            <a:t>2001</a:t>
          </a:r>
          <a:r>
            <a:rPr lang="el-GR" sz="1600" kern="1200" dirty="0" smtClean="0"/>
            <a:t> </a:t>
          </a:r>
          <a:r>
            <a:rPr lang="en-US" sz="1400" kern="1200" dirty="0" smtClean="0"/>
            <a:t>(</a:t>
          </a:r>
          <a:r>
            <a:rPr lang="el-GR" sz="1400" kern="1200" dirty="0" smtClean="0"/>
            <a:t>αποστολή χειρόγραφων εντύπων και αρχείων </a:t>
          </a:r>
          <a:r>
            <a:rPr lang="en-US" sz="1400" kern="1200" dirty="0" smtClean="0"/>
            <a:t>Excel)</a:t>
          </a:r>
          <a:r>
            <a:rPr lang="el-GR" sz="1600" kern="1200" dirty="0" smtClean="0"/>
            <a:t>. Ανεξάρτητη συλλογή στοιχείων από ΕΛΣΤΑΤ.</a:t>
          </a:r>
          <a:endParaRPr lang="el-GR" sz="1600" kern="1200" dirty="0"/>
        </a:p>
      </dsp:txBody>
      <dsp:txXfrm>
        <a:off x="469293" y="3290"/>
        <a:ext cx="3039409" cy="1699386"/>
      </dsp:txXfrm>
    </dsp:sp>
    <dsp:sp modelId="{246E0BF1-C1B6-4E59-8B62-5279B5D5F60A}">
      <dsp:nvSpPr>
        <dsp:cNvPr id="0" name=""/>
        <dsp:cNvSpPr/>
      </dsp:nvSpPr>
      <dsp:spPr>
        <a:xfrm rot="5400047">
          <a:off x="147492" y="3255257"/>
          <a:ext cx="2076392" cy="254907"/>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BD0A82-C0B7-4B2D-B67E-51EBFEE6F20A}">
      <dsp:nvSpPr>
        <dsp:cNvPr id="0" name=""/>
        <dsp:cNvSpPr/>
      </dsp:nvSpPr>
      <dsp:spPr>
        <a:xfrm>
          <a:off x="349302" y="1921983"/>
          <a:ext cx="3360338" cy="1699386"/>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Μηχανισμός Στήριξης ν.3845/10</a:t>
          </a:r>
          <a:r>
            <a:rPr lang="el-GR" sz="1600" kern="1200" dirty="0" smtClean="0"/>
            <a:t> : υποχρέωση αξιόπιστων οικονομικών στοιχείων Γενικής Κυβέρνησης (συμπεριλαμβάνεται η Τ.Α. ως </a:t>
          </a:r>
          <a:r>
            <a:rPr lang="el-GR" sz="1600" kern="1200" dirty="0" err="1" smtClean="0"/>
            <a:t>υποτομέας</a:t>
          </a:r>
          <a:r>
            <a:rPr lang="el-GR" sz="1600" kern="1200" dirty="0" smtClean="0"/>
            <a:t> </a:t>
          </a:r>
          <a:r>
            <a:rPr lang="en-US" sz="1600" kern="1200" dirty="0" smtClean="0"/>
            <a:t>S.1313, </a:t>
          </a:r>
          <a:r>
            <a:rPr lang="el-GR" sz="1600" b="1" kern="1200" dirty="0" smtClean="0"/>
            <a:t>πολύ μεγάλος αριθμός φορέων</a:t>
          </a:r>
          <a:r>
            <a:rPr lang="el-GR" sz="1600" kern="1200" dirty="0" smtClean="0"/>
            <a:t>!!!)</a:t>
          </a:r>
        </a:p>
      </dsp:txBody>
      <dsp:txXfrm>
        <a:off x="349302" y="1921983"/>
        <a:ext cx="3360338" cy="1699386"/>
      </dsp:txXfrm>
    </dsp:sp>
    <dsp:sp modelId="{E5CA3E68-BA1B-4974-9833-6A4A3307683D}">
      <dsp:nvSpPr>
        <dsp:cNvPr id="0" name=""/>
        <dsp:cNvSpPr/>
      </dsp:nvSpPr>
      <dsp:spPr>
        <a:xfrm>
          <a:off x="1193003" y="4299377"/>
          <a:ext cx="4478137" cy="254907"/>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112EB47-20D5-4404-A456-A3F40C834E02}">
      <dsp:nvSpPr>
        <dsp:cNvPr id="0" name=""/>
        <dsp:cNvSpPr/>
      </dsp:nvSpPr>
      <dsp:spPr>
        <a:xfrm>
          <a:off x="277234" y="4010222"/>
          <a:ext cx="3504417" cy="1699386"/>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a:t>
          </a:r>
          <a:r>
            <a:rPr lang="el-GR" sz="1600" b="1" kern="1200" dirty="0" smtClean="0"/>
            <a:t>Καλλικράτης</a:t>
          </a:r>
          <a:r>
            <a:rPr lang="el-GR" sz="1600" kern="1200" dirty="0" smtClean="0"/>
            <a:t>» (ν.3852/10): συνένωση Δήμων + 13 Περιφέρειες =&gt;</a:t>
          </a:r>
          <a:br>
            <a:rPr lang="el-GR" sz="1600" kern="1200" dirty="0" smtClean="0"/>
          </a:br>
          <a:r>
            <a:rPr lang="el-GR" sz="1600" kern="1200" dirty="0" smtClean="0"/>
            <a:t>Ο Κόμβος προβλέπεται ως </a:t>
          </a:r>
          <a:r>
            <a:rPr lang="el-GR" sz="1600" kern="1200" dirty="0" err="1" smtClean="0"/>
            <a:t>υποέργο</a:t>
          </a:r>
          <a:r>
            <a:rPr lang="el-GR" sz="1600" kern="1200" dirty="0" smtClean="0"/>
            <a:t>, παράλληλα με ανάπτυξη </a:t>
          </a:r>
          <a:r>
            <a:rPr lang="en-US" sz="1600" kern="1200" dirty="0" smtClean="0"/>
            <a:t>web services</a:t>
          </a:r>
          <a:r>
            <a:rPr lang="el-GR" sz="1600" kern="1200" dirty="0" smtClean="0"/>
            <a:t> των ΟΤΑ</a:t>
          </a:r>
        </a:p>
      </dsp:txBody>
      <dsp:txXfrm>
        <a:off x="277234" y="4010222"/>
        <a:ext cx="3504417" cy="1699386"/>
      </dsp:txXfrm>
    </dsp:sp>
    <dsp:sp modelId="{7E131D54-E1BF-4DD2-B777-B5927E74411E}">
      <dsp:nvSpPr>
        <dsp:cNvPr id="0" name=""/>
        <dsp:cNvSpPr/>
      </dsp:nvSpPr>
      <dsp:spPr>
        <a:xfrm rot="16200000">
          <a:off x="4399171" y="3012075"/>
          <a:ext cx="2559388" cy="254907"/>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29109A-C44B-45B3-B41B-475E6BC176F3}">
      <dsp:nvSpPr>
        <dsp:cNvPr id="0" name=""/>
        <dsp:cNvSpPr/>
      </dsp:nvSpPr>
      <dsp:spPr>
        <a:xfrm>
          <a:off x="4675869" y="3768689"/>
          <a:ext cx="3693531" cy="2182453"/>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b="1" kern="1200" dirty="0" smtClean="0"/>
            <a:t>2010 :</a:t>
          </a:r>
          <a:r>
            <a:rPr lang="el-GR" sz="1600" kern="1200" dirty="0" smtClean="0"/>
            <a:t> </a:t>
          </a:r>
          <a:r>
            <a:rPr lang="el-GR" sz="1600" b="1" kern="1200" dirty="0" smtClean="0"/>
            <a:t>Υπουργικές Αποφάσεις</a:t>
          </a:r>
          <a:r>
            <a:rPr lang="el-GR" sz="1600" kern="1200" dirty="0" smtClean="0"/>
            <a:t> </a:t>
          </a:r>
          <a:r>
            <a:rPr lang="el-GR" sz="1600" b="1" kern="1200" dirty="0" smtClean="0"/>
            <a:t>Βάσεων δεδομένων Οικονομικών Στοιχείων Τ.Α.</a:t>
          </a:r>
          <a:r>
            <a:rPr lang="el-GR" sz="1600" kern="1200" dirty="0" smtClean="0"/>
            <a:t>: Αρχικά Διαδικτυακή Εφαρμογή χειροκίνητης καταχώρησης =&gt; Μελλοντικά προέβλεπε Κεντρικό Κόμβο Διαλειτουργικότητας με αυτοματοποιημένη άντληση (</a:t>
          </a:r>
          <a:r>
            <a:rPr lang="en-US" sz="1600" kern="1200" dirty="0" smtClean="0"/>
            <a:t>web services</a:t>
          </a:r>
          <a:r>
            <a:rPr lang="el-GR" sz="1600" kern="1200" dirty="0" smtClean="0"/>
            <a:t>)</a:t>
          </a:r>
        </a:p>
      </dsp:txBody>
      <dsp:txXfrm>
        <a:off x="4675869" y="3768689"/>
        <a:ext cx="3693531" cy="2182453"/>
      </dsp:txXfrm>
    </dsp:sp>
    <dsp:sp modelId="{5D32E79F-0832-4390-823D-C98431E14DBB}">
      <dsp:nvSpPr>
        <dsp:cNvPr id="0" name=""/>
        <dsp:cNvSpPr/>
      </dsp:nvSpPr>
      <dsp:spPr>
        <a:xfrm>
          <a:off x="4734243" y="1227239"/>
          <a:ext cx="3576783" cy="211660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Υλοποίηση της </a:t>
          </a:r>
          <a:r>
            <a:rPr lang="el-GR" sz="1600" b="1" kern="1200" dirty="0" smtClean="0"/>
            <a:t>Διαδικτυακής Εφαρμογής χειροκίνητης καταχώρησης (Β.Δ. ΥΠΕΣ-ΕΕΤΑΑ)</a:t>
          </a:r>
          <a:r>
            <a:rPr lang="el-GR" sz="1600" kern="1200" dirty="0" smtClean="0"/>
            <a:t>. Επείγουσες ανάγκες πληροφόρησης «Μνημονίου». Αποτέλεσε το επίσημο μέσο συλλογής και διάδοσης στοιχείων του ΥΠΕΣ έως το </a:t>
          </a:r>
          <a:r>
            <a:rPr lang="el-GR" sz="1600" b="1" kern="1200" dirty="0" smtClean="0"/>
            <a:t>2015 </a:t>
          </a:r>
          <a:r>
            <a:rPr lang="el-GR" sz="1600" kern="1200" dirty="0" smtClean="0"/>
            <a:t>(συνεχίζει να λειτουργεί υποστηρικτικά)</a:t>
          </a:r>
        </a:p>
      </dsp:txBody>
      <dsp:txXfrm>
        <a:off x="4734243" y="1227239"/>
        <a:ext cx="3576783" cy="21166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25A4BF-BABF-40E1-B440-90C7AF27663A}">
      <dsp:nvSpPr>
        <dsp:cNvPr id="0" name=""/>
        <dsp:cNvSpPr/>
      </dsp:nvSpPr>
      <dsp:spPr>
        <a:xfrm rot="5400000">
          <a:off x="110337" y="1245310"/>
          <a:ext cx="1961440" cy="2378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7435CB-CB3F-4AFD-8671-CC646770DDD0}">
      <dsp:nvSpPr>
        <dsp:cNvPr id="0" name=""/>
        <dsp:cNvSpPr/>
      </dsp:nvSpPr>
      <dsp:spPr>
        <a:xfrm>
          <a:off x="317980" y="0"/>
          <a:ext cx="3121022" cy="156449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l-GR" sz="1800" b="1" kern="1200" dirty="0" smtClean="0"/>
            <a:t>2011 : Υλοποίηση Κεντρικού Κόμβου Διαλειτουργικότητας στο ΥΠΕΣ</a:t>
          </a:r>
        </a:p>
        <a:p>
          <a:pPr lvl="0" algn="ctr" defTabSz="800100">
            <a:lnSpc>
              <a:spcPct val="90000"/>
            </a:lnSpc>
            <a:spcBef>
              <a:spcPct val="0"/>
            </a:spcBef>
            <a:spcAft>
              <a:spcPct val="35000"/>
            </a:spcAft>
          </a:pPr>
          <a:r>
            <a:rPr lang="el-GR" sz="1800" kern="1200" dirty="0" smtClean="0"/>
            <a:t> </a:t>
          </a:r>
          <a:r>
            <a:rPr lang="el-GR" sz="1400" kern="1200" dirty="0" smtClean="0"/>
            <a:t>συγχρηματοδοτούμενο έργο από το </a:t>
          </a:r>
          <a:r>
            <a:rPr lang="el-GR" sz="1400" kern="1200" dirty="0" err="1" smtClean="0"/>
            <a:t>ΕΣΠΑ</a:t>
          </a:r>
          <a:r>
            <a:rPr lang="el-GR" sz="1400" kern="1200" dirty="0" smtClean="0"/>
            <a:t> με ανάδοχο την εταιρία </a:t>
          </a:r>
          <a:r>
            <a:rPr lang="en-US" sz="1400" kern="1200" dirty="0" smtClean="0"/>
            <a:t>OTS AE</a:t>
          </a:r>
          <a:r>
            <a:rPr lang="el-GR" sz="1400" kern="1200" dirty="0" smtClean="0"/>
            <a:t> </a:t>
          </a:r>
          <a:r>
            <a:rPr lang="en-US" sz="1400" kern="1200" dirty="0" smtClean="0"/>
            <a:t> </a:t>
          </a:r>
          <a:endParaRPr lang="el-GR" sz="1100" kern="1200" dirty="0"/>
        </a:p>
      </dsp:txBody>
      <dsp:txXfrm>
        <a:off x="317980" y="0"/>
        <a:ext cx="3121022" cy="1564499"/>
      </dsp:txXfrm>
    </dsp:sp>
    <dsp:sp modelId="{246E0BF1-C1B6-4E59-8B62-5279B5D5F60A}">
      <dsp:nvSpPr>
        <dsp:cNvPr id="0" name=""/>
        <dsp:cNvSpPr/>
      </dsp:nvSpPr>
      <dsp:spPr>
        <a:xfrm rot="5400000">
          <a:off x="204" y="3327939"/>
          <a:ext cx="2181705" cy="237888"/>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FBD0A82-C0B7-4B2D-B67E-51EBFEE6F20A}">
      <dsp:nvSpPr>
        <dsp:cNvPr id="0" name=""/>
        <dsp:cNvSpPr/>
      </dsp:nvSpPr>
      <dsp:spPr>
        <a:xfrm>
          <a:off x="275398" y="1961709"/>
          <a:ext cx="3206186" cy="1585925"/>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el-GR" sz="1800" b="1" kern="1200" dirty="0" smtClean="0"/>
            <a:t>2012 : Έναρξη Παραγωγικής Λειτουργίας</a:t>
          </a:r>
          <a:r>
            <a:rPr lang="en-US" sz="1800" kern="1200" dirty="0" smtClean="0"/>
            <a:t> </a:t>
          </a:r>
          <a:r>
            <a:rPr lang="el-GR" sz="1800" b="1" kern="1200" dirty="0" smtClean="0"/>
            <a:t>Κόμβου </a:t>
          </a:r>
        </a:p>
        <a:p>
          <a:pPr lvl="0" algn="ctr" defTabSz="800100">
            <a:lnSpc>
              <a:spcPct val="90000"/>
            </a:lnSpc>
            <a:spcBef>
              <a:spcPct val="0"/>
            </a:spcBef>
            <a:spcAft>
              <a:spcPct val="35000"/>
            </a:spcAft>
          </a:pPr>
          <a:r>
            <a:rPr lang="el-GR" sz="1800" kern="1200" dirty="0" smtClean="0"/>
            <a:t>άντληση πλήρων οικονομικών στοιχείων, προσωπικού και μισθοδοσίας από Δήμους και Περιφέρειες</a:t>
          </a:r>
        </a:p>
      </dsp:txBody>
      <dsp:txXfrm>
        <a:off x="275398" y="1961709"/>
        <a:ext cx="3206186" cy="1585925"/>
      </dsp:txXfrm>
    </dsp:sp>
    <dsp:sp modelId="{E5CA3E68-BA1B-4974-9833-6A4A3307683D}">
      <dsp:nvSpPr>
        <dsp:cNvPr id="0" name=""/>
        <dsp:cNvSpPr/>
      </dsp:nvSpPr>
      <dsp:spPr>
        <a:xfrm>
          <a:off x="1097763" y="4425797"/>
          <a:ext cx="4448802" cy="237888"/>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112EB47-20D5-4404-A456-A3F40C834E02}">
      <dsp:nvSpPr>
        <dsp:cNvPr id="0" name=""/>
        <dsp:cNvSpPr/>
      </dsp:nvSpPr>
      <dsp:spPr>
        <a:xfrm>
          <a:off x="275398" y="3944116"/>
          <a:ext cx="3206186" cy="2009590"/>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2014</a:t>
          </a:r>
          <a:r>
            <a:rPr lang="el-GR" sz="1800" kern="1200" dirty="0" smtClean="0"/>
            <a:t> </a:t>
          </a:r>
          <a:r>
            <a:rPr lang="el-GR" sz="1800" b="1" kern="1200" dirty="0" smtClean="0"/>
            <a:t>:</a:t>
          </a:r>
          <a:r>
            <a:rPr lang="el-GR" sz="1800" kern="1200" dirty="0" smtClean="0"/>
            <a:t> Δημιουργείται στον Κόμβο </a:t>
          </a:r>
          <a:r>
            <a:rPr lang="en-US" sz="1800" kern="1200" dirty="0" smtClean="0"/>
            <a:t>web service </a:t>
          </a:r>
          <a:r>
            <a:rPr lang="el-GR" sz="1800" kern="1200" dirty="0" smtClean="0"/>
            <a:t>για την </a:t>
          </a:r>
          <a:r>
            <a:rPr lang="el-GR" sz="1800" b="1" kern="1200" dirty="0" smtClean="0"/>
            <a:t>αυτοματοποιημένη αποστολή στοιχείων στο ΓΛΚ</a:t>
          </a:r>
          <a:r>
            <a:rPr lang="el-GR" sz="1800" kern="1200" dirty="0" smtClean="0"/>
            <a:t> </a:t>
          </a:r>
          <a:r>
            <a:rPr lang="el-GR" sz="1600" kern="1200" dirty="0" smtClean="0"/>
            <a:t>(Σύστημα Ενοποίησης Χρηματοοικονομικών Αναφορών Φορέων Γενικής Κυβέρνησης)</a:t>
          </a:r>
        </a:p>
      </dsp:txBody>
      <dsp:txXfrm>
        <a:off x="275398" y="3944116"/>
        <a:ext cx="3206186" cy="2009590"/>
      </dsp:txXfrm>
    </dsp:sp>
    <dsp:sp modelId="{7E131D54-E1BF-4DD2-B777-B5927E74411E}">
      <dsp:nvSpPr>
        <dsp:cNvPr id="0" name=""/>
        <dsp:cNvSpPr/>
      </dsp:nvSpPr>
      <dsp:spPr>
        <a:xfrm rot="16200539">
          <a:off x="4375679" y="3239403"/>
          <a:ext cx="2358777" cy="237888"/>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529109A-C44B-45B3-B41B-475E6BC176F3}">
      <dsp:nvSpPr>
        <dsp:cNvPr id="0" name=""/>
        <dsp:cNvSpPr/>
      </dsp:nvSpPr>
      <dsp:spPr>
        <a:xfrm>
          <a:off x="4353844" y="3944116"/>
          <a:ext cx="3976946" cy="2009590"/>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2016 : το ΓΛΚ</a:t>
          </a:r>
          <a:r>
            <a:rPr lang="el-GR" sz="1800" kern="1200" dirty="0" smtClean="0"/>
            <a:t> καθιερώνει τα στοιχεία του Κόμβου </a:t>
          </a:r>
          <a:r>
            <a:rPr lang="el-GR" sz="1800" b="1" kern="1200" dirty="0" smtClean="0"/>
            <a:t>ως τα επίσημα στοιχεία </a:t>
          </a:r>
          <a:r>
            <a:rPr lang="el-GR" sz="1800" kern="1200" dirty="0" smtClean="0"/>
            <a:t>Εκτέλεσης Προϋπολογισμού και Απολογισμού για τους ΟΤΑ, ακολουθεί </a:t>
          </a:r>
          <a:r>
            <a:rPr lang="el-GR" sz="1800" b="1" kern="1200" dirty="0" smtClean="0"/>
            <a:t>και η ΕΛΣΤΑΤ</a:t>
          </a:r>
          <a:r>
            <a:rPr lang="el-GR" sz="1800" kern="1200" dirty="0" smtClean="0"/>
            <a:t>. Η </a:t>
          </a:r>
          <a:r>
            <a:rPr lang="en-US" sz="1800" b="1" kern="1200" dirty="0" smtClean="0"/>
            <a:t>EUROSTAT</a:t>
          </a:r>
          <a:r>
            <a:rPr lang="en-US" sz="1800" kern="1200" dirty="0" smtClean="0"/>
            <a:t> </a:t>
          </a:r>
          <a:r>
            <a:rPr lang="el-GR" sz="1800" kern="1200" dirty="0" smtClean="0"/>
            <a:t>σε επίσημα συμπεράσματα κάνει ιδιαίτερη μνεία για αυτήν την επιτυχημένη προσπάθεια της Χώρας μας</a:t>
          </a:r>
        </a:p>
      </dsp:txBody>
      <dsp:txXfrm>
        <a:off x="4353844" y="3944116"/>
        <a:ext cx="3976946" cy="2009590"/>
      </dsp:txXfrm>
    </dsp:sp>
    <dsp:sp modelId="{5D32E79F-0832-4390-823D-C98431E14DBB}">
      <dsp:nvSpPr>
        <dsp:cNvPr id="0" name=""/>
        <dsp:cNvSpPr/>
      </dsp:nvSpPr>
      <dsp:spPr>
        <a:xfrm>
          <a:off x="4505300" y="1539963"/>
          <a:ext cx="3674775" cy="2071885"/>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2016</a:t>
          </a:r>
          <a:r>
            <a:rPr lang="el-GR" sz="1800" kern="1200" dirty="0" smtClean="0"/>
            <a:t> </a:t>
          </a:r>
          <a:r>
            <a:rPr lang="el-GR" sz="1800" b="1" kern="1200" dirty="0" smtClean="0"/>
            <a:t>:</a:t>
          </a:r>
          <a:r>
            <a:rPr lang="el-GR" sz="1800" kern="1200" dirty="0" smtClean="0"/>
            <a:t> </a:t>
          </a:r>
          <a:r>
            <a:rPr lang="el-GR" sz="1800" b="1" kern="1200" dirty="0" smtClean="0"/>
            <a:t>Η πρώτη «επέκταση»</a:t>
          </a:r>
          <a:r>
            <a:rPr lang="el-GR" sz="1800" kern="1200" dirty="0" smtClean="0"/>
            <a:t> του Κόμβου: ένταξη των Νομικών Προσώπων Τ.Α. + παρακολούθηση Στοχοθεσίας </a:t>
          </a:r>
          <a:r>
            <a:rPr lang="el-GR" sz="1400" kern="1200" dirty="0" smtClean="0"/>
            <a:t>συγχρηματοδοτούμενο έργο από το </a:t>
          </a:r>
          <a:r>
            <a:rPr lang="el-GR" sz="1400" kern="1200" dirty="0" err="1" smtClean="0"/>
            <a:t>ΕΣΠΑ</a:t>
          </a:r>
          <a:r>
            <a:rPr lang="el-GR" sz="1400" kern="1200" dirty="0" smtClean="0"/>
            <a:t> </a:t>
          </a:r>
        </a:p>
      </dsp:txBody>
      <dsp:txXfrm>
        <a:off x="4505300" y="1539963"/>
        <a:ext cx="3674775" cy="20718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952A5E-FB79-47DA-92B6-6FAA16443F71}">
      <dsp:nvSpPr>
        <dsp:cNvPr id="0" name=""/>
        <dsp:cNvSpPr/>
      </dsp:nvSpPr>
      <dsp:spPr>
        <a:xfrm>
          <a:off x="-6785586" y="-1037536"/>
          <a:ext cx="8075864" cy="8075864"/>
        </a:xfrm>
        <a:prstGeom prst="blockArc">
          <a:avLst>
            <a:gd name="adj1" fmla="val 18900000"/>
            <a:gd name="adj2" fmla="val 2700000"/>
            <a:gd name="adj3" fmla="val 267"/>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68560B-6965-49E2-8BC9-D26EAD9346D9}">
      <dsp:nvSpPr>
        <dsp:cNvPr id="0" name=""/>
        <dsp:cNvSpPr/>
      </dsp:nvSpPr>
      <dsp:spPr>
        <a:xfrm>
          <a:off x="675124" y="461340"/>
          <a:ext cx="7629265" cy="92316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760"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ΔΗΜΟΙ </a:t>
          </a:r>
          <a:br>
            <a:rPr lang="el-GR" sz="2000" kern="1200" dirty="0" smtClean="0"/>
          </a:br>
          <a:r>
            <a:rPr lang="el-GR" sz="1800" kern="1200" dirty="0" smtClean="0"/>
            <a:t>(325 </a:t>
          </a:r>
          <a:r>
            <a:rPr lang="el-GR" sz="1800" kern="1200" dirty="0" err="1" smtClean="0"/>
            <a:t>Καλλικρατικοί</a:t>
          </a:r>
          <a:r>
            <a:rPr lang="el-GR" sz="1800" kern="1200" dirty="0" smtClean="0"/>
            <a:t> Δήμοι)</a:t>
          </a:r>
          <a:endParaRPr lang="el-GR" sz="1800" kern="1200" dirty="0"/>
        </a:p>
      </dsp:txBody>
      <dsp:txXfrm>
        <a:off x="675124" y="461340"/>
        <a:ext cx="7629265" cy="923161"/>
      </dsp:txXfrm>
    </dsp:sp>
    <dsp:sp modelId="{204F17BA-0AD2-4394-BF2E-8D0C3628B55E}">
      <dsp:nvSpPr>
        <dsp:cNvPr id="0" name=""/>
        <dsp:cNvSpPr/>
      </dsp:nvSpPr>
      <dsp:spPr>
        <a:xfrm>
          <a:off x="98148" y="345945"/>
          <a:ext cx="1153952" cy="11539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370C98-196C-4122-91A6-4A0A3303F79A}">
      <dsp:nvSpPr>
        <dsp:cNvPr id="0" name=""/>
        <dsp:cNvSpPr/>
      </dsp:nvSpPr>
      <dsp:spPr>
        <a:xfrm>
          <a:off x="1204394" y="1846323"/>
          <a:ext cx="7099995" cy="923161"/>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760"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ΠΕΡΙΦΕΡΕΙΕΣ</a:t>
          </a:r>
          <a:br>
            <a:rPr lang="el-GR" sz="2000" kern="1200" dirty="0" smtClean="0"/>
          </a:br>
          <a:r>
            <a:rPr lang="el-GR" sz="2000" kern="1200" dirty="0" smtClean="0"/>
            <a:t>(13)</a:t>
          </a:r>
          <a:endParaRPr lang="el-GR" sz="2000" kern="1200" dirty="0"/>
        </a:p>
      </dsp:txBody>
      <dsp:txXfrm>
        <a:off x="1204394" y="1846323"/>
        <a:ext cx="7099995" cy="923161"/>
      </dsp:txXfrm>
    </dsp:sp>
    <dsp:sp modelId="{31DB3684-9C45-4F2A-8379-36542B9A6CCC}">
      <dsp:nvSpPr>
        <dsp:cNvPr id="0" name=""/>
        <dsp:cNvSpPr/>
      </dsp:nvSpPr>
      <dsp:spPr>
        <a:xfrm>
          <a:off x="627417" y="1730928"/>
          <a:ext cx="1153952" cy="1153952"/>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2267AC7-A268-4E4E-ADE3-EA353D5E3ED6}">
      <dsp:nvSpPr>
        <dsp:cNvPr id="0" name=""/>
        <dsp:cNvSpPr/>
      </dsp:nvSpPr>
      <dsp:spPr>
        <a:xfrm>
          <a:off x="1204394" y="3231306"/>
          <a:ext cx="7099995" cy="923161"/>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760"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ΝΠΔΔ της Τ.Α.*</a:t>
          </a:r>
          <a:br>
            <a:rPr lang="el-GR" sz="2000" kern="1200" dirty="0" smtClean="0"/>
          </a:br>
          <a:r>
            <a:rPr lang="el-GR" sz="1600" kern="1200" dirty="0" smtClean="0"/>
            <a:t>(περίπου 530, εκτός Σχολικών Επιτροπών)</a:t>
          </a:r>
          <a:endParaRPr lang="el-GR" sz="1600" kern="1200" dirty="0"/>
        </a:p>
      </dsp:txBody>
      <dsp:txXfrm>
        <a:off x="1204394" y="3231306"/>
        <a:ext cx="7099995" cy="923161"/>
      </dsp:txXfrm>
    </dsp:sp>
    <dsp:sp modelId="{6A883982-CC2D-480C-B235-643767E46086}">
      <dsp:nvSpPr>
        <dsp:cNvPr id="0" name=""/>
        <dsp:cNvSpPr/>
      </dsp:nvSpPr>
      <dsp:spPr>
        <a:xfrm>
          <a:off x="627417" y="3115911"/>
          <a:ext cx="1153952" cy="1153952"/>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E80198A-22C1-401C-87FF-225DF6B45F07}">
      <dsp:nvSpPr>
        <dsp:cNvPr id="0" name=""/>
        <dsp:cNvSpPr/>
      </dsp:nvSpPr>
      <dsp:spPr>
        <a:xfrm>
          <a:off x="675124" y="4616289"/>
          <a:ext cx="7629265" cy="923161"/>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2760"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ΝΠΙΔ της Τ.Α.*</a:t>
          </a:r>
          <a:br>
            <a:rPr lang="el-GR" sz="2000" kern="1200" dirty="0" smtClean="0"/>
          </a:br>
          <a:r>
            <a:rPr lang="el-GR" sz="1600" kern="1200" dirty="0" smtClean="0"/>
            <a:t>(περίπου 730, όμως υποχρέωση υποβολή υπό προϋποθέσεις θεσμικού πλαισίου)</a:t>
          </a:r>
          <a:endParaRPr lang="el-GR" sz="1600" kern="1200" dirty="0"/>
        </a:p>
      </dsp:txBody>
      <dsp:txXfrm>
        <a:off x="675124" y="4616289"/>
        <a:ext cx="7629265" cy="923161"/>
      </dsp:txXfrm>
    </dsp:sp>
    <dsp:sp modelId="{9602E182-FEC9-432C-9C7B-F2226D42E7E6}">
      <dsp:nvSpPr>
        <dsp:cNvPr id="0" name=""/>
        <dsp:cNvSpPr/>
      </dsp:nvSpPr>
      <dsp:spPr>
        <a:xfrm>
          <a:off x="98148" y="4500894"/>
          <a:ext cx="1153952" cy="115395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AE48AC-498A-4DC5-96C1-50999716FB4E}">
      <dsp:nvSpPr>
        <dsp:cNvPr id="0" name=""/>
        <dsp:cNvSpPr/>
      </dsp:nvSpPr>
      <dsp:spPr>
        <a:xfrm>
          <a:off x="3024358" y="2436487"/>
          <a:ext cx="2216406" cy="2216406"/>
        </a:xfrm>
        <a:prstGeom prst="ellipse">
          <a:avLst/>
        </a:prstGeom>
        <a:no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n-US" sz="6200" kern="1200" dirty="0" smtClean="0">
              <a:solidFill>
                <a:schemeClr val="accent3">
                  <a:lumMod val="20000"/>
                  <a:lumOff val="80000"/>
                </a:schemeClr>
              </a:solidFill>
            </a:rPr>
            <a:t>Data</a:t>
          </a:r>
          <a:endParaRPr lang="el-GR" sz="6200" kern="1200" dirty="0">
            <a:solidFill>
              <a:schemeClr val="accent3">
                <a:lumMod val="20000"/>
                <a:lumOff val="80000"/>
              </a:schemeClr>
            </a:solidFill>
          </a:endParaRPr>
        </a:p>
      </dsp:txBody>
      <dsp:txXfrm>
        <a:off x="3024358" y="2436487"/>
        <a:ext cx="2216406" cy="2216406"/>
      </dsp:txXfrm>
    </dsp:sp>
    <dsp:sp modelId="{8AF152AC-D1CF-4D9C-AFFA-8C49E8D3EEBA}">
      <dsp:nvSpPr>
        <dsp:cNvPr id="0" name=""/>
        <dsp:cNvSpPr/>
      </dsp:nvSpPr>
      <dsp:spPr>
        <a:xfrm rot="11256795">
          <a:off x="1045851" y="2942429"/>
          <a:ext cx="1887697" cy="63167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B72D3A-1BC5-453A-9DBB-D25D3A79C2C0}">
      <dsp:nvSpPr>
        <dsp:cNvPr id="0" name=""/>
        <dsp:cNvSpPr/>
      </dsp:nvSpPr>
      <dsp:spPr>
        <a:xfrm>
          <a:off x="1378" y="2290986"/>
          <a:ext cx="2105585" cy="1684468"/>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l-GR" sz="2400" b="1" kern="1200" dirty="0" smtClean="0"/>
            <a:t>Ποιοτικά Στοιχεία για τους Φορείς</a:t>
          </a:r>
          <a:endParaRPr lang="el-GR" sz="2400" b="1" kern="1200" dirty="0"/>
        </a:p>
      </dsp:txBody>
      <dsp:txXfrm>
        <a:off x="1378" y="2290986"/>
        <a:ext cx="2105585" cy="1684468"/>
      </dsp:txXfrm>
    </dsp:sp>
    <dsp:sp modelId="{1690FD1B-0E4F-42DC-877C-201175E4B228}">
      <dsp:nvSpPr>
        <dsp:cNvPr id="0" name=""/>
        <dsp:cNvSpPr/>
      </dsp:nvSpPr>
      <dsp:spPr>
        <a:xfrm rot="14458704">
          <a:off x="2356155" y="1475347"/>
          <a:ext cx="1607115" cy="63167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13CADD-8C96-41DC-8637-B534339198E4}">
      <dsp:nvSpPr>
        <dsp:cNvPr id="0" name=""/>
        <dsp:cNvSpPr/>
      </dsp:nvSpPr>
      <dsp:spPr>
        <a:xfrm>
          <a:off x="1717082" y="246290"/>
          <a:ext cx="2105585" cy="168446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l-GR" sz="2400" b="1" kern="1200" dirty="0" smtClean="0"/>
            <a:t>Οικονομικά Στοιχεία</a:t>
          </a:r>
          <a:endParaRPr lang="el-GR" sz="2400" b="1" kern="1200" dirty="0"/>
        </a:p>
      </dsp:txBody>
      <dsp:txXfrm>
        <a:off x="1717082" y="246290"/>
        <a:ext cx="2105585" cy="1684468"/>
      </dsp:txXfrm>
    </dsp:sp>
    <dsp:sp modelId="{1FC8132B-D07D-4860-8D77-C332740D09C7}">
      <dsp:nvSpPr>
        <dsp:cNvPr id="0" name=""/>
        <dsp:cNvSpPr/>
      </dsp:nvSpPr>
      <dsp:spPr>
        <a:xfrm rot="17880555">
          <a:off x="4276751" y="1470930"/>
          <a:ext cx="1581755" cy="63167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07F9DCD-326E-4897-B7BD-EC894C4B432C}">
      <dsp:nvSpPr>
        <dsp:cNvPr id="0" name=""/>
        <dsp:cNvSpPr/>
      </dsp:nvSpPr>
      <dsp:spPr>
        <a:xfrm>
          <a:off x="4386243" y="246290"/>
          <a:ext cx="2105585" cy="1684468"/>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l-GR" sz="2400" b="1" kern="1200" dirty="0" smtClean="0"/>
            <a:t>Στοιχεία Μισθοδοσίας και Προσωπικού</a:t>
          </a:r>
          <a:endParaRPr lang="el-GR" sz="2400" b="1" kern="1200" dirty="0"/>
        </a:p>
      </dsp:txBody>
      <dsp:txXfrm>
        <a:off x="4386243" y="246290"/>
        <a:ext cx="2105585" cy="1684468"/>
      </dsp:txXfrm>
    </dsp:sp>
    <dsp:sp modelId="{76E2FEA4-579B-47C3-8E18-22CE3270A8A5}">
      <dsp:nvSpPr>
        <dsp:cNvPr id="0" name=""/>
        <dsp:cNvSpPr/>
      </dsp:nvSpPr>
      <dsp:spPr>
        <a:xfrm rot="21134811">
          <a:off x="5328071" y="2941162"/>
          <a:ext cx="1835055" cy="631675"/>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90CCB6-A39C-4A01-B6B6-3FFA080AFAEE}">
      <dsp:nvSpPr>
        <dsp:cNvPr id="0" name=""/>
        <dsp:cNvSpPr/>
      </dsp:nvSpPr>
      <dsp:spPr>
        <a:xfrm>
          <a:off x="6101947" y="2290986"/>
          <a:ext cx="2105585" cy="1684468"/>
        </a:xfrm>
        <a:prstGeom prst="roundRect">
          <a:avLst>
            <a:gd name="adj" fmla="val 10000"/>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l-GR" sz="2400" b="1" kern="1200" dirty="0" smtClean="0"/>
            <a:t>Λοιπά δεδομένα που μπορούν να φορτωθούν (π.χ. </a:t>
          </a:r>
          <a:r>
            <a:rPr lang="en-US" sz="2400" b="1" kern="1200" dirty="0" smtClean="0"/>
            <a:t>CSV</a:t>
          </a:r>
          <a:r>
            <a:rPr lang="el-GR" sz="2400" b="1" kern="1200" dirty="0" smtClean="0"/>
            <a:t>)</a:t>
          </a:r>
          <a:endParaRPr lang="el-GR" sz="2400" b="1" kern="1200" dirty="0"/>
        </a:p>
      </dsp:txBody>
      <dsp:txXfrm>
        <a:off x="6101947" y="2290986"/>
        <a:ext cx="2105585" cy="168446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70742-C76F-4C2D-B438-02E082634B4D}">
      <dsp:nvSpPr>
        <dsp:cNvPr id="0" name=""/>
        <dsp:cNvSpPr/>
      </dsp:nvSpPr>
      <dsp:spPr>
        <a:xfrm>
          <a:off x="0" y="276822"/>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ΑΦΜ</a:t>
          </a:r>
          <a:endParaRPr lang="el-GR" sz="1700" b="1" kern="1200" dirty="0">
            <a:solidFill>
              <a:schemeClr val="tx1"/>
            </a:solidFill>
          </a:endParaRPr>
        </a:p>
      </dsp:txBody>
      <dsp:txXfrm>
        <a:off x="0" y="276822"/>
        <a:ext cx="2723573" cy="1634144"/>
      </dsp:txXfrm>
    </dsp:sp>
    <dsp:sp modelId="{BDD62BDE-8CDF-4D2A-96B2-DE39F2D779F5}">
      <dsp:nvSpPr>
        <dsp:cNvPr id="0" name=""/>
        <dsp:cNvSpPr/>
      </dsp:nvSpPr>
      <dsp:spPr>
        <a:xfrm>
          <a:off x="2995931" y="276822"/>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Γεωγραφική και Διοικητική Διάρθρωση</a:t>
          </a:r>
          <a:endParaRPr lang="el-GR" sz="1700" b="1" kern="1200" dirty="0">
            <a:solidFill>
              <a:schemeClr val="tx1"/>
            </a:solidFill>
          </a:endParaRPr>
        </a:p>
      </dsp:txBody>
      <dsp:txXfrm>
        <a:off x="2995931" y="276822"/>
        <a:ext cx="2723573" cy="1634144"/>
      </dsp:txXfrm>
    </dsp:sp>
    <dsp:sp modelId="{A06D83B7-9AF2-4FDC-B9C8-C3FBEB827D94}">
      <dsp:nvSpPr>
        <dsp:cNvPr id="0" name=""/>
        <dsp:cNvSpPr/>
      </dsp:nvSpPr>
      <dsp:spPr>
        <a:xfrm>
          <a:off x="5991862" y="276822"/>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Έκταση</a:t>
          </a:r>
          <a:endParaRPr lang="el-GR" sz="1700" b="1" kern="1200" dirty="0">
            <a:solidFill>
              <a:schemeClr val="tx1"/>
            </a:solidFill>
          </a:endParaRPr>
        </a:p>
      </dsp:txBody>
      <dsp:txXfrm>
        <a:off x="5991862" y="276822"/>
        <a:ext cx="2723573" cy="1634144"/>
      </dsp:txXfrm>
    </dsp:sp>
    <dsp:sp modelId="{8BB16500-0AB3-4604-A098-B086755229DF}">
      <dsp:nvSpPr>
        <dsp:cNvPr id="0" name=""/>
        <dsp:cNvSpPr/>
      </dsp:nvSpPr>
      <dsp:spPr>
        <a:xfrm>
          <a:off x="0" y="2183323"/>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Πληθυσμός</a:t>
          </a:r>
          <a:endParaRPr lang="el-GR" sz="1700" b="1" kern="1200" dirty="0">
            <a:solidFill>
              <a:schemeClr val="tx1"/>
            </a:solidFill>
          </a:endParaRPr>
        </a:p>
      </dsp:txBody>
      <dsp:txXfrm>
        <a:off x="0" y="2183323"/>
        <a:ext cx="2723573" cy="1634144"/>
      </dsp:txXfrm>
    </dsp:sp>
    <dsp:sp modelId="{5170B8C2-83CC-4CB6-AB51-2C341746E85C}">
      <dsp:nvSpPr>
        <dsp:cNvPr id="0" name=""/>
        <dsp:cNvSpPr/>
      </dsp:nvSpPr>
      <dsp:spPr>
        <a:xfrm>
          <a:off x="2995931" y="2183323"/>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Γεωγραφική έδρα</a:t>
          </a:r>
          <a:endParaRPr lang="el-GR" sz="1700" b="1" kern="1200" dirty="0">
            <a:solidFill>
              <a:schemeClr val="tx1"/>
            </a:solidFill>
          </a:endParaRPr>
        </a:p>
      </dsp:txBody>
      <dsp:txXfrm>
        <a:off x="2995931" y="2183323"/>
        <a:ext cx="2723573" cy="1634144"/>
      </dsp:txXfrm>
    </dsp:sp>
    <dsp:sp modelId="{E5755A2A-3383-4872-8A9A-713DC143337A}">
      <dsp:nvSpPr>
        <dsp:cNvPr id="0" name=""/>
        <dsp:cNvSpPr/>
      </dsp:nvSpPr>
      <dsp:spPr>
        <a:xfrm>
          <a:off x="5991862" y="2183323"/>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Στοιχεία Στατιστικών Ανταποκριτών (όνομα, </a:t>
          </a:r>
          <a:r>
            <a:rPr lang="el-GR" sz="1700" b="1" kern="1200" dirty="0" err="1" smtClean="0">
              <a:solidFill>
                <a:schemeClr val="tx1"/>
              </a:solidFill>
            </a:rPr>
            <a:t>τηλ</a:t>
          </a:r>
          <a:r>
            <a:rPr lang="el-GR" sz="1700" b="1" kern="1200" dirty="0" smtClean="0">
              <a:solidFill>
                <a:schemeClr val="tx1"/>
              </a:solidFill>
            </a:rPr>
            <a:t>.</a:t>
          </a:r>
          <a:r>
            <a:rPr lang="en-US" sz="1700" b="1" kern="1200" dirty="0" smtClean="0">
              <a:solidFill>
                <a:schemeClr val="tx1"/>
              </a:solidFill>
            </a:rPr>
            <a:t>,</a:t>
          </a:r>
          <a:r>
            <a:rPr lang="el-GR" sz="1700" b="1" kern="1200" dirty="0" smtClean="0">
              <a:solidFill>
                <a:schemeClr val="tx1"/>
              </a:solidFill>
            </a:rPr>
            <a:t> </a:t>
          </a:r>
          <a:r>
            <a:rPr lang="en-US" sz="1700" b="1" kern="1200" dirty="0" smtClean="0">
              <a:solidFill>
                <a:schemeClr val="tx1"/>
              </a:solidFill>
            </a:rPr>
            <a:t>e-mail</a:t>
          </a:r>
          <a:r>
            <a:rPr lang="el-GR" sz="1700" b="1" kern="1200" dirty="0" smtClean="0">
              <a:solidFill>
                <a:schemeClr val="tx1"/>
              </a:solidFill>
            </a:rPr>
            <a:t>)</a:t>
          </a:r>
          <a:endParaRPr lang="el-GR" sz="1700" b="1" kern="1200" dirty="0">
            <a:solidFill>
              <a:schemeClr val="tx1"/>
            </a:solidFill>
          </a:endParaRPr>
        </a:p>
      </dsp:txBody>
      <dsp:txXfrm>
        <a:off x="5991862" y="2183323"/>
        <a:ext cx="2723573" cy="1634144"/>
      </dsp:txXfrm>
    </dsp:sp>
    <dsp:sp modelId="{837A8EFB-B888-4231-AC5D-976D92DAF45A}">
      <dsp:nvSpPr>
        <dsp:cNvPr id="0" name=""/>
        <dsp:cNvSpPr/>
      </dsp:nvSpPr>
      <dsp:spPr>
        <a:xfrm>
          <a:off x="1497965" y="4089825"/>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Τύπος και Κατηγορία φορέα ΝΠ (π.χ. ΝΠΔΔ, το οποίο είναι Δημοτικό Ίδρυμα)</a:t>
          </a:r>
          <a:endParaRPr lang="el-GR" sz="1700" b="1" kern="1200" dirty="0">
            <a:solidFill>
              <a:schemeClr val="tx1"/>
            </a:solidFill>
          </a:endParaRPr>
        </a:p>
      </dsp:txBody>
      <dsp:txXfrm>
        <a:off x="1497965" y="4089825"/>
        <a:ext cx="2723573" cy="1634144"/>
      </dsp:txXfrm>
    </dsp:sp>
    <dsp:sp modelId="{AB3134C1-0A95-4E7E-8289-87AD7C5919EA}">
      <dsp:nvSpPr>
        <dsp:cNvPr id="0" name=""/>
        <dsp:cNvSpPr/>
      </dsp:nvSpPr>
      <dsp:spPr>
        <a:xfrm>
          <a:off x="4493896" y="4089825"/>
          <a:ext cx="2723573" cy="163414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b="1" kern="1200" dirty="0" smtClean="0">
              <a:solidFill>
                <a:schemeClr val="tx1"/>
              </a:solidFill>
            </a:rPr>
            <a:t>Άλλες πληροφορίες (πχ. εταιρεία που έχει το </a:t>
          </a:r>
          <a:r>
            <a:rPr lang="en-US" sz="1700" b="1" kern="1200" dirty="0" smtClean="0">
              <a:solidFill>
                <a:schemeClr val="tx1"/>
              </a:solidFill>
            </a:rPr>
            <a:t>web service </a:t>
          </a:r>
          <a:r>
            <a:rPr lang="el-GR" sz="1700" b="1" kern="1200" dirty="0" smtClean="0">
              <a:solidFill>
                <a:schemeClr val="tx1"/>
              </a:solidFill>
            </a:rPr>
            <a:t>του φορέα, περιγραφή λόγων αποτυχημένης άντλησης μέσω </a:t>
          </a:r>
          <a:r>
            <a:rPr lang="en-US" sz="1700" b="1" kern="1200" dirty="0" smtClean="0">
              <a:solidFill>
                <a:schemeClr val="tx1"/>
              </a:solidFill>
            </a:rPr>
            <a:t>web service</a:t>
          </a:r>
          <a:r>
            <a:rPr lang="el-GR" sz="1700" b="1" kern="1200" dirty="0" smtClean="0">
              <a:solidFill>
                <a:schemeClr val="tx1"/>
              </a:solidFill>
            </a:rPr>
            <a:t>)</a:t>
          </a:r>
          <a:endParaRPr lang="el-GR" sz="1700" b="1" kern="1200" dirty="0">
            <a:solidFill>
              <a:schemeClr val="tx1"/>
            </a:solidFill>
          </a:endParaRPr>
        </a:p>
      </dsp:txBody>
      <dsp:txXfrm>
        <a:off x="4493896" y="4089825"/>
        <a:ext cx="2723573" cy="163414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C4EF5-A229-450C-BAEA-8A2ECF3D678F}">
      <dsp:nvSpPr>
        <dsp:cNvPr id="0" name=""/>
        <dsp:cNvSpPr/>
      </dsp:nvSpPr>
      <dsp:spPr>
        <a:xfrm>
          <a:off x="0" y="253735"/>
          <a:ext cx="2723573" cy="16341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ΑΠΟΛΟΓΙΣΤΙΚΑ ΣΤΟΙΧΕΙΑ / ΠΟΡΕΙΑ ΕΚΤΕΛΕΣΗΣ ΠΡΟΫΠΟΛΟΓΙΣΜΟΥ</a:t>
          </a:r>
          <a:r>
            <a:rPr lang="el-GR" sz="1800" kern="1200" dirty="0" smtClean="0"/>
            <a:t> </a:t>
          </a:r>
          <a:br>
            <a:rPr lang="el-GR" sz="1800" kern="1200" dirty="0" smtClean="0"/>
          </a:br>
          <a:r>
            <a:rPr lang="el-GR" sz="1800" kern="1200" dirty="0" smtClean="0"/>
            <a:t>(ανά ΚΑΕ!!!)</a:t>
          </a:r>
          <a:endParaRPr lang="el-GR" sz="1800" kern="1200" dirty="0"/>
        </a:p>
      </dsp:txBody>
      <dsp:txXfrm>
        <a:off x="0" y="253735"/>
        <a:ext cx="2723573" cy="1634144"/>
      </dsp:txXfrm>
    </dsp:sp>
    <dsp:sp modelId="{69C1095F-91C3-4FEE-AF6C-8E0002BD7269}">
      <dsp:nvSpPr>
        <dsp:cNvPr id="0" name=""/>
        <dsp:cNvSpPr/>
      </dsp:nvSpPr>
      <dsp:spPr>
        <a:xfrm>
          <a:off x="2995931" y="253735"/>
          <a:ext cx="2723573" cy="16341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ΣΤΟΙΧΕΙΑ ΙΣΟΖΥΓΙΟΥ ΓΕΝΙΚΟΥ ΚΑΘΟΛΙΚΟΥ</a:t>
          </a:r>
          <a:r>
            <a:rPr lang="el-GR" sz="1800" kern="1200" dirty="0" smtClean="0"/>
            <a:t/>
          </a:r>
          <a:br>
            <a:rPr lang="el-GR" sz="1800" kern="1200" dirty="0" smtClean="0"/>
          </a:br>
          <a:r>
            <a:rPr lang="el-GR" sz="1800" kern="1200" dirty="0" smtClean="0"/>
            <a:t>(ανά Λογαριασμό!!!)</a:t>
          </a:r>
          <a:endParaRPr lang="el-GR" sz="1800" kern="1200" dirty="0"/>
        </a:p>
      </dsp:txBody>
      <dsp:txXfrm>
        <a:off x="2995931" y="253735"/>
        <a:ext cx="2723573" cy="1634144"/>
      </dsp:txXfrm>
    </dsp:sp>
    <dsp:sp modelId="{36EA776F-7F23-42F3-BF15-1EEF3D118952}">
      <dsp:nvSpPr>
        <dsp:cNvPr id="0" name=""/>
        <dsp:cNvSpPr/>
      </dsp:nvSpPr>
      <dsp:spPr>
        <a:xfrm>
          <a:off x="5991862" y="253735"/>
          <a:ext cx="2723573" cy="16341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l-GR" sz="2000" kern="1200" dirty="0" smtClean="0"/>
            <a:t>ΜΗΝΙΑΙΑ ΣΤΟΙΧΕΙΑ ΕΓΚΥΚΛΙΟΥ 2/61968/0094/17-9-2010</a:t>
          </a:r>
          <a:endParaRPr lang="el-GR" sz="2000" kern="1200" dirty="0"/>
        </a:p>
      </dsp:txBody>
      <dsp:txXfrm>
        <a:off x="5991862" y="253735"/>
        <a:ext cx="2723573" cy="1634144"/>
      </dsp:txXfrm>
    </dsp:sp>
    <dsp:sp modelId="{87D17E0B-C8DE-4D79-8BA2-01C9A9208246}">
      <dsp:nvSpPr>
        <dsp:cNvPr id="0" name=""/>
        <dsp:cNvSpPr/>
      </dsp:nvSpPr>
      <dsp:spPr>
        <a:xfrm>
          <a:off x="0" y="2243267"/>
          <a:ext cx="2723573" cy="16341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ΣΤΟΙΧΕΙΑ ΜΗΤΡΩΟΥ ΔΕΣΜΕΥΣΕΩΝ </a:t>
          </a:r>
          <a:r>
            <a:rPr lang="el-GR" sz="1600" kern="1200" dirty="0" smtClean="0"/>
            <a:t>(μόνο για τους υπόχρεους σε τήρηση φορείς)</a:t>
          </a:r>
          <a:br>
            <a:rPr lang="el-GR" sz="1600" kern="1200" dirty="0" smtClean="0"/>
          </a:br>
          <a:r>
            <a:rPr lang="el-GR" sz="1800" kern="1200" dirty="0" smtClean="0"/>
            <a:t>(ανά Κωδικό και παραστατικό!!!)</a:t>
          </a:r>
          <a:endParaRPr lang="el-GR" sz="1800" kern="1200" dirty="0"/>
        </a:p>
      </dsp:txBody>
      <dsp:txXfrm>
        <a:off x="0" y="2243267"/>
        <a:ext cx="2723573" cy="1634144"/>
      </dsp:txXfrm>
    </dsp:sp>
    <dsp:sp modelId="{DF568F36-F68B-4F6A-8401-11868BFFCA5C}">
      <dsp:nvSpPr>
        <dsp:cNvPr id="0" name=""/>
        <dsp:cNvSpPr/>
      </dsp:nvSpPr>
      <dsp:spPr>
        <a:xfrm>
          <a:off x="2995931" y="2243267"/>
          <a:ext cx="2723573" cy="16341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ΣΤΟΙΧΕΙΑ ΠΟΡΕΙΑΣ ΕΙΣΠΡΑΞΗΣ ΕΣΟΔΩΝ </a:t>
          </a:r>
          <a:r>
            <a:rPr lang="el-GR" sz="1800" kern="1200" dirty="0" smtClean="0"/>
            <a:t>(μόνο για ΟΤΑ)</a:t>
          </a:r>
          <a:br>
            <a:rPr lang="el-GR" sz="1800" kern="1200" dirty="0" smtClean="0"/>
          </a:br>
          <a:r>
            <a:rPr lang="el-GR" sz="1800" kern="1200" dirty="0" smtClean="0"/>
            <a:t>(ανά ΚΑΕ!!!)</a:t>
          </a:r>
          <a:endParaRPr lang="el-GR" sz="1800" kern="1200" dirty="0"/>
        </a:p>
      </dsp:txBody>
      <dsp:txXfrm>
        <a:off x="2995931" y="2243267"/>
        <a:ext cx="2723573" cy="1634144"/>
      </dsp:txXfrm>
    </dsp:sp>
    <dsp:sp modelId="{FB57D735-930A-4D80-92D9-097161CCFA44}">
      <dsp:nvSpPr>
        <dsp:cNvPr id="0" name=""/>
        <dsp:cNvSpPr/>
      </dsp:nvSpPr>
      <dsp:spPr>
        <a:xfrm>
          <a:off x="5991862" y="2160237"/>
          <a:ext cx="2723573" cy="18002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l-GR" sz="2200" kern="1200" dirty="0" smtClean="0"/>
            <a:t>ΣΤΟΙΧΕΙΑ ΕΝΔΟΚΥΒΕΡΝΗΤΙΚΩΝ ΣΥΝΑΛΛΑΓΩΝ </a:t>
          </a:r>
          <a:r>
            <a:rPr lang="el-GR" sz="1800" kern="1200" dirty="0" smtClean="0"/>
            <a:t>(απαραίτητο για ενημέρωση του Συστήματος του ΓΛΚ)</a:t>
          </a:r>
          <a:endParaRPr lang="el-GR" sz="1800" kern="1200" dirty="0"/>
        </a:p>
      </dsp:txBody>
      <dsp:txXfrm>
        <a:off x="5991862" y="2160237"/>
        <a:ext cx="2723573" cy="1800205"/>
      </dsp:txXfrm>
    </dsp:sp>
    <dsp:sp modelId="{E5FB37A6-147A-4BC7-9C2D-79473D65FF6B}">
      <dsp:nvSpPr>
        <dsp:cNvPr id="0" name=""/>
        <dsp:cNvSpPr/>
      </dsp:nvSpPr>
      <dsp:spPr>
        <a:xfrm>
          <a:off x="0" y="4232800"/>
          <a:ext cx="2723573" cy="1634144"/>
        </a:xfrm>
        <a:prstGeom prst="rect">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kern="1200" dirty="0" smtClean="0"/>
            <a:t>ΣΤΟΙΧΕΙΑ ΠΑΡΑΚΟΛΟΥΘΗΣΗΣ ΣΤΟΧΟΘΕΣΙΑΣ ΚΥΑ 7261/13</a:t>
          </a:r>
          <a:r>
            <a:rPr lang="el-GR" sz="1800" kern="1200" dirty="0" smtClean="0"/>
            <a:t> (ΦΕΚ 450 Β/26-2-2013) </a:t>
          </a:r>
          <a:r>
            <a:rPr lang="el-GR" sz="1400" kern="1200" dirty="0" smtClean="0"/>
            <a:t>(1</a:t>
          </a:r>
          <a:r>
            <a:rPr lang="el-GR" sz="1400" kern="1200" baseline="30000" dirty="0" smtClean="0"/>
            <a:t>η</a:t>
          </a:r>
          <a:r>
            <a:rPr lang="el-GR" sz="1400" kern="1200" dirty="0" smtClean="0"/>
            <a:t> επέκταση)</a:t>
          </a:r>
          <a:endParaRPr lang="el-GR" sz="1400" kern="1200" dirty="0"/>
        </a:p>
      </dsp:txBody>
      <dsp:txXfrm>
        <a:off x="0" y="4232800"/>
        <a:ext cx="2723573" cy="163414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EC21B3-4BA6-4A5A-8833-1AC6B0CB97B0}">
      <dsp:nvSpPr>
        <dsp:cNvPr id="0" name=""/>
        <dsp:cNvSpPr/>
      </dsp:nvSpPr>
      <dsp:spPr>
        <a:xfrm>
          <a:off x="307881" y="286"/>
          <a:ext cx="3101442" cy="18608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l-GR" sz="2900" kern="1200" dirty="0" smtClean="0"/>
            <a:t>ΣΤΟΙΧΕΙΑ ΜΙΣΘΟΔΟΣΙΑΣ</a:t>
          </a:r>
          <a:endParaRPr lang="el-GR" sz="2900" kern="1200" dirty="0"/>
        </a:p>
      </dsp:txBody>
      <dsp:txXfrm>
        <a:off x="307881" y="286"/>
        <a:ext cx="3101442" cy="1860865"/>
      </dsp:txXfrm>
    </dsp:sp>
    <dsp:sp modelId="{78AB86DC-E210-46EF-9443-C6F05AC0F48C}">
      <dsp:nvSpPr>
        <dsp:cNvPr id="0" name=""/>
        <dsp:cNvSpPr/>
      </dsp:nvSpPr>
      <dsp:spPr>
        <a:xfrm>
          <a:off x="3719468" y="286"/>
          <a:ext cx="3101442" cy="18608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l-GR" sz="2900" kern="1200" dirty="0" smtClean="0"/>
            <a:t>ΣΤΟΙΧΕΙΑ ΠΡΟΣΩΠΙΚΟΥ</a:t>
          </a:r>
          <a:endParaRPr lang="el-GR" sz="2900" kern="1200" dirty="0"/>
        </a:p>
      </dsp:txBody>
      <dsp:txXfrm>
        <a:off x="3719468" y="286"/>
        <a:ext cx="3101442" cy="1860865"/>
      </dsp:txXfrm>
    </dsp:sp>
    <dsp:sp modelId="{739D3B46-F021-4689-B59B-AB92AF93E59A}">
      <dsp:nvSpPr>
        <dsp:cNvPr id="0" name=""/>
        <dsp:cNvSpPr/>
      </dsp:nvSpPr>
      <dsp:spPr>
        <a:xfrm>
          <a:off x="307881" y="2171296"/>
          <a:ext cx="3101442" cy="18608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l-GR" sz="2900" kern="1200" dirty="0" smtClean="0"/>
            <a:t>ΣΤΟΙΧΕΙΑ ΜΙΣΘΟΔΟΣΙΑΣ ΑΠΟ ΕΑΠ</a:t>
          </a:r>
          <a:endParaRPr lang="el-GR" sz="2900" kern="1200" dirty="0"/>
        </a:p>
      </dsp:txBody>
      <dsp:txXfrm>
        <a:off x="307881" y="2171296"/>
        <a:ext cx="3101442" cy="1860865"/>
      </dsp:txXfrm>
    </dsp:sp>
    <dsp:sp modelId="{F0A24398-996D-4158-96DF-C2BF5B3ADDAD}">
      <dsp:nvSpPr>
        <dsp:cNvPr id="0" name=""/>
        <dsp:cNvSpPr/>
      </dsp:nvSpPr>
      <dsp:spPr>
        <a:xfrm>
          <a:off x="3719468" y="2171296"/>
          <a:ext cx="3101442" cy="186086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l-GR" sz="2900" kern="1200" dirty="0" smtClean="0"/>
            <a:t>ΣΤΟΙΧΕΙΑ ΑΠΟΓΡΑΦΗΣ ΠΡΟΣΩΠΙΚΟΥ ΥΔΜΗΔ</a:t>
          </a:r>
          <a:endParaRPr lang="el-GR" sz="2900" kern="1200" dirty="0"/>
        </a:p>
      </dsp:txBody>
      <dsp:txXfrm>
        <a:off x="3719468" y="2171296"/>
        <a:ext cx="3101442" cy="186086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2734E-3DD8-4355-8638-83C1C7528238}">
      <dsp:nvSpPr>
        <dsp:cNvPr id="0" name=""/>
        <dsp:cNvSpPr/>
      </dsp:nvSpPr>
      <dsp:spPr>
        <a:xfrm>
          <a:off x="2127" y="2238715"/>
          <a:ext cx="1893734" cy="75749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l-GR" sz="2800" kern="1200" dirty="0" smtClean="0"/>
            <a:t>2013</a:t>
          </a:r>
          <a:endParaRPr lang="el-GR" sz="2800" kern="1200" dirty="0"/>
        </a:p>
      </dsp:txBody>
      <dsp:txXfrm>
        <a:off x="2127" y="2238715"/>
        <a:ext cx="1893734" cy="757493"/>
      </dsp:txXfrm>
    </dsp:sp>
    <dsp:sp modelId="{49E6C0C0-B2E7-4CDD-AC2B-321EC41384C5}">
      <dsp:nvSpPr>
        <dsp:cNvPr id="0" name=""/>
        <dsp:cNvSpPr/>
      </dsp:nvSpPr>
      <dsp:spPr>
        <a:xfrm>
          <a:off x="1706489" y="2238715"/>
          <a:ext cx="1893734" cy="757493"/>
        </a:xfrm>
        <a:prstGeom prst="chevron">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l-GR" sz="2800" kern="1200" smtClean="0"/>
            <a:t>2014</a:t>
          </a:r>
          <a:endParaRPr lang="el-GR" sz="2800" kern="1200"/>
        </a:p>
      </dsp:txBody>
      <dsp:txXfrm>
        <a:off x="1706489" y="2238715"/>
        <a:ext cx="1893734" cy="757493"/>
      </dsp:txXfrm>
    </dsp:sp>
    <dsp:sp modelId="{999CA915-5D7B-4631-8834-E1323E93646E}">
      <dsp:nvSpPr>
        <dsp:cNvPr id="0" name=""/>
        <dsp:cNvSpPr/>
      </dsp:nvSpPr>
      <dsp:spPr>
        <a:xfrm>
          <a:off x="3410850" y="2238715"/>
          <a:ext cx="1893734" cy="757493"/>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l-GR" sz="2800" kern="1200" dirty="0" smtClean="0"/>
            <a:t>2015</a:t>
          </a:r>
          <a:endParaRPr lang="el-GR" sz="2800" kern="1200" dirty="0"/>
        </a:p>
      </dsp:txBody>
      <dsp:txXfrm>
        <a:off x="3410850" y="2238715"/>
        <a:ext cx="1893734" cy="757493"/>
      </dsp:txXfrm>
    </dsp:sp>
    <dsp:sp modelId="{8194DF3E-0D69-4BA5-99ED-29A3B54A9A92}">
      <dsp:nvSpPr>
        <dsp:cNvPr id="0" name=""/>
        <dsp:cNvSpPr/>
      </dsp:nvSpPr>
      <dsp:spPr>
        <a:xfrm>
          <a:off x="5115211" y="2238715"/>
          <a:ext cx="1893734" cy="757493"/>
        </a:xfrm>
        <a:prstGeom prst="chevron">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l-GR" sz="2800" kern="1200" smtClean="0"/>
            <a:t>2016</a:t>
          </a:r>
          <a:endParaRPr lang="el-GR" sz="2800" kern="1200"/>
        </a:p>
      </dsp:txBody>
      <dsp:txXfrm>
        <a:off x="5115211" y="2238715"/>
        <a:ext cx="1893734" cy="757493"/>
      </dsp:txXfrm>
    </dsp:sp>
    <dsp:sp modelId="{C2E12184-011B-4453-A3B5-C79E346ADBA8}">
      <dsp:nvSpPr>
        <dsp:cNvPr id="0" name=""/>
        <dsp:cNvSpPr/>
      </dsp:nvSpPr>
      <dsp:spPr>
        <a:xfrm>
          <a:off x="6819573" y="2238715"/>
          <a:ext cx="1893734" cy="757493"/>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rtl="0">
            <a:lnSpc>
              <a:spcPct val="90000"/>
            </a:lnSpc>
            <a:spcBef>
              <a:spcPct val="0"/>
            </a:spcBef>
            <a:spcAft>
              <a:spcPct val="35000"/>
            </a:spcAft>
          </a:pPr>
          <a:r>
            <a:rPr lang="el-GR" sz="2800" kern="1200" smtClean="0"/>
            <a:t>...</a:t>
          </a:r>
          <a:endParaRPr lang="el-GR" sz="2800" kern="1200"/>
        </a:p>
      </dsp:txBody>
      <dsp:txXfrm>
        <a:off x="6819573" y="2238715"/>
        <a:ext cx="1893734" cy="75749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9E390-58D6-4325-8E83-5F9B95A6B86D}" type="datetimeFigureOut">
              <a:rPr lang="el-GR" smtClean="0"/>
              <a:pPr/>
              <a:t>6/11/2017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F334E-F7C0-4F14-86D3-02A54884B0DD}" type="slidenum">
              <a:rPr lang="el-GR" smtClean="0"/>
              <a:pPr/>
              <a:t>‹#›</a:t>
            </a:fld>
            <a:endParaRPr lang="el-GR"/>
          </a:p>
        </p:txBody>
      </p:sp>
    </p:spTree>
    <p:extLst>
      <p:ext uri="{BB962C8B-B14F-4D97-AF65-F5344CB8AC3E}">
        <p14:creationId xmlns:p14="http://schemas.microsoft.com/office/powerpoint/2010/main" xmlns="" val="65500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67588" name="3 - Θέση αριθμού διαφάνειας"/>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7142B77-03AA-4840-9B63-24727CB8C4DB}" type="slidenum">
              <a:rPr lang="el-GR" smtClean="0"/>
              <a:pPr fontAlgn="base">
                <a:spcBef>
                  <a:spcPct val="0"/>
                </a:spcBef>
                <a:spcAft>
                  <a:spcPct val="0"/>
                </a:spcAft>
                <a:defRPr/>
              </a:pPr>
              <a:t>1</a:t>
            </a:fld>
            <a:endParaRPr lang="el-GR" smtClean="0"/>
          </a:p>
        </p:txBody>
      </p:sp>
    </p:spTree>
    <p:extLst>
      <p:ext uri="{BB962C8B-B14F-4D97-AF65-F5344CB8AC3E}">
        <p14:creationId xmlns:p14="http://schemas.microsoft.com/office/powerpoint/2010/main" xmlns="" val="43310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21EF334E-F7C0-4F14-86D3-02A54884B0DD}" type="slidenum">
              <a:rPr lang="el-GR" smtClean="0"/>
              <a:pPr/>
              <a:t>23</a:t>
            </a:fld>
            <a:endParaRPr lang="el-GR"/>
          </a:p>
        </p:txBody>
      </p:sp>
    </p:spTree>
    <p:extLst>
      <p:ext uri="{BB962C8B-B14F-4D97-AF65-F5344CB8AC3E}">
        <p14:creationId xmlns="" xmlns:p14="http://schemas.microsoft.com/office/powerpoint/2010/main" val="234583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1AF1561-BC21-4E7E-B6C7-AED90A2A53DF}" type="datetime1">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κατακόρυφου κειμένου"/>
          <p:cNvSpPr>
            <a:spLocks noGrp="1"/>
          </p:cNvSpPr>
          <p:nvPr>
            <p:ph type="body" orient="vert" idx="1"/>
          </p:nvPr>
        </p:nvSpPr>
        <p:spPr/>
        <p:txBody>
          <a:bodyPr vert="eaVert"/>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10"/>
          </p:nvPr>
        </p:nvSpPr>
        <p:spPr/>
        <p:txBody>
          <a:bodyPr/>
          <a:lstStyle/>
          <a:p>
            <a:fld id="{F18ACAAE-E54F-4438-A89B-57C993C3C4D0}" type="datetime1">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9C756D-16C1-4002-809F-CF8316411400}" type="datetime1">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44C0A2C-A73D-41D7-9B21-8393B3CDB1ED}" type="datetimeFigureOut">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07D46B6-8F5A-4B10-9FAE-780AC558AC4A}"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a:xfrm>
            <a:off x="285720" y="785794"/>
            <a:ext cx="8572560" cy="5340369"/>
          </a:xfrm>
        </p:spPr>
        <p:txBody>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10"/>
          </p:nvPr>
        </p:nvSpPr>
        <p:spPr/>
        <p:txBody>
          <a:bodyPr/>
          <a:lstStyle/>
          <a:p>
            <a:fld id="{BA9DB3D7-D790-4361-BD9E-E518496AE424}" type="datetime1">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9BB66AE-C085-4C82-BF23-6087D6610CBE}" type="datetime1">
              <a:rPr lang="el-GR" smtClean="0"/>
              <a:pPr/>
              <a:t>6/11/2017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BCC2ABC-8A02-4E3C-B753-676782381816}" type="datetime1">
              <a:rPr lang="el-GR" smtClean="0"/>
              <a:pPr/>
              <a:t>6/11/2017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05992E4-6123-4A30-8C75-65BDFAD13290}" type="datetime1">
              <a:rPr lang="el-GR" smtClean="0"/>
              <a:pPr/>
              <a:t>6/11/2017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338BB0B-6B85-4881-BF92-AC034DC70462}" type="datetime1">
              <a:rPr lang="el-GR" smtClean="0"/>
              <a:pPr/>
              <a:t>6/11/2017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B55BEC-3703-4CB6-9518-F3180970375D}" type="datetime1">
              <a:rPr lang="el-GR" smtClean="0"/>
              <a:pPr/>
              <a:t>6/11/2017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613F53B-C036-4E6E-9521-478FCCBCB714}" type="datetime1">
              <a:rPr lang="el-GR" smtClean="0"/>
              <a:pPr/>
              <a:t>6/11/2017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6100059-6320-4769-95DF-E166E2DFF15C}" type="datetime1">
              <a:rPr lang="el-GR" smtClean="0"/>
              <a:pPr/>
              <a:t>6/11/2017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A6C5165-6B2F-49D5-B669-48B456443EC0}" type="slidenum">
              <a:rPr lang="el-GR" smtClean="0"/>
              <a:pPr/>
              <a:t>‹#›</a:t>
            </a:fld>
            <a:endParaRPr lang="el-G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18 - Ορθογώνιο τρίγωνο"/>
          <p:cNvSpPr>
            <a:spLocks/>
          </p:cNvSpPr>
          <p:nvPr userDrawn="1"/>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vert="horz" wrap="square" lIns="91440" tIns="45720" rIns="91440" bIns="45720" anchor="ctr" compatLnSpc="1"/>
          <a:lstStyle>
            <a:extLs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1 - Θέση τίτλου"/>
          <p:cNvSpPr>
            <a:spLocks noGrp="1"/>
          </p:cNvSpPr>
          <p:nvPr>
            <p:ph type="title"/>
          </p:nvPr>
        </p:nvSpPr>
        <p:spPr>
          <a:xfrm>
            <a:off x="0" y="0"/>
            <a:ext cx="9144000" cy="642918"/>
          </a:xfrm>
          <a:prstGeom prst="rect">
            <a:avLst/>
          </a:prstGeom>
        </p:spPr>
        <p:txBody>
          <a:bodyPr vert="horz" lIns="91440" tIns="45720" rIns="91440" bIns="45720" rtlCol="0" anchor="ctr">
            <a:normAutofit/>
          </a:bodyPr>
          <a:lstStyle/>
          <a:p>
            <a:r>
              <a:rPr lang="el-GR" dirty="0" err="1" smtClean="0"/>
              <a:t>Kλικ</a:t>
            </a:r>
            <a:r>
              <a:rPr lang="el-GR" dirty="0" smtClean="0"/>
              <a:t> για επεξεργασία του τίτλου</a:t>
            </a:r>
            <a:endParaRPr lang="el-GR" dirty="0"/>
          </a:p>
        </p:txBody>
      </p:sp>
      <p:sp>
        <p:nvSpPr>
          <p:cNvPr id="3" name="2 - Θέση κειμένου"/>
          <p:cNvSpPr>
            <a:spLocks noGrp="1"/>
          </p:cNvSpPr>
          <p:nvPr>
            <p:ph type="body" idx="1"/>
          </p:nvPr>
        </p:nvSpPr>
        <p:spPr>
          <a:xfrm>
            <a:off x="214282" y="714356"/>
            <a:ext cx="8715436" cy="6000792"/>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EC82C-1AA2-4BAB-8B53-3B3570D753B8}" type="datetime1">
              <a:rPr lang="el-GR" smtClean="0"/>
              <a:pPr/>
              <a:t>6/11/2017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C5165-6B2F-49D5-B669-48B456443EC0}" type="slidenum">
              <a:rPr lang="el-GR" smtClean="0"/>
              <a:pPr/>
              <a:t>‹#›</a:t>
            </a:fld>
            <a:endParaRPr lang="el-GR"/>
          </a:p>
        </p:txBody>
      </p:sp>
      <p:sp>
        <p:nvSpPr>
          <p:cNvPr id="9" name="8 - Ελεύθερη σχεδίαση"/>
          <p:cNvSpPr>
            <a:spLocks/>
          </p:cNvSpPr>
          <p:nvPr userDrawn="1"/>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0BD0D9">
                  <a:shade val="80000"/>
                  <a:alpha val="55000"/>
                  <a:satMod val="155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10 - Ελεύθερη σχεδίαση"/>
          <p:cNvSpPr>
            <a:spLocks/>
          </p:cNvSpPr>
          <p:nvPr userDrawn="1"/>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BD0D9">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nvGrpSpPr>
          <p:cNvPr id="15" name="14 - Ομάδα"/>
          <p:cNvGrpSpPr/>
          <p:nvPr userDrawn="1"/>
        </p:nvGrpSpPr>
        <p:grpSpPr>
          <a:xfrm>
            <a:off x="-19017" y="208008"/>
            <a:ext cx="9180548" cy="649224"/>
            <a:chOff x="-19045" y="216550"/>
            <a:chExt cx="9180548" cy="649224"/>
          </a:xfrm>
        </p:grpSpPr>
        <p:sp>
          <p:nvSpPr>
            <p:cNvPr id="16" name="15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0BD0D9">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7" name="16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10CF9B"/>
                  </a:gs>
                  <a:gs pos="44000">
                    <a:srgbClr val="0F6FC6"/>
                  </a:gs>
                  <a:gs pos="33000">
                    <a:srgbClr val="009DD9">
                      <a:alpha val="56000"/>
                    </a:srgb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
        <p:nvSpPr>
          <p:cNvPr id="21" name="20 - Ελεύθερη σχεδίαση"/>
          <p:cNvSpPr>
            <a:spLocks/>
          </p:cNvSpPr>
          <p:nvPr userDrawn="1"/>
        </p:nvSpPr>
        <p:spPr bwMode="auto">
          <a:xfrm>
            <a:off x="499273" y="5944936"/>
            <a:ext cx="3858413" cy="913064"/>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1pPr>
      <a:lvl2pPr marL="432000" indent="-285750" algn="l" defTabSz="914400" rtl="0" eaLnBrk="1" latinLnBrk="0" hangingPunct="1">
        <a:spcBef>
          <a:spcPts val="0"/>
        </a:spcBef>
        <a:buFont typeface="Wingdings" pitchFamily="2" charset="2"/>
        <a:buChar char="§"/>
        <a:defRPr sz="2000" kern="1200">
          <a:solidFill>
            <a:schemeClr val="tx1"/>
          </a:solidFill>
          <a:latin typeface="+mn-lt"/>
          <a:ea typeface="+mn-ea"/>
          <a:cs typeface="+mn-cs"/>
        </a:defRPr>
      </a:lvl2pPr>
      <a:lvl3pPr marL="720000" indent="-228600" algn="l" defTabSz="914400" rtl="0" eaLnBrk="1" latinLnBrk="0" hangingPunct="1">
        <a:spcBef>
          <a:spcPts val="0"/>
        </a:spcBef>
        <a:buFont typeface="Wingdings" pitchFamily="2" charset="2"/>
        <a:buChar char="ü"/>
        <a:defRPr sz="1800" kern="1200">
          <a:solidFill>
            <a:schemeClr val="tx1"/>
          </a:solidFill>
          <a:latin typeface="+mn-lt"/>
          <a:ea typeface="+mn-ea"/>
          <a:cs typeface="+mn-cs"/>
        </a:defRPr>
      </a:lvl3pPr>
      <a:lvl4pPr marL="864000" indent="-228600" algn="l" defTabSz="914400" rtl="0" eaLnBrk="1" latinLnBrk="0" hangingPunct="1">
        <a:spcBef>
          <a:spcPts val="0"/>
        </a:spcBef>
        <a:buFont typeface="Arial" pitchFamily="34" charset="0"/>
        <a:buChar char="–"/>
        <a:defRPr sz="1600" kern="1200">
          <a:solidFill>
            <a:schemeClr val="tx1"/>
          </a:solidFill>
          <a:latin typeface="+mn-lt"/>
          <a:ea typeface="+mn-ea"/>
          <a:cs typeface="+mn-cs"/>
        </a:defRPr>
      </a:lvl4pPr>
      <a:lvl5pPr marL="1224000" indent="-228600"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ypes.gr/"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mailto:pexarchos@ypes.gr" TargetMode="External"/><Relationship Id="rId2" Type="http://schemas.openxmlformats.org/officeDocument/2006/relationships/hyperlink" Target="mailto:e.tsamilis@ypes.gr" TargetMode="External"/><Relationship Id="rId1" Type="http://schemas.openxmlformats.org/officeDocument/2006/relationships/slideLayout" Target="../slideLayouts/slideLayout1.xml"/><Relationship Id="rId5" Type="http://schemas.openxmlformats.org/officeDocument/2006/relationships/hyperlink" Target="mailto:garampat@gmail.com" TargetMode="External"/><Relationship Id="rId4" Type="http://schemas.openxmlformats.org/officeDocument/2006/relationships/hyperlink" Target="mailto:n.dikaros@ypes.gr"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e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5 - Τίτλος"/>
          <p:cNvSpPr>
            <a:spLocks noGrp="1"/>
          </p:cNvSpPr>
          <p:nvPr>
            <p:ph type="ctrTitle"/>
          </p:nvPr>
        </p:nvSpPr>
        <p:spPr>
          <a:xfrm>
            <a:off x="395536" y="1012355"/>
            <a:ext cx="8534400" cy="1775098"/>
          </a:xfrm>
        </p:spPr>
        <p:txBody>
          <a:bodyPr>
            <a:normAutofit/>
          </a:bodyPr>
          <a:lstStyle/>
          <a:p>
            <a:pPr eaLnBrk="1" hangingPunct="1"/>
            <a:r>
              <a:rPr lang="el-GR" sz="4400" dirty="0" smtClean="0">
                <a:solidFill>
                  <a:schemeClr val="tx2"/>
                </a:solidFill>
              </a:rPr>
              <a:t>ΥΠΟΥΡΓΕΙΟ ΕΣΩΤΕΡΙΚΩΝ </a:t>
            </a:r>
          </a:p>
        </p:txBody>
      </p:sp>
      <p:sp>
        <p:nvSpPr>
          <p:cNvPr id="10" name="9 - Υπότιτλος"/>
          <p:cNvSpPr>
            <a:spLocks noGrp="1"/>
          </p:cNvSpPr>
          <p:nvPr>
            <p:ph type="subTitle" idx="1"/>
          </p:nvPr>
        </p:nvSpPr>
        <p:spPr>
          <a:xfrm>
            <a:off x="971228" y="2420888"/>
            <a:ext cx="7345362" cy="3683265"/>
          </a:xfrm>
        </p:spPr>
        <p:txBody>
          <a:bodyPr>
            <a:normAutofit fontScale="62500" lnSpcReduction="20000"/>
          </a:bodyPr>
          <a:lstStyle/>
          <a:p>
            <a:pPr algn="l" eaLnBrk="1" hangingPunct="1">
              <a:defRPr/>
            </a:pPr>
            <a:endParaRPr lang="en-US" sz="3400" b="1" u="sng" dirty="0" smtClean="0">
              <a:solidFill>
                <a:srgbClr val="595959"/>
              </a:solidFill>
            </a:endParaRPr>
          </a:p>
          <a:p>
            <a:pPr eaLnBrk="1" hangingPunct="1">
              <a:defRPr/>
            </a:pPr>
            <a:r>
              <a:rPr lang="el-GR" sz="5800" dirty="0" smtClean="0">
                <a:solidFill>
                  <a:schemeClr val="tx1"/>
                </a:solidFill>
                <a:latin typeface="+mj-lt"/>
              </a:rPr>
              <a:t>Κεντρικός Κόμβος </a:t>
            </a:r>
            <a:r>
              <a:rPr lang="el-GR" sz="5800" dirty="0" err="1" smtClean="0">
                <a:solidFill>
                  <a:schemeClr val="tx1"/>
                </a:solidFill>
                <a:latin typeface="+mj-lt"/>
              </a:rPr>
              <a:t>Διαλειτουργικότητας</a:t>
            </a:r>
            <a:r>
              <a:rPr lang="el-GR" sz="5800" dirty="0" smtClean="0">
                <a:solidFill>
                  <a:schemeClr val="tx1"/>
                </a:solidFill>
                <a:latin typeface="+mj-lt"/>
              </a:rPr>
              <a:t> Στοιχείων ΟΤΑ </a:t>
            </a:r>
          </a:p>
          <a:p>
            <a:pPr eaLnBrk="1" hangingPunct="1">
              <a:defRPr/>
            </a:pPr>
            <a:endParaRPr lang="en-US" sz="5800" dirty="0" smtClean="0">
              <a:solidFill>
                <a:schemeClr val="tx1"/>
              </a:solidFill>
              <a:latin typeface="+mj-lt"/>
            </a:endParaRPr>
          </a:p>
          <a:p>
            <a:pPr eaLnBrk="1" hangingPunct="1">
              <a:defRPr/>
            </a:pPr>
            <a:r>
              <a:rPr lang="el-GR" sz="5800" dirty="0" smtClean="0">
                <a:solidFill>
                  <a:schemeClr val="tx1"/>
                </a:solidFill>
                <a:latin typeface="+mj-lt"/>
              </a:rPr>
              <a:t> Συλλογή Στοιχείων, Νέες Προκλήσεις</a:t>
            </a:r>
            <a:r>
              <a:rPr lang="el-GR" sz="3200" dirty="0" smtClean="0">
                <a:solidFill>
                  <a:schemeClr val="tx1"/>
                </a:solidFill>
                <a:latin typeface="+mj-lt"/>
              </a:rPr>
              <a:t/>
            </a:r>
            <a:br>
              <a:rPr lang="el-GR" sz="3200" dirty="0" smtClean="0">
                <a:solidFill>
                  <a:schemeClr val="tx1"/>
                </a:solidFill>
                <a:latin typeface="+mj-lt"/>
              </a:rPr>
            </a:br>
            <a:endParaRPr lang="el-GR" sz="3200" dirty="0" smtClean="0">
              <a:solidFill>
                <a:schemeClr val="tx1"/>
              </a:solidFill>
              <a:latin typeface="+mj-lt"/>
            </a:endParaRPr>
          </a:p>
          <a:p>
            <a:pPr eaLnBrk="1" hangingPunct="1">
              <a:defRPr/>
            </a:pPr>
            <a:endParaRPr lang="el-GR" sz="3400" dirty="0" smtClean="0">
              <a:solidFill>
                <a:schemeClr val="tx2"/>
              </a:solidFill>
              <a:latin typeface="+mj-lt"/>
            </a:endParaRPr>
          </a:p>
          <a:p>
            <a:pPr algn="r" eaLnBrk="1" hangingPunct="1">
              <a:defRPr/>
            </a:pPr>
            <a:r>
              <a:rPr lang="el-GR" sz="3400" dirty="0" smtClean="0">
                <a:solidFill>
                  <a:schemeClr val="tx2"/>
                </a:solidFill>
                <a:latin typeface="+mj-lt"/>
              </a:rPr>
              <a:t/>
            </a:r>
            <a:br>
              <a:rPr lang="el-GR" sz="3400" dirty="0" smtClean="0">
                <a:solidFill>
                  <a:schemeClr val="tx2"/>
                </a:solidFill>
                <a:latin typeface="+mj-lt"/>
              </a:rPr>
            </a:br>
            <a:r>
              <a:rPr lang="el-GR" sz="3200" dirty="0" err="1" smtClean="0">
                <a:solidFill>
                  <a:schemeClr val="tx1"/>
                </a:solidFill>
                <a:latin typeface="+mj-lt"/>
              </a:rPr>
              <a:t>Ε.Ε.Τσαμίλης</a:t>
            </a:r>
            <a:r>
              <a:rPr lang="en-US" sz="3200" dirty="0" smtClean="0">
                <a:solidFill>
                  <a:schemeClr val="tx1"/>
                </a:solidFill>
                <a:latin typeface="+mj-lt"/>
              </a:rPr>
              <a:t>,</a:t>
            </a:r>
            <a:r>
              <a:rPr lang="el-GR" sz="3200" dirty="0" smtClean="0">
                <a:solidFill>
                  <a:schemeClr val="tx1"/>
                </a:solidFill>
                <a:latin typeface="+mj-lt"/>
              </a:rPr>
              <a:t> Π. Έξαρχος, Ν. </a:t>
            </a:r>
            <a:r>
              <a:rPr lang="el-GR" sz="3200" dirty="0" err="1" smtClean="0">
                <a:solidFill>
                  <a:schemeClr val="tx1"/>
                </a:solidFill>
                <a:latin typeface="+mj-lt"/>
              </a:rPr>
              <a:t>Δίκαρος</a:t>
            </a:r>
            <a:r>
              <a:rPr lang="el-GR" sz="3200" dirty="0" smtClean="0">
                <a:solidFill>
                  <a:schemeClr val="tx1"/>
                </a:solidFill>
                <a:latin typeface="+mj-lt"/>
              </a:rPr>
              <a:t> &amp; Αραμπατζής</a:t>
            </a:r>
          </a:p>
          <a:p>
            <a:pPr algn="r" eaLnBrk="1" hangingPunct="1">
              <a:defRPr/>
            </a:pPr>
            <a:r>
              <a:rPr lang="el-GR" sz="3200" dirty="0" smtClean="0">
                <a:solidFill>
                  <a:schemeClr val="tx1"/>
                </a:solidFill>
                <a:latin typeface="+mj-lt"/>
              </a:rPr>
              <a:t>(Δ/</a:t>
            </a:r>
            <a:r>
              <a:rPr lang="el-GR" sz="3200" dirty="0" err="1" smtClean="0">
                <a:solidFill>
                  <a:schemeClr val="tx1"/>
                </a:solidFill>
                <a:latin typeface="+mj-lt"/>
              </a:rPr>
              <a:t>νση</a:t>
            </a:r>
            <a:r>
              <a:rPr lang="el-GR" sz="3200" dirty="0" smtClean="0">
                <a:solidFill>
                  <a:schemeClr val="tx1"/>
                </a:solidFill>
                <a:latin typeface="+mj-lt"/>
              </a:rPr>
              <a:t> </a:t>
            </a:r>
            <a:r>
              <a:rPr lang="el-GR" sz="3200" dirty="0" err="1" smtClean="0">
                <a:solidFill>
                  <a:schemeClr val="tx1"/>
                </a:solidFill>
                <a:latin typeface="+mj-lt"/>
              </a:rPr>
              <a:t>Ηλ</a:t>
            </a:r>
            <a:r>
              <a:rPr lang="el-GR" sz="3200" dirty="0" smtClean="0">
                <a:solidFill>
                  <a:schemeClr val="tx1"/>
                </a:solidFill>
                <a:latin typeface="+mj-lt"/>
              </a:rPr>
              <a:t>. Διακυβέρνησης)</a:t>
            </a:r>
          </a:p>
          <a:p>
            <a:pPr algn="l" eaLnBrk="1" hangingPunct="1">
              <a:defRPr/>
            </a:pPr>
            <a:endParaRPr lang="el-GR" sz="1600" b="1" dirty="0" smtClean="0">
              <a:solidFill>
                <a:srgbClr val="595959"/>
              </a:solidFill>
            </a:endParaRPr>
          </a:p>
        </p:txBody>
      </p:sp>
      <p:sp>
        <p:nvSpPr>
          <p:cNvPr id="2053" name="9 - Υπότιτλος"/>
          <p:cNvSpPr txBox="1">
            <a:spLocks/>
          </p:cNvSpPr>
          <p:nvPr/>
        </p:nvSpPr>
        <p:spPr bwMode="auto">
          <a:xfrm>
            <a:off x="3563888" y="5805264"/>
            <a:ext cx="4752702" cy="8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endParaRPr lang="en-US" sz="2400" dirty="0">
              <a:solidFill>
                <a:srgbClr val="595959"/>
              </a:solidFill>
              <a:latin typeface="Franklin Gothic Book" pitchFamily="34" charset="0"/>
            </a:endParaRPr>
          </a:p>
          <a:p>
            <a:pPr eaLnBrk="1" hangingPunct="1">
              <a:spcBef>
                <a:spcPct val="20000"/>
              </a:spcBef>
              <a:buFont typeface="Arial" charset="0"/>
              <a:buNone/>
            </a:pPr>
            <a:r>
              <a:rPr lang="el-GR" sz="2000" b="1" dirty="0" smtClean="0">
                <a:latin typeface="Franklin Gothic Book" pitchFamily="34" charset="0"/>
              </a:rPr>
              <a:t>- Νοέμβριος 2017 -</a:t>
            </a:r>
            <a:endParaRPr lang="el-GR" sz="2000" b="1" dirty="0">
              <a:latin typeface="Franklin Gothic Book" pitchFamily="34" charset="0"/>
            </a:endParaRPr>
          </a:p>
        </p:txBody>
      </p:sp>
      <p:pic>
        <p:nvPicPr>
          <p:cNvPr id="1044" name="Picture 20" descr="C:\Users\e\Pictures\YPES_1.jpg"/>
          <p:cNvPicPr>
            <a:picLocks noChangeAspect="1" noChangeArrowheads="1"/>
          </p:cNvPicPr>
          <p:nvPr/>
        </p:nvPicPr>
        <p:blipFill>
          <a:blip r:embed="rId3" cstate="print"/>
          <a:srcRect/>
          <a:stretch>
            <a:fillRect/>
          </a:stretch>
        </p:blipFill>
        <p:spPr bwMode="auto">
          <a:xfrm>
            <a:off x="4139952" y="620688"/>
            <a:ext cx="914400" cy="914400"/>
          </a:xfrm>
          <a:prstGeom prst="rect">
            <a:avLst/>
          </a:prstGeom>
          <a:noFill/>
        </p:spPr>
      </p:pic>
    </p:spTree>
    <p:extLst>
      <p:ext uri="{BB962C8B-B14F-4D97-AF65-F5344CB8AC3E}">
        <p14:creationId xmlns:p14="http://schemas.microsoft.com/office/powerpoint/2010/main" xmlns="" val="124249838"/>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End-user </a:t>
            </a:r>
            <a:r>
              <a:rPr lang="el-GR" dirty="0" smtClean="0"/>
              <a:t>της Υπηρεσίας</a:t>
            </a:r>
            <a:endParaRPr lang="el-GR" dirty="0"/>
          </a:p>
        </p:txBody>
      </p:sp>
      <p:sp>
        <p:nvSpPr>
          <p:cNvPr id="3" name="Text Placeholder 2"/>
          <p:cNvSpPr>
            <a:spLocks noGrp="1"/>
          </p:cNvSpPr>
          <p:nvPr>
            <p:ph type="body" idx="1"/>
          </p:nvPr>
        </p:nvSpPr>
        <p:spPr/>
        <p:txBody>
          <a:bodyPr>
            <a:normAutofit/>
          </a:bodyPr>
          <a:lstStyle/>
          <a:p>
            <a:endParaRPr lang="en-US" dirty="0" smtClean="0"/>
          </a:p>
          <a:p>
            <a:r>
              <a:rPr lang="el-GR" dirty="0" smtClean="0"/>
              <a:t>Ο κύριος καταναλωτής των οικονομικών στοιχείων είναι </a:t>
            </a:r>
            <a:r>
              <a:rPr lang="el-GR" b="1" dirty="0" smtClean="0"/>
              <a:t>το ΓΛΚ </a:t>
            </a:r>
            <a:r>
              <a:rPr lang="el-GR" dirty="0" smtClean="0"/>
              <a:t>και σε αυτό </a:t>
            </a:r>
            <a:r>
              <a:rPr lang="el-GR" b="1" dirty="0" smtClean="0"/>
              <a:t>αναφερόμαστε ως </a:t>
            </a:r>
            <a:r>
              <a:rPr lang="el-GR" b="1" dirty="0" err="1" smtClean="0"/>
              <a:t>end</a:t>
            </a:r>
            <a:r>
              <a:rPr lang="el-GR" b="1" dirty="0" smtClean="0"/>
              <a:t>-</a:t>
            </a:r>
            <a:r>
              <a:rPr lang="el-GR" b="1" dirty="0" err="1" smtClean="0"/>
              <a:t>user</a:t>
            </a:r>
            <a:r>
              <a:rPr lang="el-GR" b="1" dirty="0" smtClean="0"/>
              <a:t> της υπηρεσίας</a:t>
            </a:r>
            <a:r>
              <a:rPr lang="en-US" b="1" dirty="0" smtClean="0"/>
              <a:t> (A.4)</a:t>
            </a:r>
            <a:r>
              <a:rPr lang="en-US" dirty="0" smtClean="0"/>
              <a:t>.</a:t>
            </a:r>
          </a:p>
          <a:p>
            <a:r>
              <a:rPr lang="el-GR" dirty="0" smtClean="0"/>
              <a:t>Τα συλλεγμένα στοιχεία διατίθενται και σε άλλους φορείς, όπως ΕΛΣΤΑΤ, </a:t>
            </a:r>
            <a:r>
              <a:rPr lang="el-GR" dirty="0" err="1" smtClean="0"/>
              <a:t>ΕΛΣυν</a:t>
            </a:r>
            <a:r>
              <a:rPr lang="el-GR" dirty="0" smtClean="0"/>
              <a:t>, Αποκεντρωμένες Διοικήσεις, ΚΕΔΕ. Γενικά, είναι δυνατόν να διατεθούν στοιχεία με κατάλληλη κλήση του </a:t>
            </a:r>
            <a:r>
              <a:rPr lang="en-US" dirty="0" smtClean="0"/>
              <a:t>web service </a:t>
            </a:r>
            <a:r>
              <a:rPr lang="el-GR" dirty="0" smtClean="0"/>
              <a:t>που διαθέτει ο Κόμβος</a:t>
            </a:r>
            <a:r>
              <a:rPr lang="en-US" dirty="0" smtClean="0"/>
              <a:t> (D.2)</a:t>
            </a:r>
            <a:r>
              <a:rPr lang="el-GR" dirty="0" smtClean="0"/>
              <a:t>.</a:t>
            </a:r>
          </a:p>
          <a:p>
            <a:endParaRPr lang="el-GR" dirty="0" smtClean="0"/>
          </a:p>
          <a:p>
            <a:r>
              <a:rPr lang="el-GR" dirty="0" smtClean="0"/>
              <a:t>Συνεπώς αναφερόμαστε σε μία </a:t>
            </a:r>
            <a:r>
              <a:rPr lang="el-GR" b="1" dirty="0" smtClean="0"/>
              <a:t>A2A </a:t>
            </a:r>
            <a:r>
              <a:rPr lang="el-GR" b="1" dirty="0" err="1" smtClean="0"/>
              <a:t>service</a:t>
            </a:r>
            <a:r>
              <a:rPr lang="el-GR" dirty="0" smtClean="0"/>
              <a:t>.</a:t>
            </a:r>
          </a:p>
          <a:p>
            <a:endParaRPr lang="el-GR" dirty="0" smtClean="0"/>
          </a:p>
          <a:p>
            <a:r>
              <a:rPr lang="el-GR" dirty="0" smtClean="0"/>
              <a:t>Η Υπηρεσία μπορούμε να θεωρήσουμε ότι κινείται σε </a:t>
            </a:r>
            <a:r>
              <a:rPr lang="el-GR" b="1" dirty="0" smtClean="0"/>
              <a:t>Εθνικό Επίπεδο (</a:t>
            </a:r>
            <a:r>
              <a:rPr lang="en-US" b="1" dirty="0" smtClean="0"/>
              <a:t>A.5</a:t>
            </a:r>
            <a:r>
              <a:rPr lang="el-GR" b="1" dirty="0" smtClean="0"/>
              <a:t>)</a:t>
            </a:r>
            <a:r>
              <a:rPr lang="el-GR" dirty="0" smtClean="0"/>
              <a:t>, διότι τα δημοσιονομικά </a:t>
            </a:r>
            <a:r>
              <a:rPr lang="el-GR" smtClean="0"/>
              <a:t>δεδομένα αποστέλλονται  στο ΓΛΚ και </a:t>
            </a:r>
            <a:r>
              <a:rPr lang="el-GR" dirty="0" smtClean="0"/>
              <a:t>χρησιμοποιούνται από αυτό για τη διαδικασία Υπερβολικού Ελλείμματος και την αξιολόγηση της πορείας του Προγράμματος </a:t>
            </a:r>
            <a:r>
              <a:rPr lang="el-GR" smtClean="0"/>
              <a:t>Δημοσιονομικής Σταθερότητας</a:t>
            </a:r>
            <a:endParaRPr lang="el-GR" dirty="0" smtClean="0"/>
          </a:p>
        </p:txBody>
      </p:sp>
      <p:sp>
        <p:nvSpPr>
          <p:cNvPr id="4" name="Slide Number Placeholder 3"/>
          <p:cNvSpPr>
            <a:spLocks noGrp="1"/>
          </p:cNvSpPr>
          <p:nvPr>
            <p:ph type="sldNum" sz="quarter" idx="12"/>
          </p:nvPr>
        </p:nvSpPr>
        <p:spPr/>
        <p:txBody>
          <a:bodyPr/>
          <a:lstStyle/>
          <a:p>
            <a:fld id="{607D46B6-8F5A-4B10-9FAE-780AC558AC4A}"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Προαγωγή </a:t>
            </a:r>
            <a:r>
              <a:rPr lang="el-GR" dirty="0" err="1" smtClean="0"/>
              <a:t>Διαλειτουργικότητας</a:t>
            </a:r>
            <a:r>
              <a:rPr lang="el-GR" dirty="0" smtClean="0"/>
              <a:t>-</a:t>
            </a:r>
            <a:r>
              <a:rPr lang="el-GR" dirty="0" err="1" smtClean="0"/>
              <a:t>Επανάχρησης</a:t>
            </a:r>
            <a:endParaRPr lang="el-GR" dirty="0"/>
          </a:p>
        </p:txBody>
      </p:sp>
      <p:sp>
        <p:nvSpPr>
          <p:cNvPr id="3" name="Text Placeholder 2"/>
          <p:cNvSpPr>
            <a:spLocks noGrp="1"/>
          </p:cNvSpPr>
          <p:nvPr>
            <p:ph type="body" idx="1"/>
          </p:nvPr>
        </p:nvSpPr>
        <p:spPr/>
        <p:txBody>
          <a:bodyPr/>
          <a:lstStyle/>
          <a:p>
            <a:r>
              <a:rPr lang="el-GR" dirty="0" smtClean="0"/>
              <a:t>Η συλλογή και αποστολή στο ΓΛΚ των στοιχείων των φορέων μέσω του Κόμβου </a:t>
            </a:r>
            <a:r>
              <a:rPr lang="el-GR" b="1" dirty="0" smtClean="0"/>
              <a:t>επιλέχθηκε ως λύση σταθμίζοντας</a:t>
            </a:r>
            <a:r>
              <a:rPr lang="el-GR" dirty="0" smtClean="0"/>
              <a:t> τις εργατοώρες που θα απαιτούνταν για τη συλλογή και χειροκίνητη φόρτωση των αρχείων </a:t>
            </a:r>
            <a:r>
              <a:rPr lang="el-GR" dirty="0" err="1" smtClean="0"/>
              <a:t>txt</a:t>
            </a:r>
            <a:r>
              <a:rPr lang="el-GR" dirty="0" smtClean="0"/>
              <a:t> των φορέων από το ΥΠΕΣ. Επίσης, </a:t>
            </a:r>
            <a:r>
              <a:rPr lang="el-GR" b="1" dirty="0" smtClean="0"/>
              <a:t>ο Κόμβος αποτελεί ένα κεντρικό σημείο διάθεσης των στοιχείων</a:t>
            </a:r>
            <a:r>
              <a:rPr lang="el-GR" dirty="0" smtClean="0"/>
              <a:t> των φορέων και δεν χρειάζεται αυτοί να αποστέλλουν σε πολλαπλές βάσεις, ούτε οι ενδιαφερόμενοι φορείς να τα ζητούν από εναλλακτικά κανάλια που να χρειάζονται </a:t>
            </a:r>
            <a:r>
              <a:rPr lang="en-US" dirty="0" smtClean="0"/>
              <a:t>ad hoc</a:t>
            </a:r>
            <a:r>
              <a:rPr lang="el-GR" dirty="0" smtClean="0"/>
              <a:t> προσαρμογές</a:t>
            </a:r>
            <a:r>
              <a:rPr lang="en-US" dirty="0" smtClean="0"/>
              <a:t>, </a:t>
            </a:r>
            <a:r>
              <a:rPr lang="el-GR" dirty="0" smtClean="0"/>
              <a:t>προάγοντας έτσι την </a:t>
            </a:r>
            <a:r>
              <a:rPr lang="el-GR" dirty="0" err="1" smtClean="0"/>
              <a:t>διαλειτουργικότητα</a:t>
            </a:r>
            <a:r>
              <a:rPr lang="el-GR" dirty="0" smtClean="0"/>
              <a:t> και την </a:t>
            </a:r>
            <a:r>
              <a:rPr lang="el-GR" dirty="0" err="1" smtClean="0"/>
              <a:t>επανάχρηση</a:t>
            </a:r>
            <a:r>
              <a:rPr lang="el-GR" dirty="0" smtClean="0"/>
              <a:t> της πληροφορίας (</a:t>
            </a:r>
            <a:r>
              <a:rPr lang="en-US" dirty="0" smtClean="0"/>
              <a:t>D.1</a:t>
            </a:r>
            <a:r>
              <a:rPr lang="el-GR" dirty="0" smtClean="0"/>
              <a:t>).</a:t>
            </a:r>
          </a:p>
          <a:p>
            <a:endParaRPr lang="el-GR" dirty="0"/>
          </a:p>
        </p:txBody>
      </p:sp>
      <p:sp>
        <p:nvSpPr>
          <p:cNvPr id="4" name="Slide Number Placeholder 3"/>
          <p:cNvSpPr>
            <a:spLocks noGrp="1"/>
          </p:cNvSpPr>
          <p:nvPr>
            <p:ph type="sldNum" sz="quarter" idx="12"/>
          </p:nvPr>
        </p:nvSpPr>
        <p:spPr/>
        <p:txBody>
          <a:bodyPr/>
          <a:lstStyle/>
          <a:p>
            <a:fld id="{607D46B6-8F5A-4B10-9FAE-780AC558AC4A}"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Αξιολογούμενης Υπηρεσίας - </a:t>
            </a:r>
            <a:r>
              <a:rPr lang="en-US" dirty="0" smtClean="0"/>
              <a:t>IMM</a:t>
            </a:r>
            <a:endParaRPr lang="el-GR" dirty="0"/>
          </a:p>
        </p:txBody>
      </p:sp>
      <p:sp>
        <p:nvSpPr>
          <p:cNvPr id="3" name="Text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2"/>
          </p:nvPr>
        </p:nvSpPr>
        <p:spPr/>
        <p:txBody>
          <a:bodyPr/>
          <a:lstStyle/>
          <a:p>
            <a:fld id="{607D46B6-8F5A-4B10-9FAE-780AC558AC4A}" type="slidenum">
              <a:rPr lang="el-GR" smtClean="0"/>
              <a:pPr/>
              <a:t>12</a:t>
            </a:fld>
            <a:endParaRPr lang="el-GR"/>
          </a:p>
        </p:txBody>
      </p:sp>
      <p:sp>
        <p:nvSpPr>
          <p:cNvPr id="5" name="Rounded Rectangle 4"/>
          <p:cNvSpPr/>
          <p:nvPr/>
        </p:nvSpPr>
        <p:spPr>
          <a:xfrm>
            <a:off x="251520" y="548680"/>
            <a:ext cx="5040560" cy="108012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dirty="0" smtClean="0"/>
              <a:t>Φορείς της Τ.Α.:</a:t>
            </a:r>
          </a:p>
          <a:p>
            <a:pPr algn="ctr"/>
            <a:r>
              <a:rPr lang="el-GR" dirty="0" smtClean="0"/>
              <a:t>Δημιουργούν κάθε μήνα αρχεία </a:t>
            </a:r>
            <a:r>
              <a:rPr lang="en-US" dirty="0" smtClean="0"/>
              <a:t>XML</a:t>
            </a:r>
            <a:r>
              <a:rPr lang="el-GR" dirty="0" smtClean="0"/>
              <a:t> (Αναφορές)</a:t>
            </a:r>
            <a:r>
              <a:rPr lang="en-US" dirty="0" smtClean="0"/>
              <a:t> </a:t>
            </a:r>
            <a:r>
              <a:rPr lang="el-GR" dirty="0" smtClean="0"/>
              <a:t>με τα Οικονομικά Στοιχεία, τα οποία θα λάβει το ΥΠΕΣ καλώντας τα </a:t>
            </a:r>
            <a:r>
              <a:rPr lang="en-US" dirty="0" smtClean="0"/>
              <a:t>Web services </a:t>
            </a:r>
            <a:r>
              <a:rPr lang="el-GR" dirty="0" smtClean="0"/>
              <a:t>που διαθέτουν</a:t>
            </a:r>
            <a:endParaRPr lang="el-GR" dirty="0"/>
          </a:p>
        </p:txBody>
      </p:sp>
      <p:sp>
        <p:nvSpPr>
          <p:cNvPr id="6" name="Rounded Rectangle 5"/>
          <p:cNvSpPr/>
          <p:nvPr/>
        </p:nvSpPr>
        <p:spPr>
          <a:xfrm>
            <a:off x="107504" y="1916832"/>
            <a:ext cx="8964488" cy="331236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l-GR" dirty="0" smtClean="0"/>
              <a:t>Ο Κόμβος </a:t>
            </a:r>
            <a:r>
              <a:rPr lang="el-GR" dirty="0" err="1" smtClean="0"/>
              <a:t>Διαλειτουργικότητας</a:t>
            </a:r>
            <a:r>
              <a:rPr lang="el-GR" dirty="0" smtClean="0"/>
              <a:t> του ΥΠΕΣ: Καλεί  κάθε μήνα τα </a:t>
            </a:r>
            <a:r>
              <a:rPr lang="en-US" dirty="0" smtClean="0"/>
              <a:t>web services </a:t>
            </a:r>
            <a:r>
              <a:rPr lang="el-GR" dirty="0" smtClean="0"/>
              <a:t>των φορέων της Τ.Α. και λαμβάνει τα μηνιαία οικονομικά τους στοιχεία σε αρχεία </a:t>
            </a:r>
            <a:r>
              <a:rPr lang="en-US" dirty="0" smtClean="0"/>
              <a:t>XML </a:t>
            </a:r>
            <a:r>
              <a:rPr lang="el-GR" dirty="0" smtClean="0"/>
              <a:t>(έχει καθορίσει τα στοιχεία και τη δομή των </a:t>
            </a:r>
            <a:r>
              <a:rPr lang="en-US" dirty="0" smtClean="0"/>
              <a:t>XML</a:t>
            </a:r>
            <a:r>
              <a:rPr lang="el-GR" dirty="0" smtClean="0"/>
              <a:t>, γίνονται απλοί λογικοί έλεγχοι, αυτόματη αποστολή </a:t>
            </a:r>
            <a:r>
              <a:rPr lang="en-US" dirty="0" smtClean="0"/>
              <a:t>e-mail </a:t>
            </a:r>
            <a:r>
              <a:rPr lang="el-GR" dirty="0" smtClean="0"/>
              <a:t>πληροφόρησης στους </a:t>
            </a:r>
            <a:r>
              <a:rPr lang="el-GR" dirty="0" err="1" smtClean="0"/>
              <a:t>ΣτατιστικούςΑνταποκριτές</a:t>
            </a:r>
            <a:r>
              <a:rPr lang="el-GR" dirty="0" smtClean="0"/>
              <a:t>). Εναλλακτικά οι φορείς φορτώνουν τα αρχεία τους σε ειδική διαδικτυακή εφαρμογή μέσω των </a:t>
            </a:r>
            <a:r>
              <a:rPr lang="en-US" dirty="0" smtClean="0"/>
              <a:t>accounts</a:t>
            </a:r>
            <a:r>
              <a:rPr lang="el-GR" dirty="0" smtClean="0"/>
              <a:t> των Στατ. </a:t>
            </a:r>
            <a:r>
              <a:rPr lang="el-GR" dirty="0" err="1" smtClean="0"/>
              <a:t>Ανταπ</a:t>
            </a:r>
            <a:r>
              <a:rPr lang="el-GR" dirty="0" smtClean="0"/>
              <a:t>. που έχουν ορίσει. Τα στοιχεία αποθηκεύονται στην Κεντρική Βάση δεδομένων (</a:t>
            </a:r>
            <a:r>
              <a:rPr lang="en-US" dirty="0" smtClean="0"/>
              <a:t>Oracle</a:t>
            </a:r>
            <a:r>
              <a:rPr lang="el-GR" dirty="0" smtClean="0"/>
              <a:t>)</a:t>
            </a:r>
            <a:r>
              <a:rPr lang="en-US" dirty="0" smtClean="0"/>
              <a:t> </a:t>
            </a:r>
            <a:r>
              <a:rPr lang="el-GR" dirty="0" smtClean="0"/>
              <a:t>και στη συνέχεια μετασχηματίζονται τη νύχτα και φορτώνονται στο </a:t>
            </a:r>
            <a:r>
              <a:rPr lang="en-US" dirty="0" smtClean="0"/>
              <a:t>Business Intelligence </a:t>
            </a:r>
            <a:r>
              <a:rPr lang="el-GR" dirty="0" smtClean="0"/>
              <a:t> σύστημα (</a:t>
            </a:r>
            <a:r>
              <a:rPr lang="en-US" dirty="0" err="1" smtClean="0"/>
              <a:t>obiee</a:t>
            </a:r>
            <a:r>
              <a:rPr lang="en-US" dirty="0" smtClean="0"/>
              <a:t> 11g</a:t>
            </a:r>
            <a:r>
              <a:rPr lang="el-GR" dirty="0" smtClean="0"/>
              <a:t>)</a:t>
            </a:r>
            <a:r>
              <a:rPr lang="en-US" dirty="0" smtClean="0"/>
              <a:t> </a:t>
            </a:r>
            <a:r>
              <a:rPr lang="el-GR" dirty="0" smtClean="0"/>
              <a:t>μέσω του οποίου οι Διαχειριστές μπορούν να πραγματοποιήσουν δυναμικές αναφορές (τα στοιχεία αποκτούν διαστάσεις), να ελέγξουν και να αξιολογήσουν. Σε συμφωνημένες προθεσμίες αποστέλλονται κάθε μήνα στο ΓΛΚ σε αρχεία </a:t>
            </a:r>
            <a:r>
              <a:rPr lang="en-US" dirty="0" smtClean="0"/>
              <a:t>txt </a:t>
            </a:r>
            <a:r>
              <a:rPr lang="el-GR" dirty="0" smtClean="0"/>
              <a:t>(που έχει καθορίσει το ΓΛΚ) αφού μετασχηματιστούν κατάλληλα, τα μηνιαία οικονομικά στοιχεία  μέσω κλήσης του </a:t>
            </a:r>
            <a:r>
              <a:rPr lang="en-US" dirty="0" smtClean="0"/>
              <a:t>web service </a:t>
            </a:r>
            <a:r>
              <a:rPr lang="el-GR" dirty="0" smtClean="0"/>
              <a:t>του</a:t>
            </a:r>
            <a:r>
              <a:rPr lang="en-US" dirty="0" smtClean="0"/>
              <a:t>.</a:t>
            </a:r>
            <a:endParaRPr lang="el-GR" dirty="0"/>
          </a:p>
        </p:txBody>
      </p:sp>
      <p:sp>
        <p:nvSpPr>
          <p:cNvPr id="8" name="Down Arrow 7"/>
          <p:cNvSpPr/>
          <p:nvPr/>
        </p:nvSpPr>
        <p:spPr>
          <a:xfrm>
            <a:off x="3923928" y="1638092"/>
            <a:ext cx="504056" cy="288032"/>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l-GR"/>
          </a:p>
        </p:txBody>
      </p:sp>
      <p:sp>
        <p:nvSpPr>
          <p:cNvPr id="10" name="Down Arrow 9"/>
          <p:cNvSpPr/>
          <p:nvPr/>
        </p:nvSpPr>
        <p:spPr>
          <a:xfrm rot="10800000">
            <a:off x="1115617" y="1638092"/>
            <a:ext cx="504056" cy="28803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l-GR" dirty="0"/>
          </a:p>
        </p:txBody>
      </p:sp>
      <p:sp>
        <p:nvSpPr>
          <p:cNvPr id="12" name="TextBox 11"/>
          <p:cNvSpPr txBox="1"/>
          <p:nvPr/>
        </p:nvSpPr>
        <p:spPr>
          <a:xfrm>
            <a:off x="179512" y="1628800"/>
            <a:ext cx="2627784" cy="369332"/>
          </a:xfrm>
          <a:prstGeom prst="rect">
            <a:avLst/>
          </a:prstGeom>
          <a:noFill/>
        </p:spPr>
        <p:txBody>
          <a:bodyPr wrap="square" rtlCol="0">
            <a:spAutoFit/>
          </a:bodyPr>
          <a:lstStyle/>
          <a:p>
            <a:r>
              <a:rPr lang="el-GR" dirty="0" smtClean="0"/>
              <a:t>Κλήση των </a:t>
            </a:r>
            <a:r>
              <a:rPr lang="en-US" dirty="0" smtClean="0"/>
              <a:t>web services</a:t>
            </a:r>
            <a:endParaRPr lang="el-GR" dirty="0"/>
          </a:p>
        </p:txBody>
      </p:sp>
      <p:sp>
        <p:nvSpPr>
          <p:cNvPr id="14" name="TextBox 13"/>
          <p:cNvSpPr txBox="1"/>
          <p:nvPr/>
        </p:nvSpPr>
        <p:spPr>
          <a:xfrm>
            <a:off x="3024336" y="1628800"/>
            <a:ext cx="2483768" cy="369332"/>
          </a:xfrm>
          <a:prstGeom prst="rect">
            <a:avLst/>
          </a:prstGeom>
          <a:noFill/>
        </p:spPr>
        <p:txBody>
          <a:bodyPr wrap="square" rtlCol="0">
            <a:spAutoFit/>
          </a:bodyPr>
          <a:lstStyle/>
          <a:p>
            <a:r>
              <a:rPr lang="el-GR" dirty="0" smtClean="0"/>
              <a:t>Διάθεση </a:t>
            </a:r>
            <a:r>
              <a:rPr lang="en-US" dirty="0" smtClean="0"/>
              <a:t>XML </a:t>
            </a:r>
            <a:r>
              <a:rPr lang="el-GR" dirty="0" smtClean="0"/>
              <a:t>αρχείων</a:t>
            </a:r>
            <a:endParaRPr lang="el-GR" dirty="0"/>
          </a:p>
        </p:txBody>
      </p:sp>
      <p:sp>
        <p:nvSpPr>
          <p:cNvPr id="15" name="Rounded Rectangle 14"/>
          <p:cNvSpPr/>
          <p:nvPr/>
        </p:nvSpPr>
        <p:spPr>
          <a:xfrm>
            <a:off x="72008" y="5517232"/>
            <a:ext cx="8964488" cy="134076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smtClean="0"/>
              <a:t>Το </a:t>
            </a:r>
            <a:r>
              <a:rPr lang="el-GR" dirty="0" err="1" smtClean="0"/>
              <a:t>web</a:t>
            </a:r>
            <a:r>
              <a:rPr lang="el-GR" dirty="0" smtClean="0"/>
              <a:t> </a:t>
            </a:r>
            <a:r>
              <a:rPr lang="el-GR" dirty="0" err="1" smtClean="0"/>
              <a:t>service</a:t>
            </a:r>
            <a:r>
              <a:rPr lang="el-GR" dirty="0" smtClean="0"/>
              <a:t> του ΓΛΚ ειδοποιεί τους Διαχειριστές του Κόμβου για σφάλματα που εντοπίζονται στο αρχείο (</a:t>
            </a:r>
            <a:r>
              <a:rPr lang="el-GR" dirty="0" err="1" smtClean="0"/>
              <a:t>warnings</a:t>
            </a:r>
            <a:r>
              <a:rPr lang="el-GR" dirty="0" smtClean="0"/>
              <a:t> και </a:t>
            </a:r>
            <a:r>
              <a:rPr lang="el-GR" dirty="0" err="1" smtClean="0"/>
              <a:t>critical</a:t>
            </a:r>
            <a:r>
              <a:rPr lang="el-GR" dirty="0" smtClean="0"/>
              <a:t> (το αρχείο δεν φορτώνεται και απαιτείται </a:t>
            </a:r>
            <a:r>
              <a:rPr lang="el-GR" dirty="0" err="1" smtClean="0"/>
              <a:t>επανυποβολή</a:t>
            </a:r>
            <a:r>
              <a:rPr lang="el-GR" dirty="0" smtClean="0"/>
              <a:t> νέου). Με βάση αυτά, οι Διαχειριστές επικοινωνούν με τον φορέα που αφορούν για προβεί σε διορθώσεις, κάνουν </a:t>
            </a:r>
            <a:r>
              <a:rPr lang="el-GR" dirty="0" err="1" smtClean="0"/>
              <a:t>επανάντληση</a:t>
            </a:r>
            <a:r>
              <a:rPr lang="el-GR" dirty="0" smtClean="0"/>
              <a:t> των στοιχείων και τελικώς </a:t>
            </a:r>
            <a:r>
              <a:rPr lang="el-GR" dirty="0" err="1" smtClean="0"/>
              <a:t>επανυποβολή</a:t>
            </a:r>
            <a:r>
              <a:rPr lang="el-GR" dirty="0" smtClean="0"/>
              <a:t> στο </a:t>
            </a:r>
            <a:r>
              <a:rPr lang="el-GR" dirty="0" err="1" smtClean="0"/>
              <a:t>web</a:t>
            </a:r>
            <a:r>
              <a:rPr lang="el-GR" dirty="0" smtClean="0"/>
              <a:t> </a:t>
            </a:r>
            <a:r>
              <a:rPr lang="el-GR" dirty="0" err="1" smtClean="0"/>
              <a:t>service</a:t>
            </a:r>
            <a:r>
              <a:rPr lang="el-GR" dirty="0" smtClean="0"/>
              <a:t> του ΓΛΚ.</a:t>
            </a:r>
            <a:endParaRPr lang="el-GR" dirty="0"/>
          </a:p>
        </p:txBody>
      </p:sp>
      <p:sp>
        <p:nvSpPr>
          <p:cNvPr id="16" name="Down Arrow 15"/>
          <p:cNvSpPr/>
          <p:nvPr/>
        </p:nvSpPr>
        <p:spPr>
          <a:xfrm>
            <a:off x="4076328" y="5229200"/>
            <a:ext cx="504056" cy="28803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l-GR"/>
          </a:p>
        </p:txBody>
      </p:sp>
      <p:sp>
        <p:nvSpPr>
          <p:cNvPr id="17" name="TextBox 16"/>
          <p:cNvSpPr txBox="1"/>
          <p:nvPr/>
        </p:nvSpPr>
        <p:spPr>
          <a:xfrm>
            <a:off x="2312640" y="5157192"/>
            <a:ext cx="4491608" cy="369332"/>
          </a:xfrm>
          <a:prstGeom prst="rect">
            <a:avLst/>
          </a:prstGeom>
          <a:noFill/>
        </p:spPr>
        <p:txBody>
          <a:bodyPr wrap="square" rtlCol="0">
            <a:spAutoFit/>
          </a:bodyPr>
          <a:lstStyle/>
          <a:p>
            <a:r>
              <a:rPr lang="el-GR" dirty="0" smtClean="0"/>
              <a:t>Κλήση </a:t>
            </a:r>
            <a:r>
              <a:rPr lang="en-US" dirty="0" smtClean="0"/>
              <a:t>web service </a:t>
            </a:r>
            <a:r>
              <a:rPr lang="el-GR" dirty="0" smtClean="0"/>
              <a:t>και αποστολή </a:t>
            </a:r>
            <a:r>
              <a:rPr lang="en-US" dirty="0" smtClean="0"/>
              <a:t>txt </a:t>
            </a:r>
            <a:r>
              <a:rPr lang="el-GR" dirty="0" smtClean="0"/>
              <a:t>αρχείων</a:t>
            </a:r>
            <a:endParaRPr lang="el-GR" dirty="0"/>
          </a:p>
        </p:txBody>
      </p:sp>
      <p:sp>
        <p:nvSpPr>
          <p:cNvPr id="18" name="Rounded Rectangle 17"/>
          <p:cNvSpPr/>
          <p:nvPr/>
        </p:nvSpPr>
        <p:spPr>
          <a:xfrm>
            <a:off x="5364088" y="548680"/>
            <a:ext cx="3528392" cy="12241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dirty="0" smtClean="0"/>
              <a:t>Η ΔΙΑΔΙΚΑΣΙΑ ΓΙΝΕΤΑΙ ΚΑΘΕ ΜΗΝΑ (</a:t>
            </a:r>
            <a:r>
              <a:rPr lang="en-US" dirty="0" smtClean="0"/>
              <a:t>monthly reporting</a:t>
            </a:r>
            <a:r>
              <a:rPr lang="el-GR" dirty="0" smtClean="0"/>
              <a:t>) ΚΑΙ ΑΠΟΚΛΕΙΣΤΙΚΑ ΕΝΤΟΣ ΤΟΥ ΔΙΚΤΥΟΥ ΣΥΖΕΥΞΙΣ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Διαδικασίες</a:t>
            </a:r>
            <a:r>
              <a:rPr lang="en-US" dirty="0" smtClean="0"/>
              <a:t> </a:t>
            </a:r>
            <a:endParaRPr lang="el-GR" dirty="0"/>
          </a:p>
        </p:txBody>
      </p:sp>
      <p:sp>
        <p:nvSpPr>
          <p:cNvPr id="3" name="Text Placeholder 2"/>
          <p:cNvSpPr>
            <a:spLocks noGrp="1"/>
          </p:cNvSpPr>
          <p:nvPr>
            <p:ph type="body" idx="1"/>
          </p:nvPr>
        </p:nvSpPr>
        <p:spPr/>
        <p:txBody>
          <a:bodyPr/>
          <a:lstStyle/>
          <a:p>
            <a:r>
              <a:rPr lang="el-GR" dirty="0" smtClean="0"/>
              <a:t>Σημειώνουμε ότι για την περιγραφείσα ροή εργασιών </a:t>
            </a:r>
            <a:r>
              <a:rPr lang="el-GR" b="1" dirty="0" smtClean="0"/>
              <a:t>εφαρμόζονται οι διαδικασίες που προβλέπει το θεσμικό πλαίσιο για τη μηνιαία συλλογή των στοιχείων στον Κόμβο και την αποστολή μηνιαίων οικονομικών στο ΓΛΚ</a:t>
            </a:r>
            <a:r>
              <a:rPr lang="el-GR" dirty="0" smtClean="0"/>
              <a:t> (σημαντικό στοιχείο για το οποίο αξιολογείται η Χώρα μας από τους Θεσμούς), επίσης υπάρχουν σαφώς </a:t>
            </a:r>
            <a:r>
              <a:rPr lang="el-GR" b="1" dirty="0" smtClean="0"/>
              <a:t>καθορισμένοι ρόλοι-εργαζόμενοι-Διευθύνσεις</a:t>
            </a:r>
            <a:r>
              <a:rPr lang="el-GR" dirty="0" smtClean="0"/>
              <a:t> που τις επιτελούν εντός φορέων (Στατιστικοί Ανταποκριτές), ΥΠΕΣ (Δ/</a:t>
            </a:r>
            <a:r>
              <a:rPr lang="el-GR" dirty="0" err="1" smtClean="0"/>
              <a:t>νση</a:t>
            </a:r>
            <a:r>
              <a:rPr lang="el-GR" dirty="0" smtClean="0"/>
              <a:t> Οικ. ΟΤΑ και Δ/</a:t>
            </a:r>
            <a:r>
              <a:rPr lang="el-GR" dirty="0" err="1" smtClean="0"/>
              <a:t>νση Ηλ</a:t>
            </a:r>
            <a:r>
              <a:rPr lang="el-GR" dirty="0" smtClean="0"/>
              <a:t>. Διακυβέρνησης) και ΓΛΚ (</a:t>
            </a:r>
            <a:r>
              <a:rPr lang="en-US" dirty="0" smtClean="0"/>
              <a:t>D.7</a:t>
            </a:r>
            <a:r>
              <a:rPr lang="el-GR" dirty="0" smtClean="0"/>
              <a:t>).</a:t>
            </a:r>
            <a:endParaRPr lang="en-US" dirty="0" smtClean="0"/>
          </a:p>
          <a:p>
            <a:endParaRPr lang="el-GR" dirty="0" smtClean="0"/>
          </a:p>
          <a:p>
            <a:r>
              <a:rPr lang="el-GR" dirty="0" smtClean="0"/>
              <a:t>Επίσης πρέπει να σημειώσουμε ότι η ανάπτυξη της υπηρεσίας δεν στηρίχθηκε σε κάποια διεθνή πρότυπα</a:t>
            </a:r>
            <a:r>
              <a:rPr lang="en-US" dirty="0" smtClean="0"/>
              <a:t> </a:t>
            </a:r>
            <a:r>
              <a:rPr lang="el-GR" dirty="0" smtClean="0"/>
              <a:t>καθώς δεν υπήρχαν γνωστά, αλλά </a:t>
            </a:r>
            <a:r>
              <a:rPr lang="el-GR" smtClean="0"/>
              <a:t>σε καλές </a:t>
            </a:r>
            <a:r>
              <a:rPr lang="el-GR" dirty="0" smtClean="0"/>
              <a:t>πρακτικές (</a:t>
            </a:r>
            <a:r>
              <a:rPr lang="en-US" dirty="0" smtClean="0"/>
              <a:t>D</a:t>
            </a:r>
            <a:r>
              <a:rPr lang="el-GR" dirty="0" smtClean="0"/>
              <a:t>.9).</a:t>
            </a:r>
          </a:p>
        </p:txBody>
      </p:sp>
      <p:sp>
        <p:nvSpPr>
          <p:cNvPr id="4" name="Slide Number Placeholder 3"/>
          <p:cNvSpPr>
            <a:spLocks noGrp="1"/>
          </p:cNvSpPr>
          <p:nvPr>
            <p:ph type="sldNum" sz="quarter" idx="12"/>
          </p:nvPr>
        </p:nvSpPr>
        <p:spPr/>
        <p:txBody>
          <a:bodyPr/>
          <a:lstStyle/>
          <a:p>
            <a:fld id="{607D46B6-8F5A-4B10-9FAE-780AC558AC4A}"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δεδομένα που συλλέγονται στον Κόμβο</a:t>
            </a:r>
          </a:p>
        </p:txBody>
      </p:sp>
      <p:sp>
        <p:nvSpPr>
          <p:cNvPr id="3" name="2 - Θέση κειμένου"/>
          <p:cNvSpPr>
            <a:spLocks noGrp="1"/>
          </p:cNvSpPr>
          <p:nvPr>
            <p:ph type="body" idx="1"/>
          </p:nvPr>
        </p:nvSpPr>
        <p:spPr/>
        <p:txBody>
          <a:bodyPr>
            <a:normAutofit/>
          </a:bodyPr>
          <a:lstStyle/>
          <a:p>
            <a:pPr marL="0" indent="0">
              <a:buNone/>
            </a:pPr>
            <a:endParaRPr lang="el-GR" sz="3200" dirty="0" smtClean="0"/>
          </a:p>
          <a:p>
            <a:endParaRPr lang="el-GR" sz="3200" dirty="0" smtClean="0"/>
          </a:p>
        </p:txBody>
      </p:sp>
      <p:pic>
        <p:nvPicPr>
          <p:cNvPr id="5122" name="Picture 2" descr="Image result for data"/>
          <p:cNvPicPr>
            <a:picLocks noChangeAspect="1" noChangeArrowheads="1"/>
          </p:cNvPicPr>
          <p:nvPr/>
        </p:nvPicPr>
        <p:blipFill>
          <a:blip r:embed="rId2" cstate="print"/>
          <a:srcRect/>
          <a:stretch>
            <a:fillRect/>
          </a:stretch>
        </p:blipFill>
        <p:spPr bwMode="auto">
          <a:xfrm>
            <a:off x="3635896" y="3861048"/>
            <a:ext cx="1872208" cy="2266841"/>
          </a:xfrm>
          <a:prstGeom prst="rect">
            <a:avLst/>
          </a:prstGeom>
          <a:noFill/>
        </p:spPr>
      </p:pic>
      <p:graphicFrame>
        <p:nvGraphicFramePr>
          <p:cNvPr id="4" name="Diagram 3"/>
          <p:cNvGraphicFramePr/>
          <p:nvPr>
            <p:extLst>
              <p:ext uri="{D42A27DB-BD31-4B8C-83A1-F6EECF244321}">
                <p14:modId xmlns:p14="http://schemas.microsoft.com/office/powerpoint/2010/main" xmlns="" val="544802216"/>
              </p:ext>
            </p:extLst>
          </p:nvPr>
        </p:nvGraphicFramePr>
        <p:xfrm>
          <a:off x="467544" y="1268760"/>
          <a:ext cx="8208912" cy="5305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Κατακόρυφος πάπυρος 5"/>
          <p:cNvSpPr/>
          <p:nvPr/>
        </p:nvSpPr>
        <p:spPr>
          <a:xfrm>
            <a:off x="323528" y="1556792"/>
            <a:ext cx="1728192" cy="1512168"/>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dirty="0" smtClean="0"/>
              <a:t>Φορείς: ΔΗΜΟΙ,</a:t>
            </a:r>
          </a:p>
          <a:p>
            <a:pPr algn="ctr"/>
            <a:r>
              <a:rPr lang="el-GR" sz="1600" dirty="0" smtClean="0"/>
              <a:t>ΠΕΡΙΦΕΡΕΙΕΣ,</a:t>
            </a:r>
            <a:br>
              <a:rPr lang="el-GR" sz="1600" dirty="0" smtClean="0"/>
            </a:br>
            <a:r>
              <a:rPr lang="el-GR" sz="1600" dirty="0" smtClean="0"/>
              <a:t>ΝΠΔΔ &amp; ΝΠΙΔ της Τ.Α.</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smtClean="0"/>
              <a:t>Ποιοτικά Στοιχεία για τους Φορείς</a:t>
            </a:r>
            <a:endParaRPr lang="el-GR" dirty="0"/>
          </a:p>
        </p:txBody>
      </p:sp>
      <p:graphicFrame>
        <p:nvGraphicFramePr>
          <p:cNvPr id="4" name="Diagram 3"/>
          <p:cNvGraphicFramePr/>
          <p:nvPr>
            <p:extLst>
              <p:ext uri="{D42A27DB-BD31-4B8C-83A1-F6EECF244321}">
                <p14:modId xmlns:p14="http://schemas.microsoft.com/office/powerpoint/2010/main" xmlns="" val="239910550"/>
              </p:ext>
            </p:extLst>
          </p:nvPr>
        </p:nvGraphicFramePr>
        <p:xfrm>
          <a:off x="214282" y="714356"/>
          <a:ext cx="8715436"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smtClean="0"/>
              <a:t>Οικονομικά Στοιχεία</a:t>
            </a:r>
            <a:endParaRPr lang="el-GR" dirty="0"/>
          </a:p>
        </p:txBody>
      </p:sp>
      <p:graphicFrame>
        <p:nvGraphicFramePr>
          <p:cNvPr id="5" name="Diagram 4"/>
          <p:cNvGraphicFramePr/>
          <p:nvPr>
            <p:extLst>
              <p:ext uri="{D42A27DB-BD31-4B8C-83A1-F6EECF244321}">
                <p14:modId xmlns:p14="http://schemas.microsoft.com/office/powerpoint/2010/main" xmlns="" val="763048865"/>
              </p:ext>
            </p:extLst>
          </p:nvPr>
        </p:nvGraphicFramePr>
        <p:xfrm>
          <a:off x="214282" y="836712"/>
          <a:ext cx="871543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ular Callout 6"/>
          <p:cNvSpPr/>
          <p:nvPr/>
        </p:nvSpPr>
        <p:spPr>
          <a:xfrm>
            <a:off x="3347864" y="5589240"/>
            <a:ext cx="2232248" cy="1008112"/>
          </a:xfrm>
          <a:prstGeom prst="wedgeRoundRectCallout">
            <a:avLst>
              <a:gd name="adj1" fmla="val -82861"/>
              <a:gd name="adj2" fmla="val -2847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dirty="0" smtClean="0"/>
              <a:t>Δυνατότητα ετήσιας παραμετροποίησης σε ειδικό </a:t>
            </a:r>
            <a:r>
              <a:rPr lang="en-US" sz="1600" dirty="0" smtClean="0"/>
              <a:t>middleware </a:t>
            </a:r>
            <a:r>
              <a:rPr lang="el-GR" sz="1600" dirty="0" smtClean="0"/>
              <a:t>σύστημα!!!</a:t>
            </a:r>
            <a:endParaRPr lang="el-GR" sz="1600" dirty="0"/>
          </a:p>
        </p:txBody>
      </p:sp>
      <p:sp>
        <p:nvSpPr>
          <p:cNvPr id="8" name="TextBox 7"/>
          <p:cNvSpPr txBox="1"/>
          <p:nvPr/>
        </p:nvSpPr>
        <p:spPr>
          <a:xfrm>
            <a:off x="2123728" y="550539"/>
            <a:ext cx="5256584" cy="461665"/>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sz="2400" dirty="0" smtClean="0"/>
              <a:t>Μηνιαία αποστολή από Φορείς της Τ.Α.</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F63C4EF5-A229-450C-BAEA-8A2ECF3D678F}"/>
                                            </p:graphicEl>
                                          </p:spTgt>
                                        </p:tgtEl>
                                        <p:attrNameLst>
                                          <p:attrName>style.visibility</p:attrName>
                                        </p:attrNameLst>
                                      </p:cBhvr>
                                      <p:to>
                                        <p:strVal val="visible"/>
                                      </p:to>
                                    </p:set>
                                    <p:animEffect transition="in" filter="wipe(down)">
                                      <p:cBhvr>
                                        <p:cTn id="12" dur="500"/>
                                        <p:tgtEl>
                                          <p:spTgt spid="5">
                                            <p:graphicEl>
                                              <a:dgm id="{F63C4EF5-A229-450C-BAEA-8A2ECF3D67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69C1095F-91C3-4FEE-AF6C-8E0002BD7269}"/>
                                            </p:graphicEl>
                                          </p:spTgt>
                                        </p:tgtEl>
                                        <p:attrNameLst>
                                          <p:attrName>style.visibility</p:attrName>
                                        </p:attrNameLst>
                                      </p:cBhvr>
                                      <p:to>
                                        <p:strVal val="visible"/>
                                      </p:to>
                                    </p:set>
                                    <p:animEffect transition="in" filter="wipe(down)">
                                      <p:cBhvr>
                                        <p:cTn id="17" dur="500"/>
                                        <p:tgtEl>
                                          <p:spTgt spid="5">
                                            <p:graphicEl>
                                              <a:dgm id="{69C1095F-91C3-4FEE-AF6C-8E0002BD726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dgm id="{36EA776F-7F23-42F3-BF15-1EEF3D118952}"/>
                                            </p:graphicEl>
                                          </p:spTgt>
                                        </p:tgtEl>
                                        <p:attrNameLst>
                                          <p:attrName>style.visibility</p:attrName>
                                        </p:attrNameLst>
                                      </p:cBhvr>
                                      <p:to>
                                        <p:strVal val="visible"/>
                                      </p:to>
                                    </p:set>
                                    <p:animEffect transition="in" filter="wipe(down)">
                                      <p:cBhvr>
                                        <p:cTn id="22" dur="500"/>
                                        <p:tgtEl>
                                          <p:spTgt spid="5">
                                            <p:graphicEl>
                                              <a:dgm id="{36EA776F-7F23-42F3-BF15-1EEF3D11895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dgm id="{87D17E0B-C8DE-4D79-8BA2-01C9A9208246}"/>
                                            </p:graphicEl>
                                          </p:spTgt>
                                        </p:tgtEl>
                                        <p:attrNameLst>
                                          <p:attrName>style.visibility</p:attrName>
                                        </p:attrNameLst>
                                      </p:cBhvr>
                                      <p:to>
                                        <p:strVal val="visible"/>
                                      </p:to>
                                    </p:set>
                                    <p:animEffect transition="in" filter="wipe(down)">
                                      <p:cBhvr>
                                        <p:cTn id="27" dur="500"/>
                                        <p:tgtEl>
                                          <p:spTgt spid="5">
                                            <p:graphicEl>
                                              <a:dgm id="{87D17E0B-C8DE-4D79-8BA2-01C9A920824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dgm id="{DF568F36-F68B-4F6A-8401-11868BFFCA5C}"/>
                                            </p:graphicEl>
                                          </p:spTgt>
                                        </p:tgtEl>
                                        <p:attrNameLst>
                                          <p:attrName>style.visibility</p:attrName>
                                        </p:attrNameLst>
                                      </p:cBhvr>
                                      <p:to>
                                        <p:strVal val="visible"/>
                                      </p:to>
                                    </p:set>
                                    <p:animEffect transition="in" filter="wipe(down)">
                                      <p:cBhvr>
                                        <p:cTn id="32" dur="500"/>
                                        <p:tgtEl>
                                          <p:spTgt spid="5">
                                            <p:graphicEl>
                                              <a:dgm id="{DF568F36-F68B-4F6A-8401-11868BFFCA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dgm id="{FB57D735-930A-4D80-92D9-097161CCFA44}"/>
                                            </p:graphicEl>
                                          </p:spTgt>
                                        </p:tgtEl>
                                        <p:attrNameLst>
                                          <p:attrName>style.visibility</p:attrName>
                                        </p:attrNameLst>
                                      </p:cBhvr>
                                      <p:to>
                                        <p:strVal val="visible"/>
                                      </p:to>
                                    </p:set>
                                    <p:animEffect transition="in" filter="wipe(down)">
                                      <p:cBhvr>
                                        <p:cTn id="37" dur="500"/>
                                        <p:tgtEl>
                                          <p:spTgt spid="5">
                                            <p:graphicEl>
                                              <a:dgm id="{FB57D735-930A-4D80-92D9-097161CCFA4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dgm id="{E5FB37A6-147A-4BC7-9C2D-79473D65FF6B}"/>
                                            </p:graphicEl>
                                          </p:spTgt>
                                        </p:tgtEl>
                                        <p:attrNameLst>
                                          <p:attrName>style.visibility</p:attrName>
                                        </p:attrNameLst>
                                      </p:cBhvr>
                                      <p:to>
                                        <p:strVal val="visible"/>
                                      </p:to>
                                    </p:set>
                                    <p:animEffect transition="in" filter="wipe(down)">
                                      <p:cBhvr>
                                        <p:cTn id="42" dur="500"/>
                                        <p:tgtEl>
                                          <p:spTgt spid="5">
                                            <p:graphicEl>
                                              <a:dgm id="{E5FB37A6-147A-4BC7-9C2D-79473D65FF6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smtClean="0"/>
              <a:t>Στοιχεία Μισθοδοσίας και Προσωπικού</a:t>
            </a:r>
            <a:endParaRPr lang="el-GR" dirty="0"/>
          </a:p>
        </p:txBody>
      </p:sp>
      <p:graphicFrame>
        <p:nvGraphicFramePr>
          <p:cNvPr id="4" name="Diagram 3"/>
          <p:cNvGraphicFramePr/>
          <p:nvPr>
            <p:extLst>
              <p:ext uri="{D42A27DB-BD31-4B8C-83A1-F6EECF244321}">
                <p14:modId xmlns:p14="http://schemas.microsoft.com/office/powerpoint/2010/main" xmlns="" val="3578123138"/>
              </p:ext>
            </p:extLst>
          </p:nvPr>
        </p:nvGraphicFramePr>
        <p:xfrm>
          <a:off x="1763688" y="1052736"/>
          <a:ext cx="712879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79512" y="985952"/>
            <a:ext cx="1512168" cy="193899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l-GR" sz="2400" dirty="0" smtClean="0"/>
              <a:t>Μηνιαία αποστολή από Φορείς της Τ.Α.</a:t>
            </a:r>
            <a:endParaRPr lang="el-GR" sz="2400" dirty="0"/>
          </a:p>
        </p:txBody>
      </p:sp>
      <p:sp>
        <p:nvSpPr>
          <p:cNvPr id="6" name="TextBox 5"/>
          <p:cNvSpPr txBox="1"/>
          <p:nvPr/>
        </p:nvSpPr>
        <p:spPr>
          <a:xfrm>
            <a:off x="179512" y="3218200"/>
            <a:ext cx="1512168" cy="193899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l-GR" sz="2000" dirty="0" smtClean="0"/>
              <a:t>Φόρτωση Αρχείων που λαμβάνει το ΥΠΕΣ από ΕΑΠ και ΥΔΜΗΔ</a:t>
            </a:r>
            <a:endParaRPr lang="el-GR" sz="2000" dirty="0"/>
          </a:p>
        </p:txBody>
      </p:sp>
      <p:sp>
        <p:nvSpPr>
          <p:cNvPr id="7" name="Left Brace 6"/>
          <p:cNvSpPr/>
          <p:nvPr/>
        </p:nvSpPr>
        <p:spPr>
          <a:xfrm>
            <a:off x="1717969" y="1124744"/>
            <a:ext cx="261743" cy="1584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Left Brace 7"/>
          <p:cNvSpPr/>
          <p:nvPr/>
        </p:nvSpPr>
        <p:spPr>
          <a:xfrm>
            <a:off x="1717969" y="3356992"/>
            <a:ext cx="261743" cy="1584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Rounded Rectangular Callout 6"/>
          <p:cNvSpPr/>
          <p:nvPr/>
        </p:nvSpPr>
        <p:spPr>
          <a:xfrm>
            <a:off x="1784342" y="5229200"/>
            <a:ext cx="1707538" cy="792088"/>
          </a:xfrm>
          <a:prstGeom prst="wedgeRoundRectCallout">
            <a:avLst>
              <a:gd name="adj1" fmla="val -78064"/>
              <a:gd name="adj2" fmla="val -7423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600" dirty="0" smtClean="0"/>
              <a:t>Υλοποίηση από ΥΠΕΣ</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79EC21B3-4BA6-4A5A-8833-1AC6B0CB97B0}"/>
                                            </p:graphicEl>
                                          </p:spTgt>
                                        </p:tgtEl>
                                        <p:attrNameLst>
                                          <p:attrName>style.visibility</p:attrName>
                                        </p:attrNameLst>
                                      </p:cBhvr>
                                      <p:to>
                                        <p:strVal val="visible"/>
                                      </p:to>
                                    </p:set>
                                    <p:animEffect transition="in" filter="fade">
                                      <p:cBhvr>
                                        <p:cTn id="13" dur="500"/>
                                        <p:tgtEl>
                                          <p:spTgt spid="4">
                                            <p:graphicEl>
                                              <a:dgm id="{79EC21B3-4BA6-4A5A-8833-1AC6B0CB97B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78AB86DC-E210-46EF-9443-C6F05AC0F48C}"/>
                                            </p:graphicEl>
                                          </p:spTgt>
                                        </p:tgtEl>
                                        <p:attrNameLst>
                                          <p:attrName>style.visibility</p:attrName>
                                        </p:attrNameLst>
                                      </p:cBhvr>
                                      <p:to>
                                        <p:strVal val="visible"/>
                                      </p:to>
                                    </p:set>
                                    <p:animEffect transition="in" filter="fade">
                                      <p:cBhvr>
                                        <p:cTn id="16" dur="500"/>
                                        <p:tgtEl>
                                          <p:spTgt spid="4">
                                            <p:graphicEl>
                                              <a:dgm id="{78AB86DC-E210-46EF-9443-C6F05AC0F48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739D3B46-F021-4689-B59B-AB92AF93E59A}"/>
                                            </p:graphicEl>
                                          </p:spTgt>
                                        </p:tgtEl>
                                        <p:attrNameLst>
                                          <p:attrName>style.visibility</p:attrName>
                                        </p:attrNameLst>
                                      </p:cBhvr>
                                      <p:to>
                                        <p:strVal val="visible"/>
                                      </p:to>
                                    </p:set>
                                    <p:animEffect transition="in" filter="fade">
                                      <p:cBhvr>
                                        <p:cTn id="27" dur="500"/>
                                        <p:tgtEl>
                                          <p:spTgt spid="4">
                                            <p:graphicEl>
                                              <a:dgm id="{739D3B46-F021-4689-B59B-AB92AF93E59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F0A24398-996D-4158-96DF-C2BF5B3ADDAD}"/>
                                            </p:graphicEl>
                                          </p:spTgt>
                                        </p:tgtEl>
                                        <p:attrNameLst>
                                          <p:attrName>style.visibility</p:attrName>
                                        </p:attrNameLst>
                                      </p:cBhvr>
                                      <p:to>
                                        <p:strVal val="visible"/>
                                      </p:to>
                                    </p:set>
                                    <p:animEffect transition="in" filter="fade">
                                      <p:cBhvr>
                                        <p:cTn id="30" dur="500"/>
                                        <p:tgtEl>
                                          <p:spTgt spid="4">
                                            <p:graphicEl>
                                              <a:dgm id="{F0A24398-996D-4158-96DF-C2BF5B3ADDA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Εικόνα 31"/>
          <p:cNvPicPr>
            <a:picLocks noChangeAspect="1"/>
          </p:cNvPicPr>
          <p:nvPr/>
        </p:nvPicPr>
        <p:blipFill>
          <a:blip r:embed="rId2" cstate="print"/>
          <a:stretch>
            <a:fillRect/>
          </a:stretch>
        </p:blipFill>
        <p:spPr>
          <a:xfrm>
            <a:off x="1547664" y="1563816"/>
            <a:ext cx="5146336" cy="3827587"/>
          </a:xfrm>
          <a:prstGeom prst="rect">
            <a:avLst/>
          </a:prstGeom>
        </p:spPr>
      </p:pic>
      <p:sp>
        <p:nvSpPr>
          <p:cNvPr id="2" name="1 - Τίτλος"/>
          <p:cNvSpPr>
            <a:spLocks noGrp="1"/>
          </p:cNvSpPr>
          <p:nvPr>
            <p:ph type="title"/>
          </p:nvPr>
        </p:nvSpPr>
        <p:spPr/>
        <p:txBody>
          <a:bodyPr/>
          <a:lstStyle/>
          <a:p>
            <a:r>
              <a:rPr lang="el-GR" dirty="0" err="1" smtClean="0"/>
              <a:t>Διαστασιοποίηση</a:t>
            </a:r>
            <a:r>
              <a:rPr lang="el-GR" dirty="0" smtClean="0"/>
              <a:t> Δεδομένων</a:t>
            </a:r>
            <a:endParaRPr lang="el-GR" sz="2400" dirty="0" smtClean="0"/>
          </a:p>
        </p:txBody>
      </p:sp>
      <p:sp>
        <p:nvSpPr>
          <p:cNvPr id="3" name="2 - Θέση κειμένου"/>
          <p:cNvSpPr>
            <a:spLocks noGrp="1"/>
          </p:cNvSpPr>
          <p:nvPr>
            <p:ph type="body" idx="1"/>
          </p:nvPr>
        </p:nvSpPr>
        <p:spPr>
          <a:xfrm>
            <a:off x="213382" y="642918"/>
            <a:ext cx="8715436" cy="6000792"/>
          </a:xfrm>
        </p:spPr>
        <p:txBody>
          <a:bodyPr>
            <a:normAutofit/>
          </a:bodyPr>
          <a:lstStyle/>
          <a:p>
            <a:pPr lvl="0"/>
            <a:r>
              <a:rPr lang="el-GR" b="1" dirty="0" smtClean="0">
                <a:solidFill>
                  <a:schemeClr val="accent1"/>
                </a:solidFill>
                <a:effectLst>
                  <a:outerShdw blurRad="38100" dist="38100" dir="2700000" algn="tl">
                    <a:srgbClr val="000000">
                      <a:alpha val="43137"/>
                    </a:srgbClr>
                  </a:outerShdw>
                </a:effectLst>
              </a:rPr>
              <a:t>ΜΕΤΑΣΧΗΜΑΤΙΣΜΟΙ από τη πρωτογενή ΒΔ στο ΒΙ </a:t>
            </a:r>
            <a:r>
              <a:rPr lang="en-US" b="1" dirty="0" smtClean="0">
                <a:solidFill>
                  <a:schemeClr val="accent1"/>
                </a:solidFill>
                <a:effectLst>
                  <a:outerShdw blurRad="38100" dist="38100" dir="2700000" algn="tl">
                    <a:srgbClr val="000000">
                      <a:alpha val="43137"/>
                    </a:srgbClr>
                  </a:outerShdw>
                </a:effectLst>
              </a:rPr>
              <a:t>Analytics</a:t>
            </a:r>
            <a:r>
              <a:rPr lang="el-GR" b="1" dirty="0" smtClean="0">
                <a:solidFill>
                  <a:schemeClr val="accent1"/>
                </a:solidFill>
                <a:effectLst>
                  <a:outerShdw blurRad="38100" dist="38100" dir="2700000" algn="tl">
                    <a:srgbClr val="000000">
                      <a:alpha val="43137"/>
                    </a:srgbClr>
                  </a:outerShdw>
                </a:effectLst>
              </a:rPr>
              <a:t>:</a:t>
            </a:r>
            <a:br>
              <a:rPr lang="el-GR" b="1" dirty="0" smtClean="0">
                <a:solidFill>
                  <a:schemeClr val="accent1"/>
                </a:solidFill>
                <a:effectLst>
                  <a:outerShdw blurRad="38100" dist="38100" dir="2700000" algn="tl">
                    <a:srgbClr val="000000">
                      <a:alpha val="43137"/>
                    </a:srgbClr>
                  </a:outerShdw>
                </a:effectLst>
              </a:rPr>
            </a:br>
            <a:r>
              <a:rPr lang="el-GR" b="1" dirty="0" smtClean="0">
                <a:solidFill>
                  <a:schemeClr val="accent1"/>
                </a:solidFill>
                <a:effectLst>
                  <a:outerShdw blurRad="38100" dist="38100" dir="2700000" algn="tl">
                    <a:srgbClr val="000000">
                      <a:alpha val="43137"/>
                    </a:srgbClr>
                  </a:outerShdw>
                </a:effectLst>
              </a:rPr>
              <a:t>Τα δεδομένα που χρησιμοποιούνται στις αναφορές αποκτούν Διαστάσεις!!!</a:t>
            </a:r>
            <a:endParaRPr lang="el-GR" b="1" dirty="0">
              <a:solidFill>
                <a:schemeClr val="accent1"/>
              </a:solidFill>
              <a:effectLst>
                <a:outerShdw blurRad="38100" dist="38100" dir="2700000" algn="tl">
                  <a:srgbClr val="000000">
                    <a:alpha val="43137"/>
                  </a:srgbClr>
                </a:outerShdw>
              </a:effectLst>
            </a:endParaRPr>
          </a:p>
          <a:p>
            <a:pPr lvl="0"/>
            <a:endParaRPr lang="el-GR" dirty="0" smtClean="0"/>
          </a:p>
        </p:txBody>
      </p:sp>
      <p:sp>
        <p:nvSpPr>
          <p:cNvPr id="12" name="Πλαίσιο κειμένου 86"/>
          <p:cNvSpPr txBox="1"/>
          <p:nvPr/>
        </p:nvSpPr>
        <p:spPr>
          <a:xfrm>
            <a:off x="358211" y="3125004"/>
            <a:ext cx="1459970" cy="1528132"/>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el-GR" b="1" dirty="0">
                <a:effectLst/>
                <a:ea typeface="Times New Roman" panose="02020603050405020304" pitchFamily="18" charset="0"/>
              </a:rPr>
              <a:t>Εννοιολογική Διάσταση</a:t>
            </a:r>
            <a:r>
              <a:rPr lang="el-GR" sz="1600" b="1" dirty="0">
                <a:effectLst/>
                <a:ea typeface="Times New Roman" panose="02020603050405020304" pitchFamily="18" charset="0"/>
              </a:rPr>
              <a:t/>
            </a:r>
            <a:br>
              <a:rPr lang="el-GR" sz="1600" b="1" dirty="0">
                <a:effectLst/>
                <a:ea typeface="Times New Roman" panose="02020603050405020304" pitchFamily="18" charset="0"/>
              </a:rPr>
            </a:br>
            <a:r>
              <a:rPr lang="el-GR" sz="1200" b="1" dirty="0">
                <a:effectLst/>
                <a:ea typeface="Times New Roman" panose="02020603050405020304" pitchFamily="18" charset="0"/>
              </a:rPr>
              <a:t>(π.χ. </a:t>
            </a:r>
            <a:r>
              <a:rPr lang="el-GR" sz="1200" b="1" dirty="0" smtClean="0">
                <a:effectLst/>
                <a:ea typeface="Times New Roman" panose="02020603050405020304" pitchFamily="18" charset="0"/>
              </a:rPr>
              <a:t>ΚΩΔ. Προϋπολογισμού 1</a:t>
            </a:r>
            <a:r>
              <a:rPr lang="el-GR" sz="1200" b="1" baseline="30000" dirty="0" smtClean="0">
                <a:effectLst/>
                <a:ea typeface="Times New Roman" panose="02020603050405020304" pitchFamily="18" charset="0"/>
              </a:rPr>
              <a:t>η</a:t>
            </a:r>
            <a:r>
              <a:rPr lang="el-GR" sz="1200" b="1" baseline="30000" dirty="0" smtClean="0">
                <a:ea typeface="Times New Roman" panose="02020603050405020304" pitchFamily="18" charset="0"/>
              </a:rPr>
              <a:t>ς</a:t>
            </a:r>
            <a:r>
              <a:rPr lang="el-GR" sz="1200" b="1" dirty="0" smtClean="0">
                <a:ea typeface="Times New Roman" panose="02020603050405020304" pitchFamily="18" charset="0"/>
              </a:rPr>
              <a:t> βαθμίδας/ 2</a:t>
            </a:r>
            <a:r>
              <a:rPr lang="el-GR" sz="1200" b="1" baseline="30000" dirty="0" smtClean="0">
                <a:ea typeface="Times New Roman" panose="02020603050405020304" pitchFamily="18" charset="0"/>
              </a:rPr>
              <a:t>ης</a:t>
            </a:r>
            <a:r>
              <a:rPr lang="el-GR" sz="1200" b="1" dirty="0" smtClean="0">
                <a:ea typeface="Times New Roman" panose="02020603050405020304" pitchFamily="18" charset="0"/>
              </a:rPr>
              <a:t> βαθμίδας, </a:t>
            </a:r>
            <a:r>
              <a:rPr lang="el-GR" sz="1200" b="1" dirty="0" err="1" smtClean="0">
                <a:ea typeface="Times New Roman" panose="02020603050405020304" pitchFamily="18" charset="0"/>
              </a:rPr>
              <a:t>κτλ</a:t>
            </a:r>
            <a:r>
              <a:rPr lang="el-GR" sz="1200" b="1" dirty="0" smtClean="0">
                <a:effectLst/>
                <a:ea typeface="Times New Roman" panose="02020603050405020304" pitchFamily="18" charset="0"/>
              </a:rPr>
              <a:t>)</a:t>
            </a:r>
            <a:endParaRPr lang="el-GR" sz="1400" dirty="0">
              <a:effectLst/>
              <a:latin typeface="Times New Roman" panose="02020603050405020304" pitchFamily="18" charset="0"/>
              <a:ea typeface="Times New Roman" panose="02020603050405020304" pitchFamily="18" charset="0"/>
            </a:endParaRPr>
          </a:p>
        </p:txBody>
      </p:sp>
      <p:sp>
        <p:nvSpPr>
          <p:cNvPr id="13" name="Βέλος προς τα κάτω 12"/>
          <p:cNvSpPr/>
          <p:nvPr/>
        </p:nvSpPr>
        <p:spPr>
          <a:xfrm rot="10800000">
            <a:off x="1924872" y="2907992"/>
            <a:ext cx="268221" cy="1800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14" name="Πλαίσιο κειμένου 86"/>
          <p:cNvSpPr txBox="1"/>
          <p:nvPr/>
        </p:nvSpPr>
        <p:spPr>
          <a:xfrm>
            <a:off x="2411760" y="5353980"/>
            <a:ext cx="2664296" cy="811324"/>
          </a:xfrm>
          <a:prstGeom prst="rect">
            <a:avLst/>
          </a:prstGeom>
          <a:ln/>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l-GR" b="1" dirty="0">
                <a:effectLst/>
                <a:ea typeface="Calibri" panose="020F0502020204030204" pitchFamily="34" charset="0"/>
                <a:cs typeface="Times New Roman" panose="02020603050405020304" pitchFamily="18" charset="0"/>
              </a:rPr>
              <a:t>Γεωγραφική/ Διοικητική Διάσταση </a:t>
            </a:r>
            <a:r>
              <a:rPr lang="el-GR" sz="1100" b="1" dirty="0">
                <a:effectLst/>
                <a:ea typeface="Calibri" panose="020F0502020204030204" pitchFamily="34" charset="0"/>
                <a:cs typeface="Times New Roman" panose="02020603050405020304" pitchFamily="18" charset="0"/>
              </a:rPr>
              <a:t>(ΑΠΔ/ Περιφ/ Νομός/ Δήμος)</a:t>
            </a:r>
            <a:endParaRPr lang="el-GR" sz="1100" dirty="0">
              <a:effectLst/>
              <a:ea typeface="Calibri" panose="020F0502020204030204" pitchFamily="34" charset="0"/>
              <a:cs typeface="Times New Roman" panose="02020603050405020304" pitchFamily="18" charset="0"/>
            </a:endParaRPr>
          </a:p>
          <a:p>
            <a:pPr>
              <a:lnSpc>
                <a:spcPct val="107000"/>
              </a:lnSpc>
              <a:spcAft>
                <a:spcPts val="800"/>
              </a:spcAft>
            </a:pPr>
            <a:r>
              <a:rPr lang="el-GR" sz="1100" b="1" dirty="0">
                <a:effectLst/>
                <a:ea typeface="Calibri" panose="020F0502020204030204" pitchFamily="34" charset="0"/>
                <a:cs typeface="Times New Roman" panose="02020603050405020304" pitchFamily="18" charset="0"/>
              </a:rPr>
              <a:t> </a:t>
            </a:r>
            <a:endParaRPr lang="el-GR" sz="1100" dirty="0">
              <a:effectLst/>
              <a:ea typeface="Calibri" panose="020F0502020204030204" pitchFamily="34" charset="0"/>
              <a:cs typeface="Times New Roman" panose="02020603050405020304" pitchFamily="18" charset="0"/>
            </a:endParaRPr>
          </a:p>
        </p:txBody>
      </p:sp>
      <p:sp>
        <p:nvSpPr>
          <p:cNvPr id="15" name="Δεξιό βέλος 14"/>
          <p:cNvSpPr/>
          <p:nvPr/>
        </p:nvSpPr>
        <p:spPr>
          <a:xfrm>
            <a:off x="2411760" y="5013176"/>
            <a:ext cx="2664296" cy="2880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6" name="Πλαίσιο κειμένου 86"/>
          <p:cNvSpPr txBox="1"/>
          <p:nvPr/>
        </p:nvSpPr>
        <p:spPr>
          <a:xfrm>
            <a:off x="6409568" y="4708192"/>
            <a:ext cx="2050863" cy="609967"/>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l-GR" b="1" dirty="0" smtClean="0">
                <a:effectLst/>
                <a:ea typeface="Calibri" panose="020F0502020204030204" pitchFamily="34" charset="0"/>
                <a:cs typeface="Times New Roman" panose="02020603050405020304" pitchFamily="18" charset="0"/>
              </a:rPr>
              <a:t>Χρονική </a:t>
            </a:r>
            <a:r>
              <a:rPr lang="el-GR" b="1" dirty="0">
                <a:effectLst/>
                <a:ea typeface="Calibri" panose="020F0502020204030204" pitchFamily="34" charset="0"/>
                <a:cs typeface="Times New Roman" panose="02020603050405020304" pitchFamily="18" charset="0"/>
              </a:rPr>
              <a:t>Διάσταση</a:t>
            </a:r>
            <a:r>
              <a:rPr lang="el-GR" sz="1600" b="1" dirty="0">
                <a:effectLst/>
                <a:ea typeface="Calibri" panose="020F0502020204030204" pitchFamily="34" charset="0"/>
                <a:cs typeface="Times New Roman" panose="02020603050405020304" pitchFamily="18" charset="0"/>
              </a:rPr>
              <a:t/>
            </a:r>
            <a:br>
              <a:rPr lang="el-GR" sz="1600" b="1" dirty="0">
                <a:effectLst/>
                <a:ea typeface="Calibri" panose="020F0502020204030204" pitchFamily="34" charset="0"/>
                <a:cs typeface="Times New Roman" panose="02020603050405020304" pitchFamily="18" charset="0"/>
              </a:rPr>
            </a:br>
            <a:r>
              <a:rPr lang="el-GR" sz="1100" b="1" dirty="0" smtClean="0">
                <a:effectLst/>
                <a:ea typeface="Calibri" panose="020F0502020204030204" pitchFamily="34" charset="0"/>
                <a:cs typeface="Times New Roman" panose="02020603050405020304" pitchFamily="18" charset="0"/>
              </a:rPr>
              <a:t>(Μήνας</a:t>
            </a:r>
            <a:r>
              <a:rPr lang="el-GR" sz="1100" b="1" dirty="0">
                <a:effectLst/>
                <a:ea typeface="Calibri" panose="020F0502020204030204" pitchFamily="34" charset="0"/>
                <a:cs typeface="Times New Roman" panose="02020603050405020304" pitchFamily="18" charset="0"/>
              </a:rPr>
              <a:t>/ ‘</a:t>
            </a:r>
            <a:r>
              <a:rPr lang="el-GR" sz="1100" b="1" dirty="0" smtClean="0">
                <a:effectLst/>
                <a:ea typeface="Calibri" panose="020F0502020204030204" pitchFamily="34" charset="0"/>
                <a:cs typeface="Times New Roman" panose="02020603050405020304" pitchFamily="18" charset="0"/>
              </a:rPr>
              <a:t>Έτος)</a:t>
            </a:r>
            <a:endParaRPr lang="el-GR" sz="1100" dirty="0">
              <a:effectLst/>
              <a:ea typeface="Calibri" panose="020F0502020204030204" pitchFamily="34" charset="0"/>
              <a:cs typeface="Times New Roman" panose="02020603050405020304" pitchFamily="18" charset="0"/>
            </a:endParaRPr>
          </a:p>
        </p:txBody>
      </p:sp>
      <p:sp>
        <p:nvSpPr>
          <p:cNvPr id="17" name="Δεξιό βέλος 16"/>
          <p:cNvSpPr/>
          <p:nvPr/>
        </p:nvSpPr>
        <p:spPr>
          <a:xfrm rot="18696085">
            <a:off x="5415171" y="4589940"/>
            <a:ext cx="1134932" cy="28803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a:p>
        </p:txBody>
      </p:sp>
      <p:sp>
        <p:nvSpPr>
          <p:cNvPr id="18" name="Στρογγυλεμένο ορθογώνιο 17"/>
          <p:cNvSpPr/>
          <p:nvPr/>
        </p:nvSpPr>
        <p:spPr>
          <a:xfrm>
            <a:off x="6368965" y="3789040"/>
            <a:ext cx="1080120" cy="3600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ΙΑΝ</a:t>
            </a:r>
            <a:endParaRPr lang="el-GR" dirty="0"/>
          </a:p>
        </p:txBody>
      </p:sp>
      <p:sp>
        <p:nvSpPr>
          <p:cNvPr id="19" name="Στρογγυλεμένο ορθογώνιο 18"/>
          <p:cNvSpPr/>
          <p:nvPr/>
        </p:nvSpPr>
        <p:spPr>
          <a:xfrm>
            <a:off x="6368965" y="3284984"/>
            <a:ext cx="1080120" cy="3600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ΦΕΒ</a:t>
            </a:r>
            <a:endParaRPr lang="el-GR" dirty="0"/>
          </a:p>
        </p:txBody>
      </p:sp>
      <p:sp>
        <p:nvSpPr>
          <p:cNvPr id="20" name="Στρογγυλεμένο ορθογώνιο 19"/>
          <p:cNvSpPr/>
          <p:nvPr/>
        </p:nvSpPr>
        <p:spPr>
          <a:xfrm>
            <a:off x="6368965" y="2780928"/>
            <a:ext cx="1080120" cy="3600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t>ΜΑΡ</a:t>
            </a:r>
            <a:endParaRPr lang="el-GR" dirty="0"/>
          </a:p>
        </p:txBody>
      </p:sp>
      <p:cxnSp>
        <p:nvCxnSpPr>
          <p:cNvPr id="22" name="Ευθύγραμμο βέλος σύνδεσης 21"/>
          <p:cNvCxnSpPr>
            <a:stCxn id="18" idx="1"/>
          </p:cNvCxnSpPr>
          <p:nvPr/>
        </p:nvCxnSpPr>
        <p:spPr>
          <a:xfrm flipH="1" flipV="1">
            <a:off x="5463885" y="3833189"/>
            <a:ext cx="905080" cy="135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Ευθύγραμμο βέλος σύνδεσης 25"/>
          <p:cNvCxnSpPr/>
          <p:nvPr/>
        </p:nvCxnSpPr>
        <p:spPr>
          <a:xfrm flipH="1" flipV="1">
            <a:off x="5724128" y="3431139"/>
            <a:ext cx="644838" cy="464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Ευθύγραμμο βέλος σύνδεσης 29"/>
          <p:cNvCxnSpPr>
            <a:stCxn id="20" idx="1"/>
          </p:cNvCxnSpPr>
          <p:nvPr/>
        </p:nvCxnSpPr>
        <p:spPr>
          <a:xfrm flipH="1">
            <a:off x="5916425" y="2960948"/>
            <a:ext cx="452540" cy="1800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493497" y="2213889"/>
            <a:ext cx="1510551" cy="461665"/>
          </a:xfrm>
          <a:prstGeom prst="rect">
            <a:avLst/>
          </a:prstGeom>
          <a:noFill/>
        </p:spPr>
        <p:txBody>
          <a:bodyPr wrap="square" rtlCol="0">
            <a:spAutoFit/>
          </a:bodyPr>
          <a:lstStyle/>
          <a:p>
            <a:r>
              <a:rPr lang="el-GR" sz="2400" b="1" dirty="0" smtClean="0"/>
              <a:t>Ποσά σε €</a:t>
            </a:r>
            <a:endParaRPr lang="el-GR" sz="2400" b="1" dirty="0"/>
          </a:p>
        </p:txBody>
      </p:sp>
    </p:spTree>
    <p:extLst>
      <p:ext uri="{BB962C8B-B14F-4D97-AF65-F5344CB8AC3E}">
        <p14:creationId xmlns:p14="http://schemas.microsoft.com/office/powerpoint/2010/main" xmlns="" val="22910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Oracle</a:t>
            </a:r>
            <a:r>
              <a:rPr lang="el-GR" dirty="0" smtClean="0"/>
              <a:t> </a:t>
            </a:r>
            <a:r>
              <a:rPr lang="en-US" dirty="0" smtClean="0"/>
              <a:t>Business Intelligence EE </a:t>
            </a:r>
            <a:r>
              <a:rPr lang="en-US" sz="2400" dirty="0" smtClean="0"/>
              <a:t>(1)</a:t>
            </a:r>
            <a:endParaRPr lang="el-GR" sz="2400" dirty="0" smtClean="0"/>
          </a:p>
        </p:txBody>
      </p:sp>
      <p:pic>
        <p:nvPicPr>
          <p:cNvPr id="5" name="Εικόνα 4"/>
          <p:cNvPicPr>
            <a:picLocks noChangeAspect="1"/>
          </p:cNvPicPr>
          <p:nvPr/>
        </p:nvPicPr>
        <p:blipFill>
          <a:blip r:embed="rId2" cstate="print"/>
          <a:stretch>
            <a:fillRect/>
          </a:stretch>
        </p:blipFill>
        <p:spPr>
          <a:xfrm>
            <a:off x="178845" y="3095003"/>
            <a:ext cx="8713635" cy="3502349"/>
          </a:xfrm>
          <a:prstGeom prst="rect">
            <a:avLst/>
          </a:prstGeom>
        </p:spPr>
      </p:pic>
      <p:sp>
        <p:nvSpPr>
          <p:cNvPr id="3" name="2 - Θέση κειμένου"/>
          <p:cNvSpPr>
            <a:spLocks noGrp="1"/>
          </p:cNvSpPr>
          <p:nvPr>
            <p:ph type="body" idx="1"/>
          </p:nvPr>
        </p:nvSpPr>
        <p:spPr>
          <a:xfrm>
            <a:off x="213382" y="642918"/>
            <a:ext cx="8715436" cy="6000792"/>
          </a:xfrm>
        </p:spPr>
        <p:txBody>
          <a:bodyPr>
            <a:normAutofit/>
          </a:bodyPr>
          <a:lstStyle/>
          <a:p>
            <a:pPr lvl="0"/>
            <a:endParaRPr lang="el-GR" dirty="0" smtClean="0"/>
          </a:p>
        </p:txBody>
      </p:sp>
      <p:pic>
        <p:nvPicPr>
          <p:cNvPr id="4" name="Εικόνα 3"/>
          <p:cNvPicPr>
            <a:picLocks noChangeAspect="1"/>
          </p:cNvPicPr>
          <p:nvPr/>
        </p:nvPicPr>
        <p:blipFill>
          <a:blip r:embed="rId3" cstate="print"/>
          <a:stretch>
            <a:fillRect/>
          </a:stretch>
        </p:blipFill>
        <p:spPr>
          <a:xfrm>
            <a:off x="1835696" y="5234768"/>
            <a:ext cx="3200400" cy="942975"/>
          </a:xfrm>
          <a:prstGeom prst="rect">
            <a:avLst/>
          </a:prstGeom>
        </p:spPr>
      </p:pic>
      <p:sp>
        <p:nvSpPr>
          <p:cNvPr id="8" name="TextBox 7"/>
          <p:cNvSpPr txBox="1"/>
          <p:nvPr/>
        </p:nvSpPr>
        <p:spPr>
          <a:xfrm>
            <a:off x="2051720" y="5316246"/>
            <a:ext cx="172819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l-GR" sz="2000" dirty="0" smtClean="0"/>
              <a:t>Δημιουργία Αναφοράς με τις Διαστάσεις</a:t>
            </a:r>
            <a:endParaRPr lang="el-GR" sz="2000" dirty="0"/>
          </a:p>
        </p:txBody>
      </p:sp>
      <p:pic>
        <p:nvPicPr>
          <p:cNvPr id="9" name="Εικόνα 8"/>
          <p:cNvPicPr>
            <a:picLocks noChangeAspect="1"/>
          </p:cNvPicPr>
          <p:nvPr/>
        </p:nvPicPr>
        <p:blipFill rotWithShape="1">
          <a:blip r:embed="rId4" cstate="print"/>
          <a:srcRect r="10921" b="13680"/>
          <a:stretch/>
        </p:blipFill>
        <p:spPr>
          <a:xfrm>
            <a:off x="0" y="581085"/>
            <a:ext cx="9108504" cy="2343859"/>
          </a:xfrm>
          <a:prstGeom prst="rect">
            <a:avLst/>
          </a:prstGeom>
        </p:spPr>
      </p:pic>
      <p:sp>
        <p:nvSpPr>
          <p:cNvPr id="10" name="TextBox 9"/>
          <p:cNvSpPr txBox="1"/>
          <p:nvPr/>
        </p:nvSpPr>
        <p:spPr>
          <a:xfrm>
            <a:off x="3542605" y="891297"/>
            <a:ext cx="2253531" cy="4001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l-GR" sz="2000" dirty="0" smtClean="0"/>
              <a:t>Περιβάλλον </a:t>
            </a:r>
            <a:r>
              <a:rPr lang="en-US" sz="2000" dirty="0" err="1" smtClean="0"/>
              <a:t>obiee</a:t>
            </a:r>
            <a:endParaRPr lang="el-GR" sz="2000" dirty="0"/>
          </a:p>
        </p:txBody>
      </p:sp>
    </p:spTree>
    <p:extLst>
      <p:ext uri="{BB962C8B-B14F-4D97-AF65-F5344CB8AC3E}">
        <p14:creationId xmlns:p14="http://schemas.microsoft.com/office/powerpoint/2010/main" xmlns="" val="202262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 τι θα μιλήσουμε…</a:t>
            </a:r>
          </a:p>
        </p:txBody>
      </p:sp>
      <p:sp>
        <p:nvSpPr>
          <p:cNvPr id="3" name="2 - Θέση κειμένου"/>
          <p:cNvSpPr>
            <a:spLocks noGrp="1"/>
          </p:cNvSpPr>
          <p:nvPr>
            <p:ph type="body" idx="1"/>
          </p:nvPr>
        </p:nvSpPr>
        <p:spPr>
          <a:xfrm>
            <a:off x="214282" y="1340768"/>
            <a:ext cx="8715436" cy="5374380"/>
          </a:xfrm>
        </p:spPr>
        <p:txBody>
          <a:bodyPr>
            <a:normAutofit/>
          </a:bodyPr>
          <a:lstStyle/>
          <a:p>
            <a:pPr lvl="0"/>
            <a:r>
              <a:rPr lang="el-GR" dirty="0" smtClean="0">
                <a:solidFill>
                  <a:schemeClr val="tx2"/>
                </a:solidFill>
              </a:rPr>
              <a:t>Τι είναι ο Κεντρικός Κόμβος </a:t>
            </a:r>
            <a:r>
              <a:rPr lang="el-GR" dirty="0">
                <a:solidFill>
                  <a:schemeClr val="tx2"/>
                </a:solidFill>
              </a:rPr>
              <a:t>Διαλειτουργικότητας Στοιχείων ΟΤΑ </a:t>
            </a:r>
          </a:p>
          <a:p>
            <a:pPr lvl="0"/>
            <a:endParaRPr lang="el-GR" dirty="0" smtClean="0">
              <a:solidFill>
                <a:schemeClr val="tx2"/>
              </a:solidFill>
            </a:endParaRPr>
          </a:p>
          <a:p>
            <a:pPr lvl="0"/>
            <a:r>
              <a:rPr lang="el-GR" dirty="0" smtClean="0">
                <a:solidFill>
                  <a:schemeClr val="tx2"/>
                </a:solidFill>
              </a:rPr>
              <a:t>Ποια η ανάγκη δημιουργίας του</a:t>
            </a:r>
          </a:p>
          <a:p>
            <a:pPr lvl="0"/>
            <a:endParaRPr lang="el-GR" dirty="0" smtClean="0">
              <a:solidFill>
                <a:schemeClr val="tx2"/>
              </a:solidFill>
            </a:endParaRPr>
          </a:p>
          <a:p>
            <a:pPr lvl="0"/>
            <a:r>
              <a:rPr lang="el-GR" dirty="0" smtClean="0">
                <a:solidFill>
                  <a:schemeClr val="tx2"/>
                </a:solidFill>
              </a:rPr>
              <a:t>Ποια η λειτουργία του</a:t>
            </a:r>
          </a:p>
          <a:p>
            <a:pPr lvl="1"/>
            <a:r>
              <a:rPr lang="el-GR" dirty="0" smtClean="0">
                <a:solidFill>
                  <a:schemeClr val="tx2"/>
                </a:solidFill>
              </a:rPr>
              <a:t>Τι δεδομένα</a:t>
            </a:r>
            <a:r>
              <a:rPr lang="el-GR" dirty="0">
                <a:solidFill>
                  <a:schemeClr val="tx2"/>
                </a:solidFill>
              </a:rPr>
              <a:t> συλλέγει</a:t>
            </a:r>
            <a:r>
              <a:rPr lang="el-GR" dirty="0" smtClean="0">
                <a:solidFill>
                  <a:schemeClr val="tx2"/>
                </a:solidFill>
              </a:rPr>
              <a:t> και από ποιους φορείς</a:t>
            </a:r>
          </a:p>
          <a:p>
            <a:pPr lvl="1"/>
            <a:r>
              <a:rPr lang="el-GR" dirty="0" smtClean="0">
                <a:solidFill>
                  <a:schemeClr val="tx2"/>
                </a:solidFill>
              </a:rPr>
              <a:t>Σε ποιους φορείς και πως τα διοχετεύει</a:t>
            </a:r>
          </a:p>
          <a:p>
            <a:pPr lvl="0"/>
            <a:endParaRPr lang="el-GR" dirty="0" smtClean="0">
              <a:solidFill>
                <a:schemeClr val="tx2"/>
              </a:solidFill>
            </a:endParaRPr>
          </a:p>
          <a:p>
            <a:pPr lvl="0"/>
            <a:r>
              <a:rPr lang="el-GR" dirty="0" smtClean="0">
                <a:solidFill>
                  <a:schemeClr val="tx2"/>
                </a:solidFill>
              </a:rPr>
              <a:t>Οφέλη και αδυναμίες του</a:t>
            </a:r>
          </a:p>
          <a:p>
            <a:pPr lvl="0"/>
            <a:endParaRPr lang="el-GR" dirty="0" smtClean="0">
              <a:solidFill>
                <a:schemeClr val="tx2"/>
              </a:solidFill>
            </a:endParaRPr>
          </a:p>
          <a:p>
            <a:pPr lvl="0"/>
            <a:endParaRPr lang="el-GR" dirty="0" smtClean="0">
              <a:solidFill>
                <a:schemeClr val="tx2"/>
              </a:solidFill>
            </a:endParaRPr>
          </a:p>
          <a:p>
            <a:pPr lvl="0"/>
            <a:endParaRPr lang="el-GR" dirty="0" smtClean="0"/>
          </a:p>
          <a:p>
            <a:pPr lvl="0"/>
            <a:endParaRPr lang="el-GR" dirty="0"/>
          </a:p>
        </p:txBody>
      </p:sp>
    </p:spTree>
    <p:extLst>
      <p:ext uri="{BB962C8B-B14F-4D97-AF65-F5344CB8AC3E}">
        <p14:creationId xmlns:p14="http://schemas.microsoft.com/office/powerpoint/2010/main" xmlns="" val="312623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Oracle</a:t>
            </a:r>
            <a:r>
              <a:rPr lang="el-GR" dirty="0"/>
              <a:t> </a:t>
            </a:r>
            <a:r>
              <a:rPr lang="en-US" dirty="0"/>
              <a:t>Business Intelligence EE </a:t>
            </a:r>
            <a:r>
              <a:rPr lang="en-US" sz="2400" dirty="0" smtClean="0"/>
              <a:t>(</a:t>
            </a:r>
            <a:r>
              <a:rPr lang="en-US" sz="2400" dirty="0"/>
              <a:t>2</a:t>
            </a:r>
            <a:r>
              <a:rPr lang="en-US" sz="2400" dirty="0" smtClean="0"/>
              <a:t>)</a:t>
            </a:r>
            <a:endParaRPr lang="el-GR" sz="2400" dirty="0" smtClean="0"/>
          </a:p>
        </p:txBody>
      </p:sp>
      <p:pic>
        <p:nvPicPr>
          <p:cNvPr id="6" name="Εικόνα 5"/>
          <p:cNvPicPr>
            <a:picLocks noChangeAspect="1"/>
          </p:cNvPicPr>
          <p:nvPr/>
        </p:nvPicPr>
        <p:blipFill>
          <a:blip r:embed="rId2" cstate="print"/>
          <a:stretch>
            <a:fillRect/>
          </a:stretch>
        </p:blipFill>
        <p:spPr>
          <a:xfrm>
            <a:off x="3707904" y="2568313"/>
            <a:ext cx="4914636" cy="4175080"/>
          </a:xfrm>
          <a:prstGeom prst="rect">
            <a:avLst/>
          </a:prstGeom>
        </p:spPr>
      </p:pic>
      <p:sp>
        <p:nvSpPr>
          <p:cNvPr id="3" name="2 - Θέση κειμένου"/>
          <p:cNvSpPr>
            <a:spLocks noGrp="1"/>
          </p:cNvSpPr>
          <p:nvPr>
            <p:ph type="body" idx="1"/>
          </p:nvPr>
        </p:nvSpPr>
        <p:spPr>
          <a:xfrm>
            <a:off x="107504" y="476672"/>
            <a:ext cx="8715436" cy="6000792"/>
          </a:xfrm>
        </p:spPr>
        <p:txBody>
          <a:bodyPr>
            <a:normAutofit/>
          </a:bodyPr>
          <a:lstStyle/>
          <a:p>
            <a:pPr lvl="0"/>
            <a:endParaRPr lang="el-GR" dirty="0" smtClean="0"/>
          </a:p>
        </p:txBody>
      </p:sp>
      <p:sp>
        <p:nvSpPr>
          <p:cNvPr id="10" name="Δεξιό βέλος 9"/>
          <p:cNvSpPr/>
          <p:nvPr/>
        </p:nvSpPr>
        <p:spPr>
          <a:xfrm rot="2008045">
            <a:off x="2469502" y="4093486"/>
            <a:ext cx="720080" cy="459816"/>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p>
        </p:txBody>
      </p:sp>
      <p:sp>
        <p:nvSpPr>
          <p:cNvPr id="11" name="TextBox 10"/>
          <p:cNvSpPr txBox="1"/>
          <p:nvPr/>
        </p:nvSpPr>
        <p:spPr>
          <a:xfrm>
            <a:off x="781265" y="4499839"/>
            <a:ext cx="1740286"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l-GR" dirty="0" smtClean="0"/>
              <a:t>Εξαγωγή στοιχείων σε διάφορες μορφές</a:t>
            </a:r>
            <a:r>
              <a:rPr lang="en-US" dirty="0" smtClean="0"/>
              <a:t>, html, pdf, csv,</a:t>
            </a:r>
            <a:r>
              <a:rPr lang="el-GR" dirty="0" smtClean="0"/>
              <a:t> </a:t>
            </a:r>
            <a:r>
              <a:rPr lang="en-US" dirty="0" smtClean="0"/>
              <a:t>excel</a:t>
            </a:r>
            <a:endParaRPr lang="el-GR" dirty="0"/>
          </a:p>
        </p:txBody>
      </p:sp>
      <p:pic>
        <p:nvPicPr>
          <p:cNvPr id="4" name="Εικόνα 3"/>
          <p:cNvPicPr>
            <a:picLocks noChangeAspect="1"/>
          </p:cNvPicPr>
          <p:nvPr/>
        </p:nvPicPr>
        <p:blipFill>
          <a:blip r:embed="rId3" cstate="print"/>
          <a:stretch>
            <a:fillRect/>
          </a:stretch>
        </p:blipFill>
        <p:spPr>
          <a:xfrm>
            <a:off x="0" y="556928"/>
            <a:ext cx="5724128" cy="3411053"/>
          </a:xfrm>
          <a:prstGeom prst="rect">
            <a:avLst/>
          </a:prstGeom>
        </p:spPr>
      </p:pic>
      <p:sp>
        <p:nvSpPr>
          <p:cNvPr id="12" name="TextBox 11"/>
          <p:cNvSpPr txBox="1"/>
          <p:nvPr/>
        </p:nvSpPr>
        <p:spPr>
          <a:xfrm>
            <a:off x="355264" y="1844824"/>
            <a:ext cx="129614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l-GR" dirty="0" smtClean="0"/>
              <a:t>Άνοιγμα Αναφοράς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Ενσωμάτωση Στοιχείων ΔΗΜΩΝ &amp; ΠΕΡΙΦΕΡΕΙΩΝ</a:t>
            </a:r>
          </a:p>
        </p:txBody>
      </p:sp>
      <p:graphicFrame>
        <p:nvGraphicFramePr>
          <p:cNvPr id="5" name="Διάγραμμα 4"/>
          <p:cNvGraphicFramePr/>
          <p:nvPr>
            <p:extLst>
              <p:ext uri="{D42A27DB-BD31-4B8C-83A1-F6EECF244321}">
                <p14:modId xmlns:p14="http://schemas.microsoft.com/office/powerpoint/2010/main" xmlns="" val="2867246785"/>
              </p:ext>
            </p:extLst>
          </p:nvPr>
        </p:nvGraphicFramePr>
        <p:xfrm>
          <a:off x="214282" y="714356"/>
          <a:ext cx="8715436" cy="523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915816" y="1657412"/>
            <a:ext cx="2538282" cy="400110"/>
          </a:xfrm>
          <a:prstGeom prst="rect">
            <a:avLst/>
          </a:prstGeom>
          <a:solidFill>
            <a:schemeClr val="tx2"/>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l-GR" sz="2000" dirty="0" smtClean="0"/>
              <a:t>ΣΤΟΙΧΕΙΑ ΣΤΑ ΕΤΗ</a:t>
            </a:r>
            <a:endParaRPr lang="el-GR" sz="2000" dirty="0"/>
          </a:p>
        </p:txBody>
      </p:sp>
      <p:sp>
        <p:nvSpPr>
          <p:cNvPr id="7" name="TextBox 6"/>
          <p:cNvSpPr txBox="1"/>
          <p:nvPr/>
        </p:nvSpPr>
        <p:spPr>
          <a:xfrm>
            <a:off x="1979712" y="852478"/>
            <a:ext cx="1368152"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l-GR" sz="2400" dirty="0" smtClean="0"/>
              <a:t>ΔΗΜΟΙ</a:t>
            </a:r>
            <a:endParaRPr lang="el-GR" sz="2400" dirty="0"/>
          </a:p>
        </p:txBody>
      </p:sp>
      <p:sp>
        <p:nvSpPr>
          <p:cNvPr id="8" name="TextBox 7"/>
          <p:cNvSpPr txBox="1"/>
          <p:nvPr/>
        </p:nvSpPr>
        <p:spPr>
          <a:xfrm>
            <a:off x="4644008" y="852478"/>
            <a:ext cx="1836204"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l-GR" sz="2400" dirty="0" smtClean="0"/>
              <a:t>ΠΕΡΙΦΕΡΕΙΕΣ</a:t>
            </a:r>
            <a:endParaRPr lang="el-GR" sz="2400" dirty="0"/>
          </a:p>
        </p:txBody>
      </p:sp>
      <p:sp>
        <p:nvSpPr>
          <p:cNvPr id="9" name="TextBox 8"/>
          <p:cNvSpPr txBox="1"/>
          <p:nvPr/>
        </p:nvSpPr>
        <p:spPr>
          <a:xfrm>
            <a:off x="6372200" y="3822139"/>
            <a:ext cx="237626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t>Oracle DB:</a:t>
            </a:r>
            <a:br>
              <a:rPr lang="en-US" sz="2400" dirty="0" smtClean="0"/>
            </a:br>
            <a:r>
              <a:rPr lang="el-GR" sz="2400" dirty="0" smtClean="0"/>
              <a:t>150 εκ. εγγραφές</a:t>
            </a:r>
            <a:endParaRPr lang="el-GR" sz="2400" dirty="0"/>
          </a:p>
        </p:txBody>
      </p:sp>
      <p:pic>
        <p:nvPicPr>
          <p:cNvPr id="14" name="Picture 2" descr="https://pixabay.com/static/uploads/photo/2015/10/15/09/11/mathematics-989128_960_720.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07904" y="4689224"/>
            <a:ext cx="5436096" cy="216877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287524" y="4560256"/>
            <a:ext cx="486054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b="1" dirty="0" smtClean="0"/>
              <a:t>Έχουν αποσταλεί κατάλληλα μετασχηματισμένα </a:t>
            </a:r>
            <a:r>
              <a:rPr lang="el-GR" dirty="0" smtClean="0"/>
              <a:t>όλα τα Στοιχεία Εκτέλεσης Προϋπολογισμού/ Απολογισμού </a:t>
            </a:r>
            <a:r>
              <a:rPr lang="el-GR" b="1" dirty="0" smtClean="0"/>
              <a:t>στο ΓΛΚ </a:t>
            </a:r>
            <a:r>
              <a:rPr lang="el-GR" dirty="0" smtClean="0"/>
              <a:t>(Σύστημα Ενοποίησης Χρηματοοικονομικών Αναφορών Φορέων Γενικής Κυβέρνησης)</a:t>
            </a:r>
            <a:endParaRPr lang="el-GR" b="1" dirty="0"/>
          </a:p>
        </p:txBody>
      </p:sp>
    </p:spTree>
    <p:extLst>
      <p:ext uri="{BB962C8B-B14F-4D97-AF65-F5344CB8AC3E}">
        <p14:creationId xmlns:p14="http://schemas.microsoft.com/office/powerpoint/2010/main" xmlns="" val="21964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Η Νέα Ιστοσελίδα Εφαρμογής Κόμβου</a:t>
            </a:r>
          </a:p>
        </p:txBody>
      </p:sp>
      <p:pic>
        <p:nvPicPr>
          <p:cNvPr id="3" name="Εικόνα 2"/>
          <p:cNvPicPr>
            <a:picLocks noChangeAspect="1"/>
          </p:cNvPicPr>
          <p:nvPr/>
        </p:nvPicPr>
        <p:blipFill>
          <a:blip r:embed="rId2" cstate="print"/>
          <a:stretch>
            <a:fillRect/>
          </a:stretch>
        </p:blipFill>
        <p:spPr>
          <a:xfrm>
            <a:off x="100749" y="620688"/>
            <a:ext cx="5119323" cy="3672408"/>
          </a:xfrm>
          <a:prstGeom prst="rect">
            <a:avLst/>
          </a:prstGeom>
        </p:spPr>
      </p:pic>
      <p:graphicFrame>
        <p:nvGraphicFramePr>
          <p:cNvPr id="6" name="Diagram 5"/>
          <p:cNvGraphicFramePr/>
          <p:nvPr>
            <p:extLst>
              <p:ext uri="{D42A27DB-BD31-4B8C-83A1-F6EECF244321}">
                <p14:modId xmlns:p14="http://schemas.microsoft.com/office/powerpoint/2010/main" xmlns="" val="2198035091"/>
              </p:ext>
            </p:extLst>
          </p:nvPr>
        </p:nvGraphicFramePr>
        <p:xfrm>
          <a:off x="1014867" y="404664"/>
          <a:ext cx="8208912"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Εικόνα 4"/>
          <p:cNvPicPr>
            <a:picLocks noChangeAspect="1"/>
          </p:cNvPicPr>
          <p:nvPr/>
        </p:nvPicPr>
        <p:blipFill rotWithShape="1">
          <a:blip r:embed="rId8" cstate="print"/>
          <a:srcRect r="6708"/>
          <a:stretch/>
        </p:blipFill>
        <p:spPr>
          <a:xfrm>
            <a:off x="-1" y="4570285"/>
            <a:ext cx="9083995" cy="2243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6E1790E-6A24-47EA-A03B-229396CB2ED5}"/>
                                            </p:graphicEl>
                                          </p:spTgt>
                                        </p:tgtEl>
                                        <p:attrNameLst>
                                          <p:attrName>style.visibility</p:attrName>
                                        </p:attrNameLst>
                                      </p:cBhvr>
                                      <p:to>
                                        <p:strVal val="visible"/>
                                      </p:to>
                                    </p:set>
                                    <p:animEffect transition="in" filter="fade">
                                      <p:cBhvr>
                                        <p:cTn id="7" dur="500"/>
                                        <p:tgtEl>
                                          <p:spTgt spid="6">
                                            <p:graphicEl>
                                              <a:dgm id="{A6E1790E-6A24-47EA-A03B-229396CB2ED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A884E2D-08BC-483C-B721-2E1AB104C0D5}"/>
                                            </p:graphicEl>
                                          </p:spTgt>
                                        </p:tgtEl>
                                        <p:attrNameLst>
                                          <p:attrName>style.visibility</p:attrName>
                                        </p:attrNameLst>
                                      </p:cBhvr>
                                      <p:to>
                                        <p:strVal val="visible"/>
                                      </p:to>
                                    </p:set>
                                    <p:animEffect transition="in" filter="fade">
                                      <p:cBhvr>
                                        <p:cTn id="12" dur="500"/>
                                        <p:tgtEl>
                                          <p:spTgt spid="6">
                                            <p:graphicEl>
                                              <a:dgm id="{AA884E2D-08BC-483C-B721-2E1AB104C0D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20C29029-26AC-4AB8-A533-D904891D639A}"/>
                                            </p:graphicEl>
                                          </p:spTgt>
                                        </p:tgtEl>
                                        <p:attrNameLst>
                                          <p:attrName>style.visibility</p:attrName>
                                        </p:attrNameLst>
                                      </p:cBhvr>
                                      <p:to>
                                        <p:strVal val="visible"/>
                                      </p:to>
                                    </p:set>
                                    <p:animEffect transition="in" filter="fade">
                                      <p:cBhvr>
                                        <p:cTn id="15" dur="500"/>
                                        <p:tgtEl>
                                          <p:spTgt spid="6">
                                            <p:graphicEl>
                                              <a:dgm id="{20C29029-26AC-4AB8-A533-D904891D639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08BC3527-0401-4A6C-9718-0F453F4AB879}"/>
                                            </p:graphicEl>
                                          </p:spTgt>
                                        </p:tgtEl>
                                        <p:attrNameLst>
                                          <p:attrName>style.visibility</p:attrName>
                                        </p:attrNameLst>
                                      </p:cBhvr>
                                      <p:to>
                                        <p:strVal val="visible"/>
                                      </p:to>
                                    </p:set>
                                    <p:animEffect transition="in" filter="fade">
                                      <p:cBhvr>
                                        <p:cTn id="20" dur="500"/>
                                        <p:tgtEl>
                                          <p:spTgt spid="6">
                                            <p:graphicEl>
                                              <a:dgm id="{08BC3527-0401-4A6C-9718-0F453F4AB87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B4049C73-4ADC-45F9-ADF6-D08B37A44A10}"/>
                                            </p:graphicEl>
                                          </p:spTgt>
                                        </p:tgtEl>
                                        <p:attrNameLst>
                                          <p:attrName>style.visibility</p:attrName>
                                        </p:attrNameLst>
                                      </p:cBhvr>
                                      <p:to>
                                        <p:strVal val="visible"/>
                                      </p:to>
                                    </p:set>
                                    <p:animEffect transition="in" filter="fade">
                                      <p:cBhvr>
                                        <p:cTn id="23" dur="500"/>
                                        <p:tgtEl>
                                          <p:spTgt spid="6">
                                            <p:graphicEl>
                                              <a:dgm id="{B4049C73-4ADC-45F9-ADF6-D08B37A44A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C10EC516-DE30-413D-9448-0C0CE12978C9}"/>
                                            </p:graphicEl>
                                          </p:spTgt>
                                        </p:tgtEl>
                                        <p:attrNameLst>
                                          <p:attrName>style.visibility</p:attrName>
                                        </p:attrNameLst>
                                      </p:cBhvr>
                                      <p:to>
                                        <p:strVal val="visible"/>
                                      </p:to>
                                    </p:set>
                                    <p:animEffect transition="in" filter="fade">
                                      <p:cBhvr>
                                        <p:cTn id="28" dur="500"/>
                                        <p:tgtEl>
                                          <p:spTgt spid="6">
                                            <p:graphicEl>
                                              <a:dgm id="{C10EC516-DE30-413D-9448-0C0CE12978C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5E41C634-E37F-4FB4-A2F6-DCDA3F60ABEC}"/>
                                            </p:graphicEl>
                                          </p:spTgt>
                                        </p:tgtEl>
                                        <p:attrNameLst>
                                          <p:attrName>style.visibility</p:attrName>
                                        </p:attrNameLst>
                                      </p:cBhvr>
                                      <p:to>
                                        <p:strVal val="visible"/>
                                      </p:to>
                                    </p:set>
                                    <p:animEffect transition="in" filter="fade">
                                      <p:cBhvr>
                                        <p:cTn id="31" dur="500"/>
                                        <p:tgtEl>
                                          <p:spTgt spid="6">
                                            <p:graphicEl>
                                              <a:dgm id="{5E41C634-E37F-4FB4-A2F6-DCDA3F60ABE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CAFE78C2-3063-4A95-ADF8-04E5E2F16DE5}"/>
                                            </p:graphicEl>
                                          </p:spTgt>
                                        </p:tgtEl>
                                        <p:attrNameLst>
                                          <p:attrName>style.visibility</p:attrName>
                                        </p:attrNameLst>
                                      </p:cBhvr>
                                      <p:to>
                                        <p:strVal val="visible"/>
                                      </p:to>
                                    </p:set>
                                    <p:animEffect transition="in" filter="fade">
                                      <p:cBhvr>
                                        <p:cTn id="36" dur="500"/>
                                        <p:tgtEl>
                                          <p:spTgt spid="6">
                                            <p:graphicEl>
                                              <a:dgm id="{CAFE78C2-3063-4A95-ADF8-04E5E2F16DE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52561EBA-9DEC-41E9-A964-6929DCB5BEF2}"/>
                                            </p:graphicEl>
                                          </p:spTgt>
                                        </p:tgtEl>
                                        <p:attrNameLst>
                                          <p:attrName>style.visibility</p:attrName>
                                        </p:attrNameLst>
                                      </p:cBhvr>
                                      <p:to>
                                        <p:strVal val="visible"/>
                                      </p:to>
                                    </p:set>
                                    <p:animEffect transition="in" filter="fade">
                                      <p:cBhvr>
                                        <p:cTn id="39" dur="500"/>
                                        <p:tgtEl>
                                          <p:spTgt spid="6">
                                            <p:graphicEl>
                                              <a:dgm id="{52561EBA-9DEC-41E9-A964-6929DCB5BEF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Συχνές Ερωτήσεις για τον Κόμβο </a:t>
            </a:r>
            <a:r>
              <a:rPr lang="el-GR" dirty="0" err="1" smtClean="0"/>
              <a:t>Διαλειτουργικότητας</a:t>
            </a:r>
            <a:endParaRPr lang="el-GR" dirty="0"/>
          </a:p>
        </p:txBody>
      </p:sp>
      <p:sp>
        <p:nvSpPr>
          <p:cNvPr id="3" name="2 - Θέση κειμένου"/>
          <p:cNvSpPr>
            <a:spLocks noGrp="1"/>
          </p:cNvSpPr>
          <p:nvPr>
            <p:ph type="body" idx="1"/>
          </p:nvPr>
        </p:nvSpPr>
        <p:spPr/>
        <p:txBody>
          <a:bodyPr>
            <a:normAutofit/>
          </a:bodyPr>
          <a:lstStyle/>
          <a:p>
            <a:pPr>
              <a:spcBef>
                <a:spcPts val="400"/>
              </a:spcBef>
            </a:pPr>
            <a:endParaRPr lang="el-GR" dirty="0" smtClean="0">
              <a:ln w="0"/>
              <a:effectLst>
                <a:outerShdw blurRad="38100" dist="19050" dir="2700000" algn="tl" rotWithShape="0">
                  <a:schemeClr val="dk1">
                    <a:alpha val="40000"/>
                  </a:schemeClr>
                </a:outerShdw>
              </a:effectLst>
            </a:endParaRPr>
          </a:p>
          <a:p>
            <a:pPr>
              <a:spcBef>
                <a:spcPts val="400"/>
              </a:spcBef>
            </a:pPr>
            <a:endParaRPr lang="el-GR" dirty="0">
              <a:ln w="0"/>
              <a:effectLst>
                <a:outerShdw blurRad="38100" dist="19050" dir="2700000" algn="tl" rotWithShape="0">
                  <a:schemeClr val="dk1">
                    <a:alpha val="40000"/>
                  </a:schemeClr>
                </a:outerShdw>
              </a:effectLst>
            </a:endParaRPr>
          </a:p>
          <a:p>
            <a:pPr>
              <a:spcBef>
                <a:spcPts val="400"/>
              </a:spcBef>
            </a:pPr>
            <a:endParaRPr lang="el-GR" dirty="0" smtClean="0">
              <a:ln w="0"/>
              <a:effectLst>
                <a:outerShdw blurRad="38100" dist="19050" dir="2700000" algn="tl" rotWithShape="0">
                  <a:schemeClr val="dk1">
                    <a:alpha val="40000"/>
                  </a:schemeClr>
                </a:outerShdw>
              </a:effectLst>
            </a:endParaRPr>
          </a:p>
          <a:p>
            <a:pPr>
              <a:spcBef>
                <a:spcPts val="400"/>
              </a:spcBef>
            </a:pPr>
            <a:endParaRPr lang="en-US" dirty="0" smtClean="0">
              <a:ln w="0"/>
              <a:effectLst>
                <a:outerShdw blurRad="38100" dist="19050" dir="2700000" algn="tl" rotWithShape="0">
                  <a:schemeClr val="dk1">
                    <a:alpha val="40000"/>
                  </a:schemeClr>
                </a:outerShdw>
              </a:effectLst>
            </a:endParaRPr>
          </a:p>
          <a:p>
            <a:pPr>
              <a:spcBef>
                <a:spcPts val="400"/>
              </a:spcBef>
            </a:pPr>
            <a:r>
              <a:rPr lang="el-GR"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Ιστοσελίδα ΥΠΕΣ</a:t>
            </a:r>
            <a:r>
              <a:rPr lang="en-US"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2000" dirty="0" smtClean="0">
                <a:hlinkClick r:id="rId3"/>
              </a:rPr>
              <a:t>www.ypes.gr</a:t>
            </a:r>
            <a:endParaRPr lang="el-GR" sz="2000" dirty="0"/>
          </a:p>
          <a:p>
            <a:pPr>
              <a:spcBef>
                <a:spcPts val="400"/>
              </a:spcBef>
            </a:pPr>
            <a:r>
              <a:rPr lang="en-US" sz="1400" dirty="0" smtClean="0"/>
              <a:t>(</a:t>
            </a:r>
            <a:r>
              <a:rPr lang="el-GR" sz="1400" dirty="0" smtClean="0"/>
              <a:t>διαδρομή</a:t>
            </a:r>
            <a:r>
              <a:rPr lang="en-US" sz="1400" dirty="0" smtClean="0"/>
              <a:t>)</a:t>
            </a:r>
            <a:r>
              <a:rPr lang="el-GR" sz="1400" dirty="0" smtClean="0"/>
              <a:t>: «Το Υπουργείο» =&gt; «Συχνές Ερωτήσεις» =&gt; «Κόμβος Διαλειτουργικότητας»</a:t>
            </a:r>
            <a:endParaRPr lang="el-GR" sz="1400" dirty="0"/>
          </a:p>
        </p:txBody>
      </p:sp>
      <p:pic>
        <p:nvPicPr>
          <p:cNvPr id="7" name="6 - Εικόνα"/>
          <p:cNvPicPr/>
          <p:nvPr/>
        </p:nvPicPr>
        <p:blipFill>
          <a:blip r:embed="rId4" cstate="print"/>
          <a:srcRect/>
          <a:stretch>
            <a:fillRect/>
          </a:stretch>
        </p:blipFill>
        <p:spPr bwMode="auto">
          <a:xfrm>
            <a:off x="785786" y="3284983"/>
            <a:ext cx="7242598" cy="3406973"/>
          </a:xfrm>
          <a:prstGeom prst="rect">
            <a:avLst/>
          </a:prstGeom>
          <a:noFill/>
          <a:ln w="9525">
            <a:noFill/>
            <a:miter lim="800000"/>
            <a:headEnd/>
            <a:tailEnd/>
          </a:ln>
        </p:spPr>
      </p:pic>
      <p:sp>
        <p:nvSpPr>
          <p:cNvPr id="10" name="TextBox 9"/>
          <p:cNvSpPr txBox="1"/>
          <p:nvPr/>
        </p:nvSpPr>
        <p:spPr>
          <a:xfrm>
            <a:off x="671878" y="966037"/>
            <a:ext cx="216024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spcBef>
                <a:spcPts val="400"/>
              </a:spcBef>
            </a:pPr>
            <a:r>
              <a:rPr lang="el-GR" dirty="0">
                <a:ln w="0"/>
                <a:effectLst>
                  <a:outerShdw blurRad="38100" dist="19050" dir="2700000" algn="tl" rotWithShape="0">
                    <a:schemeClr val="dk1">
                      <a:alpha val="40000"/>
                    </a:schemeClr>
                  </a:outerShdw>
                </a:effectLst>
              </a:rPr>
              <a:t>Αντί για έκδοση και αποστολή </a:t>
            </a:r>
            <a:r>
              <a:rPr lang="el-GR" dirty="0" smtClean="0">
                <a:ln w="0"/>
                <a:effectLst>
                  <a:outerShdw blurRad="38100" dist="19050" dir="2700000" algn="tl" rotWithShape="0">
                    <a:schemeClr val="dk1">
                      <a:alpha val="40000"/>
                    </a:schemeClr>
                  </a:outerShdw>
                </a:effectLst>
              </a:rPr>
              <a:t>έγγραφων οδηγιών και διευκρινήσεων</a:t>
            </a:r>
            <a:endParaRPr lang="el-GR" dirty="0">
              <a:ln w="0"/>
              <a:effectLst>
                <a:outerShdw blurRad="38100" dist="19050" dir="2700000" algn="tl" rotWithShape="0">
                  <a:schemeClr val="dk1">
                    <a:alpha val="40000"/>
                  </a:schemeClr>
                </a:outerShdw>
              </a:effectLst>
            </a:endParaRPr>
          </a:p>
        </p:txBody>
      </p:sp>
      <p:sp>
        <p:nvSpPr>
          <p:cNvPr id="11" name="Δεξιό βέλος 10"/>
          <p:cNvSpPr/>
          <p:nvPr/>
        </p:nvSpPr>
        <p:spPr>
          <a:xfrm>
            <a:off x="3039612" y="1340768"/>
            <a:ext cx="721220"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
        <p:nvSpPr>
          <p:cNvPr id="12" name="TextBox 11"/>
          <p:cNvSpPr txBox="1"/>
          <p:nvPr/>
        </p:nvSpPr>
        <p:spPr>
          <a:xfrm>
            <a:off x="3968326" y="940390"/>
            <a:ext cx="2642498" cy="168251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spcBef>
                <a:spcPts val="400"/>
              </a:spcBef>
            </a:pPr>
            <a:r>
              <a:rPr lang="el-GR" sz="2000" dirty="0" smtClean="0"/>
              <a:t>ΙΣΤΟΣΕΛΙΔΑ ΥΠΕΣ: </a:t>
            </a:r>
          </a:p>
          <a:p>
            <a:pPr>
              <a:spcBef>
                <a:spcPts val="400"/>
              </a:spcBef>
            </a:pPr>
            <a:r>
              <a:rPr lang="el-GR" sz="2000" dirty="0" smtClean="0"/>
              <a:t>Συχνές </a:t>
            </a:r>
            <a:r>
              <a:rPr lang="el-GR" sz="2000" dirty="0"/>
              <a:t>Ερωτήσεις και Απαντήσεις (</a:t>
            </a:r>
            <a:r>
              <a:rPr lang="en-US" sz="2000" dirty="0"/>
              <a:t>FAQ</a:t>
            </a:r>
            <a:r>
              <a:rPr lang="el-GR" sz="2000" dirty="0"/>
              <a:t>) Κόμβου </a:t>
            </a:r>
            <a:r>
              <a:rPr lang="el-GR" sz="2000" dirty="0" smtClean="0"/>
              <a:t>Διαλειτουργικότητας!!!</a:t>
            </a:r>
            <a:endParaRPr lang="el-GR" sz="2000" dirty="0"/>
          </a:p>
        </p:txBody>
      </p:sp>
      <p:sp>
        <p:nvSpPr>
          <p:cNvPr id="13" name="Επεξήγηση με παραλληλόγραμμο 12"/>
          <p:cNvSpPr/>
          <p:nvPr/>
        </p:nvSpPr>
        <p:spPr>
          <a:xfrm>
            <a:off x="7188111" y="1253319"/>
            <a:ext cx="1541446" cy="1220802"/>
          </a:xfrm>
          <a:prstGeom prst="wedgeRectCallout">
            <a:avLst>
              <a:gd name="adj1" fmla="val -98705"/>
              <a:gd name="adj2" fmla="val -28872"/>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400"/>
              </a:spcBef>
            </a:pPr>
            <a:r>
              <a:rPr lang="el-GR" sz="1600" dirty="0">
                <a:ln w="0"/>
                <a:effectLst>
                  <a:outerShdw blurRad="38100" dist="19050" dir="2700000" algn="tl" rotWithShape="0">
                    <a:schemeClr val="dk1">
                      <a:alpha val="40000"/>
                    </a:schemeClr>
                  </a:outerShdw>
                </a:effectLst>
              </a:rPr>
              <a:t>ομαδοποιημένο και εύκολα </a:t>
            </a:r>
            <a:r>
              <a:rPr lang="el-GR" sz="1600" dirty="0" err="1">
                <a:ln w="0"/>
                <a:effectLst>
                  <a:outerShdw blurRad="38100" dist="19050" dir="2700000" algn="tl" rotWithShape="0">
                    <a:schemeClr val="dk1">
                      <a:alpha val="40000"/>
                    </a:schemeClr>
                  </a:outerShdw>
                </a:effectLst>
              </a:rPr>
              <a:t>προσβάσιμο</a:t>
            </a:r>
            <a:r>
              <a:rPr lang="el-GR" sz="1600" dirty="0">
                <a:ln w="0"/>
                <a:effectLst>
                  <a:outerShdw blurRad="38100" dist="19050" dir="2700000" algn="tl" rotWithShape="0">
                    <a:schemeClr val="dk1">
                      <a:alpha val="40000"/>
                    </a:schemeClr>
                  </a:outerShdw>
                </a:effectLst>
              </a:rPr>
              <a:t> υλικό!</a:t>
            </a:r>
            <a:endParaRPr lang="en-US" sz="16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SWOT Analysis</a:t>
            </a:r>
            <a:endParaRPr lang="el-GR" sz="3600" dirty="0" smtClean="0"/>
          </a:p>
        </p:txBody>
      </p:sp>
      <p:sp>
        <p:nvSpPr>
          <p:cNvPr id="3" name="2 - Θέση κειμένου"/>
          <p:cNvSpPr>
            <a:spLocks noGrp="1"/>
          </p:cNvSpPr>
          <p:nvPr>
            <p:ph type="body" idx="1"/>
          </p:nvPr>
        </p:nvSpPr>
        <p:spPr/>
        <p:txBody>
          <a:bodyPr>
            <a:normAutofit/>
          </a:bodyPr>
          <a:lstStyle/>
          <a:p>
            <a:endParaRPr lang="el-GR" dirty="0" smtClean="0"/>
          </a:p>
        </p:txBody>
      </p:sp>
      <p:graphicFrame>
        <p:nvGraphicFramePr>
          <p:cNvPr id="8" name="Table 7"/>
          <p:cNvGraphicFramePr>
            <a:graphicFrameLocks noGrp="1"/>
          </p:cNvGraphicFramePr>
          <p:nvPr>
            <p:extLst>
              <p:ext uri="{D42A27DB-BD31-4B8C-83A1-F6EECF244321}">
                <p14:modId xmlns:p14="http://schemas.microsoft.com/office/powerpoint/2010/main" xmlns="" val="3401758875"/>
              </p:ext>
            </p:extLst>
          </p:nvPr>
        </p:nvGraphicFramePr>
        <p:xfrm>
          <a:off x="323528" y="768727"/>
          <a:ext cx="7992888" cy="3191927"/>
        </p:xfrm>
        <a:graphic>
          <a:graphicData uri="http://schemas.openxmlformats.org/drawingml/2006/table">
            <a:tbl>
              <a:tblPr firstRow="1" bandRow="1">
                <a:tableStyleId>{5C22544A-7EE6-4342-B048-85BDC9FD1C3A}</a:tableStyleId>
              </a:tblPr>
              <a:tblGrid>
                <a:gridCol w="7992888"/>
              </a:tblGrid>
              <a:tr h="3191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solidFill>
                            <a:srgbClr val="FFFF00"/>
                          </a:solidFill>
                        </a:rPr>
                        <a:t>Δυνατά</a:t>
                      </a:r>
                      <a:r>
                        <a:rPr lang="el-GR" sz="2000" baseline="0" dirty="0" smtClean="0">
                          <a:solidFill>
                            <a:srgbClr val="FFFF00"/>
                          </a:solidFill>
                        </a:rPr>
                        <a:t> σημεία (</a:t>
                      </a:r>
                      <a:r>
                        <a:rPr lang="en-US" sz="2000" dirty="0" smtClean="0">
                          <a:solidFill>
                            <a:srgbClr val="FFFF00"/>
                          </a:solidFill>
                        </a:rPr>
                        <a:t>Strengths</a:t>
                      </a:r>
                      <a:r>
                        <a:rPr lang="el-GR" sz="2000" dirty="0" smtClean="0">
                          <a:solidFill>
                            <a:srgbClr val="FFFF00"/>
                          </a:solidFill>
                        </a:rPr>
                        <a:t>)</a:t>
                      </a:r>
                      <a:r>
                        <a:rPr lang="el-GR" sz="1400" dirty="0" smtClean="0"/>
                        <a:t/>
                      </a:r>
                      <a:br>
                        <a:rPr lang="el-GR" sz="1400" dirty="0" smtClean="0"/>
                      </a:br>
                      <a:r>
                        <a:rPr lang="el-GR" sz="1800" dirty="0" smtClean="0"/>
                        <a:t>1. Συλλογή πληρέστατου </a:t>
                      </a:r>
                      <a:r>
                        <a:rPr lang="en-US" sz="1800" dirty="0" smtClean="0"/>
                        <a:t>Data set</a:t>
                      </a:r>
                      <a:r>
                        <a:rPr lang="el-GR" sz="1800" dirty="0" smtClean="0"/>
                        <a:t> (</a:t>
                      </a:r>
                      <a:r>
                        <a:rPr lang="en-US" sz="1800" dirty="0" smtClean="0"/>
                        <a:t>+</a:t>
                      </a:r>
                      <a:r>
                        <a:rPr lang="el-GR" sz="1800" dirty="0" err="1" smtClean="0"/>
                        <a:t>Στοχοθεσία</a:t>
                      </a:r>
                      <a:r>
                        <a:rPr lang="en-US" sz="1800" dirty="0" smtClean="0"/>
                        <a:t>, +</a:t>
                      </a:r>
                      <a:r>
                        <a:rPr lang="el-GR" sz="1800" dirty="0" smtClean="0"/>
                        <a:t>Στοιχεία</a:t>
                      </a:r>
                      <a:r>
                        <a:rPr lang="el-GR" sz="1800" baseline="0" dirty="0" smtClean="0"/>
                        <a:t> ΕΑΠ κ ΥΔΜΗΔ</a:t>
                      </a:r>
                      <a:r>
                        <a:rPr lang="el-GR" sz="1800" dirty="0" smtClean="0"/>
                        <a:t>)</a:t>
                      </a:r>
                      <a:br>
                        <a:rPr lang="el-GR" sz="1800" dirty="0" smtClean="0"/>
                      </a:br>
                      <a:r>
                        <a:rPr lang="el-GR" sz="1800" dirty="0" smtClean="0"/>
                        <a:t>2. </a:t>
                      </a:r>
                      <a:r>
                        <a:rPr lang="el-GR" sz="1800" dirty="0" smtClean="0">
                          <a:solidFill>
                            <a:schemeClr val="accent6">
                              <a:lumMod val="60000"/>
                              <a:lumOff val="40000"/>
                            </a:schemeClr>
                          </a:solidFill>
                        </a:rPr>
                        <a:t>Δυναμικές</a:t>
                      </a:r>
                      <a:r>
                        <a:rPr lang="el-GR" sz="1800" baseline="0" dirty="0" smtClean="0">
                          <a:solidFill>
                            <a:schemeClr val="accent6">
                              <a:lumMod val="60000"/>
                              <a:lumOff val="40000"/>
                            </a:schemeClr>
                          </a:solidFill>
                        </a:rPr>
                        <a:t> </a:t>
                      </a:r>
                      <a:r>
                        <a:rPr lang="el-GR" sz="1800" dirty="0" smtClean="0">
                          <a:solidFill>
                            <a:schemeClr val="accent6">
                              <a:lumMod val="60000"/>
                              <a:lumOff val="40000"/>
                            </a:schemeClr>
                          </a:solidFill>
                        </a:rPr>
                        <a:t>Αναφορές </a:t>
                      </a:r>
                      <a:r>
                        <a:rPr lang="en-US" sz="1800" dirty="0" smtClean="0">
                          <a:solidFill>
                            <a:schemeClr val="accent6">
                              <a:lumMod val="60000"/>
                              <a:lumOff val="40000"/>
                            </a:schemeClr>
                          </a:solidFill>
                        </a:rPr>
                        <a:t>BI Analytics</a:t>
                      </a:r>
                      <a:r>
                        <a:rPr lang="el-GR" sz="1800" dirty="0" smtClean="0">
                          <a:solidFill>
                            <a:schemeClr val="accent6">
                              <a:lumMod val="60000"/>
                              <a:lumOff val="40000"/>
                            </a:schemeClr>
                          </a:solidFill>
                        </a:rPr>
                        <a:t> </a:t>
                      </a:r>
                      <a:r>
                        <a:rPr lang="en-US" sz="1800" dirty="0" smtClean="0"/>
                        <a:t>Oracle</a:t>
                      </a:r>
                      <a:r>
                        <a:rPr lang="el-GR" sz="1600" dirty="0" smtClean="0"/>
                        <a:t> (πχ ΜΠΔΣ)</a:t>
                      </a:r>
                      <a:r>
                        <a:rPr lang="el-GR" sz="1800" dirty="0" smtClean="0"/>
                        <a:t/>
                      </a:r>
                      <a:br>
                        <a:rPr lang="el-GR" sz="1800" dirty="0" smtClean="0"/>
                      </a:br>
                      <a:r>
                        <a:rPr lang="el-GR" sz="1800" dirty="0" smtClean="0"/>
                        <a:t>3.</a:t>
                      </a:r>
                      <a:r>
                        <a:rPr lang="el-GR" sz="1800" baseline="0" dirty="0" smtClean="0"/>
                        <a:t> </a:t>
                      </a:r>
                      <a:r>
                        <a:rPr lang="el-GR" sz="1800" baseline="0" dirty="0" smtClean="0">
                          <a:solidFill>
                            <a:schemeClr val="accent6">
                              <a:lumMod val="60000"/>
                              <a:lumOff val="40000"/>
                            </a:schemeClr>
                          </a:solidFill>
                        </a:rPr>
                        <a:t>Δυνατότητα </a:t>
                      </a:r>
                      <a:r>
                        <a:rPr lang="el-GR" sz="1800" dirty="0" err="1" smtClean="0">
                          <a:solidFill>
                            <a:schemeClr val="accent6">
                              <a:lumMod val="60000"/>
                              <a:lumOff val="40000"/>
                            </a:schemeClr>
                          </a:solidFill>
                        </a:rPr>
                        <a:t>χρονοσειρών</a:t>
                      </a:r>
                      <a:r>
                        <a:rPr lang="el-GR" sz="1600" dirty="0" smtClean="0">
                          <a:solidFill>
                            <a:schemeClr val="accent6">
                              <a:lumMod val="60000"/>
                              <a:lumOff val="40000"/>
                            </a:schemeClr>
                          </a:solidFill>
                        </a:rPr>
                        <a:t> </a:t>
                      </a:r>
                      <a:r>
                        <a:rPr lang="el-GR" sz="1600" dirty="0" smtClean="0"/>
                        <a:t>(διαθέτει</a:t>
                      </a:r>
                      <a:r>
                        <a:rPr lang="el-GR" sz="1600" baseline="0" dirty="0" smtClean="0"/>
                        <a:t> </a:t>
                      </a:r>
                      <a:r>
                        <a:rPr lang="el-GR" sz="1600" dirty="0" smtClean="0"/>
                        <a:t>4 έτη)</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4</a:t>
                      </a:r>
                      <a:r>
                        <a:rPr lang="el-GR" sz="1800" dirty="0" smtClean="0"/>
                        <a:t>.</a:t>
                      </a:r>
                      <a:r>
                        <a:rPr lang="en-US" sz="1800" dirty="0" smtClean="0"/>
                        <a:t> </a:t>
                      </a:r>
                      <a:r>
                        <a:rPr lang="el-GR" sz="1800" dirty="0" err="1" smtClean="0"/>
                        <a:t>Διαλειτουργικότητα</a:t>
                      </a:r>
                      <a:r>
                        <a:rPr lang="el-GR" sz="1800" dirty="0" smtClean="0"/>
                        <a:t> μεταξύ φορέων</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  </a:t>
                      </a:r>
                      <a:r>
                        <a:rPr lang="en-US" sz="1800" dirty="0" err="1" smtClean="0"/>
                        <a:t>i</a:t>
                      </a:r>
                      <a:r>
                        <a:rPr lang="en-US" sz="1800" dirty="0" smtClean="0"/>
                        <a:t>.</a:t>
                      </a:r>
                      <a:r>
                        <a:rPr lang="en-US" sz="1800" baseline="0" dirty="0" smtClean="0"/>
                        <a:t> </a:t>
                      </a:r>
                      <a:r>
                        <a:rPr lang="el-GR" sz="1800" dirty="0" smtClean="0">
                          <a:solidFill>
                            <a:schemeClr val="accent6">
                              <a:lumMod val="60000"/>
                              <a:lumOff val="40000"/>
                            </a:schemeClr>
                          </a:solidFill>
                        </a:rPr>
                        <a:t>Αυτοματοποιημένη άντληση</a:t>
                      </a:r>
                      <a:r>
                        <a:rPr lang="en-US" sz="1800" dirty="0" smtClean="0">
                          <a:solidFill>
                            <a:schemeClr val="accent6">
                              <a:lumMod val="60000"/>
                              <a:lumOff val="40000"/>
                            </a:schemeClr>
                          </a:solidFill>
                        </a:rPr>
                        <a:t> web service </a:t>
                      </a:r>
                      <a:r>
                        <a:rPr lang="el-GR" sz="1800" dirty="0" smtClean="0">
                          <a:solidFill>
                            <a:schemeClr val="accent6">
                              <a:lumMod val="60000"/>
                              <a:lumOff val="40000"/>
                            </a:schemeClr>
                          </a:solidFill>
                        </a:rPr>
                        <a:t>+</a:t>
                      </a:r>
                      <a:r>
                        <a:rPr lang="en-US" sz="1800" dirty="0" smtClean="0">
                          <a:solidFill>
                            <a:schemeClr val="accent6">
                              <a:lumMod val="60000"/>
                              <a:lumOff val="40000"/>
                            </a:schemeClr>
                          </a:solidFill>
                        </a:rPr>
                        <a:t> Upload</a:t>
                      </a:r>
                      <a:r>
                        <a:rPr lang="el-GR" sz="1800" dirty="0" smtClean="0">
                          <a:solidFill>
                            <a:schemeClr val="accent6">
                              <a:lumMod val="60000"/>
                              <a:lumOff val="40000"/>
                            </a:schemeClr>
                          </a:solidFill>
                        </a:rPr>
                        <a:t> </a:t>
                      </a:r>
                      <a:r>
                        <a:rPr lang="el-GR" sz="1600" dirty="0" smtClean="0"/>
                        <a:t>(όχι χειροκίνητη καταχώρηση</a:t>
                      </a:r>
                      <a:r>
                        <a:rPr lang="en-US" sz="1600" dirty="0" smtClean="0"/>
                        <a:t>, </a:t>
                      </a:r>
                      <a:r>
                        <a:rPr lang="el-GR" sz="1600" dirty="0" smtClean="0"/>
                        <a:t>αποφόρτιση</a:t>
                      </a:r>
                      <a:r>
                        <a:rPr lang="el-GR" sz="1600" baseline="0" dirty="0" smtClean="0"/>
                        <a:t> Στατιστικών Ανταποκριτών, εγκυρότερα δεδομένα</a:t>
                      </a:r>
                      <a:r>
                        <a:rPr lang="el-GR" sz="1600" dirty="0" smtClean="0"/>
                        <a:t>)</a:t>
                      </a:r>
                      <a:r>
                        <a:rPr lang="el-GR" sz="1400" dirty="0" smtClean="0"/>
                        <a:t/>
                      </a:r>
                      <a:br>
                        <a:rPr lang="el-GR" sz="1400" dirty="0" smtClean="0"/>
                      </a:br>
                      <a:r>
                        <a:rPr lang="en-US" sz="1400" dirty="0" smtClean="0"/>
                        <a:t>  </a:t>
                      </a:r>
                      <a:r>
                        <a:rPr kumimoji="0" lang="en-US" sz="1800" b="1" i="0" u="none" strike="noStrike" kern="1200" cap="none" spc="0" normalizeH="0" baseline="0" noProof="0" dirty="0" smtClean="0">
                          <a:ln>
                            <a:noFill/>
                          </a:ln>
                          <a:solidFill>
                            <a:prstClr val="white"/>
                          </a:solidFill>
                          <a:effectLst/>
                          <a:uLnTx/>
                          <a:uFillTx/>
                          <a:latin typeface="+mn-lt"/>
                          <a:ea typeface="+mn-ea"/>
                          <a:cs typeface="+mn-cs"/>
                        </a:rPr>
                        <a:t>ii. </a:t>
                      </a:r>
                      <a:r>
                        <a:rPr lang="el-GR" sz="1800" dirty="0" smtClean="0"/>
                        <a:t>Αποστολή στοιχείων και Πρόσβαση σε</a:t>
                      </a:r>
                      <a:r>
                        <a:rPr lang="el-GR" sz="1800" baseline="0" dirty="0" smtClean="0"/>
                        <a:t> σημαντικούς φορείς (ΓΛΚ, ΕΛΣΤΑΤ, ΚΕΔΕ), </a:t>
                      </a:r>
                      <a:r>
                        <a:rPr lang="el-GR" sz="1800" baseline="0" dirty="0" smtClean="0">
                          <a:solidFill>
                            <a:schemeClr val="accent6">
                              <a:lumMod val="60000"/>
                              <a:lumOff val="40000"/>
                            </a:schemeClr>
                          </a:solidFill>
                        </a:rPr>
                        <a:t>οι ΟΤΑ δεν στέλνουν σε πολλαπλές βάσεις δεδομένων</a:t>
                      </a:r>
                      <a:br>
                        <a:rPr lang="el-GR" sz="1800" baseline="0" dirty="0" smtClean="0">
                          <a:solidFill>
                            <a:schemeClr val="accent6">
                              <a:lumMod val="60000"/>
                              <a:lumOff val="40000"/>
                            </a:schemeClr>
                          </a:solidFill>
                        </a:rPr>
                      </a:br>
                      <a:r>
                        <a:rPr lang="en-US" sz="1800" baseline="0" dirty="0" smtClean="0"/>
                        <a:t>5</a:t>
                      </a:r>
                      <a:r>
                        <a:rPr lang="el-GR" sz="1800" baseline="0" dirty="0" smtClean="0"/>
                        <a:t>. Υποστήριξη (διαχειριστική και εκπαιδευτική) από τη Δ/</a:t>
                      </a:r>
                      <a:r>
                        <a:rPr lang="el-GR" sz="1800" baseline="0" dirty="0" err="1" smtClean="0"/>
                        <a:t>νση Ηλ</a:t>
                      </a:r>
                      <a:r>
                        <a:rPr lang="el-GR" sz="1800" baseline="0" dirty="0" smtClean="0"/>
                        <a:t>. Διακυβέρνησης (ΥΠΕΣ)</a:t>
                      </a:r>
                      <a:endParaRPr lang="el-GR" sz="1800" dirty="0" smtClean="0"/>
                    </a:p>
                  </a:txBody>
                  <a:tcPr>
                    <a:cell3D prstMaterial="dkEdge">
                      <a:bevel/>
                      <a:lightRig rig="flood" dir="t"/>
                    </a:cell3D>
                  </a:tcPr>
                </a:tc>
              </a:tr>
            </a:tbl>
          </a:graphicData>
        </a:graphic>
      </p:graphicFrame>
      <p:graphicFrame>
        <p:nvGraphicFramePr>
          <p:cNvPr id="5" name="Table 7"/>
          <p:cNvGraphicFramePr>
            <a:graphicFrameLocks noGrp="1"/>
          </p:cNvGraphicFramePr>
          <p:nvPr>
            <p:extLst>
              <p:ext uri="{D42A27DB-BD31-4B8C-83A1-F6EECF244321}">
                <p14:modId xmlns:p14="http://schemas.microsoft.com/office/powerpoint/2010/main" xmlns="" val="3395463934"/>
              </p:ext>
            </p:extLst>
          </p:nvPr>
        </p:nvGraphicFramePr>
        <p:xfrm>
          <a:off x="323528" y="4032092"/>
          <a:ext cx="7992888" cy="2468880"/>
        </p:xfrm>
        <a:graphic>
          <a:graphicData uri="http://schemas.openxmlformats.org/drawingml/2006/table">
            <a:tbl>
              <a:tblPr firstRow="1" bandRow="1">
                <a:tableStyleId>{5C22544A-7EE6-4342-B048-85BDC9FD1C3A}</a:tableStyleId>
              </a:tblPr>
              <a:tblGrid>
                <a:gridCol w="7992888"/>
              </a:tblGrid>
              <a:tr h="23486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b="1" dirty="0" smtClean="0">
                          <a:solidFill>
                            <a:srgbClr val="FFFF00"/>
                          </a:solidFill>
                        </a:rPr>
                        <a:t>Ευκαιρίες (</a:t>
                      </a:r>
                      <a:r>
                        <a:rPr lang="en-US" sz="2000" b="1" dirty="0" smtClean="0">
                          <a:solidFill>
                            <a:srgbClr val="FFFF00"/>
                          </a:solidFill>
                        </a:rPr>
                        <a:t>Opportunities</a:t>
                      </a:r>
                      <a:r>
                        <a:rPr lang="el-GR" sz="2000" b="1" dirty="0" smtClean="0">
                          <a:solidFill>
                            <a:srgbClr val="FFFF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smtClean="0">
                          <a:solidFill>
                            <a:schemeClr val="bg1"/>
                          </a:solidFill>
                        </a:rPr>
                        <a:t>1. Προτεινόμενο έργο αναβάθμισης:</a:t>
                      </a:r>
                      <a:r>
                        <a:rPr lang="el-GR" sz="1800" b="1" baseline="0" dirty="0" smtClean="0">
                          <a:solidFill>
                            <a:schemeClr val="bg1"/>
                          </a:solidFill>
                        </a:rPr>
                        <a:t> </a:t>
                      </a:r>
                      <a:r>
                        <a:rPr lang="en-US" sz="1600" b="1" dirty="0" smtClean="0">
                          <a:solidFill>
                            <a:schemeClr val="bg1"/>
                          </a:solidFill>
                        </a:rPr>
                        <a:t>hardware</a:t>
                      </a:r>
                      <a:r>
                        <a:rPr lang="el-GR" sz="1600" b="1" dirty="0" smtClean="0">
                          <a:solidFill>
                            <a:schemeClr val="bg1"/>
                          </a:solidFill>
                        </a:rPr>
                        <a:t> και ανασχεδιασμός χρονοβόρων </a:t>
                      </a:r>
                      <a:r>
                        <a:rPr lang="el-GR" sz="1600" b="1" dirty="0" smtClean="0">
                          <a:solidFill>
                            <a:schemeClr val="bg1"/>
                          </a:solidFill>
                        </a:rPr>
                        <a:t>διαδικασιών και της διαδικασίας άντλησης στοιχείων</a:t>
                      </a:r>
                      <a:r>
                        <a:rPr lang="el-GR" sz="1600" b="1" baseline="0" dirty="0" smtClean="0">
                          <a:solidFill>
                            <a:schemeClr val="bg1"/>
                          </a:solidFill>
                        </a:rPr>
                        <a:t> (οι φορείς θα καλούν το </a:t>
                      </a:r>
                      <a:r>
                        <a:rPr lang="en-US" sz="1600" b="1" baseline="0" dirty="0" smtClean="0">
                          <a:solidFill>
                            <a:schemeClr val="bg1"/>
                          </a:solidFill>
                        </a:rPr>
                        <a:t>web service </a:t>
                      </a:r>
                      <a:r>
                        <a:rPr lang="el-GR" sz="1600" b="1" baseline="0" dirty="0" smtClean="0">
                          <a:solidFill>
                            <a:schemeClr val="bg1"/>
                          </a:solidFill>
                        </a:rPr>
                        <a:t>του Κόμβου για να αποστείλουν στοιχεία)</a:t>
                      </a:r>
                      <a:r>
                        <a:rPr lang="el-GR" sz="1600" b="1" dirty="0" smtClean="0">
                          <a:solidFill>
                            <a:schemeClr val="bg1"/>
                          </a:solidFill>
                        </a:rPr>
                        <a:t/>
                      </a:r>
                      <a:br>
                        <a:rPr lang="el-GR" sz="1600" b="1" dirty="0" smtClean="0">
                          <a:solidFill>
                            <a:schemeClr val="bg1"/>
                          </a:solidFill>
                        </a:rPr>
                      </a:br>
                      <a:r>
                        <a:rPr lang="el-GR" sz="1800" b="1" dirty="0" smtClean="0">
                          <a:solidFill>
                            <a:schemeClr val="bg1"/>
                          </a:solidFill>
                        </a:rPr>
                        <a:t>2. </a:t>
                      </a:r>
                      <a:r>
                        <a:rPr lang="el-GR" sz="1800" b="1" dirty="0" smtClean="0">
                          <a:solidFill>
                            <a:schemeClr val="accent6">
                              <a:lumMod val="60000"/>
                              <a:lumOff val="40000"/>
                            </a:schemeClr>
                          </a:solidFill>
                        </a:rPr>
                        <a:t>Δυνατότητα αποστολής στοιχείων σε φορείς μέσω του </a:t>
                      </a:r>
                      <a:r>
                        <a:rPr lang="en-US" sz="1800" b="1" dirty="0" smtClean="0">
                          <a:solidFill>
                            <a:schemeClr val="accent6">
                              <a:lumMod val="60000"/>
                              <a:lumOff val="40000"/>
                            </a:schemeClr>
                          </a:solidFill>
                        </a:rPr>
                        <a:t>web service</a:t>
                      </a:r>
                      <a:r>
                        <a:rPr lang="en-US" sz="1800" b="1" baseline="0" dirty="0" smtClean="0">
                          <a:solidFill>
                            <a:schemeClr val="accent6">
                              <a:lumMod val="60000"/>
                              <a:lumOff val="40000"/>
                            </a:schemeClr>
                          </a:solidFill>
                        </a:rPr>
                        <a:t> </a:t>
                      </a:r>
                      <a:r>
                        <a:rPr lang="el-GR" sz="1800" b="1" baseline="0" dirty="0" smtClean="0">
                          <a:solidFill>
                            <a:schemeClr val="accent6">
                              <a:lumMod val="60000"/>
                              <a:lumOff val="40000"/>
                            </a:schemeClr>
                          </a:solidFill>
                        </a:rPr>
                        <a:t>του Κόμβου</a:t>
                      </a:r>
                      <a:r>
                        <a:rPr lang="el-GR" sz="1800" b="1" dirty="0" smtClean="0">
                          <a:solidFill>
                            <a:schemeClr val="accent6">
                              <a:lumMod val="60000"/>
                              <a:lumOff val="40000"/>
                            </a:schemeClr>
                          </a:solidFill>
                        </a:rPr>
                        <a:t/>
                      </a:r>
                      <a:br>
                        <a:rPr lang="el-GR" sz="1800" b="1" dirty="0" smtClean="0">
                          <a:solidFill>
                            <a:schemeClr val="accent6">
                              <a:lumMod val="60000"/>
                              <a:lumOff val="40000"/>
                            </a:schemeClr>
                          </a:solidFill>
                        </a:rPr>
                      </a:br>
                      <a:r>
                        <a:rPr lang="el-GR" sz="1800" b="1" dirty="0" smtClean="0">
                          <a:solidFill>
                            <a:schemeClr val="bg1"/>
                          </a:solidFill>
                        </a:rPr>
                        <a:t>3. </a:t>
                      </a:r>
                      <a:r>
                        <a:rPr lang="el-GR" sz="1800" b="1" dirty="0" smtClean="0">
                          <a:solidFill>
                            <a:schemeClr val="accent6">
                              <a:lumMod val="60000"/>
                              <a:lumOff val="40000"/>
                            </a:schemeClr>
                          </a:solidFill>
                        </a:rPr>
                        <a:t>Πρόσβαση Αποκεντρωμένων Διοικήσεων σε Αναφορές </a:t>
                      </a:r>
                      <a:r>
                        <a:rPr lang="en-US" sz="1800" b="1" dirty="0" smtClean="0">
                          <a:solidFill>
                            <a:schemeClr val="accent6">
                              <a:lumMod val="60000"/>
                              <a:lumOff val="40000"/>
                            </a:schemeClr>
                          </a:solidFill>
                        </a:rPr>
                        <a:t>BI</a:t>
                      </a:r>
                      <a:r>
                        <a:rPr lang="el-GR" sz="1800" b="1" dirty="0" smtClean="0">
                          <a:solidFill>
                            <a:schemeClr val="accent6">
                              <a:lumMod val="60000"/>
                              <a:lumOff val="40000"/>
                            </a:schemeClr>
                          </a:solidFill>
                        </a:rPr>
                        <a:t> </a:t>
                      </a:r>
                      <a:r>
                        <a:rPr lang="el-GR" sz="1400" b="1" dirty="0" smtClean="0">
                          <a:solidFill>
                            <a:schemeClr val="bg1"/>
                          </a:solidFill>
                        </a:rPr>
                        <a:t>(μελλοντικά και σε άλλους φορείς με ελεγκτικό ρόλο, π.χ. Ελεγκτικό Συνέδριο)</a:t>
                      </a:r>
                      <a:r>
                        <a:rPr lang="en-US" sz="1400" b="1" dirty="0" smtClean="0">
                          <a:solidFill>
                            <a:schemeClr val="bg1"/>
                          </a:solidFill>
                        </a:rPr>
                        <a:t/>
                      </a:r>
                      <a:br>
                        <a:rPr lang="en-US" sz="1400" b="1" dirty="0" smtClean="0">
                          <a:solidFill>
                            <a:schemeClr val="bg1"/>
                          </a:solidFill>
                        </a:rPr>
                      </a:br>
                      <a:r>
                        <a:rPr lang="en-US" sz="1800" b="1" dirty="0" smtClean="0">
                          <a:solidFill>
                            <a:schemeClr val="bg1"/>
                          </a:solidFill>
                        </a:rPr>
                        <a:t>4.</a:t>
                      </a:r>
                      <a:r>
                        <a:rPr lang="en-US" sz="1800" b="1" baseline="0" dirty="0" smtClean="0">
                          <a:solidFill>
                            <a:schemeClr val="bg1"/>
                          </a:solidFill>
                        </a:rPr>
                        <a:t> </a:t>
                      </a:r>
                      <a:r>
                        <a:rPr lang="el-GR" sz="1800" b="1" baseline="0" dirty="0" smtClean="0">
                          <a:solidFill>
                            <a:schemeClr val="bg1"/>
                          </a:solidFill>
                        </a:rPr>
                        <a:t>Ιστοσελίδα κόμβου: Έλεγχος &amp; Εξαγωγή στοιχείων (</a:t>
                      </a:r>
                      <a:r>
                        <a:rPr lang="en-US" sz="1800" b="1" baseline="0" dirty="0" smtClean="0">
                          <a:solidFill>
                            <a:schemeClr val="bg1"/>
                          </a:solidFill>
                        </a:rPr>
                        <a:t>Excel)</a:t>
                      </a:r>
                      <a:r>
                        <a:rPr lang="el-GR" sz="1800" b="1" baseline="0" dirty="0" smtClean="0">
                          <a:solidFill>
                            <a:schemeClr val="bg1"/>
                          </a:solidFill>
                        </a:rPr>
                        <a:t> από τους Στατιστικούς Ανταποκριτές των ΟΤΑ</a:t>
                      </a:r>
                      <a:endParaRPr lang="el-GR" sz="1800" b="1" dirty="0" smtClean="0">
                        <a:solidFill>
                          <a:schemeClr val="bg1"/>
                        </a:solidFill>
                      </a:endParaRPr>
                    </a:p>
                  </a:txBody>
                  <a:tcPr>
                    <a:cell3D prstMaterial="dkEdge">
                      <a:bevel/>
                      <a:lightRig rig="flood" dir="t"/>
                    </a:cell3D>
                    <a:solidFill>
                      <a:schemeClr val="accent3"/>
                    </a:solidFill>
                  </a:tcPr>
                </a:tc>
              </a:tr>
            </a:tbl>
          </a:graphicData>
        </a:graphic>
      </p:graphicFrame>
      <p:sp>
        <p:nvSpPr>
          <p:cNvPr id="6" name="Freeform 515"/>
          <p:cNvSpPr>
            <a:spLocks/>
          </p:cNvSpPr>
          <p:nvPr/>
        </p:nvSpPr>
        <p:spPr bwMode="auto">
          <a:xfrm>
            <a:off x="7452320" y="980728"/>
            <a:ext cx="706438" cy="682625"/>
          </a:xfrm>
          <a:custGeom>
            <a:avLst/>
            <a:gdLst>
              <a:gd name="T0" fmla="*/ 645057 w 15756"/>
              <a:gd name="T1" fmla="*/ 82804 h 16364"/>
              <a:gd name="T2" fmla="*/ 577713 w 15756"/>
              <a:gd name="T3" fmla="*/ 156682 h 16364"/>
              <a:gd name="T4" fmla="*/ 513284 w 15756"/>
              <a:gd name="T5" fmla="*/ 230726 h 16364"/>
              <a:gd name="T6" fmla="*/ 451769 w 15756"/>
              <a:gd name="T7" fmla="*/ 305020 h 16364"/>
              <a:gd name="T8" fmla="*/ 393616 w 15756"/>
              <a:gd name="T9" fmla="*/ 378939 h 16364"/>
              <a:gd name="T10" fmla="*/ 339499 w 15756"/>
              <a:gd name="T11" fmla="*/ 451607 h 16364"/>
              <a:gd name="T12" fmla="*/ 289552 w 15756"/>
              <a:gd name="T13" fmla="*/ 523023 h 16364"/>
              <a:gd name="T14" fmla="*/ 243684 w 15756"/>
              <a:gd name="T15" fmla="*/ 593230 h 16364"/>
              <a:gd name="T16" fmla="*/ 223329 w 15756"/>
              <a:gd name="T17" fmla="*/ 627269 h 16364"/>
              <a:gd name="T18" fmla="*/ 206112 w 15756"/>
              <a:gd name="T19" fmla="*/ 651589 h 16364"/>
              <a:gd name="T20" fmla="*/ 184949 w 15756"/>
              <a:gd name="T21" fmla="*/ 668275 h 16364"/>
              <a:gd name="T22" fmla="*/ 159168 w 15756"/>
              <a:gd name="T23" fmla="*/ 678579 h 16364"/>
              <a:gd name="T24" fmla="*/ 128769 w 15756"/>
              <a:gd name="T25" fmla="*/ 682583 h 16364"/>
              <a:gd name="T26" fmla="*/ 101688 w 15756"/>
              <a:gd name="T27" fmla="*/ 681624 h 16364"/>
              <a:gd name="T28" fmla="*/ 85592 w 15756"/>
              <a:gd name="T29" fmla="*/ 678370 h 16364"/>
              <a:gd name="T30" fmla="*/ 80167 w 15756"/>
              <a:gd name="T31" fmla="*/ 675492 h 16364"/>
              <a:gd name="T32" fmla="*/ 74114 w 15756"/>
              <a:gd name="T33" fmla="*/ 670152 h 16364"/>
              <a:gd name="T34" fmla="*/ 63264 w 15756"/>
              <a:gd name="T35" fmla="*/ 654759 h 16364"/>
              <a:gd name="T36" fmla="*/ 51068 w 15756"/>
              <a:gd name="T37" fmla="*/ 630982 h 16364"/>
              <a:gd name="T38" fmla="*/ 39590 w 15756"/>
              <a:gd name="T39" fmla="*/ 605077 h 16364"/>
              <a:gd name="T40" fmla="*/ 25332 w 15756"/>
              <a:gd name="T41" fmla="*/ 566699 h 16364"/>
              <a:gd name="T42" fmla="*/ 8609 w 15756"/>
              <a:gd name="T43" fmla="*/ 510300 h 16364"/>
              <a:gd name="T44" fmla="*/ 1435 w 15756"/>
              <a:gd name="T45" fmla="*/ 476219 h 16364"/>
              <a:gd name="T46" fmla="*/ 0 w 15756"/>
              <a:gd name="T47" fmla="*/ 461076 h 16364"/>
              <a:gd name="T48" fmla="*/ 942 w 15756"/>
              <a:gd name="T49" fmla="*/ 448979 h 16364"/>
              <a:gd name="T50" fmla="*/ 4215 w 15756"/>
              <a:gd name="T51" fmla="*/ 439635 h 16364"/>
              <a:gd name="T52" fmla="*/ 10940 w 15756"/>
              <a:gd name="T53" fmla="*/ 431584 h 16364"/>
              <a:gd name="T54" fmla="*/ 22597 w 15756"/>
              <a:gd name="T55" fmla="*/ 422490 h 16364"/>
              <a:gd name="T56" fmla="*/ 41698 w 15756"/>
              <a:gd name="T57" fmla="*/ 411477 h 16364"/>
              <a:gd name="T58" fmla="*/ 63533 w 15756"/>
              <a:gd name="T59" fmla="*/ 402300 h 16364"/>
              <a:gd name="T60" fmla="*/ 85368 w 15756"/>
              <a:gd name="T61" fmla="*/ 396001 h 16364"/>
              <a:gd name="T62" fmla="*/ 103796 w 15756"/>
              <a:gd name="T63" fmla="*/ 393581 h 16364"/>
              <a:gd name="T64" fmla="*/ 112001 w 15756"/>
              <a:gd name="T65" fmla="*/ 395834 h 16364"/>
              <a:gd name="T66" fmla="*/ 119712 w 15756"/>
              <a:gd name="T67" fmla="*/ 404094 h 16364"/>
              <a:gd name="T68" fmla="*/ 128186 w 15756"/>
              <a:gd name="T69" fmla="*/ 418402 h 16364"/>
              <a:gd name="T70" fmla="*/ 137378 w 15756"/>
              <a:gd name="T71" fmla="*/ 438717 h 16364"/>
              <a:gd name="T72" fmla="*/ 141099 w 15756"/>
              <a:gd name="T73" fmla="*/ 448228 h 16364"/>
              <a:gd name="T74" fmla="*/ 147107 w 15756"/>
              <a:gd name="T75" fmla="*/ 463371 h 16364"/>
              <a:gd name="T76" fmla="*/ 155312 w 15756"/>
              <a:gd name="T77" fmla="*/ 481517 h 16364"/>
              <a:gd name="T78" fmla="*/ 162800 w 15756"/>
              <a:gd name="T79" fmla="*/ 493864 h 16364"/>
              <a:gd name="T80" fmla="*/ 169615 w 15756"/>
              <a:gd name="T81" fmla="*/ 500414 h 16364"/>
              <a:gd name="T82" fmla="*/ 175847 w 15756"/>
              <a:gd name="T83" fmla="*/ 500622 h 16364"/>
              <a:gd name="T84" fmla="*/ 187460 w 15756"/>
              <a:gd name="T85" fmla="*/ 489109 h 16364"/>
              <a:gd name="T86" fmla="*/ 206605 w 15756"/>
              <a:gd name="T87" fmla="*/ 464497 h 16364"/>
              <a:gd name="T88" fmla="*/ 245209 w 15756"/>
              <a:gd name="T89" fmla="*/ 409183 h 16364"/>
              <a:gd name="T90" fmla="*/ 315646 w 15756"/>
              <a:gd name="T91" fmla="*/ 306981 h 16364"/>
              <a:gd name="T92" fmla="*/ 387339 w 15756"/>
              <a:gd name="T93" fmla="*/ 210661 h 16364"/>
              <a:gd name="T94" fmla="*/ 438408 w 15756"/>
              <a:gd name="T95" fmla="*/ 146795 h 16364"/>
              <a:gd name="T96" fmla="*/ 481675 w 15756"/>
              <a:gd name="T97" fmla="*/ 96821 h 16364"/>
              <a:gd name="T98" fmla="*/ 517454 w 15756"/>
              <a:gd name="T99" fmla="*/ 59569 h 16364"/>
              <a:gd name="T100" fmla="*/ 535657 w 15756"/>
              <a:gd name="T101" fmla="*/ 43592 h 16364"/>
              <a:gd name="T102" fmla="*/ 547718 w 15756"/>
              <a:gd name="T103" fmla="*/ 35792 h 16364"/>
              <a:gd name="T104" fmla="*/ 578341 w 15756"/>
              <a:gd name="T105" fmla="*/ 23277 h 16364"/>
              <a:gd name="T106" fmla="*/ 616497 w 15756"/>
              <a:gd name="T107" fmla="*/ 12681 h 16364"/>
              <a:gd name="T108" fmla="*/ 660346 w 15756"/>
              <a:gd name="T109" fmla="*/ 4672 h 16364"/>
              <a:gd name="T110" fmla="*/ 706438 w 15756"/>
              <a:gd name="T111" fmla="*/ 18313 h 163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5756" h="16364">
                <a:moveTo>
                  <a:pt x="15756" y="439"/>
                </a:moveTo>
                <a:lnTo>
                  <a:pt x="15557" y="659"/>
                </a:lnTo>
                <a:lnTo>
                  <a:pt x="15359" y="881"/>
                </a:lnTo>
                <a:lnTo>
                  <a:pt x="15163" y="1101"/>
                </a:lnTo>
                <a:lnTo>
                  <a:pt x="14967" y="1322"/>
                </a:lnTo>
                <a:lnTo>
                  <a:pt x="14772" y="1543"/>
                </a:lnTo>
                <a:lnTo>
                  <a:pt x="14579" y="1764"/>
                </a:lnTo>
                <a:lnTo>
                  <a:pt x="14387" y="1985"/>
                </a:lnTo>
                <a:lnTo>
                  <a:pt x="14196" y="2207"/>
                </a:lnTo>
                <a:lnTo>
                  <a:pt x="14005" y="2427"/>
                </a:lnTo>
                <a:lnTo>
                  <a:pt x="13816" y="2649"/>
                </a:lnTo>
                <a:lnTo>
                  <a:pt x="13627" y="2870"/>
                </a:lnTo>
                <a:lnTo>
                  <a:pt x="13440" y="3091"/>
                </a:lnTo>
                <a:lnTo>
                  <a:pt x="13253" y="3313"/>
                </a:lnTo>
                <a:lnTo>
                  <a:pt x="13069" y="3535"/>
                </a:lnTo>
                <a:lnTo>
                  <a:pt x="12885" y="3756"/>
                </a:lnTo>
                <a:lnTo>
                  <a:pt x="12701" y="3978"/>
                </a:lnTo>
                <a:lnTo>
                  <a:pt x="12519" y="4199"/>
                </a:lnTo>
                <a:lnTo>
                  <a:pt x="12338" y="4421"/>
                </a:lnTo>
                <a:lnTo>
                  <a:pt x="12158" y="4643"/>
                </a:lnTo>
                <a:lnTo>
                  <a:pt x="11979" y="4865"/>
                </a:lnTo>
                <a:lnTo>
                  <a:pt x="11801" y="5088"/>
                </a:lnTo>
                <a:lnTo>
                  <a:pt x="11624" y="5309"/>
                </a:lnTo>
                <a:lnTo>
                  <a:pt x="11448" y="5531"/>
                </a:lnTo>
                <a:lnTo>
                  <a:pt x="11273" y="5754"/>
                </a:lnTo>
                <a:lnTo>
                  <a:pt x="11099" y="5976"/>
                </a:lnTo>
                <a:lnTo>
                  <a:pt x="10927" y="6198"/>
                </a:lnTo>
                <a:lnTo>
                  <a:pt x="10754" y="6422"/>
                </a:lnTo>
                <a:lnTo>
                  <a:pt x="10583" y="6644"/>
                </a:lnTo>
                <a:lnTo>
                  <a:pt x="10413" y="6867"/>
                </a:lnTo>
                <a:lnTo>
                  <a:pt x="10244" y="7090"/>
                </a:lnTo>
                <a:lnTo>
                  <a:pt x="10076" y="7312"/>
                </a:lnTo>
                <a:lnTo>
                  <a:pt x="9911" y="7536"/>
                </a:lnTo>
                <a:lnTo>
                  <a:pt x="9745" y="7758"/>
                </a:lnTo>
                <a:lnTo>
                  <a:pt x="9580" y="7981"/>
                </a:lnTo>
                <a:lnTo>
                  <a:pt x="9417" y="8202"/>
                </a:lnTo>
                <a:lnTo>
                  <a:pt x="9255" y="8423"/>
                </a:lnTo>
                <a:lnTo>
                  <a:pt x="9095" y="8644"/>
                </a:lnTo>
                <a:lnTo>
                  <a:pt x="8936" y="8864"/>
                </a:lnTo>
                <a:lnTo>
                  <a:pt x="8779" y="9084"/>
                </a:lnTo>
                <a:lnTo>
                  <a:pt x="8623" y="9304"/>
                </a:lnTo>
                <a:lnTo>
                  <a:pt x="8468" y="9522"/>
                </a:lnTo>
                <a:lnTo>
                  <a:pt x="8316" y="9740"/>
                </a:lnTo>
                <a:lnTo>
                  <a:pt x="8164" y="9959"/>
                </a:lnTo>
                <a:lnTo>
                  <a:pt x="8015" y="10176"/>
                </a:lnTo>
                <a:lnTo>
                  <a:pt x="7865" y="10393"/>
                </a:lnTo>
                <a:lnTo>
                  <a:pt x="7719" y="10609"/>
                </a:lnTo>
                <a:lnTo>
                  <a:pt x="7572" y="10826"/>
                </a:lnTo>
                <a:lnTo>
                  <a:pt x="7428" y="11041"/>
                </a:lnTo>
                <a:lnTo>
                  <a:pt x="7285" y="11256"/>
                </a:lnTo>
                <a:lnTo>
                  <a:pt x="7144" y="11471"/>
                </a:lnTo>
                <a:lnTo>
                  <a:pt x="7004" y="11685"/>
                </a:lnTo>
                <a:lnTo>
                  <a:pt x="6865" y="11898"/>
                </a:lnTo>
                <a:lnTo>
                  <a:pt x="6727" y="12113"/>
                </a:lnTo>
                <a:lnTo>
                  <a:pt x="6592" y="12325"/>
                </a:lnTo>
                <a:lnTo>
                  <a:pt x="6458" y="12538"/>
                </a:lnTo>
                <a:lnTo>
                  <a:pt x="6325" y="12749"/>
                </a:lnTo>
                <a:lnTo>
                  <a:pt x="6193" y="12961"/>
                </a:lnTo>
                <a:lnTo>
                  <a:pt x="6063" y="13172"/>
                </a:lnTo>
                <a:lnTo>
                  <a:pt x="5935" y="13382"/>
                </a:lnTo>
                <a:lnTo>
                  <a:pt x="5808" y="13593"/>
                </a:lnTo>
                <a:lnTo>
                  <a:pt x="5682" y="13803"/>
                </a:lnTo>
                <a:lnTo>
                  <a:pt x="5558" y="14012"/>
                </a:lnTo>
                <a:lnTo>
                  <a:pt x="5435" y="14221"/>
                </a:lnTo>
                <a:lnTo>
                  <a:pt x="5313" y="14429"/>
                </a:lnTo>
                <a:lnTo>
                  <a:pt x="5272" y="14500"/>
                </a:lnTo>
                <a:lnTo>
                  <a:pt x="5229" y="14578"/>
                </a:lnTo>
                <a:lnTo>
                  <a:pt x="5184" y="14660"/>
                </a:lnTo>
                <a:lnTo>
                  <a:pt x="5136" y="14746"/>
                </a:lnTo>
                <a:lnTo>
                  <a:pt x="5087" y="14839"/>
                </a:lnTo>
                <a:lnTo>
                  <a:pt x="5034" y="14935"/>
                </a:lnTo>
                <a:lnTo>
                  <a:pt x="4981" y="15037"/>
                </a:lnTo>
                <a:lnTo>
                  <a:pt x="4926" y="15144"/>
                </a:lnTo>
                <a:lnTo>
                  <a:pt x="4884" y="15219"/>
                </a:lnTo>
                <a:lnTo>
                  <a:pt x="4840" y="15292"/>
                </a:lnTo>
                <a:lnTo>
                  <a:pt x="4795" y="15362"/>
                </a:lnTo>
                <a:lnTo>
                  <a:pt x="4748" y="15430"/>
                </a:lnTo>
                <a:lnTo>
                  <a:pt x="4699" y="15496"/>
                </a:lnTo>
                <a:lnTo>
                  <a:pt x="4649" y="15559"/>
                </a:lnTo>
                <a:lnTo>
                  <a:pt x="4597" y="15620"/>
                </a:lnTo>
                <a:lnTo>
                  <a:pt x="4544" y="15678"/>
                </a:lnTo>
                <a:lnTo>
                  <a:pt x="4488" y="15734"/>
                </a:lnTo>
                <a:lnTo>
                  <a:pt x="4432" y="15788"/>
                </a:lnTo>
                <a:lnTo>
                  <a:pt x="4374" y="15839"/>
                </a:lnTo>
                <a:lnTo>
                  <a:pt x="4314" y="15888"/>
                </a:lnTo>
                <a:lnTo>
                  <a:pt x="4253" y="15934"/>
                </a:lnTo>
                <a:lnTo>
                  <a:pt x="4189" y="15978"/>
                </a:lnTo>
                <a:lnTo>
                  <a:pt x="4125" y="16020"/>
                </a:lnTo>
                <a:lnTo>
                  <a:pt x="4058" y="16059"/>
                </a:lnTo>
                <a:lnTo>
                  <a:pt x="3991" y="16096"/>
                </a:lnTo>
                <a:lnTo>
                  <a:pt x="3921" y="16131"/>
                </a:lnTo>
                <a:lnTo>
                  <a:pt x="3850" y="16163"/>
                </a:lnTo>
                <a:lnTo>
                  <a:pt x="3778" y="16192"/>
                </a:lnTo>
                <a:lnTo>
                  <a:pt x="3703" y="16220"/>
                </a:lnTo>
                <a:lnTo>
                  <a:pt x="3627" y="16245"/>
                </a:lnTo>
                <a:lnTo>
                  <a:pt x="3550" y="16267"/>
                </a:lnTo>
                <a:lnTo>
                  <a:pt x="3471" y="16288"/>
                </a:lnTo>
                <a:lnTo>
                  <a:pt x="3390" y="16305"/>
                </a:lnTo>
                <a:lnTo>
                  <a:pt x="3308" y="16321"/>
                </a:lnTo>
                <a:lnTo>
                  <a:pt x="3225" y="16334"/>
                </a:lnTo>
                <a:lnTo>
                  <a:pt x="3139" y="16344"/>
                </a:lnTo>
                <a:lnTo>
                  <a:pt x="3051" y="16353"/>
                </a:lnTo>
                <a:lnTo>
                  <a:pt x="2962" y="16358"/>
                </a:lnTo>
                <a:lnTo>
                  <a:pt x="2872" y="16363"/>
                </a:lnTo>
                <a:lnTo>
                  <a:pt x="2781" y="16364"/>
                </a:lnTo>
                <a:lnTo>
                  <a:pt x="2697" y="16364"/>
                </a:lnTo>
                <a:lnTo>
                  <a:pt x="2616" y="16362"/>
                </a:lnTo>
                <a:lnTo>
                  <a:pt x="2540" y="16360"/>
                </a:lnTo>
                <a:lnTo>
                  <a:pt x="2467" y="16356"/>
                </a:lnTo>
                <a:lnTo>
                  <a:pt x="2397" y="16351"/>
                </a:lnTo>
                <a:lnTo>
                  <a:pt x="2330" y="16346"/>
                </a:lnTo>
                <a:lnTo>
                  <a:pt x="2268" y="16340"/>
                </a:lnTo>
                <a:lnTo>
                  <a:pt x="2209" y="16333"/>
                </a:lnTo>
                <a:lnTo>
                  <a:pt x="2153" y="16325"/>
                </a:lnTo>
                <a:lnTo>
                  <a:pt x="2101" y="16315"/>
                </a:lnTo>
                <a:lnTo>
                  <a:pt x="2052" y="16305"/>
                </a:lnTo>
                <a:lnTo>
                  <a:pt x="2007" y="16294"/>
                </a:lnTo>
                <a:lnTo>
                  <a:pt x="1965" y="16282"/>
                </a:lnTo>
                <a:lnTo>
                  <a:pt x="1927" y="16269"/>
                </a:lnTo>
                <a:lnTo>
                  <a:pt x="1909" y="16262"/>
                </a:lnTo>
                <a:lnTo>
                  <a:pt x="1892" y="16255"/>
                </a:lnTo>
                <a:lnTo>
                  <a:pt x="1877" y="16247"/>
                </a:lnTo>
                <a:lnTo>
                  <a:pt x="1861" y="16240"/>
                </a:lnTo>
                <a:lnTo>
                  <a:pt x="1846" y="16231"/>
                </a:lnTo>
                <a:lnTo>
                  <a:pt x="1832" y="16223"/>
                </a:lnTo>
                <a:lnTo>
                  <a:pt x="1817" y="16214"/>
                </a:lnTo>
                <a:lnTo>
                  <a:pt x="1802" y="16204"/>
                </a:lnTo>
                <a:lnTo>
                  <a:pt x="1788" y="16193"/>
                </a:lnTo>
                <a:lnTo>
                  <a:pt x="1772" y="16181"/>
                </a:lnTo>
                <a:lnTo>
                  <a:pt x="1758" y="16170"/>
                </a:lnTo>
                <a:lnTo>
                  <a:pt x="1743" y="16157"/>
                </a:lnTo>
                <a:lnTo>
                  <a:pt x="1728" y="16143"/>
                </a:lnTo>
                <a:lnTo>
                  <a:pt x="1713" y="16129"/>
                </a:lnTo>
                <a:lnTo>
                  <a:pt x="1697" y="16114"/>
                </a:lnTo>
                <a:lnTo>
                  <a:pt x="1683" y="16098"/>
                </a:lnTo>
                <a:lnTo>
                  <a:pt x="1653" y="16065"/>
                </a:lnTo>
                <a:lnTo>
                  <a:pt x="1623" y="16028"/>
                </a:lnTo>
                <a:lnTo>
                  <a:pt x="1593" y="15990"/>
                </a:lnTo>
                <a:lnTo>
                  <a:pt x="1562" y="15948"/>
                </a:lnTo>
                <a:lnTo>
                  <a:pt x="1533" y="15903"/>
                </a:lnTo>
                <a:lnTo>
                  <a:pt x="1502" y="15855"/>
                </a:lnTo>
                <a:lnTo>
                  <a:pt x="1471" y="15805"/>
                </a:lnTo>
                <a:lnTo>
                  <a:pt x="1441" y="15752"/>
                </a:lnTo>
                <a:lnTo>
                  <a:pt x="1411" y="15696"/>
                </a:lnTo>
                <a:lnTo>
                  <a:pt x="1380" y="15637"/>
                </a:lnTo>
                <a:lnTo>
                  <a:pt x="1344" y="15566"/>
                </a:lnTo>
                <a:lnTo>
                  <a:pt x="1309" y="15495"/>
                </a:lnTo>
                <a:lnTo>
                  <a:pt x="1274" y="15422"/>
                </a:lnTo>
                <a:lnTo>
                  <a:pt x="1240" y="15349"/>
                </a:lnTo>
                <a:lnTo>
                  <a:pt x="1206" y="15275"/>
                </a:lnTo>
                <a:lnTo>
                  <a:pt x="1172" y="15200"/>
                </a:lnTo>
                <a:lnTo>
                  <a:pt x="1139" y="15126"/>
                </a:lnTo>
                <a:lnTo>
                  <a:pt x="1105" y="15051"/>
                </a:lnTo>
                <a:lnTo>
                  <a:pt x="1073" y="14974"/>
                </a:lnTo>
                <a:lnTo>
                  <a:pt x="1041" y="14898"/>
                </a:lnTo>
                <a:lnTo>
                  <a:pt x="1008" y="14820"/>
                </a:lnTo>
                <a:lnTo>
                  <a:pt x="976" y="14742"/>
                </a:lnTo>
                <a:lnTo>
                  <a:pt x="946" y="14663"/>
                </a:lnTo>
                <a:lnTo>
                  <a:pt x="914" y="14585"/>
                </a:lnTo>
                <a:lnTo>
                  <a:pt x="883" y="14505"/>
                </a:lnTo>
                <a:lnTo>
                  <a:pt x="853" y="14424"/>
                </a:lnTo>
                <a:lnTo>
                  <a:pt x="823" y="14343"/>
                </a:lnTo>
                <a:lnTo>
                  <a:pt x="793" y="14262"/>
                </a:lnTo>
                <a:lnTo>
                  <a:pt x="763" y="14179"/>
                </a:lnTo>
                <a:lnTo>
                  <a:pt x="734" y="14096"/>
                </a:lnTo>
                <a:lnTo>
                  <a:pt x="676" y="13929"/>
                </a:lnTo>
                <a:lnTo>
                  <a:pt x="620" y="13759"/>
                </a:lnTo>
                <a:lnTo>
                  <a:pt x="565" y="13585"/>
                </a:lnTo>
                <a:lnTo>
                  <a:pt x="510" y="13410"/>
                </a:lnTo>
                <a:lnTo>
                  <a:pt x="457" y="13233"/>
                </a:lnTo>
                <a:lnTo>
                  <a:pt x="405" y="13052"/>
                </a:lnTo>
                <a:lnTo>
                  <a:pt x="356" y="12875"/>
                </a:lnTo>
                <a:lnTo>
                  <a:pt x="311" y="12704"/>
                </a:lnTo>
                <a:lnTo>
                  <a:pt x="268" y="12540"/>
                </a:lnTo>
                <a:lnTo>
                  <a:pt x="228" y="12383"/>
                </a:lnTo>
                <a:lnTo>
                  <a:pt x="192" y="12233"/>
                </a:lnTo>
                <a:lnTo>
                  <a:pt x="158" y="12088"/>
                </a:lnTo>
                <a:lnTo>
                  <a:pt x="128" y="11951"/>
                </a:lnTo>
                <a:lnTo>
                  <a:pt x="102" y="11821"/>
                </a:lnTo>
                <a:lnTo>
                  <a:pt x="78" y="11697"/>
                </a:lnTo>
                <a:lnTo>
                  <a:pt x="58" y="11579"/>
                </a:lnTo>
                <a:lnTo>
                  <a:pt x="49" y="11522"/>
                </a:lnTo>
                <a:lnTo>
                  <a:pt x="40" y="11468"/>
                </a:lnTo>
                <a:lnTo>
                  <a:pt x="32" y="11416"/>
                </a:lnTo>
                <a:lnTo>
                  <a:pt x="26" y="11365"/>
                </a:lnTo>
                <a:lnTo>
                  <a:pt x="20" y="11314"/>
                </a:lnTo>
                <a:lnTo>
                  <a:pt x="15" y="11267"/>
                </a:lnTo>
                <a:lnTo>
                  <a:pt x="11" y="11221"/>
                </a:lnTo>
                <a:lnTo>
                  <a:pt x="7" y="11176"/>
                </a:lnTo>
                <a:lnTo>
                  <a:pt x="3" y="11134"/>
                </a:lnTo>
                <a:lnTo>
                  <a:pt x="2" y="11092"/>
                </a:lnTo>
                <a:lnTo>
                  <a:pt x="0" y="11053"/>
                </a:lnTo>
                <a:lnTo>
                  <a:pt x="0" y="11015"/>
                </a:lnTo>
                <a:lnTo>
                  <a:pt x="0" y="10976"/>
                </a:lnTo>
                <a:lnTo>
                  <a:pt x="2" y="10938"/>
                </a:lnTo>
                <a:lnTo>
                  <a:pt x="4" y="10900"/>
                </a:lnTo>
                <a:lnTo>
                  <a:pt x="8" y="10864"/>
                </a:lnTo>
                <a:lnTo>
                  <a:pt x="11" y="10830"/>
                </a:lnTo>
                <a:lnTo>
                  <a:pt x="16" y="10796"/>
                </a:lnTo>
                <a:lnTo>
                  <a:pt x="21" y="10763"/>
                </a:lnTo>
                <a:lnTo>
                  <a:pt x="27" y="10731"/>
                </a:lnTo>
                <a:lnTo>
                  <a:pt x="34" y="10700"/>
                </a:lnTo>
                <a:lnTo>
                  <a:pt x="42" y="10671"/>
                </a:lnTo>
                <a:lnTo>
                  <a:pt x="51" y="10642"/>
                </a:lnTo>
                <a:lnTo>
                  <a:pt x="61" y="10614"/>
                </a:lnTo>
                <a:lnTo>
                  <a:pt x="71" y="10588"/>
                </a:lnTo>
                <a:lnTo>
                  <a:pt x="81" y="10562"/>
                </a:lnTo>
                <a:lnTo>
                  <a:pt x="94" y="10539"/>
                </a:lnTo>
                <a:lnTo>
                  <a:pt x="106" y="10515"/>
                </a:lnTo>
                <a:lnTo>
                  <a:pt x="120" y="10492"/>
                </a:lnTo>
                <a:lnTo>
                  <a:pt x="137" y="10469"/>
                </a:lnTo>
                <a:lnTo>
                  <a:pt x="155" y="10445"/>
                </a:lnTo>
                <a:lnTo>
                  <a:pt x="175" y="10421"/>
                </a:lnTo>
                <a:lnTo>
                  <a:pt x="196" y="10397"/>
                </a:lnTo>
                <a:lnTo>
                  <a:pt x="219" y="10372"/>
                </a:lnTo>
                <a:lnTo>
                  <a:pt x="244" y="10346"/>
                </a:lnTo>
                <a:lnTo>
                  <a:pt x="271" y="10320"/>
                </a:lnTo>
                <a:lnTo>
                  <a:pt x="298" y="10295"/>
                </a:lnTo>
                <a:lnTo>
                  <a:pt x="328" y="10268"/>
                </a:lnTo>
                <a:lnTo>
                  <a:pt x="360" y="10240"/>
                </a:lnTo>
                <a:lnTo>
                  <a:pt x="394" y="10213"/>
                </a:lnTo>
                <a:lnTo>
                  <a:pt x="429" y="10185"/>
                </a:lnTo>
                <a:lnTo>
                  <a:pt x="465" y="10156"/>
                </a:lnTo>
                <a:lnTo>
                  <a:pt x="504" y="10128"/>
                </a:lnTo>
                <a:lnTo>
                  <a:pt x="544" y="10099"/>
                </a:lnTo>
                <a:lnTo>
                  <a:pt x="596" y="10063"/>
                </a:lnTo>
                <a:lnTo>
                  <a:pt x="651" y="10028"/>
                </a:lnTo>
                <a:lnTo>
                  <a:pt x="705" y="9993"/>
                </a:lnTo>
                <a:lnTo>
                  <a:pt x="760" y="9960"/>
                </a:lnTo>
                <a:lnTo>
                  <a:pt x="816" y="9927"/>
                </a:lnTo>
                <a:lnTo>
                  <a:pt x="873" y="9895"/>
                </a:lnTo>
                <a:lnTo>
                  <a:pt x="930" y="9864"/>
                </a:lnTo>
                <a:lnTo>
                  <a:pt x="989" y="9833"/>
                </a:lnTo>
                <a:lnTo>
                  <a:pt x="1047" y="9804"/>
                </a:lnTo>
                <a:lnTo>
                  <a:pt x="1107" y="9775"/>
                </a:lnTo>
                <a:lnTo>
                  <a:pt x="1167" y="9747"/>
                </a:lnTo>
                <a:lnTo>
                  <a:pt x="1228" y="9721"/>
                </a:lnTo>
                <a:lnTo>
                  <a:pt x="1291" y="9694"/>
                </a:lnTo>
                <a:lnTo>
                  <a:pt x="1353" y="9669"/>
                </a:lnTo>
                <a:lnTo>
                  <a:pt x="1417" y="9644"/>
                </a:lnTo>
                <a:lnTo>
                  <a:pt x="1481" y="9620"/>
                </a:lnTo>
                <a:lnTo>
                  <a:pt x="1546" y="9598"/>
                </a:lnTo>
                <a:lnTo>
                  <a:pt x="1608" y="9577"/>
                </a:lnTo>
                <a:lnTo>
                  <a:pt x="1670" y="9557"/>
                </a:lnTo>
                <a:lnTo>
                  <a:pt x="1730" y="9539"/>
                </a:lnTo>
                <a:lnTo>
                  <a:pt x="1789" y="9522"/>
                </a:lnTo>
                <a:lnTo>
                  <a:pt x="1847" y="9507"/>
                </a:lnTo>
                <a:lnTo>
                  <a:pt x="1904" y="9493"/>
                </a:lnTo>
                <a:lnTo>
                  <a:pt x="1960" y="9481"/>
                </a:lnTo>
                <a:lnTo>
                  <a:pt x="2014" y="9470"/>
                </a:lnTo>
                <a:lnTo>
                  <a:pt x="2067" y="9460"/>
                </a:lnTo>
                <a:lnTo>
                  <a:pt x="2119" y="9452"/>
                </a:lnTo>
                <a:lnTo>
                  <a:pt x="2171" y="9446"/>
                </a:lnTo>
                <a:lnTo>
                  <a:pt x="2220" y="9441"/>
                </a:lnTo>
                <a:lnTo>
                  <a:pt x="2268" y="9437"/>
                </a:lnTo>
                <a:lnTo>
                  <a:pt x="2315" y="9435"/>
                </a:lnTo>
                <a:lnTo>
                  <a:pt x="2361" y="9434"/>
                </a:lnTo>
                <a:lnTo>
                  <a:pt x="2380" y="9436"/>
                </a:lnTo>
                <a:lnTo>
                  <a:pt x="2399" y="9439"/>
                </a:lnTo>
                <a:lnTo>
                  <a:pt x="2419" y="9444"/>
                </a:lnTo>
                <a:lnTo>
                  <a:pt x="2438" y="9452"/>
                </a:lnTo>
                <a:lnTo>
                  <a:pt x="2458" y="9463"/>
                </a:lnTo>
                <a:lnTo>
                  <a:pt x="2478" y="9475"/>
                </a:lnTo>
                <a:lnTo>
                  <a:pt x="2498" y="9489"/>
                </a:lnTo>
                <a:lnTo>
                  <a:pt x="2519" y="9507"/>
                </a:lnTo>
                <a:lnTo>
                  <a:pt x="2540" y="9525"/>
                </a:lnTo>
                <a:lnTo>
                  <a:pt x="2561" y="9547"/>
                </a:lnTo>
                <a:lnTo>
                  <a:pt x="2582" y="9570"/>
                </a:lnTo>
                <a:lnTo>
                  <a:pt x="2604" y="9597"/>
                </a:lnTo>
                <a:lnTo>
                  <a:pt x="2626" y="9624"/>
                </a:lnTo>
                <a:lnTo>
                  <a:pt x="2648" y="9655"/>
                </a:lnTo>
                <a:lnTo>
                  <a:pt x="2670" y="9687"/>
                </a:lnTo>
                <a:lnTo>
                  <a:pt x="2693" y="9722"/>
                </a:lnTo>
                <a:lnTo>
                  <a:pt x="2716" y="9760"/>
                </a:lnTo>
                <a:lnTo>
                  <a:pt x="2739" y="9799"/>
                </a:lnTo>
                <a:lnTo>
                  <a:pt x="2763" y="9841"/>
                </a:lnTo>
                <a:lnTo>
                  <a:pt x="2786" y="9885"/>
                </a:lnTo>
                <a:lnTo>
                  <a:pt x="2810" y="9931"/>
                </a:lnTo>
                <a:lnTo>
                  <a:pt x="2834" y="9979"/>
                </a:lnTo>
                <a:lnTo>
                  <a:pt x="2859" y="10030"/>
                </a:lnTo>
                <a:lnTo>
                  <a:pt x="2883" y="10083"/>
                </a:lnTo>
                <a:lnTo>
                  <a:pt x="2908" y="10138"/>
                </a:lnTo>
                <a:lnTo>
                  <a:pt x="2934" y="10195"/>
                </a:lnTo>
                <a:lnTo>
                  <a:pt x="2959" y="10256"/>
                </a:lnTo>
                <a:lnTo>
                  <a:pt x="2985" y="10317"/>
                </a:lnTo>
                <a:lnTo>
                  <a:pt x="3010" y="10382"/>
                </a:lnTo>
                <a:lnTo>
                  <a:pt x="3037" y="10448"/>
                </a:lnTo>
                <a:lnTo>
                  <a:pt x="3064" y="10517"/>
                </a:lnTo>
                <a:lnTo>
                  <a:pt x="3090" y="10588"/>
                </a:lnTo>
                <a:lnTo>
                  <a:pt x="3101" y="10616"/>
                </a:lnTo>
                <a:lnTo>
                  <a:pt x="3109" y="10643"/>
                </a:lnTo>
                <a:lnTo>
                  <a:pt x="3118" y="10668"/>
                </a:lnTo>
                <a:lnTo>
                  <a:pt x="3126" y="10690"/>
                </a:lnTo>
                <a:lnTo>
                  <a:pt x="3133" y="10711"/>
                </a:lnTo>
                <a:lnTo>
                  <a:pt x="3141" y="10728"/>
                </a:lnTo>
                <a:lnTo>
                  <a:pt x="3147" y="10745"/>
                </a:lnTo>
                <a:lnTo>
                  <a:pt x="3153" y="10760"/>
                </a:lnTo>
                <a:lnTo>
                  <a:pt x="3160" y="10786"/>
                </a:lnTo>
                <a:lnTo>
                  <a:pt x="3172" y="10819"/>
                </a:lnTo>
                <a:lnTo>
                  <a:pt x="3188" y="10860"/>
                </a:lnTo>
                <a:lnTo>
                  <a:pt x="3207" y="10910"/>
                </a:lnTo>
                <a:lnTo>
                  <a:pt x="3232" y="10978"/>
                </a:lnTo>
                <a:lnTo>
                  <a:pt x="3256" y="11044"/>
                </a:lnTo>
                <a:lnTo>
                  <a:pt x="3281" y="11108"/>
                </a:lnTo>
                <a:lnTo>
                  <a:pt x="3304" y="11170"/>
                </a:lnTo>
                <a:lnTo>
                  <a:pt x="3328" y="11229"/>
                </a:lnTo>
                <a:lnTo>
                  <a:pt x="3351" y="11288"/>
                </a:lnTo>
                <a:lnTo>
                  <a:pt x="3374" y="11343"/>
                </a:lnTo>
                <a:lnTo>
                  <a:pt x="3397" y="11396"/>
                </a:lnTo>
                <a:lnTo>
                  <a:pt x="3419" y="11448"/>
                </a:lnTo>
                <a:lnTo>
                  <a:pt x="3442" y="11496"/>
                </a:lnTo>
                <a:lnTo>
                  <a:pt x="3464" y="11543"/>
                </a:lnTo>
                <a:lnTo>
                  <a:pt x="3486" y="11587"/>
                </a:lnTo>
                <a:lnTo>
                  <a:pt x="3507" y="11630"/>
                </a:lnTo>
                <a:lnTo>
                  <a:pt x="3529" y="11670"/>
                </a:lnTo>
                <a:lnTo>
                  <a:pt x="3550" y="11708"/>
                </a:lnTo>
                <a:lnTo>
                  <a:pt x="3571" y="11744"/>
                </a:lnTo>
                <a:lnTo>
                  <a:pt x="3591" y="11778"/>
                </a:lnTo>
                <a:lnTo>
                  <a:pt x="3612" y="11809"/>
                </a:lnTo>
                <a:lnTo>
                  <a:pt x="3631" y="11839"/>
                </a:lnTo>
                <a:lnTo>
                  <a:pt x="3652" y="11866"/>
                </a:lnTo>
                <a:lnTo>
                  <a:pt x="3671" y="11891"/>
                </a:lnTo>
                <a:lnTo>
                  <a:pt x="3691" y="11914"/>
                </a:lnTo>
                <a:lnTo>
                  <a:pt x="3709" y="11934"/>
                </a:lnTo>
                <a:lnTo>
                  <a:pt x="3727" y="11953"/>
                </a:lnTo>
                <a:lnTo>
                  <a:pt x="3746" y="11969"/>
                </a:lnTo>
                <a:lnTo>
                  <a:pt x="3764" y="11984"/>
                </a:lnTo>
                <a:lnTo>
                  <a:pt x="3783" y="11996"/>
                </a:lnTo>
                <a:lnTo>
                  <a:pt x="3800" y="12005"/>
                </a:lnTo>
                <a:lnTo>
                  <a:pt x="3818" y="12013"/>
                </a:lnTo>
                <a:lnTo>
                  <a:pt x="3835" y="12018"/>
                </a:lnTo>
                <a:lnTo>
                  <a:pt x="3851" y="12021"/>
                </a:lnTo>
                <a:lnTo>
                  <a:pt x="3868" y="12022"/>
                </a:lnTo>
                <a:lnTo>
                  <a:pt x="3883" y="12020"/>
                </a:lnTo>
                <a:lnTo>
                  <a:pt x="3902" y="12013"/>
                </a:lnTo>
                <a:lnTo>
                  <a:pt x="3922" y="12001"/>
                </a:lnTo>
                <a:lnTo>
                  <a:pt x="3946" y="11984"/>
                </a:lnTo>
                <a:lnTo>
                  <a:pt x="3971" y="11961"/>
                </a:lnTo>
                <a:lnTo>
                  <a:pt x="4000" y="11934"/>
                </a:lnTo>
                <a:lnTo>
                  <a:pt x="4031" y="11903"/>
                </a:lnTo>
                <a:lnTo>
                  <a:pt x="4064" y="11866"/>
                </a:lnTo>
                <a:lnTo>
                  <a:pt x="4100" y="11824"/>
                </a:lnTo>
                <a:lnTo>
                  <a:pt x="4139" y="11777"/>
                </a:lnTo>
                <a:lnTo>
                  <a:pt x="4181" y="11725"/>
                </a:lnTo>
                <a:lnTo>
                  <a:pt x="4225" y="11669"/>
                </a:lnTo>
                <a:lnTo>
                  <a:pt x="4272" y="11607"/>
                </a:lnTo>
                <a:lnTo>
                  <a:pt x="4321" y="11541"/>
                </a:lnTo>
                <a:lnTo>
                  <a:pt x="4374" y="11469"/>
                </a:lnTo>
                <a:lnTo>
                  <a:pt x="4429" y="11393"/>
                </a:lnTo>
                <a:lnTo>
                  <a:pt x="4485" y="11312"/>
                </a:lnTo>
                <a:lnTo>
                  <a:pt x="4546" y="11226"/>
                </a:lnTo>
                <a:lnTo>
                  <a:pt x="4608" y="11135"/>
                </a:lnTo>
                <a:lnTo>
                  <a:pt x="4674" y="11039"/>
                </a:lnTo>
                <a:lnTo>
                  <a:pt x="4741" y="10938"/>
                </a:lnTo>
                <a:lnTo>
                  <a:pt x="4812" y="10833"/>
                </a:lnTo>
                <a:lnTo>
                  <a:pt x="4885" y="10721"/>
                </a:lnTo>
                <a:lnTo>
                  <a:pt x="4961" y="10606"/>
                </a:lnTo>
                <a:lnTo>
                  <a:pt x="5119" y="10360"/>
                </a:lnTo>
                <a:lnTo>
                  <a:pt x="5289" y="10094"/>
                </a:lnTo>
                <a:lnTo>
                  <a:pt x="5469" y="9809"/>
                </a:lnTo>
                <a:lnTo>
                  <a:pt x="5659" y="9504"/>
                </a:lnTo>
                <a:lnTo>
                  <a:pt x="5856" y="9190"/>
                </a:lnTo>
                <a:lnTo>
                  <a:pt x="6051" y="8878"/>
                </a:lnTo>
                <a:lnTo>
                  <a:pt x="6248" y="8570"/>
                </a:lnTo>
                <a:lnTo>
                  <a:pt x="6446" y="8263"/>
                </a:lnTo>
                <a:lnTo>
                  <a:pt x="6643" y="7959"/>
                </a:lnTo>
                <a:lnTo>
                  <a:pt x="6841" y="7658"/>
                </a:lnTo>
                <a:lnTo>
                  <a:pt x="7040" y="7359"/>
                </a:lnTo>
                <a:lnTo>
                  <a:pt x="7238" y="7061"/>
                </a:lnTo>
                <a:lnTo>
                  <a:pt x="7437" y="6767"/>
                </a:lnTo>
                <a:lnTo>
                  <a:pt x="7637" y="6475"/>
                </a:lnTo>
                <a:lnTo>
                  <a:pt x="7837" y="6185"/>
                </a:lnTo>
                <a:lnTo>
                  <a:pt x="8036" y="5897"/>
                </a:lnTo>
                <a:lnTo>
                  <a:pt x="8237" y="5612"/>
                </a:lnTo>
                <a:lnTo>
                  <a:pt x="8438" y="5330"/>
                </a:lnTo>
                <a:lnTo>
                  <a:pt x="8639" y="5050"/>
                </a:lnTo>
                <a:lnTo>
                  <a:pt x="8841" y="4772"/>
                </a:lnTo>
                <a:lnTo>
                  <a:pt x="8981" y="4581"/>
                </a:lnTo>
                <a:lnTo>
                  <a:pt x="9118" y="4394"/>
                </a:lnTo>
                <a:lnTo>
                  <a:pt x="9254" y="4211"/>
                </a:lnTo>
                <a:lnTo>
                  <a:pt x="9388" y="4032"/>
                </a:lnTo>
                <a:lnTo>
                  <a:pt x="9520" y="3857"/>
                </a:lnTo>
                <a:lnTo>
                  <a:pt x="9650" y="3686"/>
                </a:lnTo>
                <a:lnTo>
                  <a:pt x="9778" y="3519"/>
                </a:lnTo>
                <a:lnTo>
                  <a:pt x="9905" y="3356"/>
                </a:lnTo>
                <a:lnTo>
                  <a:pt x="10030" y="3196"/>
                </a:lnTo>
                <a:lnTo>
                  <a:pt x="10153" y="3040"/>
                </a:lnTo>
                <a:lnTo>
                  <a:pt x="10275" y="2888"/>
                </a:lnTo>
                <a:lnTo>
                  <a:pt x="10395" y="2741"/>
                </a:lnTo>
                <a:lnTo>
                  <a:pt x="10513" y="2596"/>
                </a:lnTo>
                <a:lnTo>
                  <a:pt x="10628" y="2457"/>
                </a:lnTo>
                <a:lnTo>
                  <a:pt x="10743" y="2321"/>
                </a:lnTo>
                <a:lnTo>
                  <a:pt x="10855" y="2187"/>
                </a:lnTo>
                <a:lnTo>
                  <a:pt x="10964" y="2060"/>
                </a:lnTo>
                <a:lnTo>
                  <a:pt x="11071" y="1939"/>
                </a:lnTo>
                <a:lnTo>
                  <a:pt x="11172" y="1825"/>
                </a:lnTo>
                <a:lnTo>
                  <a:pt x="11271" y="1717"/>
                </a:lnTo>
                <a:lnTo>
                  <a:pt x="11365" y="1615"/>
                </a:lnTo>
                <a:lnTo>
                  <a:pt x="11455" y="1518"/>
                </a:lnTo>
                <a:lnTo>
                  <a:pt x="11541" y="1428"/>
                </a:lnTo>
                <a:lnTo>
                  <a:pt x="11624" y="1345"/>
                </a:lnTo>
                <a:lnTo>
                  <a:pt x="11702" y="1267"/>
                </a:lnTo>
                <a:lnTo>
                  <a:pt x="11777" y="1195"/>
                </a:lnTo>
                <a:lnTo>
                  <a:pt x="11812" y="1163"/>
                </a:lnTo>
                <a:lnTo>
                  <a:pt x="11847" y="1131"/>
                </a:lnTo>
                <a:lnTo>
                  <a:pt x="11882" y="1101"/>
                </a:lnTo>
                <a:lnTo>
                  <a:pt x="11915" y="1072"/>
                </a:lnTo>
                <a:lnTo>
                  <a:pt x="11947" y="1045"/>
                </a:lnTo>
                <a:lnTo>
                  <a:pt x="11977" y="1019"/>
                </a:lnTo>
                <a:lnTo>
                  <a:pt x="12008" y="996"/>
                </a:lnTo>
                <a:lnTo>
                  <a:pt x="12037" y="973"/>
                </a:lnTo>
                <a:lnTo>
                  <a:pt x="12064" y="952"/>
                </a:lnTo>
                <a:lnTo>
                  <a:pt x="12092" y="933"/>
                </a:lnTo>
                <a:lnTo>
                  <a:pt x="12118" y="915"/>
                </a:lnTo>
                <a:lnTo>
                  <a:pt x="12143" y="899"/>
                </a:lnTo>
                <a:lnTo>
                  <a:pt x="12216" y="858"/>
                </a:lnTo>
                <a:lnTo>
                  <a:pt x="12292" y="818"/>
                </a:lnTo>
                <a:lnTo>
                  <a:pt x="12371" y="778"/>
                </a:lnTo>
                <a:lnTo>
                  <a:pt x="12453" y="740"/>
                </a:lnTo>
                <a:lnTo>
                  <a:pt x="12537" y="702"/>
                </a:lnTo>
                <a:lnTo>
                  <a:pt x="12623" y="665"/>
                </a:lnTo>
                <a:lnTo>
                  <a:pt x="12713" y="629"/>
                </a:lnTo>
                <a:lnTo>
                  <a:pt x="12805" y="593"/>
                </a:lnTo>
                <a:lnTo>
                  <a:pt x="12899" y="558"/>
                </a:lnTo>
                <a:lnTo>
                  <a:pt x="12996" y="523"/>
                </a:lnTo>
                <a:lnTo>
                  <a:pt x="13097" y="489"/>
                </a:lnTo>
                <a:lnTo>
                  <a:pt x="13199" y="456"/>
                </a:lnTo>
                <a:lnTo>
                  <a:pt x="13305" y="425"/>
                </a:lnTo>
                <a:lnTo>
                  <a:pt x="13412" y="393"/>
                </a:lnTo>
                <a:lnTo>
                  <a:pt x="13523" y="362"/>
                </a:lnTo>
                <a:lnTo>
                  <a:pt x="13636" y="332"/>
                </a:lnTo>
                <a:lnTo>
                  <a:pt x="13750" y="304"/>
                </a:lnTo>
                <a:lnTo>
                  <a:pt x="13866" y="276"/>
                </a:lnTo>
                <a:lnTo>
                  <a:pt x="13984" y="249"/>
                </a:lnTo>
                <a:lnTo>
                  <a:pt x="14104" y="224"/>
                </a:lnTo>
                <a:lnTo>
                  <a:pt x="14225" y="199"/>
                </a:lnTo>
                <a:lnTo>
                  <a:pt x="14348" y="176"/>
                </a:lnTo>
                <a:lnTo>
                  <a:pt x="14473" y="154"/>
                </a:lnTo>
                <a:lnTo>
                  <a:pt x="14600" y="133"/>
                </a:lnTo>
                <a:lnTo>
                  <a:pt x="14728" y="112"/>
                </a:lnTo>
                <a:lnTo>
                  <a:pt x="14858" y="94"/>
                </a:lnTo>
                <a:lnTo>
                  <a:pt x="14989" y="75"/>
                </a:lnTo>
                <a:lnTo>
                  <a:pt x="15123" y="58"/>
                </a:lnTo>
                <a:lnTo>
                  <a:pt x="15258" y="42"/>
                </a:lnTo>
                <a:lnTo>
                  <a:pt x="15394" y="27"/>
                </a:lnTo>
                <a:lnTo>
                  <a:pt x="15532" y="14"/>
                </a:lnTo>
                <a:lnTo>
                  <a:pt x="15672" y="0"/>
                </a:lnTo>
                <a:lnTo>
                  <a:pt x="15756" y="439"/>
                </a:lnTo>
              </a:path>
            </a:pathLst>
          </a:custGeom>
          <a:solidFill>
            <a:srgbClr val="FFFFFF"/>
          </a:solidFill>
          <a:ln>
            <a:noFill/>
          </a:ln>
          <a:extLst>
            <a:ext uri="{91240B29-F687-4F45-9708-019B960494DF}">
              <a14:hiddenLine xmlns:a14="http://schemas.microsoft.com/office/drawing/2010/main" xmlns="" w="3175">
                <a:solidFill>
                  <a:srgbClr val="1F1A17"/>
                </a:solidFill>
                <a:prstDash val="solid"/>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7" name="AutoShape 620"/>
          <p:cNvSpPr>
            <a:spLocks noChangeArrowheads="1"/>
          </p:cNvSpPr>
          <p:nvPr/>
        </p:nvSpPr>
        <p:spPr bwMode="auto">
          <a:xfrm>
            <a:off x="7627897" y="4077072"/>
            <a:ext cx="530861" cy="439592"/>
          </a:xfrm>
          <a:prstGeom prst="star5">
            <a:avLst/>
          </a:prstGeom>
          <a:solidFill>
            <a:srgbClr val="FFFF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3876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SWOT Analysis</a:t>
            </a:r>
            <a:endParaRPr lang="el-GR" sz="3600" dirty="0" smtClean="0"/>
          </a:p>
        </p:txBody>
      </p:sp>
      <p:sp>
        <p:nvSpPr>
          <p:cNvPr id="3" name="2 - Θέση κειμένου"/>
          <p:cNvSpPr>
            <a:spLocks noGrp="1"/>
          </p:cNvSpPr>
          <p:nvPr>
            <p:ph type="body" idx="1"/>
          </p:nvPr>
        </p:nvSpPr>
        <p:spPr/>
        <p:txBody>
          <a:bodyPr>
            <a:normAutofit/>
          </a:bodyPr>
          <a:lstStyle/>
          <a:p>
            <a:endParaRPr lang="el-GR" dirty="0" smtClean="0"/>
          </a:p>
        </p:txBody>
      </p:sp>
      <p:graphicFrame>
        <p:nvGraphicFramePr>
          <p:cNvPr id="8" name="Table 7"/>
          <p:cNvGraphicFramePr>
            <a:graphicFrameLocks noGrp="1"/>
          </p:cNvGraphicFramePr>
          <p:nvPr>
            <p:extLst>
              <p:ext uri="{D42A27DB-BD31-4B8C-83A1-F6EECF244321}">
                <p14:modId xmlns:p14="http://schemas.microsoft.com/office/powerpoint/2010/main" xmlns="" val="4111973797"/>
              </p:ext>
            </p:extLst>
          </p:nvPr>
        </p:nvGraphicFramePr>
        <p:xfrm>
          <a:off x="395536" y="735815"/>
          <a:ext cx="7920880" cy="2834640"/>
        </p:xfrm>
        <a:graphic>
          <a:graphicData uri="http://schemas.openxmlformats.org/drawingml/2006/table">
            <a:tbl>
              <a:tblPr firstRow="1" bandRow="1">
                <a:tableStyleId>{5C22544A-7EE6-4342-B048-85BDC9FD1C3A}</a:tableStyleId>
              </a:tblPr>
              <a:tblGrid>
                <a:gridCol w="7920880"/>
              </a:tblGrid>
              <a:tr h="1680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000" dirty="0" smtClean="0">
                          <a:solidFill>
                            <a:srgbClr val="FFFF00"/>
                          </a:solidFill>
                        </a:rPr>
                        <a:t>Αδυναμίες (</a:t>
                      </a:r>
                      <a:r>
                        <a:rPr lang="en-US" sz="2000" dirty="0" smtClean="0">
                          <a:solidFill>
                            <a:srgbClr val="FFFF00"/>
                          </a:solidFill>
                        </a:rPr>
                        <a:t>Weaknesses</a:t>
                      </a:r>
                      <a:r>
                        <a:rPr lang="el-GR" sz="2000" dirty="0" smtClean="0">
                          <a:solidFill>
                            <a:srgbClr val="FFFF0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t>1. Αλλαγή προδιαγραφών απαιτεί </a:t>
                      </a:r>
                      <a:r>
                        <a:rPr lang="el-GR" sz="1800" baseline="0" dirty="0" err="1" smtClean="0"/>
                        <a:t>επικαιροποίηση</a:t>
                      </a:r>
                      <a:r>
                        <a:rPr lang="el-GR" sz="1800" baseline="0" dirty="0" smtClean="0"/>
                        <a:t> </a:t>
                      </a:r>
                      <a:r>
                        <a:rPr lang="en-US" sz="1800" baseline="0" dirty="0" smtClean="0"/>
                        <a:t>web service</a:t>
                      </a:r>
                      <a:r>
                        <a:rPr lang="el-GR" sz="1800" baseline="0" dirty="0" smtClean="0"/>
                        <a:t>, αυτό οφείλεται σε περιορισμούς που θέτει η αρχιτεκτονική του συστήματος (</a:t>
                      </a:r>
                      <a:r>
                        <a:rPr lang="en-US" sz="1800" baseline="0" dirty="0" smtClean="0"/>
                        <a:t>D.10</a:t>
                      </a:r>
                      <a:r>
                        <a:rPr lang="el-GR" sz="1800" baseline="0" dirty="0" smtClean="0"/>
                        <a:t>)</a:t>
                      </a:r>
                      <a:endParaRPr lang="el-GR" sz="1800" dirty="0" smtClean="0"/>
                    </a:p>
                    <a:p>
                      <a:r>
                        <a:rPr lang="el-GR" sz="1800" dirty="0" smtClean="0"/>
                        <a:t>2</a:t>
                      </a:r>
                      <a:r>
                        <a:rPr lang="en-US" sz="1800" dirty="0" smtClean="0"/>
                        <a:t>. </a:t>
                      </a:r>
                      <a:r>
                        <a:rPr lang="el-GR" sz="1800" dirty="0" smtClean="0"/>
                        <a:t>Δεν περιλαμβάνει τον</a:t>
                      </a:r>
                      <a:r>
                        <a:rPr lang="el-GR" sz="1800" baseline="0" dirty="0" smtClean="0"/>
                        <a:t> Ισολογισμό</a:t>
                      </a:r>
                      <a:r>
                        <a:rPr lang="en-US" sz="1800" baseline="0" dirty="0" smtClean="0"/>
                        <a:t/>
                      </a:r>
                      <a:br>
                        <a:rPr lang="en-US" sz="1800" baseline="0" dirty="0" smtClean="0"/>
                      </a:br>
                      <a:r>
                        <a:rPr lang="el-GR" sz="1800" baseline="0" dirty="0" smtClean="0"/>
                        <a:t>3</a:t>
                      </a:r>
                      <a:r>
                        <a:rPr lang="el-GR" sz="1800" dirty="0" smtClean="0"/>
                        <a:t>. Ποιότητα και πληρότητα στοιχείων εναπόκειται</a:t>
                      </a:r>
                      <a:r>
                        <a:rPr lang="el-GR" sz="1800" baseline="0" dirty="0" smtClean="0"/>
                        <a:t> στο πως τα τηρούν οι φορείς </a:t>
                      </a:r>
                      <a:r>
                        <a:rPr lang="el-GR" sz="1600" baseline="0" dirty="0" smtClean="0"/>
                        <a:t>(πάντα απαιτούνται έλεγχοι</a:t>
                      </a:r>
                      <a:r>
                        <a:rPr lang="el-GR" sz="1600" baseline="0" dirty="0" smtClean="0"/>
                        <a:t>)</a:t>
                      </a:r>
                      <a:endParaRPr lang="en-US" sz="1600" baseline="0" dirty="0" smtClean="0"/>
                    </a:p>
                    <a:p>
                      <a:r>
                        <a:rPr lang="en-US" sz="1800" baseline="0" dirty="0" smtClean="0"/>
                        <a:t>4. </a:t>
                      </a:r>
                      <a:r>
                        <a:rPr lang="el-GR" sz="1800" baseline="0" dirty="0" smtClean="0"/>
                        <a:t>Ανάγκη καλύτερης </a:t>
                      </a:r>
                      <a:r>
                        <a:rPr lang="el-GR" sz="1800" baseline="0" dirty="0" err="1" smtClean="0"/>
                        <a:t>Αυθεντικοποίηση</a:t>
                      </a:r>
                      <a:r>
                        <a:rPr lang="el-GR" sz="1800" baseline="0" dirty="0" smtClean="0"/>
                        <a:t> και </a:t>
                      </a:r>
                      <a:r>
                        <a:rPr lang="el-GR" sz="1800" baseline="0" dirty="0" err="1" smtClean="0"/>
                        <a:t>επικαιροποίηση</a:t>
                      </a:r>
                      <a:r>
                        <a:rPr lang="el-GR" sz="1800" baseline="0" dirty="0" smtClean="0"/>
                        <a:t> των στοιχείων των Στατιστικών Ανταποκριτών</a:t>
                      </a:r>
                      <a:endParaRPr lang="en-US" sz="1800" baseline="0" dirty="0" smtClean="0"/>
                    </a:p>
                    <a:p>
                      <a:r>
                        <a:rPr lang="en-US" sz="1800" baseline="0" dirty="0" smtClean="0"/>
                        <a:t>5. </a:t>
                      </a:r>
                      <a:r>
                        <a:rPr lang="el-GR" sz="1800" baseline="0" dirty="0" smtClean="0"/>
                        <a:t>Απαιτείται ανταλλαγή </a:t>
                      </a:r>
                      <a:r>
                        <a:rPr lang="en-US" sz="1800" baseline="0" dirty="0" smtClean="0"/>
                        <a:t>e-mail </a:t>
                      </a:r>
                      <a:r>
                        <a:rPr lang="el-GR" sz="1800" baseline="0" dirty="0" smtClean="0"/>
                        <a:t>για την πληροφόρηση αλλαγών, ώστε να γίνουν οι διαδικασίες </a:t>
                      </a:r>
                      <a:r>
                        <a:rPr lang="el-GR" sz="1800" baseline="0" dirty="0" err="1" smtClean="0"/>
                        <a:t>επανάντλησης</a:t>
                      </a:r>
                      <a:r>
                        <a:rPr lang="el-GR" sz="1800" baseline="0" dirty="0" smtClean="0"/>
                        <a:t> και </a:t>
                      </a:r>
                      <a:r>
                        <a:rPr lang="el-GR" sz="1800" baseline="0" dirty="0" err="1" smtClean="0"/>
                        <a:t>επανυποβολής</a:t>
                      </a:r>
                      <a:r>
                        <a:rPr lang="el-GR" sz="1800" baseline="0" dirty="0" smtClean="0"/>
                        <a:t> των στοιχείων ενός φορέα</a:t>
                      </a:r>
                      <a:endParaRPr lang="el-GR" sz="1800" baseline="0" dirty="0" smtClean="0"/>
                    </a:p>
                  </a:txBody>
                  <a:tcPr>
                    <a:cell3D prstMaterial="dkEdge">
                      <a:bevel/>
                      <a:lightRig rig="flood" dir="t"/>
                    </a:cell3D>
                    <a:solidFill>
                      <a:schemeClr val="accent6">
                        <a:lumMod val="60000"/>
                        <a:lumOff val="40000"/>
                      </a:schemeClr>
                    </a:solidFill>
                  </a:tcPr>
                </a:tc>
              </a:tr>
            </a:tbl>
          </a:graphicData>
        </a:graphic>
      </p:graphicFrame>
      <p:graphicFrame>
        <p:nvGraphicFramePr>
          <p:cNvPr id="5" name="Table 7"/>
          <p:cNvGraphicFramePr>
            <a:graphicFrameLocks noGrp="1"/>
          </p:cNvGraphicFramePr>
          <p:nvPr>
            <p:extLst>
              <p:ext uri="{D42A27DB-BD31-4B8C-83A1-F6EECF244321}">
                <p14:modId xmlns:p14="http://schemas.microsoft.com/office/powerpoint/2010/main" xmlns="" val="530750747"/>
              </p:ext>
            </p:extLst>
          </p:nvPr>
        </p:nvGraphicFramePr>
        <p:xfrm>
          <a:off x="395536" y="3784005"/>
          <a:ext cx="7920880" cy="2597323"/>
        </p:xfrm>
        <a:graphic>
          <a:graphicData uri="http://schemas.openxmlformats.org/drawingml/2006/table">
            <a:tbl>
              <a:tblPr firstRow="1" bandRow="1">
                <a:tableStyleId>{5C22544A-7EE6-4342-B048-85BDC9FD1C3A}</a:tableStyleId>
              </a:tblPr>
              <a:tblGrid>
                <a:gridCol w="7920880"/>
              </a:tblGrid>
              <a:tr h="2597323">
                <a:tc>
                  <a:txBody>
                    <a:bodyPr/>
                    <a:lstStyle/>
                    <a:p>
                      <a:pPr lvl="0"/>
                      <a:r>
                        <a:rPr lang="el-GR" sz="2000" b="1" dirty="0" smtClean="0">
                          <a:solidFill>
                            <a:srgbClr val="FFFF00"/>
                          </a:solidFill>
                        </a:rPr>
                        <a:t>Κίνδυνοι (</a:t>
                      </a:r>
                      <a:r>
                        <a:rPr lang="en-US" sz="2000" b="1" dirty="0" smtClean="0">
                          <a:solidFill>
                            <a:srgbClr val="FFFF00"/>
                          </a:solidFill>
                        </a:rPr>
                        <a:t>Threats</a:t>
                      </a:r>
                      <a:r>
                        <a:rPr lang="el-GR" sz="2000" b="1" dirty="0" smtClean="0">
                          <a:solidFill>
                            <a:srgbClr val="FFFF00"/>
                          </a:solidFill>
                        </a:rPr>
                        <a:t>)</a:t>
                      </a:r>
                      <a:r>
                        <a:rPr lang="en-US" sz="1400" b="1" dirty="0" smtClean="0">
                          <a:solidFill>
                            <a:schemeClr val="bg1"/>
                          </a:solidFill>
                        </a:rPr>
                        <a:t/>
                      </a:r>
                      <a:br>
                        <a:rPr lang="en-US" sz="1400" b="1" dirty="0" smtClean="0">
                          <a:solidFill>
                            <a:schemeClr val="bg1"/>
                          </a:solidFill>
                        </a:rPr>
                      </a:br>
                      <a:r>
                        <a:rPr lang="el-GR" sz="1800" b="1" dirty="0" smtClean="0">
                          <a:solidFill>
                            <a:schemeClr val="bg1"/>
                          </a:solidFill>
                        </a:rPr>
                        <a:t>1. Όγκος δεδομένων και Πλήθος φορέων, περιορισμοί:</a:t>
                      </a:r>
                      <a:br>
                        <a:rPr lang="el-GR" sz="1800" b="1" dirty="0" smtClean="0">
                          <a:solidFill>
                            <a:schemeClr val="bg1"/>
                          </a:solidFill>
                        </a:rPr>
                      </a:br>
                      <a:r>
                        <a:rPr lang="en-US" sz="1800" b="1" dirty="0" smtClean="0">
                          <a:solidFill>
                            <a:schemeClr val="bg1"/>
                          </a:solidFill>
                        </a:rPr>
                        <a:t>  </a:t>
                      </a:r>
                      <a:r>
                        <a:rPr lang="en-US" sz="1600" b="1" dirty="0" err="1" smtClean="0">
                          <a:solidFill>
                            <a:schemeClr val="bg1"/>
                          </a:solidFill>
                        </a:rPr>
                        <a:t>i</a:t>
                      </a:r>
                      <a:r>
                        <a:rPr lang="el-GR" sz="1600" b="1" dirty="0" smtClean="0">
                          <a:solidFill>
                            <a:schemeClr val="bg1"/>
                          </a:solidFill>
                        </a:rPr>
                        <a:t>. χώρος αποθήκευσης</a:t>
                      </a:r>
                    </a:p>
                    <a:p>
                      <a:pPr lvl="0"/>
                      <a:r>
                        <a:rPr lang="en-US" sz="1600" b="1" dirty="0" smtClean="0">
                          <a:solidFill>
                            <a:schemeClr val="bg1"/>
                          </a:solidFill>
                        </a:rPr>
                        <a:t>  ii. </a:t>
                      </a:r>
                      <a:r>
                        <a:rPr lang="el-GR" sz="1600" b="1" dirty="0" smtClean="0">
                          <a:solidFill>
                            <a:schemeClr val="bg1"/>
                          </a:solidFill>
                        </a:rPr>
                        <a:t>Αύξηση χρόνου μετασχηματισμών</a:t>
                      </a:r>
                    </a:p>
                    <a:p>
                      <a:pPr lvl="0"/>
                      <a:r>
                        <a:rPr lang="el-GR" sz="1800" b="1" dirty="0" smtClean="0">
                          <a:solidFill>
                            <a:schemeClr val="bg1"/>
                          </a:solidFill>
                        </a:rPr>
                        <a:t>2. Προκλήσεις Διαλειτουργικότητας:</a:t>
                      </a:r>
                      <a:endParaRPr lang="en-US" sz="1800" b="1" dirty="0" smtClean="0">
                        <a:solidFill>
                          <a:schemeClr val="bg1"/>
                        </a:solidFill>
                      </a:endParaRPr>
                    </a:p>
                    <a:p>
                      <a:pPr lvl="0"/>
                      <a:r>
                        <a:rPr lang="en-US" sz="1800" b="1" dirty="0" smtClean="0">
                          <a:solidFill>
                            <a:schemeClr val="bg1"/>
                          </a:solidFill>
                        </a:rPr>
                        <a:t>  </a:t>
                      </a:r>
                      <a:r>
                        <a:rPr lang="en-US" sz="1800" b="1" dirty="0" err="1" smtClean="0">
                          <a:solidFill>
                            <a:schemeClr val="bg1"/>
                          </a:solidFill>
                        </a:rPr>
                        <a:t>i</a:t>
                      </a:r>
                      <a:r>
                        <a:rPr lang="en-US" sz="1800" b="1" dirty="0" smtClean="0">
                          <a:solidFill>
                            <a:schemeClr val="bg1"/>
                          </a:solidFill>
                        </a:rPr>
                        <a:t>.</a:t>
                      </a:r>
                      <a:r>
                        <a:rPr lang="el-GR" sz="1800" b="1" dirty="0" smtClean="0">
                          <a:solidFill>
                            <a:schemeClr val="bg1"/>
                          </a:solidFill>
                        </a:rPr>
                        <a:t> Θεσμικής </a:t>
                      </a:r>
                      <a:r>
                        <a:rPr lang="el-GR" sz="1600" b="1" dirty="0" smtClean="0">
                          <a:solidFill>
                            <a:schemeClr val="bg1"/>
                          </a:solidFill>
                        </a:rPr>
                        <a:t>(χρόνοι ενημέρωσης|</a:t>
                      </a:r>
                      <a:r>
                        <a:rPr lang="el-GR" sz="1600" b="1" baseline="0" dirty="0" smtClean="0">
                          <a:solidFill>
                            <a:schemeClr val="bg1"/>
                          </a:solidFill>
                        </a:rPr>
                        <a:t> χρόνοι άντλησης</a:t>
                      </a:r>
                      <a:r>
                        <a:rPr lang="el-GR" sz="1600" b="1" dirty="0" smtClean="0">
                          <a:solidFill>
                            <a:schemeClr val="bg1"/>
                          </a:solidFill>
                        </a:rPr>
                        <a:t>)</a:t>
                      </a:r>
                      <a:r>
                        <a:rPr lang="en-US" sz="1600" b="1" dirty="0" smtClean="0">
                          <a:solidFill>
                            <a:schemeClr val="bg1"/>
                          </a:solidFill>
                        </a:rPr>
                        <a:t>,</a:t>
                      </a:r>
                    </a:p>
                    <a:p>
                      <a:pPr lvl="0"/>
                      <a:r>
                        <a:rPr lang="en-US" sz="1600" b="1" dirty="0" smtClean="0">
                          <a:solidFill>
                            <a:schemeClr val="bg1"/>
                          </a:solidFill>
                        </a:rPr>
                        <a:t>  ii.</a:t>
                      </a:r>
                      <a:r>
                        <a:rPr lang="el-GR" sz="1600" b="1" dirty="0" smtClean="0">
                          <a:solidFill>
                            <a:schemeClr val="bg1"/>
                          </a:solidFill>
                        </a:rPr>
                        <a:t> </a:t>
                      </a:r>
                      <a:r>
                        <a:rPr lang="el-GR" sz="1800" b="1" dirty="0" smtClean="0">
                          <a:solidFill>
                            <a:schemeClr val="bg1"/>
                          </a:solidFill>
                        </a:rPr>
                        <a:t>Σημασιολογικής</a:t>
                      </a:r>
                      <a:r>
                        <a:rPr lang="el-GR" sz="1600" b="1" dirty="0" smtClean="0">
                          <a:solidFill>
                            <a:schemeClr val="bg1"/>
                          </a:solidFill>
                        </a:rPr>
                        <a:t> (</a:t>
                      </a:r>
                      <a:r>
                        <a:rPr lang="el-GR" sz="1600" b="1" dirty="0" err="1" smtClean="0">
                          <a:solidFill>
                            <a:schemeClr val="bg1"/>
                          </a:solidFill>
                        </a:rPr>
                        <a:t>κωδικολόγια</a:t>
                      </a:r>
                      <a:r>
                        <a:rPr lang="el-GR" sz="1600" b="1" dirty="0" smtClean="0">
                          <a:solidFill>
                            <a:schemeClr val="bg1"/>
                          </a:solidFill>
                        </a:rPr>
                        <a:t>) και</a:t>
                      </a:r>
                      <a:endParaRPr lang="en-US" sz="1600" b="1" dirty="0" smtClean="0">
                        <a:solidFill>
                          <a:schemeClr val="bg1"/>
                        </a:solidFill>
                      </a:endParaRPr>
                    </a:p>
                    <a:p>
                      <a:pPr lvl="0"/>
                      <a:r>
                        <a:rPr lang="en-US" sz="1600" b="1" dirty="0" smtClean="0">
                          <a:solidFill>
                            <a:schemeClr val="bg1"/>
                          </a:solidFill>
                        </a:rPr>
                        <a:t>  iii. </a:t>
                      </a:r>
                      <a:r>
                        <a:rPr lang="el-GR" sz="1800" b="1" dirty="0" smtClean="0">
                          <a:solidFill>
                            <a:schemeClr val="bg1"/>
                          </a:solidFill>
                        </a:rPr>
                        <a:t>Τεχνικής</a:t>
                      </a:r>
                      <a:r>
                        <a:rPr lang="el-GR" sz="1600" b="1" dirty="0" smtClean="0">
                          <a:solidFill>
                            <a:schemeClr val="bg1"/>
                          </a:solidFill>
                        </a:rPr>
                        <a:t> (για </a:t>
                      </a:r>
                      <a:r>
                        <a:rPr lang="en-US" sz="1600" b="1" dirty="0" smtClean="0">
                          <a:solidFill>
                            <a:schemeClr val="bg1"/>
                          </a:solidFill>
                        </a:rPr>
                        <a:t>web service </a:t>
                      </a:r>
                      <a:r>
                        <a:rPr lang="el-GR" sz="1600" b="1" dirty="0" smtClean="0">
                          <a:solidFill>
                            <a:schemeClr val="bg1"/>
                          </a:solidFill>
                        </a:rPr>
                        <a:t>ο φορέας να έχει </a:t>
                      </a:r>
                      <a:r>
                        <a:rPr lang="el-GR" sz="1600" b="1" dirty="0" err="1" smtClean="0">
                          <a:solidFill>
                            <a:schemeClr val="bg1"/>
                          </a:solidFill>
                        </a:rPr>
                        <a:t>Πλ.Σ</a:t>
                      </a:r>
                      <a:r>
                        <a:rPr lang="el-GR" sz="1600" b="1" dirty="0" smtClean="0">
                          <a:solidFill>
                            <a:schemeClr val="bg1"/>
                          </a:solidFill>
                        </a:rPr>
                        <a:t>. &amp; ΣΥΖΕΥΞΙΣ)</a:t>
                      </a:r>
                      <a:endParaRPr lang="el-GR" sz="1800" b="1" dirty="0" smtClean="0">
                        <a:solidFill>
                          <a:schemeClr val="bg1"/>
                        </a:solidFill>
                      </a:endParaRPr>
                    </a:p>
                    <a:p>
                      <a:endParaRPr lang="el-GR" sz="1800" dirty="0"/>
                    </a:p>
                  </a:txBody>
                  <a:tcPr>
                    <a:cell3D prstMaterial="dkEdge">
                      <a:bevel/>
                      <a:lightRig rig="flood" dir="t"/>
                    </a:cell3D>
                    <a:solidFill>
                      <a:schemeClr val="accent2">
                        <a:lumMod val="60000"/>
                        <a:lumOff val="40000"/>
                      </a:schemeClr>
                    </a:solidFill>
                  </a:tcPr>
                </a:tc>
              </a:tr>
            </a:tbl>
          </a:graphicData>
        </a:graphic>
      </p:graphicFrame>
      <p:grpSp>
        <p:nvGrpSpPr>
          <p:cNvPr id="18" name="Group 254"/>
          <p:cNvGrpSpPr>
            <a:grpSpLocks/>
          </p:cNvGrpSpPr>
          <p:nvPr/>
        </p:nvGrpSpPr>
        <p:grpSpPr bwMode="auto">
          <a:xfrm>
            <a:off x="7524328" y="3872570"/>
            <a:ext cx="648071" cy="492534"/>
            <a:chOff x="4775" y="1618"/>
            <a:chExt cx="547" cy="547"/>
          </a:xfrm>
        </p:grpSpPr>
        <p:sp>
          <p:nvSpPr>
            <p:cNvPr id="19" name="AutoShape 246"/>
            <p:cNvSpPr>
              <a:spLocks noChangeArrowheads="1"/>
            </p:cNvSpPr>
            <p:nvPr/>
          </p:nvSpPr>
          <p:spPr bwMode="auto">
            <a:xfrm>
              <a:off x="4775" y="1618"/>
              <a:ext cx="547" cy="547"/>
            </a:xfrm>
            <a:custGeom>
              <a:avLst/>
              <a:gdLst>
                <a:gd name="T0" fmla="*/ 274 w 21600"/>
                <a:gd name="T1" fmla="*/ 0 h 21600"/>
                <a:gd name="T2" fmla="*/ 80 w 21600"/>
                <a:gd name="T3" fmla="*/ 80 h 21600"/>
                <a:gd name="T4" fmla="*/ 0 w 21600"/>
                <a:gd name="T5" fmla="*/ 274 h 21600"/>
                <a:gd name="T6" fmla="*/ 80 w 21600"/>
                <a:gd name="T7" fmla="*/ 467 h 21600"/>
                <a:gd name="T8" fmla="*/ 274 w 21600"/>
                <a:gd name="T9" fmla="*/ 547 h 21600"/>
                <a:gd name="T10" fmla="*/ 467 w 21600"/>
                <a:gd name="T11" fmla="*/ 467 h 21600"/>
                <a:gd name="T12" fmla="*/ 547 w 21600"/>
                <a:gd name="T13" fmla="*/ 274 h 21600"/>
                <a:gd name="T14" fmla="*/ 467 w 21600"/>
                <a:gd name="T15" fmla="*/ 80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99" y="10800"/>
                  </a:moveTo>
                  <a:cubicBezTo>
                    <a:pt x="1999" y="15661"/>
                    <a:pt x="5939" y="19601"/>
                    <a:pt x="10800" y="19601"/>
                  </a:cubicBezTo>
                  <a:cubicBezTo>
                    <a:pt x="15661" y="19601"/>
                    <a:pt x="19601" y="15661"/>
                    <a:pt x="19601" y="10800"/>
                  </a:cubicBezTo>
                  <a:cubicBezTo>
                    <a:pt x="19601" y="5939"/>
                    <a:pt x="15661" y="1999"/>
                    <a:pt x="10800" y="1999"/>
                  </a:cubicBezTo>
                  <a:cubicBezTo>
                    <a:pt x="5939" y="1999"/>
                    <a:pt x="1999" y="5939"/>
                    <a:pt x="1999" y="10800"/>
                  </a:cubicBezTo>
                  <a:close/>
                </a:path>
              </a:pathLst>
            </a:cu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0" name="Group 253"/>
            <p:cNvGrpSpPr>
              <a:grpSpLocks/>
            </p:cNvGrpSpPr>
            <p:nvPr/>
          </p:nvGrpSpPr>
          <p:grpSpPr bwMode="auto">
            <a:xfrm>
              <a:off x="4778" y="1620"/>
              <a:ext cx="544" cy="544"/>
              <a:chOff x="4778" y="1620"/>
              <a:chExt cx="544" cy="544"/>
            </a:xfrm>
          </p:grpSpPr>
          <p:sp>
            <p:nvSpPr>
              <p:cNvPr id="21" name="AutoShape 247"/>
              <p:cNvSpPr>
                <a:spLocks noChangeArrowheads="1"/>
              </p:cNvSpPr>
              <p:nvPr/>
            </p:nvSpPr>
            <p:spPr bwMode="auto">
              <a:xfrm>
                <a:off x="4935" y="1927"/>
                <a:ext cx="224" cy="194"/>
              </a:xfrm>
              <a:prstGeom prst="triangle">
                <a:avLst>
                  <a:gd name="adj" fmla="val 50000"/>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AutoShape 248"/>
              <p:cNvSpPr>
                <a:spLocks noChangeArrowheads="1"/>
              </p:cNvSpPr>
              <p:nvPr/>
            </p:nvSpPr>
            <p:spPr bwMode="auto">
              <a:xfrm>
                <a:off x="5078" y="1689"/>
                <a:ext cx="225" cy="194"/>
              </a:xfrm>
              <a:prstGeom prst="triangle">
                <a:avLst>
                  <a:gd name="adj" fmla="val 50000"/>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AutoShape 249"/>
              <p:cNvSpPr>
                <a:spLocks noChangeArrowheads="1"/>
              </p:cNvSpPr>
              <p:nvPr/>
            </p:nvSpPr>
            <p:spPr bwMode="auto">
              <a:xfrm>
                <a:off x="4787" y="1692"/>
                <a:ext cx="224" cy="195"/>
              </a:xfrm>
              <a:prstGeom prst="triangle">
                <a:avLst>
                  <a:gd name="adj" fmla="val 50000"/>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Freeform 250"/>
              <p:cNvSpPr>
                <a:spLocks/>
              </p:cNvSpPr>
              <p:nvPr/>
            </p:nvSpPr>
            <p:spPr bwMode="auto">
              <a:xfrm>
                <a:off x="4931" y="1670"/>
                <a:ext cx="234" cy="188"/>
              </a:xfrm>
              <a:custGeom>
                <a:avLst/>
                <a:gdLst>
                  <a:gd name="T0" fmla="*/ 149 w 7205"/>
                  <a:gd name="T1" fmla="*/ 177 h 5814"/>
                  <a:gd name="T2" fmla="*/ 158 w 7205"/>
                  <a:gd name="T3" fmla="*/ 163 h 5814"/>
                  <a:gd name="T4" fmla="*/ 166 w 7205"/>
                  <a:gd name="T5" fmla="*/ 149 h 5814"/>
                  <a:gd name="T6" fmla="*/ 175 w 7205"/>
                  <a:gd name="T7" fmla="*/ 134 h 5814"/>
                  <a:gd name="T8" fmla="*/ 184 w 7205"/>
                  <a:gd name="T9" fmla="*/ 120 h 5814"/>
                  <a:gd name="T10" fmla="*/ 192 w 7205"/>
                  <a:gd name="T11" fmla="*/ 106 h 5814"/>
                  <a:gd name="T12" fmla="*/ 201 w 7205"/>
                  <a:gd name="T13" fmla="*/ 92 h 5814"/>
                  <a:gd name="T14" fmla="*/ 209 w 7205"/>
                  <a:gd name="T15" fmla="*/ 77 h 5814"/>
                  <a:gd name="T16" fmla="*/ 217 w 7205"/>
                  <a:gd name="T17" fmla="*/ 63 h 5814"/>
                  <a:gd name="T18" fmla="*/ 226 w 7205"/>
                  <a:gd name="T19" fmla="*/ 48 h 5814"/>
                  <a:gd name="T20" fmla="*/ 234 w 7205"/>
                  <a:gd name="T21" fmla="*/ 34 h 5814"/>
                  <a:gd name="T22" fmla="*/ 221 w 7205"/>
                  <a:gd name="T23" fmla="*/ 28 h 5814"/>
                  <a:gd name="T24" fmla="*/ 209 w 7205"/>
                  <a:gd name="T25" fmla="*/ 23 h 5814"/>
                  <a:gd name="T26" fmla="*/ 197 w 7205"/>
                  <a:gd name="T27" fmla="*/ 18 h 5814"/>
                  <a:gd name="T28" fmla="*/ 185 w 7205"/>
                  <a:gd name="T29" fmla="*/ 13 h 5814"/>
                  <a:gd name="T30" fmla="*/ 174 w 7205"/>
                  <a:gd name="T31" fmla="*/ 10 h 5814"/>
                  <a:gd name="T32" fmla="*/ 163 w 7205"/>
                  <a:gd name="T33" fmla="*/ 7 h 5814"/>
                  <a:gd name="T34" fmla="*/ 153 w 7205"/>
                  <a:gd name="T35" fmla="*/ 4 h 5814"/>
                  <a:gd name="T36" fmla="*/ 143 w 7205"/>
                  <a:gd name="T37" fmla="*/ 2 h 5814"/>
                  <a:gd name="T38" fmla="*/ 134 w 7205"/>
                  <a:gd name="T39" fmla="*/ 1 h 5814"/>
                  <a:gd name="T40" fmla="*/ 124 w 7205"/>
                  <a:gd name="T41" fmla="*/ 0 h 5814"/>
                  <a:gd name="T42" fmla="*/ 116 w 7205"/>
                  <a:gd name="T43" fmla="*/ 0 h 5814"/>
                  <a:gd name="T44" fmla="*/ 107 w 7205"/>
                  <a:gd name="T45" fmla="*/ 1 h 5814"/>
                  <a:gd name="T46" fmla="*/ 97 w 7205"/>
                  <a:gd name="T47" fmla="*/ 2 h 5814"/>
                  <a:gd name="T48" fmla="*/ 87 w 7205"/>
                  <a:gd name="T49" fmla="*/ 3 h 5814"/>
                  <a:gd name="T50" fmla="*/ 77 w 7205"/>
                  <a:gd name="T51" fmla="*/ 6 h 5814"/>
                  <a:gd name="T52" fmla="*/ 66 w 7205"/>
                  <a:gd name="T53" fmla="*/ 9 h 5814"/>
                  <a:gd name="T54" fmla="*/ 55 w 7205"/>
                  <a:gd name="T55" fmla="*/ 12 h 5814"/>
                  <a:gd name="T56" fmla="*/ 43 w 7205"/>
                  <a:gd name="T57" fmla="*/ 16 h 5814"/>
                  <a:gd name="T58" fmla="*/ 31 w 7205"/>
                  <a:gd name="T59" fmla="*/ 21 h 5814"/>
                  <a:gd name="T60" fmla="*/ 18 w 7205"/>
                  <a:gd name="T61" fmla="*/ 26 h 5814"/>
                  <a:gd name="T62" fmla="*/ 5 w 7205"/>
                  <a:gd name="T63" fmla="*/ 32 h 5814"/>
                  <a:gd name="T64" fmla="*/ 5 w 7205"/>
                  <a:gd name="T65" fmla="*/ 44 h 5814"/>
                  <a:gd name="T66" fmla="*/ 14 w 7205"/>
                  <a:gd name="T67" fmla="*/ 58 h 5814"/>
                  <a:gd name="T68" fmla="*/ 22 w 7205"/>
                  <a:gd name="T69" fmla="*/ 73 h 5814"/>
                  <a:gd name="T70" fmla="*/ 30 w 7205"/>
                  <a:gd name="T71" fmla="*/ 87 h 5814"/>
                  <a:gd name="T72" fmla="*/ 39 w 7205"/>
                  <a:gd name="T73" fmla="*/ 102 h 5814"/>
                  <a:gd name="T74" fmla="*/ 48 w 7205"/>
                  <a:gd name="T75" fmla="*/ 116 h 5814"/>
                  <a:gd name="T76" fmla="*/ 56 w 7205"/>
                  <a:gd name="T77" fmla="*/ 131 h 5814"/>
                  <a:gd name="T78" fmla="*/ 65 w 7205"/>
                  <a:gd name="T79" fmla="*/ 145 h 5814"/>
                  <a:gd name="T80" fmla="*/ 73 w 7205"/>
                  <a:gd name="T81" fmla="*/ 159 h 5814"/>
                  <a:gd name="T82" fmla="*/ 82 w 7205"/>
                  <a:gd name="T83" fmla="*/ 174 h 5814"/>
                  <a:gd name="T84" fmla="*/ 90 w 7205"/>
                  <a:gd name="T85" fmla="*/ 188 h 5814"/>
                  <a:gd name="T86" fmla="*/ 92 w 7205"/>
                  <a:gd name="T87" fmla="*/ 187 h 5814"/>
                  <a:gd name="T88" fmla="*/ 94 w 7205"/>
                  <a:gd name="T89" fmla="*/ 185 h 5814"/>
                  <a:gd name="T90" fmla="*/ 97 w 7205"/>
                  <a:gd name="T91" fmla="*/ 184 h 5814"/>
                  <a:gd name="T92" fmla="*/ 99 w 7205"/>
                  <a:gd name="T93" fmla="*/ 183 h 5814"/>
                  <a:gd name="T94" fmla="*/ 101 w 7205"/>
                  <a:gd name="T95" fmla="*/ 182 h 5814"/>
                  <a:gd name="T96" fmla="*/ 104 w 7205"/>
                  <a:gd name="T97" fmla="*/ 181 h 5814"/>
                  <a:gd name="T98" fmla="*/ 108 w 7205"/>
                  <a:gd name="T99" fmla="*/ 180 h 5814"/>
                  <a:gd name="T100" fmla="*/ 113 w 7205"/>
                  <a:gd name="T101" fmla="*/ 180 h 5814"/>
                  <a:gd name="T102" fmla="*/ 119 w 7205"/>
                  <a:gd name="T103" fmla="*/ 179 h 5814"/>
                  <a:gd name="T104" fmla="*/ 125 w 7205"/>
                  <a:gd name="T105" fmla="*/ 180 h 5814"/>
                  <a:gd name="T106" fmla="*/ 128 w 7205"/>
                  <a:gd name="T107" fmla="*/ 180 h 5814"/>
                  <a:gd name="T108" fmla="*/ 130 w 7205"/>
                  <a:gd name="T109" fmla="*/ 181 h 5814"/>
                  <a:gd name="T110" fmla="*/ 133 w 7205"/>
                  <a:gd name="T111" fmla="*/ 181 h 5814"/>
                  <a:gd name="T112" fmla="*/ 135 w 7205"/>
                  <a:gd name="T113" fmla="*/ 182 h 5814"/>
                  <a:gd name="T114" fmla="*/ 138 w 7205"/>
                  <a:gd name="T115" fmla="*/ 183 h 5814"/>
                  <a:gd name="T116" fmla="*/ 140 w 7205"/>
                  <a:gd name="T117" fmla="*/ 184 h 5814"/>
                  <a:gd name="T118" fmla="*/ 142 w 7205"/>
                  <a:gd name="T119" fmla="*/ 185 h 5814"/>
                  <a:gd name="T120" fmla="*/ 144 w 7205"/>
                  <a:gd name="T121" fmla="*/ 187 h 58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05" h="5814">
                    <a:moveTo>
                      <a:pt x="4426" y="5777"/>
                    </a:moveTo>
                    <a:lnTo>
                      <a:pt x="4513" y="5630"/>
                    </a:lnTo>
                    <a:lnTo>
                      <a:pt x="4601" y="5483"/>
                    </a:lnTo>
                    <a:lnTo>
                      <a:pt x="4688" y="5336"/>
                    </a:lnTo>
                    <a:lnTo>
                      <a:pt x="4777" y="5189"/>
                    </a:lnTo>
                    <a:lnTo>
                      <a:pt x="4864" y="5043"/>
                    </a:lnTo>
                    <a:lnTo>
                      <a:pt x="4951" y="4895"/>
                    </a:lnTo>
                    <a:lnTo>
                      <a:pt x="5039" y="4748"/>
                    </a:lnTo>
                    <a:lnTo>
                      <a:pt x="5126" y="4601"/>
                    </a:lnTo>
                    <a:lnTo>
                      <a:pt x="5214" y="4453"/>
                    </a:lnTo>
                    <a:lnTo>
                      <a:pt x="5301" y="4306"/>
                    </a:lnTo>
                    <a:lnTo>
                      <a:pt x="5388" y="4158"/>
                    </a:lnTo>
                    <a:lnTo>
                      <a:pt x="5476" y="4011"/>
                    </a:lnTo>
                    <a:lnTo>
                      <a:pt x="5563" y="3864"/>
                    </a:lnTo>
                    <a:lnTo>
                      <a:pt x="5651" y="3717"/>
                    </a:lnTo>
                    <a:lnTo>
                      <a:pt x="5738" y="3569"/>
                    </a:lnTo>
                    <a:lnTo>
                      <a:pt x="5827" y="3422"/>
                    </a:lnTo>
                    <a:lnTo>
                      <a:pt x="5914" y="3274"/>
                    </a:lnTo>
                    <a:lnTo>
                      <a:pt x="6000" y="3127"/>
                    </a:lnTo>
                    <a:lnTo>
                      <a:pt x="6087" y="2979"/>
                    </a:lnTo>
                    <a:lnTo>
                      <a:pt x="6174" y="2831"/>
                    </a:lnTo>
                    <a:lnTo>
                      <a:pt x="6260" y="2683"/>
                    </a:lnTo>
                    <a:lnTo>
                      <a:pt x="6347" y="2536"/>
                    </a:lnTo>
                    <a:lnTo>
                      <a:pt x="6433" y="2388"/>
                    </a:lnTo>
                    <a:lnTo>
                      <a:pt x="6519" y="2240"/>
                    </a:lnTo>
                    <a:lnTo>
                      <a:pt x="6605" y="2092"/>
                    </a:lnTo>
                    <a:lnTo>
                      <a:pt x="6692" y="1944"/>
                    </a:lnTo>
                    <a:lnTo>
                      <a:pt x="6777" y="1796"/>
                    </a:lnTo>
                    <a:lnTo>
                      <a:pt x="6863" y="1647"/>
                    </a:lnTo>
                    <a:lnTo>
                      <a:pt x="6949" y="1499"/>
                    </a:lnTo>
                    <a:lnTo>
                      <a:pt x="7035" y="1351"/>
                    </a:lnTo>
                    <a:lnTo>
                      <a:pt x="7120" y="1202"/>
                    </a:lnTo>
                    <a:lnTo>
                      <a:pt x="7205" y="1053"/>
                    </a:lnTo>
                    <a:lnTo>
                      <a:pt x="7072" y="989"/>
                    </a:lnTo>
                    <a:lnTo>
                      <a:pt x="6941" y="926"/>
                    </a:lnTo>
                    <a:lnTo>
                      <a:pt x="6811" y="866"/>
                    </a:lnTo>
                    <a:lnTo>
                      <a:pt x="6682" y="808"/>
                    </a:lnTo>
                    <a:lnTo>
                      <a:pt x="6554" y="751"/>
                    </a:lnTo>
                    <a:lnTo>
                      <a:pt x="6428" y="697"/>
                    </a:lnTo>
                    <a:lnTo>
                      <a:pt x="6303" y="644"/>
                    </a:lnTo>
                    <a:lnTo>
                      <a:pt x="6180" y="594"/>
                    </a:lnTo>
                    <a:lnTo>
                      <a:pt x="6058" y="546"/>
                    </a:lnTo>
                    <a:lnTo>
                      <a:pt x="5938" y="499"/>
                    </a:lnTo>
                    <a:lnTo>
                      <a:pt x="5819" y="455"/>
                    </a:lnTo>
                    <a:lnTo>
                      <a:pt x="5702" y="412"/>
                    </a:lnTo>
                    <a:lnTo>
                      <a:pt x="5586" y="372"/>
                    </a:lnTo>
                    <a:lnTo>
                      <a:pt x="5471" y="335"/>
                    </a:lnTo>
                    <a:lnTo>
                      <a:pt x="5359" y="298"/>
                    </a:lnTo>
                    <a:lnTo>
                      <a:pt x="5246" y="264"/>
                    </a:lnTo>
                    <a:lnTo>
                      <a:pt x="5136" y="233"/>
                    </a:lnTo>
                    <a:lnTo>
                      <a:pt x="5027" y="203"/>
                    </a:lnTo>
                    <a:lnTo>
                      <a:pt x="4920" y="175"/>
                    </a:lnTo>
                    <a:lnTo>
                      <a:pt x="4814" y="149"/>
                    </a:lnTo>
                    <a:lnTo>
                      <a:pt x="4709" y="125"/>
                    </a:lnTo>
                    <a:lnTo>
                      <a:pt x="4607" y="104"/>
                    </a:lnTo>
                    <a:lnTo>
                      <a:pt x="4505" y="84"/>
                    </a:lnTo>
                    <a:lnTo>
                      <a:pt x="4404" y="66"/>
                    </a:lnTo>
                    <a:lnTo>
                      <a:pt x="4306" y="51"/>
                    </a:lnTo>
                    <a:lnTo>
                      <a:pt x="4208" y="38"/>
                    </a:lnTo>
                    <a:lnTo>
                      <a:pt x="4111" y="26"/>
                    </a:lnTo>
                    <a:lnTo>
                      <a:pt x="4017" y="17"/>
                    </a:lnTo>
                    <a:lnTo>
                      <a:pt x="3924" y="10"/>
                    </a:lnTo>
                    <a:lnTo>
                      <a:pt x="3831" y="4"/>
                    </a:lnTo>
                    <a:lnTo>
                      <a:pt x="3741" y="1"/>
                    </a:lnTo>
                    <a:lnTo>
                      <a:pt x="3652" y="0"/>
                    </a:lnTo>
                    <a:lnTo>
                      <a:pt x="3563" y="1"/>
                    </a:lnTo>
                    <a:lnTo>
                      <a:pt x="3472" y="4"/>
                    </a:lnTo>
                    <a:lnTo>
                      <a:pt x="3379" y="10"/>
                    </a:lnTo>
                    <a:lnTo>
                      <a:pt x="3286" y="17"/>
                    </a:lnTo>
                    <a:lnTo>
                      <a:pt x="3189" y="26"/>
                    </a:lnTo>
                    <a:lnTo>
                      <a:pt x="3093" y="38"/>
                    </a:lnTo>
                    <a:lnTo>
                      <a:pt x="2994" y="51"/>
                    </a:lnTo>
                    <a:lnTo>
                      <a:pt x="2894" y="66"/>
                    </a:lnTo>
                    <a:lnTo>
                      <a:pt x="2792" y="84"/>
                    </a:lnTo>
                    <a:lnTo>
                      <a:pt x="2688" y="104"/>
                    </a:lnTo>
                    <a:lnTo>
                      <a:pt x="2582" y="125"/>
                    </a:lnTo>
                    <a:lnTo>
                      <a:pt x="2476" y="149"/>
                    </a:lnTo>
                    <a:lnTo>
                      <a:pt x="2367" y="175"/>
                    </a:lnTo>
                    <a:lnTo>
                      <a:pt x="2257" y="203"/>
                    </a:lnTo>
                    <a:lnTo>
                      <a:pt x="2146" y="233"/>
                    </a:lnTo>
                    <a:lnTo>
                      <a:pt x="2032" y="264"/>
                    </a:lnTo>
                    <a:lnTo>
                      <a:pt x="1917" y="298"/>
                    </a:lnTo>
                    <a:lnTo>
                      <a:pt x="1801" y="335"/>
                    </a:lnTo>
                    <a:lnTo>
                      <a:pt x="1683" y="372"/>
                    </a:lnTo>
                    <a:lnTo>
                      <a:pt x="1563" y="412"/>
                    </a:lnTo>
                    <a:lnTo>
                      <a:pt x="1442" y="455"/>
                    </a:lnTo>
                    <a:lnTo>
                      <a:pt x="1319" y="499"/>
                    </a:lnTo>
                    <a:lnTo>
                      <a:pt x="1194" y="546"/>
                    </a:lnTo>
                    <a:lnTo>
                      <a:pt x="1068" y="594"/>
                    </a:lnTo>
                    <a:lnTo>
                      <a:pt x="940" y="644"/>
                    </a:lnTo>
                    <a:lnTo>
                      <a:pt x="810" y="697"/>
                    </a:lnTo>
                    <a:lnTo>
                      <a:pt x="680" y="751"/>
                    </a:lnTo>
                    <a:lnTo>
                      <a:pt x="547" y="808"/>
                    </a:lnTo>
                    <a:lnTo>
                      <a:pt x="413" y="866"/>
                    </a:lnTo>
                    <a:lnTo>
                      <a:pt x="277" y="926"/>
                    </a:lnTo>
                    <a:lnTo>
                      <a:pt x="140" y="989"/>
                    </a:lnTo>
                    <a:lnTo>
                      <a:pt x="0" y="1053"/>
                    </a:lnTo>
                    <a:lnTo>
                      <a:pt x="84" y="1202"/>
                    </a:lnTo>
                    <a:lnTo>
                      <a:pt x="169" y="1351"/>
                    </a:lnTo>
                    <a:lnTo>
                      <a:pt x="253" y="1500"/>
                    </a:lnTo>
                    <a:lnTo>
                      <a:pt x="338" y="1648"/>
                    </a:lnTo>
                    <a:lnTo>
                      <a:pt x="423" y="1797"/>
                    </a:lnTo>
                    <a:lnTo>
                      <a:pt x="509" y="1946"/>
                    </a:lnTo>
                    <a:lnTo>
                      <a:pt x="594" y="2096"/>
                    </a:lnTo>
                    <a:lnTo>
                      <a:pt x="680" y="2245"/>
                    </a:lnTo>
                    <a:lnTo>
                      <a:pt x="766" y="2394"/>
                    </a:lnTo>
                    <a:lnTo>
                      <a:pt x="852" y="2543"/>
                    </a:lnTo>
                    <a:lnTo>
                      <a:pt x="939" y="2693"/>
                    </a:lnTo>
                    <a:lnTo>
                      <a:pt x="1026" y="2842"/>
                    </a:lnTo>
                    <a:lnTo>
                      <a:pt x="1113" y="2991"/>
                    </a:lnTo>
                    <a:lnTo>
                      <a:pt x="1200" y="3141"/>
                    </a:lnTo>
                    <a:lnTo>
                      <a:pt x="1289" y="3291"/>
                    </a:lnTo>
                    <a:lnTo>
                      <a:pt x="1377" y="3440"/>
                    </a:lnTo>
                    <a:lnTo>
                      <a:pt x="1464" y="3589"/>
                    </a:lnTo>
                    <a:lnTo>
                      <a:pt x="1551" y="3739"/>
                    </a:lnTo>
                    <a:lnTo>
                      <a:pt x="1639" y="3888"/>
                    </a:lnTo>
                    <a:lnTo>
                      <a:pt x="1726" y="4036"/>
                    </a:lnTo>
                    <a:lnTo>
                      <a:pt x="1814" y="4185"/>
                    </a:lnTo>
                    <a:lnTo>
                      <a:pt x="1901" y="4333"/>
                    </a:lnTo>
                    <a:lnTo>
                      <a:pt x="1989" y="4482"/>
                    </a:lnTo>
                    <a:lnTo>
                      <a:pt x="2076" y="4630"/>
                    </a:lnTo>
                    <a:lnTo>
                      <a:pt x="2165" y="4779"/>
                    </a:lnTo>
                    <a:lnTo>
                      <a:pt x="2253" y="4927"/>
                    </a:lnTo>
                    <a:lnTo>
                      <a:pt x="2340" y="5075"/>
                    </a:lnTo>
                    <a:lnTo>
                      <a:pt x="2428" y="5223"/>
                    </a:lnTo>
                    <a:lnTo>
                      <a:pt x="2516" y="5371"/>
                    </a:lnTo>
                    <a:lnTo>
                      <a:pt x="2604" y="5519"/>
                    </a:lnTo>
                    <a:lnTo>
                      <a:pt x="2692" y="5667"/>
                    </a:lnTo>
                    <a:lnTo>
                      <a:pt x="2780" y="5814"/>
                    </a:lnTo>
                    <a:lnTo>
                      <a:pt x="2800" y="5799"/>
                    </a:lnTo>
                    <a:lnTo>
                      <a:pt x="2821" y="5783"/>
                    </a:lnTo>
                    <a:lnTo>
                      <a:pt x="2842" y="5769"/>
                    </a:lnTo>
                    <a:lnTo>
                      <a:pt x="2863" y="5755"/>
                    </a:lnTo>
                    <a:lnTo>
                      <a:pt x="2885" y="5741"/>
                    </a:lnTo>
                    <a:lnTo>
                      <a:pt x="2907" y="5728"/>
                    </a:lnTo>
                    <a:lnTo>
                      <a:pt x="2929" y="5715"/>
                    </a:lnTo>
                    <a:lnTo>
                      <a:pt x="2952" y="5702"/>
                    </a:lnTo>
                    <a:lnTo>
                      <a:pt x="2975" y="5691"/>
                    </a:lnTo>
                    <a:lnTo>
                      <a:pt x="3000" y="5679"/>
                    </a:lnTo>
                    <a:lnTo>
                      <a:pt x="3024" y="5669"/>
                    </a:lnTo>
                    <a:lnTo>
                      <a:pt x="3048" y="5658"/>
                    </a:lnTo>
                    <a:lnTo>
                      <a:pt x="3072" y="5649"/>
                    </a:lnTo>
                    <a:lnTo>
                      <a:pt x="3097" y="5640"/>
                    </a:lnTo>
                    <a:lnTo>
                      <a:pt x="3123" y="5631"/>
                    </a:lnTo>
                    <a:lnTo>
                      <a:pt x="3148" y="5622"/>
                    </a:lnTo>
                    <a:lnTo>
                      <a:pt x="3175" y="5614"/>
                    </a:lnTo>
                    <a:lnTo>
                      <a:pt x="3201" y="5607"/>
                    </a:lnTo>
                    <a:lnTo>
                      <a:pt x="3228" y="5600"/>
                    </a:lnTo>
                    <a:lnTo>
                      <a:pt x="3255" y="5593"/>
                    </a:lnTo>
                    <a:lnTo>
                      <a:pt x="3311" y="5582"/>
                    </a:lnTo>
                    <a:lnTo>
                      <a:pt x="3369" y="5571"/>
                    </a:lnTo>
                    <a:lnTo>
                      <a:pt x="3428" y="5563"/>
                    </a:lnTo>
                    <a:lnTo>
                      <a:pt x="3487" y="5557"/>
                    </a:lnTo>
                    <a:lnTo>
                      <a:pt x="3549" y="5552"/>
                    </a:lnTo>
                    <a:lnTo>
                      <a:pt x="3612" y="5550"/>
                    </a:lnTo>
                    <a:lnTo>
                      <a:pt x="3675" y="5549"/>
                    </a:lnTo>
                    <a:lnTo>
                      <a:pt x="3736" y="5550"/>
                    </a:lnTo>
                    <a:lnTo>
                      <a:pt x="3796" y="5553"/>
                    </a:lnTo>
                    <a:lnTo>
                      <a:pt x="3853" y="5559"/>
                    </a:lnTo>
                    <a:lnTo>
                      <a:pt x="3882" y="5563"/>
                    </a:lnTo>
                    <a:lnTo>
                      <a:pt x="3910" y="5566"/>
                    </a:lnTo>
                    <a:lnTo>
                      <a:pt x="3937" y="5571"/>
                    </a:lnTo>
                    <a:lnTo>
                      <a:pt x="3965" y="5576"/>
                    </a:lnTo>
                    <a:lnTo>
                      <a:pt x="3992" y="5581"/>
                    </a:lnTo>
                    <a:lnTo>
                      <a:pt x="4018" y="5587"/>
                    </a:lnTo>
                    <a:lnTo>
                      <a:pt x="4044" y="5593"/>
                    </a:lnTo>
                    <a:lnTo>
                      <a:pt x="4070" y="5601"/>
                    </a:lnTo>
                    <a:lnTo>
                      <a:pt x="4095" y="5608"/>
                    </a:lnTo>
                    <a:lnTo>
                      <a:pt x="4120" y="5615"/>
                    </a:lnTo>
                    <a:lnTo>
                      <a:pt x="4144" y="5624"/>
                    </a:lnTo>
                    <a:lnTo>
                      <a:pt x="4168" y="5633"/>
                    </a:lnTo>
                    <a:lnTo>
                      <a:pt x="4192" y="5642"/>
                    </a:lnTo>
                    <a:lnTo>
                      <a:pt x="4215" y="5652"/>
                    </a:lnTo>
                    <a:lnTo>
                      <a:pt x="4238" y="5663"/>
                    </a:lnTo>
                    <a:lnTo>
                      <a:pt x="4260" y="5673"/>
                    </a:lnTo>
                    <a:lnTo>
                      <a:pt x="4282" y="5685"/>
                    </a:lnTo>
                    <a:lnTo>
                      <a:pt x="4304" y="5696"/>
                    </a:lnTo>
                    <a:lnTo>
                      <a:pt x="4325" y="5709"/>
                    </a:lnTo>
                    <a:lnTo>
                      <a:pt x="4346" y="5721"/>
                    </a:lnTo>
                    <a:lnTo>
                      <a:pt x="4367" y="5735"/>
                    </a:lnTo>
                    <a:lnTo>
                      <a:pt x="4387" y="5749"/>
                    </a:lnTo>
                    <a:lnTo>
                      <a:pt x="4406" y="5762"/>
                    </a:lnTo>
                    <a:lnTo>
                      <a:pt x="4426" y="577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F1A17"/>
                    </a:solidFill>
                    <a:prstDash val="solid"/>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5" name="Freeform 251"/>
              <p:cNvSpPr>
                <a:spLocks/>
              </p:cNvSpPr>
              <p:nvPr/>
            </p:nvSpPr>
            <p:spPr bwMode="auto">
              <a:xfrm>
                <a:off x="4778" y="1620"/>
                <a:ext cx="544" cy="544"/>
              </a:xfrm>
              <a:custGeom>
                <a:avLst/>
                <a:gdLst>
                  <a:gd name="T0" fmla="*/ 300 w 16756"/>
                  <a:gd name="T1" fmla="*/ 1 h 16756"/>
                  <a:gd name="T2" fmla="*/ 333 w 16756"/>
                  <a:gd name="T3" fmla="*/ 6 h 16756"/>
                  <a:gd name="T4" fmla="*/ 364 w 16756"/>
                  <a:gd name="T5" fmla="*/ 15 h 16756"/>
                  <a:gd name="T6" fmla="*/ 394 w 16756"/>
                  <a:gd name="T7" fmla="*/ 28 h 16756"/>
                  <a:gd name="T8" fmla="*/ 422 w 16756"/>
                  <a:gd name="T9" fmla="*/ 45 h 16756"/>
                  <a:gd name="T10" fmla="*/ 449 w 16756"/>
                  <a:gd name="T11" fmla="*/ 66 h 16756"/>
                  <a:gd name="T12" fmla="*/ 474 w 16756"/>
                  <a:gd name="T13" fmla="*/ 90 h 16756"/>
                  <a:gd name="T14" fmla="*/ 495 w 16756"/>
                  <a:gd name="T15" fmla="*/ 116 h 16756"/>
                  <a:gd name="T16" fmla="*/ 513 w 16756"/>
                  <a:gd name="T17" fmla="*/ 144 h 16756"/>
                  <a:gd name="T18" fmla="*/ 526 w 16756"/>
                  <a:gd name="T19" fmla="*/ 174 h 16756"/>
                  <a:gd name="T20" fmla="*/ 536 w 16756"/>
                  <a:gd name="T21" fmla="*/ 205 h 16756"/>
                  <a:gd name="T22" fmla="*/ 542 w 16756"/>
                  <a:gd name="T23" fmla="*/ 238 h 16756"/>
                  <a:gd name="T24" fmla="*/ 544 w 16756"/>
                  <a:gd name="T25" fmla="*/ 272 h 16756"/>
                  <a:gd name="T26" fmla="*/ 542 w 16756"/>
                  <a:gd name="T27" fmla="*/ 306 h 16756"/>
                  <a:gd name="T28" fmla="*/ 536 w 16756"/>
                  <a:gd name="T29" fmla="*/ 339 h 16756"/>
                  <a:gd name="T30" fmla="*/ 526 w 16756"/>
                  <a:gd name="T31" fmla="*/ 370 h 16756"/>
                  <a:gd name="T32" fmla="*/ 513 w 16756"/>
                  <a:gd name="T33" fmla="*/ 400 h 16756"/>
                  <a:gd name="T34" fmla="*/ 495 w 16756"/>
                  <a:gd name="T35" fmla="*/ 428 h 16756"/>
                  <a:gd name="T36" fmla="*/ 474 w 16756"/>
                  <a:gd name="T37" fmla="*/ 454 h 16756"/>
                  <a:gd name="T38" fmla="*/ 449 w 16756"/>
                  <a:gd name="T39" fmla="*/ 479 h 16756"/>
                  <a:gd name="T40" fmla="*/ 422 w 16756"/>
                  <a:gd name="T41" fmla="*/ 499 h 16756"/>
                  <a:gd name="T42" fmla="*/ 394 w 16756"/>
                  <a:gd name="T43" fmla="*/ 516 h 16756"/>
                  <a:gd name="T44" fmla="*/ 364 w 16756"/>
                  <a:gd name="T45" fmla="*/ 529 h 16756"/>
                  <a:gd name="T46" fmla="*/ 333 w 16756"/>
                  <a:gd name="T47" fmla="*/ 538 h 16756"/>
                  <a:gd name="T48" fmla="*/ 300 w 16756"/>
                  <a:gd name="T49" fmla="*/ 543 h 16756"/>
                  <a:gd name="T50" fmla="*/ 265 w 16756"/>
                  <a:gd name="T51" fmla="*/ 544 h 16756"/>
                  <a:gd name="T52" fmla="*/ 231 w 16756"/>
                  <a:gd name="T53" fmla="*/ 541 h 16756"/>
                  <a:gd name="T54" fmla="*/ 198 w 16756"/>
                  <a:gd name="T55" fmla="*/ 535 h 16756"/>
                  <a:gd name="T56" fmla="*/ 168 w 16756"/>
                  <a:gd name="T57" fmla="*/ 524 h 16756"/>
                  <a:gd name="T58" fmla="*/ 138 w 16756"/>
                  <a:gd name="T59" fmla="*/ 510 h 16756"/>
                  <a:gd name="T60" fmla="*/ 111 w 16756"/>
                  <a:gd name="T61" fmla="*/ 491 h 16756"/>
                  <a:gd name="T62" fmla="*/ 85 w 16756"/>
                  <a:gd name="T63" fmla="*/ 469 h 16756"/>
                  <a:gd name="T64" fmla="*/ 61 w 16756"/>
                  <a:gd name="T65" fmla="*/ 444 h 16756"/>
                  <a:gd name="T66" fmla="*/ 41 w 16756"/>
                  <a:gd name="T67" fmla="*/ 417 h 16756"/>
                  <a:gd name="T68" fmla="*/ 25 w 16756"/>
                  <a:gd name="T69" fmla="*/ 388 h 16756"/>
                  <a:gd name="T70" fmla="*/ 13 w 16756"/>
                  <a:gd name="T71" fmla="*/ 358 h 16756"/>
                  <a:gd name="T72" fmla="*/ 5 w 16756"/>
                  <a:gd name="T73" fmla="*/ 326 h 16756"/>
                  <a:gd name="T74" fmla="*/ 1 w 16756"/>
                  <a:gd name="T75" fmla="*/ 293 h 16756"/>
                  <a:gd name="T76" fmla="*/ 0 w 16756"/>
                  <a:gd name="T77" fmla="*/ 258 h 16756"/>
                  <a:gd name="T78" fmla="*/ 4 w 16756"/>
                  <a:gd name="T79" fmla="*/ 224 h 16756"/>
                  <a:gd name="T80" fmla="*/ 11 w 16756"/>
                  <a:gd name="T81" fmla="*/ 192 h 16756"/>
                  <a:gd name="T82" fmla="*/ 22 w 16756"/>
                  <a:gd name="T83" fmla="*/ 162 h 16756"/>
                  <a:gd name="T84" fmla="*/ 38 w 16756"/>
                  <a:gd name="T85" fmla="*/ 133 h 16756"/>
                  <a:gd name="T86" fmla="*/ 57 w 16756"/>
                  <a:gd name="T87" fmla="*/ 105 h 16756"/>
                  <a:gd name="T88" fmla="*/ 80 w 16756"/>
                  <a:gd name="T89" fmla="*/ 80 h 16756"/>
                  <a:gd name="T90" fmla="*/ 105 w 16756"/>
                  <a:gd name="T91" fmla="*/ 57 h 16756"/>
                  <a:gd name="T92" fmla="*/ 133 w 16756"/>
                  <a:gd name="T93" fmla="*/ 38 h 16756"/>
                  <a:gd name="T94" fmla="*/ 162 w 16756"/>
                  <a:gd name="T95" fmla="*/ 23 h 16756"/>
                  <a:gd name="T96" fmla="*/ 192 w 16756"/>
                  <a:gd name="T97" fmla="*/ 11 h 16756"/>
                  <a:gd name="T98" fmla="*/ 224 w 16756"/>
                  <a:gd name="T99" fmla="*/ 4 h 16756"/>
                  <a:gd name="T100" fmla="*/ 258 w 16756"/>
                  <a:gd name="T101" fmla="*/ 0 h 167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56" h="16756">
                    <a:moveTo>
                      <a:pt x="8378" y="0"/>
                    </a:moveTo>
                    <a:lnTo>
                      <a:pt x="8593" y="3"/>
                    </a:lnTo>
                    <a:lnTo>
                      <a:pt x="8807" y="9"/>
                    </a:lnTo>
                    <a:lnTo>
                      <a:pt x="9019" y="22"/>
                    </a:lnTo>
                    <a:lnTo>
                      <a:pt x="9229" y="38"/>
                    </a:lnTo>
                    <a:lnTo>
                      <a:pt x="9436" y="60"/>
                    </a:lnTo>
                    <a:lnTo>
                      <a:pt x="9642" y="87"/>
                    </a:lnTo>
                    <a:lnTo>
                      <a:pt x="9846" y="117"/>
                    </a:lnTo>
                    <a:lnTo>
                      <a:pt x="10047" y="154"/>
                    </a:lnTo>
                    <a:lnTo>
                      <a:pt x="10247" y="195"/>
                    </a:lnTo>
                    <a:lnTo>
                      <a:pt x="10445" y="240"/>
                    </a:lnTo>
                    <a:lnTo>
                      <a:pt x="10641" y="290"/>
                    </a:lnTo>
                    <a:lnTo>
                      <a:pt x="10835" y="346"/>
                    </a:lnTo>
                    <a:lnTo>
                      <a:pt x="11027" y="406"/>
                    </a:lnTo>
                    <a:lnTo>
                      <a:pt x="11217" y="471"/>
                    </a:lnTo>
                    <a:lnTo>
                      <a:pt x="11404" y="540"/>
                    </a:lnTo>
                    <a:lnTo>
                      <a:pt x="11591" y="614"/>
                    </a:lnTo>
                    <a:lnTo>
                      <a:pt x="11775" y="694"/>
                    </a:lnTo>
                    <a:lnTo>
                      <a:pt x="11957" y="778"/>
                    </a:lnTo>
                    <a:lnTo>
                      <a:pt x="12137" y="866"/>
                    </a:lnTo>
                    <a:lnTo>
                      <a:pt x="12315" y="961"/>
                    </a:lnTo>
                    <a:lnTo>
                      <a:pt x="12491" y="1058"/>
                    </a:lnTo>
                    <a:lnTo>
                      <a:pt x="12665" y="1162"/>
                    </a:lnTo>
                    <a:lnTo>
                      <a:pt x="12838" y="1270"/>
                    </a:lnTo>
                    <a:lnTo>
                      <a:pt x="13008" y="1382"/>
                    </a:lnTo>
                    <a:lnTo>
                      <a:pt x="13176" y="1500"/>
                    </a:lnTo>
                    <a:lnTo>
                      <a:pt x="13343" y="1622"/>
                    </a:lnTo>
                    <a:lnTo>
                      <a:pt x="13507" y="1749"/>
                    </a:lnTo>
                    <a:lnTo>
                      <a:pt x="13669" y="1882"/>
                    </a:lnTo>
                    <a:lnTo>
                      <a:pt x="13830" y="2018"/>
                    </a:lnTo>
                    <a:lnTo>
                      <a:pt x="13988" y="2160"/>
                    </a:lnTo>
                    <a:lnTo>
                      <a:pt x="14144" y="2305"/>
                    </a:lnTo>
                    <a:lnTo>
                      <a:pt x="14300" y="2456"/>
                    </a:lnTo>
                    <a:lnTo>
                      <a:pt x="14451" y="2612"/>
                    </a:lnTo>
                    <a:lnTo>
                      <a:pt x="14596" y="2768"/>
                    </a:lnTo>
                    <a:lnTo>
                      <a:pt x="14738" y="2926"/>
                    </a:lnTo>
                    <a:lnTo>
                      <a:pt x="14874" y="3087"/>
                    </a:lnTo>
                    <a:lnTo>
                      <a:pt x="15007" y="3249"/>
                    </a:lnTo>
                    <a:lnTo>
                      <a:pt x="15134" y="3413"/>
                    </a:lnTo>
                    <a:lnTo>
                      <a:pt x="15256" y="3580"/>
                    </a:lnTo>
                    <a:lnTo>
                      <a:pt x="15374" y="3748"/>
                    </a:lnTo>
                    <a:lnTo>
                      <a:pt x="15486" y="3918"/>
                    </a:lnTo>
                    <a:lnTo>
                      <a:pt x="15594" y="4091"/>
                    </a:lnTo>
                    <a:lnTo>
                      <a:pt x="15698" y="4265"/>
                    </a:lnTo>
                    <a:lnTo>
                      <a:pt x="15795" y="4441"/>
                    </a:lnTo>
                    <a:lnTo>
                      <a:pt x="15890" y="4619"/>
                    </a:lnTo>
                    <a:lnTo>
                      <a:pt x="15978" y="4799"/>
                    </a:lnTo>
                    <a:lnTo>
                      <a:pt x="16062" y="4981"/>
                    </a:lnTo>
                    <a:lnTo>
                      <a:pt x="16142" y="5165"/>
                    </a:lnTo>
                    <a:lnTo>
                      <a:pt x="16216" y="5352"/>
                    </a:lnTo>
                    <a:lnTo>
                      <a:pt x="16285" y="5539"/>
                    </a:lnTo>
                    <a:lnTo>
                      <a:pt x="16350" y="5729"/>
                    </a:lnTo>
                    <a:lnTo>
                      <a:pt x="16410" y="5921"/>
                    </a:lnTo>
                    <a:lnTo>
                      <a:pt x="16466" y="6115"/>
                    </a:lnTo>
                    <a:lnTo>
                      <a:pt x="16516" y="6311"/>
                    </a:lnTo>
                    <a:lnTo>
                      <a:pt x="16561" y="6509"/>
                    </a:lnTo>
                    <a:lnTo>
                      <a:pt x="16602" y="6709"/>
                    </a:lnTo>
                    <a:lnTo>
                      <a:pt x="16639" y="6910"/>
                    </a:lnTo>
                    <a:lnTo>
                      <a:pt x="16669" y="7114"/>
                    </a:lnTo>
                    <a:lnTo>
                      <a:pt x="16696" y="7320"/>
                    </a:lnTo>
                    <a:lnTo>
                      <a:pt x="16718" y="7527"/>
                    </a:lnTo>
                    <a:lnTo>
                      <a:pt x="16734" y="7737"/>
                    </a:lnTo>
                    <a:lnTo>
                      <a:pt x="16747" y="7949"/>
                    </a:lnTo>
                    <a:lnTo>
                      <a:pt x="16753" y="8163"/>
                    </a:lnTo>
                    <a:lnTo>
                      <a:pt x="16756" y="8378"/>
                    </a:lnTo>
                    <a:lnTo>
                      <a:pt x="16753" y="8594"/>
                    </a:lnTo>
                    <a:lnTo>
                      <a:pt x="16747" y="8808"/>
                    </a:lnTo>
                    <a:lnTo>
                      <a:pt x="16734" y="9020"/>
                    </a:lnTo>
                    <a:lnTo>
                      <a:pt x="16718" y="9231"/>
                    </a:lnTo>
                    <a:lnTo>
                      <a:pt x="16696" y="9439"/>
                    </a:lnTo>
                    <a:lnTo>
                      <a:pt x="16669" y="9645"/>
                    </a:lnTo>
                    <a:lnTo>
                      <a:pt x="16639" y="9849"/>
                    </a:lnTo>
                    <a:lnTo>
                      <a:pt x="16602" y="10051"/>
                    </a:lnTo>
                    <a:lnTo>
                      <a:pt x="16561" y="10252"/>
                    </a:lnTo>
                    <a:lnTo>
                      <a:pt x="16516" y="10449"/>
                    </a:lnTo>
                    <a:lnTo>
                      <a:pt x="16466" y="10645"/>
                    </a:lnTo>
                    <a:lnTo>
                      <a:pt x="16410" y="10839"/>
                    </a:lnTo>
                    <a:lnTo>
                      <a:pt x="16350" y="11032"/>
                    </a:lnTo>
                    <a:lnTo>
                      <a:pt x="16285" y="11222"/>
                    </a:lnTo>
                    <a:lnTo>
                      <a:pt x="16216" y="11410"/>
                    </a:lnTo>
                    <a:lnTo>
                      <a:pt x="16142" y="11596"/>
                    </a:lnTo>
                    <a:lnTo>
                      <a:pt x="16062" y="11780"/>
                    </a:lnTo>
                    <a:lnTo>
                      <a:pt x="15978" y="11962"/>
                    </a:lnTo>
                    <a:lnTo>
                      <a:pt x="15890" y="12142"/>
                    </a:lnTo>
                    <a:lnTo>
                      <a:pt x="15795" y="12320"/>
                    </a:lnTo>
                    <a:lnTo>
                      <a:pt x="15698" y="12496"/>
                    </a:lnTo>
                    <a:lnTo>
                      <a:pt x="15594" y="12671"/>
                    </a:lnTo>
                    <a:lnTo>
                      <a:pt x="15486" y="12843"/>
                    </a:lnTo>
                    <a:lnTo>
                      <a:pt x="15374" y="13014"/>
                    </a:lnTo>
                    <a:lnTo>
                      <a:pt x="15256" y="13181"/>
                    </a:lnTo>
                    <a:lnTo>
                      <a:pt x="15134" y="13347"/>
                    </a:lnTo>
                    <a:lnTo>
                      <a:pt x="15007" y="13512"/>
                    </a:lnTo>
                    <a:lnTo>
                      <a:pt x="14874" y="13673"/>
                    </a:lnTo>
                    <a:lnTo>
                      <a:pt x="14738" y="13834"/>
                    </a:lnTo>
                    <a:lnTo>
                      <a:pt x="14596" y="13992"/>
                    </a:lnTo>
                    <a:lnTo>
                      <a:pt x="14451" y="14149"/>
                    </a:lnTo>
                    <a:lnTo>
                      <a:pt x="14300" y="14303"/>
                    </a:lnTo>
                    <a:lnTo>
                      <a:pt x="14144" y="14453"/>
                    </a:lnTo>
                    <a:lnTo>
                      <a:pt x="13988" y="14600"/>
                    </a:lnTo>
                    <a:lnTo>
                      <a:pt x="13830" y="14740"/>
                    </a:lnTo>
                    <a:lnTo>
                      <a:pt x="13669" y="14877"/>
                    </a:lnTo>
                    <a:lnTo>
                      <a:pt x="13507" y="15009"/>
                    </a:lnTo>
                    <a:lnTo>
                      <a:pt x="13343" y="15136"/>
                    </a:lnTo>
                    <a:lnTo>
                      <a:pt x="13176" y="15257"/>
                    </a:lnTo>
                    <a:lnTo>
                      <a:pt x="13008" y="15375"/>
                    </a:lnTo>
                    <a:lnTo>
                      <a:pt x="12838" y="15488"/>
                    </a:lnTo>
                    <a:lnTo>
                      <a:pt x="12665" y="15595"/>
                    </a:lnTo>
                    <a:lnTo>
                      <a:pt x="12491" y="15699"/>
                    </a:lnTo>
                    <a:lnTo>
                      <a:pt x="12315" y="15797"/>
                    </a:lnTo>
                    <a:lnTo>
                      <a:pt x="12137" y="15890"/>
                    </a:lnTo>
                    <a:lnTo>
                      <a:pt x="11957" y="15979"/>
                    </a:lnTo>
                    <a:lnTo>
                      <a:pt x="11775" y="16063"/>
                    </a:lnTo>
                    <a:lnTo>
                      <a:pt x="11591" y="16142"/>
                    </a:lnTo>
                    <a:lnTo>
                      <a:pt x="11404" y="16216"/>
                    </a:lnTo>
                    <a:lnTo>
                      <a:pt x="11217" y="16286"/>
                    </a:lnTo>
                    <a:lnTo>
                      <a:pt x="11027" y="16350"/>
                    </a:lnTo>
                    <a:lnTo>
                      <a:pt x="10835" y="16410"/>
                    </a:lnTo>
                    <a:lnTo>
                      <a:pt x="10641" y="16466"/>
                    </a:lnTo>
                    <a:lnTo>
                      <a:pt x="10445" y="16516"/>
                    </a:lnTo>
                    <a:lnTo>
                      <a:pt x="10247" y="16562"/>
                    </a:lnTo>
                    <a:lnTo>
                      <a:pt x="10047" y="16602"/>
                    </a:lnTo>
                    <a:lnTo>
                      <a:pt x="9846" y="16639"/>
                    </a:lnTo>
                    <a:lnTo>
                      <a:pt x="9642" y="16669"/>
                    </a:lnTo>
                    <a:lnTo>
                      <a:pt x="9436" y="16697"/>
                    </a:lnTo>
                    <a:lnTo>
                      <a:pt x="9229" y="16718"/>
                    </a:lnTo>
                    <a:lnTo>
                      <a:pt x="9019" y="16734"/>
                    </a:lnTo>
                    <a:lnTo>
                      <a:pt x="8807" y="16747"/>
                    </a:lnTo>
                    <a:lnTo>
                      <a:pt x="8593" y="16754"/>
                    </a:lnTo>
                    <a:lnTo>
                      <a:pt x="8378" y="16756"/>
                    </a:lnTo>
                    <a:lnTo>
                      <a:pt x="8162" y="16754"/>
                    </a:lnTo>
                    <a:lnTo>
                      <a:pt x="7948" y="16747"/>
                    </a:lnTo>
                    <a:lnTo>
                      <a:pt x="7736" y="16734"/>
                    </a:lnTo>
                    <a:lnTo>
                      <a:pt x="7525" y="16718"/>
                    </a:lnTo>
                    <a:lnTo>
                      <a:pt x="7317" y="16697"/>
                    </a:lnTo>
                    <a:lnTo>
                      <a:pt x="7111" y="16669"/>
                    </a:lnTo>
                    <a:lnTo>
                      <a:pt x="6907" y="16639"/>
                    </a:lnTo>
                    <a:lnTo>
                      <a:pt x="6705" y="16602"/>
                    </a:lnTo>
                    <a:lnTo>
                      <a:pt x="6504" y="16562"/>
                    </a:lnTo>
                    <a:lnTo>
                      <a:pt x="6307" y="16516"/>
                    </a:lnTo>
                    <a:lnTo>
                      <a:pt x="6111" y="16466"/>
                    </a:lnTo>
                    <a:lnTo>
                      <a:pt x="5917" y="16410"/>
                    </a:lnTo>
                    <a:lnTo>
                      <a:pt x="5724" y="16350"/>
                    </a:lnTo>
                    <a:lnTo>
                      <a:pt x="5534" y="16286"/>
                    </a:lnTo>
                    <a:lnTo>
                      <a:pt x="5346" y="16216"/>
                    </a:lnTo>
                    <a:lnTo>
                      <a:pt x="5160" y="16142"/>
                    </a:lnTo>
                    <a:lnTo>
                      <a:pt x="4976" y="16063"/>
                    </a:lnTo>
                    <a:lnTo>
                      <a:pt x="4794" y="15979"/>
                    </a:lnTo>
                    <a:lnTo>
                      <a:pt x="4614" y="15890"/>
                    </a:lnTo>
                    <a:lnTo>
                      <a:pt x="4436" y="15797"/>
                    </a:lnTo>
                    <a:lnTo>
                      <a:pt x="4260" y="15699"/>
                    </a:lnTo>
                    <a:lnTo>
                      <a:pt x="4085" y="15595"/>
                    </a:lnTo>
                    <a:lnTo>
                      <a:pt x="3913" y="15488"/>
                    </a:lnTo>
                    <a:lnTo>
                      <a:pt x="3742" y="15375"/>
                    </a:lnTo>
                    <a:lnTo>
                      <a:pt x="3575" y="15257"/>
                    </a:lnTo>
                    <a:lnTo>
                      <a:pt x="3409" y="15136"/>
                    </a:lnTo>
                    <a:lnTo>
                      <a:pt x="3244" y="15009"/>
                    </a:lnTo>
                    <a:lnTo>
                      <a:pt x="3083" y="14877"/>
                    </a:lnTo>
                    <a:lnTo>
                      <a:pt x="2922" y="14740"/>
                    </a:lnTo>
                    <a:lnTo>
                      <a:pt x="2764" y="14600"/>
                    </a:lnTo>
                    <a:lnTo>
                      <a:pt x="2607" y="14453"/>
                    </a:lnTo>
                    <a:lnTo>
                      <a:pt x="2453" y="14303"/>
                    </a:lnTo>
                    <a:lnTo>
                      <a:pt x="2303" y="14149"/>
                    </a:lnTo>
                    <a:lnTo>
                      <a:pt x="2156" y="13992"/>
                    </a:lnTo>
                    <a:lnTo>
                      <a:pt x="2016" y="13834"/>
                    </a:lnTo>
                    <a:lnTo>
                      <a:pt x="1879" y="13673"/>
                    </a:lnTo>
                    <a:lnTo>
                      <a:pt x="1747" y="13512"/>
                    </a:lnTo>
                    <a:lnTo>
                      <a:pt x="1620" y="13347"/>
                    </a:lnTo>
                    <a:lnTo>
                      <a:pt x="1499" y="13181"/>
                    </a:lnTo>
                    <a:lnTo>
                      <a:pt x="1381" y="13014"/>
                    </a:lnTo>
                    <a:lnTo>
                      <a:pt x="1268" y="12843"/>
                    </a:lnTo>
                    <a:lnTo>
                      <a:pt x="1161" y="12671"/>
                    </a:lnTo>
                    <a:lnTo>
                      <a:pt x="1057" y="12496"/>
                    </a:lnTo>
                    <a:lnTo>
                      <a:pt x="959" y="12320"/>
                    </a:lnTo>
                    <a:lnTo>
                      <a:pt x="866" y="12142"/>
                    </a:lnTo>
                    <a:lnTo>
                      <a:pt x="777" y="11962"/>
                    </a:lnTo>
                    <a:lnTo>
                      <a:pt x="693" y="11780"/>
                    </a:lnTo>
                    <a:lnTo>
                      <a:pt x="614" y="11596"/>
                    </a:lnTo>
                    <a:lnTo>
                      <a:pt x="540" y="11410"/>
                    </a:lnTo>
                    <a:lnTo>
                      <a:pt x="470" y="11222"/>
                    </a:lnTo>
                    <a:lnTo>
                      <a:pt x="406" y="11032"/>
                    </a:lnTo>
                    <a:lnTo>
                      <a:pt x="346" y="10839"/>
                    </a:lnTo>
                    <a:lnTo>
                      <a:pt x="290" y="10645"/>
                    </a:lnTo>
                    <a:lnTo>
                      <a:pt x="240" y="10449"/>
                    </a:lnTo>
                    <a:lnTo>
                      <a:pt x="194" y="10252"/>
                    </a:lnTo>
                    <a:lnTo>
                      <a:pt x="154" y="10051"/>
                    </a:lnTo>
                    <a:lnTo>
                      <a:pt x="117" y="9849"/>
                    </a:lnTo>
                    <a:lnTo>
                      <a:pt x="87" y="9645"/>
                    </a:lnTo>
                    <a:lnTo>
                      <a:pt x="59" y="9439"/>
                    </a:lnTo>
                    <a:lnTo>
                      <a:pt x="38" y="9231"/>
                    </a:lnTo>
                    <a:lnTo>
                      <a:pt x="22" y="9020"/>
                    </a:lnTo>
                    <a:lnTo>
                      <a:pt x="9" y="8808"/>
                    </a:lnTo>
                    <a:lnTo>
                      <a:pt x="2" y="8594"/>
                    </a:lnTo>
                    <a:lnTo>
                      <a:pt x="0" y="8378"/>
                    </a:lnTo>
                    <a:lnTo>
                      <a:pt x="2" y="8163"/>
                    </a:lnTo>
                    <a:lnTo>
                      <a:pt x="9" y="7949"/>
                    </a:lnTo>
                    <a:lnTo>
                      <a:pt x="22" y="7737"/>
                    </a:lnTo>
                    <a:lnTo>
                      <a:pt x="38" y="7527"/>
                    </a:lnTo>
                    <a:lnTo>
                      <a:pt x="59" y="7320"/>
                    </a:lnTo>
                    <a:lnTo>
                      <a:pt x="87" y="7114"/>
                    </a:lnTo>
                    <a:lnTo>
                      <a:pt x="117" y="6910"/>
                    </a:lnTo>
                    <a:lnTo>
                      <a:pt x="154" y="6709"/>
                    </a:lnTo>
                    <a:lnTo>
                      <a:pt x="194" y="6509"/>
                    </a:lnTo>
                    <a:lnTo>
                      <a:pt x="240" y="6311"/>
                    </a:lnTo>
                    <a:lnTo>
                      <a:pt x="290" y="6115"/>
                    </a:lnTo>
                    <a:lnTo>
                      <a:pt x="346" y="5921"/>
                    </a:lnTo>
                    <a:lnTo>
                      <a:pt x="406" y="5729"/>
                    </a:lnTo>
                    <a:lnTo>
                      <a:pt x="470" y="5539"/>
                    </a:lnTo>
                    <a:lnTo>
                      <a:pt x="540" y="5352"/>
                    </a:lnTo>
                    <a:lnTo>
                      <a:pt x="614" y="5165"/>
                    </a:lnTo>
                    <a:lnTo>
                      <a:pt x="693" y="4981"/>
                    </a:lnTo>
                    <a:lnTo>
                      <a:pt x="777" y="4799"/>
                    </a:lnTo>
                    <a:lnTo>
                      <a:pt x="866" y="4619"/>
                    </a:lnTo>
                    <a:lnTo>
                      <a:pt x="959" y="4441"/>
                    </a:lnTo>
                    <a:lnTo>
                      <a:pt x="1057" y="4265"/>
                    </a:lnTo>
                    <a:lnTo>
                      <a:pt x="1161" y="4091"/>
                    </a:lnTo>
                    <a:lnTo>
                      <a:pt x="1268" y="3918"/>
                    </a:lnTo>
                    <a:lnTo>
                      <a:pt x="1381" y="3748"/>
                    </a:lnTo>
                    <a:lnTo>
                      <a:pt x="1499" y="3580"/>
                    </a:lnTo>
                    <a:lnTo>
                      <a:pt x="1620" y="3413"/>
                    </a:lnTo>
                    <a:lnTo>
                      <a:pt x="1747" y="3249"/>
                    </a:lnTo>
                    <a:lnTo>
                      <a:pt x="1879" y="3087"/>
                    </a:lnTo>
                    <a:lnTo>
                      <a:pt x="2016" y="2926"/>
                    </a:lnTo>
                    <a:lnTo>
                      <a:pt x="2156" y="2768"/>
                    </a:lnTo>
                    <a:lnTo>
                      <a:pt x="2303" y="2612"/>
                    </a:lnTo>
                    <a:lnTo>
                      <a:pt x="2453" y="2456"/>
                    </a:lnTo>
                    <a:lnTo>
                      <a:pt x="2607" y="2305"/>
                    </a:lnTo>
                    <a:lnTo>
                      <a:pt x="2764" y="2160"/>
                    </a:lnTo>
                    <a:lnTo>
                      <a:pt x="2922" y="2018"/>
                    </a:lnTo>
                    <a:lnTo>
                      <a:pt x="3083" y="1882"/>
                    </a:lnTo>
                    <a:lnTo>
                      <a:pt x="3244" y="1749"/>
                    </a:lnTo>
                    <a:lnTo>
                      <a:pt x="3409" y="1622"/>
                    </a:lnTo>
                    <a:lnTo>
                      <a:pt x="3575" y="1500"/>
                    </a:lnTo>
                    <a:lnTo>
                      <a:pt x="3742" y="1382"/>
                    </a:lnTo>
                    <a:lnTo>
                      <a:pt x="3913" y="1270"/>
                    </a:lnTo>
                    <a:lnTo>
                      <a:pt x="4085" y="1162"/>
                    </a:lnTo>
                    <a:lnTo>
                      <a:pt x="4260" y="1058"/>
                    </a:lnTo>
                    <a:lnTo>
                      <a:pt x="4436" y="961"/>
                    </a:lnTo>
                    <a:lnTo>
                      <a:pt x="4614" y="866"/>
                    </a:lnTo>
                    <a:lnTo>
                      <a:pt x="4794" y="778"/>
                    </a:lnTo>
                    <a:lnTo>
                      <a:pt x="4976" y="694"/>
                    </a:lnTo>
                    <a:lnTo>
                      <a:pt x="5160" y="614"/>
                    </a:lnTo>
                    <a:lnTo>
                      <a:pt x="5346" y="540"/>
                    </a:lnTo>
                    <a:lnTo>
                      <a:pt x="5534" y="471"/>
                    </a:lnTo>
                    <a:lnTo>
                      <a:pt x="5724" y="406"/>
                    </a:lnTo>
                    <a:lnTo>
                      <a:pt x="5917" y="346"/>
                    </a:lnTo>
                    <a:lnTo>
                      <a:pt x="6111" y="290"/>
                    </a:lnTo>
                    <a:lnTo>
                      <a:pt x="6307" y="240"/>
                    </a:lnTo>
                    <a:lnTo>
                      <a:pt x="6504" y="195"/>
                    </a:lnTo>
                    <a:lnTo>
                      <a:pt x="6705" y="154"/>
                    </a:lnTo>
                    <a:lnTo>
                      <a:pt x="6907" y="117"/>
                    </a:lnTo>
                    <a:lnTo>
                      <a:pt x="7111" y="87"/>
                    </a:lnTo>
                    <a:lnTo>
                      <a:pt x="7317" y="60"/>
                    </a:lnTo>
                    <a:lnTo>
                      <a:pt x="7525" y="38"/>
                    </a:lnTo>
                    <a:lnTo>
                      <a:pt x="7736" y="22"/>
                    </a:lnTo>
                    <a:lnTo>
                      <a:pt x="7948" y="9"/>
                    </a:lnTo>
                    <a:lnTo>
                      <a:pt x="8162" y="3"/>
                    </a:lnTo>
                    <a:lnTo>
                      <a:pt x="8378"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1F1A17"/>
                    </a:solidFill>
                    <a:prstDash val="solid"/>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26" name="AutoShape 252"/>
              <p:cNvSpPr>
                <a:spLocks noChangeArrowheads="1"/>
              </p:cNvSpPr>
              <p:nvPr/>
            </p:nvSpPr>
            <p:spPr bwMode="auto">
              <a:xfrm>
                <a:off x="4997" y="1843"/>
                <a:ext cx="104" cy="103"/>
              </a:xfrm>
              <a:custGeom>
                <a:avLst/>
                <a:gdLst>
                  <a:gd name="T0" fmla="*/ 52 w 21600"/>
                  <a:gd name="T1" fmla="*/ 0 h 21600"/>
                  <a:gd name="T2" fmla="*/ 15 w 21600"/>
                  <a:gd name="T3" fmla="*/ 15 h 21600"/>
                  <a:gd name="T4" fmla="*/ 0 w 21600"/>
                  <a:gd name="T5" fmla="*/ 52 h 21600"/>
                  <a:gd name="T6" fmla="*/ 15 w 21600"/>
                  <a:gd name="T7" fmla="*/ 88 h 21600"/>
                  <a:gd name="T8" fmla="*/ 52 w 21600"/>
                  <a:gd name="T9" fmla="*/ 103 h 21600"/>
                  <a:gd name="T10" fmla="*/ 89 w 21600"/>
                  <a:gd name="T11" fmla="*/ 88 h 21600"/>
                  <a:gd name="T12" fmla="*/ 104 w 21600"/>
                  <a:gd name="T13" fmla="*/ 52 h 21600"/>
                  <a:gd name="T14" fmla="*/ 89 w 21600"/>
                  <a:gd name="T15" fmla="*/ 15 h 21600"/>
                  <a:gd name="T16" fmla="*/ 0 60000 65536"/>
                  <a:gd name="T17" fmla="*/ 0 60000 65536"/>
                  <a:gd name="T18" fmla="*/ 0 60000 65536"/>
                  <a:gd name="T19" fmla="*/ 0 60000 65536"/>
                  <a:gd name="T20" fmla="*/ 0 60000 65536"/>
                  <a:gd name="T21" fmla="*/ 0 60000 65536"/>
                  <a:gd name="T22" fmla="*/ 0 60000 65536"/>
                  <a:gd name="T23" fmla="*/ 0 60000 65536"/>
                  <a:gd name="T24" fmla="*/ 3115 w 21600"/>
                  <a:gd name="T25" fmla="*/ 3146 h 21600"/>
                  <a:gd name="T26" fmla="*/ 18485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42" y="10800"/>
                    </a:moveTo>
                    <a:cubicBezTo>
                      <a:pt x="5742" y="13593"/>
                      <a:pt x="8007" y="15858"/>
                      <a:pt x="10800" y="15858"/>
                    </a:cubicBezTo>
                    <a:cubicBezTo>
                      <a:pt x="13593" y="15858"/>
                      <a:pt x="15858" y="13593"/>
                      <a:pt x="15858" y="10800"/>
                    </a:cubicBezTo>
                    <a:cubicBezTo>
                      <a:pt x="15858" y="8007"/>
                      <a:pt x="13593" y="5742"/>
                      <a:pt x="10800" y="5742"/>
                    </a:cubicBezTo>
                    <a:cubicBezTo>
                      <a:pt x="8007" y="5742"/>
                      <a:pt x="5742" y="8007"/>
                      <a:pt x="5742" y="10800"/>
                    </a:cubicBezTo>
                    <a:close/>
                  </a:path>
                </a:pathLst>
              </a:custGeom>
              <a:solidFill>
                <a:srgbClr val="FFFF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30" name="Freeform 516"/>
          <p:cNvSpPr>
            <a:spLocks/>
          </p:cNvSpPr>
          <p:nvPr/>
        </p:nvSpPr>
        <p:spPr bwMode="auto">
          <a:xfrm>
            <a:off x="7596335" y="856759"/>
            <a:ext cx="543857" cy="412001"/>
          </a:xfrm>
          <a:custGeom>
            <a:avLst/>
            <a:gdLst>
              <a:gd name="T0" fmla="*/ 137192 w 16029"/>
              <a:gd name="T1" fmla="*/ 684213 h 16014"/>
              <a:gd name="T2" fmla="*/ 0 w 16029"/>
              <a:gd name="T3" fmla="*/ 546764 h 16014"/>
              <a:gd name="T4" fmla="*/ 204892 w 16029"/>
              <a:gd name="T5" fmla="*/ 342406 h 16014"/>
              <a:gd name="T6" fmla="*/ 0 w 16029"/>
              <a:gd name="T7" fmla="*/ 137321 h 16014"/>
              <a:gd name="T8" fmla="*/ 137192 w 16029"/>
              <a:gd name="T9" fmla="*/ 0 h 16014"/>
              <a:gd name="T10" fmla="*/ 342127 w 16029"/>
              <a:gd name="T11" fmla="*/ 205084 h 16014"/>
              <a:gd name="T12" fmla="*/ 547020 w 16029"/>
              <a:gd name="T13" fmla="*/ 0 h 16014"/>
              <a:gd name="T14" fmla="*/ 684212 w 16029"/>
              <a:gd name="T15" fmla="*/ 137321 h 16014"/>
              <a:gd name="T16" fmla="*/ 479320 w 16029"/>
              <a:gd name="T17" fmla="*/ 342406 h 16014"/>
              <a:gd name="T18" fmla="*/ 684212 w 16029"/>
              <a:gd name="T19" fmla="*/ 546764 h 16014"/>
              <a:gd name="T20" fmla="*/ 546294 w 16029"/>
              <a:gd name="T21" fmla="*/ 684213 h 16014"/>
              <a:gd name="T22" fmla="*/ 342127 w 16029"/>
              <a:gd name="T23" fmla="*/ 479727 h 16014"/>
              <a:gd name="T24" fmla="*/ 137192 w 16029"/>
              <a:gd name="T25" fmla="*/ 684213 h 160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29" h="16014">
                <a:moveTo>
                  <a:pt x="3214" y="16014"/>
                </a:moveTo>
                <a:lnTo>
                  <a:pt x="0" y="12797"/>
                </a:lnTo>
                <a:lnTo>
                  <a:pt x="4800" y="8014"/>
                </a:lnTo>
                <a:lnTo>
                  <a:pt x="0" y="3214"/>
                </a:lnTo>
                <a:lnTo>
                  <a:pt x="3214" y="0"/>
                </a:lnTo>
                <a:lnTo>
                  <a:pt x="8015" y="4800"/>
                </a:lnTo>
                <a:lnTo>
                  <a:pt x="12815" y="0"/>
                </a:lnTo>
                <a:lnTo>
                  <a:pt x="16029" y="3214"/>
                </a:lnTo>
                <a:lnTo>
                  <a:pt x="11229" y="8014"/>
                </a:lnTo>
                <a:lnTo>
                  <a:pt x="16029" y="12797"/>
                </a:lnTo>
                <a:lnTo>
                  <a:pt x="12798" y="16014"/>
                </a:lnTo>
                <a:lnTo>
                  <a:pt x="8015" y="11228"/>
                </a:lnTo>
                <a:lnTo>
                  <a:pt x="3214" y="16014"/>
                </a:lnTo>
                <a:close/>
              </a:path>
            </a:pathLst>
          </a:custGeom>
          <a:solidFill>
            <a:srgbClr val="FFFFFF"/>
          </a:solidFill>
          <a:ln>
            <a:noFill/>
          </a:ln>
          <a:extLst>
            <a:ext uri="{91240B29-F687-4F45-9708-019B960494DF}">
              <a14:hiddenLine xmlns:a14="http://schemas.microsoft.com/office/drawing/2010/main" xmlns="" w="3175">
                <a:solidFill>
                  <a:srgbClr val="1F1A17"/>
                </a:solidFill>
                <a:prstDash val="solid"/>
                <a:round/>
                <a:headEnd/>
                <a:tailEnd/>
              </a14:hiddenLine>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913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Προτάσεις Βελτίωσης</a:t>
            </a:r>
            <a:endParaRPr lang="el-GR" dirty="0"/>
          </a:p>
        </p:txBody>
      </p:sp>
      <p:sp>
        <p:nvSpPr>
          <p:cNvPr id="3" name="Text Placeholder 2"/>
          <p:cNvSpPr>
            <a:spLocks noGrp="1"/>
          </p:cNvSpPr>
          <p:nvPr>
            <p:ph type="body" idx="1"/>
          </p:nvPr>
        </p:nvSpPr>
        <p:spPr>
          <a:xfrm>
            <a:off x="214282" y="1556792"/>
            <a:ext cx="8715436" cy="5158356"/>
          </a:xfrm>
        </p:spPr>
        <p:txBody>
          <a:bodyPr>
            <a:normAutofit lnSpcReduction="10000"/>
          </a:bodyPr>
          <a:lstStyle/>
          <a:p>
            <a:r>
              <a:rPr lang="el-GR" dirty="0" smtClean="0"/>
              <a:t>Ανασχεδιασμός της διαδικασίας άντλησης στοιχείων από τους Φορείς: Οι Φορείς θα καλούν το </a:t>
            </a:r>
            <a:r>
              <a:rPr lang="en-US" dirty="0" smtClean="0"/>
              <a:t>web service </a:t>
            </a:r>
            <a:r>
              <a:rPr lang="el-GR" dirty="0" smtClean="0"/>
              <a:t>του Κόμβου μέσω </a:t>
            </a:r>
            <a:r>
              <a:rPr lang="en-US" dirty="0" smtClean="0"/>
              <a:t>client </a:t>
            </a:r>
            <a:r>
              <a:rPr lang="el-GR" dirty="0" smtClean="0"/>
              <a:t>για να αποστείλουν τα δεδομένα τους σε </a:t>
            </a:r>
            <a:r>
              <a:rPr lang="en-US" dirty="0" smtClean="0"/>
              <a:t>XML (</a:t>
            </a:r>
            <a:r>
              <a:rPr lang="el-GR" dirty="0" smtClean="0"/>
              <a:t>δεν θα απαιτείται να συντηρούν </a:t>
            </a:r>
            <a:r>
              <a:rPr lang="en-US" dirty="0" smtClean="0"/>
              <a:t>web services).</a:t>
            </a:r>
            <a:endParaRPr lang="el-GR" dirty="0" smtClean="0"/>
          </a:p>
          <a:p>
            <a:r>
              <a:rPr lang="el-GR" dirty="0" smtClean="0"/>
              <a:t>Πιο αυτόματη ενημέρωση για αλλαγές των στοιχείων των φορέων, ώστε να αποφευχθεί η διαδικασία ανταλλαγής </a:t>
            </a:r>
            <a:r>
              <a:rPr lang="en-US" dirty="0" smtClean="0"/>
              <a:t>e-mails</a:t>
            </a:r>
            <a:r>
              <a:rPr lang="el-GR" dirty="0" smtClean="0"/>
              <a:t>.</a:t>
            </a:r>
          </a:p>
          <a:p>
            <a:r>
              <a:rPr lang="el-GR" dirty="0" smtClean="0"/>
              <a:t>Βελτίωση της διαδικασίας </a:t>
            </a:r>
            <a:r>
              <a:rPr lang="el-GR" dirty="0" err="1" smtClean="0"/>
              <a:t>Αυθεντικοποίησης</a:t>
            </a:r>
            <a:r>
              <a:rPr lang="el-GR" dirty="0" smtClean="0"/>
              <a:t> των Στατιστικών Ανταποκριτών και </a:t>
            </a:r>
            <a:r>
              <a:rPr lang="el-GR" dirty="0" err="1" smtClean="0"/>
              <a:t>επικαιροποίησης</a:t>
            </a:r>
            <a:r>
              <a:rPr lang="el-GR" dirty="0" smtClean="0"/>
              <a:t> των στοιχείων τους. Θα μπορούσε να χρησιμοποιηθεί η υποδομή </a:t>
            </a:r>
            <a:r>
              <a:rPr lang="en-US" dirty="0" smtClean="0"/>
              <a:t>Auth2 </a:t>
            </a:r>
            <a:r>
              <a:rPr lang="el-GR" dirty="0" smtClean="0"/>
              <a:t>της ΓΓ Πληροφοριακών συστημάτων.</a:t>
            </a:r>
            <a:endParaRPr lang="el-GR" dirty="0" smtClean="0"/>
          </a:p>
          <a:p>
            <a:r>
              <a:rPr lang="el-GR" dirty="0" smtClean="0"/>
              <a:t>Παρότι θα ήταν δυνατή η πλήρης </a:t>
            </a:r>
            <a:r>
              <a:rPr lang="el-GR" dirty="0" err="1" smtClean="0"/>
              <a:t>ηλεκτρονικοποίηση</a:t>
            </a:r>
            <a:r>
              <a:rPr lang="el-GR" dirty="0" smtClean="0"/>
              <a:t> της διαδικασίας, εντούτοις για λόγους που έχουν να κάνουν με την ωριμότητα των φορέων και τη νομοθεσία, </a:t>
            </a:r>
            <a:r>
              <a:rPr lang="el-GR" smtClean="0"/>
              <a:t>δεν συνίσταται να </a:t>
            </a:r>
            <a:r>
              <a:rPr lang="el-GR" dirty="0" smtClean="0"/>
              <a:t>υλοποιηθεί.</a:t>
            </a:r>
            <a:endParaRPr lang="el-GR" dirty="0"/>
          </a:p>
        </p:txBody>
      </p:sp>
      <p:sp>
        <p:nvSpPr>
          <p:cNvPr id="4" name="Slide Number Placeholder 3"/>
          <p:cNvSpPr>
            <a:spLocks noGrp="1"/>
          </p:cNvSpPr>
          <p:nvPr>
            <p:ph type="sldNum" sz="quarter" idx="12"/>
          </p:nvPr>
        </p:nvSpPr>
        <p:spPr/>
        <p:txBody>
          <a:bodyPr/>
          <a:lstStyle/>
          <a:p>
            <a:fld id="{607D46B6-8F5A-4B10-9FAE-780AC558AC4A}" type="slidenum">
              <a:rPr lang="el-GR" smtClean="0"/>
              <a:pPr/>
              <a:t>26</a:t>
            </a:fld>
            <a:endParaRPr lang="el-GR"/>
          </a:p>
        </p:txBody>
      </p:sp>
      <p:sp>
        <p:nvSpPr>
          <p:cNvPr id="5" name="Rounded Rectangle 4"/>
          <p:cNvSpPr/>
          <p:nvPr/>
        </p:nvSpPr>
        <p:spPr>
          <a:xfrm>
            <a:off x="1475656" y="836712"/>
            <a:ext cx="6264696"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2400" dirty="0" smtClean="0"/>
              <a:t>Οι Αδυναμίες και οι Κίνδυνοι αποτελούν σημεία προς βελτίωση του Κόμβου</a:t>
            </a:r>
            <a:endParaRPr lang="el-G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normAutofit/>
          </a:bodyPr>
          <a:lstStyle/>
          <a:p>
            <a:r>
              <a:rPr lang="el-GR" dirty="0" smtClean="0"/>
              <a:t>Κόστος υλοποίησης έως σήμερα</a:t>
            </a:r>
          </a:p>
        </p:txBody>
      </p:sp>
      <p:sp>
        <p:nvSpPr>
          <p:cNvPr id="3" name="2 - Θέση κειμένου"/>
          <p:cNvSpPr>
            <a:spLocks noGrp="1"/>
          </p:cNvSpPr>
          <p:nvPr>
            <p:ph type="body" idx="1"/>
          </p:nvPr>
        </p:nvSpPr>
        <p:spPr/>
        <p:txBody>
          <a:bodyPr/>
          <a:lstStyle/>
          <a:p>
            <a:pPr lvl="0"/>
            <a:r>
              <a:rPr lang="el-G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Με όλες του τις δυνατότητες και την προστιθέμενη αξία, τελικά πόσο μπορεί να κόστισε ο Κόμβος</a:t>
            </a:r>
            <a:r>
              <a:rPr lang="el-G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l-G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lvl="0"/>
            <a:endParaRPr lang="el-GR" dirty="0"/>
          </a:p>
        </p:txBody>
      </p:sp>
      <p:pic>
        <p:nvPicPr>
          <p:cNvPr id="4100" name="Picture 4" descr="https://pixabay.com/static/uploads/photo/2015/10/23/11/09/download-1002802_960_72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1" b="2479"/>
          <a:stretch/>
        </p:blipFill>
        <p:spPr bwMode="auto">
          <a:xfrm>
            <a:off x="11559" y="1700808"/>
            <a:ext cx="4128393" cy="3960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Έκρηξη 2 3"/>
          <p:cNvSpPr/>
          <p:nvPr/>
        </p:nvSpPr>
        <p:spPr>
          <a:xfrm>
            <a:off x="1907704" y="2132856"/>
            <a:ext cx="5832648" cy="3600400"/>
          </a:xfrm>
          <a:prstGeom prst="irregularSeal2">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l-GR" sz="2400" dirty="0"/>
              <a:t>Π</a:t>
            </a:r>
            <a:r>
              <a:rPr lang="el-GR" sz="2400" dirty="0" smtClean="0"/>
              <a:t>ερίπου € 230.000 !!!</a:t>
            </a:r>
            <a:br>
              <a:rPr lang="el-GR" sz="2400" dirty="0" smtClean="0"/>
            </a:br>
            <a:r>
              <a:rPr lang="el-GR" sz="2400" dirty="0" smtClean="0"/>
              <a:t>(μαζί με </a:t>
            </a:r>
            <a:r>
              <a:rPr lang="el-GR" sz="2400" dirty="0"/>
              <a:t>την 1</a:t>
            </a:r>
            <a:r>
              <a:rPr lang="el-GR" sz="2400" baseline="30000" dirty="0"/>
              <a:t>η</a:t>
            </a:r>
            <a:r>
              <a:rPr lang="el-GR" sz="2400" dirty="0"/>
              <a:t> επέκταση)</a:t>
            </a:r>
          </a:p>
        </p:txBody>
      </p:sp>
      <p:pic>
        <p:nvPicPr>
          <p:cNvPr id="7" name="Picture 2" descr="https://upload.wikimedia.org/wikipedia/commons/3/33/White_square_with_question_mark.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6190" t="29633" r="28571" b="27510"/>
          <a:stretch/>
        </p:blipFill>
        <p:spPr bwMode="auto">
          <a:xfrm>
            <a:off x="3374404" y="2801410"/>
            <a:ext cx="2349724" cy="2226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374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wipe(down)">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1772816"/>
            <a:ext cx="7772400" cy="3605681"/>
          </a:xfrm>
        </p:spPr>
        <p:txBody>
          <a:bodyPr>
            <a:normAutofit fontScale="90000"/>
          </a:bodyPr>
          <a:lstStyle/>
          <a:p>
            <a:pPr lvl="0">
              <a:spcBef>
                <a:spcPts val="0"/>
              </a:spcBef>
              <a:defRPr/>
            </a:pPr>
            <a:r>
              <a:rPr lang="el-GR" b="1" spc="300" dirty="0" smtClean="0">
                <a:effectLst>
                  <a:outerShdw blurRad="38100" dist="38100" dir="2700000" algn="tl">
                    <a:srgbClr val="000000">
                      <a:alpha val="43137"/>
                    </a:srgbClr>
                  </a:outerShdw>
                </a:effectLst>
              </a:rPr>
              <a:t>- ΤΕΛΟΣ -</a:t>
            </a:r>
            <a:br>
              <a:rPr lang="el-GR" b="1" spc="300" dirty="0" smtClean="0">
                <a:effectLst>
                  <a:outerShdw blurRad="38100" dist="38100" dir="2700000" algn="tl">
                    <a:srgbClr val="000000">
                      <a:alpha val="43137"/>
                    </a:srgbClr>
                  </a:outerShdw>
                </a:effectLst>
              </a:rPr>
            </a:br>
            <a:r>
              <a:rPr lang="el-GR" dirty="0" smtClean="0"/>
              <a:t>ΕΥΧΑΡΙΣΤΟΥΜΕ ΓΙΑ </a:t>
            </a:r>
            <a:br>
              <a:rPr lang="el-GR" dirty="0" smtClean="0"/>
            </a:br>
            <a:r>
              <a:rPr lang="el-GR" dirty="0" smtClean="0"/>
              <a:t>ΤΗΝ ΠΡΟΣΟΧΗ ΣΑΣ</a:t>
            </a:r>
            <a:br>
              <a:rPr lang="el-GR" dirty="0" smtClean="0"/>
            </a:br>
            <a:r>
              <a:rPr lang="el-GR" dirty="0" smtClean="0"/>
              <a:t/>
            </a:r>
            <a:br>
              <a:rPr lang="el-GR" dirty="0" smtClean="0"/>
            </a:br>
            <a:r>
              <a:rPr lang="el-GR" sz="1600" dirty="0" err="1" smtClean="0">
                <a:solidFill>
                  <a:prstClr val="black"/>
                </a:solidFill>
                <a:ea typeface="+mn-ea"/>
                <a:cs typeface="+mn-cs"/>
              </a:rPr>
              <a:t>Ε.Ε.Τσαμίλης</a:t>
            </a:r>
            <a:r>
              <a:rPr lang="en-US" sz="1600" dirty="0" smtClean="0">
                <a:solidFill>
                  <a:prstClr val="black"/>
                </a:solidFill>
                <a:ea typeface="+mn-ea"/>
                <a:cs typeface="+mn-cs"/>
              </a:rPr>
              <a:t>,</a:t>
            </a:r>
            <a:r>
              <a:rPr lang="el-GR" sz="1600" dirty="0" smtClean="0">
                <a:solidFill>
                  <a:prstClr val="black"/>
                </a:solidFill>
                <a:ea typeface="+mn-ea"/>
                <a:cs typeface="+mn-cs"/>
              </a:rPr>
              <a:t>  </a:t>
            </a:r>
            <a:r>
              <a:rPr lang="el-GR" sz="1600" dirty="0" err="1" smtClean="0">
                <a:solidFill>
                  <a:prstClr val="black"/>
                </a:solidFill>
                <a:ea typeface="+mn-ea"/>
                <a:cs typeface="+mn-cs"/>
              </a:rPr>
              <a:t>Π.Έξαρχος</a:t>
            </a:r>
            <a:r>
              <a:rPr lang="el-GR" sz="1600" dirty="0" smtClean="0">
                <a:solidFill>
                  <a:prstClr val="black"/>
                </a:solidFill>
                <a:ea typeface="+mn-ea"/>
                <a:cs typeface="+mn-cs"/>
              </a:rPr>
              <a:t>, </a:t>
            </a:r>
            <a:r>
              <a:rPr lang="el-GR" sz="1600" dirty="0" err="1" smtClean="0">
                <a:solidFill>
                  <a:prstClr val="black"/>
                </a:solidFill>
                <a:ea typeface="+mn-ea"/>
                <a:cs typeface="+mn-cs"/>
              </a:rPr>
              <a:t>Ν.Δίκαρος</a:t>
            </a:r>
            <a:r>
              <a:rPr lang="el-GR" sz="1600" dirty="0" smtClean="0">
                <a:solidFill>
                  <a:prstClr val="black"/>
                </a:solidFill>
                <a:ea typeface="+mn-ea"/>
                <a:cs typeface="+mn-cs"/>
              </a:rPr>
              <a:t> &amp; </a:t>
            </a:r>
            <a:r>
              <a:rPr lang="el-GR" sz="1600" dirty="0" err="1" smtClean="0">
                <a:solidFill>
                  <a:prstClr val="black"/>
                </a:solidFill>
                <a:ea typeface="+mn-ea"/>
                <a:cs typeface="+mn-cs"/>
              </a:rPr>
              <a:t>Γ.Αραμπατζής</a:t>
            </a:r>
            <a:r>
              <a:rPr lang="el-GR" sz="1600" dirty="0">
                <a:solidFill>
                  <a:prstClr val="black"/>
                </a:solidFill>
                <a:ea typeface="+mn-ea"/>
                <a:cs typeface="+mn-cs"/>
              </a:rPr>
              <a:t/>
            </a:r>
            <a:br>
              <a:rPr lang="el-GR" sz="1600" dirty="0">
                <a:solidFill>
                  <a:prstClr val="black"/>
                </a:solidFill>
                <a:ea typeface="+mn-ea"/>
                <a:cs typeface="+mn-cs"/>
              </a:rPr>
            </a:br>
            <a:r>
              <a:rPr lang="el-GR" sz="1600" dirty="0">
                <a:solidFill>
                  <a:prstClr val="black"/>
                </a:solidFill>
                <a:ea typeface="+mn-ea"/>
                <a:cs typeface="+mn-cs"/>
              </a:rPr>
              <a:t>(Δ/</a:t>
            </a:r>
            <a:r>
              <a:rPr lang="el-GR" sz="1600" dirty="0" err="1">
                <a:solidFill>
                  <a:prstClr val="black"/>
                </a:solidFill>
                <a:ea typeface="+mn-ea"/>
                <a:cs typeface="+mn-cs"/>
              </a:rPr>
              <a:t>νση</a:t>
            </a:r>
            <a:r>
              <a:rPr lang="el-GR" sz="1600" dirty="0">
                <a:solidFill>
                  <a:prstClr val="black"/>
                </a:solidFill>
                <a:ea typeface="+mn-ea"/>
                <a:cs typeface="+mn-cs"/>
              </a:rPr>
              <a:t> </a:t>
            </a:r>
            <a:r>
              <a:rPr lang="el-GR" sz="1600" dirty="0" err="1">
                <a:solidFill>
                  <a:prstClr val="black"/>
                </a:solidFill>
                <a:ea typeface="+mn-ea"/>
                <a:cs typeface="+mn-cs"/>
              </a:rPr>
              <a:t>Ηλ</a:t>
            </a:r>
            <a:r>
              <a:rPr lang="el-GR" sz="1600" dirty="0">
                <a:solidFill>
                  <a:prstClr val="black"/>
                </a:solidFill>
                <a:ea typeface="+mn-ea"/>
                <a:cs typeface="+mn-cs"/>
              </a:rPr>
              <a:t>. </a:t>
            </a:r>
            <a:r>
              <a:rPr lang="el-GR" sz="1600" dirty="0" smtClean="0">
                <a:solidFill>
                  <a:prstClr val="black"/>
                </a:solidFill>
                <a:ea typeface="+mn-ea"/>
                <a:cs typeface="+mn-cs"/>
              </a:rPr>
              <a:t>Διακυβέρνησης Υπουργείου Εσωτερικών)</a:t>
            </a:r>
            <a:r>
              <a:rPr lang="el-GR" sz="1600" dirty="0">
                <a:solidFill>
                  <a:prstClr val="black"/>
                </a:solidFill>
                <a:ea typeface="+mn-ea"/>
                <a:cs typeface="+mn-cs"/>
              </a:rPr>
              <a:t/>
            </a:r>
            <a:br>
              <a:rPr lang="el-GR" sz="1600" dirty="0">
                <a:solidFill>
                  <a:prstClr val="black"/>
                </a:solidFill>
                <a:ea typeface="+mn-ea"/>
                <a:cs typeface="+mn-cs"/>
              </a:rPr>
            </a:br>
            <a:r>
              <a:rPr lang="en-US" sz="1400" u="sng" dirty="0" smtClean="0">
                <a:solidFill>
                  <a:srgbClr val="595959"/>
                </a:solidFill>
                <a:ea typeface="+mn-ea"/>
                <a:cs typeface="+mn-cs"/>
                <a:hlinkClick r:id="rId2"/>
              </a:rPr>
              <a:t>e.tsamilis@ypes.gr</a:t>
            </a:r>
            <a:r>
              <a:rPr lang="el-GR" sz="1400" dirty="0" smtClean="0">
                <a:solidFill>
                  <a:srgbClr val="1F497D"/>
                </a:solidFill>
                <a:ea typeface="+mn-ea"/>
                <a:cs typeface="+mn-cs"/>
              </a:rPr>
              <a:t>, </a:t>
            </a:r>
            <a:r>
              <a:rPr lang="en-US" sz="1400" dirty="0" smtClean="0">
                <a:solidFill>
                  <a:srgbClr val="1F497D"/>
                </a:solidFill>
                <a:ea typeface="+mn-ea"/>
                <a:cs typeface="+mn-cs"/>
                <a:hlinkClick r:id="rId3"/>
              </a:rPr>
              <a:t>pexarchos@ypes.gr</a:t>
            </a:r>
            <a:r>
              <a:rPr lang="en-US" sz="1400" dirty="0" smtClean="0">
                <a:solidFill>
                  <a:srgbClr val="1F497D"/>
                </a:solidFill>
                <a:ea typeface="+mn-ea"/>
                <a:cs typeface="+mn-cs"/>
              </a:rPr>
              <a:t>, </a:t>
            </a:r>
            <a:r>
              <a:rPr lang="en-US" sz="1400" dirty="0" smtClean="0">
                <a:solidFill>
                  <a:srgbClr val="1F497D"/>
                </a:solidFill>
                <a:ea typeface="+mn-ea"/>
                <a:cs typeface="+mn-cs"/>
                <a:hlinkClick r:id="rId4"/>
              </a:rPr>
              <a:t>n.dikaros@ypes.gr</a:t>
            </a:r>
            <a:r>
              <a:rPr lang="en-US" sz="1400" dirty="0" smtClean="0">
                <a:solidFill>
                  <a:srgbClr val="1F497D"/>
                </a:solidFill>
                <a:ea typeface="+mn-ea"/>
                <a:cs typeface="+mn-cs"/>
              </a:rPr>
              <a:t> &amp; </a:t>
            </a:r>
            <a:r>
              <a:rPr lang="en-US" sz="1400" dirty="0" smtClean="0">
                <a:solidFill>
                  <a:srgbClr val="1F497D"/>
                </a:solidFill>
                <a:ea typeface="+mn-ea"/>
                <a:cs typeface="+mn-cs"/>
                <a:hlinkClick r:id="rId5"/>
              </a:rPr>
              <a:t>garampat@gmail.com</a:t>
            </a:r>
            <a:r>
              <a:rPr lang="en-US" sz="1400" dirty="0" smtClean="0">
                <a:solidFill>
                  <a:srgbClr val="1F497D"/>
                </a:solidFill>
                <a:ea typeface="+mn-ea"/>
                <a:cs typeface="+mn-cs"/>
              </a:rPr>
              <a:t/>
            </a:r>
            <a:br>
              <a:rPr lang="en-US" sz="1400" dirty="0" smtClean="0">
                <a:solidFill>
                  <a:srgbClr val="1F497D"/>
                </a:solidFill>
                <a:ea typeface="+mn-ea"/>
                <a:cs typeface="+mn-cs"/>
              </a:rPr>
            </a:br>
            <a:r>
              <a:rPr lang="el-GR" sz="1400" dirty="0" smtClean="0">
                <a:solidFill>
                  <a:srgbClr val="595959"/>
                </a:solidFill>
                <a:ea typeface="+mn-ea"/>
                <a:cs typeface="+mn-cs"/>
              </a:rPr>
              <a:t/>
            </a:r>
            <a:br>
              <a:rPr lang="el-GR" sz="1400" dirty="0" smtClean="0">
                <a:solidFill>
                  <a:srgbClr val="595959"/>
                </a:solidFill>
                <a:ea typeface="+mn-ea"/>
                <a:cs typeface="+mn-cs"/>
              </a:rPr>
            </a:br>
            <a:r>
              <a:rPr lang="en-US" sz="1800" dirty="0">
                <a:ea typeface="+mn-ea"/>
                <a:cs typeface="+mn-cs"/>
              </a:rPr>
              <a:t/>
            </a:r>
            <a:br>
              <a:rPr lang="en-US" sz="1800" dirty="0">
                <a:ea typeface="+mn-ea"/>
                <a:cs typeface="+mn-cs"/>
              </a:rPr>
            </a:br>
            <a:endParaRPr lang="el-GR"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Κόμβος Διαλειτουργικότητας του ΥΠΕΣ</a:t>
            </a:r>
          </a:p>
        </p:txBody>
      </p:sp>
      <p:sp>
        <p:nvSpPr>
          <p:cNvPr id="3" name="2 - Θέση κειμένου"/>
          <p:cNvSpPr>
            <a:spLocks noGrp="1"/>
          </p:cNvSpPr>
          <p:nvPr>
            <p:ph type="body" idx="1"/>
          </p:nvPr>
        </p:nvSpPr>
        <p:spPr/>
        <p:txBody>
          <a:bodyPr>
            <a:normAutofit/>
          </a:bodyPr>
          <a:lstStyle/>
          <a:p>
            <a:pPr lvl="0"/>
            <a:r>
              <a:rPr lang="el-GR" dirty="0" smtClean="0">
                <a:solidFill>
                  <a:schemeClr val="tx2"/>
                </a:solidFill>
              </a:rPr>
              <a:t>Τι είναι ο Κεντρικός Κόμβος </a:t>
            </a:r>
            <a:r>
              <a:rPr lang="el-GR" dirty="0">
                <a:solidFill>
                  <a:schemeClr val="tx2"/>
                </a:solidFill>
              </a:rPr>
              <a:t>Διαλειτουργικότητας Στοιχείων ΟΤΑ ?</a:t>
            </a:r>
          </a:p>
          <a:p>
            <a:pPr lvl="0"/>
            <a:endParaRPr lang="el-GR" dirty="0" smtClean="0"/>
          </a:p>
          <a:p>
            <a:pPr lvl="0"/>
            <a:endParaRPr lang="el-GR" dirty="0"/>
          </a:p>
        </p:txBody>
      </p:sp>
      <p:graphicFrame>
        <p:nvGraphicFramePr>
          <p:cNvPr id="4" name="Διάγραμμα 3"/>
          <p:cNvGraphicFramePr/>
          <p:nvPr>
            <p:extLst>
              <p:ext uri="{D42A27DB-BD31-4B8C-83A1-F6EECF244321}">
                <p14:modId xmlns:p14="http://schemas.microsoft.com/office/powerpoint/2010/main" xmlns="" val="2275463925"/>
              </p:ext>
            </p:extLst>
          </p:nvPr>
        </p:nvGraphicFramePr>
        <p:xfrm>
          <a:off x="1043608" y="1196752"/>
          <a:ext cx="734481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E61545AB-B2CF-4E7E-BF88-C88A6492B2B0}"/>
                                            </p:graphicEl>
                                          </p:spTgt>
                                        </p:tgtEl>
                                        <p:attrNameLst>
                                          <p:attrName>style.visibility</p:attrName>
                                        </p:attrNameLst>
                                      </p:cBhvr>
                                      <p:to>
                                        <p:strVal val="visible"/>
                                      </p:to>
                                    </p:set>
                                    <p:animEffect transition="in" filter="barn(inVertical)">
                                      <p:cBhvr>
                                        <p:cTn id="7" dur="500"/>
                                        <p:tgtEl>
                                          <p:spTgt spid="4">
                                            <p:graphicEl>
                                              <a:dgm id="{E61545AB-B2CF-4E7E-BF88-C88A6492B2B0}"/>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graphicEl>
                                              <a:dgm id="{345EF733-C279-44F4-979A-AAC8430F241D}"/>
                                            </p:graphicEl>
                                          </p:spTgt>
                                        </p:tgtEl>
                                        <p:attrNameLst>
                                          <p:attrName>style.visibility</p:attrName>
                                        </p:attrNameLst>
                                      </p:cBhvr>
                                      <p:to>
                                        <p:strVal val="visible"/>
                                      </p:to>
                                    </p:set>
                                    <p:animEffect transition="in" filter="barn(inVertical)">
                                      <p:cBhvr>
                                        <p:cTn id="10" dur="500"/>
                                        <p:tgtEl>
                                          <p:spTgt spid="4">
                                            <p:graphicEl>
                                              <a:dgm id="{345EF733-C279-44F4-979A-AAC8430F241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graphicEl>
                                              <a:dgm id="{40485883-BC67-4727-82E6-21162E97CCE4}"/>
                                            </p:graphicEl>
                                          </p:spTgt>
                                        </p:tgtEl>
                                        <p:attrNameLst>
                                          <p:attrName>style.visibility</p:attrName>
                                        </p:attrNameLst>
                                      </p:cBhvr>
                                      <p:to>
                                        <p:strVal val="visible"/>
                                      </p:to>
                                    </p:set>
                                    <p:animEffect transition="in" filter="barn(inVertical)">
                                      <p:cBhvr>
                                        <p:cTn id="15" dur="500"/>
                                        <p:tgtEl>
                                          <p:spTgt spid="4">
                                            <p:graphicEl>
                                              <a:dgm id="{40485883-BC67-4727-82E6-21162E97CCE4}"/>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graphicEl>
                                              <a:dgm id="{303AACD3-560A-4AF4-8028-7E36D15B9E9B}"/>
                                            </p:graphicEl>
                                          </p:spTgt>
                                        </p:tgtEl>
                                        <p:attrNameLst>
                                          <p:attrName>style.visibility</p:attrName>
                                        </p:attrNameLst>
                                      </p:cBhvr>
                                      <p:to>
                                        <p:strVal val="visible"/>
                                      </p:to>
                                    </p:set>
                                    <p:animEffect transition="in" filter="barn(inVertical)">
                                      <p:cBhvr>
                                        <p:cTn id="18" dur="500"/>
                                        <p:tgtEl>
                                          <p:spTgt spid="4">
                                            <p:graphicEl>
                                              <a:dgm id="{303AACD3-560A-4AF4-8028-7E36D15B9E9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graphicEl>
                                              <a:dgm id="{5E9B67FD-F648-45D2-993D-DA2EAAD2A3B1}"/>
                                            </p:graphicEl>
                                          </p:spTgt>
                                        </p:tgtEl>
                                        <p:attrNameLst>
                                          <p:attrName>style.visibility</p:attrName>
                                        </p:attrNameLst>
                                      </p:cBhvr>
                                      <p:to>
                                        <p:strVal val="visible"/>
                                      </p:to>
                                    </p:set>
                                    <p:animEffect transition="in" filter="barn(inVertical)">
                                      <p:cBhvr>
                                        <p:cTn id="23" dur="500"/>
                                        <p:tgtEl>
                                          <p:spTgt spid="4">
                                            <p:graphicEl>
                                              <a:dgm id="{5E9B67FD-F648-45D2-993D-DA2EAAD2A3B1}"/>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graphicEl>
                                              <a:dgm id="{D1759CD3-64BB-4690-A6EE-BC4C355E27D4}"/>
                                            </p:graphicEl>
                                          </p:spTgt>
                                        </p:tgtEl>
                                        <p:attrNameLst>
                                          <p:attrName>style.visibility</p:attrName>
                                        </p:attrNameLst>
                                      </p:cBhvr>
                                      <p:to>
                                        <p:strVal val="visible"/>
                                      </p:to>
                                    </p:set>
                                    <p:animEffect transition="in" filter="barn(inVertical)">
                                      <p:cBhvr>
                                        <p:cTn id="26" dur="500"/>
                                        <p:tgtEl>
                                          <p:spTgt spid="4">
                                            <p:graphicEl>
                                              <a:dgm id="{D1759CD3-64BB-4690-A6EE-BC4C355E27D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graphicEl>
                                              <a:dgm id="{F4503CC5-9F83-4DF4-B559-4154731D2461}"/>
                                            </p:graphicEl>
                                          </p:spTgt>
                                        </p:tgtEl>
                                        <p:attrNameLst>
                                          <p:attrName>style.visibility</p:attrName>
                                        </p:attrNameLst>
                                      </p:cBhvr>
                                      <p:to>
                                        <p:strVal val="visible"/>
                                      </p:to>
                                    </p:set>
                                    <p:animEffect transition="in" filter="barn(inVertical)">
                                      <p:cBhvr>
                                        <p:cTn id="31" dur="500"/>
                                        <p:tgtEl>
                                          <p:spTgt spid="4">
                                            <p:graphicEl>
                                              <a:dgm id="{F4503CC5-9F83-4DF4-B559-4154731D2461}"/>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
                                            <p:graphicEl>
                                              <a:dgm id="{40945C6F-1BA0-43C3-A409-0C346A80E61C}"/>
                                            </p:graphicEl>
                                          </p:spTgt>
                                        </p:tgtEl>
                                        <p:attrNameLst>
                                          <p:attrName>style.visibility</p:attrName>
                                        </p:attrNameLst>
                                      </p:cBhvr>
                                      <p:to>
                                        <p:strVal val="visible"/>
                                      </p:to>
                                    </p:set>
                                    <p:animEffect transition="in" filter="barn(inVertical)">
                                      <p:cBhvr>
                                        <p:cTn id="34" dur="500"/>
                                        <p:tgtEl>
                                          <p:spTgt spid="4">
                                            <p:graphicEl>
                                              <a:dgm id="{40945C6F-1BA0-43C3-A409-0C346A80E61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graphicEl>
                                              <a:dgm id="{2AD10BE1-28AF-4FC8-A333-AAFBDD8F65EC}"/>
                                            </p:graphicEl>
                                          </p:spTgt>
                                        </p:tgtEl>
                                        <p:attrNameLst>
                                          <p:attrName>style.visibility</p:attrName>
                                        </p:attrNameLst>
                                      </p:cBhvr>
                                      <p:to>
                                        <p:strVal val="visible"/>
                                      </p:to>
                                    </p:set>
                                    <p:animEffect transition="in" filter="barn(inVertical)">
                                      <p:cBhvr>
                                        <p:cTn id="39" dur="500"/>
                                        <p:tgtEl>
                                          <p:spTgt spid="4">
                                            <p:graphicEl>
                                              <a:dgm id="{2AD10BE1-28AF-4FC8-A333-AAFBDD8F65EC}"/>
                                            </p:graphicEl>
                                          </p:spTgt>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
                                            <p:graphicEl>
                                              <a:dgm id="{4FA11C59-AE15-4345-9201-01ACB0019D2F}"/>
                                            </p:graphicEl>
                                          </p:spTgt>
                                        </p:tgtEl>
                                        <p:attrNameLst>
                                          <p:attrName>style.visibility</p:attrName>
                                        </p:attrNameLst>
                                      </p:cBhvr>
                                      <p:to>
                                        <p:strVal val="visible"/>
                                      </p:to>
                                    </p:set>
                                    <p:animEffect transition="in" filter="barn(inVertical)">
                                      <p:cBhvr>
                                        <p:cTn id="42" dur="500"/>
                                        <p:tgtEl>
                                          <p:spTgt spid="4">
                                            <p:graphicEl>
                                              <a:dgm id="{4FA11C59-AE15-4345-9201-01ACB0019D2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graphicEl>
                                              <a:dgm id="{958B6D90-FBFA-4229-8AD3-19AA40E67508}"/>
                                            </p:graphicEl>
                                          </p:spTgt>
                                        </p:tgtEl>
                                        <p:attrNameLst>
                                          <p:attrName>style.visibility</p:attrName>
                                        </p:attrNameLst>
                                      </p:cBhvr>
                                      <p:to>
                                        <p:strVal val="visible"/>
                                      </p:to>
                                    </p:set>
                                    <p:animEffect transition="in" filter="barn(inVertical)">
                                      <p:cBhvr>
                                        <p:cTn id="47" dur="500"/>
                                        <p:tgtEl>
                                          <p:spTgt spid="4">
                                            <p:graphicEl>
                                              <a:dgm id="{958B6D90-FBFA-4229-8AD3-19AA40E67508}"/>
                                            </p:graphic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
                                            <p:graphicEl>
                                              <a:dgm id="{416C4B38-1BC1-466A-82AA-1DB6E8044D3B}"/>
                                            </p:graphicEl>
                                          </p:spTgt>
                                        </p:tgtEl>
                                        <p:attrNameLst>
                                          <p:attrName>style.visibility</p:attrName>
                                        </p:attrNameLst>
                                      </p:cBhvr>
                                      <p:to>
                                        <p:strVal val="visible"/>
                                      </p:to>
                                    </p:set>
                                    <p:animEffect transition="in" filter="barn(inVertical)">
                                      <p:cBhvr>
                                        <p:cTn id="50" dur="500"/>
                                        <p:tgtEl>
                                          <p:spTgt spid="4">
                                            <p:graphicEl>
                                              <a:dgm id="{416C4B38-1BC1-466A-82AA-1DB6E8044D3B}"/>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
                                            <p:graphicEl>
                                              <a:dgm id="{D7F4C89B-2F27-4904-9516-93E5DC12B910}"/>
                                            </p:graphicEl>
                                          </p:spTgt>
                                        </p:tgtEl>
                                        <p:attrNameLst>
                                          <p:attrName>style.visibility</p:attrName>
                                        </p:attrNameLst>
                                      </p:cBhvr>
                                      <p:to>
                                        <p:strVal val="visible"/>
                                      </p:to>
                                    </p:set>
                                    <p:animEffect transition="in" filter="barn(inVertical)">
                                      <p:cBhvr>
                                        <p:cTn id="55" dur="500"/>
                                        <p:tgtEl>
                                          <p:spTgt spid="4">
                                            <p:graphicEl>
                                              <a:dgm id="{D7F4C89B-2F27-4904-9516-93E5DC12B910}"/>
                                            </p:graphic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
                                            <p:graphicEl>
                                              <a:dgm id="{B2F78069-0545-4C4F-B6BD-027AA3C84FFC}"/>
                                            </p:graphicEl>
                                          </p:spTgt>
                                        </p:tgtEl>
                                        <p:attrNameLst>
                                          <p:attrName>style.visibility</p:attrName>
                                        </p:attrNameLst>
                                      </p:cBhvr>
                                      <p:to>
                                        <p:strVal val="visible"/>
                                      </p:to>
                                    </p:set>
                                    <p:animEffect transition="in" filter="barn(inVertical)">
                                      <p:cBhvr>
                                        <p:cTn id="58" dur="500"/>
                                        <p:tgtEl>
                                          <p:spTgt spid="4">
                                            <p:graphicEl>
                                              <a:dgm id="{B2F78069-0545-4C4F-B6BD-027AA3C84F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Λίγη Ιστορία… (1)</a:t>
            </a:r>
          </a:p>
        </p:txBody>
      </p:sp>
      <p:sp>
        <p:nvSpPr>
          <p:cNvPr id="3" name="2 - Θέση κειμένου"/>
          <p:cNvSpPr>
            <a:spLocks noGrp="1"/>
          </p:cNvSpPr>
          <p:nvPr>
            <p:ph type="body" idx="1"/>
          </p:nvPr>
        </p:nvSpPr>
        <p:spPr/>
        <p:txBody>
          <a:bodyPr>
            <a:normAutofit/>
          </a:bodyPr>
          <a:lstStyle/>
          <a:p>
            <a:pPr lvl="0"/>
            <a:endParaRPr lang="el-GR" dirty="0" smtClean="0"/>
          </a:p>
        </p:txBody>
      </p:sp>
      <p:sp>
        <p:nvSpPr>
          <p:cNvPr id="7" name="Δεξιό βέλος 6"/>
          <p:cNvSpPr/>
          <p:nvPr/>
        </p:nvSpPr>
        <p:spPr>
          <a:xfrm>
            <a:off x="7524328" y="406751"/>
            <a:ext cx="1224136" cy="79000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2054" name="Picture 6" descr="https://pixabay.com/static/uploads/photo/2015/11/03/09/29/puzzle-1020422_960_7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980728"/>
            <a:ext cx="2293232" cy="22932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Διάγραμμα 7"/>
          <p:cNvGraphicFramePr/>
          <p:nvPr>
            <p:extLst>
              <p:ext uri="{D42A27DB-BD31-4B8C-83A1-F6EECF244321}">
                <p14:modId xmlns:p14="http://schemas.microsoft.com/office/powerpoint/2010/main" xmlns="" val="885264398"/>
              </p:ext>
            </p:extLst>
          </p:nvPr>
        </p:nvGraphicFramePr>
        <p:xfrm>
          <a:off x="214282" y="692696"/>
          <a:ext cx="8606190" cy="595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Διάγραμμα ροής: Εναλλακτική διεργασία 3"/>
          <p:cNvSpPr/>
          <p:nvPr/>
        </p:nvSpPr>
        <p:spPr>
          <a:xfrm>
            <a:off x="292673" y="2287987"/>
            <a:ext cx="1032584" cy="504056"/>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600" dirty="0" smtClean="0"/>
              <a:t>Η Ανάγκη</a:t>
            </a:r>
            <a:endParaRPr lang="el-GR" sz="1600" dirty="0"/>
          </a:p>
        </p:txBody>
      </p:sp>
      <p:sp>
        <p:nvSpPr>
          <p:cNvPr id="9" name="Διάγραμμα ροής: Εναλλακτική διεργασία 8"/>
          <p:cNvSpPr/>
          <p:nvPr/>
        </p:nvSpPr>
        <p:spPr>
          <a:xfrm>
            <a:off x="214282" y="4437112"/>
            <a:ext cx="1189366" cy="504056"/>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1600" dirty="0" smtClean="0"/>
              <a:t>Η Ευκαιρία</a:t>
            </a:r>
            <a:endParaRPr lang="el-GR" sz="1600" dirty="0"/>
          </a:p>
        </p:txBody>
      </p:sp>
      <p:sp>
        <p:nvSpPr>
          <p:cNvPr id="10" name="Διάγραμμα ροής: Εναλλακτική διεργασία 9"/>
          <p:cNvSpPr/>
          <p:nvPr/>
        </p:nvSpPr>
        <p:spPr>
          <a:xfrm>
            <a:off x="5014584" y="1484784"/>
            <a:ext cx="1717655" cy="504056"/>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1600" dirty="0" smtClean="0"/>
              <a:t>Η πυροσβεστική λύση</a:t>
            </a:r>
            <a:endParaRPr lang="el-GR" sz="1600" dirty="0"/>
          </a:p>
        </p:txBody>
      </p:sp>
    </p:spTree>
    <p:extLst>
      <p:ext uri="{BB962C8B-B14F-4D97-AF65-F5344CB8AC3E}">
        <p14:creationId xmlns:p14="http://schemas.microsoft.com/office/powerpoint/2010/main" xmlns="" val="36412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graphicEl>
                                              <a:dgm id="{867435CB-CB3F-4AFD-8671-CC646770DDD0}"/>
                                            </p:graphicEl>
                                          </p:spTgt>
                                        </p:tgtEl>
                                        <p:attrNameLst>
                                          <p:attrName>style.visibility</p:attrName>
                                        </p:attrNameLst>
                                      </p:cBhvr>
                                      <p:to>
                                        <p:strVal val="visible"/>
                                      </p:to>
                                    </p:set>
                                    <p:animEffect transition="in" filter="barn(inVertical)">
                                      <p:cBhvr>
                                        <p:cTn id="7" dur="500"/>
                                        <p:tgtEl>
                                          <p:spTgt spid="8">
                                            <p:graphicEl>
                                              <a:dgm id="{867435CB-CB3F-4AFD-8671-CC646770DD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graphicEl>
                                              <a:dgm id="{BF25A4BF-BABF-40E1-B440-90C7AF27663A}"/>
                                            </p:graphicEl>
                                          </p:spTgt>
                                        </p:tgtEl>
                                        <p:attrNameLst>
                                          <p:attrName>style.visibility</p:attrName>
                                        </p:attrNameLst>
                                      </p:cBhvr>
                                      <p:to>
                                        <p:strVal val="visible"/>
                                      </p:to>
                                    </p:set>
                                    <p:animEffect transition="in" filter="barn(inVertical)">
                                      <p:cBhvr>
                                        <p:cTn id="12" dur="500"/>
                                        <p:tgtEl>
                                          <p:spTgt spid="8">
                                            <p:graphicEl>
                                              <a:dgm id="{BF25A4BF-BABF-40E1-B440-90C7AF27663A}"/>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graphicEl>
                                              <a:dgm id="{CFBD0A82-C0B7-4B2D-B67E-51EBFEE6F20A}"/>
                                            </p:graphicEl>
                                          </p:spTgt>
                                        </p:tgtEl>
                                        <p:attrNameLst>
                                          <p:attrName>style.visibility</p:attrName>
                                        </p:attrNameLst>
                                      </p:cBhvr>
                                      <p:to>
                                        <p:strVal val="visible"/>
                                      </p:to>
                                    </p:set>
                                    <p:animEffect transition="in" filter="barn(inVertical)">
                                      <p:cBhvr>
                                        <p:cTn id="18" dur="500"/>
                                        <p:tgtEl>
                                          <p:spTgt spid="8">
                                            <p:graphicEl>
                                              <a:dgm id="{CFBD0A82-C0B7-4B2D-B67E-51EBFEE6F2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graphicEl>
                                              <a:dgm id="{246E0BF1-C1B6-4E59-8B62-5279B5D5F60A}"/>
                                            </p:graphicEl>
                                          </p:spTgt>
                                        </p:tgtEl>
                                        <p:attrNameLst>
                                          <p:attrName>style.visibility</p:attrName>
                                        </p:attrNameLst>
                                      </p:cBhvr>
                                      <p:to>
                                        <p:strVal val="visible"/>
                                      </p:to>
                                    </p:set>
                                    <p:animEffect transition="in" filter="barn(inVertical)">
                                      <p:cBhvr>
                                        <p:cTn id="23" dur="500"/>
                                        <p:tgtEl>
                                          <p:spTgt spid="8">
                                            <p:graphicEl>
                                              <a:dgm id="{246E0BF1-C1B6-4E59-8B62-5279B5D5F60A}"/>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graphicEl>
                                              <a:dgm id="{A112EB47-20D5-4404-A456-A3F40C834E02}"/>
                                            </p:graphicEl>
                                          </p:spTgt>
                                        </p:tgtEl>
                                        <p:attrNameLst>
                                          <p:attrName>style.visibility</p:attrName>
                                        </p:attrNameLst>
                                      </p:cBhvr>
                                      <p:to>
                                        <p:strVal val="visible"/>
                                      </p:to>
                                    </p:set>
                                    <p:animEffect transition="in" filter="barn(inVertical)">
                                      <p:cBhvr>
                                        <p:cTn id="26" dur="500"/>
                                        <p:tgtEl>
                                          <p:spTgt spid="8">
                                            <p:graphicEl>
                                              <a:dgm id="{A112EB47-20D5-4404-A456-A3F40C834E02}"/>
                                            </p:graphic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graphicEl>
                                              <a:dgm id="{E5CA3E68-BA1B-4974-9833-6A4A3307683D}"/>
                                            </p:graphicEl>
                                          </p:spTgt>
                                        </p:tgtEl>
                                        <p:attrNameLst>
                                          <p:attrName>style.visibility</p:attrName>
                                        </p:attrNameLst>
                                      </p:cBhvr>
                                      <p:to>
                                        <p:strVal val="visible"/>
                                      </p:to>
                                    </p:set>
                                    <p:animEffect transition="in" filter="barn(inVertical)">
                                      <p:cBhvr>
                                        <p:cTn id="34" dur="500"/>
                                        <p:tgtEl>
                                          <p:spTgt spid="8">
                                            <p:graphicEl>
                                              <a:dgm id="{E5CA3E68-BA1B-4974-9833-6A4A3307683D}"/>
                                            </p:graphic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graphicEl>
                                              <a:dgm id="{E529109A-C44B-45B3-B41B-475E6BC176F3}"/>
                                            </p:graphicEl>
                                          </p:spTgt>
                                        </p:tgtEl>
                                        <p:attrNameLst>
                                          <p:attrName>style.visibility</p:attrName>
                                        </p:attrNameLst>
                                      </p:cBhvr>
                                      <p:to>
                                        <p:strVal val="visible"/>
                                      </p:to>
                                    </p:set>
                                    <p:animEffect transition="in" filter="barn(inVertical)">
                                      <p:cBhvr>
                                        <p:cTn id="37" dur="500"/>
                                        <p:tgtEl>
                                          <p:spTgt spid="8">
                                            <p:graphicEl>
                                              <a:dgm id="{E529109A-C44B-45B3-B41B-475E6BC176F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graphicEl>
                                              <a:dgm id="{7E131D54-E1BF-4DD2-B777-B5927E74411E}"/>
                                            </p:graphicEl>
                                          </p:spTgt>
                                        </p:tgtEl>
                                        <p:attrNameLst>
                                          <p:attrName>style.visibility</p:attrName>
                                        </p:attrNameLst>
                                      </p:cBhvr>
                                      <p:to>
                                        <p:strVal val="visible"/>
                                      </p:to>
                                    </p:set>
                                    <p:animEffect transition="in" filter="barn(inVertical)">
                                      <p:cBhvr>
                                        <p:cTn id="42" dur="500"/>
                                        <p:tgtEl>
                                          <p:spTgt spid="8">
                                            <p:graphicEl>
                                              <a:dgm id="{7E131D54-E1BF-4DD2-B777-B5927E74411E}"/>
                                            </p:graphic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graphicEl>
                                              <a:dgm id="{5D32E79F-0832-4390-823D-C98431E14DBB}"/>
                                            </p:graphicEl>
                                          </p:spTgt>
                                        </p:tgtEl>
                                        <p:attrNameLst>
                                          <p:attrName>style.visibility</p:attrName>
                                        </p:attrNameLst>
                                      </p:cBhvr>
                                      <p:to>
                                        <p:strVal val="visible"/>
                                      </p:to>
                                    </p:set>
                                    <p:animEffect transition="in" filter="barn(inVertical)">
                                      <p:cBhvr>
                                        <p:cTn id="48" dur="500"/>
                                        <p:tgtEl>
                                          <p:spTgt spid="8">
                                            <p:graphicEl>
                                              <a:dgm id="{5D32E79F-0832-4390-823D-C98431E14DBB}"/>
                                            </p:graphicEl>
                                          </p:spTgt>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uiExpand="1">
        <p:bldSub>
          <a:bldDgm bld="one"/>
        </p:bldSub>
      </p:bldGraphic>
      <p:bldP spid="4"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Λίγη Ιστορία… (2)</a:t>
            </a:r>
          </a:p>
        </p:txBody>
      </p:sp>
      <p:sp>
        <p:nvSpPr>
          <p:cNvPr id="3" name="2 - Θέση κειμένου"/>
          <p:cNvSpPr>
            <a:spLocks noGrp="1"/>
          </p:cNvSpPr>
          <p:nvPr>
            <p:ph type="body" idx="1"/>
          </p:nvPr>
        </p:nvSpPr>
        <p:spPr/>
        <p:txBody>
          <a:bodyPr>
            <a:normAutofit/>
          </a:bodyPr>
          <a:lstStyle/>
          <a:p>
            <a:pPr lvl="0"/>
            <a:endParaRPr lang="el-GR" dirty="0" smtClean="0"/>
          </a:p>
        </p:txBody>
      </p:sp>
      <p:pic>
        <p:nvPicPr>
          <p:cNvPr id="3078" name="Picture 6" descr="https://pixabay.com/static/uploads/photo/2015/11/03/09/27/puzzle-1020403_960_72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1840" y="764704"/>
            <a:ext cx="3168352" cy="295232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Διάγραμμα 9"/>
          <p:cNvGraphicFramePr/>
          <p:nvPr>
            <p:extLst>
              <p:ext uri="{D42A27DB-BD31-4B8C-83A1-F6EECF244321}">
                <p14:modId xmlns:p14="http://schemas.microsoft.com/office/powerpoint/2010/main" xmlns="" val="1595894582"/>
              </p:ext>
            </p:extLst>
          </p:nvPr>
        </p:nvGraphicFramePr>
        <p:xfrm>
          <a:off x="268905" y="642918"/>
          <a:ext cx="8606190" cy="5954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Διάγραμμα ροής: Εναλλακτική διεργασία 6"/>
          <p:cNvSpPr/>
          <p:nvPr/>
        </p:nvSpPr>
        <p:spPr>
          <a:xfrm>
            <a:off x="107496" y="2132856"/>
            <a:ext cx="1069943" cy="504056"/>
          </a:xfrm>
          <a:prstGeom prst="flowChartAlternateProcess">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1600" dirty="0" smtClean="0"/>
              <a:t>Ο Κόμβος</a:t>
            </a:r>
            <a:endParaRPr lang="el-GR" sz="1600" dirty="0"/>
          </a:p>
        </p:txBody>
      </p:sp>
      <p:sp>
        <p:nvSpPr>
          <p:cNvPr id="8" name="Διάγραμμα ροής: Εναλλακτική διεργασία 7"/>
          <p:cNvSpPr/>
          <p:nvPr/>
        </p:nvSpPr>
        <p:spPr>
          <a:xfrm>
            <a:off x="4139952" y="4107922"/>
            <a:ext cx="1440160" cy="504056"/>
          </a:xfrm>
          <a:prstGeom prst="flowChartAlternateProcess">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1600" dirty="0" smtClean="0"/>
              <a:t>Αποδοχή</a:t>
            </a:r>
            <a:endParaRPr lang="el-GR" sz="1600" dirty="0"/>
          </a:p>
        </p:txBody>
      </p:sp>
      <p:sp>
        <p:nvSpPr>
          <p:cNvPr id="9" name="Διάγραμμα ροής: Εναλλακτική διεργασία 8"/>
          <p:cNvSpPr/>
          <p:nvPr/>
        </p:nvSpPr>
        <p:spPr>
          <a:xfrm>
            <a:off x="6624613" y="908720"/>
            <a:ext cx="1854310" cy="504056"/>
          </a:xfrm>
          <a:prstGeom prst="flowChartAlternateProcess">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l-GR" sz="2400" dirty="0" smtClean="0"/>
              <a:t>Το Σήμερα…</a:t>
            </a:r>
            <a:endParaRPr lang="el-GR" sz="2400" dirty="0"/>
          </a:p>
        </p:txBody>
      </p:sp>
    </p:spTree>
    <p:extLst>
      <p:ext uri="{BB962C8B-B14F-4D97-AF65-F5344CB8AC3E}">
        <p14:creationId xmlns:p14="http://schemas.microsoft.com/office/powerpoint/2010/main" xmlns="" val="418557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graphicEl>
                                              <a:dgm id="{867435CB-CB3F-4AFD-8671-CC646770DDD0}"/>
                                            </p:graphicEl>
                                          </p:spTgt>
                                        </p:tgtEl>
                                        <p:attrNameLst>
                                          <p:attrName>style.visibility</p:attrName>
                                        </p:attrNameLst>
                                      </p:cBhvr>
                                      <p:to>
                                        <p:strVal val="visible"/>
                                      </p:to>
                                    </p:set>
                                    <p:animEffect transition="in" filter="barn(inVertical)">
                                      <p:cBhvr>
                                        <p:cTn id="7" dur="500"/>
                                        <p:tgtEl>
                                          <p:spTgt spid="10">
                                            <p:graphicEl>
                                              <a:dgm id="{867435CB-CB3F-4AFD-8671-CC646770DD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graphicEl>
                                              <a:dgm id="{BF25A4BF-BABF-40E1-B440-90C7AF27663A}"/>
                                            </p:graphicEl>
                                          </p:spTgt>
                                        </p:tgtEl>
                                        <p:attrNameLst>
                                          <p:attrName>style.visibility</p:attrName>
                                        </p:attrNameLst>
                                      </p:cBhvr>
                                      <p:to>
                                        <p:strVal val="visible"/>
                                      </p:to>
                                    </p:set>
                                    <p:animEffect transition="in" filter="barn(inVertical)">
                                      <p:cBhvr>
                                        <p:cTn id="12" dur="500"/>
                                        <p:tgtEl>
                                          <p:spTgt spid="10">
                                            <p:graphicEl>
                                              <a:dgm id="{BF25A4BF-BABF-40E1-B440-90C7AF27663A}"/>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graphicEl>
                                              <a:dgm id="{CFBD0A82-C0B7-4B2D-B67E-51EBFEE6F20A}"/>
                                            </p:graphicEl>
                                          </p:spTgt>
                                        </p:tgtEl>
                                        <p:attrNameLst>
                                          <p:attrName>style.visibility</p:attrName>
                                        </p:attrNameLst>
                                      </p:cBhvr>
                                      <p:to>
                                        <p:strVal val="visible"/>
                                      </p:to>
                                    </p:set>
                                    <p:animEffect transition="in" filter="barn(inVertical)">
                                      <p:cBhvr>
                                        <p:cTn id="18" dur="500"/>
                                        <p:tgtEl>
                                          <p:spTgt spid="10">
                                            <p:graphicEl>
                                              <a:dgm id="{CFBD0A82-C0B7-4B2D-B67E-51EBFEE6F2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graphicEl>
                                              <a:dgm id="{246E0BF1-C1B6-4E59-8B62-5279B5D5F60A}"/>
                                            </p:graphicEl>
                                          </p:spTgt>
                                        </p:tgtEl>
                                        <p:attrNameLst>
                                          <p:attrName>style.visibility</p:attrName>
                                        </p:attrNameLst>
                                      </p:cBhvr>
                                      <p:to>
                                        <p:strVal val="visible"/>
                                      </p:to>
                                    </p:set>
                                    <p:animEffect transition="in" filter="barn(inVertical)">
                                      <p:cBhvr>
                                        <p:cTn id="23" dur="500"/>
                                        <p:tgtEl>
                                          <p:spTgt spid="10">
                                            <p:graphicEl>
                                              <a:dgm id="{246E0BF1-C1B6-4E59-8B62-5279B5D5F60A}"/>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graphicEl>
                                              <a:dgm id="{A112EB47-20D5-4404-A456-A3F40C834E02}"/>
                                            </p:graphicEl>
                                          </p:spTgt>
                                        </p:tgtEl>
                                        <p:attrNameLst>
                                          <p:attrName>style.visibility</p:attrName>
                                        </p:attrNameLst>
                                      </p:cBhvr>
                                      <p:to>
                                        <p:strVal val="visible"/>
                                      </p:to>
                                    </p:set>
                                    <p:animEffect transition="in" filter="barn(inVertical)">
                                      <p:cBhvr>
                                        <p:cTn id="26" dur="500"/>
                                        <p:tgtEl>
                                          <p:spTgt spid="10">
                                            <p:graphicEl>
                                              <a:dgm id="{A112EB47-20D5-4404-A456-A3F40C834E0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graphicEl>
                                              <a:dgm id="{E5CA3E68-BA1B-4974-9833-6A4A3307683D}"/>
                                            </p:graphicEl>
                                          </p:spTgt>
                                        </p:tgtEl>
                                        <p:attrNameLst>
                                          <p:attrName>style.visibility</p:attrName>
                                        </p:attrNameLst>
                                      </p:cBhvr>
                                      <p:to>
                                        <p:strVal val="visible"/>
                                      </p:to>
                                    </p:set>
                                    <p:animEffect transition="in" filter="barn(inVertical)">
                                      <p:cBhvr>
                                        <p:cTn id="31" dur="500"/>
                                        <p:tgtEl>
                                          <p:spTgt spid="10">
                                            <p:graphicEl>
                                              <a:dgm id="{E5CA3E68-BA1B-4974-9833-6A4A3307683D}"/>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graphicEl>
                                              <a:dgm id="{E529109A-C44B-45B3-B41B-475E6BC176F3}"/>
                                            </p:graphicEl>
                                          </p:spTgt>
                                        </p:tgtEl>
                                        <p:attrNameLst>
                                          <p:attrName>style.visibility</p:attrName>
                                        </p:attrNameLst>
                                      </p:cBhvr>
                                      <p:to>
                                        <p:strVal val="visible"/>
                                      </p:to>
                                    </p:set>
                                    <p:animEffect transition="in" filter="barn(inVertical)">
                                      <p:cBhvr>
                                        <p:cTn id="34" dur="500"/>
                                        <p:tgtEl>
                                          <p:spTgt spid="10">
                                            <p:graphicEl>
                                              <a:dgm id="{E529109A-C44B-45B3-B41B-475E6BC176F3}"/>
                                            </p:graphic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graphicEl>
                                              <a:dgm id="{7E131D54-E1BF-4DD2-B777-B5927E74411E}"/>
                                            </p:graphicEl>
                                          </p:spTgt>
                                        </p:tgtEl>
                                        <p:attrNameLst>
                                          <p:attrName>style.visibility</p:attrName>
                                        </p:attrNameLst>
                                      </p:cBhvr>
                                      <p:to>
                                        <p:strVal val="visible"/>
                                      </p:to>
                                    </p:set>
                                    <p:animEffect transition="in" filter="barn(inVertical)">
                                      <p:cBhvr>
                                        <p:cTn id="42" dur="500"/>
                                        <p:tgtEl>
                                          <p:spTgt spid="10">
                                            <p:graphicEl>
                                              <a:dgm id="{7E131D54-E1BF-4DD2-B777-B5927E74411E}"/>
                                            </p:graphic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0">
                                            <p:graphicEl>
                                              <a:dgm id="{5D32E79F-0832-4390-823D-C98431E14DBB}"/>
                                            </p:graphicEl>
                                          </p:spTgt>
                                        </p:tgtEl>
                                        <p:attrNameLst>
                                          <p:attrName>style.visibility</p:attrName>
                                        </p:attrNameLst>
                                      </p:cBhvr>
                                      <p:to>
                                        <p:strVal val="visible"/>
                                      </p:to>
                                    </p:set>
                                    <p:animEffect transition="in" filter="barn(inVertical)">
                                      <p:cBhvr>
                                        <p:cTn id="45" dur="500"/>
                                        <p:tgtEl>
                                          <p:spTgt spid="10">
                                            <p:graphicEl>
                                              <a:dgm id="{5D32E79F-0832-4390-823D-C98431E14DB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620688"/>
            <a:ext cx="7882484" cy="5904656"/>
          </a:xfrm>
          <a:prstGeom prst="ellipse">
            <a:avLst/>
          </a:prstGeom>
          <a:ln>
            <a:noFill/>
          </a:ln>
          <a:effectLst>
            <a:softEdge rad="112500"/>
          </a:effectLst>
        </p:spPr>
      </p:pic>
      <p:sp>
        <p:nvSpPr>
          <p:cNvPr id="2" name="1 - Τίτλος"/>
          <p:cNvSpPr>
            <a:spLocks noGrp="1"/>
          </p:cNvSpPr>
          <p:nvPr>
            <p:ph type="title"/>
          </p:nvPr>
        </p:nvSpPr>
        <p:spPr/>
        <p:txBody>
          <a:bodyPr/>
          <a:lstStyle/>
          <a:p>
            <a:r>
              <a:rPr lang="el-GR" dirty="0" smtClean="0"/>
              <a:t>Ενταγμένοι Φορείς στον Κόμβο Διαλειτουργικότητας</a:t>
            </a:r>
          </a:p>
        </p:txBody>
      </p:sp>
      <p:graphicFrame>
        <p:nvGraphicFramePr>
          <p:cNvPr id="4" name="Διάγραμμα 3"/>
          <p:cNvGraphicFramePr/>
          <p:nvPr>
            <p:extLst>
              <p:ext uri="{D42A27DB-BD31-4B8C-83A1-F6EECF244321}">
                <p14:modId xmlns:p14="http://schemas.microsoft.com/office/powerpoint/2010/main" xmlns="" val="2629177859"/>
              </p:ext>
            </p:extLst>
          </p:nvPr>
        </p:nvGraphicFramePr>
        <p:xfrm>
          <a:off x="214282" y="740576"/>
          <a:ext cx="8390166"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Κατακόρυφος πάπυρος 5"/>
          <p:cNvSpPr/>
          <p:nvPr/>
        </p:nvSpPr>
        <p:spPr>
          <a:xfrm>
            <a:off x="6732240" y="4293096"/>
            <a:ext cx="2088232" cy="1368152"/>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dirty="0" smtClean="0"/>
              <a:t>*Πιλοτική ένταξη, μελλοντικά πλήρης ένταξη όλων!!!</a:t>
            </a:r>
            <a:endParaRPr lang="el-GR" sz="1600" dirty="0"/>
          </a:p>
        </p:txBody>
      </p:sp>
      <p:sp>
        <p:nvSpPr>
          <p:cNvPr id="8" name="TextBox 7"/>
          <p:cNvSpPr txBox="1"/>
          <p:nvPr/>
        </p:nvSpPr>
        <p:spPr>
          <a:xfrm>
            <a:off x="2573778" y="620688"/>
            <a:ext cx="3996444" cy="461665"/>
          </a:xfrm>
          <a:prstGeom prst="rect">
            <a:avLst/>
          </a:prstGeom>
        </p:spPr>
        <p:style>
          <a:lnRef idx="0">
            <a:schemeClr val="accent6"/>
          </a:lnRef>
          <a:fillRef idx="3">
            <a:schemeClr val="accent6"/>
          </a:fillRef>
          <a:effectRef idx="3">
            <a:schemeClr val="accent6"/>
          </a:effectRef>
          <a:fontRef idx="minor">
            <a:schemeClr val="lt1"/>
          </a:fontRef>
        </p:style>
        <p:txBody>
          <a:bodyPr vert="horz" wrap="square" rtlCol="0">
            <a:spAutoFit/>
          </a:bodyPr>
          <a:lstStyle/>
          <a:p>
            <a:pPr algn="ctr"/>
            <a:r>
              <a:rPr lang="el-GR" sz="2400" dirty="0" smtClean="0"/>
              <a:t>ΤΟΠΙΚΗ ΑΥΤΟΔΙΟΙΚΗΣΗ</a:t>
            </a:r>
            <a:endParaRPr lang="el-GR" sz="2400" dirty="0"/>
          </a:p>
        </p:txBody>
      </p:sp>
      <p:sp>
        <p:nvSpPr>
          <p:cNvPr id="3" name="Διάγραμμα ροής: Εναλλακτική διεργασία 2"/>
          <p:cNvSpPr/>
          <p:nvPr/>
        </p:nvSpPr>
        <p:spPr>
          <a:xfrm>
            <a:off x="5977098" y="2924944"/>
            <a:ext cx="2699358" cy="1270494"/>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400" dirty="0" smtClean="0"/>
              <a:t>Συνολικά περίπου </a:t>
            </a:r>
            <a:r>
              <a:rPr lang="el-GR" sz="2400" b="1" dirty="0" smtClean="0"/>
              <a:t>1.600</a:t>
            </a:r>
            <a:r>
              <a:rPr lang="el-GR" sz="2400" dirty="0" smtClean="0"/>
              <a:t> φορείς!!!</a:t>
            </a:r>
            <a:endParaRPr lang="el-GR" sz="2400" dirty="0"/>
          </a:p>
        </p:txBody>
      </p:sp>
    </p:spTree>
    <p:extLst>
      <p:ext uri="{BB962C8B-B14F-4D97-AF65-F5344CB8AC3E}">
        <p14:creationId xmlns:p14="http://schemas.microsoft.com/office/powerpoint/2010/main" xmlns="" val="38691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D952A5E-FB79-47DA-92B6-6FAA16443F71}"/>
                                            </p:graphicEl>
                                          </p:spTgt>
                                        </p:tgtEl>
                                        <p:attrNameLst>
                                          <p:attrName>style.visibility</p:attrName>
                                        </p:attrNameLst>
                                      </p:cBhvr>
                                      <p:to>
                                        <p:strVal val="visible"/>
                                      </p:to>
                                    </p:set>
                                    <p:animEffect transition="in" filter="fade">
                                      <p:cBhvr>
                                        <p:cTn id="7" dur="500"/>
                                        <p:tgtEl>
                                          <p:spTgt spid="4">
                                            <p:graphicEl>
                                              <a:dgm id="{8D952A5E-FB79-47DA-92B6-6FAA16443F7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204F17BA-0AD2-4394-BF2E-8D0C3628B55E}"/>
                                            </p:graphicEl>
                                          </p:spTgt>
                                        </p:tgtEl>
                                        <p:attrNameLst>
                                          <p:attrName>style.visibility</p:attrName>
                                        </p:attrNameLst>
                                      </p:cBhvr>
                                      <p:to>
                                        <p:strVal val="visible"/>
                                      </p:to>
                                    </p:set>
                                    <p:animEffect transition="in" filter="fade">
                                      <p:cBhvr>
                                        <p:cTn id="10" dur="500"/>
                                        <p:tgtEl>
                                          <p:spTgt spid="4">
                                            <p:graphicEl>
                                              <a:dgm id="{204F17BA-0AD2-4394-BF2E-8D0C3628B55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4F68560B-6965-49E2-8BC9-D26EAD9346D9}"/>
                                            </p:graphicEl>
                                          </p:spTgt>
                                        </p:tgtEl>
                                        <p:attrNameLst>
                                          <p:attrName>style.visibility</p:attrName>
                                        </p:attrNameLst>
                                      </p:cBhvr>
                                      <p:to>
                                        <p:strVal val="visible"/>
                                      </p:to>
                                    </p:set>
                                    <p:animEffect transition="in" filter="fade">
                                      <p:cBhvr>
                                        <p:cTn id="13" dur="500"/>
                                        <p:tgtEl>
                                          <p:spTgt spid="4">
                                            <p:graphicEl>
                                              <a:dgm id="{4F68560B-6965-49E2-8BC9-D26EAD9346D9}"/>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1DB3684-9C45-4F2A-8379-36542B9A6CCC}"/>
                                            </p:graphicEl>
                                          </p:spTgt>
                                        </p:tgtEl>
                                        <p:attrNameLst>
                                          <p:attrName>style.visibility</p:attrName>
                                        </p:attrNameLst>
                                      </p:cBhvr>
                                      <p:to>
                                        <p:strVal val="visible"/>
                                      </p:to>
                                    </p:set>
                                    <p:animEffect transition="in" filter="fade">
                                      <p:cBhvr>
                                        <p:cTn id="18" dur="500"/>
                                        <p:tgtEl>
                                          <p:spTgt spid="4">
                                            <p:graphicEl>
                                              <a:dgm id="{31DB3684-9C45-4F2A-8379-36542B9A6CC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A9370C98-196C-4122-91A6-4A0A3303F79A}"/>
                                            </p:graphicEl>
                                          </p:spTgt>
                                        </p:tgtEl>
                                        <p:attrNameLst>
                                          <p:attrName>style.visibility</p:attrName>
                                        </p:attrNameLst>
                                      </p:cBhvr>
                                      <p:to>
                                        <p:strVal val="visible"/>
                                      </p:to>
                                    </p:set>
                                    <p:animEffect transition="in" filter="fade">
                                      <p:cBhvr>
                                        <p:cTn id="21" dur="500"/>
                                        <p:tgtEl>
                                          <p:spTgt spid="4">
                                            <p:graphicEl>
                                              <a:dgm id="{A9370C98-196C-4122-91A6-4A0A3303F79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6A883982-CC2D-480C-B235-643767E46086}"/>
                                            </p:graphicEl>
                                          </p:spTgt>
                                        </p:tgtEl>
                                        <p:attrNameLst>
                                          <p:attrName>style.visibility</p:attrName>
                                        </p:attrNameLst>
                                      </p:cBhvr>
                                      <p:to>
                                        <p:strVal val="visible"/>
                                      </p:to>
                                    </p:set>
                                    <p:animEffect transition="in" filter="fade">
                                      <p:cBhvr>
                                        <p:cTn id="26" dur="500"/>
                                        <p:tgtEl>
                                          <p:spTgt spid="4">
                                            <p:graphicEl>
                                              <a:dgm id="{6A883982-CC2D-480C-B235-643767E4608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12267AC7-A268-4E4E-ADE3-EA353D5E3ED6}"/>
                                            </p:graphicEl>
                                          </p:spTgt>
                                        </p:tgtEl>
                                        <p:attrNameLst>
                                          <p:attrName>style.visibility</p:attrName>
                                        </p:attrNameLst>
                                      </p:cBhvr>
                                      <p:to>
                                        <p:strVal val="visible"/>
                                      </p:to>
                                    </p:set>
                                    <p:animEffect transition="in" filter="fade">
                                      <p:cBhvr>
                                        <p:cTn id="29" dur="500"/>
                                        <p:tgtEl>
                                          <p:spTgt spid="4">
                                            <p:graphicEl>
                                              <a:dgm id="{12267AC7-A268-4E4E-ADE3-EA353D5E3ED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graphicEl>
                                              <a:dgm id="{9602E182-FEC9-432C-9C7B-F2226D42E7E6}"/>
                                            </p:graphicEl>
                                          </p:spTgt>
                                        </p:tgtEl>
                                        <p:attrNameLst>
                                          <p:attrName>style.visibility</p:attrName>
                                        </p:attrNameLst>
                                      </p:cBhvr>
                                      <p:to>
                                        <p:strVal val="visible"/>
                                      </p:to>
                                    </p:set>
                                    <p:animEffect transition="in" filter="fade">
                                      <p:cBhvr>
                                        <p:cTn id="34" dur="500"/>
                                        <p:tgtEl>
                                          <p:spTgt spid="4">
                                            <p:graphicEl>
                                              <a:dgm id="{9602E182-FEC9-432C-9C7B-F2226D42E7E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BE80198A-22C1-401C-87FF-225DF6B45F07}"/>
                                            </p:graphicEl>
                                          </p:spTgt>
                                        </p:tgtEl>
                                        <p:attrNameLst>
                                          <p:attrName>style.visibility</p:attrName>
                                        </p:attrNameLst>
                                      </p:cBhvr>
                                      <p:to>
                                        <p:strVal val="visible"/>
                                      </p:to>
                                    </p:set>
                                    <p:animEffect transition="in" filter="fade">
                                      <p:cBhvr>
                                        <p:cTn id="37" dur="500"/>
                                        <p:tgtEl>
                                          <p:spTgt spid="4">
                                            <p:graphicEl>
                                              <a:dgm id="{BE80198A-22C1-401C-87FF-225DF6B45F0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Κόμβος Διαλειτουργικότητας του ΥΠΕΣ</a:t>
            </a:r>
          </a:p>
        </p:txBody>
      </p:sp>
      <p:sp>
        <p:nvSpPr>
          <p:cNvPr id="3" name="2 - Θέση κειμένου"/>
          <p:cNvSpPr>
            <a:spLocks noGrp="1"/>
          </p:cNvSpPr>
          <p:nvPr>
            <p:ph type="body" idx="1"/>
          </p:nvPr>
        </p:nvSpPr>
        <p:spPr/>
        <p:txBody>
          <a:bodyPr>
            <a:normAutofit/>
          </a:bodyPr>
          <a:lstStyle/>
          <a:p>
            <a:pPr lvl="0"/>
            <a:endParaRPr lang="el-GR" dirty="0" smtClean="0"/>
          </a:p>
        </p:txBody>
      </p:sp>
      <p:pic>
        <p:nvPicPr>
          <p:cNvPr id="4" name="Picture 12" descr="arch komvo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l="8363"/>
          <a:stretch>
            <a:fillRect/>
          </a:stretch>
        </p:blipFill>
        <p:spPr bwMode="auto">
          <a:xfrm>
            <a:off x="0" y="620688"/>
            <a:ext cx="9144000" cy="608308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Rounded Rectangle 5"/>
          <p:cNvSpPr/>
          <p:nvPr/>
        </p:nvSpPr>
        <p:spPr>
          <a:xfrm>
            <a:off x="3995936" y="1412776"/>
            <a:ext cx="2304256" cy="72008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latin typeface="Verdana" pitchFamily="34" charset="0"/>
                <a:ea typeface="Verdana" pitchFamily="34" charset="0"/>
                <a:cs typeface="Verdana" pitchFamily="34" charset="0"/>
              </a:rPr>
              <a:t>Φορείς που δεν διαθέτουν </a:t>
            </a:r>
            <a:r>
              <a:rPr lang="en-US" sz="1100" b="1" dirty="0" smtClean="0">
                <a:latin typeface="Verdana" pitchFamily="34" charset="0"/>
                <a:ea typeface="Verdana" pitchFamily="34" charset="0"/>
                <a:cs typeface="Verdana" pitchFamily="34" charset="0"/>
              </a:rPr>
              <a:t>web service (</a:t>
            </a:r>
            <a:r>
              <a:rPr lang="el-GR" sz="1100" b="1" dirty="0" smtClean="0">
                <a:latin typeface="Verdana" pitchFamily="34" charset="0"/>
                <a:ea typeface="Verdana" pitchFamily="34" charset="0"/>
                <a:cs typeface="Verdana" pitchFamily="34" charset="0"/>
              </a:rPr>
              <a:t>π.χ. ΝΠΔΔ &amp; ΝΠΙΔ της Τ.Α.</a:t>
            </a:r>
            <a:r>
              <a:rPr lang="en-US" sz="1100" b="1" dirty="0" smtClean="0">
                <a:latin typeface="Verdana" pitchFamily="34" charset="0"/>
                <a:ea typeface="Verdana" pitchFamily="34" charset="0"/>
                <a:cs typeface="Verdana" pitchFamily="34" charset="0"/>
              </a:rPr>
              <a:t>)</a:t>
            </a:r>
            <a:endParaRPr lang="el-GR" sz="1100" b="1" dirty="0">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524328" y="692696"/>
            <a:ext cx="442964" cy="472827"/>
          </a:xfrm>
          <a:prstGeom prst="rect">
            <a:avLst/>
          </a:prstGeom>
          <a:noFill/>
          <a:ln w="9525">
            <a:noFill/>
            <a:miter lim="800000"/>
            <a:headEnd/>
            <a:tailEnd/>
          </a:ln>
        </p:spPr>
      </p:pic>
      <p:sp>
        <p:nvSpPr>
          <p:cNvPr id="10" name="TextBox 9"/>
          <p:cNvSpPr txBox="1"/>
          <p:nvPr/>
        </p:nvSpPr>
        <p:spPr>
          <a:xfrm>
            <a:off x="7596336" y="1124744"/>
            <a:ext cx="1547664" cy="461665"/>
          </a:xfrm>
          <a:prstGeom prst="rect">
            <a:avLst/>
          </a:prstGeom>
          <a:noFill/>
        </p:spPr>
        <p:txBody>
          <a:bodyPr wrap="square" rtlCol="0">
            <a:spAutoFit/>
          </a:bodyPr>
          <a:lstStyle/>
          <a:p>
            <a:r>
              <a:rPr lang="el-GR" sz="1200" b="1" dirty="0" smtClean="0">
                <a:latin typeface="Verdana" pitchFamily="34" charset="0"/>
                <a:ea typeface="Verdana" pitchFamily="34" charset="0"/>
                <a:cs typeface="Verdana" pitchFamily="34" charset="0"/>
              </a:rPr>
              <a:t>Στατιστικοί Ανταποκριτές</a:t>
            </a:r>
            <a:endParaRPr lang="el-GR" sz="1200" b="1" dirty="0">
              <a:latin typeface="Verdana" pitchFamily="34" charset="0"/>
              <a:ea typeface="Verdana" pitchFamily="34" charset="0"/>
              <a:cs typeface="Verdana" pitchFamily="34" charset="0"/>
            </a:endParaRPr>
          </a:p>
        </p:txBody>
      </p:sp>
      <p:sp>
        <p:nvSpPr>
          <p:cNvPr id="11" name="Rounded Rectangle 5"/>
          <p:cNvSpPr/>
          <p:nvPr/>
        </p:nvSpPr>
        <p:spPr>
          <a:xfrm>
            <a:off x="201314" y="3789040"/>
            <a:ext cx="1640033" cy="108947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latin typeface="Verdana" pitchFamily="34" charset="0"/>
                <a:ea typeface="Verdana" pitchFamily="34" charset="0"/>
                <a:cs typeface="Verdana" pitchFamily="34" charset="0"/>
              </a:rPr>
              <a:t>ΥΠΕΣ, ΓΛΚ, ΕΛΣΤΑΤ, ΚΕΔΕ, ΑΠΔ, </a:t>
            </a:r>
            <a:r>
              <a:rPr lang="el-GR" sz="1100" b="1" dirty="0" err="1" smtClean="0">
                <a:latin typeface="Verdana" pitchFamily="34" charset="0"/>
                <a:ea typeface="Verdana" pitchFamily="34" charset="0"/>
                <a:cs typeface="Verdana" pitchFamily="34" charset="0"/>
              </a:rPr>
              <a:t>κτλ</a:t>
            </a:r>
            <a:r>
              <a:rPr lang="el-GR" sz="1100" b="1" dirty="0">
                <a:latin typeface="Verdana" pitchFamily="34" charset="0"/>
                <a:ea typeface="Verdana" pitchFamily="34" charset="0"/>
                <a:cs typeface="Verdana" pitchFamily="34" charset="0"/>
              </a:rPr>
              <a:t> </a:t>
            </a:r>
            <a:r>
              <a:rPr lang="el-GR" sz="1100" b="1" dirty="0" smtClean="0">
                <a:latin typeface="Verdana" pitchFamily="34" charset="0"/>
                <a:ea typeface="Verdana" pitchFamily="34" charset="0"/>
                <a:cs typeface="Verdana" pitchFamily="34" charset="0"/>
              </a:rPr>
              <a:t>*</a:t>
            </a:r>
            <a:r>
              <a:rPr lang="el-GR" sz="1000" dirty="0" smtClean="0">
                <a:latin typeface="Verdana" panose="020B0604030504040204" pitchFamily="34" charset="0"/>
                <a:ea typeface="Verdana" panose="020B0604030504040204" pitchFamily="34" charset="0"/>
                <a:cs typeface="Verdana" panose="020B0604030504040204" pitchFamily="34" charset="0"/>
              </a:rPr>
              <a:t>Διαβαθμισμένα </a:t>
            </a:r>
            <a:r>
              <a:rPr lang="el-GR" sz="1000" dirty="0">
                <a:latin typeface="Verdana" panose="020B0604030504040204" pitchFamily="34" charset="0"/>
                <a:ea typeface="Verdana" panose="020B0604030504040204" pitchFamily="34" charset="0"/>
                <a:cs typeface="Verdana" panose="020B0604030504040204" pitchFamily="34" charset="0"/>
              </a:rPr>
              <a:t>δικαιώματα</a:t>
            </a:r>
          </a:p>
          <a:p>
            <a:pPr algn="ctr"/>
            <a:endParaRPr lang="el-GR" sz="1100" b="1" dirty="0">
              <a:latin typeface="Verdana" pitchFamily="34" charset="0"/>
              <a:ea typeface="Verdana" pitchFamily="34" charset="0"/>
              <a:cs typeface="Verdana" pitchFamily="34" charset="0"/>
            </a:endParaRPr>
          </a:p>
        </p:txBody>
      </p:sp>
      <p:sp>
        <p:nvSpPr>
          <p:cNvPr id="12" name="Βέλος προς τα κάτω 11"/>
          <p:cNvSpPr/>
          <p:nvPr/>
        </p:nvSpPr>
        <p:spPr>
          <a:xfrm>
            <a:off x="5724128" y="2204864"/>
            <a:ext cx="360040" cy="1584176"/>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ounded Rectangle 7"/>
          <p:cNvSpPr/>
          <p:nvPr/>
        </p:nvSpPr>
        <p:spPr>
          <a:xfrm>
            <a:off x="5004048" y="2420888"/>
            <a:ext cx="1296144" cy="1008112"/>
          </a:xfrm>
          <a:prstGeom prst="roundRect">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Upload </a:t>
            </a:r>
            <a:r>
              <a:rPr lang="el-GR" sz="1200" b="1" dirty="0" smtClean="0">
                <a:solidFill>
                  <a:schemeClr val="tx1"/>
                </a:solidFill>
                <a:latin typeface="Verdana" pitchFamily="34" charset="0"/>
                <a:ea typeface="Verdana" pitchFamily="34" charset="0"/>
                <a:cs typeface="Verdana" pitchFamily="34" charset="0"/>
              </a:rPr>
              <a:t>αρχείων </a:t>
            </a:r>
            <a:r>
              <a:rPr lang="en-US" sz="1200" b="1" dirty="0" smtClean="0">
                <a:solidFill>
                  <a:schemeClr val="tx1"/>
                </a:solidFill>
                <a:latin typeface="Verdana" pitchFamily="34" charset="0"/>
                <a:ea typeface="Verdana" pitchFamily="34" charset="0"/>
                <a:cs typeface="Verdana" pitchFamily="34" charset="0"/>
              </a:rPr>
              <a:t> XML </a:t>
            </a:r>
            <a:r>
              <a:rPr lang="el-GR" sz="1200" b="1" dirty="0" smtClean="0">
                <a:solidFill>
                  <a:schemeClr val="tx1"/>
                </a:solidFill>
                <a:latin typeface="Verdana" pitchFamily="34" charset="0"/>
                <a:ea typeface="Verdana" pitchFamily="34" charset="0"/>
                <a:cs typeface="Verdana" pitchFamily="34" charset="0"/>
              </a:rPr>
              <a:t>ή Πρότυπων </a:t>
            </a:r>
            <a:r>
              <a:rPr lang="en-US" sz="1200" b="1" dirty="0" smtClean="0">
                <a:solidFill>
                  <a:schemeClr val="tx1"/>
                </a:solidFill>
                <a:latin typeface="Verdana" pitchFamily="34" charset="0"/>
                <a:ea typeface="Verdana" pitchFamily="34" charset="0"/>
                <a:cs typeface="Verdana" pitchFamily="34" charset="0"/>
              </a:rPr>
              <a:t>Excel </a:t>
            </a:r>
            <a:endParaRPr lang="el-GR" sz="1200" b="1" dirty="0">
              <a:solidFill>
                <a:schemeClr val="tx1"/>
              </a:solidFill>
              <a:latin typeface="Verdana" pitchFamily="34" charset="0"/>
              <a:ea typeface="Verdana" pitchFamily="34" charset="0"/>
              <a:cs typeface="Verdana" pitchFamily="34" charset="0"/>
            </a:endParaRPr>
          </a:p>
        </p:txBody>
      </p:sp>
      <p:sp>
        <p:nvSpPr>
          <p:cNvPr id="5" name="Βέλος προς τα κάτω 4"/>
          <p:cNvSpPr/>
          <p:nvPr/>
        </p:nvSpPr>
        <p:spPr>
          <a:xfrm>
            <a:off x="971600" y="3501008"/>
            <a:ext cx="193746" cy="213744"/>
          </a:xfrm>
          <a:prstGeom prst="downArrow">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9" name="TextBox 8"/>
          <p:cNvSpPr txBox="1"/>
          <p:nvPr/>
        </p:nvSpPr>
        <p:spPr>
          <a:xfrm>
            <a:off x="7884368" y="2823369"/>
            <a:ext cx="534452" cy="253916"/>
          </a:xfrm>
          <a:prstGeom prst="rect">
            <a:avLst/>
          </a:prstGeom>
          <a:noFill/>
        </p:spPr>
        <p:txBody>
          <a:bodyPr wrap="square" rtlCol="0">
            <a:spAutoFit/>
          </a:bodyPr>
          <a:lstStyle/>
          <a:p>
            <a:r>
              <a:rPr lang="en-US" sz="1000" b="1" dirty="0" smtClean="0">
                <a:latin typeface="Verdana" panose="020B0604030504040204" pitchFamily="34" charset="0"/>
                <a:ea typeface="Verdana" panose="020B0604030504040204" pitchFamily="34" charset="0"/>
                <a:cs typeface="Verdana" panose="020B0604030504040204" pitchFamily="34" charset="0"/>
              </a:rPr>
              <a:t>XML</a:t>
            </a:r>
            <a:endParaRPr lang="el-GR" sz="10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5477708" y="6093296"/>
            <a:ext cx="1038508" cy="369332"/>
          </a:xfrm>
          <a:prstGeom prst="rect">
            <a:avLst/>
          </a:prstGeom>
          <a:noFill/>
        </p:spPr>
        <p:txBody>
          <a:bodyPr wrap="square" rtlCol="0">
            <a:spAutoFit/>
          </a:bodyPr>
          <a:lstStyle/>
          <a:p>
            <a:r>
              <a:rPr lang="el-GR" sz="900" b="1" dirty="0" smtClean="0">
                <a:latin typeface="Verdana" panose="020B0604030504040204" pitchFamily="34" charset="0"/>
                <a:ea typeface="Verdana" panose="020B0604030504040204" pitchFamily="34" charset="0"/>
                <a:cs typeface="Verdana" panose="020B0604030504040204" pitchFamily="34" charset="0"/>
              </a:rPr>
              <a:t>(Δ/ΝΣΗ ΗΛ. ΔΙΑΚ. ΥΠΕΣ)</a:t>
            </a:r>
            <a:endParaRPr lang="el-GR" sz="9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Rounded Rectangle 5"/>
          <p:cNvSpPr/>
          <p:nvPr/>
        </p:nvSpPr>
        <p:spPr>
          <a:xfrm>
            <a:off x="2051720" y="1263606"/>
            <a:ext cx="1872208" cy="5092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b="1" dirty="0" smtClean="0">
                <a:latin typeface="Verdana" pitchFamily="34" charset="0"/>
                <a:ea typeface="Verdana" pitchFamily="34" charset="0"/>
                <a:cs typeface="Verdana" pitchFamily="34" charset="0"/>
              </a:rPr>
              <a:t>Λοιποί φορείς (μελλοντικά)</a:t>
            </a:r>
            <a:endParaRPr lang="el-GR" sz="1000" dirty="0">
              <a:latin typeface="Verdana" panose="020B0604030504040204" pitchFamily="34" charset="0"/>
              <a:ea typeface="Verdana" panose="020B0604030504040204" pitchFamily="34" charset="0"/>
              <a:cs typeface="Verdana" panose="020B0604030504040204" pitchFamily="34" charset="0"/>
            </a:endParaRPr>
          </a:p>
          <a:p>
            <a:pPr algn="ctr"/>
            <a:endParaRPr lang="el-GR" sz="1100"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Αξιολογούμενη Υπηρεσία - </a:t>
            </a:r>
            <a:r>
              <a:rPr lang="en-US" dirty="0" smtClean="0"/>
              <a:t>IMM</a:t>
            </a:r>
            <a:endParaRPr lang="el-GR" dirty="0"/>
          </a:p>
        </p:txBody>
      </p:sp>
      <p:sp>
        <p:nvSpPr>
          <p:cNvPr id="3" name="Text Placeholder 2"/>
          <p:cNvSpPr>
            <a:spLocks noGrp="1"/>
          </p:cNvSpPr>
          <p:nvPr>
            <p:ph type="body" idx="1"/>
          </p:nvPr>
        </p:nvSpPr>
        <p:spPr/>
        <p:txBody>
          <a:bodyPr/>
          <a:lstStyle/>
          <a:p>
            <a:endParaRPr lang="el-GR" dirty="0" smtClean="0"/>
          </a:p>
          <a:p>
            <a:r>
              <a:rPr lang="el-GR" dirty="0" smtClean="0"/>
              <a:t>Μέσω του </a:t>
            </a:r>
            <a:r>
              <a:rPr lang="en-US" dirty="0" smtClean="0"/>
              <a:t>IMM, </a:t>
            </a:r>
            <a:r>
              <a:rPr lang="el-GR" dirty="0" smtClean="0"/>
              <a:t>επιλέξαμε να αξιολογήσουμε την υπηρεσία που μπορεί να περιγραφεί ως ακολούθως (</a:t>
            </a:r>
            <a:r>
              <a:rPr lang="en-US" dirty="0" smtClean="0"/>
              <a:t>A</a:t>
            </a:r>
            <a:r>
              <a:rPr lang="el-GR" dirty="0" smtClean="0"/>
              <a:t>.2):</a:t>
            </a:r>
          </a:p>
          <a:p>
            <a:pPr>
              <a:buNone/>
            </a:pPr>
            <a:r>
              <a:rPr lang="el-GR" sz="2800" dirty="0" smtClean="0"/>
              <a:t> </a:t>
            </a:r>
            <a:endParaRPr lang="en-US" sz="2800" dirty="0" smtClean="0"/>
          </a:p>
          <a:p>
            <a:r>
              <a:rPr lang="el-GR" sz="2800" dirty="0" smtClean="0"/>
              <a:t>Συλλογή μέσω του Κεντρικού Κόμβου </a:t>
            </a:r>
            <a:r>
              <a:rPr lang="el-GR" sz="2800" dirty="0" err="1" smtClean="0"/>
              <a:t>Διαλειτουργικότητας</a:t>
            </a:r>
            <a:r>
              <a:rPr lang="el-GR" sz="2800" dirty="0" smtClean="0"/>
              <a:t> του ΥΠΕΣ από τα </a:t>
            </a:r>
            <a:r>
              <a:rPr lang="el-GR" sz="2800" dirty="0" err="1" smtClean="0"/>
              <a:t>web</a:t>
            </a:r>
            <a:r>
              <a:rPr lang="el-GR" sz="2800" dirty="0" smtClean="0"/>
              <a:t> </a:t>
            </a:r>
            <a:r>
              <a:rPr lang="el-GR" sz="2800" dirty="0" err="1" smtClean="0"/>
              <a:t>services</a:t>
            </a:r>
            <a:r>
              <a:rPr lang="el-GR" sz="2800" dirty="0" smtClean="0"/>
              <a:t> των φορέων της Τ.Α., της μηνιαίας επεξεργασμένης δημοσιονομικής πληροφορίας και μετάδοση από αυτόν σε κατάλληλη μορφή στο </a:t>
            </a:r>
            <a:r>
              <a:rPr lang="el-GR" sz="2800" dirty="0" err="1" smtClean="0"/>
              <a:t>web</a:t>
            </a:r>
            <a:r>
              <a:rPr lang="el-GR" sz="2800" dirty="0" smtClean="0"/>
              <a:t> </a:t>
            </a:r>
            <a:r>
              <a:rPr lang="el-GR" sz="2800" dirty="0" err="1" smtClean="0"/>
              <a:t>service</a:t>
            </a:r>
            <a:r>
              <a:rPr lang="el-GR" sz="2800" dirty="0" smtClean="0"/>
              <a:t> του Πληροφοριακού Συστήματος «Συλλογή και Ενοποίηση Χρηματοοικονομικών Αναφορών Φορέων της Γενικής Κυβέρνησης» του ΓΛΚ.</a:t>
            </a:r>
          </a:p>
          <a:p>
            <a:endParaRPr lang="el-GR" dirty="0" smtClean="0"/>
          </a:p>
          <a:p>
            <a:endParaRPr lang="el-GR" dirty="0"/>
          </a:p>
        </p:txBody>
      </p:sp>
      <p:sp>
        <p:nvSpPr>
          <p:cNvPr id="4" name="Slide Number Placeholder 3"/>
          <p:cNvSpPr>
            <a:spLocks noGrp="1"/>
          </p:cNvSpPr>
          <p:nvPr>
            <p:ph type="sldNum" sz="quarter" idx="12"/>
          </p:nvPr>
        </p:nvSpPr>
        <p:spPr/>
        <p:txBody>
          <a:bodyPr/>
          <a:lstStyle/>
          <a:p>
            <a:fld id="{607D46B6-8F5A-4B10-9FAE-780AC558AC4A}"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 </a:t>
            </a:r>
            <a:r>
              <a:rPr lang="el-GR" dirty="0" smtClean="0"/>
              <a:t>της Υπηρεσίας</a:t>
            </a:r>
            <a:endParaRPr lang="el-GR" dirty="0"/>
          </a:p>
        </p:txBody>
      </p:sp>
      <p:sp>
        <p:nvSpPr>
          <p:cNvPr id="3" name="Text Placeholder 2"/>
          <p:cNvSpPr>
            <a:spLocks noGrp="1"/>
          </p:cNvSpPr>
          <p:nvPr>
            <p:ph type="body" idx="1"/>
          </p:nvPr>
        </p:nvSpPr>
        <p:spPr/>
        <p:txBody>
          <a:bodyPr>
            <a:normAutofit/>
          </a:bodyPr>
          <a:lstStyle/>
          <a:p>
            <a:r>
              <a:rPr lang="el-GR" dirty="0" smtClean="0"/>
              <a:t>Το ΥΠΕΣ είναι το αρμόδιο Υπουργείο για τη δημοσιονομική πορεία των φορέων της Τοπικής Αυτοδιοίκησης, είναι αρμόδιο για τη συλλογή και αποστολή των οικονομικών (στατιστικών) στοιχείων στο ΓΛΚ και κάνει παρεμβάσεις στους εποπτευόμενους φορείς για το σκοπό αυτό.</a:t>
            </a:r>
          </a:p>
          <a:p>
            <a:r>
              <a:rPr lang="el-GR" b="1" dirty="0" smtClean="0"/>
              <a:t>Συνεπώς θεωρούμε ως </a:t>
            </a:r>
            <a:r>
              <a:rPr lang="el-GR" b="1" dirty="0" err="1" smtClean="0"/>
              <a:t>owner</a:t>
            </a:r>
            <a:r>
              <a:rPr lang="el-GR" b="1" dirty="0" smtClean="0"/>
              <a:t> της υπηρεσίας το ΥΠΕΣ (</a:t>
            </a:r>
            <a:r>
              <a:rPr lang="en-US" b="1" dirty="0" smtClean="0"/>
              <a:t>A</a:t>
            </a:r>
            <a:r>
              <a:rPr lang="el-GR" b="1" dirty="0" smtClean="0"/>
              <a:t>.3)</a:t>
            </a:r>
            <a:r>
              <a:rPr lang="en-US" b="1" dirty="0" smtClean="0"/>
              <a:t> </a:t>
            </a:r>
            <a:r>
              <a:rPr lang="el-GR" b="1" dirty="0" smtClean="0"/>
              <a:t>καθώς αποτελεί το κεντρικό σημείο συντονισμού της διαδικασίας (</a:t>
            </a:r>
            <a:r>
              <a:rPr lang="en-US" b="1" dirty="0" smtClean="0"/>
              <a:t>D.4</a:t>
            </a:r>
            <a:r>
              <a:rPr lang="el-GR" b="1" dirty="0" smtClean="0"/>
              <a:t>):</a:t>
            </a:r>
          </a:p>
          <a:p>
            <a:r>
              <a:rPr lang="el-GR" dirty="0" smtClean="0"/>
              <a:t>Παρότι η διαδικασία του δημοσιονομικού </a:t>
            </a:r>
            <a:r>
              <a:rPr lang="el-GR" dirty="0" err="1" smtClean="0"/>
              <a:t>reporting</a:t>
            </a:r>
            <a:r>
              <a:rPr lang="el-GR" dirty="0" smtClean="0"/>
              <a:t> ανήκει συνολικά στο ΓΛΚ για όλους τους υποτομείς της Κεντρικής και Γενικής Κυβέρνησης και παρότι τα ίδια τα </a:t>
            </a:r>
            <a:r>
              <a:rPr lang="el-GR" dirty="0" err="1" smtClean="0"/>
              <a:t>data</a:t>
            </a:r>
            <a:r>
              <a:rPr lang="el-GR" dirty="0" smtClean="0"/>
              <a:t> ανήκουν στους Φορείς της Τ.Α. (</a:t>
            </a:r>
            <a:r>
              <a:rPr lang="en-US" dirty="0" smtClean="0"/>
              <a:t>data owners</a:t>
            </a:r>
            <a:r>
              <a:rPr lang="el-GR" dirty="0" smtClean="0"/>
              <a:t>)</a:t>
            </a:r>
            <a:r>
              <a:rPr lang="en-US" dirty="0" smtClean="0"/>
              <a:t>.</a:t>
            </a:r>
          </a:p>
        </p:txBody>
      </p:sp>
      <p:sp>
        <p:nvSpPr>
          <p:cNvPr id="4" name="Slide Number Placeholder 3"/>
          <p:cNvSpPr>
            <a:spLocks noGrp="1"/>
          </p:cNvSpPr>
          <p:nvPr>
            <p:ph type="sldNum" sz="quarter" idx="12"/>
          </p:nvPr>
        </p:nvSpPr>
        <p:spPr/>
        <p:txBody>
          <a:bodyPr/>
          <a:lstStyle/>
          <a:p>
            <a:fld id="{607D46B6-8F5A-4B10-9FAE-780AC558AC4A}" type="slidenum">
              <a:rPr lang="el-GR" smtClean="0"/>
              <a:pPr/>
              <a:t>9</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799ad54da5dba849b92ba56a38364952b8768ab5"/>
</p:tagLst>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6434</TotalTime>
  <Words>1887</Words>
  <Application>Microsoft Office PowerPoint</Application>
  <PresentationFormat>On-screen Show (4:3)</PresentationFormat>
  <Paragraphs>215</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Προσαρμοσμένη σχεδίαση</vt:lpstr>
      <vt:lpstr>ΥΠΟΥΡΓΕΙΟ ΕΣΩΤΕΡΙΚΩΝ </vt:lpstr>
      <vt:lpstr>Για τι θα μιλήσουμε…</vt:lpstr>
      <vt:lpstr>Ο Κόμβος Διαλειτουργικότητας του ΥΠΕΣ</vt:lpstr>
      <vt:lpstr>Λίγη Ιστορία… (1)</vt:lpstr>
      <vt:lpstr>Λίγη Ιστορία… (2)</vt:lpstr>
      <vt:lpstr>Ενταγμένοι Φορείς στον Κόμβο Διαλειτουργικότητας</vt:lpstr>
      <vt:lpstr>Ο Κόμβος Διαλειτουργικότητας του ΥΠΕΣ</vt:lpstr>
      <vt:lpstr>Αξιολογούμενη Υπηρεσία - IMM</vt:lpstr>
      <vt:lpstr>Owner της Υπηρεσίας</vt:lpstr>
      <vt:lpstr>End-user της Υπηρεσίας</vt:lpstr>
      <vt:lpstr>Προαγωγή Διαλειτουργικότητας-Επανάχρησης</vt:lpstr>
      <vt:lpstr>Περιγραφή Αξιολογούμενης Υπηρεσίας - IMM</vt:lpstr>
      <vt:lpstr>Οι Διαδικασίες </vt:lpstr>
      <vt:lpstr>Τα δεδομένα που συλλέγονται στον Κόμβο</vt:lpstr>
      <vt:lpstr>Ποιοτικά Στοιχεία για τους Φορείς</vt:lpstr>
      <vt:lpstr>Οικονομικά Στοιχεία</vt:lpstr>
      <vt:lpstr>Στοιχεία Μισθοδοσίας και Προσωπικού</vt:lpstr>
      <vt:lpstr>Διαστασιοποίηση Δεδομένων</vt:lpstr>
      <vt:lpstr>Oracle Business Intelligence EE (1)</vt:lpstr>
      <vt:lpstr>Oracle Business Intelligence EE (2)</vt:lpstr>
      <vt:lpstr>Ενσωμάτωση Στοιχείων ΔΗΜΩΝ &amp; ΠΕΡΙΦΕΡΕΙΩΝ</vt:lpstr>
      <vt:lpstr> Η Νέα Ιστοσελίδα Εφαρμογής Κόμβου</vt:lpstr>
      <vt:lpstr>Συχνές Ερωτήσεις για τον Κόμβο Διαλειτουργικότητας</vt:lpstr>
      <vt:lpstr>SWOT Analysis</vt:lpstr>
      <vt:lpstr>SWOT Analysis</vt:lpstr>
      <vt:lpstr>Προτάσεις Βελτίωσης</vt:lpstr>
      <vt:lpstr>Κόστος υλοποίησης έως σήμερα</vt:lpstr>
      <vt:lpstr>- ΤΕΛΟΣ - ΕΥΧΑΡΙΣΤΟΥΜΕ ΓΙΑ  ΤΗΝ ΠΡΟΣΟΧΗ ΣΑΣ  Ε.Ε.Τσαμίλης,  Π.Έξαρχος, Ν.Δίκαρος &amp; Γ.Αραμπατζής (Δ/νση Ηλ. Διακυβέρνησης Υπουργείου Εσωτερικών) e.tsamilis@ypes.gr, pexarchos@ypes.gr, n.dikaros@ypes.gr &amp; garampat@gmail.com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Βάγγος</dc:creator>
  <cp:lastModifiedBy>e tsamilis</cp:lastModifiedBy>
  <cp:revision>751</cp:revision>
  <dcterms:created xsi:type="dcterms:W3CDTF">2011-04-30T18:13:15Z</dcterms:created>
  <dcterms:modified xsi:type="dcterms:W3CDTF">2017-11-06T13:08:57Z</dcterms:modified>
</cp:coreProperties>
</file>