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17" r:id="rId2"/>
    <p:sldId id="318" r:id="rId3"/>
    <p:sldId id="319" r:id="rId4"/>
    <p:sldId id="320" r:id="rId5"/>
    <p:sldId id="331" r:id="rId6"/>
    <p:sldId id="323" r:id="rId7"/>
    <p:sldId id="322" r:id="rId8"/>
    <p:sldId id="325" r:id="rId9"/>
    <p:sldId id="326" r:id="rId10"/>
    <p:sldId id="327" r:id="rId11"/>
    <p:sldId id="321" r:id="rId12"/>
    <p:sldId id="279" r:id="rId13"/>
    <p:sldId id="280" r:id="rId14"/>
    <p:sldId id="293" r:id="rId15"/>
    <p:sldId id="332" r:id="rId16"/>
    <p:sldId id="333" r:id="rId17"/>
    <p:sldId id="295" r:id="rId18"/>
    <p:sldId id="300" r:id="rId19"/>
    <p:sldId id="301" r:id="rId20"/>
    <p:sldId id="313" r:id="rId21"/>
    <p:sldId id="315" r:id="rId22"/>
    <p:sldId id="316" r:id="rId23"/>
    <p:sldId id="334" r:id="rId24"/>
    <p:sldId id="335" r:id="rId25"/>
  </p:sldIdLst>
  <p:sldSz cx="9144000" cy="6858000" type="screen4x3"/>
  <p:notesSz cx="6858000"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3DD"/>
    <a:srgbClr val="F7F6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705" autoAdjust="0"/>
  </p:normalViewPr>
  <p:slideViewPr>
    <p:cSldViewPr>
      <p:cViewPr>
        <p:scale>
          <a:sx n="70" d="100"/>
          <a:sy n="70" d="100"/>
        </p:scale>
        <p:origin x="-1164"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DBB62738-45A8-4631-B9A8-A9F85B8CDFCB}" type="datetimeFigureOut">
              <a:rPr lang="el-GR" smtClean="0"/>
              <a:pPr/>
              <a:t>5/11/2017</a:t>
            </a:fld>
            <a:endParaRPr lang="el-GR"/>
          </a:p>
        </p:txBody>
      </p:sp>
      <p:sp>
        <p:nvSpPr>
          <p:cNvPr id="4" name="Θέση υποσέλιδου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r>
              <a:rPr lang="el-GR" smtClean="0"/>
              <a:t>Πριάρη Χαρίκλεια</a:t>
            </a:r>
            <a:endParaRPr lang="el-GR"/>
          </a:p>
        </p:txBody>
      </p:sp>
      <p:sp>
        <p:nvSpPr>
          <p:cNvPr id="5" name="Θέση αριθμού διαφάνειας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8A6F803B-1CCD-47E6-B340-F2A5402C875D}" type="slidenum">
              <a:rPr lang="el-GR" smtClean="0"/>
              <a:pPr/>
              <a:t>‹#›</a:t>
            </a:fld>
            <a:endParaRPr lang="el-GR"/>
          </a:p>
        </p:txBody>
      </p:sp>
    </p:spTree>
    <p:extLst>
      <p:ext uri="{BB962C8B-B14F-4D97-AF65-F5344CB8AC3E}">
        <p14:creationId xmlns:p14="http://schemas.microsoft.com/office/powerpoint/2010/main" val="29689451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A4D44263-83F8-49C9-BEA5-DB37DE0508AF}" type="datetimeFigureOut">
              <a:rPr lang="el-GR" smtClean="0"/>
              <a:pPr/>
              <a:t>5/11/2017</a:t>
            </a:fld>
            <a:endParaRPr lang="el-GR"/>
          </a:p>
        </p:txBody>
      </p:sp>
      <p:sp>
        <p:nvSpPr>
          <p:cNvPr id="4" name="Θέση εικόνας διαφάνειας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r>
              <a:rPr lang="el-GR" smtClean="0"/>
              <a:t>Πριάρη Χαρίκλεια</a:t>
            </a:r>
            <a:endParaRPr lang="el-GR"/>
          </a:p>
        </p:txBody>
      </p:sp>
      <p:sp>
        <p:nvSpPr>
          <p:cNvPr id="7" name="Θέση αριθμού διαφάνειας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A5279876-9FEE-4F0C-87F7-A0D4B541FEE1}" type="slidenum">
              <a:rPr lang="el-GR" smtClean="0"/>
              <a:pPr/>
              <a:t>‹#›</a:t>
            </a:fld>
            <a:endParaRPr lang="el-GR"/>
          </a:p>
        </p:txBody>
      </p:sp>
    </p:spTree>
    <p:extLst>
      <p:ext uri="{BB962C8B-B14F-4D97-AF65-F5344CB8AC3E}">
        <p14:creationId xmlns:p14="http://schemas.microsoft.com/office/powerpoint/2010/main" val="398281014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3B8EEED-67BE-437A-A454-AE51BC2E1171}" type="datetime1">
              <a:rPr lang="el-GR" smtClean="0"/>
              <a:pPr/>
              <a:t>5/11/2017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84766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7BAEC3-B01E-4F75-8338-4FCBF84EA2BD}" type="datetime1">
              <a:rPr lang="el-GR" smtClean="0"/>
              <a:pPr/>
              <a:t>5/11/2017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94506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82476CE-1E02-4281-86BF-E6046F6F9C1D}" type="datetime1">
              <a:rPr lang="el-GR" smtClean="0"/>
              <a:pPr/>
              <a:t>5/11/2017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235941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EAE761F-7E4B-4228-A820-4C1B4365E2D3}" type="datetime1">
              <a:rPr lang="el-GR" smtClean="0"/>
              <a:pPr/>
              <a:t>5/11/2017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29690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12F83D3-36DF-4DB1-9761-701CE28C9A5A}" type="datetime1">
              <a:rPr lang="el-GR" smtClean="0"/>
              <a:pPr/>
              <a:t>5/11/2017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56228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B432E09-5FE0-40A8-8BF1-D4E8F1C07304}" type="datetime1">
              <a:rPr lang="el-GR" smtClean="0"/>
              <a:pPr/>
              <a:t>5/11/2017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146744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50BE60D-2AD7-4757-80AD-B14375CB17C0}" type="datetime1">
              <a:rPr lang="el-GR" smtClean="0"/>
              <a:pPr/>
              <a:t>5/11/2017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236440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BB15CB-530B-4A97-B9C1-39057F93ADA9}" type="datetime1">
              <a:rPr lang="el-GR" smtClean="0"/>
              <a:pPr/>
              <a:t>5/11/2017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169718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957848C-C6B5-4C31-BF73-5B24FF6239E2}" type="datetime1">
              <a:rPr lang="el-GR" smtClean="0"/>
              <a:pPr/>
              <a:t>5/11/2017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255911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3607B28-D1C6-4B79-B012-C78FE7214981}" type="datetime1">
              <a:rPr lang="el-GR" smtClean="0"/>
              <a:pPr/>
              <a:t>5/11/2017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245138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88A0F92-5D1D-4FF0-818C-7154D4C2FE68}" type="datetime1">
              <a:rPr lang="el-GR" smtClean="0"/>
              <a:pPr/>
              <a:t>5/11/2017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50A5CF6-A2BE-450D-83E6-F5F5C3518DAC}" type="slidenum">
              <a:rPr lang="el-GR" smtClean="0"/>
              <a:pPr/>
              <a:t>‹#›</a:t>
            </a:fld>
            <a:endParaRPr lang="el-GR"/>
          </a:p>
        </p:txBody>
      </p:sp>
    </p:spTree>
    <p:extLst>
      <p:ext uri="{BB962C8B-B14F-4D97-AF65-F5344CB8AC3E}">
        <p14:creationId xmlns:p14="http://schemas.microsoft.com/office/powerpoint/2010/main" val="339632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alpha val="73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06885-1B09-4047-AB96-3A42F62FC6EF}" type="datetime1">
              <a:rPr lang="el-GR" smtClean="0"/>
              <a:pPr/>
              <a:t>5/11/2017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A5CF6-A2BE-450D-83E6-F5F5C3518DAC}" type="slidenum">
              <a:rPr lang="el-GR" smtClean="0"/>
              <a:pPr/>
              <a:t>‹#›</a:t>
            </a:fld>
            <a:endParaRPr lang="el-GR"/>
          </a:p>
        </p:txBody>
      </p:sp>
    </p:spTree>
    <p:extLst>
      <p:ext uri="{BB962C8B-B14F-4D97-AF65-F5344CB8AC3E}">
        <p14:creationId xmlns:p14="http://schemas.microsoft.com/office/powerpoint/2010/main" val="775864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promitheus.gov.gr/"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p:nvPr/>
        </p:nvPicPr>
        <p:blipFill rotWithShape="1">
          <a:blip r:embed="rId2"/>
          <a:srcRect l="10843" t="32289" r="60994" b="47470"/>
          <a:stretch/>
        </p:blipFill>
        <p:spPr bwMode="auto">
          <a:xfrm>
            <a:off x="395536" y="476672"/>
            <a:ext cx="1872208" cy="1080120"/>
          </a:xfrm>
          <a:prstGeom prst="rect">
            <a:avLst/>
          </a:prstGeom>
          <a:ln>
            <a:noFill/>
          </a:ln>
          <a:extLst>
            <a:ext uri="{53640926-AAD7-44D8-BBD7-CCE9431645EC}">
              <a14:shadowObscured xmlns:a14="http://schemas.microsoft.com/office/drawing/2010/main"/>
            </a:ext>
          </a:extLst>
        </p:spPr>
      </p:pic>
      <p:sp>
        <p:nvSpPr>
          <p:cNvPr id="6" name="Ορθογώνιο 5"/>
          <p:cNvSpPr/>
          <p:nvPr/>
        </p:nvSpPr>
        <p:spPr>
          <a:xfrm>
            <a:off x="3995936" y="548680"/>
            <a:ext cx="4572000" cy="646331"/>
          </a:xfrm>
          <a:prstGeom prst="rect">
            <a:avLst/>
          </a:prstGeom>
        </p:spPr>
        <p:txBody>
          <a:bodyPr>
            <a:spAutoFit/>
          </a:bodyPr>
          <a:lstStyle/>
          <a:p>
            <a:pPr algn="r"/>
            <a:r>
              <a:rPr lang="el-GR" b="1" dirty="0"/>
              <a:t>Αξιολόγηση </a:t>
            </a:r>
            <a:r>
              <a:rPr lang="el-GR" b="1" dirty="0" err="1"/>
              <a:t>Διαλειτουργικότητας</a:t>
            </a:r>
            <a:r>
              <a:rPr lang="el-GR" b="1" dirty="0"/>
              <a:t> Ηλεκτρονικών Δημοσίων Υπηρεσιών</a:t>
            </a:r>
            <a:endParaRPr lang="el-GR" b="1" dirty="0">
              <a:effectLst/>
            </a:endParaRPr>
          </a:p>
        </p:txBody>
      </p:sp>
      <p:sp>
        <p:nvSpPr>
          <p:cNvPr id="7" name="Υπότιτλος 2"/>
          <p:cNvSpPr txBox="1">
            <a:spLocks/>
          </p:cNvSpPr>
          <p:nvPr/>
        </p:nvSpPr>
        <p:spPr>
          <a:xfrm>
            <a:off x="1331640" y="2636912"/>
            <a:ext cx="6408712" cy="13681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pPr>
            <a:r>
              <a:rPr lang="el-GR" sz="1800" b="1" i="1" dirty="0"/>
              <a:t>Ηλεκτρονική </a:t>
            </a:r>
            <a:r>
              <a:rPr lang="el-GR" sz="1800" b="1" i="1" dirty="0" smtClean="0"/>
              <a:t>Παρακολούθηση της Διαγωνιστικής Διαδικασίας των </a:t>
            </a:r>
            <a:r>
              <a:rPr lang="el-GR" sz="1800" b="1" i="1" dirty="0"/>
              <a:t>Δημοσίων Συμβάσεων μέσω της πλατφόρμας του </a:t>
            </a:r>
            <a:r>
              <a:rPr lang="el-GR" sz="1800" b="1" i="1" dirty="0" smtClean="0"/>
              <a:t>ΕΣΗΔΗΣ, </a:t>
            </a:r>
            <a:r>
              <a:rPr lang="el-GR" sz="1800" b="1" i="1" dirty="0"/>
              <a:t>από την οπτική γωνία του χειριστή της Αναθέτουσας Αρχής.</a:t>
            </a:r>
          </a:p>
          <a:p>
            <a:endParaRPr lang="el-GR" dirty="0"/>
          </a:p>
        </p:txBody>
      </p:sp>
      <p:sp>
        <p:nvSpPr>
          <p:cNvPr id="8" name="Ορθογώνιο 7"/>
          <p:cNvSpPr/>
          <p:nvPr/>
        </p:nvSpPr>
        <p:spPr>
          <a:xfrm>
            <a:off x="3131840" y="2132856"/>
            <a:ext cx="3085786" cy="400110"/>
          </a:xfrm>
          <a:prstGeom prst="rect">
            <a:avLst/>
          </a:prstGeom>
        </p:spPr>
        <p:txBody>
          <a:bodyPr wrap="square">
            <a:spAutoFit/>
          </a:bodyPr>
          <a:lstStyle/>
          <a:p>
            <a:pPr algn="ctr"/>
            <a:r>
              <a:rPr lang="el-GR" sz="2000" b="1" u="sng" spc="600" dirty="0" smtClean="0">
                <a:latin typeface="Calibri" panose="020F0502020204030204" pitchFamily="34" charset="0"/>
              </a:rPr>
              <a:t>ΠΑΡΟΥΣΙΑΣΗ</a:t>
            </a:r>
            <a:endParaRPr lang="el-GR" sz="2000" u="sng" spc="600" dirty="0">
              <a:latin typeface="Calibri" panose="020F0502020204030204" pitchFamily="34" charset="0"/>
            </a:endParaRPr>
          </a:p>
        </p:txBody>
      </p:sp>
      <p:sp>
        <p:nvSpPr>
          <p:cNvPr id="9" name="Ορθογώνιο 8"/>
          <p:cNvSpPr/>
          <p:nvPr/>
        </p:nvSpPr>
        <p:spPr>
          <a:xfrm>
            <a:off x="6042921" y="4797152"/>
            <a:ext cx="2524746" cy="646331"/>
          </a:xfrm>
          <a:prstGeom prst="rect">
            <a:avLst/>
          </a:prstGeom>
        </p:spPr>
        <p:txBody>
          <a:bodyPr wrap="square">
            <a:spAutoFit/>
          </a:bodyPr>
          <a:lstStyle/>
          <a:p>
            <a:pPr algn="ctr"/>
            <a:r>
              <a:rPr lang="el-GR" b="1" dirty="0">
                <a:latin typeface="Calibri" panose="020F0502020204030204" pitchFamily="34" charset="0"/>
              </a:rPr>
              <a:t>Χαρίκλεια </a:t>
            </a:r>
            <a:r>
              <a:rPr lang="el-GR" b="1" dirty="0" err="1" smtClean="0">
                <a:latin typeface="Calibri" panose="020F0502020204030204" pitchFamily="34" charset="0"/>
              </a:rPr>
              <a:t>Πριάρη</a:t>
            </a:r>
            <a:endParaRPr lang="en-US" b="1" dirty="0" smtClean="0">
              <a:latin typeface="Calibri" panose="020F0502020204030204" pitchFamily="34" charset="0"/>
            </a:endParaRPr>
          </a:p>
          <a:p>
            <a:pPr algn="ctr"/>
            <a:r>
              <a:rPr lang="el-GR" b="1" dirty="0" smtClean="0">
                <a:latin typeface="Calibri" panose="020F0502020204030204" pitchFamily="34" charset="0"/>
              </a:rPr>
              <a:t>Στέλεχος Μ.Ο.Δ. Α.Ε.</a:t>
            </a:r>
            <a:endParaRPr lang="el-GR" dirty="0">
              <a:latin typeface="Calibri" panose="020F0502020204030204" pitchFamily="34" charset="0"/>
            </a:endParaRPr>
          </a:p>
        </p:txBody>
      </p:sp>
      <p:sp>
        <p:nvSpPr>
          <p:cNvPr id="10" name="Ορθογώνιο 9"/>
          <p:cNvSpPr/>
          <p:nvPr/>
        </p:nvSpPr>
        <p:spPr>
          <a:xfrm>
            <a:off x="3784552" y="6156012"/>
            <a:ext cx="2299616" cy="369332"/>
          </a:xfrm>
          <a:prstGeom prst="rect">
            <a:avLst/>
          </a:prstGeom>
        </p:spPr>
        <p:txBody>
          <a:bodyPr wrap="square">
            <a:spAutoFit/>
          </a:bodyPr>
          <a:lstStyle/>
          <a:p>
            <a:pPr algn="ctr"/>
            <a:r>
              <a:rPr lang="el-GR" b="1" dirty="0" smtClean="0">
                <a:latin typeface="Cambria" panose="02040503050406030204" pitchFamily="18" charset="0"/>
              </a:rPr>
              <a:t>Νοέμβριος </a:t>
            </a:r>
            <a:r>
              <a:rPr lang="el-GR" b="1" dirty="0">
                <a:latin typeface="Cambria" panose="02040503050406030204" pitchFamily="18" charset="0"/>
              </a:rPr>
              <a:t>2017</a:t>
            </a:r>
            <a:endParaRPr lang="el-GR" dirty="0">
              <a:latin typeface="Cambria" panose="02040503050406030204" pitchFamily="18" charset="0"/>
            </a:endParaRPr>
          </a:p>
        </p:txBody>
      </p:sp>
    </p:spTree>
    <p:extLst>
      <p:ext uri="{BB962C8B-B14F-4D97-AF65-F5344CB8AC3E}">
        <p14:creationId xmlns:p14="http://schemas.microsoft.com/office/powerpoint/2010/main" val="149113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10</a:t>
            </a:fld>
            <a:endParaRPr lang="el-GR"/>
          </a:p>
        </p:txBody>
      </p:sp>
      <p:sp>
        <p:nvSpPr>
          <p:cNvPr id="3" name="Ορθογώνιο 2"/>
          <p:cNvSpPr/>
          <p:nvPr/>
        </p:nvSpPr>
        <p:spPr>
          <a:xfrm>
            <a:off x="323528" y="404664"/>
            <a:ext cx="8280920" cy="6093976"/>
          </a:xfrm>
          <a:prstGeom prst="rect">
            <a:avLst/>
          </a:prstGeom>
        </p:spPr>
        <p:txBody>
          <a:bodyPr wrap="square">
            <a:spAutoFit/>
          </a:bodyPr>
          <a:lstStyle/>
          <a:p>
            <a:pPr algn="just">
              <a:lnSpc>
                <a:spcPct val="150000"/>
              </a:lnSpc>
            </a:pPr>
            <a:r>
              <a:rPr lang="el-GR" b="1" dirty="0"/>
              <a:t>Το Ίδρυμα Οικονομικών &amp; Βιομηχανικών Ερευνών </a:t>
            </a:r>
            <a:r>
              <a:rPr lang="el-GR" dirty="0"/>
              <a:t>(ΙΟΒΕ) προχώρησε το 2013 σε έρευνα η οποία μεταξύ άλλων προσδιορίζει </a:t>
            </a:r>
            <a:r>
              <a:rPr lang="el-GR" b="1" dirty="0"/>
              <a:t>τα σημαντικά οφέλη </a:t>
            </a:r>
            <a:r>
              <a:rPr lang="el-GR" dirty="0"/>
              <a:t>που θα προκύψουν για την δημόσια διοίκηση από την </a:t>
            </a:r>
            <a:r>
              <a:rPr lang="el-GR" b="1" dirty="0"/>
              <a:t>υιοθέτηση και διάδοση της χρήσης της ψηφιακής υπογραφής</a:t>
            </a:r>
            <a:r>
              <a:rPr lang="el-GR" dirty="0"/>
              <a:t> που προβλέπεται να απλοποιήσει σε μεγάλο βαθμό τις διαδικασίες συναλλαγών των πολιτών. </a:t>
            </a:r>
            <a:endParaRPr lang="el-GR" dirty="0" smtClean="0"/>
          </a:p>
          <a:p>
            <a:pPr algn="just">
              <a:lnSpc>
                <a:spcPct val="150000"/>
              </a:lnSpc>
            </a:pPr>
            <a:endParaRPr lang="el-GR" sz="800" dirty="0" smtClean="0"/>
          </a:p>
          <a:p>
            <a:pPr algn="just">
              <a:lnSpc>
                <a:spcPct val="150000"/>
              </a:lnSpc>
            </a:pPr>
            <a:r>
              <a:rPr lang="el-GR" dirty="0" smtClean="0"/>
              <a:t>Η </a:t>
            </a:r>
            <a:r>
              <a:rPr lang="el-GR" dirty="0"/>
              <a:t>εν λόγω έρευνα κοστολογεί και συγκρίνει τον υφιστάμενο, </a:t>
            </a:r>
            <a:r>
              <a:rPr lang="el-GR" b="1" dirty="0"/>
              <a:t>«παραδοσιακό» και γραφειοκρατικό τρόπο διοικητικής διεκπεραίωσης εγγράφων </a:t>
            </a:r>
            <a:r>
              <a:rPr lang="el-GR" dirty="0"/>
              <a:t>(ιδιόχειρη υπογραφή εγγράφων, διακίνηση εγγράφων μέσω φαξ/ταχυδρομείο, αρχειοθέτηση φυσικού αρχείου) με </a:t>
            </a:r>
            <a:r>
              <a:rPr lang="el-GR" b="1" dirty="0"/>
              <a:t>έναν νέο, ευέλικτο, ψηφιακό τρόπο</a:t>
            </a:r>
            <a:r>
              <a:rPr lang="el-GR" dirty="0"/>
              <a:t> (ψηφιακή υπογραφή, διακίνηση μέσω ηλεκτρονικού ταχυδρομείου και ψηφιακή αρχειοθέτηση εγγράφων). </a:t>
            </a:r>
            <a:endParaRPr lang="el-GR" dirty="0" smtClean="0"/>
          </a:p>
          <a:p>
            <a:pPr algn="just">
              <a:lnSpc>
                <a:spcPct val="150000"/>
              </a:lnSpc>
            </a:pPr>
            <a:endParaRPr lang="el-GR" sz="800" dirty="0" smtClean="0"/>
          </a:p>
          <a:p>
            <a:pPr algn="just">
              <a:lnSpc>
                <a:spcPct val="150000"/>
              </a:lnSpc>
            </a:pPr>
            <a:r>
              <a:rPr lang="el-GR" dirty="0" smtClean="0"/>
              <a:t>Σύμφωνα </a:t>
            </a:r>
            <a:r>
              <a:rPr lang="el-GR" dirty="0"/>
              <a:t>με το πόρισμα της έρευνας του ΙΟΒΕ, ο δημόσιος τομέας δύναται να αποφέρει </a:t>
            </a:r>
            <a:r>
              <a:rPr lang="el-GR" b="1" dirty="0"/>
              <a:t>εξοικονόμηση διοικητικού κόστους</a:t>
            </a:r>
            <a:r>
              <a:rPr lang="el-GR" dirty="0"/>
              <a:t>, μέσω της προώθησης της ψηφιακής υπογραφής, μέχρι και </a:t>
            </a:r>
            <a:r>
              <a:rPr lang="el-GR" b="1" dirty="0"/>
              <a:t>380 εκ. €</a:t>
            </a:r>
            <a:r>
              <a:rPr lang="el-GR" dirty="0"/>
              <a:t> σε ετήσια βάση. </a:t>
            </a:r>
          </a:p>
        </p:txBody>
      </p:sp>
    </p:spTree>
    <p:extLst>
      <p:ext uri="{BB962C8B-B14F-4D97-AF65-F5344CB8AC3E}">
        <p14:creationId xmlns:p14="http://schemas.microsoft.com/office/powerpoint/2010/main" val="4166382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11</a:t>
            </a:fld>
            <a:endParaRPr lang="el-GR"/>
          </a:p>
        </p:txBody>
      </p:sp>
      <p:grpSp>
        <p:nvGrpSpPr>
          <p:cNvPr id="3" name="Ομάδα 6"/>
          <p:cNvGrpSpPr/>
          <p:nvPr/>
        </p:nvGrpSpPr>
        <p:grpSpPr>
          <a:xfrm>
            <a:off x="285720" y="214290"/>
            <a:ext cx="8456896" cy="6286544"/>
            <a:chOff x="4043" y="254454"/>
            <a:chExt cx="8272833" cy="4963699"/>
          </a:xfrm>
          <a:scene3d>
            <a:camera prst="orthographicFront"/>
            <a:lightRig rig="threePt" dir="t">
              <a:rot lat="0" lon="0" rev="7500000"/>
            </a:lightRig>
          </a:scene3d>
        </p:grpSpPr>
        <p:sp>
          <p:nvSpPr>
            <p:cNvPr id="4" name="Στρογγυλεμένο ορθογώνιο 7"/>
            <p:cNvSpPr/>
            <p:nvPr/>
          </p:nvSpPr>
          <p:spPr>
            <a:xfrm>
              <a:off x="4043" y="254454"/>
              <a:ext cx="8272833" cy="4963699"/>
            </a:xfrm>
            <a:prstGeom prst="roundRect">
              <a:avLst>
                <a:gd name="adj" fmla="val 10000"/>
              </a:avLst>
            </a:prstGeom>
          </p:spPr>
          <p:style>
            <a:lnRef idx="1">
              <a:schemeClr val="accent3"/>
            </a:lnRef>
            <a:fillRef idx="2">
              <a:schemeClr val="accent3"/>
            </a:fillRef>
            <a:effectRef idx="1">
              <a:schemeClr val="accent3"/>
            </a:effectRef>
            <a:fontRef idx="minor">
              <a:schemeClr val="dk1"/>
            </a:fontRef>
          </p:style>
        </p:sp>
        <p:sp>
          <p:nvSpPr>
            <p:cNvPr id="5" name="Στρογγυλεμένο ορθογώνιο 4"/>
            <p:cNvSpPr/>
            <p:nvPr/>
          </p:nvSpPr>
          <p:spPr>
            <a:xfrm>
              <a:off x="149425" y="423671"/>
              <a:ext cx="7982069" cy="4625265"/>
            </a:xfrm>
            <a:prstGeom prst="rect">
              <a:avLst/>
            </a:prstGeom>
            <a:ln>
              <a:noFill/>
            </a:ln>
          </p:spPr>
          <p:style>
            <a:lnRef idx="1">
              <a:schemeClr val="accent3"/>
            </a:lnRef>
            <a:fillRef idx="2">
              <a:schemeClr val="accent3"/>
            </a:fillRef>
            <a:effectRef idx="1">
              <a:schemeClr val="accent3"/>
            </a:effectRef>
            <a:fontRef idx="minor">
              <a:schemeClr val="dk1"/>
            </a:fontRef>
          </p:style>
          <p:txBody>
            <a:bodyPr spcFirstLastPara="0" vert="horz" wrap="square" lIns="114300" tIns="114300" rIns="114300" bIns="114300" numCol="1" spcCol="1270" anchor="t" anchorCtr="0">
              <a:noAutofit/>
            </a:bodyPr>
            <a:lstStyle/>
            <a:p>
              <a:pPr marL="6350" lvl="1" algn="ctr" fontAlgn="base"/>
              <a:r>
                <a:rPr lang="el-GR" b="1" dirty="0" smtClean="0">
                  <a:latin typeface="Cambria" pitchFamily="18" charset="0"/>
                </a:rPr>
                <a:t>Οφέλη από την Εφαρμογή Ηλεκτρονικών Δημόσιων Προμηθειών</a:t>
              </a:r>
              <a:endParaRPr lang="en-US" b="1" dirty="0">
                <a:latin typeface="Cambria" pitchFamily="18" charset="0"/>
              </a:endParaRPr>
            </a:p>
          </p:txBody>
        </p:sp>
      </p:grpSp>
      <p:sp>
        <p:nvSpPr>
          <p:cNvPr id="6" name="Rectangle 2"/>
          <p:cNvSpPr>
            <a:spLocks noChangeArrowheads="1"/>
          </p:cNvSpPr>
          <p:nvPr/>
        </p:nvSpPr>
        <p:spPr bwMode="auto">
          <a:xfrm>
            <a:off x="642910" y="898548"/>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7338" marR="0" lvl="0" indent="-287338" algn="just" defTabSz="914400" rtl="0" eaLnBrk="1" fontAlgn="base" latinLnBrk="0" hangingPunct="1">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καλύτερη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παρακολούθηση</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των διαγωνιστικών διαδικασιών,</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μείωση του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διοικητικού κόστους</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αύξηση της απόλυτης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διαφάνειας</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δημιουργία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απλουστευμένων</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διαδικασιών,</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συνεχής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μέτρηση</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των επιδόσεων,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αύξηση της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συμμετοχής</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των οικονομικών φορέων,</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ελάττωση της άμεσης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ανθρώπινης αλληλεπίδρασης </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στην ηλεκτρονική διαγωνιστική διαδικασία</a:t>
            </a:r>
            <a:r>
              <a:rPr kumimoji="0" lang="el-GR"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sym typeface="Wingdings" pitchFamily="2" charset="2"/>
              </a:rPr>
              <a:t> </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καταπολέμηση της διαφθοράς,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287338" marR="0" lvl="0" indent="-287338" algn="just" defTabSz="914400" rtl="0" eaLnBrk="0" fontAlgn="base" latinLnBrk="0" hangingPunct="0">
              <a:lnSpc>
                <a:spcPct val="200000"/>
              </a:lnSpc>
              <a:spcBef>
                <a:spcPct val="0"/>
              </a:spcBef>
              <a:spcAft>
                <a:spcPct val="0"/>
              </a:spcAft>
              <a:buClrTx/>
              <a:buSzTx/>
              <a:buFont typeface="Wingdings" panose="05000000000000000000" pitchFamily="2" charset="2"/>
              <a:buChar char="ü"/>
              <a:tabLst/>
            </a:pP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η ευκολότερη και αποτελεσματικότερη παρακολούθηση του </a:t>
            </a:r>
            <a:r>
              <a:rPr kumimoji="0" lang="el-GR"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συνόλου</a:t>
            </a:r>
            <a:r>
              <a:rPr kumimoji="0" lang="el-GR"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των δημοσίων συμβάσεων από την κυβέρνηση.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68850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12</a:t>
            </a:fld>
            <a:endParaRPr lang="el-GR"/>
          </a:p>
        </p:txBody>
      </p:sp>
      <p:sp>
        <p:nvSpPr>
          <p:cNvPr id="3" name="Rectangle 2"/>
          <p:cNvSpPr/>
          <p:nvPr/>
        </p:nvSpPr>
        <p:spPr>
          <a:xfrm>
            <a:off x="1535885" y="214290"/>
            <a:ext cx="6072230" cy="369332"/>
          </a:xfrm>
          <a:prstGeom prst="rect">
            <a:avLst/>
          </a:prstGeom>
        </p:spPr>
        <p:txBody>
          <a:bodyPr wrap="square">
            <a:spAutoFit/>
          </a:bodyPr>
          <a:lstStyle/>
          <a:p>
            <a:pPr marL="0" lvl="1" fontAlgn="base"/>
            <a:r>
              <a:rPr lang="el-GR" b="1" dirty="0" smtClean="0">
                <a:latin typeface="Cambria" pitchFamily="18" charset="0"/>
              </a:rPr>
              <a:t>Εθνικό Σύστημα Ηλεκτρονικών Δημοσίων Συμβάσεων</a:t>
            </a:r>
            <a:endParaRPr lang="en-US" b="1" dirty="0">
              <a:latin typeface="Cambria" pitchFamily="18" charset="0"/>
            </a:endParaRPr>
          </a:p>
        </p:txBody>
      </p:sp>
      <p:sp>
        <p:nvSpPr>
          <p:cNvPr id="4" name="Rectangle 3"/>
          <p:cNvSpPr/>
          <p:nvPr/>
        </p:nvSpPr>
        <p:spPr>
          <a:xfrm>
            <a:off x="357158" y="642918"/>
            <a:ext cx="8429684" cy="3000821"/>
          </a:xfrm>
          <a:prstGeom prst="rect">
            <a:avLst/>
          </a:prstGeom>
        </p:spPr>
        <p:txBody>
          <a:bodyPr wrap="square">
            <a:spAutoFit/>
          </a:bodyPr>
          <a:lstStyle/>
          <a:p>
            <a:pPr algn="just">
              <a:lnSpc>
                <a:spcPct val="150000"/>
              </a:lnSpc>
            </a:pPr>
            <a:r>
              <a:rPr lang="el-GR" dirty="0" smtClean="0">
                <a:latin typeface="Cambria" pitchFamily="18" charset="0"/>
              </a:rPr>
              <a:t>Το ΕΣΗΔΗΣ συστάθηκε με τον ν.4155/13 και αποτελεί μια σημαντική μεταρρύθμιση στον τομέα των δημοσίων συμβάσεων διότι για πρώτη φορά η χώρα μας εισέρχεται στην ψηφιακή εποχή στον συγκεκριμένο τομέα. Οι Αναθέτουσες Αρχές υποχρεούνται να χρησιμοποιούν αποκλειστικά το ΕΣΗΔΗΣ σε </a:t>
            </a:r>
            <a:r>
              <a:rPr lang="el-GR" b="1" dirty="0" smtClean="0">
                <a:latin typeface="Cambria" pitchFamily="18" charset="0"/>
              </a:rPr>
              <a:t>όλα τα στάδια της διαδικασίας ανάθεσης συμβάσεων</a:t>
            </a:r>
            <a:r>
              <a:rPr lang="el-GR" dirty="0" smtClean="0">
                <a:latin typeface="Cambria" pitchFamily="18" charset="0"/>
              </a:rPr>
              <a:t>, δηλαδή από την «</a:t>
            </a:r>
            <a:r>
              <a:rPr lang="el-GR" i="1" dirty="0" smtClean="0">
                <a:latin typeface="Cambria" pitchFamily="18" charset="0"/>
              </a:rPr>
              <a:t>υποβολή του αιτήματος μέχρι την υπογραφή και την εκτέλεση των συμβάσεων αυτών με προϋπολογισμό ανώτερου των εξήντα χιλιάδων (60.000) ευρώ, μη συμπεριλαμβανομένου του Φ.Π.Α.</a:t>
            </a:r>
            <a:r>
              <a:rPr lang="el-GR" dirty="0" smtClean="0">
                <a:latin typeface="Cambria" pitchFamily="18" charset="0"/>
              </a:rPr>
              <a:t>»</a:t>
            </a:r>
            <a:endParaRPr lang="en-US" dirty="0">
              <a:latin typeface="Cambria" pitchFamily="18" charset="0"/>
            </a:endParaRPr>
          </a:p>
        </p:txBody>
      </p:sp>
      <p:pic>
        <p:nvPicPr>
          <p:cNvPr id="5" name="Picture 4"/>
          <p:cNvPicPr/>
          <p:nvPr/>
        </p:nvPicPr>
        <p:blipFill>
          <a:blip r:embed="rId2" cstate="print"/>
          <a:srcRect l="16506" t="39080" r="16188" b="31494"/>
          <a:stretch>
            <a:fillRect/>
          </a:stretch>
        </p:blipFill>
        <p:spPr bwMode="auto">
          <a:xfrm>
            <a:off x="892943" y="3786190"/>
            <a:ext cx="7358114" cy="2214578"/>
          </a:xfrm>
          <a:prstGeom prst="rect">
            <a:avLst/>
          </a:prstGeom>
          <a:ln>
            <a:noFill/>
          </a:ln>
          <a:effectLst>
            <a:outerShdw blurRad="292100" dist="139700" dir="2700000" algn="tl" rotWithShape="0">
              <a:srgbClr val="333333">
                <a:alpha val="65000"/>
              </a:srgbClr>
            </a:outerShdw>
          </a:effectLst>
        </p:spPr>
      </p:pic>
      <p:sp>
        <p:nvSpPr>
          <p:cNvPr id="4097" name="Rectangle 1"/>
          <p:cNvSpPr>
            <a:spLocks noChangeArrowheads="1"/>
          </p:cNvSpPr>
          <p:nvPr/>
        </p:nvSpPr>
        <p:spPr bwMode="auto">
          <a:xfrm>
            <a:off x="535753" y="6126022"/>
            <a:ext cx="8072494"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Σχήμα </a:t>
            </a:r>
            <a:r>
              <a:rPr kumimoji="0" lang="el-GR" sz="13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1: </a:t>
            </a:r>
            <a:r>
              <a:rPr kumimoji="0" lang="el-GR" sz="13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Η ηλεκτρονική διαδικασία ανάθεσης και υλοποίησης μίας δημόσιας σύμβασης στο ΕΣΗΔΗΣ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(πηγή: Γενική Γραμματεία Εμπορίου, 2013)</a:t>
            </a:r>
            <a:endParaRPr kumimoji="0" lang="el-GR"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13</a:t>
            </a:fld>
            <a:endParaRPr lang="el-GR"/>
          </a:p>
        </p:txBody>
      </p:sp>
      <p:sp>
        <p:nvSpPr>
          <p:cNvPr id="4" name="Rectangle 3"/>
          <p:cNvSpPr/>
          <p:nvPr/>
        </p:nvSpPr>
        <p:spPr>
          <a:xfrm>
            <a:off x="571472" y="357166"/>
            <a:ext cx="5286412" cy="369332"/>
          </a:xfrm>
          <a:prstGeom prst="rect">
            <a:avLst/>
          </a:prstGeom>
        </p:spPr>
        <p:txBody>
          <a:bodyPr wrap="square">
            <a:spAutoFit/>
          </a:bodyPr>
          <a:lstStyle/>
          <a:p>
            <a:pPr algn="just"/>
            <a:r>
              <a:rPr lang="el-GR" dirty="0" smtClean="0">
                <a:latin typeface="Cambria" pitchFamily="18" charset="0"/>
              </a:rPr>
              <a:t>Το ΕΣΗΔΗΣ στοχεύει</a:t>
            </a:r>
            <a:r>
              <a:rPr lang="el-GR" sz="1600" dirty="0" smtClean="0">
                <a:latin typeface="Cambria" pitchFamily="18" charset="0"/>
              </a:rPr>
              <a:t>:</a:t>
            </a:r>
            <a:endParaRPr lang="en-US" sz="1600" dirty="0">
              <a:latin typeface="Cambria" pitchFamily="18" charset="0"/>
            </a:endParaRPr>
          </a:p>
        </p:txBody>
      </p:sp>
      <p:grpSp>
        <p:nvGrpSpPr>
          <p:cNvPr id="13" name="Group 12"/>
          <p:cNvGrpSpPr/>
          <p:nvPr/>
        </p:nvGrpSpPr>
        <p:grpSpPr>
          <a:xfrm>
            <a:off x="821505" y="857232"/>
            <a:ext cx="7500990" cy="5500726"/>
            <a:chOff x="821505" y="928670"/>
            <a:chExt cx="7500990" cy="5500726"/>
          </a:xfrm>
        </p:grpSpPr>
        <p:sp>
          <p:nvSpPr>
            <p:cNvPr id="6" name="Rounded Rectangle 5"/>
            <p:cNvSpPr/>
            <p:nvPr/>
          </p:nvSpPr>
          <p:spPr>
            <a:xfrm>
              <a:off x="821505" y="928670"/>
              <a:ext cx="7500990" cy="785818"/>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l-GR" dirty="0" smtClean="0">
                  <a:latin typeface="Cambria" pitchFamily="18" charset="0"/>
                </a:rPr>
                <a:t>στην ελαχιστοποίηση της ανθρώπινης παρέμβασης σε όλα τα στάδια της διαγωνιστικής διαδικασίας,</a:t>
              </a:r>
              <a:endParaRPr lang="en-US" dirty="0" smtClean="0">
                <a:latin typeface="Cambria" pitchFamily="18" charset="0"/>
              </a:endParaRPr>
            </a:p>
          </p:txBody>
        </p:sp>
        <p:sp>
          <p:nvSpPr>
            <p:cNvPr id="7" name="Rounded Rectangle 6"/>
            <p:cNvSpPr/>
            <p:nvPr/>
          </p:nvSpPr>
          <p:spPr>
            <a:xfrm>
              <a:off x="821505" y="1857364"/>
              <a:ext cx="7500990" cy="642942"/>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l-GR" dirty="0" smtClean="0">
                  <a:latin typeface="Cambria" pitchFamily="18" charset="0"/>
                </a:rPr>
                <a:t>στην εξάλειψη της απαίτησης φυσικής παρουσίας των οικονομικών φορέων κατά την ηλεκτρονική διαγωνιστική διαδικασία,</a:t>
              </a:r>
              <a:endParaRPr lang="en-US" dirty="0" smtClean="0">
                <a:latin typeface="Cambria" pitchFamily="18" charset="0"/>
              </a:endParaRPr>
            </a:p>
          </p:txBody>
        </p:sp>
        <p:sp>
          <p:nvSpPr>
            <p:cNvPr id="8" name="Rounded Rectangle 7"/>
            <p:cNvSpPr/>
            <p:nvPr/>
          </p:nvSpPr>
          <p:spPr>
            <a:xfrm>
              <a:off x="821505" y="2643182"/>
              <a:ext cx="7500990" cy="642942"/>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l-GR" dirty="0" smtClean="0">
                  <a:latin typeface="Cambria" pitchFamily="18" charset="0"/>
                </a:rPr>
                <a:t>στη μείωση της γραφειοκρατίας, </a:t>
              </a:r>
              <a:endParaRPr lang="en-US" dirty="0">
                <a:latin typeface="Cambria" pitchFamily="18" charset="0"/>
              </a:endParaRPr>
            </a:p>
          </p:txBody>
        </p:sp>
        <p:sp>
          <p:nvSpPr>
            <p:cNvPr id="9" name="Rounded Rectangle 8"/>
            <p:cNvSpPr/>
            <p:nvPr/>
          </p:nvSpPr>
          <p:spPr>
            <a:xfrm>
              <a:off x="821505" y="3429000"/>
              <a:ext cx="7500990" cy="642942"/>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l-GR" dirty="0" smtClean="0">
                  <a:latin typeface="Cambria" pitchFamily="18" charset="0"/>
                </a:rPr>
                <a:t>στη  μείωση του διοικητικού κόστους, αφού παύει η επί χάρτου υποβολή φακέλων προσφορών,</a:t>
              </a:r>
              <a:endParaRPr lang="en-US" dirty="0">
                <a:latin typeface="Cambria" pitchFamily="18" charset="0"/>
              </a:endParaRPr>
            </a:p>
          </p:txBody>
        </p:sp>
        <p:sp>
          <p:nvSpPr>
            <p:cNvPr id="10" name="Rounded Rectangle 9"/>
            <p:cNvSpPr/>
            <p:nvPr/>
          </p:nvSpPr>
          <p:spPr>
            <a:xfrm>
              <a:off x="821505" y="4214818"/>
              <a:ext cx="7500990" cy="642942"/>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l-GR" dirty="0" smtClean="0">
                  <a:latin typeface="Cambria" pitchFamily="18" charset="0"/>
                </a:rPr>
                <a:t>στη μείωση των χρονικών καθυστερήσεων,</a:t>
              </a:r>
              <a:endParaRPr lang="en-US" dirty="0">
                <a:latin typeface="Cambria" pitchFamily="18" charset="0"/>
              </a:endParaRPr>
            </a:p>
          </p:txBody>
        </p:sp>
        <p:sp>
          <p:nvSpPr>
            <p:cNvPr id="11" name="Rounded Rectangle 10"/>
            <p:cNvSpPr/>
            <p:nvPr/>
          </p:nvSpPr>
          <p:spPr>
            <a:xfrm>
              <a:off x="821505" y="5000636"/>
              <a:ext cx="7500990" cy="642942"/>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l-GR" dirty="0" smtClean="0">
                  <a:latin typeface="Cambria" pitchFamily="18" charset="0"/>
                </a:rPr>
                <a:t>στην καταπολέμηση φαινομένων διαφθοράς,</a:t>
              </a:r>
              <a:endParaRPr lang="en-US" dirty="0" smtClean="0">
                <a:latin typeface="Cambria" pitchFamily="18" charset="0"/>
              </a:endParaRPr>
            </a:p>
          </p:txBody>
        </p:sp>
        <p:sp>
          <p:nvSpPr>
            <p:cNvPr id="12" name="Rounded Rectangle 11"/>
            <p:cNvSpPr/>
            <p:nvPr/>
          </p:nvSpPr>
          <p:spPr>
            <a:xfrm>
              <a:off x="821505" y="5786454"/>
              <a:ext cx="7500990" cy="642942"/>
            </a:xfrm>
            <a:prstGeom prst="roundRect">
              <a:avLst/>
            </a:prstGeom>
            <a:ln w="2857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l-GR" dirty="0" smtClean="0">
                  <a:latin typeface="Cambria" pitchFamily="18" charset="0"/>
                </a:rPr>
                <a:t>στη διασφάλιση της διαφάνειας και στην εύκολη πρόσβαση στην πληροφορία.</a:t>
              </a:r>
              <a:endParaRPr lang="en-US" dirty="0">
                <a:latin typeface="Cambria"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14</a:t>
            </a:fld>
            <a:endParaRPr lang="el-GR" dirty="0"/>
          </a:p>
        </p:txBody>
      </p:sp>
      <p:pic>
        <p:nvPicPr>
          <p:cNvPr id="3" name="Εικόνα 11"/>
          <p:cNvPicPr/>
          <p:nvPr/>
        </p:nvPicPr>
        <p:blipFill rotWithShape="1">
          <a:blip r:embed="rId2" cstate="print"/>
          <a:srcRect b="5468"/>
          <a:stretch/>
        </p:blipFill>
        <p:spPr bwMode="auto">
          <a:xfrm>
            <a:off x="1071538" y="1484784"/>
            <a:ext cx="7000924" cy="464347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73729" name="Rectangle 1"/>
          <p:cNvSpPr>
            <a:spLocks noChangeArrowheads="1"/>
          </p:cNvSpPr>
          <p:nvPr/>
        </p:nvSpPr>
        <p:spPr bwMode="auto">
          <a:xfrm>
            <a:off x="1295847" y="6160948"/>
            <a:ext cx="6552307" cy="2923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Σχήμα </a:t>
            </a:r>
            <a:r>
              <a:rPr kumimoji="0" lang="el-GR" sz="13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2: </a:t>
            </a:r>
            <a:r>
              <a:rPr kumimoji="0" lang="el-GR" sz="13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Τεύχη διακήρυξης ενεργών διαγωνισμών στο ΕΣΗΔΗΣ στις 10/05/2017</a:t>
            </a:r>
            <a:endParaRPr kumimoji="0" lang="el-GR"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73730" name="Rectangle 2"/>
          <p:cNvSpPr>
            <a:spLocks noChangeArrowheads="1"/>
          </p:cNvSpPr>
          <p:nvPr/>
        </p:nvSpPr>
        <p:spPr bwMode="auto">
          <a:xfrm>
            <a:off x="840463" y="694437"/>
            <a:ext cx="7463075"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Αναζήτηση μέσω ΕΣΗΔΗΣ των ηλεκτρονικών διαγωνισμών (</a:t>
            </a:r>
            <a:r>
              <a:rPr kumimoji="0" lang="el-GR" b="0" i="0" u="none" strike="noStrike" cap="none" normalizeH="0" baseline="0" dirty="0" smtClean="0">
                <a:ln>
                  <a:noFill/>
                </a:ln>
                <a:solidFill>
                  <a:schemeClr val="tx1"/>
                </a:solidFill>
                <a:effectLst/>
                <a:ea typeface="Calibri" pitchFamily="34" charset="0"/>
                <a:cs typeface="Times New Roman" pitchFamily="18" charset="0"/>
                <a:hlinkClick r:id="rId3"/>
              </a:rPr>
              <a:t>http://www.promitheus.gov.gr/</a:t>
            </a:r>
            <a:r>
              <a:rPr kumimoji="0" lang="el-GR"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b="0" i="0" u="none" strike="noStrike" cap="none" normalizeH="0" baseline="0" dirty="0" smtClean="0">
              <a:ln>
                <a:noFill/>
              </a:ln>
              <a:solidFill>
                <a:schemeClr val="tx1"/>
              </a:solidFill>
              <a:effectLst/>
              <a:cs typeface="Arial" pitchFamily="34" charset="0"/>
            </a:endParaRPr>
          </a:p>
        </p:txBody>
      </p:sp>
      <p:sp>
        <p:nvSpPr>
          <p:cNvPr id="6" name="Rectangle 2"/>
          <p:cNvSpPr/>
          <p:nvPr/>
        </p:nvSpPr>
        <p:spPr>
          <a:xfrm>
            <a:off x="3000364" y="179348"/>
            <a:ext cx="3005118" cy="369332"/>
          </a:xfrm>
          <a:prstGeom prst="rect">
            <a:avLst/>
          </a:prstGeom>
        </p:spPr>
        <p:txBody>
          <a:bodyPr wrap="none">
            <a:spAutoFit/>
          </a:bodyPr>
          <a:lstStyle/>
          <a:p>
            <a:pPr marL="0" lvl="1" fontAlgn="base"/>
            <a:r>
              <a:rPr lang="el-GR" b="1" dirty="0" smtClean="0"/>
              <a:t>Πρόσβαση στην Πληροφορία</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15</a:t>
            </a:fld>
            <a:endParaRPr lang="el-GR"/>
          </a:p>
        </p:txBody>
      </p:sp>
      <p:sp>
        <p:nvSpPr>
          <p:cNvPr id="3" name="Ορθογώνιο 2"/>
          <p:cNvSpPr/>
          <p:nvPr/>
        </p:nvSpPr>
        <p:spPr>
          <a:xfrm>
            <a:off x="0" y="188640"/>
            <a:ext cx="8892480" cy="6532558"/>
          </a:xfrm>
          <a:prstGeom prst="rect">
            <a:avLst/>
          </a:prstGeom>
        </p:spPr>
        <p:txBody>
          <a:bodyPr wrap="square">
            <a:spAutoFit/>
          </a:bodyPr>
          <a:lstStyle/>
          <a:p>
            <a:r>
              <a:rPr lang="el-GR" dirty="0"/>
              <a:t>Ο </a:t>
            </a:r>
            <a:r>
              <a:rPr lang="el-GR" b="1" dirty="0" smtClean="0"/>
              <a:t>χειριστής </a:t>
            </a:r>
            <a:r>
              <a:rPr lang="el-GR" b="1" dirty="0"/>
              <a:t>της Αναθέτουσας Αρχής </a:t>
            </a:r>
            <a:r>
              <a:rPr lang="el-GR" dirty="0"/>
              <a:t>οφείλει:</a:t>
            </a:r>
          </a:p>
          <a:p>
            <a:r>
              <a:rPr lang="el-GR" dirty="0"/>
              <a:t> </a:t>
            </a:r>
          </a:p>
          <a:p>
            <a:pPr marL="285750" lvl="0" indent="-285750" algn="just">
              <a:lnSpc>
                <a:spcPct val="150000"/>
              </a:lnSpc>
              <a:buFont typeface="Wingdings" panose="05000000000000000000" pitchFamily="2" charset="2"/>
              <a:buChar char="ü"/>
            </a:pPr>
            <a:r>
              <a:rPr lang="el-GR" sz="1700" dirty="0"/>
              <a:t>Να συμπληρώσει όλες τις μάσκες του ΕΣΗΔΗΣ με τα απαραίτητα στοιχεία που αφορούν τον διαγωνισμό (τίτλος, αντικείμενο έργου, προϋπολογισμός, κριτήριο ανάθεσης, είδος παροχής υπηρεσιών, ημέρες ισχύος της προσφοράς, καταληκτική ημερομηνία υποβολής προσφορών),</a:t>
            </a:r>
          </a:p>
          <a:p>
            <a:pPr marL="285750" lvl="0" indent="-285750" algn="just">
              <a:lnSpc>
                <a:spcPct val="150000"/>
              </a:lnSpc>
              <a:buFont typeface="Wingdings" panose="05000000000000000000" pitchFamily="2" charset="2"/>
              <a:buChar char="ü"/>
            </a:pPr>
            <a:r>
              <a:rPr lang="el-GR" sz="1700" dirty="0"/>
              <a:t>Να αναρτήσει ηλεκτρονικά το τεύχος διακήρυξης και τα συνοδευόμενα με αυτό έγγραφα, </a:t>
            </a:r>
          </a:p>
          <a:p>
            <a:pPr marL="285750" lvl="0" indent="-285750" algn="just">
              <a:lnSpc>
                <a:spcPct val="150000"/>
              </a:lnSpc>
              <a:buFont typeface="Wingdings" panose="05000000000000000000" pitchFamily="2" charset="2"/>
              <a:buChar char="ü"/>
            </a:pPr>
            <a:r>
              <a:rPr lang="el-GR" sz="1700" dirty="0"/>
              <a:t>Να επικοινωνεί, μέσω της πλατφόρμας, με τους οικονομικούς φορείς, σε όλα τα στάδια της διαγωνιστικής διαδικασίας,</a:t>
            </a:r>
          </a:p>
          <a:p>
            <a:pPr marL="285750" lvl="0" indent="-285750" algn="just">
              <a:lnSpc>
                <a:spcPct val="150000"/>
              </a:lnSpc>
              <a:buFont typeface="Wingdings" panose="05000000000000000000" pitchFamily="2" charset="2"/>
              <a:buChar char="ü"/>
            </a:pPr>
            <a:r>
              <a:rPr lang="el-GR" sz="1700" dirty="0"/>
              <a:t>Να αναρτά όλες τις απαντήσεις της Αναθέτουσας Αρχής επί των ερωτημάτων που αποστέλλουν οι οικονομικοί φορείς καθώς και κάθε άλλο έγγραφο ή επιστολή ή απόφαση απαιτείται σε κάθε στάδιο της διαγωνιστικής διαδικασία,</a:t>
            </a:r>
          </a:p>
          <a:p>
            <a:pPr marL="285750" lvl="0" indent="-285750" algn="just">
              <a:lnSpc>
                <a:spcPct val="150000"/>
              </a:lnSpc>
              <a:buFont typeface="Wingdings" panose="05000000000000000000" pitchFamily="2" charset="2"/>
              <a:buChar char="ü"/>
            </a:pPr>
            <a:r>
              <a:rPr lang="el-GR" sz="1700" dirty="0"/>
              <a:t>Να παραλαμβάνει και να αποθηκεύει προς αξιολόγηση τις προσφορές των οικονομικών φορέων (δικαιολογητικά συμμετοχής – τεχνική προσφορά –οικονομική προσφορά) καθώς και των δικαιολογητικών κατακύρωσης του «προσωρινού αναδόχου»,</a:t>
            </a:r>
          </a:p>
          <a:p>
            <a:pPr marL="285750" lvl="0" indent="-285750" algn="just">
              <a:lnSpc>
                <a:spcPct val="150000"/>
              </a:lnSpc>
              <a:buFont typeface="Wingdings" panose="05000000000000000000" pitchFamily="2" charset="2"/>
              <a:buChar char="ü"/>
            </a:pPr>
            <a:r>
              <a:rPr lang="el-GR" sz="1700" dirty="0"/>
              <a:t>Να </a:t>
            </a:r>
            <a:r>
              <a:rPr lang="el-GR" sz="1700" dirty="0" smtClean="0"/>
              <a:t>αποκλείει</a:t>
            </a:r>
            <a:r>
              <a:rPr lang="en-US" sz="1700" dirty="0" smtClean="0"/>
              <a:t> </a:t>
            </a:r>
            <a:r>
              <a:rPr lang="el-GR" sz="1700" dirty="0" smtClean="0"/>
              <a:t>ή να κατακυρώνει </a:t>
            </a:r>
            <a:r>
              <a:rPr lang="el-GR" sz="1700" dirty="0"/>
              <a:t>– μετά από απόφαση του αρμόδιου οργάνου - </a:t>
            </a:r>
            <a:r>
              <a:rPr lang="el-GR" sz="1700" dirty="0" smtClean="0"/>
              <a:t>τον οικονομικ</a:t>
            </a:r>
            <a:r>
              <a:rPr lang="el-GR" sz="1700" dirty="0"/>
              <a:t>ό</a:t>
            </a:r>
            <a:r>
              <a:rPr lang="el-GR" sz="1700" dirty="0" smtClean="0"/>
              <a:t> φορέα </a:t>
            </a:r>
            <a:r>
              <a:rPr lang="el-GR" sz="1700" dirty="0"/>
              <a:t>που </a:t>
            </a:r>
            <a:r>
              <a:rPr lang="el-GR" sz="1700" dirty="0" smtClean="0"/>
              <a:t>δεν ικανοποιεί/ικανοποιεί </a:t>
            </a:r>
            <a:r>
              <a:rPr lang="el-GR" sz="1700" dirty="0"/>
              <a:t>τους όρους και τις απαιτήσεις που ορίζονται στο τεύχος διακήρυξης</a:t>
            </a:r>
            <a:r>
              <a:rPr lang="el-GR" sz="1700" dirty="0" smtClean="0"/>
              <a:t>.</a:t>
            </a:r>
            <a:endParaRPr lang="el-GR" sz="1700" dirty="0"/>
          </a:p>
        </p:txBody>
      </p:sp>
    </p:spTree>
    <p:extLst>
      <p:ext uri="{BB962C8B-B14F-4D97-AF65-F5344CB8AC3E}">
        <p14:creationId xmlns:p14="http://schemas.microsoft.com/office/powerpoint/2010/main" val="560216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16</a:t>
            </a:fld>
            <a:endParaRPr lang="el-GR"/>
          </a:p>
        </p:txBody>
      </p:sp>
      <p:sp>
        <p:nvSpPr>
          <p:cNvPr id="3" name="Ορθογώνιο 2"/>
          <p:cNvSpPr/>
          <p:nvPr/>
        </p:nvSpPr>
        <p:spPr>
          <a:xfrm>
            <a:off x="124009" y="260648"/>
            <a:ext cx="8856984" cy="6093976"/>
          </a:xfrm>
          <a:prstGeom prst="rect">
            <a:avLst/>
          </a:prstGeom>
        </p:spPr>
        <p:txBody>
          <a:bodyPr wrap="square">
            <a:spAutoFit/>
          </a:bodyPr>
          <a:lstStyle/>
          <a:p>
            <a:pPr algn="ctr">
              <a:lnSpc>
                <a:spcPct val="150000"/>
              </a:lnSpc>
            </a:pPr>
            <a:r>
              <a:rPr lang="el-GR" b="1" u="sng" dirty="0"/>
              <a:t>Μείωση φόρτου εργασίας μέσω ανάπτυξης της </a:t>
            </a:r>
            <a:r>
              <a:rPr lang="el-GR" b="1" u="sng" dirty="0" err="1"/>
              <a:t>διαλειτουργικότητας</a:t>
            </a:r>
            <a:r>
              <a:rPr lang="el-GR" b="1" u="sng" dirty="0"/>
              <a:t> </a:t>
            </a:r>
            <a:endParaRPr lang="el-GR" dirty="0"/>
          </a:p>
          <a:p>
            <a:pPr algn="just">
              <a:lnSpc>
                <a:spcPct val="150000"/>
              </a:lnSpc>
            </a:pPr>
            <a:r>
              <a:rPr lang="el-GR" dirty="0"/>
              <a:t> </a:t>
            </a:r>
          </a:p>
          <a:p>
            <a:pPr algn="just">
              <a:lnSpc>
                <a:spcPct val="150000"/>
              </a:lnSpc>
            </a:pPr>
            <a:r>
              <a:rPr lang="el-GR" dirty="0"/>
              <a:t>Ο χειριστής του διαγωνισμού, βάσει θεσμικού πλαισίου, οφείλει να αναρτά και να καταχωρεί τον διαγωνισμό και σε άλλα πληροφοριακά συστήματα πέραν του ΕΣΗΔΗΣ, όπως στο Διαύγεια, ΚΗΜΔΗΣ, ΟΠΣ, ΠΣΥΠΟΔΕ. </a:t>
            </a:r>
            <a:endParaRPr lang="el-GR" dirty="0" smtClean="0"/>
          </a:p>
          <a:p>
            <a:pPr algn="just">
              <a:lnSpc>
                <a:spcPct val="150000"/>
              </a:lnSpc>
            </a:pPr>
            <a:endParaRPr lang="el-GR" sz="800" dirty="0"/>
          </a:p>
          <a:p>
            <a:pPr algn="just">
              <a:lnSpc>
                <a:spcPct val="150000"/>
              </a:lnSpc>
            </a:pPr>
            <a:r>
              <a:rPr lang="el-GR" dirty="0" smtClean="0"/>
              <a:t>Αυτό </a:t>
            </a:r>
            <a:r>
              <a:rPr lang="el-GR" dirty="0"/>
              <a:t>έχει ως αποτέλεσμα ο χειριστής να υποβάλλεται σε μία σειρά επαναλαμβανόμενης/πολλαπλής/ χρονοβόρας καταχώρησης πεδίων (τίτλος έργου, αντικείμενο σύμβασης, προϋπολογισμός (στο Διαύγεια καταχωρείται με ΦΠΑ ενώ στο ΚΗΜΔΗΣ χωρίς ΦΠΑ), είδος παρεχόμενης υπηρεσίας, </a:t>
            </a:r>
            <a:r>
              <a:rPr lang="el-GR" dirty="0" err="1"/>
              <a:t>cpv</a:t>
            </a:r>
            <a:r>
              <a:rPr lang="el-GR" dirty="0"/>
              <a:t>) </a:t>
            </a:r>
            <a:r>
              <a:rPr lang="el-GR" u="sng" dirty="0"/>
              <a:t>για κάθε ένα</a:t>
            </a:r>
            <a:r>
              <a:rPr lang="el-GR" dirty="0"/>
              <a:t> από τα ανωτέρω συστήματα </a:t>
            </a:r>
            <a:r>
              <a:rPr lang="el-GR" u="sng" dirty="0"/>
              <a:t>και σε κάθε ένα</a:t>
            </a:r>
            <a:r>
              <a:rPr lang="el-GR" dirty="0"/>
              <a:t> στάδιο διαγωνιστικής διαδικασίας (δημοσίευση τεύχους - στάδιο </a:t>
            </a:r>
            <a:r>
              <a:rPr lang="el-GR" dirty="0" err="1"/>
              <a:t>δικ</a:t>
            </a:r>
            <a:r>
              <a:rPr lang="el-GR" dirty="0"/>
              <a:t>. </a:t>
            </a:r>
            <a:r>
              <a:rPr lang="el-GR" dirty="0" err="1"/>
              <a:t>συμμετοχής+τεχνική</a:t>
            </a:r>
            <a:r>
              <a:rPr lang="el-GR" dirty="0"/>
              <a:t> προσφορά- στάδιο οικονομικής προσφοράς - στάδιο κατακύρωσης).</a:t>
            </a:r>
          </a:p>
          <a:p>
            <a:pPr algn="just">
              <a:lnSpc>
                <a:spcPct val="150000"/>
              </a:lnSpc>
            </a:pPr>
            <a:r>
              <a:rPr lang="el-GR" dirty="0"/>
              <a:t>Η ύπαρξη </a:t>
            </a:r>
            <a:r>
              <a:rPr lang="el-GR" dirty="0" err="1"/>
              <a:t>διαλειτουργικότητας</a:t>
            </a:r>
            <a:r>
              <a:rPr lang="el-GR" dirty="0"/>
              <a:t> μεταξύ αυτών των συστημάτων θα μείωνε δραστικά </a:t>
            </a:r>
            <a:r>
              <a:rPr lang="el-GR" dirty="0" smtClean="0"/>
              <a:t>τον διοικητικό φόρτο του χειριστή και </a:t>
            </a:r>
            <a:r>
              <a:rPr lang="el-GR" dirty="0"/>
              <a:t>θα απλοποιούσε την διαγωνιστική διαδικασία. </a:t>
            </a:r>
            <a:endParaRPr lang="el-GR" dirty="0"/>
          </a:p>
        </p:txBody>
      </p:sp>
    </p:spTree>
    <p:extLst>
      <p:ext uri="{BB962C8B-B14F-4D97-AF65-F5344CB8AC3E}">
        <p14:creationId xmlns:p14="http://schemas.microsoft.com/office/powerpoint/2010/main" val="1576161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17</a:t>
            </a:fld>
            <a:endParaRPr lang="el-GR"/>
          </a:p>
        </p:txBody>
      </p:sp>
      <p:pic>
        <p:nvPicPr>
          <p:cNvPr id="6" name="Picture 5"/>
          <p:cNvPicPr/>
          <p:nvPr/>
        </p:nvPicPr>
        <p:blipFill>
          <a:blip r:embed="rId2" cstate="print"/>
          <a:srcRect/>
          <a:stretch>
            <a:fillRect/>
          </a:stretch>
        </p:blipFill>
        <p:spPr bwMode="auto">
          <a:xfrm>
            <a:off x="598220" y="332656"/>
            <a:ext cx="7970959" cy="2214229"/>
          </a:xfrm>
          <a:prstGeom prst="rect">
            <a:avLst/>
          </a:prstGeom>
          <a:ln>
            <a:noFill/>
          </a:ln>
          <a:effectLst>
            <a:outerShdw blurRad="292100" dist="139700" dir="2700000" algn="tl" rotWithShape="0">
              <a:srgbClr val="333333">
                <a:alpha val="65000"/>
              </a:srgbClr>
            </a:outerShdw>
          </a:effectLst>
        </p:spPr>
      </p:pic>
      <p:sp>
        <p:nvSpPr>
          <p:cNvPr id="71683" name="Rectangle 3"/>
          <p:cNvSpPr>
            <a:spLocks noChangeArrowheads="1"/>
          </p:cNvSpPr>
          <p:nvPr/>
        </p:nvSpPr>
        <p:spPr bwMode="auto">
          <a:xfrm>
            <a:off x="1566528" y="2636912"/>
            <a:ext cx="6034344" cy="2923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itchFamily="18" charset="0"/>
              </a:rPr>
              <a:t>Πίνακας </a:t>
            </a:r>
            <a:r>
              <a:rPr kumimoji="0" lang="el-G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itchFamily="18" charset="0"/>
              </a:rPr>
              <a:t>2: </a:t>
            </a:r>
            <a:r>
              <a:rPr kumimoji="0" lang="el-G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itchFamily="18" charset="0"/>
              </a:rPr>
              <a:t>Υποχρέωση ανάρτησης διαγωνισμού σε ΠΣ ανάλογα με το ύψος του Π/Υ</a:t>
            </a:r>
            <a:endParaRPr kumimoji="0" lang="el-GR" sz="1300" b="0" i="0" u="none" strike="noStrike" cap="none" normalizeH="0" baseline="0" dirty="0" smtClean="0">
              <a:ln>
                <a:noFill/>
              </a:ln>
              <a:solidFill>
                <a:schemeClr val="tx1"/>
              </a:solidFill>
              <a:effectLst/>
              <a:latin typeface="Calibri" panose="020F0502020204030204" pitchFamily="34" charset="0"/>
              <a:cs typeface="Arial" pitchFamily="34" charset="0"/>
            </a:endParaRPr>
          </a:p>
        </p:txBody>
      </p:sp>
      <p:pic>
        <p:nvPicPr>
          <p:cNvPr id="8" name="Picture 3"/>
          <p:cNvPicPr/>
          <p:nvPr/>
        </p:nvPicPr>
        <p:blipFill>
          <a:blip r:embed="rId3" cstate="print"/>
          <a:srcRect/>
          <a:stretch>
            <a:fillRect/>
          </a:stretch>
        </p:blipFill>
        <p:spPr bwMode="auto">
          <a:xfrm>
            <a:off x="1019764" y="2996952"/>
            <a:ext cx="7127872" cy="3240360"/>
          </a:xfrm>
          <a:prstGeom prst="rect">
            <a:avLst/>
          </a:prstGeom>
          <a:noFill/>
          <a:ln w="9525">
            <a:noFill/>
            <a:miter lim="800000"/>
            <a:headEnd/>
            <a:tailEnd/>
          </a:ln>
        </p:spPr>
      </p:pic>
      <p:sp>
        <p:nvSpPr>
          <p:cNvPr id="9" name="Rectangle 2"/>
          <p:cNvSpPr>
            <a:spLocks noChangeArrowheads="1"/>
          </p:cNvSpPr>
          <p:nvPr/>
        </p:nvSpPr>
        <p:spPr bwMode="auto">
          <a:xfrm>
            <a:off x="1488687" y="6309320"/>
            <a:ext cx="6166625" cy="2923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itchFamily="18" charset="0"/>
              </a:rPr>
              <a:t>Πίνακας </a:t>
            </a:r>
            <a:r>
              <a:rPr kumimoji="0" lang="el-G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itchFamily="18" charset="0"/>
              </a:rPr>
              <a:t>3: </a:t>
            </a:r>
            <a:r>
              <a:rPr kumimoji="0" lang="el-GR" sz="13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itchFamily="18" charset="0"/>
              </a:rPr>
              <a:t>Αριθμός καταχωρήσεων σε ΠΣ για κάθε στάδιο διαγωνιστικής διαδικασίας</a:t>
            </a:r>
            <a:endParaRPr kumimoji="0" lang="el-GR" sz="1300" b="0" i="0" u="none" strike="noStrike" cap="none" normalizeH="0" baseline="0" dirty="0" smtClean="0">
              <a:ln>
                <a:noFill/>
              </a:ln>
              <a:solidFill>
                <a:schemeClr val="tx1"/>
              </a:solidFill>
              <a:effectLst/>
              <a:latin typeface="Calibri" panose="020F0502020204030204"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18</a:t>
            </a:fld>
            <a:endParaRPr lang="el-GR"/>
          </a:p>
        </p:txBody>
      </p:sp>
      <p:sp>
        <p:nvSpPr>
          <p:cNvPr id="3" name="Ορθογώνιο 2"/>
          <p:cNvSpPr/>
          <p:nvPr/>
        </p:nvSpPr>
        <p:spPr>
          <a:xfrm>
            <a:off x="467544" y="510927"/>
            <a:ext cx="8280920" cy="5078313"/>
          </a:xfrm>
          <a:prstGeom prst="rect">
            <a:avLst/>
          </a:prstGeom>
        </p:spPr>
        <p:txBody>
          <a:bodyPr wrap="square">
            <a:spAutoFit/>
          </a:bodyPr>
          <a:lstStyle/>
          <a:p>
            <a:pPr algn="ctr">
              <a:lnSpc>
                <a:spcPct val="150000"/>
              </a:lnSpc>
            </a:pPr>
            <a:r>
              <a:rPr lang="el-GR" b="1" u="sng" dirty="0" err="1" smtClean="0"/>
              <a:t>Διαλειτουργικότητα</a:t>
            </a:r>
            <a:r>
              <a:rPr lang="el-GR" b="1" u="sng" dirty="0" smtClean="0"/>
              <a:t> κατά </a:t>
            </a:r>
            <a:r>
              <a:rPr lang="el-GR" b="1" u="sng" dirty="0"/>
              <a:t>το στάδιο κατακύρωσης</a:t>
            </a:r>
            <a:endParaRPr lang="el-GR" b="1" dirty="0"/>
          </a:p>
          <a:p>
            <a:pPr algn="just">
              <a:lnSpc>
                <a:spcPct val="150000"/>
              </a:lnSpc>
            </a:pPr>
            <a:r>
              <a:rPr lang="el-GR" dirty="0"/>
              <a:t> </a:t>
            </a:r>
          </a:p>
          <a:p>
            <a:pPr algn="just">
              <a:lnSpc>
                <a:spcPct val="150000"/>
              </a:lnSpc>
            </a:pPr>
            <a:r>
              <a:rPr lang="el-GR" dirty="0"/>
              <a:t>Η Αναθέτουσα Αρχή προκειμένου να κατακυρώσει ένα δημόσιο έργο/μελέτη/υπηρεσία/προμήθεια καλεί τον «προσωρινό ανάδοχο» να υποβάλλει φάκελο «Δικαιολογητικών Κατακύρωσης»  ο οποίος αποτελείται από: </a:t>
            </a:r>
            <a:endParaRPr lang="el-GR" dirty="0" smtClean="0"/>
          </a:p>
          <a:p>
            <a:pPr algn="just">
              <a:lnSpc>
                <a:spcPct val="150000"/>
              </a:lnSpc>
            </a:pPr>
            <a:endParaRPr lang="el-GR" dirty="0"/>
          </a:p>
          <a:p>
            <a:pPr algn="just">
              <a:lnSpc>
                <a:spcPct val="150000"/>
              </a:lnSpc>
            </a:pPr>
            <a:r>
              <a:rPr lang="el-GR" dirty="0"/>
              <a:t>(α)  έγγραφα που εκδίδουν διάφοροι φορείς του Δημοσίου (φορολογική και ασφαλιστική ενημερότητα, έκδοση πιστοποιητικού από ΓΕΜΗ, Πρωτοδικείο, Επιμελητήρια </a:t>
            </a:r>
            <a:r>
              <a:rPr lang="el-GR" dirty="0" err="1"/>
              <a:t>κ.α</a:t>
            </a:r>
            <a:r>
              <a:rPr lang="el-GR" dirty="0"/>
              <a:t>) και </a:t>
            </a:r>
            <a:endParaRPr lang="el-GR" dirty="0" smtClean="0"/>
          </a:p>
          <a:p>
            <a:pPr algn="just">
              <a:lnSpc>
                <a:spcPct val="150000"/>
              </a:lnSpc>
            </a:pPr>
            <a:endParaRPr lang="el-GR" dirty="0"/>
          </a:p>
          <a:p>
            <a:pPr algn="just">
              <a:lnSpc>
                <a:spcPct val="150000"/>
              </a:lnSpc>
            </a:pPr>
            <a:r>
              <a:rPr lang="el-GR" dirty="0"/>
              <a:t>(β)  ψηφιακά υπογεγραμμένα έγγραφα που παράγει ο ίδιος ο «προσωρινός ανάδοχος».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19</a:t>
            </a:fld>
            <a:endParaRPr lang="el-GR"/>
          </a:p>
        </p:txBody>
      </p:sp>
      <p:sp>
        <p:nvSpPr>
          <p:cNvPr id="3" name="Ορθογώνιο 2"/>
          <p:cNvSpPr/>
          <p:nvPr/>
        </p:nvSpPr>
        <p:spPr>
          <a:xfrm>
            <a:off x="899592" y="2742296"/>
            <a:ext cx="7272808" cy="2126864"/>
          </a:xfrm>
          <a:prstGeom prst="rect">
            <a:avLst/>
          </a:prstGeom>
        </p:spPr>
        <p:txBody>
          <a:bodyPr wrap="square">
            <a:spAutoFit/>
          </a:bodyPr>
          <a:lstStyle/>
          <a:p>
            <a:pPr marL="285750" lvl="0" indent="-285750" algn="just">
              <a:lnSpc>
                <a:spcPct val="150000"/>
              </a:lnSpc>
              <a:buFont typeface="Wingdings" panose="05000000000000000000" pitchFamily="2" charset="2"/>
              <a:buChar char="v"/>
            </a:pPr>
            <a:r>
              <a:rPr lang="el-GR" dirty="0"/>
              <a:t>Φορολογικής ενημερότητας από το ΑΑΔΕ, </a:t>
            </a:r>
          </a:p>
          <a:p>
            <a:pPr marL="285750" lvl="0" indent="-285750" algn="just">
              <a:lnSpc>
                <a:spcPct val="150000"/>
              </a:lnSpc>
              <a:buFont typeface="Wingdings" panose="05000000000000000000" pitchFamily="2" charset="2"/>
              <a:buChar char="v"/>
            </a:pPr>
            <a:r>
              <a:rPr lang="el-GR" dirty="0"/>
              <a:t>Ασφαλιστικής ενημερότητας από τον ΕΦΚΑ,</a:t>
            </a:r>
          </a:p>
          <a:p>
            <a:pPr marL="285750" lvl="0" indent="-285750" algn="just">
              <a:lnSpc>
                <a:spcPct val="150000"/>
              </a:lnSpc>
              <a:buFont typeface="Wingdings" panose="05000000000000000000" pitchFamily="2" charset="2"/>
              <a:buChar char="v"/>
            </a:pPr>
            <a:r>
              <a:rPr lang="el-GR" dirty="0"/>
              <a:t>Πιστοποιητικού ΓΕΜΗ, </a:t>
            </a:r>
          </a:p>
          <a:p>
            <a:pPr marL="285750" lvl="0" indent="-285750" algn="just">
              <a:lnSpc>
                <a:spcPct val="150000"/>
              </a:lnSpc>
              <a:buFont typeface="Wingdings" panose="05000000000000000000" pitchFamily="2" charset="2"/>
              <a:buChar char="v"/>
            </a:pPr>
            <a:r>
              <a:rPr lang="el-GR" dirty="0"/>
              <a:t>Πιστοποιητικών Πρωτοδικείου,</a:t>
            </a:r>
          </a:p>
          <a:p>
            <a:pPr marL="285750" lvl="0" indent="-285750" algn="just">
              <a:lnSpc>
                <a:spcPct val="150000"/>
              </a:lnSpc>
              <a:buFont typeface="Wingdings" panose="05000000000000000000" pitchFamily="2" charset="2"/>
              <a:buChar char="v"/>
            </a:pPr>
            <a:r>
              <a:rPr lang="el-GR" dirty="0"/>
              <a:t>Πιστοποιητικών εγγραφής από Επιμελητήρια κ.α.</a:t>
            </a:r>
          </a:p>
        </p:txBody>
      </p:sp>
      <p:sp>
        <p:nvSpPr>
          <p:cNvPr id="4" name="Ορθογώνιο 3"/>
          <p:cNvSpPr/>
          <p:nvPr/>
        </p:nvSpPr>
        <p:spPr>
          <a:xfrm>
            <a:off x="744144" y="378530"/>
            <a:ext cx="7992888" cy="1754326"/>
          </a:xfrm>
          <a:prstGeom prst="rect">
            <a:avLst/>
          </a:prstGeom>
        </p:spPr>
        <p:txBody>
          <a:bodyPr wrap="square">
            <a:spAutoFit/>
          </a:bodyPr>
          <a:lstStyle/>
          <a:p>
            <a:pPr algn="just">
              <a:lnSpc>
                <a:spcPct val="150000"/>
              </a:lnSpc>
            </a:pPr>
            <a:r>
              <a:rPr lang="el-GR" dirty="0"/>
              <a:t>Εάν στο στάδιο αυτό, η πλατφόρμα του ΕΣΗΔΗΣ </a:t>
            </a:r>
            <a:r>
              <a:rPr lang="el-GR" dirty="0" err="1"/>
              <a:t>διαλειτουργούσε</a:t>
            </a:r>
            <a:r>
              <a:rPr lang="el-GR" dirty="0"/>
              <a:t> με φορείς του Δημόσιου που εκδίδουν τα απαιτούμενα για την κατακύρωση δικαιολογητικά, τότε η Αναθέτουσα Αρχή  - γνωρίζοντας το ΑΦΜ του «προσωρινού αναδόχου» -  θα είχε άμεσα την δυνατότητα έκδοσης: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950A5CF6-A2BE-450D-83E6-F5F5C3518DAC}" type="slidenum">
              <a:rPr lang="el-GR" smtClean="0"/>
              <a:pPr/>
              <a:t>2</a:t>
            </a:fld>
            <a:endParaRPr lang="el-GR"/>
          </a:p>
        </p:txBody>
      </p:sp>
      <p:sp>
        <p:nvSpPr>
          <p:cNvPr id="6" name="Ορθογώνιο 5"/>
          <p:cNvSpPr/>
          <p:nvPr/>
        </p:nvSpPr>
        <p:spPr>
          <a:xfrm>
            <a:off x="395536" y="548680"/>
            <a:ext cx="7859465" cy="5447645"/>
          </a:xfrm>
          <a:prstGeom prst="rect">
            <a:avLst/>
          </a:prstGeom>
        </p:spPr>
        <p:txBody>
          <a:bodyPr wrap="square">
            <a:spAutoFit/>
          </a:bodyPr>
          <a:lstStyle/>
          <a:p>
            <a:pPr algn="just">
              <a:lnSpc>
                <a:spcPct val="150000"/>
              </a:lnSpc>
            </a:pPr>
            <a:r>
              <a:rPr lang="el-GR" b="1" dirty="0" smtClean="0"/>
              <a:t>Εισαγωγή</a:t>
            </a:r>
          </a:p>
          <a:p>
            <a:pPr algn="just">
              <a:lnSpc>
                <a:spcPct val="150000"/>
              </a:lnSpc>
            </a:pPr>
            <a:endParaRPr lang="el-GR" sz="800" dirty="0" smtClean="0"/>
          </a:p>
          <a:p>
            <a:pPr algn="just">
              <a:lnSpc>
                <a:spcPct val="150000"/>
              </a:lnSpc>
            </a:pPr>
            <a:r>
              <a:rPr lang="el-GR" dirty="0" smtClean="0"/>
              <a:t>Το </a:t>
            </a:r>
            <a:r>
              <a:rPr lang="el-GR" dirty="0"/>
              <a:t>κράτος, </a:t>
            </a:r>
            <a:r>
              <a:rPr lang="el-GR" b="1" dirty="0"/>
              <a:t>ως μέγας αγοραστής</a:t>
            </a:r>
            <a:r>
              <a:rPr lang="el-GR" dirty="0"/>
              <a:t>, χρειάζεται ποικιλία αγαθών και υπηρεσιών για την εύρυθμη λειτουργία του. </a:t>
            </a:r>
            <a:endParaRPr lang="el-GR" dirty="0" smtClean="0"/>
          </a:p>
          <a:p>
            <a:pPr algn="just">
              <a:lnSpc>
                <a:spcPct val="150000"/>
              </a:lnSpc>
            </a:pPr>
            <a:endParaRPr lang="el-GR" sz="800" dirty="0" smtClean="0"/>
          </a:p>
          <a:p>
            <a:pPr algn="just">
              <a:lnSpc>
                <a:spcPct val="150000"/>
              </a:lnSpc>
            </a:pPr>
            <a:r>
              <a:rPr lang="el-GR" dirty="0" smtClean="0"/>
              <a:t>Η </a:t>
            </a:r>
            <a:r>
              <a:rPr lang="el-GR" b="1" dirty="0"/>
              <a:t>εμπιστοσύνη</a:t>
            </a:r>
            <a:r>
              <a:rPr lang="el-GR" dirty="0"/>
              <a:t> της αγοράς όμως προς το δημόσιο και ειδικότερα προς τον τομέα των δημοσίων συμβάσεων έχει υποστεί, με την πάροδο των χρόνων, βαθειά πλήγματα </a:t>
            </a:r>
            <a:r>
              <a:rPr lang="el-GR" dirty="0" smtClean="0"/>
              <a:t>από:</a:t>
            </a:r>
          </a:p>
          <a:p>
            <a:pPr algn="just">
              <a:lnSpc>
                <a:spcPct val="150000"/>
              </a:lnSpc>
            </a:pPr>
            <a:endParaRPr lang="el-GR" dirty="0" smtClean="0"/>
          </a:p>
          <a:p>
            <a:pPr marL="285750" indent="-285750" algn="just">
              <a:lnSpc>
                <a:spcPct val="150000"/>
              </a:lnSpc>
              <a:buFont typeface="Arial" panose="020B0604020202020204" pitchFamily="34" charset="0"/>
              <a:buChar char="•"/>
            </a:pPr>
            <a:r>
              <a:rPr lang="el-GR" dirty="0" smtClean="0"/>
              <a:t>τις </a:t>
            </a:r>
            <a:r>
              <a:rPr lang="el-GR" b="1" dirty="0"/>
              <a:t>χρονοβόρες</a:t>
            </a:r>
            <a:r>
              <a:rPr lang="el-GR" dirty="0"/>
              <a:t>, </a:t>
            </a:r>
            <a:r>
              <a:rPr lang="el-GR" dirty="0" err="1"/>
              <a:t>κοστοβόρες</a:t>
            </a:r>
            <a:r>
              <a:rPr lang="el-GR" dirty="0"/>
              <a:t> και πολύπλοκες διαδικασίες, </a:t>
            </a:r>
            <a:endParaRPr lang="el-GR" dirty="0" smtClean="0"/>
          </a:p>
          <a:p>
            <a:pPr marL="285750" indent="-285750" algn="just">
              <a:lnSpc>
                <a:spcPct val="150000"/>
              </a:lnSpc>
              <a:buFont typeface="Arial" panose="020B0604020202020204" pitchFamily="34" charset="0"/>
              <a:buChar char="•"/>
            </a:pPr>
            <a:r>
              <a:rPr lang="el-GR" dirty="0" smtClean="0"/>
              <a:t>το </a:t>
            </a:r>
            <a:r>
              <a:rPr lang="el-GR" b="1" dirty="0"/>
              <a:t>δαιδαλώδες</a:t>
            </a:r>
            <a:r>
              <a:rPr lang="el-GR" dirty="0"/>
              <a:t> θεσμικό πλαίσιο των δημοσίων συμβάσεων, </a:t>
            </a:r>
            <a:endParaRPr lang="el-GR" dirty="0" smtClean="0"/>
          </a:p>
          <a:p>
            <a:pPr marL="285750" indent="-285750" algn="just">
              <a:lnSpc>
                <a:spcPct val="150000"/>
              </a:lnSpc>
              <a:buFont typeface="Arial" panose="020B0604020202020204" pitchFamily="34" charset="0"/>
              <a:buChar char="•"/>
            </a:pPr>
            <a:r>
              <a:rPr lang="el-GR" dirty="0" smtClean="0"/>
              <a:t>τα </a:t>
            </a:r>
            <a:r>
              <a:rPr lang="el-GR" dirty="0"/>
              <a:t>συχνά κρούσματα </a:t>
            </a:r>
            <a:r>
              <a:rPr lang="el-GR" b="1" dirty="0"/>
              <a:t>διαφθοράς</a:t>
            </a:r>
            <a:r>
              <a:rPr lang="el-GR" dirty="0"/>
              <a:t>, </a:t>
            </a:r>
            <a:endParaRPr lang="el-GR" dirty="0" smtClean="0"/>
          </a:p>
          <a:p>
            <a:pPr marL="285750" indent="-285750" algn="just">
              <a:lnSpc>
                <a:spcPct val="150000"/>
              </a:lnSpc>
              <a:buFont typeface="Arial" panose="020B0604020202020204" pitchFamily="34" charset="0"/>
              <a:buChar char="•"/>
            </a:pPr>
            <a:r>
              <a:rPr lang="el-GR" dirty="0" smtClean="0"/>
              <a:t>την </a:t>
            </a:r>
            <a:r>
              <a:rPr lang="el-GR" b="1" dirty="0"/>
              <a:t>κατάχρηση </a:t>
            </a:r>
            <a:r>
              <a:rPr lang="el-GR" dirty="0" smtClean="0"/>
              <a:t>εξουσίας, </a:t>
            </a:r>
            <a:r>
              <a:rPr lang="el-GR" dirty="0"/>
              <a:t>και </a:t>
            </a:r>
            <a:endParaRPr lang="el-GR" dirty="0" smtClean="0"/>
          </a:p>
          <a:p>
            <a:pPr marL="285750" indent="-285750" algn="just">
              <a:lnSpc>
                <a:spcPct val="150000"/>
              </a:lnSpc>
              <a:buFont typeface="Arial" panose="020B0604020202020204" pitchFamily="34" charset="0"/>
              <a:buChar char="•"/>
            </a:pPr>
            <a:r>
              <a:rPr lang="el-GR" dirty="0" smtClean="0"/>
              <a:t>τις </a:t>
            </a:r>
            <a:r>
              <a:rPr lang="el-GR" b="1" dirty="0"/>
              <a:t>αδιαφανείς</a:t>
            </a:r>
            <a:r>
              <a:rPr lang="el-GR" dirty="0"/>
              <a:t> ενέργειες. </a:t>
            </a:r>
          </a:p>
        </p:txBody>
      </p:sp>
    </p:spTree>
    <p:extLst>
      <p:ext uri="{BB962C8B-B14F-4D97-AF65-F5344CB8AC3E}">
        <p14:creationId xmlns:p14="http://schemas.microsoft.com/office/powerpoint/2010/main" val="248022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20</a:t>
            </a:fld>
            <a:endParaRPr lang="el-GR"/>
          </a:p>
        </p:txBody>
      </p:sp>
      <p:sp>
        <p:nvSpPr>
          <p:cNvPr id="3" name="Ορθογώνιο 2"/>
          <p:cNvSpPr/>
          <p:nvPr/>
        </p:nvSpPr>
        <p:spPr>
          <a:xfrm>
            <a:off x="323528" y="548680"/>
            <a:ext cx="7920880" cy="5450851"/>
          </a:xfrm>
          <a:prstGeom prst="rect">
            <a:avLst/>
          </a:prstGeom>
        </p:spPr>
        <p:txBody>
          <a:bodyPr wrap="square">
            <a:spAutoFit/>
          </a:bodyPr>
          <a:lstStyle/>
          <a:p>
            <a:pPr>
              <a:lnSpc>
                <a:spcPct val="150000"/>
              </a:lnSpc>
            </a:pPr>
            <a:r>
              <a:rPr lang="el-GR" b="1" u="sng" dirty="0" smtClean="0"/>
              <a:t>Βελτίωση </a:t>
            </a:r>
            <a:r>
              <a:rPr lang="el-GR" b="1" u="sng" dirty="0" err="1" smtClean="0"/>
              <a:t>Διαλειτουργικότηας</a:t>
            </a:r>
            <a:r>
              <a:rPr lang="el-GR" b="1" u="sng" dirty="0" smtClean="0"/>
              <a:t> στο Στάδιο </a:t>
            </a:r>
            <a:r>
              <a:rPr lang="el-GR" b="1" u="sng" dirty="0"/>
              <a:t>κατακύρωσης</a:t>
            </a:r>
            <a:endParaRPr lang="el-GR" dirty="0"/>
          </a:p>
          <a:p>
            <a:pPr>
              <a:lnSpc>
                <a:spcPct val="150000"/>
              </a:lnSpc>
            </a:pPr>
            <a:r>
              <a:rPr lang="el-GR" dirty="0"/>
              <a:t>Παραδοχές: </a:t>
            </a:r>
          </a:p>
          <a:p>
            <a:pPr>
              <a:lnSpc>
                <a:spcPct val="150000"/>
              </a:lnSpc>
            </a:pPr>
            <a:r>
              <a:rPr lang="el-GR" dirty="0"/>
              <a:t>(α) Αναθέτουσα Αρχή (εφεξής Α.Α.) διενεργεί ανοικτό διαγωνισμό ο οποίος έχει λάβει </a:t>
            </a:r>
            <a:r>
              <a:rPr lang="el-GR" dirty="0" err="1"/>
              <a:t>συστημικό</a:t>
            </a:r>
            <a:r>
              <a:rPr lang="el-GR" dirty="0"/>
              <a:t> αριθμό από το ΕΣΗΔΗΣ «11111» και βρίσκεται στο στάδιο της κατακύρωσης. </a:t>
            </a:r>
          </a:p>
          <a:p>
            <a:pPr>
              <a:lnSpc>
                <a:spcPct val="150000"/>
              </a:lnSpc>
            </a:pPr>
            <a:r>
              <a:rPr lang="el-GR" dirty="0"/>
              <a:t>(β) το ΕΣΗΔΗΣ </a:t>
            </a:r>
            <a:r>
              <a:rPr lang="el-GR" dirty="0" err="1"/>
              <a:t>διαλειτουργεί</a:t>
            </a:r>
            <a:r>
              <a:rPr lang="el-GR" dirty="0"/>
              <a:t> με: </a:t>
            </a:r>
          </a:p>
          <a:p>
            <a:pPr marL="742950" lvl="1" indent="-285750">
              <a:lnSpc>
                <a:spcPct val="150000"/>
              </a:lnSpc>
              <a:buFont typeface="Wingdings" panose="05000000000000000000" pitchFamily="2" charset="2"/>
              <a:buChar char="§"/>
            </a:pPr>
            <a:r>
              <a:rPr lang="en-US" dirty="0"/>
              <a:t>TAXIS</a:t>
            </a:r>
            <a:r>
              <a:rPr lang="el-GR" dirty="0"/>
              <a:t>, </a:t>
            </a:r>
          </a:p>
          <a:p>
            <a:pPr marL="742950" lvl="1" indent="-285750">
              <a:lnSpc>
                <a:spcPct val="150000"/>
              </a:lnSpc>
              <a:buFont typeface="Wingdings" panose="05000000000000000000" pitchFamily="2" charset="2"/>
              <a:buChar char="§"/>
            </a:pPr>
            <a:r>
              <a:rPr lang="el-GR" dirty="0"/>
              <a:t>ΑΑΔΕ,</a:t>
            </a:r>
          </a:p>
          <a:p>
            <a:pPr marL="742950" lvl="1" indent="-285750">
              <a:lnSpc>
                <a:spcPct val="150000"/>
              </a:lnSpc>
              <a:buFont typeface="Wingdings" panose="05000000000000000000" pitchFamily="2" charset="2"/>
              <a:buChar char="§"/>
            </a:pPr>
            <a:r>
              <a:rPr lang="el-GR" dirty="0"/>
              <a:t>ΕΦΚΑ,</a:t>
            </a:r>
          </a:p>
          <a:p>
            <a:pPr marL="742950" lvl="1" indent="-285750">
              <a:lnSpc>
                <a:spcPct val="150000"/>
              </a:lnSpc>
              <a:buFont typeface="Wingdings" panose="05000000000000000000" pitchFamily="2" charset="2"/>
              <a:buChar char="§"/>
            </a:pPr>
            <a:r>
              <a:rPr lang="el-GR" dirty="0"/>
              <a:t>ΓΕΜΗ,</a:t>
            </a:r>
          </a:p>
          <a:p>
            <a:pPr marL="742950" lvl="1" indent="-285750">
              <a:lnSpc>
                <a:spcPct val="150000"/>
              </a:lnSpc>
              <a:buFont typeface="Wingdings" panose="05000000000000000000" pitchFamily="2" charset="2"/>
              <a:buChar char="§"/>
            </a:pPr>
            <a:r>
              <a:rPr lang="el-GR" dirty="0"/>
              <a:t>Πρωτοδικείο,</a:t>
            </a:r>
          </a:p>
          <a:p>
            <a:pPr marL="742950" lvl="1" indent="-285750">
              <a:lnSpc>
                <a:spcPct val="150000"/>
              </a:lnSpc>
              <a:buFont typeface="Wingdings" panose="05000000000000000000" pitchFamily="2" charset="2"/>
              <a:buChar char="§"/>
            </a:pPr>
            <a:r>
              <a:rPr lang="el-GR" dirty="0"/>
              <a:t>Επιμελητήρια.</a:t>
            </a:r>
          </a:p>
          <a:p>
            <a:pPr>
              <a:lnSpc>
                <a:spcPct val="150000"/>
              </a:lnSpc>
            </a:pPr>
            <a:r>
              <a:rPr lang="el-GR" dirty="0"/>
              <a:t>(γ) </a:t>
            </a:r>
            <a:r>
              <a:rPr lang="en-US" b="1" dirty="0"/>
              <a:t>Master Key </a:t>
            </a:r>
            <a:r>
              <a:rPr lang="el-GR" dirty="0"/>
              <a:t>θεωρούμε το</a:t>
            </a:r>
            <a:r>
              <a:rPr lang="el-GR" b="1" dirty="0"/>
              <a:t>  ΑΦΜ</a:t>
            </a:r>
            <a:r>
              <a:rPr lang="el-GR" dirty="0"/>
              <a:t> του «προσωρινού Αναδόχου».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21</a:t>
            </a:fld>
            <a:endParaRPr lang="el-GR"/>
          </a:p>
        </p:txBody>
      </p:sp>
      <p:sp>
        <p:nvSpPr>
          <p:cNvPr id="3" name="Ορθογώνιο 2"/>
          <p:cNvSpPr/>
          <p:nvPr/>
        </p:nvSpPr>
        <p:spPr>
          <a:xfrm>
            <a:off x="179512" y="44624"/>
            <a:ext cx="8496944" cy="6740307"/>
          </a:xfrm>
          <a:prstGeom prst="rect">
            <a:avLst/>
          </a:prstGeom>
        </p:spPr>
        <p:txBody>
          <a:bodyPr wrap="square">
            <a:spAutoFit/>
          </a:bodyPr>
          <a:lstStyle/>
          <a:p>
            <a:pPr algn="just">
              <a:lnSpc>
                <a:spcPct val="150000"/>
              </a:lnSpc>
            </a:pPr>
            <a:r>
              <a:rPr lang="el-GR" dirty="0"/>
              <a:t>Μετά την ανάδειξη του «προσωρινού Αναδόχου»,</a:t>
            </a:r>
          </a:p>
          <a:p>
            <a:pPr algn="just">
              <a:lnSpc>
                <a:spcPct val="150000"/>
              </a:lnSpc>
            </a:pPr>
            <a:r>
              <a:rPr lang="el-GR" dirty="0"/>
              <a:t>(1) ο χειριστής της Α.Α. συνδέεται στην πλατφόρμα του ΕΣΗΔΗΣ, στον διαγωνισμό «11111», στη μάσκα «Έκδοση Δικαιολογητικών Κατακύρωσης».</a:t>
            </a:r>
          </a:p>
          <a:p>
            <a:pPr algn="just">
              <a:lnSpc>
                <a:spcPct val="150000"/>
              </a:lnSpc>
            </a:pPr>
            <a:r>
              <a:rPr lang="el-GR" dirty="0"/>
              <a:t>(2) Στο πεδίο «</a:t>
            </a:r>
            <a:r>
              <a:rPr lang="en-US" dirty="0"/>
              <a:t>TAXIS</a:t>
            </a:r>
            <a:r>
              <a:rPr lang="el-GR" dirty="0"/>
              <a:t>» καταχωρεί το ΑΦΜ του «προσωρινού αναδόχου» και πατάει το κουμπί «Έλεγχος».</a:t>
            </a:r>
          </a:p>
          <a:p>
            <a:pPr algn="just">
              <a:lnSpc>
                <a:spcPct val="150000"/>
              </a:lnSpc>
            </a:pPr>
            <a:r>
              <a:rPr lang="el-GR" dirty="0"/>
              <a:t>(3) Μετά από μερικά δευτερόλεπτα θα λαμβάνει σε ένα διπλανό πεδίο την επωνυμία της εταιρείας, μέσω του </a:t>
            </a:r>
            <a:r>
              <a:rPr lang="en-US" dirty="0"/>
              <a:t>TAXIS</a:t>
            </a:r>
            <a:r>
              <a:rPr lang="el-GR" dirty="0"/>
              <a:t>.</a:t>
            </a:r>
          </a:p>
          <a:p>
            <a:pPr algn="just">
              <a:lnSpc>
                <a:spcPct val="150000"/>
              </a:lnSpc>
            </a:pPr>
            <a:r>
              <a:rPr lang="el-GR" dirty="0"/>
              <a:t>(4) Κατόπιν στο πεδίο «ΑΑΔΕ», </a:t>
            </a:r>
            <a:r>
              <a:rPr lang="el-GR" dirty="0" smtClean="0"/>
              <a:t>ο </a:t>
            </a:r>
            <a:r>
              <a:rPr lang="el-GR" dirty="0"/>
              <a:t>χειριστής της Α.Α. καταχωρεί το ΑΦΜ του «προσωρινού αναδόχου»  καθώς και ένα υπηρεσιακό </a:t>
            </a:r>
            <a:r>
              <a:rPr lang="en-US" dirty="0"/>
              <a:t>e</a:t>
            </a:r>
            <a:r>
              <a:rPr lang="el-GR" dirty="0"/>
              <a:t>-</a:t>
            </a:r>
            <a:r>
              <a:rPr lang="en-US" dirty="0"/>
              <a:t>mail</a:t>
            </a:r>
            <a:r>
              <a:rPr lang="el-GR" dirty="0"/>
              <a:t> (</a:t>
            </a:r>
            <a:r>
              <a:rPr lang="en-US" dirty="0" err="1"/>
              <a:t>xxxxxx</a:t>
            </a:r>
            <a:r>
              <a:rPr lang="el-GR" dirty="0"/>
              <a:t>@</a:t>
            </a:r>
            <a:r>
              <a:rPr lang="en-US" dirty="0" err="1"/>
              <a:t>mou</a:t>
            </a:r>
            <a:r>
              <a:rPr lang="el-GR" dirty="0"/>
              <a:t>.</a:t>
            </a:r>
            <a:r>
              <a:rPr lang="en-US" dirty="0"/>
              <a:t>gr</a:t>
            </a:r>
            <a:r>
              <a:rPr lang="el-GR" dirty="0"/>
              <a:t>) και αποστέλλει αίτημα προς το Γραφείο ΑΑΑΑ της Δ/</a:t>
            </a:r>
            <a:r>
              <a:rPr lang="el-GR" dirty="0" err="1"/>
              <a:t>νσης</a:t>
            </a:r>
            <a:r>
              <a:rPr lang="el-GR" dirty="0"/>
              <a:t> ΒΒΒΒ της ΑΑΔΕ περί έκδοσης φορολογικής ενημερότητας για το εν λόγω ΑΦΜ.</a:t>
            </a:r>
          </a:p>
          <a:p>
            <a:pPr algn="just">
              <a:lnSpc>
                <a:spcPct val="150000"/>
              </a:lnSpc>
            </a:pPr>
            <a:r>
              <a:rPr lang="el-GR" dirty="0"/>
              <a:t>(5) Το Γραφείο ΑΑΑΑ της Δ/</a:t>
            </a:r>
            <a:r>
              <a:rPr lang="el-GR" dirty="0" err="1"/>
              <a:t>νσης</a:t>
            </a:r>
            <a:r>
              <a:rPr lang="el-GR" dirty="0"/>
              <a:t> ΒΒΒΒ της ΑΑΔΕ, λαμβάνει το εν λόγω αίτημα και αποστέλλει στο υπηρεσιακό </a:t>
            </a:r>
            <a:r>
              <a:rPr lang="en-US" dirty="0"/>
              <a:t>e</a:t>
            </a:r>
            <a:r>
              <a:rPr lang="el-GR" dirty="0"/>
              <a:t>-</a:t>
            </a:r>
            <a:r>
              <a:rPr lang="en-US" dirty="0"/>
              <a:t>mail</a:t>
            </a:r>
            <a:r>
              <a:rPr lang="el-GR" dirty="0"/>
              <a:t> την έκδοση φορολογικής ενημερότητας για το εν λόγω ΑΦΜ σε αρχείο .</a:t>
            </a:r>
            <a:r>
              <a:rPr lang="en-US" dirty="0" err="1"/>
              <a:t>pdf</a:t>
            </a:r>
            <a:r>
              <a:rPr lang="el-GR" dirty="0"/>
              <a:t>.</a:t>
            </a:r>
          </a:p>
          <a:p>
            <a:pPr algn="just">
              <a:lnSpc>
                <a:spcPct val="150000"/>
              </a:lnSpc>
            </a:pPr>
            <a:r>
              <a:rPr lang="el-GR" dirty="0"/>
              <a:t>(6) Ο χειριστής της Α.Α. αναρτά το εν λόγω αρχείο στην πλατφόρμα του ΕΣΗΔΗΣ, στη μάσκα «Δικαιολογητικά Κατακύρωσης</a:t>
            </a:r>
            <a:r>
              <a:rPr lang="el-GR" dirty="0" smtClean="0"/>
              <a:t>».</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A5CF6-A2BE-450D-83E6-F5F5C3518DAC}" type="slidenum">
              <a:rPr lang="el-GR" smtClean="0"/>
              <a:pPr/>
              <a:t>22</a:t>
            </a:fld>
            <a:endParaRPr lang="el-GR"/>
          </a:p>
        </p:txBody>
      </p:sp>
      <p:sp>
        <p:nvSpPr>
          <p:cNvPr id="3" name="Ορθογώνιο 2"/>
          <p:cNvSpPr/>
          <p:nvPr/>
        </p:nvSpPr>
        <p:spPr>
          <a:xfrm>
            <a:off x="309362" y="188640"/>
            <a:ext cx="8655126" cy="6740307"/>
          </a:xfrm>
          <a:prstGeom prst="rect">
            <a:avLst/>
          </a:prstGeom>
        </p:spPr>
        <p:txBody>
          <a:bodyPr wrap="square">
            <a:spAutoFit/>
          </a:bodyPr>
          <a:lstStyle/>
          <a:p>
            <a:pPr algn="just">
              <a:lnSpc>
                <a:spcPct val="150000"/>
              </a:lnSpc>
            </a:pPr>
            <a:r>
              <a:rPr lang="el-GR" dirty="0"/>
              <a:t>Ο χειριστής της Α.Α. επαναλαμβάνει τις κινήσεις (4), (5) και (6) για τα πεδία «ΕΦΚΑ», «ΓΕΜΗ», «ΕΠΙΜΕΛΗΤΗΡΙΟ …» και «ΠΡΩΤΟΔΙΚΕΙΟ», οπότε - ως Αναθέτουσα Αρχή - αναρτά ηλεκτρονικά τα σχετικά έγγραφα που εκδίδονται από το Δημόσιο Τομέα.</a:t>
            </a:r>
          </a:p>
          <a:p>
            <a:pPr algn="just">
              <a:lnSpc>
                <a:spcPct val="150000"/>
              </a:lnSpc>
            </a:pPr>
            <a:r>
              <a:rPr lang="el-GR" dirty="0"/>
              <a:t>Ο «προσωρινός Ανάδοχος», από την πλευρά του, αναρτά στη μάσκα «Δικαιολογητικά Κατακύρωσης» τα έγγραφα που παράγει ο ίδιος (παρουσίαση της εταιρείας, τεχνική προσφορά, πίνακας κυριοτέρων έργων κ.α.), ψηφιακά υπογεγραμμένα.</a:t>
            </a:r>
          </a:p>
          <a:p>
            <a:pPr algn="just">
              <a:lnSpc>
                <a:spcPct val="150000"/>
              </a:lnSpc>
            </a:pPr>
            <a:r>
              <a:rPr lang="el-GR" dirty="0"/>
              <a:t>Τέλος, η Α.Α. αξιολογεί και ελέγχει εάν το σύνολο των δικαιολογητικών κατακύρωσης ικανοποιούν τους όρους και τις απαιτήσεις του τεύχους διακήρυξης. </a:t>
            </a:r>
          </a:p>
          <a:p>
            <a:pPr algn="just">
              <a:lnSpc>
                <a:spcPct val="150000"/>
              </a:lnSpc>
            </a:pPr>
            <a:r>
              <a:rPr lang="el-GR" dirty="0"/>
              <a:t>(7</a:t>
            </a:r>
            <a:r>
              <a:rPr lang="el-GR" baseline="30000" dirty="0"/>
              <a:t>Α</a:t>
            </a:r>
            <a:r>
              <a:rPr lang="el-GR" dirty="0"/>
              <a:t>) Σε περίπτωση που είναι </a:t>
            </a:r>
            <a:r>
              <a:rPr lang="el-GR" b="1" dirty="0"/>
              <a:t>θετική</a:t>
            </a:r>
            <a:r>
              <a:rPr lang="el-GR" dirty="0"/>
              <a:t> η έκβαση της διαγωνιστικής διαδικασίας, ο χειριστής της Α.Α. πατάει το κουμπί «Κατακύρωση» και ολοκληρώνεται η διαγωνιστική διαδικασία.</a:t>
            </a:r>
          </a:p>
          <a:p>
            <a:pPr algn="just">
              <a:lnSpc>
                <a:spcPct val="150000"/>
              </a:lnSpc>
            </a:pPr>
            <a:r>
              <a:rPr lang="el-GR" dirty="0"/>
              <a:t>(7</a:t>
            </a:r>
            <a:r>
              <a:rPr lang="el-GR" baseline="30000" dirty="0"/>
              <a:t>Β</a:t>
            </a:r>
            <a:r>
              <a:rPr lang="el-GR" dirty="0"/>
              <a:t>) Σε περίπτωση που απαιτούνται περαιτέρω </a:t>
            </a:r>
            <a:r>
              <a:rPr lang="el-GR" b="1" dirty="0"/>
              <a:t>διευκρινίσεις</a:t>
            </a:r>
            <a:r>
              <a:rPr lang="el-GR" dirty="0"/>
              <a:t> ο χειριστής της Α.Α. αναρτά επιστολή στον οποία η Α.Α. παρέχει προθεσμία ΥΥΥ ημερών, προκειμένου να υποβάλλουν τα συμπληρωματικά στοιχεία. </a:t>
            </a:r>
          </a:p>
          <a:p>
            <a:pPr algn="just">
              <a:lnSpc>
                <a:spcPct val="150000"/>
              </a:lnSpc>
            </a:pPr>
            <a:r>
              <a:rPr lang="el-GR" dirty="0"/>
              <a:t>(7</a:t>
            </a:r>
            <a:r>
              <a:rPr lang="el-GR" baseline="30000" dirty="0"/>
              <a:t>Γ</a:t>
            </a:r>
            <a:r>
              <a:rPr lang="el-GR" dirty="0"/>
              <a:t>) Σε περίπτωση που είναι </a:t>
            </a:r>
            <a:r>
              <a:rPr lang="el-GR" b="1" dirty="0"/>
              <a:t>αρνητική</a:t>
            </a:r>
            <a:r>
              <a:rPr lang="el-GR" dirty="0"/>
              <a:t> η έκβασης της διαγωνιστικής διαδικασίας, ο χειριστής της Α.Α. αποκλείει τον εν λόγω «προσωρινό Ανάδοχο» από την διαγωνιστική διαδικασία.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23</a:t>
            </a:fld>
            <a:endParaRPr lang="el-GR"/>
          </a:p>
        </p:txBody>
      </p:sp>
      <p:sp>
        <p:nvSpPr>
          <p:cNvPr id="3" name="Ορθογώνιο 2"/>
          <p:cNvSpPr/>
          <p:nvPr/>
        </p:nvSpPr>
        <p:spPr>
          <a:xfrm>
            <a:off x="539552" y="1053891"/>
            <a:ext cx="7920880" cy="4247317"/>
          </a:xfrm>
          <a:prstGeom prst="rect">
            <a:avLst/>
          </a:prstGeom>
        </p:spPr>
        <p:txBody>
          <a:bodyPr wrap="square">
            <a:spAutoFit/>
          </a:bodyPr>
          <a:lstStyle/>
          <a:p>
            <a:pPr algn="just">
              <a:lnSpc>
                <a:spcPct val="150000"/>
              </a:lnSpc>
            </a:pPr>
            <a:r>
              <a:rPr lang="el-GR" dirty="0" smtClean="0"/>
              <a:t>Τα αποτελέσματα της ανάπτυξης της </a:t>
            </a:r>
            <a:r>
              <a:rPr lang="el-GR" dirty="0" err="1" smtClean="0"/>
              <a:t>διαλειτουργικότητας</a:t>
            </a:r>
            <a:r>
              <a:rPr lang="el-GR" dirty="0" smtClean="0"/>
              <a:t> μεταξύ του ΕΣΗΔΗΣ και φορέων και υπηρεσιών του Δημοσίου Τομέα είναι:</a:t>
            </a:r>
            <a:endParaRPr lang="el-GR" dirty="0"/>
          </a:p>
          <a:p>
            <a:pPr algn="just">
              <a:lnSpc>
                <a:spcPct val="150000"/>
              </a:lnSpc>
            </a:pPr>
            <a:r>
              <a:rPr lang="el-GR" dirty="0"/>
              <a:t> </a:t>
            </a:r>
          </a:p>
          <a:p>
            <a:pPr marL="285750" lvl="0" indent="-285750" algn="just">
              <a:lnSpc>
                <a:spcPct val="150000"/>
              </a:lnSpc>
              <a:buFont typeface="Wingdings" panose="05000000000000000000" pitchFamily="2" charset="2"/>
              <a:buChar char="ü"/>
            </a:pPr>
            <a:r>
              <a:rPr lang="el-GR" dirty="0" smtClean="0"/>
              <a:t>Η </a:t>
            </a:r>
            <a:r>
              <a:rPr lang="el-GR" b="1" dirty="0" smtClean="0"/>
              <a:t>μείωση</a:t>
            </a:r>
            <a:r>
              <a:rPr lang="el-GR" dirty="0" smtClean="0"/>
              <a:t> </a:t>
            </a:r>
            <a:r>
              <a:rPr lang="el-GR" dirty="0"/>
              <a:t>της γραφειοκρατίας</a:t>
            </a:r>
            <a:r>
              <a:rPr lang="el-GR" dirty="0" smtClean="0"/>
              <a:t>,</a:t>
            </a:r>
          </a:p>
          <a:p>
            <a:pPr marL="285750" lvl="0" indent="-285750" algn="just">
              <a:lnSpc>
                <a:spcPct val="150000"/>
              </a:lnSpc>
              <a:buFont typeface="Wingdings" panose="05000000000000000000" pitchFamily="2" charset="2"/>
              <a:buChar char="ü"/>
            </a:pPr>
            <a:r>
              <a:rPr lang="el-GR" dirty="0" smtClean="0"/>
              <a:t>Η </a:t>
            </a:r>
            <a:r>
              <a:rPr lang="el-GR" b="1" dirty="0" smtClean="0"/>
              <a:t>ευελιξία</a:t>
            </a:r>
            <a:r>
              <a:rPr lang="el-GR" dirty="0" smtClean="0"/>
              <a:t> και η </a:t>
            </a:r>
            <a:r>
              <a:rPr lang="el-GR" b="1" dirty="0" smtClean="0"/>
              <a:t>ελαχιστοποίηση</a:t>
            </a:r>
            <a:r>
              <a:rPr lang="el-GR" dirty="0" smtClean="0"/>
              <a:t> των καθυστερήσεων,</a:t>
            </a:r>
            <a:endParaRPr lang="el-GR" dirty="0"/>
          </a:p>
          <a:p>
            <a:pPr marL="285750" lvl="0" indent="-285750" algn="just">
              <a:lnSpc>
                <a:spcPct val="150000"/>
              </a:lnSpc>
              <a:buFont typeface="Wingdings" panose="05000000000000000000" pitchFamily="2" charset="2"/>
              <a:buChar char="ü"/>
            </a:pPr>
            <a:r>
              <a:rPr lang="el-GR" dirty="0" smtClean="0"/>
              <a:t>Η </a:t>
            </a:r>
            <a:r>
              <a:rPr lang="el-GR" b="1" dirty="0" smtClean="0"/>
              <a:t>μείωση </a:t>
            </a:r>
            <a:r>
              <a:rPr lang="el-GR" dirty="0" smtClean="0"/>
              <a:t>του φόρτου εργασίας, τόσο του χειριστή της αναθέτουσας αρχής όσο και του </a:t>
            </a:r>
            <a:r>
              <a:rPr lang="el-GR" dirty="0"/>
              <a:t>οικονομικού φορέα,</a:t>
            </a:r>
          </a:p>
          <a:p>
            <a:pPr marL="285750" lvl="0" indent="-285750" algn="just">
              <a:lnSpc>
                <a:spcPct val="150000"/>
              </a:lnSpc>
              <a:buFont typeface="Wingdings" panose="05000000000000000000" pitchFamily="2" charset="2"/>
              <a:buChar char="ü"/>
            </a:pPr>
            <a:r>
              <a:rPr lang="el-GR" b="1" dirty="0"/>
              <a:t>Μείωση</a:t>
            </a:r>
            <a:r>
              <a:rPr lang="el-GR" dirty="0"/>
              <a:t> του διοικητικού κόστους,</a:t>
            </a:r>
          </a:p>
          <a:p>
            <a:pPr marL="285750" lvl="0" indent="-285750" algn="just">
              <a:lnSpc>
                <a:spcPct val="150000"/>
              </a:lnSpc>
              <a:buFont typeface="Wingdings" panose="05000000000000000000" pitchFamily="2" charset="2"/>
              <a:buChar char="ü"/>
            </a:pPr>
            <a:r>
              <a:rPr lang="el-GR" b="1" dirty="0"/>
              <a:t>Απλοποίηση</a:t>
            </a:r>
            <a:r>
              <a:rPr lang="el-GR" dirty="0"/>
              <a:t> της διαγωνιστικής διαδικασίας, γεγονός που την καθιστά πιο ευέλικτη και προσιτή προς τις μικρομεσαίες επιχειρήσεις.</a:t>
            </a:r>
          </a:p>
        </p:txBody>
      </p:sp>
    </p:spTree>
    <p:extLst>
      <p:ext uri="{BB962C8B-B14F-4D97-AF65-F5344CB8AC3E}">
        <p14:creationId xmlns:p14="http://schemas.microsoft.com/office/powerpoint/2010/main" val="2137142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24</a:t>
            </a:fld>
            <a:endParaRPr lang="el-GR"/>
          </a:p>
        </p:txBody>
      </p:sp>
      <p:sp>
        <p:nvSpPr>
          <p:cNvPr id="3" name="Ορθογώνιο 2"/>
          <p:cNvSpPr/>
          <p:nvPr/>
        </p:nvSpPr>
        <p:spPr>
          <a:xfrm>
            <a:off x="149732" y="64794"/>
            <a:ext cx="8742748" cy="6647974"/>
          </a:xfrm>
          <a:prstGeom prst="rect">
            <a:avLst/>
          </a:prstGeom>
        </p:spPr>
        <p:txBody>
          <a:bodyPr wrap="square">
            <a:spAutoFit/>
          </a:bodyPr>
          <a:lstStyle/>
          <a:p>
            <a:r>
              <a:rPr lang="el-GR" b="1" dirty="0" smtClean="0"/>
              <a:t>ΒΙΒΛΙΟΓΡΑΦΙΑ</a:t>
            </a:r>
          </a:p>
          <a:p>
            <a:pPr marL="342900" indent="-342900" algn="just">
              <a:lnSpc>
                <a:spcPct val="150000"/>
              </a:lnSpc>
              <a:buFont typeface="+mj-lt"/>
              <a:buAutoNum type="arabicPeriod"/>
            </a:pPr>
            <a:r>
              <a:rPr lang="en-US" sz="1700" dirty="0" err="1" smtClean="0"/>
              <a:t>Carayannis</a:t>
            </a:r>
            <a:r>
              <a:rPr lang="en-US" sz="1700" dirty="0" smtClean="0"/>
              <a:t> </a:t>
            </a:r>
            <a:r>
              <a:rPr lang="en-US" sz="1700" dirty="0"/>
              <a:t>G. E., </a:t>
            </a:r>
            <a:r>
              <a:rPr lang="en-US" sz="1700" dirty="0" err="1"/>
              <a:t>Popescu</a:t>
            </a:r>
            <a:r>
              <a:rPr lang="en-US" sz="1700" dirty="0"/>
              <a:t> D.,(2003), </a:t>
            </a:r>
            <a:r>
              <a:rPr lang="en-US" sz="1700" i="1" dirty="0"/>
              <a:t>Profiling a methodology for economic growth and convergence: learning from the EU e-procurement experience for central and eastern European countries</a:t>
            </a:r>
            <a:r>
              <a:rPr lang="en-US" sz="1700" dirty="0"/>
              <a:t>, Elsevier Ltd.</a:t>
            </a:r>
            <a:endParaRPr lang="el-GR" sz="1700" dirty="0"/>
          </a:p>
          <a:p>
            <a:pPr marL="342900" indent="-342900" algn="just">
              <a:lnSpc>
                <a:spcPct val="150000"/>
              </a:lnSpc>
              <a:buFont typeface="+mj-lt"/>
              <a:buAutoNum type="arabicPeriod"/>
            </a:pPr>
            <a:r>
              <a:rPr lang="en-US" sz="1700" dirty="0" err="1"/>
              <a:t>Neupane</a:t>
            </a:r>
            <a:r>
              <a:rPr lang="en-US" sz="1700" dirty="0"/>
              <a:t> A., Soar J., </a:t>
            </a:r>
            <a:r>
              <a:rPr lang="en-US" sz="1700" dirty="0" err="1"/>
              <a:t>Vaidya</a:t>
            </a:r>
            <a:r>
              <a:rPr lang="en-US" sz="1700" dirty="0"/>
              <a:t> K.&amp; Yong J., (2012), </a:t>
            </a:r>
            <a:r>
              <a:rPr lang="en-US" sz="1700" i="1" dirty="0"/>
              <a:t>Role of Public E-Procurement Technology to Reduce Corruption in Government Procurement, 2012</a:t>
            </a:r>
            <a:r>
              <a:rPr lang="en-US" sz="1700" dirty="0"/>
              <a:t> International Public Procurement Conference.</a:t>
            </a:r>
            <a:endParaRPr lang="el-GR" sz="1700" dirty="0"/>
          </a:p>
          <a:p>
            <a:pPr marL="342900" indent="-342900" algn="just">
              <a:lnSpc>
                <a:spcPct val="150000"/>
              </a:lnSpc>
              <a:buFont typeface="+mj-lt"/>
              <a:buAutoNum type="arabicPeriod"/>
            </a:pPr>
            <a:r>
              <a:rPr lang="en-US" sz="1700" dirty="0" err="1"/>
              <a:t>Panayiotou</a:t>
            </a:r>
            <a:r>
              <a:rPr lang="en-US" sz="1700" dirty="0"/>
              <a:t> A. N., </a:t>
            </a:r>
            <a:r>
              <a:rPr lang="en-US" sz="1700" dirty="0" err="1"/>
              <a:t>Gayialis</a:t>
            </a:r>
            <a:r>
              <a:rPr lang="en-US" sz="1700" dirty="0"/>
              <a:t> P. S.&amp; </a:t>
            </a:r>
            <a:r>
              <a:rPr lang="en-US" sz="1700" dirty="0" err="1"/>
              <a:t>Tatsiopoulos</a:t>
            </a:r>
            <a:r>
              <a:rPr lang="en-US" sz="1700" dirty="0"/>
              <a:t> P. I., (2003), </a:t>
            </a:r>
            <a:r>
              <a:rPr lang="en-US" sz="1700" i="1" dirty="0"/>
              <a:t>An e-Procurement System for Governmental Purchasing, </a:t>
            </a:r>
            <a:r>
              <a:rPr lang="en-US" sz="1700" dirty="0"/>
              <a:t>Elsevier Inc.</a:t>
            </a:r>
            <a:endParaRPr lang="el-GR" sz="1700" dirty="0"/>
          </a:p>
          <a:p>
            <a:pPr marL="342900" indent="-342900" algn="just">
              <a:lnSpc>
                <a:spcPct val="150000"/>
              </a:lnSpc>
              <a:buFont typeface="+mj-lt"/>
              <a:buAutoNum type="arabicPeriod"/>
            </a:pPr>
            <a:r>
              <a:rPr lang="el-GR" sz="1700" dirty="0"/>
              <a:t>Ευρωπαϊκή Επιτροπή, (2014), </a:t>
            </a:r>
            <a:r>
              <a:rPr lang="el-GR" sz="1700" i="1" dirty="0"/>
              <a:t>Παράρτημα Ελλάδα στην Έκθεση της ΕΕ για την καταπολέμηση της διαφθοράς</a:t>
            </a:r>
            <a:r>
              <a:rPr lang="el-GR" sz="1700" dirty="0"/>
              <a:t>, </a:t>
            </a:r>
            <a:r>
              <a:rPr lang="el-GR" sz="1700" dirty="0" err="1"/>
              <a:t>Annex</a:t>
            </a:r>
            <a:r>
              <a:rPr lang="el-GR" sz="1700" dirty="0"/>
              <a:t> 8, COM(2014) 38 </a:t>
            </a:r>
            <a:r>
              <a:rPr lang="el-GR" sz="1700" dirty="0" err="1"/>
              <a:t>final</a:t>
            </a:r>
            <a:r>
              <a:rPr lang="el-GR" sz="1700" dirty="0"/>
              <a:t>, Βρυξέλλες 03.02.2014.</a:t>
            </a:r>
          </a:p>
          <a:p>
            <a:pPr marL="342900" indent="-342900" algn="just">
              <a:lnSpc>
                <a:spcPct val="150000"/>
              </a:lnSpc>
              <a:buFont typeface="+mj-lt"/>
              <a:buAutoNum type="arabicPeriod"/>
            </a:pPr>
            <a:r>
              <a:rPr lang="el-GR" sz="1700" dirty="0"/>
              <a:t>Ο.Ο.Σ.Α., (2014), </a:t>
            </a:r>
            <a:r>
              <a:rPr lang="el-GR" sz="1700" i="1" dirty="0"/>
              <a:t>Μέτρηση και μείωση των διοικητικών βαρών σε 13 κλάδους στην Ελλάδα –  Τελική Έκθεση – Δημόσιες Συμβάσεις.</a:t>
            </a:r>
            <a:endParaRPr lang="el-GR" sz="1700" dirty="0"/>
          </a:p>
          <a:p>
            <a:pPr marL="342900" indent="-342900" algn="just">
              <a:lnSpc>
                <a:spcPct val="150000"/>
              </a:lnSpc>
              <a:buFont typeface="+mj-lt"/>
              <a:buAutoNum type="arabicPeriod"/>
            </a:pPr>
            <a:r>
              <a:rPr lang="el-GR" sz="1700" dirty="0" err="1"/>
              <a:t>Πριάρη</a:t>
            </a:r>
            <a:r>
              <a:rPr lang="el-GR" sz="1700" dirty="0"/>
              <a:t> Χ., (2016), </a:t>
            </a:r>
            <a:r>
              <a:rPr lang="el-GR" sz="1700" i="1" dirty="0"/>
              <a:t>Πληροφοριακά Συστήματα και Διαγωνιστική Διαδικασία Δημοσίων Συμβάσεων (Προμηθειών και Υπηρεσιών) στην Ελλάδα, </a:t>
            </a:r>
            <a:r>
              <a:rPr lang="el-GR" sz="1700" dirty="0"/>
              <a:t>Μεταπτυχιακή Διατριβή στο Ανοικτό Πανεπιστήμιο Κύπρου, Σχολή Οικονομικών Επιστημών και Διοίκησης. </a:t>
            </a:r>
          </a:p>
          <a:p>
            <a:pPr marL="342900" indent="-342900" algn="just">
              <a:lnSpc>
                <a:spcPct val="150000"/>
              </a:lnSpc>
              <a:buFont typeface="+mj-lt"/>
              <a:buAutoNum type="arabicPeriod"/>
            </a:pPr>
            <a:r>
              <a:rPr lang="el-GR" sz="1700" dirty="0" err="1"/>
              <a:t>Τσακανίκας</a:t>
            </a:r>
            <a:r>
              <a:rPr lang="el-GR" sz="1700" dirty="0"/>
              <a:t> Α., (2015), </a:t>
            </a:r>
            <a:r>
              <a:rPr lang="el-GR" sz="1700" i="1" dirty="0"/>
              <a:t>Υιοθέτηση των ΤΠΕ και ψηφιακή ανάπτυξη στην Ελλάδα</a:t>
            </a:r>
            <a:r>
              <a:rPr lang="el-GR" sz="1700" dirty="0"/>
              <a:t>, ΙΟΒΕ.</a:t>
            </a:r>
          </a:p>
        </p:txBody>
      </p:sp>
    </p:spTree>
    <p:extLst>
      <p:ext uri="{BB962C8B-B14F-4D97-AF65-F5344CB8AC3E}">
        <p14:creationId xmlns:p14="http://schemas.microsoft.com/office/powerpoint/2010/main" val="371627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3</a:t>
            </a:fld>
            <a:endParaRPr lang="el-GR"/>
          </a:p>
        </p:txBody>
      </p:sp>
      <p:sp>
        <p:nvSpPr>
          <p:cNvPr id="3" name="Ορθογώνιο 2"/>
          <p:cNvSpPr/>
          <p:nvPr/>
        </p:nvSpPr>
        <p:spPr>
          <a:xfrm>
            <a:off x="683568" y="612845"/>
            <a:ext cx="8064896" cy="5450851"/>
          </a:xfrm>
          <a:prstGeom prst="rect">
            <a:avLst/>
          </a:prstGeom>
        </p:spPr>
        <p:txBody>
          <a:bodyPr wrap="square">
            <a:spAutoFit/>
          </a:bodyPr>
          <a:lstStyle/>
          <a:p>
            <a:pPr algn="just">
              <a:lnSpc>
                <a:spcPct val="150000"/>
              </a:lnSpc>
            </a:pPr>
            <a:r>
              <a:rPr lang="el-GR" dirty="0"/>
              <a:t>Για την </a:t>
            </a:r>
            <a:r>
              <a:rPr lang="el-GR" b="1" dirty="0"/>
              <a:t>άμβλυνση </a:t>
            </a:r>
            <a:r>
              <a:rPr lang="el-GR" dirty="0"/>
              <a:t>των ανωτέρω προβλημάτων, ο κρατικός μηχανισμός ανέπτυξε, με γοργούς ρυθμούς, πληροφοριακά </a:t>
            </a:r>
            <a:r>
              <a:rPr lang="el-GR" dirty="0" smtClean="0"/>
              <a:t>συστήματα:</a:t>
            </a:r>
          </a:p>
          <a:p>
            <a:pPr marL="285750" indent="-285750" algn="just">
              <a:lnSpc>
                <a:spcPct val="150000"/>
              </a:lnSpc>
              <a:buFont typeface="Wingdings" panose="05000000000000000000" pitchFamily="2" charset="2"/>
              <a:buChar char="Ø"/>
            </a:pPr>
            <a:r>
              <a:rPr lang="el-GR" dirty="0" smtClean="0"/>
              <a:t>για </a:t>
            </a:r>
            <a:r>
              <a:rPr lang="el-GR" dirty="0"/>
              <a:t>την </a:t>
            </a:r>
            <a:r>
              <a:rPr lang="el-GR" b="1" dirty="0"/>
              <a:t>ενίσχυση της διαφάνειας </a:t>
            </a:r>
            <a:r>
              <a:rPr lang="el-GR" dirty="0"/>
              <a:t>μέσω της όσο το δυνατόν </a:t>
            </a:r>
            <a:r>
              <a:rPr lang="el-GR" b="1" dirty="0"/>
              <a:t>μεγαλύτερης δημοσιότητας </a:t>
            </a:r>
            <a:r>
              <a:rPr lang="el-GR" dirty="0"/>
              <a:t>των  πράξεων και των αποφάσεων των δημοσίων υπηρεσιών και φορέων (</a:t>
            </a:r>
            <a:r>
              <a:rPr lang="el-GR" b="1" dirty="0"/>
              <a:t>πρόγραμμα </a:t>
            </a:r>
            <a:r>
              <a:rPr lang="el-GR" b="1" dirty="0" err="1"/>
              <a:t>Δι@ύγεια</a:t>
            </a:r>
            <a:r>
              <a:rPr lang="el-GR" dirty="0"/>
              <a:t>), </a:t>
            </a:r>
            <a:endParaRPr lang="el-GR" dirty="0" smtClean="0"/>
          </a:p>
          <a:p>
            <a:pPr marL="285750" indent="-285750" algn="just">
              <a:lnSpc>
                <a:spcPct val="150000"/>
              </a:lnSpc>
              <a:buFont typeface="Wingdings" panose="05000000000000000000" pitchFamily="2" charset="2"/>
              <a:buChar char="Ø"/>
            </a:pPr>
            <a:r>
              <a:rPr lang="el-GR" dirty="0" smtClean="0"/>
              <a:t>για </a:t>
            </a:r>
            <a:r>
              <a:rPr lang="el-GR" dirty="0"/>
              <a:t>την </a:t>
            </a:r>
            <a:r>
              <a:rPr lang="el-GR" b="1" dirty="0"/>
              <a:t>συστηματική παρακολούθηση των δημοσίων συμβάσεων</a:t>
            </a:r>
            <a:r>
              <a:rPr lang="el-GR" dirty="0"/>
              <a:t> σε όλα τα στάδια του προμηθευτικού κύκλου, ήτοι από </a:t>
            </a:r>
            <a:r>
              <a:rPr lang="el-GR" b="1" dirty="0"/>
              <a:t>το εγκεκριμένο αίτημα έως και την ανάθεση και εκτέλεση της σύμβασης </a:t>
            </a:r>
            <a:r>
              <a:rPr lang="el-GR" dirty="0" smtClean="0"/>
              <a:t>(</a:t>
            </a:r>
            <a:r>
              <a:rPr lang="el-GR" dirty="0"/>
              <a:t>Κεντρικό Ηλεκτρονικό Μητρώο Δημοσίων Συμβάσεων </a:t>
            </a:r>
            <a:r>
              <a:rPr lang="el-GR" dirty="0" smtClean="0"/>
              <a:t>-</a:t>
            </a:r>
            <a:r>
              <a:rPr lang="el-GR" b="1" dirty="0" smtClean="0"/>
              <a:t>ΚΗΜΔΗΣ</a:t>
            </a:r>
            <a:r>
              <a:rPr lang="el-GR" dirty="0"/>
              <a:t>) καθώς και </a:t>
            </a:r>
            <a:endParaRPr lang="el-GR" dirty="0" smtClean="0"/>
          </a:p>
          <a:p>
            <a:pPr marL="285750" indent="-285750" algn="just">
              <a:lnSpc>
                <a:spcPct val="150000"/>
              </a:lnSpc>
              <a:buFont typeface="Wingdings" panose="05000000000000000000" pitchFamily="2" charset="2"/>
              <a:buChar char="Ø"/>
            </a:pPr>
            <a:r>
              <a:rPr lang="el-GR" dirty="0" smtClean="0"/>
              <a:t>για </a:t>
            </a:r>
            <a:r>
              <a:rPr lang="el-GR" dirty="0"/>
              <a:t>την </a:t>
            </a:r>
            <a:r>
              <a:rPr lang="el-GR" b="1" dirty="0"/>
              <a:t>ηλεκτρονική παρακολούθηση της διαγωνιστικής διαδικασίας των δημοσίων συμβάσεων,</a:t>
            </a:r>
            <a:r>
              <a:rPr lang="el-GR" dirty="0"/>
              <a:t> ήτοι  δημοσίευση των τευχών διακήρυξης, υποβολή προσφορών, διαδικασία αξιολόγησης, ανάθεση, σύμβαση </a:t>
            </a:r>
            <a:r>
              <a:rPr lang="el-GR" dirty="0" smtClean="0"/>
              <a:t>(</a:t>
            </a:r>
            <a:r>
              <a:rPr lang="el-GR" dirty="0"/>
              <a:t>Εθνικό Σύστημα Ηλεκτρονικών Δημοσίων Συμβάσεων </a:t>
            </a:r>
            <a:r>
              <a:rPr lang="el-GR" dirty="0" smtClean="0"/>
              <a:t>-</a:t>
            </a:r>
            <a:r>
              <a:rPr lang="el-GR" b="1" dirty="0" smtClean="0"/>
              <a:t>ΕΣΗΔΗΣ</a:t>
            </a:r>
            <a:r>
              <a:rPr lang="el-GR" dirty="0"/>
              <a:t>). </a:t>
            </a:r>
          </a:p>
        </p:txBody>
      </p:sp>
    </p:spTree>
    <p:extLst>
      <p:ext uri="{BB962C8B-B14F-4D97-AF65-F5344CB8AC3E}">
        <p14:creationId xmlns:p14="http://schemas.microsoft.com/office/powerpoint/2010/main" val="86629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4</a:t>
            </a:fld>
            <a:endParaRPr lang="el-GR"/>
          </a:p>
        </p:txBody>
      </p:sp>
      <p:sp>
        <p:nvSpPr>
          <p:cNvPr id="4" name="Ορθογώνιο 3"/>
          <p:cNvSpPr/>
          <p:nvPr/>
        </p:nvSpPr>
        <p:spPr>
          <a:xfrm>
            <a:off x="170420" y="404664"/>
            <a:ext cx="8794068" cy="6232475"/>
          </a:xfrm>
          <a:prstGeom prst="rect">
            <a:avLst/>
          </a:prstGeom>
        </p:spPr>
        <p:txBody>
          <a:bodyPr wrap="square">
            <a:spAutoFit/>
          </a:bodyPr>
          <a:lstStyle/>
          <a:p>
            <a:r>
              <a:rPr lang="el-GR" b="1" dirty="0" smtClean="0"/>
              <a:t>Δημόσιες Συμβάσεις</a:t>
            </a:r>
          </a:p>
          <a:p>
            <a:endParaRPr lang="el-GR" dirty="0"/>
          </a:p>
          <a:p>
            <a:pPr algn="just">
              <a:lnSpc>
                <a:spcPct val="150000"/>
              </a:lnSpc>
            </a:pPr>
            <a:r>
              <a:rPr lang="el-GR" dirty="0" smtClean="0"/>
              <a:t>Οι </a:t>
            </a:r>
            <a:r>
              <a:rPr lang="el-GR" dirty="0"/>
              <a:t>δημόσιες συμβάσεις αποτελούν ένα σημαντικό τομέα της οικονομικής δραστηριότητας των κυβερνήσεων, αφού σχετίζονται με την </a:t>
            </a:r>
            <a:r>
              <a:rPr lang="el-GR" b="1" dirty="0"/>
              <a:t>οικονομική ανάπτυξη και την ευημερία κάθε χώρας</a:t>
            </a:r>
            <a:r>
              <a:rPr lang="el-GR" dirty="0"/>
              <a:t>. </a:t>
            </a:r>
            <a:endParaRPr lang="el-GR" dirty="0" smtClean="0"/>
          </a:p>
          <a:p>
            <a:pPr algn="just">
              <a:lnSpc>
                <a:spcPct val="150000"/>
              </a:lnSpc>
            </a:pPr>
            <a:endParaRPr lang="el-GR" sz="800" dirty="0" smtClean="0"/>
          </a:p>
          <a:p>
            <a:pPr algn="just">
              <a:lnSpc>
                <a:spcPct val="150000"/>
              </a:lnSpc>
            </a:pPr>
            <a:r>
              <a:rPr lang="el-GR" dirty="0" smtClean="0"/>
              <a:t>Σύμφωνα </a:t>
            </a:r>
            <a:r>
              <a:rPr lang="el-GR" dirty="0"/>
              <a:t>με Ανακοίνωση της Ευρωπαϊκής Επιτροπής το 2012 για την Στρατηγική των ηλεκτρονικών δημοσίων συμβάσεων, «</a:t>
            </a:r>
            <a:r>
              <a:rPr lang="el-GR" i="1" dirty="0"/>
              <a:t>η </a:t>
            </a:r>
            <a:r>
              <a:rPr lang="el-GR" b="1" i="1" dirty="0"/>
              <a:t>οικονομική σημασία της αγοράς δημοσίων συμβάσεων της ΕΕ</a:t>
            </a:r>
            <a:r>
              <a:rPr lang="el-GR" i="1" dirty="0"/>
              <a:t> είναι μεγάλη: οι ισχύουσες οδηγίες καλύπτουν συμβάσεις </a:t>
            </a:r>
            <a:r>
              <a:rPr lang="el-GR" b="1" i="1" dirty="0"/>
              <a:t>αξίας περίπου 447 δισεκατομμυρίων ευρώ,</a:t>
            </a:r>
            <a:r>
              <a:rPr lang="el-GR" i="1" dirty="0"/>
              <a:t> ενώ η </a:t>
            </a:r>
            <a:r>
              <a:rPr lang="el-GR" b="1" i="1" dirty="0"/>
              <a:t>συνολική αγορά για προμήθειες αγαθών</a:t>
            </a:r>
            <a:r>
              <a:rPr lang="el-GR" i="1" dirty="0"/>
              <a:t>, υπηρεσιών και έργων του δημοσίου τομέα της ΕΕ εκτιμάται ότι υπερβαίνει τα </a:t>
            </a:r>
            <a:r>
              <a:rPr lang="el-GR" b="1" i="1" dirty="0"/>
              <a:t>2,4 τρισεκατομμύρια</a:t>
            </a:r>
            <a:r>
              <a:rPr lang="el-GR" i="1" dirty="0" smtClean="0"/>
              <a:t>».</a:t>
            </a:r>
          </a:p>
          <a:p>
            <a:pPr algn="just">
              <a:lnSpc>
                <a:spcPct val="150000"/>
              </a:lnSpc>
            </a:pPr>
            <a:endParaRPr lang="el-GR" sz="800" i="1" dirty="0" smtClean="0"/>
          </a:p>
          <a:p>
            <a:pPr algn="just">
              <a:lnSpc>
                <a:spcPct val="150000"/>
              </a:lnSpc>
            </a:pPr>
            <a:r>
              <a:rPr lang="el-GR" dirty="0"/>
              <a:t>Η διαγωνιστική διαδικασία των δημοσίων προμηθειών μέσω πληροφοριακών συστημάτων αποτελεί την </a:t>
            </a:r>
            <a:r>
              <a:rPr lang="el-GR" b="1" dirty="0"/>
              <a:t>20</a:t>
            </a:r>
            <a:r>
              <a:rPr lang="el-GR" b="1" baseline="30000" dirty="0"/>
              <a:t>η</a:t>
            </a:r>
            <a:r>
              <a:rPr lang="el-GR" dirty="0"/>
              <a:t> βασική δημόσια ηλεκτρονική υπηρεσία η οποία παρέχεται </a:t>
            </a:r>
            <a:r>
              <a:rPr lang="el-GR" b="1" dirty="0"/>
              <a:t>προς τους οικονομικούς φορείς</a:t>
            </a:r>
            <a:r>
              <a:rPr lang="el-GR" b="1" dirty="0" smtClean="0"/>
              <a:t>.</a:t>
            </a:r>
            <a:endParaRPr lang="el-GR" b="1" dirty="0"/>
          </a:p>
        </p:txBody>
      </p:sp>
    </p:spTree>
    <p:extLst>
      <p:ext uri="{BB962C8B-B14F-4D97-AF65-F5344CB8AC3E}">
        <p14:creationId xmlns:p14="http://schemas.microsoft.com/office/powerpoint/2010/main" val="897232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5</a:t>
            </a:fld>
            <a:endParaRPr lang="el-GR"/>
          </a:p>
        </p:txBody>
      </p:sp>
      <p:sp>
        <p:nvSpPr>
          <p:cNvPr id="4" name="Ορθογώνιο 3"/>
          <p:cNvSpPr/>
          <p:nvPr/>
        </p:nvSpPr>
        <p:spPr>
          <a:xfrm>
            <a:off x="323528" y="2837542"/>
            <a:ext cx="8496944" cy="3831818"/>
          </a:xfrm>
          <a:prstGeom prst="rect">
            <a:avLst/>
          </a:prstGeom>
        </p:spPr>
        <p:txBody>
          <a:bodyPr wrap="square">
            <a:spAutoFit/>
          </a:bodyPr>
          <a:lstStyle/>
          <a:p>
            <a:pPr lvl="0" algn="just">
              <a:lnSpc>
                <a:spcPct val="150000"/>
              </a:lnSpc>
            </a:pPr>
            <a:r>
              <a:rPr lang="el-GR" b="1" u="sng" dirty="0"/>
              <a:t>Στάδια διαγωνιστικής διαδικασίας</a:t>
            </a:r>
            <a:r>
              <a:rPr lang="el-GR" dirty="0" smtClean="0"/>
              <a:t>:</a:t>
            </a:r>
            <a:endParaRPr lang="el-GR" dirty="0"/>
          </a:p>
          <a:p>
            <a:pPr marL="742950" lvl="1" indent="-285750" algn="just">
              <a:lnSpc>
                <a:spcPct val="150000"/>
              </a:lnSpc>
              <a:buFont typeface="Wingdings" panose="05000000000000000000" pitchFamily="2" charset="2"/>
              <a:buChar char="Ø"/>
            </a:pPr>
            <a:r>
              <a:rPr lang="el-GR" dirty="0"/>
              <a:t>Ανάρτηση τεύχους διακήρυξης</a:t>
            </a:r>
          </a:p>
          <a:p>
            <a:pPr marL="742950" lvl="1" indent="-285750" algn="just">
              <a:lnSpc>
                <a:spcPct val="150000"/>
              </a:lnSpc>
              <a:buFont typeface="Wingdings" panose="05000000000000000000" pitchFamily="2" charset="2"/>
              <a:buChar char="Ø"/>
            </a:pPr>
            <a:r>
              <a:rPr lang="el-GR" dirty="0"/>
              <a:t>Υποβολή προσφορών</a:t>
            </a:r>
          </a:p>
          <a:p>
            <a:pPr marL="742950" lvl="1" indent="-285750" algn="just">
              <a:lnSpc>
                <a:spcPct val="150000"/>
              </a:lnSpc>
              <a:buFont typeface="Wingdings" panose="05000000000000000000" pitchFamily="2" charset="2"/>
              <a:buChar char="Ø"/>
            </a:pPr>
            <a:r>
              <a:rPr lang="el-GR" dirty="0"/>
              <a:t>Αποσφράγιση των δικαιολογητικών συμμετοχής και της τεχνικής προσφοράς</a:t>
            </a:r>
          </a:p>
          <a:p>
            <a:pPr marL="742950" lvl="1" indent="-285750" algn="just">
              <a:lnSpc>
                <a:spcPct val="150000"/>
              </a:lnSpc>
              <a:buFont typeface="Wingdings" panose="05000000000000000000" pitchFamily="2" charset="2"/>
              <a:buChar char="Ø"/>
            </a:pPr>
            <a:r>
              <a:rPr lang="el-GR" dirty="0"/>
              <a:t>Αξιολόγηση δικαιολογητικών συμμετοχής και τεχνικής προσφοράς</a:t>
            </a:r>
          </a:p>
          <a:p>
            <a:pPr marL="742950" lvl="1" indent="-285750" algn="just">
              <a:lnSpc>
                <a:spcPct val="150000"/>
              </a:lnSpc>
              <a:buFont typeface="Wingdings" panose="05000000000000000000" pitchFamily="2" charset="2"/>
              <a:buChar char="Ø"/>
            </a:pPr>
            <a:r>
              <a:rPr lang="el-GR" dirty="0"/>
              <a:t>Αποσφράγιση των οικονομικών προσφορών</a:t>
            </a:r>
          </a:p>
          <a:p>
            <a:pPr marL="742950" lvl="1" indent="-285750" algn="just">
              <a:lnSpc>
                <a:spcPct val="150000"/>
              </a:lnSpc>
              <a:buFont typeface="Wingdings" panose="05000000000000000000" pitchFamily="2" charset="2"/>
              <a:buChar char="Ø"/>
            </a:pPr>
            <a:r>
              <a:rPr lang="el-GR" dirty="0"/>
              <a:t>Ανάδειξη προσωρινού αναδόχου</a:t>
            </a:r>
          </a:p>
          <a:p>
            <a:pPr marL="742950" lvl="1" indent="-285750" algn="just">
              <a:lnSpc>
                <a:spcPct val="150000"/>
              </a:lnSpc>
              <a:buFont typeface="Wingdings" panose="05000000000000000000" pitchFamily="2" charset="2"/>
              <a:buChar char="Ø"/>
            </a:pPr>
            <a:r>
              <a:rPr lang="el-GR" dirty="0"/>
              <a:t>Αποσφράγιση δικαιολογητικών κατακύρωσης</a:t>
            </a:r>
          </a:p>
          <a:p>
            <a:pPr marL="742950" lvl="1" indent="-285750" algn="just">
              <a:lnSpc>
                <a:spcPct val="150000"/>
              </a:lnSpc>
              <a:buFont typeface="Wingdings" panose="05000000000000000000" pitchFamily="2" charset="2"/>
              <a:buChar char="Ø"/>
            </a:pPr>
            <a:r>
              <a:rPr lang="el-GR" dirty="0"/>
              <a:t>Κατακύρωση Διαγωνισμού</a:t>
            </a:r>
          </a:p>
        </p:txBody>
      </p:sp>
      <p:sp>
        <p:nvSpPr>
          <p:cNvPr id="5" name="Ορθογώνιο 4"/>
          <p:cNvSpPr/>
          <p:nvPr/>
        </p:nvSpPr>
        <p:spPr>
          <a:xfrm>
            <a:off x="31851" y="332656"/>
            <a:ext cx="8932637" cy="2585323"/>
          </a:xfrm>
          <a:prstGeom prst="rect">
            <a:avLst/>
          </a:prstGeom>
        </p:spPr>
        <p:txBody>
          <a:bodyPr wrap="square">
            <a:spAutoFit/>
          </a:bodyPr>
          <a:lstStyle/>
          <a:p>
            <a:pPr algn="just">
              <a:lnSpc>
                <a:spcPct val="150000"/>
              </a:lnSpc>
            </a:pPr>
            <a:r>
              <a:rPr lang="el-GR" dirty="0"/>
              <a:t>Γενικά, στην διαδικασία των δημόσιων συμβάσεων, </a:t>
            </a:r>
            <a:r>
              <a:rPr lang="el-GR" b="1" dirty="0"/>
              <a:t>τα συμβαλλόμενα μέρη </a:t>
            </a:r>
            <a:r>
              <a:rPr lang="el-GR" dirty="0"/>
              <a:t>είναι:</a:t>
            </a:r>
          </a:p>
          <a:p>
            <a:pPr marL="285750" lvl="0" indent="-285750" algn="just">
              <a:lnSpc>
                <a:spcPct val="150000"/>
              </a:lnSpc>
              <a:buFont typeface="Courier New" panose="02070309020205020404" pitchFamily="49" charset="0"/>
              <a:buChar char="o"/>
            </a:pPr>
            <a:r>
              <a:rPr lang="el-GR" dirty="0"/>
              <a:t>ο </a:t>
            </a:r>
            <a:r>
              <a:rPr lang="el-GR" b="1" dirty="0"/>
              <a:t>δημόσιος τομέας </a:t>
            </a:r>
            <a:r>
              <a:rPr lang="el-GR" dirty="0"/>
              <a:t>(φορείς  και υπηρεσίες), που δημοσιεύει την πρόθεσή του να προμηθευτεί αγαθά και υπηρεσίες σύμφωνα με το θεσμικό πλαίσιο κάθε χώρας,</a:t>
            </a:r>
          </a:p>
          <a:p>
            <a:pPr marL="285750" lvl="0" indent="-285750" algn="just">
              <a:lnSpc>
                <a:spcPct val="150000"/>
              </a:lnSpc>
              <a:buFont typeface="Courier New" panose="02070309020205020404" pitchFamily="49" charset="0"/>
              <a:buChar char="o"/>
            </a:pPr>
            <a:r>
              <a:rPr lang="el-GR" dirty="0"/>
              <a:t>οι </a:t>
            </a:r>
            <a:r>
              <a:rPr lang="el-GR" b="1" dirty="0"/>
              <a:t>προμηθευτές</a:t>
            </a:r>
            <a:r>
              <a:rPr lang="el-GR" dirty="0"/>
              <a:t>, οι οικονομικοί φορείς (ιδιωτικές επιχειρήσεις), που ανταποκρίνονται στις προσκλήσεις υποβολής προσφορών και υποδεικνύουν την πρόθεσή τους να πουλήσουν.</a:t>
            </a:r>
          </a:p>
        </p:txBody>
      </p:sp>
    </p:spTree>
    <p:extLst>
      <p:ext uri="{BB962C8B-B14F-4D97-AF65-F5344CB8AC3E}">
        <p14:creationId xmlns:p14="http://schemas.microsoft.com/office/powerpoint/2010/main" val="333980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6</a:t>
            </a:fld>
            <a:endParaRPr lang="el-GR"/>
          </a:p>
        </p:txBody>
      </p:sp>
      <p:sp>
        <p:nvSpPr>
          <p:cNvPr id="3" name="Ορθογώνιο 2"/>
          <p:cNvSpPr/>
          <p:nvPr/>
        </p:nvSpPr>
        <p:spPr>
          <a:xfrm>
            <a:off x="395536" y="476672"/>
            <a:ext cx="7920880" cy="6047809"/>
          </a:xfrm>
          <a:prstGeom prst="rect">
            <a:avLst/>
          </a:prstGeom>
        </p:spPr>
        <p:txBody>
          <a:bodyPr wrap="square">
            <a:spAutoFit/>
          </a:bodyPr>
          <a:lstStyle/>
          <a:p>
            <a:r>
              <a:rPr lang="el-GR" b="1" dirty="0" smtClean="0"/>
              <a:t>Ηλεκτρονικές Προμήθειες</a:t>
            </a:r>
          </a:p>
          <a:p>
            <a:endParaRPr lang="el-GR" dirty="0"/>
          </a:p>
          <a:p>
            <a:pPr algn="just">
              <a:lnSpc>
                <a:spcPct val="150000"/>
              </a:lnSpc>
            </a:pPr>
            <a:r>
              <a:rPr lang="el-GR" dirty="0" smtClean="0"/>
              <a:t>Οι </a:t>
            </a:r>
            <a:r>
              <a:rPr lang="el-GR" b="1" dirty="0"/>
              <a:t>ιδιωτικές επιχειρήσεις </a:t>
            </a:r>
            <a:r>
              <a:rPr lang="el-GR" dirty="0"/>
              <a:t>που δραστηριοποιούνται στη </a:t>
            </a:r>
            <a:r>
              <a:rPr lang="el-GR" b="1" dirty="0"/>
              <a:t>διεθνή αγορά </a:t>
            </a:r>
            <a:r>
              <a:rPr lang="el-GR" dirty="0"/>
              <a:t>υιοθέτησαν πρώτες τα ηλεκτρονικά συστήματα προμηθειών προκειμένου να </a:t>
            </a:r>
            <a:r>
              <a:rPr lang="el-GR" b="1" dirty="0"/>
              <a:t>βελτιώσουν την διαχείριση της εφοδιαστικής τους αλυσίδα</a:t>
            </a:r>
            <a:r>
              <a:rPr lang="el-GR" dirty="0"/>
              <a:t>. Τα οφέλη που αποκόμισαν συνοψίζονται στα κάτωθι σημεία (</a:t>
            </a:r>
            <a:r>
              <a:rPr lang="el-GR" dirty="0" err="1"/>
              <a:t>Panayiotou</a:t>
            </a:r>
            <a:r>
              <a:rPr lang="el-GR" dirty="0"/>
              <a:t> </a:t>
            </a:r>
            <a:r>
              <a:rPr lang="el-GR" dirty="0" err="1"/>
              <a:t>et</a:t>
            </a:r>
            <a:r>
              <a:rPr lang="el-GR" dirty="0"/>
              <a:t> </a:t>
            </a:r>
            <a:r>
              <a:rPr lang="el-GR" dirty="0" err="1"/>
              <a:t>al</a:t>
            </a:r>
            <a:r>
              <a:rPr lang="el-GR" dirty="0"/>
              <a:t>., 2003:81):</a:t>
            </a:r>
          </a:p>
          <a:p>
            <a:pPr algn="just">
              <a:lnSpc>
                <a:spcPct val="150000"/>
              </a:lnSpc>
            </a:pPr>
            <a:r>
              <a:rPr lang="el-GR" dirty="0"/>
              <a:t> </a:t>
            </a:r>
          </a:p>
          <a:p>
            <a:pPr marL="742950" lvl="1" indent="-285750" algn="just">
              <a:lnSpc>
                <a:spcPct val="150000"/>
              </a:lnSpc>
              <a:buFont typeface="Wingdings" panose="05000000000000000000" pitchFamily="2" charset="2"/>
              <a:buChar char="v"/>
            </a:pPr>
            <a:r>
              <a:rPr lang="el-GR" dirty="0" smtClean="0"/>
              <a:t>βελτιωμένος </a:t>
            </a:r>
            <a:r>
              <a:rPr lang="el-GR" b="1" dirty="0" smtClean="0"/>
              <a:t>έλεγχος</a:t>
            </a:r>
            <a:r>
              <a:rPr lang="el-GR" dirty="0" smtClean="0"/>
              <a:t> των σχέσεων με τον προμηθευτή,</a:t>
            </a:r>
          </a:p>
          <a:p>
            <a:pPr marL="742950" lvl="1" indent="-285750" algn="just">
              <a:lnSpc>
                <a:spcPct val="150000"/>
              </a:lnSpc>
              <a:buFont typeface="Wingdings" panose="05000000000000000000" pitchFamily="2" charset="2"/>
              <a:buChar char="v"/>
            </a:pPr>
            <a:r>
              <a:rPr lang="el-GR" dirty="0" smtClean="0"/>
              <a:t>ακριβής </a:t>
            </a:r>
            <a:r>
              <a:rPr lang="el-GR" b="1" dirty="0"/>
              <a:t>εκπλήρωση</a:t>
            </a:r>
            <a:r>
              <a:rPr lang="el-GR" dirty="0"/>
              <a:t> των διαδικασιών,</a:t>
            </a:r>
          </a:p>
          <a:p>
            <a:pPr marL="742950" lvl="1" indent="-285750" algn="just">
              <a:lnSpc>
                <a:spcPct val="150000"/>
              </a:lnSpc>
              <a:buFont typeface="Wingdings" panose="05000000000000000000" pitchFamily="2" charset="2"/>
              <a:buChar char="v"/>
            </a:pPr>
            <a:r>
              <a:rPr lang="el-GR" dirty="0"/>
              <a:t>εξοικονόμηση </a:t>
            </a:r>
            <a:r>
              <a:rPr lang="el-GR" b="1" dirty="0"/>
              <a:t>χρόνου</a:t>
            </a:r>
            <a:r>
              <a:rPr lang="el-GR" dirty="0"/>
              <a:t>,</a:t>
            </a:r>
          </a:p>
          <a:p>
            <a:pPr marL="742950" lvl="1" indent="-285750" algn="just">
              <a:lnSpc>
                <a:spcPct val="150000"/>
              </a:lnSpc>
              <a:buFont typeface="Wingdings" panose="05000000000000000000" pitchFamily="2" charset="2"/>
              <a:buChar char="v"/>
            </a:pPr>
            <a:r>
              <a:rPr lang="el-GR" dirty="0"/>
              <a:t>βελτίωση της </a:t>
            </a:r>
            <a:r>
              <a:rPr lang="el-GR" b="1" dirty="0"/>
              <a:t>αποτελεσματικότητας</a:t>
            </a:r>
            <a:r>
              <a:rPr lang="el-GR" dirty="0"/>
              <a:t>,</a:t>
            </a:r>
          </a:p>
          <a:p>
            <a:pPr marL="742950" lvl="1" indent="-285750" algn="just">
              <a:lnSpc>
                <a:spcPct val="150000"/>
              </a:lnSpc>
              <a:buFont typeface="Wingdings" panose="05000000000000000000" pitchFamily="2" charset="2"/>
              <a:buChar char="v"/>
            </a:pPr>
            <a:r>
              <a:rPr lang="el-GR" dirty="0"/>
              <a:t>επίτευξη </a:t>
            </a:r>
            <a:r>
              <a:rPr lang="el-GR" b="1" dirty="0"/>
              <a:t>υψηλότερης ποιότητας </a:t>
            </a:r>
            <a:r>
              <a:rPr lang="el-GR" dirty="0"/>
              <a:t>υπηρεσιών,</a:t>
            </a:r>
          </a:p>
          <a:p>
            <a:pPr marL="742950" lvl="1" indent="-285750" algn="just">
              <a:lnSpc>
                <a:spcPct val="150000"/>
              </a:lnSpc>
              <a:buFont typeface="Wingdings" panose="05000000000000000000" pitchFamily="2" charset="2"/>
              <a:buChar char="v"/>
            </a:pPr>
            <a:r>
              <a:rPr lang="el-GR" b="1" dirty="0"/>
              <a:t>μειωμένες τιμές </a:t>
            </a:r>
            <a:r>
              <a:rPr lang="el-GR" dirty="0"/>
              <a:t>από τους βασικούς προμηθευτές,</a:t>
            </a:r>
          </a:p>
          <a:p>
            <a:pPr marL="742950" lvl="1" indent="-285750" algn="just">
              <a:lnSpc>
                <a:spcPct val="150000"/>
              </a:lnSpc>
              <a:buFont typeface="Wingdings" panose="05000000000000000000" pitchFamily="2" charset="2"/>
              <a:buChar char="v"/>
            </a:pPr>
            <a:r>
              <a:rPr lang="el-GR" b="1" dirty="0"/>
              <a:t>μειωμένο κόστος </a:t>
            </a:r>
            <a:r>
              <a:rPr lang="el-GR" dirty="0"/>
              <a:t>αποθεμάτων,</a:t>
            </a:r>
          </a:p>
          <a:p>
            <a:pPr marL="742950" lvl="1" indent="-285750" algn="just">
              <a:lnSpc>
                <a:spcPct val="150000"/>
              </a:lnSpc>
              <a:buFont typeface="Wingdings" panose="05000000000000000000" pitchFamily="2" charset="2"/>
              <a:buChar char="v"/>
            </a:pPr>
            <a:r>
              <a:rPr lang="el-GR" b="1" dirty="0"/>
              <a:t>μείωση</a:t>
            </a:r>
            <a:r>
              <a:rPr lang="el-GR" dirty="0"/>
              <a:t> του κύκλου παραγγελίας.</a:t>
            </a:r>
          </a:p>
        </p:txBody>
      </p:sp>
    </p:spTree>
    <p:extLst>
      <p:ext uri="{BB962C8B-B14F-4D97-AF65-F5344CB8AC3E}">
        <p14:creationId xmlns:p14="http://schemas.microsoft.com/office/powerpoint/2010/main" val="109179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7</a:t>
            </a:fld>
            <a:endParaRPr lang="el-GR"/>
          </a:p>
        </p:txBody>
      </p:sp>
      <p:sp>
        <p:nvSpPr>
          <p:cNvPr id="3" name="Ορθογώνιο 2"/>
          <p:cNvSpPr/>
          <p:nvPr/>
        </p:nvSpPr>
        <p:spPr>
          <a:xfrm>
            <a:off x="179512" y="332656"/>
            <a:ext cx="8568952" cy="6281848"/>
          </a:xfrm>
          <a:prstGeom prst="rect">
            <a:avLst/>
          </a:prstGeom>
        </p:spPr>
        <p:txBody>
          <a:bodyPr wrap="square">
            <a:spAutoFit/>
          </a:bodyPr>
          <a:lstStyle/>
          <a:p>
            <a:pPr algn="just">
              <a:lnSpc>
                <a:spcPct val="150000"/>
              </a:lnSpc>
            </a:pPr>
            <a:r>
              <a:rPr lang="el-GR" dirty="0"/>
              <a:t>Οι ηλεκτρονικές προμήθειες στο δημόσιο και στον ιδιωτικό τομέα παρουσιάζουν παρόμοια χαρακτηριστικά, αφού ο βασικός στόχος τους είναι </a:t>
            </a:r>
            <a:r>
              <a:rPr lang="el-GR" b="1" dirty="0"/>
              <a:t>η εύρεση της αναγκαίας προμήθειας στην καλύτερη δυνατή τιμή και ποιότητα</a:t>
            </a:r>
            <a:r>
              <a:rPr lang="el-GR" dirty="0"/>
              <a:t>. Παρόλα αυτό, ο </a:t>
            </a:r>
            <a:r>
              <a:rPr lang="el-GR" b="1" dirty="0"/>
              <a:t>δημόσιος τομέας διαφοροποιείται </a:t>
            </a:r>
            <a:r>
              <a:rPr lang="el-GR" dirty="0"/>
              <a:t>διότι (</a:t>
            </a:r>
            <a:r>
              <a:rPr lang="el-GR" dirty="0" err="1"/>
              <a:t>Panayiotou</a:t>
            </a:r>
            <a:r>
              <a:rPr lang="el-GR" dirty="0"/>
              <a:t> </a:t>
            </a:r>
            <a:r>
              <a:rPr lang="el-GR" dirty="0" err="1"/>
              <a:t>et</a:t>
            </a:r>
            <a:r>
              <a:rPr lang="el-GR" dirty="0"/>
              <a:t> </a:t>
            </a:r>
            <a:r>
              <a:rPr lang="el-GR" dirty="0" err="1"/>
              <a:t>al</a:t>
            </a:r>
            <a:r>
              <a:rPr lang="el-GR" dirty="0"/>
              <a:t>., 2003:82):</a:t>
            </a:r>
          </a:p>
          <a:p>
            <a:pPr algn="just">
              <a:lnSpc>
                <a:spcPct val="150000"/>
              </a:lnSpc>
            </a:pPr>
            <a:r>
              <a:rPr lang="el-GR" dirty="0"/>
              <a:t> </a:t>
            </a:r>
          </a:p>
          <a:p>
            <a:pPr marL="285750" lvl="0" indent="-285750" algn="just">
              <a:lnSpc>
                <a:spcPct val="150000"/>
              </a:lnSpc>
              <a:buFont typeface="Wingdings" panose="05000000000000000000" pitchFamily="2" charset="2"/>
              <a:buChar char="§"/>
            </a:pPr>
            <a:r>
              <a:rPr lang="el-GR" dirty="0"/>
              <a:t>διαχειρίζεται </a:t>
            </a:r>
            <a:r>
              <a:rPr lang="el-GR" b="1" dirty="0"/>
              <a:t>δημόσιο χρήμα</a:t>
            </a:r>
            <a:r>
              <a:rPr lang="el-GR" dirty="0"/>
              <a:t>, οπότε η προμήθεια αγαθών πρέπει να εξυπηρετεί τον δημόσιο πλούτο,</a:t>
            </a:r>
          </a:p>
          <a:p>
            <a:pPr marL="285750" lvl="0" indent="-285750" algn="just">
              <a:lnSpc>
                <a:spcPct val="150000"/>
              </a:lnSpc>
              <a:buFont typeface="Wingdings" panose="05000000000000000000" pitchFamily="2" charset="2"/>
              <a:buChar char="§"/>
            </a:pPr>
            <a:r>
              <a:rPr lang="el-GR" dirty="0"/>
              <a:t>διέπεται από </a:t>
            </a:r>
            <a:r>
              <a:rPr lang="el-GR" b="1" dirty="0"/>
              <a:t>καθορισμένο θεσμικό πλαίσιο</a:t>
            </a:r>
            <a:r>
              <a:rPr lang="el-GR" dirty="0"/>
              <a:t>,</a:t>
            </a:r>
          </a:p>
          <a:p>
            <a:pPr marL="285750" lvl="0" indent="-285750" algn="just">
              <a:lnSpc>
                <a:spcPct val="150000"/>
              </a:lnSpc>
              <a:buFont typeface="Wingdings" panose="05000000000000000000" pitchFamily="2" charset="2"/>
              <a:buChar char="§"/>
            </a:pPr>
            <a:r>
              <a:rPr lang="el-GR" dirty="0"/>
              <a:t>πρέπει να προμηθευτεί πολύ </a:t>
            </a:r>
            <a:r>
              <a:rPr lang="el-GR" b="1" dirty="0"/>
              <a:t>μεγαλύτερη ποικιλία και ποσότητα αγαθών και υπηρεσιών</a:t>
            </a:r>
            <a:r>
              <a:rPr lang="el-GR" dirty="0"/>
              <a:t> από ότι ο ιδιωτικός τομέας,</a:t>
            </a:r>
          </a:p>
          <a:p>
            <a:pPr marL="285750" lvl="0" indent="-285750" algn="just">
              <a:lnSpc>
                <a:spcPct val="150000"/>
              </a:lnSpc>
              <a:buFont typeface="Wingdings" panose="05000000000000000000" pitchFamily="2" charset="2"/>
              <a:buChar char="§"/>
            </a:pPr>
            <a:r>
              <a:rPr lang="el-GR" dirty="0"/>
              <a:t>συναλλάσσεται με </a:t>
            </a:r>
            <a:r>
              <a:rPr lang="el-GR" b="1" dirty="0"/>
              <a:t>υπερβολικά μεγάλο αριθμό προμηθευτών</a:t>
            </a:r>
            <a:r>
              <a:rPr lang="el-GR" dirty="0"/>
              <a:t>, </a:t>
            </a:r>
          </a:p>
          <a:p>
            <a:pPr marL="285750" lvl="0" indent="-285750" algn="just">
              <a:lnSpc>
                <a:spcPct val="150000"/>
              </a:lnSpc>
              <a:buFont typeface="Wingdings" panose="05000000000000000000" pitchFamily="2" charset="2"/>
              <a:buChar char="§"/>
            </a:pPr>
            <a:r>
              <a:rPr lang="el-GR" dirty="0"/>
              <a:t>οφείλει να εξασφαλίζει την </a:t>
            </a:r>
            <a:r>
              <a:rPr lang="el-GR" b="1" dirty="0"/>
              <a:t>αρχή της διαφάνειας</a:t>
            </a:r>
            <a:r>
              <a:rPr lang="el-GR" dirty="0"/>
              <a:t>,</a:t>
            </a:r>
          </a:p>
          <a:p>
            <a:pPr marL="285750" lvl="0" indent="-285750" algn="just">
              <a:lnSpc>
                <a:spcPct val="150000"/>
              </a:lnSpc>
              <a:buFont typeface="Wingdings" panose="05000000000000000000" pitchFamily="2" charset="2"/>
              <a:buChar char="§"/>
            </a:pPr>
            <a:r>
              <a:rPr lang="el-GR" dirty="0"/>
              <a:t>οφείλει να διαθέτει ένα </a:t>
            </a:r>
            <a:r>
              <a:rPr lang="el-GR" b="1" dirty="0"/>
              <a:t>ενιαίο σχέδιο δημόσιων συμβάσεων</a:t>
            </a:r>
            <a:r>
              <a:rPr lang="el-GR" dirty="0"/>
              <a:t>, για όλους τους φορείς και τις υπηρεσίες του, καθώς και την δυνατότητα ανταλλαγής πληροφοριών μεταξύ τους, προϋποθέσεις που δεν είναι απαραίτητες για τον ιδιωτικό τομέα.</a:t>
            </a:r>
          </a:p>
        </p:txBody>
      </p:sp>
    </p:spTree>
    <p:extLst>
      <p:ext uri="{BB962C8B-B14F-4D97-AF65-F5344CB8AC3E}">
        <p14:creationId xmlns:p14="http://schemas.microsoft.com/office/powerpoint/2010/main" val="117940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8</a:t>
            </a:fld>
            <a:endParaRPr lang="el-GR"/>
          </a:p>
        </p:txBody>
      </p:sp>
      <p:sp>
        <p:nvSpPr>
          <p:cNvPr id="3" name="Ορθογώνιο 2"/>
          <p:cNvSpPr/>
          <p:nvPr/>
        </p:nvSpPr>
        <p:spPr>
          <a:xfrm>
            <a:off x="251520" y="116632"/>
            <a:ext cx="8712968" cy="2446824"/>
          </a:xfrm>
          <a:prstGeom prst="rect">
            <a:avLst/>
          </a:prstGeom>
        </p:spPr>
        <p:txBody>
          <a:bodyPr wrap="square">
            <a:spAutoFit/>
          </a:bodyPr>
          <a:lstStyle/>
          <a:p>
            <a:pPr algn="just">
              <a:lnSpc>
                <a:spcPct val="150000"/>
              </a:lnSpc>
            </a:pPr>
            <a:r>
              <a:rPr lang="el-GR" sz="1700" dirty="0"/>
              <a:t>Σύμφωνα με την </a:t>
            </a:r>
            <a:r>
              <a:rPr lang="el-GR" sz="1700" b="1" dirty="0"/>
              <a:t>έρευνα του Ευρωβαρομέτρου </a:t>
            </a:r>
            <a:r>
              <a:rPr lang="el-GR" sz="1700" dirty="0"/>
              <a:t>που έγινε το 2013 στις επιχειρήσεις στην Ελλάδα, η οποία παρουσιάστηκε στην Έκθεση της ΕΕ για την </a:t>
            </a:r>
            <a:r>
              <a:rPr lang="el-GR" sz="1700" b="1" dirty="0"/>
              <a:t>καταπολέμηση της διαφθορά </a:t>
            </a:r>
            <a:r>
              <a:rPr lang="el-GR" sz="1700" dirty="0"/>
              <a:t>ένα χρόνο αργότερα, το «</a:t>
            </a:r>
            <a:r>
              <a:rPr lang="el-GR" sz="1700" b="1" i="1" dirty="0"/>
              <a:t>76 % των Ελλήνων ερωτηθέντων </a:t>
            </a:r>
            <a:r>
              <a:rPr lang="el-GR" sz="1700" i="1" dirty="0"/>
              <a:t>πιστεύουν ότι η διαφθορά είναι ευρέως διαδεδομένη στις δημόσιες συμβάσεις τις οποίες διαχειρίζονται οι εθνικές αρχές (</a:t>
            </a:r>
            <a:r>
              <a:rPr lang="el-GR" sz="1700" b="1" i="1" dirty="0"/>
              <a:t>μέσος όρος ΕΕ: 56 %</a:t>
            </a:r>
            <a:r>
              <a:rPr lang="el-GR" sz="1700" i="1" dirty="0"/>
              <a:t>)</a:t>
            </a:r>
            <a:r>
              <a:rPr lang="el-GR" sz="1700" b="1" i="1" dirty="0"/>
              <a:t> </a:t>
            </a:r>
            <a:r>
              <a:rPr lang="el-GR" sz="1700" i="1" dirty="0"/>
              <a:t>και </a:t>
            </a:r>
            <a:r>
              <a:rPr lang="el-GR" sz="1700" b="1" i="1" dirty="0"/>
              <a:t>94 %</a:t>
            </a:r>
            <a:r>
              <a:rPr lang="el-GR" sz="1700" i="1" dirty="0"/>
              <a:t> πιστεύουν το ίδιο για τις συμβάσεις τις οποίες διαχειρίζονται </a:t>
            </a:r>
            <a:r>
              <a:rPr lang="el-GR" sz="1700" b="1" i="1" dirty="0"/>
              <a:t>οι τοπικές αρχές </a:t>
            </a:r>
            <a:r>
              <a:rPr lang="el-GR" sz="1700" i="1" dirty="0"/>
              <a:t>(</a:t>
            </a:r>
            <a:r>
              <a:rPr lang="el-GR" sz="1700" b="1" i="1" dirty="0"/>
              <a:t>μέσος όρος ΕΕ: 60%</a:t>
            </a:r>
            <a:r>
              <a:rPr lang="el-GR" sz="1700" i="1" dirty="0"/>
              <a:t>)</a:t>
            </a:r>
            <a:r>
              <a:rPr lang="el-GR" sz="1700" dirty="0"/>
              <a:t>». </a:t>
            </a:r>
          </a:p>
        </p:txBody>
      </p:sp>
      <p:graphicFrame>
        <p:nvGraphicFramePr>
          <p:cNvPr id="4" name="Πίνακας 3"/>
          <p:cNvGraphicFramePr>
            <a:graphicFrameLocks noGrp="1"/>
          </p:cNvGraphicFramePr>
          <p:nvPr>
            <p:extLst>
              <p:ext uri="{D42A27DB-BD31-4B8C-83A1-F6EECF244321}">
                <p14:modId xmlns:p14="http://schemas.microsoft.com/office/powerpoint/2010/main" val="1419447007"/>
              </p:ext>
            </p:extLst>
          </p:nvPr>
        </p:nvGraphicFramePr>
        <p:xfrm>
          <a:off x="467544" y="2616721"/>
          <a:ext cx="8136904" cy="3615757"/>
        </p:xfrm>
        <a:graphic>
          <a:graphicData uri="http://schemas.openxmlformats.org/drawingml/2006/table">
            <a:tbl>
              <a:tblPr firstRow="1" firstCol="1" bandRow="1">
                <a:tableStyleId>{5C22544A-7EE6-4342-B048-85BDC9FD1C3A}</a:tableStyleId>
              </a:tblPr>
              <a:tblGrid>
                <a:gridCol w="6912768"/>
                <a:gridCol w="1224136"/>
              </a:tblGrid>
              <a:tr h="631991">
                <a:tc>
                  <a:txBody>
                    <a:bodyPr/>
                    <a:lstStyle/>
                    <a:p>
                      <a:pPr>
                        <a:lnSpc>
                          <a:spcPct val="150000"/>
                        </a:lnSpc>
                        <a:spcAft>
                          <a:spcPts val="0"/>
                        </a:spcAft>
                      </a:pPr>
                      <a:r>
                        <a:rPr lang="el-GR" sz="1800" dirty="0">
                          <a:solidFill>
                            <a:schemeClr val="tx1"/>
                          </a:solidFill>
                          <a:effectLst/>
                        </a:rPr>
                        <a:t>Πρακτικές ευρέως διαδεδομένες στις δημόσιες συμβάσεις</a:t>
                      </a:r>
                      <a:endParaRPr lang="el-GR" sz="18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dirty="0">
                          <a:solidFill>
                            <a:schemeClr val="tx1"/>
                          </a:solidFill>
                          <a:effectLst/>
                        </a:rPr>
                        <a:t>Ποσοστό ερωτηθέντων</a:t>
                      </a:r>
                      <a:endParaRPr lang="el-GR" sz="1400" dirty="0">
                        <a:solidFill>
                          <a:schemeClr val="tx1"/>
                        </a:solidFill>
                        <a:effectLst/>
                        <a:latin typeface="Calibri"/>
                        <a:ea typeface="Calibri"/>
                        <a:cs typeface="Times New Roman"/>
                      </a:endParaRPr>
                    </a:p>
                  </a:txBody>
                  <a:tcPr marL="68580" marR="68580" marT="0" marB="0" anchor="ctr"/>
                </a:tc>
              </a:tr>
              <a:tr h="458311">
                <a:tc>
                  <a:txBody>
                    <a:bodyPr/>
                    <a:lstStyle/>
                    <a:p>
                      <a:pPr>
                        <a:lnSpc>
                          <a:spcPct val="150000"/>
                        </a:lnSpc>
                        <a:spcAft>
                          <a:spcPts val="0"/>
                        </a:spcAft>
                      </a:pPr>
                      <a:r>
                        <a:rPr lang="el-GR" sz="1400" dirty="0">
                          <a:solidFill>
                            <a:schemeClr val="tx1"/>
                          </a:solidFill>
                          <a:effectLst/>
                        </a:rPr>
                        <a:t>Προσαρμογή της συγγραφής υποχρεώσεων προς όφελος συγκεκριμένων εταιρειών</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81%</a:t>
                      </a:r>
                      <a:endParaRPr lang="el-GR" sz="1400" b="1" dirty="0">
                        <a:effectLst/>
                        <a:latin typeface="Calibri"/>
                        <a:ea typeface="Calibri"/>
                        <a:cs typeface="Times New Roman"/>
                      </a:endParaRPr>
                    </a:p>
                  </a:txBody>
                  <a:tcPr marL="68580" marR="68580" marT="0" marB="0" anchor="ctr"/>
                </a:tc>
              </a:tr>
              <a:tr h="308223">
                <a:tc>
                  <a:txBody>
                    <a:bodyPr/>
                    <a:lstStyle/>
                    <a:p>
                      <a:pPr>
                        <a:lnSpc>
                          <a:spcPct val="150000"/>
                        </a:lnSpc>
                        <a:spcAft>
                          <a:spcPts val="0"/>
                        </a:spcAft>
                      </a:pPr>
                      <a:r>
                        <a:rPr lang="el-GR" sz="1400" dirty="0">
                          <a:solidFill>
                            <a:schemeClr val="tx1"/>
                          </a:solidFill>
                          <a:effectLst/>
                        </a:rPr>
                        <a:t>Συγκρούσεις συμφερόντων κατά την αξιολόγηση των προσφορών</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87 %</a:t>
                      </a:r>
                      <a:endParaRPr lang="el-GR" sz="1400" b="1" dirty="0">
                        <a:effectLst/>
                        <a:latin typeface="Calibri"/>
                        <a:ea typeface="Calibri"/>
                        <a:cs typeface="Times New Roman"/>
                      </a:endParaRPr>
                    </a:p>
                  </a:txBody>
                  <a:tcPr marL="68580" marR="68580" marT="0" marB="0" anchor="ctr"/>
                </a:tc>
              </a:tr>
              <a:tr h="401675">
                <a:tc>
                  <a:txBody>
                    <a:bodyPr/>
                    <a:lstStyle/>
                    <a:p>
                      <a:pPr>
                        <a:lnSpc>
                          <a:spcPct val="150000"/>
                        </a:lnSpc>
                        <a:spcAft>
                          <a:spcPts val="0"/>
                        </a:spcAft>
                      </a:pPr>
                      <a:r>
                        <a:rPr lang="el-GR" sz="1400" dirty="0">
                          <a:solidFill>
                            <a:schemeClr val="tx1"/>
                          </a:solidFill>
                          <a:effectLst/>
                        </a:rPr>
                        <a:t>Συμμετοχή των προσφερόντων κατά τον σχεδιασμό της συγγραφής υποχρεώσεων</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81 %</a:t>
                      </a:r>
                      <a:endParaRPr lang="el-GR" sz="1400" b="1" dirty="0">
                        <a:effectLst/>
                        <a:latin typeface="Calibri"/>
                        <a:ea typeface="Calibri"/>
                        <a:cs typeface="Times New Roman"/>
                      </a:endParaRPr>
                    </a:p>
                  </a:txBody>
                  <a:tcPr marL="68580" marR="68580" marT="0" marB="0" anchor="ctr"/>
                </a:tc>
              </a:tr>
              <a:tr h="308223">
                <a:tc>
                  <a:txBody>
                    <a:bodyPr/>
                    <a:lstStyle/>
                    <a:p>
                      <a:pPr>
                        <a:lnSpc>
                          <a:spcPct val="150000"/>
                        </a:lnSpc>
                        <a:spcAft>
                          <a:spcPts val="0"/>
                        </a:spcAft>
                      </a:pPr>
                      <a:r>
                        <a:rPr lang="el-GR" sz="1400" dirty="0">
                          <a:solidFill>
                            <a:schemeClr val="tx1"/>
                          </a:solidFill>
                          <a:effectLst/>
                        </a:rPr>
                        <a:t>Κατάχρηση των διαδικασιών με διαπραγμάτευση</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75 %</a:t>
                      </a:r>
                      <a:endParaRPr lang="el-GR" sz="1400" b="1" dirty="0">
                        <a:effectLst/>
                        <a:latin typeface="Calibri"/>
                        <a:ea typeface="Calibri"/>
                        <a:cs typeface="Times New Roman"/>
                      </a:endParaRPr>
                    </a:p>
                  </a:txBody>
                  <a:tcPr marL="68580" marR="68580" marT="0" marB="0" anchor="ctr"/>
                </a:tc>
              </a:tr>
              <a:tr h="308223">
                <a:tc>
                  <a:txBody>
                    <a:bodyPr/>
                    <a:lstStyle/>
                    <a:p>
                      <a:pPr>
                        <a:lnSpc>
                          <a:spcPct val="150000"/>
                        </a:lnSpc>
                        <a:spcAft>
                          <a:spcPts val="0"/>
                        </a:spcAft>
                      </a:pPr>
                      <a:r>
                        <a:rPr lang="el-GR" sz="1400" dirty="0">
                          <a:solidFill>
                            <a:schemeClr val="tx1"/>
                          </a:solidFill>
                          <a:effectLst/>
                        </a:rPr>
                        <a:t>Αθέμιτες προσφορές</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73 %</a:t>
                      </a:r>
                      <a:endParaRPr lang="el-GR" sz="1400" b="1" dirty="0">
                        <a:effectLst/>
                        <a:latin typeface="Calibri"/>
                        <a:ea typeface="Calibri"/>
                        <a:cs typeface="Times New Roman"/>
                      </a:endParaRPr>
                    </a:p>
                  </a:txBody>
                  <a:tcPr marL="68580" marR="68580" marT="0" marB="0" anchor="ctr"/>
                </a:tc>
              </a:tr>
              <a:tr h="308223">
                <a:tc>
                  <a:txBody>
                    <a:bodyPr/>
                    <a:lstStyle/>
                    <a:p>
                      <a:pPr>
                        <a:lnSpc>
                          <a:spcPct val="150000"/>
                        </a:lnSpc>
                        <a:spcAft>
                          <a:spcPts val="0"/>
                        </a:spcAft>
                      </a:pPr>
                      <a:r>
                        <a:rPr lang="el-GR" sz="1400" dirty="0">
                          <a:solidFill>
                            <a:schemeClr val="tx1"/>
                          </a:solidFill>
                          <a:effectLst/>
                        </a:rPr>
                        <a:t>Ασαφή κριτήρια επιλογής ή αξιολόγησης</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73 %</a:t>
                      </a:r>
                      <a:endParaRPr lang="el-GR" sz="1400" b="1" dirty="0">
                        <a:effectLst/>
                        <a:latin typeface="Calibri"/>
                        <a:ea typeface="Calibri"/>
                        <a:cs typeface="Times New Roman"/>
                      </a:endParaRPr>
                    </a:p>
                  </a:txBody>
                  <a:tcPr marL="68580" marR="68580" marT="0" marB="0" anchor="ctr"/>
                </a:tc>
              </a:tr>
              <a:tr h="515491">
                <a:tc>
                  <a:txBody>
                    <a:bodyPr/>
                    <a:lstStyle/>
                    <a:p>
                      <a:pPr>
                        <a:lnSpc>
                          <a:spcPct val="150000"/>
                        </a:lnSpc>
                        <a:spcAft>
                          <a:spcPts val="0"/>
                        </a:spcAft>
                      </a:pPr>
                      <a:r>
                        <a:rPr lang="el-GR" sz="1400" dirty="0">
                          <a:solidFill>
                            <a:schemeClr val="tx1"/>
                          </a:solidFill>
                          <a:effectLst/>
                        </a:rPr>
                        <a:t>Κατάχρηση των λόγων έκτακτης ανάγκης για την αποφυγή ανταγωνιστικών διαδικασιών</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72 %</a:t>
                      </a:r>
                      <a:endParaRPr lang="el-GR" sz="1400" b="1" dirty="0">
                        <a:effectLst/>
                        <a:latin typeface="Calibri"/>
                        <a:ea typeface="Calibri"/>
                        <a:cs typeface="Times New Roman"/>
                      </a:endParaRPr>
                    </a:p>
                  </a:txBody>
                  <a:tcPr marL="68580" marR="68580" marT="0" marB="0" anchor="ctr"/>
                </a:tc>
              </a:tr>
              <a:tr h="308223">
                <a:tc>
                  <a:txBody>
                    <a:bodyPr/>
                    <a:lstStyle/>
                    <a:p>
                      <a:pPr>
                        <a:lnSpc>
                          <a:spcPct val="150000"/>
                        </a:lnSpc>
                        <a:spcAft>
                          <a:spcPts val="0"/>
                        </a:spcAft>
                      </a:pPr>
                      <a:r>
                        <a:rPr lang="el-GR" sz="1400" dirty="0">
                          <a:solidFill>
                            <a:schemeClr val="tx1"/>
                          </a:solidFill>
                          <a:effectLst/>
                        </a:rPr>
                        <a:t>Τροποποιήσεις των συμβατικών όρων μετά τη σύναψη της σύμβασης</a:t>
                      </a:r>
                      <a:endParaRPr lang="el-GR" sz="1400" dirty="0">
                        <a:solidFill>
                          <a:schemeClr val="tx1"/>
                        </a:solidFill>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l-GR" sz="1400" b="1" dirty="0">
                          <a:effectLst/>
                        </a:rPr>
                        <a:t>55 %</a:t>
                      </a:r>
                      <a:endParaRPr lang="el-GR" sz="1400" b="1" dirty="0">
                        <a:effectLst/>
                        <a:latin typeface="Calibri"/>
                        <a:ea typeface="Calibri"/>
                        <a:cs typeface="Times New Roman"/>
                      </a:endParaRPr>
                    </a:p>
                  </a:txBody>
                  <a:tcPr marL="68580" marR="68580" marT="0" marB="0" anchor="ctr"/>
                </a:tc>
              </a:tr>
            </a:tbl>
          </a:graphicData>
        </a:graphic>
      </p:graphicFrame>
      <p:sp>
        <p:nvSpPr>
          <p:cNvPr id="5" name="Ορθογώνιο 4"/>
          <p:cNvSpPr/>
          <p:nvPr/>
        </p:nvSpPr>
        <p:spPr>
          <a:xfrm>
            <a:off x="1403648" y="6264995"/>
            <a:ext cx="6552728" cy="584775"/>
          </a:xfrm>
          <a:prstGeom prst="rect">
            <a:avLst/>
          </a:prstGeom>
        </p:spPr>
        <p:txBody>
          <a:bodyPr wrap="square">
            <a:spAutoFit/>
          </a:bodyPr>
          <a:lstStyle/>
          <a:p>
            <a:pPr algn="ctr"/>
            <a:r>
              <a:rPr lang="el-GR" sz="1600" b="1" dirty="0"/>
              <a:t>Πίνακας </a:t>
            </a:r>
            <a:r>
              <a:rPr lang="el-GR" sz="1600" b="1" dirty="0" smtClean="0"/>
              <a:t>1: </a:t>
            </a:r>
            <a:r>
              <a:rPr lang="el-GR" sz="1600" b="1" dirty="0"/>
              <a:t>Φαινόμενα διαφθοράς στις δημόσιες συμβάσεις στην Ελλάδα</a:t>
            </a:r>
            <a:endParaRPr lang="el-GR" sz="1600" dirty="0"/>
          </a:p>
          <a:p>
            <a:pPr algn="ctr"/>
            <a:r>
              <a:rPr lang="el-GR" sz="1600" dirty="0"/>
              <a:t>(πηγή: Έκθεση της ΕΕ για την καταπολέμηση της διαφθοράς 2014)</a:t>
            </a:r>
          </a:p>
        </p:txBody>
      </p:sp>
    </p:spTree>
    <p:extLst>
      <p:ext uri="{BB962C8B-B14F-4D97-AF65-F5344CB8AC3E}">
        <p14:creationId xmlns:p14="http://schemas.microsoft.com/office/powerpoint/2010/main" val="4043972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2"/>
          </p:nvPr>
        </p:nvSpPr>
        <p:spPr/>
        <p:txBody>
          <a:bodyPr/>
          <a:lstStyle/>
          <a:p>
            <a:fld id="{950A5CF6-A2BE-450D-83E6-F5F5C3518DAC}" type="slidenum">
              <a:rPr lang="el-GR" smtClean="0"/>
              <a:pPr/>
              <a:t>9</a:t>
            </a:fld>
            <a:endParaRPr lang="el-GR"/>
          </a:p>
        </p:txBody>
      </p:sp>
      <p:sp>
        <p:nvSpPr>
          <p:cNvPr id="3" name="Ορθογώνιο 2"/>
          <p:cNvSpPr/>
          <p:nvPr/>
        </p:nvSpPr>
        <p:spPr>
          <a:xfrm>
            <a:off x="251520" y="404664"/>
            <a:ext cx="8496944" cy="4247317"/>
          </a:xfrm>
          <a:prstGeom prst="rect">
            <a:avLst/>
          </a:prstGeom>
        </p:spPr>
        <p:txBody>
          <a:bodyPr wrap="square">
            <a:spAutoFit/>
          </a:bodyPr>
          <a:lstStyle/>
          <a:p>
            <a:pPr algn="just">
              <a:lnSpc>
                <a:spcPct val="150000"/>
              </a:lnSpc>
            </a:pPr>
            <a:r>
              <a:rPr lang="el-GR" b="1" dirty="0" smtClean="0"/>
              <a:t>Μείωση Διοικητικού Κόστους</a:t>
            </a:r>
          </a:p>
          <a:p>
            <a:pPr algn="just">
              <a:lnSpc>
                <a:spcPct val="150000"/>
              </a:lnSpc>
            </a:pPr>
            <a:endParaRPr lang="el-GR" dirty="0" smtClean="0"/>
          </a:p>
          <a:p>
            <a:pPr algn="just">
              <a:lnSpc>
                <a:spcPct val="150000"/>
              </a:lnSpc>
            </a:pPr>
            <a:r>
              <a:rPr lang="el-GR" dirty="0" smtClean="0"/>
              <a:t>Όσον </a:t>
            </a:r>
            <a:r>
              <a:rPr lang="el-GR" dirty="0"/>
              <a:t>αναφορά στις δημόσιες συμβάσεις, σύμφωνα </a:t>
            </a:r>
            <a:r>
              <a:rPr lang="el-GR" b="1" dirty="0"/>
              <a:t>με μελέτη του ΟΟΣΑ </a:t>
            </a:r>
            <a:r>
              <a:rPr lang="el-GR" dirty="0"/>
              <a:t>που εκδόθηκε το 2014, αναφορικά με την </a:t>
            </a:r>
            <a:r>
              <a:rPr lang="el-GR" b="1" dirty="0"/>
              <a:t>μέτρηση και τη μείωση των διοικητικών βαρών στις δημόσιες συμβάσεις </a:t>
            </a:r>
            <a:r>
              <a:rPr lang="el-GR" dirty="0"/>
              <a:t>στην Ελλάδα, αναφέρεται ότι </a:t>
            </a:r>
            <a:endParaRPr lang="el-GR" dirty="0" smtClean="0"/>
          </a:p>
          <a:p>
            <a:pPr algn="just">
              <a:lnSpc>
                <a:spcPct val="150000"/>
              </a:lnSpc>
            </a:pPr>
            <a:endParaRPr lang="el-GR" dirty="0"/>
          </a:p>
          <a:p>
            <a:pPr algn="just">
              <a:lnSpc>
                <a:spcPct val="150000"/>
              </a:lnSpc>
            </a:pPr>
            <a:r>
              <a:rPr lang="el-GR" dirty="0" smtClean="0"/>
              <a:t>«</a:t>
            </a:r>
            <a:r>
              <a:rPr lang="el-GR" i="1" dirty="0"/>
              <a:t>το συνολικό διοικητικό κόστος στον τομέα δημοσίων συμβάσεων μετρήθηκε στα </a:t>
            </a:r>
            <a:r>
              <a:rPr lang="el-GR" b="1" i="1" dirty="0"/>
              <a:t>393,13 εκ. €</a:t>
            </a:r>
            <a:r>
              <a:rPr lang="el-GR" i="1" dirty="0"/>
              <a:t>»</a:t>
            </a:r>
            <a:r>
              <a:rPr lang="el-GR" dirty="0"/>
              <a:t> και επιπλέον «</a:t>
            </a:r>
            <a:r>
              <a:rPr lang="el-GR" i="1" dirty="0"/>
              <a:t>η πλέον επαχθής υποχρέωση η οποία αντιστοιχεί στο </a:t>
            </a:r>
            <a:r>
              <a:rPr lang="el-GR" b="1" i="1" dirty="0"/>
              <a:t>96% του συνολικού διοικητικού κόστους</a:t>
            </a:r>
            <a:r>
              <a:rPr lang="el-GR" i="1" dirty="0"/>
              <a:t> για τον Τομέα Προτεραιότητας Δημοσίων Συμβάσεων αφορά στην </a:t>
            </a:r>
            <a:r>
              <a:rPr lang="el-GR" b="1" i="1" dirty="0"/>
              <a:t>παροχή εγγράφων που σχετίζονται με την επιλογή ανάθεσης σύμβασης</a:t>
            </a:r>
            <a:r>
              <a:rPr lang="el-GR" dirty="0"/>
              <a:t>». </a:t>
            </a:r>
            <a:endParaRPr lang="el-GR" sz="1600" dirty="0"/>
          </a:p>
        </p:txBody>
      </p:sp>
    </p:spTree>
    <p:extLst>
      <p:ext uri="{BB962C8B-B14F-4D97-AF65-F5344CB8AC3E}">
        <p14:creationId xmlns:p14="http://schemas.microsoft.com/office/powerpoint/2010/main" val="350245044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Εξώφυλλο">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927</TotalTime>
  <Words>2067</Words>
  <Application>Microsoft Office PowerPoint</Application>
  <PresentationFormat>Προβολή στην οθόνη (4:3)</PresentationFormat>
  <Paragraphs>206</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ΠΡΙΑΡΗ ΧΑΡΙΚΛΕΙΑ</dc:creator>
  <cp:lastModifiedBy>user</cp:lastModifiedBy>
  <cp:revision>87</cp:revision>
  <dcterms:created xsi:type="dcterms:W3CDTF">2017-06-09T13:21:52Z</dcterms:created>
  <dcterms:modified xsi:type="dcterms:W3CDTF">2017-11-05T21:16:26Z</dcterms:modified>
</cp:coreProperties>
</file>