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2" r:id="rId5"/>
    <p:sldId id="267" r:id="rId6"/>
    <p:sldId id="263" r:id="rId7"/>
    <p:sldId id="264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BB01C-A07D-45DF-A497-D42CBEBEBB0F}" type="datetimeFigureOut">
              <a:rPr lang="el-GR" smtClean="0"/>
              <a:pPr/>
              <a:t>6/11/2017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B4D45-0526-4563-8186-4645B3FD8E9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37462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D69CE-ABB4-4799-8E30-A818D7AC5568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2C5CA020-E74B-4999-934F-B50022C8A3A3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6 - Εικόνα" descr="revised_LOGO_rgb_med_r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2133600" cy="6400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C489-E958-4229-8CAD-8D55A247C24D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CFCF2-2395-48A0-9B92-DA89C29C9876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36294-85AC-423C-82AE-B14C34F5922B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45514-32DB-4548-A060-391D214913C0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E594-312C-43FB-9842-AFA4A33562A4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AD95-57B4-4B9C-A9CC-8CB56806AC0A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BFA99-95EF-40BF-81FA-AE000C8C1FD1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7CF66-F05A-4E0A-B7CF-93BC51260714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9030-2940-4294-8412-0ECD716EBCE5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0B33-41B8-4363-8EB4-E69A094DA37A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7465C-5045-41EC-A495-083D3910BF4B}" type="datetime1">
              <a:rPr lang="el-GR" smtClean="0"/>
              <a:pPr/>
              <a:t>6/11/2017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CA020-E74B-4999-934F-B50022C8A3A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611560" y="2588131"/>
            <a:ext cx="780784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/>
              <a:t>Υπηρεσία Παροχής Στοιχείων </a:t>
            </a:r>
            <a:endParaRPr lang="en-US" sz="2000" b="1" dirty="0" smtClean="0"/>
          </a:p>
          <a:p>
            <a:pPr algn="ctr"/>
            <a:r>
              <a:rPr lang="el-GR" sz="2000" b="1" dirty="0" smtClean="0"/>
              <a:t>Εθνικού </a:t>
            </a:r>
            <a:r>
              <a:rPr lang="el-GR" sz="2000" b="1" dirty="0"/>
              <a:t>Μητρώου Δικαιούχων Περίθαλψης </a:t>
            </a:r>
            <a:r>
              <a:rPr lang="el-GR" sz="2000" b="1" dirty="0" smtClean="0"/>
              <a:t>– Ασφαλιστικής Ικανότητας</a:t>
            </a:r>
            <a:endParaRPr lang="el-GR" sz="2000" dirty="0"/>
          </a:p>
          <a:p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323528" y="5517232"/>
            <a:ext cx="217553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dirty="0" smtClean="0"/>
              <a:t>Γκίκας Χαράλαμπος</a:t>
            </a:r>
          </a:p>
          <a:p>
            <a:r>
              <a:rPr lang="el-GR" sz="1400" dirty="0" err="1" smtClean="0"/>
              <a:t>Μαστροκώστας</a:t>
            </a:r>
            <a:r>
              <a:rPr lang="el-GR" sz="1400" dirty="0" smtClean="0"/>
              <a:t> Αθανάσιος</a:t>
            </a:r>
          </a:p>
          <a:p>
            <a:r>
              <a:rPr lang="el-GR" sz="1400" dirty="0" smtClean="0"/>
              <a:t>Μπαλής Ανδρέας</a:t>
            </a:r>
          </a:p>
          <a:p>
            <a:r>
              <a:rPr lang="el-GR" sz="1400" dirty="0" err="1" smtClean="0"/>
              <a:t>Πετράκη</a:t>
            </a:r>
            <a:r>
              <a:rPr lang="el-GR" sz="1400" dirty="0" smtClean="0"/>
              <a:t> Βασιλική</a:t>
            </a:r>
            <a:endParaRPr lang="el-GR" sz="1400" dirty="0"/>
          </a:p>
        </p:txBody>
      </p:sp>
      <p:sp>
        <p:nvSpPr>
          <p:cNvPr id="8" name="7 - TextBox"/>
          <p:cNvSpPr txBox="1"/>
          <p:nvPr/>
        </p:nvSpPr>
        <p:spPr>
          <a:xfrm>
            <a:off x="2483768" y="5517232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gkikas@idika.gr</a:t>
            </a:r>
            <a:endParaRPr lang="el-GR" sz="1400" dirty="0" smtClean="0"/>
          </a:p>
          <a:p>
            <a:r>
              <a:rPr lang="en-US" sz="1400" dirty="0" smtClean="0"/>
              <a:t>mastrokwstas@idika.gr</a:t>
            </a:r>
            <a:endParaRPr lang="el-GR" sz="1400" dirty="0" smtClean="0"/>
          </a:p>
          <a:p>
            <a:r>
              <a:rPr lang="en-US" sz="1400" dirty="0" smtClean="0"/>
              <a:t>andreas.balis@opekepe.gr </a:t>
            </a:r>
            <a:endParaRPr lang="en-US" sz="1400" dirty="0"/>
          </a:p>
          <a:p>
            <a:r>
              <a:rPr lang="en-US" sz="1400" dirty="0" smtClean="0"/>
              <a:t>petraki@idika.gr</a:t>
            </a:r>
            <a:endParaRPr lang="el-GR" sz="1400" dirty="0"/>
          </a:p>
        </p:txBody>
      </p:sp>
      <p:sp>
        <p:nvSpPr>
          <p:cNvPr id="9" name="8 - TextBox"/>
          <p:cNvSpPr txBox="1"/>
          <p:nvPr/>
        </p:nvSpPr>
        <p:spPr>
          <a:xfrm>
            <a:off x="292136" y="5147900"/>
            <a:ext cx="1831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Ομάδα Εργασίας:</a:t>
            </a:r>
            <a:endParaRPr lang="el-GR" dirty="0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395536" y="5517232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3779912" y="188640"/>
            <a:ext cx="5229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b="1" dirty="0" smtClean="0"/>
              <a:t>80193Τ17</a:t>
            </a:r>
            <a:r>
              <a:rPr lang="el-GR" sz="1200" dirty="0" smtClean="0"/>
              <a:t> Αξιολόγηση </a:t>
            </a:r>
            <a:r>
              <a:rPr lang="el-GR" sz="1200" dirty="0" err="1" smtClean="0"/>
              <a:t>Διαλειτουργικότητας</a:t>
            </a:r>
            <a:r>
              <a:rPr lang="el-GR" sz="1200" dirty="0" smtClean="0"/>
              <a:t> Ηλεκτρονικών Δημοσίων Υπηρεσιών</a:t>
            </a:r>
            <a:endParaRPr lang="el-GR" sz="1200" dirty="0"/>
          </a:p>
        </p:txBody>
      </p:sp>
      <p:sp>
        <p:nvSpPr>
          <p:cNvPr id="15" name="14 - TextBox"/>
          <p:cNvSpPr txBox="1"/>
          <p:nvPr/>
        </p:nvSpPr>
        <p:spPr>
          <a:xfrm>
            <a:off x="6084168" y="6021288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400" b="1" dirty="0" smtClean="0"/>
              <a:t>ΕΚΔΑΑ</a:t>
            </a:r>
            <a:r>
              <a:rPr lang="el-GR" sz="1400" dirty="0" smtClean="0"/>
              <a:t> 19/10/2017-07/11/2017</a:t>
            </a:r>
            <a:endParaRPr lang="el-GR" sz="14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699792" y="47667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Προτάσεις για βελτίωση της Υπηρεσίας</a:t>
            </a:r>
            <a:endParaRPr lang="el-GR" sz="20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1259632" y="1412776"/>
            <a:ext cx="66967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l-GR" sz="2000" dirty="0" smtClean="0"/>
              <a:t>Αυτοματοποιημένη διαχείριση </a:t>
            </a:r>
            <a:r>
              <a:rPr lang="el-GR" sz="2000" dirty="0" smtClean="0"/>
              <a:t>σφαλμάτων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Παροχή της υπηρεσίας ανεξαρτήτως της </a:t>
            </a:r>
            <a:r>
              <a:rPr lang="el-GR" sz="2000" dirty="0" err="1" smtClean="0"/>
              <a:t>χρησιμοποιού</a:t>
            </a:r>
            <a:r>
              <a:rPr lang="el-GR" sz="2000" dirty="0" smtClean="0"/>
              <a:t>-</a:t>
            </a:r>
            <a:r>
              <a:rPr lang="el-GR" sz="2000" dirty="0" err="1" smtClean="0"/>
              <a:t>μενης</a:t>
            </a:r>
            <a:r>
              <a:rPr lang="el-GR" sz="2000" dirty="0" smtClean="0"/>
              <a:t> </a:t>
            </a:r>
            <a:r>
              <a:rPr lang="el-GR" sz="2000" dirty="0" smtClean="0"/>
              <a:t>συσκευής και των προγραμμάτων περιήγησης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 smtClean="0"/>
              <a:t>Ψηφιοποίηση της διαδικασίας κατανάλωσης των δεδομένων των Φορέων Κοινωνικής Ασφάλισης που απαιτούνται για την αρχικοποίηση του Εθνικού Μητρώου Δικαιούχων Περίθαλψης - Ασφαλιστικής Ικανότητας (π.χ. παροχή των δεδομένων μέσω </a:t>
            </a:r>
            <a:r>
              <a:rPr lang="el-GR" sz="2000" dirty="0" err="1" smtClean="0"/>
              <a:t>Secure</a:t>
            </a:r>
            <a:r>
              <a:rPr lang="el-GR" sz="2000" dirty="0" smtClean="0"/>
              <a:t> FTP και αυτόματη ενεργοποίηση διαδικασίας επεξεργασίας τους</a:t>
            </a:r>
            <a:r>
              <a:rPr lang="el-GR" sz="2000" dirty="0" smtClean="0"/>
              <a:t>)</a:t>
            </a:r>
            <a:endParaRPr lang="el-GR" sz="20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000" dirty="0" smtClean="0"/>
              <a:t>Ενσωμάτωση πληροφορίας από ιδιωτικές ασφαλίσεις υγείας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000" dirty="0" smtClean="0"/>
              <a:t>Διασύνδεση </a:t>
            </a:r>
            <a:r>
              <a:rPr lang="el-GR" sz="2000" dirty="0"/>
              <a:t>με το Εθνικό Δίκτυο Έρευνας και Τεχνολογίας (ΕΔΕΤ) για τον έλεγχο απώλειας της ιδιότητας προστατευόμενου μέλους λόγω σπουδών</a:t>
            </a:r>
            <a:r>
              <a:rPr lang="el-GR" sz="2000" dirty="0" smtClean="0"/>
              <a:t>.</a:t>
            </a:r>
            <a:endParaRPr lang="en-US" sz="2000" dirty="0" smtClean="0"/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000" dirty="0" err="1" smtClean="0"/>
              <a:t>Πολυγλωσσικότητα</a:t>
            </a:r>
            <a:endParaRPr lang="el-GR" sz="20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4073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3275856" y="1412776"/>
            <a:ext cx="181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/>
              <a:t>Θεσμικό Πλαίσιο</a:t>
            </a:r>
            <a:endParaRPr lang="el-GR" b="1" dirty="0"/>
          </a:p>
        </p:txBody>
      </p:sp>
      <p:sp>
        <p:nvSpPr>
          <p:cNvPr id="3" name="2 - TextBox"/>
          <p:cNvSpPr txBox="1"/>
          <p:nvPr/>
        </p:nvSpPr>
        <p:spPr>
          <a:xfrm>
            <a:off x="1115616" y="2132856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Εθνικό Μητρώο Δικαιούχων Περίθαλψης − Ασφαλιστικής Ικανότητας :</a:t>
            </a:r>
          </a:p>
          <a:p>
            <a:endParaRPr lang="el-GR" dirty="0" smtClean="0"/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rgbClr val="C00000"/>
                </a:solidFill>
              </a:rPr>
              <a:t>Συγκεντρώνει</a:t>
            </a:r>
            <a:r>
              <a:rPr lang="el-GR" dirty="0" smtClean="0"/>
              <a:t> τα αποστελλόμενα από τους ΦΚΑ στοιχεία Ασφαλιστικής Ικανότητας όλων των ασφαλισμένων της χώρας. </a:t>
            </a:r>
          </a:p>
          <a:p>
            <a:endParaRPr lang="el-GR" dirty="0" smtClean="0"/>
          </a:p>
          <a:p>
            <a:pPr>
              <a:buFont typeface="Arial" pitchFamily="34" charset="0"/>
              <a:buChar char="•"/>
            </a:pPr>
            <a:r>
              <a:rPr lang="el-GR" dirty="0" smtClean="0"/>
              <a:t>Δημιουργήθηκε </a:t>
            </a:r>
            <a:r>
              <a:rPr lang="el-GR" dirty="0"/>
              <a:t>στην </a:t>
            </a:r>
            <a:r>
              <a:rPr lang="el-GR" dirty="0" smtClean="0"/>
              <a:t>Η.ΔΙ.Κ.Α. ΑΕ με βάση το Νόμο </a:t>
            </a:r>
            <a:r>
              <a:rPr lang="el-GR" dirty="0"/>
              <a:t>4237/14 (άρθρο </a:t>
            </a:r>
            <a:r>
              <a:rPr lang="el-GR" dirty="0" smtClean="0"/>
              <a:t>   8 </a:t>
            </a:r>
            <a:r>
              <a:rPr lang="el-GR" dirty="0"/>
              <a:t>παρ. 3) και </a:t>
            </a:r>
            <a:r>
              <a:rPr lang="el-GR" dirty="0" smtClean="0"/>
              <a:t>την Υπουργική Απόφαση  </a:t>
            </a:r>
            <a:r>
              <a:rPr lang="el-GR" dirty="0"/>
              <a:t>ΦΕΚ Β 1635 – </a:t>
            </a:r>
            <a:r>
              <a:rPr lang="el-GR" dirty="0" smtClean="0"/>
              <a:t>20.06.2014.</a:t>
            </a:r>
          </a:p>
          <a:p>
            <a:endParaRPr lang="el-GR" dirty="0"/>
          </a:p>
          <a:p>
            <a:pPr algn="just">
              <a:buFont typeface="Arial" pitchFamily="34" charset="0"/>
              <a:buChar char="•"/>
            </a:pPr>
            <a:r>
              <a:rPr lang="el-GR" dirty="0" smtClean="0">
                <a:solidFill>
                  <a:srgbClr val="C00000"/>
                </a:solidFill>
              </a:rPr>
              <a:t>Κατήργησε  την </a:t>
            </a:r>
            <a:r>
              <a:rPr lang="el-GR" dirty="0">
                <a:solidFill>
                  <a:srgbClr val="C00000"/>
                </a:solidFill>
              </a:rPr>
              <a:t>χειρόγραφη θεώρηση των βιβλιαρίων </a:t>
            </a:r>
            <a:r>
              <a:rPr lang="el-GR" dirty="0" smtClean="0">
                <a:solidFill>
                  <a:srgbClr val="C00000"/>
                </a:solidFill>
              </a:rPr>
              <a:t>υγείας </a:t>
            </a:r>
            <a:r>
              <a:rPr lang="el-GR" dirty="0" smtClean="0"/>
              <a:t>και την  αποστολή </a:t>
            </a:r>
            <a:r>
              <a:rPr lang="el-GR" dirty="0"/>
              <a:t>ή επικόλληση αυτοκόλλητης ετικέτας </a:t>
            </a:r>
            <a:r>
              <a:rPr lang="el-GR" dirty="0" smtClean="0"/>
              <a:t>θεώρησης.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699792" y="404664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Λειτουργία Εθνικού Μητρώου Δικαιούχων Περίθαλψης</a:t>
            </a:r>
            <a:endParaRPr lang="el-GR" sz="2000" b="1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0968" y="980728"/>
            <a:ext cx="4343400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3</a:t>
            </a:fld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1282209" y="2783304"/>
            <a:ext cx="236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Ταυτοποίηση με ΑΜΚΑ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3109" y="2771636"/>
            <a:ext cx="419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699792" y="476672"/>
            <a:ext cx="61926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Υπηρεσία Παροχής </a:t>
            </a:r>
            <a:r>
              <a:rPr lang="el-GR" sz="2000" b="1" dirty="0"/>
              <a:t>Σ</a:t>
            </a:r>
            <a:r>
              <a:rPr lang="el-GR" sz="2000" b="1" dirty="0" smtClean="0"/>
              <a:t>τοιχείων </a:t>
            </a:r>
            <a:r>
              <a:rPr lang="el-GR" sz="2000" b="1" dirty="0"/>
              <a:t>Εθνικού Μητρώου Δικαιούχων Περίθαλψης </a:t>
            </a:r>
            <a:r>
              <a:rPr lang="el-GR" sz="2000" b="1" dirty="0" smtClean="0"/>
              <a:t>– Ασφαλιστικής </a:t>
            </a:r>
            <a:r>
              <a:rPr lang="el-GR" sz="2000" b="1" dirty="0"/>
              <a:t>Ικανότητας στον πολίτη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2355845"/>
            <a:ext cx="28803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dirty="0"/>
              <a:t>Στόχος της υπηρεσίας είναι ο έλεγχος των τηρούμενων στοιχείων από τον πολίτη ώστε να επιβεβαιώσει το δικαίωμα πρόσβασής του στις υπηρεσίες υγείας ή να προβεί στις κατάλληλες ενέργειες για τη διόρθωση εσφαλμένων </a:t>
            </a:r>
            <a:r>
              <a:rPr lang="el-GR" dirty="0" smtClean="0"/>
              <a:t>στοιχείων</a:t>
            </a:r>
            <a:endParaRPr lang="el-GR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28749"/>
            <a:ext cx="5184576" cy="4080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TextBox"/>
          <p:cNvSpPr txBox="1"/>
          <p:nvPr/>
        </p:nvSpPr>
        <p:spPr>
          <a:xfrm>
            <a:off x="3419872" y="1916832"/>
            <a:ext cx="3883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https://www.atlas.gov.gr/ATLAS/Atlas/SocSecEligibility.aspx</a:t>
            </a:r>
            <a:endParaRPr lang="el-GR" sz="12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699792" y="47667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Παρεχόμενη Πληροφορία</a:t>
            </a:r>
            <a:endParaRPr lang="el-GR" sz="2000" b="1" dirty="0"/>
          </a:p>
        </p:txBody>
      </p:sp>
      <p:sp>
        <p:nvSpPr>
          <p:cNvPr id="6" name="3 - Ορθογώνιο"/>
          <p:cNvSpPr/>
          <p:nvPr/>
        </p:nvSpPr>
        <p:spPr>
          <a:xfrm>
            <a:off x="1529233" y="1772816"/>
            <a:ext cx="66967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l-GR" sz="2000" dirty="0" smtClean="0"/>
              <a:t>Στοιχεία Εθνικού Μητρώου ΑΜΚΑ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 smtClean="0"/>
              <a:t>Φορέας Ασφάλισης (π.χ. ΟΑΕΕ)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 smtClean="0"/>
              <a:t>Αριθμός Μητρώου Φορέα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 smtClean="0"/>
              <a:t>Περίοδος ισχύος δικαιώματος (από – έως)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 smtClean="0"/>
              <a:t>Ασφαλισμένος/η – Συνταξιούχος με κατηγορία σύνταξης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 smtClean="0"/>
              <a:t>Άμεση – Έμμεση Ασφάλιση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 smtClean="0"/>
              <a:t>Ειδικές περιπτώσεις (π.χ. Συνεχιζόμενη θεραπεία)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 smtClean="0"/>
              <a:t>Ποσοστό συμμετοχής στη φαρμακευτική δαπάνη </a:t>
            </a:r>
            <a:r>
              <a:rPr lang="el-GR" sz="2000" dirty="0"/>
              <a:t>για ανασφάλιστους </a:t>
            </a:r>
            <a:r>
              <a:rPr lang="el-GR" sz="2000" dirty="0" smtClean="0"/>
              <a:t>(άρθρο </a:t>
            </a:r>
            <a:r>
              <a:rPr lang="el-GR" sz="2000" dirty="0"/>
              <a:t>33 </a:t>
            </a:r>
            <a:r>
              <a:rPr lang="el-GR" sz="2000" dirty="0" smtClean="0"/>
              <a:t>Ν.4368/2016 και ΦΕΚ </a:t>
            </a:r>
            <a:r>
              <a:rPr lang="el-GR" sz="2000" dirty="0"/>
              <a:t>Β 908 – </a:t>
            </a:r>
            <a:r>
              <a:rPr lang="el-GR" sz="2000" dirty="0" smtClean="0"/>
              <a:t>04.04.2016)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l-GR" sz="20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7790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699792" y="47667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Κανάλια Διάθεσης της Υπηρεσίας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1547664" y="2060848"/>
            <a:ext cx="66967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l-GR" sz="2000" dirty="0"/>
              <a:t>μέσω του </a:t>
            </a:r>
            <a:r>
              <a:rPr lang="en-US" sz="2000" dirty="0"/>
              <a:t>portal</a:t>
            </a:r>
            <a:r>
              <a:rPr lang="el-GR" sz="2000" dirty="0"/>
              <a:t> του συστήματος "ΑΤΛΑΣ"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/>
              <a:t>μέσω Φορέων Κοινωνικής Ασφάλισης χρησιμοποιώντας κατάλληλο </a:t>
            </a:r>
            <a:r>
              <a:rPr lang="en-US" sz="2000" dirty="0"/>
              <a:t>Web Interface</a:t>
            </a:r>
            <a:endParaRPr lang="el-GR" sz="20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/>
              <a:t>μέσω Ιατρών κατά τη </a:t>
            </a:r>
            <a:r>
              <a:rPr lang="el-GR" sz="2000" dirty="0" err="1"/>
              <a:t>συνταγογράφηση</a:t>
            </a:r>
            <a:r>
              <a:rPr lang="el-GR" sz="2000" dirty="0"/>
              <a:t> (</a:t>
            </a:r>
            <a:r>
              <a:rPr lang="en-US" sz="2000" dirty="0"/>
              <a:t>Web Service</a:t>
            </a:r>
            <a:r>
              <a:rPr lang="el-GR" sz="2000" dirty="0"/>
              <a:t>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l-GR" sz="2000" dirty="0"/>
              <a:t>μέσω Νοσοκομείων  κατά την εισαγωγή και κατά το εξιτήριο (</a:t>
            </a:r>
            <a:r>
              <a:rPr lang="en-US" sz="2000" dirty="0"/>
              <a:t>Web Service</a:t>
            </a:r>
            <a:r>
              <a:rPr lang="el-GR" sz="2000" dirty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sz="2000" dirty="0"/>
              <a:t>μέσω Φαρμακείων  (</a:t>
            </a:r>
            <a:r>
              <a:rPr lang="en-US" sz="2000" dirty="0"/>
              <a:t>Web Service</a:t>
            </a:r>
            <a:r>
              <a:rPr lang="el-GR" sz="2000" dirty="0"/>
              <a:t>) κατά την εκτέλεση συνταγής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959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699792" y="47667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Εξωτερικές Υπηρεσίες που καταναλώνονται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1547664" y="2060848"/>
            <a:ext cx="66967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l-GR" sz="2000" dirty="0"/>
              <a:t>Έλεγχος εισοδήματος από Α.Α.Δ.Ε.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000" dirty="0"/>
              <a:t>Ενημέρωση ασφαλιστικής ικανότητας από Φορείς Κοινωνικής Ασφάλισης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000" dirty="0" err="1"/>
              <a:t>Αυθεντικοποίηση</a:t>
            </a:r>
            <a:r>
              <a:rPr lang="el-GR" sz="2000" dirty="0"/>
              <a:t>  χρήστη μέσω </a:t>
            </a:r>
            <a:r>
              <a:rPr lang="en-US" sz="2000" dirty="0" err="1"/>
              <a:t>TaxisNet</a:t>
            </a:r>
            <a:endParaRPr lang="el-GR" sz="20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000" dirty="0"/>
              <a:t>Στοιχεία Μητρώου Α.Μ.Κ.Α.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000" dirty="0"/>
              <a:t>Ηλεκτρονικό Μητρώο Ανασφάλιστων - Οικονομικά Αδυνάτων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9873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Έλλειψη"/>
          <p:cNvSpPr/>
          <p:nvPr/>
        </p:nvSpPr>
        <p:spPr>
          <a:xfrm>
            <a:off x="3059832" y="2276872"/>
            <a:ext cx="2016224" cy="1872208"/>
          </a:xfrm>
          <a:prstGeom prst="ellipse">
            <a:avLst/>
          </a:prstGeom>
          <a:solidFill>
            <a:schemeClr val="bg1">
              <a:lumMod val="95000"/>
            </a:schemeClr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2 - Στρογγυλεμένο ορθογώνιο"/>
          <p:cNvSpPr/>
          <p:nvPr/>
        </p:nvSpPr>
        <p:spPr>
          <a:xfrm>
            <a:off x="3491880" y="2924944"/>
            <a:ext cx="1152128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Ασφαλιστική Ικανότητα</a:t>
            </a:r>
            <a:endParaRPr lang="el-GR" sz="1200" dirty="0"/>
          </a:p>
        </p:txBody>
      </p:sp>
      <p:sp>
        <p:nvSpPr>
          <p:cNvPr id="4" name="3 - Βέλος προς τα κάτω"/>
          <p:cNvSpPr/>
          <p:nvPr/>
        </p:nvSpPr>
        <p:spPr>
          <a:xfrm rot="18031548">
            <a:off x="2899807" y="1577593"/>
            <a:ext cx="288032" cy="1297687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1043608" y="1340768"/>
            <a:ext cx="136815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Έλεγχος Εισοδήματος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1043608" y="2132856"/>
            <a:ext cx="136815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Ενημέρωση ΑΙ από ΦΚΑ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1043608" y="2924944"/>
            <a:ext cx="136800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>
                <a:solidFill>
                  <a:schemeClr val="tx1"/>
                </a:solidFill>
              </a:rPr>
              <a:t>Αυθεντικοποίηση</a:t>
            </a:r>
            <a:r>
              <a:rPr lang="el-GR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TaxisNet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1043608" y="3717032"/>
            <a:ext cx="136800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Μητρώο ΑΜΚΑ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1043608" y="4509120"/>
            <a:ext cx="1368000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>
                <a:solidFill>
                  <a:schemeClr val="tx1"/>
                </a:solidFill>
              </a:rPr>
              <a:t>Ηλ</a:t>
            </a:r>
            <a:r>
              <a:rPr lang="el-GR" sz="1200" dirty="0" smtClean="0">
                <a:solidFill>
                  <a:schemeClr val="tx1"/>
                </a:solidFill>
              </a:rPr>
              <a:t>. Μητρώο Ανασφάλιστων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0" name="9 - Βέλος προς τα κάτω"/>
          <p:cNvSpPr/>
          <p:nvPr/>
        </p:nvSpPr>
        <p:spPr>
          <a:xfrm rot="18031548">
            <a:off x="2891872" y="2209584"/>
            <a:ext cx="288032" cy="777697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Βέλος προς τα κάτω"/>
          <p:cNvSpPr/>
          <p:nvPr/>
        </p:nvSpPr>
        <p:spPr>
          <a:xfrm rot="16200000">
            <a:off x="2728601" y="2824128"/>
            <a:ext cx="288032" cy="777697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Βέλος προς τα κάτω"/>
          <p:cNvSpPr/>
          <p:nvPr/>
        </p:nvSpPr>
        <p:spPr>
          <a:xfrm rot="3568452" flipV="1">
            <a:off x="2971816" y="3521809"/>
            <a:ext cx="288032" cy="1297687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Βέλος προς τα κάτω"/>
          <p:cNvSpPr/>
          <p:nvPr/>
        </p:nvSpPr>
        <p:spPr>
          <a:xfrm rot="3568452" flipV="1">
            <a:off x="2819864" y="3433722"/>
            <a:ext cx="288032" cy="777697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996952"/>
            <a:ext cx="51163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- Βέλος προς τα κάτω"/>
          <p:cNvSpPr/>
          <p:nvPr/>
        </p:nvSpPr>
        <p:spPr>
          <a:xfrm rot="16200000">
            <a:off x="5176873" y="2824128"/>
            <a:ext cx="288032" cy="777697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Βέλος προς τα κάτω"/>
          <p:cNvSpPr/>
          <p:nvPr/>
        </p:nvSpPr>
        <p:spPr>
          <a:xfrm rot="14377125">
            <a:off x="4921087" y="1869418"/>
            <a:ext cx="288032" cy="1007320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7 - Στρογγυλεμένο ορθογώνιο"/>
          <p:cNvSpPr/>
          <p:nvPr/>
        </p:nvSpPr>
        <p:spPr>
          <a:xfrm>
            <a:off x="5652120" y="3717032"/>
            <a:ext cx="1368152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ΦΚΑ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19" name="18 - Στρογγυλεμένο ορθογώνιο"/>
          <p:cNvSpPr/>
          <p:nvPr/>
        </p:nvSpPr>
        <p:spPr>
          <a:xfrm>
            <a:off x="5580112" y="184482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>
                <a:solidFill>
                  <a:schemeClr val="tx1"/>
                </a:solidFill>
              </a:rPr>
              <a:t>Συνταγογράφηση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0" name="19 - Στρογγυλεμένο ορθογώνιο"/>
          <p:cNvSpPr/>
          <p:nvPr/>
        </p:nvSpPr>
        <p:spPr>
          <a:xfrm>
            <a:off x="5580112" y="24928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Νοσοκομεία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1" name="20 - Στρογγυλεμένο ορθογώνιο"/>
          <p:cNvSpPr/>
          <p:nvPr/>
        </p:nvSpPr>
        <p:spPr>
          <a:xfrm>
            <a:off x="5652120" y="4293096"/>
            <a:ext cx="1368152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Φαρμακεία</a:t>
            </a:r>
            <a:endParaRPr lang="el-GR" sz="1200" dirty="0">
              <a:solidFill>
                <a:schemeClr val="tx1"/>
              </a:solidFill>
            </a:endParaRPr>
          </a:p>
        </p:txBody>
      </p:sp>
      <p:sp>
        <p:nvSpPr>
          <p:cNvPr id="22" name="21 - Βέλος προς τα κάτω"/>
          <p:cNvSpPr/>
          <p:nvPr/>
        </p:nvSpPr>
        <p:spPr>
          <a:xfrm rot="16200000">
            <a:off x="7236298" y="2348880"/>
            <a:ext cx="288032" cy="576065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Βέλος προς τα κάτω"/>
          <p:cNvSpPr/>
          <p:nvPr/>
        </p:nvSpPr>
        <p:spPr>
          <a:xfrm rot="14792753">
            <a:off x="5050277" y="2416910"/>
            <a:ext cx="288032" cy="760754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Βέλος προς τα κάτω"/>
          <p:cNvSpPr/>
          <p:nvPr/>
        </p:nvSpPr>
        <p:spPr>
          <a:xfrm rot="16200000">
            <a:off x="7236297" y="1742271"/>
            <a:ext cx="288032" cy="576065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857010"/>
            <a:ext cx="4286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492896"/>
            <a:ext cx="4286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27 - Βέλος προς τα κάτω"/>
          <p:cNvSpPr/>
          <p:nvPr/>
        </p:nvSpPr>
        <p:spPr>
          <a:xfrm rot="6807247" flipV="1">
            <a:off x="5122286" y="3332136"/>
            <a:ext cx="288032" cy="760754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Βέλος προς τα κάτω"/>
          <p:cNvSpPr/>
          <p:nvPr/>
        </p:nvSpPr>
        <p:spPr>
          <a:xfrm rot="7222875" flipV="1">
            <a:off x="4935318" y="3664347"/>
            <a:ext cx="288032" cy="1007320"/>
          </a:xfrm>
          <a:prstGeom prst="downArrow">
            <a:avLst/>
          </a:prstGeom>
          <a:solidFill>
            <a:schemeClr val="accent6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29 - Βέλος προς τα κάτω"/>
          <p:cNvSpPr/>
          <p:nvPr/>
        </p:nvSpPr>
        <p:spPr>
          <a:xfrm rot="16200000">
            <a:off x="7308305" y="4179624"/>
            <a:ext cx="288032" cy="576065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Βέλος προς τα κάτω"/>
          <p:cNvSpPr/>
          <p:nvPr/>
        </p:nvSpPr>
        <p:spPr>
          <a:xfrm rot="16200000">
            <a:off x="7308304" y="3573015"/>
            <a:ext cx="288032" cy="576065"/>
          </a:xfrm>
          <a:prstGeom prst="downArrow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59" y="3687754"/>
            <a:ext cx="4286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59" y="4323640"/>
            <a:ext cx="4286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5085184"/>
            <a:ext cx="20288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35 - Αστέρι 6 ακτινών"/>
          <p:cNvSpPr/>
          <p:nvPr/>
        </p:nvSpPr>
        <p:spPr>
          <a:xfrm>
            <a:off x="5202980" y="3103144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b="1" dirty="0" smtClean="0"/>
              <a:t>Β</a:t>
            </a:r>
            <a:endParaRPr lang="el-GR" sz="1100" b="1" dirty="0"/>
          </a:p>
        </p:txBody>
      </p:sp>
      <p:sp>
        <p:nvSpPr>
          <p:cNvPr id="37" name="36 - Αστέρι 6 ακτινών"/>
          <p:cNvSpPr/>
          <p:nvPr/>
        </p:nvSpPr>
        <p:spPr>
          <a:xfrm>
            <a:off x="2915816" y="2132856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</a:t>
            </a:r>
            <a:endParaRPr lang="el-GR" sz="1100" b="1" dirty="0"/>
          </a:p>
        </p:txBody>
      </p:sp>
      <p:sp>
        <p:nvSpPr>
          <p:cNvPr id="38" name="37 - Αστέρι 6 ακτινών"/>
          <p:cNvSpPr/>
          <p:nvPr/>
        </p:nvSpPr>
        <p:spPr>
          <a:xfrm>
            <a:off x="4932040" y="4005064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</a:t>
            </a:r>
            <a:endParaRPr lang="el-GR" sz="1100" b="1" dirty="0"/>
          </a:p>
        </p:txBody>
      </p:sp>
      <p:sp>
        <p:nvSpPr>
          <p:cNvPr id="39" name="38 - Αστέρι 6 ακτινών"/>
          <p:cNvSpPr/>
          <p:nvPr/>
        </p:nvSpPr>
        <p:spPr>
          <a:xfrm>
            <a:off x="2843808" y="2420888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</a:t>
            </a:r>
            <a:endParaRPr lang="el-GR" sz="1100" b="1" dirty="0"/>
          </a:p>
        </p:txBody>
      </p:sp>
      <p:sp>
        <p:nvSpPr>
          <p:cNvPr id="40" name="39 - Αστέρι 6 ακτινών"/>
          <p:cNvSpPr/>
          <p:nvPr/>
        </p:nvSpPr>
        <p:spPr>
          <a:xfrm>
            <a:off x="2699792" y="3068960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</a:t>
            </a:r>
            <a:endParaRPr lang="el-GR" sz="1100" b="1" dirty="0"/>
          </a:p>
        </p:txBody>
      </p:sp>
      <p:sp>
        <p:nvSpPr>
          <p:cNvPr id="41" name="40 - Αστέρι 6 ακτινών"/>
          <p:cNvSpPr/>
          <p:nvPr/>
        </p:nvSpPr>
        <p:spPr>
          <a:xfrm>
            <a:off x="2699792" y="3717032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</a:t>
            </a:r>
            <a:endParaRPr lang="el-GR" sz="1100" b="1" dirty="0"/>
          </a:p>
        </p:txBody>
      </p:sp>
      <p:sp>
        <p:nvSpPr>
          <p:cNvPr id="42" name="41 - Αστέρι 6 ακτινών"/>
          <p:cNvSpPr/>
          <p:nvPr/>
        </p:nvSpPr>
        <p:spPr>
          <a:xfrm>
            <a:off x="2843808" y="4077072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</a:t>
            </a:r>
            <a:endParaRPr lang="el-GR" sz="1100" b="1" dirty="0"/>
          </a:p>
        </p:txBody>
      </p:sp>
      <p:sp>
        <p:nvSpPr>
          <p:cNvPr id="44" name="43 - Αστέρι 6 ακτινών"/>
          <p:cNvSpPr/>
          <p:nvPr/>
        </p:nvSpPr>
        <p:spPr>
          <a:xfrm>
            <a:off x="4860032" y="2276872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</a:t>
            </a:r>
            <a:endParaRPr lang="el-GR" sz="1100" b="1" dirty="0"/>
          </a:p>
        </p:txBody>
      </p:sp>
      <p:sp>
        <p:nvSpPr>
          <p:cNvPr id="45" name="44 - Αστέρι 6 ακτινών"/>
          <p:cNvSpPr/>
          <p:nvPr/>
        </p:nvSpPr>
        <p:spPr>
          <a:xfrm>
            <a:off x="5004048" y="2708920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</a:t>
            </a:r>
            <a:endParaRPr lang="el-GR" sz="1100" b="1" dirty="0"/>
          </a:p>
        </p:txBody>
      </p:sp>
      <p:sp>
        <p:nvSpPr>
          <p:cNvPr id="46" name="45 - Αστέρι 6 ακτινών"/>
          <p:cNvSpPr/>
          <p:nvPr/>
        </p:nvSpPr>
        <p:spPr>
          <a:xfrm>
            <a:off x="5076056" y="3573016"/>
            <a:ext cx="288032" cy="216024"/>
          </a:xfrm>
          <a:prstGeom prst="star6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D</a:t>
            </a:r>
            <a:endParaRPr lang="el-GR" sz="11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2843808" y="476672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Consumed External Services and Delivery Channels</a:t>
            </a:r>
            <a:endParaRPr lang="el-GR" sz="2000" b="1" dirty="0"/>
          </a:p>
        </p:txBody>
      </p:sp>
      <p:sp>
        <p:nvSpPr>
          <p:cNvPr id="14" name="Θέση αριθμού διαφάνειας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699792" y="476672"/>
            <a:ext cx="6192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Αποτελέσματα Αξιολόγησης ΙΜΜ</a:t>
            </a:r>
            <a:endParaRPr lang="el-GR" sz="2000" b="1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CA020-E74B-4999-934F-B50022C8A3A3}" type="slidenum">
              <a:rPr lang="el-GR" smtClean="0"/>
              <a:pPr/>
              <a:t>9</a:t>
            </a:fld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052737"/>
            <a:ext cx="4896543" cy="3902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5013176"/>
            <a:ext cx="49244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410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436</Words>
  <Application>Microsoft Office PowerPoint</Application>
  <PresentationFormat>Προβολή στην οθόνη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Company>IDIKA 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Thanassis Mastrokostas</dc:creator>
  <cp:lastModifiedBy>elenxis2</cp:lastModifiedBy>
  <cp:revision>32</cp:revision>
  <dcterms:created xsi:type="dcterms:W3CDTF">2017-11-02T12:13:20Z</dcterms:created>
  <dcterms:modified xsi:type="dcterms:W3CDTF">2017-11-06T11:25:47Z</dcterms:modified>
</cp:coreProperties>
</file>