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314" r:id="rId2"/>
    <p:sldId id="315" r:id="rId3"/>
    <p:sldId id="316" r:id="rId4"/>
    <p:sldId id="317" r:id="rId5"/>
    <p:sldId id="318" r:id="rId6"/>
    <p:sldId id="319" r:id="rId7"/>
    <p:sldId id="320" r:id="rId8"/>
    <p:sldId id="321" r:id="rId9"/>
    <p:sldId id="322" r:id="rId10"/>
    <p:sldId id="323"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3" r:id="rId31"/>
    <p:sldId id="344" r:id="rId32"/>
    <p:sldId id="345" r:id="rId33"/>
    <p:sldId id="346" r:id="rId34"/>
    <p:sldId id="347" r:id="rId35"/>
    <p:sldId id="348" r:id="rId36"/>
    <p:sldId id="349" r:id="rId37"/>
    <p:sldId id="350" r:id="rId38"/>
    <p:sldId id="351" r:id="rId39"/>
    <p:sldId id="352" r:id="rId40"/>
    <p:sldId id="353" r:id="rId41"/>
    <p:sldId id="354" r:id="rId42"/>
    <p:sldId id="355" r:id="rId43"/>
    <p:sldId id="356" r:id="rId44"/>
    <p:sldId id="357" r:id="rId45"/>
    <p:sldId id="358" r:id="rId46"/>
    <p:sldId id="359"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7" d="100"/>
          <a:sy n="87" d="100"/>
        </p:scale>
        <p:origin x="12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56D575-5856-4766-BDDB-15AE31CA30F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64C848C5-2391-4295-B7C9-D58A3ADF733B}">
      <dgm:prSet phldrT="[Text]"/>
      <dgm:spPr/>
      <dgm:t>
        <a:bodyPr/>
        <a:lstStyle/>
        <a:p>
          <a:r>
            <a:rPr lang="el-GR" dirty="0" smtClean="0"/>
            <a:t>Επαναχρησιμοποίηση</a:t>
          </a:r>
          <a:endParaRPr lang="en-US" dirty="0"/>
        </a:p>
      </dgm:t>
    </dgm:pt>
    <dgm:pt modelId="{872C17E1-49CC-448A-971D-743DBEF93400}" type="parTrans" cxnId="{634BA439-CA40-4B8C-8D52-202FCE257100}">
      <dgm:prSet/>
      <dgm:spPr/>
      <dgm:t>
        <a:bodyPr/>
        <a:lstStyle/>
        <a:p>
          <a:endParaRPr lang="en-US"/>
        </a:p>
      </dgm:t>
    </dgm:pt>
    <dgm:pt modelId="{B943A571-642E-49A4-A279-C0ED93FFA145}" type="sibTrans" cxnId="{634BA439-CA40-4B8C-8D52-202FCE257100}">
      <dgm:prSet/>
      <dgm:spPr/>
      <dgm:t>
        <a:bodyPr/>
        <a:lstStyle/>
        <a:p>
          <a:endParaRPr lang="en-US"/>
        </a:p>
      </dgm:t>
    </dgm:pt>
    <dgm:pt modelId="{426C24E3-0300-4753-8BF5-9784FDEDF211}">
      <dgm:prSet phldrT="[Text]"/>
      <dgm:spPr/>
      <dgm:t>
        <a:bodyPr/>
        <a:lstStyle/>
        <a:p>
          <a:r>
            <a:rPr lang="el-GR" dirty="0" smtClean="0"/>
            <a:t>Δημοσίευση</a:t>
          </a:r>
          <a:endParaRPr lang="en-US" dirty="0"/>
        </a:p>
      </dgm:t>
    </dgm:pt>
    <dgm:pt modelId="{C5AFB61D-FA92-4659-9C7C-D88C92AA1C13}" type="parTrans" cxnId="{C2CBDE82-1DCB-434F-A041-3649B1D2510D}">
      <dgm:prSet/>
      <dgm:spPr/>
      <dgm:t>
        <a:bodyPr/>
        <a:lstStyle/>
        <a:p>
          <a:endParaRPr lang="en-US"/>
        </a:p>
      </dgm:t>
    </dgm:pt>
    <dgm:pt modelId="{ED36E1DA-69F7-49E6-BB12-83590B42B60F}" type="sibTrans" cxnId="{C2CBDE82-1DCB-434F-A041-3649B1D2510D}">
      <dgm:prSet/>
      <dgm:spPr/>
      <dgm:t>
        <a:bodyPr/>
        <a:lstStyle/>
        <a:p>
          <a:endParaRPr lang="en-US"/>
        </a:p>
      </dgm:t>
    </dgm:pt>
    <dgm:pt modelId="{795E558B-00FF-4B7F-B1C6-1D395474D49E}">
      <dgm:prSet phldrT="[Text]"/>
      <dgm:spPr/>
      <dgm:t>
        <a:bodyPr/>
        <a:lstStyle/>
        <a:p>
          <a:r>
            <a:rPr lang="el-GR" dirty="0" smtClean="0"/>
            <a:t>Συγκέντρωση</a:t>
          </a:r>
          <a:endParaRPr lang="en-US" dirty="0"/>
        </a:p>
      </dgm:t>
    </dgm:pt>
    <dgm:pt modelId="{3DFF6E96-1F2B-4C36-B4FF-9875A180160F}" type="parTrans" cxnId="{5B020E13-67BF-4691-B4EE-49CF682FBE12}">
      <dgm:prSet/>
      <dgm:spPr/>
      <dgm:t>
        <a:bodyPr/>
        <a:lstStyle/>
        <a:p>
          <a:endParaRPr lang="en-US"/>
        </a:p>
      </dgm:t>
    </dgm:pt>
    <dgm:pt modelId="{F884B53F-BFCC-4D54-AAA9-B4023968C8D5}" type="sibTrans" cxnId="{5B020E13-67BF-4691-B4EE-49CF682FBE12}">
      <dgm:prSet/>
      <dgm:spPr/>
      <dgm:t>
        <a:bodyPr/>
        <a:lstStyle/>
        <a:p>
          <a:endParaRPr lang="en-US"/>
        </a:p>
      </dgm:t>
    </dgm:pt>
    <dgm:pt modelId="{ABC6F00D-2748-46A2-BCE0-B06E3D83ABC0}">
      <dgm:prSet/>
      <dgm:spPr/>
      <dgm:t>
        <a:bodyPr/>
        <a:lstStyle/>
        <a:p>
          <a:r>
            <a:rPr lang="el-GR" dirty="0" smtClean="0"/>
            <a:t>Υπηρεσιών και δεδομένων</a:t>
          </a:r>
          <a:endParaRPr lang="en-US" dirty="0"/>
        </a:p>
      </dgm:t>
    </dgm:pt>
    <dgm:pt modelId="{FDFBED60-A63B-4839-9458-A95909DA4167}" type="parTrans" cxnId="{806D6F59-23C3-4C6B-834B-BC664D085400}">
      <dgm:prSet/>
      <dgm:spPr/>
      <dgm:t>
        <a:bodyPr/>
        <a:lstStyle/>
        <a:p>
          <a:endParaRPr lang="en-US"/>
        </a:p>
      </dgm:t>
    </dgm:pt>
    <dgm:pt modelId="{2D765EBC-F3C7-484C-9AFC-C8FF4B9ADD8B}" type="sibTrans" cxnId="{806D6F59-23C3-4C6B-834B-BC664D085400}">
      <dgm:prSet/>
      <dgm:spPr/>
      <dgm:t>
        <a:bodyPr/>
        <a:lstStyle/>
        <a:p>
          <a:endParaRPr lang="en-US"/>
        </a:p>
      </dgm:t>
    </dgm:pt>
    <dgm:pt modelId="{BDE33BE4-C123-4B59-9676-B54EDFDDB579}">
      <dgm:prSet/>
      <dgm:spPr/>
      <dgm:t>
        <a:bodyPr/>
        <a:lstStyle/>
        <a:p>
          <a:r>
            <a:rPr lang="el-GR" dirty="0" smtClean="0"/>
            <a:t>Επαναχρησιμοποιήσιμων υπηρεσιών και πηγών πληροφοριών</a:t>
          </a:r>
          <a:endParaRPr lang="en-US" dirty="0"/>
        </a:p>
      </dgm:t>
    </dgm:pt>
    <dgm:pt modelId="{35417554-D88E-443E-AD41-9554D11105A1}" type="parTrans" cxnId="{C533AE29-EC76-4B75-B525-2C912B39FB4B}">
      <dgm:prSet/>
      <dgm:spPr/>
      <dgm:t>
        <a:bodyPr/>
        <a:lstStyle/>
        <a:p>
          <a:endParaRPr lang="en-US"/>
        </a:p>
      </dgm:t>
    </dgm:pt>
    <dgm:pt modelId="{028CA17F-683B-4AB9-9602-5D33ACBB236A}" type="sibTrans" cxnId="{C533AE29-EC76-4B75-B525-2C912B39FB4B}">
      <dgm:prSet/>
      <dgm:spPr/>
      <dgm:t>
        <a:bodyPr/>
        <a:lstStyle/>
        <a:p>
          <a:endParaRPr lang="en-US"/>
        </a:p>
      </dgm:t>
    </dgm:pt>
    <dgm:pt modelId="{7290DB7E-5E5F-4D64-9142-AD9131A8F570}">
      <dgm:prSet/>
      <dgm:spPr/>
      <dgm:t>
        <a:bodyPr/>
        <a:lstStyle/>
        <a:p>
          <a:r>
            <a:rPr lang="el-GR" dirty="0" smtClean="0"/>
            <a:t>Με σκοπό τη διαμόρφωση ενοποιημένων διαδικασιών παροχής υπηρεσιών</a:t>
          </a:r>
          <a:endParaRPr lang="en-US" dirty="0"/>
        </a:p>
      </dgm:t>
    </dgm:pt>
    <dgm:pt modelId="{B308AAB0-2A07-4896-9133-EB6662CE44BD}" type="parTrans" cxnId="{F623BD5E-1312-41A6-BAD3-982007BDF50F}">
      <dgm:prSet/>
      <dgm:spPr/>
      <dgm:t>
        <a:bodyPr/>
        <a:lstStyle/>
        <a:p>
          <a:endParaRPr lang="en-US"/>
        </a:p>
      </dgm:t>
    </dgm:pt>
    <dgm:pt modelId="{2D7C3806-7ED9-42C4-8A52-77B0262346D4}" type="sibTrans" cxnId="{F623BD5E-1312-41A6-BAD3-982007BDF50F}">
      <dgm:prSet/>
      <dgm:spPr/>
      <dgm:t>
        <a:bodyPr/>
        <a:lstStyle/>
        <a:p>
          <a:endParaRPr lang="en-US"/>
        </a:p>
      </dgm:t>
    </dgm:pt>
    <dgm:pt modelId="{720A5171-B6E1-4FD6-AC23-4B545A32ACA6}" type="pres">
      <dgm:prSet presAssocID="{0056D575-5856-4766-BDDB-15AE31CA30FD}" presName="Name0" presStyleCnt="0">
        <dgm:presLayoutVars>
          <dgm:chMax val="7"/>
          <dgm:chPref val="7"/>
          <dgm:dir/>
        </dgm:presLayoutVars>
      </dgm:prSet>
      <dgm:spPr/>
      <dgm:t>
        <a:bodyPr/>
        <a:lstStyle/>
        <a:p>
          <a:endParaRPr lang="en-US"/>
        </a:p>
      </dgm:t>
    </dgm:pt>
    <dgm:pt modelId="{ED9DE2C5-8A18-49FA-A224-0D27AEEE8732}" type="pres">
      <dgm:prSet presAssocID="{0056D575-5856-4766-BDDB-15AE31CA30FD}" presName="Name1" presStyleCnt="0"/>
      <dgm:spPr/>
    </dgm:pt>
    <dgm:pt modelId="{42868468-F74A-42F4-924E-1732B3127E0F}" type="pres">
      <dgm:prSet presAssocID="{0056D575-5856-4766-BDDB-15AE31CA30FD}" presName="cycle" presStyleCnt="0"/>
      <dgm:spPr/>
    </dgm:pt>
    <dgm:pt modelId="{96053EE6-DAAB-4233-95A7-23C382505E0B}" type="pres">
      <dgm:prSet presAssocID="{0056D575-5856-4766-BDDB-15AE31CA30FD}" presName="srcNode" presStyleLbl="node1" presStyleIdx="0" presStyleCnt="3"/>
      <dgm:spPr/>
    </dgm:pt>
    <dgm:pt modelId="{1332D70A-7AFD-4503-BAAB-4330B18C4D13}" type="pres">
      <dgm:prSet presAssocID="{0056D575-5856-4766-BDDB-15AE31CA30FD}" presName="conn" presStyleLbl="parChTrans1D2" presStyleIdx="0" presStyleCnt="1"/>
      <dgm:spPr/>
      <dgm:t>
        <a:bodyPr/>
        <a:lstStyle/>
        <a:p>
          <a:endParaRPr lang="en-US"/>
        </a:p>
      </dgm:t>
    </dgm:pt>
    <dgm:pt modelId="{05616484-81CA-41FD-A9F3-0085B17D510F}" type="pres">
      <dgm:prSet presAssocID="{0056D575-5856-4766-BDDB-15AE31CA30FD}" presName="extraNode" presStyleLbl="node1" presStyleIdx="0" presStyleCnt="3"/>
      <dgm:spPr/>
    </dgm:pt>
    <dgm:pt modelId="{14F05F81-1210-4E14-8AC6-BA9B2925948A}" type="pres">
      <dgm:prSet presAssocID="{0056D575-5856-4766-BDDB-15AE31CA30FD}" presName="dstNode" presStyleLbl="node1" presStyleIdx="0" presStyleCnt="3"/>
      <dgm:spPr/>
    </dgm:pt>
    <dgm:pt modelId="{9A4C5A5A-538D-4CAA-A282-D815F9E681FE}" type="pres">
      <dgm:prSet presAssocID="{64C848C5-2391-4295-B7C9-D58A3ADF733B}" presName="text_1" presStyleLbl="node1" presStyleIdx="0" presStyleCnt="3">
        <dgm:presLayoutVars>
          <dgm:bulletEnabled val="1"/>
        </dgm:presLayoutVars>
      </dgm:prSet>
      <dgm:spPr/>
      <dgm:t>
        <a:bodyPr/>
        <a:lstStyle/>
        <a:p>
          <a:endParaRPr lang="en-US"/>
        </a:p>
      </dgm:t>
    </dgm:pt>
    <dgm:pt modelId="{FDD1FF11-1B50-4B64-BAEB-B50BBA27EF40}" type="pres">
      <dgm:prSet presAssocID="{64C848C5-2391-4295-B7C9-D58A3ADF733B}" presName="accent_1" presStyleCnt="0"/>
      <dgm:spPr/>
    </dgm:pt>
    <dgm:pt modelId="{325F054F-DF1B-4833-98C1-26CE0B5F1A70}" type="pres">
      <dgm:prSet presAssocID="{64C848C5-2391-4295-B7C9-D58A3ADF733B}" presName="accentRepeatNode" presStyleLbl="solidFgAcc1" presStyleIdx="0" presStyleCnt="3"/>
      <dgm:spPr/>
    </dgm:pt>
    <dgm:pt modelId="{8D75C708-3411-4D8C-A691-56475A796B3F}" type="pres">
      <dgm:prSet presAssocID="{426C24E3-0300-4753-8BF5-9784FDEDF211}" presName="text_2" presStyleLbl="node1" presStyleIdx="1" presStyleCnt="3">
        <dgm:presLayoutVars>
          <dgm:bulletEnabled val="1"/>
        </dgm:presLayoutVars>
      </dgm:prSet>
      <dgm:spPr/>
      <dgm:t>
        <a:bodyPr/>
        <a:lstStyle/>
        <a:p>
          <a:endParaRPr lang="en-US"/>
        </a:p>
      </dgm:t>
    </dgm:pt>
    <dgm:pt modelId="{A0F1F25A-6931-4B9A-B240-5FFABFED7203}" type="pres">
      <dgm:prSet presAssocID="{426C24E3-0300-4753-8BF5-9784FDEDF211}" presName="accent_2" presStyleCnt="0"/>
      <dgm:spPr/>
    </dgm:pt>
    <dgm:pt modelId="{0FA9CA96-BA9C-4800-92D8-CE64C9DCE46D}" type="pres">
      <dgm:prSet presAssocID="{426C24E3-0300-4753-8BF5-9784FDEDF211}" presName="accentRepeatNode" presStyleLbl="solidFgAcc1" presStyleIdx="1" presStyleCnt="3"/>
      <dgm:spPr/>
    </dgm:pt>
    <dgm:pt modelId="{2DB66209-A5F8-410A-ADDC-2CE4783DF961}" type="pres">
      <dgm:prSet presAssocID="{795E558B-00FF-4B7F-B1C6-1D395474D49E}" presName="text_3" presStyleLbl="node1" presStyleIdx="2" presStyleCnt="3">
        <dgm:presLayoutVars>
          <dgm:bulletEnabled val="1"/>
        </dgm:presLayoutVars>
      </dgm:prSet>
      <dgm:spPr/>
      <dgm:t>
        <a:bodyPr/>
        <a:lstStyle/>
        <a:p>
          <a:endParaRPr lang="en-US"/>
        </a:p>
      </dgm:t>
    </dgm:pt>
    <dgm:pt modelId="{0B0F0E6E-A1D2-4DEA-ACD8-5FCF224C0868}" type="pres">
      <dgm:prSet presAssocID="{795E558B-00FF-4B7F-B1C6-1D395474D49E}" presName="accent_3" presStyleCnt="0"/>
      <dgm:spPr/>
    </dgm:pt>
    <dgm:pt modelId="{A061DEB3-366B-4C0E-8172-53C4DF825A9A}" type="pres">
      <dgm:prSet presAssocID="{795E558B-00FF-4B7F-B1C6-1D395474D49E}" presName="accentRepeatNode" presStyleLbl="solidFgAcc1" presStyleIdx="2" presStyleCnt="3"/>
      <dgm:spPr/>
    </dgm:pt>
  </dgm:ptLst>
  <dgm:cxnLst>
    <dgm:cxn modelId="{5B020E13-67BF-4691-B4EE-49CF682FBE12}" srcId="{0056D575-5856-4766-BDDB-15AE31CA30FD}" destId="{795E558B-00FF-4B7F-B1C6-1D395474D49E}" srcOrd="2" destOrd="0" parTransId="{3DFF6E96-1F2B-4C36-B4FF-9875A180160F}" sibTransId="{F884B53F-BFCC-4D54-AAA9-B4023968C8D5}"/>
    <dgm:cxn modelId="{C24768EC-A20A-4467-AFF1-62F4C649D75D}" type="presOf" srcId="{BDE33BE4-C123-4B59-9676-B54EDFDDB579}" destId="{8D75C708-3411-4D8C-A691-56475A796B3F}" srcOrd="0" destOrd="1" presId="urn:microsoft.com/office/officeart/2008/layout/VerticalCurvedList"/>
    <dgm:cxn modelId="{806D6F59-23C3-4C6B-834B-BC664D085400}" srcId="{64C848C5-2391-4295-B7C9-D58A3ADF733B}" destId="{ABC6F00D-2748-46A2-BCE0-B06E3D83ABC0}" srcOrd="0" destOrd="0" parTransId="{FDFBED60-A63B-4839-9458-A95909DA4167}" sibTransId="{2D765EBC-F3C7-484C-9AFC-C8FF4B9ADD8B}"/>
    <dgm:cxn modelId="{9017E440-B9F5-4341-A44D-2B67AAA15944}" type="presOf" srcId="{7290DB7E-5E5F-4D64-9142-AD9131A8F570}" destId="{2DB66209-A5F8-410A-ADDC-2CE4783DF961}" srcOrd="0" destOrd="1" presId="urn:microsoft.com/office/officeart/2008/layout/VerticalCurvedList"/>
    <dgm:cxn modelId="{31AEE77D-B6A8-4047-B2F8-EFF60CECF077}" type="presOf" srcId="{795E558B-00FF-4B7F-B1C6-1D395474D49E}" destId="{2DB66209-A5F8-410A-ADDC-2CE4783DF961}" srcOrd="0" destOrd="0" presId="urn:microsoft.com/office/officeart/2008/layout/VerticalCurvedList"/>
    <dgm:cxn modelId="{634BA439-CA40-4B8C-8D52-202FCE257100}" srcId="{0056D575-5856-4766-BDDB-15AE31CA30FD}" destId="{64C848C5-2391-4295-B7C9-D58A3ADF733B}" srcOrd="0" destOrd="0" parTransId="{872C17E1-49CC-448A-971D-743DBEF93400}" sibTransId="{B943A571-642E-49A4-A279-C0ED93FFA145}"/>
    <dgm:cxn modelId="{12E1467F-3918-4B1E-9E40-43FE68251467}" type="presOf" srcId="{2D765EBC-F3C7-484C-9AFC-C8FF4B9ADD8B}" destId="{1332D70A-7AFD-4503-BAAB-4330B18C4D13}" srcOrd="0" destOrd="0" presId="urn:microsoft.com/office/officeart/2008/layout/VerticalCurvedList"/>
    <dgm:cxn modelId="{C2CBDE82-1DCB-434F-A041-3649B1D2510D}" srcId="{0056D575-5856-4766-BDDB-15AE31CA30FD}" destId="{426C24E3-0300-4753-8BF5-9784FDEDF211}" srcOrd="1" destOrd="0" parTransId="{C5AFB61D-FA92-4659-9C7C-D88C92AA1C13}" sibTransId="{ED36E1DA-69F7-49E6-BB12-83590B42B60F}"/>
    <dgm:cxn modelId="{ECFF93CB-5A7E-49D7-AB1C-9C21C8795236}" type="presOf" srcId="{0056D575-5856-4766-BDDB-15AE31CA30FD}" destId="{720A5171-B6E1-4FD6-AC23-4B545A32ACA6}" srcOrd="0" destOrd="0" presId="urn:microsoft.com/office/officeart/2008/layout/VerticalCurvedList"/>
    <dgm:cxn modelId="{7CEFB2D2-5B95-4C90-A504-6DD25ABEDD30}" type="presOf" srcId="{64C848C5-2391-4295-B7C9-D58A3ADF733B}" destId="{9A4C5A5A-538D-4CAA-A282-D815F9E681FE}" srcOrd="0" destOrd="0" presId="urn:microsoft.com/office/officeart/2008/layout/VerticalCurvedList"/>
    <dgm:cxn modelId="{B692BBF7-7FBD-48BE-AB26-3E40709DF64A}" type="presOf" srcId="{426C24E3-0300-4753-8BF5-9784FDEDF211}" destId="{8D75C708-3411-4D8C-A691-56475A796B3F}" srcOrd="0" destOrd="0" presId="urn:microsoft.com/office/officeart/2008/layout/VerticalCurvedList"/>
    <dgm:cxn modelId="{A399BEA4-B2E2-4962-8977-59FDB4432B37}" type="presOf" srcId="{ABC6F00D-2748-46A2-BCE0-B06E3D83ABC0}" destId="{9A4C5A5A-538D-4CAA-A282-D815F9E681FE}" srcOrd="0" destOrd="1" presId="urn:microsoft.com/office/officeart/2008/layout/VerticalCurvedList"/>
    <dgm:cxn modelId="{F623BD5E-1312-41A6-BAD3-982007BDF50F}" srcId="{795E558B-00FF-4B7F-B1C6-1D395474D49E}" destId="{7290DB7E-5E5F-4D64-9142-AD9131A8F570}" srcOrd="0" destOrd="0" parTransId="{B308AAB0-2A07-4896-9133-EB6662CE44BD}" sibTransId="{2D7C3806-7ED9-42C4-8A52-77B0262346D4}"/>
    <dgm:cxn modelId="{C533AE29-EC76-4B75-B525-2C912B39FB4B}" srcId="{426C24E3-0300-4753-8BF5-9784FDEDF211}" destId="{BDE33BE4-C123-4B59-9676-B54EDFDDB579}" srcOrd="0" destOrd="0" parTransId="{35417554-D88E-443E-AD41-9554D11105A1}" sibTransId="{028CA17F-683B-4AB9-9602-5D33ACBB236A}"/>
    <dgm:cxn modelId="{32DEADCB-133B-4D7F-BDE0-172253838752}" type="presParOf" srcId="{720A5171-B6E1-4FD6-AC23-4B545A32ACA6}" destId="{ED9DE2C5-8A18-49FA-A224-0D27AEEE8732}" srcOrd="0" destOrd="0" presId="urn:microsoft.com/office/officeart/2008/layout/VerticalCurvedList"/>
    <dgm:cxn modelId="{228EA58F-0F15-4D7C-BC36-F04D60B00F13}" type="presParOf" srcId="{ED9DE2C5-8A18-49FA-A224-0D27AEEE8732}" destId="{42868468-F74A-42F4-924E-1732B3127E0F}" srcOrd="0" destOrd="0" presId="urn:microsoft.com/office/officeart/2008/layout/VerticalCurvedList"/>
    <dgm:cxn modelId="{01FE6565-DB35-47AE-A015-433F22EBD98F}" type="presParOf" srcId="{42868468-F74A-42F4-924E-1732B3127E0F}" destId="{96053EE6-DAAB-4233-95A7-23C382505E0B}" srcOrd="0" destOrd="0" presId="urn:microsoft.com/office/officeart/2008/layout/VerticalCurvedList"/>
    <dgm:cxn modelId="{32C73459-B798-446F-A1E2-7BA3F355F183}" type="presParOf" srcId="{42868468-F74A-42F4-924E-1732B3127E0F}" destId="{1332D70A-7AFD-4503-BAAB-4330B18C4D13}" srcOrd="1" destOrd="0" presId="urn:microsoft.com/office/officeart/2008/layout/VerticalCurvedList"/>
    <dgm:cxn modelId="{7B1F057B-5278-4769-BAE6-B413009EA8EB}" type="presParOf" srcId="{42868468-F74A-42F4-924E-1732B3127E0F}" destId="{05616484-81CA-41FD-A9F3-0085B17D510F}" srcOrd="2" destOrd="0" presId="urn:microsoft.com/office/officeart/2008/layout/VerticalCurvedList"/>
    <dgm:cxn modelId="{039E89E7-7E6C-4B4E-92DF-3B3E8A35D936}" type="presParOf" srcId="{42868468-F74A-42F4-924E-1732B3127E0F}" destId="{14F05F81-1210-4E14-8AC6-BA9B2925948A}" srcOrd="3" destOrd="0" presId="urn:microsoft.com/office/officeart/2008/layout/VerticalCurvedList"/>
    <dgm:cxn modelId="{F2C7C5BD-36B0-45EB-BEE3-1C9D9F82D4D7}" type="presParOf" srcId="{ED9DE2C5-8A18-49FA-A224-0D27AEEE8732}" destId="{9A4C5A5A-538D-4CAA-A282-D815F9E681FE}" srcOrd="1" destOrd="0" presId="urn:microsoft.com/office/officeart/2008/layout/VerticalCurvedList"/>
    <dgm:cxn modelId="{EE8F4E58-5BA5-4E86-8EC2-1F0BE10AE977}" type="presParOf" srcId="{ED9DE2C5-8A18-49FA-A224-0D27AEEE8732}" destId="{FDD1FF11-1B50-4B64-BAEB-B50BBA27EF40}" srcOrd="2" destOrd="0" presId="urn:microsoft.com/office/officeart/2008/layout/VerticalCurvedList"/>
    <dgm:cxn modelId="{A974AD92-17E8-445C-A25A-58CDB838BC28}" type="presParOf" srcId="{FDD1FF11-1B50-4B64-BAEB-B50BBA27EF40}" destId="{325F054F-DF1B-4833-98C1-26CE0B5F1A70}" srcOrd="0" destOrd="0" presId="urn:microsoft.com/office/officeart/2008/layout/VerticalCurvedList"/>
    <dgm:cxn modelId="{92F6BB4B-49D2-43A7-9654-0968805927CA}" type="presParOf" srcId="{ED9DE2C5-8A18-49FA-A224-0D27AEEE8732}" destId="{8D75C708-3411-4D8C-A691-56475A796B3F}" srcOrd="3" destOrd="0" presId="urn:microsoft.com/office/officeart/2008/layout/VerticalCurvedList"/>
    <dgm:cxn modelId="{7BA9183D-3913-4501-A797-B4A9861BB25E}" type="presParOf" srcId="{ED9DE2C5-8A18-49FA-A224-0D27AEEE8732}" destId="{A0F1F25A-6931-4B9A-B240-5FFABFED7203}" srcOrd="4" destOrd="0" presId="urn:microsoft.com/office/officeart/2008/layout/VerticalCurvedList"/>
    <dgm:cxn modelId="{799E10CD-0AC1-432B-8A08-80C3C11A4E73}" type="presParOf" srcId="{A0F1F25A-6931-4B9A-B240-5FFABFED7203}" destId="{0FA9CA96-BA9C-4800-92D8-CE64C9DCE46D}" srcOrd="0" destOrd="0" presId="urn:microsoft.com/office/officeart/2008/layout/VerticalCurvedList"/>
    <dgm:cxn modelId="{8DDDD449-D311-44D8-9B14-9169FDCBF5FC}" type="presParOf" srcId="{ED9DE2C5-8A18-49FA-A224-0D27AEEE8732}" destId="{2DB66209-A5F8-410A-ADDC-2CE4783DF961}" srcOrd="5" destOrd="0" presId="urn:microsoft.com/office/officeart/2008/layout/VerticalCurvedList"/>
    <dgm:cxn modelId="{70782B91-6164-4EC0-AF11-AA0F93AEA858}" type="presParOf" srcId="{ED9DE2C5-8A18-49FA-A224-0D27AEEE8732}" destId="{0B0F0E6E-A1D2-4DEA-ACD8-5FCF224C0868}" srcOrd="6" destOrd="0" presId="urn:microsoft.com/office/officeart/2008/layout/VerticalCurvedList"/>
    <dgm:cxn modelId="{DDF27170-F018-4D60-A8DD-5482CA80B901}" type="presParOf" srcId="{0B0F0E6E-A1D2-4DEA-ACD8-5FCF224C0868}" destId="{A061DEB3-366B-4C0E-8172-53C4DF825A9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32D70A-7AFD-4503-BAAB-4330B18C4D13}">
      <dsp:nvSpPr>
        <dsp:cNvPr id="0" name=""/>
        <dsp:cNvSpPr/>
      </dsp:nvSpPr>
      <dsp:spPr>
        <a:xfrm>
          <a:off x="-3323703" y="-511238"/>
          <a:ext cx="3963396" cy="3963396"/>
        </a:xfrm>
        <a:prstGeom prst="blockArc">
          <a:avLst>
            <a:gd name="adj1" fmla="val 18900000"/>
            <a:gd name="adj2" fmla="val 2700000"/>
            <a:gd name="adj3" fmla="val 545"/>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4C5A5A-538D-4CAA-A282-D815F9E681FE}">
      <dsp:nvSpPr>
        <dsp:cNvPr id="0" name=""/>
        <dsp:cNvSpPr/>
      </dsp:nvSpPr>
      <dsp:spPr>
        <a:xfrm>
          <a:off x="411335" y="294092"/>
          <a:ext cx="6444706" cy="5881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6871" tIns="40640" rIns="40640" bIns="40640" numCol="1" spcCol="1270" anchor="t" anchorCtr="0">
          <a:noAutofit/>
        </a:bodyPr>
        <a:lstStyle/>
        <a:p>
          <a:pPr lvl="0" algn="l" defTabSz="711200">
            <a:lnSpc>
              <a:spcPct val="90000"/>
            </a:lnSpc>
            <a:spcBef>
              <a:spcPct val="0"/>
            </a:spcBef>
            <a:spcAft>
              <a:spcPct val="35000"/>
            </a:spcAft>
          </a:pPr>
          <a:r>
            <a:rPr lang="el-GR" sz="1600" kern="1200" dirty="0" smtClean="0"/>
            <a:t>Επαναχρησιμοποίηση</a:t>
          </a:r>
          <a:endParaRPr lang="en-US" sz="1600" kern="1200" dirty="0"/>
        </a:p>
        <a:p>
          <a:pPr marL="114300" lvl="1" indent="-114300" algn="l" defTabSz="533400">
            <a:lnSpc>
              <a:spcPct val="90000"/>
            </a:lnSpc>
            <a:spcBef>
              <a:spcPct val="0"/>
            </a:spcBef>
            <a:spcAft>
              <a:spcPct val="15000"/>
            </a:spcAft>
            <a:buChar char="••"/>
          </a:pPr>
          <a:r>
            <a:rPr lang="el-GR" sz="1200" kern="1200" dirty="0" smtClean="0"/>
            <a:t>Υπηρεσιών και δεδομένων</a:t>
          </a:r>
          <a:endParaRPr lang="en-US" sz="1200" kern="1200" dirty="0"/>
        </a:p>
      </dsp:txBody>
      <dsp:txXfrm>
        <a:off x="411335" y="294092"/>
        <a:ext cx="6444706" cy="588184"/>
      </dsp:txXfrm>
    </dsp:sp>
    <dsp:sp modelId="{325F054F-DF1B-4833-98C1-26CE0B5F1A70}">
      <dsp:nvSpPr>
        <dsp:cNvPr id="0" name=""/>
        <dsp:cNvSpPr/>
      </dsp:nvSpPr>
      <dsp:spPr>
        <a:xfrm>
          <a:off x="43720" y="220569"/>
          <a:ext cx="735230" cy="73523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D75C708-3411-4D8C-A691-56475A796B3F}">
      <dsp:nvSpPr>
        <dsp:cNvPr id="0" name=""/>
        <dsp:cNvSpPr/>
      </dsp:nvSpPr>
      <dsp:spPr>
        <a:xfrm>
          <a:off x="625140" y="1176368"/>
          <a:ext cx="6230901" cy="5881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6871" tIns="40640" rIns="40640" bIns="40640" numCol="1" spcCol="1270" anchor="t" anchorCtr="0">
          <a:noAutofit/>
        </a:bodyPr>
        <a:lstStyle/>
        <a:p>
          <a:pPr lvl="0" algn="l" defTabSz="711200">
            <a:lnSpc>
              <a:spcPct val="90000"/>
            </a:lnSpc>
            <a:spcBef>
              <a:spcPct val="0"/>
            </a:spcBef>
            <a:spcAft>
              <a:spcPct val="35000"/>
            </a:spcAft>
          </a:pPr>
          <a:r>
            <a:rPr lang="el-GR" sz="1600" kern="1200" dirty="0" smtClean="0"/>
            <a:t>Δημοσίευση</a:t>
          </a:r>
          <a:endParaRPr lang="en-US" sz="1600" kern="1200" dirty="0"/>
        </a:p>
        <a:p>
          <a:pPr marL="114300" lvl="1" indent="-114300" algn="l" defTabSz="533400">
            <a:lnSpc>
              <a:spcPct val="90000"/>
            </a:lnSpc>
            <a:spcBef>
              <a:spcPct val="0"/>
            </a:spcBef>
            <a:spcAft>
              <a:spcPct val="15000"/>
            </a:spcAft>
            <a:buChar char="••"/>
          </a:pPr>
          <a:r>
            <a:rPr lang="el-GR" sz="1200" kern="1200" dirty="0" smtClean="0"/>
            <a:t>Επαναχρησιμοποιήσιμων υπηρεσιών και πηγών πληροφοριών</a:t>
          </a:r>
          <a:endParaRPr lang="en-US" sz="1200" kern="1200" dirty="0"/>
        </a:p>
      </dsp:txBody>
      <dsp:txXfrm>
        <a:off x="625140" y="1176368"/>
        <a:ext cx="6230901" cy="588184"/>
      </dsp:txXfrm>
    </dsp:sp>
    <dsp:sp modelId="{0FA9CA96-BA9C-4800-92D8-CE64C9DCE46D}">
      <dsp:nvSpPr>
        <dsp:cNvPr id="0" name=""/>
        <dsp:cNvSpPr/>
      </dsp:nvSpPr>
      <dsp:spPr>
        <a:xfrm>
          <a:off x="257525" y="1102845"/>
          <a:ext cx="735230" cy="73523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B66209-A5F8-410A-ADDC-2CE4783DF961}">
      <dsp:nvSpPr>
        <dsp:cNvPr id="0" name=""/>
        <dsp:cNvSpPr/>
      </dsp:nvSpPr>
      <dsp:spPr>
        <a:xfrm>
          <a:off x="411335" y="2058644"/>
          <a:ext cx="6444706" cy="5881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6871" tIns="40640" rIns="40640" bIns="40640" numCol="1" spcCol="1270" anchor="t" anchorCtr="0">
          <a:noAutofit/>
        </a:bodyPr>
        <a:lstStyle/>
        <a:p>
          <a:pPr lvl="0" algn="l" defTabSz="711200">
            <a:lnSpc>
              <a:spcPct val="90000"/>
            </a:lnSpc>
            <a:spcBef>
              <a:spcPct val="0"/>
            </a:spcBef>
            <a:spcAft>
              <a:spcPct val="35000"/>
            </a:spcAft>
          </a:pPr>
          <a:r>
            <a:rPr lang="el-GR" sz="1600" kern="1200" dirty="0" smtClean="0"/>
            <a:t>Συγκέντρωση</a:t>
          </a:r>
          <a:endParaRPr lang="en-US" sz="1600" kern="1200" dirty="0"/>
        </a:p>
        <a:p>
          <a:pPr marL="114300" lvl="1" indent="-114300" algn="l" defTabSz="533400">
            <a:lnSpc>
              <a:spcPct val="90000"/>
            </a:lnSpc>
            <a:spcBef>
              <a:spcPct val="0"/>
            </a:spcBef>
            <a:spcAft>
              <a:spcPct val="15000"/>
            </a:spcAft>
            <a:buChar char="••"/>
          </a:pPr>
          <a:r>
            <a:rPr lang="el-GR" sz="1200" kern="1200" dirty="0" smtClean="0"/>
            <a:t>Με σκοπό τη διαμόρφωση ενοποιημένων διαδικασιών παροχής υπηρεσιών</a:t>
          </a:r>
          <a:endParaRPr lang="en-US" sz="1200" kern="1200" dirty="0"/>
        </a:p>
      </dsp:txBody>
      <dsp:txXfrm>
        <a:off x="411335" y="2058644"/>
        <a:ext cx="6444706" cy="588184"/>
      </dsp:txXfrm>
    </dsp:sp>
    <dsp:sp modelId="{A061DEB3-366B-4C0E-8172-53C4DF825A9A}">
      <dsp:nvSpPr>
        <dsp:cNvPr id="0" name=""/>
        <dsp:cNvSpPr/>
      </dsp:nvSpPr>
      <dsp:spPr>
        <a:xfrm>
          <a:off x="43720" y="1985121"/>
          <a:ext cx="735230" cy="73523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0A67AB-525C-4D74-8B03-286A196CC410}" type="datetimeFigureOut">
              <a:rPr lang="en-US" smtClean="0"/>
              <a:t>6/11/2018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090E5D-8A62-4355-83C8-65D2C33172A5}" type="slidenum">
              <a:rPr lang="en-US" smtClean="0"/>
              <a:t>‹#›</a:t>
            </a:fld>
            <a:endParaRPr lang="en-US"/>
          </a:p>
        </p:txBody>
      </p:sp>
    </p:spTree>
    <p:extLst>
      <p:ext uri="{BB962C8B-B14F-4D97-AF65-F5344CB8AC3E}">
        <p14:creationId xmlns:p14="http://schemas.microsoft.com/office/powerpoint/2010/main" val="4141123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23AFDF-7401-4DBD-9B2F-A93B66ED30ED}" type="slidenum">
              <a:rPr lang="el-GR" smtClean="0"/>
              <a:t>13</a:t>
            </a:fld>
            <a:endParaRPr lang="el-GR"/>
          </a:p>
        </p:txBody>
      </p:sp>
    </p:spTree>
    <p:extLst>
      <p:ext uri="{BB962C8B-B14F-4D97-AF65-F5344CB8AC3E}">
        <p14:creationId xmlns:p14="http://schemas.microsoft.com/office/powerpoint/2010/main" val="4010294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1376807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87785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584211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644162" y="633049"/>
            <a:ext cx="6031890" cy="994631"/>
          </a:xfrm>
        </p:spPr>
        <p:txBody>
          <a:bodyPr/>
          <a:lstStyle>
            <a:lvl1pPr>
              <a:defRPr sz="2800"/>
            </a:lvl1pPr>
          </a:lstStyle>
          <a:p>
            <a:r>
              <a:rPr lang="el-GR" dirty="0"/>
              <a:t>Στυλ κύριου τίτλου</a:t>
            </a:r>
            <a:endParaRPr lang="en-US" dirty="0"/>
          </a:p>
        </p:txBody>
      </p:sp>
      <p:sp>
        <p:nvSpPr>
          <p:cNvPr id="3" name="Content Placeholder 2"/>
          <p:cNvSpPr>
            <a:spLocks noGrp="1"/>
          </p:cNvSpPr>
          <p:nvPr>
            <p:ph idx="1"/>
          </p:nvPr>
        </p:nvSpPr>
        <p:spPr>
          <a:xfrm>
            <a:off x="915691" y="1773172"/>
            <a:ext cx="7488832" cy="4242467"/>
          </a:xfrm>
        </p:spPr>
        <p:txBody>
          <a:bodyPr/>
          <a:lstStyle>
            <a:lvl1pPr marL="290513" indent="-290513">
              <a:defRPr sz="2400"/>
            </a:lvl1pPr>
            <a:lvl2pPr marL="571500" indent="-273050">
              <a:defRPr sz="2000" i="0"/>
            </a:lvl2pPr>
            <a:lvl3pPr marL="800100" indent="-244475">
              <a:defRPr sz="1800"/>
            </a:lvl3pPr>
            <a:lvl4pPr>
              <a:defRPr sz="1800" i="0"/>
            </a:lvl4pPr>
            <a:lvl5pPr>
              <a:defRPr sz="1800"/>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pic>
        <p:nvPicPr>
          <p:cNvPr id="6" name="Εικόνα 5">
            <a:extLst>
              <a:ext uri="{FF2B5EF4-FFF2-40B4-BE49-F238E27FC236}">
                <a16:creationId xmlns="" xmlns:a16="http://schemas.microsoft.com/office/drawing/2014/main" id="{E4D334EB-825D-404C-809F-5EA38C4C79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4064" y="213287"/>
            <a:ext cx="1348741" cy="723168"/>
          </a:xfrm>
          <a:prstGeom prst="rect">
            <a:avLst/>
          </a:prstGeom>
        </p:spPr>
      </p:pic>
      <p:sp>
        <p:nvSpPr>
          <p:cNvPr id="9" name="Slide Number Placeholder 5"/>
          <p:cNvSpPr>
            <a:spLocks noGrp="1"/>
          </p:cNvSpPr>
          <p:nvPr>
            <p:ph type="sldNum" sz="quarter" idx="12"/>
          </p:nvPr>
        </p:nvSpPr>
        <p:spPr>
          <a:xfrm>
            <a:off x="8326017" y="6420204"/>
            <a:ext cx="514350" cy="365125"/>
          </a:xfrm>
          <a:prstGeom prst="rect">
            <a:avLst/>
          </a:prstGeom>
        </p:spPr>
        <p:txBody>
          <a:bodyPr/>
          <a:lstStyle>
            <a:lvl1pPr>
              <a:defRPr sz="1400"/>
            </a:lvl1pPr>
          </a:lstStyle>
          <a:p>
            <a:fld id="{8AD82645-2CA8-4781-85DC-D14D0DE4C8E7}" type="slidenum">
              <a:rPr lang="en-US" smtClean="0"/>
              <a:pPr/>
              <a:t>‹#›</a:t>
            </a:fld>
            <a:endParaRPr lang="en-US" dirty="0"/>
          </a:p>
        </p:txBody>
      </p:sp>
      <p:grpSp>
        <p:nvGrpSpPr>
          <p:cNvPr id="19" name="Group 18"/>
          <p:cNvGrpSpPr/>
          <p:nvPr userDrawn="1"/>
        </p:nvGrpSpPr>
        <p:grpSpPr>
          <a:xfrm>
            <a:off x="583700" y="6125841"/>
            <a:ext cx="7242331" cy="753924"/>
            <a:chOff x="583700" y="6125841"/>
            <a:chExt cx="7242331" cy="753924"/>
          </a:xfrm>
        </p:grpSpPr>
        <p:sp>
          <p:nvSpPr>
            <p:cNvPr id="17" name="Rectangle 16"/>
            <p:cNvSpPr/>
            <p:nvPr userDrawn="1"/>
          </p:nvSpPr>
          <p:spPr>
            <a:xfrm>
              <a:off x="645544" y="6609767"/>
              <a:ext cx="6472643" cy="23518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2" descr="European Commission 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5544" y="6125841"/>
              <a:ext cx="1007410" cy="69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0"/>
            <p:cNvSpPr>
              <a:spLocks noChangeArrowheads="1"/>
            </p:cNvSpPr>
            <p:nvPr userDrawn="1"/>
          </p:nvSpPr>
          <p:spPr bwMode="auto">
            <a:xfrm>
              <a:off x="4204865" y="6327770"/>
              <a:ext cx="33281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l-GR" sz="1400" b="1" dirty="0" err="1" smtClean="0"/>
                <a:t>SlideWiki</a:t>
              </a:r>
              <a:r>
                <a:rPr lang="en-GB" altLang="el-GR" sz="1400" b="1" dirty="0" smtClean="0"/>
                <a:t> Horizon 2020 - 688095</a:t>
              </a:r>
            </a:p>
          </p:txBody>
        </p:sp>
        <p:sp>
          <p:nvSpPr>
            <p:cNvPr id="8" name="TextBox 7"/>
            <p:cNvSpPr txBox="1"/>
            <p:nvPr userDrawn="1"/>
          </p:nvSpPr>
          <p:spPr>
            <a:xfrm>
              <a:off x="583700" y="6325767"/>
              <a:ext cx="7242331" cy="553998"/>
            </a:xfrm>
            <a:prstGeom prst="rect">
              <a:avLst/>
            </a:prstGeom>
            <a:noFill/>
          </p:spPr>
          <p:txBody>
            <a:bodyPr wrap="square" rtlCol="0">
              <a:spAutoFit/>
            </a:bodyPr>
            <a:lstStyle/>
            <a:p>
              <a:pPr marL="1371600" indent="0">
                <a:lnSpc>
                  <a:spcPts val="1800"/>
                </a:lnSpc>
              </a:pPr>
              <a:r>
                <a:rPr lang="en-US" sz="1200" b="0" i="0" u="none" strike="noStrike" kern="1200" cap="all" dirty="0" smtClean="0">
                  <a:solidFill>
                    <a:schemeClr val="accent5">
                      <a:lumMod val="75000"/>
                    </a:schemeClr>
                  </a:solidFill>
                  <a:effectLst/>
                  <a:latin typeface="+mn-lt"/>
                  <a:ea typeface="+mn-ea"/>
                  <a:cs typeface="+mn-cs"/>
                </a:rPr>
                <a:t>ISA²</a:t>
              </a:r>
            </a:p>
            <a:p>
              <a:pPr marL="1371600" indent="0">
                <a:lnSpc>
                  <a:spcPts val="1800"/>
                </a:lnSpc>
              </a:pPr>
              <a:r>
                <a:rPr lang="en-US" sz="1200" b="0" i="0" u="none" strike="noStrike" kern="1200" dirty="0" smtClean="0">
                  <a:solidFill>
                    <a:schemeClr val="bg1"/>
                  </a:solidFill>
                  <a:effectLst/>
                  <a:latin typeface="+mn-lt"/>
                  <a:ea typeface="+mn-ea"/>
                  <a:cs typeface="+mn-cs"/>
                </a:rPr>
                <a:t>Interoperability solutions for public administrations, businesses and citizens</a:t>
              </a:r>
              <a:endParaRPr lang="en-US" sz="1200" b="0" i="0" u="none" strike="noStrike" kern="1200" dirty="0">
                <a:solidFill>
                  <a:schemeClr val="bg1"/>
                </a:solidFill>
                <a:effectLst/>
                <a:latin typeface="+mn-lt"/>
                <a:ea typeface="+mn-ea"/>
                <a:cs typeface="+mn-cs"/>
              </a:endParaRPr>
            </a:p>
          </p:txBody>
        </p:sp>
      </p:grpSp>
      <p:pic>
        <p:nvPicPr>
          <p:cNvPr id="14" name="Picture 13" descr="\\kerveros\Admins\Ιστοσελίδα\Banners &amp; photos Site\used\logo_ekdda_up_down_en.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46818" y="64603"/>
            <a:ext cx="1333830" cy="705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50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144687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744233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0A0AE7-2744-4D6E-AD14-9C580BCA5A59}" type="datetimeFigureOut">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228153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0A0AE7-2744-4D6E-AD14-9C580BCA5A59}" type="datetimeFigureOut">
              <a:rPr lang="en-US" smtClean="0"/>
              <a:t>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502436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0A0AE7-2744-4D6E-AD14-9C580BCA5A59}" type="datetimeFigureOut">
              <a:rPr lang="en-US" smtClean="0"/>
              <a:t>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35540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0A0AE7-2744-4D6E-AD14-9C580BCA5A59}" type="datetimeFigureOut">
              <a:rPr lang="en-US" smtClean="0"/>
              <a:t>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1202028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0A0AE7-2744-4D6E-AD14-9C580BCA5A59}" type="datetimeFigureOut">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917705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0A0AE7-2744-4D6E-AD14-9C580BCA5A59}" type="datetimeFigureOut">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432162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0A0AE7-2744-4D6E-AD14-9C580BCA5A59}" type="datetimeFigureOut">
              <a:rPr lang="en-US" smtClean="0"/>
              <a:t>6/11/2018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1781F8-3248-4E6C-8C07-9FE87B1FB2B3}" type="slidenum">
              <a:rPr lang="en-US" smtClean="0"/>
              <a:t>‹#›</a:t>
            </a:fld>
            <a:endParaRPr lang="en-US"/>
          </a:p>
        </p:txBody>
      </p:sp>
    </p:spTree>
    <p:extLst>
      <p:ext uri="{BB962C8B-B14F-4D97-AF65-F5344CB8AC3E}">
        <p14:creationId xmlns:p14="http://schemas.microsoft.com/office/powerpoint/2010/main" val="18636403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noFill/>
          <a:ln/>
        </p:spPr>
        <p:txBody>
          <a:bodyPr lIns="92075" tIns="46037" rIns="92075" bIns="46037" anchor="ctr"/>
          <a:lstStyle/>
          <a:p>
            <a:pPr algn="ctr"/>
            <a:r>
              <a:rPr lang="el-GR" b="1" dirty="0">
                <a:solidFill>
                  <a:srgbClr val="0070C0"/>
                </a:solidFill>
              </a:rPr>
              <a:t>Έναρξη Ενότητας </a:t>
            </a:r>
            <a:r>
              <a:rPr lang="en-US" b="1" dirty="0" smtClean="0">
                <a:solidFill>
                  <a:srgbClr val="0070C0"/>
                </a:solidFill>
              </a:rPr>
              <a:t>2.4</a:t>
            </a:r>
            <a:endParaRPr lang="el-GR" b="1" dirty="0">
              <a:solidFill>
                <a:srgbClr val="0070C0"/>
              </a:solidFill>
            </a:endParaRPr>
          </a:p>
        </p:txBody>
      </p:sp>
      <p:sp>
        <p:nvSpPr>
          <p:cNvPr id="4" name="Rectangle 3"/>
          <p:cNvSpPr txBox="1">
            <a:spLocks noChangeArrowheads="1"/>
          </p:cNvSpPr>
          <p:nvPr/>
        </p:nvSpPr>
        <p:spPr bwMode="auto">
          <a:xfrm>
            <a:off x="1395720" y="2433457"/>
            <a:ext cx="6713055" cy="982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lvl1pPr algn="l" rtl="0" eaLnBrk="1" fontAlgn="base" hangingPunct="1">
              <a:spcBef>
                <a:spcPct val="0"/>
              </a:spcBef>
              <a:spcAft>
                <a:spcPct val="0"/>
              </a:spcAft>
              <a:defRPr sz="3800" baseline="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a:lstStyle>
          <a:p>
            <a:pPr algn="ctr"/>
            <a:r>
              <a:rPr lang="el-GR" dirty="0"/>
              <a:t>Εννοιολογικό </a:t>
            </a:r>
            <a:r>
              <a:rPr lang="el-GR" dirty="0" smtClean="0"/>
              <a:t>μοντέλο</a:t>
            </a:r>
            <a:r>
              <a:rPr lang="en-US" dirty="0" smtClean="0"/>
              <a:t> </a:t>
            </a:r>
            <a:r>
              <a:rPr lang="el-GR" dirty="0" smtClean="0"/>
              <a:t>ολοκληρωμένων </a:t>
            </a:r>
            <a:br>
              <a:rPr lang="el-GR" dirty="0" smtClean="0"/>
            </a:br>
            <a:r>
              <a:rPr lang="el-GR" dirty="0" smtClean="0"/>
              <a:t>δημόσιων υπηρεσιών</a:t>
            </a:r>
            <a:endParaRPr lang="el-GR" dirty="0"/>
          </a:p>
        </p:txBody>
      </p:sp>
    </p:spTree>
    <p:extLst>
      <p:ext uri="{BB962C8B-B14F-4D97-AF65-F5344CB8AC3E}">
        <p14:creationId xmlns:p14="http://schemas.microsoft.com/office/powerpoint/2010/main" val="2176414198"/>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Λειτουργία συντονισμού	</a:t>
            </a:r>
            <a:endParaRPr lang="en-US" dirty="0"/>
          </a:p>
        </p:txBody>
      </p:sp>
      <p:sp>
        <p:nvSpPr>
          <p:cNvPr id="6" name="Content Placeholder 5"/>
          <p:cNvSpPr>
            <a:spLocks noGrp="1"/>
          </p:cNvSpPr>
          <p:nvPr>
            <p:ph idx="1"/>
          </p:nvPr>
        </p:nvSpPr>
        <p:spPr>
          <a:xfrm>
            <a:off x="915691" y="1635521"/>
            <a:ext cx="7488832" cy="4242467"/>
          </a:xfrm>
        </p:spPr>
        <p:txBody>
          <a:bodyPr>
            <a:noAutofit/>
          </a:bodyPr>
          <a:lstStyle/>
          <a:p>
            <a:pPr>
              <a:lnSpc>
                <a:spcPct val="100000"/>
              </a:lnSpc>
            </a:pPr>
            <a:r>
              <a:rPr lang="el-GR" dirty="0"/>
              <a:t>Επιλέγει και ενοποιεί τις κατάλληλες πηγές και υπηρεσίες </a:t>
            </a:r>
          </a:p>
          <a:p>
            <a:pPr lvl="1">
              <a:lnSpc>
                <a:spcPct val="100000"/>
              </a:lnSpc>
            </a:pPr>
            <a:r>
              <a:rPr lang="el-GR" dirty="0"/>
              <a:t>με αυτοματοποιημένο ή μη τρόπο</a:t>
            </a:r>
          </a:p>
          <a:p>
            <a:pPr>
              <a:lnSpc>
                <a:spcPct val="100000"/>
              </a:lnSpc>
            </a:pPr>
            <a:r>
              <a:rPr lang="el-GR" dirty="0"/>
              <a:t>Στάδια</a:t>
            </a:r>
          </a:p>
          <a:p>
            <a:pPr lvl="1">
              <a:lnSpc>
                <a:spcPct val="100000"/>
              </a:lnSpc>
            </a:pPr>
            <a:r>
              <a:rPr lang="el-GR" b="1" dirty="0"/>
              <a:t>Προσδιορισμός αναγκών</a:t>
            </a:r>
            <a:r>
              <a:rPr lang="el-GR" dirty="0"/>
              <a:t>: </a:t>
            </a:r>
            <a:r>
              <a:rPr lang="el-GR" dirty="0" smtClean="0"/>
              <a:t>ενεργοποιείται </a:t>
            </a:r>
            <a:r>
              <a:rPr lang="el-GR" dirty="0"/>
              <a:t>κατόπιν αιτήματος από υπηρεσία, πολίτη, επιχείρηση</a:t>
            </a:r>
          </a:p>
          <a:p>
            <a:pPr lvl="1">
              <a:lnSpc>
                <a:spcPct val="100000"/>
              </a:lnSpc>
            </a:pPr>
            <a:r>
              <a:rPr lang="el-GR" b="1" dirty="0"/>
              <a:t>Προγραμματισμός</a:t>
            </a:r>
            <a:r>
              <a:rPr lang="el-GR" dirty="0"/>
              <a:t>: προσδιορίζει απαιτούμενες υπηρεσίες, πηγές πληροφοριών (από καταλόγους) για την εξατομίκευση των υπηρεσιών </a:t>
            </a:r>
          </a:p>
          <a:p>
            <a:pPr lvl="1">
              <a:lnSpc>
                <a:spcPct val="100000"/>
              </a:lnSpc>
            </a:pPr>
            <a:r>
              <a:rPr lang="el-GR" b="1" dirty="0"/>
              <a:t>Εκτέλεση</a:t>
            </a:r>
            <a:r>
              <a:rPr lang="el-GR" dirty="0"/>
              <a:t>: συλλογή και ανταλλαγή πληροφοριών, εφαρμογή επιχειρησιακών κανόνων (βάσει νομοθεσίας και πολιτικών), έλεγχος πρόσβασης στην υπηρεσία, εξυπηρέτηση</a:t>
            </a:r>
            <a:endParaRPr lang="en-US" dirty="0"/>
          </a:p>
          <a:p>
            <a:pPr lvl="1">
              <a:lnSpc>
                <a:spcPct val="100000"/>
              </a:lnSpc>
            </a:pPr>
            <a:r>
              <a:rPr lang="el-GR" b="1" dirty="0"/>
              <a:t>Αξιολόγηση</a:t>
            </a:r>
            <a:r>
              <a:rPr lang="el-GR" dirty="0"/>
              <a:t>: με την ολοκλήρωση της υπηρεσίας</a:t>
            </a:r>
            <a:endParaRPr lang="en-US" b="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10</a:t>
            </a:fld>
            <a:endParaRPr lang="en-US"/>
          </a:p>
        </p:txBody>
      </p:sp>
    </p:spTree>
    <p:extLst>
      <p:ext uri="{BB962C8B-B14F-4D97-AF65-F5344CB8AC3E}">
        <p14:creationId xmlns:p14="http://schemas.microsoft.com/office/powerpoint/2010/main" val="11743415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Εννοιολογικό μοντέλο</a:t>
            </a:r>
            <a:endParaRPr lang="en-US" dirty="0"/>
          </a:p>
        </p:txBody>
      </p:sp>
      <p:sp>
        <p:nvSpPr>
          <p:cNvPr id="6" name="Content Placeholder 5"/>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11</a:t>
            </a:fld>
            <a:endParaRPr lang="en-US"/>
          </a:p>
        </p:txBody>
      </p:sp>
      <p:pic>
        <p:nvPicPr>
          <p:cNvPr id="3" name="Picture 2"/>
          <p:cNvPicPr>
            <a:picLocks noChangeAspect="1"/>
          </p:cNvPicPr>
          <p:nvPr/>
        </p:nvPicPr>
        <p:blipFill>
          <a:blip r:embed="rId2"/>
          <a:stretch>
            <a:fillRect/>
          </a:stretch>
        </p:blipFill>
        <p:spPr>
          <a:xfrm>
            <a:off x="662363" y="1368608"/>
            <a:ext cx="8306131" cy="4462530"/>
          </a:xfrm>
          <a:prstGeom prst="rect">
            <a:avLst/>
          </a:prstGeom>
        </p:spPr>
      </p:pic>
      <p:sp>
        <p:nvSpPr>
          <p:cNvPr id="2" name="Oval 1"/>
          <p:cNvSpPr/>
          <p:nvPr/>
        </p:nvSpPr>
        <p:spPr>
          <a:xfrm>
            <a:off x="3491517" y="4346590"/>
            <a:ext cx="3735684" cy="163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Tree>
    <p:extLst>
      <p:ext uri="{BB962C8B-B14F-4D97-AF65-F5344CB8AC3E}">
        <p14:creationId xmlns:p14="http://schemas.microsoft.com/office/powerpoint/2010/main" val="22887502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Εσωτερικές πηγές πληροφοριών και υπηρεσίες </a:t>
            </a:r>
            <a:endParaRPr lang="en-US" dirty="0"/>
          </a:p>
        </p:txBody>
      </p:sp>
      <p:sp>
        <p:nvSpPr>
          <p:cNvPr id="6" name="Content Placeholder 5"/>
          <p:cNvSpPr>
            <a:spLocks noGrp="1"/>
          </p:cNvSpPr>
          <p:nvPr>
            <p:ph idx="1"/>
          </p:nvPr>
        </p:nvSpPr>
        <p:spPr/>
        <p:txBody>
          <a:bodyPr>
            <a:noAutofit/>
          </a:bodyPr>
          <a:lstStyle/>
          <a:p>
            <a:pPr>
              <a:lnSpc>
                <a:spcPct val="100000"/>
              </a:lnSpc>
            </a:pPr>
            <a:r>
              <a:rPr lang="el-GR" dirty="0"/>
              <a:t>Οι δημόσιες διοικήσεις παράγουν και διαχειρίζονται έναν τεράστιο αριθμό και φάσμα πηγών πληροφοριών</a:t>
            </a:r>
          </a:p>
          <a:p>
            <a:pPr>
              <a:lnSpc>
                <a:spcPct val="100000"/>
              </a:lnSpc>
            </a:pPr>
            <a:r>
              <a:rPr lang="el-GR" dirty="0"/>
              <a:t>Οι πληροφορίες δε διαχέονται επαρκώς</a:t>
            </a:r>
          </a:p>
          <a:p>
            <a:pPr lvl="1">
              <a:lnSpc>
                <a:spcPct val="100000"/>
              </a:lnSpc>
            </a:pPr>
            <a:r>
              <a:rPr lang="el-GR" b="1" dirty="0"/>
              <a:t>οι πηγές είναι άγνωστες σε άλλες διοικήσεις </a:t>
            </a:r>
          </a:p>
          <a:p>
            <a:pPr>
              <a:lnSpc>
                <a:spcPct val="100000"/>
              </a:lnSpc>
            </a:pPr>
            <a:r>
              <a:rPr lang="el-GR" dirty="0"/>
              <a:t>Αποτέλεσμα</a:t>
            </a:r>
          </a:p>
          <a:p>
            <a:pPr lvl="1">
              <a:lnSpc>
                <a:spcPct val="100000"/>
              </a:lnSpc>
            </a:pPr>
            <a:r>
              <a:rPr lang="el-GR" b="1" dirty="0"/>
              <a:t>επικάλυψη των προσπαθειών</a:t>
            </a:r>
            <a:r>
              <a:rPr lang="en-US" dirty="0"/>
              <a:t> </a:t>
            </a:r>
            <a:endParaRPr lang="el-GR" dirty="0"/>
          </a:p>
          <a:p>
            <a:pPr lvl="1">
              <a:lnSpc>
                <a:spcPct val="100000"/>
              </a:lnSpc>
            </a:pPr>
            <a:r>
              <a:rPr lang="el-GR" b="1" dirty="0"/>
              <a:t>ανεπαρκής αξιοποίηση</a:t>
            </a:r>
            <a:r>
              <a:rPr lang="el-GR" dirty="0"/>
              <a:t> διαθέσιμων πόρων και λύσεων</a:t>
            </a:r>
          </a:p>
          <a:p>
            <a:pPr>
              <a:lnSpc>
                <a:spcPct val="100000"/>
              </a:lnSpc>
            </a:pPr>
            <a:r>
              <a:rPr lang="el-GR" dirty="0"/>
              <a:t>Απαραίτητη η επαναχρησιμοποίηση </a:t>
            </a:r>
            <a:r>
              <a:rPr lang="el-GR" dirty="0" err="1"/>
              <a:t>δομοστοιχείων</a:t>
            </a:r>
            <a:endParaRPr lang="el-GR" dirty="0"/>
          </a:p>
          <a:p>
            <a:pPr lvl="1">
              <a:lnSpc>
                <a:spcPct val="100000"/>
              </a:lnSpc>
            </a:pPr>
            <a:r>
              <a:rPr lang="el-GR" dirty="0"/>
              <a:t>μητρώα βάσης, πύλες ανοικτών δεδομένων και άλλες επίσημες πηγές πληροφοριών</a:t>
            </a:r>
          </a:p>
          <a:p>
            <a:pPr lvl="1">
              <a:lnSpc>
                <a:spcPct val="100000"/>
              </a:lnSpc>
            </a:pPr>
            <a:r>
              <a:rPr lang="el-GR" dirty="0"/>
              <a:t>άλλες υπηρεσίες</a:t>
            </a:r>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12</a:t>
            </a:fld>
            <a:endParaRPr lang="en-US"/>
          </a:p>
        </p:txBody>
      </p:sp>
    </p:spTree>
    <p:extLst>
      <p:ext uri="{BB962C8B-B14F-4D97-AF65-F5344CB8AC3E}">
        <p14:creationId xmlns:p14="http://schemas.microsoft.com/office/powerpoint/2010/main" val="3923215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a:t>
            </a:r>
            <a:r>
              <a:rPr lang="en-US" dirty="0" smtClean="0"/>
              <a:t>3</a:t>
            </a:r>
            <a:r>
              <a:rPr lang="el-GR" dirty="0" smtClean="0"/>
              <a:t>6</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«Αναπτύσσετε κοινές </a:t>
            </a:r>
            <a:r>
              <a:rPr lang="el-GR" b="1" i="1" dirty="0"/>
              <a:t>υποδομές επαναχρησιμοποιήσιμων υπηρεσιών και πηγών πληροφοριών </a:t>
            </a:r>
            <a:r>
              <a:rPr lang="el-GR" i="1" dirty="0"/>
              <a:t>που μπορούν να χρησιμοποιηθούν από όλες τις δημόσιες διοικήσεις.»</a:t>
            </a:r>
          </a:p>
          <a:p>
            <a:pPr marL="0" indent="0">
              <a:buNone/>
            </a:pPr>
            <a:endParaRPr lang="el-GR" i="1" dirty="0"/>
          </a:p>
          <a:p>
            <a:pPr marL="0" indent="0">
              <a:buNone/>
            </a:pPr>
            <a:endParaRPr lang="el-GR"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13</a:t>
            </a:fld>
            <a:endParaRPr lang="en-US"/>
          </a:p>
        </p:txBody>
      </p:sp>
    </p:spTree>
    <p:extLst>
      <p:ext uri="{BB962C8B-B14F-4D97-AF65-F5344CB8AC3E}">
        <p14:creationId xmlns:p14="http://schemas.microsoft.com/office/powerpoint/2010/main" val="782610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Εσωτερικές πηγές πληροφοριών και υπηρεσίες </a:t>
            </a:r>
            <a:endParaRPr lang="en-US" dirty="0"/>
          </a:p>
        </p:txBody>
      </p:sp>
      <p:sp>
        <p:nvSpPr>
          <p:cNvPr id="6" name="Content Placeholder 5"/>
          <p:cNvSpPr>
            <a:spLocks noGrp="1"/>
          </p:cNvSpPr>
          <p:nvPr>
            <p:ph idx="1"/>
          </p:nvPr>
        </p:nvSpPr>
        <p:spPr/>
        <p:txBody>
          <a:bodyPr/>
          <a:lstStyle/>
          <a:p>
            <a:pPr>
              <a:lnSpc>
                <a:spcPct val="100000"/>
              </a:lnSpc>
            </a:pPr>
            <a:r>
              <a:rPr lang="el-GR" dirty="0"/>
              <a:t>Υιοθέτηση πολιτικών για κοινή χρήση υπηρεσιών και πηγών πληροφοριών</a:t>
            </a:r>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14</a:t>
            </a:fld>
            <a:endParaRPr lang="en-US"/>
          </a:p>
        </p:txBody>
      </p:sp>
      <p:graphicFrame>
        <p:nvGraphicFramePr>
          <p:cNvPr id="3" name="Diagram 2"/>
          <p:cNvGraphicFramePr/>
          <p:nvPr>
            <p:extLst/>
          </p:nvPr>
        </p:nvGraphicFramePr>
        <p:xfrm>
          <a:off x="1430068" y="2582697"/>
          <a:ext cx="6893491" cy="2940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rot="16200000">
            <a:off x="-33791" y="3771313"/>
            <a:ext cx="2251754" cy="369332"/>
          </a:xfrm>
          <a:prstGeom prst="rect">
            <a:avLst/>
          </a:prstGeom>
          <a:noFill/>
        </p:spPr>
        <p:txBody>
          <a:bodyPr wrap="square" rtlCol="0">
            <a:spAutoFit/>
          </a:bodyPr>
          <a:lstStyle/>
          <a:p>
            <a:r>
              <a:rPr lang="el-GR" dirty="0"/>
              <a:t>Τρείς κύριους άξονες</a:t>
            </a:r>
            <a:endParaRPr lang="en-US" dirty="0"/>
          </a:p>
        </p:txBody>
      </p:sp>
    </p:spTree>
    <p:extLst>
      <p:ext uri="{BB962C8B-B14F-4D97-AF65-F5344CB8AC3E}">
        <p14:creationId xmlns:p14="http://schemas.microsoft.com/office/powerpoint/2010/main" val="14862550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Εσωτερικές πηγές πληροφοριών και υπηρεσίες </a:t>
            </a:r>
            <a:endParaRPr lang="en-US" dirty="0"/>
          </a:p>
        </p:txBody>
      </p:sp>
      <p:sp>
        <p:nvSpPr>
          <p:cNvPr id="6" name="Content Placeholder 5"/>
          <p:cNvSpPr>
            <a:spLocks noGrp="1"/>
          </p:cNvSpPr>
          <p:nvPr>
            <p:ph idx="1"/>
          </p:nvPr>
        </p:nvSpPr>
        <p:spPr/>
        <p:txBody>
          <a:bodyPr/>
          <a:lstStyle/>
          <a:p>
            <a:pPr>
              <a:lnSpc>
                <a:spcPct val="100000"/>
              </a:lnSpc>
            </a:pPr>
            <a:r>
              <a:rPr lang="el-GR" dirty="0"/>
              <a:t>Πρακτικά η επαναχρησιμοποίηση εξασφαλίζεται με</a:t>
            </a:r>
          </a:p>
          <a:p>
            <a:pPr lvl="1">
              <a:lnSpc>
                <a:spcPct val="100000"/>
              </a:lnSpc>
            </a:pPr>
            <a:r>
              <a:rPr lang="el-GR" b="1" dirty="0"/>
              <a:t>Αποτύπωση/Χαρτογράφηση των λύσεων </a:t>
            </a:r>
            <a:r>
              <a:rPr lang="el-GR" dirty="0"/>
              <a:t>και των </a:t>
            </a:r>
            <a:r>
              <a:rPr lang="el-GR" dirty="0" err="1"/>
              <a:t>δομοστοιχείων</a:t>
            </a:r>
            <a:r>
              <a:rPr lang="el-GR" dirty="0"/>
              <a:t> τους</a:t>
            </a:r>
            <a:r>
              <a:rPr lang="el-GR" sz="1800" dirty="0"/>
              <a:t>	</a:t>
            </a:r>
          </a:p>
          <a:p>
            <a:pPr>
              <a:lnSpc>
                <a:spcPct val="100000"/>
              </a:lnSpc>
            </a:pPr>
            <a:r>
              <a:rPr lang="el-GR" dirty="0"/>
              <a:t>Δύο είδη </a:t>
            </a:r>
            <a:r>
              <a:rPr lang="el-GR" dirty="0" err="1"/>
              <a:t>επαναχρησιμοποιήσης</a:t>
            </a:r>
            <a:endParaRPr lang="el-GR" dirty="0"/>
          </a:p>
          <a:p>
            <a:pPr lvl="1">
              <a:lnSpc>
                <a:spcPct val="100000"/>
              </a:lnSpc>
            </a:pPr>
            <a:r>
              <a:rPr lang="el-GR" b="1" dirty="0"/>
              <a:t>Υπηρεσιών</a:t>
            </a:r>
            <a:r>
              <a:rPr lang="el-GR" dirty="0"/>
              <a:t>: π.χ. βασικές δημόσιες υπηρεσίες: έκδοση πιστοποιητικού γέννησης, ηλεκτρονική ταυτοποίηση, ηλεκτρονική υπογραφή</a:t>
            </a:r>
          </a:p>
          <a:p>
            <a:pPr lvl="2">
              <a:lnSpc>
                <a:spcPct val="100000"/>
              </a:lnSpc>
            </a:pPr>
            <a:r>
              <a:rPr lang="el-GR" sz="2000" dirty="0"/>
              <a:t>Δεν αφορά αποκλειστικά δημόσιες υπηρεσίες – μπορεί να είναι ιδιωτικές ή συμπράξεις</a:t>
            </a:r>
          </a:p>
          <a:p>
            <a:pPr lvl="1">
              <a:lnSpc>
                <a:spcPct val="100000"/>
              </a:lnSpc>
            </a:pPr>
            <a:r>
              <a:rPr lang="el-GR" b="1" dirty="0"/>
              <a:t>Πληροφοριών</a:t>
            </a:r>
            <a:r>
              <a:rPr lang="el-GR" dirty="0"/>
              <a:t>: π.χ. δεδομένα από μητρώα βάσης, ανοικτά δεδομένα με άδειες ανοικτής χρήσης </a:t>
            </a:r>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15</a:t>
            </a:fld>
            <a:endParaRPr lang="en-US"/>
          </a:p>
        </p:txBody>
      </p:sp>
    </p:spTree>
    <p:extLst>
      <p:ext uri="{BB962C8B-B14F-4D97-AF65-F5344CB8AC3E}">
        <p14:creationId xmlns:p14="http://schemas.microsoft.com/office/powerpoint/2010/main" val="3199707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Εννοιολογικό μοντέλο</a:t>
            </a:r>
            <a:endParaRPr lang="en-US" dirty="0"/>
          </a:p>
        </p:txBody>
      </p:sp>
      <p:sp>
        <p:nvSpPr>
          <p:cNvPr id="6" name="Content Placeholder 5"/>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16</a:t>
            </a:fld>
            <a:endParaRPr lang="en-US"/>
          </a:p>
        </p:txBody>
      </p:sp>
      <p:pic>
        <p:nvPicPr>
          <p:cNvPr id="3" name="Picture 2"/>
          <p:cNvPicPr>
            <a:picLocks noChangeAspect="1"/>
          </p:cNvPicPr>
          <p:nvPr/>
        </p:nvPicPr>
        <p:blipFill>
          <a:blip r:embed="rId2"/>
          <a:stretch>
            <a:fillRect/>
          </a:stretch>
        </p:blipFill>
        <p:spPr>
          <a:xfrm>
            <a:off x="662363" y="1368608"/>
            <a:ext cx="8306131" cy="4462530"/>
          </a:xfrm>
          <a:prstGeom prst="rect">
            <a:avLst/>
          </a:prstGeom>
        </p:spPr>
      </p:pic>
      <p:sp>
        <p:nvSpPr>
          <p:cNvPr id="2" name="Oval 1"/>
          <p:cNvSpPr/>
          <p:nvPr/>
        </p:nvSpPr>
        <p:spPr>
          <a:xfrm>
            <a:off x="3992636" y="4836815"/>
            <a:ext cx="833363" cy="7655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Tree>
    <p:extLst>
      <p:ext uri="{BB962C8B-B14F-4D97-AF65-F5344CB8AC3E}">
        <p14:creationId xmlns:p14="http://schemas.microsoft.com/office/powerpoint/2010/main" val="26594330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Μητρώα </a:t>
            </a:r>
            <a:r>
              <a:rPr lang="el-GR" dirty="0" smtClean="0"/>
              <a:t>βάσης</a:t>
            </a:r>
            <a:endParaRPr lang="en-US" dirty="0"/>
          </a:p>
        </p:txBody>
      </p:sp>
      <p:sp>
        <p:nvSpPr>
          <p:cNvPr id="6" name="Content Placeholder 5"/>
          <p:cNvSpPr>
            <a:spLocks noGrp="1"/>
          </p:cNvSpPr>
          <p:nvPr>
            <p:ph idx="1"/>
          </p:nvPr>
        </p:nvSpPr>
        <p:spPr/>
        <p:txBody>
          <a:bodyPr>
            <a:noAutofit/>
          </a:bodyPr>
          <a:lstStyle/>
          <a:p>
            <a:pPr>
              <a:lnSpc>
                <a:spcPct val="100000"/>
              </a:lnSpc>
            </a:pPr>
            <a:r>
              <a:rPr lang="el-GR" dirty="0"/>
              <a:t>Αξιόπιστη και έγκυρη πηγή πληροφοριών </a:t>
            </a:r>
          </a:p>
          <a:p>
            <a:pPr lvl="1">
              <a:lnSpc>
                <a:spcPct val="100000"/>
              </a:lnSpc>
            </a:pPr>
            <a:r>
              <a:rPr lang="el-GR" sz="1800" dirty="0"/>
              <a:t>πρέπει να επαναχρησιμοποιείται ψηφιακά</a:t>
            </a:r>
          </a:p>
          <a:p>
            <a:pPr lvl="2">
              <a:lnSpc>
                <a:spcPct val="100000"/>
              </a:lnSpc>
            </a:pPr>
            <a:r>
              <a:rPr lang="el-GR" dirty="0"/>
              <a:t>προϋπόθεση: ο οργανισμός είναι υπεύθυνος και υπόλογος για τη συλλογή, τη χρήση, την ενημέρωση και τη διατήρηση των πληροφοριών</a:t>
            </a:r>
          </a:p>
          <a:p>
            <a:pPr>
              <a:lnSpc>
                <a:spcPct val="100000"/>
              </a:lnSpc>
            </a:pPr>
            <a:r>
              <a:rPr lang="el-GR" dirty="0"/>
              <a:t>Έγκυρο - Το μητρώο είναι η «πηγή» των πληροφοριών</a:t>
            </a:r>
          </a:p>
          <a:p>
            <a:pPr lvl="1">
              <a:lnSpc>
                <a:spcPct val="100000"/>
              </a:lnSpc>
            </a:pPr>
            <a:r>
              <a:rPr lang="el-GR" sz="1800" dirty="0"/>
              <a:t>Δείχνει τη σωστή κατάσταση</a:t>
            </a:r>
          </a:p>
          <a:p>
            <a:pPr lvl="1">
              <a:lnSpc>
                <a:spcPct val="100000"/>
              </a:lnSpc>
            </a:pPr>
            <a:r>
              <a:rPr lang="el-GR" sz="1800" dirty="0"/>
              <a:t>Είναι </a:t>
            </a:r>
            <a:r>
              <a:rPr lang="el-GR" sz="1800" dirty="0" err="1"/>
              <a:t>επικαιροποιημένο</a:t>
            </a:r>
            <a:endParaRPr lang="el-GR" sz="1800" dirty="0"/>
          </a:p>
          <a:p>
            <a:pPr lvl="1">
              <a:lnSpc>
                <a:spcPct val="100000"/>
              </a:lnSpc>
            </a:pPr>
            <a:r>
              <a:rPr lang="el-GR" sz="1800" dirty="0"/>
              <a:t>Βέλτιστη δυνατή ποιότητα</a:t>
            </a:r>
          </a:p>
          <a:p>
            <a:pPr lvl="1">
              <a:lnSpc>
                <a:spcPct val="100000"/>
              </a:lnSpc>
            </a:pPr>
            <a:r>
              <a:rPr lang="el-GR" sz="1800" dirty="0"/>
              <a:t>Ακεραιότητα</a:t>
            </a:r>
          </a:p>
          <a:p>
            <a:pPr>
              <a:lnSpc>
                <a:spcPct val="100000"/>
              </a:lnSpc>
            </a:pPr>
            <a:r>
              <a:rPr lang="el-GR" dirty="0"/>
              <a:t>Παραδείγματα: πρόσωπα, εταιρείες, οχήματα, άδειες, κτίρια, τοποθεσίες και οδούς </a:t>
            </a:r>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17</a:t>
            </a:fld>
            <a:endParaRPr lang="en-US"/>
          </a:p>
        </p:txBody>
      </p:sp>
    </p:spTree>
    <p:extLst>
      <p:ext uri="{BB962C8B-B14F-4D97-AF65-F5344CB8AC3E}">
        <p14:creationId xmlns:p14="http://schemas.microsoft.com/office/powerpoint/2010/main" val="21973304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Μητρώα βάσης</a:t>
            </a:r>
            <a:endParaRPr lang="en-US" dirty="0"/>
          </a:p>
        </p:txBody>
      </p:sp>
      <p:sp>
        <p:nvSpPr>
          <p:cNvPr id="6" name="Content Placeholder 5"/>
          <p:cNvSpPr>
            <a:spLocks noGrp="1"/>
          </p:cNvSpPr>
          <p:nvPr>
            <p:ph idx="1"/>
          </p:nvPr>
        </p:nvSpPr>
        <p:spPr/>
        <p:txBody>
          <a:bodyPr/>
          <a:lstStyle/>
          <a:p>
            <a:pPr>
              <a:lnSpc>
                <a:spcPct val="100000"/>
              </a:lnSpc>
            </a:pPr>
            <a:r>
              <a:rPr lang="el-GR" dirty="0"/>
              <a:t>Συγκεντρωτικά μητρώα</a:t>
            </a:r>
          </a:p>
          <a:p>
            <a:pPr lvl="1">
              <a:lnSpc>
                <a:spcPct val="100000"/>
              </a:lnSpc>
            </a:pPr>
            <a:r>
              <a:rPr lang="el-GR" dirty="0"/>
              <a:t>Ένας ενιαίος οργανισμός είναι υπεύθυνος και υπόλογος</a:t>
            </a:r>
            <a:endParaRPr lang="el-GR" sz="1800" dirty="0"/>
          </a:p>
          <a:p>
            <a:pPr>
              <a:lnSpc>
                <a:spcPct val="100000"/>
              </a:lnSpc>
            </a:pPr>
            <a:r>
              <a:rPr lang="el-GR" dirty="0"/>
              <a:t>Κατανεμημένα μητρώα</a:t>
            </a:r>
          </a:p>
          <a:p>
            <a:pPr lvl="1">
              <a:lnSpc>
                <a:spcPct val="100000"/>
              </a:lnSpc>
            </a:pPr>
            <a:r>
              <a:rPr lang="el-GR" dirty="0"/>
              <a:t>Πρέπει να υπάρχει φορέας υπεύθυνος και υπόλογος για κάθε τμήμα του μητρώου</a:t>
            </a:r>
          </a:p>
          <a:p>
            <a:pPr>
              <a:lnSpc>
                <a:spcPct val="100000"/>
              </a:lnSpc>
            </a:pPr>
            <a:r>
              <a:rPr lang="el-GR" b="1" dirty="0"/>
              <a:t>Μητρώο των μητρώων</a:t>
            </a:r>
          </a:p>
          <a:p>
            <a:pPr>
              <a:lnSpc>
                <a:spcPct val="100000"/>
              </a:lnSpc>
            </a:pPr>
            <a:endParaRPr lang="el-GR" sz="1425"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18</a:t>
            </a:fld>
            <a:endParaRPr lang="en-US"/>
          </a:p>
        </p:txBody>
      </p:sp>
    </p:spTree>
    <p:extLst>
      <p:ext uri="{BB962C8B-B14F-4D97-AF65-F5344CB8AC3E}">
        <p14:creationId xmlns:p14="http://schemas.microsoft.com/office/powerpoint/2010/main" val="34006882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Μητρώα βάσης</a:t>
            </a:r>
            <a:endParaRPr lang="en-US" dirty="0"/>
          </a:p>
        </p:txBody>
      </p:sp>
      <p:sp>
        <p:nvSpPr>
          <p:cNvPr id="6" name="Content Placeholder 5"/>
          <p:cNvSpPr>
            <a:spLocks noGrp="1"/>
          </p:cNvSpPr>
          <p:nvPr>
            <p:ph idx="1"/>
          </p:nvPr>
        </p:nvSpPr>
        <p:spPr/>
        <p:txBody>
          <a:bodyPr>
            <a:noAutofit/>
          </a:bodyPr>
          <a:lstStyle/>
          <a:p>
            <a:pPr>
              <a:lnSpc>
                <a:spcPct val="100000"/>
              </a:lnSpc>
            </a:pPr>
            <a:r>
              <a:rPr lang="el-GR" dirty="0"/>
              <a:t>Απαραίτητες οι πολιτικές</a:t>
            </a:r>
          </a:p>
          <a:p>
            <a:pPr marL="0" indent="0">
              <a:lnSpc>
                <a:spcPct val="100000"/>
              </a:lnSpc>
              <a:buNone/>
            </a:pPr>
            <a:r>
              <a:rPr lang="el-GR" dirty="0"/>
              <a:t>	</a:t>
            </a:r>
            <a:r>
              <a:rPr lang="el-GR" b="1" dirty="0"/>
              <a:t>Διαχείρισης του μητρώου</a:t>
            </a:r>
            <a:r>
              <a:rPr lang="el-GR" dirty="0"/>
              <a:t> </a:t>
            </a:r>
          </a:p>
          <a:p>
            <a:pPr lvl="2">
              <a:lnSpc>
                <a:spcPct val="100000"/>
              </a:lnSpc>
            </a:pPr>
            <a:r>
              <a:rPr lang="el-GR" sz="2000" dirty="0"/>
              <a:t>συλλογή, χρήση, ενημέρωση, διατήρηση και διαγραφή των πληροφοριών </a:t>
            </a:r>
          </a:p>
          <a:p>
            <a:pPr marL="0" lvl="2" indent="0">
              <a:lnSpc>
                <a:spcPct val="100000"/>
              </a:lnSpc>
              <a:spcBef>
                <a:spcPts val="563"/>
              </a:spcBef>
              <a:buNone/>
            </a:pPr>
            <a:r>
              <a:rPr lang="el-GR" sz="2400" dirty="0"/>
              <a:t>	</a:t>
            </a:r>
            <a:r>
              <a:rPr lang="el-GR" sz="2400" b="1" dirty="0"/>
              <a:t>Χρήσης του μητρώου</a:t>
            </a:r>
          </a:p>
          <a:p>
            <a:pPr lvl="2">
              <a:lnSpc>
                <a:spcPct val="100000"/>
              </a:lnSpc>
            </a:pPr>
            <a:r>
              <a:rPr lang="el-GR" sz="2000" dirty="0"/>
              <a:t>επιτρεπόμενης χρήσης πληροφοριών, </a:t>
            </a:r>
          </a:p>
          <a:p>
            <a:pPr lvl="2">
              <a:lnSpc>
                <a:spcPct val="100000"/>
              </a:lnSpc>
            </a:pPr>
            <a:r>
              <a:rPr lang="el-GR" sz="2000" dirty="0"/>
              <a:t>συμμόρφωση με κανονισμούς για την προστασία της ιδιωτικής ζωής </a:t>
            </a:r>
          </a:p>
          <a:p>
            <a:pPr lvl="2">
              <a:lnSpc>
                <a:spcPct val="100000"/>
              </a:lnSpc>
            </a:pPr>
            <a:r>
              <a:rPr lang="el-GR" sz="2000" dirty="0"/>
              <a:t>συμμόρφωση με πολιτικές ασφάλειας </a:t>
            </a:r>
          </a:p>
          <a:p>
            <a:pPr lvl="2">
              <a:lnSpc>
                <a:spcPct val="100000"/>
              </a:lnSpc>
            </a:pPr>
            <a:r>
              <a:rPr lang="el-GR" sz="2000" dirty="0"/>
              <a:t>διασφάλιση της εγκυρότητας των πληροφοριών </a:t>
            </a:r>
          </a:p>
          <a:p>
            <a:pPr lvl="2">
              <a:lnSpc>
                <a:spcPct val="100000"/>
              </a:lnSpc>
            </a:pPr>
            <a:r>
              <a:rPr lang="el-GR" sz="2000" dirty="0"/>
              <a:t>διασφάλιση της προσβασιμότητας των δεδομένων από εξουσιοδοτημένους χρήστες </a:t>
            </a:r>
          </a:p>
          <a:p>
            <a:pPr>
              <a:lnSpc>
                <a:spcPct val="100000"/>
              </a:lnSpc>
            </a:pPr>
            <a:endParaRPr lang="el-GR" sz="1800"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19</a:t>
            </a:fld>
            <a:endParaRPr lang="en-US"/>
          </a:p>
        </p:txBody>
      </p:sp>
    </p:spTree>
    <p:extLst>
      <p:ext uri="{BB962C8B-B14F-4D97-AF65-F5344CB8AC3E}">
        <p14:creationId xmlns:p14="http://schemas.microsoft.com/office/powerpoint/2010/main" val="3350466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Εννοιολογικό μοντέλο</a:t>
            </a:r>
            <a:endParaRPr lang="en-US" dirty="0"/>
          </a:p>
        </p:txBody>
      </p:sp>
      <p:sp>
        <p:nvSpPr>
          <p:cNvPr id="6" name="Content Placeholder 5"/>
          <p:cNvSpPr>
            <a:spLocks noGrp="1"/>
          </p:cNvSpPr>
          <p:nvPr>
            <p:ph idx="1"/>
          </p:nvPr>
        </p:nvSpPr>
        <p:spPr/>
        <p:txBody>
          <a:bodyPr/>
          <a:lstStyle/>
          <a:p>
            <a:pPr>
              <a:lnSpc>
                <a:spcPct val="100000"/>
              </a:lnSpc>
            </a:pPr>
            <a:r>
              <a:rPr lang="el-GR" b="1" dirty="0"/>
              <a:t>Αφορά τον σχεδιασμό, την ανάπτυξη, τη λειτουργία και τη διατήρησή ενοποιημένων δημοσίων υπηρεσιών</a:t>
            </a:r>
          </a:p>
          <a:p>
            <a:pPr>
              <a:lnSpc>
                <a:spcPct val="100000"/>
              </a:lnSpc>
            </a:pPr>
            <a:r>
              <a:rPr lang="el-GR" dirty="0"/>
              <a:t>Για όλα τα επίπεδα διακυβέρνησης </a:t>
            </a:r>
          </a:p>
          <a:p>
            <a:pPr lvl="1">
              <a:lnSpc>
                <a:spcPct val="100000"/>
              </a:lnSpc>
            </a:pPr>
            <a:r>
              <a:rPr lang="el-GR" dirty="0"/>
              <a:t>από το τοπικό έως το </a:t>
            </a:r>
            <a:r>
              <a:rPr lang="el-GR" dirty="0" err="1"/>
              <a:t>ενωσιακό</a:t>
            </a:r>
            <a:r>
              <a:rPr lang="el-GR" dirty="0"/>
              <a:t> επίπεδο </a:t>
            </a:r>
          </a:p>
          <a:p>
            <a:pPr>
              <a:lnSpc>
                <a:spcPct val="100000"/>
              </a:lnSpc>
            </a:pPr>
            <a:r>
              <a:rPr lang="el-GR" dirty="0"/>
              <a:t>Χαρακτηριστικά</a:t>
            </a:r>
          </a:p>
          <a:p>
            <a:pPr lvl="1">
              <a:lnSpc>
                <a:spcPct val="100000"/>
              </a:lnSpc>
            </a:pPr>
            <a:r>
              <a:rPr lang="el-GR" dirty="0" err="1"/>
              <a:t>Δομοστοιχειωτό</a:t>
            </a:r>
            <a:r>
              <a:rPr lang="el-GR" dirty="0"/>
              <a:t> (</a:t>
            </a:r>
            <a:r>
              <a:rPr lang="en-US" dirty="0"/>
              <a:t>modular)</a:t>
            </a:r>
            <a:endParaRPr lang="el-GR" dirty="0"/>
          </a:p>
          <a:p>
            <a:pPr lvl="1">
              <a:lnSpc>
                <a:spcPct val="100000"/>
              </a:lnSpc>
            </a:pPr>
            <a:r>
              <a:rPr lang="el-GR" dirty="0"/>
              <a:t>Χαλαρά συνδεδεμένες συνιστώσες υπηρεσιών</a:t>
            </a:r>
            <a:r>
              <a:rPr lang="en-US" dirty="0"/>
              <a:t> (loosely coupled service components)</a:t>
            </a:r>
            <a:r>
              <a:rPr lang="el-GR" dirty="0"/>
              <a:t> </a:t>
            </a:r>
          </a:p>
          <a:p>
            <a:pPr lvl="1">
              <a:lnSpc>
                <a:spcPct val="100000"/>
              </a:lnSpc>
            </a:pPr>
            <a:r>
              <a:rPr lang="el-GR" dirty="0"/>
              <a:t>Διασύνδεση μέσω κοινών υποδομών </a:t>
            </a:r>
            <a:r>
              <a:rPr lang="en-US" dirty="0"/>
              <a:t>(shared infrastructure)</a:t>
            </a:r>
            <a:endParaRPr lang="el-GR" dirty="0"/>
          </a:p>
          <a:p>
            <a:pPr marL="0" indent="0">
              <a:lnSpc>
                <a:spcPct val="100000"/>
              </a:lnSpc>
              <a:buNone/>
            </a:pPr>
            <a:endParaRPr lang="en-US" sz="1800"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a:t>
            </a:fld>
            <a:endParaRPr lang="en-US"/>
          </a:p>
        </p:txBody>
      </p:sp>
    </p:spTree>
    <p:extLst>
      <p:ext uri="{BB962C8B-B14F-4D97-AF65-F5344CB8AC3E}">
        <p14:creationId xmlns:p14="http://schemas.microsoft.com/office/powerpoint/2010/main" val="3605137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a:t>
            </a:r>
            <a:r>
              <a:rPr lang="en-US" dirty="0" smtClean="0"/>
              <a:t>3</a:t>
            </a:r>
            <a:r>
              <a:rPr lang="el-GR" dirty="0" smtClean="0"/>
              <a:t>7</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«Διαθέτετε έγκυρες πηγές πληροφοριών σε άλλους, εφαρμόζοντας μηχανισμούς πρόσβασης και ελέγχου προκειμένου να προστατεύεται η ασφάλεια και η ιδιωτική ζωή σύμφωνα με τη συναφή νομοθεσία.»</a:t>
            </a:r>
          </a:p>
          <a:p>
            <a:pPr marL="0" indent="0">
              <a:buNone/>
            </a:pPr>
            <a:endParaRPr lang="el-GR" sz="1800" i="1" dirty="0"/>
          </a:p>
          <a:p>
            <a:pPr marL="0" indent="0">
              <a:buNone/>
            </a:pPr>
            <a:endParaRPr lang="el-GR" sz="1800"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20</a:t>
            </a:fld>
            <a:endParaRPr lang="en-US"/>
          </a:p>
        </p:txBody>
      </p:sp>
    </p:spTree>
    <p:extLst>
      <p:ext uri="{BB962C8B-B14F-4D97-AF65-F5344CB8AC3E}">
        <p14:creationId xmlns:p14="http://schemas.microsoft.com/office/powerpoint/2010/main" val="2778719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a:t>
            </a:r>
            <a:r>
              <a:rPr lang="en-US" dirty="0" smtClean="0"/>
              <a:t>3</a:t>
            </a:r>
            <a:r>
              <a:rPr lang="el-GR" dirty="0" smtClean="0"/>
              <a:t>8</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«Αναπτύσσετε </a:t>
            </a:r>
            <a:r>
              <a:rPr lang="el-GR" b="1" i="1" dirty="0" err="1"/>
              <a:t>διεπαφές</a:t>
            </a:r>
            <a:r>
              <a:rPr lang="el-GR" b="1" i="1" dirty="0"/>
              <a:t> με μητρώα βάσης </a:t>
            </a:r>
            <a:r>
              <a:rPr lang="el-GR" i="1" dirty="0"/>
              <a:t>και έγκυρες πηγές πληροφοριών, δημοσιεύετε τα σημασιολογικά και τεχνικά μέσα και την τεκμηρίωση που απαιτείται για τη σύνδεση και την επαναχρησιμοποίηση των διαθέσιμων πληροφοριών από τρίτους.»</a:t>
            </a:r>
          </a:p>
          <a:p>
            <a:pPr marL="0" indent="0">
              <a:buNone/>
            </a:pPr>
            <a:endParaRPr lang="el-GR" sz="1800" i="1" dirty="0"/>
          </a:p>
          <a:p>
            <a:pPr marL="0" indent="0">
              <a:buNone/>
            </a:pPr>
            <a:endParaRPr lang="el-GR" sz="1800"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21</a:t>
            </a:fld>
            <a:endParaRPr lang="en-US"/>
          </a:p>
        </p:txBody>
      </p:sp>
    </p:spTree>
    <p:extLst>
      <p:ext uri="{BB962C8B-B14F-4D97-AF65-F5344CB8AC3E}">
        <p14:creationId xmlns:p14="http://schemas.microsoft.com/office/powerpoint/2010/main" val="1680147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a:t>
            </a:r>
            <a:r>
              <a:rPr lang="en-US" dirty="0" smtClean="0"/>
              <a:t>3</a:t>
            </a:r>
            <a:r>
              <a:rPr lang="el-GR" dirty="0" smtClean="0"/>
              <a:t>9</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r>
              <a:rPr lang="el-GR" i="1" dirty="0" smtClean="0"/>
              <a:t>«</a:t>
            </a:r>
            <a:r>
              <a:rPr lang="el-GR" i="1" dirty="0"/>
              <a:t>Αντιστοιχίστε τα μητρώα βάσης με τα κατάλληλα </a:t>
            </a:r>
            <a:r>
              <a:rPr lang="el-GR" b="1" i="1" dirty="0" err="1"/>
              <a:t>μεταδεδομένα</a:t>
            </a:r>
            <a:r>
              <a:rPr lang="el-GR" i="1" dirty="0"/>
              <a:t>, συμπεριλαμβανομένης της περιγραφής του περιεχομένου τους, της διασφάλισης των υπηρεσιών και των ευθυνών, του είδους κύριων δεδομένων που διατηρούν, των προϋποθέσεων πρόσβασης και των σχετικών αδειών, ορολογίας, γλωσσαρίου και πληροφοριών σχετικά με τα κύρια δεδομένα που τυχόν χρησιμοποιούν από άλλα μητρώα βάσης.»</a:t>
            </a:r>
          </a:p>
          <a:p>
            <a:pPr marL="0" indent="0">
              <a:buNone/>
            </a:pPr>
            <a:endParaRPr lang="el-GR" sz="1800" i="1" dirty="0"/>
          </a:p>
          <a:p>
            <a:pPr marL="0" indent="0">
              <a:buNone/>
            </a:pPr>
            <a:endParaRPr lang="el-GR" sz="1800"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22</a:t>
            </a:fld>
            <a:endParaRPr lang="en-US"/>
          </a:p>
        </p:txBody>
      </p:sp>
    </p:spTree>
    <p:extLst>
      <p:ext uri="{BB962C8B-B14F-4D97-AF65-F5344CB8AC3E}">
        <p14:creationId xmlns:p14="http://schemas.microsoft.com/office/powerpoint/2010/main" val="1936518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40</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«Δημιουργήστε και ακολουθήστε </a:t>
            </a:r>
            <a:r>
              <a:rPr lang="el-GR" b="1" i="1" dirty="0"/>
              <a:t>σχέδια διασφάλισης ποιότητας των δεδομένων</a:t>
            </a:r>
            <a:r>
              <a:rPr lang="el-GR" i="1" dirty="0"/>
              <a:t> για μητρώα βάσης και συναφή κύρια δεδομένα.»</a:t>
            </a:r>
          </a:p>
          <a:p>
            <a:pPr marL="0" indent="0">
              <a:buNone/>
            </a:pPr>
            <a:endParaRPr lang="el-GR" i="1" dirty="0"/>
          </a:p>
          <a:p>
            <a:pPr marL="0" indent="0">
              <a:buNone/>
            </a:pPr>
            <a:endParaRPr lang="el-GR" sz="1800"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23</a:t>
            </a:fld>
            <a:endParaRPr lang="en-US"/>
          </a:p>
        </p:txBody>
      </p:sp>
    </p:spTree>
    <p:extLst>
      <p:ext uri="{BB962C8B-B14F-4D97-AF65-F5344CB8AC3E}">
        <p14:creationId xmlns:p14="http://schemas.microsoft.com/office/powerpoint/2010/main" val="4189518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Εννοιολογικό μοντέλο</a:t>
            </a:r>
            <a:endParaRPr lang="en-US" dirty="0"/>
          </a:p>
        </p:txBody>
      </p:sp>
      <p:sp>
        <p:nvSpPr>
          <p:cNvPr id="6" name="Content Placeholder 5"/>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24</a:t>
            </a:fld>
            <a:endParaRPr lang="en-US"/>
          </a:p>
        </p:txBody>
      </p:sp>
      <p:pic>
        <p:nvPicPr>
          <p:cNvPr id="3" name="Picture 2"/>
          <p:cNvPicPr>
            <a:picLocks noChangeAspect="1"/>
          </p:cNvPicPr>
          <p:nvPr/>
        </p:nvPicPr>
        <p:blipFill>
          <a:blip r:embed="rId2"/>
          <a:stretch>
            <a:fillRect/>
          </a:stretch>
        </p:blipFill>
        <p:spPr>
          <a:xfrm>
            <a:off x="662363" y="1368608"/>
            <a:ext cx="8306131" cy="4462530"/>
          </a:xfrm>
          <a:prstGeom prst="rect">
            <a:avLst/>
          </a:prstGeom>
        </p:spPr>
      </p:pic>
      <p:sp>
        <p:nvSpPr>
          <p:cNvPr id="2" name="Oval 1"/>
          <p:cNvSpPr/>
          <p:nvPr/>
        </p:nvSpPr>
        <p:spPr>
          <a:xfrm>
            <a:off x="4978156" y="4836815"/>
            <a:ext cx="833363" cy="7655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Tree>
    <p:extLst>
      <p:ext uri="{BB962C8B-B14F-4D97-AF65-F5344CB8AC3E}">
        <p14:creationId xmlns:p14="http://schemas.microsoft.com/office/powerpoint/2010/main" val="5448835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Ανοικτά δεδομένα</a:t>
            </a:r>
            <a:endParaRPr lang="en-US" dirty="0"/>
          </a:p>
        </p:txBody>
      </p:sp>
      <p:sp>
        <p:nvSpPr>
          <p:cNvPr id="6" name="Content Placeholder 5"/>
          <p:cNvSpPr>
            <a:spLocks noGrp="1"/>
          </p:cNvSpPr>
          <p:nvPr>
            <p:ph idx="1"/>
          </p:nvPr>
        </p:nvSpPr>
        <p:spPr/>
        <p:txBody>
          <a:bodyPr/>
          <a:lstStyle/>
          <a:p>
            <a:pPr>
              <a:lnSpc>
                <a:spcPct val="100000"/>
              </a:lnSpc>
            </a:pPr>
            <a:r>
              <a:rPr lang="el-GR" dirty="0"/>
              <a:t>Τόνωση της διαφάνειας, του θεμιτού ανταγωνισμού, της καινοτομίας και μιας οικονομίας που βασίζεται σε δεδομένα </a:t>
            </a:r>
          </a:p>
          <a:p>
            <a:pPr>
              <a:lnSpc>
                <a:spcPct val="100000"/>
              </a:lnSpc>
            </a:pPr>
            <a:r>
              <a:rPr lang="el-GR" dirty="0"/>
              <a:t>Εμπόδια στη χρήση ανοικτών δεδομένων </a:t>
            </a:r>
          </a:p>
          <a:p>
            <a:pPr lvl="1">
              <a:lnSpc>
                <a:spcPct val="100000"/>
              </a:lnSpc>
            </a:pPr>
            <a:r>
              <a:rPr lang="el-GR" b="1" dirty="0"/>
              <a:t>Δημοσίευση τους σε διαφορετικές μορφές </a:t>
            </a:r>
          </a:p>
          <a:p>
            <a:pPr lvl="1">
              <a:lnSpc>
                <a:spcPct val="100000"/>
              </a:lnSpc>
            </a:pPr>
            <a:r>
              <a:rPr lang="el-GR" b="1" dirty="0"/>
              <a:t>Δημοσίευση σε μορφές που εμποδίζουν την εύκολη χρήση </a:t>
            </a:r>
          </a:p>
          <a:p>
            <a:pPr lvl="1">
              <a:lnSpc>
                <a:spcPct val="100000"/>
              </a:lnSpc>
            </a:pPr>
            <a:r>
              <a:rPr lang="el-GR" b="1" dirty="0"/>
              <a:t>Απουσία κατάλληλων </a:t>
            </a:r>
            <a:r>
              <a:rPr lang="el-GR" b="1" dirty="0" err="1"/>
              <a:t>μεταδεδομένων</a:t>
            </a:r>
            <a:endParaRPr lang="el-GR" b="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25</a:t>
            </a:fld>
            <a:endParaRPr lang="en-US"/>
          </a:p>
        </p:txBody>
      </p:sp>
    </p:spTree>
    <p:extLst>
      <p:ext uri="{BB962C8B-B14F-4D97-AF65-F5344CB8AC3E}">
        <p14:creationId xmlns:p14="http://schemas.microsoft.com/office/powerpoint/2010/main" val="29650380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41</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«Θεσπίζετε </a:t>
            </a:r>
            <a:r>
              <a:rPr lang="el-GR" b="1" i="1" dirty="0"/>
              <a:t>διαδικασίες και διεργασίες για την ενσωμάτωση του ανοίγματος των δεδομένων </a:t>
            </a:r>
            <a:r>
              <a:rPr lang="el-GR" i="1" dirty="0"/>
              <a:t>στις κοινές επιχειρησιακές διαδικασίες που χρησιμοποιείτε, τις συνήθεις εργασίες και στην ανάπτυξη νέων πληροφοριακών συστημάτων.»</a:t>
            </a:r>
          </a:p>
          <a:p>
            <a:pPr marL="0" indent="0">
              <a:buNone/>
            </a:pPr>
            <a:endParaRPr lang="el-GR" sz="1800" i="1" dirty="0"/>
          </a:p>
          <a:p>
            <a:pPr marL="0" indent="0">
              <a:buNone/>
            </a:pPr>
            <a:endParaRPr lang="el-GR" sz="1800"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26</a:t>
            </a:fld>
            <a:endParaRPr lang="en-US"/>
          </a:p>
        </p:txBody>
      </p:sp>
    </p:spTree>
    <p:extLst>
      <p:ext uri="{BB962C8B-B14F-4D97-AF65-F5344CB8AC3E}">
        <p14:creationId xmlns:p14="http://schemas.microsoft.com/office/powerpoint/2010/main" val="17559369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4</a:t>
            </a:r>
            <a:r>
              <a:rPr lang="en-US" dirty="0" smtClean="0"/>
              <a:t>2</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r>
              <a:rPr lang="el-GR" i="1" dirty="0"/>
              <a:t>«Δημοσιεύετε </a:t>
            </a:r>
            <a:r>
              <a:rPr lang="el-GR" b="1" i="1" dirty="0"/>
              <a:t>ανοικτά δεδομένα σε </a:t>
            </a:r>
            <a:r>
              <a:rPr lang="el-GR" b="1" i="1" dirty="0" err="1"/>
              <a:t>μηχαναγνώσιμες</a:t>
            </a:r>
            <a:r>
              <a:rPr lang="el-GR" b="1" i="1" dirty="0"/>
              <a:t>, κοινόχρηστες μορφές</a:t>
            </a:r>
            <a:r>
              <a:rPr lang="el-GR" i="1" dirty="0"/>
              <a:t>. Διασφαλίζετε ότι τα ανοικτά δεδομένα συνοδεύονται από υψηλής ποιότητας </a:t>
            </a:r>
            <a:r>
              <a:rPr lang="el-GR" i="1" dirty="0" err="1"/>
              <a:t>μηχαναγνώσιμα</a:t>
            </a:r>
            <a:r>
              <a:rPr lang="el-GR" i="1" dirty="0"/>
              <a:t> </a:t>
            </a:r>
            <a:r>
              <a:rPr lang="el-GR" b="1" i="1" dirty="0" err="1"/>
              <a:t>μεταδεδομένα</a:t>
            </a:r>
            <a:r>
              <a:rPr lang="el-GR" b="1" i="1" dirty="0"/>
              <a:t> σε κοινόχρηστες μορφές</a:t>
            </a:r>
            <a:r>
              <a:rPr lang="el-GR" i="1" dirty="0"/>
              <a:t>, συμπεριλαμβανομένης μιας </a:t>
            </a:r>
            <a:r>
              <a:rPr lang="el-GR" b="1" i="1" dirty="0"/>
              <a:t>περιγραφής του περιεχομένου τους</a:t>
            </a:r>
            <a:r>
              <a:rPr lang="el-GR" i="1" dirty="0"/>
              <a:t>, του </a:t>
            </a:r>
            <a:r>
              <a:rPr lang="el-GR" b="1" i="1" dirty="0"/>
              <a:t>τρόπου συλλογής των δεδομένων </a:t>
            </a:r>
            <a:r>
              <a:rPr lang="el-GR" i="1" dirty="0"/>
              <a:t>και του </a:t>
            </a:r>
            <a:r>
              <a:rPr lang="el-GR" b="1" i="1" dirty="0"/>
              <a:t>επιπέδου ποιότητάς τους</a:t>
            </a:r>
            <a:r>
              <a:rPr lang="el-GR" i="1" dirty="0"/>
              <a:t> και των </a:t>
            </a:r>
            <a:r>
              <a:rPr lang="el-GR" b="1" i="1" dirty="0"/>
              <a:t>όρων παροχής άδειας</a:t>
            </a:r>
            <a:r>
              <a:rPr lang="el-GR" i="1" dirty="0"/>
              <a:t>, βάσει των οποίων διατίθενται. Συνιστάται η χρήση κοινών λεξιλογίων για τη διατύπωση των </a:t>
            </a:r>
            <a:r>
              <a:rPr lang="el-GR" i="1" dirty="0" err="1"/>
              <a:t>μεταδεδομένων</a:t>
            </a:r>
            <a:r>
              <a:rPr lang="el-GR" i="1" dirty="0"/>
              <a:t>.»</a:t>
            </a:r>
          </a:p>
          <a:p>
            <a:pPr marL="0" indent="0">
              <a:buNone/>
            </a:pPr>
            <a:endParaRPr lang="el-GR" sz="1800" i="1" dirty="0"/>
          </a:p>
          <a:p>
            <a:pPr marL="0" indent="0">
              <a:buNone/>
            </a:pPr>
            <a:endParaRPr lang="el-GR" sz="1800"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27</a:t>
            </a:fld>
            <a:endParaRPr lang="en-US"/>
          </a:p>
        </p:txBody>
      </p:sp>
    </p:spTree>
    <p:extLst>
      <p:ext uri="{BB962C8B-B14F-4D97-AF65-F5344CB8AC3E}">
        <p14:creationId xmlns:p14="http://schemas.microsoft.com/office/powerpoint/2010/main" val="30507104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4</a:t>
            </a:r>
            <a:r>
              <a:rPr lang="en-US" dirty="0" smtClean="0"/>
              <a:t>3</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«Κοινοποιείτε με σαφήνεια το </a:t>
            </a:r>
            <a:r>
              <a:rPr lang="el-GR" b="1" i="1" dirty="0"/>
              <a:t>δικαίωμα πρόσβασης </a:t>
            </a:r>
            <a:r>
              <a:rPr lang="el-GR" i="1" dirty="0"/>
              <a:t>και επαναχρησιμοποίησης ανοικτών δεδομένων. Τα νομικά καθεστώτα που αφορούν τη διευκόλυνση πρόσβασης και επαναχρησιμοποίησης, όπως </a:t>
            </a:r>
            <a:r>
              <a:rPr lang="el-GR" b="1" i="1" dirty="0"/>
              <a:t>άδειες</a:t>
            </a:r>
            <a:r>
              <a:rPr lang="el-GR" i="1" dirty="0"/>
              <a:t>, </a:t>
            </a:r>
            <a:r>
              <a:rPr lang="el-GR" b="1" i="1" dirty="0"/>
              <a:t>θα πρέπει να τυποποιούνται</a:t>
            </a:r>
            <a:r>
              <a:rPr lang="el-GR" i="1" dirty="0"/>
              <a:t> όσο το δυνατόν περισσότερο.»</a:t>
            </a:r>
          </a:p>
          <a:p>
            <a:pPr marL="0" indent="0">
              <a:buNone/>
            </a:pPr>
            <a:endParaRPr lang="el-GR" sz="1800" i="1" dirty="0"/>
          </a:p>
          <a:p>
            <a:pPr marL="0" indent="0">
              <a:buNone/>
            </a:pPr>
            <a:endParaRPr lang="el-GR" sz="1800"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28</a:t>
            </a:fld>
            <a:endParaRPr lang="en-US"/>
          </a:p>
        </p:txBody>
      </p:sp>
    </p:spTree>
    <p:extLst>
      <p:ext uri="{BB962C8B-B14F-4D97-AF65-F5344CB8AC3E}">
        <p14:creationId xmlns:p14="http://schemas.microsoft.com/office/powerpoint/2010/main" val="935109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Εννοιολογικό μοντέλο</a:t>
            </a:r>
            <a:endParaRPr lang="en-US" dirty="0"/>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29</a:t>
            </a:fld>
            <a:endParaRPr lang="en-US"/>
          </a:p>
        </p:txBody>
      </p:sp>
      <p:pic>
        <p:nvPicPr>
          <p:cNvPr id="3" name="Picture 2"/>
          <p:cNvPicPr>
            <a:picLocks noChangeAspect="1"/>
          </p:cNvPicPr>
          <p:nvPr/>
        </p:nvPicPr>
        <p:blipFill>
          <a:blip r:embed="rId2"/>
          <a:stretch>
            <a:fillRect/>
          </a:stretch>
        </p:blipFill>
        <p:spPr>
          <a:xfrm>
            <a:off x="967163" y="1666503"/>
            <a:ext cx="7209701" cy="3873465"/>
          </a:xfrm>
          <a:prstGeom prst="rect">
            <a:avLst/>
          </a:prstGeom>
        </p:spPr>
      </p:pic>
      <p:sp>
        <p:nvSpPr>
          <p:cNvPr id="2" name="Oval 1"/>
          <p:cNvSpPr/>
          <p:nvPr/>
        </p:nvSpPr>
        <p:spPr>
          <a:xfrm>
            <a:off x="2076721" y="3349314"/>
            <a:ext cx="1284668" cy="1034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Tree>
    <p:extLst>
      <p:ext uri="{BB962C8B-B14F-4D97-AF65-F5344CB8AC3E}">
        <p14:creationId xmlns:p14="http://schemas.microsoft.com/office/powerpoint/2010/main" val="2306287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34</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«Χρησιμοποιείτε το εννοιολογικό μοντέλο για ευρωπαϊκές δημόσιες υπηρεσίες με σκοπό τον σχεδιασμό νέων υπηρεσιών ή τον ανασχεδιασμό υφιστάμενων υπηρεσιών και την επαναχρησιμοποίηση, όπου είναι εφικτό, υφιστάμενων στοιχείων υπηρεσιών και δεδομένων.»</a:t>
            </a:r>
          </a:p>
          <a:p>
            <a:pPr marL="0" indent="0">
              <a:buNone/>
            </a:pPr>
            <a:endParaRPr lang="el-GR" sz="1800" i="1" dirty="0"/>
          </a:p>
          <a:p>
            <a:pPr marL="0" indent="0">
              <a:buNone/>
            </a:pPr>
            <a:endParaRPr lang="el-GR" sz="1800"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3</a:t>
            </a:fld>
            <a:endParaRPr lang="en-US" dirty="0"/>
          </a:p>
        </p:txBody>
      </p:sp>
    </p:spTree>
    <p:extLst>
      <p:ext uri="{BB962C8B-B14F-4D97-AF65-F5344CB8AC3E}">
        <p14:creationId xmlns:p14="http://schemas.microsoft.com/office/powerpoint/2010/main" val="1307024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Κατάλογοι</a:t>
            </a:r>
            <a:endParaRPr lang="en-US" dirty="0"/>
          </a:p>
        </p:txBody>
      </p:sp>
      <p:sp>
        <p:nvSpPr>
          <p:cNvPr id="6" name="Content Placeholder 5"/>
          <p:cNvSpPr>
            <a:spLocks noGrp="1"/>
          </p:cNvSpPr>
          <p:nvPr>
            <p:ph idx="1"/>
          </p:nvPr>
        </p:nvSpPr>
        <p:spPr/>
        <p:txBody>
          <a:bodyPr>
            <a:normAutofit lnSpcReduction="10000"/>
          </a:bodyPr>
          <a:lstStyle/>
          <a:p>
            <a:pPr>
              <a:lnSpc>
                <a:spcPct val="100000"/>
              </a:lnSpc>
            </a:pPr>
            <a:r>
              <a:rPr lang="el-GR" dirty="0"/>
              <a:t>Συμβάλλουν στην </a:t>
            </a:r>
            <a:r>
              <a:rPr lang="el-GR" b="1" dirty="0"/>
              <a:t>εύρεση επαναχρησιμοποιήσιμων πόρων</a:t>
            </a:r>
          </a:p>
          <a:p>
            <a:pPr>
              <a:lnSpc>
                <a:spcPct val="100000"/>
              </a:lnSpc>
            </a:pPr>
            <a:r>
              <a:rPr lang="el-GR" dirty="0"/>
              <a:t>Είδη </a:t>
            </a:r>
          </a:p>
          <a:p>
            <a:pPr lvl="1">
              <a:lnSpc>
                <a:spcPct val="100000"/>
              </a:lnSpc>
            </a:pPr>
            <a:r>
              <a:rPr lang="el-GR" sz="2400" dirty="0"/>
              <a:t>κατάλογοι υπηρεσιών</a:t>
            </a:r>
          </a:p>
          <a:p>
            <a:pPr lvl="1">
              <a:lnSpc>
                <a:spcPct val="100000"/>
              </a:lnSpc>
            </a:pPr>
            <a:r>
              <a:rPr lang="el-GR" sz="2400" dirty="0"/>
              <a:t>βιβλιοθήκες στοιχείων λογισμικού</a:t>
            </a:r>
          </a:p>
          <a:p>
            <a:pPr lvl="1">
              <a:lnSpc>
                <a:spcPct val="100000"/>
              </a:lnSpc>
            </a:pPr>
            <a:r>
              <a:rPr lang="el-GR" sz="2400" dirty="0"/>
              <a:t>πύλες ανοικτών δεδομένων</a:t>
            </a:r>
          </a:p>
          <a:p>
            <a:pPr lvl="1">
              <a:lnSpc>
                <a:spcPct val="100000"/>
              </a:lnSpc>
            </a:pPr>
            <a:r>
              <a:rPr lang="el-GR" sz="2400" dirty="0"/>
              <a:t>αρχεία μητρώων βάσης</a:t>
            </a:r>
          </a:p>
          <a:p>
            <a:pPr lvl="1">
              <a:lnSpc>
                <a:spcPct val="100000"/>
              </a:lnSpc>
            </a:pPr>
            <a:r>
              <a:rPr lang="el-GR" sz="2400" dirty="0"/>
              <a:t>κατάλογοι </a:t>
            </a:r>
            <a:r>
              <a:rPr lang="el-GR" sz="2400" dirty="0" err="1"/>
              <a:t>μεταδεδομένων</a:t>
            </a:r>
            <a:endParaRPr lang="el-GR" sz="2400" dirty="0"/>
          </a:p>
          <a:p>
            <a:pPr lvl="1">
              <a:lnSpc>
                <a:spcPct val="100000"/>
              </a:lnSpc>
            </a:pPr>
            <a:r>
              <a:rPr lang="el-GR" sz="2400" dirty="0"/>
              <a:t>κατάλογοι προτύπων</a:t>
            </a:r>
          </a:p>
          <a:p>
            <a:pPr lvl="1">
              <a:lnSpc>
                <a:spcPct val="100000"/>
              </a:lnSpc>
            </a:pPr>
            <a:r>
              <a:rPr lang="el-GR" sz="2400" dirty="0"/>
              <a:t>προδιαγραφών και κατευθυντήριων γραμμών </a:t>
            </a:r>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30</a:t>
            </a:fld>
            <a:endParaRPr lang="en-US"/>
          </a:p>
        </p:txBody>
      </p:sp>
    </p:spTree>
    <p:extLst>
      <p:ext uri="{BB962C8B-B14F-4D97-AF65-F5344CB8AC3E}">
        <p14:creationId xmlns:p14="http://schemas.microsoft.com/office/powerpoint/2010/main" val="12874750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Κατάλογοι</a:t>
            </a:r>
            <a:endParaRPr lang="en-US" dirty="0"/>
          </a:p>
        </p:txBody>
      </p:sp>
      <p:sp>
        <p:nvSpPr>
          <p:cNvPr id="6" name="Content Placeholder 5"/>
          <p:cNvSpPr>
            <a:spLocks noGrp="1"/>
          </p:cNvSpPr>
          <p:nvPr>
            <p:ph idx="1"/>
          </p:nvPr>
        </p:nvSpPr>
        <p:spPr>
          <a:xfrm>
            <a:off x="899598" y="2240874"/>
            <a:ext cx="7614027" cy="3181851"/>
          </a:xfrm>
        </p:spPr>
        <p:txBody>
          <a:bodyPr/>
          <a:lstStyle/>
          <a:p>
            <a:pPr>
              <a:lnSpc>
                <a:spcPct val="100000"/>
              </a:lnSpc>
            </a:pPr>
            <a:r>
              <a:rPr lang="el-GR" dirty="0"/>
              <a:t>Παράδειγμα καταλόγου: </a:t>
            </a:r>
            <a:r>
              <a:rPr lang="el-GR" b="1" dirty="0"/>
              <a:t>χαρτογράφηση της ευρωπαϊκής διαλειτουργικότητας (EIC/ΧΕΔ)</a:t>
            </a:r>
            <a:r>
              <a:rPr lang="el-GR" dirty="0"/>
              <a:t> για </a:t>
            </a:r>
            <a:r>
              <a:rPr lang="el-GR" dirty="0" err="1"/>
              <a:t>διαλειτουργικές</a:t>
            </a:r>
            <a:r>
              <a:rPr lang="el-GR" dirty="0"/>
              <a:t> λύσεις που είναι διαθέσιμες για επαναχρησιμοποίηση και ανταλλαγή</a:t>
            </a:r>
          </a:p>
          <a:p>
            <a:pPr>
              <a:lnSpc>
                <a:spcPct val="100000"/>
              </a:lnSpc>
            </a:pPr>
            <a:r>
              <a:rPr lang="el-GR" dirty="0"/>
              <a:t>Διαλειτουργικότητα καταλόγων - κοινά συμφωνημένες περιγραφές </a:t>
            </a:r>
          </a:p>
          <a:p>
            <a:pPr lvl="1">
              <a:lnSpc>
                <a:spcPct val="100000"/>
              </a:lnSpc>
            </a:pPr>
            <a:r>
              <a:rPr lang="el-GR" dirty="0"/>
              <a:t>υπηρεσιών, δεδομένων, μητρώων και </a:t>
            </a:r>
            <a:r>
              <a:rPr lang="el-GR" dirty="0" err="1"/>
              <a:t>διαλειτουργικών</a:t>
            </a:r>
            <a:r>
              <a:rPr lang="el-GR" dirty="0"/>
              <a:t> λύσεων που δημοσιεύονται σε καταλόγους </a:t>
            </a:r>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31</a:t>
            </a:fld>
            <a:endParaRPr lang="en-US"/>
          </a:p>
        </p:txBody>
      </p:sp>
    </p:spTree>
    <p:extLst>
      <p:ext uri="{BB962C8B-B14F-4D97-AF65-F5344CB8AC3E}">
        <p14:creationId xmlns:p14="http://schemas.microsoft.com/office/powerpoint/2010/main" val="23448430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4</a:t>
            </a:r>
            <a:r>
              <a:rPr lang="el-GR" dirty="0"/>
              <a:t>4</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«Θέτετε σε εφαρμογή καταλόγους δημόσιων υπηρεσιών, δημόσιων δεδομένων και λύσεων διαλειτουργικότητας και χρησιμοποιείτε κοινά μοντέλα για την περιγραφή τους.»</a:t>
            </a:r>
          </a:p>
          <a:p>
            <a:pPr marL="0" indent="0">
              <a:buNone/>
            </a:pPr>
            <a:endParaRPr lang="el-GR" sz="1800" i="1" dirty="0"/>
          </a:p>
          <a:p>
            <a:pPr marL="0" indent="0">
              <a:buNone/>
            </a:pPr>
            <a:endParaRPr lang="el-GR" sz="1800" i="1" dirty="0"/>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32</a:t>
            </a:fld>
            <a:endParaRPr lang="en-US"/>
          </a:p>
        </p:txBody>
      </p:sp>
    </p:spTree>
    <p:extLst>
      <p:ext uri="{BB962C8B-B14F-4D97-AF65-F5344CB8AC3E}">
        <p14:creationId xmlns:p14="http://schemas.microsoft.com/office/powerpoint/2010/main" val="3618113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Εννοιολογικό μοντέλο</a:t>
            </a:r>
            <a:endParaRPr lang="en-US" dirty="0"/>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33</a:t>
            </a:fld>
            <a:endParaRPr lang="en-US"/>
          </a:p>
        </p:txBody>
      </p:sp>
      <p:pic>
        <p:nvPicPr>
          <p:cNvPr id="3" name="Picture 2"/>
          <p:cNvPicPr>
            <a:picLocks noChangeAspect="1"/>
          </p:cNvPicPr>
          <p:nvPr/>
        </p:nvPicPr>
        <p:blipFill>
          <a:blip r:embed="rId2"/>
          <a:stretch>
            <a:fillRect/>
          </a:stretch>
        </p:blipFill>
        <p:spPr>
          <a:xfrm>
            <a:off x="967163" y="1666503"/>
            <a:ext cx="7209701" cy="3873465"/>
          </a:xfrm>
          <a:prstGeom prst="rect">
            <a:avLst/>
          </a:prstGeom>
        </p:spPr>
      </p:pic>
      <p:sp>
        <p:nvSpPr>
          <p:cNvPr id="2" name="Oval 1"/>
          <p:cNvSpPr/>
          <p:nvPr/>
        </p:nvSpPr>
        <p:spPr>
          <a:xfrm>
            <a:off x="2115370" y="4214280"/>
            <a:ext cx="1709671" cy="135228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Tree>
    <p:extLst>
      <p:ext uri="{BB962C8B-B14F-4D97-AF65-F5344CB8AC3E}">
        <p14:creationId xmlns:p14="http://schemas.microsoft.com/office/powerpoint/2010/main" val="1325063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Εξωτερικές πηγές πληροφοριών και υπηρεσίες</a:t>
            </a:r>
            <a:endParaRPr lang="en-US" dirty="0"/>
          </a:p>
        </p:txBody>
      </p:sp>
      <p:sp>
        <p:nvSpPr>
          <p:cNvPr id="6" name="Content Placeholder 5"/>
          <p:cNvSpPr>
            <a:spLocks noGrp="1"/>
          </p:cNvSpPr>
          <p:nvPr>
            <p:ph idx="1"/>
          </p:nvPr>
        </p:nvSpPr>
        <p:spPr>
          <a:xfrm>
            <a:off x="899598" y="2240874"/>
            <a:ext cx="7614027" cy="3181851"/>
          </a:xfrm>
        </p:spPr>
        <p:txBody>
          <a:bodyPr/>
          <a:lstStyle/>
          <a:p>
            <a:pPr>
              <a:lnSpc>
                <a:spcPct val="100000"/>
              </a:lnSpc>
            </a:pPr>
            <a:r>
              <a:rPr lang="el-GR" dirty="0"/>
              <a:t>Αξιοποίηση </a:t>
            </a:r>
          </a:p>
          <a:p>
            <a:pPr>
              <a:lnSpc>
                <a:spcPct val="100000"/>
              </a:lnSpc>
            </a:pPr>
            <a:r>
              <a:rPr lang="el-GR" dirty="0"/>
              <a:t>Διαλειτουργικότητα καταλόγων - κοινά συμφωνημένες περιγραφές </a:t>
            </a:r>
          </a:p>
          <a:p>
            <a:pPr lvl="1">
              <a:lnSpc>
                <a:spcPct val="100000"/>
              </a:lnSpc>
            </a:pPr>
            <a:r>
              <a:rPr lang="el-GR" dirty="0"/>
              <a:t>υπηρεσιών, δεδομένων, μητρώων και </a:t>
            </a:r>
            <a:r>
              <a:rPr lang="el-GR" dirty="0" err="1"/>
              <a:t>διαλειτουργικών</a:t>
            </a:r>
            <a:r>
              <a:rPr lang="el-GR" dirty="0"/>
              <a:t> λύσεων που δημοσιεύονται σε καταλόγους </a:t>
            </a:r>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34</a:t>
            </a:fld>
            <a:endParaRPr lang="en-US"/>
          </a:p>
        </p:txBody>
      </p:sp>
    </p:spTree>
    <p:extLst>
      <p:ext uri="{BB962C8B-B14F-4D97-AF65-F5344CB8AC3E}">
        <p14:creationId xmlns:p14="http://schemas.microsoft.com/office/powerpoint/2010/main" val="24058384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4</a:t>
            </a:r>
            <a:r>
              <a:rPr lang="el-GR" dirty="0"/>
              <a:t>4</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«Όπου είναι χρήσιμο και εφικτό, χρησιμοποιείτε, κατά την ανάπτυξη ευρωπαϊκών δημόσιων υπηρεσιών, εξωτερικές πηγές πληροφοριών και υπηρεσίες.»</a:t>
            </a:r>
          </a:p>
          <a:p>
            <a:pPr marL="0" indent="0">
              <a:buNone/>
            </a:pPr>
            <a:endParaRPr lang="el-GR" sz="1800" i="1" dirty="0"/>
          </a:p>
          <a:p>
            <a:pPr marL="0" indent="0">
              <a:buNone/>
            </a:pPr>
            <a:endParaRPr lang="el-GR" sz="1800"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35</a:t>
            </a:fld>
            <a:endParaRPr lang="en-US"/>
          </a:p>
        </p:txBody>
      </p:sp>
    </p:spTree>
    <p:extLst>
      <p:ext uri="{BB962C8B-B14F-4D97-AF65-F5344CB8AC3E}">
        <p14:creationId xmlns:p14="http://schemas.microsoft.com/office/powerpoint/2010/main" val="10215441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Εννοιολογικό μοντέλο</a:t>
            </a:r>
            <a:endParaRPr lang="en-US" dirty="0"/>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36</a:t>
            </a:fld>
            <a:endParaRPr lang="en-US"/>
          </a:p>
        </p:txBody>
      </p:sp>
      <p:pic>
        <p:nvPicPr>
          <p:cNvPr id="3" name="Picture 2"/>
          <p:cNvPicPr>
            <a:picLocks noChangeAspect="1"/>
          </p:cNvPicPr>
          <p:nvPr/>
        </p:nvPicPr>
        <p:blipFill>
          <a:blip r:embed="rId2"/>
          <a:stretch>
            <a:fillRect/>
          </a:stretch>
        </p:blipFill>
        <p:spPr>
          <a:xfrm>
            <a:off x="967163" y="1666503"/>
            <a:ext cx="7209701" cy="3873465"/>
          </a:xfrm>
          <a:prstGeom prst="rect">
            <a:avLst/>
          </a:prstGeom>
        </p:spPr>
      </p:pic>
      <p:sp>
        <p:nvSpPr>
          <p:cNvPr id="2" name="Oval 1"/>
          <p:cNvSpPr/>
          <p:nvPr/>
        </p:nvSpPr>
        <p:spPr>
          <a:xfrm>
            <a:off x="6405646" y="2383904"/>
            <a:ext cx="1709671" cy="293105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Tree>
    <p:extLst>
      <p:ext uri="{BB962C8B-B14F-4D97-AF65-F5344CB8AC3E}">
        <p14:creationId xmlns:p14="http://schemas.microsoft.com/office/powerpoint/2010/main" val="7538633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Ασφάλεια και προστασία της ιδιωτικής ζωής </a:t>
            </a:r>
            <a:endParaRPr lang="en-US" dirty="0"/>
          </a:p>
        </p:txBody>
      </p:sp>
      <p:sp>
        <p:nvSpPr>
          <p:cNvPr id="6" name="Content Placeholder 5"/>
          <p:cNvSpPr>
            <a:spLocks noGrp="1"/>
          </p:cNvSpPr>
          <p:nvPr>
            <p:ph idx="1"/>
          </p:nvPr>
        </p:nvSpPr>
        <p:spPr/>
        <p:txBody>
          <a:bodyPr/>
          <a:lstStyle/>
          <a:p>
            <a:pPr>
              <a:lnSpc>
                <a:spcPct val="100000"/>
              </a:lnSpc>
            </a:pPr>
            <a:r>
              <a:rPr lang="el-GR" dirty="0"/>
              <a:t>Ζητήματα πρωταρχικής σημασίας </a:t>
            </a:r>
          </a:p>
          <a:p>
            <a:pPr>
              <a:lnSpc>
                <a:spcPct val="100000"/>
              </a:lnSpc>
            </a:pPr>
            <a:r>
              <a:rPr lang="el-GR" dirty="0"/>
              <a:t>Απαραίτητη η διασφάλιση </a:t>
            </a:r>
          </a:p>
          <a:p>
            <a:pPr lvl="1">
              <a:lnSpc>
                <a:spcPct val="100000"/>
              </a:lnSpc>
            </a:pPr>
            <a:r>
              <a:rPr lang="el-GR" b="1" dirty="0"/>
              <a:t>προστασίας της ιδιωτικής ζωής από τον σχεδιασμό </a:t>
            </a:r>
            <a:r>
              <a:rPr lang="en-US" dirty="0"/>
              <a:t>(privacy by design) </a:t>
            </a:r>
            <a:r>
              <a:rPr lang="el-GR" dirty="0"/>
              <a:t>και </a:t>
            </a:r>
            <a:r>
              <a:rPr lang="el-GR" b="1" dirty="0"/>
              <a:t>ασφάλειας από τον σχεδιασμό </a:t>
            </a:r>
            <a:r>
              <a:rPr lang="en-US" dirty="0"/>
              <a:t>(security by design) </a:t>
            </a:r>
          </a:p>
          <a:p>
            <a:pPr lvl="2">
              <a:lnSpc>
                <a:spcPct val="100000"/>
              </a:lnSpc>
            </a:pPr>
            <a:r>
              <a:rPr lang="el-GR" sz="2000" dirty="0"/>
              <a:t>για το σύνολο των υποδομών και των </a:t>
            </a:r>
            <a:r>
              <a:rPr lang="el-GR" sz="2000" dirty="0" err="1"/>
              <a:t>δομοστοιχείων</a:t>
            </a:r>
            <a:r>
              <a:rPr lang="el-GR" sz="2000" dirty="0"/>
              <a:t> τους</a:t>
            </a:r>
          </a:p>
          <a:p>
            <a:pPr lvl="1">
              <a:lnSpc>
                <a:spcPct val="100000"/>
              </a:lnSpc>
            </a:pPr>
            <a:r>
              <a:rPr lang="el-GR" dirty="0"/>
              <a:t>υπηρεσίες </a:t>
            </a:r>
            <a:r>
              <a:rPr lang="el-GR" b="1" dirty="0"/>
              <a:t>όχι ευάλωτες σε επιθέσεις </a:t>
            </a:r>
            <a:r>
              <a:rPr lang="el-GR" dirty="0"/>
              <a:t>που θα μπορούσαν να διακόψουν τη λειτουργία τους και να προκαλέσουν απώλεια δεδομένων· και</a:t>
            </a:r>
          </a:p>
          <a:p>
            <a:pPr lvl="1">
              <a:lnSpc>
                <a:spcPct val="100000"/>
              </a:lnSpc>
            </a:pPr>
            <a:r>
              <a:rPr lang="el-GR" b="1" dirty="0"/>
              <a:t>συμμόρφωση με νομικές απαιτήσεις και υποχρεώσεις</a:t>
            </a:r>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37</a:t>
            </a:fld>
            <a:endParaRPr lang="en-US"/>
          </a:p>
        </p:txBody>
      </p:sp>
    </p:spTree>
    <p:extLst>
      <p:ext uri="{BB962C8B-B14F-4D97-AF65-F5344CB8AC3E}">
        <p14:creationId xmlns:p14="http://schemas.microsoft.com/office/powerpoint/2010/main" val="10680553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Ασφάλεια και προστασία της ιδιωτικής ζωής </a:t>
            </a:r>
            <a:endParaRPr lang="en-US" dirty="0"/>
          </a:p>
        </p:txBody>
      </p:sp>
      <p:sp>
        <p:nvSpPr>
          <p:cNvPr id="6" name="Content Placeholder 5"/>
          <p:cNvSpPr>
            <a:spLocks noGrp="1"/>
          </p:cNvSpPr>
          <p:nvPr>
            <p:ph idx="1"/>
          </p:nvPr>
        </p:nvSpPr>
        <p:spPr/>
        <p:txBody>
          <a:bodyPr>
            <a:noAutofit/>
          </a:bodyPr>
          <a:lstStyle/>
          <a:p>
            <a:pPr>
              <a:lnSpc>
                <a:spcPct val="100000"/>
              </a:lnSpc>
            </a:pPr>
            <a:r>
              <a:rPr lang="el-GR" dirty="0"/>
              <a:t>Συμμόρφωση με τη νομοθεσία για την προστασία δεδομένων </a:t>
            </a:r>
          </a:p>
          <a:p>
            <a:pPr lvl="1">
              <a:lnSpc>
                <a:spcPct val="100000"/>
              </a:lnSpc>
            </a:pPr>
            <a:r>
              <a:rPr lang="el-GR" sz="1800" dirty="0"/>
              <a:t>«</a:t>
            </a:r>
            <a:r>
              <a:rPr lang="el-GR" sz="1800" b="1" dirty="0"/>
              <a:t>Σχέδια διαχείρισης κινδύνου</a:t>
            </a:r>
            <a:r>
              <a:rPr lang="el-GR" sz="1800" dirty="0"/>
              <a:t>»: εντοπισμό κινδύνων, αξιολόγηση πιθανού αντίκτυπου και σχεδιασμό διαχείρισης κινδύνου</a:t>
            </a:r>
            <a:r>
              <a:rPr lang="en-US" sz="1800" dirty="0"/>
              <a:t> </a:t>
            </a:r>
          </a:p>
          <a:p>
            <a:pPr lvl="2">
              <a:lnSpc>
                <a:spcPct val="100000"/>
              </a:lnSpc>
            </a:pPr>
            <a:r>
              <a:rPr lang="el-GR" dirty="0"/>
              <a:t>για το σύνολο των υποδομών και των </a:t>
            </a:r>
            <a:r>
              <a:rPr lang="el-GR" dirty="0" err="1"/>
              <a:t>δομοστοιχείων</a:t>
            </a:r>
            <a:r>
              <a:rPr lang="el-GR" dirty="0"/>
              <a:t> τους</a:t>
            </a:r>
          </a:p>
          <a:p>
            <a:pPr lvl="1">
              <a:lnSpc>
                <a:spcPct val="100000"/>
              </a:lnSpc>
            </a:pPr>
            <a:r>
              <a:rPr lang="el-GR" sz="1800" dirty="0"/>
              <a:t>«</a:t>
            </a:r>
            <a:r>
              <a:rPr lang="el-GR" sz="1800" b="1" dirty="0"/>
              <a:t>Σχέδια για τη συνέχιση των δραστηριοτήτων</a:t>
            </a:r>
            <a:r>
              <a:rPr lang="el-GR" sz="1800" dirty="0"/>
              <a:t>» και «</a:t>
            </a:r>
            <a:r>
              <a:rPr lang="el-GR" sz="1800" b="1" dirty="0"/>
              <a:t>Σχέδια εφεδρείας και ανάκτησης</a:t>
            </a:r>
            <a:r>
              <a:rPr lang="el-GR" sz="1800" dirty="0"/>
              <a:t>»:  ορισμός διαδικασιών για την αντιμετώπιση καταστροφικών συμβάντων και επαναφορά των λειτουργιών σε (αποδεκτό) φυσιολογικό επίπεδο. </a:t>
            </a:r>
          </a:p>
          <a:p>
            <a:pPr lvl="1">
              <a:lnSpc>
                <a:spcPct val="100000"/>
              </a:lnSpc>
            </a:pPr>
            <a:r>
              <a:rPr lang="el-GR" sz="1800" dirty="0"/>
              <a:t>«</a:t>
            </a:r>
            <a:r>
              <a:rPr lang="el-GR" sz="1800" b="1" dirty="0"/>
              <a:t>Σχέδιο εξουσιοδότησης και πρόσβασης σε δεδομένα</a:t>
            </a:r>
            <a:r>
              <a:rPr lang="el-GR" sz="1800" dirty="0"/>
              <a:t>»: ποιος, σε τι, τι είδους, υπό ποιες προϋποθέσεις;</a:t>
            </a:r>
          </a:p>
          <a:p>
            <a:pPr lvl="1">
              <a:lnSpc>
                <a:spcPct val="100000"/>
              </a:lnSpc>
            </a:pPr>
            <a:r>
              <a:rPr lang="el-GR" sz="1800" b="1" dirty="0"/>
              <a:t>Χρήση υπηρεσιών εμπιστοσύνης</a:t>
            </a:r>
            <a:r>
              <a:rPr lang="el-GR" sz="1800" dirty="0"/>
              <a:t>, σύμφωνα με τον κανονισμό </a:t>
            </a:r>
            <a:r>
              <a:rPr lang="en-US" sz="1800" dirty="0" err="1"/>
              <a:t>eIDAS</a:t>
            </a:r>
            <a:r>
              <a:rPr lang="en-US" sz="1800" dirty="0"/>
              <a:t>, </a:t>
            </a:r>
            <a:r>
              <a:rPr lang="el-GR" sz="1800" dirty="0"/>
              <a:t>για τη διασφάλιση της εμπιστευτικότητας, ακεραιότητας, αυθεντικοποίησης και μη αποποίησης.    </a:t>
            </a:r>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38</a:t>
            </a:fld>
            <a:endParaRPr lang="en-US"/>
          </a:p>
        </p:txBody>
      </p:sp>
    </p:spTree>
    <p:extLst>
      <p:ext uri="{BB962C8B-B14F-4D97-AF65-F5344CB8AC3E}">
        <p14:creationId xmlns:p14="http://schemas.microsoft.com/office/powerpoint/2010/main" val="37578110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Ασφάλεια και προστασία της ιδιωτικής ζωής </a:t>
            </a:r>
            <a:endParaRPr lang="en-US" dirty="0"/>
          </a:p>
        </p:txBody>
      </p:sp>
      <p:sp>
        <p:nvSpPr>
          <p:cNvPr id="6" name="Content Placeholder 5"/>
          <p:cNvSpPr>
            <a:spLocks noGrp="1"/>
          </p:cNvSpPr>
          <p:nvPr>
            <p:ph idx="1"/>
          </p:nvPr>
        </p:nvSpPr>
        <p:spPr/>
        <p:txBody>
          <a:bodyPr>
            <a:noAutofit/>
          </a:bodyPr>
          <a:lstStyle/>
          <a:p>
            <a:pPr>
              <a:lnSpc>
                <a:spcPct val="100000"/>
              </a:lnSpc>
            </a:pPr>
            <a:r>
              <a:rPr lang="el-GR" sz="2000" dirty="0"/>
              <a:t>Μεταφορά δεδομένων σύμφωνα με τις απαιτήσεις ασφαλείας </a:t>
            </a:r>
          </a:p>
          <a:p>
            <a:pPr lvl="1">
              <a:lnSpc>
                <a:spcPct val="100000"/>
              </a:lnSpc>
            </a:pPr>
            <a:r>
              <a:rPr lang="el-GR" dirty="0"/>
              <a:t>ασφαλές, εναρμονισμένο, διαχειριζόμενο και ελεγχόμενο δίκτυο (</a:t>
            </a:r>
            <a:r>
              <a:rPr lang="en-US" dirty="0"/>
              <a:t>Trans European Services for Telematics between Administrations</a:t>
            </a:r>
            <a:r>
              <a:rPr lang="el-GR" dirty="0"/>
              <a:t> </a:t>
            </a:r>
            <a:r>
              <a:rPr lang="en-US" dirty="0"/>
              <a:t>New Generation – TESTA NG</a:t>
            </a:r>
            <a:r>
              <a:rPr lang="el-GR" dirty="0"/>
              <a:t>) </a:t>
            </a:r>
            <a:r>
              <a:rPr lang="en-US" sz="1600" dirty="0"/>
              <a:t> </a:t>
            </a:r>
            <a:endParaRPr lang="el-GR" sz="1600" dirty="0"/>
          </a:p>
          <a:p>
            <a:pPr>
              <a:lnSpc>
                <a:spcPct val="100000"/>
              </a:lnSpc>
            </a:pPr>
            <a:r>
              <a:rPr lang="el-GR" sz="2000" dirty="0"/>
              <a:t>Κύριοι μηχανισμοί</a:t>
            </a:r>
          </a:p>
          <a:p>
            <a:pPr lvl="1">
              <a:lnSpc>
                <a:spcPct val="100000"/>
              </a:lnSpc>
            </a:pPr>
            <a:r>
              <a:rPr lang="el-GR" sz="1600" dirty="0"/>
              <a:t>Αυθεντικοποίηση αποστολέα και παραλήπτη μέσω συμφωνημένων διαδικασιών και μηχανισμών</a:t>
            </a:r>
          </a:p>
          <a:p>
            <a:pPr lvl="1">
              <a:lnSpc>
                <a:spcPct val="100000"/>
              </a:lnSpc>
            </a:pPr>
            <a:r>
              <a:rPr lang="el-GR" sz="1600" dirty="0"/>
              <a:t>Κρυπτογράφηση για τη διασφάλιση του απορρήτου</a:t>
            </a:r>
          </a:p>
          <a:p>
            <a:pPr lvl="1">
              <a:lnSpc>
                <a:spcPct val="100000"/>
              </a:lnSpc>
            </a:pPr>
            <a:r>
              <a:rPr lang="el-GR" sz="1600" dirty="0"/>
              <a:t>Χρήση </a:t>
            </a:r>
            <a:r>
              <a:rPr lang="el-GR" sz="1600" dirty="0" err="1"/>
              <a:t>χρονοσφραγίδων</a:t>
            </a:r>
            <a:r>
              <a:rPr lang="el-GR" sz="1600" dirty="0"/>
              <a:t> για την τήρηση χρόνων μεταφοράς και πρόσβασης σε αρχεία</a:t>
            </a:r>
          </a:p>
          <a:p>
            <a:pPr lvl="1">
              <a:lnSpc>
                <a:spcPct val="100000"/>
              </a:lnSpc>
            </a:pPr>
            <a:r>
              <a:rPr lang="el-GR" sz="1600" dirty="0"/>
              <a:t>Καταγραφή για την αρχειοθέτηση των ηλεκτρονικών αρχείων, για τις ανάγκες νομικών ελέγχων</a:t>
            </a:r>
            <a:endParaRPr lang="en-US" sz="1600"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39</a:t>
            </a:fld>
            <a:endParaRPr lang="en-US"/>
          </a:p>
        </p:txBody>
      </p:sp>
    </p:spTree>
    <p:extLst>
      <p:ext uri="{BB962C8B-B14F-4D97-AF65-F5344CB8AC3E}">
        <p14:creationId xmlns:p14="http://schemas.microsoft.com/office/powerpoint/2010/main" val="1116123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a:t>
            </a:r>
            <a:r>
              <a:rPr lang="en-US" dirty="0" smtClean="0"/>
              <a:t>35</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«Καθορίζετε κοινό σχήμα διασύνδεσης χαλαρά συνδεδεμένων συνιστωσών υπηρεσιών και θεσπίζετε και διατηρείτε τις απαιτούμενες υποδομές για τη δημιουργία και τη διατήρηση ευρωπαϊκών δημόσιων υπηρεσιών.»</a:t>
            </a:r>
          </a:p>
          <a:p>
            <a:pPr marL="0" indent="0">
              <a:buNone/>
            </a:pPr>
            <a:endParaRPr lang="el-GR" sz="1800" i="1" dirty="0"/>
          </a:p>
          <a:p>
            <a:pPr marL="0" indent="0">
              <a:buNone/>
            </a:pPr>
            <a:endParaRPr lang="el-GR" sz="1800"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4</a:t>
            </a:fld>
            <a:endParaRPr lang="en-US"/>
          </a:p>
        </p:txBody>
      </p:sp>
    </p:spTree>
    <p:extLst>
      <p:ext uri="{BB962C8B-B14F-4D97-AF65-F5344CB8AC3E}">
        <p14:creationId xmlns:p14="http://schemas.microsoft.com/office/powerpoint/2010/main" val="26450887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Συστάσεις 46 &amp; 47</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r>
              <a:rPr lang="el-GR" sz="2000" i="1" dirty="0"/>
              <a:t>«Εξετάζετε τις ειδικές απαιτήσεις για την ασφάλεια και την προστασία της ιδιωτικής ζωής και προσδιορίζετε τα μέτρα για την παροχή κάθε δημόσιας υπηρεσίας σύμφωνα με τα σχέδια διαχείρισης κινδύνου.»</a:t>
            </a:r>
          </a:p>
          <a:p>
            <a:pPr marL="0" indent="0">
              <a:buNone/>
            </a:pPr>
            <a:endParaRPr lang="el-GR" sz="2000" i="1" dirty="0"/>
          </a:p>
          <a:p>
            <a:pPr marL="0" indent="0">
              <a:buNone/>
            </a:pPr>
            <a:r>
              <a:rPr lang="el-GR" sz="2000" i="1" dirty="0"/>
              <a:t>«Χρησιμοποιείτε υπηρεσίες εμπιστοσύνης σύμφωνα με τον κανονισμό σχετικά με την ηλεκτρονική ταυτοποίηση και τις υπηρεσίες εμπιστοσύνης ως μηχανισμούς που εγγυώνται την ασφαλή και προστατευμένη ανταλλαγή δεδομένων σε δημόσιες υπηρεσίες</a:t>
            </a:r>
            <a:r>
              <a:rPr lang="en-US" sz="2000" i="1" dirty="0"/>
              <a:t>.</a:t>
            </a:r>
            <a:r>
              <a:rPr lang="el-GR" sz="2000" i="1" dirty="0"/>
              <a:t>»</a:t>
            </a:r>
          </a:p>
          <a:p>
            <a:pPr marL="0" indent="0">
              <a:buNone/>
            </a:pPr>
            <a:endParaRPr lang="el-GR" sz="1800" i="1" dirty="0"/>
          </a:p>
          <a:p>
            <a:pPr marL="0" indent="0">
              <a:buNone/>
            </a:pPr>
            <a:endParaRPr lang="el-GR" sz="1800" i="1" dirty="0"/>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40</a:t>
            </a:fld>
            <a:endParaRPr lang="en-US"/>
          </a:p>
        </p:txBody>
      </p:sp>
    </p:spTree>
    <p:extLst>
      <p:ext uri="{BB962C8B-B14F-4D97-AF65-F5344CB8AC3E}">
        <p14:creationId xmlns:p14="http://schemas.microsoft.com/office/powerpoint/2010/main" val="6238943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149249" y="2011041"/>
            <a:ext cx="6879135" cy="1129927"/>
          </a:xfrm>
          <a:noFill/>
          <a:ln/>
        </p:spPr>
        <p:txBody>
          <a:bodyPr lIns="182562" tIns="46037" rIns="182562" bIns="46037"/>
          <a:lstStyle/>
          <a:p>
            <a:pPr marL="0" indent="0" algn="ctr">
              <a:buNone/>
            </a:pPr>
            <a:r>
              <a:rPr lang="el-GR" b="1" dirty="0">
                <a:solidFill>
                  <a:srgbClr val="0070C0"/>
                </a:solidFill>
              </a:rPr>
              <a:t>Τέλος Ενότητας </a:t>
            </a:r>
            <a:r>
              <a:rPr lang="en-US" b="1" dirty="0" smtClean="0">
                <a:solidFill>
                  <a:srgbClr val="0070C0"/>
                </a:solidFill>
              </a:rPr>
              <a:t>2.4</a:t>
            </a:r>
            <a:r>
              <a:rPr lang="el-GR" b="1" dirty="0" smtClean="0">
                <a:solidFill>
                  <a:srgbClr val="0070C0"/>
                </a:solidFill>
              </a:rPr>
              <a:t> </a:t>
            </a:r>
            <a:endParaRPr lang="el-GR" b="1" dirty="0">
              <a:solidFill>
                <a:srgbClr val="0070C0"/>
              </a:solidFill>
            </a:endParaRPr>
          </a:p>
          <a:p>
            <a:pPr marL="0" indent="0" algn="ctr">
              <a:buNone/>
            </a:pPr>
            <a:endParaRPr lang="el-GR" dirty="0"/>
          </a:p>
        </p:txBody>
      </p:sp>
    </p:spTree>
    <p:extLst>
      <p:ext uri="{BB962C8B-B14F-4D97-AF65-F5344CB8AC3E}">
        <p14:creationId xmlns:p14="http://schemas.microsoft.com/office/powerpoint/2010/main" val="7585411"/>
      </p:ext>
    </p:extLst>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Χρηματοδότηση</a:t>
            </a:r>
          </a:p>
        </p:txBody>
      </p:sp>
      <p:sp>
        <p:nvSpPr>
          <p:cNvPr id="2" name="Θέση περιεχομένου 1"/>
          <p:cNvSpPr>
            <a:spLocks noGrp="1"/>
          </p:cNvSpPr>
          <p:nvPr>
            <p:ph idx="1"/>
          </p:nvPr>
        </p:nvSpPr>
        <p:spPr/>
        <p:txBody>
          <a:bodyPr/>
          <a:lstStyle/>
          <a:p>
            <a:r>
              <a:rPr lang="el-GR" sz="2000" dirty="0"/>
              <a:t>Το παρόν εκπαιδευτικό υλικό έχει αναπτυχθεί στο πλαίσιο του εκπαιδευτικού έργου του ΕΚΔΔΑ.</a:t>
            </a:r>
          </a:p>
          <a:p>
            <a:r>
              <a:rPr lang="el-GR" sz="2000" dirty="0"/>
              <a:t>Το έργο με το ακρωνύμιο </a:t>
            </a:r>
            <a:r>
              <a:rPr lang="en-US" sz="2000" b="1" dirty="0" err="1"/>
              <a:t>SlideWiki</a:t>
            </a:r>
            <a:r>
              <a:rPr lang="en-US" sz="2000" b="1" dirty="0"/>
              <a:t> </a:t>
            </a:r>
            <a:r>
              <a:rPr lang="el-GR" sz="2000" dirty="0"/>
              <a:t>«</a:t>
            </a:r>
            <a:r>
              <a:rPr lang="en-US" sz="2000" dirty="0"/>
              <a:t>Large-scale pilots for collaborative </a:t>
            </a:r>
            <a:r>
              <a:rPr lang="en-US" sz="2000" dirty="0" err="1"/>
              <a:t>OpenCourseWare</a:t>
            </a:r>
            <a:r>
              <a:rPr lang="en-US" sz="2000" dirty="0"/>
              <a:t> authoring, multiplatform delivery and Learning Analytics</a:t>
            </a:r>
            <a:r>
              <a:rPr lang="el-GR" sz="2000" dirty="0"/>
              <a:t>» έχει χρηματοδοτήσει μόνο την αναδιαμόρφωση του εκπαιδευτικού υλικού.</a:t>
            </a:r>
          </a:p>
          <a:p>
            <a:r>
              <a:rPr lang="el-GR" sz="2000" dirty="0"/>
              <a:t>Το έργο υλοποιείται στο πλαίσιο του Ευρωπαϊκού προγράμματος Έρευνας «</a:t>
            </a:r>
            <a:r>
              <a:rPr lang="en-US" sz="2000" dirty="0"/>
              <a:t>Horizon 2020</a:t>
            </a:r>
            <a:r>
              <a:rPr lang="el-GR" sz="2000" dirty="0"/>
              <a:t>» και χρηματοδοτείται από την Ευρωπαϊκή Ένωση.</a:t>
            </a:r>
          </a:p>
          <a:p>
            <a:pPr marL="0" indent="0">
              <a:buNone/>
            </a:pPr>
            <a:endParaRPr lang="el-GR" dirty="0"/>
          </a:p>
        </p:txBody>
      </p:sp>
    </p:spTree>
    <p:extLst>
      <p:ext uri="{BB962C8B-B14F-4D97-AF65-F5344CB8AC3E}">
        <p14:creationId xmlns:p14="http://schemas.microsoft.com/office/powerpoint/2010/main" val="3254447645"/>
      </p:ext>
    </p:extLst>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noFill/>
          <a:ln/>
        </p:spPr>
        <p:txBody>
          <a:bodyPr lIns="182562" tIns="46037" rIns="182562" bIns="46037"/>
          <a:lstStyle/>
          <a:p>
            <a:pPr marL="0" indent="0" algn="ctr">
              <a:buNone/>
            </a:pPr>
            <a:r>
              <a:rPr lang="el-GR" sz="3800" dirty="0">
                <a:solidFill>
                  <a:schemeClr val="tx2"/>
                </a:solidFill>
                <a:latin typeface="+mj-lt"/>
                <a:ea typeface="+mj-ea"/>
                <a:cs typeface="+mj-cs"/>
              </a:rPr>
              <a:t>Σημειώματα</a:t>
            </a:r>
          </a:p>
        </p:txBody>
      </p:sp>
    </p:spTree>
    <p:extLst>
      <p:ext uri="{BB962C8B-B14F-4D97-AF65-F5344CB8AC3E}">
        <p14:creationId xmlns:p14="http://schemas.microsoft.com/office/powerpoint/2010/main" val="2752548870"/>
      </p:ext>
    </p:extLst>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Ιστορικού Εκδόσεων Έργου</a:t>
            </a:r>
          </a:p>
        </p:txBody>
      </p:sp>
      <p:sp>
        <p:nvSpPr>
          <p:cNvPr id="2" name="Θέση περιεχομένου 1"/>
          <p:cNvSpPr>
            <a:spLocks noGrp="1"/>
          </p:cNvSpPr>
          <p:nvPr>
            <p:ph idx="1"/>
          </p:nvPr>
        </p:nvSpPr>
        <p:spPr/>
        <p:txBody>
          <a:bodyPr/>
          <a:lstStyle/>
          <a:p>
            <a:r>
              <a:rPr lang="el-GR" dirty="0"/>
              <a:t>Το παρόν έργο αποτελεί την έκδοση 1.0. </a:t>
            </a:r>
          </a:p>
          <a:p>
            <a:r>
              <a:rPr lang="el-GR" dirty="0"/>
              <a:t>Έχουν προηγηθεί οι κάτωθι εκδόσεις:</a:t>
            </a:r>
          </a:p>
          <a:p>
            <a:pPr lvl="1"/>
            <a:r>
              <a:rPr lang="el-GR" dirty="0"/>
              <a:t>Έκδοση διαθέσιμη εδώ. </a:t>
            </a:r>
          </a:p>
          <a:p>
            <a:pPr marL="0" indent="0">
              <a:buNone/>
            </a:pPr>
            <a:endParaRPr lang="el-GR" sz="2000" dirty="0"/>
          </a:p>
          <a:p>
            <a:pPr marL="0" indent="0">
              <a:buNone/>
            </a:pPr>
            <a:endParaRPr lang="el-GR" dirty="0"/>
          </a:p>
        </p:txBody>
      </p:sp>
    </p:spTree>
    <p:extLst>
      <p:ext uri="{BB962C8B-B14F-4D97-AF65-F5344CB8AC3E}">
        <p14:creationId xmlns:p14="http://schemas.microsoft.com/office/powerpoint/2010/main" val="436413453"/>
      </p:ext>
    </p:extLst>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a:t>
            </a:r>
            <a:r>
              <a:rPr lang="el-GR" dirty="0" err="1"/>
              <a:t>Αδειοδότησης</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l-GR" sz="2000" dirty="0"/>
              <a:t>Το παρόν υλικό διατίθεται με τους όρους της άδειας χρήσης </a:t>
            </a:r>
            <a:r>
              <a:rPr lang="el-GR" sz="2000" dirty="0" err="1"/>
              <a:t>Creative</a:t>
            </a:r>
            <a:r>
              <a:rPr lang="el-GR" sz="2000" dirty="0"/>
              <a:t> </a:t>
            </a:r>
            <a:r>
              <a:rPr lang="el-GR" sz="2000" dirty="0" err="1"/>
              <a:t>Commons</a:t>
            </a:r>
            <a:r>
              <a:rPr lang="el-GR" sz="2000" dirty="0"/>
              <a:t> Αναφορά, Μη Εμπορική Χρήση Παρόμοια Διανομή 4.0 [1] ή μεταγενέστερη, Διεθνής Έκδοση. </a:t>
            </a:r>
          </a:p>
          <a:p>
            <a:r>
              <a:rPr lang="el-GR" sz="2000" dirty="0"/>
              <a:t>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p>
        </p:txBody>
      </p:sp>
      <p:pic>
        <p:nvPicPr>
          <p:cNvPr id="6" name="Εικόνα 5">
            <a:extLst>
              <a:ext uri="{FF2B5EF4-FFF2-40B4-BE49-F238E27FC236}">
                <a16:creationId xmlns="" xmlns:a16="http://schemas.microsoft.com/office/drawing/2014/main" id="{327E935D-3BF8-42A4-B523-E2684CC6F2AD}"/>
              </a:ext>
            </a:extLst>
          </p:cNvPr>
          <p:cNvPicPr>
            <a:picLocks noChangeAspect="1"/>
          </p:cNvPicPr>
          <p:nvPr/>
        </p:nvPicPr>
        <p:blipFill>
          <a:blip r:embed="rId2"/>
          <a:stretch>
            <a:fillRect/>
          </a:stretch>
        </p:blipFill>
        <p:spPr>
          <a:xfrm>
            <a:off x="3429000" y="5177439"/>
            <a:ext cx="2286000" cy="838200"/>
          </a:xfrm>
          <a:prstGeom prst="rect">
            <a:avLst/>
          </a:prstGeom>
        </p:spPr>
      </p:pic>
    </p:spTree>
    <p:extLst>
      <p:ext uri="{BB962C8B-B14F-4D97-AF65-F5344CB8AC3E}">
        <p14:creationId xmlns:p14="http://schemas.microsoft.com/office/powerpoint/2010/main" val="3379947022"/>
      </p:ext>
    </p:extLst>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Διατήρηση Σημειωμάτων</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endParaRPr lang="el-GR" sz="2000" dirty="0"/>
          </a:p>
        </p:txBody>
      </p:sp>
      <p:sp>
        <p:nvSpPr>
          <p:cNvPr id="8"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1046018" y="2019589"/>
            <a:ext cx="7356764" cy="2993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l-GR" sz="2000" dirty="0"/>
              <a:t>Οποιαδήποτε αναπαραγωγή ή διασκευή του υλικού θα πρέπει να συμπεριλαμβάνει:</a:t>
            </a:r>
          </a:p>
          <a:p>
            <a:pPr lvl="1"/>
            <a:r>
              <a:rPr lang="el-GR" sz="2000" dirty="0"/>
              <a:t>το Σημείωμα Αναφοράς</a:t>
            </a:r>
          </a:p>
          <a:p>
            <a:pPr lvl="1"/>
            <a:r>
              <a:rPr lang="el-GR" sz="2000" dirty="0"/>
              <a:t>το Σημείωμα </a:t>
            </a:r>
            <a:r>
              <a:rPr lang="el-GR" sz="2000" dirty="0" err="1"/>
              <a:t>Αδειοδότησης</a:t>
            </a:r>
            <a:endParaRPr lang="el-GR" sz="2000" dirty="0"/>
          </a:p>
          <a:p>
            <a:pPr lvl="1"/>
            <a:r>
              <a:rPr lang="el-GR" sz="2000" dirty="0"/>
              <a:t>τη δήλωση Διατήρησης Σημειωμάτων</a:t>
            </a:r>
          </a:p>
          <a:p>
            <a:pPr lvl="1"/>
            <a:r>
              <a:rPr lang="el-GR" sz="2000" dirty="0"/>
              <a:t>το Σημείωμα Χρήσης Έργων Τρίτων (εφόσον υπάρχει)</a:t>
            </a:r>
          </a:p>
          <a:p>
            <a:r>
              <a:rPr lang="el-GR" sz="2000" dirty="0"/>
              <a:t>μαζί με τους συνοδευόμενους </a:t>
            </a:r>
            <a:r>
              <a:rPr lang="el-GR" sz="2000" dirty="0" err="1"/>
              <a:t>υπερσυνδέσμους</a:t>
            </a:r>
            <a:r>
              <a:rPr lang="el-GR" sz="2000" dirty="0"/>
              <a:t>.</a:t>
            </a:r>
          </a:p>
          <a:p>
            <a:pPr marL="0" indent="0">
              <a:buFont typeface="Wingdings" pitchFamily="2" charset="2"/>
              <a:buNone/>
            </a:pPr>
            <a:endParaRPr lang="el-GR" dirty="0"/>
          </a:p>
        </p:txBody>
      </p:sp>
    </p:spTree>
    <p:extLst>
      <p:ext uri="{BB962C8B-B14F-4D97-AF65-F5344CB8AC3E}">
        <p14:creationId xmlns:p14="http://schemas.microsoft.com/office/powerpoint/2010/main" val="2287862987"/>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Εννοιολογικό μοντέλο</a:t>
            </a:r>
            <a:endParaRPr lang="en-US" dirty="0"/>
          </a:p>
        </p:txBody>
      </p:sp>
      <p:sp>
        <p:nvSpPr>
          <p:cNvPr id="6" name="Content Placeholder 5"/>
          <p:cNvSpPr>
            <a:spLocks noGrp="1"/>
          </p:cNvSpPr>
          <p:nvPr>
            <p:ph idx="1"/>
          </p:nvPr>
        </p:nvSpPr>
        <p:spPr/>
        <p:txBody>
          <a:bodyPr/>
          <a:lstStyle/>
          <a:p>
            <a:pPr>
              <a:lnSpc>
                <a:spcPct val="100000"/>
              </a:lnSpc>
            </a:pPr>
            <a:r>
              <a:rPr lang="el-GR" dirty="0"/>
              <a:t>Σημαντικό ρόλο παίζει η δυνατότητα </a:t>
            </a:r>
            <a:r>
              <a:rPr lang="el-GR" b="1" dirty="0"/>
              <a:t>επαναχρησιμοποίησης</a:t>
            </a:r>
          </a:p>
          <a:p>
            <a:pPr lvl="1">
              <a:lnSpc>
                <a:spcPct val="100000"/>
              </a:lnSpc>
            </a:pPr>
            <a:r>
              <a:rPr lang="el-GR" dirty="0"/>
              <a:t>των πληροφοριών και των υπηρεσιών που κατέχουν τα κράτη μέλη</a:t>
            </a:r>
          </a:p>
          <a:p>
            <a:pPr lvl="1">
              <a:lnSpc>
                <a:spcPct val="100000"/>
              </a:lnSpc>
            </a:pPr>
            <a:r>
              <a:rPr lang="el-GR" dirty="0"/>
              <a:t>θα πρέπει να είναι </a:t>
            </a:r>
            <a:r>
              <a:rPr lang="el-GR" dirty="0" smtClean="0"/>
              <a:t>διαθέσιμες, </a:t>
            </a:r>
            <a:r>
              <a:rPr lang="el-GR" dirty="0"/>
              <a:t>ανακτήσιμες και σε </a:t>
            </a:r>
            <a:r>
              <a:rPr lang="el-GR" dirty="0" err="1"/>
              <a:t>διαλειτουργική</a:t>
            </a:r>
            <a:r>
              <a:rPr lang="el-GR" dirty="0"/>
              <a:t> μορφή  </a:t>
            </a:r>
          </a:p>
          <a:p>
            <a:pPr marL="0" indent="0">
              <a:lnSpc>
                <a:spcPct val="100000"/>
              </a:lnSpc>
              <a:buNone/>
            </a:pPr>
            <a:endParaRPr lang="en-US" sz="2800"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5</a:t>
            </a:fld>
            <a:endParaRPr lang="en-US"/>
          </a:p>
        </p:txBody>
      </p:sp>
    </p:spTree>
    <p:extLst>
      <p:ext uri="{BB962C8B-B14F-4D97-AF65-F5344CB8AC3E}">
        <p14:creationId xmlns:p14="http://schemas.microsoft.com/office/powerpoint/2010/main" val="2865816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Εννοιολογικό μοντέλο</a:t>
            </a:r>
            <a:endParaRPr lang="en-US" dirty="0"/>
          </a:p>
        </p:txBody>
      </p:sp>
      <p:sp>
        <p:nvSpPr>
          <p:cNvPr id="2" name="Content Placeholder 1"/>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6</a:t>
            </a:fld>
            <a:endParaRPr lang="en-US"/>
          </a:p>
        </p:txBody>
      </p:sp>
      <p:pic>
        <p:nvPicPr>
          <p:cNvPr id="3" name="Picture 2"/>
          <p:cNvPicPr>
            <a:picLocks noChangeAspect="1"/>
          </p:cNvPicPr>
          <p:nvPr/>
        </p:nvPicPr>
        <p:blipFill>
          <a:blip r:embed="rId2"/>
          <a:stretch>
            <a:fillRect/>
          </a:stretch>
        </p:blipFill>
        <p:spPr>
          <a:xfrm>
            <a:off x="691861" y="1543666"/>
            <a:ext cx="8323709" cy="4471974"/>
          </a:xfrm>
          <a:prstGeom prst="rect">
            <a:avLst/>
          </a:prstGeom>
        </p:spPr>
      </p:pic>
    </p:spTree>
    <p:extLst>
      <p:ext uri="{BB962C8B-B14F-4D97-AF65-F5344CB8AC3E}">
        <p14:creationId xmlns:p14="http://schemas.microsoft.com/office/powerpoint/2010/main" val="2080330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Κύρια χαρακτηριστικά</a:t>
            </a:r>
            <a:endParaRPr lang="en-US" dirty="0"/>
          </a:p>
        </p:txBody>
      </p:sp>
      <p:sp>
        <p:nvSpPr>
          <p:cNvPr id="6" name="Content Placeholder 5"/>
          <p:cNvSpPr>
            <a:spLocks noGrp="1"/>
          </p:cNvSpPr>
          <p:nvPr>
            <p:ph idx="1"/>
          </p:nvPr>
        </p:nvSpPr>
        <p:spPr/>
        <p:txBody>
          <a:bodyPr/>
          <a:lstStyle/>
          <a:p>
            <a:pPr>
              <a:lnSpc>
                <a:spcPct val="100000"/>
              </a:lnSpc>
            </a:pPr>
            <a:r>
              <a:rPr lang="el-GR" dirty="0"/>
              <a:t>Παροχή </a:t>
            </a:r>
            <a:r>
              <a:rPr lang="el-GR" b="1" dirty="0"/>
              <a:t>ενοποιημένων υπηρεσιών</a:t>
            </a:r>
          </a:p>
          <a:p>
            <a:pPr lvl="1">
              <a:lnSpc>
                <a:spcPct val="100000"/>
              </a:lnSpc>
            </a:pPr>
            <a:r>
              <a:rPr lang="el-GR" dirty="0"/>
              <a:t>Απαραίτητος ο συντονισμός για την εξάλειψη της πολυπλοκότητας για τον τελικό χρήστη</a:t>
            </a:r>
          </a:p>
          <a:p>
            <a:pPr>
              <a:lnSpc>
                <a:spcPct val="100000"/>
              </a:lnSpc>
            </a:pPr>
            <a:r>
              <a:rPr lang="el-GR" dirty="0"/>
              <a:t>Πολιτική «Καμία λάθος πόρτα»	</a:t>
            </a:r>
          </a:p>
          <a:p>
            <a:pPr lvl="1">
              <a:lnSpc>
                <a:spcPct val="100000"/>
              </a:lnSpc>
            </a:pPr>
            <a:r>
              <a:rPr lang="el-GR" dirty="0"/>
              <a:t>Παροχή εναλλακτικών λύσεων και διαύλων για την παροχή υπηρεσίας</a:t>
            </a:r>
          </a:p>
          <a:p>
            <a:pPr lvl="1">
              <a:lnSpc>
                <a:spcPct val="100000"/>
              </a:lnSpc>
            </a:pPr>
            <a:r>
              <a:rPr lang="el-GR" dirty="0"/>
              <a:t>Απαραίτητη η διασφάλιση της διαθεσιμότητας των ψηφιακών διαύλων</a:t>
            </a:r>
          </a:p>
          <a:p>
            <a:pPr>
              <a:lnSpc>
                <a:spcPct val="100000"/>
              </a:lnSpc>
            </a:pPr>
            <a:r>
              <a:rPr lang="el-GR" b="1" dirty="0"/>
              <a:t>Επαναχρησιμοποίηση δεδομένων και υπηρεσιών </a:t>
            </a:r>
          </a:p>
          <a:p>
            <a:pPr lvl="1">
              <a:lnSpc>
                <a:spcPct val="100000"/>
              </a:lnSpc>
            </a:pPr>
            <a:r>
              <a:rPr lang="el-GR" dirty="0"/>
              <a:t>μείωση κόστους, βελτίωση της ποιότητας και της διαλειτουργικότητας των υπηρεσιών</a:t>
            </a:r>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7</a:t>
            </a:fld>
            <a:endParaRPr lang="en-US"/>
          </a:p>
        </p:txBody>
      </p:sp>
    </p:spTree>
    <p:extLst>
      <p:ext uri="{BB962C8B-B14F-4D97-AF65-F5344CB8AC3E}">
        <p14:creationId xmlns:p14="http://schemas.microsoft.com/office/powerpoint/2010/main" val="2601077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Κύρια χαρακτηριστικά</a:t>
            </a:r>
            <a:endParaRPr lang="en-US" dirty="0"/>
          </a:p>
        </p:txBody>
      </p:sp>
      <p:sp>
        <p:nvSpPr>
          <p:cNvPr id="6" name="Content Placeholder 5"/>
          <p:cNvSpPr>
            <a:spLocks noGrp="1"/>
          </p:cNvSpPr>
          <p:nvPr>
            <p:ph idx="1"/>
          </p:nvPr>
        </p:nvSpPr>
        <p:spPr/>
        <p:txBody>
          <a:bodyPr/>
          <a:lstStyle/>
          <a:p>
            <a:pPr>
              <a:lnSpc>
                <a:spcPct val="100000"/>
              </a:lnSpc>
            </a:pPr>
            <a:r>
              <a:rPr lang="el-GR" b="1" dirty="0"/>
              <a:t>Κατάλογοι περιγραφής υπηρεσιών</a:t>
            </a:r>
            <a:r>
              <a:rPr lang="el-GR" dirty="0"/>
              <a:t> με δυνατότητα επαναχρησιμοποίησης</a:t>
            </a:r>
          </a:p>
          <a:p>
            <a:pPr lvl="1">
              <a:lnSpc>
                <a:spcPct val="100000"/>
              </a:lnSpc>
            </a:pPr>
            <a:r>
              <a:rPr lang="el-GR" dirty="0"/>
              <a:t>αύξηση της </a:t>
            </a:r>
            <a:r>
              <a:rPr lang="el-GR" dirty="0" err="1"/>
              <a:t>ευρεσιμότητας</a:t>
            </a:r>
            <a:r>
              <a:rPr lang="el-GR" dirty="0"/>
              <a:t> και της χρήσης </a:t>
            </a:r>
            <a:r>
              <a:rPr lang="el-GR" dirty="0" smtClean="0"/>
              <a:t>τους</a:t>
            </a:r>
            <a:endParaRPr lang="el-GR" dirty="0"/>
          </a:p>
          <a:p>
            <a:pPr>
              <a:lnSpc>
                <a:spcPct val="100000"/>
              </a:lnSpc>
            </a:pPr>
            <a:r>
              <a:rPr lang="el-GR" dirty="0"/>
              <a:t>Διακυβέρνηση ενοποιημένων δημόσιων υπηρεσιών</a:t>
            </a:r>
          </a:p>
          <a:p>
            <a:pPr>
              <a:lnSpc>
                <a:spcPct val="100000"/>
              </a:lnSpc>
            </a:pPr>
            <a:r>
              <a:rPr lang="el-GR" dirty="0"/>
              <a:t>Ασφάλεια και προστασία της ιδιωτικής ζωής</a:t>
            </a:r>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8</a:t>
            </a:fld>
            <a:endParaRPr lang="en-US"/>
          </a:p>
        </p:txBody>
      </p:sp>
    </p:spTree>
    <p:extLst>
      <p:ext uri="{BB962C8B-B14F-4D97-AF65-F5344CB8AC3E}">
        <p14:creationId xmlns:p14="http://schemas.microsoft.com/office/powerpoint/2010/main" val="2917082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Εννοιολογικό μοντέλο</a:t>
            </a:r>
            <a:endParaRPr lang="en-US" dirty="0"/>
          </a:p>
        </p:txBody>
      </p:sp>
      <p:sp>
        <p:nvSpPr>
          <p:cNvPr id="6" name="Content Placeholder 5"/>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9</a:t>
            </a:fld>
            <a:endParaRPr lang="en-US"/>
          </a:p>
        </p:txBody>
      </p:sp>
      <p:pic>
        <p:nvPicPr>
          <p:cNvPr id="3" name="Picture 2"/>
          <p:cNvPicPr>
            <a:picLocks noChangeAspect="1"/>
          </p:cNvPicPr>
          <p:nvPr/>
        </p:nvPicPr>
        <p:blipFill>
          <a:blip r:embed="rId2"/>
          <a:stretch>
            <a:fillRect/>
          </a:stretch>
        </p:blipFill>
        <p:spPr>
          <a:xfrm>
            <a:off x="662363" y="1368608"/>
            <a:ext cx="8306131" cy="4462530"/>
          </a:xfrm>
          <a:prstGeom prst="rect">
            <a:avLst/>
          </a:prstGeom>
        </p:spPr>
      </p:pic>
      <p:sp>
        <p:nvSpPr>
          <p:cNvPr id="2" name="Oval 1"/>
          <p:cNvSpPr/>
          <p:nvPr/>
        </p:nvSpPr>
        <p:spPr>
          <a:xfrm>
            <a:off x="3284548" y="3516260"/>
            <a:ext cx="2781954" cy="1174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Tree>
    <p:extLst>
      <p:ext uri="{BB962C8B-B14F-4D97-AF65-F5344CB8AC3E}">
        <p14:creationId xmlns:p14="http://schemas.microsoft.com/office/powerpoint/2010/main" val="2876397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1543</Words>
  <Application>Microsoft Office PowerPoint</Application>
  <PresentationFormat>On-screen Show (4:3)</PresentationFormat>
  <Paragraphs>252</Paragraphs>
  <Slides>46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Calibri</vt:lpstr>
      <vt:lpstr>Calibri Light</vt:lpstr>
      <vt:lpstr>Franklin Gothic Book</vt:lpstr>
      <vt:lpstr>Wingdings</vt:lpstr>
      <vt:lpstr>Office Theme</vt:lpstr>
      <vt:lpstr>Έναρξη Ενότητας 2.4</vt:lpstr>
      <vt:lpstr>Εννοιολογικό μοντέλο</vt:lpstr>
      <vt:lpstr>Σύσταση 34</vt:lpstr>
      <vt:lpstr>Σύσταση 35</vt:lpstr>
      <vt:lpstr>Εννοιολογικό μοντέλο</vt:lpstr>
      <vt:lpstr>Εννοιολογικό μοντέλο</vt:lpstr>
      <vt:lpstr>Κύρια χαρακτηριστικά</vt:lpstr>
      <vt:lpstr>Κύρια χαρακτηριστικά</vt:lpstr>
      <vt:lpstr>Εννοιολογικό μοντέλο</vt:lpstr>
      <vt:lpstr>Λειτουργία συντονισμού </vt:lpstr>
      <vt:lpstr>Εννοιολογικό μοντέλο</vt:lpstr>
      <vt:lpstr>Εσωτερικές πηγές πληροφοριών και υπηρεσίες </vt:lpstr>
      <vt:lpstr>Σύσταση 36</vt:lpstr>
      <vt:lpstr>Εσωτερικές πηγές πληροφοριών και υπηρεσίες </vt:lpstr>
      <vt:lpstr>Εσωτερικές πηγές πληροφοριών και υπηρεσίες </vt:lpstr>
      <vt:lpstr>Εννοιολογικό μοντέλο</vt:lpstr>
      <vt:lpstr>Μητρώα βάσης</vt:lpstr>
      <vt:lpstr>Μητρώα βάσης</vt:lpstr>
      <vt:lpstr>Μητρώα βάσης</vt:lpstr>
      <vt:lpstr>Σύσταση 37</vt:lpstr>
      <vt:lpstr>Σύσταση 38</vt:lpstr>
      <vt:lpstr>Σύσταση 39</vt:lpstr>
      <vt:lpstr>Σύσταση 40</vt:lpstr>
      <vt:lpstr>Εννοιολογικό μοντέλο</vt:lpstr>
      <vt:lpstr>Ανοικτά δεδομένα</vt:lpstr>
      <vt:lpstr>Σύσταση 41</vt:lpstr>
      <vt:lpstr>Σύσταση 42</vt:lpstr>
      <vt:lpstr>Σύσταση 43</vt:lpstr>
      <vt:lpstr>Εννοιολογικό μοντέλο</vt:lpstr>
      <vt:lpstr>Κατάλογοι</vt:lpstr>
      <vt:lpstr>Κατάλογοι</vt:lpstr>
      <vt:lpstr>Σύσταση 44</vt:lpstr>
      <vt:lpstr>Εννοιολογικό μοντέλο</vt:lpstr>
      <vt:lpstr>Εξωτερικές πηγές πληροφοριών και υπηρεσίες</vt:lpstr>
      <vt:lpstr>Σύσταση 44</vt:lpstr>
      <vt:lpstr>Εννοιολογικό μοντέλο</vt:lpstr>
      <vt:lpstr>Ασφάλεια και προστασία της ιδιωτικής ζωής </vt:lpstr>
      <vt:lpstr>Ασφάλεια και προστασία της ιδιωτικής ζωής </vt:lpstr>
      <vt:lpstr>Ασφάλεια και προστασία της ιδιωτικής ζωής </vt:lpstr>
      <vt:lpstr>Συστάσεις 46 &amp; 47</vt:lpstr>
      <vt:lpstr>PowerPoint Presentation</vt:lpstr>
      <vt:lpstr>Χρηματοδότηση</vt:lpstr>
      <vt:lpstr>PowerPoint Presentation</vt:lpstr>
      <vt:lpstr>Σημείωμα Ιστορικού Εκδόσεων Έργου</vt:lpstr>
      <vt:lpstr>Σημείωμα Αδειοδότησης</vt:lpstr>
      <vt:lpstr>Διατήρηση Σημειωμάτων</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krantos</dc:creator>
  <cp:lastModifiedBy>krantos</cp:lastModifiedBy>
  <cp:revision>6</cp:revision>
  <dcterms:created xsi:type="dcterms:W3CDTF">2018-04-14T20:36:22Z</dcterms:created>
  <dcterms:modified xsi:type="dcterms:W3CDTF">2018-06-11T19:37:51Z</dcterms:modified>
</cp:coreProperties>
</file>