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</p:sldMasterIdLst>
  <p:notesMasterIdLst>
    <p:notesMasterId r:id="rId15"/>
  </p:notesMasterIdLst>
  <p:handoutMasterIdLst>
    <p:handoutMasterId r:id="rId16"/>
  </p:handoutMasterIdLst>
  <p:sldIdLst>
    <p:sldId id="266" r:id="rId2"/>
    <p:sldId id="799" r:id="rId3"/>
    <p:sldId id="800" r:id="rId4"/>
    <p:sldId id="801" r:id="rId5"/>
    <p:sldId id="802" r:id="rId6"/>
    <p:sldId id="803" r:id="rId7"/>
    <p:sldId id="804" r:id="rId8"/>
    <p:sldId id="280" r:id="rId9"/>
    <p:sldId id="279" r:id="rId10"/>
    <p:sldId id="278" r:id="rId11"/>
    <p:sldId id="281" r:id="rId12"/>
    <p:sldId id="282" r:id="rId13"/>
    <p:sldId id="283" r:id="rId14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C947F"/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200">
                <a:latin typeface="Tahoma" charset="0"/>
              </a:defRPr>
            </a:lvl1pPr>
          </a:lstStyle>
          <a:p>
            <a:endParaRPr lang="el-GR"/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200">
                <a:latin typeface="Tahoma" charset="0"/>
              </a:defRPr>
            </a:lvl1pPr>
          </a:lstStyle>
          <a:p>
            <a:fld id="{4A947208-8E3C-401F-A46F-B83B7F75D64A}" type="slidenum">
              <a:rPr lang="el-GR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9464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575" y="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t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07/16/96</a:t>
            </a:r>
            <a:endParaRPr lang="el-GR" sz="1200" i="0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10075"/>
            <a:ext cx="51339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675" tIns="46840" rIns="93675" bIns="468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/>
              <a:t>Δευτέρου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*</a:t>
            </a:r>
            <a:endParaRPr lang="el-GR" sz="1200" i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575" y="8820150"/>
            <a:ext cx="3032125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9381" tIns="0" rIns="19381" bIns="0" numCol="1" anchor="b" anchorCtr="0" compatLnSpc="1">
            <a:prstTxWarp prst="textNoShape">
              <a:avLst/>
            </a:prstTxWarp>
          </a:bodyPr>
          <a:lstStyle>
            <a:lvl1pPr algn="r" defTabSz="930275">
              <a:defRPr kumimoji="1" sz="1000" i="1">
                <a:latin typeface="Tahoma" charset="0"/>
              </a:defRPr>
            </a:lvl1pPr>
          </a:lstStyle>
          <a:p>
            <a:r>
              <a:rPr lang="el-GR"/>
              <a:t>##</a:t>
            </a:r>
            <a:endParaRPr lang="el-GR" sz="1200" i="0"/>
          </a:p>
        </p:txBody>
      </p:sp>
    </p:spTree>
    <p:extLst>
      <p:ext uri="{BB962C8B-B14F-4D97-AF65-F5344CB8AC3E}">
        <p14:creationId xmlns:p14="http://schemas.microsoft.com/office/powerpoint/2010/main" val="320344305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l-GR" noProof="0"/>
              <a:t>Στυλ κύριου τίτλου</a:t>
            </a:r>
          </a:p>
        </p:txBody>
      </p:sp>
      <p:sp>
        <p:nvSpPr>
          <p:cNvPr id="358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l-GR" noProof="0"/>
              <a:t>Στυλ κύριου υπότιτλου</a:t>
            </a:r>
          </a:p>
        </p:txBody>
      </p:sp>
      <p:pic>
        <p:nvPicPr>
          <p:cNvPr id="17" name="Εικόνα 1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pic>
        <p:nvPicPr>
          <p:cNvPr id="18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21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4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6713055" cy="98243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9249" y="2011041"/>
            <a:ext cx="6879135" cy="3794223"/>
          </a:xfrm>
        </p:spPr>
        <p:txBody>
          <a:bodyPr/>
          <a:lstStyle/>
          <a:p>
            <a:pPr lvl="0"/>
            <a:r>
              <a:rPr lang="el-GR" dirty="0"/>
              <a:t>Στυλ υποδείγματος κειμένου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221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8316416" y="6368425"/>
            <a:ext cx="80357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AAB0BD28-D8D0-4480-9204-35C60E270639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43320" y="214313"/>
            <a:ext cx="7739486" cy="1342479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5148064" y="198884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8460432" y="6389531"/>
            <a:ext cx="536848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E4C5A3E-EF34-4350-A6DA-2705500F1956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7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>
          <a:xfrm>
            <a:off x="497295" y="6237312"/>
            <a:ext cx="8467193" cy="5029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>
          <a:xfrm>
            <a:off x="8133452" y="6400800"/>
            <a:ext cx="899592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94FE8705-62F4-4454-A65C-99EC21C1BA9B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0" name="Εικόνα 9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404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1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>
            <a:extLst>
              <a:ext uri="{FF2B5EF4-FFF2-40B4-BE49-F238E27FC236}">
                <a16:creationId xmlns:a16="http://schemas.microsoft.com/office/drawing/2014/main" id="{BF3EDFD1-FB27-48DF-8A45-C64D13202A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4368" y="213287"/>
            <a:ext cx="1098438" cy="588960"/>
          </a:xfrm>
          <a:prstGeom prst="rect">
            <a:avLst/>
          </a:prstGeom>
        </p:spPr>
      </p:pic>
      <p:sp>
        <p:nvSpPr>
          <p:cNvPr id="6" name="Θέση αριθμού διαφάνειας 4"/>
          <p:cNvSpPr>
            <a:spLocks noGrp="1"/>
          </p:cNvSpPr>
          <p:nvPr>
            <p:ph type="sldNum" sz="quarter" idx="12"/>
          </p:nvPr>
        </p:nvSpPr>
        <p:spPr>
          <a:xfrm>
            <a:off x="8532440" y="6384609"/>
            <a:ext cx="464840" cy="45720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BCCA914-AF5B-482D-ABD6-5C7EF3E8AE42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79150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3320" y="214313"/>
            <a:ext cx="7700655" cy="141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τίτλου του υποδείγματος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9249" y="2011041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/>
              <a:t>Κάντε κλικ για να επεξεργαστείτε το στυλ κειμένου του υποδείγματος</a:t>
            </a:r>
          </a:p>
          <a:p>
            <a:pPr lvl="1"/>
            <a:r>
              <a:rPr lang="el-GR" dirty="0"/>
              <a:t>Δευτέρου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5508BE34-E20F-4516-96F6-D92F864207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37" y="178556"/>
            <a:ext cx="1239483" cy="692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Rectangle 8">
            <a:extLst>
              <a:ext uri="{FF2B5EF4-FFF2-40B4-BE49-F238E27FC236}">
                <a16:creationId xmlns:a16="http://schemas.microsoft.com/office/drawing/2014/main" id="{12DF99E1-1A7A-4B00-B218-0E12C99371C8}"/>
              </a:ext>
            </a:extLst>
          </p:cNvPr>
          <p:cNvSpPr/>
          <p:nvPr userDrawn="1"/>
        </p:nvSpPr>
        <p:spPr>
          <a:xfrm>
            <a:off x="325845" y="874778"/>
            <a:ext cx="171450" cy="594902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6" name="Group 18">
            <a:extLst>
              <a:ext uri="{FF2B5EF4-FFF2-40B4-BE49-F238E27FC236}">
                <a16:creationId xmlns:a16="http://schemas.microsoft.com/office/drawing/2014/main" id="{C9E3AF18-78C3-4250-90BC-22ACE72C8C92}"/>
              </a:ext>
            </a:extLst>
          </p:cNvPr>
          <p:cNvGrpSpPr/>
          <p:nvPr userDrawn="1"/>
        </p:nvGrpSpPr>
        <p:grpSpPr>
          <a:xfrm>
            <a:off x="531637" y="6104690"/>
            <a:ext cx="8467193" cy="719113"/>
            <a:chOff x="645544" y="6125841"/>
            <a:chExt cx="7337313" cy="7191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E7F7F09C-E668-41CF-AA7B-7139201D17D9}"/>
                </a:ext>
              </a:extLst>
            </p:cNvPr>
            <p:cNvSpPr/>
            <p:nvPr userDrawn="1"/>
          </p:nvSpPr>
          <p:spPr>
            <a:xfrm>
              <a:off x="645544" y="6635547"/>
              <a:ext cx="7337313" cy="20940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22" descr="European Commission logo">
              <a:extLst>
                <a:ext uri="{FF2B5EF4-FFF2-40B4-BE49-F238E27FC236}">
                  <a16:creationId xmlns:a16="http://schemas.microsoft.com/office/drawing/2014/main" id="{39FC5744-FA86-4064-89D3-0FFF7F536CD3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5544" y="6125841"/>
              <a:ext cx="1007410" cy="6979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Ορθογώνιο 10">
              <a:extLst>
                <a:ext uri="{FF2B5EF4-FFF2-40B4-BE49-F238E27FC236}">
                  <a16:creationId xmlns:a16="http://schemas.microsoft.com/office/drawing/2014/main" id="{8B60A3E5-7BBB-48FA-8E31-B014D104D0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204865" y="6327770"/>
              <a:ext cx="332817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Franklin Gothic Book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Franklin Gothic Book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Franklin Gothic Book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l-GR" sz="1400" b="1" dirty="0" err="1">
                  <a:solidFill>
                    <a:srgbClr val="C00000"/>
                  </a:solidFill>
                </a:rPr>
                <a:t>SlideWiki</a:t>
              </a:r>
              <a:r>
                <a:rPr lang="en-GB" altLang="el-GR" sz="1400" b="1" dirty="0">
                  <a:solidFill>
                    <a:srgbClr val="C00000"/>
                  </a:solidFill>
                </a:rPr>
                <a:t> Horizon 2020 - 688095</a:t>
              </a:r>
            </a:p>
          </p:txBody>
        </p:sp>
      </p:grpSp>
      <p:sp>
        <p:nvSpPr>
          <p:cNvPr id="20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433586" y="6453336"/>
            <a:ext cx="549219" cy="360040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fld id="{7735973E-847F-47F7-AABA-D1B406D9E549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aseline="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resources.ekdd.gr/gnosis/index.php/2012-09-20-11-36-31/3-26/88-interoperability-maturity-assessment-for-public-service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Beginning of Section S4.2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395720" y="2708920"/>
            <a:ext cx="6713055" cy="98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8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ahoma" charset="0"/>
              </a:defRPr>
            </a:lvl9pPr>
          </a:lstStyle>
          <a:p>
            <a:pPr algn="ctr"/>
            <a:r>
              <a:rPr lang="en-US" dirty="0"/>
              <a:t>Detailed presentation of methodology, criteria and rating scale of the model </a:t>
            </a:r>
          </a:p>
          <a:p>
            <a:pPr algn="ctr"/>
            <a:r>
              <a:rPr lang="en-US" dirty="0"/>
              <a:t>Service Delivery</a:t>
            </a:r>
          </a:p>
          <a:p>
            <a:pPr algn="ctr"/>
            <a:endParaRPr lang="en-US" sz="1400" dirty="0"/>
          </a:p>
          <a:p>
            <a:pPr algn="ctr"/>
            <a:r>
              <a:rPr lang="en-US" altLang="el-GR" sz="1400" b="1" dirty="0"/>
              <a:t>INTEROPERABILITY MATURITY ASSESSMENT FOR PUBLIC SERVICES</a:t>
            </a:r>
            <a:endParaRPr lang="el-GR" sz="1400" dirty="0"/>
          </a:p>
        </p:txBody>
      </p:sp>
    </p:spTree>
    <p:extLst>
      <p:ext uri="{BB962C8B-B14F-4D97-AF65-F5344CB8AC3E}">
        <p14:creationId xmlns:p14="http://schemas.microsoft.com/office/powerpoint/2010/main" val="3517038185"/>
      </p:ext>
    </p:extLst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sz="3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Notes</a:t>
            </a:r>
            <a:endParaRPr lang="el-GR" sz="3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156303999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regarding the previous versions of the current work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1149249" y="1772816"/>
            <a:ext cx="6879135" cy="3794223"/>
          </a:xfrm>
        </p:spPr>
        <p:txBody>
          <a:bodyPr/>
          <a:lstStyle/>
          <a:p>
            <a:r>
              <a:rPr lang="en-US" dirty="0"/>
              <a:t>The current version of the work is version 1</a:t>
            </a:r>
            <a:r>
              <a:rPr lang="el-GR" dirty="0"/>
              <a:t>.0. </a:t>
            </a:r>
          </a:p>
          <a:p>
            <a:r>
              <a:rPr lang="en-US" dirty="0"/>
              <a:t>Previous versions are</a:t>
            </a:r>
            <a:r>
              <a:rPr lang="el-GR" dirty="0"/>
              <a:t>:</a:t>
            </a:r>
          </a:p>
          <a:p>
            <a:pPr lvl="1"/>
            <a:r>
              <a:rPr lang="en-US" dirty="0"/>
              <a:t>Version of </a:t>
            </a:r>
            <a:r>
              <a:rPr lang="en-US" sz="2000" dirty="0"/>
              <a:t>F2F Training material regarding Interoperability Maturity Assessment for Public Services </a:t>
            </a:r>
            <a:r>
              <a:rPr lang="en-US" dirty="0"/>
              <a:t>available </a:t>
            </a:r>
            <a:r>
              <a:rPr lang="en-US" dirty="0">
                <a:hlinkClick r:id="rId2"/>
              </a:rPr>
              <a:t>here</a:t>
            </a:r>
            <a:r>
              <a:rPr lang="el-GR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119534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Notes Licensing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The current training material is provided under the terms of use of the License </a:t>
            </a:r>
            <a:r>
              <a:rPr lang="el-GR" sz="2000" dirty="0" err="1"/>
              <a:t>Creative</a:t>
            </a:r>
            <a:r>
              <a:rPr lang="el-GR" sz="2000" dirty="0"/>
              <a:t> </a:t>
            </a:r>
            <a:r>
              <a:rPr lang="el-GR" sz="2000" dirty="0" err="1"/>
              <a:t>Commons</a:t>
            </a:r>
            <a:r>
              <a:rPr lang="el-GR" sz="2000" dirty="0"/>
              <a:t> </a:t>
            </a:r>
            <a:r>
              <a:rPr lang="fr-FR" sz="2000" dirty="0"/>
              <a:t>Attribution-</a:t>
            </a:r>
            <a:r>
              <a:rPr lang="fr-FR" sz="2000" dirty="0" err="1"/>
              <a:t>NonCommercial</a:t>
            </a:r>
            <a:r>
              <a:rPr lang="fr-FR" sz="2000" dirty="0"/>
              <a:t> 4.0 International (CC BY-NC 4.0) </a:t>
            </a:r>
            <a:r>
              <a:rPr lang="en-US" sz="2000" dirty="0"/>
              <a:t>or newer.</a:t>
            </a:r>
            <a:r>
              <a:rPr lang="fr-FR" sz="2000" dirty="0"/>
              <a:t> </a:t>
            </a:r>
            <a:endParaRPr lang="el-GR" sz="2000" dirty="0"/>
          </a:p>
          <a:p>
            <a:endParaRPr lang="en-US" sz="2000" dirty="0"/>
          </a:p>
          <a:p>
            <a:r>
              <a:rPr lang="en-US" sz="2000" dirty="0"/>
              <a:t>From this license is excluded the work from third parties e.g. photos, diagrams </a:t>
            </a:r>
            <a:r>
              <a:rPr lang="en-US" sz="2000" dirty="0" err="1"/>
              <a:t>etc</a:t>
            </a:r>
            <a:r>
              <a:rPr lang="en-US" sz="2000" dirty="0"/>
              <a:t>, that are included in this material and they are explicitly referred, including the terms of use from the third parties in the </a:t>
            </a:r>
            <a:r>
              <a:rPr lang="el-GR" sz="2000" dirty="0"/>
              <a:t>«</a:t>
            </a:r>
            <a:r>
              <a:rPr lang="en-US" sz="2000" dirty="0"/>
              <a:t>Note of Use of third parties work</a:t>
            </a:r>
            <a:r>
              <a:rPr lang="el-GR" sz="2000" dirty="0"/>
              <a:t>».</a:t>
            </a:r>
          </a:p>
        </p:txBody>
      </p:sp>
      <p:pic>
        <p:nvPicPr>
          <p:cNvPr id="6" name="Εικόνα 5">
            <a:extLst>
              <a:ext uri="{FF2B5EF4-FFF2-40B4-BE49-F238E27FC236}">
                <a16:creationId xmlns:a16="http://schemas.microsoft.com/office/drawing/2014/main" id="{327E935D-3BF8-42A4-B523-E2684CC6F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5177439"/>
            <a:ext cx="2286000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262458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Maintenance Notes</a:t>
            </a:r>
            <a:endParaRPr lang="el-GR" b="1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893618" y="1867189"/>
            <a:ext cx="7356764" cy="435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endParaRPr lang="el-GR" sz="2000" dirty="0"/>
          </a:p>
        </p:txBody>
      </p:sp>
      <p:sp>
        <p:nvSpPr>
          <p:cNvPr id="8" name="Θέση περιεχομένου 3">
            <a:extLst>
              <a:ext uri="{FF2B5EF4-FFF2-40B4-BE49-F238E27FC236}">
                <a16:creationId xmlns:a16="http://schemas.microsoft.com/office/drawing/2014/main" id="{CFF87B85-DD02-48AD-AC9E-7DD50F468CF1}"/>
              </a:ext>
            </a:extLst>
          </p:cNvPr>
          <p:cNvSpPr txBox="1">
            <a:spLocks/>
          </p:cNvSpPr>
          <p:nvPr/>
        </p:nvSpPr>
        <p:spPr bwMode="auto">
          <a:xfrm>
            <a:off x="1046018" y="2019589"/>
            <a:ext cx="7356764" cy="299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Any copy, redistribute, remix or transform build on this material should contain</a:t>
            </a:r>
            <a:r>
              <a:rPr lang="el-GR" sz="2000" dirty="0"/>
              <a:t>:</a:t>
            </a:r>
          </a:p>
          <a:p>
            <a:pPr lvl="1"/>
            <a:r>
              <a:rPr lang="en-US" sz="2000" dirty="0"/>
              <a:t>The appropriate credit</a:t>
            </a:r>
            <a:endParaRPr lang="el-GR" sz="2000" dirty="0"/>
          </a:p>
          <a:p>
            <a:pPr lvl="1"/>
            <a:r>
              <a:rPr lang="en-US" sz="2000" dirty="0"/>
              <a:t>The licensing note</a:t>
            </a:r>
            <a:endParaRPr lang="el-GR" sz="2000" dirty="0"/>
          </a:p>
          <a:p>
            <a:pPr lvl="1"/>
            <a:r>
              <a:rPr lang="en-US" sz="2000" dirty="0"/>
              <a:t>The declaration of the maintenance note</a:t>
            </a:r>
            <a:endParaRPr lang="el-GR" sz="2000" dirty="0"/>
          </a:p>
          <a:p>
            <a:pPr lvl="1"/>
            <a:r>
              <a:rPr lang="en-US" sz="2000" dirty="0"/>
              <a:t>The note for the use of third parties work (if applicable)</a:t>
            </a:r>
            <a:endParaRPr lang="el-GR" sz="2000" dirty="0"/>
          </a:p>
          <a:p>
            <a:r>
              <a:rPr lang="en-US" sz="2000" dirty="0"/>
              <a:t>including the relevant links to material and the above mentioned notes.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76150867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Τίτλος 1">
            <a:extLst>
              <a:ext uri="{FF2B5EF4-FFF2-40B4-BE49-F238E27FC236}">
                <a16:creationId xmlns:a16="http://schemas.microsoft.com/office/drawing/2014/main" id="{8F080603-0341-4F03-9ACD-34A9BA093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Delivery (B1)</a:t>
            </a:r>
            <a:endParaRPr lang="el-GR" altLang="el-GR"/>
          </a:p>
        </p:txBody>
      </p:sp>
      <p:sp>
        <p:nvSpPr>
          <p:cNvPr id="22531" name="Θέση περιεχομένου 2">
            <a:extLst>
              <a:ext uri="{FF2B5EF4-FFF2-40B4-BE49-F238E27FC236}">
                <a16:creationId xmlns:a16="http://schemas.microsoft.com/office/drawing/2014/main" id="{8534E5BA-F27B-4702-88DC-5ABF41FDC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/>
          <a:lstStyle/>
          <a:p>
            <a:pPr eaLnBrk="1" hangingPunct="1"/>
            <a:r>
              <a:rPr lang="en-US" altLang="el-GR" sz="2800"/>
              <a:t>Question:</a:t>
            </a:r>
          </a:p>
          <a:p>
            <a:pPr lvl="1" eaLnBrk="1" hangingPunct="1"/>
            <a:r>
              <a:rPr lang="en-GB" altLang="el-GR" sz="2400"/>
              <a:t>B1: Delivery channels</a:t>
            </a:r>
          </a:p>
          <a:p>
            <a:pPr lvl="2" eaLnBrk="1" hangingPunct="1"/>
            <a:r>
              <a:rPr lang="en-US" altLang="el-GR" sz="2000"/>
              <a:t>Assesses through which channels the service is delivered towards the end user. This includes traditional (non-digital) and digital channels.</a:t>
            </a:r>
          </a:p>
          <a:p>
            <a:pPr lvl="1" eaLnBrk="1" hangingPunct="1"/>
            <a:r>
              <a:rPr lang="en-US" altLang="el-GR" sz="2400"/>
              <a:t>B1: Example</a:t>
            </a:r>
          </a:p>
          <a:p>
            <a:pPr lvl="2" eaLnBrk="1" hangingPunct="1"/>
            <a:r>
              <a:rPr lang="en-US" altLang="el-GR" sz="2000"/>
              <a:t>Traditional (Counter / desk, Postal, Telephone)</a:t>
            </a:r>
          </a:p>
          <a:p>
            <a:pPr lvl="2" eaLnBrk="1" hangingPunct="1"/>
            <a:r>
              <a:rPr lang="en-US" altLang="el-GR" sz="2000"/>
              <a:t>Digital (Dedicated application, Website and/or web portal, Not applicable)</a:t>
            </a:r>
          </a:p>
          <a:p>
            <a:pPr lvl="1" eaLnBrk="1" hangingPunct="1"/>
            <a:r>
              <a:rPr lang="en-US" altLang="el-GR" sz="2400"/>
              <a:t>B1: No score</a:t>
            </a:r>
          </a:p>
        </p:txBody>
      </p:sp>
      <p:sp>
        <p:nvSpPr>
          <p:cNvPr id="22532" name="Θέση αριθμού διαφάνειας 3">
            <a:extLst>
              <a:ext uri="{FF2B5EF4-FFF2-40B4-BE49-F238E27FC236}">
                <a16:creationId xmlns:a16="http://schemas.microsoft.com/office/drawing/2014/main" id="{11657343-1262-42F9-91D8-973F611FAA66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15016620-8898-48C6-967B-0472728B03B2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2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10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Τίτλος 1">
            <a:extLst>
              <a:ext uri="{FF2B5EF4-FFF2-40B4-BE49-F238E27FC236}">
                <a16:creationId xmlns:a16="http://schemas.microsoft.com/office/drawing/2014/main" id="{A5CC88BC-FFD6-4782-8F54-162765FAA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Delivery (B2)</a:t>
            </a:r>
            <a:endParaRPr lang="el-GR" altLang="el-GR"/>
          </a:p>
        </p:txBody>
      </p:sp>
      <p:sp>
        <p:nvSpPr>
          <p:cNvPr id="23555" name="Θέση περιεχομένου 2">
            <a:extLst>
              <a:ext uri="{FF2B5EF4-FFF2-40B4-BE49-F238E27FC236}">
                <a16:creationId xmlns:a16="http://schemas.microsoft.com/office/drawing/2014/main" id="{54C7F1A8-16F2-44C0-85C9-0211FD40E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/>
          <a:lstStyle/>
          <a:p>
            <a:pPr eaLnBrk="1" hangingPunct="1"/>
            <a:r>
              <a:rPr lang="en-US" altLang="el-GR" sz="2000"/>
              <a:t>Question:</a:t>
            </a:r>
          </a:p>
          <a:p>
            <a:pPr lvl="1" eaLnBrk="1" hangingPunct="1"/>
            <a:r>
              <a:rPr lang="en-GB" altLang="el-GR" sz="1800"/>
              <a:t>B2: </a:t>
            </a:r>
            <a:r>
              <a:rPr lang="en-US" altLang="el-GR" sz="1800"/>
              <a:t>Device, platform and/or browser dependency</a:t>
            </a:r>
            <a:endParaRPr lang="en-GB" altLang="el-GR" sz="1800"/>
          </a:p>
          <a:p>
            <a:pPr lvl="2" eaLnBrk="1" hangingPunct="1"/>
            <a:r>
              <a:rPr lang="en-US" altLang="el-GR" sz="1600"/>
              <a:t>Assesses whether the delivery channel is device / platform / browser independent. (</a:t>
            </a:r>
            <a:r>
              <a:rPr lang="en-US" altLang="el-GR" sz="1600" b="1"/>
              <a:t>technical interoperability – weight 40%</a:t>
            </a:r>
            <a:r>
              <a:rPr lang="en-US" altLang="el-GR" sz="1600"/>
              <a:t>)</a:t>
            </a:r>
          </a:p>
          <a:p>
            <a:pPr lvl="1" eaLnBrk="1" hangingPunct="1"/>
            <a:r>
              <a:rPr lang="en-US" altLang="el-GR" sz="1800"/>
              <a:t>B2: Example</a:t>
            </a:r>
          </a:p>
          <a:p>
            <a:pPr lvl="2" eaLnBrk="1" hangingPunct="1"/>
            <a:r>
              <a:rPr lang="en-US" altLang="el-GR" sz="1600"/>
              <a:t>Devices: PC; Tablet; Mobile Phone, …</a:t>
            </a:r>
          </a:p>
          <a:p>
            <a:pPr lvl="2" eaLnBrk="1" hangingPunct="1"/>
            <a:r>
              <a:rPr lang="en-US" altLang="el-GR" sz="1600"/>
              <a:t>Platforms: Windows OS; Mac OS; Mobile OS, Android, iOS, …</a:t>
            </a:r>
          </a:p>
          <a:p>
            <a:pPr lvl="2" eaLnBrk="1" hangingPunct="1"/>
            <a:r>
              <a:rPr lang="en-US" altLang="el-GR" sz="1600"/>
              <a:t>Browsers: Internet Explorer, Google Chrome; Firefox; Opera,</a:t>
            </a:r>
          </a:p>
          <a:p>
            <a:pPr lvl="1" eaLnBrk="1" hangingPunct="1"/>
            <a:r>
              <a:rPr lang="en-US" altLang="el-GR" sz="1800"/>
              <a:t>B2: Score:</a:t>
            </a:r>
          </a:p>
          <a:p>
            <a:pPr lvl="2" eaLnBrk="1" hangingPunct="1"/>
            <a:r>
              <a:rPr lang="en-US" altLang="el-GR" sz="1600"/>
              <a:t>Ad hoc: Single Device/ platform/ browser</a:t>
            </a:r>
          </a:p>
          <a:p>
            <a:pPr lvl="2" eaLnBrk="1" hangingPunct="1"/>
            <a:r>
              <a:rPr lang="en-GB" altLang="el-GR" sz="1600"/>
              <a:t>Essential: </a:t>
            </a:r>
            <a:r>
              <a:rPr lang="en-US" altLang="el-GR" sz="1600"/>
              <a:t>Multiple Devices, platforms, browsers</a:t>
            </a:r>
          </a:p>
          <a:p>
            <a:pPr lvl="2" eaLnBrk="1" hangingPunct="1"/>
            <a:r>
              <a:rPr lang="en-GB" altLang="el-GR" sz="1600"/>
              <a:t>Seamless: </a:t>
            </a:r>
            <a:r>
              <a:rPr lang="en-US" altLang="el-GR" sz="1600"/>
              <a:t>All common available devices, platforms, browsers</a:t>
            </a:r>
            <a:r>
              <a:rPr lang="en-US" altLang="el-GR" sz="1800"/>
              <a:t> </a:t>
            </a:r>
          </a:p>
        </p:txBody>
      </p:sp>
      <p:sp>
        <p:nvSpPr>
          <p:cNvPr id="23556" name="Θέση αριθμού διαφάνειας 3">
            <a:extLst>
              <a:ext uri="{FF2B5EF4-FFF2-40B4-BE49-F238E27FC236}">
                <a16:creationId xmlns:a16="http://schemas.microsoft.com/office/drawing/2014/main" id="{02131A1F-1C23-4019-80B7-DF82A3B090A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8368CBFA-2BF4-45B7-BA88-EB071B4302C2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3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36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Τίτλος 1">
            <a:extLst>
              <a:ext uri="{FF2B5EF4-FFF2-40B4-BE49-F238E27FC236}">
                <a16:creationId xmlns:a16="http://schemas.microsoft.com/office/drawing/2014/main" id="{DDF51DA2-8355-4315-A4A0-6060D2A1B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Delivery (B3)</a:t>
            </a:r>
            <a:endParaRPr lang="el-GR" altLang="el-GR"/>
          </a:p>
        </p:txBody>
      </p:sp>
      <p:sp>
        <p:nvSpPr>
          <p:cNvPr id="27651" name="Θέση περιεχομένου 2">
            <a:extLst>
              <a:ext uri="{FF2B5EF4-FFF2-40B4-BE49-F238E27FC236}">
                <a16:creationId xmlns:a16="http://schemas.microsoft.com/office/drawing/2014/main" id="{2B42F1CA-3E42-441D-85D4-D6B0274D06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 rtlCol="0"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l-GR" sz="2400"/>
              <a:t>Question:</a:t>
            </a:r>
          </a:p>
          <a:p>
            <a:pPr lvl="1" eaLnBrk="1" hangingPunct="1">
              <a:defRPr/>
            </a:pPr>
            <a:r>
              <a:rPr lang="en-GB" altLang="el-GR" sz="2000"/>
              <a:t>B3: Form pre-filling</a:t>
            </a:r>
          </a:p>
          <a:p>
            <a:pPr lvl="2" eaLnBrk="1" hangingPunct="1">
              <a:defRPr/>
            </a:pPr>
            <a:r>
              <a:rPr lang="en-US" altLang="el-GR" sz="1800"/>
              <a:t>Re-use of existing trustworthy data sources to pre-fill forms. (</a:t>
            </a:r>
            <a:r>
              <a:rPr lang="en-US" altLang="el-GR" sz="1800" b="1"/>
              <a:t>semantic -</a:t>
            </a:r>
            <a:r>
              <a:rPr lang="en-US" altLang="el-GR" sz="1800"/>
              <a:t> </a:t>
            </a:r>
            <a:r>
              <a:rPr lang="en-US" altLang="el-GR" sz="1800" b="1"/>
              <a:t>technical interoperability – weight 40%</a:t>
            </a:r>
            <a:r>
              <a:rPr lang="en-US" altLang="el-GR" sz="1800"/>
              <a:t>)</a:t>
            </a:r>
          </a:p>
          <a:p>
            <a:pPr lvl="1" eaLnBrk="1" hangingPunct="1">
              <a:defRPr/>
            </a:pPr>
            <a:r>
              <a:rPr lang="en-US" altLang="el-GR" sz="2000"/>
              <a:t>B3: Example</a:t>
            </a:r>
          </a:p>
          <a:p>
            <a:pPr lvl="2" eaLnBrk="1" hangingPunct="1">
              <a:defRPr/>
            </a:pPr>
            <a:r>
              <a:rPr lang="en-US" altLang="el-GR" sz="1800"/>
              <a:t>Existing internal or external base registries (or other data sources) are used for the pre-filling of forms so name and address data are accurate. Pre-filling includes also the filling of drop-down boxes and/or auto-filling (automatic completion of key words).</a:t>
            </a:r>
          </a:p>
          <a:p>
            <a:pPr lvl="1" eaLnBrk="1" hangingPunct="1">
              <a:defRPr/>
            </a:pPr>
            <a:r>
              <a:rPr lang="en-US" altLang="el-GR" sz="2000"/>
              <a:t>B3: Score:</a:t>
            </a:r>
          </a:p>
          <a:p>
            <a:pPr lvl="2" eaLnBrk="1" hangingPunct="1">
              <a:defRPr/>
            </a:pPr>
            <a:r>
              <a:rPr lang="en-US" altLang="el-GR" sz="1800"/>
              <a:t>Ad hoc: No pre-filling</a:t>
            </a:r>
          </a:p>
          <a:p>
            <a:pPr lvl="2" eaLnBrk="1" hangingPunct="1">
              <a:defRPr/>
            </a:pPr>
            <a:r>
              <a:rPr lang="en-US" altLang="el-GR" sz="1800"/>
              <a:t>Essential: Partial pre-felling</a:t>
            </a:r>
          </a:p>
          <a:p>
            <a:pPr lvl="2" eaLnBrk="1" hangingPunct="1">
              <a:defRPr/>
            </a:pPr>
            <a:r>
              <a:rPr lang="en-US" altLang="el-GR" sz="1800"/>
              <a:t>Seamless: Full pre-filling or Not Applicable</a:t>
            </a:r>
          </a:p>
          <a:p>
            <a:pPr lvl="1" eaLnBrk="1" hangingPunct="1">
              <a:defRPr/>
            </a:pPr>
            <a:endParaRPr lang="en-US" altLang="el-GR" sz="2400"/>
          </a:p>
        </p:txBody>
      </p:sp>
      <p:sp>
        <p:nvSpPr>
          <p:cNvPr id="24580" name="Θέση αριθμού διαφάνειας 3">
            <a:extLst>
              <a:ext uri="{FF2B5EF4-FFF2-40B4-BE49-F238E27FC236}">
                <a16:creationId xmlns:a16="http://schemas.microsoft.com/office/drawing/2014/main" id="{BFF611DE-FD32-4592-B48C-150AEDC1BF00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0436C5EA-AD8F-4459-BCEA-4C95661CBF92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4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821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Τίτλος 1">
            <a:extLst>
              <a:ext uri="{FF2B5EF4-FFF2-40B4-BE49-F238E27FC236}">
                <a16:creationId xmlns:a16="http://schemas.microsoft.com/office/drawing/2014/main" id="{66CFC039-27B7-4610-96E2-DE37CB6C1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Delivery (B4)</a:t>
            </a:r>
            <a:endParaRPr lang="el-GR" altLang="el-GR"/>
          </a:p>
        </p:txBody>
      </p:sp>
      <p:sp>
        <p:nvSpPr>
          <p:cNvPr id="28675" name="Θέση περιεχομένου 2">
            <a:extLst>
              <a:ext uri="{FF2B5EF4-FFF2-40B4-BE49-F238E27FC236}">
                <a16:creationId xmlns:a16="http://schemas.microsoft.com/office/drawing/2014/main" id="{47800B95-C7C5-4B1E-ABE6-DD685D3E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844675"/>
            <a:ext cx="7488237" cy="4022725"/>
          </a:xfrm>
        </p:spPr>
        <p:txBody>
          <a:bodyPr rtlCol="0">
            <a:normAutofit/>
          </a:bodyPr>
          <a:lstStyle/>
          <a:p>
            <a:pPr eaLnBrk="1" hangingPunct="1">
              <a:defRPr/>
            </a:pPr>
            <a:r>
              <a:rPr lang="en-US" altLang="el-GR" sz="2000"/>
              <a:t>Question:</a:t>
            </a:r>
          </a:p>
          <a:p>
            <a:pPr lvl="1" eaLnBrk="1" hangingPunct="1">
              <a:defRPr/>
            </a:pPr>
            <a:r>
              <a:rPr lang="en-GB" altLang="el-GR" sz="1800"/>
              <a:t>B4: Multilingualism</a:t>
            </a:r>
          </a:p>
          <a:p>
            <a:pPr lvl="2" eaLnBrk="1" hangingPunct="1">
              <a:defRPr/>
            </a:pPr>
            <a:r>
              <a:rPr lang="en-US" altLang="el-GR" sz="1600"/>
              <a:t>To what extent is multilingualism supported? (</a:t>
            </a:r>
            <a:r>
              <a:rPr lang="en-US" altLang="el-GR" sz="1600" b="1"/>
              <a:t>Organisational</a:t>
            </a:r>
            <a:r>
              <a:rPr lang="en-US" altLang="el-GR" sz="1600"/>
              <a:t> - </a:t>
            </a:r>
            <a:r>
              <a:rPr lang="en-US" altLang="el-GR" sz="1600" b="1"/>
              <a:t>semantic -</a:t>
            </a:r>
            <a:r>
              <a:rPr lang="en-US" altLang="el-GR" sz="1600"/>
              <a:t> </a:t>
            </a:r>
            <a:r>
              <a:rPr lang="en-US" altLang="el-GR" sz="1600" b="1"/>
              <a:t>technical interoperability – weight 10%</a:t>
            </a:r>
            <a:r>
              <a:rPr lang="en-US" altLang="el-GR" sz="1600"/>
              <a:t>)</a:t>
            </a:r>
          </a:p>
          <a:p>
            <a:pPr lvl="1" eaLnBrk="1" hangingPunct="1">
              <a:defRPr/>
            </a:pPr>
            <a:r>
              <a:rPr lang="en-US" altLang="el-GR" sz="1800"/>
              <a:t>B4: Example</a:t>
            </a:r>
          </a:p>
          <a:p>
            <a:pPr lvl="2" eaLnBrk="1" hangingPunct="1">
              <a:defRPr/>
            </a:pPr>
            <a:r>
              <a:rPr lang="en-US" altLang="el-GR" sz="1600"/>
              <a:t>Multilingual support is provided for:</a:t>
            </a:r>
          </a:p>
          <a:p>
            <a:pPr lvl="3" eaLnBrk="1" hangingPunct="1">
              <a:defRPr/>
            </a:pPr>
            <a:r>
              <a:rPr lang="en-US" altLang="el-GR" sz="1200"/>
              <a:t>the user interface only; </a:t>
            </a:r>
          </a:p>
          <a:p>
            <a:pPr lvl="3" eaLnBrk="1" hangingPunct="1">
              <a:defRPr/>
            </a:pPr>
            <a:r>
              <a:rPr lang="en-US" altLang="el-GR" sz="1200"/>
              <a:t>the entire service (user interface, functional &amp; technical documentation, online- and offline support documentation, etc.) </a:t>
            </a:r>
          </a:p>
          <a:p>
            <a:pPr lvl="3" eaLnBrk="1" hangingPunct="1">
              <a:defRPr/>
            </a:pPr>
            <a:r>
              <a:rPr lang="en-US" altLang="el-GR" sz="1200"/>
              <a:t>is made available to end users in three languages.</a:t>
            </a:r>
          </a:p>
          <a:p>
            <a:pPr lvl="1" eaLnBrk="1" hangingPunct="1">
              <a:defRPr/>
            </a:pPr>
            <a:r>
              <a:rPr lang="en-US" altLang="el-GR" sz="1800"/>
              <a:t>B4: Score:</a:t>
            </a:r>
          </a:p>
          <a:p>
            <a:pPr lvl="2" eaLnBrk="1" hangingPunct="1">
              <a:defRPr/>
            </a:pPr>
            <a:r>
              <a:rPr lang="en-US" altLang="el-GR" sz="1600"/>
              <a:t>Ad hoc: Not at all</a:t>
            </a:r>
          </a:p>
          <a:p>
            <a:pPr lvl="2" eaLnBrk="1" hangingPunct="1">
              <a:defRPr/>
            </a:pPr>
            <a:r>
              <a:rPr lang="en-US" altLang="el-GR" sz="1600"/>
              <a:t>Essential: Partly, only the user interface is multilingual</a:t>
            </a:r>
          </a:p>
          <a:p>
            <a:pPr lvl="2" eaLnBrk="1" hangingPunct="1">
              <a:defRPr/>
            </a:pPr>
            <a:r>
              <a:rPr lang="en-US" altLang="el-GR" sz="1600"/>
              <a:t>Seamless: Fully, the entire service as such is multilingual</a:t>
            </a:r>
          </a:p>
          <a:p>
            <a:pPr lvl="3" eaLnBrk="1" hangingPunct="1">
              <a:defRPr/>
            </a:pPr>
            <a:endParaRPr lang="en-US" altLang="el-GR" sz="1200"/>
          </a:p>
        </p:txBody>
      </p:sp>
      <p:sp>
        <p:nvSpPr>
          <p:cNvPr id="25604" name="Θέση αριθμού διαφάνειας 3">
            <a:extLst>
              <a:ext uri="{FF2B5EF4-FFF2-40B4-BE49-F238E27FC236}">
                <a16:creationId xmlns:a16="http://schemas.microsoft.com/office/drawing/2014/main" id="{DF97D294-46B6-4724-BEA8-092BE41AAE5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5365C8A9-E150-45EC-9980-9B64FF85BE3C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5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0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Τίτλος 1">
            <a:extLst>
              <a:ext uri="{FF2B5EF4-FFF2-40B4-BE49-F238E27FC236}">
                <a16:creationId xmlns:a16="http://schemas.microsoft.com/office/drawing/2014/main" id="{A33D9C18-CCAE-4DE6-BBE5-8B1DE97301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113" y="406400"/>
            <a:ext cx="6775450" cy="1027113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Delivery (B5)</a:t>
            </a:r>
            <a:endParaRPr lang="el-GR" altLang="el-GR"/>
          </a:p>
        </p:txBody>
      </p:sp>
      <p:sp>
        <p:nvSpPr>
          <p:cNvPr id="29699" name="Θέση περιεχομένου 2">
            <a:extLst>
              <a:ext uri="{FF2B5EF4-FFF2-40B4-BE49-F238E27FC236}">
                <a16:creationId xmlns:a16="http://schemas.microsoft.com/office/drawing/2014/main" id="{A270EC0C-E22B-4FCB-A9A9-59743D715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8775"/>
            <a:ext cx="7488237" cy="4238625"/>
          </a:xfrm>
        </p:spPr>
        <p:txBody>
          <a:bodyPr rtlCol="0"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altLang="el-GR" sz="2000" dirty="0"/>
              <a:t>Question:</a:t>
            </a:r>
          </a:p>
          <a:p>
            <a:pPr lvl="1" eaLnBrk="1" hangingPunct="1">
              <a:defRPr/>
            </a:pPr>
            <a:r>
              <a:rPr lang="en-GB" altLang="el-GR" sz="1800" dirty="0"/>
              <a:t>B5: Cross-referencing</a:t>
            </a:r>
          </a:p>
          <a:p>
            <a:pPr lvl="2" eaLnBrk="1" hangingPunct="1">
              <a:defRPr/>
            </a:pPr>
            <a:r>
              <a:rPr lang="en-US" altLang="el-GR" sz="1600" dirty="0"/>
              <a:t>Does the public service promote the usage of its own or other (public) services through linking to/interlinking with other web sites?(</a:t>
            </a:r>
            <a:r>
              <a:rPr lang="en-US" altLang="el-GR" sz="1600" b="1" dirty="0" err="1"/>
              <a:t>Organisational</a:t>
            </a:r>
            <a:r>
              <a:rPr lang="en-US" altLang="el-GR" sz="1600" dirty="0"/>
              <a:t> </a:t>
            </a:r>
            <a:r>
              <a:rPr lang="en-US" altLang="el-GR" sz="1600" b="1" dirty="0"/>
              <a:t>-</a:t>
            </a:r>
            <a:r>
              <a:rPr lang="en-US" altLang="el-GR" sz="1600" dirty="0"/>
              <a:t> </a:t>
            </a:r>
            <a:r>
              <a:rPr lang="en-US" altLang="el-GR" sz="1600" b="1" dirty="0"/>
              <a:t>technical interoperability – weight 5%</a:t>
            </a:r>
            <a:r>
              <a:rPr lang="en-US" altLang="el-GR" sz="1600" dirty="0"/>
              <a:t>)</a:t>
            </a:r>
          </a:p>
          <a:p>
            <a:pPr lvl="1" eaLnBrk="1" hangingPunct="1">
              <a:defRPr/>
            </a:pPr>
            <a:r>
              <a:rPr lang="en-US" altLang="el-GR" sz="1800" dirty="0"/>
              <a:t>B5: Example</a:t>
            </a:r>
          </a:p>
          <a:p>
            <a:pPr lvl="2" eaLnBrk="1" hangingPunct="1">
              <a:defRPr/>
            </a:pPr>
            <a:r>
              <a:rPr lang="en-US" altLang="el-GR" sz="1600" dirty="0"/>
              <a:t>The service implements the organization-wide policy to link towards other public services (for example to deliver services relating to a life event). Links are typically made available via banners on the website of related public services.</a:t>
            </a:r>
          </a:p>
          <a:p>
            <a:pPr lvl="1" eaLnBrk="1" hangingPunct="1">
              <a:defRPr/>
            </a:pPr>
            <a:r>
              <a:rPr lang="en-US" altLang="el-GR" sz="1800" dirty="0"/>
              <a:t>B5: Score:</a:t>
            </a:r>
          </a:p>
          <a:p>
            <a:pPr lvl="2" eaLnBrk="1" hangingPunct="1">
              <a:defRPr/>
            </a:pPr>
            <a:r>
              <a:rPr lang="en-US" altLang="el-GR" sz="1600" dirty="0"/>
              <a:t>Ad hoc: No</a:t>
            </a:r>
          </a:p>
          <a:p>
            <a:pPr lvl="2" eaLnBrk="1" hangingPunct="1">
              <a:defRPr/>
            </a:pPr>
            <a:r>
              <a:rPr lang="en-US" altLang="el-GR" sz="1600" dirty="0"/>
              <a:t>Essential: Yes, the public service is referencing to other sites offering related public services</a:t>
            </a:r>
          </a:p>
          <a:p>
            <a:pPr lvl="2" eaLnBrk="1" hangingPunct="1">
              <a:defRPr/>
            </a:pPr>
            <a:r>
              <a:rPr lang="en-US" altLang="el-GR" sz="1600" dirty="0"/>
              <a:t>Seamless: Yes, the public service is being referenced from other sites and the public service is referencing to other sites offering related public services</a:t>
            </a:r>
          </a:p>
          <a:p>
            <a:pPr lvl="2" eaLnBrk="1" hangingPunct="1">
              <a:defRPr/>
            </a:pPr>
            <a:endParaRPr lang="en-US" altLang="el-GR" sz="1600" dirty="0"/>
          </a:p>
        </p:txBody>
      </p:sp>
      <p:sp>
        <p:nvSpPr>
          <p:cNvPr id="26628" name="Θέση αριθμού διαφάνειας 3">
            <a:extLst>
              <a:ext uri="{FF2B5EF4-FFF2-40B4-BE49-F238E27FC236}">
                <a16:creationId xmlns:a16="http://schemas.microsoft.com/office/drawing/2014/main" id="{CA52AE86-50FE-407D-B31B-115AB0DFBEC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B89E5C6D-B95C-4E86-A966-98D7A86C69E2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6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85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Τίτλος 1">
            <a:extLst>
              <a:ext uri="{FF2B5EF4-FFF2-40B4-BE49-F238E27FC236}">
                <a16:creationId xmlns:a16="http://schemas.microsoft.com/office/drawing/2014/main" id="{6F3A0AA3-3364-41E7-BDF6-599D6D44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513" y="188913"/>
            <a:ext cx="6784975" cy="1462087"/>
          </a:xfrm>
        </p:spPr>
        <p:txBody>
          <a:bodyPr/>
          <a:lstStyle/>
          <a:p>
            <a:pPr eaLnBrk="1" hangingPunct="1"/>
            <a:r>
              <a:rPr lang="en-US" altLang="el-GR" sz="2800" b="1"/>
              <a:t>Service Delivery (B6)</a:t>
            </a:r>
            <a:endParaRPr lang="el-GR" altLang="el-GR"/>
          </a:p>
        </p:txBody>
      </p:sp>
      <p:sp>
        <p:nvSpPr>
          <p:cNvPr id="27651" name="Θέση περιεχομένου 2">
            <a:extLst>
              <a:ext uri="{FF2B5EF4-FFF2-40B4-BE49-F238E27FC236}">
                <a16:creationId xmlns:a16="http://schemas.microsoft.com/office/drawing/2014/main" id="{7A5DD5C9-8032-43C8-BF9F-27E15446D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713" y="1835150"/>
            <a:ext cx="8559800" cy="4114800"/>
          </a:xfrm>
        </p:spPr>
        <p:txBody>
          <a:bodyPr/>
          <a:lstStyle/>
          <a:p>
            <a:pPr eaLnBrk="1" hangingPunct="1"/>
            <a:r>
              <a:rPr lang="en-US" altLang="el-GR" sz="2400"/>
              <a:t>Question:</a:t>
            </a:r>
          </a:p>
          <a:p>
            <a:pPr lvl="1" eaLnBrk="1" hangingPunct="1"/>
            <a:r>
              <a:rPr lang="en-GB" altLang="el-GR" sz="2000"/>
              <a:t>B6: Service Catalogues</a:t>
            </a:r>
          </a:p>
          <a:p>
            <a:pPr lvl="2" eaLnBrk="1" hangingPunct="1"/>
            <a:r>
              <a:rPr lang="en-US" altLang="el-GR" sz="1800"/>
              <a:t>Is the public service that is being delivered part of a service catalogue? (</a:t>
            </a:r>
            <a:r>
              <a:rPr lang="en-US" altLang="el-GR" sz="1800" b="1"/>
              <a:t>Organisational</a:t>
            </a:r>
            <a:r>
              <a:rPr lang="en-US" altLang="el-GR" sz="1800"/>
              <a:t> -</a:t>
            </a:r>
            <a:r>
              <a:rPr lang="en-US" altLang="el-GR" sz="1800" b="1"/>
              <a:t> Semantic - technical interoperability – weight 5%</a:t>
            </a:r>
            <a:r>
              <a:rPr lang="en-US" altLang="el-GR" sz="1800"/>
              <a:t>)</a:t>
            </a:r>
          </a:p>
          <a:p>
            <a:pPr lvl="1" eaLnBrk="1" hangingPunct="1"/>
            <a:r>
              <a:rPr lang="en-US" altLang="el-GR" sz="2000"/>
              <a:t>B6: Example</a:t>
            </a:r>
          </a:p>
          <a:p>
            <a:pPr lvl="2" eaLnBrk="1" hangingPunct="1"/>
            <a:r>
              <a:rPr lang="en-US" altLang="el-GR" sz="1800"/>
              <a:t>The public service is displayed on a government portal that holds a full repository of all public services offered to citizens, to increase the awareness and usage of the public service.</a:t>
            </a:r>
          </a:p>
          <a:p>
            <a:pPr lvl="1" eaLnBrk="1" hangingPunct="1"/>
            <a:r>
              <a:rPr lang="en-US" altLang="el-GR" sz="2000"/>
              <a:t>B5: Score:</a:t>
            </a:r>
          </a:p>
          <a:p>
            <a:pPr lvl="2" eaLnBrk="1" hangingPunct="1"/>
            <a:r>
              <a:rPr lang="en-US" altLang="el-GR" sz="1800"/>
              <a:t>Ad hoc: No, even though there is a Service Catalogue in place</a:t>
            </a:r>
          </a:p>
          <a:p>
            <a:pPr lvl="2" eaLnBrk="1" hangingPunct="1"/>
            <a:r>
              <a:rPr lang="en-US" altLang="el-GR" sz="1800"/>
              <a:t>Essential: No, because there is no Service Catalogue available.</a:t>
            </a:r>
          </a:p>
          <a:p>
            <a:pPr lvl="2" eaLnBrk="1" hangingPunct="1"/>
            <a:r>
              <a:rPr lang="en-US" altLang="el-GR" sz="1800"/>
              <a:t>Seamless: Yes, the service is included in the Service Catalogue.</a:t>
            </a:r>
            <a:endParaRPr lang="en-US" altLang="el-GR" sz="1400"/>
          </a:p>
          <a:p>
            <a:pPr lvl="2" eaLnBrk="1" hangingPunct="1"/>
            <a:endParaRPr lang="en-US" altLang="el-GR" sz="1800"/>
          </a:p>
        </p:txBody>
      </p:sp>
      <p:sp>
        <p:nvSpPr>
          <p:cNvPr id="27652" name="Θέση αριθμού διαφάνειας 3">
            <a:extLst>
              <a:ext uri="{FF2B5EF4-FFF2-40B4-BE49-F238E27FC236}">
                <a16:creationId xmlns:a16="http://schemas.microsoft.com/office/drawing/2014/main" id="{8540F44B-0675-409A-88ED-3320E24E8EE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4038" y="6453188"/>
            <a:ext cx="698500" cy="404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/>
          <a:lstStyle>
            <a:lvl1pPr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anose="020B0503020102020204" pitchFamily="34" charset="0"/>
              </a:defRPr>
            </a:lvl9pPr>
          </a:lstStyle>
          <a:p>
            <a:pPr algn="l" eaLnBrk="0" hangingPunct="0"/>
            <a:fld id="{42A4ED9D-DEC3-467D-8084-0DF5CDCAF228}" type="slidenum">
              <a:rPr lang="el-GR" altLang="el-GR" sz="1800" smtClean="0">
                <a:latin typeface="Tahoma" panose="020B0604030504040204" pitchFamily="34" charset="0"/>
              </a:rPr>
              <a:pPr algn="l" eaLnBrk="0" hangingPunct="0"/>
              <a:t>7</a:t>
            </a:fld>
            <a:endParaRPr lang="el-GR" altLang="el-GR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965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9249" y="2011041"/>
            <a:ext cx="6879135" cy="1129927"/>
          </a:xfrm>
          <a:noFill/>
          <a:ln/>
        </p:spPr>
        <p:txBody>
          <a:bodyPr lIns="182562" tIns="46037" rIns="182562" bIns="46037"/>
          <a:lstStyle/>
          <a:p>
            <a:pPr marL="0" indent="0" algn="ctr">
              <a:buNone/>
            </a:pPr>
            <a:r>
              <a:rPr lang="en-US" b="1" dirty="0">
                <a:solidFill>
                  <a:srgbClr val="0070C0"/>
                </a:solidFill>
              </a:rPr>
              <a:t>End of Section S4.2</a:t>
            </a:r>
            <a:r>
              <a:rPr lang="el-GR" b="1" dirty="0">
                <a:solidFill>
                  <a:srgbClr val="0070C0"/>
                </a:solidFill>
              </a:rPr>
              <a:t> </a:t>
            </a:r>
          </a:p>
          <a:p>
            <a:pPr marL="0" indent="0" algn="ctr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12567168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259632" y="404664"/>
            <a:ext cx="6713055" cy="982439"/>
          </a:xfrm>
          <a:noFill/>
          <a:ln/>
        </p:spPr>
        <p:txBody>
          <a:bodyPr lIns="92075" tIns="46037" rIns="92075" bIns="46037" anchor="ctr"/>
          <a:lstStyle/>
          <a:p>
            <a:pPr algn="ctr"/>
            <a:r>
              <a:rPr lang="en-US" dirty="0"/>
              <a:t>Funding</a:t>
            </a:r>
            <a:endParaRPr lang="el-GR" dirty="0"/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This training material has been developed in the context of the training actions of the National Centre of Public Administration and Local Government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b="1" dirty="0" err="1"/>
              <a:t>SlideWiki</a:t>
            </a:r>
            <a:r>
              <a:rPr lang="en-US" sz="2000" b="1" dirty="0"/>
              <a:t> </a:t>
            </a:r>
            <a:r>
              <a:rPr lang="en-US" sz="2000" dirty="0"/>
              <a:t>project that belongs to the </a:t>
            </a:r>
            <a:r>
              <a:rPr lang="el-GR" sz="2000" dirty="0"/>
              <a:t>«</a:t>
            </a:r>
            <a:r>
              <a:rPr lang="en-US" sz="2000" dirty="0"/>
              <a:t>Large-scale pilots for collaborative </a:t>
            </a:r>
            <a:r>
              <a:rPr lang="en-US" sz="2000" dirty="0" err="1"/>
              <a:t>OpenCourseWare</a:t>
            </a:r>
            <a:r>
              <a:rPr lang="en-US" sz="2000" dirty="0"/>
              <a:t> authoring, multiplatform delivery and Learning Analytics</a:t>
            </a:r>
            <a:r>
              <a:rPr lang="el-GR" sz="2000" dirty="0"/>
              <a:t>» </a:t>
            </a:r>
            <a:r>
              <a:rPr lang="en-US" sz="2000" dirty="0"/>
              <a:t>has funded only the restructuring of the existing F2F Training material to an </a:t>
            </a:r>
            <a:r>
              <a:rPr lang="en-US" sz="2000" dirty="0" err="1"/>
              <a:t>opencourseware</a:t>
            </a:r>
            <a:r>
              <a:rPr lang="en-US" sz="2000" dirty="0"/>
              <a:t> version</a:t>
            </a:r>
            <a:r>
              <a:rPr lang="el-GR" sz="2000" dirty="0"/>
              <a:t>.</a:t>
            </a:r>
          </a:p>
          <a:p>
            <a:r>
              <a:rPr lang="en-US" sz="2000" dirty="0"/>
              <a:t>The </a:t>
            </a:r>
            <a:r>
              <a:rPr lang="en-US" sz="2000" dirty="0" err="1"/>
              <a:t>SlideWiki</a:t>
            </a:r>
            <a:r>
              <a:rPr lang="en-US" sz="2000" dirty="0"/>
              <a:t> project is being implemented in the context of the European </a:t>
            </a:r>
            <a:r>
              <a:rPr lang="en-US" sz="2000" dirty="0" err="1"/>
              <a:t>Programme</a:t>
            </a:r>
            <a:r>
              <a:rPr lang="en-US" sz="2000" dirty="0"/>
              <a:t> </a:t>
            </a:r>
            <a:r>
              <a:rPr lang="el-GR" sz="2000" dirty="0"/>
              <a:t>«</a:t>
            </a:r>
            <a:r>
              <a:rPr lang="en-US" sz="2000" dirty="0"/>
              <a:t>Horizon 2020</a:t>
            </a:r>
            <a:r>
              <a:rPr lang="el-GR" sz="2000" dirty="0"/>
              <a:t>» </a:t>
            </a:r>
            <a:r>
              <a:rPr lang="en-US" sz="2000" dirty="0"/>
              <a:t>and it is being funded by European Union</a:t>
            </a:r>
            <a:r>
              <a:rPr lang="el-GR" sz="2000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3046617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Παρουσίαση εκπαίδευσης προσωπικού">
  <a:themeElements>
    <a:clrScheme name="Blends 5">
      <a:dk1>
        <a:srgbClr val="000000"/>
      </a:dk1>
      <a:lt1>
        <a:srgbClr val="FFFFFF"/>
      </a:lt1>
      <a:dk2>
        <a:srgbClr val="000066"/>
      </a:dk2>
      <a:lt2>
        <a:srgbClr val="333333"/>
      </a:lt2>
      <a:accent1>
        <a:srgbClr val="C4709A"/>
      </a:accent1>
      <a:accent2>
        <a:srgbClr val="4B4EB5"/>
      </a:accent2>
      <a:accent3>
        <a:srgbClr val="FFFFFF"/>
      </a:accent3>
      <a:accent4>
        <a:srgbClr val="000000"/>
      </a:accent4>
      <a:accent5>
        <a:srgbClr val="DEBBCA"/>
      </a:accent5>
      <a:accent6>
        <a:srgbClr val="4346A4"/>
      </a:accent6>
      <a:hlink>
        <a:srgbClr val="C481CF"/>
      </a:hlink>
      <a:folHlink>
        <a:srgbClr val="76B749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Παρουσίαση εκπαίδευσης προσωπικού</Template>
  <TotalTime>105</TotalTime>
  <Words>924</Words>
  <Application>Microsoft Office PowerPoint</Application>
  <PresentationFormat>Προβολή στην οθόνη (4:3)</PresentationFormat>
  <Paragraphs>95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Franklin Gothic Book</vt:lpstr>
      <vt:lpstr>Tahoma</vt:lpstr>
      <vt:lpstr>Wingdings</vt:lpstr>
      <vt:lpstr>Παρουσίαση εκπαίδευσης προσωπικού</vt:lpstr>
      <vt:lpstr>Beginning of Section S4.2</vt:lpstr>
      <vt:lpstr>Service Delivery (B1)</vt:lpstr>
      <vt:lpstr>Service Delivery (B2)</vt:lpstr>
      <vt:lpstr>Service Delivery (B3)</vt:lpstr>
      <vt:lpstr>Service Delivery (B4)</vt:lpstr>
      <vt:lpstr>Service Delivery (B5)</vt:lpstr>
      <vt:lpstr>Service Delivery (B6)</vt:lpstr>
      <vt:lpstr>Παρουσίαση του PowerPoint</vt:lpstr>
      <vt:lpstr>Funding</vt:lpstr>
      <vt:lpstr>Παρουσίαση του PowerPoint</vt:lpstr>
      <vt:lpstr>Notes regarding the previous versions of the current work</vt:lpstr>
      <vt:lpstr>Notes Licensing</vt:lpstr>
      <vt:lpstr>Maintenance Notes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Εκπαίδευση προσωπικού</dc:title>
  <dc:creator>Αναστασία Παπαστυλιανού</dc:creator>
  <cp:lastModifiedBy>Antonis Stasis</cp:lastModifiedBy>
  <cp:revision>29</cp:revision>
  <dcterms:created xsi:type="dcterms:W3CDTF">2018-05-07T07:21:56Z</dcterms:created>
  <dcterms:modified xsi:type="dcterms:W3CDTF">2018-06-10T05:33:44Z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TC010130221032</vt:lpwstr>
  </property>
</Properties>
</file>