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50" r:id="rId2"/>
    <p:sldId id="353" r:id="rId3"/>
    <p:sldId id="367" r:id="rId4"/>
    <p:sldId id="368" r:id="rId5"/>
    <p:sldId id="423" r:id="rId6"/>
    <p:sldId id="421" r:id="rId7"/>
    <p:sldId id="425" r:id="rId8"/>
    <p:sldId id="426" r:id="rId9"/>
    <p:sldId id="427" r:id="rId10"/>
    <p:sldId id="352" r:id="rId11"/>
    <p:sldId id="369" r:id="rId1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60"/>
  </p:normalViewPr>
  <p:slideViewPr>
    <p:cSldViewPr snapToGrid="0">
      <p:cViewPr varScale="1">
        <p:scale>
          <a:sx n="62" d="100"/>
          <a:sy n="62" d="100"/>
        </p:scale>
        <p:origin x="72" y="7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1E093BA-7C3D-A248-ABC3-C2F22C65206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B635B8F-0915-6E42-A54A-49F41ECAB286}"/>
              </a:ext>
            </a:extLst>
          </p:cNvPr>
          <p:cNvSpPr>
            <a:spLocks noGrp="1"/>
          </p:cNvSpPr>
          <p:nvPr>
            <p:ph type="ctrTitle"/>
          </p:nvPr>
        </p:nvSpPr>
        <p:spPr>
          <a:xfrm>
            <a:off x="1524000" y="3028256"/>
            <a:ext cx="9144000" cy="801487"/>
          </a:xfrm>
        </p:spPr>
        <p:txBody>
          <a:bodyPr anchor="b">
            <a:normAutofit/>
          </a:bodyPr>
          <a:lstStyle>
            <a:lvl1pPr algn="ctr">
              <a:defRPr sz="4000" b="1">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x-none" dirty="0"/>
          </a:p>
        </p:txBody>
      </p:sp>
      <p:pic>
        <p:nvPicPr>
          <p:cNvPr id="4" name="Picture 2">
            <a:extLst>
              <a:ext uri="{FF2B5EF4-FFF2-40B4-BE49-F238E27FC236}">
                <a16:creationId xmlns:a16="http://schemas.microsoft.com/office/drawing/2014/main" id="{25C3BFAB-261F-DD4F-A9B3-BEBFC3F6FFCD}"/>
              </a:ext>
            </a:extLst>
          </p:cNvPr>
          <p:cNvPicPr>
            <a:picLocks noChangeAspect="1"/>
          </p:cNvPicPr>
          <p:nvPr userDrawn="1"/>
        </p:nvPicPr>
        <p:blipFill>
          <a:blip r:embed="rId3"/>
          <a:stretch>
            <a:fillRect/>
          </a:stretch>
        </p:blipFill>
        <p:spPr>
          <a:xfrm>
            <a:off x="105807" y="94796"/>
            <a:ext cx="1511300" cy="679450"/>
          </a:xfrm>
          <a:prstGeom prst="rect">
            <a:avLst/>
          </a:prstGeom>
        </p:spPr>
      </p:pic>
    </p:spTree>
    <p:extLst>
      <p:ext uri="{BB962C8B-B14F-4D97-AF65-F5344CB8AC3E}">
        <p14:creationId xmlns:p14="http://schemas.microsoft.com/office/powerpoint/2010/main" val="271044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B3A8-B5C2-B741-9C78-313027D20FC8}"/>
              </a:ext>
            </a:extLst>
          </p:cNvPr>
          <p:cNvSpPr>
            <a:spLocks noGrp="1"/>
          </p:cNvSpPr>
          <p:nvPr>
            <p:ph type="title"/>
          </p:nvPr>
        </p:nvSpPr>
        <p:spPr>
          <a:xfrm>
            <a:off x="1081086" y="329295"/>
            <a:ext cx="10515600" cy="646332"/>
          </a:xfrm>
        </p:spPr>
        <p:txBody>
          <a:bodyPr>
            <a:normAutofit/>
          </a:bodyPr>
          <a:lstStyle>
            <a:lvl1pPr>
              <a:defRPr sz="3600" b="1">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Click to edit Master title style</a:t>
            </a:r>
            <a:endParaRPr lang="x-none" dirty="0"/>
          </a:p>
        </p:txBody>
      </p:sp>
      <p:sp>
        <p:nvSpPr>
          <p:cNvPr id="3" name="Content Placeholder 2">
            <a:extLst>
              <a:ext uri="{FF2B5EF4-FFF2-40B4-BE49-F238E27FC236}">
                <a16:creationId xmlns:a16="http://schemas.microsoft.com/office/drawing/2014/main" id="{492E35C5-265A-3840-A491-DCDCAB8DF075}"/>
              </a:ext>
            </a:extLst>
          </p:cNvPr>
          <p:cNvSpPr>
            <a:spLocks noGrp="1"/>
          </p:cNvSpPr>
          <p:nvPr>
            <p:ph idx="1"/>
          </p:nvPr>
        </p:nvSpPr>
        <p:spPr>
          <a:xfrm>
            <a:off x="642938" y="1825625"/>
            <a:ext cx="10710862" cy="4351338"/>
          </a:xfr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vl2pPr>
              <a:defRPr>
                <a:solidFill>
                  <a:schemeClr val="tx1">
                    <a:lumMod val="65000"/>
                    <a:lumOff val="35000"/>
                  </a:schemeClr>
                </a:solidFill>
                <a:latin typeface="Arial" panose="020B0604020202020204" pitchFamily="34" charset="0"/>
                <a:cs typeface="Arial" panose="020B0604020202020204" pitchFamily="34" charset="0"/>
              </a:defRPr>
            </a:lvl2pPr>
            <a:lvl3pPr>
              <a:defRPr>
                <a:solidFill>
                  <a:schemeClr val="tx1">
                    <a:lumMod val="65000"/>
                    <a:lumOff val="35000"/>
                  </a:schemeClr>
                </a:solidFill>
                <a:latin typeface="Arial" panose="020B0604020202020204" pitchFamily="34" charset="0"/>
                <a:cs typeface="Arial" panose="020B0604020202020204" pitchFamily="34" charset="0"/>
              </a:defRPr>
            </a:lvl3pPr>
            <a:lvl4pPr>
              <a:defRPr>
                <a:solidFill>
                  <a:schemeClr val="tx1">
                    <a:lumMod val="65000"/>
                    <a:lumOff val="35000"/>
                  </a:schemeClr>
                </a:solidFill>
                <a:latin typeface="Arial" panose="020B0604020202020204" pitchFamily="34" charset="0"/>
                <a:cs typeface="Arial" panose="020B0604020202020204" pitchFamily="34" charset="0"/>
              </a:defRPr>
            </a:lvl4pPr>
            <a:lvl5pPr>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6" name="Slide Number Placeholder 5">
            <a:extLst>
              <a:ext uri="{FF2B5EF4-FFF2-40B4-BE49-F238E27FC236}">
                <a16:creationId xmlns:a16="http://schemas.microsoft.com/office/drawing/2014/main" id="{9C8E6874-5F48-3E4D-A595-B5B9F475EDF4}"/>
              </a:ext>
            </a:extLst>
          </p:cNvPr>
          <p:cNvSpPr>
            <a:spLocks noGrp="1"/>
          </p:cNvSpPr>
          <p:nvPr>
            <p:ph type="sldNum" sz="quarter" idx="12"/>
          </p:nvPr>
        </p:nvSpPr>
        <p:spPr>
          <a:xfrm>
            <a:off x="9239250" y="6459538"/>
            <a:ext cx="2743200" cy="365125"/>
          </a:xfr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fld id="{86ADFEB9-F96B-CE45-BE50-33C056CDB7F1}" type="slidenum">
              <a:rPr lang="x-none" smtClean="0"/>
              <a:pPr/>
              <a:t>‹#›</a:t>
            </a:fld>
            <a:endParaRPr lang="x-none" dirty="0"/>
          </a:p>
        </p:txBody>
      </p:sp>
      <p:pic>
        <p:nvPicPr>
          <p:cNvPr id="10" name="Picture 9">
            <a:extLst>
              <a:ext uri="{FF2B5EF4-FFF2-40B4-BE49-F238E27FC236}">
                <a16:creationId xmlns:a16="http://schemas.microsoft.com/office/drawing/2014/main" id="{AB6386BD-0538-E145-B674-45889CE203E9}"/>
              </a:ext>
            </a:extLst>
          </p:cNvPr>
          <p:cNvPicPr>
            <a:picLocks noChangeAspect="1"/>
          </p:cNvPicPr>
          <p:nvPr userDrawn="1"/>
        </p:nvPicPr>
        <p:blipFill>
          <a:blip r:embed="rId2"/>
          <a:stretch>
            <a:fillRect/>
          </a:stretch>
        </p:blipFill>
        <p:spPr>
          <a:xfrm>
            <a:off x="0" y="0"/>
            <a:ext cx="1551969" cy="1543050"/>
          </a:xfrm>
          <a:prstGeom prst="rect">
            <a:avLst/>
          </a:prstGeom>
        </p:spPr>
      </p:pic>
    </p:spTree>
    <p:extLst>
      <p:ext uri="{BB962C8B-B14F-4D97-AF65-F5344CB8AC3E}">
        <p14:creationId xmlns:p14="http://schemas.microsoft.com/office/powerpoint/2010/main" val="2514214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B3A8-B5C2-B741-9C78-313027D20FC8}"/>
              </a:ext>
            </a:extLst>
          </p:cNvPr>
          <p:cNvSpPr>
            <a:spLocks noGrp="1"/>
          </p:cNvSpPr>
          <p:nvPr>
            <p:ph type="title"/>
          </p:nvPr>
        </p:nvSpPr>
        <p:spPr>
          <a:xfrm>
            <a:off x="1081086" y="329295"/>
            <a:ext cx="10515600" cy="646332"/>
          </a:xfrm>
        </p:spPr>
        <p:txBody>
          <a:bodyPr>
            <a:normAutofit/>
          </a:bodyPr>
          <a:lstStyle>
            <a:lvl1pPr>
              <a:defRPr sz="3600" b="1">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Click to edit Master title style</a:t>
            </a:r>
            <a:endParaRPr lang="x-none" dirty="0"/>
          </a:p>
        </p:txBody>
      </p:sp>
      <p:sp>
        <p:nvSpPr>
          <p:cNvPr id="3" name="Content Placeholder 2">
            <a:extLst>
              <a:ext uri="{FF2B5EF4-FFF2-40B4-BE49-F238E27FC236}">
                <a16:creationId xmlns:a16="http://schemas.microsoft.com/office/drawing/2014/main" id="{492E35C5-265A-3840-A491-DCDCAB8DF075}"/>
              </a:ext>
            </a:extLst>
          </p:cNvPr>
          <p:cNvSpPr>
            <a:spLocks noGrp="1"/>
          </p:cNvSpPr>
          <p:nvPr>
            <p:ph idx="1"/>
          </p:nvPr>
        </p:nvSpPr>
        <p:spPr>
          <a:xfrm>
            <a:off x="628650" y="1825625"/>
            <a:ext cx="10725150" cy="4351338"/>
          </a:xfr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vl2pPr>
              <a:defRPr>
                <a:solidFill>
                  <a:schemeClr val="tx1">
                    <a:lumMod val="65000"/>
                    <a:lumOff val="35000"/>
                  </a:schemeClr>
                </a:solidFill>
                <a:latin typeface="Arial" panose="020B0604020202020204" pitchFamily="34" charset="0"/>
                <a:cs typeface="Arial" panose="020B0604020202020204" pitchFamily="34" charset="0"/>
              </a:defRPr>
            </a:lvl2pPr>
            <a:lvl3pPr>
              <a:defRPr>
                <a:solidFill>
                  <a:schemeClr val="tx1">
                    <a:lumMod val="65000"/>
                    <a:lumOff val="35000"/>
                  </a:schemeClr>
                </a:solidFill>
                <a:latin typeface="Arial" panose="020B0604020202020204" pitchFamily="34" charset="0"/>
                <a:cs typeface="Arial" panose="020B0604020202020204" pitchFamily="34" charset="0"/>
              </a:defRPr>
            </a:lvl3pPr>
            <a:lvl4pPr>
              <a:defRPr>
                <a:solidFill>
                  <a:schemeClr val="tx1">
                    <a:lumMod val="65000"/>
                    <a:lumOff val="35000"/>
                  </a:schemeClr>
                </a:solidFill>
                <a:latin typeface="Arial" panose="020B0604020202020204" pitchFamily="34" charset="0"/>
                <a:cs typeface="Arial" panose="020B0604020202020204" pitchFamily="34" charset="0"/>
              </a:defRPr>
            </a:lvl4pPr>
            <a:lvl5pPr>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x-none" dirty="0"/>
          </a:p>
        </p:txBody>
      </p:sp>
      <p:sp>
        <p:nvSpPr>
          <p:cNvPr id="6" name="Slide Number Placeholder 5">
            <a:extLst>
              <a:ext uri="{FF2B5EF4-FFF2-40B4-BE49-F238E27FC236}">
                <a16:creationId xmlns:a16="http://schemas.microsoft.com/office/drawing/2014/main" id="{9C8E6874-5F48-3E4D-A595-B5B9F475EDF4}"/>
              </a:ext>
            </a:extLst>
          </p:cNvPr>
          <p:cNvSpPr>
            <a:spLocks noGrp="1"/>
          </p:cNvSpPr>
          <p:nvPr>
            <p:ph type="sldNum" sz="quarter" idx="12"/>
          </p:nvPr>
        </p:nvSpPr>
        <p:spPr>
          <a:xfrm>
            <a:off x="9239250" y="6459538"/>
            <a:ext cx="2743200" cy="365125"/>
          </a:xfr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fld id="{86ADFEB9-F96B-CE45-BE50-33C056CDB7F1}" type="slidenum">
              <a:rPr lang="x-none" smtClean="0"/>
              <a:pPr/>
              <a:t>‹#›</a:t>
            </a:fld>
            <a:endParaRPr lang="x-none" dirty="0"/>
          </a:p>
        </p:txBody>
      </p:sp>
      <p:pic>
        <p:nvPicPr>
          <p:cNvPr id="10" name="Picture 9">
            <a:extLst>
              <a:ext uri="{FF2B5EF4-FFF2-40B4-BE49-F238E27FC236}">
                <a16:creationId xmlns:a16="http://schemas.microsoft.com/office/drawing/2014/main" id="{AB6386BD-0538-E145-B674-45889CE203E9}"/>
              </a:ext>
            </a:extLst>
          </p:cNvPr>
          <p:cNvPicPr>
            <a:picLocks noChangeAspect="1"/>
          </p:cNvPicPr>
          <p:nvPr userDrawn="1"/>
        </p:nvPicPr>
        <p:blipFill>
          <a:blip r:embed="rId2"/>
          <a:stretch>
            <a:fillRect/>
          </a:stretch>
        </p:blipFill>
        <p:spPr>
          <a:xfrm>
            <a:off x="0" y="0"/>
            <a:ext cx="1551969" cy="1543050"/>
          </a:xfrm>
          <a:prstGeom prst="rect">
            <a:avLst/>
          </a:prstGeom>
        </p:spPr>
      </p:pic>
    </p:spTree>
    <p:extLst>
      <p:ext uri="{BB962C8B-B14F-4D97-AF65-F5344CB8AC3E}">
        <p14:creationId xmlns:p14="http://schemas.microsoft.com/office/powerpoint/2010/main" val="1260722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F89C-9AB7-054C-BE03-7E933BC775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x-none"/>
          </a:p>
        </p:txBody>
      </p:sp>
      <p:sp>
        <p:nvSpPr>
          <p:cNvPr id="3" name="Text Placeholder 2">
            <a:extLst>
              <a:ext uri="{FF2B5EF4-FFF2-40B4-BE49-F238E27FC236}">
                <a16:creationId xmlns:a16="http://schemas.microsoft.com/office/drawing/2014/main" id="{A11240B2-584B-F24D-87D7-F66B58A0F5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3BB6D7B-E555-DD47-B690-58D99FA6B9E4}"/>
              </a:ext>
            </a:extLst>
          </p:cNvPr>
          <p:cNvSpPr>
            <a:spLocks noGrp="1"/>
          </p:cNvSpPr>
          <p:nvPr>
            <p:ph type="dt" sz="half" idx="10"/>
          </p:nvPr>
        </p:nvSpPr>
        <p:spPr/>
        <p:txBody>
          <a:bodyPr/>
          <a:lstStyle/>
          <a:p>
            <a:fld id="{5E29DEEA-5658-084D-B05F-2064A18904D4}" type="datetime1">
              <a:rPr lang="en-US" smtClean="0"/>
              <a:pPr/>
              <a:t>5/20/2021</a:t>
            </a:fld>
            <a:endParaRPr lang="x-none"/>
          </a:p>
        </p:txBody>
      </p:sp>
      <p:sp>
        <p:nvSpPr>
          <p:cNvPr id="5" name="Footer Placeholder 4">
            <a:extLst>
              <a:ext uri="{FF2B5EF4-FFF2-40B4-BE49-F238E27FC236}">
                <a16:creationId xmlns:a16="http://schemas.microsoft.com/office/drawing/2014/main" id="{BE2DE4EF-4669-3943-9526-60D00DE5437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8556864-FD47-9A47-B5A9-4108C7ACD290}"/>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3533674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8CA34-DFAC-2742-B21B-FC8FD550AD64}"/>
              </a:ext>
            </a:extLst>
          </p:cNvPr>
          <p:cNvSpPr>
            <a:spLocks noGrp="1"/>
          </p:cNvSpPr>
          <p:nvPr>
            <p:ph type="title"/>
          </p:nvPr>
        </p:nvSpPr>
        <p:spPr>
          <a:xfrm>
            <a:off x="1081086" y="329295"/>
            <a:ext cx="9405939" cy="646333"/>
          </a:xfrm>
        </p:spPr>
        <p:txBody>
          <a:bodyPr>
            <a:normAutofit/>
          </a:bodyPr>
          <a:lstStyle>
            <a:lvl1pPr>
              <a:defRPr sz="3600" b="1">
                <a:solidFill>
                  <a:schemeClr val="tx1">
                    <a:lumMod val="65000"/>
                    <a:lumOff val="35000"/>
                  </a:schemeClr>
                </a:solidFill>
                <a:latin typeface="Arial" panose="020B0604020202020204" pitchFamily="34" charset="0"/>
                <a:cs typeface="Arial" panose="020B0604020202020204" pitchFamily="34" charset="0"/>
              </a:defRPr>
            </a:lvl1pPr>
          </a:lstStyle>
          <a:p>
            <a:r>
              <a:rPr lang="en-GB" dirty="0"/>
              <a:t>Click to edit Master title style</a:t>
            </a:r>
            <a:endParaRPr lang="x-none" dirty="0"/>
          </a:p>
        </p:txBody>
      </p:sp>
      <p:sp>
        <p:nvSpPr>
          <p:cNvPr id="3" name="Content Placeholder 2">
            <a:extLst>
              <a:ext uri="{FF2B5EF4-FFF2-40B4-BE49-F238E27FC236}">
                <a16:creationId xmlns:a16="http://schemas.microsoft.com/office/drawing/2014/main" id="{B05B6EFF-54FA-7544-837F-CAC0C0E0D1BB}"/>
              </a:ext>
            </a:extLst>
          </p:cNvPr>
          <p:cNvSpPr>
            <a:spLocks noGrp="1"/>
          </p:cNvSpPr>
          <p:nvPr>
            <p:ph sz="half" idx="1"/>
          </p:nvPr>
        </p:nvSpPr>
        <p:spPr>
          <a:xfrm>
            <a:off x="571499" y="1825625"/>
            <a:ext cx="11307553" cy="4351338"/>
          </a:xfrm>
        </p:spPr>
        <p:txBody>
          <a:bodyPr>
            <a:noAutofit/>
          </a:bodyPr>
          <a:lstStyle>
            <a:lvl1pPr marL="0" indent="0">
              <a:lnSpc>
                <a:spcPct val="120000"/>
              </a:lnSpc>
              <a:buNone/>
              <a:defRPr sz="160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a:solidFill>
                  <a:schemeClr val="tx1">
                    <a:lumMod val="65000"/>
                    <a:lumOff val="35000"/>
                  </a:schemeClr>
                </a:solidFill>
                <a:latin typeface="Arial" panose="020B0604020202020204" pitchFamily="34" charset="0"/>
                <a:cs typeface="Arial" panose="020B0604020202020204" pitchFamily="34" charset="0"/>
              </a:defRPr>
            </a:lvl2pPr>
            <a:lvl3pPr>
              <a:defRPr>
                <a:solidFill>
                  <a:schemeClr val="tx1">
                    <a:lumMod val="65000"/>
                    <a:lumOff val="35000"/>
                  </a:schemeClr>
                </a:solidFill>
                <a:latin typeface="Arial" panose="020B0604020202020204" pitchFamily="34" charset="0"/>
                <a:cs typeface="Arial" panose="020B0604020202020204" pitchFamily="34" charset="0"/>
              </a:defRPr>
            </a:lvl3pPr>
            <a:lvl4pPr>
              <a:defRPr>
                <a:solidFill>
                  <a:schemeClr val="tx1">
                    <a:lumMod val="65000"/>
                    <a:lumOff val="35000"/>
                  </a:schemeClr>
                </a:solidFill>
                <a:latin typeface="Arial" panose="020B0604020202020204" pitchFamily="34" charset="0"/>
                <a:cs typeface="Arial" panose="020B0604020202020204" pitchFamily="34" charset="0"/>
              </a:defRPr>
            </a:lvl4pPr>
            <a:lvl5pPr>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GB" dirty="0"/>
              <a:t>Click to edit Master text styles</a:t>
            </a:r>
          </a:p>
        </p:txBody>
      </p:sp>
      <p:sp>
        <p:nvSpPr>
          <p:cNvPr id="4" name="Content Placeholder 3">
            <a:extLst>
              <a:ext uri="{FF2B5EF4-FFF2-40B4-BE49-F238E27FC236}">
                <a16:creationId xmlns:a16="http://schemas.microsoft.com/office/drawing/2014/main" id="{D5BF1542-22EC-6145-8AC2-8BD2A6CA520E}"/>
              </a:ext>
            </a:extLst>
          </p:cNvPr>
          <p:cNvSpPr>
            <a:spLocks noGrp="1"/>
          </p:cNvSpPr>
          <p:nvPr>
            <p:ph sz="half" idx="2"/>
          </p:nvPr>
        </p:nvSpPr>
        <p:spPr>
          <a:xfrm>
            <a:off x="1081086" y="1065322"/>
            <a:ext cx="8834439" cy="567422"/>
          </a:xfrm>
        </p:spPr>
        <p:txBody>
          <a:bodyPr>
            <a:normAutofit/>
          </a:bodyPr>
          <a:lstStyle>
            <a:lvl1pPr marL="0" indent="0">
              <a:buNone/>
              <a:defRPr sz="180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GB" dirty="0"/>
              <a:t>Click to edit Master text styles</a:t>
            </a:r>
            <a:endParaRPr lang="x-none" dirty="0"/>
          </a:p>
        </p:txBody>
      </p:sp>
      <p:pic>
        <p:nvPicPr>
          <p:cNvPr id="8" name="Picture 7">
            <a:extLst>
              <a:ext uri="{FF2B5EF4-FFF2-40B4-BE49-F238E27FC236}">
                <a16:creationId xmlns:a16="http://schemas.microsoft.com/office/drawing/2014/main" id="{27463805-0B33-A748-83B3-1C1D102FFB56}"/>
              </a:ext>
            </a:extLst>
          </p:cNvPr>
          <p:cNvPicPr>
            <a:picLocks noChangeAspect="1"/>
          </p:cNvPicPr>
          <p:nvPr userDrawn="1"/>
        </p:nvPicPr>
        <p:blipFill>
          <a:blip r:embed="rId2"/>
          <a:stretch>
            <a:fillRect/>
          </a:stretch>
        </p:blipFill>
        <p:spPr>
          <a:xfrm>
            <a:off x="0" y="0"/>
            <a:ext cx="1551969" cy="1543050"/>
          </a:xfrm>
          <a:prstGeom prst="rect">
            <a:avLst/>
          </a:prstGeom>
        </p:spPr>
      </p:pic>
      <p:sp>
        <p:nvSpPr>
          <p:cNvPr id="11" name="Slide Number Placeholder 5">
            <a:extLst>
              <a:ext uri="{FF2B5EF4-FFF2-40B4-BE49-F238E27FC236}">
                <a16:creationId xmlns:a16="http://schemas.microsoft.com/office/drawing/2014/main" id="{58CA2D68-39DD-894D-8B49-C6D879DDE203}"/>
              </a:ext>
            </a:extLst>
          </p:cNvPr>
          <p:cNvSpPr>
            <a:spLocks noGrp="1"/>
          </p:cNvSpPr>
          <p:nvPr>
            <p:ph type="sldNum" sz="quarter" idx="12"/>
          </p:nvPr>
        </p:nvSpPr>
        <p:spPr>
          <a:xfrm>
            <a:off x="9239250" y="6459538"/>
            <a:ext cx="2743200" cy="365125"/>
          </a:xfr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fld id="{86ADFEB9-F96B-CE45-BE50-33C056CDB7F1}" type="slidenum">
              <a:rPr lang="x-none" smtClean="0"/>
              <a:pPr/>
              <a:t>‹#›</a:t>
            </a:fld>
            <a:endParaRPr lang="x-none" dirty="0"/>
          </a:p>
        </p:txBody>
      </p:sp>
    </p:spTree>
    <p:extLst>
      <p:ext uri="{BB962C8B-B14F-4D97-AF65-F5344CB8AC3E}">
        <p14:creationId xmlns:p14="http://schemas.microsoft.com/office/powerpoint/2010/main" val="3822895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D51E-E542-424F-A970-01B35559A334}"/>
              </a:ext>
            </a:extLst>
          </p:cNvPr>
          <p:cNvSpPr>
            <a:spLocks noGrp="1"/>
          </p:cNvSpPr>
          <p:nvPr>
            <p:ph type="title"/>
          </p:nvPr>
        </p:nvSpPr>
        <p:spPr>
          <a:xfrm>
            <a:off x="839788" y="365125"/>
            <a:ext cx="10515600" cy="1325563"/>
          </a:xfrm>
        </p:spPr>
        <p:txBody>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7476E6FD-3913-234E-BB90-0CAE57326D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0F4157-4AC0-AB42-ABA1-7C0495934BC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Text Placeholder 4">
            <a:extLst>
              <a:ext uri="{FF2B5EF4-FFF2-40B4-BE49-F238E27FC236}">
                <a16:creationId xmlns:a16="http://schemas.microsoft.com/office/drawing/2014/main" id="{3A7966ED-4992-E346-BBD5-18FFE59EF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903AAEB-D7A9-6E45-BF86-7325B774F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7" name="Date Placeholder 6">
            <a:extLst>
              <a:ext uri="{FF2B5EF4-FFF2-40B4-BE49-F238E27FC236}">
                <a16:creationId xmlns:a16="http://schemas.microsoft.com/office/drawing/2014/main" id="{EB3B5D22-2F9B-D74A-87C4-C193D364FF21}"/>
              </a:ext>
            </a:extLst>
          </p:cNvPr>
          <p:cNvSpPr>
            <a:spLocks noGrp="1"/>
          </p:cNvSpPr>
          <p:nvPr>
            <p:ph type="dt" sz="half" idx="10"/>
          </p:nvPr>
        </p:nvSpPr>
        <p:spPr/>
        <p:txBody>
          <a:bodyPr/>
          <a:lstStyle/>
          <a:p>
            <a:fld id="{FC59BB02-575F-2A4C-B5EF-573C73E99F3C}" type="datetime1">
              <a:rPr lang="en-US" smtClean="0"/>
              <a:pPr/>
              <a:t>5/20/2021</a:t>
            </a:fld>
            <a:endParaRPr lang="x-none"/>
          </a:p>
        </p:txBody>
      </p:sp>
      <p:sp>
        <p:nvSpPr>
          <p:cNvPr id="8" name="Footer Placeholder 7">
            <a:extLst>
              <a:ext uri="{FF2B5EF4-FFF2-40B4-BE49-F238E27FC236}">
                <a16:creationId xmlns:a16="http://schemas.microsoft.com/office/drawing/2014/main" id="{2B824ADA-CC5A-194A-9D69-AEDD41C4F16D}"/>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4D1725F7-0FCA-C74F-92BC-A2EEC92114FF}"/>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1856790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C0EE4-7403-BB4E-A3BD-A3C5CD5DE769}"/>
              </a:ext>
            </a:extLst>
          </p:cNvPr>
          <p:cNvSpPr>
            <a:spLocks noGrp="1"/>
          </p:cNvSpPr>
          <p:nvPr>
            <p:ph type="title"/>
          </p:nvPr>
        </p:nvSpPr>
        <p:spPr/>
        <p:txBody>
          <a:bodyPr/>
          <a:lstStyle/>
          <a:p>
            <a:r>
              <a:rPr lang="en-GB"/>
              <a:t>Click to edit Master title style</a:t>
            </a:r>
            <a:endParaRPr lang="x-none"/>
          </a:p>
        </p:txBody>
      </p:sp>
      <p:sp>
        <p:nvSpPr>
          <p:cNvPr id="3" name="Date Placeholder 2">
            <a:extLst>
              <a:ext uri="{FF2B5EF4-FFF2-40B4-BE49-F238E27FC236}">
                <a16:creationId xmlns:a16="http://schemas.microsoft.com/office/drawing/2014/main" id="{11BA640E-8032-0243-83B0-7DE2171BDDB5}"/>
              </a:ext>
            </a:extLst>
          </p:cNvPr>
          <p:cNvSpPr>
            <a:spLocks noGrp="1"/>
          </p:cNvSpPr>
          <p:nvPr>
            <p:ph type="dt" sz="half" idx="10"/>
          </p:nvPr>
        </p:nvSpPr>
        <p:spPr/>
        <p:txBody>
          <a:bodyPr/>
          <a:lstStyle/>
          <a:p>
            <a:fld id="{7D508033-AEEE-E946-A8D6-702D9CC9A45C}" type="datetime1">
              <a:rPr lang="en-US" smtClean="0"/>
              <a:pPr/>
              <a:t>5/20/2021</a:t>
            </a:fld>
            <a:endParaRPr lang="x-none"/>
          </a:p>
        </p:txBody>
      </p:sp>
      <p:sp>
        <p:nvSpPr>
          <p:cNvPr id="4" name="Footer Placeholder 3">
            <a:extLst>
              <a:ext uri="{FF2B5EF4-FFF2-40B4-BE49-F238E27FC236}">
                <a16:creationId xmlns:a16="http://schemas.microsoft.com/office/drawing/2014/main" id="{984B49E4-1AEF-094F-91F0-BAD426C741D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B1D0AB3B-65E1-D947-937A-5524B0347933}"/>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4157880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4BCE7-88F9-404E-9C58-EFBF791EA1AA}"/>
              </a:ext>
            </a:extLst>
          </p:cNvPr>
          <p:cNvSpPr>
            <a:spLocks noGrp="1"/>
          </p:cNvSpPr>
          <p:nvPr>
            <p:ph type="dt" sz="half" idx="10"/>
          </p:nvPr>
        </p:nvSpPr>
        <p:spPr/>
        <p:txBody>
          <a:bodyPr/>
          <a:lstStyle/>
          <a:p>
            <a:fld id="{E7ABEB39-6A29-A541-9FC5-76448ACCBE80}" type="datetime1">
              <a:rPr lang="en-US" smtClean="0"/>
              <a:pPr/>
              <a:t>5/20/2021</a:t>
            </a:fld>
            <a:endParaRPr lang="x-none"/>
          </a:p>
        </p:txBody>
      </p:sp>
      <p:sp>
        <p:nvSpPr>
          <p:cNvPr id="3" name="Footer Placeholder 2">
            <a:extLst>
              <a:ext uri="{FF2B5EF4-FFF2-40B4-BE49-F238E27FC236}">
                <a16:creationId xmlns:a16="http://schemas.microsoft.com/office/drawing/2014/main" id="{F9451FF8-7056-F943-82BB-004BEC12ACA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B818156E-2016-8145-8FA1-4EEBDA0034DF}"/>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2588090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D6F45-4D89-C646-8140-08E7A8353BD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Content Placeholder 2">
            <a:extLst>
              <a:ext uri="{FF2B5EF4-FFF2-40B4-BE49-F238E27FC236}">
                <a16:creationId xmlns:a16="http://schemas.microsoft.com/office/drawing/2014/main" id="{017E72A5-FCB4-4F4A-B219-9DED2286AE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Text Placeholder 3">
            <a:extLst>
              <a:ext uri="{FF2B5EF4-FFF2-40B4-BE49-F238E27FC236}">
                <a16:creationId xmlns:a16="http://schemas.microsoft.com/office/drawing/2014/main" id="{722D72EC-116C-0E45-A614-BC96C43F5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CF6FA30-1597-DE43-8F34-A4CDE8F853FE}"/>
              </a:ext>
            </a:extLst>
          </p:cNvPr>
          <p:cNvSpPr>
            <a:spLocks noGrp="1"/>
          </p:cNvSpPr>
          <p:nvPr>
            <p:ph type="dt" sz="half" idx="10"/>
          </p:nvPr>
        </p:nvSpPr>
        <p:spPr/>
        <p:txBody>
          <a:bodyPr/>
          <a:lstStyle/>
          <a:p>
            <a:fld id="{787A05BE-0C68-3742-84C0-2C8AF936764C}" type="datetime1">
              <a:rPr lang="en-US" smtClean="0"/>
              <a:pPr/>
              <a:t>5/20/2021</a:t>
            </a:fld>
            <a:endParaRPr lang="x-none"/>
          </a:p>
        </p:txBody>
      </p:sp>
      <p:sp>
        <p:nvSpPr>
          <p:cNvPr id="6" name="Footer Placeholder 5">
            <a:extLst>
              <a:ext uri="{FF2B5EF4-FFF2-40B4-BE49-F238E27FC236}">
                <a16:creationId xmlns:a16="http://schemas.microsoft.com/office/drawing/2014/main" id="{9F8CCE9C-FB5C-4144-B2C1-F65BAA18935A}"/>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CB7CF80-B63A-7044-9930-9349CF224529}"/>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116395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157D2-D725-2F46-BC9D-C9D2906AB1E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Picture Placeholder 2">
            <a:extLst>
              <a:ext uri="{FF2B5EF4-FFF2-40B4-BE49-F238E27FC236}">
                <a16:creationId xmlns:a16="http://schemas.microsoft.com/office/drawing/2014/main" id="{6E5F64D1-961B-7644-86BC-3B729DB27B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4ABBEC98-1228-7148-A626-446666E306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B95ACA9-50E3-B14D-AE82-F3D34B7010BB}"/>
              </a:ext>
            </a:extLst>
          </p:cNvPr>
          <p:cNvSpPr>
            <a:spLocks noGrp="1"/>
          </p:cNvSpPr>
          <p:nvPr>
            <p:ph type="dt" sz="half" idx="10"/>
          </p:nvPr>
        </p:nvSpPr>
        <p:spPr/>
        <p:txBody>
          <a:bodyPr/>
          <a:lstStyle/>
          <a:p>
            <a:fld id="{22956B95-B43B-B449-8F06-4BA500C83268}" type="datetime1">
              <a:rPr lang="en-US" smtClean="0"/>
              <a:pPr/>
              <a:t>5/20/2021</a:t>
            </a:fld>
            <a:endParaRPr lang="x-none"/>
          </a:p>
        </p:txBody>
      </p:sp>
      <p:sp>
        <p:nvSpPr>
          <p:cNvPr id="6" name="Footer Placeholder 5">
            <a:extLst>
              <a:ext uri="{FF2B5EF4-FFF2-40B4-BE49-F238E27FC236}">
                <a16:creationId xmlns:a16="http://schemas.microsoft.com/office/drawing/2014/main" id="{9761C8B1-A71B-EB47-97DA-E59D09C5D98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1BFAD04-9FD6-1A4B-B5F8-2AB6E692E196}"/>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4062348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CE18E-05F7-4C44-9AD7-C4320E23587E}"/>
              </a:ext>
            </a:extLst>
          </p:cNvPr>
          <p:cNvSpPr>
            <a:spLocks noGrp="1"/>
          </p:cNvSpPr>
          <p:nvPr>
            <p:ph type="title"/>
          </p:nvPr>
        </p:nvSpPr>
        <p:spPr/>
        <p:txBody>
          <a:bodyPr/>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9944F5AE-FAF9-514E-8B13-6488210D21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B7C33939-8AEB-6547-9E85-4DC110BCC593}"/>
              </a:ext>
            </a:extLst>
          </p:cNvPr>
          <p:cNvSpPr>
            <a:spLocks noGrp="1"/>
          </p:cNvSpPr>
          <p:nvPr>
            <p:ph type="dt" sz="half" idx="10"/>
          </p:nvPr>
        </p:nvSpPr>
        <p:spPr/>
        <p:txBody>
          <a:bodyPr/>
          <a:lstStyle/>
          <a:p>
            <a:fld id="{493FEF32-83A9-0345-8628-8E902239213E}" type="datetime1">
              <a:rPr lang="en-US" smtClean="0"/>
              <a:pPr/>
              <a:t>5/20/2021</a:t>
            </a:fld>
            <a:endParaRPr lang="x-none"/>
          </a:p>
        </p:txBody>
      </p:sp>
      <p:sp>
        <p:nvSpPr>
          <p:cNvPr id="5" name="Footer Placeholder 4">
            <a:extLst>
              <a:ext uri="{FF2B5EF4-FFF2-40B4-BE49-F238E27FC236}">
                <a16:creationId xmlns:a16="http://schemas.microsoft.com/office/drawing/2014/main" id="{589D26CF-B5AE-1244-94AB-8719AD05307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44112441-F932-554C-8BC2-AB7C61739C11}"/>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617446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ABABC5-AEFB-9143-8B11-F57CED13BC2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F38F5A97-8330-D240-8A5C-748BA3F7D14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8B541CCC-FE22-8442-82FB-D7FD9D06FE78}"/>
              </a:ext>
            </a:extLst>
          </p:cNvPr>
          <p:cNvSpPr>
            <a:spLocks noGrp="1"/>
          </p:cNvSpPr>
          <p:nvPr>
            <p:ph type="dt" sz="half" idx="10"/>
          </p:nvPr>
        </p:nvSpPr>
        <p:spPr/>
        <p:txBody>
          <a:bodyPr/>
          <a:lstStyle/>
          <a:p>
            <a:fld id="{CE4E8E64-336B-6844-BF2C-6EC8EBE43894}" type="datetime1">
              <a:rPr lang="en-US" smtClean="0"/>
              <a:pPr/>
              <a:t>5/20/2021</a:t>
            </a:fld>
            <a:endParaRPr lang="x-none"/>
          </a:p>
        </p:txBody>
      </p:sp>
      <p:sp>
        <p:nvSpPr>
          <p:cNvPr id="5" name="Footer Placeholder 4">
            <a:extLst>
              <a:ext uri="{FF2B5EF4-FFF2-40B4-BE49-F238E27FC236}">
                <a16:creationId xmlns:a16="http://schemas.microsoft.com/office/drawing/2014/main" id="{3ADE991E-1704-3348-9F30-365B5AE0060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CC871EF5-4B73-E749-B892-3ACA539269E8}"/>
              </a:ext>
            </a:extLst>
          </p:cNvPr>
          <p:cNvSpPr>
            <a:spLocks noGrp="1"/>
          </p:cNvSpPr>
          <p:nvPr>
            <p:ph type="sldNum" sz="quarter" idx="12"/>
          </p:nvPr>
        </p:nvSpPr>
        <p:spPr/>
        <p:txBody>
          <a:bodyPr/>
          <a:lstStyle/>
          <a:p>
            <a:fld id="{86ADFEB9-F96B-CE45-BE50-33C056CDB7F1}" type="slidenum">
              <a:rPr lang="x-none" smtClean="0"/>
              <a:pPr/>
              <a:t>‹#›</a:t>
            </a:fld>
            <a:endParaRPr lang="x-none"/>
          </a:p>
        </p:txBody>
      </p:sp>
    </p:spTree>
    <p:extLst>
      <p:ext uri="{BB962C8B-B14F-4D97-AF65-F5344CB8AC3E}">
        <p14:creationId xmlns:p14="http://schemas.microsoft.com/office/powerpoint/2010/main" val="2239634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Τίτλος και περιεχόμενο" type="obj">
  <p:cSld name="Τίτλος και περιεχόμενο">
    <p:spTree>
      <p:nvGrpSpPr>
        <p:cNvPr id="1" name="Shape 21"/>
        <p:cNvGrpSpPr/>
        <p:nvPr/>
      </p:nvGrpSpPr>
      <p:grpSpPr>
        <a:xfrm>
          <a:off x="0" y="0"/>
          <a:ext cx="0" cy="0"/>
          <a:chOff x="0" y="0"/>
          <a:chExt cx="0" cy="0"/>
        </a:xfrm>
      </p:grpSpPr>
      <p:sp>
        <p:nvSpPr>
          <p:cNvPr id="22" name="Google Shape;2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panose="020B0604020202020204" pitchFamily="34" charset="0"/>
                <a:cs typeface="Arial" panose="020B0604020202020204" pitchFamily="34"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3398525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Διαφάνεια τίτλου" type="title">
  <p:cSld name="Διαφάνεια τίτλου">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3344857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E727BD-EA72-E84A-8D9E-75B4E54771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BF371B94-9191-8B4F-9E9E-679F385FCE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7F591C4E-5776-FA4A-9946-F4D4966D4E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90AA6D-83EF-0D43-8050-B17CA1CDB87E}" type="datetime1">
              <a:rPr lang="en-US" smtClean="0"/>
              <a:pPr/>
              <a:t>5/20/2021</a:t>
            </a:fld>
            <a:endParaRPr lang="x-none"/>
          </a:p>
        </p:txBody>
      </p:sp>
      <p:sp>
        <p:nvSpPr>
          <p:cNvPr id="5" name="Footer Placeholder 4">
            <a:extLst>
              <a:ext uri="{FF2B5EF4-FFF2-40B4-BE49-F238E27FC236}">
                <a16:creationId xmlns:a16="http://schemas.microsoft.com/office/drawing/2014/main" id="{79AEC5D1-69BC-A343-B035-F24B47CB28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1C2B83A1-5E49-064E-A824-1123F4E76A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ADFEB9-F96B-CE45-BE50-33C056CDB7F1}" type="slidenum">
              <a:rPr lang="x-none" smtClean="0"/>
              <a:pPr/>
              <a:t>‹#›</a:t>
            </a:fld>
            <a:endParaRPr lang="x-none"/>
          </a:p>
        </p:txBody>
      </p:sp>
      <p:pic>
        <p:nvPicPr>
          <p:cNvPr id="7" name="Picture 2">
            <a:extLst>
              <a:ext uri="{FF2B5EF4-FFF2-40B4-BE49-F238E27FC236}">
                <a16:creationId xmlns:a16="http://schemas.microsoft.com/office/drawing/2014/main" id="{25C3BFAB-261F-DD4F-A9B3-BEBFC3F6FFCD}"/>
              </a:ext>
            </a:extLst>
          </p:cNvPr>
          <p:cNvPicPr>
            <a:picLocks noChangeAspect="1"/>
          </p:cNvPicPr>
          <p:nvPr userDrawn="1"/>
        </p:nvPicPr>
        <p:blipFill>
          <a:blip r:embed="rId16"/>
          <a:stretch>
            <a:fillRect/>
          </a:stretch>
        </p:blipFill>
        <p:spPr>
          <a:xfrm>
            <a:off x="10108011" y="230188"/>
            <a:ext cx="1122477" cy="504643"/>
          </a:xfrm>
          <a:prstGeom prst="rect">
            <a:avLst/>
          </a:prstGeom>
        </p:spPr>
      </p:pic>
      <p:pic>
        <p:nvPicPr>
          <p:cNvPr id="8" name="Εικόνα 9">
            <a:extLst>
              <a:ext uri="{FF2B5EF4-FFF2-40B4-BE49-F238E27FC236}">
                <a16:creationId xmlns:a16="http://schemas.microsoft.com/office/drawing/2014/main" id="{0ABF1601-6B03-4240-8885-91D417246C8B}"/>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292144" y="9654"/>
            <a:ext cx="899856" cy="899856"/>
          </a:xfrm>
          <a:prstGeom prst="rect">
            <a:avLst/>
          </a:prstGeom>
        </p:spPr>
      </p:pic>
    </p:spTree>
    <p:extLst>
      <p:ext uri="{BB962C8B-B14F-4D97-AF65-F5344CB8AC3E}">
        <p14:creationId xmlns:p14="http://schemas.microsoft.com/office/powerpoint/2010/main" val="14898672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Παραλαβή Εγγράφων </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6587745" y="1777045"/>
            <a:ext cx="4694967" cy="4672917"/>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Το αμέσως επόμενο κομβικό σημείο στην διαδικασία της αποστολής των εγγράφων, είναι η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παραλαβή</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και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αποθήκευση</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των ψηφιακά υπογεγραμμένων εγγράφων από άλλους φορείς.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Η παραλαβή των εγγράφων πραγματοποιείται αυτόματα και άμεσα στην εφαρμογή, ενώ αυτά αποθηκεύονται στη βιβλιοθήκη εισερχόμενα. Παράλληλα, δημιουργείται μια νέα ειδοποίησή στη λίστα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«Νέες Ειδοποιήσεις»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έτσι ώστε ο χρήστης να γνωρίζει ότι παραλήφθηκε ένα νέο έγγραφο-φάκελος.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Τα εισερχόμενα έγγραφα μπορούν να τα δουν μόνο οι χρήστες που ανήκουν στην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«Γραμματεία»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και οι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«Προϊστάμενοι».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Οι απλοί χρήστες δεν έχουν την δυνατότητα αυτή. </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Εισαγωγή</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12" name="Εικόνα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9132" y="1675277"/>
            <a:ext cx="3888763" cy="3888763"/>
          </a:xfrm>
          <a:prstGeom prst="rect">
            <a:avLst/>
          </a:prstGeom>
          <a:ln>
            <a:solidFill>
              <a:schemeClr val="bg1"/>
            </a:solidFill>
          </a:ln>
        </p:spPr>
      </p:pic>
      <p:pic>
        <p:nvPicPr>
          <p:cNvPr id="4" name="Εικόνα 3"/>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3782099" y="3842096"/>
            <a:ext cx="2556787" cy="2566411"/>
          </a:xfrm>
          <a:prstGeom prst="rect">
            <a:avLst/>
          </a:prstGeom>
        </p:spPr>
      </p:pic>
    </p:spTree>
    <p:extLst>
      <p:ext uri="{BB962C8B-B14F-4D97-AF65-F5344CB8AC3E}">
        <p14:creationId xmlns:p14="http://schemas.microsoft.com/office/powerpoint/2010/main" val="1849341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Παραλαβή Εγγράφων </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1229132" y="3892851"/>
            <a:ext cx="10255564" cy="2391646"/>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Η Γραμματεία του φορέα παραλήπτη λαμβάνει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«Ειδοποίηση»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κάθε φορά που της αποστέλλεται νέο έγγραφο.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Στις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«Νέες Ειδοποιήσεις»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που λαμβάνει ο φορέας βλέπει συγκεντρωτικά τον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αριθμό των νέων «μη αναγνωσμένων» ειδοποιήσεων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που έχουν έρθει στην εφαρμογή με τα έγγραφα που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περιέχουν και τον αριθμό πρωτοκόλλου που έχουν πάρει από το ΣΔΔΔ</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Κάθε φορά που ο χρήστης ανοίγει μια ειδοποίηση, αυτή θα «εξαφανίζεται» από τη λίστα στην αρχική οθόνη.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Αυτή η επισκόπηση, γίνεται με σκοπό οι χρήστες να έχουν πλήρη εικόνα σχετικά με τον αριθμό των καινούργιων εγγράφων που έχουν σταλεί και αν έχουν διαβαστεί.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Ειδοποιήσεις</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2" name="Εικόνα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9131" y="1635620"/>
            <a:ext cx="10255565" cy="1889900"/>
          </a:xfrm>
          <a:prstGeom prst="rect">
            <a:avLst/>
          </a:prstGeom>
        </p:spPr>
      </p:pic>
    </p:spTree>
    <p:extLst>
      <p:ext uri="{BB962C8B-B14F-4D97-AF65-F5344CB8AC3E}">
        <p14:creationId xmlns:p14="http://schemas.microsoft.com/office/powerpoint/2010/main" val="209400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Παραλαβή Εγγράφων </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1229132" y="3892851"/>
            <a:ext cx="10255564" cy="2391646"/>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Για να υπάρξει ολοκληρωμένη πληροφόρηση σχετικά με τις ενημερώσεις που λαμβάνονται, εκτός από την γενική ειδοποίηση, </a:t>
            </a:r>
            <a:endPar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ο χρήστης βλέπει και άλλες βασικές πληροφορίες, όπως</a:t>
            </a:r>
            <a:r>
              <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«Τίτλος» </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«Σχετικός Φάκελος» </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«Τύπος ειδοποίησης» </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«Δημιουργήθηκε»</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«Φορέας Αποστολέα»</a:t>
            </a:r>
            <a:endPar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Ειδοποιήσεις</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2" name="Εικόνα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9131" y="1635620"/>
            <a:ext cx="10255565" cy="1889900"/>
          </a:xfrm>
          <a:prstGeom prst="rect">
            <a:avLst/>
          </a:prstGeom>
        </p:spPr>
      </p:pic>
    </p:spTree>
    <p:extLst>
      <p:ext uri="{BB962C8B-B14F-4D97-AF65-F5344CB8AC3E}">
        <p14:creationId xmlns:p14="http://schemas.microsoft.com/office/powerpoint/2010/main" val="1854394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Παραλαβή Εγγράφων </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7315200" y="2694039"/>
            <a:ext cx="4169496" cy="3590458"/>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Επιλέγοντας την στήλη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«Τίτλος»,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αναδύεται νέο παράθυρο όπου μπορείτε να δείτε βασικά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«μεταδεδομένα»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του συγκριμένου φακέλου, όπως (Τίτλος, Αρ. Εγγράφου ΣΔΔΔ, Αρ. Έκδοσης κτλ.). Με τον τρόπο αυτό, κάθε φορέας έχει εικόνα της κατάστασης των εγγράφων που έχει αποστείλει ή που έχει λάβει.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Λίστα Αποδεικτικών</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4" name="Εικόνα 3"/>
          <p:cNvPicPr>
            <a:picLocks noChangeAspect="1"/>
          </p:cNvPicPr>
          <p:nvPr/>
        </p:nvPicPr>
        <p:blipFill rotWithShape="1">
          <a:blip r:embed="rId4">
            <a:extLst>
              <a:ext uri="{28A0092B-C50C-407E-A947-70E740481C1C}">
                <a14:useLocalDpi xmlns:a14="http://schemas.microsoft.com/office/drawing/2010/main" val="0"/>
              </a:ext>
            </a:extLst>
          </a:blip>
          <a:srcRect r="55242" b="1176"/>
          <a:stretch/>
        </p:blipFill>
        <p:spPr>
          <a:xfrm>
            <a:off x="1209468" y="1682434"/>
            <a:ext cx="6071264" cy="3636818"/>
          </a:xfrm>
          <a:prstGeom prst="rect">
            <a:avLst/>
          </a:prstGeom>
        </p:spPr>
      </p:pic>
      <p:sp>
        <p:nvSpPr>
          <p:cNvPr id="11" name="Content Placeholder 16">
            <a:extLst>
              <a:ext uri="{FF2B5EF4-FFF2-40B4-BE49-F238E27FC236}">
                <a16:creationId xmlns:a16="http://schemas.microsoft.com/office/drawing/2014/main" id="{0F4332DD-A0C7-A546-874C-C6B3E52F264F}"/>
              </a:ext>
            </a:extLst>
          </p:cNvPr>
          <p:cNvSpPr txBox="1">
            <a:spLocks/>
          </p:cNvSpPr>
          <p:nvPr/>
        </p:nvSpPr>
        <p:spPr>
          <a:xfrm>
            <a:off x="2044470" y="5591440"/>
            <a:ext cx="9552216" cy="1736195"/>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115000"/>
              </a:lnSpc>
              <a:spcBef>
                <a:spcPts val="600"/>
              </a:spcBef>
              <a:spcAft>
                <a:spcPts val="0"/>
              </a:spcAft>
              <a:buClrTx/>
              <a:buSzTx/>
              <a:buFont typeface="Arial" panose="020B0604020202020204" pitchFamily="34" charset="0"/>
              <a:buNone/>
              <a:tabLst/>
              <a:defRPr/>
            </a:pPr>
            <a:r>
              <a:rPr kumimoji="0" lang="el-GR"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Να θυμόμαστε:</a:t>
            </a:r>
          </a:p>
          <a:p>
            <a:pPr marL="0" marR="0" lvl="0" indent="-228600" algn="l" defTabSz="914400" rtl="0" eaLnBrk="1" fontAlgn="auto" latinLnBrk="0" hangingPunct="1">
              <a:lnSpc>
                <a:spcPct val="115000"/>
              </a:lnSpc>
              <a:spcBef>
                <a:spcPts val="600"/>
              </a:spcBef>
              <a:spcAft>
                <a:spcPts val="0"/>
              </a:spcAft>
              <a:buClrTx/>
              <a:buSzTx/>
              <a:buFont typeface="Arial" panose="020B0604020202020204" pitchFamily="34" charset="0"/>
              <a:buNone/>
              <a:tabLst/>
              <a:defRPr/>
            </a:pPr>
            <a:r>
              <a:rPr kumimoji="0" lang="el-GR" sz="12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Ο </a:t>
            </a:r>
            <a:r>
              <a:rPr kumimoji="0" lang="el-GR" sz="120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Αρ. Εγγράφου ΣΔΔΔ </a:t>
            </a:r>
            <a:r>
              <a:rPr kumimoji="0" lang="el-GR" sz="12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είναι κοινός και για τους δυο φορείς. Δεν υπόκειται σε οποιαδήποτε τροποποίηση καθώς χαρακτηρίζεται ως το </a:t>
            </a:r>
            <a:r>
              <a:rPr kumimoji="0" lang="en-US" sz="12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primary key </a:t>
            </a:r>
            <a:r>
              <a:rPr kumimoji="0" lang="el-GR" sz="12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του φακέλου. </a:t>
            </a:r>
            <a:endParaRPr kumimoji="0" lang="en-US" sz="12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228600" algn="l" defTabSz="914400" rtl="0" eaLnBrk="1" fontAlgn="auto" latinLnBrk="0" hangingPunct="1">
              <a:lnSpc>
                <a:spcPct val="115000"/>
              </a:lnSpc>
              <a:spcBef>
                <a:spcPts val="600"/>
              </a:spcBef>
              <a:spcAft>
                <a:spcPts val="0"/>
              </a:spcAft>
              <a:buClrTx/>
              <a:buSzTx/>
              <a:buFont typeface="Arial" panose="020B0604020202020204" pitchFamily="34" charset="0"/>
              <a:buNone/>
              <a:tabLst/>
              <a:defRPr/>
            </a:pPr>
            <a:endParaRPr kumimoji="0" lang="el-GR"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pic>
        <p:nvPicPr>
          <p:cNvPr id="12" name="Picture 34">
            <a:extLst>
              <a:ext uri="{FF2B5EF4-FFF2-40B4-BE49-F238E27FC236}">
                <a16:creationId xmlns:a16="http://schemas.microsoft.com/office/drawing/2014/main" id="{4371043F-1325-B245-A5F7-C9633838FEAF}"/>
              </a:ext>
            </a:extLst>
          </p:cNvPr>
          <p:cNvPicPr>
            <a:picLocks noChangeAspect="1"/>
          </p:cNvPicPr>
          <p:nvPr/>
        </p:nvPicPr>
        <p:blipFill rotWithShape="1">
          <a:blip r:embed="rId5"/>
          <a:srcRect l="7961" t="56875" r="81500" b="2708"/>
          <a:stretch/>
        </p:blipFill>
        <p:spPr>
          <a:xfrm>
            <a:off x="1081086" y="5366066"/>
            <a:ext cx="640971" cy="1417748"/>
          </a:xfrm>
          <a:prstGeom prst="rect">
            <a:avLst/>
          </a:prstGeom>
        </p:spPr>
      </p:pic>
    </p:spTree>
    <p:extLst>
      <p:ext uri="{BB962C8B-B14F-4D97-AF65-F5344CB8AC3E}">
        <p14:creationId xmlns:p14="http://schemas.microsoft.com/office/powerpoint/2010/main" val="315546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Παραλαβή Εγγράφων </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7315200" y="2694039"/>
            <a:ext cx="4169496" cy="3590458"/>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Επιλέγοντας</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Προβολή Εκδόσεων</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2" name="Εικόνα 1"/>
          <p:cNvPicPr>
            <a:picLocks noChangeAspect="1"/>
          </p:cNvPicPr>
          <p:nvPr/>
        </p:nvPicPr>
        <p:blipFill rotWithShape="1">
          <a:blip r:embed="rId4">
            <a:extLst>
              <a:ext uri="{28A0092B-C50C-407E-A947-70E740481C1C}">
                <a14:useLocalDpi xmlns:a14="http://schemas.microsoft.com/office/drawing/2010/main" val="0"/>
              </a:ext>
            </a:extLst>
          </a:blip>
          <a:srcRect l="130" t="10031" r="1262" b="15809"/>
          <a:stretch/>
        </p:blipFill>
        <p:spPr>
          <a:xfrm>
            <a:off x="1229132" y="1546010"/>
            <a:ext cx="7758114" cy="3466519"/>
          </a:xfrm>
          <a:prstGeom prst="rect">
            <a:avLst/>
          </a:prstGeom>
        </p:spPr>
      </p:pic>
      <p:sp>
        <p:nvSpPr>
          <p:cNvPr id="13" name="Content Placeholder 16">
            <a:extLst>
              <a:ext uri="{FF2B5EF4-FFF2-40B4-BE49-F238E27FC236}">
                <a16:creationId xmlns:a16="http://schemas.microsoft.com/office/drawing/2014/main" id="{0F4332DD-A0C7-A546-874C-C6B3E52F264F}"/>
              </a:ext>
            </a:extLst>
          </p:cNvPr>
          <p:cNvSpPr txBox="1">
            <a:spLocks/>
          </p:cNvSpPr>
          <p:nvPr/>
        </p:nvSpPr>
        <p:spPr>
          <a:xfrm>
            <a:off x="8987246" y="2034045"/>
            <a:ext cx="2995204" cy="3365809"/>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Ο φορέας – παραλήπτης μπορεί να πληροφορηθεί για τις πολλαπλές εκδόσεις που μπορεί να έχει ένα αρχείο. Επιλέγοντας από το φάκελο εισερχομένων το σχετικό εισερχόμενο αρχείο του αναδύεται παράθυρο με τις πληροφορίες του εισερχομένου αυτού φακέλου και πατώντας στο σύνδεσμο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«Προβολή Εκδόσεων»</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μεταφέρεται σε νέα σελίδα όπου μπορεί να δει τις εκδόσεις του τρέχοντος εισερχόμενου αρχείου.</a:t>
            </a:r>
          </a:p>
        </p:txBody>
      </p:sp>
      <p:pic>
        <p:nvPicPr>
          <p:cNvPr id="3" name="Εικόνα 2"/>
          <p:cNvPicPr>
            <a:picLocks noChangeAspect="1"/>
          </p:cNvPicPr>
          <p:nvPr/>
        </p:nvPicPr>
        <p:blipFill rotWithShape="1">
          <a:blip r:embed="rId5">
            <a:extLst>
              <a:ext uri="{28A0092B-C50C-407E-A947-70E740481C1C}">
                <a14:useLocalDpi xmlns:a14="http://schemas.microsoft.com/office/drawing/2010/main" val="0"/>
              </a:ext>
            </a:extLst>
          </a:blip>
          <a:srcRect l="285" t="12087" r="930" b="4831"/>
          <a:stretch/>
        </p:blipFill>
        <p:spPr>
          <a:xfrm>
            <a:off x="1229132" y="1554609"/>
            <a:ext cx="7758114" cy="3500408"/>
          </a:xfrm>
          <a:prstGeom prst="rect">
            <a:avLst/>
          </a:prstGeom>
        </p:spPr>
      </p:pic>
      <p:sp>
        <p:nvSpPr>
          <p:cNvPr id="14" name="TextBox 13"/>
          <p:cNvSpPr txBox="1"/>
          <p:nvPr/>
        </p:nvSpPr>
        <p:spPr>
          <a:xfrm>
            <a:off x="6688182" y="3728860"/>
            <a:ext cx="896983" cy="373137"/>
          </a:xfrm>
          <a:prstGeom prst="rect">
            <a:avLst/>
          </a:prstGeom>
          <a:noFill/>
          <a:ln w="38100">
            <a:solidFill>
              <a:srgbClr val="AE068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789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Παραλαβή Εγγράφων </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7315200" y="2694039"/>
            <a:ext cx="4169496" cy="3590458"/>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Επιλέγοντας</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Προβολή Εκδόσεων</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2" name="Εικόνα 1"/>
          <p:cNvPicPr>
            <a:picLocks noChangeAspect="1"/>
          </p:cNvPicPr>
          <p:nvPr/>
        </p:nvPicPr>
        <p:blipFill rotWithShape="1">
          <a:blip r:embed="rId4">
            <a:extLst>
              <a:ext uri="{28A0092B-C50C-407E-A947-70E740481C1C}">
                <a14:useLocalDpi xmlns:a14="http://schemas.microsoft.com/office/drawing/2010/main" val="0"/>
              </a:ext>
            </a:extLst>
          </a:blip>
          <a:srcRect l="130" t="10031" r="1262" b="15809"/>
          <a:stretch/>
        </p:blipFill>
        <p:spPr>
          <a:xfrm>
            <a:off x="1229132" y="1546010"/>
            <a:ext cx="7758114" cy="3466519"/>
          </a:xfrm>
          <a:prstGeom prst="rect">
            <a:avLst/>
          </a:prstGeom>
        </p:spPr>
      </p:pic>
      <p:sp>
        <p:nvSpPr>
          <p:cNvPr id="13" name="Content Placeholder 16">
            <a:extLst>
              <a:ext uri="{FF2B5EF4-FFF2-40B4-BE49-F238E27FC236}">
                <a16:creationId xmlns:a16="http://schemas.microsoft.com/office/drawing/2014/main" id="{0F4332DD-A0C7-A546-874C-C6B3E52F264F}"/>
              </a:ext>
            </a:extLst>
          </p:cNvPr>
          <p:cNvSpPr txBox="1">
            <a:spLocks/>
          </p:cNvSpPr>
          <p:nvPr/>
        </p:nvSpPr>
        <p:spPr>
          <a:xfrm>
            <a:off x="8987246" y="2231923"/>
            <a:ext cx="2995204" cy="3167932"/>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Στην συνέχεια ο φορέας – παραλήπτης, αν επιθυμεί μια αναλυτικότερη εικόνα των εγγράφων, με το πάτημα του κουμπιού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«Λήψη Στοιχείων»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εμφανίζεται λεπτομερής φόρμα σχετικά με τα μεταδεδομένα του αρχείου όπως επίσης και για τις προηγούμενες εκδόσεις που μπορεί να έχει. </a:t>
            </a:r>
            <a:endParaRPr kumimoji="0" lang="el-GR"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pic>
        <p:nvPicPr>
          <p:cNvPr id="3" name="Εικόνα 2"/>
          <p:cNvPicPr>
            <a:picLocks noChangeAspect="1"/>
          </p:cNvPicPr>
          <p:nvPr/>
        </p:nvPicPr>
        <p:blipFill rotWithShape="1">
          <a:blip r:embed="rId5">
            <a:extLst>
              <a:ext uri="{28A0092B-C50C-407E-A947-70E740481C1C}">
                <a14:useLocalDpi xmlns:a14="http://schemas.microsoft.com/office/drawing/2010/main" val="0"/>
              </a:ext>
            </a:extLst>
          </a:blip>
          <a:srcRect l="285" t="12087" r="930" b="4831"/>
          <a:stretch/>
        </p:blipFill>
        <p:spPr>
          <a:xfrm>
            <a:off x="1229132" y="1554609"/>
            <a:ext cx="7758114" cy="3500408"/>
          </a:xfrm>
          <a:prstGeom prst="rect">
            <a:avLst/>
          </a:prstGeom>
        </p:spPr>
      </p:pic>
      <p:sp>
        <p:nvSpPr>
          <p:cNvPr id="14" name="TextBox 13"/>
          <p:cNvSpPr txBox="1"/>
          <p:nvPr/>
        </p:nvSpPr>
        <p:spPr>
          <a:xfrm>
            <a:off x="6688182" y="3728860"/>
            <a:ext cx="896983" cy="373137"/>
          </a:xfrm>
          <a:prstGeom prst="rect">
            <a:avLst/>
          </a:prstGeom>
          <a:noFill/>
          <a:ln w="38100">
            <a:solidFill>
              <a:srgbClr val="AE068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Εικόνα 9"/>
          <p:cNvPicPr>
            <a:picLocks noChangeAspect="1"/>
          </p:cNvPicPr>
          <p:nvPr/>
        </p:nvPicPr>
        <p:blipFill rotWithShape="1">
          <a:blip r:embed="rId6">
            <a:extLst>
              <a:ext uri="{28A0092B-C50C-407E-A947-70E740481C1C}">
                <a14:useLocalDpi xmlns:a14="http://schemas.microsoft.com/office/drawing/2010/main" val="0"/>
              </a:ext>
            </a:extLst>
          </a:blip>
          <a:srcRect l="354" t="19756" r="1723" b="3626"/>
          <a:stretch/>
        </p:blipFill>
        <p:spPr>
          <a:xfrm>
            <a:off x="1150374" y="1503522"/>
            <a:ext cx="7836872" cy="3678078"/>
          </a:xfrm>
          <a:prstGeom prst="rect">
            <a:avLst/>
          </a:prstGeom>
        </p:spPr>
      </p:pic>
      <p:sp>
        <p:nvSpPr>
          <p:cNvPr id="16" name="TextBox 15"/>
          <p:cNvSpPr txBox="1"/>
          <p:nvPr/>
        </p:nvSpPr>
        <p:spPr>
          <a:xfrm>
            <a:off x="3960095" y="4204622"/>
            <a:ext cx="896983" cy="373137"/>
          </a:xfrm>
          <a:prstGeom prst="rect">
            <a:avLst/>
          </a:prstGeom>
          <a:noFill/>
          <a:ln w="38100">
            <a:solidFill>
              <a:srgbClr val="AE068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5" name="Εικόνα 14"/>
          <p:cNvPicPr>
            <a:picLocks noChangeAspect="1"/>
          </p:cNvPicPr>
          <p:nvPr/>
        </p:nvPicPr>
        <p:blipFill rotWithShape="1">
          <a:blip r:embed="rId7">
            <a:extLst>
              <a:ext uri="{28A0092B-C50C-407E-A947-70E740481C1C}">
                <a14:useLocalDpi xmlns:a14="http://schemas.microsoft.com/office/drawing/2010/main" val="0"/>
              </a:ext>
            </a:extLst>
          </a:blip>
          <a:srcRect l="212" t="13238" r="2825" b="167"/>
          <a:stretch/>
        </p:blipFill>
        <p:spPr>
          <a:xfrm>
            <a:off x="1170243" y="1465166"/>
            <a:ext cx="7703786" cy="5210625"/>
          </a:xfrm>
          <a:prstGeom prst="rect">
            <a:avLst/>
          </a:prstGeom>
        </p:spPr>
      </p:pic>
      <p:pic>
        <p:nvPicPr>
          <p:cNvPr id="17" name="Εικόνα 16"/>
          <p:cNvPicPr>
            <a:picLocks noChangeAspect="1"/>
          </p:cNvPicPr>
          <p:nvPr/>
        </p:nvPicPr>
        <p:blipFill rotWithShape="1">
          <a:blip r:embed="rId8">
            <a:extLst>
              <a:ext uri="{28A0092B-C50C-407E-A947-70E740481C1C}">
                <a14:useLocalDpi xmlns:a14="http://schemas.microsoft.com/office/drawing/2010/main" val="0"/>
              </a:ext>
            </a:extLst>
          </a:blip>
          <a:srcRect l="29612" t="30597" r="9114" b="-1"/>
          <a:stretch/>
        </p:blipFill>
        <p:spPr>
          <a:xfrm>
            <a:off x="3558369" y="2497374"/>
            <a:ext cx="4901627" cy="4199661"/>
          </a:xfrm>
          <a:prstGeom prst="rect">
            <a:avLst/>
          </a:prstGeom>
        </p:spPr>
      </p:pic>
      <p:pic>
        <p:nvPicPr>
          <p:cNvPr id="19" name="Εικόνα 18"/>
          <p:cNvPicPr>
            <a:picLocks noChangeAspect="1"/>
          </p:cNvPicPr>
          <p:nvPr/>
        </p:nvPicPr>
        <p:blipFill rotWithShape="1">
          <a:blip r:embed="rId8">
            <a:extLst>
              <a:ext uri="{28A0092B-C50C-407E-A947-70E740481C1C}">
                <a14:useLocalDpi xmlns:a14="http://schemas.microsoft.com/office/drawing/2010/main" val="0"/>
              </a:ext>
            </a:extLst>
          </a:blip>
          <a:srcRect l="16923" t="31254" r="71311" b="55198"/>
          <a:stretch/>
        </p:blipFill>
        <p:spPr>
          <a:xfrm>
            <a:off x="2513692" y="2544072"/>
            <a:ext cx="917250" cy="798895"/>
          </a:xfrm>
          <a:prstGeom prst="rect">
            <a:avLst/>
          </a:prstGeom>
        </p:spPr>
      </p:pic>
    </p:spTree>
    <p:extLst>
      <p:ext uri="{BB962C8B-B14F-4D97-AF65-F5344CB8AC3E}">
        <p14:creationId xmlns:p14="http://schemas.microsoft.com/office/powerpoint/2010/main" val="141241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Ανάρτηση στην Δι@ύγεια</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6416319" y="2831690"/>
            <a:ext cx="4866394" cy="3618272"/>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Η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Δι@ύγεια</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αποσκοπεί στη δημοσίευση αποφάσεων των κυβερνητικών οργάνων και της διοίκησης στο Διαδίκτυο με σκοπό την γνωστοποίησης τους στο κοινό.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Η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Δι@ύγεια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μαζί με το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ΣΔΔΔ (Σύστημα Διακίνησης Δρομολόγησης και Διαλειτουργικότητας Εγγράφων)</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«συνεργάζονται» δίνοντας την δυνατότητα στους φορείς να κοινοποιούν δημόσια έγγραφα. </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Εισαγωγή</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12" name="Εικόνα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9132" y="1675277"/>
            <a:ext cx="3888763" cy="3888763"/>
          </a:xfrm>
          <a:prstGeom prst="rect">
            <a:avLst/>
          </a:prstGeom>
          <a:ln>
            <a:solidFill>
              <a:schemeClr val="bg1"/>
            </a:solidFill>
          </a:ln>
        </p:spPr>
      </p:pic>
      <p:pic>
        <p:nvPicPr>
          <p:cNvPr id="2" name="Εικόνα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011818">
            <a:off x="3565354" y="4779026"/>
            <a:ext cx="2550134" cy="1212651"/>
          </a:xfrm>
          <a:prstGeom prst="rect">
            <a:avLst/>
          </a:prstGeom>
        </p:spPr>
      </p:pic>
    </p:spTree>
    <p:extLst>
      <p:ext uri="{BB962C8B-B14F-4D97-AF65-F5344CB8AC3E}">
        <p14:creationId xmlns:p14="http://schemas.microsoft.com/office/powerpoint/2010/main" val="2116970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Ανάρτηση στην Δι@ύγεια</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8308259" y="2005778"/>
            <a:ext cx="3445740" cy="3582876"/>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Η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Γραμματεία &amp; ο Προϊστάμενος του φορέα παραλήπτη,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μετά την πρωτοκόλληση του εξερχομένου εγγράφου, έχουν την δυνατότητα να το αναρτήσουν στην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«Δι@ύγεια»,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επιλέγοντάς την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«Ανάρτηση στη Δι@ύγεια»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Στη φόρμα ο χρήστης πρέπει να συμπληρώσει το όνομα χρήστη και τον κωδικό πρόσβασης στη Διαύγεια, καθώς και τα αντίστοιχα πεδία που απαιτούνται από την εφαρμογή της Διαύγειας για τους δέκα τύπους πράξεων που υποστηρίζει η συγκεκριμένη εφαρμογή. </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Εισαγωγή</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3" name="Εικόνα 2"/>
          <p:cNvPicPr>
            <a:picLocks noChangeAspect="1"/>
          </p:cNvPicPr>
          <p:nvPr/>
        </p:nvPicPr>
        <p:blipFill rotWithShape="1">
          <a:blip r:embed="rId4">
            <a:extLst>
              <a:ext uri="{28A0092B-C50C-407E-A947-70E740481C1C}">
                <a14:useLocalDpi xmlns:a14="http://schemas.microsoft.com/office/drawing/2010/main" val="0"/>
              </a:ext>
            </a:extLst>
          </a:blip>
          <a:srcRect l="10807" t="11932" r="887" b="-897"/>
          <a:stretch/>
        </p:blipFill>
        <p:spPr>
          <a:xfrm>
            <a:off x="1115915" y="1728191"/>
            <a:ext cx="6971783" cy="3775586"/>
          </a:xfrm>
          <a:prstGeom prst="rect">
            <a:avLst/>
          </a:prstGeom>
        </p:spPr>
      </p:pic>
    </p:spTree>
    <p:extLst>
      <p:ext uri="{BB962C8B-B14F-4D97-AF65-F5344CB8AC3E}">
        <p14:creationId xmlns:p14="http://schemas.microsoft.com/office/powerpoint/2010/main" val="3875672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Ανάρτηση στην Δι@ύγεια</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8308259" y="1506157"/>
            <a:ext cx="3445740" cy="4801175"/>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Τα πεδία τα οποία πρέπει να συμπληρωθούν υποχρεωτικά, είναι τα εξής</a:t>
            </a:r>
            <a:r>
              <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r>
              <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Username</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r>
              <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r>
              <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Password</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endPar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«Τύπος Πράξης»</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«Οργανωτικές Μονάδες»</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«Υπογράφοντες»</a:t>
            </a:r>
          </a:p>
          <a:p>
            <a:pPr marL="285750" marR="0" lvl="0" indent="-28575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«Θεματικές Κατηγορίες» </a:t>
            </a:r>
          </a:p>
          <a:p>
            <a:pPr marL="0" marR="0" lvl="0" indent="0" algn="l" defTabSz="914400" rtl="0" eaLnBrk="1" fontAlgn="auto" latinLnBrk="0" hangingPunct="1">
              <a:lnSpc>
                <a:spcPct val="120000"/>
              </a:lnSpc>
              <a:spcBef>
                <a:spcPts val="1000"/>
              </a:spcBef>
              <a:spcAft>
                <a:spcPts val="0"/>
              </a:spcAft>
              <a:buClr>
                <a:srgbClr val="ED7D31"/>
              </a:buClr>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Για την ολοκλήρωση της διαδικασίας κάνετε κλικ στην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«Αποστολή».</a:t>
            </a:r>
          </a:p>
          <a:p>
            <a:pPr marL="0" marR="0" lvl="0" indent="0" algn="l" defTabSz="914400" rtl="0" eaLnBrk="1" fontAlgn="auto" latinLnBrk="0" hangingPunct="1">
              <a:lnSpc>
                <a:spcPct val="120000"/>
              </a:lnSpc>
              <a:spcBef>
                <a:spcPts val="1000"/>
              </a:spcBef>
              <a:spcAft>
                <a:spcPts val="0"/>
              </a:spcAft>
              <a:buClr>
                <a:srgbClr val="ED7D31"/>
              </a:buClr>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Επιλέγοντας την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«Αποστολή»,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η εφαρμογή υλοποιεί τη μεταφόρτωση του αρχείου από το σύστημα και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επιστρέφει τον ΑΔΑ στην οθόνη του χρήστη</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Εισαγωγή</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3" name="Εικόνα 2"/>
          <p:cNvPicPr>
            <a:picLocks noChangeAspect="1"/>
          </p:cNvPicPr>
          <p:nvPr/>
        </p:nvPicPr>
        <p:blipFill rotWithShape="1">
          <a:blip r:embed="rId4">
            <a:extLst>
              <a:ext uri="{28A0092B-C50C-407E-A947-70E740481C1C}">
                <a14:useLocalDpi xmlns:a14="http://schemas.microsoft.com/office/drawing/2010/main" val="0"/>
              </a:ext>
            </a:extLst>
          </a:blip>
          <a:srcRect l="10807" t="11932" r="887" b="-897"/>
          <a:stretch/>
        </p:blipFill>
        <p:spPr>
          <a:xfrm>
            <a:off x="1115915" y="1728191"/>
            <a:ext cx="6971783" cy="3775586"/>
          </a:xfrm>
          <a:prstGeom prst="rect">
            <a:avLst/>
          </a:prstGeom>
        </p:spPr>
      </p:pic>
      <p:pic>
        <p:nvPicPr>
          <p:cNvPr id="2" name="Εικόνα 1"/>
          <p:cNvPicPr>
            <a:picLocks noChangeAspect="1"/>
          </p:cNvPicPr>
          <p:nvPr/>
        </p:nvPicPr>
        <p:blipFill rotWithShape="1">
          <a:blip r:embed="rId5">
            <a:extLst>
              <a:ext uri="{28A0092B-C50C-407E-A947-70E740481C1C}">
                <a14:useLocalDpi xmlns:a14="http://schemas.microsoft.com/office/drawing/2010/main" val="0"/>
              </a:ext>
            </a:extLst>
          </a:blip>
          <a:srcRect l="32051" t="39217" r="6699" b="36892"/>
          <a:stretch/>
        </p:blipFill>
        <p:spPr>
          <a:xfrm>
            <a:off x="2832608" y="3010831"/>
            <a:ext cx="4854448" cy="990705"/>
          </a:xfrm>
          <a:prstGeom prst="rect">
            <a:avLst/>
          </a:prstGeom>
        </p:spPr>
      </p:pic>
      <p:pic>
        <p:nvPicPr>
          <p:cNvPr id="11" name="Εικόνα 10"/>
          <p:cNvPicPr>
            <a:picLocks noChangeAspect="1"/>
          </p:cNvPicPr>
          <p:nvPr/>
        </p:nvPicPr>
        <p:blipFill rotWithShape="1">
          <a:blip r:embed="rId4">
            <a:extLst>
              <a:ext uri="{28A0092B-C50C-407E-A947-70E740481C1C}">
                <a14:useLocalDpi xmlns:a14="http://schemas.microsoft.com/office/drawing/2010/main" val="0"/>
              </a:ext>
            </a:extLst>
          </a:blip>
          <a:srcRect l="10807" t="11932" r="887" b="-897"/>
          <a:stretch/>
        </p:blipFill>
        <p:spPr>
          <a:xfrm>
            <a:off x="1081086" y="1728191"/>
            <a:ext cx="6971783" cy="3775586"/>
          </a:xfrm>
          <a:prstGeom prst="rect">
            <a:avLst/>
          </a:prstGeom>
        </p:spPr>
      </p:pic>
      <p:pic>
        <p:nvPicPr>
          <p:cNvPr id="4" name="Εικόνα 3"/>
          <p:cNvPicPr>
            <a:picLocks noChangeAspect="1"/>
          </p:cNvPicPr>
          <p:nvPr/>
        </p:nvPicPr>
        <p:blipFill rotWithShape="1">
          <a:blip r:embed="rId6">
            <a:extLst>
              <a:ext uri="{28A0092B-C50C-407E-A947-70E740481C1C}">
                <a14:useLocalDpi xmlns:a14="http://schemas.microsoft.com/office/drawing/2010/main" val="0"/>
              </a:ext>
            </a:extLst>
          </a:blip>
          <a:srcRect l="35505" t="15904" r="34348" b="19537"/>
          <a:stretch/>
        </p:blipFill>
        <p:spPr>
          <a:xfrm>
            <a:off x="2797779" y="3797216"/>
            <a:ext cx="2196354" cy="2510117"/>
          </a:xfrm>
          <a:prstGeom prst="rect">
            <a:avLst/>
          </a:prstGeom>
        </p:spPr>
      </p:pic>
      <p:grpSp>
        <p:nvGrpSpPr>
          <p:cNvPr id="14" name="Ομάδα 13"/>
          <p:cNvGrpSpPr/>
          <p:nvPr/>
        </p:nvGrpSpPr>
        <p:grpSpPr>
          <a:xfrm>
            <a:off x="1081086" y="1535289"/>
            <a:ext cx="7006612" cy="5096472"/>
            <a:chOff x="1115915" y="1728191"/>
            <a:chExt cx="7006612" cy="5096472"/>
          </a:xfrm>
        </p:grpSpPr>
        <p:sp>
          <p:nvSpPr>
            <p:cNvPr id="13" name="Ορθογώνιο 12"/>
            <p:cNvSpPr/>
            <p:nvPr/>
          </p:nvSpPr>
          <p:spPr>
            <a:xfrm>
              <a:off x="1115915" y="1728191"/>
              <a:ext cx="7006612" cy="5096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 name="Εικόνα 11"/>
            <p:cNvPicPr>
              <a:picLocks noChangeAspect="1"/>
            </p:cNvPicPr>
            <p:nvPr/>
          </p:nvPicPr>
          <p:blipFill rotWithShape="1">
            <a:blip r:embed="rId4">
              <a:extLst>
                <a:ext uri="{28A0092B-C50C-407E-A947-70E740481C1C}">
                  <a14:useLocalDpi xmlns:a14="http://schemas.microsoft.com/office/drawing/2010/main" val="0"/>
                </a:ext>
              </a:extLst>
            </a:blip>
            <a:srcRect l="10807" t="11932" r="887" b="-897"/>
            <a:stretch/>
          </p:blipFill>
          <p:spPr>
            <a:xfrm>
              <a:off x="1133329" y="1909423"/>
              <a:ext cx="6971783" cy="3775586"/>
            </a:xfrm>
            <a:prstGeom prst="rect">
              <a:avLst/>
            </a:prstGeom>
          </p:spPr>
        </p:pic>
      </p:grpSp>
      <p:pic>
        <p:nvPicPr>
          <p:cNvPr id="10" name="Εικόνα 9"/>
          <p:cNvPicPr>
            <a:picLocks noChangeAspect="1"/>
          </p:cNvPicPr>
          <p:nvPr/>
        </p:nvPicPr>
        <p:blipFill rotWithShape="1">
          <a:blip r:embed="rId7">
            <a:extLst>
              <a:ext uri="{28A0092B-C50C-407E-A947-70E740481C1C}">
                <a14:useLocalDpi xmlns:a14="http://schemas.microsoft.com/office/drawing/2010/main" val="0"/>
              </a:ext>
            </a:extLst>
          </a:blip>
          <a:srcRect l="35500" t="16572" r="34857" b="19880"/>
          <a:stretch/>
        </p:blipFill>
        <p:spPr>
          <a:xfrm>
            <a:off x="3160012" y="4561198"/>
            <a:ext cx="1834121" cy="2121393"/>
          </a:xfrm>
          <a:prstGeom prst="rect">
            <a:avLst/>
          </a:prstGeom>
        </p:spPr>
      </p:pic>
      <p:sp>
        <p:nvSpPr>
          <p:cNvPr id="16" name="TextBox 15"/>
          <p:cNvSpPr txBox="1"/>
          <p:nvPr/>
        </p:nvSpPr>
        <p:spPr>
          <a:xfrm>
            <a:off x="2762950" y="5249858"/>
            <a:ext cx="426719" cy="272676"/>
          </a:xfrm>
          <a:prstGeom prst="rect">
            <a:avLst/>
          </a:prstGeom>
          <a:noFill/>
          <a:ln w="38100">
            <a:solidFill>
              <a:srgbClr val="AE0686"/>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082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Βιβλιοθήκη εισερχόμενων</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33" name="Content Placeholder 16">
            <a:extLst>
              <a:ext uri="{FF2B5EF4-FFF2-40B4-BE49-F238E27FC236}">
                <a16:creationId xmlns:a16="http://schemas.microsoft.com/office/drawing/2014/main" id="{0F4332DD-A0C7-A546-874C-C6B3E52F264F}"/>
              </a:ext>
            </a:extLst>
          </p:cNvPr>
          <p:cNvSpPr txBox="1">
            <a:spLocks/>
          </p:cNvSpPr>
          <p:nvPr/>
        </p:nvSpPr>
        <p:spPr>
          <a:xfrm>
            <a:off x="6463862" y="2611120"/>
            <a:ext cx="4602407" cy="2725355"/>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Στη βιβλιοθήκη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«Εισερχόμενα»</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ο χρήστης βλέπει τη λίστα με τους εισερχόμενους ηλεκτρονικούς φακέλους. Στη λίστα αυτή</a:t>
            </a:r>
            <a:r>
              <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φαίνεται  το όνομα του φακέλου, ο αριθμός πρωτοκόλλου που έχει πάρει από το ΣΔΔΔ, ο αριθμός πρωτοκόλλου του ΣΗΔΕΦ</a:t>
            </a:r>
            <a:r>
              <a:rPr kumimoji="0" lang="en-US"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του τρίτου φορέα, η ημερομηνία που εισήλθε το έγγραφο και ο φορέας από όπου στάλθηκε το έγγραφο.</a:t>
            </a: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Εισαγωγή</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pic>
        <p:nvPicPr>
          <p:cNvPr id="3" name="Εικόνα 2"/>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1551969" y="2022516"/>
            <a:ext cx="4573953" cy="3237742"/>
          </a:xfrm>
          <a:prstGeom prst="rect">
            <a:avLst/>
          </a:prstGeom>
        </p:spPr>
      </p:pic>
    </p:spTree>
    <p:extLst>
      <p:ext uri="{BB962C8B-B14F-4D97-AF65-F5344CB8AC3E}">
        <p14:creationId xmlns:p14="http://schemas.microsoft.com/office/powerpoint/2010/main" val="3200726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7DEB7CE-A99F-A14F-8759-7C4017549B8A}"/>
              </a:ext>
            </a:extLst>
          </p:cNvPr>
          <p:cNvSpPr>
            <a:spLocks noGrp="1"/>
          </p:cNvSpPr>
          <p:nvPr>
            <p:ph type="title"/>
          </p:nvPr>
        </p:nvSpPr>
        <p:spPr/>
        <p:txBody>
          <a:bodyPr>
            <a:noAutofit/>
          </a:bodyPr>
          <a:lstStyle/>
          <a:p>
            <a:pPr marL="144145">
              <a:lnSpc>
                <a:spcPct val="110000"/>
              </a:lnSpc>
              <a:spcBef>
                <a:spcPts val="0"/>
              </a:spcBef>
              <a:buClr>
                <a:srgbClr val="EAAE1D"/>
              </a:buClr>
              <a:buSzPts val="1330"/>
            </a:pPr>
            <a:r>
              <a:rPr lang="el-GR" dirty="0">
                <a:sym typeface="Calibri"/>
                <a:hlinkClick r:id="rId2" action="ppaction://hlinksldjump"/>
              </a:rPr>
              <a:t>Βιβλιοθήκη εισερχόμενων</a:t>
            </a:r>
            <a:endParaRPr lang="el-GR" dirty="0">
              <a:sym typeface="Calibri"/>
            </a:endParaRPr>
          </a:p>
        </p:txBody>
      </p:sp>
      <p:pic>
        <p:nvPicPr>
          <p:cNvPr id="5" name="Picture 4">
            <a:extLst>
              <a:ext uri="{FF2B5EF4-FFF2-40B4-BE49-F238E27FC236}">
                <a16:creationId xmlns:a16="http://schemas.microsoft.com/office/drawing/2014/main" id="{C5E47B7E-F490-BC4F-9E46-439367396C84}"/>
              </a:ext>
            </a:extLst>
          </p:cNvPr>
          <p:cNvPicPr>
            <a:picLocks noChangeAspect="1"/>
          </p:cNvPicPr>
          <p:nvPr/>
        </p:nvPicPr>
        <p:blipFill>
          <a:blip r:embed="rId3"/>
          <a:stretch>
            <a:fillRect/>
          </a:stretch>
        </p:blipFill>
        <p:spPr>
          <a:xfrm>
            <a:off x="0" y="11558"/>
            <a:ext cx="1551969" cy="1543050"/>
          </a:xfrm>
          <a:prstGeom prst="rect">
            <a:avLst/>
          </a:prstGeom>
        </p:spPr>
      </p:pic>
      <p:sp>
        <p:nvSpPr>
          <p:cNvPr id="7" name="Slide Number Placeholder 6">
            <a:extLst>
              <a:ext uri="{FF2B5EF4-FFF2-40B4-BE49-F238E27FC236}">
                <a16:creationId xmlns:a16="http://schemas.microsoft.com/office/drawing/2014/main" id="{FFCF8132-001E-2B47-9DBD-BF3E1F0E2E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DFEB9-F96B-CE45-BE50-33C056CDB7F1}" type="slidenum">
              <a:rPr kumimoji="0" lang="x-none" sz="12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x-none"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12">
            <a:extLst>
              <a:ext uri="{FF2B5EF4-FFF2-40B4-BE49-F238E27FC236}">
                <a16:creationId xmlns:a16="http://schemas.microsoft.com/office/drawing/2014/main" id="{CB438AC3-CEFB-9B4A-BC2E-6521C8093985}"/>
              </a:ext>
            </a:extLst>
          </p:cNvPr>
          <p:cNvSpPr txBox="1">
            <a:spLocks/>
          </p:cNvSpPr>
          <p:nvPr/>
        </p:nvSpPr>
        <p:spPr>
          <a:xfrm>
            <a:off x="1229132"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sp>
        <p:nvSpPr>
          <p:cNvPr id="8" name="Content Placeholder 12">
            <a:extLst>
              <a:ext uri="{FF2B5EF4-FFF2-40B4-BE49-F238E27FC236}">
                <a16:creationId xmlns:a16="http://schemas.microsoft.com/office/drawing/2014/main" id="{CB438AC3-CEFB-9B4A-BC2E-6521C8093985}"/>
              </a:ext>
            </a:extLst>
          </p:cNvPr>
          <p:cNvSpPr txBox="1">
            <a:spLocks/>
          </p:cNvSpPr>
          <p:nvPr/>
        </p:nvSpPr>
        <p:spPr>
          <a:xfrm>
            <a:off x="1115915" y="1068198"/>
            <a:ext cx="8834439" cy="567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r>
              <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hlinkClick r:id="rId2" action="ppaction://hlinksldjump"/>
              </a:rPr>
              <a:t>Εισαγωγή</a:t>
            </a: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a:p>
            <a:pPr marL="0" marR="0" lvl="1" indent="0" algn="l" defTabSz="914400" rtl="0" eaLnBrk="1" fontAlgn="auto" latinLnBrk="0" hangingPunct="1">
              <a:lnSpc>
                <a:spcPct val="90000"/>
              </a:lnSpc>
              <a:spcBef>
                <a:spcPts val="1000"/>
              </a:spcBef>
              <a:spcAft>
                <a:spcPts val="0"/>
              </a:spcAft>
              <a:buClr>
                <a:srgbClr val="EAAE1D"/>
              </a:buClr>
              <a:buSzPts val="1330"/>
              <a:buFont typeface="Arial" panose="020B0604020202020204" pitchFamily="34" charset="0"/>
              <a:buNone/>
              <a:tabLst/>
              <a:defRPr/>
            </a:pPr>
            <a:endParaRPr kumimoji="0" lang="el-GR" sz="18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sym typeface="Calibri"/>
            </a:endParaRPr>
          </a:p>
        </p:txBody>
      </p:sp>
      <p:grpSp>
        <p:nvGrpSpPr>
          <p:cNvPr id="12" name="Ομάδα 11"/>
          <p:cNvGrpSpPr/>
          <p:nvPr/>
        </p:nvGrpSpPr>
        <p:grpSpPr>
          <a:xfrm>
            <a:off x="1219173" y="1504749"/>
            <a:ext cx="7051438" cy="1736292"/>
            <a:chOff x="1219172" y="1504748"/>
            <a:chExt cx="9663358" cy="2483094"/>
          </a:xfrm>
        </p:grpSpPr>
        <p:grpSp>
          <p:nvGrpSpPr>
            <p:cNvPr id="11" name="Ομάδα 10"/>
            <p:cNvGrpSpPr/>
            <p:nvPr/>
          </p:nvGrpSpPr>
          <p:grpSpPr>
            <a:xfrm>
              <a:off x="1229131" y="1504748"/>
              <a:ext cx="9653399" cy="1523587"/>
              <a:chOff x="1229131" y="1504748"/>
              <a:chExt cx="9653399" cy="1523587"/>
            </a:xfrm>
          </p:grpSpPr>
          <p:pic>
            <p:nvPicPr>
              <p:cNvPr id="2" name="Εικόνα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9131" y="1504748"/>
                <a:ext cx="9653399" cy="1523587"/>
              </a:xfrm>
              <a:prstGeom prst="rect">
                <a:avLst/>
              </a:prstGeom>
            </p:spPr>
          </p:pic>
          <p:sp>
            <p:nvSpPr>
              <p:cNvPr id="10" name="Ορθογώνιο 9"/>
              <p:cNvSpPr/>
              <p:nvPr/>
            </p:nvSpPr>
            <p:spPr>
              <a:xfrm>
                <a:off x="2802194" y="2694039"/>
                <a:ext cx="6577780" cy="137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3" name="Εικόνα 12"/>
            <p:cNvPicPr>
              <a:picLocks noChangeAspect="1"/>
            </p:cNvPicPr>
            <p:nvPr/>
          </p:nvPicPr>
          <p:blipFill rotWithShape="1">
            <a:blip r:embed="rId5">
              <a:extLst>
                <a:ext uri="{28A0092B-C50C-407E-A947-70E740481C1C}">
                  <a14:useLocalDpi xmlns:a14="http://schemas.microsoft.com/office/drawing/2010/main" val="0"/>
                </a:ext>
              </a:extLst>
            </a:blip>
            <a:srcRect l="82" t="18128" r="87741" b="37138"/>
            <a:stretch/>
          </p:blipFill>
          <p:spPr>
            <a:xfrm>
              <a:off x="1219172" y="2171108"/>
              <a:ext cx="1106157" cy="1816734"/>
            </a:xfrm>
            <a:prstGeom prst="rect">
              <a:avLst/>
            </a:prstGeom>
          </p:spPr>
        </p:pic>
      </p:grpSp>
      <p:pic>
        <p:nvPicPr>
          <p:cNvPr id="4" name="Εικόνα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9130" y="1504748"/>
            <a:ext cx="7044487" cy="3149507"/>
          </a:xfrm>
          <a:prstGeom prst="rect">
            <a:avLst/>
          </a:prstGeom>
        </p:spPr>
      </p:pic>
      <p:sp>
        <p:nvSpPr>
          <p:cNvPr id="16" name="Content Placeholder 16">
            <a:extLst>
              <a:ext uri="{FF2B5EF4-FFF2-40B4-BE49-F238E27FC236}">
                <a16:creationId xmlns:a16="http://schemas.microsoft.com/office/drawing/2014/main" id="{0F4332DD-A0C7-A546-874C-C6B3E52F264F}"/>
              </a:ext>
            </a:extLst>
          </p:cNvPr>
          <p:cNvSpPr txBox="1">
            <a:spLocks/>
          </p:cNvSpPr>
          <p:nvPr/>
        </p:nvSpPr>
        <p:spPr>
          <a:xfrm>
            <a:off x="8283573" y="1310768"/>
            <a:ext cx="3593467" cy="4754752"/>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200"/>
              </a:spcBef>
              <a:spcAft>
                <a:spcPts val="0"/>
              </a:spcAft>
              <a:buClrTx/>
              <a:buSzTx/>
              <a:buFont typeface="Arial" panose="020B0604020202020204" pitchFamily="34" charset="0"/>
              <a:buNone/>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rPr>
              <a:t>Το νέο παράθυρο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περιλαμβάνει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τρία τμήματα</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rPr>
              <a:t>:</a:t>
            </a:r>
          </a:p>
          <a:p>
            <a:pPr marL="342900" marR="0" lvl="0" indent="-342900" algn="l" defTabSz="914400" rtl="0" eaLnBrk="1" fontAlgn="auto" latinLnBrk="0" hangingPunct="1">
              <a:lnSpc>
                <a:spcPct val="120000"/>
              </a:lnSpc>
              <a:spcBef>
                <a:spcPts val="1200"/>
              </a:spcBef>
              <a:spcAft>
                <a:spcPts val="0"/>
              </a:spcAft>
              <a:buClr>
                <a:srgbClr val="ED7D31"/>
              </a:buClr>
              <a:buSzTx/>
              <a:buFont typeface="Symbol" panose="05050102010706020507" pitchFamily="18" charset="2"/>
              <a:buChar char=""/>
              <a:tabLst/>
              <a:defRPr/>
            </a:pP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rPr>
              <a:t>Τα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rPr>
              <a:t>«μεταδεδομένα»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rPr>
              <a:t>όλου του ηλεκτρονικού φακέλου, όπως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τον αποστολέα, τους κοινοποιημένους φορείς κτλ.</a:t>
            </a:r>
            <a:endPar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20000"/>
              </a:lnSpc>
              <a:spcBef>
                <a:spcPts val="12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Τα έγγραφα που περιέχονται στο φάκελο</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με τον χαρακτηρισμό τους ως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«Εισερχόμενα»</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ή </a:t>
            </a: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«Συνημμένα».</a:t>
            </a:r>
          </a:p>
          <a:p>
            <a:pPr marL="285750" marR="0" lvl="0" indent="-285750" algn="l" defTabSz="914400" rtl="0" eaLnBrk="1" fontAlgn="auto" latinLnBrk="0" hangingPunct="1">
              <a:lnSpc>
                <a:spcPct val="120000"/>
              </a:lnSpc>
              <a:spcBef>
                <a:spcPts val="1200"/>
              </a:spcBef>
              <a:spcAft>
                <a:spcPts val="0"/>
              </a:spcAft>
              <a:buClr>
                <a:srgbClr val="ED7D31"/>
              </a:buClr>
              <a:buSzTx/>
              <a:buFont typeface="Arial" panose="020B0604020202020204" pitchFamily="34" charset="0"/>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Τη «Γραμμή λειτουργιών» </a:t>
            </a:r>
            <a:r>
              <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με 5 βασικές επιλογές/ ενέργειες: </a:t>
            </a:r>
          </a:p>
          <a:p>
            <a:pPr marL="800100" marR="0" lvl="1" indent="-342900" algn="l" defTabSz="914400" rtl="0" eaLnBrk="1" fontAlgn="auto" latinLnBrk="0" hangingPunct="1">
              <a:lnSpc>
                <a:spcPct val="90000"/>
              </a:lnSpc>
              <a:spcBef>
                <a:spcPts val="1200"/>
              </a:spcBef>
              <a:spcAft>
                <a:spcPts val="0"/>
              </a:spcAft>
              <a:buClr>
                <a:srgbClr val="ED7D31"/>
              </a:buClr>
              <a:buSzTx/>
              <a:buFont typeface="Symbol" panose="05050102010706020507" pitchFamily="18" charset="2"/>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«Απάντηση με νέο Εξερχόμενο»</a:t>
            </a:r>
          </a:p>
          <a:p>
            <a:pPr marL="800100" marR="0" lvl="1" indent="-342900" algn="l" defTabSz="914400" rtl="0" eaLnBrk="1" fontAlgn="auto" latinLnBrk="0" hangingPunct="1">
              <a:lnSpc>
                <a:spcPct val="90000"/>
              </a:lnSpc>
              <a:spcBef>
                <a:spcPts val="1200"/>
              </a:spcBef>
              <a:spcAft>
                <a:spcPts val="0"/>
              </a:spcAft>
              <a:buClr>
                <a:srgbClr val="ED7D31"/>
              </a:buClr>
              <a:buSzTx/>
              <a:buFont typeface="Symbol" panose="05050102010706020507" pitchFamily="18" charset="2"/>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«Ενημέρωση Κατάστασης»</a:t>
            </a:r>
          </a:p>
          <a:p>
            <a:pPr marL="800100" marR="0" lvl="1" indent="-342900" algn="l" defTabSz="914400" rtl="0" eaLnBrk="1" fontAlgn="auto" latinLnBrk="0" hangingPunct="1">
              <a:lnSpc>
                <a:spcPct val="90000"/>
              </a:lnSpc>
              <a:spcBef>
                <a:spcPts val="1200"/>
              </a:spcBef>
              <a:spcAft>
                <a:spcPts val="0"/>
              </a:spcAft>
              <a:buClr>
                <a:srgbClr val="ED7D31"/>
              </a:buClr>
              <a:buSzTx/>
              <a:buFont typeface="Symbol" panose="05050102010706020507" pitchFamily="18" charset="2"/>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«Χρέωση»</a:t>
            </a:r>
          </a:p>
          <a:p>
            <a:pPr marL="800100" marR="0" lvl="1" indent="-342900" algn="l" defTabSz="914400" rtl="0" eaLnBrk="1" fontAlgn="auto" latinLnBrk="0" hangingPunct="1">
              <a:lnSpc>
                <a:spcPct val="90000"/>
              </a:lnSpc>
              <a:spcBef>
                <a:spcPts val="1200"/>
              </a:spcBef>
              <a:spcAft>
                <a:spcPts val="0"/>
              </a:spcAft>
              <a:buClr>
                <a:srgbClr val="ED7D31"/>
              </a:buClr>
              <a:buSzTx/>
              <a:buFont typeface="Symbol" panose="05050102010706020507" pitchFamily="18" charset="2"/>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«Γνωστοποίηση»</a:t>
            </a:r>
          </a:p>
          <a:p>
            <a:pPr marL="800100" marR="0" lvl="1" indent="-342900" algn="l" defTabSz="914400" rtl="0" eaLnBrk="1" fontAlgn="auto" latinLnBrk="0" hangingPunct="1">
              <a:lnSpc>
                <a:spcPct val="90000"/>
              </a:lnSpc>
              <a:spcBef>
                <a:spcPts val="1200"/>
              </a:spcBef>
              <a:spcAft>
                <a:spcPts val="0"/>
              </a:spcAft>
              <a:buClr>
                <a:srgbClr val="ED7D31"/>
              </a:buClr>
              <a:buSzTx/>
              <a:buFont typeface="Symbol" panose="05050102010706020507" pitchFamily="18" charset="2"/>
              <a:buChar char=""/>
              <a:tabLst/>
              <a:defRPr/>
            </a:pPr>
            <a:r>
              <a:rPr kumimoji="0" lang="el-GR"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«Προβολή Εκδόσεων» </a:t>
            </a:r>
          </a:p>
          <a:p>
            <a:pPr marL="342900" marR="0" lvl="0" indent="-342900" algn="l" defTabSz="914400" rtl="0" eaLnBrk="1" fontAlgn="auto" latinLnBrk="0" hangingPunct="1">
              <a:lnSpc>
                <a:spcPct val="120000"/>
              </a:lnSpc>
              <a:spcBef>
                <a:spcPts val="1200"/>
              </a:spcBef>
              <a:spcAft>
                <a:spcPts val="0"/>
              </a:spcAft>
              <a:buClr>
                <a:srgbClr val="ED7D31"/>
              </a:buClr>
              <a:buSzTx/>
              <a:buFont typeface="Symbol" panose="05050102010706020507" pitchFamily="18" charset="2"/>
              <a:buChar char=""/>
              <a:tabLst/>
              <a:defRPr/>
            </a:pPr>
            <a:endParaRPr kumimoji="0" lang="el-GR" sz="12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20000"/>
              </a:lnSpc>
              <a:spcBef>
                <a:spcPts val="1200"/>
              </a:spcBef>
              <a:spcAft>
                <a:spcPts val="0"/>
              </a:spcAft>
              <a:buClr>
                <a:srgbClr val="ED7D31"/>
              </a:buClr>
              <a:buSzTx/>
              <a:buFont typeface="Symbol" panose="05050102010706020507" pitchFamily="18" charset="2"/>
              <a:buChar char=""/>
              <a:tabLst/>
              <a:defRPr/>
            </a:pPr>
            <a:endPar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20000"/>
              </a:lnSpc>
              <a:spcBef>
                <a:spcPts val="1200"/>
              </a:spcBef>
              <a:spcAft>
                <a:spcPts val="0"/>
              </a:spcAft>
              <a:buClrTx/>
              <a:buSzTx/>
              <a:buFont typeface="Symbol" panose="05050102010706020507" pitchFamily="18" charset="2"/>
              <a:buChar char=""/>
              <a:tabLst/>
              <a:defRPr/>
            </a:pPr>
            <a:endParaRPr kumimoji="0" lang="el-G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7" name="TextBox 16"/>
          <p:cNvSpPr txBox="1"/>
          <p:nvPr/>
        </p:nvSpPr>
        <p:spPr>
          <a:xfrm>
            <a:off x="5208383" y="2107914"/>
            <a:ext cx="1491844" cy="1424986"/>
          </a:xfrm>
          <a:prstGeom prst="rect">
            <a:avLst/>
          </a:prstGeom>
          <a:noFill/>
          <a:ln w="571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TextBox 17"/>
          <p:cNvSpPr txBox="1"/>
          <p:nvPr/>
        </p:nvSpPr>
        <p:spPr>
          <a:xfrm>
            <a:off x="2246017" y="4005194"/>
            <a:ext cx="5983953" cy="625769"/>
          </a:xfrm>
          <a:prstGeom prst="rect">
            <a:avLst/>
          </a:prstGeom>
          <a:noFill/>
          <a:ln w="57150">
            <a:solidFill>
              <a:schemeClr val="accent4">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extBox 18"/>
          <p:cNvSpPr txBox="1"/>
          <p:nvPr/>
        </p:nvSpPr>
        <p:spPr>
          <a:xfrm flipV="1">
            <a:off x="2246017" y="3607962"/>
            <a:ext cx="5996917" cy="259728"/>
          </a:xfrm>
          <a:prstGeom prst="rect">
            <a:avLst/>
          </a:prstGeom>
          <a:noFill/>
          <a:ln w="57150">
            <a:solidFill>
              <a:srgbClr val="7030A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283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fade">
                                      <p:cBhvr>
                                        <p:cTn id="22" dur="500"/>
                                        <p:tgtEl>
                                          <p:spTgt spid="1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fade">
                                      <p:cBhvr>
                                        <p:cTn id="27" dur="500"/>
                                        <p:tgtEl>
                                          <p:spTgt spid="1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xEl>
                                              <p:pRg st="4" end="4"/>
                                            </p:txEl>
                                          </p:spTgt>
                                        </p:tgtEl>
                                        <p:attrNameLst>
                                          <p:attrName>style.visibility</p:attrName>
                                        </p:attrNameLst>
                                      </p:cBhvr>
                                      <p:to>
                                        <p:strVal val="visible"/>
                                      </p:to>
                                    </p:set>
                                    <p:animEffect transition="in" filter="fade">
                                      <p:cBhvr>
                                        <p:cTn id="35" dur="500"/>
                                        <p:tgtEl>
                                          <p:spTgt spid="16">
                                            <p:txEl>
                                              <p:pRg st="4" end="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6">
                                            <p:txEl>
                                              <p:pRg st="5" end="5"/>
                                            </p:txEl>
                                          </p:spTgt>
                                        </p:tgtEl>
                                        <p:attrNameLst>
                                          <p:attrName>style.visibility</p:attrName>
                                        </p:attrNameLst>
                                      </p:cBhvr>
                                      <p:to>
                                        <p:strVal val="visible"/>
                                      </p:to>
                                    </p:set>
                                    <p:animEffect transition="in" filter="fade">
                                      <p:cBhvr>
                                        <p:cTn id="38" dur="500"/>
                                        <p:tgtEl>
                                          <p:spTgt spid="16">
                                            <p:txEl>
                                              <p:pRg st="5" end="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6">
                                            <p:txEl>
                                              <p:pRg st="6" end="6"/>
                                            </p:txEl>
                                          </p:spTgt>
                                        </p:tgtEl>
                                        <p:attrNameLst>
                                          <p:attrName>style.visibility</p:attrName>
                                        </p:attrNameLst>
                                      </p:cBhvr>
                                      <p:to>
                                        <p:strVal val="visible"/>
                                      </p:to>
                                    </p:set>
                                    <p:animEffect transition="in" filter="fade">
                                      <p:cBhvr>
                                        <p:cTn id="41" dur="500"/>
                                        <p:tgtEl>
                                          <p:spTgt spid="16">
                                            <p:txEl>
                                              <p:pRg st="6" end="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6">
                                            <p:txEl>
                                              <p:pRg st="7" end="7"/>
                                            </p:txEl>
                                          </p:spTgt>
                                        </p:tgtEl>
                                        <p:attrNameLst>
                                          <p:attrName>style.visibility</p:attrName>
                                        </p:attrNameLst>
                                      </p:cBhvr>
                                      <p:to>
                                        <p:strVal val="visible"/>
                                      </p:to>
                                    </p:set>
                                    <p:animEffect transition="in" filter="fade">
                                      <p:cBhvr>
                                        <p:cTn id="44" dur="500"/>
                                        <p:tgtEl>
                                          <p:spTgt spid="16">
                                            <p:txEl>
                                              <p:pRg st="7" end="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6">
                                            <p:txEl>
                                              <p:pRg st="8" end="8"/>
                                            </p:txEl>
                                          </p:spTgt>
                                        </p:tgtEl>
                                        <p:attrNameLst>
                                          <p:attrName>style.visibility</p:attrName>
                                        </p:attrNameLst>
                                      </p:cBhvr>
                                      <p:to>
                                        <p:strVal val="visible"/>
                                      </p:to>
                                    </p:set>
                                    <p:animEffect transition="in" filter="fade">
                                      <p:cBhvr>
                                        <p:cTn id="47" dur="500"/>
                                        <p:tgtEl>
                                          <p:spTgt spid="1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835</Words>
  <Application>Microsoft Office PowerPoint</Application>
  <PresentationFormat>Ευρεία οθόνη</PresentationFormat>
  <Paragraphs>78</Paragraphs>
  <Slides>11</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11</vt:i4>
      </vt:variant>
    </vt:vector>
  </HeadingPairs>
  <TitlesOfParts>
    <vt:vector size="16" baseType="lpstr">
      <vt:lpstr>Arial</vt:lpstr>
      <vt:lpstr>Calibri</vt:lpstr>
      <vt:lpstr>Calibri Light</vt:lpstr>
      <vt:lpstr>Symbol</vt:lpstr>
      <vt:lpstr>Office Theme</vt:lpstr>
      <vt:lpstr>Παραλαβή Εγγράφων </vt:lpstr>
      <vt:lpstr>Παραλαβή Εγγράφων </vt:lpstr>
      <vt:lpstr>Παραλαβή Εγγράφων </vt:lpstr>
      <vt:lpstr>Παραλαβή Εγγράφων </vt:lpstr>
      <vt:lpstr>Παραλαβή Εγγράφων </vt:lpstr>
      <vt:lpstr>Παραλαβή Εγγράφων </vt:lpstr>
      <vt:lpstr>Ανάρτηση στην Δι@ύγεια</vt:lpstr>
      <vt:lpstr>Ανάρτηση στην Δι@ύγεια</vt:lpstr>
      <vt:lpstr>Ανάρτηση στην Δι@ύγεια</vt:lpstr>
      <vt:lpstr>Βιβλιοθήκη εισερχόμενων</vt:lpstr>
      <vt:lpstr>Βιβλιοθήκη εισερχόμενων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Παραλαβή Εγγράφων </dc:title>
  <dc:creator>Prokopis Gatsoris</dc:creator>
  <cp:lastModifiedBy>Prokopis Gatsoris</cp:lastModifiedBy>
  <cp:revision>1</cp:revision>
  <dcterms:created xsi:type="dcterms:W3CDTF">2021-05-20T18:47:46Z</dcterms:created>
  <dcterms:modified xsi:type="dcterms:W3CDTF">2021-05-20T18:48:03Z</dcterms:modified>
</cp:coreProperties>
</file>