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notesMasterIdLst>
    <p:notesMasterId r:id="rId120"/>
  </p:notesMasterIdLst>
  <p:sldIdLst>
    <p:sldId id="415" r:id="rId4"/>
    <p:sldId id="413" r:id="rId5"/>
    <p:sldId id="308" r:id="rId6"/>
    <p:sldId id="420" r:id="rId7"/>
    <p:sldId id="416" r:id="rId8"/>
    <p:sldId id="419" r:id="rId9"/>
    <p:sldId id="421" r:id="rId10"/>
    <p:sldId id="438" r:id="rId11"/>
    <p:sldId id="441" r:id="rId12"/>
    <p:sldId id="425" r:id="rId13"/>
    <p:sldId id="427" r:id="rId14"/>
    <p:sldId id="430" r:id="rId15"/>
    <p:sldId id="431" r:id="rId16"/>
    <p:sldId id="428" r:id="rId17"/>
    <p:sldId id="544" r:id="rId18"/>
    <p:sldId id="545" r:id="rId19"/>
    <p:sldId id="546" r:id="rId20"/>
    <p:sldId id="547" r:id="rId21"/>
    <p:sldId id="318" r:id="rId22"/>
    <p:sldId id="271" r:id="rId23"/>
    <p:sldId id="439" r:id="rId24"/>
    <p:sldId id="442" r:id="rId25"/>
    <p:sldId id="443" r:id="rId26"/>
    <p:sldId id="317" r:id="rId27"/>
    <p:sldId id="452" r:id="rId28"/>
    <p:sldId id="453" r:id="rId29"/>
    <p:sldId id="437" r:id="rId30"/>
    <p:sldId id="440" r:id="rId31"/>
    <p:sldId id="436" r:id="rId32"/>
    <p:sldId id="283" r:id="rId33"/>
    <p:sldId id="451" r:id="rId34"/>
    <p:sldId id="483" r:id="rId35"/>
    <p:sldId id="456" r:id="rId36"/>
    <p:sldId id="457" r:id="rId37"/>
    <p:sldId id="426" r:id="rId38"/>
    <p:sldId id="460" r:id="rId39"/>
    <p:sldId id="445" r:id="rId40"/>
    <p:sldId id="458" r:id="rId41"/>
    <p:sldId id="468" r:id="rId42"/>
    <p:sldId id="466" r:id="rId43"/>
    <p:sldId id="467" r:id="rId44"/>
    <p:sldId id="469" r:id="rId45"/>
    <p:sldId id="470" r:id="rId46"/>
    <p:sldId id="464" r:id="rId47"/>
    <p:sldId id="465" r:id="rId48"/>
    <p:sldId id="498" r:id="rId49"/>
    <p:sldId id="455" r:id="rId50"/>
    <p:sldId id="463" r:id="rId51"/>
    <p:sldId id="471" r:id="rId52"/>
    <p:sldId id="472" r:id="rId53"/>
    <p:sldId id="473" r:id="rId54"/>
    <p:sldId id="450" r:id="rId55"/>
    <p:sldId id="474" r:id="rId56"/>
    <p:sldId id="475" r:id="rId57"/>
    <p:sldId id="476" r:id="rId58"/>
    <p:sldId id="477" r:id="rId59"/>
    <p:sldId id="478" r:id="rId60"/>
    <p:sldId id="480" r:id="rId61"/>
    <p:sldId id="481" r:id="rId62"/>
    <p:sldId id="482" r:id="rId63"/>
    <p:sldId id="484" r:id="rId64"/>
    <p:sldId id="486" r:id="rId65"/>
    <p:sldId id="488" r:id="rId66"/>
    <p:sldId id="489" r:id="rId67"/>
    <p:sldId id="490" r:id="rId68"/>
    <p:sldId id="491" r:id="rId69"/>
    <p:sldId id="492" r:id="rId70"/>
    <p:sldId id="493" r:id="rId71"/>
    <p:sldId id="494" r:id="rId72"/>
    <p:sldId id="495" r:id="rId73"/>
    <p:sldId id="496" r:id="rId74"/>
    <p:sldId id="417" r:id="rId75"/>
    <p:sldId id="497" r:id="rId76"/>
    <p:sldId id="499" r:id="rId77"/>
    <p:sldId id="500" r:id="rId78"/>
    <p:sldId id="501" r:id="rId79"/>
    <p:sldId id="505" r:id="rId80"/>
    <p:sldId id="502" r:id="rId81"/>
    <p:sldId id="506" r:id="rId82"/>
    <p:sldId id="507" r:id="rId83"/>
    <p:sldId id="508" r:id="rId84"/>
    <p:sldId id="509" r:id="rId85"/>
    <p:sldId id="503" r:id="rId86"/>
    <p:sldId id="504" r:id="rId87"/>
    <p:sldId id="510" r:id="rId88"/>
    <p:sldId id="511" r:id="rId89"/>
    <p:sldId id="512" r:id="rId90"/>
    <p:sldId id="513" r:id="rId91"/>
    <p:sldId id="514" r:id="rId92"/>
    <p:sldId id="515" r:id="rId93"/>
    <p:sldId id="516" r:id="rId94"/>
    <p:sldId id="517" r:id="rId95"/>
    <p:sldId id="528" r:id="rId96"/>
    <p:sldId id="519" r:id="rId97"/>
    <p:sldId id="520" r:id="rId98"/>
    <p:sldId id="518" r:id="rId99"/>
    <p:sldId id="526" r:id="rId100"/>
    <p:sldId id="527" r:id="rId101"/>
    <p:sldId id="529" r:id="rId102"/>
    <p:sldId id="521" r:id="rId103"/>
    <p:sldId id="530" r:id="rId104"/>
    <p:sldId id="531" r:id="rId105"/>
    <p:sldId id="522" r:id="rId106"/>
    <p:sldId id="523" r:id="rId107"/>
    <p:sldId id="524" r:id="rId108"/>
    <p:sldId id="535" r:id="rId109"/>
    <p:sldId id="536" r:id="rId110"/>
    <p:sldId id="532" r:id="rId111"/>
    <p:sldId id="533" r:id="rId112"/>
    <p:sldId id="534" r:id="rId113"/>
    <p:sldId id="538" r:id="rId114"/>
    <p:sldId id="537" r:id="rId115"/>
    <p:sldId id="542" r:id="rId116"/>
    <p:sldId id="525" r:id="rId117"/>
    <p:sldId id="543" r:id="rId118"/>
    <p:sldId id="432" r:id="rId1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99FF99"/>
    <a:srgbClr val="009900"/>
    <a:srgbClr val="CEC05C"/>
    <a:srgbClr val="66FF33"/>
    <a:srgbClr val="008E40"/>
    <a:srgbClr val="0060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1" autoAdjust="0"/>
    <p:restoredTop sz="94615" autoAdjust="0"/>
  </p:normalViewPr>
  <p:slideViewPr>
    <p:cSldViewPr snapToGrid="0" showGuides="1">
      <p:cViewPr>
        <p:scale>
          <a:sx n="66" d="100"/>
          <a:sy n="66" d="100"/>
        </p:scale>
        <p:origin x="-840" y="-1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08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11CDC5-32CF-45CD-8756-B68B4325883F}" type="doc">
      <dgm:prSet loTypeId="urn:microsoft.com/office/officeart/2005/8/layout/radial6" loCatId="cycle" qsTypeId="urn:microsoft.com/office/officeart/2005/8/quickstyle/3d4" qsCatId="3D" csTypeId="urn:microsoft.com/office/officeart/2005/8/colors/accent1_2" csCatId="accent1" phldr="1"/>
      <dgm:spPr/>
      <dgm:t>
        <a:bodyPr/>
        <a:lstStyle/>
        <a:p>
          <a:endParaRPr lang="el-GR"/>
        </a:p>
      </dgm:t>
    </dgm:pt>
    <dgm:pt modelId="{56D9BE62-3460-40BC-8D2E-91C7086A0D57}">
      <dgm:prSet phldrT="[Κείμενο]" custT="1"/>
      <dgm:spPr>
        <a:solidFill>
          <a:schemeClr val="accent1">
            <a:lumMod val="60000"/>
            <a:lumOff val="40000"/>
          </a:schemeClr>
        </a:solidFill>
        <a:ln>
          <a:solidFill>
            <a:schemeClr val="accent1">
              <a:lumMod val="10000"/>
            </a:schemeClr>
          </a:solidFill>
        </a:ln>
      </dgm:spPr>
      <dgm:t>
        <a:bodyPr/>
        <a:lstStyle/>
        <a:p>
          <a:r>
            <a:rPr lang="el-GR" sz="1300" b="1" dirty="0">
              <a:solidFill>
                <a:srgbClr val="002060"/>
              </a:solidFill>
              <a:latin typeface="Arial" panose="020B0604020202020204" pitchFamily="34" charset="0"/>
              <a:cs typeface="Arial" panose="020B0604020202020204" pitchFamily="34" charset="0"/>
            </a:rPr>
            <a:t>Διαχείριση</a:t>
          </a:r>
        </a:p>
        <a:p>
          <a:r>
            <a:rPr lang="el-GR" sz="1300" b="1" dirty="0" smtClean="0">
              <a:solidFill>
                <a:srgbClr val="002060"/>
              </a:solidFill>
              <a:latin typeface="Arial" panose="020B0604020202020204" pitchFamily="34" charset="0"/>
              <a:cs typeface="Arial" panose="020B0604020202020204" pitchFamily="34" charset="0"/>
            </a:rPr>
            <a:t>Κρίσεων /</a:t>
          </a:r>
        </a:p>
        <a:p>
          <a:r>
            <a:rPr lang="el-GR" sz="1300" b="1" dirty="0" smtClean="0">
              <a:solidFill>
                <a:srgbClr val="002060"/>
              </a:solidFill>
              <a:latin typeface="Arial" panose="020B0604020202020204" pitchFamily="34" charset="0"/>
              <a:cs typeface="Arial" panose="020B0604020202020204" pitchFamily="34" charset="0"/>
            </a:rPr>
            <a:t>Καταστροφών</a:t>
          </a:r>
          <a:endParaRPr lang="el-GR" sz="1300" b="1" dirty="0">
            <a:solidFill>
              <a:srgbClr val="002060"/>
            </a:solidFill>
            <a:latin typeface="Arial" panose="020B0604020202020204" pitchFamily="34" charset="0"/>
            <a:cs typeface="Arial" panose="020B0604020202020204" pitchFamily="34" charset="0"/>
          </a:endParaRPr>
        </a:p>
      </dgm:t>
    </dgm:pt>
    <dgm:pt modelId="{54863F44-4A25-4095-BB61-4D469B2558C8}" type="parTrans" cxnId="{06B05B55-ABFF-40E3-B899-9A5ADA7F585C}">
      <dgm:prSet/>
      <dgm:spPr/>
      <dgm:t>
        <a:bodyPr/>
        <a:lstStyle/>
        <a:p>
          <a:endParaRPr lang="el-GR"/>
        </a:p>
      </dgm:t>
    </dgm:pt>
    <dgm:pt modelId="{32181D7B-E851-45F2-B47F-FDB4289FAFE0}" type="sibTrans" cxnId="{06B05B55-ABFF-40E3-B899-9A5ADA7F585C}">
      <dgm:prSet/>
      <dgm:spPr/>
      <dgm:t>
        <a:bodyPr/>
        <a:lstStyle/>
        <a:p>
          <a:endParaRPr lang="el-GR"/>
        </a:p>
      </dgm:t>
    </dgm:pt>
    <dgm:pt modelId="{E2E05EAB-2103-4ED5-8C55-72D605B8CFA8}">
      <dgm:prSet phldrT="[Κείμενο]" custT="1"/>
      <dgm:spPr>
        <a:solidFill>
          <a:schemeClr val="tx2">
            <a:lumMod val="40000"/>
            <a:lumOff val="60000"/>
          </a:schemeClr>
        </a:solidFill>
      </dgm:spPr>
      <dgm:t>
        <a:bodyPr/>
        <a:lstStyle/>
        <a:p>
          <a:r>
            <a:rPr lang="el-GR" sz="1400" b="1" dirty="0">
              <a:solidFill>
                <a:srgbClr val="002060"/>
              </a:solidFill>
              <a:latin typeface="Arial" panose="020B0604020202020204" pitchFamily="34" charset="0"/>
              <a:cs typeface="Arial" panose="020B0604020202020204" pitchFamily="34" charset="0"/>
            </a:rPr>
            <a:t>Πρόληψη</a:t>
          </a:r>
        </a:p>
      </dgm:t>
    </dgm:pt>
    <dgm:pt modelId="{5D2B9760-9191-4966-9CBC-5DA551E67A6C}" type="parTrans" cxnId="{4B3C78B8-858F-48E2-BAC9-D29C31123CBF}">
      <dgm:prSet/>
      <dgm:spPr/>
      <dgm:t>
        <a:bodyPr/>
        <a:lstStyle/>
        <a:p>
          <a:endParaRPr lang="el-GR"/>
        </a:p>
      </dgm:t>
    </dgm:pt>
    <dgm:pt modelId="{21205CE3-68BA-499F-A732-86CE624DC52D}" type="sibTrans" cxnId="{4B3C78B8-858F-48E2-BAC9-D29C31123CBF}">
      <dgm:prSet/>
      <dgm:spPr>
        <a:solidFill>
          <a:srgbClr val="FF0000"/>
        </a:solidFill>
      </dgm:spPr>
      <dgm:t>
        <a:bodyPr/>
        <a:lstStyle/>
        <a:p>
          <a:endParaRPr lang="el-GR"/>
        </a:p>
      </dgm:t>
    </dgm:pt>
    <dgm:pt modelId="{6A5EAF29-564F-4D5E-9EA2-96E73DFDF14F}">
      <dgm:prSet phldrT="[Κείμενο]" custT="1"/>
      <dgm:spPr>
        <a:solidFill>
          <a:schemeClr val="tx2">
            <a:lumMod val="40000"/>
            <a:lumOff val="60000"/>
          </a:schemeClr>
        </a:solidFill>
      </dgm:spPr>
      <dgm:t>
        <a:bodyPr/>
        <a:lstStyle/>
        <a:p>
          <a:r>
            <a:rPr lang="el-GR" sz="1400" b="1" dirty="0" smtClean="0">
              <a:solidFill>
                <a:srgbClr val="002060"/>
              </a:solidFill>
              <a:latin typeface="Arial" panose="020B0604020202020204" pitchFamily="34" charset="0"/>
              <a:cs typeface="Arial" panose="020B0604020202020204" pitchFamily="34" charset="0"/>
            </a:rPr>
            <a:t>Ετοιμότητα</a:t>
          </a:r>
          <a:endParaRPr lang="el-GR" sz="1400" b="1" dirty="0">
            <a:solidFill>
              <a:srgbClr val="002060"/>
            </a:solidFill>
            <a:latin typeface="Arial" panose="020B0604020202020204" pitchFamily="34" charset="0"/>
            <a:cs typeface="Arial" panose="020B0604020202020204" pitchFamily="34" charset="0"/>
          </a:endParaRPr>
        </a:p>
      </dgm:t>
    </dgm:pt>
    <dgm:pt modelId="{B6AAC0E9-4526-443B-BDCC-09172BD6C2CC}" type="parTrans" cxnId="{7AD6CDE5-6A60-42F9-B204-D7A223639B5F}">
      <dgm:prSet/>
      <dgm:spPr/>
      <dgm:t>
        <a:bodyPr/>
        <a:lstStyle/>
        <a:p>
          <a:endParaRPr lang="el-GR"/>
        </a:p>
      </dgm:t>
    </dgm:pt>
    <dgm:pt modelId="{670A1EB3-DD9D-4E6A-9B38-0D34F2A31B3B}" type="sibTrans" cxnId="{7AD6CDE5-6A60-42F9-B204-D7A223639B5F}">
      <dgm:prSet/>
      <dgm:spPr>
        <a:solidFill>
          <a:srgbClr val="FF0000"/>
        </a:solidFill>
      </dgm:spPr>
      <dgm:t>
        <a:bodyPr/>
        <a:lstStyle/>
        <a:p>
          <a:endParaRPr lang="el-GR"/>
        </a:p>
      </dgm:t>
    </dgm:pt>
    <dgm:pt modelId="{BD76450D-4CF7-49CE-AE52-180A4D00CF7A}">
      <dgm:prSet phldrT="[Κείμενο]" custT="1"/>
      <dgm:spPr>
        <a:solidFill>
          <a:schemeClr val="tx2">
            <a:lumMod val="40000"/>
            <a:lumOff val="60000"/>
          </a:schemeClr>
        </a:solidFill>
      </dgm:spPr>
      <dgm:t>
        <a:bodyPr/>
        <a:lstStyle/>
        <a:p>
          <a:r>
            <a:rPr lang="el-GR" sz="1400" b="1" dirty="0" smtClean="0">
              <a:solidFill>
                <a:srgbClr val="002060"/>
              </a:solidFill>
              <a:latin typeface="Arial" panose="020B0604020202020204" pitchFamily="34" charset="0"/>
              <a:cs typeface="Arial" panose="020B0604020202020204" pitchFamily="34" charset="0"/>
            </a:rPr>
            <a:t>Αντιμετώπιση</a:t>
          </a:r>
          <a:endParaRPr lang="el-GR" sz="1400" b="1" dirty="0">
            <a:solidFill>
              <a:srgbClr val="002060"/>
            </a:solidFill>
            <a:latin typeface="Arial" panose="020B0604020202020204" pitchFamily="34" charset="0"/>
            <a:cs typeface="Arial" panose="020B0604020202020204" pitchFamily="34" charset="0"/>
          </a:endParaRPr>
        </a:p>
      </dgm:t>
    </dgm:pt>
    <dgm:pt modelId="{25548280-788D-44AD-ABBD-3633816C74B5}" type="parTrans" cxnId="{FC402EC6-63F5-47C1-9A53-EC6240C862EF}">
      <dgm:prSet/>
      <dgm:spPr/>
      <dgm:t>
        <a:bodyPr/>
        <a:lstStyle/>
        <a:p>
          <a:endParaRPr lang="el-GR"/>
        </a:p>
      </dgm:t>
    </dgm:pt>
    <dgm:pt modelId="{43033F6C-88A2-42A9-99F1-CE642F2B7C70}" type="sibTrans" cxnId="{FC402EC6-63F5-47C1-9A53-EC6240C862EF}">
      <dgm:prSet/>
      <dgm:spPr>
        <a:solidFill>
          <a:srgbClr val="FF0000"/>
        </a:solidFill>
      </dgm:spPr>
      <dgm:t>
        <a:bodyPr/>
        <a:lstStyle/>
        <a:p>
          <a:endParaRPr lang="el-GR"/>
        </a:p>
      </dgm:t>
    </dgm:pt>
    <dgm:pt modelId="{87049342-C23C-4B4F-9DDD-B8F6AB27D58D}">
      <dgm:prSet phldrT="[Κείμενο]" custT="1"/>
      <dgm:spPr>
        <a:solidFill>
          <a:schemeClr val="tx2">
            <a:lumMod val="40000"/>
            <a:lumOff val="60000"/>
          </a:schemeClr>
        </a:solidFill>
      </dgm:spPr>
      <dgm:t>
        <a:bodyPr/>
        <a:lstStyle/>
        <a:p>
          <a:r>
            <a:rPr lang="el-GR" sz="1400" b="1" dirty="0" smtClean="0">
              <a:solidFill>
                <a:srgbClr val="002060"/>
              </a:solidFill>
              <a:latin typeface="Arial" panose="020B0604020202020204" pitchFamily="34" charset="0"/>
              <a:cs typeface="Arial" panose="020B0604020202020204" pitchFamily="34" charset="0"/>
            </a:rPr>
            <a:t>Βραχεία </a:t>
          </a:r>
          <a:r>
            <a:rPr lang="el-GR" sz="1400" b="1" dirty="0" err="1" smtClean="0">
              <a:solidFill>
                <a:srgbClr val="002060"/>
              </a:solidFill>
              <a:latin typeface="Arial" panose="020B0604020202020204" pitchFamily="34" charset="0"/>
              <a:cs typeface="Arial" panose="020B0604020202020204" pitchFamily="34" charset="0"/>
            </a:rPr>
            <a:t>Αποκατάστα</a:t>
          </a:r>
          <a:r>
            <a:rPr lang="el-GR" sz="1400" b="1" dirty="0" smtClean="0">
              <a:solidFill>
                <a:srgbClr val="002060"/>
              </a:solidFill>
              <a:latin typeface="Arial" panose="020B0604020202020204" pitchFamily="34" charset="0"/>
              <a:cs typeface="Arial" panose="020B0604020202020204" pitchFamily="34" charset="0"/>
            </a:rPr>
            <a:t>-ση</a:t>
          </a:r>
          <a:endParaRPr lang="el-GR" sz="1400" b="1" dirty="0">
            <a:solidFill>
              <a:srgbClr val="002060"/>
            </a:solidFill>
            <a:latin typeface="Arial" panose="020B0604020202020204" pitchFamily="34" charset="0"/>
            <a:cs typeface="Arial" panose="020B0604020202020204" pitchFamily="34" charset="0"/>
          </a:endParaRPr>
        </a:p>
      </dgm:t>
    </dgm:pt>
    <dgm:pt modelId="{2B558F4D-B884-4CB3-BD39-6EC824A36CD9}" type="parTrans" cxnId="{A2968623-DB17-450D-95CB-BBB0C82A172F}">
      <dgm:prSet/>
      <dgm:spPr/>
      <dgm:t>
        <a:bodyPr/>
        <a:lstStyle/>
        <a:p>
          <a:endParaRPr lang="el-GR"/>
        </a:p>
      </dgm:t>
    </dgm:pt>
    <dgm:pt modelId="{949D0693-E747-4292-86DE-FAC1EAA222CB}" type="sibTrans" cxnId="{A2968623-DB17-450D-95CB-BBB0C82A172F}">
      <dgm:prSet/>
      <dgm:spPr>
        <a:solidFill>
          <a:srgbClr val="FF0000"/>
        </a:solidFill>
      </dgm:spPr>
      <dgm:t>
        <a:bodyPr/>
        <a:lstStyle/>
        <a:p>
          <a:endParaRPr lang="el-GR"/>
        </a:p>
      </dgm:t>
    </dgm:pt>
    <dgm:pt modelId="{594D530E-0D34-42D1-9EA2-CDA6CD8FB2B1}" type="pres">
      <dgm:prSet presAssocID="{7811CDC5-32CF-45CD-8756-B68B4325883F}" presName="Name0" presStyleCnt="0">
        <dgm:presLayoutVars>
          <dgm:chMax val="1"/>
          <dgm:dir/>
          <dgm:animLvl val="ctr"/>
          <dgm:resizeHandles val="exact"/>
        </dgm:presLayoutVars>
      </dgm:prSet>
      <dgm:spPr/>
      <dgm:t>
        <a:bodyPr/>
        <a:lstStyle/>
        <a:p>
          <a:endParaRPr lang="el-GR"/>
        </a:p>
      </dgm:t>
    </dgm:pt>
    <dgm:pt modelId="{E8D58DDF-7CC4-4CB4-8DD4-1A69570EFD5C}" type="pres">
      <dgm:prSet presAssocID="{56D9BE62-3460-40BC-8D2E-91C7086A0D57}" presName="centerShape" presStyleLbl="node0" presStyleIdx="0" presStyleCnt="1" custLinFactNeighborX="588" custLinFactNeighborY="-1597"/>
      <dgm:spPr/>
      <dgm:t>
        <a:bodyPr/>
        <a:lstStyle/>
        <a:p>
          <a:endParaRPr lang="el-GR"/>
        </a:p>
      </dgm:t>
    </dgm:pt>
    <dgm:pt modelId="{2718FB7B-FE8D-473F-BAC4-84B627CD7669}" type="pres">
      <dgm:prSet presAssocID="{E2E05EAB-2103-4ED5-8C55-72D605B8CFA8}" presName="node" presStyleLbl="node1" presStyleIdx="0" presStyleCnt="4" custScaleX="157893" custScaleY="151635">
        <dgm:presLayoutVars>
          <dgm:bulletEnabled val="1"/>
        </dgm:presLayoutVars>
      </dgm:prSet>
      <dgm:spPr/>
      <dgm:t>
        <a:bodyPr/>
        <a:lstStyle/>
        <a:p>
          <a:endParaRPr lang="el-GR"/>
        </a:p>
      </dgm:t>
    </dgm:pt>
    <dgm:pt modelId="{4AA9A0B8-3B8F-4F12-A99E-B2E28FF4A549}" type="pres">
      <dgm:prSet presAssocID="{E2E05EAB-2103-4ED5-8C55-72D605B8CFA8}" presName="dummy" presStyleCnt="0"/>
      <dgm:spPr/>
    </dgm:pt>
    <dgm:pt modelId="{CA44C547-ED08-443B-9E03-E520ABB2EB10}" type="pres">
      <dgm:prSet presAssocID="{21205CE3-68BA-499F-A732-86CE624DC52D}" presName="sibTrans" presStyleLbl="sibTrans2D1" presStyleIdx="0" presStyleCnt="4"/>
      <dgm:spPr/>
      <dgm:t>
        <a:bodyPr/>
        <a:lstStyle/>
        <a:p>
          <a:endParaRPr lang="el-GR"/>
        </a:p>
      </dgm:t>
    </dgm:pt>
    <dgm:pt modelId="{A6DD8BB6-9C4D-453C-9B0B-1B3BD83933A8}" type="pres">
      <dgm:prSet presAssocID="{6A5EAF29-564F-4D5E-9EA2-96E73DFDF14F}" presName="node" presStyleLbl="node1" presStyleIdx="1" presStyleCnt="4" custScaleX="146510" custScaleY="142068" custRadScaleRad="99896" custRadScaleInc="3565">
        <dgm:presLayoutVars>
          <dgm:bulletEnabled val="1"/>
        </dgm:presLayoutVars>
      </dgm:prSet>
      <dgm:spPr/>
      <dgm:t>
        <a:bodyPr/>
        <a:lstStyle/>
        <a:p>
          <a:endParaRPr lang="el-GR"/>
        </a:p>
      </dgm:t>
    </dgm:pt>
    <dgm:pt modelId="{2E5E5EB2-C28C-4DDD-8DFE-B257527FCA0B}" type="pres">
      <dgm:prSet presAssocID="{6A5EAF29-564F-4D5E-9EA2-96E73DFDF14F}" presName="dummy" presStyleCnt="0"/>
      <dgm:spPr/>
    </dgm:pt>
    <dgm:pt modelId="{85B79BBA-6C1D-4EE6-B2DF-3007E4F2A415}" type="pres">
      <dgm:prSet presAssocID="{670A1EB3-DD9D-4E6A-9B38-0D34F2A31B3B}" presName="sibTrans" presStyleLbl="sibTrans2D1" presStyleIdx="1" presStyleCnt="4"/>
      <dgm:spPr/>
      <dgm:t>
        <a:bodyPr/>
        <a:lstStyle/>
        <a:p>
          <a:endParaRPr lang="el-GR"/>
        </a:p>
      </dgm:t>
    </dgm:pt>
    <dgm:pt modelId="{123C3DF8-A518-478F-AFFE-F636F2B2CCA5}" type="pres">
      <dgm:prSet presAssocID="{BD76450D-4CF7-49CE-AE52-180A4D00CF7A}" presName="node" presStyleLbl="node1" presStyleIdx="2" presStyleCnt="4" custScaleX="157893" custScaleY="150811">
        <dgm:presLayoutVars>
          <dgm:bulletEnabled val="1"/>
        </dgm:presLayoutVars>
      </dgm:prSet>
      <dgm:spPr/>
      <dgm:t>
        <a:bodyPr/>
        <a:lstStyle/>
        <a:p>
          <a:endParaRPr lang="el-GR"/>
        </a:p>
      </dgm:t>
    </dgm:pt>
    <dgm:pt modelId="{B57FB8AE-C629-4848-A142-DE059F109F3F}" type="pres">
      <dgm:prSet presAssocID="{BD76450D-4CF7-49CE-AE52-180A4D00CF7A}" presName="dummy" presStyleCnt="0"/>
      <dgm:spPr/>
    </dgm:pt>
    <dgm:pt modelId="{07F72FED-352C-44D1-BB78-7D351F56F0AA}" type="pres">
      <dgm:prSet presAssocID="{43033F6C-88A2-42A9-99F1-CE642F2B7C70}" presName="sibTrans" presStyleLbl="sibTrans2D1" presStyleIdx="2" presStyleCnt="4"/>
      <dgm:spPr/>
      <dgm:t>
        <a:bodyPr/>
        <a:lstStyle/>
        <a:p>
          <a:endParaRPr lang="el-GR"/>
        </a:p>
      </dgm:t>
    </dgm:pt>
    <dgm:pt modelId="{988EEB04-CD86-485D-B408-0841AC07C080}" type="pres">
      <dgm:prSet presAssocID="{87049342-C23C-4B4F-9DDD-B8F6AB27D58D}" presName="node" presStyleLbl="node1" presStyleIdx="3" presStyleCnt="4" custScaleX="148894" custScaleY="142787">
        <dgm:presLayoutVars>
          <dgm:bulletEnabled val="1"/>
        </dgm:presLayoutVars>
      </dgm:prSet>
      <dgm:spPr/>
      <dgm:t>
        <a:bodyPr/>
        <a:lstStyle/>
        <a:p>
          <a:endParaRPr lang="el-GR"/>
        </a:p>
      </dgm:t>
    </dgm:pt>
    <dgm:pt modelId="{13753FC7-12E7-4389-AAA0-B06E4D0C2D5D}" type="pres">
      <dgm:prSet presAssocID="{87049342-C23C-4B4F-9DDD-B8F6AB27D58D}" presName="dummy" presStyleCnt="0"/>
      <dgm:spPr/>
    </dgm:pt>
    <dgm:pt modelId="{6507FC60-2F9B-49DE-826B-B9866216630C}" type="pres">
      <dgm:prSet presAssocID="{949D0693-E747-4292-86DE-FAC1EAA222CB}" presName="sibTrans" presStyleLbl="sibTrans2D1" presStyleIdx="3" presStyleCnt="4"/>
      <dgm:spPr/>
      <dgm:t>
        <a:bodyPr/>
        <a:lstStyle/>
        <a:p>
          <a:endParaRPr lang="el-GR"/>
        </a:p>
      </dgm:t>
    </dgm:pt>
  </dgm:ptLst>
  <dgm:cxnLst>
    <dgm:cxn modelId="{06B05B55-ABFF-40E3-B899-9A5ADA7F585C}" srcId="{7811CDC5-32CF-45CD-8756-B68B4325883F}" destId="{56D9BE62-3460-40BC-8D2E-91C7086A0D57}" srcOrd="0" destOrd="0" parTransId="{54863F44-4A25-4095-BB61-4D469B2558C8}" sibTransId="{32181D7B-E851-45F2-B47F-FDB4289FAFE0}"/>
    <dgm:cxn modelId="{DC08FE00-F1AB-4298-81C3-A43D97B141B4}" type="presOf" srcId="{949D0693-E747-4292-86DE-FAC1EAA222CB}" destId="{6507FC60-2F9B-49DE-826B-B9866216630C}" srcOrd="0" destOrd="0" presId="urn:microsoft.com/office/officeart/2005/8/layout/radial6"/>
    <dgm:cxn modelId="{7AD6CDE5-6A60-42F9-B204-D7A223639B5F}" srcId="{56D9BE62-3460-40BC-8D2E-91C7086A0D57}" destId="{6A5EAF29-564F-4D5E-9EA2-96E73DFDF14F}" srcOrd="1" destOrd="0" parTransId="{B6AAC0E9-4526-443B-BDCC-09172BD6C2CC}" sibTransId="{670A1EB3-DD9D-4E6A-9B38-0D34F2A31B3B}"/>
    <dgm:cxn modelId="{1061B5C9-648F-42A5-98BB-E064735AB2E1}" type="presOf" srcId="{6A5EAF29-564F-4D5E-9EA2-96E73DFDF14F}" destId="{A6DD8BB6-9C4D-453C-9B0B-1B3BD83933A8}" srcOrd="0" destOrd="0" presId="urn:microsoft.com/office/officeart/2005/8/layout/radial6"/>
    <dgm:cxn modelId="{4B3C78B8-858F-48E2-BAC9-D29C31123CBF}" srcId="{56D9BE62-3460-40BC-8D2E-91C7086A0D57}" destId="{E2E05EAB-2103-4ED5-8C55-72D605B8CFA8}" srcOrd="0" destOrd="0" parTransId="{5D2B9760-9191-4966-9CBC-5DA551E67A6C}" sibTransId="{21205CE3-68BA-499F-A732-86CE624DC52D}"/>
    <dgm:cxn modelId="{BF2AEE2E-46D4-46B1-A3F2-51DCD6CBA61A}" type="presOf" srcId="{7811CDC5-32CF-45CD-8756-B68B4325883F}" destId="{594D530E-0D34-42D1-9EA2-CDA6CD8FB2B1}" srcOrd="0" destOrd="0" presId="urn:microsoft.com/office/officeart/2005/8/layout/radial6"/>
    <dgm:cxn modelId="{F765898E-92A0-48D2-B90A-DE961384DAE4}" type="presOf" srcId="{21205CE3-68BA-499F-A732-86CE624DC52D}" destId="{CA44C547-ED08-443B-9E03-E520ABB2EB10}" srcOrd="0" destOrd="0" presId="urn:microsoft.com/office/officeart/2005/8/layout/radial6"/>
    <dgm:cxn modelId="{A2968623-DB17-450D-95CB-BBB0C82A172F}" srcId="{56D9BE62-3460-40BC-8D2E-91C7086A0D57}" destId="{87049342-C23C-4B4F-9DDD-B8F6AB27D58D}" srcOrd="3" destOrd="0" parTransId="{2B558F4D-B884-4CB3-BD39-6EC824A36CD9}" sibTransId="{949D0693-E747-4292-86DE-FAC1EAA222CB}"/>
    <dgm:cxn modelId="{5989217C-2222-40A6-9526-D22269875660}" type="presOf" srcId="{43033F6C-88A2-42A9-99F1-CE642F2B7C70}" destId="{07F72FED-352C-44D1-BB78-7D351F56F0AA}" srcOrd="0" destOrd="0" presId="urn:microsoft.com/office/officeart/2005/8/layout/radial6"/>
    <dgm:cxn modelId="{FC402EC6-63F5-47C1-9A53-EC6240C862EF}" srcId="{56D9BE62-3460-40BC-8D2E-91C7086A0D57}" destId="{BD76450D-4CF7-49CE-AE52-180A4D00CF7A}" srcOrd="2" destOrd="0" parTransId="{25548280-788D-44AD-ABBD-3633816C74B5}" sibTransId="{43033F6C-88A2-42A9-99F1-CE642F2B7C70}"/>
    <dgm:cxn modelId="{BAA7F3AB-BC77-46AC-8FBD-DC2037FB47F3}" type="presOf" srcId="{670A1EB3-DD9D-4E6A-9B38-0D34F2A31B3B}" destId="{85B79BBA-6C1D-4EE6-B2DF-3007E4F2A415}" srcOrd="0" destOrd="0" presId="urn:microsoft.com/office/officeart/2005/8/layout/radial6"/>
    <dgm:cxn modelId="{F03DB5AE-02E9-415C-8F60-2182DF70E926}" type="presOf" srcId="{BD76450D-4CF7-49CE-AE52-180A4D00CF7A}" destId="{123C3DF8-A518-478F-AFFE-F636F2B2CCA5}" srcOrd="0" destOrd="0" presId="urn:microsoft.com/office/officeart/2005/8/layout/radial6"/>
    <dgm:cxn modelId="{C8B7DCB8-8A82-4F3D-9A28-155BDC93E577}" type="presOf" srcId="{56D9BE62-3460-40BC-8D2E-91C7086A0D57}" destId="{E8D58DDF-7CC4-4CB4-8DD4-1A69570EFD5C}" srcOrd="0" destOrd="0" presId="urn:microsoft.com/office/officeart/2005/8/layout/radial6"/>
    <dgm:cxn modelId="{A5FB05EC-4BE1-4EFF-A676-6B7D718E33B1}" type="presOf" srcId="{87049342-C23C-4B4F-9DDD-B8F6AB27D58D}" destId="{988EEB04-CD86-485D-B408-0841AC07C080}" srcOrd="0" destOrd="0" presId="urn:microsoft.com/office/officeart/2005/8/layout/radial6"/>
    <dgm:cxn modelId="{64F45E0A-5FE7-423F-986B-04CFBA5A55D8}" type="presOf" srcId="{E2E05EAB-2103-4ED5-8C55-72D605B8CFA8}" destId="{2718FB7B-FE8D-473F-BAC4-84B627CD7669}" srcOrd="0" destOrd="0" presId="urn:microsoft.com/office/officeart/2005/8/layout/radial6"/>
    <dgm:cxn modelId="{377C5912-7CFB-4369-8888-D4DDD60C633A}" type="presParOf" srcId="{594D530E-0D34-42D1-9EA2-CDA6CD8FB2B1}" destId="{E8D58DDF-7CC4-4CB4-8DD4-1A69570EFD5C}" srcOrd="0" destOrd="0" presId="urn:microsoft.com/office/officeart/2005/8/layout/radial6"/>
    <dgm:cxn modelId="{4F3AC81C-B663-4D10-83F6-10F17E00E9E1}" type="presParOf" srcId="{594D530E-0D34-42D1-9EA2-CDA6CD8FB2B1}" destId="{2718FB7B-FE8D-473F-BAC4-84B627CD7669}" srcOrd="1" destOrd="0" presId="urn:microsoft.com/office/officeart/2005/8/layout/radial6"/>
    <dgm:cxn modelId="{F24F8700-B1FE-43FC-81AC-8AA741D9F9E9}" type="presParOf" srcId="{594D530E-0D34-42D1-9EA2-CDA6CD8FB2B1}" destId="{4AA9A0B8-3B8F-4F12-A99E-B2E28FF4A549}" srcOrd="2" destOrd="0" presId="urn:microsoft.com/office/officeart/2005/8/layout/radial6"/>
    <dgm:cxn modelId="{FAF10E24-5456-43AC-A1A1-865E3533C161}" type="presParOf" srcId="{594D530E-0D34-42D1-9EA2-CDA6CD8FB2B1}" destId="{CA44C547-ED08-443B-9E03-E520ABB2EB10}" srcOrd="3" destOrd="0" presId="urn:microsoft.com/office/officeart/2005/8/layout/radial6"/>
    <dgm:cxn modelId="{1D1AB01F-2D31-423C-8816-B76049EBB09A}" type="presParOf" srcId="{594D530E-0D34-42D1-9EA2-CDA6CD8FB2B1}" destId="{A6DD8BB6-9C4D-453C-9B0B-1B3BD83933A8}" srcOrd="4" destOrd="0" presId="urn:microsoft.com/office/officeart/2005/8/layout/radial6"/>
    <dgm:cxn modelId="{FD65AD57-C015-42DB-A960-30CBB960036E}" type="presParOf" srcId="{594D530E-0D34-42D1-9EA2-CDA6CD8FB2B1}" destId="{2E5E5EB2-C28C-4DDD-8DFE-B257527FCA0B}" srcOrd="5" destOrd="0" presId="urn:microsoft.com/office/officeart/2005/8/layout/radial6"/>
    <dgm:cxn modelId="{D59BA58A-FDF4-462C-84A9-D95722AE9C65}" type="presParOf" srcId="{594D530E-0D34-42D1-9EA2-CDA6CD8FB2B1}" destId="{85B79BBA-6C1D-4EE6-B2DF-3007E4F2A415}" srcOrd="6" destOrd="0" presId="urn:microsoft.com/office/officeart/2005/8/layout/radial6"/>
    <dgm:cxn modelId="{1F758EC3-0E2E-4FD9-8B76-0725375E41DB}" type="presParOf" srcId="{594D530E-0D34-42D1-9EA2-CDA6CD8FB2B1}" destId="{123C3DF8-A518-478F-AFFE-F636F2B2CCA5}" srcOrd="7" destOrd="0" presId="urn:microsoft.com/office/officeart/2005/8/layout/radial6"/>
    <dgm:cxn modelId="{ABBEF8A5-0BAF-440F-B4C0-8A6EC3388DC5}" type="presParOf" srcId="{594D530E-0D34-42D1-9EA2-CDA6CD8FB2B1}" destId="{B57FB8AE-C629-4848-A142-DE059F109F3F}" srcOrd="8" destOrd="0" presId="urn:microsoft.com/office/officeart/2005/8/layout/radial6"/>
    <dgm:cxn modelId="{BF65BE60-7B61-4EBE-9FDE-CD1661E94469}" type="presParOf" srcId="{594D530E-0D34-42D1-9EA2-CDA6CD8FB2B1}" destId="{07F72FED-352C-44D1-BB78-7D351F56F0AA}" srcOrd="9" destOrd="0" presId="urn:microsoft.com/office/officeart/2005/8/layout/radial6"/>
    <dgm:cxn modelId="{D283920D-A19E-4460-A990-8E7776553428}" type="presParOf" srcId="{594D530E-0D34-42D1-9EA2-CDA6CD8FB2B1}" destId="{988EEB04-CD86-485D-B408-0841AC07C080}" srcOrd="10" destOrd="0" presId="urn:microsoft.com/office/officeart/2005/8/layout/radial6"/>
    <dgm:cxn modelId="{AF6003C3-B329-4BC2-971C-629676C1255B}" type="presParOf" srcId="{594D530E-0D34-42D1-9EA2-CDA6CD8FB2B1}" destId="{13753FC7-12E7-4389-AAA0-B06E4D0C2D5D}" srcOrd="11" destOrd="0" presId="urn:microsoft.com/office/officeart/2005/8/layout/radial6"/>
    <dgm:cxn modelId="{AAA7A1E7-6C11-418D-9E13-6E324FC12FF0}" type="presParOf" srcId="{594D530E-0D34-42D1-9EA2-CDA6CD8FB2B1}" destId="{6507FC60-2F9B-49DE-826B-B9866216630C}"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09CFA5-798B-4AB8-A3DA-C03F33665959}" type="datetimeFigureOut">
              <a:rPr lang="el-GR" smtClean="0"/>
              <a:pPr/>
              <a:t>3/6/2021</a:t>
            </a:fld>
            <a:endParaRPr lang="el-GR"/>
          </a:p>
        </p:txBody>
      </p:sp>
      <p:sp>
        <p:nvSpPr>
          <p:cNvPr id="4" name="Θέση εικόνας διαφάνειας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ECF244-59A5-4703-9011-7B1119E9C537}" type="slidenum">
              <a:rPr lang="el-GR" smtClean="0"/>
              <a:pPr/>
              <a:t>‹#›</a:t>
            </a:fld>
            <a:endParaRPr lang="el-GR"/>
          </a:p>
        </p:txBody>
      </p:sp>
    </p:spTree>
    <p:extLst>
      <p:ext uri="{BB962C8B-B14F-4D97-AF65-F5344CB8AC3E}">
        <p14:creationId xmlns:p14="http://schemas.microsoft.com/office/powerpoint/2010/main" val="1293371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27285960-440A-422F-AD4C-82C1AD41565F}" type="slidenum">
              <a:rPr lang="el-GR" smtClean="0"/>
              <a:pPr/>
              <a:t>39</a:t>
            </a:fld>
            <a:endParaRPr lang="el-GR"/>
          </a:p>
        </p:txBody>
      </p:sp>
    </p:spTree>
    <p:extLst>
      <p:ext uri="{BB962C8B-B14F-4D97-AF65-F5344CB8AC3E}">
        <p14:creationId xmlns:p14="http://schemas.microsoft.com/office/powerpoint/2010/main" val="650803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DB331BA0-D300-4BEF-883C-D467B75DC67A}"/>
              </a:ext>
            </a:extLst>
          </p:cNvPr>
          <p:cNvSpPr/>
          <p:nvPr userDrawn="1"/>
        </p:nvSpPr>
        <p:spPr>
          <a:xfrm>
            <a:off x="-1" y="-1"/>
            <a:ext cx="12192001" cy="1097281"/>
          </a:xfrm>
          <a:prstGeom prst="rect">
            <a:avLst/>
          </a:prstGeom>
          <a:gradFill flip="none" rotWithShape="1">
            <a:gsLst>
              <a:gs pos="0">
                <a:schemeClr val="bg1">
                  <a:alpha val="0"/>
                </a:schemeClr>
              </a:gs>
              <a:gs pos="25000">
                <a:schemeClr val="accent6">
                  <a:alpha val="50000"/>
                </a:schemeClr>
              </a:gs>
              <a:gs pos="50000">
                <a:schemeClr val="accent6"/>
              </a:gs>
              <a:gs pos="100000">
                <a:schemeClr val="accent6"/>
              </a:gs>
            </a:gsLst>
            <a:lin ang="13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557349" y="226292"/>
            <a:ext cx="11339377" cy="724247"/>
          </a:xfrm>
          <a:prstGeom prst="rect">
            <a:avLst/>
          </a:prstGeom>
          <a:noFill/>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650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16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6743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42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451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7419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865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5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 xmlns:a16="http://schemas.microsoft.com/office/drawing/2014/main" id="{BC232DA6-59C3-4D4A-A1D9-E3A6F6AE7D8E}"/>
              </a:ext>
            </a:extLst>
          </p:cNvPr>
          <p:cNvSpPr/>
          <p:nvPr userDrawn="1"/>
        </p:nvSpPr>
        <p:spPr>
          <a:xfrm>
            <a:off x="3215473" y="2039814"/>
            <a:ext cx="2150348" cy="2150348"/>
          </a:xfrm>
          <a:prstGeom prst="ellipse">
            <a:avLst/>
          </a:prstGeom>
          <a:gradFill flip="none" rotWithShape="1">
            <a:gsLst>
              <a:gs pos="0">
                <a:schemeClr val="accent1">
                  <a:alpha val="80000"/>
                </a:schemeClr>
              </a:gs>
              <a:gs pos="30000">
                <a:srgbClr val="FD2906">
                  <a:alpha val="40000"/>
                </a:srgbClr>
              </a:gs>
              <a:gs pos="15000">
                <a:schemeClr val="accent1">
                  <a:alpha val="70000"/>
                </a:schemeClr>
              </a:gs>
              <a:gs pos="50000">
                <a:srgbClr val="FD2906">
                  <a:alpha val="20000"/>
                </a:srgbClr>
              </a:gs>
              <a:gs pos="70000">
                <a:schemeClr val="accent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3165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158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 xmlns:a16="http://schemas.microsoft.com/office/drawing/2014/main" id="{701AAEBB-D86C-4E30-86D1-FE1B4A25F356}"/>
              </a:ext>
            </a:extLst>
          </p:cNvPr>
          <p:cNvSpPr>
            <a:spLocks noGrp="1"/>
          </p:cNvSpPr>
          <p:nvPr>
            <p:ph type="body" sz="quarter" idx="10" hasCustomPrompt="1"/>
          </p:nvPr>
        </p:nvSpPr>
        <p:spPr>
          <a:xfrm>
            <a:off x="557349" y="226292"/>
            <a:ext cx="11339377" cy="724247"/>
          </a:xfrm>
          <a:prstGeom prst="rect">
            <a:avLst/>
          </a:prstGeom>
          <a:noFill/>
        </p:spPr>
        <p:txBody>
          <a:bodyPr anchor="ctr"/>
          <a:lstStyle>
            <a:lvl1pPr marL="0" indent="0" algn="l">
              <a:buNone/>
              <a:defRPr sz="5400" b="0" baseline="0">
                <a:solidFill>
                  <a:schemeClr val="tx1"/>
                </a:solidFill>
                <a:latin typeface="+mj-lt"/>
                <a:cs typeface="Arial" pitchFamily="34" charset="0"/>
              </a:defRPr>
            </a:lvl1pPr>
          </a:lstStyle>
          <a:p>
            <a:pPr lvl="0"/>
            <a:r>
              <a:rPr lang="en-US" altLang="ko-KR" dirty="0"/>
              <a:t>BASIC LAYOUT</a:t>
            </a:r>
          </a:p>
        </p:txBody>
      </p:sp>
      <p:sp>
        <p:nvSpPr>
          <p:cNvPr id="3" name="Rectangle 2">
            <a:extLst>
              <a:ext uri="{FF2B5EF4-FFF2-40B4-BE49-F238E27FC236}">
                <a16:creationId xmlns="" xmlns:a16="http://schemas.microsoft.com/office/drawing/2014/main" id="{2AE944D9-5778-4315-976B-A286E91C5CEF}"/>
              </a:ext>
            </a:extLst>
          </p:cNvPr>
          <p:cNvSpPr/>
          <p:nvPr userDrawn="1"/>
        </p:nvSpPr>
        <p:spPr>
          <a:xfrm>
            <a:off x="0" y="2117377"/>
            <a:ext cx="12192000" cy="23488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
        <p:nvSpPr>
          <p:cNvPr id="5" name="Picture Placeholder 2">
            <a:extLst>
              <a:ext uri="{FF2B5EF4-FFF2-40B4-BE49-F238E27FC236}">
                <a16:creationId xmlns="" xmlns:a16="http://schemas.microsoft.com/office/drawing/2014/main" id="{84836274-AFF8-4D37-8BD5-DF458FCFF87D}"/>
              </a:ext>
            </a:extLst>
          </p:cNvPr>
          <p:cNvSpPr>
            <a:spLocks noGrp="1"/>
          </p:cNvSpPr>
          <p:nvPr>
            <p:ph type="pic" idx="11" hasCustomPrompt="1"/>
          </p:nvPr>
        </p:nvSpPr>
        <p:spPr>
          <a:xfrm>
            <a:off x="915027" y="2355817"/>
            <a:ext cx="1872000" cy="1872000"/>
          </a:xfrm>
          <a:prstGeom prst="ellipse">
            <a:avLst/>
          </a:prstGeom>
          <a:solidFill>
            <a:schemeClr val="bg1">
              <a:lumMod val="95000"/>
            </a:schemeClr>
          </a:solidFill>
          <a:ln w="12700">
            <a:noFill/>
          </a:ln>
          <a:effectLst>
            <a:innerShdw blurRad="63500" dist="50800" dir="13500000">
              <a:prstClr val="black">
                <a:alpha val="50000"/>
              </a:prstClr>
            </a:innerShdw>
          </a:effectLst>
        </p:spPr>
        <p:txBody>
          <a:bodyPr anchor="ctr"/>
          <a:lstStyle>
            <a:lvl1pPr marL="0" indent="0" algn="ctr">
              <a:buNone/>
              <a:defRPr sz="14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6" name="Picture Placeholder 2">
            <a:extLst>
              <a:ext uri="{FF2B5EF4-FFF2-40B4-BE49-F238E27FC236}">
                <a16:creationId xmlns="" xmlns:a16="http://schemas.microsoft.com/office/drawing/2014/main" id="{A4A98D3D-18A3-415D-8C2F-81A141548DE1}"/>
              </a:ext>
            </a:extLst>
          </p:cNvPr>
          <p:cNvSpPr>
            <a:spLocks noGrp="1"/>
          </p:cNvSpPr>
          <p:nvPr>
            <p:ph type="pic" idx="12" hasCustomPrompt="1"/>
          </p:nvPr>
        </p:nvSpPr>
        <p:spPr>
          <a:xfrm>
            <a:off x="3795613" y="2355817"/>
            <a:ext cx="1872000" cy="1872000"/>
          </a:xfrm>
          <a:prstGeom prst="ellipse">
            <a:avLst/>
          </a:prstGeom>
          <a:solidFill>
            <a:schemeClr val="bg1">
              <a:lumMod val="95000"/>
            </a:schemeClr>
          </a:solidFill>
          <a:ln w="12700">
            <a:noFill/>
          </a:ln>
          <a:effectLst>
            <a:innerShdw blurRad="63500" dist="50800" dir="13500000">
              <a:prstClr val="black">
                <a:alpha val="50000"/>
              </a:prstClr>
            </a:innerShdw>
          </a:effectLst>
        </p:spPr>
        <p:txBody>
          <a:bodyPr anchor="ctr"/>
          <a:lstStyle>
            <a:lvl1pPr marL="0" indent="0" algn="ctr">
              <a:buNone/>
              <a:defRPr sz="14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7" name="Picture Placeholder 2">
            <a:extLst>
              <a:ext uri="{FF2B5EF4-FFF2-40B4-BE49-F238E27FC236}">
                <a16:creationId xmlns="" xmlns:a16="http://schemas.microsoft.com/office/drawing/2014/main" id="{A1E7CD97-BB3B-48EB-89E2-6AAF4DE93648}"/>
              </a:ext>
            </a:extLst>
          </p:cNvPr>
          <p:cNvSpPr>
            <a:spLocks noGrp="1"/>
          </p:cNvSpPr>
          <p:nvPr>
            <p:ph type="pic" idx="13" hasCustomPrompt="1"/>
          </p:nvPr>
        </p:nvSpPr>
        <p:spPr>
          <a:xfrm>
            <a:off x="6676200" y="2355817"/>
            <a:ext cx="1872000" cy="1872000"/>
          </a:xfrm>
          <a:prstGeom prst="ellipse">
            <a:avLst/>
          </a:prstGeom>
          <a:solidFill>
            <a:schemeClr val="bg1">
              <a:lumMod val="95000"/>
            </a:schemeClr>
          </a:solidFill>
          <a:ln w="12700">
            <a:noFill/>
          </a:ln>
          <a:effectLst>
            <a:innerShdw blurRad="63500" dist="50800" dir="13500000">
              <a:prstClr val="black">
                <a:alpha val="50000"/>
              </a:prstClr>
            </a:innerShdw>
          </a:effectLst>
        </p:spPr>
        <p:txBody>
          <a:bodyPr anchor="ctr"/>
          <a:lstStyle>
            <a:lvl1pPr marL="0" indent="0" algn="ctr">
              <a:buNone/>
              <a:defRPr sz="14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98850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mage slide layout">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8D059AC0-94C0-461D-A3BF-6F2CCC0C05CB}"/>
              </a:ext>
            </a:extLst>
          </p:cNvPr>
          <p:cNvSpPr/>
          <p:nvPr userDrawn="1"/>
        </p:nvSpPr>
        <p:spPr>
          <a:xfrm>
            <a:off x="0" y="1082710"/>
            <a:ext cx="12192000" cy="46925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그림 개체 틀 2">
            <a:extLst>
              <a:ext uri="{FF2B5EF4-FFF2-40B4-BE49-F238E27FC236}">
                <a16:creationId xmlns="" xmlns:a16="http://schemas.microsoft.com/office/drawing/2014/main" id="{C70177A7-4E03-44B8-A2CB-D0A1D4726718}"/>
              </a:ext>
            </a:extLst>
          </p:cNvPr>
          <p:cNvSpPr>
            <a:spLocks noGrp="1"/>
          </p:cNvSpPr>
          <p:nvPr>
            <p:ph type="pic" sz="quarter" idx="14" hasCustomPrompt="1"/>
          </p:nvPr>
        </p:nvSpPr>
        <p:spPr>
          <a:xfrm>
            <a:off x="0" y="1208315"/>
            <a:ext cx="12192000" cy="4441371"/>
          </a:xfrm>
          <a:prstGeom prst="rect">
            <a:avLst/>
          </a:prstGeom>
          <a:solidFill>
            <a:schemeClr val="bg1">
              <a:lumMod val="95000"/>
            </a:schemeClr>
          </a:solidFill>
          <a:ln w="19050">
            <a:noFill/>
          </a:ln>
        </p:spPr>
        <p:txBody>
          <a:bodyPr anchor="ctr"/>
          <a:lstStyle>
            <a:lvl1pPr marL="0" indent="0" algn="ctr">
              <a:lnSpc>
                <a:spcPct val="100000"/>
              </a:lnSpc>
              <a:buNone/>
              <a:defRPr sz="18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1779134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A33D1FC1-A995-4009-A918-B06752B41A5D}"/>
              </a:ext>
            </a:extLst>
          </p:cNvPr>
          <p:cNvSpPr/>
          <p:nvPr userDrawn="1"/>
        </p:nvSpPr>
        <p:spPr>
          <a:xfrm>
            <a:off x="0" y="2373923"/>
            <a:ext cx="12192000" cy="32958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iamond 5">
            <a:extLst>
              <a:ext uri="{FF2B5EF4-FFF2-40B4-BE49-F238E27FC236}">
                <a16:creationId xmlns="" xmlns:a16="http://schemas.microsoft.com/office/drawing/2014/main" id="{46E0D925-4D03-4269-9479-90AE9F5C7D95}"/>
              </a:ext>
            </a:extLst>
          </p:cNvPr>
          <p:cNvSpPr/>
          <p:nvPr userDrawn="1"/>
        </p:nvSpPr>
        <p:spPr>
          <a:xfrm>
            <a:off x="1210826" y="1522325"/>
            <a:ext cx="4999055" cy="499905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 xmlns:a16="http://schemas.microsoft.com/office/drawing/2014/main" id="{BBB72DB5-CE6A-4579-BC00-B09EC56F0889}"/>
              </a:ext>
            </a:extLst>
          </p:cNvPr>
          <p:cNvSpPr>
            <a:spLocks noGrp="1"/>
          </p:cNvSpPr>
          <p:nvPr>
            <p:ph type="pic" sz="quarter" idx="14" hasCustomPrompt="1"/>
          </p:nvPr>
        </p:nvSpPr>
        <p:spPr>
          <a:xfrm>
            <a:off x="502419" y="1620297"/>
            <a:ext cx="4803112" cy="4803112"/>
          </a:xfrm>
          <a:custGeom>
            <a:avLst/>
            <a:gdLst>
              <a:gd name="connsiteX0" fmla="*/ 2190541 w 4381081"/>
              <a:gd name="connsiteY0" fmla="*/ 0 h 4381081"/>
              <a:gd name="connsiteX1" fmla="*/ 4381081 w 4381081"/>
              <a:gd name="connsiteY1" fmla="*/ 2190541 h 4381081"/>
              <a:gd name="connsiteX2" fmla="*/ 2190541 w 4381081"/>
              <a:gd name="connsiteY2" fmla="*/ 4381081 h 4381081"/>
              <a:gd name="connsiteX3" fmla="*/ 0 w 4381081"/>
              <a:gd name="connsiteY3" fmla="*/ 2190541 h 4381081"/>
            </a:gdLst>
            <a:ahLst/>
            <a:cxnLst>
              <a:cxn ang="0">
                <a:pos x="connsiteX0" y="connsiteY0"/>
              </a:cxn>
              <a:cxn ang="0">
                <a:pos x="connsiteX1" y="connsiteY1"/>
              </a:cxn>
              <a:cxn ang="0">
                <a:pos x="connsiteX2" y="connsiteY2"/>
              </a:cxn>
              <a:cxn ang="0">
                <a:pos x="connsiteX3" y="connsiteY3"/>
              </a:cxn>
            </a:cxnLst>
            <a:rect l="l" t="t" r="r" b="b"/>
            <a:pathLst>
              <a:path w="4381081" h="4381081">
                <a:moveTo>
                  <a:pt x="2190541" y="0"/>
                </a:moveTo>
                <a:lnTo>
                  <a:pt x="4381081" y="2190541"/>
                </a:lnTo>
                <a:lnTo>
                  <a:pt x="2190541" y="4381081"/>
                </a:lnTo>
                <a:lnTo>
                  <a:pt x="0" y="2190541"/>
                </a:ln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6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087088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29" name="Picture Placeholder 28">
            <a:extLst>
              <a:ext uri="{FF2B5EF4-FFF2-40B4-BE49-F238E27FC236}">
                <a16:creationId xmlns="" xmlns:a16="http://schemas.microsoft.com/office/drawing/2014/main" id="{EC410C82-B589-4E0B-9479-0A401B4ACA42}"/>
              </a:ext>
            </a:extLst>
          </p:cNvPr>
          <p:cNvSpPr>
            <a:spLocks noGrp="1"/>
          </p:cNvSpPr>
          <p:nvPr>
            <p:ph type="pic" sz="quarter" idx="14" hasCustomPrompt="1"/>
          </p:nvPr>
        </p:nvSpPr>
        <p:spPr>
          <a:xfrm>
            <a:off x="524349" y="777240"/>
            <a:ext cx="5770675" cy="5303520"/>
          </a:xfrm>
          <a:custGeom>
            <a:avLst/>
            <a:gdLst>
              <a:gd name="connsiteX0" fmla="*/ 2651762 w 5770675"/>
              <a:gd name="connsiteY0" fmla="*/ 1143000 h 5303520"/>
              <a:gd name="connsiteX1" fmla="*/ 3718618 w 5770675"/>
              <a:gd name="connsiteY1" fmla="*/ 1584906 h 5303520"/>
              <a:gd name="connsiteX2" fmla="*/ 3798142 w 5770675"/>
              <a:gd name="connsiteY2" fmla="*/ 1672404 h 5303520"/>
              <a:gd name="connsiteX3" fmla="*/ 3100596 w 5770675"/>
              <a:gd name="connsiteY3" fmla="*/ 2137041 h 5303520"/>
              <a:gd name="connsiteX4" fmla="*/ 3035200 w 5770675"/>
              <a:gd name="connsiteY4" fmla="*/ 2083084 h 5303520"/>
              <a:gd name="connsiteX5" fmla="*/ 2651762 w 5770675"/>
              <a:gd name="connsiteY5" fmla="*/ 1965960 h 5303520"/>
              <a:gd name="connsiteX6" fmla="*/ 1965961 w 5770675"/>
              <a:gd name="connsiteY6" fmla="*/ 2651760 h 5303520"/>
              <a:gd name="connsiteX7" fmla="*/ 2651762 w 5770675"/>
              <a:gd name="connsiteY7" fmla="*/ 3337560 h 5303520"/>
              <a:gd name="connsiteX8" fmla="*/ 3337563 w 5770675"/>
              <a:gd name="connsiteY8" fmla="*/ 2651760 h 5303520"/>
              <a:gd name="connsiteX9" fmla="*/ 3323630 w 5770675"/>
              <a:gd name="connsiteY9" fmla="*/ 2513547 h 5303520"/>
              <a:gd name="connsiteX10" fmla="*/ 3288675 w 5770675"/>
              <a:gd name="connsiteY10" fmla="*/ 2400940 h 5303520"/>
              <a:gd name="connsiteX11" fmla="*/ 3981670 w 5770675"/>
              <a:gd name="connsiteY11" fmla="*/ 1939333 h 5303520"/>
              <a:gd name="connsiteX12" fmla="*/ 4041958 w 5770675"/>
              <a:gd name="connsiteY12" fmla="*/ 2064483 h 5303520"/>
              <a:gd name="connsiteX13" fmla="*/ 4160524 w 5770675"/>
              <a:gd name="connsiteY13" fmla="*/ 2651760 h 5303520"/>
              <a:gd name="connsiteX14" fmla="*/ 2651762 w 5770675"/>
              <a:gd name="connsiteY14" fmla="*/ 4160520 h 5303520"/>
              <a:gd name="connsiteX15" fmla="*/ 1143000 w 5770675"/>
              <a:gd name="connsiteY15" fmla="*/ 2651760 h 5303520"/>
              <a:gd name="connsiteX16" fmla="*/ 2651762 w 5770675"/>
              <a:gd name="connsiteY16" fmla="*/ 1143000 h 5303520"/>
              <a:gd name="connsiteX17" fmla="*/ 5192878 w 5770675"/>
              <a:gd name="connsiteY17" fmla="*/ 285077 h 5303520"/>
              <a:gd name="connsiteX18" fmla="*/ 5213453 w 5770675"/>
              <a:gd name="connsiteY18" fmla="*/ 800830 h 5303520"/>
              <a:gd name="connsiteX19" fmla="*/ 5214199 w 5770675"/>
              <a:gd name="connsiteY19" fmla="*/ 800332 h 5303520"/>
              <a:gd name="connsiteX20" fmla="*/ 5356632 w 5770675"/>
              <a:gd name="connsiteY20" fmla="*/ 828877 h 5303520"/>
              <a:gd name="connsiteX21" fmla="*/ 5328088 w 5770675"/>
              <a:gd name="connsiteY21" fmla="*/ 971310 h 5303520"/>
              <a:gd name="connsiteX22" fmla="*/ 5302676 w 5770675"/>
              <a:gd name="connsiteY22" fmla="*/ 988237 h 5303520"/>
              <a:gd name="connsiteX23" fmla="*/ 5770675 w 5770675"/>
              <a:gd name="connsiteY23" fmla="*/ 1205962 h 5303520"/>
              <a:gd name="connsiteX24" fmla="*/ 4781688 w 5770675"/>
              <a:gd name="connsiteY24" fmla="*/ 1864729 h 5303520"/>
              <a:gd name="connsiteX25" fmla="*/ 4313690 w 5770675"/>
              <a:gd name="connsiteY25" fmla="*/ 1647004 h 5303520"/>
              <a:gd name="connsiteX26" fmla="*/ 3072878 w 5770675"/>
              <a:gd name="connsiteY26" fmla="*/ 2473512 h 5303520"/>
              <a:gd name="connsiteX27" fmla="*/ 3073033 w 5770675"/>
              <a:gd name="connsiteY27" fmla="*/ 2473797 h 5303520"/>
              <a:gd name="connsiteX28" fmla="*/ 3108962 w 5770675"/>
              <a:gd name="connsiteY28" fmla="*/ 2651760 h 5303520"/>
              <a:gd name="connsiteX29" fmla="*/ 2651762 w 5770675"/>
              <a:gd name="connsiteY29" fmla="*/ 3108960 h 5303520"/>
              <a:gd name="connsiteX30" fmla="*/ 2194562 w 5770675"/>
              <a:gd name="connsiteY30" fmla="*/ 2651760 h 5303520"/>
              <a:gd name="connsiteX31" fmla="*/ 2651762 w 5770675"/>
              <a:gd name="connsiteY31" fmla="*/ 2194560 h 5303520"/>
              <a:gd name="connsiteX32" fmla="*/ 2907387 w 5770675"/>
              <a:gd name="connsiteY32" fmla="*/ 2272643 h 5303520"/>
              <a:gd name="connsiteX33" fmla="*/ 2950484 w 5770675"/>
              <a:gd name="connsiteY33" fmla="*/ 2308201 h 5303520"/>
              <a:gd name="connsiteX34" fmla="*/ 4224466 w 5770675"/>
              <a:gd name="connsiteY34" fmla="*/ 1459597 h 5303520"/>
              <a:gd name="connsiteX35" fmla="*/ 4203891 w 5770675"/>
              <a:gd name="connsiteY35" fmla="*/ 943844 h 5303520"/>
              <a:gd name="connsiteX36" fmla="*/ 2651762 w 5770675"/>
              <a:gd name="connsiteY36" fmla="*/ 0 h 5303520"/>
              <a:gd name="connsiteX37" fmla="*/ 4338530 w 5770675"/>
              <a:gd name="connsiteY37" fmla="*/ 605533 h 5303520"/>
              <a:gd name="connsiteX38" fmla="*/ 4429079 w 5770675"/>
              <a:gd name="connsiteY38" fmla="*/ 687830 h 5303520"/>
              <a:gd name="connsiteX39" fmla="*/ 4091397 w 5770675"/>
              <a:gd name="connsiteY39" fmla="*/ 912761 h 5303520"/>
              <a:gd name="connsiteX40" fmla="*/ 4113326 w 5770675"/>
              <a:gd name="connsiteY40" fmla="*/ 1462459 h 5303520"/>
              <a:gd name="connsiteX41" fmla="*/ 3990342 w 5770675"/>
              <a:gd name="connsiteY41" fmla="*/ 1544379 h 5303520"/>
              <a:gd name="connsiteX42" fmla="*/ 3880263 w 5770675"/>
              <a:gd name="connsiteY42" fmla="*/ 1423261 h 5303520"/>
              <a:gd name="connsiteX43" fmla="*/ 2651761 w 5770675"/>
              <a:gd name="connsiteY43" fmla="*/ 914400 h 5303520"/>
              <a:gd name="connsiteX44" fmla="*/ 914398 w 5770675"/>
              <a:gd name="connsiteY44" fmla="*/ 2651760 h 5303520"/>
              <a:gd name="connsiteX45" fmla="*/ 2651761 w 5770675"/>
              <a:gd name="connsiteY45" fmla="*/ 4389120 h 5303520"/>
              <a:gd name="connsiteX46" fmla="*/ 4389125 w 5770675"/>
              <a:gd name="connsiteY46" fmla="*/ 2651760 h 5303520"/>
              <a:gd name="connsiteX47" fmla="*/ 4179435 w 5770675"/>
              <a:gd name="connsiteY47" fmla="*/ 1823631 h 5303520"/>
              <a:gd name="connsiteX48" fmla="*/ 4172502 w 5770675"/>
              <a:gd name="connsiteY48" fmla="*/ 1812220 h 5303520"/>
              <a:gd name="connsiteX49" fmla="*/ 4264219 w 5770675"/>
              <a:gd name="connsiteY49" fmla="*/ 1751126 h 5303520"/>
              <a:gd name="connsiteX50" fmla="*/ 4763017 w 5770675"/>
              <a:gd name="connsiteY50" fmla="*/ 1983181 h 5303520"/>
              <a:gd name="connsiteX51" fmla="*/ 5137033 w 5770675"/>
              <a:gd name="connsiteY51" fmla="*/ 1734047 h 5303520"/>
              <a:gd name="connsiteX52" fmla="*/ 5184306 w 5770675"/>
              <a:gd name="connsiteY52" fmla="*/ 1863208 h 5303520"/>
              <a:gd name="connsiteX53" fmla="*/ 5303524 w 5770675"/>
              <a:gd name="connsiteY53" fmla="*/ 2651760 h 5303520"/>
              <a:gd name="connsiteX54" fmla="*/ 2651762 w 5770675"/>
              <a:gd name="connsiteY54" fmla="*/ 5303520 h 5303520"/>
              <a:gd name="connsiteX55" fmla="*/ 0 w 5770675"/>
              <a:gd name="connsiteY55" fmla="*/ 2651760 h 5303520"/>
              <a:gd name="connsiteX56" fmla="*/ 2651762 w 5770675"/>
              <a:gd name="connsiteY56" fmla="*/ 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770675" h="5303520">
                <a:moveTo>
                  <a:pt x="2651762" y="1143000"/>
                </a:moveTo>
                <a:cubicBezTo>
                  <a:pt x="3068395" y="1143000"/>
                  <a:pt x="3445586" y="1311874"/>
                  <a:pt x="3718618" y="1584906"/>
                </a:cubicBezTo>
                <a:lnTo>
                  <a:pt x="3798142" y="1672404"/>
                </a:lnTo>
                <a:lnTo>
                  <a:pt x="3100596" y="2137041"/>
                </a:lnTo>
                <a:lnTo>
                  <a:pt x="3035200" y="2083084"/>
                </a:lnTo>
                <a:cubicBezTo>
                  <a:pt x="2925745" y="2009138"/>
                  <a:pt x="2793796" y="1965960"/>
                  <a:pt x="2651762" y="1965960"/>
                </a:cubicBezTo>
                <a:cubicBezTo>
                  <a:pt x="2273005" y="1965960"/>
                  <a:pt x="1965961" y="2273003"/>
                  <a:pt x="1965961" y="2651760"/>
                </a:cubicBezTo>
                <a:cubicBezTo>
                  <a:pt x="1965961" y="3030517"/>
                  <a:pt x="2273005" y="3337560"/>
                  <a:pt x="2651762" y="3337560"/>
                </a:cubicBezTo>
                <a:cubicBezTo>
                  <a:pt x="3030519" y="3337560"/>
                  <a:pt x="3337563" y="3030517"/>
                  <a:pt x="3337563" y="2651760"/>
                </a:cubicBezTo>
                <a:cubicBezTo>
                  <a:pt x="3337563" y="2604416"/>
                  <a:pt x="3332766" y="2558191"/>
                  <a:pt x="3323630" y="2513547"/>
                </a:cubicBezTo>
                <a:lnTo>
                  <a:pt x="3288675" y="2400940"/>
                </a:lnTo>
                <a:lnTo>
                  <a:pt x="3981670" y="1939333"/>
                </a:lnTo>
                <a:lnTo>
                  <a:pt x="4041958" y="2064483"/>
                </a:lnTo>
                <a:cubicBezTo>
                  <a:pt x="4118306" y="2244988"/>
                  <a:pt x="4160524" y="2443444"/>
                  <a:pt x="4160524" y="2651760"/>
                </a:cubicBezTo>
                <a:cubicBezTo>
                  <a:pt x="4160524" y="3485025"/>
                  <a:pt x="3485028" y="4160520"/>
                  <a:pt x="2651762" y="4160520"/>
                </a:cubicBezTo>
                <a:cubicBezTo>
                  <a:pt x="1818496" y="4160520"/>
                  <a:pt x="1143000" y="3485025"/>
                  <a:pt x="1143000" y="2651760"/>
                </a:cubicBezTo>
                <a:cubicBezTo>
                  <a:pt x="1143000" y="1818495"/>
                  <a:pt x="1818496" y="1143000"/>
                  <a:pt x="2651762" y="1143000"/>
                </a:cubicBezTo>
                <a:close/>
                <a:moveTo>
                  <a:pt x="5192878" y="285077"/>
                </a:moveTo>
                <a:lnTo>
                  <a:pt x="5213453" y="800830"/>
                </a:lnTo>
                <a:lnTo>
                  <a:pt x="5214199" y="800332"/>
                </a:lnTo>
                <a:cubicBezTo>
                  <a:pt x="5261414" y="768883"/>
                  <a:pt x="5325183" y="781663"/>
                  <a:pt x="5356632" y="828877"/>
                </a:cubicBezTo>
                <a:cubicBezTo>
                  <a:pt x="5388082" y="876092"/>
                  <a:pt x="5375302" y="939860"/>
                  <a:pt x="5328088" y="971310"/>
                </a:cubicBezTo>
                <a:lnTo>
                  <a:pt x="5302676" y="988237"/>
                </a:lnTo>
                <a:lnTo>
                  <a:pt x="5770675" y="1205962"/>
                </a:lnTo>
                <a:lnTo>
                  <a:pt x="4781688" y="1864729"/>
                </a:lnTo>
                <a:lnTo>
                  <a:pt x="4313690" y="1647004"/>
                </a:lnTo>
                <a:lnTo>
                  <a:pt x="3072878" y="2473512"/>
                </a:lnTo>
                <a:lnTo>
                  <a:pt x="3073033" y="2473797"/>
                </a:lnTo>
                <a:cubicBezTo>
                  <a:pt x="3096169" y="2528496"/>
                  <a:pt x="3108962" y="2588634"/>
                  <a:pt x="3108962" y="2651760"/>
                </a:cubicBezTo>
                <a:cubicBezTo>
                  <a:pt x="3108962" y="2904265"/>
                  <a:pt x="2904267" y="3108960"/>
                  <a:pt x="2651762" y="3108960"/>
                </a:cubicBezTo>
                <a:cubicBezTo>
                  <a:pt x="2399257" y="3108960"/>
                  <a:pt x="2194562" y="2904265"/>
                  <a:pt x="2194562" y="2651760"/>
                </a:cubicBezTo>
                <a:cubicBezTo>
                  <a:pt x="2194562" y="2399255"/>
                  <a:pt x="2399257" y="2194560"/>
                  <a:pt x="2651762" y="2194560"/>
                </a:cubicBezTo>
                <a:cubicBezTo>
                  <a:pt x="2746452" y="2194560"/>
                  <a:pt x="2834418" y="2223345"/>
                  <a:pt x="2907387" y="2272643"/>
                </a:cubicBezTo>
                <a:lnTo>
                  <a:pt x="2950484" y="2308201"/>
                </a:lnTo>
                <a:lnTo>
                  <a:pt x="4224466" y="1459597"/>
                </a:lnTo>
                <a:lnTo>
                  <a:pt x="4203891" y="943844"/>
                </a:lnTo>
                <a:close/>
                <a:moveTo>
                  <a:pt x="2651762" y="0"/>
                </a:moveTo>
                <a:cubicBezTo>
                  <a:pt x="3292494" y="0"/>
                  <a:pt x="3880149" y="227244"/>
                  <a:pt x="4338530" y="605533"/>
                </a:cubicBezTo>
                <a:lnTo>
                  <a:pt x="4429079" y="687830"/>
                </a:lnTo>
                <a:lnTo>
                  <a:pt x="4091397" y="912761"/>
                </a:lnTo>
                <a:lnTo>
                  <a:pt x="4113326" y="1462459"/>
                </a:lnTo>
                <a:lnTo>
                  <a:pt x="3990342" y="1544379"/>
                </a:lnTo>
                <a:lnTo>
                  <a:pt x="3880263" y="1423261"/>
                </a:lnTo>
                <a:cubicBezTo>
                  <a:pt x="3565862" y="1108861"/>
                  <a:pt x="3131521" y="914400"/>
                  <a:pt x="2651761" y="914400"/>
                </a:cubicBezTo>
                <a:cubicBezTo>
                  <a:pt x="1692242" y="914400"/>
                  <a:pt x="914398" y="1692243"/>
                  <a:pt x="914398" y="2651760"/>
                </a:cubicBezTo>
                <a:cubicBezTo>
                  <a:pt x="914398" y="3611277"/>
                  <a:pt x="1692242" y="4389120"/>
                  <a:pt x="2651761" y="4389120"/>
                </a:cubicBezTo>
                <a:cubicBezTo>
                  <a:pt x="3611280" y="4389120"/>
                  <a:pt x="4389125" y="3611277"/>
                  <a:pt x="4389125" y="2651760"/>
                </a:cubicBezTo>
                <a:cubicBezTo>
                  <a:pt x="4389125" y="2351911"/>
                  <a:pt x="4313164" y="2069804"/>
                  <a:pt x="4179435" y="1823631"/>
                </a:cubicBezTo>
                <a:lnTo>
                  <a:pt x="4172502" y="1812220"/>
                </a:lnTo>
                <a:lnTo>
                  <a:pt x="4264219" y="1751126"/>
                </a:lnTo>
                <a:lnTo>
                  <a:pt x="4763017" y="1983181"/>
                </a:lnTo>
                <a:lnTo>
                  <a:pt x="5137033" y="1734047"/>
                </a:lnTo>
                <a:lnTo>
                  <a:pt x="5184306" y="1863208"/>
                </a:lnTo>
                <a:cubicBezTo>
                  <a:pt x="5261786" y="2112311"/>
                  <a:pt x="5303524" y="2377161"/>
                  <a:pt x="5303524" y="2651760"/>
                </a:cubicBezTo>
                <a:cubicBezTo>
                  <a:pt x="5303524" y="4116287"/>
                  <a:pt x="4116291" y="5303520"/>
                  <a:pt x="2651762" y="5303520"/>
                </a:cubicBezTo>
                <a:cubicBezTo>
                  <a:pt x="1187234" y="5303520"/>
                  <a:pt x="0" y="4116287"/>
                  <a:pt x="0" y="2651760"/>
                </a:cubicBezTo>
                <a:cubicBezTo>
                  <a:pt x="0" y="1187233"/>
                  <a:pt x="1187234" y="0"/>
                  <a:pt x="2651762" y="0"/>
                </a:cubicBez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8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2906582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Agenda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083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Style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 xmlns:a16="http://schemas.microsoft.com/office/drawing/2014/main" id="{F246FC87-D219-463B-8334-E16E14819052}"/>
              </a:ext>
            </a:extLst>
          </p:cNvPr>
          <p:cNvSpPr>
            <a:spLocks noGrp="1"/>
          </p:cNvSpPr>
          <p:nvPr>
            <p:ph type="pic" idx="12" hasCustomPrompt="1"/>
          </p:nvPr>
        </p:nvSpPr>
        <p:spPr>
          <a:xfrm>
            <a:off x="9178591" y="1010532"/>
            <a:ext cx="2286000" cy="27432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3" name="Picture Placeholder 2">
            <a:extLst>
              <a:ext uri="{FF2B5EF4-FFF2-40B4-BE49-F238E27FC236}">
                <a16:creationId xmlns="" xmlns:a16="http://schemas.microsoft.com/office/drawing/2014/main" id="{608C9F45-5627-4842-A3EA-25038EF99EC8}"/>
              </a:ext>
            </a:extLst>
          </p:cNvPr>
          <p:cNvSpPr>
            <a:spLocks noGrp="1"/>
          </p:cNvSpPr>
          <p:nvPr>
            <p:ph type="pic" idx="13" hasCustomPrompt="1"/>
          </p:nvPr>
        </p:nvSpPr>
        <p:spPr>
          <a:xfrm>
            <a:off x="6186490" y="1010532"/>
            <a:ext cx="2286000" cy="27432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699083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Style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 xmlns:a16="http://schemas.microsoft.com/office/drawing/2014/main" id="{C4437516-06DB-4972-90D9-3F56529C786D}"/>
              </a:ext>
            </a:extLst>
          </p:cNvPr>
          <p:cNvSpPr/>
          <p:nvPr userDrawn="1"/>
        </p:nvSpPr>
        <p:spPr>
          <a:xfrm>
            <a:off x="0" y="0"/>
            <a:ext cx="9569302" cy="6858000"/>
          </a:xfrm>
          <a:custGeom>
            <a:avLst/>
            <a:gdLst>
              <a:gd name="connsiteX0" fmla="*/ 0 w 9703610"/>
              <a:gd name="connsiteY0" fmla="*/ 0 h 6858000"/>
              <a:gd name="connsiteX1" fmla="*/ 5546070 w 9703610"/>
              <a:gd name="connsiteY1" fmla="*/ 0 h 6858000"/>
              <a:gd name="connsiteX2" fmla="*/ 9703610 w 9703610"/>
              <a:gd name="connsiteY2" fmla="*/ 6858000 h 6858000"/>
              <a:gd name="connsiteX3" fmla="*/ 0 w 97036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703610" h="6858000">
                <a:moveTo>
                  <a:pt x="0" y="0"/>
                </a:moveTo>
                <a:lnTo>
                  <a:pt x="5546070" y="0"/>
                </a:lnTo>
                <a:lnTo>
                  <a:pt x="9703610" y="6858000"/>
                </a:lnTo>
                <a:lnTo>
                  <a:pt x="0" y="6858000"/>
                </a:lnTo>
                <a:close/>
              </a:path>
            </a:pathLst>
          </a:cu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834398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
        <p:nvSpPr>
          <p:cNvPr id="12" name="Freeform: Shape 11">
            <a:extLst>
              <a:ext uri="{FF2B5EF4-FFF2-40B4-BE49-F238E27FC236}">
                <a16:creationId xmlns="" xmlns:a16="http://schemas.microsoft.com/office/drawing/2014/main" id="{89254204-7576-4E7F-BCC2-47087CDF8998}"/>
              </a:ext>
            </a:extLst>
          </p:cNvPr>
          <p:cNvSpPr/>
          <p:nvPr/>
        </p:nvSpPr>
        <p:spPr>
          <a:xfrm rot="1200000">
            <a:off x="-311854" y="-189268"/>
            <a:ext cx="714157" cy="2226584"/>
          </a:xfrm>
          <a:custGeom>
            <a:avLst/>
            <a:gdLst>
              <a:gd name="connsiteX0" fmla="*/ 622717 w 714157"/>
              <a:gd name="connsiteY0" fmla="*/ 33281 h 2226584"/>
              <a:gd name="connsiteX1" fmla="*/ 714157 w 714157"/>
              <a:gd name="connsiteY1" fmla="*/ 0 h 2226584"/>
              <a:gd name="connsiteX2" fmla="*/ 714157 w 714157"/>
              <a:gd name="connsiteY2" fmla="*/ 2226584 h 2226584"/>
              <a:gd name="connsiteX3" fmla="*/ 622717 w 714157"/>
              <a:gd name="connsiteY3" fmla="*/ 1975355 h 2226584"/>
              <a:gd name="connsiteX4" fmla="*/ 329492 w 714157"/>
              <a:gd name="connsiteY4" fmla="*/ 140006 h 2226584"/>
              <a:gd name="connsiteX5" fmla="*/ 329492 w 714157"/>
              <a:gd name="connsiteY5" fmla="*/ 1169726 h 2226584"/>
              <a:gd name="connsiteX6" fmla="*/ 238052 w 714157"/>
              <a:gd name="connsiteY6" fmla="*/ 918496 h 2226584"/>
              <a:gd name="connsiteX7" fmla="*/ 238052 w 714157"/>
              <a:gd name="connsiteY7" fmla="*/ 173288 h 2226584"/>
              <a:gd name="connsiteX8" fmla="*/ 567544 w 714157"/>
              <a:gd name="connsiteY8" fmla="*/ 53362 h 2226584"/>
              <a:gd name="connsiteX9" fmla="*/ 567544 w 714157"/>
              <a:gd name="connsiteY9" fmla="*/ 1823768 h 2226584"/>
              <a:gd name="connsiteX10" fmla="*/ 384664 w 714157"/>
              <a:gd name="connsiteY10" fmla="*/ 1321310 h 2226584"/>
              <a:gd name="connsiteX11" fmla="*/ 384664 w 714157"/>
              <a:gd name="connsiteY11" fmla="*/ 119925 h 2226584"/>
              <a:gd name="connsiteX12" fmla="*/ 0 w 714157"/>
              <a:gd name="connsiteY12" fmla="*/ 259931 h 2226584"/>
              <a:gd name="connsiteX13" fmla="*/ 182880 w 714157"/>
              <a:gd name="connsiteY13" fmla="*/ 193369 h 2226584"/>
              <a:gd name="connsiteX14" fmla="*/ 182880 w 714157"/>
              <a:gd name="connsiteY14" fmla="*/ 766913 h 2226584"/>
              <a:gd name="connsiteX15" fmla="*/ 0 w 714157"/>
              <a:gd name="connsiteY15" fmla="*/ 264454 h 222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157" h="2226584">
                <a:moveTo>
                  <a:pt x="622717" y="33281"/>
                </a:moveTo>
                <a:lnTo>
                  <a:pt x="714157" y="0"/>
                </a:lnTo>
                <a:lnTo>
                  <a:pt x="714157" y="2226584"/>
                </a:lnTo>
                <a:lnTo>
                  <a:pt x="622717" y="1975355"/>
                </a:lnTo>
                <a:close/>
                <a:moveTo>
                  <a:pt x="329492" y="140006"/>
                </a:moveTo>
                <a:lnTo>
                  <a:pt x="329492" y="1169726"/>
                </a:lnTo>
                <a:lnTo>
                  <a:pt x="238052" y="918496"/>
                </a:lnTo>
                <a:lnTo>
                  <a:pt x="238052" y="173288"/>
                </a:lnTo>
                <a:close/>
                <a:moveTo>
                  <a:pt x="567544" y="53362"/>
                </a:moveTo>
                <a:lnTo>
                  <a:pt x="567544" y="1823768"/>
                </a:lnTo>
                <a:lnTo>
                  <a:pt x="384664" y="1321310"/>
                </a:lnTo>
                <a:lnTo>
                  <a:pt x="384664" y="119925"/>
                </a:lnTo>
                <a:close/>
                <a:moveTo>
                  <a:pt x="0" y="259931"/>
                </a:moveTo>
                <a:lnTo>
                  <a:pt x="182880" y="193369"/>
                </a:lnTo>
                <a:lnTo>
                  <a:pt x="182880" y="766913"/>
                </a:lnTo>
                <a:lnTo>
                  <a:pt x="0" y="2644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4102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Image Layout">
    <p:spTree>
      <p:nvGrpSpPr>
        <p:cNvPr id="1" name=""/>
        <p:cNvGrpSpPr/>
        <p:nvPr/>
      </p:nvGrpSpPr>
      <p:grpSpPr>
        <a:xfrm>
          <a:off x="0" y="0"/>
          <a:ext cx="0" cy="0"/>
          <a:chOff x="0" y="0"/>
          <a:chExt cx="0" cy="0"/>
        </a:xfrm>
      </p:grpSpPr>
      <p:sp>
        <p:nvSpPr>
          <p:cNvPr id="30" name="그림 개체 틀 29">
            <a:extLst>
              <a:ext uri="{FF2B5EF4-FFF2-40B4-BE49-F238E27FC236}">
                <a16:creationId xmlns:a16="http://schemas.microsoft.com/office/drawing/2014/main" xmlns="" id="{7B60FE99-DD5E-4D6E-99F4-535645C4CB03}"/>
              </a:ext>
            </a:extLst>
          </p:cNvPr>
          <p:cNvSpPr>
            <a:spLocks noGrp="1"/>
          </p:cNvSpPr>
          <p:nvPr>
            <p:ph type="pic" idx="16" hasCustomPrompt="1"/>
          </p:nvPr>
        </p:nvSpPr>
        <p:spPr>
          <a:xfrm>
            <a:off x="2" y="0"/>
            <a:ext cx="6569477" cy="6858000"/>
          </a:xfrm>
          <a:custGeom>
            <a:avLst/>
            <a:gdLst>
              <a:gd name="connsiteX0" fmla="*/ 4117221 w 6569477"/>
              <a:gd name="connsiteY0" fmla="*/ 6784486 h 6858000"/>
              <a:gd name="connsiteX1" fmla="*/ 4065123 w 6569477"/>
              <a:gd name="connsiteY1" fmla="*/ 6846362 h 6858000"/>
              <a:gd name="connsiteX2" fmla="*/ 4054153 w 6569477"/>
              <a:gd name="connsiteY2" fmla="*/ 6858000 h 6858000"/>
              <a:gd name="connsiteX3" fmla="*/ 4025354 w 6569477"/>
              <a:gd name="connsiteY3" fmla="*/ 6858000 h 6858000"/>
              <a:gd name="connsiteX4" fmla="*/ 4042817 w 6569477"/>
              <a:gd name="connsiteY4" fmla="*/ 6837081 h 6858000"/>
              <a:gd name="connsiteX5" fmla="*/ 4117221 w 6569477"/>
              <a:gd name="connsiteY5" fmla="*/ 6784486 h 6858000"/>
              <a:gd name="connsiteX6" fmla="*/ 4098863 w 6569477"/>
              <a:gd name="connsiteY6" fmla="*/ 6687079 h 6858000"/>
              <a:gd name="connsiteX7" fmla="*/ 4016483 w 6569477"/>
              <a:gd name="connsiteY7" fmla="*/ 6816306 h 6858000"/>
              <a:gd name="connsiteX8" fmla="*/ 3967818 w 6569477"/>
              <a:gd name="connsiteY8" fmla="*/ 6856958 h 6858000"/>
              <a:gd name="connsiteX9" fmla="*/ 3966685 w 6569477"/>
              <a:gd name="connsiteY9" fmla="*/ 6858000 h 6858000"/>
              <a:gd name="connsiteX10" fmla="*/ 3929841 w 6569477"/>
              <a:gd name="connsiteY10" fmla="*/ 6858000 h 6858000"/>
              <a:gd name="connsiteX11" fmla="*/ 4004165 w 6569477"/>
              <a:gd name="connsiteY11" fmla="*/ 6784103 h 6858000"/>
              <a:gd name="connsiteX12" fmla="*/ 4098863 w 6569477"/>
              <a:gd name="connsiteY12" fmla="*/ 6687079 h 6858000"/>
              <a:gd name="connsiteX13" fmla="*/ 5739924 w 6569477"/>
              <a:gd name="connsiteY13" fmla="*/ 6488019 h 6858000"/>
              <a:gd name="connsiteX14" fmla="*/ 5746811 w 6569477"/>
              <a:gd name="connsiteY14" fmla="*/ 6494900 h 6858000"/>
              <a:gd name="connsiteX15" fmla="*/ 5746479 w 6569477"/>
              <a:gd name="connsiteY15" fmla="*/ 6496223 h 6858000"/>
              <a:gd name="connsiteX16" fmla="*/ 5739923 w 6569477"/>
              <a:gd name="connsiteY16" fmla="*/ 6501783 h 6858000"/>
              <a:gd name="connsiteX17" fmla="*/ 5739923 w 6569477"/>
              <a:gd name="connsiteY17" fmla="*/ 6494900 h 6858000"/>
              <a:gd name="connsiteX18" fmla="*/ 4189806 w 6569477"/>
              <a:gd name="connsiteY18" fmla="*/ 6433624 h 6858000"/>
              <a:gd name="connsiteX19" fmla="*/ 4188863 w 6569477"/>
              <a:gd name="connsiteY19" fmla="*/ 6437396 h 6858000"/>
              <a:gd name="connsiteX20" fmla="*/ 4181480 w 6569477"/>
              <a:gd name="connsiteY20" fmla="*/ 6441614 h 6858000"/>
              <a:gd name="connsiteX21" fmla="*/ 4190270 w 6569477"/>
              <a:gd name="connsiteY21" fmla="*/ 6433178 h 6858000"/>
              <a:gd name="connsiteX22" fmla="*/ 4189806 w 6569477"/>
              <a:gd name="connsiteY22" fmla="*/ 6433624 h 6858000"/>
              <a:gd name="connsiteX23" fmla="*/ 4189918 w 6569477"/>
              <a:gd name="connsiteY23" fmla="*/ 6433179 h 6858000"/>
              <a:gd name="connsiteX24" fmla="*/ 4080254 w 6569477"/>
              <a:gd name="connsiteY24" fmla="*/ 6424489 h 6858000"/>
              <a:gd name="connsiteX25" fmla="*/ 4080253 w 6569477"/>
              <a:gd name="connsiteY25" fmla="*/ 6424742 h 6858000"/>
              <a:gd name="connsiteX26" fmla="*/ 4071818 w 6569477"/>
              <a:gd name="connsiteY26" fmla="*/ 6433178 h 6858000"/>
              <a:gd name="connsiteX27" fmla="*/ 4239510 w 6569477"/>
              <a:gd name="connsiteY27" fmla="*/ 6367480 h 6858000"/>
              <a:gd name="connsiteX28" fmla="*/ 4236315 w 6569477"/>
              <a:gd name="connsiteY28" fmla="*/ 6373075 h 6858000"/>
              <a:gd name="connsiteX29" fmla="*/ 4232912 w 6569477"/>
              <a:gd name="connsiteY29" fmla="*/ 6373925 h 6858000"/>
              <a:gd name="connsiteX30" fmla="*/ 4238687 w 6569477"/>
              <a:gd name="connsiteY30" fmla="*/ 6368327 h 6858000"/>
              <a:gd name="connsiteX31" fmla="*/ 4265838 w 6569477"/>
              <a:gd name="connsiteY31" fmla="*/ 6340386 h 6858000"/>
              <a:gd name="connsiteX32" fmla="*/ 4239510 w 6569477"/>
              <a:gd name="connsiteY32" fmla="*/ 6367480 h 6858000"/>
              <a:gd name="connsiteX33" fmla="*/ 4240531 w 6569477"/>
              <a:gd name="connsiteY33" fmla="*/ 6365693 h 6858000"/>
              <a:gd name="connsiteX34" fmla="*/ 4248968 w 6569477"/>
              <a:gd name="connsiteY34" fmla="*/ 6357257 h 6858000"/>
              <a:gd name="connsiteX35" fmla="*/ 4265838 w 6569477"/>
              <a:gd name="connsiteY35" fmla="*/ 6340386 h 6858000"/>
              <a:gd name="connsiteX36" fmla="*/ 4291147 w 6569477"/>
              <a:gd name="connsiteY36" fmla="*/ 6272900 h 6858000"/>
              <a:gd name="connsiteX37" fmla="*/ 4299581 w 6569477"/>
              <a:gd name="connsiteY37" fmla="*/ 6272900 h 6858000"/>
              <a:gd name="connsiteX38" fmla="*/ 4308018 w 6569477"/>
              <a:gd name="connsiteY38" fmla="*/ 6272900 h 6858000"/>
              <a:gd name="connsiteX39" fmla="*/ 4291147 w 6569477"/>
              <a:gd name="connsiteY39" fmla="*/ 6289772 h 6858000"/>
              <a:gd name="connsiteX40" fmla="*/ 4274273 w 6569477"/>
              <a:gd name="connsiteY40" fmla="*/ 6306643 h 6858000"/>
              <a:gd name="connsiteX41" fmla="*/ 4257404 w 6569477"/>
              <a:gd name="connsiteY41" fmla="*/ 6323512 h 6858000"/>
              <a:gd name="connsiteX42" fmla="*/ 4257404 w 6569477"/>
              <a:gd name="connsiteY42" fmla="*/ 6331950 h 6858000"/>
              <a:gd name="connsiteX43" fmla="*/ 4215224 w 6569477"/>
              <a:gd name="connsiteY43" fmla="*/ 6374128 h 6858000"/>
              <a:gd name="connsiteX44" fmla="*/ 4215223 w 6569477"/>
              <a:gd name="connsiteY44" fmla="*/ 6382562 h 6858000"/>
              <a:gd name="connsiteX45" fmla="*/ 4223663 w 6569477"/>
              <a:gd name="connsiteY45" fmla="*/ 6382564 h 6858000"/>
              <a:gd name="connsiteX46" fmla="*/ 4232099 w 6569477"/>
              <a:gd name="connsiteY46" fmla="*/ 6374128 h 6858000"/>
              <a:gd name="connsiteX47" fmla="*/ 4232912 w 6569477"/>
              <a:gd name="connsiteY47" fmla="*/ 6373925 h 6858000"/>
              <a:gd name="connsiteX48" fmla="*/ 4215378 w 6569477"/>
              <a:gd name="connsiteY48" fmla="*/ 6390919 h 6858000"/>
              <a:gd name="connsiteX49" fmla="*/ 4215224 w 6569477"/>
              <a:gd name="connsiteY49" fmla="*/ 6391000 h 6858000"/>
              <a:gd name="connsiteX50" fmla="*/ 4215199 w 6569477"/>
              <a:gd name="connsiteY50" fmla="*/ 6391088 h 6858000"/>
              <a:gd name="connsiteX51" fmla="*/ 4213115 w 6569477"/>
              <a:gd name="connsiteY51" fmla="*/ 6393108 h 6858000"/>
              <a:gd name="connsiteX52" fmla="*/ 4198356 w 6569477"/>
              <a:gd name="connsiteY52" fmla="*/ 6382564 h 6858000"/>
              <a:gd name="connsiteX53" fmla="*/ 4113994 w 6569477"/>
              <a:gd name="connsiteY53" fmla="*/ 6475357 h 6858000"/>
              <a:gd name="connsiteX54" fmla="*/ 4122431 w 6569477"/>
              <a:gd name="connsiteY54" fmla="*/ 6475355 h 6858000"/>
              <a:gd name="connsiteX55" fmla="*/ 4097125 w 6569477"/>
              <a:gd name="connsiteY55" fmla="*/ 6500664 h 6858000"/>
              <a:gd name="connsiteX56" fmla="*/ 4088687 w 6569477"/>
              <a:gd name="connsiteY56" fmla="*/ 6500664 h 6858000"/>
              <a:gd name="connsiteX57" fmla="*/ 4088688 w 6569477"/>
              <a:gd name="connsiteY57" fmla="*/ 6509098 h 6858000"/>
              <a:gd name="connsiteX58" fmla="*/ 4080256 w 6569477"/>
              <a:gd name="connsiteY58" fmla="*/ 6509098 h 6858000"/>
              <a:gd name="connsiteX59" fmla="*/ 4063383 w 6569477"/>
              <a:gd name="connsiteY59" fmla="*/ 6525971 h 6858000"/>
              <a:gd name="connsiteX60" fmla="*/ 4054946 w 6569477"/>
              <a:gd name="connsiteY60" fmla="*/ 6542841 h 6858000"/>
              <a:gd name="connsiteX61" fmla="*/ 4046513 w 6569477"/>
              <a:gd name="connsiteY61" fmla="*/ 6551277 h 6858000"/>
              <a:gd name="connsiteX62" fmla="*/ 4021201 w 6569477"/>
              <a:gd name="connsiteY62" fmla="*/ 6576584 h 6858000"/>
              <a:gd name="connsiteX63" fmla="*/ 4021203 w 6569477"/>
              <a:gd name="connsiteY63" fmla="*/ 6585021 h 6858000"/>
              <a:gd name="connsiteX64" fmla="*/ 4012768 w 6569477"/>
              <a:gd name="connsiteY64" fmla="*/ 6593455 h 6858000"/>
              <a:gd name="connsiteX65" fmla="*/ 3936845 w 6569477"/>
              <a:gd name="connsiteY65" fmla="*/ 6660941 h 6858000"/>
              <a:gd name="connsiteX66" fmla="*/ 3928411 w 6569477"/>
              <a:gd name="connsiteY66" fmla="*/ 6652505 h 6858000"/>
              <a:gd name="connsiteX67" fmla="*/ 3936844 w 6569477"/>
              <a:gd name="connsiteY67" fmla="*/ 6644069 h 6858000"/>
              <a:gd name="connsiteX68" fmla="*/ 3945281 w 6569477"/>
              <a:gd name="connsiteY68" fmla="*/ 6635634 h 6858000"/>
              <a:gd name="connsiteX69" fmla="*/ 3936845 w 6569477"/>
              <a:gd name="connsiteY69" fmla="*/ 6635634 h 6858000"/>
              <a:gd name="connsiteX70" fmla="*/ 3928411 w 6569477"/>
              <a:gd name="connsiteY70" fmla="*/ 6644072 h 6858000"/>
              <a:gd name="connsiteX71" fmla="*/ 3919975 w 6569477"/>
              <a:gd name="connsiteY71" fmla="*/ 6652505 h 6858000"/>
              <a:gd name="connsiteX72" fmla="*/ 3919975 w 6569477"/>
              <a:gd name="connsiteY72" fmla="*/ 6660941 h 6858000"/>
              <a:gd name="connsiteX73" fmla="*/ 3919974 w 6569477"/>
              <a:gd name="connsiteY73" fmla="*/ 6669377 h 6858000"/>
              <a:gd name="connsiteX74" fmla="*/ 3844054 w 6569477"/>
              <a:gd name="connsiteY74" fmla="*/ 6728426 h 6858000"/>
              <a:gd name="connsiteX75" fmla="*/ 3844051 w 6569477"/>
              <a:gd name="connsiteY75" fmla="*/ 6736860 h 6858000"/>
              <a:gd name="connsiteX76" fmla="*/ 3675339 w 6569477"/>
              <a:gd name="connsiteY76" fmla="*/ 6854962 h 6858000"/>
              <a:gd name="connsiteX77" fmla="*/ 3671147 w 6569477"/>
              <a:gd name="connsiteY77" fmla="*/ 6858000 h 6858000"/>
              <a:gd name="connsiteX78" fmla="*/ 3532438 w 6569477"/>
              <a:gd name="connsiteY78" fmla="*/ 6858000 h 6858000"/>
              <a:gd name="connsiteX79" fmla="*/ 3566728 w 6569477"/>
              <a:gd name="connsiteY79" fmla="*/ 6830708 h 6858000"/>
              <a:gd name="connsiteX80" fmla="*/ 3624722 w 6569477"/>
              <a:gd name="connsiteY80" fmla="*/ 6795912 h 6858000"/>
              <a:gd name="connsiteX81" fmla="*/ 3633161 w 6569477"/>
              <a:gd name="connsiteY81" fmla="*/ 6787476 h 6858000"/>
              <a:gd name="connsiteX82" fmla="*/ 3633160 w 6569477"/>
              <a:gd name="connsiteY82" fmla="*/ 6779041 h 6858000"/>
              <a:gd name="connsiteX83" fmla="*/ 3641596 w 6569477"/>
              <a:gd name="connsiteY83" fmla="*/ 6779041 h 6858000"/>
              <a:gd name="connsiteX84" fmla="*/ 3641596 w 6569477"/>
              <a:gd name="connsiteY84" fmla="*/ 6787476 h 6858000"/>
              <a:gd name="connsiteX85" fmla="*/ 3683775 w 6569477"/>
              <a:gd name="connsiteY85" fmla="*/ 6770605 h 6858000"/>
              <a:gd name="connsiteX86" fmla="*/ 3683775 w 6569477"/>
              <a:gd name="connsiteY86" fmla="*/ 6762169 h 6858000"/>
              <a:gd name="connsiteX87" fmla="*/ 3675339 w 6569477"/>
              <a:gd name="connsiteY87" fmla="*/ 6787476 h 6858000"/>
              <a:gd name="connsiteX88" fmla="*/ 3742824 w 6569477"/>
              <a:gd name="connsiteY88" fmla="*/ 6736862 h 6858000"/>
              <a:gd name="connsiteX89" fmla="*/ 3785001 w 6569477"/>
              <a:gd name="connsiteY89" fmla="*/ 6703120 h 6858000"/>
              <a:gd name="connsiteX90" fmla="*/ 3827182 w 6569477"/>
              <a:gd name="connsiteY90" fmla="*/ 6669377 h 6858000"/>
              <a:gd name="connsiteX91" fmla="*/ 3903102 w 6569477"/>
              <a:gd name="connsiteY91" fmla="*/ 6601891 h 6858000"/>
              <a:gd name="connsiteX92" fmla="*/ 3928411 w 6569477"/>
              <a:gd name="connsiteY92" fmla="*/ 6585021 h 6858000"/>
              <a:gd name="connsiteX93" fmla="*/ 3945281 w 6569477"/>
              <a:gd name="connsiteY93" fmla="*/ 6568148 h 6858000"/>
              <a:gd name="connsiteX94" fmla="*/ 3962152 w 6569477"/>
              <a:gd name="connsiteY94" fmla="*/ 6559714 h 6858000"/>
              <a:gd name="connsiteX95" fmla="*/ 3987461 w 6569477"/>
              <a:gd name="connsiteY95" fmla="*/ 6534407 h 6858000"/>
              <a:gd name="connsiteX96" fmla="*/ 4012768 w 6569477"/>
              <a:gd name="connsiteY96" fmla="*/ 6517534 h 6858000"/>
              <a:gd name="connsiteX97" fmla="*/ 4029637 w 6569477"/>
              <a:gd name="connsiteY97" fmla="*/ 6492227 h 6858000"/>
              <a:gd name="connsiteX98" fmla="*/ 4038075 w 6569477"/>
              <a:gd name="connsiteY98" fmla="*/ 6492227 h 6858000"/>
              <a:gd name="connsiteX99" fmla="*/ 4291147 w 6569477"/>
              <a:gd name="connsiteY99" fmla="*/ 6272900 h 6858000"/>
              <a:gd name="connsiteX100" fmla="*/ 4561089 w 6569477"/>
              <a:gd name="connsiteY100" fmla="*/ 6171673 h 6858000"/>
              <a:gd name="connsiteX101" fmla="*/ 4556321 w 6569477"/>
              <a:gd name="connsiteY101" fmla="*/ 6179312 h 6858000"/>
              <a:gd name="connsiteX102" fmla="*/ 4554763 w 6569477"/>
              <a:gd name="connsiteY102" fmla="*/ 6179053 h 6858000"/>
              <a:gd name="connsiteX103" fmla="*/ 4561089 w 6569477"/>
              <a:gd name="connsiteY103" fmla="*/ 6171673 h 6858000"/>
              <a:gd name="connsiteX104" fmla="*/ 4671175 w 6569477"/>
              <a:gd name="connsiteY104" fmla="*/ 5979022 h 6858000"/>
              <a:gd name="connsiteX105" fmla="*/ 4669173 w 6569477"/>
              <a:gd name="connsiteY105" fmla="*/ 5981473 h 6858000"/>
              <a:gd name="connsiteX106" fmla="*/ 4645447 w 6569477"/>
              <a:gd name="connsiteY106" fmla="*/ 5994524 h 6858000"/>
              <a:gd name="connsiteX107" fmla="*/ 4644391 w 6569477"/>
              <a:gd name="connsiteY107" fmla="*/ 6000718 h 6858000"/>
              <a:gd name="connsiteX108" fmla="*/ 4645606 w 6569477"/>
              <a:gd name="connsiteY108" fmla="*/ 6000505 h 6858000"/>
              <a:gd name="connsiteX109" fmla="*/ 4646686 w 6569477"/>
              <a:gd name="connsiteY109" fmla="*/ 5998475 h 6858000"/>
              <a:gd name="connsiteX110" fmla="*/ 4647927 w 6569477"/>
              <a:gd name="connsiteY110" fmla="*/ 6000099 h 6858000"/>
              <a:gd name="connsiteX111" fmla="*/ 4649663 w 6569477"/>
              <a:gd name="connsiteY111" fmla="*/ 5999795 h 6858000"/>
              <a:gd name="connsiteX112" fmla="*/ 4654936 w 6569477"/>
              <a:gd name="connsiteY112" fmla="*/ 6000454 h 6858000"/>
              <a:gd name="connsiteX113" fmla="*/ 4654647 w 6569477"/>
              <a:gd name="connsiteY113" fmla="*/ 6003455 h 6858000"/>
              <a:gd name="connsiteX114" fmla="*/ 4658944 w 6569477"/>
              <a:gd name="connsiteY114" fmla="*/ 5998240 h 6858000"/>
              <a:gd name="connsiteX115" fmla="*/ 5823292 w 6569477"/>
              <a:gd name="connsiteY115" fmla="*/ 5722907 h 6858000"/>
              <a:gd name="connsiteX116" fmla="*/ 5800797 w 6569477"/>
              <a:gd name="connsiteY116" fmla="*/ 5768179 h 6858000"/>
              <a:gd name="connsiteX117" fmla="*/ 5806978 w 6569477"/>
              <a:gd name="connsiteY117" fmla="*/ 5758327 h 6858000"/>
              <a:gd name="connsiteX118" fmla="*/ 5818310 w 6569477"/>
              <a:gd name="connsiteY118" fmla="*/ 5744909 h 6858000"/>
              <a:gd name="connsiteX119" fmla="*/ 5822096 w 6569477"/>
              <a:gd name="connsiteY119" fmla="*/ 5732580 h 6858000"/>
              <a:gd name="connsiteX120" fmla="*/ 5907073 w 6569477"/>
              <a:gd name="connsiteY120" fmla="*/ 5708785 h 6858000"/>
              <a:gd name="connsiteX121" fmla="*/ 5869741 w 6569477"/>
              <a:gd name="connsiteY121" fmla="*/ 5783136 h 6858000"/>
              <a:gd name="connsiteX122" fmla="*/ 5842500 w 6569477"/>
              <a:gd name="connsiteY122" fmla="*/ 5863847 h 6858000"/>
              <a:gd name="connsiteX123" fmla="*/ 5690433 w 6569477"/>
              <a:gd name="connsiteY123" fmla="*/ 6081162 h 6858000"/>
              <a:gd name="connsiteX124" fmla="*/ 5663883 w 6569477"/>
              <a:gd name="connsiteY124" fmla="*/ 6103351 h 6858000"/>
              <a:gd name="connsiteX125" fmla="*/ 5636415 w 6569477"/>
              <a:gd name="connsiteY125" fmla="*/ 6152111 h 6858000"/>
              <a:gd name="connsiteX126" fmla="*/ 5637318 w 6569477"/>
              <a:gd name="connsiteY126" fmla="*/ 6151784 h 6858000"/>
              <a:gd name="connsiteX127" fmla="*/ 5618612 w 6569477"/>
              <a:gd name="connsiteY127" fmla="*/ 6190081 h 6858000"/>
              <a:gd name="connsiteX128" fmla="*/ 5611094 w 6569477"/>
              <a:gd name="connsiteY128" fmla="*/ 6205514 h 6858000"/>
              <a:gd name="connsiteX129" fmla="*/ 5619596 w 6569477"/>
              <a:gd name="connsiteY129" fmla="*/ 6194628 h 6858000"/>
              <a:gd name="connsiteX130" fmla="*/ 5636991 w 6569477"/>
              <a:gd name="connsiteY130" fmla="*/ 6166061 h 6858000"/>
              <a:gd name="connsiteX131" fmla="*/ 5657339 w 6569477"/>
              <a:gd name="connsiteY131" fmla="*/ 6161951 h 6858000"/>
              <a:gd name="connsiteX132" fmla="*/ 5638432 w 6569477"/>
              <a:gd name="connsiteY132" fmla="*/ 6208150 h 6858000"/>
              <a:gd name="connsiteX133" fmla="*/ 5718245 w 6569477"/>
              <a:gd name="connsiteY133" fmla="*/ 6079013 h 6858000"/>
              <a:gd name="connsiteX134" fmla="*/ 5802168 w 6569477"/>
              <a:gd name="connsiteY134" fmla="*/ 5970237 h 6858000"/>
              <a:gd name="connsiteX135" fmla="*/ 5917053 w 6569477"/>
              <a:gd name="connsiteY135" fmla="*/ 5735129 h 6858000"/>
              <a:gd name="connsiteX136" fmla="*/ 5902116 w 6569477"/>
              <a:gd name="connsiteY136" fmla="*/ 5731083 h 6858000"/>
              <a:gd name="connsiteX137" fmla="*/ 5917201 w 6569477"/>
              <a:gd name="connsiteY137" fmla="*/ 5634092 h 6858000"/>
              <a:gd name="connsiteX138" fmla="*/ 5891750 w 6569477"/>
              <a:gd name="connsiteY138" fmla="*/ 5667883 h 6858000"/>
              <a:gd name="connsiteX139" fmla="*/ 5781231 w 6569477"/>
              <a:gd name="connsiteY139" fmla="*/ 5830035 h 6858000"/>
              <a:gd name="connsiteX140" fmla="*/ 5766290 w 6569477"/>
              <a:gd name="connsiteY140" fmla="*/ 5839137 h 6858000"/>
              <a:gd name="connsiteX141" fmla="*/ 5764238 w 6569477"/>
              <a:gd name="connsiteY141" fmla="*/ 5841451 h 6858000"/>
              <a:gd name="connsiteX142" fmla="*/ 5588834 w 6569477"/>
              <a:gd name="connsiteY142" fmla="*/ 6142779 h 6858000"/>
              <a:gd name="connsiteX143" fmla="*/ 5549933 w 6569477"/>
              <a:gd name="connsiteY143" fmla="*/ 6201116 h 6858000"/>
              <a:gd name="connsiteX144" fmla="*/ 5547357 w 6569477"/>
              <a:gd name="connsiteY144" fmla="*/ 6207173 h 6858000"/>
              <a:gd name="connsiteX145" fmla="*/ 5529789 w 6569477"/>
              <a:gd name="connsiteY145" fmla="*/ 6231324 h 6858000"/>
              <a:gd name="connsiteX146" fmla="*/ 5464244 w 6569477"/>
              <a:gd name="connsiteY146" fmla="*/ 6329615 h 6858000"/>
              <a:gd name="connsiteX147" fmla="*/ 5402037 w 6569477"/>
              <a:gd name="connsiteY147" fmla="*/ 6435651 h 6858000"/>
              <a:gd name="connsiteX148" fmla="*/ 5408957 w 6569477"/>
              <a:gd name="connsiteY148" fmla="*/ 6435651 h 6858000"/>
              <a:gd name="connsiteX149" fmla="*/ 5422798 w 6569477"/>
              <a:gd name="connsiteY149" fmla="*/ 6428728 h 6858000"/>
              <a:gd name="connsiteX150" fmla="*/ 5421385 w 6569477"/>
              <a:gd name="connsiteY150" fmla="*/ 6432963 h 6858000"/>
              <a:gd name="connsiteX151" fmla="*/ 5408956 w 6569477"/>
              <a:gd name="connsiteY151" fmla="*/ 6449499 h 6858000"/>
              <a:gd name="connsiteX152" fmla="*/ 5415877 w 6569477"/>
              <a:gd name="connsiteY152" fmla="*/ 6449499 h 6858000"/>
              <a:gd name="connsiteX153" fmla="*/ 5421385 w 6569477"/>
              <a:gd name="connsiteY153" fmla="*/ 6432963 h 6858000"/>
              <a:gd name="connsiteX154" fmla="*/ 5487674 w 6569477"/>
              <a:gd name="connsiteY154" fmla="*/ 6344780 h 6858000"/>
              <a:gd name="connsiteX155" fmla="*/ 5495039 w 6569477"/>
              <a:gd name="connsiteY155" fmla="*/ 6334691 h 6858000"/>
              <a:gd name="connsiteX156" fmla="*/ 5485269 w 6569477"/>
              <a:gd name="connsiteY156" fmla="*/ 6342855 h 6858000"/>
              <a:gd name="connsiteX157" fmla="*/ 5480829 w 6569477"/>
              <a:gd name="connsiteY157" fmla="*/ 6337541 h 6858000"/>
              <a:gd name="connsiteX158" fmla="*/ 5525918 w 6569477"/>
              <a:gd name="connsiteY158" fmla="*/ 6272793 h 6858000"/>
              <a:gd name="connsiteX159" fmla="*/ 5577186 w 6569477"/>
              <a:gd name="connsiteY159" fmla="*/ 6193853 h 6858000"/>
              <a:gd name="connsiteX160" fmla="*/ 5598425 w 6569477"/>
              <a:gd name="connsiteY160" fmla="*/ 6176103 h 6858000"/>
              <a:gd name="connsiteX161" fmla="*/ 5613302 w 6569477"/>
              <a:gd name="connsiteY161" fmla="*/ 6163670 h 6858000"/>
              <a:gd name="connsiteX162" fmla="*/ 5616665 w 6569477"/>
              <a:gd name="connsiteY162" fmla="*/ 6159249 h 6858000"/>
              <a:gd name="connsiteX163" fmla="*/ 5619814 w 6569477"/>
              <a:gd name="connsiteY163" fmla="*/ 6158111 h 6858000"/>
              <a:gd name="connsiteX164" fmla="*/ 5641844 w 6569477"/>
              <a:gd name="connsiteY164" fmla="*/ 6122335 h 6858000"/>
              <a:gd name="connsiteX165" fmla="*/ 5694784 w 6569477"/>
              <a:gd name="connsiteY165" fmla="*/ 6032412 h 6858000"/>
              <a:gd name="connsiteX166" fmla="*/ 5727512 w 6569477"/>
              <a:gd name="connsiteY166" fmla="*/ 5996037 h 6858000"/>
              <a:gd name="connsiteX167" fmla="*/ 5723942 w 6569477"/>
              <a:gd name="connsiteY167" fmla="*/ 5980974 h 6858000"/>
              <a:gd name="connsiteX168" fmla="*/ 5822911 w 6569477"/>
              <a:gd name="connsiteY168" fmla="*/ 5808034 h 6858000"/>
              <a:gd name="connsiteX169" fmla="*/ 5877583 w 6569477"/>
              <a:gd name="connsiteY169" fmla="*/ 5711587 h 6858000"/>
              <a:gd name="connsiteX170" fmla="*/ 6242698 w 6569477"/>
              <a:gd name="connsiteY170" fmla="*/ 5517691 h 6858000"/>
              <a:gd name="connsiteX171" fmla="*/ 6208261 w 6569477"/>
              <a:gd name="connsiteY171" fmla="*/ 5662208 h 6858000"/>
              <a:gd name="connsiteX172" fmla="*/ 6146276 w 6569477"/>
              <a:gd name="connsiteY172" fmla="*/ 5765433 h 6858000"/>
              <a:gd name="connsiteX173" fmla="*/ 6153163 w 6569477"/>
              <a:gd name="connsiteY173" fmla="*/ 5772316 h 6858000"/>
              <a:gd name="connsiteX174" fmla="*/ 6139388 w 6569477"/>
              <a:gd name="connsiteY174" fmla="*/ 5792960 h 6858000"/>
              <a:gd name="connsiteX175" fmla="*/ 6132502 w 6569477"/>
              <a:gd name="connsiteY175" fmla="*/ 5799841 h 6858000"/>
              <a:gd name="connsiteX176" fmla="*/ 6139387 w 6569477"/>
              <a:gd name="connsiteY176" fmla="*/ 5799843 h 6858000"/>
              <a:gd name="connsiteX177" fmla="*/ 6098063 w 6569477"/>
              <a:gd name="connsiteY177" fmla="*/ 5903069 h 6858000"/>
              <a:gd name="connsiteX178" fmla="*/ 6098064 w 6569477"/>
              <a:gd name="connsiteY178" fmla="*/ 5909950 h 6858000"/>
              <a:gd name="connsiteX179" fmla="*/ 6098065 w 6569477"/>
              <a:gd name="connsiteY179" fmla="*/ 5916833 h 6858000"/>
              <a:gd name="connsiteX180" fmla="*/ 6098065 w 6569477"/>
              <a:gd name="connsiteY180" fmla="*/ 5923714 h 6858000"/>
              <a:gd name="connsiteX181" fmla="*/ 6091178 w 6569477"/>
              <a:gd name="connsiteY181" fmla="*/ 5923714 h 6858000"/>
              <a:gd name="connsiteX182" fmla="*/ 6098065 w 6569477"/>
              <a:gd name="connsiteY182" fmla="*/ 5930597 h 6858000"/>
              <a:gd name="connsiteX183" fmla="*/ 6084290 w 6569477"/>
              <a:gd name="connsiteY183" fmla="*/ 5985651 h 6858000"/>
              <a:gd name="connsiteX184" fmla="*/ 6118727 w 6569477"/>
              <a:gd name="connsiteY184" fmla="*/ 5965005 h 6858000"/>
              <a:gd name="connsiteX185" fmla="*/ 6115283 w 6569477"/>
              <a:gd name="connsiteY185" fmla="*/ 5978768 h 6858000"/>
              <a:gd name="connsiteX186" fmla="*/ 6113562 w 6569477"/>
              <a:gd name="connsiteY186" fmla="*/ 5985649 h 6858000"/>
              <a:gd name="connsiteX187" fmla="*/ 6111840 w 6569477"/>
              <a:gd name="connsiteY187" fmla="*/ 5985651 h 6858000"/>
              <a:gd name="connsiteX188" fmla="*/ 6111840 w 6569477"/>
              <a:gd name="connsiteY188" fmla="*/ 5992530 h 6858000"/>
              <a:gd name="connsiteX189" fmla="*/ 6113562 w 6569477"/>
              <a:gd name="connsiteY189" fmla="*/ 5985649 h 6858000"/>
              <a:gd name="connsiteX190" fmla="*/ 6118727 w 6569477"/>
              <a:gd name="connsiteY190" fmla="*/ 5985649 h 6858000"/>
              <a:gd name="connsiteX191" fmla="*/ 6118727 w 6569477"/>
              <a:gd name="connsiteY191" fmla="*/ 5992532 h 6858000"/>
              <a:gd name="connsiteX192" fmla="*/ 6118727 w 6569477"/>
              <a:gd name="connsiteY192" fmla="*/ 5999413 h 6858000"/>
              <a:gd name="connsiteX193" fmla="*/ 6098065 w 6569477"/>
              <a:gd name="connsiteY193" fmla="*/ 6033823 h 6858000"/>
              <a:gd name="connsiteX194" fmla="*/ 6091178 w 6569477"/>
              <a:gd name="connsiteY194" fmla="*/ 6040704 h 6858000"/>
              <a:gd name="connsiteX195" fmla="*/ 6084290 w 6569477"/>
              <a:gd name="connsiteY195" fmla="*/ 6054467 h 6858000"/>
              <a:gd name="connsiteX196" fmla="*/ 6077403 w 6569477"/>
              <a:gd name="connsiteY196" fmla="*/ 6061350 h 6858000"/>
              <a:gd name="connsiteX197" fmla="*/ 6084290 w 6569477"/>
              <a:gd name="connsiteY197" fmla="*/ 6047585 h 6858000"/>
              <a:gd name="connsiteX198" fmla="*/ 6091178 w 6569477"/>
              <a:gd name="connsiteY198" fmla="*/ 6033821 h 6858000"/>
              <a:gd name="connsiteX199" fmla="*/ 6056740 w 6569477"/>
              <a:gd name="connsiteY199" fmla="*/ 6068231 h 6858000"/>
              <a:gd name="connsiteX200" fmla="*/ 6036078 w 6569477"/>
              <a:gd name="connsiteY200" fmla="*/ 6047587 h 6858000"/>
              <a:gd name="connsiteX201" fmla="*/ 5884558 w 6569477"/>
              <a:gd name="connsiteY201" fmla="*/ 6329737 h 6858000"/>
              <a:gd name="connsiteX202" fmla="*/ 5877670 w 6569477"/>
              <a:gd name="connsiteY202" fmla="*/ 6343502 h 6858000"/>
              <a:gd name="connsiteX203" fmla="*/ 5870783 w 6569477"/>
              <a:gd name="connsiteY203" fmla="*/ 6350383 h 6858000"/>
              <a:gd name="connsiteX204" fmla="*/ 5801910 w 6569477"/>
              <a:gd name="connsiteY204" fmla="*/ 6460490 h 6858000"/>
              <a:gd name="connsiteX205" fmla="*/ 5719261 w 6569477"/>
              <a:gd name="connsiteY205" fmla="*/ 6598128 h 6858000"/>
              <a:gd name="connsiteX206" fmla="*/ 5615952 w 6569477"/>
              <a:gd name="connsiteY206" fmla="*/ 6728880 h 6858000"/>
              <a:gd name="connsiteX207" fmla="*/ 5540191 w 6569477"/>
              <a:gd name="connsiteY207" fmla="*/ 6825223 h 6858000"/>
              <a:gd name="connsiteX208" fmla="*/ 5514417 w 6569477"/>
              <a:gd name="connsiteY208" fmla="*/ 6858000 h 6858000"/>
              <a:gd name="connsiteX209" fmla="*/ 5432172 w 6569477"/>
              <a:gd name="connsiteY209" fmla="*/ 6858000 h 6858000"/>
              <a:gd name="connsiteX210" fmla="*/ 5485092 w 6569477"/>
              <a:gd name="connsiteY210" fmla="*/ 6818343 h 6858000"/>
              <a:gd name="connsiteX211" fmla="*/ 5498867 w 6569477"/>
              <a:gd name="connsiteY211" fmla="*/ 6832106 h 6858000"/>
              <a:gd name="connsiteX212" fmla="*/ 5547078 w 6569477"/>
              <a:gd name="connsiteY212" fmla="*/ 6777051 h 6858000"/>
              <a:gd name="connsiteX213" fmla="*/ 5540191 w 6569477"/>
              <a:gd name="connsiteY213" fmla="*/ 6777052 h 6858000"/>
              <a:gd name="connsiteX214" fmla="*/ 5533303 w 6569477"/>
              <a:gd name="connsiteY214" fmla="*/ 6783935 h 6858000"/>
              <a:gd name="connsiteX215" fmla="*/ 5533304 w 6569477"/>
              <a:gd name="connsiteY215" fmla="*/ 6777052 h 6858000"/>
              <a:gd name="connsiteX216" fmla="*/ 5512641 w 6569477"/>
              <a:gd name="connsiteY216" fmla="*/ 6783935 h 6858000"/>
              <a:gd name="connsiteX217" fmla="*/ 5547078 w 6569477"/>
              <a:gd name="connsiteY217" fmla="*/ 6742645 h 6858000"/>
              <a:gd name="connsiteX218" fmla="*/ 5547077 w 6569477"/>
              <a:gd name="connsiteY218" fmla="*/ 6735761 h 6858000"/>
              <a:gd name="connsiteX219" fmla="*/ 5553964 w 6569477"/>
              <a:gd name="connsiteY219" fmla="*/ 6735759 h 6858000"/>
              <a:gd name="connsiteX220" fmla="*/ 5560853 w 6569477"/>
              <a:gd name="connsiteY220" fmla="*/ 6721997 h 6858000"/>
              <a:gd name="connsiteX221" fmla="*/ 5567740 w 6569477"/>
              <a:gd name="connsiteY221" fmla="*/ 6721999 h 6858000"/>
              <a:gd name="connsiteX222" fmla="*/ 5615951 w 6569477"/>
              <a:gd name="connsiteY222" fmla="*/ 6639417 h 6858000"/>
              <a:gd name="connsiteX223" fmla="*/ 5677937 w 6569477"/>
              <a:gd name="connsiteY223" fmla="*/ 6591244 h 6858000"/>
              <a:gd name="connsiteX224" fmla="*/ 5684824 w 6569477"/>
              <a:gd name="connsiteY224" fmla="*/ 6584361 h 6858000"/>
              <a:gd name="connsiteX225" fmla="*/ 5698599 w 6569477"/>
              <a:gd name="connsiteY225" fmla="*/ 6570599 h 6858000"/>
              <a:gd name="connsiteX226" fmla="*/ 5698600 w 6569477"/>
              <a:gd name="connsiteY226" fmla="*/ 6577480 h 6858000"/>
              <a:gd name="connsiteX227" fmla="*/ 5691712 w 6569477"/>
              <a:gd name="connsiteY227" fmla="*/ 6584363 h 6858000"/>
              <a:gd name="connsiteX228" fmla="*/ 5691711 w 6569477"/>
              <a:gd name="connsiteY228" fmla="*/ 6591244 h 6858000"/>
              <a:gd name="connsiteX229" fmla="*/ 5719261 w 6569477"/>
              <a:gd name="connsiteY229" fmla="*/ 6543072 h 6858000"/>
              <a:gd name="connsiteX230" fmla="*/ 5712373 w 6569477"/>
              <a:gd name="connsiteY230" fmla="*/ 6549953 h 6858000"/>
              <a:gd name="connsiteX231" fmla="*/ 5712373 w 6569477"/>
              <a:gd name="connsiteY231" fmla="*/ 6543070 h 6858000"/>
              <a:gd name="connsiteX232" fmla="*/ 5712374 w 6569477"/>
              <a:gd name="connsiteY232" fmla="*/ 6536189 h 6858000"/>
              <a:gd name="connsiteX233" fmla="*/ 5698599 w 6569477"/>
              <a:gd name="connsiteY233" fmla="*/ 6543072 h 6858000"/>
              <a:gd name="connsiteX234" fmla="*/ 5733036 w 6569477"/>
              <a:gd name="connsiteY234" fmla="*/ 6508664 h 6858000"/>
              <a:gd name="connsiteX235" fmla="*/ 5739923 w 6569477"/>
              <a:gd name="connsiteY235" fmla="*/ 6501783 h 6858000"/>
              <a:gd name="connsiteX236" fmla="*/ 5745949 w 6569477"/>
              <a:gd name="connsiteY236" fmla="*/ 6498341 h 6858000"/>
              <a:gd name="connsiteX237" fmla="*/ 5746479 w 6569477"/>
              <a:gd name="connsiteY237" fmla="*/ 6496223 h 6858000"/>
              <a:gd name="connsiteX238" fmla="*/ 5774791 w 6569477"/>
              <a:gd name="connsiteY238" fmla="*/ 6472212 h 6858000"/>
              <a:gd name="connsiteX239" fmla="*/ 5863896 w 6569477"/>
              <a:gd name="connsiteY239" fmla="*/ 6343502 h 6858000"/>
              <a:gd name="connsiteX240" fmla="*/ 5870782 w 6569477"/>
              <a:gd name="connsiteY240" fmla="*/ 6336621 h 6858000"/>
              <a:gd name="connsiteX241" fmla="*/ 5877670 w 6569477"/>
              <a:gd name="connsiteY241" fmla="*/ 6322854 h 6858000"/>
              <a:gd name="connsiteX242" fmla="*/ 5877670 w 6569477"/>
              <a:gd name="connsiteY242" fmla="*/ 6329736 h 6858000"/>
              <a:gd name="connsiteX243" fmla="*/ 5896073 w 6569477"/>
              <a:gd name="connsiteY243" fmla="*/ 6274575 h 6858000"/>
              <a:gd name="connsiteX244" fmla="*/ 5897128 w 6569477"/>
              <a:gd name="connsiteY244" fmla="*/ 6268192 h 6858000"/>
              <a:gd name="connsiteX245" fmla="*/ 5897471 w 6569477"/>
              <a:gd name="connsiteY245" fmla="*/ 6267801 h 6858000"/>
              <a:gd name="connsiteX246" fmla="*/ 5898331 w 6569477"/>
              <a:gd name="connsiteY246" fmla="*/ 6260920 h 6858000"/>
              <a:gd name="connsiteX247" fmla="*/ 5897128 w 6569477"/>
              <a:gd name="connsiteY247" fmla="*/ 6268192 h 6858000"/>
              <a:gd name="connsiteX248" fmla="*/ 5891445 w 6569477"/>
              <a:gd name="connsiteY248" fmla="*/ 6274682 h 6858000"/>
              <a:gd name="connsiteX249" fmla="*/ 5884558 w 6569477"/>
              <a:gd name="connsiteY249" fmla="*/ 6274684 h 6858000"/>
              <a:gd name="connsiteX250" fmla="*/ 5891444 w 6569477"/>
              <a:gd name="connsiteY250" fmla="*/ 6260922 h 6858000"/>
              <a:gd name="connsiteX251" fmla="*/ 5891445 w 6569477"/>
              <a:gd name="connsiteY251" fmla="*/ 6258416 h 6858000"/>
              <a:gd name="connsiteX252" fmla="*/ 5894028 w 6569477"/>
              <a:gd name="connsiteY252" fmla="*/ 6254899 h 6858000"/>
              <a:gd name="connsiteX253" fmla="*/ 5898332 w 6569477"/>
              <a:gd name="connsiteY253" fmla="*/ 6247155 h 6858000"/>
              <a:gd name="connsiteX254" fmla="*/ 5891444 w 6569477"/>
              <a:gd name="connsiteY254" fmla="*/ 6254039 h 6858000"/>
              <a:gd name="connsiteX255" fmla="*/ 5891445 w 6569477"/>
              <a:gd name="connsiteY255" fmla="*/ 6258416 h 6858000"/>
              <a:gd name="connsiteX256" fmla="*/ 5884558 w 6569477"/>
              <a:gd name="connsiteY256" fmla="*/ 6267801 h 6858000"/>
              <a:gd name="connsiteX257" fmla="*/ 6022303 w 6569477"/>
              <a:gd name="connsiteY257" fmla="*/ 5992532 h 6858000"/>
              <a:gd name="connsiteX258" fmla="*/ 6049854 w 6569477"/>
              <a:gd name="connsiteY258" fmla="*/ 5958122 h 6858000"/>
              <a:gd name="connsiteX259" fmla="*/ 6042968 w 6569477"/>
              <a:gd name="connsiteY259" fmla="*/ 5944358 h 6858000"/>
              <a:gd name="connsiteX260" fmla="*/ 6049853 w 6569477"/>
              <a:gd name="connsiteY260" fmla="*/ 5937477 h 6858000"/>
              <a:gd name="connsiteX261" fmla="*/ 6056739 w 6569477"/>
              <a:gd name="connsiteY261" fmla="*/ 5923714 h 6858000"/>
              <a:gd name="connsiteX262" fmla="*/ 6110010 w 6569477"/>
              <a:gd name="connsiteY262" fmla="*/ 5829842 h 6858000"/>
              <a:gd name="connsiteX263" fmla="*/ 6122376 w 6569477"/>
              <a:gd name="connsiteY263" fmla="*/ 5811522 h 6858000"/>
              <a:gd name="connsiteX264" fmla="*/ 6124752 w 6569477"/>
              <a:gd name="connsiteY264" fmla="*/ 5810165 h 6858000"/>
              <a:gd name="connsiteX265" fmla="*/ 6125614 w 6569477"/>
              <a:gd name="connsiteY265" fmla="*/ 5806724 h 6858000"/>
              <a:gd name="connsiteX266" fmla="*/ 6122376 w 6569477"/>
              <a:gd name="connsiteY266" fmla="*/ 5811522 h 6858000"/>
              <a:gd name="connsiteX267" fmla="*/ 6118726 w 6569477"/>
              <a:gd name="connsiteY267" fmla="*/ 5813605 h 6858000"/>
              <a:gd name="connsiteX268" fmla="*/ 6111839 w 6569477"/>
              <a:gd name="connsiteY268" fmla="*/ 5806722 h 6858000"/>
              <a:gd name="connsiteX269" fmla="*/ 6118725 w 6569477"/>
              <a:gd name="connsiteY269" fmla="*/ 5799843 h 6858000"/>
              <a:gd name="connsiteX270" fmla="*/ 6118726 w 6569477"/>
              <a:gd name="connsiteY270" fmla="*/ 5792960 h 6858000"/>
              <a:gd name="connsiteX271" fmla="*/ 6180713 w 6569477"/>
              <a:gd name="connsiteY271" fmla="*/ 5682851 h 6858000"/>
              <a:gd name="connsiteX272" fmla="*/ 6242698 w 6569477"/>
              <a:gd name="connsiteY272" fmla="*/ 5517691 h 6858000"/>
              <a:gd name="connsiteX273" fmla="*/ 6031724 w 6569477"/>
              <a:gd name="connsiteY273" fmla="*/ 5503741 h 6858000"/>
              <a:gd name="connsiteX274" fmla="*/ 6030787 w 6569477"/>
              <a:gd name="connsiteY274" fmla="*/ 5503894 h 6858000"/>
              <a:gd name="connsiteX275" fmla="*/ 6006746 w 6569477"/>
              <a:gd name="connsiteY275" fmla="*/ 5510028 h 6858000"/>
              <a:gd name="connsiteX276" fmla="*/ 5958107 w 6569477"/>
              <a:gd name="connsiteY276" fmla="*/ 5613697 h 6858000"/>
              <a:gd name="connsiteX277" fmla="*/ 5918354 w 6569477"/>
              <a:gd name="connsiteY277" fmla="*/ 5687414 h 6858000"/>
              <a:gd name="connsiteX278" fmla="*/ 5923128 w 6569477"/>
              <a:gd name="connsiteY278" fmla="*/ 5688762 h 6858000"/>
              <a:gd name="connsiteX279" fmla="*/ 5945484 w 6569477"/>
              <a:gd name="connsiteY279" fmla="*/ 5701131 h 6858000"/>
              <a:gd name="connsiteX280" fmla="*/ 6002207 w 6569477"/>
              <a:gd name="connsiteY280" fmla="*/ 5562534 h 6858000"/>
              <a:gd name="connsiteX281" fmla="*/ 4900498 w 6569477"/>
              <a:gd name="connsiteY281" fmla="*/ 5370762 h 6858000"/>
              <a:gd name="connsiteX282" fmla="*/ 4900627 w 6569477"/>
              <a:gd name="connsiteY282" fmla="*/ 5371339 h 6858000"/>
              <a:gd name="connsiteX283" fmla="*/ 4890083 w 6569477"/>
              <a:gd name="connsiteY283" fmla="*/ 5387153 h 6858000"/>
              <a:gd name="connsiteX284" fmla="*/ 6059700 w 6569477"/>
              <a:gd name="connsiteY284" fmla="*/ 5339561 h 6858000"/>
              <a:gd name="connsiteX285" fmla="*/ 6048904 w 6569477"/>
              <a:gd name="connsiteY285" fmla="*/ 5362569 h 6858000"/>
              <a:gd name="connsiteX286" fmla="*/ 5960539 w 6569477"/>
              <a:gd name="connsiteY286" fmla="*/ 5532008 h 6858000"/>
              <a:gd name="connsiteX287" fmla="*/ 5934065 w 6569477"/>
              <a:gd name="connsiteY287" fmla="*/ 5610445 h 6858000"/>
              <a:gd name="connsiteX288" fmla="*/ 5937012 w 6569477"/>
              <a:gd name="connsiteY288" fmla="*/ 5610037 h 6858000"/>
              <a:gd name="connsiteX289" fmla="*/ 5948427 w 6569477"/>
              <a:gd name="connsiteY289" fmla="*/ 5612905 h 6858000"/>
              <a:gd name="connsiteX290" fmla="*/ 6012835 w 6569477"/>
              <a:gd name="connsiteY290" fmla="*/ 5441778 h 6858000"/>
              <a:gd name="connsiteX291" fmla="*/ 6060534 w 6569477"/>
              <a:gd name="connsiteY291" fmla="*/ 5347774 h 6858000"/>
              <a:gd name="connsiteX292" fmla="*/ 5092541 w 6569477"/>
              <a:gd name="connsiteY292" fmla="*/ 5302798 h 6858000"/>
              <a:gd name="connsiteX293" fmla="*/ 5084105 w 6569477"/>
              <a:gd name="connsiteY293" fmla="*/ 5311234 h 6858000"/>
              <a:gd name="connsiteX294" fmla="*/ 5092541 w 6569477"/>
              <a:gd name="connsiteY294" fmla="*/ 5302798 h 6858000"/>
              <a:gd name="connsiteX295" fmla="*/ 4274497 w 6569477"/>
              <a:gd name="connsiteY295" fmla="*/ 5281926 h 6858000"/>
              <a:gd name="connsiteX296" fmla="*/ 4273967 w 6569477"/>
              <a:gd name="connsiteY296" fmla="*/ 5284044 h 6858000"/>
              <a:gd name="connsiteX297" fmla="*/ 4267941 w 6569477"/>
              <a:gd name="connsiteY297" fmla="*/ 5287486 h 6858000"/>
              <a:gd name="connsiteX298" fmla="*/ 6147025 w 6569477"/>
              <a:gd name="connsiteY298" fmla="*/ 5207320 h 6858000"/>
              <a:gd name="connsiteX299" fmla="*/ 6127664 w 6569477"/>
              <a:gd name="connsiteY299" fmla="*/ 5251775 h 6858000"/>
              <a:gd name="connsiteX300" fmla="*/ 6127242 w 6569477"/>
              <a:gd name="connsiteY300" fmla="*/ 5251844 h 6858000"/>
              <a:gd name="connsiteX301" fmla="*/ 6127919 w 6569477"/>
              <a:gd name="connsiteY301" fmla="*/ 5262990 h 6858000"/>
              <a:gd name="connsiteX302" fmla="*/ 6131360 w 6569477"/>
              <a:gd name="connsiteY302" fmla="*/ 5253356 h 6858000"/>
              <a:gd name="connsiteX303" fmla="*/ 5028123 w 6569477"/>
              <a:gd name="connsiteY303" fmla="*/ 5195433 h 6858000"/>
              <a:gd name="connsiteX304" fmla="*/ 5025054 w 6569477"/>
              <a:gd name="connsiteY304" fmla="*/ 5201570 h 6858000"/>
              <a:gd name="connsiteX305" fmla="*/ 5025055 w 6569477"/>
              <a:gd name="connsiteY305" fmla="*/ 5210004 h 6858000"/>
              <a:gd name="connsiteX306" fmla="*/ 5016618 w 6569477"/>
              <a:gd name="connsiteY306" fmla="*/ 5218441 h 6858000"/>
              <a:gd name="connsiteX307" fmla="*/ 5016619 w 6569477"/>
              <a:gd name="connsiteY307" fmla="*/ 5201568 h 6858000"/>
              <a:gd name="connsiteX308" fmla="*/ 5038512 w 6569477"/>
              <a:gd name="connsiteY308" fmla="*/ 5179677 h 6858000"/>
              <a:gd name="connsiteX309" fmla="*/ 5030458 w 6569477"/>
              <a:gd name="connsiteY309" fmla="*/ 5194189 h 6858000"/>
              <a:gd name="connsiteX310" fmla="*/ 5028123 w 6569477"/>
              <a:gd name="connsiteY310" fmla="*/ 5195433 h 6858000"/>
              <a:gd name="connsiteX311" fmla="*/ 5033492 w 6569477"/>
              <a:gd name="connsiteY311" fmla="*/ 5184698 h 6858000"/>
              <a:gd name="connsiteX312" fmla="*/ 5051826 w 6569477"/>
              <a:gd name="connsiteY312" fmla="*/ 5150955 h 6858000"/>
              <a:gd name="connsiteX313" fmla="*/ 5058797 w 6569477"/>
              <a:gd name="connsiteY313" fmla="*/ 5150956 h 6858000"/>
              <a:gd name="connsiteX314" fmla="*/ 5041926 w 6569477"/>
              <a:gd name="connsiteY314" fmla="*/ 5176263 h 6858000"/>
              <a:gd name="connsiteX315" fmla="*/ 5038512 w 6569477"/>
              <a:gd name="connsiteY315" fmla="*/ 5179677 h 6858000"/>
              <a:gd name="connsiteX316" fmla="*/ 5045089 w 6569477"/>
              <a:gd name="connsiteY316" fmla="*/ 5167825 h 6858000"/>
              <a:gd name="connsiteX317" fmla="*/ 5057164 w 6569477"/>
              <a:gd name="connsiteY317" fmla="*/ 5137575 h 6858000"/>
              <a:gd name="connsiteX318" fmla="*/ 5051826 w 6569477"/>
              <a:gd name="connsiteY318" fmla="*/ 5150955 h 6858000"/>
              <a:gd name="connsiteX319" fmla="*/ 5050362 w 6569477"/>
              <a:gd name="connsiteY319" fmla="*/ 5150956 h 6858000"/>
              <a:gd name="connsiteX320" fmla="*/ 4431848 w 6569477"/>
              <a:gd name="connsiteY320" fmla="*/ 5083476 h 6858000"/>
              <a:gd name="connsiteX321" fmla="*/ 4414009 w 6569477"/>
              <a:gd name="connsiteY321" fmla="*/ 5091602 h 6858000"/>
              <a:gd name="connsiteX322" fmla="*/ 4405686 w 6569477"/>
              <a:gd name="connsiteY322" fmla="*/ 5115441 h 6858000"/>
              <a:gd name="connsiteX323" fmla="*/ 4405685 w 6569477"/>
              <a:gd name="connsiteY323" fmla="*/ 5108559 h 6858000"/>
              <a:gd name="connsiteX324" fmla="*/ 4398800 w 6569477"/>
              <a:gd name="connsiteY324" fmla="*/ 5122323 h 6858000"/>
              <a:gd name="connsiteX325" fmla="*/ 4391913 w 6569477"/>
              <a:gd name="connsiteY325" fmla="*/ 5129203 h 6858000"/>
              <a:gd name="connsiteX326" fmla="*/ 4302808 w 6569477"/>
              <a:gd name="connsiteY326" fmla="*/ 5257916 h 6858000"/>
              <a:gd name="connsiteX327" fmla="*/ 4274497 w 6569477"/>
              <a:gd name="connsiteY327" fmla="*/ 5281926 h 6858000"/>
              <a:gd name="connsiteX328" fmla="*/ 4274828 w 6569477"/>
              <a:gd name="connsiteY328" fmla="*/ 5280603 h 6858000"/>
              <a:gd name="connsiteX329" fmla="*/ 4267941 w 6569477"/>
              <a:gd name="connsiteY329" fmla="*/ 5273721 h 6858000"/>
              <a:gd name="connsiteX330" fmla="*/ 4267941 w 6569477"/>
              <a:gd name="connsiteY330" fmla="*/ 5280603 h 6858000"/>
              <a:gd name="connsiteX331" fmla="*/ 4267941 w 6569477"/>
              <a:gd name="connsiteY331" fmla="*/ 5287486 h 6858000"/>
              <a:gd name="connsiteX332" fmla="*/ 4261052 w 6569477"/>
              <a:gd name="connsiteY332" fmla="*/ 5294367 h 6858000"/>
              <a:gd name="connsiteX333" fmla="*/ 4226617 w 6569477"/>
              <a:gd name="connsiteY333" fmla="*/ 5328775 h 6858000"/>
              <a:gd name="connsiteX334" fmla="*/ 4240390 w 6569477"/>
              <a:gd name="connsiteY334" fmla="*/ 5321894 h 6858000"/>
              <a:gd name="connsiteX335" fmla="*/ 4240389 w 6569477"/>
              <a:gd name="connsiteY335" fmla="*/ 5328775 h 6858000"/>
              <a:gd name="connsiteX336" fmla="*/ 4240390 w 6569477"/>
              <a:gd name="connsiteY336" fmla="*/ 5335658 h 6858000"/>
              <a:gd name="connsiteX337" fmla="*/ 4247279 w 6569477"/>
              <a:gd name="connsiteY337" fmla="*/ 5328773 h 6858000"/>
              <a:gd name="connsiteX338" fmla="*/ 4219728 w 6569477"/>
              <a:gd name="connsiteY338" fmla="*/ 5376947 h 6858000"/>
              <a:gd name="connsiteX339" fmla="*/ 4219727 w 6569477"/>
              <a:gd name="connsiteY339" fmla="*/ 5370066 h 6858000"/>
              <a:gd name="connsiteX340" fmla="*/ 4226616 w 6569477"/>
              <a:gd name="connsiteY340" fmla="*/ 5363185 h 6858000"/>
              <a:gd name="connsiteX341" fmla="*/ 4226617 w 6569477"/>
              <a:gd name="connsiteY341" fmla="*/ 5356304 h 6858000"/>
              <a:gd name="connsiteX342" fmla="*/ 4212842 w 6569477"/>
              <a:gd name="connsiteY342" fmla="*/ 5370066 h 6858000"/>
              <a:gd name="connsiteX343" fmla="*/ 4205955 w 6569477"/>
              <a:gd name="connsiteY343" fmla="*/ 5376946 h 6858000"/>
              <a:gd name="connsiteX344" fmla="*/ 4143968 w 6569477"/>
              <a:gd name="connsiteY344" fmla="*/ 5425119 h 6858000"/>
              <a:gd name="connsiteX345" fmla="*/ 4114698 w 6569477"/>
              <a:gd name="connsiteY345" fmla="*/ 5468991 h 6858000"/>
              <a:gd name="connsiteX346" fmla="*/ 4106774 w 6569477"/>
              <a:gd name="connsiteY346" fmla="*/ 5485182 h 6858000"/>
              <a:gd name="connsiteX347" fmla="*/ 4105934 w 6569477"/>
              <a:gd name="connsiteY347" fmla="*/ 5519940 h 6858000"/>
              <a:gd name="connsiteX348" fmla="*/ 4076469 w 6569477"/>
              <a:gd name="connsiteY348" fmla="*/ 5566880 h 6858000"/>
              <a:gd name="connsiteX349" fmla="*/ 4038190 w 6569477"/>
              <a:gd name="connsiteY349" fmla="*/ 5604898 h 6858000"/>
              <a:gd name="connsiteX350" fmla="*/ 4036241 w 6569477"/>
              <a:gd name="connsiteY350" fmla="*/ 5607124 h 6858000"/>
              <a:gd name="connsiteX351" fmla="*/ 4050421 w 6569477"/>
              <a:gd name="connsiteY351" fmla="*/ 5633545 h 6858000"/>
              <a:gd name="connsiteX352" fmla="*/ 4143968 w 6569477"/>
              <a:gd name="connsiteY352" fmla="*/ 5514583 h 6858000"/>
              <a:gd name="connsiteX353" fmla="*/ 4247279 w 6569477"/>
              <a:gd name="connsiteY353" fmla="*/ 5383830 h 6858000"/>
              <a:gd name="connsiteX354" fmla="*/ 4329927 w 6569477"/>
              <a:gd name="connsiteY354" fmla="*/ 5246195 h 6858000"/>
              <a:gd name="connsiteX355" fmla="*/ 4398800 w 6569477"/>
              <a:gd name="connsiteY355" fmla="*/ 5136086 h 6858000"/>
              <a:gd name="connsiteX356" fmla="*/ 4405686 w 6569477"/>
              <a:gd name="connsiteY356" fmla="*/ 5129203 h 6858000"/>
              <a:gd name="connsiteX357" fmla="*/ 4412575 w 6569477"/>
              <a:gd name="connsiteY357" fmla="*/ 5115438 h 6858000"/>
              <a:gd name="connsiteX358" fmla="*/ 4424641 w 6569477"/>
              <a:gd name="connsiteY358" fmla="*/ 5024444 h 6858000"/>
              <a:gd name="connsiteX359" fmla="*/ 4412574 w 6569477"/>
              <a:gd name="connsiteY359" fmla="*/ 5053506 h 6858000"/>
              <a:gd name="connsiteX360" fmla="*/ 4419461 w 6569477"/>
              <a:gd name="connsiteY360" fmla="*/ 5044121 h 6858000"/>
              <a:gd name="connsiteX361" fmla="*/ 4419461 w 6569477"/>
              <a:gd name="connsiteY361" fmla="*/ 5046624 h 6858000"/>
              <a:gd name="connsiteX362" fmla="*/ 4412574 w 6569477"/>
              <a:gd name="connsiteY362" fmla="*/ 5060387 h 6858000"/>
              <a:gd name="connsiteX363" fmla="*/ 4416932 w 6569477"/>
              <a:gd name="connsiteY363" fmla="*/ 5060387 h 6858000"/>
              <a:gd name="connsiteX364" fmla="*/ 4420817 w 6569477"/>
              <a:gd name="connsiteY364" fmla="*/ 5042274 h 6858000"/>
              <a:gd name="connsiteX365" fmla="*/ 4419461 w 6569477"/>
              <a:gd name="connsiteY365" fmla="*/ 5044121 h 6858000"/>
              <a:gd name="connsiteX366" fmla="*/ 4419462 w 6569477"/>
              <a:gd name="connsiteY366" fmla="*/ 5039742 h 6858000"/>
              <a:gd name="connsiteX367" fmla="*/ 4421877 w 6569477"/>
              <a:gd name="connsiteY367" fmla="*/ 5037328 h 6858000"/>
              <a:gd name="connsiteX368" fmla="*/ 6184910 w 6569477"/>
              <a:gd name="connsiteY368" fmla="*/ 5000207 h 6858000"/>
              <a:gd name="connsiteX369" fmla="*/ 6182308 w 6569477"/>
              <a:gd name="connsiteY369" fmla="*/ 5002382 h 6858000"/>
              <a:gd name="connsiteX370" fmla="*/ 6184369 w 6569477"/>
              <a:gd name="connsiteY370" fmla="*/ 5004325 h 6858000"/>
              <a:gd name="connsiteX371" fmla="*/ 6185038 w 6569477"/>
              <a:gd name="connsiteY371" fmla="*/ 5003800 h 6858000"/>
              <a:gd name="connsiteX372" fmla="*/ 4530169 w 6569477"/>
              <a:gd name="connsiteY372" fmla="*/ 4904952 h 6858000"/>
              <a:gd name="connsiteX373" fmla="*/ 4471060 w 6569477"/>
              <a:gd name="connsiteY373" fmla="*/ 5018446 h 6858000"/>
              <a:gd name="connsiteX374" fmla="*/ 4496083 w 6569477"/>
              <a:gd name="connsiteY374" fmla="*/ 4976946 h 6858000"/>
              <a:gd name="connsiteX375" fmla="*/ 5279291 w 6569477"/>
              <a:gd name="connsiteY375" fmla="*/ 4811201 h 6858000"/>
              <a:gd name="connsiteX376" fmla="*/ 5278126 w 6569477"/>
              <a:gd name="connsiteY376" fmla="*/ 4830398 h 6858000"/>
              <a:gd name="connsiteX377" fmla="*/ 5278126 w 6569477"/>
              <a:gd name="connsiteY377" fmla="*/ 4821965 h 6858000"/>
              <a:gd name="connsiteX378" fmla="*/ 5278125 w 6569477"/>
              <a:gd name="connsiteY378" fmla="*/ 4813529 h 6858000"/>
              <a:gd name="connsiteX379" fmla="*/ 4639857 w 6569477"/>
              <a:gd name="connsiteY379" fmla="*/ 4771353 h 6858000"/>
              <a:gd name="connsiteX380" fmla="*/ 4641578 w 6569477"/>
              <a:gd name="connsiteY380" fmla="*/ 4771353 h 6858000"/>
              <a:gd name="connsiteX381" fmla="*/ 4639859 w 6569477"/>
              <a:gd name="connsiteY381" fmla="*/ 4778235 h 6858000"/>
              <a:gd name="connsiteX382" fmla="*/ 4639857 w 6569477"/>
              <a:gd name="connsiteY382" fmla="*/ 4771353 h 6858000"/>
              <a:gd name="connsiteX383" fmla="*/ 6300040 w 6569477"/>
              <a:gd name="connsiteY383" fmla="*/ 4758666 h 6858000"/>
              <a:gd name="connsiteX384" fmla="*/ 6294570 w 6569477"/>
              <a:gd name="connsiteY384" fmla="*/ 4787455 h 6858000"/>
              <a:gd name="connsiteX385" fmla="*/ 6297038 w 6569477"/>
              <a:gd name="connsiteY385" fmla="*/ 4785392 h 6858000"/>
              <a:gd name="connsiteX386" fmla="*/ 6301896 w 6569477"/>
              <a:gd name="connsiteY386" fmla="*/ 4759338 h 6858000"/>
              <a:gd name="connsiteX387" fmla="*/ 4624114 w 6569477"/>
              <a:gd name="connsiteY387" fmla="*/ 4714333 h 6858000"/>
              <a:gd name="connsiteX388" fmla="*/ 4608083 w 6569477"/>
              <a:gd name="connsiteY388" fmla="*/ 4755346 h 6858000"/>
              <a:gd name="connsiteX389" fmla="*/ 4566989 w 6569477"/>
              <a:gd name="connsiteY389" fmla="*/ 4834251 h 6858000"/>
              <a:gd name="connsiteX390" fmla="*/ 4579591 w 6569477"/>
              <a:gd name="connsiteY390" fmla="*/ 4838449 h 6858000"/>
              <a:gd name="connsiteX391" fmla="*/ 4584759 w 6569477"/>
              <a:gd name="connsiteY391" fmla="*/ 4853934 h 6858000"/>
              <a:gd name="connsiteX392" fmla="*/ 4619195 w 6569477"/>
              <a:gd name="connsiteY392" fmla="*/ 4819526 h 6858000"/>
              <a:gd name="connsiteX393" fmla="*/ 4612310 w 6569477"/>
              <a:gd name="connsiteY393" fmla="*/ 4833285 h 6858000"/>
              <a:gd name="connsiteX394" fmla="*/ 4605419 w 6569477"/>
              <a:gd name="connsiteY394" fmla="*/ 4847052 h 6858000"/>
              <a:gd name="connsiteX395" fmla="*/ 4612308 w 6569477"/>
              <a:gd name="connsiteY395" fmla="*/ 4840169 h 6858000"/>
              <a:gd name="connsiteX396" fmla="*/ 4619195 w 6569477"/>
              <a:gd name="connsiteY396" fmla="*/ 4826408 h 6858000"/>
              <a:gd name="connsiteX397" fmla="*/ 4626081 w 6569477"/>
              <a:gd name="connsiteY397" fmla="*/ 4819526 h 6858000"/>
              <a:gd name="connsiteX398" fmla="*/ 4646742 w 6569477"/>
              <a:gd name="connsiteY398" fmla="*/ 4785116 h 6858000"/>
              <a:gd name="connsiteX399" fmla="*/ 4646742 w 6569477"/>
              <a:gd name="connsiteY399" fmla="*/ 4778236 h 6858000"/>
              <a:gd name="connsiteX400" fmla="*/ 4646742 w 6569477"/>
              <a:gd name="connsiteY400" fmla="*/ 4771353 h 6858000"/>
              <a:gd name="connsiteX401" fmla="*/ 4641578 w 6569477"/>
              <a:gd name="connsiteY401" fmla="*/ 4771353 h 6858000"/>
              <a:gd name="connsiteX402" fmla="*/ 4643300 w 6569477"/>
              <a:gd name="connsiteY402" fmla="*/ 4764470 h 6858000"/>
              <a:gd name="connsiteX403" fmla="*/ 4646744 w 6569477"/>
              <a:gd name="connsiteY403" fmla="*/ 4750706 h 6858000"/>
              <a:gd name="connsiteX404" fmla="*/ 4612308 w 6569477"/>
              <a:gd name="connsiteY404" fmla="*/ 4771353 h 6858000"/>
              <a:gd name="connsiteX405" fmla="*/ 4626081 w 6569477"/>
              <a:gd name="connsiteY405" fmla="*/ 4716301 h 6858000"/>
              <a:gd name="connsiteX406" fmla="*/ 4626083 w 6569477"/>
              <a:gd name="connsiteY406" fmla="*/ 4709296 h 6858000"/>
              <a:gd name="connsiteX407" fmla="*/ 4626036 w 6569477"/>
              <a:gd name="connsiteY407" fmla="*/ 4709417 h 6858000"/>
              <a:gd name="connsiteX408" fmla="*/ 4626083 w 6569477"/>
              <a:gd name="connsiteY408" fmla="*/ 4709417 h 6858000"/>
              <a:gd name="connsiteX409" fmla="*/ 4669890 w 6569477"/>
              <a:gd name="connsiteY409" fmla="*/ 4597214 h 6858000"/>
              <a:gd name="connsiteX410" fmla="*/ 4652597 w 6569477"/>
              <a:gd name="connsiteY410" fmla="*/ 4641464 h 6858000"/>
              <a:gd name="connsiteX411" fmla="*/ 4662239 w 6569477"/>
              <a:gd name="connsiteY411" fmla="*/ 4624254 h 6858000"/>
              <a:gd name="connsiteX412" fmla="*/ 4670635 w 6569477"/>
              <a:gd name="connsiteY412" fmla="*/ 4600705 h 6858000"/>
              <a:gd name="connsiteX413" fmla="*/ 6312651 w 6569477"/>
              <a:gd name="connsiteY413" fmla="*/ 4449732 h 6858000"/>
              <a:gd name="connsiteX414" fmla="*/ 6267859 w 6569477"/>
              <a:gd name="connsiteY414" fmla="*/ 4610691 h 6858000"/>
              <a:gd name="connsiteX415" fmla="*/ 6182372 w 6569477"/>
              <a:gd name="connsiteY415" fmla="*/ 4871073 h 6858000"/>
              <a:gd name="connsiteX416" fmla="*/ 5921253 w 6569477"/>
              <a:gd name="connsiteY416" fmla="*/ 5525765 h 6858000"/>
              <a:gd name="connsiteX417" fmla="*/ 5877945 w 6569477"/>
              <a:gd name="connsiteY417" fmla="*/ 5612921 h 6858000"/>
              <a:gd name="connsiteX418" fmla="*/ 5913709 w 6569477"/>
              <a:gd name="connsiteY418" fmla="*/ 5556906 h 6858000"/>
              <a:gd name="connsiteX419" fmla="*/ 6019724 w 6569477"/>
              <a:gd name="connsiteY419" fmla="*/ 5360027 h 6858000"/>
              <a:gd name="connsiteX420" fmla="*/ 6039225 w 6569477"/>
              <a:gd name="connsiteY420" fmla="*/ 5361777 h 6858000"/>
              <a:gd name="connsiteX421" fmla="*/ 6048547 w 6569477"/>
              <a:gd name="connsiteY421" fmla="*/ 5341824 h 6858000"/>
              <a:gd name="connsiteX422" fmla="*/ 6046345 w 6569477"/>
              <a:gd name="connsiteY422" fmla="*/ 5341588 h 6858000"/>
              <a:gd name="connsiteX423" fmla="*/ 6084294 w 6569477"/>
              <a:gd name="connsiteY423" fmla="*/ 5246712 h 6858000"/>
              <a:gd name="connsiteX424" fmla="*/ 6089991 w 6569477"/>
              <a:gd name="connsiteY424" fmla="*/ 5252078 h 6858000"/>
              <a:gd name="connsiteX425" fmla="*/ 6098822 w 6569477"/>
              <a:gd name="connsiteY425" fmla="*/ 5228225 h 6858000"/>
              <a:gd name="connsiteX426" fmla="*/ 6103633 w 6569477"/>
              <a:gd name="connsiteY426" fmla="*/ 5190650 h 6858000"/>
              <a:gd name="connsiteX427" fmla="*/ 6151332 w 6569477"/>
              <a:gd name="connsiteY427" fmla="*/ 5096646 h 6858000"/>
              <a:gd name="connsiteX428" fmla="*/ 6137143 w 6569477"/>
              <a:gd name="connsiteY428" fmla="*/ 5090460 h 6858000"/>
              <a:gd name="connsiteX429" fmla="*/ 6155791 w 6569477"/>
              <a:gd name="connsiteY429" fmla="*/ 5046678 h 6858000"/>
              <a:gd name="connsiteX430" fmla="*/ 6163274 w 6569477"/>
              <a:gd name="connsiteY430" fmla="*/ 5026869 h 6858000"/>
              <a:gd name="connsiteX431" fmla="*/ 6160038 w 6569477"/>
              <a:gd name="connsiteY431" fmla="*/ 5031146 h 6858000"/>
              <a:gd name="connsiteX432" fmla="*/ 6158362 w 6569477"/>
              <a:gd name="connsiteY432" fmla="*/ 5022395 h 6858000"/>
              <a:gd name="connsiteX433" fmla="*/ 6191781 w 6569477"/>
              <a:gd name="connsiteY433" fmla="*/ 4868143 h 6858000"/>
              <a:gd name="connsiteX434" fmla="*/ 6200750 w 6569477"/>
              <a:gd name="connsiteY434" fmla="*/ 4932832 h 6858000"/>
              <a:gd name="connsiteX435" fmla="*/ 6218420 w 6569477"/>
              <a:gd name="connsiteY435" fmla="*/ 4900018 h 6858000"/>
              <a:gd name="connsiteX436" fmla="*/ 6222771 w 6569477"/>
              <a:gd name="connsiteY436" fmla="*/ 4851267 h 6858000"/>
              <a:gd name="connsiteX437" fmla="*/ 6309018 w 6569477"/>
              <a:gd name="connsiteY437" fmla="*/ 4490449 h 6858000"/>
              <a:gd name="connsiteX438" fmla="*/ 6312390 w 6569477"/>
              <a:gd name="connsiteY438" fmla="*/ 4452667 h 6858000"/>
              <a:gd name="connsiteX439" fmla="*/ 4770714 w 6569477"/>
              <a:gd name="connsiteY439" fmla="*/ 4303393 h 6858000"/>
              <a:gd name="connsiteX440" fmla="*/ 4768098 w 6569477"/>
              <a:gd name="connsiteY440" fmla="*/ 4309185 h 6858000"/>
              <a:gd name="connsiteX441" fmla="*/ 4730786 w 6569477"/>
              <a:gd name="connsiteY441" fmla="*/ 4441413 h 6858000"/>
              <a:gd name="connsiteX442" fmla="*/ 4697881 w 6569477"/>
              <a:gd name="connsiteY442" fmla="*/ 4525604 h 6858000"/>
              <a:gd name="connsiteX443" fmla="*/ 4705286 w 6569477"/>
              <a:gd name="connsiteY443" fmla="*/ 4517587 h 6858000"/>
              <a:gd name="connsiteX444" fmla="*/ 4736280 w 6569477"/>
              <a:gd name="connsiteY444" fmla="*/ 4447908 h 6858000"/>
              <a:gd name="connsiteX445" fmla="*/ 4770714 w 6569477"/>
              <a:gd name="connsiteY445" fmla="*/ 4303393 h 6858000"/>
              <a:gd name="connsiteX446" fmla="*/ 5516941 w 6569477"/>
              <a:gd name="connsiteY446" fmla="*/ 4034216 h 6858000"/>
              <a:gd name="connsiteX447" fmla="*/ 5516585 w 6569477"/>
              <a:gd name="connsiteY447" fmla="*/ 4035638 h 6858000"/>
              <a:gd name="connsiteX448" fmla="*/ 5517415 w 6569477"/>
              <a:gd name="connsiteY448" fmla="*/ 4034843 h 6858000"/>
              <a:gd name="connsiteX449" fmla="*/ 4464361 w 6569477"/>
              <a:gd name="connsiteY449" fmla="*/ 3887629 h 6858000"/>
              <a:gd name="connsiteX450" fmla="*/ 4447219 w 6569477"/>
              <a:gd name="connsiteY450" fmla="*/ 3951032 h 6858000"/>
              <a:gd name="connsiteX451" fmla="*/ 4449788 w 6569477"/>
              <a:gd name="connsiteY451" fmla="*/ 3945610 h 6858000"/>
              <a:gd name="connsiteX452" fmla="*/ 4458042 w 6569477"/>
              <a:gd name="connsiteY452" fmla="*/ 3931642 h 6858000"/>
              <a:gd name="connsiteX453" fmla="*/ 5497455 w 6569477"/>
              <a:gd name="connsiteY453" fmla="*/ 3860297 h 6858000"/>
              <a:gd name="connsiteX454" fmla="*/ 5497454 w 6569477"/>
              <a:gd name="connsiteY454" fmla="*/ 3868735 h 6858000"/>
              <a:gd name="connsiteX455" fmla="*/ 5496941 w 6569477"/>
              <a:gd name="connsiteY455" fmla="*/ 3868220 h 6858000"/>
              <a:gd name="connsiteX456" fmla="*/ 5489018 w 6569477"/>
              <a:gd name="connsiteY456" fmla="*/ 3851862 h 6858000"/>
              <a:gd name="connsiteX457" fmla="*/ 5489416 w 6569477"/>
              <a:gd name="connsiteY457" fmla="*/ 3851862 h 6858000"/>
              <a:gd name="connsiteX458" fmla="*/ 5489019 w 6569477"/>
              <a:gd name="connsiteY458" fmla="*/ 3860299 h 6858000"/>
              <a:gd name="connsiteX459" fmla="*/ 5911079 w 6569477"/>
              <a:gd name="connsiteY459" fmla="*/ 3772494 h 6858000"/>
              <a:gd name="connsiteX460" fmla="*/ 5910807 w 6569477"/>
              <a:gd name="connsiteY460" fmla="*/ 3775940 h 6858000"/>
              <a:gd name="connsiteX461" fmla="*/ 5911685 w 6569477"/>
              <a:gd name="connsiteY461" fmla="*/ 3774713 h 6858000"/>
              <a:gd name="connsiteX462" fmla="*/ 6449798 w 6569477"/>
              <a:gd name="connsiteY462" fmla="*/ 3769517 h 6858000"/>
              <a:gd name="connsiteX463" fmla="*/ 6435579 w 6569477"/>
              <a:gd name="connsiteY463" fmla="*/ 3779144 h 6858000"/>
              <a:gd name="connsiteX464" fmla="*/ 6426392 w 6569477"/>
              <a:gd name="connsiteY464" fmla="*/ 3784213 h 6858000"/>
              <a:gd name="connsiteX465" fmla="*/ 6421513 w 6569477"/>
              <a:gd name="connsiteY465" fmla="*/ 3924977 h 6858000"/>
              <a:gd name="connsiteX466" fmla="*/ 6405797 w 6569477"/>
              <a:gd name="connsiteY466" fmla="*/ 4066691 h 6858000"/>
              <a:gd name="connsiteX467" fmla="*/ 6410326 w 6569477"/>
              <a:gd name="connsiteY467" fmla="*/ 4126067 h 6858000"/>
              <a:gd name="connsiteX468" fmla="*/ 6395881 w 6569477"/>
              <a:gd name="connsiteY468" fmla="*/ 4232882 h 6858000"/>
              <a:gd name="connsiteX469" fmla="*/ 6391736 w 6569477"/>
              <a:gd name="connsiteY469" fmla="*/ 4265027 h 6858000"/>
              <a:gd name="connsiteX470" fmla="*/ 6399816 w 6569477"/>
              <a:gd name="connsiteY470" fmla="*/ 4239321 h 6858000"/>
              <a:gd name="connsiteX471" fmla="*/ 6405907 w 6569477"/>
              <a:gd name="connsiteY471" fmla="*/ 4171069 h 6858000"/>
              <a:gd name="connsiteX472" fmla="*/ 6428796 w 6569477"/>
              <a:gd name="connsiteY472" fmla="*/ 4079755 h 6858000"/>
              <a:gd name="connsiteX473" fmla="*/ 6419916 w 6569477"/>
              <a:gd name="connsiteY473" fmla="*/ 4069130 h 6858000"/>
              <a:gd name="connsiteX474" fmla="*/ 6433836 w 6569477"/>
              <a:gd name="connsiteY474" fmla="*/ 3913127 h 6858000"/>
              <a:gd name="connsiteX475" fmla="*/ 6455766 w 6569477"/>
              <a:gd name="connsiteY475" fmla="*/ 3777500 h 6858000"/>
              <a:gd name="connsiteX476" fmla="*/ 6449798 w 6569477"/>
              <a:gd name="connsiteY476" fmla="*/ 3769517 h 6858000"/>
              <a:gd name="connsiteX477" fmla="*/ 6431269 w 6569477"/>
              <a:gd name="connsiteY477" fmla="*/ 3677444 h 6858000"/>
              <a:gd name="connsiteX478" fmla="*/ 6429099 w 6569477"/>
              <a:gd name="connsiteY478" fmla="*/ 3684082 h 6858000"/>
              <a:gd name="connsiteX479" fmla="*/ 6428712 w 6569477"/>
              <a:gd name="connsiteY479" fmla="*/ 3698653 h 6858000"/>
              <a:gd name="connsiteX480" fmla="*/ 6430840 w 6569477"/>
              <a:gd name="connsiteY480" fmla="*/ 3685964 h 6858000"/>
              <a:gd name="connsiteX481" fmla="*/ 6441196 w 6569477"/>
              <a:gd name="connsiteY481" fmla="*/ 3504743 h 6858000"/>
              <a:gd name="connsiteX482" fmla="*/ 6440326 w 6569477"/>
              <a:gd name="connsiteY482" fmla="*/ 3514494 h 6858000"/>
              <a:gd name="connsiteX483" fmla="*/ 6440393 w 6569477"/>
              <a:gd name="connsiteY483" fmla="*/ 3514771 h 6858000"/>
              <a:gd name="connsiteX484" fmla="*/ 6438704 w 6569477"/>
              <a:gd name="connsiteY484" fmla="*/ 3535807 h 6858000"/>
              <a:gd name="connsiteX485" fmla="*/ 6440401 w 6569477"/>
              <a:gd name="connsiteY485" fmla="*/ 3531965 h 6858000"/>
              <a:gd name="connsiteX486" fmla="*/ 6441548 w 6569477"/>
              <a:gd name="connsiteY486" fmla="*/ 3519646 h 6858000"/>
              <a:gd name="connsiteX487" fmla="*/ 6440393 w 6569477"/>
              <a:gd name="connsiteY487" fmla="*/ 3514771 h 6858000"/>
              <a:gd name="connsiteX488" fmla="*/ 6458019 w 6569477"/>
              <a:gd name="connsiteY488" fmla="*/ 3495196 h 6858000"/>
              <a:gd name="connsiteX489" fmla="*/ 6453910 w 6569477"/>
              <a:gd name="connsiteY489" fmla="*/ 3495641 h 6858000"/>
              <a:gd name="connsiteX490" fmla="*/ 6451579 w 6569477"/>
              <a:gd name="connsiteY490" fmla="*/ 3538789 h 6858000"/>
              <a:gd name="connsiteX491" fmla="*/ 6438544 w 6569477"/>
              <a:gd name="connsiteY491" fmla="*/ 3621912 h 6858000"/>
              <a:gd name="connsiteX492" fmla="*/ 6434839 w 6569477"/>
              <a:gd name="connsiteY492" fmla="*/ 3651648 h 6858000"/>
              <a:gd name="connsiteX493" fmla="*/ 6440156 w 6569477"/>
              <a:gd name="connsiteY493" fmla="*/ 3649560 h 6858000"/>
              <a:gd name="connsiteX494" fmla="*/ 6448445 w 6569477"/>
              <a:gd name="connsiteY494" fmla="*/ 3639248 h 6858000"/>
              <a:gd name="connsiteX495" fmla="*/ 6452125 w 6569477"/>
              <a:gd name="connsiteY495" fmla="*/ 3653091 h 6858000"/>
              <a:gd name="connsiteX496" fmla="*/ 6452316 w 6569477"/>
              <a:gd name="connsiteY496" fmla="*/ 3654200 h 6858000"/>
              <a:gd name="connsiteX497" fmla="*/ 6453358 w 6569477"/>
              <a:gd name="connsiteY497" fmla="*/ 3623160 h 6858000"/>
              <a:gd name="connsiteX498" fmla="*/ 6456256 w 6569477"/>
              <a:gd name="connsiteY498" fmla="*/ 3501181 h 6858000"/>
              <a:gd name="connsiteX499" fmla="*/ 6458019 w 6569477"/>
              <a:gd name="connsiteY499" fmla="*/ 3495196 h 6858000"/>
              <a:gd name="connsiteX500" fmla="*/ 5472148 w 6569477"/>
              <a:gd name="connsiteY500" fmla="*/ 3455387 h 6858000"/>
              <a:gd name="connsiteX501" fmla="*/ 5480584 w 6569477"/>
              <a:gd name="connsiteY501" fmla="*/ 3463821 h 6858000"/>
              <a:gd name="connsiteX502" fmla="*/ 5472148 w 6569477"/>
              <a:gd name="connsiteY502" fmla="*/ 3463821 h 6858000"/>
              <a:gd name="connsiteX503" fmla="*/ 5489019 w 6569477"/>
              <a:gd name="connsiteY503" fmla="*/ 3362594 h 6858000"/>
              <a:gd name="connsiteX504" fmla="*/ 5497455 w 6569477"/>
              <a:gd name="connsiteY504" fmla="*/ 3514435 h 6858000"/>
              <a:gd name="connsiteX505" fmla="*/ 5522761 w 6569477"/>
              <a:gd name="connsiteY505" fmla="*/ 3581921 h 6858000"/>
              <a:gd name="connsiteX506" fmla="*/ 5531197 w 6569477"/>
              <a:gd name="connsiteY506" fmla="*/ 3666278 h 6858000"/>
              <a:gd name="connsiteX507" fmla="*/ 5514328 w 6569477"/>
              <a:gd name="connsiteY507" fmla="*/ 3809685 h 6858000"/>
              <a:gd name="connsiteX508" fmla="*/ 5505888 w 6569477"/>
              <a:gd name="connsiteY508" fmla="*/ 3801249 h 6858000"/>
              <a:gd name="connsiteX509" fmla="*/ 5505890 w 6569477"/>
              <a:gd name="connsiteY509" fmla="*/ 3809685 h 6858000"/>
              <a:gd name="connsiteX510" fmla="*/ 5497454 w 6569477"/>
              <a:gd name="connsiteY510" fmla="*/ 3843426 h 6858000"/>
              <a:gd name="connsiteX511" fmla="*/ 5497455 w 6569477"/>
              <a:gd name="connsiteY511" fmla="*/ 3851862 h 6858000"/>
              <a:gd name="connsiteX512" fmla="*/ 5489416 w 6569477"/>
              <a:gd name="connsiteY512" fmla="*/ 3851862 h 6858000"/>
              <a:gd name="connsiteX513" fmla="*/ 5490073 w 6569477"/>
              <a:gd name="connsiteY513" fmla="*/ 3838023 h 6858000"/>
              <a:gd name="connsiteX514" fmla="*/ 5480584 w 6569477"/>
              <a:gd name="connsiteY514" fmla="*/ 3801246 h 6858000"/>
              <a:gd name="connsiteX515" fmla="*/ 5489019 w 6569477"/>
              <a:gd name="connsiteY515" fmla="*/ 3792812 h 6858000"/>
              <a:gd name="connsiteX516" fmla="*/ 5489019 w 6569477"/>
              <a:gd name="connsiteY516" fmla="*/ 3784378 h 6858000"/>
              <a:gd name="connsiteX517" fmla="*/ 5497455 w 6569477"/>
              <a:gd name="connsiteY517" fmla="*/ 3775942 h 6858000"/>
              <a:gd name="connsiteX518" fmla="*/ 5497455 w 6569477"/>
              <a:gd name="connsiteY518" fmla="*/ 3767506 h 6858000"/>
              <a:gd name="connsiteX519" fmla="*/ 5489019 w 6569477"/>
              <a:gd name="connsiteY519" fmla="*/ 3767506 h 6858000"/>
              <a:gd name="connsiteX520" fmla="*/ 5480584 w 6569477"/>
              <a:gd name="connsiteY520" fmla="*/ 3700021 h 6858000"/>
              <a:gd name="connsiteX521" fmla="*/ 5489019 w 6569477"/>
              <a:gd name="connsiteY521" fmla="*/ 3700021 h 6858000"/>
              <a:gd name="connsiteX522" fmla="*/ 5489018 w 6569477"/>
              <a:gd name="connsiteY522" fmla="*/ 3683147 h 6858000"/>
              <a:gd name="connsiteX523" fmla="*/ 5489019 w 6569477"/>
              <a:gd name="connsiteY523" fmla="*/ 3674714 h 6858000"/>
              <a:gd name="connsiteX524" fmla="*/ 5497455 w 6569477"/>
              <a:gd name="connsiteY524" fmla="*/ 3590358 h 6858000"/>
              <a:gd name="connsiteX525" fmla="*/ 5489019 w 6569477"/>
              <a:gd name="connsiteY525" fmla="*/ 3590355 h 6858000"/>
              <a:gd name="connsiteX526" fmla="*/ 5497454 w 6569477"/>
              <a:gd name="connsiteY526" fmla="*/ 3581921 h 6858000"/>
              <a:gd name="connsiteX527" fmla="*/ 5489016 w 6569477"/>
              <a:gd name="connsiteY527" fmla="*/ 3573485 h 6858000"/>
              <a:gd name="connsiteX528" fmla="*/ 5489019 w 6569477"/>
              <a:gd name="connsiteY528" fmla="*/ 3522871 h 6858000"/>
              <a:gd name="connsiteX529" fmla="*/ 5480583 w 6569477"/>
              <a:gd name="connsiteY529" fmla="*/ 3497564 h 6858000"/>
              <a:gd name="connsiteX530" fmla="*/ 5489019 w 6569477"/>
              <a:gd name="connsiteY530" fmla="*/ 3489128 h 6858000"/>
              <a:gd name="connsiteX531" fmla="*/ 5472148 w 6569477"/>
              <a:gd name="connsiteY531" fmla="*/ 3480692 h 6858000"/>
              <a:gd name="connsiteX532" fmla="*/ 5480583 w 6569477"/>
              <a:gd name="connsiteY532" fmla="*/ 3480694 h 6858000"/>
              <a:gd name="connsiteX533" fmla="*/ 5480584 w 6569477"/>
              <a:gd name="connsiteY533" fmla="*/ 3472258 h 6858000"/>
              <a:gd name="connsiteX534" fmla="*/ 5480584 w 6569477"/>
              <a:gd name="connsiteY534" fmla="*/ 3463821 h 6858000"/>
              <a:gd name="connsiteX535" fmla="*/ 5480583 w 6569477"/>
              <a:gd name="connsiteY535" fmla="*/ 3455387 h 6858000"/>
              <a:gd name="connsiteX536" fmla="*/ 5480584 w 6569477"/>
              <a:gd name="connsiteY536" fmla="*/ 3446949 h 6858000"/>
              <a:gd name="connsiteX537" fmla="*/ 5489018 w 6569477"/>
              <a:gd name="connsiteY537" fmla="*/ 3430080 h 6858000"/>
              <a:gd name="connsiteX538" fmla="*/ 5480583 w 6569477"/>
              <a:gd name="connsiteY538" fmla="*/ 3413208 h 6858000"/>
              <a:gd name="connsiteX539" fmla="*/ 5489019 w 6569477"/>
              <a:gd name="connsiteY539" fmla="*/ 3362594 h 6858000"/>
              <a:gd name="connsiteX540" fmla="*/ 6476672 w 6569477"/>
              <a:gd name="connsiteY540" fmla="*/ 3330681 h 6858000"/>
              <a:gd name="connsiteX541" fmla="*/ 6474216 w 6569477"/>
              <a:gd name="connsiteY541" fmla="*/ 3344735 h 6858000"/>
              <a:gd name="connsiteX542" fmla="*/ 6474237 w 6569477"/>
              <a:gd name="connsiteY542" fmla="*/ 3389156 h 6858000"/>
              <a:gd name="connsiteX543" fmla="*/ 6473057 w 6569477"/>
              <a:gd name="connsiteY543" fmla="*/ 3436128 h 6858000"/>
              <a:gd name="connsiteX544" fmla="*/ 6474117 w 6569477"/>
              <a:gd name="connsiteY544" fmla="*/ 3429860 h 6858000"/>
              <a:gd name="connsiteX545" fmla="*/ 6484385 w 6569477"/>
              <a:gd name="connsiteY545" fmla="*/ 3401681 h 6858000"/>
              <a:gd name="connsiteX546" fmla="*/ 6476754 w 6569477"/>
              <a:gd name="connsiteY546" fmla="*/ 3334041 h 6858000"/>
              <a:gd name="connsiteX547" fmla="*/ 4591997 w 6569477"/>
              <a:gd name="connsiteY547" fmla="*/ 3197452 h 6858000"/>
              <a:gd name="connsiteX548" fmla="*/ 4573874 w 6569477"/>
              <a:gd name="connsiteY548" fmla="*/ 3239660 h 6858000"/>
              <a:gd name="connsiteX549" fmla="*/ 4466612 w 6569477"/>
              <a:gd name="connsiteY549" fmla="*/ 4099989 h 6858000"/>
              <a:gd name="connsiteX550" fmla="*/ 4461265 w 6569477"/>
              <a:gd name="connsiteY550" fmla="*/ 4132980 h 6858000"/>
              <a:gd name="connsiteX551" fmla="*/ 4451817 w 6569477"/>
              <a:gd name="connsiteY551" fmla="*/ 4150441 h 6858000"/>
              <a:gd name="connsiteX552" fmla="*/ 4445021 w 6569477"/>
              <a:gd name="connsiteY552" fmla="*/ 4150252 h 6858000"/>
              <a:gd name="connsiteX553" fmla="*/ 4440617 w 6569477"/>
              <a:gd name="connsiteY553" fmla="*/ 4171396 h 6858000"/>
              <a:gd name="connsiteX554" fmla="*/ 4419203 w 6569477"/>
              <a:gd name="connsiteY554" fmla="*/ 4256889 h 6858000"/>
              <a:gd name="connsiteX555" fmla="*/ 4407405 w 6569477"/>
              <a:gd name="connsiteY555" fmla="*/ 4258040 h 6858000"/>
              <a:gd name="connsiteX556" fmla="*/ 4396892 w 6569477"/>
              <a:gd name="connsiteY556" fmla="*/ 4321021 h 6858000"/>
              <a:gd name="connsiteX557" fmla="*/ 4369578 w 6569477"/>
              <a:gd name="connsiteY557" fmla="*/ 4407090 h 6858000"/>
              <a:gd name="connsiteX558" fmla="*/ 4333800 w 6569477"/>
              <a:gd name="connsiteY558" fmla="*/ 4479686 h 6858000"/>
              <a:gd name="connsiteX559" fmla="*/ 4325334 w 6569477"/>
              <a:gd name="connsiteY559" fmla="*/ 4466213 h 6858000"/>
              <a:gd name="connsiteX560" fmla="*/ 4280710 w 6569477"/>
              <a:gd name="connsiteY560" fmla="*/ 4594480 h 6858000"/>
              <a:gd name="connsiteX561" fmla="*/ 4225440 w 6569477"/>
              <a:gd name="connsiteY561" fmla="*/ 4735700 h 6858000"/>
              <a:gd name="connsiteX562" fmla="*/ 4207997 w 6569477"/>
              <a:gd name="connsiteY562" fmla="*/ 4727870 h 6858000"/>
              <a:gd name="connsiteX563" fmla="*/ 4197352 w 6569477"/>
              <a:gd name="connsiteY563" fmla="*/ 4740823 h 6858000"/>
              <a:gd name="connsiteX564" fmla="*/ 4196197 w 6569477"/>
              <a:gd name="connsiteY564" fmla="*/ 4729021 h 6858000"/>
              <a:gd name="connsiteX565" fmla="*/ 4197864 w 6569477"/>
              <a:gd name="connsiteY565" fmla="*/ 4721710 h 6858000"/>
              <a:gd name="connsiteX566" fmla="*/ 4198377 w 6569477"/>
              <a:gd name="connsiteY566" fmla="*/ 4702596 h 6858000"/>
              <a:gd name="connsiteX567" fmla="*/ 4205687 w 6569477"/>
              <a:gd name="connsiteY567" fmla="*/ 4704265 h 6858000"/>
              <a:gd name="connsiteX568" fmla="*/ 4211842 w 6569477"/>
              <a:gd name="connsiteY568" fmla="*/ 4694134 h 6858000"/>
              <a:gd name="connsiteX569" fmla="*/ 4212998 w 6569477"/>
              <a:gd name="connsiteY569" fmla="*/ 4705936 h 6858000"/>
              <a:gd name="connsiteX570" fmla="*/ 4211331 w 6569477"/>
              <a:gd name="connsiteY570" fmla="*/ 4713247 h 6858000"/>
              <a:gd name="connsiteX571" fmla="*/ 4241466 w 6569477"/>
              <a:gd name="connsiteY571" fmla="*/ 4631670 h 6858000"/>
              <a:gd name="connsiteX572" fmla="*/ 4288913 w 6569477"/>
              <a:gd name="connsiteY572" fmla="*/ 4507894 h 6858000"/>
              <a:gd name="connsiteX573" fmla="*/ 4316357 w 6569477"/>
              <a:gd name="connsiteY573" fmla="*/ 4471856 h 6858000"/>
              <a:gd name="connsiteX574" fmla="*/ 4320714 w 6569477"/>
              <a:gd name="connsiteY574" fmla="*/ 4419005 h 6858000"/>
              <a:gd name="connsiteX575" fmla="*/ 4355338 w 6569477"/>
              <a:gd name="connsiteY575" fmla="*/ 4334607 h 6858000"/>
              <a:gd name="connsiteX576" fmla="*/ 4378161 w 6569477"/>
              <a:gd name="connsiteY576" fmla="*/ 4251360 h 6858000"/>
              <a:gd name="connsiteX577" fmla="*/ 4394450 w 6569477"/>
              <a:gd name="connsiteY577" fmla="*/ 4247389 h 6858000"/>
              <a:gd name="connsiteX578" fmla="*/ 4413578 w 6569477"/>
              <a:gd name="connsiteY578" fmla="*/ 4184571 h 6858000"/>
              <a:gd name="connsiteX579" fmla="*/ 4421652 w 6569477"/>
              <a:gd name="connsiteY579" fmla="*/ 4146369 h 6858000"/>
              <a:gd name="connsiteX580" fmla="*/ 4419667 w 6569477"/>
              <a:gd name="connsiteY580" fmla="*/ 4145669 h 6858000"/>
              <a:gd name="connsiteX581" fmla="*/ 4417525 w 6569477"/>
              <a:gd name="connsiteY581" fmla="*/ 4118952 h 6858000"/>
              <a:gd name="connsiteX582" fmla="*/ 4441264 w 6569477"/>
              <a:gd name="connsiteY582" fmla="*/ 4013294 h 6858000"/>
              <a:gd name="connsiteX583" fmla="*/ 4436422 w 6569477"/>
              <a:gd name="connsiteY583" fmla="*/ 4018999 h 6858000"/>
              <a:gd name="connsiteX584" fmla="*/ 4431567 w 6569477"/>
              <a:gd name="connsiteY584" fmla="*/ 4022637 h 6858000"/>
              <a:gd name="connsiteX585" fmla="*/ 4428326 w 6569477"/>
              <a:gd name="connsiteY585" fmla="*/ 4020913 h 6858000"/>
              <a:gd name="connsiteX586" fmla="*/ 4391474 w 6569477"/>
              <a:gd name="connsiteY586" fmla="*/ 4157215 h 6858000"/>
              <a:gd name="connsiteX587" fmla="*/ 3740297 w 6569477"/>
              <a:gd name="connsiteY587" fmla="*/ 5325287 h 6858000"/>
              <a:gd name="connsiteX588" fmla="*/ 3673269 w 6569477"/>
              <a:gd name="connsiteY588" fmla="*/ 5399037 h 6858000"/>
              <a:gd name="connsiteX589" fmla="*/ 3669727 w 6569477"/>
              <a:gd name="connsiteY589" fmla="*/ 5403831 h 6858000"/>
              <a:gd name="connsiteX590" fmla="*/ 3640004 w 6569477"/>
              <a:gd name="connsiteY590" fmla="*/ 5455366 h 6858000"/>
              <a:gd name="connsiteX591" fmla="*/ 3518669 w 6569477"/>
              <a:gd name="connsiteY591" fmla="*/ 5580675 h 6858000"/>
              <a:gd name="connsiteX592" fmla="*/ 3333378 w 6569477"/>
              <a:gd name="connsiteY592" fmla="*/ 5787546 h 6858000"/>
              <a:gd name="connsiteX593" fmla="*/ 2632692 w 6569477"/>
              <a:gd name="connsiteY593" fmla="*/ 6357958 h 6858000"/>
              <a:gd name="connsiteX594" fmla="*/ 2932959 w 6569477"/>
              <a:gd name="connsiteY594" fmla="*/ 6170259 h 6858000"/>
              <a:gd name="connsiteX595" fmla="*/ 3209727 w 6569477"/>
              <a:gd name="connsiteY595" fmla="*/ 5975694 h 6858000"/>
              <a:gd name="connsiteX596" fmla="*/ 3479318 w 6569477"/>
              <a:gd name="connsiteY596" fmla="*/ 5724393 h 6858000"/>
              <a:gd name="connsiteX597" fmla="*/ 3630789 w 6569477"/>
              <a:gd name="connsiteY597" fmla="*/ 5574052 h 6858000"/>
              <a:gd name="connsiteX598" fmla="*/ 3641784 w 6569477"/>
              <a:gd name="connsiteY598" fmla="*/ 5558498 h 6858000"/>
              <a:gd name="connsiteX599" fmla="*/ 3648847 w 6569477"/>
              <a:gd name="connsiteY599" fmla="*/ 5558267 h 6858000"/>
              <a:gd name="connsiteX600" fmla="*/ 3723992 w 6569477"/>
              <a:gd name="connsiteY600" fmla="*/ 5473810 h 6858000"/>
              <a:gd name="connsiteX601" fmla="*/ 3661585 w 6569477"/>
              <a:gd name="connsiteY601" fmla="*/ 5560315 h 6858000"/>
              <a:gd name="connsiteX602" fmla="*/ 3668289 w 6569477"/>
              <a:gd name="connsiteY602" fmla="*/ 5568400 h 6858000"/>
              <a:gd name="connsiteX603" fmla="*/ 3671349 w 6569477"/>
              <a:gd name="connsiteY603" fmla="*/ 5565159 h 6858000"/>
              <a:gd name="connsiteX604" fmla="*/ 3704743 w 6569477"/>
              <a:gd name="connsiteY604" fmla="*/ 5518593 h 6858000"/>
              <a:gd name="connsiteX605" fmla="*/ 3742448 w 6569477"/>
              <a:gd name="connsiteY605" fmla="*/ 5493487 h 6858000"/>
              <a:gd name="connsiteX606" fmla="*/ 3763817 w 6569477"/>
              <a:gd name="connsiteY606" fmla="*/ 5444954 h 6858000"/>
              <a:gd name="connsiteX607" fmla="*/ 3824093 w 6569477"/>
              <a:gd name="connsiteY607" fmla="*/ 5376481 h 6858000"/>
              <a:gd name="connsiteX608" fmla="*/ 3872840 w 6569477"/>
              <a:gd name="connsiteY608" fmla="*/ 5305243 h 6858000"/>
              <a:gd name="connsiteX609" fmla="*/ 3889533 w 6569477"/>
              <a:gd name="connsiteY609" fmla="*/ 5306806 h 6858000"/>
              <a:gd name="connsiteX610" fmla="*/ 4015119 w 6569477"/>
              <a:gd name="connsiteY610" fmla="*/ 5097899 h 6858000"/>
              <a:gd name="connsiteX611" fmla="*/ 3994464 w 6569477"/>
              <a:gd name="connsiteY611" fmla="*/ 5102704 h 6858000"/>
              <a:gd name="connsiteX612" fmla="*/ 4092802 w 6569477"/>
              <a:gd name="connsiteY612" fmla="*/ 4987260 h 6858000"/>
              <a:gd name="connsiteX613" fmla="*/ 4080850 w 6569477"/>
              <a:gd name="connsiteY613" fmla="*/ 5021436 h 6858000"/>
              <a:gd name="connsiteX614" fmla="*/ 4078382 w 6569477"/>
              <a:gd name="connsiteY614" fmla="*/ 5029071 h 6858000"/>
              <a:gd name="connsiteX615" fmla="*/ 4076190 w 6569477"/>
              <a:gd name="connsiteY615" fmla="*/ 5029922 h 6858000"/>
              <a:gd name="connsiteX616" fmla="*/ 4076596 w 6569477"/>
              <a:gd name="connsiteY616" fmla="*/ 5034592 h 6858000"/>
              <a:gd name="connsiteX617" fmla="*/ 4078382 w 6569477"/>
              <a:gd name="connsiteY617" fmla="*/ 5029071 h 6858000"/>
              <a:gd name="connsiteX618" fmla="*/ 4080559 w 6569477"/>
              <a:gd name="connsiteY618" fmla="*/ 5028225 h 6858000"/>
              <a:gd name="connsiteX619" fmla="*/ 4085722 w 6569477"/>
              <a:gd name="connsiteY619" fmla="*/ 5027024 h 6858000"/>
              <a:gd name="connsiteX620" fmla="*/ 4077797 w 6569477"/>
              <a:gd name="connsiteY620" fmla="*/ 5039757 h 6858000"/>
              <a:gd name="connsiteX621" fmla="*/ 4079000 w 6569477"/>
              <a:gd name="connsiteY621" fmla="*/ 5044924 h 6858000"/>
              <a:gd name="connsiteX622" fmla="*/ 4073836 w 6569477"/>
              <a:gd name="connsiteY622" fmla="*/ 5046125 h 6858000"/>
              <a:gd name="connsiteX623" fmla="*/ 3990632 w 6569477"/>
              <a:gd name="connsiteY623" fmla="*/ 5179830 h 6858000"/>
              <a:gd name="connsiteX624" fmla="*/ 3909830 w 6569477"/>
              <a:gd name="connsiteY624" fmla="*/ 5323866 h 6858000"/>
              <a:gd name="connsiteX625" fmla="*/ 3898301 w 6569477"/>
              <a:gd name="connsiteY625" fmla="*/ 5321102 h 6858000"/>
              <a:gd name="connsiteX626" fmla="*/ 3867806 w 6569477"/>
              <a:gd name="connsiteY626" fmla="*/ 5377204 h 6858000"/>
              <a:gd name="connsiteX627" fmla="*/ 3813895 w 6569477"/>
              <a:gd name="connsiteY627" fmla="*/ 5449641 h 6858000"/>
              <a:gd name="connsiteX628" fmla="*/ 3756379 w 6569477"/>
              <a:gd name="connsiteY628" fmla="*/ 5506583 h 6858000"/>
              <a:gd name="connsiteX629" fmla="*/ 3752775 w 6569477"/>
              <a:gd name="connsiteY629" fmla="*/ 5491084 h 6858000"/>
              <a:gd name="connsiteX630" fmla="*/ 3709265 w 6569477"/>
              <a:gd name="connsiteY630" fmla="*/ 5546809 h 6858000"/>
              <a:gd name="connsiteX631" fmla="*/ 3669885 w 6569477"/>
              <a:gd name="connsiteY631" fmla="*/ 5596303 h 6858000"/>
              <a:gd name="connsiteX632" fmla="*/ 3646499 w 6569477"/>
              <a:gd name="connsiteY632" fmla="*/ 5639958 h 6858000"/>
              <a:gd name="connsiteX633" fmla="*/ 3613620 w 6569477"/>
              <a:gd name="connsiteY633" fmla="*/ 5675270 h 6858000"/>
              <a:gd name="connsiteX634" fmla="*/ 3413507 w 6569477"/>
              <a:gd name="connsiteY634" fmla="*/ 5872624 h 6858000"/>
              <a:gd name="connsiteX635" fmla="*/ 3322805 w 6569477"/>
              <a:gd name="connsiteY635" fmla="*/ 5952776 h 6858000"/>
              <a:gd name="connsiteX636" fmla="*/ 3320558 w 6569477"/>
              <a:gd name="connsiteY636" fmla="*/ 5955085 h 6858000"/>
              <a:gd name="connsiteX637" fmla="*/ 3314757 w 6569477"/>
              <a:gd name="connsiteY637" fmla="*/ 5959888 h 6858000"/>
              <a:gd name="connsiteX638" fmla="*/ 3307300 w 6569477"/>
              <a:gd name="connsiteY638" fmla="*/ 5966478 h 6858000"/>
              <a:gd name="connsiteX639" fmla="*/ 3303928 w 6569477"/>
              <a:gd name="connsiteY639" fmla="*/ 5968852 h 6858000"/>
              <a:gd name="connsiteX640" fmla="*/ 3201349 w 6569477"/>
              <a:gd name="connsiteY640" fmla="*/ 6053762 h 6858000"/>
              <a:gd name="connsiteX641" fmla="*/ 3207992 w 6569477"/>
              <a:gd name="connsiteY641" fmla="*/ 6056670 h 6858000"/>
              <a:gd name="connsiteX642" fmla="*/ 3225724 w 6569477"/>
              <a:gd name="connsiteY642" fmla="*/ 6055701 h 6858000"/>
              <a:gd name="connsiteX643" fmla="*/ 3234055 w 6569477"/>
              <a:gd name="connsiteY643" fmla="*/ 6055584 h 6858000"/>
              <a:gd name="connsiteX644" fmla="*/ 3383085 w 6569477"/>
              <a:gd name="connsiteY644" fmla="*/ 5947757 h 6858000"/>
              <a:gd name="connsiteX645" fmla="*/ 3692178 w 6569477"/>
              <a:gd name="connsiteY645" fmla="*/ 5663100 h 6858000"/>
              <a:gd name="connsiteX646" fmla="*/ 3726668 w 6569477"/>
              <a:gd name="connsiteY646" fmla="*/ 5628774 h 6858000"/>
              <a:gd name="connsiteX647" fmla="*/ 3751517 w 6569477"/>
              <a:gd name="connsiteY647" fmla="*/ 5601329 h 6858000"/>
              <a:gd name="connsiteX648" fmla="*/ 3758066 w 6569477"/>
              <a:gd name="connsiteY648" fmla="*/ 5598201 h 6858000"/>
              <a:gd name="connsiteX649" fmla="*/ 4021526 w 6569477"/>
              <a:gd name="connsiteY649" fmla="*/ 5278330 h 6858000"/>
              <a:gd name="connsiteX650" fmla="*/ 4018741 w 6569477"/>
              <a:gd name="connsiteY650" fmla="*/ 5279415 h 6858000"/>
              <a:gd name="connsiteX651" fmla="*/ 4005846 w 6569477"/>
              <a:gd name="connsiteY651" fmla="*/ 5290131 h 6858000"/>
              <a:gd name="connsiteX652" fmla="*/ 4006936 w 6569477"/>
              <a:gd name="connsiteY652" fmla="*/ 5278323 h 6858000"/>
              <a:gd name="connsiteX653" fmla="*/ 4009950 w 6569477"/>
              <a:gd name="connsiteY653" fmla="*/ 5271457 h 6858000"/>
              <a:gd name="connsiteX654" fmla="*/ 4014054 w 6569477"/>
              <a:gd name="connsiteY654" fmla="*/ 5252781 h 6858000"/>
              <a:gd name="connsiteX655" fmla="*/ 4020918 w 6569477"/>
              <a:gd name="connsiteY655" fmla="*/ 5255799 h 6858000"/>
              <a:gd name="connsiteX656" fmla="*/ 4028873 w 6569477"/>
              <a:gd name="connsiteY656" fmla="*/ 5247008 h 6858000"/>
              <a:gd name="connsiteX657" fmla="*/ 4027784 w 6569477"/>
              <a:gd name="connsiteY657" fmla="*/ 5258816 h 6858000"/>
              <a:gd name="connsiteX658" fmla="*/ 4024769 w 6569477"/>
              <a:gd name="connsiteY658" fmla="*/ 5265682 h 6858000"/>
              <a:gd name="connsiteX659" fmla="*/ 4069734 w 6569477"/>
              <a:gd name="connsiteY659" fmla="*/ 5191244 h 6858000"/>
              <a:gd name="connsiteX660" fmla="*/ 4139652 w 6569477"/>
              <a:gd name="connsiteY660" fmla="*/ 5078624 h 6858000"/>
              <a:gd name="connsiteX661" fmla="*/ 4173395 w 6569477"/>
              <a:gd name="connsiteY661" fmla="*/ 5048402 h 6858000"/>
              <a:gd name="connsiteX662" fmla="*/ 4187632 w 6569477"/>
              <a:gd name="connsiteY662" fmla="*/ 4997320 h 6858000"/>
              <a:gd name="connsiteX663" fmla="*/ 4237537 w 6569477"/>
              <a:gd name="connsiteY663" fmla="*/ 4920957 h 6858000"/>
              <a:gd name="connsiteX664" fmla="*/ 4275637 w 6569477"/>
              <a:gd name="connsiteY664" fmla="*/ 4843501 h 6858000"/>
              <a:gd name="connsiteX665" fmla="*/ 4292382 w 6569477"/>
              <a:gd name="connsiteY665" fmla="*/ 4842669 h 6858000"/>
              <a:gd name="connsiteX666" fmla="*/ 4386922 w 6569477"/>
              <a:gd name="connsiteY666" fmla="*/ 4618000 h 6858000"/>
              <a:gd name="connsiteX667" fmla="*/ 4367162 w 6569477"/>
              <a:gd name="connsiteY667" fmla="*/ 4625699 h 6858000"/>
              <a:gd name="connsiteX668" fmla="*/ 4425731 w 6569477"/>
              <a:gd name="connsiteY668" fmla="*/ 4531642 h 6858000"/>
              <a:gd name="connsiteX669" fmla="*/ 4440463 w 6569477"/>
              <a:gd name="connsiteY669" fmla="*/ 4509053 h 6858000"/>
              <a:gd name="connsiteX670" fmla="*/ 4496479 w 6569477"/>
              <a:gd name="connsiteY670" fmla="*/ 4324901 h 6858000"/>
              <a:gd name="connsiteX671" fmla="*/ 4558379 w 6569477"/>
              <a:gd name="connsiteY671" fmla="*/ 4048002 h 6858000"/>
              <a:gd name="connsiteX672" fmla="*/ 4558015 w 6569477"/>
              <a:gd name="connsiteY672" fmla="*/ 3905566 h 6858000"/>
              <a:gd name="connsiteX673" fmla="*/ 4557679 w 6569477"/>
              <a:gd name="connsiteY673" fmla="*/ 3800467 h 6858000"/>
              <a:gd name="connsiteX674" fmla="*/ 4604555 w 6569477"/>
              <a:gd name="connsiteY674" fmla="*/ 3232475 h 6858000"/>
              <a:gd name="connsiteX675" fmla="*/ 4591997 w 6569477"/>
              <a:gd name="connsiteY675" fmla="*/ 3197452 h 6858000"/>
              <a:gd name="connsiteX676" fmla="*/ 6452746 w 6569477"/>
              <a:gd name="connsiteY676" fmla="*/ 3122946 h 6858000"/>
              <a:gd name="connsiteX677" fmla="*/ 6453162 w 6569477"/>
              <a:gd name="connsiteY677" fmla="*/ 3130579 h 6858000"/>
              <a:gd name="connsiteX678" fmla="*/ 6456587 w 6569477"/>
              <a:gd name="connsiteY678" fmla="*/ 3167050 h 6858000"/>
              <a:gd name="connsiteX679" fmla="*/ 6461451 w 6569477"/>
              <a:gd name="connsiteY679" fmla="*/ 3181937 h 6858000"/>
              <a:gd name="connsiteX680" fmla="*/ 6467043 w 6569477"/>
              <a:gd name="connsiteY680" fmla="*/ 3130919 h 6858000"/>
              <a:gd name="connsiteX681" fmla="*/ 6466334 w 6569477"/>
              <a:gd name="connsiteY681" fmla="*/ 3130706 h 6858000"/>
              <a:gd name="connsiteX682" fmla="*/ 6458257 w 6569477"/>
              <a:gd name="connsiteY682" fmla="*/ 3143801 h 6858000"/>
              <a:gd name="connsiteX683" fmla="*/ 6455200 w 6569477"/>
              <a:gd name="connsiteY683" fmla="*/ 3129015 h 6858000"/>
              <a:gd name="connsiteX684" fmla="*/ 5899755 w 6569477"/>
              <a:gd name="connsiteY684" fmla="*/ 3090904 h 6858000"/>
              <a:gd name="connsiteX685" fmla="*/ 5899749 w 6569477"/>
              <a:gd name="connsiteY685" fmla="*/ 3090971 h 6858000"/>
              <a:gd name="connsiteX686" fmla="*/ 5913876 w 6569477"/>
              <a:gd name="connsiteY686" fmla="*/ 3255517 h 6858000"/>
              <a:gd name="connsiteX687" fmla="*/ 5902787 w 6569477"/>
              <a:gd name="connsiteY687" fmla="*/ 3259712 h 6858000"/>
              <a:gd name="connsiteX688" fmla="*/ 5909097 w 6569477"/>
              <a:gd name="connsiteY688" fmla="*/ 3323253 h 6858000"/>
              <a:gd name="connsiteX689" fmla="*/ 5905223 w 6569477"/>
              <a:gd name="connsiteY689" fmla="*/ 3413467 h 6858000"/>
              <a:gd name="connsiteX690" fmla="*/ 5889655 w 6569477"/>
              <a:gd name="connsiteY690" fmla="*/ 3492889 h 6858000"/>
              <a:gd name="connsiteX691" fmla="*/ 5877964 w 6569477"/>
              <a:gd name="connsiteY691" fmla="*/ 3482098 h 6858000"/>
              <a:gd name="connsiteX692" fmla="*/ 5873297 w 6569477"/>
              <a:gd name="connsiteY692" fmla="*/ 3552644 h 6858000"/>
              <a:gd name="connsiteX693" fmla="*/ 5868721 w 6569477"/>
              <a:gd name="connsiteY693" fmla="*/ 3613366 h 6858000"/>
              <a:gd name="connsiteX694" fmla="*/ 5868626 w 6569477"/>
              <a:gd name="connsiteY694" fmla="*/ 3615664 h 6858000"/>
              <a:gd name="connsiteX695" fmla="*/ 5902370 w 6569477"/>
              <a:gd name="connsiteY695" fmla="*/ 3649406 h 6858000"/>
              <a:gd name="connsiteX696" fmla="*/ 5893933 w 6569477"/>
              <a:gd name="connsiteY696" fmla="*/ 3759069 h 6858000"/>
              <a:gd name="connsiteX697" fmla="*/ 5910807 w 6569477"/>
              <a:gd name="connsiteY697" fmla="*/ 3708454 h 6858000"/>
              <a:gd name="connsiteX698" fmla="*/ 5913969 w 6569477"/>
              <a:gd name="connsiteY698" fmla="*/ 3735871 h 6858000"/>
              <a:gd name="connsiteX699" fmla="*/ 5913771 w 6569477"/>
              <a:gd name="connsiteY699" fmla="*/ 3738386 h 6858000"/>
              <a:gd name="connsiteX700" fmla="*/ 5919568 w 6569477"/>
              <a:gd name="connsiteY700" fmla="*/ 3702380 h 6858000"/>
              <a:gd name="connsiteX701" fmla="*/ 5920803 w 6569477"/>
              <a:gd name="connsiteY701" fmla="*/ 3653480 h 6858000"/>
              <a:gd name="connsiteX702" fmla="*/ 5935379 w 6569477"/>
              <a:gd name="connsiteY702" fmla="*/ 3617663 h 6858000"/>
              <a:gd name="connsiteX703" fmla="*/ 5927180 w 6569477"/>
              <a:gd name="connsiteY703" fmla="*/ 3573144 h 6858000"/>
              <a:gd name="connsiteX704" fmla="*/ 5936885 w 6569477"/>
              <a:gd name="connsiteY704" fmla="*/ 3495878 h 6858000"/>
              <a:gd name="connsiteX705" fmla="*/ 5937123 w 6569477"/>
              <a:gd name="connsiteY705" fmla="*/ 3422193 h 6858000"/>
              <a:gd name="connsiteX706" fmla="*/ 5949659 w 6569477"/>
              <a:gd name="connsiteY706" fmla="*/ 3415287 h 6858000"/>
              <a:gd name="connsiteX707" fmla="*/ 5948577 w 6569477"/>
              <a:gd name="connsiteY707" fmla="*/ 3308820 h 6858000"/>
              <a:gd name="connsiteX708" fmla="*/ 5940173 w 6569477"/>
              <a:gd name="connsiteY708" fmla="*/ 3227623 h 6858000"/>
              <a:gd name="connsiteX709" fmla="*/ 5936112 w 6569477"/>
              <a:gd name="connsiteY709" fmla="*/ 3227623 h 6858000"/>
              <a:gd name="connsiteX710" fmla="*/ 5934113 w 6569477"/>
              <a:gd name="connsiteY710" fmla="*/ 3216005 h 6858000"/>
              <a:gd name="connsiteX711" fmla="*/ 5933300 w 6569477"/>
              <a:gd name="connsiteY711" fmla="*/ 3217735 h 6858000"/>
              <a:gd name="connsiteX712" fmla="*/ 5925816 w 6569477"/>
              <a:gd name="connsiteY712" fmla="*/ 3220835 h 6858000"/>
              <a:gd name="connsiteX713" fmla="*/ 5922789 w 6569477"/>
              <a:gd name="connsiteY713" fmla="*/ 3182917 h 6858000"/>
              <a:gd name="connsiteX714" fmla="*/ 5925668 w 6569477"/>
              <a:gd name="connsiteY714" fmla="*/ 3166923 h 6858000"/>
              <a:gd name="connsiteX715" fmla="*/ 5922799 w 6569477"/>
              <a:gd name="connsiteY715" fmla="*/ 3150253 h 6858000"/>
              <a:gd name="connsiteX716" fmla="*/ 6470079 w 6569477"/>
              <a:gd name="connsiteY716" fmla="*/ 2971783 h 6858000"/>
              <a:gd name="connsiteX717" fmla="*/ 6459848 w 6569477"/>
              <a:gd name="connsiteY717" fmla="*/ 2985189 h 6858000"/>
              <a:gd name="connsiteX718" fmla="*/ 6446665 w 6569477"/>
              <a:gd name="connsiteY718" fmla="*/ 2989730 h 6858000"/>
              <a:gd name="connsiteX719" fmla="*/ 6447438 w 6569477"/>
              <a:gd name="connsiteY719" fmla="*/ 2994236 h 6858000"/>
              <a:gd name="connsiteX720" fmla="*/ 6440386 w 6569477"/>
              <a:gd name="connsiteY720" fmla="*/ 3018174 h 6858000"/>
              <a:gd name="connsiteX721" fmla="*/ 6450805 w 6569477"/>
              <a:gd name="connsiteY721" fmla="*/ 3087293 h 6858000"/>
              <a:gd name="connsiteX722" fmla="*/ 6451373 w 6569477"/>
              <a:gd name="connsiteY722" fmla="*/ 3097752 h 6858000"/>
              <a:gd name="connsiteX723" fmla="*/ 6456557 w 6569477"/>
              <a:gd name="connsiteY723" fmla="*/ 3096583 h 6858000"/>
              <a:gd name="connsiteX724" fmla="*/ 6467490 w 6569477"/>
              <a:gd name="connsiteY724" fmla="*/ 3085383 h 6858000"/>
              <a:gd name="connsiteX725" fmla="*/ 6469775 w 6569477"/>
              <a:gd name="connsiteY725" fmla="*/ 3085600 h 6858000"/>
              <a:gd name="connsiteX726" fmla="*/ 6473655 w 6569477"/>
              <a:gd name="connsiteY726" fmla="*/ 3017169 h 6858000"/>
              <a:gd name="connsiteX727" fmla="*/ 6473968 w 6569477"/>
              <a:gd name="connsiteY727" fmla="*/ 2994029 h 6858000"/>
              <a:gd name="connsiteX728" fmla="*/ 5796128 w 6569477"/>
              <a:gd name="connsiteY728" fmla="*/ 2808658 h 6858000"/>
              <a:gd name="connsiteX729" fmla="*/ 5796854 w 6569477"/>
              <a:gd name="connsiteY729" fmla="*/ 2813211 h 6858000"/>
              <a:gd name="connsiteX730" fmla="*/ 5790016 w 6569477"/>
              <a:gd name="connsiteY730" fmla="*/ 2888065 h 6858000"/>
              <a:gd name="connsiteX731" fmla="*/ 5804143 w 6569477"/>
              <a:gd name="connsiteY731" fmla="*/ 3052612 h 6858000"/>
              <a:gd name="connsiteX732" fmla="*/ 5793054 w 6569477"/>
              <a:gd name="connsiteY732" fmla="*/ 3056806 h 6858000"/>
              <a:gd name="connsiteX733" fmla="*/ 5799363 w 6569477"/>
              <a:gd name="connsiteY733" fmla="*/ 3120348 h 6858000"/>
              <a:gd name="connsiteX734" fmla="*/ 5795489 w 6569477"/>
              <a:gd name="connsiteY734" fmla="*/ 3210561 h 6858000"/>
              <a:gd name="connsiteX735" fmla="*/ 5779922 w 6569477"/>
              <a:gd name="connsiteY735" fmla="*/ 3289984 h 6858000"/>
              <a:gd name="connsiteX736" fmla="*/ 5768230 w 6569477"/>
              <a:gd name="connsiteY736" fmla="*/ 3279192 h 6858000"/>
              <a:gd name="connsiteX737" fmla="*/ 5758672 w 6569477"/>
              <a:gd name="connsiteY737" fmla="*/ 3414663 h 6858000"/>
              <a:gd name="connsiteX738" fmla="*/ 5755841 w 6569477"/>
              <a:gd name="connsiteY738" fmla="*/ 3484197 h 6858000"/>
              <a:gd name="connsiteX739" fmla="*/ 5751250 w 6569477"/>
              <a:gd name="connsiteY739" fmla="*/ 3511578 h 6858000"/>
              <a:gd name="connsiteX740" fmla="*/ 5753689 w 6569477"/>
              <a:gd name="connsiteY740" fmla="*/ 3558722 h 6858000"/>
              <a:gd name="connsiteX741" fmla="*/ 5750526 w 6569477"/>
              <a:gd name="connsiteY741" fmla="*/ 3632535 h 6858000"/>
              <a:gd name="connsiteX742" fmla="*/ 5834884 w 6569477"/>
              <a:gd name="connsiteY742" fmla="*/ 3413208 h 6858000"/>
              <a:gd name="connsiteX743" fmla="*/ 5868624 w 6569477"/>
              <a:gd name="connsiteY743" fmla="*/ 3387901 h 6858000"/>
              <a:gd name="connsiteX744" fmla="*/ 5866517 w 6569477"/>
              <a:gd name="connsiteY744" fmla="*/ 3410045 h 6858000"/>
              <a:gd name="connsiteX745" fmla="*/ 5867131 w 6569477"/>
              <a:gd name="connsiteY745" fmla="*/ 3410229 h 6858000"/>
              <a:gd name="connsiteX746" fmla="*/ 5872246 w 6569477"/>
              <a:gd name="connsiteY746" fmla="*/ 3386637 h 6858000"/>
              <a:gd name="connsiteX747" fmla="*/ 5872535 w 6569477"/>
              <a:gd name="connsiteY747" fmla="*/ 3347224 h 6858000"/>
              <a:gd name="connsiteX748" fmla="*/ 5872815 w 6569477"/>
              <a:gd name="connsiteY748" fmla="*/ 3260906 h 6858000"/>
              <a:gd name="connsiteX749" fmla="*/ 5887499 w 6569477"/>
              <a:gd name="connsiteY749" fmla="*/ 3252816 h 6858000"/>
              <a:gd name="connsiteX750" fmla="*/ 5880163 w 6569477"/>
              <a:gd name="connsiteY750" fmla="*/ 3070525 h 6858000"/>
              <a:gd name="connsiteX751" fmla="*/ 5878087 w 6569477"/>
              <a:gd name="connsiteY751" fmla="*/ 3050101 h 6858000"/>
              <a:gd name="connsiteX752" fmla="*/ 5870867 w 6569477"/>
              <a:gd name="connsiteY752" fmla="*/ 3036635 h 6858000"/>
              <a:gd name="connsiteX753" fmla="*/ 5865140 w 6569477"/>
              <a:gd name="connsiteY753" fmla="*/ 3025482 h 6858000"/>
              <a:gd name="connsiteX754" fmla="*/ 5864600 w 6569477"/>
              <a:gd name="connsiteY754" fmla="*/ 3026174 h 6858000"/>
              <a:gd name="connsiteX755" fmla="*/ 5859570 w 6569477"/>
              <a:gd name="connsiteY755" fmla="*/ 3025027 h 6858000"/>
              <a:gd name="connsiteX756" fmla="*/ 5858588 w 6569477"/>
              <a:gd name="connsiteY756" fmla="*/ 3012722 h 6858000"/>
              <a:gd name="connsiteX757" fmla="*/ 5843319 w 6569477"/>
              <a:gd name="connsiteY757" fmla="*/ 2982990 h 6858000"/>
              <a:gd name="connsiteX758" fmla="*/ 5834884 w 6569477"/>
              <a:gd name="connsiteY758" fmla="*/ 3016734 h 6858000"/>
              <a:gd name="connsiteX759" fmla="*/ 5818012 w 6569477"/>
              <a:gd name="connsiteY759" fmla="*/ 2864891 h 6858000"/>
              <a:gd name="connsiteX760" fmla="*/ 5804304 w 6569477"/>
              <a:gd name="connsiteY760" fmla="*/ 2829962 h 6858000"/>
              <a:gd name="connsiteX761" fmla="*/ 6508420 w 6569477"/>
              <a:gd name="connsiteY761" fmla="*/ 2779156 h 6858000"/>
              <a:gd name="connsiteX762" fmla="*/ 6507136 w 6569477"/>
              <a:gd name="connsiteY762" fmla="*/ 2780799 h 6858000"/>
              <a:gd name="connsiteX763" fmla="*/ 6500134 w 6569477"/>
              <a:gd name="connsiteY763" fmla="*/ 2779246 h 6858000"/>
              <a:gd name="connsiteX764" fmla="*/ 6502399 w 6569477"/>
              <a:gd name="connsiteY764" fmla="*/ 2890359 h 6858000"/>
              <a:gd name="connsiteX765" fmla="*/ 6505686 w 6569477"/>
              <a:gd name="connsiteY765" fmla="*/ 2887611 h 6858000"/>
              <a:gd name="connsiteX766" fmla="*/ 6511866 w 6569477"/>
              <a:gd name="connsiteY766" fmla="*/ 2873422 h 6858000"/>
              <a:gd name="connsiteX767" fmla="*/ 6513497 w 6569477"/>
              <a:gd name="connsiteY767" fmla="*/ 2877577 h 6858000"/>
              <a:gd name="connsiteX768" fmla="*/ 6514565 w 6569477"/>
              <a:gd name="connsiteY768" fmla="*/ 2898237 h 6858000"/>
              <a:gd name="connsiteX769" fmla="*/ 6519875 w 6569477"/>
              <a:gd name="connsiteY769" fmla="*/ 2893798 h 6858000"/>
              <a:gd name="connsiteX770" fmla="*/ 6513497 w 6569477"/>
              <a:gd name="connsiteY770" fmla="*/ 2877577 h 6858000"/>
              <a:gd name="connsiteX771" fmla="*/ 5404661 w 6569477"/>
              <a:gd name="connsiteY771" fmla="*/ 2763661 h 6858000"/>
              <a:gd name="connsiteX772" fmla="*/ 5413098 w 6569477"/>
              <a:gd name="connsiteY772" fmla="*/ 2788968 h 6858000"/>
              <a:gd name="connsiteX773" fmla="*/ 5413098 w 6569477"/>
              <a:gd name="connsiteY773" fmla="*/ 2797406 h 6858000"/>
              <a:gd name="connsiteX774" fmla="*/ 5413098 w 6569477"/>
              <a:gd name="connsiteY774" fmla="*/ 2805841 h 6858000"/>
              <a:gd name="connsiteX775" fmla="*/ 5413098 w 6569477"/>
              <a:gd name="connsiteY775" fmla="*/ 2814276 h 6858000"/>
              <a:gd name="connsiteX776" fmla="*/ 5404662 w 6569477"/>
              <a:gd name="connsiteY776" fmla="*/ 2797406 h 6858000"/>
              <a:gd name="connsiteX777" fmla="*/ 6368014 w 6569477"/>
              <a:gd name="connsiteY777" fmla="*/ 2752114 h 6858000"/>
              <a:gd name="connsiteX778" fmla="*/ 6354550 w 6569477"/>
              <a:gd name="connsiteY778" fmla="*/ 2796770 h 6858000"/>
              <a:gd name="connsiteX779" fmla="*/ 6353593 w 6569477"/>
              <a:gd name="connsiteY779" fmla="*/ 2805446 h 6858000"/>
              <a:gd name="connsiteX780" fmla="*/ 6374570 w 6569477"/>
              <a:gd name="connsiteY780" fmla="*/ 2874671 h 6858000"/>
              <a:gd name="connsiteX781" fmla="*/ 6409578 w 6569477"/>
              <a:gd name="connsiteY781" fmla="*/ 3143175 h 6858000"/>
              <a:gd name="connsiteX782" fmla="*/ 6414888 w 6569477"/>
              <a:gd name="connsiteY782" fmla="*/ 3138739 h 6858000"/>
              <a:gd name="connsiteX783" fmla="*/ 6421068 w 6569477"/>
              <a:gd name="connsiteY783" fmla="*/ 3124551 h 6858000"/>
              <a:gd name="connsiteX784" fmla="*/ 6422700 w 6569477"/>
              <a:gd name="connsiteY784" fmla="*/ 3128706 h 6858000"/>
              <a:gd name="connsiteX785" fmla="*/ 6423768 w 6569477"/>
              <a:gd name="connsiteY785" fmla="*/ 3149362 h 6858000"/>
              <a:gd name="connsiteX786" fmla="*/ 6429077 w 6569477"/>
              <a:gd name="connsiteY786" fmla="*/ 3144926 h 6858000"/>
              <a:gd name="connsiteX787" fmla="*/ 6422700 w 6569477"/>
              <a:gd name="connsiteY787" fmla="*/ 3128706 h 6858000"/>
              <a:gd name="connsiteX788" fmla="*/ 6417015 w 6569477"/>
              <a:gd name="connsiteY788" fmla="*/ 3018534 h 6858000"/>
              <a:gd name="connsiteX789" fmla="*/ 6414015 w 6569477"/>
              <a:gd name="connsiteY789" fmla="*/ 2972866 h 6858000"/>
              <a:gd name="connsiteX790" fmla="*/ 6406544 w 6569477"/>
              <a:gd name="connsiteY790" fmla="*/ 2951752 h 6858000"/>
              <a:gd name="connsiteX791" fmla="*/ 6389030 w 6569477"/>
              <a:gd name="connsiteY791" fmla="*/ 2804652 h 6858000"/>
              <a:gd name="connsiteX792" fmla="*/ 6368014 w 6569477"/>
              <a:gd name="connsiteY792" fmla="*/ 2752114 h 6858000"/>
              <a:gd name="connsiteX793" fmla="*/ 6478241 w 6569477"/>
              <a:gd name="connsiteY793" fmla="*/ 2723750 h 6858000"/>
              <a:gd name="connsiteX794" fmla="*/ 6481412 w 6569477"/>
              <a:gd name="connsiteY794" fmla="*/ 2772854 h 6858000"/>
              <a:gd name="connsiteX795" fmla="*/ 6481359 w 6569477"/>
              <a:gd name="connsiteY795" fmla="*/ 2778262 h 6858000"/>
              <a:gd name="connsiteX796" fmla="*/ 6492255 w 6569477"/>
              <a:gd name="connsiteY796" fmla="*/ 2843453 h 6858000"/>
              <a:gd name="connsiteX797" fmla="*/ 6492103 w 6569477"/>
              <a:gd name="connsiteY797" fmla="*/ 2836567 h 6858000"/>
              <a:gd name="connsiteX798" fmla="*/ 6487688 w 6569477"/>
              <a:gd name="connsiteY798" fmla="*/ 2751180 h 6858000"/>
              <a:gd name="connsiteX799" fmla="*/ 6471948 w 6569477"/>
              <a:gd name="connsiteY799" fmla="*/ 2602764 h 6858000"/>
              <a:gd name="connsiteX800" fmla="*/ 6470476 w 6569477"/>
              <a:gd name="connsiteY800" fmla="*/ 2603507 h 6858000"/>
              <a:gd name="connsiteX801" fmla="*/ 6474714 w 6569477"/>
              <a:gd name="connsiteY801" fmla="*/ 2669154 h 6858000"/>
              <a:gd name="connsiteX802" fmla="*/ 6474578 w 6569477"/>
              <a:gd name="connsiteY802" fmla="*/ 2659237 h 6858000"/>
              <a:gd name="connsiteX803" fmla="*/ 6476460 w 6569477"/>
              <a:gd name="connsiteY803" fmla="*/ 2609956 h 6858000"/>
              <a:gd name="connsiteX804" fmla="*/ 6471948 w 6569477"/>
              <a:gd name="connsiteY804" fmla="*/ 2602764 h 6858000"/>
              <a:gd name="connsiteX805" fmla="*/ 6458450 w 6569477"/>
              <a:gd name="connsiteY805" fmla="*/ 2239645 h 6858000"/>
              <a:gd name="connsiteX806" fmla="*/ 6450161 w 6569477"/>
              <a:gd name="connsiteY806" fmla="*/ 2257976 h 6858000"/>
              <a:gd name="connsiteX807" fmla="*/ 6433952 w 6569477"/>
              <a:gd name="connsiteY807" fmla="*/ 2243260 h 6858000"/>
              <a:gd name="connsiteX808" fmla="*/ 6419984 w 6569477"/>
              <a:gd name="connsiteY808" fmla="*/ 2274915 h 6858000"/>
              <a:gd name="connsiteX809" fmla="*/ 6412070 w 6569477"/>
              <a:gd name="connsiteY809" fmla="*/ 2253880 h 6858000"/>
              <a:gd name="connsiteX810" fmla="*/ 6438066 w 6569477"/>
              <a:gd name="connsiteY810" fmla="*/ 2377354 h 6858000"/>
              <a:gd name="connsiteX811" fmla="*/ 6458698 w 6569477"/>
              <a:gd name="connsiteY811" fmla="*/ 2510576 h 6858000"/>
              <a:gd name="connsiteX812" fmla="*/ 6465170 w 6569477"/>
              <a:gd name="connsiteY812" fmla="*/ 2512554 h 6858000"/>
              <a:gd name="connsiteX813" fmla="*/ 6466949 w 6569477"/>
              <a:gd name="connsiteY813" fmla="*/ 2477172 h 6858000"/>
              <a:gd name="connsiteX814" fmla="*/ 6512779 w 6569477"/>
              <a:gd name="connsiteY814" fmla="*/ 2527655 h 6858000"/>
              <a:gd name="connsiteX815" fmla="*/ 6482025 w 6569477"/>
              <a:gd name="connsiteY815" fmla="*/ 2340112 h 6858000"/>
              <a:gd name="connsiteX816" fmla="*/ 6479231 w 6569477"/>
              <a:gd name="connsiteY816" fmla="*/ 2346442 h 6858000"/>
              <a:gd name="connsiteX817" fmla="*/ 6476437 w 6569477"/>
              <a:gd name="connsiteY817" fmla="*/ 2352774 h 6858000"/>
              <a:gd name="connsiteX818" fmla="*/ 6472897 w 6569477"/>
              <a:gd name="connsiteY818" fmla="*/ 2343650 h 6858000"/>
              <a:gd name="connsiteX819" fmla="*/ 6472151 w 6569477"/>
              <a:gd name="connsiteY819" fmla="*/ 2328192 h 6858000"/>
              <a:gd name="connsiteX820" fmla="*/ 6469356 w 6569477"/>
              <a:gd name="connsiteY820" fmla="*/ 2334523 h 6858000"/>
              <a:gd name="connsiteX821" fmla="*/ 6467117 w 6569477"/>
              <a:gd name="connsiteY821" fmla="*/ 2288151 h 6858000"/>
              <a:gd name="connsiteX822" fmla="*/ 6460782 w 6569477"/>
              <a:gd name="connsiteY822" fmla="*/ 2285355 h 6858000"/>
              <a:gd name="connsiteX823" fmla="*/ 6457242 w 6569477"/>
              <a:gd name="connsiteY823" fmla="*/ 2276229 h 6858000"/>
              <a:gd name="connsiteX824" fmla="*/ 6460035 w 6569477"/>
              <a:gd name="connsiteY824" fmla="*/ 2269898 h 6858000"/>
              <a:gd name="connsiteX825" fmla="*/ 6462830 w 6569477"/>
              <a:gd name="connsiteY825" fmla="*/ 2263567 h 6858000"/>
              <a:gd name="connsiteX826" fmla="*/ 6466369 w 6569477"/>
              <a:gd name="connsiteY826" fmla="*/ 2272693 h 6858000"/>
              <a:gd name="connsiteX827" fmla="*/ 6469164 w 6569477"/>
              <a:gd name="connsiteY827" fmla="*/ 2266362 h 6858000"/>
              <a:gd name="connsiteX828" fmla="*/ 6461975 w 6569477"/>
              <a:gd name="connsiteY828" fmla="*/ 2240852 h 6858000"/>
              <a:gd name="connsiteX829" fmla="*/ 6458450 w 6569477"/>
              <a:gd name="connsiteY829" fmla="*/ 2239645 h 6858000"/>
              <a:gd name="connsiteX830" fmla="*/ 6119324 w 6569477"/>
              <a:gd name="connsiteY830" fmla="*/ 1470230 h 6858000"/>
              <a:gd name="connsiteX831" fmla="*/ 6182372 w 6569477"/>
              <a:gd name="connsiteY831" fmla="*/ 1708395 h 6858000"/>
              <a:gd name="connsiteX832" fmla="*/ 6213896 w 6569477"/>
              <a:gd name="connsiteY832" fmla="*/ 1718901 h 6858000"/>
              <a:gd name="connsiteX833" fmla="*/ 6230856 w 6569477"/>
              <a:gd name="connsiteY833" fmla="*/ 1709003 h 6858000"/>
              <a:gd name="connsiteX834" fmla="*/ 6226890 w 6569477"/>
              <a:gd name="connsiteY834" fmla="*/ 1691895 h 6858000"/>
              <a:gd name="connsiteX835" fmla="*/ 6185731 w 6569477"/>
              <a:gd name="connsiteY835" fmla="*/ 1576670 h 6858000"/>
              <a:gd name="connsiteX836" fmla="*/ 6173508 w 6569477"/>
              <a:gd name="connsiteY836" fmla="*/ 1521886 h 6858000"/>
              <a:gd name="connsiteX837" fmla="*/ 6172469 w 6569477"/>
              <a:gd name="connsiteY837" fmla="*/ 1515742 h 6858000"/>
              <a:gd name="connsiteX838" fmla="*/ 6170551 w 6569477"/>
              <a:gd name="connsiteY838" fmla="*/ 1514447 h 6858000"/>
              <a:gd name="connsiteX839" fmla="*/ 6119324 w 6569477"/>
              <a:gd name="connsiteY839" fmla="*/ 1470230 h 6858000"/>
              <a:gd name="connsiteX840" fmla="*/ 6220785 w 6569477"/>
              <a:gd name="connsiteY840" fmla="*/ 1467284 h 6858000"/>
              <a:gd name="connsiteX841" fmla="*/ 6224419 w 6569477"/>
              <a:gd name="connsiteY841" fmla="*/ 1484860 h 6858000"/>
              <a:gd name="connsiteX842" fmla="*/ 6221902 w 6569477"/>
              <a:gd name="connsiteY842" fmla="*/ 1506545 h 6858000"/>
              <a:gd name="connsiteX843" fmla="*/ 6228674 w 6569477"/>
              <a:gd name="connsiteY843" fmla="*/ 1507988 h 6858000"/>
              <a:gd name="connsiteX844" fmla="*/ 6234004 w 6569477"/>
              <a:gd name="connsiteY844" fmla="*/ 1516199 h 6858000"/>
              <a:gd name="connsiteX845" fmla="*/ 6229680 w 6569477"/>
              <a:gd name="connsiteY845" fmla="*/ 1536503 h 6858000"/>
              <a:gd name="connsiteX846" fmla="*/ 6224350 w 6569477"/>
              <a:gd name="connsiteY846" fmla="*/ 1528292 h 6858000"/>
              <a:gd name="connsiteX847" fmla="*/ 6223684 w 6569477"/>
              <a:gd name="connsiteY847" fmla="*/ 1527266 h 6858000"/>
              <a:gd name="connsiteX848" fmla="*/ 6220817 w 6569477"/>
              <a:gd name="connsiteY848" fmla="*/ 1522851 h 6858000"/>
              <a:gd name="connsiteX849" fmla="*/ 6221874 w 6569477"/>
              <a:gd name="connsiteY849" fmla="*/ 1531073 h 6858000"/>
              <a:gd name="connsiteX850" fmla="*/ 6242353 w 6569477"/>
              <a:gd name="connsiteY850" fmla="*/ 1609953 h 6858000"/>
              <a:gd name="connsiteX851" fmla="*/ 6223042 w 6569477"/>
              <a:gd name="connsiteY851" fmla="*/ 1634143 h 6858000"/>
              <a:gd name="connsiteX852" fmla="*/ 6239473 w 6569477"/>
              <a:gd name="connsiteY852" fmla="*/ 1705560 h 6858000"/>
              <a:gd name="connsiteX853" fmla="*/ 6250673 w 6569477"/>
              <a:gd name="connsiteY853" fmla="*/ 1702375 h 6858000"/>
              <a:gd name="connsiteX854" fmla="*/ 6297961 w 6569477"/>
              <a:gd name="connsiteY854" fmla="*/ 1764435 h 6858000"/>
              <a:gd name="connsiteX855" fmla="*/ 6373267 w 6569477"/>
              <a:gd name="connsiteY855" fmla="*/ 2069581 h 6858000"/>
              <a:gd name="connsiteX856" fmla="*/ 6384393 w 6569477"/>
              <a:gd name="connsiteY856" fmla="*/ 2122429 h 6858000"/>
              <a:gd name="connsiteX857" fmla="*/ 6393144 w 6569477"/>
              <a:gd name="connsiteY857" fmla="*/ 2124321 h 6858000"/>
              <a:gd name="connsiteX858" fmla="*/ 6418298 w 6569477"/>
              <a:gd name="connsiteY858" fmla="*/ 2175842 h 6858000"/>
              <a:gd name="connsiteX859" fmla="*/ 6419599 w 6569477"/>
              <a:gd name="connsiteY859" fmla="*/ 2138595 h 6858000"/>
              <a:gd name="connsiteX860" fmla="*/ 6401898 w 6569477"/>
              <a:gd name="connsiteY860" fmla="*/ 2092964 h 6858000"/>
              <a:gd name="connsiteX861" fmla="*/ 6319338 w 6569477"/>
              <a:gd name="connsiteY861" fmla="*/ 1731284 h 6858000"/>
              <a:gd name="connsiteX862" fmla="*/ 6294555 w 6569477"/>
              <a:gd name="connsiteY862" fmla="*/ 1667400 h 6858000"/>
              <a:gd name="connsiteX863" fmla="*/ 6274614 w 6569477"/>
              <a:gd name="connsiteY863" fmla="*/ 1575398 h 6858000"/>
              <a:gd name="connsiteX864" fmla="*/ 6261945 w 6569477"/>
              <a:gd name="connsiteY864" fmla="*/ 1569807 h 6858000"/>
              <a:gd name="connsiteX865" fmla="*/ 6227264 w 6569477"/>
              <a:gd name="connsiteY865" fmla="*/ 1485482 h 6858000"/>
              <a:gd name="connsiteX866" fmla="*/ 6163232 w 6569477"/>
              <a:gd name="connsiteY866" fmla="*/ 1291657 h 6858000"/>
              <a:gd name="connsiteX867" fmla="*/ 6169423 w 6569477"/>
              <a:gd name="connsiteY867" fmla="*/ 1308672 h 6858000"/>
              <a:gd name="connsiteX868" fmla="*/ 6164862 w 6569477"/>
              <a:gd name="connsiteY868" fmla="*/ 1292485 h 6858000"/>
              <a:gd name="connsiteX869" fmla="*/ 4999747 w 6569477"/>
              <a:gd name="connsiteY869" fmla="*/ 1084964 h 6858000"/>
              <a:gd name="connsiteX870" fmla="*/ 5004170 w 6569477"/>
              <a:gd name="connsiteY870" fmla="*/ 1092826 h 6858000"/>
              <a:gd name="connsiteX871" fmla="*/ 5000801 w 6569477"/>
              <a:gd name="connsiteY871" fmla="*/ 1092344 h 6858000"/>
              <a:gd name="connsiteX872" fmla="*/ 4999747 w 6569477"/>
              <a:gd name="connsiteY872" fmla="*/ 1084964 h 6858000"/>
              <a:gd name="connsiteX873" fmla="*/ 4933923 w 6569477"/>
              <a:gd name="connsiteY873" fmla="*/ 1003153 h 6858000"/>
              <a:gd name="connsiteX874" fmla="*/ 4947450 w 6569477"/>
              <a:gd name="connsiteY874" fmla="*/ 1028780 h 6858000"/>
              <a:gd name="connsiteX875" fmla="*/ 4940697 w 6569477"/>
              <a:gd name="connsiteY875" fmla="*/ 1009043 h 6858000"/>
              <a:gd name="connsiteX876" fmla="*/ 4932262 w 6569477"/>
              <a:gd name="connsiteY876" fmla="*/ 644497 h 6858000"/>
              <a:gd name="connsiteX877" fmla="*/ 4940697 w 6569477"/>
              <a:gd name="connsiteY877" fmla="*/ 654745 h 6858000"/>
              <a:gd name="connsiteX878" fmla="*/ 4932262 w 6569477"/>
              <a:gd name="connsiteY878" fmla="*/ 646309 h 6858000"/>
              <a:gd name="connsiteX879" fmla="*/ 5581482 w 6569477"/>
              <a:gd name="connsiteY879" fmla="*/ 244629 h 6858000"/>
              <a:gd name="connsiteX880" fmla="*/ 5577991 w 6569477"/>
              <a:gd name="connsiteY880" fmla="*/ 250629 h 6858000"/>
              <a:gd name="connsiteX881" fmla="*/ 5577495 w 6569477"/>
              <a:gd name="connsiteY881" fmla="*/ 252297 h 6858000"/>
              <a:gd name="connsiteX882" fmla="*/ 5647778 w 6569477"/>
              <a:gd name="connsiteY882" fmla="*/ 373537 h 6858000"/>
              <a:gd name="connsiteX883" fmla="*/ 5709512 w 6569477"/>
              <a:gd name="connsiteY883" fmla="*/ 510569 h 6858000"/>
              <a:gd name="connsiteX884" fmla="*/ 5951197 w 6569477"/>
              <a:gd name="connsiteY884" fmla="*/ 1025425 h 6858000"/>
              <a:gd name="connsiteX885" fmla="*/ 5942878 w 6569477"/>
              <a:gd name="connsiteY885" fmla="*/ 913784 h 6858000"/>
              <a:gd name="connsiteX886" fmla="*/ 5930115 w 6569477"/>
              <a:gd name="connsiteY886" fmla="*/ 859785 h 6858000"/>
              <a:gd name="connsiteX887" fmla="*/ 5902782 w 6569477"/>
              <a:gd name="connsiteY887" fmla="*/ 807112 h 6858000"/>
              <a:gd name="connsiteX888" fmla="*/ 5831966 w 6569477"/>
              <a:gd name="connsiteY888" fmla="*/ 645218 h 6858000"/>
              <a:gd name="connsiteX889" fmla="*/ 5794655 w 6569477"/>
              <a:gd name="connsiteY889" fmla="*/ 587744 h 6858000"/>
              <a:gd name="connsiteX890" fmla="*/ 5756339 w 6569477"/>
              <a:gd name="connsiteY890" fmla="*/ 501756 h 6858000"/>
              <a:gd name="connsiteX891" fmla="*/ 5742795 w 6569477"/>
              <a:gd name="connsiteY891" fmla="*/ 498872 h 6858000"/>
              <a:gd name="connsiteX892" fmla="*/ 5657513 w 6569477"/>
              <a:gd name="connsiteY892" fmla="*/ 367504 h 6858000"/>
              <a:gd name="connsiteX893" fmla="*/ 5591104 w 6569477"/>
              <a:gd name="connsiteY893" fmla="*/ 247231 h 6858000"/>
              <a:gd name="connsiteX894" fmla="*/ 5581482 w 6569477"/>
              <a:gd name="connsiteY894" fmla="*/ 244629 h 6858000"/>
              <a:gd name="connsiteX895" fmla="*/ 4684964 w 6569477"/>
              <a:gd name="connsiteY895" fmla="*/ 0 h 6858000"/>
              <a:gd name="connsiteX896" fmla="*/ 5380578 w 6569477"/>
              <a:gd name="connsiteY896" fmla="*/ 0 h 6858000"/>
              <a:gd name="connsiteX897" fmla="*/ 5478611 w 6569477"/>
              <a:gd name="connsiteY897" fmla="*/ 117479 h 6858000"/>
              <a:gd name="connsiteX898" fmla="*/ 5500013 w 6569477"/>
              <a:gd name="connsiteY898" fmla="*/ 146283 h 6858000"/>
              <a:gd name="connsiteX899" fmla="*/ 5500055 w 6569477"/>
              <a:gd name="connsiteY899" fmla="*/ 142937 h 6858000"/>
              <a:gd name="connsiteX900" fmla="*/ 5534919 w 6569477"/>
              <a:gd name="connsiteY900" fmla="*/ 178662 h 6858000"/>
              <a:gd name="connsiteX901" fmla="*/ 5448194 w 6569477"/>
              <a:gd name="connsiteY901" fmla="*/ 54062 h 6858000"/>
              <a:gd name="connsiteX902" fmla="*/ 5412460 w 6569477"/>
              <a:gd name="connsiteY902" fmla="*/ 0 h 6858000"/>
              <a:gd name="connsiteX903" fmla="*/ 5476134 w 6569477"/>
              <a:gd name="connsiteY903" fmla="*/ 0 h 6858000"/>
              <a:gd name="connsiteX904" fmla="*/ 5485373 w 6569477"/>
              <a:gd name="connsiteY904" fmla="*/ 12455 h 6858000"/>
              <a:gd name="connsiteX905" fmla="*/ 5571665 w 6569477"/>
              <a:gd name="connsiteY905" fmla="*/ 130771 h 6858000"/>
              <a:gd name="connsiteX906" fmla="*/ 5619902 w 6569477"/>
              <a:gd name="connsiteY906" fmla="*/ 208686 h 6858000"/>
              <a:gd name="connsiteX907" fmla="*/ 5662149 w 6569477"/>
              <a:gd name="connsiteY907" fmla="*/ 253738 h 6858000"/>
              <a:gd name="connsiteX908" fmla="*/ 5686327 w 6569477"/>
              <a:gd name="connsiteY908" fmla="*/ 295355 h 6858000"/>
              <a:gd name="connsiteX909" fmla="*/ 5686913 w 6569477"/>
              <a:gd name="connsiteY909" fmla="*/ 295939 h 6858000"/>
              <a:gd name="connsiteX910" fmla="*/ 5696157 w 6569477"/>
              <a:gd name="connsiteY910" fmla="*/ 311903 h 6858000"/>
              <a:gd name="connsiteX911" fmla="*/ 5731531 w 6569477"/>
              <a:gd name="connsiteY911" fmla="*/ 366614 h 6858000"/>
              <a:gd name="connsiteX912" fmla="*/ 5812509 w 6569477"/>
              <a:gd name="connsiteY912" fmla="*/ 478933 h 6858000"/>
              <a:gd name="connsiteX913" fmla="*/ 5815302 w 6569477"/>
              <a:gd name="connsiteY913" fmla="*/ 472602 h 6858000"/>
              <a:gd name="connsiteX914" fmla="*/ 5814555 w 6569477"/>
              <a:gd name="connsiteY914" fmla="*/ 457145 h 6858000"/>
              <a:gd name="connsiteX915" fmla="*/ 5817860 w 6569477"/>
              <a:gd name="connsiteY915" fmla="*/ 460147 h 6858000"/>
              <a:gd name="connsiteX916" fmla="*/ 5827972 w 6569477"/>
              <a:gd name="connsiteY916" fmla="*/ 478193 h 6858000"/>
              <a:gd name="connsiteX917" fmla="*/ 5830766 w 6569477"/>
              <a:gd name="connsiteY917" fmla="*/ 471862 h 6858000"/>
              <a:gd name="connsiteX918" fmla="*/ 5817860 w 6569477"/>
              <a:gd name="connsiteY918" fmla="*/ 460147 h 6858000"/>
              <a:gd name="connsiteX919" fmla="*/ 5763946 w 6569477"/>
              <a:gd name="connsiteY919" fmla="*/ 363899 h 6858000"/>
              <a:gd name="connsiteX920" fmla="*/ 5712077 w 6569477"/>
              <a:gd name="connsiteY920" fmla="*/ 260643 h 6858000"/>
              <a:gd name="connsiteX921" fmla="*/ 5647795 w 6569477"/>
              <a:gd name="connsiteY921" fmla="*/ 149075 h 6858000"/>
              <a:gd name="connsiteX922" fmla="*/ 5750084 w 6569477"/>
              <a:gd name="connsiteY922" fmla="*/ 277415 h 6858000"/>
              <a:gd name="connsiteX923" fmla="*/ 5737415 w 6569477"/>
              <a:gd name="connsiteY923" fmla="*/ 271824 h 6858000"/>
              <a:gd name="connsiteX924" fmla="*/ 5780454 w 6569477"/>
              <a:gd name="connsiteY924" fmla="*/ 328637 h 6858000"/>
              <a:gd name="connsiteX925" fmla="*/ 5784739 w 6569477"/>
              <a:gd name="connsiteY925" fmla="*/ 353221 h 6858000"/>
              <a:gd name="connsiteX926" fmla="*/ 5865230 w 6569477"/>
              <a:gd name="connsiteY926" fmla="*/ 479507 h 6858000"/>
              <a:gd name="connsiteX927" fmla="*/ 5891313 w 6569477"/>
              <a:gd name="connsiteY927" fmla="*/ 506145 h 6858000"/>
              <a:gd name="connsiteX928" fmla="*/ 6056025 w 6569477"/>
              <a:gd name="connsiteY928" fmla="*/ 836005 h 6858000"/>
              <a:gd name="connsiteX929" fmla="*/ 6104098 w 6569477"/>
              <a:gd name="connsiteY929" fmla="*/ 932857 h 6858000"/>
              <a:gd name="connsiteX930" fmla="*/ 6138008 w 6569477"/>
              <a:gd name="connsiteY930" fmla="*/ 993205 h 6858000"/>
              <a:gd name="connsiteX931" fmla="*/ 6123293 w 6569477"/>
              <a:gd name="connsiteY931" fmla="*/ 1009405 h 6858000"/>
              <a:gd name="connsiteX932" fmla="*/ 6012986 w 6569477"/>
              <a:gd name="connsiteY932" fmla="*/ 779192 h 6858000"/>
              <a:gd name="connsiteX933" fmla="*/ 6006652 w 6569477"/>
              <a:gd name="connsiteY933" fmla="*/ 776396 h 6858000"/>
              <a:gd name="connsiteX934" fmla="*/ 6010193 w 6569477"/>
              <a:gd name="connsiteY934" fmla="*/ 785523 h 6858000"/>
              <a:gd name="connsiteX935" fmla="*/ 6014480 w 6569477"/>
              <a:gd name="connsiteY935" fmla="*/ 810107 h 6858000"/>
              <a:gd name="connsiteX936" fmla="*/ 6004788 w 6569477"/>
              <a:gd name="connsiteY936" fmla="*/ 798404 h 6858000"/>
              <a:gd name="connsiteX937" fmla="*/ 6001064 w 6569477"/>
              <a:gd name="connsiteY937" fmla="*/ 789058 h 6858000"/>
              <a:gd name="connsiteX938" fmla="*/ 6004605 w 6569477"/>
              <a:gd name="connsiteY938" fmla="*/ 798185 h 6858000"/>
              <a:gd name="connsiteX939" fmla="*/ 6004788 w 6569477"/>
              <a:gd name="connsiteY939" fmla="*/ 798404 h 6858000"/>
              <a:gd name="connsiteX940" fmla="*/ 6051771 w 6569477"/>
              <a:gd name="connsiteY940" fmla="*/ 916385 h 6858000"/>
              <a:gd name="connsiteX941" fmla="*/ 6109323 w 6569477"/>
              <a:gd name="connsiteY941" fmla="*/ 1041059 h 6858000"/>
              <a:gd name="connsiteX942" fmla="*/ 6218330 w 6569477"/>
              <a:gd name="connsiteY942" fmla="*/ 1308516 h 6858000"/>
              <a:gd name="connsiteX943" fmla="*/ 6248699 w 6569477"/>
              <a:gd name="connsiteY943" fmla="*/ 1359737 h 6858000"/>
              <a:gd name="connsiteX944" fmla="*/ 6317460 w 6569477"/>
              <a:gd name="connsiteY944" fmla="*/ 1564049 h 6858000"/>
              <a:gd name="connsiteX945" fmla="*/ 6327364 w 6569477"/>
              <a:gd name="connsiteY945" fmla="*/ 1565758 h 6858000"/>
              <a:gd name="connsiteX946" fmla="*/ 6405224 w 6569477"/>
              <a:gd name="connsiteY946" fmla="*/ 1840478 h 6858000"/>
              <a:gd name="connsiteX947" fmla="*/ 6402944 w 6569477"/>
              <a:gd name="connsiteY947" fmla="*/ 1841928 h 6858000"/>
              <a:gd name="connsiteX948" fmla="*/ 6401876 w 6569477"/>
              <a:gd name="connsiteY948" fmla="*/ 1835782 h 6858000"/>
              <a:gd name="connsiteX949" fmla="*/ 6399693 w 6569477"/>
              <a:gd name="connsiteY949" fmla="*/ 1834088 h 6858000"/>
              <a:gd name="connsiteX950" fmla="*/ 6398335 w 6569477"/>
              <a:gd name="connsiteY950" fmla="*/ 1826656 h 6858000"/>
              <a:gd name="connsiteX951" fmla="*/ 6399057 w 6569477"/>
              <a:gd name="connsiteY951" fmla="*/ 1833594 h 6858000"/>
              <a:gd name="connsiteX952" fmla="*/ 6399693 w 6569477"/>
              <a:gd name="connsiteY952" fmla="*/ 1834088 h 6858000"/>
              <a:gd name="connsiteX953" fmla="*/ 6403601 w 6569477"/>
              <a:gd name="connsiteY953" fmla="*/ 1855454 h 6858000"/>
              <a:gd name="connsiteX954" fmla="*/ 6404114 w 6569477"/>
              <a:gd name="connsiteY954" fmla="*/ 1882153 h 6858000"/>
              <a:gd name="connsiteX955" fmla="*/ 6473067 w 6569477"/>
              <a:gd name="connsiteY955" fmla="*/ 2154626 h 6858000"/>
              <a:gd name="connsiteX956" fmla="*/ 6483134 w 6569477"/>
              <a:gd name="connsiteY956" fmla="*/ 2234707 h 6858000"/>
              <a:gd name="connsiteX957" fmla="*/ 6520415 w 6569477"/>
              <a:gd name="connsiteY957" fmla="*/ 2493203 h 6858000"/>
              <a:gd name="connsiteX958" fmla="*/ 6531980 w 6569477"/>
              <a:gd name="connsiteY958" fmla="*/ 2633394 h 6858000"/>
              <a:gd name="connsiteX959" fmla="*/ 6527593 w 6569477"/>
              <a:gd name="connsiteY959" fmla="*/ 2646575 h 6858000"/>
              <a:gd name="connsiteX960" fmla="*/ 6529126 w 6569477"/>
              <a:gd name="connsiteY960" fmla="*/ 2655889 h 6858000"/>
              <a:gd name="connsiteX961" fmla="*/ 6530629 w 6569477"/>
              <a:gd name="connsiteY961" fmla="*/ 2656552 h 6858000"/>
              <a:gd name="connsiteX962" fmla="*/ 6531421 w 6569477"/>
              <a:gd name="connsiteY962" fmla="*/ 2656903 h 6858000"/>
              <a:gd name="connsiteX963" fmla="*/ 6534962 w 6569477"/>
              <a:gd name="connsiteY963" fmla="*/ 2666028 h 6858000"/>
              <a:gd name="connsiteX964" fmla="*/ 6531926 w 6569477"/>
              <a:gd name="connsiteY964" fmla="*/ 2672908 h 6858000"/>
              <a:gd name="connsiteX965" fmla="*/ 6533706 w 6569477"/>
              <a:gd name="connsiteY965" fmla="*/ 2683731 h 6858000"/>
              <a:gd name="connsiteX966" fmla="*/ 6528462 w 6569477"/>
              <a:gd name="connsiteY966" fmla="*/ 2680756 h 6858000"/>
              <a:gd name="connsiteX967" fmla="*/ 6526580 w 6569477"/>
              <a:gd name="connsiteY967" fmla="*/ 2685022 h 6858000"/>
              <a:gd name="connsiteX968" fmla="*/ 6526136 w 6569477"/>
              <a:gd name="connsiteY968" fmla="*/ 2683881 h 6858000"/>
              <a:gd name="connsiteX969" fmla="*/ 6524812 w 6569477"/>
              <a:gd name="connsiteY969" fmla="*/ 2680466 h 6858000"/>
              <a:gd name="connsiteX970" fmla="*/ 6524804 w 6569477"/>
              <a:gd name="connsiteY970" fmla="*/ 2684545 h 6858000"/>
              <a:gd name="connsiteX971" fmla="*/ 6538236 w 6569477"/>
              <a:gd name="connsiteY971" fmla="*/ 2743109 h 6858000"/>
              <a:gd name="connsiteX972" fmla="*/ 6531185 w 6569477"/>
              <a:gd name="connsiteY972" fmla="*/ 2767044 h 6858000"/>
              <a:gd name="connsiteX973" fmla="*/ 6547385 w 6569477"/>
              <a:gd name="connsiteY973" fmla="*/ 2915923 h 6858000"/>
              <a:gd name="connsiteX974" fmla="*/ 6558964 w 6569477"/>
              <a:gd name="connsiteY974" fmla="*/ 2951360 h 6858000"/>
              <a:gd name="connsiteX975" fmla="*/ 6560463 w 6569477"/>
              <a:gd name="connsiteY975" fmla="*/ 3320054 h 6858000"/>
              <a:gd name="connsiteX976" fmla="*/ 6560643 w 6569477"/>
              <a:gd name="connsiteY976" fmla="*/ 3428182 h 6858000"/>
              <a:gd name="connsiteX977" fmla="*/ 6564303 w 6569477"/>
              <a:gd name="connsiteY977" fmla="*/ 3497307 h 6858000"/>
              <a:gd name="connsiteX978" fmla="*/ 6543934 w 6569477"/>
              <a:gd name="connsiteY978" fmla="*/ 3505308 h 6858000"/>
              <a:gd name="connsiteX979" fmla="*/ 6547053 w 6569477"/>
              <a:gd name="connsiteY979" fmla="*/ 3250053 h 6858000"/>
              <a:gd name="connsiteX980" fmla="*/ 6542614 w 6569477"/>
              <a:gd name="connsiteY980" fmla="*/ 3244740 h 6858000"/>
              <a:gd name="connsiteX981" fmla="*/ 6541744 w 6569477"/>
              <a:gd name="connsiteY981" fmla="*/ 3254490 h 6858000"/>
              <a:gd name="connsiteX982" fmla="*/ 6534694 w 6569477"/>
              <a:gd name="connsiteY982" fmla="*/ 3278429 h 6858000"/>
              <a:gd name="connsiteX983" fmla="*/ 6531190 w 6569477"/>
              <a:gd name="connsiteY983" fmla="*/ 3263643 h 6858000"/>
              <a:gd name="connsiteX984" fmla="*/ 6531994 w 6569477"/>
              <a:gd name="connsiteY984" fmla="*/ 3253615 h 6858000"/>
              <a:gd name="connsiteX985" fmla="*/ 6531124 w 6569477"/>
              <a:gd name="connsiteY985" fmla="*/ 3263366 h 6858000"/>
              <a:gd name="connsiteX986" fmla="*/ 6531190 w 6569477"/>
              <a:gd name="connsiteY986" fmla="*/ 3263643 h 6858000"/>
              <a:gd name="connsiteX987" fmla="*/ 6521033 w 6569477"/>
              <a:gd name="connsiteY987" fmla="*/ 3390229 h 6858000"/>
              <a:gd name="connsiteX988" fmla="*/ 6517384 w 6569477"/>
              <a:gd name="connsiteY988" fmla="*/ 3527497 h 6858000"/>
              <a:gd name="connsiteX989" fmla="*/ 6496595 w 6569477"/>
              <a:gd name="connsiteY989" fmla="*/ 3815563 h 6858000"/>
              <a:gd name="connsiteX990" fmla="*/ 6501124 w 6569477"/>
              <a:gd name="connsiteY990" fmla="*/ 3874940 h 6858000"/>
              <a:gd name="connsiteX991" fmla="*/ 6472234 w 6569477"/>
              <a:gd name="connsiteY991" fmla="*/ 4088567 h 6858000"/>
              <a:gd name="connsiteX992" fmla="*/ 6480357 w 6569477"/>
              <a:gd name="connsiteY992" fmla="*/ 4094487 h 6858000"/>
              <a:gd name="connsiteX993" fmla="*/ 6428427 w 6569477"/>
              <a:gd name="connsiteY993" fmla="*/ 4375267 h 6858000"/>
              <a:gd name="connsiteX994" fmla="*/ 6425741 w 6569477"/>
              <a:gd name="connsiteY994" fmla="*/ 4375556 h 6858000"/>
              <a:gd name="connsiteX995" fmla="*/ 6427506 w 6569477"/>
              <a:gd name="connsiteY995" fmla="*/ 4369573 h 6858000"/>
              <a:gd name="connsiteX996" fmla="*/ 6426300 w 6569477"/>
              <a:gd name="connsiteY996" fmla="*/ 4367087 h 6858000"/>
              <a:gd name="connsiteX997" fmla="*/ 6428376 w 6569477"/>
              <a:gd name="connsiteY997" fmla="*/ 4359822 h 6858000"/>
              <a:gd name="connsiteX998" fmla="*/ 6425949 w 6569477"/>
              <a:gd name="connsiteY998" fmla="*/ 4366362 h 6858000"/>
              <a:gd name="connsiteX999" fmla="*/ 6426300 w 6569477"/>
              <a:gd name="connsiteY999" fmla="*/ 4367087 h 6858000"/>
              <a:gd name="connsiteX1000" fmla="*/ 6420336 w 6569477"/>
              <a:gd name="connsiteY1000" fmla="*/ 4387972 h 6858000"/>
              <a:gd name="connsiteX1001" fmla="*/ 6408966 w 6569477"/>
              <a:gd name="connsiteY1001" fmla="*/ 4412135 h 6858000"/>
              <a:gd name="connsiteX1002" fmla="*/ 6350047 w 6569477"/>
              <a:gd name="connsiteY1002" fmla="*/ 4686953 h 6858000"/>
              <a:gd name="connsiteX1003" fmla="*/ 6323588 w 6569477"/>
              <a:gd name="connsiteY1003" fmla="*/ 4763203 h 6858000"/>
              <a:gd name="connsiteX1004" fmla="*/ 6242470 w 6569477"/>
              <a:gd name="connsiteY1004" fmla="*/ 5011457 h 6858000"/>
              <a:gd name="connsiteX1005" fmla="*/ 6206632 w 6569477"/>
              <a:gd name="connsiteY1005" fmla="*/ 5110210 h 6858000"/>
              <a:gd name="connsiteX1006" fmla="*/ 6191507 w 6569477"/>
              <a:gd name="connsiteY1006" fmla="*/ 5140673 h 6858000"/>
              <a:gd name="connsiteX1007" fmla="*/ 6172300 w 6569477"/>
              <a:gd name="connsiteY1007" fmla="*/ 5199455 h 6858000"/>
              <a:gd name="connsiteX1008" fmla="*/ 6156345 w 6569477"/>
              <a:gd name="connsiteY1008" fmla="*/ 5277115 h 6858000"/>
              <a:gd name="connsiteX1009" fmla="*/ 6059140 w 6569477"/>
              <a:gd name="connsiteY1009" fmla="*/ 5529842 h 6858000"/>
              <a:gd name="connsiteX1010" fmla="*/ 6065922 w 6569477"/>
              <a:gd name="connsiteY1010" fmla="*/ 5528472 h 6858000"/>
              <a:gd name="connsiteX1011" fmla="*/ 6078119 w 6569477"/>
              <a:gd name="connsiteY1011" fmla="*/ 5518945 h 6858000"/>
              <a:gd name="connsiteX1012" fmla="*/ 6077573 w 6569477"/>
              <a:gd name="connsiteY1012" fmla="*/ 5523376 h 6858000"/>
              <a:gd name="connsiteX1013" fmla="*/ 6068664 w 6569477"/>
              <a:gd name="connsiteY1013" fmla="*/ 5542046 h 6858000"/>
              <a:gd name="connsiteX1014" fmla="*/ 6075448 w 6569477"/>
              <a:gd name="connsiteY1014" fmla="*/ 5540675 h 6858000"/>
              <a:gd name="connsiteX1015" fmla="*/ 6077573 w 6569477"/>
              <a:gd name="connsiteY1015" fmla="*/ 5523376 h 6858000"/>
              <a:gd name="connsiteX1016" fmla="*/ 6125089 w 6569477"/>
              <a:gd name="connsiteY1016" fmla="*/ 5423814 h 6858000"/>
              <a:gd name="connsiteX1017" fmla="*/ 6179507 w 6569477"/>
              <a:gd name="connsiteY1017" fmla="*/ 5321879 h 6858000"/>
              <a:gd name="connsiteX1018" fmla="*/ 6233557 w 6569477"/>
              <a:gd name="connsiteY1018" fmla="*/ 5205010 h 6858000"/>
              <a:gd name="connsiteX1019" fmla="*/ 6187733 w 6569477"/>
              <a:gd name="connsiteY1019" fmla="*/ 5362599 h 6858000"/>
              <a:gd name="connsiteX1020" fmla="*/ 6184992 w 6569477"/>
              <a:gd name="connsiteY1020" fmla="*/ 5349026 h 6858000"/>
              <a:gd name="connsiteX1021" fmla="*/ 6163414 w 6569477"/>
              <a:gd name="connsiteY1021" fmla="*/ 5416956 h 6858000"/>
              <a:gd name="connsiteX1022" fmla="*/ 6145805 w 6569477"/>
              <a:gd name="connsiteY1022" fmla="*/ 5434638 h 6858000"/>
              <a:gd name="connsiteX1023" fmla="*/ 6089085 w 6569477"/>
              <a:gd name="connsiteY1023" fmla="*/ 5573237 h 6858000"/>
              <a:gd name="connsiteX1024" fmla="*/ 6082373 w 6569477"/>
              <a:gd name="connsiteY1024" fmla="*/ 5609909 h 6858000"/>
              <a:gd name="connsiteX1025" fmla="*/ 5907955 w 6569477"/>
              <a:gd name="connsiteY1025" fmla="*/ 5934742 h 6858000"/>
              <a:gd name="connsiteX1026" fmla="*/ 5856575 w 6569477"/>
              <a:gd name="connsiteY1026" fmla="*/ 6029882 h 6858000"/>
              <a:gd name="connsiteX1027" fmla="*/ 5826843 w 6569477"/>
              <a:gd name="connsiteY1027" fmla="*/ 6092393 h 6858000"/>
              <a:gd name="connsiteX1028" fmla="*/ 5805124 w 6569477"/>
              <a:gd name="connsiteY1028" fmla="*/ 6089719 h 6858000"/>
              <a:gd name="connsiteX1029" fmla="*/ 5929533 w 6569477"/>
              <a:gd name="connsiteY1029" fmla="*/ 5866812 h 6858000"/>
              <a:gd name="connsiteX1030" fmla="*/ 5928163 w 6569477"/>
              <a:gd name="connsiteY1030" fmla="*/ 5860025 h 6858000"/>
              <a:gd name="connsiteX1031" fmla="*/ 5922749 w 6569477"/>
              <a:gd name="connsiteY1031" fmla="*/ 5868182 h 6858000"/>
              <a:gd name="connsiteX1032" fmla="*/ 5905143 w 6569477"/>
              <a:gd name="connsiteY1032" fmla="*/ 5885866 h 6858000"/>
              <a:gd name="connsiteX1033" fmla="*/ 5909110 w 6569477"/>
              <a:gd name="connsiteY1033" fmla="*/ 5871199 h 6858000"/>
              <a:gd name="connsiteX1034" fmla="*/ 5914596 w 6569477"/>
              <a:gd name="connsiteY1034" fmla="*/ 5862765 h 6858000"/>
              <a:gd name="connsiteX1035" fmla="*/ 5909184 w 6569477"/>
              <a:gd name="connsiteY1035" fmla="*/ 5870922 h 6858000"/>
              <a:gd name="connsiteX1036" fmla="*/ 5909110 w 6569477"/>
              <a:gd name="connsiteY1036" fmla="*/ 5871199 h 6858000"/>
              <a:gd name="connsiteX1037" fmla="*/ 5839843 w 6569477"/>
              <a:gd name="connsiteY1037" fmla="*/ 5977637 h 6858000"/>
              <a:gd name="connsiteX1038" fmla="*/ 5771208 w 6569477"/>
              <a:gd name="connsiteY1038" fmla="*/ 6096571 h 6858000"/>
              <a:gd name="connsiteX1039" fmla="*/ 5615626 w 6569477"/>
              <a:gd name="connsiteY1039" fmla="*/ 6339899 h 6858000"/>
              <a:gd name="connsiteX1040" fmla="*/ 5591306 w 6569477"/>
              <a:gd name="connsiteY1040" fmla="*/ 6394255 h 6858000"/>
              <a:gd name="connsiteX1041" fmla="*/ 5464086 w 6569477"/>
              <a:gd name="connsiteY1041" fmla="*/ 6568285 h 6858000"/>
              <a:gd name="connsiteX1042" fmla="*/ 5468405 w 6569477"/>
              <a:gd name="connsiteY1042" fmla="*/ 6577359 h 6858000"/>
              <a:gd name="connsiteX1043" fmla="*/ 5288922 w 6569477"/>
              <a:gd name="connsiteY1043" fmla="*/ 6799441 h 6858000"/>
              <a:gd name="connsiteX1044" fmla="*/ 5286422 w 6569477"/>
              <a:gd name="connsiteY1044" fmla="*/ 6798415 h 6858000"/>
              <a:gd name="connsiteX1045" fmla="*/ 5290826 w 6569477"/>
              <a:gd name="connsiteY1045" fmla="*/ 6793995 h 6858000"/>
              <a:gd name="connsiteX1046" fmla="*/ 5290950 w 6569477"/>
              <a:gd name="connsiteY1046" fmla="*/ 6791235 h 6858000"/>
              <a:gd name="connsiteX1047" fmla="*/ 5296238 w 6569477"/>
              <a:gd name="connsiteY1047" fmla="*/ 6785838 h 6858000"/>
              <a:gd name="connsiteX1048" fmla="*/ 5290987 w 6569477"/>
              <a:gd name="connsiteY1048" fmla="*/ 6790431 h 6858000"/>
              <a:gd name="connsiteX1049" fmla="*/ 5290950 w 6569477"/>
              <a:gd name="connsiteY1049" fmla="*/ 6791235 h 6858000"/>
              <a:gd name="connsiteX1050" fmla="*/ 5275753 w 6569477"/>
              <a:gd name="connsiteY1050" fmla="*/ 6806752 h 6858000"/>
              <a:gd name="connsiteX1051" fmla="*/ 5254239 w 6569477"/>
              <a:gd name="connsiteY1051" fmla="*/ 6822575 h 6858000"/>
              <a:gd name="connsiteX1052" fmla="*/ 5225321 w 6569477"/>
              <a:gd name="connsiteY1052" fmla="*/ 6858000 h 6858000"/>
              <a:gd name="connsiteX1053" fmla="*/ 5157501 w 6569477"/>
              <a:gd name="connsiteY1053" fmla="*/ 6858000 h 6858000"/>
              <a:gd name="connsiteX1054" fmla="*/ 5208211 w 6569477"/>
              <a:gd name="connsiteY1054" fmla="*/ 6795673 h 6858000"/>
              <a:gd name="connsiteX1055" fmla="*/ 5328568 w 6569477"/>
              <a:gd name="connsiteY1055" fmla="*/ 6666293 h 6858000"/>
              <a:gd name="connsiteX1056" fmla="*/ 5366453 w 6569477"/>
              <a:gd name="connsiteY1056" fmla="*/ 6609197 h 6858000"/>
              <a:gd name="connsiteX1057" fmla="*/ 5430099 w 6569477"/>
              <a:gd name="connsiteY1057" fmla="*/ 6539833 h 6858000"/>
              <a:gd name="connsiteX1058" fmla="*/ 5427358 w 6569477"/>
              <a:gd name="connsiteY1058" fmla="*/ 6526259 h 6858000"/>
              <a:gd name="connsiteX1059" fmla="*/ 5513952 w 6569477"/>
              <a:gd name="connsiteY1059" fmla="*/ 6395753 h 6858000"/>
              <a:gd name="connsiteX1060" fmla="*/ 5597877 w 6569477"/>
              <a:gd name="connsiteY1060" fmla="*/ 6286977 h 6858000"/>
              <a:gd name="connsiteX1061" fmla="*/ 5589542 w 6569477"/>
              <a:gd name="connsiteY1061" fmla="*/ 6276299 h 6858000"/>
              <a:gd name="connsiteX1062" fmla="*/ 5579347 w 6569477"/>
              <a:gd name="connsiteY1062" fmla="*/ 6278801 h 6858000"/>
              <a:gd name="connsiteX1063" fmla="*/ 5572013 w 6569477"/>
              <a:gd name="connsiteY1063" fmla="*/ 6278854 h 6858000"/>
              <a:gd name="connsiteX1064" fmla="*/ 5561199 w 6569477"/>
              <a:gd name="connsiteY1064" fmla="*/ 6297181 h 6858000"/>
              <a:gd name="connsiteX1065" fmla="*/ 5561199 w 6569477"/>
              <a:gd name="connsiteY1065" fmla="*/ 6283333 h 6858000"/>
              <a:gd name="connsiteX1066" fmla="*/ 5526598 w 6569477"/>
              <a:gd name="connsiteY1066" fmla="*/ 6345645 h 6858000"/>
              <a:gd name="connsiteX1067" fmla="*/ 5505837 w 6569477"/>
              <a:gd name="connsiteY1067" fmla="*/ 6359491 h 6858000"/>
              <a:gd name="connsiteX1068" fmla="*/ 5422797 w 6569477"/>
              <a:gd name="connsiteY1068" fmla="*/ 6484116 h 6858000"/>
              <a:gd name="connsiteX1069" fmla="*/ 5408957 w 6569477"/>
              <a:gd name="connsiteY1069" fmla="*/ 6518733 h 6858000"/>
              <a:gd name="connsiteX1070" fmla="*/ 5173676 w 6569477"/>
              <a:gd name="connsiteY1070" fmla="*/ 6802601 h 6858000"/>
              <a:gd name="connsiteX1071" fmla="*/ 5153132 w 6569477"/>
              <a:gd name="connsiteY1071" fmla="*/ 6832134 h 6858000"/>
              <a:gd name="connsiteX1072" fmla="*/ 5136638 w 6569477"/>
              <a:gd name="connsiteY1072" fmla="*/ 6858000 h 6858000"/>
              <a:gd name="connsiteX1073" fmla="*/ 5106051 w 6569477"/>
              <a:gd name="connsiteY1073" fmla="*/ 6858000 h 6858000"/>
              <a:gd name="connsiteX1074" fmla="*/ 5127832 w 6569477"/>
              <a:gd name="connsiteY1074" fmla="*/ 6832026 h 6858000"/>
              <a:gd name="connsiteX1075" fmla="*/ 5208277 w 6569477"/>
              <a:gd name="connsiteY1075" fmla="*/ 6740288 h 6858000"/>
              <a:gd name="connsiteX1076" fmla="*/ 5208277 w 6569477"/>
              <a:gd name="connsiteY1076" fmla="*/ 6733364 h 6858000"/>
              <a:gd name="connsiteX1077" fmla="*/ 5201357 w 6569477"/>
              <a:gd name="connsiteY1077" fmla="*/ 6740288 h 6858000"/>
              <a:gd name="connsiteX1078" fmla="*/ 5180596 w 6569477"/>
              <a:gd name="connsiteY1078" fmla="*/ 6754136 h 6858000"/>
              <a:gd name="connsiteX1079" fmla="*/ 5187389 w 6569477"/>
              <a:gd name="connsiteY1079" fmla="*/ 6740544 h 6858000"/>
              <a:gd name="connsiteX1080" fmla="*/ 5194437 w 6569477"/>
              <a:gd name="connsiteY1080" fmla="*/ 6733364 h 6858000"/>
              <a:gd name="connsiteX1081" fmla="*/ 5187516 w 6569477"/>
              <a:gd name="connsiteY1081" fmla="*/ 6740288 h 6858000"/>
              <a:gd name="connsiteX1082" fmla="*/ 5187389 w 6569477"/>
              <a:gd name="connsiteY1082" fmla="*/ 6740544 h 6858000"/>
              <a:gd name="connsiteX1083" fmla="*/ 5098421 w 6569477"/>
              <a:gd name="connsiteY1083" fmla="*/ 6831161 h 6858000"/>
              <a:gd name="connsiteX1084" fmla="*/ 5074751 w 6569477"/>
              <a:gd name="connsiteY1084" fmla="*/ 6858000 h 6858000"/>
              <a:gd name="connsiteX1085" fmla="*/ 4627783 w 6569477"/>
              <a:gd name="connsiteY1085" fmla="*/ 6858000 h 6858000"/>
              <a:gd name="connsiteX1086" fmla="*/ 4759894 w 6569477"/>
              <a:gd name="connsiteY1086" fmla="*/ 6716663 h 6858000"/>
              <a:gd name="connsiteX1087" fmla="*/ 5986727 w 6569477"/>
              <a:gd name="connsiteY1087" fmla="*/ 3868735 h 6858000"/>
              <a:gd name="connsiteX1088" fmla="*/ 6003597 w 6569477"/>
              <a:gd name="connsiteY1088" fmla="*/ 3548178 h 6858000"/>
              <a:gd name="connsiteX1089" fmla="*/ 6012034 w 6569477"/>
              <a:gd name="connsiteY1089" fmla="*/ 3539742 h 6858000"/>
              <a:gd name="connsiteX1090" fmla="*/ 6012033 w 6569477"/>
              <a:gd name="connsiteY1090" fmla="*/ 3514433 h 6858000"/>
              <a:gd name="connsiteX1091" fmla="*/ 6003597 w 6569477"/>
              <a:gd name="connsiteY1091" fmla="*/ 3506001 h 6858000"/>
              <a:gd name="connsiteX1092" fmla="*/ 6003597 w 6569477"/>
              <a:gd name="connsiteY1092" fmla="*/ 3269799 h 6858000"/>
              <a:gd name="connsiteX1093" fmla="*/ 5952984 w 6569477"/>
              <a:gd name="connsiteY1093" fmla="*/ 2721484 h 6858000"/>
              <a:gd name="connsiteX1094" fmla="*/ 5404662 w 6569477"/>
              <a:gd name="connsiteY1094" fmla="*/ 1051221 h 6858000"/>
              <a:gd name="connsiteX1095" fmla="*/ 4873211 w 6569477"/>
              <a:gd name="connsiteY1095" fmla="*/ 224525 h 6858000"/>
              <a:gd name="connsiteX1096" fmla="*/ 4890083 w 6569477"/>
              <a:gd name="connsiteY1096" fmla="*/ 232961 h 6858000"/>
              <a:gd name="connsiteX1097" fmla="*/ 4797289 w 6569477"/>
              <a:gd name="connsiteY1097" fmla="*/ 114861 h 6858000"/>
              <a:gd name="connsiteX1098" fmla="*/ 4738239 w 6569477"/>
              <a:gd name="connsiteY1098" fmla="*/ 55811 h 6858000"/>
              <a:gd name="connsiteX1099" fmla="*/ 0 w 6569477"/>
              <a:gd name="connsiteY1099" fmla="*/ 0 h 6858000"/>
              <a:gd name="connsiteX1100" fmla="*/ 4229922 w 6569477"/>
              <a:gd name="connsiteY1100" fmla="*/ 0 h 6858000"/>
              <a:gd name="connsiteX1101" fmla="*/ 4372273 w 6569477"/>
              <a:gd name="connsiteY1101" fmla="*/ 157015 h 6858000"/>
              <a:gd name="connsiteX1102" fmla="*/ 4543809 w 6569477"/>
              <a:gd name="connsiteY1102" fmla="*/ 370769 h 6858000"/>
              <a:gd name="connsiteX1103" fmla="*/ 4849592 w 6569477"/>
              <a:gd name="connsiteY1103" fmla="*/ 843375 h 6858000"/>
              <a:gd name="connsiteX1104" fmla="*/ 4914877 w 6569477"/>
              <a:gd name="connsiteY1104" fmla="*/ 967066 h 6858000"/>
              <a:gd name="connsiteX1105" fmla="*/ 4925933 w 6569477"/>
              <a:gd name="connsiteY1105" fmla="*/ 979122 h 6858000"/>
              <a:gd name="connsiteX1106" fmla="*/ 4982878 w 6569477"/>
              <a:gd name="connsiteY1106" fmla="*/ 1068093 h 6858000"/>
              <a:gd name="connsiteX1107" fmla="*/ 4982876 w 6569477"/>
              <a:gd name="connsiteY1107" fmla="*/ 1076527 h 6858000"/>
              <a:gd name="connsiteX1108" fmla="*/ 4982876 w 6569477"/>
              <a:gd name="connsiteY1108" fmla="*/ 1084962 h 6858000"/>
              <a:gd name="connsiteX1109" fmla="*/ 4991312 w 6569477"/>
              <a:gd name="connsiteY1109" fmla="*/ 1084964 h 6858000"/>
              <a:gd name="connsiteX1110" fmla="*/ 5008183 w 6569477"/>
              <a:gd name="connsiteY1110" fmla="*/ 1127139 h 6858000"/>
              <a:gd name="connsiteX1111" fmla="*/ 5008183 w 6569477"/>
              <a:gd name="connsiteY1111" fmla="*/ 1135577 h 6858000"/>
              <a:gd name="connsiteX1112" fmla="*/ 5016618 w 6569477"/>
              <a:gd name="connsiteY1112" fmla="*/ 1144015 h 6858000"/>
              <a:gd name="connsiteX1113" fmla="*/ 5016619 w 6569477"/>
              <a:gd name="connsiteY1113" fmla="*/ 1135576 h 6858000"/>
              <a:gd name="connsiteX1114" fmla="*/ 5075670 w 6569477"/>
              <a:gd name="connsiteY1114" fmla="*/ 1228369 h 6858000"/>
              <a:gd name="connsiteX1115" fmla="*/ 5067232 w 6569477"/>
              <a:gd name="connsiteY1115" fmla="*/ 1228371 h 6858000"/>
              <a:gd name="connsiteX1116" fmla="*/ 5067232 w 6569477"/>
              <a:gd name="connsiteY1116" fmla="*/ 1236805 h 6858000"/>
              <a:gd name="connsiteX1117" fmla="*/ 5075669 w 6569477"/>
              <a:gd name="connsiteY1117" fmla="*/ 1245241 h 6858000"/>
              <a:gd name="connsiteX1118" fmla="*/ 5084105 w 6569477"/>
              <a:gd name="connsiteY1118" fmla="*/ 1245241 h 6858000"/>
              <a:gd name="connsiteX1119" fmla="*/ 5084107 w 6569477"/>
              <a:gd name="connsiteY1119" fmla="*/ 1253677 h 6858000"/>
              <a:gd name="connsiteX1120" fmla="*/ 5100976 w 6569477"/>
              <a:gd name="connsiteY1120" fmla="*/ 1304291 h 6858000"/>
              <a:gd name="connsiteX1121" fmla="*/ 5117847 w 6569477"/>
              <a:gd name="connsiteY1121" fmla="*/ 1312726 h 6858000"/>
              <a:gd name="connsiteX1122" fmla="*/ 5126282 w 6569477"/>
              <a:gd name="connsiteY1122" fmla="*/ 1329598 h 6858000"/>
              <a:gd name="connsiteX1123" fmla="*/ 5117847 w 6569477"/>
              <a:gd name="connsiteY1123" fmla="*/ 1338033 h 6858000"/>
              <a:gd name="connsiteX1124" fmla="*/ 5126283 w 6569477"/>
              <a:gd name="connsiteY1124" fmla="*/ 1346469 h 6858000"/>
              <a:gd name="connsiteX1125" fmla="*/ 5134719 w 6569477"/>
              <a:gd name="connsiteY1125" fmla="*/ 1354905 h 6858000"/>
              <a:gd name="connsiteX1126" fmla="*/ 5176898 w 6569477"/>
              <a:gd name="connsiteY1126" fmla="*/ 1430824 h 6858000"/>
              <a:gd name="connsiteX1127" fmla="*/ 5168461 w 6569477"/>
              <a:gd name="connsiteY1127" fmla="*/ 1397082 h 6858000"/>
              <a:gd name="connsiteX1128" fmla="*/ 5143155 w 6569477"/>
              <a:gd name="connsiteY1128" fmla="*/ 1363341 h 6858000"/>
              <a:gd name="connsiteX1129" fmla="*/ 5143154 w 6569477"/>
              <a:gd name="connsiteY1129" fmla="*/ 1354903 h 6858000"/>
              <a:gd name="connsiteX1130" fmla="*/ 5143155 w 6569477"/>
              <a:gd name="connsiteY1130" fmla="*/ 1346469 h 6858000"/>
              <a:gd name="connsiteX1131" fmla="*/ 5134719 w 6569477"/>
              <a:gd name="connsiteY1131" fmla="*/ 1329598 h 6858000"/>
              <a:gd name="connsiteX1132" fmla="*/ 5092539 w 6569477"/>
              <a:gd name="connsiteY1132" fmla="*/ 1262112 h 6858000"/>
              <a:gd name="connsiteX1133" fmla="*/ 5092540 w 6569477"/>
              <a:gd name="connsiteY1133" fmla="*/ 1245241 h 6858000"/>
              <a:gd name="connsiteX1134" fmla="*/ 5092539 w 6569477"/>
              <a:gd name="connsiteY1134" fmla="*/ 1236803 h 6858000"/>
              <a:gd name="connsiteX1135" fmla="*/ 5092539 w 6569477"/>
              <a:gd name="connsiteY1135" fmla="*/ 1219933 h 6858000"/>
              <a:gd name="connsiteX1136" fmla="*/ 5084107 w 6569477"/>
              <a:gd name="connsiteY1136" fmla="*/ 1219935 h 6858000"/>
              <a:gd name="connsiteX1137" fmla="*/ 5075668 w 6569477"/>
              <a:gd name="connsiteY1137" fmla="*/ 1219935 h 6858000"/>
              <a:gd name="connsiteX1138" fmla="*/ 5050362 w 6569477"/>
              <a:gd name="connsiteY1138" fmla="*/ 1186189 h 6858000"/>
              <a:gd name="connsiteX1139" fmla="*/ 5025055 w 6569477"/>
              <a:gd name="connsiteY1139" fmla="*/ 1135578 h 6858000"/>
              <a:gd name="connsiteX1140" fmla="*/ 5025054 w 6569477"/>
              <a:gd name="connsiteY1140" fmla="*/ 1127141 h 6858000"/>
              <a:gd name="connsiteX1141" fmla="*/ 5025055 w 6569477"/>
              <a:gd name="connsiteY1141" fmla="*/ 1118707 h 6858000"/>
              <a:gd name="connsiteX1142" fmla="*/ 5009238 w 6569477"/>
              <a:gd name="connsiteY1142" fmla="*/ 1101833 h 6858000"/>
              <a:gd name="connsiteX1143" fmla="*/ 5004170 w 6569477"/>
              <a:gd name="connsiteY1143" fmla="*/ 1092826 h 6858000"/>
              <a:gd name="connsiteX1144" fmla="*/ 5008183 w 6569477"/>
              <a:gd name="connsiteY1144" fmla="*/ 1093400 h 6858000"/>
              <a:gd name="connsiteX1145" fmla="*/ 5008182 w 6569477"/>
              <a:gd name="connsiteY1145" fmla="*/ 1084964 h 6858000"/>
              <a:gd name="connsiteX1146" fmla="*/ 4999746 w 6569477"/>
              <a:gd name="connsiteY1146" fmla="*/ 1076527 h 6858000"/>
              <a:gd name="connsiteX1147" fmla="*/ 4991312 w 6569477"/>
              <a:gd name="connsiteY1147" fmla="*/ 1068091 h 6858000"/>
              <a:gd name="connsiteX1148" fmla="*/ 4982876 w 6569477"/>
              <a:gd name="connsiteY1148" fmla="*/ 1042786 h 6858000"/>
              <a:gd name="connsiteX1149" fmla="*/ 4966004 w 6569477"/>
              <a:gd name="connsiteY1149" fmla="*/ 1025912 h 6858000"/>
              <a:gd name="connsiteX1150" fmla="*/ 4982876 w 6569477"/>
              <a:gd name="connsiteY1150" fmla="*/ 1034349 h 6858000"/>
              <a:gd name="connsiteX1151" fmla="*/ 4957571 w 6569477"/>
              <a:gd name="connsiteY1151" fmla="*/ 1009043 h 6858000"/>
              <a:gd name="connsiteX1152" fmla="*/ 4932262 w 6569477"/>
              <a:gd name="connsiteY1152" fmla="*/ 966864 h 6858000"/>
              <a:gd name="connsiteX1153" fmla="*/ 4957569 w 6569477"/>
              <a:gd name="connsiteY1153" fmla="*/ 966864 h 6858000"/>
              <a:gd name="connsiteX1154" fmla="*/ 4923825 w 6569477"/>
              <a:gd name="connsiteY1154" fmla="*/ 933123 h 6858000"/>
              <a:gd name="connsiteX1155" fmla="*/ 4932261 w 6569477"/>
              <a:gd name="connsiteY1155" fmla="*/ 933122 h 6858000"/>
              <a:gd name="connsiteX1156" fmla="*/ 4932262 w 6569477"/>
              <a:gd name="connsiteY1156" fmla="*/ 924686 h 6858000"/>
              <a:gd name="connsiteX1157" fmla="*/ 4923825 w 6569477"/>
              <a:gd name="connsiteY1157" fmla="*/ 916250 h 6858000"/>
              <a:gd name="connsiteX1158" fmla="*/ 4898518 w 6569477"/>
              <a:gd name="connsiteY1158" fmla="*/ 890943 h 6858000"/>
              <a:gd name="connsiteX1159" fmla="*/ 4890083 w 6569477"/>
              <a:gd name="connsiteY1159" fmla="*/ 874073 h 6858000"/>
              <a:gd name="connsiteX1160" fmla="*/ 4881646 w 6569477"/>
              <a:gd name="connsiteY1160" fmla="*/ 865638 h 6858000"/>
              <a:gd name="connsiteX1161" fmla="*/ 4881647 w 6569477"/>
              <a:gd name="connsiteY1161" fmla="*/ 874073 h 6858000"/>
              <a:gd name="connsiteX1162" fmla="*/ 4881647 w 6569477"/>
              <a:gd name="connsiteY1162" fmla="*/ 882507 h 6858000"/>
              <a:gd name="connsiteX1163" fmla="*/ 4839470 w 6569477"/>
              <a:gd name="connsiteY1163" fmla="*/ 815023 h 6858000"/>
              <a:gd name="connsiteX1164" fmla="*/ 4864776 w 6569477"/>
              <a:gd name="connsiteY1164" fmla="*/ 823459 h 6858000"/>
              <a:gd name="connsiteX1165" fmla="*/ 4814160 w 6569477"/>
              <a:gd name="connsiteY1165" fmla="*/ 772843 h 6858000"/>
              <a:gd name="connsiteX1166" fmla="*/ 4771982 w 6569477"/>
              <a:gd name="connsiteY1166" fmla="*/ 705360 h 6858000"/>
              <a:gd name="connsiteX1167" fmla="*/ 4780419 w 6569477"/>
              <a:gd name="connsiteY1167" fmla="*/ 713795 h 6858000"/>
              <a:gd name="connsiteX1168" fmla="*/ 4788853 w 6569477"/>
              <a:gd name="connsiteY1168" fmla="*/ 713795 h 6858000"/>
              <a:gd name="connsiteX1169" fmla="*/ 4797292 w 6569477"/>
              <a:gd name="connsiteY1169" fmla="*/ 713795 h 6858000"/>
              <a:gd name="connsiteX1170" fmla="*/ 4788854 w 6569477"/>
              <a:gd name="connsiteY1170" fmla="*/ 696923 h 6858000"/>
              <a:gd name="connsiteX1171" fmla="*/ 4797290 w 6569477"/>
              <a:gd name="connsiteY1171" fmla="*/ 696923 h 6858000"/>
              <a:gd name="connsiteX1172" fmla="*/ 4805728 w 6569477"/>
              <a:gd name="connsiteY1172" fmla="*/ 705359 h 6858000"/>
              <a:gd name="connsiteX1173" fmla="*/ 4805726 w 6569477"/>
              <a:gd name="connsiteY1173" fmla="*/ 713795 h 6858000"/>
              <a:gd name="connsiteX1174" fmla="*/ 4814160 w 6569477"/>
              <a:gd name="connsiteY1174" fmla="*/ 722229 h 6858000"/>
              <a:gd name="connsiteX1175" fmla="*/ 4822596 w 6569477"/>
              <a:gd name="connsiteY1175" fmla="*/ 730666 h 6858000"/>
              <a:gd name="connsiteX1176" fmla="*/ 4991311 w 6569477"/>
              <a:gd name="connsiteY1176" fmla="*/ 1000607 h 6858000"/>
              <a:gd name="connsiteX1177" fmla="*/ 4991312 w 6569477"/>
              <a:gd name="connsiteY1177" fmla="*/ 1009043 h 6858000"/>
              <a:gd name="connsiteX1178" fmla="*/ 4999746 w 6569477"/>
              <a:gd name="connsiteY1178" fmla="*/ 1017476 h 6858000"/>
              <a:gd name="connsiteX1179" fmla="*/ 5033490 w 6569477"/>
              <a:gd name="connsiteY1179" fmla="*/ 1068093 h 6858000"/>
              <a:gd name="connsiteX1180" fmla="*/ 5041925 w 6569477"/>
              <a:gd name="connsiteY1180" fmla="*/ 1093401 h 6858000"/>
              <a:gd name="connsiteX1181" fmla="*/ 5050362 w 6569477"/>
              <a:gd name="connsiteY1181" fmla="*/ 1101835 h 6858000"/>
              <a:gd name="connsiteX1182" fmla="*/ 5092540 w 6569477"/>
              <a:gd name="connsiteY1182" fmla="*/ 1160885 h 6858000"/>
              <a:gd name="connsiteX1183" fmla="*/ 5100975 w 6569477"/>
              <a:gd name="connsiteY1183" fmla="*/ 1169321 h 6858000"/>
              <a:gd name="connsiteX1184" fmla="*/ 5100976 w 6569477"/>
              <a:gd name="connsiteY1184" fmla="*/ 1194627 h 6858000"/>
              <a:gd name="connsiteX1185" fmla="*/ 5143155 w 6569477"/>
              <a:gd name="connsiteY1185" fmla="*/ 1253676 h 6858000"/>
              <a:gd name="connsiteX1186" fmla="*/ 5151590 w 6569477"/>
              <a:gd name="connsiteY1186" fmla="*/ 1262112 h 6858000"/>
              <a:gd name="connsiteX1187" fmla="*/ 5151590 w 6569477"/>
              <a:gd name="connsiteY1187" fmla="*/ 1270548 h 6858000"/>
              <a:gd name="connsiteX1188" fmla="*/ 5261254 w 6569477"/>
              <a:gd name="connsiteY1188" fmla="*/ 1506748 h 6858000"/>
              <a:gd name="connsiteX1189" fmla="*/ 5278126 w 6569477"/>
              <a:gd name="connsiteY1189" fmla="*/ 1532055 h 6858000"/>
              <a:gd name="connsiteX1190" fmla="*/ 5278128 w 6569477"/>
              <a:gd name="connsiteY1190" fmla="*/ 1557362 h 6858000"/>
              <a:gd name="connsiteX1191" fmla="*/ 5294998 w 6569477"/>
              <a:gd name="connsiteY1191" fmla="*/ 1557362 h 6858000"/>
              <a:gd name="connsiteX1192" fmla="*/ 5303433 w 6569477"/>
              <a:gd name="connsiteY1192" fmla="*/ 1574233 h 6858000"/>
              <a:gd name="connsiteX1193" fmla="*/ 5345614 w 6569477"/>
              <a:gd name="connsiteY1193" fmla="*/ 1692332 h 6858000"/>
              <a:gd name="connsiteX1194" fmla="*/ 5345612 w 6569477"/>
              <a:gd name="connsiteY1194" fmla="*/ 1700767 h 6858000"/>
              <a:gd name="connsiteX1195" fmla="*/ 5345612 w 6569477"/>
              <a:gd name="connsiteY1195" fmla="*/ 1717637 h 6858000"/>
              <a:gd name="connsiteX1196" fmla="*/ 5354048 w 6569477"/>
              <a:gd name="connsiteY1196" fmla="*/ 1717639 h 6858000"/>
              <a:gd name="connsiteX1197" fmla="*/ 5413098 w 6569477"/>
              <a:gd name="connsiteY1197" fmla="*/ 1844173 h 6858000"/>
              <a:gd name="connsiteX1198" fmla="*/ 5480584 w 6569477"/>
              <a:gd name="connsiteY1198" fmla="*/ 2012887 h 6858000"/>
              <a:gd name="connsiteX1199" fmla="*/ 5514328 w 6569477"/>
              <a:gd name="connsiteY1199" fmla="*/ 2105680 h 6858000"/>
              <a:gd name="connsiteX1200" fmla="*/ 5514328 w 6569477"/>
              <a:gd name="connsiteY1200" fmla="*/ 2114117 h 6858000"/>
              <a:gd name="connsiteX1201" fmla="*/ 5514327 w 6569477"/>
              <a:gd name="connsiteY1201" fmla="*/ 2122551 h 6858000"/>
              <a:gd name="connsiteX1202" fmla="*/ 5514328 w 6569477"/>
              <a:gd name="connsiteY1202" fmla="*/ 2130987 h 6858000"/>
              <a:gd name="connsiteX1203" fmla="*/ 5522762 w 6569477"/>
              <a:gd name="connsiteY1203" fmla="*/ 2130987 h 6858000"/>
              <a:gd name="connsiteX1204" fmla="*/ 5539633 w 6569477"/>
              <a:gd name="connsiteY1204" fmla="*/ 2139424 h 6858000"/>
              <a:gd name="connsiteX1205" fmla="*/ 5556503 w 6569477"/>
              <a:gd name="connsiteY1205" fmla="*/ 2198472 h 6858000"/>
              <a:gd name="connsiteX1206" fmla="*/ 5573376 w 6569477"/>
              <a:gd name="connsiteY1206" fmla="*/ 2215344 h 6858000"/>
              <a:gd name="connsiteX1207" fmla="*/ 5531197 w 6569477"/>
              <a:gd name="connsiteY1207" fmla="*/ 2114117 h 6858000"/>
              <a:gd name="connsiteX1208" fmla="*/ 5531198 w 6569477"/>
              <a:gd name="connsiteY1208" fmla="*/ 2097245 h 6858000"/>
              <a:gd name="connsiteX1209" fmla="*/ 5522762 w 6569477"/>
              <a:gd name="connsiteY1209" fmla="*/ 2088808 h 6858000"/>
              <a:gd name="connsiteX1210" fmla="*/ 5480583 w 6569477"/>
              <a:gd name="connsiteY1210" fmla="*/ 1953837 h 6858000"/>
              <a:gd name="connsiteX1211" fmla="*/ 5362484 w 6569477"/>
              <a:gd name="connsiteY1211" fmla="*/ 1641717 h 6858000"/>
              <a:gd name="connsiteX1212" fmla="*/ 5235948 w 6569477"/>
              <a:gd name="connsiteY1212" fmla="*/ 1346470 h 6858000"/>
              <a:gd name="connsiteX1213" fmla="*/ 5210643 w 6569477"/>
              <a:gd name="connsiteY1213" fmla="*/ 1304291 h 6858000"/>
              <a:gd name="connsiteX1214" fmla="*/ 5109412 w 6569477"/>
              <a:gd name="connsiteY1214" fmla="*/ 1093400 h 6858000"/>
              <a:gd name="connsiteX1215" fmla="*/ 5067234 w 6569477"/>
              <a:gd name="connsiteY1215" fmla="*/ 1025914 h 6858000"/>
              <a:gd name="connsiteX1216" fmla="*/ 4974440 w 6569477"/>
              <a:gd name="connsiteY1216" fmla="*/ 882507 h 6858000"/>
              <a:gd name="connsiteX1217" fmla="*/ 4814162 w 6569477"/>
              <a:gd name="connsiteY1217" fmla="*/ 637873 h 6858000"/>
              <a:gd name="connsiteX1218" fmla="*/ 4771983 w 6569477"/>
              <a:gd name="connsiteY1218" fmla="*/ 595695 h 6858000"/>
              <a:gd name="connsiteX1219" fmla="*/ 4729804 w 6569477"/>
              <a:gd name="connsiteY1219" fmla="*/ 519774 h 6858000"/>
              <a:gd name="connsiteX1220" fmla="*/ 4712933 w 6569477"/>
              <a:gd name="connsiteY1220" fmla="*/ 511338 h 6858000"/>
              <a:gd name="connsiteX1221" fmla="*/ 4628576 w 6569477"/>
              <a:gd name="connsiteY1221" fmla="*/ 393238 h 6858000"/>
              <a:gd name="connsiteX1222" fmla="*/ 4594833 w 6569477"/>
              <a:gd name="connsiteY1222" fmla="*/ 376368 h 6858000"/>
              <a:gd name="connsiteX1223" fmla="*/ 4577960 w 6569477"/>
              <a:gd name="connsiteY1223" fmla="*/ 342623 h 6858000"/>
              <a:gd name="connsiteX1224" fmla="*/ 4324890 w 6569477"/>
              <a:gd name="connsiteY1224" fmla="*/ 72683 h 6858000"/>
              <a:gd name="connsiteX1225" fmla="*/ 4273221 w 6569477"/>
              <a:gd name="connsiteY1225" fmla="*/ 16797 h 6858000"/>
              <a:gd name="connsiteX1226" fmla="*/ 4257562 w 6569477"/>
              <a:gd name="connsiteY1226" fmla="*/ 0 h 6858000"/>
              <a:gd name="connsiteX1227" fmla="*/ 4303981 w 6569477"/>
              <a:gd name="connsiteY1227" fmla="*/ 0 h 6858000"/>
              <a:gd name="connsiteX1228" fmla="*/ 4319485 w 6569477"/>
              <a:gd name="connsiteY1228" fmla="*/ 14161 h 6858000"/>
              <a:gd name="connsiteX1229" fmla="*/ 4341761 w 6569477"/>
              <a:gd name="connsiteY1229" fmla="*/ 38940 h 6858000"/>
              <a:gd name="connsiteX1230" fmla="*/ 4333323 w 6569477"/>
              <a:gd name="connsiteY1230" fmla="*/ 38940 h 6858000"/>
              <a:gd name="connsiteX1231" fmla="*/ 4341761 w 6569477"/>
              <a:gd name="connsiteY1231" fmla="*/ 47377 h 6858000"/>
              <a:gd name="connsiteX1232" fmla="*/ 4316454 w 6569477"/>
              <a:gd name="connsiteY1232" fmla="*/ 38940 h 6858000"/>
              <a:gd name="connsiteX1233" fmla="*/ 4358630 w 6569477"/>
              <a:gd name="connsiteY1233" fmla="*/ 64247 h 6858000"/>
              <a:gd name="connsiteX1234" fmla="*/ 4367067 w 6569477"/>
              <a:gd name="connsiteY1234" fmla="*/ 81121 h 6858000"/>
              <a:gd name="connsiteX1235" fmla="*/ 4375504 w 6569477"/>
              <a:gd name="connsiteY1235" fmla="*/ 89556 h 6858000"/>
              <a:gd name="connsiteX1236" fmla="*/ 4383940 w 6569477"/>
              <a:gd name="connsiteY1236" fmla="*/ 81120 h 6858000"/>
              <a:gd name="connsiteX1237" fmla="*/ 4434553 w 6569477"/>
              <a:gd name="connsiteY1237" fmla="*/ 131733 h 6858000"/>
              <a:gd name="connsiteX1238" fmla="*/ 4442990 w 6569477"/>
              <a:gd name="connsiteY1238" fmla="*/ 140168 h 6858000"/>
              <a:gd name="connsiteX1239" fmla="*/ 4451426 w 6569477"/>
              <a:gd name="connsiteY1239" fmla="*/ 140168 h 6858000"/>
              <a:gd name="connsiteX1240" fmla="*/ 4611704 w 6569477"/>
              <a:gd name="connsiteY1240" fmla="*/ 300447 h 6858000"/>
              <a:gd name="connsiteX1241" fmla="*/ 4620140 w 6569477"/>
              <a:gd name="connsiteY1241" fmla="*/ 325755 h 6858000"/>
              <a:gd name="connsiteX1242" fmla="*/ 4637011 w 6569477"/>
              <a:gd name="connsiteY1242" fmla="*/ 334188 h 6858000"/>
              <a:gd name="connsiteX1243" fmla="*/ 4755110 w 6569477"/>
              <a:gd name="connsiteY1243" fmla="*/ 477595 h 6858000"/>
              <a:gd name="connsiteX1244" fmla="*/ 4873211 w 6569477"/>
              <a:gd name="connsiteY1244" fmla="*/ 629438 h 6858000"/>
              <a:gd name="connsiteX1245" fmla="*/ 4881646 w 6569477"/>
              <a:gd name="connsiteY1245" fmla="*/ 654745 h 6858000"/>
              <a:gd name="connsiteX1246" fmla="*/ 4890082 w 6569477"/>
              <a:gd name="connsiteY1246" fmla="*/ 646309 h 6858000"/>
              <a:gd name="connsiteX1247" fmla="*/ 4949133 w 6569477"/>
              <a:gd name="connsiteY1247" fmla="*/ 739102 h 6858000"/>
              <a:gd name="connsiteX1248" fmla="*/ 4991312 w 6569477"/>
              <a:gd name="connsiteY1248" fmla="*/ 798150 h 6858000"/>
              <a:gd name="connsiteX1249" fmla="*/ 5058797 w 6569477"/>
              <a:gd name="connsiteY1249" fmla="*/ 899380 h 6858000"/>
              <a:gd name="connsiteX1250" fmla="*/ 5143155 w 6569477"/>
              <a:gd name="connsiteY1250" fmla="*/ 1034350 h 6858000"/>
              <a:gd name="connsiteX1251" fmla="*/ 5143154 w 6569477"/>
              <a:gd name="connsiteY1251" fmla="*/ 1051222 h 6858000"/>
              <a:gd name="connsiteX1252" fmla="*/ 5227512 w 6569477"/>
              <a:gd name="connsiteY1252" fmla="*/ 1203064 h 6858000"/>
              <a:gd name="connsiteX1253" fmla="*/ 5244383 w 6569477"/>
              <a:gd name="connsiteY1253" fmla="*/ 1219935 h 6858000"/>
              <a:gd name="connsiteX1254" fmla="*/ 5278126 w 6569477"/>
              <a:gd name="connsiteY1254" fmla="*/ 1295855 h 6858000"/>
              <a:gd name="connsiteX1255" fmla="*/ 5311869 w 6569477"/>
              <a:gd name="connsiteY1255" fmla="*/ 1338033 h 6858000"/>
              <a:gd name="connsiteX1256" fmla="*/ 5379354 w 6569477"/>
              <a:gd name="connsiteY1256" fmla="*/ 1523620 h 6858000"/>
              <a:gd name="connsiteX1257" fmla="*/ 5480584 w 6569477"/>
              <a:gd name="connsiteY1257" fmla="*/ 1768253 h 6858000"/>
              <a:gd name="connsiteX1258" fmla="*/ 5514328 w 6569477"/>
              <a:gd name="connsiteY1258" fmla="*/ 1835738 h 6858000"/>
              <a:gd name="connsiteX1259" fmla="*/ 5505890 w 6569477"/>
              <a:gd name="connsiteY1259" fmla="*/ 1827301 h 6858000"/>
              <a:gd name="connsiteX1260" fmla="*/ 5539634 w 6569477"/>
              <a:gd name="connsiteY1260" fmla="*/ 1920094 h 6858000"/>
              <a:gd name="connsiteX1261" fmla="*/ 5539634 w 6569477"/>
              <a:gd name="connsiteY1261" fmla="*/ 1945401 h 6858000"/>
              <a:gd name="connsiteX1262" fmla="*/ 5623989 w 6569477"/>
              <a:gd name="connsiteY1262" fmla="*/ 2215343 h 6858000"/>
              <a:gd name="connsiteX1263" fmla="*/ 5615554 w 6569477"/>
              <a:gd name="connsiteY1263" fmla="*/ 2215342 h 6858000"/>
              <a:gd name="connsiteX1264" fmla="*/ 5615555 w 6569477"/>
              <a:gd name="connsiteY1264" fmla="*/ 2223779 h 6858000"/>
              <a:gd name="connsiteX1265" fmla="*/ 5623988 w 6569477"/>
              <a:gd name="connsiteY1265" fmla="*/ 2232216 h 6858000"/>
              <a:gd name="connsiteX1266" fmla="*/ 5649298 w 6569477"/>
              <a:gd name="connsiteY1266" fmla="*/ 2325008 h 6858000"/>
              <a:gd name="connsiteX1267" fmla="*/ 5649298 w 6569477"/>
              <a:gd name="connsiteY1267" fmla="*/ 2333444 h 6858000"/>
              <a:gd name="connsiteX1268" fmla="*/ 5649298 w 6569477"/>
              <a:gd name="connsiteY1268" fmla="*/ 2341878 h 6858000"/>
              <a:gd name="connsiteX1269" fmla="*/ 5657733 w 6569477"/>
              <a:gd name="connsiteY1269" fmla="*/ 2341879 h 6858000"/>
              <a:gd name="connsiteX1270" fmla="*/ 5657733 w 6569477"/>
              <a:gd name="connsiteY1270" fmla="*/ 2333443 h 6858000"/>
              <a:gd name="connsiteX1271" fmla="*/ 5666169 w 6569477"/>
              <a:gd name="connsiteY1271" fmla="*/ 2367185 h 6858000"/>
              <a:gd name="connsiteX1272" fmla="*/ 5683040 w 6569477"/>
              <a:gd name="connsiteY1272" fmla="*/ 2367183 h 6858000"/>
              <a:gd name="connsiteX1273" fmla="*/ 5674605 w 6569477"/>
              <a:gd name="connsiteY1273" fmla="*/ 2341878 h 6858000"/>
              <a:gd name="connsiteX1274" fmla="*/ 5683040 w 6569477"/>
              <a:gd name="connsiteY1274" fmla="*/ 2341879 h 6858000"/>
              <a:gd name="connsiteX1275" fmla="*/ 5649298 w 6569477"/>
              <a:gd name="connsiteY1275" fmla="*/ 2274394 h 6858000"/>
              <a:gd name="connsiteX1276" fmla="*/ 5649298 w 6569477"/>
              <a:gd name="connsiteY1276" fmla="*/ 2257524 h 6858000"/>
              <a:gd name="connsiteX1277" fmla="*/ 5649298 w 6569477"/>
              <a:gd name="connsiteY1277" fmla="*/ 2249087 h 6858000"/>
              <a:gd name="connsiteX1278" fmla="*/ 5649297 w 6569477"/>
              <a:gd name="connsiteY1278" fmla="*/ 2240649 h 6858000"/>
              <a:gd name="connsiteX1279" fmla="*/ 5640860 w 6569477"/>
              <a:gd name="connsiteY1279" fmla="*/ 2240651 h 6858000"/>
              <a:gd name="connsiteX1280" fmla="*/ 5640862 w 6569477"/>
              <a:gd name="connsiteY1280" fmla="*/ 2223779 h 6858000"/>
              <a:gd name="connsiteX1281" fmla="*/ 5657734 w 6569477"/>
              <a:gd name="connsiteY1281" fmla="*/ 2232217 h 6858000"/>
              <a:gd name="connsiteX1282" fmla="*/ 5649298 w 6569477"/>
              <a:gd name="connsiteY1282" fmla="*/ 2206908 h 6858000"/>
              <a:gd name="connsiteX1283" fmla="*/ 5649298 w 6569477"/>
              <a:gd name="connsiteY1283" fmla="*/ 2198470 h 6858000"/>
              <a:gd name="connsiteX1284" fmla="*/ 5649297 w 6569477"/>
              <a:gd name="connsiteY1284" fmla="*/ 2190035 h 6858000"/>
              <a:gd name="connsiteX1285" fmla="*/ 5649298 w 6569477"/>
              <a:gd name="connsiteY1285" fmla="*/ 2181601 h 6858000"/>
              <a:gd name="connsiteX1286" fmla="*/ 5640859 w 6569477"/>
              <a:gd name="connsiteY1286" fmla="*/ 2147859 h 6858000"/>
              <a:gd name="connsiteX1287" fmla="*/ 5632426 w 6569477"/>
              <a:gd name="connsiteY1287" fmla="*/ 2139423 h 6858000"/>
              <a:gd name="connsiteX1288" fmla="*/ 5607121 w 6569477"/>
              <a:gd name="connsiteY1288" fmla="*/ 2055067 h 6858000"/>
              <a:gd name="connsiteX1289" fmla="*/ 5607118 w 6569477"/>
              <a:gd name="connsiteY1289" fmla="*/ 2038194 h 6858000"/>
              <a:gd name="connsiteX1290" fmla="*/ 5598684 w 6569477"/>
              <a:gd name="connsiteY1290" fmla="*/ 2038192 h 6858000"/>
              <a:gd name="connsiteX1291" fmla="*/ 5573377 w 6569477"/>
              <a:gd name="connsiteY1291" fmla="*/ 1962273 h 6858000"/>
              <a:gd name="connsiteX1292" fmla="*/ 5564941 w 6569477"/>
              <a:gd name="connsiteY1292" fmla="*/ 1962273 h 6858000"/>
              <a:gd name="connsiteX1293" fmla="*/ 5564941 w 6569477"/>
              <a:gd name="connsiteY1293" fmla="*/ 1953837 h 6858000"/>
              <a:gd name="connsiteX1294" fmla="*/ 5573376 w 6569477"/>
              <a:gd name="connsiteY1294" fmla="*/ 1953838 h 6858000"/>
              <a:gd name="connsiteX1295" fmla="*/ 5573377 w 6569477"/>
              <a:gd name="connsiteY1295" fmla="*/ 1945401 h 6858000"/>
              <a:gd name="connsiteX1296" fmla="*/ 5564941 w 6569477"/>
              <a:gd name="connsiteY1296" fmla="*/ 1936967 h 6858000"/>
              <a:gd name="connsiteX1297" fmla="*/ 5489019 w 6569477"/>
              <a:gd name="connsiteY1297" fmla="*/ 1700769 h 6858000"/>
              <a:gd name="connsiteX1298" fmla="*/ 5472148 w 6569477"/>
              <a:gd name="connsiteY1298" fmla="*/ 1633282 h 6858000"/>
              <a:gd name="connsiteX1299" fmla="*/ 5446841 w 6569477"/>
              <a:gd name="connsiteY1299" fmla="*/ 1591103 h 6858000"/>
              <a:gd name="connsiteX1300" fmla="*/ 5413098 w 6569477"/>
              <a:gd name="connsiteY1300" fmla="*/ 1523619 h 6858000"/>
              <a:gd name="connsiteX1301" fmla="*/ 5176900 w 6569477"/>
              <a:gd name="connsiteY1301" fmla="*/ 1034350 h 6858000"/>
              <a:gd name="connsiteX1302" fmla="*/ 5185333 w 6569477"/>
              <a:gd name="connsiteY1302" fmla="*/ 1017477 h 6858000"/>
              <a:gd name="connsiteX1303" fmla="*/ 5185335 w 6569477"/>
              <a:gd name="connsiteY1303" fmla="*/ 1025912 h 6858000"/>
              <a:gd name="connsiteX1304" fmla="*/ 5193769 w 6569477"/>
              <a:gd name="connsiteY1304" fmla="*/ 1025914 h 6858000"/>
              <a:gd name="connsiteX1305" fmla="*/ 5185332 w 6569477"/>
              <a:gd name="connsiteY1305" fmla="*/ 1009044 h 6858000"/>
              <a:gd name="connsiteX1306" fmla="*/ 5185332 w 6569477"/>
              <a:gd name="connsiteY1306" fmla="*/ 983737 h 6858000"/>
              <a:gd name="connsiteX1307" fmla="*/ 5151590 w 6569477"/>
              <a:gd name="connsiteY1307" fmla="*/ 958427 h 6858000"/>
              <a:gd name="connsiteX1308" fmla="*/ 5151589 w 6569477"/>
              <a:gd name="connsiteY1308" fmla="*/ 949995 h 6858000"/>
              <a:gd name="connsiteX1309" fmla="*/ 5143155 w 6569477"/>
              <a:gd name="connsiteY1309" fmla="*/ 941557 h 6858000"/>
              <a:gd name="connsiteX1310" fmla="*/ 5143155 w 6569477"/>
              <a:gd name="connsiteY1310" fmla="*/ 933122 h 6858000"/>
              <a:gd name="connsiteX1311" fmla="*/ 5134718 w 6569477"/>
              <a:gd name="connsiteY1311" fmla="*/ 933123 h 6858000"/>
              <a:gd name="connsiteX1312" fmla="*/ 5126283 w 6569477"/>
              <a:gd name="connsiteY1312" fmla="*/ 916250 h 6858000"/>
              <a:gd name="connsiteX1313" fmla="*/ 5109414 w 6569477"/>
              <a:gd name="connsiteY1313" fmla="*/ 874074 h 6858000"/>
              <a:gd name="connsiteX1314" fmla="*/ 5117847 w 6569477"/>
              <a:gd name="connsiteY1314" fmla="*/ 874073 h 6858000"/>
              <a:gd name="connsiteX1315" fmla="*/ 5126285 w 6569477"/>
              <a:gd name="connsiteY1315" fmla="*/ 882507 h 6858000"/>
              <a:gd name="connsiteX1316" fmla="*/ 5117848 w 6569477"/>
              <a:gd name="connsiteY1316" fmla="*/ 865636 h 6858000"/>
              <a:gd name="connsiteX1317" fmla="*/ 5109412 w 6569477"/>
              <a:gd name="connsiteY1317" fmla="*/ 857200 h 6858000"/>
              <a:gd name="connsiteX1318" fmla="*/ 5084104 w 6569477"/>
              <a:gd name="connsiteY1318" fmla="*/ 823460 h 6858000"/>
              <a:gd name="connsiteX1319" fmla="*/ 5084105 w 6569477"/>
              <a:gd name="connsiteY1319" fmla="*/ 815023 h 6858000"/>
              <a:gd name="connsiteX1320" fmla="*/ 5075670 w 6569477"/>
              <a:gd name="connsiteY1320" fmla="*/ 798150 h 6858000"/>
              <a:gd name="connsiteX1321" fmla="*/ 5067233 w 6569477"/>
              <a:gd name="connsiteY1321" fmla="*/ 798150 h 6858000"/>
              <a:gd name="connsiteX1322" fmla="*/ 5067232 w 6569477"/>
              <a:gd name="connsiteY1322" fmla="*/ 806587 h 6858000"/>
              <a:gd name="connsiteX1323" fmla="*/ 5058798 w 6569477"/>
              <a:gd name="connsiteY1323" fmla="*/ 781279 h 6858000"/>
              <a:gd name="connsiteX1324" fmla="*/ 5041925 w 6569477"/>
              <a:gd name="connsiteY1324" fmla="*/ 781279 h 6858000"/>
              <a:gd name="connsiteX1325" fmla="*/ 5041926 w 6569477"/>
              <a:gd name="connsiteY1325" fmla="*/ 764409 h 6858000"/>
              <a:gd name="connsiteX1326" fmla="*/ 5033489 w 6569477"/>
              <a:gd name="connsiteY1326" fmla="*/ 755973 h 6858000"/>
              <a:gd name="connsiteX1327" fmla="*/ 5033489 w 6569477"/>
              <a:gd name="connsiteY1327" fmla="*/ 747536 h 6858000"/>
              <a:gd name="connsiteX1328" fmla="*/ 5025055 w 6569477"/>
              <a:gd name="connsiteY1328" fmla="*/ 747536 h 6858000"/>
              <a:gd name="connsiteX1329" fmla="*/ 5025055 w 6569477"/>
              <a:gd name="connsiteY1329" fmla="*/ 755973 h 6858000"/>
              <a:gd name="connsiteX1330" fmla="*/ 4957570 w 6569477"/>
              <a:gd name="connsiteY1330" fmla="*/ 663182 h 6858000"/>
              <a:gd name="connsiteX1331" fmla="*/ 4949133 w 6569477"/>
              <a:gd name="connsiteY1331" fmla="*/ 646309 h 6858000"/>
              <a:gd name="connsiteX1332" fmla="*/ 4932264 w 6569477"/>
              <a:gd name="connsiteY1332" fmla="*/ 637873 h 6858000"/>
              <a:gd name="connsiteX1333" fmla="*/ 4932262 w 6569477"/>
              <a:gd name="connsiteY1333" fmla="*/ 644497 h 6858000"/>
              <a:gd name="connsiteX1334" fmla="*/ 4910645 w 6569477"/>
              <a:gd name="connsiteY1334" fmla="*/ 618234 h 6858000"/>
              <a:gd name="connsiteX1335" fmla="*/ 4839468 w 6569477"/>
              <a:gd name="connsiteY1335" fmla="*/ 519774 h 6858000"/>
              <a:gd name="connsiteX1336" fmla="*/ 4797289 w 6569477"/>
              <a:gd name="connsiteY1336" fmla="*/ 494466 h 6858000"/>
              <a:gd name="connsiteX1337" fmla="*/ 4797289 w 6569477"/>
              <a:gd name="connsiteY1337" fmla="*/ 469162 h 6858000"/>
              <a:gd name="connsiteX1338" fmla="*/ 4755109 w 6569477"/>
              <a:gd name="connsiteY1338" fmla="*/ 418545 h 6858000"/>
              <a:gd name="connsiteX1339" fmla="*/ 4721368 w 6569477"/>
              <a:gd name="connsiteY1339" fmla="*/ 401675 h 6858000"/>
              <a:gd name="connsiteX1340" fmla="*/ 4696060 w 6569477"/>
              <a:gd name="connsiteY1340" fmla="*/ 359495 h 6858000"/>
              <a:gd name="connsiteX1341" fmla="*/ 4704496 w 6569477"/>
              <a:gd name="connsiteY1341" fmla="*/ 359495 h 6858000"/>
              <a:gd name="connsiteX1342" fmla="*/ 4721369 w 6569477"/>
              <a:gd name="connsiteY1342" fmla="*/ 367932 h 6858000"/>
              <a:gd name="connsiteX1343" fmla="*/ 4712933 w 6569477"/>
              <a:gd name="connsiteY1343" fmla="*/ 351061 h 6858000"/>
              <a:gd name="connsiteX1344" fmla="*/ 4704497 w 6569477"/>
              <a:gd name="connsiteY1344" fmla="*/ 342625 h 6858000"/>
              <a:gd name="connsiteX1345" fmla="*/ 4729804 w 6569477"/>
              <a:gd name="connsiteY1345" fmla="*/ 359495 h 6858000"/>
              <a:gd name="connsiteX1346" fmla="*/ 4696060 w 6569477"/>
              <a:gd name="connsiteY1346" fmla="*/ 325754 h 6858000"/>
              <a:gd name="connsiteX1347" fmla="*/ 4687626 w 6569477"/>
              <a:gd name="connsiteY1347" fmla="*/ 317318 h 6858000"/>
              <a:gd name="connsiteX1348" fmla="*/ 4662317 w 6569477"/>
              <a:gd name="connsiteY1348" fmla="*/ 300447 h 6858000"/>
              <a:gd name="connsiteX1349" fmla="*/ 4670754 w 6569477"/>
              <a:gd name="connsiteY1349" fmla="*/ 317320 h 6858000"/>
              <a:gd name="connsiteX1350" fmla="*/ 4670753 w 6569477"/>
              <a:gd name="connsiteY1350" fmla="*/ 325755 h 6858000"/>
              <a:gd name="connsiteX1351" fmla="*/ 4645447 w 6569477"/>
              <a:gd name="connsiteY1351" fmla="*/ 300448 h 6858000"/>
              <a:gd name="connsiteX1352" fmla="*/ 4653882 w 6569477"/>
              <a:gd name="connsiteY1352" fmla="*/ 334188 h 6858000"/>
              <a:gd name="connsiteX1353" fmla="*/ 4620140 w 6569477"/>
              <a:gd name="connsiteY1353" fmla="*/ 275141 h 6858000"/>
              <a:gd name="connsiteX1354" fmla="*/ 4628578 w 6569477"/>
              <a:gd name="connsiteY1354" fmla="*/ 283575 h 6858000"/>
              <a:gd name="connsiteX1355" fmla="*/ 4645446 w 6569477"/>
              <a:gd name="connsiteY1355" fmla="*/ 283575 h 6858000"/>
              <a:gd name="connsiteX1356" fmla="*/ 4628576 w 6569477"/>
              <a:gd name="connsiteY1356" fmla="*/ 266706 h 6858000"/>
              <a:gd name="connsiteX1357" fmla="*/ 4628576 w 6569477"/>
              <a:gd name="connsiteY1357" fmla="*/ 258268 h 6858000"/>
              <a:gd name="connsiteX1358" fmla="*/ 4628578 w 6569477"/>
              <a:gd name="connsiteY1358" fmla="*/ 249831 h 6858000"/>
              <a:gd name="connsiteX1359" fmla="*/ 4637010 w 6569477"/>
              <a:gd name="connsiteY1359" fmla="*/ 249831 h 6858000"/>
              <a:gd name="connsiteX1360" fmla="*/ 4620140 w 6569477"/>
              <a:gd name="connsiteY1360" fmla="*/ 241397 h 6858000"/>
              <a:gd name="connsiteX1361" fmla="*/ 4611704 w 6569477"/>
              <a:gd name="connsiteY1361" fmla="*/ 232961 h 6858000"/>
              <a:gd name="connsiteX1362" fmla="*/ 4594835 w 6569477"/>
              <a:gd name="connsiteY1362" fmla="*/ 199218 h 6858000"/>
              <a:gd name="connsiteX1363" fmla="*/ 4603267 w 6569477"/>
              <a:gd name="connsiteY1363" fmla="*/ 207654 h 6858000"/>
              <a:gd name="connsiteX1364" fmla="*/ 4620140 w 6569477"/>
              <a:gd name="connsiteY1364" fmla="*/ 216090 h 6858000"/>
              <a:gd name="connsiteX1365" fmla="*/ 4603267 w 6569477"/>
              <a:gd name="connsiteY1365" fmla="*/ 190783 h 6858000"/>
              <a:gd name="connsiteX1366" fmla="*/ 4594832 w 6569477"/>
              <a:gd name="connsiteY1366" fmla="*/ 182347 h 6858000"/>
              <a:gd name="connsiteX1367" fmla="*/ 4586397 w 6569477"/>
              <a:gd name="connsiteY1367" fmla="*/ 173911 h 6858000"/>
              <a:gd name="connsiteX1368" fmla="*/ 4569526 w 6569477"/>
              <a:gd name="connsiteY1368" fmla="*/ 173913 h 6858000"/>
              <a:gd name="connsiteX1369" fmla="*/ 4577960 w 6569477"/>
              <a:gd name="connsiteY1369" fmla="*/ 190784 h 6858000"/>
              <a:gd name="connsiteX1370" fmla="*/ 4586396 w 6569477"/>
              <a:gd name="connsiteY1370" fmla="*/ 190783 h 6858000"/>
              <a:gd name="connsiteX1371" fmla="*/ 4594835 w 6569477"/>
              <a:gd name="connsiteY1371" fmla="*/ 199218 h 6858000"/>
              <a:gd name="connsiteX1372" fmla="*/ 4603267 w 6569477"/>
              <a:gd name="connsiteY1372" fmla="*/ 232961 h 6858000"/>
              <a:gd name="connsiteX1373" fmla="*/ 4594833 w 6569477"/>
              <a:gd name="connsiteY1373" fmla="*/ 224525 h 6858000"/>
              <a:gd name="connsiteX1374" fmla="*/ 4594835 w 6569477"/>
              <a:gd name="connsiteY1374" fmla="*/ 232961 h 6858000"/>
              <a:gd name="connsiteX1375" fmla="*/ 4594833 w 6569477"/>
              <a:gd name="connsiteY1375" fmla="*/ 241395 h 6858000"/>
              <a:gd name="connsiteX1376" fmla="*/ 4603266 w 6569477"/>
              <a:gd name="connsiteY1376" fmla="*/ 241396 h 6858000"/>
              <a:gd name="connsiteX1377" fmla="*/ 4611704 w 6569477"/>
              <a:gd name="connsiteY1377" fmla="*/ 249833 h 6858000"/>
              <a:gd name="connsiteX1378" fmla="*/ 4603267 w 6569477"/>
              <a:gd name="connsiteY1378" fmla="*/ 249831 h 6858000"/>
              <a:gd name="connsiteX1379" fmla="*/ 4611704 w 6569477"/>
              <a:gd name="connsiteY1379" fmla="*/ 258268 h 6858000"/>
              <a:gd name="connsiteX1380" fmla="*/ 4611703 w 6569477"/>
              <a:gd name="connsiteY1380" fmla="*/ 266704 h 6858000"/>
              <a:gd name="connsiteX1381" fmla="*/ 4552654 w 6569477"/>
              <a:gd name="connsiteY1381" fmla="*/ 207654 h 6858000"/>
              <a:gd name="connsiteX1382" fmla="*/ 4561090 w 6569477"/>
              <a:gd name="connsiteY1382" fmla="*/ 207654 h 6858000"/>
              <a:gd name="connsiteX1383" fmla="*/ 4569525 w 6569477"/>
              <a:gd name="connsiteY1383" fmla="*/ 207654 h 6858000"/>
              <a:gd name="connsiteX1384" fmla="*/ 4561090 w 6569477"/>
              <a:gd name="connsiteY1384" fmla="*/ 199218 h 6858000"/>
              <a:gd name="connsiteX1385" fmla="*/ 4552654 w 6569477"/>
              <a:gd name="connsiteY1385" fmla="*/ 199219 h 6858000"/>
              <a:gd name="connsiteX1386" fmla="*/ 4544217 w 6569477"/>
              <a:gd name="connsiteY1386" fmla="*/ 190783 h 6858000"/>
              <a:gd name="connsiteX1387" fmla="*/ 4527347 w 6569477"/>
              <a:gd name="connsiteY1387" fmla="*/ 157040 h 6858000"/>
              <a:gd name="connsiteX1388" fmla="*/ 4527346 w 6569477"/>
              <a:gd name="connsiteY1388" fmla="*/ 148604 h 6858000"/>
              <a:gd name="connsiteX1389" fmla="*/ 4518910 w 6569477"/>
              <a:gd name="connsiteY1389" fmla="*/ 140168 h 6858000"/>
              <a:gd name="connsiteX1390" fmla="*/ 4510474 w 6569477"/>
              <a:gd name="connsiteY1390" fmla="*/ 140168 h 6858000"/>
              <a:gd name="connsiteX1391" fmla="*/ 4510474 w 6569477"/>
              <a:gd name="connsiteY1391" fmla="*/ 148604 h 6858000"/>
              <a:gd name="connsiteX1392" fmla="*/ 4476732 w 6569477"/>
              <a:gd name="connsiteY1392" fmla="*/ 106427 h 6858000"/>
              <a:gd name="connsiteX1393" fmla="*/ 4468297 w 6569477"/>
              <a:gd name="connsiteY1393" fmla="*/ 97990 h 6858000"/>
              <a:gd name="connsiteX1394" fmla="*/ 4459861 w 6569477"/>
              <a:gd name="connsiteY1394" fmla="*/ 97990 h 6858000"/>
              <a:gd name="connsiteX1395" fmla="*/ 4459861 w 6569477"/>
              <a:gd name="connsiteY1395" fmla="*/ 106428 h 6858000"/>
              <a:gd name="connsiteX1396" fmla="*/ 4426117 w 6569477"/>
              <a:gd name="connsiteY1396" fmla="*/ 89554 h 6858000"/>
              <a:gd name="connsiteX1397" fmla="*/ 4388156 w 6569477"/>
              <a:gd name="connsiteY1397" fmla="*/ 29450 h 6858000"/>
              <a:gd name="connsiteX1398" fmla="*/ 4360109 w 6569477"/>
              <a:gd name="connsiteY1398" fmla="*/ 0 h 6858000"/>
              <a:gd name="connsiteX1399" fmla="*/ 4638592 w 6569477"/>
              <a:gd name="connsiteY1399" fmla="*/ 0 h 6858000"/>
              <a:gd name="connsiteX1400" fmla="*/ 4699158 w 6569477"/>
              <a:gd name="connsiteY1400" fmla="*/ 62995 h 6858000"/>
              <a:gd name="connsiteX1401" fmla="*/ 5404662 w 6569477"/>
              <a:gd name="connsiteY1401" fmla="*/ 1051221 h 6858000"/>
              <a:gd name="connsiteX1402" fmla="*/ 5938418 w 6569477"/>
              <a:gd name="connsiteY1402" fmla="*/ 2935851 h 6858000"/>
              <a:gd name="connsiteX1403" fmla="*/ 5947253 w 6569477"/>
              <a:gd name="connsiteY1403" fmla="*/ 3112842 h 6858000"/>
              <a:gd name="connsiteX1404" fmla="*/ 5951125 w 6569477"/>
              <a:gd name="connsiteY1404" fmla="*/ 3133338 h 6858000"/>
              <a:gd name="connsiteX1405" fmla="*/ 5950868 w 6569477"/>
              <a:gd name="connsiteY1405" fmla="*/ 3126941 h 6858000"/>
              <a:gd name="connsiteX1406" fmla="*/ 5953938 w 6569477"/>
              <a:gd name="connsiteY1406" fmla="*/ 3123616 h 6858000"/>
              <a:gd name="connsiteX1407" fmla="*/ 5954453 w 6569477"/>
              <a:gd name="connsiteY1407" fmla="*/ 3136408 h 6858000"/>
              <a:gd name="connsiteX1408" fmla="*/ 5957779 w 6569477"/>
              <a:gd name="connsiteY1408" fmla="*/ 3139480 h 6858000"/>
              <a:gd name="connsiteX1409" fmla="*/ 5954710 w 6569477"/>
              <a:gd name="connsiteY1409" fmla="*/ 3142804 h 6858000"/>
              <a:gd name="connsiteX1410" fmla="*/ 5960116 w 6569477"/>
              <a:gd name="connsiteY1410" fmla="*/ 3277128 h 6858000"/>
              <a:gd name="connsiteX1411" fmla="*/ 5972174 w 6569477"/>
              <a:gd name="connsiteY1411" fmla="*/ 3417593 h 6858000"/>
              <a:gd name="connsiteX1412" fmla="*/ 5962709 w 6569477"/>
              <a:gd name="connsiteY1412" fmla="*/ 3421173 h 6858000"/>
              <a:gd name="connsiteX1413" fmla="*/ 5968094 w 6569477"/>
              <a:gd name="connsiteY1413" fmla="*/ 3475415 h 6858000"/>
              <a:gd name="connsiteX1414" fmla="*/ 5964787 w 6569477"/>
              <a:gd name="connsiteY1414" fmla="*/ 3552426 h 6858000"/>
              <a:gd name="connsiteX1415" fmla="*/ 5951498 w 6569477"/>
              <a:gd name="connsiteY1415" fmla="*/ 3620225 h 6858000"/>
              <a:gd name="connsiteX1416" fmla="*/ 5941518 w 6569477"/>
              <a:gd name="connsiteY1416" fmla="*/ 3611013 h 6858000"/>
              <a:gd name="connsiteX1417" fmla="*/ 5933358 w 6569477"/>
              <a:gd name="connsiteY1417" fmla="*/ 3726657 h 6858000"/>
              <a:gd name="connsiteX1418" fmla="*/ 5932401 w 6569477"/>
              <a:gd name="connsiteY1418" fmla="*/ 3750159 h 6858000"/>
              <a:gd name="connsiteX1419" fmla="*/ 5936112 w 6569477"/>
              <a:gd name="connsiteY1419" fmla="*/ 3742197 h 6858000"/>
              <a:gd name="connsiteX1420" fmla="*/ 5931041 w 6569477"/>
              <a:gd name="connsiteY1420" fmla="*/ 3783572 h 6858000"/>
              <a:gd name="connsiteX1421" fmla="*/ 5930942 w 6569477"/>
              <a:gd name="connsiteY1421" fmla="*/ 3786013 h 6858000"/>
              <a:gd name="connsiteX1422" fmla="*/ 5930199 w 6569477"/>
              <a:gd name="connsiteY1422" fmla="*/ 3790443 h 6858000"/>
              <a:gd name="connsiteX1423" fmla="*/ 5909750 w 6569477"/>
              <a:gd name="connsiteY1423" fmla="*/ 3957308 h 6858000"/>
              <a:gd name="connsiteX1424" fmla="*/ 5877062 w 6569477"/>
              <a:gd name="connsiteY1424" fmla="*/ 4172416 h 6858000"/>
              <a:gd name="connsiteX1425" fmla="*/ 5868625 w 6569477"/>
              <a:gd name="connsiteY1425" fmla="*/ 4214595 h 6858000"/>
              <a:gd name="connsiteX1426" fmla="*/ 5609277 w 6569477"/>
              <a:gd name="connsiteY1426" fmla="*/ 5137233 h 6858000"/>
              <a:gd name="connsiteX1427" fmla="*/ 5491924 w 6569477"/>
              <a:gd name="connsiteY1427" fmla="*/ 5411666 h 6858000"/>
              <a:gd name="connsiteX1428" fmla="*/ 5491547 w 6569477"/>
              <a:gd name="connsiteY1428" fmla="*/ 5414872 h 6858000"/>
              <a:gd name="connsiteX1429" fmla="*/ 5487221 w 6569477"/>
              <a:gd name="connsiteY1429" fmla="*/ 5422780 h 6858000"/>
              <a:gd name="connsiteX1430" fmla="*/ 5489486 w 6569477"/>
              <a:gd name="connsiteY1430" fmla="*/ 5427576 h 6858000"/>
              <a:gd name="connsiteX1431" fmla="*/ 5484693 w 6569477"/>
              <a:gd name="connsiteY1431" fmla="*/ 5429840 h 6858000"/>
              <a:gd name="connsiteX1432" fmla="*/ 5431604 w 6569477"/>
              <a:gd name="connsiteY1432" fmla="*/ 5578103 h 6858000"/>
              <a:gd name="connsiteX1433" fmla="*/ 5383045 w 6569477"/>
              <a:gd name="connsiteY1433" fmla="*/ 5735954 h 6858000"/>
              <a:gd name="connsiteX1434" fmla="*/ 5371193 w 6569477"/>
              <a:gd name="connsiteY1434" fmla="*/ 5735689 h 6858000"/>
              <a:gd name="connsiteX1435" fmla="*/ 5353234 w 6569477"/>
              <a:gd name="connsiteY1435" fmla="*/ 5796964 h 6858000"/>
              <a:gd name="connsiteX1436" fmla="*/ 5315838 w 6569477"/>
              <a:gd name="connsiteY1436" fmla="*/ 5879154 h 6858000"/>
              <a:gd name="connsiteX1437" fmla="*/ 5271646 w 6569477"/>
              <a:gd name="connsiteY1437" fmla="*/ 5946958 h 6858000"/>
              <a:gd name="connsiteX1438" fmla="*/ 5264849 w 6569477"/>
              <a:gd name="connsiteY1438" fmla="*/ 5932571 h 6858000"/>
              <a:gd name="connsiteX1439" fmla="*/ 5205226 w 6569477"/>
              <a:gd name="connsiteY1439" fmla="*/ 6054591 h 6858000"/>
              <a:gd name="connsiteX1440" fmla="*/ 5133488 w 6569477"/>
              <a:gd name="connsiteY1440" fmla="*/ 6188200 h 6858000"/>
              <a:gd name="connsiteX1441" fmla="*/ 5117105 w 6569477"/>
              <a:gd name="connsiteY1441" fmla="*/ 6178342 h 6858000"/>
              <a:gd name="connsiteX1442" fmla="*/ 5104989 w 6569477"/>
              <a:gd name="connsiteY1442" fmla="*/ 6189932 h 6858000"/>
              <a:gd name="connsiteX1443" fmla="*/ 5105252 w 6569477"/>
              <a:gd name="connsiteY1443" fmla="*/ 6178076 h 6858000"/>
              <a:gd name="connsiteX1444" fmla="*/ 5107780 w 6569477"/>
              <a:gd name="connsiteY1444" fmla="*/ 6171017 h 6858000"/>
              <a:gd name="connsiteX1445" fmla="*/ 5110570 w 6569477"/>
              <a:gd name="connsiteY1445" fmla="*/ 6152101 h 6858000"/>
              <a:gd name="connsiteX1446" fmla="*/ 5117630 w 6569477"/>
              <a:gd name="connsiteY1446" fmla="*/ 6154631 h 6858000"/>
              <a:gd name="connsiteX1447" fmla="*/ 5124951 w 6569477"/>
              <a:gd name="connsiteY1447" fmla="*/ 6145306 h 6858000"/>
              <a:gd name="connsiteX1448" fmla="*/ 5124689 w 6569477"/>
              <a:gd name="connsiteY1448" fmla="*/ 6157162 h 6858000"/>
              <a:gd name="connsiteX1449" fmla="*/ 5122160 w 6569477"/>
              <a:gd name="connsiteY1449" fmla="*/ 6164222 h 6858000"/>
              <a:gd name="connsiteX1450" fmla="*/ 5161821 w 6569477"/>
              <a:gd name="connsiteY1450" fmla="*/ 6086827 h 6858000"/>
              <a:gd name="connsiteX1451" fmla="*/ 5223710 w 6569477"/>
              <a:gd name="connsiteY1451" fmla="*/ 5969604 h 6858000"/>
              <a:gd name="connsiteX1452" fmla="*/ 5255262 w 6569477"/>
              <a:gd name="connsiteY1452" fmla="*/ 5937100 h 6858000"/>
              <a:gd name="connsiteX1453" fmla="*/ 5265899 w 6569477"/>
              <a:gd name="connsiteY1453" fmla="*/ 5885149 h 6858000"/>
              <a:gd name="connsiteX1454" fmla="*/ 5310355 w 6569477"/>
              <a:gd name="connsiteY1454" fmla="*/ 5805490 h 6858000"/>
              <a:gd name="connsiteX1455" fmla="*/ 5342957 w 6569477"/>
              <a:gd name="connsiteY1455" fmla="*/ 5725565 h 6858000"/>
              <a:gd name="connsiteX1456" fmla="*/ 5359603 w 6569477"/>
              <a:gd name="connsiteY1456" fmla="*/ 5723566 h 6858000"/>
              <a:gd name="connsiteX1457" fmla="*/ 5405162 w 6569477"/>
              <a:gd name="connsiteY1457" fmla="*/ 5607458 h 6858000"/>
              <a:gd name="connsiteX1458" fmla="*/ 5419834 w 6569477"/>
              <a:gd name="connsiteY1458" fmla="*/ 5556614 h 6858000"/>
              <a:gd name="connsiteX1459" fmla="*/ 5343783 w 6569477"/>
              <a:gd name="connsiteY1459" fmla="*/ 5707015 h 6858000"/>
              <a:gd name="connsiteX1460" fmla="*/ 4588841 w 6569477"/>
              <a:gd name="connsiteY1460" fmla="*/ 6742552 h 6858000"/>
              <a:gd name="connsiteX1461" fmla="*/ 4469515 w 6569477"/>
              <a:gd name="connsiteY1461" fmla="*/ 6858000 h 6858000"/>
              <a:gd name="connsiteX1462" fmla="*/ 4102414 w 6569477"/>
              <a:gd name="connsiteY1462" fmla="*/ 6858000 h 6858000"/>
              <a:gd name="connsiteX1463" fmla="*/ 4156175 w 6569477"/>
              <a:gd name="connsiteY1463" fmla="*/ 6787476 h 6858000"/>
              <a:gd name="connsiteX1464" fmla="*/ 4333324 w 6569477"/>
              <a:gd name="connsiteY1464" fmla="*/ 6525971 h 6858000"/>
              <a:gd name="connsiteX1465" fmla="*/ 4350197 w 6569477"/>
              <a:gd name="connsiteY1465" fmla="*/ 6551277 h 6858000"/>
              <a:gd name="connsiteX1466" fmla="*/ 4451424 w 6569477"/>
              <a:gd name="connsiteY1466" fmla="*/ 6365693 h 6858000"/>
              <a:gd name="connsiteX1467" fmla="*/ 4527346 w 6569477"/>
              <a:gd name="connsiteY1467" fmla="*/ 6225714 h 6858000"/>
              <a:gd name="connsiteX1468" fmla="*/ 4556321 w 6569477"/>
              <a:gd name="connsiteY1468" fmla="*/ 6179312 h 6858000"/>
              <a:gd name="connsiteX1469" fmla="*/ 4561089 w 6569477"/>
              <a:gd name="connsiteY1469" fmla="*/ 6180105 h 6858000"/>
              <a:gd name="connsiteX1470" fmla="*/ 4577961 w 6569477"/>
              <a:gd name="connsiteY1470" fmla="*/ 6171673 h 6858000"/>
              <a:gd name="connsiteX1471" fmla="*/ 4586396 w 6569477"/>
              <a:gd name="connsiteY1471" fmla="*/ 6171671 h 6858000"/>
              <a:gd name="connsiteX1472" fmla="*/ 4603267 w 6569477"/>
              <a:gd name="connsiteY1472" fmla="*/ 6129493 h 6858000"/>
              <a:gd name="connsiteX1473" fmla="*/ 4620139 w 6569477"/>
              <a:gd name="connsiteY1473" fmla="*/ 6112623 h 6858000"/>
              <a:gd name="connsiteX1474" fmla="*/ 4620140 w 6569477"/>
              <a:gd name="connsiteY1474" fmla="*/ 6104185 h 6858000"/>
              <a:gd name="connsiteX1475" fmla="*/ 4611704 w 6569477"/>
              <a:gd name="connsiteY1475" fmla="*/ 6104186 h 6858000"/>
              <a:gd name="connsiteX1476" fmla="*/ 4645446 w 6569477"/>
              <a:gd name="connsiteY1476" fmla="*/ 6049356 h 6858000"/>
              <a:gd name="connsiteX1477" fmla="*/ 4658579 w 6569477"/>
              <a:gd name="connsiteY1477" fmla="*/ 6024607 h 6858000"/>
              <a:gd name="connsiteX1478" fmla="*/ 4657191 w 6569477"/>
              <a:gd name="connsiteY1478" fmla="*/ 6022823 h 6858000"/>
              <a:gd name="connsiteX1479" fmla="*/ 4637720 w 6569477"/>
              <a:gd name="connsiteY1479" fmla="*/ 6031225 h 6858000"/>
              <a:gd name="connsiteX1480" fmla="*/ 4625218 w 6569477"/>
              <a:gd name="connsiteY1480" fmla="*/ 6042395 h 6858000"/>
              <a:gd name="connsiteX1481" fmla="*/ 4625358 w 6569477"/>
              <a:gd name="connsiteY1481" fmla="*/ 6039920 h 6858000"/>
              <a:gd name="connsiteX1482" fmla="*/ 4603267 w 6569477"/>
              <a:gd name="connsiteY1482" fmla="*/ 6062007 h 6858000"/>
              <a:gd name="connsiteX1483" fmla="*/ 4620139 w 6569477"/>
              <a:gd name="connsiteY1483" fmla="*/ 6036700 h 6858000"/>
              <a:gd name="connsiteX1484" fmla="*/ 4502039 w 6569477"/>
              <a:gd name="connsiteY1484" fmla="*/ 6188543 h 6858000"/>
              <a:gd name="connsiteX1485" fmla="*/ 4383940 w 6569477"/>
              <a:gd name="connsiteY1485" fmla="*/ 6357257 h 6858000"/>
              <a:gd name="connsiteX1486" fmla="*/ 4367067 w 6569477"/>
              <a:gd name="connsiteY1486" fmla="*/ 6357256 h 6858000"/>
              <a:gd name="connsiteX1487" fmla="*/ 4240530 w 6569477"/>
              <a:gd name="connsiteY1487" fmla="*/ 6492227 h 6858000"/>
              <a:gd name="connsiteX1488" fmla="*/ 4189918 w 6569477"/>
              <a:gd name="connsiteY1488" fmla="*/ 6542842 h 6858000"/>
              <a:gd name="connsiteX1489" fmla="*/ 4173045 w 6569477"/>
              <a:gd name="connsiteY1489" fmla="*/ 6568148 h 6858000"/>
              <a:gd name="connsiteX1490" fmla="*/ 4130868 w 6569477"/>
              <a:gd name="connsiteY1490" fmla="*/ 6601891 h 6858000"/>
              <a:gd name="connsiteX1491" fmla="*/ 4054944 w 6569477"/>
              <a:gd name="connsiteY1491" fmla="*/ 6686246 h 6858000"/>
              <a:gd name="connsiteX1492" fmla="*/ 3979024 w 6569477"/>
              <a:gd name="connsiteY1492" fmla="*/ 6762169 h 6858000"/>
              <a:gd name="connsiteX1493" fmla="*/ 3916151 w 6569477"/>
              <a:gd name="connsiteY1493" fmla="*/ 6823459 h 6858000"/>
              <a:gd name="connsiteX1494" fmla="*/ 3874750 w 6569477"/>
              <a:gd name="connsiteY1494" fmla="*/ 6858000 h 6858000"/>
              <a:gd name="connsiteX1495" fmla="*/ 3809992 w 6569477"/>
              <a:gd name="connsiteY1495" fmla="*/ 6858000 h 6858000"/>
              <a:gd name="connsiteX1496" fmla="*/ 3835617 w 6569477"/>
              <a:gd name="connsiteY1496" fmla="*/ 6838089 h 6858000"/>
              <a:gd name="connsiteX1497" fmla="*/ 4139304 w 6569477"/>
              <a:gd name="connsiteY1497" fmla="*/ 6576584 h 6858000"/>
              <a:gd name="connsiteX1498" fmla="*/ 4046510 w 6569477"/>
              <a:gd name="connsiteY1498" fmla="*/ 6652505 h 6858000"/>
              <a:gd name="connsiteX1499" fmla="*/ 4021202 w 6569477"/>
              <a:gd name="connsiteY1499" fmla="*/ 6660941 h 6858000"/>
              <a:gd name="connsiteX1500" fmla="*/ 3810311 w 6569477"/>
              <a:gd name="connsiteY1500" fmla="*/ 6829655 h 6858000"/>
              <a:gd name="connsiteX1501" fmla="*/ 3774445 w 6569477"/>
              <a:gd name="connsiteY1501" fmla="*/ 6858000 h 6858000"/>
              <a:gd name="connsiteX1502" fmla="*/ 3720522 w 6569477"/>
              <a:gd name="connsiteY1502" fmla="*/ 6858000 h 6858000"/>
              <a:gd name="connsiteX1503" fmla="*/ 3734388 w 6569477"/>
              <a:gd name="connsiteY1503" fmla="*/ 6846525 h 6858000"/>
              <a:gd name="connsiteX1504" fmla="*/ 3768132 w 6569477"/>
              <a:gd name="connsiteY1504" fmla="*/ 6821217 h 6858000"/>
              <a:gd name="connsiteX1505" fmla="*/ 3869358 w 6569477"/>
              <a:gd name="connsiteY1505" fmla="*/ 6745298 h 6858000"/>
              <a:gd name="connsiteX1506" fmla="*/ 3911538 w 6569477"/>
              <a:gd name="connsiteY1506" fmla="*/ 6711555 h 6858000"/>
              <a:gd name="connsiteX1507" fmla="*/ 3919975 w 6569477"/>
              <a:gd name="connsiteY1507" fmla="*/ 6711555 h 6858000"/>
              <a:gd name="connsiteX1508" fmla="*/ 3928411 w 6569477"/>
              <a:gd name="connsiteY1508" fmla="*/ 6703118 h 6858000"/>
              <a:gd name="connsiteX1509" fmla="*/ 3928411 w 6569477"/>
              <a:gd name="connsiteY1509" fmla="*/ 6694684 h 6858000"/>
              <a:gd name="connsiteX1510" fmla="*/ 3936845 w 6569477"/>
              <a:gd name="connsiteY1510" fmla="*/ 6694684 h 6858000"/>
              <a:gd name="connsiteX1511" fmla="*/ 4097124 w 6569477"/>
              <a:gd name="connsiteY1511" fmla="*/ 6551277 h 6858000"/>
              <a:gd name="connsiteX1512" fmla="*/ 4113995 w 6569477"/>
              <a:gd name="connsiteY1512" fmla="*/ 6542841 h 6858000"/>
              <a:gd name="connsiteX1513" fmla="*/ 4122431 w 6569477"/>
              <a:gd name="connsiteY1513" fmla="*/ 6542841 h 6858000"/>
              <a:gd name="connsiteX1514" fmla="*/ 4130869 w 6569477"/>
              <a:gd name="connsiteY1514" fmla="*/ 6534407 h 6858000"/>
              <a:gd name="connsiteX1515" fmla="*/ 4130868 w 6569477"/>
              <a:gd name="connsiteY1515" fmla="*/ 6525971 h 6858000"/>
              <a:gd name="connsiteX1516" fmla="*/ 4189919 w 6569477"/>
              <a:gd name="connsiteY1516" fmla="*/ 6458484 h 6858000"/>
              <a:gd name="connsiteX1517" fmla="*/ 4198354 w 6569477"/>
              <a:gd name="connsiteY1517" fmla="*/ 6450050 h 6858000"/>
              <a:gd name="connsiteX1518" fmla="*/ 4206790 w 6569477"/>
              <a:gd name="connsiteY1518" fmla="*/ 6433178 h 6858000"/>
              <a:gd name="connsiteX1519" fmla="*/ 4190270 w 6569477"/>
              <a:gd name="connsiteY1519" fmla="*/ 6433178 h 6858000"/>
              <a:gd name="connsiteX1520" fmla="*/ 4207843 w 6569477"/>
              <a:gd name="connsiteY1520" fmla="*/ 6416307 h 6858000"/>
              <a:gd name="connsiteX1521" fmla="*/ 4215199 w 6569477"/>
              <a:gd name="connsiteY1521" fmla="*/ 6391088 h 6858000"/>
              <a:gd name="connsiteX1522" fmla="*/ 4215378 w 6569477"/>
              <a:gd name="connsiteY1522" fmla="*/ 6390919 h 6858000"/>
              <a:gd name="connsiteX1523" fmla="*/ 4244751 w 6569477"/>
              <a:gd name="connsiteY1523" fmla="*/ 6375183 h 6858000"/>
              <a:gd name="connsiteX1524" fmla="*/ 4274275 w 6569477"/>
              <a:gd name="connsiteY1524" fmla="*/ 6340386 h 6858000"/>
              <a:gd name="connsiteX1525" fmla="*/ 4282710 w 6569477"/>
              <a:gd name="connsiteY1525" fmla="*/ 6340386 h 6858000"/>
              <a:gd name="connsiteX1526" fmla="*/ 4282712 w 6569477"/>
              <a:gd name="connsiteY1526" fmla="*/ 6331950 h 6858000"/>
              <a:gd name="connsiteX1527" fmla="*/ 4282711 w 6569477"/>
              <a:gd name="connsiteY1527" fmla="*/ 6323514 h 6858000"/>
              <a:gd name="connsiteX1528" fmla="*/ 4308018 w 6569477"/>
              <a:gd name="connsiteY1528" fmla="*/ 6315078 h 6858000"/>
              <a:gd name="connsiteX1529" fmla="*/ 4299581 w 6569477"/>
              <a:gd name="connsiteY1529" fmla="*/ 6323514 h 6858000"/>
              <a:gd name="connsiteX1530" fmla="*/ 4291147 w 6569477"/>
              <a:gd name="connsiteY1530" fmla="*/ 6340386 h 6858000"/>
              <a:gd name="connsiteX1531" fmla="*/ 4308019 w 6569477"/>
              <a:gd name="connsiteY1531" fmla="*/ 6331950 h 6858000"/>
              <a:gd name="connsiteX1532" fmla="*/ 4316453 w 6569477"/>
              <a:gd name="connsiteY1532" fmla="*/ 6331950 h 6858000"/>
              <a:gd name="connsiteX1533" fmla="*/ 4282711 w 6569477"/>
              <a:gd name="connsiteY1533" fmla="*/ 6374128 h 6858000"/>
              <a:gd name="connsiteX1534" fmla="*/ 4544217 w 6569477"/>
              <a:gd name="connsiteY1534" fmla="*/ 6104187 h 6858000"/>
              <a:gd name="connsiteX1535" fmla="*/ 4569526 w 6569477"/>
              <a:gd name="connsiteY1535" fmla="*/ 6070442 h 6858000"/>
              <a:gd name="connsiteX1536" fmla="*/ 4577961 w 6569477"/>
              <a:gd name="connsiteY1536" fmla="*/ 6062009 h 6858000"/>
              <a:gd name="connsiteX1537" fmla="*/ 4683408 w 6569477"/>
              <a:gd name="connsiteY1537" fmla="*/ 5931256 h 6858000"/>
              <a:gd name="connsiteX1538" fmla="*/ 4748312 w 6569477"/>
              <a:gd name="connsiteY1538" fmla="*/ 5835198 h 6858000"/>
              <a:gd name="connsiteX1539" fmla="*/ 4751363 w 6569477"/>
              <a:gd name="connsiteY1539" fmla="*/ 5826231 h 6858000"/>
              <a:gd name="connsiteX1540" fmla="*/ 4767931 w 6569477"/>
              <a:gd name="connsiteY1540" fmla="*/ 5806085 h 6858000"/>
              <a:gd name="connsiteX1541" fmla="*/ 4768003 w 6569477"/>
              <a:gd name="connsiteY1541" fmla="*/ 5806053 h 6858000"/>
              <a:gd name="connsiteX1542" fmla="*/ 4788853 w 6569477"/>
              <a:gd name="connsiteY1542" fmla="*/ 5775196 h 6858000"/>
              <a:gd name="connsiteX1543" fmla="*/ 4792070 w 6569477"/>
              <a:gd name="connsiteY1543" fmla="*/ 5772856 h 6858000"/>
              <a:gd name="connsiteX1544" fmla="*/ 4793063 w 6569477"/>
              <a:gd name="connsiteY1544" fmla="*/ 5765638 h 6858000"/>
              <a:gd name="connsiteX1545" fmla="*/ 4796398 w 6569477"/>
              <a:gd name="connsiteY1545" fmla="*/ 5743259 h 6858000"/>
              <a:gd name="connsiteX1546" fmla="*/ 4843536 w 6569477"/>
              <a:gd name="connsiteY1546" fmla="*/ 5665159 h 6858000"/>
              <a:gd name="connsiteX1547" fmla="*/ 4878837 w 6569477"/>
              <a:gd name="connsiteY1547" fmla="*/ 5586387 h 6858000"/>
              <a:gd name="connsiteX1548" fmla="*/ 4895541 w 6569477"/>
              <a:gd name="connsiteY1548" fmla="*/ 5584956 h 6858000"/>
              <a:gd name="connsiteX1549" fmla="*/ 4981973 w 6569477"/>
              <a:gd name="connsiteY1549" fmla="*/ 5357045 h 6858000"/>
              <a:gd name="connsiteX1550" fmla="*/ 4962502 w 6569477"/>
              <a:gd name="connsiteY1550" fmla="*/ 5365447 h 6858000"/>
              <a:gd name="connsiteX1551" fmla="*/ 5038742 w 6569477"/>
              <a:gd name="connsiteY1551" fmla="*/ 5234354 h 6858000"/>
              <a:gd name="connsiteX1552" fmla="*/ 5031211 w 6569477"/>
              <a:gd name="connsiteY1552" fmla="*/ 5283813 h 6858000"/>
              <a:gd name="connsiteX1553" fmla="*/ 5033979 w 6569477"/>
              <a:gd name="connsiteY1553" fmla="*/ 5276843 h 6858000"/>
              <a:gd name="connsiteX1554" fmla="*/ 5038846 w 6569477"/>
              <a:gd name="connsiteY1554" fmla="*/ 5274743 h 6858000"/>
              <a:gd name="connsiteX1555" fmla="*/ 5033312 w 6569477"/>
              <a:gd name="connsiteY1555" fmla="*/ 5288683 h 6858000"/>
              <a:gd name="connsiteX1556" fmla="*/ 5035413 w 6569477"/>
              <a:gd name="connsiteY1556" fmla="*/ 5293552 h 6858000"/>
              <a:gd name="connsiteX1557" fmla="*/ 5030545 w 6569477"/>
              <a:gd name="connsiteY1557" fmla="*/ 5295653 h 6858000"/>
              <a:gd name="connsiteX1558" fmla="*/ 4972446 w 6569477"/>
              <a:gd name="connsiteY1558" fmla="*/ 5442024 h 6858000"/>
              <a:gd name="connsiteX1559" fmla="*/ 4918549 w 6569477"/>
              <a:gd name="connsiteY1559" fmla="*/ 5598134 h 6858000"/>
              <a:gd name="connsiteX1560" fmla="*/ 4906713 w 6569477"/>
              <a:gd name="connsiteY1560" fmla="*/ 5597465 h 6858000"/>
              <a:gd name="connsiteX1561" fmla="*/ 4886681 w 6569477"/>
              <a:gd name="connsiteY1561" fmla="*/ 5658095 h 6858000"/>
              <a:gd name="connsiteX1562" fmla="*/ 4846511 w 6569477"/>
              <a:gd name="connsiteY1562" fmla="*/ 5738966 h 6858000"/>
              <a:gd name="connsiteX1563" fmla="*/ 4800039 w 6569477"/>
              <a:gd name="connsiteY1563" fmla="*/ 5805228 h 6858000"/>
              <a:gd name="connsiteX1564" fmla="*/ 4796888 w 6569477"/>
              <a:gd name="connsiteY1564" fmla="*/ 5797923 h 6858000"/>
              <a:gd name="connsiteX1565" fmla="*/ 4793961 w 6569477"/>
              <a:gd name="connsiteY1565" fmla="*/ 5791139 h 6858000"/>
              <a:gd name="connsiteX1566" fmla="*/ 4788854 w 6569477"/>
              <a:gd name="connsiteY1566" fmla="*/ 5800502 h 6858000"/>
              <a:gd name="connsiteX1567" fmla="*/ 4788524 w 6569477"/>
              <a:gd name="connsiteY1567" fmla="*/ 5800530 h 6858000"/>
              <a:gd name="connsiteX1568" fmla="*/ 4772434 w 6569477"/>
              <a:gd name="connsiteY1568" fmla="*/ 5831127 h 6858000"/>
              <a:gd name="connsiteX1569" fmla="*/ 4771983 w 6569477"/>
              <a:gd name="connsiteY1569" fmla="*/ 5834245 h 6858000"/>
              <a:gd name="connsiteX1570" fmla="*/ 4770615 w 6569477"/>
              <a:gd name="connsiteY1570" fmla="*/ 5834587 h 6858000"/>
              <a:gd name="connsiteX1571" fmla="*/ 4763546 w 6569477"/>
              <a:gd name="connsiteY1571" fmla="*/ 5848027 h 6858000"/>
              <a:gd name="connsiteX1572" fmla="*/ 4763547 w 6569477"/>
              <a:gd name="connsiteY1572" fmla="*/ 5851116 h 6858000"/>
              <a:gd name="connsiteX1573" fmla="*/ 4729804 w 6569477"/>
              <a:gd name="connsiteY1573" fmla="*/ 5927037 h 6858000"/>
              <a:gd name="connsiteX1574" fmla="*/ 4738240 w 6569477"/>
              <a:gd name="connsiteY1574" fmla="*/ 5910164 h 6858000"/>
              <a:gd name="connsiteX1575" fmla="*/ 4738240 w 6569477"/>
              <a:gd name="connsiteY1575" fmla="*/ 5927039 h 6858000"/>
              <a:gd name="connsiteX1576" fmla="*/ 4755110 w 6569477"/>
              <a:gd name="connsiteY1576" fmla="*/ 5918603 h 6858000"/>
              <a:gd name="connsiteX1577" fmla="*/ 4755112 w 6569477"/>
              <a:gd name="connsiteY1577" fmla="*/ 5927039 h 6858000"/>
              <a:gd name="connsiteX1578" fmla="*/ 4746676 w 6569477"/>
              <a:gd name="connsiteY1578" fmla="*/ 5935473 h 6858000"/>
              <a:gd name="connsiteX1579" fmla="*/ 4746678 w 6569477"/>
              <a:gd name="connsiteY1579" fmla="*/ 5943907 h 6858000"/>
              <a:gd name="connsiteX1580" fmla="*/ 4721368 w 6569477"/>
              <a:gd name="connsiteY1580" fmla="*/ 5994521 h 6858000"/>
              <a:gd name="connsiteX1581" fmla="*/ 4721369 w 6569477"/>
              <a:gd name="connsiteY1581" fmla="*/ 6002959 h 6858000"/>
              <a:gd name="connsiteX1582" fmla="*/ 4729804 w 6569477"/>
              <a:gd name="connsiteY1582" fmla="*/ 5994523 h 6858000"/>
              <a:gd name="connsiteX1583" fmla="*/ 4738240 w 6569477"/>
              <a:gd name="connsiteY1583" fmla="*/ 5994523 h 6858000"/>
              <a:gd name="connsiteX1584" fmla="*/ 4653883 w 6569477"/>
              <a:gd name="connsiteY1584" fmla="*/ 6146366 h 6858000"/>
              <a:gd name="connsiteX1585" fmla="*/ 4561090 w 6569477"/>
              <a:gd name="connsiteY1585" fmla="*/ 6289771 h 6858000"/>
              <a:gd name="connsiteX1586" fmla="*/ 4561089 w 6569477"/>
              <a:gd name="connsiteY1586" fmla="*/ 6298205 h 6858000"/>
              <a:gd name="connsiteX1587" fmla="*/ 4552654 w 6569477"/>
              <a:gd name="connsiteY1587" fmla="*/ 6298207 h 6858000"/>
              <a:gd name="connsiteX1588" fmla="*/ 4552653 w 6569477"/>
              <a:gd name="connsiteY1588" fmla="*/ 6306643 h 6858000"/>
              <a:gd name="connsiteX1589" fmla="*/ 4544217 w 6569477"/>
              <a:gd name="connsiteY1589" fmla="*/ 6315080 h 6858000"/>
              <a:gd name="connsiteX1590" fmla="*/ 4527347 w 6569477"/>
              <a:gd name="connsiteY1590" fmla="*/ 6340384 h 6858000"/>
              <a:gd name="connsiteX1591" fmla="*/ 4527349 w 6569477"/>
              <a:gd name="connsiteY1591" fmla="*/ 6357257 h 6858000"/>
              <a:gd name="connsiteX1592" fmla="*/ 4544216 w 6569477"/>
              <a:gd name="connsiteY1592" fmla="*/ 6323514 h 6858000"/>
              <a:gd name="connsiteX1593" fmla="*/ 4552655 w 6569477"/>
              <a:gd name="connsiteY1593" fmla="*/ 6323514 h 6858000"/>
              <a:gd name="connsiteX1594" fmla="*/ 4552653 w 6569477"/>
              <a:gd name="connsiteY1594" fmla="*/ 6331950 h 6858000"/>
              <a:gd name="connsiteX1595" fmla="*/ 4561089 w 6569477"/>
              <a:gd name="connsiteY1595" fmla="*/ 6323512 h 6858000"/>
              <a:gd name="connsiteX1596" fmla="*/ 4561090 w 6569477"/>
              <a:gd name="connsiteY1596" fmla="*/ 6315079 h 6858000"/>
              <a:gd name="connsiteX1597" fmla="*/ 4569526 w 6569477"/>
              <a:gd name="connsiteY1597" fmla="*/ 6306641 h 6858000"/>
              <a:gd name="connsiteX1598" fmla="*/ 4586397 w 6569477"/>
              <a:gd name="connsiteY1598" fmla="*/ 6281336 h 6858000"/>
              <a:gd name="connsiteX1599" fmla="*/ 4586397 w 6569477"/>
              <a:gd name="connsiteY1599" fmla="*/ 6264464 h 6858000"/>
              <a:gd name="connsiteX1600" fmla="*/ 4603267 w 6569477"/>
              <a:gd name="connsiteY1600" fmla="*/ 6264464 h 6858000"/>
              <a:gd name="connsiteX1601" fmla="*/ 4628576 w 6569477"/>
              <a:gd name="connsiteY1601" fmla="*/ 6205416 h 6858000"/>
              <a:gd name="connsiteX1602" fmla="*/ 4696061 w 6569477"/>
              <a:gd name="connsiteY1602" fmla="*/ 6104186 h 6858000"/>
              <a:gd name="connsiteX1603" fmla="*/ 4687626 w 6569477"/>
              <a:gd name="connsiteY1603" fmla="*/ 6104185 h 6858000"/>
              <a:gd name="connsiteX1604" fmla="*/ 4704496 w 6569477"/>
              <a:gd name="connsiteY1604" fmla="*/ 6087316 h 6858000"/>
              <a:gd name="connsiteX1605" fmla="*/ 4704497 w 6569477"/>
              <a:gd name="connsiteY1605" fmla="*/ 6070444 h 6858000"/>
              <a:gd name="connsiteX1606" fmla="*/ 4712933 w 6569477"/>
              <a:gd name="connsiteY1606" fmla="*/ 6070444 h 6858000"/>
              <a:gd name="connsiteX1607" fmla="*/ 4729804 w 6569477"/>
              <a:gd name="connsiteY1607" fmla="*/ 6053573 h 6858000"/>
              <a:gd name="connsiteX1608" fmla="*/ 4770138 w 6569477"/>
              <a:gd name="connsiteY1608" fmla="*/ 5956299 h 6858000"/>
              <a:gd name="connsiteX1609" fmla="*/ 4783304 w 6569477"/>
              <a:gd name="connsiteY1609" fmla="*/ 5941648 h 6858000"/>
              <a:gd name="connsiteX1610" fmla="*/ 4783581 w 6569477"/>
              <a:gd name="connsiteY1610" fmla="*/ 5941799 h 6858000"/>
              <a:gd name="connsiteX1611" fmla="*/ 4788853 w 6569477"/>
              <a:gd name="connsiteY1611" fmla="*/ 5935473 h 6858000"/>
              <a:gd name="connsiteX1612" fmla="*/ 4783304 w 6569477"/>
              <a:gd name="connsiteY1612" fmla="*/ 5941648 h 6858000"/>
              <a:gd name="connsiteX1613" fmla="*/ 4771983 w 6569477"/>
              <a:gd name="connsiteY1613" fmla="*/ 5935471 h 6858000"/>
              <a:gd name="connsiteX1614" fmla="*/ 4873212 w 6569477"/>
              <a:gd name="connsiteY1614" fmla="*/ 5749889 h 6858000"/>
              <a:gd name="connsiteX1615" fmla="*/ 4949133 w 6569477"/>
              <a:gd name="connsiteY1615" fmla="*/ 5598046 h 6858000"/>
              <a:gd name="connsiteX1616" fmla="*/ 4957571 w 6569477"/>
              <a:gd name="connsiteY1616" fmla="*/ 5598047 h 6858000"/>
              <a:gd name="connsiteX1617" fmla="*/ 5008183 w 6569477"/>
              <a:gd name="connsiteY1617" fmla="*/ 5496818 h 6858000"/>
              <a:gd name="connsiteX1618" fmla="*/ 5008182 w 6569477"/>
              <a:gd name="connsiteY1618" fmla="*/ 5522123 h 6858000"/>
              <a:gd name="connsiteX1619" fmla="*/ 4999747 w 6569477"/>
              <a:gd name="connsiteY1619" fmla="*/ 5488384 h 6858000"/>
              <a:gd name="connsiteX1620" fmla="*/ 5067232 w 6569477"/>
              <a:gd name="connsiteY1620" fmla="*/ 5378718 h 6858000"/>
              <a:gd name="connsiteX1621" fmla="*/ 5075669 w 6569477"/>
              <a:gd name="connsiteY1621" fmla="*/ 5370283 h 6858000"/>
              <a:gd name="connsiteX1622" fmla="*/ 5075669 w 6569477"/>
              <a:gd name="connsiteY1622" fmla="*/ 5361848 h 6858000"/>
              <a:gd name="connsiteX1623" fmla="*/ 5067234 w 6569477"/>
              <a:gd name="connsiteY1623" fmla="*/ 5361848 h 6858000"/>
              <a:gd name="connsiteX1624" fmla="*/ 5075669 w 6569477"/>
              <a:gd name="connsiteY1624" fmla="*/ 5344976 h 6858000"/>
              <a:gd name="connsiteX1625" fmla="*/ 5075671 w 6569477"/>
              <a:gd name="connsiteY1625" fmla="*/ 5353411 h 6858000"/>
              <a:gd name="connsiteX1626" fmla="*/ 5084105 w 6569477"/>
              <a:gd name="connsiteY1626" fmla="*/ 5353411 h 6858000"/>
              <a:gd name="connsiteX1627" fmla="*/ 5084105 w 6569477"/>
              <a:gd name="connsiteY1627" fmla="*/ 5336541 h 6858000"/>
              <a:gd name="connsiteX1628" fmla="*/ 5092541 w 6569477"/>
              <a:gd name="connsiteY1628" fmla="*/ 5328103 h 6858000"/>
              <a:gd name="connsiteX1629" fmla="*/ 5092541 w 6569477"/>
              <a:gd name="connsiteY1629" fmla="*/ 5302798 h 6858000"/>
              <a:gd name="connsiteX1630" fmla="*/ 5100978 w 6569477"/>
              <a:gd name="connsiteY1630" fmla="*/ 5285927 h 6858000"/>
              <a:gd name="connsiteX1631" fmla="*/ 5092541 w 6569477"/>
              <a:gd name="connsiteY1631" fmla="*/ 5294363 h 6858000"/>
              <a:gd name="connsiteX1632" fmla="*/ 5084105 w 6569477"/>
              <a:gd name="connsiteY1632" fmla="*/ 5302796 h 6858000"/>
              <a:gd name="connsiteX1633" fmla="*/ 5084105 w 6569477"/>
              <a:gd name="connsiteY1633" fmla="*/ 5285927 h 6858000"/>
              <a:gd name="connsiteX1634" fmla="*/ 5109412 w 6569477"/>
              <a:gd name="connsiteY1634" fmla="*/ 5235313 h 6858000"/>
              <a:gd name="connsiteX1635" fmla="*/ 5151589 w 6569477"/>
              <a:gd name="connsiteY1635" fmla="*/ 5142520 h 6858000"/>
              <a:gd name="connsiteX1636" fmla="*/ 5160025 w 6569477"/>
              <a:gd name="connsiteY1636" fmla="*/ 5134084 h 6858000"/>
              <a:gd name="connsiteX1637" fmla="*/ 5160025 w 6569477"/>
              <a:gd name="connsiteY1637" fmla="*/ 5125649 h 6858000"/>
              <a:gd name="connsiteX1638" fmla="*/ 5176898 w 6569477"/>
              <a:gd name="connsiteY1638" fmla="*/ 5083470 h 6858000"/>
              <a:gd name="connsiteX1639" fmla="*/ 5185333 w 6569477"/>
              <a:gd name="connsiteY1639" fmla="*/ 5049729 h 6858000"/>
              <a:gd name="connsiteX1640" fmla="*/ 5219076 w 6569477"/>
              <a:gd name="connsiteY1640" fmla="*/ 4990679 h 6858000"/>
              <a:gd name="connsiteX1641" fmla="*/ 5227514 w 6569477"/>
              <a:gd name="connsiteY1641" fmla="*/ 4990679 h 6858000"/>
              <a:gd name="connsiteX1642" fmla="*/ 5227511 w 6569477"/>
              <a:gd name="connsiteY1642" fmla="*/ 4973806 h 6858000"/>
              <a:gd name="connsiteX1643" fmla="*/ 5227512 w 6569477"/>
              <a:gd name="connsiteY1643" fmla="*/ 4965372 h 6858000"/>
              <a:gd name="connsiteX1644" fmla="*/ 5219077 w 6569477"/>
              <a:gd name="connsiteY1644" fmla="*/ 4973806 h 6858000"/>
              <a:gd name="connsiteX1645" fmla="*/ 5244383 w 6569477"/>
              <a:gd name="connsiteY1645" fmla="*/ 4914756 h 6858000"/>
              <a:gd name="connsiteX1646" fmla="*/ 5252819 w 6569477"/>
              <a:gd name="connsiteY1646" fmla="*/ 4906320 h 6858000"/>
              <a:gd name="connsiteX1647" fmla="*/ 5252821 w 6569477"/>
              <a:gd name="connsiteY1647" fmla="*/ 4897886 h 6858000"/>
              <a:gd name="connsiteX1648" fmla="*/ 5269691 w 6569477"/>
              <a:gd name="connsiteY1648" fmla="*/ 4838836 h 6858000"/>
              <a:gd name="connsiteX1649" fmla="*/ 5269691 w 6569477"/>
              <a:gd name="connsiteY1649" fmla="*/ 4847272 h 6858000"/>
              <a:gd name="connsiteX1650" fmla="*/ 5269693 w 6569477"/>
              <a:gd name="connsiteY1650" fmla="*/ 4872579 h 6858000"/>
              <a:gd name="connsiteX1651" fmla="*/ 5278126 w 6569477"/>
              <a:gd name="connsiteY1651" fmla="*/ 4855707 h 6858000"/>
              <a:gd name="connsiteX1652" fmla="*/ 5286562 w 6569477"/>
              <a:gd name="connsiteY1652" fmla="*/ 4847272 h 6858000"/>
              <a:gd name="connsiteX1653" fmla="*/ 5278125 w 6569477"/>
              <a:gd name="connsiteY1653" fmla="*/ 4881015 h 6858000"/>
              <a:gd name="connsiteX1654" fmla="*/ 5294998 w 6569477"/>
              <a:gd name="connsiteY1654" fmla="*/ 4889450 h 6858000"/>
              <a:gd name="connsiteX1655" fmla="*/ 5320304 w 6569477"/>
              <a:gd name="connsiteY1655" fmla="*/ 4830400 h 6858000"/>
              <a:gd name="connsiteX1656" fmla="*/ 5328741 w 6569477"/>
              <a:gd name="connsiteY1656" fmla="*/ 4821963 h 6858000"/>
              <a:gd name="connsiteX1657" fmla="*/ 5328741 w 6569477"/>
              <a:gd name="connsiteY1657" fmla="*/ 4813530 h 6858000"/>
              <a:gd name="connsiteX1658" fmla="*/ 5328741 w 6569477"/>
              <a:gd name="connsiteY1658" fmla="*/ 4805093 h 6858000"/>
              <a:gd name="connsiteX1659" fmla="*/ 5320305 w 6569477"/>
              <a:gd name="connsiteY1659" fmla="*/ 4813527 h 6858000"/>
              <a:gd name="connsiteX1660" fmla="*/ 5320305 w 6569477"/>
              <a:gd name="connsiteY1660" fmla="*/ 4788222 h 6858000"/>
              <a:gd name="connsiteX1661" fmla="*/ 5311868 w 6569477"/>
              <a:gd name="connsiteY1661" fmla="*/ 4779784 h 6858000"/>
              <a:gd name="connsiteX1662" fmla="*/ 5294998 w 6569477"/>
              <a:gd name="connsiteY1662" fmla="*/ 4821963 h 6858000"/>
              <a:gd name="connsiteX1663" fmla="*/ 5294998 w 6569477"/>
              <a:gd name="connsiteY1663" fmla="*/ 4813529 h 6858000"/>
              <a:gd name="connsiteX1664" fmla="*/ 5286562 w 6569477"/>
              <a:gd name="connsiteY1664" fmla="*/ 4796658 h 6858000"/>
              <a:gd name="connsiteX1665" fmla="*/ 5279291 w 6569477"/>
              <a:gd name="connsiteY1665" fmla="*/ 4811201 h 6858000"/>
              <a:gd name="connsiteX1666" fmla="*/ 5280235 w 6569477"/>
              <a:gd name="connsiteY1666" fmla="*/ 4795603 h 6858000"/>
              <a:gd name="connsiteX1667" fmla="*/ 5294997 w 6569477"/>
              <a:gd name="connsiteY1667" fmla="*/ 4754479 h 6858000"/>
              <a:gd name="connsiteX1668" fmla="*/ 5269690 w 6569477"/>
              <a:gd name="connsiteY1668" fmla="*/ 4729170 h 6858000"/>
              <a:gd name="connsiteX1669" fmla="*/ 5278128 w 6569477"/>
              <a:gd name="connsiteY1669" fmla="*/ 4737607 h 6858000"/>
              <a:gd name="connsiteX1670" fmla="*/ 5286561 w 6569477"/>
              <a:gd name="connsiteY1670" fmla="*/ 4737608 h 6858000"/>
              <a:gd name="connsiteX1671" fmla="*/ 5294998 w 6569477"/>
              <a:gd name="connsiteY1671" fmla="*/ 4737608 h 6858000"/>
              <a:gd name="connsiteX1672" fmla="*/ 5294999 w 6569477"/>
              <a:gd name="connsiteY1672" fmla="*/ 4720736 h 6858000"/>
              <a:gd name="connsiteX1673" fmla="*/ 5295000 w 6569477"/>
              <a:gd name="connsiteY1673" fmla="*/ 4712301 h 6858000"/>
              <a:gd name="connsiteX1674" fmla="*/ 5311869 w 6569477"/>
              <a:gd name="connsiteY1674" fmla="*/ 4695429 h 6858000"/>
              <a:gd name="connsiteX1675" fmla="*/ 5311869 w 6569477"/>
              <a:gd name="connsiteY1675" fmla="*/ 4712299 h 6858000"/>
              <a:gd name="connsiteX1676" fmla="*/ 5320307 w 6569477"/>
              <a:gd name="connsiteY1676" fmla="*/ 4712301 h 6858000"/>
              <a:gd name="connsiteX1677" fmla="*/ 5328740 w 6569477"/>
              <a:gd name="connsiteY1677" fmla="*/ 4695429 h 6858000"/>
              <a:gd name="connsiteX1678" fmla="*/ 5328740 w 6569477"/>
              <a:gd name="connsiteY1678" fmla="*/ 4678557 h 6858000"/>
              <a:gd name="connsiteX1679" fmla="*/ 5311871 w 6569477"/>
              <a:gd name="connsiteY1679" fmla="*/ 4661688 h 6858000"/>
              <a:gd name="connsiteX1680" fmla="*/ 5303433 w 6569477"/>
              <a:gd name="connsiteY1680" fmla="*/ 4653252 h 6858000"/>
              <a:gd name="connsiteX1681" fmla="*/ 5294998 w 6569477"/>
              <a:gd name="connsiteY1681" fmla="*/ 4661688 h 6858000"/>
              <a:gd name="connsiteX1682" fmla="*/ 5303432 w 6569477"/>
              <a:gd name="connsiteY1682" fmla="*/ 4619508 h 6858000"/>
              <a:gd name="connsiteX1683" fmla="*/ 5303432 w 6569477"/>
              <a:gd name="connsiteY1683" fmla="*/ 4644816 h 6858000"/>
              <a:gd name="connsiteX1684" fmla="*/ 5320305 w 6569477"/>
              <a:gd name="connsiteY1684" fmla="*/ 4611072 h 6858000"/>
              <a:gd name="connsiteX1685" fmla="*/ 5328743 w 6569477"/>
              <a:gd name="connsiteY1685" fmla="*/ 4611070 h 6858000"/>
              <a:gd name="connsiteX1686" fmla="*/ 5328741 w 6569477"/>
              <a:gd name="connsiteY1686" fmla="*/ 4602637 h 6858000"/>
              <a:gd name="connsiteX1687" fmla="*/ 5328741 w 6569477"/>
              <a:gd name="connsiteY1687" fmla="*/ 4594202 h 6858000"/>
              <a:gd name="connsiteX1688" fmla="*/ 5320304 w 6569477"/>
              <a:gd name="connsiteY1688" fmla="*/ 4594202 h 6858000"/>
              <a:gd name="connsiteX1689" fmla="*/ 5337175 w 6569477"/>
              <a:gd name="connsiteY1689" fmla="*/ 4577331 h 6858000"/>
              <a:gd name="connsiteX1690" fmla="*/ 5337175 w 6569477"/>
              <a:gd name="connsiteY1690" fmla="*/ 4526717 h 6858000"/>
              <a:gd name="connsiteX1691" fmla="*/ 5337176 w 6569477"/>
              <a:gd name="connsiteY1691" fmla="*/ 4543586 h 6858000"/>
              <a:gd name="connsiteX1692" fmla="*/ 5354048 w 6569477"/>
              <a:gd name="connsiteY1692" fmla="*/ 4492974 h 6858000"/>
              <a:gd name="connsiteX1693" fmla="*/ 5362484 w 6569477"/>
              <a:gd name="connsiteY1693" fmla="*/ 4501408 h 6858000"/>
              <a:gd name="connsiteX1694" fmla="*/ 5362484 w 6569477"/>
              <a:gd name="connsiteY1694" fmla="*/ 4492972 h 6858000"/>
              <a:gd name="connsiteX1695" fmla="*/ 5370918 w 6569477"/>
              <a:gd name="connsiteY1695" fmla="*/ 4492974 h 6858000"/>
              <a:gd name="connsiteX1696" fmla="*/ 5379355 w 6569477"/>
              <a:gd name="connsiteY1696" fmla="*/ 4501407 h 6858000"/>
              <a:gd name="connsiteX1697" fmla="*/ 5362484 w 6569477"/>
              <a:gd name="connsiteY1697" fmla="*/ 4577331 h 6858000"/>
              <a:gd name="connsiteX1698" fmla="*/ 5354048 w 6569477"/>
              <a:gd name="connsiteY1698" fmla="*/ 4577331 h 6858000"/>
              <a:gd name="connsiteX1699" fmla="*/ 5345612 w 6569477"/>
              <a:gd name="connsiteY1699" fmla="*/ 4611072 h 6858000"/>
              <a:gd name="connsiteX1700" fmla="*/ 5362483 w 6569477"/>
              <a:gd name="connsiteY1700" fmla="*/ 4585763 h 6858000"/>
              <a:gd name="connsiteX1701" fmla="*/ 5354047 w 6569477"/>
              <a:gd name="connsiteY1701" fmla="*/ 4627944 h 6858000"/>
              <a:gd name="connsiteX1702" fmla="*/ 5345611 w 6569477"/>
              <a:gd name="connsiteY1702" fmla="*/ 4636382 h 6858000"/>
              <a:gd name="connsiteX1703" fmla="*/ 5345612 w 6569477"/>
              <a:gd name="connsiteY1703" fmla="*/ 4644813 h 6858000"/>
              <a:gd name="connsiteX1704" fmla="*/ 5354047 w 6569477"/>
              <a:gd name="connsiteY1704" fmla="*/ 4653250 h 6858000"/>
              <a:gd name="connsiteX1705" fmla="*/ 5362483 w 6569477"/>
              <a:gd name="connsiteY1705" fmla="*/ 4644815 h 6858000"/>
              <a:gd name="connsiteX1706" fmla="*/ 5370919 w 6569477"/>
              <a:gd name="connsiteY1706" fmla="*/ 4627945 h 6858000"/>
              <a:gd name="connsiteX1707" fmla="*/ 5370919 w 6569477"/>
              <a:gd name="connsiteY1707" fmla="*/ 4619508 h 6858000"/>
              <a:gd name="connsiteX1708" fmla="*/ 5362483 w 6569477"/>
              <a:gd name="connsiteY1708" fmla="*/ 4619508 h 6858000"/>
              <a:gd name="connsiteX1709" fmla="*/ 5387791 w 6569477"/>
              <a:gd name="connsiteY1709" fmla="*/ 4501408 h 6858000"/>
              <a:gd name="connsiteX1710" fmla="*/ 5396225 w 6569477"/>
              <a:gd name="connsiteY1710" fmla="*/ 4492972 h 6858000"/>
              <a:gd name="connsiteX1711" fmla="*/ 5396224 w 6569477"/>
              <a:gd name="connsiteY1711" fmla="*/ 4484538 h 6858000"/>
              <a:gd name="connsiteX1712" fmla="*/ 5396225 w 6569477"/>
              <a:gd name="connsiteY1712" fmla="*/ 4476102 h 6858000"/>
              <a:gd name="connsiteX1713" fmla="*/ 5413098 w 6569477"/>
              <a:gd name="connsiteY1713" fmla="*/ 4425488 h 6858000"/>
              <a:gd name="connsiteX1714" fmla="*/ 5404662 w 6569477"/>
              <a:gd name="connsiteY1714" fmla="*/ 4425486 h 6858000"/>
              <a:gd name="connsiteX1715" fmla="*/ 5413098 w 6569477"/>
              <a:gd name="connsiteY1715" fmla="*/ 4417053 h 6858000"/>
              <a:gd name="connsiteX1716" fmla="*/ 5421533 w 6569477"/>
              <a:gd name="connsiteY1716" fmla="*/ 4400179 h 6858000"/>
              <a:gd name="connsiteX1717" fmla="*/ 5413097 w 6569477"/>
              <a:gd name="connsiteY1717" fmla="*/ 4391743 h 6858000"/>
              <a:gd name="connsiteX1718" fmla="*/ 5421797 w 6569477"/>
              <a:gd name="connsiteY1718" fmla="*/ 4335463 h 6858000"/>
              <a:gd name="connsiteX1719" fmla="*/ 5430069 w 6569477"/>
              <a:gd name="connsiteY1719" fmla="*/ 4298454 h 6858000"/>
              <a:gd name="connsiteX1720" fmla="*/ 5422231 w 6569477"/>
              <a:gd name="connsiteY1720" fmla="*/ 4304885 h 6858000"/>
              <a:gd name="connsiteX1721" fmla="*/ 5412724 w 6569477"/>
              <a:gd name="connsiteY1721" fmla="*/ 4318695 h 6858000"/>
              <a:gd name="connsiteX1722" fmla="*/ 5410571 w 6569477"/>
              <a:gd name="connsiteY1722" fmla="*/ 4307033 h 6858000"/>
              <a:gd name="connsiteX1723" fmla="*/ 5411613 w 6569477"/>
              <a:gd name="connsiteY1723" fmla="*/ 4299607 h 6858000"/>
              <a:gd name="connsiteX1724" fmla="*/ 5410500 w 6569477"/>
              <a:gd name="connsiteY1724" fmla="*/ 4280519 h 6858000"/>
              <a:gd name="connsiteX1725" fmla="*/ 5417926 w 6569477"/>
              <a:gd name="connsiteY1725" fmla="*/ 4281562 h 6858000"/>
              <a:gd name="connsiteX1726" fmla="*/ 5423199 w 6569477"/>
              <a:gd name="connsiteY1726" fmla="*/ 4270944 h 6858000"/>
              <a:gd name="connsiteX1727" fmla="*/ 5425352 w 6569477"/>
              <a:gd name="connsiteY1727" fmla="*/ 4282606 h 6858000"/>
              <a:gd name="connsiteX1728" fmla="*/ 5424312 w 6569477"/>
              <a:gd name="connsiteY1728" fmla="*/ 4290032 h 6858000"/>
              <a:gd name="connsiteX1729" fmla="*/ 5435055 w 6569477"/>
              <a:gd name="connsiteY1729" fmla="*/ 4267818 h 6858000"/>
              <a:gd name="connsiteX1730" fmla="*/ 5436591 w 6569477"/>
              <a:gd name="connsiteY1730" fmla="*/ 4263308 h 6858000"/>
              <a:gd name="connsiteX1731" fmla="*/ 5439195 w 6569477"/>
              <a:gd name="connsiteY1731" fmla="*/ 4248207 h 6858000"/>
              <a:gd name="connsiteX1732" fmla="*/ 5438405 w 6569477"/>
              <a:gd name="connsiteY1732" fmla="*/ 4206160 h 6858000"/>
              <a:gd name="connsiteX1733" fmla="*/ 5446841 w 6569477"/>
              <a:gd name="connsiteY1733" fmla="*/ 4189290 h 6858000"/>
              <a:gd name="connsiteX1734" fmla="*/ 5446841 w 6569477"/>
              <a:gd name="connsiteY1734" fmla="*/ 4180852 h 6858000"/>
              <a:gd name="connsiteX1735" fmla="*/ 5438404 w 6569477"/>
              <a:gd name="connsiteY1735" fmla="*/ 4180854 h 6858000"/>
              <a:gd name="connsiteX1736" fmla="*/ 5455276 w 6569477"/>
              <a:gd name="connsiteY1736" fmla="*/ 4130240 h 6858000"/>
              <a:gd name="connsiteX1737" fmla="*/ 5455276 w 6569477"/>
              <a:gd name="connsiteY1737" fmla="*/ 4121804 h 6858000"/>
              <a:gd name="connsiteX1738" fmla="*/ 5455276 w 6569477"/>
              <a:gd name="connsiteY1738" fmla="*/ 4104933 h 6858000"/>
              <a:gd name="connsiteX1739" fmla="*/ 5455276 w 6569477"/>
              <a:gd name="connsiteY1739" fmla="*/ 4096497 h 6858000"/>
              <a:gd name="connsiteX1740" fmla="*/ 5463712 w 6569477"/>
              <a:gd name="connsiteY1740" fmla="*/ 4088062 h 6858000"/>
              <a:gd name="connsiteX1741" fmla="*/ 5463710 w 6569477"/>
              <a:gd name="connsiteY1741" fmla="*/ 4079626 h 6858000"/>
              <a:gd name="connsiteX1742" fmla="*/ 5463711 w 6569477"/>
              <a:gd name="connsiteY1742" fmla="*/ 4029012 h 6858000"/>
              <a:gd name="connsiteX1743" fmla="*/ 5463712 w 6569477"/>
              <a:gd name="connsiteY1743" fmla="*/ 4020574 h 6858000"/>
              <a:gd name="connsiteX1744" fmla="*/ 5463712 w 6569477"/>
              <a:gd name="connsiteY1744" fmla="*/ 4003705 h 6858000"/>
              <a:gd name="connsiteX1745" fmla="*/ 5463712 w 6569477"/>
              <a:gd name="connsiteY1745" fmla="*/ 3995269 h 6858000"/>
              <a:gd name="connsiteX1746" fmla="*/ 5463711 w 6569477"/>
              <a:gd name="connsiteY1746" fmla="*/ 3936219 h 6858000"/>
              <a:gd name="connsiteX1747" fmla="*/ 5480582 w 6569477"/>
              <a:gd name="connsiteY1747" fmla="*/ 3902476 h 6858000"/>
              <a:gd name="connsiteX1748" fmla="*/ 5489019 w 6569477"/>
              <a:gd name="connsiteY1748" fmla="*/ 3894042 h 6858000"/>
              <a:gd name="connsiteX1749" fmla="*/ 5489019 w 6569477"/>
              <a:gd name="connsiteY1749" fmla="*/ 3885606 h 6858000"/>
              <a:gd name="connsiteX1750" fmla="*/ 5480583 w 6569477"/>
              <a:gd name="connsiteY1750" fmla="*/ 3885606 h 6858000"/>
              <a:gd name="connsiteX1751" fmla="*/ 5480584 w 6569477"/>
              <a:gd name="connsiteY1751" fmla="*/ 3894040 h 6858000"/>
              <a:gd name="connsiteX1752" fmla="*/ 5472148 w 6569477"/>
              <a:gd name="connsiteY1752" fmla="*/ 3860298 h 6858000"/>
              <a:gd name="connsiteX1753" fmla="*/ 5489019 w 6569477"/>
              <a:gd name="connsiteY1753" fmla="*/ 3860299 h 6858000"/>
              <a:gd name="connsiteX1754" fmla="*/ 5496941 w 6569477"/>
              <a:gd name="connsiteY1754" fmla="*/ 3868220 h 6858000"/>
              <a:gd name="connsiteX1755" fmla="*/ 5493896 w 6569477"/>
              <a:gd name="connsiteY1755" fmla="*/ 3915262 h 6858000"/>
              <a:gd name="connsiteX1756" fmla="*/ 5497452 w 6569477"/>
              <a:gd name="connsiteY1756" fmla="*/ 4037447 h 6858000"/>
              <a:gd name="connsiteX1757" fmla="*/ 5489016 w 6569477"/>
              <a:gd name="connsiteY1757" fmla="*/ 4045883 h 6858000"/>
              <a:gd name="connsiteX1758" fmla="*/ 5489019 w 6569477"/>
              <a:gd name="connsiteY1758" fmla="*/ 4054319 h 6858000"/>
              <a:gd name="connsiteX1759" fmla="*/ 5489386 w 6569477"/>
              <a:gd name="connsiteY1759" fmla="*/ 4063858 h 6858000"/>
              <a:gd name="connsiteX1760" fmla="*/ 5490041 w 6569477"/>
              <a:gd name="connsiteY1760" fmla="*/ 4061970 h 6858000"/>
              <a:gd name="connsiteX1761" fmla="*/ 5508475 w 6569477"/>
              <a:gd name="connsiteY1761" fmla="*/ 4040599 h 6858000"/>
              <a:gd name="connsiteX1762" fmla="*/ 5508331 w 6569477"/>
              <a:gd name="connsiteY1762" fmla="*/ 3987570 h 6858000"/>
              <a:gd name="connsiteX1763" fmla="*/ 5535669 w 6569477"/>
              <a:gd name="connsiteY1763" fmla="*/ 3900538 h 6858000"/>
              <a:gd name="connsiteX1764" fmla="*/ 5551347 w 6569477"/>
              <a:gd name="connsiteY1764" fmla="*/ 3815654 h 6858000"/>
              <a:gd name="connsiteX1765" fmla="*/ 5567239 w 6569477"/>
              <a:gd name="connsiteY1765" fmla="*/ 3810315 h 6858000"/>
              <a:gd name="connsiteX1766" fmla="*/ 5597339 w 6569477"/>
              <a:gd name="connsiteY1766" fmla="*/ 3568431 h 6858000"/>
              <a:gd name="connsiteX1767" fmla="*/ 5580406 w 6569477"/>
              <a:gd name="connsiteY1767" fmla="*/ 3581198 h 6858000"/>
              <a:gd name="connsiteX1768" fmla="*/ 5623492 w 6569477"/>
              <a:gd name="connsiteY1768" fmla="*/ 3435797 h 6858000"/>
              <a:gd name="connsiteX1769" fmla="*/ 5627870 w 6569477"/>
              <a:gd name="connsiteY1769" fmla="*/ 3485634 h 6858000"/>
              <a:gd name="connsiteX1770" fmla="*/ 5628909 w 6569477"/>
              <a:gd name="connsiteY1770" fmla="*/ 3478208 h 6858000"/>
              <a:gd name="connsiteX1771" fmla="*/ 5633142 w 6569477"/>
              <a:gd name="connsiteY1771" fmla="*/ 3475016 h 6858000"/>
              <a:gd name="connsiteX1772" fmla="*/ 5631062 w 6569477"/>
              <a:gd name="connsiteY1772" fmla="*/ 3489870 h 6858000"/>
              <a:gd name="connsiteX1773" fmla="*/ 5634255 w 6569477"/>
              <a:gd name="connsiteY1773" fmla="*/ 3494104 h 6858000"/>
              <a:gd name="connsiteX1774" fmla="*/ 5630021 w 6569477"/>
              <a:gd name="connsiteY1774" fmla="*/ 3497296 h 6858000"/>
              <a:gd name="connsiteX1775" fmla="*/ 5608173 w 6569477"/>
              <a:gd name="connsiteY1775" fmla="*/ 3653253 h 6858000"/>
              <a:gd name="connsiteX1776" fmla="*/ 5592710 w 6569477"/>
              <a:gd name="connsiteY1776" fmla="*/ 3817680 h 6858000"/>
              <a:gd name="connsiteX1777" fmla="*/ 5581051 w 6569477"/>
              <a:gd name="connsiteY1777" fmla="*/ 3819828 h 6858000"/>
              <a:gd name="connsiteX1778" fmla="*/ 5575920 w 6569477"/>
              <a:gd name="connsiteY1778" fmla="*/ 3883475 h 6858000"/>
              <a:gd name="connsiteX1779" fmla="*/ 5563598 w 6569477"/>
              <a:gd name="connsiteY1779" fmla="*/ 3934280 h 6858000"/>
              <a:gd name="connsiteX1780" fmla="*/ 5562972 w 6569477"/>
              <a:gd name="connsiteY1780" fmla="*/ 3937349 h 6858000"/>
              <a:gd name="connsiteX1781" fmla="*/ 5571794 w 6569477"/>
              <a:gd name="connsiteY1781" fmla="*/ 3923038 h 6858000"/>
              <a:gd name="connsiteX1782" fmla="*/ 5623989 w 6569477"/>
              <a:gd name="connsiteY1782" fmla="*/ 3775941 h 6858000"/>
              <a:gd name="connsiteX1783" fmla="*/ 5632426 w 6569477"/>
              <a:gd name="connsiteY1783" fmla="*/ 3767506 h 6858000"/>
              <a:gd name="connsiteX1784" fmla="*/ 5640861 w 6569477"/>
              <a:gd name="connsiteY1784" fmla="*/ 3759071 h 6858000"/>
              <a:gd name="connsiteX1785" fmla="*/ 5649298 w 6569477"/>
              <a:gd name="connsiteY1785" fmla="*/ 3767505 h 6858000"/>
              <a:gd name="connsiteX1786" fmla="*/ 5649298 w 6569477"/>
              <a:gd name="connsiteY1786" fmla="*/ 3742197 h 6858000"/>
              <a:gd name="connsiteX1787" fmla="*/ 5683041 w 6569477"/>
              <a:gd name="connsiteY1787" fmla="*/ 3581921 h 6858000"/>
              <a:gd name="connsiteX1788" fmla="*/ 5691475 w 6569477"/>
              <a:gd name="connsiteY1788" fmla="*/ 3598792 h 6858000"/>
              <a:gd name="connsiteX1789" fmla="*/ 5732996 w 6569477"/>
              <a:gd name="connsiteY1789" fmla="*/ 3493610 h 6858000"/>
              <a:gd name="connsiteX1790" fmla="*/ 5733449 w 6569477"/>
              <a:gd name="connsiteY1790" fmla="*/ 3493806 h 6858000"/>
              <a:gd name="connsiteX1791" fmla="*/ 5734014 w 6569477"/>
              <a:gd name="connsiteY1791" fmla="*/ 3473633 h 6858000"/>
              <a:gd name="connsiteX1792" fmla="*/ 5730509 w 6569477"/>
              <a:gd name="connsiteY1792" fmla="*/ 3460815 h 6858000"/>
              <a:gd name="connsiteX1793" fmla="*/ 5743964 w 6569477"/>
              <a:gd name="connsiteY1793" fmla="*/ 3328941 h 6858000"/>
              <a:gd name="connsiteX1794" fmla="*/ 5761038 w 6569477"/>
              <a:gd name="connsiteY1794" fmla="*/ 3286983 h 6858000"/>
              <a:gd name="connsiteX1795" fmla="*/ 5751435 w 6569477"/>
              <a:gd name="connsiteY1795" fmla="*/ 3234831 h 6858000"/>
              <a:gd name="connsiteX1796" fmla="*/ 5762802 w 6569477"/>
              <a:gd name="connsiteY1796" fmla="*/ 3144319 h 6858000"/>
              <a:gd name="connsiteX1797" fmla="*/ 5763082 w 6569477"/>
              <a:gd name="connsiteY1797" fmla="*/ 3058000 h 6858000"/>
              <a:gd name="connsiteX1798" fmla="*/ 5777766 w 6569477"/>
              <a:gd name="connsiteY1798" fmla="*/ 3049910 h 6858000"/>
              <a:gd name="connsiteX1799" fmla="*/ 5764220 w 6569477"/>
              <a:gd name="connsiteY1799" fmla="*/ 2806537 h 6858000"/>
              <a:gd name="connsiteX1800" fmla="*/ 5759877 w 6569477"/>
              <a:gd name="connsiteY1800" fmla="*/ 2815776 h 6858000"/>
              <a:gd name="connsiteX1801" fmla="*/ 5758962 w 6569477"/>
              <a:gd name="connsiteY1801" fmla="*/ 2839583 h 6858000"/>
              <a:gd name="connsiteX1802" fmla="*/ 5750526 w 6569477"/>
              <a:gd name="connsiteY1802" fmla="*/ 2831148 h 6858000"/>
              <a:gd name="connsiteX1803" fmla="*/ 5750526 w 6569477"/>
              <a:gd name="connsiteY1803" fmla="*/ 2822713 h 6858000"/>
              <a:gd name="connsiteX1804" fmla="*/ 5750526 w 6569477"/>
              <a:gd name="connsiteY1804" fmla="*/ 2822277 h 6858000"/>
              <a:gd name="connsiteX1805" fmla="*/ 5749837 w 6569477"/>
              <a:gd name="connsiteY1805" fmla="*/ 2822120 h 6858000"/>
              <a:gd name="connsiteX1806" fmla="*/ 5747894 w 6569477"/>
              <a:gd name="connsiteY1806" fmla="*/ 2797782 h 6858000"/>
              <a:gd name="connsiteX1807" fmla="*/ 5743144 w 6569477"/>
              <a:gd name="connsiteY1807" fmla="*/ 2798460 h 6858000"/>
              <a:gd name="connsiteX1808" fmla="*/ 5742091 w 6569477"/>
              <a:gd name="connsiteY1808" fmla="*/ 2805842 h 6858000"/>
              <a:gd name="connsiteX1809" fmla="*/ 5742091 w 6569477"/>
              <a:gd name="connsiteY1809" fmla="*/ 2814279 h 6858000"/>
              <a:gd name="connsiteX1810" fmla="*/ 5742090 w 6569477"/>
              <a:gd name="connsiteY1810" fmla="*/ 2822713 h 6858000"/>
              <a:gd name="connsiteX1811" fmla="*/ 5733655 w 6569477"/>
              <a:gd name="connsiteY1811" fmla="*/ 2848019 h 6858000"/>
              <a:gd name="connsiteX1812" fmla="*/ 5742090 w 6569477"/>
              <a:gd name="connsiteY1812" fmla="*/ 2856452 h 6858000"/>
              <a:gd name="connsiteX1813" fmla="*/ 5742091 w 6569477"/>
              <a:gd name="connsiteY1813" fmla="*/ 2848019 h 6858000"/>
              <a:gd name="connsiteX1814" fmla="*/ 5750526 w 6569477"/>
              <a:gd name="connsiteY1814" fmla="*/ 2839583 h 6858000"/>
              <a:gd name="connsiteX1815" fmla="*/ 5750526 w 6569477"/>
              <a:gd name="connsiteY1815" fmla="*/ 2864888 h 6858000"/>
              <a:gd name="connsiteX1816" fmla="*/ 5750525 w 6569477"/>
              <a:gd name="connsiteY1816" fmla="*/ 2873326 h 6858000"/>
              <a:gd name="connsiteX1817" fmla="*/ 5708345 w 6569477"/>
              <a:gd name="connsiteY1817" fmla="*/ 2940812 h 6858000"/>
              <a:gd name="connsiteX1818" fmla="*/ 5699912 w 6569477"/>
              <a:gd name="connsiteY1818" fmla="*/ 2839583 h 6858000"/>
              <a:gd name="connsiteX1819" fmla="*/ 5689894 w 6569477"/>
              <a:gd name="connsiteY1819" fmla="*/ 2840110 h 6858000"/>
              <a:gd name="connsiteX1820" fmla="*/ 5683185 w 6569477"/>
              <a:gd name="connsiteY1820" fmla="*/ 2849917 h 6858000"/>
              <a:gd name="connsiteX1821" fmla="*/ 5682885 w 6569477"/>
              <a:gd name="connsiteY1821" fmla="*/ 2853046 h 6858000"/>
              <a:gd name="connsiteX1822" fmla="*/ 5680651 w 6569477"/>
              <a:gd name="connsiteY1822" fmla="*/ 2856536 h 6858000"/>
              <a:gd name="connsiteX1823" fmla="*/ 5680060 w 6569477"/>
              <a:gd name="connsiteY1823" fmla="*/ 2855859 h 6858000"/>
              <a:gd name="connsiteX1824" fmla="*/ 5676293 w 6569477"/>
              <a:gd name="connsiteY1824" fmla="*/ 2863103 h 6858000"/>
              <a:gd name="connsiteX1825" fmla="*/ 5680760 w 6569477"/>
              <a:gd name="connsiteY1825" fmla="*/ 2886509 h 6858000"/>
              <a:gd name="connsiteX1826" fmla="*/ 5688352 w 6569477"/>
              <a:gd name="connsiteY1826" fmla="*/ 2910389 h 6858000"/>
              <a:gd name="connsiteX1827" fmla="*/ 5696772 w 6569477"/>
              <a:gd name="connsiteY1827" fmla="*/ 3000293 h 6858000"/>
              <a:gd name="connsiteX1828" fmla="*/ 5692141 w 6569477"/>
              <a:gd name="connsiteY1828" fmla="*/ 3081094 h 6858000"/>
              <a:gd name="connsiteX1829" fmla="*/ 5679091 w 6569477"/>
              <a:gd name="connsiteY1829" fmla="*/ 3071991 h 6858000"/>
              <a:gd name="connsiteX1830" fmla="*/ 5688029 w 6569477"/>
              <a:gd name="connsiteY1830" fmla="*/ 3207504 h 6858000"/>
              <a:gd name="connsiteX1831" fmla="*/ 5692217 w 6569477"/>
              <a:gd name="connsiteY1831" fmla="*/ 3359096 h 6858000"/>
              <a:gd name="connsiteX1832" fmla="*/ 5673101 w 6569477"/>
              <a:gd name="connsiteY1832" fmla="*/ 3358689 h 6858000"/>
              <a:gd name="connsiteX1833" fmla="*/ 5668351 w 6569477"/>
              <a:gd name="connsiteY1833" fmla="*/ 3374768 h 6858000"/>
              <a:gd name="connsiteX1834" fmla="*/ 5662684 w 6569477"/>
              <a:gd name="connsiteY1834" fmla="*/ 3364351 h 6858000"/>
              <a:gd name="connsiteX1835" fmla="*/ 5661368 w 6569477"/>
              <a:gd name="connsiteY1835" fmla="*/ 3356969 h 6858000"/>
              <a:gd name="connsiteX1836" fmla="*/ 5654384 w 6569477"/>
              <a:gd name="connsiteY1836" fmla="*/ 3339170 h 6858000"/>
              <a:gd name="connsiteX1837" fmla="*/ 5661768 w 6569477"/>
              <a:gd name="connsiteY1837" fmla="*/ 3337856 h 6858000"/>
              <a:gd name="connsiteX1838" fmla="*/ 5663483 w 6569477"/>
              <a:gd name="connsiteY1838" fmla="*/ 3326125 h 6858000"/>
              <a:gd name="connsiteX1839" fmla="*/ 5669150 w 6569477"/>
              <a:gd name="connsiteY1839" fmla="*/ 3336542 h 6858000"/>
              <a:gd name="connsiteX1840" fmla="*/ 5670467 w 6569477"/>
              <a:gd name="connsiteY1840" fmla="*/ 3343924 h 6858000"/>
              <a:gd name="connsiteX1841" fmla="*/ 5666398 w 6569477"/>
              <a:gd name="connsiteY1841" fmla="*/ 3257055 h 6858000"/>
              <a:gd name="connsiteX1842" fmla="*/ 5661810 w 6569477"/>
              <a:gd name="connsiteY1842" fmla="*/ 3124576 h 6858000"/>
              <a:gd name="connsiteX1843" fmla="*/ 5673025 w 6569477"/>
              <a:gd name="connsiteY1843" fmla="*/ 3080687 h 6858000"/>
              <a:gd name="connsiteX1844" fmla="*/ 5656425 w 6569477"/>
              <a:gd name="connsiteY1844" fmla="*/ 3030323 h 6858000"/>
              <a:gd name="connsiteX1845" fmla="*/ 5655388 w 6569477"/>
              <a:gd name="connsiteY1845" fmla="*/ 2939106 h 6858000"/>
              <a:gd name="connsiteX1846" fmla="*/ 5643936 w 6569477"/>
              <a:gd name="connsiteY1846" fmla="*/ 2853549 h 6858000"/>
              <a:gd name="connsiteX1847" fmla="*/ 5657385 w 6569477"/>
              <a:gd name="connsiteY1847" fmla="*/ 2843539 h 6858000"/>
              <a:gd name="connsiteX1848" fmla="*/ 5657146 w 6569477"/>
              <a:gd name="connsiteY1848" fmla="*/ 2841276 h 6858000"/>
              <a:gd name="connsiteX1849" fmla="*/ 5648243 w 6569477"/>
              <a:gd name="connsiteY1849" fmla="*/ 2809663 h 6858000"/>
              <a:gd name="connsiteX1850" fmla="*/ 5581811 w 6569477"/>
              <a:gd name="connsiteY1850" fmla="*/ 2670869 h 6858000"/>
              <a:gd name="connsiteX1851" fmla="*/ 5581812 w 6569477"/>
              <a:gd name="connsiteY1851" fmla="*/ 2662431 h 6858000"/>
              <a:gd name="connsiteX1852" fmla="*/ 5581812 w 6569477"/>
              <a:gd name="connsiteY1852" fmla="*/ 2645563 h 6858000"/>
              <a:gd name="connsiteX1853" fmla="*/ 5573376 w 6569477"/>
              <a:gd name="connsiteY1853" fmla="*/ 2637125 h 6858000"/>
              <a:gd name="connsiteX1854" fmla="*/ 5548068 w 6569477"/>
              <a:gd name="connsiteY1854" fmla="*/ 2544335 h 6858000"/>
              <a:gd name="connsiteX1855" fmla="*/ 5539634 w 6569477"/>
              <a:gd name="connsiteY1855" fmla="*/ 2510592 h 6858000"/>
              <a:gd name="connsiteX1856" fmla="*/ 5531197 w 6569477"/>
              <a:gd name="connsiteY1856" fmla="*/ 2502157 h 6858000"/>
              <a:gd name="connsiteX1857" fmla="*/ 5531198 w 6569477"/>
              <a:gd name="connsiteY1857" fmla="*/ 2493721 h 6858000"/>
              <a:gd name="connsiteX1858" fmla="*/ 5522761 w 6569477"/>
              <a:gd name="connsiteY1858" fmla="*/ 2493721 h 6858000"/>
              <a:gd name="connsiteX1859" fmla="*/ 5522762 w 6569477"/>
              <a:gd name="connsiteY1859" fmla="*/ 2485285 h 6858000"/>
              <a:gd name="connsiteX1860" fmla="*/ 5505889 w 6569477"/>
              <a:gd name="connsiteY1860" fmla="*/ 2451543 h 6858000"/>
              <a:gd name="connsiteX1861" fmla="*/ 5497455 w 6569477"/>
              <a:gd name="connsiteY1861" fmla="*/ 2476850 h 6858000"/>
              <a:gd name="connsiteX1862" fmla="*/ 5480584 w 6569477"/>
              <a:gd name="connsiteY1862" fmla="*/ 2459978 h 6858000"/>
              <a:gd name="connsiteX1863" fmla="*/ 5472147 w 6569477"/>
              <a:gd name="connsiteY1863" fmla="*/ 2384058 h 6858000"/>
              <a:gd name="connsiteX1864" fmla="*/ 5404661 w 6569477"/>
              <a:gd name="connsiteY1864" fmla="*/ 2181601 h 6858000"/>
              <a:gd name="connsiteX1865" fmla="*/ 5387791 w 6569477"/>
              <a:gd name="connsiteY1865" fmla="*/ 2130985 h 6858000"/>
              <a:gd name="connsiteX1866" fmla="*/ 5328740 w 6569477"/>
              <a:gd name="connsiteY1866" fmla="*/ 1962273 h 6858000"/>
              <a:gd name="connsiteX1867" fmla="*/ 5328741 w 6569477"/>
              <a:gd name="connsiteY1867" fmla="*/ 1936967 h 6858000"/>
              <a:gd name="connsiteX1868" fmla="*/ 5311869 w 6569477"/>
              <a:gd name="connsiteY1868" fmla="*/ 1920096 h 6858000"/>
              <a:gd name="connsiteX1869" fmla="*/ 5320307 w 6569477"/>
              <a:gd name="connsiteY1869" fmla="*/ 1911660 h 6858000"/>
              <a:gd name="connsiteX1870" fmla="*/ 5269693 w 6569477"/>
              <a:gd name="connsiteY1870" fmla="*/ 1793560 h 6858000"/>
              <a:gd name="connsiteX1871" fmla="*/ 5286562 w 6569477"/>
              <a:gd name="connsiteY1871" fmla="*/ 1793561 h 6858000"/>
              <a:gd name="connsiteX1872" fmla="*/ 5261255 w 6569477"/>
              <a:gd name="connsiteY1872" fmla="*/ 1768254 h 6858000"/>
              <a:gd name="connsiteX1873" fmla="*/ 5235948 w 6569477"/>
              <a:gd name="connsiteY1873" fmla="*/ 1709201 h 6858000"/>
              <a:gd name="connsiteX1874" fmla="*/ 5235947 w 6569477"/>
              <a:gd name="connsiteY1874" fmla="*/ 1700769 h 6858000"/>
              <a:gd name="connsiteX1875" fmla="*/ 5244383 w 6569477"/>
              <a:gd name="connsiteY1875" fmla="*/ 1700769 h 6858000"/>
              <a:gd name="connsiteX1876" fmla="*/ 5252819 w 6569477"/>
              <a:gd name="connsiteY1876" fmla="*/ 1700767 h 6858000"/>
              <a:gd name="connsiteX1877" fmla="*/ 5252819 w 6569477"/>
              <a:gd name="connsiteY1877" fmla="*/ 1692332 h 6858000"/>
              <a:gd name="connsiteX1878" fmla="*/ 5244383 w 6569477"/>
              <a:gd name="connsiteY1878" fmla="*/ 1650153 h 6858000"/>
              <a:gd name="connsiteX1879" fmla="*/ 5252818 w 6569477"/>
              <a:gd name="connsiteY1879" fmla="*/ 1650152 h 6858000"/>
              <a:gd name="connsiteX1880" fmla="*/ 5252819 w 6569477"/>
              <a:gd name="connsiteY1880" fmla="*/ 1641718 h 6858000"/>
              <a:gd name="connsiteX1881" fmla="*/ 5244385 w 6569477"/>
              <a:gd name="connsiteY1881" fmla="*/ 1633283 h 6858000"/>
              <a:gd name="connsiteX1882" fmla="*/ 5176900 w 6569477"/>
              <a:gd name="connsiteY1882" fmla="*/ 1473003 h 6858000"/>
              <a:gd name="connsiteX1883" fmla="*/ 5084104 w 6569477"/>
              <a:gd name="connsiteY1883" fmla="*/ 1312727 h 6858000"/>
              <a:gd name="connsiteX1884" fmla="*/ 5055633 w 6569477"/>
              <a:gd name="connsiteY1884" fmla="*/ 1250514 h 6858000"/>
              <a:gd name="connsiteX1885" fmla="*/ 5041658 w 6569477"/>
              <a:gd name="connsiteY1885" fmla="*/ 1226599 h 6858000"/>
              <a:gd name="connsiteX1886" fmla="*/ 5093541 w 6569477"/>
              <a:gd name="connsiteY1886" fmla="*/ 1340967 h 6858000"/>
              <a:gd name="connsiteX1887" fmla="*/ 5398999 w 6569477"/>
              <a:gd name="connsiteY1887" fmla="*/ 2412246 h 6858000"/>
              <a:gd name="connsiteX1888" fmla="*/ 5458394 w 6569477"/>
              <a:gd name="connsiteY1888" fmla="*/ 2833367 h 6858000"/>
              <a:gd name="connsiteX1889" fmla="*/ 5448705 w 6569477"/>
              <a:gd name="connsiteY1889" fmla="*/ 2871734 h 6858000"/>
              <a:gd name="connsiteX1890" fmla="*/ 5431304 w 6569477"/>
              <a:gd name="connsiteY1890" fmla="*/ 2855892 h 6858000"/>
              <a:gd name="connsiteX1891" fmla="*/ 5100400 w 6569477"/>
              <a:gd name="connsiteY1891" fmla="*/ 1533070 h 6858000"/>
              <a:gd name="connsiteX1892" fmla="*/ 4793286 w 6569477"/>
              <a:gd name="connsiteY1892" fmla="*/ 888652 h 6858000"/>
              <a:gd name="connsiteX1893" fmla="*/ 4754611 w 6569477"/>
              <a:gd name="connsiteY1893" fmla="*/ 811200 h 6858000"/>
              <a:gd name="connsiteX1894" fmla="*/ 4736788 w 6569477"/>
              <a:gd name="connsiteY1894" fmla="*/ 782554 h 6858000"/>
              <a:gd name="connsiteX1895" fmla="*/ 4722369 w 6569477"/>
              <a:gd name="connsiteY1895" fmla="*/ 785144 h 6858000"/>
              <a:gd name="connsiteX1896" fmla="*/ 4716525 w 6569477"/>
              <a:gd name="connsiteY1896" fmla="*/ 831944 h 6858000"/>
              <a:gd name="connsiteX1897" fmla="*/ 4878628 w 6569477"/>
              <a:gd name="connsiteY1897" fmla="*/ 1128191 h 6858000"/>
              <a:gd name="connsiteX1898" fmla="*/ 5018643 w 6569477"/>
              <a:gd name="connsiteY1898" fmla="*/ 1444415 h 6858000"/>
              <a:gd name="connsiteX1899" fmla="*/ 5107372 w 6569477"/>
              <a:gd name="connsiteY1899" fmla="*/ 1685936 h 6858000"/>
              <a:gd name="connsiteX1900" fmla="*/ 5109411 w 6569477"/>
              <a:gd name="connsiteY1900" fmla="*/ 1683895 h 6858000"/>
              <a:gd name="connsiteX1901" fmla="*/ 5151590 w 6569477"/>
              <a:gd name="connsiteY1901" fmla="*/ 1785122 h 6858000"/>
              <a:gd name="connsiteX1902" fmla="*/ 5143154 w 6569477"/>
              <a:gd name="connsiteY1902" fmla="*/ 1785122 h 6858000"/>
              <a:gd name="connsiteX1903" fmla="*/ 5134721 w 6569477"/>
              <a:gd name="connsiteY1903" fmla="*/ 1751382 h 6858000"/>
              <a:gd name="connsiteX1904" fmla="*/ 5122261 w 6569477"/>
              <a:gd name="connsiteY1904" fmla="*/ 1726462 h 6858000"/>
              <a:gd name="connsiteX1905" fmla="*/ 5136116 w 6569477"/>
              <a:gd name="connsiteY1905" fmla="*/ 1764180 h 6858000"/>
              <a:gd name="connsiteX1906" fmla="*/ 5157687 w 6569477"/>
              <a:gd name="connsiteY1906" fmla="*/ 1838582 h 6858000"/>
              <a:gd name="connsiteX1907" fmla="*/ 5167407 w 6569477"/>
              <a:gd name="connsiteY1907" fmla="*/ 1843119 h 6858000"/>
              <a:gd name="connsiteX1908" fmla="*/ 5176898 w 6569477"/>
              <a:gd name="connsiteY1908" fmla="*/ 1844173 h 6858000"/>
              <a:gd name="connsiteX1909" fmla="*/ 5176898 w 6569477"/>
              <a:gd name="connsiteY1909" fmla="*/ 1861046 h 6858000"/>
              <a:gd name="connsiteX1910" fmla="*/ 5168464 w 6569477"/>
              <a:gd name="connsiteY1910" fmla="*/ 1861046 h 6858000"/>
              <a:gd name="connsiteX1911" fmla="*/ 5168463 w 6569477"/>
              <a:gd name="connsiteY1911" fmla="*/ 1869480 h 6858000"/>
              <a:gd name="connsiteX1912" fmla="*/ 5168462 w 6569477"/>
              <a:gd name="connsiteY1912" fmla="*/ 1875756 h 6858000"/>
              <a:gd name="connsiteX1913" fmla="*/ 5229895 w 6569477"/>
              <a:gd name="connsiteY1913" fmla="*/ 2087656 h 6858000"/>
              <a:gd name="connsiteX1914" fmla="*/ 5242098 w 6569477"/>
              <a:gd name="connsiteY1914" fmla="*/ 2145617 h 6858000"/>
              <a:gd name="connsiteX1915" fmla="*/ 5261255 w 6569477"/>
              <a:gd name="connsiteY1915" fmla="*/ 2173166 h 6858000"/>
              <a:gd name="connsiteX1916" fmla="*/ 5278125 w 6569477"/>
              <a:gd name="connsiteY1916" fmla="*/ 2215342 h 6858000"/>
              <a:gd name="connsiteX1917" fmla="*/ 5286562 w 6569477"/>
              <a:gd name="connsiteY1917" fmla="*/ 2265959 h 6858000"/>
              <a:gd name="connsiteX1918" fmla="*/ 5303433 w 6569477"/>
              <a:gd name="connsiteY1918" fmla="*/ 2325006 h 6858000"/>
              <a:gd name="connsiteX1919" fmla="*/ 5320305 w 6569477"/>
              <a:gd name="connsiteY1919" fmla="*/ 2409365 h 6858000"/>
              <a:gd name="connsiteX1920" fmla="*/ 5337176 w 6569477"/>
              <a:gd name="connsiteY1920" fmla="*/ 2459978 h 6858000"/>
              <a:gd name="connsiteX1921" fmla="*/ 5337176 w 6569477"/>
              <a:gd name="connsiteY1921" fmla="*/ 2468415 h 6858000"/>
              <a:gd name="connsiteX1922" fmla="*/ 5354048 w 6569477"/>
              <a:gd name="connsiteY1922" fmla="*/ 2535897 h 6858000"/>
              <a:gd name="connsiteX1923" fmla="*/ 5370919 w 6569477"/>
              <a:gd name="connsiteY1923" fmla="*/ 2594947 h 6858000"/>
              <a:gd name="connsiteX1924" fmla="*/ 5379353 w 6569477"/>
              <a:gd name="connsiteY1924" fmla="*/ 2620256 h 6858000"/>
              <a:gd name="connsiteX1925" fmla="*/ 5379355 w 6569477"/>
              <a:gd name="connsiteY1925" fmla="*/ 2628692 h 6858000"/>
              <a:gd name="connsiteX1926" fmla="*/ 5370919 w 6569477"/>
              <a:gd name="connsiteY1926" fmla="*/ 2653998 h 6858000"/>
              <a:gd name="connsiteX1927" fmla="*/ 5370919 w 6569477"/>
              <a:gd name="connsiteY1927" fmla="*/ 2662431 h 6858000"/>
              <a:gd name="connsiteX1928" fmla="*/ 5379355 w 6569477"/>
              <a:gd name="connsiteY1928" fmla="*/ 2679304 h 6858000"/>
              <a:gd name="connsiteX1929" fmla="*/ 5387791 w 6569477"/>
              <a:gd name="connsiteY1929" fmla="*/ 2679306 h 6858000"/>
              <a:gd name="connsiteX1930" fmla="*/ 5387790 w 6569477"/>
              <a:gd name="connsiteY1930" fmla="*/ 2721484 h 6858000"/>
              <a:gd name="connsiteX1931" fmla="*/ 5396226 w 6569477"/>
              <a:gd name="connsiteY1931" fmla="*/ 2729919 h 6858000"/>
              <a:gd name="connsiteX1932" fmla="*/ 5396226 w 6569477"/>
              <a:gd name="connsiteY1932" fmla="*/ 2721484 h 6858000"/>
              <a:gd name="connsiteX1933" fmla="*/ 5387791 w 6569477"/>
              <a:gd name="connsiteY1933" fmla="*/ 2679306 h 6858000"/>
              <a:gd name="connsiteX1934" fmla="*/ 5396226 w 6569477"/>
              <a:gd name="connsiteY1934" fmla="*/ 2679306 h 6858000"/>
              <a:gd name="connsiteX1935" fmla="*/ 5396225 w 6569477"/>
              <a:gd name="connsiteY1935" fmla="*/ 2696176 h 6858000"/>
              <a:gd name="connsiteX1936" fmla="*/ 5396226 w 6569477"/>
              <a:gd name="connsiteY1936" fmla="*/ 2704613 h 6858000"/>
              <a:gd name="connsiteX1937" fmla="*/ 5404662 w 6569477"/>
              <a:gd name="connsiteY1937" fmla="*/ 2729919 h 6858000"/>
              <a:gd name="connsiteX1938" fmla="*/ 5404661 w 6569477"/>
              <a:gd name="connsiteY1938" fmla="*/ 2763661 h 6858000"/>
              <a:gd name="connsiteX1939" fmla="*/ 5396224 w 6569477"/>
              <a:gd name="connsiteY1939" fmla="*/ 2755225 h 6858000"/>
              <a:gd name="connsiteX1940" fmla="*/ 5396225 w 6569477"/>
              <a:gd name="connsiteY1940" fmla="*/ 2772097 h 6858000"/>
              <a:gd name="connsiteX1941" fmla="*/ 5396225 w 6569477"/>
              <a:gd name="connsiteY1941" fmla="*/ 2788969 h 6858000"/>
              <a:gd name="connsiteX1942" fmla="*/ 5404662 w 6569477"/>
              <a:gd name="connsiteY1942" fmla="*/ 2814279 h 6858000"/>
              <a:gd name="connsiteX1943" fmla="*/ 5404661 w 6569477"/>
              <a:gd name="connsiteY1943" fmla="*/ 2831146 h 6858000"/>
              <a:gd name="connsiteX1944" fmla="*/ 5413098 w 6569477"/>
              <a:gd name="connsiteY1944" fmla="*/ 2839583 h 6858000"/>
              <a:gd name="connsiteX1945" fmla="*/ 5421533 w 6569477"/>
              <a:gd name="connsiteY1945" fmla="*/ 2864890 h 6858000"/>
              <a:gd name="connsiteX1946" fmla="*/ 5421534 w 6569477"/>
              <a:gd name="connsiteY1946" fmla="*/ 2881764 h 6858000"/>
              <a:gd name="connsiteX1947" fmla="*/ 5413098 w 6569477"/>
              <a:gd name="connsiteY1947" fmla="*/ 2890197 h 6858000"/>
              <a:gd name="connsiteX1948" fmla="*/ 5421534 w 6569477"/>
              <a:gd name="connsiteY1948" fmla="*/ 2898631 h 6858000"/>
              <a:gd name="connsiteX1949" fmla="*/ 5413098 w 6569477"/>
              <a:gd name="connsiteY1949" fmla="*/ 2915506 h 6858000"/>
              <a:gd name="connsiteX1950" fmla="*/ 5421534 w 6569477"/>
              <a:gd name="connsiteY1950" fmla="*/ 2932377 h 6858000"/>
              <a:gd name="connsiteX1951" fmla="*/ 5429969 w 6569477"/>
              <a:gd name="connsiteY1951" fmla="*/ 2923940 h 6858000"/>
              <a:gd name="connsiteX1952" fmla="*/ 5429969 w 6569477"/>
              <a:gd name="connsiteY1952" fmla="*/ 2949247 h 6858000"/>
              <a:gd name="connsiteX1953" fmla="*/ 5429967 w 6569477"/>
              <a:gd name="connsiteY1953" fmla="*/ 2957684 h 6858000"/>
              <a:gd name="connsiteX1954" fmla="*/ 5438405 w 6569477"/>
              <a:gd name="connsiteY1954" fmla="*/ 2991425 h 6858000"/>
              <a:gd name="connsiteX1955" fmla="*/ 5438405 w 6569477"/>
              <a:gd name="connsiteY1955" fmla="*/ 3025167 h 6858000"/>
              <a:gd name="connsiteX1956" fmla="*/ 5438405 w 6569477"/>
              <a:gd name="connsiteY1956" fmla="*/ 3050476 h 6858000"/>
              <a:gd name="connsiteX1957" fmla="*/ 5438405 w 6569477"/>
              <a:gd name="connsiteY1957" fmla="*/ 3101088 h 6858000"/>
              <a:gd name="connsiteX1958" fmla="*/ 5429969 w 6569477"/>
              <a:gd name="connsiteY1958" fmla="*/ 3126398 h 6858000"/>
              <a:gd name="connsiteX1959" fmla="*/ 5421534 w 6569477"/>
              <a:gd name="connsiteY1959" fmla="*/ 3117961 h 6858000"/>
              <a:gd name="connsiteX1960" fmla="*/ 5413096 w 6569477"/>
              <a:gd name="connsiteY1960" fmla="*/ 3109525 h 6858000"/>
              <a:gd name="connsiteX1961" fmla="*/ 5413098 w 6569477"/>
              <a:gd name="connsiteY1961" fmla="*/ 3117961 h 6858000"/>
              <a:gd name="connsiteX1962" fmla="*/ 5413098 w 6569477"/>
              <a:gd name="connsiteY1962" fmla="*/ 3126395 h 6858000"/>
              <a:gd name="connsiteX1963" fmla="*/ 5421533 w 6569477"/>
              <a:gd name="connsiteY1963" fmla="*/ 3134833 h 6858000"/>
              <a:gd name="connsiteX1964" fmla="*/ 5429969 w 6569477"/>
              <a:gd name="connsiteY1964" fmla="*/ 3143265 h 6858000"/>
              <a:gd name="connsiteX1965" fmla="*/ 5438404 w 6569477"/>
              <a:gd name="connsiteY1965" fmla="*/ 3143266 h 6858000"/>
              <a:gd name="connsiteX1966" fmla="*/ 5446840 w 6569477"/>
              <a:gd name="connsiteY1966" fmla="*/ 3101088 h 6858000"/>
              <a:gd name="connsiteX1967" fmla="*/ 5446838 w 6569477"/>
              <a:gd name="connsiteY1967" fmla="*/ 3092654 h 6858000"/>
              <a:gd name="connsiteX1968" fmla="*/ 5446840 w 6569477"/>
              <a:gd name="connsiteY1968" fmla="*/ 3058912 h 6858000"/>
              <a:gd name="connsiteX1969" fmla="*/ 5446841 w 6569477"/>
              <a:gd name="connsiteY1969" fmla="*/ 3042041 h 6858000"/>
              <a:gd name="connsiteX1970" fmla="*/ 5455276 w 6569477"/>
              <a:gd name="connsiteY1970" fmla="*/ 3084216 h 6858000"/>
              <a:gd name="connsiteX1971" fmla="*/ 5463712 w 6569477"/>
              <a:gd name="connsiteY1971" fmla="*/ 3134833 h 6858000"/>
              <a:gd name="connsiteX1972" fmla="*/ 5455276 w 6569477"/>
              <a:gd name="connsiteY1972" fmla="*/ 3151703 h 6858000"/>
              <a:gd name="connsiteX1973" fmla="*/ 5455276 w 6569477"/>
              <a:gd name="connsiteY1973" fmla="*/ 3168573 h 6858000"/>
              <a:gd name="connsiteX1974" fmla="*/ 5455273 w 6569477"/>
              <a:gd name="connsiteY1974" fmla="*/ 3210751 h 6858000"/>
              <a:gd name="connsiteX1975" fmla="*/ 5446841 w 6569477"/>
              <a:gd name="connsiteY1975" fmla="*/ 3202314 h 6858000"/>
              <a:gd name="connsiteX1976" fmla="*/ 5438405 w 6569477"/>
              <a:gd name="connsiteY1976" fmla="*/ 3202316 h 6858000"/>
              <a:gd name="connsiteX1977" fmla="*/ 5438405 w 6569477"/>
              <a:gd name="connsiteY1977" fmla="*/ 3210751 h 6858000"/>
              <a:gd name="connsiteX1978" fmla="*/ 5438405 w 6569477"/>
              <a:gd name="connsiteY1978" fmla="*/ 3219184 h 6858000"/>
              <a:gd name="connsiteX1979" fmla="*/ 5446841 w 6569477"/>
              <a:gd name="connsiteY1979" fmla="*/ 3227621 h 6858000"/>
              <a:gd name="connsiteX1980" fmla="*/ 5446840 w 6569477"/>
              <a:gd name="connsiteY1980" fmla="*/ 3236060 h 6858000"/>
              <a:gd name="connsiteX1981" fmla="*/ 5446841 w 6569477"/>
              <a:gd name="connsiteY1981" fmla="*/ 3244494 h 6858000"/>
              <a:gd name="connsiteX1982" fmla="*/ 5455276 w 6569477"/>
              <a:gd name="connsiteY1982" fmla="*/ 3278235 h 6858000"/>
              <a:gd name="connsiteX1983" fmla="*/ 5455276 w 6569477"/>
              <a:gd name="connsiteY1983" fmla="*/ 3320416 h 6858000"/>
              <a:gd name="connsiteX1984" fmla="*/ 5446841 w 6569477"/>
              <a:gd name="connsiteY1984" fmla="*/ 3328851 h 6858000"/>
              <a:gd name="connsiteX1985" fmla="*/ 5438403 w 6569477"/>
              <a:gd name="connsiteY1985" fmla="*/ 3320416 h 6858000"/>
              <a:gd name="connsiteX1986" fmla="*/ 5429968 w 6569477"/>
              <a:gd name="connsiteY1986" fmla="*/ 3219187 h 6858000"/>
              <a:gd name="connsiteX1987" fmla="*/ 5429969 w 6569477"/>
              <a:gd name="connsiteY1987" fmla="*/ 3210749 h 6858000"/>
              <a:gd name="connsiteX1988" fmla="*/ 5421534 w 6569477"/>
              <a:gd name="connsiteY1988" fmla="*/ 3219187 h 6858000"/>
              <a:gd name="connsiteX1989" fmla="*/ 5429969 w 6569477"/>
              <a:gd name="connsiteY1989" fmla="*/ 3320416 h 6858000"/>
              <a:gd name="connsiteX1990" fmla="*/ 5404661 w 6569477"/>
              <a:gd name="connsiteY1990" fmla="*/ 3337285 h 6858000"/>
              <a:gd name="connsiteX1991" fmla="*/ 5387791 w 6569477"/>
              <a:gd name="connsiteY1991" fmla="*/ 3430080 h 6858000"/>
              <a:gd name="connsiteX1992" fmla="*/ 5320304 w 6569477"/>
              <a:gd name="connsiteY1992" fmla="*/ 3767504 h 6858000"/>
              <a:gd name="connsiteX1993" fmla="*/ 5320305 w 6569477"/>
              <a:gd name="connsiteY1993" fmla="*/ 3775942 h 6858000"/>
              <a:gd name="connsiteX1994" fmla="*/ 5320305 w 6569477"/>
              <a:gd name="connsiteY1994" fmla="*/ 3784378 h 6858000"/>
              <a:gd name="connsiteX1995" fmla="*/ 5328741 w 6569477"/>
              <a:gd name="connsiteY1995" fmla="*/ 3775940 h 6858000"/>
              <a:gd name="connsiteX1996" fmla="*/ 5396226 w 6569477"/>
              <a:gd name="connsiteY1996" fmla="*/ 3446949 h 6858000"/>
              <a:gd name="connsiteX1997" fmla="*/ 5396226 w 6569477"/>
              <a:gd name="connsiteY1997" fmla="*/ 3455387 h 6858000"/>
              <a:gd name="connsiteX1998" fmla="*/ 5413098 w 6569477"/>
              <a:gd name="connsiteY1998" fmla="*/ 3438513 h 6858000"/>
              <a:gd name="connsiteX1999" fmla="*/ 5413098 w 6569477"/>
              <a:gd name="connsiteY1999" fmla="*/ 3463820 h 6858000"/>
              <a:gd name="connsiteX2000" fmla="*/ 5404662 w 6569477"/>
              <a:gd name="connsiteY2000" fmla="*/ 3463821 h 6858000"/>
              <a:gd name="connsiteX2001" fmla="*/ 5404662 w 6569477"/>
              <a:gd name="connsiteY2001" fmla="*/ 3472258 h 6858000"/>
              <a:gd name="connsiteX2002" fmla="*/ 5404661 w 6569477"/>
              <a:gd name="connsiteY2002" fmla="*/ 3480692 h 6858000"/>
              <a:gd name="connsiteX2003" fmla="*/ 5413098 w 6569477"/>
              <a:gd name="connsiteY2003" fmla="*/ 3480691 h 6858000"/>
              <a:gd name="connsiteX2004" fmla="*/ 5404662 w 6569477"/>
              <a:gd name="connsiteY2004" fmla="*/ 3522869 h 6858000"/>
              <a:gd name="connsiteX2005" fmla="*/ 5404662 w 6569477"/>
              <a:gd name="connsiteY2005" fmla="*/ 3539744 h 6858000"/>
              <a:gd name="connsiteX2006" fmla="*/ 5404662 w 6569477"/>
              <a:gd name="connsiteY2006" fmla="*/ 3565051 h 6858000"/>
              <a:gd name="connsiteX2007" fmla="*/ 5404662 w 6569477"/>
              <a:gd name="connsiteY2007" fmla="*/ 3573483 h 6858000"/>
              <a:gd name="connsiteX2008" fmla="*/ 5396226 w 6569477"/>
              <a:gd name="connsiteY2008" fmla="*/ 3581921 h 6858000"/>
              <a:gd name="connsiteX2009" fmla="*/ 5396226 w 6569477"/>
              <a:gd name="connsiteY2009" fmla="*/ 3598792 h 6858000"/>
              <a:gd name="connsiteX2010" fmla="*/ 5404662 w 6569477"/>
              <a:gd name="connsiteY2010" fmla="*/ 3607228 h 6858000"/>
              <a:gd name="connsiteX2011" fmla="*/ 5404662 w 6569477"/>
              <a:gd name="connsiteY2011" fmla="*/ 3809683 h 6858000"/>
              <a:gd name="connsiteX2012" fmla="*/ 5387791 w 6569477"/>
              <a:gd name="connsiteY2012" fmla="*/ 3902475 h 6858000"/>
              <a:gd name="connsiteX2013" fmla="*/ 5396226 w 6569477"/>
              <a:gd name="connsiteY2013" fmla="*/ 3894042 h 6858000"/>
              <a:gd name="connsiteX2014" fmla="*/ 5379355 w 6569477"/>
              <a:gd name="connsiteY2014" fmla="*/ 4062754 h 6858000"/>
              <a:gd name="connsiteX2015" fmla="*/ 5387791 w 6569477"/>
              <a:gd name="connsiteY2015" fmla="*/ 4071190 h 6858000"/>
              <a:gd name="connsiteX2016" fmla="*/ 5379355 w 6569477"/>
              <a:gd name="connsiteY2016" fmla="*/ 4113369 h 6858000"/>
              <a:gd name="connsiteX2017" fmla="*/ 5370919 w 6569477"/>
              <a:gd name="connsiteY2017" fmla="*/ 4121804 h 6858000"/>
              <a:gd name="connsiteX2018" fmla="*/ 5379355 w 6569477"/>
              <a:gd name="connsiteY2018" fmla="*/ 4138676 h 6858000"/>
              <a:gd name="connsiteX2019" fmla="*/ 5370918 w 6569477"/>
              <a:gd name="connsiteY2019" fmla="*/ 4189288 h 6858000"/>
              <a:gd name="connsiteX2020" fmla="*/ 5370916 w 6569477"/>
              <a:gd name="connsiteY2020" fmla="*/ 4197726 h 6858000"/>
              <a:gd name="connsiteX2021" fmla="*/ 5362483 w 6569477"/>
              <a:gd name="connsiteY2021" fmla="*/ 4223033 h 6858000"/>
              <a:gd name="connsiteX2022" fmla="*/ 5362484 w 6569477"/>
              <a:gd name="connsiteY2022" fmla="*/ 4231465 h 6858000"/>
              <a:gd name="connsiteX2023" fmla="*/ 5362484 w 6569477"/>
              <a:gd name="connsiteY2023" fmla="*/ 4239904 h 6858000"/>
              <a:gd name="connsiteX2024" fmla="*/ 5328741 w 6569477"/>
              <a:gd name="connsiteY2024" fmla="*/ 4383310 h 6858000"/>
              <a:gd name="connsiteX2025" fmla="*/ 5328741 w 6569477"/>
              <a:gd name="connsiteY2025" fmla="*/ 4408617 h 6858000"/>
              <a:gd name="connsiteX2026" fmla="*/ 5328743 w 6569477"/>
              <a:gd name="connsiteY2026" fmla="*/ 4417053 h 6858000"/>
              <a:gd name="connsiteX2027" fmla="*/ 5328743 w 6569477"/>
              <a:gd name="connsiteY2027" fmla="*/ 4450795 h 6858000"/>
              <a:gd name="connsiteX2028" fmla="*/ 5294997 w 6569477"/>
              <a:gd name="connsiteY2028" fmla="*/ 4543588 h 6858000"/>
              <a:gd name="connsiteX2029" fmla="*/ 5185332 w 6569477"/>
              <a:gd name="connsiteY2029" fmla="*/ 4897886 h 6858000"/>
              <a:gd name="connsiteX2030" fmla="*/ 5185333 w 6569477"/>
              <a:gd name="connsiteY2030" fmla="*/ 4906322 h 6858000"/>
              <a:gd name="connsiteX2031" fmla="*/ 5176898 w 6569477"/>
              <a:gd name="connsiteY2031" fmla="*/ 4914756 h 6858000"/>
              <a:gd name="connsiteX2032" fmla="*/ 5113630 w 6569477"/>
              <a:gd name="connsiteY2032" fmla="*/ 5026528 h 6858000"/>
              <a:gd name="connsiteX2033" fmla="*/ 5057164 w 6569477"/>
              <a:gd name="connsiteY2033" fmla="*/ 5137575 h 6858000"/>
              <a:gd name="connsiteX2034" fmla="*/ 5058139 w 6569477"/>
              <a:gd name="connsiteY2034" fmla="*/ 5135139 h 6858000"/>
              <a:gd name="connsiteX2035" fmla="*/ 5067233 w 6569477"/>
              <a:gd name="connsiteY2035" fmla="*/ 5108777 h 6858000"/>
              <a:gd name="connsiteX2036" fmla="*/ 5075669 w 6569477"/>
              <a:gd name="connsiteY2036" fmla="*/ 5091906 h 6858000"/>
              <a:gd name="connsiteX2037" fmla="*/ 5100977 w 6569477"/>
              <a:gd name="connsiteY2037" fmla="*/ 5032856 h 6858000"/>
              <a:gd name="connsiteX2038" fmla="*/ 5143155 w 6569477"/>
              <a:gd name="connsiteY2038" fmla="*/ 4931629 h 6858000"/>
              <a:gd name="connsiteX2039" fmla="*/ 5151590 w 6569477"/>
              <a:gd name="connsiteY2039" fmla="*/ 4914756 h 6858000"/>
              <a:gd name="connsiteX2040" fmla="*/ 5160025 w 6569477"/>
              <a:gd name="connsiteY2040" fmla="*/ 4897886 h 6858000"/>
              <a:gd name="connsiteX2041" fmla="*/ 5151590 w 6569477"/>
              <a:gd name="connsiteY2041" fmla="*/ 4889450 h 6858000"/>
              <a:gd name="connsiteX2042" fmla="*/ 5126283 w 6569477"/>
              <a:gd name="connsiteY2042" fmla="*/ 4923193 h 6858000"/>
              <a:gd name="connsiteX2043" fmla="*/ 5126282 w 6569477"/>
              <a:gd name="connsiteY2043" fmla="*/ 4931629 h 6858000"/>
              <a:gd name="connsiteX2044" fmla="*/ 5058797 w 6569477"/>
              <a:gd name="connsiteY2044" fmla="*/ 5083468 h 6858000"/>
              <a:gd name="connsiteX2045" fmla="*/ 5058797 w 6569477"/>
              <a:gd name="connsiteY2045" fmla="*/ 5091906 h 6858000"/>
              <a:gd name="connsiteX2046" fmla="*/ 5025055 w 6569477"/>
              <a:gd name="connsiteY2046" fmla="*/ 5134082 h 6858000"/>
              <a:gd name="connsiteX2047" fmla="*/ 4999746 w 6569477"/>
              <a:gd name="connsiteY2047" fmla="*/ 5184698 h 6858000"/>
              <a:gd name="connsiteX2048" fmla="*/ 4954406 w 6569477"/>
              <a:gd name="connsiteY2048" fmla="*/ 5285927 h 6858000"/>
              <a:gd name="connsiteX2049" fmla="*/ 4900498 w 6569477"/>
              <a:gd name="connsiteY2049" fmla="*/ 5370762 h 6858000"/>
              <a:gd name="connsiteX2050" fmla="*/ 4898519 w 6569477"/>
              <a:gd name="connsiteY2050" fmla="*/ 5361848 h 6858000"/>
              <a:gd name="connsiteX2051" fmla="*/ 4662316 w 6569477"/>
              <a:gd name="connsiteY2051" fmla="*/ 5749889 h 6858000"/>
              <a:gd name="connsiteX2052" fmla="*/ 4653884 w 6569477"/>
              <a:gd name="connsiteY2052" fmla="*/ 5749889 h 6858000"/>
              <a:gd name="connsiteX2053" fmla="*/ 4653883 w 6569477"/>
              <a:gd name="connsiteY2053" fmla="*/ 5758325 h 6858000"/>
              <a:gd name="connsiteX2054" fmla="*/ 4653883 w 6569477"/>
              <a:gd name="connsiteY2054" fmla="*/ 5766759 h 6858000"/>
              <a:gd name="connsiteX2055" fmla="*/ 4620140 w 6569477"/>
              <a:gd name="connsiteY2055" fmla="*/ 5792066 h 6858000"/>
              <a:gd name="connsiteX2056" fmla="*/ 4552653 w 6569477"/>
              <a:gd name="connsiteY2056" fmla="*/ 5910164 h 6858000"/>
              <a:gd name="connsiteX2057" fmla="*/ 4552654 w 6569477"/>
              <a:gd name="connsiteY2057" fmla="*/ 5884859 h 6858000"/>
              <a:gd name="connsiteX2058" fmla="*/ 4527347 w 6569477"/>
              <a:gd name="connsiteY2058" fmla="*/ 5943909 h 6858000"/>
              <a:gd name="connsiteX2059" fmla="*/ 4518911 w 6569477"/>
              <a:gd name="connsiteY2059" fmla="*/ 5935473 h 6858000"/>
              <a:gd name="connsiteX2060" fmla="*/ 4417681 w 6569477"/>
              <a:gd name="connsiteY2060" fmla="*/ 6078880 h 6858000"/>
              <a:gd name="connsiteX2061" fmla="*/ 4409247 w 6569477"/>
              <a:gd name="connsiteY2061" fmla="*/ 6078880 h 6858000"/>
              <a:gd name="connsiteX2062" fmla="*/ 4316454 w 6569477"/>
              <a:gd name="connsiteY2062" fmla="*/ 6180105 h 6858000"/>
              <a:gd name="connsiteX2063" fmla="*/ 4206789 w 6569477"/>
              <a:gd name="connsiteY2063" fmla="*/ 6306641 h 6858000"/>
              <a:gd name="connsiteX2064" fmla="*/ 4142466 w 6569477"/>
              <a:gd name="connsiteY2064" fmla="*/ 6360420 h 6858000"/>
              <a:gd name="connsiteX2065" fmla="*/ 4080254 w 6569477"/>
              <a:gd name="connsiteY2065" fmla="*/ 6424489 h 6858000"/>
              <a:gd name="connsiteX2066" fmla="*/ 4080254 w 6569477"/>
              <a:gd name="connsiteY2066" fmla="*/ 6416307 h 6858000"/>
              <a:gd name="connsiteX2067" fmla="*/ 4071818 w 6569477"/>
              <a:gd name="connsiteY2067" fmla="*/ 6424743 h 6858000"/>
              <a:gd name="connsiteX2068" fmla="*/ 4063381 w 6569477"/>
              <a:gd name="connsiteY2068" fmla="*/ 6441614 h 6858000"/>
              <a:gd name="connsiteX2069" fmla="*/ 4063381 w 6569477"/>
              <a:gd name="connsiteY2069" fmla="*/ 6433176 h 6858000"/>
              <a:gd name="connsiteX2070" fmla="*/ 4012767 w 6569477"/>
              <a:gd name="connsiteY2070" fmla="*/ 6483791 h 6858000"/>
              <a:gd name="connsiteX2071" fmla="*/ 4012768 w 6569477"/>
              <a:gd name="connsiteY2071" fmla="*/ 6492227 h 6858000"/>
              <a:gd name="connsiteX2072" fmla="*/ 4004330 w 6569477"/>
              <a:gd name="connsiteY2072" fmla="*/ 6509098 h 6858000"/>
              <a:gd name="connsiteX2073" fmla="*/ 4004330 w 6569477"/>
              <a:gd name="connsiteY2073" fmla="*/ 6492227 h 6858000"/>
              <a:gd name="connsiteX2074" fmla="*/ 3979024 w 6569477"/>
              <a:gd name="connsiteY2074" fmla="*/ 6517534 h 6858000"/>
              <a:gd name="connsiteX2075" fmla="*/ 3979025 w 6569477"/>
              <a:gd name="connsiteY2075" fmla="*/ 6509096 h 6858000"/>
              <a:gd name="connsiteX2076" fmla="*/ 3979024 w 6569477"/>
              <a:gd name="connsiteY2076" fmla="*/ 6500664 h 6858000"/>
              <a:gd name="connsiteX2077" fmla="*/ 3970588 w 6569477"/>
              <a:gd name="connsiteY2077" fmla="*/ 6500664 h 6858000"/>
              <a:gd name="connsiteX2078" fmla="*/ 3970588 w 6569477"/>
              <a:gd name="connsiteY2078" fmla="*/ 6517534 h 6858000"/>
              <a:gd name="connsiteX2079" fmla="*/ 3970590 w 6569477"/>
              <a:gd name="connsiteY2079" fmla="*/ 6525971 h 6858000"/>
              <a:gd name="connsiteX2080" fmla="*/ 3962153 w 6569477"/>
              <a:gd name="connsiteY2080" fmla="*/ 6534407 h 6858000"/>
              <a:gd name="connsiteX2081" fmla="*/ 3953718 w 6569477"/>
              <a:gd name="connsiteY2081" fmla="*/ 6534407 h 6858000"/>
              <a:gd name="connsiteX2082" fmla="*/ 3945280 w 6569477"/>
              <a:gd name="connsiteY2082" fmla="*/ 6534407 h 6858000"/>
              <a:gd name="connsiteX2083" fmla="*/ 3945281 w 6569477"/>
              <a:gd name="connsiteY2083" fmla="*/ 6542841 h 6858000"/>
              <a:gd name="connsiteX2084" fmla="*/ 3945280 w 6569477"/>
              <a:gd name="connsiteY2084" fmla="*/ 6551277 h 6858000"/>
              <a:gd name="connsiteX2085" fmla="*/ 3919974 w 6569477"/>
              <a:gd name="connsiteY2085" fmla="*/ 6568148 h 6858000"/>
              <a:gd name="connsiteX2086" fmla="*/ 3919976 w 6569477"/>
              <a:gd name="connsiteY2086" fmla="*/ 6559714 h 6858000"/>
              <a:gd name="connsiteX2087" fmla="*/ 3911538 w 6569477"/>
              <a:gd name="connsiteY2087" fmla="*/ 6568148 h 6858000"/>
              <a:gd name="connsiteX2088" fmla="*/ 3903102 w 6569477"/>
              <a:gd name="connsiteY2088" fmla="*/ 6576584 h 6858000"/>
              <a:gd name="connsiteX2089" fmla="*/ 3894667 w 6569477"/>
              <a:gd name="connsiteY2089" fmla="*/ 6593455 h 6858000"/>
              <a:gd name="connsiteX2090" fmla="*/ 3894667 w 6569477"/>
              <a:gd name="connsiteY2090" fmla="*/ 6585021 h 6858000"/>
              <a:gd name="connsiteX2091" fmla="*/ 3860924 w 6569477"/>
              <a:gd name="connsiteY2091" fmla="*/ 6601891 h 6858000"/>
              <a:gd name="connsiteX2092" fmla="*/ 3860924 w 6569477"/>
              <a:gd name="connsiteY2092" fmla="*/ 6585021 h 6858000"/>
              <a:gd name="connsiteX2093" fmla="*/ 3827181 w 6569477"/>
              <a:gd name="connsiteY2093" fmla="*/ 6610327 h 6858000"/>
              <a:gd name="connsiteX2094" fmla="*/ 3827182 w 6569477"/>
              <a:gd name="connsiteY2094" fmla="*/ 6601891 h 6858000"/>
              <a:gd name="connsiteX2095" fmla="*/ 3835618 w 6569477"/>
              <a:gd name="connsiteY2095" fmla="*/ 6593455 h 6858000"/>
              <a:gd name="connsiteX2096" fmla="*/ 3835617 w 6569477"/>
              <a:gd name="connsiteY2096" fmla="*/ 6585021 h 6858000"/>
              <a:gd name="connsiteX2097" fmla="*/ 3827181 w 6569477"/>
              <a:gd name="connsiteY2097" fmla="*/ 6593455 h 6858000"/>
              <a:gd name="connsiteX2098" fmla="*/ 3818745 w 6569477"/>
              <a:gd name="connsiteY2098" fmla="*/ 6601891 h 6858000"/>
              <a:gd name="connsiteX2099" fmla="*/ 3810309 w 6569477"/>
              <a:gd name="connsiteY2099" fmla="*/ 6618762 h 6858000"/>
              <a:gd name="connsiteX2100" fmla="*/ 3827181 w 6569477"/>
              <a:gd name="connsiteY2100" fmla="*/ 6618762 h 6858000"/>
              <a:gd name="connsiteX2101" fmla="*/ 3818745 w 6569477"/>
              <a:gd name="connsiteY2101" fmla="*/ 6627198 h 6858000"/>
              <a:gd name="connsiteX2102" fmla="*/ 3776566 w 6569477"/>
              <a:gd name="connsiteY2102" fmla="*/ 6677812 h 6858000"/>
              <a:gd name="connsiteX2103" fmla="*/ 3810308 w 6569477"/>
              <a:gd name="connsiteY2103" fmla="*/ 6669377 h 6858000"/>
              <a:gd name="connsiteX2104" fmla="*/ 3776566 w 6569477"/>
              <a:gd name="connsiteY2104" fmla="*/ 6694684 h 6858000"/>
              <a:gd name="connsiteX2105" fmla="*/ 3751259 w 6569477"/>
              <a:gd name="connsiteY2105" fmla="*/ 6719991 h 6858000"/>
              <a:gd name="connsiteX2106" fmla="*/ 3734388 w 6569477"/>
              <a:gd name="connsiteY2106" fmla="*/ 6728426 h 6858000"/>
              <a:gd name="connsiteX2107" fmla="*/ 3734390 w 6569477"/>
              <a:gd name="connsiteY2107" fmla="*/ 6711555 h 6858000"/>
              <a:gd name="connsiteX2108" fmla="*/ 3700645 w 6569477"/>
              <a:gd name="connsiteY2108" fmla="*/ 6745297 h 6858000"/>
              <a:gd name="connsiteX2109" fmla="*/ 3692211 w 6569477"/>
              <a:gd name="connsiteY2109" fmla="*/ 6736862 h 6858000"/>
              <a:gd name="connsiteX2110" fmla="*/ 3700645 w 6569477"/>
              <a:gd name="connsiteY2110" fmla="*/ 6728426 h 6858000"/>
              <a:gd name="connsiteX2111" fmla="*/ 3700645 w 6569477"/>
              <a:gd name="connsiteY2111" fmla="*/ 6719990 h 6858000"/>
              <a:gd name="connsiteX2112" fmla="*/ 3692209 w 6569477"/>
              <a:gd name="connsiteY2112" fmla="*/ 6719991 h 6858000"/>
              <a:gd name="connsiteX2113" fmla="*/ 3683775 w 6569477"/>
              <a:gd name="connsiteY2113" fmla="*/ 6728426 h 6858000"/>
              <a:gd name="connsiteX2114" fmla="*/ 3683775 w 6569477"/>
              <a:gd name="connsiteY2114" fmla="*/ 6736862 h 6858000"/>
              <a:gd name="connsiteX2115" fmla="*/ 3675338 w 6569477"/>
              <a:gd name="connsiteY2115" fmla="*/ 6745298 h 6858000"/>
              <a:gd name="connsiteX2116" fmla="*/ 3666902 w 6569477"/>
              <a:gd name="connsiteY2116" fmla="*/ 6753735 h 6858000"/>
              <a:gd name="connsiteX2117" fmla="*/ 3658466 w 6569477"/>
              <a:gd name="connsiteY2117" fmla="*/ 6753734 h 6858000"/>
              <a:gd name="connsiteX2118" fmla="*/ 3658466 w 6569477"/>
              <a:gd name="connsiteY2118" fmla="*/ 6762169 h 6858000"/>
              <a:gd name="connsiteX2119" fmla="*/ 3650032 w 6569477"/>
              <a:gd name="connsiteY2119" fmla="*/ 6762169 h 6858000"/>
              <a:gd name="connsiteX2120" fmla="*/ 3650030 w 6569477"/>
              <a:gd name="connsiteY2120" fmla="*/ 6753734 h 6858000"/>
              <a:gd name="connsiteX2121" fmla="*/ 3658466 w 6569477"/>
              <a:gd name="connsiteY2121" fmla="*/ 6736862 h 6858000"/>
              <a:gd name="connsiteX2122" fmla="*/ 3675338 w 6569477"/>
              <a:gd name="connsiteY2122" fmla="*/ 6719991 h 6858000"/>
              <a:gd name="connsiteX2123" fmla="*/ 3666902 w 6569477"/>
              <a:gd name="connsiteY2123" fmla="*/ 6719989 h 6858000"/>
              <a:gd name="connsiteX2124" fmla="*/ 3658466 w 6569477"/>
              <a:gd name="connsiteY2124" fmla="*/ 6728426 h 6858000"/>
              <a:gd name="connsiteX2125" fmla="*/ 3633159 w 6569477"/>
              <a:gd name="connsiteY2125" fmla="*/ 6753734 h 6858000"/>
              <a:gd name="connsiteX2126" fmla="*/ 3633159 w 6569477"/>
              <a:gd name="connsiteY2126" fmla="*/ 6762169 h 6858000"/>
              <a:gd name="connsiteX2127" fmla="*/ 3616289 w 6569477"/>
              <a:gd name="connsiteY2127" fmla="*/ 6787476 h 6858000"/>
              <a:gd name="connsiteX2128" fmla="*/ 3561456 w 6569477"/>
              <a:gd name="connsiteY2128" fmla="*/ 6826490 h 6858000"/>
              <a:gd name="connsiteX2129" fmla="*/ 3523349 w 6569477"/>
              <a:gd name="connsiteY2129" fmla="*/ 6858000 h 6858000"/>
              <a:gd name="connsiteX2130" fmla="*/ 0 w 6569477"/>
              <a:gd name="connsiteY21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Lst>
            <a:rect l="l" t="t" r="r" b="b"/>
            <a:pathLst>
              <a:path w="6569477" h="6858000">
                <a:moveTo>
                  <a:pt x="4117221" y="6784486"/>
                </a:moveTo>
                <a:cubicBezTo>
                  <a:pt x="4097055" y="6807977"/>
                  <a:pt x="4081509" y="6827275"/>
                  <a:pt x="4065123" y="6846362"/>
                </a:cubicBezTo>
                <a:lnTo>
                  <a:pt x="4054153" y="6858000"/>
                </a:lnTo>
                <a:lnTo>
                  <a:pt x="4025354" y="6858000"/>
                </a:lnTo>
                <a:lnTo>
                  <a:pt x="4042817" y="6837081"/>
                </a:lnTo>
                <a:cubicBezTo>
                  <a:pt x="4069049" y="6805855"/>
                  <a:pt x="4098350" y="6774394"/>
                  <a:pt x="4117221" y="6784486"/>
                </a:cubicBezTo>
                <a:close/>
                <a:moveTo>
                  <a:pt x="4098863" y="6687079"/>
                </a:moveTo>
                <a:cubicBezTo>
                  <a:pt x="4088750" y="6727370"/>
                  <a:pt x="4048418" y="6774353"/>
                  <a:pt x="4016483" y="6816306"/>
                </a:cubicBezTo>
                <a:cubicBezTo>
                  <a:pt x="4000945" y="6828467"/>
                  <a:pt x="3984565" y="6842201"/>
                  <a:pt x="3967818" y="6856958"/>
                </a:cubicBezTo>
                <a:lnTo>
                  <a:pt x="3966685" y="6858000"/>
                </a:lnTo>
                <a:lnTo>
                  <a:pt x="3929841" y="6858000"/>
                </a:lnTo>
                <a:lnTo>
                  <a:pt x="4004165" y="6784103"/>
                </a:lnTo>
                <a:cubicBezTo>
                  <a:pt x="4033963" y="6753771"/>
                  <a:pt x="4065258" y="6721474"/>
                  <a:pt x="4098863" y="6687079"/>
                </a:cubicBezTo>
                <a:close/>
                <a:moveTo>
                  <a:pt x="5739924" y="6488019"/>
                </a:moveTo>
                <a:cubicBezTo>
                  <a:pt x="5746811" y="6488017"/>
                  <a:pt x="5746811" y="6488017"/>
                  <a:pt x="5746811" y="6494900"/>
                </a:cubicBezTo>
                <a:cubicBezTo>
                  <a:pt x="5746701" y="6495341"/>
                  <a:pt x="5746590" y="6495782"/>
                  <a:pt x="5746479" y="6496223"/>
                </a:cubicBezTo>
                <a:lnTo>
                  <a:pt x="5739923" y="6501783"/>
                </a:lnTo>
                <a:lnTo>
                  <a:pt x="5739923" y="6494900"/>
                </a:lnTo>
                <a:close/>
                <a:moveTo>
                  <a:pt x="4189806" y="6433624"/>
                </a:moveTo>
                <a:lnTo>
                  <a:pt x="4188863" y="6437396"/>
                </a:lnTo>
                <a:cubicBezTo>
                  <a:pt x="4187809" y="6439505"/>
                  <a:pt x="4185699" y="6441614"/>
                  <a:pt x="4181480" y="6441614"/>
                </a:cubicBezTo>
                <a:close/>
                <a:moveTo>
                  <a:pt x="4190270" y="6433178"/>
                </a:moveTo>
                <a:lnTo>
                  <a:pt x="4189806" y="6433624"/>
                </a:lnTo>
                <a:lnTo>
                  <a:pt x="4189918" y="6433179"/>
                </a:lnTo>
                <a:close/>
                <a:moveTo>
                  <a:pt x="4080254" y="6424489"/>
                </a:moveTo>
                <a:lnTo>
                  <a:pt x="4080253" y="6424742"/>
                </a:lnTo>
                <a:lnTo>
                  <a:pt x="4071818" y="6433178"/>
                </a:lnTo>
                <a:close/>
                <a:moveTo>
                  <a:pt x="4239510" y="6367480"/>
                </a:moveTo>
                <a:lnTo>
                  <a:pt x="4236315" y="6373075"/>
                </a:lnTo>
                <a:lnTo>
                  <a:pt x="4232912" y="6373925"/>
                </a:lnTo>
                <a:lnTo>
                  <a:pt x="4238687" y="6368327"/>
                </a:lnTo>
                <a:close/>
                <a:moveTo>
                  <a:pt x="4265838" y="6340386"/>
                </a:moveTo>
                <a:lnTo>
                  <a:pt x="4239510" y="6367480"/>
                </a:lnTo>
                <a:lnTo>
                  <a:pt x="4240531" y="6365693"/>
                </a:lnTo>
                <a:lnTo>
                  <a:pt x="4248968" y="6357257"/>
                </a:lnTo>
                <a:cubicBezTo>
                  <a:pt x="4248968" y="6348821"/>
                  <a:pt x="4257404" y="6348819"/>
                  <a:pt x="4265838" y="6340386"/>
                </a:cubicBezTo>
                <a:close/>
                <a:moveTo>
                  <a:pt x="4291147" y="6272900"/>
                </a:moveTo>
                <a:lnTo>
                  <a:pt x="4299581" y="6272900"/>
                </a:lnTo>
                <a:lnTo>
                  <a:pt x="4308018" y="6272900"/>
                </a:lnTo>
                <a:lnTo>
                  <a:pt x="4291147" y="6289772"/>
                </a:lnTo>
                <a:lnTo>
                  <a:pt x="4274273" y="6306643"/>
                </a:lnTo>
                <a:lnTo>
                  <a:pt x="4257404" y="6323512"/>
                </a:lnTo>
                <a:lnTo>
                  <a:pt x="4257404" y="6331950"/>
                </a:lnTo>
                <a:cubicBezTo>
                  <a:pt x="4240531" y="6340386"/>
                  <a:pt x="4232097" y="6357257"/>
                  <a:pt x="4215224" y="6374128"/>
                </a:cubicBezTo>
                <a:lnTo>
                  <a:pt x="4215223" y="6382562"/>
                </a:lnTo>
                <a:cubicBezTo>
                  <a:pt x="4215224" y="6391000"/>
                  <a:pt x="4223663" y="6382564"/>
                  <a:pt x="4223663" y="6382564"/>
                </a:cubicBezTo>
                <a:lnTo>
                  <a:pt x="4232099" y="6374128"/>
                </a:lnTo>
                <a:lnTo>
                  <a:pt x="4232912" y="6373925"/>
                </a:lnTo>
                <a:lnTo>
                  <a:pt x="4215378" y="6390919"/>
                </a:lnTo>
                <a:lnTo>
                  <a:pt x="4215224" y="6391000"/>
                </a:lnTo>
                <a:cubicBezTo>
                  <a:pt x="4215216" y="6391030"/>
                  <a:pt x="4215206" y="6391059"/>
                  <a:pt x="4215199" y="6391088"/>
                </a:cubicBezTo>
                <a:lnTo>
                  <a:pt x="4213115" y="6393108"/>
                </a:lnTo>
                <a:cubicBezTo>
                  <a:pt x="4198353" y="6405763"/>
                  <a:pt x="4189918" y="6407872"/>
                  <a:pt x="4198356" y="6382564"/>
                </a:cubicBezTo>
                <a:cubicBezTo>
                  <a:pt x="4164611" y="6433179"/>
                  <a:pt x="4147738" y="6441614"/>
                  <a:pt x="4113994" y="6475357"/>
                </a:cubicBezTo>
                <a:lnTo>
                  <a:pt x="4122431" y="6475355"/>
                </a:lnTo>
                <a:lnTo>
                  <a:pt x="4097125" y="6500664"/>
                </a:lnTo>
                <a:lnTo>
                  <a:pt x="4088687" y="6500664"/>
                </a:lnTo>
                <a:lnTo>
                  <a:pt x="4088688" y="6509098"/>
                </a:lnTo>
                <a:lnTo>
                  <a:pt x="4080256" y="6509098"/>
                </a:lnTo>
                <a:cubicBezTo>
                  <a:pt x="4071819" y="6517534"/>
                  <a:pt x="4071818" y="6525971"/>
                  <a:pt x="4063383" y="6525971"/>
                </a:cubicBezTo>
                <a:cubicBezTo>
                  <a:pt x="4063381" y="6534407"/>
                  <a:pt x="4054944" y="6534407"/>
                  <a:pt x="4054946" y="6542841"/>
                </a:cubicBezTo>
                <a:cubicBezTo>
                  <a:pt x="4046511" y="6542841"/>
                  <a:pt x="4046513" y="6551277"/>
                  <a:pt x="4046513" y="6551277"/>
                </a:cubicBezTo>
                <a:lnTo>
                  <a:pt x="4021201" y="6576584"/>
                </a:lnTo>
                <a:cubicBezTo>
                  <a:pt x="4021202" y="6579396"/>
                  <a:pt x="4021202" y="6582209"/>
                  <a:pt x="4021203" y="6585021"/>
                </a:cubicBezTo>
                <a:cubicBezTo>
                  <a:pt x="4021203" y="6585021"/>
                  <a:pt x="4012767" y="6585019"/>
                  <a:pt x="4012768" y="6593455"/>
                </a:cubicBezTo>
                <a:cubicBezTo>
                  <a:pt x="3987460" y="6610327"/>
                  <a:pt x="3962152" y="6635634"/>
                  <a:pt x="3936845" y="6660941"/>
                </a:cubicBezTo>
                <a:lnTo>
                  <a:pt x="3928411" y="6652505"/>
                </a:lnTo>
                <a:lnTo>
                  <a:pt x="3936844" y="6644069"/>
                </a:lnTo>
                <a:cubicBezTo>
                  <a:pt x="3945281" y="6644071"/>
                  <a:pt x="3945281" y="6635634"/>
                  <a:pt x="3945281" y="6635634"/>
                </a:cubicBezTo>
                <a:lnTo>
                  <a:pt x="3936845" y="6635634"/>
                </a:lnTo>
                <a:lnTo>
                  <a:pt x="3928411" y="6644072"/>
                </a:lnTo>
                <a:lnTo>
                  <a:pt x="3919975" y="6652505"/>
                </a:lnTo>
                <a:lnTo>
                  <a:pt x="3919975" y="6660941"/>
                </a:lnTo>
                <a:lnTo>
                  <a:pt x="3919974" y="6669377"/>
                </a:lnTo>
                <a:cubicBezTo>
                  <a:pt x="3894667" y="6686249"/>
                  <a:pt x="3869359" y="6711555"/>
                  <a:pt x="3844054" y="6728426"/>
                </a:cubicBezTo>
                <a:cubicBezTo>
                  <a:pt x="3844052" y="6731237"/>
                  <a:pt x="3844053" y="6734049"/>
                  <a:pt x="3844051" y="6736860"/>
                </a:cubicBezTo>
                <a:cubicBezTo>
                  <a:pt x="3785002" y="6779041"/>
                  <a:pt x="3734388" y="6821217"/>
                  <a:pt x="3675339" y="6854962"/>
                </a:cubicBezTo>
                <a:lnTo>
                  <a:pt x="3671147" y="6858000"/>
                </a:lnTo>
                <a:lnTo>
                  <a:pt x="3532438" y="6858000"/>
                </a:lnTo>
                <a:lnTo>
                  <a:pt x="3566728" y="6830708"/>
                </a:lnTo>
                <a:cubicBezTo>
                  <a:pt x="3584654" y="6817000"/>
                  <a:pt x="3603634" y="6804347"/>
                  <a:pt x="3624722" y="6795912"/>
                </a:cubicBezTo>
                <a:lnTo>
                  <a:pt x="3633161" y="6787476"/>
                </a:lnTo>
                <a:lnTo>
                  <a:pt x="3633160" y="6779041"/>
                </a:lnTo>
                <a:lnTo>
                  <a:pt x="3641596" y="6779041"/>
                </a:lnTo>
                <a:lnTo>
                  <a:pt x="3641596" y="6787476"/>
                </a:lnTo>
                <a:cubicBezTo>
                  <a:pt x="3658466" y="6787476"/>
                  <a:pt x="3666902" y="6779042"/>
                  <a:pt x="3683775" y="6770605"/>
                </a:cubicBezTo>
                <a:lnTo>
                  <a:pt x="3683775" y="6762169"/>
                </a:lnTo>
                <a:cubicBezTo>
                  <a:pt x="3709082" y="6770605"/>
                  <a:pt x="3666902" y="6779042"/>
                  <a:pt x="3675339" y="6787476"/>
                </a:cubicBezTo>
                <a:cubicBezTo>
                  <a:pt x="3683776" y="6779041"/>
                  <a:pt x="3717515" y="6762169"/>
                  <a:pt x="3742824" y="6736862"/>
                </a:cubicBezTo>
                <a:cubicBezTo>
                  <a:pt x="3751259" y="6728426"/>
                  <a:pt x="3768131" y="6711555"/>
                  <a:pt x="3785001" y="6703120"/>
                </a:cubicBezTo>
                <a:cubicBezTo>
                  <a:pt x="3793440" y="6694684"/>
                  <a:pt x="3810310" y="6677812"/>
                  <a:pt x="3827182" y="6669377"/>
                </a:cubicBezTo>
                <a:cubicBezTo>
                  <a:pt x="3852487" y="6644072"/>
                  <a:pt x="3877794" y="6635634"/>
                  <a:pt x="3903102" y="6601891"/>
                </a:cubicBezTo>
                <a:cubicBezTo>
                  <a:pt x="3911538" y="6593455"/>
                  <a:pt x="3928411" y="6585021"/>
                  <a:pt x="3928411" y="6585021"/>
                </a:cubicBezTo>
                <a:cubicBezTo>
                  <a:pt x="3936845" y="6576584"/>
                  <a:pt x="3945280" y="6576584"/>
                  <a:pt x="3945281" y="6568148"/>
                </a:cubicBezTo>
                <a:cubicBezTo>
                  <a:pt x="3953718" y="6568149"/>
                  <a:pt x="3953718" y="6568149"/>
                  <a:pt x="3962152" y="6559714"/>
                </a:cubicBezTo>
                <a:lnTo>
                  <a:pt x="3987461" y="6534407"/>
                </a:lnTo>
                <a:cubicBezTo>
                  <a:pt x="3987461" y="6542841"/>
                  <a:pt x="4012768" y="6517534"/>
                  <a:pt x="4012768" y="6517534"/>
                </a:cubicBezTo>
                <a:cubicBezTo>
                  <a:pt x="4021201" y="6509098"/>
                  <a:pt x="4029637" y="6500662"/>
                  <a:pt x="4029637" y="6492227"/>
                </a:cubicBezTo>
                <a:lnTo>
                  <a:pt x="4038075" y="6492227"/>
                </a:lnTo>
                <a:cubicBezTo>
                  <a:pt x="4122431" y="6433176"/>
                  <a:pt x="4223660" y="6340387"/>
                  <a:pt x="4291147" y="6272900"/>
                </a:cubicBezTo>
                <a:close/>
                <a:moveTo>
                  <a:pt x="4561089" y="6171673"/>
                </a:moveTo>
                <a:lnTo>
                  <a:pt x="4556321" y="6179312"/>
                </a:lnTo>
                <a:lnTo>
                  <a:pt x="4554763" y="6179053"/>
                </a:lnTo>
                <a:cubicBezTo>
                  <a:pt x="4554763" y="6178000"/>
                  <a:pt x="4556872" y="6175890"/>
                  <a:pt x="4561089" y="6171673"/>
                </a:cubicBezTo>
                <a:close/>
                <a:moveTo>
                  <a:pt x="4671175" y="5979022"/>
                </a:moveTo>
                <a:lnTo>
                  <a:pt x="4669173" y="5981473"/>
                </a:lnTo>
                <a:cubicBezTo>
                  <a:pt x="4661263" y="5988195"/>
                  <a:pt x="4658099" y="5981871"/>
                  <a:pt x="4645447" y="5994524"/>
                </a:cubicBezTo>
                <a:cubicBezTo>
                  <a:pt x="4643338" y="5998741"/>
                  <a:pt x="4643337" y="6000322"/>
                  <a:pt x="4644391" y="6000718"/>
                </a:cubicBezTo>
                <a:lnTo>
                  <a:pt x="4645606" y="6000505"/>
                </a:lnTo>
                <a:lnTo>
                  <a:pt x="4646686" y="5998475"/>
                </a:lnTo>
                <a:lnTo>
                  <a:pt x="4647927" y="6000099"/>
                </a:lnTo>
                <a:lnTo>
                  <a:pt x="4649663" y="5999795"/>
                </a:lnTo>
                <a:cubicBezTo>
                  <a:pt x="4651773" y="5999268"/>
                  <a:pt x="4653882" y="5999004"/>
                  <a:pt x="4654936" y="6000454"/>
                </a:cubicBezTo>
                <a:lnTo>
                  <a:pt x="4654647" y="6003455"/>
                </a:lnTo>
                <a:lnTo>
                  <a:pt x="4658944" y="5998240"/>
                </a:lnTo>
                <a:close/>
                <a:moveTo>
                  <a:pt x="5823292" y="5722907"/>
                </a:moveTo>
                <a:lnTo>
                  <a:pt x="5800797" y="5768179"/>
                </a:lnTo>
                <a:lnTo>
                  <a:pt x="5806978" y="5758327"/>
                </a:lnTo>
                <a:cubicBezTo>
                  <a:pt x="5810514" y="5753116"/>
                  <a:pt x="5814328" y="5748237"/>
                  <a:pt x="5818310" y="5744909"/>
                </a:cubicBezTo>
                <a:cubicBezTo>
                  <a:pt x="5819855" y="5741362"/>
                  <a:pt x="5821177" y="5736874"/>
                  <a:pt x="5822096" y="5732580"/>
                </a:cubicBezTo>
                <a:close/>
                <a:moveTo>
                  <a:pt x="5907073" y="5708785"/>
                </a:moveTo>
                <a:lnTo>
                  <a:pt x="5869741" y="5783136"/>
                </a:lnTo>
                <a:cubicBezTo>
                  <a:pt x="5858084" y="5809655"/>
                  <a:pt x="5848657" y="5836145"/>
                  <a:pt x="5842500" y="5863847"/>
                </a:cubicBezTo>
                <a:cubicBezTo>
                  <a:pt x="5785921" y="5947223"/>
                  <a:pt x="5733692" y="5981849"/>
                  <a:pt x="5690433" y="6081162"/>
                </a:cubicBezTo>
                <a:cubicBezTo>
                  <a:pt x="5680683" y="6080287"/>
                  <a:pt x="5669193" y="6098913"/>
                  <a:pt x="5663883" y="6103351"/>
                </a:cubicBezTo>
                <a:lnTo>
                  <a:pt x="5636415" y="6152111"/>
                </a:lnTo>
                <a:lnTo>
                  <a:pt x="5637318" y="6151784"/>
                </a:lnTo>
                <a:cubicBezTo>
                  <a:pt x="5630397" y="6165631"/>
                  <a:pt x="5624342" y="6178180"/>
                  <a:pt x="5618612" y="6190081"/>
                </a:cubicBezTo>
                <a:lnTo>
                  <a:pt x="5611094" y="6205514"/>
                </a:lnTo>
                <a:lnTo>
                  <a:pt x="5619596" y="6194628"/>
                </a:lnTo>
                <a:cubicBezTo>
                  <a:pt x="5624904" y="6187044"/>
                  <a:pt x="5630569" y="6177954"/>
                  <a:pt x="5636991" y="6166061"/>
                </a:cubicBezTo>
                <a:cubicBezTo>
                  <a:pt x="5643774" y="6164691"/>
                  <a:pt x="5645145" y="6171478"/>
                  <a:pt x="5657339" y="6161951"/>
                </a:cubicBezTo>
                <a:cubicBezTo>
                  <a:pt x="5651927" y="6170107"/>
                  <a:pt x="5660082" y="6175522"/>
                  <a:pt x="5638432" y="6208150"/>
                </a:cubicBezTo>
                <a:cubicBezTo>
                  <a:pt x="5666863" y="6174154"/>
                  <a:pt x="5692554" y="6126583"/>
                  <a:pt x="5718245" y="6079013"/>
                </a:cubicBezTo>
                <a:cubicBezTo>
                  <a:pt x="5745305" y="6038231"/>
                  <a:pt x="5770995" y="5990662"/>
                  <a:pt x="5802168" y="5970237"/>
                </a:cubicBezTo>
                <a:cubicBezTo>
                  <a:pt x="5833200" y="5879207"/>
                  <a:pt x="5877868" y="5820741"/>
                  <a:pt x="5917053" y="5735129"/>
                </a:cubicBezTo>
                <a:cubicBezTo>
                  <a:pt x="5923764" y="5698455"/>
                  <a:pt x="5887250" y="5762338"/>
                  <a:pt x="5902116" y="5731083"/>
                </a:cubicBezTo>
                <a:close/>
                <a:moveTo>
                  <a:pt x="5917201" y="5634092"/>
                </a:moveTo>
                <a:lnTo>
                  <a:pt x="5891750" y="5667883"/>
                </a:lnTo>
                <a:cubicBezTo>
                  <a:pt x="5851164" y="5717451"/>
                  <a:pt x="5813675" y="5755549"/>
                  <a:pt x="5781231" y="5830035"/>
                </a:cubicBezTo>
                <a:cubicBezTo>
                  <a:pt x="5776356" y="5829597"/>
                  <a:pt x="5771046" y="5834035"/>
                  <a:pt x="5766290" y="5839137"/>
                </a:cubicBezTo>
                <a:lnTo>
                  <a:pt x="5764238" y="5841451"/>
                </a:lnTo>
                <a:lnTo>
                  <a:pt x="5588834" y="6142779"/>
                </a:lnTo>
                <a:lnTo>
                  <a:pt x="5549933" y="6201116"/>
                </a:lnTo>
                <a:lnTo>
                  <a:pt x="5547357" y="6207173"/>
                </a:lnTo>
                <a:lnTo>
                  <a:pt x="5529789" y="6231324"/>
                </a:lnTo>
                <a:lnTo>
                  <a:pt x="5464244" y="6329615"/>
                </a:lnTo>
                <a:lnTo>
                  <a:pt x="5402037" y="6435651"/>
                </a:lnTo>
                <a:cubicBezTo>
                  <a:pt x="5402037" y="6435651"/>
                  <a:pt x="5402037" y="6435651"/>
                  <a:pt x="5408957" y="6435651"/>
                </a:cubicBezTo>
                <a:cubicBezTo>
                  <a:pt x="5408957" y="6428728"/>
                  <a:pt x="5415877" y="6421804"/>
                  <a:pt x="5422798" y="6428728"/>
                </a:cubicBezTo>
                <a:lnTo>
                  <a:pt x="5421385" y="6432963"/>
                </a:lnTo>
                <a:lnTo>
                  <a:pt x="5408956" y="6449499"/>
                </a:lnTo>
                <a:cubicBezTo>
                  <a:pt x="5415877" y="6449499"/>
                  <a:pt x="5415877" y="6449499"/>
                  <a:pt x="5415877" y="6449499"/>
                </a:cubicBezTo>
                <a:lnTo>
                  <a:pt x="5421385" y="6432963"/>
                </a:lnTo>
                <a:lnTo>
                  <a:pt x="5487674" y="6344780"/>
                </a:lnTo>
                <a:lnTo>
                  <a:pt x="5495039" y="6334691"/>
                </a:lnTo>
                <a:lnTo>
                  <a:pt x="5485269" y="6342855"/>
                </a:lnTo>
                <a:cubicBezTo>
                  <a:pt x="5480829" y="6337541"/>
                  <a:pt x="5480829" y="6337541"/>
                  <a:pt x="5480829" y="6337541"/>
                </a:cubicBezTo>
                <a:cubicBezTo>
                  <a:pt x="5482568" y="6318042"/>
                  <a:pt x="5499368" y="6294978"/>
                  <a:pt x="5525918" y="6272793"/>
                </a:cubicBezTo>
                <a:cubicBezTo>
                  <a:pt x="5548027" y="6245292"/>
                  <a:pt x="5570136" y="6217791"/>
                  <a:pt x="5577186" y="6193853"/>
                </a:cubicBezTo>
                <a:cubicBezTo>
                  <a:pt x="5585150" y="6187197"/>
                  <a:pt x="5591787" y="6181650"/>
                  <a:pt x="5598425" y="6176103"/>
                </a:cubicBezTo>
                <a:lnTo>
                  <a:pt x="5613302" y="6163670"/>
                </a:lnTo>
                <a:lnTo>
                  <a:pt x="5616665" y="6159249"/>
                </a:lnTo>
                <a:lnTo>
                  <a:pt x="5619814" y="6158111"/>
                </a:lnTo>
                <a:lnTo>
                  <a:pt x="5641844" y="6122335"/>
                </a:lnTo>
                <a:cubicBezTo>
                  <a:pt x="5660984" y="6091112"/>
                  <a:pt x="5672914" y="6070992"/>
                  <a:pt x="5694784" y="6032412"/>
                </a:cubicBezTo>
                <a:cubicBezTo>
                  <a:pt x="5698354" y="6047475"/>
                  <a:pt x="5711583" y="6009349"/>
                  <a:pt x="5727512" y="5996037"/>
                </a:cubicBezTo>
                <a:cubicBezTo>
                  <a:pt x="5733692" y="5981849"/>
                  <a:pt x="5736302" y="5952599"/>
                  <a:pt x="5723942" y="5980974"/>
                </a:cubicBezTo>
                <a:cubicBezTo>
                  <a:pt x="5743352" y="5928661"/>
                  <a:pt x="5783130" y="5868347"/>
                  <a:pt x="5822911" y="5808034"/>
                </a:cubicBezTo>
                <a:cubicBezTo>
                  <a:pt x="5840579" y="5775220"/>
                  <a:pt x="5859358" y="5743736"/>
                  <a:pt x="5877583" y="5711587"/>
                </a:cubicBezTo>
                <a:close/>
                <a:moveTo>
                  <a:pt x="6242698" y="5517691"/>
                </a:moveTo>
                <a:cubicBezTo>
                  <a:pt x="6235812" y="5552099"/>
                  <a:pt x="6228924" y="5607154"/>
                  <a:pt x="6208261" y="5662208"/>
                </a:cubicBezTo>
                <a:cubicBezTo>
                  <a:pt x="6187600" y="5717261"/>
                  <a:pt x="6166938" y="5758552"/>
                  <a:pt x="6146276" y="5765433"/>
                </a:cubicBezTo>
                <a:cubicBezTo>
                  <a:pt x="6153164" y="5765433"/>
                  <a:pt x="6153164" y="5765433"/>
                  <a:pt x="6153163" y="5772316"/>
                </a:cubicBezTo>
                <a:cubicBezTo>
                  <a:pt x="6146276" y="5779197"/>
                  <a:pt x="6146274" y="5792962"/>
                  <a:pt x="6139388" y="5792960"/>
                </a:cubicBezTo>
                <a:cubicBezTo>
                  <a:pt x="6139388" y="5792960"/>
                  <a:pt x="6139387" y="5799843"/>
                  <a:pt x="6132502" y="5799841"/>
                </a:cubicBezTo>
                <a:lnTo>
                  <a:pt x="6139387" y="5799843"/>
                </a:lnTo>
                <a:cubicBezTo>
                  <a:pt x="6153163" y="5813605"/>
                  <a:pt x="6125611" y="5854896"/>
                  <a:pt x="6098063" y="5903069"/>
                </a:cubicBezTo>
                <a:cubicBezTo>
                  <a:pt x="6098064" y="5905363"/>
                  <a:pt x="6098064" y="5907656"/>
                  <a:pt x="6098064" y="5909950"/>
                </a:cubicBezTo>
                <a:cubicBezTo>
                  <a:pt x="6104951" y="5909952"/>
                  <a:pt x="6104951" y="5909952"/>
                  <a:pt x="6098065" y="5916833"/>
                </a:cubicBezTo>
                <a:lnTo>
                  <a:pt x="6098065" y="5923714"/>
                </a:lnTo>
                <a:lnTo>
                  <a:pt x="6091178" y="5923714"/>
                </a:lnTo>
                <a:lnTo>
                  <a:pt x="6098065" y="5930597"/>
                </a:lnTo>
                <a:cubicBezTo>
                  <a:pt x="6091178" y="5944360"/>
                  <a:pt x="6098064" y="5951241"/>
                  <a:pt x="6084290" y="5985651"/>
                </a:cubicBezTo>
                <a:cubicBezTo>
                  <a:pt x="6098065" y="5985649"/>
                  <a:pt x="6111840" y="5944360"/>
                  <a:pt x="6118727" y="5965005"/>
                </a:cubicBezTo>
                <a:cubicBezTo>
                  <a:pt x="6115284" y="5971886"/>
                  <a:pt x="6115284" y="5975328"/>
                  <a:pt x="6115283" y="5978768"/>
                </a:cubicBezTo>
                <a:lnTo>
                  <a:pt x="6113562" y="5985649"/>
                </a:lnTo>
                <a:lnTo>
                  <a:pt x="6111840" y="5985651"/>
                </a:lnTo>
                <a:lnTo>
                  <a:pt x="6111840" y="5992530"/>
                </a:lnTo>
                <a:lnTo>
                  <a:pt x="6113562" y="5985649"/>
                </a:lnTo>
                <a:lnTo>
                  <a:pt x="6118727" y="5985649"/>
                </a:lnTo>
                <a:lnTo>
                  <a:pt x="6118727" y="5992532"/>
                </a:lnTo>
                <a:lnTo>
                  <a:pt x="6118727" y="5999413"/>
                </a:lnTo>
                <a:cubicBezTo>
                  <a:pt x="6111840" y="6006295"/>
                  <a:pt x="6104952" y="6020059"/>
                  <a:pt x="6098065" y="6033823"/>
                </a:cubicBezTo>
                <a:lnTo>
                  <a:pt x="6091178" y="6040704"/>
                </a:lnTo>
                <a:cubicBezTo>
                  <a:pt x="6091178" y="6040704"/>
                  <a:pt x="6091178" y="6047587"/>
                  <a:pt x="6084290" y="6054467"/>
                </a:cubicBezTo>
                <a:lnTo>
                  <a:pt x="6077403" y="6061350"/>
                </a:lnTo>
                <a:cubicBezTo>
                  <a:pt x="6077403" y="6054467"/>
                  <a:pt x="6077403" y="6054467"/>
                  <a:pt x="6084290" y="6047585"/>
                </a:cubicBezTo>
                <a:cubicBezTo>
                  <a:pt x="6084290" y="6047585"/>
                  <a:pt x="6084290" y="6040704"/>
                  <a:pt x="6091178" y="6033821"/>
                </a:cubicBezTo>
                <a:cubicBezTo>
                  <a:pt x="6077403" y="6047585"/>
                  <a:pt x="6070516" y="6061350"/>
                  <a:pt x="6056740" y="6068231"/>
                </a:cubicBezTo>
                <a:lnTo>
                  <a:pt x="6036078" y="6047587"/>
                </a:lnTo>
                <a:cubicBezTo>
                  <a:pt x="5987867" y="6150811"/>
                  <a:pt x="5953431" y="6233393"/>
                  <a:pt x="5884558" y="6329737"/>
                </a:cubicBezTo>
                <a:cubicBezTo>
                  <a:pt x="5884558" y="6336619"/>
                  <a:pt x="5884558" y="6336619"/>
                  <a:pt x="5877670" y="6343502"/>
                </a:cubicBezTo>
                <a:lnTo>
                  <a:pt x="5870783" y="6350383"/>
                </a:lnTo>
                <a:cubicBezTo>
                  <a:pt x="5857007" y="6384793"/>
                  <a:pt x="5829458" y="6426082"/>
                  <a:pt x="5801910" y="6460490"/>
                </a:cubicBezTo>
                <a:cubicBezTo>
                  <a:pt x="5788135" y="6494900"/>
                  <a:pt x="5760585" y="6549953"/>
                  <a:pt x="5719261" y="6598128"/>
                </a:cubicBezTo>
                <a:cubicBezTo>
                  <a:pt x="5684825" y="6653181"/>
                  <a:pt x="5643500" y="6701354"/>
                  <a:pt x="5615952" y="6728880"/>
                </a:cubicBezTo>
                <a:cubicBezTo>
                  <a:pt x="5591846" y="6759847"/>
                  <a:pt x="5566018" y="6792535"/>
                  <a:pt x="5540191" y="6825223"/>
                </a:cubicBezTo>
                <a:lnTo>
                  <a:pt x="5514417" y="6858000"/>
                </a:lnTo>
                <a:lnTo>
                  <a:pt x="5432172" y="6858000"/>
                </a:lnTo>
                <a:lnTo>
                  <a:pt x="5485092" y="6818343"/>
                </a:lnTo>
                <a:lnTo>
                  <a:pt x="5498867" y="6832106"/>
                </a:lnTo>
                <a:cubicBezTo>
                  <a:pt x="5512642" y="6818343"/>
                  <a:pt x="5533303" y="6797699"/>
                  <a:pt x="5547078" y="6777051"/>
                </a:cubicBezTo>
                <a:lnTo>
                  <a:pt x="5540191" y="6777052"/>
                </a:lnTo>
                <a:cubicBezTo>
                  <a:pt x="5540191" y="6783935"/>
                  <a:pt x="5533304" y="6790816"/>
                  <a:pt x="5533303" y="6783935"/>
                </a:cubicBezTo>
                <a:lnTo>
                  <a:pt x="5533304" y="6777052"/>
                </a:lnTo>
                <a:cubicBezTo>
                  <a:pt x="5526416" y="6777052"/>
                  <a:pt x="5512641" y="6797699"/>
                  <a:pt x="5512641" y="6783935"/>
                </a:cubicBezTo>
                <a:cubicBezTo>
                  <a:pt x="5526416" y="6756405"/>
                  <a:pt x="5533304" y="6763288"/>
                  <a:pt x="5547078" y="6742645"/>
                </a:cubicBezTo>
                <a:lnTo>
                  <a:pt x="5547077" y="6735761"/>
                </a:lnTo>
                <a:lnTo>
                  <a:pt x="5553964" y="6735759"/>
                </a:lnTo>
                <a:cubicBezTo>
                  <a:pt x="5553965" y="6728877"/>
                  <a:pt x="5560853" y="6721997"/>
                  <a:pt x="5560853" y="6721997"/>
                </a:cubicBezTo>
                <a:lnTo>
                  <a:pt x="5567740" y="6721999"/>
                </a:lnTo>
                <a:cubicBezTo>
                  <a:pt x="5574627" y="6701353"/>
                  <a:pt x="5595289" y="6666943"/>
                  <a:pt x="5615951" y="6639417"/>
                </a:cubicBezTo>
                <a:cubicBezTo>
                  <a:pt x="5643501" y="6611890"/>
                  <a:pt x="5664163" y="6591243"/>
                  <a:pt x="5677937" y="6591244"/>
                </a:cubicBezTo>
                <a:lnTo>
                  <a:pt x="5684824" y="6584361"/>
                </a:lnTo>
                <a:cubicBezTo>
                  <a:pt x="5684825" y="6577480"/>
                  <a:pt x="5691712" y="6570599"/>
                  <a:pt x="5698599" y="6570599"/>
                </a:cubicBezTo>
                <a:lnTo>
                  <a:pt x="5698600" y="6577480"/>
                </a:lnTo>
                <a:lnTo>
                  <a:pt x="5691712" y="6584363"/>
                </a:lnTo>
                <a:lnTo>
                  <a:pt x="5691711" y="6591244"/>
                </a:lnTo>
                <a:cubicBezTo>
                  <a:pt x="5712373" y="6563718"/>
                  <a:pt x="5705487" y="6563719"/>
                  <a:pt x="5719261" y="6543072"/>
                </a:cubicBezTo>
                <a:lnTo>
                  <a:pt x="5712373" y="6549953"/>
                </a:lnTo>
                <a:lnTo>
                  <a:pt x="5712373" y="6543070"/>
                </a:lnTo>
                <a:lnTo>
                  <a:pt x="5712374" y="6536189"/>
                </a:lnTo>
                <a:cubicBezTo>
                  <a:pt x="5712374" y="6536189"/>
                  <a:pt x="5705486" y="6549955"/>
                  <a:pt x="5698599" y="6543072"/>
                </a:cubicBezTo>
                <a:cubicBezTo>
                  <a:pt x="5712374" y="6522426"/>
                  <a:pt x="5726148" y="6501781"/>
                  <a:pt x="5733036" y="6508664"/>
                </a:cubicBezTo>
                <a:lnTo>
                  <a:pt x="5739923" y="6501783"/>
                </a:lnTo>
                <a:cubicBezTo>
                  <a:pt x="5743368" y="6501782"/>
                  <a:pt x="5745089" y="6500061"/>
                  <a:pt x="5745949" y="6498341"/>
                </a:cubicBezTo>
                <a:lnTo>
                  <a:pt x="5746479" y="6496223"/>
                </a:lnTo>
                <a:lnTo>
                  <a:pt x="5774791" y="6472212"/>
                </a:lnTo>
                <a:cubicBezTo>
                  <a:pt x="5808367" y="6438984"/>
                  <a:pt x="5838069" y="6395114"/>
                  <a:pt x="5863896" y="6343502"/>
                </a:cubicBezTo>
                <a:lnTo>
                  <a:pt x="5870782" y="6336621"/>
                </a:lnTo>
                <a:cubicBezTo>
                  <a:pt x="5870783" y="6329737"/>
                  <a:pt x="5877670" y="6322854"/>
                  <a:pt x="5877670" y="6322854"/>
                </a:cubicBezTo>
                <a:lnTo>
                  <a:pt x="5877670" y="6329736"/>
                </a:lnTo>
                <a:cubicBezTo>
                  <a:pt x="5882836" y="6314253"/>
                  <a:pt x="5891875" y="6291028"/>
                  <a:pt x="5896073" y="6274575"/>
                </a:cubicBezTo>
                <a:lnTo>
                  <a:pt x="5897128" y="6268192"/>
                </a:lnTo>
                <a:lnTo>
                  <a:pt x="5897471" y="6267801"/>
                </a:lnTo>
                <a:cubicBezTo>
                  <a:pt x="5898332" y="6266081"/>
                  <a:pt x="5898331" y="6264361"/>
                  <a:pt x="5898331" y="6260920"/>
                </a:cubicBezTo>
                <a:lnTo>
                  <a:pt x="5897128" y="6268192"/>
                </a:lnTo>
                <a:lnTo>
                  <a:pt x="5891445" y="6274682"/>
                </a:lnTo>
                <a:lnTo>
                  <a:pt x="5884558" y="6274684"/>
                </a:lnTo>
                <a:cubicBezTo>
                  <a:pt x="5884558" y="6267801"/>
                  <a:pt x="5884558" y="6267801"/>
                  <a:pt x="5891444" y="6260922"/>
                </a:cubicBezTo>
                <a:lnTo>
                  <a:pt x="5891445" y="6258416"/>
                </a:lnTo>
                <a:lnTo>
                  <a:pt x="5894028" y="6254899"/>
                </a:lnTo>
                <a:cubicBezTo>
                  <a:pt x="5896610" y="6252317"/>
                  <a:pt x="5898332" y="6250597"/>
                  <a:pt x="5898332" y="6247155"/>
                </a:cubicBezTo>
                <a:lnTo>
                  <a:pt x="5891444" y="6254039"/>
                </a:lnTo>
                <a:lnTo>
                  <a:pt x="5891445" y="6258416"/>
                </a:lnTo>
                <a:lnTo>
                  <a:pt x="5884558" y="6267801"/>
                </a:lnTo>
                <a:cubicBezTo>
                  <a:pt x="5912107" y="6178338"/>
                  <a:pt x="5987867" y="6081995"/>
                  <a:pt x="6022303" y="5992532"/>
                </a:cubicBezTo>
                <a:cubicBezTo>
                  <a:pt x="6029192" y="5992532"/>
                  <a:pt x="6042966" y="5965005"/>
                  <a:pt x="6049854" y="5958122"/>
                </a:cubicBezTo>
                <a:cubicBezTo>
                  <a:pt x="6042966" y="5958122"/>
                  <a:pt x="6042966" y="5958122"/>
                  <a:pt x="6042968" y="5944358"/>
                </a:cubicBezTo>
                <a:cubicBezTo>
                  <a:pt x="6042968" y="5944358"/>
                  <a:pt x="6049853" y="5944360"/>
                  <a:pt x="6049853" y="5937477"/>
                </a:cubicBezTo>
                <a:cubicBezTo>
                  <a:pt x="6049853" y="5930595"/>
                  <a:pt x="6056743" y="5930595"/>
                  <a:pt x="6056739" y="5923714"/>
                </a:cubicBezTo>
                <a:cubicBezTo>
                  <a:pt x="6077401" y="5872101"/>
                  <a:pt x="6094190" y="5851455"/>
                  <a:pt x="6110010" y="5829842"/>
                </a:cubicBezTo>
                <a:lnTo>
                  <a:pt x="6122376" y="5811522"/>
                </a:lnTo>
                <a:lnTo>
                  <a:pt x="6124752" y="5810165"/>
                </a:lnTo>
                <a:cubicBezTo>
                  <a:pt x="6125613" y="5808444"/>
                  <a:pt x="6125614" y="5806724"/>
                  <a:pt x="6125614" y="5806724"/>
                </a:cubicBezTo>
                <a:lnTo>
                  <a:pt x="6122376" y="5811522"/>
                </a:lnTo>
                <a:lnTo>
                  <a:pt x="6118726" y="5813605"/>
                </a:lnTo>
                <a:cubicBezTo>
                  <a:pt x="6118726" y="5813605"/>
                  <a:pt x="6111839" y="5813605"/>
                  <a:pt x="6111839" y="5806722"/>
                </a:cubicBezTo>
                <a:lnTo>
                  <a:pt x="6118725" y="5799843"/>
                </a:lnTo>
                <a:cubicBezTo>
                  <a:pt x="6118726" y="5797549"/>
                  <a:pt x="6118725" y="5795254"/>
                  <a:pt x="6118726" y="5792960"/>
                </a:cubicBezTo>
                <a:cubicBezTo>
                  <a:pt x="6118727" y="5758552"/>
                  <a:pt x="6160050" y="5675970"/>
                  <a:pt x="6180713" y="5682851"/>
                </a:cubicBezTo>
                <a:cubicBezTo>
                  <a:pt x="6194488" y="5634682"/>
                  <a:pt x="6215149" y="5558980"/>
                  <a:pt x="6242698" y="5517691"/>
                </a:cubicBezTo>
                <a:close/>
                <a:moveTo>
                  <a:pt x="6031724" y="5503741"/>
                </a:moveTo>
                <a:lnTo>
                  <a:pt x="6030787" y="5503894"/>
                </a:lnTo>
                <a:cubicBezTo>
                  <a:pt x="6022529" y="5508681"/>
                  <a:pt x="6009423" y="5521326"/>
                  <a:pt x="6006746" y="5510028"/>
                </a:cubicBezTo>
                <a:cubicBezTo>
                  <a:pt x="5991077" y="5547935"/>
                  <a:pt x="5974518" y="5582076"/>
                  <a:pt x="5958107" y="5613697"/>
                </a:cubicBezTo>
                <a:lnTo>
                  <a:pt x="5918354" y="5687414"/>
                </a:lnTo>
                <a:lnTo>
                  <a:pt x="5923128" y="5688762"/>
                </a:lnTo>
                <a:cubicBezTo>
                  <a:pt x="5933239" y="5686389"/>
                  <a:pt x="5945430" y="5674655"/>
                  <a:pt x="5945484" y="5701131"/>
                </a:cubicBezTo>
                <a:cubicBezTo>
                  <a:pt x="5967133" y="5668507"/>
                  <a:pt x="5990082" y="5607363"/>
                  <a:pt x="6002207" y="5562534"/>
                </a:cubicBezTo>
                <a:close/>
                <a:moveTo>
                  <a:pt x="4900498" y="5370762"/>
                </a:moveTo>
                <a:cubicBezTo>
                  <a:pt x="4900541" y="5370954"/>
                  <a:pt x="4900584" y="5371147"/>
                  <a:pt x="4900627" y="5371339"/>
                </a:cubicBezTo>
                <a:cubicBezTo>
                  <a:pt x="4898519" y="5376610"/>
                  <a:pt x="4894301" y="5382936"/>
                  <a:pt x="4890083" y="5387153"/>
                </a:cubicBezTo>
                <a:close/>
                <a:moveTo>
                  <a:pt x="6059700" y="5339561"/>
                </a:moveTo>
                <a:lnTo>
                  <a:pt x="6048904" y="5362569"/>
                </a:lnTo>
                <a:cubicBezTo>
                  <a:pt x="6016082" y="5425810"/>
                  <a:pt x="5983851" y="5478970"/>
                  <a:pt x="5960539" y="5532008"/>
                </a:cubicBezTo>
                <a:lnTo>
                  <a:pt x="5934065" y="5610445"/>
                </a:lnTo>
                <a:lnTo>
                  <a:pt x="5937012" y="5610037"/>
                </a:lnTo>
                <a:cubicBezTo>
                  <a:pt x="5940222" y="5608483"/>
                  <a:pt x="5943987" y="5607592"/>
                  <a:pt x="5948427" y="5612905"/>
                </a:cubicBezTo>
                <a:cubicBezTo>
                  <a:pt x="5985506" y="5527779"/>
                  <a:pt x="6012925" y="5495840"/>
                  <a:pt x="6012835" y="5441778"/>
                </a:cubicBezTo>
                <a:cubicBezTo>
                  <a:pt x="6035815" y="5404527"/>
                  <a:pt x="6038424" y="5375275"/>
                  <a:pt x="6060534" y="5347774"/>
                </a:cubicBezTo>
                <a:close/>
                <a:moveTo>
                  <a:pt x="5092541" y="5302798"/>
                </a:moveTo>
                <a:cubicBezTo>
                  <a:pt x="5100976" y="5311232"/>
                  <a:pt x="5092540" y="5319670"/>
                  <a:pt x="5084105" y="5311234"/>
                </a:cubicBezTo>
                <a:cubicBezTo>
                  <a:pt x="5092539" y="5311234"/>
                  <a:pt x="5092539" y="5311234"/>
                  <a:pt x="5092541" y="5302798"/>
                </a:cubicBezTo>
                <a:close/>
                <a:moveTo>
                  <a:pt x="4274497" y="5281926"/>
                </a:moveTo>
                <a:lnTo>
                  <a:pt x="4273967" y="5284044"/>
                </a:lnTo>
                <a:cubicBezTo>
                  <a:pt x="4273105" y="5285765"/>
                  <a:pt x="4271385" y="5287485"/>
                  <a:pt x="4267941" y="5287486"/>
                </a:cubicBezTo>
                <a:close/>
                <a:moveTo>
                  <a:pt x="6147025" y="5207320"/>
                </a:moveTo>
                <a:lnTo>
                  <a:pt x="6127664" y="5251775"/>
                </a:lnTo>
                <a:lnTo>
                  <a:pt x="6127242" y="5251844"/>
                </a:lnTo>
                <a:lnTo>
                  <a:pt x="6127919" y="5262990"/>
                </a:lnTo>
                <a:lnTo>
                  <a:pt x="6131360" y="5253356"/>
                </a:lnTo>
                <a:close/>
                <a:moveTo>
                  <a:pt x="5028123" y="5195433"/>
                </a:moveTo>
                <a:lnTo>
                  <a:pt x="5025054" y="5201570"/>
                </a:lnTo>
                <a:lnTo>
                  <a:pt x="5025055" y="5210004"/>
                </a:lnTo>
                <a:lnTo>
                  <a:pt x="5016618" y="5218441"/>
                </a:lnTo>
                <a:cubicBezTo>
                  <a:pt x="5016618" y="5210006"/>
                  <a:pt x="5025054" y="5201570"/>
                  <a:pt x="5016619" y="5201568"/>
                </a:cubicBezTo>
                <a:close/>
                <a:moveTo>
                  <a:pt x="5038512" y="5179677"/>
                </a:moveTo>
                <a:lnTo>
                  <a:pt x="5030458" y="5194189"/>
                </a:lnTo>
                <a:lnTo>
                  <a:pt x="5028123" y="5195433"/>
                </a:lnTo>
                <a:lnTo>
                  <a:pt x="5033492" y="5184698"/>
                </a:lnTo>
                <a:close/>
                <a:moveTo>
                  <a:pt x="5051826" y="5150955"/>
                </a:moveTo>
                <a:lnTo>
                  <a:pt x="5058797" y="5150956"/>
                </a:lnTo>
                <a:cubicBezTo>
                  <a:pt x="5050363" y="5159393"/>
                  <a:pt x="5041926" y="5167825"/>
                  <a:pt x="5041926" y="5176263"/>
                </a:cubicBezTo>
                <a:lnTo>
                  <a:pt x="5038512" y="5179677"/>
                </a:lnTo>
                <a:lnTo>
                  <a:pt x="5045089" y="5167825"/>
                </a:lnTo>
                <a:close/>
                <a:moveTo>
                  <a:pt x="5057164" y="5137575"/>
                </a:moveTo>
                <a:lnTo>
                  <a:pt x="5051826" y="5150955"/>
                </a:lnTo>
                <a:lnTo>
                  <a:pt x="5050362" y="5150956"/>
                </a:lnTo>
                <a:close/>
                <a:moveTo>
                  <a:pt x="4431848" y="5083476"/>
                </a:moveTo>
                <a:lnTo>
                  <a:pt x="4414009" y="5091602"/>
                </a:lnTo>
                <a:lnTo>
                  <a:pt x="4405686" y="5115441"/>
                </a:lnTo>
                <a:lnTo>
                  <a:pt x="4405685" y="5108559"/>
                </a:lnTo>
                <a:cubicBezTo>
                  <a:pt x="4405685" y="5108559"/>
                  <a:pt x="4398800" y="5115440"/>
                  <a:pt x="4398800" y="5122323"/>
                </a:cubicBezTo>
                <a:cubicBezTo>
                  <a:pt x="4391913" y="5122321"/>
                  <a:pt x="4391913" y="5129203"/>
                  <a:pt x="4391913" y="5129203"/>
                </a:cubicBezTo>
                <a:cubicBezTo>
                  <a:pt x="4366085" y="5180817"/>
                  <a:pt x="4336384" y="5224688"/>
                  <a:pt x="4302808" y="5257916"/>
                </a:cubicBezTo>
                <a:lnTo>
                  <a:pt x="4274497" y="5281926"/>
                </a:lnTo>
                <a:cubicBezTo>
                  <a:pt x="4274606" y="5281485"/>
                  <a:pt x="4274718" y="5281045"/>
                  <a:pt x="4274828" y="5280603"/>
                </a:cubicBezTo>
                <a:lnTo>
                  <a:pt x="4267941" y="5273721"/>
                </a:lnTo>
                <a:lnTo>
                  <a:pt x="4267941" y="5280603"/>
                </a:lnTo>
                <a:lnTo>
                  <a:pt x="4267941" y="5287486"/>
                </a:lnTo>
                <a:cubicBezTo>
                  <a:pt x="4261052" y="5287486"/>
                  <a:pt x="4261052" y="5294367"/>
                  <a:pt x="4261052" y="5294367"/>
                </a:cubicBezTo>
                <a:cubicBezTo>
                  <a:pt x="4254166" y="5287484"/>
                  <a:pt x="4240390" y="5308129"/>
                  <a:pt x="4226617" y="5328775"/>
                </a:cubicBezTo>
                <a:cubicBezTo>
                  <a:pt x="4233504" y="5335658"/>
                  <a:pt x="4240390" y="5321894"/>
                  <a:pt x="4240390" y="5321894"/>
                </a:cubicBezTo>
                <a:lnTo>
                  <a:pt x="4240389" y="5328775"/>
                </a:lnTo>
                <a:lnTo>
                  <a:pt x="4240390" y="5335658"/>
                </a:lnTo>
                <a:lnTo>
                  <a:pt x="4247279" y="5328773"/>
                </a:lnTo>
                <a:cubicBezTo>
                  <a:pt x="4233504" y="5349420"/>
                  <a:pt x="4240389" y="5349418"/>
                  <a:pt x="4219728" y="5376947"/>
                </a:cubicBezTo>
                <a:lnTo>
                  <a:pt x="4219727" y="5370066"/>
                </a:lnTo>
                <a:lnTo>
                  <a:pt x="4226616" y="5363185"/>
                </a:lnTo>
                <a:lnTo>
                  <a:pt x="4226617" y="5356304"/>
                </a:lnTo>
                <a:cubicBezTo>
                  <a:pt x="4219728" y="5356302"/>
                  <a:pt x="4212841" y="5363185"/>
                  <a:pt x="4212842" y="5370066"/>
                </a:cubicBezTo>
                <a:cubicBezTo>
                  <a:pt x="4212842" y="5370066"/>
                  <a:pt x="4205955" y="5370066"/>
                  <a:pt x="4205955" y="5376946"/>
                </a:cubicBezTo>
                <a:cubicBezTo>
                  <a:pt x="4192180" y="5376946"/>
                  <a:pt x="4171517" y="5397591"/>
                  <a:pt x="4143968" y="5425119"/>
                </a:cubicBezTo>
                <a:cubicBezTo>
                  <a:pt x="4133638" y="5438882"/>
                  <a:pt x="4123306" y="5454368"/>
                  <a:pt x="4114698" y="5468991"/>
                </a:cubicBezTo>
                <a:lnTo>
                  <a:pt x="4106774" y="5485182"/>
                </a:lnTo>
                <a:cubicBezTo>
                  <a:pt x="4106494" y="5496768"/>
                  <a:pt x="4106214" y="5508354"/>
                  <a:pt x="4105934" y="5519940"/>
                </a:cubicBezTo>
                <a:cubicBezTo>
                  <a:pt x="4100502" y="5538609"/>
                  <a:pt x="4090414" y="5554501"/>
                  <a:pt x="4076469" y="5566880"/>
                </a:cubicBezTo>
                <a:lnTo>
                  <a:pt x="4038190" y="5604898"/>
                </a:lnTo>
                <a:lnTo>
                  <a:pt x="4036241" y="5607124"/>
                </a:lnTo>
                <a:lnTo>
                  <a:pt x="4050421" y="5633545"/>
                </a:lnTo>
                <a:lnTo>
                  <a:pt x="4143968" y="5514583"/>
                </a:lnTo>
                <a:cubicBezTo>
                  <a:pt x="4171518" y="5487054"/>
                  <a:pt x="4212841" y="5438884"/>
                  <a:pt x="4247279" y="5383830"/>
                </a:cubicBezTo>
                <a:cubicBezTo>
                  <a:pt x="4288602" y="5335658"/>
                  <a:pt x="4316152" y="5280601"/>
                  <a:pt x="4329927" y="5246195"/>
                </a:cubicBezTo>
                <a:cubicBezTo>
                  <a:pt x="4357475" y="5211785"/>
                  <a:pt x="4385024" y="5170496"/>
                  <a:pt x="4398800" y="5136086"/>
                </a:cubicBezTo>
                <a:cubicBezTo>
                  <a:pt x="4398800" y="5136086"/>
                  <a:pt x="4405686" y="5136084"/>
                  <a:pt x="4405686" y="5129203"/>
                </a:cubicBezTo>
                <a:cubicBezTo>
                  <a:pt x="4412575" y="5122321"/>
                  <a:pt x="4412575" y="5122321"/>
                  <a:pt x="4412575" y="5115438"/>
                </a:cubicBezTo>
                <a:close/>
                <a:moveTo>
                  <a:pt x="4424641" y="5024444"/>
                </a:moveTo>
                <a:lnTo>
                  <a:pt x="4412574" y="5053506"/>
                </a:lnTo>
                <a:lnTo>
                  <a:pt x="4419461" y="5044121"/>
                </a:lnTo>
                <a:lnTo>
                  <a:pt x="4419461" y="5046624"/>
                </a:lnTo>
                <a:cubicBezTo>
                  <a:pt x="4412574" y="5053506"/>
                  <a:pt x="4412574" y="5053506"/>
                  <a:pt x="4412574" y="5060387"/>
                </a:cubicBezTo>
                <a:lnTo>
                  <a:pt x="4416932" y="5060387"/>
                </a:lnTo>
                <a:lnTo>
                  <a:pt x="4420817" y="5042274"/>
                </a:lnTo>
                <a:lnTo>
                  <a:pt x="4419461" y="5044121"/>
                </a:lnTo>
                <a:lnTo>
                  <a:pt x="4419462" y="5039742"/>
                </a:lnTo>
                <a:lnTo>
                  <a:pt x="4421877" y="5037328"/>
                </a:lnTo>
                <a:close/>
                <a:moveTo>
                  <a:pt x="6184910" y="5000207"/>
                </a:moveTo>
                <a:lnTo>
                  <a:pt x="6182308" y="5002382"/>
                </a:lnTo>
                <a:lnTo>
                  <a:pt x="6184369" y="5004325"/>
                </a:lnTo>
                <a:lnTo>
                  <a:pt x="6185038" y="5003800"/>
                </a:lnTo>
                <a:close/>
                <a:moveTo>
                  <a:pt x="4530169" y="4904952"/>
                </a:moveTo>
                <a:lnTo>
                  <a:pt x="4471060" y="5018446"/>
                </a:lnTo>
                <a:lnTo>
                  <a:pt x="4496083" y="4976946"/>
                </a:lnTo>
                <a:close/>
                <a:moveTo>
                  <a:pt x="5279291" y="4811201"/>
                </a:moveTo>
                <a:cubicBezTo>
                  <a:pt x="5278903" y="4817600"/>
                  <a:pt x="5278514" y="4823999"/>
                  <a:pt x="5278126" y="4830398"/>
                </a:cubicBezTo>
                <a:lnTo>
                  <a:pt x="5278126" y="4821965"/>
                </a:lnTo>
                <a:lnTo>
                  <a:pt x="5278125" y="4813529"/>
                </a:lnTo>
                <a:close/>
                <a:moveTo>
                  <a:pt x="4639857" y="4771353"/>
                </a:moveTo>
                <a:lnTo>
                  <a:pt x="4641578" y="4771353"/>
                </a:lnTo>
                <a:lnTo>
                  <a:pt x="4639859" y="4778235"/>
                </a:lnTo>
                <a:cubicBezTo>
                  <a:pt x="4639858" y="4775941"/>
                  <a:pt x="4639858" y="4773647"/>
                  <a:pt x="4639857" y="4771353"/>
                </a:cubicBezTo>
                <a:close/>
                <a:moveTo>
                  <a:pt x="6300040" y="4758666"/>
                </a:moveTo>
                <a:lnTo>
                  <a:pt x="6294570" y="4787455"/>
                </a:lnTo>
                <a:lnTo>
                  <a:pt x="6297038" y="4785392"/>
                </a:lnTo>
                <a:cubicBezTo>
                  <a:pt x="6300781" y="4770985"/>
                  <a:pt x="6302097" y="4763118"/>
                  <a:pt x="6301896" y="4759338"/>
                </a:cubicBezTo>
                <a:close/>
                <a:moveTo>
                  <a:pt x="4624114" y="4714333"/>
                </a:moveTo>
                <a:lnTo>
                  <a:pt x="4608083" y="4755346"/>
                </a:lnTo>
                <a:lnTo>
                  <a:pt x="4566989" y="4834251"/>
                </a:lnTo>
                <a:lnTo>
                  <a:pt x="4579591" y="4838449"/>
                </a:lnTo>
                <a:cubicBezTo>
                  <a:pt x="4581313" y="4843611"/>
                  <a:pt x="4581316" y="4850494"/>
                  <a:pt x="4584759" y="4853934"/>
                </a:cubicBezTo>
                <a:cubicBezTo>
                  <a:pt x="4598533" y="4847051"/>
                  <a:pt x="4605421" y="4833288"/>
                  <a:pt x="4619195" y="4819526"/>
                </a:cubicBezTo>
                <a:cubicBezTo>
                  <a:pt x="4612308" y="4826405"/>
                  <a:pt x="4612310" y="4833285"/>
                  <a:pt x="4612310" y="4833285"/>
                </a:cubicBezTo>
                <a:cubicBezTo>
                  <a:pt x="4605419" y="4840171"/>
                  <a:pt x="4605419" y="4840171"/>
                  <a:pt x="4605419" y="4847052"/>
                </a:cubicBezTo>
                <a:cubicBezTo>
                  <a:pt x="4612307" y="4847051"/>
                  <a:pt x="4612308" y="4840169"/>
                  <a:pt x="4612308" y="4840169"/>
                </a:cubicBezTo>
                <a:cubicBezTo>
                  <a:pt x="4619195" y="4833288"/>
                  <a:pt x="4619195" y="4826408"/>
                  <a:pt x="4619195" y="4826408"/>
                </a:cubicBezTo>
                <a:lnTo>
                  <a:pt x="4626081" y="4819526"/>
                </a:lnTo>
                <a:cubicBezTo>
                  <a:pt x="4632969" y="4805761"/>
                  <a:pt x="4639857" y="4791997"/>
                  <a:pt x="4646742" y="4785116"/>
                </a:cubicBezTo>
                <a:lnTo>
                  <a:pt x="4646742" y="4778236"/>
                </a:lnTo>
                <a:lnTo>
                  <a:pt x="4646742" y="4771353"/>
                </a:lnTo>
                <a:lnTo>
                  <a:pt x="4641578" y="4771353"/>
                </a:lnTo>
                <a:lnTo>
                  <a:pt x="4643300" y="4764470"/>
                </a:lnTo>
                <a:cubicBezTo>
                  <a:pt x="4643300" y="4761032"/>
                  <a:pt x="4643300" y="4757588"/>
                  <a:pt x="4646744" y="4750706"/>
                </a:cubicBezTo>
                <a:cubicBezTo>
                  <a:pt x="4639857" y="4730062"/>
                  <a:pt x="4626083" y="4771351"/>
                  <a:pt x="4612308" y="4771353"/>
                </a:cubicBezTo>
                <a:cubicBezTo>
                  <a:pt x="4626083" y="4736944"/>
                  <a:pt x="4619194" y="4730062"/>
                  <a:pt x="4626081" y="4716301"/>
                </a:cubicBezTo>
                <a:close/>
                <a:moveTo>
                  <a:pt x="4626083" y="4709296"/>
                </a:moveTo>
                <a:cubicBezTo>
                  <a:pt x="4626067" y="4709336"/>
                  <a:pt x="4626052" y="4709378"/>
                  <a:pt x="4626036" y="4709417"/>
                </a:cubicBezTo>
                <a:lnTo>
                  <a:pt x="4626083" y="4709417"/>
                </a:lnTo>
                <a:close/>
                <a:moveTo>
                  <a:pt x="4669890" y="4597214"/>
                </a:moveTo>
                <a:lnTo>
                  <a:pt x="4652597" y="4641464"/>
                </a:lnTo>
                <a:lnTo>
                  <a:pt x="4662239" y="4624254"/>
                </a:lnTo>
                <a:cubicBezTo>
                  <a:pt x="4666546" y="4615223"/>
                  <a:pt x="4669558" y="4607264"/>
                  <a:pt x="4670635" y="4600705"/>
                </a:cubicBezTo>
                <a:close/>
                <a:moveTo>
                  <a:pt x="6312651" y="4449732"/>
                </a:moveTo>
                <a:lnTo>
                  <a:pt x="6267859" y="4610691"/>
                </a:lnTo>
                <a:cubicBezTo>
                  <a:pt x="6241042" y="4697704"/>
                  <a:pt x="6212145" y="4784388"/>
                  <a:pt x="6182372" y="4871073"/>
                </a:cubicBezTo>
                <a:cubicBezTo>
                  <a:pt x="6104876" y="5094353"/>
                  <a:pt x="6019006" y="5313199"/>
                  <a:pt x="5921253" y="5525765"/>
                </a:cubicBezTo>
                <a:lnTo>
                  <a:pt x="5877945" y="5612921"/>
                </a:lnTo>
                <a:lnTo>
                  <a:pt x="5913709" y="5556906"/>
                </a:lnTo>
                <a:cubicBezTo>
                  <a:pt x="5949047" y="5491279"/>
                  <a:pt x="5988825" y="5430967"/>
                  <a:pt x="6019724" y="5360027"/>
                </a:cubicBezTo>
                <a:cubicBezTo>
                  <a:pt x="6024165" y="5365339"/>
                  <a:pt x="6030345" y="5351151"/>
                  <a:pt x="6039225" y="5361777"/>
                </a:cubicBezTo>
                <a:lnTo>
                  <a:pt x="6048547" y="5341824"/>
                </a:lnTo>
                <a:lnTo>
                  <a:pt x="6046345" y="5341588"/>
                </a:lnTo>
                <a:cubicBezTo>
                  <a:pt x="6058704" y="5313213"/>
                  <a:pt x="6071063" y="5284837"/>
                  <a:pt x="6084294" y="5246712"/>
                </a:cubicBezTo>
                <a:lnTo>
                  <a:pt x="6089991" y="5252078"/>
                </a:lnTo>
                <a:lnTo>
                  <a:pt x="6098822" y="5228225"/>
                </a:lnTo>
                <a:cubicBezTo>
                  <a:pt x="6101958" y="5216299"/>
                  <a:pt x="6103654" y="5204166"/>
                  <a:pt x="6103633" y="5190650"/>
                </a:cubicBezTo>
                <a:cubicBezTo>
                  <a:pt x="6126613" y="5153399"/>
                  <a:pt x="6129222" y="5124147"/>
                  <a:pt x="6151332" y="5096646"/>
                </a:cubicBezTo>
                <a:cubicBezTo>
                  <a:pt x="6153073" y="5077147"/>
                  <a:pt x="6141582" y="5095771"/>
                  <a:pt x="6137143" y="5090460"/>
                </a:cubicBezTo>
                <a:cubicBezTo>
                  <a:pt x="6143321" y="5076272"/>
                  <a:pt x="6149502" y="5062085"/>
                  <a:pt x="6155791" y="5046678"/>
                </a:cubicBezTo>
                <a:lnTo>
                  <a:pt x="6163274" y="5026869"/>
                </a:lnTo>
                <a:lnTo>
                  <a:pt x="6160038" y="5031146"/>
                </a:lnTo>
                <a:cubicBezTo>
                  <a:pt x="6158433" y="5031923"/>
                  <a:pt x="6157709" y="5029708"/>
                  <a:pt x="6158362" y="5022395"/>
                </a:cubicBezTo>
                <a:cubicBezTo>
                  <a:pt x="6161842" y="4983395"/>
                  <a:pt x="6165322" y="4944393"/>
                  <a:pt x="6191781" y="4868143"/>
                </a:cubicBezTo>
                <a:cubicBezTo>
                  <a:pt x="6211280" y="4869891"/>
                  <a:pt x="6198049" y="4908018"/>
                  <a:pt x="6200750" y="4932832"/>
                </a:cubicBezTo>
                <a:cubicBezTo>
                  <a:pt x="6205191" y="4938144"/>
                  <a:pt x="6208670" y="4899143"/>
                  <a:pt x="6218420" y="4900018"/>
                </a:cubicBezTo>
                <a:cubicBezTo>
                  <a:pt x="6220160" y="4880517"/>
                  <a:pt x="6227210" y="4856578"/>
                  <a:pt x="6222771" y="4851267"/>
                </a:cubicBezTo>
                <a:cubicBezTo>
                  <a:pt x="6264200" y="4717389"/>
                  <a:pt x="6264889" y="4599513"/>
                  <a:pt x="6309018" y="4490449"/>
                </a:cubicBezTo>
                <a:cubicBezTo>
                  <a:pt x="6310322" y="4475824"/>
                  <a:pt x="6311410" y="4463635"/>
                  <a:pt x="6312390" y="4452667"/>
                </a:cubicBezTo>
                <a:close/>
                <a:moveTo>
                  <a:pt x="4770714" y="4303393"/>
                </a:moveTo>
                <a:lnTo>
                  <a:pt x="4768098" y="4309185"/>
                </a:lnTo>
                <a:lnTo>
                  <a:pt x="4730786" y="4441413"/>
                </a:lnTo>
                <a:lnTo>
                  <a:pt x="4697881" y="4525604"/>
                </a:lnTo>
                <a:lnTo>
                  <a:pt x="4705286" y="4517587"/>
                </a:lnTo>
                <a:cubicBezTo>
                  <a:pt x="4715618" y="4499524"/>
                  <a:pt x="4725948" y="4475437"/>
                  <a:pt x="4736280" y="4447908"/>
                </a:cubicBezTo>
                <a:cubicBezTo>
                  <a:pt x="4756941" y="4392857"/>
                  <a:pt x="4763829" y="4337801"/>
                  <a:pt x="4770714" y="4303393"/>
                </a:cubicBezTo>
                <a:close/>
                <a:moveTo>
                  <a:pt x="5516941" y="4034216"/>
                </a:moveTo>
                <a:lnTo>
                  <a:pt x="5516585" y="4035638"/>
                </a:lnTo>
                <a:lnTo>
                  <a:pt x="5517415" y="4034843"/>
                </a:lnTo>
                <a:close/>
                <a:moveTo>
                  <a:pt x="4464361" y="3887629"/>
                </a:moveTo>
                <a:lnTo>
                  <a:pt x="4447219" y="3951032"/>
                </a:lnTo>
                <a:lnTo>
                  <a:pt x="4449788" y="3945610"/>
                </a:lnTo>
                <a:lnTo>
                  <a:pt x="4458042" y="3931642"/>
                </a:lnTo>
                <a:close/>
                <a:moveTo>
                  <a:pt x="5497455" y="3860297"/>
                </a:moveTo>
                <a:lnTo>
                  <a:pt x="5497454" y="3868735"/>
                </a:lnTo>
                <a:lnTo>
                  <a:pt x="5496941" y="3868220"/>
                </a:lnTo>
                <a:close/>
                <a:moveTo>
                  <a:pt x="5489018" y="3851862"/>
                </a:moveTo>
                <a:lnTo>
                  <a:pt x="5489416" y="3851862"/>
                </a:lnTo>
                <a:cubicBezTo>
                  <a:pt x="5489283" y="3854674"/>
                  <a:pt x="5489151" y="3857487"/>
                  <a:pt x="5489019" y="3860299"/>
                </a:cubicBezTo>
                <a:close/>
                <a:moveTo>
                  <a:pt x="5911079" y="3772494"/>
                </a:moveTo>
                <a:lnTo>
                  <a:pt x="5910807" y="3775940"/>
                </a:lnTo>
                <a:lnTo>
                  <a:pt x="5911685" y="3774713"/>
                </a:lnTo>
                <a:close/>
                <a:moveTo>
                  <a:pt x="6449798" y="3769517"/>
                </a:moveTo>
                <a:cubicBezTo>
                  <a:pt x="6445753" y="3768386"/>
                  <a:pt x="6441387" y="3774290"/>
                  <a:pt x="6435579" y="3779144"/>
                </a:cubicBezTo>
                <a:lnTo>
                  <a:pt x="6426392" y="3784213"/>
                </a:lnTo>
                <a:lnTo>
                  <a:pt x="6421513" y="3924977"/>
                </a:lnTo>
                <a:cubicBezTo>
                  <a:pt x="6417826" y="3973174"/>
                  <a:pt x="6412367" y="4020596"/>
                  <a:pt x="6405797" y="4066691"/>
                </a:cubicBezTo>
                <a:cubicBezTo>
                  <a:pt x="6404055" y="4086191"/>
                  <a:pt x="6407626" y="4101254"/>
                  <a:pt x="6410326" y="4126067"/>
                </a:cubicBezTo>
                <a:cubicBezTo>
                  <a:pt x="6404191" y="4167287"/>
                  <a:pt x="6400036" y="4200085"/>
                  <a:pt x="6395881" y="4232882"/>
                </a:cubicBezTo>
                <a:lnTo>
                  <a:pt x="6391736" y="4265027"/>
                </a:lnTo>
                <a:lnTo>
                  <a:pt x="6399816" y="4239321"/>
                </a:lnTo>
                <a:cubicBezTo>
                  <a:pt x="6402426" y="4210069"/>
                  <a:pt x="6404166" y="4190570"/>
                  <a:pt x="6405907" y="4171069"/>
                </a:cubicBezTo>
                <a:cubicBezTo>
                  <a:pt x="6420004" y="4123193"/>
                  <a:pt x="6413827" y="4137380"/>
                  <a:pt x="6428796" y="4079755"/>
                </a:cubicBezTo>
                <a:cubicBezTo>
                  <a:pt x="6429666" y="4070005"/>
                  <a:pt x="6419916" y="4069130"/>
                  <a:pt x="6419916" y="4069130"/>
                </a:cubicBezTo>
                <a:cubicBezTo>
                  <a:pt x="6421567" y="3995566"/>
                  <a:pt x="6430355" y="3952129"/>
                  <a:pt x="6433836" y="3913127"/>
                </a:cubicBezTo>
                <a:cubicBezTo>
                  <a:pt x="6438187" y="3864376"/>
                  <a:pt x="6446106" y="3830688"/>
                  <a:pt x="6455766" y="3777500"/>
                </a:cubicBezTo>
                <a:cubicBezTo>
                  <a:pt x="6453763" y="3772406"/>
                  <a:pt x="6451821" y="3770082"/>
                  <a:pt x="6449798" y="3769517"/>
                </a:cubicBezTo>
                <a:close/>
                <a:moveTo>
                  <a:pt x="6431269" y="3677444"/>
                </a:moveTo>
                <a:lnTo>
                  <a:pt x="6429099" y="3684082"/>
                </a:lnTo>
                <a:lnTo>
                  <a:pt x="6428712" y="3698653"/>
                </a:lnTo>
                <a:lnTo>
                  <a:pt x="6430840" y="3685964"/>
                </a:lnTo>
                <a:close/>
                <a:moveTo>
                  <a:pt x="6441196" y="3504743"/>
                </a:moveTo>
                <a:cubicBezTo>
                  <a:pt x="6440326" y="3514494"/>
                  <a:pt x="6440326" y="3514494"/>
                  <a:pt x="6440326" y="3514494"/>
                </a:cubicBezTo>
                <a:lnTo>
                  <a:pt x="6440393" y="3514771"/>
                </a:lnTo>
                <a:lnTo>
                  <a:pt x="6438704" y="3535807"/>
                </a:lnTo>
                <a:lnTo>
                  <a:pt x="6440401" y="3531965"/>
                </a:lnTo>
                <a:lnTo>
                  <a:pt x="6441548" y="3519646"/>
                </a:lnTo>
                <a:lnTo>
                  <a:pt x="6440393" y="3514771"/>
                </a:lnTo>
                <a:close/>
                <a:moveTo>
                  <a:pt x="6458019" y="3495196"/>
                </a:moveTo>
                <a:lnTo>
                  <a:pt x="6453910" y="3495641"/>
                </a:lnTo>
                <a:lnTo>
                  <a:pt x="6451579" y="3538789"/>
                </a:lnTo>
                <a:cubicBezTo>
                  <a:pt x="6448227" y="3565675"/>
                  <a:pt x="6443387" y="3593794"/>
                  <a:pt x="6438544" y="3621912"/>
                </a:cubicBezTo>
                <a:lnTo>
                  <a:pt x="6434839" y="3651648"/>
                </a:lnTo>
                <a:lnTo>
                  <a:pt x="6440156" y="3649560"/>
                </a:lnTo>
                <a:cubicBezTo>
                  <a:pt x="6442701" y="3648560"/>
                  <a:pt x="6445356" y="3646342"/>
                  <a:pt x="6448445" y="3639248"/>
                </a:cubicBezTo>
                <a:cubicBezTo>
                  <a:pt x="6448011" y="3644122"/>
                  <a:pt x="6450232" y="3646779"/>
                  <a:pt x="6452125" y="3653091"/>
                </a:cubicBezTo>
                <a:lnTo>
                  <a:pt x="6452316" y="3654200"/>
                </a:lnTo>
                <a:lnTo>
                  <a:pt x="6453358" y="3623160"/>
                </a:lnTo>
                <a:cubicBezTo>
                  <a:pt x="6455499" y="3578510"/>
                  <a:pt x="6458086" y="3535744"/>
                  <a:pt x="6456256" y="3501181"/>
                </a:cubicBezTo>
                <a:cubicBezTo>
                  <a:pt x="6458910" y="3498962"/>
                  <a:pt x="6459129" y="3496524"/>
                  <a:pt x="6458019" y="3495196"/>
                </a:cubicBezTo>
                <a:close/>
                <a:moveTo>
                  <a:pt x="5472148" y="3455387"/>
                </a:moveTo>
                <a:lnTo>
                  <a:pt x="5480584" y="3463821"/>
                </a:lnTo>
                <a:lnTo>
                  <a:pt x="5472148" y="3463821"/>
                </a:lnTo>
                <a:close/>
                <a:moveTo>
                  <a:pt x="5489019" y="3362594"/>
                </a:moveTo>
                <a:cubicBezTo>
                  <a:pt x="5489018" y="3430080"/>
                  <a:pt x="5489018" y="3455387"/>
                  <a:pt x="5497455" y="3514435"/>
                </a:cubicBezTo>
                <a:cubicBezTo>
                  <a:pt x="5514328" y="3506001"/>
                  <a:pt x="5522761" y="3539745"/>
                  <a:pt x="5522761" y="3581921"/>
                </a:cubicBezTo>
                <a:cubicBezTo>
                  <a:pt x="5522760" y="3624099"/>
                  <a:pt x="5522762" y="3666276"/>
                  <a:pt x="5531197" y="3666278"/>
                </a:cubicBezTo>
                <a:cubicBezTo>
                  <a:pt x="5539634" y="3708456"/>
                  <a:pt x="5522762" y="3767506"/>
                  <a:pt x="5514328" y="3809685"/>
                </a:cubicBezTo>
                <a:lnTo>
                  <a:pt x="5505888" y="3801249"/>
                </a:lnTo>
                <a:cubicBezTo>
                  <a:pt x="5505890" y="3804061"/>
                  <a:pt x="5505890" y="3806873"/>
                  <a:pt x="5505890" y="3809685"/>
                </a:cubicBezTo>
                <a:lnTo>
                  <a:pt x="5497454" y="3843426"/>
                </a:lnTo>
                <a:lnTo>
                  <a:pt x="5497455" y="3851862"/>
                </a:lnTo>
                <a:lnTo>
                  <a:pt x="5489416" y="3851862"/>
                </a:lnTo>
                <a:cubicBezTo>
                  <a:pt x="5489634" y="3847250"/>
                  <a:pt x="5489855" y="3842636"/>
                  <a:pt x="5490073" y="3838023"/>
                </a:cubicBezTo>
                <a:cubicBezTo>
                  <a:pt x="5486911" y="3823392"/>
                  <a:pt x="5474255" y="3826554"/>
                  <a:pt x="5480584" y="3801246"/>
                </a:cubicBezTo>
                <a:cubicBezTo>
                  <a:pt x="5489018" y="3801247"/>
                  <a:pt x="5489018" y="3801247"/>
                  <a:pt x="5489019" y="3792812"/>
                </a:cubicBezTo>
                <a:lnTo>
                  <a:pt x="5489019" y="3784378"/>
                </a:lnTo>
                <a:cubicBezTo>
                  <a:pt x="5497455" y="3784378"/>
                  <a:pt x="5497455" y="3784378"/>
                  <a:pt x="5497455" y="3775942"/>
                </a:cubicBezTo>
                <a:lnTo>
                  <a:pt x="5497455" y="3767506"/>
                </a:lnTo>
                <a:cubicBezTo>
                  <a:pt x="5489019" y="3767506"/>
                  <a:pt x="5489019" y="3775942"/>
                  <a:pt x="5489019" y="3767506"/>
                </a:cubicBezTo>
                <a:cubicBezTo>
                  <a:pt x="5489018" y="3742199"/>
                  <a:pt x="5497455" y="3716890"/>
                  <a:pt x="5480584" y="3700021"/>
                </a:cubicBezTo>
                <a:cubicBezTo>
                  <a:pt x="5489018" y="3708454"/>
                  <a:pt x="5489018" y="3708454"/>
                  <a:pt x="5489019" y="3700021"/>
                </a:cubicBezTo>
                <a:lnTo>
                  <a:pt x="5489018" y="3683147"/>
                </a:lnTo>
                <a:lnTo>
                  <a:pt x="5489019" y="3674714"/>
                </a:lnTo>
                <a:cubicBezTo>
                  <a:pt x="5505891" y="3649407"/>
                  <a:pt x="5480583" y="3624099"/>
                  <a:pt x="5497455" y="3590358"/>
                </a:cubicBezTo>
                <a:lnTo>
                  <a:pt x="5489019" y="3590355"/>
                </a:lnTo>
                <a:cubicBezTo>
                  <a:pt x="5497455" y="3590358"/>
                  <a:pt x="5497454" y="3581921"/>
                  <a:pt x="5497454" y="3581921"/>
                </a:cubicBezTo>
                <a:lnTo>
                  <a:pt x="5489016" y="3573485"/>
                </a:lnTo>
                <a:cubicBezTo>
                  <a:pt x="5489019" y="3548178"/>
                  <a:pt x="5489019" y="3522871"/>
                  <a:pt x="5489019" y="3522871"/>
                </a:cubicBezTo>
                <a:cubicBezTo>
                  <a:pt x="5489019" y="3497563"/>
                  <a:pt x="5480584" y="3539742"/>
                  <a:pt x="5480583" y="3497564"/>
                </a:cubicBezTo>
                <a:cubicBezTo>
                  <a:pt x="5489018" y="3506001"/>
                  <a:pt x="5497454" y="3497563"/>
                  <a:pt x="5489019" y="3489128"/>
                </a:cubicBezTo>
                <a:cubicBezTo>
                  <a:pt x="5480583" y="3480694"/>
                  <a:pt x="5472148" y="3522871"/>
                  <a:pt x="5472148" y="3480692"/>
                </a:cubicBezTo>
                <a:lnTo>
                  <a:pt x="5480583" y="3480694"/>
                </a:lnTo>
                <a:lnTo>
                  <a:pt x="5480584" y="3472258"/>
                </a:lnTo>
                <a:lnTo>
                  <a:pt x="5480584" y="3463821"/>
                </a:lnTo>
                <a:cubicBezTo>
                  <a:pt x="5480584" y="3461009"/>
                  <a:pt x="5480583" y="3458197"/>
                  <a:pt x="5480583" y="3455387"/>
                </a:cubicBezTo>
                <a:cubicBezTo>
                  <a:pt x="5480582" y="3452574"/>
                  <a:pt x="5480583" y="3449762"/>
                  <a:pt x="5480584" y="3446949"/>
                </a:cubicBezTo>
                <a:cubicBezTo>
                  <a:pt x="5489019" y="3446949"/>
                  <a:pt x="5489019" y="3438514"/>
                  <a:pt x="5489018" y="3430080"/>
                </a:cubicBezTo>
                <a:cubicBezTo>
                  <a:pt x="5480583" y="3430080"/>
                  <a:pt x="5480584" y="3421642"/>
                  <a:pt x="5480583" y="3413208"/>
                </a:cubicBezTo>
                <a:cubicBezTo>
                  <a:pt x="5489018" y="3404771"/>
                  <a:pt x="5489018" y="3379464"/>
                  <a:pt x="5489019" y="3362594"/>
                </a:cubicBezTo>
                <a:close/>
                <a:moveTo>
                  <a:pt x="6476672" y="3330681"/>
                </a:moveTo>
                <a:lnTo>
                  <a:pt x="6474216" y="3344735"/>
                </a:lnTo>
                <a:lnTo>
                  <a:pt x="6474237" y="3389156"/>
                </a:lnTo>
                <a:lnTo>
                  <a:pt x="6473057" y="3436128"/>
                </a:lnTo>
                <a:lnTo>
                  <a:pt x="6474117" y="3429860"/>
                </a:lnTo>
                <a:cubicBezTo>
                  <a:pt x="6476661" y="3419416"/>
                  <a:pt x="6479967" y="3409885"/>
                  <a:pt x="6484385" y="3401681"/>
                </a:cubicBezTo>
                <a:cubicBezTo>
                  <a:pt x="6480358" y="3377977"/>
                  <a:pt x="6478049" y="3355656"/>
                  <a:pt x="6476754" y="3334041"/>
                </a:cubicBezTo>
                <a:close/>
                <a:moveTo>
                  <a:pt x="4591997" y="3197452"/>
                </a:moveTo>
                <a:cubicBezTo>
                  <a:pt x="4566940" y="3202074"/>
                  <a:pt x="4574374" y="3225850"/>
                  <a:pt x="4573874" y="3239660"/>
                </a:cubicBezTo>
                <a:cubicBezTo>
                  <a:pt x="4571538" y="3532716"/>
                  <a:pt x="4528026" y="3817368"/>
                  <a:pt x="4466612" y="4099989"/>
                </a:cubicBezTo>
                <a:lnTo>
                  <a:pt x="4461265" y="4132980"/>
                </a:lnTo>
                <a:cubicBezTo>
                  <a:pt x="4459609" y="4140525"/>
                  <a:pt x="4456610" y="4146984"/>
                  <a:pt x="4451817" y="4150441"/>
                </a:cubicBezTo>
                <a:lnTo>
                  <a:pt x="4445021" y="4150252"/>
                </a:lnTo>
                <a:lnTo>
                  <a:pt x="4440617" y="4171396"/>
                </a:lnTo>
                <a:cubicBezTo>
                  <a:pt x="4432827" y="4201347"/>
                  <a:pt x="4422793" y="4232709"/>
                  <a:pt x="4419203" y="4256889"/>
                </a:cubicBezTo>
                <a:cubicBezTo>
                  <a:pt x="4411381" y="4274332"/>
                  <a:pt x="4408559" y="4269841"/>
                  <a:pt x="4407405" y="4258040"/>
                </a:cubicBezTo>
                <a:cubicBezTo>
                  <a:pt x="4405225" y="4284465"/>
                  <a:pt x="4391248" y="4312041"/>
                  <a:pt x="4396892" y="4321021"/>
                </a:cubicBezTo>
                <a:cubicBezTo>
                  <a:pt x="4384069" y="4360400"/>
                  <a:pt x="4374579" y="4385155"/>
                  <a:pt x="4369578" y="4407090"/>
                </a:cubicBezTo>
                <a:cubicBezTo>
                  <a:pt x="4360089" y="4431845"/>
                  <a:pt x="4352267" y="4449289"/>
                  <a:pt x="4333800" y="4479686"/>
                </a:cubicBezTo>
                <a:cubicBezTo>
                  <a:pt x="4326489" y="4478016"/>
                  <a:pt x="4332646" y="4467883"/>
                  <a:pt x="4325334" y="4466213"/>
                </a:cubicBezTo>
                <a:cubicBezTo>
                  <a:pt x="4306356" y="4515724"/>
                  <a:pt x="4298021" y="4552281"/>
                  <a:pt x="4280710" y="4594480"/>
                </a:cubicBezTo>
                <a:cubicBezTo>
                  <a:pt x="4270709" y="4638349"/>
                  <a:pt x="4253397" y="4680548"/>
                  <a:pt x="4225440" y="4735700"/>
                </a:cubicBezTo>
                <a:cubicBezTo>
                  <a:pt x="4236597" y="4703634"/>
                  <a:pt x="4221464" y="4719407"/>
                  <a:pt x="4207997" y="4727870"/>
                </a:cubicBezTo>
                <a:cubicBezTo>
                  <a:pt x="4203508" y="4730690"/>
                  <a:pt x="4201841" y="4738002"/>
                  <a:pt x="4197352" y="4740823"/>
                </a:cubicBezTo>
                <a:cubicBezTo>
                  <a:pt x="4197352" y="4740823"/>
                  <a:pt x="4194531" y="4736333"/>
                  <a:pt x="4196197" y="4729021"/>
                </a:cubicBezTo>
                <a:cubicBezTo>
                  <a:pt x="4196197" y="4729021"/>
                  <a:pt x="4196197" y="4729021"/>
                  <a:pt x="4197864" y="4721710"/>
                </a:cubicBezTo>
                <a:cubicBezTo>
                  <a:pt x="4194531" y="4736333"/>
                  <a:pt x="4186065" y="4722860"/>
                  <a:pt x="4198377" y="4702596"/>
                </a:cubicBezTo>
                <a:cubicBezTo>
                  <a:pt x="4198377" y="4702596"/>
                  <a:pt x="4198377" y="4702596"/>
                  <a:pt x="4205687" y="4704265"/>
                </a:cubicBezTo>
                <a:cubicBezTo>
                  <a:pt x="4210175" y="4701445"/>
                  <a:pt x="4211842" y="4694134"/>
                  <a:pt x="4211842" y="4694134"/>
                </a:cubicBezTo>
                <a:cubicBezTo>
                  <a:pt x="4219153" y="4695804"/>
                  <a:pt x="4214665" y="4698624"/>
                  <a:pt x="4212998" y="4705936"/>
                </a:cubicBezTo>
                <a:cubicBezTo>
                  <a:pt x="4212998" y="4705936"/>
                  <a:pt x="4212998" y="4705936"/>
                  <a:pt x="4211331" y="4713247"/>
                </a:cubicBezTo>
                <a:cubicBezTo>
                  <a:pt x="4228131" y="4690161"/>
                  <a:pt x="4247110" y="4640651"/>
                  <a:pt x="4241466" y="4631670"/>
                </a:cubicBezTo>
                <a:cubicBezTo>
                  <a:pt x="4260444" y="4582159"/>
                  <a:pt x="4289555" y="4538810"/>
                  <a:pt x="4288913" y="4507894"/>
                </a:cubicBezTo>
                <a:cubicBezTo>
                  <a:pt x="4300068" y="4475827"/>
                  <a:pt x="4304045" y="4492119"/>
                  <a:pt x="4316357" y="4471856"/>
                </a:cubicBezTo>
                <a:cubicBezTo>
                  <a:pt x="4327513" y="4439788"/>
                  <a:pt x="4315713" y="4440940"/>
                  <a:pt x="4320714" y="4419005"/>
                </a:cubicBezTo>
                <a:cubicBezTo>
                  <a:pt x="4343669" y="4385788"/>
                  <a:pt x="4350337" y="4356541"/>
                  <a:pt x="4355338" y="4334607"/>
                </a:cubicBezTo>
                <a:cubicBezTo>
                  <a:pt x="4360337" y="4312673"/>
                  <a:pt x="4362517" y="4286248"/>
                  <a:pt x="4378161" y="4251360"/>
                </a:cubicBezTo>
                <a:cubicBezTo>
                  <a:pt x="4387139" y="4245719"/>
                  <a:pt x="4393294" y="4235587"/>
                  <a:pt x="4394450" y="4247389"/>
                </a:cubicBezTo>
                <a:cubicBezTo>
                  <a:pt x="4402400" y="4225167"/>
                  <a:pt x="4408563" y="4204459"/>
                  <a:pt x="4413578" y="4184571"/>
                </a:cubicBezTo>
                <a:lnTo>
                  <a:pt x="4421652" y="4146369"/>
                </a:lnTo>
                <a:lnTo>
                  <a:pt x="4419667" y="4145669"/>
                </a:lnTo>
                <a:cubicBezTo>
                  <a:pt x="4411835" y="4140006"/>
                  <a:pt x="4415040" y="4130269"/>
                  <a:pt x="4417525" y="4118952"/>
                </a:cubicBezTo>
                <a:lnTo>
                  <a:pt x="4441264" y="4013294"/>
                </a:lnTo>
                <a:lnTo>
                  <a:pt x="4436422" y="4018999"/>
                </a:lnTo>
                <a:cubicBezTo>
                  <a:pt x="4434811" y="4020794"/>
                  <a:pt x="4433163" y="4022220"/>
                  <a:pt x="4431567" y="4022637"/>
                </a:cubicBezTo>
                <a:lnTo>
                  <a:pt x="4428326" y="4020913"/>
                </a:lnTo>
                <a:lnTo>
                  <a:pt x="4391474" y="4157215"/>
                </a:lnTo>
                <a:cubicBezTo>
                  <a:pt x="4245872" y="4587483"/>
                  <a:pt x="4023359" y="4982296"/>
                  <a:pt x="3740297" y="5325287"/>
                </a:cubicBezTo>
                <a:lnTo>
                  <a:pt x="3673269" y="5399037"/>
                </a:lnTo>
                <a:lnTo>
                  <a:pt x="3669727" y="5403831"/>
                </a:lnTo>
                <a:lnTo>
                  <a:pt x="3640004" y="5455366"/>
                </a:lnTo>
                <a:lnTo>
                  <a:pt x="3518669" y="5580675"/>
                </a:lnTo>
                <a:lnTo>
                  <a:pt x="3333378" y="5787546"/>
                </a:lnTo>
                <a:cubicBezTo>
                  <a:pt x="3122018" y="6000957"/>
                  <a:pt x="2889704" y="6191657"/>
                  <a:pt x="2632692" y="6357958"/>
                </a:cubicBezTo>
                <a:cubicBezTo>
                  <a:pt x="2733788" y="6296630"/>
                  <a:pt x="2834388" y="6234681"/>
                  <a:pt x="2932959" y="6170259"/>
                </a:cubicBezTo>
                <a:lnTo>
                  <a:pt x="3209727" y="5975694"/>
                </a:lnTo>
                <a:lnTo>
                  <a:pt x="3479318" y="5724393"/>
                </a:lnTo>
                <a:cubicBezTo>
                  <a:pt x="3527839" y="5672164"/>
                  <a:pt x="3581129" y="5623787"/>
                  <a:pt x="3630789" y="5574052"/>
                </a:cubicBezTo>
                <a:cubicBezTo>
                  <a:pt x="3634645" y="5569283"/>
                  <a:pt x="3637645" y="5562643"/>
                  <a:pt x="3641784" y="5558498"/>
                </a:cubicBezTo>
                <a:lnTo>
                  <a:pt x="3648847" y="5558267"/>
                </a:lnTo>
                <a:lnTo>
                  <a:pt x="3723992" y="5473810"/>
                </a:lnTo>
                <a:lnTo>
                  <a:pt x="3661585" y="5560315"/>
                </a:lnTo>
                <a:lnTo>
                  <a:pt x="3668289" y="5568400"/>
                </a:lnTo>
                <a:lnTo>
                  <a:pt x="3671349" y="5565159"/>
                </a:lnTo>
                <a:cubicBezTo>
                  <a:pt x="3687213" y="5548535"/>
                  <a:pt x="3700002" y="5533309"/>
                  <a:pt x="3704743" y="5518593"/>
                </a:cubicBezTo>
                <a:cubicBezTo>
                  <a:pt x="3725755" y="5491925"/>
                  <a:pt x="3724196" y="5508623"/>
                  <a:pt x="3742448" y="5493487"/>
                </a:cubicBezTo>
                <a:cubicBezTo>
                  <a:pt x="3763460" y="5466819"/>
                  <a:pt x="3751931" y="5464055"/>
                  <a:pt x="3763817" y="5444954"/>
                </a:cubicBezTo>
                <a:cubicBezTo>
                  <a:pt x="3796358" y="5421049"/>
                  <a:pt x="3812206" y="5395582"/>
                  <a:pt x="3824093" y="5376481"/>
                </a:cubicBezTo>
                <a:cubicBezTo>
                  <a:pt x="3835979" y="5357380"/>
                  <a:pt x="3846665" y="5333114"/>
                  <a:pt x="3872840" y="5305243"/>
                </a:cubicBezTo>
                <a:cubicBezTo>
                  <a:pt x="3883167" y="5302842"/>
                  <a:pt x="3892293" y="5295273"/>
                  <a:pt x="3889533" y="5306806"/>
                </a:cubicBezTo>
                <a:cubicBezTo>
                  <a:pt x="3948607" y="5233167"/>
                  <a:pt x="3972737" y="5173101"/>
                  <a:pt x="4015119" y="5097899"/>
                </a:cubicBezTo>
                <a:cubicBezTo>
                  <a:pt x="4009956" y="5099101"/>
                  <a:pt x="3996867" y="5113036"/>
                  <a:pt x="3994464" y="5102704"/>
                </a:cubicBezTo>
                <a:cubicBezTo>
                  <a:pt x="4022556" y="5036271"/>
                  <a:pt x="4055942" y="5039396"/>
                  <a:pt x="4092802" y="4987260"/>
                </a:cubicBezTo>
                <a:cubicBezTo>
                  <a:pt x="4098478" y="4994108"/>
                  <a:pt x="4087401" y="5007915"/>
                  <a:pt x="4080850" y="5021436"/>
                </a:cubicBezTo>
                <a:lnTo>
                  <a:pt x="4078382" y="5029071"/>
                </a:lnTo>
                <a:lnTo>
                  <a:pt x="4076190" y="5029922"/>
                </a:lnTo>
                <a:cubicBezTo>
                  <a:pt x="4075695" y="5030717"/>
                  <a:pt x="4075996" y="5032009"/>
                  <a:pt x="4076596" y="5034592"/>
                </a:cubicBezTo>
                <a:lnTo>
                  <a:pt x="4078382" y="5029071"/>
                </a:lnTo>
                <a:lnTo>
                  <a:pt x="4080559" y="5028225"/>
                </a:lnTo>
                <a:cubicBezTo>
                  <a:pt x="4084521" y="5021858"/>
                  <a:pt x="4089684" y="5020657"/>
                  <a:pt x="4085722" y="5027024"/>
                </a:cubicBezTo>
                <a:cubicBezTo>
                  <a:pt x="4085722" y="5027024"/>
                  <a:pt x="4082961" y="5038557"/>
                  <a:pt x="4077797" y="5039757"/>
                </a:cubicBezTo>
                <a:cubicBezTo>
                  <a:pt x="4077797" y="5039757"/>
                  <a:pt x="4079000" y="5044924"/>
                  <a:pt x="4079000" y="5044924"/>
                </a:cubicBezTo>
                <a:cubicBezTo>
                  <a:pt x="4079000" y="5044924"/>
                  <a:pt x="4079000" y="5044924"/>
                  <a:pt x="4073836" y="5046125"/>
                </a:cubicBezTo>
                <a:cubicBezTo>
                  <a:pt x="4053668" y="5099823"/>
                  <a:pt x="4027135" y="5149558"/>
                  <a:pt x="3990632" y="5179830"/>
                </a:cubicBezTo>
                <a:cubicBezTo>
                  <a:pt x="3988715" y="5218392"/>
                  <a:pt x="3932401" y="5280498"/>
                  <a:pt x="3909830" y="5323866"/>
                </a:cubicBezTo>
                <a:cubicBezTo>
                  <a:pt x="3896742" y="5337801"/>
                  <a:pt x="3895541" y="5332635"/>
                  <a:pt x="3898301" y="5321102"/>
                </a:cubicBezTo>
                <a:cubicBezTo>
                  <a:pt x="3887617" y="5345369"/>
                  <a:pt x="3865403" y="5366871"/>
                  <a:pt x="3867806" y="5377204"/>
                </a:cubicBezTo>
                <a:cubicBezTo>
                  <a:pt x="3842832" y="5410239"/>
                  <a:pt x="3825782" y="5430541"/>
                  <a:pt x="3813895" y="5449641"/>
                </a:cubicBezTo>
                <a:cubicBezTo>
                  <a:pt x="3796845" y="5469943"/>
                  <a:pt x="3783758" y="5483878"/>
                  <a:pt x="3756379" y="5506583"/>
                </a:cubicBezTo>
                <a:cubicBezTo>
                  <a:pt x="3750015" y="5502617"/>
                  <a:pt x="3759140" y="5495049"/>
                  <a:pt x="3752775" y="5491084"/>
                </a:cubicBezTo>
                <a:cubicBezTo>
                  <a:pt x="3735725" y="5511386"/>
                  <a:pt x="3722248" y="5529496"/>
                  <a:pt x="3709265" y="5546809"/>
                </a:cubicBezTo>
                <a:lnTo>
                  <a:pt x="3669885" y="5596303"/>
                </a:lnTo>
                <a:lnTo>
                  <a:pt x="3646499" y="5639958"/>
                </a:lnTo>
                <a:cubicBezTo>
                  <a:pt x="3636807" y="5653411"/>
                  <a:pt x="3625640" y="5665276"/>
                  <a:pt x="3613620" y="5675270"/>
                </a:cubicBezTo>
                <a:cubicBezTo>
                  <a:pt x="3546271" y="5739090"/>
                  <a:pt x="3481820" y="5807614"/>
                  <a:pt x="3413507" y="5872624"/>
                </a:cubicBezTo>
                <a:lnTo>
                  <a:pt x="3322805" y="5952776"/>
                </a:lnTo>
                <a:lnTo>
                  <a:pt x="3320558" y="5955085"/>
                </a:lnTo>
                <a:lnTo>
                  <a:pt x="3314757" y="5959888"/>
                </a:lnTo>
                <a:lnTo>
                  <a:pt x="3307300" y="5966478"/>
                </a:lnTo>
                <a:lnTo>
                  <a:pt x="3303928" y="5968852"/>
                </a:lnTo>
                <a:lnTo>
                  <a:pt x="3201349" y="6053762"/>
                </a:lnTo>
                <a:lnTo>
                  <a:pt x="3207992" y="6056670"/>
                </a:lnTo>
                <a:cubicBezTo>
                  <a:pt x="3213890" y="6057419"/>
                  <a:pt x="3219782" y="6056712"/>
                  <a:pt x="3225724" y="6055701"/>
                </a:cubicBezTo>
                <a:lnTo>
                  <a:pt x="3234055" y="6055584"/>
                </a:lnTo>
                <a:lnTo>
                  <a:pt x="3383085" y="5947757"/>
                </a:lnTo>
                <a:lnTo>
                  <a:pt x="3692178" y="5663100"/>
                </a:lnTo>
                <a:lnTo>
                  <a:pt x="3726668" y="5628774"/>
                </a:lnTo>
                <a:cubicBezTo>
                  <a:pt x="3734588" y="5620072"/>
                  <a:pt x="3741869" y="5609965"/>
                  <a:pt x="3751517" y="5601329"/>
                </a:cubicBezTo>
                <a:lnTo>
                  <a:pt x="3758066" y="5598201"/>
                </a:lnTo>
                <a:lnTo>
                  <a:pt x="4021526" y="5278330"/>
                </a:lnTo>
                <a:lnTo>
                  <a:pt x="4018741" y="5279415"/>
                </a:lnTo>
                <a:cubicBezTo>
                  <a:pt x="4013800" y="5281340"/>
                  <a:pt x="4010786" y="5288207"/>
                  <a:pt x="4005846" y="5290131"/>
                </a:cubicBezTo>
                <a:cubicBezTo>
                  <a:pt x="4005846" y="5290131"/>
                  <a:pt x="4003921" y="5285190"/>
                  <a:pt x="4006936" y="5278323"/>
                </a:cubicBezTo>
                <a:cubicBezTo>
                  <a:pt x="4006936" y="5278323"/>
                  <a:pt x="4006936" y="5278323"/>
                  <a:pt x="4009950" y="5271457"/>
                </a:cubicBezTo>
                <a:cubicBezTo>
                  <a:pt x="4003921" y="5285190"/>
                  <a:pt x="3998145" y="5270364"/>
                  <a:pt x="4014054" y="5252781"/>
                </a:cubicBezTo>
                <a:cubicBezTo>
                  <a:pt x="4014054" y="5252781"/>
                  <a:pt x="4014054" y="5252781"/>
                  <a:pt x="4020918" y="5255799"/>
                </a:cubicBezTo>
                <a:cubicBezTo>
                  <a:pt x="4025859" y="5253874"/>
                  <a:pt x="4028873" y="5247008"/>
                  <a:pt x="4028873" y="5247008"/>
                </a:cubicBezTo>
                <a:cubicBezTo>
                  <a:pt x="4035738" y="5250025"/>
                  <a:pt x="4030799" y="5251950"/>
                  <a:pt x="4027784" y="5258816"/>
                </a:cubicBezTo>
                <a:cubicBezTo>
                  <a:pt x="4027784" y="5258816"/>
                  <a:pt x="4027784" y="5258816"/>
                  <a:pt x="4024769" y="5265682"/>
                </a:cubicBezTo>
                <a:cubicBezTo>
                  <a:pt x="4045619" y="5246176"/>
                  <a:pt x="4073585" y="5201129"/>
                  <a:pt x="4069734" y="5191244"/>
                </a:cubicBezTo>
                <a:cubicBezTo>
                  <a:pt x="4097702" y="5146196"/>
                  <a:pt x="4134459" y="5109107"/>
                  <a:pt x="4139652" y="5078624"/>
                </a:cubicBezTo>
                <a:cubicBezTo>
                  <a:pt x="4156650" y="5049234"/>
                  <a:pt x="4157486" y="5065984"/>
                  <a:pt x="4173395" y="5048402"/>
                </a:cubicBezTo>
                <a:cubicBezTo>
                  <a:pt x="4190393" y="5019012"/>
                  <a:pt x="4178588" y="5017919"/>
                  <a:pt x="4187632" y="4997320"/>
                </a:cubicBezTo>
                <a:cubicBezTo>
                  <a:pt x="4216435" y="4969022"/>
                  <a:pt x="4228493" y="4941556"/>
                  <a:pt x="4237537" y="4920957"/>
                </a:cubicBezTo>
                <a:cubicBezTo>
                  <a:pt x="4246580" y="4900358"/>
                  <a:pt x="4253699" y="4874816"/>
                  <a:pt x="4275637" y="4843501"/>
                </a:cubicBezTo>
                <a:cubicBezTo>
                  <a:pt x="4285516" y="4839652"/>
                  <a:pt x="4293471" y="4830861"/>
                  <a:pt x="4292382" y="4842669"/>
                </a:cubicBezTo>
                <a:cubicBezTo>
                  <a:pt x="4340361" y="4761364"/>
                  <a:pt x="4355687" y="4698473"/>
                  <a:pt x="4386922" y="4618000"/>
                </a:cubicBezTo>
                <a:cubicBezTo>
                  <a:pt x="4381981" y="4619925"/>
                  <a:pt x="4371013" y="4635583"/>
                  <a:pt x="4367162" y="4625699"/>
                </a:cubicBezTo>
                <a:cubicBezTo>
                  <a:pt x="4380917" y="4573381"/>
                  <a:pt x="4403194" y="4559366"/>
                  <a:pt x="4425731" y="4531642"/>
                </a:cubicBezTo>
                <a:lnTo>
                  <a:pt x="4440463" y="4509053"/>
                </a:lnTo>
                <a:lnTo>
                  <a:pt x="4496479" y="4324901"/>
                </a:lnTo>
                <a:cubicBezTo>
                  <a:pt x="4521568" y="4233685"/>
                  <a:pt x="4543234" y="4141480"/>
                  <a:pt x="4558379" y="4048002"/>
                </a:cubicBezTo>
                <a:cubicBezTo>
                  <a:pt x="4569850" y="3998639"/>
                  <a:pt x="4590786" y="3955149"/>
                  <a:pt x="4558015" y="3905566"/>
                </a:cubicBezTo>
                <a:cubicBezTo>
                  <a:pt x="4538300" y="3877199"/>
                  <a:pt x="4553615" y="3836270"/>
                  <a:pt x="4557679" y="3800467"/>
                </a:cubicBezTo>
                <a:cubicBezTo>
                  <a:pt x="4590780" y="3612230"/>
                  <a:pt x="4599074" y="3421712"/>
                  <a:pt x="4604555" y="3232475"/>
                </a:cubicBezTo>
                <a:cubicBezTo>
                  <a:pt x="4605057" y="3218665"/>
                  <a:pt x="4606838" y="3207668"/>
                  <a:pt x="4591997" y="3197452"/>
                </a:cubicBezTo>
                <a:close/>
                <a:moveTo>
                  <a:pt x="6452746" y="3122946"/>
                </a:moveTo>
                <a:lnTo>
                  <a:pt x="6453162" y="3130579"/>
                </a:lnTo>
                <a:cubicBezTo>
                  <a:pt x="6454002" y="3144398"/>
                  <a:pt x="6455020" y="3157082"/>
                  <a:pt x="6456587" y="3167050"/>
                </a:cubicBezTo>
                <a:lnTo>
                  <a:pt x="6461451" y="3181937"/>
                </a:lnTo>
                <a:lnTo>
                  <a:pt x="6467043" y="3130919"/>
                </a:lnTo>
                <a:lnTo>
                  <a:pt x="6466334" y="3130706"/>
                </a:lnTo>
                <a:cubicBezTo>
                  <a:pt x="6460900" y="3134825"/>
                  <a:pt x="6459629" y="3169723"/>
                  <a:pt x="6458257" y="3143801"/>
                </a:cubicBezTo>
                <a:cubicBezTo>
                  <a:pt x="6457582" y="3137599"/>
                  <a:pt x="6456467" y="3132892"/>
                  <a:pt x="6455200" y="3129015"/>
                </a:cubicBezTo>
                <a:close/>
                <a:moveTo>
                  <a:pt x="5899755" y="3090904"/>
                </a:moveTo>
                <a:lnTo>
                  <a:pt x="5899749" y="3090971"/>
                </a:lnTo>
                <a:cubicBezTo>
                  <a:pt x="5919838" y="3123943"/>
                  <a:pt x="5908169" y="3206962"/>
                  <a:pt x="5913876" y="3255517"/>
                </a:cubicBezTo>
                <a:cubicBezTo>
                  <a:pt x="5910883" y="3274399"/>
                  <a:pt x="5906986" y="3270802"/>
                  <a:pt x="5902787" y="3259712"/>
                </a:cubicBezTo>
                <a:cubicBezTo>
                  <a:pt x="5907589" y="3285788"/>
                  <a:pt x="5901302" y="3316058"/>
                  <a:pt x="5909097" y="3323253"/>
                </a:cubicBezTo>
                <a:cubicBezTo>
                  <a:pt x="5907008" y="3364613"/>
                  <a:pt x="5904317" y="3390988"/>
                  <a:pt x="5905223" y="3413467"/>
                </a:cubicBezTo>
                <a:cubicBezTo>
                  <a:pt x="5902530" y="3439842"/>
                  <a:pt x="5899538" y="3458724"/>
                  <a:pt x="5889655" y="3492889"/>
                </a:cubicBezTo>
                <a:cubicBezTo>
                  <a:pt x="5882162" y="3493189"/>
                  <a:pt x="5885456" y="3481799"/>
                  <a:pt x="5877964" y="3482098"/>
                </a:cubicBezTo>
                <a:cubicBezTo>
                  <a:pt x="5875272" y="3508474"/>
                  <a:pt x="5874304" y="3531026"/>
                  <a:pt x="5873297" y="3552644"/>
                </a:cubicBezTo>
                <a:lnTo>
                  <a:pt x="5868721" y="3613366"/>
                </a:lnTo>
                <a:lnTo>
                  <a:pt x="5868626" y="3615664"/>
                </a:lnTo>
                <a:cubicBezTo>
                  <a:pt x="5868626" y="3657842"/>
                  <a:pt x="5885498" y="3615664"/>
                  <a:pt x="5902370" y="3649406"/>
                </a:cubicBezTo>
                <a:cubicBezTo>
                  <a:pt x="5893933" y="3691583"/>
                  <a:pt x="5902370" y="3708456"/>
                  <a:pt x="5893933" y="3759069"/>
                </a:cubicBezTo>
                <a:cubicBezTo>
                  <a:pt x="5902370" y="3759071"/>
                  <a:pt x="5910805" y="3742199"/>
                  <a:pt x="5910807" y="3708454"/>
                </a:cubicBezTo>
                <a:cubicBezTo>
                  <a:pt x="5910806" y="3716891"/>
                  <a:pt x="5912915" y="3725327"/>
                  <a:pt x="5913969" y="3735871"/>
                </a:cubicBezTo>
                <a:lnTo>
                  <a:pt x="5913771" y="3738386"/>
                </a:lnTo>
                <a:lnTo>
                  <a:pt x="5919568" y="3702380"/>
                </a:lnTo>
                <a:cubicBezTo>
                  <a:pt x="5922793" y="3683032"/>
                  <a:pt x="5924516" y="3666146"/>
                  <a:pt x="5920803" y="3653480"/>
                </a:cubicBezTo>
                <a:cubicBezTo>
                  <a:pt x="5922843" y="3624570"/>
                  <a:pt x="5929754" y="3637108"/>
                  <a:pt x="5935379" y="3617663"/>
                </a:cubicBezTo>
                <a:cubicBezTo>
                  <a:pt x="5937419" y="3588753"/>
                  <a:pt x="5927953" y="3592333"/>
                  <a:pt x="5927180" y="3573144"/>
                </a:cubicBezTo>
                <a:cubicBezTo>
                  <a:pt x="5938686" y="3540652"/>
                  <a:pt x="5937656" y="3515068"/>
                  <a:pt x="5936885" y="3495878"/>
                </a:cubicBezTo>
                <a:cubicBezTo>
                  <a:pt x="5936112" y="3476689"/>
                  <a:pt x="5932013" y="3454430"/>
                  <a:pt x="5937123" y="3422193"/>
                </a:cubicBezTo>
                <a:cubicBezTo>
                  <a:pt x="5943262" y="3415542"/>
                  <a:pt x="5946073" y="3405820"/>
                  <a:pt x="5949659" y="3415287"/>
                </a:cubicBezTo>
                <a:cubicBezTo>
                  <a:pt x="5952847" y="3375119"/>
                  <a:pt x="5951495" y="3341537"/>
                  <a:pt x="5948577" y="3308820"/>
                </a:cubicBezTo>
                <a:lnTo>
                  <a:pt x="5940173" y="3227623"/>
                </a:lnTo>
                <a:lnTo>
                  <a:pt x="5936112" y="3227623"/>
                </a:lnTo>
                <a:lnTo>
                  <a:pt x="5934113" y="3216005"/>
                </a:lnTo>
                <a:lnTo>
                  <a:pt x="5933300" y="3217735"/>
                </a:lnTo>
                <a:cubicBezTo>
                  <a:pt x="5931445" y="3221411"/>
                  <a:pt x="5929143" y="3223905"/>
                  <a:pt x="5925816" y="3220835"/>
                </a:cubicBezTo>
                <a:cubicBezTo>
                  <a:pt x="5922807" y="3205739"/>
                  <a:pt x="5922115" y="3193554"/>
                  <a:pt x="5922789" y="3182917"/>
                </a:cubicBezTo>
                <a:lnTo>
                  <a:pt x="5925668" y="3166923"/>
                </a:lnTo>
                <a:lnTo>
                  <a:pt x="5922799" y="3150253"/>
                </a:lnTo>
                <a:close/>
                <a:moveTo>
                  <a:pt x="6470079" y="2971783"/>
                </a:moveTo>
                <a:lnTo>
                  <a:pt x="6459848" y="2985189"/>
                </a:lnTo>
                <a:lnTo>
                  <a:pt x="6446665" y="2989730"/>
                </a:lnTo>
                <a:lnTo>
                  <a:pt x="6447438" y="2994236"/>
                </a:lnTo>
                <a:cubicBezTo>
                  <a:pt x="6455446" y="3014611"/>
                  <a:pt x="6450136" y="3019049"/>
                  <a:pt x="6440386" y="3018174"/>
                </a:cubicBezTo>
                <a:cubicBezTo>
                  <a:pt x="6446611" y="3031019"/>
                  <a:pt x="6449095" y="3058268"/>
                  <a:pt x="6450805" y="3087293"/>
                </a:cubicBezTo>
                <a:lnTo>
                  <a:pt x="6451373" y="3097752"/>
                </a:lnTo>
                <a:lnTo>
                  <a:pt x="6456557" y="3096583"/>
                </a:lnTo>
                <a:cubicBezTo>
                  <a:pt x="6460436" y="3093129"/>
                  <a:pt x="6463655" y="3087372"/>
                  <a:pt x="6467490" y="3085383"/>
                </a:cubicBezTo>
                <a:lnTo>
                  <a:pt x="6469775" y="3085600"/>
                </a:lnTo>
                <a:lnTo>
                  <a:pt x="6473655" y="3017169"/>
                </a:lnTo>
                <a:lnTo>
                  <a:pt x="6473968" y="2994029"/>
                </a:lnTo>
                <a:close/>
                <a:moveTo>
                  <a:pt x="5796128" y="2808658"/>
                </a:moveTo>
                <a:lnTo>
                  <a:pt x="5796854" y="2813211"/>
                </a:lnTo>
                <a:cubicBezTo>
                  <a:pt x="5798396" y="2839886"/>
                  <a:pt x="5796605" y="2865287"/>
                  <a:pt x="5790016" y="2888065"/>
                </a:cubicBezTo>
                <a:cubicBezTo>
                  <a:pt x="5810105" y="2921037"/>
                  <a:pt x="5798436" y="3004057"/>
                  <a:pt x="5804143" y="3052612"/>
                </a:cubicBezTo>
                <a:cubicBezTo>
                  <a:pt x="5801150" y="3071493"/>
                  <a:pt x="5797254" y="3067897"/>
                  <a:pt x="5793054" y="3056806"/>
                </a:cubicBezTo>
                <a:cubicBezTo>
                  <a:pt x="5797857" y="3082882"/>
                  <a:pt x="5791569" y="3113152"/>
                  <a:pt x="5799363" y="3120348"/>
                </a:cubicBezTo>
                <a:cubicBezTo>
                  <a:pt x="5797275" y="3161707"/>
                  <a:pt x="5794584" y="3188083"/>
                  <a:pt x="5795489" y="3210561"/>
                </a:cubicBezTo>
                <a:cubicBezTo>
                  <a:pt x="5792798" y="3236936"/>
                  <a:pt x="5789805" y="3255817"/>
                  <a:pt x="5779922" y="3289984"/>
                </a:cubicBezTo>
                <a:cubicBezTo>
                  <a:pt x="5772429" y="3290282"/>
                  <a:pt x="5775723" y="3278894"/>
                  <a:pt x="5768230" y="3279192"/>
                </a:cubicBezTo>
                <a:cubicBezTo>
                  <a:pt x="5762848" y="3331941"/>
                  <a:pt x="5764356" y="3369406"/>
                  <a:pt x="5758672" y="3414663"/>
                </a:cubicBezTo>
                <a:cubicBezTo>
                  <a:pt x="5759576" y="3437141"/>
                  <a:pt x="5758607" y="3459695"/>
                  <a:pt x="5755841" y="3484197"/>
                </a:cubicBezTo>
                <a:lnTo>
                  <a:pt x="5751250" y="3511578"/>
                </a:lnTo>
                <a:lnTo>
                  <a:pt x="5753689" y="3558722"/>
                </a:lnTo>
                <a:cubicBezTo>
                  <a:pt x="5752634" y="3581921"/>
                  <a:pt x="5750526" y="3607228"/>
                  <a:pt x="5750526" y="3632535"/>
                </a:cubicBezTo>
                <a:cubicBezTo>
                  <a:pt x="5792705" y="3674714"/>
                  <a:pt x="5826448" y="3531308"/>
                  <a:pt x="5834884" y="3413208"/>
                </a:cubicBezTo>
                <a:cubicBezTo>
                  <a:pt x="5843319" y="3404771"/>
                  <a:pt x="5851757" y="3413208"/>
                  <a:pt x="5868624" y="3387901"/>
                </a:cubicBezTo>
                <a:cubicBezTo>
                  <a:pt x="5864407" y="3400555"/>
                  <a:pt x="5864408" y="3406882"/>
                  <a:pt x="5866517" y="3410045"/>
                </a:cubicBezTo>
                <a:lnTo>
                  <a:pt x="5867131" y="3410229"/>
                </a:lnTo>
                <a:lnTo>
                  <a:pt x="5872246" y="3386637"/>
                </a:lnTo>
                <a:cubicBezTo>
                  <a:pt x="5873515" y="3371576"/>
                  <a:pt x="5872988" y="3358464"/>
                  <a:pt x="5872535" y="3347224"/>
                </a:cubicBezTo>
                <a:cubicBezTo>
                  <a:pt x="5871631" y="3324746"/>
                  <a:pt x="5866829" y="3298669"/>
                  <a:pt x="5872815" y="3260906"/>
                </a:cubicBezTo>
                <a:cubicBezTo>
                  <a:pt x="5880007" y="3253114"/>
                  <a:pt x="5883301" y="3241726"/>
                  <a:pt x="5887499" y="3252816"/>
                </a:cubicBezTo>
                <a:cubicBezTo>
                  <a:pt x="5893102" y="3182233"/>
                  <a:pt x="5886739" y="3129014"/>
                  <a:pt x="5880163" y="3070525"/>
                </a:cubicBezTo>
                <a:lnTo>
                  <a:pt x="5878087" y="3050101"/>
                </a:lnTo>
                <a:lnTo>
                  <a:pt x="5870867" y="3036635"/>
                </a:lnTo>
                <a:lnTo>
                  <a:pt x="5865140" y="3025482"/>
                </a:lnTo>
                <a:lnTo>
                  <a:pt x="5864600" y="3026174"/>
                </a:lnTo>
                <a:cubicBezTo>
                  <a:pt x="5863166" y="3026994"/>
                  <a:pt x="5861518" y="3026824"/>
                  <a:pt x="5859570" y="3025027"/>
                </a:cubicBezTo>
                <a:lnTo>
                  <a:pt x="5858588" y="3012722"/>
                </a:lnTo>
                <a:lnTo>
                  <a:pt x="5843319" y="2982990"/>
                </a:lnTo>
                <a:cubicBezTo>
                  <a:pt x="5843319" y="2982990"/>
                  <a:pt x="5834884" y="2999862"/>
                  <a:pt x="5834884" y="3016734"/>
                </a:cubicBezTo>
                <a:cubicBezTo>
                  <a:pt x="5818011" y="2982990"/>
                  <a:pt x="5826447" y="2915505"/>
                  <a:pt x="5818012" y="2864891"/>
                </a:cubicBezTo>
                <a:cubicBezTo>
                  <a:pt x="5813794" y="2854346"/>
                  <a:pt x="5809049" y="2842220"/>
                  <a:pt x="5804304" y="2829962"/>
                </a:cubicBezTo>
                <a:close/>
                <a:moveTo>
                  <a:pt x="6508420" y="2779156"/>
                </a:moveTo>
                <a:lnTo>
                  <a:pt x="6507136" y="2780799"/>
                </a:lnTo>
                <a:cubicBezTo>
                  <a:pt x="6504933" y="2782308"/>
                  <a:pt x="6502604" y="2782226"/>
                  <a:pt x="6500134" y="2779246"/>
                </a:cubicBezTo>
                <a:lnTo>
                  <a:pt x="6502399" y="2890359"/>
                </a:lnTo>
                <a:lnTo>
                  <a:pt x="6505686" y="2887611"/>
                </a:lnTo>
                <a:cubicBezTo>
                  <a:pt x="6501246" y="2882298"/>
                  <a:pt x="6502116" y="2872547"/>
                  <a:pt x="6511866" y="2873422"/>
                </a:cubicBezTo>
                <a:lnTo>
                  <a:pt x="6513497" y="2877577"/>
                </a:lnTo>
                <a:lnTo>
                  <a:pt x="6514565" y="2898237"/>
                </a:lnTo>
                <a:cubicBezTo>
                  <a:pt x="6519875" y="2893798"/>
                  <a:pt x="6519875" y="2893798"/>
                  <a:pt x="6519875" y="2893798"/>
                </a:cubicBezTo>
                <a:lnTo>
                  <a:pt x="6513497" y="2877577"/>
                </a:lnTo>
                <a:close/>
                <a:moveTo>
                  <a:pt x="5404661" y="2763661"/>
                </a:moveTo>
                <a:cubicBezTo>
                  <a:pt x="5413098" y="2772097"/>
                  <a:pt x="5413098" y="2780533"/>
                  <a:pt x="5413098" y="2788968"/>
                </a:cubicBezTo>
                <a:lnTo>
                  <a:pt x="5413098" y="2797406"/>
                </a:lnTo>
                <a:lnTo>
                  <a:pt x="5413098" y="2805841"/>
                </a:lnTo>
                <a:lnTo>
                  <a:pt x="5413098" y="2814276"/>
                </a:lnTo>
                <a:cubicBezTo>
                  <a:pt x="5413098" y="2814276"/>
                  <a:pt x="5413098" y="2805841"/>
                  <a:pt x="5404662" y="2797406"/>
                </a:cubicBezTo>
                <a:close/>
                <a:moveTo>
                  <a:pt x="6368014" y="2752114"/>
                </a:moveTo>
                <a:cubicBezTo>
                  <a:pt x="6361883" y="2766999"/>
                  <a:pt x="6357505" y="2781884"/>
                  <a:pt x="6354550" y="2796770"/>
                </a:cubicBezTo>
                <a:lnTo>
                  <a:pt x="6353593" y="2805446"/>
                </a:lnTo>
                <a:lnTo>
                  <a:pt x="6374570" y="2874671"/>
                </a:lnTo>
                <a:cubicBezTo>
                  <a:pt x="6377359" y="2953548"/>
                  <a:pt x="6392599" y="3058113"/>
                  <a:pt x="6409578" y="3143175"/>
                </a:cubicBezTo>
                <a:cubicBezTo>
                  <a:pt x="6409578" y="3143175"/>
                  <a:pt x="6409578" y="3143175"/>
                  <a:pt x="6414888" y="3138739"/>
                </a:cubicBezTo>
                <a:cubicBezTo>
                  <a:pt x="6410448" y="3133425"/>
                  <a:pt x="6411318" y="3123676"/>
                  <a:pt x="6421068" y="3124551"/>
                </a:cubicBezTo>
                <a:lnTo>
                  <a:pt x="6422700" y="3128706"/>
                </a:lnTo>
                <a:lnTo>
                  <a:pt x="6423768" y="3149362"/>
                </a:lnTo>
                <a:cubicBezTo>
                  <a:pt x="6429077" y="3144926"/>
                  <a:pt x="6429077" y="3144926"/>
                  <a:pt x="6429077" y="3144926"/>
                </a:cubicBezTo>
                <a:lnTo>
                  <a:pt x="6422700" y="3128706"/>
                </a:lnTo>
                <a:lnTo>
                  <a:pt x="6417015" y="3018534"/>
                </a:lnTo>
                <a:lnTo>
                  <a:pt x="6414015" y="2972866"/>
                </a:lnTo>
                <a:lnTo>
                  <a:pt x="6406544" y="2951752"/>
                </a:lnTo>
                <a:cubicBezTo>
                  <a:pt x="6399536" y="2902718"/>
                  <a:pt x="6396034" y="2853683"/>
                  <a:pt x="6389030" y="2804652"/>
                </a:cubicBezTo>
                <a:cubicBezTo>
                  <a:pt x="6385527" y="2787139"/>
                  <a:pt x="6378521" y="2769626"/>
                  <a:pt x="6368014" y="2752114"/>
                </a:cubicBezTo>
                <a:close/>
                <a:moveTo>
                  <a:pt x="6478241" y="2723750"/>
                </a:moveTo>
                <a:lnTo>
                  <a:pt x="6481412" y="2772854"/>
                </a:lnTo>
                <a:lnTo>
                  <a:pt x="6481359" y="2778262"/>
                </a:lnTo>
                <a:lnTo>
                  <a:pt x="6492255" y="2843453"/>
                </a:lnTo>
                <a:lnTo>
                  <a:pt x="6492103" y="2836567"/>
                </a:lnTo>
                <a:cubicBezTo>
                  <a:pt x="6492048" y="2801324"/>
                  <a:pt x="6492633" y="2775345"/>
                  <a:pt x="6487688" y="2751180"/>
                </a:cubicBezTo>
                <a:close/>
                <a:moveTo>
                  <a:pt x="6471948" y="2602764"/>
                </a:moveTo>
                <a:lnTo>
                  <a:pt x="6470476" y="2603507"/>
                </a:lnTo>
                <a:lnTo>
                  <a:pt x="6474714" y="2669154"/>
                </a:lnTo>
                <a:lnTo>
                  <a:pt x="6474578" y="2659237"/>
                </a:lnTo>
                <a:cubicBezTo>
                  <a:pt x="6473389" y="2642640"/>
                  <a:pt x="6472642" y="2627182"/>
                  <a:pt x="6476460" y="2609956"/>
                </a:cubicBezTo>
                <a:cubicBezTo>
                  <a:pt x="6474690" y="2605393"/>
                  <a:pt x="6473234" y="2603332"/>
                  <a:pt x="6471948" y="2602764"/>
                </a:cubicBezTo>
                <a:close/>
                <a:moveTo>
                  <a:pt x="6458450" y="2239645"/>
                </a:moveTo>
                <a:cubicBezTo>
                  <a:pt x="6455459" y="2243561"/>
                  <a:pt x="6453724" y="2259548"/>
                  <a:pt x="6450161" y="2257976"/>
                </a:cubicBezTo>
                <a:cubicBezTo>
                  <a:pt x="6441034" y="2261513"/>
                  <a:pt x="6433952" y="2243260"/>
                  <a:pt x="6433952" y="2243260"/>
                </a:cubicBezTo>
                <a:cubicBezTo>
                  <a:pt x="6424825" y="2246796"/>
                  <a:pt x="6430606" y="2302294"/>
                  <a:pt x="6419984" y="2274915"/>
                </a:cubicBezTo>
                <a:lnTo>
                  <a:pt x="6412070" y="2253880"/>
                </a:lnTo>
                <a:lnTo>
                  <a:pt x="6438066" y="2377354"/>
                </a:lnTo>
                <a:lnTo>
                  <a:pt x="6458698" y="2510576"/>
                </a:lnTo>
                <a:lnTo>
                  <a:pt x="6465170" y="2512554"/>
                </a:lnTo>
                <a:cubicBezTo>
                  <a:pt x="6473098" y="2508251"/>
                  <a:pt x="6469603" y="2484017"/>
                  <a:pt x="6466949" y="2477172"/>
                </a:cubicBezTo>
                <a:cubicBezTo>
                  <a:pt x="6485203" y="2470102"/>
                  <a:pt x="6495824" y="2497480"/>
                  <a:pt x="6512779" y="2527655"/>
                </a:cubicBezTo>
                <a:cubicBezTo>
                  <a:pt x="6520415" y="2493203"/>
                  <a:pt x="6487059" y="2380153"/>
                  <a:pt x="6482025" y="2340112"/>
                </a:cubicBezTo>
                <a:cubicBezTo>
                  <a:pt x="6482025" y="2340112"/>
                  <a:pt x="6479231" y="2346442"/>
                  <a:pt x="6479231" y="2346442"/>
                </a:cubicBezTo>
                <a:cubicBezTo>
                  <a:pt x="6482772" y="2355569"/>
                  <a:pt x="6476437" y="2352774"/>
                  <a:pt x="6476437" y="2352774"/>
                </a:cubicBezTo>
                <a:cubicBezTo>
                  <a:pt x="6476437" y="2352774"/>
                  <a:pt x="6472897" y="2343650"/>
                  <a:pt x="6472897" y="2343650"/>
                </a:cubicBezTo>
                <a:cubicBezTo>
                  <a:pt x="6469356" y="2334523"/>
                  <a:pt x="6472151" y="2328192"/>
                  <a:pt x="6472151" y="2328192"/>
                </a:cubicBezTo>
                <a:cubicBezTo>
                  <a:pt x="6472151" y="2328192"/>
                  <a:pt x="6472151" y="2328192"/>
                  <a:pt x="6469356" y="2334523"/>
                </a:cubicBezTo>
                <a:cubicBezTo>
                  <a:pt x="6466563" y="2340854"/>
                  <a:pt x="6454448" y="2282560"/>
                  <a:pt x="6467117" y="2288151"/>
                </a:cubicBezTo>
                <a:cubicBezTo>
                  <a:pt x="6467117" y="2288151"/>
                  <a:pt x="6467117" y="2288151"/>
                  <a:pt x="6460782" y="2285355"/>
                </a:cubicBezTo>
                <a:cubicBezTo>
                  <a:pt x="6460782" y="2285355"/>
                  <a:pt x="6463577" y="2279024"/>
                  <a:pt x="6457242" y="2276229"/>
                </a:cubicBezTo>
                <a:cubicBezTo>
                  <a:pt x="6457242" y="2276229"/>
                  <a:pt x="6460035" y="2269898"/>
                  <a:pt x="6460035" y="2269898"/>
                </a:cubicBezTo>
                <a:cubicBezTo>
                  <a:pt x="6462830" y="2263567"/>
                  <a:pt x="6462830" y="2263567"/>
                  <a:pt x="6462830" y="2263567"/>
                </a:cubicBezTo>
                <a:cubicBezTo>
                  <a:pt x="6462830" y="2263567"/>
                  <a:pt x="6462830" y="2263567"/>
                  <a:pt x="6466369" y="2272693"/>
                </a:cubicBezTo>
                <a:cubicBezTo>
                  <a:pt x="6466369" y="2272693"/>
                  <a:pt x="6466369" y="2272693"/>
                  <a:pt x="6469164" y="2266362"/>
                </a:cubicBezTo>
                <a:cubicBezTo>
                  <a:pt x="6466136" y="2251789"/>
                  <a:pt x="6463830" y="2244153"/>
                  <a:pt x="6461975" y="2240852"/>
                </a:cubicBezTo>
                <a:cubicBezTo>
                  <a:pt x="6460585" y="2238377"/>
                  <a:pt x="6459448" y="2238340"/>
                  <a:pt x="6458450" y="2239645"/>
                </a:cubicBezTo>
                <a:close/>
                <a:moveTo>
                  <a:pt x="6119324" y="1470230"/>
                </a:moveTo>
                <a:cubicBezTo>
                  <a:pt x="6115822" y="1561292"/>
                  <a:pt x="6154350" y="1634845"/>
                  <a:pt x="6182372" y="1708395"/>
                </a:cubicBezTo>
                <a:cubicBezTo>
                  <a:pt x="6189377" y="1722403"/>
                  <a:pt x="6199884" y="1729407"/>
                  <a:pt x="6213896" y="1718901"/>
                </a:cubicBezTo>
                <a:lnTo>
                  <a:pt x="6230856" y="1709003"/>
                </a:lnTo>
                <a:lnTo>
                  <a:pt x="6226890" y="1691895"/>
                </a:lnTo>
                <a:cubicBezTo>
                  <a:pt x="6216009" y="1640162"/>
                  <a:pt x="6210799" y="1608540"/>
                  <a:pt x="6185731" y="1576670"/>
                </a:cubicBezTo>
                <a:cubicBezTo>
                  <a:pt x="6183285" y="1554923"/>
                  <a:pt x="6178063" y="1537891"/>
                  <a:pt x="6173508" y="1521886"/>
                </a:cubicBezTo>
                <a:lnTo>
                  <a:pt x="6172469" y="1515742"/>
                </a:lnTo>
                <a:lnTo>
                  <a:pt x="6170551" y="1514447"/>
                </a:lnTo>
                <a:cubicBezTo>
                  <a:pt x="6154351" y="1500000"/>
                  <a:pt x="6138589" y="1484239"/>
                  <a:pt x="6119324" y="1470230"/>
                </a:cubicBezTo>
                <a:close/>
                <a:moveTo>
                  <a:pt x="6220785" y="1467284"/>
                </a:moveTo>
                <a:lnTo>
                  <a:pt x="6224419" y="1484860"/>
                </a:lnTo>
                <a:cubicBezTo>
                  <a:pt x="6225363" y="1494458"/>
                  <a:pt x="6224677" y="1501829"/>
                  <a:pt x="6221902" y="1506545"/>
                </a:cubicBezTo>
                <a:cubicBezTo>
                  <a:pt x="6228674" y="1507988"/>
                  <a:pt x="6228674" y="1507988"/>
                  <a:pt x="6228674" y="1507988"/>
                </a:cubicBezTo>
                <a:cubicBezTo>
                  <a:pt x="6228674" y="1507988"/>
                  <a:pt x="6228674" y="1507988"/>
                  <a:pt x="6234004" y="1516199"/>
                </a:cubicBezTo>
                <a:cubicBezTo>
                  <a:pt x="6232563" y="1522967"/>
                  <a:pt x="6231122" y="1529734"/>
                  <a:pt x="6229680" y="1536503"/>
                </a:cubicBezTo>
                <a:cubicBezTo>
                  <a:pt x="6229680" y="1536503"/>
                  <a:pt x="6229680" y="1536503"/>
                  <a:pt x="6224350" y="1528292"/>
                </a:cubicBezTo>
                <a:cubicBezTo>
                  <a:pt x="6224350" y="1528292"/>
                  <a:pt x="6224350" y="1528292"/>
                  <a:pt x="6223684" y="1527266"/>
                </a:cubicBezTo>
                <a:lnTo>
                  <a:pt x="6220817" y="1522851"/>
                </a:lnTo>
                <a:lnTo>
                  <a:pt x="6221874" y="1531073"/>
                </a:lnTo>
                <a:lnTo>
                  <a:pt x="6242353" y="1609953"/>
                </a:lnTo>
                <a:cubicBezTo>
                  <a:pt x="6235580" y="1608511"/>
                  <a:pt x="6235144" y="1643795"/>
                  <a:pt x="6223042" y="1634143"/>
                </a:cubicBezTo>
                <a:lnTo>
                  <a:pt x="6239473" y="1705560"/>
                </a:lnTo>
                <a:lnTo>
                  <a:pt x="6250673" y="1702375"/>
                </a:lnTo>
                <a:cubicBezTo>
                  <a:pt x="6280226" y="1699420"/>
                  <a:pt x="6290078" y="1732912"/>
                  <a:pt x="6297961" y="1764435"/>
                </a:cubicBezTo>
                <a:cubicBezTo>
                  <a:pt x="6324230" y="1866004"/>
                  <a:pt x="6349624" y="1967573"/>
                  <a:pt x="6373267" y="2069581"/>
                </a:cubicBezTo>
                <a:lnTo>
                  <a:pt x="6384393" y="2122429"/>
                </a:lnTo>
                <a:lnTo>
                  <a:pt x="6393144" y="2124321"/>
                </a:lnTo>
                <a:cubicBezTo>
                  <a:pt x="6402890" y="2133585"/>
                  <a:pt x="6408237" y="2160056"/>
                  <a:pt x="6418298" y="2175842"/>
                </a:cubicBezTo>
                <a:cubicBezTo>
                  <a:pt x="6424633" y="2178638"/>
                  <a:pt x="6410471" y="2142131"/>
                  <a:pt x="6419599" y="2138595"/>
                </a:cubicBezTo>
                <a:cubicBezTo>
                  <a:pt x="6412518" y="2120343"/>
                  <a:pt x="6408231" y="2095758"/>
                  <a:pt x="6401898" y="2092964"/>
                </a:cubicBezTo>
                <a:cubicBezTo>
                  <a:pt x="6379716" y="1954590"/>
                  <a:pt x="6328103" y="1848610"/>
                  <a:pt x="6319338" y="1731284"/>
                </a:cubicBezTo>
                <a:cubicBezTo>
                  <a:pt x="6308716" y="1703905"/>
                  <a:pt x="6301637" y="1685652"/>
                  <a:pt x="6294555" y="1667400"/>
                </a:cubicBezTo>
                <a:cubicBezTo>
                  <a:pt x="6285979" y="1618233"/>
                  <a:pt x="6286728" y="1633689"/>
                  <a:pt x="6274614" y="1575398"/>
                </a:cubicBezTo>
                <a:cubicBezTo>
                  <a:pt x="6271073" y="1566271"/>
                  <a:pt x="6261945" y="1569807"/>
                  <a:pt x="6261945" y="1569807"/>
                </a:cubicBezTo>
                <a:cubicBezTo>
                  <a:pt x="6246386" y="1536467"/>
                  <a:pt x="6235766" y="1509088"/>
                  <a:pt x="6227264" y="1485482"/>
                </a:cubicBezTo>
                <a:close/>
                <a:moveTo>
                  <a:pt x="6163232" y="1291657"/>
                </a:moveTo>
                <a:lnTo>
                  <a:pt x="6169423" y="1308672"/>
                </a:lnTo>
                <a:lnTo>
                  <a:pt x="6164862" y="1292485"/>
                </a:lnTo>
                <a:close/>
                <a:moveTo>
                  <a:pt x="4999747" y="1084964"/>
                </a:moveTo>
                <a:lnTo>
                  <a:pt x="5004170" y="1092826"/>
                </a:lnTo>
                <a:lnTo>
                  <a:pt x="5000801" y="1092344"/>
                </a:lnTo>
                <a:cubicBezTo>
                  <a:pt x="4999746" y="1091291"/>
                  <a:pt x="4999746" y="1089181"/>
                  <a:pt x="4999747" y="1084964"/>
                </a:cubicBezTo>
                <a:close/>
                <a:moveTo>
                  <a:pt x="4933923" y="1003153"/>
                </a:moveTo>
                <a:lnTo>
                  <a:pt x="4947450" y="1028780"/>
                </a:lnTo>
                <a:lnTo>
                  <a:pt x="4940697" y="1009043"/>
                </a:lnTo>
                <a:close/>
                <a:moveTo>
                  <a:pt x="4932262" y="644497"/>
                </a:moveTo>
                <a:lnTo>
                  <a:pt x="4940697" y="654745"/>
                </a:lnTo>
                <a:lnTo>
                  <a:pt x="4932262" y="646309"/>
                </a:lnTo>
                <a:close/>
                <a:moveTo>
                  <a:pt x="5581482" y="244629"/>
                </a:moveTo>
                <a:cubicBezTo>
                  <a:pt x="5579541" y="245432"/>
                  <a:pt x="5578623" y="247668"/>
                  <a:pt x="5577991" y="250629"/>
                </a:cubicBezTo>
                <a:lnTo>
                  <a:pt x="5577495" y="252297"/>
                </a:lnTo>
                <a:lnTo>
                  <a:pt x="5647778" y="373537"/>
                </a:lnTo>
                <a:cubicBezTo>
                  <a:pt x="5670983" y="417754"/>
                  <a:pt x="5692000" y="463286"/>
                  <a:pt x="5709512" y="510569"/>
                </a:cubicBezTo>
                <a:cubicBezTo>
                  <a:pt x="5776063" y="689191"/>
                  <a:pt x="5863627" y="857308"/>
                  <a:pt x="5951197" y="1025425"/>
                </a:cubicBezTo>
                <a:cubicBezTo>
                  <a:pt x="5956451" y="1006161"/>
                  <a:pt x="5952071" y="961505"/>
                  <a:pt x="5942878" y="913784"/>
                </a:cubicBezTo>
                <a:lnTo>
                  <a:pt x="5930115" y="859785"/>
                </a:lnTo>
                <a:lnTo>
                  <a:pt x="5902782" y="807112"/>
                </a:lnTo>
                <a:cubicBezTo>
                  <a:pt x="5874423" y="753314"/>
                  <a:pt x="5848241" y="701749"/>
                  <a:pt x="5831966" y="645218"/>
                </a:cubicBezTo>
                <a:cubicBezTo>
                  <a:pt x="5815975" y="620586"/>
                  <a:pt x="5805316" y="604166"/>
                  <a:pt x="5794655" y="587744"/>
                </a:cubicBezTo>
                <a:cubicBezTo>
                  <a:pt x="5776216" y="541367"/>
                  <a:pt x="5780106" y="556344"/>
                  <a:pt x="5756339" y="501756"/>
                </a:cubicBezTo>
                <a:cubicBezTo>
                  <a:pt x="5751007" y="493545"/>
                  <a:pt x="5742795" y="498872"/>
                  <a:pt x="5742795" y="498872"/>
                </a:cubicBezTo>
                <a:cubicBezTo>
                  <a:pt x="5698711" y="439955"/>
                  <a:pt x="5678833" y="400346"/>
                  <a:pt x="5657513" y="367504"/>
                </a:cubicBezTo>
                <a:cubicBezTo>
                  <a:pt x="5630862" y="326451"/>
                  <a:pt x="5616312" y="295051"/>
                  <a:pt x="5591104" y="247231"/>
                </a:cubicBezTo>
                <a:cubicBezTo>
                  <a:pt x="5586386" y="244457"/>
                  <a:pt x="5583423" y="243826"/>
                  <a:pt x="5581482" y="244629"/>
                </a:cubicBezTo>
                <a:close/>
                <a:moveTo>
                  <a:pt x="4684964" y="0"/>
                </a:moveTo>
                <a:lnTo>
                  <a:pt x="5380578" y="0"/>
                </a:lnTo>
                <a:lnTo>
                  <a:pt x="5478611" y="117479"/>
                </a:lnTo>
                <a:lnTo>
                  <a:pt x="5500013" y="146283"/>
                </a:lnTo>
                <a:lnTo>
                  <a:pt x="5500055" y="142937"/>
                </a:lnTo>
                <a:cubicBezTo>
                  <a:pt x="5505385" y="151146"/>
                  <a:pt x="5513598" y="145819"/>
                  <a:pt x="5534919" y="178662"/>
                </a:cubicBezTo>
                <a:cubicBezTo>
                  <a:pt x="5515041" y="139053"/>
                  <a:pt x="5481616" y="96559"/>
                  <a:pt x="5448194" y="54062"/>
                </a:cubicBezTo>
                <a:lnTo>
                  <a:pt x="5412460" y="0"/>
                </a:lnTo>
                <a:lnTo>
                  <a:pt x="5476134" y="0"/>
                </a:lnTo>
                <a:lnTo>
                  <a:pt x="5485373" y="12455"/>
                </a:lnTo>
                <a:cubicBezTo>
                  <a:pt x="5516129" y="50844"/>
                  <a:pt x="5544834" y="90565"/>
                  <a:pt x="5571665" y="130771"/>
                </a:cubicBezTo>
                <a:lnTo>
                  <a:pt x="5619902" y="208686"/>
                </a:lnTo>
                <a:lnTo>
                  <a:pt x="5662149" y="253738"/>
                </a:lnTo>
                <a:lnTo>
                  <a:pt x="5686327" y="295355"/>
                </a:lnTo>
                <a:lnTo>
                  <a:pt x="5686913" y="295939"/>
                </a:lnTo>
                <a:lnTo>
                  <a:pt x="5696157" y="311903"/>
                </a:lnTo>
                <a:lnTo>
                  <a:pt x="5731531" y="366614"/>
                </a:lnTo>
                <a:cubicBezTo>
                  <a:pt x="5757825" y="405636"/>
                  <a:pt x="5786052" y="444566"/>
                  <a:pt x="5812509" y="478933"/>
                </a:cubicBezTo>
                <a:cubicBezTo>
                  <a:pt x="5812509" y="478933"/>
                  <a:pt x="5812509" y="478933"/>
                  <a:pt x="5815302" y="472602"/>
                </a:cubicBezTo>
                <a:cubicBezTo>
                  <a:pt x="5808968" y="469807"/>
                  <a:pt x="5805428" y="460680"/>
                  <a:pt x="5814555" y="457145"/>
                </a:cubicBezTo>
                <a:lnTo>
                  <a:pt x="5817860" y="460147"/>
                </a:lnTo>
                <a:lnTo>
                  <a:pt x="5827972" y="478193"/>
                </a:lnTo>
                <a:cubicBezTo>
                  <a:pt x="5830766" y="471862"/>
                  <a:pt x="5830766" y="471862"/>
                  <a:pt x="5830766" y="471862"/>
                </a:cubicBezTo>
                <a:lnTo>
                  <a:pt x="5817860" y="460147"/>
                </a:lnTo>
                <a:lnTo>
                  <a:pt x="5763946" y="363899"/>
                </a:lnTo>
                <a:cubicBezTo>
                  <a:pt x="5742496" y="328904"/>
                  <a:pt x="5723072" y="295751"/>
                  <a:pt x="5712077" y="260643"/>
                </a:cubicBezTo>
                <a:cubicBezTo>
                  <a:pt x="5682453" y="224878"/>
                  <a:pt x="5630286" y="171603"/>
                  <a:pt x="5647795" y="149075"/>
                </a:cubicBezTo>
                <a:cubicBezTo>
                  <a:pt x="5687293" y="196760"/>
                  <a:pt x="5713379" y="223399"/>
                  <a:pt x="5750084" y="277415"/>
                </a:cubicBezTo>
                <a:cubicBezTo>
                  <a:pt x="5743749" y="274620"/>
                  <a:pt x="5740956" y="280951"/>
                  <a:pt x="5737415" y="271824"/>
                </a:cubicBezTo>
                <a:cubicBezTo>
                  <a:pt x="5734621" y="278156"/>
                  <a:pt x="5776912" y="319511"/>
                  <a:pt x="5780454" y="328637"/>
                </a:cubicBezTo>
                <a:cubicBezTo>
                  <a:pt x="5796661" y="343354"/>
                  <a:pt x="5793868" y="349685"/>
                  <a:pt x="5784739" y="353221"/>
                </a:cubicBezTo>
                <a:cubicBezTo>
                  <a:pt x="5807282" y="370734"/>
                  <a:pt x="5841940" y="446537"/>
                  <a:pt x="5865230" y="479507"/>
                </a:cubicBezTo>
                <a:cubicBezTo>
                  <a:pt x="5875105" y="491429"/>
                  <a:pt x="5881440" y="494224"/>
                  <a:pt x="5891313" y="506145"/>
                </a:cubicBezTo>
                <a:cubicBezTo>
                  <a:pt x="5958388" y="611383"/>
                  <a:pt x="6004412" y="730027"/>
                  <a:pt x="6056025" y="836005"/>
                </a:cubicBezTo>
                <a:cubicBezTo>
                  <a:pt x="6076520" y="875305"/>
                  <a:pt x="6122354" y="925785"/>
                  <a:pt x="6104098" y="932857"/>
                </a:cubicBezTo>
                <a:cubicBezTo>
                  <a:pt x="6114718" y="960236"/>
                  <a:pt x="6125341" y="987615"/>
                  <a:pt x="6138008" y="993205"/>
                </a:cubicBezTo>
                <a:cubicBezTo>
                  <a:pt x="6142295" y="1017789"/>
                  <a:pt x="6138754" y="1008663"/>
                  <a:pt x="6123293" y="1009405"/>
                </a:cubicBezTo>
                <a:cubicBezTo>
                  <a:pt x="6079508" y="937134"/>
                  <a:pt x="6046897" y="839540"/>
                  <a:pt x="6012986" y="779192"/>
                </a:cubicBezTo>
                <a:cubicBezTo>
                  <a:pt x="6015781" y="772861"/>
                  <a:pt x="6009445" y="770065"/>
                  <a:pt x="6006652" y="776396"/>
                </a:cubicBezTo>
                <a:cubicBezTo>
                  <a:pt x="6006652" y="776396"/>
                  <a:pt x="6010193" y="785523"/>
                  <a:pt x="6010193" y="785523"/>
                </a:cubicBezTo>
                <a:cubicBezTo>
                  <a:pt x="6020068" y="797446"/>
                  <a:pt x="6017273" y="803776"/>
                  <a:pt x="6014480" y="810107"/>
                </a:cubicBezTo>
                <a:lnTo>
                  <a:pt x="6004788" y="798404"/>
                </a:lnTo>
                <a:lnTo>
                  <a:pt x="6001064" y="789058"/>
                </a:lnTo>
                <a:cubicBezTo>
                  <a:pt x="6004605" y="798185"/>
                  <a:pt x="6004605" y="798185"/>
                  <a:pt x="6004605" y="798185"/>
                </a:cubicBezTo>
                <a:lnTo>
                  <a:pt x="6004788" y="798404"/>
                </a:lnTo>
                <a:lnTo>
                  <a:pt x="6051771" y="916385"/>
                </a:lnTo>
                <a:cubicBezTo>
                  <a:pt x="6070427" y="957710"/>
                  <a:pt x="6090225" y="998593"/>
                  <a:pt x="6109323" y="1041059"/>
                </a:cubicBezTo>
                <a:cubicBezTo>
                  <a:pt x="6153855" y="1128785"/>
                  <a:pt x="6189259" y="1220047"/>
                  <a:pt x="6218330" y="1308516"/>
                </a:cubicBezTo>
                <a:cubicBezTo>
                  <a:pt x="6225408" y="1326767"/>
                  <a:pt x="6235284" y="1338689"/>
                  <a:pt x="6248699" y="1359737"/>
                </a:cubicBezTo>
                <a:cubicBezTo>
                  <a:pt x="6274229" y="1439077"/>
                  <a:pt x="6291930" y="1484709"/>
                  <a:pt x="6317460" y="1564049"/>
                </a:cubicBezTo>
                <a:lnTo>
                  <a:pt x="6327364" y="1565758"/>
                </a:lnTo>
                <a:lnTo>
                  <a:pt x="6405224" y="1840478"/>
                </a:lnTo>
                <a:lnTo>
                  <a:pt x="6402944" y="1841928"/>
                </a:lnTo>
                <a:cubicBezTo>
                  <a:pt x="6401363" y="1841231"/>
                  <a:pt x="6400479" y="1838947"/>
                  <a:pt x="6401876" y="1835782"/>
                </a:cubicBezTo>
                <a:lnTo>
                  <a:pt x="6399693" y="1834088"/>
                </a:lnTo>
                <a:lnTo>
                  <a:pt x="6398335" y="1826656"/>
                </a:lnTo>
                <a:cubicBezTo>
                  <a:pt x="6396938" y="1829822"/>
                  <a:pt x="6397823" y="1832103"/>
                  <a:pt x="6399057" y="1833594"/>
                </a:cubicBezTo>
                <a:lnTo>
                  <a:pt x="6399693" y="1834088"/>
                </a:lnTo>
                <a:lnTo>
                  <a:pt x="6403601" y="1855454"/>
                </a:lnTo>
                <a:cubicBezTo>
                  <a:pt x="6404065" y="1865114"/>
                  <a:pt x="6403741" y="1874425"/>
                  <a:pt x="6404114" y="1882153"/>
                </a:cubicBezTo>
                <a:cubicBezTo>
                  <a:pt x="6426850" y="1967824"/>
                  <a:pt x="6455919" y="2056293"/>
                  <a:pt x="6473067" y="2154626"/>
                </a:cubicBezTo>
                <a:cubicBezTo>
                  <a:pt x="6477354" y="2179210"/>
                  <a:pt x="6481640" y="2203794"/>
                  <a:pt x="6483134" y="2234707"/>
                </a:cubicBezTo>
                <a:cubicBezTo>
                  <a:pt x="6493200" y="2314789"/>
                  <a:pt x="6510347" y="2413122"/>
                  <a:pt x="6520415" y="2493203"/>
                </a:cubicBezTo>
                <a:cubicBezTo>
                  <a:pt x="6527965" y="2553265"/>
                  <a:pt x="6535096" y="2604631"/>
                  <a:pt x="6531980" y="2633394"/>
                </a:cubicBezTo>
                <a:lnTo>
                  <a:pt x="6527593" y="2646575"/>
                </a:lnTo>
                <a:lnTo>
                  <a:pt x="6529126" y="2655889"/>
                </a:lnTo>
                <a:lnTo>
                  <a:pt x="6530629" y="2656552"/>
                </a:lnTo>
                <a:cubicBezTo>
                  <a:pt x="6531421" y="2656903"/>
                  <a:pt x="6531421" y="2656903"/>
                  <a:pt x="6531421" y="2656903"/>
                </a:cubicBezTo>
                <a:cubicBezTo>
                  <a:pt x="6531421" y="2656903"/>
                  <a:pt x="6531421" y="2656903"/>
                  <a:pt x="6534962" y="2666028"/>
                </a:cubicBezTo>
                <a:lnTo>
                  <a:pt x="6531926" y="2672908"/>
                </a:lnTo>
                <a:lnTo>
                  <a:pt x="6533706" y="2683731"/>
                </a:lnTo>
                <a:lnTo>
                  <a:pt x="6528462" y="2680756"/>
                </a:lnTo>
                <a:lnTo>
                  <a:pt x="6526580" y="2685022"/>
                </a:lnTo>
                <a:cubicBezTo>
                  <a:pt x="6526580" y="2685022"/>
                  <a:pt x="6526580" y="2685022"/>
                  <a:pt x="6526136" y="2683881"/>
                </a:cubicBezTo>
                <a:lnTo>
                  <a:pt x="6524812" y="2680466"/>
                </a:lnTo>
                <a:lnTo>
                  <a:pt x="6524804" y="2684545"/>
                </a:lnTo>
                <a:cubicBezTo>
                  <a:pt x="6528033" y="2702572"/>
                  <a:pt x="6538888" y="2735796"/>
                  <a:pt x="6538236" y="2743109"/>
                </a:cubicBezTo>
                <a:cubicBezTo>
                  <a:pt x="6546244" y="2763483"/>
                  <a:pt x="6540935" y="2767921"/>
                  <a:pt x="6531185" y="2767044"/>
                </a:cubicBezTo>
                <a:cubicBezTo>
                  <a:pt x="6543635" y="2792734"/>
                  <a:pt x="6541116" y="2876049"/>
                  <a:pt x="6547385" y="2915923"/>
                </a:cubicBezTo>
                <a:cubicBezTo>
                  <a:pt x="6550954" y="2930986"/>
                  <a:pt x="6555394" y="2936299"/>
                  <a:pt x="6558964" y="2951360"/>
                </a:cubicBezTo>
                <a:cubicBezTo>
                  <a:pt x="6572463" y="3075426"/>
                  <a:pt x="6561154" y="3202178"/>
                  <a:pt x="6560463" y="3320054"/>
                </a:cubicBezTo>
                <a:cubicBezTo>
                  <a:pt x="6561422" y="3364367"/>
                  <a:pt x="6580142" y="3429930"/>
                  <a:pt x="6560643" y="3428182"/>
                </a:cubicBezTo>
                <a:cubicBezTo>
                  <a:pt x="6558034" y="3457430"/>
                  <a:pt x="6555423" y="3486683"/>
                  <a:pt x="6564303" y="3497307"/>
                </a:cubicBezTo>
                <a:cubicBezTo>
                  <a:pt x="6557253" y="3521245"/>
                  <a:pt x="6558122" y="3511495"/>
                  <a:pt x="6543934" y="3505308"/>
                </a:cubicBezTo>
                <a:cubicBezTo>
                  <a:pt x="6536705" y="3421119"/>
                  <a:pt x="6550714" y="3319179"/>
                  <a:pt x="6547053" y="3250053"/>
                </a:cubicBezTo>
                <a:cubicBezTo>
                  <a:pt x="6552364" y="3245615"/>
                  <a:pt x="6547924" y="3240302"/>
                  <a:pt x="6542614" y="3244740"/>
                </a:cubicBezTo>
                <a:cubicBezTo>
                  <a:pt x="6542614" y="3244740"/>
                  <a:pt x="6541744" y="3254490"/>
                  <a:pt x="6541744" y="3254490"/>
                </a:cubicBezTo>
                <a:cubicBezTo>
                  <a:pt x="6545314" y="3269553"/>
                  <a:pt x="6540003" y="3273991"/>
                  <a:pt x="6534694" y="3278429"/>
                </a:cubicBezTo>
                <a:lnTo>
                  <a:pt x="6531190" y="3263643"/>
                </a:lnTo>
                <a:lnTo>
                  <a:pt x="6531994" y="3253615"/>
                </a:lnTo>
                <a:cubicBezTo>
                  <a:pt x="6531124" y="3263366"/>
                  <a:pt x="6531124" y="3263366"/>
                  <a:pt x="6531124" y="3263366"/>
                </a:cubicBezTo>
                <a:lnTo>
                  <a:pt x="6531190" y="3263643"/>
                </a:lnTo>
                <a:lnTo>
                  <a:pt x="6521033" y="3390229"/>
                </a:lnTo>
                <a:cubicBezTo>
                  <a:pt x="6519446" y="3435541"/>
                  <a:pt x="6519078" y="3480963"/>
                  <a:pt x="6517384" y="3527497"/>
                </a:cubicBezTo>
                <a:cubicBezTo>
                  <a:pt x="6518434" y="3625872"/>
                  <a:pt x="6509734" y="3723373"/>
                  <a:pt x="6496595" y="3815563"/>
                </a:cubicBezTo>
                <a:cubicBezTo>
                  <a:pt x="6494852" y="3835063"/>
                  <a:pt x="6498424" y="3850126"/>
                  <a:pt x="6501124" y="3874940"/>
                </a:cubicBezTo>
                <a:cubicBezTo>
                  <a:pt x="6488855" y="3957377"/>
                  <a:pt x="6484504" y="4006129"/>
                  <a:pt x="6472234" y="4088567"/>
                </a:cubicBezTo>
                <a:lnTo>
                  <a:pt x="6480357" y="4094487"/>
                </a:lnTo>
                <a:lnTo>
                  <a:pt x="6428427" y="4375267"/>
                </a:lnTo>
                <a:lnTo>
                  <a:pt x="6425741" y="4375556"/>
                </a:lnTo>
                <a:cubicBezTo>
                  <a:pt x="6424632" y="4374230"/>
                  <a:pt x="6424851" y="4371791"/>
                  <a:pt x="6427506" y="4369573"/>
                </a:cubicBezTo>
                <a:lnTo>
                  <a:pt x="6426300" y="4367087"/>
                </a:lnTo>
                <a:lnTo>
                  <a:pt x="6428376" y="4359822"/>
                </a:lnTo>
                <a:cubicBezTo>
                  <a:pt x="6425720" y="4362041"/>
                  <a:pt x="6425503" y="4364479"/>
                  <a:pt x="6425949" y="4366362"/>
                </a:cubicBezTo>
                <a:lnTo>
                  <a:pt x="6426300" y="4367087"/>
                </a:lnTo>
                <a:lnTo>
                  <a:pt x="6420336" y="4387972"/>
                </a:lnTo>
                <a:cubicBezTo>
                  <a:pt x="6416472" y="4396839"/>
                  <a:pt x="6412054" y="4405041"/>
                  <a:pt x="6408966" y="4412135"/>
                </a:cubicBezTo>
                <a:cubicBezTo>
                  <a:pt x="6391387" y="4499011"/>
                  <a:pt x="6378246" y="4591201"/>
                  <a:pt x="6350047" y="4686953"/>
                </a:cubicBezTo>
                <a:cubicBezTo>
                  <a:pt x="6342997" y="4710891"/>
                  <a:pt x="6335946" y="4734828"/>
                  <a:pt x="6323588" y="4763203"/>
                </a:cubicBezTo>
                <a:cubicBezTo>
                  <a:pt x="6297128" y="4839455"/>
                  <a:pt x="6268928" y="4935206"/>
                  <a:pt x="6242470" y="5011457"/>
                </a:cubicBezTo>
                <a:cubicBezTo>
                  <a:pt x="6229240" y="5049583"/>
                  <a:pt x="6217555" y="5084162"/>
                  <a:pt x="6206632" y="5110210"/>
                </a:cubicBezTo>
                <a:lnTo>
                  <a:pt x="6191507" y="5140673"/>
                </a:lnTo>
                <a:lnTo>
                  <a:pt x="6172300" y="5199455"/>
                </a:lnTo>
                <a:lnTo>
                  <a:pt x="6156345" y="5277115"/>
                </a:lnTo>
                <a:cubicBezTo>
                  <a:pt x="6121202" y="5347784"/>
                  <a:pt x="6084760" y="5446969"/>
                  <a:pt x="6059140" y="5529842"/>
                </a:cubicBezTo>
                <a:cubicBezTo>
                  <a:pt x="6059140" y="5529842"/>
                  <a:pt x="6059140" y="5529842"/>
                  <a:pt x="6065922" y="5528472"/>
                </a:cubicBezTo>
                <a:cubicBezTo>
                  <a:pt x="6064552" y="5521685"/>
                  <a:pt x="6069964" y="5513528"/>
                  <a:pt x="6078119" y="5518945"/>
                </a:cubicBezTo>
                <a:lnTo>
                  <a:pt x="6077573" y="5523376"/>
                </a:lnTo>
                <a:lnTo>
                  <a:pt x="6068664" y="5542046"/>
                </a:lnTo>
                <a:cubicBezTo>
                  <a:pt x="6075448" y="5540675"/>
                  <a:pt x="6075448" y="5540675"/>
                  <a:pt x="6075448" y="5540675"/>
                </a:cubicBezTo>
                <a:lnTo>
                  <a:pt x="6077573" y="5523376"/>
                </a:lnTo>
                <a:lnTo>
                  <a:pt x="6125089" y="5423814"/>
                </a:lnTo>
                <a:cubicBezTo>
                  <a:pt x="6141297" y="5386105"/>
                  <a:pt x="6157174" y="5351113"/>
                  <a:pt x="6179507" y="5321879"/>
                </a:cubicBezTo>
                <a:cubicBezTo>
                  <a:pt x="6191633" y="5277050"/>
                  <a:pt x="6205055" y="5203704"/>
                  <a:pt x="6233557" y="5205010"/>
                </a:cubicBezTo>
                <a:cubicBezTo>
                  <a:pt x="6217393" y="5264783"/>
                  <a:pt x="6210681" y="5301457"/>
                  <a:pt x="6187733" y="5362599"/>
                </a:cubicBezTo>
                <a:cubicBezTo>
                  <a:pt x="6186363" y="5355812"/>
                  <a:pt x="6179580" y="5357183"/>
                  <a:pt x="6184992" y="5349026"/>
                </a:cubicBezTo>
                <a:cubicBezTo>
                  <a:pt x="6178209" y="5350396"/>
                  <a:pt x="6168826" y="5408799"/>
                  <a:pt x="6163414" y="5416956"/>
                </a:cubicBezTo>
                <a:cubicBezTo>
                  <a:pt x="6160743" y="5438684"/>
                  <a:pt x="6153959" y="5440054"/>
                  <a:pt x="6145805" y="5434638"/>
                </a:cubicBezTo>
                <a:cubicBezTo>
                  <a:pt x="6144506" y="5463155"/>
                  <a:pt x="6102581" y="5535195"/>
                  <a:pt x="6089085" y="5573237"/>
                </a:cubicBezTo>
                <a:cubicBezTo>
                  <a:pt x="6085044" y="5588181"/>
                  <a:pt x="6086414" y="5594968"/>
                  <a:pt x="6082373" y="5609909"/>
                </a:cubicBezTo>
                <a:cubicBezTo>
                  <a:pt x="6035107" y="5725408"/>
                  <a:pt x="5964746" y="5831446"/>
                  <a:pt x="5907955" y="5934742"/>
                </a:cubicBezTo>
                <a:cubicBezTo>
                  <a:pt x="5887677" y="5974154"/>
                  <a:pt x="5872883" y="6040713"/>
                  <a:pt x="5856575" y="6029882"/>
                </a:cubicBezTo>
                <a:cubicBezTo>
                  <a:pt x="5840339" y="6054351"/>
                  <a:pt x="5824102" y="6078822"/>
                  <a:pt x="5826843" y="6092393"/>
                </a:cubicBezTo>
                <a:cubicBezTo>
                  <a:pt x="5809236" y="6110077"/>
                  <a:pt x="5814648" y="6101919"/>
                  <a:pt x="5805124" y="6089719"/>
                </a:cubicBezTo>
                <a:cubicBezTo>
                  <a:pt x="5838897" y="6012262"/>
                  <a:pt x="5899801" y="5929325"/>
                  <a:pt x="5929533" y="5866812"/>
                </a:cubicBezTo>
                <a:cubicBezTo>
                  <a:pt x="5936316" y="5865442"/>
                  <a:pt x="5934945" y="5858655"/>
                  <a:pt x="5928163" y="5860025"/>
                </a:cubicBezTo>
                <a:cubicBezTo>
                  <a:pt x="5928163" y="5860025"/>
                  <a:pt x="5922749" y="5868182"/>
                  <a:pt x="5922749" y="5868182"/>
                </a:cubicBezTo>
                <a:cubicBezTo>
                  <a:pt x="5918709" y="5883126"/>
                  <a:pt x="5911926" y="5884496"/>
                  <a:pt x="5905143" y="5885866"/>
                </a:cubicBezTo>
                <a:lnTo>
                  <a:pt x="5909110" y="5871199"/>
                </a:lnTo>
                <a:lnTo>
                  <a:pt x="5914596" y="5862765"/>
                </a:lnTo>
                <a:cubicBezTo>
                  <a:pt x="5909184" y="5870922"/>
                  <a:pt x="5909184" y="5870922"/>
                  <a:pt x="5909184" y="5870922"/>
                </a:cubicBezTo>
                <a:lnTo>
                  <a:pt x="5909110" y="5871199"/>
                </a:lnTo>
                <a:lnTo>
                  <a:pt x="5839843" y="5977637"/>
                </a:lnTo>
                <a:cubicBezTo>
                  <a:pt x="5816850" y="6016715"/>
                  <a:pt x="5794878" y="6056470"/>
                  <a:pt x="5771208" y="6096571"/>
                </a:cubicBezTo>
                <a:cubicBezTo>
                  <a:pt x="5725241" y="6183551"/>
                  <a:pt x="5671120" y="6265118"/>
                  <a:pt x="5615626" y="6339899"/>
                </a:cubicBezTo>
                <a:cubicBezTo>
                  <a:pt x="5604802" y="6356211"/>
                  <a:pt x="5600760" y="6371154"/>
                  <a:pt x="5591306" y="6394255"/>
                </a:cubicBezTo>
                <a:cubicBezTo>
                  <a:pt x="5541227" y="6460877"/>
                  <a:pt x="5514166" y="6501661"/>
                  <a:pt x="5464086" y="6568285"/>
                </a:cubicBezTo>
                <a:lnTo>
                  <a:pt x="5468405" y="6577359"/>
                </a:lnTo>
                <a:lnTo>
                  <a:pt x="5288922" y="6799441"/>
                </a:lnTo>
                <a:lnTo>
                  <a:pt x="5286422" y="6798415"/>
                </a:lnTo>
                <a:cubicBezTo>
                  <a:pt x="5286080" y="6796720"/>
                  <a:pt x="5287433" y="6794680"/>
                  <a:pt x="5290826" y="6793995"/>
                </a:cubicBezTo>
                <a:lnTo>
                  <a:pt x="5290950" y="6791235"/>
                </a:lnTo>
                <a:lnTo>
                  <a:pt x="5296238" y="6785838"/>
                </a:lnTo>
                <a:cubicBezTo>
                  <a:pt x="5292846" y="6786523"/>
                  <a:pt x="5291491" y="6788563"/>
                  <a:pt x="5290987" y="6790431"/>
                </a:cubicBezTo>
                <a:lnTo>
                  <a:pt x="5290950" y="6791235"/>
                </a:lnTo>
                <a:lnTo>
                  <a:pt x="5275753" y="6806752"/>
                </a:lnTo>
                <a:cubicBezTo>
                  <a:pt x="5268129" y="6812705"/>
                  <a:pt x="5260336" y="6817811"/>
                  <a:pt x="5254239" y="6822575"/>
                </a:cubicBezTo>
                <a:lnTo>
                  <a:pt x="5225321" y="6858000"/>
                </a:lnTo>
                <a:lnTo>
                  <a:pt x="5157501" y="6858000"/>
                </a:lnTo>
                <a:lnTo>
                  <a:pt x="5208211" y="6795673"/>
                </a:lnTo>
                <a:cubicBezTo>
                  <a:pt x="5246285" y="6748251"/>
                  <a:pt x="5283178" y="6703716"/>
                  <a:pt x="5328568" y="6666293"/>
                </a:cubicBezTo>
                <a:cubicBezTo>
                  <a:pt x="5344804" y="6641822"/>
                  <a:pt x="5355629" y="6625510"/>
                  <a:pt x="5366453" y="6609197"/>
                </a:cubicBezTo>
                <a:cubicBezTo>
                  <a:pt x="5401667" y="6573829"/>
                  <a:pt x="5389473" y="6583356"/>
                  <a:pt x="5430099" y="6539833"/>
                </a:cubicBezTo>
                <a:cubicBezTo>
                  <a:pt x="5435512" y="6531676"/>
                  <a:pt x="5427358" y="6526259"/>
                  <a:pt x="5427358" y="6526259"/>
                </a:cubicBezTo>
                <a:cubicBezTo>
                  <a:pt x="5463873" y="6462376"/>
                  <a:pt x="5492303" y="6428381"/>
                  <a:pt x="5513952" y="6395753"/>
                </a:cubicBezTo>
                <a:cubicBezTo>
                  <a:pt x="5541014" y="6354970"/>
                  <a:pt x="5564033" y="6329129"/>
                  <a:pt x="5597877" y="6286977"/>
                </a:cubicBezTo>
                <a:cubicBezTo>
                  <a:pt x="5599212" y="6276112"/>
                  <a:pt x="5595478" y="6275100"/>
                  <a:pt x="5589542" y="6276299"/>
                </a:cubicBezTo>
                <a:cubicBezTo>
                  <a:pt x="5586574" y="6276898"/>
                  <a:pt x="5583056" y="6278050"/>
                  <a:pt x="5579347" y="6278801"/>
                </a:cubicBezTo>
                <a:lnTo>
                  <a:pt x="5572013" y="6278854"/>
                </a:lnTo>
                <a:lnTo>
                  <a:pt x="5561199" y="6297181"/>
                </a:lnTo>
                <a:cubicBezTo>
                  <a:pt x="5561198" y="6290257"/>
                  <a:pt x="5554278" y="6290256"/>
                  <a:pt x="5561199" y="6283333"/>
                </a:cubicBezTo>
                <a:cubicBezTo>
                  <a:pt x="5554278" y="6283333"/>
                  <a:pt x="5533518" y="6338722"/>
                  <a:pt x="5526598" y="6345645"/>
                </a:cubicBezTo>
                <a:cubicBezTo>
                  <a:pt x="5519678" y="6366415"/>
                  <a:pt x="5512758" y="6366415"/>
                  <a:pt x="5505837" y="6359491"/>
                </a:cubicBezTo>
                <a:cubicBezTo>
                  <a:pt x="5498917" y="6387186"/>
                  <a:pt x="5443558" y="6449499"/>
                  <a:pt x="5422797" y="6484116"/>
                </a:cubicBezTo>
                <a:cubicBezTo>
                  <a:pt x="5415877" y="6497964"/>
                  <a:pt x="5415878" y="6504888"/>
                  <a:pt x="5408957" y="6518733"/>
                </a:cubicBezTo>
                <a:cubicBezTo>
                  <a:pt x="5339758" y="6622587"/>
                  <a:pt x="5249796" y="6712595"/>
                  <a:pt x="5173676" y="6802601"/>
                </a:cubicBezTo>
                <a:cubicBezTo>
                  <a:pt x="5166756" y="6811255"/>
                  <a:pt x="5159836" y="6821640"/>
                  <a:pt x="5153132" y="6832134"/>
                </a:cubicBezTo>
                <a:lnTo>
                  <a:pt x="5136638" y="6858000"/>
                </a:lnTo>
                <a:lnTo>
                  <a:pt x="5106051" y="6858000"/>
                </a:lnTo>
                <a:lnTo>
                  <a:pt x="5127832" y="6832026"/>
                </a:lnTo>
                <a:cubicBezTo>
                  <a:pt x="5158107" y="6799139"/>
                  <a:pt x="5187517" y="6767983"/>
                  <a:pt x="5208277" y="6740288"/>
                </a:cubicBezTo>
                <a:cubicBezTo>
                  <a:pt x="5215197" y="6740288"/>
                  <a:pt x="5215197" y="6733364"/>
                  <a:pt x="5208277" y="6733364"/>
                </a:cubicBezTo>
                <a:cubicBezTo>
                  <a:pt x="5208277" y="6733364"/>
                  <a:pt x="5201357" y="6740288"/>
                  <a:pt x="5201357" y="6740288"/>
                </a:cubicBezTo>
                <a:cubicBezTo>
                  <a:pt x="5194437" y="6754136"/>
                  <a:pt x="5187517" y="6754136"/>
                  <a:pt x="5180596" y="6754136"/>
                </a:cubicBezTo>
                <a:lnTo>
                  <a:pt x="5187389" y="6740544"/>
                </a:lnTo>
                <a:lnTo>
                  <a:pt x="5194437" y="6733364"/>
                </a:lnTo>
                <a:cubicBezTo>
                  <a:pt x="5187516" y="6740288"/>
                  <a:pt x="5187516" y="6740288"/>
                  <a:pt x="5187516" y="6740288"/>
                </a:cubicBezTo>
                <a:lnTo>
                  <a:pt x="5187389" y="6740544"/>
                </a:lnTo>
                <a:lnTo>
                  <a:pt x="5098421" y="6831161"/>
                </a:lnTo>
                <a:lnTo>
                  <a:pt x="5074751" y="6858000"/>
                </a:lnTo>
                <a:lnTo>
                  <a:pt x="4627783" y="6858000"/>
                </a:lnTo>
                <a:lnTo>
                  <a:pt x="4759894" y="6716663"/>
                </a:lnTo>
                <a:cubicBezTo>
                  <a:pt x="5450268" y="5934815"/>
                  <a:pt x="5893935" y="4941647"/>
                  <a:pt x="5986727" y="3868735"/>
                </a:cubicBezTo>
                <a:cubicBezTo>
                  <a:pt x="5995162" y="3759071"/>
                  <a:pt x="6003598" y="3657840"/>
                  <a:pt x="6003597" y="3548178"/>
                </a:cubicBezTo>
                <a:cubicBezTo>
                  <a:pt x="6003597" y="3548178"/>
                  <a:pt x="6012034" y="3548178"/>
                  <a:pt x="6012034" y="3539742"/>
                </a:cubicBezTo>
                <a:lnTo>
                  <a:pt x="6012033" y="3514433"/>
                </a:lnTo>
                <a:lnTo>
                  <a:pt x="6003597" y="3506001"/>
                </a:lnTo>
                <a:lnTo>
                  <a:pt x="6003597" y="3269799"/>
                </a:lnTo>
                <a:cubicBezTo>
                  <a:pt x="5995162" y="3084217"/>
                  <a:pt x="5978291" y="2907070"/>
                  <a:pt x="5952984" y="2721484"/>
                </a:cubicBezTo>
                <a:cubicBezTo>
                  <a:pt x="5868626" y="2122549"/>
                  <a:pt x="5683041" y="1557361"/>
                  <a:pt x="5404662" y="1051221"/>
                </a:cubicBezTo>
                <a:cubicBezTo>
                  <a:pt x="5261257" y="764409"/>
                  <a:pt x="5075668" y="486032"/>
                  <a:pt x="4873211" y="224525"/>
                </a:cubicBezTo>
                <a:cubicBezTo>
                  <a:pt x="4881646" y="232961"/>
                  <a:pt x="4881646" y="232961"/>
                  <a:pt x="4890083" y="232961"/>
                </a:cubicBezTo>
                <a:cubicBezTo>
                  <a:pt x="4873213" y="207654"/>
                  <a:pt x="4831032" y="157040"/>
                  <a:pt x="4797289" y="114861"/>
                </a:cubicBezTo>
                <a:cubicBezTo>
                  <a:pt x="4771984" y="89556"/>
                  <a:pt x="4755110" y="64247"/>
                  <a:pt x="4738239" y="55811"/>
                </a:cubicBezTo>
                <a:close/>
                <a:moveTo>
                  <a:pt x="0" y="0"/>
                </a:moveTo>
                <a:lnTo>
                  <a:pt x="4229922" y="0"/>
                </a:lnTo>
                <a:lnTo>
                  <a:pt x="4372273" y="157015"/>
                </a:lnTo>
                <a:cubicBezTo>
                  <a:pt x="4431688" y="226187"/>
                  <a:pt x="4489090" y="297230"/>
                  <a:pt x="4543809" y="370769"/>
                </a:cubicBezTo>
                <a:cubicBezTo>
                  <a:pt x="4656128" y="524172"/>
                  <a:pt x="4758013" y="681691"/>
                  <a:pt x="4849592" y="843375"/>
                </a:cubicBezTo>
                <a:lnTo>
                  <a:pt x="4914877" y="967066"/>
                </a:lnTo>
                <a:lnTo>
                  <a:pt x="4925933" y="979122"/>
                </a:lnTo>
                <a:cubicBezTo>
                  <a:pt x="4944916" y="1006408"/>
                  <a:pt x="4963897" y="1049113"/>
                  <a:pt x="4982878" y="1068093"/>
                </a:cubicBezTo>
                <a:cubicBezTo>
                  <a:pt x="4982877" y="1070904"/>
                  <a:pt x="4982877" y="1073716"/>
                  <a:pt x="4982876" y="1076527"/>
                </a:cubicBezTo>
                <a:lnTo>
                  <a:pt x="4982876" y="1084962"/>
                </a:lnTo>
                <a:lnTo>
                  <a:pt x="4991312" y="1084964"/>
                </a:lnTo>
                <a:cubicBezTo>
                  <a:pt x="5008182" y="1110271"/>
                  <a:pt x="4999747" y="1110271"/>
                  <a:pt x="5008183" y="1127139"/>
                </a:cubicBezTo>
                <a:lnTo>
                  <a:pt x="5008183" y="1135577"/>
                </a:lnTo>
                <a:lnTo>
                  <a:pt x="5016618" y="1144015"/>
                </a:lnTo>
                <a:lnTo>
                  <a:pt x="5016619" y="1135576"/>
                </a:lnTo>
                <a:cubicBezTo>
                  <a:pt x="5041926" y="1177757"/>
                  <a:pt x="5050362" y="1203064"/>
                  <a:pt x="5075670" y="1228369"/>
                </a:cubicBezTo>
                <a:lnTo>
                  <a:pt x="5067232" y="1228371"/>
                </a:lnTo>
                <a:lnTo>
                  <a:pt x="5067232" y="1236805"/>
                </a:lnTo>
                <a:cubicBezTo>
                  <a:pt x="5067235" y="1245241"/>
                  <a:pt x="5075669" y="1245241"/>
                  <a:pt x="5075669" y="1245241"/>
                </a:cubicBezTo>
                <a:lnTo>
                  <a:pt x="5084105" y="1245241"/>
                </a:lnTo>
                <a:cubicBezTo>
                  <a:pt x="5084106" y="1248053"/>
                  <a:pt x="5084106" y="1250866"/>
                  <a:pt x="5084107" y="1253677"/>
                </a:cubicBezTo>
                <a:cubicBezTo>
                  <a:pt x="5100976" y="1278984"/>
                  <a:pt x="5092540" y="1287420"/>
                  <a:pt x="5100976" y="1304291"/>
                </a:cubicBezTo>
                <a:cubicBezTo>
                  <a:pt x="5109412" y="1304291"/>
                  <a:pt x="5109411" y="1295855"/>
                  <a:pt x="5117847" y="1312726"/>
                </a:cubicBezTo>
                <a:cubicBezTo>
                  <a:pt x="5117848" y="1321162"/>
                  <a:pt x="5126283" y="1321162"/>
                  <a:pt x="5126282" y="1329598"/>
                </a:cubicBezTo>
                <a:cubicBezTo>
                  <a:pt x="5117847" y="1329598"/>
                  <a:pt x="5117847" y="1329598"/>
                  <a:pt x="5117847" y="1338033"/>
                </a:cubicBezTo>
                <a:lnTo>
                  <a:pt x="5126283" y="1346469"/>
                </a:lnTo>
                <a:cubicBezTo>
                  <a:pt x="5126283" y="1346469"/>
                  <a:pt x="5126285" y="1354905"/>
                  <a:pt x="5134719" y="1354905"/>
                </a:cubicBezTo>
                <a:cubicBezTo>
                  <a:pt x="5143154" y="1371778"/>
                  <a:pt x="5185333" y="1439263"/>
                  <a:pt x="5176898" y="1430824"/>
                </a:cubicBezTo>
                <a:cubicBezTo>
                  <a:pt x="5193769" y="1422391"/>
                  <a:pt x="5151590" y="1405518"/>
                  <a:pt x="5168461" y="1397082"/>
                </a:cubicBezTo>
                <a:cubicBezTo>
                  <a:pt x="5160025" y="1388648"/>
                  <a:pt x="5151590" y="1380211"/>
                  <a:pt x="5143155" y="1363341"/>
                </a:cubicBezTo>
                <a:lnTo>
                  <a:pt x="5143154" y="1354903"/>
                </a:lnTo>
                <a:lnTo>
                  <a:pt x="5143155" y="1346469"/>
                </a:lnTo>
                <a:cubicBezTo>
                  <a:pt x="5143155" y="1338034"/>
                  <a:pt x="5134719" y="1329598"/>
                  <a:pt x="5134719" y="1329598"/>
                </a:cubicBezTo>
                <a:cubicBezTo>
                  <a:pt x="5134719" y="1304291"/>
                  <a:pt x="5109411" y="1295855"/>
                  <a:pt x="5092539" y="1262112"/>
                </a:cubicBezTo>
                <a:cubicBezTo>
                  <a:pt x="5100976" y="1262115"/>
                  <a:pt x="5100976" y="1253677"/>
                  <a:pt x="5092540" y="1245241"/>
                </a:cubicBezTo>
                <a:lnTo>
                  <a:pt x="5092539" y="1236803"/>
                </a:lnTo>
                <a:lnTo>
                  <a:pt x="5092539" y="1219933"/>
                </a:lnTo>
                <a:cubicBezTo>
                  <a:pt x="5084107" y="1219935"/>
                  <a:pt x="5084105" y="1211496"/>
                  <a:pt x="5084107" y="1219935"/>
                </a:cubicBezTo>
                <a:lnTo>
                  <a:pt x="5075668" y="1219935"/>
                </a:lnTo>
                <a:cubicBezTo>
                  <a:pt x="5075669" y="1194627"/>
                  <a:pt x="5058796" y="1203064"/>
                  <a:pt x="5050362" y="1186189"/>
                </a:cubicBezTo>
                <a:cubicBezTo>
                  <a:pt x="5041926" y="1160885"/>
                  <a:pt x="5033490" y="1144012"/>
                  <a:pt x="5025055" y="1135578"/>
                </a:cubicBezTo>
                <a:lnTo>
                  <a:pt x="5025054" y="1127141"/>
                </a:lnTo>
                <a:lnTo>
                  <a:pt x="5025055" y="1118707"/>
                </a:lnTo>
                <a:cubicBezTo>
                  <a:pt x="5016619" y="1110270"/>
                  <a:pt x="5012403" y="1106052"/>
                  <a:pt x="5009238" y="1101833"/>
                </a:cubicBezTo>
                <a:lnTo>
                  <a:pt x="5004170" y="1092826"/>
                </a:lnTo>
                <a:lnTo>
                  <a:pt x="5008183" y="1093400"/>
                </a:lnTo>
                <a:lnTo>
                  <a:pt x="5008182" y="1084964"/>
                </a:lnTo>
                <a:lnTo>
                  <a:pt x="4999746" y="1076527"/>
                </a:lnTo>
                <a:lnTo>
                  <a:pt x="4991312" y="1068091"/>
                </a:lnTo>
                <a:cubicBezTo>
                  <a:pt x="4991314" y="1059657"/>
                  <a:pt x="4991314" y="1059657"/>
                  <a:pt x="4982876" y="1042786"/>
                </a:cubicBezTo>
                <a:cubicBezTo>
                  <a:pt x="4982876" y="1051221"/>
                  <a:pt x="4974440" y="1042787"/>
                  <a:pt x="4966004" y="1025912"/>
                </a:cubicBezTo>
                <a:cubicBezTo>
                  <a:pt x="4974440" y="1025914"/>
                  <a:pt x="4974440" y="1034350"/>
                  <a:pt x="4982876" y="1034349"/>
                </a:cubicBezTo>
                <a:cubicBezTo>
                  <a:pt x="4966005" y="1009043"/>
                  <a:pt x="4966004" y="1025912"/>
                  <a:pt x="4957571" y="1009043"/>
                </a:cubicBezTo>
                <a:cubicBezTo>
                  <a:pt x="4949132" y="983737"/>
                  <a:pt x="4957569" y="1000607"/>
                  <a:pt x="4932262" y="966864"/>
                </a:cubicBezTo>
                <a:cubicBezTo>
                  <a:pt x="4940697" y="958427"/>
                  <a:pt x="4949132" y="966864"/>
                  <a:pt x="4957569" y="966864"/>
                </a:cubicBezTo>
                <a:lnTo>
                  <a:pt x="4923825" y="933123"/>
                </a:lnTo>
                <a:lnTo>
                  <a:pt x="4932261" y="933122"/>
                </a:lnTo>
                <a:lnTo>
                  <a:pt x="4932262" y="924686"/>
                </a:lnTo>
                <a:cubicBezTo>
                  <a:pt x="4932262" y="924686"/>
                  <a:pt x="4923828" y="924686"/>
                  <a:pt x="4923825" y="916250"/>
                </a:cubicBezTo>
                <a:cubicBezTo>
                  <a:pt x="4915392" y="907814"/>
                  <a:pt x="4906952" y="890943"/>
                  <a:pt x="4898518" y="890943"/>
                </a:cubicBezTo>
                <a:cubicBezTo>
                  <a:pt x="4898518" y="890943"/>
                  <a:pt x="4890085" y="882507"/>
                  <a:pt x="4890083" y="874073"/>
                </a:cubicBezTo>
                <a:lnTo>
                  <a:pt x="4881646" y="865638"/>
                </a:lnTo>
                <a:lnTo>
                  <a:pt x="4881647" y="874073"/>
                </a:lnTo>
                <a:lnTo>
                  <a:pt x="4881647" y="882507"/>
                </a:lnTo>
                <a:cubicBezTo>
                  <a:pt x="4856340" y="857200"/>
                  <a:pt x="4847904" y="831895"/>
                  <a:pt x="4839470" y="815023"/>
                </a:cubicBezTo>
                <a:cubicBezTo>
                  <a:pt x="4847904" y="815024"/>
                  <a:pt x="4856341" y="823461"/>
                  <a:pt x="4864776" y="823459"/>
                </a:cubicBezTo>
                <a:cubicBezTo>
                  <a:pt x="4839469" y="781279"/>
                  <a:pt x="4814160" y="739104"/>
                  <a:pt x="4814160" y="772843"/>
                </a:cubicBezTo>
                <a:cubicBezTo>
                  <a:pt x="4797289" y="730666"/>
                  <a:pt x="4797289" y="730666"/>
                  <a:pt x="4771982" y="705360"/>
                </a:cubicBezTo>
                <a:cubicBezTo>
                  <a:pt x="4771982" y="705360"/>
                  <a:pt x="4780421" y="705359"/>
                  <a:pt x="4780419" y="713795"/>
                </a:cubicBezTo>
                <a:lnTo>
                  <a:pt x="4788853" y="713795"/>
                </a:lnTo>
                <a:cubicBezTo>
                  <a:pt x="4797291" y="722229"/>
                  <a:pt x="4797292" y="713795"/>
                  <a:pt x="4797292" y="713795"/>
                </a:cubicBezTo>
                <a:cubicBezTo>
                  <a:pt x="4797289" y="705360"/>
                  <a:pt x="4797289" y="705360"/>
                  <a:pt x="4788854" y="696923"/>
                </a:cubicBezTo>
                <a:lnTo>
                  <a:pt x="4797290" y="696923"/>
                </a:lnTo>
                <a:lnTo>
                  <a:pt x="4805728" y="705359"/>
                </a:lnTo>
                <a:cubicBezTo>
                  <a:pt x="4805727" y="708171"/>
                  <a:pt x="4805727" y="710983"/>
                  <a:pt x="4805726" y="713795"/>
                </a:cubicBezTo>
                <a:lnTo>
                  <a:pt x="4814160" y="722229"/>
                </a:lnTo>
                <a:lnTo>
                  <a:pt x="4822596" y="730666"/>
                </a:lnTo>
                <a:cubicBezTo>
                  <a:pt x="4881647" y="823459"/>
                  <a:pt x="4932262" y="907814"/>
                  <a:pt x="4991311" y="1000607"/>
                </a:cubicBezTo>
                <a:lnTo>
                  <a:pt x="4991312" y="1009043"/>
                </a:lnTo>
                <a:lnTo>
                  <a:pt x="4999746" y="1017476"/>
                </a:lnTo>
                <a:cubicBezTo>
                  <a:pt x="5025057" y="1042786"/>
                  <a:pt x="5016619" y="1042785"/>
                  <a:pt x="5033490" y="1068093"/>
                </a:cubicBezTo>
                <a:cubicBezTo>
                  <a:pt x="5033490" y="1076527"/>
                  <a:pt x="5033489" y="1084964"/>
                  <a:pt x="5041925" y="1093401"/>
                </a:cubicBezTo>
                <a:lnTo>
                  <a:pt x="5050362" y="1101835"/>
                </a:lnTo>
                <a:cubicBezTo>
                  <a:pt x="5067233" y="1127141"/>
                  <a:pt x="5075669" y="1152450"/>
                  <a:pt x="5092540" y="1160885"/>
                </a:cubicBezTo>
                <a:lnTo>
                  <a:pt x="5100975" y="1169321"/>
                </a:lnTo>
                <a:lnTo>
                  <a:pt x="5100976" y="1194627"/>
                </a:lnTo>
                <a:cubicBezTo>
                  <a:pt x="5109412" y="1194627"/>
                  <a:pt x="5126283" y="1236805"/>
                  <a:pt x="5143155" y="1253676"/>
                </a:cubicBezTo>
                <a:lnTo>
                  <a:pt x="5151590" y="1262112"/>
                </a:lnTo>
                <a:lnTo>
                  <a:pt x="5151590" y="1270548"/>
                </a:lnTo>
                <a:cubicBezTo>
                  <a:pt x="5185332" y="1346469"/>
                  <a:pt x="5219076" y="1430825"/>
                  <a:pt x="5261254" y="1506748"/>
                </a:cubicBezTo>
                <a:cubicBezTo>
                  <a:pt x="5261255" y="1515180"/>
                  <a:pt x="5269690" y="1523617"/>
                  <a:pt x="5278126" y="1532055"/>
                </a:cubicBezTo>
                <a:cubicBezTo>
                  <a:pt x="5278126" y="1540489"/>
                  <a:pt x="5278125" y="1548926"/>
                  <a:pt x="5278128" y="1557362"/>
                </a:cubicBezTo>
                <a:cubicBezTo>
                  <a:pt x="5278125" y="1548926"/>
                  <a:pt x="5286562" y="1557361"/>
                  <a:pt x="5294998" y="1557362"/>
                </a:cubicBezTo>
                <a:cubicBezTo>
                  <a:pt x="5294997" y="1565794"/>
                  <a:pt x="5303433" y="1574233"/>
                  <a:pt x="5303433" y="1574233"/>
                </a:cubicBezTo>
                <a:cubicBezTo>
                  <a:pt x="5320305" y="1616412"/>
                  <a:pt x="5328741" y="1658590"/>
                  <a:pt x="5345614" y="1692332"/>
                </a:cubicBezTo>
                <a:cubicBezTo>
                  <a:pt x="5345613" y="1695144"/>
                  <a:pt x="5345613" y="1697956"/>
                  <a:pt x="5345612" y="1700767"/>
                </a:cubicBezTo>
                <a:lnTo>
                  <a:pt x="5345612" y="1717637"/>
                </a:lnTo>
                <a:lnTo>
                  <a:pt x="5354048" y="1717639"/>
                </a:lnTo>
                <a:cubicBezTo>
                  <a:pt x="5379355" y="1768251"/>
                  <a:pt x="5404662" y="1810432"/>
                  <a:pt x="5413098" y="1844173"/>
                </a:cubicBezTo>
                <a:cubicBezTo>
                  <a:pt x="5438404" y="1869479"/>
                  <a:pt x="5455275" y="1945401"/>
                  <a:pt x="5480584" y="2012887"/>
                </a:cubicBezTo>
                <a:cubicBezTo>
                  <a:pt x="5497455" y="2029761"/>
                  <a:pt x="5505890" y="2088808"/>
                  <a:pt x="5514328" y="2105680"/>
                </a:cubicBezTo>
                <a:lnTo>
                  <a:pt x="5514328" y="2114117"/>
                </a:lnTo>
                <a:lnTo>
                  <a:pt x="5514327" y="2122551"/>
                </a:lnTo>
                <a:lnTo>
                  <a:pt x="5514328" y="2130987"/>
                </a:lnTo>
                <a:cubicBezTo>
                  <a:pt x="5522762" y="2139423"/>
                  <a:pt x="5522762" y="2139423"/>
                  <a:pt x="5522762" y="2130987"/>
                </a:cubicBezTo>
                <a:cubicBezTo>
                  <a:pt x="5531197" y="2156294"/>
                  <a:pt x="5531198" y="2139423"/>
                  <a:pt x="5539633" y="2139424"/>
                </a:cubicBezTo>
                <a:cubicBezTo>
                  <a:pt x="5531196" y="2164730"/>
                  <a:pt x="5556505" y="2164730"/>
                  <a:pt x="5556503" y="2198472"/>
                </a:cubicBezTo>
                <a:cubicBezTo>
                  <a:pt x="5564941" y="2190038"/>
                  <a:pt x="5564939" y="2215344"/>
                  <a:pt x="5573376" y="2215344"/>
                </a:cubicBezTo>
                <a:cubicBezTo>
                  <a:pt x="5556504" y="2181601"/>
                  <a:pt x="5548068" y="2122551"/>
                  <a:pt x="5531197" y="2114117"/>
                </a:cubicBezTo>
                <a:lnTo>
                  <a:pt x="5531198" y="2097245"/>
                </a:lnTo>
                <a:lnTo>
                  <a:pt x="5522762" y="2088808"/>
                </a:lnTo>
                <a:cubicBezTo>
                  <a:pt x="5522762" y="2038194"/>
                  <a:pt x="5497455" y="1996017"/>
                  <a:pt x="5480583" y="1953837"/>
                </a:cubicBezTo>
                <a:cubicBezTo>
                  <a:pt x="5438405" y="1844173"/>
                  <a:pt x="5404661" y="1734510"/>
                  <a:pt x="5362484" y="1641717"/>
                </a:cubicBezTo>
                <a:cubicBezTo>
                  <a:pt x="5328740" y="1565794"/>
                  <a:pt x="5294998" y="1447698"/>
                  <a:pt x="5235948" y="1346470"/>
                </a:cubicBezTo>
                <a:cubicBezTo>
                  <a:pt x="5227512" y="1329599"/>
                  <a:pt x="5210641" y="1321163"/>
                  <a:pt x="5210643" y="1304291"/>
                </a:cubicBezTo>
                <a:cubicBezTo>
                  <a:pt x="5168462" y="1228369"/>
                  <a:pt x="5143155" y="1152450"/>
                  <a:pt x="5109412" y="1093400"/>
                </a:cubicBezTo>
                <a:cubicBezTo>
                  <a:pt x="5075669" y="1051221"/>
                  <a:pt x="5092540" y="1076527"/>
                  <a:pt x="5067234" y="1025914"/>
                </a:cubicBezTo>
                <a:cubicBezTo>
                  <a:pt x="5041926" y="966866"/>
                  <a:pt x="5008183" y="916250"/>
                  <a:pt x="4974440" y="882507"/>
                </a:cubicBezTo>
                <a:cubicBezTo>
                  <a:pt x="4940696" y="806586"/>
                  <a:pt x="4856339" y="705359"/>
                  <a:pt x="4814162" y="637873"/>
                </a:cubicBezTo>
                <a:cubicBezTo>
                  <a:pt x="4797289" y="612566"/>
                  <a:pt x="4788854" y="621003"/>
                  <a:pt x="4771983" y="595695"/>
                </a:cubicBezTo>
                <a:cubicBezTo>
                  <a:pt x="4788854" y="587259"/>
                  <a:pt x="4755109" y="545082"/>
                  <a:pt x="4729804" y="519774"/>
                </a:cubicBezTo>
                <a:cubicBezTo>
                  <a:pt x="4729804" y="519774"/>
                  <a:pt x="4721369" y="519774"/>
                  <a:pt x="4712933" y="511338"/>
                </a:cubicBezTo>
                <a:cubicBezTo>
                  <a:pt x="4687626" y="486033"/>
                  <a:pt x="4670753" y="426982"/>
                  <a:pt x="4628576" y="393238"/>
                </a:cubicBezTo>
                <a:cubicBezTo>
                  <a:pt x="4620140" y="384804"/>
                  <a:pt x="4611704" y="393238"/>
                  <a:pt x="4594833" y="376368"/>
                </a:cubicBezTo>
                <a:cubicBezTo>
                  <a:pt x="4594833" y="376368"/>
                  <a:pt x="4594833" y="351062"/>
                  <a:pt x="4577960" y="342623"/>
                </a:cubicBezTo>
                <a:cubicBezTo>
                  <a:pt x="4510475" y="249831"/>
                  <a:pt x="4400810" y="148604"/>
                  <a:pt x="4324890" y="72683"/>
                </a:cubicBezTo>
                <a:cubicBezTo>
                  <a:pt x="4308018" y="55812"/>
                  <a:pt x="4291147" y="36832"/>
                  <a:pt x="4273221" y="16797"/>
                </a:cubicBezTo>
                <a:lnTo>
                  <a:pt x="4257562" y="0"/>
                </a:lnTo>
                <a:lnTo>
                  <a:pt x="4303981" y="0"/>
                </a:lnTo>
                <a:lnTo>
                  <a:pt x="4319485" y="14161"/>
                </a:lnTo>
                <a:cubicBezTo>
                  <a:pt x="4325944" y="20488"/>
                  <a:pt x="4333325" y="28396"/>
                  <a:pt x="4341761" y="38940"/>
                </a:cubicBezTo>
                <a:lnTo>
                  <a:pt x="4333323" y="38940"/>
                </a:lnTo>
                <a:lnTo>
                  <a:pt x="4341761" y="47377"/>
                </a:lnTo>
                <a:cubicBezTo>
                  <a:pt x="4341762" y="64247"/>
                  <a:pt x="4324890" y="38940"/>
                  <a:pt x="4316454" y="38940"/>
                </a:cubicBezTo>
                <a:cubicBezTo>
                  <a:pt x="4333323" y="64247"/>
                  <a:pt x="4341762" y="64247"/>
                  <a:pt x="4358630" y="64247"/>
                </a:cubicBezTo>
                <a:cubicBezTo>
                  <a:pt x="4358633" y="72683"/>
                  <a:pt x="4358633" y="72683"/>
                  <a:pt x="4367067" y="81121"/>
                </a:cubicBezTo>
                <a:cubicBezTo>
                  <a:pt x="4367069" y="89554"/>
                  <a:pt x="4375504" y="89556"/>
                  <a:pt x="4375504" y="89556"/>
                </a:cubicBezTo>
                <a:lnTo>
                  <a:pt x="4383940" y="81120"/>
                </a:lnTo>
                <a:cubicBezTo>
                  <a:pt x="4392373" y="114861"/>
                  <a:pt x="4409246" y="89554"/>
                  <a:pt x="4434553" y="131733"/>
                </a:cubicBezTo>
                <a:lnTo>
                  <a:pt x="4442990" y="140168"/>
                </a:lnTo>
                <a:lnTo>
                  <a:pt x="4451426" y="140168"/>
                </a:lnTo>
                <a:cubicBezTo>
                  <a:pt x="4510474" y="207654"/>
                  <a:pt x="4561090" y="258268"/>
                  <a:pt x="4611704" y="300447"/>
                </a:cubicBezTo>
                <a:cubicBezTo>
                  <a:pt x="4603266" y="300447"/>
                  <a:pt x="4603267" y="334190"/>
                  <a:pt x="4620140" y="325755"/>
                </a:cubicBezTo>
                <a:cubicBezTo>
                  <a:pt x="4611704" y="308881"/>
                  <a:pt x="4628575" y="317318"/>
                  <a:pt x="4637011" y="334188"/>
                </a:cubicBezTo>
                <a:cubicBezTo>
                  <a:pt x="4662316" y="367932"/>
                  <a:pt x="4712933" y="418545"/>
                  <a:pt x="4755110" y="477595"/>
                </a:cubicBezTo>
                <a:cubicBezTo>
                  <a:pt x="4797290" y="528209"/>
                  <a:pt x="4839469" y="587259"/>
                  <a:pt x="4873211" y="629438"/>
                </a:cubicBezTo>
                <a:cubicBezTo>
                  <a:pt x="4864775" y="621002"/>
                  <a:pt x="4873211" y="654745"/>
                  <a:pt x="4881646" y="654745"/>
                </a:cubicBezTo>
                <a:cubicBezTo>
                  <a:pt x="4873211" y="637873"/>
                  <a:pt x="4881647" y="637873"/>
                  <a:pt x="4890082" y="646309"/>
                </a:cubicBezTo>
                <a:cubicBezTo>
                  <a:pt x="4890083" y="663180"/>
                  <a:pt x="4923827" y="705359"/>
                  <a:pt x="4949133" y="739102"/>
                </a:cubicBezTo>
                <a:cubicBezTo>
                  <a:pt x="4974440" y="772843"/>
                  <a:pt x="4999747" y="798150"/>
                  <a:pt x="4991312" y="798150"/>
                </a:cubicBezTo>
                <a:cubicBezTo>
                  <a:pt x="5025055" y="831895"/>
                  <a:pt x="5041926" y="865638"/>
                  <a:pt x="5058797" y="899380"/>
                </a:cubicBezTo>
                <a:cubicBezTo>
                  <a:pt x="5084104" y="941557"/>
                  <a:pt x="5100976" y="983736"/>
                  <a:pt x="5143155" y="1034350"/>
                </a:cubicBezTo>
                <a:lnTo>
                  <a:pt x="5143154" y="1051222"/>
                </a:lnTo>
                <a:cubicBezTo>
                  <a:pt x="5176898" y="1059657"/>
                  <a:pt x="5202205" y="1169322"/>
                  <a:pt x="5227512" y="1203064"/>
                </a:cubicBezTo>
                <a:cubicBezTo>
                  <a:pt x="5235949" y="1211497"/>
                  <a:pt x="5235950" y="1203065"/>
                  <a:pt x="5244383" y="1219935"/>
                </a:cubicBezTo>
                <a:cubicBezTo>
                  <a:pt x="5261254" y="1245241"/>
                  <a:pt x="5261256" y="1270548"/>
                  <a:pt x="5278126" y="1295855"/>
                </a:cubicBezTo>
                <a:cubicBezTo>
                  <a:pt x="5286561" y="1312728"/>
                  <a:pt x="5295000" y="1321162"/>
                  <a:pt x="5311869" y="1338033"/>
                </a:cubicBezTo>
                <a:cubicBezTo>
                  <a:pt x="5337176" y="1388648"/>
                  <a:pt x="5354048" y="1464569"/>
                  <a:pt x="5379354" y="1523620"/>
                </a:cubicBezTo>
                <a:cubicBezTo>
                  <a:pt x="5413098" y="1591105"/>
                  <a:pt x="5446840" y="1692332"/>
                  <a:pt x="5480584" y="1768253"/>
                </a:cubicBezTo>
                <a:cubicBezTo>
                  <a:pt x="5489019" y="1793560"/>
                  <a:pt x="5505891" y="1818865"/>
                  <a:pt x="5514328" y="1835738"/>
                </a:cubicBezTo>
                <a:lnTo>
                  <a:pt x="5505890" y="1827301"/>
                </a:lnTo>
                <a:cubicBezTo>
                  <a:pt x="5514327" y="1861046"/>
                  <a:pt x="5531197" y="1894789"/>
                  <a:pt x="5539634" y="1920094"/>
                </a:cubicBezTo>
                <a:lnTo>
                  <a:pt x="5539634" y="1945401"/>
                </a:lnTo>
                <a:cubicBezTo>
                  <a:pt x="5564941" y="2029760"/>
                  <a:pt x="5598683" y="2139423"/>
                  <a:pt x="5623989" y="2215343"/>
                </a:cubicBezTo>
                <a:lnTo>
                  <a:pt x="5615554" y="2215342"/>
                </a:lnTo>
                <a:lnTo>
                  <a:pt x="5615555" y="2223779"/>
                </a:lnTo>
                <a:lnTo>
                  <a:pt x="5623988" y="2232216"/>
                </a:lnTo>
                <a:cubicBezTo>
                  <a:pt x="5632426" y="2257524"/>
                  <a:pt x="5640861" y="2350315"/>
                  <a:pt x="5649298" y="2325008"/>
                </a:cubicBezTo>
                <a:lnTo>
                  <a:pt x="5649298" y="2333444"/>
                </a:lnTo>
                <a:lnTo>
                  <a:pt x="5649298" y="2341878"/>
                </a:lnTo>
                <a:lnTo>
                  <a:pt x="5657733" y="2341879"/>
                </a:lnTo>
                <a:lnTo>
                  <a:pt x="5657733" y="2333443"/>
                </a:lnTo>
                <a:cubicBezTo>
                  <a:pt x="5674605" y="2325008"/>
                  <a:pt x="5666171" y="2358751"/>
                  <a:pt x="5666169" y="2367185"/>
                </a:cubicBezTo>
                <a:cubicBezTo>
                  <a:pt x="5674605" y="2350315"/>
                  <a:pt x="5691476" y="2400928"/>
                  <a:pt x="5683040" y="2367183"/>
                </a:cubicBezTo>
                <a:cubicBezTo>
                  <a:pt x="5674605" y="2367186"/>
                  <a:pt x="5674605" y="2341878"/>
                  <a:pt x="5674605" y="2341878"/>
                </a:cubicBezTo>
                <a:cubicBezTo>
                  <a:pt x="5683041" y="2358751"/>
                  <a:pt x="5683041" y="2350315"/>
                  <a:pt x="5683040" y="2341879"/>
                </a:cubicBezTo>
                <a:cubicBezTo>
                  <a:pt x="5666171" y="2333443"/>
                  <a:pt x="5666171" y="2299699"/>
                  <a:pt x="5649298" y="2274394"/>
                </a:cubicBezTo>
                <a:lnTo>
                  <a:pt x="5649298" y="2257524"/>
                </a:lnTo>
                <a:lnTo>
                  <a:pt x="5649298" y="2249087"/>
                </a:lnTo>
                <a:lnTo>
                  <a:pt x="5649297" y="2240649"/>
                </a:lnTo>
                <a:lnTo>
                  <a:pt x="5640860" y="2240651"/>
                </a:lnTo>
                <a:cubicBezTo>
                  <a:pt x="5640862" y="2232213"/>
                  <a:pt x="5640862" y="2232213"/>
                  <a:pt x="5640862" y="2223779"/>
                </a:cubicBezTo>
                <a:cubicBezTo>
                  <a:pt x="5649297" y="2215342"/>
                  <a:pt x="5649296" y="2232217"/>
                  <a:pt x="5657734" y="2232217"/>
                </a:cubicBezTo>
                <a:cubicBezTo>
                  <a:pt x="5657734" y="2215345"/>
                  <a:pt x="5649297" y="2215342"/>
                  <a:pt x="5649298" y="2206908"/>
                </a:cubicBezTo>
                <a:lnTo>
                  <a:pt x="5649298" y="2198470"/>
                </a:lnTo>
                <a:lnTo>
                  <a:pt x="5649297" y="2190035"/>
                </a:lnTo>
                <a:lnTo>
                  <a:pt x="5649298" y="2181601"/>
                </a:lnTo>
                <a:lnTo>
                  <a:pt x="5640859" y="2147859"/>
                </a:lnTo>
                <a:lnTo>
                  <a:pt x="5632426" y="2139423"/>
                </a:lnTo>
                <a:cubicBezTo>
                  <a:pt x="5615553" y="2088809"/>
                  <a:pt x="5615555" y="2105681"/>
                  <a:pt x="5607121" y="2055067"/>
                </a:cubicBezTo>
                <a:cubicBezTo>
                  <a:pt x="5607121" y="2046628"/>
                  <a:pt x="5607121" y="2046628"/>
                  <a:pt x="5607118" y="2038194"/>
                </a:cubicBezTo>
                <a:cubicBezTo>
                  <a:pt x="5598683" y="2029760"/>
                  <a:pt x="5598683" y="2029760"/>
                  <a:pt x="5598684" y="2038192"/>
                </a:cubicBezTo>
                <a:cubicBezTo>
                  <a:pt x="5598684" y="2012887"/>
                  <a:pt x="5590248" y="1970710"/>
                  <a:pt x="5573377" y="1962273"/>
                </a:cubicBezTo>
                <a:cubicBezTo>
                  <a:pt x="5581812" y="1979144"/>
                  <a:pt x="5573375" y="1979146"/>
                  <a:pt x="5564941" y="1962273"/>
                </a:cubicBezTo>
                <a:lnTo>
                  <a:pt x="5564941" y="1953837"/>
                </a:lnTo>
                <a:lnTo>
                  <a:pt x="5573376" y="1953838"/>
                </a:lnTo>
                <a:cubicBezTo>
                  <a:pt x="5573375" y="1951025"/>
                  <a:pt x="5573377" y="1948213"/>
                  <a:pt x="5573377" y="1945401"/>
                </a:cubicBezTo>
                <a:lnTo>
                  <a:pt x="5564941" y="1936967"/>
                </a:lnTo>
                <a:cubicBezTo>
                  <a:pt x="5564941" y="1886353"/>
                  <a:pt x="5505889" y="1759817"/>
                  <a:pt x="5489019" y="1700769"/>
                </a:cubicBezTo>
                <a:cubicBezTo>
                  <a:pt x="5480583" y="1667026"/>
                  <a:pt x="5489018" y="1658589"/>
                  <a:pt x="5472148" y="1633282"/>
                </a:cubicBezTo>
                <a:cubicBezTo>
                  <a:pt x="5472148" y="1616412"/>
                  <a:pt x="5455276" y="1607977"/>
                  <a:pt x="5446841" y="1591103"/>
                </a:cubicBezTo>
                <a:cubicBezTo>
                  <a:pt x="5438404" y="1557360"/>
                  <a:pt x="5438404" y="1532053"/>
                  <a:pt x="5413098" y="1523619"/>
                </a:cubicBezTo>
                <a:cubicBezTo>
                  <a:pt x="5362483" y="1363341"/>
                  <a:pt x="5269690" y="1186189"/>
                  <a:pt x="5176900" y="1034350"/>
                </a:cubicBezTo>
                <a:cubicBezTo>
                  <a:pt x="5185335" y="1025912"/>
                  <a:pt x="5185335" y="1025912"/>
                  <a:pt x="5185333" y="1017477"/>
                </a:cubicBezTo>
                <a:cubicBezTo>
                  <a:pt x="5185334" y="1020289"/>
                  <a:pt x="5185334" y="1023100"/>
                  <a:pt x="5185335" y="1025912"/>
                </a:cubicBezTo>
                <a:lnTo>
                  <a:pt x="5193769" y="1025914"/>
                </a:lnTo>
                <a:cubicBezTo>
                  <a:pt x="5193769" y="1025914"/>
                  <a:pt x="5193768" y="1017477"/>
                  <a:pt x="5185332" y="1009044"/>
                </a:cubicBezTo>
                <a:lnTo>
                  <a:pt x="5185332" y="983737"/>
                </a:lnTo>
                <a:cubicBezTo>
                  <a:pt x="5176898" y="992171"/>
                  <a:pt x="5168462" y="983736"/>
                  <a:pt x="5151590" y="958427"/>
                </a:cubicBezTo>
                <a:lnTo>
                  <a:pt x="5151589" y="949995"/>
                </a:lnTo>
                <a:cubicBezTo>
                  <a:pt x="5151589" y="949995"/>
                  <a:pt x="5143156" y="949995"/>
                  <a:pt x="5143155" y="941557"/>
                </a:cubicBezTo>
                <a:lnTo>
                  <a:pt x="5143155" y="933122"/>
                </a:lnTo>
                <a:lnTo>
                  <a:pt x="5134718" y="933123"/>
                </a:lnTo>
                <a:cubicBezTo>
                  <a:pt x="5134719" y="924686"/>
                  <a:pt x="5134719" y="924686"/>
                  <a:pt x="5126283" y="916250"/>
                </a:cubicBezTo>
                <a:cubicBezTo>
                  <a:pt x="5134721" y="899379"/>
                  <a:pt x="5100976" y="874073"/>
                  <a:pt x="5109414" y="874074"/>
                </a:cubicBezTo>
                <a:lnTo>
                  <a:pt x="5117847" y="874073"/>
                </a:lnTo>
                <a:lnTo>
                  <a:pt x="5126285" y="882507"/>
                </a:lnTo>
                <a:cubicBezTo>
                  <a:pt x="5126283" y="874073"/>
                  <a:pt x="5117847" y="874073"/>
                  <a:pt x="5117848" y="865636"/>
                </a:cubicBezTo>
                <a:lnTo>
                  <a:pt x="5109412" y="857200"/>
                </a:lnTo>
                <a:cubicBezTo>
                  <a:pt x="5100976" y="840329"/>
                  <a:pt x="5092540" y="823459"/>
                  <a:pt x="5084104" y="823460"/>
                </a:cubicBezTo>
                <a:lnTo>
                  <a:pt x="5084105" y="815023"/>
                </a:lnTo>
                <a:cubicBezTo>
                  <a:pt x="5084105" y="815023"/>
                  <a:pt x="5084105" y="806586"/>
                  <a:pt x="5075670" y="798150"/>
                </a:cubicBezTo>
                <a:lnTo>
                  <a:pt x="5067233" y="798150"/>
                </a:lnTo>
                <a:lnTo>
                  <a:pt x="5067232" y="806587"/>
                </a:lnTo>
                <a:cubicBezTo>
                  <a:pt x="5067233" y="798150"/>
                  <a:pt x="5067233" y="789717"/>
                  <a:pt x="5058798" y="781279"/>
                </a:cubicBezTo>
                <a:cubicBezTo>
                  <a:pt x="5058797" y="789717"/>
                  <a:pt x="5050364" y="789716"/>
                  <a:pt x="5041925" y="781279"/>
                </a:cubicBezTo>
                <a:cubicBezTo>
                  <a:pt x="5050361" y="781278"/>
                  <a:pt x="5041928" y="772846"/>
                  <a:pt x="5041926" y="764409"/>
                </a:cubicBezTo>
                <a:lnTo>
                  <a:pt x="5033489" y="755973"/>
                </a:lnTo>
                <a:lnTo>
                  <a:pt x="5033489" y="747536"/>
                </a:lnTo>
                <a:lnTo>
                  <a:pt x="5025055" y="747536"/>
                </a:lnTo>
                <a:lnTo>
                  <a:pt x="5025055" y="755973"/>
                </a:lnTo>
                <a:cubicBezTo>
                  <a:pt x="4999747" y="713795"/>
                  <a:pt x="4974442" y="671616"/>
                  <a:pt x="4957570" y="663182"/>
                </a:cubicBezTo>
                <a:cubicBezTo>
                  <a:pt x="4949133" y="654745"/>
                  <a:pt x="4949133" y="654745"/>
                  <a:pt x="4949133" y="646309"/>
                </a:cubicBezTo>
                <a:cubicBezTo>
                  <a:pt x="4940697" y="637873"/>
                  <a:pt x="4940697" y="637873"/>
                  <a:pt x="4932264" y="637873"/>
                </a:cubicBezTo>
                <a:cubicBezTo>
                  <a:pt x="4932263" y="640081"/>
                  <a:pt x="4932263" y="642288"/>
                  <a:pt x="4932262" y="644497"/>
                </a:cubicBezTo>
                <a:lnTo>
                  <a:pt x="4910645" y="618234"/>
                </a:lnTo>
                <a:cubicBezTo>
                  <a:pt x="4886921" y="587787"/>
                  <a:pt x="4877430" y="570388"/>
                  <a:pt x="4839468" y="519774"/>
                </a:cubicBezTo>
                <a:cubicBezTo>
                  <a:pt x="4814159" y="502903"/>
                  <a:pt x="4805728" y="494466"/>
                  <a:pt x="4797289" y="494466"/>
                </a:cubicBezTo>
                <a:lnTo>
                  <a:pt x="4797289" y="469162"/>
                </a:lnTo>
                <a:cubicBezTo>
                  <a:pt x="4780419" y="469159"/>
                  <a:pt x="4780419" y="443852"/>
                  <a:pt x="4755109" y="418545"/>
                </a:cubicBezTo>
                <a:cubicBezTo>
                  <a:pt x="4729804" y="393238"/>
                  <a:pt x="4746678" y="435418"/>
                  <a:pt x="4721368" y="401675"/>
                </a:cubicBezTo>
                <a:cubicBezTo>
                  <a:pt x="4746676" y="418545"/>
                  <a:pt x="4721369" y="384804"/>
                  <a:pt x="4696060" y="359495"/>
                </a:cubicBezTo>
                <a:lnTo>
                  <a:pt x="4704496" y="359495"/>
                </a:lnTo>
                <a:cubicBezTo>
                  <a:pt x="4712932" y="367932"/>
                  <a:pt x="4721370" y="376368"/>
                  <a:pt x="4721369" y="367932"/>
                </a:cubicBezTo>
                <a:cubicBezTo>
                  <a:pt x="4721369" y="367932"/>
                  <a:pt x="4721369" y="359495"/>
                  <a:pt x="4712933" y="351061"/>
                </a:cubicBezTo>
                <a:lnTo>
                  <a:pt x="4704497" y="342625"/>
                </a:lnTo>
                <a:cubicBezTo>
                  <a:pt x="4712932" y="342625"/>
                  <a:pt x="4721369" y="367932"/>
                  <a:pt x="4729804" y="359495"/>
                </a:cubicBezTo>
                <a:cubicBezTo>
                  <a:pt x="4712932" y="342625"/>
                  <a:pt x="4704497" y="325754"/>
                  <a:pt x="4696060" y="325754"/>
                </a:cubicBezTo>
                <a:cubicBezTo>
                  <a:pt x="4687627" y="325755"/>
                  <a:pt x="4687627" y="325755"/>
                  <a:pt x="4687626" y="317318"/>
                </a:cubicBezTo>
                <a:cubicBezTo>
                  <a:pt x="4679192" y="308881"/>
                  <a:pt x="4670753" y="300448"/>
                  <a:pt x="4662317" y="300447"/>
                </a:cubicBezTo>
                <a:cubicBezTo>
                  <a:pt x="4662317" y="300447"/>
                  <a:pt x="4662317" y="308882"/>
                  <a:pt x="4670754" y="317320"/>
                </a:cubicBezTo>
                <a:lnTo>
                  <a:pt x="4670753" y="325755"/>
                </a:lnTo>
                <a:cubicBezTo>
                  <a:pt x="4653882" y="317319"/>
                  <a:pt x="4653882" y="334188"/>
                  <a:pt x="4645447" y="300448"/>
                </a:cubicBezTo>
                <a:cubicBezTo>
                  <a:pt x="4637010" y="308882"/>
                  <a:pt x="4653883" y="325754"/>
                  <a:pt x="4653882" y="334188"/>
                </a:cubicBezTo>
                <a:cubicBezTo>
                  <a:pt x="4628576" y="300447"/>
                  <a:pt x="4637009" y="292011"/>
                  <a:pt x="4620140" y="275141"/>
                </a:cubicBezTo>
                <a:cubicBezTo>
                  <a:pt x="4628578" y="275140"/>
                  <a:pt x="4628578" y="283575"/>
                  <a:pt x="4628578" y="283575"/>
                </a:cubicBezTo>
                <a:cubicBezTo>
                  <a:pt x="4637009" y="292011"/>
                  <a:pt x="4637009" y="292011"/>
                  <a:pt x="4645446" y="283575"/>
                </a:cubicBezTo>
                <a:lnTo>
                  <a:pt x="4628576" y="266706"/>
                </a:lnTo>
                <a:cubicBezTo>
                  <a:pt x="4645447" y="275142"/>
                  <a:pt x="4645447" y="266704"/>
                  <a:pt x="4628576" y="258268"/>
                </a:cubicBezTo>
                <a:cubicBezTo>
                  <a:pt x="4628577" y="255456"/>
                  <a:pt x="4628577" y="252643"/>
                  <a:pt x="4628578" y="249831"/>
                </a:cubicBezTo>
                <a:cubicBezTo>
                  <a:pt x="4637010" y="258268"/>
                  <a:pt x="4637010" y="249831"/>
                  <a:pt x="4637010" y="249831"/>
                </a:cubicBezTo>
                <a:cubicBezTo>
                  <a:pt x="4628575" y="241395"/>
                  <a:pt x="4628575" y="241395"/>
                  <a:pt x="4620140" y="241397"/>
                </a:cubicBezTo>
                <a:lnTo>
                  <a:pt x="4611704" y="232961"/>
                </a:lnTo>
                <a:lnTo>
                  <a:pt x="4594835" y="199218"/>
                </a:lnTo>
                <a:lnTo>
                  <a:pt x="4603267" y="207654"/>
                </a:lnTo>
                <a:cubicBezTo>
                  <a:pt x="4611703" y="216090"/>
                  <a:pt x="4620140" y="216090"/>
                  <a:pt x="4620140" y="216090"/>
                </a:cubicBezTo>
                <a:cubicBezTo>
                  <a:pt x="4620139" y="207656"/>
                  <a:pt x="4611704" y="199218"/>
                  <a:pt x="4603267" y="190783"/>
                </a:cubicBezTo>
                <a:lnTo>
                  <a:pt x="4594832" y="182347"/>
                </a:lnTo>
                <a:lnTo>
                  <a:pt x="4586397" y="173911"/>
                </a:lnTo>
                <a:cubicBezTo>
                  <a:pt x="4577961" y="165475"/>
                  <a:pt x="4569526" y="165475"/>
                  <a:pt x="4569526" y="173913"/>
                </a:cubicBezTo>
                <a:cubicBezTo>
                  <a:pt x="4569526" y="173913"/>
                  <a:pt x="4569525" y="182347"/>
                  <a:pt x="4577960" y="190784"/>
                </a:cubicBezTo>
                <a:lnTo>
                  <a:pt x="4586396" y="190783"/>
                </a:lnTo>
                <a:lnTo>
                  <a:pt x="4594835" y="199218"/>
                </a:lnTo>
                <a:cubicBezTo>
                  <a:pt x="4552654" y="182347"/>
                  <a:pt x="4586399" y="207656"/>
                  <a:pt x="4603267" y="232961"/>
                </a:cubicBezTo>
                <a:lnTo>
                  <a:pt x="4594833" y="224525"/>
                </a:lnTo>
                <a:cubicBezTo>
                  <a:pt x="4594833" y="227338"/>
                  <a:pt x="4594833" y="230149"/>
                  <a:pt x="4594835" y="232961"/>
                </a:cubicBezTo>
                <a:cubicBezTo>
                  <a:pt x="4594833" y="235772"/>
                  <a:pt x="4594834" y="238584"/>
                  <a:pt x="4594833" y="241395"/>
                </a:cubicBezTo>
                <a:lnTo>
                  <a:pt x="4603266" y="241396"/>
                </a:lnTo>
                <a:lnTo>
                  <a:pt x="4611704" y="249833"/>
                </a:lnTo>
                <a:lnTo>
                  <a:pt x="4603267" y="249831"/>
                </a:lnTo>
                <a:lnTo>
                  <a:pt x="4611704" y="258268"/>
                </a:lnTo>
                <a:lnTo>
                  <a:pt x="4611703" y="266704"/>
                </a:lnTo>
                <a:cubicBezTo>
                  <a:pt x="4586397" y="258268"/>
                  <a:pt x="4577960" y="241397"/>
                  <a:pt x="4552654" y="207654"/>
                </a:cubicBezTo>
                <a:lnTo>
                  <a:pt x="4561090" y="207654"/>
                </a:lnTo>
                <a:lnTo>
                  <a:pt x="4569525" y="207654"/>
                </a:lnTo>
                <a:lnTo>
                  <a:pt x="4561090" y="199218"/>
                </a:lnTo>
                <a:lnTo>
                  <a:pt x="4552654" y="199219"/>
                </a:lnTo>
                <a:lnTo>
                  <a:pt x="4544217" y="190783"/>
                </a:lnTo>
                <a:cubicBezTo>
                  <a:pt x="4535785" y="182348"/>
                  <a:pt x="4544217" y="173913"/>
                  <a:pt x="4527347" y="157040"/>
                </a:cubicBezTo>
                <a:lnTo>
                  <a:pt x="4527346" y="148604"/>
                </a:lnTo>
                <a:cubicBezTo>
                  <a:pt x="4518911" y="148604"/>
                  <a:pt x="4518910" y="140168"/>
                  <a:pt x="4518910" y="140168"/>
                </a:cubicBezTo>
                <a:lnTo>
                  <a:pt x="4510474" y="140168"/>
                </a:lnTo>
                <a:lnTo>
                  <a:pt x="4510474" y="148604"/>
                </a:lnTo>
                <a:cubicBezTo>
                  <a:pt x="4493604" y="131734"/>
                  <a:pt x="4493604" y="106427"/>
                  <a:pt x="4476732" y="106427"/>
                </a:cubicBezTo>
                <a:cubicBezTo>
                  <a:pt x="4476732" y="106427"/>
                  <a:pt x="4468297" y="106427"/>
                  <a:pt x="4468297" y="97990"/>
                </a:cubicBezTo>
                <a:lnTo>
                  <a:pt x="4459861" y="97990"/>
                </a:lnTo>
                <a:lnTo>
                  <a:pt x="4459861" y="106428"/>
                </a:lnTo>
                <a:cubicBezTo>
                  <a:pt x="4426117" y="47377"/>
                  <a:pt x="4442992" y="89554"/>
                  <a:pt x="4426117" y="89554"/>
                </a:cubicBezTo>
                <a:cubicBezTo>
                  <a:pt x="4421899" y="72683"/>
                  <a:pt x="4407137" y="51593"/>
                  <a:pt x="4388156" y="29450"/>
                </a:cubicBezTo>
                <a:lnTo>
                  <a:pt x="4360109" y="0"/>
                </a:lnTo>
                <a:lnTo>
                  <a:pt x="4638592" y="0"/>
                </a:lnTo>
                <a:lnTo>
                  <a:pt x="4699158" y="62995"/>
                </a:lnTo>
                <a:cubicBezTo>
                  <a:pt x="4971672" y="360550"/>
                  <a:pt x="5209586" y="692705"/>
                  <a:pt x="5404662" y="1051221"/>
                </a:cubicBezTo>
                <a:cubicBezTo>
                  <a:pt x="5699912" y="1626956"/>
                  <a:pt x="5885366" y="2260817"/>
                  <a:pt x="5938418" y="2935851"/>
                </a:cubicBezTo>
                <a:lnTo>
                  <a:pt x="5947253" y="3112842"/>
                </a:lnTo>
                <a:lnTo>
                  <a:pt x="5951125" y="3133338"/>
                </a:lnTo>
                <a:cubicBezTo>
                  <a:pt x="5947799" y="3130267"/>
                  <a:pt x="5947799" y="3130267"/>
                  <a:pt x="5950868" y="3126941"/>
                </a:cubicBezTo>
                <a:cubicBezTo>
                  <a:pt x="5950611" y="3120546"/>
                  <a:pt x="5953680" y="3117220"/>
                  <a:pt x="5953938" y="3123616"/>
                </a:cubicBezTo>
                <a:cubicBezTo>
                  <a:pt x="5953938" y="3123616"/>
                  <a:pt x="5957523" y="3133084"/>
                  <a:pt x="5954453" y="3136408"/>
                </a:cubicBezTo>
                <a:cubicBezTo>
                  <a:pt x="5954453" y="3136408"/>
                  <a:pt x="5957779" y="3139480"/>
                  <a:pt x="5957779" y="3139480"/>
                </a:cubicBezTo>
                <a:cubicBezTo>
                  <a:pt x="5957779" y="3139480"/>
                  <a:pt x="5957779" y="3139480"/>
                  <a:pt x="5954710" y="3142804"/>
                </a:cubicBezTo>
                <a:cubicBezTo>
                  <a:pt x="5966236" y="3190395"/>
                  <a:pt x="5971363" y="3238241"/>
                  <a:pt x="5960116" y="3277128"/>
                </a:cubicBezTo>
                <a:cubicBezTo>
                  <a:pt x="5977265" y="3305275"/>
                  <a:pt x="5967303" y="3376144"/>
                  <a:pt x="5972174" y="3417593"/>
                </a:cubicBezTo>
                <a:cubicBezTo>
                  <a:pt x="5969620" y="3433712"/>
                  <a:pt x="5966293" y="3430640"/>
                  <a:pt x="5962709" y="3421173"/>
                </a:cubicBezTo>
                <a:cubicBezTo>
                  <a:pt x="5966808" y="3443433"/>
                  <a:pt x="5961440" y="3469273"/>
                  <a:pt x="5968094" y="3475415"/>
                </a:cubicBezTo>
                <a:cubicBezTo>
                  <a:pt x="5966312" y="3510722"/>
                  <a:pt x="5964014" y="3533237"/>
                  <a:pt x="5964787" y="3552426"/>
                </a:cubicBezTo>
                <a:cubicBezTo>
                  <a:pt x="5962490" y="3574940"/>
                  <a:pt x="5959935" y="3591059"/>
                  <a:pt x="5951498" y="3620225"/>
                </a:cubicBezTo>
                <a:cubicBezTo>
                  <a:pt x="5945102" y="3620480"/>
                  <a:pt x="5947914" y="3610758"/>
                  <a:pt x="5941518" y="3611013"/>
                </a:cubicBezTo>
                <a:cubicBezTo>
                  <a:pt x="5936923" y="3656042"/>
                  <a:pt x="5938210" y="3688023"/>
                  <a:pt x="5933358" y="3726657"/>
                </a:cubicBezTo>
                <a:lnTo>
                  <a:pt x="5932401" y="3750159"/>
                </a:lnTo>
                <a:lnTo>
                  <a:pt x="5936112" y="3742197"/>
                </a:lnTo>
                <a:lnTo>
                  <a:pt x="5931041" y="3783572"/>
                </a:lnTo>
                <a:lnTo>
                  <a:pt x="5930942" y="3786013"/>
                </a:lnTo>
                <a:lnTo>
                  <a:pt x="5930199" y="3790443"/>
                </a:lnTo>
                <a:lnTo>
                  <a:pt x="5909750" y="3957308"/>
                </a:lnTo>
                <a:cubicBezTo>
                  <a:pt x="5900259" y="4029011"/>
                  <a:pt x="5889716" y="4100713"/>
                  <a:pt x="5877062" y="4172416"/>
                </a:cubicBezTo>
                <a:cubicBezTo>
                  <a:pt x="5877062" y="4189290"/>
                  <a:pt x="5877061" y="4206160"/>
                  <a:pt x="5868625" y="4214595"/>
                </a:cubicBezTo>
                <a:cubicBezTo>
                  <a:pt x="5811685" y="4534097"/>
                  <a:pt x="5724197" y="4842625"/>
                  <a:pt x="5609277" y="5137233"/>
                </a:cubicBezTo>
                <a:lnTo>
                  <a:pt x="5491924" y="5411666"/>
                </a:lnTo>
                <a:lnTo>
                  <a:pt x="5491547" y="5414872"/>
                </a:lnTo>
                <a:cubicBezTo>
                  <a:pt x="5490882" y="5418118"/>
                  <a:pt x="5489618" y="5421648"/>
                  <a:pt x="5487221" y="5422780"/>
                </a:cubicBezTo>
                <a:cubicBezTo>
                  <a:pt x="5487221" y="5422780"/>
                  <a:pt x="5489486" y="5427576"/>
                  <a:pt x="5489486" y="5427576"/>
                </a:cubicBezTo>
                <a:cubicBezTo>
                  <a:pt x="5489486" y="5427576"/>
                  <a:pt x="5489486" y="5427576"/>
                  <a:pt x="5484693" y="5429840"/>
                </a:cubicBezTo>
                <a:cubicBezTo>
                  <a:pt x="5476322" y="5486587"/>
                  <a:pt x="5460891" y="5540803"/>
                  <a:pt x="5431604" y="5578103"/>
                </a:cubicBezTo>
                <a:cubicBezTo>
                  <a:pt x="5437875" y="5616199"/>
                  <a:pt x="5395949" y="5688799"/>
                  <a:pt x="5383045" y="5735954"/>
                </a:cubicBezTo>
                <a:cubicBezTo>
                  <a:pt x="5373196" y="5752339"/>
                  <a:pt x="5370931" y="5747543"/>
                  <a:pt x="5371193" y="5735689"/>
                </a:cubicBezTo>
                <a:cubicBezTo>
                  <a:pt x="5365875" y="5761664"/>
                  <a:pt x="5348704" y="5787374"/>
                  <a:pt x="5353234" y="5796964"/>
                </a:cubicBezTo>
                <a:cubicBezTo>
                  <a:pt x="5335800" y="5834529"/>
                  <a:pt x="5323423" y="5857974"/>
                  <a:pt x="5315838" y="5879154"/>
                </a:cubicBezTo>
                <a:cubicBezTo>
                  <a:pt x="5303461" y="5902599"/>
                  <a:pt x="5293610" y="5918984"/>
                  <a:pt x="5271646" y="5946958"/>
                </a:cubicBezTo>
                <a:cubicBezTo>
                  <a:pt x="5264588" y="5944427"/>
                  <a:pt x="5271909" y="5935102"/>
                  <a:pt x="5264849" y="5932571"/>
                </a:cubicBezTo>
                <a:cubicBezTo>
                  <a:pt x="5240094" y="5979461"/>
                  <a:pt x="5227454" y="6014761"/>
                  <a:pt x="5205226" y="6054591"/>
                </a:cubicBezTo>
                <a:cubicBezTo>
                  <a:pt x="5190059" y="6096952"/>
                  <a:pt x="5167831" y="6136781"/>
                  <a:pt x="5133488" y="6188200"/>
                </a:cubicBezTo>
                <a:cubicBezTo>
                  <a:pt x="5148394" y="6157694"/>
                  <a:pt x="5131486" y="6171548"/>
                  <a:pt x="5117105" y="6178342"/>
                </a:cubicBezTo>
                <a:cubicBezTo>
                  <a:pt x="5112311" y="6180607"/>
                  <a:pt x="5109783" y="6187667"/>
                  <a:pt x="5104989" y="6189932"/>
                </a:cubicBezTo>
                <a:cubicBezTo>
                  <a:pt x="5104989" y="6189932"/>
                  <a:pt x="5102724" y="6185136"/>
                  <a:pt x="5105252" y="6178076"/>
                </a:cubicBezTo>
                <a:cubicBezTo>
                  <a:pt x="5105252" y="6178076"/>
                  <a:pt x="5105252" y="6178076"/>
                  <a:pt x="5107780" y="6171017"/>
                </a:cubicBezTo>
                <a:cubicBezTo>
                  <a:pt x="5102724" y="6185136"/>
                  <a:pt x="5095927" y="6170750"/>
                  <a:pt x="5110570" y="6152101"/>
                </a:cubicBezTo>
                <a:cubicBezTo>
                  <a:pt x="5110570" y="6152101"/>
                  <a:pt x="5110570" y="6152101"/>
                  <a:pt x="5117630" y="6154631"/>
                </a:cubicBezTo>
                <a:cubicBezTo>
                  <a:pt x="5122423" y="6152366"/>
                  <a:pt x="5124951" y="6145306"/>
                  <a:pt x="5124951" y="6145306"/>
                </a:cubicBezTo>
                <a:cubicBezTo>
                  <a:pt x="5132010" y="6147837"/>
                  <a:pt x="5127217" y="6150102"/>
                  <a:pt x="5124689" y="6157162"/>
                </a:cubicBezTo>
                <a:cubicBezTo>
                  <a:pt x="5124689" y="6157162"/>
                  <a:pt x="5124689" y="6157162"/>
                  <a:pt x="5122160" y="6164222"/>
                </a:cubicBezTo>
                <a:cubicBezTo>
                  <a:pt x="5141597" y="6143308"/>
                  <a:pt x="5166353" y="6096419"/>
                  <a:pt x="5161821" y="6086827"/>
                </a:cubicBezTo>
                <a:cubicBezTo>
                  <a:pt x="5186577" y="6039938"/>
                  <a:pt x="5220658" y="6000375"/>
                  <a:pt x="5223710" y="5969604"/>
                </a:cubicBezTo>
                <a:cubicBezTo>
                  <a:pt x="5238616" y="5939099"/>
                  <a:pt x="5240620" y="5955750"/>
                  <a:pt x="5255262" y="5937100"/>
                </a:cubicBezTo>
                <a:cubicBezTo>
                  <a:pt x="5270168" y="5906595"/>
                  <a:pt x="5258316" y="5906330"/>
                  <a:pt x="5265899" y="5885149"/>
                </a:cubicBezTo>
                <a:cubicBezTo>
                  <a:pt x="5292658" y="5854910"/>
                  <a:pt x="5302771" y="5826670"/>
                  <a:pt x="5310355" y="5805490"/>
                </a:cubicBezTo>
                <a:cubicBezTo>
                  <a:pt x="5317939" y="5784310"/>
                  <a:pt x="5323258" y="5758334"/>
                  <a:pt x="5342957" y="5725565"/>
                </a:cubicBezTo>
                <a:cubicBezTo>
                  <a:pt x="5352544" y="5721035"/>
                  <a:pt x="5359865" y="5711711"/>
                  <a:pt x="5359603" y="5723566"/>
                </a:cubicBezTo>
                <a:cubicBezTo>
                  <a:pt x="5380698" y="5681339"/>
                  <a:pt x="5393970" y="5644274"/>
                  <a:pt x="5405162" y="5607458"/>
                </a:cubicBezTo>
                <a:lnTo>
                  <a:pt x="5419834" y="5556614"/>
                </a:lnTo>
                <a:lnTo>
                  <a:pt x="5343783" y="5707015"/>
                </a:lnTo>
                <a:cubicBezTo>
                  <a:pt x="5137377" y="6084780"/>
                  <a:pt x="4883032" y="6432513"/>
                  <a:pt x="4588841" y="6742552"/>
                </a:cubicBezTo>
                <a:lnTo>
                  <a:pt x="4469515" y="6858000"/>
                </a:lnTo>
                <a:lnTo>
                  <a:pt x="4102414" y="6858000"/>
                </a:lnTo>
                <a:lnTo>
                  <a:pt x="4156175" y="6787476"/>
                </a:lnTo>
                <a:cubicBezTo>
                  <a:pt x="4215224" y="6694684"/>
                  <a:pt x="4274274" y="6610327"/>
                  <a:pt x="4333324" y="6525971"/>
                </a:cubicBezTo>
                <a:cubicBezTo>
                  <a:pt x="4350199" y="6525971"/>
                  <a:pt x="4350197" y="6534407"/>
                  <a:pt x="4350197" y="6551277"/>
                </a:cubicBezTo>
                <a:cubicBezTo>
                  <a:pt x="4392373" y="6475355"/>
                  <a:pt x="4426118" y="6424743"/>
                  <a:pt x="4451424" y="6365693"/>
                </a:cubicBezTo>
                <a:cubicBezTo>
                  <a:pt x="4476730" y="6321404"/>
                  <a:pt x="4497293" y="6277118"/>
                  <a:pt x="4527346" y="6225714"/>
                </a:cubicBezTo>
                <a:lnTo>
                  <a:pt x="4556321" y="6179312"/>
                </a:lnTo>
                <a:lnTo>
                  <a:pt x="4561089" y="6180105"/>
                </a:lnTo>
                <a:cubicBezTo>
                  <a:pt x="4561089" y="6180105"/>
                  <a:pt x="4569528" y="6180107"/>
                  <a:pt x="4577961" y="6171673"/>
                </a:cubicBezTo>
                <a:lnTo>
                  <a:pt x="4586396" y="6171671"/>
                </a:lnTo>
                <a:cubicBezTo>
                  <a:pt x="4594833" y="6154801"/>
                  <a:pt x="4611704" y="6137929"/>
                  <a:pt x="4603267" y="6129493"/>
                </a:cubicBezTo>
                <a:cubicBezTo>
                  <a:pt x="4611704" y="6129493"/>
                  <a:pt x="4620140" y="6121059"/>
                  <a:pt x="4620139" y="6112623"/>
                </a:cubicBezTo>
                <a:lnTo>
                  <a:pt x="4620140" y="6104185"/>
                </a:lnTo>
                <a:lnTo>
                  <a:pt x="4611704" y="6104186"/>
                </a:lnTo>
                <a:cubicBezTo>
                  <a:pt x="4628575" y="6083098"/>
                  <a:pt x="4637011" y="6066227"/>
                  <a:pt x="4645446" y="6049356"/>
                </a:cubicBezTo>
                <a:lnTo>
                  <a:pt x="4658579" y="6024607"/>
                </a:lnTo>
                <a:lnTo>
                  <a:pt x="4657191" y="6022823"/>
                </a:lnTo>
                <a:cubicBezTo>
                  <a:pt x="4653015" y="6023181"/>
                  <a:pt x="4645022" y="6028074"/>
                  <a:pt x="4637720" y="6031225"/>
                </a:cubicBezTo>
                <a:cubicBezTo>
                  <a:pt x="4632853" y="6033324"/>
                  <a:pt x="4630086" y="6040295"/>
                  <a:pt x="4625218" y="6042395"/>
                </a:cubicBezTo>
                <a:lnTo>
                  <a:pt x="4625358" y="6039920"/>
                </a:lnTo>
                <a:lnTo>
                  <a:pt x="4603267" y="6062007"/>
                </a:lnTo>
                <a:cubicBezTo>
                  <a:pt x="4611704" y="6053573"/>
                  <a:pt x="4620140" y="6045137"/>
                  <a:pt x="4620139" y="6036700"/>
                </a:cubicBezTo>
                <a:cubicBezTo>
                  <a:pt x="4586397" y="6078878"/>
                  <a:pt x="4544217" y="6129493"/>
                  <a:pt x="4502039" y="6188543"/>
                </a:cubicBezTo>
                <a:cubicBezTo>
                  <a:pt x="4459860" y="6247593"/>
                  <a:pt x="4417681" y="6306643"/>
                  <a:pt x="4383940" y="6357257"/>
                </a:cubicBezTo>
                <a:cubicBezTo>
                  <a:pt x="4383939" y="6348819"/>
                  <a:pt x="4375504" y="6348821"/>
                  <a:pt x="4367067" y="6357256"/>
                </a:cubicBezTo>
                <a:cubicBezTo>
                  <a:pt x="4324889" y="6407871"/>
                  <a:pt x="4291146" y="6450050"/>
                  <a:pt x="4240530" y="6492227"/>
                </a:cubicBezTo>
                <a:cubicBezTo>
                  <a:pt x="4248967" y="6509098"/>
                  <a:pt x="4206790" y="6525971"/>
                  <a:pt x="4189918" y="6542842"/>
                </a:cubicBezTo>
                <a:cubicBezTo>
                  <a:pt x="4181480" y="6551277"/>
                  <a:pt x="4189918" y="6559714"/>
                  <a:pt x="4173045" y="6568148"/>
                </a:cubicBezTo>
                <a:cubicBezTo>
                  <a:pt x="4173044" y="6576584"/>
                  <a:pt x="4147738" y="6585021"/>
                  <a:pt x="4130868" y="6601891"/>
                </a:cubicBezTo>
                <a:cubicBezTo>
                  <a:pt x="4105561" y="6627198"/>
                  <a:pt x="4080254" y="6660939"/>
                  <a:pt x="4054944" y="6686246"/>
                </a:cubicBezTo>
                <a:cubicBezTo>
                  <a:pt x="4021201" y="6719991"/>
                  <a:pt x="4021201" y="6728426"/>
                  <a:pt x="3979024" y="6762169"/>
                </a:cubicBezTo>
                <a:cubicBezTo>
                  <a:pt x="3960044" y="6783258"/>
                  <a:pt x="3938427" y="6803820"/>
                  <a:pt x="3916151" y="6823459"/>
                </a:cubicBezTo>
                <a:lnTo>
                  <a:pt x="3874750" y="6858000"/>
                </a:lnTo>
                <a:lnTo>
                  <a:pt x="3809992" y="6858000"/>
                </a:lnTo>
                <a:lnTo>
                  <a:pt x="3835617" y="6838089"/>
                </a:lnTo>
                <a:cubicBezTo>
                  <a:pt x="3945281" y="6753734"/>
                  <a:pt x="4046511" y="6660941"/>
                  <a:pt x="4139304" y="6576584"/>
                </a:cubicBezTo>
                <a:cubicBezTo>
                  <a:pt x="4113995" y="6576584"/>
                  <a:pt x="4080253" y="6635634"/>
                  <a:pt x="4046510" y="6652505"/>
                </a:cubicBezTo>
                <a:cubicBezTo>
                  <a:pt x="4046511" y="6660941"/>
                  <a:pt x="4029637" y="6660942"/>
                  <a:pt x="4021202" y="6660941"/>
                </a:cubicBezTo>
                <a:cubicBezTo>
                  <a:pt x="3962152" y="6711555"/>
                  <a:pt x="3886231" y="6779041"/>
                  <a:pt x="3810311" y="6829655"/>
                </a:cubicBezTo>
                <a:lnTo>
                  <a:pt x="3774445" y="6858000"/>
                </a:lnTo>
                <a:lnTo>
                  <a:pt x="3720522" y="6858000"/>
                </a:lnTo>
                <a:lnTo>
                  <a:pt x="3734388" y="6846525"/>
                </a:lnTo>
                <a:cubicBezTo>
                  <a:pt x="3759695" y="6829655"/>
                  <a:pt x="3785001" y="6821219"/>
                  <a:pt x="3768132" y="6821217"/>
                </a:cubicBezTo>
                <a:cubicBezTo>
                  <a:pt x="3793438" y="6795912"/>
                  <a:pt x="3827182" y="6770605"/>
                  <a:pt x="3869358" y="6745298"/>
                </a:cubicBezTo>
                <a:cubicBezTo>
                  <a:pt x="3877794" y="6736862"/>
                  <a:pt x="3894670" y="6719991"/>
                  <a:pt x="3911538" y="6711555"/>
                </a:cubicBezTo>
                <a:lnTo>
                  <a:pt x="3919975" y="6711555"/>
                </a:lnTo>
                <a:lnTo>
                  <a:pt x="3928411" y="6703118"/>
                </a:lnTo>
                <a:lnTo>
                  <a:pt x="3928411" y="6694684"/>
                </a:lnTo>
                <a:lnTo>
                  <a:pt x="3936845" y="6694684"/>
                </a:lnTo>
                <a:cubicBezTo>
                  <a:pt x="3995895" y="6644071"/>
                  <a:pt x="4054944" y="6593455"/>
                  <a:pt x="4097124" y="6551277"/>
                </a:cubicBezTo>
                <a:cubicBezTo>
                  <a:pt x="4105561" y="6551277"/>
                  <a:pt x="4113995" y="6551277"/>
                  <a:pt x="4113995" y="6542841"/>
                </a:cubicBezTo>
                <a:lnTo>
                  <a:pt x="4122431" y="6542841"/>
                </a:lnTo>
                <a:cubicBezTo>
                  <a:pt x="4122431" y="6542841"/>
                  <a:pt x="4130867" y="6542841"/>
                  <a:pt x="4130869" y="6534407"/>
                </a:cubicBezTo>
                <a:cubicBezTo>
                  <a:pt x="4130868" y="6531595"/>
                  <a:pt x="4130867" y="6528783"/>
                  <a:pt x="4130868" y="6525971"/>
                </a:cubicBezTo>
                <a:cubicBezTo>
                  <a:pt x="4156175" y="6500664"/>
                  <a:pt x="4215225" y="6450050"/>
                  <a:pt x="4189919" y="6458484"/>
                </a:cubicBezTo>
                <a:lnTo>
                  <a:pt x="4198354" y="6450050"/>
                </a:lnTo>
                <a:cubicBezTo>
                  <a:pt x="4206788" y="6450048"/>
                  <a:pt x="4206790" y="6433178"/>
                  <a:pt x="4206790" y="6433178"/>
                </a:cubicBezTo>
                <a:lnTo>
                  <a:pt x="4190270" y="6433178"/>
                </a:lnTo>
                <a:lnTo>
                  <a:pt x="4207843" y="6416307"/>
                </a:lnTo>
                <a:lnTo>
                  <a:pt x="4215199" y="6391088"/>
                </a:lnTo>
                <a:cubicBezTo>
                  <a:pt x="4215259" y="6391032"/>
                  <a:pt x="4215318" y="6390975"/>
                  <a:pt x="4215378" y="6390919"/>
                </a:cubicBezTo>
                <a:lnTo>
                  <a:pt x="4244751" y="6375183"/>
                </a:lnTo>
                <a:cubicBezTo>
                  <a:pt x="4253186" y="6365692"/>
                  <a:pt x="4261622" y="6353038"/>
                  <a:pt x="4274275" y="6340386"/>
                </a:cubicBezTo>
                <a:lnTo>
                  <a:pt x="4282710" y="6340386"/>
                </a:lnTo>
                <a:cubicBezTo>
                  <a:pt x="4282712" y="6331950"/>
                  <a:pt x="4291146" y="6331950"/>
                  <a:pt x="4282712" y="6331950"/>
                </a:cubicBezTo>
                <a:cubicBezTo>
                  <a:pt x="4282712" y="6329138"/>
                  <a:pt x="4282711" y="6326326"/>
                  <a:pt x="4282711" y="6323514"/>
                </a:cubicBezTo>
                <a:cubicBezTo>
                  <a:pt x="4291147" y="6315079"/>
                  <a:pt x="4299581" y="6315079"/>
                  <a:pt x="4308018" y="6315078"/>
                </a:cubicBezTo>
                <a:lnTo>
                  <a:pt x="4299581" y="6323514"/>
                </a:lnTo>
                <a:cubicBezTo>
                  <a:pt x="4291146" y="6331950"/>
                  <a:pt x="4291147" y="6340386"/>
                  <a:pt x="4291147" y="6340386"/>
                </a:cubicBezTo>
                <a:cubicBezTo>
                  <a:pt x="4299583" y="6340386"/>
                  <a:pt x="4308017" y="6340384"/>
                  <a:pt x="4308019" y="6331950"/>
                </a:cubicBezTo>
                <a:lnTo>
                  <a:pt x="4316453" y="6331950"/>
                </a:lnTo>
                <a:cubicBezTo>
                  <a:pt x="4316454" y="6340386"/>
                  <a:pt x="4274274" y="6365693"/>
                  <a:pt x="4282711" y="6374128"/>
                </a:cubicBezTo>
                <a:cubicBezTo>
                  <a:pt x="4358631" y="6289771"/>
                  <a:pt x="4459860" y="6196979"/>
                  <a:pt x="4544217" y="6104187"/>
                </a:cubicBezTo>
                <a:cubicBezTo>
                  <a:pt x="4552653" y="6095750"/>
                  <a:pt x="4561090" y="6078880"/>
                  <a:pt x="4569526" y="6070442"/>
                </a:cubicBezTo>
                <a:lnTo>
                  <a:pt x="4577961" y="6062009"/>
                </a:lnTo>
                <a:cubicBezTo>
                  <a:pt x="4611704" y="6024048"/>
                  <a:pt x="4647556" y="5979761"/>
                  <a:pt x="4683408" y="5931256"/>
                </a:cubicBezTo>
                <a:lnTo>
                  <a:pt x="4748312" y="5835198"/>
                </a:lnTo>
                <a:lnTo>
                  <a:pt x="4751363" y="5826231"/>
                </a:lnTo>
                <a:cubicBezTo>
                  <a:pt x="4759329" y="5811241"/>
                  <a:pt x="4763672" y="5807923"/>
                  <a:pt x="4767931" y="5806085"/>
                </a:cubicBezTo>
                <a:lnTo>
                  <a:pt x="4768003" y="5806053"/>
                </a:lnTo>
                <a:lnTo>
                  <a:pt x="4788853" y="5775196"/>
                </a:lnTo>
                <a:lnTo>
                  <a:pt x="4792070" y="5772856"/>
                </a:lnTo>
                <a:lnTo>
                  <a:pt x="4793063" y="5765638"/>
                </a:lnTo>
                <a:cubicBezTo>
                  <a:pt x="4793133" y="5759110"/>
                  <a:pt x="4792249" y="5753715"/>
                  <a:pt x="4796398" y="5743259"/>
                </a:cubicBezTo>
                <a:cubicBezTo>
                  <a:pt x="4824170" y="5713949"/>
                  <a:pt x="4835236" y="5686068"/>
                  <a:pt x="4843536" y="5665159"/>
                </a:cubicBezTo>
                <a:cubicBezTo>
                  <a:pt x="4851836" y="5644248"/>
                  <a:pt x="4858035" y="5618468"/>
                  <a:pt x="4878837" y="5586387"/>
                </a:cubicBezTo>
                <a:cubicBezTo>
                  <a:pt x="4888572" y="5582186"/>
                  <a:pt x="4896207" y="5573116"/>
                  <a:pt x="4895541" y="5584956"/>
                </a:cubicBezTo>
                <a:cubicBezTo>
                  <a:pt x="4940577" y="5501985"/>
                  <a:pt x="4953640" y="5438585"/>
                  <a:pt x="4981973" y="5357045"/>
                </a:cubicBezTo>
                <a:cubicBezTo>
                  <a:pt x="4977105" y="5359145"/>
                  <a:pt x="4966704" y="5375186"/>
                  <a:pt x="4962502" y="5365447"/>
                </a:cubicBezTo>
                <a:cubicBezTo>
                  <a:pt x="4978331" y="5295077"/>
                  <a:pt x="5011740" y="5292214"/>
                  <a:pt x="5038742" y="5234354"/>
                </a:cubicBezTo>
                <a:cubicBezTo>
                  <a:pt x="5047812" y="5241993"/>
                  <a:pt x="5029775" y="5267103"/>
                  <a:pt x="5031211" y="5283813"/>
                </a:cubicBezTo>
                <a:cubicBezTo>
                  <a:pt x="5029110" y="5278944"/>
                  <a:pt x="5029110" y="5278944"/>
                  <a:pt x="5033979" y="5276843"/>
                </a:cubicBezTo>
                <a:cubicBezTo>
                  <a:pt x="5036744" y="5269873"/>
                  <a:pt x="5041612" y="5267773"/>
                  <a:pt x="5038846" y="5274743"/>
                </a:cubicBezTo>
                <a:cubicBezTo>
                  <a:pt x="5038846" y="5274743"/>
                  <a:pt x="5038180" y="5286582"/>
                  <a:pt x="5033312" y="5288683"/>
                </a:cubicBezTo>
                <a:cubicBezTo>
                  <a:pt x="5033312" y="5288683"/>
                  <a:pt x="5035413" y="5293552"/>
                  <a:pt x="5035413" y="5293552"/>
                </a:cubicBezTo>
                <a:cubicBezTo>
                  <a:pt x="5035413" y="5293552"/>
                  <a:pt x="5035413" y="5293552"/>
                  <a:pt x="5030545" y="5295653"/>
                </a:cubicBezTo>
                <a:cubicBezTo>
                  <a:pt x="5020249" y="5352082"/>
                  <a:pt x="5002985" y="5405743"/>
                  <a:pt x="4972446" y="5442024"/>
                </a:cubicBezTo>
                <a:cubicBezTo>
                  <a:pt x="4977419" y="5480313"/>
                  <a:pt x="4933047" y="5551444"/>
                  <a:pt x="4918549" y="5598134"/>
                </a:cubicBezTo>
                <a:cubicBezTo>
                  <a:pt x="4908148" y="5614175"/>
                  <a:pt x="4906047" y="5609305"/>
                  <a:pt x="4906713" y="5597465"/>
                </a:cubicBezTo>
                <a:cubicBezTo>
                  <a:pt x="4900514" y="5623245"/>
                  <a:pt x="4882478" y="5648356"/>
                  <a:pt x="4886681" y="5658095"/>
                </a:cubicBezTo>
                <a:cubicBezTo>
                  <a:pt x="4867979" y="5695045"/>
                  <a:pt x="4854812" y="5718056"/>
                  <a:pt x="4846511" y="5738966"/>
                </a:cubicBezTo>
                <a:cubicBezTo>
                  <a:pt x="4833344" y="5761976"/>
                  <a:pt x="4822943" y="5778017"/>
                  <a:pt x="4800039" y="5805228"/>
                </a:cubicBezTo>
                <a:cubicBezTo>
                  <a:pt x="4796555" y="5803844"/>
                  <a:pt x="4796721" y="5800883"/>
                  <a:pt x="4796888" y="5797923"/>
                </a:cubicBezTo>
                <a:lnTo>
                  <a:pt x="4793961" y="5791139"/>
                </a:lnTo>
                <a:lnTo>
                  <a:pt x="4788854" y="5800502"/>
                </a:lnTo>
                <a:lnTo>
                  <a:pt x="4788524" y="5800530"/>
                </a:lnTo>
                <a:lnTo>
                  <a:pt x="4772434" y="5831127"/>
                </a:lnTo>
                <a:lnTo>
                  <a:pt x="4771983" y="5834245"/>
                </a:lnTo>
                <a:lnTo>
                  <a:pt x="4770615" y="5834587"/>
                </a:lnTo>
                <a:lnTo>
                  <a:pt x="4763546" y="5848027"/>
                </a:lnTo>
                <a:lnTo>
                  <a:pt x="4763547" y="5851116"/>
                </a:lnTo>
                <a:cubicBezTo>
                  <a:pt x="4755109" y="5876421"/>
                  <a:pt x="4721369" y="5935473"/>
                  <a:pt x="4729804" y="5927037"/>
                </a:cubicBezTo>
                <a:cubicBezTo>
                  <a:pt x="4729804" y="5918602"/>
                  <a:pt x="4738242" y="5918602"/>
                  <a:pt x="4738240" y="5910164"/>
                </a:cubicBezTo>
                <a:cubicBezTo>
                  <a:pt x="4738242" y="5918602"/>
                  <a:pt x="4738240" y="5927039"/>
                  <a:pt x="4738240" y="5927039"/>
                </a:cubicBezTo>
                <a:cubicBezTo>
                  <a:pt x="4738240" y="5927039"/>
                  <a:pt x="4746676" y="5927038"/>
                  <a:pt x="4755110" y="5918603"/>
                </a:cubicBezTo>
                <a:cubicBezTo>
                  <a:pt x="4755110" y="5921414"/>
                  <a:pt x="4755110" y="5924227"/>
                  <a:pt x="4755112" y="5927039"/>
                </a:cubicBezTo>
                <a:cubicBezTo>
                  <a:pt x="4755112" y="5927039"/>
                  <a:pt x="4746676" y="5927038"/>
                  <a:pt x="4746676" y="5935473"/>
                </a:cubicBezTo>
                <a:cubicBezTo>
                  <a:pt x="4746676" y="5938284"/>
                  <a:pt x="4746677" y="5941096"/>
                  <a:pt x="4746678" y="5943907"/>
                </a:cubicBezTo>
                <a:cubicBezTo>
                  <a:pt x="4729804" y="5969216"/>
                  <a:pt x="4721369" y="5986087"/>
                  <a:pt x="4721368" y="5994521"/>
                </a:cubicBezTo>
                <a:lnTo>
                  <a:pt x="4721369" y="6002959"/>
                </a:lnTo>
                <a:lnTo>
                  <a:pt x="4729804" y="5994523"/>
                </a:lnTo>
                <a:cubicBezTo>
                  <a:pt x="4721369" y="6002959"/>
                  <a:pt x="4729804" y="6002959"/>
                  <a:pt x="4738240" y="5994523"/>
                </a:cubicBezTo>
                <a:cubicBezTo>
                  <a:pt x="4696060" y="6053573"/>
                  <a:pt x="4679190" y="6095752"/>
                  <a:pt x="4653883" y="6146366"/>
                </a:cubicBezTo>
                <a:cubicBezTo>
                  <a:pt x="4628575" y="6188543"/>
                  <a:pt x="4603266" y="6230723"/>
                  <a:pt x="4561090" y="6289771"/>
                </a:cubicBezTo>
                <a:cubicBezTo>
                  <a:pt x="4569526" y="6281334"/>
                  <a:pt x="4569526" y="6289770"/>
                  <a:pt x="4561089" y="6298205"/>
                </a:cubicBezTo>
                <a:lnTo>
                  <a:pt x="4552654" y="6298207"/>
                </a:lnTo>
                <a:lnTo>
                  <a:pt x="4552653" y="6306643"/>
                </a:lnTo>
                <a:lnTo>
                  <a:pt x="4544217" y="6315080"/>
                </a:lnTo>
                <a:lnTo>
                  <a:pt x="4527347" y="6340384"/>
                </a:lnTo>
                <a:cubicBezTo>
                  <a:pt x="4535782" y="6340386"/>
                  <a:pt x="4527347" y="6348821"/>
                  <a:pt x="4527349" y="6357257"/>
                </a:cubicBezTo>
                <a:cubicBezTo>
                  <a:pt x="4544217" y="6340387"/>
                  <a:pt x="4535782" y="6340386"/>
                  <a:pt x="4544216" y="6323514"/>
                </a:cubicBezTo>
                <a:lnTo>
                  <a:pt x="4552655" y="6323514"/>
                </a:lnTo>
                <a:cubicBezTo>
                  <a:pt x="4552655" y="6326326"/>
                  <a:pt x="4552654" y="6329138"/>
                  <a:pt x="4552653" y="6331950"/>
                </a:cubicBezTo>
                <a:cubicBezTo>
                  <a:pt x="4561090" y="6331950"/>
                  <a:pt x="4561089" y="6323512"/>
                  <a:pt x="4561089" y="6323512"/>
                </a:cubicBezTo>
                <a:lnTo>
                  <a:pt x="4561090" y="6315079"/>
                </a:lnTo>
                <a:lnTo>
                  <a:pt x="4569526" y="6306641"/>
                </a:lnTo>
                <a:cubicBezTo>
                  <a:pt x="4577961" y="6298207"/>
                  <a:pt x="4577961" y="6272900"/>
                  <a:pt x="4586397" y="6281336"/>
                </a:cubicBezTo>
                <a:cubicBezTo>
                  <a:pt x="4603267" y="6272900"/>
                  <a:pt x="4577961" y="6272900"/>
                  <a:pt x="4586397" y="6264464"/>
                </a:cubicBezTo>
                <a:cubicBezTo>
                  <a:pt x="4594833" y="6256029"/>
                  <a:pt x="4594833" y="6264464"/>
                  <a:pt x="4603267" y="6264464"/>
                </a:cubicBezTo>
                <a:cubicBezTo>
                  <a:pt x="4611704" y="6247593"/>
                  <a:pt x="4628576" y="6205416"/>
                  <a:pt x="4628576" y="6205416"/>
                </a:cubicBezTo>
                <a:cubicBezTo>
                  <a:pt x="4645449" y="6171671"/>
                  <a:pt x="4687626" y="6121059"/>
                  <a:pt x="4696061" y="6104186"/>
                </a:cubicBezTo>
                <a:cubicBezTo>
                  <a:pt x="4704497" y="6095752"/>
                  <a:pt x="4696061" y="6104186"/>
                  <a:pt x="4687626" y="6104185"/>
                </a:cubicBezTo>
                <a:cubicBezTo>
                  <a:pt x="4696061" y="6104186"/>
                  <a:pt x="4704496" y="6087316"/>
                  <a:pt x="4704496" y="6087316"/>
                </a:cubicBezTo>
                <a:lnTo>
                  <a:pt x="4704497" y="6070444"/>
                </a:lnTo>
                <a:cubicBezTo>
                  <a:pt x="4712933" y="6062009"/>
                  <a:pt x="4712935" y="6078880"/>
                  <a:pt x="4712933" y="6070444"/>
                </a:cubicBezTo>
                <a:cubicBezTo>
                  <a:pt x="4729803" y="6062009"/>
                  <a:pt x="4712933" y="6045137"/>
                  <a:pt x="4729804" y="6053573"/>
                </a:cubicBezTo>
                <a:cubicBezTo>
                  <a:pt x="4736130" y="6028266"/>
                  <a:pt x="4751949" y="5983979"/>
                  <a:pt x="4770138" y="5956299"/>
                </a:cubicBezTo>
                <a:lnTo>
                  <a:pt x="4783304" y="5941648"/>
                </a:lnTo>
                <a:lnTo>
                  <a:pt x="4783581" y="5941799"/>
                </a:lnTo>
                <a:cubicBezTo>
                  <a:pt x="4786745" y="5941800"/>
                  <a:pt x="4788854" y="5939691"/>
                  <a:pt x="4788853" y="5935473"/>
                </a:cubicBezTo>
                <a:lnTo>
                  <a:pt x="4783304" y="5941648"/>
                </a:lnTo>
                <a:lnTo>
                  <a:pt x="4771983" y="5935471"/>
                </a:lnTo>
                <a:cubicBezTo>
                  <a:pt x="4814160" y="5876423"/>
                  <a:pt x="4864778" y="5783632"/>
                  <a:pt x="4873212" y="5749889"/>
                </a:cubicBezTo>
                <a:cubicBezTo>
                  <a:pt x="4881647" y="5733018"/>
                  <a:pt x="4949133" y="5640225"/>
                  <a:pt x="4949133" y="5598046"/>
                </a:cubicBezTo>
                <a:cubicBezTo>
                  <a:pt x="4957569" y="5581173"/>
                  <a:pt x="4949133" y="5598046"/>
                  <a:pt x="4957571" y="5598047"/>
                </a:cubicBezTo>
                <a:cubicBezTo>
                  <a:pt x="4957571" y="5572739"/>
                  <a:pt x="4991311" y="5522125"/>
                  <a:pt x="5008183" y="5496818"/>
                </a:cubicBezTo>
                <a:cubicBezTo>
                  <a:pt x="5008183" y="5496818"/>
                  <a:pt x="4999747" y="5513691"/>
                  <a:pt x="5008182" y="5522123"/>
                </a:cubicBezTo>
                <a:cubicBezTo>
                  <a:pt x="5025054" y="5463075"/>
                  <a:pt x="5016619" y="5479947"/>
                  <a:pt x="4999747" y="5488384"/>
                </a:cubicBezTo>
                <a:cubicBezTo>
                  <a:pt x="5033490" y="5420898"/>
                  <a:pt x="5033490" y="5412461"/>
                  <a:pt x="5067232" y="5378718"/>
                </a:cubicBezTo>
                <a:lnTo>
                  <a:pt x="5075669" y="5370283"/>
                </a:lnTo>
                <a:lnTo>
                  <a:pt x="5075669" y="5361848"/>
                </a:lnTo>
                <a:lnTo>
                  <a:pt x="5067234" y="5361848"/>
                </a:lnTo>
                <a:cubicBezTo>
                  <a:pt x="5067234" y="5361848"/>
                  <a:pt x="5067233" y="5353409"/>
                  <a:pt x="5075669" y="5344976"/>
                </a:cubicBezTo>
                <a:cubicBezTo>
                  <a:pt x="5075670" y="5347788"/>
                  <a:pt x="5075670" y="5350600"/>
                  <a:pt x="5075671" y="5353411"/>
                </a:cubicBezTo>
                <a:lnTo>
                  <a:pt x="5084105" y="5353411"/>
                </a:lnTo>
                <a:lnTo>
                  <a:pt x="5084105" y="5336541"/>
                </a:lnTo>
                <a:lnTo>
                  <a:pt x="5092541" y="5328103"/>
                </a:lnTo>
                <a:cubicBezTo>
                  <a:pt x="5100976" y="5319670"/>
                  <a:pt x="5117848" y="5277491"/>
                  <a:pt x="5092541" y="5302798"/>
                </a:cubicBezTo>
                <a:cubicBezTo>
                  <a:pt x="5100976" y="5294363"/>
                  <a:pt x="5100976" y="5294363"/>
                  <a:pt x="5100978" y="5285927"/>
                </a:cubicBezTo>
                <a:cubicBezTo>
                  <a:pt x="5100978" y="5285927"/>
                  <a:pt x="5092539" y="5285927"/>
                  <a:pt x="5092541" y="5294363"/>
                </a:cubicBezTo>
                <a:cubicBezTo>
                  <a:pt x="5092541" y="5294363"/>
                  <a:pt x="5084105" y="5294363"/>
                  <a:pt x="5084105" y="5302796"/>
                </a:cubicBezTo>
                <a:lnTo>
                  <a:pt x="5084105" y="5285927"/>
                </a:lnTo>
                <a:cubicBezTo>
                  <a:pt x="5092540" y="5277491"/>
                  <a:pt x="5100976" y="5260620"/>
                  <a:pt x="5109412" y="5235313"/>
                </a:cubicBezTo>
                <a:cubicBezTo>
                  <a:pt x="5126283" y="5201570"/>
                  <a:pt x="5143156" y="5167827"/>
                  <a:pt x="5151589" y="5142520"/>
                </a:cubicBezTo>
                <a:lnTo>
                  <a:pt x="5160025" y="5134084"/>
                </a:lnTo>
                <a:lnTo>
                  <a:pt x="5160025" y="5125649"/>
                </a:lnTo>
                <a:cubicBezTo>
                  <a:pt x="5160025" y="5108777"/>
                  <a:pt x="5168461" y="5091906"/>
                  <a:pt x="5176898" y="5083470"/>
                </a:cubicBezTo>
                <a:cubicBezTo>
                  <a:pt x="5176897" y="5075036"/>
                  <a:pt x="5185332" y="5058163"/>
                  <a:pt x="5185333" y="5049729"/>
                </a:cubicBezTo>
                <a:cubicBezTo>
                  <a:pt x="5193769" y="5032856"/>
                  <a:pt x="5210641" y="5007550"/>
                  <a:pt x="5219076" y="4990679"/>
                </a:cubicBezTo>
                <a:lnTo>
                  <a:pt x="5227514" y="4990679"/>
                </a:lnTo>
                <a:cubicBezTo>
                  <a:pt x="5227512" y="4982241"/>
                  <a:pt x="5227512" y="4982241"/>
                  <a:pt x="5227511" y="4973806"/>
                </a:cubicBezTo>
                <a:lnTo>
                  <a:pt x="5227512" y="4965372"/>
                </a:lnTo>
                <a:lnTo>
                  <a:pt x="5219077" y="4973806"/>
                </a:lnTo>
                <a:cubicBezTo>
                  <a:pt x="5227512" y="4956934"/>
                  <a:pt x="5252821" y="4931627"/>
                  <a:pt x="5244383" y="4914756"/>
                </a:cubicBezTo>
                <a:cubicBezTo>
                  <a:pt x="5252819" y="4914756"/>
                  <a:pt x="5252819" y="4914756"/>
                  <a:pt x="5252819" y="4906320"/>
                </a:cubicBezTo>
                <a:cubicBezTo>
                  <a:pt x="5261255" y="4897886"/>
                  <a:pt x="5252821" y="4897886"/>
                  <a:pt x="5252821" y="4897886"/>
                </a:cubicBezTo>
                <a:cubicBezTo>
                  <a:pt x="5269693" y="4872579"/>
                  <a:pt x="5252819" y="4847272"/>
                  <a:pt x="5269691" y="4838836"/>
                </a:cubicBezTo>
                <a:lnTo>
                  <a:pt x="5269691" y="4847272"/>
                </a:lnTo>
                <a:cubicBezTo>
                  <a:pt x="5261255" y="4864143"/>
                  <a:pt x="5261255" y="4872579"/>
                  <a:pt x="5269693" y="4872579"/>
                </a:cubicBezTo>
                <a:cubicBezTo>
                  <a:pt x="5269693" y="4872579"/>
                  <a:pt x="5278127" y="4864143"/>
                  <a:pt x="5278126" y="4855707"/>
                </a:cubicBezTo>
                <a:lnTo>
                  <a:pt x="5286562" y="4847272"/>
                </a:lnTo>
                <a:cubicBezTo>
                  <a:pt x="5303433" y="4847270"/>
                  <a:pt x="5294998" y="4872579"/>
                  <a:pt x="5278125" y="4881015"/>
                </a:cubicBezTo>
                <a:cubicBezTo>
                  <a:pt x="5294998" y="4872579"/>
                  <a:pt x="5286561" y="4914756"/>
                  <a:pt x="5294998" y="4889450"/>
                </a:cubicBezTo>
                <a:cubicBezTo>
                  <a:pt x="5278126" y="4872579"/>
                  <a:pt x="5328740" y="4864144"/>
                  <a:pt x="5320304" y="4830400"/>
                </a:cubicBezTo>
                <a:lnTo>
                  <a:pt x="5328741" y="4821963"/>
                </a:lnTo>
                <a:lnTo>
                  <a:pt x="5328741" y="4813530"/>
                </a:lnTo>
                <a:lnTo>
                  <a:pt x="5328741" y="4805093"/>
                </a:lnTo>
                <a:lnTo>
                  <a:pt x="5320305" y="4813527"/>
                </a:lnTo>
                <a:cubicBezTo>
                  <a:pt x="5320304" y="4805093"/>
                  <a:pt x="5328740" y="4788222"/>
                  <a:pt x="5320305" y="4788222"/>
                </a:cubicBezTo>
                <a:lnTo>
                  <a:pt x="5311868" y="4779784"/>
                </a:lnTo>
                <a:cubicBezTo>
                  <a:pt x="5303434" y="4796658"/>
                  <a:pt x="5303433" y="4805093"/>
                  <a:pt x="5294998" y="4821963"/>
                </a:cubicBezTo>
                <a:lnTo>
                  <a:pt x="5294998" y="4813529"/>
                </a:lnTo>
                <a:cubicBezTo>
                  <a:pt x="5294997" y="4805093"/>
                  <a:pt x="5294998" y="4796657"/>
                  <a:pt x="5286562" y="4796658"/>
                </a:cubicBezTo>
                <a:lnTo>
                  <a:pt x="5279291" y="4811201"/>
                </a:lnTo>
                <a:lnTo>
                  <a:pt x="5280235" y="4795603"/>
                </a:lnTo>
                <a:cubicBezTo>
                  <a:pt x="5284454" y="4784004"/>
                  <a:pt x="5290780" y="4771350"/>
                  <a:pt x="5294997" y="4754479"/>
                </a:cubicBezTo>
                <a:cubicBezTo>
                  <a:pt x="5261254" y="4805093"/>
                  <a:pt x="5286562" y="4746045"/>
                  <a:pt x="5269690" y="4729170"/>
                </a:cubicBezTo>
                <a:lnTo>
                  <a:pt x="5278128" y="4737607"/>
                </a:lnTo>
                <a:lnTo>
                  <a:pt x="5286561" y="4737608"/>
                </a:lnTo>
                <a:cubicBezTo>
                  <a:pt x="5286562" y="4746045"/>
                  <a:pt x="5286562" y="4746045"/>
                  <a:pt x="5294998" y="4737608"/>
                </a:cubicBezTo>
                <a:cubicBezTo>
                  <a:pt x="5294998" y="4737608"/>
                  <a:pt x="5294997" y="4729170"/>
                  <a:pt x="5294999" y="4720736"/>
                </a:cubicBezTo>
                <a:lnTo>
                  <a:pt x="5295000" y="4712301"/>
                </a:lnTo>
                <a:cubicBezTo>
                  <a:pt x="5303434" y="4703863"/>
                  <a:pt x="5311869" y="4712299"/>
                  <a:pt x="5311869" y="4695429"/>
                </a:cubicBezTo>
                <a:lnTo>
                  <a:pt x="5311869" y="4712299"/>
                </a:lnTo>
                <a:cubicBezTo>
                  <a:pt x="5311869" y="4720736"/>
                  <a:pt x="5320306" y="4720735"/>
                  <a:pt x="5320307" y="4712301"/>
                </a:cubicBezTo>
                <a:cubicBezTo>
                  <a:pt x="5328740" y="4712301"/>
                  <a:pt x="5328743" y="4703863"/>
                  <a:pt x="5328740" y="4695429"/>
                </a:cubicBezTo>
                <a:lnTo>
                  <a:pt x="5328740" y="4678557"/>
                </a:lnTo>
                <a:cubicBezTo>
                  <a:pt x="5328741" y="4661688"/>
                  <a:pt x="5320305" y="4644813"/>
                  <a:pt x="5311871" y="4661688"/>
                </a:cubicBezTo>
                <a:cubicBezTo>
                  <a:pt x="5311869" y="4653253"/>
                  <a:pt x="5311869" y="4653253"/>
                  <a:pt x="5303433" y="4653252"/>
                </a:cubicBezTo>
                <a:lnTo>
                  <a:pt x="5294998" y="4661688"/>
                </a:lnTo>
                <a:cubicBezTo>
                  <a:pt x="5294999" y="4653250"/>
                  <a:pt x="5303434" y="4636379"/>
                  <a:pt x="5303432" y="4619508"/>
                </a:cubicBezTo>
                <a:cubicBezTo>
                  <a:pt x="5303434" y="4636379"/>
                  <a:pt x="5294999" y="4653250"/>
                  <a:pt x="5303432" y="4644816"/>
                </a:cubicBezTo>
                <a:cubicBezTo>
                  <a:pt x="5320304" y="4636382"/>
                  <a:pt x="5303432" y="4619508"/>
                  <a:pt x="5320305" y="4611072"/>
                </a:cubicBezTo>
                <a:lnTo>
                  <a:pt x="5328743" y="4611070"/>
                </a:lnTo>
                <a:cubicBezTo>
                  <a:pt x="5328741" y="4608259"/>
                  <a:pt x="5328742" y="4605448"/>
                  <a:pt x="5328741" y="4602637"/>
                </a:cubicBezTo>
                <a:lnTo>
                  <a:pt x="5328741" y="4594202"/>
                </a:lnTo>
                <a:lnTo>
                  <a:pt x="5320304" y="4594202"/>
                </a:lnTo>
                <a:lnTo>
                  <a:pt x="5337175" y="4577331"/>
                </a:lnTo>
                <a:cubicBezTo>
                  <a:pt x="5328740" y="4560457"/>
                  <a:pt x="5337176" y="4543586"/>
                  <a:pt x="5337175" y="4526717"/>
                </a:cubicBezTo>
                <a:cubicBezTo>
                  <a:pt x="5337178" y="4535152"/>
                  <a:pt x="5337176" y="4543586"/>
                  <a:pt x="5337176" y="4543586"/>
                </a:cubicBezTo>
                <a:cubicBezTo>
                  <a:pt x="5345612" y="4509845"/>
                  <a:pt x="5337176" y="4518279"/>
                  <a:pt x="5354048" y="4492974"/>
                </a:cubicBezTo>
                <a:lnTo>
                  <a:pt x="5362484" y="4501408"/>
                </a:lnTo>
                <a:lnTo>
                  <a:pt x="5362484" y="4492972"/>
                </a:lnTo>
                <a:lnTo>
                  <a:pt x="5370918" y="4492974"/>
                </a:lnTo>
                <a:cubicBezTo>
                  <a:pt x="5354048" y="4543588"/>
                  <a:pt x="5370919" y="4501408"/>
                  <a:pt x="5379355" y="4501407"/>
                </a:cubicBezTo>
                <a:cubicBezTo>
                  <a:pt x="5370919" y="4526717"/>
                  <a:pt x="5362484" y="4552024"/>
                  <a:pt x="5362484" y="4577331"/>
                </a:cubicBezTo>
                <a:lnTo>
                  <a:pt x="5354048" y="4577331"/>
                </a:lnTo>
                <a:cubicBezTo>
                  <a:pt x="5345611" y="4594200"/>
                  <a:pt x="5345612" y="4602638"/>
                  <a:pt x="5345612" y="4611072"/>
                </a:cubicBezTo>
                <a:cubicBezTo>
                  <a:pt x="5354048" y="4594202"/>
                  <a:pt x="5354048" y="4585765"/>
                  <a:pt x="5362483" y="4585763"/>
                </a:cubicBezTo>
                <a:cubicBezTo>
                  <a:pt x="5354048" y="4611072"/>
                  <a:pt x="5362483" y="4611070"/>
                  <a:pt x="5354047" y="4627944"/>
                </a:cubicBezTo>
                <a:lnTo>
                  <a:pt x="5345611" y="4636382"/>
                </a:lnTo>
                <a:lnTo>
                  <a:pt x="5345612" y="4644813"/>
                </a:lnTo>
                <a:lnTo>
                  <a:pt x="5354047" y="4653250"/>
                </a:lnTo>
                <a:lnTo>
                  <a:pt x="5362483" y="4644815"/>
                </a:lnTo>
                <a:cubicBezTo>
                  <a:pt x="5370917" y="4644815"/>
                  <a:pt x="5370918" y="4636379"/>
                  <a:pt x="5370919" y="4627945"/>
                </a:cubicBezTo>
                <a:lnTo>
                  <a:pt x="5370919" y="4619508"/>
                </a:lnTo>
                <a:lnTo>
                  <a:pt x="5362483" y="4619508"/>
                </a:lnTo>
                <a:cubicBezTo>
                  <a:pt x="5362484" y="4594202"/>
                  <a:pt x="5387791" y="4535150"/>
                  <a:pt x="5387791" y="4501408"/>
                </a:cubicBezTo>
                <a:lnTo>
                  <a:pt x="5396225" y="4492972"/>
                </a:lnTo>
                <a:cubicBezTo>
                  <a:pt x="5396224" y="4490161"/>
                  <a:pt x="5396224" y="4487349"/>
                  <a:pt x="5396224" y="4484538"/>
                </a:cubicBezTo>
                <a:cubicBezTo>
                  <a:pt x="5396224" y="4481726"/>
                  <a:pt x="5396224" y="4478914"/>
                  <a:pt x="5396225" y="4476102"/>
                </a:cubicBezTo>
                <a:cubicBezTo>
                  <a:pt x="5396226" y="4459231"/>
                  <a:pt x="5404662" y="4433924"/>
                  <a:pt x="5413098" y="4425488"/>
                </a:cubicBezTo>
                <a:lnTo>
                  <a:pt x="5404662" y="4425486"/>
                </a:lnTo>
                <a:lnTo>
                  <a:pt x="5413098" y="4417053"/>
                </a:lnTo>
                <a:cubicBezTo>
                  <a:pt x="5413098" y="4417053"/>
                  <a:pt x="5421534" y="4408617"/>
                  <a:pt x="5421533" y="4400179"/>
                </a:cubicBezTo>
                <a:lnTo>
                  <a:pt x="5413097" y="4391743"/>
                </a:lnTo>
                <a:cubicBezTo>
                  <a:pt x="5415207" y="4370655"/>
                  <a:pt x="5418370" y="4352203"/>
                  <a:pt x="5421797" y="4335463"/>
                </a:cubicBezTo>
                <a:lnTo>
                  <a:pt x="5430069" y="4298454"/>
                </a:lnTo>
                <a:lnTo>
                  <a:pt x="5422231" y="4304885"/>
                </a:lnTo>
                <a:cubicBezTo>
                  <a:pt x="5417998" y="4308077"/>
                  <a:pt x="5416957" y="4315503"/>
                  <a:pt x="5412724" y="4318695"/>
                </a:cubicBezTo>
                <a:cubicBezTo>
                  <a:pt x="5412724" y="4318695"/>
                  <a:pt x="5409531" y="4314460"/>
                  <a:pt x="5410571" y="4307033"/>
                </a:cubicBezTo>
                <a:cubicBezTo>
                  <a:pt x="5410571" y="4307033"/>
                  <a:pt x="5410571" y="4307033"/>
                  <a:pt x="5411613" y="4299607"/>
                </a:cubicBezTo>
                <a:cubicBezTo>
                  <a:pt x="5409531" y="4314460"/>
                  <a:pt x="5399952" y="4301755"/>
                  <a:pt x="5410500" y="4280519"/>
                </a:cubicBezTo>
                <a:cubicBezTo>
                  <a:pt x="5410500" y="4280519"/>
                  <a:pt x="5410500" y="4280519"/>
                  <a:pt x="5417926" y="4281562"/>
                </a:cubicBezTo>
                <a:cubicBezTo>
                  <a:pt x="5422159" y="4278371"/>
                  <a:pt x="5423199" y="4270944"/>
                  <a:pt x="5423199" y="4270944"/>
                </a:cubicBezTo>
                <a:cubicBezTo>
                  <a:pt x="5430626" y="4271987"/>
                  <a:pt x="5426393" y="4275179"/>
                  <a:pt x="5425352" y="4282606"/>
                </a:cubicBezTo>
                <a:cubicBezTo>
                  <a:pt x="5425352" y="4282606"/>
                  <a:pt x="5425352" y="4282606"/>
                  <a:pt x="5424312" y="4290032"/>
                </a:cubicBezTo>
                <a:cubicBezTo>
                  <a:pt x="5428006" y="4283925"/>
                  <a:pt x="5431697" y="4276161"/>
                  <a:pt x="5435055" y="4267818"/>
                </a:cubicBezTo>
                <a:lnTo>
                  <a:pt x="5436591" y="4263308"/>
                </a:lnTo>
                <a:lnTo>
                  <a:pt x="5439195" y="4248207"/>
                </a:lnTo>
                <a:cubicBezTo>
                  <a:pt x="5440513" y="4234630"/>
                  <a:pt x="5440514" y="4220923"/>
                  <a:pt x="5438405" y="4206160"/>
                </a:cubicBezTo>
                <a:cubicBezTo>
                  <a:pt x="5446840" y="4206161"/>
                  <a:pt x="5446841" y="4197726"/>
                  <a:pt x="5446841" y="4189290"/>
                </a:cubicBezTo>
                <a:lnTo>
                  <a:pt x="5446841" y="4180852"/>
                </a:lnTo>
                <a:lnTo>
                  <a:pt x="5438404" y="4180854"/>
                </a:lnTo>
                <a:cubicBezTo>
                  <a:pt x="5455276" y="4172417"/>
                  <a:pt x="5455276" y="4147110"/>
                  <a:pt x="5455276" y="4130240"/>
                </a:cubicBezTo>
                <a:lnTo>
                  <a:pt x="5455276" y="4121804"/>
                </a:lnTo>
                <a:lnTo>
                  <a:pt x="5455276" y="4104933"/>
                </a:lnTo>
                <a:lnTo>
                  <a:pt x="5455276" y="4096497"/>
                </a:lnTo>
                <a:cubicBezTo>
                  <a:pt x="5455276" y="4096497"/>
                  <a:pt x="5463712" y="4096495"/>
                  <a:pt x="5463712" y="4088062"/>
                </a:cubicBezTo>
                <a:cubicBezTo>
                  <a:pt x="5463710" y="4085250"/>
                  <a:pt x="5463710" y="4082438"/>
                  <a:pt x="5463710" y="4079626"/>
                </a:cubicBezTo>
                <a:cubicBezTo>
                  <a:pt x="5455276" y="4062752"/>
                  <a:pt x="5480584" y="4029012"/>
                  <a:pt x="5463711" y="4029012"/>
                </a:cubicBezTo>
                <a:lnTo>
                  <a:pt x="5463712" y="4020574"/>
                </a:lnTo>
                <a:lnTo>
                  <a:pt x="5463712" y="4003705"/>
                </a:lnTo>
                <a:lnTo>
                  <a:pt x="5463712" y="3995269"/>
                </a:lnTo>
                <a:cubicBezTo>
                  <a:pt x="5480584" y="3986830"/>
                  <a:pt x="5463712" y="3953088"/>
                  <a:pt x="5463711" y="3936219"/>
                </a:cubicBezTo>
                <a:cubicBezTo>
                  <a:pt x="5463711" y="3910912"/>
                  <a:pt x="5480584" y="3927783"/>
                  <a:pt x="5480582" y="3902476"/>
                </a:cubicBezTo>
                <a:cubicBezTo>
                  <a:pt x="5480582" y="3902476"/>
                  <a:pt x="5480584" y="3894040"/>
                  <a:pt x="5489019" y="3894042"/>
                </a:cubicBezTo>
                <a:lnTo>
                  <a:pt x="5489019" y="3885606"/>
                </a:lnTo>
                <a:cubicBezTo>
                  <a:pt x="5489019" y="3877167"/>
                  <a:pt x="5489019" y="3877167"/>
                  <a:pt x="5480583" y="3885606"/>
                </a:cubicBezTo>
                <a:lnTo>
                  <a:pt x="5480584" y="3894040"/>
                </a:lnTo>
                <a:cubicBezTo>
                  <a:pt x="5472148" y="3877169"/>
                  <a:pt x="5480583" y="3860299"/>
                  <a:pt x="5472148" y="3860298"/>
                </a:cubicBezTo>
                <a:cubicBezTo>
                  <a:pt x="5480582" y="3834992"/>
                  <a:pt x="5480583" y="3860299"/>
                  <a:pt x="5489019" y="3860299"/>
                </a:cubicBezTo>
                <a:lnTo>
                  <a:pt x="5496941" y="3868220"/>
                </a:lnTo>
                <a:lnTo>
                  <a:pt x="5493896" y="3915262"/>
                </a:lnTo>
                <a:cubicBezTo>
                  <a:pt x="5492709" y="3963109"/>
                  <a:pt x="5497455" y="3993159"/>
                  <a:pt x="5497452" y="4037447"/>
                </a:cubicBezTo>
                <a:cubicBezTo>
                  <a:pt x="5497452" y="4037447"/>
                  <a:pt x="5489019" y="4037445"/>
                  <a:pt x="5489016" y="4045883"/>
                </a:cubicBezTo>
                <a:cubicBezTo>
                  <a:pt x="5489018" y="4048695"/>
                  <a:pt x="5489018" y="4051507"/>
                  <a:pt x="5489019" y="4054319"/>
                </a:cubicBezTo>
                <a:lnTo>
                  <a:pt x="5489386" y="4063858"/>
                </a:lnTo>
                <a:lnTo>
                  <a:pt x="5490041" y="4061970"/>
                </a:lnTo>
                <a:cubicBezTo>
                  <a:pt x="5495580" y="4051566"/>
                  <a:pt x="5500564" y="4056526"/>
                  <a:pt x="5508475" y="4040599"/>
                </a:cubicBezTo>
                <a:cubicBezTo>
                  <a:pt x="5516870" y="4007701"/>
                  <a:pt x="5505210" y="4009850"/>
                  <a:pt x="5508331" y="3987570"/>
                </a:cubicBezTo>
                <a:cubicBezTo>
                  <a:pt x="5528386" y="3952524"/>
                  <a:pt x="5532548" y="3922818"/>
                  <a:pt x="5535669" y="3900538"/>
                </a:cubicBezTo>
                <a:cubicBezTo>
                  <a:pt x="5538790" y="3878259"/>
                  <a:pt x="5538719" y="3851745"/>
                  <a:pt x="5551347" y="3815654"/>
                </a:cubicBezTo>
                <a:cubicBezTo>
                  <a:pt x="5559813" y="3809271"/>
                  <a:pt x="5565086" y="3798653"/>
                  <a:pt x="5567239" y="3810315"/>
                </a:cubicBezTo>
                <a:cubicBezTo>
                  <a:pt x="5591384" y="3719048"/>
                  <a:pt x="5589087" y="3654357"/>
                  <a:pt x="5597339" y="3568431"/>
                </a:cubicBezTo>
                <a:cubicBezTo>
                  <a:pt x="5593106" y="3571622"/>
                  <a:pt x="5586792" y="3589667"/>
                  <a:pt x="5580406" y="3581198"/>
                </a:cubicBezTo>
                <a:cubicBezTo>
                  <a:pt x="5579150" y="3509080"/>
                  <a:pt x="5610936" y="3498401"/>
                  <a:pt x="5623492" y="3435797"/>
                </a:cubicBezTo>
                <a:cubicBezTo>
                  <a:pt x="5634111" y="3441075"/>
                  <a:pt x="5622523" y="3469738"/>
                  <a:pt x="5627870" y="3485634"/>
                </a:cubicBezTo>
                <a:cubicBezTo>
                  <a:pt x="5624676" y="3481400"/>
                  <a:pt x="5624676" y="3481400"/>
                  <a:pt x="5628909" y="3478208"/>
                </a:cubicBezTo>
                <a:cubicBezTo>
                  <a:pt x="5629950" y="3470782"/>
                  <a:pt x="5634183" y="3467589"/>
                  <a:pt x="5633142" y="3475016"/>
                </a:cubicBezTo>
                <a:cubicBezTo>
                  <a:pt x="5633142" y="3475016"/>
                  <a:pt x="5635295" y="3486677"/>
                  <a:pt x="5631062" y="3489870"/>
                </a:cubicBezTo>
                <a:cubicBezTo>
                  <a:pt x="5631062" y="3489870"/>
                  <a:pt x="5634255" y="3494104"/>
                  <a:pt x="5634255" y="3494104"/>
                </a:cubicBezTo>
                <a:cubicBezTo>
                  <a:pt x="5634255" y="3494104"/>
                  <a:pt x="5634255" y="3494104"/>
                  <a:pt x="5630021" y="3497296"/>
                </a:cubicBezTo>
                <a:cubicBezTo>
                  <a:pt x="5633357" y="3554560"/>
                  <a:pt x="5629268" y="3610781"/>
                  <a:pt x="5608173" y="3653253"/>
                </a:cubicBezTo>
                <a:cubicBezTo>
                  <a:pt x="5622056" y="3689281"/>
                  <a:pt x="5595760" y="3768886"/>
                  <a:pt x="5592710" y="3817680"/>
                </a:cubicBezTo>
                <a:cubicBezTo>
                  <a:pt x="5586396" y="3835725"/>
                  <a:pt x="5583204" y="3831490"/>
                  <a:pt x="5581051" y="3819828"/>
                </a:cubicBezTo>
                <a:cubicBezTo>
                  <a:pt x="5581123" y="3846343"/>
                  <a:pt x="5569535" y="3875005"/>
                  <a:pt x="5575920" y="3883475"/>
                </a:cubicBezTo>
                <a:cubicBezTo>
                  <a:pt x="5571203" y="3903637"/>
                  <a:pt x="5567006" y="3920086"/>
                  <a:pt x="5563598" y="3934280"/>
                </a:cubicBezTo>
                <a:lnTo>
                  <a:pt x="5562972" y="3937349"/>
                </a:lnTo>
                <a:lnTo>
                  <a:pt x="5571794" y="3923038"/>
                </a:lnTo>
                <a:cubicBezTo>
                  <a:pt x="5593939" y="3878751"/>
                  <a:pt x="5611337" y="3820229"/>
                  <a:pt x="5623989" y="3775941"/>
                </a:cubicBezTo>
                <a:lnTo>
                  <a:pt x="5632426" y="3767506"/>
                </a:lnTo>
                <a:cubicBezTo>
                  <a:pt x="5632426" y="3767506"/>
                  <a:pt x="5640861" y="3767506"/>
                  <a:pt x="5640861" y="3759071"/>
                </a:cubicBezTo>
                <a:lnTo>
                  <a:pt x="5649298" y="3767505"/>
                </a:lnTo>
                <a:lnTo>
                  <a:pt x="5649298" y="3742197"/>
                </a:lnTo>
                <a:cubicBezTo>
                  <a:pt x="5666171" y="3691585"/>
                  <a:pt x="5674605" y="3624099"/>
                  <a:pt x="5683041" y="3581921"/>
                </a:cubicBezTo>
                <a:cubicBezTo>
                  <a:pt x="5691475" y="3573485"/>
                  <a:pt x="5691476" y="3590358"/>
                  <a:pt x="5691475" y="3598792"/>
                </a:cubicBezTo>
                <a:cubicBezTo>
                  <a:pt x="5698857" y="3576649"/>
                  <a:pt x="5712697" y="3496378"/>
                  <a:pt x="5732996" y="3493610"/>
                </a:cubicBezTo>
                <a:lnTo>
                  <a:pt x="5733449" y="3493806"/>
                </a:lnTo>
                <a:lnTo>
                  <a:pt x="5734014" y="3473633"/>
                </a:lnTo>
                <a:cubicBezTo>
                  <a:pt x="5733582" y="3467260"/>
                  <a:pt x="5732457" y="3462613"/>
                  <a:pt x="5730509" y="3460815"/>
                </a:cubicBezTo>
                <a:cubicBezTo>
                  <a:pt x="5735891" y="3408066"/>
                  <a:pt x="5752664" y="3358615"/>
                  <a:pt x="5743964" y="3328941"/>
                </a:cubicBezTo>
                <a:cubicBezTo>
                  <a:pt x="5746354" y="3295074"/>
                  <a:pt x="5754450" y="3309761"/>
                  <a:pt x="5761038" y="3286983"/>
                </a:cubicBezTo>
                <a:cubicBezTo>
                  <a:pt x="5763428" y="3253117"/>
                  <a:pt x="5752340" y="3257310"/>
                  <a:pt x="5751435" y="3234831"/>
                </a:cubicBezTo>
                <a:cubicBezTo>
                  <a:pt x="5764914" y="3196770"/>
                  <a:pt x="5763707" y="3166797"/>
                  <a:pt x="5762802" y="3144319"/>
                </a:cubicBezTo>
                <a:cubicBezTo>
                  <a:pt x="5761898" y="3121840"/>
                  <a:pt x="5757096" y="3095764"/>
                  <a:pt x="5763082" y="3058000"/>
                </a:cubicBezTo>
                <a:cubicBezTo>
                  <a:pt x="5770274" y="3050209"/>
                  <a:pt x="5773568" y="3038820"/>
                  <a:pt x="5777766" y="3049910"/>
                </a:cubicBezTo>
                <a:cubicBezTo>
                  <a:pt x="5785236" y="2955800"/>
                  <a:pt x="5771435" y="2892557"/>
                  <a:pt x="5764220" y="2806537"/>
                </a:cubicBezTo>
                <a:lnTo>
                  <a:pt x="5759877" y="2815776"/>
                </a:lnTo>
                <a:lnTo>
                  <a:pt x="5758962" y="2839583"/>
                </a:lnTo>
                <a:cubicBezTo>
                  <a:pt x="5750526" y="2839583"/>
                  <a:pt x="5750526" y="2831148"/>
                  <a:pt x="5750526" y="2831148"/>
                </a:cubicBezTo>
                <a:lnTo>
                  <a:pt x="5750526" y="2822713"/>
                </a:lnTo>
                <a:lnTo>
                  <a:pt x="5750526" y="2822277"/>
                </a:lnTo>
                <a:lnTo>
                  <a:pt x="5749837" y="2822120"/>
                </a:lnTo>
                <a:lnTo>
                  <a:pt x="5747894" y="2797782"/>
                </a:lnTo>
                <a:lnTo>
                  <a:pt x="5743144" y="2798460"/>
                </a:lnTo>
                <a:cubicBezTo>
                  <a:pt x="5742089" y="2799515"/>
                  <a:pt x="5742090" y="2801624"/>
                  <a:pt x="5742091" y="2805842"/>
                </a:cubicBezTo>
                <a:lnTo>
                  <a:pt x="5742091" y="2814279"/>
                </a:lnTo>
                <a:lnTo>
                  <a:pt x="5742090" y="2822713"/>
                </a:lnTo>
                <a:cubicBezTo>
                  <a:pt x="5725221" y="2772097"/>
                  <a:pt x="5725221" y="2839583"/>
                  <a:pt x="5733655" y="2848019"/>
                </a:cubicBezTo>
                <a:lnTo>
                  <a:pt x="5742090" y="2856452"/>
                </a:lnTo>
                <a:lnTo>
                  <a:pt x="5742091" y="2848019"/>
                </a:lnTo>
                <a:lnTo>
                  <a:pt x="5750526" y="2839583"/>
                </a:lnTo>
                <a:lnTo>
                  <a:pt x="5750526" y="2864888"/>
                </a:lnTo>
                <a:lnTo>
                  <a:pt x="5750525" y="2873326"/>
                </a:lnTo>
                <a:cubicBezTo>
                  <a:pt x="5750526" y="2932374"/>
                  <a:pt x="5733655" y="2974554"/>
                  <a:pt x="5708345" y="2940812"/>
                </a:cubicBezTo>
                <a:cubicBezTo>
                  <a:pt x="5708348" y="2898633"/>
                  <a:pt x="5699912" y="2898632"/>
                  <a:pt x="5699912" y="2839583"/>
                </a:cubicBezTo>
                <a:cubicBezTo>
                  <a:pt x="5695694" y="2837474"/>
                  <a:pt x="5692531" y="2838002"/>
                  <a:pt x="5689894" y="2840110"/>
                </a:cubicBezTo>
                <a:lnTo>
                  <a:pt x="5683185" y="2849917"/>
                </a:lnTo>
                <a:lnTo>
                  <a:pt x="5682885" y="2853046"/>
                </a:lnTo>
                <a:cubicBezTo>
                  <a:pt x="5682333" y="2855285"/>
                  <a:pt x="5681574" y="2856372"/>
                  <a:pt x="5680651" y="2856536"/>
                </a:cubicBezTo>
                <a:lnTo>
                  <a:pt x="5680060" y="2855859"/>
                </a:lnTo>
                <a:lnTo>
                  <a:pt x="5676293" y="2863103"/>
                </a:lnTo>
                <a:lnTo>
                  <a:pt x="5680760" y="2886509"/>
                </a:lnTo>
                <a:cubicBezTo>
                  <a:pt x="5682357" y="2898126"/>
                  <a:pt x="5684002" y="2907354"/>
                  <a:pt x="5688352" y="2910389"/>
                </a:cubicBezTo>
                <a:cubicBezTo>
                  <a:pt x="5691903" y="2951650"/>
                  <a:pt x="5692821" y="2978146"/>
                  <a:pt x="5696772" y="3000293"/>
                </a:cubicBezTo>
                <a:cubicBezTo>
                  <a:pt x="5697689" y="3026790"/>
                  <a:pt x="5697290" y="3045902"/>
                  <a:pt x="5692141" y="3081094"/>
                </a:cubicBezTo>
                <a:cubicBezTo>
                  <a:pt x="5684759" y="3082408"/>
                  <a:pt x="5686474" y="3070677"/>
                  <a:pt x="5679091" y="3071991"/>
                </a:cubicBezTo>
                <a:cubicBezTo>
                  <a:pt x="5680926" y="3124983"/>
                  <a:pt x="5687511" y="3161895"/>
                  <a:pt x="5688029" y="3207504"/>
                </a:cubicBezTo>
                <a:cubicBezTo>
                  <a:pt x="5695930" y="3251800"/>
                  <a:pt x="5696448" y="3297408"/>
                  <a:pt x="5692217" y="3359096"/>
                </a:cubicBezTo>
                <a:cubicBezTo>
                  <a:pt x="5689982" y="3325218"/>
                  <a:pt x="5682200" y="3345644"/>
                  <a:pt x="5673101" y="3358689"/>
                </a:cubicBezTo>
                <a:cubicBezTo>
                  <a:pt x="5670067" y="3363038"/>
                  <a:pt x="5671384" y="3370421"/>
                  <a:pt x="5668351" y="3374768"/>
                </a:cubicBezTo>
                <a:cubicBezTo>
                  <a:pt x="5668351" y="3374768"/>
                  <a:pt x="5664001" y="3371734"/>
                  <a:pt x="5662684" y="3364351"/>
                </a:cubicBezTo>
                <a:cubicBezTo>
                  <a:pt x="5662684" y="3364351"/>
                  <a:pt x="5662684" y="3364351"/>
                  <a:pt x="5661368" y="3356969"/>
                </a:cubicBezTo>
                <a:cubicBezTo>
                  <a:pt x="5664001" y="3371734"/>
                  <a:pt x="5650952" y="3362631"/>
                  <a:pt x="5654384" y="3339170"/>
                </a:cubicBezTo>
                <a:cubicBezTo>
                  <a:pt x="5654384" y="3339170"/>
                  <a:pt x="5654384" y="3339170"/>
                  <a:pt x="5661768" y="3337856"/>
                </a:cubicBezTo>
                <a:cubicBezTo>
                  <a:pt x="5664800" y="3333508"/>
                  <a:pt x="5663483" y="3326125"/>
                  <a:pt x="5663483" y="3326125"/>
                </a:cubicBezTo>
                <a:cubicBezTo>
                  <a:pt x="5670866" y="3324812"/>
                  <a:pt x="5667833" y="3329160"/>
                  <a:pt x="5669150" y="3336542"/>
                </a:cubicBezTo>
                <a:cubicBezTo>
                  <a:pt x="5669150" y="3336542"/>
                  <a:pt x="5669150" y="3336542"/>
                  <a:pt x="5670467" y="3343924"/>
                </a:cubicBezTo>
                <a:cubicBezTo>
                  <a:pt x="5676933" y="3316115"/>
                  <a:pt x="5675097" y="3263123"/>
                  <a:pt x="5666398" y="3257055"/>
                </a:cubicBezTo>
                <a:cubicBezTo>
                  <a:pt x="5664562" y="3204063"/>
                  <a:pt x="5674461" y="3152792"/>
                  <a:pt x="5661810" y="3124576"/>
                </a:cubicBezTo>
                <a:cubicBezTo>
                  <a:pt x="5659576" y="3090699"/>
                  <a:pt x="5669592" y="3104149"/>
                  <a:pt x="5673025" y="3080687"/>
                </a:cubicBezTo>
                <a:cubicBezTo>
                  <a:pt x="5670791" y="3046809"/>
                  <a:pt x="5660375" y="3052471"/>
                  <a:pt x="5656425" y="3030323"/>
                </a:cubicBezTo>
                <a:cubicBezTo>
                  <a:pt x="5664606" y="2990784"/>
                  <a:pt x="5659339" y="2961253"/>
                  <a:pt x="5655388" y="2939106"/>
                </a:cubicBezTo>
                <a:cubicBezTo>
                  <a:pt x="5651437" y="2916958"/>
                  <a:pt x="5643136" y="2891777"/>
                  <a:pt x="5643936" y="2853549"/>
                </a:cubicBezTo>
                <a:cubicBezTo>
                  <a:pt x="5650002" y="2844854"/>
                  <a:pt x="5651718" y="2833123"/>
                  <a:pt x="5657385" y="2843539"/>
                </a:cubicBezTo>
                <a:lnTo>
                  <a:pt x="5657146" y="2841276"/>
                </a:lnTo>
                <a:lnTo>
                  <a:pt x="5648243" y="2809663"/>
                </a:lnTo>
                <a:cubicBezTo>
                  <a:pt x="5630844" y="2742046"/>
                  <a:pt x="5613444" y="2670868"/>
                  <a:pt x="5581811" y="2670869"/>
                </a:cubicBezTo>
                <a:lnTo>
                  <a:pt x="5581812" y="2662431"/>
                </a:lnTo>
                <a:lnTo>
                  <a:pt x="5581812" y="2645563"/>
                </a:lnTo>
                <a:cubicBezTo>
                  <a:pt x="5573376" y="2637125"/>
                  <a:pt x="5573377" y="2628693"/>
                  <a:pt x="5573376" y="2637125"/>
                </a:cubicBezTo>
                <a:cubicBezTo>
                  <a:pt x="5564941" y="2620256"/>
                  <a:pt x="5564941" y="2594949"/>
                  <a:pt x="5548068" y="2544335"/>
                </a:cubicBezTo>
                <a:cubicBezTo>
                  <a:pt x="5539634" y="2527464"/>
                  <a:pt x="5539633" y="2519026"/>
                  <a:pt x="5539634" y="2510592"/>
                </a:cubicBezTo>
                <a:lnTo>
                  <a:pt x="5531197" y="2502157"/>
                </a:lnTo>
                <a:lnTo>
                  <a:pt x="5531198" y="2493721"/>
                </a:lnTo>
                <a:cubicBezTo>
                  <a:pt x="5531197" y="2485283"/>
                  <a:pt x="5522761" y="2493721"/>
                  <a:pt x="5522761" y="2493721"/>
                </a:cubicBezTo>
                <a:lnTo>
                  <a:pt x="5522762" y="2485285"/>
                </a:lnTo>
                <a:cubicBezTo>
                  <a:pt x="5514328" y="2485285"/>
                  <a:pt x="5514327" y="2451540"/>
                  <a:pt x="5505889" y="2451543"/>
                </a:cubicBezTo>
                <a:cubicBezTo>
                  <a:pt x="5514328" y="2493720"/>
                  <a:pt x="5505891" y="2459978"/>
                  <a:pt x="5497455" y="2476850"/>
                </a:cubicBezTo>
                <a:cubicBezTo>
                  <a:pt x="5489018" y="2426235"/>
                  <a:pt x="5489019" y="2493720"/>
                  <a:pt x="5480584" y="2459978"/>
                </a:cubicBezTo>
                <a:cubicBezTo>
                  <a:pt x="5472147" y="2409365"/>
                  <a:pt x="5463710" y="2409365"/>
                  <a:pt x="5472147" y="2384058"/>
                </a:cubicBezTo>
                <a:cubicBezTo>
                  <a:pt x="5446841" y="2384058"/>
                  <a:pt x="5429967" y="2265958"/>
                  <a:pt x="5404661" y="2181601"/>
                </a:cubicBezTo>
                <a:cubicBezTo>
                  <a:pt x="5404661" y="2173166"/>
                  <a:pt x="5396224" y="2156292"/>
                  <a:pt x="5387791" y="2130985"/>
                </a:cubicBezTo>
                <a:cubicBezTo>
                  <a:pt x="5362483" y="2055067"/>
                  <a:pt x="5345614" y="2004453"/>
                  <a:pt x="5328740" y="1962273"/>
                </a:cubicBezTo>
                <a:cubicBezTo>
                  <a:pt x="5320306" y="1945401"/>
                  <a:pt x="5328741" y="1953837"/>
                  <a:pt x="5328741" y="1936967"/>
                </a:cubicBezTo>
                <a:cubicBezTo>
                  <a:pt x="5320305" y="1936965"/>
                  <a:pt x="5311870" y="1928530"/>
                  <a:pt x="5311869" y="1920096"/>
                </a:cubicBezTo>
                <a:lnTo>
                  <a:pt x="5320307" y="1911660"/>
                </a:lnTo>
                <a:cubicBezTo>
                  <a:pt x="5294997" y="1869480"/>
                  <a:pt x="5303433" y="1861047"/>
                  <a:pt x="5269693" y="1793560"/>
                </a:cubicBezTo>
                <a:lnTo>
                  <a:pt x="5286562" y="1793561"/>
                </a:lnTo>
                <a:cubicBezTo>
                  <a:pt x="5269690" y="1751383"/>
                  <a:pt x="5261255" y="1734510"/>
                  <a:pt x="5261255" y="1768254"/>
                </a:cubicBezTo>
                <a:cubicBezTo>
                  <a:pt x="5244383" y="1742947"/>
                  <a:pt x="5261255" y="1734510"/>
                  <a:pt x="5235948" y="1709201"/>
                </a:cubicBezTo>
                <a:cubicBezTo>
                  <a:pt x="5244383" y="1717640"/>
                  <a:pt x="5244382" y="1709203"/>
                  <a:pt x="5235947" y="1700769"/>
                </a:cubicBezTo>
                <a:lnTo>
                  <a:pt x="5244383" y="1700769"/>
                </a:lnTo>
                <a:cubicBezTo>
                  <a:pt x="5252818" y="1709203"/>
                  <a:pt x="5252819" y="1700767"/>
                  <a:pt x="5252819" y="1700767"/>
                </a:cubicBezTo>
                <a:lnTo>
                  <a:pt x="5252819" y="1692332"/>
                </a:lnTo>
                <a:cubicBezTo>
                  <a:pt x="5269693" y="1726076"/>
                  <a:pt x="5261254" y="1675460"/>
                  <a:pt x="5244383" y="1650153"/>
                </a:cubicBezTo>
                <a:lnTo>
                  <a:pt x="5252818" y="1650152"/>
                </a:lnTo>
                <a:lnTo>
                  <a:pt x="5252819" y="1641718"/>
                </a:lnTo>
                <a:lnTo>
                  <a:pt x="5244385" y="1633283"/>
                </a:lnTo>
                <a:cubicBezTo>
                  <a:pt x="5227512" y="1591105"/>
                  <a:pt x="5202205" y="1532055"/>
                  <a:pt x="5176900" y="1473003"/>
                </a:cubicBezTo>
                <a:cubicBezTo>
                  <a:pt x="5143155" y="1413955"/>
                  <a:pt x="5109412" y="1354905"/>
                  <a:pt x="5084104" y="1312727"/>
                </a:cubicBezTo>
                <a:cubicBezTo>
                  <a:pt x="5079886" y="1295857"/>
                  <a:pt x="5069343" y="1274766"/>
                  <a:pt x="5055633" y="1250514"/>
                </a:cubicBezTo>
                <a:lnTo>
                  <a:pt x="5041658" y="1226599"/>
                </a:lnTo>
                <a:lnTo>
                  <a:pt x="5093541" y="1340967"/>
                </a:lnTo>
                <a:cubicBezTo>
                  <a:pt x="5235732" y="1681085"/>
                  <a:pt x="5337210" y="2038049"/>
                  <a:pt x="5398999" y="2412246"/>
                </a:cubicBezTo>
                <a:cubicBezTo>
                  <a:pt x="5422890" y="2554151"/>
                  <a:pt x="5460842" y="2689651"/>
                  <a:pt x="5458394" y="2833367"/>
                </a:cubicBezTo>
                <a:cubicBezTo>
                  <a:pt x="5457892" y="2847175"/>
                  <a:pt x="5464297" y="2861234"/>
                  <a:pt x="5448705" y="2871734"/>
                </a:cubicBezTo>
                <a:cubicBezTo>
                  <a:pt x="5433365" y="2875326"/>
                  <a:pt x="5431053" y="2862798"/>
                  <a:pt x="5431304" y="2855892"/>
                </a:cubicBezTo>
                <a:cubicBezTo>
                  <a:pt x="5385690" y="2397937"/>
                  <a:pt x="5249309" y="1964347"/>
                  <a:pt x="5100400" y="1533070"/>
                </a:cubicBezTo>
                <a:cubicBezTo>
                  <a:pt x="5024275" y="1306308"/>
                  <a:pt x="4903157" y="1100041"/>
                  <a:pt x="4793286" y="888652"/>
                </a:cubicBezTo>
                <a:cubicBezTo>
                  <a:pt x="4778948" y="864625"/>
                  <a:pt x="4766140" y="836507"/>
                  <a:pt x="4754611" y="811200"/>
                </a:cubicBezTo>
                <a:cubicBezTo>
                  <a:pt x="4747700" y="801616"/>
                  <a:pt x="4747255" y="785266"/>
                  <a:pt x="4736788" y="782554"/>
                </a:cubicBezTo>
                <a:cubicBezTo>
                  <a:pt x="4733299" y="781651"/>
                  <a:pt x="4728696" y="782261"/>
                  <a:pt x="4722369" y="785144"/>
                </a:cubicBezTo>
                <a:cubicBezTo>
                  <a:pt x="4697061" y="796672"/>
                  <a:pt x="4707559" y="812263"/>
                  <a:pt x="4716525" y="831944"/>
                </a:cubicBezTo>
                <a:cubicBezTo>
                  <a:pt x="4773879" y="928050"/>
                  <a:pt x="4829707" y="1028246"/>
                  <a:pt x="4878628" y="1128191"/>
                </a:cubicBezTo>
                <a:cubicBezTo>
                  <a:pt x="4928929" y="1233026"/>
                  <a:pt x="4975663" y="1338424"/>
                  <a:pt x="5018643" y="1444415"/>
                </a:cubicBezTo>
                <a:lnTo>
                  <a:pt x="5107372" y="1685936"/>
                </a:lnTo>
                <a:lnTo>
                  <a:pt x="5109411" y="1683895"/>
                </a:lnTo>
                <a:cubicBezTo>
                  <a:pt x="5126283" y="1717639"/>
                  <a:pt x="5134721" y="1751382"/>
                  <a:pt x="5151590" y="1785122"/>
                </a:cubicBezTo>
                <a:lnTo>
                  <a:pt x="5143154" y="1785122"/>
                </a:lnTo>
                <a:cubicBezTo>
                  <a:pt x="5143154" y="1776689"/>
                  <a:pt x="5134719" y="1759817"/>
                  <a:pt x="5134721" y="1751382"/>
                </a:cubicBezTo>
                <a:lnTo>
                  <a:pt x="5122261" y="1726462"/>
                </a:lnTo>
                <a:lnTo>
                  <a:pt x="5136116" y="1764180"/>
                </a:lnTo>
                <a:lnTo>
                  <a:pt x="5157687" y="1838582"/>
                </a:lnTo>
                <a:lnTo>
                  <a:pt x="5167407" y="1843119"/>
                </a:lnTo>
                <a:cubicBezTo>
                  <a:pt x="5170572" y="1844173"/>
                  <a:pt x="5172680" y="1844174"/>
                  <a:pt x="5176898" y="1844173"/>
                </a:cubicBezTo>
                <a:cubicBezTo>
                  <a:pt x="5176900" y="1852608"/>
                  <a:pt x="5176898" y="1861046"/>
                  <a:pt x="5176898" y="1861046"/>
                </a:cubicBezTo>
                <a:cubicBezTo>
                  <a:pt x="5168464" y="1861046"/>
                  <a:pt x="5168461" y="1852610"/>
                  <a:pt x="5168464" y="1861046"/>
                </a:cubicBezTo>
                <a:lnTo>
                  <a:pt x="5168463" y="1869480"/>
                </a:lnTo>
                <a:cubicBezTo>
                  <a:pt x="5168463" y="1871571"/>
                  <a:pt x="5168462" y="1873663"/>
                  <a:pt x="5168462" y="1875756"/>
                </a:cubicBezTo>
                <a:lnTo>
                  <a:pt x="5229895" y="2087656"/>
                </a:lnTo>
                <a:lnTo>
                  <a:pt x="5242098" y="2145617"/>
                </a:lnTo>
                <a:lnTo>
                  <a:pt x="5261255" y="2173166"/>
                </a:lnTo>
                <a:cubicBezTo>
                  <a:pt x="5252821" y="2198470"/>
                  <a:pt x="5261254" y="2206906"/>
                  <a:pt x="5278125" y="2215342"/>
                </a:cubicBezTo>
                <a:cubicBezTo>
                  <a:pt x="5278126" y="2232217"/>
                  <a:pt x="5278128" y="2249087"/>
                  <a:pt x="5286562" y="2265959"/>
                </a:cubicBezTo>
                <a:cubicBezTo>
                  <a:pt x="5294998" y="2282828"/>
                  <a:pt x="5294997" y="2308137"/>
                  <a:pt x="5303433" y="2325006"/>
                </a:cubicBezTo>
                <a:cubicBezTo>
                  <a:pt x="5311869" y="2350315"/>
                  <a:pt x="5311869" y="2384057"/>
                  <a:pt x="5320305" y="2409365"/>
                </a:cubicBezTo>
                <a:cubicBezTo>
                  <a:pt x="5320305" y="2426235"/>
                  <a:pt x="5328740" y="2451540"/>
                  <a:pt x="5337176" y="2459978"/>
                </a:cubicBezTo>
                <a:lnTo>
                  <a:pt x="5337176" y="2468415"/>
                </a:lnTo>
                <a:cubicBezTo>
                  <a:pt x="5345612" y="2493721"/>
                  <a:pt x="5345611" y="2510592"/>
                  <a:pt x="5354048" y="2535897"/>
                </a:cubicBezTo>
                <a:cubicBezTo>
                  <a:pt x="5354047" y="2552771"/>
                  <a:pt x="5362484" y="2569640"/>
                  <a:pt x="5370919" y="2594947"/>
                </a:cubicBezTo>
                <a:cubicBezTo>
                  <a:pt x="5362484" y="2620254"/>
                  <a:pt x="5370919" y="2620254"/>
                  <a:pt x="5379353" y="2620256"/>
                </a:cubicBezTo>
                <a:cubicBezTo>
                  <a:pt x="5379354" y="2623070"/>
                  <a:pt x="5379353" y="2625880"/>
                  <a:pt x="5379355" y="2628692"/>
                </a:cubicBezTo>
                <a:cubicBezTo>
                  <a:pt x="5379355" y="2637128"/>
                  <a:pt x="5370919" y="2645563"/>
                  <a:pt x="5370919" y="2653998"/>
                </a:cubicBezTo>
                <a:lnTo>
                  <a:pt x="5370919" y="2662431"/>
                </a:lnTo>
                <a:cubicBezTo>
                  <a:pt x="5370919" y="2670868"/>
                  <a:pt x="5370919" y="2670868"/>
                  <a:pt x="5379355" y="2679304"/>
                </a:cubicBezTo>
                <a:lnTo>
                  <a:pt x="5387791" y="2679306"/>
                </a:lnTo>
                <a:lnTo>
                  <a:pt x="5387790" y="2721484"/>
                </a:lnTo>
                <a:lnTo>
                  <a:pt x="5396226" y="2729919"/>
                </a:lnTo>
                <a:lnTo>
                  <a:pt x="5396226" y="2721484"/>
                </a:lnTo>
                <a:lnTo>
                  <a:pt x="5387791" y="2679306"/>
                </a:lnTo>
                <a:lnTo>
                  <a:pt x="5396226" y="2679306"/>
                </a:lnTo>
                <a:lnTo>
                  <a:pt x="5396225" y="2696176"/>
                </a:lnTo>
                <a:lnTo>
                  <a:pt x="5396226" y="2704613"/>
                </a:lnTo>
                <a:cubicBezTo>
                  <a:pt x="5396226" y="2713048"/>
                  <a:pt x="5404662" y="2721481"/>
                  <a:pt x="5404662" y="2729919"/>
                </a:cubicBezTo>
                <a:lnTo>
                  <a:pt x="5404661" y="2763661"/>
                </a:lnTo>
                <a:lnTo>
                  <a:pt x="5396224" y="2755225"/>
                </a:lnTo>
                <a:cubicBezTo>
                  <a:pt x="5396224" y="2755225"/>
                  <a:pt x="5396226" y="2763663"/>
                  <a:pt x="5396225" y="2772097"/>
                </a:cubicBezTo>
                <a:cubicBezTo>
                  <a:pt x="5396225" y="2772097"/>
                  <a:pt x="5396224" y="2780533"/>
                  <a:pt x="5396225" y="2788969"/>
                </a:cubicBezTo>
                <a:cubicBezTo>
                  <a:pt x="5404662" y="2797406"/>
                  <a:pt x="5404661" y="2805841"/>
                  <a:pt x="5404662" y="2814279"/>
                </a:cubicBezTo>
                <a:lnTo>
                  <a:pt x="5404661" y="2831146"/>
                </a:lnTo>
                <a:lnTo>
                  <a:pt x="5413098" y="2839583"/>
                </a:lnTo>
                <a:cubicBezTo>
                  <a:pt x="5413097" y="2848019"/>
                  <a:pt x="5421533" y="2856455"/>
                  <a:pt x="5421533" y="2864890"/>
                </a:cubicBezTo>
                <a:lnTo>
                  <a:pt x="5421534" y="2881764"/>
                </a:lnTo>
                <a:cubicBezTo>
                  <a:pt x="5413098" y="2881764"/>
                  <a:pt x="5413098" y="2881764"/>
                  <a:pt x="5413098" y="2890197"/>
                </a:cubicBezTo>
                <a:lnTo>
                  <a:pt x="5421534" y="2898631"/>
                </a:lnTo>
                <a:cubicBezTo>
                  <a:pt x="5421534" y="2898631"/>
                  <a:pt x="5421533" y="2907070"/>
                  <a:pt x="5413098" y="2915506"/>
                </a:cubicBezTo>
                <a:lnTo>
                  <a:pt x="5421534" y="2932377"/>
                </a:lnTo>
                <a:lnTo>
                  <a:pt x="5429969" y="2923940"/>
                </a:lnTo>
                <a:lnTo>
                  <a:pt x="5429969" y="2949247"/>
                </a:lnTo>
                <a:cubicBezTo>
                  <a:pt x="5429968" y="2952060"/>
                  <a:pt x="5429968" y="2954872"/>
                  <a:pt x="5429967" y="2957684"/>
                </a:cubicBezTo>
                <a:cubicBezTo>
                  <a:pt x="5438405" y="2974555"/>
                  <a:pt x="5438405" y="2982988"/>
                  <a:pt x="5438405" y="2991425"/>
                </a:cubicBezTo>
                <a:lnTo>
                  <a:pt x="5438405" y="3025167"/>
                </a:lnTo>
                <a:lnTo>
                  <a:pt x="5438405" y="3050476"/>
                </a:lnTo>
                <a:lnTo>
                  <a:pt x="5438405" y="3101088"/>
                </a:lnTo>
                <a:cubicBezTo>
                  <a:pt x="5438403" y="3109525"/>
                  <a:pt x="5429969" y="3117961"/>
                  <a:pt x="5429969" y="3126398"/>
                </a:cubicBezTo>
                <a:lnTo>
                  <a:pt x="5421534" y="3117961"/>
                </a:lnTo>
                <a:lnTo>
                  <a:pt x="5413096" y="3109525"/>
                </a:lnTo>
                <a:cubicBezTo>
                  <a:pt x="5413097" y="3112337"/>
                  <a:pt x="5413097" y="3115150"/>
                  <a:pt x="5413098" y="3117961"/>
                </a:cubicBezTo>
                <a:lnTo>
                  <a:pt x="5413098" y="3126395"/>
                </a:lnTo>
                <a:lnTo>
                  <a:pt x="5421533" y="3134833"/>
                </a:lnTo>
                <a:lnTo>
                  <a:pt x="5429969" y="3143265"/>
                </a:lnTo>
                <a:lnTo>
                  <a:pt x="5438404" y="3143266"/>
                </a:lnTo>
                <a:cubicBezTo>
                  <a:pt x="5438405" y="3134833"/>
                  <a:pt x="5446841" y="3117961"/>
                  <a:pt x="5446840" y="3101088"/>
                </a:cubicBezTo>
                <a:cubicBezTo>
                  <a:pt x="5446840" y="3098278"/>
                  <a:pt x="5446840" y="3095466"/>
                  <a:pt x="5446838" y="3092654"/>
                </a:cubicBezTo>
                <a:cubicBezTo>
                  <a:pt x="5446841" y="3084217"/>
                  <a:pt x="5438404" y="3067347"/>
                  <a:pt x="5446840" y="3058912"/>
                </a:cubicBezTo>
                <a:lnTo>
                  <a:pt x="5446841" y="3042041"/>
                </a:lnTo>
                <a:cubicBezTo>
                  <a:pt x="5455276" y="3050475"/>
                  <a:pt x="5455275" y="3067346"/>
                  <a:pt x="5455276" y="3084216"/>
                </a:cubicBezTo>
                <a:cubicBezTo>
                  <a:pt x="5455276" y="3101088"/>
                  <a:pt x="5455276" y="3117961"/>
                  <a:pt x="5463712" y="3134833"/>
                </a:cubicBezTo>
                <a:cubicBezTo>
                  <a:pt x="5463712" y="3143265"/>
                  <a:pt x="5455276" y="3143266"/>
                  <a:pt x="5455276" y="3151703"/>
                </a:cubicBezTo>
                <a:lnTo>
                  <a:pt x="5455276" y="3168573"/>
                </a:lnTo>
                <a:cubicBezTo>
                  <a:pt x="5455276" y="3185442"/>
                  <a:pt x="5455276" y="3193880"/>
                  <a:pt x="5455273" y="3210751"/>
                </a:cubicBezTo>
                <a:lnTo>
                  <a:pt x="5446841" y="3202314"/>
                </a:lnTo>
                <a:cubicBezTo>
                  <a:pt x="5446841" y="3193880"/>
                  <a:pt x="5446841" y="3193880"/>
                  <a:pt x="5438405" y="3202316"/>
                </a:cubicBezTo>
                <a:lnTo>
                  <a:pt x="5438405" y="3210751"/>
                </a:lnTo>
                <a:lnTo>
                  <a:pt x="5438405" y="3219184"/>
                </a:lnTo>
                <a:lnTo>
                  <a:pt x="5446841" y="3227621"/>
                </a:lnTo>
                <a:lnTo>
                  <a:pt x="5446840" y="3236060"/>
                </a:lnTo>
                <a:lnTo>
                  <a:pt x="5446841" y="3244494"/>
                </a:lnTo>
                <a:cubicBezTo>
                  <a:pt x="5446841" y="3252928"/>
                  <a:pt x="5455275" y="3269801"/>
                  <a:pt x="5455276" y="3278235"/>
                </a:cubicBezTo>
                <a:cubicBezTo>
                  <a:pt x="5455276" y="3303542"/>
                  <a:pt x="5463712" y="3311978"/>
                  <a:pt x="5455276" y="3320416"/>
                </a:cubicBezTo>
                <a:cubicBezTo>
                  <a:pt x="5446841" y="3320415"/>
                  <a:pt x="5446841" y="3328851"/>
                  <a:pt x="5446841" y="3328851"/>
                </a:cubicBezTo>
                <a:cubicBezTo>
                  <a:pt x="5446841" y="3328851"/>
                  <a:pt x="5438403" y="3328851"/>
                  <a:pt x="5438403" y="3320416"/>
                </a:cubicBezTo>
                <a:cubicBezTo>
                  <a:pt x="5438405" y="3286671"/>
                  <a:pt x="5438405" y="3252930"/>
                  <a:pt x="5429968" y="3219187"/>
                </a:cubicBezTo>
                <a:lnTo>
                  <a:pt x="5429969" y="3210749"/>
                </a:lnTo>
                <a:cubicBezTo>
                  <a:pt x="5421534" y="3210749"/>
                  <a:pt x="5421534" y="3219187"/>
                  <a:pt x="5421534" y="3219187"/>
                </a:cubicBezTo>
                <a:cubicBezTo>
                  <a:pt x="5429968" y="3252929"/>
                  <a:pt x="5429968" y="3286673"/>
                  <a:pt x="5429969" y="3320416"/>
                </a:cubicBezTo>
                <a:cubicBezTo>
                  <a:pt x="5421534" y="3320416"/>
                  <a:pt x="5413097" y="3320415"/>
                  <a:pt x="5404661" y="3337285"/>
                </a:cubicBezTo>
                <a:cubicBezTo>
                  <a:pt x="5404661" y="3379464"/>
                  <a:pt x="5387791" y="3387901"/>
                  <a:pt x="5387791" y="3430080"/>
                </a:cubicBezTo>
                <a:cubicBezTo>
                  <a:pt x="5345611" y="3539744"/>
                  <a:pt x="5328741" y="3674713"/>
                  <a:pt x="5320304" y="3767504"/>
                </a:cubicBezTo>
                <a:lnTo>
                  <a:pt x="5320305" y="3775942"/>
                </a:lnTo>
                <a:lnTo>
                  <a:pt x="5320305" y="3784378"/>
                </a:lnTo>
                <a:cubicBezTo>
                  <a:pt x="5328740" y="3784378"/>
                  <a:pt x="5328740" y="3784378"/>
                  <a:pt x="5328741" y="3775940"/>
                </a:cubicBezTo>
                <a:cubicBezTo>
                  <a:pt x="5337175" y="3683147"/>
                  <a:pt x="5354047" y="3556613"/>
                  <a:pt x="5396226" y="3446949"/>
                </a:cubicBezTo>
                <a:lnTo>
                  <a:pt x="5396226" y="3455387"/>
                </a:lnTo>
                <a:cubicBezTo>
                  <a:pt x="5404661" y="3455385"/>
                  <a:pt x="5404662" y="3446951"/>
                  <a:pt x="5413098" y="3438513"/>
                </a:cubicBezTo>
                <a:lnTo>
                  <a:pt x="5413098" y="3463820"/>
                </a:lnTo>
                <a:lnTo>
                  <a:pt x="5404662" y="3463821"/>
                </a:lnTo>
                <a:lnTo>
                  <a:pt x="5404662" y="3472258"/>
                </a:lnTo>
                <a:lnTo>
                  <a:pt x="5404661" y="3480692"/>
                </a:lnTo>
                <a:lnTo>
                  <a:pt x="5413098" y="3480691"/>
                </a:lnTo>
                <a:cubicBezTo>
                  <a:pt x="5404660" y="3497563"/>
                  <a:pt x="5404662" y="3514435"/>
                  <a:pt x="5404662" y="3522869"/>
                </a:cubicBezTo>
                <a:lnTo>
                  <a:pt x="5404662" y="3539744"/>
                </a:lnTo>
                <a:cubicBezTo>
                  <a:pt x="5404662" y="3548176"/>
                  <a:pt x="5404660" y="3556614"/>
                  <a:pt x="5404662" y="3565051"/>
                </a:cubicBezTo>
                <a:lnTo>
                  <a:pt x="5404662" y="3573483"/>
                </a:lnTo>
                <a:cubicBezTo>
                  <a:pt x="5396224" y="3573485"/>
                  <a:pt x="5396224" y="3573485"/>
                  <a:pt x="5396226" y="3581921"/>
                </a:cubicBezTo>
                <a:lnTo>
                  <a:pt x="5396226" y="3598792"/>
                </a:lnTo>
                <a:lnTo>
                  <a:pt x="5404662" y="3607228"/>
                </a:lnTo>
                <a:cubicBezTo>
                  <a:pt x="5413098" y="3674713"/>
                  <a:pt x="5413098" y="3742198"/>
                  <a:pt x="5404662" y="3809683"/>
                </a:cubicBezTo>
                <a:cubicBezTo>
                  <a:pt x="5396226" y="3843426"/>
                  <a:pt x="5396226" y="3868735"/>
                  <a:pt x="5387791" y="3902475"/>
                </a:cubicBezTo>
                <a:cubicBezTo>
                  <a:pt x="5387791" y="3902475"/>
                  <a:pt x="5396226" y="3902476"/>
                  <a:pt x="5396226" y="3894042"/>
                </a:cubicBezTo>
                <a:cubicBezTo>
                  <a:pt x="5387791" y="3953090"/>
                  <a:pt x="5387791" y="4003705"/>
                  <a:pt x="5379355" y="4062754"/>
                </a:cubicBezTo>
                <a:lnTo>
                  <a:pt x="5387791" y="4071190"/>
                </a:lnTo>
                <a:cubicBezTo>
                  <a:pt x="5387790" y="4088061"/>
                  <a:pt x="5379355" y="4096495"/>
                  <a:pt x="5379355" y="4113369"/>
                </a:cubicBezTo>
                <a:cubicBezTo>
                  <a:pt x="5379355" y="4104933"/>
                  <a:pt x="5370919" y="4113368"/>
                  <a:pt x="5370919" y="4121804"/>
                </a:cubicBezTo>
                <a:cubicBezTo>
                  <a:pt x="5379355" y="4121802"/>
                  <a:pt x="5379355" y="4130239"/>
                  <a:pt x="5379355" y="4138676"/>
                </a:cubicBezTo>
                <a:cubicBezTo>
                  <a:pt x="5379355" y="4155546"/>
                  <a:pt x="5370917" y="4172417"/>
                  <a:pt x="5370918" y="4189288"/>
                </a:cubicBezTo>
                <a:cubicBezTo>
                  <a:pt x="5370918" y="4192101"/>
                  <a:pt x="5370918" y="4194913"/>
                  <a:pt x="5370916" y="4197726"/>
                </a:cubicBezTo>
                <a:cubicBezTo>
                  <a:pt x="5370918" y="4206160"/>
                  <a:pt x="5362484" y="4214597"/>
                  <a:pt x="5362483" y="4223033"/>
                </a:cubicBezTo>
                <a:lnTo>
                  <a:pt x="5362484" y="4231465"/>
                </a:lnTo>
                <a:lnTo>
                  <a:pt x="5362484" y="4239904"/>
                </a:lnTo>
                <a:cubicBezTo>
                  <a:pt x="5354048" y="4290517"/>
                  <a:pt x="5337175" y="4341131"/>
                  <a:pt x="5328741" y="4383310"/>
                </a:cubicBezTo>
                <a:cubicBezTo>
                  <a:pt x="5328741" y="4383310"/>
                  <a:pt x="5337176" y="4400179"/>
                  <a:pt x="5328741" y="4408617"/>
                </a:cubicBezTo>
                <a:cubicBezTo>
                  <a:pt x="5328742" y="4411429"/>
                  <a:pt x="5328741" y="4414241"/>
                  <a:pt x="5328743" y="4417053"/>
                </a:cubicBezTo>
                <a:cubicBezTo>
                  <a:pt x="5328741" y="4408617"/>
                  <a:pt x="5328741" y="4433924"/>
                  <a:pt x="5328743" y="4450795"/>
                </a:cubicBezTo>
                <a:cubicBezTo>
                  <a:pt x="5320305" y="4484536"/>
                  <a:pt x="5303434" y="4518279"/>
                  <a:pt x="5294997" y="4543588"/>
                </a:cubicBezTo>
                <a:cubicBezTo>
                  <a:pt x="5252819" y="4686995"/>
                  <a:pt x="5219075" y="4796658"/>
                  <a:pt x="5185332" y="4897886"/>
                </a:cubicBezTo>
                <a:lnTo>
                  <a:pt x="5185333" y="4906322"/>
                </a:lnTo>
                <a:lnTo>
                  <a:pt x="5176898" y="4914756"/>
                </a:lnTo>
                <a:cubicBezTo>
                  <a:pt x="5155808" y="4952718"/>
                  <a:pt x="5134719" y="4988568"/>
                  <a:pt x="5113630" y="5026528"/>
                </a:cubicBezTo>
                <a:lnTo>
                  <a:pt x="5057164" y="5137575"/>
                </a:lnTo>
                <a:lnTo>
                  <a:pt x="5058139" y="5135139"/>
                </a:lnTo>
                <a:cubicBezTo>
                  <a:pt x="5061961" y="5124594"/>
                  <a:pt x="5065125" y="5115105"/>
                  <a:pt x="5067233" y="5108777"/>
                </a:cubicBezTo>
                <a:cubicBezTo>
                  <a:pt x="5067233" y="5100343"/>
                  <a:pt x="5075669" y="5091906"/>
                  <a:pt x="5075669" y="5091906"/>
                </a:cubicBezTo>
                <a:cubicBezTo>
                  <a:pt x="5092540" y="5058163"/>
                  <a:pt x="5109411" y="5041293"/>
                  <a:pt x="5100977" y="5032856"/>
                </a:cubicBezTo>
                <a:cubicBezTo>
                  <a:pt x="5117847" y="5024421"/>
                  <a:pt x="5134719" y="4973806"/>
                  <a:pt x="5143155" y="4931629"/>
                </a:cubicBezTo>
                <a:cubicBezTo>
                  <a:pt x="5143154" y="4923193"/>
                  <a:pt x="5143154" y="4914755"/>
                  <a:pt x="5151590" y="4914756"/>
                </a:cubicBezTo>
                <a:cubicBezTo>
                  <a:pt x="5151590" y="4914756"/>
                  <a:pt x="5160026" y="4906320"/>
                  <a:pt x="5160025" y="4897886"/>
                </a:cubicBezTo>
                <a:lnTo>
                  <a:pt x="5151590" y="4889450"/>
                </a:lnTo>
                <a:cubicBezTo>
                  <a:pt x="5143157" y="4889451"/>
                  <a:pt x="5134719" y="4906322"/>
                  <a:pt x="5126283" y="4923193"/>
                </a:cubicBezTo>
                <a:lnTo>
                  <a:pt x="5126282" y="4931629"/>
                </a:lnTo>
                <a:cubicBezTo>
                  <a:pt x="5092539" y="4999113"/>
                  <a:pt x="5075669" y="5024420"/>
                  <a:pt x="5058797" y="5083468"/>
                </a:cubicBezTo>
                <a:lnTo>
                  <a:pt x="5058797" y="5091906"/>
                </a:lnTo>
                <a:cubicBezTo>
                  <a:pt x="5050364" y="5100343"/>
                  <a:pt x="5033490" y="5125649"/>
                  <a:pt x="5025055" y="5134082"/>
                </a:cubicBezTo>
                <a:lnTo>
                  <a:pt x="4999746" y="5184698"/>
                </a:lnTo>
                <a:cubicBezTo>
                  <a:pt x="4987093" y="5214223"/>
                  <a:pt x="4972332" y="5250076"/>
                  <a:pt x="4954406" y="5285927"/>
                </a:cubicBezTo>
                <a:lnTo>
                  <a:pt x="4900498" y="5370762"/>
                </a:lnTo>
                <a:lnTo>
                  <a:pt x="4898519" y="5361848"/>
                </a:lnTo>
                <a:cubicBezTo>
                  <a:pt x="4831032" y="5496818"/>
                  <a:pt x="4755112" y="5614916"/>
                  <a:pt x="4662316" y="5749889"/>
                </a:cubicBezTo>
                <a:lnTo>
                  <a:pt x="4653884" y="5749889"/>
                </a:lnTo>
                <a:cubicBezTo>
                  <a:pt x="4653883" y="5752701"/>
                  <a:pt x="4653884" y="5755513"/>
                  <a:pt x="4653883" y="5758325"/>
                </a:cubicBezTo>
                <a:lnTo>
                  <a:pt x="4653883" y="5766759"/>
                </a:lnTo>
                <a:cubicBezTo>
                  <a:pt x="4645447" y="5775196"/>
                  <a:pt x="4628576" y="5783632"/>
                  <a:pt x="4620140" y="5792066"/>
                </a:cubicBezTo>
                <a:cubicBezTo>
                  <a:pt x="4637009" y="5817375"/>
                  <a:pt x="4577961" y="5867989"/>
                  <a:pt x="4552653" y="5910164"/>
                </a:cubicBezTo>
                <a:cubicBezTo>
                  <a:pt x="4544219" y="5901728"/>
                  <a:pt x="4561089" y="5884859"/>
                  <a:pt x="4552654" y="5884859"/>
                </a:cubicBezTo>
                <a:cubicBezTo>
                  <a:pt x="4510474" y="5927039"/>
                  <a:pt x="4569528" y="5893295"/>
                  <a:pt x="4527347" y="5943909"/>
                </a:cubicBezTo>
                <a:cubicBezTo>
                  <a:pt x="4518910" y="5943909"/>
                  <a:pt x="4527346" y="5935473"/>
                  <a:pt x="4518911" y="5935473"/>
                </a:cubicBezTo>
                <a:cubicBezTo>
                  <a:pt x="4485167" y="5994523"/>
                  <a:pt x="4434553" y="6036702"/>
                  <a:pt x="4417681" y="6078880"/>
                </a:cubicBezTo>
                <a:cubicBezTo>
                  <a:pt x="4417681" y="6078880"/>
                  <a:pt x="4426117" y="6062009"/>
                  <a:pt x="4409247" y="6078880"/>
                </a:cubicBezTo>
                <a:cubicBezTo>
                  <a:pt x="4400810" y="6121059"/>
                  <a:pt x="4350199" y="6146366"/>
                  <a:pt x="4316454" y="6180105"/>
                </a:cubicBezTo>
                <a:cubicBezTo>
                  <a:pt x="4291147" y="6230723"/>
                  <a:pt x="4248968" y="6272900"/>
                  <a:pt x="4206789" y="6306641"/>
                </a:cubicBezTo>
                <a:cubicBezTo>
                  <a:pt x="4185699" y="6323514"/>
                  <a:pt x="4164611" y="6340386"/>
                  <a:pt x="4142466" y="6360420"/>
                </a:cubicBezTo>
                <a:lnTo>
                  <a:pt x="4080254" y="6424489"/>
                </a:lnTo>
                <a:lnTo>
                  <a:pt x="4080254" y="6416307"/>
                </a:lnTo>
                <a:cubicBezTo>
                  <a:pt x="4071817" y="6416305"/>
                  <a:pt x="4071817" y="6416305"/>
                  <a:pt x="4071818" y="6424743"/>
                </a:cubicBezTo>
                <a:lnTo>
                  <a:pt x="4063381" y="6441614"/>
                </a:lnTo>
                <a:lnTo>
                  <a:pt x="4063381" y="6433176"/>
                </a:lnTo>
                <a:cubicBezTo>
                  <a:pt x="4046510" y="6441614"/>
                  <a:pt x="4029637" y="6458484"/>
                  <a:pt x="4012767" y="6483791"/>
                </a:cubicBezTo>
                <a:lnTo>
                  <a:pt x="4012768" y="6492227"/>
                </a:lnTo>
                <a:cubicBezTo>
                  <a:pt x="4012769" y="6500664"/>
                  <a:pt x="4004330" y="6500665"/>
                  <a:pt x="4004330" y="6509098"/>
                </a:cubicBezTo>
                <a:cubicBezTo>
                  <a:pt x="4004330" y="6500665"/>
                  <a:pt x="4012768" y="6492227"/>
                  <a:pt x="4004330" y="6492227"/>
                </a:cubicBezTo>
                <a:lnTo>
                  <a:pt x="3979024" y="6517534"/>
                </a:lnTo>
                <a:lnTo>
                  <a:pt x="3979025" y="6509096"/>
                </a:lnTo>
                <a:lnTo>
                  <a:pt x="3979024" y="6500664"/>
                </a:lnTo>
                <a:lnTo>
                  <a:pt x="3970588" y="6500664"/>
                </a:lnTo>
                <a:lnTo>
                  <a:pt x="3970588" y="6517534"/>
                </a:lnTo>
                <a:cubicBezTo>
                  <a:pt x="3970588" y="6520347"/>
                  <a:pt x="3970589" y="6523159"/>
                  <a:pt x="3970590" y="6525971"/>
                </a:cubicBezTo>
                <a:lnTo>
                  <a:pt x="3962153" y="6534407"/>
                </a:lnTo>
                <a:lnTo>
                  <a:pt x="3953718" y="6534407"/>
                </a:lnTo>
                <a:lnTo>
                  <a:pt x="3945280" y="6534407"/>
                </a:lnTo>
                <a:lnTo>
                  <a:pt x="3945281" y="6542841"/>
                </a:lnTo>
                <a:lnTo>
                  <a:pt x="3945280" y="6551277"/>
                </a:lnTo>
                <a:cubicBezTo>
                  <a:pt x="3936845" y="6559714"/>
                  <a:pt x="3928411" y="6568146"/>
                  <a:pt x="3919974" y="6568148"/>
                </a:cubicBezTo>
                <a:cubicBezTo>
                  <a:pt x="3919974" y="6565337"/>
                  <a:pt x="3919975" y="6562525"/>
                  <a:pt x="3919976" y="6559714"/>
                </a:cubicBezTo>
                <a:lnTo>
                  <a:pt x="3911538" y="6568148"/>
                </a:lnTo>
                <a:lnTo>
                  <a:pt x="3903102" y="6576584"/>
                </a:lnTo>
                <a:cubicBezTo>
                  <a:pt x="3903102" y="6576584"/>
                  <a:pt x="3894667" y="6585021"/>
                  <a:pt x="3894667" y="6593455"/>
                </a:cubicBezTo>
                <a:lnTo>
                  <a:pt x="3894667" y="6585021"/>
                </a:lnTo>
                <a:cubicBezTo>
                  <a:pt x="3886231" y="6585020"/>
                  <a:pt x="3877794" y="6593455"/>
                  <a:pt x="3860924" y="6601891"/>
                </a:cubicBezTo>
                <a:cubicBezTo>
                  <a:pt x="3869358" y="6585021"/>
                  <a:pt x="3852488" y="6601889"/>
                  <a:pt x="3860924" y="6585021"/>
                </a:cubicBezTo>
                <a:lnTo>
                  <a:pt x="3827181" y="6610327"/>
                </a:lnTo>
                <a:lnTo>
                  <a:pt x="3827182" y="6601891"/>
                </a:lnTo>
                <a:lnTo>
                  <a:pt x="3835618" y="6593455"/>
                </a:lnTo>
                <a:cubicBezTo>
                  <a:pt x="3835618" y="6593455"/>
                  <a:pt x="3844051" y="6593453"/>
                  <a:pt x="3835617" y="6585021"/>
                </a:cubicBezTo>
                <a:lnTo>
                  <a:pt x="3827181" y="6593455"/>
                </a:lnTo>
                <a:lnTo>
                  <a:pt x="3818745" y="6601891"/>
                </a:lnTo>
                <a:cubicBezTo>
                  <a:pt x="3818745" y="6610327"/>
                  <a:pt x="3810311" y="6610327"/>
                  <a:pt x="3810309" y="6618762"/>
                </a:cubicBezTo>
                <a:cubicBezTo>
                  <a:pt x="3810309" y="6618762"/>
                  <a:pt x="3818745" y="6627198"/>
                  <a:pt x="3827181" y="6618762"/>
                </a:cubicBezTo>
                <a:lnTo>
                  <a:pt x="3818745" y="6627198"/>
                </a:lnTo>
                <a:cubicBezTo>
                  <a:pt x="3793437" y="6660942"/>
                  <a:pt x="3785001" y="6652506"/>
                  <a:pt x="3776566" y="6677812"/>
                </a:cubicBezTo>
                <a:cubicBezTo>
                  <a:pt x="3793437" y="6660942"/>
                  <a:pt x="3801875" y="6669377"/>
                  <a:pt x="3810308" y="6669377"/>
                </a:cubicBezTo>
                <a:cubicBezTo>
                  <a:pt x="3801875" y="6677812"/>
                  <a:pt x="3785002" y="6686248"/>
                  <a:pt x="3776566" y="6694684"/>
                </a:cubicBezTo>
                <a:lnTo>
                  <a:pt x="3751259" y="6719991"/>
                </a:lnTo>
                <a:cubicBezTo>
                  <a:pt x="3742825" y="6719991"/>
                  <a:pt x="3734388" y="6728426"/>
                  <a:pt x="3734388" y="6728426"/>
                </a:cubicBezTo>
                <a:cubicBezTo>
                  <a:pt x="3725952" y="6728426"/>
                  <a:pt x="3734388" y="6719991"/>
                  <a:pt x="3734390" y="6711555"/>
                </a:cubicBezTo>
                <a:lnTo>
                  <a:pt x="3700645" y="6745297"/>
                </a:lnTo>
                <a:lnTo>
                  <a:pt x="3692211" y="6736862"/>
                </a:lnTo>
                <a:cubicBezTo>
                  <a:pt x="3692211" y="6736862"/>
                  <a:pt x="3692209" y="6728426"/>
                  <a:pt x="3700645" y="6728426"/>
                </a:cubicBezTo>
                <a:lnTo>
                  <a:pt x="3700645" y="6719990"/>
                </a:lnTo>
                <a:lnTo>
                  <a:pt x="3692209" y="6719991"/>
                </a:lnTo>
                <a:cubicBezTo>
                  <a:pt x="3683775" y="6719991"/>
                  <a:pt x="3683775" y="6728426"/>
                  <a:pt x="3683775" y="6728426"/>
                </a:cubicBezTo>
                <a:lnTo>
                  <a:pt x="3683775" y="6736862"/>
                </a:lnTo>
                <a:cubicBezTo>
                  <a:pt x="3683775" y="6736862"/>
                  <a:pt x="3675339" y="6736862"/>
                  <a:pt x="3675338" y="6745298"/>
                </a:cubicBezTo>
                <a:lnTo>
                  <a:pt x="3666902" y="6753735"/>
                </a:lnTo>
                <a:lnTo>
                  <a:pt x="3658466" y="6753734"/>
                </a:lnTo>
                <a:lnTo>
                  <a:pt x="3658466" y="6762169"/>
                </a:lnTo>
                <a:lnTo>
                  <a:pt x="3650032" y="6762169"/>
                </a:lnTo>
                <a:cubicBezTo>
                  <a:pt x="3650031" y="6759357"/>
                  <a:pt x="3650031" y="6756546"/>
                  <a:pt x="3650030" y="6753734"/>
                </a:cubicBezTo>
                <a:lnTo>
                  <a:pt x="3658466" y="6736862"/>
                </a:lnTo>
                <a:cubicBezTo>
                  <a:pt x="3666902" y="6728426"/>
                  <a:pt x="3675341" y="6728426"/>
                  <a:pt x="3675338" y="6719991"/>
                </a:cubicBezTo>
                <a:lnTo>
                  <a:pt x="3666902" y="6719989"/>
                </a:lnTo>
                <a:cubicBezTo>
                  <a:pt x="3658465" y="6719991"/>
                  <a:pt x="3658466" y="6728426"/>
                  <a:pt x="3658466" y="6728426"/>
                </a:cubicBezTo>
                <a:cubicBezTo>
                  <a:pt x="3641596" y="6736862"/>
                  <a:pt x="3641596" y="6745298"/>
                  <a:pt x="3633159" y="6753734"/>
                </a:cubicBezTo>
                <a:lnTo>
                  <a:pt x="3633159" y="6762169"/>
                </a:lnTo>
                <a:cubicBezTo>
                  <a:pt x="3624723" y="6779039"/>
                  <a:pt x="3616289" y="6779041"/>
                  <a:pt x="3616289" y="6787476"/>
                </a:cubicBezTo>
                <a:cubicBezTo>
                  <a:pt x="3599417" y="6800129"/>
                  <a:pt x="3580437" y="6812782"/>
                  <a:pt x="3561456" y="6826490"/>
                </a:cubicBezTo>
                <a:lnTo>
                  <a:pt x="3523349" y="6858000"/>
                </a:lnTo>
                <a:lnTo>
                  <a:pt x="0" y="6858000"/>
                </a:ln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693590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Brea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8154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End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1671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1_Contents slide layout">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9112FC24-B0BB-43AE-AB6F-2F8A6318C976}"/>
              </a:ext>
            </a:extLst>
          </p:cNvPr>
          <p:cNvGrpSpPr/>
          <p:nvPr userDrawn="1"/>
        </p:nvGrpSpPr>
        <p:grpSpPr>
          <a:xfrm flipH="1">
            <a:off x="486250" y="477136"/>
            <a:ext cx="11704320" cy="5935130"/>
            <a:chOff x="-161213" y="477136"/>
            <a:chExt cx="11704320" cy="5935130"/>
          </a:xfrm>
        </p:grpSpPr>
        <p:cxnSp>
          <p:nvCxnSpPr>
            <p:cNvPr id="5" name="Straight Connector 4">
              <a:extLst>
                <a:ext uri="{FF2B5EF4-FFF2-40B4-BE49-F238E27FC236}">
                  <a16:creationId xmlns="" xmlns:a16="http://schemas.microsoft.com/office/drawing/2014/main" id="{202B0099-32CD-4A9E-A010-EB75F1B7ADBC}"/>
                </a:ext>
              </a:extLst>
            </p:cNvPr>
            <p:cNvCxnSpPr>
              <a:cxnSpLocks/>
            </p:cNvCxnSpPr>
            <p:nvPr userDrawn="1"/>
          </p:nvCxnSpPr>
          <p:spPr>
            <a:xfrm flipH="1">
              <a:off x="-161213" y="477136"/>
              <a:ext cx="11704320" cy="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66FFECB2-D63A-4DED-B565-1B5EC1C6DBCE}"/>
                </a:ext>
              </a:extLst>
            </p:cNvPr>
            <p:cNvCxnSpPr>
              <a:cxnSpLocks/>
            </p:cNvCxnSpPr>
            <p:nvPr userDrawn="1"/>
          </p:nvCxnSpPr>
          <p:spPr>
            <a:xfrm flipV="1">
              <a:off x="11543107" y="477136"/>
              <a:ext cx="0" cy="5935130"/>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8423856D-6F4B-428C-8039-92BC2469A811}"/>
                </a:ext>
              </a:extLst>
            </p:cNvPr>
            <p:cNvCxnSpPr>
              <a:cxnSpLocks/>
            </p:cNvCxnSpPr>
            <p:nvPr userDrawn="1"/>
          </p:nvCxnSpPr>
          <p:spPr>
            <a:xfrm flipH="1">
              <a:off x="-161213" y="6392850"/>
              <a:ext cx="11704320" cy="13272"/>
            </a:xfrm>
            <a:prstGeom prst="line">
              <a:avLst/>
            </a:prstGeom>
            <a:ln w="444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Picture Placeholder 3">
            <a:extLst>
              <a:ext uri="{FF2B5EF4-FFF2-40B4-BE49-F238E27FC236}">
                <a16:creationId xmlns="" xmlns:a16="http://schemas.microsoft.com/office/drawing/2014/main" id="{2913480D-83E6-465D-B9EC-FA0799699FB0}"/>
              </a:ext>
            </a:extLst>
          </p:cNvPr>
          <p:cNvSpPr>
            <a:spLocks noGrp="1"/>
          </p:cNvSpPr>
          <p:nvPr>
            <p:ph type="pic" sz="quarter" idx="41" hasCustomPrompt="1"/>
          </p:nvPr>
        </p:nvSpPr>
        <p:spPr>
          <a:xfrm>
            <a:off x="5268686" y="0"/>
            <a:ext cx="6923314" cy="6858000"/>
          </a:xfrm>
          <a:custGeom>
            <a:avLst/>
            <a:gdLst>
              <a:gd name="connsiteX0" fmla="*/ 1714500 w 6923314"/>
              <a:gd name="connsiteY0" fmla="*/ 0 h 6858000"/>
              <a:gd name="connsiteX1" fmla="*/ 6923314 w 6923314"/>
              <a:gd name="connsiteY1" fmla="*/ 0 h 6858000"/>
              <a:gd name="connsiteX2" fmla="*/ 6923314 w 6923314"/>
              <a:gd name="connsiteY2" fmla="*/ 1637212 h 6858000"/>
              <a:gd name="connsiteX3" fmla="*/ 5618117 w 6923314"/>
              <a:gd name="connsiteY3" fmla="*/ 6858000 h 6858000"/>
              <a:gd name="connsiteX4" fmla="*/ 0 w 692331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3314" h="6858000">
                <a:moveTo>
                  <a:pt x="1714500" y="0"/>
                </a:moveTo>
                <a:lnTo>
                  <a:pt x="6923314" y="0"/>
                </a:lnTo>
                <a:lnTo>
                  <a:pt x="6923314" y="1637212"/>
                </a:lnTo>
                <a:lnTo>
                  <a:pt x="5618117" y="6858000"/>
                </a:lnTo>
                <a:lnTo>
                  <a:pt x="0" y="6858000"/>
                </a:lnTo>
                <a:close/>
              </a:path>
            </a:pathLst>
          </a:custGeom>
          <a:solidFill>
            <a:schemeClr val="bg1">
              <a:lumMod val="95000"/>
            </a:schemeClr>
          </a:solidFill>
        </p:spPr>
        <p:txBody>
          <a:bodyPr wrap="square" anchor="ctr">
            <a:noAutofit/>
          </a:bodyPr>
          <a:lstStyle>
            <a:lvl1pPr marL="0" indent="0" algn="ctr">
              <a:buNone/>
              <a:defRPr sz="1200">
                <a:solidFill>
                  <a:schemeClr val="tx1"/>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7797136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37406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Image Layout">
    <p:spTree>
      <p:nvGrpSpPr>
        <p:cNvPr id="1" name=""/>
        <p:cNvGrpSpPr/>
        <p:nvPr/>
      </p:nvGrpSpPr>
      <p:grpSpPr>
        <a:xfrm>
          <a:off x="0" y="0"/>
          <a:ext cx="0" cy="0"/>
          <a:chOff x="0" y="0"/>
          <a:chExt cx="0" cy="0"/>
        </a:xfrm>
      </p:grpSpPr>
      <p:sp>
        <p:nvSpPr>
          <p:cNvPr id="51" name="Picture Placeholder 18">
            <a:extLst>
              <a:ext uri="{FF2B5EF4-FFF2-40B4-BE49-F238E27FC236}">
                <a16:creationId xmlns="" xmlns:a16="http://schemas.microsoft.com/office/drawing/2014/main" id="{11224CB0-F9E0-437C-86B4-895C27988953}"/>
              </a:ext>
            </a:extLst>
          </p:cNvPr>
          <p:cNvSpPr>
            <a:spLocks noGrp="1"/>
          </p:cNvSpPr>
          <p:nvPr>
            <p:ph type="pic" idx="12" hasCustomPrompt="1"/>
          </p:nvPr>
        </p:nvSpPr>
        <p:spPr>
          <a:xfrm>
            <a:off x="6480636" y="1431517"/>
            <a:ext cx="3994966" cy="3994966"/>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21364475"/>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4676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theme" Target="../theme/theme2.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65" r:id="rId13"/>
    <p:sldLayoutId id="2147483679" r:id="rId14"/>
    <p:sldLayoutId id="2147483692" r:id="rId15"/>
    <p:sldLayoutId id="2147483694" r:id="rId16"/>
    <p:sldLayoutId id="2147483695" r:id="rId17"/>
    <p:sldLayoutId id="2147483696" r:id="rId18"/>
    <p:sldLayoutId id="2147483697" r:id="rId19"/>
    <p:sldLayoutId id="2147483698" r:id="rId20"/>
    <p:sldLayoutId id="2147483700" r:id="rId21"/>
    <p:sldLayoutId id="2147483702" r:id="rId22"/>
    <p:sldLayoutId id="2147483703" r:id="rId23"/>
    <p:sldLayoutId id="2147483704"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 id="2147483693"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e-nomothesia.gr/tags.html?tag=2344/1995"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BB9CA9A-F494-40FC-9630-AA91FCF302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427"/>
          <a:stretch/>
        </p:blipFill>
        <p:spPr>
          <a:xfrm>
            <a:off x="1762125" y="336118"/>
            <a:ext cx="10429727" cy="6535807"/>
          </a:xfrm>
          <a:prstGeom prst="rect">
            <a:avLst/>
          </a:prstGeom>
        </p:spPr>
      </p:pic>
      <p:sp>
        <p:nvSpPr>
          <p:cNvPr id="16" name="Rectangle 15">
            <a:extLst>
              <a:ext uri="{FF2B5EF4-FFF2-40B4-BE49-F238E27FC236}">
                <a16:creationId xmlns="" xmlns:a16="http://schemas.microsoft.com/office/drawing/2014/main" id="{F50F8743-FFB4-4FAE-8605-DEE70EC88649}"/>
              </a:ext>
            </a:extLst>
          </p:cNvPr>
          <p:cNvSpPr/>
          <p:nvPr/>
        </p:nvSpPr>
        <p:spPr>
          <a:xfrm>
            <a:off x="-148" y="823458"/>
            <a:ext cx="12191999" cy="2068353"/>
          </a:xfrm>
          <a:prstGeom prst="rect">
            <a:avLst/>
          </a:prstGeom>
          <a:gradFill>
            <a:gsLst>
              <a:gs pos="27000">
                <a:schemeClr val="tx2">
                  <a:lumMod val="40000"/>
                  <a:lumOff val="60000"/>
                </a:schemeClr>
              </a:gs>
              <a:gs pos="86000">
                <a:schemeClr val="accent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5" name="Picture 14">
            <a:extLst>
              <a:ext uri="{FF2B5EF4-FFF2-40B4-BE49-F238E27FC236}">
                <a16:creationId xmlns="" xmlns:a16="http://schemas.microsoft.com/office/drawing/2014/main" id="{47F0BBC1-A9C6-4A87-855B-8689719EAA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978957"/>
            <a:ext cx="1027602" cy="3542925"/>
          </a:xfrm>
          <a:prstGeom prst="rect">
            <a:avLst/>
          </a:prstGeom>
        </p:spPr>
      </p:pic>
      <p:sp>
        <p:nvSpPr>
          <p:cNvPr id="13" name="TextBox 12">
            <a:extLst>
              <a:ext uri="{FF2B5EF4-FFF2-40B4-BE49-F238E27FC236}">
                <a16:creationId xmlns="" xmlns:a16="http://schemas.microsoft.com/office/drawing/2014/main" id="{C221F751-3C5B-4561-AD14-8637C5B66736}"/>
              </a:ext>
            </a:extLst>
          </p:cNvPr>
          <p:cNvSpPr txBox="1"/>
          <p:nvPr/>
        </p:nvSpPr>
        <p:spPr>
          <a:xfrm>
            <a:off x="268064" y="823458"/>
            <a:ext cx="6686698" cy="2062103"/>
          </a:xfrm>
          <a:prstGeom prst="rect">
            <a:avLst/>
          </a:prstGeom>
          <a:noFill/>
        </p:spPr>
        <p:txBody>
          <a:bodyPr wrap="square" rtlCol="0" anchor="ctr">
            <a:spAutoFit/>
          </a:bodyPr>
          <a:lstStyle/>
          <a:p>
            <a:r>
              <a:rPr lang="el-GR" altLang="ko-KR" sz="3200" b="1" dirty="0">
                <a:solidFill>
                  <a:schemeClr val="bg1"/>
                </a:solidFill>
                <a:cs typeface="Arial" pitchFamily="34" charset="0"/>
              </a:rPr>
              <a:t>ΣΧΕΔΙΑΣΜΟΣ &amp; ΕΦΑΡΜΟΓΗ ΔΡΑΣΕΩΝ ΠΟΛΙΤΙΚΗΣ ΠΡΟΣΤΑΣΙΑΣ ΣΕ ΤΟΠΙΚΟ </a:t>
            </a:r>
            <a:r>
              <a:rPr lang="el-GR" altLang="ko-KR" sz="3200" b="1" dirty="0" smtClean="0">
                <a:solidFill>
                  <a:schemeClr val="bg1"/>
                </a:solidFill>
                <a:cs typeface="Arial" pitchFamily="34" charset="0"/>
              </a:rPr>
              <a:t>ΕΠΙΠΕΔΟ</a:t>
            </a:r>
            <a:endParaRPr lang="ko-KR" altLang="en-US" sz="3200" b="1" dirty="0">
              <a:solidFill>
                <a:schemeClr val="bg1"/>
              </a:solidFill>
              <a:cs typeface="Arial" pitchFamily="34" charset="0"/>
            </a:endParaRPr>
          </a:p>
        </p:txBody>
      </p:sp>
      <p:sp>
        <p:nvSpPr>
          <p:cNvPr id="14" name="TextBox 13">
            <a:extLst>
              <a:ext uri="{FF2B5EF4-FFF2-40B4-BE49-F238E27FC236}">
                <a16:creationId xmlns="" xmlns:a16="http://schemas.microsoft.com/office/drawing/2014/main" id="{DF166F6B-B975-4F3C-BCF2-9971086140FB}"/>
              </a:ext>
            </a:extLst>
          </p:cNvPr>
          <p:cNvSpPr txBox="1"/>
          <p:nvPr/>
        </p:nvSpPr>
        <p:spPr>
          <a:xfrm>
            <a:off x="393058" y="5758803"/>
            <a:ext cx="5200650" cy="923330"/>
          </a:xfrm>
          <a:prstGeom prst="rect">
            <a:avLst/>
          </a:prstGeom>
          <a:noFill/>
        </p:spPr>
        <p:txBody>
          <a:bodyPr wrap="square" rtlCol="0" anchor="ctr">
            <a:spAutoFit/>
          </a:bodyPr>
          <a:lstStyle/>
          <a:p>
            <a:pPr algn="ctr"/>
            <a:r>
              <a:rPr lang="el-GR" b="1" dirty="0">
                <a:solidFill>
                  <a:srgbClr val="0070C0"/>
                </a:solidFill>
                <a:latin typeface="Century Gothic" pitchFamily="34" charset="0"/>
              </a:rPr>
              <a:t>ΑΜΑΝΑΤΙΔΗΣ Ε. ΙΩΑΝΝΗΣ</a:t>
            </a:r>
          </a:p>
          <a:p>
            <a:pPr algn="ctr"/>
            <a:r>
              <a:rPr lang="el-GR" altLang="el-GR" dirty="0">
                <a:solidFill>
                  <a:srgbClr val="0070C0"/>
                </a:solidFill>
                <a:latin typeface="Bookman Old Style" pitchFamily="18" charset="0"/>
              </a:rPr>
              <a:t>Διαχείριση Φυσικών &amp; Ανθρωπογενών Καταστροφών Μ</a:t>
            </a:r>
            <a:r>
              <a:rPr lang="en-US" altLang="el-GR" dirty="0">
                <a:solidFill>
                  <a:srgbClr val="0070C0"/>
                </a:solidFill>
                <a:latin typeface="Bookman Old Style" pitchFamily="18" charset="0"/>
              </a:rPr>
              <a:t>.</a:t>
            </a:r>
            <a:r>
              <a:rPr lang="el-GR" altLang="el-GR" dirty="0" err="1">
                <a:solidFill>
                  <a:srgbClr val="0070C0"/>
                </a:solidFill>
                <a:latin typeface="Bookman Old Style" pitchFamily="18" charset="0"/>
              </a:rPr>
              <a:t>Sc</a:t>
            </a:r>
            <a:r>
              <a:rPr lang="el-GR" altLang="el-GR" dirty="0">
                <a:solidFill>
                  <a:srgbClr val="0070C0"/>
                </a:solidFill>
                <a:latin typeface="Bookman Old Style" pitchFamily="18" charset="0"/>
              </a:rPr>
              <a:t>.</a:t>
            </a:r>
          </a:p>
        </p:txBody>
      </p:sp>
      <p:sp>
        <p:nvSpPr>
          <p:cNvPr id="2" name="Ορθογώνιο 1"/>
          <p:cNvSpPr/>
          <p:nvPr/>
        </p:nvSpPr>
        <p:spPr>
          <a:xfrm>
            <a:off x="8307981" y="6363906"/>
            <a:ext cx="3655167" cy="338554"/>
          </a:xfrm>
          <a:prstGeom prst="rect">
            <a:avLst/>
          </a:prstGeom>
        </p:spPr>
        <p:txBody>
          <a:bodyPr wrap="none">
            <a:spAutoFit/>
          </a:bodyPr>
          <a:lstStyle/>
          <a:p>
            <a:pPr algn="ctr"/>
            <a:r>
              <a:rPr lang="el-GR" sz="1600" dirty="0">
                <a:solidFill>
                  <a:srgbClr val="0070C0"/>
                </a:solidFill>
              </a:rPr>
              <a:t>ΘΕΣΣΑΛΟΝΙΚΗ -  </a:t>
            </a:r>
            <a:r>
              <a:rPr lang="el-GR" sz="1600" dirty="0" smtClean="0">
                <a:solidFill>
                  <a:srgbClr val="0070C0"/>
                </a:solidFill>
              </a:rPr>
              <a:t>ΟΚΤΩΒΡΙΟΣ  </a:t>
            </a:r>
            <a:r>
              <a:rPr lang="el-GR" sz="1600" dirty="0">
                <a:solidFill>
                  <a:srgbClr val="0070C0"/>
                </a:solidFill>
              </a:rPr>
              <a:t>2020</a:t>
            </a:r>
          </a:p>
        </p:txBody>
      </p:sp>
    </p:spTree>
    <p:extLst>
      <p:ext uri="{BB962C8B-B14F-4D97-AF65-F5344CB8AC3E}">
        <p14:creationId xmlns:p14="http://schemas.microsoft.com/office/powerpoint/2010/main" val="66778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812D7251-4B39-427F-842D-01C8272FFCCA}"/>
              </a:ext>
            </a:extLst>
          </p:cNvPr>
          <p:cNvSpPr/>
          <p:nvPr/>
        </p:nvSpPr>
        <p:spPr>
          <a:xfrm>
            <a:off x="6143092" y="0"/>
            <a:ext cx="6096000" cy="6858000"/>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 name="Group 4">
            <a:extLst>
              <a:ext uri="{FF2B5EF4-FFF2-40B4-BE49-F238E27FC236}">
                <a16:creationId xmlns="" xmlns:a16="http://schemas.microsoft.com/office/drawing/2014/main" id="{8A4B3717-B43B-4563-B085-3715CBD058DC}"/>
              </a:ext>
            </a:extLst>
          </p:cNvPr>
          <p:cNvGrpSpPr/>
          <p:nvPr/>
        </p:nvGrpSpPr>
        <p:grpSpPr>
          <a:xfrm>
            <a:off x="6487236" y="960050"/>
            <a:ext cx="5440021" cy="861774"/>
            <a:chOff x="5819650" y="1666120"/>
            <a:chExt cx="5440021" cy="861774"/>
          </a:xfrm>
        </p:grpSpPr>
        <p:sp>
          <p:nvSpPr>
            <p:cNvPr id="9" name="TextBox 8"/>
            <p:cNvSpPr txBox="1"/>
            <p:nvPr/>
          </p:nvSpPr>
          <p:spPr>
            <a:xfrm>
              <a:off x="6751979" y="1666120"/>
              <a:ext cx="4507692" cy="861774"/>
            </a:xfrm>
            <a:prstGeom prst="rect">
              <a:avLst/>
            </a:prstGeom>
            <a:noFill/>
          </p:spPr>
          <p:txBody>
            <a:bodyPr wrap="square" lIns="108000" rIns="108000" rtlCol="0">
              <a:spAutoFit/>
            </a:bodyPr>
            <a:lstStyle/>
            <a:p>
              <a:pPr algn="ctr"/>
              <a:r>
                <a:rPr lang="el-GR" altLang="ko-KR" sz="2500" b="1" dirty="0" smtClean="0">
                  <a:solidFill>
                    <a:schemeClr val="bg1"/>
                  </a:solidFill>
                  <a:cs typeface="Arial" pitchFamily="34" charset="0"/>
                </a:rPr>
                <a:t>Πλαίσιο &amp; δομές Πολιτικής Προστασίας στην Ελλάδα</a:t>
              </a:r>
              <a:endParaRPr lang="ko-KR" altLang="en-US" sz="2500" b="1" dirty="0">
                <a:solidFill>
                  <a:schemeClr val="bg1"/>
                </a:solidFill>
                <a:cs typeface="Arial" pitchFamily="34" charset="0"/>
              </a:endParaRPr>
            </a:p>
          </p:txBody>
        </p:sp>
        <p:sp>
          <p:nvSpPr>
            <p:cNvPr id="7" name="TextBox 6"/>
            <p:cNvSpPr txBox="1"/>
            <p:nvPr/>
          </p:nvSpPr>
          <p:spPr>
            <a:xfrm>
              <a:off x="5819650" y="1666120"/>
              <a:ext cx="958096" cy="646331"/>
            </a:xfrm>
            <a:prstGeom prst="rect">
              <a:avLst/>
            </a:prstGeom>
            <a:noFill/>
          </p:spPr>
          <p:txBody>
            <a:bodyPr wrap="square" lIns="108000" rIns="108000" rtlCol="0">
              <a:spAutoFit/>
            </a:bodyPr>
            <a:lstStyle/>
            <a:p>
              <a:pPr algn="ctr"/>
              <a:r>
                <a:rPr lang="en-US" altLang="ko-KR" sz="3600" b="1" dirty="0">
                  <a:solidFill>
                    <a:schemeClr val="tx2">
                      <a:lumMod val="75000"/>
                    </a:schemeClr>
                  </a:solidFill>
                  <a:cs typeface="Arial" pitchFamily="34" charset="0"/>
                </a:rPr>
                <a:t>01</a:t>
              </a:r>
              <a:endParaRPr lang="ko-KR" altLang="en-US" sz="3600" b="1" dirty="0">
                <a:solidFill>
                  <a:schemeClr val="tx2">
                    <a:lumMod val="75000"/>
                  </a:schemeClr>
                </a:solidFill>
                <a:cs typeface="Arial" pitchFamily="34" charset="0"/>
              </a:endParaRPr>
            </a:p>
          </p:txBody>
        </p:sp>
      </p:grpSp>
      <p:grpSp>
        <p:nvGrpSpPr>
          <p:cNvPr id="11" name="Group 10">
            <a:extLst>
              <a:ext uri="{FF2B5EF4-FFF2-40B4-BE49-F238E27FC236}">
                <a16:creationId xmlns="" xmlns:a16="http://schemas.microsoft.com/office/drawing/2014/main" id="{EECB07EB-5AF0-45CD-B927-EBAF602181D2}"/>
              </a:ext>
            </a:extLst>
          </p:cNvPr>
          <p:cNvGrpSpPr/>
          <p:nvPr/>
        </p:nvGrpSpPr>
        <p:grpSpPr>
          <a:xfrm>
            <a:off x="6487236" y="2674818"/>
            <a:ext cx="5410725" cy="1246495"/>
            <a:chOff x="5824270" y="2012368"/>
            <a:chExt cx="5410725" cy="1246495"/>
          </a:xfrm>
        </p:grpSpPr>
        <p:sp>
          <p:nvSpPr>
            <p:cNvPr id="15" name="TextBox 14">
              <a:extLst>
                <a:ext uri="{FF2B5EF4-FFF2-40B4-BE49-F238E27FC236}">
                  <a16:creationId xmlns="" xmlns:a16="http://schemas.microsoft.com/office/drawing/2014/main" id="{77781492-1FA1-4EE9-87A1-4997D4F01DB5}"/>
                </a:ext>
              </a:extLst>
            </p:cNvPr>
            <p:cNvSpPr txBox="1"/>
            <p:nvPr/>
          </p:nvSpPr>
          <p:spPr>
            <a:xfrm>
              <a:off x="6727303" y="2012368"/>
              <a:ext cx="4507692" cy="1246495"/>
            </a:xfrm>
            <a:prstGeom prst="rect">
              <a:avLst/>
            </a:prstGeom>
            <a:noFill/>
          </p:spPr>
          <p:txBody>
            <a:bodyPr wrap="square" lIns="108000" rIns="108000" rtlCol="0">
              <a:spAutoFit/>
            </a:bodyPr>
            <a:lstStyle/>
            <a:p>
              <a:pPr algn="ctr"/>
              <a:r>
                <a:rPr lang="el-GR" altLang="ko-KR" sz="2500" b="1" dirty="0" smtClean="0">
                  <a:solidFill>
                    <a:schemeClr val="bg1"/>
                  </a:solidFill>
                  <a:cs typeface="Arial" pitchFamily="34" charset="0"/>
                </a:rPr>
                <a:t>Κατευθύνσεις, οδηγίες και προδιαγραφές σχεδιασμού Πολιτικής Προστασίας </a:t>
              </a:r>
              <a:endParaRPr lang="ko-KR" altLang="en-US" sz="2500" b="1" dirty="0">
                <a:solidFill>
                  <a:schemeClr val="bg1"/>
                </a:solidFill>
                <a:cs typeface="Arial" pitchFamily="34" charset="0"/>
              </a:endParaRPr>
            </a:p>
          </p:txBody>
        </p:sp>
        <p:sp>
          <p:nvSpPr>
            <p:cNvPr id="13" name="TextBox 12">
              <a:extLst>
                <a:ext uri="{FF2B5EF4-FFF2-40B4-BE49-F238E27FC236}">
                  <a16:creationId xmlns="" xmlns:a16="http://schemas.microsoft.com/office/drawing/2014/main" id="{A79AEE55-A06B-4578-BBC8-B650ED0DEABC}"/>
                </a:ext>
              </a:extLst>
            </p:cNvPr>
            <p:cNvSpPr txBox="1"/>
            <p:nvPr/>
          </p:nvSpPr>
          <p:spPr>
            <a:xfrm>
              <a:off x="5824270" y="2012368"/>
              <a:ext cx="958096" cy="646331"/>
            </a:xfrm>
            <a:prstGeom prst="rect">
              <a:avLst/>
            </a:prstGeom>
            <a:noFill/>
          </p:spPr>
          <p:txBody>
            <a:bodyPr wrap="square" lIns="108000" rIns="108000" rtlCol="0">
              <a:spAutoFit/>
            </a:bodyPr>
            <a:lstStyle/>
            <a:p>
              <a:pPr algn="ctr"/>
              <a:r>
                <a:rPr lang="en-US" altLang="ko-KR" sz="3600" b="1" dirty="0">
                  <a:solidFill>
                    <a:schemeClr val="tx2">
                      <a:lumMod val="75000"/>
                    </a:schemeClr>
                  </a:solidFill>
                  <a:cs typeface="Arial" pitchFamily="34" charset="0"/>
                </a:rPr>
                <a:t>02</a:t>
              </a:r>
              <a:endParaRPr lang="ko-KR" altLang="en-US" sz="3600" b="1" dirty="0">
                <a:solidFill>
                  <a:schemeClr val="tx2">
                    <a:lumMod val="75000"/>
                  </a:schemeClr>
                </a:solidFill>
                <a:cs typeface="Arial" pitchFamily="34" charset="0"/>
              </a:endParaRPr>
            </a:p>
          </p:txBody>
        </p:sp>
      </p:grpSp>
      <p:grpSp>
        <p:nvGrpSpPr>
          <p:cNvPr id="16" name="Group 15">
            <a:extLst>
              <a:ext uri="{FF2B5EF4-FFF2-40B4-BE49-F238E27FC236}">
                <a16:creationId xmlns="" xmlns:a16="http://schemas.microsoft.com/office/drawing/2014/main" id="{DACCAEFD-940F-43AD-B138-7AC7983A258D}"/>
              </a:ext>
            </a:extLst>
          </p:cNvPr>
          <p:cNvGrpSpPr/>
          <p:nvPr/>
        </p:nvGrpSpPr>
        <p:grpSpPr>
          <a:xfrm>
            <a:off x="6487236" y="4588340"/>
            <a:ext cx="5387293" cy="1246495"/>
            <a:chOff x="5828890" y="2557370"/>
            <a:chExt cx="5387293" cy="1246495"/>
          </a:xfrm>
        </p:grpSpPr>
        <p:sp>
          <p:nvSpPr>
            <p:cNvPr id="20" name="TextBox 19">
              <a:extLst>
                <a:ext uri="{FF2B5EF4-FFF2-40B4-BE49-F238E27FC236}">
                  <a16:creationId xmlns="" xmlns:a16="http://schemas.microsoft.com/office/drawing/2014/main" id="{92876439-7B60-4359-8451-3F9EFA3D510C}"/>
                </a:ext>
              </a:extLst>
            </p:cNvPr>
            <p:cNvSpPr txBox="1"/>
            <p:nvPr/>
          </p:nvSpPr>
          <p:spPr>
            <a:xfrm>
              <a:off x="6708491" y="2557370"/>
              <a:ext cx="4507692" cy="1246495"/>
            </a:xfrm>
            <a:prstGeom prst="rect">
              <a:avLst/>
            </a:prstGeom>
            <a:noFill/>
          </p:spPr>
          <p:txBody>
            <a:bodyPr wrap="square" lIns="108000" rIns="108000" rtlCol="0">
              <a:spAutoFit/>
            </a:bodyPr>
            <a:lstStyle/>
            <a:p>
              <a:pPr algn="ctr"/>
              <a:r>
                <a:rPr lang="el-GR" altLang="ko-KR" sz="2500" b="1" dirty="0" smtClean="0">
                  <a:solidFill>
                    <a:schemeClr val="bg1"/>
                  </a:solidFill>
                  <a:cs typeface="Arial" pitchFamily="34" charset="0"/>
                </a:rPr>
                <a:t>Σχεδιασμός, διεξαγωγή και αποτίμηση ασκήσεων </a:t>
              </a:r>
              <a:r>
                <a:rPr lang="el-GR" altLang="ko-KR" sz="2500" b="1" dirty="0">
                  <a:solidFill>
                    <a:schemeClr val="bg1"/>
                  </a:solidFill>
                  <a:cs typeface="Arial" pitchFamily="34" charset="0"/>
                </a:rPr>
                <a:t>Π</a:t>
              </a:r>
              <a:r>
                <a:rPr lang="el-GR" altLang="ko-KR" sz="2500" b="1" dirty="0" smtClean="0">
                  <a:solidFill>
                    <a:schemeClr val="bg1"/>
                  </a:solidFill>
                  <a:cs typeface="Arial" pitchFamily="34" charset="0"/>
                </a:rPr>
                <a:t>ολιτικής Προστασίας</a:t>
              </a:r>
              <a:endParaRPr lang="ko-KR" altLang="en-US" sz="2500" b="1" dirty="0">
                <a:solidFill>
                  <a:schemeClr val="bg1"/>
                </a:solidFill>
                <a:cs typeface="Arial" pitchFamily="34" charset="0"/>
              </a:endParaRPr>
            </a:p>
          </p:txBody>
        </p:sp>
        <p:sp>
          <p:nvSpPr>
            <p:cNvPr id="18" name="TextBox 17">
              <a:extLst>
                <a:ext uri="{FF2B5EF4-FFF2-40B4-BE49-F238E27FC236}">
                  <a16:creationId xmlns="" xmlns:a16="http://schemas.microsoft.com/office/drawing/2014/main" id="{CC5A42A5-241B-4616-801A-0591A81C946B}"/>
                </a:ext>
              </a:extLst>
            </p:cNvPr>
            <p:cNvSpPr txBox="1"/>
            <p:nvPr/>
          </p:nvSpPr>
          <p:spPr>
            <a:xfrm>
              <a:off x="5828890" y="2557370"/>
              <a:ext cx="958096" cy="646331"/>
            </a:xfrm>
            <a:prstGeom prst="rect">
              <a:avLst/>
            </a:prstGeom>
            <a:noFill/>
          </p:spPr>
          <p:txBody>
            <a:bodyPr wrap="square" lIns="108000" rIns="108000" rtlCol="0">
              <a:spAutoFit/>
            </a:bodyPr>
            <a:lstStyle/>
            <a:p>
              <a:pPr algn="ctr"/>
              <a:r>
                <a:rPr lang="en-US" altLang="ko-KR" sz="3600" b="1" dirty="0">
                  <a:solidFill>
                    <a:schemeClr val="tx2">
                      <a:lumMod val="75000"/>
                    </a:schemeClr>
                  </a:solidFill>
                  <a:cs typeface="Arial" pitchFamily="34" charset="0"/>
                </a:rPr>
                <a:t>03</a:t>
              </a:r>
              <a:endParaRPr lang="ko-KR" altLang="en-US" sz="3600" b="1" dirty="0">
                <a:solidFill>
                  <a:schemeClr val="tx2">
                    <a:lumMod val="75000"/>
                  </a:schemeClr>
                </a:solidFill>
                <a:cs typeface="Arial" pitchFamily="34" charset="0"/>
              </a:endParaRPr>
            </a:p>
          </p:txBody>
        </p:sp>
      </p:grpSp>
      <p:sp>
        <p:nvSpPr>
          <p:cNvPr id="26" name="Στρογγυλεμένο ορθογώνιο 25"/>
          <p:cNvSpPr/>
          <p:nvPr/>
        </p:nvSpPr>
        <p:spPr>
          <a:xfrm>
            <a:off x="1533478" y="484123"/>
            <a:ext cx="2232248" cy="729842"/>
          </a:xfrm>
          <a:prstGeom prst="roundRect">
            <a:avLst/>
          </a:prstGeom>
          <a:solidFill>
            <a:srgbClr val="CDE0EF"/>
          </a:solidFill>
          <a:ln w="28575">
            <a:solidFill>
              <a:schemeClr val="tx2">
                <a:lumMod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sz="2000" dirty="0">
                <a:solidFill>
                  <a:srgbClr val="002060"/>
                </a:solidFill>
              </a:rPr>
              <a:t>ΠΕΡΙΕΧΟΜΕΝΑ</a:t>
            </a:r>
          </a:p>
        </p:txBody>
      </p:sp>
    </p:spTree>
    <p:extLst>
      <p:ext uri="{BB962C8B-B14F-4D97-AF65-F5344CB8AC3E}">
        <p14:creationId xmlns:p14="http://schemas.microsoft.com/office/powerpoint/2010/main" val="3929537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2273" y="103230"/>
            <a:ext cx="9861630" cy="954107"/>
          </a:xfrm>
          <a:prstGeom prst="rect">
            <a:avLst/>
          </a:prstGeom>
          <a:noFill/>
          <a:ln>
            <a:solidFill>
              <a:schemeClr val="accent1">
                <a:lumMod val="75000"/>
              </a:schemeClr>
            </a:solidFill>
          </a:ln>
        </p:spPr>
        <p:txBody>
          <a:bodyPr wrap="square" rtlCol="0">
            <a:spAutoFit/>
          </a:bodyPr>
          <a:lstStyle/>
          <a:p>
            <a:pPr algn="ctr"/>
            <a:r>
              <a:rPr lang="el-GR" sz="2800" b="1" dirty="0" smtClean="0">
                <a:solidFill>
                  <a:srgbClr val="FF0000"/>
                </a:solidFill>
              </a:rPr>
              <a:t>1. ΠΛΑΣΙΟ &amp; ΔΟΜΕΣ ΠΟΛΙΤΙΚΗΣ ΠΡΟΣΤΑΣΙΑΣ ΣΤΗΝ ΕΛΛΑΔΑ</a:t>
            </a:r>
            <a:endParaRPr lang="el-GR" sz="2800" b="1" dirty="0">
              <a:solidFill>
                <a:srgbClr val="FF0000"/>
              </a:solidFill>
            </a:endParaRPr>
          </a:p>
        </p:txBody>
      </p:sp>
      <p:sp>
        <p:nvSpPr>
          <p:cNvPr id="7" name="TextBox 6"/>
          <p:cNvSpPr txBox="1"/>
          <p:nvPr/>
        </p:nvSpPr>
        <p:spPr>
          <a:xfrm>
            <a:off x="6632292" y="1359221"/>
            <a:ext cx="5451677" cy="5170646"/>
          </a:xfrm>
          <a:prstGeom prst="rect">
            <a:avLst/>
          </a:prstGeom>
          <a:noFill/>
        </p:spPr>
        <p:txBody>
          <a:bodyPr wrap="square" rtlCol="0">
            <a:spAutoFit/>
          </a:bodyPr>
          <a:lstStyle/>
          <a:p>
            <a:pPr marL="285750" indent="-285750">
              <a:buClr>
                <a:srgbClr val="FFFF00"/>
              </a:buClr>
              <a:buFont typeface="Wingdings" pitchFamily="2" charset="2"/>
              <a:buChar char="Ø"/>
            </a:pPr>
            <a:r>
              <a:rPr lang="el-GR" sz="2200" dirty="0" smtClean="0">
                <a:solidFill>
                  <a:srgbClr val="FF0000"/>
                </a:solidFill>
              </a:rPr>
              <a:t>Γενική Γραμματεία Πολιτικής Προστασίας</a:t>
            </a:r>
          </a:p>
          <a:p>
            <a:pPr marL="285750" indent="-285750">
              <a:buClr>
                <a:srgbClr val="FFFF00"/>
              </a:buClr>
              <a:buFont typeface="Wingdings" pitchFamily="2" charset="2"/>
              <a:buChar char="Ø"/>
            </a:pPr>
            <a:endParaRPr lang="el-GR" sz="2200" dirty="0" smtClean="0">
              <a:solidFill>
                <a:srgbClr val="FF0000"/>
              </a:solidFill>
            </a:endParaRPr>
          </a:p>
          <a:p>
            <a:pPr marL="285750" indent="-285750">
              <a:buClr>
                <a:srgbClr val="FFFF00"/>
              </a:buClr>
              <a:buFont typeface="Wingdings" pitchFamily="2" charset="2"/>
              <a:buChar char="Ø"/>
            </a:pPr>
            <a:r>
              <a:rPr lang="el-GR" sz="2200" dirty="0" smtClean="0">
                <a:solidFill>
                  <a:srgbClr val="FF0000"/>
                </a:solidFill>
              </a:rPr>
              <a:t>Νόμοι 3013/2002 &amp; 4662/22020</a:t>
            </a:r>
          </a:p>
          <a:p>
            <a:pPr marL="285750" indent="-285750">
              <a:buClr>
                <a:srgbClr val="FFFF00"/>
              </a:buClr>
              <a:buFont typeface="Wingdings" pitchFamily="2" charset="2"/>
              <a:buChar char="Ø"/>
            </a:pPr>
            <a:endParaRPr lang="el-GR" sz="2200" dirty="0" smtClean="0">
              <a:solidFill>
                <a:srgbClr val="FF0000"/>
              </a:solidFill>
            </a:endParaRPr>
          </a:p>
          <a:p>
            <a:pPr marL="285750" indent="-285750">
              <a:buClr>
                <a:srgbClr val="FFFF00"/>
              </a:buClr>
              <a:buFont typeface="Wingdings" pitchFamily="2" charset="2"/>
              <a:buChar char="Ø"/>
            </a:pPr>
            <a:r>
              <a:rPr lang="el-GR" sz="2200" dirty="0" smtClean="0">
                <a:solidFill>
                  <a:srgbClr val="FF0000"/>
                </a:solidFill>
              </a:rPr>
              <a:t>Σχέδιο «ΞΕΝΟΚΡΑΤΗΣ»</a:t>
            </a:r>
          </a:p>
          <a:p>
            <a:pPr marL="285750" indent="-285750">
              <a:buClr>
                <a:srgbClr val="FFFF00"/>
              </a:buClr>
              <a:buFont typeface="Wingdings" pitchFamily="2" charset="2"/>
              <a:buChar char="Ø"/>
            </a:pPr>
            <a:endParaRPr lang="el-GR" sz="2200" dirty="0" smtClean="0">
              <a:solidFill>
                <a:srgbClr val="FF0000"/>
              </a:solidFill>
            </a:endParaRPr>
          </a:p>
          <a:p>
            <a:pPr marL="285750" indent="-285750">
              <a:buClr>
                <a:srgbClr val="FFFF00"/>
              </a:buClr>
              <a:buFont typeface="Wingdings" pitchFamily="2" charset="2"/>
              <a:buChar char="Ø"/>
            </a:pPr>
            <a:r>
              <a:rPr lang="el-GR" sz="2200" dirty="0" smtClean="0">
                <a:solidFill>
                  <a:srgbClr val="FF0000"/>
                </a:solidFill>
              </a:rPr>
              <a:t>Φορείς &amp; Μέσα Πολιτικής Προστασίας στην Ελλάδα</a:t>
            </a:r>
          </a:p>
          <a:p>
            <a:pPr marL="285750" indent="-285750">
              <a:buClr>
                <a:srgbClr val="FFFF00"/>
              </a:buClr>
              <a:buFont typeface="Wingdings" pitchFamily="2" charset="2"/>
              <a:buChar char="Ø"/>
            </a:pPr>
            <a:endParaRPr lang="el-GR" sz="2200" dirty="0" smtClean="0">
              <a:solidFill>
                <a:srgbClr val="FF0000"/>
              </a:solidFill>
            </a:endParaRPr>
          </a:p>
          <a:p>
            <a:pPr marL="285750" indent="-285750">
              <a:buClr>
                <a:srgbClr val="FFFF00"/>
              </a:buClr>
              <a:buFont typeface="Wingdings" pitchFamily="2" charset="2"/>
              <a:buChar char="Ø"/>
            </a:pPr>
            <a:r>
              <a:rPr lang="el-GR" sz="2200" dirty="0" smtClean="0">
                <a:solidFill>
                  <a:srgbClr val="FF0000"/>
                </a:solidFill>
              </a:rPr>
              <a:t>Αρμοδιότητες Περιφερειών – Δήμων – Κοινοτήτων</a:t>
            </a:r>
          </a:p>
          <a:p>
            <a:pPr marL="285750" indent="-285750">
              <a:buClr>
                <a:srgbClr val="FFFF00"/>
              </a:buClr>
              <a:buFont typeface="Wingdings" pitchFamily="2" charset="2"/>
              <a:buChar char="Ø"/>
            </a:pPr>
            <a:endParaRPr lang="el-GR" sz="2200" dirty="0" smtClean="0">
              <a:solidFill>
                <a:srgbClr val="FF0000"/>
              </a:solidFill>
            </a:endParaRPr>
          </a:p>
          <a:p>
            <a:pPr marL="285750" indent="-285750">
              <a:buClr>
                <a:srgbClr val="FFFF00"/>
              </a:buClr>
              <a:buFont typeface="Wingdings" pitchFamily="2" charset="2"/>
              <a:buChar char="Ø"/>
            </a:pPr>
            <a:r>
              <a:rPr lang="el-GR" sz="2200" dirty="0" smtClean="0">
                <a:solidFill>
                  <a:srgbClr val="FF0000"/>
                </a:solidFill>
              </a:rPr>
              <a:t>Θεσμικά ζητήματα που συνδέονται με τον Εθελοντισμό Πολιτικής Προστασίας</a:t>
            </a:r>
            <a:endParaRPr lang="el-GR" sz="2200" dirty="0">
              <a:solidFill>
                <a:srgbClr val="FF0000"/>
              </a:solidFill>
            </a:endParaRPr>
          </a:p>
        </p:txBody>
      </p:sp>
    </p:spTree>
    <p:extLst>
      <p:ext uri="{BB962C8B-B14F-4D97-AF65-F5344CB8AC3E}">
        <p14:creationId xmlns:p14="http://schemas.microsoft.com/office/powerpoint/2010/main" val="4228638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직사각형 3">
            <a:extLst>
              <a:ext uri="{FF2B5EF4-FFF2-40B4-BE49-F238E27FC236}">
                <a16:creationId xmlns="" xmlns:a16="http://schemas.microsoft.com/office/drawing/2014/main" id="{96CB4540-5E07-4C56-831D-7DFC7C899F05}"/>
              </a:ext>
            </a:extLst>
          </p:cNvPr>
          <p:cNvSpPr/>
          <p:nvPr/>
        </p:nvSpPr>
        <p:spPr>
          <a:xfrm>
            <a:off x="219919" y="997936"/>
            <a:ext cx="5058136" cy="1754326"/>
          </a:xfrm>
          <a:prstGeom prst="rect">
            <a:avLst/>
          </a:prstGeom>
        </p:spPr>
        <p:txBody>
          <a:bodyPr wrap="square">
            <a:spAutoFit/>
          </a:bodyPr>
          <a:lstStyle/>
          <a:p>
            <a:pPr algn="ctr"/>
            <a:r>
              <a:rPr lang="el-GR" altLang="ko-KR" sz="5400" b="1" dirty="0" smtClean="0">
                <a:solidFill>
                  <a:schemeClr val="bg1"/>
                </a:solidFill>
                <a:latin typeface="+mj-lt"/>
              </a:rPr>
              <a:t>ΠΟΛΙΤΙΚΗ ΠΡΟΣΤΑΣΙΑ</a:t>
            </a:r>
            <a:endParaRPr lang="ko-KR" altLang="en-US" sz="5400" dirty="0">
              <a:solidFill>
                <a:schemeClr val="bg1"/>
              </a:solidFill>
              <a:latin typeface="+mj-lt"/>
            </a:endParaRPr>
          </a:p>
        </p:txBody>
      </p:sp>
      <p:sp>
        <p:nvSpPr>
          <p:cNvPr id="5" name="TextBox 4"/>
          <p:cNvSpPr txBox="1"/>
          <p:nvPr/>
        </p:nvSpPr>
        <p:spPr>
          <a:xfrm>
            <a:off x="5903089" y="1875099"/>
            <a:ext cx="5741043" cy="3416320"/>
          </a:xfrm>
          <a:prstGeom prst="rect">
            <a:avLst/>
          </a:prstGeom>
          <a:noFill/>
        </p:spPr>
        <p:txBody>
          <a:bodyPr wrap="square" rtlCol="0">
            <a:spAutoFit/>
          </a:bodyPr>
          <a:lstStyle/>
          <a:p>
            <a:pPr algn="just"/>
            <a:r>
              <a:rPr lang="el-GR" dirty="0">
                <a:solidFill>
                  <a:schemeClr val="bg1"/>
                </a:solidFill>
              </a:rPr>
              <a:t>Η πολιτική προστασία της Χώρας αποβλέπει στην προστασία της ζωής, υγείας και περιουσίας των πολιτών από φυσικές (ταχείας ή βραδείας εξέλιξης), τεχνολογικές (συμπεριλαμβανομένων βιολογικών, χημικών και πυρηνικών συμβάντων) και λοιπές καταστροφές που προκαλούν καταστάσεις εκτάκτου ανάγκης, κατά τη διάρκεια ειρηνικής περιόδου. Στο πλαίσιο του ίδιου σκοπού περιλαμβάνεται η μέριμνα για τα υλικά και πολιτιστικά αγαθά, τις πλουτοπαραγωγικές πηγές και τις υποδομές της χώρας, με στόχο την ελαχιστοποίηση των συνεπειών των καταστροφών.</a:t>
            </a:r>
          </a:p>
        </p:txBody>
      </p:sp>
    </p:spTree>
    <p:extLst>
      <p:ext uri="{BB962C8B-B14F-4D97-AF65-F5344CB8AC3E}">
        <p14:creationId xmlns:p14="http://schemas.microsoft.com/office/powerpoint/2010/main" val="2612860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2">
            <a:extLst>
              <a:ext uri="{FF2B5EF4-FFF2-40B4-BE49-F238E27FC236}">
                <a16:creationId xmlns="" xmlns:a16="http://schemas.microsoft.com/office/drawing/2014/main" id="{1C7CDB0C-1518-4B42-9553-71F172318E2E}"/>
              </a:ext>
            </a:extLst>
          </p:cNvPr>
          <p:cNvGrpSpPr/>
          <p:nvPr/>
        </p:nvGrpSpPr>
        <p:grpSpPr>
          <a:xfrm>
            <a:off x="-1" y="1958505"/>
            <a:ext cx="8889357" cy="4053060"/>
            <a:chOff x="0" y="1992982"/>
            <a:chExt cx="3096864" cy="3380234"/>
          </a:xfrm>
          <a:solidFill>
            <a:schemeClr val="bg1">
              <a:lumMod val="50000"/>
            </a:schemeClr>
          </a:solidFill>
        </p:grpSpPr>
        <p:sp>
          <p:nvSpPr>
            <p:cNvPr id="6" name="Rectangle 43">
              <a:extLst>
                <a:ext uri="{FF2B5EF4-FFF2-40B4-BE49-F238E27FC236}">
                  <a16:creationId xmlns="" xmlns:a16="http://schemas.microsoft.com/office/drawing/2014/main" id="{D72C992E-58F9-459D-A9BB-0D2DFAF9287E}"/>
                </a:ext>
              </a:extLst>
            </p:cNvPr>
            <p:cNvSpPr/>
            <p:nvPr/>
          </p:nvSpPr>
          <p:spPr>
            <a:xfrm>
              <a:off x="0" y="1992982"/>
              <a:ext cx="3025109" cy="33802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7" name="Rectangle 44">
              <a:extLst>
                <a:ext uri="{FF2B5EF4-FFF2-40B4-BE49-F238E27FC236}">
                  <a16:creationId xmlns="" xmlns:a16="http://schemas.microsoft.com/office/drawing/2014/main" id="{B7BA9409-C760-4727-B262-121C017E01B4}"/>
                </a:ext>
              </a:extLst>
            </p:cNvPr>
            <p:cNvSpPr/>
            <p:nvPr/>
          </p:nvSpPr>
          <p:spPr>
            <a:xfrm>
              <a:off x="3051145" y="1992982"/>
              <a:ext cx="45719" cy="33802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nvGrpSpPr>
          <p:cNvPr id="8" name="Group 34">
            <a:extLst>
              <a:ext uri="{FF2B5EF4-FFF2-40B4-BE49-F238E27FC236}">
                <a16:creationId xmlns="" xmlns:a16="http://schemas.microsoft.com/office/drawing/2014/main" id="{16736EA8-E3B6-4330-A279-50B5CB5B14D0}"/>
              </a:ext>
            </a:extLst>
          </p:cNvPr>
          <p:cNvGrpSpPr/>
          <p:nvPr/>
        </p:nvGrpSpPr>
        <p:grpSpPr>
          <a:xfrm>
            <a:off x="9031021" y="1601610"/>
            <a:ext cx="2670336" cy="4409955"/>
            <a:chOff x="3501573" y="3178068"/>
            <a:chExt cx="1340594" cy="2737840"/>
          </a:xfrm>
        </p:grpSpPr>
        <p:sp>
          <p:nvSpPr>
            <p:cNvPr id="9" name="Freeform: Shape 35">
              <a:extLst>
                <a:ext uri="{FF2B5EF4-FFF2-40B4-BE49-F238E27FC236}">
                  <a16:creationId xmlns="" xmlns:a16="http://schemas.microsoft.com/office/drawing/2014/main" id="{BCA28F57-EFBD-47FC-8379-2D3E23F582DD}"/>
                </a:ext>
              </a:extLst>
            </p:cNvPr>
            <p:cNvSpPr/>
            <p:nvPr/>
          </p:nvSpPr>
          <p:spPr>
            <a:xfrm>
              <a:off x="3504728" y="3612346"/>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10" name="Freeform: Shape 36">
              <a:extLst>
                <a:ext uri="{FF2B5EF4-FFF2-40B4-BE49-F238E27FC236}">
                  <a16:creationId xmlns="" xmlns:a16="http://schemas.microsoft.com/office/drawing/2014/main" id="{C80E9608-0C20-4142-83CA-AB5C41C0C571}"/>
                </a:ext>
              </a:extLst>
            </p:cNvPr>
            <p:cNvSpPr/>
            <p:nvPr/>
          </p:nvSpPr>
          <p:spPr>
            <a:xfrm>
              <a:off x="3501573" y="3832632"/>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8574" y="65246"/>
                    <a:pt x="15716" y="68104"/>
                    <a:pt x="12859" y="68104"/>
                  </a:cubicBezTo>
                  <a:close/>
                </a:path>
              </a:pathLst>
            </a:custGeom>
            <a:solidFill>
              <a:srgbClr val="808080"/>
            </a:solidFill>
            <a:ln w="9525" cap="flat">
              <a:noFill/>
              <a:prstDash val="solid"/>
              <a:miter/>
            </a:ln>
          </p:spPr>
          <p:txBody>
            <a:bodyPr rtlCol="0" anchor="ctr"/>
            <a:lstStyle/>
            <a:p>
              <a:endParaRPr lang="en-US"/>
            </a:p>
          </p:txBody>
        </p:sp>
        <p:sp>
          <p:nvSpPr>
            <p:cNvPr id="11" name="Freeform: Shape 37">
              <a:extLst>
                <a:ext uri="{FF2B5EF4-FFF2-40B4-BE49-F238E27FC236}">
                  <a16:creationId xmlns="" xmlns:a16="http://schemas.microsoft.com/office/drawing/2014/main" id="{18E3676F-3370-4C7E-80A3-BCF39D161974}"/>
                </a:ext>
              </a:extLst>
            </p:cNvPr>
            <p:cNvSpPr/>
            <p:nvPr/>
          </p:nvSpPr>
          <p:spPr>
            <a:xfrm>
              <a:off x="4776089" y="3829487"/>
              <a:ext cx="62939" cy="220286"/>
            </a:xfrm>
            <a:custGeom>
              <a:avLst/>
              <a:gdLst>
                <a:gd name="connsiteX0" fmla="*/ 12859 w 19050"/>
                <a:gd name="connsiteY0" fmla="*/ 68104 h 66675"/>
                <a:gd name="connsiteX1" fmla="*/ 12859 w 19050"/>
                <a:gd name="connsiteY1" fmla="*/ 68104 h 66675"/>
                <a:gd name="connsiteX2" fmla="*/ 7144 w 19050"/>
                <a:gd name="connsiteY2" fmla="*/ 62389 h 66675"/>
                <a:gd name="connsiteX3" fmla="*/ 7144 w 19050"/>
                <a:gd name="connsiteY3" fmla="*/ 12859 h 66675"/>
                <a:gd name="connsiteX4" fmla="*/ 12859 w 19050"/>
                <a:gd name="connsiteY4" fmla="*/ 7144 h 66675"/>
                <a:gd name="connsiteX5" fmla="*/ 12859 w 19050"/>
                <a:gd name="connsiteY5" fmla="*/ 7144 h 66675"/>
                <a:gd name="connsiteX6" fmla="*/ 18574 w 19050"/>
                <a:gd name="connsiteY6" fmla="*/ 12859 h 66675"/>
                <a:gd name="connsiteX7" fmla="*/ 18574 w 19050"/>
                <a:gd name="connsiteY7" fmla="*/ 62389 h 66675"/>
                <a:gd name="connsiteX8" fmla="*/ 12859 w 19050"/>
                <a:gd name="connsiteY8" fmla="*/ 6810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 h="66675">
                  <a:moveTo>
                    <a:pt x="12859" y="68104"/>
                  </a:moveTo>
                  <a:lnTo>
                    <a:pt x="12859" y="68104"/>
                  </a:lnTo>
                  <a:cubicBezTo>
                    <a:pt x="10001" y="68104"/>
                    <a:pt x="7144" y="65246"/>
                    <a:pt x="7144" y="62389"/>
                  </a:cubicBezTo>
                  <a:lnTo>
                    <a:pt x="7144" y="12859"/>
                  </a:lnTo>
                  <a:cubicBezTo>
                    <a:pt x="7144" y="10001"/>
                    <a:pt x="10001" y="7144"/>
                    <a:pt x="12859" y="7144"/>
                  </a:cubicBezTo>
                  <a:lnTo>
                    <a:pt x="12859" y="7144"/>
                  </a:lnTo>
                  <a:cubicBezTo>
                    <a:pt x="15716" y="7144"/>
                    <a:pt x="18574" y="10001"/>
                    <a:pt x="18574" y="12859"/>
                  </a:cubicBezTo>
                  <a:lnTo>
                    <a:pt x="18574" y="62389"/>
                  </a:lnTo>
                  <a:cubicBezTo>
                    <a:pt x="19526" y="65246"/>
                    <a:pt x="16669" y="68104"/>
                    <a:pt x="12859" y="68104"/>
                  </a:cubicBezTo>
                  <a:close/>
                </a:path>
              </a:pathLst>
            </a:custGeom>
            <a:solidFill>
              <a:srgbClr val="808080"/>
            </a:solidFill>
            <a:ln w="9525" cap="flat">
              <a:noFill/>
              <a:prstDash val="solid"/>
              <a:miter/>
            </a:ln>
          </p:spPr>
          <p:txBody>
            <a:bodyPr rtlCol="0" anchor="ctr"/>
            <a:lstStyle/>
            <a:p>
              <a:endParaRPr lang="en-US"/>
            </a:p>
          </p:txBody>
        </p:sp>
        <p:sp>
          <p:nvSpPr>
            <p:cNvPr id="12" name="Freeform: Shape 38">
              <a:extLst>
                <a:ext uri="{FF2B5EF4-FFF2-40B4-BE49-F238E27FC236}">
                  <a16:creationId xmlns="" xmlns:a16="http://schemas.microsoft.com/office/drawing/2014/main" id="{754209F0-F591-461B-9FA5-863184AF9717}"/>
                </a:ext>
              </a:extLst>
            </p:cNvPr>
            <p:cNvSpPr/>
            <p:nvPr/>
          </p:nvSpPr>
          <p:spPr>
            <a:xfrm>
              <a:off x="3520451" y="3178068"/>
              <a:ext cx="1321716" cy="2737840"/>
            </a:xfrm>
            <a:custGeom>
              <a:avLst/>
              <a:gdLst>
                <a:gd name="connsiteX0" fmla="*/ 350044 w 400050"/>
                <a:gd name="connsiteY0" fmla="*/ 7144 h 828675"/>
                <a:gd name="connsiteX1" fmla="*/ 53816 w 400050"/>
                <a:gd name="connsiteY1" fmla="*/ 7144 h 828675"/>
                <a:gd name="connsiteX2" fmla="*/ 7144 w 400050"/>
                <a:gd name="connsiteY2" fmla="*/ 53816 h 828675"/>
                <a:gd name="connsiteX3" fmla="*/ 7144 w 400050"/>
                <a:gd name="connsiteY3" fmla="*/ 781526 h 828675"/>
                <a:gd name="connsiteX4" fmla="*/ 53816 w 400050"/>
                <a:gd name="connsiteY4" fmla="*/ 828199 h 828675"/>
                <a:gd name="connsiteX5" fmla="*/ 350044 w 400050"/>
                <a:gd name="connsiteY5" fmla="*/ 828199 h 828675"/>
                <a:gd name="connsiteX6" fmla="*/ 396716 w 400050"/>
                <a:gd name="connsiteY6" fmla="*/ 781526 h 828675"/>
                <a:gd name="connsiteX7" fmla="*/ 396716 w 400050"/>
                <a:gd name="connsiteY7" fmla="*/ 53816 h 828675"/>
                <a:gd name="connsiteX8" fmla="*/ 350044 w 400050"/>
                <a:gd name="connsiteY8" fmla="*/ 7144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050" h="828675">
                  <a:moveTo>
                    <a:pt x="350044" y="7144"/>
                  </a:moveTo>
                  <a:lnTo>
                    <a:pt x="53816" y="7144"/>
                  </a:lnTo>
                  <a:cubicBezTo>
                    <a:pt x="28099" y="7144"/>
                    <a:pt x="7144" y="28099"/>
                    <a:pt x="7144" y="53816"/>
                  </a:cubicBezTo>
                  <a:lnTo>
                    <a:pt x="7144" y="781526"/>
                  </a:lnTo>
                  <a:cubicBezTo>
                    <a:pt x="7144" y="807244"/>
                    <a:pt x="28099" y="828199"/>
                    <a:pt x="53816" y="828199"/>
                  </a:cubicBezTo>
                  <a:lnTo>
                    <a:pt x="350044" y="828199"/>
                  </a:lnTo>
                  <a:cubicBezTo>
                    <a:pt x="375761" y="828199"/>
                    <a:pt x="396716" y="807244"/>
                    <a:pt x="396716" y="781526"/>
                  </a:cubicBezTo>
                  <a:lnTo>
                    <a:pt x="396716" y="53816"/>
                  </a:lnTo>
                  <a:cubicBezTo>
                    <a:pt x="396716" y="28099"/>
                    <a:pt x="375761" y="7144"/>
                    <a:pt x="350044" y="7144"/>
                  </a:cubicBezTo>
                  <a:close/>
                </a:path>
              </a:pathLst>
            </a:custGeom>
            <a:solidFill>
              <a:srgbClr val="808080"/>
            </a:solidFill>
            <a:ln w="9525" cap="flat">
              <a:noFill/>
              <a:prstDash val="solid"/>
              <a:miter/>
            </a:ln>
          </p:spPr>
          <p:txBody>
            <a:bodyPr rtlCol="0" anchor="ctr"/>
            <a:lstStyle/>
            <a:p>
              <a:endParaRPr lang="en-US" dirty="0"/>
            </a:p>
          </p:txBody>
        </p:sp>
        <p:sp>
          <p:nvSpPr>
            <p:cNvPr id="13" name="Freeform: Shape 39">
              <a:extLst>
                <a:ext uri="{FF2B5EF4-FFF2-40B4-BE49-F238E27FC236}">
                  <a16:creationId xmlns="" xmlns:a16="http://schemas.microsoft.com/office/drawing/2014/main" id="{6B9F1445-27D6-43B2-957F-7EF3ECEEEDA0}"/>
                </a:ext>
              </a:extLst>
            </p:cNvPr>
            <p:cNvSpPr/>
            <p:nvPr/>
          </p:nvSpPr>
          <p:spPr>
            <a:xfrm>
              <a:off x="3529897" y="3190651"/>
              <a:ext cx="1290246" cy="2706371"/>
            </a:xfrm>
            <a:custGeom>
              <a:avLst/>
              <a:gdLst>
                <a:gd name="connsiteX0" fmla="*/ 345281 w 390525"/>
                <a:gd name="connsiteY0" fmla="*/ 7144 h 819150"/>
                <a:gd name="connsiteX1" fmla="*/ 52864 w 390525"/>
                <a:gd name="connsiteY1" fmla="*/ 7144 h 819150"/>
                <a:gd name="connsiteX2" fmla="*/ 7144 w 390525"/>
                <a:gd name="connsiteY2" fmla="*/ 52864 h 819150"/>
                <a:gd name="connsiteX3" fmla="*/ 7144 w 390525"/>
                <a:gd name="connsiteY3" fmla="*/ 772954 h 819150"/>
                <a:gd name="connsiteX4" fmla="*/ 52864 w 390525"/>
                <a:gd name="connsiteY4" fmla="*/ 818674 h 819150"/>
                <a:gd name="connsiteX5" fmla="*/ 345281 w 390525"/>
                <a:gd name="connsiteY5" fmla="*/ 818674 h 819150"/>
                <a:gd name="connsiteX6" fmla="*/ 391001 w 390525"/>
                <a:gd name="connsiteY6" fmla="*/ 772954 h 819150"/>
                <a:gd name="connsiteX7" fmla="*/ 391001 w 390525"/>
                <a:gd name="connsiteY7" fmla="*/ 52864 h 819150"/>
                <a:gd name="connsiteX8" fmla="*/ 345281 w 390525"/>
                <a:gd name="connsiteY8" fmla="*/ 7144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525" h="819150">
                  <a:moveTo>
                    <a:pt x="345281" y="7144"/>
                  </a:moveTo>
                  <a:lnTo>
                    <a:pt x="52864" y="7144"/>
                  </a:lnTo>
                  <a:cubicBezTo>
                    <a:pt x="27146" y="7144"/>
                    <a:pt x="7144" y="27146"/>
                    <a:pt x="7144" y="52864"/>
                  </a:cubicBezTo>
                  <a:lnTo>
                    <a:pt x="7144" y="772954"/>
                  </a:lnTo>
                  <a:cubicBezTo>
                    <a:pt x="7144" y="798671"/>
                    <a:pt x="27146" y="818674"/>
                    <a:pt x="52864" y="818674"/>
                  </a:cubicBezTo>
                  <a:lnTo>
                    <a:pt x="345281" y="818674"/>
                  </a:lnTo>
                  <a:cubicBezTo>
                    <a:pt x="370999" y="818674"/>
                    <a:pt x="391001" y="798671"/>
                    <a:pt x="391001" y="772954"/>
                  </a:cubicBezTo>
                  <a:lnTo>
                    <a:pt x="391001" y="52864"/>
                  </a:lnTo>
                  <a:cubicBezTo>
                    <a:pt x="391001" y="28099"/>
                    <a:pt x="370046" y="7144"/>
                    <a:pt x="345281" y="7144"/>
                  </a:cubicBezTo>
                  <a:close/>
                </a:path>
              </a:pathLst>
            </a:custGeom>
            <a:solidFill>
              <a:srgbClr val="1A1A1A"/>
            </a:solidFill>
            <a:ln w="9525" cap="flat">
              <a:noFill/>
              <a:prstDash val="solid"/>
              <a:miter/>
            </a:ln>
          </p:spPr>
          <p:txBody>
            <a:bodyPr rtlCol="0" anchor="ctr"/>
            <a:lstStyle/>
            <a:p>
              <a:endParaRPr lang="en-US"/>
            </a:p>
          </p:txBody>
        </p:sp>
        <p:sp>
          <p:nvSpPr>
            <p:cNvPr id="14" name="Freeform: Shape 40">
              <a:extLst>
                <a:ext uri="{FF2B5EF4-FFF2-40B4-BE49-F238E27FC236}">
                  <a16:creationId xmlns="" xmlns:a16="http://schemas.microsoft.com/office/drawing/2014/main" id="{944C1532-B17D-4512-B6A3-01580240F253}"/>
                </a:ext>
              </a:extLst>
            </p:cNvPr>
            <p:cNvSpPr/>
            <p:nvPr/>
          </p:nvSpPr>
          <p:spPr>
            <a:xfrm>
              <a:off x="3627447" y="3596610"/>
              <a:ext cx="1101430" cy="1951104"/>
            </a:xfrm>
            <a:custGeom>
              <a:avLst/>
              <a:gdLst>
                <a:gd name="connsiteX0" fmla="*/ 7144 w 333375"/>
                <a:gd name="connsiteY0" fmla="*/ 7144 h 590550"/>
                <a:gd name="connsiteX1" fmla="*/ 331946 w 333375"/>
                <a:gd name="connsiteY1" fmla="*/ 7144 h 590550"/>
                <a:gd name="connsiteX2" fmla="*/ 331946 w 333375"/>
                <a:gd name="connsiteY2" fmla="*/ 586264 h 590550"/>
                <a:gd name="connsiteX3" fmla="*/ 7144 w 333375"/>
                <a:gd name="connsiteY3" fmla="*/ 586264 h 590550"/>
              </a:gdLst>
              <a:ahLst/>
              <a:cxnLst>
                <a:cxn ang="0">
                  <a:pos x="connsiteX0" y="connsiteY0"/>
                </a:cxn>
                <a:cxn ang="0">
                  <a:pos x="connsiteX1" y="connsiteY1"/>
                </a:cxn>
                <a:cxn ang="0">
                  <a:pos x="connsiteX2" y="connsiteY2"/>
                </a:cxn>
                <a:cxn ang="0">
                  <a:pos x="connsiteX3" y="connsiteY3"/>
                </a:cxn>
              </a:cxnLst>
              <a:rect l="l" t="t" r="r" b="b"/>
              <a:pathLst>
                <a:path w="333375" h="590550">
                  <a:moveTo>
                    <a:pt x="7144" y="7144"/>
                  </a:moveTo>
                  <a:lnTo>
                    <a:pt x="331946" y="7144"/>
                  </a:lnTo>
                  <a:lnTo>
                    <a:pt x="331946" y="586264"/>
                  </a:lnTo>
                  <a:lnTo>
                    <a:pt x="7144" y="586264"/>
                  </a:lnTo>
                  <a:close/>
                </a:path>
              </a:pathLst>
            </a:custGeom>
            <a:solidFill>
              <a:schemeClr val="bg1">
                <a:lumMod val="95000"/>
              </a:schemeClr>
            </a:solidFill>
            <a:ln w="9525" cap="flat">
              <a:noFill/>
              <a:prstDash val="solid"/>
              <a:miter/>
            </a:ln>
          </p:spPr>
          <p:txBody>
            <a:bodyPr rtlCol="0" anchor="ctr"/>
            <a:lstStyle/>
            <a:p>
              <a:endParaRPr lang="en-US" dirty="0"/>
            </a:p>
          </p:txBody>
        </p:sp>
        <p:grpSp>
          <p:nvGrpSpPr>
            <p:cNvPr id="15" name="Group 41">
              <a:extLst>
                <a:ext uri="{FF2B5EF4-FFF2-40B4-BE49-F238E27FC236}">
                  <a16:creationId xmlns="" xmlns:a16="http://schemas.microsoft.com/office/drawing/2014/main" id="{8E91FD06-2390-41F8-9907-EA2FAC8492B4}"/>
                </a:ext>
              </a:extLst>
            </p:cNvPr>
            <p:cNvGrpSpPr/>
            <p:nvPr/>
          </p:nvGrpSpPr>
          <p:grpSpPr>
            <a:xfrm>
              <a:off x="4092761" y="5635852"/>
              <a:ext cx="164520" cy="173080"/>
              <a:chOff x="6772303" y="6038214"/>
              <a:chExt cx="140650" cy="147968"/>
            </a:xfrm>
          </p:grpSpPr>
          <p:sp>
            <p:nvSpPr>
              <p:cNvPr id="19" name="Oval 45">
                <a:extLst>
                  <a:ext uri="{FF2B5EF4-FFF2-40B4-BE49-F238E27FC236}">
                    <a16:creationId xmlns="" xmlns:a16="http://schemas.microsoft.com/office/drawing/2014/main" id="{85288D17-4178-4A1D-9A96-65E806F63B7C}"/>
                  </a:ext>
                </a:extLst>
              </p:cNvPr>
              <p:cNvSpPr/>
              <p:nvPr/>
            </p:nvSpPr>
            <p:spPr>
              <a:xfrm>
                <a:off x="6772303" y="6038214"/>
                <a:ext cx="140650" cy="1479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46">
                <a:extLst>
                  <a:ext uri="{FF2B5EF4-FFF2-40B4-BE49-F238E27FC236}">
                    <a16:creationId xmlns="" xmlns:a16="http://schemas.microsoft.com/office/drawing/2014/main" id="{A3D37312-EBAA-44FC-BF3A-3A491761AAFF}"/>
                  </a:ext>
                </a:extLst>
              </p:cNvPr>
              <p:cNvSpPr/>
              <p:nvPr/>
            </p:nvSpPr>
            <p:spPr>
              <a:xfrm>
                <a:off x="6807465" y="6071635"/>
                <a:ext cx="70326" cy="8118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Freeform: Shape 42">
              <a:extLst>
                <a:ext uri="{FF2B5EF4-FFF2-40B4-BE49-F238E27FC236}">
                  <a16:creationId xmlns="" xmlns:a16="http://schemas.microsoft.com/office/drawing/2014/main" id="{0BC2B73D-A5B9-4E6F-A055-F54B5EC77106}"/>
                </a:ext>
              </a:extLst>
            </p:cNvPr>
            <p:cNvSpPr/>
            <p:nvPr/>
          </p:nvSpPr>
          <p:spPr>
            <a:xfrm>
              <a:off x="3668036" y="3628406"/>
              <a:ext cx="1059517" cy="1887518"/>
            </a:xfrm>
            <a:custGeom>
              <a:avLst/>
              <a:gdLst>
                <a:gd name="connsiteX0" fmla="*/ 614149 w 1119116"/>
                <a:gd name="connsiteY0" fmla="*/ 0 h 2330356"/>
                <a:gd name="connsiteX1" fmla="*/ 1115704 w 1119116"/>
                <a:gd name="connsiteY1" fmla="*/ 6824 h 2330356"/>
                <a:gd name="connsiteX2" fmla="*/ 1119116 w 1119116"/>
                <a:gd name="connsiteY2" fmla="*/ 2330356 h 2330356"/>
                <a:gd name="connsiteX3" fmla="*/ 0 w 1119116"/>
                <a:gd name="connsiteY3" fmla="*/ 2330356 h 2330356"/>
                <a:gd name="connsiteX4" fmla="*/ 614149 w 1119116"/>
                <a:gd name="connsiteY4" fmla="*/ 0 h 2330356"/>
                <a:gd name="connsiteX0" fmla="*/ 614149 w 1119116"/>
                <a:gd name="connsiteY0" fmla="*/ 0 h 2330356"/>
                <a:gd name="connsiteX1" fmla="*/ 1115704 w 1119116"/>
                <a:gd name="connsiteY1" fmla="*/ 3412 h 2330356"/>
                <a:gd name="connsiteX2" fmla="*/ 1119116 w 1119116"/>
                <a:gd name="connsiteY2" fmla="*/ 2330356 h 2330356"/>
                <a:gd name="connsiteX3" fmla="*/ 0 w 1119116"/>
                <a:gd name="connsiteY3" fmla="*/ 2330356 h 2330356"/>
                <a:gd name="connsiteX4" fmla="*/ 614149 w 1119116"/>
                <a:gd name="connsiteY4" fmla="*/ 0 h 2330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 h="2330356">
                  <a:moveTo>
                    <a:pt x="614149" y="0"/>
                  </a:moveTo>
                  <a:lnTo>
                    <a:pt x="1115704" y="3412"/>
                  </a:lnTo>
                  <a:cubicBezTo>
                    <a:pt x="1116841" y="777923"/>
                    <a:pt x="1117979" y="1555845"/>
                    <a:pt x="1119116" y="2330356"/>
                  </a:cubicBezTo>
                  <a:lnTo>
                    <a:pt x="0" y="2330356"/>
                  </a:lnTo>
                  <a:lnTo>
                    <a:pt x="614149" y="0"/>
                  </a:lnTo>
                  <a:close/>
                </a:path>
              </a:pathLst>
            </a:custGeom>
            <a:solidFill>
              <a:srgbClr val="999999">
                <a:alpha val="10000"/>
              </a:srgb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dirty="0">
                <a:solidFill>
                  <a:schemeClr val="tx1"/>
                </a:solidFill>
              </a:endParaRPr>
            </a:p>
          </p:txBody>
        </p:sp>
        <p:sp>
          <p:nvSpPr>
            <p:cNvPr id="17" name="Rectangle: Rounded Corners 43">
              <a:extLst>
                <a:ext uri="{FF2B5EF4-FFF2-40B4-BE49-F238E27FC236}">
                  <a16:creationId xmlns="" xmlns:a16="http://schemas.microsoft.com/office/drawing/2014/main" id="{28C4316C-570C-46C3-8B27-FDEE63BC0594}"/>
                </a:ext>
              </a:extLst>
            </p:cNvPr>
            <p:cNvSpPr/>
            <p:nvPr/>
          </p:nvSpPr>
          <p:spPr>
            <a:xfrm>
              <a:off x="4058661" y="3449093"/>
              <a:ext cx="254255" cy="58393"/>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44">
              <a:extLst>
                <a:ext uri="{FF2B5EF4-FFF2-40B4-BE49-F238E27FC236}">
                  <a16:creationId xmlns="" xmlns:a16="http://schemas.microsoft.com/office/drawing/2014/main" id="{F49AA6E8-7CBE-4625-B48C-5062799A2180}"/>
                </a:ext>
              </a:extLst>
            </p:cNvPr>
            <p:cNvSpPr/>
            <p:nvPr/>
          </p:nvSpPr>
          <p:spPr>
            <a:xfrm>
              <a:off x="3922825" y="3449093"/>
              <a:ext cx="58393" cy="5839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170" name="Picture 2" descr="Μήνυμα 112 σε Ημαθία, Πέλλα, Κιλκίς και Πιερία: «Φοράτε υποχρεωτικά μάσκα»"/>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351" y="2326989"/>
            <a:ext cx="2143277" cy="3176588"/>
          </a:xfrm>
          <a:prstGeom prst="rect">
            <a:avLst/>
          </a:prstGeom>
          <a:noFill/>
          <a:extLst>
            <a:ext uri="{909E8E84-426E-40DD-AFC4-6F175D3DCCD1}">
              <a14:hiddenFill xmlns:a14="http://schemas.microsoft.com/office/drawing/2010/main">
                <a:solidFill>
                  <a:srgbClr val="FFFFFF"/>
                </a:solidFill>
              </a14:hiddenFill>
            </a:ext>
          </a:extLst>
        </p:spPr>
      </p:pic>
      <p:sp>
        <p:nvSpPr>
          <p:cNvPr id="22" name="Oval 10">
            <a:extLst>
              <a:ext uri="{FF2B5EF4-FFF2-40B4-BE49-F238E27FC236}">
                <a16:creationId xmlns="" xmlns:a16="http://schemas.microsoft.com/office/drawing/2014/main" id="{0D3D093D-4946-4D7E-9351-2586B05E7647}"/>
              </a:ext>
            </a:extLst>
          </p:cNvPr>
          <p:cNvSpPr/>
          <p:nvPr/>
        </p:nvSpPr>
        <p:spPr>
          <a:xfrm>
            <a:off x="90822" y="2038161"/>
            <a:ext cx="683886" cy="6838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Oval 10">
            <a:extLst>
              <a:ext uri="{FF2B5EF4-FFF2-40B4-BE49-F238E27FC236}">
                <a16:creationId xmlns="" xmlns:a16="http://schemas.microsoft.com/office/drawing/2014/main" id="{0D3D093D-4946-4D7E-9351-2586B05E7647}"/>
              </a:ext>
            </a:extLst>
          </p:cNvPr>
          <p:cNvSpPr/>
          <p:nvPr/>
        </p:nvSpPr>
        <p:spPr>
          <a:xfrm>
            <a:off x="90822" y="3117625"/>
            <a:ext cx="683886" cy="6838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 name="Oval 10">
            <a:extLst>
              <a:ext uri="{FF2B5EF4-FFF2-40B4-BE49-F238E27FC236}">
                <a16:creationId xmlns="" xmlns:a16="http://schemas.microsoft.com/office/drawing/2014/main" id="{0D3D093D-4946-4D7E-9351-2586B05E7647}"/>
              </a:ext>
            </a:extLst>
          </p:cNvPr>
          <p:cNvSpPr/>
          <p:nvPr/>
        </p:nvSpPr>
        <p:spPr>
          <a:xfrm>
            <a:off x="90822" y="4153547"/>
            <a:ext cx="683886" cy="6838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5" name="Oval 10">
            <a:extLst>
              <a:ext uri="{FF2B5EF4-FFF2-40B4-BE49-F238E27FC236}">
                <a16:creationId xmlns="" xmlns:a16="http://schemas.microsoft.com/office/drawing/2014/main" id="{0D3D093D-4946-4D7E-9351-2586B05E7647}"/>
              </a:ext>
            </a:extLst>
          </p:cNvPr>
          <p:cNvSpPr/>
          <p:nvPr/>
        </p:nvSpPr>
        <p:spPr>
          <a:xfrm>
            <a:off x="90822" y="5076556"/>
            <a:ext cx="683886" cy="6838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 name="TextBox 20"/>
          <p:cNvSpPr txBox="1"/>
          <p:nvPr/>
        </p:nvSpPr>
        <p:spPr>
          <a:xfrm>
            <a:off x="275544" y="2195438"/>
            <a:ext cx="267342" cy="400110"/>
          </a:xfrm>
          <a:prstGeom prst="rect">
            <a:avLst/>
          </a:prstGeom>
          <a:noFill/>
        </p:spPr>
        <p:txBody>
          <a:bodyPr wrap="square" rtlCol="0">
            <a:spAutoFit/>
          </a:bodyPr>
          <a:lstStyle/>
          <a:p>
            <a:r>
              <a:rPr lang="el-GR" sz="2000" b="1" dirty="0" smtClean="0">
                <a:solidFill>
                  <a:schemeClr val="tx2">
                    <a:lumMod val="75000"/>
                  </a:schemeClr>
                </a:solidFill>
              </a:rPr>
              <a:t>1</a:t>
            </a:r>
            <a:endParaRPr lang="el-GR" sz="2000" b="1" dirty="0">
              <a:solidFill>
                <a:schemeClr val="tx2">
                  <a:lumMod val="75000"/>
                </a:schemeClr>
              </a:solidFill>
            </a:endParaRPr>
          </a:p>
        </p:txBody>
      </p:sp>
      <p:sp>
        <p:nvSpPr>
          <p:cNvPr id="27" name="TextBox 26"/>
          <p:cNvSpPr txBox="1"/>
          <p:nvPr/>
        </p:nvSpPr>
        <p:spPr>
          <a:xfrm>
            <a:off x="275544" y="3259513"/>
            <a:ext cx="267342" cy="400110"/>
          </a:xfrm>
          <a:prstGeom prst="rect">
            <a:avLst/>
          </a:prstGeom>
          <a:noFill/>
        </p:spPr>
        <p:txBody>
          <a:bodyPr wrap="square" rtlCol="0">
            <a:spAutoFit/>
          </a:bodyPr>
          <a:lstStyle/>
          <a:p>
            <a:r>
              <a:rPr lang="el-GR" sz="2000" b="1" dirty="0">
                <a:solidFill>
                  <a:schemeClr val="tx2">
                    <a:lumMod val="75000"/>
                  </a:schemeClr>
                </a:solidFill>
              </a:rPr>
              <a:t>2</a:t>
            </a:r>
          </a:p>
        </p:txBody>
      </p:sp>
      <p:sp>
        <p:nvSpPr>
          <p:cNvPr id="28" name="TextBox 27"/>
          <p:cNvSpPr txBox="1"/>
          <p:nvPr/>
        </p:nvSpPr>
        <p:spPr>
          <a:xfrm>
            <a:off x="299094" y="4292873"/>
            <a:ext cx="267342" cy="400110"/>
          </a:xfrm>
          <a:prstGeom prst="rect">
            <a:avLst/>
          </a:prstGeom>
          <a:noFill/>
        </p:spPr>
        <p:txBody>
          <a:bodyPr wrap="square" rtlCol="0">
            <a:spAutoFit/>
          </a:bodyPr>
          <a:lstStyle/>
          <a:p>
            <a:r>
              <a:rPr lang="el-GR" sz="2000" b="1" dirty="0">
                <a:solidFill>
                  <a:schemeClr val="tx2">
                    <a:lumMod val="75000"/>
                  </a:schemeClr>
                </a:solidFill>
              </a:rPr>
              <a:t>3</a:t>
            </a:r>
          </a:p>
        </p:txBody>
      </p:sp>
      <p:sp>
        <p:nvSpPr>
          <p:cNvPr id="29" name="TextBox 28"/>
          <p:cNvSpPr txBox="1"/>
          <p:nvPr/>
        </p:nvSpPr>
        <p:spPr>
          <a:xfrm>
            <a:off x="299094" y="5218444"/>
            <a:ext cx="267342" cy="400110"/>
          </a:xfrm>
          <a:prstGeom prst="rect">
            <a:avLst/>
          </a:prstGeom>
          <a:noFill/>
        </p:spPr>
        <p:txBody>
          <a:bodyPr wrap="square" rtlCol="0">
            <a:spAutoFit/>
          </a:bodyPr>
          <a:lstStyle/>
          <a:p>
            <a:r>
              <a:rPr lang="el-GR" sz="2000" b="1" dirty="0">
                <a:solidFill>
                  <a:schemeClr val="tx2">
                    <a:lumMod val="75000"/>
                  </a:schemeClr>
                </a:solidFill>
              </a:rPr>
              <a:t>4</a:t>
            </a:r>
          </a:p>
        </p:txBody>
      </p:sp>
      <p:sp>
        <p:nvSpPr>
          <p:cNvPr id="31" name="Text Placeholder 27">
            <a:extLst>
              <a:ext uri="{FF2B5EF4-FFF2-40B4-BE49-F238E27FC236}">
                <a16:creationId xmlns="" xmlns:a16="http://schemas.microsoft.com/office/drawing/2014/main" id="{1F4A433F-9932-44D3-8AE2-4FCF45376351}"/>
              </a:ext>
            </a:extLst>
          </p:cNvPr>
          <p:cNvSpPr txBox="1">
            <a:spLocks/>
          </p:cNvSpPr>
          <p:nvPr/>
        </p:nvSpPr>
        <p:spPr>
          <a:xfrm>
            <a:off x="774708" y="2024993"/>
            <a:ext cx="7755834" cy="1372683"/>
          </a:xfrm>
          <a:prstGeom prst="rect">
            <a:avLst/>
          </a:prstGeom>
          <a:noFill/>
          <a:ln w="12700">
            <a:noFill/>
          </a:ln>
          <a:effectLst>
            <a:innerShdw blurRad="114300">
              <a:schemeClr val="bg1"/>
            </a:innerShdw>
          </a:effectLst>
        </p:spPr>
        <p:txBody>
          <a:bodyPr wrap="square" lIns="108000" rtlCol="0" anchor="t">
            <a:spAutoFit/>
          </a:bodyPr>
          <a:lstStyle>
            <a:lvl1pPr marL="0" marR="0" indent="0" algn="l" defTabSz="914400" rtl="0" eaLnBrk="1" fontAlgn="auto" latinLnBrk="1" hangingPunct="1">
              <a:lnSpc>
                <a:spcPct val="100000"/>
              </a:lnSpc>
              <a:spcBef>
                <a:spcPct val="20000"/>
              </a:spcBef>
              <a:spcAft>
                <a:spcPts val="0"/>
              </a:spcAft>
              <a:buClrTx/>
              <a:buSzTx/>
              <a:buFont typeface="Arial" pitchFamily="34" charset="0"/>
              <a:buNone/>
              <a:tabLst/>
              <a:defRPr lang="ko-KR" altLang="en-US" sz="1200"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l-GR" altLang="en-US" sz="1600" dirty="0"/>
              <a:t>Τη μελέτη, το σχεδιασμό, την οργάνωση και το συντονισμό της δράσης για την </a:t>
            </a:r>
            <a:r>
              <a:rPr lang="el-GR" altLang="en-US" sz="1600" dirty="0" err="1" smtClean="0"/>
              <a:t>πρό</a:t>
            </a:r>
            <a:r>
              <a:rPr lang="el-GR" altLang="en-US" sz="1600" dirty="0" smtClean="0"/>
              <a:t>-</a:t>
            </a:r>
            <a:r>
              <a:rPr lang="el-GR" altLang="en-US" sz="1600" dirty="0" err="1" smtClean="0"/>
              <a:t>ληψη</a:t>
            </a:r>
            <a:r>
              <a:rPr lang="el-GR" altLang="en-US" sz="1600" dirty="0" smtClean="0"/>
              <a:t> </a:t>
            </a:r>
            <a:r>
              <a:rPr lang="el-GR" altLang="en-US" sz="1600" dirty="0"/>
              <a:t>και αντιμετώπιση των φυσικών, τεχνολογικών και λοιπών </a:t>
            </a:r>
            <a:r>
              <a:rPr lang="el-GR" altLang="en-US" sz="1600" dirty="0" smtClean="0"/>
              <a:t>καταστροφών </a:t>
            </a:r>
            <a:r>
              <a:rPr lang="el-GR" altLang="en-US" sz="1600" dirty="0"/>
              <a:t>ή </a:t>
            </a:r>
            <a:r>
              <a:rPr lang="el-GR" altLang="en-US" sz="1600" dirty="0" smtClean="0"/>
              <a:t> κα-</a:t>
            </a:r>
            <a:r>
              <a:rPr lang="el-GR" altLang="en-US" sz="1600" dirty="0" err="1" smtClean="0"/>
              <a:t>ταστάσεων</a:t>
            </a:r>
            <a:r>
              <a:rPr lang="el-GR" altLang="en-US" sz="1600" dirty="0" smtClean="0"/>
              <a:t> </a:t>
            </a:r>
            <a:r>
              <a:rPr lang="el-GR" altLang="en-US" sz="1600" dirty="0"/>
              <a:t>έκτακτης ανάγκης, καθώς και την ενημέρωση του κοινού για τα ζητήματα αυτά.</a:t>
            </a:r>
          </a:p>
          <a:p>
            <a:pPr algn="just"/>
            <a:endParaRPr lang="en-US" altLang="ko-KR" sz="1600" dirty="0"/>
          </a:p>
        </p:txBody>
      </p:sp>
      <p:sp>
        <p:nvSpPr>
          <p:cNvPr id="32" name="Text Placeholder 27">
            <a:extLst>
              <a:ext uri="{FF2B5EF4-FFF2-40B4-BE49-F238E27FC236}">
                <a16:creationId xmlns="" xmlns:a16="http://schemas.microsoft.com/office/drawing/2014/main" id="{1F4A433F-9932-44D3-8AE2-4FCF45376351}"/>
              </a:ext>
            </a:extLst>
          </p:cNvPr>
          <p:cNvSpPr txBox="1">
            <a:spLocks/>
          </p:cNvSpPr>
          <p:nvPr/>
        </p:nvSpPr>
        <p:spPr>
          <a:xfrm>
            <a:off x="774709" y="3120245"/>
            <a:ext cx="7755834" cy="1372683"/>
          </a:xfrm>
          <a:prstGeom prst="rect">
            <a:avLst/>
          </a:prstGeom>
          <a:noFill/>
          <a:ln w="12700">
            <a:noFill/>
          </a:ln>
          <a:effectLst>
            <a:innerShdw blurRad="114300">
              <a:schemeClr val="bg1"/>
            </a:innerShdw>
          </a:effectLst>
        </p:spPr>
        <p:txBody>
          <a:bodyPr wrap="square" lIns="108000" rtlCol="0" anchor="t">
            <a:spAutoFit/>
          </a:bodyPr>
          <a:lstStyle>
            <a:lvl1pPr marL="0" marR="0" indent="0" algn="l" defTabSz="914400" rtl="0" eaLnBrk="1" fontAlgn="auto" latinLnBrk="1" hangingPunct="1">
              <a:lnSpc>
                <a:spcPct val="100000"/>
              </a:lnSpc>
              <a:spcBef>
                <a:spcPct val="20000"/>
              </a:spcBef>
              <a:spcAft>
                <a:spcPts val="0"/>
              </a:spcAft>
              <a:buClrTx/>
              <a:buSzTx/>
              <a:buFont typeface="Arial" pitchFamily="34" charset="0"/>
              <a:buNone/>
              <a:tabLst/>
              <a:defRPr lang="ko-KR" altLang="en-US" sz="1200"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l-GR" altLang="en-US" sz="1600" dirty="0"/>
              <a:t>Την προετοιμασία, κινητοποίηση και συντονισμό δράσης του δυναμικού και των </a:t>
            </a:r>
            <a:r>
              <a:rPr lang="el-GR" altLang="en-US" sz="1600" dirty="0" smtClean="0"/>
              <a:t>με-σων </a:t>
            </a:r>
            <a:r>
              <a:rPr lang="el-GR" altLang="en-US" sz="1600" dirty="0"/>
              <a:t>πολιτικής προστασίας της χώρας για την αντιμετώπιση πιθανών κάθε </a:t>
            </a:r>
            <a:r>
              <a:rPr lang="el-GR" altLang="en-US" sz="1600" dirty="0" smtClean="0"/>
              <a:t>μορφής  </a:t>
            </a:r>
            <a:r>
              <a:rPr lang="el-GR" altLang="en-US" sz="1600" dirty="0"/>
              <a:t>καταστροφών στο πλαίσιο του υφιστάμενου σχετικού σχεδιασμού ανά κατηγορία </a:t>
            </a:r>
            <a:r>
              <a:rPr lang="el-GR" altLang="en-US" sz="1600" dirty="0" smtClean="0"/>
              <a:t>κινδύνου</a:t>
            </a:r>
            <a:r>
              <a:rPr lang="el-GR" altLang="en-US" sz="1600" dirty="0"/>
              <a:t>.</a:t>
            </a:r>
          </a:p>
          <a:p>
            <a:endParaRPr lang="en-US" altLang="ko-KR" sz="1600" dirty="0"/>
          </a:p>
        </p:txBody>
      </p:sp>
      <p:sp>
        <p:nvSpPr>
          <p:cNvPr id="30" name="Ορθογώνιο 29"/>
          <p:cNvSpPr/>
          <p:nvPr/>
        </p:nvSpPr>
        <p:spPr>
          <a:xfrm>
            <a:off x="774709" y="4133591"/>
            <a:ext cx="7755834" cy="830997"/>
          </a:xfrm>
          <a:prstGeom prst="rect">
            <a:avLst/>
          </a:prstGeom>
        </p:spPr>
        <p:txBody>
          <a:bodyPr wrap="square">
            <a:spAutoFit/>
          </a:bodyPr>
          <a:lstStyle/>
          <a:p>
            <a:pPr algn="just"/>
            <a:r>
              <a:rPr lang="el-GR" sz="1600" dirty="0">
                <a:solidFill>
                  <a:schemeClr val="bg1"/>
                </a:solidFill>
              </a:rPr>
              <a:t>Την αξιοποίηση των διαθέσιμων επιστημονικών στοιχείων και πληροφοριών για την κινητοποίηση του δυναμικού και των μέσων πολιτικής προστασίας της χώρας, εν όψει απειλούμενου κινδύνου καταστροφών.</a:t>
            </a:r>
          </a:p>
        </p:txBody>
      </p:sp>
      <p:sp>
        <p:nvSpPr>
          <p:cNvPr id="34" name="Text Placeholder 29">
            <a:extLst>
              <a:ext uri="{FF2B5EF4-FFF2-40B4-BE49-F238E27FC236}">
                <a16:creationId xmlns="" xmlns:a16="http://schemas.microsoft.com/office/drawing/2014/main" id="{AAF3C36A-05E3-42A7-89FF-70B9F63C4E6A}"/>
              </a:ext>
            </a:extLst>
          </p:cNvPr>
          <p:cNvSpPr txBox="1">
            <a:spLocks/>
          </p:cNvSpPr>
          <p:nvPr/>
        </p:nvSpPr>
        <p:spPr>
          <a:xfrm>
            <a:off x="765068" y="4997236"/>
            <a:ext cx="7775115" cy="1126462"/>
          </a:xfrm>
          <a:prstGeom prst="rect">
            <a:avLst/>
          </a:prstGeom>
          <a:noFill/>
          <a:ln w="12700">
            <a:noFill/>
          </a:ln>
          <a:effectLst>
            <a:innerShdw blurRad="114300">
              <a:schemeClr val="bg1"/>
            </a:innerShdw>
          </a:effectLst>
        </p:spPr>
        <p:txBody>
          <a:bodyPr wrap="square" lIns="108000" rtlCol="0" anchor="t">
            <a:spAutoFit/>
          </a:bodyPr>
          <a:lstStyle>
            <a:lvl1pPr marL="0" marR="0" indent="0" algn="l" defTabSz="914400" rtl="0" eaLnBrk="1" fontAlgn="auto" latinLnBrk="1" hangingPunct="1">
              <a:lnSpc>
                <a:spcPct val="100000"/>
              </a:lnSpc>
              <a:spcBef>
                <a:spcPct val="20000"/>
              </a:spcBef>
              <a:spcAft>
                <a:spcPts val="0"/>
              </a:spcAft>
              <a:buClrTx/>
              <a:buSzTx/>
              <a:buFont typeface="Arial" pitchFamily="34" charset="0"/>
              <a:buNone/>
              <a:tabLst/>
              <a:defRPr lang="ko-KR" altLang="en-US" sz="1200"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l-GR" altLang="en-US" sz="1600" dirty="0"/>
              <a:t>Τον συντονισμό του έργου και των δράσεων αντιμετώπισης των καταστροφών κατά την εκδήλωση των φαινομένων, καθώς και το έργο αποκατάστασης των </a:t>
            </a:r>
            <a:r>
              <a:rPr lang="el-GR" altLang="en-US" sz="1600" dirty="0" err="1" smtClean="0"/>
              <a:t>προκαλού</a:t>
            </a:r>
            <a:r>
              <a:rPr lang="el-GR" altLang="en-US" sz="1600" dirty="0" smtClean="0"/>
              <a:t>-</a:t>
            </a:r>
            <a:r>
              <a:rPr lang="el-GR" altLang="en-US" sz="1600" dirty="0" err="1" smtClean="0"/>
              <a:t>μενων</a:t>
            </a:r>
            <a:r>
              <a:rPr lang="el-GR" altLang="en-US" sz="1600" dirty="0" smtClean="0"/>
              <a:t> </a:t>
            </a:r>
            <a:r>
              <a:rPr lang="el-GR" altLang="en-US" sz="1600" dirty="0"/>
              <a:t>ζημιών.</a:t>
            </a:r>
          </a:p>
          <a:p>
            <a:r>
              <a:rPr lang="en-US" altLang="ko-KR" sz="1600" dirty="0" smtClean="0">
                <a:cs typeface="Arial" pitchFamily="34" charset="0"/>
              </a:rPr>
              <a:t>. </a:t>
            </a:r>
            <a:endParaRPr lang="en-US" altLang="ko-KR" sz="1600" dirty="0"/>
          </a:p>
        </p:txBody>
      </p:sp>
      <p:sp>
        <p:nvSpPr>
          <p:cNvPr id="7168" name="TextBox 7167"/>
          <p:cNvSpPr txBox="1"/>
          <p:nvPr/>
        </p:nvSpPr>
        <p:spPr>
          <a:xfrm>
            <a:off x="409216" y="849044"/>
            <a:ext cx="11248272" cy="923330"/>
          </a:xfrm>
          <a:prstGeom prst="rect">
            <a:avLst/>
          </a:prstGeom>
          <a:noFill/>
        </p:spPr>
        <p:txBody>
          <a:bodyPr wrap="square" rtlCol="0">
            <a:spAutoFit/>
          </a:bodyPr>
          <a:lstStyle/>
          <a:p>
            <a:pPr algn="just"/>
            <a:r>
              <a:rPr lang="el-GR" b="1" dirty="0" smtClean="0"/>
              <a:t>Βάσει του αρ</a:t>
            </a:r>
            <a:r>
              <a:rPr lang="el-GR" b="1" dirty="0"/>
              <a:t>. 1, ΠΔ </a:t>
            </a:r>
            <a:r>
              <a:rPr lang="el-GR" b="1" dirty="0" smtClean="0"/>
              <a:t>151/2004, η Πολιτική Προστασία ασκείται μέσω της Γενικής Γραμματείας Πολιτικής Προστασίας (Γ.Γ.Π.Π.) που έχει ως αποστολή τα κάτωθι:</a:t>
            </a:r>
            <a:endParaRPr lang="el-GR" b="1" dirty="0"/>
          </a:p>
          <a:p>
            <a:pPr algn="just"/>
            <a:endParaRPr lang="el-GR" dirty="0"/>
          </a:p>
        </p:txBody>
      </p:sp>
      <p:grpSp>
        <p:nvGrpSpPr>
          <p:cNvPr id="35" name="Group 2">
            <a:extLst>
              <a:ext uri="{FF2B5EF4-FFF2-40B4-BE49-F238E27FC236}">
                <a16:creationId xmlns:a16="http://schemas.microsoft.com/office/drawing/2014/main" xmlns="" id="{24B0FF5B-5857-4DD2-8316-525F7AB76D4C}"/>
              </a:ext>
            </a:extLst>
          </p:cNvPr>
          <p:cNvGrpSpPr/>
          <p:nvPr/>
        </p:nvGrpSpPr>
        <p:grpSpPr>
          <a:xfrm>
            <a:off x="11426" y="113751"/>
            <a:ext cx="6983876" cy="735294"/>
            <a:chOff x="5207975" y="2573079"/>
            <a:chExt cx="6983876" cy="1711842"/>
          </a:xfrm>
          <a:solidFill>
            <a:schemeClr val="bg1">
              <a:lumMod val="65000"/>
            </a:schemeClr>
          </a:solidFill>
        </p:grpSpPr>
        <p:sp>
          <p:nvSpPr>
            <p:cNvPr id="3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6" name="TextBox 25"/>
          <p:cNvSpPr txBox="1"/>
          <p:nvPr/>
        </p:nvSpPr>
        <p:spPr>
          <a:xfrm>
            <a:off x="774709" y="249624"/>
            <a:ext cx="5753413" cy="584775"/>
          </a:xfrm>
          <a:prstGeom prst="rect">
            <a:avLst/>
          </a:prstGeom>
          <a:noFill/>
        </p:spPr>
        <p:txBody>
          <a:bodyPr wrap="square" rtlCol="0">
            <a:spAutoFit/>
          </a:bodyPr>
          <a:lstStyle/>
          <a:p>
            <a:pPr algn="ctr"/>
            <a:r>
              <a:rPr lang="el-GR" sz="3200" b="1" dirty="0" smtClean="0">
                <a:solidFill>
                  <a:srgbClr val="002060"/>
                </a:solidFill>
              </a:rPr>
              <a:t>ΠΟΛΙΤΙΚΗ ΠΡΟΣΤΑΣΙΑ</a:t>
            </a:r>
            <a:endParaRPr lang="el-GR" sz="3200" b="1" dirty="0">
              <a:solidFill>
                <a:srgbClr val="002060"/>
              </a:solidFill>
            </a:endParaRPr>
          </a:p>
        </p:txBody>
      </p:sp>
    </p:spTree>
    <p:extLst>
      <p:ext uri="{BB962C8B-B14F-4D97-AF65-F5344CB8AC3E}">
        <p14:creationId xmlns:p14="http://schemas.microsoft.com/office/powerpoint/2010/main" val="196192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Placeholder 27">
            <a:extLst>
              <a:ext uri="{FF2B5EF4-FFF2-40B4-BE49-F238E27FC236}">
                <a16:creationId xmlns="" xmlns:a16="http://schemas.microsoft.com/office/drawing/2014/main" id="{1F4A433F-9932-44D3-8AE2-4FCF45376351}"/>
              </a:ext>
            </a:extLst>
          </p:cNvPr>
          <p:cNvSpPr txBox="1">
            <a:spLocks/>
          </p:cNvSpPr>
          <p:nvPr/>
        </p:nvSpPr>
        <p:spPr>
          <a:xfrm>
            <a:off x="774709" y="3120245"/>
            <a:ext cx="7755834" cy="1372683"/>
          </a:xfrm>
          <a:prstGeom prst="rect">
            <a:avLst/>
          </a:prstGeom>
          <a:noFill/>
          <a:ln w="12700">
            <a:noFill/>
          </a:ln>
          <a:effectLst>
            <a:innerShdw blurRad="114300">
              <a:schemeClr val="bg1"/>
            </a:innerShdw>
          </a:effectLst>
        </p:spPr>
        <p:txBody>
          <a:bodyPr wrap="square" lIns="108000" rtlCol="0" anchor="t">
            <a:spAutoFit/>
          </a:bodyPr>
          <a:lstStyle>
            <a:lvl1pPr marL="0" marR="0" indent="0" algn="l" defTabSz="914400" rtl="0" eaLnBrk="1" fontAlgn="auto" latinLnBrk="1" hangingPunct="1">
              <a:lnSpc>
                <a:spcPct val="100000"/>
              </a:lnSpc>
              <a:spcBef>
                <a:spcPct val="20000"/>
              </a:spcBef>
              <a:spcAft>
                <a:spcPts val="0"/>
              </a:spcAft>
              <a:buClrTx/>
              <a:buSzTx/>
              <a:buFont typeface="Arial" pitchFamily="34" charset="0"/>
              <a:buNone/>
              <a:tabLst/>
              <a:defRPr lang="ko-KR" altLang="en-US" sz="1200" kern="120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l-GR" altLang="en-US" sz="1600" dirty="0"/>
              <a:t>Την προετοιμασία, κινητοποίηση και συντονισμό δράσης του δυναμικού και των </a:t>
            </a:r>
            <a:r>
              <a:rPr lang="el-GR" altLang="en-US" sz="1600" dirty="0" smtClean="0"/>
              <a:t>με-σων </a:t>
            </a:r>
            <a:r>
              <a:rPr lang="el-GR" altLang="en-US" sz="1600" dirty="0"/>
              <a:t>πολιτικής προστασίας της χώρας για την αντιμετώπιση πιθανών κάθε </a:t>
            </a:r>
            <a:r>
              <a:rPr lang="el-GR" altLang="en-US" sz="1600" dirty="0" smtClean="0"/>
              <a:t>μορφής  </a:t>
            </a:r>
            <a:r>
              <a:rPr lang="el-GR" altLang="en-US" sz="1600" dirty="0"/>
              <a:t>καταστροφών στο πλαίσιο του υφιστάμενου σχετικού σχεδιασμού ανά κατηγορία </a:t>
            </a:r>
            <a:r>
              <a:rPr lang="el-GR" altLang="en-US" sz="1600" dirty="0" smtClean="0"/>
              <a:t>κινδύνου</a:t>
            </a:r>
            <a:r>
              <a:rPr lang="el-GR" altLang="en-US" sz="1600" dirty="0"/>
              <a:t>.</a:t>
            </a:r>
          </a:p>
          <a:p>
            <a:endParaRPr lang="en-US" altLang="ko-KR" sz="1600" dirty="0"/>
          </a:p>
        </p:txBody>
      </p:sp>
      <p:sp>
        <p:nvSpPr>
          <p:cNvPr id="30" name="Ορθογώνιο 29"/>
          <p:cNvSpPr/>
          <p:nvPr/>
        </p:nvSpPr>
        <p:spPr>
          <a:xfrm>
            <a:off x="774709" y="4133591"/>
            <a:ext cx="7755834" cy="830997"/>
          </a:xfrm>
          <a:prstGeom prst="rect">
            <a:avLst/>
          </a:prstGeom>
        </p:spPr>
        <p:txBody>
          <a:bodyPr wrap="square">
            <a:spAutoFit/>
          </a:bodyPr>
          <a:lstStyle/>
          <a:p>
            <a:pPr algn="just"/>
            <a:r>
              <a:rPr lang="el-GR" sz="1600" dirty="0">
                <a:solidFill>
                  <a:schemeClr val="bg1"/>
                </a:solidFill>
              </a:rPr>
              <a:t>Την αξιοποίηση των διαθέσιμων επιστημονικών στοιχείων και πληροφοριών για την κινητοποίηση του δυναμικού και των μέσων πολιτικής προστασίας της χώρας, εν όψει απειλούμενου κινδύνου καταστροφών.</a:t>
            </a:r>
          </a:p>
        </p:txBody>
      </p:sp>
      <p:pic>
        <p:nvPicPr>
          <p:cNvPr id="8196" name="Picture 4" descr="http://sfairika.gr/site/wp-content/uploads/2018/07/Clipboard01-16-768x48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3458" y="849044"/>
            <a:ext cx="10394066" cy="567907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2">
            <a:extLst>
              <a:ext uri="{FF2B5EF4-FFF2-40B4-BE49-F238E27FC236}">
                <a16:creationId xmlns:a16="http://schemas.microsoft.com/office/drawing/2014/main" xmlns="" id="{24B0FF5B-5857-4DD2-8316-525F7AB76D4C}"/>
              </a:ext>
            </a:extLst>
          </p:cNvPr>
          <p:cNvGrpSpPr/>
          <p:nvPr/>
        </p:nvGrpSpPr>
        <p:grpSpPr>
          <a:xfrm>
            <a:off x="11426" y="113751"/>
            <a:ext cx="6983876" cy="735294"/>
            <a:chOff x="5207975" y="2573079"/>
            <a:chExt cx="6983876" cy="1711842"/>
          </a:xfrm>
          <a:solidFill>
            <a:schemeClr val="bg1">
              <a:lumMod val="65000"/>
            </a:schemeClr>
          </a:solidFill>
        </p:grpSpPr>
        <p:sp>
          <p:nvSpPr>
            <p:cNvPr id="9"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1" name="TextBox 10"/>
          <p:cNvSpPr txBox="1"/>
          <p:nvPr/>
        </p:nvSpPr>
        <p:spPr>
          <a:xfrm>
            <a:off x="774709" y="249624"/>
            <a:ext cx="5753413" cy="584775"/>
          </a:xfrm>
          <a:prstGeom prst="rect">
            <a:avLst/>
          </a:prstGeom>
          <a:noFill/>
        </p:spPr>
        <p:txBody>
          <a:bodyPr wrap="square" rtlCol="0">
            <a:spAutoFit/>
          </a:bodyPr>
          <a:lstStyle/>
          <a:p>
            <a:pPr algn="ctr"/>
            <a:r>
              <a:rPr lang="el-GR" sz="3200" b="1" dirty="0" smtClean="0">
                <a:solidFill>
                  <a:srgbClr val="002060"/>
                </a:solidFill>
              </a:rPr>
              <a:t>Γ.Γ.Π.Π.</a:t>
            </a:r>
            <a:endParaRPr lang="el-GR" sz="3200" b="1" dirty="0">
              <a:solidFill>
                <a:srgbClr val="002060"/>
              </a:solidFill>
            </a:endParaRPr>
          </a:p>
        </p:txBody>
      </p:sp>
    </p:spTree>
    <p:extLst>
      <p:ext uri="{BB962C8B-B14F-4D97-AF65-F5344CB8AC3E}">
        <p14:creationId xmlns:p14="http://schemas.microsoft.com/office/powerpoint/2010/main" val="298327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 xmlns:a16="http://schemas.microsoft.com/office/drawing/2014/main" id="{DDF1E0CE-93C9-47B4-992E-2B88D78DFE7A}"/>
              </a:ext>
            </a:extLst>
          </p:cNvPr>
          <p:cNvSpPr txBox="1">
            <a:spLocks/>
          </p:cNvSpPr>
          <p:nvPr/>
        </p:nvSpPr>
        <p:spPr>
          <a:xfrm>
            <a:off x="8286010" y="750701"/>
            <a:ext cx="3562231" cy="1752267"/>
          </a:xfrm>
          <a:prstGeom prst="rect">
            <a:avLst/>
          </a:prstGeom>
        </p:spPr>
        <p:txBody>
          <a:bodyPr anchor="ctr">
            <a:noAutofit/>
          </a:bodyPr>
          <a:lstStyle>
            <a:lvl1pPr algn="ctr" defTabSz="914400" rtl="0" eaLnBrk="1" latinLnBrk="1" hangingPunct="1">
              <a:spcBef>
                <a:spcPct val="0"/>
              </a:spcBef>
              <a:buNone/>
              <a:defRPr sz="4800" b="0" kern="1200" baseline="0">
                <a:solidFill>
                  <a:schemeClr val="tx1">
                    <a:lumMod val="75000"/>
                    <a:lumOff val="25000"/>
                  </a:schemeClr>
                </a:solidFill>
                <a:latin typeface="Arial" pitchFamily="34" charset="0"/>
                <a:ea typeface="+mj-ea"/>
                <a:cs typeface="Arial" pitchFamily="34" charset="0"/>
              </a:defRPr>
            </a:lvl1pPr>
          </a:lstStyle>
          <a:p>
            <a:r>
              <a:rPr lang="el-GR" altLang="ko-KR" sz="4400" b="1" dirty="0" smtClean="0">
                <a:solidFill>
                  <a:schemeClr val="bg1"/>
                </a:solidFill>
                <a:latin typeface="+mj-lt"/>
              </a:rPr>
              <a:t>Ν. 3013/2002</a:t>
            </a:r>
            <a:endParaRPr lang="ko-KR" altLang="en-US" sz="4400" b="1" dirty="0">
              <a:solidFill>
                <a:schemeClr val="bg1"/>
              </a:solidFill>
              <a:latin typeface="+mj-lt"/>
            </a:endParaRPr>
          </a:p>
        </p:txBody>
      </p:sp>
      <p:sp>
        <p:nvSpPr>
          <p:cNvPr id="2" name="TextBox 1"/>
          <p:cNvSpPr txBox="1"/>
          <p:nvPr/>
        </p:nvSpPr>
        <p:spPr>
          <a:xfrm>
            <a:off x="219920" y="471643"/>
            <a:ext cx="5729468" cy="2031325"/>
          </a:xfrm>
          <a:prstGeom prst="rect">
            <a:avLst/>
          </a:prstGeom>
          <a:noFill/>
          <a:ln>
            <a:solidFill>
              <a:srgbClr val="00B0F0"/>
            </a:solidFill>
            <a:prstDash val="lgDashDotDot"/>
          </a:ln>
        </p:spPr>
        <p:txBody>
          <a:bodyPr wrap="square" rtlCol="0">
            <a:spAutoFit/>
          </a:bodyPr>
          <a:lstStyle/>
          <a:p>
            <a:pPr algn="just"/>
            <a:r>
              <a:rPr lang="el-GR" dirty="0" smtClean="0">
                <a:solidFill>
                  <a:schemeClr val="bg1"/>
                </a:solidFill>
              </a:rPr>
              <a:t>Στο άρθρο 1 γίνεται αποσαφήνιση του όρου Π.Π. και καθορίζετε ότι : εκπονούνται </a:t>
            </a:r>
            <a:r>
              <a:rPr lang="el-GR" dirty="0">
                <a:solidFill>
                  <a:schemeClr val="bg1"/>
                </a:solidFill>
              </a:rPr>
              <a:t>σχέδια και προγράμματα πρόληψης, </a:t>
            </a:r>
            <a:r>
              <a:rPr lang="el-GR" dirty="0" smtClean="0">
                <a:solidFill>
                  <a:schemeClr val="bg1"/>
                </a:solidFill>
              </a:rPr>
              <a:t>λαμβάνονται </a:t>
            </a:r>
            <a:r>
              <a:rPr lang="el-GR" dirty="0">
                <a:solidFill>
                  <a:schemeClr val="bg1"/>
                </a:solidFill>
              </a:rPr>
              <a:t>μέτρα ετοιμότητας και αναλαμβάνονται δράσεις πρόληψης, ετοιμότητας, αντιμετώπισης και </a:t>
            </a:r>
            <a:r>
              <a:rPr lang="el-GR" dirty="0" smtClean="0">
                <a:solidFill>
                  <a:schemeClr val="bg1"/>
                </a:solidFill>
              </a:rPr>
              <a:t>αποκατάστασης, </a:t>
            </a:r>
            <a:r>
              <a:rPr lang="el-GR" dirty="0">
                <a:solidFill>
                  <a:schemeClr val="bg1"/>
                </a:solidFill>
              </a:rPr>
              <a:t>αξιοποιείται το ανθρώπινο δυναμικό </a:t>
            </a:r>
            <a:r>
              <a:rPr lang="el-GR" dirty="0" smtClean="0">
                <a:solidFill>
                  <a:schemeClr val="bg1"/>
                </a:solidFill>
              </a:rPr>
              <a:t>και </a:t>
            </a:r>
            <a:r>
              <a:rPr lang="el-GR" dirty="0">
                <a:solidFill>
                  <a:schemeClr val="bg1"/>
                </a:solidFill>
              </a:rPr>
              <a:t>υποβάλλονται εισηγήσεις προς τα </a:t>
            </a:r>
            <a:r>
              <a:rPr lang="el-GR" dirty="0" smtClean="0">
                <a:solidFill>
                  <a:schemeClr val="bg1"/>
                </a:solidFill>
              </a:rPr>
              <a:t>αρμόδια όργανα</a:t>
            </a:r>
            <a:endParaRPr lang="el-GR" dirty="0">
              <a:solidFill>
                <a:schemeClr val="bg1"/>
              </a:solidFill>
            </a:endParaRPr>
          </a:p>
        </p:txBody>
      </p:sp>
      <p:sp>
        <p:nvSpPr>
          <p:cNvPr id="15" name="TextBox 14"/>
          <p:cNvSpPr txBox="1"/>
          <p:nvPr/>
        </p:nvSpPr>
        <p:spPr>
          <a:xfrm>
            <a:off x="783241" y="2912931"/>
            <a:ext cx="5729468" cy="646331"/>
          </a:xfrm>
          <a:prstGeom prst="rect">
            <a:avLst/>
          </a:prstGeom>
          <a:noFill/>
          <a:ln>
            <a:solidFill>
              <a:srgbClr val="00B0F0"/>
            </a:solidFill>
            <a:prstDash val="lgDashDotDot"/>
          </a:ln>
        </p:spPr>
        <p:txBody>
          <a:bodyPr wrap="square" rtlCol="0">
            <a:spAutoFit/>
          </a:bodyPr>
          <a:lstStyle/>
          <a:p>
            <a:pPr algn="just"/>
            <a:r>
              <a:rPr lang="el-GR" dirty="0" smtClean="0">
                <a:solidFill>
                  <a:schemeClr val="bg1"/>
                </a:solidFill>
              </a:rPr>
              <a:t>Στο άρθρο 2 γίνεται εννοιολογική προσέγγιση βασικών όρων</a:t>
            </a:r>
            <a:endParaRPr lang="el-GR" dirty="0">
              <a:solidFill>
                <a:schemeClr val="bg1"/>
              </a:solidFill>
            </a:endParaRPr>
          </a:p>
        </p:txBody>
      </p:sp>
      <p:sp>
        <p:nvSpPr>
          <p:cNvPr id="16" name="TextBox 15"/>
          <p:cNvSpPr txBox="1"/>
          <p:nvPr/>
        </p:nvSpPr>
        <p:spPr>
          <a:xfrm>
            <a:off x="1404396" y="3937322"/>
            <a:ext cx="6317847" cy="2585323"/>
          </a:xfrm>
          <a:prstGeom prst="rect">
            <a:avLst/>
          </a:prstGeom>
          <a:noFill/>
          <a:ln>
            <a:solidFill>
              <a:srgbClr val="00B0F0"/>
            </a:solidFill>
            <a:prstDash val="lgDashDotDot"/>
          </a:ln>
        </p:spPr>
        <p:txBody>
          <a:bodyPr wrap="square" rtlCol="0">
            <a:spAutoFit/>
          </a:bodyPr>
          <a:lstStyle/>
          <a:p>
            <a:pPr algn="just"/>
            <a:r>
              <a:rPr lang="el-GR" dirty="0" smtClean="0">
                <a:solidFill>
                  <a:schemeClr val="bg1"/>
                </a:solidFill>
              </a:rPr>
              <a:t>Στο άρθρο 3 γίνεται αναφορά στο </a:t>
            </a:r>
            <a:r>
              <a:rPr lang="el-GR" dirty="0">
                <a:solidFill>
                  <a:schemeClr val="bg1"/>
                </a:solidFill>
              </a:rPr>
              <a:t>δυναμικό και στα μέσα πολιτικής </a:t>
            </a:r>
            <a:r>
              <a:rPr lang="el-GR" dirty="0" smtClean="0">
                <a:solidFill>
                  <a:schemeClr val="bg1"/>
                </a:solidFill>
              </a:rPr>
              <a:t>προστασίας, που είναι:</a:t>
            </a:r>
          </a:p>
          <a:p>
            <a:pPr algn="just"/>
            <a:r>
              <a:rPr lang="el-GR" dirty="0" smtClean="0">
                <a:solidFill>
                  <a:schemeClr val="bg1"/>
                </a:solidFill>
              </a:rPr>
              <a:t>α</a:t>
            </a:r>
            <a:r>
              <a:rPr lang="el-GR" dirty="0">
                <a:solidFill>
                  <a:schemeClr val="bg1"/>
                </a:solidFill>
              </a:rPr>
              <a:t>. Ειδικευμένα στελέχη πολιτικής προστασίας σε κεντρικό, περιφερειακό και τοπικό </a:t>
            </a:r>
            <a:r>
              <a:rPr lang="el-GR" dirty="0" smtClean="0">
                <a:solidFill>
                  <a:schemeClr val="bg1"/>
                </a:solidFill>
              </a:rPr>
              <a:t>επίπεδο</a:t>
            </a:r>
          </a:p>
          <a:p>
            <a:pPr algn="just"/>
            <a:r>
              <a:rPr lang="el-GR" dirty="0" smtClean="0">
                <a:solidFill>
                  <a:schemeClr val="bg1"/>
                </a:solidFill>
              </a:rPr>
              <a:t>β. </a:t>
            </a:r>
            <a:r>
              <a:rPr lang="el-GR" dirty="0">
                <a:solidFill>
                  <a:schemeClr val="bg1"/>
                </a:solidFill>
              </a:rPr>
              <a:t>Το σύνολο των κρατικών υπηρεσιών, οι υπηρεσίες των οργανισμών τοπικής αυτοδιοίκησης και των οργανισμών κοινής </a:t>
            </a:r>
            <a:r>
              <a:rPr lang="el-GR" dirty="0" smtClean="0">
                <a:solidFill>
                  <a:schemeClr val="bg1"/>
                </a:solidFill>
              </a:rPr>
              <a:t>ωφέλειας.</a:t>
            </a:r>
          </a:p>
          <a:p>
            <a:pPr algn="just"/>
            <a:r>
              <a:rPr lang="el-GR" dirty="0">
                <a:solidFill>
                  <a:schemeClr val="bg1"/>
                </a:solidFill>
              </a:rPr>
              <a:t>γ</a:t>
            </a:r>
            <a:r>
              <a:rPr lang="el-GR" dirty="0" smtClean="0">
                <a:solidFill>
                  <a:schemeClr val="bg1"/>
                </a:solidFill>
              </a:rPr>
              <a:t>. </a:t>
            </a:r>
            <a:r>
              <a:rPr lang="el-GR" dirty="0">
                <a:solidFill>
                  <a:schemeClr val="bg1"/>
                </a:solidFill>
              </a:rPr>
              <a:t>Οι εθελοντικές οργανώσεις πολιτικής προστασίας</a:t>
            </a:r>
            <a:r>
              <a:rPr lang="el-GR" dirty="0" smtClean="0">
                <a:solidFill>
                  <a:schemeClr val="bg1"/>
                </a:solidFill>
              </a:rPr>
              <a:t> </a:t>
            </a:r>
          </a:p>
          <a:p>
            <a:pPr algn="just"/>
            <a:r>
              <a:rPr lang="el-GR" dirty="0">
                <a:solidFill>
                  <a:schemeClr val="bg1"/>
                </a:solidFill>
              </a:rPr>
              <a:t>δ</a:t>
            </a:r>
            <a:r>
              <a:rPr lang="el-GR" dirty="0" smtClean="0">
                <a:solidFill>
                  <a:schemeClr val="bg1"/>
                </a:solidFill>
              </a:rPr>
              <a:t>. </a:t>
            </a:r>
            <a:r>
              <a:rPr lang="el-GR" dirty="0">
                <a:solidFill>
                  <a:schemeClr val="bg1"/>
                </a:solidFill>
              </a:rPr>
              <a:t>πολίτες με ειδικές γνώσεις και εμπειρία</a:t>
            </a:r>
          </a:p>
        </p:txBody>
      </p:sp>
    </p:spTree>
    <p:extLst>
      <p:ext uri="{BB962C8B-B14F-4D97-AF65-F5344CB8AC3E}">
        <p14:creationId xmlns:p14="http://schemas.microsoft.com/office/powerpoint/2010/main" val="2873145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505381" y="278716"/>
            <a:ext cx="5958298" cy="523220"/>
          </a:xfrm>
          <a:prstGeom prst="rect">
            <a:avLst/>
          </a:prstGeom>
        </p:spPr>
        <p:txBody>
          <a:bodyPr wrap="none">
            <a:spAutoFit/>
          </a:bodyPr>
          <a:lstStyle/>
          <a:p>
            <a:pPr algn="ctr"/>
            <a:r>
              <a:rPr lang="el-GR" sz="2800" b="1" dirty="0">
                <a:solidFill>
                  <a:srgbClr val="002060"/>
                </a:solidFill>
              </a:rPr>
              <a:t>Βασικές Έννοιες με τον Ν.3013/02</a:t>
            </a:r>
            <a:endParaRPr lang="en-US" sz="28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9" name="Group 35">
            <a:extLst>
              <a:ext uri="{FF2B5EF4-FFF2-40B4-BE49-F238E27FC236}">
                <a16:creationId xmlns="" xmlns:a16="http://schemas.microsoft.com/office/drawing/2014/main" id="{7F910652-1ED7-4779-AADE-C6DB10809118}"/>
              </a:ext>
            </a:extLst>
          </p:cNvPr>
          <p:cNvGrpSpPr/>
          <p:nvPr/>
        </p:nvGrpSpPr>
        <p:grpSpPr>
          <a:xfrm>
            <a:off x="4938375" y="3397525"/>
            <a:ext cx="6485838" cy="3211619"/>
            <a:chOff x="-548507" y="477868"/>
            <a:chExt cx="11570449" cy="6357177"/>
          </a:xfrm>
        </p:grpSpPr>
        <p:sp>
          <p:nvSpPr>
            <p:cNvPr id="10" name="Freeform: Shape 36">
              <a:extLst>
                <a:ext uri="{FF2B5EF4-FFF2-40B4-BE49-F238E27FC236}">
                  <a16:creationId xmlns="" xmlns:a16="http://schemas.microsoft.com/office/drawing/2014/main" id="{8AFB7055-9F5D-4A1B-A01D-531368649685}"/>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11" name="Freeform: Shape 37">
              <a:extLst>
                <a:ext uri="{FF2B5EF4-FFF2-40B4-BE49-F238E27FC236}">
                  <a16:creationId xmlns="" xmlns:a16="http://schemas.microsoft.com/office/drawing/2014/main" id="{99C6C1B3-47E0-4764-B0C3-13B7AB43E420}"/>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12" name="Freeform: Shape 38">
              <a:extLst>
                <a:ext uri="{FF2B5EF4-FFF2-40B4-BE49-F238E27FC236}">
                  <a16:creationId xmlns="" xmlns:a16="http://schemas.microsoft.com/office/drawing/2014/main" id="{6136AD7B-C6A3-4D0B-A90E-4BEE2F2E6E43}"/>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13" name="Freeform: Shape 39">
              <a:extLst>
                <a:ext uri="{FF2B5EF4-FFF2-40B4-BE49-F238E27FC236}">
                  <a16:creationId xmlns="" xmlns:a16="http://schemas.microsoft.com/office/drawing/2014/main" id="{C89504D8-97C1-4239-9311-19AEA996C05B}"/>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14" name="Freeform: Shape 40">
              <a:extLst>
                <a:ext uri="{FF2B5EF4-FFF2-40B4-BE49-F238E27FC236}">
                  <a16:creationId xmlns="" xmlns:a16="http://schemas.microsoft.com/office/drawing/2014/main" id="{8E2C9CF7-D331-4068-9F83-D439FA291463}"/>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15" name="Group 41">
              <a:extLst>
                <a:ext uri="{FF2B5EF4-FFF2-40B4-BE49-F238E27FC236}">
                  <a16:creationId xmlns="" xmlns:a16="http://schemas.microsoft.com/office/drawing/2014/main" id="{4AD9902E-89CD-4FA8-B74F-D5E54E5D550A}"/>
                </a:ext>
              </a:extLst>
            </p:cNvPr>
            <p:cNvGrpSpPr/>
            <p:nvPr/>
          </p:nvGrpSpPr>
          <p:grpSpPr>
            <a:xfrm>
              <a:off x="1606" y="6382978"/>
              <a:ext cx="413937" cy="115242"/>
              <a:chOff x="5955" y="6353672"/>
              <a:chExt cx="413937" cy="115242"/>
            </a:xfrm>
          </p:grpSpPr>
          <p:sp>
            <p:nvSpPr>
              <p:cNvPr id="20" name="Rectangle: Rounded Corners 46">
                <a:extLst>
                  <a:ext uri="{FF2B5EF4-FFF2-40B4-BE49-F238E27FC236}">
                    <a16:creationId xmlns="" xmlns:a16="http://schemas.microsoft.com/office/drawing/2014/main" id="{134B4347-A7EF-4149-870C-77599D70F1C4}"/>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47">
                <a:extLst>
                  <a:ext uri="{FF2B5EF4-FFF2-40B4-BE49-F238E27FC236}">
                    <a16:creationId xmlns="" xmlns:a16="http://schemas.microsoft.com/office/drawing/2014/main" id="{045138FE-BA73-4875-89A8-22BD6162D7D9}"/>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42">
              <a:extLst>
                <a:ext uri="{FF2B5EF4-FFF2-40B4-BE49-F238E27FC236}">
                  <a16:creationId xmlns="" xmlns:a16="http://schemas.microsoft.com/office/drawing/2014/main" id="{BCA7CEBB-B6B3-45A8-BF01-2D45FCD8F476}"/>
                </a:ext>
              </a:extLst>
            </p:cNvPr>
            <p:cNvGrpSpPr/>
            <p:nvPr/>
          </p:nvGrpSpPr>
          <p:grpSpPr>
            <a:xfrm>
              <a:off x="9855291" y="6381600"/>
              <a:ext cx="885989" cy="115242"/>
              <a:chOff x="5955" y="6353672"/>
              <a:chExt cx="413937" cy="115242"/>
            </a:xfrm>
          </p:grpSpPr>
          <p:sp>
            <p:nvSpPr>
              <p:cNvPr id="18" name="Rectangle: Rounded Corners 44">
                <a:extLst>
                  <a:ext uri="{FF2B5EF4-FFF2-40B4-BE49-F238E27FC236}">
                    <a16:creationId xmlns="" xmlns:a16="http://schemas.microsoft.com/office/drawing/2014/main" id="{7027819E-7284-4FD6-9657-599110EF66EF}"/>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45">
                <a:extLst>
                  <a:ext uri="{FF2B5EF4-FFF2-40B4-BE49-F238E27FC236}">
                    <a16:creationId xmlns="" xmlns:a16="http://schemas.microsoft.com/office/drawing/2014/main" id="{87A3C121-64B4-4A43-8344-DF3570FC99B1}"/>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Freeform: Shape 43">
              <a:extLst>
                <a:ext uri="{FF2B5EF4-FFF2-40B4-BE49-F238E27FC236}">
                  <a16:creationId xmlns="" xmlns:a16="http://schemas.microsoft.com/office/drawing/2014/main" id="{C43C94EB-85E9-4938-A338-250FF0D8B79D}"/>
                </a:ext>
              </a:extLst>
            </p:cNvPr>
            <p:cNvSpPr/>
            <p:nvPr/>
          </p:nvSpPr>
          <p:spPr>
            <a:xfrm>
              <a:off x="1088451" y="496954"/>
              <a:ext cx="8283389"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2" name="Freeform 39">
            <a:extLst>
              <a:ext uri="{FF2B5EF4-FFF2-40B4-BE49-F238E27FC236}">
                <a16:creationId xmlns="" xmlns:a16="http://schemas.microsoft.com/office/drawing/2014/main" id="{09D152F6-C50C-41BB-9CC7-1A4FF74FA573}"/>
              </a:ext>
            </a:extLst>
          </p:cNvPr>
          <p:cNvSpPr>
            <a:spLocks noChangeAspect="1"/>
          </p:cNvSpPr>
          <p:nvPr/>
        </p:nvSpPr>
        <p:spPr>
          <a:xfrm>
            <a:off x="2009218" y="3362196"/>
            <a:ext cx="2275213" cy="1225848"/>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223511" y="1089813"/>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rgbClr val="FFC000"/>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23" name="Freeform 44">
            <a:extLst>
              <a:ext uri="{FF2B5EF4-FFF2-40B4-BE49-F238E27FC236}">
                <a16:creationId xmlns="" xmlns:a16="http://schemas.microsoft.com/office/drawing/2014/main" id="{690A250C-1C13-490D-BF9F-41A656A23763}"/>
              </a:ext>
            </a:extLst>
          </p:cNvPr>
          <p:cNvSpPr>
            <a:spLocks noChangeAspect="1"/>
          </p:cNvSpPr>
          <p:nvPr/>
        </p:nvSpPr>
        <p:spPr>
          <a:xfrm>
            <a:off x="3366546" y="1743569"/>
            <a:ext cx="2275213" cy="1225848"/>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rgbClr val="FF0000"/>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24" name="Freeform 45">
            <a:extLst>
              <a:ext uri="{FF2B5EF4-FFF2-40B4-BE49-F238E27FC236}">
                <a16:creationId xmlns="" xmlns:a16="http://schemas.microsoft.com/office/drawing/2014/main" id="{20D3B618-2061-4582-9435-52E0ED3E41E0}"/>
              </a:ext>
            </a:extLst>
          </p:cNvPr>
          <p:cNvSpPr>
            <a:spLocks noChangeAspect="1"/>
          </p:cNvSpPr>
          <p:nvPr/>
        </p:nvSpPr>
        <p:spPr>
          <a:xfrm>
            <a:off x="6787505" y="1743569"/>
            <a:ext cx="2275213" cy="1225848"/>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9016" y="108164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tx2">
              <a:lumMod val="75000"/>
            </a:schemeClr>
          </a:solidFill>
          <a:ln w="88900">
            <a:solidFill>
              <a:schemeClr val="bg1"/>
            </a:solidFill>
          </a:ln>
          <a:effectLst>
            <a:innerShdw blurRad="127000" dist="1270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25" name="TextBox 24">
            <a:extLst>
              <a:ext uri="{FF2B5EF4-FFF2-40B4-BE49-F238E27FC236}">
                <a16:creationId xmlns="" xmlns:a16="http://schemas.microsoft.com/office/drawing/2014/main" id="{B86F8104-B47B-44CC-9E0F-D7D5E3DA71B1}"/>
              </a:ext>
            </a:extLst>
          </p:cNvPr>
          <p:cNvSpPr txBox="1"/>
          <p:nvPr/>
        </p:nvSpPr>
        <p:spPr>
          <a:xfrm>
            <a:off x="2454228" y="3982816"/>
            <a:ext cx="1385190" cy="338554"/>
          </a:xfrm>
          <a:prstGeom prst="rect">
            <a:avLst/>
          </a:prstGeom>
          <a:noFill/>
        </p:spPr>
        <p:txBody>
          <a:bodyPr wrap="square" rtlCol="0" anchor="ctr">
            <a:spAutoFit/>
          </a:bodyPr>
          <a:lstStyle/>
          <a:p>
            <a:pPr algn="ctr"/>
            <a:r>
              <a:rPr lang="el-GR" altLang="ko-KR" sz="1600" b="1" dirty="0" smtClean="0">
                <a:cs typeface="Arial" pitchFamily="34" charset="0"/>
              </a:rPr>
              <a:t>ΚΙΝΔΥΝΟΣ</a:t>
            </a:r>
            <a:endParaRPr lang="ko-KR" altLang="en-US" sz="1600" b="1" dirty="0">
              <a:cs typeface="Arial" pitchFamily="34" charset="0"/>
            </a:endParaRPr>
          </a:p>
        </p:txBody>
      </p:sp>
      <p:sp>
        <p:nvSpPr>
          <p:cNvPr id="26" name="TextBox 25">
            <a:extLst>
              <a:ext uri="{FF2B5EF4-FFF2-40B4-BE49-F238E27FC236}">
                <a16:creationId xmlns="" xmlns:a16="http://schemas.microsoft.com/office/drawing/2014/main" id="{8CCE2869-3487-4060-98F9-7A3F2AD6364A}"/>
              </a:ext>
            </a:extLst>
          </p:cNvPr>
          <p:cNvSpPr txBox="1"/>
          <p:nvPr/>
        </p:nvSpPr>
        <p:spPr>
          <a:xfrm>
            <a:off x="3680749" y="2384490"/>
            <a:ext cx="1643605" cy="338554"/>
          </a:xfrm>
          <a:prstGeom prst="rect">
            <a:avLst/>
          </a:prstGeom>
          <a:noFill/>
        </p:spPr>
        <p:txBody>
          <a:bodyPr wrap="square" rtlCol="0" anchor="ctr">
            <a:spAutoFit/>
          </a:bodyPr>
          <a:lstStyle/>
          <a:p>
            <a:pPr algn="ctr"/>
            <a:r>
              <a:rPr lang="el-GR" altLang="ko-KR" sz="1600" b="1" dirty="0" smtClean="0">
                <a:solidFill>
                  <a:schemeClr val="bg1"/>
                </a:solidFill>
                <a:cs typeface="Arial" pitchFamily="34" charset="0"/>
              </a:rPr>
              <a:t>ΚΑΤΑΣΤΡΟΦΗ</a:t>
            </a:r>
            <a:endParaRPr lang="ko-KR" altLang="en-US" sz="1600" b="1" dirty="0">
              <a:solidFill>
                <a:schemeClr val="bg1"/>
              </a:solidFill>
              <a:cs typeface="Arial" pitchFamily="34" charset="0"/>
            </a:endParaRPr>
          </a:p>
        </p:txBody>
      </p:sp>
      <p:sp>
        <p:nvSpPr>
          <p:cNvPr id="27" name="TextBox 26">
            <a:extLst>
              <a:ext uri="{FF2B5EF4-FFF2-40B4-BE49-F238E27FC236}">
                <a16:creationId xmlns="" xmlns:a16="http://schemas.microsoft.com/office/drawing/2014/main" id="{A66D0486-3B3F-4B0E-B0EE-CB3E8C176627}"/>
              </a:ext>
            </a:extLst>
          </p:cNvPr>
          <p:cNvSpPr txBox="1"/>
          <p:nvPr/>
        </p:nvSpPr>
        <p:spPr>
          <a:xfrm>
            <a:off x="6944810" y="2261380"/>
            <a:ext cx="2018856" cy="584775"/>
          </a:xfrm>
          <a:prstGeom prst="rect">
            <a:avLst/>
          </a:prstGeom>
          <a:noFill/>
        </p:spPr>
        <p:txBody>
          <a:bodyPr wrap="square" rtlCol="0" anchor="ctr">
            <a:spAutoFit/>
          </a:bodyPr>
          <a:lstStyle/>
          <a:p>
            <a:pPr algn="ctr"/>
            <a:r>
              <a:rPr lang="el-GR" altLang="ko-KR" sz="1600" b="1" dirty="0" smtClean="0">
                <a:solidFill>
                  <a:schemeClr val="bg1"/>
                </a:solidFill>
                <a:cs typeface="Arial" pitchFamily="34" charset="0"/>
              </a:rPr>
              <a:t>ΕΝΤΑΣΗ ΚΑΤΑΣΣΤΡΟΦΗΣ</a:t>
            </a:r>
            <a:endParaRPr lang="ko-KR" altLang="en-US" sz="1600" b="1" dirty="0">
              <a:solidFill>
                <a:schemeClr val="bg1"/>
              </a:solidFill>
              <a:cs typeface="Arial" pitchFamily="34" charset="0"/>
            </a:endParaRPr>
          </a:p>
        </p:txBody>
      </p:sp>
      <p:sp>
        <p:nvSpPr>
          <p:cNvPr id="28" name="TextBox 27">
            <a:extLst>
              <a:ext uri="{FF2B5EF4-FFF2-40B4-BE49-F238E27FC236}">
                <a16:creationId xmlns="" xmlns:a16="http://schemas.microsoft.com/office/drawing/2014/main" id="{3A155E81-7B96-47C6-AFAE-328C6AFAE53F}"/>
              </a:ext>
            </a:extLst>
          </p:cNvPr>
          <p:cNvSpPr txBox="1"/>
          <p:nvPr/>
        </p:nvSpPr>
        <p:spPr>
          <a:xfrm>
            <a:off x="9062718" y="1461160"/>
            <a:ext cx="2778183" cy="1600438"/>
          </a:xfrm>
          <a:prstGeom prst="rect">
            <a:avLst/>
          </a:prstGeom>
          <a:noFill/>
        </p:spPr>
        <p:txBody>
          <a:bodyPr wrap="square" rtlCol="0">
            <a:spAutoFit/>
          </a:bodyPr>
          <a:lstStyle/>
          <a:p>
            <a:pPr algn="just"/>
            <a:r>
              <a:rPr lang="el-GR" sz="1400" dirty="0"/>
              <a:t>Η ένταση της καταστροφής καθορίζεται από το μέγεθος των απωλειών ή ζημιών που αφορούν στη ζωή, στην υγεία και στην περιουσία των πολιτών, στα αγαθά, στις παραγωγικές πηγές και στις υποδομές.</a:t>
            </a:r>
            <a:r>
              <a:rPr lang="en-US" altLang="ko-KR" sz="1400" dirty="0" smtClean="0">
                <a:solidFill>
                  <a:schemeClr val="tx1">
                    <a:lumMod val="75000"/>
                    <a:lumOff val="25000"/>
                  </a:schemeClr>
                </a:solidFill>
                <a:cs typeface="Arial" pitchFamily="34" charset="0"/>
              </a:rPr>
              <a:t> </a:t>
            </a:r>
            <a:endParaRPr lang="en-US" altLang="ko-KR" sz="1400" dirty="0">
              <a:solidFill>
                <a:schemeClr val="tx1">
                  <a:lumMod val="75000"/>
                  <a:lumOff val="25000"/>
                </a:schemeClr>
              </a:solidFill>
              <a:cs typeface="Arial" pitchFamily="34" charset="0"/>
            </a:endParaRPr>
          </a:p>
        </p:txBody>
      </p:sp>
      <p:sp>
        <p:nvSpPr>
          <p:cNvPr id="29" name="TextBox 28">
            <a:extLst>
              <a:ext uri="{FF2B5EF4-FFF2-40B4-BE49-F238E27FC236}">
                <a16:creationId xmlns="" xmlns:a16="http://schemas.microsoft.com/office/drawing/2014/main" id="{6614350B-2F21-4965-A954-B2BA9CD7600E}"/>
              </a:ext>
            </a:extLst>
          </p:cNvPr>
          <p:cNvSpPr txBox="1"/>
          <p:nvPr/>
        </p:nvSpPr>
        <p:spPr>
          <a:xfrm>
            <a:off x="231494" y="1374189"/>
            <a:ext cx="3135052" cy="1815882"/>
          </a:xfrm>
          <a:prstGeom prst="rect">
            <a:avLst/>
          </a:prstGeom>
          <a:noFill/>
        </p:spPr>
        <p:txBody>
          <a:bodyPr wrap="square" rtlCol="0">
            <a:spAutoFit/>
          </a:bodyPr>
          <a:lstStyle/>
          <a:p>
            <a:pPr algn="just"/>
            <a:r>
              <a:rPr lang="el-GR" sz="1400" dirty="0"/>
              <a:t>Καταστροφή νοείται κάθε ταχείας ή βραδείας εξέλιξης φυσικό φαινόμενο ή τεχνολογικό συμβάν στο χερσαίο, θαλάσσιο και εναέριο χώρο, το οποίο προκαλεί εκτεταμένες δυσμενείς επιπτώσεις στον άνθρωπο, καθώς και στο ανθρωπογενές ή φυσικό περιβάλλον.</a:t>
            </a:r>
            <a:r>
              <a:rPr lang="en-US" altLang="ko-KR" sz="1400" dirty="0" smtClean="0">
                <a:solidFill>
                  <a:schemeClr val="tx1">
                    <a:lumMod val="75000"/>
                    <a:lumOff val="25000"/>
                  </a:schemeClr>
                </a:solidFill>
                <a:cs typeface="Arial" pitchFamily="34" charset="0"/>
              </a:rPr>
              <a:t> </a:t>
            </a:r>
            <a:endParaRPr lang="en-US" altLang="ko-KR" sz="1400" dirty="0">
              <a:solidFill>
                <a:schemeClr val="tx1">
                  <a:lumMod val="75000"/>
                  <a:lumOff val="25000"/>
                </a:schemeClr>
              </a:solidFill>
              <a:cs typeface="Arial" pitchFamily="34" charset="0"/>
            </a:endParaRPr>
          </a:p>
        </p:txBody>
      </p:sp>
      <p:sp>
        <p:nvSpPr>
          <p:cNvPr id="30" name="TextBox 29">
            <a:extLst>
              <a:ext uri="{FF2B5EF4-FFF2-40B4-BE49-F238E27FC236}">
                <a16:creationId xmlns="" xmlns:a16="http://schemas.microsoft.com/office/drawing/2014/main" id="{05CFC999-091F-4021-AE51-787DED20AEBB}"/>
              </a:ext>
            </a:extLst>
          </p:cNvPr>
          <p:cNvSpPr txBox="1"/>
          <p:nvPr/>
        </p:nvSpPr>
        <p:spPr>
          <a:xfrm>
            <a:off x="324091" y="4713473"/>
            <a:ext cx="3252486" cy="2031325"/>
          </a:xfrm>
          <a:prstGeom prst="rect">
            <a:avLst/>
          </a:prstGeom>
          <a:noFill/>
        </p:spPr>
        <p:txBody>
          <a:bodyPr wrap="square" rtlCol="0">
            <a:spAutoFit/>
          </a:bodyPr>
          <a:lstStyle/>
          <a:p>
            <a:pPr algn="just"/>
            <a:r>
              <a:rPr lang="el-GR" sz="1400" dirty="0"/>
              <a:t>Κίνδυνος νοείται η πιθανότητα εκδήλωσης ενός φυσικού φαινομένου ή τεχνολογικού συμβάντος ή και λοιπών καταστροφών σε συνδυασμό με την ένταση των καταστροφών, που μπορεί να προκληθούν στους πολίτες, στα αγαθά, στις πλουτοπαραγωγικές πηγές και στις υποδομές μιας περιοχής</a:t>
            </a:r>
            <a:r>
              <a:rPr lang="el-GR" sz="1400" dirty="0" smtClean="0"/>
              <a:t>.</a:t>
            </a:r>
            <a:endParaRPr lang="en-US" altLang="ko-KR" sz="1400" dirty="0">
              <a:solidFill>
                <a:schemeClr val="tx1">
                  <a:lumMod val="75000"/>
                  <a:lumOff val="25000"/>
                </a:schemeClr>
              </a:solidFill>
              <a:cs typeface="Arial" pitchFamily="34" charset="0"/>
            </a:endParaRPr>
          </a:p>
        </p:txBody>
      </p:sp>
      <p:pic>
        <p:nvPicPr>
          <p:cNvPr id="3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5976" y="3592803"/>
            <a:ext cx="4643270" cy="2544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4948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50535" y="278716"/>
            <a:ext cx="6467989" cy="461665"/>
          </a:xfrm>
          <a:prstGeom prst="rect">
            <a:avLst/>
          </a:prstGeom>
        </p:spPr>
        <p:txBody>
          <a:bodyPr wrap="none">
            <a:spAutoFit/>
          </a:bodyPr>
          <a:lstStyle/>
          <a:p>
            <a:pPr algn="ctr"/>
            <a:r>
              <a:rPr lang="el-GR" sz="2400" b="1" dirty="0" smtClean="0">
                <a:solidFill>
                  <a:srgbClr val="002060"/>
                </a:solidFill>
              </a:rPr>
              <a:t>ΔΙΑΒΑΘΜΙΣΗ ΚΑΤΑΣΤΑΣΗΣ ΕΤΟΙΜΟΤΗΤΑΣ</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9" name="Group 2">
            <a:extLst>
              <a:ext uri="{FF2B5EF4-FFF2-40B4-BE49-F238E27FC236}">
                <a16:creationId xmlns="" xmlns:a16="http://schemas.microsoft.com/office/drawing/2014/main" id="{E59ADD44-0C50-43C1-B5C3-0CED2159BBB3}"/>
              </a:ext>
            </a:extLst>
          </p:cNvPr>
          <p:cNvGrpSpPr/>
          <p:nvPr/>
        </p:nvGrpSpPr>
        <p:grpSpPr>
          <a:xfrm>
            <a:off x="5469701" y="2016434"/>
            <a:ext cx="1139838" cy="1632238"/>
            <a:chOff x="3692771" y="1580738"/>
            <a:chExt cx="1954016" cy="2798134"/>
          </a:xfrm>
          <a:solidFill>
            <a:schemeClr val="accent1">
              <a:lumMod val="60000"/>
              <a:lumOff val="40000"/>
            </a:schemeClr>
          </a:solidFill>
        </p:grpSpPr>
        <p:sp>
          <p:nvSpPr>
            <p:cNvPr id="10" name="Freeform 18">
              <a:extLst>
                <a:ext uri="{FF2B5EF4-FFF2-40B4-BE49-F238E27FC236}">
                  <a16:creationId xmlns="" xmlns:a16="http://schemas.microsoft.com/office/drawing/2014/main" id="{4878C136-D428-405D-8437-588BD660C472}"/>
                </a:ext>
              </a:extLst>
            </p:cNvPr>
            <p:cNvSpPr/>
            <p:nvPr/>
          </p:nvSpPr>
          <p:spPr>
            <a:xfrm>
              <a:off x="3692771" y="1580738"/>
              <a:ext cx="1593605" cy="1038637"/>
            </a:xfrm>
            <a:custGeom>
              <a:avLst/>
              <a:gdLst>
                <a:gd name="connsiteX0" fmla="*/ 714375 w 1924050"/>
                <a:gd name="connsiteY0" fmla="*/ 9525 h 1104900"/>
                <a:gd name="connsiteX1" fmla="*/ 0 w 1924050"/>
                <a:gd name="connsiteY1" fmla="*/ 0 h 1104900"/>
                <a:gd name="connsiteX2" fmla="*/ 1590675 w 1924050"/>
                <a:gd name="connsiteY2" fmla="*/ 1104900 h 1104900"/>
                <a:gd name="connsiteX3" fmla="*/ 1924050 w 1924050"/>
                <a:gd name="connsiteY3" fmla="*/ 942975 h 1104900"/>
                <a:gd name="connsiteX4" fmla="*/ 714375 w 1924050"/>
                <a:gd name="connsiteY4" fmla="*/ 9525 h 1104900"/>
                <a:gd name="connsiteX0" fmla="*/ 704850 w 1914525"/>
                <a:gd name="connsiteY0" fmla="*/ 0 h 1095375"/>
                <a:gd name="connsiteX1" fmla="*/ 0 w 1914525"/>
                <a:gd name="connsiteY1" fmla="*/ 38100 h 1095375"/>
                <a:gd name="connsiteX2" fmla="*/ 1581150 w 1914525"/>
                <a:gd name="connsiteY2" fmla="*/ 1095375 h 1095375"/>
                <a:gd name="connsiteX3" fmla="*/ 1914525 w 1914525"/>
                <a:gd name="connsiteY3" fmla="*/ 933450 h 1095375"/>
                <a:gd name="connsiteX4" fmla="*/ 704850 w 1914525"/>
                <a:gd name="connsiteY4" fmla="*/ 0 h 1095375"/>
                <a:gd name="connsiteX0" fmla="*/ 704850 w 1914525"/>
                <a:gd name="connsiteY0" fmla="*/ 2444 h 1097819"/>
                <a:gd name="connsiteX1" fmla="*/ 0 w 1914525"/>
                <a:gd name="connsiteY1" fmla="*/ 40544 h 1097819"/>
                <a:gd name="connsiteX2" fmla="*/ 1581150 w 1914525"/>
                <a:gd name="connsiteY2" fmla="*/ 1097819 h 1097819"/>
                <a:gd name="connsiteX3" fmla="*/ 1914525 w 1914525"/>
                <a:gd name="connsiteY3" fmla="*/ 935894 h 1097819"/>
                <a:gd name="connsiteX4" fmla="*/ 704850 w 1914525"/>
                <a:gd name="connsiteY4" fmla="*/ 2444 h 1097819"/>
                <a:gd name="connsiteX0" fmla="*/ 704850 w 1914525"/>
                <a:gd name="connsiteY0" fmla="*/ 21793 h 1117168"/>
                <a:gd name="connsiteX1" fmla="*/ 0 w 1914525"/>
                <a:gd name="connsiteY1" fmla="*/ 59893 h 1117168"/>
                <a:gd name="connsiteX2" fmla="*/ 1581150 w 1914525"/>
                <a:gd name="connsiteY2" fmla="*/ 1117168 h 1117168"/>
                <a:gd name="connsiteX3" fmla="*/ 1914525 w 1914525"/>
                <a:gd name="connsiteY3" fmla="*/ 955243 h 1117168"/>
                <a:gd name="connsiteX4" fmla="*/ 704850 w 1914525"/>
                <a:gd name="connsiteY4" fmla="*/ 21793 h 1117168"/>
                <a:gd name="connsiteX0" fmla="*/ 704850 w 1914525"/>
                <a:gd name="connsiteY0" fmla="*/ 21793 h 1079068"/>
                <a:gd name="connsiteX1" fmla="*/ 0 w 1914525"/>
                <a:gd name="connsiteY1" fmla="*/ 59893 h 1079068"/>
                <a:gd name="connsiteX2" fmla="*/ 1676400 w 1914525"/>
                <a:gd name="connsiteY2" fmla="*/ 1079068 h 1079068"/>
                <a:gd name="connsiteX3" fmla="*/ 1914525 w 1914525"/>
                <a:gd name="connsiteY3" fmla="*/ 955243 h 1079068"/>
                <a:gd name="connsiteX4" fmla="*/ 704850 w 1914525"/>
                <a:gd name="connsiteY4" fmla="*/ 21793 h 1079068"/>
                <a:gd name="connsiteX0" fmla="*/ 485775 w 1695450"/>
                <a:gd name="connsiteY0" fmla="*/ 21793 h 1079068"/>
                <a:gd name="connsiteX1" fmla="*/ 0 w 1695450"/>
                <a:gd name="connsiteY1" fmla="*/ 59893 h 1079068"/>
                <a:gd name="connsiteX2" fmla="*/ 1457325 w 1695450"/>
                <a:gd name="connsiteY2" fmla="*/ 1079068 h 1079068"/>
                <a:gd name="connsiteX3" fmla="*/ 1695450 w 1695450"/>
                <a:gd name="connsiteY3" fmla="*/ 955243 h 1079068"/>
                <a:gd name="connsiteX4" fmla="*/ 485775 w 1695450"/>
                <a:gd name="connsiteY4" fmla="*/ 21793 h 1079068"/>
                <a:gd name="connsiteX0" fmla="*/ 485775 w 1695450"/>
                <a:gd name="connsiteY0" fmla="*/ 21793 h 1021918"/>
                <a:gd name="connsiteX1" fmla="*/ 0 w 1695450"/>
                <a:gd name="connsiteY1" fmla="*/ 59893 h 1021918"/>
                <a:gd name="connsiteX2" fmla="*/ 1362075 w 1695450"/>
                <a:gd name="connsiteY2" fmla="*/ 1021918 h 1021918"/>
                <a:gd name="connsiteX3" fmla="*/ 1695450 w 1695450"/>
                <a:gd name="connsiteY3" fmla="*/ 955243 h 1021918"/>
                <a:gd name="connsiteX4" fmla="*/ 485775 w 1695450"/>
                <a:gd name="connsiteY4" fmla="*/ 21793 h 1021918"/>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19100 w 1628775"/>
                <a:gd name="connsiteY0" fmla="*/ 16934 h 1017059"/>
                <a:gd name="connsiteX1" fmla="*/ 0 w 1628775"/>
                <a:gd name="connsiteY1" fmla="*/ 55034 h 1017059"/>
                <a:gd name="connsiteX2" fmla="*/ 1295400 w 1628775"/>
                <a:gd name="connsiteY2" fmla="*/ 1017059 h 1017059"/>
                <a:gd name="connsiteX3" fmla="*/ 1628775 w 1628775"/>
                <a:gd name="connsiteY3" fmla="*/ 950384 h 1017059"/>
                <a:gd name="connsiteX4" fmla="*/ 419100 w 1628775"/>
                <a:gd name="connsiteY4" fmla="*/ 16934 h 1017059"/>
                <a:gd name="connsiteX0" fmla="*/ 419100 w 1628775"/>
                <a:gd name="connsiteY0" fmla="*/ 21793 h 1021918"/>
                <a:gd name="connsiteX1" fmla="*/ 0 w 1628775"/>
                <a:gd name="connsiteY1" fmla="*/ 59893 h 1021918"/>
                <a:gd name="connsiteX2" fmla="*/ 1295400 w 1628775"/>
                <a:gd name="connsiteY2" fmla="*/ 1021918 h 1021918"/>
                <a:gd name="connsiteX3" fmla="*/ 1628775 w 1628775"/>
                <a:gd name="connsiteY3" fmla="*/ 955243 h 1021918"/>
                <a:gd name="connsiteX4" fmla="*/ 419100 w 1628775"/>
                <a:gd name="connsiteY4" fmla="*/ 21793 h 1021918"/>
                <a:gd name="connsiteX0" fmla="*/ 419100 w 1628775"/>
                <a:gd name="connsiteY0" fmla="*/ 38457 h 1038582"/>
                <a:gd name="connsiteX1" fmla="*/ 0 w 1628775"/>
                <a:gd name="connsiteY1" fmla="*/ 76557 h 1038582"/>
                <a:gd name="connsiteX2" fmla="*/ 1295400 w 1628775"/>
                <a:gd name="connsiteY2" fmla="*/ 1038582 h 1038582"/>
                <a:gd name="connsiteX3" fmla="*/ 1628775 w 1628775"/>
                <a:gd name="connsiteY3" fmla="*/ 971907 h 1038582"/>
                <a:gd name="connsiteX4" fmla="*/ 419100 w 1628775"/>
                <a:gd name="connsiteY4" fmla="*/ 38457 h 1038582"/>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5241 h 1045366"/>
                <a:gd name="connsiteX1" fmla="*/ 0 w 1628775"/>
                <a:gd name="connsiteY1" fmla="*/ 83341 h 1045366"/>
                <a:gd name="connsiteX2" fmla="*/ 1295400 w 1628775"/>
                <a:gd name="connsiteY2" fmla="*/ 1045366 h 1045366"/>
                <a:gd name="connsiteX3" fmla="*/ 1628775 w 1628775"/>
                <a:gd name="connsiteY3" fmla="*/ 978691 h 1045366"/>
                <a:gd name="connsiteX4" fmla="*/ 419100 w 1628775"/>
                <a:gd name="connsiteY4" fmla="*/ 45241 h 1045366"/>
                <a:gd name="connsiteX0" fmla="*/ 383930 w 1593605"/>
                <a:gd name="connsiteY0" fmla="*/ 45241 h 1045366"/>
                <a:gd name="connsiteX1" fmla="*/ 0 w 1593605"/>
                <a:gd name="connsiteY1" fmla="*/ 83341 h 1045366"/>
                <a:gd name="connsiteX2" fmla="*/ 1260230 w 1593605"/>
                <a:gd name="connsiteY2" fmla="*/ 1045366 h 1045366"/>
                <a:gd name="connsiteX3" fmla="*/ 1593605 w 1593605"/>
                <a:gd name="connsiteY3" fmla="*/ 978691 h 1045366"/>
                <a:gd name="connsiteX4" fmla="*/ 383930 w 1593605"/>
                <a:gd name="connsiteY4" fmla="*/ 45241 h 1045366"/>
                <a:gd name="connsiteX0" fmla="*/ 383930 w 1593605"/>
                <a:gd name="connsiteY0" fmla="*/ 38512 h 1038637"/>
                <a:gd name="connsiteX1" fmla="*/ 0 w 1593605"/>
                <a:gd name="connsiteY1" fmla="*/ 76612 h 1038637"/>
                <a:gd name="connsiteX2" fmla="*/ 1260230 w 1593605"/>
                <a:gd name="connsiteY2" fmla="*/ 1038637 h 1038637"/>
                <a:gd name="connsiteX3" fmla="*/ 1593605 w 1593605"/>
                <a:gd name="connsiteY3" fmla="*/ 971962 h 1038637"/>
                <a:gd name="connsiteX4" fmla="*/ 383930 w 1593605"/>
                <a:gd name="connsiteY4" fmla="*/ 38512 h 1038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605" h="1038637">
                  <a:moveTo>
                    <a:pt x="383930" y="38512"/>
                  </a:moveTo>
                  <a:cubicBezTo>
                    <a:pt x="269874" y="-49899"/>
                    <a:pt x="81816" y="36070"/>
                    <a:pt x="0" y="76612"/>
                  </a:cubicBezTo>
                  <a:lnTo>
                    <a:pt x="1260230" y="1038637"/>
                  </a:lnTo>
                  <a:lnTo>
                    <a:pt x="1593605" y="971962"/>
                  </a:lnTo>
                  <a:lnTo>
                    <a:pt x="383930" y="385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11" name="Down Arrow 1">
              <a:extLst>
                <a:ext uri="{FF2B5EF4-FFF2-40B4-BE49-F238E27FC236}">
                  <a16:creationId xmlns="" xmlns:a16="http://schemas.microsoft.com/office/drawing/2014/main" id="{D6888AEA-E72F-47DF-85BD-9F61C6D06C40}"/>
                </a:ext>
              </a:extLst>
            </p:cNvPr>
            <p:cNvSpPr/>
            <p:nvPr/>
          </p:nvSpPr>
          <p:spPr>
            <a:xfrm>
              <a:off x="3846587" y="1612057"/>
              <a:ext cx="1800200" cy="2766815"/>
            </a:xfrm>
            <a:custGeom>
              <a:avLst/>
              <a:gdLst>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2766815">
                  <a:moveTo>
                    <a:pt x="221456" y="0"/>
                  </a:moveTo>
                  <a:lnTo>
                    <a:pt x="1464444" y="929953"/>
                  </a:lnTo>
                  <a:cubicBezTo>
                    <a:pt x="1514023" y="992361"/>
                    <a:pt x="1496194" y="1535415"/>
                    <a:pt x="1512069" y="1838146"/>
                  </a:cubicBezTo>
                  <a:lnTo>
                    <a:pt x="1800200" y="1838146"/>
                  </a:lnTo>
                  <a:lnTo>
                    <a:pt x="900100" y="2766815"/>
                  </a:lnTo>
                  <a:lnTo>
                    <a:pt x="0" y="1838146"/>
                  </a:lnTo>
                  <a:lnTo>
                    <a:pt x="288131" y="1838146"/>
                  </a:lnTo>
                  <a:cubicBezTo>
                    <a:pt x="288131" y="1238131"/>
                    <a:pt x="297656" y="104715"/>
                    <a:pt x="221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2" name="Group 5">
            <a:extLst>
              <a:ext uri="{FF2B5EF4-FFF2-40B4-BE49-F238E27FC236}">
                <a16:creationId xmlns="" xmlns:a16="http://schemas.microsoft.com/office/drawing/2014/main" id="{5B98F84E-08A9-4D55-8B06-7BA863E1825F}"/>
              </a:ext>
            </a:extLst>
          </p:cNvPr>
          <p:cNvGrpSpPr/>
          <p:nvPr/>
        </p:nvGrpSpPr>
        <p:grpSpPr>
          <a:xfrm rot="4113254">
            <a:off x="6507304" y="2709678"/>
            <a:ext cx="1139838" cy="1632238"/>
            <a:chOff x="3692771" y="1580738"/>
            <a:chExt cx="1954016" cy="2798134"/>
          </a:xfrm>
          <a:solidFill>
            <a:schemeClr val="accent6">
              <a:lumMod val="90000"/>
              <a:lumOff val="10000"/>
            </a:schemeClr>
          </a:solidFill>
        </p:grpSpPr>
        <p:sp>
          <p:nvSpPr>
            <p:cNvPr id="13" name="Freeform 28">
              <a:extLst>
                <a:ext uri="{FF2B5EF4-FFF2-40B4-BE49-F238E27FC236}">
                  <a16:creationId xmlns="" xmlns:a16="http://schemas.microsoft.com/office/drawing/2014/main" id="{DAB9B6C4-E525-4467-AED6-1D3AACD4AA0F}"/>
                </a:ext>
              </a:extLst>
            </p:cNvPr>
            <p:cNvSpPr/>
            <p:nvPr/>
          </p:nvSpPr>
          <p:spPr>
            <a:xfrm>
              <a:off x="3692771" y="1580738"/>
              <a:ext cx="1593605" cy="1038637"/>
            </a:xfrm>
            <a:custGeom>
              <a:avLst/>
              <a:gdLst>
                <a:gd name="connsiteX0" fmla="*/ 714375 w 1924050"/>
                <a:gd name="connsiteY0" fmla="*/ 9525 h 1104900"/>
                <a:gd name="connsiteX1" fmla="*/ 0 w 1924050"/>
                <a:gd name="connsiteY1" fmla="*/ 0 h 1104900"/>
                <a:gd name="connsiteX2" fmla="*/ 1590675 w 1924050"/>
                <a:gd name="connsiteY2" fmla="*/ 1104900 h 1104900"/>
                <a:gd name="connsiteX3" fmla="*/ 1924050 w 1924050"/>
                <a:gd name="connsiteY3" fmla="*/ 942975 h 1104900"/>
                <a:gd name="connsiteX4" fmla="*/ 714375 w 1924050"/>
                <a:gd name="connsiteY4" fmla="*/ 9525 h 1104900"/>
                <a:gd name="connsiteX0" fmla="*/ 704850 w 1914525"/>
                <a:gd name="connsiteY0" fmla="*/ 0 h 1095375"/>
                <a:gd name="connsiteX1" fmla="*/ 0 w 1914525"/>
                <a:gd name="connsiteY1" fmla="*/ 38100 h 1095375"/>
                <a:gd name="connsiteX2" fmla="*/ 1581150 w 1914525"/>
                <a:gd name="connsiteY2" fmla="*/ 1095375 h 1095375"/>
                <a:gd name="connsiteX3" fmla="*/ 1914525 w 1914525"/>
                <a:gd name="connsiteY3" fmla="*/ 933450 h 1095375"/>
                <a:gd name="connsiteX4" fmla="*/ 704850 w 1914525"/>
                <a:gd name="connsiteY4" fmla="*/ 0 h 1095375"/>
                <a:gd name="connsiteX0" fmla="*/ 704850 w 1914525"/>
                <a:gd name="connsiteY0" fmla="*/ 2444 h 1097819"/>
                <a:gd name="connsiteX1" fmla="*/ 0 w 1914525"/>
                <a:gd name="connsiteY1" fmla="*/ 40544 h 1097819"/>
                <a:gd name="connsiteX2" fmla="*/ 1581150 w 1914525"/>
                <a:gd name="connsiteY2" fmla="*/ 1097819 h 1097819"/>
                <a:gd name="connsiteX3" fmla="*/ 1914525 w 1914525"/>
                <a:gd name="connsiteY3" fmla="*/ 935894 h 1097819"/>
                <a:gd name="connsiteX4" fmla="*/ 704850 w 1914525"/>
                <a:gd name="connsiteY4" fmla="*/ 2444 h 1097819"/>
                <a:gd name="connsiteX0" fmla="*/ 704850 w 1914525"/>
                <a:gd name="connsiteY0" fmla="*/ 21793 h 1117168"/>
                <a:gd name="connsiteX1" fmla="*/ 0 w 1914525"/>
                <a:gd name="connsiteY1" fmla="*/ 59893 h 1117168"/>
                <a:gd name="connsiteX2" fmla="*/ 1581150 w 1914525"/>
                <a:gd name="connsiteY2" fmla="*/ 1117168 h 1117168"/>
                <a:gd name="connsiteX3" fmla="*/ 1914525 w 1914525"/>
                <a:gd name="connsiteY3" fmla="*/ 955243 h 1117168"/>
                <a:gd name="connsiteX4" fmla="*/ 704850 w 1914525"/>
                <a:gd name="connsiteY4" fmla="*/ 21793 h 1117168"/>
                <a:gd name="connsiteX0" fmla="*/ 704850 w 1914525"/>
                <a:gd name="connsiteY0" fmla="*/ 21793 h 1079068"/>
                <a:gd name="connsiteX1" fmla="*/ 0 w 1914525"/>
                <a:gd name="connsiteY1" fmla="*/ 59893 h 1079068"/>
                <a:gd name="connsiteX2" fmla="*/ 1676400 w 1914525"/>
                <a:gd name="connsiteY2" fmla="*/ 1079068 h 1079068"/>
                <a:gd name="connsiteX3" fmla="*/ 1914525 w 1914525"/>
                <a:gd name="connsiteY3" fmla="*/ 955243 h 1079068"/>
                <a:gd name="connsiteX4" fmla="*/ 704850 w 1914525"/>
                <a:gd name="connsiteY4" fmla="*/ 21793 h 1079068"/>
                <a:gd name="connsiteX0" fmla="*/ 485775 w 1695450"/>
                <a:gd name="connsiteY0" fmla="*/ 21793 h 1079068"/>
                <a:gd name="connsiteX1" fmla="*/ 0 w 1695450"/>
                <a:gd name="connsiteY1" fmla="*/ 59893 h 1079068"/>
                <a:gd name="connsiteX2" fmla="*/ 1457325 w 1695450"/>
                <a:gd name="connsiteY2" fmla="*/ 1079068 h 1079068"/>
                <a:gd name="connsiteX3" fmla="*/ 1695450 w 1695450"/>
                <a:gd name="connsiteY3" fmla="*/ 955243 h 1079068"/>
                <a:gd name="connsiteX4" fmla="*/ 485775 w 1695450"/>
                <a:gd name="connsiteY4" fmla="*/ 21793 h 1079068"/>
                <a:gd name="connsiteX0" fmla="*/ 485775 w 1695450"/>
                <a:gd name="connsiteY0" fmla="*/ 21793 h 1021918"/>
                <a:gd name="connsiteX1" fmla="*/ 0 w 1695450"/>
                <a:gd name="connsiteY1" fmla="*/ 59893 h 1021918"/>
                <a:gd name="connsiteX2" fmla="*/ 1362075 w 1695450"/>
                <a:gd name="connsiteY2" fmla="*/ 1021918 h 1021918"/>
                <a:gd name="connsiteX3" fmla="*/ 1695450 w 1695450"/>
                <a:gd name="connsiteY3" fmla="*/ 955243 h 1021918"/>
                <a:gd name="connsiteX4" fmla="*/ 485775 w 1695450"/>
                <a:gd name="connsiteY4" fmla="*/ 21793 h 1021918"/>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19100 w 1628775"/>
                <a:gd name="connsiteY0" fmla="*/ 16934 h 1017059"/>
                <a:gd name="connsiteX1" fmla="*/ 0 w 1628775"/>
                <a:gd name="connsiteY1" fmla="*/ 55034 h 1017059"/>
                <a:gd name="connsiteX2" fmla="*/ 1295400 w 1628775"/>
                <a:gd name="connsiteY2" fmla="*/ 1017059 h 1017059"/>
                <a:gd name="connsiteX3" fmla="*/ 1628775 w 1628775"/>
                <a:gd name="connsiteY3" fmla="*/ 950384 h 1017059"/>
                <a:gd name="connsiteX4" fmla="*/ 419100 w 1628775"/>
                <a:gd name="connsiteY4" fmla="*/ 16934 h 1017059"/>
                <a:gd name="connsiteX0" fmla="*/ 419100 w 1628775"/>
                <a:gd name="connsiteY0" fmla="*/ 21793 h 1021918"/>
                <a:gd name="connsiteX1" fmla="*/ 0 w 1628775"/>
                <a:gd name="connsiteY1" fmla="*/ 59893 h 1021918"/>
                <a:gd name="connsiteX2" fmla="*/ 1295400 w 1628775"/>
                <a:gd name="connsiteY2" fmla="*/ 1021918 h 1021918"/>
                <a:gd name="connsiteX3" fmla="*/ 1628775 w 1628775"/>
                <a:gd name="connsiteY3" fmla="*/ 955243 h 1021918"/>
                <a:gd name="connsiteX4" fmla="*/ 419100 w 1628775"/>
                <a:gd name="connsiteY4" fmla="*/ 21793 h 1021918"/>
                <a:gd name="connsiteX0" fmla="*/ 419100 w 1628775"/>
                <a:gd name="connsiteY0" fmla="*/ 38457 h 1038582"/>
                <a:gd name="connsiteX1" fmla="*/ 0 w 1628775"/>
                <a:gd name="connsiteY1" fmla="*/ 76557 h 1038582"/>
                <a:gd name="connsiteX2" fmla="*/ 1295400 w 1628775"/>
                <a:gd name="connsiteY2" fmla="*/ 1038582 h 1038582"/>
                <a:gd name="connsiteX3" fmla="*/ 1628775 w 1628775"/>
                <a:gd name="connsiteY3" fmla="*/ 971907 h 1038582"/>
                <a:gd name="connsiteX4" fmla="*/ 419100 w 1628775"/>
                <a:gd name="connsiteY4" fmla="*/ 38457 h 1038582"/>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5241 h 1045366"/>
                <a:gd name="connsiteX1" fmla="*/ 0 w 1628775"/>
                <a:gd name="connsiteY1" fmla="*/ 83341 h 1045366"/>
                <a:gd name="connsiteX2" fmla="*/ 1295400 w 1628775"/>
                <a:gd name="connsiteY2" fmla="*/ 1045366 h 1045366"/>
                <a:gd name="connsiteX3" fmla="*/ 1628775 w 1628775"/>
                <a:gd name="connsiteY3" fmla="*/ 978691 h 1045366"/>
                <a:gd name="connsiteX4" fmla="*/ 419100 w 1628775"/>
                <a:gd name="connsiteY4" fmla="*/ 45241 h 1045366"/>
                <a:gd name="connsiteX0" fmla="*/ 383930 w 1593605"/>
                <a:gd name="connsiteY0" fmla="*/ 45241 h 1045366"/>
                <a:gd name="connsiteX1" fmla="*/ 0 w 1593605"/>
                <a:gd name="connsiteY1" fmla="*/ 83341 h 1045366"/>
                <a:gd name="connsiteX2" fmla="*/ 1260230 w 1593605"/>
                <a:gd name="connsiteY2" fmla="*/ 1045366 h 1045366"/>
                <a:gd name="connsiteX3" fmla="*/ 1593605 w 1593605"/>
                <a:gd name="connsiteY3" fmla="*/ 978691 h 1045366"/>
                <a:gd name="connsiteX4" fmla="*/ 383930 w 1593605"/>
                <a:gd name="connsiteY4" fmla="*/ 45241 h 1045366"/>
                <a:gd name="connsiteX0" fmla="*/ 383930 w 1593605"/>
                <a:gd name="connsiteY0" fmla="*/ 38512 h 1038637"/>
                <a:gd name="connsiteX1" fmla="*/ 0 w 1593605"/>
                <a:gd name="connsiteY1" fmla="*/ 76612 h 1038637"/>
                <a:gd name="connsiteX2" fmla="*/ 1260230 w 1593605"/>
                <a:gd name="connsiteY2" fmla="*/ 1038637 h 1038637"/>
                <a:gd name="connsiteX3" fmla="*/ 1593605 w 1593605"/>
                <a:gd name="connsiteY3" fmla="*/ 971962 h 1038637"/>
                <a:gd name="connsiteX4" fmla="*/ 383930 w 1593605"/>
                <a:gd name="connsiteY4" fmla="*/ 38512 h 1038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605" h="1038637">
                  <a:moveTo>
                    <a:pt x="383930" y="38512"/>
                  </a:moveTo>
                  <a:cubicBezTo>
                    <a:pt x="269874" y="-49899"/>
                    <a:pt x="81816" y="36070"/>
                    <a:pt x="0" y="76612"/>
                  </a:cubicBezTo>
                  <a:lnTo>
                    <a:pt x="1260230" y="1038637"/>
                  </a:lnTo>
                  <a:lnTo>
                    <a:pt x="1593605" y="971962"/>
                  </a:lnTo>
                  <a:lnTo>
                    <a:pt x="383930" y="385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4" name="Down Arrow 1">
              <a:extLst>
                <a:ext uri="{FF2B5EF4-FFF2-40B4-BE49-F238E27FC236}">
                  <a16:creationId xmlns="" xmlns:a16="http://schemas.microsoft.com/office/drawing/2014/main" id="{9C930316-0704-4E84-9172-320A94894759}"/>
                </a:ext>
              </a:extLst>
            </p:cNvPr>
            <p:cNvSpPr/>
            <p:nvPr/>
          </p:nvSpPr>
          <p:spPr>
            <a:xfrm>
              <a:off x="3846587" y="1612057"/>
              <a:ext cx="1800200" cy="2766815"/>
            </a:xfrm>
            <a:custGeom>
              <a:avLst/>
              <a:gdLst>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2766815">
                  <a:moveTo>
                    <a:pt x="221456" y="0"/>
                  </a:moveTo>
                  <a:lnTo>
                    <a:pt x="1464444" y="929953"/>
                  </a:lnTo>
                  <a:cubicBezTo>
                    <a:pt x="1514023" y="992361"/>
                    <a:pt x="1496194" y="1535415"/>
                    <a:pt x="1512069" y="1838146"/>
                  </a:cubicBezTo>
                  <a:lnTo>
                    <a:pt x="1800200" y="1838146"/>
                  </a:lnTo>
                  <a:lnTo>
                    <a:pt x="900100" y="2766815"/>
                  </a:lnTo>
                  <a:lnTo>
                    <a:pt x="0" y="1838146"/>
                  </a:lnTo>
                  <a:lnTo>
                    <a:pt x="288131" y="1838146"/>
                  </a:lnTo>
                  <a:cubicBezTo>
                    <a:pt x="288131" y="1238131"/>
                    <a:pt x="297656" y="104715"/>
                    <a:pt x="221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5" name="Group 8">
            <a:extLst>
              <a:ext uri="{FF2B5EF4-FFF2-40B4-BE49-F238E27FC236}">
                <a16:creationId xmlns="" xmlns:a16="http://schemas.microsoft.com/office/drawing/2014/main" id="{093E2D81-7AB5-4DA3-BEE4-97422C242662}"/>
              </a:ext>
            </a:extLst>
          </p:cNvPr>
          <p:cNvGrpSpPr/>
          <p:nvPr/>
        </p:nvGrpSpPr>
        <p:grpSpPr>
          <a:xfrm rot="8531373">
            <a:off x="6194583" y="3920320"/>
            <a:ext cx="1139838" cy="1632238"/>
            <a:chOff x="3692771" y="1580738"/>
            <a:chExt cx="1954016" cy="2798134"/>
          </a:xfrm>
          <a:solidFill>
            <a:srgbClr val="92D050"/>
          </a:solidFill>
        </p:grpSpPr>
        <p:sp>
          <p:nvSpPr>
            <p:cNvPr id="16" name="Freeform 32">
              <a:extLst>
                <a:ext uri="{FF2B5EF4-FFF2-40B4-BE49-F238E27FC236}">
                  <a16:creationId xmlns="" xmlns:a16="http://schemas.microsoft.com/office/drawing/2014/main" id="{B3A9E33B-1596-4835-B9CA-4B057E8EEF7D}"/>
                </a:ext>
              </a:extLst>
            </p:cNvPr>
            <p:cNvSpPr/>
            <p:nvPr/>
          </p:nvSpPr>
          <p:spPr>
            <a:xfrm>
              <a:off x="3692771" y="1580738"/>
              <a:ext cx="1593605" cy="1038637"/>
            </a:xfrm>
            <a:custGeom>
              <a:avLst/>
              <a:gdLst>
                <a:gd name="connsiteX0" fmla="*/ 714375 w 1924050"/>
                <a:gd name="connsiteY0" fmla="*/ 9525 h 1104900"/>
                <a:gd name="connsiteX1" fmla="*/ 0 w 1924050"/>
                <a:gd name="connsiteY1" fmla="*/ 0 h 1104900"/>
                <a:gd name="connsiteX2" fmla="*/ 1590675 w 1924050"/>
                <a:gd name="connsiteY2" fmla="*/ 1104900 h 1104900"/>
                <a:gd name="connsiteX3" fmla="*/ 1924050 w 1924050"/>
                <a:gd name="connsiteY3" fmla="*/ 942975 h 1104900"/>
                <a:gd name="connsiteX4" fmla="*/ 714375 w 1924050"/>
                <a:gd name="connsiteY4" fmla="*/ 9525 h 1104900"/>
                <a:gd name="connsiteX0" fmla="*/ 704850 w 1914525"/>
                <a:gd name="connsiteY0" fmla="*/ 0 h 1095375"/>
                <a:gd name="connsiteX1" fmla="*/ 0 w 1914525"/>
                <a:gd name="connsiteY1" fmla="*/ 38100 h 1095375"/>
                <a:gd name="connsiteX2" fmla="*/ 1581150 w 1914525"/>
                <a:gd name="connsiteY2" fmla="*/ 1095375 h 1095375"/>
                <a:gd name="connsiteX3" fmla="*/ 1914525 w 1914525"/>
                <a:gd name="connsiteY3" fmla="*/ 933450 h 1095375"/>
                <a:gd name="connsiteX4" fmla="*/ 704850 w 1914525"/>
                <a:gd name="connsiteY4" fmla="*/ 0 h 1095375"/>
                <a:gd name="connsiteX0" fmla="*/ 704850 w 1914525"/>
                <a:gd name="connsiteY0" fmla="*/ 2444 h 1097819"/>
                <a:gd name="connsiteX1" fmla="*/ 0 w 1914525"/>
                <a:gd name="connsiteY1" fmla="*/ 40544 h 1097819"/>
                <a:gd name="connsiteX2" fmla="*/ 1581150 w 1914525"/>
                <a:gd name="connsiteY2" fmla="*/ 1097819 h 1097819"/>
                <a:gd name="connsiteX3" fmla="*/ 1914525 w 1914525"/>
                <a:gd name="connsiteY3" fmla="*/ 935894 h 1097819"/>
                <a:gd name="connsiteX4" fmla="*/ 704850 w 1914525"/>
                <a:gd name="connsiteY4" fmla="*/ 2444 h 1097819"/>
                <a:gd name="connsiteX0" fmla="*/ 704850 w 1914525"/>
                <a:gd name="connsiteY0" fmla="*/ 21793 h 1117168"/>
                <a:gd name="connsiteX1" fmla="*/ 0 w 1914525"/>
                <a:gd name="connsiteY1" fmla="*/ 59893 h 1117168"/>
                <a:gd name="connsiteX2" fmla="*/ 1581150 w 1914525"/>
                <a:gd name="connsiteY2" fmla="*/ 1117168 h 1117168"/>
                <a:gd name="connsiteX3" fmla="*/ 1914525 w 1914525"/>
                <a:gd name="connsiteY3" fmla="*/ 955243 h 1117168"/>
                <a:gd name="connsiteX4" fmla="*/ 704850 w 1914525"/>
                <a:gd name="connsiteY4" fmla="*/ 21793 h 1117168"/>
                <a:gd name="connsiteX0" fmla="*/ 704850 w 1914525"/>
                <a:gd name="connsiteY0" fmla="*/ 21793 h 1079068"/>
                <a:gd name="connsiteX1" fmla="*/ 0 w 1914525"/>
                <a:gd name="connsiteY1" fmla="*/ 59893 h 1079068"/>
                <a:gd name="connsiteX2" fmla="*/ 1676400 w 1914525"/>
                <a:gd name="connsiteY2" fmla="*/ 1079068 h 1079068"/>
                <a:gd name="connsiteX3" fmla="*/ 1914525 w 1914525"/>
                <a:gd name="connsiteY3" fmla="*/ 955243 h 1079068"/>
                <a:gd name="connsiteX4" fmla="*/ 704850 w 1914525"/>
                <a:gd name="connsiteY4" fmla="*/ 21793 h 1079068"/>
                <a:gd name="connsiteX0" fmla="*/ 485775 w 1695450"/>
                <a:gd name="connsiteY0" fmla="*/ 21793 h 1079068"/>
                <a:gd name="connsiteX1" fmla="*/ 0 w 1695450"/>
                <a:gd name="connsiteY1" fmla="*/ 59893 h 1079068"/>
                <a:gd name="connsiteX2" fmla="*/ 1457325 w 1695450"/>
                <a:gd name="connsiteY2" fmla="*/ 1079068 h 1079068"/>
                <a:gd name="connsiteX3" fmla="*/ 1695450 w 1695450"/>
                <a:gd name="connsiteY3" fmla="*/ 955243 h 1079068"/>
                <a:gd name="connsiteX4" fmla="*/ 485775 w 1695450"/>
                <a:gd name="connsiteY4" fmla="*/ 21793 h 1079068"/>
                <a:gd name="connsiteX0" fmla="*/ 485775 w 1695450"/>
                <a:gd name="connsiteY0" fmla="*/ 21793 h 1021918"/>
                <a:gd name="connsiteX1" fmla="*/ 0 w 1695450"/>
                <a:gd name="connsiteY1" fmla="*/ 59893 h 1021918"/>
                <a:gd name="connsiteX2" fmla="*/ 1362075 w 1695450"/>
                <a:gd name="connsiteY2" fmla="*/ 1021918 h 1021918"/>
                <a:gd name="connsiteX3" fmla="*/ 1695450 w 1695450"/>
                <a:gd name="connsiteY3" fmla="*/ 955243 h 1021918"/>
                <a:gd name="connsiteX4" fmla="*/ 485775 w 1695450"/>
                <a:gd name="connsiteY4" fmla="*/ 21793 h 1021918"/>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19100 w 1628775"/>
                <a:gd name="connsiteY0" fmla="*/ 16934 h 1017059"/>
                <a:gd name="connsiteX1" fmla="*/ 0 w 1628775"/>
                <a:gd name="connsiteY1" fmla="*/ 55034 h 1017059"/>
                <a:gd name="connsiteX2" fmla="*/ 1295400 w 1628775"/>
                <a:gd name="connsiteY2" fmla="*/ 1017059 h 1017059"/>
                <a:gd name="connsiteX3" fmla="*/ 1628775 w 1628775"/>
                <a:gd name="connsiteY3" fmla="*/ 950384 h 1017059"/>
                <a:gd name="connsiteX4" fmla="*/ 419100 w 1628775"/>
                <a:gd name="connsiteY4" fmla="*/ 16934 h 1017059"/>
                <a:gd name="connsiteX0" fmla="*/ 419100 w 1628775"/>
                <a:gd name="connsiteY0" fmla="*/ 21793 h 1021918"/>
                <a:gd name="connsiteX1" fmla="*/ 0 w 1628775"/>
                <a:gd name="connsiteY1" fmla="*/ 59893 h 1021918"/>
                <a:gd name="connsiteX2" fmla="*/ 1295400 w 1628775"/>
                <a:gd name="connsiteY2" fmla="*/ 1021918 h 1021918"/>
                <a:gd name="connsiteX3" fmla="*/ 1628775 w 1628775"/>
                <a:gd name="connsiteY3" fmla="*/ 955243 h 1021918"/>
                <a:gd name="connsiteX4" fmla="*/ 419100 w 1628775"/>
                <a:gd name="connsiteY4" fmla="*/ 21793 h 1021918"/>
                <a:gd name="connsiteX0" fmla="*/ 419100 w 1628775"/>
                <a:gd name="connsiteY0" fmla="*/ 38457 h 1038582"/>
                <a:gd name="connsiteX1" fmla="*/ 0 w 1628775"/>
                <a:gd name="connsiteY1" fmla="*/ 76557 h 1038582"/>
                <a:gd name="connsiteX2" fmla="*/ 1295400 w 1628775"/>
                <a:gd name="connsiteY2" fmla="*/ 1038582 h 1038582"/>
                <a:gd name="connsiteX3" fmla="*/ 1628775 w 1628775"/>
                <a:gd name="connsiteY3" fmla="*/ 971907 h 1038582"/>
                <a:gd name="connsiteX4" fmla="*/ 419100 w 1628775"/>
                <a:gd name="connsiteY4" fmla="*/ 38457 h 1038582"/>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5241 h 1045366"/>
                <a:gd name="connsiteX1" fmla="*/ 0 w 1628775"/>
                <a:gd name="connsiteY1" fmla="*/ 83341 h 1045366"/>
                <a:gd name="connsiteX2" fmla="*/ 1295400 w 1628775"/>
                <a:gd name="connsiteY2" fmla="*/ 1045366 h 1045366"/>
                <a:gd name="connsiteX3" fmla="*/ 1628775 w 1628775"/>
                <a:gd name="connsiteY3" fmla="*/ 978691 h 1045366"/>
                <a:gd name="connsiteX4" fmla="*/ 419100 w 1628775"/>
                <a:gd name="connsiteY4" fmla="*/ 45241 h 1045366"/>
                <a:gd name="connsiteX0" fmla="*/ 383930 w 1593605"/>
                <a:gd name="connsiteY0" fmla="*/ 45241 h 1045366"/>
                <a:gd name="connsiteX1" fmla="*/ 0 w 1593605"/>
                <a:gd name="connsiteY1" fmla="*/ 83341 h 1045366"/>
                <a:gd name="connsiteX2" fmla="*/ 1260230 w 1593605"/>
                <a:gd name="connsiteY2" fmla="*/ 1045366 h 1045366"/>
                <a:gd name="connsiteX3" fmla="*/ 1593605 w 1593605"/>
                <a:gd name="connsiteY3" fmla="*/ 978691 h 1045366"/>
                <a:gd name="connsiteX4" fmla="*/ 383930 w 1593605"/>
                <a:gd name="connsiteY4" fmla="*/ 45241 h 1045366"/>
                <a:gd name="connsiteX0" fmla="*/ 383930 w 1593605"/>
                <a:gd name="connsiteY0" fmla="*/ 38512 h 1038637"/>
                <a:gd name="connsiteX1" fmla="*/ 0 w 1593605"/>
                <a:gd name="connsiteY1" fmla="*/ 76612 h 1038637"/>
                <a:gd name="connsiteX2" fmla="*/ 1260230 w 1593605"/>
                <a:gd name="connsiteY2" fmla="*/ 1038637 h 1038637"/>
                <a:gd name="connsiteX3" fmla="*/ 1593605 w 1593605"/>
                <a:gd name="connsiteY3" fmla="*/ 971962 h 1038637"/>
                <a:gd name="connsiteX4" fmla="*/ 383930 w 1593605"/>
                <a:gd name="connsiteY4" fmla="*/ 38512 h 1038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605" h="1038637">
                  <a:moveTo>
                    <a:pt x="383930" y="38512"/>
                  </a:moveTo>
                  <a:cubicBezTo>
                    <a:pt x="269874" y="-49899"/>
                    <a:pt x="81816" y="36070"/>
                    <a:pt x="0" y="76612"/>
                  </a:cubicBezTo>
                  <a:lnTo>
                    <a:pt x="1260230" y="1038637"/>
                  </a:lnTo>
                  <a:lnTo>
                    <a:pt x="1593605" y="971962"/>
                  </a:lnTo>
                  <a:lnTo>
                    <a:pt x="383930" y="385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7" name="Down Arrow 1">
              <a:extLst>
                <a:ext uri="{FF2B5EF4-FFF2-40B4-BE49-F238E27FC236}">
                  <a16:creationId xmlns="" xmlns:a16="http://schemas.microsoft.com/office/drawing/2014/main" id="{A76859E5-997B-4CC0-8157-D70857AB2C55}"/>
                </a:ext>
              </a:extLst>
            </p:cNvPr>
            <p:cNvSpPr/>
            <p:nvPr/>
          </p:nvSpPr>
          <p:spPr>
            <a:xfrm>
              <a:off x="3846587" y="1612057"/>
              <a:ext cx="1800200" cy="2766815"/>
            </a:xfrm>
            <a:custGeom>
              <a:avLst/>
              <a:gdLst>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2766815">
                  <a:moveTo>
                    <a:pt x="221456" y="0"/>
                  </a:moveTo>
                  <a:lnTo>
                    <a:pt x="1464444" y="929953"/>
                  </a:lnTo>
                  <a:cubicBezTo>
                    <a:pt x="1514023" y="992361"/>
                    <a:pt x="1496194" y="1535415"/>
                    <a:pt x="1512069" y="1838146"/>
                  </a:cubicBezTo>
                  <a:lnTo>
                    <a:pt x="1800200" y="1838146"/>
                  </a:lnTo>
                  <a:lnTo>
                    <a:pt x="900100" y="2766815"/>
                  </a:lnTo>
                  <a:lnTo>
                    <a:pt x="0" y="1838146"/>
                  </a:lnTo>
                  <a:lnTo>
                    <a:pt x="288131" y="1838146"/>
                  </a:lnTo>
                  <a:cubicBezTo>
                    <a:pt x="288131" y="1238131"/>
                    <a:pt x="297656" y="104715"/>
                    <a:pt x="221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8" name="Group 11">
            <a:extLst>
              <a:ext uri="{FF2B5EF4-FFF2-40B4-BE49-F238E27FC236}">
                <a16:creationId xmlns="" xmlns:a16="http://schemas.microsoft.com/office/drawing/2014/main" id="{470B0F94-D491-4905-9507-3D18691988F4}"/>
              </a:ext>
            </a:extLst>
          </p:cNvPr>
          <p:cNvGrpSpPr/>
          <p:nvPr/>
        </p:nvGrpSpPr>
        <p:grpSpPr>
          <a:xfrm rot="13128837">
            <a:off x="4911456" y="3936076"/>
            <a:ext cx="1139838" cy="1632238"/>
            <a:chOff x="3692771" y="1580738"/>
            <a:chExt cx="1954016" cy="2798134"/>
          </a:xfrm>
          <a:solidFill>
            <a:srgbClr val="0070C0"/>
          </a:solidFill>
        </p:grpSpPr>
        <p:sp>
          <p:nvSpPr>
            <p:cNvPr id="19" name="Freeform 37">
              <a:extLst>
                <a:ext uri="{FF2B5EF4-FFF2-40B4-BE49-F238E27FC236}">
                  <a16:creationId xmlns="" xmlns:a16="http://schemas.microsoft.com/office/drawing/2014/main" id="{BA181364-0351-4869-BF8C-0FB7F07CF0FD}"/>
                </a:ext>
              </a:extLst>
            </p:cNvPr>
            <p:cNvSpPr/>
            <p:nvPr/>
          </p:nvSpPr>
          <p:spPr>
            <a:xfrm>
              <a:off x="3692771" y="1580738"/>
              <a:ext cx="1593605" cy="1038637"/>
            </a:xfrm>
            <a:custGeom>
              <a:avLst/>
              <a:gdLst>
                <a:gd name="connsiteX0" fmla="*/ 714375 w 1924050"/>
                <a:gd name="connsiteY0" fmla="*/ 9525 h 1104900"/>
                <a:gd name="connsiteX1" fmla="*/ 0 w 1924050"/>
                <a:gd name="connsiteY1" fmla="*/ 0 h 1104900"/>
                <a:gd name="connsiteX2" fmla="*/ 1590675 w 1924050"/>
                <a:gd name="connsiteY2" fmla="*/ 1104900 h 1104900"/>
                <a:gd name="connsiteX3" fmla="*/ 1924050 w 1924050"/>
                <a:gd name="connsiteY3" fmla="*/ 942975 h 1104900"/>
                <a:gd name="connsiteX4" fmla="*/ 714375 w 1924050"/>
                <a:gd name="connsiteY4" fmla="*/ 9525 h 1104900"/>
                <a:gd name="connsiteX0" fmla="*/ 704850 w 1914525"/>
                <a:gd name="connsiteY0" fmla="*/ 0 h 1095375"/>
                <a:gd name="connsiteX1" fmla="*/ 0 w 1914525"/>
                <a:gd name="connsiteY1" fmla="*/ 38100 h 1095375"/>
                <a:gd name="connsiteX2" fmla="*/ 1581150 w 1914525"/>
                <a:gd name="connsiteY2" fmla="*/ 1095375 h 1095375"/>
                <a:gd name="connsiteX3" fmla="*/ 1914525 w 1914525"/>
                <a:gd name="connsiteY3" fmla="*/ 933450 h 1095375"/>
                <a:gd name="connsiteX4" fmla="*/ 704850 w 1914525"/>
                <a:gd name="connsiteY4" fmla="*/ 0 h 1095375"/>
                <a:gd name="connsiteX0" fmla="*/ 704850 w 1914525"/>
                <a:gd name="connsiteY0" fmla="*/ 2444 h 1097819"/>
                <a:gd name="connsiteX1" fmla="*/ 0 w 1914525"/>
                <a:gd name="connsiteY1" fmla="*/ 40544 h 1097819"/>
                <a:gd name="connsiteX2" fmla="*/ 1581150 w 1914525"/>
                <a:gd name="connsiteY2" fmla="*/ 1097819 h 1097819"/>
                <a:gd name="connsiteX3" fmla="*/ 1914525 w 1914525"/>
                <a:gd name="connsiteY3" fmla="*/ 935894 h 1097819"/>
                <a:gd name="connsiteX4" fmla="*/ 704850 w 1914525"/>
                <a:gd name="connsiteY4" fmla="*/ 2444 h 1097819"/>
                <a:gd name="connsiteX0" fmla="*/ 704850 w 1914525"/>
                <a:gd name="connsiteY0" fmla="*/ 21793 h 1117168"/>
                <a:gd name="connsiteX1" fmla="*/ 0 w 1914525"/>
                <a:gd name="connsiteY1" fmla="*/ 59893 h 1117168"/>
                <a:gd name="connsiteX2" fmla="*/ 1581150 w 1914525"/>
                <a:gd name="connsiteY2" fmla="*/ 1117168 h 1117168"/>
                <a:gd name="connsiteX3" fmla="*/ 1914525 w 1914525"/>
                <a:gd name="connsiteY3" fmla="*/ 955243 h 1117168"/>
                <a:gd name="connsiteX4" fmla="*/ 704850 w 1914525"/>
                <a:gd name="connsiteY4" fmla="*/ 21793 h 1117168"/>
                <a:gd name="connsiteX0" fmla="*/ 704850 w 1914525"/>
                <a:gd name="connsiteY0" fmla="*/ 21793 h 1079068"/>
                <a:gd name="connsiteX1" fmla="*/ 0 w 1914525"/>
                <a:gd name="connsiteY1" fmla="*/ 59893 h 1079068"/>
                <a:gd name="connsiteX2" fmla="*/ 1676400 w 1914525"/>
                <a:gd name="connsiteY2" fmla="*/ 1079068 h 1079068"/>
                <a:gd name="connsiteX3" fmla="*/ 1914525 w 1914525"/>
                <a:gd name="connsiteY3" fmla="*/ 955243 h 1079068"/>
                <a:gd name="connsiteX4" fmla="*/ 704850 w 1914525"/>
                <a:gd name="connsiteY4" fmla="*/ 21793 h 1079068"/>
                <a:gd name="connsiteX0" fmla="*/ 485775 w 1695450"/>
                <a:gd name="connsiteY0" fmla="*/ 21793 h 1079068"/>
                <a:gd name="connsiteX1" fmla="*/ 0 w 1695450"/>
                <a:gd name="connsiteY1" fmla="*/ 59893 h 1079068"/>
                <a:gd name="connsiteX2" fmla="*/ 1457325 w 1695450"/>
                <a:gd name="connsiteY2" fmla="*/ 1079068 h 1079068"/>
                <a:gd name="connsiteX3" fmla="*/ 1695450 w 1695450"/>
                <a:gd name="connsiteY3" fmla="*/ 955243 h 1079068"/>
                <a:gd name="connsiteX4" fmla="*/ 485775 w 1695450"/>
                <a:gd name="connsiteY4" fmla="*/ 21793 h 1079068"/>
                <a:gd name="connsiteX0" fmla="*/ 485775 w 1695450"/>
                <a:gd name="connsiteY0" fmla="*/ 21793 h 1021918"/>
                <a:gd name="connsiteX1" fmla="*/ 0 w 1695450"/>
                <a:gd name="connsiteY1" fmla="*/ 59893 h 1021918"/>
                <a:gd name="connsiteX2" fmla="*/ 1362075 w 1695450"/>
                <a:gd name="connsiteY2" fmla="*/ 1021918 h 1021918"/>
                <a:gd name="connsiteX3" fmla="*/ 1695450 w 1695450"/>
                <a:gd name="connsiteY3" fmla="*/ 955243 h 1021918"/>
                <a:gd name="connsiteX4" fmla="*/ 485775 w 1695450"/>
                <a:gd name="connsiteY4" fmla="*/ 21793 h 1021918"/>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19100 w 1628775"/>
                <a:gd name="connsiteY0" fmla="*/ 16934 h 1017059"/>
                <a:gd name="connsiteX1" fmla="*/ 0 w 1628775"/>
                <a:gd name="connsiteY1" fmla="*/ 55034 h 1017059"/>
                <a:gd name="connsiteX2" fmla="*/ 1295400 w 1628775"/>
                <a:gd name="connsiteY2" fmla="*/ 1017059 h 1017059"/>
                <a:gd name="connsiteX3" fmla="*/ 1628775 w 1628775"/>
                <a:gd name="connsiteY3" fmla="*/ 950384 h 1017059"/>
                <a:gd name="connsiteX4" fmla="*/ 419100 w 1628775"/>
                <a:gd name="connsiteY4" fmla="*/ 16934 h 1017059"/>
                <a:gd name="connsiteX0" fmla="*/ 419100 w 1628775"/>
                <a:gd name="connsiteY0" fmla="*/ 21793 h 1021918"/>
                <a:gd name="connsiteX1" fmla="*/ 0 w 1628775"/>
                <a:gd name="connsiteY1" fmla="*/ 59893 h 1021918"/>
                <a:gd name="connsiteX2" fmla="*/ 1295400 w 1628775"/>
                <a:gd name="connsiteY2" fmla="*/ 1021918 h 1021918"/>
                <a:gd name="connsiteX3" fmla="*/ 1628775 w 1628775"/>
                <a:gd name="connsiteY3" fmla="*/ 955243 h 1021918"/>
                <a:gd name="connsiteX4" fmla="*/ 419100 w 1628775"/>
                <a:gd name="connsiteY4" fmla="*/ 21793 h 1021918"/>
                <a:gd name="connsiteX0" fmla="*/ 419100 w 1628775"/>
                <a:gd name="connsiteY0" fmla="*/ 38457 h 1038582"/>
                <a:gd name="connsiteX1" fmla="*/ 0 w 1628775"/>
                <a:gd name="connsiteY1" fmla="*/ 76557 h 1038582"/>
                <a:gd name="connsiteX2" fmla="*/ 1295400 w 1628775"/>
                <a:gd name="connsiteY2" fmla="*/ 1038582 h 1038582"/>
                <a:gd name="connsiteX3" fmla="*/ 1628775 w 1628775"/>
                <a:gd name="connsiteY3" fmla="*/ 971907 h 1038582"/>
                <a:gd name="connsiteX4" fmla="*/ 419100 w 1628775"/>
                <a:gd name="connsiteY4" fmla="*/ 38457 h 1038582"/>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5241 h 1045366"/>
                <a:gd name="connsiteX1" fmla="*/ 0 w 1628775"/>
                <a:gd name="connsiteY1" fmla="*/ 83341 h 1045366"/>
                <a:gd name="connsiteX2" fmla="*/ 1295400 w 1628775"/>
                <a:gd name="connsiteY2" fmla="*/ 1045366 h 1045366"/>
                <a:gd name="connsiteX3" fmla="*/ 1628775 w 1628775"/>
                <a:gd name="connsiteY3" fmla="*/ 978691 h 1045366"/>
                <a:gd name="connsiteX4" fmla="*/ 419100 w 1628775"/>
                <a:gd name="connsiteY4" fmla="*/ 45241 h 1045366"/>
                <a:gd name="connsiteX0" fmla="*/ 383930 w 1593605"/>
                <a:gd name="connsiteY0" fmla="*/ 45241 h 1045366"/>
                <a:gd name="connsiteX1" fmla="*/ 0 w 1593605"/>
                <a:gd name="connsiteY1" fmla="*/ 83341 h 1045366"/>
                <a:gd name="connsiteX2" fmla="*/ 1260230 w 1593605"/>
                <a:gd name="connsiteY2" fmla="*/ 1045366 h 1045366"/>
                <a:gd name="connsiteX3" fmla="*/ 1593605 w 1593605"/>
                <a:gd name="connsiteY3" fmla="*/ 978691 h 1045366"/>
                <a:gd name="connsiteX4" fmla="*/ 383930 w 1593605"/>
                <a:gd name="connsiteY4" fmla="*/ 45241 h 1045366"/>
                <a:gd name="connsiteX0" fmla="*/ 383930 w 1593605"/>
                <a:gd name="connsiteY0" fmla="*/ 38512 h 1038637"/>
                <a:gd name="connsiteX1" fmla="*/ 0 w 1593605"/>
                <a:gd name="connsiteY1" fmla="*/ 76612 h 1038637"/>
                <a:gd name="connsiteX2" fmla="*/ 1260230 w 1593605"/>
                <a:gd name="connsiteY2" fmla="*/ 1038637 h 1038637"/>
                <a:gd name="connsiteX3" fmla="*/ 1593605 w 1593605"/>
                <a:gd name="connsiteY3" fmla="*/ 971962 h 1038637"/>
                <a:gd name="connsiteX4" fmla="*/ 383930 w 1593605"/>
                <a:gd name="connsiteY4" fmla="*/ 38512 h 1038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605" h="1038637">
                  <a:moveTo>
                    <a:pt x="383930" y="38512"/>
                  </a:moveTo>
                  <a:cubicBezTo>
                    <a:pt x="269874" y="-49899"/>
                    <a:pt x="81816" y="36070"/>
                    <a:pt x="0" y="76612"/>
                  </a:cubicBezTo>
                  <a:lnTo>
                    <a:pt x="1260230" y="1038637"/>
                  </a:lnTo>
                  <a:lnTo>
                    <a:pt x="1593605" y="971962"/>
                  </a:lnTo>
                  <a:lnTo>
                    <a:pt x="383930" y="385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0" name="Down Arrow 1">
              <a:extLst>
                <a:ext uri="{FF2B5EF4-FFF2-40B4-BE49-F238E27FC236}">
                  <a16:creationId xmlns="" xmlns:a16="http://schemas.microsoft.com/office/drawing/2014/main" id="{6086FF56-271F-4F27-B49E-A3740C22E868}"/>
                </a:ext>
              </a:extLst>
            </p:cNvPr>
            <p:cNvSpPr/>
            <p:nvPr/>
          </p:nvSpPr>
          <p:spPr>
            <a:xfrm>
              <a:off x="3846587" y="1612057"/>
              <a:ext cx="1800200" cy="2766815"/>
            </a:xfrm>
            <a:custGeom>
              <a:avLst/>
              <a:gdLst>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2766815">
                  <a:moveTo>
                    <a:pt x="221456" y="0"/>
                  </a:moveTo>
                  <a:lnTo>
                    <a:pt x="1464444" y="929953"/>
                  </a:lnTo>
                  <a:cubicBezTo>
                    <a:pt x="1514023" y="992361"/>
                    <a:pt x="1496194" y="1535415"/>
                    <a:pt x="1512069" y="1838146"/>
                  </a:cubicBezTo>
                  <a:lnTo>
                    <a:pt x="1800200" y="1838146"/>
                  </a:lnTo>
                  <a:lnTo>
                    <a:pt x="900100" y="2766815"/>
                  </a:lnTo>
                  <a:lnTo>
                    <a:pt x="0" y="1838146"/>
                  </a:lnTo>
                  <a:lnTo>
                    <a:pt x="288131" y="1838146"/>
                  </a:lnTo>
                  <a:cubicBezTo>
                    <a:pt x="288131" y="1238131"/>
                    <a:pt x="297656" y="104715"/>
                    <a:pt x="221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21" name="Group 14">
            <a:extLst>
              <a:ext uri="{FF2B5EF4-FFF2-40B4-BE49-F238E27FC236}">
                <a16:creationId xmlns="" xmlns:a16="http://schemas.microsoft.com/office/drawing/2014/main" id="{60C87246-71AA-42E3-9281-84DD30DAAD6B}"/>
              </a:ext>
            </a:extLst>
          </p:cNvPr>
          <p:cNvGrpSpPr/>
          <p:nvPr/>
        </p:nvGrpSpPr>
        <p:grpSpPr>
          <a:xfrm rot="17414357">
            <a:off x="4485256" y="2763861"/>
            <a:ext cx="1139838" cy="1632238"/>
            <a:chOff x="3692771" y="1580738"/>
            <a:chExt cx="1954016" cy="2798134"/>
          </a:xfrm>
          <a:solidFill>
            <a:schemeClr val="bg1">
              <a:lumMod val="50000"/>
            </a:schemeClr>
          </a:solidFill>
        </p:grpSpPr>
        <p:sp>
          <p:nvSpPr>
            <p:cNvPr id="22" name="Freeform 40">
              <a:extLst>
                <a:ext uri="{FF2B5EF4-FFF2-40B4-BE49-F238E27FC236}">
                  <a16:creationId xmlns="" xmlns:a16="http://schemas.microsoft.com/office/drawing/2014/main" id="{1C2255A6-0CBA-49D7-96ED-323CB60ABC87}"/>
                </a:ext>
              </a:extLst>
            </p:cNvPr>
            <p:cNvSpPr/>
            <p:nvPr/>
          </p:nvSpPr>
          <p:spPr>
            <a:xfrm>
              <a:off x="3692771" y="1580738"/>
              <a:ext cx="1593605" cy="1038637"/>
            </a:xfrm>
            <a:custGeom>
              <a:avLst/>
              <a:gdLst>
                <a:gd name="connsiteX0" fmla="*/ 714375 w 1924050"/>
                <a:gd name="connsiteY0" fmla="*/ 9525 h 1104900"/>
                <a:gd name="connsiteX1" fmla="*/ 0 w 1924050"/>
                <a:gd name="connsiteY1" fmla="*/ 0 h 1104900"/>
                <a:gd name="connsiteX2" fmla="*/ 1590675 w 1924050"/>
                <a:gd name="connsiteY2" fmla="*/ 1104900 h 1104900"/>
                <a:gd name="connsiteX3" fmla="*/ 1924050 w 1924050"/>
                <a:gd name="connsiteY3" fmla="*/ 942975 h 1104900"/>
                <a:gd name="connsiteX4" fmla="*/ 714375 w 1924050"/>
                <a:gd name="connsiteY4" fmla="*/ 9525 h 1104900"/>
                <a:gd name="connsiteX0" fmla="*/ 704850 w 1914525"/>
                <a:gd name="connsiteY0" fmla="*/ 0 h 1095375"/>
                <a:gd name="connsiteX1" fmla="*/ 0 w 1914525"/>
                <a:gd name="connsiteY1" fmla="*/ 38100 h 1095375"/>
                <a:gd name="connsiteX2" fmla="*/ 1581150 w 1914525"/>
                <a:gd name="connsiteY2" fmla="*/ 1095375 h 1095375"/>
                <a:gd name="connsiteX3" fmla="*/ 1914525 w 1914525"/>
                <a:gd name="connsiteY3" fmla="*/ 933450 h 1095375"/>
                <a:gd name="connsiteX4" fmla="*/ 704850 w 1914525"/>
                <a:gd name="connsiteY4" fmla="*/ 0 h 1095375"/>
                <a:gd name="connsiteX0" fmla="*/ 704850 w 1914525"/>
                <a:gd name="connsiteY0" fmla="*/ 2444 h 1097819"/>
                <a:gd name="connsiteX1" fmla="*/ 0 w 1914525"/>
                <a:gd name="connsiteY1" fmla="*/ 40544 h 1097819"/>
                <a:gd name="connsiteX2" fmla="*/ 1581150 w 1914525"/>
                <a:gd name="connsiteY2" fmla="*/ 1097819 h 1097819"/>
                <a:gd name="connsiteX3" fmla="*/ 1914525 w 1914525"/>
                <a:gd name="connsiteY3" fmla="*/ 935894 h 1097819"/>
                <a:gd name="connsiteX4" fmla="*/ 704850 w 1914525"/>
                <a:gd name="connsiteY4" fmla="*/ 2444 h 1097819"/>
                <a:gd name="connsiteX0" fmla="*/ 704850 w 1914525"/>
                <a:gd name="connsiteY0" fmla="*/ 21793 h 1117168"/>
                <a:gd name="connsiteX1" fmla="*/ 0 w 1914525"/>
                <a:gd name="connsiteY1" fmla="*/ 59893 h 1117168"/>
                <a:gd name="connsiteX2" fmla="*/ 1581150 w 1914525"/>
                <a:gd name="connsiteY2" fmla="*/ 1117168 h 1117168"/>
                <a:gd name="connsiteX3" fmla="*/ 1914525 w 1914525"/>
                <a:gd name="connsiteY3" fmla="*/ 955243 h 1117168"/>
                <a:gd name="connsiteX4" fmla="*/ 704850 w 1914525"/>
                <a:gd name="connsiteY4" fmla="*/ 21793 h 1117168"/>
                <a:gd name="connsiteX0" fmla="*/ 704850 w 1914525"/>
                <a:gd name="connsiteY0" fmla="*/ 21793 h 1079068"/>
                <a:gd name="connsiteX1" fmla="*/ 0 w 1914525"/>
                <a:gd name="connsiteY1" fmla="*/ 59893 h 1079068"/>
                <a:gd name="connsiteX2" fmla="*/ 1676400 w 1914525"/>
                <a:gd name="connsiteY2" fmla="*/ 1079068 h 1079068"/>
                <a:gd name="connsiteX3" fmla="*/ 1914525 w 1914525"/>
                <a:gd name="connsiteY3" fmla="*/ 955243 h 1079068"/>
                <a:gd name="connsiteX4" fmla="*/ 704850 w 1914525"/>
                <a:gd name="connsiteY4" fmla="*/ 21793 h 1079068"/>
                <a:gd name="connsiteX0" fmla="*/ 485775 w 1695450"/>
                <a:gd name="connsiteY0" fmla="*/ 21793 h 1079068"/>
                <a:gd name="connsiteX1" fmla="*/ 0 w 1695450"/>
                <a:gd name="connsiteY1" fmla="*/ 59893 h 1079068"/>
                <a:gd name="connsiteX2" fmla="*/ 1457325 w 1695450"/>
                <a:gd name="connsiteY2" fmla="*/ 1079068 h 1079068"/>
                <a:gd name="connsiteX3" fmla="*/ 1695450 w 1695450"/>
                <a:gd name="connsiteY3" fmla="*/ 955243 h 1079068"/>
                <a:gd name="connsiteX4" fmla="*/ 485775 w 1695450"/>
                <a:gd name="connsiteY4" fmla="*/ 21793 h 1079068"/>
                <a:gd name="connsiteX0" fmla="*/ 485775 w 1695450"/>
                <a:gd name="connsiteY0" fmla="*/ 21793 h 1021918"/>
                <a:gd name="connsiteX1" fmla="*/ 0 w 1695450"/>
                <a:gd name="connsiteY1" fmla="*/ 59893 h 1021918"/>
                <a:gd name="connsiteX2" fmla="*/ 1362075 w 1695450"/>
                <a:gd name="connsiteY2" fmla="*/ 1021918 h 1021918"/>
                <a:gd name="connsiteX3" fmla="*/ 1695450 w 1695450"/>
                <a:gd name="connsiteY3" fmla="*/ 955243 h 1021918"/>
                <a:gd name="connsiteX4" fmla="*/ 485775 w 1695450"/>
                <a:gd name="connsiteY4" fmla="*/ 21793 h 1021918"/>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19100 w 1628775"/>
                <a:gd name="connsiteY0" fmla="*/ 16934 h 1017059"/>
                <a:gd name="connsiteX1" fmla="*/ 0 w 1628775"/>
                <a:gd name="connsiteY1" fmla="*/ 55034 h 1017059"/>
                <a:gd name="connsiteX2" fmla="*/ 1295400 w 1628775"/>
                <a:gd name="connsiteY2" fmla="*/ 1017059 h 1017059"/>
                <a:gd name="connsiteX3" fmla="*/ 1628775 w 1628775"/>
                <a:gd name="connsiteY3" fmla="*/ 950384 h 1017059"/>
                <a:gd name="connsiteX4" fmla="*/ 419100 w 1628775"/>
                <a:gd name="connsiteY4" fmla="*/ 16934 h 1017059"/>
                <a:gd name="connsiteX0" fmla="*/ 419100 w 1628775"/>
                <a:gd name="connsiteY0" fmla="*/ 21793 h 1021918"/>
                <a:gd name="connsiteX1" fmla="*/ 0 w 1628775"/>
                <a:gd name="connsiteY1" fmla="*/ 59893 h 1021918"/>
                <a:gd name="connsiteX2" fmla="*/ 1295400 w 1628775"/>
                <a:gd name="connsiteY2" fmla="*/ 1021918 h 1021918"/>
                <a:gd name="connsiteX3" fmla="*/ 1628775 w 1628775"/>
                <a:gd name="connsiteY3" fmla="*/ 955243 h 1021918"/>
                <a:gd name="connsiteX4" fmla="*/ 419100 w 1628775"/>
                <a:gd name="connsiteY4" fmla="*/ 21793 h 1021918"/>
                <a:gd name="connsiteX0" fmla="*/ 419100 w 1628775"/>
                <a:gd name="connsiteY0" fmla="*/ 38457 h 1038582"/>
                <a:gd name="connsiteX1" fmla="*/ 0 w 1628775"/>
                <a:gd name="connsiteY1" fmla="*/ 76557 h 1038582"/>
                <a:gd name="connsiteX2" fmla="*/ 1295400 w 1628775"/>
                <a:gd name="connsiteY2" fmla="*/ 1038582 h 1038582"/>
                <a:gd name="connsiteX3" fmla="*/ 1628775 w 1628775"/>
                <a:gd name="connsiteY3" fmla="*/ 971907 h 1038582"/>
                <a:gd name="connsiteX4" fmla="*/ 419100 w 1628775"/>
                <a:gd name="connsiteY4" fmla="*/ 38457 h 1038582"/>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5241 h 1045366"/>
                <a:gd name="connsiteX1" fmla="*/ 0 w 1628775"/>
                <a:gd name="connsiteY1" fmla="*/ 83341 h 1045366"/>
                <a:gd name="connsiteX2" fmla="*/ 1295400 w 1628775"/>
                <a:gd name="connsiteY2" fmla="*/ 1045366 h 1045366"/>
                <a:gd name="connsiteX3" fmla="*/ 1628775 w 1628775"/>
                <a:gd name="connsiteY3" fmla="*/ 978691 h 1045366"/>
                <a:gd name="connsiteX4" fmla="*/ 419100 w 1628775"/>
                <a:gd name="connsiteY4" fmla="*/ 45241 h 1045366"/>
                <a:gd name="connsiteX0" fmla="*/ 383930 w 1593605"/>
                <a:gd name="connsiteY0" fmla="*/ 45241 h 1045366"/>
                <a:gd name="connsiteX1" fmla="*/ 0 w 1593605"/>
                <a:gd name="connsiteY1" fmla="*/ 83341 h 1045366"/>
                <a:gd name="connsiteX2" fmla="*/ 1260230 w 1593605"/>
                <a:gd name="connsiteY2" fmla="*/ 1045366 h 1045366"/>
                <a:gd name="connsiteX3" fmla="*/ 1593605 w 1593605"/>
                <a:gd name="connsiteY3" fmla="*/ 978691 h 1045366"/>
                <a:gd name="connsiteX4" fmla="*/ 383930 w 1593605"/>
                <a:gd name="connsiteY4" fmla="*/ 45241 h 1045366"/>
                <a:gd name="connsiteX0" fmla="*/ 383930 w 1593605"/>
                <a:gd name="connsiteY0" fmla="*/ 38512 h 1038637"/>
                <a:gd name="connsiteX1" fmla="*/ 0 w 1593605"/>
                <a:gd name="connsiteY1" fmla="*/ 76612 h 1038637"/>
                <a:gd name="connsiteX2" fmla="*/ 1260230 w 1593605"/>
                <a:gd name="connsiteY2" fmla="*/ 1038637 h 1038637"/>
                <a:gd name="connsiteX3" fmla="*/ 1593605 w 1593605"/>
                <a:gd name="connsiteY3" fmla="*/ 971962 h 1038637"/>
                <a:gd name="connsiteX4" fmla="*/ 383930 w 1593605"/>
                <a:gd name="connsiteY4" fmla="*/ 38512 h 1038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605" h="1038637">
                  <a:moveTo>
                    <a:pt x="383930" y="38512"/>
                  </a:moveTo>
                  <a:cubicBezTo>
                    <a:pt x="269874" y="-49899"/>
                    <a:pt x="81816" y="36070"/>
                    <a:pt x="0" y="76612"/>
                  </a:cubicBezTo>
                  <a:lnTo>
                    <a:pt x="1260230" y="1038637"/>
                  </a:lnTo>
                  <a:lnTo>
                    <a:pt x="1593605" y="971962"/>
                  </a:lnTo>
                  <a:lnTo>
                    <a:pt x="383930" y="385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3" name="Down Arrow 1">
              <a:extLst>
                <a:ext uri="{FF2B5EF4-FFF2-40B4-BE49-F238E27FC236}">
                  <a16:creationId xmlns="" xmlns:a16="http://schemas.microsoft.com/office/drawing/2014/main" id="{3521EC0A-0581-4DA2-80C4-90906121AFF4}"/>
                </a:ext>
              </a:extLst>
            </p:cNvPr>
            <p:cNvSpPr/>
            <p:nvPr/>
          </p:nvSpPr>
          <p:spPr>
            <a:xfrm>
              <a:off x="3846587" y="1612057"/>
              <a:ext cx="1800200" cy="2766815"/>
            </a:xfrm>
            <a:custGeom>
              <a:avLst/>
              <a:gdLst>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2766815">
                  <a:moveTo>
                    <a:pt x="221456" y="0"/>
                  </a:moveTo>
                  <a:lnTo>
                    <a:pt x="1464444" y="929953"/>
                  </a:lnTo>
                  <a:cubicBezTo>
                    <a:pt x="1514023" y="992361"/>
                    <a:pt x="1496194" y="1535415"/>
                    <a:pt x="1512069" y="1838146"/>
                  </a:cubicBezTo>
                  <a:lnTo>
                    <a:pt x="1800200" y="1838146"/>
                  </a:lnTo>
                  <a:lnTo>
                    <a:pt x="900100" y="2766815"/>
                  </a:lnTo>
                  <a:lnTo>
                    <a:pt x="0" y="1838146"/>
                  </a:lnTo>
                  <a:lnTo>
                    <a:pt x="288131" y="1838146"/>
                  </a:lnTo>
                  <a:cubicBezTo>
                    <a:pt x="288131" y="1238131"/>
                    <a:pt x="297656" y="104715"/>
                    <a:pt x="221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sp>
        <p:nvSpPr>
          <p:cNvPr id="24" name="TextBox 23">
            <a:extLst>
              <a:ext uri="{FF2B5EF4-FFF2-40B4-BE49-F238E27FC236}">
                <a16:creationId xmlns="" xmlns:a16="http://schemas.microsoft.com/office/drawing/2014/main" id="{36A9D95A-5478-4940-B163-F6D0974A3F5A}"/>
              </a:ext>
            </a:extLst>
          </p:cNvPr>
          <p:cNvSpPr txBox="1"/>
          <p:nvPr/>
        </p:nvSpPr>
        <p:spPr>
          <a:xfrm>
            <a:off x="7728543" y="1966452"/>
            <a:ext cx="3443975" cy="1815882"/>
          </a:xfrm>
          <a:prstGeom prst="rect">
            <a:avLst/>
          </a:prstGeom>
          <a:noFill/>
        </p:spPr>
        <p:txBody>
          <a:bodyPr wrap="square" lIns="0" rtlCol="0">
            <a:spAutoFit/>
          </a:bodyPr>
          <a:lstStyle/>
          <a:p>
            <a:pPr algn="just"/>
            <a:r>
              <a:rPr lang="el-GR" sz="1600" dirty="0">
                <a:solidFill>
                  <a:srgbClr val="002060"/>
                </a:solidFill>
              </a:rPr>
              <a:t>Τοπική καταστροφή μεγάλης έντασης νοείται αυτή για την αντιμετώπιση της οποίας απαιτείται η διάθεση δυναμικού και μέσων πολιτικής προστασίας και από άλλους νομούς, περιφέρειες ή και από κεντρικές υπηρεσίες και φορείς.</a:t>
            </a:r>
            <a:endParaRPr lang="ko-KR" altLang="en-US" sz="1600" dirty="0">
              <a:solidFill>
                <a:srgbClr val="002060"/>
              </a:solidFill>
              <a:cs typeface="Arial" pitchFamily="34" charset="0"/>
            </a:endParaRPr>
          </a:p>
        </p:txBody>
      </p:sp>
      <p:sp>
        <p:nvSpPr>
          <p:cNvPr id="25" name="TextBox 24">
            <a:extLst>
              <a:ext uri="{FF2B5EF4-FFF2-40B4-BE49-F238E27FC236}">
                <a16:creationId xmlns="" xmlns:a16="http://schemas.microsoft.com/office/drawing/2014/main" id="{8274A5F3-91F4-400D-B7FC-160411E87273}"/>
              </a:ext>
            </a:extLst>
          </p:cNvPr>
          <p:cNvSpPr txBox="1"/>
          <p:nvPr/>
        </p:nvSpPr>
        <p:spPr>
          <a:xfrm>
            <a:off x="7861093" y="4041977"/>
            <a:ext cx="3443975" cy="1323439"/>
          </a:xfrm>
          <a:prstGeom prst="rect">
            <a:avLst/>
          </a:prstGeom>
          <a:noFill/>
        </p:spPr>
        <p:txBody>
          <a:bodyPr wrap="square" lIns="0" rtlCol="0">
            <a:spAutoFit/>
          </a:bodyPr>
          <a:lstStyle/>
          <a:p>
            <a:pPr algn="just"/>
            <a:r>
              <a:rPr lang="el-GR" sz="1600" dirty="0">
                <a:solidFill>
                  <a:srgbClr val="002060"/>
                </a:solidFill>
              </a:rPr>
              <a:t>Τοπική καταστροφή μικρής έντασης νοείται αυτή για την αντιμετώπιση της οποίας αρκεί το δυναμικό και τα μέσα πολιτικής προστασίας σε επίπεδο νομού.</a:t>
            </a:r>
            <a:endParaRPr lang="ko-KR" altLang="en-US" sz="1600" dirty="0">
              <a:solidFill>
                <a:srgbClr val="002060"/>
              </a:solidFill>
              <a:cs typeface="Arial" pitchFamily="34" charset="0"/>
            </a:endParaRPr>
          </a:p>
        </p:txBody>
      </p:sp>
      <p:sp>
        <p:nvSpPr>
          <p:cNvPr id="26" name="TextBox 25">
            <a:extLst>
              <a:ext uri="{FF2B5EF4-FFF2-40B4-BE49-F238E27FC236}">
                <a16:creationId xmlns="" xmlns:a16="http://schemas.microsoft.com/office/drawing/2014/main" id="{4EBEDA5D-EAD3-408B-8FDE-7A8933FB9985}"/>
              </a:ext>
            </a:extLst>
          </p:cNvPr>
          <p:cNvSpPr txBox="1"/>
          <p:nvPr/>
        </p:nvSpPr>
        <p:spPr>
          <a:xfrm>
            <a:off x="1734177" y="2004675"/>
            <a:ext cx="3489221" cy="1077218"/>
          </a:xfrm>
          <a:prstGeom prst="rect">
            <a:avLst/>
          </a:prstGeom>
          <a:noFill/>
        </p:spPr>
        <p:txBody>
          <a:bodyPr wrap="square" lIns="0" rtlCol="0">
            <a:spAutoFit/>
          </a:bodyPr>
          <a:lstStyle/>
          <a:p>
            <a:pPr algn="just"/>
            <a:r>
              <a:rPr lang="el-GR" sz="1600" dirty="0">
                <a:solidFill>
                  <a:srgbClr val="002060"/>
                </a:solidFill>
              </a:rPr>
              <a:t>Γενική καταστροφή νοείται η καταστροφή που εκτείνεται σε περισσότερες από τρεις περιφέρειες της χώρας</a:t>
            </a:r>
            <a:r>
              <a:rPr lang="el-GR" sz="1600" dirty="0" smtClean="0">
                <a:solidFill>
                  <a:srgbClr val="002060"/>
                </a:solidFill>
              </a:rPr>
              <a:t>.</a:t>
            </a:r>
            <a:endParaRPr lang="ko-KR" altLang="en-US" sz="1600" dirty="0">
              <a:solidFill>
                <a:srgbClr val="002060"/>
              </a:solidFill>
              <a:cs typeface="Arial" pitchFamily="34" charset="0"/>
            </a:endParaRPr>
          </a:p>
        </p:txBody>
      </p:sp>
      <p:sp>
        <p:nvSpPr>
          <p:cNvPr id="27" name="TextBox 26">
            <a:extLst>
              <a:ext uri="{FF2B5EF4-FFF2-40B4-BE49-F238E27FC236}">
                <a16:creationId xmlns="" xmlns:a16="http://schemas.microsoft.com/office/drawing/2014/main" id="{4AEAF35E-3B6F-4895-9FF5-075841247B13}"/>
              </a:ext>
            </a:extLst>
          </p:cNvPr>
          <p:cNvSpPr txBox="1"/>
          <p:nvPr/>
        </p:nvSpPr>
        <p:spPr>
          <a:xfrm>
            <a:off x="909542" y="4147769"/>
            <a:ext cx="3489221" cy="1323439"/>
          </a:xfrm>
          <a:prstGeom prst="rect">
            <a:avLst/>
          </a:prstGeom>
          <a:noFill/>
        </p:spPr>
        <p:txBody>
          <a:bodyPr wrap="square" lIns="0" rtlCol="0">
            <a:spAutoFit/>
          </a:bodyPr>
          <a:lstStyle/>
          <a:p>
            <a:pPr algn="just"/>
            <a:r>
              <a:rPr lang="el-GR" sz="1600" dirty="0">
                <a:solidFill>
                  <a:srgbClr val="002060"/>
                </a:solidFill>
              </a:rPr>
              <a:t>Περιφερειακή καταστροφή μικρής έντασης νοείται αυτή για την αντιμετώπιση της οποίας αρκεί το δυναμικό και τα μέσα πολιτικής προστασίας της περιφέρειας.</a:t>
            </a:r>
            <a:endParaRPr lang="ko-KR" altLang="en-US" sz="1600" dirty="0">
              <a:solidFill>
                <a:srgbClr val="002060"/>
              </a:solidFill>
              <a:cs typeface="Arial" pitchFamily="34" charset="0"/>
            </a:endParaRPr>
          </a:p>
        </p:txBody>
      </p:sp>
      <p:sp>
        <p:nvSpPr>
          <p:cNvPr id="28" name="TextBox 27">
            <a:extLst>
              <a:ext uri="{FF2B5EF4-FFF2-40B4-BE49-F238E27FC236}">
                <a16:creationId xmlns="" xmlns:a16="http://schemas.microsoft.com/office/drawing/2014/main" id="{6999F80D-8CB2-4874-812F-8BB55F8DDA90}"/>
              </a:ext>
            </a:extLst>
          </p:cNvPr>
          <p:cNvSpPr txBox="1"/>
          <p:nvPr/>
        </p:nvSpPr>
        <p:spPr>
          <a:xfrm>
            <a:off x="3970116" y="5601711"/>
            <a:ext cx="4965539" cy="1323439"/>
          </a:xfrm>
          <a:prstGeom prst="rect">
            <a:avLst/>
          </a:prstGeom>
          <a:noFill/>
        </p:spPr>
        <p:txBody>
          <a:bodyPr wrap="square" lIns="0" rtlCol="0">
            <a:spAutoFit/>
          </a:bodyPr>
          <a:lstStyle/>
          <a:p>
            <a:pPr algn="just"/>
            <a:r>
              <a:rPr lang="el-GR" sz="1600" dirty="0">
                <a:solidFill>
                  <a:srgbClr val="002060"/>
                </a:solidFill>
              </a:rPr>
              <a:t>Περιφερειακή καταστροφή μεγάλης έντασης νοείται αυτή για την αντιμετώπιση της οποίας απαιτείται η διάθεση δυναμικού και μέσων πολιτικής προστασίας και από άλλες περιφέρειες ή και από κεντρικές υπηρεσίες και φορείς.</a:t>
            </a:r>
            <a:endParaRPr lang="ko-KR" altLang="en-US" sz="1600" dirty="0">
              <a:solidFill>
                <a:srgbClr val="002060"/>
              </a:solidFill>
              <a:cs typeface="Arial" pitchFamily="34" charset="0"/>
            </a:endParaRPr>
          </a:p>
        </p:txBody>
      </p:sp>
      <p:sp>
        <p:nvSpPr>
          <p:cNvPr id="29" name="TextBox 28"/>
          <p:cNvSpPr txBox="1"/>
          <p:nvPr/>
        </p:nvSpPr>
        <p:spPr>
          <a:xfrm>
            <a:off x="6609233" y="3523486"/>
            <a:ext cx="455308" cy="369332"/>
          </a:xfrm>
          <a:prstGeom prst="rect">
            <a:avLst/>
          </a:prstGeom>
          <a:noFill/>
        </p:spPr>
        <p:txBody>
          <a:bodyPr wrap="square" rtlCol="0">
            <a:spAutoFit/>
          </a:bodyPr>
          <a:lstStyle/>
          <a:p>
            <a:pPr algn="ctr"/>
            <a:r>
              <a:rPr lang="el-GR" dirty="0" smtClean="0">
                <a:solidFill>
                  <a:schemeClr val="bg1"/>
                </a:solidFill>
              </a:rPr>
              <a:t>5</a:t>
            </a:r>
            <a:endParaRPr lang="el-GR" dirty="0">
              <a:solidFill>
                <a:schemeClr val="bg1"/>
              </a:solidFill>
            </a:endParaRPr>
          </a:p>
        </p:txBody>
      </p:sp>
      <p:sp>
        <p:nvSpPr>
          <p:cNvPr id="30" name="TextBox 29"/>
          <p:cNvSpPr txBox="1"/>
          <p:nvPr/>
        </p:nvSpPr>
        <p:spPr>
          <a:xfrm>
            <a:off x="6268150" y="4256619"/>
            <a:ext cx="455308" cy="369332"/>
          </a:xfrm>
          <a:prstGeom prst="rect">
            <a:avLst/>
          </a:prstGeom>
          <a:noFill/>
        </p:spPr>
        <p:txBody>
          <a:bodyPr wrap="square" rtlCol="0">
            <a:spAutoFit/>
          </a:bodyPr>
          <a:lstStyle/>
          <a:p>
            <a:pPr algn="ctr"/>
            <a:r>
              <a:rPr lang="el-GR" dirty="0">
                <a:solidFill>
                  <a:schemeClr val="bg1"/>
                </a:solidFill>
              </a:rPr>
              <a:t>4</a:t>
            </a:r>
          </a:p>
        </p:txBody>
      </p:sp>
      <p:sp>
        <p:nvSpPr>
          <p:cNvPr id="32" name="TextBox 31"/>
          <p:cNvSpPr txBox="1"/>
          <p:nvPr/>
        </p:nvSpPr>
        <p:spPr>
          <a:xfrm>
            <a:off x="5452144" y="4256619"/>
            <a:ext cx="455308" cy="369332"/>
          </a:xfrm>
          <a:prstGeom prst="rect">
            <a:avLst/>
          </a:prstGeom>
          <a:noFill/>
        </p:spPr>
        <p:txBody>
          <a:bodyPr wrap="square" rtlCol="0">
            <a:spAutoFit/>
          </a:bodyPr>
          <a:lstStyle/>
          <a:p>
            <a:pPr algn="ctr"/>
            <a:r>
              <a:rPr lang="el-GR" dirty="0">
                <a:solidFill>
                  <a:schemeClr val="bg1"/>
                </a:solidFill>
              </a:rPr>
              <a:t>3</a:t>
            </a:r>
          </a:p>
        </p:txBody>
      </p:sp>
      <p:sp>
        <p:nvSpPr>
          <p:cNvPr id="33" name="TextBox 32"/>
          <p:cNvSpPr txBox="1"/>
          <p:nvPr/>
        </p:nvSpPr>
        <p:spPr>
          <a:xfrm>
            <a:off x="5223398" y="3483988"/>
            <a:ext cx="455308" cy="369332"/>
          </a:xfrm>
          <a:prstGeom prst="rect">
            <a:avLst/>
          </a:prstGeom>
          <a:noFill/>
        </p:spPr>
        <p:txBody>
          <a:bodyPr wrap="square" rtlCol="0">
            <a:spAutoFit/>
          </a:bodyPr>
          <a:lstStyle/>
          <a:p>
            <a:pPr algn="ctr"/>
            <a:r>
              <a:rPr lang="el-GR" dirty="0">
                <a:solidFill>
                  <a:schemeClr val="bg1"/>
                </a:solidFill>
              </a:rPr>
              <a:t>2</a:t>
            </a:r>
          </a:p>
        </p:txBody>
      </p:sp>
      <p:sp>
        <p:nvSpPr>
          <p:cNvPr id="34" name="TextBox 33"/>
          <p:cNvSpPr txBox="1"/>
          <p:nvPr/>
        </p:nvSpPr>
        <p:spPr>
          <a:xfrm>
            <a:off x="5842057" y="2969682"/>
            <a:ext cx="455308" cy="369332"/>
          </a:xfrm>
          <a:prstGeom prst="rect">
            <a:avLst/>
          </a:prstGeom>
          <a:noFill/>
        </p:spPr>
        <p:txBody>
          <a:bodyPr wrap="square" rtlCol="0">
            <a:spAutoFit/>
          </a:bodyPr>
          <a:lstStyle/>
          <a:p>
            <a:pPr algn="ctr"/>
            <a:r>
              <a:rPr lang="el-GR" dirty="0">
                <a:solidFill>
                  <a:schemeClr val="bg1"/>
                </a:solidFill>
              </a:rPr>
              <a:t>1</a:t>
            </a:r>
          </a:p>
        </p:txBody>
      </p:sp>
      <p:sp>
        <p:nvSpPr>
          <p:cNvPr id="35" name="TextBox 34"/>
          <p:cNvSpPr txBox="1"/>
          <p:nvPr/>
        </p:nvSpPr>
        <p:spPr>
          <a:xfrm>
            <a:off x="4224760" y="1331089"/>
            <a:ext cx="3636334" cy="369332"/>
          </a:xfrm>
          <a:prstGeom prst="rect">
            <a:avLst/>
          </a:prstGeom>
          <a:noFill/>
        </p:spPr>
        <p:txBody>
          <a:bodyPr wrap="square" rtlCol="0">
            <a:spAutoFit/>
          </a:bodyPr>
          <a:lstStyle/>
          <a:p>
            <a:pPr algn="ctr"/>
            <a:r>
              <a:rPr lang="el-GR" b="1" dirty="0" smtClean="0">
                <a:solidFill>
                  <a:schemeClr val="tx2">
                    <a:lumMod val="75000"/>
                  </a:schemeClr>
                </a:solidFill>
              </a:rPr>
              <a:t>ΚΑΤΑΣΤΡΟΦΗ</a:t>
            </a:r>
            <a:endParaRPr lang="el-GR" b="1" dirty="0">
              <a:solidFill>
                <a:schemeClr val="tx2">
                  <a:lumMod val="75000"/>
                </a:schemeClr>
              </a:solidFill>
            </a:endParaRPr>
          </a:p>
        </p:txBody>
      </p:sp>
    </p:spTree>
    <p:extLst>
      <p:ext uri="{BB962C8B-B14F-4D97-AF65-F5344CB8AC3E}">
        <p14:creationId xmlns:p14="http://schemas.microsoft.com/office/powerpoint/2010/main" val="3690050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1222D38C-8720-4086-9D29-4BE7A80B180A}"/>
              </a:ext>
            </a:extLst>
          </p:cNvPr>
          <p:cNvSpPr/>
          <p:nvPr/>
        </p:nvSpPr>
        <p:spPr>
          <a:xfrm>
            <a:off x="10819427" y="2344330"/>
            <a:ext cx="468000" cy="4513670"/>
          </a:xfrm>
          <a:prstGeom prst="rect">
            <a:avLst/>
          </a:prstGeom>
          <a:solidFill>
            <a:srgbClr val="0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33">
            <a:extLst>
              <a:ext uri="{FF2B5EF4-FFF2-40B4-BE49-F238E27FC236}">
                <a16:creationId xmlns="" xmlns:a16="http://schemas.microsoft.com/office/drawing/2014/main" id="{0AA5ECA0-01A7-4941-AF30-84B65AE38168}"/>
              </a:ext>
            </a:extLst>
          </p:cNvPr>
          <p:cNvSpPr/>
          <p:nvPr/>
        </p:nvSpPr>
        <p:spPr>
          <a:xfrm>
            <a:off x="5181601" y="1984329"/>
            <a:ext cx="6105827" cy="360000"/>
          </a:xfrm>
          <a:custGeom>
            <a:avLst/>
            <a:gdLst/>
            <a:ahLst/>
            <a:cxnLst/>
            <a:rect l="l" t="t" r="r" b="b"/>
            <a:pathLst>
              <a:path w="4813081" h="360000">
                <a:moveTo>
                  <a:pt x="0" y="0"/>
                </a:moveTo>
                <a:lnTo>
                  <a:pt x="4453081" y="0"/>
                </a:lnTo>
                <a:lnTo>
                  <a:pt x="4813081" y="360000"/>
                </a:lnTo>
                <a:lnTo>
                  <a:pt x="0" y="3600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Isosceles Triangle 4">
            <a:extLst>
              <a:ext uri="{FF2B5EF4-FFF2-40B4-BE49-F238E27FC236}">
                <a16:creationId xmlns="" xmlns:a16="http://schemas.microsoft.com/office/drawing/2014/main" id="{AF97F972-A790-4851-9209-A1510C58E97A}"/>
              </a:ext>
            </a:extLst>
          </p:cNvPr>
          <p:cNvSpPr/>
          <p:nvPr/>
        </p:nvSpPr>
        <p:spPr>
          <a:xfrm rot="16200000">
            <a:off x="4646879" y="1915533"/>
            <a:ext cx="577208" cy="4975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 name="TextBox 7">
            <a:extLst>
              <a:ext uri="{FF2B5EF4-FFF2-40B4-BE49-F238E27FC236}">
                <a16:creationId xmlns="" xmlns:a16="http://schemas.microsoft.com/office/drawing/2014/main" id="{C9DA4C98-2468-4173-BB18-0931DB749172}"/>
              </a:ext>
            </a:extLst>
          </p:cNvPr>
          <p:cNvSpPr txBox="1"/>
          <p:nvPr/>
        </p:nvSpPr>
        <p:spPr>
          <a:xfrm>
            <a:off x="231494" y="849044"/>
            <a:ext cx="4583574" cy="2554545"/>
          </a:xfrm>
          <a:prstGeom prst="rect">
            <a:avLst/>
          </a:prstGeom>
          <a:noFill/>
        </p:spPr>
        <p:txBody>
          <a:bodyPr wrap="square" rtlCol="0">
            <a:spAutoFit/>
          </a:bodyPr>
          <a:lstStyle/>
          <a:p>
            <a:pPr algn="just"/>
            <a:r>
              <a:rPr lang="el-GR" sz="1600" dirty="0"/>
              <a:t>Κατάσταση κινητοποίησης πολιτικής προστασίας είναι η ενεργοποίηση και η κλιμάκωση της δράσης του δυναμικού και των μέσων πολιτικής προστασίας σε κεντρικό, περιφερειακό και τοπικό επίπεδο, για τους σκοπούς της πολιτικής προστασίας και ειδικότερα για την αντιμετώπιση έκτακτων αναγκών από καταστροφές ή και για τον έλεγχο και περιορισμό των δυσμενών επιπτώσεων, που σχετίζονται με τους αντίστοιχους κινδύνους.</a:t>
            </a:r>
            <a:endParaRPr lang="ko-KR" altLang="en-US" sz="1600" b="1" dirty="0">
              <a:solidFill>
                <a:schemeClr val="accent5"/>
              </a:solidFill>
              <a:cs typeface="Arial" pitchFamily="34" charset="0"/>
            </a:endParaRPr>
          </a:p>
        </p:txBody>
      </p:sp>
      <p:sp>
        <p:nvSpPr>
          <p:cNvPr id="10" name="Rectangle 9">
            <a:extLst>
              <a:ext uri="{FF2B5EF4-FFF2-40B4-BE49-F238E27FC236}">
                <a16:creationId xmlns="" xmlns:a16="http://schemas.microsoft.com/office/drawing/2014/main" id="{23050B10-644A-4C5D-B649-908FC1F7EF29}"/>
              </a:ext>
            </a:extLst>
          </p:cNvPr>
          <p:cNvSpPr/>
          <p:nvPr/>
        </p:nvSpPr>
        <p:spPr>
          <a:xfrm>
            <a:off x="9572216" y="4080983"/>
            <a:ext cx="468000" cy="277701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TextBox 16">
            <a:extLst>
              <a:ext uri="{FF2B5EF4-FFF2-40B4-BE49-F238E27FC236}">
                <a16:creationId xmlns="" xmlns:a16="http://schemas.microsoft.com/office/drawing/2014/main" id="{FAD5959A-5C30-4413-A77C-D15F52646967}"/>
              </a:ext>
            </a:extLst>
          </p:cNvPr>
          <p:cNvSpPr txBox="1"/>
          <p:nvPr/>
        </p:nvSpPr>
        <p:spPr>
          <a:xfrm>
            <a:off x="1041723" y="3508518"/>
            <a:ext cx="5014840" cy="1323439"/>
          </a:xfrm>
          <a:prstGeom prst="rect">
            <a:avLst/>
          </a:prstGeom>
          <a:noFill/>
        </p:spPr>
        <p:txBody>
          <a:bodyPr wrap="square" rtlCol="0">
            <a:spAutoFit/>
          </a:bodyPr>
          <a:lstStyle/>
          <a:p>
            <a:pPr algn="just"/>
            <a:r>
              <a:rPr lang="el-GR" sz="1600" dirty="0"/>
              <a:t>Κατάσταση ετοιμότητας πολιτικής προστασίας, λόγω τεκμηριωμένου κινδύνου, στην οποία περιλαμβάνεται η κλιμάκωση της ετοιμότητας του δυναμικού και των μέσων πολιτικής προστασίας, κατά την εξειδίκευση που γίνεται στο σχεδίασμά ετοιμότητας.</a:t>
            </a:r>
            <a:endParaRPr lang="ko-KR" altLang="en-US" sz="1600" b="1" dirty="0">
              <a:solidFill>
                <a:schemeClr val="accent3"/>
              </a:solidFill>
              <a:cs typeface="Arial" pitchFamily="34" charset="0"/>
            </a:endParaRPr>
          </a:p>
        </p:txBody>
      </p:sp>
      <p:sp>
        <p:nvSpPr>
          <p:cNvPr id="23" name="TextBox 22">
            <a:extLst>
              <a:ext uri="{FF2B5EF4-FFF2-40B4-BE49-F238E27FC236}">
                <a16:creationId xmlns="" xmlns:a16="http://schemas.microsoft.com/office/drawing/2014/main" id="{2B15578D-98F1-4A30-9837-5435BC48AAF5}"/>
              </a:ext>
            </a:extLst>
          </p:cNvPr>
          <p:cNvSpPr txBox="1"/>
          <p:nvPr/>
        </p:nvSpPr>
        <p:spPr>
          <a:xfrm>
            <a:off x="347241" y="4972707"/>
            <a:ext cx="7079199" cy="1815882"/>
          </a:xfrm>
          <a:prstGeom prst="rect">
            <a:avLst/>
          </a:prstGeom>
          <a:noFill/>
        </p:spPr>
        <p:txBody>
          <a:bodyPr wrap="square" rtlCol="0">
            <a:spAutoFit/>
          </a:bodyPr>
          <a:lstStyle/>
          <a:p>
            <a:pPr algn="just"/>
            <a:r>
              <a:rPr lang="el-GR" sz="1600" dirty="0"/>
              <a:t>Κατάσταση έκτακτης ανάγκης πολιτικής προστασίας στην οποία περιλαμβάνεται η κατάσταση, που σχετίζεται με συγκεκριμένη καταστροφή, για την αντιμετώπιση της οποίας απαιτείται: ί. ειδικός συντονισμός από τη Γενική Γραμματεία Πολιτικής Προστασίας του δυναμικού και των μέσων των υπηρεσιών και των φορέων, </a:t>
            </a:r>
            <a:r>
              <a:rPr lang="el-GR" sz="1600" dirty="0" smtClean="0"/>
              <a:t>που </a:t>
            </a:r>
            <a:r>
              <a:rPr lang="el-GR" sz="1600" dirty="0"/>
              <a:t>αναλαμβάνουν δράση σε κεντρικό, περιφερειακό και τοπικό επίπεδο, και ii. κινητοποίηση δυναμικού και μέσων επιπλέον του διατιθέμενου υπό κανονικές συνθήκες.</a:t>
            </a:r>
            <a:endParaRPr lang="ko-KR" altLang="en-US" sz="1600" b="1" dirty="0">
              <a:solidFill>
                <a:schemeClr val="accent1"/>
              </a:solidFill>
              <a:cs typeface="Arial" pitchFamily="34" charset="0"/>
            </a:endParaRPr>
          </a:p>
        </p:txBody>
      </p:sp>
      <p:sp>
        <p:nvSpPr>
          <p:cNvPr id="26" name="Rectangle 57">
            <a:extLst>
              <a:ext uri="{FF2B5EF4-FFF2-40B4-BE49-F238E27FC236}">
                <a16:creationId xmlns="" xmlns:a16="http://schemas.microsoft.com/office/drawing/2014/main" id="{198389F7-7B4E-4405-83AD-B0E7B916F2CB}"/>
              </a:ext>
            </a:extLst>
          </p:cNvPr>
          <p:cNvSpPr/>
          <p:nvPr/>
        </p:nvSpPr>
        <p:spPr>
          <a:xfrm>
            <a:off x="6554156" y="3720983"/>
            <a:ext cx="3486061" cy="360000"/>
          </a:xfrm>
          <a:custGeom>
            <a:avLst/>
            <a:gdLst/>
            <a:ahLst/>
            <a:cxnLst/>
            <a:rect l="l" t="t" r="r" b="b"/>
            <a:pathLst>
              <a:path w="2655012" h="360000">
                <a:moveTo>
                  <a:pt x="0" y="0"/>
                </a:moveTo>
                <a:lnTo>
                  <a:pt x="2295012" y="0"/>
                </a:lnTo>
                <a:lnTo>
                  <a:pt x="2655012" y="360000"/>
                </a:lnTo>
                <a:lnTo>
                  <a:pt x="0" y="3600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7" name="Isosceles Triangle 26">
            <a:extLst>
              <a:ext uri="{FF2B5EF4-FFF2-40B4-BE49-F238E27FC236}">
                <a16:creationId xmlns="" xmlns:a16="http://schemas.microsoft.com/office/drawing/2014/main" id="{34FBCD09-8265-46F8-B359-5C32B823B08A}"/>
              </a:ext>
            </a:extLst>
          </p:cNvPr>
          <p:cNvSpPr/>
          <p:nvPr/>
        </p:nvSpPr>
        <p:spPr>
          <a:xfrm rot="16200000">
            <a:off x="6016755" y="3665651"/>
            <a:ext cx="577208" cy="49759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0" name="Rectangle 61">
            <a:extLst>
              <a:ext uri="{FF2B5EF4-FFF2-40B4-BE49-F238E27FC236}">
                <a16:creationId xmlns="" xmlns:a16="http://schemas.microsoft.com/office/drawing/2014/main" id="{7724C10C-5DC4-4169-8D23-84D0FA412432}"/>
              </a:ext>
            </a:extLst>
          </p:cNvPr>
          <p:cNvSpPr/>
          <p:nvPr/>
        </p:nvSpPr>
        <p:spPr>
          <a:xfrm>
            <a:off x="7889926" y="5457637"/>
            <a:ext cx="903081" cy="423011"/>
          </a:xfrm>
          <a:custGeom>
            <a:avLst/>
            <a:gdLst/>
            <a:ahLst/>
            <a:cxnLst/>
            <a:rect l="l" t="t" r="r" b="b"/>
            <a:pathLst>
              <a:path w="640960" h="360000">
                <a:moveTo>
                  <a:pt x="0" y="0"/>
                </a:moveTo>
                <a:lnTo>
                  <a:pt x="280960" y="0"/>
                </a:lnTo>
                <a:lnTo>
                  <a:pt x="640960" y="360000"/>
                </a:lnTo>
                <a:lnTo>
                  <a:pt x="0" y="360000"/>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1" name="Isosceles Triangle 30">
            <a:extLst>
              <a:ext uri="{FF2B5EF4-FFF2-40B4-BE49-F238E27FC236}">
                <a16:creationId xmlns="" xmlns:a16="http://schemas.microsoft.com/office/drawing/2014/main" id="{3FF04449-372D-4A3D-B363-C49DFCEE79A1}"/>
              </a:ext>
            </a:extLst>
          </p:cNvPr>
          <p:cNvSpPr/>
          <p:nvPr/>
        </p:nvSpPr>
        <p:spPr>
          <a:xfrm rot="16200000">
            <a:off x="7386632" y="5415769"/>
            <a:ext cx="577208" cy="497592"/>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2" name="Rectangle 31">
            <a:extLst>
              <a:ext uri="{FF2B5EF4-FFF2-40B4-BE49-F238E27FC236}">
                <a16:creationId xmlns="" xmlns:a16="http://schemas.microsoft.com/office/drawing/2014/main" id="{9D3F08F6-0F78-447F-955E-4E7D55929EF1}"/>
              </a:ext>
            </a:extLst>
          </p:cNvPr>
          <p:cNvSpPr/>
          <p:nvPr/>
        </p:nvSpPr>
        <p:spPr>
          <a:xfrm>
            <a:off x="8325006" y="5880648"/>
            <a:ext cx="468000" cy="977352"/>
          </a:xfrm>
          <a:prstGeom prst="rect">
            <a:avLst/>
          </a:prstGeom>
          <a:solidFill>
            <a:srgbClr val="008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4" name="Ορθογώνιο 33"/>
          <p:cNvSpPr/>
          <p:nvPr/>
        </p:nvSpPr>
        <p:spPr>
          <a:xfrm>
            <a:off x="1955745" y="211767"/>
            <a:ext cx="7743839" cy="584775"/>
          </a:xfrm>
          <a:prstGeom prst="rect">
            <a:avLst/>
          </a:prstGeom>
          <a:solidFill>
            <a:schemeClr val="bg1">
              <a:lumMod val="65000"/>
            </a:schemeClr>
          </a:solidFill>
          <a:ln>
            <a:solidFill>
              <a:srgbClr val="002060"/>
            </a:solidFill>
          </a:ln>
        </p:spPr>
        <p:txBody>
          <a:bodyPr wrap="square">
            <a:spAutoFit/>
          </a:bodyPr>
          <a:lstStyle/>
          <a:p>
            <a:pPr algn="ctr"/>
            <a:r>
              <a:rPr lang="el-GR" sz="3200" b="1" dirty="0">
                <a:solidFill>
                  <a:srgbClr val="002060"/>
                </a:solidFill>
              </a:rPr>
              <a:t>Βασικές Έννοιες με τον Ν.3013/02</a:t>
            </a:r>
            <a:endParaRPr lang="en-US" sz="3200" b="1" dirty="0">
              <a:solidFill>
                <a:srgbClr val="002060"/>
              </a:solidFill>
            </a:endParaRPr>
          </a:p>
        </p:txBody>
      </p:sp>
    </p:spTree>
    <p:extLst>
      <p:ext uri="{BB962C8B-B14F-4D97-AF65-F5344CB8AC3E}">
        <p14:creationId xmlns:p14="http://schemas.microsoft.com/office/powerpoint/2010/main" val="3052001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24B0FF5B-5857-4DD2-8316-525F7AB76D4C}"/>
              </a:ext>
            </a:extLst>
          </p:cNvPr>
          <p:cNvGrpSpPr/>
          <p:nvPr/>
        </p:nvGrpSpPr>
        <p:grpSpPr>
          <a:xfrm>
            <a:off x="5208124" y="162047"/>
            <a:ext cx="6983876" cy="856525"/>
            <a:chOff x="5207975" y="2573079"/>
            <a:chExt cx="6983876" cy="1711842"/>
          </a:xfrm>
          <a:solidFill>
            <a:schemeClr val="bg1">
              <a:lumMod val="65000"/>
            </a:schemeClr>
          </a:solidFill>
        </p:grpSpPr>
        <p:sp>
          <p:nvSpPr>
            <p:cNvPr id="2"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16386" name="Picture 2" descr="C:\Users\John\Desktop\28649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770" y="162047"/>
            <a:ext cx="4155312" cy="194454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6"/>
          <p:cNvSpPr/>
          <p:nvPr/>
        </p:nvSpPr>
        <p:spPr>
          <a:xfrm>
            <a:off x="7554973" y="286346"/>
            <a:ext cx="2074607" cy="584775"/>
          </a:xfrm>
          <a:prstGeom prst="rect">
            <a:avLst/>
          </a:prstGeom>
        </p:spPr>
        <p:txBody>
          <a:bodyPr wrap="none">
            <a:spAutoFit/>
          </a:bodyPr>
          <a:lstStyle/>
          <a:p>
            <a:pPr algn="ctr"/>
            <a:r>
              <a:rPr lang="el-GR" sz="3200" b="1" dirty="0" smtClean="0">
                <a:solidFill>
                  <a:srgbClr val="002060"/>
                </a:solidFill>
              </a:rPr>
              <a:t>Ν.3013/02</a:t>
            </a:r>
            <a:endParaRPr lang="en-US" sz="3200" b="1" dirty="0">
              <a:solidFill>
                <a:srgbClr val="002060"/>
              </a:solidFill>
            </a:endParaRPr>
          </a:p>
        </p:txBody>
      </p:sp>
      <p:sp>
        <p:nvSpPr>
          <p:cNvPr id="8" name="TextBox 7"/>
          <p:cNvSpPr txBox="1"/>
          <p:nvPr/>
        </p:nvSpPr>
        <p:spPr>
          <a:xfrm>
            <a:off x="4618298" y="1229430"/>
            <a:ext cx="7245752" cy="1754326"/>
          </a:xfrm>
          <a:prstGeom prst="rect">
            <a:avLst/>
          </a:prstGeom>
          <a:solidFill>
            <a:schemeClr val="bg1">
              <a:lumMod val="65000"/>
            </a:schemeClr>
          </a:solidFill>
          <a:scene3d>
            <a:camera prst="orthographicFront"/>
            <a:lightRig rig="threePt" dir="t"/>
          </a:scene3d>
          <a:sp3d>
            <a:bevelT/>
          </a:sp3d>
        </p:spPr>
        <p:txBody>
          <a:bodyPr wrap="square" rtlCol="0">
            <a:spAutoFit/>
          </a:bodyPr>
          <a:lstStyle/>
          <a:p>
            <a:pPr algn="just"/>
            <a:r>
              <a:rPr lang="el-GR" dirty="0" smtClean="0"/>
              <a:t>Στο άρθρο 5 αναφέρεται στη σύσταση Κεντρικού Συντονιστικού Οργάνου </a:t>
            </a:r>
            <a:r>
              <a:rPr lang="el-GR" dirty="0"/>
              <a:t>Πολιτικής Προστασίας</a:t>
            </a:r>
            <a:r>
              <a:rPr lang="el-GR" dirty="0" smtClean="0"/>
              <a:t>.</a:t>
            </a:r>
          </a:p>
          <a:p>
            <a:pPr algn="just"/>
            <a:r>
              <a:rPr lang="el-GR" dirty="0" smtClean="0"/>
              <a:t>Στη </a:t>
            </a:r>
            <a:r>
              <a:rPr lang="el-GR" dirty="0"/>
              <a:t>σύνθεσή του μετέχουν ο Γενικός Γραμματέας Πολιτικής Προστασίας, ως Πρόεδρος, οι Γενικοί Γραμματείς </a:t>
            </a:r>
            <a:r>
              <a:rPr lang="el-GR" dirty="0" smtClean="0"/>
              <a:t>των Υπουργείων, ο </a:t>
            </a:r>
            <a:r>
              <a:rPr lang="el-GR" dirty="0"/>
              <a:t>αρμόδιος Υπαρχηγός Γ.Ε.ΕΘ.Α. και οι Πρόεδροι Ε.Ν.Α.Ε. και Κ.Ε.Δ.Κ.Ε</a:t>
            </a:r>
            <a:r>
              <a:rPr lang="el-GR" dirty="0" smtClean="0"/>
              <a:t>.</a:t>
            </a:r>
            <a:endParaRPr lang="el-GR" dirty="0"/>
          </a:p>
        </p:txBody>
      </p:sp>
      <p:sp>
        <p:nvSpPr>
          <p:cNvPr id="9" name="TextBox 8"/>
          <p:cNvSpPr txBox="1"/>
          <p:nvPr/>
        </p:nvSpPr>
        <p:spPr>
          <a:xfrm>
            <a:off x="4166887" y="3164681"/>
            <a:ext cx="7731888" cy="3693319"/>
          </a:xfrm>
          <a:prstGeom prst="rect">
            <a:avLst/>
          </a:prstGeom>
          <a:solidFill>
            <a:schemeClr val="accent6">
              <a:lumMod val="25000"/>
              <a:lumOff val="75000"/>
            </a:schemeClr>
          </a:solidFill>
          <a:effectLst/>
          <a:scene3d>
            <a:camera prst="orthographicFront"/>
            <a:lightRig rig="threePt" dir="t"/>
          </a:scene3d>
          <a:sp3d>
            <a:bevelT/>
          </a:sp3d>
        </p:spPr>
        <p:txBody>
          <a:bodyPr wrap="square" rtlCol="0">
            <a:spAutoFit/>
          </a:bodyPr>
          <a:lstStyle/>
          <a:p>
            <a:pPr algn="just"/>
            <a:r>
              <a:rPr lang="el-GR" dirty="0" smtClean="0"/>
              <a:t>Αρμοδιότητες :</a:t>
            </a:r>
          </a:p>
          <a:p>
            <a:pPr marL="285750" indent="-285750" algn="just">
              <a:buFont typeface="Arial" pitchFamily="34" charset="0"/>
              <a:buChar char="•"/>
            </a:pPr>
            <a:r>
              <a:rPr lang="el-GR" dirty="0" smtClean="0"/>
              <a:t>Συγκεντρώνει </a:t>
            </a:r>
            <a:r>
              <a:rPr lang="el-GR" dirty="0"/>
              <a:t>και επεξεργάζεται τις επί μέρους προτάσεις για την κατάρτιση </a:t>
            </a:r>
            <a:r>
              <a:rPr lang="el-GR" dirty="0" smtClean="0"/>
              <a:t>της </a:t>
            </a:r>
            <a:r>
              <a:rPr lang="el-GR" dirty="0"/>
              <a:t>εισήγησης για τον Ετήσιο Εθνικό Σχεδίασμά Πολιτικής </a:t>
            </a:r>
            <a:r>
              <a:rPr lang="el-GR" dirty="0" smtClean="0"/>
              <a:t>Προστασίας.</a:t>
            </a:r>
          </a:p>
          <a:p>
            <a:pPr marL="285750" indent="-285750" algn="just">
              <a:buFont typeface="Arial" pitchFamily="34" charset="0"/>
              <a:buChar char="•"/>
            </a:pPr>
            <a:r>
              <a:rPr lang="el-GR" dirty="0"/>
              <a:t>Παρακολουθεί και αξιολογεί την εφαρμογή του Ετήσιου Εθνικού Σχεδιασμού Πολιτικής </a:t>
            </a:r>
            <a:r>
              <a:rPr lang="el-GR" dirty="0" smtClean="0"/>
              <a:t>Προστασίας</a:t>
            </a:r>
          </a:p>
          <a:p>
            <a:pPr marL="285750" indent="-285750" algn="just">
              <a:buFont typeface="Arial" pitchFamily="34" charset="0"/>
              <a:buChar char="•"/>
            </a:pPr>
            <a:r>
              <a:rPr lang="el-GR" dirty="0"/>
              <a:t>Συντονίζει τη διάθεση του απαραίτητου ανθρώπινου δυναμικού, των μέσων </a:t>
            </a:r>
            <a:endParaRPr lang="el-GR" dirty="0" smtClean="0"/>
          </a:p>
          <a:p>
            <a:pPr marL="285750" indent="-285750" algn="just">
              <a:buFont typeface="Arial" pitchFamily="34" charset="0"/>
              <a:buChar char="•"/>
            </a:pPr>
            <a:r>
              <a:rPr lang="el-GR" dirty="0"/>
              <a:t>Ενημερώνει την κοινή γνώμη για απειλούμενους κινδύνους καταστροφών και παρέχει </a:t>
            </a:r>
            <a:r>
              <a:rPr lang="el-GR" dirty="0" smtClean="0"/>
              <a:t>οδηγίες</a:t>
            </a:r>
          </a:p>
          <a:p>
            <a:pPr marL="285750" indent="-285750" algn="just">
              <a:buFont typeface="Arial" pitchFamily="34" charset="0"/>
              <a:buChar char="•"/>
            </a:pPr>
            <a:r>
              <a:rPr lang="el-GR" dirty="0"/>
              <a:t>Συντονίζει το έργο αποκατάστασης των πάσης φύσεως </a:t>
            </a:r>
            <a:r>
              <a:rPr lang="el-GR" dirty="0" smtClean="0"/>
              <a:t>ζημιών</a:t>
            </a:r>
          </a:p>
          <a:p>
            <a:pPr marL="285750" indent="-285750" algn="just">
              <a:buFont typeface="Arial" pitchFamily="34" charset="0"/>
              <a:buChar char="•"/>
            </a:pPr>
            <a:r>
              <a:rPr lang="el-GR" dirty="0"/>
              <a:t>Επιλαμβάνεται, κατά την κρίση του προέδρου του, κάθε άλλου σχετικού θέματος</a:t>
            </a:r>
          </a:p>
        </p:txBody>
      </p:sp>
    </p:spTree>
    <p:extLst>
      <p:ext uri="{BB962C8B-B14F-4D97-AF65-F5344CB8AC3E}">
        <p14:creationId xmlns:p14="http://schemas.microsoft.com/office/powerpoint/2010/main" val="275445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AC9FB8BC-F2BA-46BD-A620-94D74F830DE8}"/>
              </a:ext>
            </a:extLst>
          </p:cNvPr>
          <p:cNvGrpSpPr/>
          <p:nvPr/>
        </p:nvGrpSpPr>
        <p:grpSpPr>
          <a:xfrm>
            <a:off x="32590" y="2510118"/>
            <a:ext cx="5871476" cy="3535847"/>
            <a:chOff x="4098364" y="1571764"/>
            <a:chExt cx="7301609" cy="4397082"/>
          </a:xfrm>
        </p:grpSpPr>
        <p:grpSp>
          <p:nvGrpSpPr>
            <p:cNvPr id="4" name="Graphic 55">
              <a:extLst>
                <a:ext uri="{FF2B5EF4-FFF2-40B4-BE49-F238E27FC236}">
                  <a16:creationId xmlns="" xmlns:a16="http://schemas.microsoft.com/office/drawing/2014/main" id="{AA339EFD-E02E-4BBD-B8E9-AF4514BDC158}"/>
                </a:ext>
              </a:extLst>
            </p:cNvPr>
            <p:cNvGrpSpPr/>
            <p:nvPr/>
          </p:nvGrpSpPr>
          <p:grpSpPr>
            <a:xfrm>
              <a:off x="4910815" y="1571764"/>
              <a:ext cx="5616422" cy="3644404"/>
              <a:chOff x="5769768" y="3217068"/>
              <a:chExt cx="651510" cy="422754"/>
            </a:xfrm>
          </p:grpSpPr>
          <p:sp>
            <p:nvSpPr>
              <p:cNvPr id="29" name="Freeform: Shape 28">
                <a:extLst>
                  <a:ext uri="{FF2B5EF4-FFF2-40B4-BE49-F238E27FC236}">
                    <a16:creationId xmlns="" xmlns:a16="http://schemas.microsoft.com/office/drawing/2014/main" id="{28ECB40B-DA7E-4254-98B5-AD959C77D458}"/>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b="1"/>
              </a:p>
            </p:txBody>
          </p:sp>
          <p:sp>
            <p:nvSpPr>
              <p:cNvPr id="30" name="Freeform: Shape 29">
                <a:extLst>
                  <a:ext uri="{FF2B5EF4-FFF2-40B4-BE49-F238E27FC236}">
                    <a16:creationId xmlns="" xmlns:a16="http://schemas.microsoft.com/office/drawing/2014/main" id="{665C678F-2E4B-432D-B60E-5FA99F8B84EF}"/>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b="1"/>
              </a:p>
            </p:txBody>
          </p:sp>
        </p:grpSp>
        <p:sp>
          <p:nvSpPr>
            <p:cNvPr id="5" name="Freeform: Shape 4">
              <a:extLst>
                <a:ext uri="{FF2B5EF4-FFF2-40B4-BE49-F238E27FC236}">
                  <a16:creationId xmlns="" xmlns:a16="http://schemas.microsoft.com/office/drawing/2014/main" id="{9BE42D06-2141-4623-8F5D-ADEF6D69335A}"/>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b="1"/>
            </a:p>
          </p:txBody>
        </p:sp>
        <p:sp>
          <p:nvSpPr>
            <p:cNvPr id="6" name="Freeform: Shape 5">
              <a:extLst>
                <a:ext uri="{FF2B5EF4-FFF2-40B4-BE49-F238E27FC236}">
                  <a16:creationId xmlns="" xmlns:a16="http://schemas.microsoft.com/office/drawing/2014/main" id="{FFA02965-7769-4129-9F8A-75A4F1D51D1B}"/>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b="1"/>
            </a:p>
          </p:txBody>
        </p:sp>
        <p:sp>
          <p:nvSpPr>
            <p:cNvPr id="7" name="Freeform: Shape 6">
              <a:extLst>
                <a:ext uri="{FF2B5EF4-FFF2-40B4-BE49-F238E27FC236}">
                  <a16:creationId xmlns="" xmlns:a16="http://schemas.microsoft.com/office/drawing/2014/main" id="{86874870-19DD-467B-9DEB-12C10C3CFBEC}"/>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b="1"/>
            </a:p>
          </p:txBody>
        </p:sp>
        <p:sp>
          <p:nvSpPr>
            <p:cNvPr id="8" name="Freeform: Shape 7">
              <a:extLst>
                <a:ext uri="{FF2B5EF4-FFF2-40B4-BE49-F238E27FC236}">
                  <a16:creationId xmlns="" xmlns:a16="http://schemas.microsoft.com/office/drawing/2014/main" id="{46BDC898-DD5A-404B-B0A2-27C176D28A6B}"/>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b="1"/>
            </a:p>
          </p:txBody>
        </p:sp>
        <p:sp>
          <p:nvSpPr>
            <p:cNvPr id="9" name="Freeform: Shape 8">
              <a:extLst>
                <a:ext uri="{FF2B5EF4-FFF2-40B4-BE49-F238E27FC236}">
                  <a16:creationId xmlns="" xmlns:a16="http://schemas.microsoft.com/office/drawing/2014/main" id="{E9C23E3B-AA1D-4F25-8995-6A630A2375D5}"/>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b="1"/>
            </a:p>
          </p:txBody>
        </p:sp>
        <p:sp>
          <p:nvSpPr>
            <p:cNvPr id="10" name="Freeform: Shape 9">
              <a:extLst>
                <a:ext uri="{FF2B5EF4-FFF2-40B4-BE49-F238E27FC236}">
                  <a16:creationId xmlns="" xmlns:a16="http://schemas.microsoft.com/office/drawing/2014/main" id="{EA60B853-6E96-4ECA-8D33-A064D0767B08}"/>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b="1"/>
            </a:p>
          </p:txBody>
        </p:sp>
        <p:sp>
          <p:nvSpPr>
            <p:cNvPr id="11" name="Freeform: Shape 10">
              <a:extLst>
                <a:ext uri="{FF2B5EF4-FFF2-40B4-BE49-F238E27FC236}">
                  <a16:creationId xmlns="" xmlns:a16="http://schemas.microsoft.com/office/drawing/2014/main" id="{446B9320-37FF-4ECB-B5FA-8B184D49A28C}"/>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b="1"/>
            </a:p>
          </p:txBody>
        </p:sp>
        <p:sp>
          <p:nvSpPr>
            <p:cNvPr id="12" name="Freeform: Shape 11">
              <a:extLst>
                <a:ext uri="{FF2B5EF4-FFF2-40B4-BE49-F238E27FC236}">
                  <a16:creationId xmlns="" xmlns:a16="http://schemas.microsoft.com/office/drawing/2014/main" id="{51237979-272B-4B24-9B6A-A9B1B5DA751F}"/>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b="1"/>
            </a:p>
          </p:txBody>
        </p:sp>
        <p:sp>
          <p:nvSpPr>
            <p:cNvPr id="13" name="Freeform: Shape 12">
              <a:extLst>
                <a:ext uri="{FF2B5EF4-FFF2-40B4-BE49-F238E27FC236}">
                  <a16:creationId xmlns="" xmlns:a16="http://schemas.microsoft.com/office/drawing/2014/main" id="{834DE6E7-BE0F-4046-ACAB-C82D3219735D}"/>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b="1"/>
            </a:p>
          </p:txBody>
        </p:sp>
        <p:sp>
          <p:nvSpPr>
            <p:cNvPr id="14" name="Freeform: Shape 13">
              <a:extLst>
                <a:ext uri="{FF2B5EF4-FFF2-40B4-BE49-F238E27FC236}">
                  <a16:creationId xmlns="" xmlns:a16="http://schemas.microsoft.com/office/drawing/2014/main" id="{C5D6B483-ECCB-45D1-B405-07BE177B0B57}"/>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b="1"/>
            </a:p>
          </p:txBody>
        </p:sp>
        <p:sp>
          <p:nvSpPr>
            <p:cNvPr id="15" name="Freeform: Shape 14">
              <a:extLst>
                <a:ext uri="{FF2B5EF4-FFF2-40B4-BE49-F238E27FC236}">
                  <a16:creationId xmlns="" xmlns:a16="http://schemas.microsoft.com/office/drawing/2014/main" id="{3C6E423E-CE2A-458B-931D-5E19A0C9339D}"/>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b="1"/>
            </a:p>
          </p:txBody>
        </p:sp>
        <p:sp>
          <p:nvSpPr>
            <p:cNvPr id="16" name="Freeform: Shape 15">
              <a:extLst>
                <a:ext uri="{FF2B5EF4-FFF2-40B4-BE49-F238E27FC236}">
                  <a16:creationId xmlns="" xmlns:a16="http://schemas.microsoft.com/office/drawing/2014/main" id="{BCBC52B9-AC8E-4ADB-A1DB-6B311C3A9EF3}"/>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b="1"/>
            </a:p>
          </p:txBody>
        </p:sp>
        <p:sp>
          <p:nvSpPr>
            <p:cNvPr id="17" name="Freeform: Shape 16">
              <a:extLst>
                <a:ext uri="{FF2B5EF4-FFF2-40B4-BE49-F238E27FC236}">
                  <a16:creationId xmlns="" xmlns:a16="http://schemas.microsoft.com/office/drawing/2014/main" id="{6C46E444-0C1F-4505-9994-94C96067F45C}"/>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b="1" dirty="0"/>
            </a:p>
          </p:txBody>
        </p:sp>
        <p:grpSp>
          <p:nvGrpSpPr>
            <p:cNvPr id="18" name="Group 17">
              <a:extLst>
                <a:ext uri="{FF2B5EF4-FFF2-40B4-BE49-F238E27FC236}">
                  <a16:creationId xmlns="" xmlns:a16="http://schemas.microsoft.com/office/drawing/2014/main" id="{7C134881-8206-469D-9094-47B011519B97}"/>
                </a:ext>
              </a:extLst>
            </p:cNvPr>
            <p:cNvGrpSpPr/>
            <p:nvPr/>
          </p:nvGrpSpPr>
          <p:grpSpPr>
            <a:xfrm>
              <a:off x="5370712" y="5206368"/>
              <a:ext cx="4572000" cy="149296"/>
              <a:chOff x="5370712" y="5206368"/>
              <a:chExt cx="4572000" cy="149296"/>
            </a:xfrm>
          </p:grpSpPr>
          <p:sp>
            <p:nvSpPr>
              <p:cNvPr id="25" name="Rectangle 24">
                <a:extLst>
                  <a:ext uri="{FF2B5EF4-FFF2-40B4-BE49-F238E27FC236}">
                    <a16:creationId xmlns="" xmlns:a16="http://schemas.microsoft.com/office/drawing/2014/main" id="{A186A8FD-41AC-40B6-8701-D892F7469CFA}"/>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6" name="Rectangle 25">
                <a:extLst>
                  <a:ext uri="{FF2B5EF4-FFF2-40B4-BE49-F238E27FC236}">
                    <a16:creationId xmlns="" xmlns:a16="http://schemas.microsoft.com/office/drawing/2014/main" id="{C609C234-21C4-4D8B-B4BC-DB10F120776A}"/>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7" name="Rectangle 26">
                <a:extLst>
                  <a:ext uri="{FF2B5EF4-FFF2-40B4-BE49-F238E27FC236}">
                    <a16:creationId xmlns="" xmlns:a16="http://schemas.microsoft.com/office/drawing/2014/main" id="{452AA423-C88B-4878-B30E-F222A148FACC}"/>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8" name="Rectangle 27">
                <a:extLst>
                  <a:ext uri="{FF2B5EF4-FFF2-40B4-BE49-F238E27FC236}">
                    <a16:creationId xmlns="" xmlns:a16="http://schemas.microsoft.com/office/drawing/2014/main" id="{6FE03EE4-FC49-42FF-BD7E-98318AD43172}"/>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grpSp>
          <p:nvGrpSpPr>
            <p:cNvPr id="19" name="Group 18">
              <a:extLst>
                <a:ext uri="{FF2B5EF4-FFF2-40B4-BE49-F238E27FC236}">
                  <a16:creationId xmlns="" xmlns:a16="http://schemas.microsoft.com/office/drawing/2014/main" id="{24EDF576-6DC7-45A5-BB9B-2017DAC9B482}"/>
                </a:ext>
              </a:extLst>
            </p:cNvPr>
            <p:cNvGrpSpPr/>
            <p:nvPr/>
          </p:nvGrpSpPr>
          <p:grpSpPr>
            <a:xfrm>
              <a:off x="7661590" y="1698465"/>
              <a:ext cx="114873" cy="114873"/>
              <a:chOff x="7627525" y="1132589"/>
              <a:chExt cx="234846" cy="234846"/>
            </a:xfrm>
          </p:grpSpPr>
          <p:sp>
            <p:nvSpPr>
              <p:cNvPr id="22" name="Oval 21">
                <a:extLst>
                  <a:ext uri="{FF2B5EF4-FFF2-40B4-BE49-F238E27FC236}">
                    <a16:creationId xmlns="" xmlns:a16="http://schemas.microsoft.com/office/drawing/2014/main" id="{61DF3DF5-DC9A-422D-A1ED-9AC712A8B3D6}"/>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3" name="Oval 22">
                <a:extLst>
                  <a:ext uri="{FF2B5EF4-FFF2-40B4-BE49-F238E27FC236}">
                    <a16:creationId xmlns="" xmlns:a16="http://schemas.microsoft.com/office/drawing/2014/main" id="{187D7B73-9147-470A-9582-F809B0B53762}"/>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4" name="Oval 23">
                <a:extLst>
                  <a:ext uri="{FF2B5EF4-FFF2-40B4-BE49-F238E27FC236}">
                    <a16:creationId xmlns="" xmlns:a16="http://schemas.microsoft.com/office/drawing/2014/main" id="{61CD9167-22E6-478D-A9A3-17F09EFC9553}"/>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0" name="Rectangle: Rounded Corners 19">
              <a:extLst>
                <a:ext uri="{FF2B5EF4-FFF2-40B4-BE49-F238E27FC236}">
                  <a16:creationId xmlns="" xmlns:a16="http://schemas.microsoft.com/office/drawing/2014/main" id="{B0D155AD-EBA7-4938-9CE6-49C8155A8A46}"/>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1" name="Oval 20">
              <a:extLst>
                <a:ext uri="{FF2B5EF4-FFF2-40B4-BE49-F238E27FC236}">
                  <a16:creationId xmlns="" xmlns:a16="http://schemas.microsoft.com/office/drawing/2014/main" id="{E1018EDD-FBB5-4A65-9A37-1443C2FDAA27}"/>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7362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327795" y="278716"/>
            <a:ext cx="2313454" cy="646331"/>
          </a:xfrm>
          <a:prstGeom prst="rect">
            <a:avLst/>
          </a:prstGeom>
        </p:spPr>
        <p:txBody>
          <a:bodyPr wrap="none">
            <a:spAutoFit/>
          </a:bodyPr>
          <a:lstStyle/>
          <a:p>
            <a:pPr algn="ctr"/>
            <a:r>
              <a:rPr lang="el-GR" sz="3600" b="1" dirty="0">
                <a:solidFill>
                  <a:srgbClr val="002060"/>
                </a:solidFill>
              </a:rPr>
              <a:t>Ν.3013/02</a:t>
            </a:r>
            <a:endParaRPr lang="en-US" sz="3600" b="1" dirty="0">
              <a:solidFill>
                <a:srgbClr val="002060"/>
              </a:solidFill>
            </a:endParaRPr>
          </a:p>
        </p:txBody>
      </p:sp>
      <p:sp>
        <p:nvSpPr>
          <p:cNvPr id="32" name="Ορθογώνιο 31"/>
          <p:cNvSpPr/>
          <p:nvPr/>
        </p:nvSpPr>
        <p:spPr>
          <a:xfrm>
            <a:off x="343210" y="1247887"/>
            <a:ext cx="5464520" cy="923330"/>
          </a:xfrm>
          <a:prstGeom prst="rect">
            <a:avLst/>
          </a:prstGeom>
        </p:spPr>
        <p:txBody>
          <a:bodyPr wrap="square">
            <a:spAutoFit/>
          </a:bodyPr>
          <a:lstStyle/>
          <a:p>
            <a:pPr algn="ctr"/>
            <a:r>
              <a:rPr lang="el-GR" dirty="0" smtClean="0">
                <a:solidFill>
                  <a:srgbClr val="002060"/>
                </a:solidFill>
              </a:rPr>
              <a:t>Η </a:t>
            </a:r>
            <a:r>
              <a:rPr lang="el-GR" dirty="0">
                <a:solidFill>
                  <a:srgbClr val="002060"/>
                </a:solidFill>
              </a:rPr>
              <a:t>Γενική Γραμματεία Πολιτικής </a:t>
            </a:r>
            <a:r>
              <a:rPr lang="el-GR" dirty="0" smtClean="0">
                <a:solidFill>
                  <a:srgbClr val="002060"/>
                </a:solidFill>
              </a:rPr>
              <a:t>Προστασίας </a:t>
            </a:r>
            <a:r>
              <a:rPr lang="el-GR" dirty="0">
                <a:solidFill>
                  <a:srgbClr val="002060"/>
                </a:solidFill>
              </a:rPr>
              <a:t>έχει ιδρυθεί κατ’ εφαρμογή του άρθρου 4 παρ. 1 του ν. </a:t>
            </a:r>
            <a:r>
              <a:rPr lang="el-GR" dirty="0">
                <a:solidFill>
                  <a:srgbClr val="002060"/>
                </a:solidFill>
                <a:hlinkClick r:id="rId2" tooltip="Άρθρα με ετικέτα 2344/1995"/>
              </a:rPr>
              <a:t>2344/1995</a:t>
            </a:r>
            <a:r>
              <a:rPr lang="el-GR" dirty="0">
                <a:solidFill>
                  <a:srgbClr val="002060"/>
                </a:solidFill>
              </a:rPr>
              <a:t> (ΦΕΚ 212 Α</a:t>
            </a:r>
            <a:r>
              <a:rPr lang="el-GR" dirty="0" smtClean="0">
                <a:solidFill>
                  <a:srgbClr val="002060"/>
                </a:solidFill>
              </a:rPr>
              <a:t>').</a:t>
            </a:r>
            <a:r>
              <a:rPr lang="el-GR" dirty="0">
                <a:solidFill>
                  <a:srgbClr val="002060"/>
                </a:solidFill>
              </a:rPr>
              <a:t> </a:t>
            </a:r>
          </a:p>
        </p:txBody>
      </p:sp>
      <p:sp>
        <p:nvSpPr>
          <p:cNvPr id="34" name="TextBox 33"/>
          <p:cNvSpPr txBox="1"/>
          <p:nvPr/>
        </p:nvSpPr>
        <p:spPr>
          <a:xfrm>
            <a:off x="5904066" y="1230671"/>
            <a:ext cx="6287933" cy="5632311"/>
          </a:xfrm>
          <a:prstGeom prst="rect">
            <a:avLst/>
          </a:prstGeom>
          <a:solidFill>
            <a:schemeClr val="bg1">
              <a:lumMod val="75000"/>
            </a:schemeClr>
          </a:solidFill>
          <a:scene3d>
            <a:camera prst="orthographicFront"/>
            <a:lightRig rig="threePt" dir="t"/>
          </a:scene3d>
          <a:sp3d>
            <a:bevelT w="165100" prst="coolSlant"/>
          </a:sp3d>
        </p:spPr>
        <p:txBody>
          <a:bodyPr wrap="square" rtlCol="0">
            <a:spAutoFit/>
          </a:bodyPr>
          <a:lstStyle/>
          <a:p>
            <a:pPr marL="285750" indent="-285750" algn="just">
              <a:buFont typeface="Wingdings" pitchFamily="2" charset="2"/>
              <a:buChar char="v"/>
            </a:pPr>
            <a:r>
              <a:rPr lang="el-GR" dirty="0" smtClean="0">
                <a:solidFill>
                  <a:srgbClr val="002060"/>
                </a:solidFill>
              </a:rPr>
              <a:t>Προετοιμάζει </a:t>
            </a:r>
            <a:r>
              <a:rPr lang="el-GR" dirty="0">
                <a:solidFill>
                  <a:srgbClr val="002060"/>
                </a:solidFill>
              </a:rPr>
              <a:t>το δυναμικό και τα μέσα πολιτικής προστασίας της </a:t>
            </a:r>
            <a:r>
              <a:rPr lang="el-GR" dirty="0" smtClean="0">
                <a:solidFill>
                  <a:srgbClr val="002060"/>
                </a:solidFill>
              </a:rPr>
              <a:t>χώρας</a:t>
            </a:r>
          </a:p>
          <a:p>
            <a:pPr marL="285750" indent="-285750" algn="just">
              <a:buFont typeface="Wingdings" pitchFamily="2" charset="2"/>
              <a:buChar char="v"/>
            </a:pPr>
            <a:r>
              <a:rPr lang="el-GR" dirty="0">
                <a:solidFill>
                  <a:srgbClr val="002060"/>
                </a:solidFill>
              </a:rPr>
              <a:t>Αξιοποιεί τα διαθέσιμα επιστημονικά στοιχεία και πληροφορίες για την κινητοποίηση του δυναμικού και των </a:t>
            </a:r>
            <a:r>
              <a:rPr lang="el-GR" dirty="0" smtClean="0">
                <a:solidFill>
                  <a:srgbClr val="002060"/>
                </a:solidFill>
              </a:rPr>
              <a:t>μέσων</a:t>
            </a:r>
          </a:p>
          <a:p>
            <a:pPr marL="285750" indent="-285750" algn="just">
              <a:buFont typeface="Wingdings" pitchFamily="2" charset="2"/>
              <a:buChar char="v"/>
            </a:pPr>
            <a:r>
              <a:rPr lang="el-GR" dirty="0">
                <a:solidFill>
                  <a:srgbClr val="002060"/>
                </a:solidFill>
              </a:rPr>
              <a:t>Επεξεργάζεται, σχεδιάζει και παρακολουθεί την εφαρμογή της </a:t>
            </a:r>
            <a:r>
              <a:rPr lang="el-GR" dirty="0" smtClean="0">
                <a:solidFill>
                  <a:srgbClr val="002060"/>
                </a:solidFill>
              </a:rPr>
              <a:t>πολιτικής της</a:t>
            </a:r>
          </a:p>
          <a:p>
            <a:pPr marL="285750" indent="-285750" algn="just">
              <a:buFont typeface="Wingdings" pitchFamily="2" charset="2"/>
              <a:buChar char="v"/>
            </a:pPr>
            <a:r>
              <a:rPr lang="el-GR" dirty="0">
                <a:solidFill>
                  <a:srgbClr val="002060"/>
                </a:solidFill>
              </a:rPr>
              <a:t>Συντονίζει όλες τις δράσεις πρόληψης, ετοιμότητας, αντιμετώπισης και αποκατάστασης των καταστροφών</a:t>
            </a:r>
            <a:r>
              <a:rPr lang="el-GR" dirty="0" smtClean="0">
                <a:solidFill>
                  <a:srgbClr val="002060"/>
                </a:solidFill>
              </a:rPr>
              <a:t>.</a:t>
            </a:r>
          </a:p>
          <a:p>
            <a:pPr marL="285750" indent="-285750" algn="just">
              <a:buFont typeface="Wingdings" pitchFamily="2" charset="2"/>
              <a:buChar char="v"/>
            </a:pPr>
            <a:r>
              <a:rPr lang="el-GR" dirty="0">
                <a:solidFill>
                  <a:srgbClr val="002060"/>
                </a:solidFill>
              </a:rPr>
              <a:t>Εξασφαλίζει την επιστημονική υποστήριξη και τεκμηρίωση όλων των προγραμμάτων, σχεδίων και δράσεων της πολιτικής </a:t>
            </a:r>
            <a:r>
              <a:rPr lang="el-GR" dirty="0" smtClean="0">
                <a:solidFill>
                  <a:srgbClr val="002060"/>
                </a:solidFill>
              </a:rPr>
              <a:t>προστασίας</a:t>
            </a:r>
          </a:p>
          <a:p>
            <a:pPr marL="285750" indent="-285750" algn="just">
              <a:buFont typeface="Wingdings" pitchFamily="2" charset="2"/>
              <a:buChar char="v"/>
            </a:pPr>
            <a:r>
              <a:rPr lang="el-GR" dirty="0">
                <a:solidFill>
                  <a:srgbClr val="002060"/>
                </a:solidFill>
              </a:rPr>
              <a:t>Παρακολουθεί την εφαρμογή του Ετήσιου Εθνικού Σχεδιασμού Πολιτικής </a:t>
            </a:r>
            <a:r>
              <a:rPr lang="el-GR" dirty="0" smtClean="0">
                <a:solidFill>
                  <a:srgbClr val="002060"/>
                </a:solidFill>
              </a:rPr>
              <a:t>Προστασίας</a:t>
            </a:r>
          </a:p>
          <a:p>
            <a:pPr marL="285750" indent="-285750" algn="just">
              <a:buFont typeface="Wingdings" pitchFamily="2" charset="2"/>
              <a:buChar char="v"/>
            </a:pPr>
            <a:r>
              <a:rPr lang="el-GR" dirty="0">
                <a:solidFill>
                  <a:srgbClr val="002060"/>
                </a:solidFill>
              </a:rPr>
              <a:t>Εισηγείται στον Υπουργό Εσωτερικών, Δημόσιας Διοίκησης και Αποκέντρωσης την κατανομή των </a:t>
            </a:r>
            <a:r>
              <a:rPr lang="el-GR" dirty="0" smtClean="0">
                <a:solidFill>
                  <a:srgbClr val="002060"/>
                </a:solidFill>
              </a:rPr>
              <a:t>πιστώσεων</a:t>
            </a:r>
          </a:p>
          <a:p>
            <a:pPr marL="285750" indent="-285750" algn="just">
              <a:buFont typeface="Wingdings" pitchFamily="2" charset="2"/>
              <a:buChar char="v"/>
            </a:pPr>
            <a:r>
              <a:rPr lang="el-GR" dirty="0">
                <a:solidFill>
                  <a:srgbClr val="002060"/>
                </a:solidFill>
              </a:rPr>
              <a:t>Έχει την ευθύνη της τήρησης ειδικού φακέλου, για κάθε γενική, περιφερειακή ή τοπική μεγάλης έντασης </a:t>
            </a:r>
            <a:r>
              <a:rPr lang="el-GR" dirty="0" smtClean="0">
                <a:solidFill>
                  <a:srgbClr val="002060"/>
                </a:solidFill>
              </a:rPr>
              <a:t>καταστροφή</a:t>
            </a:r>
            <a:endParaRPr lang="el-GR" dirty="0">
              <a:solidFill>
                <a:srgbClr val="002060"/>
              </a:solidFill>
            </a:endParaRPr>
          </a:p>
        </p:txBody>
      </p:sp>
      <p:pic>
        <p:nvPicPr>
          <p:cNvPr id="17412" name="Picture 4" descr="Ρουβίκωνας: Παρέμβαση στο κέντρο επιχειρήσεων της πολιτικής προστασίας στο  Χαλάνδρι (+ βίντεο) | Alerta.g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577" y="2704376"/>
            <a:ext cx="4087783" cy="259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112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AC9FB8BC-F2BA-46BD-A620-94D74F830DE8}"/>
              </a:ext>
            </a:extLst>
          </p:cNvPr>
          <p:cNvGrpSpPr/>
          <p:nvPr/>
        </p:nvGrpSpPr>
        <p:grpSpPr>
          <a:xfrm>
            <a:off x="32590" y="2510118"/>
            <a:ext cx="4296342" cy="3535847"/>
            <a:chOff x="4098364" y="1571764"/>
            <a:chExt cx="7301609" cy="4397082"/>
          </a:xfrm>
        </p:grpSpPr>
        <p:grpSp>
          <p:nvGrpSpPr>
            <p:cNvPr id="4" name="Graphic 55">
              <a:extLst>
                <a:ext uri="{FF2B5EF4-FFF2-40B4-BE49-F238E27FC236}">
                  <a16:creationId xmlns="" xmlns:a16="http://schemas.microsoft.com/office/drawing/2014/main" id="{AA339EFD-E02E-4BBD-B8E9-AF4514BDC158}"/>
                </a:ext>
              </a:extLst>
            </p:cNvPr>
            <p:cNvGrpSpPr/>
            <p:nvPr/>
          </p:nvGrpSpPr>
          <p:grpSpPr>
            <a:xfrm>
              <a:off x="4910815" y="1571764"/>
              <a:ext cx="5616422" cy="3644404"/>
              <a:chOff x="5769768" y="3217068"/>
              <a:chExt cx="651510" cy="422754"/>
            </a:xfrm>
          </p:grpSpPr>
          <p:sp>
            <p:nvSpPr>
              <p:cNvPr id="29" name="Freeform: Shape 28">
                <a:extLst>
                  <a:ext uri="{FF2B5EF4-FFF2-40B4-BE49-F238E27FC236}">
                    <a16:creationId xmlns="" xmlns:a16="http://schemas.microsoft.com/office/drawing/2014/main" id="{28ECB40B-DA7E-4254-98B5-AD959C77D458}"/>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b="1"/>
              </a:p>
            </p:txBody>
          </p:sp>
          <p:sp>
            <p:nvSpPr>
              <p:cNvPr id="30" name="Freeform: Shape 29">
                <a:extLst>
                  <a:ext uri="{FF2B5EF4-FFF2-40B4-BE49-F238E27FC236}">
                    <a16:creationId xmlns="" xmlns:a16="http://schemas.microsoft.com/office/drawing/2014/main" id="{665C678F-2E4B-432D-B60E-5FA99F8B84EF}"/>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b="1"/>
              </a:p>
            </p:txBody>
          </p:sp>
        </p:grpSp>
        <p:sp>
          <p:nvSpPr>
            <p:cNvPr id="5" name="Freeform: Shape 4">
              <a:extLst>
                <a:ext uri="{FF2B5EF4-FFF2-40B4-BE49-F238E27FC236}">
                  <a16:creationId xmlns="" xmlns:a16="http://schemas.microsoft.com/office/drawing/2014/main" id="{9BE42D06-2141-4623-8F5D-ADEF6D69335A}"/>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b="1"/>
            </a:p>
          </p:txBody>
        </p:sp>
        <p:sp>
          <p:nvSpPr>
            <p:cNvPr id="6" name="Freeform: Shape 5">
              <a:extLst>
                <a:ext uri="{FF2B5EF4-FFF2-40B4-BE49-F238E27FC236}">
                  <a16:creationId xmlns="" xmlns:a16="http://schemas.microsoft.com/office/drawing/2014/main" id="{FFA02965-7769-4129-9F8A-75A4F1D51D1B}"/>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b="1"/>
            </a:p>
          </p:txBody>
        </p:sp>
        <p:sp>
          <p:nvSpPr>
            <p:cNvPr id="7" name="Freeform: Shape 6">
              <a:extLst>
                <a:ext uri="{FF2B5EF4-FFF2-40B4-BE49-F238E27FC236}">
                  <a16:creationId xmlns="" xmlns:a16="http://schemas.microsoft.com/office/drawing/2014/main" id="{86874870-19DD-467B-9DEB-12C10C3CFBEC}"/>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b="1"/>
            </a:p>
          </p:txBody>
        </p:sp>
        <p:sp>
          <p:nvSpPr>
            <p:cNvPr id="8" name="Freeform: Shape 7">
              <a:extLst>
                <a:ext uri="{FF2B5EF4-FFF2-40B4-BE49-F238E27FC236}">
                  <a16:creationId xmlns="" xmlns:a16="http://schemas.microsoft.com/office/drawing/2014/main" id="{46BDC898-DD5A-404B-B0A2-27C176D28A6B}"/>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b="1"/>
            </a:p>
          </p:txBody>
        </p:sp>
        <p:sp>
          <p:nvSpPr>
            <p:cNvPr id="9" name="Freeform: Shape 8">
              <a:extLst>
                <a:ext uri="{FF2B5EF4-FFF2-40B4-BE49-F238E27FC236}">
                  <a16:creationId xmlns="" xmlns:a16="http://schemas.microsoft.com/office/drawing/2014/main" id="{E9C23E3B-AA1D-4F25-8995-6A630A2375D5}"/>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b="1"/>
            </a:p>
          </p:txBody>
        </p:sp>
        <p:sp>
          <p:nvSpPr>
            <p:cNvPr id="10" name="Freeform: Shape 9">
              <a:extLst>
                <a:ext uri="{FF2B5EF4-FFF2-40B4-BE49-F238E27FC236}">
                  <a16:creationId xmlns="" xmlns:a16="http://schemas.microsoft.com/office/drawing/2014/main" id="{EA60B853-6E96-4ECA-8D33-A064D0767B08}"/>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b="1"/>
            </a:p>
          </p:txBody>
        </p:sp>
        <p:sp>
          <p:nvSpPr>
            <p:cNvPr id="11" name="Freeform: Shape 10">
              <a:extLst>
                <a:ext uri="{FF2B5EF4-FFF2-40B4-BE49-F238E27FC236}">
                  <a16:creationId xmlns="" xmlns:a16="http://schemas.microsoft.com/office/drawing/2014/main" id="{446B9320-37FF-4ECB-B5FA-8B184D49A28C}"/>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b="1"/>
            </a:p>
          </p:txBody>
        </p:sp>
        <p:sp>
          <p:nvSpPr>
            <p:cNvPr id="12" name="Freeform: Shape 11">
              <a:extLst>
                <a:ext uri="{FF2B5EF4-FFF2-40B4-BE49-F238E27FC236}">
                  <a16:creationId xmlns="" xmlns:a16="http://schemas.microsoft.com/office/drawing/2014/main" id="{51237979-272B-4B24-9B6A-A9B1B5DA751F}"/>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b="1"/>
            </a:p>
          </p:txBody>
        </p:sp>
        <p:sp>
          <p:nvSpPr>
            <p:cNvPr id="13" name="Freeform: Shape 12">
              <a:extLst>
                <a:ext uri="{FF2B5EF4-FFF2-40B4-BE49-F238E27FC236}">
                  <a16:creationId xmlns="" xmlns:a16="http://schemas.microsoft.com/office/drawing/2014/main" id="{834DE6E7-BE0F-4046-ACAB-C82D3219735D}"/>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b="1"/>
            </a:p>
          </p:txBody>
        </p:sp>
        <p:sp>
          <p:nvSpPr>
            <p:cNvPr id="14" name="Freeform: Shape 13">
              <a:extLst>
                <a:ext uri="{FF2B5EF4-FFF2-40B4-BE49-F238E27FC236}">
                  <a16:creationId xmlns="" xmlns:a16="http://schemas.microsoft.com/office/drawing/2014/main" id="{C5D6B483-ECCB-45D1-B405-07BE177B0B57}"/>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b="1"/>
            </a:p>
          </p:txBody>
        </p:sp>
        <p:sp>
          <p:nvSpPr>
            <p:cNvPr id="15" name="Freeform: Shape 14">
              <a:extLst>
                <a:ext uri="{FF2B5EF4-FFF2-40B4-BE49-F238E27FC236}">
                  <a16:creationId xmlns="" xmlns:a16="http://schemas.microsoft.com/office/drawing/2014/main" id="{3C6E423E-CE2A-458B-931D-5E19A0C9339D}"/>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b="1"/>
            </a:p>
          </p:txBody>
        </p:sp>
        <p:sp>
          <p:nvSpPr>
            <p:cNvPr id="16" name="Freeform: Shape 15">
              <a:extLst>
                <a:ext uri="{FF2B5EF4-FFF2-40B4-BE49-F238E27FC236}">
                  <a16:creationId xmlns="" xmlns:a16="http://schemas.microsoft.com/office/drawing/2014/main" id="{BCBC52B9-AC8E-4ADB-A1DB-6B311C3A9EF3}"/>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b="1"/>
            </a:p>
          </p:txBody>
        </p:sp>
        <p:sp>
          <p:nvSpPr>
            <p:cNvPr id="17" name="Freeform: Shape 16">
              <a:extLst>
                <a:ext uri="{FF2B5EF4-FFF2-40B4-BE49-F238E27FC236}">
                  <a16:creationId xmlns="" xmlns:a16="http://schemas.microsoft.com/office/drawing/2014/main" id="{6C46E444-0C1F-4505-9994-94C96067F45C}"/>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b="1" dirty="0"/>
            </a:p>
          </p:txBody>
        </p:sp>
        <p:grpSp>
          <p:nvGrpSpPr>
            <p:cNvPr id="18" name="Group 17">
              <a:extLst>
                <a:ext uri="{FF2B5EF4-FFF2-40B4-BE49-F238E27FC236}">
                  <a16:creationId xmlns="" xmlns:a16="http://schemas.microsoft.com/office/drawing/2014/main" id="{7C134881-8206-469D-9094-47B011519B97}"/>
                </a:ext>
              </a:extLst>
            </p:cNvPr>
            <p:cNvGrpSpPr/>
            <p:nvPr/>
          </p:nvGrpSpPr>
          <p:grpSpPr>
            <a:xfrm>
              <a:off x="5370712" y="5206368"/>
              <a:ext cx="4572000" cy="149296"/>
              <a:chOff x="5370712" y="5206368"/>
              <a:chExt cx="4572000" cy="149296"/>
            </a:xfrm>
          </p:grpSpPr>
          <p:sp>
            <p:nvSpPr>
              <p:cNvPr id="25" name="Rectangle 24">
                <a:extLst>
                  <a:ext uri="{FF2B5EF4-FFF2-40B4-BE49-F238E27FC236}">
                    <a16:creationId xmlns="" xmlns:a16="http://schemas.microsoft.com/office/drawing/2014/main" id="{A186A8FD-41AC-40B6-8701-D892F7469CFA}"/>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6" name="Rectangle 25">
                <a:extLst>
                  <a:ext uri="{FF2B5EF4-FFF2-40B4-BE49-F238E27FC236}">
                    <a16:creationId xmlns="" xmlns:a16="http://schemas.microsoft.com/office/drawing/2014/main" id="{C609C234-21C4-4D8B-B4BC-DB10F120776A}"/>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7" name="Rectangle 26">
                <a:extLst>
                  <a:ext uri="{FF2B5EF4-FFF2-40B4-BE49-F238E27FC236}">
                    <a16:creationId xmlns="" xmlns:a16="http://schemas.microsoft.com/office/drawing/2014/main" id="{452AA423-C88B-4878-B30E-F222A148FACC}"/>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8" name="Rectangle 27">
                <a:extLst>
                  <a:ext uri="{FF2B5EF4-FFF2-40B4-BE49-F238E27FC236}">
                    <a16:creationId xmlns="" xmlns:a16="http://schemas.microsoft.com/office/drawing/2014/main" id="{6FE03EE4-FC49-42FF-BD7E-98318AD43172}"/>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grpSp>
          <p:nvGrpSpPr>
            <p:cNvPr id="19" name="Group 18">
              <a:extLst>
                <a:ext uri="{FF2B5EF4-FFF2-40B4-BE49-F238E27FC236}">
                  <a16:creationId xmlns="" xmlns:a16="http://schemas.microsoft.com/office/drawing/2014/main" id="{24EDF576-6DC7-45A5-BB9B-2017DAC9B482}"/>
                </a:ext>
              </a:extLst>
            </p:cNvPr>
            <p:cNvGrpSpPr/>
            <p:nvPr/>
          </p:nvGrpSpPr>
          <p:grpSpPr>
            <a:xfrm>
              <a:off x="7661590" y="1698465"/>
              <a:ext cx="114873" cy="114873"/>
              <a:chOff x="7627525" y="1132589"/>
              <a:chExt cx="234846" cy="234846"/>
            </a:xfrm>
          </p:grpSpPr>
          <p:sp>
            <p:nvSpPr>
              <p:cNvPr id="22" name="Oval 21">
                <a:extLst>
                  <a:ext uri="{FF2B5EF4-FFF2-40B4-BE49-F238E27FC236}">
                    <a16:creationId xmlns="" xmlns:a16="http://schemas.microsoft.com/office/drawing/2014/main" id="{61DF3DF5-DC9A-422D-A1ED-9AC712A8B3D6}"/>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3" name="Oval 22">
                <a:extLst>
                  <a:ext uri="{FF2B5EF4-FFF2-40B4-BE49-F238E27FC236}">
                    <a16:creationId xmlns="" xmlns:a16="http://schemas.microsoft.com/office/drawing/2014/main" id="{187D7B73-9147-470A-9582-F809B0B53762}"/>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4" name="Oval 23">
                <a:extLst>
                  <a:ext uri="{FF2B5EF4-FFF2-40B4-BE49-F238E27FC236}">
                    <a16:creationId xmlns="" xmlns:a16="http://schemas.microsoft.com/office/drawing/2014/main" id="{61CD9167-22E6-478D-A9A3-17F09EFC9553}"/>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0" name="Rectangle: Rounded Corners 19">
              <a:extLst>
                <a:ext uri="{FF2B5EF4-FFF2-40B4-BE49-F238E27FC236}">
                  <a16:creationId xmlns="" xmlns:a16="http://schemas.microsoft.com/office/drawing/2014/main" id="{B0D155AD-EBA7-4938-9CE6-49C8155A8A46}"/>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1" name="Oval 20">
              <a:extLst>
                <a:ext uri="{FF2B5EF4-FFF2-40B4-BE49-F238E27FC236}">
                  <a16:creationId xmlns="" xmlns:a16="http://schemas.microsoft.com/office/drawing/2014/main" id="{E1018EDD-FBB5-4A65-9A37-1443C2FDAA27}"/>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7362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327795" y="278716"/>
            <a:ext cx="2313454" cy="646331"/>
          </a:xfrm>
          <a:prstGeom prst="rect">
            <a:avLst/>
          </a:prstGeom>
        </p:spPr>
        <p:txBody>
          <a:bodyPr wrap="none">
            <a:spAutoFit/>
          </a:bodyPr>
          <a:lstStyle/>
          <a:p>
            <a:pPr algn="ctr"/>
            <a:r>
              <a:rPr lang="el-GR" sz="3600" b="1" dirty="0">
                <a:solidFill>
                  <a:srgbClr val="002060"/>
                </a:solidFill>
              </a:rPr>
              <a:t>Ν.3013/02</a:t>
            </a:r>
            <a:endParaRPr lang="en-US" sz="3600" b="1" dirty="0">
              <a:solidFill>
                <a:srgbClr val="002060"/>
              </a:solidFill>
            </a:endParaRPr>
          </a:p>
        </p:txBody>
      </p:sp>
      <p:pic>
        <p:nvPicPr>
          <p:cNvPr id="17410" name="Picture 2" descr="C:\Users\John\Desktop\politiki-prostasia_252863_1614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749" y="2729707"/>
            <a:ext cx="2991158" cy="2571995"/>
          </a:xfrm>
          <a:prstGeom prst="rect">
            <a:avLst/>
          </a:prstGeom>
          <a:noFill/>
          <a:extLst>
            <a:ext uri="{909E8E84-426E-40DD-AFC4-6F175D3DCCD1}">
              <a14:hiddenFill xmlns:a14="http://schemas.microsoft.com/office/drawing/2010/main">
                <a:solidFill>
                  <a:srgbClr val="FFFFFF"/>
                </a:solidFill>
              </a14:hiddenFill>
            </a:ext>
          </a:extLst>
        </p:spPr>
      </p:pic>
      <p:sp>
        <p:nvSpPr>
          <p:cNvPr id="32" name="Ορθογώνιο 31"/>
          <p:cNvSpPr/>
          <p:nvPr/>
        </p:nvSpPr>
        <p:spPr>
          <a:xfrm>
            <a:off x="343210" y="1247887"/>
            <a:ext cx="3047548" cy="646331"/>
          </a:xfrm>
          <a:prstGeom prst="rect">
            <a:avLst/>
          </a:prstGeom>
        </p:spPr>
        <p:txBody>
          <a:bodyPr wrap="square">
            <a:spAutoFit/>
          </a:bodyPr>
          <a:lstStyle/>
          <a:p>
            <a:pPr algn="ctr"/>
            <a:r>
              <a:rPr lang="el-GR" dirty="0" smtClean="0">
                <a:solidFill>
                  <a:srgbClr val="002060"/>
                </a:solidFill>
              </a:rPr>
              <a:t>Για την επίτευξη των σκοπών της :</a:t>
            </a:r>
            <a:endParaRPr lang="el-GR" dirty="0">
              <a:solidFill>
                <a:srgbClr val="002060"/>
              </a:solidFill>
            </a:endParaRPr>
          </a:p>
        </p:txBody>
      </p:sp>
      <p:sp>
        <p:nvSpPr>
          <p:cNvPr id="34" name="TextBox 33"/>
          <p:cNvSpPr txBox="1"/>
          <p:nvPr/>
        </p:nvSpPr>
        <p:spPr>
          <a:xfrm>
            <a:off x="4386606" y="1180871"/>
            <a:ext cx="7708938" cy="5555367"/>
          </a:xfrm>
          <a:prstGeom prst="rect">
            <a:avLst/>
          </a:prstGeom>
          <a:solidFill>
            <a:schemeClr val="tx2">
              <a:lumMod val="40000"/>
              <a:lumOff val="60000"/>
            </a:schemeClr>
          </a:solidFill>
          <a:scene3d>
            <a:camera prst="orthographicFront"/>
            <a:lightRig rig="threePt" dir="t"/>
          </a:scene3d>
          <a:sp3d>
            <a:bevelT w="165100" prst="coolSlant"/>
          </a:sp3d>
        </p:spPr>
        <p:txBody>
          <a:bodyPr wrap="square" rtlCol="0">
            <a:spAutoFit/>
          </a:bodyPr>
          <a:lstStyle/>
          <a:p>
            <a:pPr marL="285750" indent="-285750" algn="just">
              <a:buFont typeface="Wingdings" pitchFamily="2" charset="2"/>
              <a:buChar char="v"/>
            </a:pPr>
            <a:r>
              <a:rPr lang="el-GR" sz="1700" dirty="0">
                <a:solidFill>
                  <a:srgbClr val="002060"/>
                </a:solidFill>
              </a:rPr>
              <a:t>Οργανώνει και λειτουργεί σε μόνιμη βάση και για όλη τη διάρκεια του εικοσιτετραώρου το Κέντρο Επιχειρήσεων Πολιτικής </a:t>
            </a:r>
            <a:r>
              <a:rPr lang="el-GR" sz="1700" dirty="0" smtClean="0">
                <a:solidFill>
                  <a:srgbClr val="002060"/>
                </a:solidFill>
              </a:rPr>
              <a:t>Προστασίας</a:t>
            </a:r>
          </a:p>
          <a:p>
            <a:pPr marL="285750" indent="-285750" algn="just">
              <a:buFont typeface="Wingdings" pitchFamily="2" charset="2"/>
              <a:buChar char="v"/>
            </a:pPr>
            <a:r>
              <a:rPr lang="el-GR" sz="1700" dirty="0">
                <a:solidFill>
                  <a:srgbClr val="002060"/>
                </a:solidFill>
              </a:rPr>
              <a:t>Οργανώνει και λειτουργεί μονάδα αξιολόγησης και αξιοποίησης της πρόγνωσης καιρικών φαινομένων και άλλων πρόδρομων φαινομένων φυσικών </a:t>
            </a:r>
            <a:r>
              <a:rPr lang="el-GR" sz="1700" dirty="0" smtClean="0">
                <a:solidFill>
                  <a:srgbClr val="002060"/>
                </a:solidFill>
              </a:rPr>
              <a:t>καταστροφών</a:t>
            </a:r>
          </a:p>
          <a:p>
            <a:pPr marL="285750" indent="-285750" algn="just">
              <a:buFont typeface="Wingdings" pitchFamily="2" charset="2"/>
              <a:buChar char="v"/>
            </a:pPr>
            <a:r>
              <a:rPr lang="el-GR" sz="1700" dirty="0">
                <a:solidFill>
                  <a:srgbClr val="002060"/>
                </a:solidFill>
              </a:rPr>
              <a:t>Καταρτίζει και συντονίζει, σε συνεργασία με τους αρμόδιους κρατικούς φορείς, το έργο της πληροφόρησης και ευαισθητοποίησης των πολιτών στον τομέα της πολιτικής </a:t>
            </a:r>
            <a:r>
              <a:rPr lang="el-GR" sz="1700" dirty="0" smtClean="0">
                <a:solidFill>
                  <a:srgbClr val="002060"/>
                </a:solidFill>
              </a:rPr>
              <a:t>προστασίας</a:t>
            </a:r>
          </a:p>
          <a:p>
            <a:pPr marL="285750" indent="-285750" algn="just">
              <a:buFont typeface="Wingdings" pitchFamily="2" charset="2"/>
              <a:buChar char="v"/>
            </a:pPr>
            <a:r>
              <a:rPr lang="el-GR" sz="1700" dirty="0">
                <a:solidFill>
                  <a:srgbClr val="002060"/>
                </a:solidFill>
              </a:rPr>
              <a:t>Εντάσσει και αξιοποιεί τις εθελοντικές οργανώσεις πολιτικής προστασίας </a:t>
            </a:r>
            <a:endParaRPr lang="el-GR" sz="1700" dirty="0" smtClean="0">
              <a:solidFill>
                <a:srgbClr val="002060"/>
              </a:solidFill>
            </a:endParaRPr>
          </a:p>
          <a:p>
            <a:pPr marL="285750" indent="-285750" algn="just">
              <a:buFont typeface="Wingdings" pitchFamily="2" charset="2"/>
              <a:buChar char="v"/>
            </a:pPr>
            <a:r>
              <a:rPr lang="el-GR" sz="1700" dirty="0">
                <a:solidFill>
                  <a:srgbClr val="002060"/>
                </a:solidFill>
              </a:rPr>
              <a:t>Συνεργάζεται με τα αρμόδια Υπουργεία και τους οικείους φορείς για τη σύνταξη κανονισμών και για την κατάρτιση </a:t>
            </a:r>
            <a:r>
              <a:rPr lang="el-GR" sz="1700" dirty="0" smtClean="0">
                <a:solidFill>
                  <a:srgbClr val="002060"/>
                </a:solidFill>
              </a:rPr>
              <a:t>προδιαγραφών προς αντιμετώπιση καταστροφών</a:t>
            </a:r>
          </a:p>
          <a:p>
            <a:pPr marL="285750" indent="-285750" algn="just">
              <a:buFont typeface="Wingdings" pitchFamily="2" charset="2"/>
              <a:buChar char="v"/>
            </a:pPr>
            <a:r>
              <a:rPr lang="el-GR" sz="1700" dirty="0">
                <a:solidFill>
                  <a:srgbClr val="002060"/>
                </a:solidFill>
              </a:rPr>
              <a:t>Καταρτίζει, σε συνεργασία με τους συναρμόδιους κρατικούς φορείς, το ετήσιο πρόγραμμα προμηθειών όλων των μηχανικών μέσων και άλλων </a:t>
            </a:r>
            <a:r>
              <a:rPr lang="el-GR" sz="1700" dirty="0" smtClean="0">
                <a:solidFill>
                  <a:srgbClr val="002060"/>
                </a:solidFill>
              </a:rPr>
              <a:t>υλικών</a:t>
            </a:r>
          </a:p>
          <a:p>
            <a:pPr marL="285750" indent="-285750" algn="just">
              <a:buFont typeface="Wingdings" pitchFamily="2" charset="2"/>
              <a:buChar char="v"/>
            </a:pPr>
            <a:r>
              <a:rPr lang="el-GR" sz="1700" dirty="0">
                <a:solidFill>
                  <a:srgbClr val="002060"/>
                </a:solidFill>
              </a:rPr>
              <a:t>Συντονίζει, χρηματοδοτεί και αναθέτει σε επιστημονικούς και εκπαιδευτικούς φορείς κατάρτισης, την εκπόνηση και εκτέλεση προγραμμάτων </a:t>
            </a:r>
            <a:r>
              <a:rPr lang="el-GR" sz="1700" dirty="0" smtClean="0">
                <a:solidFill>
                  <a:srgbClr val="002060"/>
                </a:solidFill>
              </a:rPr>
              <a:t>εκπαίδευσης</a:t>
            </a:r>
          </a:p>
          <a:p>
            <a:pPr marL="285750" indent="-285750" algn="just">
              <a:buFont typeface="Wingdings" pitchFamily="2" charset="2"/>
              <a:buChar char="v"/>
            </a:pPr>
            <a:r>
              <a:rPr lang="el-GR" sz="1600" dirty="0">
                <a:solidFill>
                  <a:srgbClr val="002060"/>
                </a:solidFill>
              </a:rPr>
              <a:t>Σ</a:t>
            </a:r>
            <a:r>
              <a:rPr lang="el-GR" sz="1600" dirty="0" smtClean="0">
                <a:solidFill>
                  <a:srgbClr val="002060"/>
                </a:solidFill>
              </a:rPr>
              <a:t>υγκεντρώνει </a:t>
            </a:r>
            <a:r>
              <a:rPr lang="el-GR" sz="1600" dirty="0">
                <a:solidFill>
                  <a:srgbClr val="002060"/>
                </a:solidFill>
              </a:rPr>
              <a:t>επιστημονικές ή άλλες πληροφορίες και διατηρεί κέντρο τεκμηρίωσης σε ζητήματα πολιτικής </a:t>
            </a:r>
            <a:r>
              <a:rPr lang="el-GR" sz="1600" dirty="0" smtClean="0">
                <a:solidFill>
                  <a:srgbClr val="002060"/>
                </a:solidFill>
              </a:rPr>
              <a:t>προστασίας</a:t>
            </a:r>
          </a:p>
          <a:p>
            <a:pPr marL="285750" indent="-285750" algn="just">
              <a:buFont typeface="Wingdings" pitchFamily="2" charset="2"/>
              <a:buChar char="v"/>
            </a:pPr>
            <a:r>
              <a:rPr lang="el-GR" sz="1600" dirty="0">
                <a:solidFill>
                  <a:srgbClr val="002060"/>
                </a:solidFill>
              </a:rPr>
              <a:t>Προωθεί τις σχέσεις της χώρας στον τομέα της πολιτικής </a:t>
            </a:r>
            <a:r>
              <a:rPr lang="el-GR" sz="1600" dirty="0" smtClean="0">
                <a:solidFill>
                  <a:srgbClr val="002060"/>
                </a:solidFill>
              </a:rPr>
              <a:t>προστασίας</a:t>
            </a:r>
            <a:endParaRPr lang="el-GR" sz="1700" dirty="0">
              <a:solidFill>
                <a:srgbClr val="002060"/>
              </a:solidFill>
            </a:endParaRPr>
          </a:p>
        </p:txBody>
      </p:sp>
    </p:spTree>
    <p:extLst>
      <p:ext uri="{BB962C8B-B14F-4D97-AF65-F5344CB8AC3E}">
        <p14:creationId xmlns:p14="http://schemas.microsoft.com/office/powerpoint/2010/main" val="3026051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34">
            <a:extLst>
              <a:ext uri="{FF2B5EF4-FFF2-40B4-BE49-F238E27FC236}">
                <a16:creationId xmlns:a16="http://schemas.microsoft.com/office/drawing/2014/main" xmlns="" id="{64F114B5-BF08-46FB-880A-2EB8C212F8E7}"/>
              </a:ext>
            </a:extLst>
          </p:cNvPr>
          <p:cNvSpPr/>
          <p:nvPr/>
        </p:nvSpPr>
        <p:spPr>
          <a:xfrm>
            <a:off x="-75642" y="0"/>
            <a:ext cx="4868173" cy="6858000"/>
          </a:xfrm>
          <a:custGeom>
            <a:avLst/>
            <a:gdLst>
              <a:gd name="connsiteX0" fmla="*/ 0 w 4868173"/>
              <a:gd name="connsiteY0" fmla="*/ 0 h 6858000"/>
              <a:gd name="connsiteX1" fmla="*/ 4868173 w 4868173"/>
              <a:gd name="connsiteY1" fmla="*/ 0 h 6858000"/>
              <a:gd name="connsiteX2" fmla="*/ 2126832 w 4868173"/>
              <a:gd name="connsiteY2" fmla="*/ 6858000 h 6858000"/>
              <a:gd name="connsiteX3" fmla="*/ 0 w 48681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868173" h="6858000">
                <a:moveTo>
                  <a:pt x="0" y="0"/>
                </a:moveTo>
                <a:lnTo>
                  <a:pt x="4868173" y="0"/>
                </a:lnTo>
                <a:lnTo>
                  <a:pt x="2126832" y="6858000"/>
                </a:lnTo>
                <a:lnTo>
                  <a:pt x="0" y="6858000"/>
                </a:lnTo>
                <a:close/>
              </a:path>
            </a:pathLst>
          </a:custGeom>
          <a:solidFill>
            <a:schemeClr val="accent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xmlns="" id="{3AEFA7AC-34B4-45A5-BE3F-7C686A56B498}"/>
              </a:ext>
            </a:extLst>
          </p:cNvPr>
          <p:cNvCxnSpPr>
            <a:cxnSpLocks/>
          </p:cNvCxnSpPr>
          <p:nvPr/>
        </p:nvCxnSpPr>
        <p:spPr>
          <a:xfrm flipH="1">
            <a:off x="10945789" y="4140745"/>
            <a:ext cx="1001829" cy="2528035"/>
          </a:xfrm>
          <a:prstGeom prst="line">
            <a:avLst/>
          </a:prstGeom>
          <a:ln w="762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23" name="Straight Connector 722">
            <a:extLst>
              <a:ext uri="{FF2B5EF4-FFF2-40B4-BE49-F238E27FC236}">
                <a16:creationId xmlns:a16="http://schemas.microsoft.com/office/drawing/2014/main" xmlns="" id="{08DAAE6F-835C-44D8-A927-AA56CC07EDA3}"/>
              </a:ext>
            </a:extLst>
          </p:cNvPr>
          <p:cNvCxnSpPr>
            <a:cxnSpLocks/>
          </p:cNvCxnSpPr>
          <p:nvPr/>
        </p:nvCxnSpPr>
        <p:spPr>
          <a:xfrm flipH="1">
            <a:off x="1797103" y="4140745"/>
            <a:ext cx="1001829" cy="2528035"/>
          </a:xfrm>
          <a:prstGeom prst="line">
            <a:avLst/>
          </a:prstGeom>
          <a:ln w="76200" cap="rnd"/>
        </p:spPr>
        <p:style>
          <a:lnRef idx="1">
            <a:schemeClr val="accent1"/>
          </a:lnRef>
          <a:fillRef idx="0">
            <a:schemeClr val="accent1"/>
          </a:fillRef>
          <a:effectRef idx="0">
            <a:schemeClr val="accent1"/>
          </a:effectRef>
          <a:fontRef idx="minor">
            <a:schemeClr val="tx1"/>
          </a:fontRef>
        </p:style>
      </p:cxnSp>
      <p:cxnSp>
        <p:nvCxnSpPr>
          <p:cNvPr id="724" name="Straight Connector 723">
            <a:extLst>
              <a:ext uri="{FF2B5EF4-FFF2-40B4-BE49-F238E27FC236}">
                <a16:creationId xmlns:a16="http://schemas.microsoft.com/office/drawing/2014/main" xmlns="" id="{9F276600-9B9D-4CAF-B10B-041D668C0848}"/>
              </a:ext>
            </a:extLst>
          </p:cNvPr>
          <p:cNvCxnSpPr>
            <a:cxnSpLocks/>
          </p:cNvCxnSpPr>
          <p:nvPr/>
        </p:nvCxnSpPr>
        <p:spPr>
          <a:xfrm flipH="1">
            <a:off x="1393342" y="4920916"/>
            <a:ext cx="679417" cy="1714456"/>
          </a:xfrm>
          <a:prstGeom prst="line">
            <a:avLst/>
          </a:prstGeom>
          <a:ln w="76200" cap="rnd"/>
        </p:spPr>
        <p:style>
          <a:lnRef idx="1">
            <a:schemeClr val="accent1"/>
          </a:lnRef>
          <a:fillRef idx="0">
            <a:schemeClr val="accent1"/>
          </a:fillRef>
          <a:effectRef idx="0">
            <a:schemeClr val="accent1"/>
          </a:effectRef>
          <a:fontRef idx="minor">
            <a:schemeClr val="tx1"/>
          </a:fontRef>
        </p:style>
      </p:cxnSp>
      <p:cxnSp>
        <p:nvCxnSpPr>
          <p:cNvPr id="726" name="Straight Connector 725">
            <a:extLst>
              <a:ext uri="{FF2B5EF4-FFF2-40B4-BE49-F238E27FC236}">
                <a16:creationId xmlns:a16="http://schemas.microsoft.com/office/drawing/2014/main" xmlns="" id="{651915D1-9D71-4DBF-A0E7-F7F093CBD117}"/>
              </a:ext>
            </a:extLst>
          </p:cNvPr>
          <p:cNvCxnSpPr>
            <a:cxnSpLocks/>
          </p:cNvCxnSpPr>
          <p:nvPr/>
        </p:nvCxnSpPr>
        <p:spPr>
          <a:xfrm flipH="1">
            <a:off x="972424" y="5607124"/>
            <a:ext cx="402446" cy="1015544"/>
          </a:xfrm>
          <a:prstGeom prst="line">
            <a:avLst/>
          </a:prstGeom>
          <a:ln w="76200" cap="rnd"/>
        </p:spPr>
        <p:style>
          <a:lnRef idx="1">
            <a:schemeClr val="accent1"/>
          </a:lnRef>
          <a:fillRef idx="0">
            <a:schemeClr val="accent1"/>
          </a:fillRef>
          <a:effectRef idx="0">
            <a:schemeClr val="accent1"/>
          </a:effectRef>
          <a:fontRef idx="minor">
            <a:schemeClr val="tx1"/>
          </a:fontRef>
        </p:style>
      </p:cxnSp>
      <p:cxnSp>
        <p:nvCxnSpPr>
          <p:cNvPr id="728" name="Straight Connector 727">
            <a:extLst>
              <a:ext uri="{FF2B5EF4-FFF2-40B4-BE49-F238E27FC236}">
                <a16:creationId xmlns:a16="http://schemas.microsoft.com/office/drawing/2014/main" xmlns="" id="{B394B36D-783E-4560-94FB-5F422257D671}"/>
              </a:ext>
            </a:extLst>
          </p:cNvPr>
          <p:cNvCxnSpPr>
            <a:cxnSpLocks/>
          </p:cNvCxnSpPr>
          <p:nvPr/>
        </p:nvCxnSpPr>
        <p:spPr>
          <a:xfrm flipH="1">
            <a:off x="10604895" y="5230026"/>
            <a:ext cx="575020" cy="1451018"/>
          </a:xfrm>
          <a:prstGeom prst="line">
            <a:avLst/>
          </a:prstGeom>
          <a:ln w="762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43" name="Ορθογώνιο 42"/>
          <p:cNvSpPr/>
          <p:nvPr/>
        </p:nvSpPr>
        <p:spPr>
          <a:xfrm>
            <a:off x="972424" y="286001"/>
            <a:ext cx="2313454" cy="646331"/>
          </a:xfrm>
          <a:prstGeom prst="rect">
            <a:avLst/>
          </a:prstGeom>
        </p:spPr>
        <p:txBody>
          <a:bodyPr wrap="none">
            <a:spAutoFit/>
          </a:bodyPr>
          <a:lstStyle/>
          <a:p>
            <a:pPr algn="ctr"/>
            <a:r>
              <a:rPr lang="el-GR" sz="3600" b="1" dirty="0">
                <a:solidFill>
                  <a:srgbClr val="002060"/>
                </a:solidFill>
              </a:rPr>
              <a:t>Ν.3013/02</a:t>
            </a:r>
            <a:endParaRPr lang="en-US" sz="3600" b="1" dirty="0">
              <a:solidFill>
                <a:srgbClr val="002060"/>
              </a:solidFill>
            </a:endParaRPr>
          </a:p>
        </p:txBody>
      </p:sp>
      <p:sp>
        <p:nvSpPr>
          <p:cNvPr id="3" name="TextBox 2"/>
          <p:cNvSpPr txBox="1"/>
          <p:nvPr/>
        </p:nvSpPr>
        <p:spPr>
          <a:xfrm>
            <a:off x="130220" y="1388962"/>
            <a:ext cx="3573679" cy="923330"/>
          </a:xfrm>
          <a:prstGeom prst="rect">
            <a:avLst/>
          </a:prstGeom>
          <a:noFill/>
        </p:spPr>
        <p:txBody>
          <a:bodyPr wrap="square" rtlCol="0">
            <a:spAutoFit/>
          </a:bodyPr>
          <a:lstStyle/>
          <a:p>
            <a:pPr algn="ctr"/>
            <a:r>
              <a:rPr lang="el-GR" b="1" dirty="0">
                <a:solidFill>
                  <a:srgbClr val="0070C0"/>
                </a:solidFill>
              </a:rPr>
              <a:t>Αρμοδιότητες Γενικού Γραμματέα Πολιτικής Προστασία</a:t>
            </a:r>
            <a:r>
              <a:rPr lang="el-GR" dirty="0">
                <a:solidFill>
                  <a:srgbClr val="0070C0"/>
                </a:solidFill>
              </a:rPr>
              <a:t>ς</a:t>
            </a:r>
          </a:p>
        </p:txBody>
      </p:sp>
      <p:sp>
        <p:nvSpPr>
          <p:cNvPr id="4" name="TextBox 3"/>
          <p:cNvSpPr txBox="1"/>
          <p:nvPr/>
        </p:nvSpPr>
        <p:spPr>
          <a:xfrm>
            <a:off x="4409955" y="717990"/>
            <a:ext cx="7537664" cy="6186309"/>
          </a:xfrm>
          <a:prstGeom prst="rect">
            <a:avLst/>
          </a:prstGeom>
          <a:noFill/>
        </p:spPr>
        <p:txBody>
          <a:bodyPr wrap="square" rtlCol="0">
            <a:spAutoFit/>
          </a:bodyPr>
          <a:lstStyle/>
          <a:p>
            <a:pPr marL="285750" indent="-285750" algn="just">
              <a:buFont typeface="Wingdings" pitchFamily="2" charset="2"/>
              <a:buChar char="Ø"/>
            </a:pPr>
            <a:r>
              <a:rPr lang="el-GR" dirty="0">
                <a:solidFill>
                  <a:schemeClr val="bg1"/>
                </a:solidFill>
              </a:rPr>
              <a:t>Συντονίζει και κατευθύνει το έργο της πολιτικής προστασίας για την πρόληψη, ετοιμότητα, αντιμετώπιση, και αποκατάσταση, κάθε μορφής, </a:t>
            </a:r>
            <a:r>
              <a:rPr lang="el-GR" dirty="0" smtClean="0">
                <a:solidFill>
                  <a:schemeClr val="bg1"/>
                </a:solidFill>
              </a:rPr>
              <a:t>καταστροφών</a:t>
            </a:r>
          </a:p>
          <a:p>
            <a:pPr algn="just"/>
            <a:endParaRPr lang="el-GR" dirty="0" smtClean="0">
              <a:solidFill>
                <a:schemeClr val="bg1"/>
              </a:solidFill>
            </a:endParaRPr>
          </a:p>
          <a:p>
            <a:pPr marL="285750" indent="-285750" algn="just">
              <a:buFont typeface="Wingdings" pitchFamily="2" charset="2"/>
              <a:buChar char="Ø"/>
            </a:pPr>
            <a:r>
              <a:rPr lang="el-GR" dirty="0">
                <a:solidFill>
                  <a:schemeClr val="bg1"/>
                </a:solidFill>
              </a:rPr>
              <a:t>Εισηγείται στον Υπουργό Εσωτερικών, Δημόσιας Διοίκησης και Αποκέντρωσης το χαρακτηρισμό καταστροφής, ως γενικής και την έκδοση της αντίστοιχης απόφασης, για την κήρυξη κατάστασης έκτακτης ανάγκης</a:t>
            </a:r>
            <a:r>
              <a:rPr lang="el-GR" dirty="0" smtClean="0">
                <a:solidFill>
                  <a:schemeClr val="bg1"/>
                </a:solidFill>
              </a:rPr>
              <a:t>.</a:t>
            </a:r>
          </a:p>
          <a:p>
            <a:pPr algn="just"/>
            <a:endParaRPr lang="el-GR" dirty="0" smtClean="0"/>
          </a:p>
          <a:p>
            <a:pPr marL="285750" indent="-285750" algn="just">
              <a:buFont typeface="Wingdings" pitchFamily="2" charset="2"/>
              <a:buChar char="Ø"/>
            </a:pPr>
            <a:r>
              <a:rPr lang="el-GR" dirty="0">
                <a:solidFill>
                  <a:schemeClr val="bg1"/>
                </a:solidFill>
              </a:rPr>
              <a:t>Με απόφασή του προβαίνει στο χαρακτηρισμό των </a:t>
            </a:r>
            <a:r>
              <a:rPr lang="el-GR" dirty="0" smtClean="0">
                <a:solidFill>
                  <a:schemeClr val="bg1"/>
                </a:solidFill>
              </a:rPr>
              <a:t>καταστροφών</a:t>
            </a:r>
          </a:p>
          <a:p>
            <a:pPr algn="just"/>
            <a:endParaRPr lang="el-GR" dirty="0" smtClean="0">
              <a:solidFill>
                <a:schemeClr val="bg1"/>
              </a:solidFill>
            </a:endParaRPr>
          </a:p>
          <a:p>
            <a:pPr marL="285750" indent="-285750" algn="just">
              <a:buFont typeface="Wingdings" pitchFamily="2" charset="2"/>
              <a:buChar char="Ø"/>
            </a:pPr>
            <a:r>
              <a:rPr lang="el-GR" dirty="0">
                <a:solidFill>
                  <a:schemeClr val="bg1"/>
                </a:solidFill>
              </a:rPr>
              <a:t>Εκδίδει τις αποφάσεις για την κήρυξη κατάστασης ετοιμότητας πολιτικής προστασίας και κατάστασης ανάγκης πολιτικής προστασίας, στις περιπτώσεις περιφερειακών και τοπικών καταστροφών μεγάλης και μικρής </a:t>
            </a:r>
            <a:r>
              <a:rPr lang="el-GR" dirty="0" smtClean="0">
                <a:solidFill>
                  <a:schemeClr val="bg1"/>
                </a:solidFill>
              </a:rPr>
              <a:t>έντασης</a:t>
            </a:r>
          </a:p>
          <a:p>
            <a:pPr marL="285750" indent="-285750" algn="just">
              <a:buFont typeface="Wingdings" pitchFamily="2" charset="2"/>
              <a:buChar char="Ø"/>
            </a:pPr>
            <a:endParaRPr lang="el-GR" dirty="0">
              <a:solidFill>
                <a:schemeClr val="bg1"/>
              </a:solidFill>
            </a:endParaRPr>
          </a:p>
          <a:p>
            <a:pPr marL="285750" indent="-285750" algn="just">
              <a:buFont typeface="Wingdings" pitchFamily="2" charset="2"/>
              <a:buChar char="Ø"/>
            </a:pPr>
            <a:r>
              <a:rPr lang="el-GR" dirty="0">
                <a:solidFill>
                  <a:schemeClr val="bg1"/>
                </a:solidFill>
              </a:rPr>
              <a:t>Εισηγείται στον Υπουργό </a:t>
            </a:r>
            <a:r>
              <a:rPr lang="el-GR" dirty="0" smtClean="0">
                <a:solidFill>
                  <a:schemeClr val="bg1"/>
                </a:solidFill>
              </a:rPr>
              <a:t>Εσωτερικών τη </a:t>
            </a:r>
            <a:r>
              <a:rPr lang="el-GR" dirty="0">
                <a:solidFill>
                  <a:schemeClr val="bg1"/>
                </a:solidFill>
              </a:rPr>
              <a:t>διάθεση και κατανομή των </a:t>
            </a:r>
            <a:r>
              <a:rPr lang="el-GR" dirty="0" smtClean="0">
                <a:solidFill>
                  <a:schemeClr val="bg1"/>
                </a:solidFill>
              </a:rPr>
              <a:t>πιστώσεων</a:t>
            </a:r>
          </a:p>
          <a:p>
            <a:pPr marL="285750" indent="-285750" algn="just">
              <a:buFont typeface="Wingdings" pitchFamily="2" charset="2"/>
              <a:buChar char="Ø"/>
            </a:pPr>
            <a:endParaRPr lang="el-GR" dirty="0">
              <a:solidFill>
                <a:schemeClr val="bg1"/>
              </a:solidFill>
            </a:endParaRPr>
          </a:p>
          <a:p>
            <a:pPr marL="285750" indent="-285750" algn="just">
              <a:buFont typeface="Wingdings" pitchFamily="2" charset="2"/>
              <a:buChar char="Ø"/>
            </a:pPr>
            <a:r>
              <a:rPr lang="el-GR" dirty="0">
                <a:solidFill>
                  <a:schemeClr val="bg1"/>
                </a:solidFill>
              </a:rPr>
              <a:t>Σ</a:t>
            </a:r>
            <a:r>
              <a:rPr lang="el-GR" dirty="0" smtClean="0">
                <a:solidFill>
                  <a:schemeClr val="bg1"/>
                </a:solidFill>
              </a:rPr>
              <a:t>υντονίζει </a:t>
            </a:r>
            <a:r>
              <a:rPr lang="el-GR" dirty="0">
                <a:solidFill>
                  <a:schemeClr val="bg1"/>
                </a:solidFill>
              </a:rPr>
              <a:t>τη διάθεση του αναγκαίου ανθρώπινου δυναμικού, των τεχνικών μέσων, καθώς και της βοήθειας που παρέχεται, από άλλες </a:t>
            </a:r>
            <a:r>
              <a:rPr lang="el-GR" dirty="0" smtClean="0">
                <a:solidFill>
                  <a:schemeClr val="bg1"/>
                </a:solidFill>
              </a:rPr>
              <a:t>χώρες</a:t>
            </a:r>
            <a:endParaRPr lang="el-GR" dirty="0">
              <a:solidFill>
                <a:schemeClr val="bg1"/>
              </a:solidFill>
            </a:endParaRPr>
          </a:p>
        </p:txBody>
      </p:sp>
    </p:spTree>
    <p:extLst>
      <p:ext uri="{BB962C8B-B14F-4D97-AF65-F5344CB8AC3E}">
        <p14:creationId xmlns:p14="http://schemas.microsoft.com/office/powerpoint/2010/main" val="3198869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2483935" y="280402"/>
            <a:ext cx="2588787" cy="523220"/>
          </a:xfrm>
          <a:prstGeom prst="rect">
            <a:avLst/>
          </a:prstGeom>
        </p:spPr>
        <p:txBody>
          <a:bodyPr wrap="none">
            <a:spAutoFit/>
          </a:bodyPr>
          <a:lstStyle/>
          <a:p>
            <a:pPr algn="ctr"/>
            <a:r>
              <a:rPr lang="el-GR" sz="2800" b="1" dirty="0" smtClean="0">
                <a:solidFill>
                  <a:srgbClr val="002060"/>
                </a:solidFill>
              </a:rPr>
              <a:t>ΞΕΝΟΚΡΑΤΗΣ</a:t>
            </a:r>
            <a:endParaRPr lang="el-GR" sz="2800" b="1" dirty="0">
              <a:solidFill>
                <a:srgbClr val="002060"/>
              </a:solidFill>
            </a:endParaRPr>
          </a:p>
        </p:txBody>
      </p:sp>
      <p:sp>
        <p:nvSpPr>
          <p:cNvPr id="2" name="Ορθογώνιο 1"/>
          <p:cNvSpPr/>
          <p:nvPr/>
        </p:nvSpPr>
        <p:spPr>
          <a:xfrm>
            <a:off x="179832" y="1125032"/>
            <a:ext cx="11678339" cy="5324535"/>
          </a:xfrm>
          <a:prstGeom prst="rect">
            <a:avLst/>
          </a:prstGeom>
        </p:spPr>
        <p:txBody>
          <a:bodyPr wrap="square">
            <a:spAutoFit/>
          </a:bodyPr>
          <a:lstStyle/>
          <a:p>
            <a:pPr algn="just"/>
            <a:r>
              <a:rPr lang="el-GR" sz="2000" dirty="0">
                <a:solidFill>
                  <a:srgbClr val="002060"/>
                </a:solidFill>
              </a:rPr>
              <a:t>O σκοπός του Γενικού Σχεδίου με τη συνθηματική λέξη «Ξενοκράτης» είναι η διαμόρφωση ενός συστήματος αποτελεσματικής αντιμετώπισης καταστροφικών φαινομένων για την προστασία της ζωής, της υγείας και της περιουσίας των πολιτών, καθώς και η προστασία του φυσικού περιβάλλοντος. Ο «Ξενοκράτης» συντάχθηκε από τη ΓΓΠΠ με την Υ.Α. 1299/2003 (ΦΕΚ 423 Β΄/10-4-2003) και αναθεωρήθηκε με συμπληρωματική Υ.Α. 3384/2006 (ΦΕΚ 776/28-6-06) με την οποία εγκρίθηκε το Ειδικό Σχέδιο «Διαχείριση Ανθρώπινων Απωλειών».</a:t>
            </a:r>
          </a:p>
          <a:p>
            <a:pPr algn="just"/>
            <a:endParaRPr lang="el-GR" sz="2000" dirty="0">
              <a:solidFill>
                <a:srgbClr val="002060"/>
              </a:solidFill>
            </a:endParaRPr>
          </a:p>
          <a:p>
            <a:pPr algn="just"/>
            <a:r>
              <a:rPr lang="el-GR" sz="2000" dirty="0">
                <a:solidFill>
                  <a:srgbClr val="002060"/>
                </a:solidFill>
              </a:rPr>
              <a:t> </a:t>
            </a:r>
            <a:r>
              <a:rPr lang="el-GR" sz="2000" dirty="0" smtClean="0">
                <a:solidFill>
                  <a:srgbClr val="002060"/>
                </a:solidFill>
              </a:rPr>
              <a:t>Στο </a:t>
            </a:r>
            <a:r>
              <a:rPr lang="el-GR" sz="2000" dirty="0">
                <a:solidFill>
                  <a:srgbClr val="002060"/>
                </a:solidFill>
              </a:rPr>
              <a:t>σχέδιο «Ξενοκράτης»:</a:t>
            </a:r>
          </a:p>
          <a:p>
            <a:pPr algn="just"/>
            <a:endParaRPr lang="el-GR" sz="2000" dirty="0">
              <a:solidFill>
                <a:srgbClr val="002060"/>
              </a:solidFill>
            </a:endParaRPr>
          </a:p>
          <a:p>
            <a:pPr algn="just"/>
            <a:r>
              <a:rPr lang="el-GR" sz="2000" dirty="0">
                <a:solidFill>
                  <a:srgbClr val="002060"/>
                </a:solidFill>
              </a:rPr>
              <a:t>• Καθορίζονται τα είδη των καταστροφών και οι αντίστοιχοι όροι πολιτικής προστασίας.</a:t>
            </a:r>
          </a:p>
          <a:p>
            <a:pPr algn="just"/>
            <a:endParaRPr lang="el-GR" sz="2000" dirty="0">
              <a:solidFill>
                <a:srgbClr val="002060"/>
              </a:solidFill>
            </a:endParaRPr>
          </a:p>
          <a:p>
            <a:pPr algn="just"/>
            <a:r>
              <a:rPr lang="el-GR" sz="2000" dirty="0">
                <a:solidFill>
                  <a:srgbClr val="002060"/>
                </a:solidFill>
              </a:rPr>
              <a:t>• Καθορίζονται ρόλοι και δίνονται κατευθύνσεις σχεδίασης σε Υπουργεία, Περιφέρειες, Ν.Α., Δήμους, Κοινότητες.</a:t>
            </a:r>
          </a:p>
          <a:p>
            <a:pPr algn="just"/>
            <a:endParaRPr lang="el-GR" sz="2000" dirty="0">
              <a:solidFill>
                <a:srgbClr val="002060"/>
              </a:solidFill>
            </a:endParaRPr>
          </a:p>
          <a:p>
            <a:pPr algn="just"/>
            <a:r>
              <a:rPr lang="el-GR" sz="2000" dirty="0">
                <a:solidFill>
                  <a:srgbClr val="002060"/>
                </a:solidFill>
              </a:rPr>
              <a:t>• Αποσαφηνίζεται ότι όλα τα σχέδια εγκρίνονται από τη ΓΓΠΠ.</a:t>
            </a:r>
          </a:p>
          <a:p>
            <a:pPr algn="just"/>
            <a:endParaRPr lang="el-GR" sz="2000" dirty="0">
              <a:solidFill>
                <a:srgbClr val="002060"/>
              </a:solidFill>
            </a:endParaRPr>
          </a:p>
          <a:p>
            <a:pPr algn="just"/>
            <a:r>
              <a:rPr lang="el-GR" sz="2000" dirty="0">
                <a:solidFill>
                  <a:srgbClr val="002060"/>
                </a:solidFill>
              </a:rPr>
              <a:t> </a:t>
            </a:r>
          </a:p>
        </p:txBody>
      </p:sp>
    </p:spTree>
    <p:extLst>
      <p:ext uri="{BB962C8B-B14F-4D97-AF65-F5344CB8AC3E}">
        <p14:creationId xmlns:p14="http://schemas.microsoft.com/office/powerpoint/2010/main" val="35918604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2483935" y="280402"/>
            <a:ext cx="2588787" cy="523220"/>
          </a:xfrm>
          <a:prstGeom prst="rect">
            <a:avLst/>
          </a:prstGeom>
        </p:spPr>
        <p:txBody>
          <a:bodyPr wrap="none">
            <a:spAutoFit/>
          </a:bodyPr>
          <a:lstStyle/>
          <a:p>
            <a:pPr algn="ctr"/>
            <a:r>
              <a:rPr lang="el-GR" sz="2800" b="1" dirty="0" smtClean="0">
                <a:solidFill>
                  <a:srgbClr val="002060"/>
                </a:solidFill>
              </a:rPr>
              <a:t>ΞΕΝΟΚΡΑΤΗΣ</a:t>
            </a:r>
            <a:endParaRPr lang="el-GR" sz="2800" b="1" dirty="0">
              <a:solidFill>
                <a:srgbClr val="002060"/>
              </a:solidFill>
            </a:endParaRPr>
          </a:p>
        </p:txBody>
      </p:sp>
      <p:sp>
        <p:nvSpPr>
          <p:cNvPr id="4" name="Ορθογώνιο 3"/>
          <p:cNvSpPr/>
          <p:nvPr/>
        </p:nvSpPr>
        <p:spPr>
          <a:xfrm>
            <a:off x="179832" y="1216307"/>
            <a:ext cx="11591254" cy="5324535"/>
          </a:xfrm>
          <a:prstGeom prst="rect">
            <a:avLst/>
          </a:prstGeom>
        </p:spPr>
        <p:txBody>
          <a:bodyPr wrap="square">
            <a:spAutoFit/>
          </a:bodyPr>
          <a:lstStyle/>
          <a:p>
            <a:pPr algn="just"/>
            <a:r>
              <a:rPr lang="el-GR" sz="2000" dirty="0">
                <a:solidFill>
                  <a:srgbClr val="002060"/>
                </a:solidFill>
              </a:rPr>
              <a:t>Προσδιορίζονται:</a:t>
            </a:r>
          </a:p>
          <a:p>
            <a:pPr algn="just"/>
            <a:endParaRPr lang="el-GR" sz="2000" dirty="0">
              <a:solidFill>
                <a:srgbClr val="002060"/>
              </a:solidFill>
            </a:endParaRPr>
          </a:p>
          <a:p>
            <a:pPr algn="just"/>
            <a:r>
              <a:rPr lang="el-GR" sz="2000" dirty="0">
                <a:solidFill>
                  <a:srgbClr val="002060"/>
                </a:solidFill>
              </a:rPr>
              <a:t>• Εμπλεκόμενες υπηρεσίες &amp; φορείς.</a:t>
            </a:r>
          </a:p>
          <a:p>
            <a:pPr algn="just"/>
            <a:endParaRPr lang="el-GR" sz="2000" dirty="0">
              <a:solidFill>
                <a:srgbClr val="002060"/>
              </a:solidFill>
            </a:endParaRPr>
          </a:p>
          <a:p>
            <a:pPr algn="just"/>
            <a:r>
              <a:rPr lang="el-GR" sz="2000" dirty="0">
                <a:solidFill>
                  <a:srgbClr val="002060"/>
                </a:solidFill>
              </a:rPr>
              <a:t>• Όργανα που διευθύνουν και συντονίζουν τις επιχειρησιακές δυνάμεις σε όλα τα επίπεδα.</a:t>
            </a:r>
          </a:p>
          <a:p>
            <a:pPr algn="just"/>
            <a:endParaRPr lang="el-GR" sz="2000" dirty="0">
              <a:solidFill>
                <a:srgbClr val="002060"/>
              </a:solidFill>
            </a:endParaRPr>
          </a:p>
          <a:p>
            <a:pPr algn="just"/>
            <a:r>
              <a:rPr lang="el-GR" sz="2000" dirty="0">
                <a:solidFill>
                  <a:srgbClr val="002060"/>
                </a:solidFill>
              </a:rPr>
              <a:t> Παρέχονται ουσιώδη στοιχεία για την:</a:t>
            </a:r>
          </a:p>
          <a:p>
            <a:pPr algn="just"/>
            <a:endParaRPr lang="el-GR" sz="2000" dirty="0">
              <a:solidFill>
                <a:srgbClr val="002060"/>
              </a:solidFill>
            </a:endParaRPr>
          </a:p>
          <a:p>
            <a:pPr algn="just"/>
            <a:r>
              <a:rPr lang="el-GR" sz="2000" dirty="0">
                <a:solidFill>
                  <a:srgbClr val="002060"/>
                </a:solidFill>
              </a:rPr>
              <a:t>• Αξιολόγηση κινδύνων.</a:t>
            </a:r>
          </a:p>
          <a:p>
            <a:pPr algn="just"/>
            <a:endParaRPr lang="el-GR" sz="2000" dirty="0">
              <a:solidFill>
                <a:srgbClr val="002060"/>
              </a:solidFill>
            </a:endParaRPr>
          </a:p>
          <a:p>
            <a:pPr algn="just"/>
            <a:r>
              <a:rPr lang="el-GR" sz="2000" dirty="0">
                <a:solidFill>
                  <a:srgbClr val="002060"/>
                </a:solidFill>
              </a:rPr>
              <a:t>• Επισήμανση ευπαθών χώρων.</a:t>
            </a:r>
          </a:p>
          <a:p>
            <a:pPr algn="just"/>
            <a:endParaRPr lang="el-GR" sz="2000" dirty="0">
              <a:solidFill>
                <a:srgbClr val="002060"/>
              </a:solidFill>
            </a:endParaRPr>
          </a:p>
          <a:p>
            <a:pPr algn="just"/>
            <a:r>
              <a:rPr lang="el-GR" sz="2000" dirty="0">
                <a:solidFill>
                  <a:srgbClr val="002060"/>
                </a:solidFill>
              </a:rPr>
              <a:t>• Εκπόνηση ειδικών σχεδίων για κάθε κίνδυνο.</a:t>
            </a:r>
          </a:p>
          <a:p>
            <a:pPr algn="just"/>
            <a:endParaRPr lang="el-GR" sz="2000" dirty="0">
              <a:solidFill>
                <a:srgbClr val="002060"/>
              </a:solidFill>
            </a:endParaRPr>
          </a:p>
          <a:p>
            <a:pPr algn="just"/>
            <a:r>
              <a:rPr lang="el-GR" sz="2000" dirty="0">
                <a:solidFill>
                  <a:srgbClr val="002060"/>
                </a:solidFill>
              </a:rPr>
              <a:t>• Κατευθυντήριες γραμμές για τη:</a:t>
            </a:r>
          </a:p>
          <a:p>
            <a:pPr algn="just"/>
            <a:endParaRPr lang="el-GR" sz="2000" dirty="0">
              <a:solidFill>
                <a:srgbClr val="002060"/>
              </a:solidFill>
            </a:endParaRPr>
          </a:p>
          <a:p>
            <a:pPr algn="just"/>
            <a:r>
              <a:rPr lang="el-GR" sz="2000" dirty="0">
                <a:solidFill>
                  <a:srgbClr val="002060"/>
                </a:solidFill>
              </a:rPr>
              <a:t>• Χάραξη στρατηγικών και </a:t>
            </a:r>
            <a:r>
              <a:rPr lang="el-GR" sz="2000" dirty="0" smtClean="0">
                <a:solidFill>
                  <a:srgbClr val="002060"/>
                </a:solidFill>
              </a:rPr>
              <a:t>τακτικών.</a:t>
            </a:r>
            <a:endParaRPr lang="el-GR" sz="2000" dirty="0">
              <a:solidFill>
                <a:srgbClr val="002060"/>
              </a:solidFill>
            </a:endParaRPr>
          </a:p>
        </p:txBody>
      </p:sp>
    </p:spTree>
    <p:extLst>
      <p:ext uri="{BB962C8B-B14F-4D97-AF65-F5344CB8AC3E}">
        <p14:creationId xmlns:p14="http://schemas.microsoft.com/office/powerpoint/2010/main" val="1283926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2483935" y="280402"/>
            <a:ext cx="2588787" cy="523220"/>
          </a:xfrm>
          <a:prstGeom prst="rect">
            <a:avLst/>
          </a:prstGeom>
        </p:spPr>
        <p:txBody>
          <a:bodyPr wrap="none">
            <a:spAutoFit/>
          </a:bodyPr>
          <a:lstStyle/>
          <a:p>
            <a:pPr algn="ctr"/>
            <a:r>
              <a:rPr lang="el-GR" sz="2800" b="1" dirty="0" smtClean="0">
                <a:solidFill>
                  <a:srgbClr val="002060"/>
                </a:solidFill>
              </a:rPr>
              <a:t>ΞΕΝΟΚΡΑΤΗΣ</a:t>
            </a:r>
            <a:endParaRPr lang="el-GR" sz="2800" b="1" dirty="0">
              <a:solidFill>
                <a:srgbClr val="002060"/>
              </a:solidFill>
            </a:endParaRPr>
          </a:p>
        </p:txBody>
      </p:sp>
      <p:sp>
        <p:nvSpPr>
          <p:cNvPr id="4" name="Ορθογώνιο 3"/>
          <p:cNvSpPr/>
          <p:nvPr/>
        </p:nvSpPr>
        <p:spPr>
          <a:xfrm>
            <a:off x="179832" y="1619573"/>
            <a:ext cx="11591254" cy="5016758"/>
          </a:xfrm>
          <a:prstGeom prst="rect">
            <a:avLst/>
          </a:prstGeom>
        </p:spPr>
        <p:txBody>
          <a:bodyPr wrap="square">
            <a:spAutoFit/>
          </a:bodyPr>
          <a:lstStyle/>
          <a:p>
            <a:pPr algn="just"/>
            <a:r>
              <a:rPr lang="el-GR" sz="2000" dirty="0" smtClean="0">
                <a:solidFill>
                  <a:srgbClr val="002060"/>
                </a:solidFill>
              </a:rPr>
              <a:t>• </a:t>
            </a:r>
            <a:r>
              <a:rPr lang="el-GR" sz="2000" dirty="0">
                <a:solidFill>
                  <a:srgbClr val="002060"/>
                </a:solidFill>
              </a:rPr>
              <a:t>Ορθή οργάνωση και εξοπλισμό των υπηρεσιών και διαμόρφωση επιχειρησιακής φιλοσοφίας.</a:t>
            </a:r>
          </a:p>
          <a:p>
            <a:pPr algn="just"/>
            <a:endParaRPr lang="el-GR" sz="2000" dirty="0">
              <a:solidFill>
                <a:srgbClr val="002060"/>
              </a:solidFill>
            </a:endParaRPr>
          </a:p>
          <a:p>
            <a:pPr algn="just"/>
            <a:r>
              <a:rPr lang="el-GR" sz="2000" dirty="0">
                <a:solidFill>
                  <a:srgbClr val="002060"/>
                </a:solidFill>
              </a:rPr>
              <a:t>• Έγκαιρη κινητοποίηση, δραστηριοποίηση, διεύθυνση και συντονισμό του ανθρωπίνου δυναμικού και μέσων.</a:t>
            </a:r>
          </a:p>
          <a:p>
            <a:pPr algn="just"/>
            <a:endParaRPr lang="el-GR" sz="2000" dirty="0">
              <a:solidFill>
                <a:srgbClr val="002060"/>
              </a:solidFill>
            </a:endParaRPr>
          </a:p>
          <a:p>
            <a:pPr algn="just"/>
            <a:r>
              <a:rPr lang="el-GR" sz="2000" dirty="0">
                <a:solidFill>
                  <a:srgbClr val="002060"/>
                </a:solidFill>
              </a:rPr>
              <a:t>• Η δημιουργία δυνατοτήτων διοικητικής μέριμνας για την αντιμετώπιση προβλημάτων τόσο των επιχειρησιακών δυνάμεων, όσο και των πληγέντων πολιτών</a:t>
            </a:r>
            <a:r>
              <a:rPr lang="el-GR" sz="2000" dirty="0" smtClean="0">
                <a:solidFill>
                  <a:srgbClr val="002060"/>
                </a:solidFill>
              </a:rPr>
              <a:t>.</a:t>
            </a:r>
          </a:p>
          <a:p>
            <a:pPr algn="just"/>
            <a:endParaRPr lang="el-GR" sz="2000" dirty="0">
              <a:solidFill>
                <a:srgbClr val="002060"/>
              </a:solidFill>
            </a:endParaRPr>
          </a:p>
          <a:p>
            <a:pPr algn="just"/>
            <a:r>
              <a:rPr lang="el-GR" sz="2000" dirty="0">
                <a:solidFill>
                  <a:srgbClr val="002060"/>
                </a:solidFill>
              </a:rPr>
              <a:t>Προβλέπεται</a:t>
            </a:r>
            <a:r>
              <a:rPr lang="el-GR" sz="2000" dirty="0" smtClean="0">
                <a:solidFill>
                  <a:srgbClr val="002060"/>
                </a:solidFill>
              </a:rPr>
              <a:t>:</a:t>
            </a:r>
          </a:p>
          <a:p>
            <a:pPr algn="just"/>
            <a:endParaRPr lang="el-GR" sz="2000" dirty="0">
              <a:solidFill>
                <a:srgbClr val="002060"/>
              </a:solidFill>
            </a:endParaRPr>
          </a:p>
          <a:p>
            <a:pPr algn="just"/>
            <a:r>
              <a:rPr lang="el-GR" sz="2000" dirty="0">
                <a:solidFill>
                  <a:srgbClr val="002060"/>
                </a:solidFill>
              </a:rPr>
              <a:t>• Η δημιουργία συστήματος επικοινωνίας και ροής πληροφοριών μεταξύ όλων των εμπλεκομένων υπηρεσιών και παραγόντων στη διαχείριση των κρίσεων</a:t>
            </a:r>
            <a:r>
              <a:rPr lang="el-GR" sz="2000" dirty="0" smtClean="0">
                <a:solidFill>
                  <a:srgbClr val="002060"/>
                </a:solidFill>
              </a:rPr>
              <a:t>.</a:t>
            </a:r>
          </a:p>
          <a:p>
            <a:pPr algn="just"/>
            <a:endParaRPr lang="el-GR" sz="2000" dirty="0">
              <a:solidFill>
                <a:srgbClr val="002060"/>
              </a:solidFill>
            </a:endParaRPr>
          </a:p>
          <a:p>
            <a:pPr algn="just"/>
            <a:endParaRPr lang="el-GR" sz="2000" dirty="0">
              <a:solidFill>
                <a:srgbClr val="002060"/>
              </a:solidFill>
            </a:endParaRPr>
          </a:p>
          <a:p>
            <a:pPr algn="just"/>
            <a:endParaRPr lang="el-GR" sz="2000" dirty="0">
              <a:solidFill>
                <a:srgbClr val="002060"/>
              </a:solidFill>
            </a:endParaRPr>
          </a:p>
          <a:p>
            <a:pPr algn="just"/>
            <a:r>
              <a:rPr lang="el-GR" sz="2000" dirty="0">
                <a:solidFill>
                  <a:srgbClr val="002060"/>
                </a:solidFill>
              </a:rPr>
              <a:t> </a:t>
            </a:r>
          </a:p>
        </p:txBody>
      </p:sp>
    </p:spTree>
    <p:extLst>
      <p:ext uri="{BB962C8B-B14F-4D97-AF65-F5344CB8AC3E}">
        <p14:creationId xmlns:p14="http://schemas.microsoft.com/office/powerpoint/2010/main" val="3621155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2483935" y="280402"/>
            <a:ext cx="2588787" cy="523220"/>
          </a:xfrm>
          <a:prstGeom prst="rect">
            <a:avLst/>
          </a:prstGeom>
        </p:spPr>
        <p:txBody>
          <a:bodyPr wrap="none">
            <a:spAutoFit/>
          </a:bodyPr>
          <a:lstStyle/>
          <a:p>
            <a:pPr algn="ctr"/>
            <a:r>
              <a:rPr lang="el-GR" sz="2800" b="1" dirty="0" smtClean="0">
                <a:solidFill>
                  <a:srgbClr val="002060"/>
                </a:solidFill>
              </a:rPr>
              <a:t>ΞΕΝΟΚΡΑΤΗΣ</a:t>
            </a:r>
            <a:endParaRPr lang="el-GR" sz="2800" b="1" dirty="0">
              <a:solidFill>
                <a:srgbClr val="002060"/>
              </a:solidFill>
            </a:endParaRPr>
          </a:p>
        </p:txBody>
      </p:sp>
      <p:sp>
        <p:nvSpPr>
          <p:cNvPr id="4" name="Ορθογώνιο 3"/>
          <p:cNvSpPr/>
          <p:nvPr/>
        </p:nvSpPr>
        <p:spPr>
          <a:xfrm>
            <a:off x="179832" y="1216307"/>
            <a:ext cx="11591254" cy="4401205"/>
          </a:xfrm>
          <a:prstGeom prst="rect">
            <a:avLst/>
          </a:prstGeom>
        </p:spPr>
        <p:txBody>
          <a:bodyPr wrap="square">
            <a:spAutoFit/>
          </a:bodyPr>
          <a:lstStyle/>
          <a:p>
            <a:pPr algn="just"/>
            <a:r>
              <a:rPr lang="el-GR" sz="2000" dirty="0" smtClean="0">
                <a:solidFill>
                  <a:srgbClr val="002060"/>
                </a:solidFill>
              </a:rPr>
              <a:t>•</a:t>
            </a:r>
            <a:r>
              <a:rPr lang="el-GR" sz="2000" dirty="0">
                <a:solidFill>
                  <a:srgbClr val="002060"/>
                </a:solidFill>
              </a:rPr>
              <a:t> Το εν λόγω σχέδιο αποτελεί ένα βασικό πλαίσιο σχεδιασμού, βάσει του οποίου ανατίθεται η κατάρτιση των ειδικών ανά κίνδυνο σχεδίων στα καθ’ ύλη αρμόδια υπουργεία. Ήδη βρίσκεται σε εξέλιξη διαδικασία συγκρότησης ομάδων εργασίας στα υπουργεία, με πρωτοβουλία της Γενικής Γραμματείας Πολιτικής Προστασίας, προκειμένου να αναβαθμίσουν τα ειδικά σχέδια ανά κίνδυνο</a:t>
            </a:r>
            <a:r>
              <a:rPr lang="el-GR" sz="2000" dirty="0" smtClean="0">
                <a:solidFill>
                  <a:srgbClr val="002060"/>
                </a:solidFill>
              </a:rPr>
              <a:t>.</a:t>
            </a:r>
          </a:p>
          <a:p>
            <a:pPr algn="just"/>
            <a:endParaRPr lang="el-GR" sz="2000" dirty="0">
              <a:solidFill>
                <a:srgbClr val="002060"/>
              </a:solidFill>
            </a:endParaRPr>
          </a:p>
          <a:p>
            <a:pPr algn="just"/>
            <a:r>
              <a:rPr lang="el-GR" sz="2000" dirty="0">
                <a:solidFill>
                  <a:srgbClr val="002060"/>
                </a:solidFill>
              </a:rPr>
              <a:t>Μέσα από τα ειδικά σχέδια που θα εκπονηθούν από τις ομάδες εργασίας, μπορεί να δοθούν ειδικότερες οδηγίες ή απαιτήσεις σχεδίασης προς τις Περιφέρειες και τις Νομαρχιακές Αυτοδιοικήσεις για την εκ μέρους της σύνταξη σχεδίων. </a:t>
            </a:r>
            <a:endParaRPr lang="el-GR" sz="2000" dirty="0" smtClean="0">
              <a:solidFill>
                <a:srgbClr val="002060"/>
              </a:solidFill>
            </a:endParaRPr>
          </a:p>
          <a:p>
            <a:pPr algn="just"/>
            <a:endParaRPr lang="el-GR" sz="2000" dirty="0">
              <a:solidFill>
                <a:srgbClr val="002060"/>
              </a:solidFill>
            </a:endParaRPr>
          </a:p>
          <a:p>
            <a:pPr algn="just"/>
            <a:r>
              <a:rPr lang="el-GR" sz="2000" dirty="0">
                <a:solidFill>
                  <a:srgbClr val="002060"/>
                </a:solidFill>
              </a:rPr>
              <a:t>Μέχρι την ολοκλήρωση της διαδικασίας εκπόνησης και έγκρισης των ειδικών σχεδίων, ισχύουν όσα προβλέπονται από τα ήδη εγκεκριμένα σχέδια</a:t>
            </a:r>
            <a:r>
              <a:rPr lang="el-GR" sz="2000" dirty="0"/>
              <a:t>.</a:t>
            </a:r>
          </a:p>
          <a:p>
            <a:pPr algn="just"/>
            <a:endParaRPr lang="el-GR" sz="2000" dirty="0">
              <a:solidFill>
                <a:srgbClr val="002060"/>
              </a:solidFill>
            </a:endParaRPr>
          </a:p>
          <a:p>
            <a:pPr algn="just"/>
            <a:endParaRPr lang="el-GR" sz="2000" dirty="0">
              <a:solidFill>
                <a:srgbClr val="002060"/>
              </a:solidFill>
            </a:endParaRPr>
          </a:p>
          <a:p>
            <a:pPr algn="just"/>
            <a:r>
              <a:rPr lang="el-GR" sz="2000" dirty="0">
                <a:solidFill>
                  <a:srgbClr val="002060"/>
                </a:solidFill>
              </a:rPr>
              <a:t> </a:t>
            </a:r>
          </a:p>
        </p:txBody>
      </p:sp>
    </p:spTree>
    <p:extLst>
      <p:ext uri="{BB962C8B-B14F-4D97-AF65-F5344CB8AC3E}">
        <p14:creationId xmlns:p14="http://schemas.microsoft.com/office/powerpoint/2010/main" val="18378179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 xmlns:a16="http://schemas.microsoft.com/office/drawing/2014/main" id="{93AEA043-746F-4334-A00A-A4587B060237}"/>
              </a:ext>
            </a:extLst>
          </p:cNvPr>
          <p:cNvSpPr txBox="1"/>
          <p:nvPr/>
        </p:nvSpPr>
        <p:spPr>
          <a:xfrm>
            <a:off x="7022387" y="1104636"/>
            <a:ext cx="5169613" cy="1754326"/>
          </a:xfrm>
          <a:prstGeom prst="rect">
            <a:avLst/>
          </a:prstGeom>
          <a:noFill/>
        </p:spPr>
        <p:txBody>
          <a:bodyPr wrap="square" rtlCol="0" anchor="ctr">
            <a:spAutoFit/>
          </a:bodyPr>
          <a:lstStyle/>
          <a:p>
            <a:pPr algn="r"/>
            <a:r>
              <a:rPr lang="en-US" altLang="ko-KR" sz="5400" dirty="0" smtClean="0">
                <a:solidFill>
                  <a:schemeClr val="bg1"/>
                </a:solidFill>
                <a:latin typeface="+mj-lt"/>
                <a:cs typeface="Arial" pitchFamily="34" charset="0"/>
              </a:rPr>
              <a:t> CRISIS</a:t>
            </a:r>
          </a:p>
          <a:p>
            <a:pPr algn="r"/>
            <a:r>
              <a:rPr lang="en-US" altLang="ko-KR" sz="5400" dirty="0" smtClean="0">
                <a:solidFill>
                  <a:schemeClr val="bg1"/>
                </a:solidFill>
                <a:latin typeface="+mj-lt"/>
                <a:cs typeface="Arial" pitchFamily="34" charset="0"/>
              </a:rPr>
              <a:t>MANEGEMENT</a:t>
            </a:r>
            <a:endParaRPr lang="ko-KR" altLang="en-US" sz="5400" dirty="0">
              <a:solidFill>
                <a:schemeClr val="bg1"/>
              </a:solidFill>
              <a:latin typeface="+mj-lt"/>
              <a:cs typeface="Arial" pitchFamily="34" charset="0"/>
            </a:endParaRPr>
          </a:p>
        </p:txBody>
      </p:sp>
      <p:sp>
        <p:nvSpPr>
          <p:cNvPr id="2" name="TextBox 1"/>
          <p:cNvSpPr txBox="1"/>
          <p:nvPr/>
        </p:nvSpPr>
        <p:spPr>
          <a:xfrm>
            <a:off x="8148577" y="3993266"/>
            <a:ext cx="3708983" cy="646331"/>
          </a:xfrm>
          <a:prstGeom prst="rect">
            <a:avLst/>
          </a:prstGeom>
          <a:noFill/>
        </p:spPr>
        <p:txBody>
          <a:bodyPr wrap="square" rtlCol="0">
            <a:spAutoFit/>
          </a:bodyPr>
          <a:lstStyle/>
          <a:p>
            <a:pPr algn="ctr"/>
            <a:r>
              <a:rPr lang="en-US" sz="3600" b="1" dirty="0" smtClean="0">
                <a:solidFill>
                  <a:srgbClr val="FF0000"/>
                </a:solidFill>
              </a:rPr>
              <a:t>N. 4662 / 2020</a:t>
            </a:r>
            <a:endParaRPr lang="el-GR" sz="3600" b="1" dirty="0">
              <a:solidFill>
                <a:srgbClr val="FF0000"/>
              </a:solidFill>
            </a:endParaRPr>
          </a:p>
        </p:txBody>
      </p:sp>
    </p:spTree>
    <p:extLst>
      <p:ext uri="{BB962C8B-B14F-4D97-AF65-F5344CB8AC3E}">
        <p14:creationId xmlns:p14="http://schemas.microsoft.com/office/powerpoint/2010/main" val="2336610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22EACE2C-F0BB-4B26-BDA0-E1B66FC049A7}"/>
              </a:ext>
            </a:extLst>
          </p:cNvPr>
          <p:cNvSpPr txBox="1"/>
          <p:nvPr/>
        </p:nvSpPr>
        <p:spPr>
          <a:xfrm>
            <a:off x="7499837" y="2796086"/>
            <a:ext cx="4692163" cy="830997"/>
          </a:xfrm>
          <a:prstGeom prst="rect">
            <a:avLst/>
          </a:prstGeom>
          <a:noFill/>
        </p:spPr>
        <p:txBody>
          <a:bodyPr wrap="square" rtlCol="0" anchor="ctr">
            <a:spAutoFit/>
          </a:bodyPr>
          <a:lstStyle/>
          <a:p>
            <a:endParaRPr lang="ko-KR" altLang="en-US" sz="4800" b="1" dirty="0">
              <a:solidFill>
                <a:schemeClr val="bg1"/>
              </a:solidFill>
              <a:latin typeface="+mj-lt"/>
              <a:cs typeface="Arial" pitchFamily="34" charset="0"/>
            </a:endParaRPr>
          </a:p>
        </p:txBody>
      </p:sp>
      <p:sp>
        <p:nvSpPr>
          <p:cNvPr id="11" name="TextBox 10">
            <a:extLst>
              <a:ext uri="{FF2B5EF4-FFF2-40B4-BE49-F238E27FC236}">
                <a16:creationId xmlns="" xmlns:a16="http://schemas.microsoft.com/office/drawing/2014/main" id="{DF7CD60F-31E5-47BD-825E-DF5FFB019C06}"/>
              </a:ext>
            </a:extLst>
          </p:cNvPr>
          <p:cNvSpPr txBox="1"/>
          <p:nvPr/>
        </p:nvSpPr>
        <p:spPr>
          <a:xfrm>
            <a:off x="6500192" y="481405"/>
            <a:ext cx="5691756" cy="6535187"/>
          </a:xfrm>
          <a:prstGeom prst="rect">
            <a:avLst/>
          </a:prstGeom>
          <a:noFill/>
        </p:spPr>
        <p:txBody>
          <a:bodyPr wrap="square" rtlCol="0" anchor="ctr">
            <a:spAutoFit/>
          </a:bodyPr>
          <a:lstStyle/>
          <a:p>
            <a:pPr marL="342900" indent="-342900">
              <a:buFont typeface="Wingdings" pitchFamily="2" charset="2"/>
              <a:buChar char="§"/>
            </a:pPr>
            <a:r>
              <a:rPr lang="el-GR" altLang="ko-KR" sz="1867" dirty="0">
                <a:solidFill>
                  <a:schemeClr val="bg1"/>
                </a:solidFill>
                <a:cs typeface="Arial" pitchFamily="34" charset="0"/>
              </a:rPr>
              <a:t> </a:t>
            </a:r>
            <a:r>
              <a:rPr lang="el-GR" altLang="ko-KR" sz="1867" dirty="0" smtClean="0">
                <a:solidFill>
                  <a:schemeClr val="bg1"/>
                </a:solidFill>
                <a:cs typeface="Arial" pitchFamily="34" charset="0"/>
              </a:rPr>
              <a:t>Κ</a:t>
            </a:r>
            <a:r>
              <a:rPr lang="el-GR" altLang="ko-KR" sz="2000" dirty="0" smtClean="0">
                <a:solidFill>
                  <a:schemeClr val="bg1"/>
                </a:solidFill>
                <a:cs typeface="Arial" pitchFamily="34" charset="0"/>
              </a:rPr>
              <a:t>αλύπτει </a:t>
            </a:r>
            <a:r>
              <a:rPr lang="el-GR" altLang="ko-KR" sz="2000" dirty="0">
                <a:solidFill>
                  <a:schemeClr val="bg1"/>
                </a:solidFill>
                <a:cs typeface="Arial" pitchFamily="34" charset="0"/>
              </a:rPr>
              <a:t>ολόκληρο τον κύκλο διαχείρισης καταστροφών και συνιστά το σύνολο των συντρεχουσών επιχειρησιακών και διοικητικών δομών και λειτουργιών της Πολιτικής Προστασίας. </a:t>
            </a:r>
            <a:endParaRPr lang="el-GR" altLang="ko-KR" sz="2000" dirty="0" smtClean="0">
              <a:solidFill>
                <a:schemeClr val="bg1"/>
              </a:solidFill>
              <a:cs typeface="Arial" pitchFamily="34" charset="0"/>
            </a:endParaRPr>
          </a:p>
          <a:p>
            <a:endParaRPr lang="el-GR" altLang="ko-KR" sz="2000" dirty="0" smtClean="0">
              <a:solidFill>
                <a:schemeClr val="bg1"/>
              </a:solidFill>
              <a:cs typeface="Arial" pitchFamily="34" charset="0"/>
            </a:endParaRPr>
          </a:p>
          <a:p>
            <a:pPr marL="342900" indent="-342900">
              <a:buFont typeface="Wingdings" pitchFamily="2" charset="2"/>
              <a:buChar char="§"/>
            </a:pPr>
            <a:r>
              <a:rPr lang="el-GR" altLang="ko-KR" sz="2000" dirty="0" smtClean="0">
                <a:solidFill>
                  <a:schemeClr val="bg1"/>
                </a:solidFill>
                <a:cs typeface="Arial" pitchFamily="34" charset="0"/>
              </a:rPr>
              <a:t>Ως προτεραιότητες : </a:t>
            </a:r>
            <a:r>
              <a:rPr lang="el-GR" altLang="ko-KR" sz="2000" dirty="0">
                <a:solidFill>
                  <a:schemeClr val="bg1"/>
                </a:solidFill>
                <a:cs typeface="Arial" pitchFamily="34" charset="0"/>
              </a:rPr>
              <a:t>την πρόληψη, την ετοιμότητα και την προστασία της ζωής, της υγείας και της περιουσίας των πολιτών, του περιβάλλοντος, της πολιτιστικής κληρονομιάς, των υποδομών, των πλουτοπαραγωγικών πηγών, των υπηρεσιών ζωτικής σημασίας, των υλικών και άυλων αγαθών από φυσικές και τεχνολογικές καταστροφές και λοιπές απειλές συναφούς προέλευσης, που προκαλούν ή ενδέχεται να προκαλέσουν καταστάσεις εκτάκτου ανάγκης σε ειρηνική περίοδο και αφετέρου τη μείωση του κινδύνου και την αντιμετώπιση, αποκατάσταση και ελαχιστοποίηση των συνεπειών τους.</a:t>
            </a:r>
          </a:p>
          <a:p>
            <a:endParaRPr lang="ko-KR" altLang="en-US" sz="1867" dirty="0">
              <a:solidFill>
                <a:schemeClr val="bg1"/>
              </a:solidFill>
              <a:cs typeface="Arial" pitchFamily="34" charset="0"/>
            </a:endParaRPr>
          </a:p>
        </p:txBody>
      </p:sp>
      <p:sp>
        <p:nvSpPr>
          <p:cNvPr id="2" name="TextBox 1"/>
          <p:cNvSpPr txBox="1"/>
          <p:nvPr/>
        </p:nvSpPr>
        <p:spPr>
          <a:xfrm>
            <a:off x="150471" y="5845215"/>
            <a:ext cx="3889093" cy="923330"/>
          </a:xfrm>
          <a:prstGeom prst="rect">
            <a:avLst/>
          </a:prstGeom>
          <a:noFill/>
        </p:spPr>
        <p:txBody>
          <a:bodyPr wrap="square" rtlCol="0">
            <a:spAutoFit/>
          </a:bodyPr>
          <a:lstStyle/>
          <a:p>
            <a:pPr algn="ctr"/>
            <a:r>
              <a:rPr lang="el-GR" b="1" dirty="0" smtClean="0">
                <a:solidFill>
                  <a:srgbClr val="66FF33"/>
                </a:solidFill>
              </a:rPr>
              <a:t>ΕΘΝΙΚΟΣ ΜΗΧΑΝΙΣΜΟΣ ΔΙΑΧΕΙΡΙΣΗΣ ΚΡΙΣΕΩΝ &amp; ΑΝΤΙΜΕΤΩΠΙΣΗΣ ΚΙΝΔΥΝΟΥ</a:t>
            </a:r>
            <a:endParaRPr lang="el-GR" b="1" dirty="0">
              <a:solidFill>
                <a:srgbClr val="66FF33"/>
              </a:solidFill>
            </a:endParaRPr>
          </a:p>
        </p:txBody>
      </p:sp>
    </p:spTree>
    <p:extLst>
      <p:ext uri="{BB962C8B-B14F-4D97-AF65-F5344CB8AC3E}">
        <p14:creationId xmlns:p14="http://schemas.microsoft.com/office/powerpoint/2010/main" val="2116302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042133"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43069" y="278716"/>
            <a:ext cx="5810490" cy="461665"/>
          </a:xfrm>
          <a:prstGeom prst="rect">
            <a:avLst/>
          </a:prstGeom>
        </p:spPr>
        <p:txBody>
          <a:bodyPr wrap="square">
            <a:spAutoFit/>
          </a:bodyPr>
          <a:lstStyle/>
          <a:p>
            <a:pPr algn="ctr"/>
            <a:r>
              <a:rPr lang="el-GR" sz="2400" b="1" dirty="0" smtClean="0">
                <a:solidFill>
                  <a:srgbClr val="002060"/>
                </a:solidFill>
              </a:rPr>
              <a:t>ΕΝΝΟΙΟΛΟΓΙΚΟΙ ΠΡΟΣΔΙΟΡΙΣΜΟΙ </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9" name="Group 2">
            <a:extLst>
              <a:ext uri="{FF2B5EF4-FFF2-40B4-BE49-F238E27FC236}">
                <a16:creationId xmlns="" xmlns:a16="http://schemas.microsoft.com/office/drawing/2014/main" id="{AC9FB8BC-F2BA-46BD-A620-94D74F830DE8}"/>
              </a:ext>
            </a:extLst>
          </p:cNvPr>
          <p:cNvGrpSpPr/>
          <p:nvPr/>
        </p:nvGrpSpPr>
        <p:grpSpPr>
          <a:xfrm>
            <a:off x="638051" y="2522052"/>
            <a:ext cx="5871476" cy="3535847"/>
            <a:chOff x="4098364" y="1571764"/>
            <a:chExt cx="7301609" cy="4397082"/>
          </a:xfrm>
        </p:grpSpPr>
        <p:grpSp>
          <p:nvGrpSpPr>
            <p:cNvPr id="10" name="Graphic 55">
              <a:extLst>
                <a:ext uri="{FF2B5EF4-FFF2-40B4-BE49-F238E27FC236}">
                  <a16:creationId xmlns="" xmlns:a16="http://schemas.microsoft.com/office/drawing/2014/main" id="{AA339EFD-E02E-4BBD-B8E9-AF4514BDC158}"/>
                </a:ext>
              </a:extLst>
            </p:cNvPr>
            <p:cNvGrpSpPr/>
            <p:nvPr/>
          </p:nvGrpSpPr>
          <p:grpSpPr>
            <a:xfrm>
              <a:off x="4910815" y="1571764"/>
              <a:ext cx="5616422" cy="3644404"/>
              <a:chOff x="5769768" y="3217068"/>
              <a:chExt cx="651510" cy="422754"/>
            </a:xfrm>
          </p:grpSpPr>
          <p:sp>
            <p:nvSpPr>
              <p:cNvPr id="36" name="Freeform: Shape 28">
                <a:extLst>
                  <a:ext uri="{FF2B5EF4-FFF2-40B4-BE49-F238E27FC236}">
                    <a16:creationId xmlns="" xmlns:a16="http://schemas.microsoft.com/office/drawing/2014/main" id="{28ECB40B-DA7E-4254-98B5-AD959C77D458}"/>
                  </a:ext>
                </a:extLst>
              </p:cNvPr>
              <p:cNvSpPr/>
              <p:nvPr/>
            </p:nvSpPr>
            <p:spPr>
              <a:xfrm>
                <a:off x="5769768" y="3217068"/>
                <a:ext cx="647700" cy="419100"/>
              </a:xfrm>
              <a:custGeom>
                <a:avLst/>
                <a:gdLst>
                  <a:gd name="connsiteX0" fmla="*/ 639604 w 647700"/>
                  <a:gd name="connsiteY0" fmla="*/ 417671 h 419100"/>
                  <a:gd name="connsiteX1" fmla="*/ 14764 w 647700"/>
                  <a:gd name="connsiteY1" fmla="*/ 417671 h 419100"/>
                  <a:gd name="connsiteX2" fmla="*/ 7144 w 647700"/>
                  <a:gd name="connsiteY2" fmla="*/ 410051 h 419100"/>
                  <a:gd name="connsiteX3" fmla="*/ 7144 w 647700"/>
                  <a:gd name="connsiteY3" fmla="*/ 38576 h 419100"/>
                  <a:gd name="connsiteX4" fmla="*/ 37624 w 647700"/>
                  <a:gd name="connsiteY4" fmla="*/ 7144 h 419100"/>
                  <a:gd name="connsiteX5" fmla="*/ 616744 w 647700"/>
                  <a:gd name="connsiteY5" fmla="*/ 7144 h 419100"/>
                  <a:gd name="connsiteX6" fmla="*/ 647224 w 647700"/>
                  <a:gd name="connsiteY6" fmla="*/ 37624 h 419100"/>
                  <a:gd name="connsiteX7" fmla="*/ 647224 w 647700"/>
                  <a:gd name="connsiteY7" fmla="*/ 409099 h 419100"/>
                  <a:gd name="connsiteX8" fmla="*/ 639604 w 647700"/>
                  <a:gd name="connsiteY8" fmla="*/ 417671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9604" y="417671"/>
                    </a:moveTo>
                    <a:lnTo>
                      <a:pt x="14764" y="417671"/>
                    </a:lnTo>
                    <a:cubicBezTo>
                      <a:pt x="10954" y="417671"/>
                      <a:pt x="7144" y="413861"/>
                      <a:pt x="7144" y="410051"/>
                    </a:cubicBezTo>
                    <a:lnTo>
                      <a:pt x="7144" y="38576"/>
                    </a:lnTo>
                    <a:cubicBezTo>
                      <a:pt x="7144" y="20479"/>
                      <a:pt x="20479" y="7144"/>
                      <a:pt x="37624" y="7144"/>
                    </a:cubicBezTo>
                    <a:lnTo>
                      <a:pt x="616744" y="7144"/>
                    </a:lnTo>
                    <a:cubicBezTo>
                      <a:pt x="633889" y="7144"/>
                      <a:pt x="647224" y="20479"/>
                      <a:pt x="647224" y="37624"/>
                    </a:cubicBezTo>
                    <a:lnTo>
                      <a:pt x="647224" y="409099"/>
                    </a:lnTo>
                    <a:cubicBezTo>
                      <a:pt x="647224" y="413861"/>
                      <a:pt x="643414" y="417671"/>
                      <a:pt x="639604" y="417671"/>
                    </a:cubicBezTo>
                    <a:close/>
                  </a:path>
                </a:pathLst>
              </a:custGeom>
              <a:solidFill>
                <a:srgbClr val="808080"/>
              </a:solidFill>
              <a:ln w="9525" cap="flat">
                <a:noFill/>
                <a:prstDash val="solid"/>
                <a:miter/>
              </a:ln>
            </p:spPr>
            <p:txBody>
              <a:bodyPr rtlCol="0" anchor="ctr"/>
              <a:lstStyle/>
              <a:p>
                <a:endParaRPr lang="en-US" b="1"/>
              </a:p>
            </p:txBody>
          </p:sp>
          <p:sp>
            <p:nvSpPr>
              <p:cNvPr id="37" name="Freeform: Shape 29">
                <a:extLst>
                  <a:ext uri="{FF2B5EF4-FFF2-40B4-BE49-F238E27FC236}">
                    <a16:creationId xmlns="" xmlns:a16="http://schemas.microsoft.com/office/drawing/2014/main" id="{665C678F-2E4B-432D-B60E-5FA99F8B84EF}"/>
                  </a:ext>
                </a:extLst>
              </p:cNvPr>
              <p:cNvSpPr/>
              <p:nvPr/>
            </p:nvSpPr>
            <p:spPr>
              <a:xfrm>
                <a:off x="5773578" y="3220722"/>
                <a:ext cx="647700" cy="419100"/>
              </a:xfrm>
              <a:custGeom>
                <a:avLst/>
                <a:gdLst>
                  <a:gd name="connsiteX0" fmla="*/ 631984 w 647700"/>
                  <a:gd name="connsiteY0" fmla="*/ 412909 h 419100"/>
                  <a:gd name="connsiteX1" fmla="*/ 14764 w 647700"/>
                  <a:gd name="connsiteY1" fmla="*/ 412909 h 419100"/>
                  <a:gd name="connsiteX2" fmla="*/ 7144 w 647700"/>
                  <a:gd name="connsiteY2" fmla="*/ 405289 h 419100"/>
                  <a:gd name="connsiteX3" fmla="*/ 7144 w 647700"/>
                  <a:gd name="connsiteY3" fmla="*/ 34766 h 419100"/>
                  <a:gd name="connsiteX4" fmla="*/ 34766 w 647700"/>
                  <a:gd name="connsiteY4" fmla="*/ 7144 h 419100"/>
                  <a:gd name="connsiteX5" fmla="*/ 612934 w 647700"/>
                  <a:gd name="connsiteY5" fmla="*/ 7144 h 419100"/>
                  <a:gd name="connsiteX6" fmla="*/ 640556 w 647700"/>
                  <a:gd name="connsiteY6" fmla="*/ 34766 h 419100"/>
                  <a:gd name="connsiteX7" fmla="*/ 640556 w 647700"/>
                  <a:gd name="connsiteY7" fmla="*/ 405289 h 419100"/>
                  <a:gd name="connsiteX8" fmla="*/ 631984 w 647700"/>
                  <a:gd name="connsiteY8" fmla="*/ 412909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0" h="419100">
                    <a:moveTo>
                      <a:pt x="631984" y="412909"/>
                    </a:moveTo>
                    <a:lnTo>
                      <a:pt x="14764" y="412909"/>
                    </a:lnTo>
                    <a:cubicBezTo>
                      <a:pt x="10954" y="412909"/>
                      <a:pt x="7144" y="409099"/>
                      <a:pt x="7144" y="405289"/>
                    </a:cubicBezTo>
                    <a:lnTo>
                      <a:pt x="7144" y="34766"/>
                    </a:lnTo>
                    <a:cubicBezTo>
                      <a:pt x="7144" y="19526"/>
                      <a:pt x="19526" y="7144"/>
                      <a:pt x="34766" y="7144"/>
                    </a:cubicBezTo>
                    <a:lnTo>
                      <a:pt x="612934" y="7144"/>
                    </a:lnTo>
                    <a:cubicBezTo>
                      <a:pt x="628174" y="7144"/>
                      <a:pt x="640556" y="19526"/>
                      <a:pt x="640556" y="34766"/>
                    </a:cubicBezTo>
                    <a:lnTo>
                      <a:pt x="640556" y="405289"/>
                    </a:lnTo>
                    <a:cubicBezTo>
                      <a:pt x="639604" y="410051"/>
                      <a:pt x="635794" y="412909"/>
                      <a:pt x="631984" y="412909"/>
                    </a:cubicBezTo>
                    <a:close/>
                  </a:path>
                </a:pathLst>
              </a:custGeom>
              <a:solidFill>
                <a:srgbClr val="333333"/>
              </a:solidFill>
              <a:ln w="9525" cap="flat">
                <a:noFill/>
                <a:prstDash val="solid"/>
                <a:miter/>
              </a:ln>
            </p:spPr>
            <p:txBody>
              <a:bodyPr rtlCol="0" anchor="ctr"/>
              <a:lstStyle/>
              <a:p>
                <a:endParaRPr lang="en-US" b="1"/>
              </a:p>
            </p:txBody>
          </p:sp>
        </p:grpSp>
        <p:sp>
          <p:nvSpPr>
            <p:cNvPr id="11" name="Freeform: Shape 4">
              <a:extLst>
                <a:ext uri="{FF2B5EF4-FFF2-40B4-BE49-F238E27FC236}">
                  <a16:creationId xmlns="" xmlns:a16="http://schemas.microsoft.com/office/drawing/2014/main" id="{9BE42D06-2141-4623-8F5D-ADEF6D69335A}"/>
                </a:ext>
              </a:extLst>
            </p:cNvPr>
            <p:cNvSpPr/>
            <p:nvPr/>
          </p:nvSpPr>
          <p:spPr>
            <a:xfrm>
              <a:off x="5130280" y="1781416"/>
              <a:ext cx="5163280" cy="3278273"/>
            </a:xfrm>
            <a:custGeom>
              <a:avLst/>
              <a:gdLst>
                <a:gd name="connsiteX0" fmla="*/ 7144 w 600075"/>
                <a:gd name="connsiteY0" fmla="*/ 7144 h 381000"/>
                <a:gd name="connsiteX1" fmla="*/ 597694 w 600075"/>
                <a:gd name="connsiteY1" fmla="*/ 7144 h 381000"/>
                <a:gd name="connsiteX2" fmla="*/ 597694 w 600075"/>
                <a:gd name="connsiteY2" fmla="*/ 376714 h 381000"/>
                <a:gd name="connsiteX3" fmla="*/ 7144 w 600075"/>
                <a:gd name="connsiteY3" fmla="*/ 376714 h 381000"/>
              </a:gdLst>
              <a:ahLst/>
              <a:cxnLst>
                <a:cxn ang="0">
                  <a:pos x="connsiteX0" y="connsiteY0"/>
                </a:cxn>
                <a:cxn ang="0">
                  <a:pos x="connsiteX1" y="connsiteY1"/>
                </a:cxn>
                <a:cxn ang="0">
                  <a:pos x="connsiteX2" y="connsiteY2"/>
                </a:cxn>
                <a:cxn ang="0">
                  <a:pos x="connsiteX3" y="connsiteY3"/>
                </a:cxn>
              </a:cxnLst>
              <a:rect l="l" t="t" r="r" b="b"/>
              <a:pathLst>
                <a:path w="600075" h="381000">
                  <a:moveTo>
                    <a:pt x="7144" y="7144"/>
                  </a:moveTo>
                  <a:lnTo>
                    <a:pt x="597694" y="7144"/>
                  </a:lnTo>
                  <a:lnTo>
                    <a:pt x="597694" y="376714"/>
                  </a:lnTo>
                  <a:lnTo>
                    <a:pt x="7144" y="376714"/>
                  </a:lnTo>
                  <a:close/>
                </a:path>
              </a:pathLst>
            </a:custGeom>
            <a:solidFill>
              <a:srgbClr val="F2F2F2"/>
            </a:solidFill>
            <a:ln w="9525" cap="flat">
              <a:noFill/>
              <a:prstDash val="solid"/>
              <a:miter/>
            </a:ln>
          </p:spPr>
          <p:txBody>
            <a:bodyPr rtlCol="0" anchor="ctr"/>
            <a:lstStyle/>
            <a:p>
              <a:endParaRPr lang="en-US" b="1"/>
            </a:p>
          </p:txBody>
        </p:sp>
        <p:sp>
          <p:nvSpPr>
            <p:cNvPr id="12" name="Freeform: Shape 5">
              <a:extLst>
                <a:ext uri="{FF2B5EF4-FFF2-40B4-BE49-F238E27FC236}">
                  <a16:creationId xmlns="" xmlns:a16="http://schemas.microsoft.com/office/drawing/2014/main" id="{FFA02965-7769-4129-9F8A-75A4F1D51D1B}"/>
                </a:ext>
              </a:extLst>
            </p:cNvPr>
            <p:cNvSpPr/>
            <p:nvPr/>
          </p:nvSpPr>
          <p:spPr>
            <a:xfrm>
              <a:off x="5210103" y="5108863"/>
              <a:ext cx="4999367" cy="245870"/>
            </a:xfrm>
            <a:custGeom>
              <a:avLst/>
              <a:gdLst>
                <a:gd name="connsiteX0" fmla="*/ 553174 w 581025"/>
                <a:gd name="connsiteY0" fmla="*/ 7144 h 28575"/>
                <a:gd name="connsiteX1" fmla="*/ 574129 w 581025"/>
                <a:gd name="connsiteY1" fmla="*/ 23336 h 28575"/>
                <a:gd name="connsiteX2" fmla="*/ 574129 w 581025"/>
                <a:gd name="connsiteY2" fmla="*/ 30004 h 28575"/>
                <a:gd name="connsiteX3" fmla="*/ 19774 w 581025"/>
                <a:gd name="connsiteY3" fmla="*/ 30004 h 28575"/>
                <a:gd name="connsiteX4" fmla="*/ 8344 w 581025"/>
                <a:gd name="connsiteY4" fmla="*/ 26194 h 28575"/>
                <a:gd name="connsiteX5" fmla="*/ 35014 w 581025"/>
                <a:gd name="connsiteY5" fmla="*/ 7144 h 28575"/>
                <a:gd name="connsiteX6" fmla="*/ 553174 w 581025"/>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025" h="28575">
                  <a:moveTo>
                    <a:pt x="553174" y="7144"/>
                  </a:moveTo>
                  <a:cubicBezTo>
                    <a:pt x="553174" y="7144"/>
                    <a:pt x="566509" y="16669"/>
                    <a:pt x="574129" y="23336"/>
                  </a:cubicBezTo>
                  <a:cubicBezTo>
                    <a:pt x="581749" y="30004"/>
                    <a:pt x="574129" y="30004"/>
                    <a:pt x="574129" y="30004"/>
                  </a:cubicBezTo>
                  <a:cubicBezTo>
                    <a:pt x="574129" y="30004"/>
                    <a:pt x="37871" y="30004"/>
                    <a:pt x="19774" y="30004"/>
                  </a:cubicBezTo>
                  <a:cubicBezTo>
                    <a:pt x="1676" y="30004"/>
                    <a:pt x="8344" y="26194"/>
                    <a:pt x="8344" y="26194"/>
                  </a:cubicBezTo>
                  <a:lnTo>
                    <a:pt x="35014" y="7144"/>
                  </a:lnTo>
                  <a:lnTo>
                    <a:pt x="553174" y="7144"/>
                  </a:lnTo>
                  <a:close/>
                </a:path>
              </a:pathLst>
            </a:custGeom>
            <a:solidFill>
              <a:srgbClr val="323334"/>
            </a:solidFill>
            <a:ln w="9525" cap="flat">
              <a:noFill/>
              <a:prstDash val="solid"/>
              <a:miter/>
            </a:ln>
          </p:spPr>
          <p:txBody>
            <a:bodyPr rtlCol="0" anchor="ctr"/>
            <a:lstStyle/>
            <a:p>
              <a:endParaRPr lang="en-US" b="1"/>
            </a:p>
          </p:txBody>
        </p:sp>
        <p:sp>
          <p:nvSpPr>
            <p:cNvPr id="13" name="Freeform: Shape 6">
              <a:extLst>
                <a:ext uri="{FF2B5EF4-FFF2-40B4-BE49-F238E27FC236}">
                  <a16:creationId xmlns="" xmlns:a16="http://schemas.microsoft.com/office/drawing/2014/main" id="{86874870-19DD-467B-9DEB-12C10C3CFBEC}"/>
                </a:ext>
              </a:extLst>
            </p:cNvPr>
            <p:cNvSpPr/>
            <p:nvPr/>
          </p:nvSpPr>
          <p:spPr>
            <a:xfrm>
              <a:off x="5403495" y="5242756"/>
              <a:ext cx="4589582" cy="81957"/>
            </a:xfrm>
            <a:custGeom>
              <a:avLst/>
              <a:gdLst>
                <a:gd name="connsiteX0" fmla="*/ 538318 w 533400"/>
                <a:gd name="connsiteY0" fmla="*/ 3965 h 0"/>
                <a:gd name="connsiteX1" fmla="*/ 3965 w 533400"/>
                <a:gd name="connsiteY1" fmla="*/ 3965 h 0"/>
              </a:gdLst>
              <a:ahLst/>
              <a:cxnLst>
                <a:cxn ang="0">
                  <a:pos x="connsiteX0" y="connsiteY0"/>
                </a:cxn>
                <a:cxn ang="0">
                  <a:pos x="connsiteX1" y="connsiteY1"/>
                </a:cxn>
              </a:cxnLst>
              <a:rect l="l" t="t" r="r" b="b"/>
              <a:pathLst>
                <a:path w="533400">
                  <a:moveTo>
                    <a:pt x="538318" y="3965"/>
                  </a:moveTo>
                  <a:lnTo>
                    <a:pt x="3965" y="3965"/>
                  </a:lnTo>
                </a:path>
              </a:pathLst>
            </a:custGeom>
            <a:ln w="5287" cap="rnd">
              <a:solidFill>
                <a:srgbClr val="FFFFFF"/>
              </a:solidFill>
              <a:prstDash val="solid"/>
              <a:miter/>
            </a:ln>
          </p:spPr>
          <p:txBody>
            <a:bodyPr rtlCol="0" anchor="ctr"/>
            <a:lstStyle/>
            <a:p>
              <a:endParaRPr lang="en-US" b="1"/>
            </a:p>
          </p:txBody>
        </p:sp>
        <p:sp>
          <p:nvSpPr>
            <p:cNvPr id="14" name="Freeform: Shape 7">
              <a:extLst>
                <a:ext uri="{FF2B5EF4-FFF2-40B4-BE49-F238E27FC236}">
                  <a16:creationId xmlns="" xmlns:a16="http://schemas.microsoft.com/office/drawing/2014/main" id="{46BDC898-DD5A-404B-B0A2-27C176D28A6B}"/>
                </a:ext>
              </a:extLst>
            </p:cNvPr>
            <p:cNvSpPr/>
            <p:nvPr/>
          </p:nvSpPr>
          <p:spPr>
            <a:xfrm>
              <a:off x="5469061" y="5201782"/>
              <a:ext cx="4507626" cy="81957"/>
            </a:xfrm>
            <a:custGeom>
              <a:avLst/>
              <a:gdLst>
                <a:gd name="connsiteX0" fmla="*/ 3965 w 523875"/>
                <a:gd name="connsiteY0" fmla="*/ 3965 h 0"/>
                <a:gd name="connsiteX1" fmla="*/ 524031 w 523875"/>
                <a:gd name="connsiteY1" fmla="*/ 3965 h 0"/>
              </a:gdLst>
              <a:ahLst/>
              <a:cxnLst>
                <a:cxn ang="0">
                  <a:pos x="connsiteX0" y="connsiteY0"/>
                </a:cxn>
                <a:cxn ang="0">
                  <a:pos x="connsiteX1" y="connsiteY1"/>
                </a:cxn>
              </a:cxnLst>
              <a:rect l="l" t="t" r="r" b="b"/>
              <a:pathLst>
                <a:path w="523875">
                  <a:moveTo>
                    <a:pt x="3965" y="3965"/>
                  </a:moveTo>
                  <a:lnTo>
                    <a:pt x="524031" y="3965"/>
                  </a:lnTo>
                </a:path>
              </a:pathLst>
            </a:custGeom>
            <a:ln w="5287" cap="rnd">
              <a:solidFill>
                <a:srgbClr val="FFFFFF"/>
              </a:solidFill>
              <a:prstDash val="solid"/>
              <a:miter/>
            </a:ln>
          </p:spPr>
          <p:txBody>
            <a:bodyPr rtlCol="0" anchor="ctr"/>
            <a:lstStyle/>
            <a:p>
              <a:endParaRPr lang="en-US" b="1"/>
            </a:p>
          </p:txBody>
        </p:sp>
        <p:sp>
          <p:nvSpPr>
            <p:cNvPr id="15" name="Freeform: Shape 8">
              <a:extLst>
                <a:ext uri="{FF2B5EF4-FFF2-40B4-BE49-F238E27FC236}">
                  <a16:creationId xmlns="" xmlns:a16="http://schemas.microsoft.com/office/drawing/2014/main" id="{E9C23E3B-AA1D-4F25-8995-6A630A2375D5}"/>
                </a:ext>
              </a:extLst>
            </p:cNvPr>
            <p:cNvSpPr/>
            <p:nvPr/>
          </p:nvSpPr>
          <p:spPr>
            <a:xfrm>
              <a:off x="5354321" y="5291930"/>
              <a:ext cx="4753496" cy="81957"/>
            </a:xfrm>
            <a:custGeom>
              <a:avLst/>
              <a:gdLst>
                <a:gd name="connsiteX0" fmla="*/ 550701 w 552450"/>
                <a:gd name="connsiteY0" fmla="*/ 3965 h 0"/>
                <a:gd name="connsiteX1" fmla="*/ 3965 w 552450"/>
                <a:gd name="connsiteY1" fmla="*/ 3965 h 0"/>
              </a:gdLst>
              <a:ahLst/>
              <a:cxnLst>
                <a:cxn ang="0">
                  <a:pos x="connsiteX0" y="connsiteY0"/>
                </a:cxn>
                <a:cxn ang="0">
                  <a:pos x="connsiteX1" y="connsiteY1"/>
                </a:cxn>
              </a:cxnLst>
              <a:rect l="l" t="t" r="r" b="b"/>
              <a:pathLst>
                <a:path w="552450">
                  <a:moveTo>
                    <a:pt x="550701" y="3965"/>
                  </a:moveTo>
                  <a:lnTo>
                    <a:pt x="3965" y="3965"/>
                  </a:lnTo>
                </a:path>
              </a:pathLst>
            </a:custGeom>
            <a:ln w="5287" cap="rnd">
              <a:solidFill>
                <a:srgbClr val="FFFFFF"/>
              </a:solidFill>
              <a:prstDash val="solid"/>
              <a:miter/>
            </a:ln>
          </p:spPr>
          <p:txBody>
            <a:bodyPr rtlCol="0" anchor="ctr"/>
            <a:lstStyle/>
            <a:p>
              <a:endParaRPr lang="en-US" b="1"/>
            </a:p>
          </p:txBody>
        </p:sp>
        <p:sp>
          <p:nvSpPr>
            <p:cNvPr id="16" name="Freeform: Shape 9">
              <a:extLst>
                <a:ext uri="{FF2B5EF4-FFF2-40B4-BE49-F238E27FC236}">
                  <a16:creationId xmlns="" xmlns:a16="http://schemas.microsoft.com/office/drawing/2014/main" id="{EA60B853-6E96-4ECA-8D33-A064D0767B08}"/>
                </a:ext>
              </a:extLst>
            </p:cNvPr>
            <p:cNvSpPr/>
            <p:nvPr/>
          </p:nvSpPr>
          <p:spPr>
            <a:xfrm>
              <a:off x="5424729" y="5180579"/>
              <a:ext cx="4343712" cy="81957"/>
            </a:xfrm>
            <a:custGeom>
              <a:avLst/>
              <a:gdLst>
                <a:gd name="connsiteX0" fmla="*/ 1586 w 504825"/>
                <a:gd name="connsiteY0" fmla="*/ 1586 h 0"/>
                <a:gd name="connsiteX1" fmla="*/ 511173 w 504825"/>
                <a:gd name="connsiteY1" fmla="*/ 1586 h 0"/>
              </a:gdLst>
              <a:ahLst/>
              <a:cxnLst>
                <a:cxn ang="0">
                  <a:pos x="connsiteX0" y="connsiteY0"/>
                </a:cxn>
                <a:cxn ang="0">
                  <a:pos x="connsiteX1" y="connsiteY1"/>
                </a:cxn>
              </a:cxnLst>
              <a:rect l="l" t="t" r="r" b="b"/>
              <a:pathLst>
                <a:path w="504825">
                  <a:moveTo>
                    <a:pt x="1586" y="1586"/>
                  </a:moveTo>
                  <a:lnTo>
                    <a:pt x="511173" y="1586"/>
                  </a:lnTo>
                </a:path>
              </a:pathLst>
            </a:custGeom>
            <a:ln w="2115" cap="rnd">
              <a:solidFill>
                <a:srgbClr val="FFFFFF"/>
              </a:solidFill>
              <a:prstDash val="solid"/>
              <a:miter/>
            </a:ln>
          </p:spPr>
          <p:txBody>
            <a:bodyPr rtlCol="0" anchor="ctr"/>
            <a:lstStyle/>
            <a:p>
              <a:endParaRPr lang="en-US" b="1"/>
            </a:p>
          </p:txBody>
        </p:sp>
        <p:sp>
          <p:nvSpPr>
            <p:cNvPr id="17" name="Freeform: Shape 10">
              <a:extLst>
                <a:ext uri="{FF2B5EF4-FFF2-40B4-BE49-F238E27FC236}">
                  <a16:creationId xmlns="" xmlns:a16="http://schemas.microsoft.com/office/drawing/2014/main" id="{446B9320-37FF-4ECB-B5FA-8B184D49A28C}"/>
                </a:ext>
              </a:extLst>
            </p:cNvPr>
            <p:cNvSpPr/>
            <p:nvPr/>
          </p:nvSpPr>
          <p:spPr>
            <a:xfrm>
              <a:off x="5269602" y="5117063"/>
              <a:ext cx="4917410" cy="245870"/>
            </a:xfrm>
            <a:custGeom>
              <a:avLst/>
              <a:gdLst>
                <a:gd name="connsiteX0" fmla="*/ 32861 w 571500"/>
                <a:gd name="connsiteY0" fmla="*/ 7144 h 28575"/>
                <a:gd name="connsiteX1" fmla="*/ 7144 w 571500"/>
                <a:gd name="connsiteY1" fmla="*/ 26194 h 28575"/>
                <a:gd name="connsiteX2" fmla="*/ 566261 w 571500"/>
                <a:gd name="connsiteY2" fmla="*/ 26194 h 28575"/>
                <a:gd name="connsiteX3" fmla="*/ 541496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32861" y="7144"/>
                  </a:moveTo>
                  <a:lnTo>
                    <a:pt x="7144" y="26194"/>
                  </a:lnTo>
                  <a:lnTo>
                    <a:pt x="566261" y="26194"/>
                  </a:lnTo>
                  <a:lnTo>
                    <a:pt x="541496" y="7144"/>
                  </a:lnTo>
                  <a:close/>
                </a:path>
              </a:pathLst>
            </a:custGeom>
            <a:solidFill>
              <a:srgbClr val="323334">
                <a:alpha val="56000"/>
              </a:srgbClr>
            </a:solidFill>
            <a:ln w="9525" cap="flat">
              <a:noFill/>
              <a:prstDash val="solid"/>
              <a:miter/>
            </a:ln>
          </p:spPr>
          <p:txBody>
            <a:bodyPr rtlCol="0" anchor="ctr"/>
            <a:lstStyle/>
            <a:p>
              <a:endParaRPr lang="en-US" b="1"/>
            </a:p>
          </p:txBody>
        </p:sp>
        <p:sp>
          <p:nvSpPr>
            <p:cNvPr id="18" name="Freeform: Shape 11">
              <a:extLst>
                <a:ext uri="{FF2B5EF4-FFF2-40B4-BE49-F238E27FC236}">
                  <a16:creationId xmlns="" xmlns:a16="http://schemas.microsoft.com/office/drawing/2014/main" id="{51237979-272B-4B24-9B6A-A9B1B5DA751F}"/>
                </a:ext>
              </a:extLst>
            </p:cNvPr>
            <p:cNvSpPr/>
            <p:nvPr/>
          </p:nvSpPr>
          <p:spPr>
            <a:xfrm>
              <a:off x="4105815" y="5559062"/>
              <a:ext cx="7294158" cy="409784"/>
            </a:xfrm>
            <a:custGeom>
              <a:avLst/>
              <a:gdLst>
                <a:gd name="connsiteX0" fmla="*/ 842486 w 847725"/>
                <a:gd name="connsiteY0" fmla="*/ 30069 h 47625"/>
                <a:gd name="connsiteX1" fmla="*/ 830104 w 847725"/>
                <a:gd name="connsiteY1" fmla="*/ 44357 h 47625"/>
                <a:gd name="connsiteX2" fmla="*/ 41434 w 847725"/>
                <a:gd name="connsiteY2" fmla="*/ 44357 h 47625"/>
                <a:gd name="connsiteX3" fmla="*/ 20479 w 847725"/>
                <a:gd name="connsiteY3" fmla="*/ 43404 h 47625"/>
                <a:gd name="connsiteX4" fmla="*/ 7144 w 847725"/>
                <a:gd name="connsiteY4" fmla="*/ 29117 h 47625"/>
                <a:gd name="connsiteX5" fmla="*/ 7144 w 847725"/>
                <a:gd name="connsiteY5" fmla="*/ 9114 h 47625"/>
                <a:gd name="connsiteX6" fmla="*/ 9049 w 847725"/>
                <a:gd name="connsiteY6" fmla="*/ 9114 h 47625"/>
                <a:gd name="connsiteX7" fmla="*/ 27146 w 847725"/>
                <a:gd name="connsiteY7" fmla="*/ 9114 h 47625"/>
                <a:gd name="connsiteX8" fmla="*/ 752951 w 847725"/>
                <a:gd name="connsiteY8" fmla="*/ 7209 h 47625"/>
                <a:gd name="connsiteX9" fmla="*/ 842486 w 847725"/>
                <a:gd name="connsiteY9" fmla="*/ 7209 h 47625"/>
                <a:gd name="connsiteX10" fmla="*/ 842486 w 847725"/>
                <a:gd name="connsiteY10" fmla="*/ 7209 h 47625"/>
                <a:gd name="connsiteX11" fmla="*/ 842486 w 847725"/>
                <a:gd name="connsiteY11" fmla="*/ 3006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7725" h="47625">
                  <a:moveTo>
                    <a:pt x="842486" y="30069"/>
                  </a:moveTo>
                  <a:cubicBezTo>
                    <a:pt x="842486" y="44357"/>
                    <a:pt x="830104" y="44357"/>
                    <a:pt x="830104" y="44357"/>
                  </a:cubicBezTo>
                  <a:cubicBezTo>
                    <a:pt x="830104" y="44357"/>
                    <a:pt x="71914" y="44357"/>
                    <a:pt x="41434" y="44357"/>
                  </a:cubicBezTo>
                  <a:cubicBezTo>
                    <a:pt x="31909" y="44357"/>
                    <a:pt x="25241" y="44357"/>
                    <a:pt x="20479" y="43404"/>
                  </a:cubicBezTo>
                  <a:cubicBezTo>
                    <a:pt x="12859" y="42452"/>
                    <a:pt x="7144" y="36737"/>
                    <a:pt x="7144" y="29117"/>
                  </a:cubicBezTo>
                  <a:lnTo>
                    <a:pt x="7144" y="9114"/>
                  </a:lnTo>
                  <a:lnTo>
                    <a:pt x="9049" y="9114"/>
                  </a:lnTo>
                  <a:lnTo>
                    <a:pt x="27146" y="9114"/>
                  </a:lnTo>
                  <a:lnTo>
                    <a:pt x="752951" y="7209"/>
                  </a:lnTo>
                  <a:lnTo>
                    <a:pt x="842486" y="7209"/>
                  </a:lnTo>
                  <a:lnTo>
                    <a:pt x="842486" y="7209"/>
                  </a:lnTo>
                  <a:cubicBezTo>
                    <a:pt x="841534" y="6257"/>
                    <a:pt x="842486" y="15782"/>
                    <a:pt x="842486" y="30069"/>
                  </a:cubicBezTo>
                  <a:close/>
                </a:path>
              </a:pathLst>
            </a:custGeom>
            <a:solidFill>
              <a:srgbClr val="666666"/>
            </a:solidFill>
            <a:ln w="9525" cap="flat">
              <a:noFill/>
              <a:prstDash val="solid"/>
              <a:miter/>
            </a:ln>
          </p:spPr>
          <p:txBody>
            <a:bodyPr rtlCol="0" anchor="ctr"/>
            <a:lstStyle/>
            <a:p>
              <a:endParaRPr lang="en-US" b="1"/>
            </a:p>
          </p:txBody>
        </p:sp>
        <p:sp>
          <p:nvSpPr>
            <p:cNvPr id="19" name="Freeform: Shape 12">
              <a:extLst>
                <a:ext uri="{FF2B5EF4-FFF2-40B4-BE49-F238E27FC236}">
                  <a16:creationId xmlns="" xmlns:a16="http://schemas.microsoft.com/office/drawing/2014/main" id="{834DE6E7-BE0F-4046-ACAB-C82D3219735D}"/>
                </a:ext>
              </a:extLst>
            </p:cNvPr>
            <p:cNvSpPr/>
            <p:nvPr/>
          </p:nvSpPr>
          <p:spPr>
            <a:xfrm>
              <a:off x="4098364" y="5051498"/>
              <a:ext cx="7294158" cy="655655"/>
            </a:xfrm>
            <a:custGeom>
              <a:avLst/>
              <a:gdLst>
                <a:gd name="connsiteX0" fmla="*/ 827161 w 847725"/>
                <a:gd name="connsiteY0" fmla="*/ 70009 h 76200"/>
                <a:gd name="connsiteX1" fmla="*/ 753818 w 847725"/>
                <a:gd name="connsiteY1" fmla="*/ 70009 h 76200"/>
                <a:gd name="connsiteX2" fmla="*/ 24203 w 847725"/>
                <a:gd name="connsiteY2" fmla="*/ 70009 h 76200"/>
                <a:gd name="connsiteX3" fmla="*/ 17535 w 847725"/>
                <a:gd name="connsiteY3" fmla="*/ 70009 h 76200"/>
                <a:gd name="connsiteX4" fmla="*/ 8010 w 847725"/>
                <a:gd name="connsiteY4" fmla="*/ 67151 h 76200"/>
                <a:gd name="connsiteX5" fmla="*/ 13725 w 847725"/>
                <a:gd name="connsiteY5" fmla="*/ 58579 h 76200"/>
                <a:gd name="connsiteX6" fmla="*/ 97545 w 847725"/>
                <a:gd name="connsiteY6" fmla="*/ 9049 h 76200"/>
                <a:gd name="connsiteX7" fmla="*/ 101355 w 847725"/>
                <a:gd name="connsiteY7" fmla="*/ 7144 h 76200"/>
                <a:gd name="connsiteX8" fmla="*/ 739531 w 847725"/>
                <a:gd name="connsiteY8" fmla="*/ 7144 h 76200"/>
                <a:gd name="connsiteX9" fmla="*/ 742388 w 847725"/>
                <a:gd name="connsiteY9" fmla="*/ 8096 h 76200"/>
                <a:gd name="connsiteX10" fmla="*/ 746198 w 847725"/>
                <a:gd name="connsiteY10" fmla="*/ 9049 h 76200"/>
                <a:gd name="connsiteX11" fmla="*/ 747150 w 847725"/>
                <a:gd name="connsiteY11" fmla="*/ 9049 h 76200"/>
                <a:gd name="connsiteX12" fmla="*/ 757628 w 847725"/>
                <a:gd name="connsiteY12" fmla="*/ 14764 h 76200"/>
                <a:gd name="connsiteX13" fmla="*/ 840496 w 847725"/>
                <a:gd name="connsiteY13" fmla="*/ 62389 h 76200"/>
                <a:gd name="connsiteX14" fmla="*/ 842400 w 847725"/>
                <a:gd name="connsiteY14" fmla="*/ 65246 h 76200"/>
                <a:gd name="connsiteX15" fmla="*/ 827161 w 847725"/>
                <a:gd name="connsiteY15" fmla="*/ 70009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7725" h="76200">
                  <a:moveTo>
                    <a:pt x="827161" y="70009"/>
                  </a:moveTo>
                  <a:cubicBezTo>
                    <a:pt x="823350" y="70009"/>
                    <a:pt x="795728" y="70009"/>
                    <a:pt x="753818" y="70009"/>
                  </a:cubicBezTo>
                  <a:cubicBezTo>
                    <a:pt x="566175" y="70009"/>
                    <a:pt x="85163" y="70009"/>
                    <a:pt x="24203" y="70009"/>
                  </a:cubicBezTo>
                  <a:cubicBezTo>
                    <a:pt x="20393" y="70009"/>
                    <a:pt x="17535" y="70009"/>
                    <a:pt x="17535" y="70009"/>
                  </a:cubicBezTo>
                  <a:cubicBezTo>
                    <a:pt x="17535" y="70009"/>
                    <a:pt x="10868" y="70009"/>
                    <a:pt x="8010" y="67151"/>
                  </a:cubicBezTo>
                  <a:cubicBezTo>
                    <a:pt x="6105" y="65246"/>
                    <a:pt x="7058" y="63341"/>
                    <a:pt x="13725" y="58579"/>
                  </a:cubicBezTo>
                  <a:cubicBezTo>
                    <a:pt x="27060" y="49054"/>
                    <a:pt x="82305" y="17621"/>
                    <a:pt x="97545" y="9049"/>
                  </a:cubicBezTo>
                  <a:cubicBezTo>
                    <a:pt x="100403" y="8096"/>
                    <a:pt x="101355" y="7144"/>
                    <a:pt x="101355" y="7144"/>
                  </a:cubicBezTo>
                  <a:lnTo>
                    <a:pt x="739531" y="7144"/>
                  </a:lnTo>
                  <a:cubicBezTo>
                    <a:pt x="739531" y="7144"/>
                    <a:pt x="740483" y="7144"/>
                    <a:pt x="742388" y="8096"/>
                  </a:cubicBezTo>
                  <a:cubicBezTo>
                    <a:pt x="743340" y="8096"/>
                    <a:pt x="744293" y="9049"/>
                    <a:pt x="746198" y="9049"/>
                  </a:cubicBezTo>
                  <a:cubicBezTo>
                    <a:pt x="746198" y="9049"/>
                    <a:pt x="746198" y="9049"/>
                    <a:pt x="747150" y="9049"/>
                  </a:cubicBezTo>
                  <a:cubicBezTo>
                    <a:pt x="750008" y="10001"/>
                    <a:pt x="753818" y="11906"/>
                    <a:pt x="757628" y="14764"/>
                  </a:cubicBezTo>
                  <a:cubicBezTo>
                    <a:pt x="770963" y="23336"/>
                    <a:pt x="840496" y="62389"/>
                    <a:pt x="840496" y="62389"/>
                  </a:cubicBezTo>
                  <a:cubicBezTo>
                    <a:pt x="840496" y="62389"/>
                    <a:pt x="842400" y="63341"/>
                    <a:pt x="842400" y="65246"/>
                  </a:cubicBezTo>
                  <a:cubicBezTo>
                    <a:pt x="844306" y="67151"/>
                    <a:pt x="842400" y="70009"/>
                    <a:pt x="827161" y="70009"/>
                  </a:cubicBezTo>
                  <a:close/>
                </a:path>
              </a:pathLst>
            </a:custGeom>
            <a:solidFill>
              <a:srgbClr val="9DA4AA"/>
            </a:solidFill>
            <a:ln w="9525" cap="flat">
              <a:noFill/>
              <a:prstDash val="solid"/>
              <a:miter/>
            </a:ln>
          </p:spPr>
          <p:txBody>
            <a:bodyPr rtlCol="0" anchor="ctr"/>
            <a:lstStyle/>
            <a:p>
              <a:endParaRPr lang="en-US" b="1"/>
            </a:p>
          </p:txBody>
        </p:sp>
        <p:sp>
          <p:nvSpPr>
            <p:cNvPr id="20" name="Freeform: Shape 13">
              <a:extLst>
                <a:ext uri="{FF2B5EF4-FFF2-40B4-BE49-F238E27FC236}">
                  <a16:creationId xmlns="" xmlns:a16="http://schemas.microsoft.com/office/drawing/2014/main" id="{C5D6B483-ECCB-45D1-B405-07BE177B0B57}"/>
                </a:ext>
              </a:extLst>
            </p:cNvPr>
            <p:cNvSpPr/>
            <p:nvPr/>
          </p:nvSpPr>
          <p:spPr>
            <a:xfrm>
              <a:off x="6803481" y="5354734"/>
              <a:ext cx="1868616" cy="245870"/>
            </a:xfrm>
            <a:custGeom>
              <a:avLst/>
              <a:gdLst>
                <a:gd name="connsiteX0" fmla="*/ 23187 w 209550"/>
                <a:gd name="connsiteY0" fmla="*/ 7144 h 28575"/>
                <a:gd name="connsiteX1" fmla="*/ 12710 w 209550"/>
                <a:gd name="connsiteY1" fmla="*/ 12859 h 28575"/>
                <a:gd name="connsiteX2" fmla="*/ 7947 w 209550"/>
                <a:gd name="connsiteY2" fmla="*/ 19526 h 28575"/>
                <a:gd name="connsiteX3" fmla="*/ 21282 w 209550"/>
                <a:gd name="connsiteY3" fmla="*/ 25241 h 28575"/>
                <a:gd name="connsiteX4" fmla="*/ 111770 w 209550"/>
                <a:gd name="connsiteY4" fmla="*/ 25241 h 28575"/>
                <a:gd name="connsiteX5" fmla="*/ 111770 w 209550"/>
                <a:gd name="connsiteY5" fmla="*/ 25241 h 28575"/>
                <a:gd name="connsiteX6" fmla="*/ 195590 w 209550"/>
                <a:gd name="connsiteY6" fmla="*/ 25241 h 28575"/>
                <a:gd name="connsiteX7" fmla="*/ 208925 w 209550"/>
                <a:gd name="connsiteY7" fmla="*/ 19526 h 28575"/>
                <a:gd name="connsiteX8" fmla="*/ 204162 w 209550"/>
                <a:gd name="connsiteY8" fmla="*/ 12859 h 28575"/>
                <a:gd name="connsiteX9" fmla="*/ 193685 w 209550"/>
                <a:gd name="connsiteY9"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8575">
                  <a:moveTo>
                    <a:pt x="23187" y="7144"/>
                  </a:moveTo>
                  <a:cubicBezTo>
                    <a:pt x="19377" y="7144"/>
                    <a:pt x="15567" y="9049"/>
                    <a:pt x="12710" y="12859"/>
                  </a:cubicBezTo>
                  <a:lnTo>
                    <a:pt x="7947" y="19526"/>
                  </a:lnTo>
                  <a:cubicBezTo>
                    <a:pt x="7947" y="19526"/>
                    <a:pt x="2232" y="26194"/>
                    <a:pt x="21282" y="25241"/>
                  </a:cubicBezTo>
                  <a:cubicBezTo>
                    <a:pt x="30807" y="25241"/>
                    <a:pt x="72717" y="25241"/>
                    <a:pt x="111770" y="25241"/>
                  </a:cubicBezTo>
                  <a:lnTo>
                    <a:pt x="111770" y="25241"/>
                  </a:lnTo>
                  <a:cubicBezTo>
                    <a:pt x="148917" y="25241"/>
                    <a:pt x="187017" y="25241"/>
                    <a:pt x="195590" y="25241"/>
                  </a:cubicBezTo>
                  <a:cubicBezTo>
                    <a:pt x="213687" y="26194"/>
                    <a:pt x="208925" y="19526"/>
                    <a:pt x="208925" y="19526"/>
                  </a:cubicBezTo>
                  <a:lnTo>
                    <a:pt x="204162" y="12859"/>
                  </a:lnTo>
                  <a:cubicBezTo>
                    <a:pt x="202257" y="9049"/>
                    <a:pt x="198447" y="7144"/>
                    <a:pt x="193685" y="7144"/>
                  </a:cubicBezTo>
                </a:path>
              </a:pathLst>
            </a:custGeom>
            <a:solidFill>
              <a:srgbClr val="70757B"/>
            </a:solidFill>
            <a:ln w="9525" cap="flat">
              <a:noFill/>
              <a:prstDash val="solid"/>
              <a:miter/>
            </a:ln>
          </p:spPr>
          <p:txBody>
            <a:bodyPr rtlCol="0" anchor="ctr"/>
            <a:lstStyle/>
            <a:p>
              <a:endParaRPr lang="en-US" b="1"/>
            </a:p>
          </p:txBody>
        </p:sp>
        <p:sp>
          <p:nvSpPr>
            <p:cNvPr id="21" name="Freeform: Shape 14">
              <a:extLst>
                <a:ext uri="{FF2B5EF4-FFF2-40B4-BE49-F238E27FC236}">
                  <a16:creationId xmlns="" xmlns:a16="http://schemas.microsoft.com/office/drawing/2014/main" id="{3C6E423E-CE2A-458B-931D-5E19A0C9339D}"/>
                </a:ext>
              </a:extLst>
            </p:cNvPr>
            <p:cNvSpPr/>
            <p:nvPr/>
          </p:nvSpPr>
          <p:spPr>
            <a:xfrm>
              <a:off x="5179454" y="5125255"/>
              <a:ext cx="4917410" cy="245870"/>
            </a:xfrm>
            <a:custGeom>
              <a:avLst/>
              <a:gdLst>
                <a:gd name="connsiteX0" fmla="*/ 566261 w 571500"/>
                <a:gd name="connsiteY0" fmla="*/ 30004 h 28575"/>
                <a:gd name="connsiteX1" fmla="*/ 7144 w 571500"/>
                <a:gd name="connsiteY1" fmla="*/ 30004 h 28575"/>
                <a:gd name="connsiteX2" fmla="*/ 28099 w 571500"/>
                <a:gd name="connsiteY2" fmla="*/ 7144 h 28575"/>
                <a:gd name="connsiteX3" fmla="*/ 543401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66261" y="30004"/>
                  </a:moveTo>
                  <a:lnTo>
                    <a:pt x="7144" y="30004"/>
                  </a:lnTo>
                  <a:lnTo>
                    <a:pt x="28099" y="7144"/>
                  </a:lnTo>
                  <a:lnTo>
                    <a:pt x="543401" y="7144"/>
                  </a:lnTo>
                  <a:close/>
                </a:path>
              </a:pathLst>
            </a:custGeom>
            <a:solidFill>
              <a:srgbClr val="575A5A"/>
            </a:solidFill>
            <a:ln w="9525" cap="flat">
              <a:noFill/>
              <a:prstDash val="solid"/>
              <a:miter/>
            </a:ln>
          </p:spPr>
          <p:txBody>
            <a:bodyPr rtlCol="0" anchor="ctr"/>
            <a:lstStyle/>
            <a:p>
              <a:endParaRPr lang="en-US" b="1"/>
            </a:p>
          </p:txBody>
        </p:sp>
        <p:sp>
          <p:nvSpPr>
            <p:cNvPr id="22" name="Freeform: Shape 15">
              <a:extLst>
                <a:ext uri="{FF2B5EF4-FFF2-40B4-BE49-F238E27FC236}">
                  <a16:creationId xmlns="" xmlns:a16="http://schemas.microsoft.com/office/drawing/2014/main" id="{BCBC52B9-AC8E-4ADB-A1DB-6B311C3A9EF3}"/>
                </a:ext>
              </a:extLst>
            </p:cNvPr>
            <p:cNvSpPr/>
            <p:nvPr/>
          </p:nvSpPr>
          <p:spPr>
            <a:xfrm>
              <a:off x="5146671" y="5125255"/>
              <a:ext cx="4917410" cy="245870"/>
            </a:xfrm>
            <a:custGeom>
              <a:avLst/>
              <a:gdLst>
                <a:gd name="connsiteX0" fmla="*/ 571024 w 571500"/>
                <a:gd name="connsiteY0" fmla="*/ 30004 h 28575"/>
                <a:gd name="connsiteX1" fmla="*/ 7144 w 571500"/>
                <a:gd name="connsiteY1" fmla="*/ 30004 h 28575"/>
                <a:gd name="connsiteX2" fmla="*/ 28099 w 571500"/>
                <a:gd name="connsiteY2" fmla="*/ 7144 h 28575"/>
                <a:gd name="connsiteX3" fmla="*/ 548164 w 571500"/>
                <a:gd name="connsiteY3" fmla="*/ 7144 h 28575"/>
              </a:gdLst>
              <a:ahLst/>
              <a:cxnLst>
                <a:cxn ang="0">
                  <a:pos x="connsiteX0" y="connsiteY0"/>
                </a:cxn>
                <a:cxn ang="0">
                  <a:pos x="connsiteX1" y="connsiteY1"/>
                </a:cxn>
                <a:cxn ang="0">
                  <a:pos x="connsiteX2" y="connsiteY2"/>
                </a:cxn>
                <a:cxn ang="0">
                  <a:pos x="connsiteX3" y="connsiteY3"/>
                </a:cxn>
              </a:cxnLst>
              <a:rect l="l" t="t" r="r" b="b"/>
              <a:pathLst>
                <a:path w="571500" h="28575">
                  <a:moveTo>
                    <a:pt x="571024" y="30004"/>
                  </a:moveTo>
                  <a:lnTo>
                    <a:pt x="7144" y="30004"/>
                  </a:lnTo>
                  <a:lnTo>
                    <a:pt x="28099" y="7144"/>
                  </a:lnTo>
                  <a:lnTo>
                    <a:pt x="548164" y="7144"/>
                  </a:lnTo>
                  <a:close/>
                </a:path>
              </a:pathLst>
            </a:custGeom>
            <a:solidFill>
              <a:srgbClr val="575A5A"/>
            </a:solidFill>
            <a:ln w="9525" cap="flat">
              <a:noFill/>
              <a:prstDash val="solid"/>
              <a:miter/>
            </a:ln>
          </p:spPr>
          <p:txBody>
            <a:bodyPr rtlCol="0" anchor="ctr"/>
            <a:lstStyle/>
            <a:p>
              <a:endParaRPr lang="en-US" b="1"/>
            </a:p>
          </p:txBody>
        </p:sp>
        <p:sp>
          <p:nvSpPr>
            <p:cNvPr id="23" name="Freeform: Shape 16">
              <a:extLst>
                <a:ext uri="{FF2B5EF4-FFF2-40B4-BE49-F238E27FC236}">
                  <a16:creationId xmlns="" xmlns:a16="http://schemas.microsoft.com/office/drawing/2014/main" id="{6C46E444-0C1F-4505-9994-94C96067F45C}"/>
                </a:ext>
              </a:extLst>
            </p:cNvPr>
            <p:cNvSpPr/>
            <p:nvPr/>
          </p:nvSpPr>
          <p:spPr>
            <a:xfrm>
              <a:off x="7022398" y="1844838"/>
              <a:ext cx="3271162" cy="3198464"/>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b="1" dirty="0"/>
            </a:p>
          </p:txBody>
        </p:sp>
        <p:grpSp>
          <p:nvGrpSpPr>
            <p:cNvPr id="24" name="Group 17">
              <a:extLst>
                <a:ext uri="{FF2B5EF4-FFF2-40B4-BE49-F238E27FC236}">
                  <a16:creationId xmlns="" xmlns:a16="http://schemas.microsoft.com/office/drawing/2014/main" id="{7C134881-8206-469D-9094-47B011519B97}"/>
                </a:ext>
              </a:extLst>
            </p:cNvPr>
            <p:cNvGrpSpPr/>
            <p:nvPr/>
          </p:nvGrpSpPr>
          <p:grpSpPr>
            <a:xfrm>
              <a:off x="5370712" y="5206368"/>
              <a:ext cx="4572000" cy="149296"/>
              <a:chOff x="5370712" y="5206368"/>
              <a:chExt cx="4572000" cy="149296"/>
            </a:xfrm>
          </p:grpSpPr>
          <p:sp>
            <p:nvSpPr>
              <p:cNvPr id="32" name="Rectangle 24">
                <a:extLst>
                  <a:ext uri="{FF2B5EF4-FFF2-40B4-BE49-F238E27FC236}">
                    <a16:creationId xmlns="" xmlns:a16="http://schemas.microsoft.com/office/drawing/2014/main" id="{A186A8FD-41AC-40B6-8701-D892F7469CFA}"/>
                  </a:ext>
                </a:extLst>
              </p:cNvPr>
              <p:cNvSpPr/>
              <p:nvPr/>
            </p:nvSpPr>
            <p:spPr>
              <a:xfrm>
                <a:off x="5370712" y="5337376"/>
                <a:ext cx="457200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3" name="Rectangle 25">
                <a:extLst>
                  <a:ext uri="{FF2B5EF4-FFF2-40B4-BE49-F238E27FC236}">
                    <a16:creationId xmlns="" xmlns:a16="http://schemas.microsoft.com/office/drawing/2014/main" id="{C609C234-21C4-4D8B-B4BC-DB10F120776A}"/>
                  </a:ext>
                </a:extLst>
              </p:cNvPr>
              <p:cNvSpPr/>
              <p:nvPr/>
            </p:nvSpPr>
            <p:spPr>
              <a:xfrm>
                <a:off x="5416432" y="5293706"/>
                <a:ext cx="448056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4" name="Rectangle 26">
                <a:extLst>
                  <a:ext uri="{FF2B5EF4-FFF2-40B4-BE49-F238E27FC236}">
                    <a16:creationId xmlns="" xmlns:a16="http://schemas.microsoft.com/office/drawing/2014/main" id="{452AA423-C88B-4878-B30E-F222A148FACC}"/>
                  </a:ext>
                </a:extLst>
              </p:cNvPr>
              <p:cNvSpPr/>
              <p:nvPr/>
            </p:nvSpPr>
            <p:spPr>
              <a:xfrm>
                <a:off x="5462152" y="5250037"/>
                <a:ext cx="438912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5" name="Rectangle 27">
                <a:extLst>
                  <a:ext uri="{FF2B5EF4-FFF2-40B4-BE49-F238E27FC236}">
                    <a16:creationId xmlns="" xmlns:a16="http://schemas.microsoft.com/office/drawing/2014/main" id="{6FE03EE4-FC49-42FF-BD7E-98318AD43172}"/>
                  </a:ext>
                </a:extLst>
              </p:cNvPr>
              <p:cNvSpPr/>
              <p:nvPr/>
            </p:nvSpPr>
            <p:spPr>
              <a:xfrm>
                <a:off x="5507872" y="5206368"/>
                <a:ext cx="4297680" cy="1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grpSp>
          <p:nvGrpSpPr>
            <p:cNvPr id="25" name="Group 18">
              <a:extLst>
                <a:ext uri="{FF2B5EF4-FFF2-40B4-BE49-F238E27FC236}">
                  <a16:creationId xmlns="" xmlns:a16="http://schemas.microsoft.com/office/drawing/2014/main" id="{24EDF576-6DC7-45A5-BB9B-2017DAC9B482}"/>
                </a:ext>
              </a:extLst>
            </p:cNvPr>
            <p:cNvGrpSpPr/>
            <p:nvPr/>
          </p:nvGrpSpPr>
          <p:grpSpPr>
            <a:xfrm>
              <a:off x="7661590" y="1698465"/>
              <a:ext cx="114873" cy="114873"/>
              <a:chOff x="7627525" y="1132589"/>
              <a:chExt cx="234846" cy="234846"/>
            </a:xfrm>
          </p:grpSpPr>
          <p:sp>
            <p:nvSpPr>
              <p:cNvPr id="28" name="Oval 21">
                <a:extLst>
                  <a:ext uri="{FF2B5EF4-FFF2-40B4-BE49-F238E27FC236}">
                    <a16:creationId xmlns="" xmlns:a16="http://schemas.microsoft.com/office/drawing/2014/main" id="{61DF3DF5-DC9A-422D-A1ED-9AC712A8B3D6}"/>
                  </a:ext>
                </a:extLst>
              </p:cNvPr>
              <p:cNvSpPr/>
              <p:nvPr/>
            </p:nvSpPr>
            <p:spPr>
              <a:xfrm>
                <a:off x="7627525" y="1132589"/>
                <a:ext cx="234846" cy="234846"/>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9" name="Oval 22">
                <a:extLst>
                  <a:ext uri="{FF2B5EF4-FFF2-40B4-BE49-F238E27FC236}">
                    <a16:creationId xmlns="" xmlns:a16="http://schemas.microsoft.com/office/drawing/2014/main" id="{187D7B73-9147-470A-9582-F809B0B53762}"/>
                  </a:ext>
                </a:extLst>
              </p:cNvPr>
              <p:cNvSpPr/>
              <p:nvPr/>
            </p:nvSpPr>
            <p:spPr>
              <a:xfrm>
                <a:off x="7656971" y="1162035"/>
                <a:ext cx="175955" cy="175955"/>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0" name="Oval 23">
                <a:extLst>
                  <a:ext uri="{FF2B5EF4-FFF2-40B4-BE49-F238E27FC236}">
                    <a16:creationId xmlns="" xmlns:a16="http://schemas.microsoft.com/office/drawing/2014/main" id="{61CD9167-22E6-478D-A9A3-17F09EFC9553}"/>
                  </a:ext>
                </a:extLst>
              </p:cNvPr>
              <p:cNvSpPr/>
              <p:nvPr/>
            </p:nvSpPr>
            <p:spPr>
              <a:xfrm>
                <a:off x="7683825" y="1188889"/>
                <a:ext cx="122247" cy="122247"/>
              </a:xfrm>
              <a:prstGeom prst="ellipse">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6" name="Rectangle: Rounded Corners 19">
              <a:extLst>
                <a:ext uri="{FF2B5EF4-FFF2-40B4-BE49-F238E27FC236}">
                  <a16:creationId xmlns="" xmlns:a16="http://schemas.microsoft.com/office/drawing/2014/main" id="{B0D155AD-EBA7-4938-9CE6-49C8155A8A46}"/>
                </a:ext>
              </a:extLst>
            </p:cNvPr>
            <p:cNvSpPr/>
            <p:nvPr/>
          </p:nvSpPr>
          <p:spPr>
            <a:xfrm>
              <a:off x="7370377" y="5752599"/>
              <a:ext cx="748642" cy="88504"/>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7" name="Oval 20">
              <a:extLst>
                <a:ext uri="{FF2B5EF4-FFF2-40B4-BE49-F238E27FC236}">
                  <a16:creationId xmlns="" xmlns:a16="http://schemas.microsoft.com/office/drawing/2014/main" id="{E1018EDD-FBB5-4A65-9A37-1443C2FDAA27}"/>
                </a:ext>
              </a:extLst>
            </p:cNvPr>
            <p:cNvSpPr/>
            <p:nvPr/>
          </p:nvSpPr>
          <p:spPr>
            <a:xfrm>
              <a:off x="7133919" y="5752598"/>
              <a:ext cx="101303" cy="10130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38" name="Freeform: Shape 39">
            <a:extLst>
              <a:ext uri="{FF2B5EF4-FFF2-40B4-BE49-F238E27FC236}">
                <a16:creationId xmlns="" xmlns:a16="http://schemas.microsoft.com/office/drawing/2014/main" id="{327DA55E-63AF-4A40-ACA3-9273537C9AA6}"/>
              </a:ext>
            </a:extLst>
          </p:cNvPr>
          <p:cNvSpPr/>
          <p:nvPr/>
        </p:nvSpPr>
        <p:spPr>
          <a:xfrm rot="2400000">
            <a:off x="2885507" y="393189"/>
            <a:ext cx="1714017" cy="5886734"/>
          </a:xfrm>
          <a:custGeom>
            <a:avLst/>
            <a:gdLst>
              <a:gd name="connsiteX0" fmla="*/ 857009 w 1714017"/>
              <a:gd name="connsiteY0" fmla="*/ 0 h 5886734"/>
              <a:gd name="connsiteX1" fmla="*/ 1714017 w 1714017"/>
              <a:gd name="connsiteY1" fmla="*/ 1202537 h 5886734"/>
              <a:gd name="connsiteX2" fmla="*/ 1315422 w 1714017"/>
              <a:gd name="connsiteY2" fmla="*/ 1202537 h 5886734"/>
              <a:gd name="connsiteX3" fmla="*/ 1315422 w 1714017"/>
              <a:gd name="connsiteY3" fmla="*/ 5117424 h 5886734"/>
              <a:gd name="connsiteX4" fmla="*/ 398595 w 1714017"/>
              <a:gd name="connsiteY4" fmla="*/ 5886734 h 5886734"/>
              <a:gd name="connsiteX5" fmla="*/ 398595 w 1714017"/>
              <a:gd name="connsiteY5" fmla="*/ 1202537 h 5886734"/>
              <a:gd name="connsiteX6" fmla="*/ 0 w 1714017"/>
              <a:gd name="connsiteY6" fmla="*/ 1202537 h 5886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017" h="5886734">
                <a:moveTo>
                  <a:pt x="857009" y="0"/>
                </a:moveTo>
                <a:lnTo>
                  <a:pt x="1714017" y="1202537"/>
                </a:lnTo>
                <a:lnTo>
                  <a:pt x="1315422" y="1202537"/>
                </a:lnTo>
                <a:lnTo>
                  <a:pt x="1315422" y="5117424"/>
                </a:lnTo>
                <a:lnTo>
                  <a:pt x="398595" y="5886734"/>
                </a:lnTo>
                <a:lnTo>
                  <a:pt x="398595" y="1202537"/>
                </a:lnTo>
                <a:lnTo>
                  <a:pt x="0" y="1202537"/>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 xmlns:a16="http://schemas.microsoft.com/office/drawing/2014/main" id="{773622E7-D7B5-446D-B9B3-0CCD2458E960}"/>
              </a:ext>
            </a:extLst>
          </p:cNvPr>
          <p:cNvSpPr/>
          <p:nvPr/>
        </p:nvSpPr>
        <p:spPr>
          <a:xfrm rot="3167894">
            <a:off x="3877399" y="1059717"/>
            <a:ext cx="1714017" cy="5829931"/>
          </a:xfrm>
          <a:custGeom>
            <a:avLst/>
            <a:gdLst>
              <a:gd name="connsiteX0" fmla="*/ 857009 w 1714017"/>
              <a:gd name="connsiteY0" fmla="*/ 0 h 5829931"/>
              <a:gd name="connsiteX1" fmla="*/ 1714017 w 1714017"/>
              <a:gd name="connsiteY1" fmla="*/ 1202537 h 5829931"/>
              <a:gd name="connsiteX2" fmla="*/ 1315422 w 1714017"/>
              <a:gd name="connsiteY2" fmla="*/ 1202537 h 5829931"/>
              <a:gd name="connsiteX3" fmla="*/ 1315422 w 1714017"/>
              <a:gd name="connsiteY3" fmla="*/ 4622133 h 5829931"/>
              <a:gd name="connsiteX4" fmla="*/ 398595 w 1714017"/>
              <a:gd name="connsiteY4" fmla="*/ 5829931 h 5829931"/>
              <a:gd name="connsiteX5" fmla="*/ 398595 w 1714017"/>
              <a:gd name="connsiteY5" fmla="*/ 1202537 h 5829931"/>
              <a:gd name="connsiteX6" fmla="*/ 0 w 1714017"/>
              <a:gd name="connsiteY6" fmla="*/ 1202537 h 582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017" h="5829931">
                <a:moveTo>
                  <a:pt x="857009" y="0"/>
                </a:moveTo>
                <a:lnTo>
                  <a:pt x="1714017" y="1202537"/>
                </a:lnTo>
                <a:lnTo>
                  <a:pt x="1315422" y="1202537"/>
                </a:lnTo>
                <a:lnTo>
                  <a:pt x="1315422" y="4622133"/>
                </a:lnTo>
                <a:lnTo>
                  <a:pt x="398595" y="5829931"/>
                </a:lnTo>
                <a:lnTo>
                  <a:pt x="398595" y="1202537"/>
                </a:lnTo>
                <a:lnTo>
                  <a:pt x="0" y="12025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7">
            <a:extLst>
              <a:ext uri="{FF2B5EF4-FFF2-40B4-BE49-F238E27FC236}">
                <a16:creationId xmlns="" xmlns:a16="http://schemas.microsoft.com/office/drawing/2014/main" id="{7D946CA4-B922-48A7-9D7F-0E5B867751CE}"/>
              </a:ext>
            </a:extLst>
          </p:cNvPr>
          <p:cNvSpPr/>
          <p:nvPr/>
        </p:nvSpPr>
        <p:spPr>
          <a:xfrm rot="4181743">
            <a:off x="4521184" y="1807692"/>
            <a:ext cx="1714017" cy="5946609"/>
          </a:xfrm>
          <a:custGeom>
            <a:avLst/>
            <a:gdLst>
              <a:gd name="connsiteX0" fmla="*/ 0 w 1714017"/>
              <a:gd name="connsiteY0" fmla="*/ 1202537 h 5946609"/>
              <a:gd name="connsiteX1" fmla="*/ 857009 w 1714017"/>
              <a:gd name="connsiteY1" fmla="*/ 0 h 5946609"/>
              <a:gd name="connsiteX2" fmla="*/ 1714017 w 1714017"/>
              <a:gd name="connsiteY2" fmla="*/ 1202537 h 5946609"/>
              <a:gd name="connsiteX3" fmla="*/ 1315422 w 1714017"/>
              <a:gd name="connsiteY3" fmla="*/ 1202537 h 5946609"/>
              <a:gd name="connsiteX4" fmla="*/ 1315422 w 1714017"/>
              <a:gd name="connsiteY4" fmla="*/ 3468673 h 5946609"/>
              <a:gd name="connsiteX5" fmla="*/ 398595 w 1714017"/>
              <a:gd name="connsiteY5" fmla="*/ 5946609 h 5946609"/>
              <a:gd name="connsiteX6" fmla="*/ 398595 w 1714017"/>
              <a:gd name="connsiteY6" fmla="*/ 1202537 h 5946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017" h="5946609">
                <a:moveTo>
                  <a:pt x="0" y="1202537"/>
                </a:moveTo>
                <a:lnTo>
                  <a:pt x="857009" y="0"/>
                </a:lnTo>
                <a:lnTo>
                  <a:pt x="1714017" y="1202537"/>
                </a:lnTo>
                <a:lnTo>
                  <a:pt x="1315422" y="1202537"/>
                </a:lnTo>
                <a:lnTo>
                  <a:pt x="1315422" y="3468673"/>
                </a:lnTo>
                <a:lnTo>
                  <a:pt x="398595" y="5946609"/>
                </a:lnTo>
                <a:lnTo>
                  <a:pt x="398595" y="120253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TextBox 40">
            <a:extLst>
              <a:ext uri="{FF2B5EF4-FFF2-40B4-BE49-F238E27FC236}">
                <a16:creationId xmlns="" xmlns:a16="http://schemas.microsoft.com/office/drawing/2014/main" id="{D83C1B1A-2C4F-4E31-BBA9-64A5E864D0DC}"/>
              </a:ext>
            </a:extLst>
          </p:cNvPr>
          <p:cNvSpPr txBox="1"/>
          <p:nvPr/>
        </p:nvSpPr>
        <p:spPr>
          <a:xfrm>
            <a:off x="5781318" y="232225"/>
            <a:ext cx="6291077" cy="1477328"/>
          </a:xfrm>
          <a:prstGeom prst="rect">
            <a:avLst/>
          </a:prstGeom>
          <a:noFill/>
        </p:spPr>
        <p:txBody>
          <a:bodyPr wrap="square" rtlCol="0">
            <a:spAutoFit/>
          </a:bodyPr>
          <a:lstStyle/>
          <a:p>
            <a:pPr algn="ctr"/>
            <a:r>
              <a:rPr lang="el-GR" altLang="ko-KR" dirty="0">
                <a:solidFill>
                  <a:srgbClr val="002060"/>
                </a:solidFill>
                <a:cs typeface="Arial" pitchFamily="34" charset="0"/>
              </a:rPr>
              <a:t>ένα δυνητικά καταστροφικό γεγονός, φαινόμενο ή ανθρώπινη δραστηριότητα που μπορεί να προκαλέσει απώλειες ζωής ή τραυματισμούς, ζημιές σε περιουσίες, κοινωνικές και οικονομικές διαταραχές ή περιβαλλοντική υποβάθμιση. </a:t>
            </a:r>
            <a:endParaRPr lang="en-US" altLang="ko-KR" dirty="0">
              <a:solidFill>
                <a:srgbClr val="002060"/>
              </a:solidFill>
              <a:cs typeface="Arial" pitchFamily="34" charset="0"/>
            </a:endParaRPr>
          </a:p>
        </p:txBody>
      </p:sp>
      <p:sp>
        <p:nvSpPr>
          <p:cNvPr id="42" name="TextBox 41">
            <a:extLst>
              <a:ext uri="{FF2B5EF4-FFF2-40B4-BE49-F238E27FC236}">
                <a16:creationId xmlns="" xmlns:a16="http://schemas.microsoft.com/office/drawing/2014/main" id="{200D6724-7CD4-453B-991D-2FD123223420}"/>
              </a:ext>
            </a:extLst>
          </p:cNvPr>
          <p:cNvSpPr txBox="1"/>
          <p:nvPr/>
        </p:nvSpPr>
        <p:spPr>
          <a:xfrm>
            <a:off x="7162176" y="1839147"/>
            <a:ext cx="4422837" cy="1754326"/>
          </a:xfrm>
          <a:prstGeom prst="rect">
            <a:avLst/>
          </a:prstGeom>
          <a:noFill/>
        </p:spPr>
        <p:txBody>
          <a:bodyPr wrap="square" rtlCol="0">
            <a:spAutoFit/>
          </a:bodyPr>
          <a:lstStyle/>
          <a:p>
            <a:pPr algn="ctr"/>
            <a:r>
              <a:rPr lang="el-GR" altLang="ko-KR" dirty="0">
                <a:solidFill>
                  <a:srgbClr val="FF0000"/>
                </a:solidFill>
                <a:cs typeface="Arial" pitchFamily="34" charset="0"/>
              </a:rPr>
              <a:t>οι συνθήκες που καθορίζονται από φυσικούς, κοινωνικούς, οικονομικούς και περιβαλλοντικούς παράγοντες ή διεργασίες που αυξάνουν την ευπάθεια μιας κοινωνίας στις επιπτώσεις των κινδύνων</a:t>
            </a:r>
            <a:r>
              <a:rPr lang="el-GR" altLang="ko-KR" dirty="0">
                <a:solidFill>
                  <a:schemeClr val="tx1">
                    <a:lumMod val="75000"/>
                    <a:lumOff val="25000"/>
                  </a:schemeClr>
                </a:solidFill>
                <a:cs typeface="Arial" pitchFamily="34" charset="0"/>
              </a:rPr>
              <a:t>. </a:t>
            </a:r>
            <a:endParaRPr lang="ko-KR" altLang="en-US" dirty="0">
              <a:solidFill>
                <a:schemeClr val="tx1">
                  <a:lumMod val="75000"/>
                  <a:lumOff val="25000"/>
                </a:schemeClr>
              </a:solidFill>
              <a:cs typeface="Arial" pitchFamily="34" charset="0"/>
            </a:endParaRPr>
          </a:p>
        </p:txBody>
      </p:sp>
      <p:sp>
        <p:nvSpPr>
          <p:cNvPr id="43" name="TextBox 42">
            <a:extLst>
              <a:ext uri="{FF2B5EF4-FFF2-40B4-BE49-F238E27FC236}">
                <a16:creationId xmlns="" xmlns:a16="http://schemas.microsoft.com/office/drawing/2014/main" id="{D95A8B7D-7A3C-4FE0-979F-FC22A147161F}"/>
              </a:ext>
            </a:extLst>
          </p:cNvPr>
          <p:cNvSpPr txBox="1"/>
          <p:nvPr/>
        </p:nvSpPr>
        <p:spPr>
          <a:xfrm>
            <a:off x="7991061" y="3898911"/>
            <a:ext cx="3660525" cy="2585323"/>
          </a:xfrm>
          <a:prstGeom prst="rect">
            <a:avLst/>
          </a:prstGeom>
          <a:noFill/>
        </p:spPr>
        <p:txBody>
          <a:bodyPr wrap="square" rtlCol="0">
            <a:spAutoFit/>
          </a:bodyPr>
          <a:lstStyle/>
          <a:p>
            <a:pPr algn="ctr"/>
            <a:r>
              <a:rPr lang="el-GR" altLang="ko-KR" dirty="0">
                <a:solidFill>
                  <a:srgbClr val="0070C0"/>
                </a:solidFill>
                <a:cs typeface="Arial" pitchFamily="34" charset="0"/>
              </a:rPr>
              <a:t>η σοβαρή διαταραχή της λειτουργίας της κοινωνίας, που προκαλεί εκτεταμένες ανθρώπινες, υλικές και περιβαλλοντικές απώλειες, οι </a:t>
            </a:r>
          </a:p>
          <a:p>
            <a:pPr algn="ctr"/>
            <a:r>
              <a:rPr lang="el-GR" altLang="ko-KR" dirty="0">
                <a:solidFill>
                  <a:srgbClr val="0070C0"/>
                </a:solidFill>
                <a:cs typeface="Arial" pitchFamily="34" charset="0"/>
              </a:rPr>
              <a:t>οποίες ξεπερνούν την ικανότητα της πληγείσας κοινωνίας να τις αντιμετωπίσει με ίδια μέσα και πόρους. </a:t>
            </a:r>
            <a:endParaRPr lang="ko-KR" altLang="en-US" dirty="0">
              <a:solidFill>
                <a:srgbClr val="0070C0"/>
              </a:solidFill>
              <a:cs typeface="Arial" pitchFamily="34" charset="0"/>
            </a:endParaRPr>
          </a:p>
        </p:txBody>
      </p:sp>
      <p:sp>
        <p:nvSpPr>
          <p:cNvPr id="45" name="TextBox 44">
            <a:extLst>
              <a:ext uri="{FF2B5EF4-FFF2-40B4-BE49-F238E27FC236}">
                <a16:creationId xmlns="" xmlns:a16="http://schemas.microsoft.com/office/drawing/2014/main" id="{D622FC22-E15D-4E6A-81D4-AFF9D351A3C2}"/>
              </a:ext>
            </a:extLst>
          </p:cNvPr>
          <p:cNvSpPr txBox="1"/>
          <p:nvPr/>
        </p:nvSpPr>
        <p:spPr>
          <a:xfrm rot="20429782">
            <a:off x="4641216" y="4228339"/>
            <a:ext cx="2415246" cy="584775"/>
          </a:xfrm>
          <a:prstGeom prst="rect">
            <a:avLst/>
          </a:prstGeom>
          <a:noFill/>
        </p:spPr>
        <p:txBody>
          <a:bodyPr wrap="square" rtlCol="0">
            <a:spAutoFit/>
          </a:bodyPr>
          <a:lstStyle/>
          <a:p>
            <a:pPr algn="r"/>
            <a:r>
              <a:rPr lang="en-US" altLang="ko-KR" sz="3200" b="1" dirty="0">
                <a:solidFill>
                  <a:schemeClr val="bg1"/>
                </a:solidFill>
                <a:cs typeface="Arial" pitchFamily="34" charset="0"/>
              </a:rPr>
              <a:t>Disaster</a:t>
            </a:r>
            <a:endParaRPr lang="ko-KR" altLang="en-US" sz="3200" b="1" dirty="0">
              <a:solidFill>
                <a:schemeClr val="bg1"/>
              </a:solidFill>
              <a:cs typeface="Arial" pitchFamily="34" charset="0"/>
            </a:endParaRPr>
          </a:p>
        </p:txBody>
      </p:sp>
      <p:sp>
        <p:nvSpPr>
          <p:cNvPr id="48" name="TextBox 47">
            <a:extLst>
              <a:ext uri="{FF2B5EF4-FFF2-40B4-BE49-F238E27FC236}">
                <a16:creationId xmlns="" xmlns:a16="http://schemas.microsoft.com/office/drawing/2014/main" id="{46B12F1B-655B-4D3D-9D10-E03572716C70}"/>
              </a:ext>
            </a:extLst>
          </p:cNvPr>
          <p:cNvSpPr txBox="1"/>
          <p:nvPr/>
        </p:nvSpPr>
        <p:spPr>
          <a:xfrm rot="19373789">
            <a:off x="3598945" y="3412358"/>
            <a:ext cx="2717764" cy="584775"/>
          </a:xfrm>
          <a:prstGeom prst="rect">
            <a:avLst/>
          </a:prstGeom>
          <a:noFill/>
        </p:spPr>
        <p:txBody>
          <a:bodyPr wrap="square" rtlCol="0">
            <a:spAutoFit/>
          </a:bodyPr>
          <a:lstStyle/>
          <a:p>
            <a:pPr algn="r"/>
            <a:r>
              <a:rPr lang="en-US" altLang="ko-KR" sz="3200" b="1" dirty="0">
                <a:solidFill>
                  <a:schemeClr val="bg1"/>
                </a:solidFill>
                <a:cs typeface="Arial" pitchFamily="34" charset="0"/>
              </a:rPr>
              <a:t>Vulnerability</a:t>
            </a:r>
            <a:endParaRPr lang="ko-KR" altLang="en-US" sz="3200" b="1" dirty="0">
              <a:solidFill>
                <a:schemeClr val="bg1"/>
              </a:solidFill>
              <a:cs typeface="Arial" pitchFamily="34" charset="0"/>
            </a:endParaRPr>
          </a:p>
        </p:txBody>
      </p:sp>
      <p:sp>
        <p:nvSpPr>
          <p:cNvPr id="49" name="TextBox 48">
            <a:extLst>
              <a:ext uri="{FF2B5EF4-FFF2-40B4-BE49-F238E27FC236}">
                <a16:creationId xmlns="" xmlns:a16="http://schemas.microsoft.com/office/drawing/2014/main" id="{51E9CA4B-52D8-41D1-B64E-6E6C2EA734B1}"/>
              </a:ext>
            </a:extLst>
          </p:cNvPr>
          <p:cNvSpPr txBox="1"/>
          <p:nvPr/>
        </p:nvSpPr>
        <p:spPr>
          <a:xfrm rot="18599937">
            <a:off x="2900366" y="2584631"/>
            <a:ext cx="2415246" cy="584775"/>
          </a:xfrm>
          <a:prstGeom prst="rect">
            <a:avLst/>
          </a:prstGeom>
          <a:noFill/>
        </p:spPr>
        <p:txBody>
          <a:bodyPr wrap="square" rtlCol="0">
            <a:spAutoFit/>
          </a:bodyPr>
          <a:lstStyle/>
          <a:p>
            <a:pPr algn="r"/>
            <a:r>
              <a:rPr lang="en-US" altLang="ko-KR" sz="3200" b="1" dirty="0">
                <a:solidFill>
                  <a:schemeClr val="bg1"/>
                </a:solidFill>
                <a:cs typeface="Arial" pitchFamily="34" charset="0"/>
              </a:rPr>
              <a:t>Hazard</a:t>
            </a:r>
            <a:endParaRPr lang="ko-KR" altLang="en-US" sz="3200" b="1" dirty="0">
              <a:solidFill>
                <a:schemeClr val="bg1"/>
              </a:solidFill>
              <a:cs typeface="Arial" pitchFamily="34" charset="0"/>
            </a:endParaRPr>
          </a:p>
        </p:txBody>
      </p:sp>
      <p:sp>
        <p:nvSpPr>
          <p:cNvPr id="50" name="Freeform 20">
            <a:extLst>
              <a:ext uri="{FF2B5EF4-FFF2-40B4-BE49-F238E27FC236}">
                <a16:creationId xmlns="" xmlns:a16="http://schemas.microsoft.com/office/drawing/2014/main" id="{E674EC10-6DF4-4D79-8C68-8E0E302F4814}"/>
              </a:ext>
            </a:extLst>
          </p:cNvPr>
          <p:cNvSpPr/>
          <p:nvPr/>
        </p:nvSpPr>
        <p:spPr>
          <a:xfrm>
            <a:off x="7038363" y="3704745"/>
            <a:ext cx="536427" cy="573297"/>
          </a:xfrm>
          <a:custGeom>
            <a:avLst/>
            <a:gdLst>
              <a:gd name="connsiteX0" fmla="*/ 795647 w 2149434"/>
              <a:gd name="connsiteY0" fmla="*/ 2933205 h 2933205"/>
              <a:gd name="connsiteX1" fmla="*/ 0 w 2149434"/>
              <a:gd name="connsiteY1" fmla="*/ 1531917 h 2933205"/>
              <a:gd name="connsiteX2" fmla="*/ 463138 w 2149434"/>
              <a:gd name="connsiteY2" fmla="*/ 1733797 h 2933205"/>
              <a:gd name="connsiteX3" fmla="*/ 700645 w 2149434"/>
              <a:gd name="connsiteY3" fmla="*/ 166255 h 2933205"/>
              <a:gd name="connsiteX4" fmla="*/ 676894 w 2149434"/>
              <a:gd name="connsiteY4" fmla="*/ 0 h 2933205"/>
              <a:gd name="connsiteX5" fmla="*/ 2066307 w 2149434"/>
              <a:gd name="connsiteY5" fmla="*/ 819397 h 2933205"/>
              <a:gd name="connsiteX6" fmla="*/ 2149434 w 2149434"/>
              <a:gd name="connsiteY6" fmla="*/ 593766 h 2933205"/>
              <a:gd name="connsiteX7" fmla="*/ 1816925 w 2149434"/>
              <a:gd name="connsiteY7" fmla="*/ 2933205 h 2933205"/>
              <a:gd name="connsiteX8" fmla="*/ 1187533 w 2149434"/>
              <a:gd name="connsiteY8" fmla="*/ 926275 h 2933205"/>
              <a:gd name="connsiteX9" fmla="*/ 1080655 w 2149434"/>
              <a:gd name="connsiteY9" fmla="*/ 1828800 h 2933205"/>
              <a:gd name="connsiteX10" fmla="*/ 914400 w 2149434"/>
              <a:gd name="connsiteY10" fmla="*/ 1448790 h 2933205"/>
              <a:gd name="connsiteX11" fmla="*/ 795647 w 2149434"/>
              <a:gd name="connsiteY11" fmla="*/ 2933205 h 2933205"/>
              <a:gd name="connsiteX0" fmla="*/ 795647 w 2149434"/>
              <a:gd name="connsiteY0" fmla="*/ 2933205 h 2933205"/>
              <a:gd name="connsiteX1" fmla="*/ 0 w 2149434"/>
              <a:gd name="connsiteY1" fmla="*/ 1531917 h 2933205"/>
              <a:gd name="connsiteX2" fmla="*/ 463138 w 2149434"/>
              <a:gd name="connsiteY2" fmla="*/ 1733797 h 2933205"/>
              <a:gd name="connsiteX3" fmla="*/ 676894 w 2149434"/>
              <a:gd name="connsiteY3" fmla="*/ 0 h 2933205"/>
              <a:gd name="connsiteX4" fmla="*/ 2066307 w 2149434"/>
              <a:gd name="connsiteY4" fmla="*/ 819397 h 2933205"/>
              <a:gd name="connsiteX5" fmla="*/ 2149434 w 2149434"/>
              <a:gd name="connsiteY5" fmla="*/ 593766 h 2933205"/>
              <a:gd name="connsiteX6" fmla="*/ 1816925 w 2149434"/>
              <a:gd name="connsiteY6" fmla="*/ 2933205 h 2933205"/>
              <a:gd name="connsiteX7" fmla="*/ 1187533 w 2149434"/>
              <a:gd name="connsiteY7" fmla="*/ 926275 h 2933205"/>
              <a:gd name="connsiteX8" fmla="*/ 1080655 w 2149434"/>
              <a:gd name="connsiteY8" fmla="*/ 1828800 h 2933205"/>
              <a:gd name="connsiteX9" fmla="*/ 914400 w 2149434"/>
              <a:gd name="connsiteY9" fmla="*/ 1448790 h 2933205"/>
              <a:gd name="connsiteX10" fmla="*/ 795647 w 2149434"/>
              <a:gd name="connsiteY10" fmla="*/ 2933205 h 2933205"/>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095113"/>
              <a:gd name="connsiteY0" fmla="*/ 3150488 h 3150488"/>
              <a:gd name="connsiteX1" fmla="*/ 0 w 2095113"/>
              <a:gd name="connsiteY1" fmla="*/ 1749200 h 3150488"/>
              <a:gd name="connsiteX2" fmla="*/ 463138 w 2095113"/>
              <a:gd name="connsiteY2" fmla="*/ 1951080 h 3150488"/>
              <a:gd name="connsiteX3" fmla="*/ 776482 w 2095113"/>
              <a:gd name="connsiteY3" fmla="*/ 0 h 3150488"/>
              <a:gd name="connsiteX4" fmla="*/ 1975772 w 2095113"/>
              <a:gd name="connsiteY4" fmla="*/ 991413 h 3150488"/>
              <a:gd name="connsiteX5" fmla="*/ 2095113 w 2095113"/>
              <a:gd name="connsiteY5" fmla="*/ 702407 h 3150488"/>
              <a:gd name="connsiteX6" fmla="*/ 1816925 w 2095113"/>
              <a:gd name="connsiteY6" fmla="*/ 3150488 h 3150488"/>
              <a:gd name="connsiteX7" fmla="*/ 1187533 w 2095113"/>
              <a:gd name="connsiteY7" fmla="*/ 1143558 h 3150488"/>
              <a:gd name="connsiteX8" fmla="*/ 1080655 w 2095113"/>
              <a:gd name="connsiteY8" fmla="*/ 2046083 h 3150488"/>
              <a:gd name="connsiteX9" fmla="*/ 914400 w 2095113"/>
              <a:gd name="connsiteY9" fmla="*/ 1666073 h 3150488"/>
              <a:gd name="connsiteX10" fmla="*/ 795647 w 2095113"/>
              <a:gd name="connsiteY10" fmla="*/ 3150488 h 3150488"/>
              <a:gd name="connsiteX0" fmla="*/ 795647 w 2760540"/>
              <a:gd name="connsiteY0" fmla="*/ 3150488 h 3150488"/>
              <a:gd name="connsiteX1" fmla="*/ 0 w 2760540"/>
              <a:gd name="connsiteY1" fmla="*/ 1749200 h 3150488"/>
              <a:gd name="connsiteX2" fmla="*/ 463138 w 2760540"/>
              <a:gd name="connsiteY2" fmla="*/ 1951080 h 3150488"/>
              <a:gd name="connsiteX3" fmla="*/ 776482 w 2760540"/>
              <a:gd name="connsiteY3" fmla="*/ 0 h 3150488"/>
              <a:gd name="connsiteX4" fmla="*/ 1975772 w 2760540"/>
              <a:gd name="connsiteY4" fmla="*/ 991413 h 3150488"/>
              <a:gd name="connsiteX5" fmla="*/ 2095113 w 2760540"/>
              <a:gd name="connsiteY5" fmla="*/ 702407 h 3150488"/>
              <a:gd name="connsiteX6" fmla="*/ 1816925 w 2760540"/>
              <a:gd name="connsiteY6" fmla="*/ 3150488 h 3150488"/>
              <a:gd name="connsiteX7" fmla="*/ 1187533 w 2760540"/>
              <a:gd name="connsiteY7" fmla="*/ 1143558 h 3150488"/>
              <a:gd name="connsiteX8" fmla="*/ 1080655 w 2760540"/>
              <a:gd name="connsiteY8" fmla="*/ 2046083 h 3150488"/>
              <a:gd name="connsiteX9" fmla="*/ 914400 w 2760540"/>
              <a:gd name="connsiteY9" fmla="*/ 1666073 h 3150488"/>
              <a:gd name="connsiteX10" fmla="*/ 795647 w 2760540"/>
              <a:gd name="connsiteY10" fmla="*/ 3150488 h 3150488"/>
              <a:gd name="connsiteX0" fmla="*/ 795647 w 2904019"/>
              <a:gd name="connsiteY0" fmla="*/ 3150488 h 3150488"/>
              <a:gd name="connsiteX1" fmla="*/ 0 w 2904019"/>
              <a:gd name="connsiteY1" fmla="*/ 1749200 h 3150488"/>
              <a:gd name="connsiteX2" fmla="*/ 463138 w 2904019"/>
              <a:gd name="connsiteY2" fmla="*/ 1951080 h 3150488"/>
              <a:gd name="connsiteX3" fmla="*/ 776482 w 2904019"/>
              <a:gd name="connsiteY3" fmla="*/ 0 h 3150488"/>
              <a:gd name="connsiteX4" fmla="*/ 1975772 w 2904019"/>
              <a:gd name="connsiteY4" fmla="*/ 991413 h 3150488"/>
              <a:gd name="connsiteX5" fmla="*/ 2095113 w 2904019"/>
              <a:gd name="connsiteY5" fmla="*/ 702407 h 3150488"/>
              <a:gd name="connsiteX6" fmla="*/ 1816925 w 2904019"/>
              <a:gd name="connsiteY6" fmla="*/ 3150488 h 3150488"/>
              <a:gd name="connsiteX7" fmla="*/ 1187533 w 2904019"/>
              <a:gd name="connsiteY7" fmla="*/ 1143558 h 3150488"/>
              <a:gd name="connsiteX8" fmla="*/ 1080655 w 2904019"/>
              <a:gd name="connsiteY8" fmla="*/ 2046083 h 3150488"/>
              <a:gd name="connsiteX9" fmla="*/ 914400 w 2904019"/>
              <a:gd name="connsiteY9" fmla="*/ 1666073 h 3150488"/>
              <a:gd name="connsiteX10" fmla="*/ 795647 w 2904019"/>
              <a:gd name="connsiteY10" fmla="*/ 3150488 h 3150488"/>
              <a:gd name="connsiteX0" fmla="*/ 795647 w 2905418"/>
              <a:gd name="connsiteY0" fmla="*/ 3150488 h 3186701"/>
              <a:gd name="connsiteX1" fmla="*/ 0 w 2905418"/>
              <a:gd name="connsiteY1" fmla="*/ 1749200 h 3186701"/>
              <a:gd name="connsiteX2" fmla="*/ 463138 w 2905418"/>
              <a:gd name="connsiteY2" fmla="*/ 1951080 h 3186701"/>
              <a:gd name="connsiteX3" fmla="*/ 776482 w 2905418"/>
              <a:gd name="connsiteY3" fmla="*/ 0 h 3186701"/>
              <a:gd name="connsiteX4" fmla="*/ 1975772 w 2905418"/>
              <a:gd name="connsiteY4" fmla="*/ 991413 h 3186701"/>
              <a:gd name="connsiteX5" fmla="*/ 2095113 w 2905418"/>
              <a:gd name="connsiteY5" fmla="*/ 702407 h 3186701"/>
              <a:gd name="connsiteX6" fmla="*/ 1821452 w 2905418"/>
              <a:gd name="connsiteY6" fmla="*/ 3186701 h 3186701"/>
              <a:gd name="connsiteX7" fmla="*/ 1187533 w 2905418"/>
              <a:gd name="connsiteY7" fmla="*/ 1143558 h 3186701"/>
              <a:gd name="connsiteX8" fmla="*/ 1080655 w 2905418"/>
              <a:gd name="connsiteY8" fmla="*/ 2046083 h 3186701"/>
              <a:gd name="connsiteX9" fmla="*/ 914400 w 2905418"/>
              <a:gd name="connsiteY9" fmla="*/ 1666073 h 3186701"/>
              <a:gd name="connsiteX10" fmla="*/ 795647 w 2905418"/>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1975772 w 2937337"/>
              <a:gd name="connsiteY4" fmla="*/ 991413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893849"/>
              <a:gd name="connsiteY0" fmla="*/ 3150488 h 3186701"/>
              <a:gd name="connsiteX1" fmla="*/ 0 w 2893849"/>
              <a:gd name="connsiteY1" fmla="*/ 1749200 h 3186701"/>
              <a:gd name="connsiteX2" fmla="*/ 463138 w 2893849"/>
              <a:gd name="connsiteY2" fmla="*/ 1951080 h 3186701"/>
              <a:gd name="connsiteX3" fmla="*/ 776482 w 2893849"/>
              <a:gd name="connsiteY3" fmla="*/ 0 h 3186701"/>
              <a:gd name="connsiteX4" fmla="*/ 2034620 w 2893849"/>
              <a:gd name="connsiteY4" fmla="*/ 1294704 h 3186701"/>
              <a:gd name="connsiteX5" fmla="*/ 2031739 w 2893849"/>
              <a:gd name="connsiteY5" fmla="*/ 711461 h 3186701"/>
              <a:gd name="connsiteX6" fmla="*/ 1821452 w 2893849"/>
              <a:gd name="connsiteY6" fmla="*/ 3186701 h 3186701"/>
              <a:gd name="connsiteX7" fmla="*/ 1187533 w 2893849"/>
              <a:gd name="connsiteY7" fmla="*/ 1143558 h 3186701"/>
              <a:gd name="connsiteX8" fmla="*/ 1080655 w 2893849"/>
              <a:gd name="connsiteY8" fmla="*/ 2046083 h 3186701"/>
              <a:gd name="connsiteX9" fmla="*/ 914400 w 2893849"/>
              <a:gd name="connsiteY9" fmla="*/ 1666073 h 3186701"/>
              <a:gd name="connsiteX10" fmla="*/ 795647 w 2893849"/>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03465 w 2936139"/>
              <a:gd name="connsiteY0" fmla="*/ 3168594 h 3186701"/>
              <a:gd name="connsiteX1" fmla="*/ 0 w 2936139"/>
              <a:gd name="connsiteY1" fmla="*/ 1726566 h 3186701"/>
              <a:gd name="connsiteX2" fmla="*/ 404291 w 2936139"/>
              <a:gd name="connsiteY2" fmla="*/ 2009927 h 3186701"/>
              <a:gd name="connsiteX3" fmla="*/ 781009 w 2936139"/>
              <a:gd name="connsiteY3" fmla="*/ 0 h 3186701"/>
              <a:gd name="connsiteX4" fmla="*/ 2039147 w 2936139"/>
              <a:gd name="connsiteY4" fmla="*/ 1294704 h 3186701"/>
              <a:gd name="connsiteX5" fmla="*/ 2036266 w 2936139"/>
              <a:gd name="connsiteY5" fmla="*/ 711461 h 3186701"/>
              <a:gd name="connsiteX6" fmla="*/ 1825979 w 2936139"/>
              <a:gd name="connsiteY6" fmla="*/ 3186701 h 3186701"/>
              <a:gd name="connsiteX7" fmla="*/ 1192060 w 2936139"/>
              <a:gd name="connsiteY7" fmla="*/ 1143558 h 3186701"/>
              <a:gd name="connsiteX8" fmla="*/ 1085182 w 2936139"/>
              <a:gd name="connsiteY8" fmla="*/ 2046083 h 3186701"/>
              <a:gd name="connsiteX9" fmla="*/ 918927 w 2936139"/>
              <a:gd name="connsiteY9" fmla="*/ 1666073 h 3186701"/>
              <a:gd name="connsiteX10" fmla="*/ 1103465 w 2936139"/>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897156"/>
              <a:gd name="connsiteY0" fmla="*/ 3168594 h 3173121"/>
              <a:gd name="connsiteX1" fmla="*/ 0 w 2897156"/>
              <a:gd name="connsiteY1" fmla="*/ 1749200 h 3173121"/>
              <a:gd name="connsiteX2" fmla="*/ 449559 w 2897156"/>
              <a:gd name="connsiteY2" fmla="*/ 2009927 h 3173121"/>
              <a:gd name="connsiteX3" fmla="*/ 826277 w 2897156"/>
              <a:gd name="connsiteY3" fmla="*/ 0 h 3173121"/>
              <a:gd name="connsiteX4" fmla="*/ 2084415 w 2897156"/>
              <a:gd name="connsiteY4" fmla="*/ 1294704 h 3173121"/>
              <a:gd name="connsiteX5" fmla="*/ 2081534 w 2897156"/>
              <a:gd name="connsiteY5" fmla="*/ 711461 h 3173121"/>
              <a:gd name="connsiteX6" fmla="*/ 1581537 w 2897156"/>
              <a:gd name="connsiteY6" fmla="*/ 3173121 h 3173121"/>
              <a:gd name="connsiteX7" fmla="*/ 1237328 w 2897156"/>
              <a:gd name="connsiteY7" fmla="*/ 1143558 h 3173121"/>
              <a:gd name="connsiteX8" fmla="*/ 1130450 w 2897156"/>
              <a:gd name="connsiteY8" fmla="*/ 2046083 h 3173121"/>
              <a:gd name="connsiteX9" fmla="*/ 918927 w 2897156"/>
              <a:gd name="connsiteY9" fmla="*/ 1697760 h 3173121"/>
              <a:gd name="connsiteX10" fmla="*/ 1148733 w 2897156"/>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288886 w 2969045"/>
              <a:gd name="connsiteY8" fmla="*/ 2367481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9045" h="3173121">
                <a:moveTo>
                  <a:pt x="1148733" y="3168594"/>
                </a:moveTo>
                <a:cubicBezTo>
                  <a:pt x="-68605" y="2992718"/>
                  <a:pt x="289357" y="2373225"/>
                  <a:pt x="0" y="1749200"/>
                </a:cubicBezTo>
                <a:cubicBezTo>
                  <a:pt x="211718" y="1712379"/>
                  <a:pt x="518500" y="2277611"/>
                  <a:pt x="449559" y="2009927"/>
                </a:cubicBezTo>
                <a:cubicBezTo>
                  <a:pt x="87752" y="952162"/>
                  <a:pt x="1169975" y="921963"/>
                  <a:pt x="826277" y="0"/>
                </a:cubicBezTo>
                <a:cubicBezTo>
                  <a:pt x="1894489" y="60376"/>
                  <a:pt x="1582046" y="1053258"/>
                  <a:pt x="2084415" y="1294704"/>
                </a:cubicBezTo>
                <a:cubicBezTo>
                  <a:pt x="2220765" y="1319082"/>
                  <a:pt x="2384277" y="1207659"/>
                  <a:pt x="2081534" y="711461"/>
                </a:cubicBezTo>
                <a:cubicBezTo>
                  <a:pt x="3844765" y="2025429"/>
                  <a:pt x="2606774" y="3099478"/>
                  <a:pt x="1581537" y="3173121"/>
                </a:cubicBezTo>
                <a:cubicBezTo>
                  <a:pt x="2049242" y="2917586"/>
                  <a:pt x="2204598" y="1824606"/>
                  <a:pt x="1237328" y="1143558"/>
                </a:cubicBezTo>
                <a:cubicBezTo>
                  <a:pt x="1479342" y="1777869"/>
                  <a:pt x="1318476" y="2090782"/>
                  <a:pt x="1162138" y="2408222"/>
                </a:cubicBezTo>
                <a:cubicBezTo>
                  <a:pt x="1159532" y="2246847"/>
                  <a:pt x="1324413" y="1899876"/>
                  <a:pt x="918927" y="1697760"/>
                </a:cubicBezTo>
                <a:cubicBezTo>
                  <a:pt x="1108697" y="2305733"/>
                  <a:pt x="307113" y="2497246"/>
                  <a:pt x="1148733" y="31685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1"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2"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34449485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9" name="Group 2">
            <a:extLst>
              <a:ext uri="{FF2B5EF4-FFF2-40B4-BE49-F238E27FC236}">
                <a16:creationId xmlns:a16="http://schemas.microsoft.com/office/drawing/2014/main" xmlns="" id="{24B0FF5B-5857-4DD2-8316-525F7AB76D4C}"/>
              </a:ext>
            </a:extLst>
          </p:cNvPr>
          <p:cNvGrpSpPr/>
          <p:nvPr/>
        </p:nvGrpSpPr>
        <p:grpSpPr>
          <a:xfrm>
            <a:off x="0" y="149251"/>
            <a:ext cx="3856446" cy="856525"/>
            <a:chOff x="5207975" y="2573079"/>
            <a:chExt cx="6983876" cy="1711842"/>
          </a:xfrm>
          <a:solidFill>
            <a:schemeClr val="bg1">
              <a:lumMod val="65000"/>
            </a:schemeClr>
          </a:solidFill>
        </p:grpSpPr>
        <p:sp>
          <p:nvSpPr>
            <p:cNvPr id="10"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Ορθογώνιο 11"/>
          <p:cNvSpPr/>
          <p:nvPr/>
        </p:nvSpPr>
        <p:spPr>
          <a:xfrm>
            <a:off x="213477" y="147794"/>
            <a:ext cx="3624804" cy="830997"/>
          </a:xfrm>
          <a:prstGeom prst="rect">
            <a:avLst/>
          </a:prstGeom>
        </p:spPr>
        <p:txBody>
          <a:bodyPr wrap="square">
            <a:spAutoFit/>
          </a:bodyPr>
          <a:lstStyle/>
          <a:p>
            <a:pPr algn="ctr"/>
            <a:r>
              <a:rPr lang="el-GR" sz="2400" b="1" dirty="0" smtClean="0">
                <a:solidFill>
                  <a:srgbClr val="002060"/>
                </a:solidFill>
              </a:rPr>
              <a:t>ΕΝΝΟΙΟΛΟΓΙΚΟΙ </a:t>
            </a:r>
          </a:p>
          <a:p>
            <a:pPr algn="ctr"/>
            <a:r>
              <a:rPr lang="el-GR" sz="2400" b="1" dirty="0" smtClean="0">
                <a:solidFill>
                  <a:srgbClr val="002060"/>
                </a:solidFill>
              </a:rPr>
              <a:t>ΠΡΟΣΔΙΟΡΙΣΜΟΙ </a:t>
            </a:r>
            <a:endParaRPr lang="en-US" sz="2400" b="1" dirty="0">
              <a:solidFill>
                <a:srgbClr val="002060"/>
              </a:solidFill>
            </a:endParaRPr>
          </a:p>
        </p:txBody>
      </p:sp>
      <p:sp>
        <p:nvSpPr>
          <p:cNvPr id="13" name="Rounded Rectangle 3">
            <a:extLst>
              <a:ext uri="{FF2B5EF4-FFF2-40B4-BE49-F238E27FC236}">
                <a16:creationId xmlns="" xmlns:a16="http://schemas.microsoft.com/office/drawing/2014/main" id="{8D422474-65EE-4035-9B84-CA9A11039715}"/>
              </a:ext>
            </a:extLst>
          </p:cNvPr>
          <p:cNvSpPr/>
          <p:nvPr/>
        </p:nvSpPr>
        <p:spPr>
          <a:xfrm>
            <a:off x="213477" y="2193443"/>
            <a:ext cx="3822971" cy="2794252"/>
          </a:xfrm>
          <a:prstGeom prst="roundRect">
            <a:avLst>
              <a:gd name="adj" fmla="val 15250"/>
            </a:avLst>
          </a:prstGeom>
          <a:solidFill>
            <a:srgbClr val="92D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4" name="Group 3">
            <a:extLst>
              <a:ext uri="{FF2B5EF4-FFF2-40B4-BE49-F238E27FC236}">
                <a16:creationId xmlns="" xmlns:a16="http://schemas.microsoft.com/office/drawing/2014/main" id="{716EAFC0-C1D8-476B-851D-E2BBAC617CFC}"/>
              </a:ext>
            </a:extLst>
          </p:cNvPr>
          <p:cNvGrpSpPr/>
          <p:nvPr/>
        </p:nvGrpSpPr>
        <p:grpSpPr>
          <a:xfrm>
            <a:off x="428017" y="2223639"/>
            <a:ext cx="3439855" cy="2662267"/>
            <a:chOff x="3017859" y="4170245"/>
            <a:chExt cx="1886852" cy="1846637"/>
          </a:xfrm>
        </p:grpSpPr>
        <p:sp>
          <p:nvSpPr>
            <p:cNvPr id="15" name="TextBox 14">
              <a:extLst>
                <a:ext uri="{FF2B5EF4-FFF2-40B4-BE49-F238E27FC236}">
                  <a16:creationId xmlns="" xmlns:a16="http://schemas.microsoft.com/office/drawing/2014/main" id="{CF834912-EBBC-40CB-81AC-2659CE26D76A}"/>
                </a:ext>
              </a:extLst>
            </p:cNvPr>
            <p:cNvSpPr txBox="1"/>
            <p:nvPr/>
          </p:nvSpPr>
          <p:spPr>
            <a:xfrm>
              <a:off x="3017859" y="4415751"/>
              <a:ext cx="1886852" cy="1601131"/>
            </a:xfrm>
            <a:prstGeom prst="rect">
              <a:avLst/>
            </a:prstGeom>
            <a:noFill/>
          </p:spPr>
          <p:txBody>
            <a:bodyPr wrap="square" rtlCol="0" anchor="ctr">
              <a:spAutoFit/>
            </a:bodyPr>
            <a:lstStyle/>
            <a:p>
              <a:pPr algn="ctr"/>
              <a:r>
                <a:rPr lang="el-GR" altLang="ko-KR" dirty="0">
                  <a:solidFill>
                    <a:schemeClr val="tx1">
                      <a:lumMod val="75000"/>
                      <a:lumOff val="25000"/>
                    </a:schemeClr>
                  </a:solidFill>
                  <a:cs typeface="Arial" pitchFamily="34" charset="0"/>
                </a:rPr>
                <a:t> η ικανότητα ενός συστήματος ή μιας κοινωνίας, εν δυνάμει εκτεθειμένης σε πιθανούς κινδύνους, να αντιστέκεται ή να προσαρμόζεται, με στόχο να διατηρήσει ένα αποδεκτό επίπεδο λειτουργίας και συνοχής.</a:t>
              </a:r>
              <a:endParaRPr lang="en-US" altLang="ko-KR" dirty="0">
                <a:solidFill>
                  <a:schemeClr val="tx1">
                    <a:lumMod val="75000"/>
                    <a:lumOff val="25000"/>
                  </a:schemeClr>
                </a:solidFill>
                <a:cs typeface="Arial" pitchFamily="34" charset="0"/>
              </a:endParaRPr>
            </a:p>
          </p:txBody>
        </p:sp>
        <p:sp>
          <p:nvSpPr>
            <p:cNvPr id="16" name="TextBox 15">
              <a:extLst>
                <a:ext uri="{FF2B5EF4-FFF2-40B4-BE49-F238E27FC236}">
                  <a16:creationId xmlns="" xmlns:a16="http://schemas.microsoft.com/office/drawing/2014/main" id="{5B3B6F1F-02F9-49B9-9516-635FB28D5432}"/>
                </a:ext>
              </a:extLst>
            </p:cNvPr>
            <p:cNvSpPr txBox="1"/>
            <p:nvPr/>
          </p:nvSpPr>
          <p:spPr>
            <a:xfrm>
              <a:off x="3017859" y="4170245"/>
              <a:ext cx="1886852" cy="27753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cs typeface="Arial" pitchFamily="34" charset="0"/>
                </a:rPr>
                <a:t>Resilience</a:t>
              </a:r>
              <a:endParaRPr lang="ko-KR" altLang="en-US" sz="2000" b="1" dirty="0">
                <a:solidFill>
                  <a:schemeClr val="tx1">
                    <a:lumMod val="75000"/>
                    <a:lumOff val="25000"/>
                  </a:schemeClr>
                </a:solidFill>
                <a:cs typeface="Arial" pitchFamily="34" charset="0"/>
              </a:endParaRPr>
            </a:p>
          </p:txBody>
        </p:sp>
      </p:grpSp>
      <p:sp>
        <p:nvSpPr>
          <p:cNvPr id="17" name="Quad Arrow 7">
            <a:extLst>
              <a:ext uri="{FF2B5EF4-FFF2-40B4-BE49-F238E27FC236}">
                <a16:creationId xmlns="" xmlns:a16="http://schemas.microsoft.com/office/drawing/2014/main" id="{6040CBE7-E525-4EF8-AEF7-4C43F1B5CA23}"/>
              </a:ext>
            </a:extLst>
          </p:cNvPr>
          <p:cNvSpPr/>
          <p:nvPr/>
        </p:nvSpPr>
        <p:spPr>
          <a:xfrm>
            <a:off x="5089934" y="2373537"/>
            <a:ext cx="2384286" cy="2088232"/>
          </a:xfrm>
          <a:prstGeom prst="quadArrow">
            <a:avLst>
              <a:gd name="adj1" fmla="val 14289"/>
              <a:gd name="adj2" fmla="val 17483"/>
              <a:gd name="adj3" fmla="val 1885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8" name="Rounded Rectangle 8">
            <a:extLst>
              <a:ext uri="{FF2B5EF4-FFF2-40B4-BE49-F238E27FC236}">
                <a16:creationId xmlns="" xmlns:a16="http://schemas.microsoft.com/office/drawing/2014/main" id="{550A8A5A-5724-43DC-8879-C1B673859B70}"/>
              </a:ext>
            </a:extLst>
          </p:cNvPr>
          <p:cNvSpPr/>
          <p:nvPr/>
        </p:nvSpPr>
        <p:spPr>
          <a:xfrm>
            <a:off x="8496068" y="2223227"/>
            <a:ext cx="3507864" cy="280347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9" name="Rounded Rectangle 9">
            <a:extLst>
              <a:ext uri="{FF2B5EF4-FFF2-40B4-BE49-F238E27FC236}">
                <a16:creationId xmlns="" xmlns:a16="http://schemas.microsoft.com/office/drawing/2014/main" id="{21EC4B1B-1B18-4739-9A1F-5B5317EA918A}"/>
              </a:ext>
            </a:extLst>
          </p:cNvPr>
          <p:cNvSpPr/>
          <p:nvPr/>
        </p:nvSpPr>
        <p:spPr>
          <a:xfrm>
            <a:off x="4114800" y="180398"/>
            <a:ext cx="4225462" cy="1878753"/>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0" name="Rounded Rectangle 10">
            <a:extLst>
              <a:ext uri="{FF2B5EF4-FFF2-40B4-BE49-F238E27FC236}">
                <a16:creationId xmlns="" xmlns:a16="http://schemas.microsoft.com/office/drawing/2014/main" id="{C6D852F9-9125-4273-B05A-3E90E3CB342E}"/>
              </a:ext>
            </a:extLst>
          </p:cNvPr>
          <p:cNvSpPr/>
          <p:nvPr/>
        </p:nvSpPr>
        <p:spPr>
          <a:xfrm>
            <a:off x="4096037" y="4885906"/>
            <a:ext cx="4400031" cy="180672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1" name="TextBox 20">
            <a:extLst>
              <a:ext uri="{FF2B5EF4-FFF2-40B4-BE49-F238E27FC236}">
                <a16:creationId xmlns="" xmlns:a16="http://schemas.microsoft.com/office/drawing/2014/main" id="{B5BD120B-34A0-4FF3-BCEA-46CD92852BDB}"/>
              </a:ext>
            </a:extLst>
          </p:cNvPr>
          <p:cNvSpPr txBox="1"/>
          <p:nvPr/>
        </p:nvSpPr>
        <p:spPr>
          <a:xfrm>
            <a:off x="8496069" y="2269805"/>
            <a:ext cx="3507864" cy="2616101"/>
          </a:xfrm>
          <a:prstGeom prst="rect">
            <a:avLst/>
          </a:prstGeom>
          <a:noFill/>
        </p:spPr>
        <p:txBody>
          <a:bodyPr wrap="square" rtlCol="0" anchor="ctr">
            <a:spAutoFit/>
          </a:bodyPr>
          <a:lstStyle/>
          <a:p>
            <a:pPr algn="ctr"/>
            <a:r>
              <a:rPr lang="en-US" altLang="ko-KR" sz="2000" b="1" dirty="0">
                <a:solidFill>
                  <a:schemeClr val="bg1"/>
                </a:solidFill>
                <a:cs typeface="Arial" pitchFamily="34" charset="0"/>
              </a:rPr>
              <a:t>Prevention</a:t>
            </a:r>
          </a:p>
          <a:p>
            <a:pPr algn="ctr"/>
            <a:r>
              <a:rPr lang="el-GR" altLang="ko-KR" dirty="0" smtClean="0">
                <a:solidFill>
                  <a:schemeClr val="bg1"/>
                </a:solidFill>
                <a:cs typeface="Arial" pitchFamily="34" charset="0"/>
              </a:rPr>
              <a:t>το </a:t>
            </a:r>
            <a:r>
              <a:rPr lang="el-GR" altLang="ko-KR" dirty="0">
                <a:solidFill>
                  <a:schemeClr val="bg1"/>
                </a:solidFill>
                <a:cs typeface="Arial" pitchFamily="34" charset="0"/>
              </a:rPr>
              <a:t>σύνολο των δράσεων και μέτρων που στοχεύουν στην απόλυτη αποφυγή των δυνητικών επιπτώσεων των κινδύνων και στην ελαχιστοποίηση των φυσικών, τεχνολογικών καταστροφών και λοιπών απειλών. </a:t>
            </a:r>
            <a:endParaRPr lang="ko-KR" altLang="en-US" dirty="0">
              <a:solidFill>
                <a:schemeClr val="bg1"/>
              </a:solidFill>
              <a:cs typeface="Arial" pitchFamily="34" charset="0"/>
            </a:endParaRPr>
          </a:p>
        </p:txBody>
      </p:sp>
      <p:sp>
        <p:nvSpPr>
          <p:cNvPr id="22" name="TextBox 21">
            <a:extLst>
              <a:ext uri="{FF2B5EF4-FFF2-40B4-BE49-F238E27FC236}">
                <a16:creationId xmlns="" xmlns:a16="http://schemas.microsoft.com/office/drawing/2014/main" id="{8FC99F91-44AD-467D-ADA3-BD283CDA3DBF}"/>
              </a:ext>
            </a:extLst>
          </p:cNvPr>
          <p:cNvSpPr txBox="1"/>
          <p:nvPr/>
        </p:nvSpPr>
        <p:spPr>
          <a:xfrm>
            <a:off x="4178279" y="4857354"/>
            <a:ext cx="4161983" cy="1785104"/>
          </a:xfrm>
          <a:prstGeom prst="rect">
            <a:avLst/>
          </a:prstGeom>
          <a:noFill/>
        </p:spPr>
        <p:txBody>
          <a:bodyPr wrap="square" rtlCol="0" anchor="ctr">
            <a:spAutoFit/>
          </a:bodyPr>
          <a:lstStyle/>
          <a:p>
            <a:pPr algn="ctr"/>
            <a:r>
              <a:rPr lang="en-US" altLang="ko-KR" sz="2000" b="1" dirty="0" smtClean="0">
                <a:solidFill>
                  <a:schemeClr val="bg1"/>
                </a:solidFill>
                <a:cs typeface="Arial" pitchFamily="34" charset="0"/>
              </a:rPr>
              <a:t>Preparedness</a:t>
            </a:r>
          </a:p>
          <a:p>
            <a:pPr algn="ctr"/>
            <a:r>
              <a:rPr lang="el-GR" altLang="ko-KR" dirty="0" smtClean="0">
                <a:solidFill>
                  <a:schemeClr val="bg1"/>
                </a:solidFill>
                <a:cs typeface="Arial" pitchFamily="34" charset="0"/>
              </a:rPr>
              <a:t> </a:t>
            </a:r>
            <a:r>
              <a:rPr lang="el-GR" altLang="ko-KR" dirty="0">
                <a:solidFill>
                  <a:schemeClr val="bg1"/>
                </a:solidFill>
                <a:cs typeface="Arial" pitchFamily="34" charset="0"/>
              </a:rPr>
              <a:t>το σύνολο δράσεων και μέτρων που λαμβάνονται εκ των προτέρων για να διασφαλίσουν αποτελεσματική αντίδραση σε περιπτώσεις καταστροφών.</a:t>
            </a:r>
            <a:r>
              <a:rPr lang="en-US" altLang="ko-KR" dirty="0" smtClean="0">
                <a:solidFill>
                  <a:schemeClr val="bg1"/>
                </a:solidFill>
                <a:cs typeface="Arial" pitchFamily="34" charset="0"/>
              </a:rPr>
              <a:t>. </a:t>
            </a:r>
            <a:endParaRPr lang="en-US" altLang="ko-KR" dirty="0">
              <a:solidFill>
                <a:schemeClr val="bg1"/>
              </a:solidFill>
              <a:cs typeface="Arial" pitchFamily="34" charset="0"/>
            </a:endParaRPr>
          </a:p>
        </p:txBody>
      </p:sp>
      <p:grpSp>
        <p:nvGrpSpPr>
          <p:cNvPr id="23" name="Group 16">
            <a:extLst>
              <a:ext uri="{FF2B5EF4-FFF2-40B4-BE49-F238E27FC236}">
                <a16:creationId xmlns="" xmlns:a16="http://schemas.microsoft.com/office/drawing/2014/main" id="{70B0D515-575D-4776-ABD1-3D79DE2A6CDA}"/>
              </a:ext>
            </a:extLst>
          </p:cNvPr>
          <p:cNvGrpSpPr/>
          <p:nvPr/>
        </p:nvGrpSpPr>
        <p:grpSpPr>
          <a:xfrm>
            <a:off x="4169347" y="281369"/>
            <a:ext cx="4225461" cy="1403519"/>
            <a:chOff x="3017859" y="4307410"/>
            <a:chExt cx="1890849" cy="747745"/>
          </a:xfrm>
        </p:grpSpPr>
        <p:sp>
          <p:nvSpPr>
            <p:cNvPr id="24" name="TextBox 23">
              <a:extLst>
                <a:ext uri="{FF2B5EF4-FFF2-40B4-BE49-F238E27FC236}">
                  <a16:creationId xmlns="" xmlns:a16="http://schemas.microsoft.com/office/drawing/2014/main" id="{C11B2E7A-E378-4EFA-B2A7-736852E383E7}"/>
                </a:ext>
              </a:extLst>
            </p:cNvPr>
            <p:cNvSpPr txBox="1"/>
            <p:nvPr/>
          </p:nvSpPr>
          <p:spPr>
            <a:xfrm>
              <a:off x="3021856" y="4527138"/>
              <a:ext cx="1886852" cy="528017"/>
            </a:xfrm>
            <a:prstGeom prst="rect">
              <a:avLst/>
            </a:prstGeom>
            <a:noFill/>
          </p:spPr>
          <p:txBody>
            <a:bodyPr wrap="square" rtlCol="0" anchor="ctr">
              <a:spAutoFit/>
            </a:bodyPr>
            <a:lstStyle/>
            <a:p>
              <a:pPr algn="ctr"/>
              <a:r>
                <a:rPr lang="el-GR" altLang="ko-KR" dirty="0">
                  <a:solidFill>
                    <a:schemeClr val="bg1"/>
                  </a:solidFill>
                  <a:cs typeface="Arial" pitchFamily="34" charset="0"/>
                </a:rPr>
                <a:t> οι παράγοντες που δημιουργούν τις προϋποθέσεις για την εξέλιξη ενός κινδύνου σε καταστροφή. </a:t>
              </a:r>
              <a:endParaRPr lang="en-US" altLang="ko-KR" dirty="0">
                <a:solidFill>
                  <a:schemeClr val="bg1"/>
                </a:solidFill>
                <a:cs typeface="Arial" pitchFamily="34" charset="0"/>
              </a:endParaRPr>
            </a:p>
          </p:txBody>
        </p:sp>
        <p:sp>
          <p:nvSpPr>
            <p:cNvPr id="25" name="TextBox 24">
              <a:extLst>
                <a:ext uri="{FF2B5EF4-FFF2-40B4-BE49-F238E27FC236}">
                  <a16:creationId xmlns="" xmlns:a16="http://schemas.microsoft.com/office/drawing/2014/main" id="{4BB252D7-6E70-4D3D-A34C-15AF22C166D5}"/>
                </a:ext>
              </a:extLst>
            </p:cNvPr>
            <p:cNvSpPr txBox="1"/>
            <p:nvPr/>
          </p:nvSpPr>
          <p:spPr>
            <a:xfrm>
              <a:off x="3017859" y="4307410"/>
              <a:ext cx="1890849" cy="228807"/>
            </a:xfrm>
            <a:prstGeom prst="rect">
              <a:avLst/>
            </a:prstGeom>
            <a:noFill/>
          </p:spPr>
          <p:txBody>
            <a:bodyPr wrap="square" rtlCol="0" anchor="ctr">
              <a:spAutoFit/>
            </a:bodyPr>
            <a:lstStyle/>
            <a:p>
              <a:pPr algn="ctr"/>
              <a:r>
                <a:rPr lang="en-US" altLang="ko-KR" sz="2000" b="1" dirty="0">
                  <a:solidFill>
                    <a:schemeClr val="bg1"/>
                  </a:solidFill>
                  <a:cs typeface="Arial" pitchFamily="34" charset="0"/>
                </a:rPr>
                <a:t>Susceptibility</a:t>
              </a:r>
              <a:endParaRPr lang="ko-KR" altLang="en-US" sz="2000" b="1" dirty="0">
                <a:solidFill>
                  <a:schemeClr val="bg1"/>
                </a:solidFill>
                <a:cs typeface="Arial" pitchFamily="34" charset="0"/>
              </a:endParaRPr>
            </a:p>
          </p:txBody>
        </p:sp>
      </p:grpSp>
    </p:spTree>
    <p:extLst>
      <p:ext uri="{BB962C8B-B14F-4D97-AF65-F5344CB8AC3E}">
        <p14:creationId xmlns:p14="http://schemas.microsoft.com/office/powerpoint/2010/main" val="26877412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9" name="Group 2">
            <a:extLst>
              <a:ext uri="{FF2B5EF4-FFF2-40B4-BE49-F238E27FC236}">
                <a16:creationId xmlns:a16="http://schemas.microsoft.com/office/drawing/2014/main" xmlns="" id="{24B0FF5B-5857-4DD2-8316-525F7AB76D4C}"/>
              </a:ext>
            </a:extLst>
          </p:cNvPr>
          <p:cNvGrpSpPr/>
          <p:nvPr/>
        </p:nvGrpSpPr>
        <p:grpSpPr>
          <a:xfrm>
            <a:off x="0" y="149251"/>
            <a:ext cx="3856446" cy="856525"/>
            <a:chOff x="5207975" y="2573079"/>
            <a:chExt cx="6983876" cy="1711842"/>
          </a:xfrm>
          <a:solidFill>
            <a:schemeClr val="bg1">
              <a:lumMod val="65000"/>
            </a:schemeClr>
          </a:solidFill>
        </p:grpSpPr>
        <p:sp>
          <p:nvSpPr>
            <p:cNvPr id="10"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Ορθογώνιο 11"/>
          <p:cNvSpPr/>
          <p:nvPr/>
        </p:nvSpPr>
        <p:spPr>
          <a:xfrm>
            <a:off x="213477" y="147794"/>
            <a:ext cx="3624804" cy="830997"/>
          </a:xfrm>
          <a:prstGeom prst="rect">
            <a:avLst/>
          </a:prstGeom>
        </p:spPr>
        <p:txBody>
          <a:bodyPr wrap="square">
            <a:spAutoFit/>
          </a:bodyPr>
          <a:lstStyle/>
          <a:p>
            <a:pPr algn="ctr"/>
            <a:r>
              <a:rPr lang="el-GR" sz="2400" b="1" dirty="0" smtClean="0">
                <a:solidFill>
                  <a:srgbClr val="002060"/>
                </a:solidFill>
              </a:rPr>
              <a:t>ΕΝΝΟΙΟΛΟΓΙΚΟΙ </a:t>
            </a:r>
          </a:p>
          <a:p>
            <a:pPr algn="ctr"/>
            <a:r>
              <a:rPr lang="el-GR" sz="2400" b="1" dirty="0" smtClean="0">
                <a:solidFill>
                  <a:srgbClr val="002060"/>
                </a:solidFill>
              </a:rPr>
              <a:t>ΠΡΟΣΔΙΟΡΙΣΜΟΙ </a:t>
            </a:r>
            <a:endParaRPr lang="en-US" sz="2400" b="1" dirty="0">
              <a:solidFill>
                <a:srgbClr val="002060"/>
              </a:solidFill>
            </a:endParaRPr>
          </a:p>
        </p:txBody>
      </p:sp>
      <p:sp>
        <p:nvSpPr>
          <p:cNvPr id="13" name="Rounded Rectangle 3">
            <a:extLst>
              <a:ext uri="{FF2B5EF4-FFF2-40B4-BE49-F238E27FC236}">
                <a16:creationId xmlns="" xmlns:a16="http://schemas.microsoft.com/office/drawing/2014/main" id="{8D422474-65EE-4035-9B84-CA9A11039715}"/>
              </a:ext>
            </a:extLst>
          </p:cNvPr>
          <p:cNvSpPr/>
          <p:nvPr/>
        </p:nvSpPr>
        <p:spPr>
          <a:xfrm>
            <a:off x="213477" y="2193443"/>
            <a:ext cx="3822971" cy="2794252"/>
          </a:xfrm>
          <a:prstGeom prst="roundRect">
            <a:avLst>
              <a:gd name="adj" fmla="val 15250"/>
            </a:avLst>
          </a:prstGeom>
          <a:solidFill>
            <a:schemeClr val="bg2">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4" name="Group 3">
            <a:extLst>
              <a:ext uri="{FF2B5EF4-FFF2-40B4-BE49-F238E27FC236}">
                <a16:creationId xmlns="" xmlns:a16="http://schemas.microsoft.com/office/drawing/2014/main" id="{716EAFC0-C1D8-476B-851D-E2BBAC617CFC}"/>
              </a:ext>
            </a:extLst>
          </p:cNvPr>
          <p:cNvGrpSpPr/>
          <p:nvPr/>
        </p:nvGrpSpPr>
        <p:grpSpPr>
          <a:xfrm>
            <a:off x="428017" y="2254416"/>
            <a:ext cx="3439855" cy="2477600"/>
            <a:chOff x="3017859" y="4191594"/>
            <a:chExt cx="1886852" cy="1718546"/>
          </a:xfrm>
        </p:grpSpPr>
        <p:sp>
          <p:nvSpPr>
            <p:cNvPr id="15" name="TextBox 14">
              <a:extLst>
                <a:ext uri="{FF2B5EF4-FFF2-40B4-BE49-F238E27FC236}">
                  <a16:creationId xmlns="" xmlns:a16="http://schemas.microsoft.com/office/drawing/2014/main" id="{CF834912-EBBC-40CB-81AC-2659CE26D76A}"/>
                </a:ext>
              </a:extLst>
            </p:cNvPr>
            <p:cNvSpPr txBox="1"/>
            <p:nvPr/>
          </p:nvSpPr>
          <p:spPr>
            <a:xfrm>
              <a:off x="3017859" y="4309010"/>
              <a:ext cx="1886852" cy="1601130"/>
            </a:xfrm>
            <a:prstGeom prst="rect">
              <a:avLst/>
            </a:prstGeom>
            <a:noFill/>
          </p:spPr>
          <p:txBody>
            <a:bodyPr wrap="square" rtlCol="0" anchor="ctr">
              <a:spAutoFit/>
            </a:bodyPr>
            <a:lstStyle/>
            <a:p>
              <a:pPr algn="ctr"/>
              <a:r>
                <a:rPr lang="el-GR" altLang="ko-KR" sz="1600" dirty="0" smtClean="0">
                  <a:solidFill>
                    <a:schemeClr val="tx1">
                      <a:lumMod val="75000"/>
                      <a:lumOff val="25000"/>
                    </a:schemeClr>
                  </a:solidFill>
                  <a:cs typeface="Arial" pitchFamily="34" charset="0"/>
                </a:rPr>
                <a:t>Η </a:t>
              </a:r>
              <a:r>
                <a:rPr lang="el-GR" altLang="ko-KR" sz="1600" dirty="0">
                  <a:solidFill>
                    <a:schemeClr val="tx1">
                      <a:lumMod val="75000"/>
                      <a:lumOff val="25000"/>
                    </a:schemeClr>
                  </a:solidFill>
                  <a:cs typeface="Arial" pitchFamily="34" charset="0"/>
                </a:rPr>
                <a:t>παροχή έγκαιρης ειδοποίησης και επαρκούς πληροφόρησης, μέσω των αρμόδιων φορέων, που δίνει τη δυνατότητα δρομολόγησης συγκεκριμένων δράσεων για την αποφυγή ή τη μείωση των επιπτώσεων του κινδύνου και την προετοιμασία για αποτελεσματική αντιμετώπιση</a:t>
              </a:r>
              <a:endParaRPr lang="en-US" altLang="ko-KR" sz="1600" dirty="0">
                <a:solidFill>
                  <a:schemeClr val="tx1">
                    <a:lumMod val="75000"/>
                    <a:lumOff val="25000"/>
                  </a:schemeClr>
                </a:solidFill>
                <a:cs typeface="Arial" pitchFamily="34" charset="0"/>
              </a:endParaRPr>
            </a:p>
          </p:txBody>
        </p:sp>
        <p:sp>
          <p:nvSpPr>
            <p:cNvPr id="16" name="TextBox 15">
              <a:extLst>
                <a:ext uri="{FF2B5EF4-FFF2-40B4-BE49-F238E27FC236}">
                  <a16:creationId xmlns="" xmlns:a16="http://schemas.microsoft.com/office/drawing/2014/main" id="{5B3B6F1F-02F9-49B9-9516-635FB28D5432}"/>
                </a:ext>
              </a:extLst>
            </p:cNvPr>
            <p:cNvSpPr txBox="1"/>
            <p:nvPr/>
          </p:nvSpPr>
          <p:spPr>
            <a:xfrm>
              <a:off x="3017859" y="4191594"/>
              <a:ext cx="1460410" cy="234832"/>
            </a:xfrm>
            <a:prstGeom prst="rect">
              <a:avLst/>
            </a:prstGeom>
            <a:noFill/>
          </p:spPr>
          <p:txBody>
            <a:bodyPr wrap="square" rtlCol="0" anchor="ctr">
              <a:spAutoFit/>
            </a:bodyPr>
            <a:lstStyle/>
            <a:p>
              <a:pPr algn="ctr"/>
              <a:endParaRPr lang="ko-KR" altLang="en-US" sz="1600" b="1" dirty="0">
                <a:solidFill>
                  <a:schemeClr val="tx1">
                    <a:lumMod val="75000"/>
                    <a:lumOff val="25000"/>
                  </a:schemeClr>
                </a:solidFill>
                <a:cs typeface="Arial" pitchFamily="34" charset="0"/>
              </a:endParaRPr>
            </a:p>
          </p:txBody>
        </p:sp>
      </p:grpSp>
      <p:sp>
        <p:nvSpPr>
          <p:cNvPr id="17" name="Quad Arrow 7">
            <a:extLst>
              <a:ext uri="{FF2B5EF4-FFF2-40B4-BE49-F238E27FC236}">
                <a16:creationId xmlns="" xmlns:a16="http://schemas.microsoft.com/office/drawing/2014/main" id="{6040CBE7-E525-4EF8-AEF7-4C43F1B5CA23}"/>
              </a:ext>
            </a:extLst>
          </p:cNvPr>
          <p:cNvSpPr/>
          <p:nvPr/>
        </p:nvSpPr>
        <p:spPr>
          <a:xfrm>
            <a:off x="5089934" y="2373537"/>
            <a:ext cx="2384286" cy="2088232"/>
          </a:xfrm>
          <a:prstGeom prst="quadArrow">
            <a:avLst>
              <a:gd name="adj1" fmla="val 14289"/>
              <a:gd name="adj2" fmla="val 17483"/>
              <a:gd name="adj3" fmla="val 1885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8" name="Rounded Rectangle 8">
            <a:extLst>
              <a:ext uri="{FF2B5EF4-FFF2-40B4-BE49-F238E27FC236}">
                <a16:creationId xmlns="" xmlns:a16="http://schemas.microsoft.com/office/drawing/2014/main" id="{550A8A5A-5724-43DC-8879-C1B673859B70}"/>
              </a:ext>
            </a:extLst>
          </p:cNvPr>
          <p:cNvSpPr/>
          <p:nvPr/>
        </p:nvSpPr>
        <p:spPr>
          <a:xfrm>
            <a:off x="8577091" y="2068225"/>
            <a:ext cx="3507864" cy="2803472"/>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9" name="Rounded Rectangle 9">
            <a:extLst>
              <a:ext uri="{FF2B5EF4-FFF2-40B4-BE49-F238E27FC236}">
                <a16:creationId xmlns="" xmlns:a16="http://schemas.microsoft.com/office/drawing/2014/main" id="{21EC4B1B-1B18-4739-9A1F-5B5317EA918A}"/>
              </a:ext>
            </a:extLst>
          </p:cNvPr>
          <p:cNvSpPr/>
          <p:nvPr/>
        </p:nvSpPr>
        <p:spPr>
          <a:xfrm>
            <a:off x="4114800" y="180398"/>
            <a:ext cx="4225462" cy="187875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0" name="Rounded Rectangle 10">
            <a:extLst>
              <a:ext uri="{FF2B5EF4-FFF2-40B4-BE49-F238E27FC236}">
                <a16:creationId xmlns="" xmlns:a16="http://schemas.microsoft.com/office/drawing/2014/main" id="{C6D852F9-9125-4273-B05A-3E90E3CB342E}"/>
              </a:ext>
            </a:extLst>
          </p:cNvPr>
          <p:cNvSpPr/>
          <p:nvPr/>
        </p:nvSpPr>
        <p:spPr>
          <a:xfrm>
            <a:off x="4096037" y="4549579"/>
            <a:ext cx="4400031" cy="2143052"/>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1" name="TextBox 20">
            <a:extLst>
              <a:ext uri="{FF2B5EF4-FFF2-40B4-BE49-F238E27FC236}">
                <a16:creationId xmlns="" xmlns:a16="http://schemas.microsoft.com/office/drawing/2014/main" id="{B5BD120B-34A0-4FF3-BCEA-46CD92852BDB}"/>
              </a:ext>
            </a:extLst>
          </p:cNvPr>
          <p:cNvSpPr txBox="1"/>
          <p:nvPr/>
        </p:nvSpPr>
        <p:spPr>
          <a:xfrm>
            <a:off x="8473170" y="2193443"/>
            <a:ext cx="3507864" cy="2616101"/>
          </a:xfrm>
          <a:prstGeom prst="rect">
            <a:avLst/>
          </a:prstGeom>
          <a:noFill/>
        </p:spPr>
        <p:txBody>
          <a:bodyPr wrap="square" rtlCol="0" anchor="ctr">
            <a:spAutoFit/>
          </a:bodyPr>
          <a:lstStyle/>
          <a:p>
            <a:pPr algn="ctr"/>
            <a:r>
              <a:rPr lang="en-US" altLang="ko-KR" sz="2000" b="1" dirty="0" smtClean="0">
                <a:solidFill>
                  <a:schemeClr val="bg1"/>
                </a:solidFill>
                <a:cs typeface="Arial" pitchFamily="34" charset="0"/>
              </a:rPr>
              <a:t>Coordination</a:t>
            </a:r>
            <a:endParaRPr lang="en-US" altLang="ko-KR" sz="2000" b="1" dirty="0">
              <a:solidFill>
                <a:schemeClr val="bg1"/>
              </a:solidFill>
              <a:cs typeface="Arial" pitchFamily="34" charset="0"/>
            </a:endParaRPr>
          </a:p>
          <a:p>
            <a:pPr algn="ctr"/>
            <a:r>
              <a:rPr lang="el-GR" altLang="ko-KR" sz="1600" dirty="0">
                <a:solidFill>
                  <a:schemeClr val="bg1"/>
                </a:solidFill>
                <a:cs typeface="Arial" pitchFamily="34" charset="0"/>
              </a:rPr>
              <a:t>η οργάνωση, </a:t>
            </a:r>
            <a:r>
              <a:rPr lang="el-GR" altLang="ko-KR" sz="1600" dirty="0" err="1">
                <a:solidFill>
                  <a:schemeClr val="bg1"/>
                </a:solidFill>
                <a:cs typeface="Arial" pitchFamily="34" charset="0"/>
              </a:rPr>
              <a:t>προτεραιοποίηση</a:t>
            </a:r>
            <a:r>
              <a:rPr lang="el-GR" altLang="ko-KR" sz="1600" dirty="0">
                <a:solidFill>
                  <a:schemeClr val="bg1"/>
                </a:solidFill>
                <a:cs typeface="Arial" pitchFamily="34" charset="0"/>
              </a:rPr>
              <a:t> και παρακολούθηση των απαιτούμενων δράσεων, καθώς και η εξασφάλιση της διαλειτουργικότητας, της εφαρμογής των κανόνων επιχειρησιακής δράσης και της συνεργασίας μεταξύ των εμπλεκόμενων φορέων για την επίτευξη κοινού σκοπού.. </a:t>
            </a:r>
            <a:endParaRPr lang="ko-KR" altLang="en-US" sz="1600" dirty="0">
              <a:solidFill>
                <a:schemeClr val="bg1"/>
              </a:solidFill>
              <a:cs typeface="Arial" pitchFamily="34" charset="0"/>
            </a:endParaRPr>
          </a:p>
        </p:txBody>
      </p:sp>
      <p:sp>
        <p:nvSpPr>
          <p:cNvPr id="22" name="TextBox 21">
            <a:extLst>
              <a:ext uri="{FF2B5EF4-FFF2-40B4-BE49-F238E27FC236}">
                <a16:creationId xmlns="" xmlns:a16="http://schemas.microsoft.com/office/drawing/2014/main" id="{8FC99F91-44AD-467D-ADA3-BD283CDA3DBF}"/>
              </a:ext>
            </a:extLst>
          </p:cNvPr>
          <p:cNvSpPr txBox="1"/>
          <p:nvPr/>
        </p:nvSpPr>
        <p:spPr>
          <a:xfrm>
            <a:off x="4178279" y="4549578"/>
            <a:ext cx="4161983" cy="2400657"/>
          </a:xfrm>
          <a:prstGeom prst="rect">
            <a:avLst/>
          </a:prstGeom>
          <a:noFill/>
        </p:spPr>
        <p:txBody>
          <a:bodyPr wrap="square" rtlCol="0" anchor="ctr">
            <a:spAutoFit/>
          </a:bodyPr>
          <a:lstStyle/>
          <a:p>
            <a:pPr algn="ctr"/>
            <a:r>
              <a:rPr lang="en-US" altLang="ko-KR" sz="2000" b="1" dirty="0" smtClean="0">
                <a:solidFill>
                  <a:schemeClr val="bg1"/>
                </a:solidFill>
                <a:cs typeface="Arial" pitchFamily="34" charset="0"/>
              </a:rPr>
              <a:t>Risk</a:t>
            </a:r>
          </a:p>
          <a:p>
            <a:pPr algn="ctr"/>
            <a:r>
              <a:rPr lang="el-GR" altLang="ko-KR" dirty="0" smtClean="0">
                <a:solidFill>
                  <a:schemeClr val="bg1"/>
                </a:solidFill>
                <a:cs typeface="Arial" pitchFamily="34" charset="0"/>
              </a:rPr>
              <a:t> </a:t>
            </a:r>
            <a:r>
              <a:rPr lang="el-GR" altLang="ko-KR" sz="1600" dirty="0">
                <a:solidFill>
                  <a:schemeClr val="bg1"/>
                </a:solidFill>
                <a:cs typeface="Arial" pitchFamily="34" charset="0"/>
              </a:rPr>
              <a:t>οι πιθανές ανθρώπινες, υλικές ή περιβαλλοντικές απώλειες σε καθορισμένη χρονική περίοδο, οι οποίες είναι αποτέλεσμα του συνδυασμού κινδύνων, συνθηκών τρωτότητας και ανεπάρκειας ικανότητας ή κατάλληλων μέτρων για τη μείωση των δυνητικών αρνητικών συνεπειών</a:t>
            </a:r>
            <a:endParaRPr lang="en-US" altLang="ko-KR" sz="1600" dirty="0">
              <a:solidFill>
                <a:schemeClr val="bg1"/>
              </a:solidFill>
              <a:cs typeface="Arial" pitchFamily="34" charset="0"/>
            </a:endParaRPr>
          </a:p>
        </p:txBody>
      </p:sp>
      <p:grpSp>
        <p:nvGrpSpPr>
          <p:cNvPr id="23" name="Group 16">
            <a:extLst>
              <a:ext uri="{FF2B5EF4-FFF2-40B4-BE49-F238E27FC236}">
                <a16:creationId xmlns="" xmlns:a16="http://schemas.microsoft.com/office/drawing/2014/main" id="{70B0D515-575D-4776-ABD1-3D79DE2A6CDA}"/>
              </a:ext>
            </a:extLst>
          </p:cNvPr>
          <p:cNvGrpSpPr/>
          <p:nvPr/>
        </p:nvGrpSpPr>
        <p:grpSpPr>
          <a:xfrm>
            <a:off x="4169347" y="195080"/>
            <a:ext cx="4225461" cy="1655990"/>
            <a:chOff x="3017859" y="4261435"/>
            <a:chExt cx="1890849" cy="882252"/>
          </a:xfrm>
        </p:grpSpPr>
        <p:sp>
          <p:nvSpPr>
            <p:cNvPr id="24" name="TextBox 23">
              <a:extLst>
                <a:ext uri="{FF2B5EF4-FFF2-40B4-BE49-F238E27FC236}">
                  <a16:creationId xmlns="" xmlns:a16="http://schemas.microsoft.com/office/drawing/2014/main" id="{C11B2E7A-E378-4EFA-B2A7-736852E383E7}"/>
                </a:ext>
              </a:extLst>
            </p:cNvPr>
            <p:cNvSpPr txBox="1"/>
            <p:nvPr/>
          </p:nvSpPr>
          <p:spPr>
            <a:xfrm>
              <a:off x="3021856" y="4438606"/>
              <a:ext cx="1886852" cy="705081"/>
            </a:xfrm>
            <a:prstGeom prst="rect">
              <a:avLst/>
            </a:prstGeom>
            <a:noFill/>
          </p:spPr>
          <p:txBody>
            <a:bodyPr wrap="square" rtlCol="0" anchor="ctr">
              <a:spAutoFit/>
            </a:bodyPr>
            <a:lstStyle/>
            <a:p>
              <a:pPr algn="ctr"/>
              <a:r>
                <a:rPr lang="el-GR" altLang="ko-KR" sz="1600" dirty="0">
                  <a:solidFill>
                    <a:schemeClr val="bg1"/>
                  </a:solidFill>
                  <a:cs typeface="Arial" pitchFamily="34" charset="0"/>
                </a:rPr>
                <a:t>περιλαμβάνει δράσεις μετά από μία καταστροφή με στόχο την αποκατάσταση ή τη βελτίωση των συνθηκών διαβίωσης κατά τις πρώτες ώρες και ημέρες μετά την εκδήλωσή της</a:t>
              </a:r>
              <a:r>
                <a:rPr lang="el-GR" altLang="ko-KR" sz="1600" dirty="0" smtClean="0">
                  <a:solidFill>
                    <a:schemeClr val="bg1"/>
                  </a:solidFill>
                  <a:cs typeface="Arial" pitchFamily="34" charset="0"/>
                </a:rPr>
                <a:t>. </a:t>
              </a:r>
              <a:endParaRPr lang="en-US" altLang="ko-KR" sz="1600" dirty="0">
                <a:solidFill>
                  <a:schemeClr val="bg1"/>
                </a:solidFill>
                <a:cs typeface="Arial" pitchFamily="34" charset="0"/>
              </a:endParaRPr>
            </a:p>
          </p:txBody>
        </p:sp>
        <p:sp>
          <p:nvSpPr>
            <p:cNvPr id="25" name="TextBox 24">
              <a:extLst>
                <a:ext uri="{FF2B5EF4-FFF2-40B4-BE49-F238E27FC236}">
                  <a16:creationId xmlns="" xmlns:a16="http://schemas.microsoft.com/office/drawing/2014/main" id="{4BB252D7-6E70-4D3D-A34C-15AF22C166D5}"/>
                </a:ext>
              </a:extLst>
            </p:cNvPr>
            <p:cNvSpPr txBox="1"/>
            <p:nvPr/>
          </p:nvSpPr>
          <p:spPr>
            <a:xfrm>
              <a:off x="3017859" y="4261435"/>
              <a:ext cx="1890849" cy="213164"/>
            </a:xfrm>
            <a:prstGeom prst="rect">
              <a:avLst/>
            </a:prstGeom>
            <a:noFill/>
          </p:spPr>
          <p:txBody>
            <a:bodyPr wrap="square" rtlCol="0" anchor="ctr">
              <a:spAutoFit/>
            </a:bodyPr>
            <a:lstStyle/>
            <a:p>
              <a:pPr algn="ctr"/>
              <a:r>
                <a:rPr lang="en-US" altLang="ko-KR" sz="2000" b="1" dirty="0" smtClean="0">
                  <a:solidFill>
                    <a:schemeClr val="bg1"/>
                  </a:solidFill>
                  <a:cs typeface="Arial" pitchFamily="34" charset="0"/>
                </a:rPr>
                <a:t>Short-term </a:t>
              </a:r>
              <a:r>
                <a:rPr lang="en-US" altLang="ko-KR" sz="2000" b="1" dirty="0">
                  <a:solidFill>
                    <a:schemeClr val="bg1"/>
                  </a:solidFill>
                  <a:cs typeface="Arial" pitchFamily="34" charset="0"/>
                </a:rPr>
                <a:t>Relief</a:t>
              </a:r>
              <a:endParaRPr lang="ko-KR" altLang="en-US" sz="2000" b="1" dirty="0">
                <a:solidFill>
                  <a:schemeClr val="bg1"/>
                </a:solidFill>
                <a:cs typeface="Arial" pitchFamily="34" charset="0"/>
              </a:endParaRPr>
            </a:p>
          </p:txBody>
        </p:sp>
      </p:grpSp>
    </p:spTree>
    <p:extLst>
      <p:ext uri="{BB962C8B-B14F-4D97-AF65-F5344CB8AC3E}">
        <p14:creationId xmlns:p14="http://schemas.microsoft.com/office/powerpoint/2010/main" val="2687741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9838" y="833377"/>
            <a:ext cx="7349924" cy="5632311"/>
          </a:xfrm>
          <a:prstGeom prst="rect">
            <a:avLst/>
          </a:prstGeom>
          <a:noFill/>
        </p:spPr>
        <p:txBody>
          <a:bodyPr wrap="square" rtlCol="0">
            <a:spAutoFit/>
          </a:bodyPr>
          <a:lstStyle/>
          <a:p>
            <a:pPr marL="342900" indent="-342900" algn="just">
              <a:buFont typeface="+mj-lt"/>
              <a:buAutoNum type="arabicPeriod"/>
            </a:pPr>
            <a:r>
              <a:rPr lang="el-GR" dirty="0">
                <a:solidFill>
                  <a:schemeClr val="bg1"/>
                </a:solidFill>
              </a:rPr>
              <a:t>Κύκλος διαχείρισης καταστροφών (</a:t>
            </a:r>
            <a:r>
              <a:rPr lang="el-GR" dirty="0" err="1">
                <a:solidFill>
                  <a:schemeClr val="bg1"/>
                </a:solidFill>
              </a:rPr>
              <a:t>Disaster</a:t>
            </a:r>
            <a:r>
              <a:rPr lang="el-GR" dirty="0">
                <a:solidFill>
                  <a:schemeClr val="bg1"/>
                </a:solidFill>
              </a:rPr>
              <a:t> </a:t>
            </a:r>
            <a:r>
              <a:rPr lang="el-GR" dirty="0" err="1">
                <a:solidFill>
                  <a:schemeClr val="bg1"/>
                </a:solidFill>
              </a:rPr>
              <a:t>Management</a:t>
            </a:r>
            <a:r>
              <a:rPr lang="el-GR" dirty="0">
                <a:solidFill>
                  <a:schemeClr val="bg1"/>
                </a:solidFill>
              </a:rPr>
              <a:t> </a:t>
            </a:r>
            <a:r>
              <a:rPr lang="el-GR" dirty="0" err="1">
                <a:solidFill>
                  <a:schemeClr val="bg1"/>
                </a:solidFill>
              </a:rPr>
              <a:t>Cycle</a:t>
            </a:r>
            <a:r>
              <a:rPr lang="el-GR" dirty="0">
                <a:solidFill>
                  <a:schemeClr val="bg1"/>
                </a:solidFill>
              </a:rPr>
              <a:t>): </a:t>
            </a:r>
            <a:r>
              <a:rPr lang="el-GR" dirty="0">
                <a:solidFill>
                  <a:schemeClr val="accent1">
                    <a:lumMod val="60000"/>
                    <a:lumOff val="40000"/>
                  </a:schemeClr>
                </a:solidFill>
              </a:rPr>
              <a:t>το σύνολο των τακτικών και διαχειριστικών αποφάσεων και επιχειρησιακών δραστηριοτήτων σε όλα τα στάδια και τις φάσεις του κύκλου της καταστροφής, ήτοι της πρόληψης, ετοιμότητας, αντιμετώπισης και αποκατάστασης. </a:t>
            </a:r>
            <a:endParaRPr lang="el-GR" dirty="0" smtClean="0">
              <a:solidFill>
                <a:schemeClr val="accent1">
                  <a:lumMod val="60000"/>
                  <a:lumOff val="40000"/>
                </a:schemeClr>
              </a:solidFill>
            </a:endParaRPr>
          </a:p>
          <a:p>
            <a:pPr marL="342900" indent="-342900" algn="just">
              <a:buFont typeface="+mj-lt"/>
              <a:buAutoNum type="arabicPeriod"/>
            </a:pPr>
            <a:endParaRPr lang="el-GR" dirty="0" smtClean="0">
              <a:solidFill>
                <a:schemeClr val="accent1">
                  <a:lumMod val="60000"/>
                  <a:lumOff val="40000"/>
                </a:schemeClr>
              </a:solidFill>
            </a:endParaRPr>
          </a:p>
          <a:p>
            <a:pPr marL="342900" indent="-342900" algn="just">
              <a:buFont typeface="+mj-lt"/>
              <a:buAutoNum type="arabicPeriod"/>
            </a:pPr>
            <a:r>
              <a:rPr lang="el-GR" dirty="0">
                <a:solidFill>
                  <a:schemeClr val="bg1"/>
                </a:solidFill>
              </a:rPr>
              <a:t>Ομάδες πρώτης (1ης) απόκρισης (</a:t>
            </a:r>
            <a:r>
              <a:rPr lang="el-GR" dirty="0" err="1">
                <a:solidFill>
                  <a:schemeClr val="bg1"/>
                </a:solidFill>
              </a:rPr>
              <a:t>First</a:t>
            </a:r>
            <a:r>
              <a:rPr lang="el-GR" dirty="0">
                <a:solidFill>
                  <a:schemeClr val="bg1"/>
                </a:solidFill>
              </a:rPr>
              <a:t> </a:t>
            </a:r>
            <a:r>
              <a:rPr lang="el-GR" dirty="0" err="1">
                <a:solidFill>
                  <a:schemeClr val="bg1"/>
                </a:solidFill>
              </a:rPr>
              <a:t>Responders</a:t>
            </a:r>
            <a:r>
              <a:rPr lang="el-GR" dirty="0">
                <a:solidFill>
                  <a:schemeClr val="bg1"/>
                </a:solidFill>
              </a:rPr>
              <a:t>): </a:t>
            </a:r>
            <a:r>
              <a:rPr lang="el-GR" dirty="0">
                <a:solidFill>
                  <a:schemeClr val="accent1">
                    <a:lumMod val="60000"/>
                    <a:lumOff val="40000"/>
                  </a:schemeClr>
                </a:solidFill>
              </a:rPr>
              <a:t>οι κατά περίπτωση καθ’ </a:t>
            </a:r>
            <a:r>
              <a:rPr lang="el-GR" dirty="0" err="1">
                <a:solidFill>
                  <a:schemeClr val="accent1">
                    <a:lumMod val="60000"/>
                    <a:lumOff val="40000"/>
                  </a:schemeClr>
                </a:solidFill>
              </a:rPr>
              <a:t>ύλην</a:t>
            </a:r>
            <a:r>
              <a:rPr lang="el-GR" dirty="0">
                <a:solidFill>
                  <a:schemeClr val="accent1">
                    <a:lumMod val="60000"/>
                    <a:lumOff val="40000"/>
                  </a:schemeClr>
                </a:solidFill>
              </a:rPr>
              <a:t> και κατά τόπον αρμόδιοι, επιχειρησιακά, που επιλαμβάνονται πρώτοι του καταστροφικού συμβάντος</a:t>
            </a:r>
            <a:r>
              <a:rPr lang="el-GR" dirty="0" smtClean="0">
                <a:solidFill>
                  <a:schemeClr val="accent1">
                    <a:lumMod val="60000"/>
                    <a:lumOff val="40000"/>
                  </a:schemeClr>
                </a:solidFill>
              </a:rPr>
              <a:t>.</a:t>
            </a:r>
          </a:p>
          <a:p>
            <a:pPr marL="342900" indent="-342900" algn="just">
              <a:buFont typeface="+mj-lt"/>
              <a:buAutoNum type="arabicPeriod"/>
            </a:pPr>
            <a:endParaRPr lang="el-GR" dirty="0" smtClean="0">
              <a:solidFill>
                <a:schemeClr val="accent1">
                  <a:lumMod val="60000"/>
                  <a:lumOff val="40000"/>
                </a:schemeClr>
              </a:solidFill>
            </a:endParaRPr>
          </a:p>
          <a:p>
            <a:pPr marL="342900" indent="-342900" algn="just">
              <a:buFont typeface="+mj-lt"/>
              <a:buAutoNum type="arabicPeriod"/>
            </a:pPr>
            <a:r>
              <a:rPr lang="el-GR" dirty="0">
                <a:solidFill>
                  <a:schemeClr val="bg1"/>
                </a:solidFill>
              </a:rPr>
              <a:t>Εθνική Πολιτική Μείωσης Κινδύνου Καταστροφών (</a:t>
            </a:r>
            <a:r>
              <a:rPr lang="el-GR" dirty="0" err="1">
                <a:solidFill>
                  <a:schemeClr val="bg1"/>
                </a:solidFill>
              </a:rPr>
              <a:t>National</a:t>
            </a:r>
            <a:r>
              <a:rPr lang="el-GR" dirty="0">
                <a:solidFill>
                  <a:schemeClr val="bg1"/>
                </a:solidFill>
              </a:rPr>
              <a:t> </a:t>
            </a:r>
            <a:r>
              <a:rPr lang="el-GR" dirty="0" err="1">
                <a:solidFill>
                  <a:schemeClr val="bg1"/>
                </a:solidFill>
              </a:rPr>
              <a:t>Hazard</a:t>
            </a:r>
            <a:r>
              <a:rPr lang="el-GR" dirty="0">
                <a:solidFill>
                  <a:schemeClr val="bg1"/>
                </a:solidFill>
              </a:rPr>
              <a:t> </a:t>
            </a:r>
            <a:r>
              <a:rPr lang="el-GR" dirty="0" err="1">
                <a:solidFill>
                  <a:schemeClr val="bg1"/>
                </a:solidFill>
              </a:rPr>
              <a:t>Mitigation</a:t>
            </a:r>
            <a:r>
              <a:rPr lang="el-GR" dirty="0">
                <a:solidFill>
                  <a:schemeClr val="bg1"/>
                </a:solidFill>
              </a:rPr>
              <a:t> </a:t>
            </a:r>
            <a:r>
              <a:rPr lang="el-GR" dirty="0" err="1">
                <a:solidFill>
                  <a:schemeClr val="bg1"/>
                </a:solidFill>
              </a:rPr>
              <a:t>Policy</a:t>
            </a:r>
            <a:r>
              <a:rPr lang="el-GR" dirty="0">
                <a:solidFill>
                  <a:schemeClr val="bg1"/>
                </a:solidFill>
              </a:rPr>
              <a:t>): </a:t>
            </a:r>
            <a:r>
              <a:rPr lang="el-GR" dirty="0">
                <a:solidFill>
                  <a:schemeClr val="accent1">
                    <a:lumMod val="60000"/>
                    <a:lumOff val="40000"/>
                  </a:schemeClr>
                </a:solidFill>
              </a:rPr>
              <a:t>σχέδιο ενεργειών που καθορίζει σε εθνικό επίπεδο τους τελικούς και ενδιάμεσους στόχους για τη μείωση της διακινδύνευσης από καταστροφές, καθώς και τους αντίστοιχους δείκτες αξιολόγησης και τα χρονοδιαγράμματα. Περιλαμβάνει όλες τις απαραίτητες ενέργειες, διαδικασίες και τα προγράμματα που αφορούν όλες τις φάσεις του κύκλου καταστροφών και ειδικότερα την πρόληψη, ετοιμότητα, αντιμετώπιση, αποκατάσταση, καθώς και την ανατροφοδότηση του σχεδιασμού σε τοπικό και εθνικό επίπεδο για τη μείωση του κινδύνου και την ενίσχυση της ανθεκτικότητας.</a:t>
            </a:r>
          </a:p>
        </p:txBody>
      </p:sp>
      <p:sp>
        <p:nvSpPr>
          <p:cNvPr id="4" name="TextBox 3"/>
          <p:cNvSpPr txBox="1"/>
          <p:nvPr/>
        </p:nvSpPr>
        <p:spPr>
          <a:xfrm>
            <a:off x="324091" y="254643"/>
            <a:ext cx="8808334" cy="461665"/>
          </a:xfrm>
          <a:prstGeom prst="rect">
            <a:avLst/>
          </a:prstGeom>
          <a:noFill/>
        </p:spPr>
        <p:txBody>
          <a:bodyPr wrap="square" rtlCol="0">
            <a:spAutoFit/>
          </a:bodyPr>
          <a:lstStyle/>
          <a:p>
            <a:r>
              <a:rPr lang="el-GR" sz="2400" b="1" dirty="0" smtClean="0">
                <a:solidFill>
                  <a:schemeClr val="accent1">
                    <a:lumMod val="60000"/>
                    <a:lumOff val="40000"/>
                  </a:schemeClr>
                </a:solidFill>
              </a:rPr>
              <a:t>ΕΝΝΟΙΟΛΟΓΙΚΕΣ ΠΡΟΣΕΓΓΙΣΕΙΣ ΒΑΣΕΙ ΤΟΥ Ν. 4662/2020</a:t>
            </a:r>
            <a:endParaRPr lang="el-GR" sz="2400" b="1" dirty="0">
              <a:solidFill>
                <a:schemeClr val="accent1">
                  <a:lumMod val="60000"/>
                  <a:lumOff val="40000"/>
                </a:schemeClr>
              </a:solidFill>
            </a:endParaRPr>
          </a:p>
        </p:txBody>
      </p:sp>
    </p:spTree>
    <p:extLst>
      <p:ext uri="{BB962C8B-B14F-4D97-AF65-F5344CB8AC3E}">
        <p14:creationId xmlns:p14="http://schemas.microsoft.com/office/powerpoint/2010/main" val="26314364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647472" y="278716"/>
            <a:ext cx="5674117" cy="461665"/>
          </a:xfrm>
          <a:prstGeom prst="rect">
            <a:avLst/>
          </a:prstGeom>
        </p:spPr>
        <p:txBody>
          <a:bodyPr wrap="none">
            <a:spAutoFit/>
          </a:bodyPr>
          <a:lstStyle/>
          <a:p>
            <a:pPr algn="ctr"/>
            <a:r>
              <a:rPr lang="el-GR" sz="2400" b="1" dirty="0" smtClean="0">
                <a:solidFill>
                  <a:srgbClr val="002060"/>
                </a:solidFill>
              </a:rPr>
              <a:t>ΔΙΑΡΘΡΩΣΗ ΕΘΝΙΚΟΥ ΜΗΧΑΝΙΣΜΟΥ</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cxnSp>
        <p:nvCxnSpPr>
          <p:cNvPr id="9" name="Straight Connector 2">
            <a:extLst>
              <a:ext uri="{FF2B5EF4-FFF2-40B4-BE49-F238E27FC236}">
                <a16:creationId xmlns:a16="http://schemas.microsoft.com/office/drawing/2014/main" xmlns="" id="{7AA33A77-C00D-4E9E-AAFC-C5A6A5018E84}"/>
              </a:ext>
            </a:extLst>
          </p:cNvPr>
          <p:cNvCxnSpPr>
            <a:cxnSpLocks/>
          </p:cNvCxnSpPr>
          <p:nvPr/>
        </p:nvCxnSpPr>
        <p:spPr>
          <a:xfrm flipV="1">
            <a:off x="4348264" y="2294350"/>
            <a:ext cx="1768608" cy="1635530"/>
          </a:xfrm>
          <a:prstGeom prst="line">
            <a:avLst/>
          </a:prstGeom>
          <a:ln w="1905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0" name="Straight Connector 3">
            <a:extLst>
              <a:ext uri="{FF2B5EF4-FFF2-40B4-BE49-F238E27FC236}">
                <a16:creationId xmlns:a16="http://schemas.microsoft.com/office/drawing/2014/main" xmlns="" id="{7458AB40-9085-46A7-A299-8E562D7B958B}"/>
              </a:ext>
            </a:extLst>
          </p:cNvPr>
          <p:cNvCxnSpPr>
            <a:cxnSpLocks/>
            <a:endCxn id="13" idx="1"/>
          </p:cNvCxnSpPr>
          <p:nvPr/>
        </p:nvCxnSpPr>
        <p:spPr>
          <a:xfrm flipV="1">
            <a:off x="4348264" y="3382648"/>
            <a:ext cx="1770588" cy="547232"/>
          </a:xfrm>
          <a:prstGeom prst="line">
            <a:avLst/>
          </a:prstGeom>
          <a:ln w="1905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xmlns="" id="{4877693C-B85A-459F-848C-F38A21DD7B96}"/>
              </a:ext>
            </a:extLst>
          </p:cNvPr>
          <p:cNvCxnSpPr>
            <a:cxnSpLocks/>
            <a:endCxn id="14" idx="1"/>
          </p:cNvCxnSpPr>
          <p:nvPr/>
        </p:nvCxnSpPr>
        <p:spPr>
          <a:xfrm>
            <a:off x="4348264" y="3933826"/>
            <a:ext cx="1772568" cy="537121"/>
          </a:xfrm>
          <a:prstGeom prst="line">
            <a:avLst/>
          </a:prstGeom>
          <a:ln w="1905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 name="Straight Connector 5">
            <a:extLst>
              <a:ext uri="{FF2B5EF4-FFF2-40B4-BE49-F238E27FC236}">
                <a16:creationId xmlns:a16="http://schemas.microsoft.com/office/drawing/2014/main" xmlns="" id="{D19FC5B9-9D0E-4391-9A40-C48A0B9BA1B0}"/>
              </a:ext>
            </a:extLst>
          </p:cNvPr>
          <p:cNvCxnSpPr>
            <a:cxnSpLocks/>
          </p:cNvCxnSpPr>
          <p:nvPr/>
        </p:nvCxnSpPr>
        <p:spPr>
          <a:xfrm>
            <a:off x="4348264" y="3933825"/>
            <a:ext cx="1774548" cy="1625420"/>
          </a:xfrm>
          <a:prstGeom prst="line">
            <a:avLst/>
          </a:prstGeom>
          <a:ln w="1905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3" name="Rounded Rectangle 13">
            <a:extLst>
              <a:ext uri="{FF2B5EF4-FFF2-40B4-BE49-F238E27FC236}">
                <a16:creationId xmlns:a16="http://schemas.microsoft.com/office/drawing/2014/main" xmlns="" id="{7BC2F0E2-5BE5-4F37-AA23-340093C2A09A}"/>
              </a:ext>
            </a:extLst>
          </p:cNvPr>
          <p:cNvSpPr/>
          <p:nvPr/>
        </p:nvSpPr>
        <p:spPr>
          <a:xfrm>
            <a:off x="6118853" y="2918437"/>
            <a:ext cx="5141817" cy="928423"/>
          </a:xfrm>
          <a:prstGeom prst="roundRect">
            <a:avLst>
              <a:gd name="adj" fmla="val 8880"/>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4" name="Rounded Rectangle 14">
            <a:extLst>
              <a:ext uri="{FF2B5EF4-FFF2-40B4-BE49-F238E27FC236}">
                <a16:creationId xmlns:a16="http://schemas.microsoft.com/office/drawing/2014/main" xmlns="" id="{F0CDD745-37CF-49AF-AE9F-FE725FAE2CBE}"/>
              </a:ext>
            </a:extLst>
          </p:cNvPr>
          <p:cNvSpPr/>
          <p:nvPr/>
        </p:nvSpPr>
        <p:spPr>
          <a:xfrm>
            <a:off x="6120833" y="4006735"/>
            <a:ext cx="5141817" cy="928423"/>
          </a:xfrm>
          <a:prstGeom prst="roundRect">
            <a:avLst>
              <a:gd name="adj" fmla="val 88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18" name="Group 19">
            <a:extLst>
              <a:ext uri="{FF2B5EF4-FFF2-40B4-BE49-F238E27FC236}">
                <a16:creationId xmlns:a16="http://schemas.microsoft.com/office/drawing/2014/main" xmlns="" id="{C087383B-2FDA-4762-A8BD-144D0C1D5604}"/>
              </a:ext>
            </a:extLst>
          </p:cNvPr>
          <p:cNvGrpSpPr/>
          <p:nvPr/>
        </p:nvGrpSpPr>
        <p:grpSpPr>
          <a:xfrm>
            <a:off x="6116872" y="5089144"/>
            <a:ext cx="5141811" cy="1000274"/>
            <a:chOff x="6417576" y="2121507"/>
            <a:chExt cx="2952327" cy="716539"/>
          </a:xfrm>
        </p:grpSpPr>
        <p:sp>
          <p:nvSpPr>
            <p:cNvPr id="19" name="TextBox 18">
              <a:extLst>
                <a:ext uri="{FF2B5EF4-FFF2-40B4-BE49-F238E27FC236}">
                  <a16:creationId xmlns:a16="http://schemas.microsoft.com/office/drawing/2014/main" xmlns="" id="{DF68A513-3EF5-4558-8461-C7973565282D}"/>
                </a:ext>
              </a:extLst>
            </p:cNvPr>
            <p:cNvSpPr txBox="1"/>
            <p:nvPr/>
          </p:nvSpPr>
          <p:spPr>
            <a:xfrm>
              <a:off x="6417576" y="2308909"/>
              <a:ext cx="2952327" cy="529137"/>
            </a:xfrm>
            <a:prstGeom prst="rect">
              <a:avLst/>
            </a:prstGeom>
            <a:noFill/>
          </p:spPr>
          <p:txBody>
            <a:bodyPr wrap="square" rtlCol="0">
              <a:spAutoFit/>
            </a:bodyPr>
            <a:lstStyle/>
            <a:p>
              <a:r>
                <a:rPr lang="el-GR" altLang="ko-KR" sz="1400" dirty="0" smtClean="0">
                  <a:solidFill>
                    <a:schemeClr val="bg1"/>
                  </a:solidFill>
                  <a:cs typeface="Arial" pitchFamily="34" charset="0"/>
                </a:rPr>
                <a:t>Είναι το φαινόμενο κατά το οποίο επέρχεται διάσπαση οργανικών ενώσεων με τη βοήθεια των ενζύμων ή φυραμάτων που εκκρίνονται από μικροοργανισμούς</a:t>
              </a:r>
              <a:endParaRPr lang="en-US" altLang="ko-KR" sz="1400" dirty="0">
                <a:solidFill>
                  <a:schemeClr val="bg1"/>
                </a:solidFill>
                <a:latin typeface="Arial" pitchFamily="34" charset="0"/>
                <a:cs typeface="Arial" pitchFamily="34" charset="0"/>
              </a:endParaRPr>
            </a:p>
          </p:txBody>
        </p:sp>
        <p:sp>
          <p:nvSpPr>
            <p:cNvPr id="20" name="TextBox 19">
              <a:extLst>
                <a:ext uri="{FF2B5EF4-FFF2-40B4-BE49-F238E27FC236}">
                  <a16:creationId xmlns:a16="http://schemas.microsoft.com/office/drawing/2014/main" xmlns="" id="{E4BF1CF1-0FD9-4E6C-819A-56AB5978C976}"/>
                </a:ext>
              </a:extLst>
            </p:cNvPr>
            <p:cNvSpPr txBox="1"/>
            <p:nvPr/>
          </p:nvSpPr>
          <p:spPr>
            <a:xfrm>
              <a:off x="6420990" y="2121507"/>
              <a:ext cx="2948913" cy="374805"/>
            </a:xfrm>
            <a:prstGeom prst="rect">
              <a:avLst/>
            </a:prstGeom>
            <a:noFill/>
          </p:spPr>
          <p:txBody>
            <a:bodyPr wrap="square" rtlCol="0">
              <a:spAutoFit/>
            </a:bodyPr>
            <a:lstStyle/>
            <a:p>
              <a:pPr algn="ctr"/>
              <a:r>
                <a:rPr lang="el-GR" altLang="ko-KR" sz="1400" b="1" dirty="0" smtClean="0">
                  <a:solidFill>
                    <a:schemeClr val="bg1"/>
                  </a:solidFill>
                </a:rPr>
                <a:t>ΖΥΜΩΣΗ</a:t>
              </a:r>
            </a:p>
            <a:p>
              <a:pPr algn="ctr"/>
              <a:endParaRPr lang="ko-KR" altLang="en-US" sz="1400" b="1" dirty="0">
                <a:solidFill>
                  <a:schemeClr val="bg1"/>
                </a:solidFill>
              </a:endParaRPr>
            </a:p>
          </p:txBody>
        </p:sp>
      </p:grpSp>
      <p:grpSp>
        <p:nvGrpSpPr>
          <p:cNvPr id="21" name="Group 22">
            <a:extLst>
              <a:ext uri="{FF2B5EF4-FFF2-40B4-BE49-F238E27FC236}">
                <a16:creationId xmlns:a16="http://schemas.microsoft.com/office/drawing/2014/main" xmlns="" id="{74A104A8-1BE4-473C-A323-4BCB1FF1596D}"/>
              </a:ext>
            </a:extLst>
          </p:cNvPr>
          <p:cNvGrpSpPr/>
          <p:nvPr/>
        </p:nvGrpSpPr>
        <p:grpSpPr>
          <a:xfrm>
            <a:off x="1053889" y="2217744"/>
            <a:ext cx="3457375" cy="3459674"/>
            <a:chOff x="755576" y="1988840"/>
            <a:chExt cx="3457375" cy="3459674"/>
          </a:xfrm>
        </p:grpSpPr>
        <p:grpSp>
          <p:nvGrpSpPr>
            <p:cNvPr id="22" name="Group 23">
              <a:extLst>
                <a:ext uri="{FF2B5EF4-FFF2-40B4-BE49-F238E27FC236}">
                  <a16:creationId xmlns:a16="http://schemas.microsoft.com/office/drawing/2014/main" xmlns="" id="{C355A03C-F71C-418C-B759-C1FC3DB0D042}"/>
                </a:ext>
              </a:extLst>
            </p:cNvPr>
            <p:cNvGrpSpPr/>
            <p:nvPr/>
          </p:nvGrpSpPr>
          <p:grpSpPr>
            <a:xfrm>
              <a:off x="755576" y="1988840"/>
              <a:ext cx="3457375" cy="3459674"/>
              <a:chOff x="2050729" y="2195248"/>
              <a:chExt cx="3709400" cy="3711867"/>
            </a:xfrm>
          </p:grpSpPr>
          <p:sp>
            <p:nvSpPr>
              <p:cNvPr id="28" name="Block Arc 4">
                <a:extLst>
                  <a:ext uri="{FF2B5EF4-FFF2-40B4-BE49-F238E27FC236}">
                    <a16:creationId xmlns:a16="http://schemas.microsoft.com/office/drawing/2014/main" xmlns="" id="{46578E7C-539F-4D01-AE44-9E38D9D32771}"/>
                  </a:ext>
                </a:extLst>
              </p:cNvPr>
              <p:cNvSpPr/>
              <p:nvPr/>
            </p:nvSpPr>
            <p:spPr>
              <a:xfrm>
                <a:off x="2051720" y="2195990"/>
                <a:ext cx="2058641" cy="1836201"/>
              </a:xfrm>
              <a:custGeom>
                <a:avLst/>
                <a:gdLst/>
                <a:ahLst/>
                <a:cxnLst/>
                <a:rect l="l" t="t" r="r" b="b"/>
                <a:pathLst>
                  <a:path w="2058641" h="1836201">
                    <a:moveTo>
                      <a:pt x="1848414" y="0"/>
                    </a:moveTo>
                    <a:lnTo>
                      <a:pt x="1848644" y="188"/>
                    </a:lnTo>
                    <a:cubicBezTo>
                      <a:pt x="1849658" y="46"/>
                      <a:pt x="1850671" y="54"/>
                      <a:pt x="1851684" y="62"/>
                    </a:cubicBezTo>
                    <a:lnTo>
                      <a:pt x="1851662" y="2650"/>
                    </a:lnTo>
                    <a:lnTo>
                      <a:pt x="2058641" y="171512"/>
                    </a:lnTo>
                    <a:lnTo>
                      <a:pt x="1848795" y="342713"/>
                    </a:lnTo>
                    <a:cubicBezTo>
                      <a:pt x="1848790" y="343254"/>
                      <a:pt x="1848786" y="343796"/>
                      <a:pt x="1848781" y="344338"/>
                    </a:cubicBezTo>
                    <a:cubicBezTo>
                      <a:pt x="1450935" y="340984"/>
                      <a:pt x="1068229" y="496678"/>
                      <a:pt x="785716" y="776820"/>
                    </a:cubicBezTo>
                    <a:cubicBezTo>
                      <a:pt x="503203" y="1056961"/>
                      <a:pt x="344288" y="1438341"/>
                      <a:pt x="344288" y="1836201"/>
                    </a:cubicBezTo>
                    <a:lnTo>
                      <a:pt x="343024" y="1836201"/>
                    </a:lnTo>
                    <a:lnTo>
                      <a:pt x="171512" y="1625974"/>
                    </a:lnTo>
                    <a:lnTo>
                      <a:pt x="0" y="1836201"/>
                    </a:lnTo>
                    <a:cubicBezTo>
                      <a:pt x="0" y="1346527"/>
                      <a:pt x="195588" y="877137"/>
                      <a:pt x="543296" y="532347"/>
                    </a:cubicBezTo>
                    <a:cubicBezTo>
                      <a:pt x="890230" y="188326"/>
                      <a:pt x="1359931" y="-3212"/>
                      <a:pt x="1848414" y="197"/>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29" name="Block Arc 4">
                <a:extLst>
                  <a:ext uri="{FF2B5EF4-FFF2-40B4-BE49-F238E27FC236}">
                    <a16:creationId xmlns:a16="http://schemas.microsoft.com/office/drawing/2014/main" xmlns="" id="{FB393938-C929-4845-B2C6-E2B04B5B257B}"/>
                  </a:ext>
                </a:extLst>
              </p:cNvPr>
              <p:cNvSpPr/>
              <p:nvPr/>
            </p:nvSpPr>
            <p:spPr>
              <a:xfrm rot="5400000">
                <a:off x="3812708" y="2306468"/>
                <a:ext cx="2058641" cy="1836201"/>
              </a:xfrm>
              <a:custGeom>
                <a:avLst/>
                <a:gdLst/>
                <a:ahLst/>
                <a:cxnLst/>
                <a:rect l="l" t="t" r="r" b="b"/>
                <a:pathLst>
                  <a:path w="2058641" h="1836201">
                    <a:moveTo>
                      <a:pt x="1848414" y="0"/>
                    </a:moveTo>
                    <a:lnTo>
                      <a:pt x="1848644" y="188"/>
                    </a:lnTo>
                    <a:cubicBezTo>
                      <a:pt x="1849658" y="46"/>
                      <a:pt x="1850671" y="54"/>
                      <a:pt x="1851684" y="62"/>
                    </a:cubicBezTo>
                    <a:lnTo>
                      <a:pt x="1851662" y="2650"/>
                    </a:lnTo>
                    <a:lnTo>
                      <a:pt x="2058641" y="171512"/>
                    </a:lnTo>
                    <a:lnTo>
                      <a:pt x="1848795" y="342713"/>
                    </a:lnTo>
                    <a:cubicBezTo>
                      <a:pt x="1848790" y="343254"/>
                      <a:pt x="1848786" y="343796"/>
                      <a:pt x="1848781" y="344338"/>
                    </a:cubicBezTo>
                    <a:cubicBezTo>
                      <a:pt x="1450935" y="340984"/>
                      <a:pt x="1068229" y="496678"/>
                      <a:pt x="785716" y="776820"/>
                    </a:cubicBezTo>
                    <a:cubicBezTo>
                      <a:pt x="503203" y="1056961"/>
                      <a:pt x="344288" y="1438341"/>
                      <a:pt x="344288" y="1836201"/>
                    </a:cubicBezTo>
                    <a:lnTo>
                      <a:pt x="343024" y="1836201"/>
                    </a:lnTo>
                    <a:lnTo>
                      <a:pt x="171512" y="1625974"/>
                    </a:lnTo>
                    <a:lnTo>
                      <a:pt x="0" y="1836201"/>
                    </a:lnTo>
                    <a:cubicBezTo>
                      <a:pt x="0" y="1346527"/>
                      <a:pt x="195588" y="877137"/>
                      <a:pt x="543296" y="532347"/>
                    </a:cubicBezTo>
                    <a:cubicBezTo>
                      <a:pt x="890230" y="188326"/>
                      <a:pt x="1359931" y="-3212"/>
                      <a:pt x="1848414" y="197"/>
                    </a:cubicBezTo>
                    <a:close/>
                  </a:path>
                </a:pathLst>
              </a:cu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30" name="Block Arc 4">
                <a:extLst>
                  <a:ext uri="{FF2B5EF4-FFF2-40B4-BE49-F238E27FC236}">
                    <a16:creationId xmlns:a16="http://schemas.microsoft.com/office/drawing/2014/main" xmlns="" id="{2227A2A7-B20C-4643-BE3C-45D8BF176D00}"/>
                  </a:ext>
                </a:extLst>
              </p:cNvPr>
              <p:cNvSpPr/>
              <p:nvPr/>
            </p:nvSpPr>
            <p:spPr>
              <a:xfrm rot="10800000">
                <a:off x="3701488" y="4070914"/>
                <a:ext cx="2058641" cy="1836201"/>
              </a:xfrm>
              <a:custGeom>
                <a:avLst/>
                <a:gdLst/>
                <a:ahLst/>
                <a:cxnLst/>
                <a:rect l="l" t="t" r="r" b="b"/>
                <a:pathLst>
                  <a:path w="2058641" h="1836201">
                    <a:moveTo>
                      <a:pt x="1848414" y="0"/>
                    </a:moveTo>
                    <a:lnTo>
                      <a:pt x="1848644" y="188"/>
                    </a:lnTo>
                    <a:cubicBezTo>
                      <a:pt x="1849658" y="46"/>
                      <a:pt x="1850671" y="54"/>
                      <a:pt x="1851684" y="62"/>
                    </a:cubicBezTo>
                    <a:lnTo>
                      <a:pt x="1851662" y="2650"/>
                    </a:lnTo>
                    <a:lnTo>
                      <a:pt x="2058641" y="171512"/>
                    </a:lnTo>
                    <a:lnTo>
                      <a:pt x="1848795" y="342713"/>
                    </a:lnTo>
                    <a:cubicBezTo>
                      <a:pt x="1848790" y="343254"/>
                      <a:pt x="1848786" y="343796"/>
                      <a:pt x="1848781" y="344338"/>
                    </a:cubicBezTo>
                    <a:cubicBezTo>
                      <a:pt x="1450935" y="340984"/>
                      <a:pt x="1068229" y="496678"/>
                      <a:pt x="785716" y="776820"/>
                    </a:cubicBezTo>
                    <a:cubicBezTo>
                      <a:pt x="503203" y="1056961"/>
                      <a:pt x="344288" y="1438341"/>
                      <a:pt x="344288" y="1836201"/>
                    </a:cubicBezTo>
                    <a:lnTo>
                      <a:pt x="343024" y="1836201"/>
                    </a:lnTo>
                    <a:lnTo>
                      <a:pt x="171512" y="1625974"/>
                    </a:lnTo>
                    <a:lnTo>
                      <a:pt x="0" y="1836201"/>
                    </a:lnTo>
                    <a:cubicBezTo>
                      <a:pt x="0" y="1346527"/>
                      <a:pt x="195588" y="877137"/>
                      <a:pt x="543296" y="532347"/>
                    </a:cubicBezTo>
                    <a:cubicBezTo>
                      <a:pt x="890230" y="188326"/>
                      <a:pt x="1359931" y="-3212"/>
                      <a:pt x="1848414" y="197"/>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32" name="Block Arc 4">
                <a:extLst>
                  <a:ext uri="{FF2B5EF4-FFF2-40B4-BE49-F238E27FC236}">
                    <a16:creationId xmlns:a16="http://schemas.microsoft.com/office/drawing/2014/main" xmlns="" id="{385FBAC7-800D-4686-89DD-85BD5729D137}"/>
                  </a:ext>
                </a:extLst>
              </p:cNvPr>
              <p:cNvSpPr/>
              <p:nvPr/>
            </p:nvSpPr>
            <p:spPr>
              <a:xfrm rot="16200000">
                <a:off x="1939509" y="3955742"/>
                <a:ext cx="2058641" cy="1836201"/>
              </a:xfrm>
              <a:custGeom>
                <a:avLst/>
                <a:gdLst/>
                <a:ahLst/>
                <a:cxnLst/>
                <a:rect l="l" t="t" r="r" b="b"/>
                <a:pathLst>
                  <a:path w="2058641" h="1836201">
                    <a:moveTo>
                      <a:pt x="1848414" y="0"/>
                    </a:moveTo>
                    <a:lnTo>
                      <a:pt x="1848644" y="188"/>
                    </a:lnTo>
                    <a:cubicBezTo>
                      <a:pt x="1849658" y="46"/>
                      <a:pt x="1850671" y="54"/>
                      <a:pt x="1851684" y="62"/>
                    </a:cubicBezTo>
                    <a:lnTo>
                      <a:pt x="1851662" y="2650"/>
                    </a:lnTo>
                    <a:lnTo>
                      <a:pt x="2058641" y="171512"/>
                    </a:lnTo>
                    <a:lnTo>
                      <a:pt x="1848795" y="342713"/>
                    </a:lnTo>
                    <a:cubicBezTo>
                      <a:pt x="1848790" y="343254"/>
                      <a:pt x="1848786" y="343796"/>
                      <a:pt x="1848781" y="344338"/>
                    </a:cubicBezTo>
                    <a:cubicBezTo>
                      <a:pt x="1450935" y="340984"/>
                      <a:pt x="1068229" y="496678"/>
                      <a:pt x="785716" y="776820"/>
                    </a:cubicBezTo>
                    <a:cubicBezTo>
                      <a:pt x="503203" y="1056961"/>
                      <a:pt x="344288" y="1438341"/>
                      <a:pt x="344288" y="1836201"/>
                    </a:cubicBezTo>
                    <a:lnTo>
                      <a:pt x="343024" y="1836201"/>
                    </a:lnTo>
                    <a:lnTo>
                      <a:pt x="171512" y="1625974"/>
                    </a:lnTo>
                    <a:lnTo>
                      <a:pt x="0" y="1836201"/>
                    </a:lnTo>
                    <a:cubicBezTo>
                      <a:pt x="0" y="1346527"/>
                      <a:pt x="195588" y="877137"/>
                      <a:pt x="543296" y="532347"/>
                    </a:cubicBezTo>
                    <a:cubicBezTo>
                      <a:pt x="890230" y="188326"/>
                      <a:pt x="1359931" y="-3212"/>
                      <a:pt x="1848414" y="197"/>
                    </a:cubicBezTo>
                    <a:close/>
                  </a:path>
                </a:pathLst>
              </a:custGeom>
              <a:solidFill>
                <a:schemeClr val="accent6">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grpSp>
        <p:sp>
          <p:nvSpPr>
            <p:cNvPr id="24" name="TextBox 23">
              <a:extLst>
                <a:ext uri="{FF2B5EF4-FFF2-40B4-BE49-F238E27FC236}">
                  <a16:creationId xmlns:a16="http://schemas.microsoft.com/office/drawing/2014/main" xmlns="" id="{AF538DD8-6D24-4CFF-B6AF-7272C87AC562}"/>
                </a:ext>
              </a:extLst>
            </p:cNvPr>
            <p:cNvSpPr txBox="1"/>
            <p:nvPr/>
          </p:nvSpPr>
          <p:spPr>
            <a:xfrm rot="18900000">
              <a:off x="875270" y="2495508"/>
              <a:ext cx="1656185" cy="909095"/>
            </a:xfrm>
            <a:prstGeom prst="rect">
              <a:avLst/>
            </a:prstGeom>
            <a:noFill/>
          </p:spPr>
          <p:txBody>
            <a:bodyPr wrap="square" rtlCol="0">
              <a:prstTxWarp prst="textArchUp">
                <a:avLst>
                  <a:gd name="adj" fmla="val 10734286"/>
                </a:avLst>
              </a:prstTxWarp>
              <a:spAutoFit/>
            </a:bodyPr>
            <a:lstStyle/>
            <a:p>
              <a:pPr algn="ctr"/>
              <a:r>
                <a:rPr lang="el-GR" altLang="ko-KR" sz="1200" b="1" dirty="0" smtClean="0">
                  <a:solidFill>
                    <a:schemeClr val="bg1"/>
                  </a:solidFill>
                </a:rPr>
                <a:t>1</a:t>
              </a:r>
              <a:endParaRPr lang="ko-KR" altLang="en-US" sz="1200" b="1" dirty="0">
                <a:solidFill>
                  <a:schemeClr val="bg1"/>
                </a:solidFill>
              </a:endParaRPr>
            </a:p>
          </p:txBody>
        </p:sp>
        <p:sp>
          <p:nvSpPr>
            <p:cNvPr id="25" name="TextBox 24">
              <a:extLst>
                <a:ext uri="{FF2B5EF4-FFF2-40B4-BE49-F238E27FC236}">
                  <a16:creationId xmlns:a16="http://schemas.microsoft.com/office/drawing/2014/main" xmlns="" id="{6AEE3740-2289-4CC3-9D4F-6E7D415E9315}"/>
                </a:ext>
              </a:extLst>
            </p:cNvPr>
            <p:cNvSpPr txBox="1"/>
            <p:nvPr/>
          </p:nvSpPr>
          <p:spPr>
            <a:xfrm rot="2831784">
              <a:off x="2472754" y="2537223"/>
              <a:ext cx="1656185" cy="909095"/>
            </a:xfrm>
            <a:prstGeom prst="rect">
              <a:avLst/>
            </a:prstGeom>
            <a:noFill/>
          </p:spPr>
          <p:txBody>
            <a:bodyPr wrap="square" rtlCol="0">
              <a:prstTxWarp prst="textArchUp">
                <a:avLst>
                  <a:gd name="adj" fmla="val 10734286"/>
                </a:avLst>
              </a:prstTxWarp>
              <a:spAutoFit/>
            </a:bodyPr>
            <a:lstStyle/>
            <a:p>
              <a:pPr algn="ctr"/>
              <a:r>
                <a:rPr lang="el-GR" altLang="ko-KR" sz="1200" b="1" dirty="0" smtClean="0">
                  <a:solidFill>
                    <a:schemeClr val="bg1"/>
                  </a:solidFill>
                </a:rPr>
                <a:t>2</a:t>
              </a:r>
              <a:endParaRPr lang="ko-KR" altLang="en-US" sz="1200" b="1" dirty="0">
                <a:solidFill>
                  <a:schemeClr val="bg1"/>
                </a:solidFill>
              </a:endParaRPr>
            </a:p>
          </p:txBody>
        </p:sp>
        <p:sp>
          <p:nvSpPr>
            <p:cNvPr id="26" name="TextBox 25">
              <a:extLst>
                <a:ext uri="{FF2B5EF4-FFF2-40B4-BE49-F238E27FC236}">
                  <a16:creationId xmlns:a16="http://schemas.microsoft.com/office/drawing/2014/main" xmlns="" id="{41EAFF71-EA18-4E6B-A99A-FDC30BDD546C}"/>
                </a:ext>
              </a:extLst>
            </p:cNvPr>
            <p:cNvSpPr txBox="1"/>
            <p:nvPr/>
          </p:nvSpPr>
          <p:spPr>
            <a:xfrm rot="8100000">
              <a:off x="2427501" y="4138243"/>
              <a:ext cx="1656185" cy="909095"/>
            </a:xfrm>
            <a:prstGeom prst="rect">
              <a:avLst/>
            </a:prstGeom>
            <a:noFill/>
          </p:spPr>
          <p:txBody>
            <a:bodyPr wrap="square" rtlCol="0">
              <a:prstTxWarp prst="textArchUp">
                <a:avLst>
                  <a:gd name="adj" fmla="val 10734286"/>
                </a:avLst>
              </a:prstTxWarp>
              <a:spAutoFit/>
            </a:bodyPr>
            <a:lstStyle/>
            <a:p>
              <a:pPr algn="ctr"/>
              <a:r>
                <a:rPr lang="el-GR" altLang="ko-KR" sz="1200" b="1" dirty="0" smtClean="0">
                  <a:solidFill>
                    <a:schemeClr val="bg1"/>
                  </a:solidFill>
                </a:rPr>
                <a:t>3</a:t>
              </a:r>
              <a:endParaRPr lang="ko-KR" altLang="en-US" sz="1200" b="1" dirty="0">
                <a:solidFill>
                  <a:schemeClr val="bg1"/>
                </a:solidFill>
              </a:endParaRPr>
            </a:p>
          </p:txBody>
        </p:sp>
        <p:sp>
          <p:nvSpPr>
            <p:cNvPr id="27" name="TextBox 26">
              <a:extLst>
                <a:ext uri="{FF2B5EF4-FFF2-40B4-BE49-F238E27FC236}">
                  <a16:creationId xmlns:a16="http://schemas.microsoft.com/office/drawing/2014/main" xmlns="" id="{73A261D0-9CE8-484F-AD73-C8D48A3C8542}"/>
                </a:ext>
              </a:extLst>
            </p:cNvPr>
            <p:cNvSpPr txBox="1"/>
            <p:nvPr/>
          </p:nvSpPr>
          <p:spPr>
            <a:xfrm rot="13500000">
              <a:off x="940217" y="4045313"/>
              <a:ext cx="1656185" cy="909095"/>
            </a:xfrm>
            <a:prstGeom prst="rect">
              <a:avLst/>
            </a:prstGeom>
            <a:noFill/>
          </p:spPr>
          <p:txBody>
            <a:bodyPr wrap="square" rtlCol="0">
              <a:prstTxWarp prst="textArchUp">
                <a:avLst>
                  <a:gd name="adj" fmla="val 10734286"/>
                </a:avLst>
              </a:prstTxWarp>
              <a:spAutoFit/>
            </a:bodyPr>
            <a:lstStyle/>
            <a:p>
              <a:pPr algn="ctr"/>
              <a:r>
                <a:rPr lang="el-GR" altLang="ko-KR" sz="1200" b="1" dirty="0">
                  <a:solidFill>
                    <a:schemeClr val="bg1"/>
                  </a:solidFill>
                </a:rPr>
                <a:t>4</a:t>
              </a:r>
              <a:endParaRPr lang="ko-KR" altLang="en-US" sz="1200" b="1" dirty="0">
                <a:solidFill>
                  <a:schemeClr val="bg1"/>
                </a:solidFill>
              </a:endParaRPr>
            </a:p>
          </p:txBody>
        </p:sp>
      </p:grpSp>
      <p:sp>
        <p:nvSpPr>
          <p:cNvPr id="33" name="Rounded Rectangle 13">
            <a:extLst>
              <a:ext uri="{FF2B5EF4-FFF2-40B4-BE49-F238E27FC236}">
                <a16:creationId xmlns:a16="http://schemas.microsoft.com/office/drawing/2014/main" xmlns="" id="{7BC2F0E2-5BE5-4F37-AA23-340093C2A09A}"/>
              </a:ext>
            </a:extLst>
          </p:cNvPr>
          <p:cNvSpPr/>
          <p:nvPr/>
        </p:nvSpPr>
        <p:spPr>
          <a:xfrm>
            <a:off x="6122818" y="1787886"/>
            <a:ext cx="5141817" cy="928423"/>
          </a:xfrm>
          <a:prstGeom prst="roundRect">
            <a:avLst>
              <a:gd name="adj" fmla="val 888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4" name="Rounded Rectangle 14">
            <a:extLst>
              <a:ext uri="{FF2B5EF4-FFF2-40B4-BE49-F238E27FC236}">
                <a16:creationId xmlns:a16="http://schemas.microsoft.com/office/drawing/2014/main" xmlns="" id="{F0CDD745-37CF-49AF-AE9F-FE725FAE2CBE}"/>
              </a:ext>
            </a:extLst>
          </p:cNvPr>
          <p:cNvSpPr/>
          <p:nvPr/>
        </p:nvSpPr>
        <p:spPr>
          <a:xfrm>
            <a:off x="6116866" y="5087558"/>
            <a:ext cx="5141817" cy="928423"/>
          </a:xfrm>
          <a:prstGeom prst="roundRect">
            <a:avLst>
              <a:gd name="adj" fmla="val 8880"/>
            </a:avLst>
          </a:prstGeom>
          <a:solidFill>
            <a:schemeClr val="accent4">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20482" name="Picture 2" descr="C:\Users\John\Desktop\politiki-prostasia_252863_1614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6203" y="3112114"/>
            <a:ext cx="2173408" cy="17095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3891" y="1250066"/>
            <a:ext cx="11339137" cy="369332"/>
          </a:xfrm>
          <a:prstGeom prst="rect">
            <a:avLst/>
          </a:prstGeom>
          <a:noFill/>
        </p:spPr>
        <p:txBody>
          <a:bodyPr wrap="square" rtlCol="0">
            <a:spAutoFit/>
          </a:bodyPr>
          <a:lstStyle/>
          <a:p>
            <a:r>
              <a:rPr lang="el-GR" dirty="0">
                <a:solidFill>
                  <a:srgbClr val="002060"/>
                </a:solidFill>
              </a:rPr>
              <a:t> Ο Εθνικός </a:t>
            </a:r>
            <a:r>
              <a:rPr lang="el-GR" dirty="0" smtClean="0">
                <a:solidFill>
                  <a:srgbClr val="002060"/>
                </a:solidFill>
              </a:rPr>
              <a:t>Μηχανισμός διαρθρώνεται </a:t>
            </a:r>
            <a:r>
              <a:rPr lang="el-GR" dirty="0">
                <a:solidFill>
                  <a:srgbClr val="002060"/>
                </a:solidFill>
              </a:rPr>
              <a:t>και λειτουργεί επιχειρησιακά μέσω των κάτωθι δομών και λειτουργιών: </a:t>
            </a:r>
          </a:p>
        </p:txBody>
      </p:sp>
      <p:sp>
        <p:nvSpPr>
          <p:cNvPr id="3" name="TextBox 2"/>
          <p:cNvSpPr txBox="1"/>
          <p:nvPr/>
        </p:nvSpPr>
        <p:spPr>
          <a:xfrm>
            <a:off x="6354501" y="1966805"/>
            <a:ext cx="4699322" cy="646331"/>
          </a:xfrm>
          <a:prstGeom prst="rect">
            <a:avLst/>
          </a:prstGeom>
          <a:noFill/>
        </p:spPr>
        <p:txBody>
          <a:bodyPr wrap="square" rtlCol="0">
            <a:spAutoFit/>
          </a:bodyPr>
          <a:lstStyle/>
          <a:p>
            <a:pPr algn="just"/>
            <a:r>
              <a:rPr lang="el-GR" dirty="0">
                <a:solidFill>
                  <a:schemeClr val="bg1"/>
                </a:solidFill>
              </a:rPr>
              <a:t> Του Εθνικού Συντονιστικού Κέντρου Διαχείρισης Κρίσεων (Ε.Σ.ΚΕ.ΔΙ.Κ.). </a:t>
            </a:r>
          </a:p>
        </p:txBody>
      </p:sp>
      <p:sp>
        <p:nvSpPr>
          <p:cNvPr id="4" name="TextBox 3"/>
          <p:cNvSpPr txBox="1"/>
          <p:nvPr/>
        </p:nvSpPr>
        <p:spPr>
          <a:xfrm>
            <a:off x="6354501" y="3074158"/>
            <a:ext cx="4699322" cy="646331"/>
          </a:xfrm>
          <a:prstGeom prst="rect">
            <a:avLst/>
          </a:prstGeom>
          <a:noFill/>
        </p:spPr>
        <p:txBody>
          <a:bodyPr wrap="square" rtlCol="0">
            <a:spAutoFit/>
          </a:bodyPr>
          <a:lstStyle/>
          <a:p>
            <a:pPr algn="just"/>
            <a:r>
              <a:rPr lang="el-GR" dirty="0">
                <a:solidFill>
                  <a:schemeClr val="bg1"/>
                </a:solidFill>
              </a:rPr>
              <a:t> Των Συντονιστικών Οργάνων Πολιτικής Προστασίας. </a:t>
            </a:r>
          </a:p>
        </p:txBody>
      </p:sp>
      <p:sp>
        <p:nvSpPr>
          <p:cNvPr id="5" name="TextBox 4"/>
          <p:cNvSpPr txBox="1"/>
          <p:nvPr/>
        </p:nvSpPr>
        <p:spPr>
          <a:xfrm>
            <a:off x="6338113" y="4137095"/>
            <a:ext cx="4699322" cy="615553"/>
          </a:xfrm>
          <a:prstGeom prst="rect">
            <a:avLst/>
          </a:prstGeom>
          <a:noFill/>
        </p:spPr>
        <p:txBody>
          <a:bodyPr wrap="square" rtlCol="0">
            <a:spAutoFit/>
          </a:bodyPr>
          <a:lstStyle/>
          <a:p>
            <a:pPr algn="just"/>
            <a:r>
              <a:rPr lang="el-GR" sz="1700" dirty="0">
                <a:solidFill>
                  <a:schemeClr val="bg1"/>
                </a:solidFill>
              </a:rPr>
              <a:t> Των Περιφερειακών Επιχειρησιακών Κέντρων Πολιτικής Προστασίας (ΠΕ.ΚΕ.Π.Π.).</a:t>
            </a:r>
          </a:p>
        </p:txBody>
      </p:sp>
      <p:sp>
        <p:nvSpPr>
          <p:cNvPr id="6" name="TextBox 5"/>
          <p:cNvSpPr txBox="1"/>
          <p:nvPr/>
        </p:nvSpPr>
        <p:spPr>
          <a:xfrm>
            <a:off x="6354501" y="5228603"/>
            <a:ext cx="4796733" cy="646331"/>
          </a:xfrm>
          <a:prstGeom prst="rect">
            <a:avLst/>
          </a:prstGeom>
          <a:noFill/>
        </p:spPr>
        <p:txBody>
          <a:bodyPr wrap="square" rtlCol="0">
            <a:spAutoFit/>
          </a:bodyPr>
          <a:lstStyle/>
          <a:p>
            <a:pPr algn="just"/>
            <a:r>
              <a:rPr lang="el-GR" dirty="0">
                <a:solidFill>
                  <a:schemeClr val="bg1"/>
                </a:solidFill>
              </a:rPr>
              <a:t>Των Πλαισίων Διαχείρισης Εκτάκτων Αναγκών (Π.Δ.Ε.Α.). </a:t>
            </a:r>
          </a:p>
        </p:txBody>
      </p:sp>
    </p:spTree>
    <p:extLst>
      <p:ext uri="{BB962C8B-B14F-4D97-AF65-F5344CB8AC3E}">
        <p14:creationId xmlns:p14="http://schemas.microsoft.com/office/powerpoint/2010/main" val="14859958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04794" y="278716"/>
            <a:ext cx="6559488" cy="461665"/>
          </a:xfrm>
          <a:prstGeom prst="rect">
            <a:avLst/>
          </a:prstGeom>
        </p:spPr>
        <p:txBody>
          <a:bodyPr wrap="none">
            <a:spAutoFit/>
          </a:bodyPr>
          <a:lstStyle/>
          <a:p>
            <a:pPr algn="ctr"/>
            <a:r>
              <a:rPr lang="el-GR" sz="2400" b="1" dirty="0" smtClean="0">
                <a:solidFill>
                  <a:srgbClr val="002060"/>
                </a:solidFill>
              </a:rPr>
              <a:t>ΛΕΙΤΟΥΡΓΕΙΑ ΤΟΥ ΕΘΝΙΚΟΥ ΜΗΧΑΝΙΣΜΟΥ</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39" name="Group 64">
            <a:extLst>
              <a:ext uri="{FF2B5EF4-FFF2-40B4-BE49-F238E27FC236}">
                <a16:creationId xmlns:a16="http://schemas.microsoft.com/office/drawing/2014/main" xmlns="" id="{C4B1C653-5A36-4E77-9ED7-E44AB68645D3}"/>
              </a:ext>
            </a:extLst>
          </p:cNvPr>
          <p:cNvGrpSpPr/>
          <p:nvPr/>
        </p:nvGrpSpPr>
        <p:grpSpPr>
          <a:xfrm>
            <a:off x="4703100" y="2548378"/>
            <a:ext cx="2931576" cy="2442382"/>
            <a:chOff x="3690367" y="1823747"/>
            <a:chExt cx="5020109" cy="4182400"/>
          </a:xfrm>
        </p:grpSpPr>
        <p:sp>
          <p:nvSpPr>
            <p:cNvPr id="40" name="Freeform: Shape 14">
              <a:extLst>
                <a:ext uri="{FF2B5EF4-FFF2-40B4-BE49-F238E27FC236}">
                  <a16:creationId xmlns:a16="http://schemas.microsoft.com/office/drawing/2014/main" xmlns="" id="{5D7BAB1F-9B0A-438A-AAA5-3B3C536A9A12}"/>
                </a:ext>
              </a:extLst>
            </p:cNvPr>
            <p:cNvSpPr/>
            <p:nvPr/>
          </p:nvSpPr>
          <p:spPr>
            <a:xfrm>
              <a:off x="6083223" y="1823747"/>
              <a:ext cx="2627253" cy="4182400"/>
            </a:xfrm>
            <a:custGeom>
              <a:avLst/>
              <a:gdLst>
                <a:gd name="connsiteX0" fmla="*/ 1127628 w 1136356"/>
                <a:gd name="connsiteY0" fmla="*/ 671962 h 1808998"/>
                <a:gd name="connsiteX1" fmla="*/ 1015351 w 1136356"/>
                <a:gd name="connsiteY1" fmla="*/ 617607 h 1808998"/>
                <a:gd name="connsiteX2" fmla="*/ 995308 w 1136356"/>
                <a:gd name="connsiteY2" fmla="*/ 623383 h 1808998"/>
                <a:gd name="connsiteX3" fmla="*/ 953862 w 1136356"/>
                <a:gd name="connsiteY3" fmla="*/ 695573 h 1808998"/>
                <a:gd name="connsiteX4" fmla="*/ 846341 w 1136356"/>
                <a:gd name="connsiteY4" fmla="*/ 882418 h 1808998"/>
                <a:gd name="connsiteX5" fmla="*/ 833093 w 1136356"/>
                <a:gd name="connsiteY5" fmla="*/ 885305 h 1808998"/>
                <a:gd name="connsiteX6" fmla="*/ 778228 w 1136356"/>
                <a:gd name="connsiteY6" fmla="*/ 844029 h 1808998"/>
                <a:gd name="connsiteX7" fmla="*/ 725062 w 1136356"/>
                <a:gd name="connsiteY7" fmla="*/ 830441 h 1808998"/>
                <a:gd name="connsiteX8" fmla="*/ 715041 w 1136356"/>
                <a:gd name="connsiteY8" fmla="*/ 830271 h 1808998"/>
                <a:gd name="connsiteX9" fmla="*/ 698564 w 1136356"/>
                <a:gd name="connsiteY9" fmla="*/ 831120 h 1808998"/>
                <a:gd name="connsiteX10" fmla="*/ 680559 w 1136356"/>
                <a:gd name="connsiteY10" fmla="*/ 834687 h 1808998"/>
                <a:gd name="connsiteX11" fmla="*/ 614654 w 1136356"/>
                <a:gd name="connsiteY11" fmla="*/ 823137 h 1808998"/>
                <a:gd name="connsiteX12" fmla="*/ 606671 w 1136356"/>
                <a:gd name="connsiteY12" fmla="*/ 818551 h 1808998"/>
                <a:gd name="connsiteX13" fmla="*/ 584929 w 1136356"/>
                <a:gd name="connsiteY13" fmla="*/ 808189 h 1808998"/>
                <a:gd name="connsiteX14" fmla="*/ 552146 w 1136356"/>
                <a:gd name="connsiteY14" fmla="*/ 796639 h 1808998"/>
                <a:gd name="connsiteX15" fmla="*/ 545351 w 1136356"/>
                <a:gd name="connsiteY15" fmla="*/ 790524 h 1808998"/>
                <a:gd name="connsiteX16" fmla="*/ 499490 w 1136356"/>
                <a:gd name="connsiteY16" fmla="*/ 772689 h 1808998"/>
                <a:gd name="connsiteX17" fmla="*/ 475709 w 1136356"/>
                <a:gd name="connsiteY17" fmla="*/ 765555 h 1808998"/>
                <a:gd name="connsiteX18" fmla="*/ 449381 w 1136356"/>
                <a:gd name="connsiteY18" fmla="*/ 751796 h 1808998"/>
                <a:gd name="connsiteX19" fmla="*/ 440209 w 1136356"/>
                <a:gd name="connsiteY19" fmla="*/ 741944 h 1808998"/>
                <a:gd name="connsiteX20" fmla="*/ 428319 w 1136356"/>
                <a:gd name="connsiteY20" fmla="*/ 728865 h 1808998"/>
                <a:gd name="connsiteX21" fmla="*/ 418127 w 1136356"/>
                <a:gd name="connsiteY21" fmla="*/ 727846 h 1808998"/>
                <a:gd name="connsiteX22" fmla="*/ 406916 w 1136356"/>
                <a:gd name="connsiteY22" fmla="*/ 710520 h 1808998"/>
                <a:gd name="connsiteX23" fmla="*/ 413541 w 1136356"/>
                <a:gd name="connsiteY23" fmla="*/ 692175 h 1808998"/>
                <a:gd name="connsiteX24" fmla="*/ 421354 w 1136356"/>
                <a:gd name="connsiteY24" fmla="*/ 662620 h 1808998"/>
                <a:gd name="connsiteX25" fmla="*/ 419656 w 1136356"/>
                <a:gd name="connsiteY25" fmla="*/ 616928 h 1808998"/>
                <a:gd name="connsiteX26" fmla="*/ 403349 w 1136356"/>
                <a:gd name="connsiteY26" fmla="*/ 577011 h 1808998"/>
                <a:gd name="connsiteX27" fmla="*/ 389081 w 1136356"/>
                <a:gd name="connsiteY27" fmla="*/ 534376 h 1808998"/>
                <a:gd name="connsiteX28" fmla="*/ 367849 w 1136356"/>
                <a:gd name="connsiteY28" fmla="*/ 467452 h 1808998"/>
                <a:gd name="connsiteX29" fmla="*/ 373794 w 1136356"/>
                <a:gd name="connsiteY29" fmla="*/ 432631 h 1808998"/>
                <a:gd name="connsiteX30" fmla="*/ 376681 w 1136356"/>
                <a:gd name="connsiteY30" fmla="*/ 426516 h 1808998"/>
                <a:gd name="connsiteX31" fmla="*/ 372265 w 1136356"/>
                <a:gd name="connsiteY31" fmla="*/ 406812 h 1808998"/>
                <a:gd name="connsiteX32" fmla="*/ 350693 w 1136356"/>
                <a:gd name="connsiteY32" fmla="*/ 385240 h 1808998"/>
                <a:gd name="connsiteX33" fmla="*/ 351542 w 1136356"/>
                <a:gd name="connsiteY33" fmla="*/ 370123 h 1808998"/>
                <a:gd name="connsiteX34" fmla="*/ 370736 w 1136356"/>
                <a:gd name="connsiteY34" fmla="*/ 368764 h 1808998"/>
                <a:gd name="connsiteX35" fmla="*/ 400292 w 1136356"/>
                <a:gd name="connsiteY35" fmla="*/ 383542 h 1808998"/>
                <a:gd name="connsiteX36" fmla="*/ 430697 w 1136356"/>
                <a:gd name="connsiteY36" fmla="*/ 370972 h 1808998"/>
                <a:gd name="connsiteX37" fmla="*/ 444795 w 1136356"/>
                <a:gd name="connsiteY37" fmla="*/ 357383 h 1808998"/>
                <a:gd name="connsiteX38" fmla="*/ 468915 w 1136356"/>
                <a:gd name="connsiteY38" fmla="*/ 338529 h 1808998"/>
                <a:gd name="connsiteX39" fmla="*/ 470444 w 1136356"/>
                <a:gd name="connsiteY39" fmla="*/ 334622 h 1808998"/>
                <a:gd name="connsiteX40" fmla="*/ 485901 w 1136356"/>
                <a:gd name="connsiteY40" fmla="*/ 322732 h 1808998"/>
                <a:gd name="connsiteX41" fmla="*/ 506114 w 1136356"/>
                <a:gd name="connsiteY41" fmla="*/ 302689 h 1808998"/>
                <a:gd name="connsiteX42" fmla="*/ 503566 w 1136356"/>
                <a:gd name="connsiteY42" fmla="*/ 264640 h 1808998"/>
                <a:gd name="connsiteX43" fmla="*/ 510700 w 1136356"/>
                <a:gd name="connsiteY43" fmla="*/ 231518 h 1808998"/>
                <a:gd name="connsiteX44" fmla="*/ 514607 w 1136356"/>
                <a:gd name="connsiteY44" fmla="*/ 220477 h 1808998"/>
                <a:gd name="connsiteX45" fmla="*/ 518344 w 1136356"/>
                <a:gd name="connsiteY45" fmla="*/ 188543 h 1808998"/>
                <a:gd name="connsiteX46" fmla="*/ 532782 w 1136356"/>
                <a:gd name="connsiteY46" fmla="*/ 141153 h 1808998"/>
                <a:gd name="connsiteX47" fmla="*/ 534480 w 1136356"/>
                <a:gd name="connsiteY47" fmla="*/ 131301 h 1808998"/>
                <a:gd name="connsiteX48" fmla="*/ 527686 w 1136356"/>
                <a:gd name="connsiteY48" fmla="*/ 107860 h 1808998"/>
                <a:gd name="connsiteX49" fmla="*/ 498980 w 1136356"/>
                <a:gd name="connsiteY49" fmla="*/ 61829 h 1808998"/>
                <a:gd name="connsiteX50" fmla="*/ 496772 w 1136356"/>
                <a:gd name="connsiteY50" fmla="*/ 59281 h 1808998"/>
                <a:gd name="connsiteX51" fmla="*/ 471293 w 1136356"/>
                <a:gd name="connsiteY51" fmla="*/ 38728 h 1808998"/>
                <a:gd name="connsiteX52" fmla="*/ 445644 w 1136356"/>
                <a:gd name="connsiteY52" fmla="*/ 18345 h 1808998"/>
                <a:gd name="connsiteX53" fmla="*/ 423223 w 1136356"/>
                <a:gd name="connsiteY53" fmla="*/ 5945 h 1808998"/>
                <a:gd name="connsiteX54" fmla="*/ 381777 w 1136356"/>
                <a:gd name="connsiteY54" fmla="*/ 0 h 1808998"/>
                <a:gd name="connsiteX55" fmla="*/ 373284 w 1136356"/>
                <a:gd name="connsiteY55" fmla="*/ 0 h 1808998"/>
                <a:gd name="connsiteX56" fmla="*/ 344918 w 1136356"/>
                <a:gd name="connsiteY56" fmla="*/ 9852 h 1808998"/>
                <a:gd name="connsiteX57" fmla="*/ 300075 w 1136356"/>
                <a:gd name="connsiteY57" fmla="*/ 35161 h 1808998"/>
                <a:gd name="connsiteX58" fmla="*/ 273407 w 1136356"/>
                <a:gd name="connsiteY58" fmla="*/ 71001 h 1808998"/>
                <a:gd name="connsiteX59" fmla="*/ 251156 w 1136356"/>
                <a:gd name="connsiteY59" fmla="*/ 134358 h 1808998"/>
                <a:gd name="connsiteX60" fmla="*/ 243172 w 1136356"/>
                <a:gd name="connsiteY60" fmla="*/ 183618 h 1808998"/>
                <a:gd name="connsiteX61" fmla="*/ 237907 w 1136356"/>
                <a:gd name="connsiteY61" fmla="*/ 235594 h 1808998"/>
                <a:gd name="connsiteX62" fmla="*/ 227375 w 1136356"/>
                <a:gd name="connsiteY62" fmla="*/ 272794 h 1808998"/>
                <a:gd name="connsiteX63" fmla="*/ 214636 w 1136356"/>
                <a:gd name="connsiteY63" fmla="*/ 276530 h 1808998"/>
                <a:gd name="connsiteX64" fmla="*/ 194423 w 1136356"/>
                <a:gd name="connsiteY64" fmla="*/ 286382 h 1808998"/>
                <a:gd name="connsiteX65" fmla="*/ 167925 w 1136356"/>
                <a:gd name="connsiteY65" fmla="*/ 335641 h 1808998"/>
                <a:gd name="connsiteX66" fmla="*/ 153317 w 1136356"/>
                <a:gd name="connsiteY66" fmla="*/ 353307 h 1808998"/>
                <a:gd name="connsiteX67" fmla="*/ 115948 w 1136356"/>
                <a:gd name="connsiteY67" fmla="*/ 403585 h 1808998"/>
                <a:gd name="connsiteX68" fmla="*/ 59045 w 1136356"/>
                <a:gd name="connsiteY68" fmla="*/ 481550 h 1808998"/>
                <a:gd name="connsiteX69" fmla="*/ 49193 w 1136356"/>
                <a:gd name="connsiteY69" fmla="*/ 495139 h 1808998"/>
                <a:gd name="connsiteX70" fmla="*/ 29320 w 1136356"/>
                <a:gd name="connsiteY70" fmla="*/ 577181 h 1808998"/>
                <a:gd name="connsiteX71" fmla="*/ 29320 w 1136356"/>
                <a:gd name="connsiteY71" fmla="*/ 660752 h 1808998"/>
                <a:gd name="connsiteX72" fmla="*/ 25753 w 1136356"/>
                <a:gd name="connsiteY72" fmla="*/ 670264 h 1808998"/>
                <a:gd name="connsiteX73" fmla="*/ 614 w 1136356"/>
                <a:gd name="connsiteY73" fmla="*/ 734131 h 1808998"/>
                <a:gd name="connsiteX74" fmla="*/ 17600 w 1136356"/>
                <a:gd name="connsiteY74" fmla="*/ 818041 h 1808998"/>
                <a:gd name="connsiteX75" fmla="*/ 34416 w 1136356"/>
                <a:gd name="connsiteY75" fmla="*/ 881059 h 1808998"/>
                <a:gd name="connsiteX76" fmla="*/ 53949 w 1136356"/>
                <a:gd name="connsiteY76" fmla="*/ 945435 h 1808998"/>
                <a:gd name="connsiteX77" fmla="*/ 61763 w 1136356"/>
                <a:gd name="connsiteY77" fmla="*/ 982295 h 1808998"/>
                <a:gd name="connsiteX78" fmla="*/ 59894 w 1136356"/>
                <a:gd name="connsiteY78" fmla="*/ 1014398 h 1808998"/>
                <a:gd name="connsiteX79" fmla="*/ 54289 w 1136356"/>
                <a:gd name="connsiteY79" fmla="*/ 1099837 h 1808998"/>
                <a:gd name="connsiteX80" fmla="*/ 79768 w 1136356"/>
                <a:gd name="connsiteY80" fmla="*/ 1170498 h 1808998"/>
                <a:gd name="connsiteX81" fmla="*/ 97943 w 1136356"/>
                <a:gd name="connsiteY81" fmla="*/ 1188673 h 1808998"/>
                <a:gd name="connsiteX82" fmla="*/ 115269 w 1136356"/>
                <a:gd name="connsiteY82" fmla="*/ 1200903 h 1808998"/>
                <a:gd name="connsiteX83" fmla="*/ 140408 w 1136356"/>
                <a:gd name="connsiteY83" fmla="*/ 1210755 h 1808998"/>
                <a:gd name="connsiteX84" fmla="*/ 196801 w 1136356"/>
                <a:gd name="connsiteY84" fmla="*/ 1222985 h 1808998"/>
                <a:gd name="connsiteX85" fmla="*/ 239945 w 1136356"/>
                <a:gd name="connsiteY85" fmla="*/ 1225872 h 1808998"/>
                <a:gd name="connsiteX86" fmla="*/ 259649 w 1136356"/>
                <a:gd name="connsiteY86" fmla="*/ 1242349 h 1808998"/>
                <a:gd name="connsiteX87" fmla="*/ 270690 w 1136356"/>
                <a:gd name="connsiteY87" fmla="*/ 1256787 h 1808998"/>
                <a:gd name="connsiteX88" fmla="*/ 304661 w 1136356"/>
                <a:gd name="connsiteY88" fmla="*/ 1252031 h 1808998"/>
                <a:gd name="connsiteX89" fmla="*/ 314004 w 1136356"/>
                <a:gd name="connsiteY89" fmla="*/ 1237253 h 1808998"/>
                <a:gd name="connsiteX90" fmla="*/ 327762 w 1136356"/>
                <a:gd name="connsiteY90" fmla="*/ 1223494 h 1808998"/>
                <a:gd name="connsiteX91" fmla="*/ 337954 w 1136356"/>
                <a:gd name="connsiteY91" fmla="*/ 1224174 h 1808998"/>
                <a:gd name="connsiteX92" fmla="*/ 344578 w 1136356"/>
                <a:gd name="connsiteY92" fmla="*/ 1229779 h 1808998"/>
                <a:gd name="connsiteX93" fmla="*/ 359016 w 1136356"/>
                <a:gd name="connsiteY93" fmla="*/ 1241500 h 1808998"/>
                <a:gd name="connsiteX94" fmla="*/ 365811 w 1136356"/>
                <a:gd name="connsiteY94" fmla="*/ 1251861 h 1808998"/>
                <a:gd name="connsiteX95" fmla="*/ 353241 w 1136356"/>
                <a:gd name="connsiteY95" fmla="*/ 1261543 h 1808998"/>
                <a:gd name="connsiteX96" fmla="*/ 347636 w 1136356"/>
                <a:gd name="connsiteY96" fmla="*/ 1266639 h 1808998"/>
                <a:gd name="connsiteX97" fmla="*/ 348315 w 1136356"/>
                <a:gd name="connsiteY97" fmla="*/ 1298742 h 1808998"/>
                <a:gd name="connsiteX98" fmla="*/ 348994 w 1136356"/>
                <a:gd name="connsiteY98" fmla="*/ 1315558 h 1808998"/>
                <a:gd name="connsiteX99" fmla="*/ 349504 w 1136356"/>
                <a:gd name="connsiteY99" fmla="*/ 1334582 h 1808998"/>
                <a:gd name="connsiteX100" fmla="*/ 348994 w 1136356"/>
                <a:gd name="connsiteY100" fmla="*/ 1367365 h 1808998"/>
                <a:gd name="connsiteX101" fmla="*/ 349164 w 1136356"/>
                <a:gd name="connsiteY101" fmla="*/ 1383502 h 1808998"/>
                <a:gd name="connsiteX102" fmla="*/ 347975 w 1136356"/>
                <a:gd name="connsiteY102" fmla="*/ 1410679 h 1808998"/>
                <a:gd name="connsiteX103" fmla="*/ 349164 w 1136356"/>
                <a:gd name="connsiteY103" fmla="*/ 1443802 h 1808998"/>
                <a:gd name="connsiteX104" fmla="*/ 346616 w 1136356"/>
                <a:gd name="connsiteY104" fmla="*/ 1497137 h 1808998"/>
                <a:gd name="connsiteX105" fmla="*/ 336255 w 1136356"/>
                <a:gd name="connsiteY105" fmla="*/ 1503932 h 1808998"/>
                <a:gd name="connsiteX106" fmla="*/ 292431 w 1136356"/>
                <a:gd name="connsiteY106" fmla="*/ 1486096 h 1808998"/>
                <a:gd name="connsiteX107" fmla="*/ 216335 w 1136356"/>
                <a:gd name="connsiteY107" fmla="*/ 1454842 h 1808998"/>
                <a:gd name="connsiteX108" fmla="*/ 193743 w 1136356"/>
                <a:gd name="connsiteY108" fmla="*/ 1467922 h 1808998"/>
                <a:gd name="connsiteX109" fmla="*/ 201387 w 1136356"/>
                <a:gd name="connsiteY109" fmla="*/ 1533147 h 1808998"/>
                <a:gd name="connsiteX110" fmla="*/ 203086 w 1136356"/>
                <a:gd name="connsiteY110" fmla="*/ 1537903 h 1808998"/>
                <a:gd name="connsiteX111" fmla="*/ 208012 w 1136356"/>
                <a:gd name="connsiteY111" fmla="*/ 1545037 h 1808998"/>
                <a:gd name="connsiteX112" fmla="*/ 212598 w 1136356"/>
                <a:gd name="connsiteY112" fmla="*/ 1556078 h 1808998"/>
                <a:gd name="connsiteX113" fmla="*/ 205124 w 1136356"/>
                <a:gd name="connsiteY113" fmla="*/ 1561854 h 1808998"/>
                <a:gd name="connsiteX114" fmla="*/ 138369 w 1136356"/>
                <a:gd name="connsiteY114" fmla="*/ 1577650 h 1808998"/>
                <a:gd name="connsiteX115" fmla="*/ 73653 w 1136356"/>
                <a:gd name="connsiteY115" fmla="*/ 1591579 h 1808998"/>
                <a:gd name="connsiteX116" fmla="*/ 54119 w 1136356"/>
                <a:gd name="connsiteY116" fmla="*/ 1608055 h 1808998"/>
                <a:gd name="connsiteX117" fmla="*/ 66009 w 1136356"/>
                <a:gd name="connsiteY117" fmla="*/ 1685001 h 1808998"/>
                <a:gd name="connsiteX118" fmla="*/ 81467 w 1136356"/>
                <a:gd name="connsiteY118" fmla="*/ 1699949 h 1808998"/>
                <a:gd name="connsiteX119" fmla="*/ 115608 w 1136356"/>
                <a:gd name="connsiteY119" fmla="*/ 1695193 h 1808998"/>
                <a:gd name="connsiteX120" fmla="*/ 134123 w 1136356"/>
                <a:gd name="connsiteY120" fmla="*/ 1651199 h 1808998"/>
                <a:gd name="connsiteX121" fmla="*/ 131235 w 1136356"/>
                <a:gd name="connsiteY121" fmla="*/ 1640668 h 1808998"/>
                <a:gd name="connsiteX122" fmla="*/ 137860 w 1136356"/>
                <a:gd name="connsiteY122" fmla="*/ 1626400 h 1808998"/>
                <a:gd name="connsiteX123" fmla="*/ 239775 w 1136356"/>
                <a:gd name="connsiteY123" fmla="*/ 1615529 h 1808998"/>
                <a:gd name="connsiteX124" fmla="*/ 245550 w 1136356"/>
                <a:gd name="connsiteY124" fmla="*/ 1614680 h 1808998"/>
                <a:gd name="connsiteX125" fmla="*/ 265933 w 1136356"/>
                <a:gd name="connsiteY125" fmla="*/ 1608395 h 1808998"/>
                <a:gd name="connsiteX126" fmla="*/ 316042 w 1136356"/>
                <a:gd name="connsiteY126" fmla="*/ 1599902 h 1808998"/>
                <a:gd name="connsiteX127" fmla="*/ 348994 w 1136356"/>
                <a:gd name="connsiteY127" fmla="*/ 1599053 h 1808998"/>
                <a:gd name="connsiteX128" fmla="*/ 364112 w 1136356"/>
                <a:gd name="connsiteY128" fmla="*/ 1612132 h 1808998"/>
                <a:gd name="connsiteX129" fmla="*/ 368528 w 1136356"/>
                <a:gd name="connsiteY129" fmla="*/ 1668015 h 1808998"/>
                <a:gd name="connsiteX130" fmla="*/ 353750 w 1136356"/>
                <a:gd name="connsiteY130" fmla="*/ 1679906 h 1808998"/>
                <a:gd name="connsiteX131" fmla="*/ 345427 w 1136356"/>
                <a:gd name="connsiteY131" fmla="*/ 1685171 h 1808998"/>
                <a:gd name="connsiteX132" fmla="*/ 344578 w 1136356"/>
                <a:gd name="connsiteY132" fmla="*/ 1694513 h 1808998"/>
                <a:gd name="connsiteX133" fmla="*/ 361394 w 1136356"/>
                <a:gd name="connsiteY133" fmla="*/ 1786067 h 1808998"/>
                <a:gd name="connsiteX134" fmla="*/ 372435 w 1136356"/>
                <a:gd name="connsiteY134" fmla="*/ 1798297 h 1808998"/>
                <a:gd name="connsiteX135" fmla="*/ 419995 w 1136356"/>
                <a:gd name="connsiteY135" fmla="*/ 1808998 h 1808998"/>
                <a:gd name="connsiteX136" fmla="*/ 435453 w 1136356"/>
                <a:gd name="connsiteY136" fmla="*/ 1803223 h 1808998"/>
                <a:gd name="connsiteX137" fmla="*/ 456006 w 1136356"/>
                <a:gd name="connsiteY137" fmla="*/ 1753624 h 1808998"/>
                <a:gd name="connsiteX138" fmla="*/ 441568 w 1136356"/>
                <a:gd name="connsiteY138" fmla="*/ 1732562 h 1808998"/>
                <a:gd name="connsiteX139" fmla="*/ 432056 w 1136356"/>
                <a:gd name="connsiteY139" fmla="*/ 1729165 h 1808998"/>
                <a:gd name="connsiteX140" fmla="*/ 417108 w 1136356"/>
                <a:gd name="connsiteY140" fmla="*/ 1711499 h 1808998"/>
                <a:gd name="connsiteX141" fmla="*/ 410653 w 1136356"/>
                <a:gd name="connsiteY141" fmla="*/ 1615869 h 1808998"/>
                <a:gd name="connsiteX142" fmla="*/ 425771 w 1136356"/>
                <a:gd name="connsiteY142" fmla="*/ 1597694 h 1808998"/>
                <a:gd name="connsiteX143" fmla="*/ 475709 w 1136356"/>
                <a:gd name="connsiteY143" fmla="*/ 1599053 h 1808998"/>
                <a:gd name="connsiteX144" fmla="*/ 555713 w 1136356"/>
                <a:gd name="connsiteY144" fmla="*/ 1608395 h 1808998"/>
                <a:gd name="connsiteX145" fmla="*/ 662894 w 1136356"/>
                <a:gd name="connsiteY145" fmla="*/ 1618926 h 1808998"/>
                <a:gd name="connsiteX146" fmla="*/ 671726 w 1136356"/>
                <a:gd name="connsiteY146" fmla="*/ 1630477 h 1808998"/>
                <a:gd name="connsiteX147" fmla="*/ 680389 w 1136356"/>
                <a:gd name="connsiteY147" fmla="*/ 1677188 h 1808998"/>
                <a:gd name="connsiteX148" fmla="*/ 694488 w 1136356"/>
                <a:gd name="connsiteY148" fmla="*/ 1714896 h 1808998"/>
                <a:gd name="connsiteX149" fmla="*/ 733725 w 1136356"/>
                <a:gd name="connsiteY149" fmla="*/ 1752945 h 1808998"/>
                <a:gd name="connsiteX150" fmla="*/ 800140 w 1136356"/>
                <a:gd name="connsiteY150" fmla="*/ 1760758 h 1808998"/>
                <a:gd name="connsiteX151" fmla="*/ 808463 w 1136356"/>
                <a:gd name="connsiteY151" fmla="*/ 1759739 h 1808998"/>
                <a:gd name="connsiteX152" fmla="*/ 825449 w 1136356"/>
                <a:gd name="connsiteY152" fmla="*/ 1757022 h 1808998"/>
                <a:gd name="connsiteX153" fmla="*/ 875217 w 1136356"/>
                <a:gd name="connsiteY153" fmla="*/ 1766873 h 1808998"/>
                <a:gd name="connsiteX154" fmla="*/ 972207 w 1136356"/>
                <a:gd name="connsiteY154" fmla="*/ 1778594 h 1808998"/>
                <a:gd name="connsiteX155" fmla="*/ 1054589 w 1136356"/>
                <a:gd name="connsiteY155" fmla="*/ 1768572 h 1808998"/>
                <a:gd name="connsiteX156" fmla="*/ 1096204 w 1136356"/>
                <a:gd name="connsiteY156" fmla="*/ 1747339 h 1808998"/>
                <a:gd name="connsiteX157" fmla="*/ 1099771 w 1136356"/>
                <a:gd name="connsiteY157" fmla="*/ 1719483 h 1808998"/>
                <a:gd name="connsiteX158" fmla="*/ 1043038 w 1136356"/>
                <a:gd name="connsiteY158" fmla="*/ 1684662 h 1808998"/>
                <a:gd name="connsiteX159" fmla="*/ 1022145 w 1136356"/>
                <a:gd name="connsiteY159" fmla="*/ 1682623 h 1808998"/>
                <a:gd name="connsiteX160" fmla="*/ 1001253 w 1136356"/>
                <a:gd name="connsiteY160" fmla="*/ 1681434 h 1808998"/>
                <a:gd name="connsiteX161" fmla="*/ 995308 w 1136356"/>
                <a:gd name="connsiteY161" fmla="*/ 1680755 h 1808998"/>
                <a:gd name="connsiteX162" fmla="*/ 980870 w 1136356"/>
                <a:gd name="connsiteY162" fmla="*/ 1671243 h 1808998"/>
                <a:gd name="connsiteX163" fmla="*/ 948257 w 1136356"/>
                <a:gd name="connsiteY163" fmla="*/ 1655616 h 1808998"/>
                <a:gd name="connsiteX164" fmla="*/ 945539 w 1136356"/>
                <a:gd name="connsiteY164" fmla="*/ 1651879 h 1808998"/>
                <a:gd name="connsiteX165" fmla="*/ 950295 w 1136356"/>
                <a:gd name="connsiteY165" fmla="*/ 1649331 h 1808998"/>
                <a:gd name="connsiteX166" fmla="*/ 964733 w 1136356"/>
                <a:gd name="connsiteY166" fmla="*/ 1648991 h 1808998"/>
                <a:gd name="connsiteX167" fmla="*/ 1037773 w 1136356"/>
                <a:gd name="connsiteY167" fmla="*/ 1646783 h 1808998"/>
                <a:gd name="connsiteX168" fmla="*/ 1088560 w 1136356"/>
                <a:gd name="connsiteY168" fmla="*/ 1626740 h 1808998"/>
                <a:gd name="connsiteX169" fmla="*/ 1092467 w 1136356"/>
                <a:gd name="connsiteY169" fmla="*/ 1607206 h 1808998"/>
                <a:gd name="connsiteX170" fmla="*/ 1071235 w 1136356"/>
                <a:gd name="connsiteY170" fmla="*/ 1587842 h 1808998"/>
                <a:gd name="connsiteX171" fmla="*/ 1058326 w 1136356"/>
                <a:gd name="connsiteY171" fmla="*/ 1584105 h 1808998"/>
                <a:gd name="connsiteX172" fmla="*/ 1055947 w 1136356"/>
                <a:gd name="connsiteY172" fmla="*/ 1584615 h 1808998"/>
                <a:gd name="connsiteX173" fmla="*/ 1044737 w 1136356"/>
                <a:gd name="connsiteY173" fmla="*/ 1587332 h 1808998"/>
                <a:gd name="connsiteX174" fmla="*/ 1029959 w 1136356"/>
                <a:gd name="connsiteY174" fmla="*/ 1581387 h 1808998"/>
                <a:gd name="connsiteX175" fmla="*/ 1003461 w 1136356"/>
                <a:gd name="connsiteY175" fmla="*/ 1570347 h 1808998"/>
                <a:gd name="connsiteX176" fmla="*/ 994968 w 1136356"/>
                <a:gd name="connsiteY176" fmla="*/ 1561514 h 1808998"/>
                <a:gd name="connsiteX177" fmla="*/ 995987 w 1136356"/>
                <a:gd name="connsiteY177" fmla="*/ 1489324 h 1808998"/>
                <a:gd name="connsiteX178" fmla="*/ 1001253 w 1136356"/>
                <a:gd name="connsiteY178" fmla="*/ 1482360 h 1808998"/>
                <a:gd name="connsiteX179" fmla="*/ 1008047 w 1136356"/>
                <a:gd name="connsiteY179" fmla="*/ 1468941 h 1808998"/>
                <a:gd name="connsiteX180" fmla="*/ 1006519 w 1136356"/>
                <a:gd name="connsiteY180" fmla="*/ 1457220 h 1808998"/>
                <a:gd name="connsiteX181" fmla="*/ 1002442 w 1136356"/>
                <a:gd name="connsiteY181" fmla="*/ 1390296 h 1808998"/>
                <a:gd name="connsiteX182" fmla="*/ 1006519 w 1136356"/>
                <a:gd name="connsiteY182" fmla="*/ 1229439 h 1808998"/>
                <a:gd name="connsiteX183" fmla="*/ 1015691 w 1136356"/>
                <a:gd name="connsiteY183" fmla="*/ 1100856 h 1808998"/>
                <a:gd name="connsiteX184" fmla="*/ 999724 w 1136356"/>
                <a:gd name="connsiteY184" fmla="*/ 1050238 h 1808998"/>
                <a:gd name="connsiteX185" fmla="*/ 992760 w 1136356"/>
                <a:gd name="connsiteY185" fmla="*/ 1032403 h 1808998"/>
                <a:gd name="connsiteX186" fmla="*/ 983248 w 1136356"/>
                <a:gd name="connsiteY186" fmla="*/ 1004037 h 1808998"/>
                <a:gd name="connsiteX187" fmla="*/ 981719 w 1136356"/>
                <a:gd name="connsiteY187" fmla="*/ 990957 h 1808998"/>
                <a:gd name="connsiteX188" fmla="*/ 1133403 w 1136356"/>
                <a:gd name="connsiteY188" fmla="*/ 687759 h 1808998"/>
                <a:gd name="connsiteX189" fmla="*/ 1137819 w 1136356"/>
                <a:gd name="connsiteY189" fmla="*/ 680795 h 1808998"/>
                <a:gd name="connsiteX190" fmla="*/ 1137819 w 1136356"/>
                <a:gd name="connsiteY190" fmla="*/ 679096 h 1808998"/>
                <a:gd name="connsiteX191" fmla="*/ 1127628 w 1136356"/>
                <a:gd name="connsiteY191" fmla="*/ 671962 h 1808998"/>
                <a:gd name="connsiteX192" fmla="*/ 187798 w 1136356"/>
                <a:gd name="connsiteY192" fmla="*/ 1154022 h 1808998"/>
                <a:gd name="connsiteX193" fmla="*/ 143125 w 1136356"/>
                <a:gd name="connsiteY193" fmla="*/ 1155891 h 1808998"/>
                <a:gd name="connsiteX194" fmla="*/ 125630 w 1136356"/>
                <a:gd name="connsiteY194" fmla="*/ 1144000 h 1808998"/>
                <a:gd name="connsiteX195" fmla="*/ 103548 w 1136356"/>
                <a:gd name="connsiteY195" fmla="*/ 1086079 h 1808998"/>
                <a:gd name="connsiteX196" fmla="*/ 103548 w 1136356"/>
                <a:gd name="connsiteY196" fmla="*/ 1069942 h 1808998"/>
                <a:gd name="connsiteX197" fmla="*/ 107795 w 1136356"/>
                <a:gd name="connsiteY197" fmla="*/ 997242 h 1808998"/>
                <a:gd name="connsiteX198" fmla="*/ 120364 w 1136356"/>
                <a:gd name="connsiteY198" fmla="*/ 987051 h 1808998"/>
                <a:gd name="connsiteX199" fmla="*/ 128687 w 1136356"/>
                <a:gd name="connsiteY199" fmla="*/ 997072 h 1808998"/>
                <a:gd name="connsiteX200" fmla="*/ 152128 w 1136356"/>
                <a:gd name="connsiteY200" fmla="*/ 1027817 h 1808998"/>
                <a:gd name="connsiteX201" fmla="*/ 176078 w 1136356"/>
                <a:gd name="connsiteY201" fmla="*/ 1063317 h 1808998"/>
                <a:gd name="connsiteX202" fmla="*/ 176758 w 1136356"/>
                <a:gd name="connsiteY202" fmla="*/ 1066545 h 1808998"/>
                <a:gd name="connsiteX203" fmla="*/ 192215 w 1136356"/>
                <a:gd name="connsiteY203" fmla="*/ 1124636 h 1808998"/>
                <a:gd name="connsiteX204" fmla="*/ 187798 w 1136356"/>
                <a:gd name="connsiteY204" fmla="*/ 1154022 h 1808998"/>
                <a:gd name="connsiteX205" fmla="*/ 795724 w 1136356"/>
                <a:gd name="connsiteY205" fmla="*/ 1195638 h 1808998"/>
                <a:gd name="connsiteX206" fmla="*/ 783663 w 1136356"/>
                <a:gd name="connsiteY206" fmla="*/ 1278699 h 1808998"/>
                <a:gd name="connsiteX207" fmla="*/ 782305 w 1136356"/>
                <a:gd name="connsiteY207" fmla="*/ 1330506 h 1808998"/>
                <a:gd name="connsiteX208" fmla="*/ 772962 w 1136356"/>
                <a:gd name="connsiteY208" fmla="*/ 1370422 h 1808998"/>
                <a:gd name="connsiteX209" fmla="*/ 750201 w 1136356"/>
                <a:gd name="connsiteY209" fmla="*/ 1462486 h 1808998"/>
                <a:gd name="connsiteX210" fmla="*/ 721495 w 1136356"/>
                <a:gd name="connsiteY210" fmla="*/ 1605337 h 1808998"/>
                <a:gd name="connsiteX211" fmla="*/ 720306 w 1136356"/>
                <a:gd name="connsiteY211" fmla="*/ 1606526 h 1808998"/>
                <a:gd name="connsiteX212" fmla="*/ 715041 w 1136356"/>
                <a:gd name="connsiteY212" fmla="*/ 1586313 h 1808998"/>
                <a:gd name="connsiteX213" fmla="*/ 702981 w 1136356"/>
                <a:gd name="connsiteY213" fmla="*/ 1577820 h 1808998"/>
                <a:gd name="connsiteX214" fmla="*/ 615673 w 1136356"/>
                <a:gd name="connsiteY214" fmla="*/ 1561174 h 1808998"/>
                <a:gd name="connsiteX215" fmla="*/ 590024 w 1136356"/>
                <a:gd name="connsiteY215" fmla="*/ 1555739 h 1808998"/>
                <a:gd name="connsiteX216" fmla="*/ 585778 w 1136356"/>
                <a:gd name="connsiteY216" fmla="*/ 1550643 h 1808998"/>
                <a:gd name="connsiteX217" fmla="*/ 589515 w 1136356"/>
                <a:gd name="connsiteY217" fmla="*/ 1516671 h 1808998"/>
                <a:gd name="connsiteX218" fmla="*/ 585608 w 1136356"/>
                <a:gd name="connsiteY218" fmla="*/ 1479302 h 1808998"/>
                <a:gd name="connsiteX219" fmla="*/ 579493 w 1136356"/>
                <a:gd name="connsiteY219" fmla="*/ 1475395 h 1808998"/>
                <a:gd name="connsiteX220" fmla="*/ 569471 w 1136356"/>
                <a:gd name="connsiteY220" fmla="*/ 1463675 h 1808998"/>
                <a:gd name="connsiteX221" fmla="*/ 553335 w 1136356"/>
                <a:gd name="connsiteY221" fmla="*/ 1443292 h 1808998"/>
                <a:gd name="connsiteX222" fmla="*/ 541275 w 1136356"/>
                <a:gd name="connsiteY222" fmla="*/ 1444481 h 1808998"/>
                <a:gd name="connsiteX223" fmla="*/ 442077 w 1136356"/>
                <a:gd name="connsiteY223" fmla="*/ 1492381 h 1808998"/>
                <a:gd name="connsiteX224" fmla="*/ 424072 w 1136356"/>
                <a:gd name="connsiteY224" fmla="*/ 1481340 h 1808998"/>
                <a:gd name="connsiteX225" fmla="*/ 423053 w 1136356"/>
                <a:gd name="connsiteY225" fmla="*/ 1308933 h 1808998"/>
                <a:gd name="connsiteX226" fmla="*/ 423393 w 1136356"/>
                <a:gd name="connsiteY226" fmla="*/ 1264261 h 1808998"/>
                <a:gd name="connsiteX227" fmla="*/ 419486 w 1136356"/>
                <a:gd name="connsiteY227" fmla="*/ 1258485 h 1808998"/>
                <a:gd name="connsiteX228" fmla="*/ 409294 w 1136356"/>
                <a:gd name="connsiteY228" fmla="*/ 1254239 h 1808998"/>
                <a:gd name="connsiteX229" fmla="*/ 404708 w 1136356"/>
                <a:gd name="connsiteY229" fmla="*/ 1251012 h 1808998"/>
                <a:gd name="connsiteX230" fmla="*/ 408275 w 1136356"/>
                <a:gd name="connsiteY230" fmla="*/ 1246086 h 1808998"/>
                <a:gd name="connsiteX231" fmla="*/ 413371 w 1136356"/>
                <a:gd name="connsiteY231" fmla="*/ 1241669 h 1808998"/>
                <a:gd name="connsiteX232" fmla="*/ 440039 w 1136356"/>
                <a:gd name="connsiteY232" fmla="*/ 1229439 h 1808998"/>
                <a:gd name="connsiteX233" fmla="*/ 585268 w 1136356"/>
                <a:gd name="connsiteY233" fmla="*/ 1229100 h 1808998"/>
                <a:gd name="connsiteX234" fmla="*/ 658987 w 1136356"/>
                <a:gd name="connsiteY234" fmla="*/ 1213133 h 1808998"/>
                <a:gd name="connsiteX235" fmla="*/ 680559 w 1136356"/>
                <a:gd name="connsiteY235" fmla="*/ 1196996 h 1808998"/>
                <a:gd name="connsiteX236" fmla="*/ 690241 w 1136356"/>
                <a:gd name="connsiteY236" fmla="*/ 1192580 h 1808998"/>
                <a:gd name="connsiteX237" fmla="*/ 788589 w 1136356"/>
                <a:gd name="connsiteY237" fmla="*/ 1186805 h 1808998"/>
                <a:gd name="connsiteX238" fmla="*/ 795724 w 1136356"/>
                <a:gd name="connsiteY238" fmla="*/ 1195638 h 18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1136356" h="1808998">
                  <a:moveTo>
                    <a:pt x="1127628" y="671962"/>
                  </a:moveTo>
                  <a:cubicBezTo>
                    <a:pt x="1090089" y="653957"/>
                    <a:pt x="1052720" y="635612"/>
                    <a:pt x="1015351" y="617607"/>
                  </a:cubicBezTo>
                  <a:cubicBezTo>
                    <a:pt x="1003121" y="611662"/>
                    <a:pt x="1001932" y="611832"/>
                    <a:pt x="995308" y="623383"/>
                  </a:cubicBezTo>
                  <a:cubicBezTo>
                    <a:pt x="981549" y="647503"/>
                    <a:pt x="967621" y="671453"/>
                    <a:pt x="953862" y="695573"/>
                  </a:cubicBezTo>
                  <a:cubicBezTo>
                    <a:pt x="918022" y="757911"/>
                    <a:pt x="882182" y="820079"/>
                    <a:pt x="846341" y="882418"/>
                  </a:cubicBezTo>
                  <a:cubicBezTo>
                    <a:pt x="841416" y="891080"/>
                    <a:pt x="840906" y="891080"/>
                    <a:pt x="833093" y="885305"/>
                  </a:cubicBezTo>
                  <a:cubicBezTo>
                    <a:pt x="814748" y="871547"/>
                    <a:pt x="796063" y="858128"/>
                    <a:pt x="778228" y="844029"/>
                  </a:cubicBezTo>
                  <a:cubicBezTo>
                    <a:pt x="762261" y="831460"/>
                    <a:pt x="744766" y="827043"/>
                    <a:pt x="725062" y="830441"/>
                  </a:cubicBezTo>
                  <a:cubicBezTo>
                    <a:pt x="721665" y="830950"/>
                    <a:pt x="718268" y="831630"/>
                    <a:pt x="715041" y="830271"/>
                  </a:cubicBezTo>
                  <a:cubicBezTo>
                    <a:pt x="709435" y="827893"/>
                    <a:pt x="704000" y="828912"/>
                    <a:pt x="698564" y="831120"/>
                  </a:cubicBezTo>
                  <a:cubicBezTo>
                    <a:pt x="692789" y="833328"/>
                    <a:pt x="687014" y="835536"/>
                    <a:pt x="680559" y="834687"/>
                  </a:cubicBezTo>
                  <a:cubicBezTo>
                    <a:pt x="658308" y="831969"/>
                    <a:pt x="636736" y="826194"/>
                    <a:pt x="614654" y="823137"/>
                  </a:cubicBezTo>
                  <a:cubicBezTo>
                    <a:pt x="611427" y="822627"/>
                    <a:pt x="608879" y="820929"/>
                    <a:pt x="606671" y="818551"/>
                  </a:cubicBezTo>
                  <a:cubicBezTo>
                    <a:pt x="600895" y="812096"/>
                    <a:pt x="593422" y="809208"/>
                    <a:pt x="584929" y="808189"/>
                  </a:cubicBezTo>
                  <a:cubicBezTo>
                    <a:pt x="573208" y="806830"/>
                    <a:pt x="563017" y="800715"/>
                    <a:pt x="552146" y="796639"/>
                  </a:cubicBezTo>
                  <a:cubicBezTo>
                    <a:pt x="549258" y="795620"/>
                    <a:pt x="546710" y="793411"/>
                    <a:pt x="545351" y="790524"/>
                  </a:cubicBezTo>
                  <a:cubicBezTo>
                    <a:pt x="535500" y="770990"/>
                    <a:pt x="516306" y="772349"/>
                    <a:pt x="499490" y="772689"/>
                  </a:cubicBezTo>
                  <a:cubicBezTo>
                    <a:pt x="489977" y="772858"/>
                    <a:pt x="482164" y="772519"/>
                    <a:pt x="475709" y="765555"/>
                  </a:cubicBezTo>
                  <a:cubicBezTo>
                    <a:pt x="468405" y="757571"/>
                    <a:pt x="459912" y="752815"/>
                    <a:pt x="449381" y="751796"/>
                  </a:cubicBezTo>
                  <a:cubicBezTo>
                    <a:pt x="443606" y="751286"/>
                    <a:pt x="439869" y="748399"/>
                    <a:pt x="440209" y="741944"/>
                  </a:cubicBezTo>
                  <a:cubicBezTo>
                    <a:pt x="440548" y="733961"/>
                    <a:pt x="435623" y="730394"/>
                    <a:pt x="428319" y="728865"/>
                  </a:cubicBezTo>
                  <a:cubicBezTo>
                    <a:pt x="424921" y="728186"/>
                    <a:pt x="421524" y="728016"/>
                    <a:pt x="418127" y="727846"/>
                  </a:cubicBezTo>
                  <a:cubicBezTo>
                    <a:pt x="407426" y="727336"/>
                    <a:pt x="402840" y="720542"/>
                    <a:pt x="406916" y="710520"/>
                  </a:cubicBezTo>
                  <a:cubicBezTo>
                    <a:pt x="409464" y="704405"/>
                    <a:pt x="411333" y="698290"/>
                    <a:pt x="413541" y="692175"/>
                  </a:cubicBezTo>
                  <a:cubicBezTo>
                    <a:pt x="417278" y="682663"/>
                    <a:pt x="417108" y="672132"/>
                    <a:pt x="421354" y="662620"/>
                  </a:cubicBezTo>
                  <a:cubicBezTo>
                    <a:pt x="428319" y="646993"/>
                    <a:pt x="427469" y="632045"/>
                    <a:pt x="419656" y="616928"/>
                  </a:cubicBezTo>
                  <a:cubicBezTo>
                    <a:pt x="413031" y="604189"/>
                    <a:pt x="406747" y="591109"/>
                    <a:pt x="403349" y="577011"/>
                  </a:cubicBezTo>
                  <a:cubicBezTo>
                    <a:pt x="399782" y="562403"/>
                    <a:pt x="394177" y="548475"/>
                    <a:pt x="389081" y="534376"/>
                  </a:cubicBezTo>
                  <a:cubicBezTo>
                    <a:pt x="381098" y="512295"/>
                    <a:pt x="370567" y="491062"/>
                    <a:pt x="367849" y="467452"/>
                  </a:cubicBezTo>
                  <a:cubicBezTo>
                    <a:pt x="366490" y="455392"/>
                    <a:pt x="364791" y="443162"/>
                    <a:pt x="373794" y="432631"/>
                  </a:cubicBezTo>
                  <a:cubicBezTo>
                    <a:pt x="375323" y="430932"/>
                    <a:pt x="375832" y="428554"/>
                    <a:pt x="376681" y="426516"/>
                  </a:cubicBezTo>
                  <a:cubicBezTo>
                    <a:pt x="379739" y="418872"/>
                    <a:pt x="379060" y="412588"/>
                    <a:pt x="372265" y="406812"/>
                  </a:cubicBezTo>
                  <a:cubicBezTo>
                    <a:pt x="364452" y="400188"/>
                    <a:pt x="357487" y="392884"/>
                    <a:pt x="350693" y="385240"/>
                  </a:cubicBezTo>
                  <a:cubicBezTo>
                    <a:pt x="345258" y="379125"/>
                    <a:pt x="345597" y="375558"/>
                    <a:pt x="351542" y="370123"/>
                  </a:cubicBezTo>
                  <a:cubicBezTo>
                    <a:pt x="357657" y="364517"/>
                    <a:pt x="362753" y="363838"/>
                    <a:pt x="370736" y="368764"/>
                  </a:cubicBezTo>
                  <a:cubicBezTo>
                    <a:pt x="380249" y="374539"/>
                    <a:pt x="389931" y="379635"/>
                    <a:pt x="400292" y="383542"/>
                  </a:cubicBezTo>
                  <a:cubicBezTo>
                    <a:pt x="414900" y="388977"/>
                    <a:pt x="424752" y="384901"/>
                    <a:pt x="430697" y="370972"/>
                  </a:cubicBezTo>
                  <a:cubicBezTo>
                    <a:pt x="433584" y="364178"/>
                    <a:pt x="438001" y="360101"/>
                    <a:pt x="444795" y="357383"/>
                  </a:cubicBezTo>
                  <a:cubicBezTo>
                    <a:pt x="454647" y="353646"/>
                    <a:pt x="459403" y="342945"/>
                    <a:pt x="468915" y="338529"/>
                  </a:cubicBezTo>
                  <a:cubicBezTo>
                    <a:pt x="469934" y="338019"/>
                    <a:pt x="470104" y="335981"/>
                    <a:pt x="470444" y="334622"/>
                  </a:cubicBezTo>
                  <a:cubicBezTo>
                    <a:pt x="474011" y="323921"/>
                    <a:pt x="475200" y="322902"/>
                    <a:pt x="485901" y="322732"/>
                  </a:cubicBezTo>
                  <a:cubicBezTo>
                    <a:pt x="500509" y="322392"/>
                    <a:pt x="505435" y="317466"/>
                    <a:pt x="506114" y="302689"/>
                  </a:cubicBezTo>
                  <a:cubicBezTo>
                    <a:pt x="506624" y="289949"/>
                    <a:pt x="505265" y="277210"/>
                    <a:pt x="503566" y="264640"/>
                  </a:cubicBezTo>
                  <a:cubicBezTo>
                    <a:pt x="501868" y="252580"/>
                    <a:pt x="503906" y="241539"/>
                    <a:pt x="510700" y="231518"/>
                  </a:cubicBezTo>
                  <a:cubicBezTo>
                    <a:pt x="512908" y="228121"/>
                    <a:pt x="514267" y="224554"/>
                    <a:pt x="514607" y="220477"/>
                  </a:cubicBezTo>
                  <a:cubicBezTo>
                    <a:pt x="515626" y="209776"/>
                    <a:pt x="516475" y="199075"/>
                    <a:pt x="518344" y="188543"/>
                  </a:cubicBezTo>
                  <a:cubicBezTo>
                    <a:pt x="521231" y="172237"/>
                    <a:pt x="522081" y="155251"/>
                    <a:pt x="532782" y="141153"/>
                  </a:cubicBezTo>
                  <a:cubicBezTo>
                    <a:pt x="534820" y="138435"/>
                    <a:pt x="535500" y="134698"/>
                    <a:pt x="534480" y="131301"/>
                  </a:cubicBezTo>
                  <a:cubicBezTo>
                    <a:pt x="531933" y="123487"/>
                    <a:pt x="531593" y="114655"/>
                    <a:pt x="527686" y="107860"/>
                  </a:cubicBezTo>
                  <a:cubicBezTo>
                    <a:pt x="518853" y="92233"/>
                    <a:pt x="514607" y="73379"/>
                    <a:pt x="498980" y="61829"/>
                  </a:cubicBezTo>
                  <a:cubicBezTo>
                    <a:pt x="498131" y="61149"/>
                    <a:pt x="497451" y="60130"/>
                    <a:pt x="496772" y="59281"/>
                  </a:cubicBezTo>
                  <a:cubicBezTo>
                    <a:pt x="490147" y="50108"/>
                    <a:pt x="481145" y="43484"/>
                    <a:pt x="471293" y="38728"/>
                  </a:cubicBezTo>
                  <a:cubicBezTo>
                    <a:pt x="461101" y="33802"/>
                    <a:pt x="452439" y="27008"/>
                    <a:pt x="445644" y="18345"/>
                  </a:cubicBezTo>
                  <a:cubicBezTo>
                    <a:pt x="439699" y="10871"/>
                    <a:pt x="432056" y="7983"/>
                    <a:pt x="423223" y="5945"/>
                  </a:cubicBezTo>
                  <a:cubicBezTo>
                    <a:pt x="409634" y="3397"/>
                    <a:pt x="395706" y="1868"/>
                    <a:pt x="381777" y="0"/>
                  </a:cubicBezTo>
                  <a:cubicBezTo>
                    <a:pt x="378890" y="0"/>
                    <a:pt x="376172" y="0"/>
                    <a:pt x="373284" y="0"/>
                  </a:cubicBezTo>
                  <a:cubicBezTo>
                    <a:pt x="363772" y="3227"/>
                    <a:pt x="354430" y="6964"/>
                    <a:pt x="344918" y="9852"/>
                  </a:cubicBezTo>
                  <a:cubicBezTo>
                    <a:pt x="327932" y="14778"/>
                    <a:pt x="313154" y="23780"/>
                    <a:pt x="300075" y="35161"/>
                  </a:cubicBezTo>
                  <a:cubicBezTo>
                    <a:pt x="288695" y="45013"/>
                    <a:pt x="280202" y="57412"/>
                    <a:pt x="273407" y="71001"/>
                  </a:cubicBezTo>
                  <a:cubicBezTo>
                    <a:pt x="263216" y="91214"/>
                    <a:pt x="253194" y="111088"/>
                    <a:pt x="251156" y="134358"/>
                  </a:cubicBezTo>
                  <a:cubicBezTo>
                    <a:pt x="249797" y="150835"/>
                    <a:pt x="246909" y="167311"/>
                    <a:pt x="243172" y="183618"/>
                  </a:cubicBezTo>
                  <a:cubicBezTo>
                    <a:pt x="239435" y="200603"/>
                    <a:pt x="234510" y="217929"/>
                    <a:pt x="237907" y="235594"/>
                  </a:cubicBezTo>
                  <a:cubicBezTo>
                    <a:pt x="240794" y="250202"/>
                    <a:pt x="234510" y="261583"/>
                    <a:pt x="227375" y="272794"/>
                  </a:cubicBezTo>
                  <a:cubicBezTo>
                    <a:pt x="224488" y="277380"/>
                    <a:pt x="221091" y="279758"/>
                    <a:pt x="214636" y="276530"/>
                  </a:cubicBezTo>
                  <a:cubicBezTo>
                    <a:pt x="205124" y="271605"/>
                    <a:pt x="196801" y="275681"/>
                    <a:pt x="194423" y="286382"/>
                  </a:cubicBezTo>
                  <a:cubicBezTo>
                    <a:pt x="190007" y="305237"/>
                    <a:pt x="181514" y="321713"/>
                    <a:pt x="167925" y="335641"/>
                  </a:cubicBezTo>
                  <a:cubicBezTo>
                    <a:pt x="162659" y="341077"/>
                    <a:pt x="157903" y="347192"/>
                    <a:pt x="153317" y="353307"/>
                  </a:cubicBezTo>
                  <a:cubicBezTo>
                    <a:pt x="140747" y="370123"/>
                    <a:pt x="126309" y="385240"/>
                    <a:pt x="115948" y="403585"/>
                  </a:cubicBezTo>
                  <a:cubicBezTo>
                    <a:pt x="99811" y="431612"/>
                    <a:pt x="81976" y="458449"/>
                    <a:pt x="59045" y="481550"/>
                  </a:cubicBezTo>
                  <a:cubicBezTo>
                    <a:pt x="55138" y="485627"/>
                    <a:pt x="51062" y="489703"/>
                    <a:pt x="49193" y="495139"/>
                  </a:cubicBezTo>
                  <a:cubicBezTo>
                    <a:pt x="39681" y="521807"/>
                    <a:pt x="33057" y="549494"/>
                    <a:pt x="29320" y="577181"/>
                  </a:cubicBezTo>
                  <a:cubicBezTo>
                    <a:pt x="25753" y="604698"/>
                    <a:pt x="23035" y="632895"/>
                    <a:pt x="29320" y="660752"/>
                  </a:cubicBezTo>
                  <a:cubicBezTo>
                    <a:pt x="30169" y="664658"/>
                    <a:pt x="29320" y="667546"/>
                    <a:pt x="25753" y="670264"/>
                  </a:cubicBezTo>
                  <a:cubicBezTo>
                    <a:pt x="3841" y="686230"/>
                    <a:pt x="-2104" y="709331"/>
                    <a:pt x="614" y="734131"/>
                  </a:cubicBezTo>
                  <a:cubicBezTo>
                    <a:pt x="3501" y="762497"/>
                    <a:pt x="10126" y="790354"/>
                    <a:pt x="17600" y="818041"/>
                  </a:cubicBezTo>
                  <a:cubicBezTo>
                    <a:pt x="23375" y="838934"/>
                    <a:pt x="30509" y="859656"/>
                    <a:pt x="34416" y="881059"/>
                  </a:cubicBezTo>
                  <a:cubicBezTo>
                    <a:pt x="38492" y="903480"/>
                    <a:pt x="44098" y="925052"/>
                    <a:pt x="53949" y="945435"/>
                  </a:cubicBezTo>
                  <a:cubicBezTo>
                    <a:pt x="59725" y="957325"/>
                    <a:pt x="61763" y="969555"/>
                    <a:pt x="61763" y="982295"/>
                  </a:cubicBezTo>
                  <a:cubicBezTo>
                    <a:pt x="61763" y="992996"/>
                    <a:pt x="60574" y="1003697"/>
                    <a:pt x="59894" y="1014398"/>
                  </a:cubicBezTo>
                  <a:cubicBezTo>
                    <a:pt x="57856" y="1042934"/>
                    <a:pt x="53440" y="1071131"/>
                    <a:pt x="54289" y="1099837"/>
                  </a:cubicBezTo>
                  <a:cubicBezTo>
                    <a:pt x="55138" y="1126335"/>
                    <a:pt x="63801" y="1149436"/>
                    <a:pt x="79768" y="1170498"/>
                  </a:cubicBezTo>
                  <a:cubicBezTo>
                    <a:pt x="85204" y="1177632"/>
                    <a:pt x="92847" y="1181709"/>
                    <a:pt x="97943" y="1188673"/>
                  </a:cubicBezTo>
                  <a:cubicBezTo>
                    <a:pt x="102189" y="1194449"/>
                    <a:pt x="108814" y="1197676"/>
                    <a:pt x="115269" y="1200903"/>
                  </a:cubicBezTo>
                  <a:cubicBezTo>
                    <a:pt x="123252" y="1205150"/>
                    <a:pt x="131575" y="1208377"/>
                    <a:pt x="140408" y="1210755"/>
                  </a:cubicBezTo>
                  <a:cubicBezTo>
                    <a:pt x="158922" y="1215851"/>
                    <a:pt x="177267" y="1221966"/>
                    <a:pt x="196801" y="1222985"/>
                  </a:cubicBezTo>
                  <a:cubicBezTo>
                    <a:pt x="211239" y="1223834"/>
                    <a:pt x="225677" y="1224514"/>
                    <a:pt x="239945" y="1225872"/>
                  </a:cubicBezTo>
                  <a:cubicBezTo>
                    <a:pt x="255402" y="1227401"/>
                    <a:pt x="255232" y="1227741"/>
                    <a:pt x="259649" y="1242349"/>
                  </a:cubicBezTo>
                  <a:cubicBezTo>
                    <a:pt x="261517" y="1248294"/>
                    <a:pt x="262536" y="1255428"/>
                    <a:pt x="270690" y="1256787"/>
                  </a:cubicBezTo>
                  <a:cubicBezTo>
                    <a:pt x="282410" y="1258655"/>
                    <a:pt x="293790" y="1257126"/>
                    <a:pt x="304661" y="1252031"/>
                  </a:cubicBezTo>
                  <a:cubicBezTo>
                    <a:pt x="310946" y="1249143"/>
                    <a:pt x="313834" y="1244387"/>
                    <a:pt x="314004" y="1237253"/>
                  </a:cubicBezTo>
                  <a:cubicBezTo>
                    <a:pt x="314004" y="1223834"/>
                    <a:pt x="314683" y="1223494"/>
                    <a:pt x="327762" y="1223494"/>
                  </a:cubicBezTo>
                  <a:cubicBezTo>
                    <a:pt x="331159" y="1223494"/>
                    <a:pt x="334556" y="1223834"/>
                    <a:pt x="337954" y="1224174"/>
                  </a:cubicBezTo>
                  <a:cubicBezTo>
                    <a:pt x="341351" y="1224514"/>
                    <a:pt x="344578" y="1226212"/>
                    <a:pt x="344578" y="1229779"/>
                  </a:cubicBezTo>
                  <a:cubicBezTo>
                    <a:pt x="344408" y="1240141"/>
                    <a:pt x="351203" y="1241160"/>
                    <a:pt x="359016" y="1241500"/>
                  </a:cubicBezTo>
                  <a:cubicBezTo>
                    <a:pt x="365980" y="1241839"/>
                    <a:pt x="367509" y="1245576"/>
                    <a:pt x="365811" y="1251861"/>
                  </a:cubicBezTo>
                  <a:cubicBezTo>
                    <a:pt x="364112" y="1258485"/>
                    <a:pt x="358846" y="1260184"/>
                    <a:pt x="353241" y="1261543"/>
                  </a:cubicBezTo>
                  <a:cubicBezTo>
                    <a:pt x="350693" y="1262222"/>
                    <a:pt x="346447" y="1261883"/>
                    <a:pt x="347636" y="1266639"/>
                  </a:cubicBezTo>
                  <a:cubicBezTo>
                    <a:pt x="350014" y="1277340"/>
                    <a:pt x="348655" y="1288041"/>
                    <a:pt x="348315" y="1298742"/>
                  </a:cubicBezTo>
                  <a:cubicBezTo>
                    <a:pt x="348145" y="1304347"/>
                    <a:pt x="346447" y="1310462"/>
                    <a:pt x="348994" y="1315558"/>
                  </a:cubicBezTo>
                  <a:cubicBezTo>
                    <a:pt x="352222" y="1322013"/>
                    <a:pt x="350014" y="1328807"/>
                    <a:pt x="349504" y="1334582"/>
                  </a:cubicBezTo>
                  <a:cubicBezTo>
                    <a:pt x="348485" y="1345623"/>
                    <a:pt x="347975" y="1356324"/>
                    <a:pt x="348994" y="1367365"/>
                  </a:cubicBezTo>
                  <a:cubicBezTo>
                    <a:pt x="349504" y="1372801"/>
                    <a:pt x="349504" y="1378236"/>
                    <a:pt x="349164" y="1383502"/>
                  </a:cubicBezTo>
                  <a:cubicBezTo>
                    <a:pt x="348825" y="1392504"/>
                    <a:pt x="346616" y="1401846"/>
                    <a:pt x="347975" y="1410679"/>
                  </a:cubicBezTo>
                  <a:cubicBezTo>
                    <a:pt x="349844" y="1421720"/>
                    <a:pt x="349674" y="1433100"/>
                    <a:pt x="349164" y="1443802"/>
                  </a:cubicBezTo>
                  <a:cubicBezTo>
                    <a:pt x="348145" y="1461637"/>
                    <a:pt x="348485" y="1479472"/>
                    <a:pt x="346616" y="1497137"/>
                  </a:cubicBezTo>
                  <a:cubicBezTo>
                    <a:pt x="345767" y="1505291"/>
                    <a:pt x="343559" y="1506989"/>
                    <a:pt x="336255" y="1503932"/>
                  </a:cubicBezTo>
                  <a:cubicBezTo>
                    <a:pt x="321647" y="1497987"/>
                    <a:pt x="306700" y="1493061"/>
                    <a:pt x="292431" y="1486096"/>
                  </a:cubicBezTo>
                  <a:cubicBezTo>
                    <a:pt x="267802" y="1474206"/>
                    <a:pt x="242323" y="1463845"/>
                    <a:pt x="216335" y="1454842"/>
                  </a:cubicBezTo>
                  <a:cubicBezTo>
                    <a:pt x="203425" y="1450426"/>
                    <a:pt x="194593" y="1454333"/>
                    <a:pt x="193743" y="1467922"/>
                  </a:cubicBezTo>
                  <a:cubicBezTo>
                    <a:pt x="192384" y="1489833"/>
                    <a:pt x="184911" y="1513104"/>
                    <a:pt x="201387" y="1533147"/>
                  </a:cubicBezTo>
                  <a:cubicBezTo>
                    <a:pt x="202406" y="1534336"/>
                    <a:pt x="202916" y="1536205"/>
                    <a:pt x="203086" y="1537903"/>
                  </a:cubicBezTo>
                  <a:cubicBezTo>
                    <a:pt x="203255" y="1541301"/>
                    <a:pt x="204614" y="1543509"/>
                    <a:pt x="208012" y="1545037"/>
                  </a:cubicBezTo>
                  <a:cubicBezTo>
                    <a:pt x="212598" y="1547076"/>
                    <a:pt x="212937" y="1551662"/>
                    <a:pt x="212598" y="1556078"/>
                  </a:cubicBezTo>
                  <a:cubicBezTo>
                    <a:pt x="212258" y="1560665"/>
                    <a:pt x="208181" y="1560834"/>
                    <a:pt x="205124" y="1561854"/>
                  </a:cubicBezTo>
                  <a:cubicBezTo>
                    <a:pt x="183212" y="1568478"/>
                    <a:pt x="160791" y="1572894"/>
                    <a:pt x="138369" y="1577650"/>
                  </a:cubicBezTo>
                  <a:cubicBezTo>
                    <a:pt x="116797" y="1582237"/>
                    <a:pt x="95225" y="1586653"/>
                    <a:pt x="73653" y="1591579"/>
                  </a:cubicBezTo>
                  <a:cubicBezTo>
                    <a:pt x="64651" y="1593617"/>
                    <a:pt x="55818" y="1597524"/>
                    <a:pt x="54119" y="1608055"/>
                  </a:cubicBezTo>
                  <a:cubicBezTo>
                    <a:pt x="49873" y="1634893"/>
                    <a:pt x="44098" y="1662070"/>
                    <a:pt x="66009" y="1685001"/>
                  </a:cubicBezTo>
                  <a:cubicBezTo>
                    <a:pt x="66009" y="1695363"/>
                    <a:pt x="74502" y="1696722"/>
                    <a:pt x="81467" y="1699949"/>
                  </a:cubicBezTo>
                  <a:cubicBezTo>
                    <a:pt x="91658" y="1704535"/>
                    <a:pt x="107625" y="1703006"/>
                    <a:pt x="115608" y="1695193"/>
                  </a:cubicBezTo>
                  <a:cubicBezTo>
                    <a:pt x="127838" y="1683303"/>
                    <a:pt x="134802" y="1668695"/>
                    <a:pt x="134123" y="1651199"/>
                  </a:cubicBezTo>
                  <a:cubicBezTo>
                    <a:pt x="133953" y="1647463"/>
                    <a:pt x="133274" y="1644065"/>
                    <a:pt x="131235" y="1640668"/>
                  </a:cubicBezTo>
                  <a:cubicBezTo>
                    <a:pt x="125290" y="1631156"/>
                    <a:pt x="126819" y="1627759"/>
                    <a:pt x="137860" y="1626400"/>
                  </a:cubicBezTo>
                  <a:cubicBezTo>
                    <a:pt x="171832" y="1621984"/>
                    <a:pt x="205634" y="1616548"/>
                    <a:pt x="239775" y="1615529"/>
                  </a:cubicBezTo>
                  <a:cubicBezTo>
                    <a:pt x="241813" y="1615529"/>
                    <a:pt x="244531" y="1615699"/>
                    <a:pt x="245550" y="1614680"/>
                  </a:cubicBezTo>
                  <a:cubicBezTo>
                    <a:pt x="250986" y="1608055"/>
                    <a:pt x="258969" y="1609754"/>
                    <a:pt x="265933" y="1608395"/>
                  </a:cubicBezTo>
                  <a:cubicBezTo>
                    <a:pt x="282580" y="1605337"/>
                    <a:pt x="299396" y="1602790"/>
                    <a:pt x="316042" y="1599902"/>
                  </a:cubicBezTo>
                  <a:cubicBezTo>
                    <a:pt x="327083" y="1598033"/>
                    <a:pt x="338124" y="1597694"/>
                    <a:pt x="348994" y="1599053"/>
                  </a:cubicBezTo>
                  <a:cubicBezTo>
                    <a:pt x="356468" y="1600072"/>
                    <a:pt x="363432" y="1602790"/>
                    <a:pt x="364112" y="1612132"/>
                  </a:cubicBezTo>
                  <a:cubicBezTo>
                    <a:pt x="365471" y="1630816"/>
                    <a:pt x="368698" y="1649161"/>
                    <a:pt x="368528" y="1668015"/>
                  </a:cubicBezTo>
                  <a:cubicBezTo>
                    <a:pt x="368358" y="1680585"/>
                    <a:pt x="366150" y="1682453"/>
                    <a:pt x="353750" y="1679906"/>
                  </a:cubicBezTo>
                  <a:cubicBezTo>
                    <a:pt x="348655" y="1678886"/>
                    <a:pt x="346107" y="1680075"/>
                    <a:pt x="345427" y="1685171"/>
                  </a:cubicBezTo>
                  <a:cubicBezTo>
                    <a:pt x="345088" y="1688229"/>
                    <a:pt x="344578" y="1691286"/>
                    <a:pt x="344578" y="1694513"/>
                  </a:cubicBezTo>
                  <a:cubicBezTo>
                    <a:pt x="344748" y="1726107"/>
                    <a:pt x="348825" y="1756852"/>
                    <a:pt x="361394" y="1786067"/>
                  </a:cubicBezTo>
                  <a:cubicBezTo>
                    <a:pt x="363772" y="1791503"/>
                    <a:pt x="367000" y="1796259"/>
                    <a:pt x="372435" y="1798297"/>
                  </a:cubicBezTo>
                  <a:cubicBezTo>
                    <a:pt x="387722" y="1804072"/>
                    <a:pt x="403349" y="1808829"/>
                    <a:pt x="419995" y="1808998"/>
                  </a:cubicBezTo>
                  <a:cubicBezTo>
                    <a:pt x="425771" y="1809168"/>
                    <a:pt x="431376" y="1807639"/>
                    <a:pt x="435453" y="1803223"/>
                  </a:cubicBezTo>
                  <a:cubicBezTo>
                    <a:pt x="448532" y="1789295"/>
                    <a:pt x="456006" y="1772988"/>
                    <a:pt x="456006" y="1753624"/>
                  </a:cubicBezTo>
                  <a:cubicBezTo>
                    <a:pt x="456006" y="1743263"/>
                    <a:pt x="450570" y="1736639"/>
                    <a:pt x="441568" y="1732562"/>
                  </a:cubicBezTo>
                  <a:cubicBezTo>
                    <a:pt x="438510" y="1731203"/>
                    <a:pt x="435283" y="1729844"/>
                    <a:pt x="432056" y="1729165"/>
                  </a:cubicBezTo>
                  <a:cubicBezTo>
                    <a:pt x="422374" y="1727126"/>
                    <a:pt x="418297" y="1721181"/>
                    <a:pt x="417108" y="1711499"/>
                  </a:cubicBezTo>
                  <a:cubicBezTo>
                    <a:pt x="413371" y="1679736"/>
                    <a:pt x="412692" y="1647632"/>
                    <a:pt x="410653" y="1615869"/>
                  </a:cubicBezTo>
                  <a:cubicBezTo>
                    <a:pt x="409804" y="1603299"/>
                    <a:pt x="413201" y="1599562"/>
                    <a:pt x="425771" y="1597694"/>
                  </a:cubicBezTo>
                  <a:cubicBezTo>
                    <a:pt x="442417" y="1595316"/>
                    <a:pt x="459063" y="1597524"/>
                    <a:pt x="475709" y="1599053"/>
                  </a:cubicBezTo>
                  <a:cubicBezTo>
                    <a:pt x="502377" y="1601770"/>
                    <a:pt x="529045" y="1605847"/>
                    <a:pt x="555713" y="1608395"/>
                  </a:cubicBezTo>
                  <a:cubicBezTo>
                    <a:pt x="591553" y="1611792"/>
                    <a:pt x="627223" y="1614850"/>
                    <a:pt x="662894" y="1618926"/>
                  </a:cubicBezTo>
                  <a:cubicBezTo>
                    <a:pt x="670537" y="1619775"/>
                    <a:pt x="674105" y="1623173"/>
                    <a:pt x="671726" y="1630477"/>
                  </a:cubicBezTo>
                  <a:cubicBezTo>
                    <a:pt x="665951" y="1647802"/>
                    <a:pt x="672916" y="1663259"/>
                    <a:pt x="680389" y="1677188"/>
                  </a:cubicBezTo>
                  <a:cubicBezTo>
                    <a:pt x="686844" y="1689418"/>
                    <a:pt x="691770" y="1701478"/>
                    <a:pt x="694488" y="1714896"/>
                  </a:cubicBezTo>
                  <a:cubicBezTo>
                    <a:pt x="698904" y="1736299"/>
                    <a:pt x="712493" y="1748019"/>
                    <a:pt x="733725" y="1752945"/>
                  </a:cubicBezTo>
                  <a:cubicBezTo>
                    <a:pt x="755637" y="1758041"/>
                    <a:pt x="777888" y="1758890"/>
                    <a:pt x="800140" y="1760758"/>
                  </a:cubicBezTo>
                  <a:cubicBezTo>
                    <a:pt x="802858" y="1760928"/>
                    <a:pt x="805915" y="1761438"/>
                    <a:pt x="808463" y="1759739"/>
                  </a:cubicBezTo>
                  <a:cubicBezTo>
                    <a:pt x="813729" y="1755832"/>
                    <a:pt x="819504" y="1756512"/>
                    <a:pt x="825449" y="1757022"/>
                  </a:cubicBezTo>
                  <a:cubicBezTo>
                    <a:pt x="842605" y="1758041"/>
                    <a:pt x="858911" y="1762117"/>
                    <a:pt x="875217" y="1766873"/>
                  </a:cubicBezTo>
                  <a:cubicBezTo>
                    <a:pt x="906981" y="1776386"/>
                    <a:pt x="939084" y="1781651"/>
                    <a:pt x="972207" y="1778594"/>
                  </a:cubicBezTo>
                  <a:cubicBezTo>
                    <a:pt x="999724" y="1776046"/>
                    <a:pt x="1027411" y="1773498"/>
                    <a:pt x="1054589" y="1768572"/>
                  </a:cubicBezTo>
                  <a:cubicBezTo>
                    <a:pt x="1070725" y="1765684"/>
                    <a:pt x="1085673" y="1761608"/>
                    <a:pt x="1096204" y="1747339"/>
                  </a:cubicBezTo>
                  <a:cubicBezTo>
                    <a:pt x="1101979" y="1739526"/>
                    <a:pt x="1104527" y="1727806"/>
                    <a:pt x="1099771" y="1719483"/>
                  </a:cubicBezTo>
                  <a:cubicBezTo>
                    <a:pt x="1087371" y="1697401"/>
                    <a:pt x="1068857" y="1685171"/>
                    <a:pt x="1043038" y="1684662"/>
                  </a:cubicBezTo>
                  <a:cubicBezTo>
                    <a:pt x="1036074" y="1684492"/>
                    <a:pt x="1028430" y="1685851"/>
                    <a:pt x="1022145" y="1682623"/>
                  </a:cubicBezTo>
                  <a:cubicBezTo>
                    <a:pt x="1015011" y="1678886"/>
                    <a:pt x="1008387" y="1677867"/>
                    <a:pt x="1001253" y="1681434"/>
                  </a:cubicBezTo>
                  <a:cubicBezTo>
                    <a:pt x="999215" y="1682453"/>
                    <a:pt x="995987" y="1683473"/>
                    <a:pt x="995308" y="1680755"/>
                  </a:cubicBezTo>
                  <a:cubicBezTo>
                    <a:pt x="993609" y="1672432"/>
                    <a:pt x="986305" y="1673111"/>
                    <a:pt x="980870" y="1671243"/>
                  </a:cubicBezTo>
                  <a:cubicBezTo>
                    <a:pt x="969319" y="1667336"/>
                    <a:pt x="957769" y="1663939"/>
                    <a:pt x="948257" y="1655616"/>
                  </a:cubicBezTo>
                  <a:cubicBezTo>
                    <a:pt x="947068" y="1654597"/>
                    <a:pt x="945029" y="1653917"/>
                    <a:pt x="945539" y="1651879"/>
                  </a:cubicBezTo>
                  <a:cubicBezTo>
                    <a:pt x="946049" y="1649501"/>
                    <a:pt x="948427" y="1649331"/>
                    <a:pt x="950295" y="1649331"/>
                  </a:cubicBezTo>
                  <a:cubicBezTo>
                    <a:pt x="955051" y="1649161"/>
                    <a:pt x="959977" y="1648991"/>
                    <a:pt x="964733" y="1648991"/>
                  </a:cubicBezTo>
                  <a:cubicBezTo>
                    <a:pt x="989023" y="1648991"/>
                    <a:pt x="1013483" y="1649840"/>
                    <a:pt x="1037773" y="1646783"/>
                  </a:cubicBezTo>
                  <a:cubicBezTo>
                    <a:pt x="1055947" y="1644575"/>
                    <a:pt x="1075821" y="1645084"/>
                    <a:pt x="1088560" y="1626740"/>
                  </a:cubicBezTo>
                  <a:cubicBezTo>
                    <a:pt x="1093147" y="1619945"/>
                    <a:pt x="1097053" y="1614510"/>
                    <a:pt x="1092467" y="1607206"/>
                  </a:cubicBezTo>
                  <a:cubicBezTo>
                    <a:pt x="1087202" y="1598883"/>
                    <a:pt x="1084144" y="1588182"/>
                    <a:pt x="1071235" y="1587842"/>
                  </a:cubicBezTo>
                  <a:cubicBezTo>
                    <a:pt x="1066819" y="1587842"/>
                    <a:pt x="1061383" y="1589880"/>
                    <a:pt x="1058326" y="1584105"/>
                  </a:cubicBezTo>
                  <a:cubicBezTo>
                    <a:pt x="1057646" y="1582916"/>
                    <a:pt x="1056627" y="1583426"/>
                    <a:pt x="1055947" y="1584615"/>
                  </a:cubicBezTo>
                  <a:cubicBezTo>
                    <a:pt x="1053230" y="1589880"/>
                    <a:pt x="1048474" y="1588012"/>
                    <a:pt x="1044737" y="1587332"/>
                  </a:cubicBezTo>
                  <a:cubicBezTo>
                    <a:pt x="1039471" y="1586483"/>
                    <a:pt x="1034715" y="1583595"/>
                    <a:pt x="1029959" y="1581387"/>
                  </a:cubicBezTo>
                  <a:cubicBezTo>
                    <a:pt x="1021296" y="1577650"/>
                    <a:pt x="1014332" y="1569667"/>
                    <a:pt x="1003461" y="1570347"/>
                  </a:cubicBezTo>
                  <a:cubicBezTo>
                    <a:pt x="998195" y="1570686"/>
                    <a:pt x="994968" y="1566610"/>
                    <a:pt x="994968" y="1561514"/>
                  </a:cubicBezTo>
                  <a:cubicBezTo>
                    <a:pt x="994459" y="1537394"/>
                    <a:pt x="994119" y="1513444"/>
                    <a:pt x="995987" y="1489324"/>
                  </a:cubicBezTo>
                  <a:cubicBezTo>
                    <a:pt x="996327" y="1485757"/>
                    <a:pt x="998026" y="1483209"/>
                    <a:pt x="1001253" y="1482360"/>
                  </a:cubicBezTo>
                  <a:cubicBezTo>
                    <a:pt x="1008727" y="1480321"/>
                    <a:pt x="1008727" y="1474886"/>
                    <a:pt x="1008047" y="1468941"/>
                  </a:cubicBezTo>
                  <a:cubicBezTo>
                    <a:pt x="1007538" y="1465034"/>
                    <a:pt x="1006688" y="1461127"/>
                    <a:pt x="1006519" y="1457220"/>
                  </a:cubicBezTo>
                  <a:cubicBezTo>
                    <a:pt x="1005160" y="1434969"/>
                    <a:pt x="1005329" y="1412378"/>
                    <a:pt x="1002442" y="1390296"/>
                  </a:cubicBezTo>
                  <a:cubicBezTo>
                    <a:pt x="995648" y="1336451"/>
                    <a:pt x="1001593" y="1282775"/>
                    <a:pt x="1006519" y="1229439"/>
                  </a:cubicBezTo>
                  <a:cubicBezTo>
                    <a:pt x="1010425" y="1186635"/>
                    <a:pt x="1016370" y="1144170"/>
                    <a:pt x="1015691" y="1100856"/>
                  </a:cubicBezTo>
                  <a:cubicBezTo>
                    <a:pt x="1015351" y="1081832"/>
                    <a:pt x="1010595" y="1065356"/>
                    <a:pt x="999724" y="1050238"/>
                  </a:cubicBezTo>
                  <a:cubicBezTo>
                    <a:pt x="995817" y="1044803"/>
                    <a:pt x="993609" y="1039028"/>
                    <a:pt x="992760" y="1032403"/>
                  </a:cubicBezTo>
                  <a:cubicBezTo>
                    <a:pt x="991231" y="1022381"/>
                    <a:pt x="990042" y="1011850"/>
                    <a:pt x="983248" y="1004037"/>
                  </a:cubicBezTo>
                  <a:cubicBezTo>
                    <a:pt x="979001" y="999111"/>
                    <a:pt x="979171" y="996053"/>
                    <a:pt x="981719" y="990957"/>
                  </a:cubicBezTo>
                  <a:cubicBezTo>
                    <a:pt x="1032337" y="889891"/>
                    <a:pt x="1082785" y="788825"/>
                    <a:pt x="1133403" y="687759"/>
                  </a:cubicBezTo>
                  <a:cubicBezTo>
                    <a:pt x="1134592" y="685381"/>
                    <a:pt x="1135102" y="682324"/>
                    <a:pt x="1137819" y="680795"/>
                  </a:cubicBezTo>
                  <a:cubicBezTo>
                    <a:pt x="1137819" y="680285"/>
                    <a:pt x="1137819" y="679606"/>
                    <a:pt x="1137819" y="679096"/>
                  </a:cubicBezTo>
                  <a:cubicBezTo>
                    <a:pt x="1135442" y="675359"/>
                    <a:pt x="1131365" y="673831"/>
                    <a:pt x="1127628" y="671962"/>
                  </a:cubicBezTo>
                  <a:close/>
                  <a:moveTo>
                    <a:pt x="187798" y="1154022"/>
                  </a:moveTo>
                  <a:cubicBezTo>
                    <a:pt x="172851" y="1168800"/>
                    <a:pt x="159432" y="1169479"/>
                    <a:pt x="143125" y="1155891"/>
                  </a:cubicBezTo>
                  <a:cubicBezTo>
                    <a:pt x="137690" y="1151304"/>
                    <a:pt x="130896" y="1148926"/>
                    <a:pt x="125630" y="1144000"/>
                  </a:cubicBezTo>
                  <a:cubicBezTo>
                    <a:pt x="108984" y="1128204"/>
                    <a:pt x="105417" y="1107481"/>
                    <a:pt x="103548" y="1086079"/>
                  </a:cubicBezTo>
                  <a:cubicBezTo>
                    <a:pt x="103039" y="1080813"/>
                    <a:pt x="103548" y="1075377"/>
                    <a:pt x="103548" y="1069942"/>
                  </a:cubicBezTo>
                  <a:cubicBezTo>
                    <a:pt x="104228" y="1045652"/>
                    <a:pt x="107455" y="1021532"/>
                    <a:pt x="107795" y="997242"/>
                  </a:cubicBezTo>
                  <a:cubicBezTo>
                    <a:pt x="107965" y="989938"/>
                    <a:pt x="113740" y="985012"/>
                    <a:pt x="120364" y="987051"/>
                  </a:cubicBezTo>
                  <a:cubicBezTo>
                    <a:pt x="125120" y="988410"/>
                    <a:pt x="126989" y="993335"/>
                    <a:pt x="128687" y="997072"/>
                  </a:cubicBezTo>
                  <a:cubicBezTo>
                    <a:pt x="134463" y="1008962"/>
                    <a:pt x="143125" y="1018135"/>
                    <a:pt x="152128" y="1027817"/>
                  </a:cubicBezTo>
                  <a:cubicBezTo>
                    <a:pt x="161810" y="1038178"/>
                    <a:pt x="168265" y="1051427"/>
                    <a:pt x="176078" y="1063317"/>
                  </a:cubicBezTo>
                  <a:cubicBezTo>
                    <a:pt x="176588" y="1064167"/>
                    <a:pt x="177097" y="1065695"/>
                    <a:pt x="176758" y="1066545"/>
                  </a:cubicBezTo>
                  <a:cubicBezTo>
                    <a:pt x="170643" y="1088796"/>
                    <a:pt x="183892" y="1106292"/>
                    <a:pt x="192215" y="1124636"/>
                  </a:cubicBezTo>
                  <a:cubicBezTo>
                    <a:pt x="199858" y="1141453"/>
                    <a:pt x="201047" y="1140943"/>
                    <a:pt x="187798" y="1154022"/>
                  </a:cubicBezTo>
                  <a:close/>
                  <a:moveTo>
                    <a:pt x="795724" y="1195638"/>
                  </a:moveTo>
                  <a:cubicBezTo>
                    <a:pt x="790458" y="1223155"/>
                    <a:pt x="786211" y="1250842"/>
                    <a:pt x="783663" y="1278699"/>
                  </a:cubicBezTo>
                  <a:cubicBezTo>
                    <a:pt x="782135" y="1295854"/>
                    <a:pt x="782305" y="1313180"/>
                    <a:pt x="782305" y="1330506"/>
                  </a:cubicBezTo>
                  <a:cubicBezTo>
                    <a:pt x="782305" y="1344604"/>
                    <a:pt x="780436" y="1358362"/>
                    <a:pt x="772962" y="1370422"/>
                  </a:cubicBezTo>
                  <a:cubicBezTo>
                    <a:pt x="755467" y="1398789"/>
                    <a:pt x="753599" y="1430553"/>
                    <a:pt x="750201" y="1462486"/>
                  </a:cubicBezTo>
                  <a:cubicBezTo>
                    <a:pt x="744936" y="1510896"/>
                    <a:pt x="732706" y="1558117"/>
                    <a:pt x="721495" y="1605337"/>
                  </a:cubicBezTo>
                  <a:cubicBezTo>
                    <a:pt x="721325" y="1605677"/>
                    <a:pt x="720816" y="1606017"/>
                    <a:pt x="720306" y="1606526"/>
                  </a:cubicBezTo>
                  <a:cubicBezTo>
                    <a:pt x="717418" y="1600242"/>
                    <a:pt x="720306" y="1592598"/>
                    <a:pt x="715041" y="1586313"/>
                  </a:cubicBezTo>
                  <a:cubicBezTo>
                    <a:pt x="711473" y="1582237"/>
                    <a:pt x="708076" y="1579179"/>
                    <a:pt x="702981" y="1577820"/>
                  </a:cubicBezTo>
                  <a:cubicBezTo>
                    <a:pt x="674274" y="1569837"/>
                    <a:pt x="644719" y="1567119"/>
                    <a:pt x="615673" y="1561174"/>
                  </a:cubicBezTo>
                  <a:cubicBezTo>
                    <a:pt x="607180" y="1559475"/>
                    <a:pt x="598517" y="1557437"/>
                    <a:pt x="590024" y="1555739"/>
                  </a:cubicBezTo>
                  <a:cubicBezTo>
                    <a:pt x="586967" y="1555229"/>
                    <a:pt x="585778" y="1553700"/>
                    <a:pt x="585778" y="1550643"/>
                  </a:cubicBezTo>
                  <a:cubicBezTo>
                    <a:pt x="585268" y="1539092"/>
                    <a:pt x="584419" y="1528221"/>
                    <a:pt x="589515" y="1516671"/>
                  </a:cubicBezTo>
                  <a:cubicBezTo>
                    <a:pt x="594950" y="1504611"/>
                    <a:pt x="593082" y="1491192"/>
                    <a:pt x="585608" y="1479302"/>
                  </a:cubicBezTo>
                  <a:cubicBezTo>
                    <a:pt x="584079" y="1476924"/>
                    <a:pt x="582041" y="1475225"/>
                    <a:pt x="579493" y="1475395"/>
                  </a:cubicBezTo>
                  <a:cubicBezTo>
                    <a:pt x="571170" y="1475565"/>
                    <a:pt x="569981" y="1470639"/>
                    <a:pt x="569471" y="1463675"/>
                  </a:cubicBezTo>
                  <a:cubicBezTo>
                    <a:pt x="568792" y="1453484"/>
                    <a:pt x="564036" y="1446349"/>
                    <a:pt x="553335" y="1443292"/>
                  </a:cubicBezTo>
                  <a:cubicBezTo>
                    <a:pt x="548749" y="1441933"/>
                    <a:pt x="545182" y="1442443"/>
                    <a:pt x="541275" y="1444481"/>
                  </a:cubicBezTo>
                  <a:cubicBezTo>
                    <a:pt x="508322" y="1460618"/>
                    <a:pt x="475200" y="1476584"/>
                    <a:pt x="442077" y="1492381"/>
                  </a:cubicBezTo>
                  <a:cubicBezTo>
                    <a:pt x="426110" y="1500025"/>
                    <a:pt x="424921" y="1499006"/>
                    <a:pt x="424072" y="1481340"/>
                  </a:cubicBezTo>
                  <a:cubicBezTo>
                    <a:pt x="421015" y="1423928"/>
                    <a:pt x="421864" y="1366346"/>
                    <a:pt x="423053" y="1308933"/>
                  </a:cubicBezTo>
                  <a:cubicBezTo>
                    <a:pt x="423393" y="1293986"/>
                    <a:pt x="421185" y="1279038"/>
                    <a:pt x="423393" y="1264261"/>
                  </a:cubicBezTo>
                  <a:cubicBezTo>
                    <a:pt x="423902" y="1261033"/>
                    <a:pt x="421864" y="1259505"/>
                    <a:pt x="419486" y="1258485"/>
                  </a:cubicBezTo>
                  <a:cubicBezTo>
                    <a:pt x="416259" y="1256957"/>
                    <a:pt x="412692" y="1255768"/>
                    <a:pt x="409294" y="1254239"/>
                  </a:cubicBezTo>
                  <a:cubicBezTo>
                    <a:pt x="407426" y="1253559"/>
                    <a:pt x="405218" y="1253220"/>
                    <a:pt x="404708" y="1251012"/>
                  </a:cubicBezTo>
                  <a:cubicBezTo>
                    <a:pt x="404199" y="1248294"/>
                    <a:pt x="406407" y="1247275"/>
                    <a:pt x="408275" y="1246086"/>
                  </a:cubicBezTo>
                  <a:cubicBezTo>
                    <a:pt x="410144" y="1244897"/>
                    <a:pt x="412522" y="1243538"/>
                    <a:pt x="413371" y="1241669"/>
                  </a:cubicBezTo>
                  <a:cubicBezTo>
                    <a:pt x="418807" y="1229609"/>
                    <a:pt x="428828" y="1229439"/>
                    <a:pt x="440039" y="1229439"/>
                  </a:cubicBezTo>
                  <a:cubicBezTo>
                    <a:pt x="488449" y="1229779"/>
                    <a:pt x="536859" y="1230459"/>
                    <a:pt x="585268" y="1229100"/>
                  </a:cubicBezTo>
                  <a:cubicBezTo>
                    <a:pt x="610577" y="1228420"/>
                    <a:pt x="635886" y="1224683"/>
                    <a:pt x="658987" y="1213133"/>
                  </a:cubicBezTo>
                  <a:cubicBezTo>
                    <a:pt x="667140" y="1209056"/>
                    <a:pt x="673935" y="1203111"/>
                    <a:pt x="680559" y="1196996"/>
                  </a:cubicBezTo>
                  <a:cubicBezTo>
                    <a:pt x="683447" y="1194449"/>
                    <a:pt x="686164" y="1192750"/>
                    <a:pt x="690241" y="1192580"/>
                  </a:cubicBezTo>
                  <a:cubicBezTo>
                    <a:pt x="723024" y="1190881"/>
                    <a:pt x="755807" y="1189183"/>
                    <a:pt x="788589" y="1186805"/>
                  </a:cubicBezTo>
                  <a:cubicBezTo>
                    <a:pt x="796743" y="1186295"/>
                    <a:pt x="797082" y="1189183"/>
                    <a:pt x="795724" y="1195638"/>
                  </a:cubicBezTo>
                  <a:close/>
                </a:path>
              </a:pathLst>
            </a:custGeom>
            <a:solidFill>
              <a:srgbClr val="0070C0"/>
            </a:solidFill>
            <a:ln w="1698" cap="flat">
              <a:noFill/>
              <a:prstDash val="solid"/>
              <a:miter/>
            </a:ln>
          </p:spPr>
          <p:txBody>
            <a:bodyPr rtlCol="0" anchor="ctr"/>
            <a:lstStyle/>
            <a:p>
              <a:endParaRPr lang="en-US"/>
            </a:p>
          </p:txBody>
        </p:sp>
        <p:sp>
          <p:nvSpPr>
            <p:cNvPr id="41" name="Freeform: Shape 15">
              <a:extLst>
                <a:ext uri="{FF2B5EF4-FFF2-40B4-BE49-F238E27FC236}">
                  <a16:creationId xmlns:a16="http://schemas.microsoft.com/office/drawing/2014/main" xmlns="" id="{BD7E21BD-3492-40D2-B673-580C17B68C73}"/>
                </a:ext>
              </a:extLst>
            </p:cNvPr>
            <p:cNvSpPr/>
            <p:nvPr/>
          </p:nvSpPr>
          <p:spPr>
            <a:xfrm>
              <a:off x="3690367" y="1839454"/>
              <a:ext cx="2336646" cy="4166693"/>
            </a:xfrm>
            <a:custGeom>
              <a:avLst/>
              <a:gdLst>
                <a:gd name="connsiteX0" fmla="*/ 1010278 w 1010660"/>
                <a:gd name="connsiteY0" fmla="*/ 1613160 h 1802203"/>
                <a:gd name="connsiteX1" fmla="*/ 998557 w 1010660"/>
                <a:gd name="connsiteY1" fmla="*/ 1603308 h 1802203"/>
                <a:gd name="connsiteX2" fmla="*/ 990404 w 1010660"/>
                <a:gd name="connsiteY2" fmla="*/ 1596344 h 1802203"/>
                <a:gd name="connsiteX3" fmla="*/ 988536 w 1010660"/>
                <a:gd name="connsiteY3" fmla="*/ 1584624 h 1802203"/>
                <a:gd name="connsiteX4" fmla="*/ 968322 w 1010660"/>
                <a:gd name="connsiteY4" fmla="*/ 1564241 h 1802203"/>
                <a:gd name="connsiteX5" fmla="*/ 871163 w 1010660"/>
                <a:gd name="connsiteY5" fmla="*/ 1548444 h 1802203"/>
                <a:gd name="connsiteX6" fmla="*/ 749714 w 1010660"/>
                <a:gd name="connsiteY6" fmla="*/ 1529589 h 1802203"/>
                <a:gd name="connsiteX7" fmla="*/ 717101 w 1010660"/>
                <a:gd name="connsiteY7" fmla="*/ 1522625 h 1802203"/>
                <a:gd name="connsiteX8" fmla="*/ 717441 w 1010660"/>
                <a:gd name="connsiteY8" fmla="*/ 1520417 h 1802203"/>
                <a:gd name="connsiteX9" fmla="*/ 740032 w 1010660"/>
                <a:gd name="connsiteY9" fmla="*/ 1517020 h 1802203"/>
                <a:gd name="connsiteX10" fmla="*/ 743769 w 1010660"/>
                <a:gd name="connsiteY10" fmla="*/ 1518379 h 1802203"/>
                <a:gd name="connsiteX11" fmla="*/ 750563 w 1010660"/>
                <a:gd name="connsiteY11" fmla="*/ 1523474 h 1802203"/>
                <a:gd name="connsiteX12" fmla="*/ 804069 w 1010660"/>
                <a:gd name="connsiteY12" fmla="*/ 1521946 h 1802203"/>
                <a:gd name="connsiteX13" fmla="*/ 813581 w 1010660"/>
                <a:gd name="connsiteY13" fmla="*/ 1509036 h 1802203"/>
                <a:gd name="connsiteX14" fmla="*/ 816129 w 1010660"/>
                <a:gd name="connsiteY14" fmla="*/ 1490522 h 1802203"/>
                <a:gd name="connsiteX15" fmla="*/ 806277 w 1010660"/>
                <a:gd name="connsiteY15" fmla="*/ 1469459 h 1802203"/>
                <a:gd name="connsiteX16" fmla="*/ 798124 w 1010660"/>
                <a:gd name="connsiteY16" fmla="*/ 1455871 h 1802203"/>
                <a:gd name="connsiteX17" fmla="*/ 797274 w 1010660"/>
                <a:gd name="connsiteY17" fmla="*/ 1445849 h 1802203"/>
                <a:gd name="connsiteX18" fmla="*/ 786064 w 1010660"/>
                <a:gd name="connsiteY18" fmla="*/ 1441772 h 1802203"/>
                <a:gd name="connsiteX19" fmla="*/ 758037 w 1010660"/>
                <a:gd name="connsiteY19" fmla="*/ 1457739 h 1802203"/>
                <a:gd name="connsiteX20" fmla="*/ 698586 w 1010660"/>
                <a:gd name="connsiteY20" fmla="*/ 1490012 h 1802203"/>
                <a:gd name="connsiteX21" fmla="*/ 685507 w 1010660"/>
                <a:gd name="connsiteY21" fmla="*/ 1481859 h 1802203"/>
                <a:gd name="connsiteX22" fmla="*/ 683299 w 1010660"/>
                <a:gd name="connsiteY22" fmla="*/ 1417313 h 1802203"/>
                <a:gd name="connsiteX23" fmla="*/ 692302 w 1010660"/>
                <a:gd name="connsiteY23" fmla="*/ 1403214 h 1802203"/>
                <a:gd name="connsiteX24" fmla="*/ 708608 w 1010660"/>
                <a:gd name="connsiteY24" fmla="*/ 1399138 h 1802203"/>
                <a:gd name="connsiteX25" fmla="*/ 784875 w 1010660"/>
                <a:gd name="connsiteY25" fmla="*/ 1387417 h 1802203"/>
                <a:gd name="connsiteX26" fmla="*/ 833794 w 1010660"/>
                <a:gd name="connsiteY26" fmla="*/ 1365675 h 1802203"/>
                <a:gd name="connsiteX27" fmla="*/ 910231 w 1010660"/>
                <a:gd name="connsiteY27" fmla="*/ 1264100 h 1802203"/>
                <a:gd name="connsiteX28" fmla="*/ 935540 w 1010660"/>
                <a:gd name="connsiteY28" fmla="*/ 1186474 h 1802203"/>
                <a:gd name="connsiteX29" fmla="*/ 939616 w 1010660"/>
                <a:gd name="connsiteY29" fmla="*/ 1178661 h 1802203"/>
                <a:gd name="connsiteX30" fmla="*/ 960679 w 1010660"/>
                <a:gd name="connsiteY30" fmla="*/ 1157768 h 1802203"/>
                <a:gd name="connsiteX31" fmla="*/ 976646 w 1010660"/>
                <a:gd name="connsiteY31" fmla="*/ 1104602 h 1802203"/>
                <a:gd name="connsiteX32" fmla="*/ 958301 w 1010660"/>
                <a:gd name="connsiteY32" fmla="*/ 973301 h 1802203"/>
                <a:gd name="connsiteX33" fmla="*/ 956942 w 1010660"/>
                <a:gd name="connsiteY33" fmla="*/ 961751 h 1802203"/>
                <a:gd name="connsiteX34" fmla="*/ 957451 w 1010660"/>
                <a:gd name="connsiteY34" fmla="*/ 937970 h 1802203"/>
                <a:gd name="connsiteX35" fmla="*/ 957961 w 1010660"/>
                <a:gd name="connsiteY35" fmla="*/ 901281 h 1802203"/>
                <a:gd name="connsiteX36" fmla="*/ 957621 w 1010660"/>
                <a:gd name="connsiteY36" fmla="*/ 891259 h 1802203"/>
                <a:gd name="connsiteX37" fmla="*/ 957112 w 1010660"/>
                <a:gd name="connsiteY37" fmla="*/ 861364 h 1802203"/>
                <a:gd name="connsiteX38" fmla="*/ 959829 w 1010660"/>
                <a:gd name="connsiteY38" fmla="*/ 813804 h 1802203"/>
                <a:gd name="connsiteX39" fmla="*/ 962547 w 1010660"/>
                <a:gd name="connsiteY39" fmla="*/ 801064 h 1802203"/>
                <a:gd name="connsiteX40" fmla="*/ 953205 w 1010660"/>
                <a:gd name="connsiteY40" fmla="*/ 776435 h 1802203"/>
                <a:gd name="connsiteX41" fmla="*/ 944882 w 1010660"/>
                <a:gd name="connsiteY41" fmla="*/ 774566 h 1802203"/>
                <a:gd name="connsiteX42" fmla="*/ 930784 w 1010660"/>
                <a:gd name="connsiteY42" fmla="*/ 756561 h 1802203"/>
                <a:gd name="connsiteX43" fmla="*/ 931463 w 1010660"/>
                <a:gd name="connsiteY43" fmla="*/ 743822 h 1802203"/>
                <a:gd name="connsiteX44" fmla="*/ 939107 w 1010660"/>
                <a:gd name="connsiteY44" fmla="*/ 650059 h 1802203"/>
                <a:gd name="connsiteX45" fmla="*/ 916685 w 1010660"/>
                <a:gd name="connsiteY45" fmla="*/ 635112 h 1802203"/>
                <a:gd name="connsiteX46" fmla="*/ 902077 w 1010660"/>
                <a:gd name="connsiteY46" fmla="*/ 624581 h 1802203"/>
                <a:gd name="connsiteX47" fmla="*/ 902417 w 1010660"/>
                <a:gd name="connsiteY47" fmla="*/ 621183 h 1802203"/>
                <a:gd name="connsiteX48" fmla="*/ 907173 w 1010660"/>
                <a:gd name="connsiteY48" fmla="*/ 545087 h 1802203"/>
                <a:gd name="connsiteX49" fmla="*/ 896132 w 1010660"/>
                <a:gd name="connsiteY49" fmla="*/ 478162 h 1802203"/>
                <a:gd name="connsiteX50" fmla="*/ 888489 w 1010660"/>
                <a:gd name="connsiteY50" fmla="*/ 462195 h 1802203"/>
                <a:gd name="connsiteX51" fmla="*/ 887300 w 1010660"/>
                <a:gd name="connsiteY51" fmla="*/ 448267 h 1802203"/>
                <a:gd name="connsiteX52" fmla="*/ 891376 w 1010660"/>
                <a:gd name="connsiteY52" fmla="*/ 426355 h 1802203"/>
                <a:gd name="connsiteX53" fmla="*/ 908702 w 1010660"/>
                <a:gd name="connsiteY53" fmla="*/ 416333 h 1802203"/>
                <a:gd name="connsiteX54" fmla="*/ 919233 w 1010660"/>
                <a:gd name="connsiteY54" fmla="*/ 418881 h 1802203"/>
                <a:gd name="connsiteX55" fmla="*/ 913798 w 1010660"/>
                <a:gd name="connsiteY55" fmla="*/ 397819 h 1802203"/>
                <a:gd name="connsiteX56" fmla="*/ 915836 w 1010660"/>
                <a:gd name="connsiteY56" fmla="*/ 361129 h 1802203"/>
                <a:gd name="connsiteX57" fmla="*/ 915157 w 1010660"/>
                <a:gd name="connsiteY57" fmla="*/ 340067 h 1802203"/>
                <a:gd name="connsiteX58" fmla="*/ 933501 w 1010660"/>
                <a:gd name="connsiteY58" fmla="*/ 275520 h 1802203"/>
                <a:gd name="connsiteX59" fmla="*/ 941315 w 1010660"/>
                <a:gd name="connsiteY59" fmla="*/ 225922 h 1802203"/>
                <a:gd name="connsiteX60" fmla="*/ 940635 w 1010660"/>
                <a:gd name="connsiteY60" fmla="*/ 202141 h 1802203"/>
                <a:gd name="connsiteX61" fmla="*/ 934521 w 1010660"/>
                <a:gd name="connsiteY61" fmla="*/ 161205 h 1802203"/>
                <a:gd name="connsiteX62" fmla="*/ 920592 w 1010660"/>
                <a:gd name="connsiteY62" fmla="*/ 124006 h 1802203"/>
                <a:gd name="connsiteX63" fmla="*/ 914477 w 1010660"/>
                <a:gd name="connsiteY63" fmla="*/ 105661 h 1802203"/>
                <a:gd name="connsiteX64" fmla="*/ 893415 w 1010660"/>
                <a:gd name="connsiteY64" fmla="*/ 67783 h 1802203"/>
                <a:gd name="connsiteX65" fmla="*/ 792858 w 1010660"/>
                <a:gd name="connsiteY65" fmla="*/ 9 h 1802203"/>
                <a:gd name="connsiteX66" fmla="*/ 773834 w 1010660"/>
                <a:gd name="connsiteY66" fmla="*/ 8332 h 1802203"/>
                <a:gd name="connsiteX67" fmla="*/ 760415 w 1010660"/>
                <a:gd name="connsiteY67" fmla="*/ 28885 h 1802203"/>
                <a:gd name="connsiteX68" fmla="*/ 741221 w 1010660"/>
                <a:gd name="connsiteY68" fmla="*/ 35849 h 1802203"/>
                <a:gd name="connsiteX69" fmla="*/ 724235 w 1010660"/>
                <a:gd name="connsiteY69" fmla="*/ 30923 h 1802203"/>
                <a:gd name="connsiteX70" fmla="*/ 656801 w 1010660"/>
                <a:gd name="connsiteY70" fmla="*/ 30074 h 1802203"/>
                <a:gd name="connsiteX71" fmla="*/ 585630 w 1010660"/>
                <a:gd name="connsiteY71" fmla="*/ 72029 h 1802203"/>
                <a:gd name="connsiteX72" fmla="*/ 566946 w 1010660"/>
                <a:gd name="connsiteY72" fmla="*/ 104812 h 1802203"/>
                <a:gd name="connsiteX73" fmla="*/ 560491 w 1010660"/>
                <a:gd name="connsiteY73" fmla="*/ 189232 h 1802203"/>
                <a:gd name="connsiteX74" fmla="*/ 563209 w 1010660"/>
                <a:gd name="connsiteY74" fmla="*/ 206558 h 1802203"/>
                <a:gd name="connsiteX75" fmla="*/ 563379 w 1010660"/>
                <a:gd name="connsiteY75" fmla="*/ 259554 h 1802203"/>
                <a:gd name="connsiteX76" fmla="*/ 561340 w 1010660"/>
                <a:gd name="connsiteY76" fmla="*/ 276370 h 1802203"/>
                <a:gd name="connsiteX77" fmla="*/ 570853 w 1010660"/>
                <a:gd name="connsiteY77" fmla="*/ 288260 h 1802203"/>
                <a:gd name="connsiteX78" fmla="*/ 584781 w 1010660"/>
                <a:gd name="connsiteY78" fmla="*/ 303887 h 1802203"/>
                <a:gd name="connsiteX79" fmla="*/ 590386 w 1010660"/>
                <a:gd name="connsiteY79" fmla="*/ 312380 h 1802203"/>
                <a:gd name="connsiteX80" fmla="*/ 601937 w 1010660"/>
                <a:gd name="connsiteY80" fmla="*/ 335311 h 1802203"/>
                <a:gd name="connsiteX81" fmla="*/ 603635 w 1010660"/>
                <a:gd name="connsiteY81" fmla="*/ 341595 h 1802203"/>
                <a:gd name="connsiteX82" fmla="*/ 616205 w 1010660"/>
                <a:gd name="connsiteY82" fmla="*/ 359940 h 1802203"/>
                <a:gd name="connsiteX83" fmla="*/ 637947 w 1010660"/>
                <a:gd name="connsiteY83" fmla="*/ 374888 h 1802203"/>
                <a:gd name="connsiteX84" fmla="*/ 660708 w 1010660"/>
                <a:gd name="connsiteY84" fmla="*/ 372510 h 1802203"/>
                <a:gd name="connsiteX85" fmla="*/ 685168 w 1010660"/>
                <a:gd name="connsiteY85" fmla="*/ 382362 h 1802203"/>
                <a:gd name="connsiteX86" fmla="*/ 698247 w 1010660"/>
                <a:gd name="connsiteY86" fmla="*/ 402065 h 1802203"/>
                <a:gd name="connsiteX87" fmla="*/ 694680 w 1010660"/>
                <a:gd name="connsiteY87" fmla="*/ 422788 h 1802203"/>
                <a:gd name="connsiteX88" fmla="*/ 690603 w 1010660"/>
                <a:gd name="connsiteY88" fmla="*/ 425846 h 1802203"/>
                <a:gd name="connsiteX89" fmla="*/ 656971 w 1010660"/>
                <a:gd name="connsiteY89" fmla="*/ 466442 h 1802203"/>
                <a:gd name="connsiteX90" fmla="*/ 637607 w 1010660"/>
                <a:gd name="connsiteY90" fmla="*/ 500414 h 1802203"/>
                <a:gd name="connsiteX91" fmla="*/ 635229 w 1010660"/>
                <a:gd name="connsiteY91" fmla="*/ 507378 h 1802203"/>
                <a:gd name="connsiteX92" fmla="*/ 628605 w 1010660"/>
                <a:gd name="connsiteY92" fmla="*/ 536084 h 1802203"/>
                <a:gd name="connsiteX93" fmla="*/ 601597 w 1010660"/>
                <a:gd name="connsiteY93" fmla="*/ 588910 h 1802203"/>
                <a:gd name="connsiteX94" fmla="*/ 576118 w 1010660"/>
                <a:gd name="connsiteY94" fmla="*/ 666876 h 1802203"/>
                <a:gd name="connsiteX95" fmla="*/ 566776 w 1010660"/>
                <a:gd name="connsiteY95" fmla="*/ 710699 h 1802203"/>
                <a:gd name="connsiteX96" fmla="*/ 552847 w 1010660"/>
                <a:gd name="connsiteY96" fmla="*/ 799535 h 1802203"/>
                <a:gd name="connsiteX97" fmla="*/ 547582 w 1010660"/>
                <a:gd name="connsiteY97" fmla="*/ 812784 h 1802203"/>
                <a:gd name="connsiteX98" fmla="*/ 532804 w 1010660"/>
                <a:gd name="connsiteY98" fmla="*/ 815332 h 1802203"/>
                <a:gd name="connsiteX99" fmla="*/ 491189 w 1010660"/>
                <a:gd name="connsiteY99" fmla="*/ 818220 h 1802203"/>
                <a:gd name="connsiteX100" fmla="*/ 458406 w 1010660"/>
                <a:gd name="connsiteY100" fmla="*/ 835885 h 1802203"/>
                <a:gd name="connsiteX101" fmla="*/ 411015 w 1010660"/>
                <a:gd name="connsiteY101" fmla="*/ 853720 h 1802203"/>
                <a:gd name="connsiteX102" fmla="*/ 394199 w 1010660"/>
                <a:gd name="connsiteY102" fmla="*/ 854400 h 1802203"/>
                <a:gd name="connsiteX103" fmla="*/ 375345 w 1010660"/>
                <a:gd name="connsiteY103" fmla="*/ 856948 h 1802203"/>
                <a:gd name="connsiteX104" fmla="*/ 367361 w 1010660"/>
                <a:gd name="connsiteY104" fmla="*/ 858646 h 1802203"/>
                <a:gd name="connsiteX105" fmla="*/ 355471 w 1010660"/>
                <a:gd name="connsiteY105" fmla="*/ 859156 h 1802203"/>
                <a:gd name="connsiteX106" fmla="*/ 346469 w 1010660"/>
                <a:gd name="connsiteY106" fmla="*/ 866800 h 1802203"/>
                <a:gd name="connsiteX107" fmla="*/ 318102 w 1010660"/>
                <a:gd name="connsiteY107" fmla="*/ 884125 h 1802203"/>
                <a:gd name="connsiteX108" fmla="*/ 274788 w 1010660"/>
                <a:gd name="connsiteY108" fmla="*/ 891259 h 1802203"/>
                <a:gd name="connsiteX109" fmla="*/ 219754 w 1010660"/>
                <a:gd name="connsiteY109" fmla="*/ 894487 h 1802203"/>
                <a:gd name="connsiteX110" fmla="*/ 211771 w 1010660"/>
                <a:gd name="connsiteY110" fmla="*/ 889391 h 1802203"/>
                <a:gd name="connsiteX111" fmla="*/ 186801 w 1010660"/>
                <a:gd name="connsiteY111" fmla="*/ 833677 h 1802203"/>
                <a:gd name="connsiteX112" fmla="*/ 87094 w 1010660"/>
                <a:gd name="connsiteY112" fmla="*/ 610992 h 1802203"/>
                <a:gd name="connsiteX113" fmla="*/ 76393 w 1010660"/>
                <a:gd name="connsiteY113" fmla="*/ 607255 h 1802203"/>
                <a:gd name="connsiteX114" fmla="*/ 5222 w 1010660"/>
                <a:gd name="connsiteY114" fmla="*/ 643095 h 1802203"/>
                <a:gd name="connsiteX115" fmla="*/ 1655 w 1010660"/>
                <a:gd name="connsiteY115" fmla="*/ 654306 h 1802203"/>
                <a:gd name="connsiteX116" fmla="*/ 35117 w 1010660"/>
                <a:gd name="connsiteY116" fmla="*/ 727515 h 1802203"/>
                <a:gd name="connsiteX117" fmla="*/ 141789 w 1010660"/>
                <a:gd name="connsiteY117" fmla="*/ 969394 h 1802203"/>
                <a:gd name="connsiteX118" fmla="*/ 138561 w 1010660"/>
                <a:gd name="connsiteY118" fmla="*/ 994194 h 1802203"/>
                <a:gd name="connsiteX119" fmla="*/ 135334 w 1010660"/>
                <a:gd name="connsiteY119" fmla="*/ 999969 h 1802203"/>
                <a:gd name="connsiteX120" fmla="*/ 125143 w 1010660"/>
                <a:gd name="connsiteY120" fmla="*/ 1013897 h 1802203"/>
                <a:gd name="connsiteX121" fmla="*/ 96436 w 1010660"/>
                <a:gd name="connsiteY121" fmla="*/ 1073178 h 1802203"/>
                <a:gd name="connsiteX122" fmla="*/ 96946 w 1010660"/>
                <a:gd name="connsiteY122" fmla="*/ 1119040 h 1802203"/>
                <a:gd name="connsiteX123" fmla="*/ 98305 w 1010660"/>
                <a:gd name="connsiteY123" fmla="*/ 1129062 h 1802203"/>
                <a:gd name="connsiteX124" fmla="*/ 105779 w 1010660"/>
                <a:gd name="connsiteY124" fmla="*/ 1168979 h 1802203"/>
                <a:gd name="connsiteX125" fmla="*/ 120726 w 1010660"/>
                <a:gd name="connsiteY125" fmla="*/ 1260872 h 1802203"/>
                <a:gd name="connsiteX126" fmla="*/ 157076 w 1010660"/>
                <a:gd name="connsiteY126" fmla="*/ 1380793 h 1802203"/>
                <a:gd name="connsiteX127" fmla="*/ 171514 w 1010660"/>
                <a:gd name="connsiteY127" fmla="*/ 1439224 h 1802203"/>
                <a:gd name="connsiteX128" fmla="*/ 162512 w 1010660"/>
                <a:gd name="connsiteY128" fmla="*/ 1504110 h 1802203"/>
                <a:gd name="connsiteX129" fmla="*/ 140430 w 1010660"/>
                <a:gd name="connsiteY129" fmla="*/ 1544197 h 1802203"/>
                <a:gd name="connsiteX130" fmla="*/ 123274 w 1010660"/>
                <a:gd name="connsiteY130" fmla="*/ 1557786 h 1802203"/>
                <a:gd name="connsiteX131" fmla="*/ 94228 w 1010660"/>
                <a:gd name="connsiteY131" fmla="*/ 1563731 h 1802203"/>
                <a:gd name="connsiteX132" fmla="*/ 85226 w 1010660"/>
                <a:gd name="connsiteY132" fmla="*/ 1569167 h 1802203"/>
                <a:gd name="connsiteX133" fmla="*/ 59917 w 1010660"/>
                <a:gd name="connsiteY133" fmla="*/ 1597533 h 1802203"/>
                <a:gd name="connsiteX134" fmla="*/ 47347 w 1010660"/>
                <a:gd name="connsiteY134" fmla="*/ 1636940 h 1802203"/>
                <a:gd name="connsiteX135" fmla="*/ 82848 w 1010660"/>
                <a:gd name="connsiteY135" fmla="*/ 1670233 h 1802203"/>
                <a:gd name="connsiteX136" fmla="*/ 168626 w 1010660"/>
                <a:gd name="connsiteY136" fmla="*/ 1675668 h 1802203"/>
                <a:gd name="connsiteX137" fmla="*/ 225699 w 1010660"/>
                <a:gd name="connsiteY137" fmla="*/ 1626239 h 1802203"/>
                <a:gd name="connsiteX138" fmla="*/ 241496 w 1010660"/>
                <a:gd name="connsiteY138" fmla="*/ 1605007 h 1802203"/>
                <a:gd name="connsiteX139" fmla="*/ 272750 w 1010660"/>
                <a:gd name="connsiteY139" fmla="*/ 1588021 h 1802203"/>
                <a:gd name="connsiteX140" fmla="*/ 282092 w 1010660"/>
                <a:gd name="connsiteY140" fmla="*/ 1593966 h 1802203"/>
                <a:gd name="connsiteX141" fmla="*/ 279884 w 1010660"/>
                <a:gd name="connsiteY141" fmla="*/ 1643055 h 1802203"/>
                <a:gd name="connsiteX142" fmla="*/ 287698 w 1010660"/>
                <a:gd name="connsiteY142" fmla="*/ 1653417 h 1802203"/>
                <a:gd name="connsiteX143" fmla="*/ 291095 w 1010660"/>
                <a:gd name="connsiteY143" fmla="*/ 1645943 h 1802203"/>
                <a:gd name="connsiteX144" fmla="*/ 292963 w 1010660"/>
                <a:gd name="connsiteY144" fmla="*/ 1604327 h 1802203"/>
                <a:gd name="connsiteX145" fmla="*/ 295681 w 1010660"/>
                <a:gd name="connsiteY145" fmla="*/ 1579188 h 1802203"/>
                <a:gd name="connsiteX146" fmla="*/ 311648 w 1010660"/>
                <a:gd name="connsiteY146" fmla="*/ 1549633 h 1802203"/>
                <a:gd name="connsiteX147" fmla="*/ 316234 w 1010660"/>
                <a:gd name="connsiteY147" fmla="*/ 1517190 h 1802203"/>
                <a:gd name="connsiteX148" fmla="*/ 316743 w 1010660"/>
                <a:gd name="connsiteY148" fmla="*/ 1507338 h 1802203"/>
                <a:gd name="connsiteX149" fmla="*/ 313686 w 1010660"/>
                <a:gd name="connsiteY149" fmla="*/ 1474385 h 1802203"/>
                <a:gd name="connsiteX150" fmla="*/ 294662 w 1010660"/>
                <a:gd name="connsiteY150" fmla="*/ 1451794 h 1802203"/>
                <a:gd name="connsiteX151" fmla="*/ 281073 w 1010660"/>
                <a:gd name="connsiteY151" fmla="*/ 1446189 h 1802203"/>
                <a:gd name="connsiteX152" fmla="*/ 272071 w 1010660"/>
                <a:gd name="connsiteY152" fmla="*/ 1439734 h 1802203"/>
                <a:gd name="connsiteX153" fmla="*/ 270542 w 1010660"/>
                <a:gd name="connsiteY153" fmla="*/ 1428863 h 1802203"/>
                <a:gd name="connsiteX154" fmla="*/ 278355 w 1010660"/>
                <a:gd name="connsiteY154" fmla="*/ 1303677 h 1802203"/>
                <a:gd name="connsiteX155" fmla="*/ 285659 w 1010660"/>
                <a:gd name="connsiteY155" fmla="*/ 1212293 h 1802203"/>
                <a:gd name="connsiteX156" fmla="*/ 280564 w 1010660"/>
                <a:gd name="connsiteY156" fmla="*/ 1182398 h 1802203"/>
                <a:gd name="connsiteX157" fmla="*/ 269862 w 1010660"/>
                <a:gd name="connsiteY157" fmla="*/ 1148596 h 1802203"/>
                <a:gd name="connsiteX158" fmla="*/ 278016 w 1010660"/>
                <a:gd name="connsiteY158" fmla="*/ 1137725 h 1802203"/>
                <a:gd name="connsiteX159" fmla="*/ 313686 w 1010660"/>
                <a:gd name="connsiteY159" fmla="*/ 1138234 h 1802203"/>
                <a:gd name="connsiteX160" fmla="*/ 323708 w 1010660"/>
                <a:gd name="connsiteY160" fmla="*/ 1148596 h 1802203"/>
                <a:gd name="connsiteX161" fmla="*/ 337296 w 1010660"/>
                <a:gd name="connsiteY161" fmla="*/ 1174414 h 1802203"/>
                <a:gd name="connsiteX162" fmla="*/ 383668 w 1010660"/>
                <a:gd name="connsiteY162" fmla="*/ 1187663 h 1802203"/>
                <a:gd name="connsiteX163" fmla="*/ 507325 w 1010660"/>
                <a:gd name="connsiteY163" fmla="*/ 1194797 h 1802203"/>
                <a:gd name="connsiteX164" fmla="*/ 517007 w 1010660"/>
                <a:gd name="connsiteY164" fmla="*/ 1204309 h 1802203"/>
                <a:gd name="connsiteX165" fmla="*/ 509194 w 1010660"/>
                <a:gd name="connsiteY165" fmla="*/ 1295524 h 1802203"/>
                <a:gd name="connsiteX166" fmla="*/ 499851 w 1010660"/>
                <a:gd name="connsiteY166" fmla="*/ 1395910 h 1802203"/>
                <a:gd name="connsiteX167" fmla="*/ 506816 w 1010660"/>
                <a:gd name="connsiteY167" fmla="*/ 1404064 h 1802203"/>
                <a:gd name="connsiteX168" fmla="*/ 593104 w 1010660"/>
                <a:gd name="connsiteY168" fmla="*/ 1408140 h 1802203"/>
                <a:gd name="connsiteX169" fmla="*/ 606693 w 1010660"/>
                <a:gd name="connsiteY169" fmla="*/ 1407970 h 1802203"/>
                <a:gd name="connsiteX170" fmla="*/ 615016 w 1010660"/>
                <a:gd name="connsiteY170" fmla="*/ 1416293 h 1802203"/>
                <a:gd name="connsiteX171" fmla="*/ 614167 w 1010660"/>
                <a:gd name="connsiteY171" fmla="*/ 1485936 h 1802203"/>
                <a:gd name="connsiteX172" fmla="*/ 610430 w 1010660"/>
                <a:gd name="connsiteY172" fmla="*/ 1490861 h 1802203"/>
                <a:gd name="connsiteX173" fmla="*/ 560831 w 1010660"/>
                <a:gd name="connsiteY173" fmla="*/ 1486105 h 1802203"/>
                <a:gd name="connsiteX174" fmla="*/ 452801 w 1010660"/>
                <a:gd name="connsiteY174" fmla="*/ 1450945 h 1802203"/>
                <a:gd name="connsiteX175" fmla="*/ 429870 w 1010660"/>
                <a:gd name="connsiteY175" fmla="*/ 1458928 h 1802203"/>
                <a:gd name="connsiteX176" fmla="*/ 428341 w 1010660"/>
                <a:gd name="connsiteY176" fmla="*/ 1467081 h 1802203"/>
                <a:gd name="connsiteX177" fmla="*/ 428171 w 1010660"/>
                <a:gd name="connsiteY177" fmla="*/ 1505300 h 1802203"/>
                <a:gd name="connsiteX178" fmla="*/ 434626 w 1010660"/>
                <a:gd name="connsiteY178" fmla="*/ 1523474 h 1802203"/>
                <a:gd name="connsiteX179" fmla="*/ 438193 w 1010660"/>
                <a:gd name="connsiteY179" fmla="*/ 1531628 h 1802203"/>
                <a:gd name="connsiteX180" fmla="*/ 448214 w 1010660"/>
                <a:gd name="connsiteY180" fmla="*/ 1551671 h 1802203"/>
                <a:gd name="connsiteX181" fmla="*/ 451611 w 1010660"/>
                <a:gd name="connsiteY181" fmla="*/ 1557956 h 1802203"/>
                <a:gd name="connsiteX182" fmla="*/ 446346 w 1010660"/>
                <a:gd name="connsiteY182" fmla="*/ 1561523 h 1802203"/>
                <a:gd name="connsiteX183" fmla="*/ 350715 w 1010660"/>
                <a:gd name="connsiteY183" fmla="*/ 1584454 h 1802203"/>
                <a:gd name="connsiteX184" fmla="*/ 327954 w 1010660"/>
                <a:gd name="connsiteY184" fmla="*/ 1610782 h 1802203"/>
                <a:gd name="connsiteX185" fmla="*/ 327954 w 1010660"/>
                <a:gd name="connsiteY185" fmla="*/ 1649850 h 1802203"/>
                <a:gd name="connsiteX186" fmla="*/ 335428 w 1010660"/>
                <a:gd name="connsiteY186" fmla="*/ 1668194 h 1802203"/>
                <a:gd name="connsiteX187" fmla="*/ 346809 w 1010660"/>
                <a:gd name="connsiteY187" fmla="*/ 1688407 h 1802203"/>
                <a:gd name="connsiteX188" fmla="*/ 351904 w 1010660"/>
                <a:gd name="connsiteY188" fmla="*/ 1693673 h 1802203"/>
                <a:gd name="connsiteX189" fmla="*/ 395558 w 1010660"/>
                <a:gd name="connsiteY189" fmla="*/ 1687219 h 1802203"/>
                <a:gd name="connsiteX190" fmla="*/ 410166 w 1010660"/>
                <a:gd name="connsiteY190" fmla="*/ 1651888 h 1802203"/>
                <a:gd name="connsiteX191" fmla="*/ 398615 w 1010660"/>
                <a:gd name="connsiteY191" fmla="*/ 1632354 h 1802203"/>
                <a:gd name="connsiteX192" fmla="*/ 395388 w 1010660"/>
                <a:gd name="connsiteY192" fmla="*/ 1623182 h 1802203"/>
                <a:gd name="connsiteX193" fmla="*/ 403032 w 1010660"/>
                <a:gd name="connsiteY193" fmla="*/ 1619445 h 1802203"/>
                <a:gd name="connsiteX194" fmla="*/ 500701 w 1010660"/>
                <a:gd name="connsiteY194" fmla="*/ 1603478 h 1802203"/>
                <a:gd name="connsiteX195" fmla="*/ 566606 w 1010660"/>
                <a:gd name="connsiteY195" fmla="*/ 1591928 h 1802203"/>
                <a:gd name="connsiteX196" fmla="*/ 616205 w 1010660"/>
                <a:gd name="connsiteY196" fmla="*/ 1587341 h 1802203"/>
                <a:gd name="connsiteX197" fmla="*/ 638626 w 1010660"/>
                <a:gd name="connsiteY197" fmla="*/ 1604667 h 1802203"/>
                <a:gd name="connsiteX198" fmla="*/ 663935 w 1010660"/>
                <a:gd name="connsiteY198" fmla="*/ 1683312 h 1802203"/>
                <a:gd name="connsiteX199" fmla="*/ 667502 w 1010660"/>
                <a:gd name="connsiteY199" fmla="*/ 1731891 h 1802203"/>
                <a:gd name="connsiteX200" fmla="*/ 665634 w 1010660"/>
                <a:gd name="connsiteY200" fmla="*/ 1757200 h 1802203"/>
                <a:gd name="connsiteX201" fmla="*/ 712345 w 1010660"/>
                <a:gd name="connsiteY201" fmla="*/ 1803402 h 1802203"/>
                <a:gd name="connsiteX202" fmla="*/ 763642 w 1010660"/>
                <a:gd name="connsiteY202" fmla="*/ 1762976 h 1802203"/>
                <a:gd name="connsiteX203" fmla="*/ 760415 w 1010660"/>
                <a:gd name="connsiteY203" fmla="*/ 1742423 h 1802203"/>
                <a:gd name="connsiteX204" fmla="*/ 730860 w 1010660"/>
                <a:gd name="connsiteY204" fmla="*/ 1710319 h 1802203"/>
                <a:gd name="connsiteX205" fmla="*/ 725934 w 1010660"/>
                <a:gd name="connsiteY205" fmla="*/ 1704204 h 1802203"/>
                <a:gd name="connsiteX206" fmla="*/ 695189 w 1010660"/>
                <a:gd name="connsiteY206" fmla="*/ 1594985 h 1802203"/>
                <a:gd name="connsiteX207" fmla="*/ 705890 w 1010660"/>
                <a:gd name="connsiteY207" fmla="*/ 1581736 h 1802203"/>
                <a:gd name="connsiteX208" fmla="*/ 711835 w 1010660"/>
                <a:gd name="connsiteY208" fmla="*/ 1582246 h 1802203"/>
                <a:gd name="connsiteX209" fmla="*/ 783516 w 1010660"/>
                <a:gd name="connsiteY209" fmla="*/ 1589719 h 1802203"/>
                <a:gd name="connsiteX210" fmla="*/ 928236 w 1010660"/>
                <a:gd name="connsiteY210" fmla="*/ 1601270 h 1802203"/>
                <a:gd name="connsiteX211" fmla="*/ 942844 w 1010660"/>
                <a:gd name="connsiteY211" fmla="*/ 1623182 h 1802203"/>
                <a:gd name="connsiteX212" fmla="*/ 943353 w 1010660"/>
                <a:gd name="connsiteY212" fmla="*/ 1639488 h 1802203"/>
                <a:gd name="connsiteX213" fmla="*/ 951506 w 1010660"/>
                <a:gd name="connsiteY213" fmla="*/ 1656984 h 1802203"/>
                <a:gd name="connsiteX214" fmla="*/ 958980 w 1010660"/>
                <a:gd name="connsiteY214" fmla="*/ 1663778 h 1802203"/>
                <a:gd name="connsiteX215" fmla="*/ 989385 w 1010660"/>
                <a:gd name="connsiteY215" fmla="*/ 1666496 h 1802203"/>
                <a:gd name="connsiteX216" fmla="*/ 1002974 w 1010660"/>
                <a:gd name="connsiteY216" fmla="*/ 1659531 h 1802203"/>
                <a:gd name="connsiteX217" fmla="*/ 1010278 w 1010660"/>
                <a:gd name="connsiteY217" fmla="*/ 1613160 h 1802203"/>
                <a:gd name="connsiteX218" fmla="*/ 893245 w 1010660"/>
                <a:gd name="connsiteY218" fmla="*/ 959203 h 1802203"/>
                <a:gd name="connsiteX219" fmla="*/ 911929 w 1010660"/>
                <a:gd name="connsiteY219" fmla="*/ 957674 h 1802203"/>
                <a:gd name="connsiteX220" fmla="*/ 923310 w 1010660"/>
                <a:gd name="connsiteY220" fmla="*/ 963110 h 1802203"/>
                <a:gd name="connsiteX221" fmla="*/ 941655 w 1010660"/>
                <a:gd name="connsiteY221" fmla="*/ 1071989 h 1802203"/>
                <a:gd name="connsiteX222" fmla="*/ 943183 w 1010660"/>
                <a:gd name="connsiteY222" fmla="*/ 1086257 h 1802203"/>
                <a:gd name="connsiteX223" fmla="*/ 942504 w 1010660"/>
                <a:gd name="connsiteY223" fmla="*/ 1086257 h 1802203"/>
                <a:gd name="connsiteX224" fmla="*/ 942504 w 1010660"/>
                <a:gd name="connsiteY224" fmla="*/ 1098147 h 1802203"/>
                <a:gd name="connsiteX225" fmla="*/ 937748 w 1010660"/>
                <a:gd name="connsiteY225" fmla="*/ 1103073 h 1802203"/>
                <a:gd name="connsiteX226" fmla="*/ 932822 w 1010660"/>
                <a:gd name="connsiteY226" fmla="*/ 1098317 h 1802203"/>
                <a:gd name="connsiteX227" fmla="*/ 912269 w 1010660"/>
                <a:gd name="connsiteY227" fmla="*/ 1033261 h 1802203"/>
                <a:gd name="connsiteX228" fmla="*/ 893245 w 1010660"/>
                <a:gd name="connsiteY228" fmla="*/ 974830 h 1802203"/>
                <a:gd name="connsiteX229" fmla="*/ 888998 w 1010660"/>
                <a:gd name="connsiteY229" fmla="*/ 962940 h 1802203"/>
                <a:gd name="connsiteX230" fmla="*/ 893245 w 1010660"/>
                <a:gd name="connsiteY230" fmla="*/ 959203 h 1802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1010660" h="1802203">
                  <a:moveTo>
                    <a:pt x="1010278" y="1613160"/>
                  </a:moveTo>
                  <a:cubicBezTo>
                    <a:pt x="1009089" y="1607894"/>
                    <a:pt x="1006031" y="1602459"/>
                    <a:pt x="998557" y="1603308"/>
                  </a:cubicBezTo>
                  <a:cubicBezTo>
                    <a:pt x="993801" y="1603818"/>
                    <a:pt x="991253" y="1600760"/>
                    <a:pt x="990404" y="1596344"/>
                  </a:cubicBezTo>
                  <a:cubicBezTo>
                    <a:pt x="989725" y="1592437"/>
                    <a:pt x="989215" y="1588530"/>
                    <a:pt x="988536" y="1584624"/>
                  </a:cubicBezTo>
                  <a:cubicBezTo>
                    <a:pt x="986328" y="1571545"/>
                    <a:pt x="981232" y="1566449"/>
                    <a:pt x="968322" y="1564241"/>
                  </a:cubicBezTo>
                  <a:cubicBezTo>
                    <a:pt x="935879" y="1558975"/>
                    <a:pt x="903606" y="1553540"/>
                    <a:pt x="871163" y="1548444"/>
                  </a:cubicBezTo>
                  <a:cubicBezTo>
                    <a:pt x="830737" y="1542159"/>
                    <a:pt x="790140" y="1536214"/>
                    <a:pt x="749714" y="1529589"/>
                  </a:cubicBezTo>
                  <a:cubicBezTo>
                    <a:pt x="738843" y="1527721"/>
                    <a:pt x="728821" y="1521606"/>
                    <a:pt x="717101" y="1522625"/>
                  </a:cubicBezTo>
                  <a:cubicBezTo>
                    <a:pt x="717271" y="1521946"/>
                    <a:pt x="717441" y="1521096"/>
                    <a:pt x="717441" y="1520417"/>
                  </a:cubicBezTo>
                  <a:cubicBezTo>
                    <a:pt x="724915" y="1519228"/>
                    <a:pt x="732558" y="1518039"/>
                    <a:pt x="740032" y="1517020"/>
                  </a:cubicBezTo>
                  <a:cubicBezTo>
                    <a:pt x="741391" y="1516850"/>
                    <a:pt x="743599" y="1515491"/>
                    <a:pt x="743769" y="1518379"/>
                  </a:cubicBezTo>
                  <a:cubicBezTo>
                    <a:pt x="744109" y="1522795"/>
                    <a:pt x="748015" y="1522455"/>
                    <a:pt x="750563" y="1523474"/>
                  </a:cubicBezTo>
                  <a:cubicBezTo>
                    <a:pt x="768568" y="1530099"/>
                    <a:pt x="786404" y="1525853"/>
                    <a:pt x="804069" y="1521946"/>
                  </a:cubicBezTo>
                  <a:cubicBezTo>
                    <a:pt x="810354" y="1520587"/>
                    <a:pt x="812562" y="1514981"/>
                    <a:pt x="813581" y="1509036"/>
                  </a:cubicBezTo>
                  <a:cubicBezTo>
                    <a:pt x="814600" y="1502922"/>
                    <a:pt x="815110" y="1496637"/>
                    <a:pt x="816129" y="1490522"/>
                  </a:cubicBezTo>
                  <a:cubicBezTo>
                    <a:pt x="817827" y="1479821"/>
                    <a:pt x="815789" y="1474895"/>
                    <a:pt x="806277" y="1469459"/>
                  </a:cubicBezTo>
                  <a:cubicBezTo>
                    <a:pt x="800672" y="1466402"/>
                    <a:pt x="798124" y="1462155"/>
                    <a:pt x="798124" y="1455871"/>
                  </a:cubicBezTo>
                  <a:cubicBezTo>
                    <a:pt x="798124" y="1452473"/>
                    <a:pt x="798124" y="1449076"/>
                    <a:pt x="797274" y="1445849"/>
                  </a:cubicBezTo>
                  <a:cubicBezTo>
                    <a:pt x="795576" y="1439394"/>
                    <a:pt x="791839" y="1438375"/>
                    <a:pt x="786064" y="1441772"/>
                  </a:cubicBezTo>
                  <a:cubicBezTo>
                    <a:pt x="776722" y="1447208"/>
                    <a:pt x="767549" y="1452643"/>
                    <a:pt x="758037" y="1457739"/>
                  </a:cubicBezTo>
                  <a:cubicBezTo>
                    <a:pt x="738164" y="1468440"/>
                    <a:pt x="719649" y="1481349"/>
                    <a:pt x="698586" y="1490012"/>
                  </a:cubicBezTo>
                  <a:cubicBezTo>
                    <a:pt x="689584" y="1493749"/>
                    <a:pt x="685847" y="1491201"/>
                    <a:pt x="685507" y="1481859"/>
                  </a:cubicBezTo>
                  <a:cubicBezTo>
                    <a:pt x="684828" y="1460287"/>
                    <a:pt x="683979" y="1438885"/>
                    <a:pt x="683299" y="1417313"/>
                  </a:cubicBezTo>
                  <a:cubicBezTo>
                    <a:pt x="683129" y="1410688"/>
                    <a:pt x="686526" y="1405932"/>
                    <a:pt x="692302" y="1403214"/>
                  </a:cubicBezTo>
                  <a:cubicBezTo>
                    <a:pt x="697397" y="1400836"/>
                    <a:pt x="703003" y="1399817"/>
                    <a:pt x="708608" y="1399138"/>
                  </a:cubicBezTo>
                  <a:cubicBezTo>
                    <a:pt x="734087" y="1395910"/>
                    <a:pt x="759736" y="1392853"/>
                    <a:pt x="784875" y="1387417"/>
                  </a:cubicBezTo>
                  <a:cubicBezTo>
                    <a:pt x="802710" y="1383681"/>
                    <a:pt x="820375" y="1378755"/>
                    <a:pt x="833794" y="1365675"/>
                  </a:cubicBezTo>
                  <a:cubicBezTo>
                    <a:pt x="864369" y="1335780"/>
                    <a:pt x="892565" y="1303507"/>
                    <a:pt x="910231" y="1264100"/>
                  </a:cubicBezTo>
                  <a:cubicBezTo>
                    <a:pt x="921441" y="1239300"/>
                    <a:pt x="934011" y="1214671"/>
                    <a:pt x="935540" y="1186474"/>
                  </a:cubicBezTo>
                  <a:cubicBezTo>
                    <a:pt x="935710" y="1183417"/>
                    <a:pt x="936219" y="1180020"/>
                    <a:pt x="939616" y="1178661"/>
                  </a:cubicBezTo>
                  <a:cubicBezTo>
                    <a:pt x="949468" y="1174584"/>
                    <a:pt x="955243" y="1165582"/>
                    <a:pt x="960679" y="1157768"/>
                  </a:cubicBezTo>
                  <a:cubicBezTo>
                    <a:pt x="971380" y="1142141"/>
                    <a:pt x="975626" y="1123966"/>
                    <a:pt x="976646" y="1104602"/>
                  </a:cubicBezTo>
                  <a:cubicBezTo>
                    <a:pt x="978684" y="1059590"/>
                    <a:pt x="967473" y="1016615"/>
                    <a:pt x="958301" y="973301"/>
                  </a:cubicBezTo>
                  <a:cubicBezTo>
                    <a:pt x="957451" y="969564"/>
                    <a:pt x="954904" y="965318"/>
                    <a:pt x="956942" y="961751"/>
                  </a:cubicBezTo>
                  <a:cubicBezTo>
                    <a:pt x="961698" y="953767"/>
                    <a:pt x="959150" y="945784"/>
                    <a:pt x="957451" y="937970"/>
                  </a:cubicBezTo>
                  <a:cubicBezTo>
                    <a:pt x="954904" y="925571"/>
                    <a:pt x="953545" y="913511"/>
                    <a:pt x="957961" y="901281"/>
                  </a:cubicBezTo>
                  <a:cubicBezTo>
                    <a:pt x="959150" y="897884"/>
                    <a:pt x="958980" y="894656"/>
                    <a:pt x="957621" y="891259"/>
                  </a:cubicBezTo>
                  <a:cubicBezTo>
                    <a:pt x="953884" y="881407"/>
                    <a:pt x="954054" y="871046"/>
                    <a:pt x="957112" y="861364"/>
                  </a:cubicBezTo>
                  <a:cubicBezTo>
                    <a:pt x="961868" y="845567"/>
                    <a:pt x="962547" y="829770"/>
                    <a:pt x="959829" y="813804"/>
                  </a:cubicBezTo>
                  <a:cubicBezTo>
                    <a:pt x="958980" y="809047"/>
                    <a:pt x="959660" y="804971"/>
                    <a:pt x="962547" y="801064"/>
                  </a:cubicBezTo>
                  <a:cubicBezTo>
                    <a:pt x="971210" y="789174"/>
                    <a:pt x="967813" y="780171"/>
                    <a:pt x="953205" y="776435"/>
                  </a:cubicBezTo>
                  <a:cubicBezTo>
                    <a:pt x="950487" y="775755"/>
                    <a:pt x="947600" y="775246"/>
                    <a:pt x="944882" y="774566"/>
                  </a:cubicBezTo>
                  <a:cubicBezTo>
                    <a:pt x="930953" y="770999"/>
                    <a:pt x="930614" y="770489"/>
                    <a:pt x="930784" y="756561"/>
                  </a:cubicBezTo>
                  <a:cubicBezTo>
                    <a:pt x="930784" y="752315"/>
                    <a:pt x="931293" y="748068"/>
                    <a:pt x="931463" y="743822"/>
                  </a:cubicBezTo>
                  <a:cubicBezTo>
                    <a:pt x="932992" y="712398"/>
                    <a:pt x="939786" y="681483"/>
                    <a:pt x="939107" y="650059"/>
                  </a:cubicBezTo>
                  <a:cubicBezTo>
                    <a:pt x="938767" y="637490"/>
                    <a:pt x="928406" y="630526"/>
                    <a:pt x="916685" y="635112"/>
                  </a:cubicBezTo>
                  <a:cubicBezTo>
                    <a:pt x="902587" y="640547"/>
                    <a:pt x="901228" y="639698"/>
                    <a:pt x="902077" y="624581"/>
                  </a:cubicBezTo>
                  <a:cubicBezTo>
                    <a:pt x="902077" y="623392"/>
                    <a:pt x="902247" y="622372"/>
                    <a:pt x="902417" y="621183"/>
                  </a:cubicBezTo>
                  <a:cubicBezTo>
                    <a:pt x="908702" y="596044"/>
                    <a:pt x="906154" y="570565"/>
                    <a:pt x="907173" y="545087"/>
                  </a:cubicBezTo>
                  <a:cubicBezTo>
                    <a:pt x="908022" y="521816"/>
                    <a:pt x="906324" y="499395"/>
                    <a:pt x="896132" y="478162"/>
                  </a:cubicBezTo>
                  <a:cubicBezTo>
                    <a:pt x="893584" y="472896"/>
                    <a:pt x="890697" y="467631"/>
                    <a:pt x="888489" y="462195"/>
                  </a:cubicBezTo>
                  <a:cubicBezTo>
                    <a:pt x="886620" y="457779"/>
                    <a:pt x="884412" y="452344"/>
                    <a:pt x="887300" y="448267"/>
                  </a:cubicBezTo>
                  <a:cubicBezTo>
                    <a:pt x="892396" y="441303"/>
                    <a:pt x="891376" y="433829"/>
                    <a:pt x="891376" y="426355"/>
                  </a:cubicBezTo>
                  <a:cubicBezTo>
                    <a:pt x="891376" y="415484"/>
                    <a:pt x="898850" y="411238"/>
                    <a:pt x="908702" y="416333"/>
                  </a:cubicBezTo>
                  <a:cubicBezTo>
                    <a:pt x="911759" y="417862"/>
                    <a:pt x="914817" y="420240"/>
                    <a:pt x="919233" y="418881"/>
                  </a:cubicBezTo>
                  <a:cubicBezTo>
                    <a:pt x="916515" y="411747"/>
                    <a:pt x="910401" y="405462"/>
                    <a:pt x="913798" y="397819"/>
                  </a:cubicBezTo>
                  <a:cubicBezTo>
                    <a:pt x="919233" y="385759"/>
                    <a:pt x="916855" y="373359"/>
                    <a:pt x="915836" y="361129"/>
                  </a:cubicBezTo>
                  <a:cubicBezTo>
                    <a:pt x="915326" y="354165"/>
                    <a:pt x="912779" y="346861"/>
                    <a:pt x="915157" y="340067"/>
                  </a:cubicBezTo>
                  <a:cubicBezTo>
                    <a:pt x="922460" y="318834"/>
                    <a:pt x="918724" y="294545"/>
                    <a:pt x="933501" y="275520"/>
                  </a:cubicBezTo>
                  <a:cubicBezTo>
                    <a:pt x="933841" y="258704"/>
                    <a:pt x="943693" y="243417"/>
                    <a:pt x="941315" y="225922"/>
                  </a:cubicBezTo>
                  <a:cubicBezTo>
                    <a:pt x="940296" y="218108"/>
                    <a:pt x="940805" y="210125"/>
                    <a:pt x="940635" y="202141"/>
                  </a:cubicBezTo>
                  <a:cubicBezTo>
                    <a:pt x="940466" y="188213"/>
                    <a:pt x="939616" y="173945"/>
                    <a:pt x="934521" y="161205"/>
                  </a:cubicBezTo>
                  <a:cubicBezTo>
                    <a:pt x="929765" y="148806"/>
                    <a:pt x="933162" y="133348"/>
                    <a:pt x="920592" y="124006"/>
                  </a:cubicBezTo>
                  <a:cubicBezTo>
                    <a:pt x="914307" y="119250"/>
                    <a:pt x="917704" y="111437"/>
                    <a:pt x="914477" y="105661"/>
                  </a:cubicBezTo>
                  <a:cubicBezTo>
                    <a:pt x="907683" y="93262"/>
                    <a:pt x="900379" y="80692"/>
                    <a:pt x="893415" y="67783"/>
                  </a:cubicBezTo>
                  <a:cubicBezTo>
                    <a:pt x="871673" y="27696"/>
                    <a:pt x="841098" y="1028"/>
                    <a:pt x="792858" y="9"/>
                  </a:cubicBezTo>
                  <a:cubicBezTo>
                    <a:pt x="784535" y="-161"/>
                    <a:pt x="778420" y="2047"/>
                    <a:pt x="773834" y="8332"/>
                  </a:cubicBezTo>
                  <a:cubicBezTo>
                    <a:pt x="769078" y="14957"/>
                    <a:pt x="764322" y="21751"/>
                    <a:pt x="760415" y="28885"/>
                  </a:cubicBezTo>
                  <a:cubicBezTo>
                    <a:pt x="755659" y="37718"/>
                    <a:pt x="750393" y="40266"/>
                    <a:pt x="741221" y="35849"/>
                  </a:cubicBezTo>
                  <a:cubicBezTo>
                    <a:pt x="735786" y="33132"/>
                    <a:pt x="730010" y="32112"/>
                    <a:pt x="724235" y="30923"/>
                  </a:cubicBezTo>
                  <a:cubicBezTo>
                    <a:pt x="701814" y="26677"/>
                    <a:pt x="679053" y="25828"/>
                    <a:pt x="656801" y="30074"/>
                  </a:cubicBezTo>
                  <a:cubicBezTo>
                    <a:pt x="628435" y="35510"/>
                    <a:pt x="605674" y="52156"/>
                    <a:pt x="585630" y="72029"/>
                  </a:cubicBezTo>
                  <a:cubicBezTo>
                    <a:pt x="576628" y="81032"/>
                    <a:pt x="569833" y="91903"/>
                    <a:pt x="566946" y="104812"/>
                  </a:cubicBezTo>
                  <a:cubicBezTo>
                    <a:pt x="560831" y="132669"/>
                    <a:pt x="561171" y="161035"/>
                    <a:pt x="560491" y="189232"/>
                  </a:cubicBezTo>
                  <a:cubicBezTo>
                    <a:pt x="560321" y="195347"/>
                    <a:pt x="560831" y="200952"/>
                    <a:pt x="563209" y="206558"/>
                  </a:cubicBezTo>
                  <a:cubicBezTo>
                    <a:pt x="570853" y="224223"/>
                    <a:pt x="569324" y="241888"/>
                    <a:pt x="563379" y="259554"/>
                  </a:cubicBezTo>
                  <a:cubicBezTo>
                    <a:pt x="561510" y="264989"/>
                    <a:pt x="561680" y="270764"/>
                    <a:pt x="561340" y="276370"/>
                  </a:cubicBezTo>
                  <a:cubicBezTo>
                    <a:pt x="560831" y="283334"/>
                    <a:pt x="563039" y="287750"/>
                    <a:pt x="570853" y="288260"/>
                  </a:cubicBezTo>
                  <a:cubicBezTo>
                    <a:pt x="580534" y="288939"/>
                    <a:pt x="584951" y="294205"/>
                    <a:pt x="584781" y="303887"/>
                  </a:cubicBezTo>
                  <a:cubicBezTo>
                    <a:pt x="584781" y="307624"/>
                    <a:pt x="585970" y="311021"/>
                    <a:pt x="590386" y="312380"/>
                  </a:cubicBezTo>
                  <a:cubicBezTo>
                    <a:pt x="604654" y="317136"/>
                    <a:pt x="606353" y="320533"/>
                    <a:pt x="601937" y="335311"/>
                  </a:cubicBezTo>
                  <a:cubicBezTo>
                    <a:pt x="601087" y="338198"/>
                    <a:pt x="600918" y="339897"/>
                    <a:pt x="603635" y="341595"/>
                  </a:cubicBezTo>
                  <a:cubicBezTo>
                    <a:pt x="610599" y="345842"/>
                    <a:pt x="613827" y="352466"/>
                    <a:pt x="616205" y="359940"/>
                  </a:cubicBezTo>
                  <a:cubicBezTo>
                    <a:pt x="619772" y="370981"/>
                    <a:pt x="626227" y="375397"/>
                    <a:pt x="637947" y="374888"/>
                  </a:cubicBezTo>
                  <a:cubicBezTo>
                    <a:pt x="645590" y="374548"/>
                    <a:pt x="653234" y="373869"/>
                    <a:pt x="660708" y="372510"/>
                  </a:cubicBezTo>
                  <a:cubicBezTo>
                    <a:pt x="671239" y="370641"/>
                    <a:pt x="679222" y="374208"/>
                    <a:pt x="685168" y="382362"/>
                  </a:cubicBezTo>
                  <a:cubicBezTo>
                    <a:pt x="689924" y="388646"/>
                    <a:pt x="694000" y="395441"/>
                    <a:pt x="698247" y="402065"/>
                  </a:cubicBezTo>
                  <a:cubicBezTo>
                    <a:pt x="705381" y="413106"/>
                    <a:pt x="705041" y="414975"/>
                    <a:pt x="694680" y="422788"/>
                  </a:cubicBezTo>
                  <a:cubicBezTo>
                    <a:pt x="693321" y="423807"/>
                    <a:pt x="691962" y="424826"/>
                    <a:pt x="690603" y="425846"/>
                  </a:cubicBezTo>
                  <a:cubicBezTo>
                    <a:pt x="675995" y="436547"/>
                    <a:pt x="664954" y="450305"/>
                    <a:pt x="656971" y="466442"/>
                  </a:cubicBezTo>
                  <a:cubicBezTo>
                    <a:pt x="651196" y="478162"/>
                    <a:pt x="649327" y="492091"/>
                    <a:pt x="637607" y="500414"/>
                  </a:cubicBezTo>
                  <a:cubicBezTo>
                    <a:pt x="635399" y="501942"/>
                    <a:pt x="635908" y="505000"/>
                    <a:pt x="635229" y="507378"/>
                  </a:cubicBezTo>
                  <a:cubicBezTo>
                    <a:pt x="632851" y="516890"/>
                    <a:pt x="633021" y="527251"/>
                    <a:pt x="628605" y="536084"/>
                  </a:cubicBezTo>
                  <a:cubicBezTo>
                    <a:pt x="619942" y="553919"/>
                    <a:pt x="611449" y="571754"/>
                    <a:pt x="601597" y="588910"/>
                  </a:cubicBezTo>
                  <a:cubicBezTo>
                    <a:pt x="587499" y="613200"/>
                    <a:pt x="576798" y="638169"/>
                    <a:pt x="576118" y="666876"/>
                  </a:cubicBezTo>
                  <a:cubicBezTo>
                    <a:pt x="575778" y="681993"/>
                    <a:pt x="568474" y="695752"/>
                    <a:pt x="566776" y="710699"/>
                  </a:cubicBezTo>
                  <a:cubicBezTo>
                    <a:pt x="563209" y="740424"/>
                    <a:pt x="558453" y="769980"/>
                    <a:pt x="552847" y="799535"/>
                  </a:cubicBezTo>
                  <a:cubicBezTo>
                    <a:pt x="551998" y="804291"/>
                    <a:pt x="550300" y="808878"/>
                    <a:pt x="547582" y="812784"/>
                  </a:cubicBezTo>
                  <a:cubicBezTo>
                    <a:pt x="543505" y="818390"/>
                    <a:pt x="539768" y="819579"/>
                    <a:pt x="532804" y="815332"/>
                  </a:cubicBezTo>
                  <a:cubicBezTo>
                    <a:pt x="517177" y="805990"/>
                    <a:pt x="505457" y="802253"/>
                    <a:pt x="491189" y="818220"/>
                  </a:cubicBezTo>
                  <a:cubicBezTo>
                    <a:pt x="482866" y="827392"/>
                    <a:pt x="472334" y="835545"/>
                    <a:pt x="458406" y="835885"/>
                  </a:cubicBezTo>
                  <a:cubicBezTo>
                    <a:pt x="440571" y="836395"/>
                    <a:pt x="425114" y="844038"/>
                    <a:pt x="411015" y="853720"/>
                  </a:cubicBezTo>
                  <a:cubicBezTo>
                    <a:pt x="404391" y="858307"/>
                    <a:pt x="400654" y="861024"/>
                    <a:pt x="394199" y="854400"/>
                  </a:cubicBezTo>
                  <a:cubicBezTo>
                    <a:pt x="388424" y="848625"/>
                    <a:pt x="379761" y="850153"/>
                    <a:pt x="375345" y="856948"/>
                  </a:cubicBezTo>
                  <a:cubicBezTo>
                    <a:pt x="372967" y="860854"/>
                    <a:pt x="370249" y="861874"/>
                    <a:pt x="367361" y="858646"/>
                  </a:cubicBezTo>
                  <a:cubicBezTo>
                    <a:pt x="362945" y="853550"/>
                    <a:pt x="359208" y="855759"/>
                    <a:pt x="355471" y="859156"/>
                  </a:cubicBezTo>
                  <a:cubicBezTo>
                    <a:pt x="352414" y="861704"/>
                    <a:pt x="349526" y="864421"/>
                    <a:pt x="346469" y="866800"/>
                  </a:cubicBezTo>
                  <a:cubicBezTo>
                    <a:pt x="337806" y="873934"/>
                    <a:pt x="329143" y="882427"/>
                    <a:pt x="318102" y="884125"/>
                  </a:cubicBezTo>
                  <a:cubicBezTo>
                    <a:pt x="303664" y="886333"/>
                    <a:pt x="289566" y="890240"/>
                    <a:pt x="274788" y="891259"/>
                  </a:cubicBezTo>
                  <a:cubicBezTo>
                    <a:pt x="256444" y="892618"/>
                    <a:pt x="237929" y="891599"/>
                    <a:pt x="219754" y="894487"/>
                  </a:cubicBezTo>
                  <a:cubicBezTo>
                    <a:pt x="214998" y="895166"/>
                    <a:pt x="213469" y="893128"/>
                    <a:pt x="211771" y="889391"/>
                  </a:cubicBezTo>
                  <a:cubicBezTo>
                    <a:pt x="203617" y="870706"/>
                    <a:pt x="195124" y="852192"/>
                    <a:pt x="186801" y="833677"/>
                  </a:cubicBezTo>
                  <a:cubicBezTo>
                    <a:pt x="153509" y="759449"/>
                    <a:pt x="120047" y="685220"/>
                    <a:pt x="87094" y="610992"/>
                  </a:cubicBezTo>
                  <a:cubicBezTo>
                    <a:pt x="84207" y="604707"/>
                    <a:pt x="81998" y="604367"/>
                    <a:pt x="76393" y="607255"/>
                  </a:cubicBezTo>
                  <a:cubicBezTo>
                    <a:pt x="52783" y="619485"/>
                    <a:pt x="29172" y="631545"/>
                    <a:pt x="5222" y="643095"/>
                  </a:cubicBezTo>
                  <a:cubicBezTo>
                    <a:pt x="-1063" y="646153"/>
                    <a:pt x="-893" y="648701"/>
                    <a:pt x="1655" y="654306"/>
                  </a:cubicBezTo>
                  <a:cubicBezTo>
                    <a:pt x="13036" y="678596"/>
                    <a:pt x="23907" y="703225"/>
                    <a:pt x="35117" y="727515"/>
                  </a:cubicBezTo>
                  <a:cubicBezTo>
                    <a:pt x="71807" y="807689"/>
                    <a:pt x="107477" y="888202"/>
                    <a:pt x="141789" y="969394"/>
                  </a:cubicBezTo>
                  <a:cubicBezTo>
                    <a:pt x="145696" y="978567"/>
                    <a:pt x="147904" y="986890"/>
                    <a:pt x="138561" y="994194"/>
                  </a:cubicBezTo>
                  <a:cubicBezTo>
                    <a:pt x="136863" y="995553"/>
                    <a:pt x="135674" y="997931"/>
                    <a:pt x="135334" y="999969"/>
                  </a:cubicBezTo>
                  <a:cubicBezTo>
                    <a:pt x="133975" y="1006254"/>
                    <a:pt x="129729" y="1009991"/>
                    <a:pt x="125143" y="1013897"/>
                  </a:cubicBezTo>
                  <a:cubicBezTo>
                    <a:pt x="107138" y="1029524"/>
                    <a:pt x="94568" y="1047529"/>
                    <a:pt x="96436" y="1073178"/>
                  </a:cubicBezTo>
                  <a:cubicBezTo>
                    <a:pt x="97456" y="1088466"/>
                    <a:pt x="96776" y="1103753"/>
                    <a:pt x="96946" y="1119040"/>
                  </a:cubicBezTo>
                  <a:cubicBezTo>
                    <a:pt x="96946" y="1122437"/>
                    <a:pt x="97286" y="1125835"/>
                    <a:pt x="98305" y="1129062"/>
                  </a:cubicBezTo>
                  <a:cubicBezTo>
                    <a:pt x="102381" y="1142141"/>
                    <a:pt x="104760" y="1155390"/>
                    <a:pt x="105779" y="1168979"/>
                  </a:cubicBezTo>
                  <a:cubicBezTo>
                    <a:pt x="108157" y="1200063"/>
                    <a:pt x="112063" y="1230977"/>
                    <a:pt x="120726" y="1260872"/>
                  </a:cubicBezTo>
                  <a:cubicBezTo>
                    <a:pt x="132277" y="1300959"/>
                    <a:pt x="144676" y="1340876"/>
                    <a:pt x="157076" y="1380793"/>
                  </a:cubicBezTo>
                  <a:cubicBezTo>
                    <a:pt x="163021" y="1399987"/>
                    <a:pt x="167268" y="1419521"/>
                    <a:pt x="171514" y="1439224"/>
                  </a:cubicBezTo>
                  <a:cubicBezTo>
                    <a:pt x="176610" y="1461985"/>
                    <a:pt x="176270" y="1483727"/>
                    <a:pt x="162512" y="1504110"/>
                  </a:cubicBezTo>
                  <a:cubicBezTo>
                    <a:pt x="154019" y="1516680"/>
                    <a:pt x="147394" y="1530609"/>
                    <a:pt x="140430" y="1544197"/>
                  </a:cubicBezTo>
                  <a:cubicBezTo>
                    <a:pt x="136693" y="1551501"/>
                    <a:pt x="131597" y="1556257"/>
                    <a:pt x="123274" y="1557786"/>
                  </a:cubicBezTo>
                  <a:cubicBezTo>
                    <a:pt x="113592" y="1559485"/>
                    <a:pt x="103910" y="1561693"/>
                    <a:pt x="94228" y="1563731"/>
                  </a:cubicBezTo>
                  <a:cubicBezTo>
                    <a:pt x="90661" y="1564580"/>
                    <a:pt x="87604" y="1565599"/>
                    <a:pt x="85226" y="1569167"/>
                  </a:cubicBezTo>
                  <a:cubicBezTo>
                    <a:pt x="78092" y="1579698"/>
                    <a:pt x="70108" y="1589550"/>
                    <a:pt x="59917" y="1597533"/>
                  </a:cubicBezTo>
                  <a:cubicBezTo>
                    <a:pt x="47007" y="1607724"/>
                    <a:pt x="44120" y="1620974"/>
                    <a:pt x="47347" y="1636940"/>
                  </a:cubicBezTo>
                  <a:cubicBezTo>
                    <a:pt x="51424" y="1656984"/>
                    <a:pt x="66202" y="1666156"/>
                    <a:pt x="82848" y="1670233"/>
                  </a:cubicBezTo>
                  <a:cubicBezTo>
                    <a:pt x="110874" y="1677197"/>
                    <a:pt x="139750" y="1680764"/>
                    <a:pt x="168626" y="1675668"/>
                  </a:cubicBezTo>
                  <a:cubicBezTo>
                    <a:pt x="197333" y="1670572"/>
                    <a:pt x="219754" y="1658003"/>
                    <a:pt x="225699" y="1626239"/>
                  </a:cubicBezTo>
                  <a:cubicBezTo>
                    <a:pt x="227398" y="1616897"/>
                    <a:pt x="233343" y="1609763"/>
                    <a:pt x="241496" y="1605007"/>
                  </a:cubicBezTo>
                  <a:cubicBezTo>
                    <a:pt x="251687" y="1599062"/>
                    <a:pt x="262389" y="1593626"/>
                    <a:pt x="272750" y="1588021"/>
                  </a:cubicBezTo>
                  <a:cubicBezTo>
                    <a:pt x="280733" y="1583774"/>
                    <a:pt x="282092" y="1584284"/>
                    <a:pt x="282092" y="1593966"/>
                  </a:cubicBezTo>
                  <a:cubicBezTo>
                    <a:pt x="282262" y="1610272"/>
                    <a:pt x="283621" y="1626749"/>
                    <a:pt x="279884" y="1643055"/>
                  </a:cubicBezTo>
                  <a:cubicBezTo>
                    <a:pt x="278355" y="1649340"/>
                    <a:pt x="284300" y="1652397"/>
                    <a:pt x="287698" y="1653417"/>
                  </a:cubicBezTo>
                  <a:cubicBezTo>
                    <a:pt x="292114" y="1654606"/>
                    <a:pt x="290925" y="1648830"/>
                    <a:pt x="291095" y="1645943"/>
                  </a:cubicBezTo>
                  <a:cubicBezTo>
                    <a:pt x="291944" y="1632184"/>
                    <a:pt x="292284" y="1618256"/>
                    <a:pt x="292963" y="1604327"/>
                  </a:cubicBezTo>
                  <a:cubicBezTo>
                    <a:pt x="293473" y="1595834"/>
                    <a:pt x="293813" y="1587511"/>
                    <a:pt x="295681" y="1579188"/>
                  </a:cubicBezTo>
                  <a:cubicBezTo>
                    <a:pt x="298229" y="1567638"/>
                    <a:pt x="305363" y="1558805"/>
                    <a:pt x="311648" y="1549633"/>
                  </a:cubicBezTo>
                  <a:cubicBezTo>
                    <a:pt x="318612" y="1539441"/>
                    <a:pt x="322349" y="1529250"/>
                    <a:pt x="316234" y="1517190"/>
                  </a:cubicBezTo>
                  <a:cubicBezTo>
                    <a:pt x="314535" y="1513962"/>
                    <a:pt x="315045" y="1510395"/>
                    <a:pt x="316743" y="1507338"/>
                  </a:cubicBezTo>
                  <a:cubicBezTo>
                    <a:pt x="323028" y="1495618"/>
                    <a:pt x="319631" y="1484916"/>
                    <a:pt x="313686" y="1474385"/>
                  </a:cubicBezTo>
                  <a:cubicBezTo>
                    <a:pt x="308760" y="1465553"/>
                    <a:pt x="300947" y="1459268"/>
                    <a:pt x="294662" y="1451794"/>
                  </a:cubicBezTo>
                  <a:cubicBezTo>
                    <a:pt x="290755" y="1447378"/>
                    <a:pt x="287528" y="1444490"/>
                    <a:pt x="281073" y="1446189"/>
                  </a:cubicBezTo>
                  <a:cubicBezTo>
                    <a:pt x="276317" y="1447378"/>
                    <a:pt x="272920" y="1444830"/>
                    <a:pt x="272071" y="1439734"/>
                  </a:cubicBezTo>
                  <a:cubicBezTo>
                    <a:pt x="271391" y="1436167"/>
                    <a:pt x="270882" y="1432430"/>
                    <a:pt x="270542" y="1428863"/>
                  </a:cubicBezTo>
                  <a:cubicBezTo>
                    <a:pt x="266975" y="1386738"/>
                    <a:pt x="275298" y="1345292"/>
                    <a:pt x="278355" y="1303677"/>
                  </a:cubicBezTo>
                  <a:cubicBezTo>
                    <a:pt x="280564" y="1273272"/>
                    <a:pt x="285829" y="1243037"/>
                    <a:pt x="285659" y="1212293"/>
                  </a:cubicBezTo>
                  <a:cubicBezTo>
                    <a:pt x="285659" y="1202101"/>
                    <a:pt x="285150" y="1191230"/>
                    <a:pt x="280564" y="1182398"/>
                  </a:cubicBezTo>
                  <a:cubicBezTo>
                    <a:pt x="274958" y="1171527"/>
                    <a:pt x="273769" y="1159806"/>
                    <a:pt x="269862" y="1148596"/>
                  </a:cubicBezTo>
                  <a:cubicBezTo>
                    <a:pt x="267315" y="1141292"/>
                    <a:pt x="270372" y="1137725"/>
                    <a:pt x="278016" y="1137725"/>
                  </a:cubicBezTo>
                  <a:cubicBezTo>
                    <a:pt x="289906" y="1137555"/>
                    <a:pt x="301796" y="1138404"/>
                    <a:pt x="313686" y="1138234"/>
                  </a:cubicBezTo>
                  <a:cubicBezTo>
                    <a:pt x="321160" y="1138064"/>
                    <a:pt x="324217" y="1140952"/>
                    <a:pt x="323708" y="1148596"/>
                  </a:cubicBezTo>
                  <a:cubicBezTo>
                    <a:pt x="323198" y="1159636"/>
                    <a:pt x="328803" y="1167280"/>
                    <a:pt x="337296" y="1174414"/>
                  </a:cubicBezTo>
                  <a:cubicBezTo>
                    <a:pt x="351055" y="1185625"/>
                    <a:pt x="368041" y="1187154"/>
                    <a:pt x="383668" y="1187663"/>
                  </a:cubicBezTo>
                  <a:cubicBezTo>
                    <a:pt x="424944" y="1189362"/>
                    <a:pt x="466049" y="1193269"/>
                    <a:pt x="507325" y="1194797"/>
                  </a:cubicBezTo>
                  <a:cubicBezTo>
                    <a:pt x="514120" y="1194967"/>
                    <a:pt x="517007" y="1197345"/>
                    <a:pt x="517007" y="1204309"/>
                  </a:cubicBezTo>
                  <a:cubicBezTo>
                    <a:pt x="516837" y="1234884"/>
                    <a:pt x="513100" y="1265289"/>
                    <a:pt x="509194" y="1295524"/>
                  </a:cubicBezTo>
                  <a:cubicBezTo>
                    <a:pt x="504947" y="1328986"/>
                    <a:pt x="502229" y="1362448"/>
                    <a:pt x="499851" y="1395910"/>
                  </a:cubicBezTo>
                  <a:cubicBezTo>
                    <a:pt x="499512" y="1401176"/>
                    <a:pt x="501210" y="1403724"/>
                    <a:pt x="506816" y="1404064"/>
                  </a:cubicBezTo>
                  <a:cubicBezTo>
                    <a:pt x="535522" y="1405592"/>
                    <a:pt x="564228" y="1410688"/>
                    <a:pt x="593104" y="1408140"/>
                  </a:cubicBezTo>
                  <a:cubicBezTo>
                    <a:pt x="597520" y="1407801"/>
                    <a:pt x="602107" y="1407970"/>
                    <a:pt x="606693" y="1407970"/>
                  </a:cubicBezTo>
                  <a:cubicBezTo>
                    <a:pt x="612128" y="1407970"/>
                    <a:pt x="615016" y="1410348"/>
                    <a:pt x="615016" y="1416293"/>
                  </a:cubicBezTo>
                  <a:cubicBezTo>
                    <a:pt x="614676" y="1439564"/>
                    <a:pt x="614506" y="1462665"/>
                    <a:pt x="614167" y="1485936"/>
                  </a:cubicBezTo>
                  <a:cubicBezTo>
                    <a:pt x="614167" y="1488484"/>
                    <a:pt x="614336" y="1491201"/>
                    <a:pt x="610430" y="1490861"/>
                  </a:cubicBezTo>
                  <a:cubicBezTo>
                    <a:pt x="593953" y="1489672"/>
                    <a:pt x="577137" y="1491541"/>
                    <a:pt x="560831" y="1486105"/>
                  </a:cubicBezTo>
                  <a:cubicBezTo>
                    <a:pt x="524991" y="1474046"/>
                    <a:pt x="488980" y="1462325"/>
                    <a:pt x="452801" y="1450945"/>
                  </a:cubicBezTo>
                  <a:cubicBezTo>
                    <a:pt x="438363" y="1446358"/>
                    <a:pt x="436154" y="1447717"/>
                    <a:pt x="429870" y="1458928"/>
                  </a:cubicBezTo>
                  <a:cubicBezTo>
                    <a:pt x="428341" y="1461646"/>
                    <a:pt x="428341" y="1464194"/>
                    <a:pt x="428341" y="1467081"/>
                  </a:cubicBezTo>
                  <a:cubicBezTo>
                    <a:pt x="428341" y="1479821"/>
                    <a:pt x="428511" y="1492560"/>
                    <a:pt x="428171" y="1505300"/>
                  </a:cubicBezTo>
                  <a:cubicBezTo>
                    <a:pt x="428001" y="1512264"/>
                    <a:pt x="428341" y="1518718"/>
                    <a:pt x="434626" y="1523474"/>
                  </a:cubicBezTo>
                  <a:cubicBezTo>
                    <a:pt x="437004" y="1525343"/>
                    <a:pt x="439042" y="1528570"/>
                    <a:pt x="438193" y="1531628"/>
                  </a:cubicBezTo>
                  <a:cubicBezTo>
                    <a:pt x="435645" y="1541479"/>
                    <a:pt x="440571" y="1547085"/>
                    <a:pt x="448214" y="1551671"/>
                  </a:cubicBezTo>
                  <a:cubicBezTo>
                    <a:pt x="450592" y="1553030"/>
                    <a:pt x="451951" y="1555238"/>
                    <a:pt x="451611" y="1557956"/>
                  </a:cubicBezTo>
                  <a:cubicBezTo>
                    <a:pt x="451272" y="1560843"/>
                    <a:pt x="448554" y="1560843"/>
                    <a:pt x="446346" y="1561523"/>
                  </a:cubicBezTo>
                  <a:cubicBezTo>
                    <a:pt x="414582" y="1569846"/>
                    <a:pt x="382988" y="1578679"/>
                    <a:pt x="350715" y="1584454"/>
                  </a:cubicBezTo>
                  <a:cubicBezTo>
                    <a:pt x="336277" y="1587002"/>
                    <a:pt x="327954" y="1598722"/>
                    <a:pt x="327954" y="1610782"/>
                  </a:cubicBezTo>
                  <a:cubicBezTo>
                    <a:pt x="327954" y="1623861"/>
                    <a:pt x="327784" y="1636770"/>
                    <a:pt x="327954" y="1649850"/>
                  </a:cubicBezTo>
                  <a:cubicBezTo>
                    <a:pt x="327954" y="1656984"/>
                    <a:pt x="330332" y="1662929"/>
                    <a:pt x="335428" y="1668194"/>
                  </a:cubicBezTo>
                  <a:cubicBezTo>
                    <a:pt x="340863" y="1673800"/>
                    <a:pt x="346639" y="1679575"/>
                    <a:pt x="346809" y="1688407"/>
                  </a:cubicBezTo>
                  <a:cubicBezTo>
                    <a:pt x="346809" y="1691125"/>
                    <a:pt x="349866" y="1692314"/>
                    <a:pt x="351904" y="1693673"/>
                  </a:cubicBezTo>
                  <a:cubicBezTo>
                    <a:pt x="363285" y="1701317"/>
                    <a:pt x="383498" y="1698259"/>
                    <a:pt x="395558" y="1687219"/>
                  </a:cubicBezTo>
                  <a:cubicBezTo>
                    <a:pt x="405919" y="1677706"/>
                    <a:pt x="408637" y="1664627"/>
                    <a:pt x="410166" y="1651888"/>
                  </a:cubicBezTo>
                  <a:cubicBezTo>
                    <a:pt x="411015" y="1643905"/>
                    <a:pt x="405070" y="1637450"/>
                    <a:pt x="398615" y="1632354"/>
                  </a:cubicBezTo>
                  <a:cubicBezTo>
                    <a:pt x="395728" y="1630146"/>
                    <a:pt x="394539" y="1626919"/>
                    <a:pt x="395388" y="1623182"/>
                  </a:cubicBezTo>
                  <a:cubicBezTo>
                    <a:pt x="396407" y="1619105"/>
                    <a:pt x="400314" y="1619785"/>
                    <a:pt x="403032" y="1619445"/>
                  </a:cubicBezTo>
                  <a:cubicBezTo>
                    <a:pt x="435645" y="1614349"/>
                    <a:pt x="468597" y="1611971"/>
                    <a:pt x="500701" y="1603478"/>
                  </a:cubicBezTo>
                  <a:cubicBezTo>
                    <a:pt x="522103" y="1597703"/>
                    <a:pt x="544694" y="1595665"/>
                    <a:pt x="566606" y="1591928"/>
                  </a:cubicBezTo>
                  <a:cubicBezTo>
                    <a:pt x="583082" y="1589210"/>
                    <a:pt x="599389" y="1584963"/>
                    <a:pt x="616205" y="1587341"/>
                  </a:cubicBezTo>
                  <a:cubicBezTo>
                    <a:pt x="626736" y="1588870"/>
                    <a:pt x="634719" y="1592947"/>
                    <a:pt x="638626" y="1604667"/>
                  </a:cubicBezTo>
                  <a:cubicBezTo>
                    <a:pt x="647629" y="1630655"/>
                    <a:pt x="655952" y="1656984"/>
                    <a:pt x="663935" y="1683312"/>
                  </a:cubicBezTo>
                  <a:cubicBezTo>
                    <a:pt x="668861" y="1699448"/>
                    <a:pt x="672938" y="1715075"/>
                    <a:pt x="667502" y="1731891"/>
                  </a:cubicBezTo>
                  <a:cubicBezTo>
                    <a:pt x="664954" y="1739875"/>
                    <a:pt x="665124" y="1748707"/>
                    <a:pt x="665634" y="1757200"/>
                  </a:cubicBezTo>
                  <a:cubicBezTo>
                    <a:pt x="666993" y="1780471"/>
                    <a:pt x="688735" y="1802043"/>
                    <a:pt x="712345" y="1803402"/>
                  </a:cubicBezTo>
                  <a:cubicBezTo>
                    <a:pt x="734257" y="1804591"/>
                    <a:pt x="759905" y="1784378"/>
                    <a:pt x="763642" y="1762976"/>
                  </a:cubicBezTo>
                  <a:cubicBezTo>
                    <a:pt x="765001" y="1755842"/>
                    <a:pt x="763642" y="1748877"/>
                    <a:pt x="760415" y="1742423"/>
                  </a:cubicBezTo>
                  <a:cubicBezTo>
                    <a:pt x="753791" y="1728664"/>
                    <a:pt x="742580" y="1719152"/>
                    <a:pt x="730860" y="1710319"/>
                  </a:cubicBezTo>
                  <a:cubicBezTo>
                    <a:pt x="728482" y="1708451"/>
                    <a:pt x="726783" y="1707092"/>
                    <a:pt x="725934" y="1704204"/>
                  </a:cubicBezTo>
                  <a:cubicBezTo>
                    <a:pt x="714553" y="1668024"/>
                    <a:pt x="702663" y="1632184"/>
                    <a:pt x="695189" y="1594985"/>
                  </a:cubicBezTo>
                  <a:cubicBezTo>
                    <a:pt x="692811" y="1583435"/>
                    <a:pt x="694000" y="1581906"/>
                    <a:pt x="705890" y="1581736"/>
                  </a:cubicBezTo>
                  <a:cubicBezTo>
                    <a:pt x="707929" y="1581736"/>
                    <a:pt x="709797" y="1582076"/>
                    <a:pt x="711835" y="1582246"/>
                  </a:cubicBezTo>
                  <a:cubicBezTo>
                    <a:pt x="735786" y="1584793"/>
                    <a:pt x="759566" y="1587681"/>
                    <a:pt x="783516" y="1589719"/>
                  </a:cubicBezTo>
                  <a:cubicBezTo>
                    <a:pt x="831756" y="1593626"/>
                    <a:pt x="879996" y="1596514"/>
                    <a:pt x="928236" y="1601270"/>
                  </a:cubicBezTo>
                  <a:cubicBezTo>
                    <a:pt x="948449" y="1603308"/>
                    <a:pt x="948449" y="1603138"/>
                    <a:pt x="942844" y="1623182"/>
                  </a:cubicBezTo>
                  <a:cubicBezTo>
                    <a:pt x="941315" y="1628617"/>
                    <a:pt x="939446" y="1634732"/>
                    <a:pt x="943353" y="1639488"/>
                  </a:cubicBezTo>
                  <a:cubicBezTo>
                    <a:pt x="947600" y="1644754"/>
                    <a:pt x="950148" y="1650529"/>
                    <a:pt x="951506" y="1656984"/>
                  </a:cubicBezTo>
                  <a:cubicBezTo>
                    <a:pt x="952356" y="1661060"/>
                    <a:pt x="954734" y="1662759"/>
                    <a:pt x="958980" y="1663778"/>
                  </a:cubicBezTo>
                  <a:cubicBezTo>
                    <a:pt x="969002" y="1665986"/>
                    <a:pt x="979193" y="1665816"/>
                    <a:pt x="989385" y="1666496"/>
                  </a:cubicBezTo>
                  <a:cubicBezTo>
                    <a:pt x="996179" y="1667005"/>
                    <a:pt x="999916" y="1664118"/>
                    <a:pt x="1002974" y="1659531"/>
                  </a:cubicBezTo>
                  <a:cubicBezTo>
                    <a:pt x="1012656" y="1645263"/>
                    <a:pt x="1014015" y="1629297"/>
                    <a:pt x="1010278" y="1613160"/>
                  </a:cubicBezTo>
                  <a:close/>
                  <a:moveTo>
                    <a:pt x="893245" y="959203"/>
                  </a:moveTo>
                  <a:cubicBezTo>
                    <a:pt x="900379" y="964808"/>
                    <a:pt x="906154" y="960732"/>
                    <a:pt x="911929" y="957674"/>
                  </a:cubicBezTo>
                  <a:cubicBezTo>
                    <a:pt x="921611" y="952748"/>
                    <a:pt x="921611" y="952578"/>
                    <a:pt x="923310" y="963110"/>
                  </a:cubicBezTo>
                  <a:cubicBezTo>
                    <a:pt x="929425" y="999459"/>
                    <a:pt x="935540" y="1035639"/>
                    <a:pt x="941655" y="1071989"/>
                  </a:cubicBezTo>
                  <a:cubicBezTo>
                    <a:pt x="942504" y="1076745"/>
                    <a:pt x="942674" y="1081501"/>
                    <a:pt x="943183" y="1086257"/>
                  </a:cubicBezTo>
                  <a:cubicBezTo>
                    <a:pt x="943013" y="1086257"/>
                    <a:pt x="942844" y="1086257"/>
                    <a:pt x="942504" y="1086257"/>
                  </a:cubicBezTo>
                  <a:cubicBezTo>
                    <a:pt x="942504" y="1090164"/>
                    <a:pt x="942674" y="1094241"/>
                    <a:pt x="942504" y="1098147"/>
                  </a:cubicBezTo>
                  <a:cubicBezTo>
                    <a:pt x="942334" y="1100865"/>
                    <a:pt x="940805" y="1103073"/>
                    <a:pt x="937748" y="1103073"/>
                  </a:cubicBezTo>
                  <a:cubicBezTo>
                    <a:pt x="934690" y="1103243"/>
                    <a:pt x="933501" y="1101205"/>
                    <a:pt x="932822" y="1098317"/>
                  </a:cubicBezTo>
                  <a:cubicBezTo>
                    <a:pt x="928066" y="1076066"/>
                    <a:pt x="919573" y="1054833"/>
                    <a:pt x="912269" y="1033261"/>
                  </a:cubicBezTo>
                  <a:cubicBezTo>
                    <a:pt x="905645" y="1013897"/>
                    <a:pt x="897152" y="995213"/>
                    <a:pt x="893245" y="974830"/>
                  </a:cubicBezTo>
                  <a:cubicBezTo>
                    <a:pt x="892565" y="970753"/>
                    <a:pt x="888828" y="967526"/>
                    <a:pt x="888998" y="962940"/>
                  </a:cubicBezTo>
                  <a:cubicBezTo>
                    <a:pt x="888998" y="960562"/>
                    <a:pt x="889508" y="956145"/>
                    <a:pt x="893245" y="959203"/>
                  </a:cubicBezTo>
                  <a:close/>
                </a:path>
              </a:pathLst>
            </a:custGeom>
            <a:solidFill>
              <a:schemeClr val="tx2">
                <a:lumMod val="40000"/>
                <a:lumOff val="60000"/>
              </a:schemeClr>
            </a:solidFill>
            <a:ln w="1698" cap="flat">
              <a:noFill/>
              <a:prstDash val="solid"/>
              <a:miter/>
            </a:ln>
          </p:spPr>
          <p:txBody>
            <a:bodyPr rtlCol="0" anchor="ctr"/>
            <a:lstStyle/>
            <a:p>
              <a:endParaRPr lang="en-US"/>
            </a:p>
          </p:txBody>
        </p:sp>
      </p:grpSp>
      <p:grpSp>
        <p:nvGrpSpPr>
          <p:cNvPr id="42" name="Group 62">
            <a:extLst>
              <a:ext uri="{FF2B5EF4-FFF2-40B4-BE49-F238E27FC236}">
                <a16:creationId xmlns:a16="http://schemas.microsoft.com/office/drawing/2014/main" xmlns="" id="{160E4F19-0B20-472D-986D-BFBD7EAB1171}"/>
              </a:ext>
            </a:extLst>
          </p:cNvPr>
          <p:cNvGrpSpPr/>
          <p:nvPr/>
        </p:nvGrpSpPr>
        <p:grpSpPr>
          <a:xfrm>
            <a:off x="3402107" y="1676013"/>
            <a:ext cx="1983254" cy="4215759"/>
            <a:chOff x="2557931" y="1823747"/>
            <a:chExt cx="1983254" cy="4215759"/>
          </a:xfrm>
        </p:grpSpPr>
        <p:sp>
          <p:nvSpPr>
            <p:cNvPr id="43" name="Oval 25">
              <a:extLst>
                <a:ext uri="{FF2B5EF4-FFF2-40B4-BE49-F238E27FC236}">
                  <a16:creationId xmlns:a16="http://schemas.microsoft.com/office/drawing/2014/main" xmlns="" id="{6CCF7700-7CEF-4125-9B1E-61990A07D387}"/>
                </a:ext>
              </a:extLst>
            </p:cNvPr>
            <p:cNvSpPr/>
            <p:nvPr/>
          </p:nvSpPr>
          <p:spPr>
            <a:xfrm>
              <a:off x="3277450" y="1823747"/>
              <a:ext cx="914400" cy="9144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5" name="Oval 26">
              <a:extLst>
                <a:ext uri="{FF2B5EF4-FFF2-40B4-BE49-F238E27FC236}">
                  <a16:creationId xmlns:a16="http://schemas.microsoft.com/office/drawing/2014/main" xmlns="" id="{1B742A5A-FEF0-4305-9EED-2C46AEF05010}"/>
                </a:ext>
              </a:extLst>
            </p:cNvPr>
            <p:cNvSpPr/>
            <p:nvPr/>
          </p:nvSpPr>
          <p:spPr>
            <a:xfrm>
              <a:off x="2557931" y="3513507"/>
              <a:ext cx="914400" cy="9144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8" name="Oval 27">
              <a:extLst>
                <a:ext uri="{FF2B5EF4-FFF2-40B4-BE49-F238E27FC236}">
                  <a16:creationId xmlns:a16="http://schemas.microsoft.com/office/drawing/2014/main" xmlns="" id="{2F219CDA-EBB6-4E10-80E8-721811CF8D91}"/>
                </a:ext>
              </a:extLst>
            </p:cNvPr>
            <p:cNvSpPr/>
            <p:nvPr/>
          </p:nvSpPr>
          <p:spPr>
            <a:xfrm>
              <a:off x="3277450" y="5125106"/>
              <a:ext cx="914400" cy="9144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9" name="TextBox 48">
              <a:extLst>
                <a:ext uri="{FF2B5EF4-FFF2-40B4-BE49-F238E27FC236}">
                  <a16:creationId xmlns:a16="http://schemas.microsoft.com/office/drawing/2014/main" xmlns="" id="{7B72F386-8192-4C9D-85E8-80A9B4AEEAAC}"/>
                </a:ext>
              </a:extLst>
            </p:cNvPr>
            <p:cNvSpPr txBox="1"/>
            <p:nvPr/>
          </p:nvSpPr>
          <p:spPr>
            <a:xfrm>
              <a:off x="3307018" y="5338708"/>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3</a:t>
              </a:r>
              <a:endParaRPr lang="ko-KR" altLang="en-US" b="1" dirty="0">
                <a:solidFill>
                  <a:srgbClr val="C00000"/>
                </a:solidFill>
                <a:cs typeface="Arial" pitchFamily="34" charset="0"/>
              </a:endParaRPr>
            </a:p>
          </p:txBody>
        </p:sp>
        <p:sp>
          <p:nvSpPr>
            <p:cNvPr id="50" name="TextBox 49">
              <a:extLst>
                <a:ext uri="{FF2B5EF4-FFF2-40B4-BE49-F238E27FC236}">
                  <a16:creationId xmlns:a16="http://schemas.microsoft.com/office/drawing/2014/main" xmlns="" id="{37DBE37D-5D31-41E1-850E-600883B8652B}"/>
                </a:ext>
              </a:extLst>
            </p:cNvPr>
            <p:cNvSpPr txBox="1"/>
            <p:nvPr/>
          </p:nvSpPr>
          <p:spPr>
            <a:xfrm>
              <a:off x="2583085" y="3727110"/>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2</a:t>
              </a:r>
              <a:endParaRPr lang="ko-KR" altLang="en-US" b="1" dirty="0">
                <a:solidFill>
                  <a:srgbClr val="C00000"/>
                </a:solidFill>
                <a:cs typeface="Arial" pitchFamily="34" charset="0"/>
              </a:endParaRPr>
            </a:p>
          </p:txBody>
        </p:sp>
        <p:sp>
          <p:nvSpPr>
            <p:cNvPr id="51" name="TextBox 50">
              <a:extLst>
                <a:ext uri="{FF2B5EF4-FFF2-40B4-BE49-F238E27FC236}">
                  <a16:creationId xmlns:a16="http://schemas.microsoft.com/office/drawing/2014/main" xmlns="" id="{FBFA138E-6CBE-41BC-9A7F-F983BF67BDC1}"/>
                </a:ext>
              </a:extLst>
            </p:cNvPr>
            <p:cNvSpPr txBox="1"/>
            <p:nvPr/>
          </p:nvSpPr>
          <p:spPr>
            <a:xfrm>
              <a:off x="3307018" y="2037349"/>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1</a:t>
              </a:r>
              <a:endParaRPr lang="ko-KR" altLang="en-US" b="1" dirty="0">
                <a:solidFill>
                  <a:srgbClr val="C00000"/>
                </a:solidFill>
                <a:cs typeface="Arial" pitchFamily="34" charset="0"/>
              </a:endParaRPr>
            </a:p>
          </p:txBody>
        </p:sp>
        <p:cxnSp>
          <p:nvCxnSpPr>
            <p:cNvPr id="52" name="Straight Arrow Connector 31">
              <a:extLst>
                <a:ext uri="{FF2B5EF4-FFF2-40B4-BE49-F238E27FC236}">
                  <a16:creationId xmlns:a16="http://schemas.microsoft.com/office/drawing/2014/main" xmlns="" id="{901DED47-1ECE-425E-A984-DD5C70158831}"/>
                </a:ext>
              </a:extLst>
            </p:cNvPr>
            <p:cNvCxnSpPr>
              <a:cxnSpLocks/>
            </p:cNvCxnSpPr>
            <p:nvPr/>
          </p:nvCxnSpPr>
          <p:spPr>
            <a:xfrm flipH="1" flipV="1">
              <a:off x="4135952" y="2675752"/>
              <a:ext cx="405233" cy="648000"/>
            </a:xfrm>
            <a:prstGeom prst="straightConnector1">
              <a:avLst/>
            </a:prstGeom>
            <a:ln w="25400">
              <a:solidFill>
                <a:srgbClr val="002060"/>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53" name="Straight Arrow Connector 32">
              <a:extLst>
                <a:ext uri="{FF2B5EF4-FFF2-40B4-BE49-F238E27FC236}">
                  <a16:creationId xmlns:a16="http://schemas.microsoft.com/office/drawing/2014/main" xmlns="" id="{FEFDB6FA-228A-406D-A1AA-00B8D9B6B168}"/>
                </a:ext>
              </a:extLst>
            </p:cNvPr>
            <p:cNvCxnSpPr/>
            <p:nvPr/>
          </p:nvCxnSpPr>
          <p:spPr>
            <a:xfrm flipH="1">
              <a:off x="3515984" y="3970709"/>
              <a:ext cx="504150" cy="0"/>
            </a:xfrm>
            <a:prstGeom prst="straightConnector1">
              <a:avLst/>
            </a:prstGeom>
            <a:ln w="25400">
              <a:solidFill>
                <a:srgbClr val="002060"/>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56" name="Straight Arrow Connector 33">
              <a:extLst>
                <a:ext uri="{FF2B5EF4-FFF2-40B4-BE49-F238E27FC236}">
                  <a16:creationId xmlns:a16="http://schemas.microsoft.com/office/drawing/2014/main" xmlns="" id="{2434DD6B-5F23-4CC7-9E47-024A4962D246}"/>
                </a:ext>
              </a:extLst>
            </p:cNvPr>
            <p:cNvCxnSpPr>
              <a:cxnSpLocks/>
            </p:cNvCxnSpPr>
            <p:nvPr/>
          </p:nvCxnSpPr>
          <p:spPr>
            <a:xfrm flipH="1">
              <a:off x="4160483" y="4947528"/>
              <a:ext cx="380702" cy="317092"/>
            </a:xfrm>
            <a:prstGeom prst="straightConnector1">
              <a:avLst/>
            </a:prstGeom>
            <a:ln w="25400">
              <a:solidFill>
                <a:srgbClr val="002060"/>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57" name="Group 63">
            <a:extLst>
              <a:ext uri="{FF2B5EF4-FFF2-40B4-BE49-F238E27FC236}">
                <a16:creationId xmlns:a16="http://schemas.microsoft.com/office/drawing/2014/main" xmlns="" id="{B9366259-0F23-4B10-825D-444C9C7BDE6B}"/>
              </a:ext>
            </a:extLst>
          </p:cNvPr>
          <p:cNvGrpSpPr/>
          <p:nvPr/>
        </p:nvGrpSpPr>
        <p:grpSpPr>
          <a:xfrm>
            <a:off x="6896535" y="1498145"/>
            <a:ext cx="2296562" cy="3936427"/>
            <a:chOff x="6723048" y="1014242"/>
            <a:chExt cx="2296562" cy="3936427"/>
          </a:xfrm>
        </p:grpSpPr>
        <p:sp>
          <p:nvSpPr>
            <p:cNvPr id="58" name="Oval 43">
              <a:extLst>
                <a:ext uri="{FF2B5EF4-FFF2-40B4-BE49-F238E27FC236}">
                  <a16:creationId xmlns:a16="http://schemas.microsoft.com/office/drawing/2014/main" xmlns="" id="{625A62DB-FA15-45E4-81C7-A16BBA07FFBB}"/>
                </a:ext>
              </a:extLst>
            </p:cNvPr>
            <p:cNvSpPr/>
            <p:nvPr/>
          </p:nvSpPr>
          <p:spPr>
            <a:xfrm>
              <a:off x="7673163" y="2223455"/>
              <a:ext cx="914400" cy="9144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9" name="Oval 44">
              <a:extLst>
                <a:ext uri="{FF2B5EF4-FFF2-40B4-BE49-F238E27FC236}">
                  <a16:creationId xmlns:a16="http://schemas.microsoft.com/office/drawing/2014/main" xmlns="" id="{650A25F7-805C-4681-B95A-AE75E0E754F5}"/>
                </a:ext>
              </a:extLst>
            </p:cNvPr>
            <p:cNvSpPr/>
            <p:nvPr/>
          </p:nvSpPr>
          <p:spPr>
            <a:xfrm>
              <a:off x="6869322" y="1014242"/>
              <a:ext cx="914400" cy="9144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0" name="TextBox 59">
              <a:extLst>
                <a:ext uri="{FF2B5EF4-FFF2-40B4-BE49-F238E27FC236}">
                  <a16:creationId xmlns:a16="http://schemas.microsoft.com/office/drawing/2014/main" xmlns="" id="{B45C29C7-B1AE-41E1-8DDC-9B7A76CA9039}"/>
                </a:ext>
              </a:extLst>
            </p:cNvPr>
            <p:cNvSpPr txBox="1"/>
            <p:nvPr/>
          </p:nvSpPr>
          <p:spPr>
            <a:xfrm>
              <a:off x="6908766" y="1264777"/>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8</a:t>
              </a:r>
              <a:endParaRPr lang="ko-KR" altLang="en-US" b="1" dirty="0">
                <a:solidFill>
                  <a:srgbClr val="C00000"/>
                </a:solidFill>
                <a:cs typeface="Arial" pitchFamily="34" charset="0"/>
              </a:endParaRPr>
            </a:p>
          </p:txBody>
        </p:sp>
        <p:sp>
          <p:nvSpPr>
            <p:cNvPr id="61" name="TextBox 60">
              <a:extLst>
                <a:ext uri="{FF2B5EF4-FFF2-40B4-BE49-F238E27FC236}">
                  <a16:creationId xmlns:a16="http://schemas.microsoft.com/office/drawing/2014/main" xmlns="" id="{FCDEF202-D8B0-42B1-9CD1-F5458650D48D}"/>
                </a:ext>
              </a:extLst>
            </p:cNvPr>
            <p:cNvSpPr txBox="1"/>
            <p:nvPr/>
          </p:nvSpPr>
          <p:spPr>
            <a:xfrm>
              <a:off x="7698315" y="2495989"/>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7</a:t>
              </a:r>
              <a:endParaRPr lang="ko-KR" altLang="en-US" b="1" dirty="0">
                <a:solidFill>
                  <a:srgbClr val="C00000"/>
                </a:solidFill>
                <a:cs typeface="Arial" pitchFamily="34" charset="0"/>
              </a:endParaRPr>
            </a:p>
          </p:txBody>
        </p:sp>
        <p:sp>
          <p:nvSpPr>
            <p:cNvPr id="63" name="Oval 47">
              <a:extLst>
                <a:ext uri="{FF2B5EF4-FFF2-40B4-BE49-F238E27FC236}">
                  <a16:creationId xmlns:a16="http://schemas.microsoft.com/office/drawing/2014/main" xmlns="" id="{579A4714-64D8-413B-B4E0-BED7B1E8CC93}"/>
                </a:ext>
              </a:extLst>
            </p:cNvPr>
            <p:cNvSpPr/>
            <p:nvPr/>
          </p:nvSpPr>
          <p:spPr>
            <a:xfrm>
              <a:off x="8105210" y="3781211"/>
              <a:ext cx="914400" cy="9144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4" name="TextBox 63">
              <a:extLst>
                <a:ext uri="{FF2B5EF4-FFF2-40B4-BE49-F238E27FC236}">
                  <a16:creationId xmlns:a16="http://schemas.microsoft.com/office/drawing/2014/main" xmlns="" id="{4C59A531-53F1-4D1D-97BD-120DC2122757}"/>
                </a:ext>
              </a:extLst>
            </p:cNvPr>
            <p:cNvSpPr txBox="1"/>
            <p:nvPr/>
          </p:nvSpPr>
          <p:spPr>
            <a:xfrm>
              <a:off x="8155515" y="4053745"/>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6</a:t>
              </a:r>
              <a:endParaRPr lang="ko-KR" altLang="en-US" b="1" dirty="0">
                <a:solidFill>
                  <a:srgbClr val="C00000"/>
                </a:solidFill>
                <a:cs typeface="Arial" pitchFamily="34" charset="0"/>
              </a:endParaRPr>
            </a:p>
          </p:txBody>
        </p:sp>
        <p:cxnSp>
          <p:nvCxnSpPr>
            <p:cNvPr id="65" name="Straight Arrow Connector 49">
              <a:extLst>
                <a:ext uri="{FF2B5EF4-FFF2-40B4-BE49-F238E27FC236}">
                  <a16:creationId xmlns:a16="http://schemas.microsoft.com/office/drawing/2014/main" xmlns="" id="{048BA501-0C4E-4F87-BCB3-F0462B9D5D96}"/>
                </a:ext>
              </a:extLst>
            </p:cNvPr>
            <p:cNvCxnSpPr>
              <a:cxnSpLocks/>
            </p:cNvCxnSpPr>
            <p:nvPr/>
          </p:nvCxnSpPr>
          <p:spPr>
            <a:xfrm flipV="1">
              <a:off x="6723048" y="1928643"/>
              <a:ext cx="371437" cy="428012"/>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66" name="Straight Arrow Connector 50">
              <a:extLst>
                <a:ext uri="{FF2B5EF4-FFF2-40B4-BE49-F238E27FC236}">
                  <a16:creationId xmlns:a16="http://schemas.microsoft.com/office/drawing/2014/main" xmlns="" id="{FA20B7FB-3CBD-41E5-B854-FA495457D448}"/>
                </a:ext>
              </a:extLst>
            </p:cNvPr>
            <p:cNvCxnSpPr/>
            <p:nvPr/>
          </p:nvCxnSpPr>
          <p:spPr>
            <a:xfrm>
              <a:off x="6723048" y="2776178"/>
              <a:ext cx="814291" cy="0"/>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67" name="Straight Arrow Connector 51">
              <a:extLst>
                <a:ext uri="{FF2B5EF4-FFF2-40B4-BE49-F238E27FC236}">
                  <a16:creationId xmlns:a16="http://schemas.microsoft.com/office/drawing/2014/main" xmlns="" id="{57D37E19-E43A-48ED-93A4-6CAD7263D6B7}"/>
                </a:ext>
              </a:extLst>
            </p:cNvPr>
            <p:cNvCxnSpPr>
              <a:cxnSpLocks/>
            </p:cNvCxnSpPr>
            <p:nvPr/>
          </p:nvCxnSpPr>
          <p:spPr>
            <a:xfrm>
              <a:off x="7020721" y="4457784"/>
              <a:ext cx="516618" cy="492885"/>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474561" y="1070335"/>
            <a:ext cx="10845479" cy="381965"/>
          </a:xfrm>
          <a:prstGeom prst="rect">
            <a:avLst/>
          </a:prstGeom>
          <a:noFill/>
        </p:spPr>
        <p:txBody>
          <a:bodyPr wrap="square" rtlCol="0">
            <a:spAutoFit/>
          </a:bodyPr>
          <a:lstStyle/>
          <a:p>
            <a:r>
              <a:rPr lang="el-GR" dirty="0">
                <a:solidFill>
                  <a:srgbClr val="002060"/>
                </a:solidFill>
              </a:rPr>
              <a:t> Ο Εθνικός Μηχανισμός, διαρθρώνεται και λειτουργεί διοικητικά μέσω των κάτωθι δομών: </a:t>
            </a:r>
          </a:p>
        </p:txBody>
      </p:sp>
      <p:sp>
        <p:nvSpPr>
          <p:cNvPr id="8" name="TextBox 7"/>
          <p:cNvSpPr txBox="1"/>
          <p:nvPr/>
        </p:nvSpPr>
        <p:spPr>
          <a:xfrm>
            <a:off x="1215342" y="1594604"/>
            <a:ext cx="2906284" cy="1077218"/>
          </a:xfrm>
          <a:prstGeom prst="rect">
            <a:avLst/>
          </a:prstGeom>
          <a:noFill/>
        </p:spPr>
        <p:txBody>
          <a:bodyPr wrap="square" rtlCol="0">
            <a:spAutoFit/>
          </a:bodyPr>
          <a:lstStyle/>
          <a:p>
            <a:pPr algn="ctr"/>
            <a:r>
              <a:rPr lang="el-GR" sz="1600" dirty="0">
                <a:solidFill>
                  <a:srgbClr val="002060"/>
                </a:solidFill>
              </a:rPr>
              <a:t> Της Γενικής Γραμματείας Πολιτικής Προστασίας του Υπουργείου Προστασίας του Πολίτη</a:t>
            </a:r>
          </a:p>
        </p:txBody>
      </p:sp>
      <p:sp>
        <p:nvSpPr>
          <p:cNvPr id="9" name="TextBox 8"/>
          <p:cNvSpPr txBox="1"/>
          <p:nvPr/>
        </p:nvSpPr>
        <p:spPr>
          <a:xfrm>
            <a:off x="659757" y="3579376"/>
            <a:ext cx="2742350" cy="830997"/>
          </a:xfrm>
          <a:prstGeom prst="rect">
            <a:avLst/>
          </a:prstGeom>
          <a:noFill/>
        </p:spPr>
        <p:txBody>
          <a:bodyPr wrap="square" rtlCol="0">
            <a:spAutoFit/>
          </a:bodyPr>
          <a:lstStyle/>
          <a:p>
            <a:pPr algn="ctr"/>
            <a:r>
              <a:rPr lang="el-GR" sz="1600" dirty="0">
                <a:solidFill>
                  <a:srgbClr val="002060"/>
                </a:solidFill>
              </a:rPr>
              <a:t> Της Επιτελικής Δομής ΕΣΠΑ Πολιτικής Προστασίας</a:t>
            </a:r>
          </a:p>
        </p:txBody>
      </p:sp>
      <p:sp>
        <p:nvSpPr>
          <p:cNvPr id="10" name="TextBox 9"/>
          <p:cNvSpPr txBox="1"/>
          <p:nvPr/>
        </p:nvSpPr>
        <p:spPr>
          <a:xfrm>
            <a:off x="1539433" y="5190974"/>
            <a:ext cx="2582193" cy="1077218"/>
          </a:xfrm>
          <a:prstGeom prst="rect">
            <a:avLst/>
          </a:prstGeom>
          <a:noFill/>
        </p:spPr>
        <p:txBody>
          <a:bodyPr wrap="square" rtlCol="0">
            <a:spAutoFit/>
          </a:bodyPr>
          <a:lstStyle/>
          <a:p>
            <a:pPr algn="ctr"/>
            <a:r>
              <a:rPr lang="el-GR" sz="1600" dirty="0">
                <a:solidFill>
                  <a:srgbClr val="002060"/>
                </a:solidFill>
              </a:rPr>
              <a:t>Του Επιχειρησιακού Ταμείου Πρόληψης και Αντιμετώπισης Κινδύνων (Ε.Τ.Π.Α.Κ.).</a:t>
            </a:r>
          </a:p>
        </p:txBody>
      </p:sp>
      <p:cxnSp>
        <p:nvCxnSpPr>
          <p:cNvPr id="71" name="Straight Arrow Connector 50">
            <a:extLst>
              <a:ext uri="{FF2B5EF4-FFF2-40B4-BE49-F238E27FC236}">
                <a16:creationId xmlns:a16="http://schemas.microsoft.com/office/drawing/2014/main" xmlns="" id="{FA20B7FB-3CBD-41E5-B854-FA495457D448}"/>
              </a:ext>
            </a:extLst>
          </p:cNvPr>
          <p:cNvCxnSpPr/>
          <p:nvPr/>
        </p:nvCxnSpPr>
        <p:spPr>
          <a:xfrm>
            <a:off x="7588360" y="4733774"/>
            <a:ext cx="638808" cy="0"/>
          </a:xfrm>
          <a:prstGeom prst="straightConnector1">
            <a:avLst/>
          </a:prstGeom>
          <a:ln w="25400">
            <a:solidFill>
              <a:schemeClr val="accent3"/>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99" name="Oval 47">
            <a:extLst>
              <a:ext uri="{FF2B5EF4-FFF2-40B4-BE49-F238E27FC236}">
                <a16:creationId xmlns:a16="http://schemas.microsoft.com/office/drawing/2014/main" xmlns="" id="{579A4714-64D8-413B-B4E0-BED7B1E8CC93}"/>
              </a:ext>
            </a:extLst>
          </p:cNvPr>
          <p:cNvSpPr/>
          <p:nvPr/>
        </p:nvSpPr>
        <p:spPr>
          <a:xfrm>
            <a:off x="7525852" y="5436229"/>
            <a:ext cx="914400" cy="9144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0" name="TextBox 99">
            <a:extLst>
              <a:ext uri="{FF2B5EF4-FFF2-40B4-BE49-F238E27FC236}">
                <a16:creationId xmlns:a16="http://schemas.microsoft.com/office/drawing/2014/main" xmlns="" id="{4C59A531-53F1-4D1D-97BD-120DC2122757}"/>
              </a:ext>
            </a:extLst>
          </p:cNvPr>
          <p:cNvSpPr txBox="1"/>
          <p:nvPr/>
        </p:nvSpPr>
        <p:spPr>
          <a:xfrm>
            <a:off x="7566177" y="5708763"/>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5</a:t>
            </a:r>
            <a:endParaRPr lang="ko-KR" altLang="en-US" b="1" dirty="0">
              <a:solidFill>
                <a:srgbClr val="C00000"/>
              </a:solidFill>
              <a:cs typeface="Arial" pitchFamily="34" charset="0"/>
            </a:endParaRPr>
          </a:p>
        </p:txBody>
      </p:sp>
      <p:sp>
        <p:nvSpPr>
          <p:cNvPr id="14" name="TextBox 13"/>
          <p:cNvSpPr txBox="1"/>
          <p:nvPr/>
        </p:nvSpPr>
        <p:spPr>
          <a:xfrm>
            <a:off x="7948916" y="1551306"/>
            <a:ext cx="3217762" cy="830997"/>
          </a:xfrm>
          <a:prstGeom prst="rect">
            <a:avLst/>
          </a:prstGeom>
          <a:noFill/>
        </p:spPr>
        <p:txBody>
          <a:bodyPr wrap="square" rtlCol="0">
            <a:spAutoFit/>
          </a:bodyPr>
          <a:lstStyle/>
          <a:p>
            <a:pPr algn="ctr"/>
            <a:r>
              <a:rPr lang="el-GR" sz="1600" dirty="0">
                <a:solidFill>
                  <a:srgbClr val="002060"/>
                </a:solidFill>
              </a:rPr>
              <a:t>Της Εθνικής Σχολής Διαχείρισης Κρίσεων και Αντιμετώπισης Κινδύνων. </a:t>
            </a:r>
          </a:p>
        </p:txBody>
      </p:sp>
      <p:sp>
        <p:nvSpPr>
          <p:cNvPr id="15" name="TextBox 14"/>
          <p:cNvSpPr txBox="1"/>
          <p:nvPr/>
        </p:nvSpPr>
        <p:spPr>
          <a:xfrm>
            <a:off x="8519259" y="2748379"/>
            <a:ext cx="3078573" cy="830997"/>
          </a:xfrm>
          <a:prstGeom prst="rect">
            <a:avLst/>
          </a:prstGeom>
          <a:noFill/>
        </p:spPr>
        <p:txBody>
          <a:bodyPr wrap="square" rtlCol="0">
            <a:spAutoFit/>
          </a:bodyPr>
          <a:lstStyle/>
          <a:p>
            <a:pPr algn="ctr"/>
            <a:r>
              <a:rPr lang="el-GR" sz="1600" dirty="0">
                <a:solidFill>
                  <a:srgbClr val="002060"/>
                </a:solidFill>
              </a:rPr>
              <a:t>Του Κέντρου Μελετών Διαχείρισης Κρίσεων (ΚΕ. ΜΕ.ΔΙ.Κ.). </a:t>
            </a:r>
          </a:p>
        </p:txBody>
      </p:sp>
      <p:sp>
        <p:nvSpPr>
          <p:cNvPr id="16" name="TextBox 15"/>
          <p:cNvSpPr txBox="1"/>
          <p:nvPr/>
        </p:nvSpPr>
        <p:spPr>
          <a:xfrm>
            <a:off x="9086126" y="4195165"/>
            <a:ext cx="2395959" cy="1077218"/>
          </a:xfrm>
          <a:prstGeom prst="rect">
            <a:avLst/>
          </a:prstGeom>
          <a:noFill/>
        </p:spPr>
        <p:txBody>
          <a:bodyPr wrap="square" rtlCol="0">
            <a:spAutoFit/>
          </a:bodyPr>
          <a:lstStyle/>
          <a:p>
            <a:pPr algn="ctr"/>
            <a:r>
              <a:rPr lang="el-GR" sz="1600" dirty="0">
                <a:solidFill>
                  <a:srgbClr val="002060"/>
                </a:solidFill>
              </a:rPr>
              <a:t> Του Μόνιμου Επιστημονικού Συμβουλίου Πολιτικής Προστασίας</a:t>
            </a:r>
          </a:p>
        </p:txBody>
      </p:sp>
      <p:sp>
        <p:nvSpPr>
          <p:cNvPr id="17" name="TextBox 16"/>
          <p:cNvSpPr txBox="1"/>
          <p:nvPr/>
        </p:nvSpPr>
        <p:spPr>
          <a:xfrm>
            <a:off x="8218392" y="5601041"/>
            <a:ext cx="3011596" cy="584775"/>
          </a:xfrm>
          <a:prstGeom prst="rect">
            <a:avLst/>
          </a:prstGeom>
          <a:noFill/>
        </p:spPr>
        <p:txBody>
          <a:bodyPr wrap="square" rtlCol="0">
            <a:spAutoFit/>
          </a:bodyPr>
          <a:lstStyle/>
          <a:p>
            <a:pPr algn="ctr"/>
            <a:r>
              <a:rPr lang="el-GR" sz="1600" dirty="0">
                <a:solidFill>
                  <a:srgbClr val="002060"/>
                </a:solidFill>
              </a:rPr>
              <a:t> Του Ευρωπαϊκού Κέντρου Δασικών Πυρκαγιών</a:t>
            </a:r>
          </a:p>
        </p:txBody>
      </p:sp>
      <p:sp>
        <p:nvSpPr>
          <p:cNvPr id="101" name="Oval 47">
            <a:extLst>
              <a:ext uri="{FF2B5EF4-FFF2-40B4-BE49-F238E27FC236}">
                <a16:creationId xmlns:a16="http://schemas.microsoft.com/office/drawing/2014/main" xmlns="" id="{579A4714-64D8-413B-B4E0-BED7B1E8CC93}"/>
              </a:ext>
            </a:extLst>
          </p:cNvPr>
          <p:cNvSpPr/>
          <p:nvPr/>
        </p:nvSpPr>
        <p:spPr>
          <a:xfrm>
            <a:off x="5739547" y="5436229"/>
            <a:ext cx="914400" cy="9144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cxnSp>
        <p:nvCxnSpPr>
          <p:cNvPr id="102" name="Straight Arrow Connector 51">
            <a:extLst>
              <a:ext uri="{FF2B5EF4-FFF2-40B4-BE49-F238E27FC236}">
                <a16:creationId xmlns:a16="http://schemas.microsoft.com/office/drawing/2014/main" xmlns="" id="{57D37E19-E43A-48ED-93A4-6CAD7263D6B7}"/>
              </a:ext>
            </a:extLst>
          </p:cNvPr>
          <p:cNvCxnSpPr>
            <a:cxnSpLocks/>
          </p:cNvCxnSpPr>
          <p:nvPr/>
        </p:nvCxnSpPr>
        <p:spPr>
          <a:xfrm>
            <a:off x="5897300" y="4906980"/>
            <a:ext cx="299446" cy="469536"/>
          </a:xfrm>
          <a:prstGeom prst="straightConnector1">
            <a:avLst/>
          </a:prstGeom>
          <a:ln w="25400">
            <a:solidFill>
              <a:srgbClr val="002060"/>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xmlns="" id="{4C59A531-53F1-4D1D-97BD-120DC2122757}"/>
              </a:ext>
            </a:extLst>
          </p:cNvPr>
          <p:cNvSpPr txBox="1"/>
          <p:nvPr/>
        </p:nvSpPr>
        <p:spPr>
          <a:xfrm>
            <a:off x="5764699" y="5708763"/>
            <a:ext cx="864095" cy="369332"/>
          </a:xfrm>
          <a:prstGeom prst="rect">
            <a:avLst/>
          </a:prstGeom>
          <a:noFill/>
        </p:spPr>
        <p:txBody>
          <a:bodyPr wrap="square" rtlCol="0">
            <a:spAutoFit/>
          </a:bodyPr>
          <a:lstStyle/>
          <a:p>
            <a:pPr algn="ctr"/>
            <a:r>
              <a:rPr lang="el-GR" altLang="ko-KR" b="1" dirty="0">
                <a:solidFill>
                  <a:srgbClr val="C00000"/>
                </a:solidFill>
                <a:cs typeface="Arial" pitchFamily="34" charset="0"/>
              </a:rPr>
              <a:t>4</a:t>
            </a:r>
            <a:endParaRPr lang="ko-KR" altLang="en-US" b="1" dirty="0">
              <a:solidFill>
                <a:srgbClr val="C00000"/>
              </a:solidFill>
              <a:cs typeface="Arial" pitchFamily="34" charset="0"/>
            </a:endParaRPr>
          </a:p>
        </p:txBody>
      </p:sp>
      <p:sp>
        <p:nvSpPr>
          <p:cNvPr id="24" name="TextBox 23"/>
          <p:cNvSpPr txBox="1"/>
          <p:nvPr/>
        </p:nvSpPr>
        <p:spPr>
          <a:xfrm>
            <a:off x="4501400" y="6252745"/>
            <a:ext cx="3526799" cy="584775"/>
          </a:xfrm>
          <a:prstGeom prst="rect">
            <a:avLst/>
          </a:prstGeom>
          <a:noFill/>
        </p:spPr>
        <p:txBody>
          <a:bodyPr wrap="square" rtlCol="0">
            <a:spAutoFit/>
          </a:bodyPr>
          <a:lstStyle/>
          <a:p>
            <a:pPr algn="ctr"/>
            <a:r>
              <a:rPr lang="el-GR" sz="1600" dirty="0">
                <a:solidFill>
                  <a:srgbClr val="002060"/>
                </a:solidFill>
              </a:rPr>
              <a:t> Της Γενικής Διεύθυνσης Οικονομικών Υπηρεσιών (Γ.Δ.Ο.Υ.). </a:t>
            </a:r>
          </a:p>
        </p:txBody>
      </p:sp>
    </p:spTree>
    <p:extLst>
      <p:ext uri="{BB962C8B-B14F-4D97-AF65-F5344CB8AC3E}">
        <p14:creationId xmlns:p14="http://schemas.microsoft.com/office/powerpoint/2010/main" val="21704838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920977" y="278716"/>
            <a:ext cx="5127109" cy="461665"/>
          </a:xfrm>
          <a:prstGeom prst="rect">
            <a:avLst/>
          </a:prstGeom>
        </p:spPr>
        <p:txBody>
          <a:bodyPr wrap="none">
            <a:spAutoFit/>
          </a:bodyPr>
          <a:lstStyle/>
          <a:p>
            <a:pPr algn="ctr"/>
            <a:r>
              <a:rPr lang="el-GR" sz="2400" b="1" dirty="0" smtClean="0">
                <a:solidFill>
                  <a:srgbClr val="002060"/>
                </a:solidFill>
              </a:rPr>
              <a:t>ΔΡΑΣΕΙΣ ΕΘΝΙΚΟΥ ΜΗΧΑΝΙΣΜΟΥ</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aphicFrame>
        <p:nvGraphicFramePr>
          <p:cNvPr id="39" name="Διάγραμμα 9"/>
          <p:cNvGraphicFramePr/>
          <p:nvPr>
            <p:extLst>
              <p:ext uri="{D42A27DB-BD31-4B8C-83A1-F6EECF244321}">
                <p14:modId xmlns:p14="http://schemas.microsoft.com/office/powerpoint/2010/main" val="3445787316"/>
              </p:ext>
            </p:extLst>
          </p:nvPr>
        </p:nvGraphicFramePr>
        <p:xfrm>
          <a:off x="920977" y="1355714"/>
          <a:ext cx="10301817" cy="4898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0" name="Στρογγυλεμένο ορθογώνιο 17"/>
          <p:cNvSpPr/>
          <p:nvPr/>
        </p:nvSpPr>
        <p:spPr>
          <a:xfrm>
            <a:off x="407459" y="1478481"/>
            <a:ext cx="3960473" cy="17716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defRPr/>
            </a:pPr>
            <a:r>
              <a:rPr lang="el-GR" sz="1500" b="1" dirty="0">
                <a:solidFill>
                  <a:srgbClr val="002060"/>
                </a:solidFill>
              </a:rPr>
              <a:t>Πρόληψη</a:t>
            </a:r>
            <a:r>
              <a:rPr lang="el-GR" sz="1500" b="1" dirty="0" smtClean="0">
                <a:solidFill>
                  <a:srgbClr val="002060"/>
                </a:solidFill>
              </a:rPr>
              <a:t>: </a:t>
            </a:r>
            <a:r>
              <a:rPr lang="el-GR" sz="1500" dirty="0" smtClean="0">
                <a:solidFill>
                  <a:srgbClr val="002060"/>
                </a:solidFill>
              </a:rPr>
              <a:t>Συναρτάται </a:t>
            </a:r>
            <a:r>
              <a:rPr lang="el-GR" sz="1500" dirty="0">
                <a:solidFill>
                  <a:srgbClr val="002060"/>
                </a:solidFill>
              </a:rPr>
              <a:t>από το επίπεδο των κοινωνικών και τεχνολογικών κατακτήσεων και περιλαμβάνει το σύνολο των ενεργειών, πρωτοβουλιών, έργων, μέσων και μέτρων που στοχεύουν στην ελαχιστοποίηση των δυνητικών επιπτώσεων των καταστροφών και στη μόνιμη προστασία από αυτές</a:t>
            </a:r>
          </a:p>
        </p:txBody>
      </p:sp>
      <p:sp>
        <p:nvSpPr>
          <p:cNvPr id="41" name="Στρογγυλεμένο ορθογώνιο 20"/>
          <p:cNvSpPr/>
          <p:nvPr/>
        </p:nvSpPr>
        <p:spPr>
          <a:xfrm>
            <a:off x="346957" y="4616201"/>
            <a:ext cx="3761316" cy="20341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defRPr/>
            </a:pPr>
            <a:endParaRPr lang="en-US" sz="1500" b="1" dirty="0">
              <a:solidFill>
                <a:schemeClr val="accent6">
                  <a:lumMod val="50000"/>
                </a:schemeClr>
              </a:solidFill>
            </a:endParaRPr>
          </a:p>
          <a:p>
            <a:pPr>
              <a:defRPr/>
            </a:pPr>
            <a:r>
              <a:rPr lang="el-GR" sz="1500" b="1" dirty="0" smtClean="0">
                <a:solidFill>
                  <a:srgbClr val="002060"/>
                </a:solidFill>
              </a:rPr>
              <a:t>Ετοιμότητα: </a:t>
            </a:r>
            <a:r>
              <a:rPr lang="el-GR" sz="1500" dirty="0" smtClean="0">
                <a:solidFill>
                  <a:srgbClr val="002060"/>
                </a:solidFill>
              </a:rPr>
              <a:t>Αφορά </a:t>
            </a:r>
            <a:r>
              <a:rPr lang="el-GR" sz="1500" dirty="0">
                <a:solidFill>
                  <a:srgbClr val="002060"/>
                </a:solidFill>
              </a:rPr>
              <a:t>στο σύνολο των μέτρων και δράσεων, σε τοπικό, περιφερειακό και εθνικό επίπεδο που λαμβάνονται εκ των προτέρων και στοχεύουν στη διασφάλιση της αποτελεσματικής αντίδρασης στις επιπτώσεις των κινδύνων, στην ελαχιστοποίηση των απωλειών ζωής, στην ενίσχυση της ανθεκτικότητας και στη μείωση της τρωτότητας της κοινωνίας</a:t>
            </a:r>
            <a:r>
              <a:rPr lang="el-GR" sz="1500" dirty="0" smtClean="0">
                <a:solidFill>
                  <a:srgbClr val="002060"/>
                </a:solidFill>
              </a:rPr>
              <a:t>.</a:t>
            </a:r>
            <a:endParaRPr lang="el-GR" sz="1500" dirty="0">
              <a:solidFill>
                <a:srgbClr val="002060"/>
              </a:solidFill>
            </a:endParaRPr>
          </a:p>
          <a:p>
            <a:pPr>
              <a:defRPr/>
            </a:pPr>
            <a:endParaRPr lang="el-GR" sz="1500" dirty="0">
              <a:solidFill>
                <a:schemeClr val="accent6">
                  <a:lumMod val="50000"/>
                </a:schemeClr>
              </a:solidFill>
            </a:endParaRPr>
          </a:p>
        </p:txBody>
      </p:sp>
      <p:sp>
        <p:nvSpPr>
          <p:cNvPr id="42" name="Στρογγυλεμένο ορθογώνιο 21"/>
          <p:cNvSpPr/>
          <p:nvPr/>
        </p:nvSpPr>
        <p:spPr>
          <a:xfrm>
            <a:off x="8743891" y="740381"/>
            <a:ext cx="3321049" cy="14816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defRPr/>
            </a:pPr>
            <a:endParaRPr lang="en-US" sz="1500" b="1" dirty="0">
              <a:solidFill>
                <a:schemeClr val="accent6">
                  <a:lumMod val="50000"/>
                </a:schemeClr>
              </a:solidFill>
            </a:endParaRPr>
          </a:p>
          <a:p>
            <a:pPr>
              <a:defRPr/>
            </a:pPr>
            <a:endParaRPr lang="en-US" sz="1500" b="1" dirty="0">
              <a:solidFill>
                <a:schemeClr val="accent6">
                  <a:lumMod val="50000"/>
                </a:schemeClr>
              </a:solidFill>
            </a:endParaRPr>
          </a:p>
          <a:p>
            <a:pPr>
              <a:defRPr/>
            </a:pPr>
            <a:r>
              <a:rPr lang="el-GR" sz="1500" b="1" dirty="0" smtClean="0">
                <a:solidFill>
                  <a:srgbClr val="002060"/>
                </a:solidFill>
              </a:rPr>
              <a:t>Αντιμετώπιση:</a:t>
            </a:r>
            <a:r>
              <a:rPr lang="el-GR" sz="1500" dirty="0">
                <a:solidFill>
                  <a:srgbClr val="002060"/>
                </a:solidFill>
              </a:rPr>
              <a:t> Αφορά στην παροχή βοήθειας προς τον πληθυσμό </a:t>
            </a:r>
            <a:r>
              <a:rPr lang="el-GR" sz="1500" dirty="0" smtClean="0">
                <a:solidFill>
                  <a:srgbClr val="002060"/>
                </a:solidFill>
              </a:rPr>
              <a:t>και </a:t>
            </a:r>
            <a:r>
              <a:rPr lang="el-GR" sz="1500" dirty="0">
                <a:solidFill>
                  <a:srgbClr val="002060"/>
                </a:solidFill>
              </a:rPr>
              <a:t>στη διαχείριση της έκτακτης ανάγκης </a:t>
            </a:r>
            <a:r>
              <a:rPr lang="el-GR" sz="1500" dirty="0" smtClean="0">
                <a:solidFill>
                  <a:srgbClr val="002060"/>
                </a:solidFill>
              </a:rPr>
              <a:t>που </a:t>
            </a:r>
            <a:r>
              <a:rPr lang="el-GR" sz="1500" dirty="0">
                <a:solidFill>
                  <a:srgbClr val="002060"/>
                </a:solidFill>
              </a:rPr>
              <a:t>ανακύπτει, κατά τη διάρκεια ή αμέσως μετά την καταστροφή, με στόχο την προστασία ανθρώπινων ζωών, τη μείωση των συνεπειών στην υγεία του πληθυσμού, την αντιμετώπιση άμεσων αναγκών διαβίωσής του και την εν γένει διασφάλιση της παροχής αρωγής και υποστήριξης για τη μετρίαση των </a:t>
            </a:r>
            <a:r>
              <a:rPr lang="el-GR" sz="1500" dirty="0" smtClean="0">
                <a:solidFill>
                  <a:srgbClr val="002060"/>
                </a:solidFill>
              </a:rPr>
              <a:t>επιπτώσεων.</a:t>
            </a:r>
            <a:endParaRPr lang="el-GR" sz="1500" dirty="0">
              <a:solidFill>
                <a:srgbClr val="002060"/>
              </a:solidFill>
            </a:endParaRPr>
          </a:p>
        </p:txBody>
      </p:sp>
      <p:sp>
        <p:nvSpPr>
          <p:cNvPr id="43" name="Στρογγυλεμένο ορθογώνιο 22"/>
          <p:cNvSpPr/>
          <p:nvPr/>
        </p:nvSpPr>
        <p:spPr>
          <a:xfrm>
            <a:off x="8775700" y="4219458"/>
            <a:ext cx="3416300" cy="19050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defRPr/>
            </a:pPr>
            <a:endParaRPr lang="en-US" sz="1500" dirty="0" smtClean="0">
              <a:solidFill>
                <a:srgbClr val="002060"/>
              </a:solidFill>
            </a:endParaRPr>
          </a:p>
          <a:p>
            <a:pPr>
              <a:defRPr/>
            </a:pPr>
            <a:r>
              <a:rPr lang="el-GR" sz="1500" b="1" dirty="0">
                <a:solidFill>
                  <a:srgbClr val="002060"/>
                </a:solidFill>
              </a:rPr>
              <a:t>Βραχεία αποκατάσταση : </a:t>
            </a:r>
            <a:r>
              <a:rPr lang="el-GR" sz="1500" dirty="0">
                <a:solidFill>
                  <a:srgbClr val="002060"/>
                </a:solidFill>
              </a:rPr>
              <a:t>Περιλαμβάνει τη συντονισμένη εφαρμογή μέτρων και δράσεων για την άμεση ανακούφιση των πληγέντων, τις επείγουσες τεχνικές παρεμβάσεις για τον περιορισμό των επιπτώσεων των καταστροφών, την ενεργοποίηση του κρατικού μηχανισμού </a:t>
            </a:r>
            <a:r>
              <a:rPr lang="el-GR" sz="1500" dirty="0" smtClean="0">
                <a:solidFill>
                  <a:srgbClr val="002060"/>
                </a:solidFill>
              </a:rPr>
              <a:t> </a:t>
            </a:r>
            <a:r>
              <a:rPr lang="el-GR" sz="1500" dirty="0">
                <a:solidFill>
                  <a:srgbClr val="002060"/>
                </a:solidFill>
              </a:rPr>
              <a:t>για την ταχεία επαναφορά βασικών υπηρεσιών και επανόρθωση υποδομών για την αποκατάσταση της λειτουργικότητας της κοινωνίας. </a:t>
            </a:r>
            <a:r>
              <a:rPr lang="el-GR" sz="1500" dirty="0" smtClean="0">
                <a:solidFill>
                  <a:srgbClr val="002060"/>
                </a:solidFill>
              </a:rPr>
              <a:t>. </a:t>
            </a:r>
            <a:endParaRPr lang="el-GR" sz="1500" dirty="0">
              <a:solidFill>
                <a:srgbClr val="002060"/>
              </a:solidFill>
            </a:endParaRPr>
          </a:p>
        </p:txBody>
      </p:sp>
      <p:sp>
        <p:nvSpPr>
          <p:cNvPr id="45" name="Ορθογώνιο 1"/>
          <p:cNvSpPr/>
          <p:nvPr/>
        </p:nvSpPr>
        <p:spPr>
          <a:xfrm>
            <a:off x="-60501" y="4440569"/>
            <a:ext cx="814916" cy="678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r>
              <a:rPr lang="el-GR" b="1" dirty="0">
                <a:solidFill>
                  <a:srgbClr val="C00000"/>
                </a:solidFill>
              </a:rPr>
              <a:t>2</a:t>
            </a:r>
          </a:p>
        </p:txBody>
      </p:sp>
      <p:sp>
        <p:nvSpPr>
          <p:cNvPr id="48" name="Ορθογώνιο 47"/>
          <p:cNvSpPr/>
          <p:nvPr/>
        </p:nvSpPr>
        <p:spPr>
          <a:xfrm>
            <a:off x="8312091" y="57475"/>
            <a:ext cx="863600" cy="863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en-US" dirty="0">
              <a:solidFill>
                <a:srgbClr val="C00000"/>
              </a:solidFill>
            </a:endParaRPr>
          </a:p>
          <a:p>
            <a:pPr algn="ctr">
              <a:defRPr/>
            </a:pPr>
            <a:r>
              <a:rPr lang="en-US" b="1" dirty="0">
                <a:solidFill>
                  <a:srgbClr val="C00000"/>
                </a:solidFill>
              </a:rPr>
              <a:t>3</a:t>
            </a:r>
            <a:endParaRPr lang="el-GR" b="1" dirty="0">
              <a:solidFill>
                <a:srgbClr val="C00000"/>
              </a:solidFill>
            </a:endParaRPr>
          </a:p>
        </p:txBody>
      </p:sp>
      <p:sp>
        <p:nvSpPr>
          <p:cNvPr id="49" name="Ορθογώνιο 13"/>
          <p:cNvSpPr/>
          <p:nvPr/>
        </p:nvSpPr>
        <p:spPr>
          <a:xfrm>
            <a:off x="8569708" y="3929205"/>
            <a:ext cx="411983"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en-US" dirty="0">
              <a:solidFill>
                <a:srgbClr val="C00000"/>
              </a:solidFill>
            </a:endParaRPr>
          </a:p>
          <a:p>
            <a:pPr algn="ctr">
              <a:defRPr/>
            </a:pPr>
            <a:r>
              <a:rPr lang="en-US" b="1" dirty="0">
                <a:solidFill>
                  <a:srgbClr val="C00000"/>
                </a:solidFill>
              </a:rPr>
              <a:t>4</a:t>
            </a:r>
            <a:endParaRPr lang="el-GR" b="1" dirty="0">
              <a:solidFill>
                <a:srgbClr val="C00000"/>
              </a:solidFill>
            </a:endParaRPr>
          </a:p>
        </p:txBody>
      </p:sp>
      <p:sp>
        <p:nvSpPr>
          <p:cNvPr id="50" name="Ορθογώνιο 1"/>
          <p:cNvSpPr/>
          <p:nvPr/>
        </p:nvSpPr>
        <p:spPr>
          <a:xfrm>
            <a:off x="1" y="1355714"/>
            <a:ext cx="814916" cy="863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r>
              <a:rPr lang="en-US" b="1" dirty="0">
                <a:solidFill>
                  <a:srgbClr val="C00000"/>
                </a:solidFill>
              </a:rPr>
              <a:t>1</a:t>
            </a:r>
            <a:endParaRPr lang="el-GR" b="1" dirty="0">
              <a:solidFill>
                <a:srgbClr val="C00000"/>
              </a:solidFill>
            </a:endParaRPr>
          </a:p>
        </p:txBody>
      </p:sp>
    </p:spTree>
    <p:extLst>
      <p:ext uri="{BB962C8B-B14F-4D97-AF65-F5344CB8AC3E}">
        <p14:creationId xmlns:p14="http://schemas.microsoft.com/office/powerpoint/2010/main" val="41521113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80641"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155707" y="278716"/>
            <a:ext cx="6908810" cy="446276"/>
          </a:xfrm>
          <a:prstGeom prst="rect">
            <a:avLst/>
          </a:prstGeom>
        </p:spPr>
        <p:txBody>
          <a:bodyPr wrap="square">
            <a:spAutoFit/>
          </a:bodyPr>
          <a:lstStyle/>
          <a:p>
            <a:pPr algn="ctr"/>
            <a:r>
              <a:rPr lang="el-GR" sz="2300" b="1" dirty="0" smtClean="0">
                <a:solidFill>
                  <a:srgbClr val="002060"/>
                </a:solidFill>
              </a:rPr>
              <a:t>ΑΡΧΕΣ ΛΕΙΤΟΥΡΓΙΑΣ ΕΘΝΙΚΟΥ ΜΗΧΑΝΙΣΜΟΥ</a:t>
            </a:r>
            <a:endParaRPr lang="en-US" sz="23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9" name="Group 2">
            <a:extLst>
              <a:ext uri="{FF2B5EF4-FFF2-40B4-BE49-F238E27FC236}">
                <a16:creationId xmlns="" xmlns:a16="http://schemas.microsoft.com/office/drawing/2014/main" id="{2DC4A8AD-3391-4C4B-AFD7-C74D1FC9AFE6}"/>
              </a:ext>
            </a:extLst>
          </p:cNvPr>
          <p:cNvGrpSpPr/>
          <p:nvPr/>
        </p:nvGrpSpPr>
        <p:grpSpPr>
          <a:xfrm rot="19356937">
            <a:off x="931166" y="1692232"/>
            <a:ext cx="3265741" cy="4172186"/>
            <a:chOff x="500396" y="1895835"/>
            <a:chExt cx="3483312" cy="4450146"/>
          </a:xfrm>
        </p:grpSpPr>
        <p:grpSp>
          <p:nvGrpSpPr>
            <p:cNvPr id="10" name="Group 3">
              <a:extLst>
                <a:ext uri="{FF2B5EF4-FFF2-40B4-BE49-F238E27FC236}">
                  <a16:creationId xmlns="" xmlns:a16="http://schemas.microsoft.com/office/drawing/2014/main" id="{FB95198A-E95C-4E77-8F50-6DC67EB1AC04}"/>
                </a:ext>
              </a:extLst>
            </p:cNvPr>
            <p:cNvGrpSpPr/>
            <p:nvPr/>
          </p:nvGrpSpPr>
          <p:grpSpPr>
            <a:xfrm>
              <a:off x="500396" y="1895835"/>
              <a:ext cx="3483312" cy="4450146"/>
              <a:chOff x="1404499" y="2043145"/>
              <a:chExt cx="3483312" cy="4450146"/>
            </a:xfrm>
          </p:grpSpPr>
          <p:sp>
            <p:nvSpPr>
              <p:cNvPr id="15" name="Rectangle 11">
                <a:extLst>
                  <a:ext uri="{FF2B5EF4-FFF2-40B4-BE49-F238E27FC236}">
                    <a16:creationId xmlns="" xmlns:a16="http://schemas.microsoft.com/office/drawing/2014/main" id="{FD8AF530-6D8F-4888-8D5C-973ADCD2D09B}"/>
                  </a:ext>
                </a:extLst>
              </p:cNvPr>
              <p:cNvSpPr/>
              <p:nvPr/>
            </p:nvSpPr>
            <p:spPr>
              <a:xfrm>
                <a:off x="1950893" y="2985237"/>
                <a:ext cx="2390525" cy="1116000"/>
              </a:xfrm>
              <a:custGeom>
                <a:avLst/>
                <a:gdLst/>
                <a:ahLst/>
                <a:cxnLst/>
                <a:rect l="l" t="t" r="r" b="b"/>
                <a:pathLst>
                  <a:path w="2390525" h="1116000">
                    <a:moveTo>
                      <a:pt x="235871" y="0"/>
                    </a:moveTo>
                    <a:lnTo>
                      <a:pt x="2154656" y="0"/>
                    </a:lnTo>
                    <a:cubicBezTo>
                      <a:pt x="2298210" y="310471"/>
                      <a:pt x="2396706" y="714290"/>
                      <a:pt x="2390224" y="1069686"/>
                    </a:cubicBezTo>
                    <a:lnTo>
                      <a:pt x="2387265" y="1116000"/>
                    </a:lnTo>
                    <a:lnTo>
                      <a:pt x="3263" y="1116000"/>
                    </a:lnTo>
                    <a:cubicBezTo>
                      <a:pt x="665" y="1100130"/>
                      <a:pt x="302" y="1084652"/>
                      <a:pt x="302" y="1069685"/>
                    </a:cubicBezTo>
                    <a:cubicBezTo>
                      <a:pt x="-6179" y="714290"/>
                      <a:pt x="92317" y="310471"/>
                      <a:pt x="235871" y="0"/>
                    </a:cubicBez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Rectangle 12">
                <a:extLst>
                  <a:ext uri="{FF2B5EF4-FFF2-40B4-BE49-F238E27FC236}">
                    <a16:creationId xmlns="" xmlns:a16="http://schemas.microsoft.com/office/drawing/2014/main" id="{D01A8D53-E302-4747-8EA1-403D30F1031F}"/>
                  </a:ext>
                </a:extLst>
              </p:cNvPr>
              <p:cNvSpPr/>
              <p:nvPr/>
            </p:nvSpPr>
            <p:spPr>
              <a:xfrm>
                <a:off x="1670119" y="4181264"/>
                <a:ext cx="2952072" cy="1116000"/>
              </a:xfrm>
              <a:custGeom>
                <a:avLst/>
                <a:gdLst/>
                <a:ahLst/>
                <a:cxnLst/>
                <a:rect l="l" t="t" r="r" b="b"/>
                <a:pathLst>
                  <a:path w="2952072" h="1116000">
                    <a:moveTo>
                      <a:pt x="284416" y="0"/>
                    </a:moveTo>
                    <a:lnTo>
                      <a:pt x="2666659" y="0"/>
                    </a:lnTo>
                    <a:cubicBezTo>
                      <a:pt x="2658933" y="175805"/>
                      <a:pt x="2609068" y="405909"/>
                      <a:pt x="2539680" y="642275"/>
                    </a:cubicBezTo>
                    <a:lnTo>
                      <a:pt x="2849820" y="831816"/>
                    </a:lnTo>
                    <a:lnTo>
                      <a:pt x="2952072" y="1116000"/>
                    </a:lnTo>
                    <a:lnTo>
                      <a:pt x="0" y="1116000"/>
                    </a:lnTo>
                    <a:lnTo>
                      <a:pt x="102252" y="831816"/>
                    </a:lnTo>
                    <a:lnTo>
                      <a:pt x="411552" y="642787"/>
                    </a:lnTo>
                    <a:cubicBezTo>
                      <a:pt x="342079" y="406245"/>
                      <a:pt x="292147" y="175934"/>
                      <a:pt x="284416" y="0"/>
                    </a:cubicBez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13">
                <a:extLst>
                  <a:ext uri="{FF2B5EF4-FFF2-40B4-BE49-F238E27FC236}">
                    <a16:creationId xmlns="" xmlns:a16="http://schemas.microsoft.com/office/drawing/2014/main" id="{06513E8C-4E3C-490A-B384-727A60B8200A}"/>
                  </a:ext>
                </a:extLst>
              </p:cNvPr>
              <p:cNvSpPr/>
              <p:nvPr/>
            </p:nvSpPr>
            <p:spPr>
              <a:xfrm>
                <a:off x="1404499" y="5377291"/>
                <a:ext cx="3483312" cy="1116000"/>
              </a:xfrm>
              <a:custGeom>
                <a:avLst/>
                <a:gdLst/>
                <a:ahLst/>
                <a:cxnLst/>
                <a:rect l="l" t="t" r="r" b="b"/>
                <a:pathLst>
                  <a:path w="3483312" h="1116000">
                    <a:moveTo>
                      <a:pt x="1898185" y="1105560"/>
                    </a:moveTo>
                    <a:lnTo>
                      <a:pt x="1919880" y="1116000"/>
                    </a:lnTo>
                    <a:lnTo>
                      <a:pt x="1908776" y="1116000"/>
                    </a:lnTo>
                    <a:cubicBezTo>
                      <a:pt x="1905979" y="1111563"/>
                      <a:pt x="1902100" y="1108505"/>
                      <a:pt x="1898185" y="1105560"/>
                    </a:cubicBezTo>
                    <a:close/>
                    <a:moveTo>
                      <a:pt x="260668" y="0"/>
                    </a:moveTo>
                    <a:lnTo>
                      <a:pt x="3222644" y="0"/>
                    </a:lnTo>
                    <a:lnTo>
                      <a:pt x="3483312" y="724461"/>
                    </a:lnTo>
                    <a:lnTo>
                      <a:pt x="2489111" y="354812"/>
                    </a:lnTo>
                    <a:cubicBezTo>
                      <a:pt x="2465120" y="480738"/>
                      <a:pt x="2446948" y="534340"/>
                      <a:pt x="2365708" y="674887"/>
                    </a:cubicBezTo>
                    <a:cubicBezTo>
                      <a:pt x="2291173" y="814963"/>
                      <a:pt x="2172951" y="936315"/>
                      <a:pt x="2076571" y="1067029"/>
                    </a:cubicBezTo>
                    <a:lnTo>
                      <a:pt x="1413587" y="1067029"/>
                    </a:lnTo>
                    <a:cubicBezTo>
                      <a:pt x="1317208" y="936315"/>
                      <a:pt x="1208344" y="821204"/>
                      <a:pt x="1124449" y="674887"/>
                    </a:cubicBezTo>
                    <a:cubicBezTo>
                      <a:pt x="1052663" y="558938"/>
                      <a:pt x="1024571" y="508523"/>
                      <a:pt x="993354" y="355127"/>
                    </a:cubicBezTo>
                    <a:lnTo>
                      <a:pt x="0" y="72446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 name="Diagonal Stripe 17">
                <a:extLst>
                  <a:ext uri="{FF2B5EF4-FFF2-40B4-BE49-F238E27FC236}">
                    <a16:creationId xmlns="" xmlns:a16="http://schemas.microsoft.com/office/drawing/2014/main" id="{0EDFC7C3-F0F6-403B-B244-862EE24053E9}"/>
                  </a:ext>
                </a:extLst>
              </p:cNvPr>
              <p:cNvSpPr/>
              <p:nvPr/>
            </p:nvSpPr>
            <p:spPr>
              <a:xfrm rot="13500000">
                <a:off x="2388166" y="2062690"/>
                <a:ext cx="1515978" cy="1476887"/>
              </a:xfrm>
              <a:custGeom>
                <a:avLst/>
                <a:gdLst/>
                <a:ahLst/>
                <a:cxnLst/>
                <a:rect l="l" t="t" r="r" b="b"/>
                <a:pathLst>
                  <a:path w="1515978" h="1476887">
                    <a:moveTo>
                      <a:pt x="1432872" y="1407768"/>
                    </a:moveTo>
                    <a:cubicBezTo>
                      <a:pt x="1044152" y="1532778"/>
                      <a:pt x="463423" y="1466296"/>
                      <a:pt x="96513" y="1380535"/>
                    </a:cubicBezTo>
                    <a:lnTo>
                      <a:pt x="0" y="1347296"/>
                    </a:lnTo>
                    <a:lnTo>
                      <a:pt x="1347296" y="0"/>
                    </a:lnTo>
                    <a:cubicBezTo>
                      <a:pt x="1360006" y="32393"/>
                      <a:pt x="1370814" y="64720"/>
                      <a:pt x="1380535" y="96513"/>
                    </a:cubicBezTo>
                    <a:cubicBezTo>
                      <a:pt x="1465987" y="462097"/>
                      <a:pt x="1607423" y="1036327"/>
                      <a:pt x="1432872" y="1407768"/>
                    </a:cubicBezTo>
                    <a:close/>
                    <a:moveTo>
                      <a:pt x="1430390" y="1413759"/>
                    </a:moveTo>
                    <a:cubicBezTo>
                      <a:pt x="1431325" y="1411814"/>
                      <a:pt x="1432251" y="1409863"/>
                      <a:pt x="1432872" y="1407768"/>
                    </a:cubicBezTo>
                    <a:lnTo>
                      <a:pt x="1434816" y="1407282"/>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sp>
          <p:nvSpPr>
            <p:cNvPr id="11" name="TextBox 10">
              <a:extLst>
                <a:ext uri="{FF2B5EF4-FFF2-40B4-BE49-F238E27FC236}">
                  <a16:creationId xmlns="" xmlns:a16="http://schemas.microsoft.com/office/drawing/2014/main" id="{A72F1C04-2BB2-4497-9639-84A42BC8BDD5}"/>
                </a:ext>
              </a:extLst>
            </p:cNvPr>
            <p:cNvSpPr txBox="1"/>
            <p:nvPr/>
          </p:nvSpPr>
          <p:spPr>
            <a:xfrm>
              <a:off x="1637872" y="2386623"/>
              <a:ext cx="1208361" cy="361109"/>
            </a:xfrm>
            <a:prstGeom prst="rect">
              <a:avLst/>
            </a:prstGeom>
            <a:noFill/>
          </p:spPr>
          <p:txBody>
            <a:bodyPr wrap="square" rtlCol="0">
              <a:spAutoFit/>
            </a:bodyPr>
            <a:lstStyle/>
            <a:p>
              <a:pPr algn="ctr"/>
              <a:r>
                <a:rPr lang="en-US" altLang="ko-KR" sz="1600" b="1" dirty="0">
                  <a:solidFill>
                    <a:schemeClr val="bg1"/>
                  </a:solidFill>
                  <a:cs typeface="Arial" pitchFamily="34" charset="0"/>
                </a:rPr>
                <a:t>Option A</a:t>
              </a:r>
              <a:endParaRPr lang="ko-KR" altLang="en-US" sz="1600" b="1" dirty="0">
                <a:solidFill>
                  <a:schemeClr val="bg1"/>
                </a:solidFill>
                <a:cs typeface="Arial" pitchFamily="34" charset="0"/>
              </a:endParaRPr>
            </a:p>
          </p:txBody>
        </p:sp>
        <p:sp>
          <p:nvSpPr>
            <p:cNvPr id="12" name="TextBox 11">
              <a:extLst>
                <a:ext uri="{FF2B5EF4-FFF2-40B4-BE49-F238E27FC236}">
                  <a16:creationId xmlns="" xmlns:a16="http://schemas.microsoft.com/office/drawing/2014/main" id="{63196A46-0DDE-484F-942E-40EE2C5F9FEF}"/>
                </a:ext>
              </a:extLst>
            </p:cNvPr>
            <p:cNvSpPr txBox="1"/>
            <p:nvPr/>
          </p:nvSpPr>
          <p:spPr>
            <a:xfrm>
              <a:off x="1637873" y="3417722"/>
              <a:ext cx="1208361" cy="361109"/>
            </a:xfrm>
            <a:prstGeom prst="rect">
              <a:avLst/>
            </a:prstGeom>
            <a:noFill/>
          </p:spPr>
          <p:txBody>
            <a:bodyPr wrap="square" rtlCol="0">
              <a:spAutoFit/>
            </a:bodyPr>
            <a:lstStyle/>
            <a:p>
              <a:pPr algn="ctr"/>
              <a:r>
                <a:rPr lang="en-US" altLang="ko-KR" sz="1600" b="1" dirty="0">
                  <a:solidFill>
                    <a:schemeClr val="bg1"/>
                  </a:solidFill>
                  <a:cs typeface="Arial" pitchFamily="34" charset="0"/>
                </a:rPr>
                <a:t>Option B</a:t>
              </a:r>
              <a:endParaRPr lang="ko-KR" altLang="en-US" sz="1600" b="1" dirty="0">
                <a:solidFill>
                  <a:schemeClr val="bg1"/>
                </a:solidFill>
                <a:cs typeface="Arial" pitchFamily="34" charset="0"/>
              </a:endParaRPr>
            </a:p>
          </p:txBody>
        </p:sp>
        <p:sp>
          <p:nvSpPr>
            <p:cNvPr id="13" name="TextBox 12">
              <a:extLst>
                <a:ext uri="{FF2B5EF4-FFF2-40B4-BE49-F238E27FC236}">
                  <a16:creationId xmlns="" xmlns:a16="http://schemas.microsoft.com/office/drawing/2014/main" id="{F3F81B3A-A9AA-4BB9-8C9E-3685B6228DA0}"/>
                </a:ext>
              </a:extLst>
            </p:cNvPr>
            <p:cNvSpPr txBox="1"/>
            <p:nvPr/>
          </p:nvSpPr>
          <p:spPr>
            <a:xfrm>
              <a:off x="1637872" y="4663345"/>
              <a:ext cx="1208361" cy="361109"/>
            </a:xfrm>
            <a:prstGeom prst="rect">
              <a:avLst/>
            </a:prstGeom>
            <a:noFill/>
          </p:spPr>
          <p:txBody>
            <a:bodyPr wrap="square" rtlCol="0">
              <a:spAutoFit/>
            </a:bodyPr>
            <a:lstStyle/>
            <a:p>
              <a:pPr algn="ctr"/>
              <a:r>
                <a:rPr lang="en-US" altLang="ko-KR" sz="1600" b="1" dirty="0">
                  <a:solidFill>
                    <a:schemeClr val="bg1"/>
                  </a:solidFill>
                  <a:cs typeface="Arial" pitchFamily="34" charset="0"/>
                </a:rPr>
                <a:t>Option C</a:t>
              </a:r>
              <a:endParaRPr lang="ko-KR" altLang="en-US" sz="1600" b="1" dirty="0">
                <a:solidFill>
                  <a:schemeClr val="bg1"/>
                </a:solidFill>
                <a:cs typeface="Arial" pitchFamily="34" charset="0"/>
              </a:endParaRPr>
            </a:p>
          </p:txBody>
        </p:sp>
        <p:sp>
          <p:nvSpPr>
            <p:cNvPr id="14" name="TextBox 13">
              <a:extLst>
                <a:ext uri="{FF2B5EF4-FFF2-40B4-BE49-F238E27FC236}">
                  <a16:creationId xmlns="" xmlns:a16="http://schemas.microsoft.com/office/drawing/2014/main" id="{32891CB7-B63E-410B-A712-BBC7C974CD72}"/>
                </a:ext>
              </a:extLst>
            </p:cNvPr>
            <p:cNvSpPr txBox="1"/>
            <p:nvPr/>
          </p:nvSpPr>
          <p:spPr>
            <a:xfrm>
              <a:off x="1637871" y="5671456"/>
              <a:ext cx="1208361" cy="361109"/>
            </a:xfrm>
            <a:prstGeom prst="rect">
              <a:avLst/>
            </a:prstGeom>
            <a:noFill/>
          </p:spPr>
          <p:txBody>
            <a:bodyPr wrap="square" rtlCol="0">
              <a:spAutoFit/>
            </a:bodyPr>
            <a:lstStyle/>
            <a:p>
              <a:pPr algn="ctr"/>
              <a:r>
                <a:rPr lang="en-US" altLang="ko-KR" sz="1600" b="1" dirty="0">
                  <a:solidFill>
                    <a:schemeClr val="bg1"/>
                  </a:solidFill>
                  <a:cs typeface="Arial" pitchFamily="34" charset="0"/>
                </a:rPr>
                <a:t>Option D</a:t>
              </a:r>
              <a:endParaRPr lang="ko-KR" altLang="en-US" sz="1600" b="1" dirty="0">
                <a:solidFill>
                  <a:schemeClr val="bg1"/>
                </a:solidFill>
                <a:cs typeface="Arial" pitchFamily="34" charset="0"/>
              </a:endParaRPr>
            </a:p>
          </p:txBody>
        </p:sp>
      </p:grpSp>
      <p:grpSp>
        <p:nvGrpSpPr>
          <p:cNvPr id="20" name="Group 13">
            <a:extLst>
              <a:ext uri="{FF2B5EF4-FFF2-40B4-BE49-F238E27FC236}">
                <a16:creationId xmlns="" xmlns:a16="http://schemas.microsoft.com/office/drawing/2014/main" id="{F720C986-0CFF-42E0-BD12-C2B6D7FA2407}"/>
              </a:ext>
            </a:extLst>
          </p:cNvPr>
          <p:cNvGrpSpPr/>
          <p:nvPr/>
        </p:nvGrpSpPr>
        <p:grpSpPr>
          <a:xfrm>
            <a:off x="4102304" y="5156196"/>
            <a:ext cx="7150414" cy="868270"/>
            <a:chOff x="-1570302" y="2826095"/>
            <a:chExt cx="7150414" cy="868270"/>
          </a:xfrm>
        </p:grpSpPr>
        <p:sp>
          <p:nvSpPr>
            <p:cNvPr id="22" name="Oval 15">
              <a:extLst>
                <a:ext uri="{FF2B5EF4-FFF2-40B4-BE49-F238E27FC236}">
                  <a16:creationId xmlns="" xmlns:a16="http://schemas.microsoft.com/office/drawing/2014/main" id="{7BA1E0D2-E7F3-49D3-8B27-C8E585519234}"/>
                </a:ext>
              </a:extLst>
            </p:cNvPr>
            <p:cNvSpPr/>
            <p:nvPr/>
          </p:nvSpPr>
          <p:spPr>
            <a:xfrm>
              <a:off x="5033093" y="2826095"/>
              <a:ext cx="547019" cy="547019"/>
            </a:xfrm>
            <a:prstGeom prst="ellipse">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a:solidFill>
                  <a:schemeClr val="tx1">
                    <a:lumMod val="75000"/>
                    <a:lumOff val="25000"/>
                  </a:schemeClr>
                </a:solidFill>
              </a:endParaRPr>
            </a:p>
          </p:txBody>
        </p:sp>
        <p:sp>
          <p:nvSpPr>
            <p:cNvPr id="23" name="TextBox 22">
              <a:extLst>
                <a:ext uri="{FF2B5EF4-FFF2-40B4-BE49-F238E27FC236}">
                  <a16:creationId xmlns="" xmlns:a16="http://schemas.microsoft.com/office/drawing/2014/main" id="{F0BD2922-2A22-42F1-958A-434E595EC201}"/>
                </a:ext>
              </a:extLst>
            </p:cNvPr>
            <p:cNvSpPr txBox="1"/>
            <p:nvPr/>
          </p:nvSpPr>
          <p:spPr>
            <a:xfrm>
              <a:off x="-643405" y="3109590"/>
              <a:ext cx="5545081" cy="584775"/>
            </a:xfrm>
            <a:prstGeom prst="rect">
              <a:avLst/>
            </a:prstGeom>
            <a:noFill/>
            <a:ln>
              <a:noFill/>
            </a:ln>
          </p:spPr>
          <p:txBody>
            <a:bodyPr wrap="square" rtlCol="0">
              <a:spAutoFit/>
            </a:bodyPr>
            <a:lstStyle/>
            <a:p>
              <a:pPr algn="r"/>
              <a:r>
                <a:rPr lang="el-GR" altLang="ko-KR" sz="1600" dirty="0">
                  <a:solidFill>
                    <a:srgbClr val="002060"/>
                  </a:solidFill>
                  <a:cs typeface="Arial" pitchFamily="34" charset="0"/>
                </a:rPr>
                <a:t> Συνεχής και εξειδικευμένη εκπαίδευση και πιστοποίηση του ανθρώπινου δυναμικού. </a:t>
              </a:r>
              <a:r>
                <a:rPr lang="en-US" altLang="ko-KR" sz="1600" dirty="0" smtClean="0">
                  <a:solidFill>
                    <a:srgbClr val="002060"/>
                  </a:solidFill>
                  <a:cs typeface="Arial" pitchFamily="34" charset="0"/>
                </a:rPr>
                <a:t> </a:t>
              </a:r>
              <a:endParaRPr lang="ko-KR" altLang="en-US" sz="1600" dirty="0">
                <a:solidFill>
                  <a:srgbClr val="002060"/>
                </a:solidFill>
                <a:cs typeface="Arial" pitchFamily="34" charset="0"/>
              </a:endParaRPr>
            </a:p>
          </p:txBody>
        </p:sp>
        <p:cxnSp>
          <p:nvCxnSpPr>
            <p:cNvPr id="25" name="Straight Connector 18">
              <a:extLst>
                <a:ext uri="{FF2B5EF4-FFF2-40B4-BE49-F238E27FC236}">
                  <a16:creationId xmlns="" xmlns:a16="http://schemas.microsoft.com/office/drawing/2014/main" id="{8CF80318-FA5E-4DB1-B4E0-6ECF88A8DB31}"/>
                </a:ext>
              </a:extLst>
            </p:cNvPr>
            <p:cNvCxnSpPr>
              <a:cxnSpLocks/>
              <a:endCxn id="22" idx="2"/>
            </p:cNvCxnSpPr>
            <p:nvPr/>
          </p:nvCxnSpPr>
          <p:spPr>
            <a:xfrm flipV="1">
              <a:off x="-1570302" y="3099605"/>
              <a:ext cx="6603395" cy="9985"/>
            </a:xfrm>
            <a:prstGeom prst="line">
              <a:avLst/>
            </a:prstGeom>
            <a:ln>
              <a:solidFill>
                <a:schemeClr val="tx2">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27" name="Group 20">
            <a:extLst>
              <a:ext uri="{FF2B5EF4-FFF2-40B4-BE49-F238E27FC236}">
                <a16:creationId xmlns="" xmlns:a16="http://schemas.microsoft.com/office/drawing/2014/main" id="{7430B264-2F67-4A2F-B4B7-A61C3C36D66D}"/>
              </a:ext>
            </a:extLst>
          </p:cNvPr>
          <p:cNvGrpSpPr/>
          <p:nvPr/>
        </p:nvGrpSpPr>
        <p:grpSpPr>
          <a:xfrm>
            <a:off x="4759867" y="2886863"/>
            <a:ext cx="6492851" cy="1114492"/>
            <a:chOff x="-912739" y="2826095"/>
            <a:chExt cx="6492851" cy="1114492"/>
          </a:xfrm>
        </p:grpSpPr>
        <p:sp>
          <p:nvSpPr>
            <p:cNvPr id="29" name="Oval 22">
              <a:extLst>
                <a:ext uri="{FF2B5EF4-FFF2-40B4-BE49-F238E27FC236}">
                  <a16:creationId xmlns="" xmlns:a16="http://schemas.microsoft.com/office/drawing/2014/main" id="{0DB720A0-CC40-4122-8BE9-68A3DD60415B}"/>
                </a:ext>
              </a:extLst>
            </p:cNvPr>
            <p:cNvSpPr/>
            <p:nvPr/>
          </p:nvSpPr>
          <p:spPr>
            <a:xfrm>
              <a:off x="5033093" y="2826095"/>
              <a:ext cx="547019" cy="547019"/>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a:solidFill>
                  <a:schemeClr val="tx1">
                    <a:lumMod val="75000"/>
                    <a:lumOff val="25000"/>
                  </a:schemeClr>
                </a:solidFill>
              </a:endParaRPr>
            </a:p>
          </p:txBody>
        </p:sp>
        <p:sp>
          <p:nvSpPr>
            <p:cNvPr id="30" name="TextBox 29">
              <a:extLst>
                <a:ext uri="{FF2B5EF4-FFF2-40B4-BE49-F238E27FC236}">
                  <a16:creationId xmlns="" xmlns:a16="http://schemas.microsoft.com/office/drawing/2014/main" id="{C16F90BB-98E7-4EF0-A2AF-AC027B5DA373}"/>
                </a:ext>
              </a:extLst>
            </p:cNvPr>
            <p:cNvSpPr txBox="1"/>
            <p:nvPr/>
          </p:nvSpPr>
          <p:spPr>
            <a:xfrm>
              <a:off x="-643404" y="3109590"/>
              <a:ext cx="5545082" cy="830997"/>
            </a:xfrm>
            <a:prstGeom prst="rect">
              <a:avLst/>
            </a:prstGeom>
            <a:noFill/>
          </p:spPr>
          <p:txBody>
            <a:bodyPr wrap="square" rtlCol="0">
              <a:spAutoFit/>
            </a:bodyPr>
            <a:lstStyle/>
            <a:p>
              <a:pPr algn="r"/>
              <a:r>
                <a:rPr lang="el-GR" altLang="ko-KR" sz="1600" dirty="0">
                  <a:solidFill>
                    <a:srgbClr val="002060"/>
                  </a:solidFill>
                  <a:cs typeface="Arial" pitchFamily="34" charset="0"/>
                </a:rPr>
                <a:t>Ευέλικτη, </a:t>
              </a:r>
              <a:r>
                <a:rPr lang="el-GR" altLang="ko-KR" sz="1600" dirty="0" err="1">
                  <a:solidFill>
                    <a:srgbClr val="002060"/>
                  </a:solidFill>
                  <a:cs typeface="Arial" pitchFamily="34" charset="0"/>
                </a:rPr>
                <a:t>διαλειτουργική</a:t>
              </a:r>
              <a:r>
                <a:rPr lang="el-GR" altLang="ko-KR" sz="1600" dirty="0">
                  <a:solidFill>
                    <a:srgbClr val="002060"/>
                  </a:solidFill>
                  <a:cs typeface="Arial" pitchFamily="34" charset="0"/>
                </a:rPr>
                <a:t>, πυραμιδοειδής διάρθρωση όλων των επιχειρησιακών δομών, με δυνατότητα κλιμάκωσης του επιπέδου ανταπόκρισης σύμφωνα με τον βαθμό ανάγκης</a:t>
              </a:r>
              <a:r>
                <a:rPr lang="el-GR" altLang="ko-KR" sz="1600" dirty="0" smtClean="0">
                  <a:solidFill>
                    <a:srgbClr val="002060"/>
                  </a:solidFill>
                  <a:cs typeface="Arial" pitchFamily="34" charset="0"/>
                </a:rPr>
                <a:t>.</a:t>
              </a:r>
              <a:r>
                <a:rPr lang="en-US" altLang="ko-KR" sz="1600" dirty="0" smtClean="0">
                  <a:solidFill>
                    <a:srgbClr val="002060"/>
                  </a:solidFill>
                  <a:cs typeface="Arial" pitchFamily="34" charset="0"/>
                </a:rPr>
                <a:t> </a:t>
              </a:r>
              <a:endParaRPr lang="ko-KR" altLang="en-US" sz="1600" dirty="0">
                <a:solidFill>
                  <a:srgbClr val="002060"/>
                </a:solidFill>
                <a:cs typeface="Arial" pitchFamily="34" charset="0"/>
              </a:endParaRPr>
            </a:p>
          </p:txBody>
        </p:sp>
        <p:cxnSp>
          <p:nvCxnSpPr>
            <p:cNvPr id="33" name="Straight Connector 25">
              <a:extLst>
                <a:ext uri="{FF2B5EF4-FFF2-40B4-BE49-F238E27FC236}">
                  <a16:creationId xmlns="" xmlns:a16="http://schemas.microsoft.com/office/drawing/2014/main" id="{896866C2-8FDE-435E-B73C-CB52FAF23BBC}"/>
                </a:ext>
              </a:extLst>
            </p:cNvPr>
            <p:cNvCxnSpPr>
              <a:cxnSpLocks/>
              <a:endCxn id="29" idx="2"/>
            </p:cNvCxnSpPr>
            <p:nvPr/>
          </p:nvCxnSpPr>
          <p:spPr>
            <a:xfrm flipV="1">
              <a:off x="-912739" y="3099605"/>
              <a:ext cx="5945832" cy="9985"/>
            </a:xfrm>
            <a:prstGeom prst="line">
              <a:avLst/>
            </a:prstGeom>
            <a:ln>
              <a:solidFill>
                <a:schemeClr val="tx2">
                  <a:lumMod val="40000"/>
                  <a:lumOff val="60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35" name="Group 27">
            <a:extLst>
              <a:ext uri="{FF2B5EF4-FFF2-40B4-BE49-F238E27FC236}">
                <a16:creationId xmlns="" xmlns:a16="http://schemas.microsoft.com/office/drawing/2014/main" id="{77BB1082-6408-42E6-B118-1EC716B82051}"/>
              </a:ext>
            </a:extLst>
          </p:cNvPr>
          <p:cNvGrpSpPr/>
          <p:nvPr/>
        </p:nvGrpSpPr>
        <p:grpSpPr>
          <a:xfrm>
            <a:off x="3835914" y="1752197"/>
            <a:ext cx="7416805" cy="1052936"/>
            <a:chOff x="-1836693" y="2826095"/>
            <a:chExt cx="7416805" cy="1052936"/>
          </a:xfrm>
        </p:grpSpPr>
        <p:sp>
          <p:nvSpPr>
            <p:cNvPr id="37" name="Oval 29">
              <a:extLst>
                <a:ext uri="{FF2B5EF4-FFF2-40B4-BE49-F238E27FC236}">
                  <a16:creationId xmlns="" xmlns:a16="http://schemas.microsoft.com/office/drawing/2014/main" id="{03B6D332-2E05-4A17-BF70-F6F94B0D2143}"/>
                </a:ext>
              </a:extLst>
            </p:cNvPr>
            <p:cNvSpPr/>
            <p:nvPr/>
          </p:nvSpPr>
          <p:spPr>
            <a:xfrm>
              <a:off x="5033093" y="2826095"/>
              <a:ext cx="547019" cy="547019"/>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a:solidFill>
                  <a:schemeClr val="tx1">
                    <a:lumMod val="75000"/>
                    <a:lumOff val="25000"/>
                  </a:schemeClr>
                </a:solidFill>
              </a:endParaRPr>
            </a:p>
          </p:txBody>
        </p:sp>
        <p:sp>
          <p:nvSpPr>
            <p:cNvPr id="38" name="TextBox 37">
              <a:extLst>
                <a:ext uri="{FF2B5EF4-FFF2-40B4-BE49-F238E27FC236}">
                  <a16:creationId xmlns="" xmlns:a16="http://schemas.microsoft.com/office/drawing/2014/main" id="{B89DE91B-0439-43E3-AF7A-045171B88AAB}"/>
                </a:ext>
              </a:extLst>
            </p:cNvPr>
            <p:cNvSpPr txBox="1"/>
            <p:nvPr/>
          </p:nvSpPr>
          <p:spPr>
            <a:xfrm>
              <a:off x="-1704110" y="3109590"/>
              <a:ext cx="6605787" cy="769441"/>
            </a:xfrm>
            <a:prstGeom prst="rect">
              <a:avLst/>
            </a:prstGeom>
            <a:noFill/>
          </p:spPr>
          <p:txBody>
            <a:bodyPr wrap="square" rtlCol="0">
              <a:spAutoFit/>
            </a:bodyPr>
            <a:lstStyle/>
            <a:p>
              <a:pPr algn="r"/>
              <a:r>
                <a:rPr lang="el-GR" altLang="ko-KR" sz="1200" dirty="0">
                  <a:solidFill>
                    <a:schemeClr val="tx1">
                      <a:lumMod val="65000"/>
                      <a:lumOff val="35000"/>
                    </a:schemeClr>
                  </a:solidFill>
                  <a:cs typeface="Arial" pitchFamily="34" charset="0"/>
                </a:rPr>
                <a:t> </a:t>
              </a:r>
              <a:r>
                <a:rPr lang="el-GR" altLang="ko-KR" sz="1600" dirty="0">
                  <a:solidFill>
                    <a:srgbClr val="002060"/>
                  </a:solidFill>
                  <a:cs typeface="Arial" pitchFamily="34" charset="0"/>
                </a:rPr>
                <a:t>Ενιαία και καθολική εφαρμογή τους ανεξάρτητα από το είδος, μέγεθος, την πολυπλοκότητα και αιτία πρόκλησης των καταστροφών.</a:t>
              </a:r>
            </a:p>
            <a:p>
              <a:pPr algn="r"/>
              <a:endParaRPr lang="ko-KR" altLang="en-US" sz="1200" dirty="0">
                <a:solidFill>
                  <a:schemeClr val="tx1">
                    <a:lumMod val="65000"/>
                    <a:lumOff val="35000"/>
                  </a:schemeClr>
                </a:solidFill>
                <a:cs typeface="Arial" pitchFamily="34" charset="0"/>
              </a:endParaRPr>
            </a:p>
          </p:txBody>
        </p:sp>
        <p:cxnSp>
          <p:nvCxnSpPr>
            <p:cNvPr id="40" name="Straight Connector 32">
              <a:extLst>
                <a:ext uri="{FF2B5EF4-FFF2-40B4-BE49-F238E27FC236}">
                  <a16:creationId xmlns="" xmlns:a16="http://schemas.microsoft.com/office/drawing/2014/main" id="{AD65D608-E69B-4B3B-9C99-9F0C64D889BF}"/>
                </a:ext>
              </a:extLst>
            </p:cNvPr>
            <p:cNvCxnSpPr>
              <a:cxnSpLocks/>
              <a:endCxn id="37" idx="2"/>
            </p:cNvCxnSpPr>
            <p:nvPr/>
          </p:nvCxnSpPr>
          <p:spPr>
            <a:xfrm>
              <a:off x="-1836693" y="3099605"/>
              <a:ext cx="6869786" cy="0"/>
            </a:xfrm>
            <a:prstGeom prst="line">
              <a:avLst/>
            </a:prstGeom>
            <a:ln>
              <a:solidFill>
                <a:schemeClr val="tx2">
                  <a:lumMod val="20000"/>
                  <a:lumOff val="80000"/>
                </a:schemeClr>
              </a:solidFill>
              <a:headEnd type="oval"/>
              <a:tailEnd type="none"/>
            </a:ln>
          </p:spPr>
          <p:style>
            <a:lnRef idx="1">
              <a:schemeClr val="dk1"/>
            </a:lnRef>
            <a:fillRef idx="0">
              <a:schemeClr val="dk1"/>
            </a:fillRef>
            <a:effectRef idx="0">
              <a:schemeClr val="dk1"/>
            </a:effectRef>
            <a:fontRef idx="minor">
              <a:schemeClr val="tx1"/>
            </a:fontRef>
          </p:style>
        </p:cxnSp>
      </p:grpSp>
      <p:grpSp>
        <p:nvGrpSpPr>
          <p:cNvPr id="42" name="Group 34">
            <a:extLst>
              <a:ext uri="{FF2B5EF4-FFF2-40B4-BE49-F238E27FC236}">
                <a16:creationId xmlns="" xmlns:a16="http://schemas.microsoft.com/office/drawing/2014/main" id="{5D514B88-8ECA-4788-BD25-3A30CF2E6473}"/>
              </a:ext>
            </a:extLst>
          </p:cNvPr>
          <p:cNvGrpSpPr/>
          <p:nvPr/>
        </p:nvGrpSpPr>
        <p:grpSpPr>
          <a:xfrm>
            <a:off x="4759867" y="4021529"/>
            <a:ext cx="6492850" cy="1360713"/>
            <a:chOff x="-912738" y="2826095"/>
            <a:chExt cx="6492850" cy="1360713"/>
          </a:xfrm>
        </p:grpSpPr>
        <p:sp>
          <p:nvSpPr>
            <p:cNvPr id="45" name="Oval 36">
              <a:extLst>
                <a:ext uri="{FF2B5EF4-FFF2-40B4-BE49-F238E27FC236}">
                  <a16:creationId xmlns="" xmlns:a16="http://schemas.microsoft.com/office/drawing/2014/main" id="{99ACF584-9FAE-4842-B7ED-EC0604476F2B}"/>
                </a:ext>
              </a:extLst>
            </p:cNvPr>
            <p:cNvSpPr/>
            <p:nvPr/>
          </p:nvSpPr>
          <p:spPr>
            <a:xfrm>
              <a:off x="5033093" y="2826095"/>
              <a:ext cx="547019" cy="5470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200">
                <a:solidFill>
                  <a:schemeClr val="tx1">
                    <a:lumMod val="75000"/>
                    <a:lumOff val="25000"/>
                  </a:schemeClr>
                </a:solidFill>
              </a:endParaRPr>
            </a:p>
          </p:txBody>
        </p:sp>
        <p:sp>
          <p:nvSpPr>
            <p:cNvPr id="48" name="TextBox 47">
              <a:extLst>
                <a:ext uri="{FF2B5EF4-FFF2-40B4-BE49-F238E27FC236}">
                  <a16:creationId xmlns="" xmlns:a16="http://schemas.microsoft.com/office/drawing/2014/main" id="{BCB335AF-B227-4CC9-BE0E-8B36EEB043BF}"/>
                </a:ext>
              </a:extLst>
            </p:cNvPr>
            <p:cNvSpPr txBox="1"/>
            <p:nvPr/>
          </p:nvSpPr>
          <p:spPr>
            <a:xfrm>
              <a:off x="-544531" y="3109590"/>
              <a:ext cx="5446207" cy="1077218"/>
            </a:xfrm>
            <a:prstGeom prst="rect">
              <a:avLst/>
            </a:prstGeom>
            <a:noFill/>
          </p:spPr>
          <p:txBody>
            <a:bodyPr wrap="square" rtlCol="0">
              <a:spAutoFit/>
            </a:bodyPr>
            <a:lstStyle/>
            <a:p>
              <a:pPr algn="r"/>
              <a:r>
                <a:rPr lang="el-GR" altLang="ko-KR" sz="1600" dirty="0">
                  <a:solidFill>
                    <a:srgbClr val="002060"/>
                  </a:solidFill>
                  <a:cs typeface="Arial" pitchFamily="34" charset="0"/>
                </a:rPr>
                <a:t> Αξιοποίηση της επιστημονικής γνώσης, των πορισμάτων εφαρμοσμένης έρευνας και καινοτομίας, υποδομών, εφαρμογών και εργαλείων Τεχνολογιών Πληροφορικής και Επικοινωνιών. </a:t>
              </a:r>
              <a:r>
                <a:rPr lang="en-US" altLang="ko-KR" sz="1600" dirty="0" smtClean="0">
                  <a:solidFill>
                    <a:srgbClr val="002060"/>
                  </a:solidFill>
                  <a:cs typeface="Arial" pitchFamily="34" charset="0"/>
                </a:rPr>
                <a:t> </a:t>
              </a:r>
              <a:endParaRPr lang="ko-KR" altLang="en-US" sz="1600" dirty="0">
                <a:solidFill>
                  <a:srgbClr val="002060"/>
                </a:solidFill>
                <a:cs typeface="Arial" pitchFamily="34" charset="0"/>
              </a:endParaRPr>
            </a:p>
          </p:txBody>
        </p:sp>
        <p:cxnSp>
          <p:nvCxnSpPr>
            <p:cNvPr id="50" name="Straight Connector 39">
              <a:extLst>
                <a:ext uri="{FF2B5EF4-FFF2-40B4-BE49-F238E27FC236}">
                  <a16:creationId xmlns="" xmlns:a16="http://schemas.microsoft.com/office/drawing/2014/main" id="{60BA5866-492F-488C-9E7D-A4D884C726B4}"/>
                </a:ext>
              </a:extLst>
            </p:cNvPr>
            <p:cNvCxnSpPr>
              <a:cxnSpLocks/>
              <a:endCxn id="45" idx="2"/>
            </p:cNvCxnSpPr>
            <p:nvPr/>
          </p:nvCxnSpPr>
          <p:spPr>
            <a:xfrm flipV="1">
              <a:off x="-912738" y="3099605"/>
              <a:ext cx="5945831" cy="32983"/>
            </a:xfrm>
            <a:prstGeom prst="line">
              <a:avLst/>
            </a:prstGeom>
            <a:ln>
              <a:solidFill>
                <a:schemeClr val="tx2">
                  <a:lumMod val="60000"/>
                  <a:lumOff val="40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10811038" y="1851026"/>
            <a:ext cx="297308" cy="369332"/>
          </a:xfrm>
          <a:prstGeom prst="rect">
            <a:avLst/>
          </a:prstGeom>
          <a:noFill/>
        </p:spPr>
        <p:txBody>
          <a:bodyPr wrap="square" rtlCol="0">
            <a:spAutoFit/>
          </a:bodyPr>
          <a:lstStyle/>
          <a:p>
            <a:r>
              <a:rPr lang="el-GR" b="1" dirty="0" smtClean="0">
                <a:solidFill>
                  <a:schemeClr val="accent6">
                    <a:lumMod val="75000"/>
                    <a:lumOff val="25000"/>
                  </a:schemeClr>
                </a:solidFill>
              </a:rPr>
              <a:t>1</a:t>
            </a:r>
            <a:endParaRPr lang="el-GR" b="1" dirty="0">
              <a:solidFill>
                <a:schemeClr val="accent6">
                  <a:lumMod val="75000"/>
                  <a:lumOff val="25000"/>
                </a:schemeClr>
              </a:solidFill>
            </a:endParaRPr>
          </a:p>
        </p:txBody>
      </p:sp>
      <p:sp>
        <p:nvSpPr>
          <p:cNvPr id="51" name="TextBox 50"/>
          <p:cNvSpPr txBox="1"/>
          <p:nvPr/>
        </p:nvSpPr>
        <p:spPr>
          <a:xfrm>
            <a:off x="10830553" y="2975706"/>
            <a:ext cx="297308" cy="369332"/>
          </a:xfrm>
          <a:prstGeom prst="rect">
            <a:avLst/>
          </a:prstGeom>
          <a:noFill/>
        </p:spPr>
        <p:txBody>
          <a:bodyPr wrap="square" rtlCol="0">
            <a:spAutoFit/>
          </a:bodyPr>
          <a:lstStyle/>
          <a:p>
            <a:r>
              <a:rPr lang="el-GR" b="1" dirty="0">
                <a:solidFill>
                  <a:srgbClr val="C00000"/>
                </a:solidFill>
              </a:rPr>
              <a:t>2</a:t>
            </a:r>
          </a:p>
        </p:txBody>
      </p:sp>
      <p:sp>
        <p:nvSpPr>
          <p:cNvPr id="52" name="TextBox 51"/>
          <p:cNvSpPr txBox="1"/>
          <p:nvPr/>
        </p:nvSpPr>
        <p:spPr>
          <a:xfrm>
            <a:off x="10811038" y="4118395"/>
            <a:ext cx="297308" cy="369332"/>
          </a:xfrm>
          <a:prstGeom prst="rect">
            <a:avLst/>
          </a:prstGeom>
          <a:noFill/>
        </p:spPr>
        <p:txBody>
          <a:bodyPr wrap="square" rtlCol="0">
            <a:spAutoFit/>
          </a:bodyPr>
          <a:lstStyle/>
          <a:p>
            <a:r>
              <a:rPr lang="el-GR" b="1" dirty="0">
                <a:solidFill>
                  <a:srgbClr val="FFFF00"/>
                </a:solidFill>
              </a:rPr>
              <a:t>3</a:t>
            </a:r>
          </a:p>
        </p:txBody>
      </p:sp>
      <p:sp>
        <p:nvSpPr>
          <p:cNvPr id="53" name="TextBox 52"/>
          <p:cNvSpPr txBox="1"/>
          <p:nvPr/>
        </p:nvSpPr>
        <p:spPr>
          <a:xfrm>
            <a:off x="10811038" y="5245040"/>
            <a:ext cx="297308" cy="369332"/>
          </a:xfrm>
          <a:prstGeom prst="rect">
            <a:avLst/>
          </a:prstGeom>
          <a:noFill/>
        </p:spPr>
        <p:txBody>
          <a:bodyPr wrap="square" rtlCol="0">
            <a:spAutoFit/>
          </a:bodyPr>
          <a:lstStyle/>
          <a:p>
            <a:r>
              <a:rPr lang="el-GR" b="1" dirty="0" smtClean="0">
                <a:solidFill>
                  <a:schemeClr val="bg1"/>
                </a:solidFill>
              </a:rPr>
              <a:t>4</a:t>
            </a:r>
            <a:endParaRPr lang="el-GR" b="1" dirty="0">
              <a:solidFill>
                <a:schemeClr val="bg1"/>
              </a:solidFill>
            </a:endParaRPr>
          </a:p>
        </p:txBody>
      </p:sp>
      <p:sp>
        <p:nvSpPr>
          <p:cNvPr id="4" name="TextBox 3"/>
          <p:cNvSpPr txBox="1"/>
          <p:nvPr/>
        </p:nvSpPr>
        <p:spPr>
          <a:xfrm>
            <a:off x="185580" y="1275328"/>
            <a:ext cx="11672876" cy="353943"/>
          </a:xfrm>
          <a:prstGeom prst="rect">
            <a:avLst/>
          </a:prstGeom>
          <a:noFill/>
        </p:spPr>
        <p:txBody>
          <a:bodyPr wrap="square" rtlCol="0">
            <a:spAutoFit/>
          </a:bodyPr>
          <a:lstStyle/>
          <a:p>
            <a:r>
              <a:rPr lang="el-GR" sz="1700" dirty="0">
                <a:solidFill>
                  <a:srgbClr val="002060"/>
                </a:solidFill>
              </a:rPr>
              <a:t>Η ενεργοποίηση, λειτουργία και υλοποίηση δράσεων του Εθνικού Μηχανισμού διέπεται από τις κάτωθι αρχές: </a:t>
            </a:r>
          </a:p>
        </p:txBody>
      </p:sp>
    </p:spTree>
    <p:extLst>
      <p:ext uri="{BB962C8B-B14F-4D97-AF65-F5344CB8AC3E}">
        <p14:creationId xmlns:p14="http://schemas.microsoft.com/office/powerpoint/2010/main" val="34449485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50535" y="278716"/>
            <a:ext cx="6467989" cy="461665"/>
          </a:xfrm>
          <a:prstGeom prst="rect">
            <a:avLst/>
          </a:prstGeom>
        </p:spPr>
        <p:txBody>
          <a:bodyPr wrap="none">
            <a:spAutoFit/>
          </a:bodyPr>
          <a:lstStyle/>
          <a:p>
            <a:pPr algn="ctr"/>
            <a:r>
              <a:rPr lang="el-GR" sz="2400" b="1" dirty="0" smtClean="0">
                <a:solidFill>
                  <a:srgbClr val="002060"/>
                </a:solidFill>
              </a:rPr>
              <a:t>ΔΙΑΒΑΘΜΙΣΗ ΚΑΤΑΣΤΑΣΗΣ ΕΤΟΙΜΟΤΗΤΑΣ</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37" name="Group 2">
            <a:extLst>
              <a:ext uri="{FF2B5EF4-FFF2-40B4-BE49-F238E27FC236}">
                <a16:creationId xmlns="" xmlns:a16="http://schemas.microsoft.com/office/drawing/2014/main" id="{42B02945-43D4-44BA-8FCE-4AB138BD1795}"/>
              </a:ext>
            </a:extLst>
          </p:cNvPr>
          <p:cNvGrpSpPr/>
          <p:nvPr/>
        </p:nvGrpSpPr>
        <p:grpSpPr>
          <a:xfrm>
            <a:off x="305607" y="922306"/>
            <a:ext cx="2358792" cy="2715991"/>
            <a:chOff x="1380965" y="1465124"/>
            <a:chExt cx="2358792" cy="2715991"/>
          </a:xfrm>
          <a:solidFill>
            <a:srgbClr val="00B050"/>
          </a:solidFill>
        </p:grpSpPr>
        <p:pic>
          <p:nvPicPr>
            <p:cNvPr id="38" name="Picture 2" descr="E:\002-KIMS BUSINESS\007-04-1-FIVERR\01-PPT-TEMPLATE\COVER-PSD\05-cut-01.png">
              <a:extLst>
                <a:ext uri="{FF2B5EF4-FFF2-40B4-BE49-F238E27FC236}">
                  <a16:creationId xmlns="" xmlns:a16="http://schemas.microsoft.com/office/drawing/2014/main" id="{A8C242E8-D263-4A3B-92B4-C6396CD8F4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00" flipV="1">
              <a:off x="538723" y="2656414"/>
              <a:ext cx="2715991" cy="333412"/>
            </a:xfrm>
            <a:prstGeom prst="rect">
              <a:avLst/>
            </a:prstGeom>
            <a:grpFill/>
            <a:extLst/>
          </p:spPr>
        </p:pic>
        <p:grpSp>
          <p:nvGrpSpPr>
            <p:cNvPr id="73" name="Group 4">
              <a:extLst>
                <a:ext uri="{FF2B5EF4-FFF2-40B4-BE49-F238E27FC236}">
                  <a16:creationId xmlns="" xmlns:a16="http://schemas.microsoft.com/office/drawing/2014/main" id="{233EDA3B-34A9-43E4-B185-68856887907C}"/>
                </a:ext>
              </a:extLst>
            </p:cNvPr>
            <p:cNvGrpSpPr/>
            <p:nvPr/>
          </p:nvGrpSpPr>
          <p:grpSpPr>
            <a:xfrm>
              <a:off x="1380965" y="2018710"/>
              <a:ext cx="2358792" cy="1608820"/>
              <a:chOff x="1380965" y="2018710"/>
              <a:chExt cx="2358792" cy="1608820"/>
            </a:xfrm>
            <a:grpFill/>
          </p:grpSpPr>
          <p:sp>
            <p:nvSpPr>
              <p:cNvPr id="74" name="Parallelogram 5">
                <a:extLst>
                  <a:ext uri="{FF2B5EF4-FFF2-40B4-BE49-F238E27FC236}">
                    <a16:creationId xmlns="" xmlns:a16="http://schemas.microsoft.com/office/drawing/2014/main" id="{B84B98E5-3CED-4B91-B70B-4460AD40F31E}"/>
                  </a:ext>
                </a:extLst>
              </p:cNvPr>
              <p:cNvSpPr/>
              <p:nvPr/>
            </p:nvSpPr>
            <p:spPr>
              <a:xfrm rot="14414865" flipH="1">
                <a:off x="1487101" y="2457044"/>
                <a:ext cx="661487" cy="873760"/>
              </a:xfrm>
              <a:prstGeom prst="parallelogram">
                <a:avLst>
                  <a:gd name="adj" fmla="val 7677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6">
                <a:extLst>
                  <a:ext uri="{FF2B5EF4-FFF2-40B4-BE49-F238E27FC236}">
                    <a16:creationId xmlns="" xmlns:a16="http://schemas.microsoft.com/office/drawing/2014/main" id="{EDF491FE-8DF1-40BC-8DF2-64435C4B7377}"/>
                  </a:ext>
                </a:extLst>
              </p:cNvPr>
              <p:cNvSpPr/>
              <p:nvPr/>
            </p:nvSpPr>
            <p:spPr>
              <a:xfrm>
                <a:off x="1528770" y="2018710"/>
                <a:ext cx="2210987" cy="1608820"/>
              </a:xfrm>
              <a:custGeom>
                <a:avLst/>
                <a:gdLst>
                  <a:gd name="connsiteX0" fmla="*/ 1636300 w 2210987"/>
                  <a:gd name="connsiteY0" fmla="*/ 0 h 1608820"/>
                  <a:gd name="connsiteX1" fmla="*/ 2210987 w 2210987"/>
                  <a:gd name="connsiteY1" fmla="*/ 804410 h 1608820"/>
                  <a:gd name="connsiteX2" fmla="*/ 1636300 w 2210987"/>
                  <a:gd name="connsiteY2" fmla="*/ 1608820 h 1608820"/>
                  <a:gd name="connsiteX3" fmla="*/ 1636300 w 2210987"/>
                  <a:gd name="connsiteY3" fmla="*/ 1241341 h 1608820"/>
                  <a:gd name="connsiteX4" fmla="*/ 0 w 2210987"/>
                  <a:gd name="connsiteY4" fmla="*/ 1241341 h 1608820"/>
                  <a:gd name="connsiteX5" fmla="*/ 501792 w 2210987"/>
                  <a:gd name="connsiteY5" fmla="*/ 367479 h 1608820"/>
                  <a:gd name="connsiteX6" fmla="*/ 1636300 w 2210987"/>
                  <a:gd name="connsiteY6" fmla="*/ 367479 h 160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987" h="1608820">
                    <a:moveTo>
                      <a:pt x="1636300" y="0"/>
                    </a:moveTo>
                    <a:lnTo>
                      <a:pt x="2210987" y="804410"/>
                    </a:lnTo>
                    <a:lnTo>
                      <a:pt x="1636300" y="1608820"/>
                    </a:lnTo>
                    <a:lnTo>
                      <a:pt x="1636300" y="1241341"/>
                    </a:lnTo>
                    <a:lnTo>
                      <a:pt x="0" y="1241341"/>
                    </a:lnTo>
                    <a:lnTo>
                      <a:pt x="501792" y="367479"/>
                    </a:lnTo>
                    <a:lnTo>
                      <a:pt x="1636300" y="367479"/>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6" name="Group 7">
            <a:extLst>
              <a:ext uri="{FF2B5EF4-FFF2-40B4-BE49-F238E27FC236}">
                <a16:creationId xmlns="" xmlns:a16="http://schemas.microsoft.com/office/drawing/2014/main" id="{BFA31A33-3006-421B-94B1-CEA04F574CA4}"/>
              </a:ext>
            </a:extLst>
          </p:cNvPr>
          <p:cNvGrpSpPr/>
          <p:nvPr/>
        </p:nvGrpSpPr>
        <p:grpSpPr>
          <a:xfrm>
            <a:off x="3564025" y="941538"/>
            <a:ext cx="2358792" cy="2715991"/>
            <a:chOff x="1380965" y="1465124"/>
            <a:chExt cx="2358792" cy="2715991"/>
          </a:xfrm>
          <a:solidFill>
            <a:srgbClr val="FFFF00"/>
          </a:solidFill>
        </p:grpSpPr>
        <p:pic>
          <p:nvPicPr>
            <p:cNvPr id="77" name="Picture 2" descr="E:\002-KIMS BUSINESS\007-04-1-FIVERR\01-PPT-TEMPLATE\COVER-PSD\05-cut-01.png">
              <a:extLst>
                <a:ext uri="{FF2B5EF4-FFF2-40B4-BE49-F238E27FC236}">
                  <a16:creationId xmlns="" xmlns:a16="http://schemas.microsoft.com/office/drawing/2014/main" id="{43C3C033-4E3E-4520-ADE5-8325C55873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00" flipV="1">
              <a:off x="538723" y="2656414"/>
              <a:ext cx="2715991" cy="333412"/>
            </a:xfrm>
            <a:prstGeom prst="rect">
              <a:avLst/>
            </a:prstGeom>
            <a:grpFill/>
            <a:extLst/>
          </p:spPr>
        </p:pic>
        <p:grpSp>
          <p:nvGrpSpPr>
            <p:cNvPr id="78" name="Group 9">
              <a:extLst>
                <a:ext uri="{FF2B5EF4-FFF2-40B4-BE49-F238E27FC236}">
                  <a16:creationId xmlns="" xmlns:a16="http://schemas.microsoft.com/office/drawing/2014/main" id="{86AB8770-6D98-466A-ADAA-A71FBFE4974D}"/>
                </a:ext>
              </a:extLst>
            </p:cNvPr>
            <p:cNvGrpSpPr/>
            <p:nvPr/>
          </p:nvGrpSpPr>
          <p:grpSpPr>
            <a:xfrm>
              <a:off x="1380965" y="2018710"/>
              <a:ext cx="2358792" cy="1608820"/>
              <a:chOff x="1380965" y="2018710"/>
              <a:chExt cx="2358792" cy="1608820"/>
            </a:xfrm>
            <a:grpFill/>
          </p:grpSpPr>
          <p:sp>
            <p:nvSpPr>
              <p:cNvPr id="79" name="Parallelogram 10">
                <a:extLst>
                  <a:ext uri="{FF2B5EF4-FFF2-40B4-BE49-F238E27FC236}">
                    <a16:creationId xmlns="" xmlns:a16="http://schemas.microsoft.com/office/drawing/2014/main" id="{FF4C1C6B-A00F-462E-BEE7-EB606018EF25}"/>
                  </a:ext>
                </a:extLst>
              </p:cNvPr>
              <p:cNvSpPr/>
              <p:nvPr/>
            </p:nvSpPr>
            <p:spPr>
              <a:xfrm rot="14414865" flipH="1">
                <a:off x="1487101" y="2457044"/>
                <a:ext cx="661487" cy="873760"/>
              </a:xfrm>
              <a:prstGeom prst="parallelogram">
                <a:avLst>
                  <a:gd name="adj" fmla="val 7677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11">
                <a:extLst>
                  <a:ext uri="{FF2B5EF4-FFF2-40B4-BE49-F238E27FC236}">
                    <a16:creationId xmlns="" xmlns:a16="http://schemas.microsoft.com/office/drawing/2014/main" id="{44C25031-6DA0-43A5-857B-F3A1BFB05358}"/>
                  </a:ext>
                </a:extLst>
              </p:cNvPr>
              <p:cNvSpPr/>
              <p:nvPr/>
            </p:nvSpPr>
            <p:spPr>
              <a:xfrm>
                <a:off x="1528770" y="2018710"/>
                <a:ext cx="2210987" cy="1608820"/>
              </a:xfrm>
              <a:custGeom>
                <a:avLst/>
                <a:gdLst>
                  <a:gd name="connsiteX0" fmla="*/ 1636300 w 2210987"/>
                  <a:gd name="connsiteY0" fmla="*/ 0 h 1608820"/>
                  <a:gd name="connsiteX1" fmla="*/ 2210987 w 2210987"/>
                  <a:gd name="connsiteY1" fmla="*/ 804410 h 1608820"/>
                  <a:gd name="connsiteX2" fmla="*/ 1636300 w 2210987"/>
                  <a:gd name="connsiteY2" fmla="*/ 1608820 h 1608820"/>
                  <a:gd name="connsiteX3" fmla="*/ 1636300 w 2210987"/>
                  <a:gd name="connsiteY3" fmla="*/ 1241341 h 1608820"/>
                  <a:gd name="connsiteX4" fmla="*/ 0 w 2210987"/>
                  <a:gd name="connsiteY4" fmla="*/ 1241341 h 1608820"/>
                  <a:gd name="connsiteX5" fmla="*/ 501792 w 2210987"/>
                  <a:gd name="connsiteY5" fmla="*/ 367479 h 1608820"/>
                  <a:gd name="connsiteX6" fmla="*/ 1636300 w 2210987"/>
                  <a:gd name="connsiteY6" fmla="*/ 367479 h 160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987" h="1608820">
                    <a:moveTo>
                      <a:pt x="1636300" y="0"/>
                    </a:moveTo>
                    <a:lnTo>
                      <a:pt x="2210987" y="804410"/>
                    </a:lnTo>
                    <a:lnTo>
                      <a:pt x="1636300" y="1608820"/>
                    </a:lnTo>
                    <a:lnTo>
                      <a:pt x="1636300" y="1241341"/>
                    </a:lnTo>
                    <a:lnTo>
                      <a:pt x="0" y="1241341"/>
                    </a:lnTo>
                    <a:lnTo>
                      <a:pt x="501792" y="367479"/>
                    </a:lnTo>
                    <a:lnTo>
                      <a:pt x="1636300" y="367479"/>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1" name="Group 12">
            <a:extLst>
              <a:ext uri="{FF2B5EF4-FFF2-40B4-BE49-F238E27FC236}">
                <a16:creationId xmlns="" xmlns:a16="http://schemas.microsoft.com/office/drawing/2014/main" id="{57E21615-9DD5-4ACD-88C2-F0D8894550EE}"/>
              </a:ext>
            </a:extLst>
          </p:cNvPr>
          <p:cNvGrpSpPr/>
          <p:nvPr/>
        </p:nvGrpSpPr>
        <p:grpSpPr>
          <a:xfrm>
            <a:off x="6587750" y="922306"/>
            <a:ext cx="2358792" cy="2715991"/>
            <a:chOff x="1380965" y="1465124"/>
            <a:chExt cx="2358792" cy="2715991"/>
          </a:xfrm>
          <a:solidFill>
            <a:srgbClr val="FFC000"/>
          </a:solidFill>
        </p:grpSpPr>
        <p:pic>
          <p:nvPicPr>
            <p:cNvPr id="82" name="Picture 2" descr="E:\002-KIMS BUSINESS\007-04-1-FIVERR\01-PPT-TEMPLATE\COVER-PSD\05-cut-01.png">
              <a:extLst>
                <a:ext uri="{FF2B5EF4-FFF2-40B4-BE49-F238E27FC236}">
                  <a16:creationId xmlns="" xmlns:a16="http://schemas.microsoft.com/office/drawing/2014/main" id="{8237E37D-AD34-48A3-A5CC-25AFB54B1D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00" flipV="1">
              <a:off x="538723" y="2656414"/>
              <a:ext cx="2715991" cy="333412"/>
            </a:xfrm>
            <a:prstGeom prst="rect">
              <a:avLst/>
            </a:prstGeom>
            <a:grpFill/>
            <a:extLst/>
          </p:spPr>
        </p:pic>
        <p:grpSp>
          <p:nvGrpSpPr>
            <p:cNvPr id="83" name="Group 14">
              <a:extLst>
                <a:ext uri="{FF2B5EF4-FFF2-40B4-BE49-F238E27FC236}">
                  <a16:creationId xmlns="" xmlns:a16="http://schemas.microsoft.com/office/drawing/2014/main" id="{9D64405E-8C7F-4721-A224-E0202C16D405}"/>
                </a:ext>
              </a:extLst>
            </p:cNvPr>
            <p:cNvGrpSpPr/>
            <p:nvPr/>
          </p:nvGrpSpPr>
          <p:grpSpPr>
            <a:xfrm>
              <a:off x="1380965" y="2018710"/>
              <a:ext cx="2358792" cy="1608820"/>
              <a:chOff x="1380965" y="2018710"/>
              <a:chExt cx="2358792" cy="1608820"/>
            </a:xfrm>
            <a:grpFill/>
          </p:grpSpPr>
          <p:sp>
            <p:nvSpPr>
              <p:cNvPr id="84" name="Parallelogram 15">
                <a:extLst>
                  <a:ext uri="{FF2B5EF4-FFF2-40B4-BE49-F238E27FC236}">
                    <a16:creationId xmlns="" xmlns:a16="http://schemas.microsoft.com/office/drawing/2014/main" id="{5E36F305-42E1-4A12-8BCE-CDFC82696FFD}"/>
                  </a:ext>
                </a:extLst>
              </p:cNvPr>
              <p:cNvSpPr/>
              <p:nvPr/>
            </p:nvSpPr>
            <p:spPr>
              <a:xfrm rot="14414865" flipH="1">
                <a:off x="1487101" y="2457044"/>
                <a:ext cx="661487" cy="873760"/>
              </a:xfrm>
              <a:prstGeom prst="parallelogram">
                <a:avLst>
                  <a:gd name="adj" fmla="val 7677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16">
                <a:extLst>
                  <a:ext uri="{FF2B5EF4-FFF2-40B4-BE49-F238E27FC236}">
                    <a16:creationId xmlns="" xmlns:a16="http://schemas.microsoft.com/office/drawing/2014/main" id="{1732BE1D-CF1B-4918-9D2E-B1A46C7FAF63}"/>
                  </a:ext>
                </a:extLst>
              </p:cNvPr>
              <p:cNvSpPr/>
              <p:nvPr/>
            </p:nvSpPr>
            <p:spPr>
              <a:xfrm>
                <a:off x="1528770" y="2018710"/>
                <a:ext cx="2210987" cy="1608820"/>
              </a:xfrm>
              <a:custGeom>
                <a:avLst/>
                <a:gdLst>
                  <a:gd name="connsiteX0" fmla="*/ 1636300 w 2210987"/>
                  <a:gd name="connsiteY0" fmla="*/ 0 h 1608820"/>
                  <a:gd name="connsiteX1" fmla="*/ 2210987 w 2210987"/>
                  <a:gd name="connsiteY1" fmla="*/ 804410 h 1608820"/>
                  <a:gd name="connsiteX2" fmla="*/ 1636300 w 2210987"/>
                  <a:gd name="connsiteY2" fmla="*/ 1608820 h 1608820"/>
                  <a:gd name="connsiteX3" fmla="*/ 1636300 w 2210987"/>
                  <a:gd name="connsiteY3" fmla="*/ 1241341 h 1608820"/>
                  <a:gd name="connsiteX4" fmla="*/ 0 w 2210987"/>
                  <a:gd name="connsiteY4" fmla="*/ 1241341 h 1608820"/>
                  <a:gd name="connsiteX5" fmla="*/ 501792 w 2210987"/>
                  <a:gd name="connsiteY5" fmla="*/ 367479 h 1608820"/>
                  <a:gd name="connsiteX6" fmla="*/ 1636300 w 2210987"/>
                  <a:gd name="connsiteY6" fmla="*/ 367479 h 160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987" h="1608820">
                    <a:moveTo>
                      <a:pt x="1636300" y="0"/>
                    </a:moveTo>
                    <a:lnTo>
                      <a:pt x="2210987" y="804410"/>
                    </a:lnTo>
                    <a:lnTo>
                      <a:pt x="1636300" y="1608820"/>
                    </a:lnTo>
                    <a:lnTo>
                      <a:pt x="1636300" y="1241341"/>
                    </a:lnTo>
                    <a:lnTo>
                      <a:pt x="0" y="1241341"/>
                    </a:lnTo>
                    <a:lnTo>
                      <a:pt x="501792" y="367479"/>
                    </a:lnTo>
                    <a:lnTo>
                      <a:pt x="1636300" y="367479"/>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6" name="Group 17">
            <a:extLst>
              <a:ext uri="{FF2B5EF4-FFF2-40B4-BE49-F238E27FC236}">
                <a16:creationId xmlns="" xmlns:a16="http://schemas.microsoft.com/office/drawing/2014/main" id="{B8D8F8A9-485E-4B87-9C24-CADA921BA20C}"/>
              </a:ext>
            </a:extLst>
          </p:cNvPr>
          <p:cNvGrpSpPr/>
          <p:nvPr/>
        </p:nvGrpSpPr>
        <p:grpSpPr>
          <a:xfrm>
            <a:off x="9525359" y="922306"/>
            <a:ext cx="2358792" cy="2715991"/>
            <a:chOff x="1380965" y="1465124"/>
            <a:chExt cx="2358792" cy="2715991"/>
          </a:xfrm>
          <a:solidFill>
            <a:srgbClr val="FF0000"/>
          </a:solidFill>
        </p:grpSpPr>
        <p:pic>
          <p:nvPicPr>
            <p:cNvPr id="87" name="Picture 2" descr="E:\002-KIMS BUSINESS\007-04-1-FIVERR\01-PPT-TEMPLATE\COVER-PSD\05-cut-01.png">
              <a:extLst>
                <a:ext uri="{FF2B5EF4-FFF2-40B4-BE49-F238E27FC236}">
                  <a16:creationId xmlns="" xmlns:a16="http://schemas.microsoft.com/office/drawing/2014/main" id="{4CFC6EDF-47CA-4B08-B62F-2D363AE891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00" flipV="1">
              <a:off x="538723" y="2656414"/>
              <a:ext cx="2715991" cy="333412"/>
            </a:xfrm>
            <a:prstGeom prst="rect">
              <a:avLst/>
            </a:prstGeom>
            <a:grpFill/>
            <a:extLst/>
          </p:spPr>
        </p:pic>
        <p:grpSp>
          <p:nvGrpSpPr>
            <p:cNvPr id="88" name="Group 19">
              <a:extLst>
                <a:ext uri="{FF2B5EF4-FFF2-40B4-BE49-F238E27FC236}">
                  <a16:creationId xmlns="" xmlns:a16="http://schemas.microsoft.com/office/drawing/2014/main" id="{9D6E4BF1-AE6E-450E-86F3-F1BD5CBB56E6}"/>
                </a:ext>
              </a:extLst>
            </p:cNvPr>
            <p:cNvGrpSpPr/>
            <p:nvPr/>
          </p:nvGrpSpPr>
          <p:grpSpPr>
            <a:xfrm>
              <a:off x="1380965" y="2018710"/>
              <a:ext cx="2358792" cy="1608820"/>
              <a:chOff x="1380965" y="2018710"/>
              <a:chExt cx="2358792" cy="1608820"/>
            </a:xfrm>
            <a:grpFill/>
          </p:grpSpPr>
          <p:sp>
            <p:nvSpPr>
              <p:cNvPr id="89" name="Parallelogram 20">
                <a:extLst>
                  <a:ext uri="{FF2B5EF4-FFF2-40B4-BE49-F238E27FC236}">
                    <a16:creationId xmlns="" xmlns:a16="http://schemas.microsoft.com/office/drawing/2014/main" id="{540E41AF-F36F-4C37-9F92-C41DD766D13B}"/>
                  </a:ext>
                </a:extLst>
              </p:cNvPr>
              <p:cNvSpPr/>
              <p:nvPr/>
            </p:nvSpPr>
            <p:spPr>
              <a:xfrm rot="14414865" flipH="1">
                <a:off x="1487101" y="2457044"/>
                <a:ext cx="661487" cy="873760"/>
              </a:xfrm>
              <a:prstGeom prst="parallelogram">
                <a:avLst>
                  <a:gd name="adj" fmla="val 7677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21">
                <a:extLst>
                  <a:ext uri="{FF2B5EF4-FFF2-40B4-BE49-F238E27FC236}">
                    <a16:creationId xmlns="" xmlns:a16="http://schemas.microsoft.com/office/drawing/2014/main" id="{56C246DD-6A84-4E0B-8306-CC3CA827BAB3}"/>
                  </a:ext>
                </a:extLst>
              </p:cNvPr>
              <p:cNvSpPr/>
              <p:nvPr/>
            </p:nvSpPr>
            <p:spPr>
              <a:xfrm>
                <a:off x="1528770" y="2018710"/>
                <a:ext cx="2210987" cy="1608820"/>
              </a:xfrm>
              <a:custGeom>
                <a:avLst/>
                <a:gdLst>
                  <a:gd name="connsiteX0" fmla="*/ 1636300 w 2210987"/>
                  <a:gd name="connsiteY0" fmla="*/ 0 h 1608820"/>
                  <a:gd name="connsiteX1" fmla="*/ 2210987 w 2210987"/>
                  <a:gd name="connsiteY1" fmla="*/ 804410 h 1608820"/>
                  <a:gd name="connsiteX2" fmla="*/ 1636300 w 2210987"/>
                  <a:gd name="connsiteY2" fmla="*/ 1608820 h 1608820"/>
                  <a:gd name="connsiteX3" fmla="*/ 1636300 w 2210987"/>
                  <a:gd name="connsiteY3" fmla="*/ 1241341 h 1608820"/>
                  <a:gd name="connsiteX4" fmla="*/ 0 w 2210987"/>
                  <a:gd name="connsiteY4" fmla="*/ 1241341 h 1608820"/>
                  <a:gd name="connsiteX5" fmla="*/ 501792 w 2210987"/>
                  <a:gd name="connsiteY5" fmla="*/ 367479 h 1608820"/>
                  <a:gd name="connsiteX6" fmla="*/ 1636300 w 2210987"/>
                  <a:gd name="connsiteY6" fmla="*/ 367479 h 160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987" h="1608820">
                    <a:moveTo>
                      <a:pt x="1636300" y="0"/>
                    </a:moveTo>
                    <a:lnTo>
                      <a:pt x="2210987" y="804410"/>
                    </a:lnTo>
                    <a:lnTo>
                      <a:pt x="1636300" y="1608820"/>
                    </a:lnTo>
                    <a:lnTo>
                      <a:pt x="1636300" y="1241341"/>
                    </a:lnTo>
                    <a:lnTo>
                      <a:pt x="0" y="1241341"/>
                    </a:lnTo>
                    <a:lnTo>
                      <a:pt x="501792" y="367479"/>
                    </a:lnTo>
                    <a:lnTo>
                      <a:pt x="1636300" y="367479"/>
                    </a:ln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1" name="TextBox 90">
            <a:extLst>
              <a:ext uri="{FF2B5EF4-FFF2-40B4-BE49-F238E27FC236}">
                <a16:creationId xmlns="" xmlns:a16="http://schemas.microsoft.com/office/drawing/2014/main" id="{FC4F94F6-4469-441C-A79F-13C6246A65EE}"/>
              </a:ext>
            </a:extLst>
          </p:cNvPr>
          <p:cNvSpPr txBox="1"/>
          <p:nvPr/>
        </p:nvSpPr>
        <p:spPr>
          <a:xfrm>
            <a:off x="127514" y="3558946"/>
            <a:ext cx="2862779" cy="2893100"/>
          </a:xfrm>
          <a:prstGeom prst="rect">
            <a:avLst/>
          </a:prstGeom>
          <a:noFill/>
        </p:spPr>
        <p:txBody>
          <a:bodyPr wrap="square" rtlCol="0">
            <a:spAutoFit/>
          </a:bodyPr>
          <a:lstStyle/>
          <a:p>
            <a:r>
              <a:rPr lang="el-GR" altLang="ko-KR" sz="1400" dirty="0">
                <a:solidFill>
                  <a:srgbClr val="002060"/>
                </a:solidFill>
                <a:cs typeface="Arial" pitchFamily="34" charset="0"/>
              </a:rPr>
              <a:t> </a:t>
            </a:r>
            <a:r>
              <a:rPr lang="el-GR" altLang="ko-KR" sz="1400" b="1" dirty="0">
                <a:solidFill>
                  <a:srgbClr val="002060"/>
                </a:solidFill>
                <a:cs typeface="Arial" pitchFamily="34" charset="0"/>
              </a:rPr>
              <a:t>Κατάσταση συνήθους ετοιμότητας </a:t>
            </a:r>
            <a:r>
              <a:rPr lang="el-GR" altLang="ko-KR" sz="1400" dirty="0" smtClean="0">
                <a:solidFill>
                  <a:srgbClr val="002060"/>
                </a:solidFill>
                <a:cs typeface="Arial" pitchFamily="34" charset="0"/>
              </a:rPr>
              <a:t>: </a:t>
            </a:r>
            <a:r>
              <a:rPr lang="el-GR" altLang="ko-KR" sz="1400" dirty="0">
                <a:solidFill>
                  <a:srgbClr val="002060"/>
                </a:solidFill>
                <a:cs typeface="Arial" pitchFamily="34" charset="0"/>
              </a:rPr>
              <a:t>Οι εμπλεκόμενοι, σε δράσεις πολιτικής προστασίας φορείς, επαγρυπνούν κατόπιν προειδοποίησης, για την περίπτωση εκδήλωσης ήπιας διακινδύνευσης συμβάντος, ή κινητοποίησης, κατόπιν εκδήλωσης χαμηλής επικινδυνότητας συμβάντος, ελέγχοντας τη διαθεσιμότητα σε ανθρώπινο δυναμικό, υλικά και μέσα και εφαρμόζουν </a:t>
            </a:r>
            <a:endParaRPr lang="ko-KR" altLang="en-US" sz="1400" dirty="0">
              <a:solidFill>
                <a:srgbClr val="002060"/>
              </a:solidFill>
              <a:cs typeface="Arial" pitchFamily="34" charset="0"/>
            </a:endParaRPr>
          </a:p>
        </p:txBody>
      </p:sp>
      <p:sp>
        <p:nvSpPr>
          <p:cNvPr id="92" name="TextBox 91">
            <a:extLst>
              <a:ext uri="{FF2B5EF4-FFF2-40B4-BE49-F238E27FC236}">
                <a16:creationId xmlns="" xmlns:a16="http://schemas.microsoft.com/office/drawing/2014/main" id="{40BE4BA1-D756-4A0B-8DB6-6CCFC8BBD9CC}"/>
              </a:ext>
            </a:extLst>
          </p:cNvPr>
          <p:cNvSpPr txBox="1"/>
          <p:nvPr/>
        </p:nvSpPr>
        <p:spPr>
          <a:xfrm>
            <a:off x="3453156" y="3539714"/>
            <a:ext cx="2639959" cy="2246769"/>
          </a:xfrm>
          <a:prstGeom prst="rect">
            <a:avLst/>
          </a:prstGeom>
          <a:noFill/>
        </p:spPr>
        <p:txBody>
          <a:bodyPr wrap="square" rtlCol="0">
            <a:spAutoFit/>
          </a:bodyPr>
          <a:lstStyle/>
          <a:p>
            <a:r>
              <a:rPr lang="el-GR" altLang="ko-KR" sz="1400" b="1" dirty="0">
                <a:solidFill>
                  <a:srgbClr val="002060"/>
                </a:solidFill>
                <a:cs typeface="Arial" pitchFamily="34" charset="0"/>
              </a:rPr>
              <a:t>Κατάσταση αυξημένης ετοιμότητας </a:t>
            </a:r>
            <a:r>
              <a:rPr lang="el-GR" altLang="ko-KR" sz="1400" dirty="0" smtClean="0">
                <a:solidFill>
                  <a:srgbClr val="002060"/>
                </a:solidFill>
                <a:cs typeface="Arial" pitchFamily="34" charset="0"/>
              </a:rPr>
              <a:t>: </a:t>
            </a:r>
            <a:r>
              <a:rPr lang="el-GR" altLang="ko-KR" sz="1400" dirty="0">
                <a:solidFill>
                  <a:srgbClr val="002060"/>
                </a:solidFill>
                <a:cs typeface="Arial" pitchFamily="34" charset="0"/>
              </a:rPr>
              <a:t>Οι εμπλεκόμενοι φορείς αυξάνουν την ετοιμότητά τους κατόπιν εκδήλωσης (ή προειδοποίησης) μέσης επικινδυνότητας συμβάντος και ενεργοποιούνται συγκεκριμένα Πλαίσια Διαχείρισης Εκτάκτων Αναγκών (Π.Δ.Ε.Α.). </a:t>
            </a:r>
            <a:endParaRPr lang="ko-KR" altLang="en-US" sz="1400" dirty="0">
              <a:solidFill>
                <a:srgbClr val="002060"/>
              </a:solidFill>
              <a:cs typeface="Arial" pitchFamily="34" charset="0"/>
            </a:endParaRPr>
          </a:p>
        </p:txBody>
      </p:sp>
      <p:sp>
        <p:nvSpPr>
          <p:cNvPr id="93" name="TextBox 92">
            <a:extLst>
              <a:ext uri="{FF2B5EF4-FFF2-40B4-BE49-F238E27FC236}">
                <a16:creationId xmlns="" xmlns:a16="http://schemas.microsoft.com/office/drawing/2014/main" id="{55752376-0A79-4673-A819-459E2565AE5D}"/>
              </a:ext>
            </a:extLst>
          </p:cNvPr>
          <p:cNvSpPr txBox="1"/>
          <p:nvPr/>
        </p:nvSpPr>
        <p:spPr>
          <a:xfrm>
            <a:off x="6300602" y="3558946"/>
            <a:ext cx="2534900" cy="2246769"/>
          </a:xfrm>
          <a:prstGeom prst="rect">
            <a:avLst/>
          </a:prstGeom>
          <a:noFill/>
        </p:spPr>
        <p:txBody>
          <a:bodyPr wrap="square" rtlCol="0">
            <a:spAutoFit/>
          </a:bodyPr>
          <a:lstStyle/>
          <a:p>
            <a:r>
              <a:rPr lang="el-GR" altLang="ko-KR" sz="1400" dirty="0">
                <a:solidFill>
                  <a:srgbClr val="002060"/>
                </a:solidFill>
                <a:cs typeface="Arial" pitchFamily="34" charset="0"/>
              </a:rPr>
              <a:t> </a:t>
            </a:r>
            <a:r>
              <a:rPr lang="el-GR" altLang="ko-KR" sz="1400" b="1" dirty="0">
                <a:solidFill>
                  <a:srgbClr val="002060"/>
                </a:solidFill>
                <a:cs typeface="Arial" pitchFamily="34" charset="0"/>
              </a:rPr>
              <a:t>Κατάσταση επιφυλακής </a:t>
            </a:r>
            <a:r>
              <a:rPr lang="el-GR" altLang="ko-KR" sz="1400" dirty="0" smtClean="0">
                <a:solidFill>
                  <a:srgbClr val="002060"/>
                </a:solidFill>
                <a:cs typeface="Arial" pitchFamily="34" charset="0"/>
              </a:rPr>
              <a:t>: </a:t>
            </a:r>
            <a:r>
              <a:rPr lang="el-GR" altLang="ko-KR" sz="1400" dirty="0">
                <a:solidFill>
                  <a:srgbClr val="002060"/>
                </a:solidFill>
                <a:cs typeface="Arial" pitchFamily="34" charset="0"/>
              </a:rPr>
              <a:t>Οι εμπλεκόμενοι φορείς εξαντλούν τα μέτρα ετοιμότητας και τίθενται σε επιφυλακή, επαυξανόμενοι σε στελέχωση, ύστερα από εκδήλωση αυξημένης επικινδυνότητας συμβάντος ή προειδοποίησης για πάσης φύσεως απειλή. </a:t>
            </a:r>
            <a:endParaRPr lang="ko-KR" altLang="en-US" sz="1400" dirty="0">
              <a:solidFill>
                <a:srgbClr val="002060"/>
              </a:solidFill>
              <a:cs typeface="Arial" pitchFamily="34" charset="0"/>
            </a:endParaRPr>
          </a:p>
        </p:txBody>
      </p:sp>
      <p:sp>
        <p:nvSpPr>
          <p:cNvPr id="94" name="TextBox 93">
            <a:extLst>
              <a:ext uri="{FF2B5EF4-FFF2-40B4-BE49-F238E27FC236}">
                <a16:creationId xmlns="" xmlns:a16="http://schemas.microsoft.com/office/drawing/2014/main" id="{2C564ECB-D73F-49C2-86E9-9BAF9D1C36C7}"/>
              </a:ext>
            </a:extLst>
          </p:cNvPr>
          <p:cNvSpPr txBox="1"/>
          <p:nvPr/>
        </p:nvSpPr>
        <p:spPr>
          <a:xfrm>
            <a:off x="8946542" y="3558946"/>
            <a:ext cx="3245457" cy="3108543"/>
          </a:xfrm>
          <a:prstGeom prst="rect">
            <a:avLst/>
          </a:prstGeom>
          <a:noFill/>
        </p:spPr>
        <p:txBody>
          <a:bodyPr wrap="square" rtlCol="0">
            <a:spAutoFit/>
          </a:bodyPr>
          <a:lstStyle/>
          <a:p>
            <a:r>
              <a:rPr lang="el-GR" altLang="ko-KR" sz="1400" dirty="0">
                <a:solidFill>
                  <a:srgbClr val="002060"/>
                </a:solidFill>
                <a:cs typeface="Arial" pitchFamily="34" charset="0"/>
              </a:rPr>
              <a:t> </a:t>
            </a:r>
            <a:r>
              <a:rPr lang="el-GR" altLang="ko-KR" sz="1400" b="1" dirty="0">
                <a:solidFill>
                  <a:srgbClr val="002060"/>
                </a:solidFill>
                <a:cs typeface="Arial" pitchFamily="34" charset="0"/>
              </a:rPr>
              <a:t>Κατάσταση </a:t>
            </a:r>
            <a:r>
              <a:rPr lang="el-GR" altLang="ko-KR" sz="1400" b="1" dirty="0" smtClean="0">
                <a:solidFill>
                  <a:srgbClr val="002060"/>
                </a:solidFill>
                <a:cs typeface="Arial" pitchFamily="34" charset="0"/>
              </a:rPr>
              <a:t>κινητοποίησης: </a:t>
            </a:r>
            <a:r>
              <a:rPr lang="el-GR" altLang="ko-KR" sz="1400" dirty="0" smtClean="0">
                <a:solidFill>
                  <a:srgbClr val="002060"/>
                </a:solidFill>
                <a:cs typeface="Arial" pitchFamily="34" charset="0"/>
              </a:rPr>
              <a:t>Ενεργοποιείται </a:t>
            </a:r>
            <a:r>
              <a:rPr lang="el-GR" altLang="ko-KR" sz="1400" dirty="0">
                <a:solidFill>
                  <a:srgbClr val="002060"/>
                </a:solidFill>
                <a:cs typeface="Arial" pitchFamily="34" charset="0"/>
              </a:rPr>
              <a:t>αμέσως μετά την εκδήλωση καταστροφικού φαινομένου ή σε περίπτωση σοβαρής πιθανότητας επέλευσης καταστροφής ή πάσης φύσεως απειλής. Ο Εθνικός Μηχανισμός τίθεται σε πλήρη κινητοποίηση, ενεργοποιώντας και αναπτύσσοντας το αναγκαίο ανθρώπινο δυναμικό, τα υλικά και μέσα και δρομολογούνται δράσεις βραχείας αποκατάστασης, αρωγής και υποστήριξης για τη μετρίαση των επιπτώσεων καταστροφής.</a:t>
            </a:r>
            <a:endParaRPr lang="ko-KR" altLang="en-US" sz="1400" dirty="0">
              <a:solidFill>
                <a:srgbClr val="002060"/>
              </a:solidFill>
              <a:cs typeface="Arial" pitchFamily="34" charset="0"/>
            </a:endParaRPr>
          </a:p>
        </p:txBody>
      </p:sp>
      <p:sp>
        <p:nvSpPr>
          <p:cNvPr id="95" name="TextBox 94">
            <a:extLst>
              <a:ext uri="{FF2B5EF4-FFF2-40B4-BE49-F238E27FC236}">
                <a16:creationId xmlns="" xmlns:a16="http://schemas.microsoft.com/office/drawing/2014/main" id="{792AA593-464D-4213-A9E9-1790C718BC5F}"/>
              </a:ext>
            </a:extLst>
          </p:cNvPr>
          <p:cNvSpPr txBox="1"/>
          <p:nvPr/>
        </p:nvSpPr>
        <p:spPr>
          <a:xfrm>
            <a:off x="1162632" y="1926359"/>
            <a:ext cx="792542" cy="707886"/>
          </a:xfrm>
          <a:prstGeom prst="rect">
            <a:avLst/>
          </a:prstGeom>
          <a:noFill/>
        </p:spPr>
        <p:txBody>
          <a:bodyPr wrap="square" lIns="108000" rIns="108000" rtlCol="0">
            <a:spAutoFit/>
          </a:bodyPr>
          <a:lstStyle/>
          <a:p>
            <a:pPr algn="ctr"/>
            <a:r>
              <a:rPr lang="en-US" altLang="ko-KR" sz="4000" b="1" dirty="0">
                <a:solidFill>
                  <a:schemeClr val="tx1">
                    <a:alpha val="40000"/>
                  </a:schemeClr>
                </a:solidFill>
                <a:cs typeface="Arial" pitchFamily="34" charset="0"/>
              </a:rPr>
              <a:t>01</a:t>
            </a:r>
            <a:endParaRPr lang="ko-KR" altLang="en-US" sz="4000" b="1" dirty="0">
              <a:solidFill>
                <a:schemeClr val="tx1">
                  <a:alpha val="40000"/>
                </a:schemeClr>
              </a:solidFill>
              <a:cs typeface="Arial" pitchFamily="34" charset="0"/>
            </a:endParaRPr>
          </a:p>
        </p:txBody>
      </p:sp>
      <p:sp>
        <p:nvSpPr>
          <p:cNvPr id="96" name="TextBox 95">
            <a:extLst>
              <a:ext uri="{FF2B5EF4-FFF2-40B4-BE49-F238E27FC236}">
                <a16:creationId xmlns="" xmlns:a16="http://schemas.microsoft.com/office/drawing/2014/main" id="{792AA593-464D-4213-A9E9-1790C718BC5F}"/>
              </a:ext>
            </a:extLst>
          </p:cNvPr>
          <p:cNvSpPr txBox="1"/>
          <p:nvPr/>
        </p:nvSpPr>
        <p:spPr>
          <a:xfrm>
            <a:off x="4421052" y="1926359"/>
            <a:ext cx="792542" cy="707886"/>
          </a:xfrm>
          <a:prstGeom prst="rect">
            <a:avLst/>
          </a:prstGeom>
          <a:noFill/>
        </p:spPr>
        <p:txBody>
          <a:bodyPr wrap="square" lIns="108000" rIns="108000" rtlCol="0">
            <a:spAutoFit/>
          </a:bodyPr>
          <a:lstStyle/>
          <a:p>
            <a:pPr algn="ctr"/>
            <a:r>
              <a:rPr lang="en-US" altLang="ko-KR" sz="4000" b="1" dirty="0" smtClean="0">
                <a:solidFill>
                  <a:schemeClr val="tx1">
                    <a:alpha val="40000"/>
                  </a:schemeClr>
                </a:solidFill>
                <a:cs typeface="Arial" pitchFamily="34" charset="0"/>
              </a:rPr>
              <a:t>0</a:t>
            </a:r>
            <a:r>
              <a:rPr lang="el-GR" altLang="ko-KR" sz="4000" b="1" dirty="0" smtClean="0">
                <a:solidFill>
                  <a:schemeClr val="tx1">
                    <a:alpha val="40000"/>
                  </a:schemeClr>
                </a:solidFill>
                <a:cs typeface="Arial" pitchFamily="34" charset="0"/>
              </a:rPr>
              <a:t>2</a:t>
            </a:r>
            <a:endParaRPr lang="ko-KR" altLang="en-US" sz="4000" b="1" dirty="0">
              <a:solidFill>
                <a:schemeClr val="tx1">
                  <a:alpha val="40000"/>
                </a:schemeClr>
              </a:solidFill>
              <a:cs typeface="Arial" pitchFamily="34" charset="0"/>
            </a:endParaRPr>
          </a:p>
        </p:txBody>
      </p:sp>
      <p:sp>
        <p:nvSpPr>
          <p:cNvPr id="97" name="TextBox 96">
            <a:extLst>
              <a:ext uri="{FF2B5EF4-FFF2-40B4-BE49-F238E27FC236}">
                <a16:creationId xmlns="" xmlns:a16="http://schemas.microsoft.com/office/drawing/2014/main" id="{792AA593-464D-4213-A9E9-1790C718BC5F}"/>
              </a:ext>
            </a:extLst>
          </p:cNvPr>
          <p:cNvSpPr txBox="1"/>
          <p:nvPr/>
        </p:nvSpPr>
        <p:spPr>
          <a:xfrm>
            <a:off x="7444777" y="1997163"/>
            <a:ext cx="792542" cy="707886"/>
          </a:xfrm>
          <a:prstGeom prst="rect">
            <a:avLst/>
          </a:prstGeom>
          <a:noFill/>
        </p:spPr>
        <p:txBody>
          <a:bodyPr wrap="square" lIns="108000" rIns="108000" rtlCol="0">
            <a:spAutoFit/>
          </a:bodyPr>
          <a:lstStyle/>
          <a:p>
            <a:pPr algn="ctr"/>
            <a:r>
              <a:rPr lang="en-US" altLang="ko-KR" sz="4000" b="1" dirty="0" smtClean="0">
                <a:solidFill>
                  <a:schemeClr val="tx1">
                    <a:alpha val="40000"/>
                  </a:schemeClr>
                </a:solidFill>
                <a:cs typeface="Arial" pitchFamily="34" charset="0"/>
              </a:rPr>
              <a:t>0</a:t>
            </a:r>
            <a:r>
              <a:rPr lang="el-GR" altLang="ko-KR" sz="4000" b="1" dirty="0">
                <a:solidFill>
                  <a:schemeClr val="tx1">
                    <a:alpha val="40000"/>
                  </a:schemeClr>
                </a:solidFill>
                <a:cs typeface="Arial" pitchFamily="34" charset="0"/>
              </a:rPr>
              <a:t>3</a:t>
            </a:r>
            <a:endParaRPr lang="ko-KR" altLang="en-US" sz="4000" b="1" dirty="0">
              <a:solidFill>
                <a:schemeClr val="tx1">
                  <a:alpha val="40000"/>
                </a:schemeClr>
              </a:solidFill>
              <a:cs typeface="Arial" pitchFamily="34" charset="0"/>
            </a:endParaRPr>
          </a:p>
        </p:txBody>
      </p:sp>
      <p:sp>
        <p:nvSpPr>
          <p:cNvPr id="98" name="TextBox 97">
            <a:extLst>
              <a:ext uri="{FF2B5EF4-FFF2-40B4-BE49-F238E27FC236}">
                <a16:creationId xmlns="" xmlns:a16="http://schemas.microsoft.com/office/drawing/2014/main" id="{792AA593-464D-4213-A9E9-1790C718BC5F}"/>
              </a:ext>
            </a:extLst>
          </p:cNvPr>
          <p:cNvSpPr txBox="1"/>
          <p:nvPr/>
        </p:nvSpPr>
        <p:spPr>
          <a:xfrm>
            <a:off x="10382386" y="1945591"/>
            <a:ext cx="792542" cy="707886"/>
          </a:xfrm>
          <a:prstGeom prst="rect">
            <a:avLst/>
          </a:prstGeom>
          <a:noFill/>
        </p:spPr>
        <p:txBody>
          <a:bodyPr wrap="square" lIns="108000" rIns="108000" rtlCol="0">
            <a:spAutoFit/>
          </a:bodyPr>
          <a:lstStyle/>
          <a:p>
            <a:pPr algn="ctr"/>
            <a:r>
              <a:rPr lang="en-US" altLang="ko-KR" sz="4000" b="1" dirty="0" smtClean="0">
                <a:solidFill>
                  <a:schemeClr val="tx1">
                    <a:alpha val="40000"/>
                  </a:schemeClr>
                </a:solidFill>
                <a:cs typeface="Arial" pitchFamily="34" charset="0"/>
              </a:rPr>
              <a:t>0</a:t>
            </a:r>
            <a:r>
              <a:rPr lang="el-GR" altLang="ko-KR" sz="4000" b="1" dirty="0" smtClean="0">
                <a:solidFill>
                  <a:schemeClr val="tx1">
                    <a:alpha val="40000"/>
                  </a:schemeClr>
                </a:solidFill>
                <a:cs typeface="Arial" pitchFamily="34" charset="0"/>
              </a:rPr>
              <a:t>4</a:t>
            </a:r>
            <a:endParaRPr lang="ko-KR" altLang="en-US" sz="4000" b="1" dirty="0">
              <a:solidFill>
                <a:schemeClr val="tx1">
                  <a:alpha val="40000"/>
                </a:schemeClr>
              </a:solidFill>
              <a:cs typeface="Arial" pitchFamily="34" charset="0"/>
            </a:endParaRPr>
          </a:p>
        </p:txBody>
      </p:sp>
    </p:spTree>
    <p:extLst>
      <p:ext uri="{BB962C8B-B14F-4D97-AF65-F5344CB8AC3E}">
        <p14:creationId xmlns:p14="http://schemas.microsoft.com/office/powerpoint/2010/main" val="14138219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A87E199A-D01C-4363-B63B-B6F314711AC0}"/>
              </a:ext>
            </a:extLst>
          </p:cNvPr>
          <p:cNvSpPr/>
          <p:nvPr/>
        </p:nvSpPr>
        <p:spPr>
          <a:xfrm>
            <a:off x="6251326" y="0"/>
            <a:ext cx="5669280" cy="6858000"/>
          </a:xfrm>
          <a:prstGeom prst="rect">
            <a:avLst/>
          </a:prstGeom>
          <a:solidFill>
            <a:schemeClr val="tx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1">
            <a:extLst>
              <a:ext uri="{FF2B5EF4-FFF2-40B4-BE49-F238E27FC236}">
                <a16:creationId xmlns:a16="http://schemas.microsoft.com/office/drawing/2014/main" xmlns="" id="{2FD24A37-A04F-4CF8-80D7-1D65CB9073FD}"/>
              </a:ext>
            </a:extLst>
          </p:cNvPr>
          <p:cNvSpPr/>
          <p:nvPr/>
        </p:nvSpPr>
        <p:spPr>
          <a:xfrm>
            <a:off x="6251326" y="158051"/>
            <a:ext cx="5669280" cy="856525"/>
          </a:xfrm>
          <a:prstGeom prst="rect">
            <a:avLst/>
          </a:prstGeom>
          <a:solidFill>
            <a:schemeClr val="bg1">
              <a:lumMod val="65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Ορθογώνιο 16"/>
          <p:cNvSpPr/>
          <p:nvPr/>
        </p:nvSpPr>
        <p:spPr>
          <a:xfrm>
            <a:off x="6886998" y="324616"/>
            <a:ext cx="4397935" cy="523220"/>
          </a:xfrm>
          <a:prstGeom prst="rect">
            <a:avLst/>
          </a:prstGeom>
        </p:spPr>
        <p:txBody>
          <a:bodyPr wrap="none">
            <a:spAutoFit/>
          </a:bodyPr>
          <a:lstStyle/>
          <a:p>
            <a:pPr algn="ctr"/>
            <a:r>
              <a:rPr lang="el-GR" sz="2800" b="1" dirty="0" smtClean="0">
                <a:solidFill>
                  <a:srgbClr val="002060"/>
                </a:solidFill>
              </a:rPr>
              <a:t>ΔΥΝΑΜΙΚΟ &amp; ΜΕΣΑ Ε.Μ.</a:t>
            </a:r>
            <a:endParaRPr lang="en-US" sz="2800" b="1" dirty="0">
              <a:solidFill>
                <a:srgbClr val="002060"/>
              </a:solidFill>
            </a:endParaRPr>
          </a:p>
        </p:txBody>
      </p:sp>
      <p:sp>
        <p:nvSpPr>
          <p:cNvPr id="2" name="TextBox 1"/>
          <p:cNvSpPr txBox="1"/>
          <p:nvPr/>
        </p:nvSpPr>
        <p:spPr>
          <a:xfrm>
            <a:off x="6400638" y="1250066"/>
            <a:ext cx="5370654" cy="4524315"/>
          </a:xfrm>
          <a:prstGeom prst="rect">
            <a:avLst/>
          </a:prstGeom>
          <a:noFill/>
        </p:spPr>
        <p:txBody>
          <a:bodyPr wrap="square" rtlCol="0">
            <a:spAutoFit/>
          </a:bodyPr>
          <a:lstStyle/>
          <a:p>
            <a:pPr marL="285750" indent="-285750" algn="just">
              <a:buFont typeface="Wingdings" pitchFamily="2" charset="2"/>
              <a:buChar char="v"/>
            </a:pPr>
            <a:r>
              <a:rPr lang="el-GR" dirty="0">
                <a:solidFill>
                  <a:srgbClr val="002060"/>
                </a:solidFill>
              </a:rPr>
              <a:t> </a:t>
            </a:r>
            <a:r>
              <a:rPr lang="el-GR" dirty="0" smtClean="0">
                <a:solidFill>
                  <a:srgbClr val="002060"/>
                </a:solidFill>
              </a:rPr>
              <a:t>Οι </a:t>
            </a:r>
            <a:r>
              <a:rPr lang="el-GR" dirty="0">
                <a:solidFill>
                  <a:srgbClr val="002060"/>
                </a:solidFill>
              </a:rPr>
              <a:t>φορείς και οι οργανισμοί περιφερειακού και κεντρικού επιπέδου διοίκησης</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τα Υπουργεία</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οι Υπηρεσίες</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οι Ο.Τ.Α. </a:t>
            </a:r>
            <a:r>
              <a:rPr lang="el-GR" dirty="0" err="1">
                <a:solidFill>
                  <a:srgbClr val="002060"/>
                </a:solidFill>
              </a:rPr>
              <a:t>α΄</a:t>
            </a:r>
            <a:r>
              <a:rPr lang="el-GR" dirty="0">
                <a:solidFill>
                  <a:srgbClr val="002060"/>
                </a:solidFill>
              </a:rPr>
              <a:t> και </a:t>
            </a:r>
            <a:r>
              <a:rPr lang="el-GR" dirty="0" err="1">
                <a:solidFill>
                  <a:srgbClr val="002060"/>
                </a:solidFill>
              </a:rPr>
              <a:t>β΄</a:t>
            </a:r>
            <a:r>
              <a:rPr lang="el-GR" dirty="0">
                <a:solidFill>
                  <a:srgbClr val="002060"/>
                </a:solidFill>
              </a:rPr>
              <a:t> βαθμού</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οι Ένοπλες Δυνάμεις</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το Πυροσβεστικό Σώμα</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η Ελληνική Αστυνομία</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το </a:t>
            </a:r>
            <a:r>
              <a:rPr lang="el-GR" dirty="0">
                <a:solidFill>
                  <a:srgbClr val="002060"/>
                </a:solidFill>
              </a:rPr>
              <a:t>Λιμενικό Σώμα-Ελληνική Ακτοφυλακή</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το Ε.Κ.Α.Β., </a:t>
            </a:r>
            <a:endParaRPr lang="el-GR" dirty="0" smtClean="0">
              <a:solidFill>
                <a:srgbClr val="002060"/>
              </a:solidFill>
            </a:endParaRPr>
          </a:p>
          <a:p>
            <a:pPr marL="285750" indent="-285750" algn="just">
              <a:buFont typeface="Wingdings" pitchFamily="2" charset="2"/>
              <a:buChar char="v"/>
            </a:pPr>
            <a:r>
              <a:rPr lang="el-GR" dirty="0">
                <a:solidFill>
                  <a:srgbClr val="002060"/>
                </a:solidFill>
              </a:rPr>
              <a:t> </a:t>
            </a:r>
            <a:r>
              <a:rPr lang="el-GR" dirty="0" smtClean="0">
                <a:solidFill>
                  <a:srgbClr val="002060"/>
                </a:solidFill>
              </a:rPr>
              <a:t>οι </a:t>
            </a:r>
            <a:r>
              <a:rPr lang="el-GR" dirty="0">
                <a:solidFill>
                  <a:srgbClr val="002060"/>
                </a:solidFill>
              </a:rPr>
              <a:t>εθελοντικές ομάδες και οι μη κυβερνητικές οργανώσεις του Μητρώου Πολιτικής Προστασίας, </a:t>
            </a:r>
            <a:endParaRPr lang="el-GR" dirty="0" smtClean="0">
              <a:solidFill>
                <a:srgbClr val="002060"/>
              </a:solidFill>
            </a:endParaRPr>
          </a:p>
          <a:p>
            <a:pPr marL="285750" indent="-285750" algn="just">
              <a:buFont typeface="Wingdings" pitchFamily="2" charset="2"/>
              <a:buChar char="v"/>
            </a:pPr>
            <a:r>
              <a:rPr lang="el-GR" dirty="0" smtClean="0">
                <a:solidFill>
                  <a:srgbClr val="002060"/>
                </a:solidFill>
              </a:rPr>
              <a:t>οι </a:t>
            </a:r>
            <a:r>
              <a:rPr lang="el-GR" dirty="0">
                <a:solidFill>
                  <a:srgbClr val="002060"/>
                </a:solidFill>
              </a:rPr>
              <a:t>πολίτες και κάθε άλλος δημόσιος ή ιδιωτικός φορέας δύναται να συνεισφέρουν σε ανθρώπινο δυναμικό, υλικά και μέσα. </a:t>
            </a:r>
          </a:p>
        </p:txBody>
      </p:sp>
      <p:sp>
        <p:nvSpPr>
          <p:cNvPr id="7" name="TextBox 6"/>
          <p:cNvSpPr txBox="1"/>
          <p:nvPr/>
        </p:nvSpPr>
        <p:spPr>
          <a:xfrm>
            <a:off x="6585995" y="6076709"/>
            <a:ext cx="5185297" cy="369332"/>
          </a:xfrm>
          <a:prstGeom prst="rect">
            <a:avLst/>
          </a:prstGeom>
          <a:noFill/>
        </p:spPr>
        <p:txBody>
          <a:bodyPr wrap="square" rtlCol="0">
            <a:spAutoFit/>
          </a:bodyPr>
          <a:lstStyle/>
          <a:p>
            <a:pPr marL="285750" indent="-285750">
              <a:buFont typeface="Wingdings" pitchFamily="2" charset="2"/>
              <a:buChar char="Ø"/>
            </a:pPr>
            <a:r>
              <a:rPr lang="el-GR" dirty="0" smtClean="0">
                <a:solidFill>
                  <a:srgbClr val="002060"/>
                </a:solidFill>
              </a:rPr>
              <a:t>Σύσταση Μητρώου Εμπειρογνωμόνων</a:t>
            </a:r>
            <a:endParaRPr lang="el-GR" dirty="0">
              <a:solidFill>
                <a:srgbClr val="002060"/>
              </a:solidFill>
            </a:endParaRPr>
          </a:p>
        </p:txBody>
      </p:sp>
    </p:spTree>
    <p:extLst>
      <p:ext uri="{BB962C8B-B14F-4D97-AF65-F5344CB8AC3E}">
        <p14:creationId xmlns:p14="http://schemas.microsoft.com/office/powerpoint/2010/main" val="2300285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7164878"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38027" y="278716"/>
            <a:ext cx="7445116" cy="461665"/>
          </a:xfrm>
          <a:prstGeom prst="rect">
            <a:avLst/>
          </a:prstGeom>
        </p:spPr>
        <p:txBody>
          <a:bodyPr wrap="none">
            <a:spAutoFit/>
          </a:bodyPr>
          <a:lstStyle/>
          <a:p>
            <a:pPr algn="ctr"/>
            <a:r>
              <a:rPr lang="el-GR" sz="2400" b="1" dirty="0" smtClean="0">
                <a:solidFill>
                  <a:srgbClr val="002060"/>
                </a:solidFill>
              </a:rPr>
              <a:t>     ΣΥΣΤΑΣΗ ΔΙΥΠΟΥΡΓΙΚΗΣ ΕΠΙΤΡΟΠΗΣ Ε.Σ.Π.Π.</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6304" y="1365814"/>
            <a:ext cx="4771018" cy="4484406"/>
          </a:xfrm>
          <a:prstGeom prst="rect">
            <a:avLst/>
          </a:prstGeom>
          <a:noFill/>
          <a:ln>
            <a:noFill/>
          </a:ln>
          <a:effectLst>
            <a:outerShdw dist="35921" dir="2700000" algn="ctr" rotWithShape="0">
              <a:schemeClr val="bg2"/>
            </a:outerShdw>
            <a:reflection blurRad="6350" stA="50000" endA="300" endPos="55500" dist="50800" dir="5400000" sy="-100000" algn="bl" rotWithShape="0"/>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84197" y="1452300"/>
            <a:ext cx="6679590" cy="4093428"/>
          </a:xfrm>
          <a:prstGeom prst="rect">
            <a:avLst/>
          </a:prstGeom>
          <a:noFill/>
        </p:spPr>
        <p:txBody>
          <a:bodyPr wrap="square" rtlCol="0">
            <a:spAutoFit/>
          </a:bodyPr>
          <a:lstStyle/>
          <a:p>
            <a:pPr algn="just"/>
            <a:r>
              <a:rPr lang="el-GR" sz="2000" dirty="0">
                <a:solidFill>
                  <a:srgbClr val="002060"/>
                </a:solidFill>
              </a:rPr>
              <a:t>Η Διυπουργική Επιτροπή Εθνικού Σχεδιασμού Πολιτικής Προστασίας </a:t>
            </a:r>
            <a:r>
              <a:rPr lang="el-GR" sz="2000" dirty="0" smtClean="0">
                <a:solidFill>
                  <a:srgbClr val="002060"/>
                </a:solidFill>
              </a:rPr>
              <a:t>(Δ.Ε.Ε.Σ.Π.Π.) έχει τις κάτωθι αρμοδιότητες:</a:t>
            </a:r>
          </a:p>
          <a:p>
            <a:pPr algn="just"/>
            <a:endParaRPr lang="el-GR" sz="2000" dirty="0" smtClean="0">
              <a:solidFill>
                <a:srgbClr val="002060"/>
              </a:solidFill>
            </a:endParaRPr>
          </a:p>
          <a:p>
            <a:pPr marL="285750" indent="-285750" algn="just">
              <a:buFont typeface="Wingdings" pitchFamily="2" charset="2"/>
              <a:buChar char="v"/>
            </a:pPr>
            <a:r>
              <a:rPr lang="el-GR" sz="2000" dirty="0" smtClean="0">
                <a:solidFill>
                  <a:srgbClr val="002060"/>
                </a:solidFill>
              </a:rPr>
              <a:t>Εγκρίνει </a:t>
            </a:r>
            <a:r>
              <a:rPr lang="el-GR" sz="2000" dirty="0">
                <a:solidFill>
                  <a:srgbClr val="002060"/>
                </a:solidFill>
              </a:rPr>
              <a:t>την Εθνική Πολιτική Μείωσης Κινδύνου Καταστροφών και τον Εθνικό Σχεδιασμό Πολιτικής Προστασίας, κατόπιν προηγούμενης εισήγησης του Γενικού Γραμματέα Πολιτικής Προστασίας. </a:t>
            </a:r>
            <a:endParaRPr lang="el-GR" sz="2000" dirty="0" smtClean="0">
              <a:solidFill>
                <a:srgbClr val="002060"/>
              </a:solidFill>
            </a:endParaRPr>
          </a:p>
          <a:p>
            <a:pPr marL="285750" indent="-285750" algn="just">
              <a:buFont typeface="Wingdings" pitchFamily="2" charset="2"/>
              <a:buChar char="v"/>
            </a:pPr>
            <a:endParaRPr lang="el-GR" sz="2000" dirty="0">
              <a:solidFill>
                <a:srgbClr val="002060"/>
              </a:solidFill>
            </a:endParaRPr>
          </a:p>
          <a:p>
            <a:pPr marL="285750" indent="-285750" algn="just">
              <a:buFont typeface="Wingdings" pitchFamily="2" charset="2"/>
              <a:buChar char="v"/>
            </a:pPr>
            <a:r>
              <a:rPr lang="el-GR" sz="2000" dirty="0" smtClean="0">
                <a:solidFill>
                  <a:srgbClr val="002060"/>
                </a:solidFill>
              </a:rPr>
              <a:t>Προβαίνει </a:t>
            </a:r>
            <a:r>
              <a:rPr lang="el-GR" sz="2000" dirty="0">
                <a:solidFill>
                  <a:srgbClr val="002060"/>
                </a:solidFill>
              </a:rPr>
              <a:t>σε ετήσιο απολογισμό αποτελεσματικότητας των συνισταμένων του Εθνικού Σχεδιασμού Πολιτικής Προστασίας, προγραμμάτων, σχεδίων, μέτρων και δράσεων σε επίπεδο πρόληψης, ετοιμότητας, αντιμετώπισης και αποκατάστασης.</a:t>
            </a:r>
          </a:p>
        </p:txBody>
      </p:sp>
    </p:spTree>
    <p:extLst>
      <p:ext uri="{BB962C8B-B14F-4D97-AF65-F5344CB8AC3E}">
        <p14:creationId xmlns:p14="http://schemas.microsoft.com/office/powerpoint/2010/main" val="10843465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673318" y="139278"/>
            <a:ext cx="5252015" cy="830997"/>
          </a:xfrm>
          <a:prstGeom prst="rect">
            <a:avLst/>
          </a:prstGeom>
        </p:spPr>
        <p:txBody>
          <a:bodyPr wrap="none">
            <a:spAutoFit/>
          </a:bodyPr>
          <a:lstStyle/>
          <a:p>
            <a:pPr algn="ctr"/>
            <a:r>
              <a:rPr lang="el-GR" sz="2400" b="1" dirty="0" smtClean="0">
                <a:solidFill>
                  <a:srgbClr val="002060"/>
                </a:solidFill>
              </a:rPr>
              <a:t>ΠΛΑΙΣΙΑ ΔΙΑΧΕΙΡΙΣΗΣ ΕΚΤΑΚΤΩΝ </a:t>
            </a:r>
          </a:p>
          <a:p>
            <a:pPr algn="ctr"/>
            <a:r>
              <a:rPr lang="el-GR" sz="2400" b="1" dirty="0" smtClean="0">
                <a:solidFill>
                  <a:srgbClr val="002060"/>
                </a:solidFill>
              </a:rPr>
              <a:t> ΑΝΑΓΚΩΝ </a:t>
            </a:r>
            <a:r>
              <a:rPr lang="el-GR" sz="2400" b="1" dirty="0">
                <a:solidFill>
                  <a:srgbClr val="002060"/>
                </a:solidFill>
              </a:rPr>
              <a:t>(Π.Δ.Ε.Α.) </a:t>
            </a:r>
          </a:p>
        </p:txBody>
      </p:sp>
      <p:sp>
        <p:nvSpPr>
          <p:cNvPr id="3" name="Ορθογώνιο 2"/>
          <p:cNvSpPr/>
          <p:nvPr/>
        </p:nvSpPr>
        <p:spPr>
          <a:xfrm>
            <a:off x="141950" y="1632125"/>
            <a:ext cx="6096000" cy="1200329"/>
          </a:xfrm>
          <a:prstGeom prst="rect">
            <a:avLst/>
          </a:prstGeom>
          <a:solidFill>
            <a:schemeClr val="tx2">
              <a:lumMod val="20000"/>
              <a:lumOff val="80000"/>
            </a:schemeClr>
          </a:solidFill>
          <a:ln>
            <a:solidFill>
              <a:srgbClr val="002060"/>
            </a:solidFill>
            <a:prstDash val="sysDash"/>
          </a:ln>
        </p:spPr>
        <p:txBody>
          <a:bodyPr>
            <a:spAutoFit/>
          </a:bodyPr>
          <a:lstStyle/>
          <a:p>
            <a:pPr algn="just"/>
            <a:r>
              <a:rPr lang="el-GR" dirty="0">
                <a:solidFill>
                  <a:srgbClr val="002060"/>
                </a:solidFill>
              </a:rPr>
              <a:t> Ο Εθνικός Μηχανισμός υποστηρίζεται επιχειρησιακά και λειτουργικά από τα Πλαίσια Διαχείρισης Εκτάκτων Αναγκών (Π.Δ.Ε.Α.) (</a:t>
            </a:r>
            <a:r>
              <a:rPr lang="el-GR" dirty="0" err="1">
                <a:solidFill>
                  <a:srgbClr val="002060"/>
                </a:solidFill>
              </a:rPr>
              <a:t>Emergency</a:t>
            </a:r>
            <a:r>
              <a:rPr lang="el-GR" dirty="0">
                <a:solidFill>
                  <a:srgbClr val="002060"/>
                </a:solidFill>
              </a:rPr>
              <a:t> </a:t>
            </a:r>
            <a:r>
              <a:rPr lang="el-GR" dirty="0" err="1">
                <a:solidFill>
                  <a:srgbClr val="002060"/>
                </a:solidFill>
              </a:rPr>
              <a:t>Management</a:t>
            </a:r>
            <a:r>
              <a:rPr lang="el-GR" dirty="0">
                <a:solidFill>
                  <a:srgbClr val="002060"/>
                </a:solidFill>
              </a:rPr>
              <a:t> </a:t>
            </a:r>
            <a:r>
              <a:rPr lang="el-GR" dirty="0" err="1">
                <a:solidFill>
                  <a:srgbClr val="002060"/>
                </a:solidFill>
              </a:rPr>
              <a:t>Frameworks</a:t>
            </a:r>
            <a:r>
              <a:rPr lang="el-GR" dirty="0">
                <a:solidFill>
                  <a:srgbClr val="002060"/>
                </a:solidFill>
              </a:rPr>
              <a:t> </a:t>
            </a:r>
            <a:r>
              <a:rPr lang="el-GR" dirty="0" err="1">
                <a:solidFill>
                  <a:srgbClr val="002060"/>
                </a:solidFill>
              </a:rPr>
              <a:t>E.M.Fs</a:t>
            </a:r>
            <a:r>
              <a:rPr lang="el-GR" dirty="0">
                <a:solidFill>
                  <a:srgbClr val="002060"/>
                </a:solidFill>
              </a:rPr>
              <a:t>.)</a:t>
            </a:r>
          </a:p>
        </p:txBody>
      </p:sp>
      <p:sp>
        <p:nvSpPr>
          <p:cNvPr id="4" name="Ορθογώνιο 3"/>
          <p:cNvSpPr/>
          <p:nvPr/>
        </p:nvSpPr>
        <p:spPr>
          <a:xfrm>
            <a:off x="4988244" y="3224310"/>
            <a:ext cx="6789306" cy="2862322"/>
          </a:xfrm>
          <a:prstGeom prst="rect">
            <a:avLst/>
          </a:prstGeom>
          <a:solidFill>
            <a:srgbClr val="66FF66"/>
          </a:solidFill>
          <a:ln>
            <a:solidFill>
              <a:schemeClr val="tx1"/>
            </a:solidFill>
            <a:prstDash val="sysDash"/>
          </a:ln>
        </p:spPr>
        <p:txBody>
          <a:bodyPr wrap="square">
            <a:spAutoFit/>
          </a:bodyPr>
          <a:lstStyle/>
          <a:p>
            <a:pPr algn="just"/>
            <a:r>
              <a:rPr lang="el-GR" dirty="0" smtClean="0">
                <a:solidFill>
                  <a:srgbClr val="002060"/>
                </a:solidFill>
              </a:rPr>
              <a:t>            </a:t>
            </a:r>
            <a:r>
              <a:rPr lang="el-GR" b="1" dirty="0" smtClean="0">
                <a:solidFill>
                  <a:srgbClr val="002060"/>
                </a:solidFill>
              </a:rPr>
              <a:t>Τα Πλαίσια Διαχείρισης Εκτάκτων Αναγκών: </a:t>
            </a:r>
          </a:p>
          <a:p>
            <a:pPr marL="285750" indent="-285750" algn="just">
              <a:buFont typeface="Wingdings" pitchFamily="2" charset="2"/>
              <a:buChar char="Ø"/>
            </a:pPr>
            <a:r>
              <a:rPr lang="el-GR" dirty="0" smtClean="0">
                <a:solidFill>
                  <a:srgbClr val="002060"/>
                </a:solidFill>
              </a:rPr>
              <a:t>Αποτελούν</a:t>
            </a:r>
            <a:r>
              <a:rPr lang="el-GR" dirty="0">
                <a:solidFill>
                  <a:srgbClr val="002060"/>
                </a:solidFill>
              </a:rPr>
              <a:t>, χωρίς να θίγεται η αυτοτέλειά τους, το σύνολο των (</a:t>
            </a:r>
            <a:r>
              <a:rPr lang="el-GR" dirty="0" err="1">
                <a:solidFill>
                  <a:srgbClr val="002060"/>
                </a:solidFill>
              </a:rPr>
              <a:t>συν)αρμόδιων</a:t>
            </a:r>
            <a:r>
              <a:rPr lang="el-GR" dirty="0">
                <a:solidFill>
                  <a:srgbClr val="002060"/>
                </a:solidFill>
              </a:rPr>
              <a:t> οργανικών μονάδων και φορέων που διαθέτουν το κατάλληλο δυναμικό, υλικά και </a:t>
            </a:r>
            <a:r>
              <a:rPr lang="el-GR" dirty="0" smtClean="0">
                <a:solidFill>
                  <a:srgbClr val="002060"/>
                </a:solidFill>
              </a:rPr>
              <a:t>μέσα.</a:t>
            </a:r>
          </a:p>
          <a:p>
            <a:pPr marL="285750" indent="-285750" algn="just">
              <a:buFont typeface="Wingdings" pitchFamily="2" charset="2"/>
              <a:buChar char="Ø"/>
            </a:pPr>
            <a:r>
              <a:rPr lang="el-GR" dirty="0" smtClean="0">
                <a:solidFill>
                  <a:srgbClr val="002060"/>
                </a:solidFill>
              </a:rPr>
              <a:t>Σε </a:t>
            </a:r>
            <a:r>
              <a:rPr lang="el-GR" dirty="0">
                <a:solidFill>
                  <a:srgbClr val="002060"/>
                </a:solidFill>
              </a:rPr>
              <a:t>κεντρικό επίπεδο, ενεργοποιούνται είτε από τον Επικεφαλής του Εθνικού Μηχανισμού είτε από τον Διοικητή Συντονιστικού Οργάνου Πολιτικής Προστασίας του άρθρου 92 του ν. 4623/2019 (Α΄ 134). Σε περιφερειακό επίπεδο, ενεργοποιούνται από τον κατά τόπο αρμόδιο Περιφερειακό Συντονιστή Πολιτικής </a:t>
            </a:r>
            <a:r>
              <a:rPr lang="el-GR" dirty="0" smtClean="0">
                <a:solidFill>
                  <a:srgbClr val="002060"/>
                </a:solidFill>
              </a:rPr>
              <a:t>Προστασίας.</a:t>
            </a:r>
            <a:endParaRPr lang="el-GR" dirty="0">
              <a:solidFill>
                <a:srgbClr val="002060"/>
              </a:solidFill>
            </a:endParaRPr>
          </a:p>
        </p:txBody>
      </p:sp>
      <p:pic>
        <p:nvPicPr>
          <p:cNvPr id="1638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1673" y="1279879"/>
            <a:ext cx="50958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832" y="3224309"/>
            <a:ext cx="4580035" cy="2862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14941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9" name="L 도형 3">
            <a:extLst>
              <a:ext uri="{FF2B5EF4-FFF2-40B4-BE49-F238E27FC236}">
                <a16:creationId xmlns="" xmlns:a16="http://schemas.microsoft.com/office/drawing/2014/main" id="{CF00337B-08D8-4F82-86BB-37B129C4372E}"/>
              </a:ext>
            </a:extLst>
          </p:cNvPr>
          <p:cNvSpPr/>
          <p:nvPr/>
        </p:nvSpPr>
        <p:spPr>
          <a:xfrm rot="5400000">
            <a:off x="6830726" y="2172441"/>
            <a:ext cx="1121870" cy="2463531"/>
          </a:xfrm>
          <a:prstGeom prst="corner">
            <a:avLst>
              <a:gd name="adj1" fmla="val 22091"/>
              <a:gd name="adj2" fmla="val 20975"/>
            </a:avLst>
          </a:prstGeom>
          <a:solidFill>
            <a:schemeClr val="accent6">
              <a:lumMod val="50000"/>
              <a:lumOff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0070C0"/>
              </a:solidFill>
            </a:endParaRPr>
          </a:p>
        </p:txBody>
      </p:sp>
      <p:sp>
        <p:nvSpPr>
          <p:cNvPr id="30" name="L 도형 5">
            <a:extLst>
              <a:ext uri="{FF2B5EF4-FFF2-40B4-BE49-F238E27FC236}">
                <a16:creationId xmlns="" xmlns:a16="http://schemas.microsoft.com/office/drawing/2014/main" id="{9E3528F8-4E57-4601-B34C-9348F77EEE36}"/>
              </a:ext>
            </a:extLst>
          </p:cNvPr>
          <p:cNvSpPr/>
          <p:nvPr/>
        </p:nvSpPr>
        <p:spPr>
          <a:xfrm rot="5400000">
            <a:off x="4278384" y="2690165"/>
            <a:ext cx="1121871" cy="2463531"/>
          </a:xfrm>
          <a:prstGeom prst="corner">
            <a:avLst>
              <a:gd name="adj1" fmla="val 22091"/>
              <a:gd name="adj2" fmla="val 20975"/>
            </a:avLst>
          </a:prstGeom>
          <a:solidFill>
            <a:srgbClr val="00206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0070C0"/>
              </a:solidFill>
            </a:endParaRPr>
          </a:p>
        </p:txBody>
      </p:sp>
      <p:sp>
        <p:nvSpPr>
          <p:cNvPr id="34" name="TextBox 33">
            <a:extLst>
              <a:ext uri="{FF2B5EF4-FFF2-40B4-BE49-F238E27FC236}">
                <a16:creationId xmlns="" xmlns:a16="http://schemas.microsoft.com/office/drawing/2014/main" id="{745D4848-137E-4B00-A6B8-CE273B1E03BF}"/>
              </a:ext>
            </a:extLst>
          </p:cNvPr>
          <p:cNvSpPr txBox="1"/>
          <p:nvPr/>
        </p:nvSpPr>
        <p:spPr>
          <a:xfrm>
            <a:off x="3957643" y="3664963"/>
            <a:ext cx="1952180" cy="369332"/>
          </a:xfrm>
          <a:prstGeom prst="rect">
            <a:avLst/>
          </a:prstGeom>
          <a:noFill/>
        </p:spPr>
        <p:txBody>
          <a:bodyPr wrap="square" rtlCol="0" anchor="b">
            <a:spAutoFit/>
          </a:bodyPr>
          <a:lstStyle/>
          <a:p>
            <a:r>
              <a:rPr lang="en-US" altLang="ko-KR" dirty="0">
                <a:solidFill>
                  <a:srgbClr val="0070C0"/>
                </a:solidFill>
              </a:rPr>
              <a:t>02 </a:t>
            </a:r>
            <a:r>
              <a:rPr lang="el-GR" altLang="ko-KR" dirty="0" smtClean="0">
                <a:solidFill>
                  <a:srgbClr val="0070C0"/>
                </a:solidFill>
              </a:rPr>
              <a:t> Π.Ε.Σ.Ο.Π.Π</a:t>
            </a:r>
            <a:r>
              <a:rPr lang="el-GR" altLang="ko-KR" dirty="0">
                <a:solidFill>
                  <a:srgbClr val="0070C0"/>
                </a:solidFill>
              </a:rPr>
              <a:t>.</a:t>
            </a:r>
            <a:endParaRPr lang="en-US" altLang="ko-KR" dirty="0">
              <a:solidFill>
                <a:srgbClr val="0070C0"/>
              </a:solidFill>
            </a:endParaRPr>
          </a:p>
        </p:txBody>
      </p:sp>
      <p:sp>
        <p:nvSpPr>
          <p:cNvPr id="37" name="TextBox 36">
            <a:extLst>
              <a:ext uri="{FF2B5EF4-FFF2-40B4-BE49-F238E27FC236}">
                <a16:creationId xmlns="" xmlns:a16="http://schemas.microsoft.com/office/drawing/2014/main" id="{12F2F0AF-1D7A-4D79-91C8-F0CF99675E26}"/>
              </a:ext>
            </a:extLst>
          </p:cNvPr>
          <p:cNvSpPr txBox="1"/>
          <p:nvPr/>
        </p:nvSpPr>
        <p:spPr>
          <a:xfrm>
            <a:off x="6516330" y="3147740"/>
            <a:ext cx="1940769" cy="369332"/>
          </a:xfrm>
          <a:prstGeom prst="rect">
            <a:avLst/>
          </a:prstGeom>
          <a:noFill/>
        </p:spPr>
        <p:txBody>
          <a:bodyPr wrap="square" rtlCol="0" anchor="b">
            <a:spAutoFit/>
          </a:bodyPr>
          <a:lstStyle/>
          <a:p>
            <a:r>
              <a:rPr lang="en-US" altLang="ko-KR" dirty="0">
                <a:solidFill>
                  <a:srgbClr val="0070C0"/>
                </a:solidFill>
              </a:rPr>
              <a:t>03 </a:t>
            </a:r>
            <a:r>
              <a:rPr lang="el-GR" altLang="ko-KR" dirty="0" smtClean="0">
                <a:solidFill>
                  <a:srgbClr val="0070C0"/>
                </a:solidFill>
              </a:rPr>
              <a:t> Τ.Ε.Σ.Ο.Π.Π.</a:t>
            </a:r>
            <a:endParaRPr lang="en-US" altLang="ko-KR" dirty="0">
              <a:solidFill>
                <a:srgbClr val="0070C0"/>
              </a:solidFill>
            </a:endParaRPr>
          </a:p>
        </p:txBody>
      </p:sp>
      <p:sp>
        <p:nvSpPr>
          <p:cNvPr id="38" name="Oval 10">
            <a:extLst>
              <a:ext uri="{FF2B5EF4-FFF2-40B4-BE49-F238E27FC236}">
                <a16:creationId xmlns="" xmlns:a16="http://schemas.microsoft.com/office/drawing/2014/main" id="{FA4D4BBB-DF2F-42A9-8222-629027AF2C70}"/>
              </a:ext>
            </a:extLst>
          </p:cNvPr>
          <p:cNvSpPr/>
          <p:nvPr/>
        </p:nvSpPr>
        <p:spPr>
          <a:xfrm>
            <a:off x="4839319" y="5404166"/>
            <a:ext cx="640080" cy="640080"/>
          </a:xfrm>
          <a:prstGeom prst="ellipse">
            <a:avLst/>
          </a:prstGeom>
          <a:solidFill>
            <a:srgbClr val="00206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2700">
              <a:solidFill>
                <a:srgbClr val="0070C0"/>
              </a:solidFill>
            </a:endParaRPr>
          </a:p>
        </p:txBody>
      </p:sp>
      <p:sp>
        <p:nvSpPr>
          <p:cNvPr id="41" name="TextBox 40">
            <a:extLst>
              <a:ext uri="{FF2B5EF4-FFF2-40B4-BE49-F238E27FC236}">
                <a16:creationId xmlns="" xmlns:a16="http://schemas.microsoft.com/office/drawing/2014/main" id="{B3F2033E-F974-480F-94BE-FE307F2FEB84}"/>
              </a:ext>
            </a:extLst>
          </p:cNvPr>
          <p:cNvSpPr txBox="1"/>
          <p:nvPr/>
        </p:nvSpPr>
        <p:spPr>
          <a:xfrm>
            <a:off x="5541299" y="5388615"/>
            <a:ext cx="2908005" cy="1200329"/>
          </a:xfrm>
          <a:prstGeom prst="rect">
            <a:avLst/>
          </a:prstGeom>
          <a:noFill/>
        </p:spPr>
        <p:txBody>
          <a:bodyPr wrap="square" rtlCol="0">
            <a:spAutoFit/>
          </a:bodyPr>
          <a:lstStyle/>
          <a:p>
            <a:r>
              <a:rPr lang="el-GR" altLang="ko-KR" dirty="0" smtClean="0">
                <a:solidFill>
                  <a:srgbClr val="002060"/>
                </a:solidFill>
              </a:rPr>
              <a:t>Περιφερειακά </a:t>
            </a:r>
            <a:r>
              <a:rPr lang="el-GR" altLang="ko-KR" dirty="0">
                <a:solidFill>
                  <a:srgbClr val="002060"/>
                </a:solidFill>
              </a:rPr>
              <a:t>Επιχειρησιακά Συντονιστικά Όργανα Πολιτικής Προστασίας </a:t>
            </a:r>
            <a:endParaRPr lang="ko-KR" altLang="en-US" dirty="0">
              <a:solidFill>
                <a:srgbClr val="002060"/>
              </a:solidFill>
            </a:endParaRPr>
          </a:p>
        </p:txBody>
      </p:sp>
      <p:sp>
        <p:nvSpPr>
          <p:cNvPr id="42" name="Oval 10">
            <a:extLst>
              <a:ext uri="{FF2B5EF4-FFF2-40B4-BE49-F238E27FC236}">
                <a16:creationId xmlns="" xmlns:a16="http://schemas.microsoft.com/office/drawing/2014/main" id="{92CCBC9B-F48F-4BE5-95DF-D827ADD2B04F}"/>
              </a:ext>
            </a:extLst>
          </p:cNvPr>
          <p:cNvSpPr/>
          <p:nvPr/>
        </p:nvSpPr>
        <p:spPr>
          <a:xfrm>
            <a:off x="8623427" y="5417027"/>
            <a:ext cx="640080" cy="640080"/>
          </a:xfrm>
          <a:prstGeom prst="ellipse">
            <a:avLst/>
          </a:prstGeom>
          <a:solidFill>
            <a:schemeClr val="accent6">
              <a:lumMod val="50000"/>
              <a:lumOff val="5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2700">
              <a:solidFill>
                <a:srgbClr val="0070C0"/>
              </a:solidFill>
            </a:endParaRPr>
          </a:p>
        </p:txBody>
      </p:sp>
      <p:sp>
        <p:nvSpPr>
          <p:cNvPr id="48" name="TextBox 47">
            <a:extLst>
              <a:ext uri="{FF2B5EF4-FFF2-40B4-BE49-F238E27FC236}">
                <a16:creationId xmlns="" xmlns:a16="http://schemas.microsoft.com/office/drawing/2014/main" id="{8D5F476E-56A4-4A3D-B577-627D6A2EB1ED}"/>
              </a:ext>
            </a:extLst>
          </p:cNvPr>
          <p:cNvSpPr txBox="1"/>
          <p:nvPr/>
        </p:nvSpPr>
        <p:spPr>
          <a:xfrm>
            <a:off x="9316377" y="5388615"/>
            <a:ext cx="2663419" cy="923330"/>
          </a:xfrm>
          <a:prstGeom prst="rect">
            <a:avLst/>
          </a:prstGeom>
          <a:noFill/>
        </p:spPr>
        <p:txBody>
          <a:bodyPr wrap="square" rtlCol="0">
            <a:spAutoFit/>
          </a:bodyPr>
          <a:lstStyle/>
          <a:p>
            <a:r>
              <a:rPr lang="el-GR" altLang="ko-KR" dirty="0">
                <a:solidFill>
                  <a:srgbClr val="002060"/>
                </a:solidFill>
              </a:rPr>
              <a:t> Τοπικά Επιχειρησιακά Συντονιστικά Όργανα Πολιτικής Προστασίας </a:t>
            </a:r>
            <a:endParaRPr lang="ko-KR" altLang="en-US" dirty="0">
              <a:solidFill>
                <a:srgbClr val="002060"/>
              </a:solidFill>
            </a:endParaRPr>
          </a:p>
        </p:txBody>
      </p:sp>
      <p:sp>
        <p:nvSpPr>
          <p:cNvPr id="49" name="L 도형 36">
            <a:extLst>
              <a:ext uri="{FF2B5EF4-FFF2-40B4-BE49-F238E27FC236}">
                <a16:creationId xmlns="" xmlns:a16="http://schemas.microsoft.com/office/drawing/2014/main" id="{85AEC616-5B18-49FB-9C38-B88A6190CAD7}"/>
              </a:ext>
            </a:extLst>
          </p:cNvPr>
          <p:cNvSpPr/>
          <p:nvPr/>
        </p:nvSpPr>
        <p:spPr>
          <a:xfrm rot="5400000">
            <a:off x="1726042" y="3207889"/>
            <a:ext cx="1121871" cy="2463531"/>
          </a:xfrm>
          <a:prstGeom prst="corner">
            <a:avLst>
              <a:gd name="adj1" fmla="val 22091"/>
              <a:gd name="adj2" fmla="val 20975"/>
            </a:avLst>
          </a:prstGeom>
          <a:solidFill>
            <a:schemeClr val="tx2">
              <a:lumMod val="40000"/>
              <a:lumOff val="6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0070C0"/>
              </a:solidFill>
            </a:endParaRPr>
          </a:p>
        </p:txBody>
      </p:sp>
      <p:sp>
        <p:nvSpPr>
          <p:cNvPr id="52" name="TextBox 51">
            <a:extLst>
              <a:ext uri="{FF2B5EF4-FFF2-40B4-BE49-F238E27FC236}">
                <a16:creationId xmlns="" xmlns:a16="http://schemas.microsoft.com/office/drawing/2014/main" id="{D16DE628-B3DC-46CF-8BE2-1995104EBBE7}"/>
              </a:ext>
            </a:extLst>
          </p:cNvPr>
          <p:cNvSpPr txBox="1"/>
          <p:nvPr/>
        </p:nvSpPr>
        <p:spPr>
          <a:xfrm>
            <a:off x="1398955" y="4182185"/>
            <a:ext cx="1952180" cy="369332"/>
          </a:xfrm>
          <a:prstGeom prst="rect">
            <a:avLst/>
          </a:prstGeom>
          <a:noFill/>
        </p:spPr>
        <p:txBody>
          <a:bodyPr wrap="square" rtlCol="0" anchor="b">
            <a:spAutoFit/>
          </a:bodyPr>
          <a:lstStyle/>
          <a:p>
            <a:r>
              <a:rPr lang="en-US" altLang="ko-KR" dirty="0">
                <a:solidFill>
                  <a:srgbClr val="0070C0"/>
                </a:solidFill>
              </a:rPr>
              <a:t>01 </a:t>
            </a:r>
            <a:r>
              <a:rPr lang="el-GR" altLang="ko-KR" dirty="0" smtClean="0">
                <a:solidFill>
                  <a:srgbClr val="0070C0"/>
                </a:solidFill>
              </a:rPr>
              <a:t>  Σ.Ο.Π.Π.</a:t>
            </a:r>
            <a:endParaRPr lang="en-US" altLang="ko-KR" dirty="0">
              <a:solidFill>
                <a:srgbClr val="0070C0"/>
              </a:solidFill>
            </a:endParaRPr>
          </a:p>
        </p:txBody>
      </p:sp>
      <p:sp>
        <p:nvSpPr>
          <p:cNvPr id="53" name="Oval 10">
            <a:extLst>
              <a:ext uri="{FF2B5EF4-FFF2-40B4-BE49-F238E27FC236}">
                <a16:creationId xmlns="" xmlns:a16="http://schemas.microsoft.com/office/drawing/2014/main" id="{DFE8D75E-3502-45A4-B86D-6D93AA994A23}"/>
              </a:ext>
            </a:extLst>
          </p:cNvPr>
          <p:cNvSpPr/>
          <p:nvPr/>
        </p:nvSpPr>
        <p:spPr>
          <a:xfrm>
            <a:off x="886623" y="5375996"/>
            <a:ext cx="640080" cy="640080"/>
          </a:xfrm>
          <a:prstGeom prst="ellipse">
            <a:avLst/>
          </a:prstGeom>
          <a:solidFill>
            <a:schemeClr val="tx2">
              <a:lumMod val="40000"/>
              <a:lumOff val="6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2700">
              <a:solidFill>
                <a:srgbClr val="0070C0"/>
              </a:solidFill>
            </a:endParaRPr>
          </a:p>
        </p:txBody>
      </p:sp>
      <p:sp>
        <p:nvSpPr>
          <p:cNvPr id="58" name="TextBox 57">
            <a:extLst>
              <a:ext uri="{FF2B5EF4-FFF2-40B4-BE49-F238E27FC236}">
                <a16:creationId xmlns="" xmlns:a16="http://schemas.microsoft.com/office/drawing/2014/main" id="{E0DB11FB-097D-417E-9F5B-AA71E282526A}"/>
              </a:ext>
            </a:extLst>
          </p:cNvPr>
          <p:cNvSpPr txBox="1"/>
          <p:nvPr/>
        </p:nvSpPr>
        <p:spPr>
          <a:xfrm>
            <a:off x="1623903" y="5375996"/>
            <a:ext cx="2924947" cy="646331"/>
          </a:xfrm>
          <a:prstGeom prst="rect">
            <a:avLst/>
          </a:prstGeom>
          <a:noFill/>
        </p:spPr>
        <p:txBody>
          <a:bodyPr wrap="square" rtlCol="0">
            <a:spAutoFit/>
          </a:bodyPr>
          <a:lstStyle/>
          <a:p>
            <a:r>
              <a:rPr lang="el-GR" altLang="ko-KR" dirty="0">
                <a:solidFill>
                  <a:srgbClr val="002060"/>
                </a:solidFill>
              </a:rPr>
              <a:t>Συντονιστικό Όργανο Πολιτικής </a:t>
            </a:r>
            <a:r>
              <a:rPr lang="el-GR" altLang="ko-KR" dirty="0" smtClean="0">
                <a:solidFill>
                  <a:srgbClr val="002060"/>
                </a:solidFill>
              </a:rPr>
              <a:t>Προστασίας</a:t>
            </a:r>
            <a:endParaRPr lang="ko-KR" altLang="en-US" dirty="0">
              <a:solidFill>
                <a:srgbClr val="002060"/>
              </a:solidFill>
            </a:endParaRPr>
          </a:p>
        </p:txBody>
      </p:sp>
      <p:sp>
        <p:nvSpPr>
          <p:cNvPr id="59" name="화살표: 원형 14">
            <a:extLst>
              <a:ext uri="{FF2B5EF4-FFF2-40B4-BE49-F238E27FC236}">
                <a16:creationId xmlns="" xmlns:a16="http://schemas.microsoft.com/office/drawing/2014/main" id="{4C89D2FA-0A50-44F3-B744-1D90D915B9F4}"/>
              </a:ext>
            </a:extLst>
          </p:cNvPr>
          <p:cNvSpPr/>
          <p:nvPr/>
        </p:nvSpPr>
        <p:spPr>
          <a:xfrm>
            <a:off x="2794753" y="2568061"/>
            <a:ext cx="1345489" cy="1345489"/>
          </a:xfrm>
          <a:prstGeom prst="circularArrow">
            <a:avLst>
              <a:gd name="adj1" fmla="val 16448"/>
              <a:gd name="adj2" fmla="val 1821358"/>
              <a:gd name="adj3" fmla="val 19790321"/>
              <a:gd name="adj4" fmla="val 7527901"/>
              <a:gd name="adj5" fmla="val 15624"/>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0" name="화살표: 원형 44">
            <a:extLst>
              <a:ext uri="{FF2B5EF4-FFF2-40B4-BE49-F238E27FC236}">
                <a16:creationId xmlns="" xmlns:a16="http://schemas.microsoft.com/office/drawing/2014/main" id="{7E798B87-F727-477C-82E9-604088217C37}"/>
              </a:ext>
            </a:extLst>
          </p:cNvPr>
          <p:cNvSpPr/>
          <p:nvPr/>
        </p:nvSpPr>
        <p:spPr>
          <a:xfrm>
            <a:off x="5405561" y="2030656"/>
            <a:ext cx="1345489" cy="1345489"/>
          </a:xfrm>
          <a:prstGeom prst="circularArrow">
            <a:avLst>
              <a:gd name="adj1" fmla="val 16448"/>
              <a:gd name="adj2" fmla="val 1821358"/>
              <a:gd name="adj3" fmla="val 19790321"/>
              <a:gd name="adj4" fmla="val 7527901"/>
              <a:gd name="adj5" fmla="val 15624"/>
            </a:avLst>
          </a:prstGeom>
          <a:solidFill>
            <a:schemeClr val="accent4">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 name="TextBox 2"/>
          <p:cNvSpPr txBox="1"/>
          <p:nvPr/>
        </p:nvSpPr>
        <p:spPr>
          <a:xfrm>
            <a:off x="1055212" y="5504949"/>
            <a:ext cx="343743" cy="369332"/>
          </a:xfrm>
          <a:prstGeom prst="rect">
            <a:avLst/>
          </a:prstGeom>
          <a:noFill/>
        </p:spPr>
        <p:txBody>
          <a:bodyPr wrap="square" rtlCol="0">
            <a:spAutoFit/>
          </a:bodyPr>
          <a:lstStyle/>
          <a:p>
            <a:r>
              <a:rPr lang="el-GR" dirty="0">
                <a:solidFill>
                  <a:schemeClr val="bg1"/>
                </a:solidFill>
              </a:rPr>
              <a:t>1</a:t>
            </a:r>
          </a:p>
        </p:txBody>
      </p:sp>
      <p:sp>
        <p:nvSpPr>
          <p:cNvPr id="65" name="TextBox 64"/>
          <p:cNvSpPr txBox="1"/>
          <p:nvPr/>
        </p:nvSpPr>
        <p:spPr>
          <a:xfrm>
            <a:off x="5023520" y="5539540"/>
            <a:ext cx="343743" cy="369332"/>
          </a:xfrm>
          <a:prstGeom prst="rect">
            <a:avLst/>
          </a:prstGeom>
          <a:noFill/>
        </p:spPr>
        <p:txBody>
          <a:bodyPr wrap="square" rtlCol="0">
            <a:spAutoFit/>
          </a:bodyPr>
          <a:lstStyle/>
          <a:p>
            <a:r>
              <a:rPr lang="el-GR" dirty="0" smtClean="0">
                <a:solidFill>
                  <a:schemeClr val="bg1"/>
                </a:solidFill>
              </a:rPr>
              <a:t>2</a:t>
            </a:r>
            <a:endParaRPr lang="el-GR" dirty="0">
              <a:solidFill>
                <a:schemeClr val="bg1"/>
              </a:solidFill>
            </a:endParaRPr>
          </a:p>
        </p:txBody>
      </p:sp>
      <p:sp>
        <p:nvSpPr>
          <p:cNvPr id="66" name="TextBox 65"/>
          <p:cNvSpPr txBox="1"/>
          <p:nvPr/>
        </p:nvSpPr>
        <p:spPr>
          <a:xfrm>
            <a:off x="8771595" y="5592864"/>
            <a:ext cx="343743" cy="369332"/>
          </a:xfrm>
          <a:prstGeom prst="rect">
            <a:avLst/>
          </a:prstGeom>
          <a:noFill/>
        </p:spPr>
        <p:txBody>
          <a:bodyPr wrap="square" rtlCol="0">
            <a:spAutoFit/>
          </a:bodyPr>
          <a:lstStyle/>
          <a:p>
            <a:r>
              <a:rPr lang="el-GR" dirty="0" smtClean="0">
                <a:solidFill>
                  <a:schemeClr val="bg1"/>
                </a:solidFill>
              </a:rPr>
              <a:t>3</a:t>
            </a:r>
            <a:endParaRPr lang="el-GR" dirty="0">
              <a:solidFill>
                <a:schemeClr val="bg1"/>
              </a:solidFill>
            </a:endParaRPr>
          </a:p>
        </p:txBody>
      </p:sp>
      <p:sp>
        <p:nvSpPr>
          <p:cNvPr id="67" name="Ορθογώνιο 66"/>
          <p:cNvSpPr/>
          <p:nvPr/>
        </p:nvSpPr>
        <p:spPr>
          <a:xfrm>
            <a:off x="31605" y="278716"/>
            <a:ext cx="7052101" cy="430887"/>
          </a:xfrm>
          <a:prstGeom prst="rect">
            <a:avLst/>
          </a:prstGeom>
        </p:spPr>
        <p:txBody>
          <a:bodyPr wrap="square">
            <a:spAutoFit/>
          </a:bodyPr>
          <a:lstStyle/>
          <a:p>
            <a:pPr algn="ctr"/>
            <a:r>
              <a:rPr lang="el-GR" sz="2200" b="1" dirty="0" smtClean="0">
                <a:solidFill>
                  <a:srgbClr val="002060"/>
                </a:solidFill>
              </a:rPr>
              <a:t>ΣΥΝΤΟΝΙΣΤΙΚΑ ΟΡΓΑΝΑ ΠΟΛΙΤΙΚΗΣ ΠΡΟΣΤΑΣΙΑΣ</a:t>
            </a:r>
            <a:endParaRPr lang="en-US" sz="2200" b="1" dirty="0">
              <a:solidFill>
                <a:srgbClr val="002060"/>
              </a:solidFill>
            </a:endParaRPr>
          </a:p>
        </p:txBody>
      </p:sp>
      <p:pic>
        <p:nvPicPr>
          <p:cNvPr id="22530" name="Picture 2" descr="C:\Users\John\Desktop\28649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23427" y="970275"/>
            <a:ext cx="3234715" cy="1316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2679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585080" y="278716"/>
            <a:ext cx="1798890" cy="584775"/>
          </a:xfrm>
          <a:prstGeom prst="rect">
            <a:avLst/>
          </a:prstGeom>
        </p:spPr>
        <p:txBody>
          <a:bodyPr wrap="none">
            <a:spAutoFit/>
          </a:bodyPr>
          <a:lstStyle/>
          <a:p>
            <a:pPr algn="ctr"/>
            <a:r>
              <a:rPr lang="el-GR" sz="3200" b="1" dirty="0" smtClean="0">
                <a:solidFill>
                  <a:srgbClr val="002060"/>
                </a:solidFill>
              </a:rPr>
              <a:t>Σ.Ο.Π.Π.</a:t>
            </a:r>
            <a:endParaRPr lang="en-US" sz="32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Freeform: Shape 2">
            <a:extLst>
              <a:ext uri="{FF2B5EF4-FFF2-40B4-BE49-F238E27FC236}">
                <a16:creationId xmlns:a16="http://schemas.microsoft.com/office/drawing/2014/main" xmlns="" id="{E9647152-983C-49E8-9F34-F9883A63DBB6}"/>
              </a:ext>
            </a:extLst>
          </p:cNvPr>
          <p:cNvSpPr/>
          <p:nvPr/>
        </p:nvSpPr>
        <p:spPr>
          <a:xfrm>
            <a:off x="3262372" y="2925876"/>
            <a:ext cx="1774869" cy="141989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tx2">
              <a:lumMod val="60000"/>
              <a:lumOff val="40000"/>
            </a:schemeClr>
          </a:solidFill>
          <a:ln w="25400" cap="flat">
            <a:solidFill>
              <a:schemeClr val="bg1"/>
            </a:solidFill>
            <a:prstDash val="solid"/>
            <a:miter/>
          </a:ln>
        </p:spPr>
        <p:txBody>
          <a:bodyPr rtlCol="0" anchor="ctr"/>
          <a:lstStyle/>
          <a:p>
            <a:endParaRPr lang="en-US" dirty="0"/>
          </a:p>
        </p:txBody>
      </p:sp>
      <p:sp>
        <p:nvSpPr>
          <p:cNvPr id="10" name="Freeform: Shape 3">
            <a:extLst>
              <a:ext uri="{FF2B5EF4-FFF2-40B4-BE49-F238E27FC236}">
                <a16:creationId xmlns:a16="http://schemas.microsoft.com/office/drawing/2014/main" xmlns="" id="{FEE95F1F-FB62-4B4C-9F0B-FA681AEE1E2B}"/>
              </a:ext>
            </a:extLst>
          </p:cNvPr>
          <p:cNvSpPr/>
          <p:nvPr/>
        </p:nvSpPr>
        <p:spPr>
          <a:xfrm>
            <a:off x="4671494" y="3287754"/>
            <a:ext cx="1064923" cy="141989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tx2">
              <a:lumMod val="75000"/>
            </a:schemeClr>
          </a:solidFill>
          <a:ln w="25400" cap="flat">
            <a:solidFill>
              <a:schemeClr val="bg1"/>
            </a:solidFill>
            <a:prstDash val="solid"/>
            <a:miter/>
          </a:ln>
        </p:spPr>
        <p:txBody>
          <a:bodyPr rtlCol="0" anchor="ctr"/>
          <a:lstStyle/>
          <a:p>
            <a:endParaRPr lang="en-US"/>
          </a:p>
        </p:txBody>
      </p:sp>
      <p:sp>
        <p:nvSpPr>
          <p:cNvPr id="11" name="Freeform: Shape 4">
            <a:extLst>
              <a:ext uri="{FF2B5EF4-FFF2-40B4-BE49-F238E27FC236}">
                <a16:creationId xmlns:a16="http://schemas.microsoft.com/office/drawing/2014/main" xmlns="" id="{0CE3B5B2-728D-403D-9D87-14149A2E1A61}"/>
              </a:ext>
            </a:extLst>
          </p:cNvPr>
          <p:cNvSpPr/>
          <p:nvPr/>
        </p:nvSpPr>
        <p:spPr>
          <a:xfrm rot="10800000" flipV="1">
            <a:off x="5377442" y="2923992"/>
            <a:ext cx="1774869" cy="141989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tx2">
              <a:lumMod val="60000"/>
              <a:lumOff val="40000"/>
            </a:schemeClr>
          </a:solidFill>
          <a:ln w="25400" cap="flat">
            <a:solidFill>
              <a:schemeClr val="bg1"/>
            </a:solidFill>
            <a:prstDash val="solid"/>
            <a:miter/>
          </a:ln>
        </p:spPr>
        <p:txBody>
          <a:bodyPr rtlCol="0" anchor="ctr"/>
          <a:lstStyle/>
          <a:p>
            <a:endParaRPr lang="en-US" dirty="0"/>
          </a:p>
        </p:txBody>
      </p:sp>
      <p:sp>
        <p:nvSpPr>
          <p:cNvPr id="12" name="Freeform: Shape 5">
            <a:extLst>
              <a:ext uri="{FF2B5EF4-FFF2-40B4-BE49-F238E27FC236}">
                <a16:creationId xmlns:a16="http://schemas.microsoft.com/office/drawing/2014/main" xmlns="" id="{99E07440-AFB1-402B-A374-9476FBA9AC8B}"/>
              </a:ext>
            </a:extLst>
          </p:cNvPr>
          <p:cNvSpPr/>
          <p:nvPr/>
        </p:nvSpPr>
        <p:spPr>
          <a:xfrm rot="10800000" flipV="1">
            <a:off x="6744749" y="3278817"/>
            <a:ext cx="1064923" cy="141989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tx2">
              <a:lumMod val="75000"/>
            </a:schemeClr>
          </a:solidFill>
          <a:ln w="25400" cap="flat">
            <a:solidFill>
              <a:schemeClr val="bg1"/>
            </a:solidFill>
            <a:prstDash val="solid"/>
            <a:miter/>
          </a:ln>
        </p:spPr>
        <p:txBody>
          <a:bodyPr rtlCol="0" anchor="ctr"/>
          <a:lstStyle/>
          <a:p>
            <a:endParaRPr lang="en-US"/>
          </a:p>
        </p:txBody>
      </p:sp>
      <p:cxnSp>
        <p:nvCxnSpPr>
          <p:cNvPr id="14" name="Elbow Connector 14">
            <a:extLst>
              <a:ext uri="{FF2B5EF4-FFF2-40B4-BE49-F238E27FC236}">
                <a16:creationId xmlns:a16="http://schemas.microsoft.com/office/drawing/2014/main" xmlns="" id="{1ADF520C-8261-474A-A01A-940817AC88AB}"/>
              </a:ext>
            </a:extLst>
          </p:cNvPr>
          <p:cNvCxnSpPr>
            <a:cxnSpLocks/>
          </p:cNvCxnSpPr>
          <p:nvPr/>
        </p:nvCxnSpPr>
        <p:spPr>
          <a:xfrm flipV="1">
            <a:off x="1348751" y="4761858"/>
            <a:ext cx="1529081" cy="520902"/>
          </a:xfrm>
          <a:prstGeom prst="bentConnector3">
            <a:avLst>
              <a:gd name="adj1" fmla="val -21013"/>
            </a:avLst>
          </a:prstGeom>
          <a:ln w="25400">
            <a:solidFill>
              <a:srgbClr val="002060">
                <a:alpha val="70000"/>
              </a:srgb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Elbow Connector 33">
            <a:extLst>
              <a:ext uri="{FF2B5EF4-FFF2-40B4-BE49-F238E27FC236}">
                <a16:creationId xmlns:a16="http://schemas.microsoft.com/office/drawing/2014/main" xmlns="" id="{B758394B-CB2A-47B2-B99E-7D11B7D9A8A7}"/>
              </a:ext>
            </a:extLst>
          </p:cNvPr>
          <p:cNvCxnSpPr>
            <a:cxnSpLocks/>
          </p:cNvCxnSpPr>
          <p:nvPr/>
        </p:nvCxnSpPr>
        <p:spPr>
          <a:xfrm rot="10800000">
            <a:off x="8455440" y="4686074"/>
            <a:ext cx="2038788" cy="520900"/>
          </a:xfrm>
          <a:prstGeom prst="bentConnector3">
            <a:avLst>
              <a:gd name="adj1" fmla="val -19611"/>
            </a:avLst>
          </a:prstGeom>
          <a:ln w="25400">
            <a:solidFill>
              <a:schemeClr val="tx2">
                <a:lumMod val="60000"/>
                <a:lumOff val="40000"/>
                <a:alpha val="7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7" name="Elbow Connector 43">
            <a:extLst>
              <a:ext uri="{FF2B5EF4-FFF2-40B4-BE49-F238E27FC236}">
                <a16:creationId xmlns:a16="http://schemas.microsoft.com/office/drawing/2014/main" xmlns="" id="{2085084D-9491-4B46-871F-18ECA41711FA}"/>
              </a:ext>
            </a:extLst>
          </p:cNvPr>
          <p:cNvCxnSpPr/>
          <p:nvPr/>
        </p:nvCxnSpPr>
        <p:spPr>
          <a:xfrm>
            <a:off x="476958" y="2695944"/>
            <a:ext cx="2542346" cy="854225"/>
          </a:xfrm>
          <a:prstGeom prst="bentConnector3">
            <a:avLst>
              <a:gd name="adj1" fmla="val -6919"/>
            </a:avLst>
          </a:prstGeom>
          <a:ln w="25400">
            <a:solidFill>
              <a:schemeClr val="tx2">
                <a:lumMod val="60000"/>
                <a:lumOff val="40000"/>
                <a:alpha val="7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Elbow Connector 55">
            <a:extLst>
              <a:ext uri="{FF2B5EF4-FFF2-40B4-BE49-F238E27FC236}">
                <a16:creationId xmlns:a16="http://schemas.microsoft.com/office/drawing/2014/main" xmlns="" id="{67A69DF5-F536-4184-9694-E80F89841402}"/>
              </a:ext>
            </a:extLst>
          </p:cNvPr>
          <p:cNvCxnSpPr/>
          <p:nvPr/>
        </p:nvCxnSpPr>
        <p:spPr>
          <a:xfrm flipV="1">
            <a:off x="8455440" y="2623934"/>
            <a:ext cx="2755744" cy="926235"/>
          </a:xfrm>
          <a:prstGeom prst="bentConnector3">
            <a:avLst>
              <a:gd name="adj1" fmla="val 117007"/>
            </a:avLst>
          </a:prstGeom>
          <a:ln w="25400">
            <a:solidFill>
              <a:srgbClr val="002060">
                <a:alpha val="70000"/>
              </a:srgb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005790" y="3419225"/>
            <a:ext cx="288032" cy="400110"/>
          </a:xfrm>
          <a:prstGeom prst="rect">
            <a:avLst/>
          </a:prstGeom>
          <a:noFill/>
        </p:spPr>
        <p:txBody>
          <a:bodyPr wrap="square" rtlCol="0">
            <a:spAutoFit/>
          </a:bodyPr>
          <a:lstStyle/>
          <a:p>
            <a:r>
              <a:rPr lang="el-GR" sz="2000" b="1" dirty="0" smtClean="0">
                <a:solidFill>
                  <a:srgbClr val="C00000"/>
                </a:solidFill>
                <a:effectLst>
                  <a:outerShdw blurRad="38100" dist="38100" dir="2700000" algn="tl">
                    <a:srgbClr val="000000">
                      <a:alpha val="43137"/>
                    </a:srgbClr>
                  </a:outerShdw>
                </a:effectLst>
              </a:rPr>
              <a:t>1</a:t>
            </a:r>
            <a:endParaRPr lang="el-GR" sz="2000" b="1" dirty="0">
              <a:solidFill>
                <a:srgbClr val="C00000"/>
              </a:solidFill>
              <a:effectLst>
                <a:outerShdw blurRad="38100" dist="38100" dir="2700000" algn="tl">
                  <a:srgbClr val="000000">
                    <a:alpha val="43137"/>
                  </a:srgbClr>
                </a:outerShdw>
              </a:effectLst>
            </a:endParaRPr>
          </a:p>
        </p:txBody>
      </p:sp>
      <p:sp>
        <p:nvSpPr>
          <p:cNvPr id="20" name="TextBox 19"/>
          <p:cNvSpPr txBox="1"/>
          <p:nvPr/>
        </p:nvSpPr>
        <p:spPr>
          <a:xfrm>
            <a:off x="5059939" y="3840140"/>
            <a:ext cx="288032" cy="400110"/>
          </a:xfrm>
          <a:prstGeom prst="rect">
            <a:avLst/>
          </a:prstGeom>
          <a:noFill/>
        </p:spPr>
        <p:txBody>
          <a:bodyPr wrap="square" rtlCol="0">
            <a:spAutoFit/>
          </a:bodyPr>
          <a:lstStyle/>
          <a:p>
            <a:r>
              <a:rPr lang="el-GR" sz="2000" b="1" dirty="0">
                <a:solidFill>
                  <a:srgbClr val="C00000"/>
                </a:solidFill>
                <a:effectLst>
                  <a:outerShdw blurRad="38100" dist="38100" dir="2700000" algn="tl">
                    <a:srgbClr val="000000">
                      <a:alpha val="43137"/>
                    </a:srgbClr>
                  </a:outerShdw>
                </a:effectLst>
              </a:rPr>
              <a:t>2</a:t>
            </a:r>
          </a:p>
        </p:txBody>
      </p:sp>
      <p:sp>
        <p:nvSpPr>
          <p:cNvPr id="21" name="TextBox 20"/>
          <p:cNvSpPr txBox="1"/>
          <p:nvPr/>
        </p:nvSpPr>
        <p:spPr>
          <a:xfrm>
            <a:off x="6120860" y="3419225"/>
            <a:ext cx="288032" cy="400110"/>
          </a:xfrm>
          <a:prstGeom prst="rect">
            <a:avLst/>
          </a:prstGeom>
          <a:noFill/>
        </p:spPr>
        <p:txBody>
          <a:bodyPr wrap="square" rtlCol="0">
            <a:spAutoFit/>
          </a:bodyPr>
          <a:lstStyle/>
          <a:p>
            <a:r>
              <a:rPr lang="el-GR" sz="2000" b="1" dirty="0" smtClean="0">
                <a:solidFill>
                  <a:srgbClr val="C00000"/>
                </a:solidFill>
                <a:effectLst>
                  <a:outerShdw blurRad="38100" dist="38100" dir="2700000" algn="tl">
                    <a:srgbClr val="000000">
                      <a:alpha val="43137"/>
                    </a:srgbClr>
                  </a:outerShdw>
                </a:effectLst>
              </a:rPr>
              <a:t>3</a:t>
            </a:r>
            <a:endParaRPr lang="el-GR" sz="2000" b="1" dirty="0">
              <a:solidFill>
                <a:srgbClr val="C00000"/>
              </a:solidFill>
              <a:effectLst>
                <a:outerShdw blurRad="38100" dist="38100" dir="2700000" algn="tl">
                  <a:srgbClr val="000000">
                    <a:alpha val="43137"/>
                  </a:srgbClr>
                </a:outerShdw>
              </a:effectLst>
            </a:endParaRPr>
          </a:p>
        </p:txBody>
      </p:sp>
      <p:sp>
        <p:nvSpPr>
          <p:cNvPr id="23" name="TextBox 22"/>
          <p:cNvSpPr txBox="1"/>
          <p:nvPr/>
        </p:nvSpPr>
        <p:spPr>
          <a:xfrm>
            <a:off x="7133194" y="3835879"/>
            <a:ext cx="288032" cy="400110"/>
          </a:xfrm>
          <a:prstGeom prst="rect">
            <a:avLst/>
          </a:prstGeom>
          <a:noFill/>
        </p:spPr>
        <p:txBody>
          <a:bodyPr wrap="square" rtlCol="0">
            <a:spAutoFit/>
          </a:bodyPr>
          <a:lstStyle/>
          <a:p>
            <a:r>
              <a:rPr lang="el-GR" sz="2000" b="1" dirty="0">
                <a:solidFill>
                  <a:srgbClr val="C00000"/>
                </a:solidFill>
                <a:effectLst>
                  <a:outerShdw blurRad="38100" dist="38100" dir="2700000" algn="tl">
                    <a:srgbClr val="000000">
                      <a:alpha val="43137"/>
                    </a:srgbClr>
                  </a:outerShdw>
                </a:effectLst>
              </a:rPr>
              <a:t>4</a:t>
            </a:r>
          </a:p>
        </p:txBody>
      </p:sp>
      <p:sp>
        <p:nvSpPr>
          <p:cNvPr id="24" name="TextBox 23"/>
          <p:cNvSpPr txBox="1"/>
          <p:nvPr/>
        </p:nvSpPr>
        <p:spPr>
          <a:xfrm>
            <a:off x="581130" y="2226730"/>
            <a:ext cx="3568676" cy="1323439"/>
          </a:xfrm>
          <a:prstGeom prst="rect">
            <a:avLst/>
          </a:prstGeom>
          <a:noFill/>
        </p:spPr>
        <p:txBody>
          <a:bodyPr wrap="square" rtlCol="0">
            <a:spAutoFit/>
          </a:bodyPr>
          <a:lstStyle/>
          <a:p>
            <a:r>
              <a:rPr lang="el-GR" sz="1600" dirty="0" smtClean="0">
                <a:solidFill>
                  <a:srgbClr val="002060"/>
                </a:solidFill>
              </a:rPr>
              <a:t>Τον </a:t>
            </a:r>
            <a:r>
              <a:rPr lang="el-GR" sz="1600" dirty="0">
                <a:solidFill>
                  <a:srgbClr val="002060"/>
                </a:solidFill>
              </a:rPr>
              <a:t>συντονισμό των δράσεων για την κατάρτιση, επιστημονική τεκμηρίωση και εφαρμογή του σχεδιασμού πολιτικής προστασίας σε εθνικό </a:t>
            </a:r>
            <a:r>
              <a:rPr lang="el-GR" sz="1600" dirty="0" smtClean="0">
                <a:solidFill>
                  <a:srgbClr val="002060"/>
                </a:solidFill>
              </a:rPr>
              <a:t>επίπεδο.</a:t>
            </a:r>
            <a:endParaRPr lang="el-GR" sz="1600" dirty="0">
              <a:solidFill>
                <a:srgbClr val="002060"/>
              </a:solidFill>
            </a:endParaRPr>
          </a:p>
        </p:txBody>
      </p:sp>
      <p:sp>
        <p:nvSpPr>
          <p:cNvPr id="25" name="TextBox 24"/>
          <p:cNvSpPr txBox="1"/>
          <p:nvPr/>
        </p:nvSpPr>
        <p:spPr>
          <a:xfrm>
            <a:off x="7616141" y="1709552"/>
            <a:ext cx="3659889" cy="1815882"/>
          </a:xfrm>
          <a:prstGeom prst="rect">
            <a:avLst/>
          </a:prstGeom>
          <a:noFill/>
        </p:spPr>
        <p:txBody>
          <a:bodyPr wrap="square" rtlCol="0">
            <a:spAutoFit/>
          </a:bodyPr>
          <a:lstStyle/>
          <a:p>
            <a:pPr algn="r"/>
            <a:r>
              <a:rPr lang="el-GR" sz="1600" dirty="0">
                <a:solidFill>
                  <a:srgbClr val="002060"/>
                </a:solidFill>
              </a:rPr>
              <a:t> Τη λήψη μέτρων εκτίμησης και πρόβλεψης των επικινδυνοτήτων, τρωτότητας και απειλών για τη βέλτιστη αντιμετώπιση καταστάσεων εκτάκτων αναγκών και τη μείωση των αρνητικών συνεπειών επικείμενων καταστροφών. </a:t>
            </a:r>
          </a:p>
        </p:txBody>
      </p:sp>
      <p:sp>
        <p:nvSpPr>
          <p:cNvPr id="26" name="TextBox 25"/>
          <p:cNvSpPr txBox="1"/>
          <p:nvPr/>
        </p:nvSpPr>
        <p:spPr>
          <a:xfrm>
            <a:off x="1348751" y="4821095"/>
            <a:ext cx="3639492" cy="1077218"/>
          </a:xfrm>
          <a:prstGeom prst="rect">
            <a:avLst/>
          </a:prstGeom>
          <a:noFill/>
        </p:spPr>
        <p:txBody>
          <a:bodyPr wrap="square" rtlCol="0">
            <a:spAutoFit/>
          </a:bodyPr>
          <a:lstStyle/>
          <a:p>
            <a:r>
              <a:rPr lang="el-GR" sz="1600" dirty="0">
                <a:solidFill>
                  <a:srgbClr val="002060"/>
                </a:solidFill>
              </a:rPr>
              <a:t>Την ενημέρωση των πολιτών για τα ζητήματα αυτά, τον συντονισμό των δράσεων και μέτρων αποκατάστασης και τον έλεγχο εφαρμογής τους</a:t>
            </a:r>
            <a:r>
              <a:rPr lang="el-GR" sz="1600" dirty="0" smtClean="0">
                <a:solidFill>
                  <a:srgbClr val="002060"/>
                </a:solidFill>
              </a:rPr>
              <a:t>. </a:t>
            </a:r>
            <a:endParaRPr lang="el-GR" sz="1600" dirty="0">
              <a:solidFill>
                <a:srgbClr val="002060"/>
              </a:solidFill>
            </a:endParaRPr>
          </a:p>
        </p:txBody>
      </p:sp>
      <p:sp>
        <p:nvSpPr>
          <p:cNvPr id="28" name="TextBox 27"/>
          <p:cNvSpPr txBox="1"/>
          <p:nvPr/>
        </p:nvSpPr>
        <p:spPr>
          <a:xfrm>
            <a:off x="6744748" y="4821095"/>
            <a:ext cx="3749480" cy="830997"/>
          </a:xfrm>
          <a:prstGeom prst="rect">
            <a:avLst/>
          </a:prstGeom>
          <a:noFill/>
        </p:spPr>
        <p:txBody>
          <a:bodyPr wrap="square" rtlCol="0">
            <a:spAutoFit/>
          </a:bodyPr>
          <a:lstStyle/>
          <a:p>
            <a:pPr algn="r"/>
            <a:r>
              <a:rPr lang="el-GR" sz="1600" dirty="0">
                <a:solidFill>
                  <a:srgbClr val="002060"/>
                </a:solidFill>
              </a:rPr>
              <a:t>Τη συνεργασία με φορείς και υπηρεσίες του Δημοσίου για ζητήματα αρμοδιότητάς </a:t>
            </a:r>
            <a:r>
              <a:rPr lang="el-GR" sz="1600" dirty="0" smtClean="0">
                <a:solidFill>
                  <a:srgbClr val="002060"/>
                </a:solidFill>
              </a:rPr>
              <a:t>του.</a:t>
            </a:r>
            <a:endParaRPr lang="el-GR" sz="1600" dirty="0">
              <a:solidFill>
                <a:srgbClr val="002060"/>
              </a:solidFill>
            </a:endParaRPr>
          </a:p>
        </p:txBody>
      </p:sp>
      <p:sp>
        <p:nvSpPr>
          <p:cNvPr id="2" name="TextBox 1"/>
          <p:cNvSpPr txBox="1"/>
          <p:nvPr/>
        </p:nvSpPr>
        <p:spPr>
          <a:xfrm>
            <a:off x="358815" y="1129134"/>
            <a:ext cx="11343190" cy="646331"/>
          </a:xfrm>
          <a:prstGeom prst="rect">
            <a:avLst/>
          </a:prstGeom>
          <a:noFill/>
        </p:spPr>
        <p:txBody>
          <a:bodyPr wrap="square" rtlCol="0">
            <a:spAutoFit/>
          </a:bodyPr>
          <a:lstStyle/>
          <a:p>
            <a:r>
              <a:rPr lang="el-GR" dirty="0">
                <a:solidFill>
                  <a:srgbClr val="002060"/>
                </a:solidFill>
              </a:rPr>
              <a:t>1. Το Συντονιστικό Όργανο Πολιτικής Προστασίας (Σ.Ο.Π.Π.), είναι το ανώτατο επιχειρησιακά </a:t>
            </a:r>
            <a:r>
              <a:rPr lang="el-GR" dirty="0" smtClean="0">
                <a:solidFill>
                  <a:srgbClr val="002060"/>
                </a:solidFill>
              </a:rPr>
              <a:t>όργανο και έχει ως αποστολή :</a:t>
            </a:r>
            <a:endParaRPr lang="el-GR" dirty="0">
              <a:solidFill>
                <a:srgbClr val="002060"/>
              </a:solidFill>
            </a:endParaRPr>
          </a:p>
        </p:txBody>
      </p:sp>
    </p:spTree>
    <p:extLst>
      <p:ext uri="{BB962C8B-B14F-4D97-AF65-F5344CB8AC3E}">
        <p14:creationId xmlns:p14="http://schemas.microsoft.com/office/powerpoint/2010/main" val="25522679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εικόνας 3"/>
          <p:cNvPicPr>
            <a:picLocks noGrp="1" noChangeAspect="1"/>
          </p:cNvPicPr>
          <p:nvPr>
            <p:ph type="pic" idx="16"/>
          </p:nvPr>
        </p:nvPicPr>
        <p:blipFill>
          <a:blip r:embed="rId2" cstate="print">
            <a:extLst>
              <a:ext uri="{28A0092B-C50C-407E-A947-70E740481C1C}">
                <a14:useLocalDpi xmlns:a14="http://schemas.microsoft.com/office/drawing/2010/main" val="0"/>
              </a:ext>
            </a:extLst>
          </a:blip>
          <a:srcRect l="27103" r="27103"/>
          <a:stretch>
            <a:fillRect/>
          </a:stretch>
        </p:blipFill>
        <p:spPr/>
      </p:pic>
      <p:grpSp>
        <p:nvGrpSpPr>
          <p:cNvPr id="19"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20"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ltLang="ko-KR" sz="3200" b="1" dirty="0" smtClean="0">
                  <a:solidFill>
                    <a:srgbClr val="002060"/>
                  </a:solidFill>
                </a:rPr>
                <a:t>Π.Ε.Σ.Ο.Π.Π.</a:t>
              </a:r>
              <a:endParaRPr lang="ko-KR" altLang="en-US" sz="3200" b="1" dirty="0">
                <a:solidFill>
                  <a:srgbClr val="002060"/>
                </a:solidFill>
              </a:endParaRPr>
            </a:p>
          </p:txBody>
        </p:sp>
        <p:sp>
          <p:nvSpPr>
            <p:cNvPr id="21"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 name="TextBox 1"/>
          <p:cNvSpPr txBox="1"/>
          <p:nvPr/>
        </p:nvSpPr>
        <p:spPr>
          <a:xfrm>
            <a:off x="6713317" y="798654"/>
            <a:ext cx="5162309" cy="6093976"/>
          </a:xfrm>
          <a:prstGeom prst="rect">
            <a:avLst/>
          </a:prstGeom>
          <a:noFill/>
        </p:spPr>
        <p:txBody>
          <a:bodyPr wrap="square" rtlCol="0">
            <a:spAutoFit/>
          </a:bodyPr>
          <a:lstStyle/>
          <a:p>
            <a:pPr algn="ctr"/>
            <a:r>
              <a:rPr lang="el-GR" sz="1500" b="1" dirty="0" smtClean="0">
                <a:solidFill>
                  <a:srgbClr val="002060"/>
                </a:solidFill>
              </a:rPr>
              <a:t>Απαρτίζονται:</a:t>
            </a: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Περιφερειάρχη, ως </a:t>
            </a:r>
            <a:r>
              <a:rPr lang="el-GR" sz="1500" dirty="0" smtClean="0">
                <a:solidFill>
                  <a:srgbClr val="002060"/>
                </a:solidFill>
              </a:rPr>
              <a:t>Πρόεδρο.</a:t>
            </a: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Περιφερειακό Συντονιστή Πολιτικής Προστασίας, ο οποίος, σε περίπτωση απουσίας ή νομίμου κωλύματος του Προέδρου, τον αναπληρώνει.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θεματικό </a:t>
            </a:r>
            <a:r>
              <a:rPr lang="el-GR" sz="1500" dirty="0" err="1">
                <a:solidFill>
                  <a:srgbClr val="002060"/>
                </a:solidFill>
              </a:rPr>
              <a:t>Αντιπεριφερειάρχη</a:t>
            </a:r>
            <a:r>
              <a:rPr lang="el-GR" sz="1500" dirty="0">
                <a:solidFill>
                  <a:srgbClr val="002060"/>
                </a:solidFill>
              </a:rPr>
              <a:t> Πολιτικής Προστασίας ή τον Εντεταλμένο Σύμβουλο Πολιτικής Προστασίας.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χωρικό </a:t>
            </a:r>
            <a:r>
              <a:rPr lang="el-GR" sz="1500" dirty="0" err="1">
                <a:solidFill>
                  <a:srgbClr val="002060"/>
                </a:solidFill>
              </a:rPr>
              <a:t>Αντιπεριφερειάρχη</a:t>
            </a:r>
            <a:r>
              <a:rPr lang="el-GR" sz="1500" dirty="0">
                <a:solidFill>
                  <a:srgbClr val="002060"/>
                </a:solidFill>
              </a:rPr>
              <a:t> της οικείας Περιφερειακής Ενότητας.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Προϊστάμενο της Αυτοτελούς Διεύθυνσης Πολιτικής Προστασίας της Περιφέρειας.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ανώτερο Διοικητή φρουράς ή τον νόμιμο αντικαταστάτη του.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Διοικητή των Περιφερειακών Πυροσβεστικών Διοικήσεων.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Γενικό Περιφερειακό Αστυνομικό Διευθυντή.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Διοικητή της Περιφερειακής Διοίκησης του Λιμενικού Σώματος-Ελληνικής Ακτοφυλακής (Λ.Σ.-ΕΛ.ΑΚΤ.). </a:t>
            </a:r>
            <a:endParaRPr lang="el-GR" sz="1500" dirty="0" smtClean="0">
              <a:solidFill>
                <a:srgbClr val="002060"/>
              </a:solidFill>
            </a:endParaRP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Διοικητή της οικείας Υγειονομικής Περιφέρειας ή εκπρόσωπο του </a:t>
            </a:r>
            <a:r>
              <a:rPr lang="el-GR" sz="1500" dirty="0" smtClean="0">
                <a:solidFill>
                  <a:srgbClr val="002060"/>
                </a:solidFill>
              </a:rPr>
              <a:t>Ε.Κ.Α.Β.</a:t>
            </a:r>
          </a:p>
          <a:p>
            <a:pPr marL="285750" indent="-285750">
              <a:buFont typeface="Wingdings" pitchFamily="2" charset="2"/>
              <a:buChar char="Ø"/>
            </a:pPr>
            <a:r>
              <a:rPr lang="el-GR" sz="1500" dirty="0" smtClean="0">
                <a:solidFill>
                  <a:srgbClr val="002060"/>
                </a:solidFill>
              </a:rPr>
              <a:t>Τον </a:t>
            </a:r>
            <a:r>
              <a:rPr lang="el-GR" sz="1500" dirty="0">
                <a:solidFill>
                  <a:srgbClr val="002060"/>
                </a:solidFill>
              </a:rPr>
              <a:t>Προϊστάμενο της οικείας Δασικής Υπηρεσίας (Διεύθυνση Συντονισμού και Επιθεώρησης Δασών</a:t>
            </a:r>
            <a:r>
              <a:rPr lang="el-GR" sz="1500" dirty="0" smtClean="0">
                <a:solidFill>
                  <a:srgbClr val="002060"/>
                </a:solidFill>
              </a:rPr>
              <a:t>).</a:t>
            </a:r>
          </a:p>
          <a:p>
            <a:pPr marL="285750" indent="-285750">
              <a:buFont typeface="Wingdings" pitchFamily="2" charset="2"/>
              <a:buChar char="Ø"/>
            </a:pPr>
            <a:r>
              <a:rPr lang="el-GR" sz="1500" dirty="0" smtClean="0">
                <a:solidFill>
                  <a:srgbClr val="002060"/>
                </a:solidFill>
              </a:rPr>
              <a:t> </a:t>
            </a:r>
            <a:r>
              <a:rPr lang="el-GR" sz="1500" dirty="0">
                <a:solidFill>
                  <a:srgbClr val="002060"/>
                </a:solidFill>
              </a:rPr>
              <a:t>Τους Προϊστάμενους Διευθύνσεων ή Τμημάτων Οργανικών Μονάδων της οικείας Περιφέρειας, ανά περίπτωση εμπλοκής και κατηγορίας κινδύνου</a:t>
            </a:r>
          </a:p>
        </p:txBody>
      </p:sp>
    </p:spTree>
    <p:extLst>
      <p:ext uri="{BB962C8B-B14F-4D97-AF65-F5344CB8AC3E}">
        <p14:creationId xmlns:p14="http://schemas.microsoft.com/office/powerpoint/2010/main" val="3328830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496277" y="278716"/>
            <a:ext cx="5976509" cy="584775"/>
          </a:xfrm>
          <a:prstGeom prst="rect">
            <a:avLst/>
          </a:prstGeom>
        </p:spPr>
        <p:txBody>
          <a:bodyPr wrap="none">
            <a:spAutoFit/>
          </a:bodyPr>
          <a:lstStyle/>
          <a:p>
            <a:pPr algn="ctr"/>
            <a:r>
              <a:rPr lang="el-GR" sz="3200" b="1" dirty="0" smtClean="0">
                <a:solidFill>
                  <a:srgbClr val="002060"/>
                </a:solidFill>
              </a:rPr>
              <a:t>ΑΡΜΟΔΙΟΤΗΤΕΣ Π.Ε.Σ.Ο.Π.Π.</a:t>
            </a:r>
            <a:endParaRPr lang="en-US" sz="32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9" name="그룹 37">
            <a:extLst>
              <a:ext uri="{FF2B5EF4-FFF2-40B4-BE49-F238E27FC236}">
                <a16:creationId xmlns:a16="http://schemas.microsoft.com/office/drawing/2014/main" xmlns="" id="{E70C451B-C757-48ED-A856-F85BCB1EC431}"/>
              </a:ext>
            </a:extLst>
          </p:cNvPr>
          <p:cNvGrpSpPr/>
          <p:nvPr/>
        </p:nvGrpSpPr>
        <p:grpSpPr>
          <a:xfrm>
            <a:off x="4664055" y="2496426"/>
            <a:ext cx="2846384" cy="2838215"/>
            <a:chOff x="4664054" y="2409981"/>
            <a:chExt cx="2846384" cy="2838215"/>
          </a:xfrm>
        </p:grpSpPr>
        <p:sp>
          <p:nvSpPr>
            <p:cNvPr id="10" name="Rounded Rectangle 10">
              <a:extLst>
                <a:ext uri="{FF2B5EF4-FFF2-40B4-BE49-F238E27FC236}">
                  <a16:creationId xmlns:a16="http://schemas.microsoft.com/office/drawing/2014/main" xmlns="" id="{C699B486-C98E-4302-BFAE-B991F001EF08}"/>
                </a:ext>
              </a:extLst>
            </p:cNvPr>
            <p:cNvSpPr/>
            <p:nvPr/>
          </p:nvSpPr>
          <p:spPr>
            <a:xfrm rot="18900000">
              <a:off x="5849646" y="2409981"/>
              <a:ext cx="1660792" cy="1660792"/>
            </a:xfrm>
            <a:prstGeom prst="roundRect">
              <a:avLst>
                <a:gd name="adj" fmla="val 15614"/>
              </a:avLst>
            </a:prstGeom>
            <a:solidFill>
              <a:schemeClr val="accent6">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1" name="Rounded Rectangle 9">
              <a:extLst>
                <a:ext uri="{FF2B5EF4-FFF2-40B4-BE49-F238E27FC236}">
                  <a16:creationId xmlns:a16="http://schemas.microsoft.com/office/drawing/2014/main" xmlns="" id="{D5F25684-4264-41F5-AAE7-0A8CB0E0263F}"/>
                </a:ext>
              </a:extLst>
            </p:cNvPr>
            <p:cNvSpPr/>
            <p:nvPr/>
          </p:nvSpPr>
          <p:spPr>
            <a:xfrm rot="18900000">
              <a:off x="4668141" y="2409981"/>
              <a:ext cx="1660792" cy="1660792"/>
            </a:xfrm>
            <a:prstGeom prst="roundRect">
              <a:avLst>
                <a:gd name="adj" fmla="val 15614"/>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2" name="Rounded Rectangle 12">
              <a:extLst>
                <a:ext uri="{FF2B5EF4-FFF2-40B4-BE49-F238E27FC236}">
                  <a16:creationId xmlns:a16="http://schemas.microsoft.com/office/drawing/2014/main" xmlns="" id="{98E67845-46F2-4DF8-8B3F-1FEBB533127C}"/>
                </a:ext>
              </a:extLst>
            </p:cNvPr>
            <p:cNvSpPr/>
            <p:nvPr/>
          </p:nvSpPr>
          <p:spPr>
            <a:xfrm rot="18900000">
              <a:off x="4664054" y="3587404"/>
              <a:ext cx="1660792" cy="1660792"/>
            </a:xfrm>
            <a:prstGeom prst="roundRect">
              <a:avLst>
                <a:gd name="adj" fmla="val 1561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3" name="Rounded Rectangle 11">
              <a:extLst>
                <a:ext uri="{FF2B5EF4-FFF2-40B4-BE49-F238E27FC236}">
                  <a16:creationId xmlns:a16="http://schemas.microsoft.com/office/drawing/2014/main" xmlns="" id="{994A4A69-2613-4516-87AC-90DD4D866653}"/>
                </a:ext>
              </a:extLst>
            </p:cNvPr>
            <p:cNvSpPr/>
            <p:nvPr/>
          </p:nvSpPr>
          <p:spPr>
            <a:xfrm rot="18900000">
              <a:off x="5823394" y="3587404"/>
              <a:ext cx="1660792" cy="1660792"/>
            </a:xfrm>
            <a:custGeom>
              <a:avLst/>
              <a:gdLst/>
              <a:ahLst/>
              <a:cxnLst/>
              <a:rect l="l" t="t" r="r" b="b"/>
              <a:pathLst>
                <a:path w="1660792" h="1660792">
                  <a:moveTo>
                    <a:pt x="851127" y="0"/>
                  </a:moveTo>
                  <a:lnTo>
                    <a:pt x="851127" y="587475"/>
                  </a:lnTo>
                  <a:cubicBezTo>
                    <a:pt x="851127" y="730691"/>
                    <a:pt x="967227" y="846791"/>
                    <a:pt x="1110443" y="846791"/>
                  </a:cubicBezTo>
                  <a:lnTo>
                    <a:pt x="1660792" y="846791"/>
                  </a:lnTo>
                  <a:lnTo>
                    <a:pt x="1660792" y="1401476"/>
                  </a:lnTo>
                  <a:cubicBezTo>
                    <a:pt x="1660792" y="1544692"/>
                    <a:pt x="1544692" y="1660792"/>
                    <a:pt x="1401476" y="1660792"/>
                  </a:cubicBezTo>
                  <a:lnTo>
                    <a:pt x="259316" y="1660792"/>
                  </a:lnTo>
                  <a:cubicBezTo>
                    <a:pt x="116100" y="1660792"/>
                    <a:pt x="0" y="1544692"/>
                    <a:pt x="0" y="1401476"/>
                  </a:cubicBezTo>
                  <a:lnTo>
                    <a:pt x="0" y="259316"/>
                  </a:lnTo>
                  <a:cubicBezTo>
                    <a:pt x="0" y="116100"/>
                    <a:pt x="116100" y="0"/>
                    <a:pt x="259316"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15" name="TextBox 14">
            <a:extLst>
              <a:ext uri="{FF2B5EF4-FFF2-40B4-BE49-F238E27FC236}">
                <a16:creationId xmlns:a16="http://schemas.microsoft.com/office/drawing/2014/main" xmlns="" id="{D8789EE2-F9B3-4C8F-8EB1-29E8FFECFDF9}"/>
              </a:ext>
            </a:extLst>
          </p:cNvPr>
          <p:cNvSpPr txBox="1"/>
          <p:nvPr/>
        </p:nvSpPr>
        <p:spPr>
          <a:xfrm>
            <a:off x="438404" y="1872515"/>
            <a:ext cx="4166886" cy="1815882"/>
          </a:xfrm>
          <a:prstGeom prst="rect">
            <a:avLst/>
          </a:prstGeom>
          <a:noFill/>
        </p:spPr>
        <p:txBody>
          <a:bodyPr wrap="square" rtlCol="0" anchor="ctr">
            <a:spAutoFit/>
          </a:bodyPr>
          <a:lstStyle/>
          <a:p>
            <a:r>
              <a:rPr lang="el-GR" altLang="ko-KR" sz="1600" dirty="0">
                <a:solidFill>
                  <a:srgbClr val="002060"/>
                </a:solidFill>
                <a:cs typeface="Arial" pitchFamily="34" charset="0"/>
              </a:rPr>
              <a:t>Κατευθύνουν, σε περιφερειακό επίπεδο, το έργο των Τοπικών Επιχειρησιακών Συντονιστικών Οργάνων Πολιτικής Προστασίας (Τ.Ε.Σ.Ο.Π.Π.) για την αντιμετώπιση των καταστάσεων εκτάκτου ανάγκης όλου του κύκλου διαχείρισης καταστροφών</a:t>
            </a:r>
            <a:endParaRPr lang="ko-KR" altLang="en-US" sz="1600" dirty="0">
              <a:solidFill>
                <a:srgbClr val="002060"/>
              </a:solidFill>
              <a:cs typeface="Arial" pitchFamily="34" charset="0"/>
            </a:endParaRPr>
          </a:p>
        </p:txBody>
      </p:sp>
      <p:sp>
        <p:nvSpPr>
          <p:cNvPr id="18" name="TextBox 17">
            <a:extLst>
              <a:ext uri="{FF2B5EF4-FFF2-40B4-BE49-F238E27FC236}">
                <a16:creationId xmlns:a16="http://schemas.microsoft.com/office/drawing/2014/main" xmlns="" id="{C9CE9547-84CD-461A-B187-E92DBA1B63C9}"/>
              </a:ext>
            </a:extLst>
          </p:cNvPr>
          <p:cNvSpPr txBox="1"/>
          <p:nvPr/>
        </p:nvSpPr>
        <p:spPr>
          <a:xfrm>
            <a:off x="496277" y="4964601"/>
            <a:ext cx="4065450" cy="830997"/>
          </a:xfrm>
          <a:prstGeom prst="rect">
            <a:avLst/>
          </a:prstGeom>
          <a:noFill/>
        </p:spPr>
        <p:txBody>
          <a:bodyPr wrap="square" rtlCol="0" anchor="ctr">
            <a:spAutoFit/>
          </a:bodyPr>
          <a:lstStyle/>
          <a:p>
            <a:r>
              <a:rPr lang="el-GR" altLang="ko-KR" sz="1600" dirty="0" smtClean="0">
                <a:solidFill>
                  <a:srgbClr val="002060"/>
                </a:solidFill>
                <a:cs typeface="Arial" pitchFamily="34" charset="0"/>
              </a:rPr>
              <a:t>Σχεδιάζουν</a:t>
            </a:r>
            <a:r>
              <a:rPr lang="el-GR" altLang="ko-KR" sz="1600" dirty="0">
                <a:solidFill>
                  <a:srgbClr val="002060"/>
                </a:solidFill>
                <a:cs typeface="Arial" pitchFamily="34" charset="0"/>
              </a:rPr>
              <a:t>, οργανώνουν και υλοποιούν δράσεις ενημέρωσης και ειδοποίησης πολιτών. </a:t>
            </a:r>
            <a:endParaRPr lang="ko-KR" altLang="en-US" sz="1600" dirty="0">
              <a:solidFill>
                <a:srgbClr val="002060"/>
              </a:solidFill>
              <a:cs typeface="Arial" pitchFamily="34" charset="0"/>
            </a:endParaRPr>
          </a:p>
        </p:txBody>
      </p:sp>
      <p:sp>
        <p:nvSpPr>
          <p:cNvPr id="21" name="TextBox 20">
            <a:extLst>
              <a:ext uri="{FF2B5EF4-FFF2-40B4-BE49-F238E27FC236}">
                <a16:creationId xmlns:a16="http://schemas.microsoft.com/office/drawing/2014/main" xmlns="" id="{CBCDF31D-5637-44F2-B2FD-68B06484968E}"/>
              </a:ext>
            </a:extLst>
          </p:cNvPr>
          <p:cNvSpPr txBox="1"/>
          <p:nvPr/>
        </p:nvSpPr>
        <p:spPr>
          <a:xfrm>
            <a:off x="7116695" y="1865907"/>
            <a:ext cx="4735781" cy="1077218"/>
          </a:xfrm>
          <a:prstGeom prst="rect">
            <a:avLst/>
          </a:prstGeom>
          <a:noFill/>
        </p:spPr>
        <p:txBody>
          <a:bodyPr wrap="square" rtlCol="0" anchor="ctr">
            <a:spAutoFit/>
          </a:bodyPr>
          <a:lstStyle/>
          <a:p>
            <a:pPr algn="r"/>
            <a:r>
              <a:rPr lang="el-GR" altLang="ko-KR" sz="1600" dirty="0">
                <a:solidFill>
                  <a:srgbClr val="002060"/>
                </a:solidFill>
                <a:cs typeface="Arial" pitchFamily="34" charset="0"/>
              </a:rPr>
              <a:t> Συντονίζουν τον κατά λόγο αρμοδιότητας επιχειρησιακό σχεδιασμό των Περιφερειακών Π.Δ.Ε.Α., παρακολουθώντας τις φάσεις υλοποίησής τους. </a:t>
            </a:r>
            <a:endParaRPr lang="ko-KR" altLang="en-US" sz="1600" dirty="0">
              <a:solidFill>
                <a:srgbClr val="002060"/>
              </a:solidFill>
              <a:cs typeface="Arial" pitchFamily="34" charset="0"/>
            </a:endParaRPr>
          </a:p>
        </p:txBody>
      </p:sp>
      <p:sp>
        <p:nvSpPr>
          <p:cNvPr id="24" name="TextBox 23">
            <a:extLst>
              <a:ext uri="{FF2B5EF4-FFF2-40B4-BE49-F238E27FC236}">
                <a16:creationId xmlns:a16="http://schemas.microsoft.com/office/drawing/2014/main" xmlns="" id="{EA85C479-5D9E-4120-BED9-B66532FAAB26}"/>
              </a:ext>
            </a:extLst>
          </p:cNvPr>
          <p:cNvSpPr txBox="1"/>
          <p:nvPr/>
        </p:nvSpPr>
        <p:spPr>
          <a:xfrm>
            <a:off x="7677677" y="5016884"/>
            <a:ext cx="4174799" cy="1323439"/>
          </a:xfrm>
          <a:prstGeom prst="rect">
            <a:avLst/>
          </a:prstGeom>
          <a:noFill/>
        </p:spPr>
        <p:txBody>
          <a:bodyPr wrap="square" rtlCol="0" anchor="ctr">
            <a:spAutoFit/>
          </a:bodyPr>
          <a:lstStyle/>
          <a:p>
            <a:pPr algn="r"/>
            <a:r>
              <a:rPr lang="el-GR" altLang="ko-KR" sz="1600" dirty="0">
                <a:solidFill>
                  <a:srgbClr val="002060"/>
                </a:solidFill>
                <a:cs typeface="Arial" pitchFamily="34" charset="0"/>
              </a:rPr>
              <a:t>Συνάπτουν με άλλα περιφερειακά όργανα μνημόνια συνεργασίας για αμοιβαία συνδρομή σε ζητήματα ανθρώπινου δυναμικού, υλικών και μέσων πολιτικής προστασίας</a:t>
            </a:r>
            <a:endParaRPr lang="ko-KR" altLang="en-US" sz="1600" dirty="0">
              <a:solidFill>
                <a:srgbClr val="002060"/>
              </a:solidFill>
              <a:cs typeface="Arial" pitchFamily="34" charset="0"/>
            </a:endParaRPr>
          </a:p>
        </p:txBody>
      </p:sp>
      <p:cxnSp>
        <p:nvCxnSpPr>
          <p:cNvPr id="26" name="Elbow Connector 41">
            <a:extLst>
              <a:ext uri="{FF2B5EF4-FFF2-40B4-BE49-F238E27FC236}">
                <a16:creationId xmlns:a16="http://schemas.microsoft.com/office/drawing/2014/main" xmlns="" id="{570A003F-F6C5-47DE-B4D6-134CD9465804}"/>
              </a:ext>
            </a:extLst>
          </p:cNvPr>
          <p:cNvCxnSpPr>
            <a:cxnSpLocks/>
          </p:cNvCxnSpPr>
          <p:nvPr/>
        </p:nvCxnSpPr>
        <p:spPr>
          <a:xfrm flipV="1">
            <a:off x="6680042" y="1872515"/>
            <a:ext cx="4544470" cy="346599"/>
          </a:xfrm>
          <a:prstGeom prst="bentConnector3">
            <a:avLst>
              <a:gd name="adj1" fmla="val 167"/>
            </a:avLst>
          </a:prstGeom>
          <a:ln w="19050">
            <a:solidFill>
              <a:schemeClr val="accent6">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Elbow Connector 59">
            <a:extLst>
              <a:ext uri="{FF2B5EF4-FFF2-40B4-BE49-F238E27FC236}">
                <a16:creationId xmlns:a16="http://schemas.microsoft.com/office/drawing/2014/main" xmlns="" id="{C174E143-4338-47BA-A61E-87E820838445}"/>
              </a:ext>
            </a:extLst>
          </p:cNvPr>
          <p:cNvCxnSpPr>
            <a:cxnSpLocks/>
          </p:cNvCxnSpPr>
          <p:nvPr/>
        </p:nvCxnSpPr>
        <p:spPr>
          <a:xfrm flipV="1">
            <a:off x="6695060" y="4948658"/>
            <a:ext cx="4529452" cy="729946"/>
          </a:xfrm>
          <a:prstGeom prst="bentConnector3">
            <a:avLst>
              <a:gd name="adj1" fmla="val 25661"/>
            </a:avLst>
          </a:prstGeom>
          <a:ln w="19050">
            <a:solidFill>
              <a:schemeClr val="tx2">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Elbow Connector 41">
            <a:extLst>
              <a:ext uri="{FF2B5EF4-FFF2-40B4-BE49-F238E27FC236}">
                <a16:creationId xmlns:a16="http://schemas.microsoft.com/office/drawing/2014/main" xmlns="" id="{6D9AE5EE-E2F7-4C95-9520-116B9ACC5BCD}"/>
              </a:ext>
            </a:extLst>
          </p:cNvPr>
          <p:cNvCxnSpPr>
            <a:cxnSpLocks/>
          </p:cNvCxnSpPr>
          <p:nvPr/>
        </p:nvCxnSpPr>
        <p:spPr>
          <a:xfrm flipH="1" flipV="1">
            <a:off x="927292" y="1872515"/>
            <a:ext cx="4544470" cy="346599"/>
          </a:xfrm>
          <a:prstGeom prst="bentConnector3">
            <a:avLst>
              <a:gd name="adj1" fmla="val 167"/>
            </a:avLst>
          </a:prstGeom>
          <a:ln w="19050">
            <a:solidFill>
              <a:schemeClr val="tx2">
                <a:lumMod val="40000"/>
                <a:lumOff val="6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Elbow Connector 59">
            <a:extLst>
              <a:ext uri="{FF2B5EF4-FFF2-40B4-BE49-F238E27FC236}">
                <a16:creationId xmlns:a16="http://schemas.microsoft.com/office/drawing/2014/main" xmlns="" id="{F2646B3A-9026-4BFB-B81F-BC5FAC76980F}"/>
              </a:ext>
            </a:extLst>
          </p:cNvPr>
          <p:cNvCxnSpPr>
            <a:cxnSpLocks/>
          </p:cNvCxnSpPr>
          <p:nvPr/>
        </p:nvCxnSpPr>
        <p:spPr>
          <a:xfrm flipH="1" flipV="1">
            <a:off x="942310" y="4948658"/>
            <a:ext cx="4529452" cy="729946"/>
          </a:xfrm>
          <a:prstGeom prst="bentConnector3">
            <a:avLst>
              <a:gd name="adj1" fmla="val 25661"/>
            </a:avLst>
          </a:prstGeom>
          <a:ln w="190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326127" y="3028104"/>
            <a:ext cx="336647" cy="369332"/>
          </a:xfrm>
          <a:prstGeom prst="rect">
            <a:avLst/>
          </a:prstGeom>
          <a:noFill/>
        </p:spPr>
        <p:txBody>
          <a:bodyPr wrap="square" rtlCol="0">
            <a:spAutoFit/>
          </a:bodyPr>
          <a:lstStyle/>
          <a:p>
            <a:r>
              <a:rPr lang="el-GR" b="1" dirty="0" smtClean="0">
                <a:solidFill>
                  <a:schemeClr val="bg1"/>
                </a:solidFill>
              </a:rPr>
              <a:t>1</a:t>
            </a:r>
            <a:endParaRPr lang="el-GR" b="1" dirty="0">
              <a:solidFill>
                <a:schemeClr val="bg1"/>
              </a:solidFill>
            </a:endParaRPr>
          </a:p>
        </p:txBody>
      </p:sp>
      <p:sp>
        <p:nvSpPr>
          <p:cNvPr id="32" name="TextBox 31"/>
          <p:cNvSpPr txBox="1"/>
          <p:nvPr/>
        </p:nvSpPr>
        <p:spPr>
          <a:xfrm>
            <a:off x="5258607" y="4361005"/>
            <a:ext cx="336647" cy="369332"/>
          </a:xfrm>
          <a:prstGeom prst="rect">
            <a:avLst/>
          </a:prstGeom>
          <a:noFill/>
        </p:spPr>
        <p:txBody>
          <a:bodyPr wrap="square" rtlCol="0">
            <a:spAutoFit/>
          </a:bodyPr>
          <a:lstStyle/>
          <a:p>
            <a:r>
              <a:rPr lang="el-GR" b="1" dirty="0" smtClean="0">
                <a:solidFill>
                  <a:schemeClr val="bg1"/>
                </a:solidFill>
              </a:rPr>
              <a:t>3</a:t>
            </a:r>
            <a:endParaRPr lang="el-GR" b="1" dirty="0">
              <a:solidFill>
                <a:schemeClr val="bg1"/>
              </a:solidFill>
            </a:endParaRPr>
          </a:p>
        </p:txBody>
      </p:sp>
      <p:sp>
        <p:nvSpPr>
          <p:cNvPr id="33" name="TextBox 32"/>
          <p:cNvSpPr txBox="1"/>
          <p:nvPr/>
        </p:nvSpPr>
        <p:spPr>
          <a:xfrm>
            <a:off x="6595780" y="3028104"/>
            <a:ext cx="336647" cy="369332"/>
          </a:xfrm>
          <a:prstGeom prst="rect">
            <a:avLst/>
          </a:prstGeom>
          <a:noFill/>
        </p:spPr>
        <p:txBody>
          <a:bodyPr wrap="square" rtlCol="0">
            <a:spAutoFit/>
          </a:bodyPr>
          <a:lstStyle/>
          <a:p>
            <a:r>
              <a:rPr lang="el-GR" b="1" dirty="0">
                <a:solidFill>
                  <a:schemeClr val="bg1"/>
                </a:solidFill>
              </a:rPr>
              <a:t>2</a:t>
            </a:r>
          </a:p>
        </p:txBody>
      </p:sp>
      <p:sp>
        <p:nvSpPr>
          <p:cNvPr id="34" name="TextBox 33"/>
          <p:cNvSpPr txBox="1"/>
          <p:nvPr/>
        </p:nvSpPr>
        <p:spPr>
          <a:xfrm>
            <a:off x="6511718" y="4361005"/>
            <a:ext cx="336647" cy="369332"/>
          </a:xfrm>
          <a:prstGeom prst="rect">
            <a:avLst/>
          </a:prstGeom>
          <a:noFill/>
        </p:spPr>
        <p:txBody>
          <a:bodyPr wrap="square" rtlCol="0">
            <a:spAutoFit/>
          </a:bodyPr>
          <a:lstStyle/>
          <a:p>
            <a:r>
              <a:rPr lang="el-GR" b="1" dirty="0">
                <a:solidFill>
                  <a:schemeClr val="bg1"/>
                </a:solidFill>
              </a:rPr>
              <a:t>4</a:t>
            </a:r>
          </a:p>
        </p:txBody>
      </p:sp>
    </p:spTree>
    <p:extLst>
      <p:ext uri="{BB962C8B-B14F-4D97-AF65-F5344CB8AC3E}">
        <p14:creationId xmlns:p14="http://schemas.microsoft.com/office/powerpoint/2010/main" val="23799765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31605" y="278716"/>
            <a:ext cx="7052101" cy="430887"/>
          </a:xfrm>
          <a:prstGeom prst="rect">
            <a:avLst/>
          </a:prstGeom>
        </p:spPr>
        <p:txBody>
          <a:bodyPr wrap="square">
            <a:spAutoFit/>
          </a:bodyPr>
          <a:lstStyle/>
          <a:p>
            <a:pPr algn="ctr"/>
            <a:r>
              <a:rPr lang="el-GR" sz="2200" b="1" dirty="0" smtClean="0">
                <a:solidFill>
                  <a:srgbClr val="002060"/>
                </a:solidFill>
              </a:rPr>
              <a:t>Τ.Ε.Σ.Ο.Π.Π.</a:t>
            </a:r>
            <a:endParaRPr lang="en-US" sz="22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TextBox 1"/>
          <p:cNvSpPr txBox="1"/>
          <p:nvPr/>
        </p:nvSpPr>
        <p:spPr>
          <a:xfrm>
            <a:off x="277792" y="1452300"/>
            <a:ext cx="7002684" cy="5632311"/>
          </a:xfrm>
          <a:prstGeom prst="rect">
            <a:avLst/>
          </a:prstGeom>
          <a:noFill/>
        </p:spPr>
        <p:txBody>
          <a:bodyPr wrap="square" rtlCol="0">
            <a:spAutoFit/>
          </a:bodyPr>
          <a:lstStyle/>
          <a:p>
            <a:pPr marL="285750" indent="-285750">
              <a:buFont typeface="Wingdings" pitchFamily="2" charset="2"/>
              <a:buChar char="v"/>
            </a:pPr>
            <a:r>
              <a:rPr lang="el-GR" dirty="0" smtClean="0">
                <a:solidFill>
                  <a:srgbClr val="002060"/>
                </a:solidFill>
              </a:rPr>
              <a:t>Τον </a:t>
            </a:r>
            <a:r>
              <a:rPr lang="el-GR" dirty="0">
                <a:solidFill>
                  <a:srgbClr val="002060"/>
                </a:solidFill>
              </a:rPr>
              <a:t>Δήμαρχο, ως Πρόεδρο. </a:t>
            </a:r>
          </a:p>
          <a:p>
            <a:pPr marL="285750" indent="-285750">
              <a:buFont typeface="Wingdings" pitchFamily="2" charset="2"/>
              <a:buChar char="v"/>
            </a:pPr>
            <a:r>
              <a:rPr lang="el-GR" dirty="0" smtClean="0">
                <a:solidFill>
                  <a:srgbClr val="002060"/>
                </a:solidFill>
              </a:rPr>
              <a:t>Τον </a:t>
            </a:r>
            <a:r>
              <a:rPr lang="el-GR" dirty="0">
                <a:solidFill>
                  <a:srgbClr val="002060"/>
                </a:solidFill>
              </a:rPr>
              <a:t>Αντιδήμαρχο Πολιτικής Προστασίας ή τον Εντεταλμένο Σύμβουλο Πολιτικής Προστασίας, ο οποίος, σε περίπτωση απουσίας ή νομίμου κωλύματος του Προέδρου, τον </a:t>
            </a:r>
            <a:r>
              <a:rPr lang="el-GR" dirty="0" smtClean="0">
                <a:solidFill>
                  <a:srgbClr val="002060"/>
                </a:solidFill>
              </a:rPr>
              <a:t>αναπληρώνει.</a:t>
            </a:r>
          </a:p>
          <a:p>
            <a:pPr marL="285750" indent="-285750">
              <a:buFont typeface="Wingdings" pitchFamily="2" charset="2"/>
              <a:buChar char="v"/>
            </a:pPr>
            <a:r>
              <a:rPr lang="el-GR" dirty="0" smtClean="0">
                <a:solidFill>
                  <a:srgbClr val="002060"/>
                </a:solidFill>
              </a:rPr>
              <a:t>Τον </a:t>
            </a:r>
            <a:r>
              <a:rPr lang="el-GR" dirty="0">
                <a:solidFill>
                  <a:srgbClr val="002060"/>
                </a:solidFill>
              </a:rPr>
              <a:t>Προϊστάμενο του Αυτοτελούς Τμήματος Πολιτικής Προστασίας του </a:t>
            </a:r>
            <a:r>
              <a:rPr lang="el-GR" dirty="0" smtClean="0">
                <a:solidFill>
                  <a:srgbClr val="002060"/>
                </a:solidFill>
              </a:rPr>
              <a:t>Δήμου.</a:t>
            </a:r>
          </a:p>
          <a:p>
            <a:pPr marL="285750" indent="-285750">
              <a:buFont typeface="Wingdings" pitchFamily="2" charset="2"/>
              <a:buChar char="v"/>
            </a:pPr>
            <a:r>
              <a:rPr lang="el-GR" dirty="0" smtClean="0">
                <a:solidFill>
                  <a:srgbClr val="002060"/>
                </a:solidFill>
              </a:rPr>
              <a:t>Τον </a:t>
            </a:r>
            <a:r>
              <a:rPr lang="el-GR" dirty="0">
                <a:solidFill>
                  <a:srgbClr val="002060"/>
                </a:solidFill>
              </a:rPr>
              <a:t>Διοικητή της Διοίκησης Πυροσβεστικών Υπηρεσιών </a:t>
            </a:r>
            <a:r>
              <a:rPr lang="el-GR" dirty="0" smtClean="0">
                <a:solidFill>
                  <a:srgbClr val="002060"/>
                </a:solidFill>
              </a:rPr>
              <a:t>Νομού.</a:t>
            </a:r>
          </a:p>
          <a:p>
            <a:pPr marL="285750" indent="-285750">
              <a:buFont typeface="Wingdings" pitchFamily="2" charset="2"/>
              <a:buChar char="v"/>
            </a:pPr>
            <a:r>
              <a:rPr lang="el-GR" dirty="0" smtClean="0">
                <a:solidFill>
                  <a:srgbClr val="002060"/>
                </a:solidFill>
              </a:rPr>
              <a:t>Τον </a:t>
            </a:r>
            <a:r>
              <a:rPr lang="el-GR" dirty="0">
                <a:solidFill>
                  <a:srgbClr val="002060"/>
                </a:solidFill>
              </a:rPr>
              <a:t>Διοικητή της κατά τόπο Πυροσβεστικής Υπηρεσίας ή Πυροσβεστικού Κλιμακίου ή Πυροσβεστικού </a:t>
            </a:r>
            <a:r>
              <a:rPr lang="el-GR" dirty="0" smtClean="0">
                <a:solidFill>
                  <a:srgbClr val="002060"/>
                </a:solidFill>
              </a:rPr>
              <a:t>Σταθμού.</a:t>
            </a:r>
          </a:p>
          <a:p>
            <a:pPr marL="285750" indent="-285750">
              <a:buFont typeface="Wingdings" pitchFamily="2" charset="2"/>
              <a:buChar char="v"/>
            </a:pPr>
            <a:r>
              <a:rPr lang="el-GR" dirty="0" smtClean="0">
                <a:solidFill>
                  <a:srgbClr val="002060"/>
                </a:solidFill>
              </a:rPr>
              <a:t>Τον </a:t>
            </a:r>
            <a:r>
              <a:rPr lang="el-GR" dirty="0">
                <a:solidFill>
                  <a:srgbClr val="002060"/>
                </a:solidFill>
              </a:rPr>
              <a:t>Διοικητή του κατά τόπο αρμόδιου Αστυνομικού </a:t>
            </a:r>
            <a:r>
              <a:rPr lang="el-GR" dirty="0" smtClean="0">
                <a:solidFill>
                  <a:srgbClr val="002060"/>
                </a:solidFill>
              </a:rPr>
              <a:t>Τμήματος.</a:t>
            </a:r>
          </a:p>
          <a:p>
            <a:pPr marL="285750" indent="-285750">
              <a:buFont typeface="Wingdings" pitchFamily="2" charset="2"/>
              <a:buChar char="v"/>
            </a:pPr>
            <a:r>
              <a:rPr lang="el-GR" dirty="0" smtClean="0">
                <a:solidFill>
                  <a:srgbClr val="002060"/>
                </a:solidFill>
              </a:rPr>
              <a:t>Τον </a:t>
            </a:r>
            <a:r>
              <a:rPr lang="el-GR" dirty="0">
                <a:solidFill>
                  <a:srgbClr val="002060"/>
                </a:solidFill>
              </a:rPr>
              <a:t>Διοικητή της κατά τόπο αρμόδιας Λιμενικής </a:t>
            </a:r>
            <a:r>
              <a:rPr lang="el-GR" dirty="0" smtClean="0">
                <a:solidFill>
                  <a:srgbClr val="002060"/>
                </a:solidFill>
              </a:rPr>
              <a:t>Αρχής.</a:t>
            </a:r>
          </a:p>
          <a:p>
            <a:pPr marL="285750" indent="-285750">
              <a:buFont typeface="Wingdings" pitchFamily="2" charset="2"/>
              <a:buChar char="v"/>
            </a:pPr>
            <a:r>
              <a:rPr lang="el-GR" dirty="0" smtClean="0">
                <a:solidFill>
                  <a:srgbClr val="002060"/>
                </a:solidFill>
              </a:rPr>
              <a:t>Τους </a:t>
            </a:r>
            <a:r>
              <a:rPr lang="el-GR" dirty="0">
                <a:solidFill>
                  <a:srgbClr val="002060"/>
                </a:solidFill>
              </a:rPr>
              <a:t>Διοικητές των μονάδων Υγείας του </a:t>
            </a:r>
            <a:r>
              <a:rPr lang="el-GR" dirty="0" smtClean="0">
                <a:solidFill>
                  <a:srgbClr val="002060"/>
                </a:solidFill>
              </a:rPr>
              <a:t>Δήμου.</a:t>
            </a:r>
          </a:p>
          <a:p>
            <a:pPr marL="285750" indent="-285750">
              <a:buFont typeface="Wingdings" pitchFamily="2" charset="2"/>
              <a:buChar char="v"/>
            </a:pPr>
            <a:r>
              <a:rPr lang="el-GR" dirty="0" smtClean="0">
                <a:solidFill>
                  <a:srgbClr val="002060"/>
                </a:solidFill>
              </a:rPr>
              <a:t>Τον </a:t>
            </a:r>
            <a:r>
              <a:rPr lang="el-GR" dirty="0">
                <a:solidFill>
                  <a:srgbClr val="002060"/>
                </a:solidFill>
              </a:rPr>
              <a:t>ανώτερο Διοικητή φρουράς ή τον νόμιμο αντικαταστάτη </a:t>
            </a:r>
            <a:r>
              <a:rPr lang="el-GR" dirty="0" smtClean="0">
                <a:solidFill>
                  <a:srgbClr val="002060"/>
                </a:solidFill>
              </a:rPr>
              <a:t>του.</a:t>
            </a:r>
          </a:p>
          <a:p>
            <a:pPr marL="285750" indent="-285750">
              <a:buFont typeface="Wingdings" pitchFamily="2" charset="2"/>
              <a:buChar char="v"/>
            </a:pPr>
            <a:r>
              <a:rPr lang="el-GR" dirty="0" smtClean="0">
                <a:solidFill>
                  <a:srgbClr val="002060"/>
                </a:solidFill>
              </a:rPr>
              <a:t> </a:t>
            </a:r>
            <a:r>
              <a:rPr lang="el-GR" dirty="0">
                <a:solidFill>
                  <a:srgbClr val="002060"/>
                </a:solidFill>
              </a:rPr>
              <a:t>Τον εκπρόσωπο του </a:t>
            </a:r>
            <a:r>
              <a:rPr lang="el-GR" dirty="0" smtClean="0">
                <a:solidFill>
                  <a:srgbClr val="002060"/>
                </a:solidFill>
              </a:rPr>
              <a:t>Ε.Κ.Α.Β.</a:t>
            </a:r>
          </a:p>
          <a:p>
            <a:pPr marL="285750" indent="-285750">
              <a:buFont typeface="Wingdings" pitchFamily="2" charset="2"/>
              <a:buChar char="v"/>
            </a:pPr>
            <a:r>
              <a:rPr lang="el-GR" dirty="0" smtClean="0">
                <a:solidFill>
                  <a:srgbClr val="002060"/>
                </a:solidFill>
              </a:rPr>
              <a:t>Τον </a:t>
            </a:r>
            <a:r>
              <a:rPr lang="el-GR" dirty="0">
                <a:solidFill>
                  <a:srgbClr val="002060"/>
                </a:solidFill>
              </a:rPr>
              <a:t>Προϊστάμενο της οικείας Δασικής Υπηρεσίας (Διεύθυνσης Συντονισμού και Επιθεώρησης Δασών</a:t>
            </a:r>
            <a:r>
              <a:rPr lang="el-GR" dirty="0" smtClean="0">
                <a:solidFill>
                  <a:srgbClr val="002060"/>
                </a:solidFill>
              </a:rPr>
              <a:t>).</a:t>
            </a:r>
          </a:p>
          <a:p>
            <a:pPr marL="285750" indent="-285750">
              <a:buFont typeface="Wingdings" pitchFamily="2" charset="2"/>
              <a:buChar char="v"/>
            </a:pPr>
            <a:r>
              <a:rPr lang="el-GR" dirty="0" smtClean="0">
                <a:solidFill>
                  <a:srgbClr val="002060"/>
                </a:solidFill>
              </a:rPr>
              <a:t>Τον </a:t>
            </a:r>
            <a:r>
              <a:rPr lang="el-GR" dirty="0">
                <a:solidFill>
                  <a:srgbClr val="002060"/>
                </a:solidFill>
              </a:rPr>
              <a:t>Προϊστάμενο Διεύθυνσης ή Τμήματος της Δημοτικής Αστυνομίας. </a:t>
            </a:r>
          </a:p>
          <a:p>
            <a:endParaRPr lang="el-GR" dirty="0">
              <a:solidFill>
                <a:srgbClr val="002060"/>
              </a:solidFill>
            </a:endParaRPr>
          </a:p>
        </p:txBody>
      </p:sp>
      <p:sp>
        <p:nvSpPr>
          <p:cNvPr id="3" name="TextBox 2"/>
          <p:cNvSpPr txBox="1"/>
          <p:nvPr/>
        </p:nvSpPr>
        <p:spPr>
          <a:xfrm>
            <a:off x="179832" y="1082968"/>
            <a:ext cx="6815470" cy="369332"/>
          </a:xfrm>
          <a:prstGeom prst="rect">
            <a:avLst/>
          </a:prstGeom>
          <a:noFill/>
        </p:spPr>
        <p:txBody>
          <a:bodyPr wrap="square" rtlCol="0">
            <a:spAutoFit/>
          </a:bodyPr>
          <a:lstStyle/>
          <a:p>
            <a:pPr algn="ctr"/>
            <a:r>
              <a:rPr lang="el-GR" b="1" dirty="0" smtClean="0">
                <a:solidFill>
                  <a:srgbClr val="002060"/>
                </a:solidFill>
              </a:rPr>
              <a:t>Απαρτίζονται :</a:t>
            </a:r>
            <a:endParaRPr lang="el-GR" b="1" dirty="0">
              <a:solidFill>
                <a:srgbClr val="002060"/>
              </a:solidFill>
            </a:endParaRP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7878" y="1267634"/>
            <a:ext cx="4791919" cy="4484983"/>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43465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cxnSp>
        <p:nvCxnSpPr>
          <p:cNvPr id="9" name="Straight Connector 2">
            <a:extLst>
              <a:ext uri="{FF2B5EF4-FFF2-40B4-BE49-F238E27FC236}">
                <a16:creationId xmlns:a16="http://schemas.microsoft.com/office/drawing/2014/main" xmlns="" id="{D4CEDD89-FB95-4698-A951-8D667DAD61F7}"/>
              </a:ext>
            </a:extLst>
          </p:cNvPr>
          <p:cNvCxnSpPr/>
          <p:nvPr/>
        </p:nvCxnSpPr>
        <p:spPr>
          <a:xfrm flipV="1">
            <a:off x="276071" y="3755524"/>
            <a:ext cx="11363" cy="1800000"/>
          </a:xfrm>
          <a:prstGeom prst="line">
            <a:avLst/>
          </a:prstGeom>
          <a:ln w="25400">
            <a:solidFill>
              <a:schemeClr val="accent1"/>
            </a:solidFill>
            <a:tailEnd type="oval" w="lg" len="lg"/>
          </a:ln>
        </p:spPr>
        <p:style>
          <a:lnRef idx="1">
            <a:schemeClr val="accent1"/>
          </a:lnRef>
          <a:fillRef idx="0">
            <a:schemeClr val="accent1"/>
          </a:fillRef>
          <a:effectRef idx="0">
            <a:schemeClr val="accent1"/>
          </a:effectRef>
          <a:fontRef idx="minor">
            <a:schemeClr val="tx1"/>
          </a:fontRef>
        </p:style>
      </p:cxnSp>
      <p:cxnSp>
        <p:nvCxnSpPr>
          <p:cNvPr id="10" name="Straight Connector 3">
            <a:extLst>
              <a:ext uri="{FF2B5EF4-FFF2-40B4-BE49-F238E27FC236}">
                <a16:creationId xmlns:a16="http://schemas.microsoft.com/office/drawing/2014/main" xmlns="" id="{273AC6F6-116D-4971-9838-E43566A33F7B}"/>
              </a:ext>
            </a:extLst>
          </p:cNvPr>
          <p:cNvCxnSpPr/>
          <p:nvPr/>
        </p:nvCxnSpPr>
        <p:spPr>
          <a:xfrm flipV="1">
            <a:off x="3611397" y="3009290"/>
            <a:ext cx="11363" cy="1800000"/>
          </a:xfrm>
          <a:prstGeom prst="line">
            <a:avLst/>
          </a:prstGeom>
          <a:ln w="25400">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cxnSp>
        <p:nvCxnSpPr>
          <p:cNvPr id="11" name="Straight Connector 4">
            <a:extLst>
              <a:ext uri="{FF2B5EF4-FFF2-40B4-BE49-F238E27FC236}">
                <a16:creationId xmlns:a16="http://schemas.microsoft.com/office/drawing/2014/main" xmlns="" id="{72A7DE9A-E02E-4428-88E9-F0BCCAB02C1D}"/>
              </a:ext>
            </a:extLst>
          </p:cNvPr>
          <p:cNvCxnSpPr/>
          <p:nvPr/>
        </p:nvCxnSpPr>
        <p:spPr>
          <a:xfrm flipV="1">
            <a:off x="7405435" y="2339386"/>
            <a:ext cx="11363" cy="1800000"/>
          </a:xfrm>
          <a:prstGeom prst="line">
            <a:avLst/>
          </a:prstGeom>
          <a:ln w="25400">
            <a:solidFill>
              <a:schemeClr val="accent3"/>
            </a:solidFill>
            <a:tailEnd type="oval" w="lg" len="lg"/>
          </a:ln>
        </p:spPr>
        <p:style>
          <a:lnRef idx="1">
            <a:schemeClr val="accent1"/>
          </a:lnRef>
          <a:fillRef idx="0">
            <a:schemeClr val="accent1"/>
          </a:fillRef>
          <a:effectRef idx="0">
            <a:schemeClr val="accent1"/>
          </a:effectRef>
          <a:fontRef idx="minor">
            <a:schemeClr val="tx1"/>
          </a:fontRef>
        </p:style>
      </p:cxnSp>
      <p:sp>
        <p:nvSpPr>
          <p:cNvPr id="12" name="Freeform 57">
            <a:extLst>
              <a:ext uri="{FF2B5EF4-FFF2-40B4-BE49-F238E27FC236}">
                <a16:creationId xmlns:a16="http://schemas.microsoft.com/office/drawing/2014/main" xmlns="" id="{0C365D8F-B51C-4EA5-AE51-77287C3CAC89}"/>
              </a:ext>
            </a:extLst>
          </p:cNvPr>
          <p:cNvSpPr/>
          <p:nvPr/>
        </p:nvSpPr>
        <p:spPr>
          <a:xfrm>
            <a:off x="0" y="4929743"/>
            <a:ext cx="9963150" cy="1238793"/>
          </a:xfrm>
          <a:custGeom>
            <a:avLst/>
            <a:gdLst>
              <a:gd name="connsiteX0" fmla="*/ 1665514 w 7946571"/>
              <a:gd name="connsiteY0" fmla="*/ 957943 h 957943"/>
              <a:gd name="connsiteX1" fmla="*/ 1665514 w 7946571"/>
              <a:gd name="connsiteY1" fmla="*/ 957943 h 957943"/>
              <a:gd name="connsiteX2" fmla="*/ 7946571 w 7946571"/>
              <a:gd name="connsiteY2" fmla="*/ 43543 h 957943"/>
              <a:gd name="connsiteX3" fmla="*/ 5878285 w 7946571"/>
              <a:gd name="connsiteY3" fmla="*/ 0 h 957943"/>
              <a:gd name="connsiteX4" fmla="*/ 0 w 7946571"/>
              <a:gd name="connsiteY4" fmla="*/ 489858 h 957943"/>
              <a:gd name="connsiteX5" fmla="*/ 1665514 w 7946571"/>
              <a:gd name="connsiteY5" fmla="*/ 957943 h 957943"/>
              <a:gd name="connsiteX0" fmla="*/ 0 w 7946571"/>
              <a:gd name="connsiteY0" fmla="*/ 489858 h 957943"/>
              <a:gd name="connsiteX1" fmla="*/ 1665514 w 7946571"/>
              <a:gd name="connsiteY1" fmla="*/ 957943 h 957943"/>
              <a:gd name="connsiteX2" fmla="*/ 7946571 w 7946571"/>
              <a:gd name="connsiteY2" fmla="*/ 43543 h 957943"/>
              <a:gd name="connsiteX3" fmla="*/ 5878285 w 7946571"/>
              <a:gd name="connsiteY3" fmla="*/ 0 h 957943"/>
              <a:gd name="connsiteX4" fmla="*/ 0 w 7946571"/>
              <a:gd name="connsiteY4" fmla="*/ 489858 h 957943"/>
              <a:gd name="connsiteX0" fmla="*/ 0 w 7946571"/>
              <a:gd name="connsiteY0" fmla="*/ 489858 h 833119"/>
              <a:gd name="connsiteX1" fmla="*/ 1799254 w 7946571"/>
              <a:gd name="connsiteY1" fmla="*/ 833119 h 833119"/>
              <a:gd name="connsiteX2" fmla="*/ 7946571 w 7946571"/>
              <a:gd name="connsiteY2" fmla="*/ 43543 h 833119"/>
              <a:gd name="connsiteX3" fmla="*/ 5878285 w 7946571"/>
              <a:gd name="connsiteY3" fmla="*/ 0 h 833119"/>
              <a:gd name="connsiteX4" fmla="*/ 0 w 7946571"/>
              <a:gd name="connsiteY4" fmla="*/ 489858 h 833119"/>
              <a:gd name="connsiteX0" fmla="*/ 0 w 7946571"/>
              <a:gd name="connsiteY0" fmla="*/ 489858 h 895531"/>
              <a:gd name="connsiteX1" fmla="*/ 1781423 w 7946571"/>
              <a:gd name="connsiteY1" fmla="*/ 895531 h 895531"/>
              <a:gd name="connsiteX2" fmla="*/ 7946571 w 7946571"/>
              <a:gd name="connsiteY2" fmla="*/ 43543 h 895531"/>
              <a:gd name="connsiteX3" fmla="*/ 5878285 w 7946571"/>
              <a:gd name="connsiteY3" fmla="*/ 0 h 895531"/>
              <a:gd name="connsiteX4" fmla="*/ 0 w 7946571"/>
              <a:gd name="connsiteY4" fmla="*/ 489858 h 895531"/>
              <a:gd name="connsiteX0" fmla="*/ 0 w 7946571"/>
              <a:gd name="connsiteY0" fmla="*/ 489858 h 833119"/>
              <a:gd name="connsiteX1" fmla="*/ 2031070 w 7946571"/>
              <a:gd name="connsiteY1" fmla="*/ 833119 h 833119"/>
              <a:gd name="connsiteX2" fmla="*/ 7946571 w 7946571"/>
              <a:gd name="connsiteY2" fmla="*/ 43543 h 833119"/>
              <a:gd name="connsiteX3" fmla="*/ 5878285 w 7946571"/>
              <a:gd name="connsiteY3" fmla="*/ 0 h 833119"/>
              <a:gd name="connsiteX4" fmla="*/ 0 w 7946571"/>
              <a:gd name="connsiteY4" fmla="*/ 489858 h 833119"/>
              <a:gd name="connsiteX0" fmla="*/ 0 w 7946571"/>
              <a:gd name="connsiteY0" fmla="*/ 489858 h 850326"/>
              <a:gd name="connsiteX1" fmla="*/ 2031070 w 7946571"/>
              <a:gd name="connsiteY1" fmla="*/ 833119 h 850326"/>
              <a:gd name="connsiteX2" fmla="*/ 2181428 w 7946571"/>
              <a:gd name="connsiteY2" fmla="*/ 799114 h 850326"/>
              <a:gd name="connsiteX3" fmla="*/ 7946571 w 7946571"/>
              <a:gd name="connsiteY3" fmla="*/ 43543 h 850326"/>
              <a:gd name="connsiteX4" fmla="*/ 5878285 w 7946571"/>
              <a:gd name="connsiteY4" fmla="*/ 0 h 850326"/>
              <a:gd name="connsiteX5" fmla="*/ 0 w 7946571"/>
              <a:gd name="connsiteY5" fmla="*/ 489858 h 850326"/>
              <a:gd name="connsiteX0" fmla="*/ 0 w 7946571"/>
              <a:gd name="connsiteY0" fmla="*/ 489858 h 863871"/>
              <a:gd name="connsiteX1" fmla="*/ 2031070 w 7946571"/>
              <a:gd name="connsiteY1" fmla="*/ 833119 h 863871"/>
              <a:gd name="connsiteX2" fmla="*/ 2199260 w 7946571"/>
              <a:gd name="connsiteY2" fmla="*/ 843694 h 863871"/>
              <a:gd name="connsiteX3" fmla="*/ 7946571 w 7946571"/>
              <a:gd name="connsiteY3" fmla="*/ 43543 h 863871"/>
              <a:gd name="connsiteX4" fmla="*/ 5878285 w 7946571"/>
              <a:gd name="connsiteY4" fmla="*/ 0 h 863871"/>
              <a:gd name="connsiteX5" fmla="*/ 0 w 7946571"/>
              <a:gd name="connsiteY5" fmla="*/ 489858 h 863871"/>
              <a:gd name="connsiteX0" fmla="*/ 0 w 7679092"/>
              <a:gd name="connsiteY0" fmla="*/ 489858 h 863871"/>
              <a:gd name="connsiteX1" fmla="*/ 2031070 w 7679092"/>
              <a:gd name="connsiteY1" fmla="*/ 833119 h 863871"/>
              <a:gd name="connsiteX2" fmla="*/ 2199260 w 7679092"/>
              <a:gd name="connsiteY2" fmla="*/ 843694 h 863871"/>
              <a:gd name="connsiteX3" fmla="*/ 7679092 w 7679092"/>
              <a:gd name="connsiteY3" fmla="*/ 212947 h 863871"/>
              <a:gd name="connsiteX4" fmla="*/ 5878285 w 7679092"/>
              <a:gd name="connsiteY4" fmla="*/ 0 h 863871"/>
              <a:gd name="connsiteX5" fmla="*/ 0 w 7679092"/>
              <a:gd name="connsiteY5" fmla="*/ 489858 h 863871"/>
              <a:gd name="connsiteX0" fmla="*/ 0 w 7982235"/>
              <a:gd name="connsiteY0" fmla="*/ 489858 h 863871"/>
              <a:gd name="connsiteX1" fmla="*/ 2031070 w 7982235"/>
              <a:gd name="connsiteY1" fmla="*/ 833119 h 863871"/>
              <a:gd name="connsiteX2" fmla="*/ 2199260 w 7982235"/>
              <a:gd name="connsiteY2" fmla="*/ 843694 h 863871"/>
              <a:gd name="connsiteX3" fmla="*/ 7982235 w 7982235"/>
              <a:gd name="connsiteY3" fmla="*/ 132702 h 863871"/>
              <a:gd name="connsiteX4" fmla="*/ 5878285 w 7982235"/>
              <a:gd name="connsiteY4" fmla="*/ 0 h 863871"/>
              <a:gd name="connsiteX5" fmla="*/ 0 w 7982235"/>
              <a:gd name="connsiteY5" fmla="*/ 489858 h 863871"/>
              <a:gd name="connsiteX0" fmla="*/ 0 w 8035731"/>
              <a:gd name="connsiteY0" fmla="*/ 489858 h 863871"/>
              <a:gd name="connsiteX1" fmla="*/ 2031070 w 8035731"/>
              <a:gd name="connsiteY1" fmla="*/ 833119 h 863871"/>
              <a:gd name="connsiteX2" fmla="*/ 2199260 w 8035731"/>
              <a:gd name="connsiteY2" fmla="*/ 843694 h 863871"/>
              <a:gd name="connsiteX3" fmla="*/ 8035731 w 8035731"/>
              <a:gd name="connsiteY3" fmla="*/ 34627 h 863871"/>
              <a:gd name="connsiteX4" fmla="*/ 5878285 w 8035731"/>
              <a:gd name="connsiteY4" fmla="*/ 0 h 863871"/>
              <a:gd name="connsiteX5" fmla="*/ 0 w 8035731"/>
              <a:gd name="connsiteY5" fmla="*/ 489858 h 863871"/>
              <a:gd name="connsiteX0" fmla="*/ 0 w 8026816"/>
              <a:gd name="connsiteY0" fmla="*/ 489858 h 863871"/>
              <a:gd name="connsiteX1" fmla="*/ 2031070 w 8026816"/>
              <a:gd name="connsiteY1" fmla="*/ 833119 h 863871"/>
              <a:gd name="connsiteX2" fmla="*/ 2199260 w 8026816"/>
              <a:gd name="connsiteY2" fmla="*/ 843694 h 863871"/>
              <a:gd name="connsiteX3" fmla="*/ 8026816 w 8026816"/>
              <a:gd name="connsiteY3" fmla="*/ 284275 h 863871"/>
              <a:gd name="connsiteX4" fmla="*/ 5878285 w 8026816"/>
              <a:gd name="connsiteY4" fmla="*/ 0 h 863871"/>
              <a:gd name="connsiteX5" fmla="*/ 0 w 8026816"/>
              <a:gd name="connsiteY5" fmla="*/ 489858 h 863871"/>
              <a:gd name="connsiteX0" fmla="*/ 0 w 8026816"/>
              <a:gd name="connsiteY0" fmla="*/ 489858 h 863871"/>
              <a:gd name="connsiteX1" fmla="*/ 2031070 w 8026816"/>
              <a:gd name="connsiteY1" fmla="*/ 833119 h 863871"/>
              <a:gd name="connsiteX2" fmla="*/ 2199260 w 8026816"/>
              <a:gd name="connsiteY2" fmla="*/ 843694 h 863871"/>
              <a:gd name="connsiteX3" fmla="*/ 8026816 w 8026816"/>
              <a:gd name="connsiteY3" fmla="*/ 177283 h 863871"/>
              <a:gd name="connsiteX4" fmla="*/ 5878285 w 8026816"/>
              <a:gd name="connsiteY4" fmla="*/ 0 h 863871"/>
              <a:gd name="connsiteX5" fmla="*/ 0 w 8026816"/>
              <a:gd name="connsiteY5" fmla="*/ 489858 h 863871"/>
              <a:gd name="connsiteX0" fmla="*/ 0 w 7242209"/>
              <a:gd name="connsiteY0" fmla="*/ 489858 h 863871"/>
              <a:gd name="connsiteX1" fmla="*/ 2031070 w 7242209"/>
              <a:gd name="connsiteY1" fmla="*/ 833119 h 863871"/>
              <a:gd name="connsiteX2" fmla="*/ 2199260 w 7242209"/>
              <a:gd name="connsiteY2" fmla="*/ 843694 h 863871"/>
              <a:gd name="connsiteX3" fmla="*/ 7242209 w 7242209"/>
              <a:gd name="connsiteY3" fmla="*/ 177283 h 863871"/>
              <a:gd name="connsiteX4" fmla="*/ 5878285 w 7242209"/>
              <a:gd name="connsiteY4" fmla="*/ 0 h 863871"/>
              <a:gd name="connsiteX5" fmla="*/ 0 w 7242209"/>
              <a:gd name="connsiteY5" fmla="*/ 489858 h 863871"/>
              <a:gd name="connsiteX0" fmla="*/ 0 w 7215461"/>
              <a:gd name="connsiteY0" fmla="*/ 489858 h 863871"/>
              <a:gd name="connsiteX1" fmla="*/ 2031070 w 7215461"/>
              <a:gd name="connsiteY1" fmla="*/ 833119 h 863871"/>
              <a:gd name="connsiteX2" fmla="*/ 2199260 w 7215461"/>
              <a:gd name="connsiteY2" fmla="*/ 843694 h 863871"/>
              <a:gd name="connsiteX3" fmla="*/ 7215461 w 7215461"/>
              <a:gd name="connsiteY3" fmla="*/ 328854 h 863871"/>
              <a:gd name="connsiteX4" fmla="*/ 5878285 w 7215461"/>
              <a:gd name="connsiteY4" fmla="*/ 0 h 863871"/>
              <a:gd name="connsiteX5" fmla="*/ 0 w 7215461"/>
              <a:gd name="connsiteY5" fmla="*/ 489858 h 863871"/>
              <a:gd name="connsiteX0" fmla="*/ 0 w 7215461"/>
              <a:gd name="connsiteY0" fmla="*/ 596850 h 970863"/>
              <a:gd name="connsiteX1" fmla="*/ 2031070 w 7215461"/>
              <a:gd name="connsiteY1" fmla="*/ 940111 h 970863"/>
              <a:gd name="connsiteX2" fmla="*/ 2199260 w 7215461"/>
              <a:gd name="connsiteY2" fmla="*/ 950686 h 970863"/>
              <a:gd name="connsiteX3" fmla="*/ 7215461 w 7215461"/>
              <a:gd name="connsiteY3" fmla="*/ 435846 h 970863"/>
              <a:gd name="connsiteX4" fmla="*/ 5628637 w 7215461"/>
              <a:gd name="connsiteY4" fmla="*/ 0 h 970863"/>
              <a:gd name="connsiteX5" fmla="*/ 0 w 7215461"/>
              <a:gd name="connsiteY5" fmla="*/ 596850 h 970863"/>
              <a:gd name="connsiteX0" fmla="*/ 0 w 7063889"/>
              <a:gd name="connsiteY0" fmla="*/ 596850 h 970863"/>
              <a:gd name="connsiteX1" fmla="*/ 2031070 w 7063889"/>
              <a:gd name="connsiteY1" fmla="*/ 940111 h 970863"/>
              <a:gd name="connsiteX2" fmla="*/ 2199260 w 7063889"/>
              <a:gd name="connsiteY2" fmla="*/ 950686 h 970863"/>
              <a:gd name="connsiteX3" fmla="*/ 7063889 w 7063889"/>
              <a:gd name="connsiteY3" fmla="*/ 355603 h 970863"/>
              <a:gd name="connsiteX4" fmla="*/ 5628637 w 7063889"/>
              <a:gd name="connsiteY4" fmla="*/ 0 h 970863"/>
              <a:gd name="connsiteX5" fmla="*/ 0 w 7063889"/>
              <a:gd name="connsiteY5" fmla="*/ 596850 h 970863"/>
              <a:gd name="connsiteX0" fmla="*/ 0 w 6921233"/>
              <a:gd name="connsiteY0" fmla="*/ 596850 h 970863"/>
              <a:gd name="connsiteX1" fmla="*/ 2031070 w 6921233"/>
              <a:gd name="connsiteY1" fmla="*/ 940111 h 970863"/>
              <a:gd name="connsiteX2" fmla="*/ 2199260 w 6921233"/>
              <a:gd name="connsiteY2" fmla="*/ 950686 h 970863"/>
              <a:gd name="connsiteX3" fmla="*/ 6921233 w 6921233"/>
              <a:gd name="connsiteY3" fmla="*/ 302106 h 970863"/>
              <a:gd name="connsiteX4" fmla="*/ 5628637 w 6921233"/>
              <a:gd name="connsiteY4" fmla="*/ 0 h 970863"/>
              <a:gd name="connsiteX5" fmla="*/ 0 w 6921233"/>
              <a:gd name="connsiteY5" fmla="*/ 596850 h 970863"/>
              <a:gd name="connsiteX0" fmla="*/ 0 w 6921233"/>
              <a:gd name="connsiteY0" fmla="*/ 659262 h 1033275"/>
              <a:gd name="connsiteX1" fmla="*/ 2031070 w 6921233"/>
              <a:gd name="connsiteY1" fmla="*/ 1002523 h 1033275"/>
              <a:gd name="connsiteX2" fmla="*/ 2199260 w 6921233"/>
              <a:gd name="connsiteY2" fmla="*/ 1013098 h 1033275"/>
              <a:gd name="connsiteX3" fmla="*/ 6921233 w 6921233"/>
              <a:gd name="connsiteY3" fmla="*/ 364518 h 1033275"/>
              <a:gd name="connsiteX4" fmla="*/ 5468149 w 6921233"/>
              <a:gd name="connsiteY4" fmla="*/ 0 h 1033275"/>
              <a:gd name="connsiteX5" fmla="*/ 0 w 6921233"/>
              <a:gd name="connsiteY5" fmla="*/ 659262 h 1033275"/>
              <a:gd name="connsiteX0" fmla="*/ 0 w 6921233"/>
              <a:gd name="connsiteY0" fmla="*/ 489858 h 863871"/>
              <a:gd name="connsiteX1" fmla="*/ 2031070 w 6921233"/>
              <a:gd name="connsiteY1" fmla="*/ 833119 h 863871"/>
              <a:gd name="connsiteX2" fmla="*/ 2199260 w 6921233"/>
              <a:gd name="connsiteY2" fmla="*/ 843694 h 863871"/>
              <a:gd name="connsiteX3" fmla="*/ 6921233 w 6921233"/>
              <a:gd name="connsiteY3" fmla="*/ 195114 h 863871"/>
              <a:gd name="connsiteX4" fmla="*/ 5280914 w 6921233"/>
              <a:gd name="connsiteY4" fmla="*/ 0 h 863871"/>
              <a:gd name="connsiteX5" fmla="*/ 0 w 6921233"/>
              <a:gd name="connsiteY5" fmla="*/ 489858 h 863871"/>
              <a:gd name="connsiteX0" fmla="*/ 0 w 6921233"/>
              <a:gd name="connsiteY0" fmla="*/ 579018 h 953031"/>
              <a:gd name="connsiteX1" fmla="*/ 2031070 w 6921233"/>
              <a:gd name="connsiteY1" fmla="*/ 922279 h 953031"/>
              <a:gd name="connsiteX2" fmla="*/ 2199260 w 6921233"/>
              <a:gd name="connsiteY2" fmla="*/ 932854 h 953031"/>
              <a:gd name="connsiteX3" fmla="*/ 6921233 w 6921233"/>
              <a:gd name="connsiteY3" fmla="*/ 284274 h 953031"/>
              <a:gd name="connsiteX4" fmla="*/ 5156091 w 6921233"/>
              <a:gd name="connsiteY4" fmla="*/ 0 h 953031"/>
              <a:gd name="connsiteX5" fmla="*/ 0 w 6921233"/>
              <a:gd name="connsiteY5" fmla="*/ 579018 h 953031"/>
              <a:gd name="connsiteX0" fmla="*/ 0 w 6921233"/>
              <a:gd name="connsiteY0" fmla="*/ 489858 h 863871"/>
              <a:gd name="connsiteX1" fmla="*/ 2031070 w 6921233"/>
              <a:gd name="connsiteY1" fmla="*/ 833119 h 863871"/>
              <a:gd name="connsiteX2" fmla="*/ 2199260 w 6921233"/>
              <a:gd name="connsiteY2" fmla="*/ 843694 h 863871"/>
              <a:gd name="connsiteX3" fmla="*/ 6921233 w 6921233"/>
              <a:gd name="connsiteY3" fmla="*/ 195114 h 863871"/>
              <a:gd name="connsiteX4" fmla="*/ 5004519 w 6921233"/>
              <a:gd name="connsiteY4" fmla="*/ 0 h 863871"/>
              <a:gd name="connsiteX5" fmla="*/ 0 w 6921233"/>
              <a:gd name="connsiteY5" fmla="*/ 489858 h 863871"/>
              <a:gd name="connsiteX0" fmla="*/ 0 w 6921233"/>
              <a:gd name="connsiteY0" fmla="*/ 516606 h 890619"/>
              <a:gd name="connsiteX1" fmla="*/ 2031070 w 6921233"/>
              <a:gd name="connsiteY1" fmla="*/ 859867 h 890619"/>
              <a:gd name="connsiteX2" fmla="*/ 2199260 w 6921233"/>
              <a:gd name="connsiteY2" fmla="*/ 870442 h 890619"/>
              <a:gd name="connsiteX3" fmla="*/ 6921233 w 6921233"/>
              <a:gd name="connsiteY3" fmla="*/ 221862 h 890619"/>
              <a:gd name="connsiteX4" fmla="*/ 4835116 w 6921233"/>
              <a:gd name="connsiteY4" fmla="*/ 0 h 890619"/>
              <a:gd name="connsiteX5" fmla="*/ 0 w 6921233"/>
              <a:gd name="connsiteY5" fmla="*/ 516606 h 890619"/>
              <a:gd name="connsiteX0" fmla="*/ 0 w 7028224"/>
              <a:gd name="connsiteY0" fmla="*/ 516606 h 890619"/>
              <a:gd name="connsiteX1" fmla="*/ 2031070 w 7028224"/>
              <a:gd name="connsiteY1" fmla="*/ 859867 h 890619"/>
              <a:gd name="connsiteX2" fmla="*/ 2199260 w 7028224"/>
              <a:gd name="connsiteY2" fmla="*/ 870442 h 890619"/>
              <a:gd name="connsiteX3" fmla="*/ 7028224 w 7028224"/>
              <a:gd name="connsiteY3" fmla="*/ 150534 h 890619"/>
              <a:gd name="connsiteX4" fmla="*/ 4835116 w 7028224"/>
              <a:gd name="connsiteY4" fmla="*/ 0 h 890619"/>
              <a:gd name="connsiteX5" fmla="*/ 0 w 7028224"/>
              <a:gd name="connsiteY5" fmla="*/ 516606 h 89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28224" h="890619">
                <a:moveTo>
                  <a:pt x="0" y="516606"/>
                </a:moveTo>
                <a:lnTo>
                  <a:pt x="2031070" y="859867"/>
                </a:lnTo>
                <a:cubicBezTo>
                  <a:pt x="2397613" y="918840"/>
                  <a:pt x="2187777" y="875833"/>
                  <a:pt x="2199260" y="870442"/>
                </a:cubicBezTo>
                <a:lnTo>
                  <a:pt x="7028224" y="150534"/>
                </a:lnTo>
                <a:lnTo>
                  <a:pt x="4835116" y="0"/>
                </a:lnTo>
                <a:lnTo>
                  <a:pt x="0" y="516606"/>
                </a:lnTo>
                <a:close/>
              </a:path>
            </a:pathLst>
          </a:custGeom>
          <a:solidFill>
            <a:schemeClr val="tx1">
              <a:lumMod val="50000"/>
              <a:lumOff val="50000"/>
              <a:alpha val="25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7">
            <a:extLst>
              <a:ext uri="{FF2B5EF4-FFF2-40B4-BE49-F238E27FC236}">
                <a16:creationId xmlns:a16="http://schemas.microsoft.com/office/drawing/2014/main" xmlns="" id="{060F8524-0A4C-4E1C-9513-B1BD35631E5C}"/>
              </a:ext>
            </a:extLst>
          </p:cNvPr>
          <p:cNvSpPr/>
          <p:nvPr/>
        </p:nvSpPr>
        <p:spPr>
          <a:xfrm>
            <a:off x="1609492" y="5582632"/>
            <a:ext cx="1656184" cy="360040"/>
          </a:xfrm>
          <a:prstGeom prst="rect">
            <a:avLst/>
          </a:prstGeom>
          <a:solidFill>
            <a:schemeClr val="accent1"/>
          </a:solidFill>
          <a:ln>
            <a:noFill/>
          </a:ln>
          <a:scene3d>
            <a:camera prst="orthographicFront">
              <a:rot lat="297669" lon="18624798" rev="52620"/>
            </a:camera>
            <a:lightRig rig="threePt" dir="t">
              <a:rot lat="0" lon="0" rev="1800000"/>
            </a:lightRig>
          </a:scene3d>
          <a:sp3d extrusionH="2171700">
            <a:extrusionClr>
              <a:schemeClr val="accent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Rectangle 8">
            <a:extLst>
              <a:ext uri="{FF2B5EF4-FFF2-40B4-BE49-F238E27FC236}">
                <a16:creationId xmlns:a16="http://schemas.microsoft.com/office/drawing/2014/main" xmlns="" id="{587CAE00-43F8-43C3-A3AA-0919566D1751}"/>
              </a:ext>
            </a:extLst>
          </p:cNvPr>
          <p:cNvSpPr/>
          <p:nvPr/>
        </p:nvSpPr>
        <p:spPr>
          <a:xfrm>
            <a:off x="4941499" y="4749723"/>
            <a:ext cx="1656184" cy="360040"/>
          </a:xfrm>
          <a:prstGeom prst="rect">
            <a:avLst/>
          </a:prstGeom>
          <a:solidFill>
            <a:schemeClr val="accent2"/>
          </a:solidFill>
          <a:ln>
            <a:noFill/>
          </a:ln>
          <a:scene3d>
            <a:camera prst="orthographicFront">
              <a:rot lat="297669" lon="18624798" rev="52620"/>
            </a:camera>
            <a:lightRig rig="threePt" dir="t">
              <a:rot lat="0" lon="0" rev="1800000"/>
            </a:lightRig>
          </a:scene3d>
          <a:sp3d extrusionH="2171700">
            <a:extrusionClr>
              <a:schemeClr val="accent2"/>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 name="Rectangle 9">
            <a:extLst>
              <a:ext uri="{FF2B5EF4-FFF2-40B4-BE49-F238E27FC236}">
                <a16:creationId xmlns:a16="http://schemas.microsoft.com/office/drawing/2014/main" xmlns="" id="{43CE5775-A6BE-48EC-9AE3-DD1B8EB71F14}"/>
              </a:ext>
            </a:extLst>
          </p:cNvPr>
          <p:cNvSpPr/>
          <p:nvPr/>
        </p:nvSpPr>
        <p:spPr>
          <a:xfrm>
            <a:off x="8757676" y="4139386"/>
            <a:ext cx="1656184" cy="360040"/>
          </a:xfrm>
          <a:prstGeom prst="rect">
            <a:avLst/>
          </a:prstGeom>
          <a:solidFill>
            <a:schemeClr val="accent3"/>
          </a:solidFill>
          <a:ln>
            <a:noFill/>
          </a:ln>
          <a:scene3d>
            <a:camera prst="orthographicFront">
              <a:rot lat="297669" lon="18624798" rev="52620"/>
            </a:camera>
            <a:lightRig rig="threePt" dir="t">
              <a:rot lat="0" lon="0" rev="1800000"/>
            </a:lightRig>
          </a:scene3d>
          <a:sp3d extrusionH="2171700">
            <a:extrusionClr>
              <a:schemeClr val="accent3"/>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TextBox 16">
            <a:extLst>
              <a:ext uri="{FF2B5EF4-FFF2-40B4-BE49-F238E27FC236}">
                <a16:creationId xmlns:a16="http://schemas.microsoft.com/office/drawing/2014/main" xmlns="" id="{E9A56744-058B-4CD2-B945-7DFF205FD76A}"/>
              </a:ext>
            </a:extLst>
          </p:cNvPr>
          <p:cNvSpPr txBox="1"/>
          <p:nvPr/>
        </p:nvSpPr>
        <p:spPr>
          <a:xfrm>
            <a:off x="3474020" y="3416923"/>
            <a:ext cx="2000666" cy="276999"/>
          </a:xfrm>
          <a:prstGeom prst="rect">
            <a:avLst/>
          </a:prstGeom>
          <a:noFill/>
        </p:spPr>
        <p:txBody>
          <a:bodyPr wrap="square" rtlCol="0">
            <a:spAutoFit/>
          </a:bodyPr>
          <a:lstStyle/>
          <a:p>
            <a:r>
              <a:rPr lang="en-US" altLang="ko-KR" sz="1200" dirty="0" smtClean="0">
                <a:solidFill>
                  <a:schemeClr val="tx1">
                    <a:lumMod val="75000"/>
                    <a:lumOff val="25000"/>
                  </a:schemeClr>
                </a:solidFill>
                <a:cs typeface="Arial" pitchFamily="34" charset="0"/>
              </a:rPr>
              <a:t>  </a:t>
            </a:r>
            <a:endParaRPr lang="ko-KR" altLang="en-US" sz="1200" dirty="0">
              <a:solidFill>
                <a:schemeClr val="tx1">
                  <a:lumMod val="75000"/>
                  <a:lumOff val="25000"/>
                </a:schemeClr>
              </a:solidFill>
              <a:cs typeface="Arial" pitchFamily="34" charset="0"/>
            </a:endParaRPr>
          </a:p>
        </p:txBody>
      </p:sp>
      <p:sp>
        <p:nvSpPr>
          <p:cNvPr id="19" name="Arc 59">
            <a:extLst>
              <a:ext uri="{FF2B5EF4-FFF2-40B4-BE49-F238E27FC236}">
                <a16:creationId xmlns:a16="http://schemas.microsoft.com/office/drawing/2014/main" xmlns="" id="{62280B5C-AB49-4696-8C67-E38EC738001F}"/>
              </a:ext>
            </a:extLst>
          </p:cNvPr>
          <p:cNvSpPr/>
          <p:nvPr/>
        </p:nvSpPr>
        <p:spPr>
          <a:xfrm>
            <a:off x="5908475" y="4541197"/>
            <a:ext cx="2274213" cy="777093"/>
          </a:xfrm>
          <a:prstGeom prst="arc">
            <a:avLst>
              <a:gd name="adj1" fmla="val 20633190"/>
              <a:gd name="adj2" fmla="val 9870224"/>
            </a:avLst>
          </a:prstGeom>
          <a:ln w="12700">
            <a:solidFill>
              <a:schemeClr val="tx1">
                <a:lumMod val="75000"/>
                <a:lumOff val="25000"/>
              </a:schemeClr>
            </a:solidFill>
            <a:prstDash val="dash"/>
            <a:headEnd type="triangl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20" name="Ορθογώνιο 19"/>
          <p:cNvSpPr/>
          <p:nvPr/>
        </p:nvSpPr>
        <p:spPr>
          <a:xfrm>
            <a:off x="3774893" y="3306717"/>
            <a:ext cx="2110838" cy="1169551"/>
          </a:xfrm>
          <a:prstGeom prst="rect">
            <a:avLst/>
          </a:prstGeom>
        </p:spPr>
        <p:txBody>
          <a:bodyPr wrap="square">
            <a:spAutoFit/>
          </a:bodyPr>
          <a:lstStyle/>
          <a:p>
            <a:pPr algn="ctr"/>
            <a:r>
              <a:rPr lang="el-GR" sz="1400" dirty="0">
                <a:solidFill>
                  <a:srgbClr val="002060"/>
                </a:solidFill>
              </a:rPr>
              <a:t> Σχεδιάζουν, οργανώνουν και υλοποιούν δράσεις ενημέρωσης και ειδοποίησης πολιτών. </a:t>
            </a:r>
          </a:p>
        </p:txBody>
      </p:sp>
      <p:sp>
        <p:nvSpPr>
          <p:cNvPr id="21" name="Ορθογώνιο 20"/>
          <p:cNvSpPr/>
          <p:nvPr/>
        </p:nvSpPr>
        <p:spPr>
          <a:xfrm>
            <a:off x="7592992" y="2455735"/>
            <a:ext cx="2370158" cy="1384995"/>
          </a:xfrm>
          <a:prstGeom prst="rect">
            <a:avLst/>
          </a:prstGeom>
        </p:spPr>
        <p:txBody>
          <a:bodyPr wrap="square">
            <a:spAutoFit/>
          </a:bodyPr>
          <a:lstStyle/>
          <a:p>
            <a:pPr algn="ctr"/>
            <a:r>
              <a:rPr lang="el-GR" sz="1400" dirty="0">
                <a:solidFill>
                  <a:srgbClr val="002060"/>
                </a:solidFill>
              </a:rPr>
              <a:t> Συνάπτουν με άλλα τοπικά όργανα μνημόνια συνεργασίας για αμοιβαία συνδρομή, σε ανθρώπινο δυναμικό, υλικά και μέσα πολιτικής προστασίας. </a:t>
            </a:r>
          </a:p>
        </p:txBody>
      </p:sp>
      <p:sp>
        <p:nvSpPr>
          <p:cNvPr id="22" name="Ορθογώνιο 21"/>
          <p:cNvSpPr/>
          <p:nvPr/>
        </p:nvSpPr>
        <p:spPr>
          <a:xfrm>
            <a:off x="468742" y="3963026"/>
            <a:ext cx="2281497" cy="1384995"/>
          </a:xfrm>
          <a:prstGeom prst="rect">
            <a:avLst/>
          </a:prstGeom>
        </p:spPr>
        <p:txBody>
          <a:bodyPr wrap="square">
            <a:spAutoFit/>
          </a:bodyPr>
          <a:lstStyle/>
          <a:p>
            <a:pPr algn="ctr"/>
            <a:r>
              <a:rPr lang="el-GR" sz="1400" dirty="0">
                <a:solidFill>
                  <a:srgbClr val="002060"/>
                </a:solidFill>
              </a:rPr>
              <a:t> Κατευθύνουν, σε τοπικό επίπεδο, το έργο της πολιτικής προστασίας για καταστάσεις εκτάκτου ανάγκης όλου του κύκλου διαχείρισης καταστροφών. </a:t>
            </a:r>
          </a:p>
        </p:txBody>
      </p:sp>
      <p:sp>
        <p:nvSpPr>
          <p:cNvPr id="23" name="Arc 59">
            <a:extLst>
              <a:ext uri="{FF2B5EF4-FFF2-40B4-BE49-F238E27FC236}">
                <a16:creationId xmlns:a16="http://schemas.microsoft.com/office/drawing/2014/main" xmlns="" id="{62280B5C-AB49-4696-8C67-E38EC738001F}"/>
              </a:ext>
            </a:extLst>
          </p:cNvPr>
          <p:cNvSpPr/>
          <p:nvPr/>
        </p:nvSpPr>
        <p:spPr>
          <a:xfrm>
            <a:off x="2994796" y="5229795"/>
            <a:ext cx="2274213" cy="777093"/>
          </a:xfrm>
          <a:prstGeom prst="arc">
            <a:avLst>
              <a:gd name="adj1" fmla="val 20633190"/>
              <a:gd name="adj2" fmla="val 9870224"/>
            </a:avLst>
          </a:prstGeom>
          <a:ln w="12700">
            <a:solidFill>
              <a:schemeClr val="tx1">
                <a:lumMod val="75000"/>
                <a:lumOff val="25000"/>
              </a:schemeClr>
            </a:solidFill>
            <a:prstDash val="dash"/>
            <a:headEnd type="triangle"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24" name="Ορθογώνιο 23"/>
          <p:cNvSpPr/>
          <p:nvPr/>
        </p:nvSpPr>
        <p:spPr>
          <a:xfrm>
            <a:off x="542059" y="278716"/>
            <a:ext cx="5884945" cy="584775"/>
          </a:xfrm>
          <a:prstGeom prst="rect">
            <a:avLst/>
          </a:prstGeom>
        </p:spPr>
        <p:txBody>
          <a:bodyPr wrap="none">
            <a:spAutoFit/>
          </a:bodyPr>
          <a:lstStyle/>
          <a:p>
            <a:pPr algn="ctr"/>
            <a:r>
              <a:rPr lang="el-GR" sz="3200" b="1" dirty="0" smtClean="0">
                <a:solidFill>
                  <a:srgbClr val="002060"/>
                </a:solidFill>
              </a:rPr>
              <a:t>ΑΡΜΟΔΙΟΤΗΤΕΣ Τ.Ε.Σ.Ο.Π.Π.</a:t>
            </a:r>
            <a:endParaRPr lang="en-US" sz="3200" b="1" dirty="0">
              <a:solidFill>
                <a:srgbClr val="002060"/>
              </a:solidFill>
            </a:endParaRPr>
          </a:p>
        </p:txBody>
      </p:sp>
      <p:sp>
        <p:nvSpPr>
          <p:cNvPr id="2" name="TextBox 1"/>
          <p:cNvSpPr txBox="1"/>
          <p:nvPr/>
        </p:nvSpPr>
        <p:spPr>
          <a:xfrm>
            <a:off x="2349661" y="1452300"/>
            <a:ext cx="8322197" cy="369332"/>
          </a:xfrm>
          <a:prstGeom prst="rect">
            <a:avLst/>
          </a:prstGeom>
          <a:noFill/>
        </p:spPr>
        <p:txBody>
          <a:bodyPr wrap="square" rtlCol="0">
            <a:spAutoFit/>
          </a:bodyPr>
          <a:lstStyle/>
          <a:p>
            <a:pPr algn="ctr"/>
            <a:r>
              <a:rPr lang="el-GR" dirty="0" smtClean="0">
                <a:solidFill>
                  <a:srgbClr val="002060"/>
                </a:solidFill>
              </a:rPr>
              <a:t>Τα </a:t>
            </a:r>
            <a:r>
              <a:rPr lang="el-GR" dirty="0">
                <a:solidFill>
                  <a:srgbClr val="002060"/>
                </a:solidFill>
              </a:rPr>
              <a:t>Τ.Ε.Σ.Ο.Π.Π. έχουν τις κάτωθι αρμοδιότητες: </a:t>
            </a:r>
          </a:p>
        </p:txBody>
      </p:sp>
      <p:pic>
        <p:nvPicPr>
          <p:cNvPr id="16386" name="Picture 2" descr="C:\Users\John\Desktop\politiki-prostasia_252863_1614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13860" y="5421894"/>
            <a:ext cx="1460500" cy="1169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2679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CustomShape 2"/>
          <p:cNvSpPr/>
          <p:nvPr/>
        </p:nvSpPr>
        <p:spPr>
          <a:xfrm>
            <a:off x="5618880" y="2327149"/>
            <a:ext cx="971640" cy="97164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p:style>
      </p:sp>
      <p:sp>
        <p:nvSpPr>
          <p:cNvPr id="537" name="CustomShape 3"/>
          <p:cNvSpPr/>
          <p:nvPr/>
        </p:nvSpPr>
        <p:spPr>
          <a:xfrm>
            <a:off x="903600" y="5031000"/>
            <a:ext cx="971640" cy="9716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538" name="CustomShape 4"/>
          <p:cNvSpPr/>
          <p:nvPr/>
        </p:nvSpPr>
        <p:spPr>
          <a:xfrm>
            <a:off x="1976039" y="5031000"/>
            <a:ext cx="8268120" cy="9716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539" name="CustomShape 5"/>
          <p:cNvSpPr/>
          <p:nvPr/>
        </p:nvSpPr>
        <p:spPr>
          <a:xfrm>
            <a:off x="10313280" y="5031000"/>
            <a:ext cx="971640" cy="97164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540" name="CustomShape 6"/>
          <p:cNvSpPr/>
          <p:nvPr/>
        </p:nvSpPr>
        <p:spPr>
          <a:xfrm>
            <a:off x="1065240" y="5257800"/>
            <a:ext cx="637920" cy="517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2800" b="1" strike="noStrike" spc="-1" dirty="0" smtClean="0">
                <a:solidFill>
                  <a:srgbClr val="FFFFFF"/>
                </a:solidFill>
                <a:latin typeface="Arial"/>
                <a:ea typeface="Arial Unicode MS"/>
              </a:rPr>
              <a:t>02</a:t>
            </a:r>
            <a:endParaRPr lang="el-GR" sz="2800" b="0" strike="noStrike" spc="-1" dirty="0">
              <a:latin typeface="Arial"/>
            </a:endParaRPr>
          </a:p>
        </p:txBody>
      </p:sp>
      <p:sp>
        <p:nvSpPr>
          <p:cNvPr id="542" name="CustomShape 8"/>
          <p:cNvSpPr/>
          <p:nvPr/>
        </p:nvSpPr>
        <p:spPr>
          <a:xfrm>
            <a:off x="1976039" y="5061600"/>
            <a:ext cx="8174958" cy="637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l-GR" sz="1400" spc="-1" dirty="0">
                <a:solidFill>
                  <a:schemeClr val="bg1"/>
                </a:solidFill>
              </a:rPr>
              <a:t> τον συντονισμό, σχεδιασμό, εποπτεία, οργάνωση και υλοποίηση των δράσεων αντιμετώπισης και παροχής οργανωμένης υποστήριξης στον αρμόδιο φορέα διαχείρισης και αντιμετώπισης των καταστάσεων έκτακτης ανάγκης και των συνεπειών τους, στο πλαίσιο της τοπικής τους αρμοδιότητας, </a:t>
            </a:r>
            <a:endParaRPr lang="el-GR" sz="1400" b="0" strike="noStrike" spc="-1" dirty="0">
              <a:solidFill>
                <a:schemeClr val="bg1"/>
              </a:solidFill>
              <a:latin typeface="Arial"/>
            </a:endParaRPr>
          </a:p>
        </p:txBody>
      </p:sp>
      <p:sp>
        <p:nvSpPr>
          <p:cNvPr id="544" name="CustomShape 10"/>
          <p:cNvSpPr/>
          <p:nvPr/>
        </p:nvSpPr>
        <p:spPr>
          <a:xfrm>
            <a:off x="1875960" y="3952080"/>
            <a:ext cx="971640" cy="9716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545" name="CustomShape 11"/>
          <p:cNvSpPr/>
          <p:nvPr/>
        </p:nvSpPr>
        <p:spPr>
          <a:xfrm>
            <a:off x="2937600" y="3952080"/>
            <a:ext cx="6323400" cy="9716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546" name="CustomShape 12"/>
          <p:cNvSpPr/>
          <p:nvPr/>
        </p:nvSpPr>
        <p:spPr>
          <a:xfrm>
            <a:off x="9340920" y="3952080"/>
            <a:ext cx="971640" cy="97164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547" name="CustomShape 13"/>
          <p:cNvSpPr/>
          <p:nvPr/>
        </p:nvSpPr>
        <p:spPr>
          <a:xfrm>
            <a:off x="2037600" y="4178880"/>
            <a:ext cx="637920" cy="517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2800" b="1" strike="noStrike" spc="-1" dirty="0" smtClean="0">
                <a:solidFill>
                  <a:srgbClr val="FFFFFF"/>
                </a:solidFill>
                <a:latin typeface="Arial"/>
                <a:ea typeface="Arial Unicode MS"/>
              </a:rPr>
              <a:t>01</a:t>
            </a:r>
            <a:endParaRPr lang="el-GR" sz="2800" b="0" strike="noStrike" spc="-1" dirty="0">
              <a:latin typeface="Arial"/>
            </a:endParaRPr>
          </a:p>
        </p:txBody>
      </p:sp>
      <p:sp>
        <p:nvSpPr>
          <p:cNvPr id="549" name="CustomShape 15"/>
          <p:cNvSpPr/>
          <p:nvPr/>
        </p:nvSpPr>
        <p:spPr>
          <a:xfrm>
            <a:off x="2982601" y="3965040"/>
            <a:ext cx="6233400" cy="63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l-GR" sz="1400" spc="-1" dirty="0">
                <a:solidFill>
                  <a:srgbClr val="FFFFFF"/>
                </a:solidFill>
              </a:rPr>
              <a:t>τη συλλογή, επεξεργασία και διαβίβαση πληροφοριών που αφορούν σε εν εξελίξει συμβάντα ή επικείμενη κατάσταση έκτακτης ανάγκης, για την ορθή εκτίμηση της κατάστασης και λήψη απόφασης από τα, κατά περίπτωση, αρμόδια όργανα.  .</a:t>
            </a:r>
            <a:endParaRPr lang="el-GR" sz="1400" b="0" strike="noStrike" spc="-1" dirty="0">
              <a:latin typeface="Arial"/>
            </a:endParaRPr>
          </a:p>
        </p:txBody>
      </p:sp>
      <p:sp>
        <p:nvSpPr>
          <p:cNvPr id="554" name="CustomShape 20"/>
          <p:cNvSpPr/>
          <p:nvPr/>
        </p:nvSpPr>
        <p:spPr>
          <a:xfrm>
            <a:off x="3027600" y="3099960"/>
            <a:ext cx="637920" cy="517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l-GR" sz="2800" b="1" strike="noStrike" spc="-1" dirty="0" smtClean="0">
                <a:solidFill>
                  <a:srgbClr val="FFFFFF"/>
                </a:solidFill>
                <a:latin typeface="Arial"/>
                <a:ea typeface="Arial Unicode MS"/>
              </a:rPr>
              <a:t>0</a:t>
            </a:r>
            <a:endParaRPr lang="el-GR" sz="2800" b="0" strike="noStrike" spc="-1" dirty="0">
              <a:latin typeface="Arial"/>
            </a:endParaRPr>
          </a:p>
        </p:txBody>
      </p:sp>
      <p:sp>
        <p:nvSpPr>
          <p:cNvPr id="558" name="CustomShape 24"/>
          <p:cNvSpPr/>
          <p:nvPr/>
        </p:nvSpPr>
        <p:spPr>
          <a:xfrm flipV="1">
            <a:off x="1359360" y="4507560"/>
            <a:ext cx="467640" cy="467640"/>
          </a:xfrm>
          <a:prstGeom prst="bentConnector3">
            <a:avLst>
              <a:gd name="adj1" fmla="val -2917"/>
            </a:avLst>
          </a:prstGeom>
          <a:noFill/>
          <a:ln w="28440">
            <a:solidFill>
              <a:schemeClr val="accent1"/>
            </a:solidFill>
            <a:custDash>
              <a:ds d="100000" sp="100000"/>
            </a:custDash>
            <a:headEnd type="oval" w="med" len="med"/>
            <a:tailEnd type="oval" w="med" len="med"/>
          </a:ln>
        </p:spPr>
        <p:style>
          <a:lnRef idx="1">
            <a:schemeClr val="accent1"/>
          </a:lnRef>
          <a:fillRef idx="0">
            <a:schemeClr val="accent1"/>
          </a:fillRef>
          <a:effectRef idx="0">
            <a:schemeClr val="accent1"/>
          </a:effectRef>
          <a:fontRef idx="minor"/>
        </p:style>
      </p:sp>
      <p:sp>
        <p:nvSpPr>
          <p:cNvPr id="560" name="CustomShape 26"/>
          <p:cNvSpPr/>
          <p:nvPr/>
        </p:nvSpPr>
        <p:spPr>
          <a:xfrm rot="5400000" flipH="1" flipV="1">
            <a:off x="3932376" y="2322720"/>
            <a:ext cx="611640" cy="2159640"/>
          </a:xfrm>
          <a:prstGeom prst="bentConnector2">
            <a:avLst/>
          </a:prstGeom>
          <a:noFill/>
          <a:ln w="28440">
            <a:solidFill>
              <a:srgbClr val="0070C0"/>
            </a:solidFill>
            <a:custDash>
              <a:ds d="100000" sp="100000"/>
            </a:custDash>
            <a:headEnd type="oval" w="med" len="med"/>
            <a:tailEnd type="oval" w="med" len="med"/>
          </a:ln>
        </p:spPr>
        <p:style>
          <a:lnRef idx="1">
            <a:schemeClr val="accent1"/>
          </a:lnRef>
          <a:fillRef idx="0">
            <a:schemeClr val="accent1"/>
          </a:fillRef>
          <a:effectRef idx="0">
            <a:schemeClr val="accent1"/>
          </a:effectRef>
          <a:fontRef idx="minor"/>
        </p:style>
      </p:sp>
      <p:sp>
        <p:nvSpPr>
          <p:cNvPr id="561" name="CustomShape 27"/>
          <p:cNvSpPr/>
          <p:nvPr/>
        </p:nvSpPr>
        <p:spPr>
          <a:xfrm flipH="1" flipV="1">
            <a:off x="10351440" y="4507560"/>
            <a:ext cx="467640" cy="467640"/>
          </a:xfrm>
          <a:prstGeom prst="bentConnector3">
            <a:avLst>
              <a:gd name="adj1" fmla="val -2917"/>
            </a:avLst>
          </a:prstGeom>
          <a:noFill/>
          <a:ln w="28440">
            <a:solidFill>
              <a:schemeClr val="accent1"/>
            </a:solidFill>
            <a:custDash>
              <a:ds d="100000" sp="100000"/>
            </a:custDash>
            <a:headEnd type="oval" w="med" len="med"/>
            <a:tailEnd type="oval" w="med" len="med"/>
          </a:ln>
        </p:spPr>
        <p:style>
          <a:lnRef idx="1">
            <a:schemeClr val="accent1"/>
          </a:lnRef>
          <a:fillRef idx="0">
            <a:schemeClr val="accent1"/>
          </a:fillRef>
          <a:effectRef idx="0">
            <a:schemeClr val="accent1"/>
          </a:effectRef>
          <a:fontRef idx="minor"/>
        </p:style>
      </p:sp>
      <p:sp>
        <p:nvSpPr>
          <p:cNvPr id="563" name="CustomShape 29"/>
          <p:cNvSpPr/>
          <p:nvPr/>
        </p:nvSpPr>
        <p:spPr>
          <a:xfrm rot="16200000" flipV="1">
            <a:off x="7531997" y="2322720"/>
            <a:ext cx="611640" cy="2159640"/>
          </a:xfrm>
          <a:prstGeom prst="bentConnector2">
            <a:avLst/>
          </a:prstGeom>
          <a:noFill/>
          <a:ln w="28440">
            <a:solidFill>
              <a:srgbClr val="0070C0"/>
            </a:solidFill>
            <a:custDash>
              <a:ds d="100000" sp="100000"/>
            </a:custDash>
            <a:headEnd type="oval" w="med" len="med"/>
            <a:tailEnd type="oval" w="med" len="med"/>
          </a:ln>
        </p:spPr>
        <p:style>
          <a:lnRef idx="1">
            <a:schemeClr val="accent1"/>
          </a:lnRef>
          <a:fillRef idx="0">
            <a:schemeClr val="accent1"/>
          </a:fillRef>
          <a:effectRef idx="0">
            <a:schemeClr val="accent1"/>
          </a:effectRef>
          <a:fontRef idx="minor"/>
        </p:style>
      </p:sp>
      <p:sp>
        <p:nvSpPr>
          <p:cNvPr id="564" name="CustomShape 30"/>
          <p:cNvSpPr/>
          <p:nvPr/>
        </p:nvSpPr>
        <p:spPr>
          <a:xfrm rot="2700000">
            <a:off x="8674200" y="3093840"/>
            <a:ext cx="294120" cy="527400"/>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566" name="CustomShape 32"/>
          <p:cNvSpPr/>
          <p:nvPr/>
        </p:nvSpPr>
        <p:spPr>
          <a:xfrm>
            <a:off x="9622800" y="4242960"/>
            <a:ext cx="430920" cy="360000"/>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567" name="CustomShape 33"/>
          <p:cNvSpPr/>
          <p:nvPr/>
        </p:nvSpPr>
        <p:spPr>
          <a:xfrm>
            <a:off x="10598400" y="5380200"/>
            <a:ext cx="435960" cy="27324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grpSp>
        <p:nvGrpSpPr>
          <p:cNvPr id="37"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38"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0" name="Ορθογώνιο 39"/>
          <p:cNvSpPr/>
          <p:nvPr/>
        </p:nvSpPr>
        <p:spPr>
          <a:xfrm>
            <a:off x="2340627" y="278716"/>
            <a:ext cx="2287807" cy="461665"/>
          </a:xfrm>
          <a:prstGeom prst="rect">
            <a:avLst/>
          </a:prstGeom>
        </p:spPr>
        <p:txBody>
          <a:bodyPr wrap="none">
            <a:spAutoFit/>
          </a:bodyPr>
          <a:lstStyle/>
          <a:p>
            <a:pPr algn="ctr"/>
            <a:r>
              <a:rPr lang="el-GR" sz="2400" b="1" dirty="0" smtClean="0">
                <a:solidFill>
                  <a:srgbClr val="002060"/>
                </a:solidFill>
              </a:rPr>
              <a:t>Π.Ε.ΚΕ.Π.Π.(1)</a:t>
            </a:r>
            <a:endParaRPr lang="en-US" sz="2400" b="1" dirty="0">
              <a:solidFill>
                <a:srgbClr val="002060"/>
              </a:solidFill>
            </a:endParaRPr>
          </a:p>
        </p:txBody>
      </p:sp>
      <p:pic>
        <p:nvPicPr>
          <p:cNvPr id="17410" name="Picture 2" descr="C:\Users\John\Desktop\politiki-prostasia_252863_16148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3458" y="2528559"/>
            <a:ext cx="713282" cy="571401"/>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p:cNvSpPr/>
          <p:nvPr/>
        </p:nvSpPr>
        <p:spPr>
          <a:xfrm>
            <a:off x="428263" y="1400671"/>
            <a:ext cx="10961226" cy="584775"/>
          </a:xfrm>
          <a:prstGeom prst="rect">
            <a:avLst/>
          </a:prstGeom>
        </p:spPr>
        <p:txBody>
          <a:bodyPr wrap="square">
            <a:spAutoFit/>
          </a:bodyPr>
          <a:lstStyle/>
          <a:p>
            <a:r>
              <a:rPr lang="el-GR" sz="1600" dirty="0">
                <a:solidFill>
                  <a:schemeClr val="tx2">
                    <a:lumMod val="50000"/>
                  </a:schemeClr>
                </a:solidFill>
              </a:rPr>
              <a:t> Συστήνονται δεκατρία (13) Περιφερειακά Επιχειρησιακά Κέντρα Πολιτικής Προστασίας (Π.Ε.ΚΕ.Π.Π.), που λειτουργούν επί εικοσιτετραώρου βάσεως, ένα (1) σε κάθε </a:t>
            </a:r>
            <a:r>
              <a:rPr lang="el-GR" sz="1600" dirty="0" smtClean="0">
                <a:solidFill>
                  <a:schemeClr val="tx2">
                    <a:lumMod val="50000"/>
                  </a:schemeClr>
                </a:solidFill>
              </a:rPr>
              <a:t>Περιφέρεια και έχουν ως αρμοδιότητα τα κάτωθι:</a:t>
            </a:r>
            <a:endParaRPr lang="el-GR" sz="1600" dirty="0">
              <a:solidFill>
                <a:schemeClr val="tx2">
                  <a:lumMod val="50000"/>
                </a:schemeClr>
              </a:solidFill>
            </a:endParaRPr>
          </a:p>
        </p:txBody>
      </p:sp>
    </p:spTree>
    <p:extLst>
      <p:ext uri="{BB962C8B-B14F-4D97-AF65-F5344CB8AC3E}">
        <p14:creationId xmlns:p14="http://schemas.microsoft.com/office/powerpoint/2010/main" val="758681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2298148" y="278716"/>
            <a:ext cx="2372765" cy="461665"/>
          </a:xfrm>
          <a:prstGeom prst="rect">
            <a:avLst/>
          </a:prstGeom>
        </p:spPr>
        <p:txBody>
          <a:bodyPr wrap="none">
            <a:spAutoFit/>
          </a:bodyPr>
          <a:lstStyle/>
          <a:p>
            <a:pPr algn="ctr"/>
            <a:r>
              <a:rPr lang="el-GR" sz="2400" b="1" dirty="0" smtClean="0">
                <a:solidFill>
                  <a:srgbClr val="002060"/>
                </a:solidFill>
              </a:rPr>
              <a:t>Π.Ε.ΚΕ.Π.Π. (2)</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TextBox 1"/>
          <p:cNvSpPr txBox="1"/>
          <p:nvPr/>
        </p:nvSpPr>
        <p:spPr>
          <a:xfrm>
            <a:off x="358815" y="1342663"/>
            <a:ext cx="11053823" cy="1077218"/>
          </a:xfrm>
          <a:prstGeom prst="rect">
            <a:avLst/>
          </a:prstGeom>
          <a:solidFill>
            <a:schemeClr val="bg1">
              <a:lumMod val="85000"/>
            </a:schemeClr>
          </a:solidFill>
          <a:ln>
            <a:solidFill>
              <a:srgbClr val="002060"/>
            </a:solidFill>
          </a:ln>
        </p:spPr>
        <p:txBody>
          <a:bodyPr wrap="square" rtlCol="0">
            <a:spAutoFit/>
          </a:bodyPr>
          <a:lstStyle/>
          <a:p>
            <a:pPr algn="just"/>
            <a:r>
              <a:rPr lang="el-GR" sz="1600" dirty="0" smtClean="0">
                <a:solidFill>
                  <a:srgbClr val="002060"/>
                </a:solidFill>
              </a:rPr>
              <a:t>Τα Περιφερειακά Επιχειρησιακά Κέντρα </a:t>
            </a:r>
            <a:r>
              <a:rPr lang="el-GR" sz="1600" dirty="0">
                <a:solidFill>
                  <a:srgbClr val="002060"/>
                </a:solidFill>
              </a:rPr>
              <a:t>Πολιτικής Προστασίας ενεργοποιούνται και κλιμακώνουν το επίπεδο συνήθους ετοιμότητας και δράσης τους, με ευθύνη του κατά τόπο αρμόδιου Περιφερειακού Συντονιστή Πολιτικής Προστασίας, σε περίπτωση αναγνώρισης κατάστασης έκτακτης ανάγκης, εκτίμησης πιθανού κινδύνου ή προειδοποίησης επαπειλούμενης καταστροφής</a:t>
            </a:r>
          </a:p>
        </p:txBody>
      </p:sp>
      <p:sp>
        <p:nvSpPr>
          <p:cNvPr id="3" name="TextBox 2"/>
          <p:cNvSpPr txBox="1"/>
          <p:nvPr/>
        </p:nvSpPr>
        <p:spPr>
          <a:xfrm>
            <a:off x="1111170" y="2716310"/>
            <a:ext cx="10729731" cy="830997"/>
          </a:xfrm>
          <a:prstGeom prst="rect">
            <a:avLst/>
          </a:prstGeom>
          <a:solidFill>
            <a:schemeClr val="bg1">
              <a:lumMod val="85000"/>
            </a:schemeClr>
          </a:solidFill>
          <a:ln>
            <a:solidFill>
              <a:srgbClr val="002060"/>
            </a:solidFill>
          </a:ln>
        </p:spPr>
        <p:txBody>
          <a:bodyPr wrap="square" rtlCol="0">
            <a:spAutoFit/>
          </a:bodyPr>
          <a:lstStyle/>
          <a:p>
            <a:pPr algn="just"/>
            <a:r>
              <a:rPr lang="el-GR" sz="1600" dirty="0">
                <a:solidFill>
                  <a:srgbClr val="002060"/>
                </a:solidFill>
              </a:rPr>
              <a:t> Τα ΠΕ.ΚΕ.Π.Π. συντονίζουν δράσεις ενημέρωσης και ειδοποίησης των πολιτών, τηρούν ενημερωμένους καταλόγους ανθρώπινου δυναμικού, διαθέσιμων μέσων και πόρων και υποβάλλουν στο Σ.Ο.Π.Π. και στους κατά περίπτωση εμπλεκόμενους φορείς, σχετικές αναφορές και εισηγήσεις. </a:t>
            </a:r>
          </a:p>
        </p:txBody>
      </p:sp>
      <p:sp>
        <p:nvSpPr>
          <p:cNvPr id="4" name="TextBox 3"/>
          <p:cNvSpPr txBox="1"/>
          <p:nvPr/>
        </p:nvSpPr>
        <p:spPr>
          <a:xfrm>
            <a:off x="358815" y="3865944"/>
            <a:ext cx="11053823" cy="338554"/>
          </a:xfrm>
          <a:prstGeom prst="rect">
            <a:avLst/>
          </a:prstGeom>
          <a:solidFill>
            <a:schemeClr val="bg1">
              <a:lumMod val="75000"/>
            </a:schemeClr>
          </a:solidFill>
          <a:ln>
            <a:solidFill>
              <a:schemeClr val="tx2">
                <a:lumMod val="50000"/>
              </a:schemeClr>
            </a:solidFill>
          </a:ln>
        </p:spPr>
        <p:txBody>
          <a:bodyPr wrap="square" rtlCol="0">
            <a:spAutoFit/>
          </a:bodyPr>
          <a:lstStyle/>
          <a:p>
            <a:pPr algn="just"/>
            <a:r>
              <a:rPr lang="el-GR" sz="1600" dirty="0">
                <a:solidFill>
                  <a:srgbClr val="002060"/>
                </a:solidFill>
              </a:rPr>
              <a:t> Τα ΠΕ.ΚΕ.Π.Π. συντονίζουν τον επιχειρησιακό σχεδιασμό των Περιφερειακών Π.Δ.Ε.Α., </a:t>
            </a:r>
          </a:p>
        </p:txBody>
      </p:sp>
      <p:sp>
        <p:nvSpPr>
          <p:cNvPr id="5" name="TextBox 4"/>
          <p:cNvSpPr txBox="1"/>
          <p:nvPr/>
        </p:nvSpPr>
        <p:spPr>
          <a:xfrm>
            <a:off x="1111170" y="4757195"/>
            <a:ext cx="10729731" cy="1077218"/>
          </a:xfrm>
          <a:prstGeom prst="rect">
            <a:avLst/>
          </a:prstGeom>
          <a:solidFill>
            <a:schemeClr val="bg1">
              <a:lumMod val="75000"/>
            </a:schemeClr>
          </a:solidFill>
          <a:ln>
            <a:solidFill>
              <a:srgbClr val="002060"/>
            </a:solidFill>
          </a:ln>
        </p:spPr>
        <p:txBody>
          <a:bodyPr wrap="square" rtlCol="0">
            <a:spAutoFit/>
          </a:bodyPr>
          <a:lstStyle/>
          <a:p>
            <a:pPr algn="just"/>
            <a:r>
              <a:rPr lang="el-GR" sz="1600" dirty="0">
                <a:solidFill>
                  <a:srgbClr val="002060"/>
                </a:solidFill>
              </a:rPr>
              <a:t> Ανάλογα με την εκτίμηση της κατάστασης έκτακτης ανάγκης, μετά από εκδήλωση καταστροφικών φαινομένων ή προειδοποίηση επαπειλούμενης καταστροφής, αναγνωρίζονται τα κάτωθι τέσσερα επίπεδα απόκρισης, «Επίπεδο 1», «Επίπεδο 2», «Επίπεδο 3» και «Επίπεδο 4», τα οποία κλιμακώνονται με απόφαση των Περιφερειακών Συντονιστών Πολιτικής Προστασίας.</a:t>
            </a:r>
          </a:p>
        </p:txBody>
      </p:sp>
    </p:spTree>
    <p:extLst>
      <p:ext uri="{BB962C8B-B14F-4D97-AF65-F5344CB8AC3E}">
        <p14:creationId xmlns:p14="http://schemas.microsoft.com/office/powerpoint/2010/main" val="36515396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7362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9" name="Oval 2">
            <a:extLst>
              <a:ext uri="{FF2B5EF4-FFF2-40B4-BE49-F238E27FC236}">
                <a16:creationId xmlns:a16="http://schemas.microsoft.com/office/drawing/2014/main" xmlns="" id="{C32F4A66-F57E-4F1C-A5F0-91151B46E13C}"/>
              </a:ext>
            </a:extLst>
          </p:cNvPr>
          <p:cNvSpPr/>
          <p:nvPr/>
        </p:nvSpPr>
        <p:spPr>
          <a:xfrm>
            <a:off x="925423" y="1994212"/>
            <a:ext cx="468000" cy="468000"/>
          </a:xfrm>
          <a:prstGeom prst="ellipse">
            <a:avLst/>
          </a:prstGeom>
          <a:solidFill>
            <a:srgbClr val="00990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40" name="TextBox 39">
            <a:extLst>
              <a:ext uri="{FF2B5EF4-FFF2-40B4-BE49-F238E27FC236}">
                <a16:creationId xmlns:a16="http://schemas.microsoft.com/office/drawing/2014/main" xmlns="" id="{10BD4E77-1AD0-4BD5-9C7E-36C9377A8AFF}"/>
              </a:ext>
            </a:extLst>
          </p:cNvPr>
          <p:cNvSpPr txBox="1"/>
          <p:nvPr/>
        </p:nvSpPr>
        <p:spPr>
          <a:xfrm>
            <a:off x="1377403" y="2074324"/>
            <a:ext cx="2557388" cy="307777"/>
          </a:xfrm>
          <a:prstGeom prst="rect">
            <a:avLst/>
          </a:prstGeom>
          <a:noFill/>
        </p:spPr>
        <p:txBody>
          <a:bodyPr wrap="square" rtlCol="0">
            <a:spAutoFit/>
          </a:bodyPr>
          <a:lstStyle/>
          <a:p>
            <a:r>
              <a:rPr lang="el-GR" altLang="ko-KR" sz="1400" b="1" dirty="0" smtClean="0">
                <a:solidFill>
                  <a:srgbClr val="002060"/>
                </a:solidFill>
                <a:cs typeface="Arial" pitchFamily="34" charset="0"/>
              </a:rPr>
              <a:t>ΕΠΙΠΕΔΟ 1</a:t>
            </a:r>
            <a:endParaRPr lang="ko-KR" altLang="en-US" sz="1400" b="1" dirty="0">
              <a:solidFill>
                <a:srgbClr val="002060"/>
              </a:solidFill>
              <a:cs typeface="Arial" pitchFamily="34" charset="0"/>
            </a:endParaRPr>
          </a:p>
        </p:txBody>
      </p:sp>
      <p:sp>
        <p:nvSpPr>
          <p:cNvPr id="41" name="Oval 5">
            <a:extLst>
              <a:ext uri="{FF2B5EF4-FFF2-40B4-BE49-F238E27FC236}">
                <a16:creationId xmlns:a16="http://schemas.microsoft.com/office/drawing/2014/main" xmlns="" id="{8238DF90-F737-43BF-8F08-70DB44C0EC19}"/>
              </a:ext>
            </a:extLst>
          </p:cNvPr>
          <p:cNvSpPr/>
          <p:nvPr/>
        </p:nvSpPr>
        <p:spPr>
          <a:xfrm>
            <a:off x="6257583" y="1994212"/>
            <a:ext cx="468000" cy="468000"/>
          </a:xfrm>
          <a:prstGeom prst="ellipse">
            <a:avLst/>
          </a:prstGeom>
          <a:solidFill>
            <a:srgbClr val="FFFF0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42" name="TextBox 41">
            <a:extLst>
              <a:ext uri="{FF2B5EF4-FFF2-40B4-BE49-F238E27FC236}">
                <a16:creationId xmlns:a16="http://schemas.microsoft.com/office/drawing/2014/main" xmlns="" id="{64DFB833-C83A-45D7-BB6F-48B18CF1F54C}"/>
              </a:ext>
            </a:extLst>
          </p:cNvPr>
          <p:cNvSpPr txBox="1"/>
          <p:nvPr/>
        </p:nvSpPr>
        <p:spPr>
          <a:xfrm>
            <a:off x="6725583" y="2096739"/>
            <a:ext cx="2557388" cy="307777"/>
          </a:xfrm>
          <a:prstGeom prst="rect">
            <a:avLst/>
          </a:prstGeom>
          <a:noFill/>
        </p:spPr>
        <p:txBody>
          <a:bodyPr wrap="square" rtlCol="0">
            <a:spAutoFit/>
          </a:bodyPr>
          <a:lstStyle/>
          <a:p>
            <a:r>
              <a:rPr lang="el-GR" altLang="ko-KR" sz="1400" b="1" dirty="0" smtClean="0">
                <a:solidFill>
                  <a:srgbClr val="002060"/>
                </a:solidFill>
                <a:cs typeface="Arial" pitchFamily="34" charset="0"/>
              </a:rPr>
              <a:t>ΕΠΙΠΕΔΟ 2</a:t>
            </a:r>
            <a:endParaRPr lang="ko-KR" altLang="en-US" sz="1400" b="1" dirty="0">
              <a:solidFill>
                <a:srgbClr val="002060"/>
              </a:solidFill>
              <a:cs typeface="Arial" pitchFamily="34" charset="0"/>
            </a:endParaRPr>
          </a:p>
        </p:txBody>
      </p:sp>
      <p:sp>
        <p:nvSpPr>
          <p:cNvPr id="43" name="Oval 8">
            <a:extLst>
              <a:ext uri="{FF2B5EF4-FFF2-40B4-BE49-F238E27FC236}">
                <a16:creationId xmlns:a16="http://schemas.microsoft.com/office/drawing/2014/main" xmlns="" id="{B3C84A62-0D5D-486C-AB00-E642D9068C4E}"/>
              </a:ext>
            </a:extLst>
          </p:cNvPr>
          <p:cNvSpPr/>
          <p:nvPr/>
        </p:nvSpPr>
        <p:spPr>
          <a:xfrm>
            <a:off x="927132" y="4116746"/>
            <a:ext cx="468000" cy="468000"/>
          </a:xfrm>
          <a:prstGeom prst="ellipse">
            <a:avLst/>
          </a:prstGeom>
          <a:solidFill>
            <a:srgbClr val="FFC00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45" name="TextBox 44">
            <a:extLst>
              <a:ext uri="{FF2B5EF4-FFF2-40B4-BE49-F238E27FC236}">
                <a16:creationId xmlns:a16="http://schemas.microsoft.com/office/drawing/2014/main" xmlns="" id="{BF2A8B7F-7303-490C-AB9C-6AE6B52F7791}"/>
              </a:ext>
            </a:extLst>
          </p:cNvPr>
          <p:cNvSpPr txBox="1"/>
          <p:nvPr/>
        </p:nvSpPr>
        <p:spPr>
          <a:xfrm>
            <a:off x="1379112" y="4196858"/>
            <a:ext cx="2557388" cy="307777"/>
          </a:xfrm>
          <a:prstGeom prst="rect">
            <a:avLst/>
          </a:prstGeom>
          <a:noFill/>
        </p:spPr>
        <p:txBody>
          <a:bodyPr wrap="square" rtlCol="0">
            <a:spAutoFit/>
          </a:bodyPr>
          <a:lstStyle/>
          <a:p>
            <a:r>
              <a:rPr lang="el-GR" altLang="ko-KR" sz="1400" b="1" dirty="0" smtClean="0">
                <a:solidFill>
                  <a:srgbClr val="002060"/>
                </a:solidFill>
                <a:cs typeface="Arial" pitchFamily="34" charset="0"/>
              </a:rPr>
              <a:t>ΕΠΙΠΕΔΟ 3</a:t>
            </a:r>
            <a:endParaRPr lang="ko-KR" altLang="en-US" sz="1400" b="1" dirty="0">
              <a:solidFill>
                <a:srgbClr val="002060"/>
              </a:solidFill>
              <a:cs typeface="Arial" pitchFamily="34" charset="0"/>
            </a:endParaRPr>
          </a:p>
        </p:txBody>
      </p:sp>
      <p:sp>
        <p:nvSpPr>
          <p:cNvPr id="48" name="Oval 11">
            <a:extLst>
              <a:ext uri="{FF2B5EF4-FFF2-40B4-BE49-F238E27FC236}">
                <a16:creationId xmlns:a16="http://schemas.microsoft.com/office/drawing/2014/main" xmlns="" id="{1F422C60-ED98-4AD8-97DB-6C2054991EFF}"/>
              </a:ext>
            </a:extLst>
          </p:cNvPr>
          <p:cNvSpPr/>
          <p:nvPr/>
        </p:nvSpPr>
        <p:spPr>
          <a:xfrm>
            <a:off x="6257583" y="4116746"/>
            <a:ext cx="468000" cy="468000"/>
          </a:xfrm>
          <a:prstGeom prst="ellipse">
            <a:avLst/>
          </a:prstGeom>
          <a:solidFill>
            <a:schemeClr val="accent5">
              <a:lumMod val="90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49" name="TextBox 48">
            <a:extLst>
              <a:ext uri="{FF2B5EF4-FFF2-40B4-BE49-F238E27FC236}">
                <a16:creationId xmlns:a16="http://schemas.microsoft.com/office/drawing/2014/main" xmlns="" id="{A5A584DC-8DAD-4C64-A40D-1F0D538614BE}"/>
              </a:ext>
            </a:extLst>
          </p:cNvPr>
          <p:cNvSpPr txBox="1"/>
          <p:nvPr/>
        </p:nvSpPr>
        <p:spPr>
          <a:xfrm>
            <a:off x="6725583" y="4190020"/>
            <a:ext cx="2557388" cy="307777"/>
          </a:xfrm>
          <a:prstGeom prst="rect">
            <a:avLst/>
          </a:prstGeom>
          <a:noFill/>
        </p:spPr>
        <p:txBody>
          <a:bodyPr wrap="square" rtlCol="0">
            <a:spAutoFit/>
          </a:bodyPr>
          <a:lstStyle/>
          <a:p>
            <a:r>
              <a:rPr lang="el-GR" altLang="ko-KR" sz="1400" b="1" dirty="0" smtClean="0">
                <a:solidFill>
                  <a:srgbClr val="002060"/>
                </a:solidFill>
                <a:cs typeface="Arial" pitchFamily="34" charset="0"/>
              </a:rPr>
              <a:t>ΕΠΙΠΕΔΟ 4</a:t>
            </a:r>
            <a:endParaRPr lang="ko-KR" altLang="en-US" sz="1400" b="1" dirty="0">
              <a:solidFill>
                <a:srgbClr val="002060"/>
              </a:solidFill>
              <a:cs typeface="Arial" pitchFamily="34" charset="0"/>
            </a:endParaRPr>
          </a:p>
        </p:txBody>
      </p:sp>
      <p:cxnSp>
        <p:nvCxnSpPr>
          <p:cNvPr id="50" name="Straight Connector 14">
            <a:extLst>
              <a:ext uri="{FF2B5EF4-FFF2-40B4-BE49-F238E27FC236}">
                <a16:creationId xmlns:a16="http://schemas.microsoft.com/office/drawing/2014/main" xmlns="" id="{35A38058-F9AD-4E8B-BC0A-B270D79F53B8}"/>
              </a:ext>
            </a:extLst>
          </p:cNvPr>
          <p:cNvCxnSpPr/>
          <p:nvPr/>
        </p:nvCxnSpPr>
        <p:spPr>
          <a:xfrm flipH="1">
            <a:off x="6039626" y="2290700"/>
            <a:ext cx="3416" cy="113441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15">
            <a:extLst>
              <a:ext uri="{FF2B5EF4-FFF2-40B4-BE49-F238E27FC236}">
                <a16:creationId xmlns:a16="http://schemas.microsoft.com/office/drawing/2014/main" xmlns="" id="{2310BB7F-B6C6-491B-912C-B8F06189F979}"/>
              </a:ext>
            </a:extLst>
          </p:cNvPr>
          <p:cNvCxnSpPr/>
          <p:nvPr/>
        </p:nvCxnSpPr>
        <p:spPr>
          <a:xfrm flipH="1">
            <a:off x="6037918" y="4205386"/>
            <a:ext cx="1708" cy="115376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16">
            <a:extLst>
              <a:ext uri="{FF2B5EF4-FFF2-40B4-BE49-F238E27FC236}">
                <a16:creationId xmlns:a16="http://schemas.microsoft.com/office/drawing/2014/main" xmlns="" id="{137FB83D-E3C4-4585-9E77-0313FEDE9449}"/>
              </a:ext>
            </a:extLst>
          </p:cNvPr>
          <p:cNvCxnSpPr/>
          <p:nvPr/>
        </p:nvCxnSpPr>
        <p:spPr>
          <a:xfrm>
            <a:off x="2101652" y="3695077"/>
            <a:ext cx="7882780" cy="0"/>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xmlns="" id="{872C059B-4DB0-4A65-9A68-B281FED40BA0}"/>
              </a:ext>
            </a:extLst>
          </p:cNvPr>
          <p:cNvSpPr txBox="1"/>
          <p:nvPr/>
        </p:nvSpPr>
        <p:spPr>
          <a:xfrm>
            <a:off x="896266" y="2442412"/>
            <a:ext cx="4948949" cy="1169551"/>
          </a:xfrm>
          <a:prstGeom prst="rect">
            <a:avLst/>
          </a:prstGeom>
          <a:noFill/>
        </p:spPr>
        <p:txBody>
          <a:bodyPr wrap="square" rtlCol="0">
            <a:spAutoFit/>
          </a:bodyPr>
          <a:lstStyle/>
          <a:p>
            <a:pPr algn="just"/>
            <a:r>
              <a:rPr lang="el-GR" altLang="ko-KR" sz="1400" dirty="0">
                <a:solidFill>
                  <a:schemeClr val="tx1">
                    <a:lumMod val="75000"/>
                    <a:lumOff val="25000"/>
                  </a:schemeClr>
                </a:solidFill>
                <a:cs typeface="Arial" pitchFamily="34" charset="0"/>
              </a:rPr>
              <a:t> </a:t>
            </a:r>
            <a:r>
              <a:rPr lang="el-GR" altLang="ko-KR" sz="1400" dirty="0">
                <a:solidFill>
                  <a:srgbClr val="002060"/>
                </a:solidFill>
                <a:cs typeface="Arial" pitchFamily="34" charset="0"/>
              </a:rPr>
              <a:t>Το «Επίπεδο 1» αφορά σε χαμηλής επικινδυνότητας συμβάν ή σε προειδοποίηση επερχόμενου συμβάντος ήπιας διακινδύνευσης, καταστάσεις για τις οποίες οι φορείς οφείλουν να βρίσκονται σε κατάσταση «συνήθους ετοιμότητας» (</a:t>
            </a:r>
            <a:r>
              <a:rPr lang="el-GR" altLang="ko-KR" sz="1400" dirty="0" err="1">
                <a:solidFill>
                  <a:srgbClr val="002060"/>
                </a:solidFill>
                <a:cs typeface="Arial" pitchFamily="34" charset="0"/>
              </a:rPr>
              <a:t>Green</a:t>
            </a:r>
            <a:r>
              <a:rPr lang="el-GR" altLang="ko-KR" sz="1400" dirty="0">
                <a:solidFill>
                  <a:srgbClr val="002060"/>
                </a:solidFill>
                <a:cs typeface="Arial" pitchFamily="34" charset="0"/>
              </a:rPr>
              <a:t> </a:t>
            </a:r>
            <a:r>
              <a:rPr lang="el-GR" altLang="ko-KR" sz="1400" dirty="0" err="1">
                <a:solidFill>
                  <a:srgbClr val="002060"/>
                </a:solidFill>
                <a:cs typeface="Arial" pitchFamily="34" charset="0"/>
              </a:rPr>
              <a:t>Code</a:t>
            </a:r>
            <a:r>
              <a:rPr lang="el-GR" altLang="ko-KR" sz="1400" dirty="0">
                <a:solidFill>
                  <a:srgbClr val="002060"/>
                </a:solidFill>
                <a:cs typeface="Arial" pitchFamily="34" charset="0"/>
              </a:rPr>
              <a:t>). </a:t>
            </a:r>
            <a:endParaRPr lang="ko-KR" altLang="en-US" sz="1400" dirty="0">
              <a:solidFill>
                <a:srgbClr val="002060"/>
              </a:solidFill>
              <a:cs typeface="Arial" pitchFamily="34" charset="0"/>
            </a:endParaRPr>
          </a:p>
        </p:txBody>
      </p:sp>
      <p:sp>
        <p:nvSpPr>
          <p:cNvPr id="68" name="TextBox 67">
            <a:extLst>
              <a:ext uri="{FF2B5EF4-FFF2-40B4-BE49-F238E27FC236}">
                <a16:creationId xmlns:a16="http://schemas.microsoft.com/office/drawing/2014/main" xmlns="" id="{3F365FD6-1869-40FC-A1C8-71DF587C1CD9}"/>
              </a:ext>
            </a:extLst>
          </p:cNvPr>
          <p:cNvSpPr txBox="1"/>
          <p:nvPr/>
        </p:nvSpPr>
        <p:spPr>
          <a:xfrm>
            <a:off x="6439210" y="2462212"/>
            <a:ext cx="4869256" cy="1169551"/>
          </a:xfrm>
          <a:prstGeom prst="rect">
            <a:avLst/>
          </a:prstGeom>
          <a:noFill/>
        </p:spPr>
        <p:txBody>
          <a:bodyPr wrap="square" rtlCol="0">
            <a:spAutoFit/>
          </a:bodyPr>
          <a:lstStyle/>
          <a:p>
            <a:pPr algn="just"/>
            <a:r>
              <a:rPr lang="el-GR" altLang="ko-KR" sz="1400" dirty="0">
                <a:solidFill>
                  <a:srgbClr val="002060"/>
                </a:solidFill>
                <a:cs typeface="Arial" pitchFamily="34" charset="0"/>
              </a:rPr>
              <a:t> Το «Επίπεδο 2» αφορά είτε σε επαύξηση του επιπέδου ετοιμότητας 1 του Π.Ε.ΚΕ.Π.Π., είτε σε περίπτωση εκδήλωσης μέσης επικινδυνότητας συμβάντος, είτε σε προειδοποίηση επερχόμενου συμβάντος μέσης διακινδύνευσης (</a:t>
            </a:r>
            <a:r>
              <a:rPr lang="el-GR" altLang="ko-KR" sz="1400" dirty="0" err="1">
                <a:solidFill>
                  <a:srgbClr val="002060"/>
                </a:solidFill>
                <a:cs typeface="Arial" pitchFamily="34" charset="0"/>
              </a:rPr>
              <a:t>Yellow</a:t>
            </a:r>
            <a:r>
              <a:rPr lang="el-GR" altLang="ko-KR" sz="1400" dirty="0">
                <a:solidFill>
                  <a:srgbClr val="002060"/>
                </a:solidFill>
                <a:cs typeface="Arial" pitchFamily="34" charset="0"/>
              </a:rPr>
              <a:t> </a:t>
            </a:r>
            <a:r>
              <a:rPr lang="el-GR" altLang="ko-KR" sz="1400" dirty="0" err="1">
                <a:solidFill>
                  <a:srgbClr val="002060"/>
                </a:solidFill>
                <a:cs typeface="Arial" pitchFamily="34" charset="0"/>
              </a:rPr>
              <a:t>Code</a:t>
            </a:r>
            <a:r>
              <a:rPr lang="el-GR" altLang="ko-KR" sz="1400" dirty="0">
                <a:solidFill>
                  <a:srgbClr val="002060"/>
                </a:solidFill>
                <a:cs typeface="Arial" pitchFamily="34" charset="0"/>
              </a:rPr>
              <a:t>) </a:t>
            </a:r>
            <a:r>
              <a:rPr lang="el-GR" altLang="ko-KR" sz="1400" dirty="0" smtClean="0">
                <a:solidFill>
                  <a:srgbClr val="002060"/>
                </a:solidFill>
                <a:cs typeface="Arial" pitchFamily="34" charset="0"/>
              </a:rPr>
              <a:t>. </a:t>
            </a:r>
            <a:endParaRPr lang="ko-KR" altLang="en-US" sz="1400" dirty="0">
              <a:solidFill>
                <a:srgbClr val="002060"/>
              </a:solidFill>
              <a:cs typeface="Arial" pitchFamily="34" charset="0"/>
            </a:endParaRPr>
          </a:p>
        </p:txBody>
      </p:sp>
      <p:sp>
        <p:nvSpPr>
          <p:cNvPr id="69" name="TextBox 68">
            <a:extLst>
              <a:ext uri="{FF2B5EF4-FFF2-40B4-BE49-F238E27FC236}">
                <a16:creationId xmlns:a16="http://schemas.microsoft.com/office/drawing/2014/main" xmlns="" id="{14AC869E-80EA-4E12-8830-AF0CB90D4FE8}"/>
              </a:ext>
            </a:extLst>
          </p:cNvPr>
          <p:cNvSpPr txBox="1"/>
          <p:nvPr/>
        </p:nvSpPr>
        <p:spPr>
          <a:xfrm>
            <a:off x="927133" y="4552859"/>
            <a:ext cx="4918082" cy="1169551"/>
          </a:xfrm>
          <a:prstGeom prst="rect">
            <a:avLst/>
          </a:prstGeom>
          <a:noFill/>
        </p:spPr>
        <p:txBody>
          <a:bodyPr wrap="square" rtlCol="0">
            <a:spAutoFit/>
          </a:bodyPr>
          <a:lstStyle/>
          <a:p>
            <a:pPr algn="just"/>
            <a:r>
              <a:rPr lang="el-GR" altLang="ko-KR" sz="1400" dirty="0">
                <a:solidFill>
                  <a:srgbClr val="002060"/>
                </a:solidFill>
                <a:cs typeface="Arial" pitchFamily="34" charset="0"/>
              </a:rPr>
              <a:t>Το «Επίπεδο 3» αφορά είτε σε επαύξηση των επιπέδων ετοιμότητας 1 και 2 του Π.Ε.ΚΕ.Π.Π., είτε σε περίπτωση εκδήλωσης αυξημένης επικινδυνότητας συμβάντος, είτε προειδοποίησης για εκδήλωση αυξημένης διακινδύνευσης συμβάντος (</a:t>
            </a:r>
            <a:r>
              <a:rPr lang="el-GR" altLang="ko-KR" sz="1400" dirty="0" err="1">
                <a:solidFill>
                  <a:srgbClr val="002060"/>
                </a:solidFill>
                <a:cs typeface="Arial" pitchFamily="34" charset="0"/>
              </a:rPr>
              <a:t>Orange</a:t>
            </a:r>
            <a:r>
              <a:rPr lang="el-GR" altLang="ko-KR" sz="1400" dirty="0">
                <a:solidFill>
                  <a:srgbClr val="002060"/>
                </a:solidFill>
                <a:cs typeface="Arial" pitchFamily="34" charset="0"/>
              </a:rPr>
              <a:t> </a:t>
            </a:r>
            <a:r>
              <a:rPr lang="el-GR" altLang="ko-KR" sz="1400" dirty="0" err="1">
                <a:solidFill>
                  <a:srgbClr val="002060"/>
                </a:solidFill>
                <a:cs typeface="Arial" pitchFamily="34" charset="0"/>
              </a:rPr>
              <a:t>Code</a:t>
            </a:r>
            <a:r>
              <a:rPr lang="el-GR" altLang="ko-KR" sz="1400" dirty="0">
                <a:solidFill>
                  <a:srgbClr val="002060"/>
                </a:solidFill>
                <a:cs typeface="Arial" pitchFamily="34" charset="0"/>
              </a:rPr>
              <a:t>).  </a:t>
            </a:r>
            <a:endParaRPr lang="ko-KR" altLang="en-US" sz="1400" dirty="0">
              <a:solidFill>
                <a:srgbClr val="002060"/>
              </a:solidFill>
              <a:cs typeface="Arial" pitchFamily="34" charset="0"/>
            </a:endParaRPr>
          </a:p>
        </p:txBody>
      </p:sp>
      <p:sp>
        <p:nvSpPr>
          <p:cNvPr id="70" name="TextBox 69">
            <a:extLst>
              <a:ext uri="{FF2B5EF4-FFF2-40B4-BE49-F238E27FC236}">
                <a16:creationId xmlns:a16="http://schemas.microsoft.com/office/drawing/2014/main" xmlns="" id="{CA057503-36D9-4B77-B75F-54496B1D8589}"/>
              </a:ext>
            </a:extLst>
          </p:cNvPr>
          <p:cNvSpPr txBox="1"/>
          <p:nvPr/>
        </p:nvSpPr>
        <p:spPr>
          <a:xfrm>
            <a:off x="6491583" y="4528574"/>
            <a:ext cx="4816883" cy="1169551"/>
          </a:xfrm>
          <a:prstGeom prst="rect">
            <a:avLst/>
          </a:prstGeom>
          <a:noFill/>
        </p:spPr>
        <p:txBody>
          <a:bodyPr wrap="square" rtlCol="0">
            <a:spAutoFit/>
          </a:bodyPr>
          <a:lstStyle/>
          <a:p>
            <a:pPr algn="just"/>
            <a:r>
              <a:rPr lang="el-GR" altLang="ko-KR" sz="1400" dirty="0">
                <a:solidFill>
                  <a:srgbClr val="002060"/>
                </a:solidFill>
                <a:cs typeface="Arial" pitchFamily="34" charset="0"/>
              </a:rPr>
              <a:t>Το «Επίπεδο 4» αφορά είτε σε επαύξηση των επιπέδων ετοιμότητας 1, 2 και 3 του Π.Ε.ΚΕ.Π.Π., είτε σε περίπτωση εκδήλωσης καταστροφικών φαινομένων, είτε σε περίπτωση ύπαρξης σοβαρής πιθανότητας επέλευσης καταστροφής ή πάσης φύσεως απειλής (</a:t>
            </a:r>
            <a:r>
              <a:rPr lang="el-GR" altLang="ko-KR" sz="1400" dirty="0" err="1">
                <a:solidFill>
                  <a:srgbClr val="002060"/>
                </a:solidFill>
                <a:cs typeface="Arial" pitchFamily="34" charset="0"/>
              </a:rPr>
              <a:t>Red</a:t>
            </a:r>
            <a:r>
              <a:rPr lang="el-GR" altLang="ko-KR" sz="1400" dirty="0">
                <a:solidFill>
                  <a:srgbClr val="002060"/>
                </a:solidFill>
                <a:cs typeface="Arial" pitchFamily="34" charset="0"/>
              </a:rPr>
              <a:t> </a:t>
            </a:r>
            <a:r>
              <a:rPr lang="el-GR" altLang="ko-KR" sz="1400" dirty="0" err="1">
                <a:solidFill>
                  <a:srgbClr val="002060"/>
                </a:solidFill>
                <a:cs typeface="Arial" pitchFamily="34" charset="0"/>
              </a:rPr>
              <a:t>Code</a:t>
            </a:r>
            <a:r>
              <a:rPr lang="el-GR" altLang="ko-KR" sz="1400" dirty="0">
                <a:solidFill>
                  <a:srgbClr val="002060"/>
                </a:solidFill>
                <a:cs typeface="Arial" pitchFamily="34" charset="0"/>
              </a:rPr>
              <a:t>). </a:t>
            </a:r>
            <a:endParaRPr lang="ko-KR" altLang="en-US" sz="1400" dirty="0">
              <a:solidFill>
                <a:srgbClr val="002060"/>
              </a:solidFill>
              <a:cs typeface="Arial" pitchFamily="34" charset="0"/>
            </a:endParaRPr>
          </a:p>
        </p:txBody>
      </p:sp>
      <p:sp>
        <p:nvSpPr>
          <p:cNvPr id="2" name="TextBox 1"/>
          <p:cNvSpPr txBox="1"/>
          <p:nvPr/>
        </p:nvSpPr>
        <p:spPr>
          <a:xfrm>
            <a:off x="993427" y="2043546"/>
            <a:ext cx="335666" cy="369332"/>
          </a:xfrm>
          <a:prstGeom prst="rect">
            <a:avLst/>
          </a:prstGeom>
          <a:noFill/>
        </p:spPr>
        <p:txBody>
          <a:bodyPr wrap="square" rtlCol="0">
            <a:spAutoFit/>
          </a:bodyPr>
          <a:lstStyle/>
          <a:p>
            <a:r>
              <a:rPr lang="el-GR" b="1" dirty="0">
                <a:solidFill>
                  <a:schemeClr val="bg1"/>
                </a:solidFill>
              </a:rPr>
              <a:t>1</a:t>
            </a:r>
          </a:p>
        </p:txBody>
      </p:sp>
      <p:sp>
        <p:nvSpPr>
          <p:cNvPr id="37" name="TextBox 36"/>
          <p:cNvSpPr txBox="1"/>
          <p:nvPr/>
        </p:nvSpPr>
        <p:spPr>
          <a:xfrm>
            <a:off x="6346008" y="2065961"/>
            <a:ext cx="335666" cy="369332"/>
          </a:xfrm>
          <a:prstGeom prst="rect">
            <a:avLst/>
          </a:prstGeom>
          <a:noFill/>
        </p:spPr>
        <p:txBody>
          <a:bodyPr wrap="square" rtlCol="0">
            <a:spAutoFit/>
          </a:bodyPr>
          <a:lstStyle/>
          <a:p>
            <a:r>
              <a:rPr lang="el-GR" b="1" dirty="0" smtClean="0">
                <a:solidFill>
                  <a:srgbClr val="002060"/>
                </a:solidFill>
              </a:rPr>
              <a:t>2</a:t>
            </a:r>
            <a:endParaRPr lang="el-GR" b="1" dirty="0">
              <a:solidFill>
                <a:srgbClr val="002060"/>
              </a:solidFill>
            </a:endParaRPr>
          </a:p>
        </p:txBody>
      </p:sp>
      <p:sp>
        <p:nvSpPr>
          <p:cNvPr id="38" name="TextBox 37"/>
          <p:cNvSpPr txBox="1"/>
          <p:nvPr/>
        </p:nvSpPr>
        <p:spPr>
          <a:xfrm>
            <a:off x="991590" y="4159242"/>
            <a:ext cx="335666" cy="369332"/>
          </a:xfrm>
          <a:prstGeom prst="rect">
            <a:avLst/>
          </a:prstGeom>
          <a:noFill/>
        </p:spPr>
        <p:txBody>
          <a:bodyPr wrap="square" rtlCol="0">
            <a:spAutoFit/>
          </a:bodyPr>
          <a:lstStyle/>
          <a:p>
            <a:r>
              <a:rPr lang="el-GR" b="1" dirty="0">
                <a:solidFill>
                  <a:srgbClr val="002060"/>
                </a:solidFill>
              </a:rPr>
              <a:t>3</a:t>
            </a:r>
          </a:p>
        </p:txBody>
      </p:sp>
      <p:sp>
        <p:nvSpPr>
          <p:cNvPr id="73" name="TextBox 72"/>
          <p:cNvSpPr txBox="1"/>
          <p:nvPr/>
        </p:nvSpPr>
        <p:spPr>
          <a:xfrm>
            <a:off x="6323750" y="4159242"/>
            <a:ext cx="335666" cy="369332"/>
          </a:xfrm>
          <a:prstGeom prst="rect">
            <a:avLst/>
          </a:prstGeom>
          <a:noFill/>
        </p:spPr>
        <p:txBody>
          <a:bodyPr wrap="square" rtlCol="0">
            <a:spAutoFit/>
          </a:bodyPr>
          <a:lstStyle/>
          <a:p>
            <a:r>
              <a:rPr lang="el-GR" b="1" dirty="0" smtClean="0">
                <a:solidFill>
                  <a:srgbClr val="002060"/>
                </a:solidFill>
              </a:rPr>
              <a:t>4</a:t>
            </a:r>
            <a:endParaRPr lang="el-GR" b="1" dirty="0">
              <a:solidFill>
                <a:srgbClr val="002060"/>
              </a:solidFill>
            </a:endParaRPr>
          </a:p>
        </p:txBody>
      </p:sp>
      <p:sp>
        <p:nvSpPr>
          <p:cNvPr id="3" name="Ορθογώνιο 2"/>
          <p:cNvSpPr/>
          <p:nvPr/>
        </p:nvSpPr>
        <p:spPr>
          <a:xfrm>
            <a:off x="1045446" y="1159912"/>
            <a:ext cx="10230158" cy="584775"/>
          </a:xfrm>
          <a:prstGeom prst="rect">
            <a:avLst/>
          </a:prstGeom>
        </p:spPr>
        <p:txBody>
          <a:bodyPr wrap="square">
            <a:spAutoFit/>
          </a:bodyPr>
          <a:lstStyle/>
          <a:p>
            <a:r>
              <a:rPr lang="el-GR" sz="1600" dirty="0">
                <a:solidFill>
                  <a:srgbClr val="002060"/>
                </a:solidFill>
              </a:rPr>
              <a:t>Ανάλογα με την εκτίμηση της κατάστασης έκτακτης ανάγκης, μετά από εκδήλωση καταστροφικών φαινομένων ή προειδοποίηση επαπειλούμενης καταστροφής, αναγνωρίζονται τα κάτωθι τέσσερα επίπεδα απόκρισης, </a:t>
            </a:r>
          </a:p>
        </p:txBody>
      </p:sp>
      <p:sp>
        <p:nvSpPr>
          <p:cNvPr id="74" name="Ορθογώνιο 73"/>
          <p:cNvSpPr/>
          <p:nvPr/>
        </p:nvSpPr>
        <p:spPr>
          <a:xfrm>
            <a:off x="2298149" y="278716"/>
            <a:ext cx="2372765" cy="461665"/>
          </a:xfrm>
          <a:prstGeom prst="rect">
            <a:avLst/>
          </a:prstGeom>
        </p:spPr>
        <p:txBody>
          <a:bodyPr wrap="none">
            <a:spAutoFit/>
          </a:bodyPr>
          <a:lstStyle/>
          <a:p>
            <a:pPr algn="ctr"/>
            <a:r>
              <a:rPr lang="el-GR" sz="2400" b="1" dirty="0" smtClean="0">
                <a:solidFill>
                  <a:srgbClr val="002060"/>
                </a:solidFill>
              </a:rPr>
              <a:t>Π.Ε.ΚΕ.Π.Π. (3)</a:t>
            </a:r>
            <a:endParaRPr lang="en-US" sz="2400" b="1" dirty="0">
              <a:solidFill>
                <a:srgbClr val="002060"/>
              </a:solidFill>
            </a:endParaRPr>
          </a:p>
        </p:txBody>
      </p:sp>
    </p:spTree>
    <p:extLst>
      <p:ext uri="{BB962C8B-B14F-4D97-AF65-F5344CB8AC3E}">
        <p14:creationId xmlns:p14="http://schemas.microsoft.com/office/powerpoint/2010/main" val="15668864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942590" y="278716"/>
            <a:ext cx="5083892" cy="461665"/>
          </a:xfrm>
          <a:prstGeom prst="rect">
            <a:avLst/>
          </a:prstGeom>
        </p:spPr>
        <p:txBody>
          <a:bodyPr wrap="none">
            <a:spAutoFit/>
          </a:bodyPr>
          <a:lstStyle/>
          <a:p>
            <a:pPr algn="ctr"/>
            <a:r>
              <a:rPr lang="el-GR" sz="2400" b="1" dirty="0" smtClean="0">
                <a:solidFill>
                  <a:srgbClr val="002060"/>
                </a:solidFill>
              </a:rPr>
              <a:t>ΑΥΤΟΤΕΛΗ ΔΙΕΥΘΥΝΣΕΙΣ Π.Π. (1)</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TextBox 1"/>
          <p:cNvSpPr txBox="1"/>
          <p:nvPr/>
        </p:nvSpPr>
        <p:spPr>
          <a:xfrm>
            <a:off x="462987" y="1319514"/>
            <a:ext cx="7940233" cy="5262979"/>
          </a:xfrm>
          <a:prstGeom prst="rect">
            <a:avLst/>
          </a:prstGeom>
          <a:noFill/>
        </p:spPr>
        <p:txBody>
          <a:bodyPr wrap="square" rtlCol="0">
            <a:spAutoFit/>
          </a:bodyPr>
          <a:lstStyle/>
          <a:p>
            <a:pPr marL="285750" indent="-285750" algn="just">
              <a:buFont typeface="Wingdings" pitchFamily="2" charset="2"/>
              <a:buChar char="Ø"/>
            </a:pPr>
            <a:r>
              <a:rPr lang="el-GR" sz="1600" dirty="0">
                <a:solidFill>
                  <a:schemeClr val="tx2">
                    <a:lumMod val="50000"/>
                  </a:schemeClr>
                </a:solidFill>
              </a:rPr>
              <a:t>Συντονίζει, κατά χωρική αρμοδιότητα, το έργο της πολιτικής προστασίας σχετικά με την πρόληψη, ετοιμότητα, αντιμετώπιση και αποκατάσταση των </a:t>
            </a:r>
            <a:r>
              <a:rPr lang="el-GR" sz="1600" dirty="0" smtClean="0">
                <a:solidFill>
                  <a:schemeClr val="tx2">
                    <a:lumMod val="50000"/>
                  </a:schemeClr>
                </a:solidFill>
              </a:rPr>
              <a:t>καταστροφών.</a:t>
            </a:r>
          </a:p>
          <a:p>
            <a:pPr marL="285750" indent="-285750" algn="just">
              <a:buFont typeface="Wingdings" pitchFamily="2" charset="2"/>
              <a:buChar char="Ø"/>
            </a:pPr>
            <a:r>
              <a:rPr lang="el-GR" sz="1600" dirty="0">
                <a:solidFill>
                  <a:schemeClr val="tx2">
                    <a:lumMod val="50000"/>
                  </a:schemeClr>
                </a:solidFill>
              </a:rPr>
              <a:t>Συμβάλλει στη λειτουργία του </a:t>
            </a:r>
            <a:r>
              <a:rPr lang="el-GR" sz="1600" dirty="0" smtClean="0">
                <a:solidFill>
                  <a:schemeClr val="tx2">
                    <a:lumMod val="50000"/>
                  </a:schemeClr>
                </a:solidFill>
              </a:rPr>
              <a:t>Π.Ε.Σ.Ο.Π.Π.</a:t>
            </a:r>
          </a:p>
          <a:p>
            <a:pPr marL="285750" indent="-285750" algn="just">
              <a:buFont typeface="Wingdings" pitchFamily="2" charset="2"/>
              <a:buChar char="Ø"/>
            </a:pPr>
            <a:r>
              <a:rPr lang="el-GR" sz="1600" dirty="0" smtClean="0">
                <a:solidFill>
                  <a:schemeClr val="tx2">
                    <a:lumMod val="50000"/>
                  </a:schemeClr>
                </a:solidFill>
              </a:rPr>
              <a:t>Προγραμματίζει </a:t>
            </a:r>
            <a:r>
              <a:rPr lang="el-GR" sz="1600" dirty="0">
                <a:solidFill>
                  <a:schemeClr val="tx2">
                    <a:lumMod val="50000"/>
                  </a:schemeClr>
                </a:solidFill>
              </a:rPr>
              <a:t>και υλοποιεί δράσεις ενημέρωσης και ευαισθητοποίησης των πολιτών για ζητήματα πολιτικής </a:t>
            </a:r>
            <a:r>
              <a:rPr lang="el-GR" sz="1600" dirty="0" smtClean="0">
                <a:solidFill>
                  <a:schemeClr val="tx2">
                    <a:lumMod val="50000"/>
                  </a:schemeClr>
                </a:solidFill>
              </a:rPr>
              <a:t>προστασίας.</a:t>
            </a:r>
          </a:p>
          <a:p>
            <a:pPr marL="285750" indent="-285750" algn="just">
              <a:buFont typeface="Wingdings" pitchFamily="2" charset="2"/>
              <a:buChar char="Ø"/>
            </a:pPr>
            <a:r>
              <a:rPr lang="el-GR" sz="1600" dirty="0" smtClean="0">
                <a:solidFill>
                  <a:schemeClr val="tx2">
                    <a:lumMod val="50000"/>
                  </a:schemeClr>
                </a:solidFill>
              </a:rPr>
              <a:t>Αναλαμβάνει </a:t>
            </a:r>
            <a:r>
              <a:rPr lang="el-GR" sz="1600" dirty="0">
                <a:solidFill>
                  <a:schemeClr val="tx2">
                    <a:lumMod val="50000"/>
                  </a:schemeClr>
                </a:solidFill>
              </a:rPr>
              <a:t>κάθε αναγκαία πρωτοβουλία, ενέργεια και δράση για τη συνδρομή του Π.Ε.Σ.Ο.Π.Π. και των λοιπών εμπλεκόμενων φορέων σε επίπεδο </a:t>
            </a:r>
            <a:r>
              <a:rPr lang="el-GR" sz="1600" dirty="0" smtClean="0">
                <a:solidFill>
                  <a:schemeClr val="tx2">
                    <a:lumMod val="50000"/>
                  </a:schemeClr>
                </a:solidFill>
              </a:rPr>
              <a:t>αναγνώρισης, εκτίμησης </a:t>
            </a:r>
            <a:r>
              <a:rPr lang="el-GR" sz="1600" dirty="0">
                <a:solidFill>
                  <a:schemeClr val="tx2">
                    <a:lumMod val="50000"/>
                  </a:schemeClr>
                </a:solidFill>
              </a:rPr>
              <a:t>και ανάλυσης της επικινδυνότητας εκδήλωσης καταστροφών</a:t>
            </a:r>
            <a:r>
              <a:rPr lang="el-GR" sz="1600" dirty="0" smtClean="0">
                <a:solidFill>
                  <a:schemeClr val="tx2">
                    <a:lumMod val="50000"/>
                  </a:schemeClr>
                </a:solidFill>
              </a:rPr>
              <a:t>.</a:t>
            </a:r>
          </a:p>
          <a:p>
            <a:pPr marL="285750" indent="-285750" algn="just">
              <a:buFont typeface="Wingdings" pitchFamily="2" charset="2"/>
              <a:buChar char="Ø"/>
            </a:pPr>
            <a:r>
              <a:rPr lang="el-GR" sz="1600" dirty="0">
                <a:solidFill>
                  <a:schemeClr val="tx2">
                    <a:lumMod val="50000"/>
                  </a:schemeClr>
                </a:solidFill>
              </a:rPr>
              <a:t>Με αποκλειστική ευθύνη του οικείου Περιφερειάρχη συντάσσεται, υποχρεωτικά εντός δεκαοκτώ (18) μηνών από τη δημοσίευση του παρόντος, Περιφερειακό Σχέδιο Αντιμετώπισης Εκτάκτων Αναγκών και Διαχείρισης Συνεπειών για φυσικές, τεχνολογικές καταστροφές και λοιπές απειλές εντός της χωρικής Επικράτειας της Περιφέρειας</a:t>
            </a:r>
            <a:r>
              <a:rPr lang="el-GR" sz="1600" dirty="0" smtClean="0">
                <a:solidFill>
                  <a:schemeClr val="tx2">
                    <a:lumMod val="50000"/>
                  </a:schemeClr>
                </a:solidFill>
              </a:rPr>
              <a:t>.</a:t>
            </a:r>
          </a:p>
          <a:p>
            <a:pPr marL="285750" indent="-285750" algn="just">
              <a:buFont typeface="Wingdings" pitchFamily="2" charset="2"/>
              <a:buChar char="Ø"/>
            </a:pPr>
            <a:r>
              <a:rPr lang="el-GR" sz="1600" dirty="0">
                <a:solidFill>
                  <a:schemeClr val="tx2">
                    <a:lumMod val="50000"/>
                  </a:schemeClr>
                </a:solidFill>
              </a:rPr>
              <a:t>Συμβάλλει στην υλοποίηση των προγραμμάτων εκπαίδευσης της Ακαδημίας Πολιτικής Προστασίας σε θέματα πολιτικής προστασίας και συμμετέχει σε ασκήσεις, σε συνεργασία με τον Εθνικό </a:t>
            </a:r>
            <a:r>
              <a:rPr lang="el-GR" sz="1600" dirty="0" smtClean="0">
                <a:solidFill>
                  <a:schemeClr val="tx2">
                    <a:lumMod val="50000"/>
                  </a:schemeClr>
                </a:solidFill>
              </a:rPr>
              <a:t>Μηχανισμό</a:t>
            </a:r>
          </a:p>
          <a:p>
            <a:pPr marL="285750" indent="-285750" algn="just">
              <a:buFont typeface="Wingdings" pitchFamily="2" charset="2"/>
              <a:buChar char="Ø"/>
            </a:pPr>
            <a:r>
              <a:rPr lang="el-GR" sz="1600" dirty="0">
                <a:solidFill>
                  <a:schemeClr val="tx2">
                    <a:lumMod val="50000"/>
                  </a:schemeClr>
                </a:solidFill>
              </a:rPr>
              <a:t>Τηρεί και κοινοποιεί σε μηνιαία βάση στον Περιφερειακό Συντονιστή </a:t>
            </a:r>
            <a:r>
              <a:rPr lang="el-GR" sz="1600" dirty="0" err="1">
                <a:solidFill>
                  <a:schemeClr val="tx2">
                    <a:lumMod val="50000"/>
                  </a:schemeClr>
                </a:solidFill>
              </a:rPr>
              <a:t>επικαιροποιημένη</a:t>
            </a:r>
            <a:r>
              <a:rPr lang="el-GR" sz="1600" dirty="0">
                <a:solidFill>
                  <a:schemeClr val="tx2">
                    <a:lumMod val="50000"/>
                  </a:schemeClr>
                </a:solidFill>
              </a:rPr>
              <a:t> κατάσταση του διαθέσιμου ανθρώπινου δυναμικού, μέσων και υλικών πολιτικής προστασίας, παρακολουθώντας το επίπεδο ετοιμότητάς τους, σύμφωνα με τις οδηγίες του.</a:t>
            </a: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03220" y="1966805"/>
            <a:ext cx="3657600" cy="3808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6643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942590" y="278716"/>
            <a:ext cx="5083892" cy="461665"/>
          </a:xfrm>
          <a:prstGeom prst="rect">
            <a:avLst/>
          </a:prstGeom>
        </p:spPr>
        <p:txBody>
          <a:bodyPr wrap="none">
            <a:spAutoFit/>
          </a:bodyPr>
          <a:lstStyle/>
          <a:p>
            <a:pPr algn="ctr"/>
            <a:r>
              <a:rPr lang="el-GR" sz="2400" b="1" dirty="0" smtClean="0">
                <a:solidFill>
                  <a:srgbClr val="002060"/>
                </a:solidFill>
              </a:rPr>
              <a:t>ΑΥΤΟΤΕΛΗ ΔΙΕΥΘΥΝΣΕΙΣ Π.Π. (2)</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TextBox 1"/>
          <p:cNvSpPr txBox="1"/>
          <p:nvPr/>
        </p:nvSpPr>
        <p:spPr>
          <a:xfrm>
            <a:off x="462987" y="1319514"/>
            <a:ext cx="10984375" cy="3293209"/>
          </a:xfrm>
          <a:prstGeom prst="rect">
            <a:avLst/>
          </a:prstGeom>
          <a:noFill/>
        </p:spPr>
        <p:txBody>
          <a:bodyPr wrap="square" rtlCol="0">
            <a:spAutoFit/>
          </a:bodyPr>
          <a:lstStyle/>
          <a:p>
            <a:pPr marL="285750" indent="-285750" algn="just">
              <a:buFont typeface="Wingdings" pitchFamily="2" charset="2"/>
              <a:buChar char="Ø"/>
            </a:pPr>
            <a:r>
              <a:rPr lang="el-GR" sz="1600" dirty="0">
                <a:solidFill>
                  <a:schemeClr val="tx2">
                    <a:lumMod val="50000"/>
                  </a:schemeClr>
                </a:solidFill>
              </a:rPr>
              <a:t> </a:t>
            </a:r>
            <a:r>
              <a:rPr lang="el-GR" sz="1600" dirty="0">
                <a:solidFill>
                  <a:schemeClr val="tx2">
                    <a:lumMod val="75000"/>
                  </a:schemeClr>
                </a:solidFill>
              </a:rPr>
              <a:t>Αξιολογεί την αποτελεσματικότητα των Π.Δ.Ε.Α., σε συνεργασία με τους αντίστοιχους Επικεφαλής, στη βάση κατευθυντήριων οδηγιών του Π.Ε.Σ.Ο.Π.Π., ώστε να διαπιστωθούν τυχόν ελλείψεις στους τομείς σχεδιασμού, οργάνωσης, εξοπλισμού, εκπαίδευσης και ασκήσεων, υποβάλλοντας σχετική έκθεση στο Π.Ε.Σ.Ο.Π.Π</a:t>
            </a:r>
            <a:r>
              <a:rPr lang="el-GR" sz="1600" dirty="0" smtClean="0">
                <a:solidFill>
                  <a:schemeClr val="tx2">
                    <a:lumMod val="75000"/>
                  </a:schemeClr>
                </a:solidFill>
              </a:rPr>
              <a:t>..</a:t>
            </a:r>
          </a:p>
          <a:p>
            <a:pPr algn="just"/>
            <a:endParaRPr lang="el-GR" sz="1600" dirty="0" smtClean="0">
              <a:solidFill>
                <a:schemeClr val="tx2">
                  <a:lumMod val="75000"/>
                </a:schemeClr>
              </a:solidFill>
            </a:endParaRPr>
          </a:p>
          <a:p>
            <a:pPr marL="285750" indent="-285750" algn="just">
              <a:buFont typeface="Wingdings" pitchFamily="2" charset="2"/>
              <a:buChar char="Ø"/>
            </a:pPr>
            <a:r>
              <a:rPr lang="el-GR" sz="1600" dirty="0">
                <a:solidFill>
                  <a:schemeClr val="tx2">
                    <a:lumMod val="75000"/>
                  </a:schemeClr>
                </a:solidFill>
              </a:rPr>
              <a:t> Υποβάλλει, λαμβάνοντας υπόψη τις κατευθυντήριες οδηγίες του Π.Ε.Σ.Ο.Π.Π. και τις προτάσεις των, κατά λόγο αρμοδιότητας, Επικεφαλής Π.Δ.Ε.Α., εισηγήσεις: </a:t>
            </a:r>
            <a:r>
              <a:rPr lang="el-GR" sz="1600" dirty="0" smtClean="0">
                <a:solidFill>
                  <a:schemeClr val="tx2">
                    <a:lumMod val="75000"/>
                  </a:schemeClr>
                </a:solidFill>
              </a:rPr>
              <a:t>     Στην </a:t>
            </a:r>
            <a:r>
              <a:rPr lang="el-GR" sz="1600" dirty="0">
                <a:solidFill>
                  <a:schemeClr val="tx2">
                    <a:lumMod val="75000"/>
                  </a:schemeClr>
                </a:solidFill>
              </a:rPr>
              <a:t>Περιφέρεια για την κατάρτιση του οικείου προϋπολογισμού πολιτικής προστασίας και για την ένταξη των Π.Δ.Ε.Α. σε συγχρηματοδοτούμενα προγράμματα ενίσχυσης. </a:t>
            </a:r>
            <a:r>
              <a:rPr lang="el-GR" sz="1600" dirty="0" smtClean="0">
                <a:solidFill>
                  <a:schemeClr val="tx2">
                    <a:lumMod val="75000"/>
                  </a:schemeClr>
                </a:solidFill>
              </a:rPr>
              <a:t>Στο </a:t>
            </a:r>
            <a:r>
              <a:rPr lang="el-GR" sz="1600" dirty="0">
                <a:solidFill>
                  <a:schemeClr val="tx2">
                    <a:lumMod val="75000"/>
                  </a:schemeClr>
                </a:solidFill>
              </a:rPr>
              <a:t>Π.Ε.Σ.Ο.Π.Π. για την κατάρτιση του Περιφερειακού Σχεδίου Πολιτικής Προστασίας</a:t>
            </a:r>
            <a:r>
              <a:rPr lang="el-GR" sz="1600" dirty="0" smtClean="0">
                <a:solidFill>
                  <a:schemeClr val="tx2">
                    <a:lumMod val="75000"/>
                  </a:schemeClr>
                </a:solidFill>
              </a:rPr>
              <a:t>.</a:t>
            </a:r>
          </a:p>
          <a:p>
            <a:pPr algn="just"/>
            <a:endParaRPr lang="el-GR" sz="1600" dirty="0" smtClean="0">
              <a:solidFill>
                <a:schemeClr val="tx2">
                  <a:lumMod val="75000"/>
                </a:schemeClr>
              </a:solidFill>
            </a:endParaRPr>
          </a:p>
          <a:p>
            <a:pPr marL="285750" indent="-285750" algn="just">
              <a:buFont typeface="Wingdings" pitchFamily="2" charset="2"/>
              <a:buChar char="Ø"/>
            </a:pPr>
            <a:r>
              <a:rPr lang="el-GR" sz="1600" dirty="0">
                <a:solidFill>
                  <a:schemeClr val="tx2">
                    <a:lumMod val="75000"/>
                  </a:schemeClr>
                </a:solidFill>
              </a:rPr>
              <a:t>Παρέχει γραμματειακή υποστήριξη στο Π.Ε.Σ.Ο.Π.Π</a:t>
            </a:r>
            <a:r>
              <a:rPr lang="el-GR" sz="1600" dirty="0" smtClean="0">
                <a:solidFill>
                  <a:schemeClr val="tx2">
                    <a:lumMod val="75000"/>
                  </a:schemeClr>
                </a:solidFill>
              </a:rPr>
              <a:t>..</a:t>
            </a:r>
          </a:p>
          <a:p>
            <a:pPr algn="just"/>
            <a:endParaRPr lang="el-GR" sz="1600" dirty="0" smtClean="0">
              <a:solidFill>
                <a:schemeClr val="tx2">
                  <a:lumMod val="75000"/>
                </a:schemeClr>
              </a:solidFill>
            </a:endParaRPr>
          </a:p>
          <a:p>
            <a:pPr marL="285750" indent="-285750" algn="just">
              <a:buFont typeface="Wingdings" pitchFamily="2" charset="2"/>
              <a:buChar char="Ø"/>
            </a:pPr>
            <a:r>
              <a:rPr lang="el-GR" sz="1600" dirty="0" smtClean="0">
                <a:solidFill>
                  <a:schemeClr val="tx2">
                    <a:lumMod val="75000"/>
                  </a:schemeClr>
                </a:solidFill>
              </a:rPr>
              <a:t>Συνάπτει </a:t>
            </a:r>
            <a:r>
              <a:rPr lang="el-GR" sz="1600" dirty="0">
                <a:solidFill>
                  <a:schemeClr val="tx2">
                    <a:lumMod val="75000"/>
                  </a:schemeClr>
                </a:solidFill>
              </a:rPr>
              <a:t>μνημόνια συνεργασίας παροχής υπηρεσιών, υλικών και μέσων με ιδιωτικούς φορείς</a:t>
            </a:r>
          </a:p>
          <a:p>
            <a:pPr marL="285750" indent="-285750" algn="just">
              <a:buFont typeface="Wingdings" pitchFamily="2" charset="2"/>
              <a:buChar char="Ø"/>
            </a:pPr>
            <a:endParaRPr lang="el-GR" sz="1600" dirty="0">
              <a:solidFill>
                <a:schemeClr val="tx2">
                  <a:lumMod val="75000"/>
                </a:schemeClr>
              </a:solidFill>
            </a:endParaRPr>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4049" y="4365014"/>
            <a:ext cx="4505396" cy="2492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99600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8"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 name="Ορθογώνιο 9"/>
          <p:cNvSpPr/>
          <p:nvPr/>
        </p:nvSpPr>
        <p:spPr>
          <a:xfrm>
            <a:off x="31605" y="278716"/>
            <a:ext cx="7052101" cy="430887"/>
          </a:xfrm>
          <a:prstGeom prst="rect">
            <a:avLst/>
          </a:prstGeom>
        </p:spPr>
        <p:txBody>
          <a:bodyPr wrap="square">
            <a:spAutoFit/>
          </a:bodyPr>
          <a:lstStyle/>
          <a:p>
            <a:pPr algn="ctr"/>
            <a:r>
              <a:rPr lang="el-GR" sz="2200" b="1" dirty="0" smtClean="0">
                <a:solidFill>
                  <a:srgbClr val="002060"/>
                </a:solidFill>
              </a:rPr>
              <a:t>ΑΥΤΟΤΕΛΗ ΤΜΗΜΑΤΑ Π.Π. (1)</a:t>
            </a:r>
            <a:endParaRPr lang="en-US" sz="2200" b="1" dirty="0">
              <a:solidFill>
                <a:srgbClr val="002060"/>
              </a:solidFill>
            </a:endParaRPr>
          </a:p>
        </p:txBody>
      </p:sp>
      <p:sp>
        <p:nvSpPr>
          <p:cNvPr id="11" name="Ορθογώνιο 10"/>
          <p:cNvSpPr/>
          <p:nvPr/>
        </p:nvSpPr>
        <p:spPr>
          <a:xfrm>
            <a:off x="4599007" y="1443841"/>
            <a:ext cx="7265043" cy="5016758"/>
          </a:xfrm>
          <a:prstGeom prst="rect">
            <a:avLst/>
          </a:prstGeom>
        </p:spPr>
        <p:txBody>
          <a:bodyPr wrap="square">
            <a:spAutoFit/>
          </a:bodyPr>
          <a:lstStyle/>
          <a:p>
            <a:pPr marL="285750" indent="-285750" algn="just">
              <a:buFont typeface="Wingdings" pitchFamily="2" charset="2"/>
              <a:buChar char="Ø"/>
            </a:pPr>
            <a:r>
              <a:rPr lang="el-GR" sz="1600" dirty="0" smtClean="0">
                <a:solidFill>
                  <a:srgbClr val="002060"/>
                </a:solidFill>
              </a:rPr>
              <a:t>Συντονίζει </a:t>
            </a:r>
            <a:r>
              <a:rPr lang="el-GR" sz="1600" dirty="0">
                <a:solidFill>
                  <a:srgbClr val="002060"/>
                </a:solidFill>
              </a:rPr>
              <a:t>κατά χωρική αρμοδιότητα το έργο της πολιτικής προστασίας για την πρόληψη, ετοιμότητα, αντιμετώπιση και αποκατάσταση των </a:t>
            </a:r>
            <a:r>
              <a:rPr lang="el-GR" sz="1600" dirty="0" smtClean="0">
                <a:solidFill>
                  <a:srgbClr val="002060"/>
                </a:solidFill>
              </a:rPr>
              <a:t>καταστροφών</a:t>
            </a:r>
          </a:p>
          <a:p>
            <a:pPr marL="285750" indent="-285750" algn="just">
              <a:buFont typeface="Wingdings" pitchFamily="2" charset="2"/>
              <a:buChar char="Ø"/>
            </a:pPr>
            <a:r>
              <a:rPr lang="el-GR" sz="1600" dirty="0">
                <a:solidFill>
                  <a:srgbClr val="002060"/>
                </a:solidFill>
              </a:rPr>
              <a:t>Παρέχει την αναγκαία συνδρομή στη δράση των </a:t>
            </a:r>
            <a:r>
              <a:rPr lang="el-GR" sz="1600" dirty="0" smtClean="0">
                <a:solidFill>
                  <a:srgbClr val="002060"/>
                </a:solidFill>
              </a:rPr>
              <a:t>Τ.Ε.Σ.Ο.Π.Π.</a:t>
            </a:r>
          </a:p>
          <a:p>
            <a:pPr marL="285750" indent="-285750" algn="just">
              <a:buFont typeface="Wingdings" pitchFamily="2" charset="2"/>
              <a:buChar char="Ø"/>
            </a:pPr>
            <a:r>
              <a:rPr lang="el-GR" sz="1600" dirty="0" smtClean="0">
                <a:solidFill>
                  <a:srgbClr val="002060"/>
                </a:solidFill>
              </a:rPr>
              <a:t>Προγραμματίζει </a:t>
            </a:r>
            <a:r>
              <a:rPr lang="el-GR" sz="1600" dirty="0">
                <a:solidFill>
                  <a:srgbClr val="002060"/>
                </a:solidFill>
              </a:rPr>
              <a:t>και υλοποιεί δράσεις ενημέρωσης και ευαισθητοποίησης των πολιτών για ζητήματα πολιτικής προστασίας. </a:t>
            </a:r>
            <a:endParaRPr lang="el-GR" sz="1600" dirty="0" smtClean="0">
              <a:solidFill>
                <a:srgbClr val="002060"/>
              </a:solidFill>
            </a:endParaRPr>
          </a:p>
          <a:p>
            <a:pPr marL="285750" indent="-285750" algn="just">
              <a:buFont typeface="Wingdings" pitchFamily="2" charset="2"/>
              <a:buChar char="Ø"/>
            </a:pPr>
            <a:r>
              <a:rPr lang="el-GR" sz="1600" dirty="0" smtClean="0">
                <a:solidFill>
                  <a:srgbClr val="002060"/>
                </a:solidFill>
              </a:rPr>
              <a:t>Αναλαμβάνει </a:t>
            </a:r>
            <a:r>
              <a:rPr lang="el-GR" sz="1600" dirty="0">
                <a:solidFill>
                  <a:srgbClr val="002060"/>
                </a:solidFill>
              </a:rPr>
              <a:t>κάθε αναγκαία πρωτοβουλία, ενέργεια και δράση για τη συνδρομή του Τ.Ε.Σ.Ο.Π.Π. και των λοιπών εμπλεκόμενων φορέων σε επίπεδο αναγνώρισης, εκτίμησης και ανάλυσης της επικινδυνότητας εκδήλωσης καταστροφών</a:t>
            </a:r>
            <a:r>
              <a:rPr lang="el-GR" sz="1600" dirty="0" smtClean="0">
                <a:solidFill>
                  <a:srgbClr val="002060"/>
                </a:solidFill>
              </a:rPr>
              <a:t>.</a:t>
            </a:r>
          </a:p>
          <a:p>
            <a:pPr marL="285750" indent="-285750" algn="just">
              <a:buFont typeface="Wingdings" pitchFamily="2" charset="2"/>
              <a:buChar char="Ø"/>
            </a:pPr>
            <a:r>
              <a:rPr lang="el-GR" sz="1600" dirty="0">
                <a:solidFill>
                  <a:srgbClr val="002060"/>
                </a:solidFill>
              </a:rPr>
              <a:t> Με αποκλειστική ευθύνη του οικείου Δημάρχου συντάσσεται, υποχρεωτικά εντός δεκαοκτώ (18) μηνών από τη δημοσίευση του παρόντος, Τοπικό Σχέδιο Αντιμετώπισης Εκτάκτων Αναγκών και Διαχείρισης </a:t>
            </a:r>
            <a:endParaRPr lang="el-GR" sz="1600" dirty="0" smtClean="0">
              <a:solidFill>
                <a:srgbClr val="002060"/>
              </a:solidFill>
            </a:endParaRPr>
          </a:p>
          <a:p>
            <a:pPr marL="285750" indent="-285750" algn="just">
              <a:buFont typeface="Wingdings" pitchFamily="2" charset="2"/>
              <a:buChar char="Ø"/>
            </a:pPr>
            <a:r>
              <a:rPr lang="el-GR" sz="1600" dirty="0">
                <a:solidFill>
                  <a:srgbClr val="002060"/>
                </a:solidFill>
              </a:rPr>
              <a:t>Συμβάλλει στην υλοποίηση των προγραμμάτων εκπαίδευσης της Ακαδημίας Πολιτικής Προστασίας σε θέματα πολιτικής προστασίας και συμμετέχει σε ασκήσεις, σε συνεργασία με την Περιφέρεια και άλλους όμορους </a:t>
            </a:r>
            <a:r>
              <a:rPr lang="el-GR" sz="1600" dirty="0" smtClean="0">
                <a:solidFill>
                  <a:srgbClr val="002060"/>
                </a:solidFill>
              </a:rPr>
              <a:t>Δήμους.</a:t>
            </a:r>
          </a:p>
          <a:p>
            <a:pPr marL="285750" indent="-285750" algn="just">
              <a:buFont typeface="Wingdings" pitchFamily="2" charset="2"/>
              <a:buChar char="Ø"/>
            </a:pPr>
            <a:r>
              <a:rPr lang="el-GR" sz="1600" dirty="0" smtClean="0">
                <a:solidFill>
                  <a:srgbClr val="002060"/>
                </a:solidFill>
              </a:rPr>
              <a:t>Τηρεί </a:t>
            </a:r>
            <a:r>
              <a:rPr lang="el-GR" sz="1600" dirty="0">
                <a:solidFill>
                  <a:srgbClr val="002060"/>
                </a:solidFill>
              </a:rPr>
              <a:t>και κοινοποιεί σε μηνιαία βάση στον Περιφερειακό Συντονιστή </a:t>
            </a:r>
            <a:r>
              <a:rPr lang="el-GR" sz="1600" dirty="0" err="1">
                <a:solidFill>
                  <a:srgbClr val="002060"/>
                </a:solidFill>
              </a:rPr>
              <a:t>επικαιροποιημένη</a:t>
            </a:r>
            <a:r>
              <a:rPr lang="el-GR" sz="1600" dirty="0">
                <a:solidFill>
                  <a:srgbClr val="002060"/>
                </a:solidFill>
              </a:rPr>
              <a:t> κατάσταση του διαθέσιμου ανθρώπινου δυναμικού, των μέσων και υλικών πολιτικής </a:t>
            </a:r>
            <a:r>
              <a:rPr lang="el-GR" sz="1600" dirty="0" smtClean="0">
                <a:solidFill>
                  <a:srgbClr val="002060"/>
                </a:solidFill>
              </a:rPr>
              <a:t>προστασίας.</a:t>
            </a:r>
            <a:endParaRPr lang="el-GR" sz="1600" dirty="0">
              <a:solidFill>
                <a:srgbClr val="002060"/>
              </a:solidFill>
            </a:endParaRPr>
          </a:p>
        </p:txBody>
      </p:sp>
      <p:sp>
        <p:nvSpPr>
          <p:cNvPr id="12" name="TextBox 11"/>
          <p:cNvSpPr txBox="1"/>
          <p:nvPr/>
        </p:nvSpPr>
        <p:spPr>
          <a:xfrm>
            <a:off x="7315200" y="856527"/>
            <a:ext cx="4178461" cy="338554"/>
          </a:xfrm>
          <a:prstGeom prst="rect">
            <a:avLst/>
          </a:prstGeom>
          <a:noFill/>
        </p:spPr>
        <p:txBody>
          <a:bodyPr wrap="square" rtlCol="0">
            <a:spAutoFit/>
          </a:bodyPr>
          <a:lstStyle/>
          <a:p>
            <a:r>
              <a:rPr lang="el-GR" sz="1600" b="1" dirty="0" smtClean="0">
                <a:solidFill>
                  <a:srgbClr val="002060"/>
                </a:solidFill>
              </a:rPr>
              <a:t>Αρμοδιότητες :</a:t>
            </a:r>
            <a:endParaRPr lang="el-GR" sz="1600" b="1" dirty="0">
              <a:solidFill>
                <a:srgbClr val="002060"/>
              </a:solidFill>
            </a:endParaRPr>
          </a:p>
        </p:txBody>
      </p:sp>
    </p:spTree>
    <p:extLst>
      <p:ext uri="{BB962C8B-B14F-4D97-AF65-F5344CB8AC3E}">
        <p14:creationId xmlns:p14="http://schemas.microsoft.com/office/powerpoint/2010/main" val="1378643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8"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 name="Ορθογώνιο 9"/>
          <p:cNvSpPr/>
          <p:nvPr/>
        </p:nvSpPr>
        <p:spPr>
          <a:xfrm>
            <a:off x="31605" y="278716"/>
            <a:ext cx="7052101" cy="430887"/>
          </a:xfrm>
          <a:prstGeom prst="rect">
            <a:avLst/>
          </a:prstGeom>
        </p:spPr>
        <p:txBody>
          <a:bodyPr wrap="square">
            <a:spAutoFit/>
          </a:bodyPr>
          <a:lstStyle/>
          <a:p>
            <a:pPr algn="ctr"/>
            <a:r>
              <a:rPr lang="el-GR" sz="2200" b="1" dirty="0" smtClean="0">
                <a:solidFill>
                  <a:srgbClr val="002060"/>
                </a:solidFill>
              </a:rPr>
              <a:t>ΑΥΤΟΤΕΛΗ ΤΜΗΜΑΤΑ Π.Π. (2)</a:t>
            </a:r>
            <a:endParaRPr lang="en-US" sz="2200" b="1" dirty="0">
              <a:solidFill>
                <a:srgbClr val="002060"/>
              </a:solidFill>
            </a:endParaRPr>
          </a:p>
        </p:txBody>
      </p:sp>
      <p:sp>
        <p:nvSpPr>
          <p:cNvPr id="11" name="Ορθογώνιο 10"/>
          <p:cNvSpPr/>
          <p:nvPr/>
        </p:nvSpPr>
        <p:spPr>
          <a:xfrm>
            <a:off x="4599007" y="1443841"/>
            <a:ext cx="7265043" cy="1815882"/>
          </a:xfrm>
          <a:prstGeom prst="rect">
            <a:avLst/>
          </a:prstGeom>
        </p:spPr>
        <p:txBody>
          <a:bodyPr wrap="square">
            <a:spAutoFit/>
          </a:bodyPr>
          <a:lstStyle/>
          <a:p>
            <a:pPr marL="285750" indent="-285750" algn="just">
              <a:buFont typeface="Wingdings" pitchFamily="2" charset="2"/>
              <a:buChar char="Ø"/>
            </a:pPr>
            <a:r>
              <a:rPr lang="el-GR" sz="1600" dirty="0" smtClean="0">
                <a:solidFill>
                  <a:srgbClr val="002060"/>
                </a:solidFill>
              </a:rPr>
              <a:t>Υποβάλλει εισηγήσεις στον </a:t>
            </a:r>
            <a:r>
              <a:rPr lang="el-GR" sz="1600" dirty="0">
                <a:solidFill>
                  <a:srgbClr val="002060"/>
                </a:solidFill>
              </a:rPr>
              <a:t>Δήμο για την κατάρτιση του οικείου προϋπολογισμού πολιτικής προστασίας και την αξιοποίηση συγχρηματοδοτούμενων προγραμμάτων </a:t>
            </a:r>
            <a:r>
              <a:rPr lang="el-GR" sz="1600" dirty="0" smtClean="0">
                <a:solidFill>
                  <a:srgbClr val="002060"/>
                </a:solidFill>
              </a:rPr>
              <a:t>ενίσχυσης, καθώς και στο Τ.Ε.Σ.Ο.Π.Π</a:t>
            </a:r>
            <a:r>
              <a:rPr lang="el-GR" sz="1600" dirty="0">
                <a:solidFill>
                  <a:srgbClr val="002060"/>
                </a:solidFill>
              </a:rPr>
              <a:t>. για την κατάρτιση του Τοπικού Σχεδίου Πολιτικής Προστασίας</a:t>
            </a:r>
            <a:r>
              <a:rPr lang="el-GR" sz="1600" dirty="0" smtClean="0">
                <a:solidFill>
                  <a:srgbClr val="002060"/>
                </a:solidFill>
              </a:rPr>
              <a:t>.</a:t>
            </a:r>
          </a:p>
          <a:p>
            <a:pPr marL="285750" indent="-285750" algn="just">
              <a:buFont typeface="Wingdings" pitchFamily="2" charset="2"/>
              <a:buChar char="Ø"/>
            </a:pPr>
            <a:r>
              <a:rPr lang="el-GR" sz="1600" dirty="0">
                <a:solidFill>
                  <a:srgbClr val="002060"/>
                </a:solidFill>
              </a:rPr>
              <a:t> Παρέχει γραμματειακή υποστήριξη στο </a:t>
            </a:r>
            <a:r>
              <a:rPr lang="el-GR" sz="1600" dirty="0" smtClean="0">
                <a:solidFill>
                  <a:srgbClr val="002060"/>
                </a:solidFill>
              </a:rPr>
              <a:t>Τ.Ε.Σ.Ο.Π.Π.</a:t>
            </a:r>
          </a:p>
          <a:p>
            <a:pPr marL="285750" indent="-285750" algn="just">
              <a:buFont typeface="Wingdings" pitchFamily="2" charset="2"/>
              <a:buChar char="Ø"/>
            </a:pPr>
            <a:r>
              <a:rPr lang="el-GR" sz="1600" dirty="0" smtClean="0">
                <a:solidFill>
                  <a:srgbClr val="002060"/>
                </a:solidFill>
              </a:rPr>
              <a:t>Συνάπτει </a:t>
            </a:r>
            <a:r>
              <a:rPr lang="el-GR" sz="1600" dirty="0">
                <a:solidFill>
                  <a:srgbClr val="002060"/>
                </a:solidFill>
              </a:rPr>
              <a:t>μνημόνια συνεργασίας παροχής υπηρεσιών, υλικών και μέσων με ιδιωτικούς φορείς. </a:t>
            </a:r>
          </a:p>
        </p:txBody>
      </p:sp>
      <p:sp>
        <p:nvSpPr>
          <p:cNvPr id="2" name="Ορθογώνιο 1"/>
          <p:cNvSpPr/>
          <p:nvPr/>
        </p:nvSpPr>
        <p:spPr>
          <a:xfrm>
            <a:off x="5183528" y="3907266"/>
            <a:ext cx="6096000" cy="1815882"/>
          </a:xfrm>
          <a:prstGeom prst="rect">
            <a:avLst/>
          </a:prstGeom>
          <a:solidFill>
            <a:schemeClr val="accent1">
              <a:lumMod val="20000"/>
              <a:lumOff val="80000"/>
            </a:schemeClr>
          </a:solidFill>
          <a:effectLst>
            <a:outerShdw blurRad="50800" dist="38100" algn="l" rotWithShape="0">
              <a:prstClr val="black">
                <a:alpha val="40000"/>
              </a:prstClr>
            </a:outerShdw>
          </a:effectLst>
          <a:scene3d>
            <a:camera prst="orthographicFront"/>
            <a:lightRig rig="threePt" dir="t"/>
          </a:scene3d>
          <a:sp3d>
            <a:bevelT w="165100" prst="coolSlant"/>
          </a:sp3d>
        </p:spPr>
        <p:txBody>
          <a:bodyPr>
            <a:spAutoFit/>
          </a:bodyPr>
          <a:lstStyle/>
          <a:p>
            <a:pPr algn="just"/>
            <a:r>
              <a:rPr lang="el-GR" sz="1600" dirty="0">
                <a:solidFill>
                  <a:srgbClr val="002060"/>
                </a:solidFill>
              </a:rPr>
              <a:t> Με προεδρικό διάταγμα, το οποίο εκδίδεται εντός έξι (6) μηνών από τη δημοσίευση του παρόντος, μετά από πρόταση των Υπουργών Οικονομικών, Προστασίας του Πολίτη και Εσωτερικών, καθορίζονται οι οργανικές θέσεις, οι ειδικότητες, τα περιγράμματα </a:t>
            </a:r>
            <a:r>
              <a:rPr lang="el-GR" sz="1600" dirty="0" smtClean="0">
                <a:solidFill>
                  <a:srgbClr val="002060"/>
                </a:solidFill>
              </a:rPr>
              <a:t>θέσεων, </a:t>
            </a:r>
            <a:r>
              <a:rPr lang="el-GR" sz="1600" dirty="0">
                <a:solidFill>
                  <a:srgbClr val="002060"/>
                </a:solidFill>
              </a:rPr>
              <a:t>η διαδικασία πρόσληψης, τα κριτήρια στελέχωσης των Αυτοτελών Τμημάτων Πολιτικής Προστασίας και κάθε άλλη αναγκαία λεπτομέρεια. </a:t>
            </a:r>
          </a:p>
        </p:txBody>
      </p:sp>
    </p:spTree>
    <p:extLst>
      <p:ext uri="{BB962C8B-B14F-4D97-AF65-F5344CB8AC3E}">
        <p14:creationId xmlns:p14="http://schemas.microsoft.com/office/powerpoint/2010/main" val="1276986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556645" y="218846"/>
            <a:ext cx="6096000" cy="707886"/>
          </a:xfrm>
          <a:prstGeom prst="rect">
            <a:avLst/>
          </a:prstGeom>
        </p:spPr>
        <p:txBody>
          <a:bodyPr>
            <a:spAutoFit/>
          </a:bodyPr>
          <a:lstStyle/>
          <a:p>
            <a:pPr algn="ctr"/>
            <a:r>
              <a:rPr lang="el-GR" sz="2000" b="1" dirty="0" smtClean="0">
                <a:solidFill>
                  <a:srgbClr val="002060"/>
                </a:solidFill>
              </a:rPr>
              <a:t>ΕΘΝΙΚΗ ΒΑΣΗ ΔΕΔΟΜΕΝΩΝ – ΚΙΝΔΥΝΩΝ –ΑΠΕΙΛΩΝ &amp; ΑΠΩΛΕΙΩΝ ΚΑΤΑΣΤΡΟΦΩΝ</a:t>
            </a:r>
            <a:endParaRPr lang="el-GR" sz="2000" b="1" dirty="0">
              <a:solidFill>
                <a:srgbClr val="002060"/>
              </a:solidFill>
            </a:endParaRPr>
          </a:p>
        </p:txBody>
      </p:sp>
      <p:sp>
        <p:nvSpPr>
          <p:cNvPr id="4" name="Ορθογώνιο 3"/>
          <p:cNvSpPr/>
          <p:nvPr/>
        </p:nvSpPr>
        <p:spPr>
          <a:xfrm>
            <a:off x="455438" y="1452300"/>
            <a:ext cx="5597019" cy="2308324"/>
          </a:xfrm>
          <a:prstGeom prst="rect">
            <a:avLst/>
          </a:prstGeom>
        </p:spPr>
        <p:txBody>
          <a:bodyPr wrap="square">
            <a:spAutoFit/>
          </a:bodyPr>
          <a:lstStyle/>
          <a:p>
            <a:pPr algn="just"/>
            <a:r>
              <a:rPr lang="el-GR" dirty="0">
                <a:solidFill>
                  <a:srgbClr val="002060"/>
                </a:solidFill>
              </a:rPr>
              <a:t> Στον Εθνικό Μηχανισμό συστήνεται Εθνική Βάση Δεδομένων Κινδύνων, Απειλών και Απωλειών Καταστροφών σε εθνικό επίπεδο, εφεξής καλούμενη «Εθνική Βάση Δεδομένων». Στην Εθνική Βάση Δεδομένων περιλαμβάνονται αναγνωρισμένοι κίνδυνοι και απειλές, όπως αυτοί έχουν καθοριστεί από τον επιχειρησιακό Εθνικό Σχεδιασμό Πολιτικής Προστασίας</a:t>
            </a:r>
          </a:p>
        </p:txBody>
      </p:sp>
      <p:sp>
        <p:nvSpPr>
          <p:cNvPr id="5" name="Ορθογώνιο 4"/>
          <p:cNvSpPr/>
          <p:nvPr/>
        </p:nvSpPr>
        <p:spPr>
          <a:xfrm>
            <a:off x="6051604" y="2842871"/>
            <a:ext cx="6096000" cy="3416320"/>
          </a:xfrm>
          <a:prstGeom prst="rect">
            <a:avLst/>
          </a:prstGeom>
        </p:spPr>
        <p:txBody>
          <a:bodyPr>
            <a:spAutoFit/>
          </a:bodyPr>
          <a:lstStyle/>
          <a:p>
            <a:pPr algn="ctr"/>
            <a:r>
              <a:rPr lang="el-GR" b="1" dirty="0" smtClean="0">
                <a:solidFill>
                  <a:srgbClr val="002060"/>
                </a:solidFill>
              </a:rPr>
              <a:t> Ειδικότερα</a:t>
            </a:r>
            <a:r>
              <a:rPr lang="el-GR" b="1" dirty="0">
                <a:solidFill>
                  <a:srgbClr val="002060"/>
                </a:solidFill>
              </a:rPr>
              <a:t>, η Εθνική Βάση Δεδομένων περιλαμβάνει, ιδίως,: </a:t>
            </a:r>
            <a:endParaRPr lang="el-GR" b="1" dirty="0" smtClean="0">
              <a:solidFill>
                <a:srgbClr val="002060"/>
              </a:solidFill>
            </a:endParaRPr>
          </a:p>
          <a:p>
            <a:pPr marL="285750" indent="-285750" algn="just">
              <a:buFont typeface="Wingdings" pitchFamily="2" charset="2"/>
              <a:buChar char="Ø"/>
            </a:pPr>
            <a:r>
              <a:rPr lang="el-GR" dirty="0" smtClean="0">
                <a:solidFill>
                  <a:srgbClr val="002060"/>
                </a:solidFill>
              </a:rPr>
              <a:t>Τους </a:t>
            </a:r>
            <a:r>
              <a:rPr lang="el-GR" dirty="0">
                <a:solidFill>
                  <a:srgbClr val="002060"/>
                </a:solidFill>
              </a:rPr>
              <a:t>αναγνωρισμένους κινδύνους και απειλές, που ενεργοποιούν τον κύκλο </a:t>
            </a:r>
            <a:r>
              <a:rPr lang="el-GR" dirty="0" smtClean="0">
                <a:solidFill>
                  <a:srgbClr val="002060"/>
                </a:solidFill>
              </a:rPr>
              <a:t>καταστροφών.</a:t>
            </a:r>
          </a:p>
          <a:p>
            <a:pPr marL="285750" indent="-285750" algn="just">
              <a:buFont typeface="Wingdings" pitchFamily="2" charset="2"/>
              <a:buChar char="Ø"/>
            </a:pPr>
            <a:r>
              <a:rPr lang="el-GR" dirty="0" smtClean="0">
                <a:solidFill>
                  <a:srgbClr val="002060"/>
                </a:solidFill>
              </a:rPr>
              <a:t>Τους </a:t>
            </a:r>
            <a:r>
              <a:rPr lang="el-GR" dirty="0">
                <a:solidFill>
                  <a:srgbClr val="002060"/>
                </a:solidFill>
              </a:rPr>
              <a:t>φορείς και τα συστήματα διαχείρισης και εκτίμησης κινδύνων και συμβάντων όλου του κύκλου καταστροφών. </a:t>
            </a:r>
            <a:endParaRPr lang="el-GR" dirty="0" smtClean="0">
              <a:solidFill>
                <a:srgbClr val="002060"/>
              </a:solidFill>
            </a:endParaRPr>
          </a:p>
          <a:p>
            <a:pPr marL="285750" indent="-285750" algn="just">
              <a:buFont typeface="Wingdings" pitchFamily="2" charset="2"/>
              <a:buChar char="Ø"/>
            </a:pPr>
            <a:r>
              <a:rPr lang="el-GR" dirty="0" smtClean="0">
                <a:solidFill>
                  <a:srgbClr val="002060"/>
                </a:solidFill>
              </a:rPr>
              <a:t>Τα </a:t>
            </a:r>
            <a:r>
              <a:rPr lang="el-GR" dirty="0">
                <a:solidFill>
                  <a:srgbClr val="002060"/>
                </a:solidFill>
              </a:rPr>
              <a:t>υφιστάμενα Π.Δ.Ε.Α.. </a:t>
            </a:r>
            <a:endParaRPr lang="el-GR" dirty="0" smtClean="0">
              <a:solidFill>
                <a:srgbClr val="002060"/>
              </a:solidFill>
            </a:endParaRPr>
          </a:p>
          <a:p>
            <a:pPr marL="285750" indent="-285750" algn="just">
              <a:buFont typeface="Wingdings" pitchFamily="2" charset="2"/>
              <a:buChar char="Ø"/>
            </a:pPr>
            <a:r>
              <a:rPr lang="el-GR" dirty="0" smtClean="0">
                <a:solidFill>
                  <a:srgbClr val="002060"/>
                </a:solidFill>
              </a:rPr>
              <a:t> </a:t>
            </a:r>
            <a:r>
              <a:rPr lang="el-GR" dirty="0">
                <a:solidFill>
                  <a:srgbClr val="002060"/>
                </a:solidFill>
              </a:rPr>
              <a:t>Τους αρμόδιους φορείς που, ανάλογα με τον κίνδυνο ή την απειλή, εισηγούνται την οργανωμένη προληπτική απομάκρυνση πολιτών.</a:t>
            </a:r>
          </a:p>
          <a:p>
            <a:pPr marL="285750" indent="-285750" algn="just">
              <a:buFont typeface="Wingdings" pitchFamily="2" charset="2"/>
              <a:buChar char="Ø"/>
            </a:pPr>
            <a:r>
              <a:rPr lang="el-GR" dirty="0" smtClean="0">
                <a:solidFill>
                  <a:srgbClr val="002060"/>
                </a:solidFill>
              </a:rPr>
              <a:t>Τα </a:t>
            </a:r>
            <a:r>
              <a:rPr lang="el-GR" dirty="0">
                <a:solidFill>
                  <a:srgbClr val="002060"/>
                </a:solidFill>
              </a:rPr>
              <a:t>δεδομένα απωλειών από </a:t>
            </a:r>
            <a:r>
              <a:rPr lang="el-GR" dirty="0" smtClean="0">
                <a:solidFill>
                  <a:srgbClr val="002060"/>
                </a:solidFill>
              </a:rPr>
              <a:t>καταστροφές.</a:t>
            </a:r>
            <a:endParaRPr lang="el-GR" dirty="0">
              <a:solidFill>
                <a:srgbClr val="002060"/>
              </a:solidFill>
            </a:endParaRPr>
          </a:p>
        </p:txBody>
      </p:sp>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645" y="3963824"/>
            <a:ext cx="5234555" cy="2338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1711" y="928141"/>
            <a:ext cx="310515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22579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εικόνας 3"/>
          <p:cNvPicPr>
            <a:picLocks noGrp="1" noChangeAspect="1"/>
          </p:cNvPicPr>
          <p:nvPr>
            <p:ph type="pic" sz="quarter" idx="41"/>
          </p:nvPr>
        </p:nvPicPr>
        <p:blipFill>
          <a:blip r:embed="rId2" cstate="print">
            <a:extLst>
              <a:ext uri="{28A0092B-C50C-407E-A947-70E740481C1C}">
                <a14:useLocalDpi xmlns:a14="http://schemas.microsoft.com/office/drawing/2010/main" val="0"/>
              </a:ext>
            </a:extLst>
          </a:blip>
          <a:srcRect l="25691" r="25691"/>
          <a:stretch>
            <a:fillRect/>
          </a:stretch>
        </p:blipFill>
        <p:spPr>
          <a:xfrm>
            <a:off x="6748041" y="0"/>
            <a:ext cx="5443959" cy="6858000"/>
          </a:xfrm>
        </p:spPr>
      </p:pic>
      <p:grpSp>
        <p:nvGrpSpPr>
          <p:cNvPr id="7" name="Group 2">
            <a:extLst>
              <a:ext uri="{FF2B5EF4-FFF2-40B4-BE49-F238E27FC236}">
                <a16:creationId xmlns:a16="http://schemas.microsoft.com/office/drawing/2014/main" xmlns="" id="{24B0FF5B-5857-4DD2-8316-525F7AB76D4C}"/>
              </a:ext>
            </a:extLst>
          </p:cNvPr>
          <p:cNvGrpSpPr/>
          <p:nvPr/>
        </p:nvGrpSpPr>
        <p:grpSpPr>
          <a:xfrm>
            <a:off x="95629" y="345243"/>
            <a:ext cx="6983876" cy="856525"/>
            <a:chOff x="5207975" y="2573079"/>
            <a:chExt cx="6983876" cy="1711842"/>
          </a:xfrm>
          <a:solidFill>
            <a:schemeClr val="bg1">
              <a:lumMod val="65000"/>
            </a:schemeClr>
          </a:solidFill>
        </p:grpSpPr>
        <p:sp>
          <p:nvSpPr>
            <p:cNvPr id="8"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 name="Ορθογώνιο 5"/>
          <p:cNvSpPr/>
          <p:nvPr/>
        </p:nvSpPr>
        <p:spPr>
          <a:xfrm>
            <a:off x="1951742" y="509548"/>
            <a:ext cx="3065583" cy="461665"/>
          </a:xfrm>
          <a:prstGeom prst="rect">
            <a:avLst/>
          </a:prstGeom>
        </p:spPr>
        <p:txBody>
          <a:bodyPr wrap="none">
            <a:spAutoFit/>
          </a:bodyPr>
          <a:lstStyle/>
          <a:p>
            <a:pPr algn="ctr"/>
            <a:r>
              <a:rPr lang="el-GR" sz="2400" b="1" dirty="0" smtClean="0">
                <a:solidFill>
                  <a:srgbClr val="002060"/>
                </a:solidFill>
              </a:rPr>
              <a:t>ΑΠΟΣΤΟΛΗ Γ.Γ.Π.Π.</a:t>
            </a:r>
            <a:endParaRPr lang="en-US" sz="2400" b="1" dirty="0">
              <a:solidFill>
                <a:srgbClr val="002060"/>
              </a:solidFill>
            </a:endParaRPr>
          </a:p>
        </p:txBody>
      </p:sp>
      <p:sp>
        <p:nvSpPr>
          <p:cNvPr id="5" name="Ορθογώνιο 4"/>
          <p:cNvSpPr/>
          <p:nvPr/>
        </p:nvSpPr>
        <p:spPr>
          <a:xfrm>
            <a:off x="772199" y="1714673"/>
            <a:ext cx="6096000" cy="830997"/>
          </a:xfrm>
          <a:prstGeom prst="rect">
            <a:avLst/>
          </a:prstGeom>
        </p:spPr>
        <p:txBody>
          <a:bodyPr>
            <a:spAutoFit/>
          </a:bodyPr>
          <a:lstStyle/>
          <a:p>
            <a:pPr algn="just"/>
            <a:r>
              <a:rPr lang="el-GR" sz="1600" dirty="0">
                <a:solidFill>
                  <a:srgbClr val="002060"/>
                </a:solidFill>
              </a:rPr>
              <a:t> Η Γενική Γραμματεία Πολιτικής Προστασίας (Γ.Γ.Π.Π.) που συστάθηκε με την παράγραφο 1 του άρθρου 4 του ν. 2344/1995 (Α΄ 212) υπάγεται στο Υπουργείο Προστασίας του Πολίτη</a:t>
            </a:r>
          </a:p>
        </p:txBody>
      </p:sp>
      <p:sp>
        <p:nvSpPr>
          <p:cNvPr id="10" name="Ορθογώνιο 9"/>
          <p:cNvSpPr/>
          <p:nvPr/>
        </p:nvSpPr>
        <p:spPr>
          <a:xfrm>
            <a:off x="772199" y="3249492"/>
            <a:ext cx="6096000" cy="3046988"/>
          </a:xfrm>
          <a:prstGeom prst="rect">
            <a:avLst/>
          </a:prstGeom>
        </p:spPr>
        <p:txBody>
          <a:bodyPr>
            <a:spAutoFit/>
          </a:bodyPr>
          <a:lstStyle/>
          <a:p>
            <a:pPr algn="just"/>
            <a:r>
              <a:rPr lang="el-GR" sz="1600" dirty="0">
                <a:solidFill>
                  <a:srgbClr val="002060"/>
                </a:solidFill>
              </a:rPr>
              <a:t>Η Γ.Γ.Π.Π. συνιστά υπερκείμενη Επιχειρησιακή Δομή του Εθνικού Μηχανισμού και έχει ως αποστολή τη μελέτη, την επεξεργασία, τον σχεδιασμό, την οργάνωση και τον συντονισμό του συνόλου των δράσεων πολιτικής προστασίας όλων των εμπλεκόμενων φορέων, για την πρόληψη, ετοιμότητα, αντιμετώπιση και αποκατάσταση των φυσικών, τεχνολογικών καταστροφών και λοιπών απειλών, που δύναται να προκαλέσουν καταστάσεις εκτάκτου ανάγκης κατά τη διάρκεια ειρηνικής περιόδου, με στόχο την προστασία της ζωής, της υγείας, της περιουσίας των πολιτών, του φυσικού περιβάλλοντος και της πολιτιστικής κληρονομιάς, τον έλεγχο εφαρμογής των ανωτέρω, καθώς και την ενημέρωση των πολιτών για τα ζητήματα </a:t>
            </a:r>
            <a:r>
              <a:rPr lang="el-GR" sz="1600" dirty="0" smtClean="0">
                <a:solidFill>
                  <a:srgbClr val="002060"/>
                </a:solidFill>
              </a:rPr>
              <a:t>αυτά.</a:t>
            </a:r>
            <a:endParaRPr lang="el-GR" sz="1600" dirty="0">
              <a:solidFill>
                <a:srgbClr val="002060"/>
              </a:solidFill>
            </a:endParaRPr>
          </a:p>
        </p:txBody>
      </p:sp>
    </p:spTree>
    <p:extLst>
      <p:ext uri="{BB962C8B-B14F-4D97-AF65-F5344CB8AC3E}">
        <p14:creationId xmlns:p14="http://schemas.microsoft.com/office/powerpoint/2010/main" val="3322265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1351838" y="278716"/>
            <a:ext cx="4265399" cy="461665"/>
          </a:xfrm>
          <a:prstGeom prst="rect">
            <a:avLst/>
          </a:prstGeom>
        </p:spPr>
        <p:txBody>
          <a:bodyPr wrap="none">
            <a:spAutoFit/>
          </a:bodyPr>
          <a:lstStyle/>
          <a:p>
            <a:pPr algn="ctr"/>
            <a:r>
              <a:rPr lang="el-GR" sz="2400" b="1" dirty="0" smtClean="0">
                <a:solidFill>
                  <a:srgbClr val="002060"/>
                </a:solidFill>
              </a:rPr>
              <a:t>ΑΡΜΟΔΙΟΤΗΤΕΣ Γ.Γ.Π.Π. (1)</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179832" y="1247887"/>
            <a:ext cx="6096000" cy="4278094"/>
          </a:xfrm>
          <a:prstGeom prst="rect">
            <a:avLst/>
          </a:prstGeom>
          <a:solidFill>
            <a:schemeClr val="tx2">
              <a:lumMod val="40000"/>
              <a:lumOff val="60000"/>
            </a:schemeClr>
          </a:solidFill>
          <a:effectLst>
            <a:reflection blurRad="6350" stA="50000" endA="275" endPos="40000" dist="101600" dir="5400000" sy="-100000" algn="bl" rotWithShape="0"/>
          </a:effectLst>
        </p:spPr>
        <p:txBody>
          <a:bodyPr>
            <a:spAutoFit/>
          </a:bodyPr>
          <a:lstStyle/>
          <a:p>
            <a:pPr marL="285750" indent="-285750" algn="just">
              <a:buFont typeface="Wingdings" pitchFamily="2" charset="2"/>
              <a:buChar char="v"/>
            </a:pPr>
            <a:r>
              <a:rPr lang="el-GR" sz="1700" dirty="0" smtClean="0">
                <a:solidFill>
                  <a:srgbClr val="002060"/>
                </a:solidFill>
              </a:rPr>
              <a:t>Επεξεργάζεται</a:t>
            </a:r>
            <a:r>
              <a:rPr lang="el-GR" sz="1700" dirty="0">
                <a:solidFill>
                  <a:srgbClr val="002060"/>
                </a:solidFill>
              </a:rPr>
              <a:t>, σχεδιάζει, καθορίζει και παρακολουθεί την εφαρμογή της πολιτικής στον τομέα της πολιτικής προστασίας</a:t>
            </a:r>
            <a:r>
              <a:rPr lang="el-GR" sz="1700" dirty="0" smtClean="0">
                <a:solidFill>
                  <a:srgbClr val="002060"/>
                </a:solidFill>
              </a:rPr>
              <a:t>.</a:t>
            </a:r>
          </a:p>
          <a:p>
            <a:pPr marL="285750" indent="-285750" algn="just">
              <a:buFont typeface="Wingdings" pitchFamily="2" charset="2"/>
              <a:buChar char="v"/>
            </a:pPr>
            <a:r>
              <a:rPr lang="el-GR" sz="1700" dirty="0">
                <a:solidFill>
                  <a:srgbClr val="002060"/>
                </a:solidFill>
              </a:rPr>
              <a:t> Προωθεί και συντονίζει τις διαδικασίες για τη διαμόρφωση του Εθνικού Σχεδιασμού Πολιτικής Προστασίας, σύμφωνα με την Εθνική Πολιτική Μείωσης Κινδύνου Καταστροφών, επεξεργάζεται τις σχετικές προτάσεις, εισηγείται την έγκρισή του στη Διυπουργική Επιτροπή Εθνικού Σχεδιασμού Πολιτικής </a:t>
            </a:r>
            <a:r>
              <a:rPr lang="el-GR" sz="1700" dirty="0" smtClean="0">
                <a:solidFill>
                  <a:srgbClr val="002060"/>
                </a:solidFill>
              </a:rPr>
              <a:t>Προστασίας</a:t>
            </a:r>
          </a:p>
          <a:p>
            <a:pPr marL="285750" indent="-285750" algn="just">
              <a:buFont typeface="Wingdings" pitchFamily="2" charset="2"/>
              <a:buChar char="v"/>
            </a:pPr>
            <a:r>
              <a:rPr lang="el-GR" sz="1700" dirty="0" smtClean="0">
                <a:solidFill>
                  <a:srgbClr val="002060"/>
                </a:solidFill>
              </a:rPr>
              <a:t>Παρακολουθεί </a:t>
            </a:r>
            <a:r>
              <a:rPr lang="el-GR" sz="1700" dirty="0">
                <a:solidFill>
                  <a:srgbClr val="002060"/>
                </a:solidFill>
              </a:rPr>
              <a:t>την εφαρμογή του Εθνικού Σχεδιασμού Πολιτικής Προστασίας και προβαίνει σε έλεγχο της εφαρμογής </a:t>
            </a:r>
            <a:r>
              <a:rPr lang="el-GR" sz="1700" dirty="0" smtClean="0">
                <a:solidFill>
                  <a:srgbClr val="002060"/>
                </a:solidFill>
              </a:rPr>
              <a:t>του</a:t>
            </a:r>
          </a:p>
          <a:p>
            <a:pPr marL="285750" indent="-285750" algn="just">
              <a:buFont typeface="Wingdings" pitchFamily="2" charset="2"/>
              <a:buChar char="v"/>
            </a:pPr>
            <a:r>
              <a:rPr lang="el-GR" sz="1700" dirty="0">
                <a:solidFill>
                  <a:srgbClr val="002060"/>
                </a:solidFill>
              </a:rPr>
              <a:t> Καταρτίζει, σε συνεργασία με τους συναρμόδιους κρατικούς φορείς, το πρόγραμμα προμηθειών όλων των μηχανικών υλικών και μέσων, που είναι αναγκαία για την Πολιτική Προστασία της Χώρας</a:t>
            </a:r>
          </a:p>
        </p:txBody>
      </p:sp>
      <p:sp>
        <p:nvSpPr>
          <p:cNvPr id="3" name="TextBox 2"/>
          <p:cNvSpPr txBox="1"/>
          <p:nvPr/>
        </p:nvSpPr>
        <p:spPr>
          <a:xfrm>
            <a:off x="6681674" y="1247887"/>
            <a:ext cx="5286549" cy="4801314"/>
          </a:xfrm>
          <a:prstGeom prst="rect">
            <a:avLst/>
          </a:prstGeom>
          <a:solidFill>
            <a:schemeClr val="accent1">
              <a:lumMod val="40000"/>
              <a:lumOff val="60000"/>
            </a:schemeClr>
          </a:solidFill>
          <a:effectLst>
            <a:outerShdw blurRad="152400" dist="317500" dir="5400000" sx="90000" sy="-19000" rotWithShape="0">
              <a:prstClr val="black">
                <a:alpha val="15000"/>
              </a:prstClr>
            </a:outerShdw>
            <a:reflection blurRad="6350" stA="50000" endA="295" endPos="92000" dist="101600" dir="5400000" sy="-100000" algn="bl" rotWithShape="0"/>
          </a:effectLst>
        </p:spPr>
        <p:txBody>
          <a:bodyPr wrap="square" rtlCol="0">
            <a:spAutoFit/>
          </a:bodyPr>
          <a:lstStyle/>
          <a:p>
            <a:pPr marL="285750" indent="-285750" algn="just">
              <a:buFont typeface="Wingdings" pitchFamily="2" charset="2"/>
              <a:buChar char="Ø"/>
            </a:pPr>
            <a:r>
              <a:rPr lang="el-GR" sz="1700" dirty="0" smtClean="0">
                <a:solidFill>
                  <a:srgbClr val="002060"/>
                </a:solidFill>
              </a:rPr>
              <a:t>Συνεργάζεται </a:t>
            </a:r>
            <a:r>
              <a:rPr lang="el-GR" sz="1700" dirty="0">
                <a:solidFill>
                  <a:srgbClr val="002060"/>
                </a:solidFill>
              </a:rPr>
              <a:t>με την επιστημονική και ερευνητική κοινότητα, τα ερευνητικά και ακαδημαϊκά ιδρύματα της χώρας και με δημόσιους και ιδιωτικούς φορείς, με σκοπό την αξιοποίηση γνώσεων, δεξιοτήτων και προϊόντων εφαρμοσμένης έρευνας και καινοτομίας. </a:t>
            </a:r>
          </a:p>
          <a:p>
            <a:pPr marL="285750" indent="-285750" algn="just">
              <a:buFont typeface="Wingdings" pitchFamily="2" charset="2"/>
              <a:buChar char="Ø"/>
            </a:pPr>
            <a:r>
              <a:rPr lang="el-GR" sz="1700" dirty="0" smtClean="0">
                <a:solidFill>
                  <a:srgbClr val="002060"/>
                </a:solidFill>
              </a:rPr>
              <a:t>Αξιοποιεί</a:t>
            </a:r>
            <a:r>
              <a:rPr lang="el-GR" sz="1700" dirty="0">
                <a:solidFill>
                  <a:srgbClr val="002060"/>
                </a:solidFill>
              </a:rPr>
              <a:t>, εγκρίνει και χρηματοδοτεί προγράμματα πληροφορικής και επικοινωνιών, τεχνολογίες εφαρμοσμένης έρευνας και μελέτες για την υποστήριξη του σχεδιασμού πολιτικής προστασίας και την ενημέρωση του </a:t>
            </a:r>
            <a:r>
              <a:rPr lang="el-GR" sz="1700" dirty="0" smtClean="0">
                <a:solidFill>
                  <a:srgbClr val="002060"/>
                </a:solidFill>
              </a:rPr>
              <a:t>πληθυσμού</a:t>
            </a:r>
          </a:p>
          <a:p>
            <a:pPr marL="285750" indent="-285750" algn="just">
              <a:buFont typeface="Wingdings" pitchFamily="2" charset="2"/>
              <a:buChar char="Ø"/>
            </a:pPr>
            <a:r>
              <a:rPr lang="el-GR" sz="1700" dirty="0">
                <a:solidFill>
                  <a:srgbClr val="002060"/>
                </a:solidFill>
              </a:rPr>
              <a:t>Η Γ.Γ.Π.Π. έχει την ευθύνη τήρησης Ειδικού Φακέλου Καταστροφής, για κάθε μεγάλης έντασης καταστροφή, στον οποίο περιέχονται τα στοιχεία του συνόλου των ενεργειών, στο πλαίσιο του αντίστοιχου σχεδιασμού, για την αντιμετώπιση των καταστροφών κατά την εκδήλωση των φαινομένων</a:t>
            </a:r>
          </a:p>
        </p:txBody>
      </p:sp>
    </p:spTree>
    <p:extLst>
      <p:ext uri="{BB962C8B-B14F-4D97-AF65-F5344CB8AC3E}">
        <p14:creationId xmlns:p14="http://schemas.microsoft.com/office/powerpoint/2010/main" val="1963803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1351838" y="278716"/>
            <a:ext cx="4265399" cy="461665"/>
          </a:xfrm>
          <a:prstGeom prst="rect">
            <a:avLst/>
          </a:prstGeom>
        </p:spPr>
        <p:txBody>
          <a:bodyPr wrap="none">
            <a:spAutoFit/>
          </a:bodyPr>
          <a:lstStyle/>
          <a:p>
            <a:pPr algn="ctr"/>
            <a:r>
              <a:rPr lang="el-GR" sz="2400" b="1" dirty="0" smtClean="0">
                <a:solidFill>
                  <a:srgbClr val="002060"/>
                </a:solidFill>
              </a:rPr>
              <a:t>ΑΡΜΟΔΙΟΤΗΤΕΣ Γ.Γ.Π.Π. (2)</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179832" y="1247887"/>
            <a:ext cx="6096000" cy="5062924"/>
          </a:xfrm>
          <a:prstGeom prst="rect">
            <a:avLst/>
          </a:prstGeom>
        </p:spPr>
        <p:txBody>
          <a:bodyPr>
            <a:spAutoFit/>
          </a:bodyPr>
          <a:lstStyle/>
          <a:p>
            <a:pPr marL="285750" indent="-285750" algn="just">
              <a:buFont typeface="Wingdings" pitchFamily="2" charset="2"/>
              <a:buChar char="v"/>
            </a:pPr>
            <a:r>
              <a:rPr lang="el-GR" sz="1700" dirty="0">
                <a:solidFill>
                  <a:srgbClr val="002060"/>
                </a:solidFill>
              </a:rPr>
              <a:t> Η Γ.Γ.Π.Π. είναι αρμόδια για τον συντονισμό των εμπλεκόμενων φορέων σε όλες τις φάσεις του κύκλου καταστροφών και </a:t>
            </a:r>
            <a:r>
              <a:rPr lang="el-GR" sz="1700" dirty="0" smtClean="0">
                <a:solidFill>
                  <a:srgbClr val="002060"/>
                </a:solidFill>
              </a:rPr>
              <a:t>απειλών</a:t>
            </a:r>
          </a:p>
          <a:p>
            <a:pPr marL="285750" indent="-285750" algn="just">
              <a:buFont typeface="Wingdings" pitchFamily="2" charset="2"/>
              <a:buChar char="v"/>
            </a:pPr>
            <a:r>
              <a:rPr lang="el-GR" sz="1700" dirty="0">
                <a:solidFill>
                  <a:srgbClr val="002060"/>
                </a:solidFill>
              </a:rPr>
              <a:t> Συντονίζει την προετοιμασία του δυναμικού και των μέσων Πολιτικής Προστασίας της Χώρας για την αντιμετώπιση ενδεχόμενων καταστροφών, στο πλαίσιο του υφιστάμενου σχεδιασμού, ανά κατάσταση ετοιμότητας. </a:t>
            </a:r>
            <a:endParaRPr lang="el-GR" sz="1700" dirty="0" smtClean="0">
              <a:solidFill>
                <a:srgbClr val="002060"/>
              </a:solidFill>
            </a:endParaRPr>
          </a:p>
          <a:p>
            <a:pPr marL="285750" indent="-285750" algn="just">
              <a:buFont typeface="Wingdings" pitchFamily="2" charset="2"/>
              <a:buChar char="v"/>
            </a:pPr>
            <a:r>
              <a:rPr lang="el-GR" sz="1700" dirty="0" smtClean="0">
                <a:solidFill>
                  <a:srgbClr val="002060"/>
                </a:solidFill>
              </a:rPr>
              <a:t>Αξιοποιεί </a:t>
            </a:r>
            <a:r>
              <a:rPr lang="el-GR" sz="1700" dirty="0">
                <a:solidFill>
                  <a:srgbClr val="002060"/>
                </a:solidFill>
              </a:rPr>
              <a:t>τα διαθέσιμα επιστημονικά στοιχεία και τις πληροφορίες για την κινητοποίηση του δυναμικού και των μέσων Πολιτικής Προστασίας της Χώρας, εν όψει επαπειλούμενου κινδύνου ή προειδοποίησης για εκδήλωση αυξημένης διακινδύνευσης συμβάντων φυσικών και τεχνολογικών </a:t>
            </a:r>
            <a:r>
              <a:rPr lang="el-GR" sz="1700" dirty="0" smtClean="0">
                <a:solidFill>
                  <a:srgbClr val="002060"/>
                </a:solidFill>
              </a:rPr>
              <a:t>καταστροφών.</a:t>
            </a:r>
          </a:p>
          <a:p>
            <a:pPr marL="285750" indent="-285750" algn="just">
              <a:buFont typeface="Wingdings" pitchFamily="2" charset="2"/>
              <a:buChar char="v"/>
            </a:pPr>
            <a:r>
              <a:rPr lang="el-GR" sz="1700" dirty="0" smtClean="0">
                <a:solidFill>
                  <a:srgbClr val="002060"/>
                </a:solidFill>
              </a:rPr>
              <a:t>Οργανώνει </a:t>
            </a:r>
            <a:r>
              <a:rPr lang="el-GR" sz="1700" dirty="0">
                <a:solidFill>
                  <a:srgbClr val="002060"/>
                </a:solidFill>
              </a:rPr>
              <a:t>και λειτουργεί Μονάδα Ευρωπαϊκού Αριθμού έκτακτης Ανάγκης </a:t>
            </a:r>
            <a:r>
              <a:rPr lang="el-GR" sz="1700" dirty="0" smtClean="0">
                <a:solidFill>
                  <a:srgbClr val="002060"/>
                </a:solidFill>
              </a:rPr>
              <a:t>(112).</a:t>
            </a:r>
          </a:p>
          <a:p>
            <a:pPr marL="285750" indent="-285750" algn="just">
              <a:buFont typeface="Wingdings" pitchFamily="2" charset="2"/>
              <a:buChar char="v"/>
            </a:pPr>
            <a:r>
              <a:rPr lang="el-GR" sz="1700" dirty="0">
                <a:solidFill>
                  <a:srgbClr val="002060"/>
                </a:solidFill>
              </a:rPr>
              <a:t> Συντονίζει το έργο και τις δράσεις αντιμετώπισης των καταστροφών, κατά την εκδήλωση των φαινομένων, καθώς και το έργο αποκατάστασης των προκαλούμενων ζημιών. </a:t>
            </a:r>
          </a:p>
        </p:txBody>
      </p:sp>
      <p:sp>
        <p:nvSpPr>
          <p:cNvPr id="4" name="TextBox 3"/>
          <p:cNvSpPr txBox="1"/>
          <p:nvPr/>
        </p:nvSpPr>
        <p:spPr>
          <a:xfrm>
            <a:off x="6551271" y="1247887"/>
            <a:ext cx="5463251" cy="5324535"/>
          </a:xfrm>
          <a:prstGeom prst="rect">
            <a:avLst/>
          </a:prstGeom>
          <a:noFill/>
        </p:spPr>
        <p:txBody>
          <a:bodyPr wrap="square" rtlCol="0">
            <a:spAutoFit/>
          </a:bodyPr>
          <a:lstStyle/>
          <a:p>
            <a:pPr marL="285750" indent="-285750" algn="just">
              <a:buFont typeface="Wingdings" pitchFamily="2" charset="2"/>
              <a:buChar char="v"/>
            </a:pPr>
            <a:r>
              <a:rPr lang="el-GR" sz="1700" dirty="0">
                <a:solidFill>
                  <a:srgbClr val="002060"/>
                </a:solidFill>
              </a:rPr>
              <a:t>Μεριμνά, μέσω των εμπλεκομένων φορέων του Εθνικού Μηχανισμού, για την ασφάλεια και προστασία της ζωής, της υγείας και περιουσίας των πολιτών και του Κράτους, του φυσικού περιβάλλοντος και, ιδίως, του δασικού πλούτου της Χώρας, καθώς και της πολιτιστικής </a:t>
            </a:r>
            <a:r>
              <a:rPr lang="el-GR" sz="1700" dirty="0" smtClean="0">
                <a:solidFill>
                  <a:srgbClr val="002060"/>
                </a:solidFill>
              </a:rPr>
              <a:t>κληρονομιάς.</a:t>
            </a:r>
          </a:p>
          <a:p>
            <a:pPr marL="285750" indent="-285750" algn="just">
              <a:buFont typeface="Wingdings" pitchFamily="2" charset="2"/>
              <a:buChar char="v"/>
            </a:pPr>
            <a:r>
              <a:rPr lang="el-GR" sz="1700" dirty="0">
                <a:solidFill>
                  <a:srgbClr val="002060"/>
                </a:solidFill>
              </a:rPr>
              <a:t>Μεριμνά, σε περίπτωση εξελισσόμενης ή επικείμενης καταστροφής, για την οργανωμένη απομάκρυνση των πολιτών από μία περιοχή για λόγους προστασίας της ζωής ή της υγείας τους. </a:t>
            </a:r>
            <a:endParaRPr lang="el-GR" sz="1700" dirty="0" smtClean="0">
              <a:solidFill>
                <a:srgbClr val="002060"/>
              </a:solidFill>
            </a:endParaRPr>
          </a:p>
          <a:p>
            <a:pPr marL="285750" indent="-285750" algn="just">
              <a:buFont typeface="Wingdings" pitchFamily="2" charset="2"/>
              <a:buChar char="v"/>
            </a:pPr>
            <a:r>
              <a:rPr lang="el-GR" sz="1700" dirty="0">
                <a:solidFill>
                  <a:srgbClr val="002060"/>
                </a:solidFill>
              </a:rPr>
              <a:t> Είναι υπεύθυνη για τη λειτουργία, σε μόνιμη βάση και για όλη τη διάρκεια του εικοσιτετραώρου, των Περιφερειακών Κέντρων Πολιτικής Προστασίας (ΠΕ.ΚΕ.Π.Π.) και του Ενιαίου Συντονιστικού Κέντρου Διαχείρισης Κρίσεων (Ε.Σ.ΚΕ.ΔΙ.Κ.) </a:t>
            </a:r>
            <a:endParaRPr lang="el-GR" sz="1700" dirty="0" smtClean="0">
              <a:solidFill>
                <a:srgbClr val="002060"/>
              </a:solidFill>
            </a:endParaRPr>
          </a:p>
          <a:p>
            <a:pPr marL="285750" indent="-285750" algn="just">
              <a:buFont typeface="Wingdings" pitchFamily="2" charset="2"/>
              <a:buChar char="v"/>
            </a:pPr>
            <a:r>
              <a:rPr lang="el-GR" sz="1700" dirty="0">
                <a:solidFill>
                  <a:srgbClr val="002060"/>
                </a:solidFill>
              </a:rPr>
              <a:t> Η Γ.Γ.Π.Π. καταρτίζει και συντονίζει το έργο της πληροφόρησης και ευαισθητοποίησης των πολιτών στον τομέα της Πολιτικής </a:t>
            </a:r>
            <a:r>
              <a:rPr lang="el-GR" sz="1700" dirty="0" smtClean="0">
                <a:solidFill>
                  <a:srgbClr val="002060"/>
                </a:solidFill>
              </a:rPr>
              <a:t>Προστασίας</a:t>
            </a:r>
          </a:p>
          <a:p>
            <a:pPr marL="285750" indent="-285750" algn="just">
              <a:buFont typeface="Wingdings" pitchFamily="2" charset="2"/>
              <a:buChar char="v"/>
            </a:pPr>
            <a:r>
              <a:rPr lang="el-GR" sz="1700" dirty="0">
                <a:solidFill>
                  <a:srgbClr val="002060"/>
                </a:solidFill>
              </a:rPr>
              <a:t> </a:t>
            </a:r>
            <a:r>
              <a:rPr lang="el-GR" sz="1700" dirty="0" smtClean="0">
                <a:solidFill>
                  <a:srgbClr val="002060"/>
                </a:solidFill>
              </a:rPr>
              <a:t>Η </a:t>
            </a:r>
            <a:r>
              <a:rPr lang="el-GR" sz="1700" dirty="0">
                <a:solidFill>
                  <a:srgbClr val="002060"/>
                </a:solidFill>
              </a:rPr>
              <a:t>Γ.Γ.Π.Π. τηρεί το Ενιαίο Μητρώο Εθελοντισμού Πολιτικής Προστασίας</a:t>
            </a:r>
          </a:p>
        </p:txBody>
      </p:sp>
    </p:spTree>
    <p:extLst>
      <p:ext uri="{BB962C8B-B14F-4D97-AF65-F5344CB8AC3E}">
        <p14:creationId xmlns:p14="http://schemas.microsoft.com/office/powerpoint/2010/main" val="33234523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1351838" y="278716"/>
            <a:ext cx="4265399" cy="461665"/>
          </a:xfrm>
          <a:prstGeom prst="rect">
            <a:avLst/>
          </a:prstGeom>
        </p:spPr>
        <p:txBody>
          <a:bodyPr wrap="none">
            <a:spAutoFit/>
          </a:bodyPr>
          <a:lstStyle/>
          <a:p>
            <a:pPr algn="ctr"/>
            <a:r>
              <a:rPr lang="el-GR" sz="2400" b="1" dirty="0" smtClean="0">
                <a:solidFill>
                  <a:srgbClr val="002060"/>
                </a:solidFill>
              </a:rPr>
              <a:t>ΑΡΜΟΔΙΟΤΗΤΕΣ Γ.Γ.Π.Π. (3)</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83689" y="1109387"/>
            <a:ext cx="11761383" cy="5062924"/>
          </a:xfrm>
          <a:prstGeom prst="rect">
            <a:avLst/>
          </a:prstGeom>
        </p:spPr>
        <p:txBody>
          <a:bodyPr wrap="square">
            <a:spAutoFit/>
          </a:bodyPr>
          <a:lstStyle/>
          <a:p>
            <a:pPr marL="285750" indent="-285750" algn="just">
              <a:buFont typeface="Wingdings" pitchFamily="2" charset="2"/>
              <a:buChar char="ü"/>
            </a:pPr>
            <a:r>
              <a:rPr lang="el-GR" sz="1700" dirty="0">
                <a:solidFill>
                  <a:srgbClr val="002060"/>
                </a:solidFill>
              </a:rPr>
              <a:t> Η Γ.Γ.Π.Π. συντονίζει τους εμπλεκόμενους φορείς και υπηρεσίες για την κατάρτιση των Γενικών, Περιφερειακών και Τοπικών Σχεδίων Πολιτικής Προστασίας, εγκρίνει τα Σχέδια </a:t>
            </a:r>
            <a:r>
              <a:rPr lang="el-GR" sz="1700" dirty="0" smtClean="0">
                <a:solidFill>
                  <a:srgbClr val="002060"/>
                </a:solidFill>
              </a:rPr>
              <a:t>αυτά.</a:t>
            </a:r>
          </a:p>
          <a:p>
            <a:pPr marL="285750" indent="-285750" algn="just">
              <a:buFont typeface="Wingdings" pitchFamily="2" charset="2"/>
              <a:buChar char="ü"/>
            </a:pPr>
            <a:r>
              <a:rPr lang="el-GR" sz="1700" dirty="0">
                <a:solidFill>
                  <a:srgbClr val="002060"/>
                </a:solidFill>
              </a:rPr>
              <a:t> Η Γ.Γ.Π.Π. είναι αρμόδια, μέσω της Εθνικής Σχολής Διαχείρισης Κρίσεων και Αντιμετώπισης Κινδύνων, για την εκπαίδευση και επιμόρφωση των στελεχών των εμπλεκόμενων φορέων του Εθνικού Μηχανισμού, των </a:t>
            </a:r>
            <a:r>
              <a:rPr lang="el-GR" sz="1700" dirty="0" smtClean="0">
                <a:solidFill>
                  <a:srgbClr val="002060"/>
                </a:solidFill>
              </a:rPr>
              <a:t>εθελοντών</a:t>
            </a:r>
            <a:r>
              <a:rPr lang="el-GR" sz="1700" dirty="0">
                <a:solidFill>
                  <a:srgbClr val="002060"/>
                </a:solidFill>
              </a:rPr>
              <a:t>, των στελεχών των Ο.Τ.Α. </a:t>
            </a:r>
            <a:r>
              <a:rPr lang="el-GR" sz="1700" dirty="0" err="1">
                <a:solidFill>
                  <a:srgbClr val="002060"/>
                </a:solidFill>
              </a:rPr>
              <a:t>α΄</a:t>
            </a:r>
            <a:r>
              <a:rPr lang="el-GR" sz="1700" dirty="0">
                <a:solidFill>
                  <a:srgbClr val="002060"/>
                </a:solidFill>
              </a:rPr>
              <a:t> και </a:t>
            </a:r>
            <a:r>
              <a:rPr lang="el-GR" sz="1700" dirty="0" err="1">
                <a:solidFill>
                  <a:srgbClr val="002060"/>
                </a:solidFill>
              </a:rPr>
              <a:t>β΄</a:t>
            </a:r>
            <a:r>
              <a:rPr lang="el-GR" sz="1700" dirty="0">
                <a:solidFill>
                  <a:srgbClr val="002060"/>
                </a:solidFill>
              </a:rPr>
              <a:t> βαθμού, των δημόσιων λειτουργών, καθώς και των πολιτών, σε θέματα πολιτικής προστασίας. </a:t>
            </a:r>
            <a:endParaRPr lang="el-GR" sz="1700" dirty="0" smtClean="0">
              <a:solidFill>
                <a:srgbClr val="002060"/>
              </a:solidFill>
            </a:endParaRPr>
          </a:p>
          <a:p>
            <a:pPr marL="285750" indent="-285750" algn="just">
              <a:buFont typeface="Wingdings" pitchFamily="2" charset="2"/>
              <a:buChar char="ü"/>
            </a:pPr>
            <a:r>
              <a:rPr lang="el-GR" sz="1700" dirty="0" smtClean="0">
                <a:solidFill>
                  <a:srgbClr val="002060"/>
                </a:solidFill>
              </a:rPr>
              <a:t>Συνεργάζεται</a:t>
            </a:r>
            <a:r>
              <a:rPr lang="el-GR" sz="1700" dirty="0">
                <a:solidFill>
                  <a:srgbClr val="002060"/>
                </a:solidFill>
              </a:rPr>
              <a:t>, χρηματοδοτεί και αναθέτει στην Ακαδημία Πολιτικής Προστασίας της Εθνικής Σχολής Διαχείρισης Κρίσεων και Αντιμετώπισης Κινδύνων, την εκπόνηση και εκτέλεση προγραμμάτων εκπαίδευσης, κατάρτισης, επιμόρφωσης και μετεκπαίδευσης των στελεχών των εμπλεκόμενων φορέων του Εθνικού Μηχανισμού, σε κεντρικό και περιφερειακό επίπεδο. </a:t>
            </a:r>
            <a:endParaRPr lang="el-GR" sz="1700" dirty="0" smtClean="0">
              <a:solidFill>
                <a:srgbClr val="002060"/>
              </a:solidFill>
            </a:endParaRPr>
          </a:p>
          <a:p>
            <a:pPr marL="285750" indent="-285750" algn="just">
              <a:buFont typeface="Wingdings" pitchFamily="2" charset="2"/>
              <a:buChar char="ü"/>
            </a:pPr>
            <a:r>
              <a:rPr lang="el-GR" sz="1700" dirty="0" smtClean="0">
                <a:solidFill>
                  <a:srgbClr val="002060"/>
                </a:solidFill>
              </a:rPr>
              <a:t>Συνεργάζεται </a:t>
            </a:r>
            <a:r>
              <a:rPr lang="el-GR" sz="1700" dirty="0">
                <a:solidFill>
                  <a:srgbClr val="002060"/>
                </a:solidFill>
              </a:rPr>
              <a:t>με το Εθνικό Κέντρο Δημόσιας Διοίκησης και Αυτοδιοίκησης για τον σχεδιασμό προγραμμάτων εκπαίδευσης, κατάρτισης, επιμόρφωσης και μετεκπαίδευσης των στελεχών των εμπλεκόμενων φορέων του Εθνικού Μηχανισμού, των στελεχών των Ο.Τ.Α. </a:t>
            </a:r>
            <a:r>
              <a:rPr lang="el-GR" sz="1700" dirty="0" err="1">
                <a:solidFill>
                  <a:srgbClr val="002060"/>
                </a:solidFill>
              </a:rPr>
              <a:t>α΄</a:t>
            </a:r>
            <a:r>
              <a:rPr lang="el-GR" sz="1700" dirty="0">
                <a:solidFill>
                  <a:srgbClr val="002060"/>
                </a:solidFill>
              </a:rPr>
              <a:t> και </a:t>
            </a:r>
            <a:r>
              <a:rPr lang="el-GR" sz="1700" dirty="0" err="1">
                <a:solidFill>
                  <a:srgbClr val="002060"/>
                </a:solidFill>
              </a:rPr>
              <a:t>β΄</a:t>
            </a:r>
            <a:r>
              <a:rPr lang="el-GR" sz="1700" dirty="0">
                <a:solidFill>
                  <a:srgbClr val="002060"/>
                </a:solidFill>
              </a:rPr>
              <a:t> βαθμού και των δημόσιων λειτουργών σε θέματα πολιτικής προστασίας. </a:t>
            </a:r>
            <a:endParaRPr lang="el-GR" sz="1700" dirty="0" smtClean="0">
              <a:solidFill>
                <a:srgbClr val="002060"/>
              </a:solidFill>
            </a:endParaRPr>
          </a:p>
          <a:p>
            <a:pPr marL="285750" indent="-285750" algn="just">
              <a:buFont typeface="Wingdings" pitchFamily="2" charset="2"/>
              <a:buChar char="ü"/>
            </a:pPr>
            <a:r>
              <a:rPr lang="el-GR" sz="1700" dirty="0">
                <a:solidFill>
                  <a:srgbClr val="002060"/>
                </a:solidFill>
              </a:rPr>
              <a:t> Η Γ.Γ.Π.Π. προωθεί τις σχέσεις της χώρας στον τομέα της Πολιτικής Προστασίας με τους αρμόδιους διεθνείς οργανισμούς και αντίστοιχους φορείς πολιτικής προστασίας άλλων χωρών, συντονίζει την παροχή επιστημονικής ή υλικής βοήθειας από και προς άλλες </a:t>
            </a:r>
            <a:r>
              <a:rPr lang="el-GR" sz="1700" dirty="0" smtClean="0">
                <a:solidFill>
                  <a:srgbClr val="002060"/>
                </a:solidFill>
              </a:rPr>
              <a:t>χώρες</a:t>
            </a:r>
          </a:p>
          <a:p>
            <a:pPr marL="285750" indent="-285750" algn="just">
              <a:buFont typeface="Wingdings" pitchFamily="2" charset="2"/>
              <a:buChar char="ü"/>
            </a:pPr>
            <a:r>
              <a:rPr lang="el-GR" sz="1700" dirty="0">
                <a:solidFill>
                  <a:srgbClr val="002060"/>
                </a:solidFill>
              </a:rPr>
              <a:t>10. Η Γ.Γ.Π.Π. εισηγείται στον Υπουργό Προστασίας του Πολίτη κάθε αναγκαίο μέτρο για τον σχεδιασμό και την υλοποίηση της Πολιτικής Προστασίας της Χώρας</a:t>
            </a:r>
          </a:p>
        </p:txBody>
      </p:sp>
    </p:spTree>
    <p:extLst>
      <p:ext uri="{BB962C8B-B14F-4D97-AF65-F5344CB8AC3E}">
        <p14:creationId xmlns:p14="http://schemas.microsoft.com/office/powerpoint/2010/main" val="33009376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FE31AD7E-CFC1-418F-98A2-18CC1568DE7A}"/>
              </a:ext>
            </a:extLst>
          </p:cNvPr>
          <p:cNvGrpSpPr/>
          <p:nvPr/>
        </p:nvGrpSpPr>
        <p:grpSpPr>
          <a:xfrm>
            <a:off x="0" y="1918544"/>
            <a:ext cx="11431630" cy="1405526"/>
            <a:chOff x="0" y="2023474"/>
            <a:chExt cx="11431630" cy="1405526"/>
          </a:xfrm>
          <a:solidFill>
            <a:schemeClr val="tx2">
              <a:lumMod val="40000"/>
              <a:lumOff val="60000"/>
            </a:schemeClr>
          </a:solidFill>
        </p:grpSpPr>
        <p:sp>
          <p:nvSpPr>
            <p:cNvPr id="4" name="Rectangle 3">
              <a:extLst>
                <a:ext uri="{FF2B5EF4-FFF2-40B4-BE49-F238E27FC236}">
                  <a16:creationId xmlns="" xmlns:a16="http://schemas.microsoft.com/office/drawing/2014/main" id="{4C0A3FD7-9EFF-42EC-8BCC-8DC54EFB8BBE}"/>
                </a:ext>
              </a:extLst>
            </p:cNvPr>
            <p:cNvSpPr/>
            <p:nvPr/>
          </p:nvSpPr>
          <p:spPr>
            <a:xfrm>
              <a:off x="0" y="3200400"/>
              <a:ext cx="6135482" cy="228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3413F97A-86EF-43CD-8CB7-E32D10AD6927}"/>
                </a:ext>
              </a:extLst>
            </p:cNvPr>
            <p:cNvSpPr/>
            <p:nvPr/>
          </p:nvSpPr>
          <p:spPr>
            <a:xfrm rot="2727637">
              <a:off x="7154945" y="448707"/>
              <a:ext cx="228600" cy="3413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 xmlns:a16="http://schemas.microsoft.com/office/drawing/2014/main" id="{7203772E-A1FB-4E49-8AF7-B31C59999691}"/>
                </a:ext>
              </a:extLst>
            </p:cNvPr>
            <p:cNvSpPr/>
            <p:nvPr/>
          </p:nvSpPr>
          <p:spPr>
            <a:xfrm rot="18872363" flipH="1">
              <a:off x="9542351" y="362795"/>
              <a:ext cx="228600" cy="3549958"/>
            </a:xfrm>
            <a:custGeom>
              <a:avLst/>
              <a:gdLst>
                <a:gd name="connsiteX0" fmla="*/ 0 w 228600"/>
                <a:gd name="connsiteY0" fmla="*/ 0 h 3549958"/>
                <a:gd name="connsiteX1" fmla="*/ 0 w 228600"/>
                <a:gd name="connsiteY1" fmla="*/ 3549958 h 3549958"/>
                <a:gd name="connsiteX2" fmla="*/ 10901 w 228600"/>
                <a:gd name="connsiteY2" fmla="*/ 3549958 h 3549958"/>
                <a:gd name="connsiteX3" fmla="*/ 228600 w 228600"/>
                <a:gd name="connsiteY3" fmla="*/ 3328731 h 3549958"/>
                <a:gd name="connsiteX4" fmla="*/ 228600 w 228600"/>
                <a:gd name="connsiteY4" fmla="*/ 0 h 3549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3549958">
                  <a:moveTo>
                    <a:pt x="0" y="0"/>
                  </a:moveTo>
                  <a:lnTo>
                    <a:pt x="0" y="3549958"/>
                  </a:lnTo>
                  <a:lnTo>
                    <a:pt x="10901" y="3549958"/>
                  </a:lnTo>
                  <a:lnTo>
                    <a:pt x="228600" y="3328731"/>
                  </a:lnTo>
                  <a:lnTo>
                    <a:pt x="22860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 xmlns:a16="http://schemas.microsoft.com/office/drawing/2014/main" id="{A31E7180-931A-4C17-9E5B-1625B2C7DEC1}"/>
              </a:ext>
            </a:extLst>
          </p:cNvPr>
          <p:cNvGrpSpPr/>
          <p:nvPr/>
        </p:nvGrpSpPr>
        <p:grpSpPr>
          <a:xfrm rot="10800000">
            <a:off x="5518929" y="3559557"/>
            <a:ext cx="6673071" cy="1405526"/>
            <a:chOff x="4758559" y="2023474"/>
            <a:chExt cx="6673071" cy="1405526"/>
          </a:xfrm>
          <a:solidFill>
            <a:schemeClr val="tx2">
              <a:lumMod val="75000"/>
            </a:schemeClr>
          </a:solidFill>
        </p:grpSpPr>
        <p:sp>
          <p:nvSpPr>
            <p:cNvPr id="8" name="Rectangle 7">
              <a:extLst>
                <a:ext uri="{FF2B5EF4-FFF2-40B4-BE49-F238E27FC236}">
                  <a16:creationId xmlns="" xmlns:a16="http://schemas.microsoft.com/office/drawing/2014/main" id="{AE8DF00D-8E76-4614-88B8-767E8BE23F4E}"/>
                </a:ext>
              </a:extLst>
            </p:cNvPr>
            <p:cNvSpPr/>
            <p:nvPr/>
          </p:nvSpPr>
          <p:spPr>
            <a:xfrm>
              <a:off x="4758559" y="3200400"/>
              <a:ext cx="1376923" cy="228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 xmlns:a16="http://schemas.microsoft.com/office/drawing/2014/main" id="{8531C40D-47AF-4709-89BF-A81A115A5003}"/>
                </a:ext>
              </a:extLst>
            </p:cNvPr>
            <p:cNvSpPr/>
            <p:nvPr/>
          </p:nvSpPr>
          <p:spPr>
            <a:xfrm rot="2727637">
              <a:off x="7154945" y="448707"/>
              <a:ext cx="228600" cy="3413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BF08A5D7-6365-49D1-8A3E-659608ED742D}"/>
                </a:ext>
              </a:extLst>
            </p:cNvPr>
            <p:cNvSpPr/>
            <p:nvPr/>
          </p:nvSpPr>
          <p:spPr>
            <a:xfrm rot="18872363" flipH="1">
              <a:off x="9542351" y="362795"/>
              <a:ext cx="228600" cy="3549958"/>
            </a:xfrm>
            <a:custGeom>
              <a:avLst/>
              <a:gdLst>
                <a:gd name="connsiteX0" fmla="*/ 0 w 228600"/>
                <a:gd name="connsiteY0" fmla="*/ 0 h 3549958"/>
                <a:gd name="connsiteX1" fmla="*/ 0 w 228600"/>
                <a:gd name="connsiteY1" fmla="*/ 3549958 h 3549958"/>
                <a:gd name="connsiteX2" fmla="*/ 10901 w 228600"/>
                <a:gd name="connsiteY2" fmla="*/ 3549958 h 3549958"/>
                <a:gd name="connsiteX3" fmla="*/ 228600 w 228600"/>
                <a:gd name="connsiteY3" fmla="*/ 3328731 h 3549958"/>
                <a:gd name="connsiteX4" fmla="*/ 228600 w 228600"/>
                <a:gd name="connsiteY4" fmla="*/ 0 h 3549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3549958">
                  <a:moveTo>
                    <a:pt x="0" y="0"/>
                  </a:moveTo>
                  <a:lnTo>
                    <a:pt x="0" y="3549958"/>
                  </a:lnTo>
                  <a:lnTo>
                    <a:pt x="10901" y="3549958"/>
                  </a:lnTo>
                  <a:lnTo>
                    <a:pt x="228600" y="3328731"/>
                  </a:lnTo>
                  <a:lnTo>
                    <a:pt x="22860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Θέση εικόνας 12"/>
          <p:cNvPicPr>
            <a:picLocks noGrp="1" noChangeAspect="1"/>
          </p:cNvPicPr>
          <p:nvPr>
            <p:ph type="pic" idx="12"/>
          </p:nvPr>
        </p:nvPicPr>
        <p:blipFill>
          <a:blip r:embed="rId2" cstate="print">
            <a:extLst>
              <a:ext uri="{28A0092B-C50C-407E-A947-70E740481C1C}">
                <a14:useLocalDpi xmlns:a14="http://schemas.microsoft.com/office/drawing/2010/main" val="0"/>
              </a:ext>
            </a:extLst>
          </a:blip>
          <a:srcRect l="16908" r="16908"/>
          <a:stretch>
            <a:fillRect/>
          </a:stretch>
        </p:blipFill>
        <p:spPr/>
      </p:pic>
      <p:grpSp>
        <p:nvGrpSpPr>
          <p:cNvPr id="37"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39"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1" name="Ορθογώνιο 40"/>
          <p:cNvSpPr/>
          <p:nvPr/>
        </p:nvSpPr>
        <p:spPr>
          <a:xfrm>
            <a:off x="53539" y="278716"/>
            <a:ext cx="6862007" cy="461665"/>
          </a:xfrm>
          <a:prstGeom prst="rect">
            <a:avLst/>
          </a:prstGeom>
        </p:spPr>
        <p:txBody>
          <a:bodyPr wrap="none">
            <a:spAutoFit/>
          </a:bodyPr>
          <a:lstStyle/>
          <a:p>
            <a:pPr algn="ctr"/>
            <a:r>
              <a:rPr lang="el-GR" sz="2400" b="1" dirty="0" smtClean="0">
                <a:solidFill>
                  <a:srgbClr val="002060"/>
                </a:solidFill>
              </a:rPr>
              <a:t>ΑΡΜΟΔΙΟΤΗΤΕΣ Γ</a:t>
            </a:r>
            <a:r>
              <a:rPr lang="en-US" sz="2400" b="1" dirty="0" smtClean="0">
                <a:solidFill>
                  <a:srgbClr val="002060"/>
                </a:solidFill>
              </a:rPr>
              <a:t>E</a:t>
            </a:r>
            <a:r>
              <a:rPr lang="el-GR" sz="2400" b="1" dirty="0" smtClean="0">
                <a:solidFill>
                  <a:srgbClr val="002060"/>
                </a:solidFill>
              </a:rPr>
              <a:t>ΝΙΚΟΥ ΓΡΑΜΜΑΤΕΑ Π.Π.</a:t>
            </a:r>
            <a:endParaRPr lang="en-US" sz="2400" b="1" dirty="0">
              <a:solidFill>
                <a:srgbClr val="002060"/>
              </a:solidFill>
            </a:endParaRPr>
          </a:p>
        </p:txBody>
      </p:sp>
      <p:sp>
        <p:nvSpPr>
          <p:cNvPr id="2" name="Ορθογώνιο 1"/>
          <p:cNvSpPr/>
          <p:nvPr/>
        </p:nvSpPr>
        <p:spPr>
          <a:xfrm>
            <a:off x="66490" y="970275"/>
            <a:ext cx="6096000" cy="5586145"/>
          </a:xfrm>
          <a:prstGeom prst="rect">
            <a:avLst/>
          </a:prstGeom>
        </p:spPr>
        <p:txBody>
          <a:bodyPr>
            <a:spAutoFit/>
          </a:bodyPr>
          <a:lstStyle/>
          <a:p>
            <a:pPr marL="285750" indent="-285750" algn="just">
              <a:buFont typeface="Wingdings" pitchFamily="2" charset="2"/>
              <a:buChar char="q"/>
            </a:pPr>
            <a:r>
              <a:rPr lang="el-GR" sz="1700" dirty="0" smtClean="0">
                <a:solidFill>
                  <a:srgbClr val="002060"/>
                </a:solidFill>
              </a:rPr>
              <a:t>Συντονίζει </a:t>
            </a:r>
            <a:r>
              <a:rPr lang="el-GR" sz="1700" dirty="0">
                <a:solidFill>
                  <a:srgbClr val="002060"/>
                </a:solidFill>
              </a:rPr>
              <a:t>και κατευθύνει το έργο της πολιτικής προστασίας σε όλες τις φάσεις του κύκλου των καταστροφών και </a:t>
            </a:r>
            <a:r>
              <a:rPr lang="el-GR" sz="1700" dirty="0" smtClean="0">
                <a:solidFill>
                  <a:srgbClr val="002060"/>
                </a:solidFill>
              </a:rPr>
              <a:t>απειλών.</a:t>
            </a:r>
            <a:endParaRPr lang="en-US" sz="1700" dirty="0" smtClean="0">
              <a:solidFill>
                <a:srgbClr val="002060"/>
              </a:solidFill>
            </a:endParaRPr>
          </a:p>
          <a:p>
            <a:pPr marL="285750" indent="-285750" algn="just">
              <a:buFont typeface="Wingdings" pitchFamily="2" charset="2"/>
              <a:buChar char="q"/>
            </a:pPr>
            <a:r>
              <a:rPr lang="el-GR" sz="1700" dirty="0" smtClean="0">
                <a:solidFill>
                  <a:srgbClr val="002060"/>
                </a:solidFill>
              </a:rPr>
              <a:t>Εκδίδει </a:t>
            </a:r>
            <a:r>
              <a:rPr lang="el-GR" sz="1700" dirty="0">
                <a:solidFill>
                  <a:srgbClr val="002060"/>
                </a:solidFill>
              </a:rPr>
              <a:t>την απόφαση για την κήρυξη μιας περιοχής σε κατάσταση έκτακτης ανάγκης πολιτικής προστασίας σύμφωνα με το άρθρο 25 του παρόντος. </a:t>
            </a:r>
            <a:endParaRPr lang="en-US" sz="1700" dirty="0" smtClean="0">
              <a:solidFill>
                <a:srgbClr val="002060"/>
              </a:solidFill>
            </a:endParaRPr>
          </a:p>
          <a:p>
            <a:pPr marL="285750" indent="-285750" algn="just">
              <a:buFont typeface="Wingdings" pitchFamily="2" charset="2"/>
              <a:buChar char="q"/>
            </a:pPr>
            <a:r>
              <a:rPr lang="el-GR" sz="1700" dirty="0" smtClean="0">
                <a:solidFill>
                  <a:srgbClr val="002060"/>
                </a:solidFill>
              </a:rPr>
              <a:t>Εκδίδει </a:t>
            </a:r>
            <a:r>
              <a:rPr lang="el-GR" sz="1700" dirty="0">
                <a:solidFill>
                  <a:srgbClr val="002060"/>
                </a:solidFill>
              </a:rPr>
              <a:t>την απόφαση για την κήρυξη μιας περιοχής σε κατάσταση ειδικής κινητοποίησης πολιτικής προστασίας </a:t>
            </a:r>
            <a:endParaRPr lang="en-US" sz="1700" dirty="0" smtClean="0">
              <a:solidFill>
                <a:srgbClr val="002060"/>
              </a:solidFill>
            </a:endParaRPr>
          </a:p>
          <a:p>
            <a:pPr marL="285750" indent="-285750" algn="just">
              <a:buFont typeface="Wingdings" pitchFamily="2" charset="2"/>
              <a:buChar char="q"/>
            </a:pPr>
            <a:endParaRPr lang="en-US" sz="1700" dirty="0">
              <a:solidFill>
                <a:srgbClr val="002060"/>
              </a:solidFill>
            </a:endParaRPr>
          </a:p>
          <a:p>
            <a:pPr marL="285750" indent="-285750" algn="just">
              <a:buFont typeface="Wingdings" pitchFamily="2" charset="2"/>
              <a:buChar char="q"/>
            </a:pPr>
            <a:r>
              <a:rPr lang="el-GR" sz="1700" dirty="0" smtClean="0">
                <a:solidFill>
                  <a:srgbClr val="002060"/>
                </a:solidFill>
              </a:rPr>
              <a:t>Εκδίδει </a:t>
            </a:r>
            <a:r>
              <a:rPr lang="el-GR" sz="1700" dirty="0">
                <a:solidFill>
                  <a:srgbClr val="002060"/>
                </a:solidFill>
              </a:rPr>
              <a:t>την απόφαση της περίπτωσης </a:t>
            </a:r>
            <a:r>
              <a:rPr lang="el-GR" sz="1700" dirty="0" err="1">
                <a:solidFill>
                  <a:srgbClr val="002060"/>
                </a:solidFill>
              </a:rPr>
              <a:t>α΄</a:t>
            </a:r>
            <a:r>
              <a:rPr lang="el-GR" sz="1700" dirty="0">
                <a:solidFill>
                  <a:srgbClr val="002060"/>
                </a:solidFill>
              </a:rPr>
              <a:t> της παραγράφου 2 του άρθρου 3 του ν. 3013/2002 (Α΄ 102) και συντονίζει τη διάθεση του αναγκαίου ανθρώπινου δυναμικού, υλικών και μέσων, καθώς και της βοήθειας που παρέχεται, από άλλες χώρες, για την αντιμετώπιση των </a:t>
            </a:r>
            <a:r>
              <a:rPr lang="el-GR" sz="1700" dirty="0" smtClean="0">
                <a:solidFill>
                  <a:srgbClr val="002060"/>
                </a:solidFill>
              </a:rPr>
              <a:t>καταστροφών.</a:t>
            </a:r>
            <a:endParaRPr lang="en-US" sz="1700" dirty="0" smtClean="0">
              <a:solidFill>
                <a:srgbClr val="002060"/>
              </a:solidFill>
            </a:endParaRPr>
          </a:p>
          <a:p>
            <a:pPr marL="285750" indent="-285750" algn="just">
              <a:buFont typeface="Wingdings" pitchFamily="2" charset="2"/>
              <a:buChar char="q"/>
            </a:pPr>
            <a:r>
              <a:rPr lang="el-GR" sz="1700" dirty="0" smtClean="0">
                <a:solidFill>
                  <a:srgbClr val="002060"/>
                </a:solidFill>
              </a:rPr>
              <a:t>Σε </a:t>
            </a:r>
            <a:r>
              <a:rPr lang="el-GR" sz="1700" dirty="0">
                <a:solidFill>
                  <a:srgbClr val="002060"/>
                </a:solidFill>
              </a:rPr>
              <a:t>περίπτωση κινητοποίησης της πολιτικής προστασίας, αποφασίζει για την άμεση προμήθεια και διάθεση υλικών, εφοδίων και μέσων, καθ’ υπέρβαση των προϋπολογισθέντων, εφόσον τούτο κρίνεται απολύτως </a:t>
            </a:r>
            <a:r>
              <a:rPr lang="el-GR" sz="1700" dirty="0" smtClean="0">
                <a:solidFill>
                  <a:srgbClr val="002060"/>
                </a:solidFill>
              </a:rPr>
              <a:t>αναγκαίο.</a:t>
            </a:r>
            <a:endParaRPr lang="en-US" sz="1700" dirty="0" smtClean="0">
              <a:solidFill>
                <a:srgbClr val="002060"/>
              </a:solidFill>
            </a:endParaRPr>
          </a:p>
          <a:p>
            <a:pPr marL="285750" indent="-285750" algn="just">
              <a:buFont typeface="Wingdings" pitchFamily="2" charset="2"/>
              <a:buChar char="q"/>
            </a:pPr>
            <a:r>
              <a:rPr lang="el-GR" sz="1700" dirty="0" smtClean="0">
                <a:solidFill>
                  <a:srgbClr val="002060"/>
                </a:solidFill>
              </a:rPr>
              <a:t>Μπορεί</a:t>
            </a:r>
            <a:r>
              <a:rPr lang="el-GR" sz="1700" dirty="0">
                <a:solidFill>
                  <a:srgbClr val="002060"/>
                </a:solidFill>
              </a:rPr>
              <a:t>, με απόφασή του, να μεταβιβάζει αρμοδιότητές του σε ιεραρχικώς κατώτερα </a:t>
            </a:r>
            <a:r>
              <a:rPr lang="el-GR" sz="1700" dirty="0" smtClean="0">
                <a:solidFill>
                  <a:srgbClr val="002060"/>
                </a:solidFill>
              </a:rPr>
              <a:t>όργανα</a:t>
            </a:r>
            <a:r>
              <a:rPr lang="en-US" sz="1700" dirty="0" smtClean="0">
                <a:solidFill>
                  <a:srgbClr val="002060"/>
                </a:solidFill>
              </a:rPr>
              <a:t>.</a:t>
            </a:r>
            <a:endParaRPr lang="el-GR" sz="1700" dirty="0">
              <a:solidFill>
                <a:srgbClr val="002060"/>
              </a:solidFill>
            </a:endParaRPr>
          </a:p>
        </p:txBody>
      </p:sp>
    </p:spTree>
    <p:extLst>
      <p:ext uri="{BB962C8B-B14F-4D97-AF65-F5344CB8AC3E}">
        <p14:creationId xmlns:p14="http://schemas.microsoft.com/office/powerpoint/2010/main" val="2394626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81285"/>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194583" y="81285"/>
            <a:ext cx="6579879" cy="830997"/>
          </a:xfrm>
          <a:prstGeom prst="rect">
            <a:avLst/>
          </a:prstGeom>
        </p:spPr>
        <p:txBody>
          <a:bodyPr wrap="none">
            <a:spAutoFit/>
          </a:bodyPr>
          <a:lstStyle/>
          <a:p>
            <a:pPr algn="ctr"/>
            <a:r>
              <a:rPr lang="el-GR" sz="2400" b="1" dirty="0">
                <a:solidFill>
                  <a:srgbClr val="002060"/>
                </a:solidFill>
              </a:rPr>
              <a:t>Εθνικό Συντονιστικό </a:t>
            </a:r>
            <a:r>
              <a:rPr lang="el-GR" sz="2400" b="1" dirty="0" smtClean="0">
                <a:solidFill>
                  <a:srgbClr val="002060"/>
                </a:solidFill>
              </a:rPr>
              <a:t>Κέντρο Επιχειρήσεων</a:t>
            </a:r>
          </a:p>
          <a:p>
            <a:pPr algn="ctr"/>
            <a:r>
              <a:rPr lang="el-GR" sz="2400" b="1" dirty="0" smtClean="0">
                <a:solidFill>
                  <a:srgbClr val="002060"/>
                </a:solidFill>
              </a:rPr>
              <a:t> </a:t>
            </a:r>
            <a:r>
              <a:rPr lang="el-GR" sz="2400" b="1" dirty="0">
                <a:solidFill>
                  <a:srgbClr val="002060"/>
                </a:solidFill>
              </a:rPr>
              <a:t>και Διαχείρισης Κρίσεων (Ε.Σ.Κ.Ε.ΔΙ.Κ</a:t>
            </a:r>
            <a:r>
              <a:rPr lang="el-GR" sz="2400" b="1" dirty="0" smtClean="0">
                <a:solidFill>
                  <a:srgbClr val="002060"/>
                </a:solidFill>
              </a:rPr>
              <a:t>.) (1) </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2521" y="509548"/>
            <a:ext cx="4388011" cy="434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Ορθογώνιο 1"/>
          <p:cNvSpPr/>
          <p:nvPr/>
        </p:nvSpPr>
        <p:spPr>
          <a:xfrm>
            <a:off x="7442521" y="5254907"/>
            <a:ext cx="4572000" cy="1077218"/>
          </a:xfrm>
          <a:prstGeom prst="rect">
            <a:avLst/>
          </a:prstGeom>
        </p:spPr>
        <p:txBody>
          <a:bodyPr wrap="square">
            <a:spAutoFit/>
          </a:bodyPr>
          <a:lstStyle/>
          <a:p>
            <a:pPr algn="just"/>
            <a:r>
              <a:rPr lang="el-GR" sz="1600" dirty="0" smtClean="0">
                <a:solidFill>
                  <a:srgbClr val="002060"/>
                </a:solidFill>
              </a:rPr>
              <a:t>Το Ε.Σ.Κ.Ε.ΔΙ.Κ. αποτελεί </a:t>
            </a:r>
            <a:r>
              <a:rPr lang="el-GR" sz="1600" dirty="0">
                <a:solidFill>
                  <a:srgbClr val="002060"/>
                </a:solidFill>
              </a:rPr>
              <a:t>Ειδική Κεντρική Υπηρεσία του Πυροσβεστικού Σώματος (Π.Σ.) και εποπτεύεται από τον Γενικό Γραμματέα Πολιτικής Προστασίας. </a:t>
            </a:r>
          </a:p>
        </p:txBody>
      </p:sp>
      <p:sp>
        <p:nvSpPr>
          <p:cNvPr id="3" name="Ορθογώνιο 2"/>
          <p:cNvSpPr/>
          <p:nvPr/>
        </p:nvSpPr>
        <p:spPr>
          <a:xfrm>
            <a:off x="455438" y="1305342"/>
            <a:ext cx="6096000" cy="4524315"/>
          </a:xfrm>
          <a:prstGeom prst="rect">
            <a:avLst/>
          </a:prstGeom>
        </p:spPr>
        <p:txBody>
          <a:bodyPr>
            <a:spAutoFit/>
          </a:bodyPr>
          <a:lstStyle/>
          <a:p>
            <a:pPr algn="just"/>
            <a:r>
              <a:rPr lang="el-GR" sz="1600" b="1" dirty="0" smtClean="0">
                <a:solidFill>
                  <a:srgbClr val="002060"/>
                </a:solidFill>
              </a:rPr>
              <a:t>                                       Αρμοδιότητες:</a:t>
            </a:r>
          </a:p>
          <a:p>
            <a:pPr marL="285750" indent="-285750" algn="just">
              <a:buFont typeface="Wingdings" pitchFamily="2" charset="2"/>
              <a:buChar char="§"/>
            </a:pPr>
            <a:r>
              <a:rPr lang="el-GR" sz="1600" dirty="0" smtClean="0">
                <a:solidFill>
                  <a:srgbClr val="002060"/>
                </a:solidFill>
              </a:rPr>
              <a:t>Τον </a:t>
            </a:r>
            <a:r>
              <a:rPr lang="el-GR" sz="1600" dirty="0">
                <a:solidFill>
                  <a:srgbClr val="002060"/>
                </a:solidFill>
              </a:rPr>
              <a:t>επιχειρησιακό συντονισμό της κινητοποίησης των πυροσβεστικών δυνάμεων, μέσων και εξοπλισμού, κατά τις εντολές της φυσικής ηγεσίας του Πυροσβεστικού Σώματος στο πλαίσιο εκπλήρωσης της αποστολής του, για την αντιμετώπιση των συνεπειών από φυσικές, τεχνολογικές και λοιπές καταστροφές, τις περιπτώσεις διάσωσης και παροχής βοηθείας, περιφρούρησης και διαφύλαξης της περιουσίας που καταστράφηκε ή απειλήθηκε από πυρκαγιές ή άλλες καταστροφές. </a:t>
            </a:r>
            <a:r>
              <a:rPr lang="el-GR" sz="1600" dirty="0" smtClean="0">
                <a:solidFill>
                  <a:srgbClr val="002060"/>
                </a:solidFill>
              </a:rPr>
              <a:t> </a:t>
            </a:r>
          </a:p>
          <a:p>
            <a:pPr algn="just"/>
            <a:endParaRPr lang="el-GR" sz="1600" dirty="0" smtClean="0">
              <a:solidFill>
                <a:srgbClr val="002060"/>
              </a:solidFill>
            </a:endParaRPr>
          </a:p>
          <a:p>
            <a:pPr marL="285750" indent="-285750" algn="just">
              <a:buFont typeface="Wingdings" pitchFamily="2" charset="2"/>
              <a:buChar char="§"/>
            </a:pPr>
            <a:r>
              <a:rPr lang="el-GR" sz="1600" dirty="0" smtClean="0">
                <a:solidFill>
                  <a:srgbClr val="002060"/>
                </a:solidFill>
              </a:rPr>
              <a:t>Τη </a:t>
            </a:r>
            <a:r>
              <a:rPr lang="el-GR" sz="1600" dirty="0">
                <a:solidFill>
                  <a:srgbClr val="002060"/>
                </a:solidFill>
              </a:rPr>
              <a:t>συνδρομή σε φορείς του εσωτερικού, καθώς και σε φορείς άλλων χωρών στο πλαίσιο διακρατικών </a:t>
            </a:r>
            <a:r>
              <a:rPr lang="el-GR" sz="1600" dirty="0" smtClean="0">
                <a:solidFill>
                  <a:srgbClr val="002060"/>
                </a:solidFill>
              </a:rPr>
              <a:t>συμφωνιών.</a:t>
            </a:r>
          </a:p>
          <a:p>
            <a:pPr algn="just"/>
            <a:endParaRPr lang="el-GR" sz="1600" dirty="0" smtClean="0">
              <a:solidFill>
                <a:srgbClr val="002060"/>
              </a:solidFill>
            </a:endParaRPr>
          </a:p>
          <a:p>
            <a:pPr marL="285750" indent="-285750" algn="just">
              <a:buFont typeface="Wingdings" pitchFamily="2" charset="2"/>
              <a:buChar char="§"/>
            </a:pPr>
            <a:r>
              <a:rPr lang="el-GR" sz="1600" dirty="0" smtClean="0">
                <a:solidFill>
                  <a:srgbClr val="002060"/>
                </a:solidFill>
              </a:rPr>
              <a:t>Τον </a:t>
            </a:r>
            <a:r>
              <a:rPr lang="el-GR" sz="1600" dirty="0">
                <a:solidFill>
                  <a:srgbClr val="002060"/>
                </a:solidFill>
              </a:rPr>
              <a:t>επιχειρησιακό συντονισμό και τη συνεργασία όλων των συναρμόδιων Υπηρεσιών, στο πλαίσιο εφαρμογής του Εθνικού Σχεδιασμού Πολιτικής Προστασίας της Χώρας σε εθνικό, περιφερειακό και τοπικό επίπεδο. </a:t>
            </a:r>
          </a:p>
        </p:txBody>
      </p:sp>
    </p:spTree>
    <p:extLst>
      <p:ext uri="{BB962C8B-B14F-4D97-AF65-F5344CB8AC3E}">
        <p14:creationId xmlns:p14="http://schemas.microsoft.com/office/powerpoint/2010/main" val="10843465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81285"/>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194583" y="81285"/>
            <a:ext cx="6579879" cy="830997"/>
          </a:xfrm>
          <a:prstGeom prst="rect">
            <a:avLst/>
          </a:prstGeom>
        </p:spPr>
        <p:txBody>
          <a:bodyPr wrap="none">
            <a:spAutoFit/>
          </a:bodyPr>
          <a:lstStyle/>
          <a:p>
            <a:pPr algn="ctr"/>
            <a:r>
              <a:rPr lang="el-GR" sz="2400" b="1" dirty="0">
                <a:solidFill>
                  <a:srgbClr val="002060"/>
                </a:solidFill>
              </a:rPr>
              <a:t>Εθνικό Συντονιστικό </a:t>
            </a:r>
            <a:r>
              <a:rPr lang="el-GR" sz="2400" b="1" dirty="0" smtClean="0">
                <a:solidFill>
                  <a:srgbClr val="002060"/>
                </a:solidFill>
              </a:rPr>
              <a:t>Κέντρο Επιχειρήσεων</a:t>
            </a:r>
          </a:p>
          <a:p>
            <a:pPr algn="ctr"/>
            <a:r>
              <a:rPr lang="el-GR" sz="2400" b="1" dirty="0" smtClean="0">
                <a:solidFill>
                  <a:srgbClr val="002060"/>
                </a:solidFill>
              </a:rPr>
              <a:t> </a:t>
            </a:r>
            <a:r>
              <a:rPr lang="el-GR" sz="2400" b="1" dirty="0">
                <a:solidFill>
                  <a:srgbClr val="002060"/>
                </a:solidFill>
              </a:rPr>
              <a:t>και Διαχείρισης Κρίσεων (Ε.Σ.Κ.Ε.ΔΙ.Κ</a:t>
            </a:r>
            <a:r>
              <a:rPr lang="el-GR" sz="2400" b="1" dirty="0" smtClean="0">
                <a:solidFill>
                  <a:srgbClr val="002060"/>
                </a:solidFill>
              </a:rPr>
              <a:t>.) (2) </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79832" y="1105060"/>
            <a:ext cx="6815470" cy="5755422"/>
          </a:xfrm>
          <a:prstGeom prst="rect">
            <a:avLst/>
          </a:prstGeom>
        </p:spPr>
        <p:txBody>
          <a:bodyPr wrap="square">
            <a:spAutoFit/>
          </a:bodyPr>
          <a:lstStyle/>
          <a:p>
            <a:pPr algn="just"/>
            <a:r>
              <a:rPr lang="el-GR" sz="1600" b="1" dirty="0">
                <a:solidFill>
                  <a:srgbClr val="002060"/>
                </a:solidFill>
              </a:rPr>
              <a:t>                                       </a:t>
            </a:r>
            <a:r>
              <a:rPr lang="el-GR" sz="1600" b="1" dirty="0" smtClean="0">
                <a:solidFill>
                  <a:srgbClr val="002060"/>
                </a:solidFill>
              </a:rPr>
              <a:t>Στο </a:t>
            </a:r>
            <a:r>
              <a:rPr lang="el-GR" sz="1600" b="1" dirty="0">
                <a:solidFill>
                  <a:srgbClr val="002060"/>
                </a:solidFill>
              </a:rPr>
              <a:t>Ε.Σ.Κ.Ε.ΔΙ.Κ. λειτουργούν: </a:t>
            </a:r>
            <a:endParaRPr lang="el-GR" sz="1600" b="1" dirty="0" smtClean="0">
              <a:solidFill>
                <a:srgbClr val="002060"/>
              </a:solidFill>
            </a:endParaRPr>
          </a:p>
          <a:p>
            <a:pPr marL="285750" indent="-285750" algn="just">
              <a:buFont typeface="Wingdings" pitchFamily="2" charset="2"/>
              <a:buChar char="ü"/>
            </a:pPr>
            <a:r>
              <a:rPr lang="el-GR" sz="1600" dirty="0" smtClean="0">
                <a:solidFill>
                  <a:srgbClr val="002060"/>
                </a:solidFill>
              </a:rPr>
              <a:t>Μονάδα </a:t>
            </a:r>
            <a:r>
              <a:rPr lang="el-GR" sz="1600" dirty="0">
                <a:solidFill>
                  <a:srgbClr val="002060"/>
                </a:solidFill>
              </a:rPr>
              <a:t>Χερσαίων και Θαλάσσιων Επιχειρήσεων (Unit1-SEALOPS), η οποία, κυρίως, εποπτεύει και συντονίζει την κινητοποίηση των πυροσβεστικών, χερσαίων και θαλάσσιων, δυνάμεων για συμβάντα μεγάλης </a:t>
            </a:r>
            <a:r>
              <a:rPr lang="el-GR" sz="1600" dirty="0" smtClean="0">
                <a:solidFill>
                  <a:srgbClr val="002060"/>
                </a:solidFill>
              </a:rPr>
              <a:t>έκτασης.</a:t>
            </a:r>
          </a:p>
          <a:p>
            <a:pPr marL="285750" indent="-285750" algn="just">
              <a:buFont typeface="Wingdings" pitchFamily="2" charset="2"/>
              <a:buChar char="ü"/>
            </a:pPr>
            <a:r>
              <a:rPr lang="el-GR" sz="1600" dirty="0">
                <a:solidFill>
                  <a:srgbClr val="002060"/>
                </a:solidFill>
              </a:rPr>
              <a:t> Μονάδα Εναερίων Επιχειρήσεων (Unit2-AIROPS), η οποία είναι υπεύθυνη κυρίως για τον προγραμματισμό των εναέριων επιτηρήσεων και τον συντονισμό και τη διαχείριση των επιχειρησιακά διαθέσιμων που τελούν υπό τον έλεγχο του Ε.Σ.Κ.Ε.ΔΙ.Κ., εθνικών, ιδιόκτητων ή μισθωμένων, εναέριων μέσων </a:t>
            </a:r>
            <a:endParaRPr lang="el-GR" sz="1600" dirty="0" smtClean="0">
              <a:solidFill>
                <a:srgbClr val="002060"/>
              </a:solidFill>
            </a:endParaRPr>
          </a:p>
          <a:p>
            <a:pPr marL="285750" indent="-285750" algn="just">
              <a:buFont typeface="Wingdings" pitchFamily="2" charset="2"/>
              <a:buChar char="ü"/>
            </a:pPr>
            <a:r>
              <a:rPr lang="el-GR" sz="1600" dirty="0">
                <a:solidFill>
                  <a:srgbClr val="002060"/>
                </a:solidFill>
              </a:rPr>
              <a:t>Μονάδα Εμπλεκομένων Φορέων (Unit3-COMRES), η οποία είναι υπεύθυνη κυρίως για την εποπτεία και τον συντονισμό της κινητοποίησης των ανά περίπτωση εμπλεκόμενων επιχειρησιακά στην πολιτική προστασία δυνάμεων. </a:t>
            </a:r>
            <a:endParaRPr lang="el-GR" sz="1600" dirty="0" smtClean="0">
              <a:solidFill>
                <a:srgbClr val="002060"/>
              </a:solidFill>
            </a:endParaRPr>
          </a:p>
          <a:p>
            <a:pPr marL="285750" indent="-285750" algn="just">
              <a:buFont typeface="Wingdings" pitchFamily="2" charset="2"/>
              <a:buChar char="ü"/>
            </a:pPr>
            <a:r>
              <a:rPr lang="el-GR" sz="1600" dirty="0">
                <a:solidFill>
                  <a:srgbClr val="002060"/>
                </a:solidFill>
              </a:rPr>
              <a:t>Μονάδα Ευρωπαϊκού Μηχανισμού και Διεθνούς Συνδρομής (Unit4-EUCPM/RescEU), η οποία είναι αρμόδια για τη συμμετοχή του Ε.Σ.Κ.Ε.ΔΙ.Κ. στους μηχανισμούς ενεργοποίησης αντίστοιχων κέντρων άλλων χωρών και την ενεργοποίηση των απαραίτητων διαδικασιών στις περιπτώσεις αποστολής ή λήψης, διεθνούς </a:t>
            </a:r>
            <a:r>
              <a:rPr lang="el-GR" sz="1600" dirty="0" smtClean="0">
                <a:solidFill>
                  <a:srgbClr val="002060"/>
                </a:solidFill>
              </a:rPr>
              <a:t>βοηθείας</a:t>
            </a:r>
          </a:p>
          <a:p>
            <a:pPr marL="285750" indent="-285750" algn="just">
              <a:buFont typeface="Wingdings" pitchFamily="2" charset="2"/>
              <a:buChar char="ü"/>
            </a:pPr>
            <a:r>
              <a:rPr lang="el-GR" sz="1600" dirty="0">
                <a:solidFill>
                  <a:srgbClr val="002060"/>
                </a:solidFill>
              </a:rPr>
              <a:t>Μονάδα Ευρωπαϊκού Αριθμού έκτακτης Ανάγκης (Unit5-112), η οποία, μέσω αυτοματοποιημένης διαδικασίας υποδοχής κλήσεων, γραπτών μηνυμάτων, </a:t>
            </a:r>
            <a:r>
              <a:rPr lang="el-GR" sz="1600" dirty="0" err="1">
                <a:solidFill>
                  <a:srgbClr val="002060"/>
                </a:solidFill>
              </a:rPr>
              <a:t>πολυμεσικών</a:t>
            </a:r>
            <a:r>
              <a:rPr lang="el-GR" sz="1600" dirty="0">
                <a:solidFill>
                  <a:srgbClr val="002060"/>
                </a:solidFill>
              </a:rPr>
              <a:t> μηνυμάτων (</a:t>
            </a:r>
            <a:r>
              <a:rPr lang="el-GR" sz="1600" dirty="0" err="1">
                <a:solidFill>
                  <a:srgbClr val="002060"/>
                </a:solidFill>
              </a:rPr>
              <a:t>mms</a:t>
            </a:r>
            <a:r>
              <a:rPr lang="el-GR" sz="1600" dirty="0">
                <a:solidFill>
                  <a:srgbClr val="002060"/>
                </a:solidFill>
              </a:rPr>
              <a:t>), μηνυμάτων κυψέλης (CBS), καλύπτει τις ανάγκες και των πολιτών με </a:t>
            </a:r>
            <a:r>
              <a:rPr lang="el-GR" sz="1600" dirty="0" smtClean="0">
                <a:solidFill>
                  <a:srgbClr val="002060"/>
                </a:solidFill>
              </a:rPr>
              <a:t>αναπηρία.</a:t>
            </a:r>
            <a:endParaRPr lang="el-GR" sz="1600" dirty="0">
              <a:solidFill>
                <a:srgbClr val="002060"/>
              </a:solidFill>
            </a:endParaRP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1028" y="1064871"/>
            <a:ext cx="4699321" cy="375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286262" y="4817414"/>
            <a:ext cx="4797707" cy="2308324"/>
          </a:xfrm>
          <a:prstGeom prst="rect">
            <a:avLst/>
          </a:prstGeom>
          <a:noFill/>
        </p:spPr>
        <p:txBody>
          <a:bodyPr wrap="square" rtlCol="0">
            <a:spAutoFit/>
          </a:bodyPr>
          <a:lstStyle/>
          <a:p>
            <a:pPr marL="285750" indent="-285750" algn="just">
              <a:buFont typeface="Arial" pitchFamily="34" charset="0"/>
              <a:buChar char="•"/>
            </a:pPr>
            <a:r>
              <a:rPr lang="el-GR" sz="1600" dirty="0" smtClean="0">
                <a:solidFill>
                  <a:srgbClr val="002060"/>
                </a:solidFill>
              </a:rPr>
              <a:t>Εντοπίζει </a:t>
            </a:r>
            <a:r>
              <a:rPr lang="el-GR" sz="1600" dirty="0">
                <a:solidFill>
                  <a:srgbClr val="002060"/>
                </a:solidFill>
              </a:rPr>
              <a:t>τη θέση του καλούντος και δια της συλλογής κρίσιμων </a:t>
            </a:r>
            <a:r>
              <a:rPr lang="el-GR" sz="1600" dirty="0" smtClean="0">
                <a:solidFill>
                  <a:srgbClr val="002060"/>
                </a:solidFill>
              </a:rPr>
              <a:t>πληροφοριών</a:t>
            </a:r>
          </a:p>
          <a:p>
            <a:pPr marL="285750" indent="-285750" algn="just">
              <a:buFont typeface="Arial" pitchFamily="34" charset="0"/>
              <a:buChar char="•"/>
            </a:pPr>
            <a:r>
              <a:rPr lang="el-GR" sz="1600" dirty="0" smtClean="0">
                <a:solidFill>
                  <a:srgbClr val="002060"/>
                </a:solidFill>
              </a:rPr>
              <a:t>Συνδέεται και με περιστατικά </a:t>
            </a:r>
            <a:r>
              <a:rPr lang="el-GR" sz="1600" dirty="0">
                <a:solidFill>
                  <a:srgbClr val="002060"/>
                </a:solidFill>
              </a:rPr>
              <a:t>εξαφάνισης ή διακινδύνευσης </a:t>
            </a:r>
            <a:r>
              <a:rPr lang="el-GR" sz="1600" dirty="0" smtClean="0">
                <a:solidFill>
                  <a:srgbClr val="002060"/>
                </a:solidFill>
              </a:rPr>
              <a:t>ανήλικου</a:t>
            </a:r>
          </a:p>
          <a:p>
            <a:pPr marL="285750" indent="-285750" algn="just">
              <a:buFont typeface="Arial" pitchFamily="34" charset="0"/>
              <a:buChar char="•"/>
            </a:pPr>
            <a:r>
              <a:rPr lang="el-GR" sz="1600" dirty="0" smtClean="0">
                <a:solidFill>
                  <a:srgbClr val="002060"/>
                </a:solidFill>
              </a:rPr>
              <a:t>Σε </a:t>
            </a:r>
            <a:r>
              <a:rPr lang="el-GR" sz="1600" dirty="0">
                <a:solidFill>
                  <a:srgbClr val="002060"/>
                </a:solidFill>
              </a:rPr>
              <a:t>περίπτωση διακινδύνευσης της </a:t>
            </a:r>
            <a:r>
              <a:rPr lang="el-GR" sz="1600" dirty="0" smtClean="0">
                <a:solidFill>
                  <a:srgbClr val="002060"/>
                </a:solidFill>
              </a:rPr>
              <a:t>ζωής  επιτρέπει </a:t>
            </a:r>
            <a:r>
              <a:rPr lang="el-GR" sz="1600" dirty="0">
                <a:solidFill>
                  <a:srgbClr val="002060"/>
                </a:solidFill>
              </a:rPr>
              <a:t>στη Γενική Γραμματεία Πολιτικής Προστασίας, μέσω αποστολής </a:t>
            </a:r>
            <a:r>
              <a:rPr lang="el-GR" sz="1600" dirty="0" err="1" smtClean="0">
                <a:solidFill>
                  <a:srgbClr val="002060"/>
                </a:solidFill>
              </a:rPr>
              <a:t>προει</a:t>
            </a:r>
            <a:r>
              <a:rPr lang="el-GR" sz="1600" dirty="0" smtClean="0">
                <a:solidFill>
                  <a:srgbClr val="002060"/>
                </a:solidFill>
              </a:rPr>
              <a:t>-</a:t>
            </a:r>
            <a:r>
              <a:rPr lang="el-GR" sz="1600" dirty="0" err="1" smtClean="0">
                <a:solidFill>
                  <a:srgbClr val="002060"/>
                </a:solidFill>
              </a:rPr>
              <a:t>δοποιητικού</a:t>
            </a:r>
            <a:r>
              <a:rPr lang="el-GR" sz="1600" dirty="0" smtClean="0">
                <a:solidFill>
                  <a:srgbClr val="002060"/>
                </a:solidFill>
              </a:rPr>
              <a:t> </a:t>
            </a:r>
            <a:r>
              <a:rPr lang="el-GR" sz="1600" dirty="0">
                <a:solidFill>
                  <a:srgbClr val="002060"/>
                </a:solidFill>
              </a:rPr>
              <a:t>γραπτού </a:t>
            </a:r>
            <a:r>
              <a:rPr lang="el-GR" sz="1600" dirty="0" smtClean="0">
                <a:solidFill>
                  <a:srgbClr val="002060"/>
                </a:solidFill>
              </a:rPr>
              <a:t>μηνύματος.</a:t>
            </a:r>
          </a:p>
          <a:p>
            <a:pPr marL="285750" indent="-285750" algn="just">
              <a:buFont typeface="Arial" pitchFamily="34" charset="0"/>
              <a:buChar char="•"/>
            </a:pPr>
            <a:endParaRPr lang="el-GR" sz="1600" dirty="0">
              <a:solidFill>
                <a:srgbClr val="002060"/>
              </a:solidFill>
            </a:endParaRPr>
          </a:p>
        </p:txBody>
      </p:sp>
    </p:spTree>
    <p:extLst>
      <p:ext uri="{BB962C8B-B14F-4D97-AF65-F5344CB8AC3E}">
        <p14:creationId xmlns:p14="http://schemas.microsoft.com/office/powerpoint/2010/main" val="218044025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p>
          </p:txBody>
        </p:sp>
      </p:grpSp>
      <p:sp>
        <p:nvSpPr>
          <p:cNvPr id="31" name="Ορθογώνιο 30"/>
          <p:cNvSpPr/>
          <p:nvPr/>
        </p:nvSpPr>
        <p:spPr>
          <a:xfrm>
            <a:off x="44364" y="278716"/>
            <a:ext cx="6950938" cy="430887"/>
          </a:xfrm>
          <a:prstGeom prst="rect">
            <a:avLst/>
          </a:prstGeom>
        </p:spPr>
        <p:txBody>
          <a:bodyPr wrap="square">
            <a:spAutoFit/>
          </a:bodyPr>
          <a:lstStyle/>
          <a:p>
            <a:pPr algn="ctr"/>
            <a:r>
              <a:rPr lang="el-GR" sz="2200" b="1" dirty="0" smtClean="0">
                <a:solidFill>
                  <a:srgbClr val="002060"/>
                </a:solidFill>
              </a:rPr>
              <a:t>ΕΠΙΤΕΛΙΚΗ ΔΟΜΗ </a:t>
            </a:r>
            <a:r>
              <a:rPr lang="el-GR" sz="2200" b="1" dirty="0">
                <a:solidFill>
                  <a:srgbClr val="002060"/>
                </a:solidFill>
              </a:rPr>
              <a:t>ΕΣΠΑ </a:t>
            </a:r>
            <a:r>
              <a:rPr lang="el-GR" sz="2200" b="1" dirty="0" smtClean="0">
                <a:solidFill>
                  <a:srgbClr val="002060"/>
                </a:solidFill>
              </a:rPr>
              <a:t>ΠΟΛΙΤΙΚΗΣ ΠΡΟΣΤΑΣΙΑΣ</a:t>
            </a:r>
            <a:endParaRPr lang="en-US" sz="22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343210" y="1238982"/>
            <a:ext cx="6096000" cy="1477328"/>
          </a:xfrm>
          <a:prstGeom prst="rect">
            <a:avLst/>
          </a:prstGeom>
          <a:ln>
            <a:solidFill>
              <a:srgbClr val="002060"/>
            </a:solidFill>
            <a:prstDash val="lgDash"/>
          </a:ln>
        </p:spPr>
        <p:txBody>
          <a:bodyPr>
            <a:spAutoFit/>
          </a:bodyPr>
          <a:lstStyle/>
          <a:p>
            <a:pPr algn="just"/>
            <a:r>
              <a:rPr lang="el-GR" dirty="0">
                <a:solidFill>
                  <a:srgbClr val="002060"/>
                </a:solidFill>
              </a:rPr>
              <a:t> Στο Υπουργείο Προστασίας του Πολίτη συστήνεται νέα, σε Επίπεδο Διεύθυνσης, Ειδική Υπηρεσία με την ονομασία Επιτελική Δομή ΕΣΠΑ Πολιτικής Προστασίας (εφεξής Επιτελική Δομή), η οποία υπάγεται στον Γενικό Γραμματέα Πολιτικής Προστασίας</a:t>
            </a:r>
          </a:p>
        </p:txBody>
      </p:sp>
      <p:sp>
        <p:nvSpPr>
          <p:cNvPr id="4" name="Ορθογώνιο 3"/>
          <p:cNvSpPr/>
          <p:nvPr/>
        </p:nvSpPr>
        <p:spPr>
          <a:xfrm>
            <a:off x="4907194" y="3213040"/>
            <a:ext cx="6869810" cy="3139321"/>
          </a:xfrm>
          <a:prstGeom prst="rect">
            <a:avLst/>
          </a:prstGeom>
          <a:ln>
            <a:solidFill>
              <a:srgbClr val="002060"/>
            </a:solidFill>
            <a:prstDash val="lgDash"/>
          </a:ln>
        </p:spPr>
        <p:txBody>
          <a:bodyPr wrap="square">
            <a:spAutoFit/>
          </a:bodyPr>
          <a:lstStyle/>
          <a:p>
            <a:pPr algn="just"/>
            <a:r>
              <a:rPr lang="el-GR" dirty="0">
                <a:solidFill>
                  <a:srgbClr val="002060"/>
                </a:solidFill>
              </a:rPr>
              <a:t> Η Επιτελική Δομή έχει τις ενδεικτικά αναφερόμενες ειδικές αρμοδιότητες του άρθρου 17 του ν. 4314/2014, τις οποίες ασκεί αναλογικά για έργα χρηματοδοτούμενα από εθνικούς πόρους ή το Χρηματοδοτικό Μηχανισμό Ευρωπαϊκού Οικονομικού Χώρου (ΧΜ ΕΟΧ) ή άλλα ευρωπαϊκά και διεθνή προγράμματα και χρηματοδοτήσεις. Ειδικά για την Επιτελική Δομή ΕΣΠΑ της Πολιτικής Προστασίας, ως Πράξεις, για τις οποίες η Επιτελική Δομή έχει αρμοδιότητα τελικού δικαιούχου, νοούνται δράσεις που άπτονται της Πολιτικής Προστασίας και υλοποιούνται είτε από το Υπουργείο Προστασίας του Πολίτη και τους φορείς αυτού είτε από οποιοδήποτε άλλο Υπουργείο και τους φορείς του. </a:t>
            </a:r>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95301" y="1300613"/>
            <a:ext cx="4810875" cy="1727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210" y="3028103"/>
            <a:ext cx="4182491" cy="3509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98778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626696" y="157291"/>
            <a:ext cx="5796780" cy="769441"/>
          </a:xfrm>
          <a:prstGeom prst="rect">
            <a:avLst/>
          </a:prstGeom>
        </p:spPr>
        <p:txBody>
          <a:bodyPr wrap="none">
            <a:spAutoFit/>
          </a:bodyPr>
          <a:lstStyle/>
          <a:p>
            <a:pPr algn="ctr"/>
            <a:r>
              <a:rPr lang="el-GR" sz="2200" b="1" dirty="0" smtClean="0">
                <a:solidFill>
                  <a:srgbClr val="002060"/>
                </a:solidFill>
              </a:rPr>
              <a:t>ΕΠΙΧΕΙΡΗΣΙΑΚΟ ΤΑΜΕΙΟ ΠΡΟΛΗΨΗΣ ΚΑΙ</a:t>
            </a:r>
          </a:p>
          <a:p>
            <a:pPr algn="ctr"/>
            <a:r>
              <a:rPr lang="el-GR" sz="2200" b="1" dirty="0" smtClean="0">
                <a:solidFill>
                  <a:srgbClr val="002060"/>
                </a:solidFill>
              </a:rPr>
              <a:t> ΑΝΤΙΜΕΤΩΠΙΣΗΣ ΚΙΝΔΥΝΩΝ </a:t>
            </a:r>
            <a:r>
              <a:rPr lang="el-GR" sz="2200" b="1" dirty="0">
                <a:solidFill>
                  <a:srgbClr val="002060"/>
                </a:solidFill>
              </a:rPr>
              <a:t>(Ε.Τ.Π.Α.Κ.) </a:t>
            </a:r>
            <a:endParaRPr lang="en-US" sz="22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266302" y="2201410"/>
            <a:ext cx="6096000" cy="2585323"/>
          </a:xfrm>
          <a:prstGeom prst="rect">
            <a:avLst/>
          </a:prstGeom>
          <a:ln>
            <a:solidFill>
              <a:schemeClr val="accent6">
                <a:lumMod val="75000"/>
                <a:lumOff val="25000"/>
              </a:schemeClr>
            </a:solidFill>
            <a:prstDash val="sysDash"/>
          </a:ln>
        </p:spPr>
        <p:txBody>
          <a:bodyPr>
            <a:spAutoFit/>
          </a:bodyPr>
          <a:lstStyle/>
          <a:p>
            <a:pPr algn="just"/>
            <a:r>
              <a:rPr lang="el-GR" dirty="0">
                <a:solidFill>
                  <a:srgbClr val="002060"/>
                </a:solidFill>
              </a:rPr>
              <a:t> Το Επιχειρησιακό Ταμείο διαχειρίζεται χρηματοδοτήσεις φορέων του δημοσίου, λοιπών νομικών προσώπων, χρηματοδοτήσεις προγραμμάτων της Ευρωπαϊκής Ένωσης, άλλων διεθνών οργανισμών και λοιπών φορέων του εξωτερικού, αναφορικά με τον σχεδιασμό, την εκπόνηση και υλοποίηση μελετών, έργων, εργασιών και προμηθειών για την πρόληψη και αντιμετώπιση κινδύνων αρμοδιότητας της Γενικής Γραμματείας Πολιτικής Προστασίας </a:t>
            </a: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1674" y="1099595"/>
            <a:ext cx="5317413" cy="5183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6430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575" y="88222"/>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1" name="Ορθογώνιο 30"/>
          <p:cNvSpPr/>
          <p:nvPr/>
        </p:nvSpPr>
        <p:spPr>
          <a:xfrm>
            <a:off x="508626" y="113750"/>
            <a:ext cx="5951822" cy="830997"/>
          </a:xfrm>
          <a:prstGeom prst="rect">
            <a:avLst/>
          </a:prstGeom>
        </p:spPr>
        <p:txBody>
          <a:bodyPr wrap="none">
            <a:spAutoFit/>
          </a:bodyPr>
          <a:lstStyle/>
          <a:p>
            <a:pPr algn="ctr"/>
            <a:r>
              <a:rPr lang="el-GR" sz="2400" b="1" dirty="0" smtClean="0">
                <a:solidFill>
                  <a:srgbClr val="002060"/>
                </a:solidFill>
              </a:rPr>
              <a:t>ΕΘΝΙΚΗ ΣΧΟΛΗ ΔΙΑΧΕΙΡΙΣΗΣ ΚΡΙΣΕΩΝ</a:t>
            </a:r>
          </a:p>
          <a:p>
            <a:pPr algn="ctr"/>
            <a:r>
              <a:rPr lang="el-GR" sz="2400" b="1" dirty="0" smtClean="0">
                <a:solidFill>
                  <a:srgbClr val="002060"/>
                </a:solidFill>
              </a:rPr>
              <a:t> ΚΑΙ ΑΝΤΙΜΕΤΩΠΙΣΗΣ ΚΙΝΔΥΝΩΝ</a:t>
            </a:r>
            <a:endParaRPr lang="en-US" sz="2400" b="1" dirty="0">
              <a:solidFill>
                <a:srgbClr val="002060"/>
              </a:solidFill>
            </a:endParaRPr>
          </a:p>
        </p:txBody>
      </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179981" y="1373464"/>
            <a:ext cx="6096000" cy="2062103"/>
          </a:xfrm>
          <a:prstGeom prst="rect">
            <a:avLst/>
          </a:prstGeom>
        </p:spPr>
        <p:txBody>
          <a:bodyPr>
            <a:spAutoFit/>
          </a:bodyPr>
          <a:lstStyle/>
          <a:p>
            <a:pPr algn="just"/>
            <a:r>
              <a:rPr lang="el-GR" sz="1600" dirty="0">
                <a:solidFill>
                  <a:srgbClr val="002060"/>
                </a:solidFill>
              </a:rPr>
              <a:t>Ιδρύεται Εθνική Σχολή Διαχείρισης Κρίσεων και Αντιμετώπισης Κινδύνων ως νομικό πρόσωπο δημοσίου δικαίου, που έχει διοικητική και οικονομική αυτοτέλεια και η εποπτεία της ασκείται από τον Υπουργό Προστασίας του Πολίτη και τον Υπουργό Παιδείας και Θρησκευμάτων. Η Εθνική Σχολή Διαχείρισης Κρίσεων και Αντιμετώπισης Κινδύνων, εδρεύει στην Αττική και αποτελείται από την Πυροσβεστική Ακαδημία, την Ακαδημία Πολιτικής Προστασίας και το Κέντρο Ειδικών Εκπαιδεύσεων</a:t>
            </a:r>
          </a:p>
        </p:txBody>
      </p:sp>
      <p:sp>
        <p:nvSpPr>
          <p:cNvPr id="3" name="Ορθογώνιο 2"/>
          <p:cNvSpPr/>
          <p:nvPr/>
        </p:nvSpPr>
        <p:spPr>
          <a:xfrm>
            <a:off x="6681674" y="621846"/>
            <a:ext cx="5286549" cy="6740307"/>
          </a:xfrm>
          <a:prstGeom prst="rect">
            <a:avLst/>
          </a:prstGeom>
        </p:spPr>
        <p:txBody>
          <a:bodyPr wrap="square">
            <a:spAutoFit/>
          </a:bodyPr>
          <a:lstStyle/>
          <a:p>
            <a:pPr algn="ctr"/>
            <a:r>
              <a:rPr lang="el-GR" sz="1600" dirty="0">
                <a:solidFill>
                  <a:srgbClr val="002060"/>
                </a:solidFill>
              </a:rPr>
              <a:t> </a:t>
            </a:r>
            <a:r>
              <a:rPr lang="el-GR" sz="1600" b="1" dirty="0" smtClean="0">
                <a:solidFill>
                  <a:srgbClr val="002060"/>
                </a:solidFill>
              </a:rPr>
              <a:t>Αρμοδιότητες: </a:t>
            </a:r>
          </a:p>
          <a:p>
            <a:pPr marL="285750" indent="-285750" algn="just">
              <a:buFont typeface="Wingdings" pitchFamily="2" charset="2"/>
              <a:buChar char="§"/>
            </a:pPr>
            <a:r>
              <a:rPr lang="el-GR" sz="1600" dirty="0" smtClean="0">
                <a:solidFill>
                  <a:srgbClr val="002060"/>
                </a:solidFill>
              </a:rPr>
              <a:t>Να </a:t>
            </a:r>
            <a:r>
              <a:rPr lang="el-GR" sz="1600" dirty="0">
                <a:solidFill>
                  <a:srgbClr val="002060"/>
                </a:solidFill>
              </a:rPr>
              <a:t>συνεργάζεται και να συνάπτει προγραμματικές συμφωνίες, μνημόνια ή συμβάσεις με Α.Ε.Ι. της Χώρας ή της αλλοδαπής, με εκπαιδευτικά ιδρύματα και Σχολές των Ενόπλων Δυνάμεων και των άλλων Σωμάτων Ασφαλείας, με το Εθνικό Κέντρο Δημόσιας Διοίκησης και Αυτοδιοίκησης, με την Ελληνική Εταιρεία Τοπικής Ανάπτυξης και Αυτοδιοίκησης, με φορείς του δημόσιου και του ευρύτερου δημόσιου τομέα, τους ερευνητικούς και τεχνολογικούς </a:t>
            </a:r>
            <a:r>
              <a:rPr lang="el-GR" sz="1600" dirty="0" smtClean="0">
                <a:solidFill>
                  <a:srgbClr val="002060"/>
                </a:solidFill>
              </a:rPr>
              <a:t>φορείς</a:t>
            </a:r>
          </a:p>
          <a:p>
            <a:pPr marL="285750" indent="-285750" algn="just">
              <a:buFont typeface="Wingdings" pitchFamily="2" charset="2"/>
              <a:buChar char="§"/>
            </a:pPr>
            <a:r>
              <a:rPr lang="el-GR" sz="1600" dirty="0">
                <a:solidFill>
                  <a:srgbClr val="002060"/>
                </a:solidFill>
              </a:rPr>
              <a:t> Να σχεδιάζει και να υλοποιεί, σε συνεργασία με Α.Ε.Ι. της Χώρας ή της αλλοδαπής, προγράμματα, μαθήματα διδασκαλίας ή σεμινάρια για την εκμάθηση ξένων γλωσσών ή την πιστοποίηση σε θέματα ξενόγλωσσης ειδικής ορολογίας που αφορά το Πυροσβεστικό Σώμα και την Πολιτική </a:t>
            </a:r>
            <a:r>
              <a:rPr lang="el-GR" sz="1600" dirty="0" smtClean="0">
                <a:solidFill>
                  <a:srgbClr val="002060"/>
                </a:solidFill>
              </a:rPr>
              <a:t>Προστασία</a:t>
            </a:r>
          </a:p>
          <a:p>
            <a:pPr marL="285750" indent="-285750" algn="just">
              <a:buFont typeface="Wingdings" pitchFamily="2" charset="2"/>
              <a:buChar char="§"/>
            </a:pPr>
            <a:r>
              <a:rPr lang="el-GR" sz="1600" dirty="0">
                <a:solidFill>
                  <a:srgbClr val="002060"/>
                </a:solidFill>
              </a:rPr>
              <a:t>Να εκπονεί μελέτες, να διεξάγει έρευνες, να παρέχει συμβουλευτικές υπηρεσίες, να συμμετέχει σε διαγωνισμούς για την ανάληψη επιστημονικών και εκπαιδευτικών </a:t>
            </a:r>
            <a:r>
              <a:rPr lang="el-GR" sz="1600" dirty="0" smtClean="0">
                <a:solidFill>
                  <a:srgbClr val="002060"/>
                </a:solidFill>
              </a:rPr>
              <a:t>δράσεων</a:t>
            </a:r>
          </a:p>
          <a:p>
            <a:pPr marL="285750" indent="-285750" algn="just">
              <a:buFont typeface="Wingdings" pitchFamily="2" charset="2"/>
              <a:buChar char="§"/>
            </a:pPr>
            <a:r>
              <a:rPr lang="el-GR" sz="1600" dirty="0" smtClean="0">
                <a:solidFill>
                  <a:srgbClr val="002060"/>
                </a:solidFill>
              </a:rPr>
              <a:t>Να </a:t>
            </a:r>
            <a:r>
              <a:rPr lang="el-GR" sz="1600" dirty="0">
                <a:solidFill>
                  <a:srgbClr val="002060"/>
                </a:solidFill>
              </a:rPr>
              <a:t>υλοποιεί, σε συνεργασία με άλλους φορείς, ευρωπαϊκά ή άλλα εκπαιδευτικά και ερευνητικά προγράμματα. </a:t>
            </a:r>
            <a:endParaRPr lang="el-GR" sz="1600" dirty="0" smtClean="0">
              <a:solidFill>
                <a:srgbClr val="002060"/>
              </a:solidFill>
            </a:endParaRPr>
          </a:p>
          <a:p>
            <a:pPr marL="285750" indent="-285750" algn="just">
              <a:buFont typeface="Wingdings" pitchFamily="2" charset="2"/>
              <a:buChar char="§"/>
            </a:pPr>
            <a:r>
              <a:rPr lang="el-GR" sz="1600" dirty="0">
                <a:solidFill>
                  <a:srgbClr val="002060"/>
                </a:solidFill>
              </a:rPr>
              <a:t>Να παρέχει υπηρεσίες, εκπαιδευτικού και ερευνητικού </a:t>
            </a:r>
            <a:r>
              <a:rPr lang="el-GR" sz="1600" dirty="0" smtClean="0">
                <a:solidFill>
                  <a:srgbClr val="002060"/>
                </a:solidFill>
              </a:rPr>
              <a:t>περιεχομένου.</a:t>
            </a:r>
          </a:p>
          <a:p>
            <a:pPr marL="285750" indent="-285750" algn="just">
              <a:buFont typeface="Wingdings" pitchFamily="2" charset="2"/>
              <a:buChar char="§"/>
            </a:pPr>
            <a:endParaRPr lang="el-GR" sz="1600" dirty="0" smtClean="0">
              <a:solidFill>
                <a:srgbClr val="002060"/>
              </a:solidFill>
            </a:endParaRPr>
          </a:p>
          <a:p>
            <a:pPr marL="285750" indent="-285750" algn="just">
              <a:buFont typeface="Wingdings" pitchFamily="2" charset="2"/>
              <a:buChar char="§"/>
            </a:pPr>
            <a:endParaRPr lang="el-GR" sz="1600" dirty="0">
              <a:solidFill>
                <a:srgbClr val="002060"/>
              </a:solidFill>
            </a:endParaRP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980" y="3345084"/>
            <a:ext cx="6280467" cy="3405305"/>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86430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513549" y="139278"/>
            <a:ext cx="5681363" cy="830997"/>
          </a:xfrm>
          <a:prstGeom prst="rect">
            <a:avLst/>
          </a:prstGeom>
        </p:spPr>
        <p:txBody>
          <a:bodyPr wrap="none">
            <a:spAutoFit/>
          </a:bodyPr>
          <a:lstStyle/>
          <a:p>
            <a:pPr algn="ctr"/>
            <a:r>
              <a:rPr lang="el-GR" sz="2400" b="1" dirty="0" smtClean="0">
                <a:solidFill>
                  <a:srgbClr val="002060"/>
                </a:solidFill>
              </a:rPr>
              <a:t>ΚΕΝΤΡΟ ΜΕΛΕΤΩΝ </a:t>
            </a:r>
          </a:p>
          <a:p>
            <a:pPr algn="ctr"/>
            <a:r>
              <a:rPr lang="el-GR" sz="2400" b="1" dirty="0" smtClean="0">
                <a:solidFill>
                  <a:srgbClr val="002060"/>
                </a:solidFill>
              </a:rPr>
              <a:t>ΔΙΑΧΕΙΡΙΣΗΣ ΚΡΙΣΕΩΝ </a:t>
            </a:r>
            <a:r>
              <a:rPr lang="el-GR" sz="2400" b="1" dirty="0">
                <a:solidFill>
                  <a:srgbClr val="002060"/>
                </a:solidFill>
              </a:rPr>
              <a:t>(ΚΕ.ΜΕ.ΔΙ.Κ.) </a:t>
            </a:r>
          </a:p>
        </p:txBody>
      </p:sp>
      <p:sp>
        <p:nvSpPr>
          <p:cNvPr id="3" name="Ορθογώνιο 2"/>
          <p:cNvSpPr/>
          <p:nvPr/>
        </p:nvSpPr>
        <p:spPr>
          <a:xfrm>
            <a:off x="179832" y="1250967"/>
            <a:ext cx="6096000" cy="2585323"/>
          </a:xfrm>
          <a:prstGeom prst="rect">
            <a:avLst/>
          </a:prstGeom>
          <a:solidFill>
            <a:schemeClr val="accent6">
              <a:lumMod val="10000"/>
              <a:lumOff val="90000"/>
            </a:schemeClr>
          </a:solidFill>
          <a:ln w="28575">
            <a:solidFill>
              <a:srgbClr val="002060"/>
            </a:solidFill>
          </a:ln>
        </p:spPr>
        <p:txBody>
          <a:bodyPr>
            <a:spAutoFit/>
          </a:bodyPr>
          <a:lstStyle/>
          <a:p>
            <a:pPr algn="just"/>
            <a:r>
              <a:rPr lang="el-GR" dirty="0">
                <a:solidFill>
                  <a:srgbClr val="002060"/>
                </a:solidFill>
              </a:rPr>
              <a:t> Συστήνεται νομικό πρόσωπο ιδιωτικού δικαίου με την επωνυμία «Κέντρο Μελετών Διαχείρισης Κρίσεων» (ΚΕ.ΜΕ.ΔΙ.Κ.), εφεξής Κέντρο Μελετών, το οποίο υπάγεται, έχει έδρα και εποπτεύεται από τη Γενική Γραμματεία Πολιτικής Προστασίας. Η εποπτεία περιλαμβάνει τον οικονομικό και διαχειριστικό έλεγχο, την έγκριση του προϋπολογισμού και απολογισμού του έργου του και τον διοικητικό έλεγχο σχετικά με τη νομιμότητα των πράξεων και ενεργειών των οργάνων διοίκησής του. </a:t>
            </a:r>
          </a:p>
        </p:txBody>
      </p:sp>
      <p:sp>
        <p:nvSpPr>
          <p:cNvPr id="4" name="Ορθογώνιο 3"/>
          <p:cNvSpPr/>
          <p:nvPr/>
        </p:nvSpPr>
        <p:spPr>
          <a:xfrm>
            <a:off x="5892800" y="4245742"/>
            <a:ext cx="6096000" cy="2308324"/>
          </a:xfrm>
          <a:prstGeom prst="rect">
            <a:avLst/>
          </a:prstGeom>
          <a:solidFill>
            <a:schemeClr val="bg1">
              <a:lumMod val="85000"/>
            </a:schemeClr>
          </a:solidFill>
          <a:ln w="28575">
            <a:solidFill>
              <a:srgbClr val="002060"/>
            </a:solidFill>
          </a:ln>
        </p:spPr>
        <p:txBody>
          <a:bodyPr>
            <a:spAutoFit/>
          </a:bodyPr>
          <a:lstStyle/>
          <a:p>
            <a:r>
              <a:rPr lang="el-GR" dirty="0"/>
              <a:t> Σκοπός του ΚΕ.ΜΕ.ΔΙ.Κ. είναι η διεξαγωγή θεωρητικής και εφαρμοσμένης έρευνας και η εκπόνηση μελετών, ιδίως σε στρατηγικό επίπεδο, για θέματα που αφορούν στην πολιτική προστασία και τη διαχείριση κρίσεων και απειλών, καθώς και η παροχή υπηρεσιών, γνωμοδοτικού και συμβουλευτικού χαρακτήρα, για τα θέματα αυτά προς τη Γενική Γραμματεία Πολιτικής Προστασίας ή άλλους Φορείς. </a:t>
            </a:r>
          </a:p>
        </p:txBody>
      </p:sp>
      <p:pic>
        <p:nvPicPr>
          <p:cNvPr id="1536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9772" y="1250967"/>
            <a:ext cx="470262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832" y="3992777"/>
            <a:ext cx="5509768" cy="2561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6430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238131" y="113750"/>
            <a:ext cx="6757171" cy="954107"/>
          </a:xfrm>
          <a:prstGeom prst="rect">
            <a:avLst/>
          </a:prstGeom>
        </p:spPr>
        <p:txBody>
          <a:bodyPr wrap="none">
            <a:spAutoFit/>
          </a:bodyPr>
          <a:lstStyle/>
          <a:p>
            <a:pPr algn="ctr"/>
            <a:r>
              <a:rPr lang="el-GR" sz="2800" b="1" dirty="0" smtClean="0">
                <a:solidFill>
                  <a:srgbClr val="002060"/>
                </a:solidFill>
              </a:rPr>
              <a:t>ΜΟΝΙΜΟ ΕΠΙΣΤΗΜΟΝΙΚΟ ΣΥΜΒΟΥΛΙΟ</a:t>
            </a:r>
          </a:p>
          <a:p>
            <a:pPr algn="ctr"/>
            <a:r>
              <a:rPr lang="el-GR" sz="2800" b="1" dirty="0" smtClean="0">
                <a:solidFill>
                  <a:srgbClr val="002060"/>
                </a:solidFill>
              </a:rPr>
              <a:t> ΠΟΛΙΤΙΚΗΣ </a:t>
            </a:r>
            <a:r>
              <a:rPr lang="el-GR" sz="2800" b="1" dirty="0">
                <a:solidFill>
                  <a:srgbClr val="002060"/>
                </a:solidFill>
              </a:rPr>
              <a:t>Π</a:t>
            </a:r>
            <a:r>
              <a:rPr lang="el-GR" sz="2800" b="1" dirty="0" smtClean="0">
                <a:solidFill>
                  <a:srgbClr val="002060"/>
                </a:solidFill>
              </a:rPr>
              <a:t>ΡΟΣΤΑΣΙΑΣ</a:t>
            </a:r>
            <a:endParaRPr lang="el-GR" sz="2800" b="1" dirty="0">
              <a:solidFill>
                <a:srgbClr val="002060"/>
              </a:solidFill>
            </a:endParaRPr>
          </a:p>
        </p:txBody>
      </p:sp>
      <p:sp>
        <p:nvSpPr>
          <p:cNvPr id="3" name="Ορθογώνιο 2"/>
          <p:cNvSpPr/>
          <p:nvPr/>
        </p:nvSpPr>
        <p:spPr>
          <a:xfrm>
            <a:off x="130318" y="1106421"/>
            <a:ext cx="6096000" cy="3139321"/>
          </a:xfrm>
          <a:prstGeom prst="rect">
            <a:avLst/>
          </a:prstGeom>
        </p:spPr>
        <p:txBody>
          <a:bodyPr>
            <a:spAutoFit/>
          </a:bodyPr>
          <a:lstStyle/>
          <a:p>
            <a:pPr algn="just"/>
            <a:r>
              <a:rPr lang="el-GR" dirty="0">
                <a:solidFill>
                  <a:srgbClr val="002060"/>
                </a:solidFill>
              </a:rPr>
              <a:t>Συστήνεται Επιστημονικό Συμβούλιο Πολιτικής Προστασίας, το οποίο υπάγεται στη Γενική Γραμματεία Πολιτικής Προστασίας που αποτελεί μόνιμο συμβουλευτικό όργανο του Συντονιστικού Οργάνου Πολιτικής Προστασίας του Εθνικού Μηχανισμού σε όλες τις φάσεις του κύκλου καταστροφών, σύμφωνα με τα καταχωρισμένα στην Εθνική Βάση Δεδομένων του άρθρου 22 του παρόντος είδη κινδύνων και απειλών, καθώς και σε θέματα σύγχρονων τεχνολογιών για την υποστήριξη κρίσιμων επιχειρησιακών λειτουργιών του Εθνικού Μηχανισμού</a:t>
            </a:r>
          </a:p>
        </p:txBody>
      </p:sp>
      <p:sp>
        <p:nvSpPr>
          <p:cNvPr id="4" name="Ορθογώνιο 3"/>
          <p:cNvSpPr/>
          <p:nvPr/>
        </p:nvSpPr>
        <p:spPr>
          <a:xfrm>
            <a:off x="6328229" y="1443841"/>
            <a:ext cx="5442857" cy="5078313"/>
          </a:xfrm>
          <a:prstGeom prst="rect">
            <a:avLst/>
          </a:prstGeom>
        </p:spPr>
        <p:txBody>
          <a:bodyPr wrap="square">
            <a:spAutoFit/>
          </a:bodyPr>
          <a:lstStyle/>
          <a:p>
            <a:pPr algn="ctr"/>
            <a:r>
              <a:rPr lang="el-GR" dirty="0">
                <a:solidFill>
                  <a:srgbClr val="002060"/>
                </a:solidFill>
              </a:rPr>
              <a:t> </a:t>
            </a:r>
            <a:r>
              <a:rPr lang="el-GR" b="1" dirty="0" smtClean="0">
                <a:solidFill>
                  <a:srgbClr val="002060"/>
                </a:solidFill>
              </a:rPr>
              <a:t>ΣΥΜΜΕΤΕΧΟΥΝ :</a:t>
            </a:r>
          </a:p>
          <a:p>
            <a:pPr marL="285750" indent="-285750" algn="just">
              <a:buFont typeface="Wingdings" pitchFamily="2" charset="2"/>
              <a:buChar char="v"/>
            </a:pPr>
            <a:r>
              <a:rPr lang="el-GR" dirty="0" smtClean="0">
                <a:solidFill>
                  <a:srgbClr val="002060"/>
                </a:solidFill>
              </a:rPr>
              <a:t>Εκπρόσωποι </a:t>
            </a:r>
            <a:r>
              <a:rPr lang="el-GR" dirty="0">
                <a:solidFill>
                  <a:srgbClr val="002060"/>
                </a:solidFill>
              </a:rPr>
              <a:t>των θεσμοθετημένων οργάνων της πολιτείας, αρμόδιοι για την πρόγνωση, παρακολούθηση και μελέτη καταστροφικών φαινομένων, καθώς και τη συμβουλευτική και χάραξη πολιτικής για τη μείωση και διαχείριση του κινδύνου </a:t>
            </a:r>
            <a:r>
              <a:rPr lang="el-GR" dirty="0" smtClean="0">
                <a:solidFill>
                  <a:srgbClr val="002060"/>
                </a:solidFill>
              </a:rPr>
              <a:t>καταστροφών.</a:t>
            </a:r>
          </a:p>
          <a:p>
            <a:pPr marL="285750" indent="-285750" algn="just">
              <a:buFont typeface="Wingdings" pitchFamily="2" charset="2"/>
              <a:buChar char="v"/>
            </a:pPr>
            <a:r>
              <a:rPr lang="el-GR" dirty="0" smtClean="0">
                <a:solidFill>
                  <a:srgbClr val="002060"/>
                </a:solidFill>
              </a:rPr>
              <a:t>Εκπρόσωποι </a:t>
            </a:r>
            <a:r>
              <a:rPr lang="el-GR" dirty="0">
                <a:solidFill>
                  <a:srgbClr val="002060"/>
                </a:solidFill>
              </a:rPr>
              <a:t>ακαδημαϊκών και ερευνητικών ιδρυμάτων, ερευνητικών κέντρων και οργανισμών, που κατέχουν και διαθέτουν γνώση και παρέχουν προϊόντα εφαρμοσμένης έρευνας και καινοτομίας, σχετικά με τα θέματα της παραγράφου 1 του παρόντος </a:t>
            </a:r>
            <a:r>
              <a:rPr lang="el-GR" dirty="0" smtClean="0">
                <a:solidFill>
                  <a:srgbClr val="002060"/>
                </a:solidFill>
              </a:rPr>
              <a:t>άρθρου.</a:t>
            </a:r>
          </a:p>
          <a:p>
            <a:pPr marL="285750" indent="-285750" algn="just">
              <a:buFont typeface="Wingdings" pitchFamily="2" charset="2"/>
              <a:buChar char="v"/>
            </a:pPr>
            <a:r>
              <a:rPr lang="el-GR" dirty="0" smtClean="0">
                <a:solidFill>
                  <a:srgbClr val="002060"/>
                </a:solidFill>
              </a:rPr>
              <a:t>Με </a:t>
            </a:r>
            <a:r>
              <a:rPr lang="el-GR" dirty="0">
                <a:solidFill>
                  <a:srgbClr val="002060"/>
                </a:solidFill>
              </a:rPr>
              <a:t>απόφαση του Γενικού Γραμματέα Πολιτικής Προστασίας καθορίζονται η σύνθεση, οι αρμοδιότητες, καθώς και κάθε άλλο ζήτημα σχετικό με τη λειτουργία του εν λόγω Συμβουλίου, πλην μισθολογικών ζητημάτων.</a:t>
            </a: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574" y="4120718"/>
            <a:ext cx="5065487" cy="2737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28592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112921" y="249624"/>
            <a:ext cx="7012882" cy="584775"/>
          </a:xfrm>
          <a:prstGeom prst="rect">
            <a:avLst/>
          </a:prstGeom>
        </p:spPr>
        <p:txBody>
          <a:bodyPr wrap="none">
            <a:spAutoFit/>
          </a:bodyPr>
          <a:lstStyle/>
          <a:p>
            <a:r>
              <a:rPr lang="el-GR" sz="3200" b="1" dirty="0" smtClean="0">
                <a:solidFill>
                  <a:srgbClr val="002060"/>
                </a:solidFill>
              </a:rPr>
              <a:t>ΕΠΙΤΡΟΠΗ ΕΚΤΙΜΗΣΗΣ ΚΙΝΔΥΝΟΥ</a:t>
            </a:r>
            <a:endParaRPr lang="el-GR" sz="3200" b="1" dirty="0">
              <a:solidFill>
                <a:srgbClr val="002060"/>
              </a:solidFill>
            </a:endParaRPr>
          </a:p>
        </p:txBody>
      </p:sp>
      <p:sp>
        <p:nvSpPr>
          <p:cNvPr id="3" name="Ορθογώνιο 2"/>
          <p:cNvSpPr/>
          <p:nvPr/>
        </p:nvSpPr>
        <p:spPr>
          <a:xfrm>
            <a:off x="112921" y="1100483"/>
            <a:ext cx="6096000" cy="2862322"/>
          </a:xfrm>
          <a:prstGeom prst="rect">
            <a:avLst/>
          </a:prstGeom>
          <a:solidFill>
            <a:schemeClr val="accent3">
              <a:lumMod val="20000"/>
              <a:lumOff val="80000"/>
            </a:schemeClr>
          </a:solidFill>
          <a:scene3d>
            <a:camera prst="orthographicFront"/>
            <a:lightRig rig="threePt" dir="t"/>
          </a:scene3d>
          <a:sp3d>
            <a:bevelT w="165100" prst="coolSlant"/>
          </a:sp3d>
        </p:spPr>
        <p:txBody>
          <a:bodyPr>
            <a:spAutoFit/>
          </a:bodyPr>
          <a:lstStyle/>
          <a:p>
            <a:pPr algn="just"/>
            <a:r>
              <a:rPr lang="el-GR" dirty="0">
                <a:solidFill>
                  <a:srgbClr val="002060"/>
                </a:solidFill>
              </a:rPr>
              <a:t> Στη Γενική Γραμματεία Πολιτικής Προστασίας συστήνεται, με απόφαση του Γενικού Γραμματέα Πολιτικής Προστασίας, Επιτροπή Εκτίμησης Κινδύνου η οποία, ανεξάρτητα από την κήρυξη κάποιας περιοχής σε Κατάσταση Ειδικής Κινητοποίησης Πολιτικής Προστασίας, μπορεί να χαρακτηρίζει, ως κατεπείγοντα και άμεσης υλοποίησης, προληπτικής φύσεως έργα ή εργασίες των Δήμων ή Περιφερειών ή της Γενικής Γραμματείας Πολιτικής Προστασίας ή οποιουδήποτε άλλου αρμόδιου φορέα του Δημοσίου </a:t>
            </a:r>
          </a:p>
        </p:txBody>
      </p:sp>
      <p:sp>
        <p:nvSpPr>
          <p:cNvPr id="4" name="Ορθογώνιο 3"/>
          <p:cNvSpPr/>
          <p:nvPr/>
        </p:nvSpPr>
        <p:spPr>
          <a:xfrm>
            <a:off x="6482169" y="1173926"/>
            <a:ext cx="5418961" cy="5355312"/>
          </a:xfrm>
          <a:prstGeom prst="rect">
            <a:avLst/>
          </a:prstGeom>
          <a:solidFill>
            <a:srgbClr val="99FF99"/>
          </a:solidFill>
          <a:scene3d>
            <a:camera prst="orthographicFront"/>
            <a:lightRig rig="threePt" dir="t"/>
          </a:scene3d>
          <a:sp3d>
            <a:bevelT/>
          </a:sp3d>
        </p:spPr>
        <p:txBody>
          <a:bodyPr wrap="square">
            <a:spAutoFit/>
          </a:bodyPr>
          <a:lstStyle/>
          <a:p>
            <a:pPr algn="just"/>
            <a:r>
              <a:rPr lang="el-GR" dirty="0" smtClean="0">
                <a:solidFill>
                  <a:srgbClr val="002060"/>
                </a:solidFill>
              </a:rPr>
              <a:t>           </a:t>
            </a:r>
            <a:r>
              <a:rPr lang="el-GR" b="1" dirty="0" smtClean="0">
                <a:solidFill>
                  <a:srgbClr val="002060"/>
                </a:solidFill>
              </a:rPr>
              <a:t>Τα έργα ή οι εργασίες διακρίνονται σε:</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a:t>
            </a:r>
            <a:r>
              <a:rPr lang="el-GR" dirty="0" smtClean="0">
                <a:solidFill>
                  <a:srgbClr val="002060"/>
                </a:solidFill>
              </a:rPr>
              <a:t>καθαρισμού</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αντιπλημμυρικής θωράκισης μικρής </a:t>
            </a:r>
            <a:r>
              <a:rPr lang="el-GR" dirty="0" smtClean="0">
                <a:solidFill>
                  <a:srgbClr val="002060"/>
                </a:solidFill>
              </a:rPr>
              <a:t>κλίμακας</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διάνοιξης αντιπυρικών </a:t>
            </a:r>
            <a:r>
              <a:rPr lang="el-GR" dirty="0" smtClean="0">
                <a:solidFill>
                  <a:srgbClr val="002060"/>
                </a:solidFill>
              </a:rPr>
              <a:t>ζωνών</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συντήρησης δασικού οδικού </a:t>
            </a:r>
            <a:r>
              <a:rPr lang="el-GR" dirty="0" smtClean="0">
                <a:solidFill>
                  <a:srgbClr val="002060"/>
                </a:solidFill>
              </a:rPr>
              <a:t>δικτύου</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για τη διαφύλαξη της δημόσιας </a:t>
            </a:r>
            <a:r>
              <a:rPr lang="el-GR" dirty="0" smtClean="0">
                <a:solidFill>
                  <a:srgbClr val="002060"/>
                </a:solidFill>
              </a:rPr>
              <a:t>υγείας</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ανάσχεσης ή αποκατάστασης διάβρωσης εδαφών βασικών οδικών δικτύων ή αντιστήριξης πρανών ή αποτροπής </a:t>
            </a:r>
            <a:r>
              <a:rPr lang="el-GR" dirty="0" err="1">
                <a:solidFill>
                  <a:srgbClr val="002060"/>
                </a:solidFill>
              </a:rPr>
              <a:t>κατολισθητικών</a:t>
            </a:r>
            <a:r>
              <a:rPr lang="el-GR" dirty="0">
                <a:solidFill>
                  <a:srgbClr val="002060"/>
                </a:solidFill>
              </a:rPr>
              <a:t> </a:t>
            </a:r>
            <a:r>
              <a:rPr lang="el-GR" dirty="0" smtClean="0">
                <a:solidFill>
                  <a:srgbClr val="002060"/>
                </a:solidFill>
              </a:rPr>
              <a:t>φαινομένων</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που αφορούν σε αναγκαίες επιχειρησιακά κτιριακές υποδομές του Εθνικού </a:t>
            </a:r>
            <a:r>
              <a:rPr lang="el-GR" dirty="0" smtClean="0">
                <a:solidFill>
                  <a:srgbClr val="002060"/>
                </a:solidFill>
              </a:rPr>
              <a:t>Μηχανισμού</a:t>
            </a:r>
          </a:p>
          <a:p>
            <a:pPr marL="285750" indent="-285750" algn="just">
              <a:buFont typeface="Wingdings" pitchFamily="2" charset="2"/>
              <a:buChar char="Ø"/>
            </a:pPr>
            <a:r>
              <a:rPr lang="el-GR" dirty="0" smtClean="0">
                <a:solidFill>
                  <a:srgbClr val="002060"/>
                </a:solidFill>
              </a:rPr>
              <a:t>έργα </a:t>
            </a:r>
            <a:r>
              <a:rPr lang="el-GR" dirty="0">
                <a:solidFill>
                  <a:srgbClr val="002060"/>
                </a:solidFill>
              </a:rPr>
              <a:t>ή εργασίες άμεσης αντιμετώπισης κινδύνων από φυσικές και τεχνολογικές </a:t>
            </a:r>
            <a:r>
              <a:rPr lang="el-GR" dirty="0" smtClean="0">
                <a:solidFill>
                  <a:srgbClr val="002060"/>
                </a:solidFill>
              </a:rPr>
              <a:t>καταστροφές. </a:t>
            </a:r>
            <a:endParaRPr lang="el-GR" dirty="0">
              <a:solidFill>
                <a:srgbClr val="002060"/>
              </a:solidFill>
            </a:endParaRP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630" y="4093029"/>
            <a:ext cx="6101118" cy="2547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28592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367898" y="113750"/>
            <a:ext cx="6138220" cy="954107"/>
          </a:xfrm>
          <a:prstGeom prst="rect">
            <a:avLst/>
          </a:prstGeom>
        </p:spPr>
        <p:txBody>
          <a:bodyPr wrap="none">
            <a:spAutoFit/>
          </a:bodyPr>
          <a:lstStyle/>
          <a:p>
            <a:pPr algn="ctr"/>
            <a:r>
              <a:rPr lang="el-GR" sz="2800" b="1" dirty="0" smtClean="0">
                <a:solidFill>
                  <a:srgbClr val="002060"/>
                </a:solidFill>
              </a:rPr>
              <a:t>ΕΥΡΩΠΑΙΚΟ ΚΕΝΤΡΟ </a:t>
            </a:r>
          </a:p>
          <a:p>
            <a:pPr algn="ctr"/>
            <a:r>
              <a:rPr lang="el-GR" sz="2800" b="1" dirty="0" smtClean="0">
                <a:solidFill>
                  <a:srgbClr val="002060"/>
                </a:solidFill>
              </a:rPr>
              <a:t>ΔΑΣΙΚΩΝ ΠΥΡΚΑΓΙΩΝ (Ε.ΚΕ.ΔΑ.Π)</a:t>
            </a:r>
            <a:endParaRPr lang="el-GR" sz="2800" b="1" dirty="0">
              <a:solidFill>
                <a:srgbClr val="002060"/>
              </a:solidFill>
            </a:endParaRPr>
          </a:p>
        </p:txBody>
      </p:sp>
      <p:sp>
        <p:nvSpPr>
          <p:cNvPr id="3" name="Ορθογώνιο 2"/>
          <p:cNvSpPr/>
          <p:nvPr/>
        </p:nvSpPr>
        <p:spPr>
          <a:xfrm>
            <a:off x="449943" y="1443841"/>
            <a:ext cx="8694057" cy="4893647"/>
          </a:xfrm>
          <a:prstGeom prst="rect">
            <a:avLst/>
          </a:prstGeom>
          <a:ln>
            <a:solidFill>
              <a:schemeClr val="tx2"/>
            </a:solidFill>
            <a:prstDash val="sysDot"/>
          </a:ln>
        </p:spPr>
        <p:txBody>
          <a:bodyPr wrap="square">
            <a:spAutoFit/>
          </a:bodyPr>
          <a:lstStyle/>
          <a:p>
            <a:pPr algn="just"/>
            <a:r>
              <a:rPr lang="el-GR" sz="2400" dirty="0">
                <a:solidFill>
                  <a:srgbClr val="002060"/>
                </a:solidFill>
              </a:rPr>
              <a:t> Σκοπός του </a:t>
            </a:r>
            <a:r>
              <a:rPr lang="el-GR" sz="2400" dirty="0" smtClean="0">
                <a:solidFill>
                  <a:srgbClr val="002060"/>
                </a:solidFill>
              </a:rPr>
              <a:t>Ε.ΚΕ.ΔΑ.Π., </a:t>
            </a:r>
            <a:r>
              <a:rPr lang="el-GR" sz="2400" dirty="0">
                <a:solidFill>
                  <a:srgbClr val="002060"/>
                </a:solidFill>
              </a:rPr>
              <a:t>που έχει ως έδρα την έδρα της Γενικής Γραμματείας Πολιτικής Προστασίας, είναι η συλλογή χρήσιμων δεδομένων με σκοπό τη διευκόλυνση της συνεργασίας στο πεδίο της πρόληψης, αντιμετώπισης και του συντονισμού δράσεων δασικών πυρκαγιών σε εθνικό και ευρωπαϊκό επίπεδο, καθώς και των Ευρωπαϊκών Κέντρων της Ανοικτής Μερικής Συμφωνίας. Για την επίτευξη των σκοπών του, το Ε.ΚΕ.ΔΑ.Π., δύναται να συνεργάζεται με λοιπά Ευρωπαϊκά Κέντρα της Ανοικτής Μερικής Συμφωνίας, με επιστημονικούς, δημόσιους και ιδιωτικούς φορείς, να καταθέτει προτάσεις, να αναλαμβάνει έργα χρηματοδοτούμενα από το Συμβούλιο της </a:t>
            </a:r>
            <a:r>
              <a:rPr lang="el-GR" sz="2400" dirty="0" smtClean="0">
                <a:solidFill>
                  <a:srgbClr val="002060"/>
                </a:solidFill>
              </a:rPr>
              <a:t>Ευρώπης, </a:t>
            </a:r>
            <a:r>
              <a:rPr lang="el-GR" sz="2400" dirty="0">
                <a:solidFill>
                  <a:srgbClr val="002060"/>
                </a:solidFill>
              </a:rPr>
              <a:t>άλλο διεθνή οργανισμό ή εθνική αρχή και να υλοποιεί κάθε συναφή δράση. </a:t>
            </a:r>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45599" y="4731657"/>
            <a:ext cx="2830287" cy="1639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28592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 name="Ορθογώνιο 3"/>
          <p:cNvSpPr/>
          <p:nvPr/>
        </p:nvSpPr>
        <p:spPr>
          <a:xfrm>
            <a:off x="585674" y="113750"/>
            <a:ext cx="6096000" cy="830997"/>
          </a:xfrm>
          <a:prstGeom prst="rect">
            <a:avLst/>
          </a:prstGeom>
        </p:spPr>
        <p:txBody>
          <a:bodyPr>
            <a:spAutoFit/>
          </a:bodyPr>
          <a:lstStyle/>
          <a:p>
            <a:pPr algn="ctr"/>
            <a:r>
              <a:rPr lang="el-GR" sz="2400" b="1" dirty="0" smtClean="0">
                <a:solidFill>
                  <a:srgbClr val="002060"/>
                </a:solidFill>
              </a:rPr>
              <a:t>ΓΕΝΙΚΗ ΔΙΕΥΘΥΝΣΗ ΟΙΚΟΝΟΜΙΚΩΝ ΥΠΗΡΕΣΙΩΝ </a:t>
            </a:r>
            <a:r>
              <a:rPr lang="el-GR" sz="2400" b="1" dirty="0">
                <a:solidFill>
                  <a:srgbClr val="002060"/>
                </a:solidFill>
              </a:rPr>
              <a:t>(Γ.Δ.Ο.Υ.) </a:t>
            </a:r>
            <a:r>
              <a:rPr lang="el-GR" sz="2400" b="1" dirty="0" smtClean="0">
                <a:solidFill>
                  <a:srgbClr val="002060"/>
                </a:solidFill>
              </a:rPr>
              <a:t>Γ.Γ.Π.Π. </a:t>
            </a:r>
            <a:endParaRPr lang="el-GR" sz="2400" b="1" dirty="0">
              <a:solidFill>
                <a:srgbClr val="002060"/>
              </a:solidFill>
            </a:endParaRPr>
          </a:p>
        </p:txBody>
      </p:sp>
      <p:sp>
        <p:nvSpPr>
          <p:cNvPr id="5" name="Ορθογώνιο 4"/>
          <p:cNvSpPr/>
          <p:nvPr/>
        </p:nvSpPr>
        <p:spPr>
          <a:xfrm>
            <a:off x="199449" y="1093765"/>
            <a:ext cx="5179366" cy="1754326"/>
          </a:xfrm>
          <a:prstGeom prst="rect">
            <a:avLst/>
          </a:prstGeom>
        </p:spPr>
        <p:txBody>
          <a:bodyPr wrap="square">
            <a:spAutoFit/>
          </a:bodyPr>
          <a:lstStyle/>
          <a:p>
            <a:pPr algn="just"/>
            <a:r>
              <a:rPr lang="el-GR" dirty="0">
                <a:solidFill>
                  <a:srgbClr val="002060"/>
                </a:solidFill>
              </a:rPr>
              <a:t>Συστήνεται Γενική Διεύθυνση Οικονομικών Υπηρεσιών (Γ.Δ.Ο.Υ.), η οποία υπάγεται απευθείας στον Γενικό Γραμματέα Πολιτικής Προστασίας και συντονίζεται και εποπτεύεται από την κύρια Γ.Δ.Ο.Ε.Σ. του Υπουργείου Προστασίας του Πολίτη</a:t>
            </a:r>
          </a:p>
        </p:txBody>
      </p:sp>
      <p:sp>
        <p:nvSpPr>
          <p:cNvPr id="6" name="Ορθογώνιο 5"/>
          <p:cNvSpPr/>
          <p:nvPr/>
        </p:nvSpPr>
        <p:spPr>
          <a:xfrm>
            <a:off x="5378815" y="1245551"/>
            <a:ext cx="6639014" cy="5355312"/>
          </a:xfrm>
          <a:prstGeom prst="rect">
            <a:avLst/>
          </a:prstGeom>
        </p:spPr>
        <p:txBody>
          <a:bodyPr wrap="square">
            <a:spAutoFit/>
          </a:bodyPr>
          <a:lstStyle/>
          <a:p>
            <a:pPr algn="ctr"/>
            <a:r>
              <a:rPr lang="el-GR" dirty="0" smtClean="0">
                <a:solidFill>
                  <a:srgbClr val="002060"/>
                </a:solidFill>
              </a:rPr>
              <a:t> </a:t>
            </a:r>
            <a:r>
              <a:rPr lang="el-GR" b="1" dirty="0" smtClean="0">
                <a:solidFill>
                  <a:srgbClr val="002060"/>
                </a:solidFill>
              </a:rPr>
              <a:t>Η Γ.Δ.Ο.Υ. </a:t>
            </a:r>
            <a:r>
              <a:rPr lang="el-GR" b="1" dirty="0">
                <a:solidFill>
                  <a:srgbClr val="002060"/>
                </a:solidFill>
              </a:rPr>
              <a:t>έχει ως αποστολή</a:t>
            </a:r>
            <a:r>
              <a:rPr lang="el-GR" b="1" dirty="0" smtClean="0">
                <a:solidFill>
                  <a:srgbClr val="002060"/>
                </a:solidFill>
              </a:rPr>
              <a:t>:</a:t>
            </a:r>
          </a:p>
          <a:p>
            <a:pPr marL="285750" indent="-285750" algn="just">
              <a:buFont typeface="Wingdings" pitchFamily="2" charset="2"/>
              <a:buChar char="ü"/>
            </a:pPr>
            <a:r>
              <a:rPr lang="el-GR" dirty="0" smtClean="0">
                <a:solidFill>
                  <a:srgbClr val="002060"/>
                </a:solidFill>
              </a:rPr>
              <a:t>Την </a:t>
            </a:r>
            <a:r>
              <a:rPr lang="el-GR" dirty="0">
                <a:solidFill>
                  <a:srgbClr val="002060"/>
                </a:solidFill>
              </a:rPr>
              <a:t>εφαρμογή των αρχών της χρηστής δημοσιονομικής διαχείρισης και ευθύνης κατά τον σχεδιασμό και την υλοποίηση της οικονομικής στρατηγικής των Φορέων (Πυροσβεστικό Σώμα και Γενική Γραμματεία Πολιτικής Προστασίας), του Ειδικού Φορέα (Ε.Φ.) της Γενικής Γραμματείας Πολιτικής </a:t>
            </a:r>
            <a:r>
              <a:rPr lang="el-GR" dirty="0" smtClean="0">
                <a:solidFill>
                  <a:srgbClr val="002060"/>
                </a:solidFill>
              </a:rPr>
              <a:t>Προστασίας.</a:t>
            </a:r>
          </a:p>
          <a:p>
            <a:pPr marL="285750" indent="-285750" algn="just">
              <a:buFont typeface="Wingdings" pitchFamily="2" charset="2"/>
              <a:buChar char="ü"/>
            </a:pPr>
            <a:r>
              <a:rPr lang="el-GR" dirty="0">
                <a:solidFill>
                  <a:srgbClr val="002060"/>
                </a:solidFill>
              </a:rPr>
              <a:t>Τον συντονισμό, την καθοδήγηση και εποπτεία όλων των φορέων του Ε.Φ. της Γενικής Γραμματείας Πολιτικής Προστασίας, σχετικά με την ορθή και ενιαία οικονομική λειτουργία και διαχείριση, καθώς και τον έλεγχο των οικονομικών υποθέσεων και </a:t>
            </a:r>
            <a:r>
              <a:rPr lang="el-GR" dirty="0" smtClean="0">
                <a:solidFill>
                  <a:srgbClr val="002060"/>
                </a:solidFill>
              </a:rPr>
              <a:t>λειτουργιών</a:t>
            </a:r>
          </a:p>
          <a:p>
            <a:pPr marL="285750" indent="-285750" algn="just">
              <a:buFont typeface="Wingdings" pitchFamily="2" charset="2"/>
              <a:buChar char="ü"/>
            </a:pPr>
            <a:r>
              <a:rPr lang="el-GR" dirty="0">
                <a:solidFill>
                  <a:srgbClr val="002060"/>
                </a:solidFill>
              </a:rPr>
              <a:t>Την ορθολογική αξιοποίηση των πόρων των φορέων του Ε.Φ. της Γ.Γ.Π.Π., βάσει των γενικών αρχών και κανόνων της δημοσιονομικής </a:t>
            </a:r>
            <a:r>
              <a:rPr lang="el-GR" dirty="0" smtClean="0">
                <a:solidFill>
                  <a:srgbClr val="002060"/>
                </a:solidFill>
              </a:rPr>
              <a:t>διαχείρισης.</a:t>
            </a:r>
          </a:p>
          <a:p>
            <a:pPr marL="285750" indent="-285750" algn="just">
              <a:buFont typeface="Wingdings" pitchFamily="2" charset="2"/>
              <a:buChar char="ü"/>
            </a:pPr>
            <a:r>
              <a:rPr lang="el-GR" dirty="0" smtClean="0">
                <a:solidFill>
                  <a:srgbClr val="002060"/>
                </a:solidFill>
              </a:rPr>
              <a:t>Την </a:t>
            </a:r>
            <a:r>
              <a:rPr lang="el-GR" dirty="0">
                <a:solidFill>
                  <a:srgbClr val="002060"/>
                </a:solidFill>
              </a:rPr>
              <a:t>αποτελεσματική διαχείριση των διαδικασιών πληρωμής των υποχρεώσεων των φορέων του Ε.Φ. της </a:t>
            </a:r>
            <a:r>
              <a:rPr lang="el-GR" dirty="0" smtClean="0">
                <a:solidFill>
                  <a:srgbClr val="002060"/>
                </a:solidFill>
              </a:rPr>
              <a:t>Γ.Γ.Π.Π.</a:t>
            </a:r>
          </a:p>
          <a:p>
            <a:pPr marL="285750" indent="-285750" algn="just">
              <a:buFont typeface="Wingdings" pitchFamily="2" charset="2"/>
              <a:buChar char="ü"/>
            </a:pPr>
            <a:r>
              <a:rPr lang="el-GR" dirty="0" smtClean="0">
                <a:solidFill>
                  <a:srgbClr val="002060"/>
                </a:solidFill>
              </a:rPr>
              <a:t>Τη </a:t>
            </a:r>
            <a:r>
              <a:rPr lang="el-GR" dirty="0">
                <a:solidFill>
                  <a:srgbClr val="002060"/>
                </a:solidFill>
              </a:rPr>
              <a:t>διασφάλιση της νομιμότητας και κανονικότητας των δαπανών των φορέων της Γ.Γ.Π.Π..</a:t>
            </a:r>
          </a:p>
        </p:txBody>
      </p:sp>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682" y="2848091"/>
            <a:ext cx="5146133"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6947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803133" y="247966"/>
            <a:ext cx="5231880" cy="523220"/>
          </a:xfrm>
          <a:prstGeom prst="rect">
            <a:avLst/>
          </a:prstGeom>
        </p:spPr>
        <p:txBody>
          <a:bodyPr wrap="none">
            <a:spAutoFit/>
          </a:bodyPr>
          <a:lstStyle/>
          <a:p>
            <a:pPr algn="ctr"/>
            <a:r>
              <a:rPr lang="el-GR" sz="2800" b="1" dirty="0" smtClean="0">
                <a:solidFill>
                  <a:srgbClr val="002060"/>
                </a:solidFill>
              </a:rPr>
              <a:t>ΕΘΕΛΟΝΤΙΚΕΣ ΟΡΓΑΝΩΣΕΙΣ</a:t>
            </a:r>
            <a:endParaRPr lang="el-GR" sz="2800" b="1" dirty="0">
              <a:solidFill>
                <a:srgbClr val="002060"/>
              </a:solidFill>
            </a:endParaRPr>
          </a:p>
        </p:txBody>
      </p:sp>
      <p:grpSp>
        <p:nvGrpSpPr>
          <p:cNvPr id="9" name="Group 7">
            <a:extLst>
              <a:ext uri="{FF2B5EF4-FFF2-40B4-BE49-F238E27FC236}">
                <a16:creationId xmlns="" xmlns:a16="http://schemas.microsoft.com/office/drawing/2014/main" id="{E3EF9808-C6AD-4138-B7CA-F72ECE537A8C}"/>
              </a:ext>
            </a:extLst>
          </p:cNvPr>
          <p:cNvGrpSpPr/>
          <p:nvPr/>
        </p:nvGrpSpPr>
        <p:grpSpPr>
          <a:xfrm>
            <a:off x="248410" y="1924462"/>
            <a:ext cx="5474490" cy="4958712"/>
            <a:chOff x="1569022" y="1657523"/>
            <a:chExt cx="5617573" cy="5088315"/>
          </a:xfrm>
        </p:grpSpPr>
        <p:sp>
          <p:nvSpPr>
            <p:cNvPr id="10" name="Freeform: Shape 83">
              <a:extLst>
                <a:ext uri="{FF2B5EF4-FFF2-40B4-BE49-F238E27FC236}">
                  <a16:creationId xmlns="" xmlns:a16="http://schemas.microsoft.com/office/drawing/2014/main" id="{CCC8FED4-622F-48E9-8404-76155663EEFC}"/>
                </a:ext>
              </a:extLst>
            </p:cNvPr>
            <p:cNvSpPr/>
            <p:nvPr/>
          </p:nvSpPr>
          <p:spPr>
            <a:xfrm>
              <a:off x="2923068" y="1665471"/>
              <a:ext cx="2967885" cy="2156018"/>
            </a:xfrm>
            <a:custGeom>
              <a:avLst/>
              <a:gdLst>
                <a:gd name="connsiteX0" fmla="*/ 1117322 w 2162559"/>
                <a:gd name="connsiteY0" fmla="*/ 0 h 1570989"/>
                <a:gd name="connsiteX1" fmla="*/ 1073836 w 2162559"/>
                <a:gd name="connsiteY1" fmla="*/ 10186 h 1570989"/>
                <a:gd name="connsiteX2" fmla="*/ 986864 w 2162559"/>
                <a:gd name="connsiteY2" fmla="*/ 48579 h 1570989"/>
                <a:gd name="connsiteX3" fmla="*/ 987255 w 2162559"/>
                <a:gd name="connsiteY3" fmla="*/ 48971 h 1570989"/>
                <a:gd name="connsiteX4" fmla="*/ 902242 w 2162559"/>
                <a:gd name="connsiteY4" fmla="*/ 75219 h 1570989"/>
                <a:gd name="connsiteX5" fmla="*/ 861498 w 2162559"/>
                <a:gd name="connsiteY5" fmla="*/ 91674 h 1570989"/>
                <a:gd name="connsiteX6" fmla="*/ 807434 w 2162559"/>
                <a:gd name="connsiteY6" fmla="*/ 134376 h 1570989"/>
                <a:gd name="connsiteX7" fmla="*/ 746318 w 2162559"/>
                <a:gd name="connsiteY7" fmla="*/ 155924 h 1570989"/>
                <a:gd name="connsiteX8" fmla="*/ 680893 w 2162559"/>
                <a:gd name="connsiteY8" fmla="*/ 180605 h 1570989"/>
                <a:gd name="connsiteX9" fmla="*/ 680893 w 2162559"/>
                <a:gd name="connsiteY9" fmla="*/ 180605 h 1570989"/>
                <a:gd name="connsiteX10" fmla="*/ 601364 w 2162559"/>
                <a:gd name="connsiteY10" fmla="*/ 193142 h 1570989"/>
                <a:gd name="connsiteX11" fmla="*/ 517526 w 2162559"/>
                <a:gd name="connsiteY11" fmla="*/ 244072 h 1570989"/>
                <a:gd name="connsiteX12" fmla="*/ 506556 w 2162559"/>
                <a:gd name="connsiteY12" fmla="*/ 249165 h 1570989"/>
                <a:gd name="connsiteX13" fmla="*/ 352591 w 2162559"/>
                <a:gd name="connsiteY13" fmla="*/ 363561 h 1570989"/>
                <a:gd name="connsiteX14" fmla="*/ 310280 w 2162559"/>
                <a:gd name="connsiteY14" fmla="*/ 418017 h 1570989"/>
                <a:gd name="connsiteX15" fmla="*/ 310280 w 2162559"/>
                <a:gd name="connsiteY15" fmla="*/ 418017 h 1570989"/>
                <a:gd name="connsiteX16" fmla="*/ 180605 w 2162559"/>
                <a:gd name="connsiteY16" fmla="*/ 607241 h 1570989"/>
                <a:gd name="connsiteX17" fmla="*/ 0 w 2162559"/>
                <a:gd name="connsiteY17" fmla="*/ 837992 h 1570989"/>
                <a:gd name="connsiteX18" fmla="*/ 65425 w 2162559"/>
                <a:gd name="connsiteY18" fmla="*/ 870900 h 1570989"/>
                <a:gd name="connsiteX19" fmla="*/ 159450 w 2162559"/>
                <a:gd name="connsiteY19" fmla="*/ 938285 h 1570989"/>
                <a:gd name="connsiteX20" fmla="*/ 225658 w 2162559"/>
                <a:gd name="connsiteY20" fmla="*/ 1012721 h 1570989"/>
                <a:gd name="connsiteX21" fmla="*/ 343189 w 2162559"/>
                <a:gd name="connsiteY21" fmla="*/ 907727 h 1570989"/>
                <a:gd name="connsiteX22" fmla="*/ 440347 w 2162559"/>
                <a:gd name="connsiteY22" fmla="*/ 865807 h 1570989"/>
                <a:gd name="connsiteX23" fmla="*/ 490102 w 2162559"/>
                <a:gd name="connsiteY23" fmla="*/ 868942 h 1570989"/>
                <a:gd name="connsiteX24" fmla="*/ 501855 w 2162559"/>
                <a:gd name="connsiteY24" fmla="*/ 914778 h 1570989"/>
                <a:gd name="connsiteX25" fmla="*/ 539856 w 2162559"/>
                <a:gd name="connsiteY25" fmla="*/ 1009978 h 1570989"/>
                <a:gd name="connsiteX26" fmla="*/ 609983 w 2162559"/>
                <a:gd name="connsiteY26" fmla="*/ 1037402 h 1570989"/>
                <a:gd name="connsiteX27" fmla="*/ 669532 w 2162559"/>
                <a:gd name="connsiteY27" fmla="*/ 1015463 h 1570989"/>
                <a:gd name="connsiteX28" fmla="*/ 679718 w 2162559"/>
                <a:gd name="connsiteY28" fmla="*/ 1020556 h 1570989"/>
                <a:gd name="connsiteX29" fmla="*/ 691862 w 2162559"/>
                <a:gd name="connsiteY29" fmla="*/ 1081672 h 1570989"/>
                <a:gd name="connsiteX30" fmla="*/ 746710 w 2162559"/>
                <a:gd name="connsiteY30" fmla="*/ 1361002 h 1570989"/>
                <a:gd name="connsiteX31" fmla="*/ 757679 w 2162559"/>
                <a:gd name="connsiteY31" fmla="*/ 1393911 h 1570989"/>
                <a:gd name="connsiteX32" fmla="*/ 1106353 w 2162559"/>
                <a:gd name="connsiteY32" fmla="*/ 1567856 h 1570989"/>
                <a:gd name="connsiteX33" fmla="*/ 1138870 w 2162559"/>
                <a:gd name="connsiteY33" fmla="*/ 1567856 h 1570989"/>
                <a:gd name="connsiteX34" fmla="*/ 1334362 w 2162559"/>
                <a:gd name="connsiteY34" fmla="*/ 1441315 h 1570989"/>
                <a:gd name="connsiteX35" fmla="*/ 1422902 w 2162559"/>
                <a:gd name="connsiteY35" fmla="*/ 1036618 h 1570989"/>
                <a:gd name="connsiteX36" fmla="*/ 1434263 w 2162559"/>
                <a:gd name="connsiteY36" fmla="*/ 1031134 h 1570989"/>
                <a:gd name="connsiteX37" fmla="*/ 1490677 w 2162559"/>
                <a:gd name="connsiteY37" fmla="*/ 1053856 h 1570989"/>
                <a:gd name="connsiteX38" fmla="*/ 1551010 w 2162559"/>
                <a:gd name="connsiteY38" fmla="*/ 1030350 h 1570989"/>
                <a:gd name="connsiteX39" fmla="*/ 1580000 w 2162559"/>
                <a:gd name="connsiteY39" fmla="*/ 877952 h 1570989"/>
                <a:gd name="connsiteX40" fmla="*/ 1601156 w 2162559"/>
                <a:gd name="connsiteY40" fmla="*/ 863457 h 1570989"/>
                <a:gd name="connsiteX41" fmla="*/ 1727697 w 2162559"/>
                <a:gd name="connsiteY41" fmla="*/ 915170 h 1570989"/>
                <a:gd name="connsiteX42" fmla="*/ 1800958 w 2162559"/>
                <a:gd name="connsiteY42" fmla="*/ 963750 h 1570989"/>
                <a:gd name="connsiteX43" fmla="*/ 1927107 w 2162559"/>
                <a:gd name="connsiteY43" fmla="*/ 1104002 h 1570989"/>
                <a:gd name="connsiteX44" fmla="*/ 2165302 w 2162559"/>
                <a:gd name="connsiteY44" fmla="*/ 915954 h 1570989"/>
                <a:gd name="connsiteX45" fmla="*/ 2023482 w 2162559"/>
                <a:gd name="connsiteY45" fmla="*/ 751019 h 1570989"/>
                <a:gd name="connsiteX46" fmla="*/ 1894198 w 2162559"/>
                <a:gd name="connsiteY46" fmla="*/ 627221 h 1570989"/>
                <a:gd name="connsiteX47" fmla="*/ 1800174 w 2162559"/>
                <a:gd name="connsiteY47" fmla="*/ 504989 h 1570989"/>
                <a:gd name="connsiteX48" fmla="*/ 1751203 w 2162559"/>
                <a:gd name="connsiteY48" fmla="*/ 421151 h 1570989"/>
                <a:gd name="connsiteX49" fmla="*/ 1751203 w 2162559"/>
                <a:gd name="connsiteY49" fmla="*/ 421151 h 1570989"/>
                <a:gd name="connsiteX50" fmla="*/ 1699098 w 2162559"/>
                <a:gd name="connsiteY50" fmla="*/ 333395 h 1570989"/>
                <a:gd name="connsiteX51" fmla="*/ 1669324 w 2162559"/>
                <a:gd name="connsiteY51" fmla="*/ 311064 h 1570989"/>
                <a:gd name="connsiteX52" fmla="*/ 1598414 w 2162559"/>
                <a:gd name="connsiteY52" fmla="*/ 271495 h 1570989"/>
                <a:gd name="connsiteX53" fmla="*/ 1591362 w 2162559"/>
                <a:gd name="connsiteY53" fmla="*/ 265227 h 1570989"/>
                <a:gd name="connsiteX54" fmla="*/ 1580000 w 2162559"/>
                <a:gd name="connsiteY54" fmla="*/ 238195 h 1570989"/>
                <a:gd name="connsiteX55" fmla="*/ 1580000 w 2162559"/>
                <a:gd name="connsiteY55" fmla="*/ 238195 h 1570989"/>
                <a:gd name="connsiteX56" fmla="*/ 1552577 w 2162559"/>
                <a:gd name="connsiteY56" fmla="*/ 195101 h 1570989"/>
                <a:gd name="connsiteX57" fmla="*/ 1529854 w 2162559"/>
                <a:gd name="connsiteY57" fmla="*/ 173162 h 1570989"/>
                <a:gd name="connsiteX58" fmla="*/ 1463254 w 2162559"/>
                <a:gd name="connsiteY58" fmla="*/ 145346 h 1570989"/>
                <a:gd name="connsiteX59" fmla="*/ 1357476 w 2162559"/>
                <a:gd name="connsiteY59" fmla="*/ 159058 h 1570989"/>
                <a:gd name="connsiteX60" fmla="*/ 1284999 w 2162559"/>
                <a:gd name="connsiteY60" fmla="*/ 86189 h 1570989"/>
                <a:gd name="connsiteX61" fmla="*/ 1210955 w 2162559"/>
                <a:gd name="connsiteY61" fmla="*/ 36434 h 157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162559" h="1570989">
                  <a:moveTo>
                    <a:pt x="1117322" y="0"/>
                  </a:moveTo>
                  <a:cubicBezTo>
                    <a:pt x="1102043" y="0"/>
                    <a:pt x="1087156" y="1959"/>
                    <a:pt x="1073836" y="10186"/>
                  </a:cubicBezTo>
                  <a:cubicBezTo>
                    <a:pt x="1071486" y="14495"/>
                    <a:pt x="1011937" y="43878"/>
                    <a:pt x="986864" y="48579"/>
                  </a:cubicBezTo>
                  <a:cubicBezTo>
                    <a:pt x="986864" y="48579"/>
                    <a:pt x="987255" y="48971"/>
                    <a:pt x="987255" y="48971"/>
                  </a:cubicBezTo>
                  <a:cubicBezTo>
                    <a:pt x="983338" y="52497"/>
                    <a:pt x="904592" y="72477"/>
                    <a:pt x="902242" y="75219"/>
                  </a:cubicBezTo>
                  <a:cubicBezTo>
                    <a:pt x="899891" y="75611"/>
                    <a:pt x="870509" y="81880"/>
                    <a:pt x="861498" y="91674"/>
                  </a:cubicBezTo>
                  <a:cubicBezTo>
                    <a:pt x="845827" y="101076"/>
                    <a:pt x="809393" y="129283"/>
                    <a:pt x="807434" y="134376"/>
                  </a:cubicBezTo>
                  <a:cubicBezTo>
                    <a:pt x="787062" y="141428"/>
                    <a:pt x="767082" y="149264"/>
                    <a:pt x="746318" y="155924"/>
                  </a:cubicBezTo>
                  <a:cubicBezTo>
                    <a:pt x="728297" y="161408"/>
                    <a:pt x="684811" y="178646"/>
                    <a:pt x="680893" y="180605"/>
                  </a:cubicBezTo>
                  <a:cubicBezTo>
                    <a:pt x="680893" y="180605"/>
                    <a:pt x="680893" y="180605"/>
                    <a:pt x="680893" y="180605"/>
                  </a:cubicBezTo>
                  <a:cubicBezTo>
                    <a:pt x="653469" y="178254"/>
                    <a:pt x="626829" y="183739"/>
                    <a:pt x="601364" y="193142"/>
                  </a:cubicBezTo>
                  <a:cubicBezTo>
                    <a:pt x="577466" y="202152"/>
                    <a:pt x="523794" y="239762"/>
                    <a:pt x="517526" y="244072"/>
                  </a:cubicBezTo>
                  <a:cubicBezTo>
                    <a:pt x="517526" y="244072"/>
                    <a:pt x="510474" y="247597"/>
                    <a:pt x="506556" y="249165"/>
                  </a:cubicBezTo>
                  <a:cubicBezTo>
                    <a:pt x="448183" y="277764"/>
                    <a:pt x="392943" y="310672"/>
                    <a:pt x="352591" y="363561"/>
                  </a:cubicBezTo>
                  <a:cubicBezTo>
                    <a:pt x="349849" y="367087"/>
                    <a:pt x="310280" y="418017"/>
                    <a:pt x="310280" y="418017"/>
                  </a:cubicBezTo>
                  <a:cubicBezTo>
                    <a:pt x="310280" y="418017"/>
                    <a:pt x="310280" y="418017"/>
                    <a:pt x="310280" y="418017"/>
                  </a:cubicBezTo>
                  <a:cubicBezTo>
                    <a:pt x="310280" y="418017"/>
                    <a:pt x="198626" y="579817"/>
                    <a:pt x="180605" y="607241"/>
                  </a:cubicBezTo>
                  <a:cubicBezTo>
                    <a:pt x="141428" y="667965"/>
                    <a:pt x="10970" y="824280"/>
                    <a:pt x="0" y="837992"/>
                  </a:cubicBezTo>
                  <a:cubicBezTo>
                    <a:pt x="392" y="841126"/>
                    <a:pt x="54064" y="864240"/>
                    <a:pt x="65425" y="870900"/>
                  </a:cubicBezTo>
                  <a:cubicBezTo>
                    <a:pt x="67776" y="873251"/>
                    <a:pt x="143779" y="923397"/>
                    <a:pt x="159450" y="938285"/>
                  </a:cubicBezTo>
                  <a:cubicBezTo>
                    <a:pt x="183739" y="961007"/>
                    <a:pt x="203719" y="987647"/>
                    <a:pt x="225658" y="1012721"/>
                  </a:cubicBezTo>
                  <a:cubicBezTo>
                    <a:pt x="253866" y="986080"/>
                    <a:pt x="335353" y="913995"/>
                    <a:pt x="343189" y="907727"/>
                  </a:cubicBezTo>
                  <a:cubicBezTo>
                    <a:pt x="372180" y="885788"/>
                    <a:pt x="402738" y="867375"/>
                    <a:pt x="440347" y="865807"/>
                  </a:cubicBezTo>
                  <a:cubicBezTo>
                    <a:pt x="449358" y="865416"/>
                    <a:pt x="489318" y="864632"/>
                    <a:pt x="490102" y="868942"/>
                  </a:cubicBezTo>
                  <a:cubicBezTo>
                    <a:pt x="494019" y="884221"/>
                    <a:pt x="497154" y="899891"/>
                    <a:pt x="501855" y="914778"/>
                  </a:cubicBezTo>
                  <a:cubicBezTo>
                    <a:pt x="511257" y="947687"/>
                    <a:pt x="521051" y="980987"/>
                    <a:pt x="539856" y="1009978"/>
                  </a:cubicBezTo>
                  <a:cubicBezTo>
                    <a:pt x="556311" y="1035443"/>
                    <a:pt x="580208" y="1044454"/>
                    <a:pt x="609983" y="1037402"/>
                  </a:cubicBezTo>
                  <a:cubicBezTo>
                    <a:pt x="630747" y="1032309"/>
                    <a:pt x="650727" y="1025257"/>
                    <a:pt x="669532" y="1015463"/>
                  </a:cubicBezTo>
                  <a:cubicBezTo>
                    <a:pt x="676975" y="1011545"/>
                    <a:pt x="678542" y="1013504"/>
                    <a:pt x="679718" y="1020556"/>
                  </a:cubicBezTo>
                  <a:cubicBezTo>
                    <a:pt x="683635" y="1040928"/>
                    <a:pt x="687945" y="1061300"/>
                    <a:pt x="691862" y="1081672"/>
                  </a:cubicBezTo>
                  <a:cubicBezTo>
                    <a:pt x="710275" y="1174913"/>
                    <a:pt x="728297" y="1268153"/>
                    <a:pt x="746710" y="1361002"/>
                  </a:cubicBezTo>
                  <a:cubicBezTo>
                    <a:pt x="749452" y="1372364"/>
                    <a:pt x="746710" y="1387643"/>
                    <a:pt x="757679" y="1393911"/>
                  </a:cubicBezTo>
                  <a:cubicBezTo>
                    <a:pt x="778835" y="1406056"/>
                    <a:pt x="1094600" y="1562371"/>
                    <a:pt x="1106353" y="1567856"/>
                  </a:cubicBezTo>
                  <a:cubicBezTo>
                    <a:pt x="1117322" y="1577258"/>
                    <a:pt x="1128292" y="1573732"/>
                    <a:pt x="1138870" y="1567856"/>
                  </a:cubicBezTo>
                  <a:cubicBezTo>
                    <a:pt x="1145530" y="1561196"/>
                    <a:pt x="1332795" y="1447583"/>
                    <a:pt x="1334362" y="1441315"/>
                  </a:cubicBezTo>
                  <a:cubicBezTo>
                    <a:pt x="1338671" y="1422902"/>
                    <a:pt x="1416241" y="1067176"/>
                    <a:pt x="1422902" y="1036618"/>
                  </a:cubicBezTo>
                  <a:cubicBezTo>
                    <a:pt x="1424469" y="1029175"/>
                    <a:pt x="1426428" y="1026824"/>
                    <a:pt x="1434263" y="1031134"/>
                  </a:cubicBezTo>
                  <a:cubicBezTo>
                    <a:pt x="1452284" y="1040928"/>
                    <a:pt x="1471089" y="1048371"/>
                    <a:pt x="1490677" y="1053856"/>
                  </a:cubicBezTo>
                  <a:cubicBezTo>
                    <a:pt x="1520452" y="1062083"/>
                    <a:pt x="1538473" y="1055423"/>
                    <a:pt x="1551010" y="1030350"/>
                  </a:cubicBezTo>
                  <a:cubicBezTo>
                    <a:pt x="1554144" y="1024082"/>
                    <a:pt x="1579217" y="879128"/>
                    <a:pt x="1580000" y="877952"/>
                  </a:cubicBezTo>
                  <a:cubicBezTo>
                    <a:pt x="1580392" y="856013"/>
                    <a:pt x="1581176" y="855230"/>
                    <a:pt x="1601156" y="863457"/>
                  </a:cubicBezTo>
                  <a:cubicBezTo>
                    <a:pt x="1643467" y="880695"/>
                    <a:pt x="1685386" y="898324"/>
                    <a:pt x="1727697" y="915170"/>
                  </a:cubicBezTo>
                  <a:cubicBezTo>
                    <a:pt x="1755513" y="926532"/>
                    <a:pt x="1780586" y="939852"/>
                    <a:pt x="1800958" y="963750"/>
                  </a:cubicBezTo>
                  <a:cubicBezTo>
                    <a:pt x="1834258" y="1003318"/>
                    <a:pt x="1923581" y="1092641"/>
                    <a:pt x="1927107" y="1104002"/>
                  </a:cubicBezTo>
                  <a:cubicBezTo>
                    <a:pt x="1929066" y="1102044"/>
                    <a:pt x="2139837" y="932800"/>
                    <a:pt x="2165302" y="915954"/>
                  </a:cubicBezTo>
                  <a:cubicBezTo>
                    <a:pt x="2162560" y="912428"/>
                    <a:pt x="2029358" y="752587"/>
                    <a:pt x="2023482" y="751019"/>
                  </a:cubicBezTo>
                  <a:cubicBezTo>
                    <a:pt x="2021915" y="750628"/>
                    <a:pt x="1931025" y="672666"/>
                    <a:pt x="1894198" y="627221"/>
                  </a:cubicBezTo>
                  <a:cubicBezTo>
                    <a:pt x="1861682" y="587260"/>
                    <a:pt x="1827598" y="548867"/>
                    <a:pt x="1800174" y="504989"/>
                  </a:cubicBezTo>
                  <a:cubicBezTo>
                    <a:pt x="1782936" y="477565"/>
                    <a:pt x="1767657" y="448966"/>
                    <a:pt x="1751203" y="421151"/>
                  </a:cubicBezTo>
                  <a:cubicBezTo>
                    <a:pt x="1751203" y="421151"/>
                    <a:pt x="1751203" y="421151"/>
                    <a:pt x="1751203" y="421151"/>
                  </a:cubicBezTo>
                  <a:cubicBezTo>
                    <a:pt x="1735924" y="390593"/>
                    <a:pt x="1719470" y="360818"/>
                    <a:pt x="1699098" y="333395"/>
                  </a:cubicBezTo>
                  <a:cubicBezTo>
                    <a:pt x="1691654" y="323209"/>
                    <a:pt x="1682252" y="313806"/>
                    <a:pt x="1669324" y="311064"/>
                  </a:cubicBezTo>
                  <a:cubicBezTo>
                    <a:pt x="1641508" y="305187"/>
                    <a:pt x="1619569" y="289517"/>
                    <a:pt x="1598414" y="271495"/>
                  </a:cubicBezTo>
                  <a:cubicBezTo>
                    <a:pt x="1597238" y="267969"/>
                    <a:pt x="1595671" y="265619"/>
                    <a:pt x="1591362" y="265227"/>
                  </a:cubicBezTo>
                  <a:cubicBezTo>
                    <a:pt x="1591362" y="265227"/>
                    <a:pt x="1585877" y="238979"/>
                    <a:pt x="1580000" y="238195"/>
                  </a:cubicBezTo>
                  <a:lnTo>
                    <a:pt x="1580000" y="238195"/>
                  </a:lnTo>
                  <a:cubicBezTo>
                    <a:pt x="1572557" y="222916"/>
                    <a:pt x="1562371" y="209204"/>
                    <a:pt x="1552577" y="195101"/>
                  </a:cubicBezTo>
                  <a:cubicBezTo>
                    <a:pt x="1547484" y="185306"/>
                    <a:pt x="1540432" y="177471"/>
                    <a:pt x="1529854" y="173162"/>
                  </a:cubicBezTo>
                  <a:cubicBezTo>
                    <a:pt x="1509091" y="160233"/>
                    <a:pt x="1487935" y="149264"/>
                    <a:pt x="1463254" y="145346"/>
                  </a:cubicBezTo>
                  <a:cubicBezTo>
                    <a:pt x="1426428" y="139078"/>
                    <a:pt x="1391560" y="146129"/>
                    <a:pt x="1357476" y="159058"/>
                  </a:cubicBezTo>
                  <a:cubicBezTo>
                    <a:pt x="1343373" y="142995"/>
                    <a:pt x="1296361" y="92457"/>
                    <a:pt x="1284999" y="86189"/>
                  </a:cubicBezTo>
                  <a:cubicBezTo>
                    <a:pt x="1283040" y="86189"/>
                    <a:pt x="1234069" y="51322"/>
                    <a:pt x="1210955" y="36434"/>
                  </a:cubicBezTo>
                </a:path>
              </a:pathLst>
            </a:custGeom>
            <a:solidFill>
              <a:schemeClr val="bg1">
                <a:lumMod val="85000"/>
              </a:schemeClr>
            </a:solidFill>
            <a:ln w="3910" cap="flat">
              <a:noFill/>
              <a:prstDash val="solid"/>
              <a:miter/>
            </a:ln>
          </p:spPr>
          <p:txBody>
            <a:bodyPr rtlCol="0" anchor="ctr"/>
            <a:lstStyle/>
            <a:p>
              <a:endParaRPr lang="en-US"/>
            </a:p>
          </p:txBody>
        </p:sp>
        <p:sp>
          <p:nvSpPr>
            <p:cNvPr id="11" name="Freeform: Shape 79">
              <a:extLst>
                <a:ext uri="{FF2B5EF4-FFF2-40B4-BE49-F238E27FC236}">
                  <a16:creationId xmlns="" xmlns:a16="http://schemas.microsoft.com/office/drawing/2014/main" id="{690BFA1F-86BD-4F10-A75F-EEE7B272B183}"/>
                </a:ext>
              </a:extLst>
            </p:cNvPr>
            <p:cNvSpPr/>
            <p:nvPr/>
          </p:nvSpPr>
          <p:spPr>
            <a:xfrm>
              <a:off x="1569022" y="2980450"/>
              <a:ext cx="2394717" cy="3753708"/>
            </a:xfrm>
            <a:custGeom>
              <a:avLst/>
              <a:gdLst>
                <a:gd name="connsiteX0" fmla="*/ 1569189 w 1743367"/>
                <a:gd name="connsiteY0" fmla="*/ 1800667 h 1813886"/>
                <a:gd name="connsiteX1" fmla="*/ 1568014 w 1743367"/>
                <a:gd name="connsiteY1" fmla="*/ 1801842 h 1813886"/>
                <a:gd name="connsiteX2" fmla="*/ 1413265 w 1743367"/>
                <a:gd name="connsiteY2" fmla="*/ 1809677 h 1813886"/>
                <a:gd name="connsiteX3" fmla="*/ 1019146 w 1743367"/>
                <a:gd name="connsiteY3" fmla="*/ 1807718 h 1813886"/>
                <a:gd name="connsiteX4" fmla="*/ 959989 w 1743367"/>
                <a:gd name="connsiteY4" fmla="*/ 1806935 h 1813886"/>
                <a:gd name="connsiteX5" fmla="*/ 964691 w 1743367"/>
                <a:gd name="connsiteY5" fmla="*/ 1694889 h 1813886"/>
                <a:gd name="connsiteX6" fmla="*/ 820912 w 1743367"/>
                <a:gd name="connsiteY6" fmla="*/ 1613793 h 1813886"/>
                <a:gd name="connsiteX7" fmla="*/ 395452 w 1743367"/>
                <a:gd name="connsiteY7" fmla="*/ 1453168 h 1813886"/>
                <a:gd name="connsiteX8" fmla="*/ 390359 w 1743367"/>
                <a:gd name="connsiteY8" fmla="*/ 1451601 h 1813886"/>
                <a:gd name="connsiteX9" fmla="*/ 196042 w 1743367"/>
                <a:gd name="connsiteY9" fmla="*/ 1350133 h 1813886"/>
                <a:gd name="connsiteX10" fmla="*/ 51871 w 1743367"/>
                <a:gd name="connsiteY10" fmla="*/ 1191859 h 1813886"/>
                <a:gd name="connsiteX11" fmla="*/ 6034 w 1743367"/>
                <a:gd name="connsiteY11" fmla="*/ 1120557 h 1813886"/>
                <a:gd name="connsiteX12" fmla="*/ 107502 w 1743367"/>
                <a:gd name="connsiteY12" fmla="*/ 827515 h 1813886"/>
                <a:gd name="connsiteX13" fmla="*/ 401720 w 1743367"/>
                <a:gd name="connsiteY13" fmla="*/ 469830 h 1813886"/>
                <a:gd name="connsiteX14" fmla="*/ 805241 w 1743367"/>
                <a:gd name="connsiteY14" fmla="*/ 8328 h 1813886"/>
                <a:gd name="connsiteX15" fmla="*/ 830314 w 1743367"/>
                <a:gd name="connsiteY15" fmla="*/ 8719 h 1813886"/>
                <a:gd name="connsiteX16" fmla="*/ 952546 w 1743367"/>
                <a:gd name="connsiteY16" fmla="*/ 125466 h 1813886"/>
                <a:gd name="connsiteX17" fmla="*/ 1092799 w 1743367"/>
                <a:gd name="connsiteY17" fmla="*/ 242605 h 1813886"/>
                <a:gd name="connsiteX18" fmla="*/ 1126099 w 1743367"/>
                <a:gd name="connsiteY18" fmla="*/ 282957 h 1813886"/>
                <a:gd name="connsiteX19" fmla="*/ 979578 w 1743367"/>
                <a:gd name="connsiteY19" fmla="*/ 589711 h 1813886"/>
                <a:gd name="connsiteX20" fmla="*/ 869883 w 1743367"/>
                <a:gd name="connsiteY20" fmla="*/ 706067 h 1813886"/>
                <a:gd name="connsiteX21" fmla="*/ 790354 w 1743367"/>
                <a:gd name="connsiteY21" fmla="*/ 860423 h 1813886"/>
                <a:gd name="connsiteX22" fmla="*/ 797406 w 1743367"/>
                <a:gd name="connsiteY22" fmla="*/ 874527 h 1813886"/>
                <a:gd name="connsiteX23" fmla="*/ 848727 w 1743367"/>
                <a:gd name="connsiteY23" fmla="*/ 846711 h 1813886"/>
                <a:gd name="connsiteX24" fmla="*/ 902791 w 1743367"/>
                <a:gd name="connsiteY24" fmla="*/ 688829 h 1813886"/>
                <a:gd name="connsiteX25" fmla="*/ 952154 w 1743367"/>
                <a:gd name="connsiteY25" fmla="*/ 665323 h 1813886"/>
                <a:gd name="connsiteX26" fmla="*/ 1325117 w 1743367"/>
                <a:gd name="connsiteY26" fmla="*/ 734666 h 1813886"/>
                <a:gd name="connsiteX27" fmla="*/ 1413265 w 1743367"/>
                <a:gd name="connsiteY27" fmla="*/ 771884 h 1813886"/>
                <a:gd name="connsiteX28" fmla="*/ 1421101 w 1743367"/>
                <a:gd name="connsiteY28" fmla="*/ 748769 h 1813886"/>
                <a:gd name="connsiteX29" fmla="*/ 1453225 w 1743367"/>
                <a:gd name="connsiteY29" fmla="*/ 714685 h 1813886"/>
                <a:gd name="connsiteX30" fmla="*/ 1633831 w 1743367"/>
                <a:gd name="connsiteY30" fmla="*/ 551710 h 1813886"/>
                <a:gd name="connsiteX31" fmla="*/ 1703174 w 1743367"/>
                <a:gd name="connsiteY31" fmla="*/ 509791 h 1813886"/>
                <a:gd name="connsiteX32" fmla="*/ 1711009 w 1743367"/>
                <a:gd name="connsiteY32" fmla="*/ 633981 h 1813886"/>
                <a:gd name="connsiteX33" fmla="*/ 1743917 w 1743367"/>
                <a:gd name="connsiteY33" fmla="*/ 795782 h 1813886"/>
                <a:gd name="connsiteX34" fmla="*/ 1721978 w 1743367"/>
                <a:gd name="connsiteY34" fmla="*/ 957973 h 1813886"/>
                <a:gd name="connsiteX35" fmla="*/ 1660862 w 1743367"/>
                <a:gd name="connsiteY35" fmla="*/ 1311348 h 1813886"/>
                <a:gd name="connsiteX36" fmla="*/ 1618552 w 1743367"/>
                <a:gd name="connsiteY36" fmla="*/ 1567565 h 1813886"/>
                <a:gd name="connsiteX37" fmla="*/ 1597396 w 1743367"/>
                <a:gd name="connsiteY37" fmla="*/ 1695673 h 1813886"/>
                <a:gd name="connsiteX38" fmla="*/ 1569189 w 1743367"/>
                <a:gd name="connsiteY38" fmla="*/ 1800667 h 1813886"/>
                <a:gd name="connsiteX0" fmla="*/ 1636072 w 1744918"/>
                <a:gd name="connsiteY0" fmla="*/ 2744463 h 2744463"/>
                <a:gd name="connsiteX1" fmla="*/ 1568014 w 1744918"/>
                <a:gd name="connsiteY1" fmla="*/ 1801842 h 2744463"/>
                <a:gd name="connsiteX2" fmla="*/ 1413265 w 1744918"/>
                <a:gd name="connsiteY2" fmla="*/ 1809677 h 2744463"/>
                <a:gd name="connsiteX3" fmla="*/ 1019146 w 1744918"/>
                <a:gd name="connsiteY3" fmla="*/ 1807718 h 2744463"/>
                <a:gd name="connsiteX4" fmla="*/ 959989 w 1744918"/>
                <a:gd name="connsiteY4" fmla="*/ 1806935 h 2744463"/>
                <a:gd name="connsiteX5" fmla="*/ 964691 w 1744918"/>
                <a:gd name="connsiteY5" fmla="*/ 1694889 h 2744463"/>
                <a:gd name="connsiteX6" fmla="*/ 820912 w 1744918"/>
                <a:gd name="connsiteY6" fmla="*/ 1613793 h 2744463"/>
                <a:gd name="connsiteX7" fmla="*/ 395452 w 1744918"/>
                <a:gd name="connsiteY7" fmla="*/ 1453168 h 2744463"/>
                <a:gd name="connsiteX8" fmla="*/ 390359 w 1744918"/>
                <a:gd name="connsiteY8" fmla="*/ 1451601 h 2744463"/>
                <a:gd name="connsiteX9" fmla="*/ 196042 w 1744918"/>
                <a:gd name="connsiteY9" fmla="*/ 1350133 h 2744463"/>
                <a:gd name="connsiteX10" fmla="*/ 51871 w 1744918"/>
                <a:gd name="connsiteY10" fmla="*/ 1191859 h 2744463"/>
                <a:gd name="connsiteX11" fmla="*/ 6034 w 1744918"/>
                <a:gd name="connsiteY11" fmla="*/ 1120557 h 2744463"/>
                <a:gd name="connsiteX12" fmla="*/ 107502 w 1744918"/>
                <a:gd name="connsiteY12" fmla="*/ 827515 h 2744463"/>
                <a:gd name="connsiteX13" fmla="*/ 401720 w 1744918"/>
                <a:gd name="connsiteY13" fmla="*/ 469830 h 2744463"/>
                <a:gd name="connsiteX14" fmla="*/ 805241 w 1744918"/>
                <a:gd name="connsiteY14" fmla="*/ 8328 h 2744463"/>
                <a:gd name="connsiteX15" fmla="*/ 830314 w 1744918"/>
                <a:gd name="connsiteY15" fmla="*/ 8719 h 2744463"/>
                <a:gd name="connsiteX16" fmla="*/ 952546 w 1744918"/>
                <a:gd name="connsiteY16" fmla="*/ 125466 h 2744463"/>
                <a:gd name="connsiteX17" fmla="*/ 1092799 w 1744918"/>
                <a:gd name="connsiteY17" fmla="*/ 242605 h 2744463"/>
                <a:gd name="connsiteX18" fmla="*/ 1126099 w 1744918"/>
                <a:gd name="connsiteY18" fmla="*/ 282957 h 2744463"/>
                <a:gd name="connsiteX19" fmla="*/ 979578 w 1744918"/>
                <a:gd name="connsiteY19" fmla="*/ 589711 h 2744463"/>
                <a:gd name="connsiteX20" fmla="*/ 869883 w 1744918"/>
                <a:gd name="connsiteY20" fmla="*/ 706067 h 2744463"/>
                <a:gd name="connsiteX21" fmla="*/ 790354 w 1744918"/>
                <a:gd name="connsiteY21" fmla="*/ 860423 h 2744463"/>
                <a:gd name="connsiteX22" fmla="*/ 797406 w 1744918"/>
                <a:gd name="connsiteY22" fmla="*/ 874527 h 2744463"/>
                <a:gd name="connsiteX23" fmla="*/ 848727 w 1744918"/>
                <a:gd name="connsiteY23" fmla="*/ 846711 h 2744463"/>
                <a:gd name="connsiteX24" fmla="*/ 902791 w 1744918"/>
                <a:gd name="connsiteY24" fmla="*/ 688829 h 2744463"/>
                <a:gd name="connsiteX25" fmla="*/ 952154 w 1744918"/>
                <a:gd name="connsiteY25" fmla="*/ 665323 h 2744463"/>
                <a:gd name="connsiteX26" fmla="*/ 1325117 w 1744918"/>
                <a:gd name="connsiteY26" fmla="*/ 734666 h 2744463"/>
                <a:gd name="connsiteX27" fmla="*/ 1413265 w 1744918"/>
                <a:gd name="connsiteY27" fmla="*/ 771884 h 2744463"/>
                <a:gd name="connsiteX28" fmla="*/ 1421101 w 1744918"/>
                <a:gd name="connsiteY28" fmla="*/ 748769 h 2744463"/>
                <a:gd name="connsiteX29" fmla="*/ 1453225 w 1744918"/>
                <a:gd name="connsiteY29" fmla="*/ 714685 h 2744463"/>
                <a:gd name="connsiteX30" fmla="*/ 1633831 w 1744918"/>
                <a:gd name="connsiteY30" fmla="*/ 551710 h 2744463"/>
                <a:gd name="connsiteX31" fmla="*/ 1703174 w 1744918"/>
                <a:gd name="connsiteY31" fmla="*/ 509791 h 2744463"/>
                <a:gd name="connsiteX32" fmla="*/ 1711009 w 1744918"/>
                <a:gd name="connsiteY32" fmla="*/ 633981 h 2744463"/>
                <a:gd name="connsiteX33" fmla="*/ 1743917 w 1744918"/>
                <a:gd name="connsiteY33" fmla="*/ 795782 h 2744463"/>
                <a:gd name="connsiteX34" fmla="*/ 1721978 w 1744918"/>
                <a:gd name="connsiteY34" fmla="*/ 957973 h 2744463"/>
                <a:gd name="connsiteX35" fmla="*/ 1660862 w 1744918"/>
                <a:gd name="connsiteY35" fmla="*/ 1311348 h 2744463"/>
                <a:gd name="connsiteX36" fmla="*/ 1618552 w 1744918"/>
                <a:gd name="connsiteY36" fmla="*/ 1567565 h 2744463"/>
                <a:gd name="connsiteX37" fmla="*/ 1597396 w 1744918"/>
                <a:gd name="connsiteY37" fmla="*/ 1695673 h 2744463"/>
                <a:gd name="connsiteX38" fmla="*/ 1636072 w 1744918"/>
                <a:gd name="connsiteY38" fmla="*/ 2744463 h 2744463"/>
                <a:gd name="connsiteX0" fmla="*/ 1636072 w 1744918"/>
                <a:gd name="connsiteY0" fmla="*/ 2744463 h 2744796"/>
                <a:gd name="connsiteX1" fmla="*/ 1413265 w 1744918"/>
                <a:gd name="connsiteY1" fmla="*/ 1809677 h 2744796"/>
                <a:gd name="connsiteX2" fmla="*/ 1019146 w 1744918"/>
                <a:gd name="connsiteY2" fmla="*/ 1807718 h 2744796"/>
                <a:gd name="connsiteX3" fmla="*/ 959989 w 1744918"/>
                <a:gd name="connsiteY3" fmla="*/ 1806935 h 2744796"/>
                <a:gd name="connsiteX4" fmla="*/ 964691 w 1744918"/>
                <a:gd name="connsiteY4" fmla="*/ 1694889 h 2744796"/>
                <a:gd name="connsiteX5" fmla="*/ 820912 w 1744918"/>
                <a:gd name="connsiteY5" fmla="*/ 1613793 h 2744796"/>
                <a:gd name="connsiteX6" fmla="*/ 395452 w 1744918"/>
                <a:gd name="connsiteY6" fmla="*/ 1453168 h 2744796"/>
                <a:gd name="connsiteX7" fmla="*/ 390359 w 1744918"/>
                <a:gd name="connsiteY7" fmla="*/ 1451601 h 2744796"/>
                <a:gd name="connsiteX8" fmla="*/ 196042 w 1744918"/>
                <a:gd name="connsiteY8" fmla="*/ 1350133 h 2744796"/>
                <a:gd name="connsiteX9" fmla="*/ 51871 w 1744918"/>
                <a:gd name="connsiteY9" fmla="*/ 1191859 h 2744796"/>
                <a:gd name="connsiteX10" fmla="*/ 6034 w 1744918"/>
                <a:gd name="connsiteY10" fmla="*/ 1120557 h 2744796"/>
                <a:gd name="connsiteX11" fmla="*/ 107502 w 1744918"/>
                <a:gd name="connsiteY11" fmla="*/ 827515 h 2744796"/>
                <a:gd name="connsiteX12" fmla="*/ 401720 w 1744918"/>
                <a:gd name="connsiteY12" fmla="*/ 469830 h 2744796"/>
                <a:gd name="connsiteX13" fmla="*/ 805241 w 1744918"/>
                <a:gd name="connsiteY13" fmla="*/ 8328 h 2744796"/>
                <a:gd name="connsiteX14" fmla="*/ 830314 w 1744918"/>
                <a:gd name="connsiteY14" fmla="*/ 8719 h 2744796"/>
                <a:gd name="connsiteX15" fmla="*/ 952546 w 1744918"/>
                <a:gd name="connsiteY15" fmla="*/ 125466 h 2744796"/>
                <a:gd name="connsiteX16" fmla="*/ 1092799 w 1744918"/>
                <a:gd name="connsiteY16" fmla="*/ 242605 h 2744796"/>
                <a:gd name="connsiteX17" fmla="*/ 1126099 w 1744918"/>
                <a:gd name="connsiteY17" fmla="*/ 282957 h 2744796"/>
                <a:gd name="connsiteX18" fmla="*/ 979578 w 1744918"/>
                <a:gd name="connsiteY18" fmla="*/ 589711 h 2744796"/>
                <a:gd name="connsiteX19" fmla="*/ 869883 w 1744918"/>
                <a:gd name="connsiteY19" fmla="*/ 706067 h 2744796"/>
                <a:gd name="connsiteX20" fmla="*/ 790354 w 1744918"/>
                <a:gd name="connsiteY20" fmla="*/ 860423 h 2744796"/>
                <a:gd name="connsiteX21" fmla="*/ 797406 w 1744918"/>
                <a:gd name="connsiteY21" fmla="*/ 874527 h 2744796"/>
                <a:gd name="connsiteX22" fmla="*/ 848727 w 1744918"/>
                <a:gd name="connsiteY22" fmla="*/ 846711 h 2744796"/>
                <a:gd name="connsiteX23" fmla="*/ 902791 w 1744918"/>
                <a:gd name="connsiteY23" fmla="*/ 688829 h 2744796"/>
                <a:gd name="connsiteX24" fmla="*/ 952154 w 1744918"/>
                <a:gd name="connsiteY24" fmla="*/ 665323 h 2744796"/>
                <a:gd name="connsiteX25" fmla="*/ 1325117 w 1744918"/>
                <a:gd name="connsiteY25" fmla="*/ 734666 h 2744796"/>
                <a:gd name="connsiteX26" fmla="*/ 1413265 w 1744918"/>
                <a:gd name="connsiteY26" fmla="*/ 771884 h 2744796"/>
                <a:gd name="connsiteX27" fmla="*/ 1421101 w 1744918"/>
                <a:gd name="connsiteY27" fmla="*/ 748769 h 2744796"/>
                <a:gd name="connsiteX28" fmla="*/ 1453225 w 1744918"/>
                <a:gd name="connsiteY28" fmla="*/ 714685 h 2744796"/>
                <a:gd name="connsiteX29" fmla="*/ 1633831 w 1744918"/>
                <a:gd name="connsiteY29" fmla="*/ 551710 h 2744796"/>
                <a:gd name="connsiteX30" fmla="*/ 1703174 w 1744918"/>
                <a:gd name="connsiteY30" fmla="*/ 509791 h 2744796"/>
                <a:gd name="connsiteX31" fmla="*/ 1711009 w 1744918"/>
                <a:gd name="connsiteY31" fmla="*/ 633981 h 2744796"/>
                <a:gd name="connsiteX32" fmla="*/ 1743917 w 1744918"/>
                <a:gd name="connsiteY32" fmla="*/ 795782 h 2744796"/>
                <a:gd name="connsiteX33" fmla="*/ 1721978 w 1744918"/>
                <a:gd name="connsiteY33" fmla="*/ 957973 h 2744796"/>
                <a:gd name="connsiteX34" fmla="*/ 1660862 w 1744918"/>
                <a:gd name="connsiteY34" fmla="*/ 1311348 h 2744796"/>
                <a:gd name="connsiteX35" fmla="*/ 1618552 w 1744918"/>
                <a:gd name="connsiteY35" fmla="*/ 1567565 h 2744796"/>
                <a:gd name="connsiteX36" fmla="*/ 1597396 w 1744918"/>
                <a:gd name="connsiteY36" fmla="*/ 1695673 h 2744796"/>
                <a:gd name="connsiteX37" fmla="*/ 1636072 w 1744918"/>
                <a:gd name="connsiteY37" fmla="*/ 2744463 h 2744796"/>
                <a:gd name="connsiteX0" fmla="*/ 1636072 w 1744918"/>
                <a:gd name="connsiteY0" fmla="*/ 2744463 h 2744785"/>
                <a:gd name="connsiteX1" fmla="*/ 1019146 w 1744918"/>
                <a:gd name="connsiteY1" fmla="*/ 1807718 h 2744785"/>
                <a:gd name="connsiteX2" fmla="*/ 959989 w 1744918"/>
                <a:gd name="connsiteY2" fmla="*/ 1806935 h 2744785"/>
                <a:gd name="connsiteX3" fmla="*/ 964691 w 1744918"/>
                <a:gd name="connsiteY3" fmla="*/ 1694889 h 2744785"/>
                <a:gd name="connsiteX4" fmla="*/ 820912 w 1744918"/>
                <a:gd name="connsiteY4" fmla="*/ 1613793 h 2744785"/>
                <a:gd name="connsiteX5" fmla="*/ 395452 w 1744918"/>
                <a:gd name="connsiteY5" fmla="*/ 1453168 h 2744785"/>
                <a:gd name="connsiteX6" fmla="*/ 390359 w 1744918"/>
                <a:gd name="connsiteY6" fmla="*/ 1451601 h 2744785"/>
                <a:gd name="connsiteX7" fmla="*/ 196042 w 1744918"/>
                <a:gd name="connsiteY7" fmla="*/ 1350133 h 2744785"/>
                <a:gd name="connsiteX8" fmla="*/ 51871 w 1744918"/>
                <a:gd name="connsiteY8" fmla="*/ 1191859 h 2744785"/>
                <a:gd name="connsiteX9" fmla="*/ 6034 w 1744918"/>
                <a:gd name="connsiteY9" fmla="*/ 1120557 h 2744785"/>
                <a:gd name="connsiteX10" fmla="*/ 107502 w 1744918"/>
                <a:gd name="connsiteY10" fmla="*/ 827515 h 2744785"/>
                <a:gd name="connsiteX11" fmla="*/ 401720 w 1744918"/>
                <a:gd name="connsiteY11" fmla="*/ 469830 h 2744785"/>
                <a:gd name="connsiteX12" fmla="*/ 805241 w 1744918"/>
                <a:gd name="connsiteY12" fmla="*/ 8328 h 2744785"/>
                <a:gd name="connsiteX13" fmla="*/ 830314 w 1744918"/>
                <a:gd name="connsiteY13" fmla="*/ 8719 h 2744785"/>
                <a:gd name="connsiteX14" fmla="*/ 952546 w 1744918"/>
                <a:gd name="connsiteY14" fmla="*/ 125466 h 2744785"/>
                <a:gd name="connsiteX15" fmla="*/ 1092799 w 1744918"/>
                <a:gd name="connsiteY15" fmla="*/ 242605 h 2744785"/>
                <a:gd name="connsiteX16" fmla="*/ 1126099 w 1744918"/>
                <a:gd name="connsiteY16" fmla="*/ 282957 h 2744785"/>
                <a:gd name="connsiteX17" fmla="*/ 979578 w 1744918"/>
                <a:gd name="connsiteY17" fmla="*/ 589711 h 2744785"/>
                <a:gd name="connsiteX18" fmla="*/ 869883 w 1744918"/>
                <a:gd name="connsiteY18" fmla="*/ 706067 h 2744785"/>
                <a:gd name="connsiteX19" fmla="*/ 790354 w 1744918"/>
                <a:gd name="connsiteY19" fmla="*/ 860423 h 2744785"/>
                <a:gd name="connsiteX20" fmla="*/ 797406 w 1744918"/>
                <a:gd name="connsiteY20" fmla="*/ 874527 h 2744785"/>
                <a:gd name="connsiteX21" fmla="*/ 848727 w 1744918"/>
                <a:gd name="connsiteY21" fmla="*/ 846711 h 2744785"/>
                <a:gd name="connsiteX22" fmla="*/ 902791 w 1744918"/>
                <a:gd name="connsiteY22" fmla="*/ 688829 h 2744785"/>
                <a:gd name="connsiteX23" fmla="*/ 952154 w 1744918"/>
                <a:gd name="connsiteY23" fmla="*/ 665323 h 2744785"/>
                <a:gd name="connsiteX24" fmla="*/ 1325117 w 1744918"/>
                <a:gd name="connsiteY24" fmla="*/ 734666 h 2744785"/>
                <a:gd name="connsiteX25" fmla="*/ 1413265 w 1744918"/>
                <a:gd name="connsiteY25" fmla="*/ 771884 h 2744785"/>
                <a:gd name="connsiteX26" fmla="*/ 1421101 w 1744918"/>
                <a:gd name="connsiteY26" fmla="*/ 748769 h 2744785"/>
                <a:gd name="connsiteX27" fmla="*/ 1453225 w 1744918"/>
                <a:gd name="connsiteY27" fmla="*/ 714685 h 2744785"/>
                <a:gd name="connsiteX28" fmla="*/ 1633831 w 1744918"/>
                <a:gd name="connsiteY28" fmla="*/ 551710 h 2744785"/>
                <a:gd name="connsiteX29" fmla="*/ 1703174 w 1744918"/>
                <a:gd name="connsiteY29" fmla="*/ 509791 h 2744785"/>
                <a:gd name="connsiteX30" fmla="*/ 1711009 w 1744918"/>
                <a:gd name="connsiteY30" fmla="*/ 633981 h 2744785"/>
                <a:gd name="connsiteX31" fmla="*/ 1743917 w 1744918"/>
                <a:gd name="connsiteY31" fmla="*/ 795782 h 2744785"/>
                <a:gd name="connsiteX32" fmla="*/ 1721978 w 1744918"/>
                <a:gd name="connsiteY32" fmla="*/ 957973 h 2744785"/>
                <a:gd name="connsiteX33" fmla="*/ 1660862 w 1744918"/>
                <a:gd name="connsiteY33" fmla="*/ 1311348 h 2744785"/>
                <a:gd name="connsiteX34" fmla="*/ 1618552 w 1744918"/>
                <a:gd name="connsiteY34" fmla="*/ 1567565 h 2744785"/>
                <a:gd name="connsiteX35" fmla="*/ 1597396 w 1744918"/>
                <a:gd name="connsiteY35" fmla="*/ 1695673 h 2744785"/>
                <a:gd name="connsiteX36" fmla="*/ 1636072 w 1744918"/>
                <a:gd name="connsiteY36" fmla="*/ 2744463 h 2744785"/>
                <a:gd name="connsiteX0" fmla="*/ 1636072 w 1744918"/>
                <a:gd name="connsiteY0" fmla="*/ 2744463 h 2744787"/>
                <a:gd name="connsiteX1" fmla="*/ 959989 w 1744918"/>
                <a:gd name="connsiteY1" fmla="*/ 1806935 h 2744787"/>
                <a:gd name="connsiteX2" fmla="*/ 964691 w 1744918"/>
                <a:gd name="connsiteY2" fmla="*/ 1694889 h 2744787"/>
                <a:gd name="connsiteX3" fmla="*/ 820912 w 1744918"/>
                <a:gd name="connsiteY3" fmla="*/ 1613793 h 2744787"/>
                <a:gd name="connsiteX4" fmla="*/ 395452 w 1744918"/>
                <a:gd name="connsiteY4" fmla="*/ 1453168 h 2744787"/>
                <a:gd name="connsiteX5" fmla="*/ 390359 w 1744918"/>
                <a:gd name="connsiteY5" fmla="*/ 1451601 h 2744787"/>
                <a:gd name="connsiteX6" fmla="*/ 196042 w 1744918"/>
                <a:gd name="connsiteY6" fmla="*/ 1350133 h 2744787"/>
                <a:gd name="connsiteX7" fmla="*/ 51871 w 1744918"/>
                <a:gd name="connsiteY7" fmla="*/ 1191859 h 2744787"/>
                <a:gd name="connsiteX8" fmla="*/ 6034 w 1744918"/>
                <a:gd name="connsiteY8" fmla="*/ 1120557 h 2744787"/>
                <a:gd name="connsiteX9" fmla="*/ 107502 w 1744918"/>
                <a:gd name="connsiteY9" fmla="*/ 827515 h 2744787"/>
                <a:gd name="connsiteX10" fmla="*/ 401720 w 1744918"/>
                <a:gd name="connsiteY10" fmla="*/ 469830 h 2744787"/>
                <a:gd name="connsiteX11" fmla="*/ 805241 w 1744918"/>
                <a:gd name="connsiteY11" fmla="*/ 8328 h 2744787"/>
                <a:gd name="connsiteX12" fmla="*/ 830314 w 1744918"/>
                <a:gd name="connsiteY12" fmla="*/ 8719 h 2744787"/>
                <a:gd name="connsiteX13" fmla="*/ 952546 w 1744918"/>
                <a:gd name="connsiteY13" fmla="*/ 125466 h 2744787"/>
                <a:gd name="connsiteX14" fmla="*/ 1092799 w 1744918"/>
                <a:gd name="connsiteY14" fmla="*/ 242605 h 2744787"/>
                <a:gd name="connsiteX15" fmla="*/ 1126099 w 1744918"/>
                <a:gd name="connsiteY15" fmla="*/ 282957 h 2744787"/>
                <a:gd name="connsiteX16" fmla="*/ 979578 w 1744918"/>
                <a:gd name="connsiteY16" fmla="*/ 589711 h 2744787"/>
                <a:gd name="connsiteX17" fmla="*/ 869883 w 1744918"/>
                <a:gd name="connsiteY17" fmla="*/ 706067 h 2744787"/>
                <a:gd name="connsiteX18" fmla="*/ 790354 w 1744918"/>
                <a:gd name="connsiteY18" fmla="*/ 860423 h 2744787"/>
                <a:gd name="connsiteX19" fmla="*/ 797406 w 1744918"/>
                <a:gd name="connsiteY19" fmla="*/ 874527 h 2744787"/>
                <a:gd name="connsiteX20" fmla="*/ 848727 w 1744918"/>
                <a:gd name="connsiteY20" fmla="*/ 846711 h 2744787"/>
                <a:gd name="connsiteX21" fmla="*/ 902791 w 1744918"/>
                <a:gd name="connsiteY21" fmla="*/ 688829 h 2744787"/>
                <a:gd name="connsiteX22" fmla="*/ 952154 w 1744918"/>
                <a:gd name="connsiteY22" fmla="*/ 665323 h 2744787"/>
                <a:gd name="connsiteX23" fmla="*/ 1325117 w 1744918"/>
                <a:gd name="connsiteY23" fmla="*/ 734666 h 2744787"/>
                <a:gd name="connsiteX24" fmla="*/ 1413265 w 1744918"/>
                <a:gd name="connsiteY24" fmla="*/ 771884 h 2744787"/>
                <a:gd name="connsiteX25" fmla="*/ 1421101 w 1744918"/>
                <a:gd name="connsiteY25" fmla="*/ 748769 h 2744787"/>
                <a:gd name="connsiteX26" fmla="*/ 1453225 w 1744918"/>
                <a:gd name="connsiteY26" fmla="*/ 714685 h 2744787"/>
                <a:gd name="connsiteX27" fmla="*/ 1633831 w 1744918"/>
                <a:gd name="connsiteY27" fmla="*/ 551710 h 2744787"/>
                <a:gd name="connsiteX28" fmla="*/ 1703174 w 1744918"/>
                <a:gd name="connsiteY28" fmla="*/ 509791 h 2744787"/>
                <a:gd name="connsiteX29" fmla="*/ 1711009 w 1744918"/>
                <a:gd name="connsiteY29" fmla="*/ 633981 h 2744787"/>
                <a:gd name="connsiteX30" fmla="*/ 1743917 w 1744918"/>
                <a:gd name="connsiteY30" fmla="*/ 795782 h 2744787"/>
                <a:gd name="connsiteX31" fmla="*/ 1721978 w 1744918"/>
                <a:gd name="connsiteY31" fmla="*/ 957973 h 2744787"/>
                <a:gd name="connsiteX32" fmla="*/ 1660862 w 1744918"/>
                <a:gd name="connsiteY32" fmla="*/ 1311348 h 2744787"/>
                <a:gd name="connsiteX33" fmla="*/ 1618552 w 1744918"/>
                <a:gd name="connsiteY33" fmla="*/ 1567565 h 2744787"/>
                <a:gd name="connsiteX34" fmla="*/ 1597396 w 1744918"/>
                <a:gd name="connsiteY34" fmla="*/ 1695673 h 2744787"/>
                <a:gd name="connsiteX35" fmla="*/ 1636072 w 1744918"/>
                <a:gd name="connsiteY35" fmla="*/ 2744463 h 2744787"/>
                <a:gd name="connsiteX0" fmla="*/ 1636072 w 1744918"/>
                <a:gd name="connsiteY0" fmla="*/ 2744463 h 2800429"/>
                <a:gd name="connsiteX1" fmla="*/ 969485 w 1744918"/>
                <a:gd name="connsiteY1" fmla="*/ 2705866 h 2800429"/>
                <a:gd name="connsiteX2" fmla="*/ 964691 w 1744918"/>
                <a:gd name="connsiteY2" fmla="*/ 1694889 h 2800429"/>
                <a:gd name="connsiteX3" fmla="*/ 820912 w 1744918"/>
                <a:gd name="connsiteY3" fmla="*/ 1613793 h 2800429"/>
                <a:gd name="connsiteX4" fmla="*/ 395452 w 1744918"/>
                <a:gd name="connsiteY4" fmla="*/ 1453168 h 2800429"/>
                <a:gd name="connsiteX5" fmla="*/ 390359 w 1744918"/>
                <a:gd name="connsiteY5" fmla="*/ 1451601 h 2800429"/>
                <a:gd name="connsiteX6" fmla="*/ 196042 w 1744918"/>
                <a:gd name="connsiteY6" fmla="*/ 1350133 h 2800429"/>
                <a:gd name="connsiteX7" fmla="*/ 51871 w 1744918"/>
                <a:gd name="connsiteY7" fmla="*/ 1191859 h 2800429"/>
                <a:gd name="connsiteX8" fmla="*/ 6034 w 1744918"/>
                <a:gd name="connsiteY8" fmla="*/ 1120557 h 2800429"/>
                <a:gd name="connsiteX9" fmla="*/ 107502 w 1744918"/>
                <a:gd name="connsiteY9" fmla="*/ 827515 h 2800429"/>
                <a:gd name="connsiteX10" fmla="*/ 401720 w 1744918"/>
                <a:gd name="connsiteY10" fmla="*/ 469830 h 2800429"/>
                <a:gd name="connsiteX11" fmla="*/ 805241 w 1744918"/>
                <a:gd name="connsiteY11" fmla="*/ 8328 h 2800429"/>
                <a:gd name="connsiteX12" fmla="*/ 830314 w 1744918"/>
                <a:gd name="connsiteY12" fmla="*/ 8719 h 2800429"/>
                <a:gd name="connsiteX13" fmla="*/ 952546 w 1744918"/>
                <a:gd name="connsiteY13" fmla="*/ 125466 h 2800429"/>
                <a:gd name="connsiteX14" fmla="*/ 1092799 w 1744918"/>
                <a:gd name="connsiteY14" fmla="*/ 242605 h 2800429"/>
                <a:gd name="connsiteX15" fmla="*/ 1126099 w 1744918"/>
                <a:gd name="connsiteY15" fmla="*/ 282957 h 2800429"/>
                <a:gd name="connsiteX16" fmla="*/ 979578 w 1744918"/>
                <a:gd name="connsiteY16" fmla="*/ 589711 h 2800429"/>
                <a:gd name="connsiteX17" fmla="*/ 869883 w 1744918"/>
                <a:gd name="connsiteY17" fmla="*/ 706067 h 2800429"/>
                <a:gd name="connsiteX18" fmla="*/ 790354 w 1744918"/>
                <a:gd name="connsiteY18" fmla="*/ 860423 h 2800429"/>
                <a:gd name="connsiteX19" fmla="*/ 797406 w 1744918"/>
                <a:gd name="connsiteY19" fmla="*/ 874527 h 2800429"/>
                <a:gd name="connsiteX20" fmla="*/ 848727 w 1744918"/>
                <a:gd name="connsiteY20" fmla="*/ 846711 h 2800429"/>
                <a:gd name="connsiteX21" fmla="*/ 902791 w 1744918"/>
                <a:gd name="connsiteY21" fmla="*/ 688829 h 2800429"/>
                <a:gd name="connsiteX22" fmla="*/ 952154 w 1744918"/>
                <a:gd name="connsiteY22" fmla="*/ 665323 h 2800429"/>
                <a:gd name="connsiteX23" fmla="*/ 1325117 w 1744918"/>
                <a:gd name="connsiteY23" fmla="*/ 734666 h 2800429"/>
                <a:gd name="connsiteX24" fmla="*/ 1413265 w 1744918"/>
                <a:gd name="connsiteY24" fmla="*/ 771884 h 2800429"/>
                <a:gd name="connsiteX25" fmla="*/ 1421101 w 1744918"/>
                <a:gd name="connsiteY25" fmla="*/ 748769 h 2800429"/>
                <a:gd name="connsiteX26" fmla="*/ 1453225 w 1744918"/>
                <a:gd name="connsiteY26" fmla="*/ 714685 h 2800429"/>
                <a:gd name="connsiteX27" fmla="*/ 1633831 w 1744918"/>
                <a:gd name="connsiteY27" fmla="*/ 551710 h 2800429"/>
                <a:gd name="connsiteX28" fmla="*/ 1703174 w 1744918"/>
                <a:gd name="connsiteY28" fmla="*/ 509791 h 2800429"/>
                <a:gd name="connsiteX29" fmla="*/ 1711009 w 1744918"/>
                <a:gd name="connsiteY29" fmla="*/ 633981 h 2800429"/>
                <a:gd name="connsiteX30" fmla="*/ 1743917 w 1744918"/>
                <a:gd name="connsiteY30" fmla="*/ 795782 h 2800429"/>
                <a:gd name="connsiteX31" fmla="*/ 1721978 w 1744918"/>
                <a:gd name="connsiteY31" fmla="*/ 957973 h 2800429"/>
                <a:gd name="connsiteX32" fmla="*/ 1660862 w 1744918"/>
                <a:gd name="connsiteY32" fmla="*/ 1311348 h 2800429"/>
                <a:gd name="connsiteX33" fmla="*/ 1618552 w 1744918"/>
                <a:gd name="connsiteY33" fmla="*/ 1567565 h 2800429"/>
                <a:gd name="connsiteX34" fmla="*/ 1597396 w 1744918"/>
                <a:gd name="connsiteY34" fmla="*/ 1695673 h 2800429"/>
                <a:gd name="connsiteX35" fmla="*/ 1636072 w 1744918"/>
                <a:gd name="connsiteY35" fmla="*/ 2744463 h 2800429"/>
                <a:gd name="connsiteX0" fmla="*/ 1636072 w 1744918"/>
                <a:gd name="connsiteY0" fmla="*/ 2744463 h 2748763"/>
                <a:gd name="connsiteX1" fmla="*/ 969485 w 1744918"/>
                <a:gd name="connsiteY1" fmla="*/ 2705866 h 2748763"/>
                <a:gd name="connsiteX2" fmla="*/ 964691 w 1744918"/>
                <a:gd name="connsiteY2" fmla="*/ 1694889 h 2748763"/>
                <a:gd name="connsiteX3" fmla="*/ 820912 w 1744918"/>
                <a:gd name="connsiteY3" fmla="*/ 1613793 h 2748763"/>
                <a:gd name="connsiteX4" fmla="*/ 395452 w 1744918"/>
                <a:gd name="connsiteY4" fmla="*/ 1453168 h 2748763"/>
                <a:gd name="connsiteX5" fmla="*/ 390359 w 1744918"/>
                <a:gd name="connsiteY5" fmla="*/ 1451601 h 2748763"/>
                <a:gd name="connsiteX6" fmla="*/ 196042 w 1744918"/>
                <a:gd name="connsiteY6" fmla="*/ 1350133 h 2748763"/>
                <a:gd name="connsiteX7" fmla="*/ 51871 w 1744918"/>
                <a:gd name="connsiteY7" fmla="*/ 1191859 h 2748763"/>
                <a:gd name="connsiteX8" fmla="*/ 6034 w 1744918"/>
                <a:gd name="connsiteY8" fmla="*/ 1120557 h 2748763"/>
                <a:gd name="connsiteX9" fmla="*/ 107502 w 1744918"/>
                <a:gd name="connsiteY9" fmla="*/ 827515 h 2748763"/>
                <a:gd name="connsiteX10" fmla="*/ 401720 w 1744918"/>
                <a:gd name="connsiteY10" fmla="*/ 469830 h 2748763"/>
                <a:gd name="connsiteX11" fmla="*/ 805241 w 1744918"/>
                <a:gd name="connsiteY11" fmla="*/ 8328 h 2748763"/>
                <a:gd name="connsiteX12" fmla="*/ 830314 w 1744918"/>
                <a:gd name="connsiteY12" fmla="*/ 8719 h 2748763"/>
                <a:gd name="connsiteX13" fmla="*/ 952546 w 1744918"/>
                <a:gd name="connsiteY13" fmla="*/ 125466 h 2748763"/>
                <a:gd name="connsiteX14" fmla="*/ 1092799 w 1744918"/>
                <a:gd name="connsiteY14" fmla="*/ 242605 h 2748763"/>
                <a:gd name="connsiteX15" fmla="*/ 1126099 w 1744918"/>
                <a:gd name="connsiteY15" fmla="*/ 282957 h 2748763"/>
                <a:gd name="connsiteX16" fmla="*/ 979578 w 1744918"/>
                <a:gd name="connsiteY16" fmla="*/ 589711 h 2748763"/>
                <a:gd name="connsiteX17" fmla="*/ 869883 w 1744918"/>
                <a:gd name="connsiteY17" fmla="*/ 706067 h 2748763"/>
                <a:gd name="connsiteX18" fmla="*/ 790354 w 1744918"/>
                <a:gd name="connsiteY18" fmla="*/ 860423 h 2748763"/>
                <a:gd name="connsiteX19" fmla="*/ 797406 w 1744918"/>
                <a:gd name="connsiteY19" fmla="*/ 874527 h 2748763"/>
                <a:gd name="connsiteX20" fmla="*/ 848727 w 1744918"/>
                <a:gd name="connsiteY20" fmla="*/ 846711 h 2748763"/>
                <a:gd name="connsiteX21" fmla="*/ 902791 w 1744918"/>
                <a:gd name="connsiteY21" fmla="*/ 688829 h 2748763"/>
                <a:gd name="connsiteX22" fmla="*/ 952154 w 1744918"/>
                <a:gd name="connsiteY22" fmla="*/ 665323 h 2748763"/>
                <a:gd name="connsiteX23" fmla="*/ 1325117 w 1744918"/>
                <a:gd name="connsiteY23" fmla="*/ 734666 h 2748763"/>
                <a:gd name="connsiteX24" fmla="*/ 1413265 w 1744918"/>
                <a:gd name="connsiteY24" fmla="*/ 771884 h 2748763"/>
                <a:gd name="connsiteX25" fmla="*/ 1421101 w 1744918"/>
                <a:gd name="connsiteY25" fmla="*/ 748769 h 2748763"/>
                <a:gd name="connsiteX26" fmla="*/ 1453225 w 1744918"/>
                <a:gd name="connsiteY26" fmla="*/ 714685 h 2748763"/>
                <a:gd name="connsiteX27" fmla="*/ 1633831 w 1744918"/>
                <a:gd name="connsiteY27" fmla="*/ 551710 h 2748763"/>
                <a:gd name="connsiteX28" fmla="*/ 1703174 w 1744918"/>
                <a:gd name="connsiteY28" fmla="*/ 509791 h 2748763"/>
                <a:gd name="connsiteX29" fmla="*/ 1711009 w 1744918"/>
                <a:gd name="connsiteY29" fmla="*/ 633981 h 2748763"/>
                <a:gd name="connsiteX30" fmla="*/ 1743917 w 1744918"/>
                <a:gd name="connsiteY30" fmla="*/ 795782 h 2748763"/>
                <a:gd name="connsiteX31" fmla="*/ 1721978 w 1744918"/>
                <a:gd name="connsiteY31" fmla="*/ 957973 h 2748763"/>
                <a:gd name="connsiteX32" fmla="*/ 1660862 w 1744918"/>
                <a:gd name="connsiteY32" fmla="*/ 1311348 h 2748763"/>
                <a:gd name="connsiteX33" fmla="*/ 1618552 w 1744918"/>
                <a:gd name="connsiteY33" fmla="*/ 1567565 h 2748763"/>
                <a:gd name="connsiteX34" fmla="*/ 1597396 w 1744918"/>
                <a:gd name="connsiteY34" fmla="*/ 1695673 h 2748763"/>
                <a:gd name="connsiteX35" fmla="*/ 1636072 w 1744918"/>
                <a:gd name="connsiteY35" fmla="*/ 2744463 h 2748763"/>
                <a:gd name="connsiteX0" fmla="*/ 1632907 w 1744918"/>
                <a:gd name="connsiteY0" fmla="*/ 2725471 h 2731694"/>
                <a:gd name="connsiteX1" fmla="*/ 969485 w 1744918"/>
                <a:gd name="connsiteY1" fmla="*/ 2705866 h 2731694"/>
                <a:gd name="connsiteX2" fmla="*/ 964691 w 1744918"/>
                <a:gd name="connsiteY2" fmla="*/ 1694889 h 2731694"/>
                <a:gd name="connsiteX3" fmla="*/ 820912 w 1744918"/>
                <a:gd name="connsiteY3" fmla="*/ 1613793 h 2731694"/>
                <a:gd name="connsiteX4" fmla="*/ 395452 w 1744918"/>
                <a:gd name="connsiteY4" fmla="*/ 1453168 h 2731694"/>
                <a:gd name="connsiteX5" fmla="*/ 390359 w 1744918"/>
                <a:gd name="connsiteY5" fmla="*/ 1451601 h 2731694"/>
                <a:gd name="connsiteX6" fmla="*/ 196042 w 1744918"/>
                <a:gd name="connsiteY6" fmla="*/ 1350133 h 2731694"/>
                <a:gd name="connsiteX7" fmla="*/ 51871 w 1744918"/>
                <a:gd name="connsiteY7" fmla="*/ 1191859 h 2731694"/>
                <a:gd name="connsiteX8" fmla="*/ 6034 w 1744918"/>
                <a:gd name="connsiteY8" fmla="*/ 1120557 h 2731694"/>
                <a:gd name="connsiteX9" fmla="*/ 107502 w 1744918"/>
                <a:gd name="connsiteY9" fmla="*/ 827515 h 2731694"/>
                <a:gd name="connsiteX10" fmla="*/ 401720 w 1744918"/>
                <a:gd name="connsiteY10" fmla="*/ 469830 h 2731694"/>
                <a:gd name="connsiteX11" fmla="*/ 805241 w 1744918"/>
                <a:gd name="connsiteY11" fmla="*/ 8328 h 2731694"/>
                <a:gd name="connsiteX12" fmla="*/ 830314 w 1744918"/>
                <a:gd name="connsiteY12" fmla="*/ 8719 h 2731694"/>
                <a:gd name="connsiteX13" fmla="*/ 952546 w 1744918"/>
                <a:gd name="connsiteY13" fmla="*/ 125466 h 2731694"/>
                <a:gd name="connsiteX14" fmla="*/ 1092799 w 1744918"/>
                <a:gd name="connsiteY14" fmla="*/ 242605 h 2731694"/>
                <a:gd name="connsiteX15" fmla="*/ 1126099 w 1744918"/>
                <a:gd name="connsiteY15" fmla="*/ 282957 h 2731694"/>
                <a:gd name="connsiteX16" fmla="*/ 979578 w 1744918"/>
                <a:gd name="connsiteY16" fmla="*/ 589711 h 2731694"/>
                <a:gd name="connsiteX17" fmla="*/ 869883 w 1744918"/>
                <a:gd name="connsiteY17" fmla="*/ 706067 h 2731694"/>
                <a:gd name="connsiteX18" fmla="*/ 790354 w 1744918"/>
                <a:gd name="connsiteY18" fmla="*/ 860423 h 2731694"/>
                <a:gd name="connsiteX19" fmla="*/ 797406 w 1744918"/>
                <a:gd name="connsiteY19" fmla="*/ 874527 h 2731694"/>
                <a:gd name="connsiteX20" fmla="*/ 848727 w 1744918"/>
                <a:gd name="connsiteY20" fmla="*/ 846711 h 2731694"/>
                <a:gd name="connsiteX21" fmla="*/ 902791 w 1744918"/>
                <a:gd name="connsiteY21" fmla="*/ 688829 h 2731694"/>
                <a:gd name="connsiteX22" fmla="*/ 952154 w 1744918"/>
                <a:gd name="connsiteY22" fmla="*/ 665323 h 2731694"/>
                <a:gd name="connsiteX23" fmla="*/ 1325117 w 1744918"/>
                <a:gd name="connsiteY23" fmla="*/ 734666 h 2731694"/>
                <a:gd name="connsiteX24" fmla="*/ 1413265 w 1744918"/>
                <a:gd name="connsiteY24" fmla="*/ 771884 h 2731694"/>
                <a:gd name="connsiteX25" fmla="*/ 1421101 w 1744918"/>
                <a:gd name="connsiteY25" fmla="*/ 748769 h 2731694"/>
                <a:gd name="connsiteX26" fmla="*/ 1453225 w 1744918"/>
                <a:gd name="connsiteY26" fmla="*/ 714685 h 2731694"/>
                <a:gd name="connsiteX27" fmla="*/ 1633831 w 1744918"/>
                <a:gd name="connsiteY27" fmla="*/ 551710 h 2731694"/>
                <a:gd name="connsiteX28" fmla="*/ 1703174 w 1744918"/>
                <a:gd name="connsiteY28" fmla="*/ 509791 h 2731694"/>
                <a:gd name="connsiteX29" fmla="*/ 1711009 w 1744918"/>
                <a:gd name="connsiteY29" fmla="*/ 633981 h 2731694"/>
                <a:gd name="connsiteX30" fmla="*/ 1743917 w 1744918"/>
                <a:gd name="connsiteY30" fmla="*/ 795782 h 2731694"/>
                <a:gd name="connsiteX31" fmla="*/ 1721978 w 1744918"/>
                <a:gd name="connsiteY31" fmla="*/ 957973 h 2731694"/>
                <a:gd name="connsiteX32" fmla="*/ 1660862 w 1744918"/>
                <a:gd name="connsiteY32" fmla="*/ 1311348 h 2731694"/>
                <a:gd name="connsiteX33" fmla="*/ 1618552 w 1744918"/>
                <a:gd name="connsiteY33" fmla="*/ 1567565 h 2731694"/>
                <a:gd name="connsiteX34" fmla="*/ 1597396 w 1744918"/>
                <a:gd name="connsiteY34" fmla="*/ 1695673 h 2731694"/>
                <a:gd name="connsiteX35" fmla="*/ 1632907 w 1744918"/>
                <a:gd name="connsiteY35" fmla="*/ 2725471 h 2731694"/>
                <a:gd name="connsiteX0" fmla="*/ 1632907 w 1744918"/>
                <a:gd name="connsiteY0" fmla="*/ 2725471 h 2735151"/>
                <a:gd name="connsiteX1" fmla="*/ 966320 w 1744918"/>
                <a:gd name="connsiteY1" fmla="*/ 2721693 h 2735151"/>
                <a:gd name="connsiteX2" fmla="*/ 964691 w 1744918"/>
                <a:gd name="connsiteY2" fmla="*/ 1694889 h 2735151"/>
                <a:gd name="connsiteX3" fmla="*/ 820912 w 1744918"/>
                <a:gd name="connsiteY3" fmla="*/ 1613793 h 2735151"/>
                <a:gd name="connsiteX4" fmla="*/ 395452 w 1744918"/>
                <a:gd name="connsiteY4" fmla="*/ 1453168 h 2735151"/>
                <a:gd name="connsiteX5" fmla="*/ 390359 w 1744918"/>
                <a:gd name="connsiteY5" fmla="*/ 1451601 h 2735151"/>
                <a:gd name="connsiteX6" fmla="*/ 196042 w 1744918"/>
                <a:gd name="connsiteY6" fmla="*/ 1350133 h 2735151"/>
                <a:gd name="connsiteX7" fmla="*/ 51871 w 1744918"/>
                <a:gd name="connsiteY7" fmla="*/ 1191859 h 2735151"/>
                <a:gd name="connsiteX8" fmla="*/ 6034 w 1744918"/>
                <a:gd name="connsiteY8" fmla="*/ 1120557 h 2735151"/>
                <a:gd name="connsiteX9" fmla="*/ 107502 w 1744918"/>
                <a:gd name="connsiteY9" fmla="*/ 827515 h 2735151"/>
                <a:gd name="connsiteX10" fmla="*/ 401720 w 1744918"/>
                <a:gd name="connsiteY10" fmla="*/ 469830 h 2735151"/>
                <a:gd name="connsiteX11" fmla="*/ 805241 w 1744918"/>
                <a:gd name="connsiteY11" fmla="*/ 8328 h 2735151"/>
                <a:gd name="connsiteX12" fmla="*/ 830314 w 1744918"/>
                <a:gd name="connsiteY12" fmla="*/ 8719 h 2735151"/>
                <a:gd name="connsiteX13" fmla="*/ 952546 w 1744918"/>
                <a:gd name="connsiteY13" fmla="*/ 125466 h 2735151"/>
                <a:gd name="connsiteX14" fmla="*/ 1092799 w 1744918"/>
                <a:gd name="connsiteY14" fmla="*/ 242605 h 2735151"/>
                <a:gd name="connsiteX15" fmla="*/ 1126099 w 1744918"/>
                <a:gd name="connsiteY15" fmla="*/ 282957 h 2735151"/>
                <a:gd name="connsiteX16" fmla="*/ 979578 w 1744918"/>
                <a:gd name="connsiteY16" fmla="*/ 589711 h 2735151"/>
                <a:gd name="connsiteX17" fmla="*/ 869883 w 1744918"/>
                <a:gd name="connsiteY17" fmla="*/ 706067 h 2735151"/>
                <a:gd name="connsiteX18" fmla="*/ 790354 w 1744918"/>
                <a:gd name="connsiteY18" fmla="*/ 860423 h 2735151"/>
                <a:gd name="connsiteX19" fmla="*/ 797406 w 1744918"/>
                <a:gd name="connsiteY19" fmla="*/ 874527 h 2735151"/>
                <a:gd name="connsiteX20" fmla="*/ 848727 w 1744918"/>
                <a:gd name="connsiteY20" fmla="*/ 846711 h 2735151"/>
                <a:gd name="connsiteX21" fmla="*/ 902791 w 1744918"/>
                <a:gd name="connsiteY21" fmla="*/ 688829 h 2735151"/>
                <a:gd name="connsiteX22" fmla="*/ 952154 w 1744918"/>
                <a:gd name="connsiteY22" fmla="*/ 665323 h 2735151"/>
                <a:gd name="connsiteX23" fmla="*/ 1325117 w 1744918"/>
                <a:gd name="connsiteY23" fmla="*/ 734666 h 2735151"/>
                <a:gd name="connsiteX24" fmla="*/ 1413265 w 1744918"/>
                <a:gd name="connsiteY24" fmla="*/ 771884 h 2735151"/>
                <a:gd name="connsiteX25" fmla="*/ 1421101 w 1744918"/>
                <a:gd name="connsiteY25" fmla="*/ 748769 h 2735151"/>
                <a:gd name="connsiteX26" fmla="*/ 1453225 w 1744918"/>
                <a:gd name="connsiteY26" fmla="*/ 714685 h 2735151"/>
                <a:gd name="connsiteX27" fmla="*/ 1633831 w 1744918"/>
                <a:gd name="connsiteY27" fmla="*/ 551710 h 2735151"/>
                <a:gd name="connsiteX28" fmla="*/ 1703174 w 1744918"/>
                <a:gd name="connsiteY28" fmla="*/ 509791 h 2735151"/>
                <a:gd name="connsiteX29" fmla="*/ 1711009 w 1744918"/>
                <a:gd name="connsiteY29" fmla="*/ 633981 h 2735151"/>
                <a:gd name="connsiteX30" fmla="*/ 1743917 w 1744918"/>
                <a:gd name="connsiteY30" fmla="*/ 795782 h 2735151"/>
                <a:gd name="connsiteX31" fmla="*/ 1721978 w 1744918"/>
                <a:gd name="connsiteY31" fmla="*/ 957973 h 2735151"/>
                <a:gd name="connsiteX32" fmla="*/ 1660862 w 1744918"/>
                <a:gd name="connsiteY32" fmla="*/ 1311348 h 2735151"/>
                <a:gd name="connsiteX33" fmla="*/ 1618552 w 1744918"/>
                <a:gd name="connsiteY33" fmla="*/ 1567565 h 2735151"/>
                <a:gd name="connsiteX34" fmla="*/ 1597396 w 1744918"/>
                <a:gd name="connsiteY34" fmla="*/ 1695673 h 2735151"/>
                <a:gd name="connsiteX35" fmla="*/ 1632907 w 1744918"/>
                <a:gd name="connsiteY35" fmla="*/ 2725471 h 2735151"/>
                <a:gd name="connsiteX0" fmla="*/ 1632907 w 1744918"/>
                <a:gd name="connsiteY0" fmla="*/ 2725471 h 2735151"/>
                <a:gd name="connsiteX1" fmla="*/ 966320 w 1744918"/>
                <a:gd name="connsiteY1" fmla="*/ 2721693 h 2735151"/>
                <a:gd name="connsiteX2" fmla="*/ 964691 w 1744918"/>
                <a:gd name="connsiteY2" fmla="*/ 1694889 h 2735151"/>
                <a:gd name="connsiteX3" fmla="*/ 820912 w 1744918"/>
                <a:gd name="connsiteY3" fmla="*/ 1613793 h 2735151"/>
                <a:gd name="connsiteX4" fmla="*/ 395452 w 1744918"/>
                <a:gd name="connsiteY4" fmla="*/ 1453168 h 2735151"/>
                <a:gd name="connsiteX5" fmla="*/ 390359 w 1744918"/>
                <a:gd name="connsiteY5" fmla="*/ 1451601 h 2735151"/>
                <a:gd name="connsiteX6" fmla="*/ 196042 w 1744918"/>
                <a:gd name="connsiteY6" fmla="*/ 1350133 h 2735151"/>
                <a:gd name="connsiteX7" fmla="*/ 51871 w 1744918"/>
                <a:gd name="connsiteY7" fmla="*/ 1191859 h 2735151"/>
                <a:gd name="connsiteX8" fmla="*/ 6034 w 1744918"/>
                <a:gd name="connsiteY8" fmla="*/ 1120557 h 2735151"/>
                <a:gd name="connsiteX9" fmla="*/ 107502 w 1744918"/>
                <a:gd name="connsiteY9" fmla="*/ 827515 h 2735151"/>
                <a:gd name="connsiteX10" fmla="*/ 401720 w 1744918"/>
                <a:gd name="connsiteY10" fmla="*/ 469830 h 2735151"/>
                <a:gd name="connsiteX11" fmla="*/ 805241 w 1744918"/>
                <a:gd name="connsiteY11" fmla="*/ 8328 h 2735151"/>
                <a:gd name="connsiteX12" fmla="*/ 830314 w 1744918"/>
                <a:gd name="connsiteY12" fmla="*/ 8719 h 2735151"/>
                <a:gd name="connsiteX13" fmla="*/ 952546 w 1744918"/>
                <a:gd name="connsiteY13" fmla="*/ 125466 h 2735151"/>
                <a:gd name="connsiteX14" fmla="*/ 1092799 w 1744918"/>
                <a:gd name="connsiteY14" fmla="*/ 242605 h 2735151"/>
                <a:gd name="connsiteX15" fmla="*/ 1126099 w 1744918"/>
                <a:gd name="connsiteY15" fmla="*/ 282957 h 2735151"/>
                <a:gd name="connsiteX16" fmla="*/ 979578 w 1744918"/>
                <a:gd name="connsiteY16" fmla="*/ 589711 h 2735151"/>
                <a:gd name="connsiteX17" fmla="*/ 869883 w 1744918"/>
                <a:gd name="connsiteY17" fmla="*/ 706067 h 2735151"/>
                <a:gd name="connsiteX18" fmla="*/ 790354 w 1744918"/>
                <a:gd name="connsiteY18" fmla="*/ 860423 h 2735151"/>
                <a:gd name="connsiteX19" fmla="*/ 797406 w 1744918"/>
                <a:gd name="connsiteY19" fmla="*/ 874527 h 2735151"/>
                <a:gd name="connsiteX20" fmla="*/ 848727 w 1744918"/>
                <a:gd name="connsiteY20" fmla="*/ 846711 h 2735151"/>
                <a:gd name="connsiteX21" fmla="*/ 902791 w 1744918"/>
                <a:gd name="connsiteY21" fmla="*/ 688829 h 2735151"/>
                <a:gd name="connsiteX22" fmla="*/ 952154 w 1744918"/>
                <a:gd name="connsiteY22" fmla="*/ 665323 h 2735151"/>
                <a:gd name="connsiteX23" fmla="*/ 1325117 w 1744918"/>
                <a:gd name="connsiteY23" fmla="*/ 734666 h 2735151"/>
                <a:gd name="connsiteX24" fmla="*/ 1413265 w 1744918"/>
                <a:gd name="connsiteY24" fmla="*/ 771884 h 2735151"/>
                <a:gd name="connsiteX25" fmla="*/ 1421101 w 1744918"/>
                <a:gd name="connsiteY25" fmla="*/ 748769 h 2735151"/>
                <a:gd name="connsiteX26" fmla="*/ 1453225 w 1744918"/>
                <a:gd name="connsiteY26" fmla="*/ 714685 h 2735151"/>
                <a:gd name="connsiteX27" fmla="*/ 1633831 w 1744918"/>
                <a:gd name="connsiteY27" fmla="*/ 551710 h 2735151"/>
                <a:gd name="connsiteX28" fmla="*/ 1703174 w 1744918"/>
                <a:gd name="connsiteY28" fmla="*/ 509791 h 2735151"/>
                <a:gd name="connsiteX29" fmla="*/ 1711009 w 1744918"/>
                <a:gd name="connsiteY29" fmla="*/ 633981 h 2735151"/>
                <a:gd name="connsiteX30" fmla="*/ 1743917 w 1744918"/>
                <a:gd name="connsiteY30" fmla="*/ 795782 h 2735151"/>
                <a:gd name="connsiteX31" fmla="*/ 1721978 w 1744918"/>
                <a:gd name="connsiteY31" fmla="*/ 957973 h 2735151"/>
                <a:gd name="connsiteX32" fmla="*/ 1660862 w 1744918"/>
                <a:gd name="connsiteY32" fmla="*/ 1311348 h 2735151"/>
                <a:gd name="connsiteX33" fmla="*/ 1618552 w 1744918"/>
                <a:gd name="connsiteY33" fmla="*/ 1567565 h 2735151"/>
                <a:gd name="connsiteX34" fmla="*/ 1635379 w 1744918"/>
                <a:gd name="connsiteY34" fmla="*/ 2097660 h 2735151"/>
                <a:gd name="connsiteX35" fmla="*/ 1632907 w 1744918"/>
                <a:gd name="connsiteY35" fmla="*/ 2725471 h 2735151"/>
                <a:gd name="connsiteX0" fmla="*/ 1632907 w 1744918"/>
                <a:gd name="connsiteY0" fmla="*/ 2725471 h 2735151"/>
                <a:gd name="connsiteX1" fmla="*/ 966320 w 1744918"/>
                <a:gd name="connsiteY1" fmla="*/ 2721693 h 2735151"/>
                <a:gd name="connsiteX2" fmla="*/ 951956 w 1744918"/>
                <a:gd name="connsiteY2" fmla="*/ 2136971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951956 w 1744918"/>
                <a:gd name="connsiteY2" fmla="*/ 2136971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1012095 w 1744918"/>
                <a:gd name="connsiteY2" fmla="*/ 2124310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 name="connsiteX0" fmla="*/ 1632907 w 1744918"/>
                <a:gd name="connsiteY0" fmla="*/ 2725471 h 2735151"/>
                <a:gd name="connsiteX1" fmla="*/ 966320 w 1744918"/>
                <a:gd name="connsiteY1" fmla="*/ 2721693 h 2735151"/>
                <a:gd name="connsiteX2" fmla="*/ 1012095 w 1744918"/>
                <a:gd name="connsiteY2" fmla="*/ 2124310 h 2735151"/>
                <a:gd name="connsiteX3" fmla="*/ 964691 w 1744918"/>
                <a:gd name="connsiteY3" fmla="*/ 1694889 h 2735151"/>
                <a:gd name="connsiteX4" fmla="*/ 820912 w 1744918"/>
                <a:gd name="connsiteY4" fmla="*/ 1613793 h 2735151"/>
                <a:gd name="connsiteX5" fmla="*/ 395452 w 1744918"/>
                <a:gd name="connsiteY5" fmla="*/ 1453168 h 2735151"/>
                <a:gd name="connsiteX6" fmla="*/ 390359 w 1744918"/>
                <a:gd name="connsiteY6" fmla="*/ 1451601 h 2735151"/>
                <a:gd name="connsiteX7" fmla="*/ 196042 w 1744918"/>
                <a:gd name="connsiteY7" fmla="*/ 1350133 h 2735151"/>
                <a:gd name="connsiteX8" fmla="*/ 51871 w 1744918"/>
                <a:gd name="connsiteY8" fmla="*/ 1191859 h 2735151"/>
                <a:gd name="connsiteX9" fmla="*/ 6034 w 1744918"/>
                <a:gd name="connsiteY9" fmla="*/ 1120557 h 2735151"/>
                <a:gd name="connsiteX10" fmla="*/ 107502 w 1744918"/>
                <a:gd name="connsiteY10" fmla="*/ 827515 h 2735151"/>
                <a:gd name="connsiteX11" fmla="*/ 401720 w 1744918"/>
                <a:gd name="connsiteY11" fmla="*/ 469830 h 2735151"/>
                <a:gd name="connsiteX12" fmla="*/ 805241 w 1744918"/>
                <a:gd name="connsiteY12" fmla="*/ 8328 h 2735151"/>
                <a:gd name="connsiteX13" fmla="*/ 830314 w 1744918"/>
                <a:gd name="connsiteY13" fmla="*/ 8719 h 2735151"/>
                <a:gd name="connsiteX14" fmla="*/ 952546 w 1744918"/>
                <a:gd name="connsiteY14" fmla="*/ 125466 h 2735151"/>
                <a:gd name="connsiteX15" fmla="*/ 1092799 w 1744918"/>
                <a:gd name="connsiteY15" fmla="*/ 242605 h 2735151"/>
                <a:gd name="connsiteX16" fmla="*/ 1126099 w 1744918"/>
                <a:gd name="connsiteY16" fmla="*/ 282957 h 2735151"/>
                <a:gd name="connsiteX17" fmla="*/ 979578 w 1744918"/>
                <a:gd name="connsiteY17" fmla="*/ 589711 h 2735151"/>
                <a:gd name="connsiteX18" fmla="*/ 869883 w 1744918"/>
                <a:gd name="connsiteY18" fmla="*/ 706067 h 2735151"/>
                <a:gd name="connsiteX19" fmla="*/ 790354 w 1744918"/>
                <a:gd name="connsiteY19" fmla="*/ 860423 h 2735151"/>
                <a:gd name="connsiteX20" fmla="*/ 797406 w 1744918"/>
                <a:gd name="connsiteY20" fmla="*/ 874527 h 2735151"/>
                <a:gd name="connsiteX21" fmla="*/ 848727 w 1744918"/>
                <a:gd name="connsiteY21" fmla="*/ 846711 h 2735151"/>
                <a:gd name="connsiteX22" fmla="*/ 902791 w 1744918"/>
                <a:gd name="connsiteY22" fmla="*/ 688829 h 2735151"/>
                <a:gd name="connsiteX23" fmla="*/ 952154 w 1744918"/>
                <a:gd name="connsiteY23" fmla="*/ 665323 h 2735151"/>
                <a:gd name="connsiteX24" fmla="*/ 1325117 w 1744918"/>
                <a:gd name="connsiteY24" fmla="*/ 734666 h 2735151"/>
                <a:gd name="connsiteX25" fmla="*/ 1413265 w 1744918"/>
                <a:gd name="connsiteY25" fmla="*/ 771884 h 2735151"/>
                <a:gd name="connsiteX26" fmla="*/ 1421101 w 1744918"/>
                <a:gd name="connsiteY26" fmla="*/ 748769 h 2735151"/>
                <a:gd name="connsiteX27" fmla="*/ 1453225 w 1744918"/>
                <a:gd name="connsiteY27" fmla="*/ 714685 h 2735151"/>
                <a:gd name="connsiteX28" fmla="*/ 1633831 w 1744918"/>
                <a:gd name="connsiteY28" fmla="*/ 551710 h 2735151"/>
                <a:gd name="connsiteX29" fmla="*/ 1703174 w 1744918"/>
                <a:gd name="connsiteY29" fmla="*/ 509791 h 2735151"/>
                <a:gd name="connsiteX30" fmla="*/ 1711009 w 1744918"/>
                <a:gd name="connsiteY30" fmla="*/ 633981 h 2735151"/>
                <a:gd name="connsiteX31" fmla="*/ 1743917 w 1744918"/>
                <a:gd name="connsiteY31" fmla="*/ 795782 h 2735151"/>
                <a:gd name="connsiteX32" fmla="*/ 1721978 w 1744918"/>
                <a:gd name="connsiteY32" fmla="*/ 957973 h 2735151"/>
                <a:gd name="connsiteX33" fmla="*/ 1660862 w 1744918"/>
                <a:gd name="connsiteY33" fmla="*/ 1311348 h 2735151"/>
                <a:gd name="connsiteX34" fmla="*/ 1618552 w 1744918"/>
                <a:gd name="connsiteY34" fmla="*/ 1567565 h 2735151"/>
                <a:gd name="connsiteX35" fmla="*/ 1635379 w 1744918"/>
                <a:gd name="connsiteY35" fmla="*/ 2097660 h 2735151"/>
                <a:gd name="connsiteX36" fmla="*/ 1632907 w 1744918"/>
                <a:gd name="connsiteY36" fmla="*/ 2725471 h 273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44918" h="2735151">
                  <a:moveTo>
                    <a:pt x="1632907" y="2725471"/>
                  </a:moveTo>
                  <a:cubicBezTo>
                    <a:pt x="1526672" y="2744015"/>
                    <a:pt x="1236479" y="2732029"/>
                    <a:pt x="966320" y="2721693"/>
                  </a:cubicBezTo>
                  <a:cubicBezTo>
                    <a:pt x="985769" y="2576131"/>
                    <a:pt x="1012366" y="2295444"/>
                    <a:pt x="1012095" y="2124310"/>
                  </a:cubicBezTo>
                  <a:cubicBezTo>
                    <a:pt x="1002328" y="2019646"/>
                    <a:pt x="986532" y="1782085"/>
                    <a:pt x="964691" y="1694889"/>
                  </a:cubicBezTo>
                  <a:cubicBezTo>
                    <a:pt x="966650" y="1644351"/>
                    <a:pt x="861264" y="1629072"/>
                    <a:pt x="820912" y="1613793"/>
                  </a:cubicBezTo>
                  <a:cubicBezTo>
                    <a:pt x="679484" y="1562472"/>
                    <a:pt x="539622" y="1495871"/>
                    <a:pt x="395452" y="1453168"/>
                  </a:cubicBezTo>
                  <a:cubicBezTo>
                    <a:pt x="393885" y="1452777"/>
                    <a:pt x="392318" y="1451993"/>
                    <a:pt x="390359" y="1451601"/>
                  </a:cubicBezTo>
                  <a:cubicBezTo>
                    <a:pt x="326501" y="1424177"/>
                    <a:pt x="253240" y="1392053"/>
                    <a:pt x="196042" y="1350133"/>
                  </a:cubicBezTo>
                  <a:cubicBezTo>
                    <a:pt x="138844" y="1308214"/>
                    <a:pt x="94574" y="1247490"/>
                    <a:pt x="51871" y="1191859"/>
                  </a:cubicBezTo>
                  <a:cubicBezTo>
                    <a:pt x="34633" y="1169136"/>
                    <a:pt x="13478" y="1148373"/>
                    <a:pt x="6034" y="1120557"/>
                  </a:cubicBezTo>
                  <a:cubicBezTo>
                    <a:pt x="-21389" y="1016739"/>
                    <a:pt x="50304" y="907827"/>
                    <a:pt x="107502" y="827515"/>
                  </a:cubicBezTo>
                  <a:cubicBezTo>
                    <a:pt x="196825" y="701757"/>
                    <a:pt x="301819" y="587361"/>
                    <a:pt x="401720" y="469830"/>
                  </a:cubicBezTo>
                  <a:cubicBezTo>
                    <a:pt x="534529" y="313907"/>
                    <a:pt x="667339" y="158767"/>
                    <a:pt x="805241" y="8328"/>
                  </a:cubicBezTo>
                  <a:cubicBezTo>
                    <a:pt x="815819" y="-3034"/>
                    <a:pt x="820128" y="-2642"/>
                    <a:pt x="830314" y="8719"/>
                  </a:cubicBezTo>
                  <a:cubicBezTo>
                    <a:pt x="858130" y="58474"/>
                    <a:pt x="908668" y="91382"/>
                    <a:pt x="952546" y="125466"/>
                  </a:cubicBezTo>
                  <a:cubicBezTo>
                    <a:pt x="1000733" y="162684"/>
                    <a:pt x="1046962" y="202645"/>
                    <a:pt x="1092799" y="242605"/>
                  </a:cubicBezTo>
                  <a:cubicBezTo>
                    <a:pt x="1110820" y="258276"/>
                    <a:pt x="1146471" y="244956"/>
                    <a:pt x="1126099" y="282957"/>
                  </a:cubicBezTo>
                  <a:cubicBezTo>
                    <a:pt x="1073210" y="383250"/>
                    <a:pt x="1027374" y="487068"/>
                    <a:pt x="979578" y="589711"/>
                  </a:cubicBezTo>
                  <a:cubicBezTo>
                    <a:pt x="956072" y="639858"/>
                    <a:pt x="902791" y="662972"/>
                    <a:pt x="869883" y="706067"/>
                  </a:cubicBezTo>
                  <a:cubicBezTo>
                    <a:pt x="834624" y="752295"/>
                    <a:pt x="815819" y="808710"/>
                    <a:pt x="790354" y="860423"/>
                  </a:cubicBezTo>
                  <a:cubicBezTo>
                    <a:pt x="785261" y="871001"/>
                    <a:pt x="786436" y="872960"/>
                    <a:pt x="797406" y="874527"/>
                  </a:cubicBezTo>
                  <a:cubicBezTo>
                    <a:pt x="824829" y="879228"/>
                    <a:pt x="838150" y="872960"/>
                    <a:pt x="848727" y="846711"/>
                  </a:cubicBezTo>
                  <a:cubicBezTo>
                    <a:pt x="868708" y="796565"/>
                    <a:pt x="876151" y="735057"/>
                    <a:pt x="902791" y="688829"/>
                  </a:cubicBezTo>
                  <a:cubicBezTo>
                    <a:pt x="913761" y="670024"/>
                    <a:pt x="930607" y="662972"/>
                    <a:pt x="952154" y="665323"/>
                  </a:cubicBezTo>
                  <a:cubicBezTo>
                    <a:pt x="1077520" y="680602"/>
                    <a:pt x="1202102" y="706850"/>
                    <a:pt x="1325117" y="734666"/>
                  </a:cubicBezTo>
                  <a:cubicBezTo>
                    <a:pt x="1337654" y="737408"/>
                    <a:pt x="1408956" y="774626"/>
                    <a:pt x="1413265" y="771884"/>
                  </a:cubicBezTo>
                  <a:cubicBezTo>
                    <a:pt x="1418750" y="768749"/>
                    <a:pt x="1417575" y="755038"/>
                    <a:pt x="1421101" y="748769"/>
                  </a:cubicBezTo>
                  <a:cubicBezTo>
                    <a:pt x="1428544" y="735449"/>
                    <a:pt x="1442648" y="725263"/>
                    <a:pt x="1453225" y="714685"/>
                  </a:cubicBezTo>
                  <a:cubicBezTo>
                    <a:pt x="1511207" y="657487"/>
                    <a:pt x="1575457" y="608125"/>
                    <a:pt x="1633831" y="551710"/>
                  </a:cubicBezTo>
                  <a:cubicBezTo>
                    <a:pt x="1641666" y="544266"/>
                    <a:pt x="1694163" y="486676"/>
                    <a:pt x="1703174" y="509791"/>
                  </a:cubicBezTo>
                  <a:cubicBezTo>
                    <a:pt x="1716885" y="544658"/>
                    <a:pt x="1704741" y="596371"/>
                    <a:pt x="1711009" y="633981"/>
                  </a:cubicBezTo>
                  <a:cubicBezTo>
                    <a:pt x="1720019" y="688045"/>
                    <a:pt x="1738433" y="740934"/>
                    <a:pt x="1743917" y="795782"/>
                  </a:cubicBezTo>
                  <a:cubicBezTo>
                    <a:pt x="1749402" y="848670"/>
                    <a:pt x="1730989" y="905868"/>
                    <a:pt x="1721978" y="957973"/>
                  </a:cubicBezTo>
                  <a:lnTo>
                    <a:pt x="1660862" y="1311348"/>
                  </a:lnTo>
                  <a:cubicBezTo>
                    <a:pt x="1646367" y="1396754"/>
                    <a:pt x="1632655" y="1482159"/>
                    <a:pt x="1618552" y="1567565"/>
                  </a:cubicBezTo>
                  <a:lnTo>
                    <a:pt x="1635379" y="2097660"/>
                  </a:lnTo>
                  <a:cubicBezTo>
                    <a:pt x="1631461" y="2125084"/>
                    <a:pt x="1657196" y="2704707"/>
                    <a:pt x="1632907" y="2725471"/>
                  </a:cubicBezTo>
                  <a:close/>
                </a:path>
              </a:pathLst>
            </a:custGeom>
            <a:solidFill>
              <a:srgbClr val="000000"/>
            </a:solidFill>
            <a:ln w="3910" cap="flat">
              <a:noFill/>
              <a:prstDash val="solid"/>
              <a:miter/>
            </a:ln>
          </p:spPr>
          <p:txBody>
            <a:bodyPr rtlCol="0" anchor="ctr"/>
            <a:lstStyle/>
            <a:p>
              <a:endParaRPr lang="en-US"/>
            </a:p>
          </p:txBody>
        </p:sp>
        <p:sp>
          <p:nvSpPr>
            <p:cNvPr id="12" name="Freeform: Shape 80">
              <a:extLst>
                <a:ext uri="{FF2B5EF4-FFF2-40B4-BE49-F238E27FC236}">
                  <a16:creationId xmlns="" xmlns:a16="http://schemas.microsoft.com/office/drawing/2014/main" id="{A8F608CF-34A4-4329-8084-2D6BC22717B6}"/>
                </a:ext>
              </a:extLst>
            </p:cNvPr>
            <p:cNvSpPr/>
            <p:nvPr/>
          </p:nvSpPr>
          <p:spPr>
            <a:xfrm>
              <a:off x="4822554" y="3031724"/>
              <a:ext cx="2364041" cy="3683963"/>
            </a:xfrm>
            <a:custGeom>
              <a:avLst/>
              <a:gdLst>
                <a:gd name="connsiteX0" fmla="*/ 782411 w 1719861"/>
                <a:gd name="connsiteY0" fmla="*/ 1769183 h 1770791"/>
                <a:gd name="connsiteX1" fmla="*/ 707191 w 1719861"/>
                <a:gd name="connsiteY1" fmla="*/ 1769574 h 1770791"/>
                <a:gd name="connsiteX2" fmla="*/ 622961 w 1719861"/>
                <a:gd name="connsiteY2" fmla="*/ 1769574 h 1770791"/>
                <a:gd name="connsiteX3" fmla="*/ 292309 w 1719861"/>
                <a:gd name="connsiteY3" fmla="*/ 1769574 h 1770791"/>
                <a:gd name="connsiteX4" fmla="*/ 283690 w 1719861"/>
                <a:gd name="connsiteY4" fmla="*/ 1751553 h 1770791"/>
                <a:gd name="connsiteX5" fmla="*/ 215130 w 1719861"/>
                <a:gd name="connsiteY5" fmla="*/ 1500821 h 1770791"/>
                <a:gd name="connsiteX6" fmla="*/ 35309 w 1719861"/>
                <a:gd name="connsiteY6" fmla="*/ 852445 h 1770791"/>
                <a:gd name="connsiteX7" fmla="*/ 4751 w 1719861"/>
                <a:gd name="connsiteY7" fmla="*/ 753720 h 1770791"/>
                <a:gd name="connsiteX8" fmla="*/ 50 w 1719861"/>
                <a:gd name="connsiteY8" fmla="*/ 725904 h 1770791"/>
                <a:gd name="connsiteX9" fmla="*/ 50 w 1719861"/>
                <a:gd name="connsiteY9" fmla="*/ 482224 h 1770791"/>
                <a:gd name="connsiteX10" fmla="*/ 1617 w 1719861"/>
                <a:gd name="connsiteY10" fmla="*/ 467337 h 1770791"/>
                <a:gd name="connsiteX11" fmla="*/ 15329 w 1719861"/>
                <a:gd name="connsiteY11" fmla="*/ 466945 h 1770791"/>
                <a:gd name="connsiteX12" fmla="*/ 34525 w 1719861"/>
                <a:gd name="connsiteY12" fmla="*/ 484183 h 1770791"/>
                <a:gd name="connsiteX13" fmla="*/ 158324 w 1719861"/>
                <a:gd name="connsiteY13" fmla="*/ 602497 h 1770791"/>
                <a:gd name="connsiteX14" fmla="*/ 184181 w 1719861"/>
                <a:gd name="connsiteY14" fmla="*/ 631488 h 1770791"/>
                <a:gd name="connsiteX15" fmla="*/ 214739 w 1719861"/>
                <a:gd name="connsiteY15" fmla="*/ 624828 h 1770791"/>
                <a:gd name="connsiteX16" fmla="*/ 316598 w 1719861"/>
                <a:gd name="connsiteY16" fmla="*/ 603281 h 1770791"/>
                <a:gd name="connsiteX17" fmla="*/ 494461 w 1719861"/>
                <a:gd name="connsiteY17" fmla="*/ 579383 h 1770791"/>
                <a:gd name="connsiteX18" fmla="*/ 634714 w 1719861"/>
                <a:gd name="connsiteY18" fmla="*/ 540598 h 1770791"/>
                <a:gd name="connsiteX19" fmla="*/ 749894 w 1719861"/>
                <a:gd name="connsiteY19" fmla="*/ 584084 h 1770791"/>
                <a:gd name="connsiteX20" fmla="*/ 801215 w 1719861"/>
                <a:gd name="connsiteY20" fmla="*/ 721203 h 1770791"/>
                <a:gd name="connsiteX21" fmla="*/ 805525 w 1719861"/>
                <a:gd name="connsiteY21" fmla="*/ 738441 h 1770791"/>
                <a:gd name="connsiteX22" fmla="*/ 828247 w 1719861"/>
                <a:gd name="connsiteY22" fmla="*/ 761947 h 1770791"/>
                <a:gd name="connsiteX23" fmla="*/ 892106 w 1719861"/>
                <a:gd name="connsiteY23" fmla="*/ 799165 h 1770791"/>
                <a:gd name="connsiteX24" fmla="*/ 929715 w 1719861"/>
                <a:gd name="connsiteY24" fmla="*/ 808959 h 1770791"/>
                <a:gd name="connsiteX25" fmla="*/ 951654 w 1719861"/>
                <a:gd name="connsiteY25" fmla="*/ 800732 h 1770791"/>
                <a:gd name="connsiteX26" fmla="*/ 936375 w 1719861"/>
                <a:gd name="connsiteY26" fmla="*/ 781927 h 1770791"/>
                <a:gd name="connsiteX27" fmla="*/ 744801 w 1719861"/>
                <a:gd name="connsiteY27" fmla="*/ 493194 h 1770791"/>
                <a:gd name="connsiteX28" fmla="*/ 619043 w 1719861"/>
                <a:gd name="connsiteY28" fmla="*/ 278505 h 1770791"/>
                <a:gd name="connsiteX29" fmla="*/ 632363 w 1719861"/>
                <a:gd name="connsiteY29" fmla="*/ 248731 h 1770791"/>
                <a:gd name="connsiteX30" fmla="*/ 821196 w 1719861"/>
                <a:gd name="connsiteY30" fmla="*/ 168418 h 1770791"/>
                <a:gd name="connsiteX31" fmla="*/ 884270 w 1719861"/>
                <a:gd name="connsiteY31" fmla="*/ 53238 h 1770791"/>
                <a:gd name="connsiteX32" fmla="*/ 913261 w 1719861"/>
                <a:gd name="connsiteY32" fmla="*/ 9752 h 1770791"/>
                <a:gd name="connsiteX33" fmla="*/ 971634 w 1719861"/>
                <a:gd name="connsiteY33" fmla="*/ 64991 h 1770791"/>
                <a:gd name="connsiteX34" fmla="*/ 1198077 w 1719861"/>
                <a:gd name="connsiteY34" fmla="*/ 294567 h 1770791"/>
                <a:gd name="connsiteX35" fmla="*/ 1428828 w 1719861"/>
                <a:gd name="connsiteY35" fmla="*/ 554701 h 1770791"/>
                <a:gd name="connsiteX36" fmla="*/ 1704632 w 1719861"/>
                <a:gd name="connsiteY36" fmla="*/ 927665 h 1770791"/>
                <a:gd name="connsiteX37" fmla="*/ 1718736 w 1719861"/>
                <a:gd name="connsiteY37" fmla="*/ 1061649 h 1770791"/>
                <a:gd name="connsiteX38" fmla="*/ 1661930 w 1719861"/>
                <a:gd name="connsiteY38" fmla="*/ 1210521 h 1770791"/>
                <a:gd name="connsiteX39" fmla="*/ 1510707 w 1719861"/>
                <a:gd name="connsiteY39" fmla="*/ 1304545 h 1770791"/>
                <a:gd name="connsiteX40" fmla="*/ 1153807 w 1719861"/>
                <a:gd name="connsiteY40" fmla="*/ 1446366 h 1770791"/>
                <a:gd name="connsiteX41" fmla="*/ 968500 w 1719861"/>
                <a:gd name="connsiteY41" fmla="*/ 1505914 h 1770791"/>
                <a:gd name="connsiteX42" fmla="*/ 817670 w 1719861"/>
                <a:gd name="connsiteY42" fmla="*/ 1537256 h 1770791"/>
                <a:gd name="connsiteX43" fmla="*/ 791029 w 1719861"/>
                <a:gd name="connsiteY43" fmla="*/ 1627362 h 1770791"/>
                <a:gd name="connsiteX44" fmla="*/ 782411 w 1719861"/>
                <a:gd name="connsiteY44" fmla="*/ 1769183 h 1770791"/>
                <a:gd name="connsiteX0" fmla="*/ 782411 w 1722566"/>
                <a:gd name="connsiteY0" fmla="*/ 1769183 h 2684332"/>
                <a:gd name="connsiteX1" fmla="*/ 707191 w 1722566"/>
                <a:gd name="connsiteY1" fmla="*/ 1769574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2411 w 1722566"/>
                <a:gd name="connsiteY44" fmla="*/ 1769183 h 2684332"/>
                <a:gd name="connsiteX0" fmla="*/ 788742 w 1722566"/>
                <a:gd name="connsiteY0" fmla="*/ 1930611 h 2684332"/>
                <a:gd name="connsiteX1" fmla="*/ 707191 w 1722566"/>
                <a:gd name="connsiteY1" fmla="*/ 1769574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684332"/>
                <a:gd name="connsiteX1" fmla="*/ 795819 w 1722566"/>
                <a:gd name="connsiteY1" fmla="*/ 2260188 h 2684332"/>
                <a:gd name="connsiteX2" fmla="*/ 622961 w 1722566"/>
                <a:gd name="connsiteY2" fmla="*/ 1769574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715750"/>
                <a:gd name="connsiteX1" fmla="*/ 795819 w 1722566"/>
                <a:gd name="connsiteY1" fmla="*/ 2260188 h 2715750"/>
                <a:gd name="connsiteX2" fmla="*/ 876181 w 1722566"/>
                <a:gd name="connsiteY2" fmla="*/ 2684333 h 2715750"/>
                <a:gd name="connsiteX3" fmla="*/ 393598 w 1722566"/>
                <a:gd name="connsiteY3" fmla="*/ 2684332 h 2715750"/>
                <a:gd name="connsiteX4" fmla="*/ 283690 w 1722566"/>
                <a:gd name="connsiteY4" fmla="*/ 1751553 h 2715750"/>
                <a:gd name="connsiteX5" fmla="*/ 215130 w 1722566"/>
                <a:gd name="connsiteY5" fmla="*/ 1500821 h 2715750"/>
                <a:gd name="connsiteX6" fmla="*/ 35309 w 1722566"/>
                <a:gd name="connsiteY6" fmla="*/ 852445 h 2715750"/>
                <a:gd name="connsiteX7" fmla="*/ 4751 w 1722566"/>
                <a:gd name="connsiteY7" fmla="*/ 753720 h 2715750"/>
                <a:gd name="connsiteX8" fmla="*/ 50 w 1722566"/>
                <a:gd name="connsiteY8" fmla="*/ 725904 h 2715750"/>
                <a:gd name="connsiteX9" fmla="*/ 50 w 1722566"/>
                <a:gd name="connsiteY9" fmla="*/ 482224 h 2715750"/>
                <a:gd name="connsiteX10" fmla="*/ 1617 w 1722566"/>
                <a:gd name="connsiteY10" fmla="*/ 467337 h 2715750"/>
                <a:gd name="connsiteX11" fmla="*/ 15329 w 1722566"/>
                <a:gd name="connsiteY11" fmla="*/ 466945 h 2715750"/>
                <a:gd name="connsiteX12" fmla="*/ 34525 w 1722566"/>
                <a:gd name="connsiteY12" fmla="*/ 484183 h 2715750"/>
                <a:gd name="connsiteX13" fmla="*/ 158324 w 1722566"/>
                <a:gd name="connsiteY13" fmla="*/ 602497 h 2715750"/>
                <a:gd name="connsiteX14" fmla="*/ 184181 w 1722566"/>
                <a:gd name="connsiteY14" fmla="*/ 631488 h 2715750"/>
                <a:gd name="connsiteX15" fmla="*/ 214739 w 1722566"/>
                <a:gd name="connsiteY15" fmla="*/ 624828 h 2715750"/>
                <a:gd name="connsiteX16" fmla="*/ 316598 w 1722566"/>
                <a:gd name="connsiteY16" fmla="*/ 603281 h 2715750"/>
                <a:gd name="connsiteX17" fmla="*/ 494461 w 1722566"/>
                <a:gd name="connsiteY17" fmla="*/ 579383 h 2715750"/>
                <a:gd name="connsiteX18" fmla="*/ 634714 w 1722566"/>
                <a:gd name="connsiteY18" fmla="*/ 540598 h 2715750"/>
                <a:gd name="connsiteX19" fmla="*/ 749894 w 1722566"/>
                <a:gd name="connsiteY19" fmla="*/ 584084 h 2715750"/>
                <a:gd name="connsiteX20" fmla="*/ 801215 w 1722566"/>
                <a:gd name="connsiteY20" fmla="*/ 721203 h 2715750"/>
                <a:gd name="connsiteX21" fmla="*/ 805525 w 1722566"/>
                <a:gd name="connsiteY21" fmla="*/ 738441 h 2715750"/>
                <a:gd name="connsiteX22" fmla="*/ 828247 w 1722566"/>
                <a:gd name="connsiteY22" fmla="*/ 761947 h 2715750"/>
                <a:gd name="connsiteX23" fmla="*/ 892106 w 1722566"/>
                <a:gd name="connsiteY23" fmla="*/ 799165 h 2715750"/>
                <a:gd name="connsiteX24" fmla="*/ 929715 w 1722566"/>
                <a:gd name="connsiteY24" fmla="*/ 808959 h 2715750"/>
                <a:gd name="connsiteX25" fmla="*/ 951654 w 1722566"/>
                <a:gd name="connsiteY25" fmla="*/ 800732 h 2715750"/>
                <a:gd name="connsiteX26" fmla="*/ 936375 w 1722566"/>
                <a:gd name="connsiteY26" fmla="*/ 781927 h 2715750"/>
                <a:gd name="connsiteX27" fmla="*/ 744801 w 1722566"/>
                <a:gd name="connsiteY27" fmla="*/ 493194 h 2715750"/>
                <a:gd name="connsiteX28" fmla="*/ 619043 w 1722566"/>
                <a:gd name="connsiteY28" fmla="*/ 278505 h 2715750"/>
                <a:gd name="connsiteX29" fmla="*/ 632363 w 1722566"/>
                <a:gd name="connsiteY29" fmla="*/ 248731 h 2715750"/>
                <a:gd name="connsiteX30" fmla="*/ 821196 w 1722566"/>
                <a:gd name="connsiteY30" fmla="*/ 168418 h 2715750"/>
                <a:gd name="connsiteX31" fmla="*/ 884270 w 1722566"/>
                <a:gd name="connsiteY31" fmla="*/ 53238 h 2715750"/>
                <a:gd name="connsiteX32" fmla="*/ 913261 w 1722566"/>
                <a:gd name="connsiteY32" fmla="*/ 9752 h 2715750"/>
                <a:gd name="connsiteX33" fmla="*/ 971634 w 1722566"/>
                <a:gd name="connsiteY33" fmla="*/ 64991 h 2715750"/>
                <a:gd name="connsiteX34" fmla="*/ 1198077 w 1722566"/>
                <a:gd name="connsiteY34" fmla="*/ 294567 h 2715750"/>
                <a:gd name="connsiteX35" fmla="*/ 1428828 w 1722566"/>
                <a:gd name="connsiteY35" fmla="*/ 554701 h 2715750"/>
                <a:gd name="connsiteX36" fmla="*/ 1704632 w 1722566"/>
                <a:gd name="connsiteY36" fmla="*/ 927665 h 2715750"/>
                <a:gd name="connsiteX37" fmla="*/ 1718736 w 1722566"/>
                <a:gd name="connsiteY37" fmla="*/ 1061649 h 2715750"/>
                <a:gd name="connsiteX38" fmla="*/ 1661930 w 1722566"/>
                <a:gd name="connsiteY38" fmla="*/ 1210521 h 2715750"/>
                <a:gd name="connsiteX39" fmla="*/ 1510707 w 1722566"/>
                <a:gd name="connsiteY39" fmla="*/ 1304545 h 2715750"/>
                <a:gd name="connsiteX40" fmla="*/ 1153807 w 1722566"/>
                <a:gd name="connsiteY40" fmla="*/ 1446366 h 2715750"/>
                <a:gd name="connsiteX41" fmla="*/ 968500 w 1722566"/>
                <a:gd name="connsiteY41" fmla="*/ 1505914 h 2715750"/>
                <a:gd name="connsiteX42" fmla="*/ 817670 w 1722566"/>
                <a:gd name="connsiteY42" fmla="*/ 1537256 h 2715750"/>
                <a:gd name="connsiteX43" fmla="*/ 791029 w 1722566"/>
                <a:gd name="connsiteY43" fmla="*/ 1627362 h 2715750"/>
                <a:gd name="connsiteX44" fmla="*/ 788742 w 1722566"/>
                <a:gd name="connsiteY44" fmla="*/ 1930611 h 2715750"/>
                <a:gd name="connsiteX0" fmla="*/ 788742 w 1722566"/>
                <a:gd name="connsiteY0" fmla="*/ 1930611 h 2689022"/>
                <a:gd name="connsiteX1" fmla="*/ 795819 w 1722566"/>
                <a:gd name="connsiteY1" fmla="*/ 2260188 h 2689022"/>
                <a:gd name="connsiteX2" fmla="*/ 876181 w 1722566"/>
                <a:gd name="connsiteY2" fmla="*/ 2684333 h 2689022"/>
                <a:gd name="connsiteX3" fmla="*/ 393598 w 1722566"/>
                <a:gd name="connsiteY3" fmla="*/ 2684332 h 2689022"/>
                <a:gd name="connsiteX4" fmla="*/ 283690 w 1722566"/>
                <a:gd name="connsiteY4" fmla="*/ 1751553 h 2689022"/>
                <a:gd name="connsiteX5" fmla="*/ 215130 w 1722566"/>
                <a:gd name="connsiteY5" fmla="*/ 1500821 h 2689022"/>
                <a:gd name="connsiteX6" fmla="*/ 35309 w 1722566"/>
                <a:gd name="connsiteY6" fmla="*/ 852445 h 2689022"/>
                <a:gd name="connsiteX7" fmla="*/ 4751 w 1722566"/>
                <a:gd name="connsiteY7" fmla="*/ 753720 h 2689022"/>
                <a:gd name="connsiteX8" fmla="*/ 50 w 1722566"/>
                <a:gd name="connsiteY8" fmla="*/ 725904 h 2689022"/>
                <a:gd name="connsiteX9" fmla="*/ 50 w 1722566"/>
                <a:gd name="connsiteY9" fmla="*/ 482224 h 2689022"/>
                <a:gd name="connsiteX10" fmla="*/ 1617 w 1722566"/>
                <a:gd name="connsiteY10" fmla="*/ 467337 h 2689022"/>
                <a:gd name="connsiteX11" fmla="*/ 15329 w 1722566"/>
                <a:gd name="connsiteY11" fmla="*/ 466945 h 2689022"/>
                <a:gd name="connsiteX12" fmla="*/ 34525 w 1722566"/>
                <a:gd name="connsiteY12" fmla="*/ 484183 h 2689022"/>
                <a:gd name="connsiteX13" fmla="*/ 158324 w 1722566"/>
                <a:gd name="connsiteY13" fmla="*/ 602497 h 2689022"/>
                <a:gd name="connsiteX14" fmla="*/ 184181 w 1722566"/>
                <a:gd name="connsiteY14" fmla="*/ 631488 h 2689022"/>
                <a:gd name="connsiteX15" fmla="*/ 214739 w 1722566"/>
                <a:gd name="connsiteY15" fmla="*/ 624828 h 2689022"/>
                <a:gd name="connsiteX16" fmla="*/ 316598 w 1722566"/>
                <a:gd name="connsiteY16" fmla="*/ 603281 h 2689022"/>
                <a:gd name="connsiteX17" fmla="*/ 494461 w 1722566"/>
                <a:gd name="connsiteY17" fmla="*/ 579383 h 2689022"/>
                <a:gd name="connsiteX18" fmla="*/ 634714 w 1722566"/>
                <a:gd name="connsiteY18" fmla="*/ 540598 h 2689022"/>
                <a:gd name="connsiteX19" fmla="*/ 749894 w 1722566"/>
                <a:gd name="connsiteY19" fmla="*/ 584084 h 2689022"/>
                <a:gd name="connsiteX20" fmla="*/ 801215 w 1722566"/>
                <a:gd name="connsiteY20" fmla="*/ 721203 h 2689022"/>
                <a:gd name="connsiteX21" fmla="*/ 805525 w 1722566"/>
                <a:gd name="connsiteY21" fmla="*/ 738441 h 2689022"/>
                <a:gd name="connsiteX22" fmla="*/ 828247 w 1722566"/>
                <a:gd name="connsiteY22" fmla="*/ 761947 h 2689022"/>
                <a:gd name="connsiteX23" fmla="*/ 892106 w 1722566"/>
                <a:gd name="connsiteY23" fmla="*/ 799165 h 2689022"/>
                <a:gd name="connsiteX24" fmla="*/ 929715 w 1722566"/>
                <a:gd name="connsiteY24" fmla="*/ 808959 h 2689022"/>
                <a:gd name="connsiteX25" fmla="*/ 951654 w 1722566"/>
                <a:gd name="connsiteY25" fmla="*/ 800732 h 2689022"/>
                <a:gd name="connsiteX26" fmla="*/ 936375 w 1722566"/>
                <a:gd name="connsiteY26" fmla="*/ 781927 h 2689022"/>
                <a:gd name="connsiteX27" fmla="*/ 744801 w 1722566"/>
                <a:gd name="connsiteY27" fmla="*/ 493194 h 2689022"/>
                <a:gd name="connsiteX28" fmla="*/ 619043 w 1722566"/>
                <a:gd name="connsiteY28" fmla="*/ 278505 h 2689022"/>
                <a:gd name="connsiteX29" fmla="*/ 632363 w 1722566"/>
                <a:gd name="connsiteY29" fmla="*/ 248731 h 2689022"/>
                <a:gd name="connsiteX30" fmla="*/ 821196 w 1722566"/>
                <a:gd name="connsiteY30" fmla="*/ 168418 h 2689022"/>
                <a:gd name="connsiteX31" fmla="*/ 884270 w 1722566"/>
                <a:gd name="connsiteY31" fmla="*/ 53238 h 2689022"/>
                <a:gd name="connsiteX32" fmla="*/ 913261 w 1722566"/>
                <a:gd name="connsiteY32" fmla="*/ 9752 h 2689022"/>
                <a:gd name="connsiteX33" fmla="*/ 971634 w 1722566"/>
                <a:gd name="connsiteY33" fmla="*/ 64991 h 2689022"/>
                <a:gd name="connsiteX34" fmla="*/ 1198077 w 1722566"/>
                <a:gd name="connsiteY34" fmla="*/ 294567 h 2689022"/>
                <a:gd name="connsiteX35" fmla="*/ 1428828 w 1722566"/>
                <a:gd name="connsiteY35" fmla="*/ 554701 h 2689022"/>
                <a:gd name="connsiteX36" fmla="*/ 1704632 w 1722566"/>
                <a:gd name="connsiteY36" fmla="*/ 927665 h 2689022"/>
                <a:gd name="connsiteX37" fmla="*/ 1718736 w 1722566"/>
                <a:gd name="connsiteY37" fmla="*/ 1061649 h 2689022"/>
                <a:gd name="connsiteX38" fmla="*/ 1661930 w 1722566"/>
                <a:gd name="connsiteY38" fmla="*/ 1210521 h 2689022"/>
                <a:gd name="connsiteX39" fmla="*/ 1510707 w 1722566"/>
                <a:gd name="connsiteY39" fmla="*/ 1304545 h 2689022"/>
                <a:gd name="connsiteX40" fmla="*/ 1153807 w 1722566"/>
                <a:gd name="connsiteY40" fmla="*/ 1446366 h 2689022"/>
                <a:gd name="connsiteX41" fmla="*/ 968500 w 1722566"/>
                <a:gd name="connsiteY41" fmla="*/ 1505914 h 2689022"/>
                <a:gd name="connsiteX42" fmla="*/ 817670 w 1722566"/>
                <a:gd name="connsiteY42" fmla="*/ 1537256 h 2689022"/>
                <a:gd name="connsiteX43" fmla="*/ 791029 w 1722566"/>
                <a:gd name="connsiteY43" fmla="*/ 1627362 h 2689022"/>
                <a:gd name="connsiteX44" fmla="*/ 788742 w 1722566"/>
                <a:gd name="connsiteY44" fmla="*/ 1930611 h 2689022"/>
                <a:gd name="connsiteX0" fmla="*/ 788742 w 1722566"/>
                <a:gd name="connsiteY0" fmla="*/ 1930611 h 2735147"/>
                <a:gd name="connsiteX1" fmla="*/ 795819 w 1722566"/>
                <a:gd name="connsiteY1" fmla="*/ 2260188 h 2735147"/>
                <a:gd name="connsiteX2" fmla="*/ 876181 w 1722566"/>
                <a:gd name="connsiteY2" fmla="*/ 2684333 h 2735147"/>
                <a:gd name="connsiteX3" fmla="*/ 393598 w 1722566"/>
                <a:gd name="connsiteY3" fmla="*/ 2684332 h 2735147"/>
                <a:gd name="connsiteX4" fmla="*/ 283690 w 1722566"/>
                <a:gd name="connsiteY4" fmla="*/ 1751553 h 2735147"/>
                <a:gd name="connsiteX5" fmla="*/ 215130 w 1722566"/>
                <a:gd name="connsiteY5" fmla="*/ 1500821 h 2735147"/>
                <a:gd name="connsiteX6" fmla="*/ 35309 w 1722566"/>
                <a:gd name="connsiteY6" fmla="*/ 852445 h 2735147"/>
                <a:gd name="connsiteX7" fmla="*/ 4751 w 1722566"/>
                <a:gd name="connsiteY7" fmla="*/ 753720 h 2735147"/>
                <a:gd name="connsiteX8" fmla="*/ 50 w 1722566"/>
                <a:gd name="connsiteY8" fmla="*/ 725904 h 2735147"/>
                <a:gd name="connsiteX9" fmla="*/ 50 w 1722566"/>
                <a:gd name="connsiteY9" fmla="*/ 482224 h 2735147"/>
                <a:gd name="connsiteX10" fmla="*/ 1617 w 1722566"/>
                <a:gd name="connsiteY10" fmla="*/ 467337 h 2735147"/>
                <a:gd name="connsiteX11" fmla="*/ 15329 w 1722566"/>
                <a:gd name="connsiteY11" fmla="*/ 466945 h 2735147"/>
                <a:gd name="connsiteX12" fmla="*/ 34525 w 1722566"/>
                <a:gd name="connsiteY12" fmla="*/ 484183 h 2735147"/>
                <a:gd name="connsiteX13" fmla="*/ 158324 w 1722566"/>
                <a:gd name="connsiteY13" fmla="*/ 602497 h 2735147"/>
                <a:gd name="connsiteX14" fmla="*/ 184181 w 1722566"/>
                <a:gd name="connsiteY14" fmla="*/ 631488 h 2735147"/>
                <a:gd name="connsiteX15" fmla="*/ 214739 w 1722566"/>
                <a:gd name="connsiteY15" fmla="*/ 624828 h 2735147"/>
                <a:gd name="connsiteX16" fmla="*/ 316598 w 1722566"/>
                <a:gd name="connsiteY16" fmla="*/ 603281 h 2735147"/>
                <a:gd name="connsiteX17" fmla="*/ 494461 w 1722566"/>
                <a:gd name="connsiteY17" fmla="*/ 579383 h 2735147"/>
                <a:gd name="connsiteX18" fmla="*/ 634714 w 1722566"/>
                <a:gd name="connsiteY18" fmla="*/ 540598 h 2735147"/>
                <a:gd name="connsiteX19" fmla="*/ 749894 w 1722566"/>
                <a:gd name="connsiteY19" fmla="*/ 584084 h 2735147"/>
                <a:gd name="connsiteX20" fmla="*/ 801215 w 1722566"/>
                <a:gd name="connsiteY20" fmla="*/ 721203 h 2735147"/>
                <a:gd name="connsiteX21" fmla="*/ 805525 w 1722566"/>
                <a:gd name="connsiteY21" fmla="*/ 738441 h 2735147"/>
                <a:gd name="connsiteX22" fmla="*/ 828247 w 1722566"/>
                <a:gd name="connsiteY22" fmla="*/ 761947 h 2735147"/>
                <a:gd name="connsiteX23" fmla="*/ 892106 w 1722566"/>
                <a:gd name="connsiteY23" fmla="*/ 799165 h 2735147"/>
                <a:gd name="connsiteX24" fmla="*/ 929715 w 1722566"/>
                <a:gd name="connsiteY24" fmla="*/ 808959 h 2735147"/>
                <a:gd name="connsiteX25" fmla="*/ 951654 w 1722566"/>
                <a:gd name="connsiteY25" fmla="*/ 800732 h 2735147"/>
                <a:gd name="connsiteX26" fmla="*/ 936375 w 1722566"/>
                <a:gd name="connsiteY26" fmla="*/ 781927 h 2735147"/>
                <a:gd name="connsiteX27" fmla="*/ 744801 w 1722566"/>
                <a:gd name="connsiteY27" fmla="*/ 493194 h 2735147"/>
                <a:gd name="connsiteX28" fmla="*/ 619043 w 1722566"/>
                <a:gd name="connsiteY28" fmla="*/ 278505 h 2735147"/>
                <a:gd name="connsiteX29" fmla="*/ 632363 w 1722566"/>
                <a:gd name="connsiteY29" fmla="*/ 248731 h 2735147"/>
                <a:gd name="connsiteX30" fmla="*/ 821196 w 1722566"/>
                <a:gd name="connsiteY30" fmla="*/ 168418 h 2735147"/>
                <a:gd name="connsiteX31" fmla="*/ 884270 w 1722566"/>
                <a:gd name="connsiteY31" fmla="*/ 53238 h 2735147"/>
                <a:gd name="connsiteX32" fmla="*/ 913261 w 1722566"/>
                <a:gd name="connsiteY32" fmla="*/ 9752 h 2735147"/>
                <a:gd name="connsiteX33" fmla="*/ 971634 w 1722566"/>
                <a:gd name="connsiteY33" fmla="*/ 64991 h 2735147"/>
                <a:gd name="connsiteX34" fmla="*/ 1198077 w 1722566"/>
                <a:gd name="connsiteY34" fmla="*/ 294567 h 2735147"/>
                <a:gd name="connsiteX35" fmla="*/ 1428828 w 1722566"/>
                <a:gd name="connsiteY35" fmla="*/ 554701 h 2735147"/>
                <a:gd name="connsiteX36" fmla="*/ 1704632 w 1722566"/>
                <a:gd name="connsiteY36" fmla="*/ 927665 h 2735147"/>
                <a:gd name="connsiteX37" fmla="*/ 1718736 w 1722566"/>
                <a:gd name="connsiteY37" fmla="*/ 1061649 h 2735147"/>
                <a:gd name="connsiteX38" fmla="*/ 1661930 w 1722566"/>
                <a:gd name="connsiteY38" fmla="*/ 1210521 h 2735147"/>
                <a:gd name="connsiteX39" fmla="*/ 1510707 w 1722566"/>
                <a:gd name="connsiteY39" fmla="*/ 1304545 h 2735147"/>
                <a:gd name="connsiteX40" fmla="*/ 1153807 w 1722566"/>
                <a:gd name="connsiteY40" fmla="*/ 1446366 h 2735147"/>
                <a:gd name="connsiteX41" fmla="*/ 968500 w 1722566"/>
                <a:gd name="connsiteY41" fmla="*/ 1505914 h 2735147"/>
                <a:gd name="connsiteX42" fmla="*/ 817670 w 1722566"/>
                <a:gd name="connsiteY42" fmla="*/ 1537256 h 2735147"/>
                <a:gd name="connsiteX43" fmla="*/ 791029 w 1722566"/>
                <a:gd name="connsiteY43" fmla="*/ 1627362 h 2735147"/>
                <a:gd name="connsiteX44" fmla="*/ 788742 w 1722566"/>
                <a:gd name="connsiteY44" fmla="*/ 1930611 h 2735147"/>
                <a:gd name="connsiteX0" fmla="*/ 788742 w 1722566"/>
                <a:gd name="connsiteY0" fmla="*/ 1930611 h 2735147"/>
                <a:gd name="connsiteX1" fmla="*/ 795819 w 1722566"/>
                <a:gd name="connsiteY1" fmla="*/ 2260188 h 2735147"/>
                <a:gd name="connsiteX2" fmla="*/ 876181 w 1722566"/>
                <a:gd name="connsiteY2" fmla="*/ 2684333 h 2735147"/>
                <a:gd name="connsiteX3" fmla="*/ 393598 w 1722566"/>
                <a:gd name="connsiteY3" fmla="*/ 2684332 h 2735147"/>
                <a:gd name="connsiteX4" fmla="*/ 283690 w 1722566"/>
                <a:gd name="connsiteY4" fmla="*/ 1751553 h 2735147"/>
                <a:gd name="connsiteX5" fmla="*/ 215130 w 1722566"/>
                <a:gd name="connsiteY5" fmla="*/ 1500821 h 2735147"/>
                <a:gd name="connsiteX6" fmla="*/ 35309 w 1722566"/>
                <a:gd name="connsiteY6" fmla="*/ 852445 h 2735147"/>
                <a:gd name="connsiteX7" fmla="*/ 4751 w 1722566"/>
                <a:gd name="connsiteY7" fmla="*/ 753720 h 2735147"/>
                <a:gd name="connsiteX8" fmla="*/ 50 w 1722566"/>
                <a:gd name="connsiteY8" fmla="*/ 725904 h 2735147"/>
                <a:gd name="connsiteX9" fmla="*/ 50 w 1722566"/>
                <a:gd name="connsiteY9" fmla="*/ 482224 h 2735147"/>
                <a:gd name="connsiteX10" fmla="*/ 1617 w 1722566"/>
                <a:gd name="connsiteY10" fmla="*/ 467337 h 2735147"/>
                <a:gd name="connsiteX11" fmla="*/ 15329 w 1722566"/>
                <a:gd name="connsiteY11" fmla="*/ 466945 h 2735147"/>
                <a:gd name="connsiteX12" fmla="*/ 34525 w 1722566"/>
                <a:gd name="connsiteY12" fmla="*/ 484183 h 2735147"/>
                <a:gd name="connsiteX13" fmla="*/ 158324 w 1722566"/>
                <a:gd name="connsiteY13" fmla="*/ 602497 h 2735147"/>
                <a:gd name="connsiteX14" fmla="*/ 184181 w 1722566"/>
                <a:gd name="connsiteY14" fmla="*/ 631488 h 2735147"/>
                <a:gd name="connsiteX15" fmla="*/ 214739 w 1722566"/>
                <a:gd name="connsiteY15" fmla="*/ 624828 h 2735147"/>
                <a:gd name="connsiteX16" fmla="*/ 316598 w 1722566"/>
                <a:gd name="connsiteY16" fmla="*/ 603281 h 2735147"/>
                <a:gd name="connsiteX17" fmla="*/ 494461 w 1722566"/>
                <a:gd name="connsiteY17" fmla="*/ 579383 h 2735147"/>
                <a:gd name="connsiteX18" fmla="*/ 634714 w 1722566"/>
                <a:gd name="connsiteY18" fmla="*/ 540598 h 2735147"/>
                <a:gd name="connsiteX19" fmla="*/ 749894 w 1722566"/>
                <a:gd name="connsiteY19" fmla="*/ 584084 h 2735147"/>
                <a:gd name="connsiteX20" fmla="*/ 801215 w 1722566"/>
                <a:gd name="connsiteY20" fmla="*/ 721203 h 2735147"/>
                <a:gd name="connsiteX21" fmla="*/ 805525 w 1722566"/>
                <a:gd name="connsiteY21" fmla="*/ 738441 h 2735147"/>
                <a:gd name="connsiteX22" fmla="*/ 828247 w 1722566"/>
                <a:gd name="connsiteY22" fmla="*/ 761947 h 2735147"/>
                <a:gd name="connsiteX23" fmla="*/ 892106 w 1722566"/>
                <a:gd name="connsiteY23" fmla="*/ 799165 h 2735147"/>
                <a:gd name="connsiteX24" fmla="*/ 929715 w 1722566"/>
                <a:gd name="connsiteY24" fmla="*/ 808959 h 2735147"/>
                <a:gd name="connsiteX25" fmla="*/ 951654 w 1722566"/>
                <a:gd name="connsiteY25" fmla="*/ 800732 h 2735147"/>
                <a:gd name="connsiteX26" fmla="*/ 936375 w 1722566"/>
                <a:gd name="connsiteY26" fmla="*/ 781927 h 2735147"/>
                <a:gd name="connsiteX27" fmla="*/ 744801 w 1722566"/>
                <a:gd name="connsiteY27" fmla="*/ 493194 h 2735147"/>
                <a:gd name="connsiteX28" fmla="*/ 619043 w 1722566"/>
                <a:gd name="connsiteY28" fmla="*/ 278505 h 2735147"/>
                <a:gd name="connsiteX29" fmla="*/ 632363 w 1722566"/>
                <a:gd name="connsiteY29" fmla="*/ 248731 h 2735147"/>
                <a:gd name="connsiteX30" fmla="*/ 821196 w 1722566"/>
                <a:gd name="connsiteY30" fmla="*/ 168418 h 2735147"/>
                <a:gd name="connsiteX31" fmla="*/ 884270 w 1722566"/>
                <a:gd name="connsiteY31" fmla="*/ 53238 h 2735147"/>
                <a:gd name="connsiteX32" fmla="*/ 913261 w 1722566"/>
                <a:gd name="connsiteY32" fmla="*/ 9752 h 2735147"/>
                <a:gd name="connsiteX33" fmla="*/ 971634 w 1722566"/>
                <a:gd name="connsiteY33" fmla="*/ 64991 h 2735147"/>
                <a:gd name="connsiteX34" fmla="*/ 1198077 w 1722566"/>
                <a:gd name="connsiteY34" fmla="*/ 294567 h 2735147"/>
                <a:gd name="connsiteX35" fmla="*/ 1428828 w 1722566"/>
                <a:gd name="connsiteY35" fmla="*/ 554701 h 2735147"/>
                <a:gd name="connsiteX36" fmla="*/ 1704632 w 1722566"/>
                <a:gd name="connsiteY36" fmla="*/ 927665 h 2735147"/>
                <a:gd name="connsiteX37" fmla="*/ 1718736 w 1722566"/>
                <a:gd name="connsiteY37" fmla="*/ 1061649 h 2735147"/>
                <a:gd name="connsiteX38" fmla="*/ 1661930 w 1722566"/>
                <a:gd name="connsiteY38" fmla="*/ 1210521 h 2735147"/>
                <a:gd name="connsiteX39" fmla="*/ 1510707 w 1722566"/>
                <a:gd name="connsiteY39" fmla="*/ 1304545 h 2735147"/>
                <a:gd name="connsiteX40" fmla="*/ 1153807 w 1722566"/>
                <a:gd name="connsiteY40" fmla="*/ 1446366 h 2735147"/>
                <a:gd name="connsiteX41" fmla="*/ 968500 w 1722566"/>
                <a:gd name="connsiteY41" fmla="*/ 1505914 h 2735147"/>
                <a:gd name="connsiteX42" fmla="*/ 817670 w 1722566"/>
                <a:gd name="connsiteY42" fmla="*/ 1537256 h 2735147"/>
                <a:gd name="connsiteX43" fmla="*/ 791029 w 1722566"/>
                <a:gd name="connsiteY43" fmla="*/ 1627362 h 2735147"/>
                <a:gd name="connsiteX44" fmla="*/ 788742 w 1722566"/>
                <a:gd name="connsiteY44" fmla="*/ 1930611 h 2735147"/>
                <a:gd name="connsiteX0" fmla="*/ 788742 w 1722566"/>
                <a:gd name="connsiteY0" fmla="*/ 1930611 h 2684333"/>
                <a:gd name="connsiteX1" fmla="*/ 795819 w 1722566"/>
                <a:gd name="connsiteY1" fmla="*/ 2260188 h 2684333"/>
                <a:gd name="connsiteX2" fmla="*/ 876181 w 1722566"/>
                <a:gd name="connsiteY2" fmla="*/ 2684333 h 2684333"/>
                <a:gd name="connsiteX3" fmla="*/ 393598 w 1722566"/>
                <a:gd name="connsiteY3" fmla="*/ 2684332 h 2684333"/>
                <a:gd name="connsiteX4" fmla="*/ 283690 w 1722566"/>
                <a:gd name="connsiteY4" fmla="*/ 1751553 h 2684333"/>
                <a:gd name="connsiteX5" fmla="*/ 215130 w 1722566"/>
                <a:gd name="connsiteY5" fmla="*/ 1500821 h 2684333"/>
                <a:gd name="connsiteX6" fmla="*/ 35309 w 1722566"/>
                <a:gd name="connsiteY6" fmla="*/ 852445 h 2684333"/>
                <a:gd name="connsiteX7" fmla="*/ 4751 w 1722566"/>
                <a:gd name="connsiteY7" fmla="*/ 753720 h 2684333"/>
                <a:gd name="connsiteX8" fmla="*/ 50 w 1722566"/>
                <a:gd name="connsiteY8" fmla="*/ 725904 h 2684333"/>
                <a:gd name="connsiteX9" fmla="*/ 50 w 1722566"/>
                <a:gd name="connsiteY9" fmla="*/ 482224 h 2684333"/>
                <a:gd name="connsiteX10" fmla="*/ 1617 w 1722566"/>
                <a:gd name="connsiteY10" fmla="*/ 467337 h 2684333"/>
                <a:gd name="connsiteX11" fmla="*/ 15329 w 1722566"/>
                <a:gd name="connsiteY11" fmla="*/ 466945 h 2684333"/>
                <a:gd name="connsiteX12" fmla="*/ 34525 w 1722566"/>
                <a:gd name="connsiteY12" fmla="*/ 484183 h 2684333"/>
                <a:gd name="connsiteX13" fmla="*/ 158324 w 1722566"/>
                <a:gd name="connsiteY13" fmla="*/ 602497 h 2684333"/>
                <a:gd name="connsiteX14" fmla="*/ 184181 w 1722566"/>
                <a:gd name="connsiteY14" fmla="*/ 631488 h 2684333"/>
                <a:gd name="connsiteX15" fmla="*/ 214739 w 1722566"/>
                <a:gd name="connsiteY15" fmla="*/ 624828 h 2684333"/>
                <a:gd name="connsiteX16" fmla="*/ 316598 w 1722566"/>
                <a:gd name="connsiteY16" fmla="*/ 603281 h 2684333"/>
                <a:gd name="connsiteX17" fmla="*/ 494461 w 1722566"/>
                <a:gd name="connsiteY17" fmla="*/ 579383 h 2684333"/>
                <a:gd name="connsiteX18" fmla="*/ 634714 w 1722566"/>
                <a:gd name="connsiteY18" fmla="*/ 540598 h 2684333"/>
                <a:gd name="connsiteX19" fmla="*/ 749894 w 1722566"/>
                <a:gd name="connsiteY19" fmla="*/ 584084 h 2684333"/>
                <a:gd name="connsiteX20" fmla="*/ 801215 w 1722566"/>
                <a:gd name="connsiteY20" fmla="*/ 721203 h 2684333"/>
                <a:gd name="connsiteX21" fmla="*/ 805525 w 1722566"/>
                <a:gd name="connsiteY21" fmla="*/ 738441 h 2684333"/>
                <a:gd name="connsiteX22" fmla="*/ 828247 w 1722566"/>
                <a:gd name="connsiteY22" fmla="*/ 761947 h 2684333"/>
                <a:gd name="connsiteX23" fmla="*/ 892106 w 1722566"/>
                <a:gd name="connsiteY23" fmla="*/ 799165 h 2684333"/>
                <a:gd name="connsiteX24" fmla="*/ 929715 w 1722566"/>
                <a:gd name="connsiteY24" fmla="*/ 808959 h 2684333"/>
                <a:gd name="connsiteX25" fmla="*/ 951654 w 1722566"/>
                <a:gd name="connsiteY25" fmla="*/ 800732 h 2684333"/>
                <a:gd name="connsiteX26" fmla="*/ 936375 w 1722566"/>
                <a:gd name="connsiteY26" fmla="*/ 781927 h 2684333"/>
                <a:gd name="connsiteX27" fmla="*/ 744801 w 1722566"/>
                <a:gd name="connsiteY27" fmla="*/ 493194 h 2684333"/>
                <a:gd name="connsiteX28" fmla="*/ 619043 w 1722566"/>
                <a:gd name="connsiteY28" fmla="*/ 278505 h 2684333"/>
                <a:gd name="connsiteX29" fmla="*/ 632363 w 1722566"/>
                <a:gd name="connsiteY29" fmla="*/ 248731 h 2684333"/>
                <a:gd name="connsiteX30" fmla="*/ 821196 w 1722566"/>
                <a:gd name="connsiteY30" fmla="*/ 168418 h 2684333"/>
                <a:gd name="connsiteX31" fmla="*/ 884270 w 1722566"/>
                <a:gd name="connsiteY31" fmla="*/ 53238 h 2684333"/>
                <a:gd name="connsiteX32" fmla="*/ 913261 w 1722566"/>
                <a:gd name="connsiteY32" fmla="*/ 9752 h 2684333"/>
                <a:gd name="connsiteX33" fmla="*/ 971634 w 1722566"/>
                <a:gd name="connsiteY33" fmla="*/ 64991 h 2684333"/>
                <a:gd name="connsiteX34" fmla="*/ 1198077 w 1722566"/>
                <a:gd name="connsiteY34" fmla="*/ 294567 h 2684333"/>
                <a:gd name="connsiteX35" fmla="*/ 1428828 w 1722566"/>
                <a:gd name="connsiteY35" fmla="*/ 554701 h 2684333"/>
                <a:gd name="connsiteX36" fmla="*/ 1704632 w 1722566"/>
                <a:gd name="connsiteY36" fmla="*/ 927665 h 2684333"/>
                <a:gd name="connsiteX37" fmla="*/ 1718736 w 1722566"/>
                <a:gd name="connsiteY37" fmla="*/ 1061649 h 2684333"/>
                <a:gd name="connsiteX38" fmla="*/ 1661930 w 1722566"/>
                <a:gd name="connsiteY38" fmla="*/ 1210521 h 2684333"/>
                <a:gd name="connsiteX39" fmla="*/ 1510707 w 1722566"/>
                <a:gd name="connsiteY39" fmla="*/ 1304545 h 2684333"/>
                <a:gd name="connsiteX40" fmla="*/ 1153807 w 1722566"/>
                <a:gd name="connsiteY40" fmla="*/ 1446366 h 2684333"/>
                <a:gd name="connsiteX41" fmla="*/ 968500 w 1722566"/>
                <a:gd name="connsiteY41" fmla="*/ 1505914 h 2684333"/>
                <a:gd name="connsiteX42" fmla="*/ 817670 w 1722566"/>
                <a:gd name="connsiteY42" fmla="*/ 1537256 h 2684333"/>
                <a:gd name="connsiteX43" fmla="*/ 791029 w 1722566"/>
                <a:gd name="connsiteY43" fmla="*/ 1627362 h 2684333"/>
                <a:gd name="connsiteX44" fmla="*/ 788742 w 1722566"/>
                <a:gd name="connsiteY44" fmla="*/ 1930611 h 2684333"/>
                <a:gd name="connsiteX0" fmla="*/ 788742 w 1722566"/>
                <a:gd name="connsiteY0" fmla="*/ 193061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88742 w 1722566"/>
                <a:gd name="connsiteY0" fmla="*/ 193061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30611 h 2684332"/>
                <a:gd name="connsiteX0" fmla="*/ 766585 w 1722566"/>
                <a:gd name="connsiteY0" fmla="*/ 1974925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66585 w 1722566"/>
                <a:gd name="connsiteY44" fmla="*/ 1974925 h 2684332"/>
                <a:gd name="connsiteX0" fmla="*/ 788742 w 1722566"/>
                <a:gd name="connsiteY0" fmla="*/ 192428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24281 h 2684332"/>
                <a:gd name="connsiteX0" fmla="*/ 788742 w 1722566"/>
                <a:gd name="connsiteY0" fmla="*/ 1924281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24281 h 2684332"/>
                <a:gd name="connsiteX0" fmla="*/ 807733 w 1722566"/>
                <a:gd name="connsiteY0" fmla="*/ 2031899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07733 w 1722566"/>
                <a:gd name="connsiteY44" fmla="*/ 2031899 h 2684332"/>
                <a:gd name="connsiteX0" fmla="*/ 807733 w 1722566"/>
                <a:gd name="connsiteY0" fmla="*/ 2031899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07733 w 1722566"/>
                <a:gd name="connsiteY44" fmla="*/ 2031899 h 2684332"/>
                <a:gd name="connsiteX0" fmla="*/ 826725 w 1722566"/>
                <a:gd name="connsiteY0" fmla="*/ 197176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26725 w 1722566"/>
                <a:gd name="connsiteY44" fmla="*/ 1971760 h 2684332"/>
                <a:gd name="connsiteX0" fmla="*/ 826725 w 1722566"/>
                <a:gd name="connsiteY0" fmla="*/ 197176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826725 w 1722566"/>
                <a:gd name="connsiteY44" fmla="*/ 1971760 h 2684332"/>
                <a:gd name="connsiteX0" fmla="*/ 788742 w 1722566"/>
                <a:gd name="connsiteY0" fmla="*/ 1965430 h 2684332"/>
                <a:gd name="connsiteX1" fmla="*/ 795819 w 1722566"/>
                <a:gd name="connsiteY1" fmla="*/ 2260188 h 2684332"/>
                <a:gd name="connsiteX2" fmla="*/ 812876 w 1722566"/>
                <a:gd name="connsiteY2" fmla="*/ 2678002 h 2684332"/>
                <a:gd name="connsiteX3" fmla="*/ 393598 w 1722566"/>
                <a:gd name="connsiteY3" fmla="*/ 2684332 h 2684332"/>
                <a:gd name="connsiteX4" fmla="*/ 283690 w 1722566"/>
                <a:gd name="connsiteY4" fmla="*/ 1751553 h 2684332"/>
                <a:gd name="connsiteX5" fmla="*/ 215130 w 1722566"/>
                <a:gd name="connsiteY5" fmla="*/ 1500821 h 2684332"/>
                <a:gd name="connsiteX6" fmla="*/ 35309 w 1722566"/>
                <a:gd name="connsiteY6" fmla="*/ 852445 h 2684332"/>
                <a:gd name="connsiteX7" fmla="*/ 4751 w 1722566"/>
                <a:gd name="connsiteY7" fmla="*/ 753720 h 2684332"/>
                <a:gd name="connsiteX8" fmla="*/ 50 w 1722566"/>
                <a:gd name="connsiteY8" fmla="*/ 725904 h 2684332"/>
                <a:gd name="connsiteX9" fmla="*/ 50 w 1722566"/>
                <a:gd name="connsiteY9" fmla="*/ 482224 h 2684332"/>
                <a:gd name="connsiteX10" fmla="*/ 1617 w 1722566"/>
                <a:gd name="connsiteY10" fmla="*/ 467337 h 2684332"/>
                <a:gd name="connsiteX11" fmla="*/ 15329 w 1722566"/>
                <a:gd name="connsiteY11" fmla="*/ 466945 h 2684332"/>
                <a:gd name="connsiteX12" fmla="*/ 34525 w 1722566"/>
                <a:gd name="connsiteY12" fmla="*/ 484183 h 2684332"/>
                <a:gd name="connsiteX13" fmla="*/ 158324 w 1722566"/>
                <a:gd name="connsiteY13" fmla="*/ 602497 h 2684332"/>
                <a:gd name="connsiteX14" fmla="*/ 184181 w 1722566"/>
                <a:gd name="connsiteY14" fmla="*/ 631488 h 2684332"/>
                <a:gd name="connsiteX15" fmla="*/ 214739 w 1722566"/>
                <a:gd name="connsiteY15" fmla="*/ 624828 h 2684332"/>
                <a:gd name="connsiteX16" fmla="*/ 316598 w 1722566"/>
                <a:gd name="connsiteY16" fmla="*/ 603281 h 2684332"/>
                <a:gd name="connsiteX17" fmla="*/ 494461 w 1722566"/>
                <a:gd name="connsiteY17" fmla="*/ 579383 h 2684332"/>
                <a:gd name="connsiteX18" fmla="*/ 634714 w 1722566"/>
                <a:gd name="connsiteY18" fmla="*/ 540598 h 2684332"/>
                <a:gd name="connsiteX19" fmla="*/ 749894 w 1722566"/>
                <a:gd name="connsiteY19" fmla="*/ 584084 h 2684332"/>
                <a:gd name="connsiteX20" fmla="*/ 801215 w 1722566"/>
                <a:gd name="connsiteY20" fmla="*/ 721203 h 2684332"/>
                <a:gd name="connsiteX21" fmla="*/ 805525 w 1722566"/>
                <a:gd name="connsiteY21" fmla="*/ 738441 h 2684332"/>
                <a:gd name="connsiteX22" fmla="*/ 828247 w 1722566"/>
                <a:gd name="connsiteY22" fmla="*/ 761947 h 2684332"/>
                <a:gd name="connsiteX23" fmla="*/ 892106 w 1722566"/>
                <a:gd name="connsiteY23" fmla="*/ 799165 h 2684332"/>
                <a:gd name="connsiteX24" fmla="*/ 929715 w 1722566"/>
                <a:gd name="connsiteY24" fmla="*/ 808959 h 2684332"/>
                <a:gd name="connsiteX25" fmla="*/ 951654 w 1722566"/>
                <a:gd name="connsiteY25" fmla="*/ 800732 h 2684332"/>
                <a:gd name="connsiteX26" fmla="*/ 936375 w 1722566"/>
                <a:gd name="connsiteY26" fmla="*/ 781927 h 2684332"/>
                <a:gd name="connsiteX27" fmla="*/ 744801 w 1722566"/>
                <a:gd name="connsiteY27" fmla="*/ 493194 h 2684332"/>
                <a:gd name="connsiteX28" fmla="*/ 619043 w 1722566"/>
                <a:gd name="connsiteY28" fmla="*/ 278505 h 2684332"/>
                <a:gd name="connsiteX29" fmla="*/ 632363 w 1722566"/>
                <a:gd name="connsiteY29" fmla="*/ 248731 h 2684332"/>
                <a:gd name="connsiteX30" fmla="*/ 821196 w 1722566"/>
                <a:gd name="connsiteY30" fmla="*/ 168418 h 2684332"/>
                <a:gd name="connsiteX31" fmla="*/ 884270 w 1722566"/>
                <a:gd name="connsiteY31" fmla="*/ 53238 h 2684332"/>
                <a:gd name="connsiteX32" fmla="*/ 913261 w 1722566"/>
                <a:gd name="connsiteY32" fmla="*/ 9752 h 2684332"/>
                <a:gd name="connsiteX33" fmla="*/ 971634 w 1722566"/>
                <a:gd name="connsiteY33" fmla="*/ 64991 h 2684332"/>
                <a:gd name="connsiteX34" fmla="*/ 1198077 w 1722566"/>
                <a:gd name="connsiteY34" fmla="*/ 294567 h 2684332"/>
                <a:gd name="connsiteX35" fmla="*/ 1428828 w 1722566"/>
                <a:gd name="connsiteY35" fmla="*/ 554701 h 2684332"/>
                <a:gd name="connsiteX36" fmla="*/ 1704632 w 1722566"/>
                <a:gd name="connsiteY36" fmla="*/ 927665 h 2684332"/>
                <a:gd name="connsiteX37" fmla="*/ 1718736 w 1722566"/>
                <a:gd name="connsiteY37" fmla="*/ 1061649 h 2684332"/>
                <a:gd name="connsiteX38" fmla="*/ 1661930 w 1722566"/>
                <a:gd name="connsiteY38" fmla="*/ 1210521 h 2684332"/>
                <a:gd name="connsiteX39" fmla="*/ 1510707 w 1722566"/>
                <a:gd name="connsiteY39" fmla="*/ 1304545 h 2684332"/>
                <a:gd name="connsiteX40" fmla="*/ 1153807 w 1722566"/>
                <a:gd name="connsiteY40" fmla="*/ 1446366 h 2684332"/>
                <a:gd name="connsiteX41" fmla="*/ 968500 w 1722566"/>
                <a:gd name="connsiteY41" fmla="*/ 1505914 h 2684332"/>
                <a:gd name="connsiteX42" fmla="*/ 817670 w 1722566"/>
                <a:gd name="connsiteY42" fmla="*/ 1537256 h 2684332"/>
                <a:gd name="connsiteX43" fmla="*/ 791029 w 1722566"/>
                <a:gd name="connsiteY43" fmla="*/ 1627362 h 2684332"/>
                <a:gd name="connsiteX44" fmla="*/ 788742 w 1722566"/>
                <a:gd name="connsiteY44" fmla="*/ 1965430 h 268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722566" h="2684332">
                  <a:moveTo>
                    <a:pt x="788742" y="1965430"/>
                  </a:moveTo>
                  <a:cubicBezTo>
                    <a:pt x="787268" y="2103823"/>
                    <a:pt x="791797" y="2141426"/>
                    <a:pt x="795819" y="2260188"/>
                  </a:cubicBezTo>
                  <a:cubicBezTo>
                    <a:pt x="799841" y="2378950"/>
                    <a:pt x="805512" y="2559162"/>
                    <a:pt x="812876" y="2678002"/>
                  </a:cubicBezTo>
                  <a:lnTo>
                    <a:pt x="393598" y="2684332"/>
                  </a:lnTo>
                  <a:cubicBezTo>
                    <a:pt x="387721" y="2679631"/>
                    <a:pt x="285257" y="1758213"/>
                    <a:pt x="283690" y="1751553"/>
                  </a:cubicBezTo>
                  <a:cubicBezTo>
                    <a:pt x="260575" y="1668106"/>
                    <a:pt x="238245" y="1584268"/>
                    <a:pt x="215130" y="1500821"/>
                  </a:cubicBezTo>
                  <a:cubicBezTo>
                    <a:pt x="155582" y="1284565"/>
                    <a:pt x="96816" y="1068309"/>
                    <a:pt x="35309" y="852445"/>
                  </a:cubicBezTo>
                  <a:cubicBezTo>
                    <a:pt x="25906" y="819145"/>
                    <a:pt x="16504" y="786236"/>
                    <a:pt x="4751" y="753720"/>
                  </a:cubicBezTo>
                  <a:cubicBezTo>
                    <a:pt x="1617" y="744709"/>
                    <a:pt x="-342" y="735306"/>
                    <a:pt x="50" y="725904"/>
                  </a:cubicBezTo>
                  <a:lnTo>
                    <a:pt x="50" y="482224"/>
                  </a:lnTo>
                  <a:cubicBezTo>
                    <a:pt x="50" y="477131"/>
                    <a:pt x="-342" y="472038"/>
                    <a:pt x="1617" y="467337"/>
                  </a:cubicBezTo>
                  <a:cubicBezTo>
                    <a:pt x="5926" y="459894"/>
                    <a:pt x="11019" y="463811"/>
                    <a:pt x="15329" y="466945"/>
                  </a:cubicBezTo>
                  <a:cubicBezTo>
                    <a:pt x="22380" y="472038"/>
                    <a:pt x="28649" y="477915"/>
                    <a:pt x="34525" y="484183"/>
                  </a:cubicBezTo>
                  <a:cubicBezTo>
                    <a:pt x="74877" y="524535"/>
                    <a:pt x="118364" y="561753"/>
                    <a:pt x="158324" y="602497"/>
                  </a:cubicBezTo>
                  <a:cubicBezTo>
                    <a:pt x="166159" y="610724"/>
                    <a:pt x="173995" y="626395"/>
                    <a:pt x="184181" y="631488"/>
                  </a:cubicBezTo>
                  <a:cubicBezTo>
                    <a:pt x="202986" y="640499"/>
                    <a:pt x="195542" y="633839"/>
                    <a:pt x="214739" y="624828"/>
                  </a:cubicBezTo>
                  <a:cubicBezTo>
                    <a:pt x="247255" y="609549"/>
                    <a:pt x="281731" y="608374"/>
                    <a:pt x="316598" y="603281"/>
                  </a:cubicBezTo>
                  <a:lnTo>
                    <a:pt x="494461" y="579383"/>
                  </a:lnTo>
                  <a:cubicBezTo>
                    <a:pt x="543040" y="572723"/>
                    <a:pt x="588485" y="555093"/>
                    <a:pt x="634714" y="540598"/>
                  </a:cubicBezTo>
                  <a:cubicBezTo>
                    <a:pt x="684468" y="524927"/>
                    <a:pt x="724037" y="536680"/>
                    <a:pt x="749894" y="584084"/>
                  </a:cubicBezTo>
                  <a:cubicBezTo>
                    <a:pt x="773792" y="627570"/>
                    <a:pt x="787503" y="674191"/>
                    <a:pt x="801215" y="721203"/>
                  </a:cubicBezTo>
                  <a:cubicBezTo>
                    <a:pt x="802782" y="726688"/>
                    <a:pt x="804350" y="732564"/>
                    <a:pt x="805525" y="738441"/>
                  </a:cubicBezTo>
                  <a:cubicBezTo>
                    <a:pt x="807875" y="751761"/>
                    <a:pt x="814927" y="758421"/>
                    <a:pt x="828247" y="761947"/>
                  </a:cubicBezTo>
                  <a:cubicBezTo>
                    <a:pt x="852929" y="768215"/>
                    <a:pt x="874868" y="780752"/>
                    <a:pt x="892106" y="799165"/>
                  </a:cubicBezTo>
                  <a:cubicBezTo>
                    <a:pt x="903467" y="811310"/>
                    <a:pt x="915220" y="813660"/>
                    <a:pt x="929715" y="808959"/>
                  </a:cubicBezTo>
                  <a:cubicBezTo>
                    <a:pt x="937551" y="806608"/>
                    <a:pt x="949696" y="807000"/>
                    <a:pt x="951654" y="800732"/>
                  </a:cubicBezTo>
                  <a:cubicBezTo>
                    <a:pt x="953613" y="792896"/>
                    <a:pt x="942644" y="787412"/>
                    <a:pt x="936375" y="781927"/>
                  </a:cubicBezTo>
                  <a:cubicBezTo>
                    <a:pt x="852537" y="709058"/>
                    <a:pt x="800824" y="587218"/>
                    <a:pt x="744801" y="493194"/>
                  </a:cubicBezTo>
                  <a:cubicBezTo>
                    <a:pt x="703273" y="423851"/>
                    <a:pt x="660179" y="349415"/>
                    <a:pt x="619043" y="278505"/>
                  </a:cubicBezTo>
                  <a:cubicBezTo>
                    <a:pt x="609249" y="261267"/>
                    <a:pt x="612775" y="253432"/>
                    <a:pt x="632363" y="248731"/>
                  </a:cubicBezTo>
                  <a:cubicBezTo>
                    <a:pt x="707975" y="252256"/>
                    <a:pt x="767523" y="216997"/>
                    <a:pt x="821196" y="168418"/>
                  </a:cubicBezTo>
                  <a:cubicBezTo>
                    <a:pt x="858022" y="135118"/>
                    <a:pt x="883095" y="104560"/>
                    <a:pt x="884270" y="53238"/>
                  </a:cubicBezTo>
                  <a:cubicBezTo>
                    <a:pt x="884662" y="36392"/>
                    <a:pt x="879177" y="-23157"/>
                    <a:pt x="913261" y="9752"/>
                  </a:cubicBezTo>
                  <a:cubicBezTo>
                    <a:pt x="932458" y="28165"/>
                    <a:pt x="952438" y="46186"/>
                    <a:pt x="971634" y="64991"/>
                  </a:cubicBezTo>
                  <a:cubicBezTo>
                    <a:pt x="1048029" y="140994"/>
                    <a:pt x="1124816" y="215822"/>
                    <a:pt x="1198077" y="294567"/>
                  </a:cubicBezTo>
                  <a:cubicBezTo>
                    <a:pt x="1277214" y="379189"/>
                    <a:pt x="1353608" y="466554"/>
                    <a:pt x="1428828" y="554701"/>
                  </a:cubicBezTo>
                  <a:cubicBezTo>
                    <a:pt x="1524811" y="667139"/>
                    <a:pt x="1643517" y="789371"/>
                    <a:pt x="1704632" y="927665"/>
                  </a:cubicBezTo>
                  <a:cubicBezTo>
                    <a:pt x="1723437" y="969976"/>
                    <a:pt x="1726180" y="1016204"/>
                    <a:pt x="1718736" y="1061649"/>
                  </a:cubicBezTo>
                  <a:cubicBezTo>
                    <a:pt x="1710117" y="1114146"/>
                    <a:pt x="1693663" y="1167427"/>
                    <a:pt x="1661930" y="1210521"/>
                  </a:cubicBezTo>
                  <a:cubicBezTo>
                    <a:pt x="1623537" y="1263018"/>
                    <a:pt x="1569081" y="1281823"/>
                    <a:pt x="1510707" y="1304545"/>
                  </a:cubicBezTo>
                  <a:cubicBezTo>
                    <a:pt x="1391610" y="1351166"/>
                    <a:pt x="1274079" y="1402487"/>
                    <a:pt x="1153807" y="1446366"/>
                  </a:cubicBezTo>
                  <a:cubicBezTo>
                    <a:pt x="1092691" y="1468696"/>
                    <a:pt x="1031183" y="1489068"/>
                    <a:pt x="968500" y="1505914"/>
                  </a:cubicBezTo>
                  <a:cubicBezTo>
                    <a:pt x="920705" y="1518843"/>
                    <a:pt x="862723" y="1516100"/>
                    <a:pt x="817670" y="1537256"/>
                  </a:cubicBezTo>
                  <a:cubicBezTo>
                    <a:pt x="786328" y="1552143"/>
                    <a:pt x="790638" y="1598763"/>
                    <a:pt x="791029" y="1627362"/>
                  </a:cubicBezTo>
                  <a:cubicBezTo>
                    <a:pt x="792205" y="1653219"/>
                    <a:pt x="777460" y="1838191"/>
                    <a:pt x="788742" y="1965430"/>
                  </a:cubicBezTo>
                  <a:close/>
                </a:path>
              </a:pathLst>
            </a:custGeom>
            <a:solidFill>
              <a:srgbClr val="000000"/>
            </a:solidFill>
            <a:ln w="3910" cap="flat">
              <a:noFill/>
              <a:prstDash val="solid"/>
              <a:miter/>
            </a:ln>
          </p:spPr>
          <p:txBody>
            <a:bodyPr rtlCol="0" anchor="ctr"/>
            <a:lstStyle/>
            <a:p>
              <a:endParaRPr lang="en-US"/>
            </a:p>
          </p:txBody>
        </p:sp>
        <p:sp>
          <p:nvSpPr>
            <p:cNvPr id="13" name="Freeform: Shape 81">
              <a:extLst>
                <a:ext uri="{FF2B5EF4-FFF2-40B4-BE49-F238E27FC236}">
                  <a16:creationId xmlns="" xmlns:a16="http://schemas.microsoft.com/office/drawing/2014/main" id="{DF1FD49E-2F52-4972-8FB7-11C3AE59ABF1}"/>
                </a:ext>
              </a:extLst>
            </p:cNvPr>
            <p:cNvSpPr/>
            <p:nvPr/>
          </p:nvSpPr>
          <p:spPr>
            <a:xfrm>
              <a:off x="2696175" y="2808820"/>
              <a:ext cx="553790" cy="516153"/>
            </a:xfrm>
            <a:custGeom>
              <a:avLst/>
              <a:gdLst>
                <a:gd name="connsiteX0" fmla="*/ 391768 w 403521"/>
                <a:gd name="connsiteY0" fmla="*/ 180007 h 376097"/>
                <a:gd name="connsiteX1" fmla="*/ 399603 w 403521"/>
                <a:gd name="connsiteY1" fmla="*/ 190977 h 376097"/>
                <a:gd name="connsiteX2" fmla="*/ 401562 w 403521"/>
                <a:gd name="connsiteY2" fmla="*/ 207823 h 376097"/>
                <a:gd name="connsiteX3" fmla="*/ 388242 w 403521"/>
                <a:gd name="connsiteY3" fmla="*/ 225844 h 376097"/>
                <a:gd name="connsiteX4" fmla="*/ 295393 w 403521"/>
                <a:gd name="connsiteY4" fmla="*/ 370406 h 376097"/>
                <a:gd name="connsiteX5" fmla="*/ 273062 w 403521"/>
                <a:gd name="connsiteY5" fmla="*/ 372365 h 376097"/>
                <a:gd name="connsiteX6" fmla="*/ 0 w 403521"/>
                <a:gd name="connsiteY6" fmla="*/ 143573 h 376097"/>
                <a:gd name="connsiteX7" fmla="*/ 9011 w 403521"/>
                <a:gd name="connsiteY7" fmla="*/ 133387 h 376097"/>
                <a:gd name="connsiteX8" fmla="*/ 30166 w 403521"/>
                <a:gd name="connsiteY8" fmla="*/ 112231 h 376097"/>
                <a:gd name="connsiteX9" fmla="*/ 57982 w 403521"/>
                <a:gd name="connsiteY9" fmla="*/ 84807 h 376097"/>
                <a:gd name="connsiteX10" fmla="*/ 83838 w 403521"/>
                <a:gd name="connsiteY10" fmla="*/ 59734 h 376097"/>
                <a:gd name="connsiteX11" fmla="*/ 94024 w 403521"/>
                <a:gd name="connsiteY11" fmla="*/ 49157 h 376097"/>
                <a:gd name="connsiteX12" fmla="*/ 132809 w 403521"/>
                <a:gd name="connsiteY12" fmla="*/ 10763 h 376097"/>
                <a:gd name="connsiteX13" fmla="*/ 144171 w 403521"/>
                <a:gd name="connsiteY13" fmla="*/ 186 h 376097"/>
                <a:gd name="connsiteX14" fmla="*/ 162975 w 403521"/>
                <a:gd name="connsiteY14" fmla="*/ 6062 h 376097"/>
                <a:gd name="connsiteX15" fmla="*/ 172770 w 403521"/>
                <a:gd name="connsiteY15" fmla="*/ 8021 h 376097"/>
                <a:gd name="connsiteX16" fmla="*/ 187657 w 403521"/>
                <a:gd name="connsiteY16" fmla="*/ 14681 h 376097"/>
                <a:gd name="connsiteX17" fmla="*/ 197059 w 403521"/>
                <a:gd name="connsiteY17" fmla="*/ 18990 h 376097"/>
                <a:gd name="connsiteX18" fmla="*/ 230751 w 403521"/>
                <a:gd name="connsiteY18" fmla="*/ 35836 h 376097"/>
                <a:gd name="connsiteX19" fmla="*/ 239762 w 403521"/>
                <a:gd name="connsiteY19" fmla="*/ 41321 h 376097"/>
                <a:gd name="connsiteX20" fmla="*/ 250732 w 403521"/>
                <a:gd name="connsiteY20" fmla="*/ 47981 h 376097"/>
                <a:gd name="connsiteX21" fmla="*/ 275413 w 403521"/>
                <a:gd name="connsiteY21" fmla="*/ 62477 h 376097"/>
                <a:gd name="connsiteX22" fmla="*/ 323209 w 403521"/>
                <a:gd name="connsiteY22" fmla="*/ 99695 h 376097"/>
                <a:gd name="connsiteX23" fmla="*/ 386283 w 403521"/>
                <a:gd name="connsiteY23" fmla="*/ 170605 h 376097"/>
                <a:gd name="connsiteX24" fmla="*/ 391768 w 403521"/>
                <a:gd name="connsiteY24" fmla="*/ 180007 h 376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03521" h="376097">
                  <a:moveTo>
                    <a:pt x="391768" y="180007"/>
                  </a:moveTo>
                  <a:cubicBezTo>
                    <a:pt x="393335" y="184708"/>
                    <a:pt x="396078" y="188234"/>
                    <a:pt x="399603" y="190977"/>
                  </a:cubicBezTo>
                  <a:cubicBezTo>
                    <a:pt x="406263" y="195678"/>
                    <a:pt x="407439" y="201163"/>
                    <a:pt x="401562" y="207823"/>
                  </a:cubicBezTo>
                  <a:cubicBezTo>
                    <a:pt x="396861" y="213307"/>
                    <a:pt x="394510" y="221143"/>
                    <a:pt x="388242" y="225844"/>
                  </a:cubicBezTo>
                  <a:cubicBezTo>
                    <a:pt x="356509" y="273640"/>
                    <a:pt x="325167" y="321435"/>
                    <a:pt x="295393" y="370406"/>
                  </a:cubicBezTo>
                  <a:cubicBezTo>
                    <a:pt x="289125" y="384118"/>
                    <a:pt x="282073" y="379809"/>
                    <a:pt x="273062" y="372365"/>
                  </a:cubicBezTo>
                  <a:cubicBezTo>
                    <a:pt x="182172" y="295971"/>
                    <a:pt x="91282" y="219967"/>
                    <a:pt x="0" y="143573"/>
                  </a:cubicBezTo>
                  <a:cubicBezTo>
                    <a:pt x="3134" y="140047"/>
                    <a:pt x="5877" y="136913"/>
                    <a:pt x="9011" y="133387"/>
                  </a:cubicBezTo>
                  <a:cubicBezTo>
                    <a:pt x="16062" y="126335"/>
                    <a:pt x="23114" y="119283"/>
                    <a:pt x="30166" y="112231"/>
                  </a:cubicBezTo>
                  <a:cubicBezTo>
                    <a:pt x="37610" y="101262"/>
                    <a:pt x="46229" y="91468"/>
                    <a:pt x="57982" y="84807"/>
                  </a:cubicBezTo>
                  <a:cubicBezTo>
                    <a:pt x="66601" y="76580"/>
                    <a:pt x="75219" y="67961"/>
                    <a:pt x="83838" y="59734"/>
                  </a:cubicBezTo>
                  <a:cubicBezTo>
                    <a:pt x="86581" y="55425"/>
                    <a:pt x="89715" y="51507"/>
                    <a:pt x="94024" y="49157"/>
                  </a:cubicBezTo>
                  <a:cubicBezTo>
                    <a:pt x="108128" y="37404"/>
                    <a:pt x="121056" y="24475"/>
                    <a:pt x="132809" y="10763"/>
                  </a:cubicBezTo>
                  <a:cubicBezTo>
                    <a:pt x="134768" y="5279"/>
                    <a:pt x="139469" y="2928"/>
                    <a:pt x="144171" y="186"/>
                  </a:cubicBezTo>
                  <a:cubicBezTo>
                    <a:pt x="151614" y="-990"/>
                    <a:pt x="156707" y="3711"/>
                    <a:pt x="162975" y="6062"/>
                  </a:cubicBezTo>
                  <a:cubicBezTo>
                    <a:pt x="165718" y="8804"/>
                    <a:pt x="169636" y="7237"/>
                    <a:pt x="172770" y="8021"/>
                  </a:cubicBezTo>
                  <a:cubicBezTo>
                    <a:pt x="178646" y="8413"/>
                    <a:pt x="183347" y="11547"/>
                    <a:pt x="187657" y="14681"/>
                  </a:cubicBezTo>
                  <a:cubicBezTo>
                    <a:pt x="190399" y="17423"/>
                    <a:pt x="193533" y="18599"/>
                    <a:pt x="197059" y="18990"/>
                  </a:cubicBezTo>
                  <a:cubicBezTo>
                    <a:pt x="208812" y="23692"/>
                    <a:pt x="221349" y="26826"/>
                    <a:pt x="230751" y="35836"/>
                  </a:cubicBezTo>
                  <a:cubicBezTo>
                    <a:pt x="233102" y="38579"/>
                    <a:pt x="236236" y="40538"/>
                    <a:pt x="239762" y="41321"/>
                  </a:cubicBezTo>
                  <a:cubicBezTo>
                    <a:pt x="243680" y="42888"/>
                    <a:pt x="247206" y="45239"/>
                    <a:pt x="250732" y="47981"/>
                  </a:cubicBezTo>
                  <a:cubicBezTo>
                    <a:pt x="256608" y="56600"/>
                    <a:pt x="266402" y="58951"/>
                    <a:pt x="275413" y="62477"/>
                  </a:cubicBezTo>
                  <a:cubicBezTo>
                    <a:pt x="294610" y="70704"/>
                    <a:pt x="308713" y="85983"/>
                    <a:pt x="323209" y="99695"/>
                  </a:cubicBezTo>
                  <a:cubicBezTo>
                    <a:pt x="345931" y="121634"/>
                    <a:pt x="367478" y="144748"/>
                    <a:pt x="386283" y="170605"/>
                  </a:cubicBezTo>
                  <a:cubicBezTo>
                    <a:pt x="389026" y="173347"/>
                    <a:pt x="391768" y="176089"/>
                    <a:pt x="391768" y="180007"/>
                  </a:cubicBezTo>
                  <a:close/>
                </a:path>
              </a:pathLst>
            </a:custGeom>
            <a:solidFill>
              <a:srgbClr val="FEFEFE"/>
            </a:solidFill>
            <a:ln w="3910" cap="flat">
              <a:noFill/>
              <a:prstDash val="solid"/>
              <a:miter/>
            </a:ln>
          </p:spPr>
          <p:txBody>
            <a:bodyPr rtlCol="0" anchor="ctr"/>
            <a:lstStyle/>
            <a:p>
              <a:endParaRPr lang="en-US"/>
            </a:p>
          </p:txBody>
        </p:sp>
        <p:sp>
          <p:nvSpPr>
            <p:cNvPr id="14" name="Freeform: Shape 82">
              <a:extLst>
                <a:ext uri="{FF2B5EF4-FFF2-40B4-BE49-F238E27FC236}">
                  <a16:creationId xmlns="" xmlns:a16="http://schemas.microsoft.com/office/drawing/2014/main" id="{672DF299-EF29-4E1B-9AF8-8E30B5A83323}"/>
                </a:ext>
              </a:extLst>
            </p:cNvPr>
            <p:cNvSpPr/>
            <p:nvPr/>
          </p:nvSpPr>
          <p:spPr>
            <a:xfrm>
              <a:off x="5563487" y="2923651"/>
              <a:ext cx="478518" cy="451634"/>
            </a:xfrm>
            <a:custGeom>
              <a:avLst/>
              <a:gdLst>
                <a:gd name="connsiteX0" fmla="*/ 92479 w 348673"/>
                <a:gd name="connsiteY0" fmla="*/ 330221 h 329085"/>
                <a:gd name="connsiteX1" fmla="*/ 4331 w 348673"/>
                <a:gd name="connsiteY1" fmla="*/ 200154 h 329085"/>
                <a:gd name="connsiteX2" fmla="*/ 3939 w 348673"/>
                <a:gd name="connsiteY2" fmla="*/ 188401 h 329085"/>
                <a:gd name="connsiteX3" fmla="*/ 14125 w 348673"/>
                <a:gd name="connsiteY3" fmla="*/ 175081 h 329085"/>
                <a:gd name="connsiteX4" fmla="*/ 223721 w 348673"/>
                <a:gd name="connsiteY4" fmla="*/ 9363 h 329085"/>
                <a:gd name="connsiteX5" fmla="*/ 242526 w 348673"/>
                <a:gd name="connsiteY5" fmla="*/ 352 h 329085"/>
                <a:gd name="connsiteX6" fmla="*/ 333024 w 348673"/>
                <a:gd name="connsiteY6" fmla="*/ 85366 h 329085"/>
                <a:gd name="connsiteX7" fmla="*/ 343602 w 348673"/>
                <a:gd name="connsiteY7" fmla="*/ 93593 h 329085"/>
                <a:gd name="connsiteX8" fmla="*/ 336158 w 348673"/>
                <a:gd name="connsiteY8" fmla="*/ 189968 h 329085"/>
                <a:gd name="connsiteX9" fmla="*/ 159863 w 348673"/>
                <a:gd name="connsiteY9" fmla="*/ 322777 h 329085"/>
                <a:gd name="connsiteX10" fmla="*/ 92479 w 348673"/>
                <a:gd name="connsiteY10" fmla="*/ 330221 h 32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8673" h="329085">
                  <a:moveTo>
                    <a:pt x="92479" y="330221"/>
                  </a:moveTo>
                  <a:cubicBezTo>
                    <a:pt x="63096" y="286735"/>
                    <a:pt x="33713" y="243640"/>
                    <a:pt x="4331" y="200154"/>
                  </a:cubicBezTo>
                  <a:cubicBezTo>
                    <a:pt x="1980" y="196628"/>
                    <a:pt x="-3896" y="192318"/>
                    <a:pt x="3939" y="188401"/>
                  </a:cubicBezTo>
                  <a:cubicBezTo>
                    <a:pt x="4331" y="181349"/>
                    <a:pt x="9816" y="178607"/>
                    <a:pt x="14125" y="175081"/>
                  </a:cubicBezTo>
                  <a:cubicBezTo>
                    <a:pt x="84643" y="120625"/>
                    <a:pt x="153594" y="64602"/>
                    <a:pt x="223721" y="9363"/>
                  </a:cubicBezTo>
                  <a:cubicBezTo>
                    <a:pt x="229206" y="5053"/>
                    <a:pt x="233515" y="-1607"/>
                    <a:pt x="242526" y="352"/>
                  </a:cubicBezTo>
                  <a:cubicBezTo>
                    <a:pt x="272692" y="28951"/>
                    <a:pt x="302858" y="57158"/>
                    <a:pt x="333024" y="85366"/>
                  </a:cubicBezTo>
                  <a:cubicBezTo>
                    <a:pt x="336158" y="88500"/>
                    <a:pt x="338901" y="92418"/>
                    <a:pt x="343602" y="93593"/>
                  </a:cubicBezTo>
                  <a:cubicBezTo>
                    <a:pt x="353788" y="126893"/>
                    <a:pt x="356530" y="160585"/>
                    <a:pt x="336158" y="189968"/>
                  </a:cubicBezTo>
                  <a:cubicBezTo>
                    <a:pt x="292280" y="253434"/>
                    <a:pt x="234299" y="299663"/>
                    <a:pt x="159863" y="322777"/>
                  </a:cubicBezTo>
                  <a:cubicBezTo>
                    <a:pt x="137924" y="330221"/>
                    <a:pt x="115201" y="332180"/>
                    <a:pt x="92479" y="330221"/>
                  </a:cubicBezTo>
                  <a:close/>
                </a:path>
              </a:pathLst>
            </a:custGeom>
            <a:solidFill>
              <a:srgbClr val="FEFEFE"/>
            </a:solidFill>
            <a:ln w="3910" cap="flat">
              <a:noFill/>
              <a:prstDash val="solid"/>
              <a:miter/>
            </a:ln>
          </p:spPr>
          <p:txBody>
            <a:bodyPr rtlCol="0" anchor="ctr"/>
            <a:lstStyle/>
            <a:p>
              <a:endParaRPr lang="en-US"/>
            </a:p>
          </p:txBody>
        </p:sp>
        <p:sp>
          <p:nvSpPr>
            <p:cNvPr id="15" name="Freeform: Shape 84">
              <a:extLst>
                <a:ext uri="{FF2B5EF4-FFF2-40B4-BE49-F238E27FC236}">
                  <a16:creationId xmlns="" xmlns:a16="http://schemas.microsoft.com/office/drawing/2014/main" id="{25C97EEE-FF89-4F3A-A027-8458B65F691A}"/>
                </a:ext>
              </a:extLst>
            </p:cNvPr>
            <p:cNvSpPr/>
            <p:nvPr/>
          </p:nvSpPr>
          <p:spPr>
            <a:xfrm>
              <a:off x="4045703" y="1845050"/>
              <a:ext cx="5377" cy="5377"/>
            </a:xfrm>
            <a:custGeom>
              <a:avLst/>
              <a:gdLst>
                <a:gd name="connsiteX0" fmla="*/ 0 w 0"/>
                <a:gd name="connsiteY0" fmla="*/ 784 h 0"/>
                <a:gd name="connsiteX1" fmla="*/ 0 w 0"/>
                <a:gd name="connsiteY1" fmla="*/ 0 h 0"/>
                <a:gd name="connsiteX2" fmla="*/ 783 w 0"/>
                <a:gd name="connsiteY2" fmla="*/ 392 h 0"/>
                <a:gd name="connsiteX3" fmla="*/ 0 w 0"/>
                <a:gd name="connsiteY3" fmla="*/ 784 h 0"/>
              </a:gdLst>
              <a:ahLst/>
              <a:cxnLst>
                <a:cxn ang="0">
                  <a:pos x="connsiteX0" y="connsiteY0"/>
                </a:cxn>
                <a:cxn ang="0">
                  <a:pos x="connsiteX1" y="connsiteY1"/>
                </a:cxn>
                <a:cxn ang="0">
                  <a:pos x="connsiteX2" y="connsiteY2"/>
                </a:cxn>
                <a:cxn ang="0">
                  <a:pos x="connsiteX3" y="connsiteY3"/>
                </a:cxn>
              </a:cxnLst>
              <a:rect l="l" t="t" r="r" b="b"/>
              <a:pathLst>
                <a:path>
                  <a:moveTo>
                    <a:pt x="0" y="784"/>
                  </a:moveTo>
                  <a:cubicBezTo>
                    <a:pt x="0" y="392"/>
                    <a:pt x="0" y="392"/>
                    <a:pt x="0" y="0"/>
                  </a:cubicBezTo>
                  <a:cubicBezTo>
                    <a:pt x="392" y="0"/>
                    <a:pt x="392" y="392"/>
                    <a:pt x="783" y="392"/>
                  </a:cubicBezTo>
                  <a:cubicBezTo>
                    <a:pt x="783" y="784"/>
                    <a:pt x="392" y="784"/>
                    <a:pt x="0" y="784"/>
                  </a:cubicBezTo>
                  <a:close/>
                </a:path>
              </a:pathLst>
            </a:custGeom>
            <a:solidFill>
              <a:srgbClr val="F4970C"/>
            </a:solidFill>
            <a:ln w="3910" cap="flat">
              <a:noFill/>
              <a:prstDash val="solid"/>
              <a:miter/>
            </a:ln>
          </p:spPr>
          <p:txBody>
            <a:bodyPr rtlCol="0" anchor="ctr"/>
            <a:lstStyle/>
            <a:p>
              <a:endParaRPr lang="en-US"/>
            </a:p>
          </p:txBody>
        </p:sp>
        <p:sp>
          <p:nvSpPr>
            <p:cNvPr id="16" name="Freeform: Shape 85">
              <a:extLst>
                <a:ext uri="{FF2B5EF4-FFF2-40B4-BE49-F238E27FC236}">
                  <a16:creationId xmlns="" xmlns:a16="http://schemas.microsoft.com/office/drawing/2014/main" id="{6E1AC69B-62ED-48DF-A93D-8FFEA283B429}"/>
                </a:ext>
              </a:extLst>
            </p:cNvPr>
            <p:cNvSpPr/>
            <p:nvPr/>
          </p:nvSpPr>
          <p:spPr>
            <a:xfrm>
              <a:off x="3919830" y="3217011"/>
              <a:ext cx="919399" cy="602179"/>
            </a:xfrm>
            <a:custGeom>
              <a:avLst/>
              <a:gdLst>
                <a:gd name="connsiteX0" fmla="*/ 94068 w 669923"/>
                <a:gd name="connsiteY0" fmla="*/ 300593 h 438780"/>
                <a:gd name="connsiteX1" fmla="*/ 44 w 669923"/>
                <a:gd name="connsiteY1" fmla="*/ 4808 h 438780"/>
                <a:gd name="connsiteX2" fmla="*/ 24333 w 669923"/>
                <a:gd name="connsiteY2" fmla="*/ 48295 h 438780"/>
                <a:gd name="connsiteX3" fmla="*/ 140296 w 669923"/>
                <a:gd name="connsiteY3" fmla="*/ 156031 h 438780"/>
                <a:gd name="connsiteX4" fmla="*/ 327953 w 669923"/>
                <a:gd name="connsiteY4" fmla="*/ 196775 h 438780"/>
                <a:gd name="connsiteX5" fmla="*/ 463897 w 669923"/>
                <a:gd name="connsiteY5" fmla="*/ 185805 h 438780"/>
                <a:gd name="connsiteX6" fmla="*/ 628831 w 669923"/>
                <a:gd name="connsiteY6" fmla="*/ 74151 h 438780"/>
                <a:gd name="connsiteX7" fmla="*/ 671534 w 669923"/>
                <a:gd name="connsiteY7" fmla="*/ 107 h 438780"/>
                <a:gd name="connsiteX8" fmla="*/ 573592 w 669923"/>
                <a:gd name="connsiteY8" fmla="*/ 338203 h 438780"/>
                <a:gd name="connsiteX9" fmla="*/ 431380 w 669923"/>
                <a:gd name="connsiteY9" fmla="*/ 424000 h 438780"/>
                <a:gd name="connsiteX10" fmla="*/ 361254 w 669923"/>
                <a:gd name="connsiteY10" fmla="*/ 427918 h 438780"/>
                <a:gd name="connsiteX11" fmla="*/ 94068 w 669923"/>
                <a:gd name="connsiteY11" fmla="*/ 300593 h 43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923" h="438780">
                  <a:moveTo>
                    <a:pt x="94068" y="300593"/>
                  </a:moveTo>
                  <a:cubicBezTo>
                    <a:pt x="91325" y="281788"/>
                    <a:pt x="-2307" y="11860"/>
                    <a:pt x="44" y="4808"/>
                  </a:cubicBezTo>
                  <a:cubicBezTo>
                    <a:pt x="8662" y="20087"/>
                    <a:pt x="16106" y="34583"/>
                    <a:pt x="24333" y="48295"/>
                  </a:cubicBezTo>
                  <a:cubicBezTo>
                    <a:pt x="51757" y="96090"/>
                    <a:pt x="89367" y="132525"/>
                    <a:pt x="140296" y="156031"/>
                  </a:cubicBezTo>
                  <a:cubicBezTo>
                    <a:pt x="200237" y="183455"/>
                    <a:pt x="262136" y="196775"/>
                    <a:pt x="327953" y="196775"/>
                  </a:cubicBezTo>
                  <a:cubicBezTo>
                    <a:pt x="373790" y="196775"/>
                    <a:pt x="419235" y="196775"/>
                    <a:pt x="463897" y="185805"/>
                  </a:cubicBezTo>
                  <a:cubicBezTo>
                    <a:pt x="532848" y="168568"/>
                    <a:pt x="590438" y="136834"/>
                    <a:pt x="628831" y="74151"/>
                  </a:cubicBezTo>
                  <a:cubicBezTo>
                    <a:pt x="644894" y="47903"/>
                    <a:pt x="671142" y="-2635"/>
                    <a:pt x="671534" y="107"/>
                  </a:cubicBezTo>
                  <a:cubicBezTo>
                    <a:pt x="653513" y="78069"/>
                    <a:pt x="579468" y="331935"/>
                    <a:pt x="573592" y="338203"/>
                  </a:cubicBezTo>
                  <a:cubicBezTo>
                    <a:pt x="529322" y="365627"/>
                    <a:pt x="434122" y="422433"/>
                    <a:pt x="431380" y="424000"/>
                  </a:cubicBezTo>
                  <a:cubicBezTo>
                    <a:pt x="391028" y="448682"/>
                    <a:pt x="402781" y="447506"/>
                    <a:pt x="361254" y="427918"/>
                  </a:cubicBezTo>
                  <a:cubicBezTo>
                    <a:pt x="352243" y="424000"/>
                    <a:pt x="96027" y="302160"/>
                    <a:pt x="94068" y="300593"/>
                  </a:cubicBezTo>
                  <a:close/>
                </a:path>
              </a:pathLst>
            </a:custGeom>
            <a:solidFill>
              <a:schemeClr val="bg1">
                <a:lumMod val="75000"/>
              </a:schemeClr>
            </a:solidFill>
            <a:ln w="3910" cap="flat">
              <a:noFill/>
              <a:prstDash val="solid"/>
              <a:miter/>
            </a:ln>
          </p:spPr>
          <p:txBody>
            <a:bodyPr rtlCol="0" anchor="ctr"/>
            <a:lstStyle/>
            <a:p>
              <a:endParaRPr lang="en-US"/>
            </a:p>
          </p:txBody>
        </p:sp>
        <p:sp>
          <p:nvSpPr>
            <p:cNvPr id="17" name="Freeform: Shape 86">
              <a:extLst>
                <a:ext uri="{FF2B5EF4-FFF2-40B4-BE49-F238E27FC236}">
                  <a16:creationId xmlns="" xmlns:a16="http://schemas.microsoft.com/office/drawing/2014/main" id="{BB64EBEB-E90A-4F62-B4B3-986A96C9401E}"/>
                </a:ext>
              </a:extLst>
            </p:cNvPr>
            <p:cNvSpPr/>
            <p:nvPr/>
          </p:nvSpPr>
          <p:spPr>
            <a:xfrm>
              <a:off x="4874237" y="2316577"/>
              <a:ext cx="311842" cy="365609"/>
            </a:xfrm>
            <a:custGeom>
              <a:avLst/>
              <a:gdLst>
                <a:gd name="connsiteX0" fmla="*/ 155532 w 227225"/>
                <a:gd name="connsiteY0" fmla="*/ 0 h 266402"/>
                <a:gd name="connsiteX1" fmla="*/ 227225 w 227225"/>
                <a:gd name="connsiteY1" fmla="*/ 268753 h 266402"/>
                <a:gd name="connsiteX2" fmla="*/ 0 w 227225"/>
                <a:gd name="connsiteY2" fmla="*/ 119881 h 266402"/>
                <a:gd name="connsiteX3" fmla="*/ 99117 w 227225"/>
                <a:gd name="connsiteY3" fmla="*/ 70910 h 266402"/>
                <a:gd name="connsiteX4" fmla="*/ 155532 w 227225"/>
                <a:gd name="connsiteY4" fmla="*/ 0 h 26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225" h="266402">
                  <a:moveTo>
                    <a:pt x="155532" y="0"/>
                  </a:moveTo>
                  <a:cubicBezTo>
                    <a:pt x="183739" y="98334"/>
                    <a:pt x="220565" y="243680"/>
                    <a:pt x="227225" y="268753"/>
                  </a:cubicBezTo>
                  <a:cubicBezTo>
                    <a:pt x="193142" y="246030"/>
                    <a:pt x="28991" y="137119"/>
                    <a:pt x="0" y="119881"/>
                  </a:cubicBezTo>
                  <a:cubicBezTo>
                    <a:pt x="56414" y="101468"/>
                    <a:pt x="74436" y="87756"/>
                    <a:pt x="99117" y="70910"/>
                  </a:cubicBezTo>
                  <a:cubicBezTo>
                    <a:pt x="128892" y="47796"/>
                    <a:pt x="144562" y="17630"/>
                    <a:pt x="155532" y="0"/>
                  </a:cubicBezTo>
                  <a:close/>
                </a:path>
              </a:pathLst>
            </a:custGeom>
            <a:solidFill>
              <a:schemeClr val="bg1">
                <a:lumMod val="75000"/>
              </a:schemeClr>
            </a:solidFill>
            <a:ln w="3910" cap="flat">
              <a:noFill/>
              <a:prstDash val="solid"/>
              <a:miter/>
            </a:ln>
          </p:spPr>
          <p:txBody>
            <a:bodyPr rtlCol="0" anchor="ctr"/>
            <a:lstStyle/>
            <a:p>
              <a:endParaRPr lang="en-US"/>
            </a:p>
          </p:txBody>
        </p:sp>
        <p:sp>
          <p:nvSpPr>
            <p:cNvPr id="18" name="Freeform: Shape 87">
              <a:extLst>
                <a:ext uri="{FF2B5EF4-FFF2-40B4-BE49-F238E27FC236}">
                  <a16:creationId xmlns="" xmlns:a16="http://schemas.microsoft.com/office/drawing/2014/main" id="{7548BC75-DF85-4C72-87D4-C409A14A94D8}"/>
                </a:ext>
              </a:extLst>
            </p:cNvPr>
            <p:cNvSpPr/>
            <p:nvPr/>
          </p:nvSpPr>
          <p:spPr>
            <a:xfrm>
              <a:off x="3538688" y="2331633"/>
              <a:ext cx="80649" cy="225818"/>
            </a:xfrm>
            <a:custGeom>
              <a:avLst/>
              <a:gdLst>
                <a:gd name="connsiteX0" fmla="*/ 0 w 58765"/>
                <a:gd name="connsiteY0" fmla="*/ 168069 h 164542"/>
                <a:gd name="connsiteX1" fmla="*/ 58765 w 58765"/>
                <a:gd name="connsiteY1" fmla="*/ 0 h 164542"/>
              </a:gdLst>
              <a:ahLst/>
              <a:cxnLst>
                <a:cxn ang="0">
                  <a:pos x="connsiteX0" y="connsiteY0"/>
                </a:cxn>
                <a:cxn ang="0">
                  <a:pos x="connsiteX1" y="connsiteY1"/>
                </a:cxn>
              </a:cxnLst>
              <a:rect l="l" t="t" r="r" b="b"/>
              <a:pathLst>
                <a:path w="58765" h="164542">
                  <a:moveTo>
                    <a:pt x="0" y="168069"/>
                  </a:moveTo>
                  <a:cubicBezTo>
                    <a:pt x="19197" y="114788"/>
                    <a:pt x="52497" y="20372"/>
                    <a:pt x="58765" y="0"/>
                  </a:cubicBezTo>
                </a:path>
              </a:pathLst>
            </a:custGeom>
            <a:solidFill>
              <a:srgbClr val="FEB47A"/>
            </a:solidFill>
            <a:ln w="3910" cap="flat">
              <a:noFill/>
              <a:prstDash val="solid"/>
              <a:miter/>
            </a:ln>
          </p:spPr>
          <p:txBody>
            <a:bodyPr rtlCol="0" anchor="ctr"/>
            <a:lstStyle/>
            <a:p>
              <a:endParaRPr lang="en-US"/>
            </a:p>
          </p:txBody>
        </p:sp>
        <p:sp>
          <p:nvSpPr>
            <p:cNvPr id="19" name="Freeform: Shape 88">
              <a:extLst>
                <a:ext uri="{FF2B5EF4-FFF2-40B4-BE49-F238E27FC236}">
                  <a16:creationId xmlns="" xmlns:a16="http://schemas.microsoft.com/office/drawing/2014/main" id="{D7BD4980-C75A-4383-A991-7289EE8F9DC7}"/>
                </a:ext>
              </a:extLst>
            </p:cNvPr>
            <p:cNvSpPr/>
            <p:nvPr/>
          </p:nvSpPr>
          <p:spPr>
            <a:xfrm>
              <a:off x="3577259" y="1868120"/>
              <a:ext cx="1553839" cy="655946"/>
            </a:xfrm>
            <a:custGeom>
              <a:avLst/>
              <a:gdLst>
                <a:gd name="connsiteX0" fmla="*/ 1128786 w 1132209"/>
                <a:gd name="connsiteY0" fmla="*/ 167321 h 477957"/>
                <a:gd name="connsiteX1" fmla="*/ 1117817 w 1132209"/>
                <a:gd name="connsiteY1" fmla="*/ 127361 h 477957"/>
                <a:gd name="connsiteX2" fmla="*/ 984224 w 1132209"/>
                <a:gd name="connsiteY2" fmla="*/ 2387 h 477957"/>
                <a:gd name="connsiteX3" fmla="*/ 782071 w 1132209"/>
                <a:gd name="connsiteY3" fmla="*/ 88576 h 477957"/>
                <a:gd name="connsiteX4" fmla="*/ 708419 w 1132209"/>
                <a:gd name="connsiteY4" fmla="*/ 111298 h 477957"/>
                <a:gd name="connsiteX5" fmla="*/ 584228 w 1132209"/>
                <a:gd name="connsiteY5" fmla="*/ 79173 h 477957"/>
                <a:gd name="connsiteX6" fmla="*/ 501957 w 1132209"/>
                <a:gd name="connsiteY6" fmla="*/ 83483 h 477957"/>
                <a:gd name="connsiteX7" fmla="*/ 371890 w 1132209"/>
                <a:gd name="connsiteY7" fmla="*/ 116783 h 477957"/>
                <a:gd name="connsiteX8" fmla="*/ 333889 w 1132209"/>
                <a:gd name="connsiteY8" fmla="*/ 90534 h 477957"/>
                <a:gd name="connsiteX9" fmla="*/ 241823 w 1132209"/>
                <a:gd name="connsiteY9" fmla="*/ 45873 h 477957"/>
                <a:gd name="connsiteX10" fmla="*/ 215575 w 1132209"/>
                <a:gd name="connsiteY10" fmla="*/ 40388 h 477957"/>
                <a:gd name="connsiteX11" fmla="*/ 53383 w 1132209"/>
                <a:gd name="connsiteY11" fmla="*/ 93669 h 477957"/>
                <a:gd name="connsiteX12" fmla="*/ 6371 w 1132209"/>
                <a:gd name="connsiteY12" fmla="*/ 164187 h 477957"/>
                <a:gd name="connsiteX13" fmla="*/ 3628 w 1132209"/>
                <a:gd name="connsiteY13" fmla="*/ 257819 h 477957"/>
                <a:gd name="connsiteX14" fmla="*/ 83157 w 1132209"/>
                <a:gd name="connsiteY14" fmla="*/ 416485 h 477957"/>
                <a:gd name="connsiteX15" fmla="*/ 157593 w 1132209"/>
                <a:gd name="connsiteY15" fmla="*/ 469374 h 477957"/>
                <a:gd name="connsiteX16" fmla="*/ 253576 w 1132209"/>
                <a:gd name="connsiteY16" fmla="*/ 476426 h 477957"/>
                <a:gd name="connsiteX17" fmla="*/ 274340 w 1132209"/>
                <a:gd name="connsiteY17" fmla="*/ 472508 h 477957"/>
                <a:gd name="connsiteX18" fmla="*/ 355044 w 1132209"/>
                <a:gd name="connsiteY18" fmla="*/ 444301 h 477957"/>
                <a:gd name="connsiteX19" fmla="*/ 389520 w 1132209"/>
                <a:gd name="connsiteY19" fmla="*/ 427455 h 477957"/>
                <a:gd name="connsiteX20" fmla="*/ 468657 w 1132209"/>
                <a:gd name="connsiteY20" fmla="*/ 403557 h 477957"/>
                <a:gd name="connsiteX21" fmla="*/ 530164 w 1132209"/>
                <a:gd name="connsiteY21" fmla="*/ 322069 h 477957"/>
                <a:gd name="connsiteX22" fmla="*/ 614395 w 1132209"/>
                <a:gd name="connsiteY22" fmla="*/ 345575 h 477957"/>
                <a:gd name="connsiteX23" fmla="*/ 698233 w 1132209"/>
                <a:gd name="connsiteY23" fmla="*/ 397681 h 477957"/>
                <a:gd name="connsiteX24" fmla="*/ 768359 w 1132209"/>
                <a:gd name="connsiteY24" fmla="*/ 400815 h 477957"/>
                <a:gd name="connsiteX25" fmla="*/ 829867 w 1132209"/>
                <a:gd name="connsiteY25" fmla="*/ 410609 h 477957"/>
                <a:gd name="connsiteX26" fmla="*/ 950923 w 1132209"/>
                <a:gd name="connsiteY26" fmla="*/ 445868 h 477957"/>
                <a:gd name="connsiteX27" fmla="*/ 1128786 w 1132209"/>
                <a:gd name="connsiteY27" fmla="*/ 167321 h 477957"/>
                <a:gd name="connsiteX28" fmla="*/ 1062969 w 1132209"/>
                <a:gd name="connsiteY28" fmla="*/ 307966 h 477957"/>
                <a:gd name="connsiteX29" fmla="*/ 1062969 w 1132209"/>
                <a:gd name="connsiteY29" fmla="*/ 307966 h 477957"/>
                <a:gd name="connsiteX30" fmla="*/ 1062969 w 1132209"/>
                <a:gd name="connsiteY30" fmla="*/ 307966 h 477957"/>
                <a:gd name="connsiteX31" fmla="*/ 1062969 w 1132209"/>
                <a:gd name="connsiteY31" fmla="*/ 307966 h 477957"/>
                <a:gd name="connsiteX32" fmla="*/ 1062969 w 1132209"/>
                <a:gd name="connsiteY32" fmla="*/ 307966 h 477957"/>
                <a:gd name="connsiteX33" fmla="*/ 1062969 w 1132209"/>
                <a:gd name="connsiteY33" fmla="*/ 307966 h 477957"/>
                <a:gd name="connsiteX34" fmla="*/ 1062969 w 1132209"/>
                <a:gd name="connsiteY34" fmla="*/ 307966 h 477957"/>
                <a:gd name="connsiteX35" fmla="*/ 1062969 w 1132209"/>
                <a:gd name="connsiteY35" fmla="*/ 307966 h 4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32209" h="477957">
                  <a:moveTo>
                    <a:pt x="1128786" y="167321"/>
                  </a:moveTo>
                  <a:cubicBezTo>
                    <a:pt x="1126827" y="156743"/>
                    <a:pt x="1118992" y="130103"/>
                    <a:pt x="1117817" y="127361"/>
                  </a:cubicBezTo>
                  <a:cubicBezTo>
                    <a:pt x="1095486" y="68204"/>
                    <a:pt x="1048865" y="13356"/>
                    <a:pt x="984224" y="2387"/>
                  </a:cubicBezTo>
                  <a:cubicBezTo>
                    <a:pt x="907045" y="-10542"/>
                    <a:pt x="830651" y="30594"/>
                    <a:pt x="782071" y="88576"/>
                  </a:cubicBezTo>
                  <a:cubicBezTo>
                    <a:pt x="762091" y="112473"/>
                    <a:pt x="753472" y="124618"/>
                    <a:pt x="708419" y="111298"/>
                  </a:cubicBezTo>
                  <a:cubicBezTo>
                    <a:pt x="702151" y="108164"/>
                    <a:pt x="597549" y="83091"/>
                    <a:pt x="584228" y="79173"/>
                  </a:cubicBezTo>
                  <a:cubicBezTo>
                    <a:pt x="560331" y="72121"/>
                    <a:pt x="525072" y="70554"/>
                    <a:pt x="501957" y="83483"/>
                  </a:cubicBezTo>
                  <a:cubicBezTo>
                    <a:pt x="493338" y="88184"/>
                    <a:pt x="389912" y="120701"/>
                    <a:pt x="371890" y="116783"/>
                  </a:cubicBezTo>
                  <a:cubicBezTo>
                    <a:pt x="359745" y="114432"/>
                    <a:pt x="344858" y="97978"/>
                    <a:pt x="333889" y="90534"/>
                  </a:cubicBezTo>
                  <a:cubicBezTo>
                    <a:pt x="306073" y="70946"/>
                    <a:pt x="275124" y="54884"/>
                    <a:pt x="241823" y="45873"/>
                  </a:cubicBezTo>
                  <a:cubicBezTo>
                    <a:pt x="233204" y="43522"/>
                    <a:pt x="224585" y="41563"/>
                    <a:pt x="215575" y="40388"/>
                  </a:cubicBezTo>
                  <a:cubicBezTo>
                    <a:pt x="156810" y="31769"/>
                    <a:pt x="96086" y="52533"/>
                    <a:pt x="53383" y="93669"/>
                  </a:cubicBezTo>
                  <a:cubicBezTo>
                    <a:pt x="33794" y="112473"/>
                    <a:pt x="14598" y="137938"/>
                    <a:pt x="6371" y="164187"/>
                  </a:cubicBezTo>
                  <a:cubicBezTo>
                    <a:pt x="-2640" y="192786"/>
                    <a:pt x="-681" y="228829"/>
                    <a:pt x="3628" y="257819"/>
                  </a:cubicBezTo>
                  <a:cubicBezTo>
                    <a:pt x="11855" y="317368"/>
                    <a:pt x="40063" y="374174"/>
                    <a:pt x="83157" y="416485"/>
                  </a:cubicBezTo>
                  <a:cubicBezTo>
                    <a:pt x="103921" y="437249"/>
                    <a:pt x="129778" y="458796"/>
                    <a:pt x="157593" y="469374"/>
                  </a:cubicBezTo>
                  <a:cubicBezTo>
                    <a:pt x="188151" y="481127"/>
                    <a:pt x="221843" y="481127"/>
                    <a:pt x="253576" y="476426"/>
                  </a:cubicBezTo>
                  <a:cubicBezTo>
                    <a:pt x="260628" y="475251"/>
                    <a:pt x="267680" y="474075"/>
                    <a:pt x="274340" y="472508"/>
                  </a:cubicBezTo>
                  <a:cubicBezTo>
                    <a:pt x="302156" y="466240"/>
                    <a:pt x="329187" y="456446"/>
                    <a:pt x="355044" y="444301"/>
                  </a:cubicBezTo>
                  <a:cubicBezTo>
                    <a:pt x="366405" y="438816"/>
                    <a:pt x="377767" y="431373"/>
                    <a:pt x="389520" y="427455"/>
                  </a:cubicBezTo>
                  <a:cubicBezTo>
                    <a:pt x="415376" y="419620"/>
                    <a:pt x="444759" y="416877"/>
                    <a:pt x="468657" y="403557"/>
                  </a:cubicBezTo>
                  <a:cubicBezTo>
                    <a:pt x="498040" y="386711"/>
                    <a:pt x="512535" y="349493"/>
                    <a:pt x="530164" y="322069"/>
                  </a:cubicBezTo>
                  <a:cubicBezTo>
                    <a:pt x="557588" y="278583"/>
                    <a:pt x="596765" y="316193"/>
                    <a:pt x="614395" y="345575"/>
                  </a:cubicBezTo>
                  <a:cubicBezTo>
                    <a:pt x="645344" y="397289"/>
                    <a:pt x="670417" y="396505"/>
                    <a:pt x="698233" y="397681"/>
                  </a:cubicBezTo>
                  <a:cubicBezTo>
                    <a:pt x="721739" y="398856"/>
                    <a:pt x="745245" y="400031"/>
                    <a:pt x="768359" y="400815"/>
                  </a:cubicBezTo>
                  <a:cubicBezTo>
                    <a:pt x="787948" y="401598"/>
                    <a:pt x="813021" y="398464"/>
                    <a:pt x="829867" y="410609"/>
                  </a:cubicBezTo>
                  <a:cubicBezTo>
                    <a:pt x="867869" y="432548"/>
                    <a:pt x="905087" y="454879"/>
                    <a:pt x="950923" y="445868"/>
                  </a:cubicBezTo>
                  <a:cubicBezTo>
                    <a:pt x="1073938" y="422362"/>
                    <a:pt x="1149942" y="286027"/>
                    <a:pt x="1128786" y="167321"/>
                  </a:cubicBezTo>
                  <a:close/>
                  <a:moveTo>
                    <a:pt x="1062969" y="307966"/>
                  </a:moveTo>
                  <a:cubicBezTo>
                    <a:pt x="1062969" y="307966"/>
                    <a:pt x="1062969" y="307966"/>
                    <a:pt x="1062969" y="307966"/>
                  </a:cubicBezTo>
                  <a:cubicBezTo>
                    <a:pt x="1062969" y="307966"/>
                    <a:pt x="1062969" y="307966"/>
                    <a:pt x="1062969" y="307966"/>
                  </a:cubicBezTo>
                  <a:cubicBezTo>
                    <a:pt x="1062969" y="307966"/>
                    <a:pt x="1062969" y="307966"/>
                    <a:pt x="1062969" y="307966"/>
                  </a:cubicBezTo>
                  <a:close/>
                  <a:moveTo>
                    <a:pt x="1062969" y="307966"/>
                  </a:moveTo>
                  <a:cubicBezTo>
                    <a:pt x="1062969" y="307966"/>
                    <a:pt x="1062969" y="307966"/>
                    <a:pt x="1062969" y="307966"/>
                  </a:cubicBezTo>
                  <a:cubicBezTo>
                    <a:pt x="1062969" y="307966"/>
                    <a:pt x="1062969" y="307966"/>
                    <a:pt x="1062969" y="307966"/>
                  </a:cubicBezTo>
                  <a:cubicBezTo>
                    <a:pt x="1062969" y="307966"/>
                    <a:pt x="1062969" y="307966"/>
                    <a:pt x="1062969" y="307966"/>
                  </a:cubicBezTo>
                  <a:close/>
                </a:path>
              </a:pathLst>
            </a:custGeom>
            <a:solidFill>
              <a:srgbClr val="000000"/>
            </a:solidFill>
            <a:ln w="3910" cap="flat">
              <a:noFill/>
              <a:prstDash val="solid"/>
              <a:miter/>
            </a:ln>
          </p:spPr>
          <p:txBody>
            <a:bodyPr rtlCol="0" anchor="ctr"/>
            <a:lstStyle/>
            <a:p>
              <a:endParaRPr lang="en-US"/>
            </a:p>
          </p:txBody>
        </p:sp>
        <p:sp>
          <p:nvSpPr>
            <p:cNvPr id="20" name="Freeform: Shape 89">
              <a:extLst>
                <a:ext uri="{FF2B5EF4-FFF2-40B4-BE49-F238E27FC236}">
                  <a16:creationId xmlns="" xmlns:a16="http://schemas.microsoft.com/office/drawing/2014/main" id="{27AF53FF-30A6-492C-9F33-3F3BEE6C54C5}"/>
                </a:ext>
              </a:extLst>
            </p:cNvPr>
            <p:cNvSpPr/>
            <p:nvPr/>
          </p:nvSpPr>
          <p:spPr>
            <a:xfrm>
              <a:off x="3637619" y="1991293"/>
              <a:ext cx="381738" cy="381738"/>
            </a:xfrm>
            <a:custGeom>
              <a:avLst/>
              <a:gdLst>
                <a:gd name="connsiteX0" fmla="*/ 278155 w 278155"/>
                <a:gd name="connsiteY0" fmla="*/ 139078 h 278155"/>
                <a:gd name="connsiteX1" fmla="*/ 139078 w 278155"/>
                <a:gd name="connsiteY1" fmla="*/ 278155 h 278155"/>
                <a:gd name="connsiteX2" fmla="*/ 0 w 278155"/>
                <a:gd name="connsiteY2" fmla="*/ 139078 h 278155"/>
                <a:gd name="connsiteX3" fmla="*/ 139078 w 278155"/>
                <a:gd name="connsiteY3" fmla="*/ 0 h 278155"/>
                <a:gd name="connsiteX4" fmla="*/ 278155 w 278155"/>
                <a:gd name="connsiteY4" fmla="*/ 139078 h 27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55" h="278155">
                  <a:moveTo>
                    <a:pt x="278155" y="139078"/>
                  </a:moveTo>
                  <a:cubicBezTo>
                    <a:pt x="278155" y="215888"/>
                    <a:pt x="215888" y="278155"/>
                    <a:pt x="139078" y="278155"/>
                  </a:cubicBezTo>
                  <a:cubicBezTo>
                    <a:pt x="62267" y="278155"/>
                    <a:pt x="0" y="215888"/>
                    <a:pt x="0" y="139078"/>
                  </a:cubicBezTo>
                  <a:cubicBezTo>
                    <a:pt x="0" y="62267"/>
                    <a:pt x="62267" y="0"/>
                    <a:pt x="139078" y="0"/>
                  </a:cubicBezTo>
                  <a:cubicBezTo>
                    <a:pt x="215888" y="0"/>
                    <a:pt x="278155" y="62267"/>
                    <a:pt x="278155" y="139078"/>
                  </a:cubicBezTo>
                  <a:close/>
                </a:path>
              </a:pathLst>
            </a:custGeom>
            <a:solidFill>
              <a:schemeClr val="accent1"/>
            </a:solidFill>
            <a:ln w="3910" cap="flat">
              <a:noFill/>
              <a:prstDash val="solid"/>
              <a:miter/>
            </a:ln>
          </p:spPr>
          <p:txBody>
            <a:bodyPr rtlCol="0" anchor="ctr"/>
            <a:lstStyle/>
            <a:p>
              <a:endParaRPr lang="en-US"/>
            </a:p>
          </p:txBody>
        </p:sp>
        <p:sp>
          <p:nvSpPr>
            <p:cNvPr id="21" name="Freeform: Shape 90">
              <a:extLst>
                <a:ext uri="{FF2B5EF4-FFF2-40B4-BE49-F238E27FC236}">
                  <a16:creationId xmlns="" xmlns:a16="http://schemas.microsoft.com/office/drawing/2014/main" id="{5D636053-8484-46DD-A7C2-DE10398B5A3F}"/>
                </a:ext>
              </a:extLst>
            </p:cNvPr>
            <p:cNvSpPr/>
            <p:nvPr/>
          </p:nvSpPr>
          <p:spPr>
            <a:xfrm>
              <a:off x="4691970" y="1943441"/>
              <a:ext cx="381738" cy="381738"/>
            </a:xfrm>
            <a:custGeom>
              <a:avLst/>
              <a:gdLst>
                <a:gd name="connsiteX0" fmla="*/ 278155 w 278155"/>
                <a:gd name="connsiteY0" fmla="*/ 139078 h 278155"/>
                <a:gd name="connsiteX1" fmla="*/ 139078 w 278155"/>
                <a:gd name="connsiteY1" fmla="*/ 278155 h 278155"/>
                <a:gd name="connsiteX2" fmla="*/ 0 w 278155"/>
                <a:gd name="connsiteY2" fmla="*/ 139078 h 278155"/>
                <a:gd name="connsiteX3" fmla="*/ 139078 w 278155"/>
                <a:gd name="connsiteY3" fmla="*/ 0 h 278155"/>
                <a:gd name="connsiteX4" fmla="*/ 278155 w 278155"/>
                <a:gd name="connsiteY4" fmla="*/ 139078 h 278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55" h="278155">
                  <a:moveTo>
                    <a:pt x="278155" y="139078"/>
                  </a:moveTo>
                  <a:cubicBezTo>
                    <a:pt x="278155" y="215888"/>
                    <a:pt x="215888" y="278155"/>
                    <a:pt x="139078" y="278155"/>
                  </a:cubicBezTo>
                  <a:cubicBezTo>
                    <a:pt x="62267" y="278155"/>
                    <a:pt x="0" y="215888"/>
                    <a:pt x="0" y="139078"/>
                  </a:cubicBezTo>
                  <a:cubicBezTo>
                    <a:pt x="0" y="62267"/>
                    <a:pt x="62267" y="0"/>
                    <a:pt x="139078" y="0"/>
                  </a:cubicBezTo>
                  <a:cubicBezTo>
                    <a:pt x="215888" y="0"/>
                    <a:pt x="278155" y="62267"/>
                    <a:pt x="278155" y="139078"/>
                  </a:cubicBezTo>
                  <a:close/>
                </a:path>
              </a:pathLst>
            </a:custGeom>
            <a:solidFill>
              <a:schemeClr val="accent1"/>
            </a:solidFill>
            <a:ln w="3910" cap="flat">
              <a:noFill/>
              <a:prstDash val="solid"/>
              <a:miter/>
            </a:ln>
          </p:spPr>
          <p:txBody>
            <a:bodyPr rtlCol="0" anchor="ctr"/>
            <a:lstStyle/>
            <a:p>
              <a:endParaRPr lang="en-US"/>
            </a:p>
          </p:txBody>
        </p:sp>
        <p:sp>
          <p:nvSpPr>
            <p:cNvPr id="22" name="Freeform: Shape 91">
              <a:extLst>
                <a:ext uri="{FF2B5EF4-FFF2-40B4-BE49-F238E27FC236}">
                  <a16:creationId xmlns="" xmlns:a16="http://schemas.microsoft.com/office/drawing/2014/main" id="{0F713711-DC01-411C-A6EC-EB453D6A6343}"/>
                </a:ext>
              </a:extLst>
            </p:cNvPr>
            <p:cNvSpPr/>
            <p:nvPr/>
          </p:nvSpPr>
          <p:spPr>
            <a:xfrm>
              <a:off x="3796426" y="3532764"/>
              <a:ext cx="1553265" cy="3199717"/>
            </a:xfrm>
            <a:custGeom>
              <a:avLst/>
              <a:gdLst>
                <a:gd name="connsiteX0" fmla="*/ 915170 w 1089115"/>
                <a:gd name="connsiteY0" fmla="*/ 763556 h 1402529"/>
                <a:gd name="connsiteX1" fmla="*/ 803125 w 1089115"/>
                <a:gd name="connsiteY1" fmla="*/ 377665 h 1402529"/>
                <a:gd name="connsiteX2" fmla="*/ 801949 w 1089115"/>
                <a:gd name="connsiteY2" fmla="*/ 364344 h 1402529"/>
                <a:gd name="connsiteX3" fmla="*/ 801949 w 1089115"/>
                <a:gd name="connsiteY3" fmla="*/ 209204 h 1402529"/>
                <a:gd name="connsiteX4" fmla="*/ 802733 w 1089115"/>
                <a:gd name="connsiteY4" fmla="*/ 99117 h 1402529"/>
                <a:gd name="connsiteX5" fmla="*/ 805083 w 1089115"/>
                <a:gd name="connsiteY5" fmla="*/ 63075 h 1402529"/>
                <a:gd name="connsiteX6" fmla="*/ 800774 w 1089115"/>
                <a:gd name="connsiteY6" fmla="*/ 46620 h 1402529"/>
                <a:gd name="connsiteX7" fmla="*/ 766690 w 1089115"/>
                <a:gd name="connsiteY7" fmla="*/ 14104 h 1402529"/>
                <a:gd name="connsiteX8" fmla="*/ 757680 w 1089115"/>
                <a:gd name="connsiteY8" fmla="*/ 24290 h 1402529"/>
                <a:gd name="connsiteX9" fmla="*/ 752195 w 1089115"/>
                <a:gd name="connsiteY9" fmla="*/ 50930 h 1402529"/>
                <a:gd name="connsiteX10" fmla="*/ 716936 w 1089115"/>
                <a:gd name="connsiteY10" fmla="*/ 101860 h 1402529"/>
                <a:gd name="connsiteX11" fmla="*/ 583343 w 1089115"/>
                <a:gd name="connsiteY11" fmla="*/ 184523 h 1402529"/>
                <a:gd name="connsiteX12" fmla="*/ 574332 w 1089115"/>
                <a:gd name="connsiteY12" fmla="*/ 191183 h 1402529"/>
                <a:gd name="connsiteX13" fmla="*/ 555135 w 1089115"/>
                <a:gd name="connsiteY13" fmla="*/ 205678 h 1402529"/>
                <a:gd name="connsiteX14" fmla="*/ 521052 w 1089115"/>
                <a:gd name="connsiteY14" fmla="*/ 208812 h 1402529"/>
                <a:gd name="connsiteX15" fmla="*/ 515567 w 1089115"/>
                <a:gd name="connsiteY15" fmla="*/ 202152 h 1402529"/>
                <a:gd name="connsiteX16" fmla="*/ 487751 w 1089115"/>
                <a:gd name="connsiteY16" fmla="*/ 189224 h 1402529"/>
                <a:gd name="connsiteX17" fmla="*/ 467379 w 1089115"/>
                <a:gd name="connsiteY17" fmla="*/ 179822 h 1402529"/>
                <a:gd name="connsiteX18" fmla="*/ 404305 w 1089115"/>
                <a:gd name="connsiteY18" fmla="*/ 147697 h 1402529"/>
                <a:gd name="connsiteX19" fmla="*/ 400779 w 1089115"/>
                <a:gd name="connsiteY19" fmla="*/ 146130 h 1402529"/>
                <a:gd name="connsiteX20" fmla="*/ 389418 w 1089115"/>
                <a:gd name="connsiteY20" fmla="*/ 139469 h 1402529"/>
                <a:gd name="connsiteX21" fmla="*/ 237803 w 1089115"/>
                <a:gd name="connsiteY21" fmla="*/ 64250 h 1402529"/>
                <a:gd name="connsiteX22" fmla="*/ 181780 w 1089115"/>
                <a:gd name="connsiteY22" fmla="*/ 36435 h 1402529"/>
                <a:gd name="connsiteX23" fmla="*/ 167285 w 1089115"/>
                <a:gd name="connsiteY23" fmla="*/ 18021 h 1402529"/>
                <a:gd name="connsiteX24" fmla="*/ 159450 w 1089115"/>
                <a:gd name="connsiteY24" fmla="*/ 0 h 1402529"/>
                <a:gd name="connsiteX25" fmla="*/ 138294 w 1089115"/>
                <a:gd name="connsiteY25" fmla="*/ 24681 h 1402529"/>
                <a:gd name="connsiteX26" fmla="*/ 129283 w 1089115"/>
                <a:gd name="connsiteY26" fmla="*/ 81880 h 1402529"/>
                <a:gd name="connsiteX27" fmla="*/ 129283 w 1089115"/>
                <a:gd name="connsiteY27" fmla="*/ 103035 h 1402529"/>
                <a:gd name="connsiteX28" fmla="*/ 126541 w 1089115"/>
                <a:gd name="connsiteY28" fmla="*/ 121840 h 1402529"/>
                <a:gd name="connsiteX29" fmla="*/ 121448 w 1089115"/>
                <a:gd name="connsiteY29" fmla="*/ 167285 h 1402529"/>
                <a:gd name="connsiteX30" fmla="*/ 162976 w 1089115"/>
                <a:gd name="connsiteY30" fmla="*/ 363561 h 1402529"/>
                <a:gd name="connsiteX31" fmla="*/ 170811 w 1089115"/>
                <a:gd name="connsiteY31" fmla="*/ 408614 h 1402529"/>
                <a:gd name="connsiteX32" fmla="*/ 124191 w 1089115"/>
                <a:gd name="connsiteY32" fmla="*/ 680110 h 1402529"/>
                <a:gd name="connsiteX33" fmla="*/ 76395 w 1089115"/>
                <a:gd name="connsiteY33" fmla="*/ 958265 h 1402529"/>
                <a:gd name="connsiteX34" fmla="*/ 28599 w 1089115"/>
                <a:gd name="connsiteY34" fmla="*/ 1234853 h 1402529"/>
                <a:gd name="connsiteX35" fmla="*/ 0 w 1089115"/>
                <a:gd name="connsiteY35" fmla="*/ 1403313 h 1402529"/>
                <a:gd name="connsiteX36" fmla="*/ 327126 w 1089115"/>
                <a:gd name="connsiteY36" fmla="*/ 1403313 h 1402529"/>
                <a:gd name="connsiteX37" fmla="*/ 465812 w 1089115"/>
                <a:gd name="connsiteY37" fmla="*/ 1403313 h 1402529"/>
                <a:gd name="connsiteX38" fmla="*/ 776484 w 1089115"/>
                <a:gd name="connsiteY38" fmla="*/ 1403313 h 1402529"/>
                <a:gd name="connsiteX39" fmla="*/ 891272 w 1089115"/>
                <a:gd name="connsiteY39" fmla="*/ 1403313 h 1402529"/>
                <a:gd name="connsiteX40" fmla="*/ 1089899 w 1089115"/>
                <a:gd name="connsiteY40" fmla="*/ 1403313 h 1402529"/>
                <a:gd name="connsiteX41" fmla="*/ 915170 w 1089115"/>
                <a:gd name="connsiteY41" fmla="*/ 763556 h 1402529"/>
                <a:gd name="connsiteX0" fmla="*/ 886613 w 1061343"/>
                <a:gd name="connsiteY0" fmla="*/ 763556 h 2318072"/>
                <a:gd name="connsiteX1" fmla="*/ 774568 w 1061343"/>
                <a:gd name="connsiteY1" fmla="*/ 377665 h 2318072"/>
                <a:gd name="connsiteX2" fmla="*/ 773392 w 1061343"/>
                <a:gd name="connsiteY2" fmla="*/ 364344 h 2318072"/>
                <a:gd name="connsiteX3" fmla="*/ 773392 w 1061343"/>
                <a:gd name="connsiteY3" fmla="*/ 209204 h 2318072"/>
                <a:gd name="connsiteX4" fmla="*/ 774176 w 1061343"/>
                <a:gd name="connsiteY4" fmla="*/ 99117 h 2318072"/>
                <a:gd name="connsiteX5" fmla="*/ 776526 w 1061343"/>
                <a:gd name="connsiteY5" fmla="*/ 63075 h 2318072"/>
                <a:gd name="connsiteX6" fmla="*/ 772217 w 1061343"/>
                <a:gd name="connsiteY6" fmla="*/ 46620 h 2318072"/>
                <a:gd name="connsiteX7" fmla="*/ 738133 w 1061343"/>
                <a:gd name="connsiteY7" fmla="*/ 14104 h 2318072"/>
                <a:gd name="connsiteX8" fmla="*/ 729123 w 1061343"/>
                <a:gd name="connsiteY8" fmla="*/ 24290 h 2318072"/>
                <a:gd name="connsiteX9" fmla="*/ 723638 w 1061343"/>
                <a:gd name="connsiteY9" fmla="*/ 50930 h 2318072"/>
                <a:gd name="connsiteX10" fmla="*/ 688379 w 1061343"/>
                <a:gd name="connsiteY10" fmla="*/ 101860 h 2318072"/>
                <a:gd name="connsiteX11" fmla="*/ 554786 w 1061343"/>
                <a:gd name="connsiteY11" fmla="*/ 184523 h 2318072"/>
                <a:gd name="connsiteX12" fmla="*/ 545775 w 1061343"/>
                <a:gd name="connsiteY12" fmla="*/ 191183 h 2318072"/>
                <a:gd name="connsiteX13" fmla="*/ 526578 w 1061343"/>
                <a:gd name="connsiteY13" fmla="*/ 205678 h 2318072"/>
                <a:gd name="connsiteX14" fmla="*/ 492495 w 1061343"/>
                <a:gd name="connsiteY14" fmla="*/ 208812 h 2318072"/>
                <a:gd name="connsiteX15" fmla="*/ 487010 w 1061343"/>
                <a:gd name="connsiteY15" fmla="*/ 202152 h 2318072"/>
                <a:gd name="connsiteX16" fmla="*/ 459194 w 1061343"/>
                <a:gd name="connsiteY16" fmla="*/ 189224 h 2318072"/>
                <a:gd name="connsiteX17" fmla="*/ 438822 w 1061343"/>
                <a:gd name="connsiteY17" fmla="*/ 179822 h 2318072"/>
                <a:gd name="connsiteX18" fmla="*/ 375748 w 1061343"/>
                <a:gd name="connsiteY18" fmla="*/ 147697 h 2318072"/>
                <a:gd name="connsiteX19" fmla="*/ 372222 w 1061343"/>
                <a:gd name="connsiteY19" fmla="*/ 146130 h 2318072"/>
                <a:gd name="connsiteX20" fmla="*/ 360861 w 1061343"/>
                <a:gd name="connsiteY20" fmla="*/ 139469 h 2318072"/>
                <a:gd name="connsiteX21" fmla="*/ 209246 w 1061343"/>
                <a:gd name="connsiteY21" fmla="*/ 64250 h 2318072"/>
                <a:gd name="connsiteX22" fmla="*/ 153223 w 1061343"/>
                <a:gd name="connsiteY22" fmla="*/ 36435 h 2318072"/>
                <a:gd name="connsiteX23" fmla="*/ 138728 w 1061343"/>
                <a:gd name="connsiteY23" fmla="*/ 18021 h 2318072"/>
                <a:gd name="connsiteX24" fmla="*/ 130893 w 1061343"/>
                <a:gd name="connsiteY24" fmla="*/ 0 h 2318072"/>
                <a:gd name="connsiteX25" fmla="*/ 109737 w 1061343"/>
                <a:gd name="connsiteY25" fmla="*/ 24681 h 2318072"/>
                <a:gd name="connsiteX26" fmla="*/ 100726 w 1061343"/>
                <a:gd name="connsiteY26" fmla="*/ 81880 h 2318072"/>
                <a:gd name="connsiteX27" fmla="*/ 100726 w 1061343"/>
                <a:gd name="connsiteY27" fmla="*/ 103035 h 2318072"/>
                <a:gd name="connsiteX28" fmla="*/ 97984 w 1061343"/>
                <a:gd name="connsiteY28" fmla="*/ 121840 h 2318072"/>
                <a:gd name="connsiteX29" fmla="*/ 92891 w 1061343"/>
                <a:gd name="connsiteY29" fmla="*/ 167285 h 2318072"/>
                <a:gd name="connsiteX30" fmla="*/ 134419 w 1061343"/>
                <a:gd name="connsiteY30" fmla="*/ 363561 h 2318072"/>
                <a:gd name="connsiteX31" fmla="*/ 142254 w 1061343"/>
                <a:gd name="connsiteY31" fmla="*/ 408614 h 2318072"/>
                <a:gd name="connsiteX32" fmla="*/ 95634 w 1061343"/>
                <a:gd name="connsiteY32" fmla="*/ 680110 h 2318072"/>
                <a:gd name="connsiteX33" fmla="*/ 47838 w 1061343"/>
                <a:gd name="connsiteY33" fmla="*/ 958265 h 2318072"/>
                <a:gd name="connsiteX34" fmla="*/ 42 w 1061343"/>
                <a:gd name="connsiteY34" fmla="*/ 1234853 h 2318072"/>
                <a:gd name="connsiteX35" fmla="*/ 37913 w 1061343"/>
                <a:gd name="connsiteY35" fmla="*/ 2318072 h 2318072"/>
                <a:gd name="connsiteX36" fmla="*/ 298569 w 1061343"/>
                <a:gd name="connsiteY36" fmla="*/ 1403313 h 2318072"/>
                <a:gd name="connsiteX37" fmla="*/ 437255 w 1061343"/>
                <a:gd name="connsiteY37" fmla="*/ 1403313 h 2318072"/>
                <a:gd name="connsiteX38" fmla="*/ 747927 w 1061343"/>
                <a:gd name="connsiteY38" fmla="*/ 1403313 h 2318072"/>
                <a:gd name="connsiteX39" fmla="*/ 862715 w 1061343"/>
                <a:gd name="connsiteY39" fmla="*/ 1403313 h 2318072"/>
                <a:gd name="connsiteX40" fmla="*/ 1061342 w 1061343"/>
                <a:gd name="connsiteY40" fmla="*/ 1403313 h 2318072"/>
                <a:gd name="connsiteX41" fmla="*/ 886613 w 1061343"/>
                <a:gd name="connsiteY41" fmla="*/ 763556 h 2318072"/>
                <a:gd name="connsiteX0" fmla="*/ 855031 w 1029760"/>
                <a:gd name="connsiteY0" fmla="*/ 763556 h 2318072"/>
                <a:gd name="connsiteX1" fmla="*/ 742986 w 1029760"/>
                <a:gd name="connsiteY1" fmla="*/ 377665 h 2318072"/>
                <a:gd name="connsiteX2" fmla="*/ 741810 w 1029760"/>
                <a:gd name="connsiteY2" fmla="*/ 364344 h 2318072"/>
                <a:gd name="connsiteX3" fmla="*/ 741810 w 1029760"/>
                <a:gd name="connsiteY3" fmla="*/ 209204 h 2318072"/>
                <a:gd name="connsiteX4" fmla="*/ 742594 w 1029760"/>
                <a:gd name="connsiteY4" fmla="*/ 99117 h 2318072"/>
                <a:gd name="connsiteX5" fmla="*/ 744944 w 1029760"/>
                <a:gd name="connsiteY5" fmla="*/ 63075 h 2318072"/>
                <a:gd name="connsiteX6" fmla="*/ 740635 w 1029760"/>
                <a:gd name="connsiteY6" fmla="*/ 46620 h 2318072"/>
                <a:gd name="connsiteX7" fmla="*/ 706551 w 1029760"/>
                <a:gd name="connsiteY7" fmla="*/ 14104 h 2318072"/>
                <a:gd name="connsiteX8" fmla="*/ 697541 w 1029760"/>
                <a:gd name="connsiteY8" fmla="*/ 24290 h 2318072"/>
                <a:gd name="connsiteX9" fmla="*/ 692056 w 1029760"/>
                <a:gd name="connsiteY9" fmla="*/ 50930 h 2318072"/>
                <a:gd name="connsiteX10" fmla="*/ 656797 w 1029760"/>
                <a:gd name="connsiteY10" fmla="*/ 101860 h 2318072"/>
                <a:gd name="connsiteX11" fmla="*/ 523204 w 1029760"/>
                <a:gd name="connsiteY11" fmla="*/ 184523 h 2318072"/>
                <a:gd name="connsiteX12" fmla="*/ 514193 w 1029760"/>
                <a:gd name="connsiteY12" fmla="*/ 191183 h 2318072"/>
                <a:gd name="connsiteX13" fmla="*/ 494996 w 1029760"/>
                <a:gd name="connsiteY13" fmla="*/ 205678 h 2318072"/>
                <a:gd name="connsiteX14" fmla="*/ 460913 w 1029760"/>
                <a:gd name="connsiteY14" fmla="*/ 208812 h 2318072"/>
                <a:gd name="connsiteX15" fmla="*/ 455428 w 1029760"/>
                <a:gd name="connsiteY15" fmla="*/ 202152 h 2318072"/>
                <a:gd name="connsiteX16" fmla="*/ 427612 w 1029760"/>
                <a:gd name="connsiteY16" fmla="*/ 189224 h 2318072"/>
                <a:gd name="connsiteX17" fmla="*/ 407240 w 1029760"/>
                <a:gd name="connsiteY17" fmla="*/ 179822 h 2318072"/>
                <a:gd name="connsiteX18" fmla="*/ 344166 w 1029760"/>
                <a:gd name="connsiteY18" fmla="*/ 147697 h 2318072"/>
                <a:gd name="connsiteX19" fmla="*/ 340640 w 1029760"/>
                <a:gd name="connsiteY19" fmla="*/ 146130 h 2318072"/>
                <a:gd name="connsiteX20" fmla="*/ 329279 w 1029760"/>
                <a:gd name="connsiteY20" fmla="*/ 139469 h 2318072"/>
                <a:gd name="connsiteX21" fmla="*/ 177664 w 1029760"/>
                <a:gd name="connsiteY21" fmla="*/ 64250 h 2318072"/>
                <a:gd name="connsiteX22" fmla="*/ 121641 w 1029760"/>
                <a:gd name="connsiteY22" fmla="*/ 36435 h 2318072"/>
                <a:gd name="connsiteX23" fmla="*/ 107146 w 1029760"/>
                <a:gd name="connsiteY23" fmla="*/ 18021 h 2318072"/>
                <a:gd name="connsiteX24" fmla="*/ 99311 w 1029760"/>
                <a:gd name="connsiteY24" fmla="*/ 0 h 2318072"/>
                <a:gd name="connsiteX25" fmla="*/ 78155 w 1029760"/>
                <a:gd name="connsiteY25" fmla="*/ 24681 h 2318072"/>
                <a:gd name="connsiteX26" fmla="*/ 69144 w 1029760"/>
                <a:gd name="connsiteY26" fmla="*/ 81880 h 2318072"/>
                <a:gd name="connsiteX27" fmla="*/ 69144 w 1029760"/>
                <a:gd name="connsiteY27" fmla="*/ 103035 h 2318072"/>
                <a:gd name="connsiteX28" fmla="*/ 66402 w 1029760"/>
                <a:gd name="connsiteY28" fmla="*/ 121840 h 2318072"/>
                <a:gd name="connsiteX29" fmla="*/ 61309 w 1029760"/>
                <a:gd name="connsiteY29" fmla="*/ 167285 h 2318072"/>
                <a:gd name="connsiteX30" fmla="*/ 102837 w 1029760"/>
                <a:gd name="connsiteY30" fmla="*/ 363561 h 2318072"/>
                <a:gd name="connsiteX31" fmla="*/ 110672 w 1029760"/>
                <a:gd name="connsiteY31" fmla="*/ 408614 h 2318072"/>
                <a:gd name="connsiteX32" fmla="*/ 64052 w 1029760"/>
                <a:gd name="connsiteY32" fmla="*/ 680110 h 2318072"/>
                <a:gd name="connsiteX33" fmla="*/ 16256 w 1029760"/>
                <a:gd name="connsiteY33" fmla="*/ 958265 h 2318072"/>
                <a:gd name="connsiteX34" fmla="*/ 113 w 1029760"/>
                <a:gd name="connsiteY34" fmla="*/ 1276001 h 2318072"/>
                <a:gd name="connsiteX35" fmla="*/ 6331 w 1029760"/>
                <a:gd name="connsiteY35" fmla="*/ 2318072 h 2318072"/>
                <a:gd name="connsiteX36" fmla="*/ 266987 w 1029760"/>
                <a:gd name="connsiteY36" fmla="*/ 1403313 h 2318072"/>
                <a:gd name="connsiteX37" fmla="*/ 405673 w 1029760"/>
                <a:gd name="connsiteY37" fmla="*/ 1403313 h 2318072"/>
                <a:gd name="connsiteX38" fmla="*/ 716345 w 1029760"/>
                <a:gd name="connsiteY38" fmla="*/ 1403313 h 2318072"/>
                <a:gd name="connsiteX39" fmla="*/ 831133 w 1029760"/>
                <a:gd name="connsiteY39" fmla="*/ 1403313 h 2318072"/>
                <a:gd name="connsiteX40" fmla="*/ 1029760 w 1029760"/>
                <a:gd name="connsiteY40" fmla="*/ 1403313 h 2318072"/>
                <a:gd name="connsiteX41" fmla="*/ 855031 w 1029760"/>
                <a:gd name="connsiteY41" fmla="*/ 763556 h 2318072"/>
                <a:gd name="connsiteX0" fmla="*/ 855031 w 1029760"/>
                <a:gd name="connsiteY0" fmla="*/ 763556 h 2318072"/>
                <a:gd name="connsiteX1" fmla="*/ 742986 w 1029760"/>
                <a:gd name="connsiteY1" fmla="*/ 377665 h 2318072"/>
                <a:gd name="connsiteX2" fmla="*/ 741810 w 1029760"/>
                <a:gd name="connsiteY2" fmla="*/ 364344 h 2318072"/>
                <a:gd name="connsiteX3" fmla="*/ 741810 w 1029760"/>
                <a:gd name="connsiteY3" fmla="*/ 209204 h 2318072"/>
                <a:gd name="connsiteX4" fmla="*/ 742594 w 1029760"/>
                <a:gd name="connsiteY4" fmla="*/ 99117 h 2318072"/>
                <a:gd name="connsiteX5" fmla="*/ 744944 w 1029760"/>
                <a:gd name="connsiteY5" fmla="*/ 63075 h 2318072"/>
                <a:gd name="connsiteX6" fmla="*/ 740635 w 1029760"/>
                <a:gd name="connsiteY6" fmla="*/ 46620 h 2318072"/>
                <a:gd name="connsiteX7" fmla="*/ 706551 w 1029760"/>
                <a:gd name="connsiteY7" fmla="*/ 14104 h 2318072"/>
                <a:gd name="connsiteX8" fmla="*/ 697541 w 1029760"/>
                <a:gd name="connsiteY8" fmla="*/ 24290 h 2318072"/>
                <a:gd name="connsiteX9" fmla="*/ 692056 w 1029760"/>
                <a:gd name="connsiteY9" fmla="*/ 50930 h 2318072"/>
                <a:gd name="connsiteX10" fmla="*/ 656797 w 1029760"/>
                <a:gd name="connsiteY10" fmla="*/ 101860 h 2318072"/>
                <a:gd name="connsiteX11" fmla="*/ 523204 w 1029760"/>
                <a:gd name="connsiteY11" fmla="*/ 184523 h 2318072"/>
                <a:gd name="connsiteX12" fmla="*/ 514193 w 1029760"/>
                <a:gd name="connsiteY12" fmla="*/ 191183 h 2318072"/>
                <a:gd name="connsiteX13" fmla="*/ 494996 w 1029760"/>
                <a:gd name="connsiteY13" fmla="*/ 205678 h 2318072"/>
                <a:gd name="connsiteX14" fmla="*/ 460913 w 1029760"/>
                <a:gd name="connsiteY14" fmla="*/ 208812 h 2318072"/>
                <a:gd name="connsiteX15" fmla="*/ 455428 w 1029760"/>
                <a:gd name="connsiteY15" fmla="*/ 202152 h 2318072"/>
                <a:gd name="connsiteX16" fmla="*/ 427612 w 1029760"/>
                <a:gd name="connsiteY16" fmla="*/ 189224 h 2318072"/>
                <a:gd name="connsiteX17" fmla="*/ 407240 w 1029760"/>
                <a:gd name="connsiteY17" fmla="*/ 179822 h 2318072"/>
                <a:gd name="connsiteX18" fmla="*/ 344166 w 1029760"/>
                <a:gd name="connsiteY18" fmla="*/ 147697 h 2318072"/>
                <a:gd name="connsiteX19" fmla="*/ 340640 w 1029760"/>
                <a:gd name="connsiteY19" fmla="*/ 146130 h 2318072"/>
                <a:gd name="connsiteX20" fmla="*/ 329279 w 1029760"/>
                <a:gd name="connsiteY20" fmla="*/ 139469 h 2318072"/>
                <a:gd name="connsiteX21" fmla="*/ 177664 w 1029760"/>
                <a:gd name="connsiteY21" fmla="*/ 64250 h 2318072"/>
                <a:gd name="connsiteX22" fmla="*/ 121641 w 1029760"/>
                <a:gd name="connsiteY22" fmla="*/ 36435 h 2318072"/>
                <a:gd name="connsiteX23" fmla="*/ 107146 w 1029760"/>
                <a:gd name="connsiteY23" fmla="*/ 18021 h 2318072"/>
                <a:gd name="connsiteX24" fmla="*/ 99311 w 1029760"/>
                <a:gd name="connsiteY24" fmla="*/ 0 h 2318072"/>
                <a:gd name="connsiteX25" fmla="*/ 78155 w 1029760"/>
                <a:gd name="connsiteY25" fmla="*/ 24681 h 2318072"/>
                <a:gd name="connsiteX26" fmla="*/ 69144 w 1029760"/>
                <a:gd name="connsiteY26" fmla="*/ 81880 h 2318072"/>
                <a:gd name="connsiteX27" fmla="*/ 69144 w 1029760"/>
                <a:gd name="connsiteY27" fmla="*/ 103035 h 2318072"/>
                <a:gd name="connsiteX28" fmla="*/ 66402 w 1029760"/>
                <a:gd name="connsiteY28" fmla="*/ 121840 h 2318072"/>
                <a:gd name="connsiteX29" fmla="*/ 61309 w 1029760"/>
                <a:gd name="connsiteY29" fmla="*/ 167285 h 2318072"/>
                <a:gd name="connsiteX30" fmla="*/ 102837 w 1029760"/>
                <a:gd name="connsiteY30" fmla="*/ 363561 h 2318072"/>
                <a:gd name="connsiteX31" fmla="*/ 110672 w 1029760"/>
                <a:gd name="connsiteY31" fmla="*/ 408614 h 2318072"/>
                <a:gd name="connsiteX32" fmla="*/ 64052 w 1029760"/>
                <a:gd name="connsiteY32" fmla="*/ 680110 h 2318072"/>
                <a:gd name="connsiteX33" fmla="*/ 16256 w 1029760"/>
                <a:gd name="connsiteY33" fmla="*/ 958265 h 2318072"/>
                <a:gd name="connsiteX34" fmla="*/ 113 w 1029760"/>
                <a:gd name="connsiteY34" fmla="*/ 1276001 h 2318072"/>
                <a:gd name="connsiteX35" fmla="*/ 6331 w 1029760"/>
                <a:gd name="connsiteY35" fmla="*/ 2318072 h 2318072"/>
                <a:gd name="connsiteX36" fmla="*/ 266987 w 1029760"/>
                <a:gd name="connsiteY36" fmla="*/ 1403313 h 2318072"/>
                <a:gd name="connsiteX37" fmla="*/ 405673 w 1029760"/>
                <a:gd name="connsiteY37" fmla="*/ 1403313 h 2318072"/>
                <a:gd name="connsiteX38" fmla="*/ 716345 w 1029760"/>
                <a:gd name="connsiteY38" fmla="*/ 1403313 h 2318072"/>
                <a:gd name="connsiteX39" fmla="*/ 831133 w 1029760"/>
                <a:gd name="connsiteY39" fmla="*/ 1403313 h 2318072"/>
                <a:gd name="connsiteX40" fmla="*/ 1029760 w 1029760"/>
                <a:gd name="connsiteY40" fmla="*/ 1403313 h 2318072"/>
                <a:gd name="connsiteX41" fmla="*/ 855031 w 1029760"/>
                <a:gd name="connsiteY41" fmla="*/ 763556 h 2318072"/>
                <a:gd name="connsiteX0" fmla="*/ 864487 w 1039216"/>
                <a:gd name="connsiteY0" fmla="*/ 763556 h 2318072"/>
                <a:gd name="connsiteX1" fmla="*/ 752442 w 1039216"/>
                <a:gd name="connsiteY1" fmla="*/ 377665 h 2318072"/>
                <a:gd name="connsiteX2" fmla="*/ 751266 w 1039216"/>
                <a:gd name="connsiteY2" fmla="*/ 364344 h 2318072"/>
                <a:gd name="connsiteX3" fmla="*/ 751266 w 1039216"/>
                <a:gd name="connsiteY3" fmla="*/ 209204 h 2318072"/>
                <a:gd name="connsiteX4" fmla="*/ 752050 w 1039216"/>
                <a:gd name="connsiteY4" fmla="*/ 99117 h 2318072"/>
                <a:gd name="connsiteX5" fmla="*/ 754400 w 1039216"/>
                <a:gd name="connsiteY5" fmla="*/ 63075 h 2318072"/>
                <a:gd name="connsiteX6" fmla="*/ 750091 w 1039216"/>
                <a:gd name="connsiteY6" fmla="*/ 46620 h 2318072"/>
                <a:gd name="connsiteX7" fmla="*/ 716007 w 1039216"/>
                <a:gd name="connsiteY7" fmla="*/ 14104 h 2318072"/>
                <a:gd name="connsiteX8" fmla="*/ 706997 w 1039216"/>
                <a:gd name="connsiteY8" fmla="*/ 24290 h 2318072"/>
                <a:gd name="connsiteX9" fmla="*/ 701512 w 1039216"/>
                <a:gd name="connsiteY9" fmla="*/ 50930 h 2318072"/>
                <a:gd name="connsiteX10" fmla="*/ 666253 w 1039216"/>
                <a:gd name="connsiteY10" fmla="*/ 101860 h 2318072"/>
                <a:gd name="connsiteX11" fmla="*/ 532660 w 1039216"/>
                <a:gd name="connsiteY11" fmla="*/ 184523 h 2318072"/>
                <a:gd name="connsiteX12" fmla="*/ 523649 w 1039216"/>
                <a:gd name="connsiteY12" fmla="*/ 191183 h 2318072"/>
                <a:gd name="connsiteX13" fmla="*/ 504452 w 1039216"/>
                <a:gd name="connsiteY13" fmla="*/ 205678 h 2318072"/>
                <a:gd name="connsiteX14" fmla="*/ 470369 w 1039216"/>
                <a:gd name="connsiteY14" fmla="*/ 208812 h 2318072"/>
                <a:gd name="connsiteX15" fmla="*/ 464884 w 1039216"/>
                <a:gd name="connsiteY15" fmla="*/ 202152 h 2318072"/>
                <a:gd name="connsiteX16" fmla="*/ 437068 w 1039216"/>
                <a:gd name="connsiteY16" fmla="*/ 189224 h 2318072"/>
                <a:gd name="connsiteX17" fmla="*/ 416696 w 1039216"/>
                <a:gd name="connsiteY17" fmla="*/ 179822 h 2318072"/>
                <a:gd name="connsiteX18" fmla="*/ 353622 w 1039216"/>
                <a:gd name="connsiteY18" fmla="*/ 147697 h 2318072"/>
                <a:gd name="connsiteX19" fmla="*/ 350096 w 1039216"/>
                <a:gd name="connsiteY19" fmla="*/ 146130 h 2318072"/>
                <a:gd name="connsiteX20" fmla="*/ 338735 w 1039216"/>
                <a:gd name="connsiteY20" fmla="*/ 139469 h 2318072"/>
                <a:gd name="connsiteX21" fmla="*/ 187120 w 1039216"/>
                <a:gd name="connsiteY21" fmla="*/ 64250 h 2318072"/>
                <a:gd name="connsiteX22" fmla="*/ 131097 w 1039216"/>
                <a:gd name="connsiteY22" fmla="*/ 36435 h 2318072"/>
                <a:gd name="connsiteX23" fmla="*/ 116602 w 1039216"/>
                <a:gd name="connsiteY23" fmla="*/ 18021 h 2318072"/>
                <a:gd name="connsiteX24" fmla="*/ 108767 w 1039216"/>
                <a:gd name="connsiteY24" fmla="*/ 0 h 2318072"/>
                <a:gd name="connsiteX25" fmla="*/ 87611 w 1039216"/>
                <a:gd name="connsiteY25" fmla="*/ 24681 h 2318072"/>
                <a:gd name="connsiteX26" fmla="*/ 78600 w 1039216"/>
                <a:gd name="connsiteY26" fmla="*/ 81880 h 2318072"/>
                <a:gd name="connsiteX27" fmla="*/ 78600 w 1039216"/>
                <a:gd name="connsiteY27" fmla="*/ 103035 h 2318072"/>
                <a:gd name="connsiteX28" fmla="*/ 75858 w 1039216"/>
                <a:gd name="connsiteY28" fmla="*/ 121840 h 2318072"/>
                <a:gd name="connsiteX29" fmla="*/ 70765 w 1039216"/>
                <a:gd name="connsiteY29" fmla="*/ 167285 h 2318072"/>
                <a:gd name="connsiteX30" fmla="*/ 112293 w 1039216"/>
                <a:gd name="connsiteY30" fmla="*/ 363561 h 2318072"/>
                <a:gd name="connsiteX31" fmla="*/ 120128 w 1039216"/>
                <a:gd name="connsiteY31" fmla="*/ 408614 h 2318072"/>
                <a:gd name="connsiteX32" fmla="*/ 73508 w 1039216"/>
                <a:gd name="connsiteY32" fmla="*/ 680110 h 2318072"/>
                <a:gd name="connsiteX33" fmla="*/ 25712 w 1039216"/>
                <a:gd name="connsiteY33" fmla="*/ 958265 h 2318072"/>
                <a:gd name="connsiteX34" fmla="*/ 73 w 1039216"/>
                <a:gd name="connsiteY34" fmla="*/ 1282332 h 2318072"/>
                <a:gd name="connsiteX35" fmla="*/ 15787 w 1039216"/>
                <a:gd name="connsiteY35" fmla="*/ 2318072 h 2318072"/>
                <a:gd name="connsiteX36" fmla="*/ 276443 w 1039216"/>
                <a:gd name="connsiteY36" fmla="*/ 1403313 h 2318072"/>
                <a:gd name="connsiteX37" fmla="*/ 415129 w 1039216"/>
                <a:gd name="connsiteY37" fmla="*/ 1403313 h 2318072"/>
                <a:gd name="connsiteX38" fmla="*/ 725801 w 1039216"/>
                <a:gd name="connsiteY38" fmla="*/ 1403313 h 2318072"/>
                <a:gd name="connsiteX39" fmla="*/ 840589 w 1039216"/>
                <a:gd name="connsiteY39" fmla="*/ 1403313 h 2318072"/>
                <a:gd name="connsiteX40" fmla="*/ 1039216 w 1039216"/>
                <a:gd name="connsiteY40" fmla="*/ 1403313 h 2318072"/>
                <a:gd name="connsiteX41" fmla="*/ 864487 w 1039216"/>
                <a:gd name="connsiteY41" fmla="*/ 763556 h 2318072"/>
                <a:gd name="connsiteX0" fmla="*/ 864487 w 1039216"/>
                <a:gd name="connsiteY0" fmla="*/ 763556 h 2318072"/>
                <a:gd name="connsiteX1" fmla="*/ 752442 w 1039216"/>
                <a:gd name="connsiteY1" fmla="*/ 377665 h 2318072"/>
                <a:gd name="connsiteX2" fmla="*/ 751266 w 1039216"/>
                <a:gd name="connsiteY2" fmla="*/ 364344 h 2318072"/>
                <a:gd name="connsiteX3" fmla="*/ 751266 w 1039216"/>
                <a:gd name="connsiteY3" fmla="*/ 209204 h 2318072"/>
                <a:gd name="connsiteX4" fmla="*/ 752050 w 1039216"/>
                <a:gd name="connsiteY4" fmla="*/ 99117 h 2318072"/>
                <a:gd name="connsiteX5" fmla="*/ 754400 w 1039216"/>
                <a:gd name="connsiteY5" fmla="*/ 63075 h 2318072"/>
                <a:gd name="connsiteX6" fmla="*/ 750091 w 1039216"/>
                <a:gd name="connsiteY6" fmla="*/ 46620 h 2318072"/>
                <a:gd name="connsiteX7" fmla="*/ 716007 w 1039216"/>
                <a:gd name="connsiteY7" fmla="*/ 14104 h 2318072"/>
                <a:gd name="connsiteX8" fmla="*/ 706997 w 1039216"/>
                <a:gd name="connsiteY8" fmla="*/ 24290 h 2318072"/>
                <a:gd name="connsiteX9" fmla="*/ 701512 w 1039216"/>
                <a:gd name="connsiteY9" fmla="*/ 50930 h 2318072"/>
                <a:gd name="connsiteX10" fmla="*/ 666253 w 1039216"/>
                <a:gd name="connsiteY10" fmla="*/ 101860 h 2318072"/>
                <a:gd name="connsiteX11" fmla="*/ 532660 w 1039216"/>
                <a:gd name="connsiteY11" fmla="*/ 184523 h 2318072"/>
                <a:gd name="connsiteX12" fmla="*/ 523649 w 1039216"/>
                <a:gd name="connsiteY12" fmla="*/ 191183 h 2318072"/>
                <a:gd name="connsiteX13" fmla="*/ 504452 w 1039216"/>
                <a:gd name="connsiteY13" fmla="*/ 205678 h 2318072"/>
                <a:gd name="connsiteX14" fmla="*/ 470369 w 1039216"/>
                <a:gd name="connsiteY14" fmla="*/ 208812 h 2318072"/>
                <a:gd name="connsiteX15" fmla="*/ 464884 w 1039216"/>
                <a:gd name="connsiteY15" fmla="*/ 202152 h 2318072"/>
                <a:gd name="connsiteX16" fmla="*/ 437068 w 1039216"/>
                <a:gd name="connsiteY16" fmla="*/ 189224 h 2318072"/>
                <a:gd name="connsiteX17" fmla="*/ 416696 w 1039216"/>
                <a:gd name="connsiteY17" fmla="*/ 179822 h 2318072"/>
                <a:gd name="connsiteX18" fmla="*/ 353622 w 1039216"/>
                <a:gd name="connsiteY18" fmla="*/ 147697 h 2318072"/>
                <a:gd name="connsiteX19" fmla="*/ 350096 w 1039216"/>
                <a:gd name="connsiteY19" fmla="*/ 146130 h 2318072"/>
                <a:gd name="connsiteX20" fmla="*/ 338735 w 1039216"/>
                <a:gd name="connsiteY20" fmla="*/ 139469 h 2318072"/>
                <a:gd name="connsiteX21" fmla="*/ 187120 w 1039216"/>
                <a:gd name="connsiteY21" fmla="*/ 64250 h 2318072"/>
                <a:gd name="connsiteX22" fmla="*/ 131097 w 1039216"/>
                <a:gd name="connsiteY22" fmla="*/ 36435 h 2318072"/>
                <a:gd name="connsiteX23" fmla="*/ 116602 w 1039216"/>
                <a:gd name="connsiteY23" fmla="*/ 18021 h 2318072"/>
                <a:gd name="connsiteX24" fmla="*/ 108767 w 1039216"/>
                <a:gd name="connsiteY24" fmla="*/ 0 h 2318072"/>
                <a:gd name="connsiteX25" fmla="*/ 87611 w 1039216"/>
                <a:gd name="connsiteY25" fmla="*/ 24681 h 2318072"/>
                <a:gd name="connsiteX26" fmla="*/ 78600 w 1039216"/>
                <a:gd name="connsiteY26" fmla="*/ 81880 h 2318072"/>
                <a:gd name="connsiteX27" fmla="*/ 78600 w 1039216"/>
                <a:gd name="connsiteY27" fmla="*/ 103035 h 2318072"/>
                <a:gd name="connsiteX28" fmla="*/ 75858 w 1039216"/>
                <a:gd name="connsiteY28" fmla="*/ 121840 h 2318072"/>
                <a:gd name="connsiteX29" fmla="*/ 70765 w 1039216"/>
                <a:gd name="connsiteY29" fmla="*/ 167285 h 2318072"/>
                <a:gd name="connsiteX30" fmla="*/ 112293 w 1039216"/>
                <a:gd name="connsiteY30" fmla="*/ 363561 h 2318072"/>
                <a:gd name="connsiteX31" fmla="*/ 120128 w 1039216"/>
                <a:gd name="connsiteY31" fmla="*/ 408614 h 2318072"/>
                <a:gd name="connsiteX32" fmla="*/ 73508 w 1039216"/>
                <a:gd name="connsiteY32" fmla="*/ 680110 h 2318072"/>
                <a:gd name="connsiteX33" fmla="*/ 25712 w 1039216"/>
                <a:gd name="connsiteY33" fmla="*/ 958265 h 2318072"/>
                <a:gd name="connsiteX34" fmla="*/ 73 w 1039216"/>
                <a:gd name="connsiteY34" fmla="*/ 1282332 h 2318072"/>
                <a:gd name="connsiteX35" fmla="*/ 15787 w 1039216"/>
                <a:gd name="connsiteY35" fmla="*/ 2318072 h 2318072"/>
                <a:gd name="connsiteX36" fmla="*/ 276443 w 1039216"/>
                <a:gd name="connsiteY36" fmla="*/ 1403313 h 2318072"/>
                <a:gd name="connsiteX37" fmla="*/ 475268 w 1039216"/>
                <a:gd name="connsiteY37" fmla="*/ 1634376 h 2318072"/>
                <a:gd name="connsiteX38" fmla="*/ 725801 w 1039216"/>
                <a:gd name="connsiteY38" fmla="*/ 1403313 h 2318072"/>
                <a:gd name="connsiteX39" fmla="*/ 840589 w 1039216"/>
                <a:gd name="connsiteY39" fmla="*/ 1403313 h 2318072"/>
                <a:gd name="connsiteX40" fmla="*/ 1039216 w 1039216"/>
                <a:gd name="connsiteY40" fmla="*/ 1403313 h 2318072"/>
                <a:gd name="connsiteX41" fmla="*/ 864487 w 1039216"/>
                <a:gd name="connsiteY41" fmla="*/ 763556 h 2318072"/>
                <a:gd name="connsiteX0" fmla="*/ 864487 w 1039216"/>
                <a:gd name="connsiteY0" fmla="*/ 763556 h 2322159"/>
                <a:gd name="connsiteX1" fmla="*/ 752442 w 1039216"/>
                <a:gd name="connsiteY1" fmla="*/ 377665 h 2322159"/>
                <a:gd name="connsiteX2" fmla="*/ 751266 w 1039216"/>
                <a:gd name="connsiteY2" fmla="*/ 364344 h 2322159"/>
                <a:gd name="connsiteX3" fmla="*/ 751266 w 1039216"/>
                <a:gd name="connsiteY3" fmla="*/ 209204 h 2322159"/>
                <a:gd name="connsiteX4" fmla="*/ 752050 w 1039216"/>
                <a:gd name="connsiteY4" fmla="*/ 99117 h 2322159"/>
                <a:gd name="connsiteX5" fmla="*/ 754400 w 1039216"/>
                <a:gd name="connsiteY5" fmla="*/ 63075 h 2322159"/>
                <a:gd name="connsiteX6" fmla="*/ 750091 w 1039216"/>
                <a:gd name="connsiteY6" fmla="*/ 46620 h 2322159"/>
                <a:gd name="connsiteX7" fmla="*/ 716007 w 1039216"/>
                <a:gd name="connsiteY7" fmla="*/ 14104 h 2322159"/>
                <a:gd name="connsiteX8" fmla="*/ 706997 w 1039216"/>
                <a:gd name="connsiteY8" fmla="*/ 24290 h 2322159"/>
                <a:gd name="connsiteX9" fmla="*/ 701512 w 1039216"/>
                <a:gd name="connsiteY9" fmla="*/ 50930 h 2322159"/>
                <a:gd name="connsiteX10" fmla="*/ 666253 w 1039216"/>
                <a:gd name="connsiteY10" fmla="*/ 101860 h 2322159"/>
                <a:gd name="connsiteX11" fmla="*/ 532660 w 1039216"/>
                <a:gd name="connsiteY11" fmla="*/ 184523 h 2322159"/>
                <a:gd name="connsiteX12" fmla="*/ 523649 w 1039216"/>
                <a:gd name="connsiteY12" fmla="*/ 191183 h 2322159"/>
                <a:gd name="connsiteX13" fmla="*/ 504452 w 1039216"/>
                <a:gd name="connsiteY13" fmla="*/ 205678 h 2322159"/>
                <a:gd name="connsiteX14" fmla="*/ 470369 w 1039216"/>
                <a:gd name="connsiteY14" fmla="*/ 208812 h 2322159"/>
                <a:gd name="connsiteX15" fmla="*/ 464884 w 1039216"/>
                <a:gd name="connsiteY15" fmla="*/ 202152 h 2322159"/>
                <a:gd name="connsiteX16" fmla="*/ 437068 w 1039216"/>
                <a:gd name="connsiteY16" fmla="*/ 189224 h 2322159"/>
                <a:gd name="connsiteX17" fmla="*/ 416696 w 1039216"/>
                <a:gd name="connsiteY17" fmla="*/ 179822 h 2322159"/>
                <a:gd name="connsiteX18" fmla="*/ 353622 w 1039216"/>
                <a:gd name="connsiteY18" fmla="*/ 147697 h 2322159"/>
                <a:gd name="connsiteX19" fmla="*/ 350096 w 1039216"/>
                <a:gd name="connsiteY19" fmla="*/ 146130 h 2322159"/>
                <a:gd name="connsiteX20" fmla="*/ 338735 w 1039216"/>
                <a:gd name="connsiteY20" fmla="*/ 139469 h 2322159"/>
                <a:gd name="connsiteX21" fmla="*/ 187120 w 1039216"/>
                <a:gd name="connsiteY21" fmla="*/ 64250 h 2322159"/>
                <a:gd name="connsiteX22" fmla="*/ 131097 w 1039216"/>
                <a:gd name="connsiteY22" fmla="*/ 36435 h 2322159"/>
                <a:gd name="connsiteX23" fmla="*/ 116602 w 1039216"/>
                <a:gd name="connsiteY23" fmla="*/ 18021 h 2322159"/>
                <a:gd name="connsiteX24" fmla="*/ 108767 w 1039216"/>
                <a:gd name="connsiteY24" fmla="*/ 0 h 2322159"/>
                <a:gd name="connsiteX25" fmla="*/ 87611 w 1039216"/>
                <a:gd name="connsiteY25" fmla="*/ 24681 h 2322159"/>
                <a:gd name="connsiteX26" fmla="*/ 78600 w 1039216"/>
                <a:gd name="connsiteY26" fmla="*/ 81880 h 2322159"/>
                <a:gd name="connsiteX27" fmla="*/ 78600 w 1039216"/>
                <a:gd name="connsiteY27" fmla="*/ 103035 h 2322159"/>
                <a:gd name="connsiteX28" fmla="*/ 75858 w 1039216"/>
                <a:gd name="connsiteY28" fmla="*/ 121840 h 2322159"/>
                <a:gd name="connsiteX29" fmla="*/ 70765 w 1039216"/>
                <a:gd name="connsiteY29" fmla="*/ 167285 h 2322159"/>
                <a:gd name="connsiteX30" fmla="*/ 112293 w 1039216"/>
                <a:gd name="connsiteY30" fmla="*/ 363561 h 2322159"/>
                <a:gd name="connsiteX31" fmla="*/ 120128 w 1039216"/>
                <a:gd name="connsiteY31" fmla="*/ 408614 h 2322159"/>
                <a:gd name="connsiteX32" fmla="*/ 73508 w 1039216"/>
                <a:gd name="connsiteY32" fmla="*/ 680110 h 2322159"/>
                <a:gd name="connsiteX33" fmla="*/ 25712 w 1039216"/>
                <a:gd name="connsiteY33" fmla="*/ 958265 h 2322159"/>
                <a:gd name="connsiteX34" fmla="*/ 73 w 1039216"/>
                <a:gd name="connsiteY34" fmla="*/ 1282332 h 2322159"/>
                <a:gd name="connsiteX35" fmla="*/ 15787 w 1039216"/>
                <a:gd name="connsiteY35" fmla="*/ 2318072 h 2322159"/>
                <a:gd name="connsiteX36" fmla="*/ 475268 w 1039216"/>
                <a:gd name="connsiteY36" fmla="*/ 1634376 h 2322159"/>
                <a:gd name="connsiteX37" fmla="*/ 725801 w 1039216"/>
                <a:gd name="connsiteY37" fmla="*/ 1403313 h 2322159"/>
                <a:gd name="connsiteX38" fmla="*/ 840589 w 1039216"/>
                <a:gd name="connsiteY38" fmla="*/ 1403313 h 2322159"/>
                <a:gd name="connsiteX39" fmla="*/ 1039216 w 1039216"/>
                <a:gd name="connsiteY39" fmla="*/ 1403313 h 2322159"/>
                <a:gd name="connsiteX40" fmla="*/ 864487 w 1039216"/>
                <a:gd name="connsiteY40" fmla="*/ 763556 h 2322159"/>
                <a:gd name="connsiteX0" fmla="*/ 864487 w 1039216"/>
                <a:gd name="connsiteY0" fmla="*/ 763556 h 2318454"/>
                <a:gd name="connsiteX1" fmla="*/ 752442 w 1039216"/>
                <a:gd name="connsiteY1" fmla="*/ 377665 h 2318454"/>
                <a:gd name="connsiteX2" fmla="*/ 751266 w 1039216"/>
                <a:gd name="connsiteY2" fmla="*/ 364344 h 2318454"/>
                <a:gd name="connsiteX3" fmla="*/ 751266 w 1039216"/>
                <a:gd name="connsiteY3" fmla="*/ 209204 h 2318454"/>
                <a:gd name="connsiteX4" fmla="*/ 752050 w 1039216"/>
                <a:gd name="connsiteY4" fmla="*/ 99117 h 2318454"/>
                <a:gd name="connsiteX5" fmla="*/ 754400 w 1039216"/>
                <a:gd name="connsiteY5" fmla="*/ 63075 h 2318454"/>
                <a:gd name="connsiteX6" fmla="*/ 750091 w 1039216"/>
                <a:gd name="connsiteY6" fmla="*/ 46620 h 2318454"/>
                <a:gd name="connsiteX7" fmla="*/ 716007 w 1039216"/>
                <a:gd name="connsiteY7" fmla="*/ 14104 h 2318454"/>
                <a:gd name="connsiteX8" fmla="*/ 706997 w 1039216"/>
                <a:gd name="connsiteY8" fmla="*/ 24290 h 2318454"/>
                <a:gd name="connsiteX9" fmla="*/ 701512 w 1039216"/>
                <a:gd name="connsiteY9" fmla="*/ 50930 h 2318454"/>
                <a:gd name="connsiteX10" fmla="*/ 666253 w 1039216"/>
                <a:gd name="connsiteY10" fmla="*/ 101860 h 2318454"/>
                <a:gd name="connsiteX11" fmla="*/ 532660 w 1039216"/>
                <a:gd name="connsiteY11" fmla="*/ 184523 h 2318454"/>
                <a:gd name="connsiteX12" fmla="*/ 523649 w 1039216"/>
                <a:gd name="connsiteY12" fmla="*/ 191183 h 2318454"/>
                <a:gd name="connsiteX13" fmla="*/ 504452 w 1039216"/>
                <a:gd name="connsiteY13" fmla="*/ 205678 h 2318454"/>
                <a:gd name="connsiteX14" fmla="*/ 470369 w 1039216"/>
                <a:gd name="connsiteY14" fmla="*/ 208812 h 2318454"/>
                <a:gd name="connsiteX15" fmla="*/ 464884 w 1039216"/>
                <a:gd name="connsiteY15" fmla="*/ 202152 h 2318454"/>
                <a:gd name="connsiteX16" fmla="*/ 437068 w 1039216"/>
                <a:gd name="connsiteY16" fmla="*/ 189224 h 2318454"/>
                <a:gd name="connsiteX17" fmla="*/ 416696 w 1039216"/>
                <a:gd name="connsiteY17" fmla="*/ 179822 h 2318454"/>
                <a:gd name="connsiteX18" fmla="*/ 353622 w 1039216"/>
                <a:gd name="connsiteY18" fmla="*/ 147697 h 2318454"/>
                <a:gd name="connsiteX19" fmla="*/ 350096 w 1039216"/>
                <a:gd name="connsiteY19" fmla="*/ 146130 h 2318454"/>
                <a:gd name="connsiteX20" fmla="*/ 338735 w 1039216"/>
                <a:gd name="connsiteY20" fmla="*/ 139469 h 2318454"/>
                <a:gd name="connsiteX21" fmla="*/ 187120 w 1039216"/>
                <a:gd name="connsiteY21" fmla="*/ 64250 h 2318454"/>
                <a:gd name="connsiteX22" fmla="*/ 131097 w 1039216"/>
                <a:gd name="connsiteY22" fmla="*/ 36435 h 2318454"/>
                <a:gd name="connsiteX23" fmla="*/ 116602 w 1039216"/>
                <a:gd name="connsiteY23" fmla="*/ 18021 h 2318454"/>
                <a:gd name="connsiteX24" fmla="*/ 108767 w 1039216"/>
                <a:gd name="connsiteY24" fmla="*/ 0 h 2318454"/>
                <a:gd name="connsiteX25" fmla="*/ 87611 w 1039216"/>
                <a:gd name="connsiteY25" fmla="*/ 24681 h 2318454"/>
                <a:gd name="connsiteX26" fmla="*/ 78600 w 1039216"/>
                <a:gd name="connsiteY26" fmla="*/ 81880 h 2318454"/>
                <a:gd name="connsiteX27" fmla="*/ 78600 w 1039216"/>
                <a:gd name="connsiteY27" fmla="*/ 103035 h 2318454"/>
                <a:gd name="connsiteX28" fmla="*/ 75858 w 1039216"/>
                <a:gd name="connsiteY28" fmla="*/ 121840 h 2318454"/>
                <a:gd name="connsiteX29" fmla="*/ 70765 w 1039216"/>
                <a:gd name="connsiteY29" fmla="*/ 167285 h 2318454"/>
                <a:gd name="connsiteX30" fmla="*/ 112293 w 1039216"/>
                <a:gd name="connsiteY30" fmla="*/ 363561 h 2318454"/>
                <a:gd name="connsiteX31" fmla="*/ 120128 w 1039216"/>
                <a:gd name="connsiteY31" fmla="*/ 408614 h 2318454"/>
                <a:gd name="connsiteX32" fmla="*/ 73508 w 1039216"/>
                <a:gd name="connsiteY32" fmla="*/ 680110 h 2318454"/>
                <a:gd name="connsiteX33" fmla="*/ 25712 w 1039216"/>
                <a:gd name="connsiteY33" fmla="*/ 958265 h 2318454"/>
                <a:gd name="connsiteX34" fmla="*/ 73 w 1039216"/>
                <a:gd name="connsiteY34" fmla="*/ 1282332 h 2318454"/>
                <a:gd name="connsiteX35" fmla="*/ 15787 w 1039216"/>
                <a:gd name="connsiteY35" fmla="*/ 2318072 h 2318454"/>
                <a:gd name="connsiteX36" fmla="*/ 725801 w 1039216"/>
                <a:gd name="connsiteY36" fmla="*/ 1403313 h 2318454"/>
                <a:gd name="connsiteX37" fmla="*/ 840589 w 1039216"/>
                <a:gd name="connsiteY37" fmla="*/ 1403313 h 2318454"/>
                <a:gd name="connsiteX38" fmla="*/ 1039216 w 1039216"/>
                <a:gd name="connsiteY38" fmla="*/ 1403313 h 2318454"/>
                <a:gd name="connsiteX39" fmla="*/ 864487 w 1039216"/>
                <a:gd name="connsiteY39" fmla="*/ 763556 h 2318454"/>
                <a:gd name="connsiteX0" fmla="*/ 864487 w 1039216"/>
                <a:gd name="connsiteY0" fmla="*/ 763556 h 2318454"/>
                <a:gd name="connsiteX1" fmla="*/ 752442 w 1039216"/>
                <a:gd name="connsiteY1" fmla="*/ 377665 h 2318454"/>
                <a:gd name="connsiteX2" fmla="*/ 751266 w 1039216"/>
                <a:gd name="connsiteY2" fmla="*/ 364344 h 2318454"/>
                <a:gd name="connsiteX3" fmla="*/ 751266 w 1039216"/>
                <a:gd name="connsiteY3" fmla="*/ 209204 h 2318454"/>
                <a:gd name="connsiteX4" fmla="*/ 752050 w 1039216"/>
                <a:gd name="connsiteY4" fmla="*/ 99117 h 2318454"/>
                <a:gd name="connsiteX5" fmla="*/ 754400 w 1039216"/>
                <a:gd name="connsiteY5" fmla="*/ 63075 h 2318454"/>
                <a:gd name="connsiteX6" fmla="*/ 750091 w 1039216"/>
                <a:gd name="connsiteY6" fmla="*/ 46620 h 2318454"/>
                <a:gd name="connsiteX7" fmla="*/ 716007 w 1039216"/>
                <a:gd name="connsiteY7" fmla="*/ 14104 h 2318454"/>
                <a:gd name="connsiteX8" fmla="*/ 706997 w 1039216"/>
                <a:gd name="connsiteY8" fmla="*/ 24290 h 2318454"/>
                <a:gd name="connsiteX9" fmla="*/ 701512 w 1039216"/>
                <a:gd name="connsiteY9" fmla="*/ 50930 h 2318454"/>
                <a:gd name="connsiteX10" fmla="*/ 666253 w 1039216"/>
                <a:gd name="connsiteY10" fmla="*/ 101860 h 2318454"/>
                <a:gd name="connsiteX11" fmla="*/ 532660 w 1039216"/>
                <a:gd name="connsiteY11" fmla="*/ 184523 h 2318454"/>
                <a:gd name="connsiteX12" fmla="*/ 523649 w 1039216"/>
                <a:gd name="connsiteY12" fmla="*/ 191183 h 2318454"/>
                <a:gd name="connsiteX13" fmla="*/ 504452 w 1039216"/>
                <a:gd name="connsiteY13" fmla="*/ 205678 h 2318454"/>
                <a:gd name="connsiteX14" fmla="*/ 470369 w 1039216"/>
                <a:gd name="connsiteY14" fmla="*/ 208812 h 2318454"/>
                <a:gd name="connsiteX15" fmla="*/ 464884 w 1039216"/>
                <a:gd name="connsiteY15" fmla="*/ 202152 h 2318454"/>
                <a:gd name="connsiteX16" fmla="*/ 437068 w 1039216"/>
                <a:gd name="connsiteY16" fmla="*/ 189224 h 2318454"/>
                <a:gd name="connsiteX17" fmla="*/ 416696 w 1039216"/>
                <a:gd name="connsiteY17" fmla="*/ 179822 h 2318454"/>
                <a:gd name="connsiteX18" fmla="*/ 353622 w 1039216"/>
                <a:gd name="connsiteY18" fmla="*/ 147697 h 2318454"/>
                <a:gd name="connsiteX19" fmla="*/ 350096 w 1039216"/>
                <a:gd name="connsiteY19" fmla="*/ 146130 h 2318454"/>
                <a:gd name="connsiteX20" fmla="*/ 338735 w 1039216"/>
                <a:gd name="connsiteY20" fmla="*/ 139469 h 2318454"/>
                <a:gd name="connsiteX21" fmla="*/ 187120 w 1039216"/>
                <a:gd name="connsiteY21" fmla="*/ 64250 h 2318454"/>
                <a:gd name="connsiteX22" fmla="*/ 131097 w 1039216"/>
                <a:gd name="connsiteY22" fmla="*/ 36435 h 2318454"/>
                <a:gd name="connsiteX23" fmla="*/ 116602 w 1039216"/>
                <a:gd name="connsiteY23" fmla="*/ 18021 h 2318454"/>
                <a:gd name="connsiteX24" fmla="*/ 108767 w 1039216"/>
                <a:gd name="connsiteY24" fmla="*/ 0 h 2318454"/>
                <a:gd name="connsiteX25" fmla="*/ 87611 w 1039216"/>
                <a:gd name="connsiteY25" fmla="*/ 24681 h 2318454"/>
                <a:gd name="connsiteX26" fmla="*/ 78600 w 1039216"/>
                <a:gd name="connsiteY26" fmla="*/ 81880 h 2318454"/>
                <a:gd name="connsiteX27" fmla="*/ 78600 w 1039216"/>
                <a:gd name="connsiteY27" fmla="*/ 103035 h 2318454"/>
                <a:gd name="connsiteX28" fmla="*/ 75858 w 1039216"/>
                <a:gd name="connsiteY28" fmla="*/ 121840 h 2318454"/>
                <a:gd name="connsiteX29" fmla="*/ 70765 w 1039216"/>
                <a:gd name="connsiteY29" fmla="*/ 167285 h 2318454"/>
                <a:gd name="connsiteX30" fmla="*/ 112293 w 1039216"/>
                <a:gd name="connsiteY30" fmla="*/ 363561 h 2318454"/>
                <a:gd name="connsiteX31" fmla="*/ 120128 w 1039216"/>
                <a:gd name="connsiteY31" fmla="*/ 408614 h 2318454"/>
                <a:gd name="connsiteX32" fmla="*/ 73508 w 1039216"/>
                <a:gd name="connsiteY32" fmla="*/ 680110 h 2318454"/>
                <a:gd name="connsiteX33" fmla="*/ 25712 w 1039216"/>
                <a:gd name="connsiteY33" fmla="*/ 958265 h 2318454"/>
                <a:gd name="connsiteX34" fmla="*/ 73 w 1039216"/>
                <a:gd name="connsiteY34" fmla="*/ 1282332 h 2318454"/>
                <a:gd name="connsiteX35" fmla="*/ 15787 w 1039216"/>
                <a:gd name="connsiteY35" fmla="*/ 2318072 h 2318454"/>
                <a:gd name="connsiteX36" fmla="*/ 840589 w 1039216"/>
                <a:gd name="connsiteY36" fmla="*/ 1403313 h 2318454"/>
                <a:gd name="connsiteX37" fmla="*/ 1039216 w 1039216"/>
                <a:gd name="connsiteY37" fmla="*/ 1403313 h 2318454"/>
                <a:gd name="connsiteX38" fmla="*/ 864487 w 1039216"/>
                <a:gd name="connsiteY38" fmla="*/ 763556 h 2318454"/>
                <a:gd name="connsiteX0" fmla="*/ 864487 w 1131793"/>
                <a:gd name="connsiteY0" fmla="*/ 763556 h 2388302"/>
                <a:gd name="connsiteX1" fmla="*/ 752442 w 1131793"/>
                <a:gd name="connsiteY1" fmla="*/ 377665 h 2388302"/>
                <a:gd name="connsiteX2" fmla="*/ 751266 w 1131793"/>
                <a:gd name="connsiteY2" fmla="*/ 364344 h 2388302"/>
                <a:gd name="connsiteX3" fmla="*/ 751266 w 1131793"/>
                <a:gd name="connsiteY3" fmla="*/ 209204 h 2388302"/>
                <a:gd name="connsiteX4" fmla="*/ 752050 w 1131793"/>
                <a:gd name="connsiteY4" fmla="*/ 99117 h 2388302"/>
                <a:gd name="connsiteX5" fmla="*/ 754400 w 1131793"/>
                <a:gd name="connsiteY5" fmla="*/ 63075 h 2388302"/>
                <a:gd name="connsiteX6" fmla="*/ 750091 w 1131793"/>
                <a:gd name="connsiteY6" fmla="*/ 46620 h 2388302"/>
                <a:gd name="connsiteX7" fmla="*/ 716007 w 1131793"/>
                <a:gd name="connsiteY7" fmla="*/ 14104 h 2388302"/>
                <a:gd name="connsiteX8" fmla="*/ 706997 w 1131793"/>
                <a:gd name="connsiteY8" fmla="*/ 24290 h 2388302"/>
                <a:gd name="connsiteX9" fmla="*/ 701512 w 1131793"/>
                <a:gd name="connsiteY9" fmla="*/ 50930 h 2388302"/>
                <a:gd name="connsiteX10" fmla="*/ 666253 w 1131793"/>
                <a:gd name="connsiteY10" fmla="*/ 101860 h 2388302"/>
                <a:gd name="connsiteX11" fmla="*/ 532660 w 1131793"/>
                <a:gd name="connsiteY11" fmla="*/ 184523 h 2388302"/>
                <a:gd name="connsiteX12" fmla="*/ 523649 w 1131793"/>
                <a:gd name="connsiteY12" fmla="*/ 191183 h 2388302"/>
                <a:gd name="connsiteX13" fmla="*/ 504452 w 1131793"/>
                <a:gd name="connsiteY13" fmla="*/ 205678 h 2388302"/>
                <a:gd name="connsiteX14" fmla="*/ 470369 w 1131793"/>
                <a:gd name="connsiteY14" fmla="*/ 208812 h 2388302"/>
                <a:gd name="connsiteX15" fmla="*/ 464884 w 1131793"/>
                <a:gd name="connsiteY15" fmla="*/ 202152 h 2388302"/>
                <a:gd name="connsiteX16" fmla="*/ 437068 w 1131793"/>
                <a:gd name="connsiteY16" fmla="*/ 189224 h 2388302"/>
                <a:gd name="connsiteX17" fmla="*/ 416696 w 1131793"/>
                <a:gd name="connsiteY17" fmla="*/ 179822 h 2388302"/>
                <a:gd name="connsiteX18" fmla="*/ 353622 w 1131793"/>
                <a:gd name="connsiteY18" fmla="*/ 147697 h 2388302"/>
                <a:gd name="connsiteX19" fmla="*/ 350096 w 1131793"/>
                <a:gd name="connsiteY19" fmla="*/ 146130 h 2388302"/>
                <a:gd name="connsiteX20" fmla="*/ 338735 w 1131793"/>
                <a:gd name="connsiteY20" fmla="*/ 139469 h 2388302"/>
                <a:gd name="connsiteX21" fmla="*/ 187120 w 1131793"/>
                <a:gd name="connsiteY21" fmla="*/ 64250 h 2388302"/>
                <a:gd name="connsiteX22" fmla="*/ 131097 w 1131793"/>
                <a:gd name="connsiteY22" fmla="*/ 36435 h 2388302"/>
                <a:gd name="connsiteX23" fmla="*/ 116602 w 1131793"/>
                <a:gd name="connsiteY23" fmla="*/ 18021 h 2388302"/>
                <a:gd name="connsiteX24" fmla="*/ 108767 w 1131793"/>
                <a:gd name="connsiteY24" fmla="*/ 0 h 2388302"/>
                <a:gd name="connsiteX25" fmla="*/ 87611 w 1131793"/>
                <a:gd name="connsiteY25" fmla="*/ 24681 h 2388302"/>
                <a:gd name="connsiteX26" fmla="*/ 78600 w 1131793"/>
                <a:gd name="connsiteY26" fmla="*/ 81880 h 2388302"/>
                <a:gd name="connsiteX27" fmla="*/ 78600 w 1131793"/>
                <a:gd name="connsiteY27" fmla="*/ 103035 h 2388302"/>
                <a:gd name="connsiteX28" fmla="*/ 75858 w 1131793"/>
                <a:gd name="connsiteY28" fmla="*/ 121840 h 2388302"/>
                <a:gd name="connsiteX29" fmla="*/ 70765 w 1131793"/>
                <a:gd name="connsiteY29" fmla="*/ 167285 h 2388302"/>
                <a:gd name="connsiteX30" fmla="*/ 112293 w 1131793"/>
                <a:gd name="connsiteY30" fmla="*/ 363561 h 2388302"/>
                <a:gd name="connsiteX31" fmla="*/ 120128 w 1131793"/>
                <a:gd name="connsiteY31" fmla="*/ 408614 h 2388302"/>
                <a:gd name="connsiteX32" fmla="*/ 73508 w 1131793"/>
                <a:gd name="connsiteY32" fmla="*/ 680110 h 2388302"/>
                <a:gd name="connsiteX33" fmla="*/ 25712 w 1131793"/>
                <a:gd name="connsiteY33" fmla="*/ 958265 h 2388302"/>
                <a:gd name="connsiteX34" fmla="*/ 73 w 1131793"/>
                <a:gd name="connsiteY34" fmla="*/ 1282332 h 2388302"/>
                <a:gd name="connsiteX35" fmla="*/ 15787 w 1131793"/>
                <a:gd name="connsiteY35" fmla="*/ 2318072 h 2388302"/>
                <a:gd name="connsiteX36" fmla="*/ 1131793 w 1131793"/>
                <a:gd name="connsiteY36" fmla="*/ 2314905 h 2388302"/>
                <a:gd name="connsiteX37" fmla="*/ 1039216 w 1131793"/>
                <a:gd name="connsiteY37" fmla="*/ 1403313 h 2388302"/>
                <a:gd name="connsiteX38" fmla="*/ 864487 w 1131793"/>
                <a:gd name="connsiteY38" fmla="*/ 763556 h 2388302"/>
                <a:gd name="connsiteX0" fmla="*/ 864487 w 1131793"/>
                <a:gd name="connsiteY0" fmla="*/ 763556 h 2331483"/>
                <a:gd name="connsiteX1" fmla="*/ 752442 w 1131793"/>
                <a:gd name="connsiteY1" fmla="*/ 377665 h 2331483"/>
                <a:gd name="connsiteX2" fmla="*/ 751266 w 1131793"/>
                <a:gd name="connsiteY2" fmla="*/ 364344 h 2331483"/>
                <a:gd name="connsiteX3" fmla="*/ 751266 w 1131793"/>
                <a:gd name="connsiteY3" fmla="*/ 209204 h 2331483"/>
                <a:gd name="connsiteX4" fmla="*/ 752050 w 1131793"/>
                <a:gd name="connsiteY4" fmla="*/ 99117 h 2331483"/>
                <a:gd name="connsiteX5" fmla="*/ 754400 w 1131793"/>
                <a:gd name="connsiteY5" fmla="*/ 63075 h 2331483"/>
                <a:gd name="connsiteX6" fmla="*/ 750091 w 1131793"/>
                <a:gd name="connsiteY6" fmla="*/ 46620 h 2331483"/>
                <a:gd name="connsiteX7" fmla="*/ 716007 w 1131793"/>
                <a:gd name="connsiteY7" fmla="*/ 14104 h 2331483"/>
                <a:gd name="connsiteX8" fmla="*/ 706997 w 1131793"/>
                <a:gd name="connsiteY8" fmla="*/ 24290 h 2331483"/>
                <a:gd name="connsiteX9" fmla="*/ 701512 w 1131793"/>
                <a:gd name="connsiteY9" fmla="*/ 50930 h 2331483"/>
                <a:gd name="connsiteX10" fmla="*/ 666253 w 1131793"/>
                <a:gd name="connsiteY10" fmla="*/ 101860 h 2331483"/>
                <a:gd name="connsiteX11" fmla="*/ 532660 w 1131793"/>
                <a:gd name="connsiteY11" fmla="*/ 184523 h 2331483"/>
                <a:gd name="connsiteX12" fmla="*/ 523649 w 1131793"/>
                <a:gd name="connsiteY12" fmla="*/ 191183 h 2331483"/>
                <a:gd name="connsiteX13" fmla="*/ 504452 w 1131793"/>
                <a:gd name="connsiteY13" fmla="*/ 205678 h 2331483"/>
                <a:gd name="connsiteX14" fmla="*/ 470369 w 1131793"/>
                <a:gd name="connsiteY14" fmla="*/ 208812 h 2331483"/>
                <a:gd name="connsiteX15" fmla="*/ 464884 w 1131793"/>
                <a:gd name="connsiteY15" fmla="*/ 202152 h 2331483"/>
                <a:gd name="connsiteX16" fmla="*/ 437068 w 1131793"/>
                <a:gd name="connsiteY16" fmla="*/ 189224 h 2331483"/>
                <a:gd name="connsiteX17" fmla="*/ 416696 w 1131793"/>
                <a:gd name="connsiteY17" fmla="*/ 179822 h 2331483"/>
                <a:gd name="connsiteX18" fmla="*/ 353622 w 1131793"/>
                <a:gd name="connsiteY18" fmla="*/ 147697 h 2331483"/>
                <a:gd name="connsiteX19" fmla="*/ 350096 w 1131793"/>
                <a:gd name="connsiteY19" fmla="*/ 146130 h 2331483"/>
                <a:gd name="connsiteX20" fmla="*/ 338735 w 1131793"/>
                <a:gd name="connsiteY20" fmla="*/ 139469 h 2331483"/>
                <a:gd name="connsiteX21" fmla="*/ 187120 w 1131793"/>
                <a:gd name="connsiteY21" fmla="*/ 64250 h 2331483"/>
                <a:gd name="connsiteX22" fmla="*/ 131097 w 1131793"/>
                <a:gd name="connsiteY22" fmla="*/ 36435 h 2331483"/>
                <a:gd name="connsiteX23" fmla="*/ 116602 w 1131793"/>
                <a:gd name="connsiteY23" fmla="*/ 18021 h 2331483"/>
                <a:gd name="connsiteX24" fmla="*/ 108767 w 1131793"/>
                <a:gd name="connsiteY24" fmla="*/ 0 h 2331483"/>
                <a:gd name="connsiteX25" fmla="*/ 87611 w 1131793"/>
                <a:gd name="connsiteY25" fmla="*/ 24681 h 2331483"/>
                <a:gd name="connsiteX26" fmla="*/ 78600 w 1131793"/>
                <a:gd name="connsiteY26" fmla="*/ 81880 h 2331483"/>
                <a:gd name="connsiteX27" fmla="*/ 78600 w 1131793"/>
                <a:gd name="connsiteY27" fmla="*/ 103035 h 2331483"/>
                <a:gd name="connsiteX28" fmla="*/ 75858 w 1131793"/>
                <a:gd name="connsiteY28" fmla="*/ 121840 h 2331483"/>
                <a:gd name="connsiteX29" fmla="*/ 70765 w 1131793"/>
                <a:gd name="connsiteY29" fmla="*/ 167285 h 2331483"/>
                <a:gd name="connsiteX30" fmla="*/ 112293 w 1131793"/>
                <a:gd name="connsiteY30" fmla="*/ 363561 h 2331483"/>
                <a:gd name="connsiteX31" fmla="*/ 120128 w 1131793"/>
                <a:gd name="connsiteY31" fmla="*/ 408614 h 2331483"/>
                <a:gd name="connsiteX32" fmla="*/ 73508 w 1131793"/>
                <a:gd name="connsiteY32" fmla="*/ 680110 h 2331483"/>
                <a:gd name="connsiteX33" fmla="*/ 25712 w 1131793"/>
                <a:gd name="connsiteY33" fmla="*/ 958265 h 2331483"/>
                <a:gd name="connsiteX34" fmla="*/ 73 w 1131793"/>
                <a:gd name="connsiteY34" fmla="*/ 1282332 h 2331483"/>
                <a:gd name="connsiteX35" fmla="*/ 15787 w 1131793"/>
                <a:gd name="connsiteY35" fmla="*/ 2318072 h 2331483"/>
                <a:gd name="connsiteX36" fmla="*/ 1131793 w 1131793"/>
                <a:gd name="connsiteY36" fmla="*/ 2314905 h 2331483"/>
                <a:gd name="connsiteX37" fmla="*/ 1039216 w 1131793"/>
                <a:gd name="connsiteY37" fmla="*/ 1403313 h 2331483"/>
                <a:gd name="connsiteX38" fmla="*/ 864487 w 1131793"/>
                <a:gd name="connsiteY38" fmla="*/ 763556 h 233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31793" h="2331483">
                  <a:moveTo>
                    <a:pt x="864487" y="763556"/>
                  </a:moveTo>
                  <a:cubicBezTo>
                    <a:pt x="828836" y="634664"/>
                    <a:pt x="795144" y="504597"/>
                    <a:pt x="752442" y="377665"/>
                  </a:cubicBezTo>
                  <a:cubicBezTo>
                    <a:pt x="750875" y="372963"/>
                    <a:pt x="751266" y="368654"/>
                    <a:pt x="751266" y="364344"/>
                  </a:cubicBezTo>
                  <a:lnTo>
                    <a:pt x="751266" y="209204"/>
                  </a:lnTo>
                  <a:cubicBezTo>
                    <a:pt x="751266" y="172378"/>
                    <a:pt x="751658" y="135944"/>
                    <a:pt x="752050" y="99117"/>
                  </a:cubicBezTo>
                  <a:cubicBezTo>
                    <a:pt x="757143" y="87364"/>
                    <a:pt x="754009" y="75220"/>
                    <a:pt x="754400" y="63075"/>
                  </a:cubicBezTo>
                  <a:cubicBezTo>
                    <a:pt x="754792" y="57198"/>
                    <a:pt x="754009" y="50930"/>
                    <a:pt x="750091" y="46620"/>
                  </a:cubicBezTo>
                  <a:cubicBezTo>
                    <a:pt x="739513" y="35259"/>
                    <a:pt x="729327" y="22723"/>
                    <a:pt x="716007" y="14104"/>
                  </a:cubicBezTo>
                  <a:cubicBezTo>
                    <a:pt x="709347" y="14104"/>
                    <a:pt x="707780" y="18805"/>
                    <a:pt x="706997" y="24290"/>
                  </a:cubicBezTo>
                  <a:cubicBezTo>
                    <a:pt x="706213" y="33300"/>
                    <a:pt x="702687" y="41919"/>
                    <a:pt x="701512" y="50930"/>
                  </a:cubicBezTo>
                  <a:cubicBezTo>
                    <a:pt x="698769" y="74044"/>
                    <a:pt x="690542" y="93633"/>
                    <a:pt x="666253" y="101860"/>
                  </a:cubicBezTo>
                  <a:lnTo>
                    <a:pt x="532660" y="184523"/>
                  </a:lnTo>
                  <a:cubicBezTo>
                    <a:pt x="529917" y="186873"/>
                    <a:pt x="526783" y="189224"/>
                    <a:pt x="523649" y="191183"/>
                  </a:cubicBezTo>
                  <a:cubicBezTo>
                    <a:pt x="518164" y="197059"/>
                    <a:pt x="508370" y="198235"/>
                    <a:pt x="504452" y="205678"/>
                  </a:cubicBezTo>
                  <a:cubicBezTo>
                    <a:pt x="493483" y="210771"/>
                    <a:pt x="482122" y="209596"/>
                    <a:pt x="470369" y="208812"/>
                  </a:cubicBezTo>
                  <a:cubicBezTo>
                    <a:pt x="472327" y="204895"/>
                    <a:pt x="467626" y="203328"/>
                    <a:pt x="464884" y="202152"/>
                  </a:cubicBezTo>
                  <a:cubicBezTo>
                    <a:pt x="455481" y="198235"/>
                    <a:pt x="446862" y="192750"/>
                    <a:pt x="437068" y="189224"/>
                  </a:cubicBezTo>
                  <a:cubicBezTo>
                    <a:pt x="429625" y="187265"/>
                    <a:pt x="422181" y="186090"/>
                    <a:pt x="416696" y="179822"/>
                  </a:cubicBezTo>
                  <a:cubicBezTo>
                    <a:pt x="396324" y="167677"/>
                    <a:pt x="374385" y="158666"/>
                    <a:pt x="353622" y="147697"/>
                  </a:cubicBezTo>
                  <a:cubicBezTo>
                    <a:pt x="352446" y="146913"/>
                    <a:pt x="351271" y="146521"/>
                    <a:pt x="350096" y="146130"/>
                  </a:cubicBezTo>
                  <a:cubicBezTo>
                    <a:pt x="346178" y="144563"/>
                    <a:pt x="342260" y="142212"/>
                    <a:pt x="338735" y="139469"/>
                  </a:cubicBezTo>
                  <a:lnTo>
                    <a:pt x="187120" y="64250"/>
                  </a:lnTo>
                  <a:cubicBezTo>
                    <a:pt x="167924" y="55631"/>
                    <a:pt x="150294" y="45053"/>
                    <a:pt x="131097" y="36435"/>
                  </a:cubicBezTo>
                  <a:cubicBezTo>
                    <a:pt x="122870" y="32517"/>
                    <a:pt x="118953" y="26640"/>
                    <a:pt x="116602" y="18021"/>
                  </a:cubicBezTo>
                  <a:cubicBezTo>
                    <a:pt x="115035" y="11753"/>
                    <a:pt x="115818" y="4309"/>
                    <a:pt x="108767" y="0"/>
                  </a:cubicBezTo>
                  <a:cubicBezTo>
                    <a:pt x="95838" y="3134"/>
                    <a:pt x="89570" y="12145"/>
                    <a:pt x="87611" y="24681"/>
                  </a:cubicBezTo>
                  <a:cubicBezTo>
                    <a:pt x="84477" y="43878"/>
                    <a:pt x="80951" y="62683"/>
                    <a:pt x="78600" y="81880"/>
                  </a:cubicBezTo>
                  <a:cubicBezTo>
                    <a:pt x="77817" y="88931"/>
                    <a:pt x="76642" y="95983"/>
                    <a:pt x="78600" y="103035"/>
                  </a:cubicBezTo>
                  <a:cubicBezTo>
                    <a:pt x="77817" y="109303"/>
                    <a:pt x="76250" y="115572"/>
                    <a:pt x="75858" y="121840"/>
                  </a:cubicBezTo>
                  <a:cubicBezTo>
                    <a:pt x="75075" y="137119"/>
                    <a:pt x="67631" y="152006"/>
                    <a:pt x="70765" y="167285"/>
                  </a:cubicBezTo>
                  <a:cubicBezTo>
                    <a:pt x="84477" y="232710"/>
                    <a:pt x="98972" y="298136"/>
                    <a:pt x="112293" y="363561"/>
                  </a:cubicBezTo>
                  <a:cubicBezTo>
                    <a:pt x="115427" y="378448"/>
                    <a:pt x="122479" y="393727"/>
                    <a:pt x="120128" y="408614"/>
                  </a:cubicBezTo>
                  <a:cubicBezTo>
                    <a:pt x="105241" y="499113"/>
                    <a:pt x="89178" y="589611"/>
                    <a:pt x="73508" y="680110"/>
                  </a:cubicBezTo>
                  <a:cubicBezTo>
                    <a:pt x="57445" y="772958"/>
                    <a:pt x="41774" y="865416"/>
                    <a:pt x="25712" y="958265"/>
                  </a:cubicBezTo>
                  <a:cubicBezTo>
                    <a:pt x="9649" y="1050330"/>
                    <a:pt x="1660" y="1055698"/>
                    <a:pt x="73" y="1282332"/>
                  </a:cubicBezTo>
                  <a:cubicBezTo>
                    <a:pt x="-1581" y="1518462"/>
                    <a:pt x="25190" y="2262050"/>
                    <a:pt x="15787" y="2318072"/>
                  </a:cubicBezTo>
                  <a:cubicBezTo>
                    <a:pt x="155873" y="2338235"/>
                    <a:pt x="910578" y="2334424"/>
                    <a:pt x="1131793" y="2314905"/>
                  </a:cubicBezTo>
                  <a:lnTo>
                    <a:pt x="1039216" y="1403313"/>
                  </a:lnTo>
                  <a:cubicBezTo>
                    <a:pt x="981626" y="1190583"/>
                    <a:pt x="923644" y="977070"/>
                    <a:pt x="864487" y="763556"/>
                  </a:cubicBezTo>
                  <a:close/>
                </a:path>
              </a:pathLst>
            </a:custGeom>
            <a:solidFill>
              <a:srgbClr val="FEFEFE"/>
            </a:solidFill>
            <a:ln w="3910" cap="flat">
              <a:noFill/>
              <a:prstDash val="solid"/>
              <a:miter/>
            </a:ln>
          </p:spPr>
          <p:txBody>
            <a:bodyPr rtlCol="0" anchor="ctr"/>
            <a:lstStyle/>
            <a:p>
              <a:endParaRPr lang="en-US"/>
            </a:p>
          </p:txBody>
        </p:sp>
        <p:sp>
          <p:nvSpPr>
            <p:cNvPr id="23" name="Freeform: Shape 92">
              <a:extLst>
                <a:ext uri="{FF2B5EF4-FFF2-40B4-BE49-F238E27FC236}">
                  <a16:creationId xmlns="" xmlns:a16="http://schemas.microsoft.com/office/drawing/2014/main" id="{D403A344-08FE-428F-82CF-A85ADD6683AE}"/>
                </a:ext>
              </a:extLst>
            </p:cNvPr>
            <p:cNvSpPr/>
            <p:nvPr/>
          </p:nvSpPr>
          <p:spPr>
            <a:xfrm>
              <a:off x="4241065" y="3825115"/>
              <a:ext cx="632218" cy="2920723"/>
            </a:xfrm>
            <a:custGeom>
              <a:avLst/>
              <a:gdLst>
                <a:gd name="connsiteX0" fmla="*/ 63719 w 368261"/>
                <a:gd name="connsiteY0" fmla="*/ 1189117 h 1190974"/>
                <a:gd name="connsiteX1" fmla="*/ 49615 w 368261"/>
                <a:gd name="connsiteY1" fmla="*/ 373064 h 1190974"/>
                <a:gd name="connsiteX2" fmla="*/ 55883 w 368261"/>
                <a:gd name="connsiteY2" fmla="*/ 340155 h 1190974"/>
                <a:gd name="connsiteX3" fmla="*/ 103287 w 368261"/>
                <a:gd name="connsiteY3" fmla="*/ 224975 h 1190974"/>
                <a:gd name="connsiteX4" fmla="*/ 1819 w 368261"/>
                <a:gd name="connsiteY4" fmla="*/ 97651 h 1190974"/>
                <a:gd name="connsiteX5" fmla="*/ 116999 w 368261"/>
                <a:gd name="connsiteY5" fmla="*/ 6369 h 1190974"/>
                <a:gd name="connsiteX6" fmla="*/ 151475 w 368261"/>
                <a:gd name="connsiteY6" fmla="*/ 2843 h 1190974"/>
                <a:gd name="connsiteX7" fmla="*/ 308574 w 368261"/>
                <a:gd name="connsiteY7" fmla="*/ 104311 h 1190974"/>
                <a:gd name="connsiteX8" fmla="*/ 229045 w 368261"/>
                <a:gd name="connsiteY8" fmla="*/ 224584 h 1190974"/>
                <a:gd name="connsiteX9" fmla="*/ 282717 w 368261"/>
                <a:gd name="connsiteY9" fmla="*/ 331536 h 1190974"/>
                <a:gd name="connsiteX10" fmla="*/ 298780 w 368261"/>
                <a:gd name="connsiteY10" fmla="*/ 378940 h 1190974"/>
                <a:gd name="connsiteX11" fmla="*/ 372040 w 368261"/>
                <a:gd name="connsiteY11" fmla="*/ 1190684 h 1190974"/>
                <a:gd name="connsiteX12" fmla="*/ 63719 w 368261"/>
                <a:gd name="connsiteY12" fmla="*/ 1189117 h 1190974"/>
                <a:gd name="connsiteX0" fmla="*/ 98537 w 372040"/>
                <a:gd name="connsiteY0" fmla="*/ 2129196 h 2129213"/>
                <a:gd name="connsiteX1" fmla="*/ 49615 w 372040"/>
                <a:gd name="connsiteY1" fmla="*/ 373064 h 2129213"/>
                <a:gd name="connsiteX2" fmla="*/ 55883 w 372040"/>
                <a:gd name="connsiteY2" fmla="*/ 340155 h 2129213"/>
                <a:gd name="connsiteX3" fmla="*/ 103287 w 372040"/>
                <a:gd name="connsiteY3" fmla="*/ 224975 h 2129213"/>
                <a:gd name="connsiteX4" fmla="*/ 1819 w 372040"/>
                <a:gd name="connsiteY4" fmla="*/ 97651 h 2129213"/>
                <a:gd name="connsiteX5" fmla="*/ 116999 w 372040"/>
                <a:gd name="connsiteY5" fmla="*/ 6369 h 2129213"/>
                <a:gd name="connsiteX6" fmla="*/ 151475 w 372040"/>
                <a:gd name="connsiteY6" fmla="*/ 2843 h 2129213"/>
                <a:gd name="connsiteX7" fmla="*/ 308574 w 372040"/>
                <a:gd name="connsiteY7" fmla="*/ 104311 h 2129213"/>
                <a:gd name="connsiteX8" fmla="*/ 229045 w 372040"/>
                <a:gd name="connsiteY8" fmla="*/ 224584 h 2129213"/>
                <a:gd name="connsiteX9" fmla="*/ 282717 w 372040"/>
                <a:gd name="connsiteY9" fmla="*/ 331536 h 2129213"/>
                <a:gd name="connsiteX10" fmla="*/ 298780 w 372040"/>
                <a:gd name="connsiteY10" fmla="*/ 378940 h 2129213"/>
                <a:gd name="connsiteX11" fmla="*/ 372040 w 372040"/>
                <a:gd name="connsiteY11" fmla="*/ 1190684 h 2129213"/>
                <a:gd name="connsiteX12" fmla="*/ 98537 w 372040"/>
                <a:gd name="connsiteY12" fmla="*/ 2129196 h 2129213"/>
                <a:gd name="connsiteX0" fmla="*/ 98537 w 460667"/>
                <a:gd name="connsiteY0" fmla="*/ 2129196 h 2130772"/>
                <a:gd name="connsiteX1" fmla="*/ 49615 w 460667"/>
                <a:gd name="connsiteY1" fmla="*/ 373064 h 2130772"/>
                <a:gd name="connsiteX2" fmla="*/ 55883 w 460667"/>
                <a:gd name="connsiteY2" fmla="*/ 340155 h 2130772"/>
                <a:gd name="connsiteX3" fmla="*/ 103287 w 460667"/>
                <a:gd name="connsiteY3" fmla="*/ 224975 h 2130772"/>
                <a:gd name="connsiteX4" fmla="*/ 1819 w 460667"/>
                <a:gd name="connsiteY4" fmla="*/ 97651 h 2130772"/>
                <a:gd name="connsiteX5" fmla="*/ 116999 w 460667"/>
                <a:gd name="connsiteY5" fmla="*/ 6369 h 2130772"/>
                <a:gd name="connsiteX6" fmla="*/ 151475 w 460667"/>
                <a:gd name="connsiteY6" fmla="*/ 2843 h 2130772"/>
                <a:gd name="connsiteX7" fmla="*/ 308574 w 460667"/>
                <a:gd name="connsiteY7" fmla="*/ 104311 h 2130772"/>
                <a:gd name="connsiteX8" fmla="*/ 229045 w 460667"/>
                <a:gd name="connsiteY8" fmla="*/ 224584 h 2130772"/>
                <a:gd name="connsiteX9" fmla="*/ 282717 w 460667"/>
                <a:gd name="connsiteY9" fmla="*/ 331536 h 2130772"/>
                <a:gd name="connsiteX10" fmla="*/ 298780 w 460667"/>
                <a:gd name="connsiteY10" fmla="*/ 378940 h 2130772"/>
                <a:gd name="connsiteX11" fmla="*/ 460667 w 460667"/>
                <a:gd name="connsiteY11" fmla="*/ 2121268 h 2130772"/>
                <a:gd name="connsiteX12" fmla="*/ 98537 w 460667"/>
                <a:gd name="connsiteY12" fmla="*/ 2129196 h 2130772"/>
                <a:gd name="connsiteX0" fmla="*/ 95371 w 460667"/>
                <a:gd name="connsiteY0" fmla="*/ 2126030 h 2128193"/>
                <a:gd name="connsiteX1" fmla="*/ 49615 w 460667"/>
                <a:gd name="connsiteY1" fmla="*/ 373064 h 2128193"/>
                <a:gd name="connsiteX2" fmla="*/ 55883 w 460667"/>
                <a:gd name="connsiteY2" fmla="*/ 340155 h 2128193"/>
                <a:gd name="connsiteX3" fmla="*/ 103287 w 460667"/>
                <a:gd name="connsiteY3" fmla="*/ 224975 h 2128193"/>
                <a:gd name="connsiteX4" fmla="*/ 1819 w 460667"/>
                <a:gd name="connsiteY4" fmla="*/ 97651 h 2128193"/>
                <a:gd name="connsiteX5" fmla="*/ 116999 w 460667"/>
                <a:gd name="connsiteY5" fmla="*/ 6369 h 2128193"/>
                <a:gd name="connsiteX6" fmla="*/ 151475 w 460667"/>
                <a:gd name="connsiteY6" fmla="*/ 2843 h 2128193"/>
                <a:gd name="connsiteX7" fmla="*/ 308574 w 460667"/>
                <a:gd name="connsiteY7" fmla="*/ 104311 h 2128193"/>
                <a:gd name="connsiteX8" fmla="*/ 229045 w 460667"/>
                <a:gd name="connsiteY8" fmla="*/ 224584 h 2128193"/>
                <a:gd name="connsiteX9" fmla="*/ 282717 w 460667"/>
                <a:gd name="connsiteY9" fmla="*/ 331536 h 2128193"/>
                <a:gd name="connsiteX10" fmla="*/ 298780 w 460667"/>
                <a:gd name="connsiteY10" fmla="*/ 378940 h 2128193"/>
                <a:gd name="connsiteX11" fmla="*/ 460667 w 460667"/>
                <a:gd name="connsiteY11" fmla="*/ 2121268 h 2128193"/>
                <a:gd name="connsiteX12" fmla="*/ 95371 w 460667"/>
                <a:gd name="connsiteY12" fmla="*/ 2126030 h 212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667" h="2128193">
                  <a:moveTo>
                    <a:pt x="95371" y="2126030"/>
                  </a:moveTo>
                  <a:cubicBezTo>
                    <a:pt x="88711" y="2069223"/>
                    <a:pt x="54708" y="601073"/>
                    <a:pt x="49615" y="373064"/>
                  </a:cubicBezTo>
                  <a:cubicBezTo>
                    <a:pt x="49223" y="361702"/>
                    <a:pt x="51182" y="350733"/>
                    <a:pt x="55883" y="340155"/>
                  </a:cubicBezTo>
                  <a:cubicBezTo>
                    <a:pt x="71946" y="301762"/>
                    <a:pt x="87225" y="263369"/>
                    <a:pt x="103287" y="224975"/>
                  </a:cubicBezTo>
                  <a:cubicBezTo>
                    <a:pt x="122092" y="180705"/>
                    <a:pt x="-17377" y="132126"/>
                    <a:pt x="1819" y="97651"/>
                  </a:cubicBezTo>
                  <a:cubicBezTo>
                    <a:pt x="21800" y="62000"/>
                    <a:pt x="71162" y="3235"/>
                    <a:pt x="116999" y="6369"/>
                  </a:cubicBezTo>
                  <a:cubicBezTo>
                    <a:pt x="128752" y="7152"/>
                    <a:pt x="140505" y="8327"/>
                    <a:pt x="151475" y="2843"/>
                  </a:cubicBezTo>
                  <a:cubicBezTo>
                    <a:pt x="187909" y="-15179"/>
                    <a:pt x="343049" y="56515"/>
                    <a:pt x="308574" y="104311"/>
                  </a:cubicBezTo>
                  <a:cubicBezTo>
                    <a:pt x="285459" y="136436"/>
                    <a:pt x="231787" y="184231"/>
                    <a:pt x="229045" y="224584"/>
                  </a:cubicBezTo>
                  <a:cubicBezTo>
                    <a:pt x="226694" y="259059"/>
                    <a:pt x="263520" y="305680"/>
                    <a:pt x="282717" y="331536"/>
                  </a:cubicBezTo>
                  <a:cubicBezTo>
                    <a:pt x="299171" y="354259"/>
                    <a:pt x="292119" y="344073"/>
                    <a:pt x="298780" y="378940"/>
                  </a:cubicBezTo>
                  <a:cubicBezTo>
                    <a:pt x="312491" y="451025"/>
                    <a:pt x="456358" y="2069946"/>
                    <a:pt x="460667" y="2121268"/>
                  </a:cubicBezTo>
                  <a:cubicBezTo>
                    <a:pt x="400335" y="2127144"/>
                    <a:pt x="172941" y="2130731"/>
                    <a:pt x="95371" y="2126030"/>
                  </a:cubicBezTo>
                  <a:close/>
                </a:path>
              </a:pathLst>
            </a:custGeom>
            <a:solidFill>
              <a:srgbClr val="000000"/>
            </a:solidFill>
            <a:ln w="3910" cap="flat">
              <a:noFill/>
              <a:prstDash val="solid"/>
              <a:miter/>
            </a:ln>
          </p:spPr>
          <p:txBody>
            <a:bodyPr rtlCol="0" anchor="ctr"/>
            <a:lstStyle/>
            <a:p>
              <a:endParaRPr lang="en-US"/>
            </a:p>
          </p:txBody>
        </p:sp>
        <p:sp>
          <p:nvSpPr>
            <p:cNvPr id="24" name="Freeform: Shape 94">
              <a:extLst>
                <a:ext uri="{FF2B5EF4-FFF2-40B4-BE49-F238E27FC236}">
                  <a16:creationId xmlns="" xmlns:a16="http://schemas.microsoft.com/office/drawing/2014/main" id="{F95C453D-3409-4FEA-ACAE-71FD7EA3884F}"/>
                </a:ext>
              </a:extLst>
            </p:cNvPr>
            <p:cNvSpPr/>
            <p:nvPr/>
          </p:nvSpPr>
          <p:spPr>
            <a:xfrm>
              <a:off x="4024378" y="1657523"/>
              <a:ext cx="840192" cy="270062"/>
            </a:xfrm>
            <a:custGeom>
              <a:avLst/>
              <a:gdLst>
                <a:gd name="connsiteX0" fmla="*/ 1230630 w 1333500"/>
                <a:gd name="connsiteY0" fmla="*/ 276508 h 428625"/>
                <a:gd name="connsiteX1" fmla="*/ 1150620 w 1333500"/>
                <a:gd name="connsiteY1" fmla="*/ 206975 h 428625"/>
                <a:gd name="connsiteX2" fmla="*/ 982028 w 1333500"/>
                <a:gd name="connsiteY2" fmla="*/ 91723 h 428625"/>
                <a:gd name="connsiteX3" fmla="*/ 752475 w 1333500"/>
                <a:gd name="connsiteY3" fmla="*/ 283 h 428625"/>
                <a:gd name="connsiteX4" fmla="*/ 647700 w 1333500"/>
                <a:gd name="connsiteY4" fmla="*/ 26000 h 428625"/>
                <a:gd name="connsiteX5" fmla="*/ 603885 w 1333500"/>
                <a:gd name="connsiteY5" fmla="*/ 46955 h 428625"/>
                <a:gd name="connsiteX6" fmla="*/ 436245 w 1333500"/>
                <a:gd name="connsiteY6" fmla="*/ 119345 h 428625"/>
                <a:gd name="connsiteX7" fmla="*/ 383858 w 1333500"/>
                <a:gd name="connsiteY7" fmla="*/ 133633 h 428625"/>
                <a:gd name="connsiteX8" fmla="*/ 304800 w 1333500"/>
                <a:gd name="connsiteY8" fmla="*/ 155540 h 428625"/>
                <a:gd name="connsiteX9" fmla="*/ 251460 w 1333500"/>
                <a:gd name="connsiteY9" fmla="*/ 172685 h 428625"/>
                <a:gd name="connsiteX10" fmla="*/ 131445 w 1333500"/>
                <a:gd name="connsiteY10" fmla="*/ 224120 h 428625"/>
                <a:gd name="connsiteX11" fmla="*/ 25718 w 1333500"/>
                <a:gd name="connsiteY11" fmla="*/ 301273 h 428625"/>
                <a:gd name="connsiteX12" fmla="*/ 0 w 1333500"/>
                <a:gd name="connsiteY12" fmla="*/ 328895 h 428625"/>
                <a:gd name="connsiteX13" fmla="*/ 24765 w 1333500"/>
                <a:gd name="connsiteY13" fmla="*/ 321275 h 428625"/>
                <a:gd name="connsiteX14" fmla="*/ 68580 w 1333500"/>
                <a:gd name="connsiteY14" fmla="*/ 309845 h 428625"/>
                <a:gd name="connsiteX15" fmla="*/ 93345 w 1333500"/>
                <a:gd name="connsiteY15" fmla="*/ 303178 h 428625"/>
                <a:gd name="connsiteX16" fmla="*/ 229553 w 1333500"/>
                <a:gd name="connsiteY16" fmla="*/ 291748 h 428625"/>
                <a:gd name="connsiteX17" fmla="*/ 270510 w 1333500"/>
                <a:gd name="connsiteY17" fmla="*/ 315560 h 428625"/>
                <a:gd name="connsiteX18" fmla="*/ 280988 w 1333500"/>
                <a:gd name="connsiteY18" fmla="*/ 329848 h 428625"/>
                <a:gd name="connsiteX19" fmla="*/ 285750 w 1333500"/>
                <a:gd name="connsiteY19" fmla="*/ 338420 h 428625"/>
                <a:gd name="connsiteX20" fmla="*/ 301943 w 1333500"/>
                <a:gd name="connsiteY20" fmla="*/ 356518 h 428625"/>
                <a:gd name="connsiteX21" fmla="*/ 322898 w 1333500"/>
                <a:gd name="connsiteY21" fmla="*/ 365090 h 428625"/>
                <a:gd name="connsiteX22" fmla="*/ 367665 w 1333500"/>
                <a:gd name="connsiteY22" fmla="*/ 359375 h 428625"/>
                <a:gd name="connsiteX23" fmla="*/ 371475 w 1333500"/>
                <a:gd name="connsiteY23" fmla="*/ 357470 h 428625"/>
                <a:gd name="connsiteX24" fmla="*/ 389573 w 1333500"/>
                <a:gd name="connsiteY24" fmla="*/ 356518 h 428625"/>
                <a:gd name="connsiteX25" fmla="*/ 397193 w 1333500"/>
                <a:gd name="connsiteY25" fmla="*/ 357470 h 428625"/>
                <a:gd name="connsiteX26" fmla="*/ 426720 w 1333500"/>
                <a:gd name="connsiteY26" fmla="*/ 352708 h 428625"/>
                <a:gd name="connsiteX27" fmla="*/ 456248 w 1333500"/>
                <a:gd name="connsiteY27" fmla="*/ 348898 h 428625"/>
                <a:gd name="connsiteX28" fmla="*/ 541973 w 1333500"/>
                <a:gd name="connsiteY28" fmla="*/ 350803 h 428625"/>
                <a:gd name="connsiteX29" fmla="*/ 674370 w 1333500"/>
                <a:gd name="connsiteY29" fmla="*/ 409858 h 428625"/>
                <a:gd name="connsiteX30" fmla="*/ 674370 w 1333500"/>
                <a:gd name="connsiteY30" fmla="*/ 416525 h 428625"/>
                <a:gd name="connsiteX31" fmla="*/ 701993 w 1333500"/>
                <a:gd name="connsiteY31" fmla="*/ 436528 h 428625"/>
                <a:gd name="connsiteX32" fmla="*/ 1025843 w 1333500"/>
                <a:gd name="connsiteY32" fmla="*/ 414620 h 428625"/>
                <a:gd name="connsiteX33" fmla="*/ 1026795 w 1333500"/>
                <a:gd name="connsiteY33" fmla="*/ 413668 h 428625"/>
                <a:gd name="connsiteX34" fmla="*/ 1044893 w 1333500"/>
                <a:gd name="connsiteY34" fmla="*/ 415573 h 428625"/>
                <a:gd name="connsiteX35" fmla="*/ 1095375 w 1333500"/>
                <a:gd name="connsiteY35" fmla="*/ 413668 h 428625"/>
                <a:gd name="connsiteX36" fmla="*/ 1098233 w 1333500"/>
                <a:gd name="connsiteY36" fmla="*/ 411763 h 428625"/>
                <a:gd name="connsiteX37" fmla="*/ 1220153 w 1333500"/>
                <a:gd name="connsiteY37" fmla="*/ 406048 h 428625"/>
                <a:gd name="connsiteX38" fmla="*/ 1234440 w 1333500"/>
                <a:gd name="connsiteY38" fmla="*/ 406048 h 428625"/>
                <a:gd name="connsiteX39" fmla="*/ 1300163 w 1333500"/>
                <a:gd name="connsiteY39" fmla="*/ 407000 h 428625"/>
                <a:gd name="connsiteX40" fmla="*/ 1338263 w 1333500"/>
                <a:gd name="connsiteY40" fmla="*/ 389855 h 428625"/>
                <a:gd name="connsiteX41" fmla="*/ 1230630 w 1333500"/>
                <a:gd name="connsiteY41" fmla="*/ 276508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33500" h="428625">
                  <a:moveTo>
                    <a:pt x="1230630" y="276508"/>
                  </a:moveTo>
                  <a:cubicBezTo>
                    <a:pt x="1210628" y="252695"/>
                    <a:pt x="1152525" y="212690"/>
                    <a:pt x="1150620" y="206975"/>
                  </a:cubicBezTo>
                  <a:cubicBezTo>
                    <a:pt x="1094423" y="168875"/>
                    <a:pt x="1039178" y="128870"/>
                    <a:pt x="982028" y="91723"/>
                  </a:cubicBezTo>
                  <a:cubicBezTo>
                    <a:pt x="927735" y="56480"/>
                    <a:pt x="766763" y="283"/>
                    <a:pt x="752475" y="283"/>
                  </a:cubicBezTo>
                  <a:cubicBezTo>
                    <a:pt x="714375" y="-1622"/>
                    <a:pt x="680085" y="5998"/>
                    <a:pt x="647700" y="26000"/>
                  </a:cubicBezTo>
                  <a:cubicBezTo>
                    <a:pt x="636270" y="34573"/>
                    <a:pt x="609600" y="43145"/>
                    <a:pt x="603885" y="46955"/>
                  </a:cubicBezTo>
                  <a:cubicBezTo>
                    <a:pt x="550545" y="76483"/>
                    <a:pt x="498158" y="107915"/>
                    <a:pt x="436245" y="119345"/>
                  </a:cubicBezTo>
                  <a:cubicBezTo>
                    <a:pt x="436245" y="119345"/>
                    <a:pt x="392430" y="128870"/>
                    <a:pt x="383858" y="133633"/>
                  </a:cubicBezTo>
                  <a:cubicBezTo>
                    <a:pt x="374333" y="140300"/>
                    <a:pt x="315278" y="150778"/>
                    <a:pt x="304800" y="155540"/>
                  </a:cubicBezTo>
                  <a:cubicBezTo>
                    <a:pt x="292418" y="162208"/>
                    <a:pt x="257175" y="171733"/>
                    <a:pt x="251460" y="172685"/>
                  </a:cubicBezTo>
                  <a:cubicBezTo>
                    <a:pt x="239078" y="175543"/>
                    <a:pt x="153353" y="200308"/>
                    <a:pt x="131445" y="224120"/>
                  </a:cubicBezTo>
                  <a:cubicBezTo>
                    <a:pt x="110490" y="241265"/>
                    <a:pt x="56198" y="268888"/>
                    <a:pt x="25718" y="301273"/>
                  </a:cubicBezTo>
                  <a:cubicBezTo>
                    <a:pt x="19050" y="307940"/>
                    <a:pt x="9525" y="312703"/>
                    <a:pt x="0" y="328895"/>
                  </a:cubicBezTo>
                  <a:cubicBezTo>
                    <a:pt x="6668" y="321275"/>
                    <a:pt x="20955" y="323180"/>
                    <a:pt x="24765" y="321275"/>
                  </a:cubicBezTo>
                  <a:cubicBezTo>
                    <a:pt x="39053" y="317465"/>
                    <a:pt x="53340" y="313655"/>
                    <a:pt x="68580" y="309845"/>
                  </a:cubicBezTo>
                  <a:cubicBezTo>
                    <a:pt x="76200" y="307940"/>
                    <a:pt x="84773" y="306035"/>
                    <a:pt x="93345" y="303178"/>
                  </a:cubicBezTo>
                  <a:cubicBezTo>
                    <a:pt x="143828" y="286985"/>
                    <a:pt x="183833" y="282223"/>
                    <a:pt x="229553" y="291748"/>
                  </a:cubicBezTo>
                  <a:cubicBezTo>
                    <a:pt x="249555" y="295558"/>
                    <a:pt x="260985" y="303178"/>
                    <a:pt x="270510" y="315560"/>
                  </a:cubicBezTo>
                  <a:cubicBezTo>
                    <a:pt x="275273" y="320323"/>
                    <a:pt x="278130" y="323180"/>
                    <a:pt x="280988" y="329848"/>
                  </a:cubicBezTo>
                  <a:cubicBezTo>
                    <a:pt x="281940" y="332705"/>
                    <a:pt x="284798" y="336515"/>
                    <a:pt x="285750" y="338420"/>
                  </a:cubicBezTo>
                  <a:cubicBezTo>
                    <a:pt x="291465" y="345088"/>
                    <a:pt x="296228" y="351755"/>
                    <a:pt x="301943" y="356518"/>
                  </a:cubicBezTo>
                  <a:cubicBezTo>
                    <a:pt x="308610" y="361280"/>
                    <a:pt x="315278" y="364138"/>
                    <a:pt x="322898" y="365090"/>
                  </a:cubicBezTo>
                  <a:cubicBezTo>
                    <a:pt x="333375" y="366043"/>
                    <a:pt x="345758" y="365090"/>
                    <a:pt x="367665" y="359375"/>
                  </a:cubicBezTo>
                  <a:cubicBezTo>
                    <a:pt x="368618" y="359375"/>
                    <a:pt x="371475" y="358423"/>
                    <a:pt x="371475" y="357470"/>
                  </a:cubicBezTo>
                  <a:cubicBezTo>
                    <a:pt x="374333" y="354613"/>
                    <a:pt x="382905" y="353660"/>
                    <a:pt x="389573" y="356518"/>
                  </a:cubicBezTo>
                  <a:cubicBezTo>
                    <a:pt x="392430" y="358423"/>
                    <a:pt x="394335" y="358423"/>
                    <a:pt x="397193" y="357470"/>
                  </a:cubicBezTo>
                  <a:cubicBezTo>
                    <a:pt x="397193" y="357470"/>
                    <a:pt x="421005" y="356518"/>
                    <a:pt x="426720" y="352708"/>
                  </a:cubicBezTo>
                  <a:cubicBezTo>
                    <a:pt x="436245" y="345088"/>
                    <a:pt x="446723" y="347945"/>
                    <a:pt x="456248" y="348898"/>
                  </a:cubicBezTo>
                  <a:cubicBezTo>
                    <a:pt x="484823" y="349850"/>
                    <a:pt x="513398" y="350803"/>
                    <a:pt x="541973" y="350803"/>
                  </a:cubicBezTo>
                  <a:cubicBezTo>
                    <a:pt x="592455" y="355565"/>
                    <a:pt x="640080" y="368900"/>
                    <a:pt x="674370" y="409858"/>
                  </a:cubicBezTo>
                  <a:cubicBezTo>
                    <a:pt x="674370" y="412715"/>
                    <a:pt x="674370" y="414620"/>
                    <a:pt x="674370" y="416525"/>
                  </a:cubicBezTo>
                  <a:cubicBezTo>
                    <a:pt x="674370" y="431765"/>
                    <a:pt x="681990" y="437480"/>
                    <a:pt x="701993" y="436528"/>
                  </a:cubicBezTo>
                  <a:cubicBezTo>
                    <a:pt x="809625" y="427955"/>
                    <a:pt x="918210" y="422240"/>
                    <a:pt x="1025843" y="414620"/>
                  </a:cubicBezTo>
                  <a:cubicBezTo>
                    <a:pt x="1025843" y="414620"/>
                    <a:pt x="1026795" y="413668"/>
                    <a:pt x="1026795" y="413668"/>
                  </a:cubicBezTo>
                  <a:cubicBezTo>
                    <a:pt x="1032510" y="414620"/>
                    <a:pt x="1039178" y="414620"/>
                    <a:pt x="1044893" y="415573"/>
                  </a:cubicBezTo>
                  <a:cubicBezTo>
                    <a:pt x="1062038" y="414620"/>
                    <a:pt x="1078230" y="414620"/>
                    <a:pt x="1095375" y="413668"/>
                  </a:cubicBezTo>
                  <a:cubicBezTo>
                    <a:pt x="1096328" y="413668"/>
                    <a:pt x="1098233" y="412715"/>
                    <a:pt x="1098233" y="411763"/>
                  </a:cubicBezTo>
                  <a:cubicBezTo>
                    <a:pt x="1139190" y="408905"/>
                    <a:pt x="1180148" y="407000"/>
                    <a:pt x="1220153" y="406048"/>
                  </a:cubicBezTo>
                  <a:cubicBezTo>
                    <a:pt x="1224915" y="406048"/>
                    <a:pt x="1229678" y="405095"/>
                    <a:pt x="1234440" y="406048"/>
                  </a:cubicBezTo>
                  <a:cubicBezTo>
                    <a:pt x="1256348" y="406048"/>
                    <a:pt x="1278255" y="406048"/>
                    <a:pt x="1300163" y="407000"/>
                  </a:cubicBezTo>
                  <a:cubicBezTo>
                    <a:pt x="1316355" y="409858"/>
                    <a:pt x="1329690" y="406048"/>
                    <a:pt x="1338263" y="389855"/>
                  </a:cubicBezTo>
                  <a:cubicBezTo>
                    <a:pt x="1303973" y="350803"/>
                    <a:pt x="1272540" y="309845"/>
                    <a:pt x="1230630" y="276508"/>
                  </a:cubicBezTo>
                  <a:close/>
                </a:path>
              </a:pathLst>
            </a:custGeom>
            <a:solidFill>
              <a:schemeClr val="tx1"/>
            </a:solidFill>
            <a:ln w="9525" cap="flat">
              <a:noFill/>
              <a:prstDash val="solid"/>
              <a:miter/>
            </a:ln>
          </p:spPr>
          <p:txBody>
            <a:bodyPr rtlCol="0" anchor="ctr"/>
            <a:lstStyle/>
            <a:p>
              <a:endParaRPr lang="en-US"/>
            </a:p>
          </p:txBody>
        </p:sp>
        <p:sp>
          <p:nvSpPr>
            <p:cNvPr id="25" name="Graphic 124">
              <a:extLst>
                <a:ext uri="{FF2B5EF4-FFF2-40B4-BE49-F238E27FC236}">
                  <a16:creationId xmlns="" xmlns:a16="http://schemas.microsoft.com/office/drawing/2014/main" id="{BB357B23-B4B1-44FB-97F1-67778E4AD2E3}"/>
                </a:ext>
              </a:extLst>
            </p:cNvPr>
            <p:cNvSpPr/>
            <p:nvPr/>
          </p:nvSpPr>
          <p:spPr>
            <a:xfrm>
              <a:off x="3522278" y="2349947"/>
              <a:ext cx="302429" cy="292513"/>
            </a:xfrm>
            <a:custGeom>
              <a:avLst/>
              <a:gdLst>
                <a:gd name="connsiteX0" fmla="*/ 113220 w 333642"/>
                <a:gd name="connsiteY0" fmla="*/ 0 h 322703"/>
                <a:gd name="connsiteX1" fmla="*/ 230815 w 333642"/>
                <a:gd name="connsiteY1" fmla="*/ 145490 h 322703"/>
                <a:gd name="connsiteX2" fmla="*/ 333642 w 333642"/>
                <a:gd name="connsiteY2" fmla="*/ 191434 h 322703"/>
                <a:gd name="connsiteX3" fmla="*/ 48132 w 333642"/>
                <a:gd name="connsiteY3" fmla="*/ 305747 h 322703"/>
                <a:gd name="connsiteX4" fmla="*/ 0 w 333642"/>
                <a:gd name="connsiteY4" fmla="*/ 322703 h 322703"/>
                <a:gd name="connsiteX5" fmla="*/ 31176 w 333642"/>
                <a:gd name="connsiteY5" fmla="*/ 234643 h 322703"/>
                <a:gd name="connsiteX6" fmla="*/ 113220 w 333642"/>
                <a:gd name="connsiteY6" fmla="*/ 0 h 32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642" h="322703">
                  <a:moveTo>
                    <a:pt x="113220" y="0"/>
                  </a:moveTo>
                  <a:cubicBezTo>
                    <a:pt x="144943" y="57977"/>
                    <a:pt x="177760" y="98452"/>
                    <a:pt x="230815" y="145490"/>
                  </a:cubicBezTo>
                  <a:cubicBezTo>
                    <a:pt x="262538" y="166821"/>
                    <a:pt x="294261" y="180495"/>
                    <a:pt x="333642" y="191434"/>
                  </a:cubicBezTo>
                  <a:cubicBezTo>
                    <a:pt x="309029" y="201279"/>
                    <a:pt x="135098" y="270742"/>
                    <a:pt x="48132" y="305747"/>
                  </a:cubicBezTo>
                  <a:cubicBezTo>
                    <a:pt x="35005" y="310670"/>
                    <a:pt x="16409" y="317233"/>
                    <a:pt x="0" y="322703"/>
                  </a:cubicBezTo>
                  <a:cubicBezTo>
                    <a:pt x="12580" y="288792"/>
                    <a:pt x="19690" y="265820"/>
                    <a:pt x="31176" y="234643"/>
                  </a:cubicBezTo>
                  <a:cubicBezTo>
                    <a:pt x="57430" y="160258"/>
                    <a:pt x="104468" y="28989"/>
                    <a:pt x="113220" y="0"/>
                  </a:cubicBezTo>
                  <a:close/>
                </a:path>
              </a:pathLst>
            </a:custGeom>
            <a:solidFill>
              <a:schemeClr val="bg1">
                <a:lumMod val="75000"/>
              </a:schemeClr>
            </a:solidFill>
            <a:ln w="5465" cap="flat">
              <a:noFill/>
              <a:prstDash val="solid"/>
              <a:miter/>
            </a:ln>
          </p:spPr>
          <p:txBody>
            <a:bodyPr rtlCol="0" anchor="ctr"/>
            <a:lstStyle/>
            <a:p>
              <a:endParaRPr lang="en-US"/>
            </a:p>
          </p:txBody>
        </p:sp>
      </p:grpSp>
      <p:sp>
        <p:nvSpPr>
          <p:cNvPr id="28" name="TextBox 27">
            <a:extLst>
              <a:ext uri="{FF2B5EF4-FFF2-40B4-BE49-F238E27FC236}">
                <a16:creationId xmlns="" xmlns:a16="http://schemas.microsoft.com/office/drawing/2014/main" id="{92180FB5-30E6-4AE6-A105-78E6084E4E77}"/>
              </a:ext>
            </a:extLst>
          </p:cNvPr>
          <p:cNvSpPr txBox="1"/>
          <p:nvPr/>
        </p:nvSpPr>
        <p:spPr>
          <a:xfrm>
            <a:off x="5979886" y="1306440"/>
            <a:ext cx="5913596" cy="1815882"/>
          </a:xfrm>
          <a:prstGeom prst="rect">
            <a:avLst/>
          </a:prstGeom>
          <a:noFill/>
        </p:spPr>
        <p:txBody>
          <a:bodyPr wrap="square" rtlCol="0">
            <a:spAutoFit/>
          </a:bodyPr>
          <a:lstStyle/>
          <a:p>
            <a:pPr algn="just"/>
            <a:r>
              <a:rPr lang="el-GR" altLang="ko-KR" sz="1600" b="1" dirty="0">
                <a:solidFill>
                  <a:srgbClr val="002060"/>
                </a:solidFill>
                <a:cs typeface="Calibri" pitchFamily="34" charset="0"/>
              </a:rPr>
              <a:t>Εθελοντής Πολιτικής Προστασίας</a:t>
            </a:r>
            <a:endParaRPr lang="ko-KR" altLang="en-US" sz="1600" b="1" dirty="0">
              <a:solidFill>
                <a:srgbClr val="002060"/>
              </a:solidFill>
              <a:cs typeface="Calibri" pitchFamily="34" charset="0"/>
            </a:endParaRPr>
          </a:p>
          <a:p>
            <a:pPr algn="just"/>
            <a:r>
              <a:rPr lang="el-GR" altLang="ko-KR" sz="1600" dirty="0" smtClean="0">
                <a:solidFill>
                  <a:srgbClr val="002060"/>
                </a:solidFill>
              </a:rPr>
              <a:t>Το </a:t>
            </a:r>
            <a:r>
              <a:rPr lang="el-GR" altLang="ko-KR" sz="1600" dirty="0">
                <a:solidFill>
                  <a:srgbClr val="002060"/>
                </a:solidFill>
              </a:rPr>
              <a:t>φυσικό πρόσωπο - μέλος εθελοντικής οργάνωσης πολιτικής προστασίας, το οποίο εντάσσεται στο δυναμικό της Πολιτικής Προστασίας και παρέχει, σε συνεργασία με φορείς της Τοπικής Αυτοδιοίκησης και λοιπούς επιχειρησιακούς φορείς, άμισθη και μη κερδοσκοπική υπηρεσία προς όφελος του κοινωνικού </a:t>
            </a:r>
            <a:r>
              <a:rPr lang="el-GR" altLang="ko-KR" sz="1600" dirty="0" smtClean="0">
                <a:solidFill>
                  <a:srgbClr val="002060"/>
                </a:solidFill>
              </a:rPr>
              <a:t>συνόλου </a:t>
            </a:r>
            <a:r>
              <a:rPr lang="en-US" altLang="ko-KR" sz="1600" dirty="0" smtClean="0">
                <a:solidFill>
                  <a:srgbClr val="002060"/>
                </a:solidFill>
              </a:rPr>
              <a:t>.</a:t>
            </a:r>
            <a:endParaRPr lang="en-US" altLang="ko-KR" sz="1600" dirty="0">
              <a:solidFill>
                <a:srgbClr val="002060"/>
              </a:solidFill>
            </a:endParaRPr>
          </a:p>
        </p:txBody>
      </p:sp>
      <p:sp>
        <p:nvSpPr>
          <p:cNvPr id="29" name="TextBox 28"/>
          <p:cNvSpPr txBox="1"/>
          <p:nvPr/>
        </p:nvSpPr>
        <p:spPr>
          <a:xfrm>
            <a:off x="8022880" y="406137"/>
            <a:ext cx="3804503" cy="369332"/>
          </a:xfrm>
          <a:prstGeom prst="rect">
            <a:avLst/>
          </a:prstGeom>
          <a:noFill/>
        </p:spPr>
        <p:txBody>
          <a:bodyPr wrap="square" rtlCol="0">
            <a:spAutoFit/>
          </a:bodyPr>
          <a:lstStyle/>
          <a:p>
            <a:r>
              <a:rPr lang="el-GR" b="1" u="sng" dirty="0" smtClean="0">
                <a:solidFill>
                  <a:srgbClr val="002060"/>
                </a:solidFill>
              </a:rPr>
              <a:t>Εννοιολογικές Προσεγγίσεις</a:t>
            </a:r>
            <a:endParaRPr lang="el-GR" b="1" u="sng" dirty="0">
              <a:solidFill>
                <a:srgbClr val="002060"/>
              </a:solidFill>
            </a:endParaRPr>
          </a:p>
        </p:txBody>
      </p:sp>
      <p:sp>
        <p:nvSpPr>
          <p:cNvPr id="32" name="TextBox 31">
            <a:extLst>
              <a:ext uri="{FF2B5EF4-FFF2-40B4-BE49-F238E27FC236}">
                <a16:creationId xmlns="" xmlns:a16="http://schemas.microsoft.com/office/drawing/2014/main" id="{E117C604-DB61-41C4-AF7C-0A1C90BC5C63}"/>
              </a:ext>
            </a:extLst>
          </p:cNvPr>
          <p:cNvSpPr txBox="1"/>
          <p:nvPr/>
        </p:nvSpPr>
        <p:spPr>
          <a:xfrm>
            <a:off x="5994400" y="3213693"/>
            <a:ext cx="5847497" cy="1815882"/>
          </a:xfrm>
          <a:prstGeom prst="rect">
            <a:avLst/>
          </a:prstGeom>
          <a:noFill/>
        </p:spPr>
        <p:txBody>
          <a:bodyPr wrap="square" rtlCol="0">
            <a:spAutoFit/>
          </a:bodyPr>
          <a:lstStyle/>
          <a:p>
            <a:pPr algn="just"/>
            <a:r>
              <a:rPr lang="el-GR" altLang="ko-KR" sz="1600" b="1" dirty="0">
                <a:solidFill>
                  <a:srgbClr val="002060"/>
                </a:solidFill>
                <a:cs typeface="Calibri" pitchFamily="34" charset="0"/>
              </a:rPr>
              <a:t>Εθελοντική Οργάνωση Πολιτικής Προστασίας</a:t>
            </a:r>
            <a:endParaRPr lang="ko-KR" altLang="en-US" sz="1600" b="1" dirty="0">
              <a:solidFill>
                <a:srgbClr val="002060"/>
              </a:solidFill>
              <a:cs typeface="Calibri" pitchFamily="34" charset="0"/>
            </a:endParaRPr>
          </a:p>
          <a:p>
            <a:pPr algn="just"/>
            <a:r>
              <a:rPr lang="el-GR" altLang="ko-KR" sz="1600" dirty="0" smtClean="0">
                <a:solidFill>
                  <a:srgbClr val="002060"/>
                </a:solidFill>
              </a:rPr>
              <a:t>Νομικά </a:t>
            </a:r>
            <a:r>
              <a:rPr lang="el-GR" altLang="ko-KR" sz="1600" dirty="0">
                <a:solidFill>
                  <a:srgbClr val="002060"/>
                </a:solidFill>
              </a:rPr>
              <a:t>πρόσωπα ή ενώσεις ή ομάδες φυσικών προσώπων, οι οποίες εντάσσονται στο δυναμικό της Πολιτικής Προστασίας και σε συνεργασία με φορείς της Τοπικής Αυτοδιοίκησης και λοιπούς επιχειρησιακούς φορείς δραστηριοποιούνται στην παροχή μη κερδοσκοπικών υπηρεσιών προς όφελος του κοινωνικού συνόλου</a:t>
            </a:r>
            <a:endParaRPr lang="en-US" altLang="ko-KR" sz="1600" dirty="0">
              <a:solidFill>
                <a:srgbClr val="002060"/>
              </a:solidFill>
            </a:endParaRPr>
          </a:p>
        </p:txBody>
      </p:sp>
      <p:sp>
        <p:nvSpPr>
          <p:cNvPr id="3" name="Ορθογώνιο 2"/>
          <p:cNvSpPr/>
          <p:nvPr/>
        </p:nvSpPr>
        <p:spPr>
          <a:xfrm>
            <a:off x="5994400" y="5178856"/>
            <a:ext cx="5913596" cy="1077218"/>
          </a:xfrm>
          <a:prstGeom prst="rect">
            <a:avLst/>
          </a:prstGeom>
        </p:spPr>
        <p:txBody>
          <a:bodyPr wrap="square">
            <a:spAutoFit/>
          </a:bodyPr>
          <a:lstStyle/>
          <a:p>
            <a:pPr algn="just"/>
            <a:r>
              <a:rPr lang="el-GR" sz="1600" b="1" dirty="0" smtClean="0">
                <a:solidFill>
                  <a:srgbClr val="002060"/>
                </a:solidFill>
              </a:rPr>
              <a:t>Ενιαίο </a:t>
            </a:r>
            <a:r>
              <a:rPr lang="el-GR" sz="1600" b="1" dirty="0">
                <a:solidFill>
                  <a:srgbClr val="002060"/>
                </a:solidFill>
              </a:rPr>
              <a:t>Μητρώο Εθελοντισμού Πολιτικής Προστασίας (Ε.Μ.Ε.Π.Π</a:t>
            </a:r>
            <a:r>
              <a:rPr lang="el-GR" sz="1600" b="1" dirty="0" smtClean="0">
                <a:solidFill>
                  <a:srgbClr val="002060"/>
                </a:solidFill>
              </a:rPr>
              <a:t>.)</a:t>
            </a:r>
          </a:p>
          <a:p>
            <a:pPr algn="just"/>
            <a:r>
              <a:rPr lang="el-GR" sz="1600" dirty="0" smtClean="0">
                <a:solidFill>
                  <a:srgbClr val="002060"/>
                </a:solidFill>
              </a:rPr>
              <a:t>Μητρώο</a:t>
            </a:r>
            <a:r>
              <a:rPr lang="el-GR" sz="1600" dirty="0">
                <a:solidFill>
                  <a:srgbClr val="002060"/>
                </a:solidFill>
              </a:rPr>
              <a:t>, το οποίο τηρείται από τη Διεύθυνση Εθελοντισμού και Εκπαίδευσης της Γενικής Γραμματείας Πολιτικής Προστασίας </a:t>
            </a:r>
          </a:p>
        </p:txBody>
      </p:sp>
    </p:spTree>
    <p:extLst>
      <p:ext uri="{BB962C8B-B14F-4D97-AF65-F5344CB8AC3E}">
        <p14:creationId xmlns:p14="http://schemas.microsoft.com/office/powerpoint/2010/main" val="3463349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Rectangle 2">
            <a:extLst>
              <a:ext uri="{FF2B5EF4-FFF2-40B4-BE49-F238E27FC236}">
                <a16:creationId xmlns="" xmlns:a16="http://schemas.microsoft.com/office/drawing/2014/main" id="{08461215-73BE-40FB-A801-36EFFD46890B}"/>
              </a:ext>
            </a:extLst>
          </p:cNvPr>
          <p:cNvSpPr/>
          <p:nvPr/>
        </p:nvSpPr>
        <p:spPr>
          <a:xfrm>
            <a:off x="9168095" y="2803896"/>
            <a:ext cx="2105076" cy="3263520"/>
          </a:xfrm>
          <a:prstGeom prst="rect">
            <a:avLst/>
          </a:prstGeom>
          <a:solidFill>
            <a:schemeClr val="tx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Chevron 3">
            <a:extLst>
              <a:ext uri="{FF2B5EF4-FFF2-40B4-BE49-F238E27FC236}">
                <a16:creationId xmlns="" xmlns:a16="http://schemas.microsoft.com/office/drawing/2014/main" id="{0D271BF9-713B-41D0-90E0-5CC8311DE6E4}"/>
              </a:ext>
            </a:extLst>
          </p:cNvPr>
          <p:cNvSpPr/>
          <p:nvPr/>
        </p:nvSpPr>
        <p:spPr>
          <a:xfrm>
            <a:off x="918830" y="3542172"/>
            <a:ext cx="2042102" cy="893484"/>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1" name="Chevron 4">
            <a:extLst>
              <a:ext uri="{FF2B5EF4-FFF2-40B4-BE49-F238E27FC236}">
                <a16:creationId xmlns="" xmlns:a16="http://schemas.microsoft.com/office/drawing/2014/main" id="{01E0273A-B459-4CD0-8435-5CF254BFE226}"/>
              </a:ext>
            </a:extLst>
          </p:cNvPr>
          <p:cNvSpPr/>
          <p:nvPr/>
        </p:nvSpPr>
        <p:spPr>
          <a:xfrm>
            <a:off x="2987884" y="3114722"/>
            <a:ext cx="2042102" cy="89348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2" name="Chevron 5">
            <a:extLst>
              <a:ext uri="{FF2B5EF4-FFF2-40B4-BE49-F238E27FC236}">
                <a16:creationId xmlns="" xmlns:a16="http://schemas.microsoft.com/office/drawing/2014/main" id="{53E938E4-B903-4E78-890B-D2C0B4A4A281}"/>
              </a:ext>
            </a:extLst>
          </p:cNvPr>
          <p:cNvSpPr/>
          <p:nvPr/>
        </p:nvSpPr>
        <p:spPr>
          <a:xfrm>
            <a:off x="5056938" y="2687274"/>
            <a:ext cx="2042102" cy="893484"/>
          </a:xfrm>
          <a:prstGeom prst="chevron">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3" name="Chevron 6">
            <a:extLst>
              <a:ext uri="{FF2B5EF4-FFF2-40B4-BE49-F238E27FC236}">
                <a16:creationId xmlns="" xmlns:a16="http://schemas.microsoft.com/office/drawing/2014/main" id="{B4CBDB40-14D8-445F-AAA2-A37966BF7CB8}"/>
              </a:ext>
            </a:extLst>
          </p:cNvPr>
          <p:cNvSpPr/>
          <p:nvPr/>
        </p:nvSpPr>
        <p:spPr>
          <a:xfrm>
            <a:off x="7125992" y="2259825"/>
            <a:ext cx="2042102" cy="893484"/>
          </a:xfrm>
          <a:prstGeom prst="chevr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4" name="Chevron 7">
            <a:extLst>
              <a:ext uri="{FF2B5EF4-FFF2-40B4-BE49-F238E27FC236}">
                <a16:creationId xmlns="" xmlns:a16="http://schemas.microsoft.com/office/drawing/2014/main" id="{29863FB2-BB9F-4CEE-A775-3AF41CCCB421}"/>
              </a:ext>
            </a:extLst>
          </p:cNvPr>
          <p:cNvSpPr/>
          <p:nvPr/>
        </p:nvSpPr>
        <p:spPr>
          <a:xfrm>
            <a:off x="9195048" y="1832376"/>
            <a:ext cx="2042102" cy="893484"/>
          </a:xfrm>
          <a:prstGeom prst="chevron">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5" name="Rectangle 8">
            <a:extLst>
              <a:ext uri="{FF2B5EF4-FFF2-40B4-BE49-F238E27FC236}">
                <a16:creationId xmlns="" xmlns:a16="http://schemas.microsoft.com/office/drawing/2014/main" id="{243275C8-BCE5-4258-AD9C-4BE1B63BF8B8}"/>
              </a:ext>
            </a:extLst>
          </p:cNvPr>
          <p:cNvSpPr/>
          <p:nvPr/>
        </p:nvSpPr>
        <p:spPr>
          <a:xfrm>
            <a:off x="7099041" y="3246640"/>
            <a:ext cx="2069053" cy="2820777"/>
          </a:xfrm>
          <a:prstGeom prst="rect">
            <a:avLst/>
          </a:prstGeom>
          <a:solidFill>
            <a:schemeClr val="bg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Rectangle 9">
            <a:extLst>
              <a:ext uri="{FF2B5EF4-FFF2-40B4-BE49-F238E27FC236}">
                <a16:creationId xmlns="" xmlns:a16="http://schemas.microsoft.com/office/drawing/2014/main" id="{9455025A-0387-4B0E-A1A6-AC0967700908}"/>
              </a:ext>
            </a:extLst>
          </p:cNvPr>
          <p:cNvSpPr/>
          <p:nvPr/>
        </p:nvSpPr>
        <p:spPr>
          <a:xfrm>
            <a:off x="5029988" y="3688604"/>
            <a:ext cx="2069054" cy="2378812"/>
          </a:xfrm>
          <a:prstGeom prst="rect">
            <a:avLst/>
          </a:prstGeom>
          <a:solidFill>
            <a:srgbClr val="66FF6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ectangle 10">
            <a:extLst>
              <a:ext uri="{FF2B5EF4-FFF2-40B4-BE49-F238E27FC236}">
                <a16:creationId xmlns="" xmlns:a16="http://schemas.microsoft.com/office/drawing/2014/main" id="{979DF2F2-2AAF-423B-9C1A-E3CA37AC6BBB}"/>
              </a:ext>
            </a:extLst>
          </p:cNvPr>
          <p:cNvSpPr/>
          <p:nvPr/>
        </p:nvSpPr>
        <p:spPr>
          <a:xfrm>
            <a:off x="2987884" y="4084563"/>
            <a:ext cx="2042102" cy="1982855"/>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8" name="Rectangle 11">
            <a:extLst>
              <a:ext uri="{FF2B5EF4-FFF2-40B4-BE49-F238E27FC236}">
                <a16:creationId xmlns="" xmlns:a16="http://schemas.microsoft.com/office/drawing/2014/main" id="{D8FAC203-2011-4453-B617-FFB3DD1E00E9}"/>
              </a:ext>
            </a:extLst>
          </p:cNvPr>
          <p:cNvSpPr/>
          <p:nvPr/>
        </p:nvSpPr>
        <p:spPr>
          <a:xfrm>
            <a:off x="932387" y="4495694"/>
            <a:ext cx="2055497" cy="1571722"/>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TextBox 18">
            <a:extLst>
              <a:ext uri="{FF2B5EF4-FFF2-40B4-BE49-F238E27FC236}">
                <a16:creationId xmlns="" xmlns:a16="http://schemas.microsoft.com/office/drawing/2014/main" id="{314082F2-4BAD-44A6-AF6A-9285015585DB}"/>
              </a:ext>
            </a:extLst>
          </p:cNvPr>
          <p:cNvSpPr txBox="1"/>
          <p:nvPr/>
        </p:nvSpPr>
        <p:spPr>
          <a:xfrm>
            <a:off x="1306286" y="3727305"/>
            <a:ext cx="1480457" cy="307777"/>
          </a:xfrm>
          <a:prstGeom prst="rect">
            <a:avLst/>
          </a:prstGeom>
          <a:noFill/>
        </p:spPr>
        <p:txBody>
          <a:bodyPr wrap="square" rtlCol="0">
            <a:spAutoFit/>
          </a:bodyPr>
          <a:lstStyle/>
          <a:p>
            <a:pPr algn="ctr"/>
            <a:r>
              <a:rPr lang="el-GR" altLang="ko-KR" sz="1400" b="1" dirty="0" smtClean="0">
                <a:solidFill>
                  <a:srgbClr val="002060"/>
                </a:solidFill>
                <a:cs typeface="Arial" pitchFamily="34" charset="0"/>
              </a:rPr>
              <a:t>Α.Ε.Α.Ε.Ο.Π.Π.</a:t>
            </a:r>
            <a:endParaRPr lang="ko-KR" altLang="en-US" sz="1400" b="1" dirty="0">
              <a:solidFill>
                <a:srgbClr val="002060"/>
              </a:solidFill>
              <a:cs typeface="Arial" pitchFamily="34" charset="0"/>
            </a:endParaRPr>
          </a:p>
        </p:txBody>
      </p:sp>
      <p:sp>
        <p:nvSpPr>
          <p:cNvPr id="20" name="TextBox 19">
            <a:extLst>
              <a:ext uri="{FF2B5EF4-FFF2-40B4-BE49-F238E27FC236}">
                <a16:creationId xmlns="" xmlns:a16="http://schemas.microsoft.com/office/drawing/2014/main" id="{A01A7B38-9CD0-43B0-BBE2-116116D27F63}"/>
              </a:ext>
            </a:extLst>
          </p:cNvPr>
          <p:cNvSpPr txBox="1"/>
          <p:nvPr/>
        </p:nvSpPr>
        <p:spPr>
          <a:xfrm>
            <a:off x="3507693" y="3299856"/>
            <a:ext cx="1002485" cy="307777"/>
          </a:xfrm>
          <a:prstGeom prst="rect">
            <a:avLst/>
          </a:prstGeom>
          <a:noFill/>
        </p:spPr>
        <p:txBody>
          <a:bodyPr wrap="square" rtlCol="0">
            <a:spAutoFit/>
          </a:bodyPr>
          <a:lstStyle/>
          <a:p>
            <a:pPr algn="ctr"/>
            <a:r>
              <a:rPr lang="el-GR" altLang="ko-KR" sz="1400" b="1" dirty="0" smtClean="0">
                <a:solidFill>
                  <a:srgbClr val="002060"/>
                </a:solidFill>
                <a:cs typeface="Arial" pitchFamily="34" charset="0"/>
              </a:rPr>
              <a:t>Α.Σ.Ο.Φ.</a:t>
            </a:r>
            <a:endParaRPr lang="ko-KR" altLang="en-US" sz="1400" b="1" dirty="0">
              <a:solidFill>
                <a:srgbClr val="002060"/>
              </a:solidFill>
              <a:cs typeface="Arial" pitchFamily="34" charset="0"/>
            </a:endParaRPr>
          </a:p>
        </p:txBody>
      </p:sp>
      <p:sp>
        <p:nvSpPr>
          <p:cNvPr id="21" name="TextBox 20">
            <a:extLst>
              <a:ext uri="{FF2B5EF4-FFF2-40B4-BE49-F238E27FC236}">
                <a16:creationId xmlns="" xmlns:a16="http://schemas.microsoft.com/office/drawing/2014/main" id="{CF0B5A58-2E50-4E36-9C18-683C49ADB133}"/>
              </a:ext>
            </a:extLst>
          </p:cNvPr>
          <p:cNvSpPr txBox="1"/>
          <p:nvPr/>
        </p:nvSpPr>
        <p:spPr>
          <a:xfrm>
            <a:off x="5370287" y="2872407"/>
            <a:ext cx="1576066" cy="307777"/>
          </a:xfrm>
          <a:prstGeom prst="rect">
            <a:avLst/>
          </a:prstGeom>
          <a:noFill/>
        </p:spPr>
        <p:txBody>
          <a:bodyPr wrap="square" rtlCol="0">
            <a:spAutoFit/>
          </a:bodyPr>
          <a:lstStyle/>
          <a:p>
            <a:pPr algn="ctr"/>
            <a:r>
              <a:rPr lang="el-GR" altLang="ko-KR" sz="1400" b="1" dirty="0">
                <a:solidFill>
                  <a:srgbClr val="002060"/>
                </a:solidFill>
                <a:cs typeface="Arial" pitchFamily="34" charset="0"/>
              </a:rPr>
              <a:t>Μ.Ε.Μ.Ε.Ο.Π.Π</a:t>
            </a:r>
            <a:endParaRPr lang="ko-KR" altLang="en-US" sz="1400" b="1" dirty="0">
              <a:solidFill>
                <a:srgbClr val="002060"/>
              </a:solidFill>
              <a:cs typeface="Arial" pitchFamily="34" charset="0"/>
            </a:endParaRPr>
          </a:p>
        </p:txBody>
      </p:sp>
      <p:sp>
        <p:nvSpPr>
          <p:cNvPr id="22" name="TextBox 21">
            <a:extLst>
              <a:ext uri="{FF2B5EF4-FFF2-40B4-BE49-F238E27FC236}">
                <a16:creationId xmlns="" xmlns:a16="http://schemas.microsoft.com/office/drawing/2014/main" id="{92B1FE9C-E64F-4162-9D3C-92C1C5F8837A}"/>
              </a:ext>
            </a:extLst>
          </p:cNvPr>
          <p:cNvSpPr txBox="1"/>
          <p:nvPr/>
        </p:nvSpPr>
        <p:spPr>
          <a:xfrm>
            <a:off x="7645801" y="2444958"/>
            <a:ext cx="1002485" cy="307777"/>
          </a:xfrm>
          <a:prstGeom prst="rect">
            <a:avLst/>
          </a:prstGeom>
          <a:noFill/>
        </p:spPr>
        <p:txBody>
          <a:bodyPr wrap="square" rtlCol="0">
            <a:spAutoFit/>
          </a:bodyPr>
          <a:lstStyle/>
          <a:p>
            <a:pPr algn="ctr"/>
            <a:r>
              <a:rPr lang="el-GR" altLang="ko-KR" sz="1400" b="1" dirty="0">
                <a:solidFill>
                  <a:srgbClr val="002060"/>
                </a:solidFill>
                <a:cs typeface="Arial" pitchFamily="34" charset="0"/>
              </a:rPr>
              <a:t>Μ.Ε.Π.Π.</a:t>
            </a:r>
            <a:endParaRPr lang="ko-KR" altLang="en-US" sz="1400" b="1" dirty="0">
              <a:solidFill>
                <a:srgbClr val="002060"/>
              </a:solidFill>
              <a:cs typeface="Arial" pitchFamily="34" charset="0"/>
            </a:endParaRPr>
          </a:p>
        </p:txBody>
      </p:sp>
      <p:sp>
        <p:nvSpPr>
          <p:cNvPr id="23" name="TextBox 22">
            <a:extLst>
              <a:ext uri="{FF2B5EF4-FFF2-40B4-BE49-F238E27FC236}">
                <a16:creationId xmlns="" xmlns:a16="http://schemas.microsoft.com/office/drawing/2014/main" id="{1A8D21A9-00CE-4E72-9FA0-C8F67A52636E}"/>
              </a:ext>
            </a:extLst>
          </p:cNvPr>
          <p:cNvSpPr txBox="1"/>
          <p:nvPr/>
        </p:nvSpPr>
        <p:spPr>
          <a:xfrm>
            <a:off x="9714857" y="2017509"/>
            <a:ext cx="1228914" cy="307777"/>
          </a:xfrm>
          <a:prstGeom prst="rect">
            <a:avLst/>
          </a:prstGeom>
          <a:noFill/>
        </p:spPr>
        <p:txBody>
          <a:bodyPr wrap="square" rtlCol="0">
            <a:spAutoFit/>
          </a:bodyPr>
          <a:lstStyle/>
          <a:p>
            <a:pPr algn="ctr"/>
            <a:r>
              <a:rPr lang="el-GR" sz="1400" b="1" dirty="0" smtClean="0">
                <a:solidFill>
                  <a:srgbClr val="002060"/>
                </a:solidFill>
              </a:rPr>
              <a:t>Μ.Ε.Ο.Π.Π.</a:t>
            </a:r>
            <a:endParaRPr lang="ko-KR" altLang="en-US" sz="1400" b="1" dirty="0">
              <a:solidFill>
                <a:schemeClr val="bg1"/>
              </a:solidFill>
              <a:cs typeface="Arial" pitchFamily="34" charset="0"/>
            </a:endParaRPr>
          </a:p>
        </p:txBody>
      </p:sp>
      <p:sp>
        <p:nvSpPr>
          <p:cNvPr id="24" name="TextBox 23">
            <a:extLst>
              <a:ext uri="{FF2B5EF4-FFF2-40B4-BE49-F238E27FC236}">
                <a16:creationId xmlns="" xmlns:a16="http://schemas.microsoft.com/office/drawing/2014/main" id="{EE8AC5A9-0842-4658-BC2E-35021DD23B42}"/>
              </a:ext>
            </a:extLst>
          </p:cNvPr>
          <p:cNvSpPr txBox="1"/>
          <p:nvPr/>
        </p:nvSpPr>
        <p:spPr>
          <a:xfrm>
            <a:off x="932387" y="4708398"/>
            <a:ext cx="2028545" cy="1384995"/>
          </a:xfrm>
          <a:prstGeom prst="rect">
            <a:avLst/>
          </a:prstGeom>
          <a:noFill/>
        </p:spPr>
        <p:txBody>
          <a:bodyPr wrap="square" rtlCol="0">
            <a:spAutoFit/>
          </a:bodyPr>
          <a:lstStyle/>
          <a:p>
            <a:pPr algn="ctr"/>
            <a:r>
              <a:rPr lang="el-GR" altLang="ko-KR" sz="1200" b="1" dirty="0">
                <a:solidFill>
                  <a:srgbClr val="002060"/>
                </a:solidFill>
                <a:cs typeface="Arial" pitchFamily="34" charset="0"/>
              </a:rPr>
              <a:t>Αρχείο Εκθέσεων Αξιολόγησης Εθελοντικών Οργανώσεων Πολιτικής </a:t>
            </a:r>
            <a:r>
              <a:rPr lang="el-GR" altLang="ko-KR" sz="1200" b="1" dirty="0" smtClean="0">
                <a:solidFill>
                  <a:srgbClr val="002060"/>
                </a:solidFill>
                <a:cs typeface="Arial" pitchFamily="34" charset="0"/>
              </a:rPr>
              <a:t>Προστασίας</a:t>
            </a:r>
            <a:r>
              <a:rPr lang="el-GR" altLang="ko-KR" sz="1200" dirty="0" smtClean="0">
                <a:solidFill>
                  <a:srgbClr val="002060"/>
                </a:solidFill>
                <a:cs typeface="Arial" pitchFamily="34" charset="0"/>
              </a:rPr>
              <a:t>, </a:t>
            </a:r>
            <a:r>
              <a:rPr lang="el-GR" altLang="ko-KR" sz="1200" dirty="0">
                <a:solidFill>
                  <a:srgbClr val="002060"/>
                </a:solidFill>
                <a:cs typeface="Arial" pitchFamily="34" charset="0"/>
              </a:rPr>
              <a:t>στο οποίο καταχωρίζονται οι Εκθέσεις Αξιολόγησης</a:t>
            </a:r>
            <a:endParaRPr lang="en-US" altLang="ko-KR" sz="1200" dirty="0">
              <a:solidFill>
                <a:srgbClr val="002060"/>
              </a:solidFill>
              <a:cs typeface="Arial" pitchFamily="34" charset="0"/>
            </a:endParaRPr>
          </a:p>
        </p:txBody>
      </p:sp>
      <p:sp>
        <p:nvSpPr>
          <p:cNvPr id="25" name="TextBox 24">
            <a:extLst>
              <a:ext uri="{FF2B5EF4-FFF2-40B4-BE49-F238E27FC236}">
                <a16:creationId xmlns="" xmlns:a16="http://schemas.microsoft.com/office/drawing/2014/main" id="{AE0F4336-1E53-4C94-B9F9-64022E9A4E9B}"/>
              </a:ext>
            </a:extLst>
          </p:cNvPr>
          <p:cNvSpPr txBox="1"/>
          <p:nvPr/>
        </p:nvSpPr>
        <p:spPr>
          <a:xfrm>
            <a:off x="3169294" y="4284333"/>
            <a:ext cx="1711933" cy="1569660"/>
          </a:xfrm>
          <a:prstGeom prst="rect">
            <a:avLst/>
          </a:prstGeom>
          <a:noFill/>
        </p:spPr>
        <p:txBody>
          <a:bodyPr wrap="square" rtlCol="0">
            <a:spAutoFit/>
          </a:bodyPr>
          <a:lstStyle/>
          <a:p>
            <a:pPr algn="ctr"/>
            <a:r>
              <a:rPr lang="el-GR" altLang="ko-KR" sz="1200" b="1" dirty="0">
                <a:solidFill>
                  <a:srgbClr val="002060"/>
                </a:solidFill>
                <a:cs typeface="Arial" pitchFamily="34" charset="0"/>
              </a:rPr>
              <a:t>Αρχείο Συνεργαζόμενων Οργανώσεων και </a:t>
            </a:r>
            <a:r>
              <a:rPr lang="el-GR" altLang="ko-KR" sz="1200" b="1" dirty="0" smtClean="0">
                <a:solidFill>
                  <a:srgbClr val="002060"/>
                </a:solidFill>
                <a:cs typeface="Arial" pitchFamily="34" charset="0"/>
              </a:rPr>
              <a:t>Φορέων</a:t>
            </a:r>
            <a:r>
              <a:rPr lang="el-GR" altLang="ko-KR" sz="1200" dirty="0" smtClean="0">
                <a:solidFill>
                  <a:srgbClr val="002060"/>
                </a:solidFill>
                <a:cs typeface="Arial" pitchFamily="34" charset="0"/>
              </a:rPr>
              <a:t>, </a:t>
            </a:r>
            <a:r>
              <a:rPr lang="el-GR" altLang="ko-KR" sz="1200" dirty="0">
                <a:solidFill>
                  <a:srgbClr val="002060"/>
                </a:solidFill>
                <a:cs typeface="Arial" pitchFamily="34" charset="0"/>
              </a:rPr>
              <a:t>στο οποίο καταχωρίζονται οι Οργανώσεις και οι Φορείς του άρθρου 72 του παρόντος</a:t>
            </a:r>
            <a:endParaRPr lang="en-US" altLang="ko-KR" sz="1200" dirty="0">
              <a:solidFill>
                <a:srgbClr val="002060"/>
              </a:solidFill>
              <a:cs typeface="Arial" pitchFamily="34" charset="0"/>
            </a:endParaRPr>
          </a:p>
        </p:txBody>
      </p:sp>
      <p:sp>
        <p:nvSpPr>
          <p:cNvPr id="26" name="TextBox 25">
            <a:extLst>
              <a:ext uri="{FF2B5EF4-FFF2-40B4-BE49-F238E27FC236}">
                <a16:creationId xmlns="" xmlns:a16="http://schemas.microsoft.com/office/drawing/2014/main" id="{E7FBB3F7-71B3-4ED7-A2C7-0F40D26452D1}"/>
              </a:ext>
            </a:extLst>
          </p:cNvPr>
          <p:cNvSpPr txBox="1"/>
          <p:nvPr/>
        </p:nvSpPr>
        <p:spPr>
          <a:xfrm>
            <a:off x="5234419" y="3860268"/>
            <a:ext cx="1711933" cy="2123658"/>
          </a:xfrm>
          <a:prstGeom prst="rect">
            <a:avLst/>
          </a:prstGeom>
          <a:noFill/>
        </p:spPr>
        <p:txBody>
          <a:bodyPr wrap="square" rtlCol="0">
            <a:spAutoFit/>
          </a:bodyPr>
          <a:lstStyle/>
          <a:p>
            <a:pPr algn="ctr"/>
            <a:r>
              <a:rPr lang="el-GR" altLang="ko-KR" sz="1200" b="1" dirty="0">
                <a:solidFill>
                  <a:srgbClr val="002060"/>
                </a:solidFill>
                <a:cs typeface="Arial" pitchFamily="34" charset="0"/>
              </a:rPr>
              <a:t>Μητρώο Εξοπλισμού και Μέσων Εθελοντικών Οργανώσεων Πολιτικής </a:t>
            </a:r>
            <a:r>
              <a:rPr lang="el-GR" altLang="ko-KR" sz="1200" b="1" dirty="0" smtClean="0">
                <a:solidFill>
                  <a:srgbClr val="002060"/>
                </a:solidFill>
                <a:cs typeface="Arial" pitchFamily="34" charset="0"/>
              </a:rPr>
              <a:t>Προστασίας</a:t>
            </a:r>
            <a:r>
              <a:rPr lang="el-GR" altLang="ko-KR" sz="1200" dirty="0" smtClean="0">
                <a:solidFill>
                  <a:srgbClr val="002060"/>
                </a:solidFill>
                <a:cs typeface="Arial" pitchFamily="34" charset="0"/>
              </a:rPr>
              <a:t>, </a:t>
            </a:r>
            <a:r>
              <a:rPr lang="el-GR" altLang="ko-KR" sz="1200" dirty="0">
                <a:solidFill>
                  <a:srgbClr val="002060"/>
                </a:solidFill>
                <a:cs typeface="Arial" pitchFamily="34" charset="0"/>
              </a:rPr>
              <a:t>στο οποίο εγγράφονται υλικά και μέσα των εθελοντικών οργανώσεων Πολιτικής Προστασίας</a:t>
            </a:r>
            <a:endParaRPr lang="en-US" altLang="ko-KR" sz="1200" dirty="0">
              <a:solidFill>
                <a:srgbClr val="002060"/>
              </a:solidFill>
              <a:cs typeface="Arial" pitchFamily="34" charset="0"/>
            </a:endParaRPr>
          </a:p>
        </p:txBody>
      </p:sp>
      <p:sp>
        <p:nvSpPr>
          <p:cNvPr id="27" name="TextBox 26">
            <a:extLst>
              <a:ext uri="{FF2B5EF4-FFF2-40B4-BE49-F238E27FC236}">
                <a16:creationId xmlns="" xmlns:a16="http://schemas.microsoft.com/office/drawing/2014/main" id="{278DCFBA-B190-45F7-864C-F7236E8FB0CA}"/>
              </a:ext>
            </a:extLst>
          </p:cNvPr>
          <p:cNvSpPr txBox="1"/>
          <p:nvPr/>
        </p:nvSpPr>
        <p:spPr>
          <a:xfrm>
            <a:off x="7299544" y="3436203"/>
            <a:ext cx="1711933" cy="2123658"/>
          </a:xfrm>
          <a:prstGeom prst="rect">
            <a:avLst/>
          </a:prstGeom>
          <a:noFill/>
        </p:spPr>
        <p:txBody>
          <a:bodyPr wrap="square" rtlCol="0">
            <a:spAutoFit/>
          </a:bodyPr>
          <a:lstStyle/>
          <a:p>
            <a:pPr algn="ctr"/>
            <a:r>
              <a:rPr lang="el-GR" altLang="ko-KR" sz="1200" b="1" dirty="0">
                <a:solidFill>
                  <a:srgbClr val="002060"/>
                </a:solidFill>
                <a:cs typeface="Arial" pitchFamily="34" charset="0"/>
              </a:rPr>
              <a:t>Μητρώο Εθελοντών Πολιτικής </a:t>
            </a:r>
            <a:r>
              <a:rPr lang="el-GR" altLang="ko-KR" sz="1200" b="1" dirty="0" smtClean="0">
                <a:solidFill>
                  <a:srgbClr val="002060"/>
                </a:solidFill>
                <a:cs typeface="Arial" pitchFamily="34" charset="0"/>
              </a:rPr>
              <a:t>Προστασίας</a:t>
            </a:r>
            <a:r>
              <a:rPr lang="el-GR" altLang="ko-KR" sz="1200" dirty="0" smtClean="0">
                <a:solidFill>
                  <a:srgbClr val="002060"/>
                </a:solidFill>
                <a:cs typeface="Arial" pitchFamily="34" charset="0"/>
              </a:rPr>
              <a:t>, </a:t>
            </a:r>
            <a:r>
              <a:rPr lang="el-GR" altLang="ko-KR" sz="1200" dirty="0">
                <a:solidFill>
                  <a:srgbClr val="002060"/>
                </a:solidFill>
                <a:cs typeface="Arial" pitchFamily="34" charset="0"/>
              </a:rPr>
              <a:t>στο οποίο εγγράφονται τα μέλη των εθελοντικών οργανώσεων Πολιτικής Προστασίας που πληρούν τις προϋποθέσεις του άρθρου 59 του παρόντος.</a:t>
            </a:r>
            <a:endParaRPr lang="en-US" altLang="ko-KR" sz="1200" dirty="0">
              <a:solidFill>
                <a:srgbClr val="002060"/>
              </a:solidFill>
              <a:cs typeface="Arial" pitchFamily="34" charset="0"/>
            </a:endParaRPr>
          </a:p>
        </p:txBody>
      </p:sp>
      <p:sp>
        <p:nvSpPr>
          <p:cNvPr id="28" name="TextBox 27"/>
          <p:cNvSpPr txBox="1"/>
          <p:nvPr/>
        </p:nvSpPr>
        <p:spPr>
          <a:xfrm>
            <a:off x="9212297" y="2968178"/>
            <a:ext cx="2024853" cy="1569660"/>
          </a:xfrm>
          <a:prstGeom prst="rect">
            <a:avLst/>
          </a:prstGeom>
          <a:noFill/>
        </p:spPr>
        <p:txBody>
          <a:bodyPr wrap="square" rtlCol="0">
            <a:spAutoFit/>
          </a:bodyPr>
          <a:lstStyle/>
          <a:p>
            <a:r>
              <a:rPr lang="el-GR" sz="1200" b="1" dirty="0">
                <a:solidFill>
                  <a:srgbClr val="002060"/>
                </a:solidFill>
              </a:rPr>
              <a:t>Μητρώο Εθελοντικών Οργανώσεων Πολιτικής </a:t>
            </a:r>
            <a:r>
              <a:rPr lang="el-GR" sz="1200" b="1" dirty="0" smtClean="0">
                <a:solidFill>
                  <a:srgbClr val="002060"/>
                </a:solidFill>
              </a:rPr>
              <a:t>Προστασίας, </a:t>
            </a:r>
            <a:r>
              <a:rPr lang="el-GR" sz="1200" dirty="0">
                <a:solidFill>
                  <a:srgbClr val="002060"/>
                </a:solidFill>
              </a:rPr>
              <a:t>στο οποίο εγγράφονται οι Εθελοντικές Οργανώσεις Πολιτικής Προστασίας, που πληρούν τις προϋποθέσεις του άρθρου 58 του παρόντος</a:t>
            </a:r>
            <a:endParaRPr lang="el-GR" sz="1200" dirty="0"/>
          </a:p>
        </p:txBody>
      </p:sp>
      <p:sp>
        <p:nvSpPr>
          <p:cNvPr id="29" name="Ορθογώνιο 28"/>
          <p:cNvSpPr/>
          <p:nvPr/>
        </p:nvSpPr>
        <p:spPr>
          <a:xfrm>
            <a:off x="130045" y="280402"/>
            <a:ext cx="6745869" cy="492443"/>
          </a:xfrm>
          <a:prstGeom prst="rect">
            <a:avLst/>
          </a:prstGeom>
        </p:spPr>
        <p:txBody>
          <a:bodyPr wrap="square">
            <a:spAutoFit/>
          </a:bodyPr>
          <a:lstStyle/>
          <a:p>
            <a:pPr algn="ctr"/>
            <a:r>
              <a:rPr lang="el-GR" sz="2600" b="1" dirty="0" smtClean="0">
                <a:solidFill>
                  <a:srgbClr val="002060"/>
                </a:solidFill>
              </a:rPr>
              <a:t>ΜΗΤΡΩΑ ΕΘΕΛΟΝΤΙΚΩΝ ΟΡΓΑΝΩΣΕΩΝ</a:t>
            </a:r>
            <a:endParaRPr lang="el-GR" sz="2600" b="1" dirty="0">
              <a:solidFill>
                <a:srgbClr val="002060"/>
              </a:solidFill>
            </a:endParaRPr>
          </a:p>
        </p:txBody>
      </p:sp>
      <p:sp>
        <p:nvSpPr>
          <p:cNvPr id="30" name="TextBox 29"/>
          <p:cNvSpPr txBox="1"/>
          <p:nvPr/>
        </p:nvSpPr>
        <p:spPr>
          <a:xfrm>
            <a:off x="8022880" y="406137"/>
            <a:ext cx="3804503" cy="369332"/>
          </a:xfrm>
          <a:prstGeom prst="rect">
            <a:avLst/>
          </a:prstGeom>
          <a:noFill/>
        </p:spPr>
        <p:txBody>
          <a:bodyPr wrap="square" rtlCol="0">
            <a:spAutoFit/>
          </a:bodyPr>
          <a:lstStyle/>
          <a:p>
            <a:r>
              <a:rPr lang="el-GR" b="1" u="sng" dirty="0" smtClean="0">
                <a:solidFill>
                  <a:srgbClr val="002060"/>
                </a:solidFill>
              </a:rPr>
              <a:t>Εννοιολογικές Προσεγγίσεις</a:t>
            </a:r>
            <a:endParaRPr lang="el-GR" b="1" u="sng" dirty="0">
              <a:solidFill>
                <a:srgbClr val="002060"/>
              </a:solidFill>
            </a:endParaRPr>
          </a:p>
        </p:txBody>
      </p:sp>
    </p:spTree>
    <p:extLst>
      <p:ext uri="{BB962C8B-B14F-4D97-AF65-F5344CB8AC3E}">
        <p14:creationId xmlns:p14="http://schemas.microsoft.com/office/powerpoint/2010/main" val="3463349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110758" y="278923"/>
            <a:ext cx="6888360" cy="523220"/>
          </a:xfrm>
          <a:prstGeom prst="rect">
            <a:avLst/>
          </a:prstGeom>
        </p:spPr>
        <p:txBody>
          <a:bodyPr wrap="none">
            <a:spAutoFit/>
          </a:bodyPr>
          <a:lstStyle/>
          <a:p>
            <a:pPr algn="ctr"/>
            <a:r>
              <a:rPr lang="el-GR" sz="2800" b="1" dirty="0" smtClean="0">
                <a:solidFill>
                  <a:srgbClr val="002060"/>
                </a:solidFill>
              </a:rPr>
              <a:t>ΑΠΟΣΤΟΛΗ ΕΘΕΛΟΝΤΙΚΩΝ ΟΜΑΔΩΝ</a:t>
            </a:r>
            <a:endParaRPr lang="el-GR" sz="2800" b="1" dirty="0">
              <a:solidFill>
                <a:srgbClr val="002060"/>
              </a:solidFill>
            </a:endParaRPr>
          </a:p>
        </p:txBody>
      </p:sp>
      <p:sp>
        <p:nvSpPr>
          <p:cNvPr id="30" name="Hexagon 68">
            <a:extLst>
              <a:ext uri="{FF2B5EF4-FFF2-40B4-BE49-F238E27FC236}">
                <a16:creationId xmlns="" xmlns:a16="http://schemas.microsoft.com/office/drawing/2014/main" id="{9022950D-1900-4507-9E3E-BDD2E111E34D}"/>
              </a:ext>
            </a:extLst>
          </p:cNvPr>
          <p:cNvSpPr/>
          <p:nvPr/>
        </p:nvSpPr>
        <p:spPr>
          <a:xfrm rot="10800000">
            <a:off x="4563050" y="3292510"/>
            <a:ext cx="4125238" cy="2483033"/>
          </a:xfrm>
          <a:custGeom>
            <a:avLst/>
            <a:gdLst/>
            <a:ahLst/>
            <a:cxnLst/>
            <a:rect l="l" t="t" r="r" b="b"/>
            <a:pathLst>
              <a:path w="4125238" h="2483033">
                <a:moveTo>
                  <a:pt x="780492" y="242020"/>
                </a:moveTo>
                <a:lnTo>
                  <a:pt x="280743" y="1241517"/>
                </a:lnTo>
                <a:lnTo>
                  <a:pt x="780492" y="2241014"/>
                </a:lnTo>
                <a:lnTo>
                  <a:pt x="2099829" y="2241014"/>
                </a:lnTo>
                <a:lnTo>
                  <a:pt x="2599577" y="1241517"/>
                </a:lnTo>
                <a:lnTo>
                  <a:pt x="2099829" y="242020"/>
                </a:lnTo>
                <a:close/>
                <a:moveTo>
                  <a:pt x="2186212" y="0"/>
                </a:moveTo>
                <a:lnTo>
                  <a:pt x="3407726" y="0"/>
                </a:lnTo>
                <a:cubicBezTo>
                  <a:pt x="3699951" y="0"/>
                  <a:pt x="3936847" y="236897"/>
                  <a:pt x="3936847" y="529122"/>
                </a:cubicBezTo>
                <a:lnTo>
                  <a:pt x="3936847" y="907065"/>
                </a:lnTo>
                <a:lnTo>
                  <a:pt x="4125238" y="907065"/>
                </a:lnTo>
                <a:lnTo>
                  <a:pt x="3822883" y="1209420"/>
                </a:lnTo>
                <a:lnTo>
                  <a:pt x="3520528" y="907065"/>
                </a:lnTo>
                <a:lnTo>
                  <a:pt x="3708920" y="907065"/>
                </a:lnTo>
                <a:lnTo>
                  <a:pt x="3708920" y="529122"/>
                </a:lnTo>
                <a:cubicBezTo>
                  <a:pt x="3708920" y="362777"/>
                  <a:pt x="3574071" y="227928"/>
                  <a:pt x="3407726" y="227928"/>
                </a:cubicBezTo>
                <a:lnTo>
                  <a:pt x="2373526" y="227928"/>
                </a:lnTo>
                <a:lnTo>
                  <a:pt x="2880320" y="1241517"/>
                </a:lnTo>
                <a:lnTo>
                  <a:pt x="2259562" y="2483033"/>
                </a:lnTo>
                <a:lnTo>
                  <a:pt x="620759" y="2483033"/>
                </a:lnTo>
                <a:lnTo>
                  <a:pt x="0" y="1241517"/>
                </a:lnTo>
                <a:lnTo>
                  <a:pt x="620759" y="1"/>
                </a:lnTo>
                <a:lnTo>
                  <a:pt x="2186212" y="1"/>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1" name="Hexagon 68">
            <a:extLst>
              <a:ext uri="{FF2B5EF4-FFF2-40B4-BE49-F238E27FC236}">
                <a16:creationId xmlns="" xmlns:a16="http://schemas.microsoft.com/office/drawing/2014/main" id="{7AE2D459-14D1-46D4-9BB5-77C992E3F56C}"/>
              </a:ext>
            </a:extLst>
          </p:cNvPr>
          <p:cNvSpPr/>
          <p:nvPr/>
        </p:nvSpPr>
        <p:spPr>
          <a:xfrm>
            <a:off x="3554938" y="2052394"/>
            <a:ext cx="4125238" cy="2483033"/>
          </a:xfrm>
          <a:custGeom>
            <a:avLst/>
            <a:gdLst/>
            <a:ahLst/>
            <a:cxnLst/>
            <a:rect l="l" t="t" r="r" b="b"/>
            <a:pathLst>
              <a:path w="4125238" h="2483033">
                <a:moveTo>
                  <a:pt x="780492" y="242020"/>
                </a:moveTo>
                <a:lnTo>
                  <a:pt x="280743" y="1241517"/>
                </a:lnTo>
                <a:lnTo>
                  <a:pt x="780492" y="2241014"/>
                </a:lnTo>
                <a:lnTo>
                  <a:pt x="2099829" y="2241014"/>
                </a:lnTo>
                <a:lnTo>
                  <a:pt x="2599577" y="1241517"/>
                </a:lnTo>
                <a:lnTo>
                  <a:pt x="2099829" y="242020"/>
                </a:lnTo>
                <a:close/>
                <a:moveTo>
                  <a:pt x="2186212" y="0"/>
                </a:moveTo>
                <a:lnTo>
                  <a:pt x="3407726" y="0"/>
                </a:lnTo>
                <a:cubicBezTo>
                  <a:pt x="3699951" y="0"/>
                  <a:pt x="3936847" y="236897"/>
                  <a:pt x="3936847" y="529122"/>
                </a:cubicBezTo>
                <a:lnTo>
                  <a:pt x="3936847" y="907065"/>
                </a:lnTo>
                <a:lnTo>
                  <a:pt x="4125238" y="907065"/>
                </a:lnTo>
                <a:lnTo>
                  <a:pt x="3822883" y="1209420"/>
                </a:lnTo>
                <a:lnTo>
                  <a:pt x="3520528" y="907065"/>
                </a:lnTo>
                <a:lnTo>
                  <a:pt x="3708920" y="907065"/>
                </a:lnTo>
                <a:lnTo>
                  <a:pt x="3708920" y="529122"/>
                </a:lnTo>
                <a:cubicBezTo>
                  <a:pt x="3708920" y="362777"/>
                  <a:pt x="3574071" y="227928"/>
                  <a:pt x="3407726" y="227928"/>
                </a:cubicBezTo>
                <a:lnTo>
                  <a:pt x="2373526" y="227928"/>
                </a:lnTo>
                <a:lnTo>
                  <a:pt x="2880320" y="1241517"/>
                </a:lnTo>
                <a:lnTo>
                  <a:pt x="2259562" y="2483033"/>
                </a:lnTo>
                <a:lnTo>
                  <a:pt x="620759" y="2483033"/>
                </a:lnTo>
                <a:lnTo>
                  <a:pt x="0" y="1241517"/>
                </a:lnTo>
                <a:lnTo>
                  <a:pt x="620759" y="1"/>
                </a:lnTo>
                <a:lnTo>
                  <a:pt x="2186212" y="1"/>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 name="Ορθογώνιο 3"/>
          <p:cNvSpPr/>
          <p:nvPr/>
        </p:nvSpPr>
        <p:spPr>
          <a:xfrm>
            <a:off x="7978326" y="247966"/>
            <a:ext cx="4083046" cy="3293209"/>
          </a:xfrm>
          <a:prstGeom prst="rect">
            <a:avLst/>
          </a:prstGeom>
        </p:spPr>
        <p:txBody>
          <a:bodyPr wrap="square">
            <a:spAutoFit/>
          </a:bodyPr>
          <a:lstStyle/>
          <a:p>
            <a:pPr algn="just"/>
            <a:r>
              <a:rPr lang="el-GR" sz="1600" dirty="0">
                <a:solidFill>
                  <a:srgbClr val="002060"/>
                </a:solidFill>
              </a:rPr>
              <a:t>Αποστολή των Εθελοντικών Οργανώσεων Πολιτικής Προστασίας είναι η παροχή συνδρομής στους </a:t>
            </a:r>
            <a:r>
              <a:rPr lang="el-GR" sz="1600" dirty="0" smtClean="0">
                <a:solidFill>
                  <a:srgbClr val="002060"/>
                </a:solidFill>
              </a:rPr>
              <a:t>αρμόδιους </a:t>
            </a:r>
            <a:r>
              <a:rPr lang="el-GR" sz="1600" dirty="0">
                <a:solidFill>
                  <a:srgbClr val="002060"/>
                </a:solidFill>
              </a:rPr>
              <a:t>κρατικούς φορείς στο έργο της προστασίας της ζωής, της υγείας, της περιουσίας των πολιτών, καθώς και του περιβάλλοντος και της πολιτιστικής κληρονομιάς από απειλούμενες ή εν εξελίξει φυσικές, τεχνολογικές ή ανθρωπογενείς καταστροφές και απειλές, που προκαλούν καταστάσεις εκτάκτου ανάγκης κατά τη διάρκεια ειρηνικής περιόδου</a:t>
            </a:r>
            <a:r>
              <a:rPr lang="el-GR" sz="1600" dirty="0" smtClean="0">
                <a:solidFill>
                  <a:srgbClr val="002060"/>
                </a:solidFill>
              </a:rPr>
              <a:t>.</a:t>
            </a:r>
          </a:p>
          <a:p>
            <a:pPr algn="just"/>
            <a:endParaRPr lang="el-GR" sz="1600" dirty="0">
              <a:solidFill>
                <a:srgbClr val="002060"/>
              </a:solidFill>
            </a:endParaRPr>
          </a:p>
        </p:txBody>
      </p:sp>
      <p:sp>
        <p:nvSpPr>
          <p:cNvPr id="5" name="Ορθογώνιο 4"/>
          <p:cNvSpPr/>
          <p:nvPr/>
        </p:nvSpPr>
        <p:spPr>
          <a:xfrm>
            <a:off x="141950" y="4245742"/>
            <a:ext cx="3849479" cy="2062103"/>
          </a:xfrm>
          <a:prstGeom prst="rect">
            <a:avLst/>
          </a:prstGeom>
        </p:spPr>
        <p:txBody>
          <a:bodyPr wrap="square">
            <a:spAutoFit/>
          </a:bodyPr>
          <a:lstStyle/>
          <a:p>
            <a:pPr algn="just"/>
            <a:r>
              <a:rPr lang="el-GR" sz="1600" dirty="0">
                <a:solidFill>
                  <a:srgbClr val="002060"/>
                </a:solidFill>
              </a:rPr>
              <a:t>Οι Εθελοντικές Οργανώσεις Πολιτικής Προστασίας συνδράμουν τον Εθνικό Μηχανισμό, δρουν και υποστηρίζουν το έργο των αρμόδιων Αρχών και των κρατικών υπηρεσιών για την εκπλήρωση της αποστολής τους, σύμφωνα με τις αρχές της κοινωνικής αλληλεγγύης</a:t>
            </a:r>
          </a:p>
        </p:txBody>
      </p:sp>
      <p:sp>
        <p:nvSpPr>
          <p:cNvPr id="6" name="TextBox 5"/>
          <p:cNvSpPr txBox="1"/>
          <p:nvPr/>
        </p:nvSpPr>
        <p:spPr>
          <a:xfrm>
            <a:off x="4759867" y="3112953"/>
            <a:ext cx="558513" cy="400110"/>
          </a:xfrm>
          <a:prstGeom prst="rect">
            <a:avLst/>
          </a:prstGeom>
          <a:noFill/>
        </p:spPr>
        <p:txBody>
          <a:bodyPr wrap="square" rtlCol="0">
            <a:spAutoFit/>
          </a:bodyPr>
          <a:lstStyle/>
          <a:p>
            <a:r>
              <a:rPr lang="el-GR" sz="2000" b="1" dirty="0" smtClean="0">
                <a:solidFill>
                  <a:schemeClr val="tx2">
                    <a:lumMod val="60000"/>
                    <a:lumOff val="40000"/>
                  </a:schemeClr>
                </a:solidFill>
              </a:rPr>
              <a:t>01</a:t>
            </a:r>
            <a:endParaRPr lang="el-GR" sz="2000" b="1" dirty="0">
              <a:solidFill>
                <a:schemeClr val="tx2">
                  <a:lumMod val="60000"/>
                  <a:lumOff val="40000"/>
                </a:schemeClr>
              </a:solidFill>
            </a:endParaRPr>
          </a:p>
        </p:txBody>
      </p:sp>
      <p:sp>
        <p:nvSpPr>
          <p:cNvPr id="37" name="TextBox 36"/>
          <p:cNvSpPr txBox="1"/>
          <p:nvPr/>
        </p:nvSpPr>
        <p:spPr>
          <a:xfrm>
            <a:off x="6999118" y="4291602"/>
            <a:ext cx="558513" cy="400110"/>
          </a:xfrm>
          <a:prstGeom prst="rect">
            <a:avLst/>
          </a:prstGeom>
          <a:noFill/>
        </p:spPr>
        <p:txBody>
          <a:bodyPr wrap="square" rtlCol="0">
            <a:spAutoFit/>
          </a:bodyPr>
          <a:lstStyle/>
          <a:p>
            <a:r>
              <a:rPr lang="el-GR" sz="2000" b="1" dirty="0" smtClean="0">
                <a:solidFill>
                  <a:srgbClr val="002060"/>
                </a:solidFill>
              </a:rPr>
              <a:t>02</a:t>
            </a:r>
            <a:endParaRPr lang="el-GR" sz="2000" b="1" dirty="0">
              <a:solidFill>
                <a:srgbClr val="002060"/>
              </a:solidFill>
            </a:endParaRPr>
          </a:p>
        </p:txBody>
      </p:sp>
    </p:spTree>
    <p:extLst>
      <p:ext uri="{BB962C8B-B14F-4D97-AF65-F5344CB8AC3E}">
        <p14:creationId xmlns:p14="http://schemas.microsoft.com/office/powerpoint/2010/main" val="15793077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99645" y="247966"/>
            <a:ext cx="7211645" cy="492443"/>
          </a:xfrm>
          <a:prstGeom prst="rect">
            <a:avLst/>
          </a:prstGeom>
        </p:spPr>
        <p:txBody>
          <a:bodyPr wrap="square">
            <a:spAutoFit/>
          </a:bodyPr>
          <a:lstStyle/>
          <a:p>
            <a:pPr algn="ctr"/>
            <a:r>
              <a:rPr lang="el-GR" sz="2600" b="1" dirty="0" smtClean="0">
                <a:solidFill>
                  <a:srgbClr val="002060"/>
                </a:solidFill>
              </a:rPr>
              <a:t>ΔΡΑΣΕΙΣ ΕΘΕΛΟΝΤΙΚΩΝ ΟΡΓΑΝΩΣΕΩΝ</a:t>
            </a:r>
            <a:endParaRPr lang="el-GR" sz="2600" b="1" dirty="0">
              <a:solidFill>
                <a:srgbClr val="002060"/>
              </a:solidFill>
            </a:endParaRPr>
          </a:p>
        </p:txBody>
      </p:sp>
      <p:sp>
        <p:nvSpPr>
          <p:cNvPr id="3" name="Ορθογώνιο 2"/>
          <p:cNvSpPr/>
          <p:nvPr/>
        </p:nvSpPr>
        <p:spPr>
          <a:xfrm>
            <a:off x="1167547" y="1043475"/>
            <a:ext cx="10058400" cy="923330"/>
          </a:xfrm>
          <a:prstGeom prst="rect">
            <a:avLst/>
          </a:prstGeom>
        </p:spPr>
        <p:txBody>
          <a:bodyPr wrap="square">
            <a:spAutoFit/>
          </a:bodyPr>
          <a:lstStyle/>
          <a:p>
            <a:pPr algn="just"/>
            <a:r>
              <a:rPr lang="el-GR" dirty="0">
                <a:solidFill>
                  <a:srgbClr val="002060"/>
                </a:solidFill>
              </a:rPr>
              <a:t> Οι Εθελοντικές Οργανώσεις Πολιτικής Προστασίας υποστηρίζουν τους κρατικούς φορείς σε όλες τις φάσεις του κύκλου καταστροφών, μέσω των κάτωθι δράσεων: </a:t>
            </a:r>
            <a:endParaRPr lang="el-GR" dirty="0" smtClean="0">
              <a:solidFill>
                <a:srgbClr val="002060"/>
              </a:solidFill>
            </a:endParaRPr>
          </a:p>
          <a:p>
            <a:pPr algn="ctr"/>
            <a:r>
              <a:rPr lang="el-GR" b="1" dirty="0" smtClean="0">
                <a:solidFill>
                  <a:srgbClr val="002060"/>
                </a:solidFill>
              </a:rPr>
              <a:t>α</a:t>
            </a:r>
            <a:r>
              <a:rPr lang="el-GR" b="1" dirty="0">
                <a:solidFill>
                  <a:srgbClr val="002060"/>
                </a:solidFill>
              </a:rPr>
              <a:t>. Επιχειρησιακών. </a:t>
            </a:r>
            <a:r>
              <a:rPr lang="el-GR" b="1" dirty="0" smtClean="0">
                <a:solidFill>
                  <a:srgbClr val="002060"/>
                </a:solidFill>
              </a:rPr>
              <a:t> &amp; β</a:t>
            </a:r>
            <a:r>
              <a:rPr lang="el-GR" b="1" dirty="0">
                <a:solidFill>
                  <a:srgbClr val="002060"/>
                </a:solidFill>
              </a:rPr>
              <a:t>. Υποστηρικτικών. </a:t>
            </a:r>
          </a:p>
        </p:txBody>
      </p:sp>
      <p:sp>
        <p:nvSpPr>
          <p:cNvPr id="4" name="Ορθογώνιο 3"/>
          <p:cNvSpPr/>
          <p:nvPr/>
        </p:nvSpPr>
        <p:spPr>
          <a:xfrm>
            <a:off x="74696" y="2368305"/>
            <a:ext cx="6096000" cy="3754874"/>
          </a:xfrm>
          <a:prstGeom prst="rect">
            <a:avLst/>
          </a:prstGeom>
        </p:spPr>
        <p:txBody>
          <a:bodyPr>
            <a:spAutoFit/>
          </a:bodyPr>
          <a:lstStyle/>
          <a:p>
            <a:pPr algn="ctr"/>
            <a:r>
              <a:rPr lang="el-GR" sz="1700" b="1" dirty="0" smtClean="0">
                <a:solidFill>
                  <a:srgbClr val="002060"/>
                </a:solidFill>
              </a:rPr>
              <a:t>Οι </a:t>
            </a:r>
            <a:r>
              <a:rPr lang="el-GR" sz="1700" b="1" dirty="0">
                <a:solidFill>
                  <a:srgbClr val="002060"/>
                </a:solidFill>
              </a:rPr>
              <a:t>επιχειρησιακές δράσεις αφορούν σε: </a:t>
            </a:r>
            <a:endParaRPr lang="el-GR" sz="1700" b="1" dirty="0" smtClean="0">
              <a:solidFill>
                <a:srgbClr val="002060"/>
              </a:solidFill>
            </a:endParaRP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δασοπροστασίας για την πρόληψη των δασικών </a:t>
            </a:r>
            <a:r>
              <a:rPr lang="el-GR" sz="1700" dirty="0" smtClean="0">
                <a:solidFill>
                  <a:srgbClr val="002060"/>
                </a:solidFill>
              </a:rPr>
              <a:t>πυρκαγιών</a:t>
            </a: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δασοπυρόσβεσης για την καταστολή των δασικών </a:t>
            </a:r>
            <a:r>
              <a:rPr lang="el-GR" sz="1700" dirty="0" smtClean="0">
                <a:solidFill>
                  <a:srgbClr val="002060"/>
                </a:solidFill>
              </a:rPr>
              <a:t>πυρκαγιών</a:t>
            </a: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αστικής πυρόσβεσης για την καταστολή πυρκαγιών σε αστικό </a:t>
            </a:r>
            <a:r>
              <a:rPr lang="el-GR" sz="1700" dirty="0" smtClean="0">
                <a:solidFill>
                  <a:srgbClr val="002060"/>
                </a:solidFill>
              </a:rPr>
              <a:t>περιβάλλον</a:t>
            </a: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πρώτων βοηθειών για την εφαρμογή ακολουθίας ενεργειών αποτροπής επιδείνωσης της κατάστασης τραυματιών ή ασθενών </a:t>
            </a:r>
            <a:endParaRPr lang="el-GR" sz="1700" dirty="0" smtClean="0">
              <a:solidFill>
                <a:srgbClr val="002060"/>
              </a:solidFill>
            </a:endParaRP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έρευνας και διάσωσης που αφορούν στη διαδικασία εντοπισμού και παροχής βοήθειας σε </a:t>
            </a:r>
            <a:r>
              <a:rPr lang="el-GR" sz="1700" dirty="0" smtClean="0">
                <a:solidFill>
                  <a:srgbClr val="002060"/>
                </a:solidFill>
              </a:rPr>
              <a:t>ανθρώπους</a:t>
            </a: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παροχής βοηθείας </a:t>
            </a:r>
            <a:r>
              <a:rPr lang="el-GR" sz="1700" dirty="0" smtClean="0">
                <a:solidFill>
                  <a:srgbClr val="002060"/>
                </a:solidFill>
              </a:rPr>
              <a:t>.</a:t>
            </a:r>
            <a:endParaRPr lang="el-GR" sz="1700" dirty="0">
              <a:solidFill>
                <a:srgbClr val="002060"/>
              </a:solidFill>
            </a:endParaRPr>
          </a:p>
        </p:txBody>
      </p:sp>
      <p:sp>
        <p:nvSpPr>
          <p:cNvPr id="5" name="Ορθογώνιο 4"/>
          <p:cNvSpPr/>
          <p:nvPr/>
        </p:nvSpPr>
        <p:spPr>
          <a:xfrm>
            <a:off x="6201850" y="2127516"/>
            <a:ext cx="5859521" cy="4801314"/>
          </a:xfrm>
          <a:prstGeom prst="rect">
            <a:avLst/>
          </a:prstGeom>
        </p:spPr>
        <p:txBody>
          <a:bodyPr wrap="square">
            <a:spAutoFit/>
          </a:bodyPr>
          <a:lstStyle/>
          <a:p>
            <a:pPr algn="just"/>
            <a:r>
              <a:rPr lang="el-GR" sz="1700" b="1" dirty="0" smtClean="0">
                <a:solidFill>
                  <a:srgbClr val="002060"/>
                </a:solidFill>
              </a:rPr>
              <a:t>                 Οι Υποστηρικτικές δράσεις </a:t>
            </a:r>
            <a:r>
              <a:rPr lang="el-GR" sz="1700" b="1" dirty="0">
                <a:solidFill>
                  <a:srgbClr val="002060"/>
                </a:solidFill>
              </a:rPr>
              <a:t>αφορούν σε: </a:t>
            </a: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τηλεπικοινωνιών για την εξασφάλιση εναλλακτικών λύσεων για την αποκατάσταση των επικοινωνιών μεταξύ </a:t>
            </a:r>
            <a:r>
              <a:rPr lang="el-GR" sz="1700" dirty="0" smtClean="0">
                <a:solidFill>
                  <a:srgbClr val="002060"/>
                </a:solidFill>
              </a:rPr>
              <a:t>φορέων</a:t>
            </a: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ψυχολογικής υποστήριξης για τη στήριξη των πληγέντων, των συγγενών των θυμάτων, καθώς και των πρώτων ανταποκριτών </a:t>
            </a:r>
            <a:endParaRPr lang="el-GR" sz="1700" dirty="0" smtClean="0">
              <a:solidFill>
                <a:srgbClr val="002060"/>
              </a:solidFill>
            </a:endParaRP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ενημέρωσης και προειδοποίησης για την παροχή έγκαιρης, λειτουργικής, συντονισμένης και απρόσκοπτης πληροφόρησης πολιτών σε </a:t>
            </a:r>
            <a:r>
              <a:rPr lang="el-GR" sz="1700" dirty="0" smtClean="0">
                <a:solidFill>
                  <a:srgbClr val="002060"/>
                </a:solidFill>
              </a:rPr>
              <a:t>περιπτώσεις έκτακτης </a:t>
            </a:r>
            <a:r>
              <a:rPr lang="el-GR" sz="1700" dirty="0">
                <a:solidFill>
                  <a:srgbClr val="002060"/>
                </a:solidFill>
              </a:rPr>
              <a:t>ανάγκης και προληπτικά, </a:t>
            </a:r>
            <a:endParaRPr lang="el-GR" sz="1700" dirty="0" smtClean="0">
              <a:solidFill>
                <a:srgbClr val="002060"/>
              </a:solidFill>
            </a:endParaRP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μέριμνας πληγέντων για την εξασφάλιση βασικών αναγκών των πληγέντων, </a:t>
            </a:r>
            <a:endParaRPr lang="el-GR" sz="1700" dirty="0" smtClean="0">
              <a:solidFill>
                <a:srgbClr val="002060"/>
              </a:solidFill>
            </a:endParaRP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μεταφορών για τη χρήση μεταφορικών μέσων σε δράσεις πολιτικής </a:t>
            </a:r>
            <a:r>
              <a:rPr lang="el-GR" sz="1700" dirty="0" smtClean="0">
                <a:solidFill>
                  <a:srgbClr val="002060"/>
                </a:solidFill>
              </a:rPr>
              <a:t>προστασίας,</a:t>
            </a:r>
          </a:p>
          <a:p>
            <a:pPr marL="285750" indent="-285750" algn="just">
              <a:buFont typeface="Wingdings" pitchFamily="2" charset="2"/>
              <a:buChar char="v"/>
            </a:pPr>
            <a:r>
              <a:rPr lang="el-GR" sz="1700" dirty="0" smtClean="0">
                <a:solidFill>
                  <a:srgbClr val="002060"/>
                </a:solidFill>
              </a:rPr>
              <a:t>Δράσεις </a:t>
            </a:r>
            <a:r>
              <a:rPr lang="el-GR" sz="1700" dirty="0">
                <a:solidFill>
                  <a:srgbClr val="002060"/>
                </a:solidFill>
              </a:rPr>
              <a:t>οργάνωσης και λειτουργίας χώρων συγκέντρωσης για την ανάπτυξη και οργάνωση προσωρινού </a:t>
            </a:r>
            <a:r>
              <a:rPr lang="el-GR" sz="1700" dirty="0" smtClean="0">
                <a:solidFill>
                  <a:srgbClr val="002060"/>
                </a:solidFill>
              </a:rPr>
              <a:t>καταυλισμού</a:t>
            </a:r>
            <a:endParaRPr lang="el-GR" sz="1700" dirty="0">
              <a:solidFill>
                <a:srgbClr val="002060"/>
              </a:solidFill>
            </a:endParaRPr>
          </a:p>
        </p:txBody>
      </p:sp>
    </p:spTree>
    <p:extLst>
      <p:ext uri="{BB962C8B-B14F-4D97-AF65-F5344CB8AC3E}">
        <p14:creationId xmlns:p14="http://schemas.microsoft.com/office/powerpoint/2010/main" val="413725221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 name="Ορθογώνιο 5"/>
          <p:cNvSpPr/>
          <p:nvPr/>
        </p:nvSpPr>
        <p:spPr>
          <a:xfrm>
            <a:off x="585674" y="139278"/>
            <a:ext cx="6096000" cy="830997"/>
          </a:xfrm>
          <a:prstGeom prst="rect">
            <a:avLst/>
          </a:prstGeom>
        </p:spPr>
        <p:txBody>
          <a:bodyPr>
            <a:spAutoFit/>
          </a:bodyPr>
          <a:lstStyle/>
          <a:p>
            <a:pPr algn="ctr"/>
            <a:r>
              <a:rPr lang="el-GR" sz="2400" b="1" dirty="0" smtClean="0">
                <a:solidFill>
                  <a:srgbClr val="002060"/>
                </a:solidFill>
              </a:rPr>
              <a:t>ΠΡΟΠΟΘΕΣΕΙΣ ΕΝΤΑΞΗΣ ΣΤΟ Μ.Ε.Ο.Π.Π. </a:t>
            </a:r>
            <a:endParaRPr lang="el-GR" sz="2400" b="1" dirty="0">
              <a:solidFill>
                <a:srgbClr val="002060"/>
              </a:solidFill>
            </a:endParaRPr>
          </a:p>
        </p:txBody>
      </p:sp>
      <p:sp>
        <p:nvSpPr>
          <p:cNvPr id="7" name="Ορθογώνιο 6"/>
          <p:cNvSpPr/>
          <p:nvPr/>
        </p:nvSpPr>
        <p:spPr>
          <a:xfrm>
            <a:off x="3604645" y="1204187"/>
            <a:ext cx="6096000" cy="1200329"/>
          </a:xfrm>
          <a:prstGeom prst="rect">
            <a:avLst/>
          </a:prstGeom>
          <a:solidFill>
            <a:schemeClr val="tx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algn="just"/>
            <a:r>
              <a:rPr lang="el-GR" dirty="0"/>
              <a:t> Η ένταξη στο Μ.Ε.Ο.Π.Π. του Ε.Μ.Ε.Π.Π. γίνεται με απόφαση του Γενικού Γραμματέα Πολιτικής Προστασίας, κατόπιν υποβολής αιτήματος της εθελοντικής οργάνωσης και του οικείου φακέλου απαιτούμενων δικαιολογητικών</a:t>
            </a:r>
          </a:p>
        </p:txBody>
      </p:sp>
      <p:sp>
        <p:nvSpPr>
          <p:cNvPr id="8" name="Ορθογώνιο 7"/>
          <p:cNvSpPr/>
          <p:nvPr/>
        </p:nvSpPr>
        <p:spPr>
          <a:xfrm>
            <a:off x="1192465" y="2883677"/>
            <a:ext cx="7591555" cy="1477328"/>
          </a:xfrm>
          <a:prstGeom prst="rect">
            <a:avLst/>
          </a:prstGeom>
          <a:solidFill>
            <a:schemeClr val="accent6">
              <a:lumMod val="10000"/>
              <a:lumOff val="9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just"/>
            <a:r>
              <a:rPr lang="el-GR" dirty="0">
                <a:solidFill>
                  <a:srgbClr val="002060"/>
                </a:solidFill>
              </a:rPr>
              <a:t> Στο Μ.Ε.Ο.Π.Π. εντάσσονται οι εθελοντικές οργανώσεις της Χώρας που αποτελούν: α) νομικά πρόσωπα, μη κερδοσκοπικού χαρακτήρα, με σκοπό την επιδίωξη δράσεων πολιτικής προστασίας, ή, β) ενώσεις ή ομάδες προσώπων, μη κερδοσκοπικού χαρακτήρα, με σκοπό την επιδίωξη δράσεων πολιτικής προστασίας.</a:t>
            </a:r>
          </a:p>
        </p:txBody>
      </p:sp>
      <p:sp>
        <p:nvSpPr>
          <p:cNvPr id="9" name="Ορθογώνιο 8"/>
          <p:cNvSpPr/>
          <p:nvPr/>
        </p:nvSpPr>
        <p:spPr>
          <a:xfrm>
            <a:off x="3503437" y="4860836"/>
            <a:ext cx="6197207" cy="923330"/>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just"/>
            <a:r>
              <a:rPr lang="el-GR" dirty="0">
                <a:solidFill>
                  <a:srgbClr val="002060"/>
                </a:solidFill>
              </a:rPr>
              <a:t>Για την ένταξη εθελοντικής οργάνωσης στο Μ.Ε.Ο.Π.Π. απαιτείται η απόκτηση της ιδιότητας του Εθελοντή Πολιτικής Προστασίας τουλάχιστον δώδεκα (12) μελών της. </a:t>
            </a:r>
          </a:p>
        </p:txBody>
      </p:sp>
    </p:spTree>
    <p:extLst>
      <p:ext uri="{BB962C8B-B14F-4D97-AF65-F5344CB8AC3E}">
        <p14:creationId xmlns:p14="http://schemas.microsoft.com/office/powerpoint/2010/main" val="14211847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585674" y="113750"/>
            <a:ext cx="6096000" cy="954107"/>
          </a:xfrm>
          <a:prstGeom prst="rect">
            <a:avLst/>
          </a:prstGeom>
        </p:spPr>
        <p:txBody>
          <a:bodyPr>
            <a:spAutoFit/>
          </a:bodyPr>
          <a:lstStyle/>
          <a:p>
            <a:pPr algn="ctr"/>
            <a:r>
              <a:rPr lang="el-GR" sz="2800" b="1" dirty="0" smtClean="0">
                <a:solidFill>
                  <a:srgbClr val="002060"/>
                </a:solidFill>
              </a:rPr>
              <a:t>ΑΠΟΚΤΗΣΗ ΙΔΙΟΤΗΤΑΣ ΕΘΕΛΟΝΤΗ Π.Π.</a:t>
            </a:r>
            <a:endParaRPr lang="el-GR" sz="2800" b="1" dirty="0">
              <a:solidFill>
                <a:srgbClr val="002060"/>
              </a:solidFill>
            </a:endParaRPr>
          </a:p>
        </p:txBody>
      </p:sp>
      <p:sp>
        <p:nvSpPr>
          <p:cNvPr id="4" name="Ορθογώνιο 3"/>
          <p:cNvSpPr/>
          <p:nvPr/>
        </p:nvSpPr>
        <p:spPr>
          <a:xfrm>
            <a:off x="179831" y="1452300"/>
            <a:ext cx="8702911" cy="5078313"/>
          </a:xfrm>
          <a:prstGeom prst="rect">
            <a:avLst/>
          </a:prstGeom>
        </p:spPr>
        <p:txBody>
          <a:bodyPr wrap="square">
            <a:spAutoFit/>
          </a:bodyPr>
          <a:lstStyle/>
          <a:p>
            <a:pPr algn="just"/>
            <a:r>
              <a:rPr lang="el-GR" dirty="0">
                <a:solidFill>
                  <a:srgbClr val="002060"/>
                </a:solidFill>
              </a:rPr>
              <a:t> Τα μέλη των εθελοντικών οργανώσεων, προκειμένου να λάβουν την ιδιότητα του Εθελοντή Πολιτικής Προστασίας, πρέπει να έχουν τις ακόλουθες προϋποθέσεις</a:t>
            </a:r>
            <a:r>
              <a:rPr lang="el-GR" dirty="0" smtClean="0">
                <a:solidFill>
                  <a:srgbClr val="002060"/>
                </a:solidFill>
              </a:rPr>
              <a:t>:</a:t>
            </a:r>
          </a:p>
          <a:p>
            <a:pPr algn="just"/>
            <a:endParaRPr lang="el-GR" dirty="0" smtClean="0">
              <a:solidFill>
                <a:srgbClr val="002060"/>
              </a:solidFill>
            </a:endParaRPr>
          </a:p>
          <a:p>
            <a:pPr marL="285750" indent="-285750" algn="just">
              <a:buFont typeface="Wingdings" pitchFamily="2" charset="2"/>
              <a:buChar char="§"/>
            </a:pPr>
            <a:r>
              <a:rPr lang="el-GR" dirty="0">
                <a:solidFill>
                  <a:srgbClr val="002060"/>
                </a:solidFill>
              </a:rPr>
              <a:t> Να είναι Έλληνες πολίτες ή πολίτες κράτους - μέλους της Ευρωπαϊκής Ένωσης με μόνιμη διαμονή στην Ελλάδα επί τουλάχιστον τριετία ή υπήκοοι τρίτων χωρών, που είναι κάτοχοι άδειας παραμονής επί μακρόν </a:t>
            </a:r>
            <a:r>
              <a:rPr lang="el-GR" dirty="0" smtClean="0">
                <a:solidFill>
                  <a:srgbClr val="002060"/>
                </a:solidFill>
              </a:rPr>
              <a:t>διαμένοντος</a:t>
            </a:r>
          </a:p>
          <a:p>
            <a:pPr marL="285750" indent="-285750" algn="just">
              <a:buFont typeface="Wingdings" pitchFamily="2" charset="2"/>
              <a:buChar char="§"/>
            </a:pPr>
            <a:r>
              <a:rPr lang="el-GR" dirty="0" smtClean="0">
                <a:solidFill>
                  <a:srgbClr val="002060"/>
                </a:solidFill>
              </a:rPr>
              <a:t>Να </a:t>
            </a:r>
            <a:r>
              <a:rPr lang="el-GR" dirty="0">
                <a:solidFill>
                  <a:srgbClr val="002060"/>
                </a:solidFill>
              </a:rPr>
              <a:t>μιλούν και να γράφουν με επάρκεια στην ελληνική γλώσσα. </a:t>
            </a:r>
            <a:endParaRPr lang="el-GR" dirty="0" smtClean="0">
              <a:solidFill>
                <a:srgbClr val="002060"/>
              </a:solidFill>
            </a:endParaRPr>
          </a:p>
          <a:p>
            <a:pPr marL="285750" indent="-285750" algn="just">
              <a:buFont typeface="Wingdings" pitchFamily="2" charset="2"/>
              <a:buChar char="§"/>
            </a:pPr>
            <a:r>
              <a:rPr lang="el-GR" dirty="0">
                <a:solidFill>
                  <a:srgbClr val="002060"/>
                </a:solidFill>
              </a:rPr>
              <a:t>Να μην διώκονται και να μην έχουν καταδικαστεί για εγκλήματα που αποτελούν κωλύματα για την πρόσληψη στο </a:t>
            </a:r>
            <a:r>
              <a:rPr lang="el-GR" dirty="0" smtClean="0">
                <a:solidFill>
                  <a:srgbClr val="002060"/>
                </a:solidFill>
              </a:rPr>
              <a:t>Δημόσιο</a:t>
            </a:r>
          </a:p>
          <a:p>
            <a:pPr marL="285750" indent="-285750" algn="just">
              <a:buFont typeface="Wingdings" pitchFamily="2" charset="2"/>
              <a:buChar char="§"/>
            </a:pPr>
            <a:r>
              <a:rPr lang="el-GR" dirty="0">
                <a:solidFill>
                  <a:srgbClr val="002060"/>
                </a:solidFill>
              </a:rPr>
              <a:t>Να έχουν συμπληρώσει το δέκατο όγδοο (18ο) έτος και να μην υπερβαίνουν το εξηκοστό πέμπτο (65ο) της ηλικίας τους</a:t>
            </a:r>
            <a:r>
              <a:rPr lang="el-GR" dirty="0" smtClean="0">
                <a:solidFill>
                  <a:srgbClr val="002060"/>
                </a:solidFill>
              </a:rPr>
              <a:t>,</a:t>
            </a:r>
          </a:p>
          <a:p>
            <a:pPr marL="285750" indent="-285750" algn="just">
              <a:buFont typeface="Wingdings" pitchFamily="2" charset="2"/>
              <a:buChar char="§"/>
            </a:pPr>
            <a:r>
              <a:rPr lang="el-GR" dirty="0">
                <a:solidFill>
                  <a:srgbClr val="002060"/>
                </a:solidFill>
              </a:rPr>
              <a:t>Να έχουν αποδεδειγμένα καλή σωματική και ψυχική υγεία που θα πιστοποιείται κατόπιν υποβολής γνωμάτευσης καλής γενικής ιατρικής </a:t>
            </a:r>
            <a:r>
              <a:rPr lang="el-GR" dirty="0" smtClean="0">
                <a:solidFill>
                  <a:srgbClr val="002060"/>
                </a:solidFill>
              </a:rPr>
              <a:t>κατάστασης</a:t>
            </a:r>
          </a:p>
          <a:p>
            <a:pPr marL="285750" indent="-285750" algn="just">
              <a:buFont typeface="Wingdings" pitchFamily="2" charset="2"/>
              <a:buChar char="§"/>
            </a:pPr>
            <a:r>
              <a:rPr lang="el-GR" dirty="0">
                <a:solidFill>
                  <a:srgbClr val="002060"/>
                </a:solidFill>
              </a:rPr>
              <a:t>Να έχουν λάβει την απαιτούμενη πιστοποιημένη εκπαίδευση και πιστοποίηση από τη Σχολή Εθελοντών και Εθελοντικών Οργανώσεων της Ακαδημίας Πολιτικής Προστασίας και της Πυροσβεστικής </a:t>
            </a:r>
            <a:r>
              <a:rPr lang="el-GR" dirty="0" smtClean="0">
                <a:solidFill>
                  <a:srgbClr val="002060"/>
                </a:solidFill>
              </a:rPr>
              <a:t>Ακαδημίας</a:t>
            </a:r>
          </a:p>
          <a:p>
            <a:pPr marL="285750" indent="-285750" algn="just">
              <a:buFont typeface="Wingdings" pitchFamily="2" charset="2"/>
              <a:buChar char="§"/>
            </a:pPr>
            <a:r>
              <a:rPr lang="el-GR" dirty="0">
                <a:solidFill>
                  <a:srgbClr val="002060"/>
                </a:solidFill>
              </a:rPr>
              <a:t> Να μην έχουν την ιδιότητα του Εθελοντή Πυροσβέστη του Πυροσβεστικού Σώματος</a:t>
            </a:r>
          </a:p>
        </p:txBody>
      </p:sp>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40130" y="1564368"/>
            <a:ext cx="2898322"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652624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0" y="165784"/>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99645" y="147770"/>
            <a:ext cx="7211645" cy="892552"/>
          </a:xfrm>
          <a:prstGeom prst="rect">
            <a:avLst/>
          </a:prstGeom>
        </p:spPr>
        <p:txBody>
          <a:bodyPr wrap="square">
            <a:spAutoFit/>
          </a:bodyPr>
          <a:lstStyle/>
          <a:p>
            <a:pPr algn="ctr"/>
            <a:r>
              <a:rPr lang="el-GR" sz="2600" b="1" dirty="0" smtClean="0">
                <a:solidFill>
                  <a:srgbClr val="002060"/>
                </a:solidFill>
              </a:rPr>
              <a:t>ΕΚΠΑΙΔΕΥΣΗ &amp; ΑΞΙΟΛΟΓΗΣΗ ΕΘΕΛΟΝΤΙΚΩΝ ΟΡΓΑΝΩΣΕΩΝ</a:t>
            </a:r>
            <a:endParaRPr lang="el-GR" sz="2600" b="1" dirty="0">
              <a:solidFill>
                <a:srgbClr val="002060"/>
              </a:solidFill>
            </a:endParaRPr>
          </a:p>
        </p:txBody>
      </p:sp>
      <p:sp>
        <p:nvSpPr>
          <p:cNvPr id="3" name="Ορθογώνιο 2"/>
          <p:cNvSpPr/>
          <p:nvPr/>
        </p:nvSpPr>
        <p:spPr>
          <a:xfrm>
            <a:off x="527617" y="1515981"/>
            <a:ext cx="6096000" cy="1200329"/>
          </a:xfrm>
          <a:prstGeom prst="rect">
            <a:avLst/>
          </a:prstGeom>
        </p:spPr>
        <p:txBody>
          <a:bodyPr>
            <a:spAutoFit/>
          </a:bodyPr>
          <a:lstStyle/>
          <a:p>
            <a:pPr algn="just"/>
            <a:r>
              <a:rPr lang="el-GR" dirty="0">
                <a:solidFill>
                  <a:srgbClr val="002060"/>
                </a:solidFill>
              </a:rPr>
              <a:t> Η Γενική Γραμματεία Πολιτικής Προστασίας έχει επιτελικό και συντονιστικό ρόλο στην εκπαίδευση των Εθελοντών Πολιτικής Προστασίας και τους εκπαιδεύει μέσω της Ακαδημίας Πολιτικής Προστασίας</a:t>
            </a:r>
          </a:p>
        </p:txBody>
      </p:sp>
      <p:sp>
        <p:nvSpPr>
          <p:cNvPr id="4" name="Ορθογώνιο 3"/>
          <p:cNvSpPr/>
          <p:nvPr/>
        </p:nvSpPr>
        <p:spPr>
          <a:xfrm>
            <a:off x="2330815" y="3028104"/>
            <a:ext cx="6096000" cy="1477328"/>
          </a:xfrm>
          <a:prstGeom prst="rect">
            <a:avLst/>
          </a:prstGeom>
        </p:spPr>
        <p:txBody>
          <a:bodyPr>
            <a:spAutoFit/>
          </a:bodyPr>
          <a:lstStyle/>
          <a:p>
            <a:pPr algn="just"/>
            <a:r>
              <a:rPr lang="el-GR" dirty="0">
                <a:solidFill>
                  <a:srgbClr val="002060"/>
                </a:solidFill>
              </a:rPr>
              <a:t> Για την αξιολόγηση των Εθελοντικών Οργανώσεων συντάσσονται Εκθέσεις αξιολόγησης με μέριμνα του αρμόδιου κατά τόπο Περιφερειακού Συντονιστή Πολιτικής Προστασίας, κατόπιν εισήγησης του επικεφαλής του εκάστοτε εμπλεκόμενου φορέα. </a:t>
            </a:r>
          </a:p>
        </p:txBody>
      </p:sp>
      <p:sp>
        <p:nvSpPr>
          <p:cNvPr id="5" name="Ορθογώνιο 4"/>
          <p:cNvSpPr/>
          <p:nvPr/>
        </p:nvSpPr>
        <p:spPr>
          <a:xfrm>
            <a:off x="4426857" y="4637989"/>
            <a:ext cx="7429333" cy="2031325"/>
          </a:xfrm>
          <a:prstGeom prst="rect">
            <a:avLst/>
          </a:prstGeom>
        </p:spPr>
        <p:txBody>
          <a:bodyPr wrap="square">
            <a:spAutoFit/>
          </a:bodyPr>
          <a:lstStyle/>
          <a:p>
            <a:pPr algn="just"/>
            <a:r>
              <a:rPr lang="el-GR" dirty="0">
                <a:solidFill>
                  <a:srgbClr val="002060"/>
                </a:solidFill>
              </a:rPr>
              <a:t>Οι Εκθέσεις Αξιολόγησης αποτελούν κύριο εργαλείο αποτύπωσης της επάρκειας, αποτελεσματικότητας και απόδοσης των μελών των εμπλεκόμενων ανά δράση εθελοντικών οργανώσεων και συντάσσονται μηνιαίως, και μόνο σε περίπτωση κινητοποίησης. Κατόπιν υποβάλλονται στη Διεύθυνση Εθελοντισμού και Εκπαίδευσης της Γ.Γ.Π.Π. και καταχωρίζονται στο Αρχείο Εκθέσεων Αξιολόγησης Εθελοντικών Οργανώσεων Πολιτικής Προστασίας. </a:t>
            </a:r>
          </a:p>
        </p:txBody>
      </p:sp>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517" y="4767399"/>
            <a:ext cx="2981325"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6815" y="1022309"/>
            <a:ext cx="3634556" cy="3433928"/>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65262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1575" y="113750"/>
            <a:ext cx="7135030" cy="892552"/>
          </a:xfrm>
          <a:prstGeom prst="rect">
            <a:avLst/>
          </a:prstGeom>
        </p:spPr>
        <p:txBody>
          <a:bodyPr wrap="square">
            <a:spAutoFit/>
          </a:bodyPr>
          <a:lstStyle/>
          <a:p>
            <a:pPr algn="ctr"/>
            <a:r>
              <a:rPr lang="el-GR" sz="2600" b="1" dirty="0" smtClean="0">
                <a:solidFill>
                  <a:srgbClr val="002060"/>
                </a:solidFill>
              </a:rPr>
              <a:t>ΔΙΑΓΡΑΦΗ ΕΘΕΛΟΝΤΙΚΩΝ ΟΡΓΑΝΩΣΕΩΝ</a:t>
            </a:r>
          </a:p>
          <a:p>
            <a:pPr algn="ctr"/>
            <a:r>
              <a:rPr lang="el-GR" sz="2600" b="1" dirty="0" smtClean="0">
                <a:solidFill>
                  <a:srgbClr val="002060"/>
                </a:solidFill>
              </a:rPr>
              <a:t>ΑΠΟ ΤΟ </a:t>
            </a:r>
            <a:r>
              <a:rPr lang="el-GR" sz="2600" b="1" dirty="0">
                <a:solidFill>
                  <a:srgbClr val="002060"/>
                </a:solidFill>
              </a:rPr>
              <a:t>Μ.Ε.Ο.Π.Π.</a:t>
            </a:r>
          </a:p>
        </p:txBody>
      </p:sp>
      <p:sp>
        <p:nvSpPr>
          <p:cNvPr id="4" name="Ορθογώνιο 3"/>
          <p:cNvSpPr/>
          <p:nvPr/>
        </p:nvSpPr>
        <p:spPr>
          <a:xfrm>
            <a:off x="696685" y="1247887"/>
            <a:ext cx="10914743" cy="646331"/>
          </a:xfrm>
          <a:prstGeom prst="rect">
            <a:avLst/>
          </a:prstGeom>
        </p:spPr>
        <p:txBody>
          <a:bodyPr wrap="square">
            <a:spAutoFit/>
          </a:bodyPr>
          <a:lstStyle/>
          <a:p>
            <a:pPr algn="just"/>
            <a:r>
              <a:rPr lang="el-GR" dirty="0">
                <a:solidFill>
                  <a:srgbClr val="002060"/>
                </a:solidFill>
              </a:rPr>
              <a:t>Οι Εθελοντικές Οργανώσεις διαγράφονται από το Μ.Ε.Ο.Π.Π. με απόφαση του Γενικού Γραμματέα Πολιτικής Προστασίας για τους παρακάτω λόγους: </a:t>
            </a:r>
          </a:p>
        </p:txBody>
      </p:sp>
      <p:sp>
        <p:nvSpPr>
          <p:cNvPr id="5" name="Ορθογώνιο 4"/>
          <p:cNvSpPr/>
          <p:nvPr/>
        </p:nvSpPr>
        <p:spPr>
          <a:xfrm>
            <a:off x="696685" y="2097418"/>
            <a:ext cx="10914742" cy="3970318"/>
          </a:xfrm>
          <a:prstGeom prst="rect">
            <a:avLst/>
          </a:prstGeom>
        </p:spPr>
        <p:txBody>
          <a:bodyPr wrap="square">
            <a:spAutoFit/>
          </a:bodyPr>
          <a:lstStyle/>
          <a:p>
            <a:pPr marL="285750" indent="-285750" algn="just">
              <a:buFont typeface="Wingdings" pitchFamily="2" charset="2"/>
              <a:buChar char="q"/>
            </a:pPr>
            <a:r>
              <a:rPr lang="el-GR" dirty="0" smtClean="0">
                <a:solidFill>
                  <a:srgbClr val="002060"/>
                </a:solidFill>
              </a:rPr>
              <a:t>Υπαίτια</a:t>
            </a:r>
            <a:r>
              <a:rPr lang="el-GR" dirty="0">
                <a:solidFill>
                  <a:srgbClr val="002060"/>
                </a:solidFill>
              </a:rPr>
              <a:t>, μη έγκαιρη ή αναποτελεσματική ανταπόκριση της Εθελοντικής Οργάνωσης σε κλήση για κινητοποίηση ή δυστοκία στη συνεργασία της με τη Γενική Γραμματεία Πολιτικής Προστασίας ή τους εμπλεκόμενους επιχειρησιακούς φορείς. </a:t>
            </a:r>
            <a:endParaRPr lang="el-GR" dirty="0" smtClean="0">
              <a:solidFill>
                <a:srgbClr val="002060"/>
              </a:solidFill>
            </a:endParaRPr>
          </a:p>
          <a:p>
            <a:pPr marL="285750" indent="-285750" algn="just">
              <a:buFont typeface="Wingdings" pitchFamily="2" charset="2"/>
              <a:buChar char="q"/>
            </a:pPr>
            <a:r>
              <a:rPr lang="el-GR" dirty="0" smtClean="0">
                <a:solidFill>
                  <a:srgbClr val="002060"/>
                </a:solidFill>
              </a:rPr>
              <a:t>Αυθαίρετη </a:t>
            </a:r>
            <a:r>
              <a:rPr lang="el-GR" dirty="0">
                <a:solidFill>
                  <a:srgbClr val="002060"/>
                </a:solidFill>
              </a:rPr>
              <a:t>απουσία ή πλημμελής ή ανάρμοστη εκτέλεση καθηκόντων των μελών Εθελοντικής </a:t>
            </a:r>
            <a:r>
              <a:rPr lang="el-GR" dirty="0" smtClean="0">
                <a:solidFill>
                  <a:srgbClr val="002060"/>
                </a:solidFill>
              </a:rPr>
              <a:t>Οργάνωσης.</a:t>
            </a:r>
          </a:p>
          <a:p>
            <a:pPr marL="285750" indent="-285750" algn="just">
              <a:buFont typeface="Wingdings" pitchFamily="2" charset="2"/>
              <a:buChar char="q"/>
            </a:pPr>
            <a:r>
              <a:rPr lang="el-GR" dirty="0" smtClean="0">
                <a:solidFill>
                  <a:srgbClr val="002060"/>
                </a:solidFill>
              </a:rPr>
              <a:t>Αυθαίρετη </a:t>
            </a:r>
            <a:r>
              <a:rPr lang="el-GR" dirty="0">
                <a:solidFill>
                  <a:srgbClr val="002060"/>
                </a:solidFill>
              </a:rPr>
              <a:t>ανάληψη εθνικής ή υπερεθνικής επιχειρησιακής δράσης, εκτός επιχειρησιακού σχεδιασμού, εντολών και κινητοποίησης των δομών της </a:t>
            </a:r>
            <a:r>
              <a:rPr lang="el-GR" dirty="0" smtClean="0">
                <a:solidFill>
                  <a:srgbClr val="002060"/>
                </a:solidFill>
              </a:rPr>
              <a:t>Γ.Γ.Π.Π.</a:t>
            </a:r>
          </a:p>
          <a:p>
            <a:pPr marL="285750" indent="-285750" algn="just">
              <a:buFont typeface="Wingdings" pitchFamily="2" charset="2"/>
              <a:buChar char="q"/>
            </a:pPr>
            <a:r>
              <a:rPr lang="el-GR" dirty="0" smtClean="0">
                <a:solidFill>
                  <a:srgbClr val="002060"/>
                </a:solidFill>
              </a:rPr>
              <a:t>Άσκηση </a:t>
            </a:r>
            <a:r>
              <a:rPr lang="el-GR" dirty="0">
                <a:solidFill>
                  <a:srgbClr val="002060"/>
                </a:solidFill>
              </a:rPr>
              <a:t>ή κεκαλυμμένη επιδίωξη άσκησης κερδοσκοπικής δραστηριότητας της Εθελοντικής </a:t>
            </a:r>
            <a:r>
              <a:rPr lang="el-GR" dirty="0" smtClean="0">
                <a:solidFill>
                  <a:srgbClr val="002060"/>
                </a:solidFill>
              </a:rPr>
              <a:t>Οργάνωσης.</a:t>
            </a:r>
          </a:p>
          <a:p>
            <a:pPr marL="285750" indent="-285750" algn="just">
              <a:buFont typeface="Wingdings" pitchFamily="2" charset="2"/>
              <a:buChar char="q"/>
            </a:pPr>
            <a:r>
              <a:rPr lang="el-GR" dirty="0" smtClean="0">
                <a:solidFill>
                  <a:srgbClr val="002060"/>
                </a:solidFill>
              </a:rPr>
              <a:t>Αδράνεια </a:t>
            </a:r>
            <a:r>
              <a:rPr lang="el-GR" dirty="0">
                <a:solidFill>
                  <a:srgbClr val="002060"/>
                </a:solidFill>
              </a:rPr>
              <a:t>κινητοποίησης της Εθελοντικής Οργάνωσης για χρονικό διάστημα που υπερβαίνει τη διετία. στ. Μη τήρηση κανόνων ασφαλείας από τα μέλη τους κατά την άσκηση των καθηκόντων </a:t>
            </a:r>
            <a:r>
              <a:rPr lang="el-GR" dirty="0" smtClean="0">
                <a:solidFill>
                  <a:srgbClr val="002060"/>
                </a:solidFill>
              </a:rPr>
              <a:t>τους.</a:t>
            </a:r>
          </a:p>
          <a:p>
            <a:pPr marL="285750" indent="-285750" algn="just">
              <a:buFont typeface="Wingdings" pitchFamily="2" charset="2"/>
              <a:buChar char="q"/>
            </a:pPr>
            <a:r>
              <a:rPr lang="el-GR" dirty="0" smtClean="0">
                <a:solidFill>
                  <a:srgbClr val="002060"/>
                </a:solidFill>
              </a:rPr>
              <a:t>Δήλωση </a:t>
            </a:r>
            <a:r>
              <a:rPr lang="el-GR" dirty="0">
                <a:solidFill>
                  <a:srgbClr val="002060"/>
                </a:solidFill>
              </a:rPr>
              <a:t>ανακριβών ή ψευδών ή ανυπόστατων στοιχείων στη Γ.Γ.Π.Π. των Οργανώσεων και των μελών τους για τα μέλη και τις Οργανώσεις. η. Οποιαδήποτε παράβαση των διατάξεων του παρόντος κεφαλαίου</a:t>
            </a:r>
          </a:p>
        </p:txBody>
      </p:sp>
    </p:spTree>
    <p:extLst>
      <p:ext uri="{BB962C8B-B14F-4D97-AF65-F5344CB8AC3E}">
        <p14:creationId xmlns:p14="http://schemas.microsoft.com/office/powerpoint/2010/main" val="23565262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556645" y="113750"/>
            <a:ext cx="6096000" cy="830997"/>
          </a:xfrm>
          <a:prstGeom prst="rect">
            <a:avLst/>
          </a:prstGeom>
        </p:spPr>
        <p:txBody>
          <a:bodyPr>
            <a:spAutoFit/>
          </a:bodyPr>
          <a:lstStyle/>
          <a:p>
            <a:pPr algn="ctr"/>
            <a:r>
              <a:rPr lang="el-GR" sz="2400" b="1" dirty="0" smtClean="0">
                <a:solidFill>
                  <a:srgbClr val="002060"/>
                </a:solidFill>
              </a:rPr>
              <a:t>ΥΠΟΧΡΕΩΣΕΙΣ ΕΡΓΟΔΟΤΩΝ ΤΩΝ ΕΡΓΑΖΟΜΕΝΩΝ ΕΘΕΛΟΝΤΩΝ Π.Π.</a:t>
            </a:r>
            <a:endParaRPr lang="el-GR" sz="2400" b="1" dirty="0">
              <a:solidFill>
                <a:srgbClr val="002060"/>
              </a:solidFill>
            </a:endParaRPr>
          </a:p>
        </p:txBody>
      </p:sp>
      <p:sp>
        <p:nvSpPr>
          <p:cNvPr id="4" name="Ορθογώνιο 3"/>
          <p:cNvSpPr/>
          <p:nvPr/>
        </p:nvSpPr>
        <p:spPr>
          <a:xfrm>
            <a:off x="343210" y="1182584"/>
            <a:ext cx="6096000" cy="3970318"/>
          </a:xfrm>
          <a:prstGeom prst="rect">
            <a:avLst/>
          </a:prstGeom>
        </p:spPr>
        <p:txBody>
          <a:bodyPr>
            <a:spAutoFit/>
          </a:bodyPr>
          <a:lstStyle/>
          <a:p>
            <a:pPr algn="just"/>
            <a:r>
              <a:rPr lang="el-GR" dirty="0">
                <a:solidFill>
                  <a:srgbClr val="002060"/>
                </a:solidFill>
              </a:rPr>
              <a:t> Οι Εθελοντές Πολιτικής Προστασίας, που υπηρετούν ως υπάλληλοι του Δημοσίου, Ν.Π.Δ.Δ., κρατικών Ν.Π.Ι.Δ., Ο.Τ.Α. </a:t>
            </a:r>
            <a:r>
              <a:rPr lang="el-GR" dirty="0" err="1">
                <a:solidFill>
                  <a:srgbClr val="002060"/>
                </a:solidFill>
              </a:rPr>
              <a:t>α΄</a:t>
            </a:r>
            <a:r>
              <a:rPr lang="el-GR" dirty="0">
                <a:solidFill>
                  <a:srgbClr val="002060"/>
                </a:solidFill>
              </a:rPr>
              <a:t> και </a:t>
            </a:r>
            <a:r>
              <a:rPr lang="el-GR" dirty="0" err="1">
                <a:solidFill>
                  <a:srgbClr val="002060"/>
                </a:solidFill>
              </a:rPr>
              <a:t>β΄</a:t>
            </a:r>
            <a:r>
              <a:rPr lang="el-GR" dirty="0">
                <a:solidFill>
                  <a:srgbClr val="002060"/>
                </a:solidFill>
              </a:rPr>
              <a:t> βαθμού ή εργάζονται στον ιδιωτικό τομέα και κινητοποιηθούν, απασχοληθούν ή αξιοποιηθούν με την ιδιότητά τους ως Εθελοντές στην αντιμετώπιση έκτακτων αναγκών, δικαιούνται υποχρεωτικής, </a:t>
            </a:r>
            <a:r>
              <a:rPr lang="el-GR" b="1" dirty="0">
                <a:solidFill>
                  <a:srgbClr val="002060"/>
                </a:solidFill>
              </a:rPr>
              <a:t>ισόχρονης άδειας απουσίας από την κύρια απασχόλησή τους, η οποία δεν συνυπολογίζεται στον συνολικό χρόνο της προβλεπόμενης κανονικής ετήσιας άδειας</a:t>
            </a:r>
            <a:r>
              <a:rPr lang="el-GR" dirty="0">
                <a:solidFill>
                  <a:srgbClr val="002060"/>
                </a:solidFill>
              </a:rPr>
              <a:t>. Για τη λήψη της εν λόγω άδειας, απαιτείται η χορήγηση βεβαίωσης του κατά τόπο Περιφερειακού Συντονιστή Πολιτικής Προστασίας, στην οποία θα περιγράφονται με σαφήνεια ο χρόνος απασχόλησης και η φύση των ανατεθειμένων καθηκόντων. </a:t>
            </a:r>
          </a:p>
        </p:txBody>
      </p:sp>
      <p:sp>
        <p:nvSpPr>
          <p:cNvPr id="5" name="Ορθογώνιο 4"/>
          <p:cNvSpPr/>
          <p:nvPr/>
        </p:nvSpPr>
        <p:spPr>
          <a:xfrm>
            <a:off x="6643233" y="2537582"/>
            <a:ext cx="5321639" cy="3693319"/>
          </a:xfrm>
          <a:prstGeom prst="rect">
            <a:avLst/>
          </a:prstGeom>
        </p:spPr>
        <p:txBody>
          <a:bodyPr wrap="square">
            <a:spAutoFit/>
          </a:bodyPr>
          <a:lstStyle/>
          <a:p>
            <a:pPr algn="just"/>
            <a:r>
              <a:rPr lang="el-GR" dirty="0">
                <a:solidFill>
                  <a:srgbClr val="002060"/>
                </a:solidFill>
              </a:rPr>
              <a:t> Ο χρόνος συμμετοχής στις δράσεις της προηγούμενης παραγράφου </a:t>
            </a:r>
            <a:r>
              <a:rPr lang="el-GR" b="1" dirty="0">
                <a:solidFill>
                  <a:srgbClr val="002060"/>
                </a:solidFill>
              </a:rPr>
              <a:t>λογίζεται ως χρόνος απασχόλησης στην κύρια εργασία του Εθελοντή, με όλα τα εργασιακά δικαιώματα που απορρέουν από αυτή, πλην της υποχρέωσης καταβολής αμοιβής από τον εργοδότη</a:t>
            </a:r>
            <a:r>
              <a:rPr lang="el-GR" dirty="0">
                <a:solidFill>
                  <a:srgbClr val="002060"/>
                </a:solidFill>
              </a:rPr>
              <a:t>. Στην περίπτωση αυτή, οι ασφαλιστικές εισφορές εργοδότη και του εργαζομένου Εθελοντή καλύπτονται, από τον φορέα κύριας απασχόλησης του, για Δημόσιο, Ν.Π.Δ.Δ., κρατικά Ν.Π.Ι.Δ. ή Ο.Τ.Α. </a:t>
            </a:r>
            <a:r>
              <a:rPr lang="el-GR" dirty="0" err="1">
                <a:solidFill>
                  <a:srgbClr val="002060"/>
                </a:solidFill>
              </a:rPr>
              <a:t>α΄</a:t>
            </a:r>
            <a:r>
              <a:rPr lang="el-GR" dirty="0">
                <a:solidFill>
                  <a:srgbClr val="002060"/>
                </a:solidFill>
              </a:rPr>
              <a:t> και </a:t>
            </a:r>
            <a:r>
              <a:rPr lang="el-GR" dirty="0" err="1">
                <a:solidFill>
                  <a:srgbClr val="002060"/>
                </a:solidFill>
              </a:rPr>
              <a:t>β΄</a:t>
            </a:r>
            <a:r>
              <a:rPr lang="el-GR" dirty="0">
                <a:solidFill>
                  <a:srgbClr val="002060"/>
                </a:solidFill>
              </a:rPr>
              <a:t> βαθμού και από τον κρατικό προϋπολογισμό, στην περίπτωση απασχόλησής του στον ιδιωτικό τομέα. </a:t>
            </a:r>
          </a:p>
        </p:txBody>
      </p:sp>
    </p:spTree>
    <p:extLst>
      <p:ext uri="{BB962C8B-B14F-4D97-AF65-F5344CB8AC3E}">
        <p14:creationId xmlns:p14="http://schemas.microsoft.com/office/powerpoint/2010/main" val="235652624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31248" y="215786"/>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475260" y="290105"/>
            <a:ext cx="6096000" cy="707886"/>
          </a:xfrm>
          <a:prstGeom prst="rect">
            <a:avLst/>
          </a:prstGeom>
        </p:spPr>
        <p:txBody>
          <a:bodyPr>
            <a:spAutoFit/>
          </a:bodyPr>
          <a:lstStyle/>
          <a:p>
            <a:pPr algn="ctr"/>
            <a:r>
              <a:rPr lang="el-GR" sz="2000" b="1" dirty="0" smtClean="0">
                <a:solidFill>
                  <a:srgbClr val="002060"/>
                </a:solidFill>
              </a:rPr>
              <a:t>ΑΣΦΑΛΙΣΤΙΚΗ ΚΑΛΥΨΗ &amp; ΑΣΤΙΚΗ ΕΥΘΥΝΗ ΕΘΕΛΟΝΤΩΝ Π.Π. ΤΟΥ ΜΗΤΡΩΟΥ ΕΘΕΛΟΝΤΩΝ</a:t>
            </a:r>
            <a:endParaRPr lang="el-GR" sz="2000" b="1" dirty="0">
              <a:solidFill>
                <a:srgbClr val="002060"/>
              </a:solidFill>
            </a:endParaRPr>
          </a:p>
        </p:txBody>
      </p:sp>
      <p:sp>
        <p:nvSpPr>
          <p:cNvPr id="4" name="Ορθογώνιο 3"/>
          <p:cNvSpPr/>
          <p:nvPr/>
        </p:nvSpPr>
        <p:spPr>
          <a:xfrm>
            <a:off x="343210" y="1388853"/>
            <a:ext cx="6096000" cy="2031325"/>
          </a:xfrm>
          <a:prstGeom prst="rect">
            <a:avLst/>
          </a:prstGeom>
        </p:spPr>
        <p:txBody>
          <a:bodyPr>
            <a:spAutoFit/>
          </a:bodyPr>
          <a:lstStyle/>
          <a:p>
            <a:pPr algn="just"/>
            <a:r>
              <a:rPr lang="el-GR" dirty="0">
                <a:solidFill>
                  <a:srgbClr val="002060"/>
                </a:solidFill>
              </a:rPr>
              <a:t> Σε περίπτωση ατυχήματος κατά την εκτέλεση της εθελοντικής υπηρεσίας τους και μόνο υπό τον όρο συνδρομής των τυπικών προϋποθέσεων περί κινητοποίησής τους (ύπαρξη εντολής για επιχειρησιακή τους εμπλοκή και προσφορά εθελοντικής υπηρεσίας), οι Εθελοντές Πολιτικής Προστασίας </a:t>
            </a:r>
            <a:r>
              <a:rPr lang="el-GR" b="1" dirty="0">
                <a:solidFill>
                  <a:srgbClr val="002060"/>
                </a:solidFill>
              </a:rPr>
              <a:t>καλύπτονται από τον ασφαλιστικό φορέα της κύριας απασχόλησής τους</a:t>
            </a:r>
            <a:r>
              <a:rPr lang="el-GR" dirty="0">
                <a:solidFill>
                  <a:srgbClr val="002060"/>
                </a:solidFill>
              </a:rPr>
              <a:t>. </a:t>
            </a:r>
          </a:p>
        </p:txBody>
      </p:sp>
      <p:sp>
        <p:nvSpPr>
          <p:cNvPr id="5" name="Ορθογώνιο 4"/>
          <p:cNvSpPr/>
          <p:nvPr/>
        </p:nvSpPr>
        <p:spPr>
          <a:xfrm>
            <a:off x="5378815" y="3813352"/>
            <a:ext cx="6096000" cy="2308324"/>
          </a:xfrm>
          <a:prstGeom prst="rect">
            <a:avLst/>
          </a:prstGeom>
        </p:spPr>
        <p:txBody>
          <a:bodyPr>
            <a:spAutoFit/>
          </a:bodyPr>
          <a:lstStyle/>
          <a:p>
            <a:pPr algn="just"/>
            <a:r>
              <a:rPr lang="el-GR" dirty="0">
                <a:solidFill>
                  <a:srgbClr val="002060"/>
                </a:solidFill>
              </a:rPr>
              <a:t> Στους Εθελοντές Πολιτικής Προστασίας, οι οποίοι είναι ανασφάλιστοι και νοσηλεύονται εξαιτίας τραυματισμού ή άλλου ατυχήματος που προκλήθηκε κατά την ενάσκηση των εθελοντικών καθηκόντων τους, παρέχεται, με δαπάνη του Δημοσίου, νοσοκομειακή και ιατροφαρμακευτική περίθαλψη, εφόσον αποδειχθούν όπως ανωτέρω, η επιχειρησιακή τους εμπλοκή και η προσφορά εθελοντικής υπηρεσίας</a:t>
            </a:r>
          </a:p>
        </p:txBody>
      </p:sp>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4209" y="3838475"/>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utoShape 4" descr="Παρουσίαση του PowerPoi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2355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8343" y="997991"/>
            <a:ext cx="3135085" cy="242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225795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87203AE6-F5A6-4660-966A-9904F52EDE9C}"/>
              </a:ext>
            </a:extLst>
          </p:cNvPr>
          <p:cNvSpPr/>
          <p:nvPr/>
        </p:nvSpPr>
        <p:spPr>
          <a:xfrm>
            <a:off x="2438400" y="3744686"/>
            <a:ext cx="9753600" cy="2715891"/>
          </a:xfrm>
          <a:prstGeom prst="rect">
            <a:avLst/>
          </a:prstGeom>
          <a:gradFill flip="none" rotWithShape="1">
            <a:gsLst>
              <a:gs pos="42000">
                <a:schemeClr val="accent2">
                  <a:alpha val="70000"/>
                  <a:lumMod val="80000"/>
                  <a:lumOff val="20000"/>
                </a:schemeClr>
              </a:gs>
              <a:gs pos="0">
                <a:schemeClr val="accent2">
                  <a:alpha val="0"/>
                  <a:lumMod val="80000"/>
                  <a:lumOff val="20000"/>
                </a:schemeClr>
              </a:gs>
              <a:gs pos="100000">
                <a:schemeClr val="accent2">
                  <a:alpha val="70000"/>
                  <a:lumMod val="80000"/>
                  <a:lumOff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699657" y="682171"/>
            <a:ext cx="8940800" cy="954107"/>
          </a:xfrm>
          <a:prstGeom prst="rect">
            <a:avLst/>
          </a:prstGeom>
          <a:noFill/>
        </p:spPr>
        <p:txBody>
          <a:bodyPr wrap="square" rtlCol="0">
            <a:spAutoFit/>
          </a:bodyPr>
          <a:lstStyle/>
          <a:p>
            <a:pPr algn="ctr"/>
            <a:r>
              <a:rPr lang="el-GR" sz="2800" b="1" dirty="0" smtClean="0">
                <a:solidFill>
                  <a:srgbClr val="C00000"/>
                </a:solidFill>
              </a:rPr>
              <a:t>2. ΚΑΤΕΥΘΥΝΣΕΙΣ, ΟΔΗΓΙΕΣ ΚΑΙ ΠΡΟΔΙΑΓΡΑΦΕΣ ΣΧΕΔΙΑΣΜΟΥ ΕΚΤΑΚΤΗΣ ΑΝΑΓΚΗΣ</a:t>
            </a:r>
            <a:endParaRPr lang="el-GR" sz="2800" b="1" dirty="0">
              <a:solidFill>
                <a:srgbClr val="C00000"/>
              </a:solidFill>
            </a:endParaRPr>
          </a:p>
        </p:txBody>
      </p:sp>
      <p:sp>
        <p:nvSpPr>
          <p:cNvPr id="4" name="TextBox 3"/>
          <p:cNvSpPr txBox="1"/>
          <p:nvPr/>
        </p:nvSpPr>
        <p:spPr>
          <a:xfrm>
            <a:off x="2699657" y="3962400"/>
            <a:ext cx="9144000" cy="2677656"/>
          </a:xfrm>
          <a:prstGeom prst="rect">
            <a:avLst/>
          </a:prstGeom>
          <a:noFill/>
        </p:spPr>
        <p:txBody>
          <a:bodyPr wrap="square" rtlCol="0">
            <a:spAutoFit/>
          </a:bodyPr>
          <a:lstStyle/>
          <a:p>
            <a:pPr marL="285750" indent="-285750">
              <a:buFont typeface="Wingdings" pitchFamily="2" charset="2"/>
              <a:buChar char="Ø"/>
            </a:pPr>
            <a:r>
              <a:rPr lang="el-GR" sz="2400" dirty="0" smtClean="0">
                <a:solidFill>
                  <a:srgbClr val="C00000"/>
                </a:solidFill>
              </a:rPr>
              <a:t>Κατευθύνσεις της Π.Π. στην Ελλάδα και διεθνώς</a:t>
            </a:r>
          </a:p>
          <a:p>
            <a:pPr marL="285750" indent="-285750">
              <a:buFont typeface="Wingdings" pitchFamily="2" charset="2"/>
              <a:buChar char="Ø"/>
            </a:pPr>
            <a:r>
              <a:rPr lang="el-GR" sz="2400" dirty="0" smtClean="0">
                <a:solidFill>
                  <a:srgbClr val="C00000"/>
                </a:solidFill>
              </a:rPr>
              <a:t>Σχεδιασμός Π.Π. κατά κίνδυνο και τομέα</a:t>
            </a:r>
          </a:p>
          <a:p>
            <a:pPr marL="285750" indent="-285750">
              <a:buFont typeface="Wingdings" pitchFamily="2" charset="2"/>
              <a:buChar char="Ø"/>
            </a:pPr>
            <a:r>
              <a:rPr lang="el-GR" sz="2400" dirty="0" smtClean="0">
                <a:solidFill>
                  <a:srgbClr val="C00000"/>
                </a:solidFill>
              </a:rPr>
              <a:t>Διαδικασίες διαβούλευσης και συνεργασίας κατά το σχεδιασμό Π.Π.</a:t>
            </a:r>
          </a:p>
          <a:p>
            <a:pPr marL="285750" indent="-285750">
              <a:buFont typeface="Wingdings" pitchFamily="2" charset="2"/>
              <a:buChar char="Ø"/>
            </a:pPr>
            <a:r>
              <a:rPr lang="el-GR" sz="2400" dirty="0" smtClean="0">
                <a:solidFill>
                  <a:srgbClr val="C00000"/>
                </a:solidFill>
              </a:rPr>
              <a:t>Σύνταξη και εναρμόνιση ειδικών σχεδίων ανά κίνδυνο και διοικητικό επίπεδο.</a:t>
            </a:r>
          </a:p>
          <a:p>
            <a:endParaRPr lang="el-GR" sz="2400" dirty="0">
              <a:solidFill>
                <a:srgbClr val="C00000"/>
              </a:solidFill>
            </a:endParaRPr>
          </a:p>
        </p:txBody>
      </p:sp>
    </p:spTree>
    <p:extLst>
      <p:ext uri="{BB962C8B-B14F-4D97-AF65-F5344CB8AC3E}">
        <p14:creationId xmlns:p14="http://schemas.microsoft.com/office/powerpoint/2010/main" val="15052585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99645" y="247966"/>
            <a:ext cx="7342274" cy="492443"/>
          </a:xfrm>
          <a:prstGeom prst="rect">
            <a:avLst/>
          </a:prstGeom>
        </p:spPr>
        <p:txBody>
          <a:bodyPr wrap="square">
            <a:spAutoFit/>
          </a:bodyPr>
          <a:lstStyle/>
          <a:p>
            <a:pPr algn="ctr"/>
            <a:r>
              <a:rPr lang="el-GR" sz="2600" b="1" dirty="0" smtClean="0">
                <a:solidFill>
                  <a:srgbClr val="002060"/>
                </a:solidFill>
              </a:rPr>
              <a:t>ΣΧΕΔΙΑ ΑΝΤΙΜΕΤΩΠΙΣΗΣ ΚΑΤΑΣΤΡΟΦΩΝ</a:t>
            </a:r>
            <a:endParaRPr lang="el-GR" sz="2600" b="1" dirty="0">
              <a:solidFill>
                <a:srgbClr val="002060"/>
              </a:solidFill>
            </a:endParaRPr>
          </a:p>
        </p:txBody>
      </p:sp>
      <p:sp>
        <p:nvSpPr>
          <p:cNvPr id="3" name="Ορθογώνιο 2"/>
          <p:cNvSpPr/>
          <p:nvPr/>
        </p:nvSpPr>
        <p:spPr>
          <a:xfrm>
            <a:off x="343210" y="1250354"/>
            <a:ext cx="6096000" cy="2308324"/>
          </a:xfrm>
          <a:prstGeom prst="rect">
            <a:avLst/>
          </a:prstGeom>
        </p:spPr>
        <p:txBody>
          <a:bodyPr>
            <a:spAutoFit/>
          </a:bodyPr>
          <a:lstStyle/>
          <a:p>
            <a:pPr algn="just"/>
            <a:r>
              <a:rPr lang="el-GR" dirty="0">
                <a:solidFill>
                  <a:srgbClr val="002060"/>
                </a:solidFill>
              </a:rPr>
              <a:t> Η ανάλυση κινδύνων και απειλών, όπως περιλαμβάνονται στην Εθνική Βάση Δεδομένων, αποτελεί απαραίτητο στοιχείο για την εκπόνηση και υλοποίηση τόσο των Γενικών Σχεδίων Αντιμετώπισης Εκτάκτων Αναγκών και Διαχείρισης Συνεπειών, εφεξής Γενικών Σχεδίων, όσο και για την κατάρτιση του Εθνικού Σχεδιασμού Πολιτικής Προστασίας στο πλαίσιο της Εθνικής Πολιτικής Μείωσης Κινδύνου Καταστροφών. </a:t>
            </a:r>
          </a:p>
        </p:txBody>
      </p:sp>
      <p:sp>
        <p:nvSpPr>
          <p:cNvPr id="4" name="Ορθογώνιο 3"/>
          <p:cNvSpPr/>
          <p:nvPr/>
        </p:nvSpPr>
        <p:spPr>
          <a:xfrm>
            <a:off x="1940243" y="3558678"/>
            <a:ext cx="6096000" cy="1200329"/>
          </a:xfrm>
          <a:prstGeom prst="rect">
            <a:avLst/>
          </a:prstGeom>
        </p:spPr>
        <p:txBody>
          <a:bodyPr>
            <a:spAutoFit/>
          </a:bodyPr>
          <a:lstStyle/>
          <a:p>
            <a:pPr algn="just"/>
            <a:r>
              <a:rPr lang="el-GR" dirty="0">
                <a:solidFill>
                  <a:srgbClr val="002060"/>
                </a:solidFill>
              </a:rPr>
              <a:t> Μετά την υλοποίηση του Σχεδιασμού Πολιτικής Προστασίας σχεδιάζεται και πραγματοποιείται πρόγραμμα εκπαίδευσης και ασκήσεων για κάθε κίνδυνο με τη συμμετοχή των εμπλεκόμενων φορέων. </a:t>
            </a:r>
          </a:p>
        </p:txBody>
      </p:sp>
      <p:sp>
        <p:nvSpPr>
          <p:cNvPr id="5" name="Ορθογώνιο 4"/>
          <p:cNvSpPr/>
          <p:nvPr/>
        </p:nvSpPr>
        <p:spPr>
          <a:xfrm>
            <a:off x="3710525" y="4845906"/>
            <a:ext cx="8432799" cy="2031325"/>
          </a:xfrm>
          <a:prstGeom prst="rect">
            <a:avLst/>
          </a:prstGeom>
        </p:spPr>
        <p:txBody>
          <a:bodyPr wrap="square">
            <a:spAutoFit/>
          </a:bodyPr>
          <a:lstStyle/>
          <a:p>
            <a:pPr algn="just"/>
            <a:r>
              <a:rPr lang="el-GR" dirty="0">
                <a:solidFill>
                  <a:srgbClr val="002060"/>
                </a:solidFill>
              </a:rPr>
              <a:t>Τα Γενικά Σχέδια καταρτίζονται κεντρικά από τη Διεύθυνση Σχεδιασμού Αντιμετώπισης Εκτάκτων Αναγκών της Γενικής Διεύθυνσης Συντονισμού της Γενικής Γραμματείας Πολιτικής Προστασίας και εγκρίνονται από </a:t>
            </a:r>
            <a:r>
              <a:rPr lang="el-GR" dirty="0" smtClean="0">
                <a:solidFill>
                  <a:srgbClr val="002060"/>
                </a:solidFill>
              </a:rPr>
              <a:t>τον Γενικό </a:t>
            </a:r>
            <a:r>
              <a:rPr lang="el-GR" dirty="0">
                <a:solidFill>
                  <a:srgbClr val="002060"/>
                </a:solidFill>
              </a:rPr>
              <a:t>Γραμματέα Πολιτικής Προστασίας. Τα αντίστοιχα Περιφερειακά και Τοπικά Σχέδια καταρτίζονται από την Αυτοτελή Διεύθυνση Πολιτικής Προστασίας των Περιφερειών και τα Αυτοτελή Τμήματα Πολιτικής Προστασίας των Δήμων, αντίστοιχα. </a:t>
            </a:r>
          </a:p>
        </p:txBody>
      </p:sp>
      <p:pic>
        <p:nvPicPr>
          <p:cNvPr id="26625"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36243" y="970274"/>
            <a:ext cx="3909014" cy="3505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832" y="4845907"/>
            <a:ext cx="3326345" cy="190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474857" y="247966"/>
            <a:ext cx="4470400" cy="369332"/>
          </a:xfrm>
          <a:prstGeom prst="rect">
            <a:avLst/>
          </a:prstGeom>
          <a:noFill/>
        </p:spPr>
        <p:txBody>
          <a:bodyPr wrap="square" rtlCol="0">
            <a:spAutoFit/>
          </a:bodyPr>
          <a:lstStyle/>
          <a:p>
            <a:pPr algn="ctr"/>
            <a:r>
              <a:rPr lang="el-GR" b="1" dirty="0" smtClean="0">
                <a:solidFill>
                  <a:srgbClr val="002060"/>
                </a:solidFill>
              </a:rPr>
              <a:t>Βάσει Ν. 4662/20, άρθρο 23</a:t>
            </a:r>
            <a:endParaRPr lang="el-GR" b="1" dirty="0">
              <a:solidFill>
                <a:srgbClr val="002060"/>
              </a:solidFill>
            </a:endParaRPr>
          </a:p>
        </p:txBody>
      </p:sp>
    </p:spTree>
    <p:extLst>
      <p:ext uri="{BB962C8B-B14F-4D97-AF65-F5344CB8AC3E}">
        <p14:creationId xmlns:p14="http://schemas.microsoft.com/office/powerpoint/2010/main" val="204225795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 name="Ορθογώνιο 1"/>
          <p:cNvSpPr/>
          <p:nvPr/>
        </p:nvSpPr>
        <p:spPr>
          <a:xfrm>
            <a:off x="-99645" y="247966"/>
            <a:ext cx="7211645" cy="492443"/>
          </a:xfrm>
          <a:prstGeom prst="rect">
            <a:avLst/>
          </a:prstGeom>
        </p:spPr>
        <p:txBody>
          <a:bodyPr wrap="square">
            <a:spAutoFit/>
          </a:bodyPr>
          <a:lstStyle/>
          <a:p>
            <a:pPr algn="ctr"/>
            <a:r>
              <a:rPr lang="el-GR" sz="2600" b="1" dirty="0" smtClean="0">
                <a:solidFill>
                  <a:srgbClr val="002060"/>
                </a:solidFill>
              </a:rPr>
              <a:t>ΕΚΤΙΜΗΣΗ ΕΠΙΚΙΝΔΥΝΟΤΗΤΑΣ</a:t>
            </a:r>
            <a:endParaRPr lang="el-GR" sz="2600" b="1" dirty="0">
              <a:solidFill>
                <a:srgbClr val="002060"/>
              </a:solidFill>
            </a:endParaRPr>
          </a:p>
        </p:txBody>
      </p:sp>
      <p:sp>
        <p:nvSpPr>
          <p:cNvPr id="3" name="Ορθογώνιο 2"/>
          <p:cNvSpPr/>
          <p:nvPr/>
        </p:nvSpPr>
        <p:spPr>
          <a:xfrm>
            <a:off x="696686" y="1966805"/>
            <a:ext cx="6096000" cy="3970318"/>
          </a:xfrm>
          <a:prstGeom prst="rect">
            <a:avLst/>
          </a:prstGeom>
        </p:spPr>
        <p:txBody>
          <a:bodyPr>
            <a:spAutoFit/>
          </a:bodyPr>
          <a:lstStyle/>
          <a:p>
            <a:pPr marL="285750" indent="-285750" algn="just">
              <a:buFont typeface="Courier New" pitchFamily="49" charset="0"/>
              <a:buChar char="o"/>
            </a:pPr>
            <a:r>
              <a:rPr lang="el-GR" dirty="0">
                <a:solidFill>
                  <a:srgbClr val="002060"/>
                </a:solidFill>
              </a:rPr>
              <a:t>Η εκτίμηση της επικινδυνότητας όλων των φάσεων του κύκλου καταστροφών καθορίζει τη </a:t>
            </a:r>
            <a:r>
              <a:rPr lang="el-GR" b="1" dirty="0">
                <a:solidFill>
                  <a:srgbClr val="002060"/>
                </a:solidFill>
              </a:rPr>
              <a:t>στρατηγική που πρόκειται να ακολουθηθεί, το απαιτούμενο ανθρώπινο δυναμικό, τα υλικά και μέσα</a:t>
            </a:r>
            <a:r>
              <a:rPr lang="el-GR" dirty="0">
                <a:solidFill>
                  <a:srgbClr val="002060"/>
                </a:solidFill>
              </a:rPr>
              <a:t> για την αντιμετώπιση των καταστροφικών φαινομένων και των επιπτώσεών τους και συντελείται, αμέσως μετά την αρχική κινητοποίηση με ευθύνη της Ομάδας Πρώτης (1ης) Απόκρισης. </a:t>
            </a:r>
            <a:endParaRPr lang="el-GR" dirty="0" smtClean="0">
              <a:solidFill>
                <a:srgbClr val="002060"/>
              </a:solidFill>
            </a:endParaRPr>
          </a:p>
          <a:p>
            <a:pPr marL="285750" indent="-285750" algn="just">
              <a:buFont typeface="Courier New" pitchFamily="49" charset="0"/>
              <a:buChar char="o"/>
            </a:pPr>
            <a:r>
              <a:rPr lang="el-GR" dirty="0" smtClean="0">
                <a:solidFill>
                  <a:srgbClr val="002060"/>
                </a:solidFill>
              </a:rPr>
              <a:t>Ενημερώνονται </a:t>
            </a:r>
            <a:r>
              <a:rPr lang="el-GR" dirty="0">
                <a:solidFill>
                  <a:srgbClr val="002060"/>
                </a:solidFill>
              </a:rPr>
              <a:t>άμεσα, δια του Π.Ε.ΚΕ.Π.Π., ο κατά τόπο Περιφερειακός Συντονιστής Πολιτικής Προστασίας, ο οποίος ενημερώνει τον Επικεφαλής Π.Δ.Ε.Α., τους προέδρους των Τ.Ε.Σ.Ο.Π.Π. (σε επίπεδο Δήμου) ή Π.Ε.Σ.Ο.Π.Π. (σε επίπεδο Περιφέρειας) και το Ε.Σ.Κ.Ε.ΔΙ.Κ.. </a:t>
            </a:r>
          </a:p>
        </p:txBody>
      </p:sp>
      <p:sp>
        <p:nvSpPr>
          <p:cNvPr id="4" name="TextBox 3"/>
          <p:cNvSpPr txBox="1"/>
          <p:nvPr/>
        </p:nvSpPr>
        <p:spPr>
          <a:xfrm>
            <a:off x="1480457" y="1452300"/>
            <a:ext cx="4455886" cy="369332"/>
          </a:xfrm>
          <a:prstGeom prst="rect">
            <a:avLst/>
          </a:prstGeom>
          <a:noFill/>
        </p:spPr>
        <p:txBody>
          <a:bodyPr wrap="square" rtlCol="0">
            <a:spAutoFit/>
          </a:bodyPr>
          <a:lstStyle/>
          <a:p>
            <a:pPr algn="ctr"/>
            <a:r>
              <a:rPr lang="el-GR" b="1" dirty="0" smtClean="0">
                <a:solidFill>
                  <a:srgbClr val="002060"/>
                </a:solidFill>
              </a:rPr>
              <a:t>Βάσει άρθρου 24, Ν. 4662/20</a:t>
            </a:r>
            <a:endParaRPr lang="el-GR" b="1" dirty="0">
              <a:solidFill>
                <a:srgbClr val="002060"/>
              </a:solidFill>
            </a:endParaRPr>
          </a:p>
        </p:txBody>
      </p:sp>
      <p:pic>
        <p:nvPicPr>
          <p:cNvPr id="2457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3599" y="1452300"/>
            <a:ext cx="4426857" cy="464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225795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523224" y="113750"/>
            <a:ext cx="6188169" cy="954107"/>
          </a:xfrm>
          <a:prstGeom prst="rect">
            <a:avLst/>
          </a:prstGeom>
        </p:spPr>
        <p:txBody>
          <a:bodyPr wrap="none">
            <a:spAutoFit/>
          </a:bodyPr>
          <a:lstStyle/>
          <a:p>
            <a:pPr algn="ctr"/>
            <a:r>
              <a:rPr lang="el-GR" sz="2800" b="1" dirty="0" smtClean="0">
                <a:solidFill>
                  <a:srgbClr val="002060"/>
                </a:solidFill>
              </a:rPr>
              <a:t>ΚΑΤΑΣΤΑΣΗ ΕΚΤΑΚΤΗΣ ΑΝΑΓΚΗΣ </a:t>
            </a:r>
          </a:p>
          <a:p>
            <a:pPr algn="ctr"/>
            <a:r>
              <a:rPr lang="el-GR" sz="2800" b="1" dirty="0" smtClean="0">
                <a:solidFill>
                  <a:srgbClr val="002060"/>
                </a:solidFill>
              </a:rPr>
              <a:t>ΠΟΛΙΤΙΚΗΣ ΠΡΟΣΤΑΣΙΑΣ</a:t>
            </a:r>
            <a:endParaRPr lang="el-GR" sz="2800" b="1" dirty="0">
              <a:solidFill>
                <a:srgbClr val="002060"/>
              </a:solidFill>
            </a:endParaRPr>
          </a:p>
        </p:txBody>
      </p:sp>
      <p:sp>
        <p:nvSpPr>
          <p:cNvPr id="4" name="TextBox 3"/>
          <p:cNvSpPr txBox="1"/>
          <p:nvPr/>
        </p:nvSpPr>
        <p:spPr>
          <a:xfrm>
            <a:off x="7649029" y="590803"/>
            <a:ext cx="3526971" cy="379472"/>
          </a:xfrm>
          <a:prstGeom prst="rect">
            <a:avLst/>
          </a:prstGeom>
          <a:noFill/>
        </p:spPr>
        <p:txBody>
          <a:bodyPr wrap="square" rtlCol="0">
            <a:spAutoFit/>
          </a:bodyPr>
          <a:lstStyle/>
          <a:p>
            <a:pPr algn="ctr"/>
            <a:r>
              <a:rPr lang="el-GR" b="1" dirty="0" smtClean="0">
                <a:solidFill>
                  <a:srgbClr val="002060"/>
                </a:solidFill>
              </a:rPr>
              <a:t>Ν. 4662/2020</a:t>
            </a:r>
            <a:endParaRPr lang="el-GR" b="1" dirty="0">
              <a:solidFill>
                <a:srgbClr val="002060"/>
              </a:solidFill>
            </a:endParaRPr>
          </a:p>
        </p:txBody>
      </p:sp>
      <p:sp>
        <p:nvSpPr>
          <p:cNvPr id="5" name="Ορθογώνιο 4"/>
          <p:cNvSpPr/>
          <p:nvPr/>
        </p:nvSpPr>
        <p:spPr>
          <a:xfrm>
            <a:off x="299667" y="1452300"/>
            <a:ext cx="6096000" cy="2308324"/>
          </a:xfrm>
          <a:prstGeom prst="rect">
            <a:avLst/>
          </a:prstGeom>
        </p:spPr>
        <p:txBody>
          <a:bodyPr>
            <a:spAutoFit/>
          </a:bodyPr>
          <a:lstStyle/>
          <a:p>
            <a:pPr algn="just"/>
            <a:r>
              <a:rPr lang="el-GR" dirty="0">
                <a:solidFill>
                  <a:srgbClr val="002060"/>
                </a:solidFill>
              </a:rPr>
              <a:t>Η κατάσταση έκτακτης ανάγκης πολιτικής προστασίας συντρέχει σε περίπτωση συντελεσθείσας φυσικής και τεχνολογικής καταστροφής ευρείας κλίμακας στον πληθυσμό και στις υποδομές, για την αντιμετώπιση της οποίας δεν επαρκούν οι άμεσα διαθέσιμοι πόροι, μέσα και υλικά των φορέων διαχείρισης σε τοπικό, περιφερειακό ή εθνικό επίπεδο και απαιτείται η λήψη έκτακτων μέτρων αποκατάστασης ορισμένης χρονικής διάρκειας</a:t>
            </a:r>
          </a:p>
        </p:txBody>
      </p:sp>
      <p:sp>
        <p:nvSpPr>
          <p:cNvPr id="6" name="Ορθογώνιο 5"/>
          <p:cNvSpPr/>
          <p:nvPr/>
        </p:nvSpPr>
        <p:spPr>
          <a:xfrm>
            <a:off x="310468" y="4014603"/>
            <a:ext cx="6096000" cy="923330"/>
          </a:xfrm>
          <a:prstGeom prst="rect">
            <a:avLst/>
          </a:prstGeom>
        </p:spPr>
        <p:txBody>
          <a:bodyPr>
            <a:spAutoFit/>
          </a:bodyPr>
          <a:lstStyle/>
          <a:p>
            <a:pPr algn="just"/>
            <a:r>
              <a:rPr lang="el-GR" dirty="0" smtClean="0">
                <a:solidFill>
                  <a:srgbClr val="002060"/>
                </a:solidFill>
              </a:rPr>
              <a:t>Η κήρυξη μιας περιοχής σε περιοχή έκτακτης ανάγκης ρυθμίζεται με </a:t>
            </a:r>
            <a:r>
              <a:rPr lang="el-GR" dirty="0">
                <a:solidFill>
                  <a:srgbClr val="002060"/>
                </a:solidFill>
              </a:rPr>
              <a:t>κοινή απόφαση του Υπουργού Προστασίας του Πολίτη και του εκάστοτε συναρμόδιου Υπουργού. </a:t>
            </a:r>
          </a:p>
        </p:txBody>
      </p:sp>
      <p:sp>
        <p:nvSpPr>
          <p:cNvPr id="7" name="Ορθογώνιο 6"/>
          <p:cNvSpPr/>
          <p:nvPr/>
        </p:nvSpPr>
        <p:spPr>
          <a:xfrm>
            <a:off x="343210" y="5213828"/>
            <a:ext cx="6096000" cy="1477328"/>
          </a:xfrm>
          <a:prstGeom prst="rect">
            <a:avLst/>
          </a:prstGeom>
        </p:spPr>
        <p:txBody>
          <a:bodyPr>
            <a:spAutoFit/>
          </a:bodyPr>
          <a:lstStyle/>
          <a:p>
            <a:pPr algn="just"/>
            <a:r>
              <a:rPr lang="el-GR" dirty="0">
                <a:solidFill>
                  <a:srgbClr val="002060"/>
                </a:solidFill>
              </a:rPr>
              <a:t>Η κήρυξη μιας περιοχής σε κατάσταση έκτακτης ανάγκης πολιτικής προστασίας από φυσικές, τεχνολογικές και λοιπές καταστροφές αίρεται αυτοδικαίως με την πάροδο εξαμήνου, δύναται δε να ανανεώνεται με απόφαση του Γενικού Γραμματέα Πολιτικής Προστασίας, </a:t>
            </a:r>
          </a:p>
        </p:txBody>
      </p:sp>
      <p:pic>
        <p:nvPicPr>
          <p:cNvPr id="358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1675" y="1452300"/>
            <a:ext cx="5303906" cy="4963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674332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2497"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646282" y="113750"/>
            <a:ext cx="4158446" cy="954107"/>
          </a:xfrm>
          <a:prstGeom prst="rect">
            <a:avLst/>
          </a:prstGeom>
        </p:spPr>
        <p:txBody>
          <a:bodyPr wrap="none">
            <a:spAutoFit/>
          </a:bodyPr>
          <a:lstStyle/>
          <a:p>
            <a:pPr algn="ctr"/>
            <a:r>
              <a:rPr lang="el-GR" sz="2800" b="1" dirty="0" smtClean="0">
                <a:solidFill>
                  <a:srgbClr val="002060"/>
                </a:solidFill>
              </a:rPr>
              <a:t>ΚΑΤΑΣΤΑΣΗ ΕΙΔΙΚΗΣ</a:t>
            </a:r>
          </a:p>
          <a:p>
            <a:pPr algn="ctr"/>
            <a:r>
              <a:rPr lang="el-GR" sz="2800" b="1" dirty="0" smtClean="0">
                <a:solidFill>
                  <a:srgbClr val="002060"/>
                </a:solidFill>
              </a:rPr>
              <a:t> ΚΙΝΗΤΟΠΟΙΗΣΗΣ  Π.Π.</a:t>
            </a:r>
            <a:endParaRPr lang="el-GR" sz="2800" b="1" dirty="0">
              <a:solidFill>
                <a:srgbClr val="002060"/>
              </a:solidFill>
            </a:endParaRPr>
          </a:p>
        </p:txBody>
      </p:sp>
      <p:sp>
        <p:nvSpPr>
          <p:cNvPr id="4" name="Ορθογώνιο 3"/>
          <p:cNvSpPr/>
          <p:nvPr/>
        </p:nvSpPr>
        <p:spPr>
          <a:xfrm>
            <a:off x="180903" y="1527353"/>
            <a:ext cx="6096000" cy="2246769"/>
          </a:xfrm>
          <a:prstGeom prst="rect">
            <a:avLst/>
          </a:prstGeom>
        </p:spPr>
        <p:txBody>
          <a:bodyPr>
            <a:spAutoFit/>
          </a:bodyPr>
          <a:lstStyle/>
          <a:p>
            <a:pPr algn="just"/>
            <a:r>
              <a:rPr lang="el-GR" sz="2000" dirty="0">
                <a:solidFill>
                  <a:srgbClr val="002060"/>
                </a:solidFill>
              </a:rPr>
              <a:t>Λόγω επαπειλούμενου κινδύνου ή προειδοποίησης για εκδήλωση αυξημένης διακινδύνευσης συμβάντων φυσικών και τεχνολογικών καταστροφών, ο Γενικός Γραμματέας Πολιτικής Προστασίας δύναται να κηρύσσει τις επαπειλούμενες περιοχές σε Κατάσταση Ειδικής Κινητοποίησης Πολιτικής Προστασίας</a:t>
            </a:r>
          </a:p>
        </p:txBody>
      </p:sp>
      <p:sp>
        <p:nvSpPr>
          <p:cNvPr id="5" name="Ορθογώνιο 4"/>
          <p:cNvSpPr/>
          <p:nvPr/>
        </p:nvSpPr>
        <p:spPr>
          <a:xfrm>
            <a:off x="180903" y="4476268"/>
            <a:ext cx="6096000" cy="1631216"/>
          </a:xfrm>
          <a:prstGeom prst="rect">
            <a:avLst/>
          </a:prstGeom>
        </p:spPr>
        <p:txBody>
          <a:bodyPr>
            <a:spAutoFit/>
          </a:bodyPr>
          <a:lstStyle/>
          <a:p>
            <a:pPr algn="just"/>
            <a:r>
              <a:rPr lang="el-GR" sz="2000" dirty="0">
                <a:solidFill>
                  <a:srgbClr val="002060"/>
                </a:solidFill>
              </a:rPr>
              <a:t> Στην Κατάσταση Ειδικής Κινητοποίησης Πολιτικής Προστασίας λαμβάνονται μέτρα ορισμένης χρονικής διάρκειας, αντίστοιχα με εκείνα της κήρυξης μιας περιοχής σε κατάσταση έκτακτης ανάγκης Πολιτικής Προστασίας. </a:t>
            </a:r>
          </a:p>
        </p:txBody>
      </p:sp>
      <p:sp>
        <p:nvSpPr>
          <p:cNvPr id="12" name="TextBox 11"/>
          <p:cNvSpPr txBox="1"/>
          <p:nvPr/>
        </p:nvSpPr>
        <p:spPr>
          <a:xfrm>
            <a:off x="7649029" y="590803"/>
            <a:ext cx="3526971" cy="379472"/>
          </a:xfrm>
          <a:prstGeom prst="rect">
            <a:avLst/>
          </a:prstGeom>
          <a:noFill/>
        </p:spPr>
        <p:txBody>
          <a:bodyPr wrap="square" rtlCol="0">
            <a:spAutoFit/>
          </a:bodyPr>
          <a:lstStyle/>
          <a:p>
            <a:pPr algn="ctr"/>
            <a:r>
              <a:rPr lang="el-GR" b="1" dirty="0" smtClean="0">
                <a:solidFill>
                  <a:srgbClr val="002060"/>
                </a:solidFill>
              </a:rPr>
              <a:t>Ν. 4662/2020</a:t>
            </a:r>
            <a:endParaRPr lang="el-GR" b="1" dirty="0">
              <a:solidFill>
                <a:srgbClr val="002060"/>
              </a:solidFill>
            </a:endParaRPr>
          </a:p>
        </p:txBody>
      </p:sp>
      <p:pic>
        <p:nvPicPr>
          <p:cNvPr id="368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9210" y="1329933"/>
            <a:ext cx="5578619" cy="49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674332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εικόνας 5"/>
          <p:cNvPicPr>
            <a:picLocks noGrp="1" noChangeAspect="1"/>
          </p:cNvPicPr>
          <p:nvPr>
            <p:ph type="pic" idx="16"/>
          </p:nvPr>
        </p:nvPicPr>
        <p:blipFill>
          <a:blip r:embed="rId2" cstate="print">
            <a:extLst>
              <a:ext uri="{28A0092B-C50C-407E-A947-70E740481C1C}">
                <a14:useLocalDpi xmlns:a14="http://schemas.microsoft.com/office/drawing/2010/main" val="0"/>
              </a:ext>
            </a:extLst>
          </a:blip>
          <a:srcRect l="24138" r="24138"/>
          <a:stretch>
            <a:fillRect/>
          </a:stretch>
        </p:blipFill>
        <p:spPr/>
      </p:pic>
      <p:sp>
        <p:nvSpPr>
          <p:cNvPr id="5" name="Ορθογώνιο 4"/>
          <p:cNvSpPr/>
          <p:nvPr/>
        </p:nvSpPr>
        <p:spPr>
          <a:xfrm>
            <a:off x="6763657" y="1443841"/>
            <a:ext cx="5283200" cy="5355312"/>
          </a:xfrm>
          <a:prstGeom prst="rect">
            <a:avLst/>
          </a:prstGeom>
        </p:spPr>
        <p:txBody>
          <a:bodyPr wrap="square">
            <a:spAutoFit/>
          </a:bodyPr>
          <a:lstStyle/>
          <a:p>
            <a:pPr marL="285750" indent="-285750" algn="just">
              <a:buFont typeface="Wingdings" pitchFamily="2" charset="2"/>
              <a:buChar char="v"/>
            </a:pPr>
            <a:r>
              <a:rPr lang="el-GR" dirty="0">
                <a:solidFill>
                  <a:srgbClr val="002060"/>
                </a:solidFill>
              </a:rPr>
              <a:t> Η οργανωμένη προληπτική απομάκρυνση πολιτών από μια περιοχή (ολική ή μερική) αποτελεί προληπτικό μέτρο πολιτικής προστασίας και οργανώνεται για την προστασία της ζωής και της υγείας των πολιτών, όταν τεκμηριωμένα μία περιοχή εκτιμάται ότι, απειλείται από εξελισσόμενη ή επικείμενη καταστροφή και ο κίνδυνος λόγω της παραμονής των πολιτών σε αυτή είναι σοβαρός. </a:t>
            </a:r>
            <a:endParaRPr lang="el-GR" dirty="0" smtClean="0">
              <a:solidFill>
                <a:srgbClr val="002060"/>
              </a:solidFill>
            </a:endParaRPr>
          </a:p>
          <a:p>
            <a:pPr algn="just"/>
            <a:endParaRPr lang="el-GR" dirty="0" smtClean="0">
              <a:solidFill>
                <a:srgbClr val="002060"/>
              </a:solidFill>
            </a:endParaRPr>
          </a:p>
          <a:p>
            <a:pPr marL="285750" indent="-285750" algn="just">
              <a:buFont typeface="Wingdings" pitchFamily="2" charset="2"/>
              <a:buChar char="v"/>
            </a:pPr>
            <a:r>
              <a:rPr lang="el-GR" dirty="0" smtClean="0">
                <a:solidFill>
                  <a:srgbClr val="002060"/>
                </a:solidFill>
              </a:rPr>
              <a:t>Η </a:t>
            </a:r>
            <a:r>
              <a:rPr lang="el-GR" dirty="0">
                <a:solidFill>
                  <a:srgbClr val="002060"/>
                </a:solidFill>
              </a:rPr>
              <a:t>απόφαση για την οργανωμένη προληπτική απομάκρυνση πολιτών λαμβάνεται, σύμφωνα με το άρθρο 29 και σύμφωνα με το κείμενο θεσμικό πλαίσιο, τις κατευθυντήριες οδηγίες, εγκυκλίους και κανονιστικές πράξεις της διοίκησης αναφορικά με αυτή και το οποίο παραμένει σε ισχύ και μετά τη δημοσίευση του παρόντος νόμου</a:t>
            </a:r>
          </a:p>
        </p:txBody>
      </p:sp>
      <p:grpSp>
        <p:nvGrpSpPr>
          <p:cNvPr id="10"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11"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3" name="Ορθογώνιο 12"/>
          <p:cNvSpPr/>
          <p:nvPr/>
        </p:nvSpPr>
        <p:spPr>
          <a:xfrm>
            <a:off x="1173612" y="113750"/>
            <a:ext cx="5209438" cy="954107"/>
          </a:xfrm>
          <a:prstGeom prst="rect">
            <a:avLst/>
          </a:prstGeom>
        </p:spPr>
        <p:txBody>
          <a:bodyPr wrap="none">
            <a:spAutoFit/>
          </a:bodyPr>
          <a:lstStyle/>
          <a:p>
            <a:pPr algn="ctr"/>
            <a:r>
              <a:rPr lang="el-GR" sz="2800" b="1" dirty="0" smtClean="0">
                <a:solidFill>
                  <a:srgbClr val="002060"/>
                </a:solidFill>
              </a:rPr>
              <a:t>ΟΡΓΑΝΩΜΕΝΗ ΠΡΟΛΗΠΤΙΚΗ</a:t>
            </a:r>
          </a:p>
          <a:p>
            <a:pPr algn="ctr"/>
            <a:r>
              <a:rPr lang="el-GR" sz="2800" b="1" dirty="0" smtClean="0">
                <a:solidFill>
                  <a:srgbClr val="002060"/>
                </a:solidFill>
              </a:rPr>
              <a:t> ΑΠΟΜΑΚΡΥΝΣΗ ΠΟΛΙΤΩΝ</a:t>
            </a:r>
            <a:endParaRPr lang="el-GR" sz="2800" b="1" dirty="0">
              <a:solidFill>
                <a:srgbClr val="002060"/>
              </a:solidFill>
            </a:endParaRPr>
          </a:p>
        </p:txBody>
      </p:sp>
      <p:sp>
        <p:nvSpPr>
          <p:cNvPr id="14" name="TextBox 13"/>
          <p:cNvSpPr txBox="1"/>
          <p:nvPr/>
        </p:nvSpPr>
        <p:spPr>
          <a:xfrm>
            <a:off x="7649029" y="590803"/>
            <a:ext cx="3526971" cy="379472"/>
          </a:xfrm>
          <a:prstGeom prst="rect">
            <a:avLst/>
          </a:prstGeom>
          <a:noFill/>
        </p:spPr>
        <p:txBody>
          <a:bodyPr wrap="square" rtlCol="0">
            <a:spAutoFit/>
          </a:bodyPr>
          <a:lstStyle/>
          <a:p>
            <a:pPr algn="ctr"/>
            <a:r>
              <a:rPr lang="el-GR" b="1" dirty="0" smtClean="0">
                <a:solidFill>
                  <a:srgbClr val="002060"/>
                </a:solidFill>
              </a:rPr>
              <a:t>Ν. 4662/2020</a:t>
            </a:r>
            <a:endParaRPr lang="el-GR" b="1" dirty="0">
              <a:solidFill>
                <a:srgbClr val="002060"/>
              </a:solidFill>
            </a:endParaRPr>
          </a:p>
        </p:txBody>
      </p:sp>
    </p:spTree>
    <p:extLst>
      <p:ext uri="{BB962C8B-B14F-4D97-AF65-F5344CB8AC3E}">
        <p14:creationId xmlns:p14="http://schemas.microsoft.com/office/powerpoint/2010/main" val="30073249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4" name="Ορθογώνιο 3"/>
          <p:cNvSpPr/>
          <p:nvPr/>
        </p:nvSpPr>
        <p:spPr>
          <a:xfrm>
            <a:off x="420914" y="1142567"/>
            <a:ext cx="7866743" cy="5632311"/>
          </a:xfrm>
          <a:prstGeom prst="rect">
            <a:avLst/>
          </a:prstGeom>
        </p:spPr>
        <p:txBody>
          <a:bodyPr wrap="square">
            <a:spAutoFit/>
          </a:bodyPr>
          <a:lstStyle/>
          <a:p>
            <a:pPr algn="just"/>
            <a:r>
              <a:rPr lang="el-GR" dirty="0">
                <a:solidFill>
                  <a:srgbClr val="002060"/>
                </a:solidFill>
              </a:rPr>
              <a:t>Ο σχεδιασμός για την διαχείριση του κύκλου μιας καταστροφής, και ο οποίος περιλαμβάνει τις φάσεις της πρόληψης, ετοιμότητας, αντιμετώπισης-κινητοποίησης και αποκατάστασης, θεωρείται αξιόπιστος αν προηγουμένως έχει δοκιμαστεί και αποδειχθεί μέσω μετρήσιμων δεικτών ότι είναι εφαρμόσιμος και αποτελεσματικός</a:t>
            </a:r>
            <a:r>
              <a:rPr lang="el-GR" dirty="0" smtClean="0">
                <a:solidFill>
                  <a:srgbClr val="002060"/>
                </a:solidFill>
              </a:rPr>
              <a:t>.</a:t>
            </a:r>
          </a:p>
          <a:p>
            <a:pPr algn="just"/>
            <a:endParaRPr lang="el-GR" dirty="0">
              <a:solidFill>
                <a:srgbClr val="002060"/>
              </a:solidFill>
            </a:endParaRPr>
          </a:p>
          <a:p>
            <a:pPr algn="just"/>
            <a:r>
              <a:rPr lang="el-GR" dirty="0" smtClean="0">
                <a:solidFill>
                  <a:srgbClr val="002060"/>
                </a:solidFill>
              </a:rPr>
              <a:t> </a:t>
            </a:r>
            <a:r>
              <a:rPr lang="el-GR" dirty="0">
                <a:solidFill>
                  <a:srgbClr val="002060"/>
                </a:solidFill>
              </a:rPr>
              <a:t>Η επιτυχής υλοποίηση του σχεδιασμού διαχείρισης του κύκλου μιας καταστροφής, επιτυγχάνεται βασικά με δύο τρόπους </a:t>
            </a:r>
            <a:r>
              <a:rPr lang="el-GR" dirty="0" smtClean="0">
                <a:solidFill>
                  <a:srgbClr val="002060"/>
                </a:solidFill>
              </a:rPr>
              <a:t>:</a:t>
            </a:r>
          </a:p>
          <a:p>
            <a:pPr algn="just"/>
            <a:r>
              <a:rPr lang="el-GR" dirty="0" smtClean="0">
                <a:solidFill>
                  <a:srgbClr val="002060"/>
                </a:solidFill>
              </a:rPr>
              <a:t> </a:t>
            </a:r>
            <a:r>
              <a:rPr lang="el-GR" dirty="0">
                <a:solidFill>
                  <a:srgbClr val="002060"/>
                </a:solidFill>
              </a:rPr>
              <a:t>1. Την προσεκτική και συστηματική μελέτη των Σχεδίων, των κατευθυντήριων οδηγιών και των αντίστοιχων Μνημονίων ενεργειών από όλους τους εμπλεκομένους φορείς με στόχο </a:t>
            </a:r>
            <a:r>
              <a:rPr lang="el-GR" dirty="0" smtClean="0">
                <a:solidFill>
                  <a:srgbClr val="002060"/>
                </a:solidFill>
              </a:rPr>
              <a:t>: </a:t>
            </a:r>
          </a:p>
          <a:p>
            <a:pPr marL="400050" indent="-400050" algn="just">
              <a:buAutoNum type="romanUcPeriod"/>
            </a:pPr>
            <a:r>
              <a:rPr lang="el-GR" dirty="0" smtClean="0">
                <a:solidFill>
                  <a:srgbClr val="002060"/>
                </a:solidFill>
              </a:rPr>
              <a:t>Την </a:t>
            </a:r>
            <a:r>
              <a:rPr lang="el-GR" dirty="0">
                <a:solidFill>
                  <a:srgbClr val="002060"/>
                </a:solidFill>
              </a:rPr>
              <a:t>ενημέρωση του προσωπικού για τους ρόλους και τις αρμοδιότητές τους</a:t>
            </a:r>
            <a:r>
              <a:rPr lang="el-GR" dirty="0" smtClean="0">
                <a:solidFill>
                  <a:srgbClr val="002060"/>
                </a:solidFill>
              </a:rPr>
              <a:t>.</a:t>
            </a:r>
          </a:p>
          <a:p>
            <a:pPr marL="400050" indent="-400050" algn="just">
              <a:buAutoNum type="romanUcPeriod"/>
            </a:pPr>
            <a:r>
              <a:rPr lang="el-GR" dirty="0" smtClean="0">
                <a:solidFill>
                  <a:srgbClr val="002060"/>
                </a:solidFill>
              </a:rPr>
              <a:t>Την </a:t>
            </a:r>
            <a:r>
              <a:rPr lang="el-GR" dirty="0">
                <a:solidFill>
                  <a:srgbClr val="002060"/>
                </a:solidFill>
              </a:rPr>
              <a:t>κατανομή του προσωπικού και των μέσων που είναι διαθέσιμα για την υλοποίηση του σχεδιασμού</a:t>
            </a:r>
            <a:r>
              <a:rPr lang="el-GR" dirty="0" smtClean="0">
                <a:solidFill>
                  <a:srgbClr val="002060"/>
                </a:solidFill>
              </a:rPr>
              <a:t>. </a:t>
            </a:r>
          </a:p>
          <a:p>
            <a:pPr marL="400050" indent="-400050" algn="just">
              <a:buAutoNum type="romanUcPeriod"/>
            </a:pPr>
            <a:r>
              <a:rPr lang="el-GR" dirty="0" smtClean="0">
                <a:solidFill>
                  <a:srgbClr val="002060"/>
                </a:solidFill>
              </a:rPr>
              <a:t>Την  </a:t>
            </a:r>
            <a:r>
              <a:rPr lang="el-GR" dirty="0">
                <a:solidFill>
                  <a:srgbClr val="002060"/>
                </a:solidFill>
              </a:rPr>
              <a:t>διαπίστωση τυχόν κενών, επικαλύψεων ή/και άλλων προβλημάτων. </a:t>
            </a:r>
            <a:endParaRPr lang="el-GR" dirty="0" smtClean="0">
              <a:solidFill>
                <a:srgbClr val="002060"/>
              </a:solidFill>
            </a:endParaRPr>
          </a:p>
          <a:p>
            <a:pPr algn="just"/>
            <a:r>
              <a:rPr lang="el-GR" dirty="0" smtClean="0">
                <a:solidFill>
                  <a:srgbClr val="002060"/>
                </a:solidFill>
              </a:rPr>
              <a:t>2. Την διενέργεια ασκήσεων με σκοπό να αξιολογηθεί η πληρότητα και η αποτελεσματικότητα: A.  Των σχεδίων, των κατευθυντηρίων οδηγιών των Μνημονίων ενεργειών και B.  Του προσωπικού και των μέσων</a:t>
            </a:r>
            <a:endParaRPr lang="el-GR" dirty="0">
              <a:solidFill>
                <a:srgbClr val="002060"/>
              </a:solidFill>
            </a:endParaRPr>
          </a:p>
        </p:txBody>
      </p:sp>
      <p:pic>
        <p:nvPicPr>
          <p:cNvPr id="378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64072" y="1320799"/>
            <a:ext cx="2937642" cy="4586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426235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343209" y="1320474"/>
            <a:ext cx="7421933" cy="5016758"/>
          </a:xfrm>
          <a:prstGeom prst="rect">
            <a:avLst/>
          </a:prstGeom>
        </p:spPr>
        <p:txBody>
          <a:bodyPr wrap="square">
            <a:spAutoFit/>
          </a:bodyPr>
          <a:lstStyle/>
          <a:p>
            <a:pPr algn="just"/>
            <a:r>
              <a:rPr lang="el-GR" sz="2000" dirty="0">
                <a:solidFill>
                  <a:srgbClr val="002060"/>
                </a:solidFill>
              </a:rPr>
              <a:t>Οι ασκήσεις διεξάγονται, όταν συντρέχει τουλάχιστον ένας από τους παρακάτω λόγους: </a:t>
            </a:r>
            <a:endParaRPr lang="el-GR" sz="2000" dirty="0" smtClean="0">
              <a:solidFill>
                <a:srgbClr val="002060"/>
              </a:solidFill>
            </a:endParaRPr>
          </a:p>
          <a:p>
            <a:pPr algn="just"/>
            <a:endParaRPr lang="el-GR" sz="2000" dirty="0">
              <a:solidFill>
                <a:srgbClr val="002060"/>
              </a:solidFill>
            </a:endParaRPr>
          </a:p>
          <a:p>
            <a:pPr marL="285750" indent="-285750" algn="just">
              <a:buFont typeface="Wingdings" pitchFamily="2" charset="2"/>
              <a:buChar char="§"/>
            </a:pPr>
            <a:r>
              <a:rPr lang="el-GR" sz="2000" dirty="0">
                <a:solidFill>
                  <a:srgbClr val="002060"/>
                </a:solidFill>
              </a:rPr>
              <a:t>Για να διαπιστωθεί κατά πόσο το Σχέδιο ή το Μνημόνιο ενεργειών είναι ολοκληρωμένο, απλό, σαφές και κατανοητό και περιγράφει επαρκώς τις δράσεις, τους ρόλους και τις αρμοδιότητες σε όλες τις φάσεις κινητοποίησης. </a:t>
            </a:r>
            <a:endParaRPr lang="el-GR" sz="2000" dirty="0" smtClean="0">
              <a:solidFill>
                <a:srgbClr val="002060"/>
              </a:solidFill>
            </a:endParaRPr>
          </a:p>
          <a:p>
            <a:pPr marL="285750" indent="-285750" algn="just">
              <a:buFont typeface="Wingdings" pitchFamily="2" charset="2"/>
              <a:buChar char="§"/>
            </a:pPr>
            <a:r>
              <a:rPr lang="el-GR" sz="2000" dirty="0" smtClean="0">
                <a:solidFill>
                  <a:srgbClr val="002060"/>
                </a:solidFill>
              </a:rPr>
              <a:t>Έχει </a:t>
            </a:r>
            <a:r>
              <a:rPr lang="el-GR" sz="2000" dirty="0">
                <a:solidFill>
                  <a:srgbClr val="002060"/>
                </a:solidFill>
              </a:rPr>
              <a:t>γίνει αναθεώρηση του </a:t>
            </a:r>
            <a:r>
              <a:rPr lang="el-GR" sz="2000" dirty="0" smtClean="0">
                <a:solidFill>
                  <a:srgbClr val="002060"/>
                </a:solidFill>
              </a:rPr>
              <a:t>Σχεδίου.</a:t>
            </a:r>
          </a:p>
          <a:p>
            <a:pPr marL="285750" indent="-285750" algn="just">
              <a:buFont typeface="Wingdings" pitchFamily="2" charset="2"/>
              <a:buChar char="§"/>
            </a:pPr>
            <a:r>
              <a:rPr lang="el-GR" sz="2000" dirty="0" smtClean="0">
                <a:solidFill>
                  <a:srgbClr val="002060"/>
                </a:solidFill>
              </a:rPr>
              <a:t>Έχει </a:t>
            </a:r>
            <a:r>
              <a:rPr lang="el-GR" sz="2000" dirty="0">
                <a:solidFill>
                  <a:srgbClr val="002060"/>
                </a:solidFill>
              </a:rPr>
              <a:t>παρέλθει μεγάλο χρονικό διάστημα από την τελευταία φορά που ενεργοποιήθηκε ή δοκιμάστηκε το </a:t>
            </a:r>
            <a:r>
              <a:rPr lang="el-GR" sz="2000" dirty="0" smtClean="0">
                <a:solidFill>
                  <a:srgbClr val="002060"/>
                </a:solidFill>
              </a:rPr>
              <a:t>Σχέδιο.</a:t>
            </a:r>
          </a:p>
          <a:p>
            <a:pPr marL="285750" indent="-285750" algn="just">
              <a:buFont typeface="Wingdings" pitchFamily="2" charset="2"/>
              <a:buChar char="§"/>
            </a:pPr>
            <a:r>
              <a:rPr lang="el-GR" sz="2000" dirty="0" smtClean="0">
                <a:solidFill>
                  <a:srgbClr val="002060"/>
                </a:solidFill>
              </a:rPr>
              <a:t>Υφίσταται </a:t>
            </a:r>
            <a:r>
              <a:rPr lang="el-GR" sz="2000" dirty="0">
                <a:solidFill>
                  <a:srgbClr val="002060"/>
                </a:solidFill>
              </a:rPr>
              <a:t>θεσμική (εθνική ή κοινοτική) υποχρέωση για την διεξαγωγή ασκήσεων σε τακτά χρονικά </a:t>
            </a:r>
            <a:r>
              <a:rPr lang="el-GR" sz="2000" dirty="0" smtClean="0">
                <a:solidFill>
                  <a:srgbClr val="002060"/>
                </a:solidFill>
              </a:rPr>
              <a:t>διαστήματα.</a:t>
            </a:r>
          </a:p>
          <a:p>
            <a:pPr marL="285750" indent="-285750" algn="just">
              <a:buFont typeface="Wingdings" pitchFamily="2" charset="2"/>
              <a:buChar char="§"/>
            </a:pPr>
            <a:r>
              <a:rPr lang="el-GR" sz="2000" dirty="0" smtClean="0">
                <a:solidFill>
                  <a:srgbClr val="002060"/>
                </a:solidFill>
              </a:rPr>
              <a:t>Έχει </a:t>
            </a:r>
            <a:r>
              <a:rPr lang="el-GR" sz="2000" dirty="0">
                <a:solidFill>
                  <a:srgbClr val="002060"/>
                </a:solidFill>
              </a:rPr>
              <a:t>διαπιστωθεί μειωμένη αποτελεσματικότητα κατά την εφαρμογή των Σχεδίων σε πραγματική έκτακτη ανάγκη. </a:t>
            </a:r>
            <a:endParaRPr lang="el-GR" sz="2000" dirty="0" smtClean="0">
              <a:solidFill>
                <a:srgbClr val="002060"/>
              </a:solidFill>
            </a:endParaRPr>
          </a:p>
          <a:p>
            <a:pPr marL="285750" indent="-285750" algn="just">
              <a:buFont typeface="Wingdings" pitchFamily="2" charset="2"/>
              <a:buChar char="§"/>
            </a:pPr>
            <a:r>
              <a:rPr lang="el-GR" sz="2000" dirty="0" smtClean="0">
                <a:solidFill>
                  <a:srgbClr val="002060"/>
                </a:solidFill>
              </a:rPr>
              <a:t>Έχει </a:t>
            </a:r>
            <a:r>
              <a:rPr lang="el-GR" sz="2000" dirty="0">
                <a:solidFill>
                  <a:srgbClr val="002060"/>
                </a:solidFill>
              </a:rPr>
              <a:t>αλλάξει το προσωπικό που εμπλέκεται στην εφαρμογή των Σχεδίων αυτών. </a:t>
            </a:r>
          </a:p>
        </p:txBody>
      </p:sp>
      <p:pic>
        <p:nvPicPr>
          <p:cNvPr id="389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5142" y="1067857"/>
            <a:ext cx="4165600" cy="5178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97676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TextBox 1"/>
          <p:cNvSpPr txBox="1"/>
          <p:nvPr/>
        </p:nvSpPr>
        <p:spPr>
          <a:xfrm>
            <a:off x="7576457" y="435429"/>
            <a:ext cx="4064000" cy="369332"/>
          </a:xfrm>
          <a:prstGeom prst="rect">
            <a:avLst/>
          </a:prstGeom>
          <a:noFill/>
        </p:spPr>
        <p:txBody>
          <a:bodyPr wrap="square" rtlCol="0">
            <a:spAutoFit/>
          </a:bodyPr>
          <a:lstStyle/>
          <a:p>
            <a:pPr algn="ctr"/>
            <a:r>
              <a:rPr lang="el-GR" b="1" dirty="0" smtClean="0">
                <a:solidFill>
                  <a:srgbClr val="002060"/>
                </a:solidFill>
              </a:rPr>
              <a:t>ΕΝΝΟΙΑ &amp; ΩΦΕΛΗ </a:t>
            </a:r>
            <a:endParaRPr lang="el-GR" b="1" dirty="0">
              <a:solidFill>
                <a:srgbClr val="002060"/>
              </a:solidFill>
            </a:endParaRPr>
          </a:p>
        </p:txBody>
      </p:sp>
      <p:sp>
        <p:nvSpPr>
          <p:cNvPr id="4" name="Ορθογώνιο 3"/>
          <p:cNvSpPr/>
          <p:nvPr/>
        </p:nvSpPr>
        <p:spPr>
          <a:xfrm>
            <a:off x="179832" y="1281224"/>
            <a:ext cx="6096000" cy="1754326"/>
          </a:xfrm>
          <a:prstGeom prst="rect">
            <a:avLst/>
          </a:prstGeom>
        </p:spPr>
        <p:txBody>
          <a:bodyPr>
            <a:spAutoFit/>
          </a:bodyPr>
          <a:lstStyle/>
          <a:p>
            <a:pPr algn="just"/>
            <a:r>
              <a:rPr lang="el-GR" b="1" dirty="0">
                <a:solidFill>
                  <a:srgbClr val="002060"/>
                </a:solidFill>
              </a:rPr>
              <a:t>Άσκηση</a:t>
            </a:r>
            <a:r>
              <a:rPr lang="el-GR" dirty="0">
                <a:solidFill>
                  <a:srgbClr val="002060"/>
                </a:solidFill>
              </a:rPr>
              <a:t> είναι μία ελεγχόμενη δραστηριότητα η οποία βάσει ενός σεναρίου αποσκοπεί στο </a:t>
            </a:r>
            <a:r>
              <a:rPr lang="el-GR" b="1" dirty="0">
                <a:solidFill>
                  <a:srgbClr val="002060"/>
                </a:solidFill>
              </a:rPr>
              <a:t>α)</a:t>
            </a:r>
            <a:r>
              <a:rPr lang="el-GR" dirty="0">
                <a:solidFill>
                  <a:srgbClr val="002060"/>
                </a:solidFill>
              </a:rPr>
              <a:t> να εκπαιδεύσει ή/και να αξιολογήσει προσωπικό ή/και </a:t>
            </a:r>
            <a:r>
              <a:rPr lang="el-GR" b="1" dirty="0">
                <a:solidFill>
                  <a:srgbClr val="002060"/>
                </a:solidFill>
              </a:rPr>
              <a:t>β)</a:t>
            </a:r>
            <a:r>
              <a:rPr lang="el-GR" dirty="0">
                <a:solidFill>
                  <a:srgbClr val="002060"/>
                </a:solidFill>
              </a:rPr>
              <a:t> να πιστοποιήσει την εγκυρότητα και να δοκιμάσει υφιστάμενα Σχέδια έκτακτης ανάγκης, κατευθυντήριες οδηγίες, διαδικασίες, συστήματα ή δυνατότητες</a:t>
            </a:r>
            <a:r>
              <a:rPr lang="el-GR" dirty="0" smtClean="0">
                <a:solidFill>
                  <a:srgbClr val="002060"/>
                </a:solidFill>
              </a:rPr>
              <a:t>.</a:t>
            </a:r>
            <a:endParaRPr lang="el-GR" dirty="0">
              <a:solidFill>
                <a:srgbClr val="002060"/>
              </a:solidFill>
            </a:endParaRPr>
          </a:p>
        </p:txBody>
      </p:sp>
      <p:sp>
        <p:nvSpPr>
          <p:cNvPr id="5" name="Ορθογώνιο 4"/>
          <p:cNvSpPr/>
          <p:nvPr/>
        </p:nvSpPr>
        <p:spPr>
          <a:xfrm>
            <a:off x="179832" y="3222185"/>
            <a:ext cx="6096000" cy="3416320"/>
          </a:xfrm>
          <a:prstGeom prst="rect">
            <a:avLst/>
          </a:prstGeom>
        </p:spPr>
        <p:txBody>
          <a:bodyPr>
            <a:spAutoFit/>
          </a:bodyPr>
          <a:lstStyle/>
          <a:p>
            <a:pPr algn="just"/>
            <a:r>
              <a:rPr lang="el-GR" dirty="0">
                <a:solidFill>
                  <a:srgbClr val="002060"/>
                </a:solidFill>
              </a:rPr>
              <a:t> Με τη διεξαγωγή ασκήσεων επιτυγχάνεται: </a:t>
            </a:r>
            <a:endParaRPr lang="el-GR" dirty="0" smtClean="0">
              <a:solidFill>
                <a:srgbClr val="002060"/>
              </a:solidFill>
            </a:endParaRPr>
          </a:p>
          <a:p>
            <a:pPr marL="285750" indent="-285750" algn="just">
              <a:buFont typeface="Wingdings" pitchFamily="2" charset="2"/>
              <a:buChar char="v"/>
            </a:pPr>
            <a:r>
              <a:rPr lang="el-GR" dirty="0" smtClean="0">
                <a:solidFill>
                  <a:srgbClr val="002060"/>
                </a:solidFill>
              </a:rPr>
              <a:t>Η </a:t>
            </a:r>
            <a:r>
              <a:rPr lang="el-GR" dirty="0">
                <a:solidFill>
                  <a:srgbClr val="002060"/>
                </a:solidFill>
              </a:rPr>
              <a:t>δοκιμασία και ο έλεγχος πληρότητας των Σχεδίων έκτακτης ανάγκης και της απαιτούμενης συνεργασίας μεταξύ των εμπλεκόμενων φορέων. </a:t>
            </a:r>
            <a:endParaRPr lang="el-GR" dirty="0" smtClean="0">
              <a:solidFill>
                <a:srgbClr val="002060"/>
              </a:solidFill>
            </a:endParaRPr>
          </a:p>
          <a:p>
            <a:pPr marL="285750" indent="-285750" algn="just">
              <a:buFont typeface="Wingdings" pitchFamily="2" charset="2"/>
              <a:buChar char="v"/>
            </a:pPr>
            <a:r>
              <a:rPr lang="el-GR" dirty="0" smtClean="0">
                <a:solidFill>
                  <a:srgbClr val="002060"/>
                </a:solidFill>
              </a:rPr>
              <a:t>Η </a:t>
            </a:r>
            <a:r>
              <a:rPr lang="el-GR" dirty="0">
                <a:solidFill>
                  <a:srgbClr val="002060"/>
                </a:solidFill>
              </a:rPr>
              <a:t>αναγνώριση κενών ή επικαλύψεων στους ρόλους και τις αρμοδιότητες των εμπλεκόμενων </a:t>
            </a:r>
            <a:r>
              <a:rPr lang="el-GR" dirty="0" smtClean="0">
                <a:solidFill>
                  <a:srgbClr val="002060"/>
                </a:solidFill>
              </a:rPr>
              <a:t>φορέων.</a:t>
            </a:r>
          </a:p>
          <a:p>
            <a:pPr marL="285750" indent="-285750" algn="just">
              <a:buFont typeface="Wingdings" pitchFamily="2" charset="2"/>
              <a:buChar char="v"/>
            </a:pPr>
            <a:r>
              <a:rPr lang="el-GR" dirty="0" smtClean="0">
                <a:solidFill>
                  <a:srgbClr val="002060"/>
                </a:solidFill>
              </a:rPr>
              <a:t>Η </a:t>
            </a:r>
            <a:r>
              <a:rPr lang="el-GR" dirty="0">
                <a:solidFill>
                  <a:srgbClr val="002060"/>
                </a:solidFill>
              </a:rPr>
              <a:t>βελτίωση του συντονισμού, των επικοινωνιών, συλλογής και διαχείρισης πληροφορίας μεταξύ των εμπλεκομένων </a:t>
            </a:r>
            <a:r>
              <a:rPr lang="el-GR" dirty="0" smtClean="0">
                <a:solidFill>
                  <a:srgbClr val="002060"/>
                </a:solidFill>
              </a:rPr>
              <a:t>φορέων.</a:t>
            </a:r>
          </a:p>
          <a:p>
            <a:pPr marL="285750" indent="-285750" algn="just">
              <a:buFont typeface="Wingdings" pitchFamily="2" charset="2"/>
              <a:buChar char="v"/>
            </a:pPr>
            <a:r>
              <a:rPr lang="el-GR" dirty="0" smtClean="0">
                <a:solidFill>
                  <a:srgbClr val="002060"/>
                </a:solidFill>
              </a:rPr>
              <a:t>Ο </a:t>
            </a:r>
            <a:r>
              <a:rPr lang="el-GR" dirty="0">
                <a:solidFill>
                  <a:srgbClr val="002060"/>
                </a:solidFill>
              </a:rPr>
              <a:t>προσδιορισμός και η εκτίμηση των απαραίτητων πόρων (ανθρώπινων και υλικών</a:t>
            </a:r>
            <a:r>
              <a:rPr lang="el-GR" dirty="0" smtClean="0">
                <a:solidFill>
                  <a:srgbClr val="002060"/>
                </a:solidFill>
              </a:rPr>
              <a:t>).</a:t>
            </a:r>
          </a:p>
          <a:p>
            <a:pPr marL="285750" indent="-285750" algn="just">
              <a:buFont typeface="Wingdings" pitchFamily="2" charset="2"/>
              <a:buChar char="v"/>
            </a:pPr>
            <a:r>
              <a:rPr lang="el-GR" dirty="0" smtClean="0">
                <a:solidFill>
                  <a:srgbClr val="002060"/>
                </a:solidFill>
              </a:rPr>
              <a:t> </a:t>
            </a:r>
            <a:r>
              <a:rPr lang="el-GR" dirty="0">
                <a:solidFill>
                  <a:srgbClr val="002060"/>
                </a:solidFill>
              </a:rPr>
              <a:t>Η βελτίωση της απόδοσης του προσωπικού</a:t>
            </a:r>
            <a:r>
              <a:rPr lang="el-GR" dirty="0" smtClean="0">
                <a:solidFill>
                  <a:srgbClr val="002060"/>
                </a:solidFill>
              </a:rPr>
              <a:t>. </a:t>
            </a:r>
            <a:endParaRPr lang="el-GR" dirty="0">
              <a:solidFill>
                <a:srgbClr val="002060"/>
              </a:solidFill>
            </a:endParaRPr>
          </a:p>
        </p:txBody>
      </p:sp>
      <p:pic>
        <p:nvPicPr>
          <p:cNvPr id="399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1452300"/>
            <a:ext cx="3556000" cy="464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97676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179832" y="1452301"/>
            <a:ext cx="6815470" cy="3693319"/>
          </a:xfrm>
          <a:prstGeom prst="rect">
            <a:avLst/>
          </a:prstGeom>
        </p:spPr>
        <p:txBody>
          <a:bodyPr wrap="square">
            <a:spAutoFit/>
          </a:bodyPr>
          <a:lstStyle/>
          <a:p>
            <a:pPr marL="285750" indent="-285750" algn="just">
              <a:buFont typeface="Wingdings" pitchFamily="2" charset="2"/>
              <a:buChar char="v"/>
            </a:pPr>
            <a:r>
              <a:rPr lang="el-GR" dirty="0">
                <a:solidFill>
                  <a:srgbClr val="002060"/>
                </a:solidFill>
              </a:rPr>
              <a:t>Η προσομοίωση καταστάσεων έκτακτης ανάγκης όπου η λήψη αποφάσεων από το ασκούμενο προσωπικό γίνεται υπό συνθήκες αυξημένης </a:t>
            </a:r>
            <a:r>
              <a:rPr lang="el-GR" dirty="0" smtClean="0">
                <a:solidFill>
                  <a:srgbClr val="002060"/>
                </a:solidFill>
              </a:rPr>
              <a:t>πίεσης.</a:t>
            </a:r>
          </a:p>
          <a:p>
            <a:pPr marL="285750" indent="-285750" algn="just">
              <a:buFont typeface="Wingdings" pitchFamily="2" charset="2"/>
              <a:buChar char="v"/>
            </a:pPr>
            <a:r>
              <a:rPr lang="el-GR" dirty="0" smtClean="0">
                <a:solidFill>
                  <a:srgbClr val="002060"/>
                </a:solidFill>
              </a:rPr>
              <a:t>Η </a:t>
            </a:r>
            <a:r>
              <a:rPr lang="el-GR" dirty="0">
                <a:solidFill>
                  <a:srgbClr val="002060"/>
                </a:solidFill>
              </a:rPr>
              <a:t>ανάπτυξη συνεργασίας μεταξύ του προσωπικού των εμπλεκόμενων φορέων υπό ελεγχόμενες συνθήκες (ασφαλές και άνετο περιβάλλον, χωρίς ιδιαίτερη πίεση χρόνου κλπ) με αποτέλεσμα το προσωπικό να γνωριστεί και να δημιουργήσει καλές εργασιακές </a:t>
            </a:r>
            <a:r>
              <a:rPr lang="el-GR" dirty="0" smtClean="0">
                <a:solidFill>
                  <a:srgbClr val="002060"/>
                </a:solidFill>
              </a:rPr>
              <a:t>σχέσεις.</a:t>
            </a:r>
          </a:p>
          <a:p>
            <a:pPr marL="285750" indent="-285750" algn="just">
              <a:buFont typeface="Wingdings" pitchFamily="2" charset="2"/>
              <a:buChar char="v"/>
            </a:pPr>
            <a:r>
              <a:rPr lang="el-GR" dirty="0" smtClean="0">
                <a:solidFill>
                  <a:srgbClr val="002060"/>
                </a:solidFill>
              </a:rPr>
              <a:t>Η </a:t>
            </a:r>
            <a:r>
              <a:rPr lang="el-GR" dirty="0">
                <a:solidFill>
                  <a:srgbClr val="002060"/>
                </a:solidFill>
              </a:rPr>
              <a:t>δοκιμή νέων μεθοδολογιών και </a:t>
            </a:r>
            <a:r>
              <a:rPr lang="el-GR" dirty="0" smtClean="0">
                <a:solidFill>
                  <a:srgbClr val="002060"/>
                </a:solidFill>
              </a:rPr>
              <a:t>τεχνικών.</a:t>
            </a:r>
          </a:p>
          <a:p>
            <a:pPr marL="285750" indent="-285750" algn="just">
              <a:buFont typeface="Wingdings" pitchFamily="2" charset="2"/>
              <a:buChar char="v"/>
            </a:pPr>
            <a:r>
              <a:rPr lang="el-GR" dirty="0" smtClean="0">
                <a:solidFill>
                  <a:srgbClr val="002060"/>
                </a:solidFill>
              </a:rPr>
              <a:t>Η </a:t>
            </a:r>
            <a:r>
              <a:rPr lang="el-GR" dirty="0">
                <a:solidFill>
                  <a:srgbClr val="002060"/>
                </a:solidFill>
              </a:rPr>
              <a:t>ενδυνάμωση της πεποίθησης του κοινού ότι οι εμπλεκόμενοι φορείς στη διαχείριση της κατάστασης έκτακτης ανάγκης, λαμβάνουν σοβαρά την αποστολή τους και προετοιμάζονται για την εκπλήρωσή της. </a:t>
            </a:r>
          </a:p>
        </p:txBody>
      </p:sp>
      <p:sp>
        <p:nvSpPr>
          <p:cNvPr id="4" name="Ορθογώνιο 3"/>
          <p:cNvSpPr/>
          <p:nvPr/>
        </p:nvSpPr>
        <p:spPr>
          <a:xfrm>
            <a:off x="7315200" y="1206196"/>
            <a:ext cx="4659086" cy="5355312"/>
          </a:xfrm>
          <a:prstGeom prst="rect">
            <a:avLst/>
          </a:prstGeom>
        </p:spPr>
        <p:txBody>
          <a:bodyPr wrap="square">
            <a:spAutoFit/>
          </a:bodyPr>
          <a:lstStyle/>
          <a:p>
            <a:pPr algn="just"/>
            <a:r>
              <a:rPr lang="el-GR" dirty="0" smtClean="0">
                <a:solidFill>
                  <a:srgbClr val="002060"/>
                </a:solidFill>
              </a:rPr>
              <a:t>Η Απόφαση για σχεδιασμό &amp; υλοποίηση ασκήσεων ενέχει τα εξής </a:t>
            </a:r>
            <a:r>
              <a:rPr lang="el-GR" b="1" dirty="0" smtClean="0">
                <a:solidFill>
                  <a:srgbClr val="002060"/>
                </a:solidFill>
              </a:rPr>
              <a:t>μειονεκτήματα</a:t>
            </a:r>
            <a:r>
              <a:rPr lang="el-GR" dirty="0" smtClean="0">
                <a:solidFill>
                  <a:srgbClr val="002060"/>
                </a:solidFill>
              </a:rPr>
              <a:t>:</a:t>
            </a:r>
          </a:p>
          <a:p>
            <a:pPr marL="285750" indent="-285750" algn="just">
              <a:buFont typeface="Wingdings" pitchFamily="2" charset="2"/>
              <a:buChar char="Ø"/>
            </a:pPr>
            <a:r>
              <a:rPr lang="el-GR" dirty="0" smtClean="0">
                <a:solidFill>
                  <a:srgbClr val="002060"/>
                </a:solidFill>
              </a:rPr>
              <a:t>Κατηγορίες </a:t>
            </a:r>
            <a:r>
              <a:rPr lang="el-GR" dirty="0">
                <a:solidFill>
                  <a:srgbClr val="002060"/>
                </a:solidFill>
              </a:rPr>
              <a:t>ασκήσεων, όπως οι πεδίου ή πλήρους ανάπτυξης, έχουν σημαντικό οικονομικό κόστος</a:t>
            </a:r>
            <a:r>
              <a:rPr lang="el-GR" dirty="0" smtClean="0">
                <a:solidFill>
                  <a:srgbClr val="002060"/>
                </a:solidFill>
              </a:rPr>
              <a:t>.</a:t>
            </a:r>
          </a:p>
          <a:p>
            <a:pPr marL="285750" indent="-285750" algn="just">
              <a:buFont typeface="Wingdings" pitchFamily="2" charset="2"/>
              <a:buChar char="Ø"/>
            </a:pPr>
            <a:r>
              <a:rPr lang="el-GR" dirty="0" smtClean="0">
                <a:solidFill>
                  <a:srgbClr val="002060"/>
                </a:solidFill>
              </a:rPr>
              <a:t>Ασκήσεις </a:t>
            </a:r>
            <a:r>
              <a:rPr lang="el-GR" dirty="0">
                <a:solidFill>
                  <a:srgbClr val="002060"/>
                </a:solidFill>
              </a:rPr>
              <a:t>που έχουν σχεδιαστεί ανεπαρκώς ή ασκήσεις κατά τις οποίες δεν επετεύχθησαν οι αντικειμενικοί στόχοι που ετέθησαν, ενδέχεται να έχουν αρνητική επίδραση στο ηθικό του προσωπικού των υπηρεσιών που συμμετείχαν στην </a:t>
            </a:r>
            <a:r>
              <a:rPr lang="el-GR" dirty="0" smtClean="0">
                <a:solidFill>
                  <a:srgbClr val="002060"/>
                </a:solidFill>
              </a:rPr>
              <a:t>άσκηση.</a:t>
            </a:r>
          </a:p>
          <a:p>
            <a:pPr marL="285750" indent="-285750" algn="just">
              <a:buFont typeface="Wingdings" pitchFamily="2" charset="2"/>
              <a:buChar char="Ø"/>
            </a:pPr>
            <a:r>
              <a:rPr lang="el-GR" dirty="0" smtClean="0">
                <a:solidFill>
                  <a:srgbClr val="002060"/>
                </a:solidFill>
              </a:rPr>
              <a:t>Ασκήσεις </a:t>
            </a:r>
            <a:r>
              <a:rPr lang="el-GR" dirty="0">
                <a:solidFill>
                  <a:srgbClr val="002060"/>
                </a:solidFill>
              </a:rPr>
              <a:t>που δεν έχουν σχεδιαστεί και αξιολογηθεί καταλλήλως μπορεί να δημιουργήσουν στο προσωπικό και στη διοίκηση του ασκούμενου φορέα την ψευδαίσθηση ότι είναι επαρκώς προετοιμασμένοι για να αντιμετωπίσουν μία κατάσταση έκτακτης ανάγκης. </a:t>
            </a:r>
          </a:p>
        </p:txBody>
      </p:sp>
    </p:spTree>
    <p:extLst>
      <p:ext uri="{BB962C8B-B14F-4D97-AF65-F5344CB8AC3E}">
        <p14:creationId xmlns:p14="http://schemas.microsoft.com/office/powerpoint/2010/main" val="212297676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227992" y="1058719"/>
            <a:ext cx="6767309" cy="5355312"/>
          </a:xfrm>
          <a:prstGeom prst="rect">
            <a:avLst/>
          </a:prstGeom>
        </p:spPr>
        <p:txBody>
          <a:bodyPr wrap="square">
            <a:spAutoFit/>
          </a:bodyPr>
          <a:lstStyle/>
          <a:p>
            <a:pPr algn="just"/>
            <a:endParaRPr lang="el-GR" dirty="0" smtClean="0">
              <a:solidFill>
                <a:srgbClr val="002060"/>
              </a:solidFill>
            </a:endParaRPr>
          </a:p>
          <a:p>
            <a:pPr algn="just"/>
            <a:r>
              <a:rPr lang="el-GR" dirty="0" smtClean="0">
                <a:solidFill>
                  <a:srgbClr val="002060"/>
                </a:solidFill>
              </a:rPr>
              <a:t>Οι </a:t>
            </a:r>
            <a:r>
              <a:rPr lang="el-GR" b="1" dirty="0">
                <a:solidFill>
                  <a:srgbClr val="002060"/>
                </a:solidFill>
              </a:rPr>
              <a:t>«θεωρητικές» </a:t>
            </a:r>
            <a:r>
              <a:rPr lang="el-GR" dirty="0">
                <a:solidFill>
                  <a:srgbClr val="002060"/>
                </a:solidFill>
              </a:rPr>
              <a:t>ασκήσεις εστιάζουν σε θέματα στρατηγικής, κατανομής ρόλων και αρμοδιοτήτων, ακολουθούμενων πολιτικών (</a:t>
            </a:r>
            <a:r>
              <a:rPr lang="el-GR" dirty="0" err="1">
                <a:solidFill>
                  <a:srgbClr val="002060"/>
                </a:solidFill>
              </a:rPr>
              <a:t>policies</a:t>
            </a:r>
            <a:r>
              <a:rPr lang="el-GR" dirty="0">
                <a:solidFill>
                  <a:srgbClr val="002060"/>
                </a:solidFill>
              </a:rPr>
              <a:t>) και κατευθυντήριων οδηγιών/διαδικασιών για το σύνολο των λειτουργιών σε κάθε Φάση του Συστήματος Κινητοποίησης Πολιτικής Προστασίας. Οι θεωρητικές ασκήσεις μέσω της περιγραφής, από τους ασκούμενους, των δράσεων και των ενεργειών στις οποίες θα προέβαιναν αποσκοπούν στη συζήτηση και στην ανταλλαγή απόψεων για το σύνολο των παραπάνω θεμάτων. Τα δύο βασικά είδη ασκήσεων αυτής της κατηγορίας είναι: οι Ασκήσεις Προσανατολισμού και οι Ασκήσεις Επί Χάρτου</a:t>
            </a:r>
            <a:r>
              <a:rPr lang="el-GR" dirty="0" smtClean="0">
                <a:solidFill>
                  <a:srgbClr val="002060"/>
                </a:solidFill>
              </a:rPr>
              <a:t>.</a:t>
            </a:r>
          </a:p>
          <a:p>
            <a:pPr algn="just"/>
            <a:endParaRPr lang="el-GR" dirty="0">
              <a:solidFill>
                <a:srgbClr val="002060"/>
              </a:solidFill>
            </a:endParaRPr>
          </a:p>
          <a:p>
            <a:pPr algn="just"/>
            <a:r>
              <a:rPr lang="el-GR" dirty="0" smtClean="0">
                <a:solidFill>
                  <a:srgbClr val="002060"/>
                </a:solidFill>
              </a:rPr>
              <a:t> </a:t>
            </a:r>
            <a:r>
              <a:rPr lang="el-GR" dirty="0">
                <a:solidFill>
                  <a:srgbClr val="002060"/>
                </a:solidFill>
              </a:rPr>
              <a:t>Οι </a:t>
            </a:r>
            <a:r>
              <a:rPr lang="el-GR" b="1" dirty="0">
                <a:solidFill>
                  <a:srgbClr val="002060"/>
                </a:solidFill>
              </a:rPr>
              <a:t>«πρακτικές» </a:t>
            </a:r>
            <a:r>
              <a:rPr lang="el-GR" dirty="0">
                <a:solidFill>
                  <a:srgbClr val="002060"/>
                </a:solidFill>
              </a:rPr>
              <a:t>ασκήσεις εστιάζουν κυρίως στην υλοποίηση δράσεων στο τακτικό επίπεδο, χωρίς να αποκλείεται το ενδεχόμενο να συνδυάζουν και θέματα στα οποία εστιάζουν οι «θεωρητικές» ασκήσεις. Τα τρία βασικά είδη ασκήσεων αυτής της κατηγορίας είναι: τα Γυμνάσια, οι Ασκήσεις Λειτουργιών και οι Ασκήσεις Πεδίου ή Πλήρους Ανάπτυξης. </a:t>
            </a:r>
          </a:p>
        </p:txBody>
      </p:sp>
      <p:sp>
        <p:nvSpPr>
          <p:cNvPr id="4" name="TextBox 3"/>
          <p:cNvSpPr txBox="1"/>
          <p:nvPr/>
        </p:nvSpPr>
        <p:spPr>
          <a:xfrm>
            <a:off x="7344229" y="590803"/>
            <a:ext cx="4383314" cy="369332"/>
          </a:xfrm>
          <a:prstGeom prst="rect">
            <a:avLst/>
          </a:prstGeom>
          <a:noFill/>
        </p:spPr>
        <p:txBody>
          <a:bodyPr wrap="square" rtlCol="0">
            <a:spAutoFit/>
          </a:bodyPr>
          <a:lstStyle/>
          <a:p>
            <a:pPr algn="ctr"/>
            <a:r>
              <a:rPr lang="el-GR" b="1" dirty="0" smtClean="0">
                <a:solidFill>
                  <a:srgbClr val="002060"/>
                </a:solidFill>
              </a:rPr>
              <a:t>ΤΑΞΙΝΟΜΗΣΗ ΑΣΚΗΣΕΩΝ </a:t>
            </a:r>
            <a:endParaRPr lang="el-GR" b="1" dirty="0">
              <a:solidFill>
                <a:srgbClr val="002060"/>
              </a:solidFill>
            </a:endParaRPr>
          </a:p>
        </p:txBody>
      </p:sp>
      <p:pic>
        <p:nvPicPr>
          <p:cNvPr id="409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1981" y="1665423"/>
            <a:ext cx="3466875" cy="4141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97676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7213600" y="218846"/>
            <a:ext cx="4688114" cy="1200329"/>
          </a:xfrm>
          <a:prstGeom prst="rect">
            <a:avLst/>
          </a:prstGeom>
        </p:spPr>
        <p:txBody>
          <a:bodyPr wrap="square">
            <a:spAutoFit/>
          </a:bodyPr>
          <a:lstStyle/>
          <a:p>
            <a:pPr algn="ctr"/>
            <a:r>
              <a:rPr lang="el-GR" b="1" dirty="0">
                <a:solidFill>
                  <a:srgbClr val="002060"/>
                </a:solidFill>
              </a:rPr>
              <a:t>«Θεωρητικές» Ασκήσεις ή Ασκήσεις </a:t>
            </a:r>
            <a:r>
              <a:rPr lang="el-GR" b="1" dirty="0" smtClean="0">
                <a:solidFill>
                  <a:srgbClr val="002060"/>
                </a:solidFill>
              </a:rPr>
              <a:t>Συζήτησης</a:t>
            </a:r>
          </a:p>
          <a:p>
            <a:pPr algn="ctr"/>
            <a:r>
              <a:rPr lang="el-GR" b="1" dirty="0" smtClean="0">
                <a:solidFill>
                  <a:srgbClr val="002060"/>
                </a:solidFill>
              </a:rPr>
              <a:t> (</a:t>
            </a:r>
            <a:r>
              <a:rPr lang="el-GR" b="1" dirty="0">
                <a:solidFill>
                  <a:srgbClr val="002060"/>
                </a:solidFill>
              </a:rPr>
              <a:t>Ασκήσεις Προσανατολισμού και Ασκήσεις επί Χάρτου) </a:t>
            </a:r>
          </a:p>
        </p:txBody>
      </p:sp>
      <p:sp>
        <p:nvSpPr>
          <p:cNvPr id="4" name="Ορθογώνιο 3"/>
          <p:cNvSpPr/>
          <p:nvPr/>
        </p:nvSpPr>
        <p:spPr>
          <a:xfrm>
            <a:off x="179832" y="1244829"/>
            <a:ext cx="6501842" cy="5632311"/>
          </a:xfrm>
          <a:prstGeom prst="rect">
            <a:avLst/>
          </a:prstGeom>
        </p:spPr>
        <p:txBody>
          <a:bodyPr wrap="square">
            <a:spAutoFit/>
          </a:bodyPr>
          <a:lstStyle/>
          <a:p>
            <a:pPr algn="just"/>
            <a:r>
              <a:rPr lang="el-GR" b="1" dirty="0">
                <a:solidFill>
                  <a:srgbClr val="002060"/>
                </a:solidFill>
              </a:rPr>
              <a:t>Οι Ασκήσεις Προσανατολισμού </a:t>
            </a:r>
            <a:r>
              <a:rPr lang="el-GR" dirty="0">
                <a:solidFill>
                  <a:srgbClr val="002060"/>
                </a:solidFill>
              </a:rPr>
              <a:t>είναι ενδεδειγμένο να προηγούνται οποιουδήποτε άλλου είδους άσκησης ώστε να εξασφαλιστεί ότι το προσωπικό των εμπλεκόμενων φορέων είναι εξοικειωμένο με τα Σχέδια αντιμετώπισης εκτάκτων αναγκών και τα αντίστοιχα Μνημόνια ενεργειών. </a:t>
            </a:r>
            <a:endParaRPr lang="el-GR" dirty="0" smtClean="0">
              <a:solidFill>
                <a:srgbClr val="002060"/>
              </a:solidFill>
            </a:endParaRPr>
          </a:p>
          <a:p>
            <a:pPr algn="just"/>
            <a:endParaRPr lang="el-GR" dirty="0">
              <a:solidFill>
                <a:srgbClr val="002060"/>
              </a:solidFill>
            </a:endParaRPr>
          </a:p>
          <a:p>
            <a:pPr algn="just"/>
            <a:r>
              <a:rPr lang="el-GR" dirty="0" smtClean="0">
                <a:solidFill>
                  <a:srgbClr val="002060"/>
                </a:solidFill>
              </a:rPr>
              <a:t>Αυτού </a:t>
            </a:r>
            <a:r>
              <a:rPr lang="el-GR" dirty="0">
                <a:solidFill>
                  <a:srgbClr val="002060"/>
                </a:solidFill>
              </a:rPr>
              <a:t>του τύπου οι ασκήσεις λειτουργούν συνήθως</a:t>
            </a:r>
            <a:r>
              <a:rPr lang="el-GR" dirty="0" smtClean="0">
                <a:solidFill>
                  <a:srgbClr val="002060"/>
                </a:solidFill>
              </a:rPr>
              <a:t>:</a:t>
            </a:r>
          </a:p>
          <a:p>
            <a:pPr marL="285750" indent="-285750" algn="just">
              <a:buFontTx/>
              <a:buChar char="-"/>
            </a:pPr>
            <a:r>
              <a:rPr lang="el-GR" dirty="0" smtClean="0">
                <a:solidFill>
                  <a:srgbClr val="002060"/>
                </a:solidFill>
              </a:rPr>
              <a:t>Είτε </a:t>
            </a:r>
            <a:r>
              <a:rPr lang="el-GR" dirty="0">
                <a:solidFill>
                  <a:srgbClr val="002060"/>
                </a:solidFill>
              </a:rPr>
              <a:t>με την μορφή </a:t>
            </a:r>
            <a:r>
              <a:rPr lang="el-GR" b="1" dirty="0">
                <a:solidFill>
                  <a:srgbClr val="002060"/>
                </a:solidFill>
              </a:rPr>
              <a:t>Σεμιναρίου</a:t>
            </a:r>
            <a:r>
              <a:rPr lang="el-GR" dirty="0">
                <a:solidFill>
                  <a:srgbClr val="002060"/>
                </a:solidFill>
              </a:rPr>
              <a:t> (</a:t>
            </a:r>
            <a:r>
              <a:rPr lang="el-GR" dirty="0" err="1">
                <a:solidFill>
                  <a:srgbClr val="002060"/>
                </a:solidFill>
              </a:rPr>
              <a:t>Seminar</a:t>
            </a:r>
            <a:r>
              <a:rPr lang="el-GR" dirty="0">
                <a:solidFill>
                  <a:srgbClr val="002060"/>
                </a:solidFill>
              </a:rPr>
              <a:t>), όταν ο επιδιωκόμενος σκοπός είναι η ενημέρωση και εκπαίδευση των εμπλεκόμενων </a:t>
            </a:r>
            <a:r>
              <a:rPr lang="el-GR" dirty="0" smtClean="0">
                <a:solidFill>
                  <a:srgbClr val="002060"/>
                </a:solidFill>
              </a:rPr>
              <a:t>υπηρεσιών.</a:t>
            </a:r>
          </a:p>
          <a:p>
            <a:pPr marL="285750" indent="-285750" algn="just">
              <a:buFontTx/>
              <a:buChar char="-"/>
            </a:pPr>
            <a:r>
              <a:rPr lang="el-GR" dirty="0" smtClean="0">
                <a:solidFill>
                  <a:srgbClr val="002060"/>
                </a:solidFill>
              </a:rPr>
              <a:t>Είτε </a:t>
            </a:r>
            <a:r>
              <a:rPr lang="el-GR" dirty="0">
                <a:solidFill>
                  <a:srgbClr val="002060"/>
                </a:solidFill>
              </a:rPr>
              <a:t>με την μορφή </a:t>
            </a:r>
            <a:r>
              <a:rPr lang="el-GR" b="1" dirty="0">
                <a:solidFill>
                  <a:srgbClr val="002060"/>
                </a:solidFill>
              </a:rPr>
              <a:t>Συναντήσεων Πρακτικής Εργασίας </a:t>
            </a:r>
            <a:r>
              <a:rPr lang="el-GR" dirty="0">
                <a:solidFill>
                  <a:srgbClr val="002060"/>
                </a:solidFill>
              </a:rPr>
              <a:t>(</a:t>
            </a:r>
            <a:r>
              <a:rPr lang="el-GR" dirty="0" err="1">
                <a:solidFill>
                  <a:srgbClr val="002060"/>
                </a:solidFill>
              </a:rPr>
              <a:t>workshop</a:t>
            </a:r>
            <a:r>
              <a:rPr lang="el-GR" dirty="0">
                <a:solidFill>
                  <a:srgbClr val="002060"/>
                </a:solidFill>
              </a:rPr>
              <a:t>) όπου συστήνονται μικρές Ομάδες Εργασίας με σκοπό την συζήτηση, την ανταλλαγή απόψεων και την διατύπωση συμπερασμάτων και προτάσεων επί συγκεκριμένων θεμάτων που έχουν παρουσιάσει πρόβλημα κατά την εφαρμογή ενός Σχεδίου έκτακτης ανάγκης. Με την ολοκλήρωση των εργασιών/συναντήσεων οι επικεφαλής των Ομάδων Εργασίας παρουσιάζουν σε όλους τους συμμετέχοντες τα συμπεράσματα, τις προτάσεις τους και ακολουθεί σχετική συζήτηση</a:t>
            </a:r>
          </a:p>
        </p:txBody>
      </p:sp>
      <p:pic>
        <p:nvPicPr>
          <p:cNvPr id="4198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1942" y="1488440"/>
            <a:ext cx="3730398" cy="4723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Ορθογώνιο 12"/>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98426235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79833" y="1388853"/>
            <a:ext cx="11460624" cy="1631216"/>
          </a:xfrm>
          <a:prstGeom prst="rect">
            <a:avLst/>
          </a:prstGeom>
        </p:spPr>
        <p:txBody>
          <a:bodyPr wrap="square">
            <a:spAutoFit/>
          </a:bodyPr>
          <a:lstStyle/>
          <a:p>
            <a:pPr algn="just"/>
            <a:r>
              <a:rPr lang="el-GR" sz="2000" dirty="0">
                <a:solidFill>
                  <a:srgbClr val="002060"/>
                </a:solidFill>
              </a:rPr>
              <a:t>Οι  </a:t>
            </a:r>
            <a:r>
              <a:rPr lang="el-GR" sz="2000" b="1" dirty="0">
                <a:solidFill>
                  <a:srgbClr val="002060"/>
                </a:solidFill>
              </a:rPr>
              <a:t>Ασκήσεις Προσανατολισμού </a:t>
            </a:r>
            <a:r>
              <a:rPr lang="el-GR" sz="2000" dirty="0">
                <a:solidFill>
                  <a:srgbClr val="002060"/>
                </a:solidFill>
              </a:rPr>
              <a:t>έχουν σαν βασικό πλεονέκτημα ότι  δεν απαιτούν υψηλό κόστος και μεγάλο χρονικό διάστημα, ούτε την απασχόληση μεγάλου αριθμού προσωπικού των εμπλεκόμενων φορέων για την προετοιμασία και τον σχεδιασμό τους. Επίσης υπάρχει άνεση χρόνου για την ανάπτυξη μιας εποικοδομητικής συζήτησης που δεν απαιτεί την λήψη τελικών αποφάσεων. </a:t>
            </a:r>
          </a:p>
        </p:txBody>
      </p:sp>
      <p:sp>
        <p:nvSpPr>
          <p:cNvPr id="4" name="Ορθογώνιο 3"/>
          <p:cNvSpPr/>
          <p:nvPr/>
        </p:nvSpPr>
        <p:spPr>
          <a:xfrm>
            <a:off x="179832" y="3228811"/>
            <a:ext cx="11460625" cy="707886"/>
          </a:xfrm>
          <a:prstGeom prst="rect">
            <a:avLst/>
          </a:prstGeom>
        </p:spPr>
        <p:txBody>
          <a:bodyPr wrap="square">
            <a:spAutoFit/>
          </a:bodyPr>
          <a:lstStyle/>
          <a:p>
            <a:pPr algn="just"/>
            <a:r>
              <a:rPr lang="el-GR" sz="2000" dirty="0">
                <a:solidFill>
                  <a:srgbClr val="002060"/>
                </a:solidFill>
              </a:rPr>
              <a:t>Στις ασκήσεις προσανατολισμού ορίζεται Ομάδα Σχεδιασμού η οποία μεριμνά για όλες τις πλευρές διεξαγωγής του Σεμιναρίου ή </a:t>
            </a:r>
            <a:r>
              <a:rPr lang="el-GR" sz="2000" dirty="0" err="1">
                <a:solidFill>
                  <a:srgbClr val="002060"/>
                </a:solidFill>
              </a:rPr>
              <a:t>Workshop</a:t>
            </a:r>
            <a:r>
              <a:rPr lang="el-GR" sz="2000" dirty="0">
                <a:solidFill>
                  <a:srgbClr val="002060"/>
                </a:solidFill>
              </a:rPr>
              <a:t> </a:t>
            </a:r>
            <a:r>
              <a:rPr lang="el-GR" sz="2000" dirty="0" smtClean="0">
                <a:solidFill>
                  <a:srgbClr val="002060"/>
                </a:solidFill>
              </a:rPr>
              <a:t>.</a:t>
            </a:r>
            <a:endParaRPr lang="el-GR" sz="2000" dirty="0">
              <a:solidFill>
                <a:srgbClr val="002060"/>
              </a:solidFill>
            </a:endParaRPr>
          </a:p>
        </p:txBody>
      </p:sp>
      <p:sp>
        <p:nvSpPr>
          <p:cNvPr id="5" name="Ορθογώνιο 4"/>
          <p:cNvSpPr/>
          <p:nvPr/>
        </p:nvSpPr>
        <p:spPr>
          <a:xfrm>
            <a:off x="343210" y="4245742"/>
            <a:ext cx="6096000" cy="2554545"/>
          </a:xfrm>
          <a:prstGeom prst="rect">
            <a:avLst/>
          </a:prstGeom>
        </p:spPr>
        <p:txBody>
          <a:bodyPr>
            <a:spAutoFit/>
          </a:bodyPr>
          <a:lstStyle/>
          <a:p>
            <a:pPr algn="just"/>
            <a:r>
              <a:rPr lang="el-GR" sz="2000" dirty="0">
                <a:solidFill>
                  <a:srgbClr val="002060"/>
                </a:solidFill>
              </a:rPr>
              <a:t>Οι συνήθεις μέθοδοι διεξαγωγής ενός σεμιναρίου ή </a:t>
            </a:r>
            <a:r>
              <a:rPr lang="el-GR" sz="2000" dirty="0" err="1">
                <a:solidFill>
                  <a:srgbClr val="002060"/>
                </a:solidFill>
              </a:rPr>
              <a:t>workshop</a:t>
            </a:r>
            <a:r>
              <a:rPr lang="el-GR" sz="2000" dirty="0">
                <a:solidFill>
                  <a:srgbClr val="002060"/>
                </a:solidFill>
              </a:rPr>
              <a:t> είναι: </a:t>
            </a:r>
            <a:endParaRPr lang="el-GR" sz="2000" dirty="0" smtClean="0">
              <a:solidFill>
                <a:srgbClr val="002060"/>
              </a:solidFill>
            </a:endParaRPr>
          </a:p>
          <a:p>
            <a:pPr algn="just"/>
            <a:r>
              <a:rPr lang="el-GR" sz="2000" dirty="0" smtClean="0">
                <a:solidFill>
                  <a:srgbClr val="002060"/>
                </a:solidFill>
              </a:rPr>
              <a:t>Εμπλουτισμένη Εισήγηση</a:t>
            </a:r>
          </a:p>
          <a:p>
            <a:pPr algn="just"/>
            <a:r>
              <a:rPr lang="el-GR" sz="2000" dirty="0" smtClean="0">
                <a:solidFill>
                  <a:srgbClr val="002060"/>
                </a:solidFill>
              </a:rPr>
              <a:t>Καταιγισμός Ιδεών</a:t>
            </a:r>
          </a:p>
          <a:p>
            <a:pPr algn="just"/>
            <a:r>
              <a:rPr lang="el-GR" sz="2000" dirty="0" smtClean="0">
                <a:solidFill>
                  <a:srgbClr val="002060"/>
                </a:solidFill>
              </a:rPr>
              <a:t>Παιχνίδι Ρόλων</a:t>
            </a:r>
          </a:p>
          <a:p>
            <a:pPr algn="just"/>
            <a:r>
              <a:rPr lang="el-GR" sz="2000" dirty="0" smtClean="0">
                <a:solidFill>
                  <a:srgbClr val="002060"/>
                </a:solidFill>
              </a:rPr>
              <a:t>Προσομοίωση</a:t>
            </a:r>
          </a:p>
          <a:p>
            <a:pPr algn="just"/>
            <a:r>
              <a:rPr lang="el-GR" sz="2000" dirty="0" smtClean="0">
                <a:solidFill>
                  <a:srgbClr val="002060"/>
                </a:solidFill>
              </a:rPr>
              <a:t>Μελέτη Περίπτωσης</a:t>
            </a:r>
          </a:p>
          <a:p>
            <a:pPr algn="just"/>
            <a:r>
              <a:rPr lang="el-GR" sz="2000" dirty="0" smtClean="0">
                <a:solidFill>
                  <a:srgbClr val="002060"/>
                </a:solidFill>
              </a:rPr>
              <a:t>Ανάπτυξη </a:t>
            </a:r>
            <a:r>
              <a:rPr lang="el-GR" sz="2000" dirty="0">
                <a:solidFill>
                  <a:srgbClr val="002060"/>
                </a:solidFill>
              </a:rPr>
              <a:t>ενός υποθετικού Σεναρίου κ.α. </a:t>
            </a:r>
          </a:p>
        </p:txBody>
      </p:sp>
      <p:pic>
        <p:nvPicPr>
          <p:cNvPr id="430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2000" y="4245742"/>
            <a:ext cx="3810001" cy="211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344229" y="494187"/>
            <a:ext cx="4615542" cy="369332"/>
          </a:xfrm>
          <a:prstGeom prst="rect">
            <a:avLst/>
          </a:prstGeom>
          <a:noFill/>
        </p:spPr>
        <p:txBody>
          <a:bodyPr wrap="square" rtlCol="0">
            <a:spAutoFit/>
          </a:bodyPr>
          <a:lstStyle/>
          <a:p>
            <a:pPr algn="ctr"/>
            <a:r>
              <a:rPr lang="el-GR" b="1" dirty="0" smtClean="0">
                <a:solidFill>
                  <a:srgbClr val="002060"/>
                </a:solidFill>
              </a:rPr>
              <a:t>ΑΣΚΗΣΕΙΣ ΠΡΟΣΑΝΑΤΟΛΙΣΜΟΥ</a:t>
            </a:r>
            <a:endParaRPr lang="el-GR" b="1" dirty="0">
              <a:solidFill>
                <a:srgbClr val="002060"/>
              </a:solidFill>
            </a:endParaRPr>
          </a:p>
        </p:txBody>
      </p:sp>
      <p:sp>
        <p:nvSpPr>
          <p:cNvPr id="14" name="Ορθογώνιο 13"/>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98426235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 name="Ορθογώνιο 4"/>
          <p:cNvSpPr/>
          <p:nvPr/>
        </p:nvSpPr>
        <p:spPr>
          <a:xfrm>
            <a:off x="208861" y="1217029"/>
            <a:ext cx="11721882" cy="4708981"/>
          </a:xfrm>
          <a:prstGeom prst="rect">
            <a:avLst/>
          </a:prstGeom>
        </p:spPr>
        <p:txBody>
          <a:bodyPr wrap="square">
            <a:spAutoFit/>
          </a:bodyPr>
          <a:lstStyle/>
          <a:p>
            <a:pPr algn="just"/>
            <a:r>
              <a:rPr lang="el-GR" sz="2000" dirty="0">
                <a:solidFill>
                  <a:srgbClr val="002060"/>
                </a:solidFill>
              </a:rPr>
              <a:t>Οι </a:t>
            </a:r>
            <a:r>
              <a:rPr lang="el-GR" sz="2000" b="1" dirty="0">
                <a:solidFill>
                  <a:srgbClr val="002060"/>
                </a:solidFill>
              </a:rPr>
              <a:t>Ασκήσεις επί Χάρτου-Α.Ε.Χ. </a:t>
            </a:r>
            <a:r>
              <a:rPr lang="el-GR" sz="2000" dirty="0">
                <a:solidFill>
                  <a:srgbClr val="002060"/>
                </a:solidFill>
              </a:rPr>
              <a:t>είναι ασκήσεις οι οποίες δεν περιλαμβάνουν την ανάπτυξη δυνάμεων, ούτε τη χρήση εξοπλισμού.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Διεξάγονται </a:t>
            </a:r>
            <a:r>
              <a:rPr lang="el-GR" sz="2000" dirty="0">
                <a:solidFill>
                  <a:srgbClr val="002060"/>
                </a:solidFill>
              </a:rPr>
              <a:t>συνήθως σε κλειστό χώρο (πχ αίθουσες συνεδριάσεων) και συμμετέχει προσωπικό που στελεχώνει ιεραρχικά υψηλές θέσεις ή/και σημαντικές θέσεις (θέσεις – κλειδιά) των φορέων που ασκούνται και όχι το σύνολο του προσωπικού.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 </a:t>
            </a:r>
            <a:r>
              <a:rPr lang="el-GR" sz="2000" dirty="0">
                <a:solidFill>
                  <a:srgbClr val="002060"/>
                </a:solidFill>
              </a:rPr>
              <a:t>βασικός σκοπός αυτού του τύπου ασκήσεων είναι να προκαλέσουν τη συζήτηση μεταξύ των ασκουμένων σχετικά με τον τρόπο αντιμετώπισης της παρουσιαζόμενης στο σενάριο κατάστασης έκτακτης ανάγκης.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Κατά </a:t>
            </a:r>
            <a:r>
              <a:rPr lang="el-GR" sz="2000" dirty="0">
                <a:solidFill>
                  <a:srgbClr val="002060"/>
                </a:solidFill>
              </a:rPr>
              <a:t>τη διεξαγωγή Ασκήσεων επί Χάρτου, οι ασκούμενοι καλούνται με βάση τα Σχέδια αντιμετώπισης εκτάκτων αναγκών, να εξετάσουν την επάρκεια των υφιστάμενων Σχεδίων, να λάβουν αποφάσεις και να περιγράψουν το σύνολο των δράσεων που απαιτείται για την αντιμετώπιση της παρουσιαζόμενης από το σενάριο κατάστασης έκτακτης ανάγκης. </a:t>
            </a:r>
          </a:p>
        </p:txBody>
      </p:sp>
      <p:sp>
        <p:nvSpPr>
          <p:cNvPr id="6" name="TextBox 5"/>
          <p:cNvSpPr txBox="1"/>
          <p:nvPr/>
        </p:nvSpPr>
        <p:spPr>
          <a:xfrm>
            <a:off x="7286171" y="494187"/>
            <a:ext cx="4644572" cy="369332"/>
          </a:xfrm>
          <a:prstGeom prst="rect">
            <a:avLst/>
          </a:prstGeom>
          <a:noFill/>
        </p:spPr>
        <p:txBody>
          <a:bodyPr wrap="square" rtlCol="0">
            <a:spAutoFit/>
          </a:bodyPr>
          <a:lstStyle/>
          <a:p>
            <a:pPr algn="ctr"/>
            <a:r>
              <a:rPr lang="el-GR" b="1" dirty="0" smtClean="0">
                <a:solidFill>
                  <a:srgbClr val="002060"/>
                </a:solidFill>
              </a:rPr>
              <a:t>ΑΣΚΗΣΕΙΣ ΕΠΙ ΧΑΡΤΟΥ</a:t>
            </a:r>
            <a:endParaRPr lang="el-GR" b="1" dirty="0">
              <a:solidFill>
                <a:srgbClr val="002060"/>
              </a:solidFill>
            </a:endParaRPr>
          </a:p>
        </p:txBody>
      </p:sp>
      <p:sp>
        <p:nvSpPr>
          <p:cNvPr id="15" name="Ορθογώνιο 14"/>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144404086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79832" y="1225689"/>
            <a:ext cx="11721882" cy="5016758"/>
          </a:xfrm>
          <a:prstGeom prst="rect">
            <a:avLst/>
          </a:prstGeom>
        </p:spPr>
        <p:txBody>
          <a:bodyPr wrap="square">
            <a:spAutoFit/>
          </a:bodyPr>
          <a:lstStyle/>
          <a:p>
            <a:pPr algn="just"/>
            <a:r>
              <a:rPr lang="el-GR" sz="2000" dirty="0">
                <a:solidFill>
                  <a:srgbClr val="002060"/>
                </a:solidFill>
              </a:rPr>
              <a:t>Πρόκειται για μια υποκατηγορία των ασκήσεων επί χάρτου.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Εστιάζονται </a:t>
            </a:r>
            <a:r>
              <a:rPr lang="el-GR" sz="2000" dirty="0">
                <a:solidFill>
                  <a:srgbClr val="002060"/>
                </a:solidFill>
              </a:rPr>
              <a:t>στην «εξάσκηση» του προσωπικού που στελεχώνει τα διάφορα όργανα διοίκησης, ελέγχου και συντονισμού επιχειρήσεων (Κέντρα Επιχειρήσεων πχ ΕΚΑΒ, ΕΣΚΕ/ΚΕΠΠ κτλ). Για αυτό τον λόγο άλλωστε αναφέρονται συνήθως και ως Ασκήσεις Σταθμού Διοικήσεως.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Το </a:t>
            </a:r>
            <a:r>
              <a:rPr lang="el-GR" sz="2000" dirty="0">
                <a:solidFill>
                  <a:srgbClr val="002060"/>
                </a:solidFill>
              </a:rPr>
              <a:t>σενάριο βασιζόμενο σε προηγούμενο πραγματικό η σε υποθετικό περιστατικό συντάσσεται έτσι ώστε να δίνεται έμφαση στις επικοινωνίες, στη διαχείριση πληροφορίας και στη λήψη αποφάσεων (αρχική εκτίμηση, συλλογή, πληροφοριών, παρακολούθηση, απόφαση, κινητοποίηση, αποκλιμάκωση) εντός και μεταξύ των διαφόρων οργάνων διοίκησης, ελέγχου και συντονισμού επιχειρήσεων (Κέντρα Επιχειρήσεων).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Κατά </a:t>
            </a:r>
            <a:r>
              <a:rPr lang="el-GR" sz="2000" dirty="0">
                <a:solidFill>
                  <a:srgbClr val="002060"/>
                </a:solidFill>
              </a:rPr>
              <a:t>την υλοποίηση των ασκήσεων αυτής της κατηγορίας καταβάλλεται κάθε δυνατή προσπάθεια ώστε οι ασκούμενοι να υποβάλλονται σε συνθήκες ιδιαίτερης </a:t>
            </a:r>
            <a:r>
              <a:rPr lang="el-GR" sz="2000" dirty="0" smtClean="0">
                <a:solidFill>
                  <a:srgbClr val="002060"/>
                </a:solidFill>
              </a:rPr>
              <a:t>πίεσης </a:t>
            </a:r>
            <a:r>
              <a:rPr lang="el-GR" sz="2000" dirty="0">
                <a:solidFill>
                  <a:srgbClr val="002060"/>
                </a:solidFill>
              </a:rPr>
              <a:t>όπως συμβαίνει σε μία πραγματική κατάσταση έκτακτης ανάγκης, για το λόγο αυτό ενδείκνυται οι ασκήσεις αυτού του είδους να πραγματοποιούνται σε πραγματικό χρόνο. </a:t>
            </a:r>
          </a:p>
        </p:txBody>
      </p:sp>
      <p:sp>
        <p:nvSpPr>
          <p:cNvPr id="4" name="TextBox 3"/>
          <p:cNvSpPr txBox="1"/>
          <p:nvPr/>
        </p:nvSpPr>
        <p:spPr>
          <a:xfrm>
            <a:off x="7649029" y="542012"/>
            <a:ext cx="3947885" cy="369332"/>
          </a:xfrm>
          <a:prstGeom prst="rect">
            <a:avLst/>
          </a:prstGeom>
          <a:noFill/>
        </p:spPr>
        <p:txBody>
          <a:bodyPr wrap="square" rtlCol="0">
            <a:spAutoFit/>
          </a:bodyPr>
          <a:lstStyle/>
          <a:p>
            <a:pPr algn="ctr"/>
            <a:r>
              <a:rPr lang="el-GR" b="1" dirty="0" smtClean="0">
                <a:solidFill>
                  <a:srgbClr val="002060"/>
                </a:solidFill>
              </a:rPr>
              <a:t>ΑΣΚΗΣΕΙΣ ΣΤΑΘΜΟΥ ΔΙΟΙΚΗΣΕΩΣ</a:t>
            </a:r>
            <a:endParaRPr lang="el-GR" b="1" dirty="0">
              <a:solidFill>
                <a:srgbClr val="002060"/>
              </a:solidFill>
            </a:endParaRPr>
          </a:p>
        </p:txBody>
      </p:sp>
      <p:sp>
        <p:nvSpPr>
          <p:cNvPr id="13" name="Ορθογώνιο 12"/>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101144259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24657" y="1054227"/>
            <a:ext cx="11617399" cy="5016758"/>
          </a:xfrm>
          <a:prstGeom prst="rect">
            <a:avLst/>
          </a:prstGeom>
        </p:spPr>
        <p:txBody>
          <a:bodyPr wrap="square">
            <a:spAutoFit/>
          </a:bodyPr>
          <a:lstStyle/>
          <a:p>
            <a:pPr algn="just"/>
            <a:r>
              <a:rPr lang="el-GR" sz="2000" dirty="0">
                <a:solidFill>
                  <a:srgbClr val="002060"/>
                </a:solidFill>
              </a:rPr>
              <a:t>Η διενέργεια ασκήσεων αυτής της κατηγορίας έχει σαν ελάχιστη προϋπόθεση την ύπαρξη Σχεδίων και κατευθυντήριων οδηγιών που έχουν ήδη εκδοθεί και «περάσει επιτυχώς» την δοκιμασία των «θεωρητικών» ασκήσεων.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Όλες </a:t>
            </a:r>
            <a:r>
              <a:rPr lang="el-GR" sz="2000" dirty="0">
                <a:solidFill>
                  <a:srgbClr val="002060"/>
                </a:solidFill>
              </a:rPr>
              <a:t>οι ασκήσεις επιχειρήσεων χαρακτηρίζονται από την ανάπτυξη προσωπικού, εξοπλισμού και γενικά υλικών πόρων για την υλοποίηση συγκεκριμένων δράσεων στο τακτικό κυρίως επίπεδο, σε κατά το δυνατόν πραγματικές συνθήκες για μία χρονική περίοδο, η οποία δύναται να προσδιορίζεται από λίγες ώρες έως αρκετές ημέρες.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Με </a:t>
            </a:r>
            <a:r>
              <a:rPr lang="el-GR" sz="2000" dirty="0">
                <a:solidFill>
                  <a:srgbClr val="002060"/>
                </a:solidFill>
              </a:rPr>
              <a:t>τις </a:t>
            </a:r>
            <a:r>
              <a:rPr lang="el-GR" sz="2000" dirty="0" err="1">
                <a:solidFill>
                  <a:srgbClr val="002060"/>
                </a:solidFill>
              </a:rPr>
              <a:t>Aσκήσεις</a:t>
            </a:r>
            <a:r>
              <a:rPr lang="el-GR" sz="2000" dirty="0">
                <a:solidFill>
                  <a:srgbClr val="002060"/>
                </a:solidFill>
              </a:rPr>
              <a:t> </a:t>
            </a:r>
            <a:r>
              <a:rPr lang="el-GR" sz="2000" dirty="0" err="1">
                <a:solidFill>
                  <a:srgbClr val="002060"/>
                </a:solidFill>
              </a:rPr>
              <a:t>Eπιχειρήσεων</a:t>
            </a:r>
            <a:r>
              <a:rPr lang="el-GR" sz="2000" dirty="0">
                <a:solidFill>
                  <a:srgbClr val="002060"/>
                </a:solidFill>
              </a:rPr>
              <a:t> επιδιώκεται</a:t>
            </a:r>
            <a:r>
              <a:rPr lang="el-GR" sz="2000" dirty="0" smtClean="0">
                <a:solidFill>
                  <a:srgbClr val="002060"/>
                </a:solidFill>
              </a:rPr>
              <a:t>:</a:t>
            </a:r>
          </a:p>
          <a:p>
            <a:pPr algn="just"/>
            <a:r>
              <a:rPr lang="el-GR" sz="2000" dirty="0" smtClean="0">
                <a:solidFill>
                  <a:srgbClr val="002060"/>
                </a:solidFill>
              </a:rPr>
              <a:t> </a:t>
            </a:r>
            <a:r>
              <a:rPr lang="el-GR" sz="2000" dirty="0">
                <a:solidFill>
                  <a:srgbClr val="002060"/>
                </a:solidFill>
              </a:rPr>
              <a:t>α) Η αποσαφήνιση των ρόλων και των αρμοδιοτήτων των εμπλεκόμενων φορέων</a:t>
            </a:r>
            <a:r>
              <a:rPr lang="el-GR" sz="2000" dirty="0" smtClean="0">
                <a:solidFill>
                  <a:srgbClr val="002060"/>
                </a:solidFill>
              </a:rPr>
              <a:t>.</a:t>
            </a:r>
          </a:p>
          <a:p>
            <a:pPr algn="just"/>
            <a:r>
              <a:rPr lang="el-GR" sz="2000" dirty="0" smtClean="0">
                <a:solidFill>
                  <a:srgbClr val="002060"/>
                </a:solidFill>
              </a:rPr>
              <a:t> β) Ο </a:t>
            </a:r>
            <a:r>
              <a:rPr lang="el-GR" sz="2000" dirty="0">
                <a:solidFill>
                  <a:srgbClr val="002060"/>
                </a:solidFill>
              </a:rPr>
              <a:t>προσδιορισμός ελλείψεων σε ανθρώπινο δυναμικό ή υλικούς πόρους για την εφαρμογή </a:t>
            </a:r>
            <a:endParaRPr lang="el-GR" sz="2000" dirty="0" smtClean="0">
              <a:solidFill>
                <a:srgbClr val="002060"/>
              </a:solidFill>
            </a:endParaRPr>
          </a:p>
          <a:p>
            <a:pPr algn="just"/>
            <a:r>
              <a:rPr lang="el-GR" sz="2000" dirty="0">
                <a:solidFill>
                  <a:srgbClr val="002060"/>
                </a:solidFill>
              </a:rPr>
              <a:t> </a:t>
            </a:r>
            <a:r>
              <a:rPr lang="el-GR" sz="2000" dirty="0" smtClean="0">
                <a:solidFill>
                  <a:srgbClr val="002060"/>
                </a:solidFill>
              </a:rPr>
              <a:t>    Σχεδίων </a:t>
            </a:r>
            <a:r>
              <a:rPr lang="el-GR" sz="2000" dirty="0">
                <a:solidFill>
                  <a:srgbClr val="002060"/>
                </a:solidFill>
              </a:rPr>
              <a:t>και την εκτέλεση των κατευθυντήριων οδηγιών</a:t>
            </a:r>
            <a:r>
              <a:rPr lang="el-GR" sz="2000" dirty="0" smtClean="0">
                <a:solidFill>
                  <a:srgbClr val="002060"/>
                </a:solidFill>
              </a:rPr>
              <a:t>.</a:t>
            </a:r>
          </a:p>
          <a:p>
            <a:pPr algn="just"/>
            <a:r>
              <a:rPr lang="el-GR" sz="2000" dirty="0" smtClean="0">
                <a:solidFill>
                  <a:srgbClr val="002060"/>
                </a:solidFill>
              </a:rPr>
              <a:t> </a:t>
            </a:r>
            <a:r>
              <a:rPr lang="el-GR" sz="2000" dirty="0">
                <a:solidFill>
                  <a:srgbClr val="002060"/>
                </a:solidFill>
              </a:rPr>
              <a:t>γ) Η βελτίωση των ικανοτήτων των ατόμων και ομάδων στην εκτέλεση συγκεκριμένων δράσεων</a:t>
            </a:r>
            <a:r>
              <a:rPr lang="el-GR" sz="2000" dirty="0" smtClean="0">
                <a:solidFill>
                  <a:srgbClr val="002060"/>
                </a:solidFill>
              </a:rPr>
              <a:t>.</a:t>
            </a:r>
          </a:p>
          <a:p>
            <a:pPr algn="just"/>
            <a:r>
              <a:rPr lang="el-GR" sz="2000" dirty="0" smtClean="0">
                <a:solidFill>
                  <a:srgbClr val="002060"/>
                </a:solidFill>
              </a:rPr>
              <a:t> </a:t>
            </a:r>
            <a:r>
              <a:rPr lang="el-GR" sz="2000" dirty="0">
                <a:solidFill>
                  <a:srgbClr val="002060"/>
                </a:solidFill>
              </a:rPr>
              <a:t>δ) Ο έλεγχος της διαδικασίας λήψης αποφάσεων και η υλοποίηση τους στο πεδίο</a:t>
            </a:r>
            <a:r>
              <a:rPr lang="el-GR" sz="2000" dirty="0" smtClean="0">
                <a:solidFill>
                  <a:srgbClr val="002060"/>
                </a:solidFill>
              </a:rPr>
              <a:t>.</a:t>
            </a:r>
          </a:p>
          <a:p>
            <a:pPr algn="just"/>
            <a:r>
              <a:rPr lang="el-GR" sz="2000" dirty="0" smtClean="0">
                <a:solidFill>
                  <a:srgbClr val="002060"/>
                </a:solidFill>
              </a:rPr>
              <a:t> </a:t>
            </a:r>
            <a:r>
              <a:rPr lang="el-GR" sz="2000" dirty="0">
                <a:solidFill>
                  <a:srgbClr val="002060"/>
                </a:solidFill>
              </a:rPr>
              <a:t>ε) Η βελτίωση της συνεργασίας, του συντονισμού και της επικοινωνίας των φορέων στο πεδίο.</a:t>
            </a:r>
          </a:p>
        </p:txBody>
      </p:sp>
      <p:sp>
        <p:nvSpPr>
          <p:cNvPr id="4" name="TextBox 3"/>
          <p:cNvSpPr txBox="1"/>
          <p:nvPr/>
        </p:nvSpPr>
        <p:spPr>
          <a:xfrm>
            <a:off x="7242629" y="494187"/>
            <a:ext cx="4717142" cy="369332"/>
          </a:xfrm>
          <a:prstGeom prst="rect">
            <a:avLst/>
          </a:prstGeom>
          <a:noFill/>
        </p:spPr>
        <p:txBody>
          <a:bodyPr wrap="square" rtlCol="0">
            <a:spAutoFit/>
          </a:bodyPr>
          <a:lstStyle/>
          <a:p>
            <a:pPr algn="ctr"/>
            <a:r>
              <a:rPr lang="el-GR" b="1" dirty="0" smtClean="0">
                <a:solidFill>
                  <a:srgbClr val="002060"/>
                </a:solidFill>
              </a:rPr>
              <a:t>ΠΡΑΚΤΙΚΕΣ  ΑΣΚΗΣΕΙΣ</a:t>
            </a:r>
            <a:endParaRPr lang="el-GR" b="1" dirty="0">
              <a:solidFill>
                <a:srgbClr val="002060"/>
              </a:solidFill>
            </a:endParaRPr>
          </a:p>
        </p:txBody>
      </p:sp>
      <p:sp>
        <p:nvSpPr>
          <p:cNvPr id="11" name="Ορθογώνιο 10"/>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428282617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179832" y="1225689"/>
            <a:ext cx="11605768" cy="4093428"/>
          </a:xfrm>
          <a:prstGeom prst="rect">
            <a:avLst/>
          </a:prstGeom>
        </p:spPr>
        <p:txBody>
          <a:bodyPr wrap="square">
            <a:spAutoFit/>
          </a:bodyPr>
          <a:lstStyle/>
          <a:p>
            <a:pPr algn="just"/>
            <a:r>
              <a:rPr lang="el-GR" sz="2000" dirty="0">
                <a:solidFill>
                  <a:srgbClr val="002060"/>
                </a:solidFill>
              </a:rPr>
              <a:t>Τα Γυμνάσια αποτελούν την πιο απλή μορφή ασκήσεων. Ως Γυμνάσιο, ορίζεται μία εποπτευόμενη δραστηριότητα που πραγματοποιείται με σκοπό να εξασκηθεί ή να δοκιμαστεί μία διαδικασία ή δράση που υλοποιείται από έναν μόνο φορέα ή οργανική του μονάδα (Δ/</a:t>
            </a:r>
            <a:r>
              <a:rPr lang="el-GR" sz="2000" dirty="0" err="1">
                <a:solidFill>
                  <a:srgbClr val="002060"/>
                </a:solidFill>
              </a:rPr>
              <a:t>νσ</a:t>
            </a:r>
            <a:r>
              <a:rPr lang="el-GR" sz="2000" dirty="0">
                <a:solidFill>
                  <a:srgbClr val="002060"/>
                </a:solidFill>
              </a:rPr>
              <a:t>η, Τμήμα, Γραφείο, Κέντρο Επιχειρήσεων κλπ) ή περισσότερους φορείς.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Συνήθως </a:t>
            </a:r>
            <a:r>
              <a:rPr lang="el-GR" sz="2000" dirty="0">
                <a:solidFill>
                  <a:srgbClr val="002060"/>
                </a:solidFill>
              </a:rPr>
              <a:t>χρησιμοποιείται για να γίνει: </a:t>
            </a:r>
            <a:endParaRPr lang="el-GR" sz="2000" dirty="0" smtClean="0">
              <a:solidFill>
                <a:srgbClr val="002060"/>
              </a:solidFill>
            </a:endParaRPr>
          </a:p>
          <a:p>
            <a:pPr algn="just"/>
            <a:r>
              <a:rPr lang="el-GR" sz="2000" dirty="0" smtClean="0">
                <a:solidFill>
                  <a:srgbClr val="002060"/>
                </a:solidFill>
              </a:rPr>
              <a:t>α</a:t>
            </a:r>
            <a:r>
              <a:rPr lang="el-GR" sz="2000" dirty="0">
                <a:solidFill>
                  <a:srgbClr val="002060"/>
                </a:solidFill>
              </a:rPr>
              <a:t>) Εκπαίδευση στη χρήση νέου εξοπλισμού. </a:t>
            </a:r>
            <a:endParaRPr lang="el-GR" sz="2000" dirty="0" smtClean="0">
              <a:solidFill>
                <a:srgbClr val="002060"/>
              </a:solidFill>
            </a:endParaRPr>
          </a:p>
          <a:p>
            <a:pPr algn="just"/>
            <a:r>
              <a:rPr lang="el-GR" sz="2000" dirty="0" smtClean="0">
                <a:solidFill>
                  <a:srgbClr val="002060"/>
                </a:solidFill>
              </a:rPr>
              <a:t>β</a:t>
            </a:r>
            <a:r>
              <a:rPr lang="el-GR" sz="2000" dirty="0">
                <a:solidFill>
                  <a:srgbClr val="002060"/>
                </a:solidFill>
              </a:rPr>
              <a:t>) Πρακτική εφαρμογή ή δοκιμασία νέων διαδικασιών</a:t>
            </a:r>
            <a:r>
              <a:rPr lang="el-GR" sz="2000" dirty="0" smtClean="0">
                <a:solidFill>
                  <a:srgbClr val="002060"/>
                </a:solidFill>
              </a:rPr>
              <a:t>.</a:t>
            </a:r>
          </a:p>
          <a:p>
            <a:pPr algn="just"/>
            <a:r>
              <a:rPr lang="el-GR" sz="2000" dirty="0" smtClean="0">
                <a:solidFill>
                  <a:srgbClr val="002060"/>
                </a:solidFill>
              </a:rPr>
              <a:t>γ</a:t>
            </a:r>
            <a:r>
              <a:rPr lang="el-GR" sz="2000" dirty="0">
                <a:solidFill>
                  <a:srgbClr val="002060"/>
                </a:solidFill>
              </a:rPr>
              <a:t>) «Εξάσκηση» και «συντήρηση» των υφιστάμενων δεξιοτήτων του προσωπικού</a:t>
            </a:r>
            <a:r>
              <a:rPr lang="el-GR" sz="2000" dirty="0" smtClean="0">
                <a:solidFill>
                  <a:srgbClr val="002060"/>
                </a:solidFill>
              </a:rPr>
              <a:t>.</a:t>
            </a:r>
          </a:p>
          <a:p>
            <a:pPr algn="just"/>
            <a:r>
              <a:rPr lang="el-GR" sz="2000" dirty="0" smtClean="0">
                <a:solidFill>
                  <a:srgbClr val="002060"/>
                </a:solidFill>
              </a:rPr>
              <a:t>δ</a:t>
            </a:r>
            <a:r>
              <a:rPr lang="el-GR" sz="2000" dirty="0">
                <a:solidFill>
                  <a:srgbClr val="002060"/>
                </a:solidFill>
              </a:rPr>
              <a:t>) Αξιολόγηση της απόδοσης του προσωπικού με βάση καθιερωμένα και αποδεκτά πρότυπα (</a:t>
            </a:r>
            <a:r>
              <a:rPr lang="el-GR" sz="2000" dirty="0" err="1">
                <a:solidFill>
                  <a:srgbClr val="002060"/>
                </a:solidFill>
              </a:rPr>
              <a:t>standards</a:t>
            </a:r>
            <a:r>
              <a:rPr lang="el-GR" sz="2000" dirty="0">
                <a:solidFill>
                  <a:srgbClr val="002060"/>
                </a:solidFill>
              </a:rPr>
              <a:t>), που συνδέονται είτε με κανόνες ασφαλείας (</a:t>
            </a:r>
            <a:r>
              <a:rPr lang="el-GR" sz="2000" dirty="0" err="1">
                <a:solidFill>
                  <a:srgbClr val="002060"/>
                </a:solidFill>
              </a:rPr>
              <a:t>safety</a:t>
            </a:r>
            <a:r>
              <a:rPr lang="el-GR" sz="2000" dirty="0">
                <a:solidFill>
                  <a:srgbClr val="002060"/>
                </a:solidFill>
              </a:rPr>
              <a:t> </a:t>
            </a:r>
            <a:r>
              <a:rPr lang="el-GR" sz="2000" dirty="0" err="1">
                <a:solidFill>
                  <a:srgbClr val="002060"/>
                </a:solidFill>
              </a:rPr>
              <a:t>rules</a:t>
            </a:r>
            <a:r>
              <a:rPr lang="el-GR" sz="2000" dirty="0">
                <a:solidFill>
                  <a:srgbClr val="002060"/>
                </a:solidFill>
              </a:rPr>
              <a:t>), είτε με την εκτέλεση διαδικασιών (Standard </a:t>
            </a:r>
            <a:r>
              <a:rPr lang="el-GR" sz="2000" dirty="0" err="1">
                <a:solidFill>
                  <a:srgbClr val="002060"/>
                </a:solidFill>
              </a:rPr>
              <a:t>Operation</a:t>
            </a:r>
            <a:r>
              <a:rPr lang="el-GR" sz="2000" dirty="0">
                <a:solidFill>
                  <a:srgbClr val="002060"/>
                </a:solidFill>
              </a:rPr>
              <a:t> </a:t>
            </a:r>
            <a:r>
              <a:rPr lang="el-GR" sz="2000" dirty="0" err="1">
                <a:solidFill>
                  <a:srgbClr val="002060"/>
                </a:solidFill>
              </a:rPr>
              <a:t>Procedures</a:t>
            </a:r>
            <a:r>
              <a:rPr lang="el-GR" sz="2000" dirty="0">
                <a:solidFill>
                  <a:srgbClr val="002060"/>
                </a:solidFill>
              </a:rPr>
              <a:t>- SOP) όπως αυτές προβλέπονται από τις κατευθυντήριες οδηγίες της Κεντρικής Διοίκησης. </a:t>
            </a:r>
          </a:p>
        </p:txBody>
      </p:sp>
      <p:sp>
        <p:nvSpPr>
          <p:cNvPr id="4" name="TextBox 3"/>
          <p:cNvSpPr txBox="1"/>
          <p:nvPr/>
        </p:nvSpPr>
        <p:spPr>
          <a:xfrm>
            <a:off x="7663543" y="494187"/>
            <a:ext cx="3933371" cy="369332"/>
          </a:xfrm>
          <a:prstGeom prst="rect">
            <a:avLst/>
          </a:prstGeom>
          <a:noFill/>
        </p:spPr>
        <p:txBody>
          <a:bodyPr wrap="square" rtlCol="0">
            <a:spAutoFit/>
          </a:bodyPr>
          <a:lstStyle/>
          <a:p>
            <a:pPr algn="ctr"/>
            <a:r>
              <a:rPr lang="el-GR" b="1" dirty="0" smtClean="0">
                <a:solidFill>
                  <a:srgbClr val="002060"/>
                </a:solidFill>
              </a:rPr>
              <a:t>ΓΥΜΝΑΣΙΑ</a:t>
            </a:r>
            <a:endParaRPr lang="el-GR" b="1" dirty="0">
              <a:solidFill>
                <a:srgbClr val="002060"/>
              </a:solidFill>
            </a:endParaRPr>
          </a:p>
        </p:txBody>
      </p:sp>
      <p:sp>
        <p:nvSpPr>
          <p:cNvPr id="11" name="Ορθογώνιο 10"/>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428282617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Ορθογώνιο 2"/>
          <p:cNvSpPr/>
          <p:nvPr/>
        </p:nvSpPr>
        <p:spPr>
          <a:xfrm>
            <a:off x="343210" y="1267215"/>
            <a:ext cx="11442390" cy="4708981"/>
          </a:xfrm>
          <a:prstGeom prst="rect">
            <a:avLst/>
          </a:prstGeom>
        </p:spPr>
        <p:txBody>
          <a:bodyPr wrap="square">
            <a:spAutoFit/>
          </a:bodyPr>
          <a:lstStyle/>
          <a:p>
            <a:pPr algn="just"/>
            <a:r>
              <a:rPr lang="el-GR" sz="2000" dirty="0">
                <a:solidFill>
                  <a:srgbClr val="002060"/>
                </a:solidFill>
              </a:rPr>
              <a:t>Οι ασκήσεις αυτού του τύπου έχουν σκοπό να δοκιμάσουν και να αξιολογήσουν τις ικανότητες του προσωπικού και την επάρκεια του τεχνολογικού εξοπλισμού και των διαδικασιών και πρωτοκόλλων που είναι απαραίτητα για την υλοποίηση μιας συγκεκριμένης λειτουργία του συστήματος (πχ στάνταρ και εναλλακτικές επικοινωνίες, διακίνηση και διαχείριση μηνυμάτων προειδοποίησης για </a:t>
            </a:r>
            <a:r>
              <a:rPr lang="el-GR" sz="2000" dirty="0" err="1">
                <a:solidFill>
                  <a:srgbClr val="002060"/>
                </a:solidFill>
              </a:rPr>
              <a:t>τσουνάμι</a:t>
            </a:r>
            <a:r>
              <a:rPr lang="el-GR" sz="2000" dirty="0">
                <a:solidFill>
                  <a:srgbClr val="002060"/>
                </a:solidFill>
              </a:rPr>
              <a:t> κτλ).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Δοκιμάζονται </a:t>
            </a:r>
            <a:r>
              <a:rPr lang="el-GR" sz="2000" dirty="0">
                <a:solidFill>
                  <a:srgbClr val="002060"/>
                </a:solidFill>
              </a:rPr>
              <a:t>διαδικασίες και εξασκούνται οι ικανότητες ατόμων και ομάδων στην εκτέλεση όλων ή μερικών μόνο δράσεων μίας λειτουργίας ή μικρού αριθμού αλληλοεξαρτώμενων ομάδων λειτουργιών.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Οι </a:t>
            </a:r>
            <a:r>
              <a:rPr lang="el-GR" sz="2000" dirty="0">
                <a:solidFill>
                  <a:srgbClr val="002060"/>
                </a:solidFill>
              </a:rPr>
              <a:t>Ασκήσεις Λειτουργιών πραγματοποιούνται συνήθως σε Κέντρα Επιχειρήσεων, είτε σε συνδυασμό με την απαραίτητη ανάπτυξη προσωπικού και υλικών πόρων στο πεδίο που επιτρέπει τον έλεγχο της επίτευξης των αντικειμενικών στόχων της άσκησης, είτε με απλή προσομοίωση της ανάπτυξης τους. </a:t>
            </a:r>
          </a:p>
          <a:p>
            <a:pPr algn="just"/>
            <a:r>
              <a:rPr lang="el-GR" sz="2000" dirty="0">
                <a:solidFill>
                  <a:srgbClr val="002060"/>
                </a:solidFill>
              </a:rPr>
              <a:t> </a:t>
            </a:r>
          </a:p>
        </p:txBody>
      </p:sp>
      <p:sp>
        <p:nvSpPr>
          <p:cNvPr id="4" name="TextBox 3"/>
          <p:cNvSpPr txBox="1"/>
          <p:nvPr/>
        </p:nvSpPr>
        <p:spPr>
          <a:xfrm>
            <a:off x="7300686" y="542012"/>
            <a:ext cx="4717143" cy="369332"/>
          </a:xfrm>
          <a:prstGeom prst="rect">
            <a:avLst/>
          </a:prstGeom>
          <a:noFill/>
        </p:spPr>
        <p:txBody>
          <a:bodyPr wrap="square" rtlCol="0">
            <a:spAutoFit/>
          </a:bodyPr>
          <a:lstStyle/>
          <a:p>
            <a:pPr algn="ctr"/>
            <a:r>
              <a:rPr lang="el-GR" b="1" dirty="0" smtClean="0">
                <a:solidFill>
                  <a:srgbClr val="002060"/>
                </a:solidFill>
              </a:rPr>
              <a:t>ΑΣΚΗΣΕΙΣ ΛΕΙΤΟΥΡΓΙΩΝ</a:t>
            </a:r>
            <a:endParaRPr lang="el-GR" b="1" dirty="0">
              <a:solidFill>
                <a:srgbClr val="002060"/>
              </a:solidFill>
            </a:endParaRPr>
          </a:p>
        </p:txBody>
      </p:sp>
      <p:sp>
        <p:nvSpPr>
          <p:cNvPr id="11" name="Ορθογώνιο 10"/>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428282617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3" name="Ορθογώνιο 2"/>
          <p:cNvSpPr/>
          <p:nvPr/>
        </p:nvSpPr>
        <p:spPr>
          <a:xfrm>
            <a:off x="200007" y="1025186"/>
            <a:ext cx="11692854" cy="5940088"/>
          </a:xfrm>
          <a:prstGeom prst="rect">
            <a:avLst/>
          </a:prstGeom>
        </p:spPr>
        <p:txBody>
          <a:bodyPr wrap="square">
            <a:spAutoFit/>
          </a:bodyPr>
          <a:lstStyle/>
          <a:p>
            <a:pPr algn="just"/>
            <a:r>
              <a:rPr lang="el-GR" sz="2000" dirty="0">
                <a:solidFill>
                  <a:srgbClr val="002060"/>
                </a:solidFill>
              </a:rPr>
              <a:t>Οι Ασκήσεις Πεδίου Πλήρους Ανάπτυξης είναι οι πιο πολύπλοκες και δαπανηρές ασκήσεις καθόσον σε αυτές συμμετέχουν πολλές υπηρεσίες και πολλά επίπεδα διοίκησης, ελέγχου και συντονισμού επιχειρήσεων και δοκιμάζονται με την κινητοποίηση του πραγματικού προσωπικού και των μέσων κάθε φορέα, πολλές αλληλοεπηρεαζόμενες, σε μικρότερο ή μεγαλύτερο βαθμό, λειτουργίες του συστήματος κινητοποίησης πολιτικής προστασίας. </a:t>
            </a:r>
            <a:r>
              <a:rPr lang="el-GR" sz="2000" dirty="0" smtClean="0">
                <a:solidFill>
                  <a:srgbClr val="002060"/>
                </a:solidFill>
              </a:rPr>
              <a:t>Αναφέρονται </a:t>
            </a:r>
            <a:r>
              <a:rPr lang="el-GR" sz="2000" dirty="0">
                <a:solidFill>
                  <a:srgbClr val="002060"/>
                </a:solidFill>
              </a:rPr>
              <a:t>και ως Τακτικές Ασκήσεις μετά Δυνάμεων, (Τ.Α.Μ.Δ.).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Το </a:t>
            </a:r>
            <a:r>
              <a:rPr lang="el-GR" sz="2000" dirty="0">
                <a:solidFill>
                  <a:srgbClr val="002060"/>
                </a:solidFill>
              </a:rPr>
              <a:t>προσωπικό και οι υλικοί πόροι κινητοποιούνται και αναπτύσσονται στο πεδίο όπου εκτελούν τις δράσεις που εμπίπτουν στις αρμοδιότητές τους, σύμφωνα με τα οριζόμενα στα Σχέδια</a:t>
            </a:r>
            <a:r>
              <a:rPr lang="el-GR" sz="2000" dirty="0" smtClean="0">
                <a:solidFill>
                  <a:srgbClr val="002060"/>
                </a:solidFill>
              </a:rPr>
              <a:t>.</a:t>
            </a: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Είναι δυνατόν το σενάριο να περιλαμβάνει ανάπτυξη προσωπικού και υλικών πόρων σε περισσότερες από μία τοποθεσίες</a:t>
            </a:r>
            <a:r>
              <a:rPr lang="el-GR" sz="2000" dirty="0" smtClean="0">
                <a:solidFill>
                  <a:srgbClr val="002060"/>
                </a:solidFill>
              </a:rPr>
              <a:t>.</a:t>
            </a: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Λαμβάνουν χώρα σε πραγματικό χρόνο, με περιορισμένη δυνατότητα για συζήτηση, σε ένα περιβάλλον που προσομοιώνει κατά το δυνατόν περισσότερο και πιο ρεαλιστικά την κατάσταση που δύναται να δημιουργηθεί από ένα καταστροφικό φαινόμενο </a:t>
            </a:r>
            <a:r>
              <a:rPr lang="el-GR" sz="2000" dirty="0" smtClean="0">
                <a:solidFill>
                  <a:srgbClr val="002060"/>
                </a:solidFill>
              </a:rPr>
              <a:t>.</a:t>
            </a:r>
          </a:p>
          <a:p>
            <a:pPr algn="just"/>
            <a:endParaRPr lang="el-GR" sz="2000" dirty="0" smtClean="0">
              <a:solidFill>
                <a:srgbClr val="002060"/>
              </a:solidFill>
            </a:endParaRPr>
          </a:p>
          <a:p>
            <a:pPr algn="just"/>
            <a:r>
              <a:rPr lang="el-GR" sz="2000" dirty="0" smtClean="0">
                <a:solidFill>
                  <a:srgbClr val="002060"/>
                </a:solidFill>
              </a:rPr>
              <a:t>Εδώ δίνεται έμφαση στα </a:t>
            </a:r>
            <a:r>
              <a:rPr lang="el-GR" sz="2000" dirty="0">
                <a:solidFill>
                  <a:srgbClr val="002060"/>
                </a:solidFill>
              </a:rPr>
              <a:t>θέματα της ασφάλειας, της περιφρούρησης του χώρου της άσκησης, καθώς και τα θέματα διοικητικής μέριμνας</a:t>
            </a:r>
            <a:r>
              <a:rPr lang="el-GR" sz="2000" dirty="0" smtClean="0">
                <a:solidFill>
                  <a:srgbClr val="002060"/>
                </a:solidFill>
              </a:rPr>
              <a:t>. Έχουν υψηλό κόστος.</a:t>
            </a:r>
            <a:endParaRPr lang="el-GR" sz="2000" dirty="0">
              <a:solidFill>
                <a:srgbClr val="002060"/>
              </a:solidFill>
            </a:endParaRPr>
          </a:p>
        </p:txBody>
      </p:sp>
      <p:sp>
        <p:nvSpPr>
          <p:cNvPr id="4" name="TextBox 3"/>
          <p:cNvSpPr txBox="1"/>
          <p:nvPr/>
        </p:nvSpPr>
        <p:spPr>
          <a:xfrm>
            <a:off x="7184571" y="290633"/>
            <a:ext cx="4804229" cy="646331"/>
          </a:xfrm>
          <a:prstGeom prst="rect">
            <a:avLst/>
          </a:prstGeom>
          <a:noFill/>
        </p:spPr>
        <p:txBody>
          <a:bodyPr wrap="square" rtlCol="0">
            <a:spAutoFit/>
          </a:bodyPr>
          <a:lstStyle/>
          <a:p>
            <a:pPr algn="ctr"/>
            <a:r>
              <a:rPr lang="el-GR" b="1" dirty="0" smtClean="0">
                <a:solidFill>
                  <a:srgbClr val="002060"/>
                </a:solidFill>
              </a:rPr>
              <a:t>ΑΣΚΗΣΕΙΣ ΠΕΔΙΟΥ ΠΛΗΡΟΥΣ ΑΝΑΠΤΥΞΗΣ</a:t>
            </a:r>
            <a:endParaRPr lang="el-GR" b="1" dirty="0">
              <a:solidFill>
                <a:srgbClr val="002060"/>
              </a:solidFill>
            </a:endParaRPr>
          </a:p>
        </p:txBody>
      </p:sp>
    </p:spTree>
    <p:extLst>
      <p:ext uri="{BB962C8B-B14F-4D97-AF65-F5344CB8AC3E}">
        <p14:creationId xmlns:p14="http://schemas.microsoft.com/office/powerpoint/2010/main" val="428282617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4" name="Ορθογώνιο 3"/>
          <p:cNvSpPr/>
          <p:nvPr/>
        </p:nvSpPr>
        <p:spPr>
          <a:xfrm>
            <a:off x="179831" y="1439037"/>
            <a:ext cx="11649311" cy="1323439"/>
          </a:xfrm>
          <a:prstGeom prst="rect">
            <a:avLst/>
          </a:prstGeom>
        </p:spPr>
        <p:txBody>
          <a:bodyPr wrap="square">
            <a:spAutoFit/>
          </a:bodyPr>
          <a:lstStyle/>
          <a:p>
            <a:pPr algn="just"/>
            <a:r>
              <a:rPr lang="el-GR" sz="2000" dirty="0">
                <a:solidFill>
                  <a:srgbClr val="002060"/>
                </a:solidFill>
              </a:rPr>
              <a:t>Νοείται, ότι μερικές φορές είναι σκόπιμο να πραγματοποιούνται ασκήσεις στις οποίες γίνεται συνδυασμός των χαρακτηριστικών διαφόρων κατηγοριών ή ειδών ασκήσεων π. χ. για κάποια τμήματα </a:t>
            </a:r>
            <a:r>
              <a:rPr lang="el-GR" sz="2000" dirty="0" smtClean="0">
                <a:solidFill>
                  <a:srgbClr val="002060"/>
                </a:solidFill>
              </a:rPr>
              <a:t>(</a:t>
            </a:r>
            <a:r>
              <a:rPr lang="el-GR" sz="2000" dirty="0">
                <a:solidFill>
                  <a:srgbClr val="002060"/>
                </a:solidFill>
              </a:rPr>
              <a:t>ή λειτουργίες) του σχεδίου γίνεται Άσκηση επί Χάρτου ενώ για άλλα τμήματα του σχεδίου πραγματοποιείται Άσκηση Λειτουργιών ή Άσκηση Πεδίου Πλήρους Ανάπτυξης. </a:t>
            </a:r>
          </a:p>
        </p:txBody>
      </p:sp>
      <p:sp>
        <p:nvSpPr>
          <p:cNvPr id="5" name="TextBox 4"/>
          <p:cNvSpPr txBox="1"/>
          <p:nvPr/>
        </p:nvSpPr>
        <p:spPr>
          <a:xfrm>
            <a:off x="7315200" y="406400"/>
            <a:ext cx="4513942" cy="646331"/>
          </a:xfrm>
          <a:prstGeom prst="rect">
            <a:avLst/>
          </a:prstGeom>
          <a:noFill/>
        </p:spPr>
        <p:txBody>
          <a:bodyPr wrap="square" rtlCol="0">
            <a:spAutoFit/>
          </a:bodyPr>
          <a:lstStyle/>
          <a:p>
            <a:pPr algn="ctr"/>
            <a:r>
              <a:rPr lang="el-GR" b="1" dirty="0" smtClean="0">
                <a:solidFill>
                  <a:srgbClr val="002060"/>
                </a:solidFill>
              </a:rPr>
              <a:t>ΣΥΝΔΙΑΣΜΟΣ ΚΑΤΗΓΟΡΙΩΝ ΑΣΚΗΣΕΩΝ</a:t>
            </a:r>
            <a:endParaRPr lang="el-GR" b="1" dirty="0">
              <a:solidFill>
                <a:srgbClr val="002060"/>
              </a:solidFill>
            </a:endParaRPr>
          </a:p>
        </p:txBody>
      </p:sp>
    </p:spTree>
    <p:extLst>
      <p:ext uri="{BB962C8B-B14F-4D97-AF65-F5344CB8AC3E}">
        <p14:creationId xmlns:p14="http://schemas.microsoft.com/office/powerpoint/2010/main" val="428282617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TextBox 1"/>
          <p:cNvSpPr txBox="1"/>
          <p:nvPr/>
        </p:nvSpPr>
        <p:spPr>
          <a:xfrm>
            <a:off x="7286171" y="348343"/>
            <a:ext cx="4673600" cy="646331"/>
          </a:xfrm>
          <a:prstGeom prst="rect">
            <a:avLst/>
          </a:prstGeom>
          <a:noFill/>
        </p:spPr>
        <p:txBody>
          <a:bodyPr wrap="square" rtlCol="0">
            <a:spAutoFit/>
          </a:bodyPr>
          <a:lstStyle/>
          <a:p>
            <a:pPr algn="ctr"/>
            <a:r>
              <a:rPr lang="el-GR" b="1" dirty="0" smtClean="0">
                <a:solidFill>
                  <a:srgbClr val="002060"/>
                </a:solidFill>
              </a:rPr>
              <a:t>ΚΑΤΗΓΟΡΙΕΣ  ΣΥΜΜΕΤΕΧΟΝΤΩΝ  ΣΕ ΑΣΚΗΣΕΙΣ</a:t>
            </a:r>
            <a:endParaRPr lang="el-GR" b="1" dirty="0">
              <a:solidFill>
                <a:srgbClr val="002060"/>
              </a:solidFill>
            </a:endParaRPr>
          </a:p>
        </p:txBody>
      </p:sp>
      <p:sp>
        <p:nvSpPr>
          <p:cNvPr id="3" name="Ορθογώνιο 2"/>
          <p:cNvSpPr/>
          <p:nvPr/>
        </p:nvSpPr>
        <p:spPr>
          <a:xfrm>
            <a:off x="179832" y="1366640"/>
            <a:ext cx="11779939" cy="5355312"/>
          </a:xfrm>
          <a:prstGeom prst="rect">
            <a:avLst/>
          </a:prstGeom>
        </p:spPr>
        <p:txBody>
          <a:bodyPr wrap="square">
            <a:spAutoFit/>
          </a:bodyPr>
          <a:lstStyle/>
          <a:p>
            <a:pPr algn="just"/>
            <a:r>
              <a:rPr lang="el-GR" b="1" dirty="0">
                <a:solidFill>
                  <a:srgbClr val="002060"/>
                </a:solidFill>
              </a:rPr>
              <a:t>Ασκούμενοι (</a:t>
            </a:r>
            <a:r>
              <a:rPr lang="el-GR" b="1" dirty="0" err="1">
                <a:solidFill>
                  <a:srgbClr val="002060"/>
                </a:solidFill>
              </a:rPr>
              <a:t>Players</a:t>
            </a:r>
            <a:r>
              <a:rPr lang="el-GR" b="1" dirty="0">
                <a:solidFill>
                  <a:srgbClr val="002060"/>
                </a:solidFill>
              </a:rPr>
              <a:t>): </a:t>
            </a:r>
            <a:r>
              <a:rPr lang="el-GR" dirty="0">
                <a:solidFill>
                  <a:srgbClr val="002060"/>
                </a:solidFill>
              </a:rPr>
              <a:t>Οι οποίοι δύναται να αναφέρονται και ως «παίκτες», είναι άτομα που προέρχονται από το προσωπικό των φορέων που εμπλέκονται στη διαχείριση της έκτακτης ανάγκης σύμφωνα με το Σχέδιο που «εξασκείται», ελέγχεται και δοκιμάζεται. </a:t>
            </a:r>
            <a:endParaRPr lang="el-GR" dirty="0" smtClean="0">
              <a:solidFill>
                <a:srgbClr val="002060"/>
              </a:solidFill>
            </a:endParaRPr>
          </a:p>
          <a:p>
            <a:pPr algn="just"/>
            <a:endParaRPr lang="el-GR" dirty="0">
              <a:solidFill>
                <a:srgbClr val="002060"/>
              </a:solidFill>
            </a:endParaRPr>
          </a:p>
          <a:p>
            <a:pPr algn="just"/>
            <a:r>
              <a:rPr lang="el-GR" b="1" dirty="0">
                <a:solidFill>
                  <a:srgbClr val="002060"/>
                </a:solidFill>
              </a:rPr>
              <a:t>Ελεγκτές (</a:t>
            </a:r>
            <a:r>
              <a:rPr lang="el-GR" b="1" dirty="0" err="1">
                <a:solidFill>
                  <a:srgbClr val="002060"/>
                </a:solidFill>
              </a:rPr>
              <a:t>Controllers</a:t>
            </a:r>
            <a:r>
              <a:rPr lang="el-GR" b="1" dirty="0">
                <a:solidFill>
                  <a:srgbClr val="002060"/>
                </a:solidFill>
              </a:rPr>
              <a:t>): </a:t>
            </a:r>
            <a:r>
              <a:rPr lang="el-GR" dirty="0">
                <a:solidFill>
                  <a:srgbClr val="002060"/>
                </a:solidFill>
              </a:rPr>
              <a:t>Είναι άτομα τα οποία έχουν ως αποστολή να προμηθεύουν τους ασκούμενους με τα μηνύματα/επεισόδια του σεναρίου και να καθοδηγούν την εξέλιξη της </a:t>
            </a:r>
            <a:r>
              <a:rPr lang="el-GR" dirty="0" smtClean="0">
                <a:solidFill>
                  <a:srgbClr val="002060"/>
                </a:solidFill>
              </a:rPr>
              <a:t>άσκησης.</a:t>
            </a:r>
          </a:p>
          <a:p>
            <a:pPr algn="just"/>
            <a:endParaRPr lang="el-GR" dirty="0">
              <a:solidFill>
                <a:srgbClr val="002060"/>
              </a:solidFill>
            </a:endParaRPr>
          </a:p>
          <a:p>
            <a:pPr algn="just"/>
            <a:r>
              <a:rPr lang="el-GR" b="1" dirty="0">
                <a:solidFill>
                  <a:srgbClr val="002060"/>
                </a:solidFill>
              </a:rPr>
              <a:t>Εκπαιδευτές ( </a:t>
            </a:r>
            <a:r>
              <a:rPr lang="el-GR" b="1" dirty="0" err="1">
                <a:solidFill>
                  <a:srgbClr val="002060"/>
                </a:solidFill>
              </a:rPr>
              <a:t>Trainers</a:t>
            </a:r>
            <a:r>
              <a:rPr lang="el-GR" b="1" dirty="0">
                <a:solidFill>
                  <a:srgbClr val="002060"/>
                </a:solidFill>
              </a:rPr>
              <a:t>): </a:t>
            </a:r>
            <a:r>
              <a:rPr lang="el-GR" dirty="0">
                <a:solidFill>
                  <a:srgbClr val="002060"/>
                </a:solidFill>
              </a:rPr>
              <a:t>Σε ορισμένες ασκήσεις επιλέγεται και η παρουσία εκπαιδευτών, έμπειρων δηλαδή στελεχών που επικεντρώνονται στην δυναμική της ομάδας, στις επίλυση διαφορών, την αλληλοκατανόηση ενώ ενθαρρύνουν τους παίκτες ώστε όλοι να συμμετέχουν ενεργά. </a:t>
            </a:r>
            <a:endParaRPr lang="el-GR" dirty="0" smtClean="0">
              <a:solidFill>
                <a:srgbClr val="002060"/>
              </a:solidFill>
            </a:endParaRPr>
          </a:p>
          <a:p>
            <a:pPr algn="just"/>
            <a:endParaRPr lang="el-GR" dirty="0">
              <a:solidFill>
                <a:srgbClr val="002060"/>
              </a:solidFill>
            </a:endParaRPr>
          </a:p>
          <a:p>
            <a:pPr algn="just"/>
            <a:r>
              <a:rPr lang="el-GR" b="1" dirty="0">
                <a:solidFill>
                  <a:srgbClr val="002060"/>
                </a:solidFill>
              </a:rPr>
              <a:t>Αξιολογητές (</a:t>
            </a:r>
            <a:r>
              <a:rPr lang="el-GR" b="1" dirty="0" err="1">
                <a:solidFill>
                  <a:srgbClr val="002060"/>
                </a:solidFill>
              </a:rPr>
              <a:t>Evaluators</a:t>
            </a:r>
            <a:r>
              <a:rPr lang="el-GR" b="1" dirty="0">
                <a:solidFill>
                  <a:srgbClr val="002060"/>
                </a:solidFill>
              </a:rPr>
              <a:t>): </a:t>
            </a:r>
            <a:r>
              <a:rPr lang="el-GR" dirty="0">
                <a:solidFill>
                  <a:srgbClr val="002060"/>
                </a:solidFill>
              </a:rPr>
              <a:t>είναι τα άτομα τα οποία έχουν ως αποστολή: α) Την παρατήρηση των ενεργειών στις οποίες προβαίνουν οι ασκούμενοι για να αντιμετωπίσουν την κατάσταση που παρουσιάζεται από το σενάριο της άσκησης. β) Την καταγραφή των παρατηρήσεών τους. γ) Τη συλλογή οιοδήποτε άλλων σχετικών στοιχείων. δ) Την παρατήρηση και καταγραφή των ενεργειών των συντελεστών της άσκησης καθώς και την αξιολόγηση της συνολικής πορείας της </a:t>
            </a:r>
            <a:r>
              <a:rPr lang="el-GR" dirty="0" smtClean="0">
                <a:solidFill>
                  <a:srgbClr val="002060"/>
                </a:solidFill>
              </a:rPr>
              <a:t>άσκησης.</a:t>
            </a:r>
          </a:p>
          <a:p>
            <a:pPr algn="just"/>
            <a:endParaRPr lang="el-GR" dirty="0">
              <a:solidFill>
                <a:srgbClr val="002060"/>
              </a:solidFill>
            </a:endParaRPr>
          </a:p>
          <a:p>
            <a:pPr algn="just"/>
            <a:r>
              <a:rPr lang="el-GR" b="1" dirty="0">
                <a:solidFill>
                  <a:srgbClr val="002060"/>
                </a:solidFill>
              </a:rPr>
              <a:t>Παρατηρητές (</a:t>
            </a:r>
            <a:r>
              <a:rPr lang="el-GR" b="1" dirty="0" err="1">
                <a:solidFill>
                  <a:srgbClr val="002060"/>
                </a:solidFill>
              </a:rPr>
              <a:t>Observers</a:t>
            </a:r>
            <a:r>
              <a:rPr lang="el-GR" b="1" dirty="0">
                <a:solidFill>
                  <a:srgbClr val="002060"/>
                </a:solidFill>
              </a:rPr>
              <a:t>): </a:t>
            </a:r>
            <a:r>
              <a:rPr lang="el-GR" dirty="0">
                <a:solidFill>
                  <a:srgbClr val="002060"/>
                </a:solidFill>
              </a:rPr>
              <a:t>Είναι τα άτομα που απλώς παρακολουθούν την εξέλιξη της άσκησης χωρίς να έχουν κανένα άλλο </a:t>
            </a:r>
            <a:r>
              <a:rPr lang="el-GR" dirty="0" smtClean="0">
                <a:solidFill>
                  <a:srgbClr val="002060"/>
                </a:solidFill>
              </a:rPr>
              <a:t>ρόλο </a:t>
            </a:r>
            <a:r>
              <a:rPr lang="el-GR" dirty="0">
                <a:solidFill>
                  <a:srgbClr val="002060"/>
                </a:solidFill>
              </a:rPr>
              <a:t>και τέλος </a:t>
            </a:r>
            <a:r>
              <a:rPr lang="el-GR" dirty="0" smtClean="0">
                <a:solidFill>
                  <a:srgbClr val="002060"/>
                </a:solidFill>
              </a:rPr>
              <a:t>οι </a:t>
            </a:r>
            <a:r>
              <a:rPr lang="el-GR" b="1" dirty="0" smtClean="0">
                <a:solidFill>
                  <a:srgbClr val="002060"/>
                </a:solidFill>
              </a:rPr>
              <a:t>Ηθοποιοί </a:t>
            </a:r>
            <a:r>
              <a:rPr lang="el-GR" b="1" dirty="0">
                <a:solidFill>
                  <a:srgbClr val="002060"/>
                </a:solidFill>
              </a:rPr>
              <a:t>(</a:t>
            </a:r>
            <a:r>
              <a:rPr lang="el-GR" b="1" dirty="0" err="1">
                <a:solidFill>
                  <a:srgbClr val="002060"/>
                </a:solidFill>
              </a:rPr>
              <a:t>Actors</a:t>
            </a:r>
            <a:r>
              <a:rPr lang="el-GR" b="1" dirty="0">
                <a:solidFill>
                  <a:srgbClr val="002060"/>
                </a:solidFill>
              </a:rPr>
              <a:t>): </a:t>
            </a:r>
            <a:r>
              <a:rPr lang="el-GR" dirty="0">
                <a:solidFill>
                  <a:srgbClr val="002060"/>
                </a:solidFill>
              </a:rPr>
              <a:t>Είναι τα άτομα τα οποία υποδύονται συγκεκριμένους </a:t>
            </a:r>
            <a:r>
              <a:rPr lang="el-GR" dirty="0" smtClean="0">
                <a:solidFill>
                  <a:srgbClr val="002060"/>
                </a:solidFill>
              </a:rPr>
              <a:t>ρόλους.</a:t>
            </a:r>
            <a:endParaRPr lang="el-GR" dirty="0">
              <a:solidFill>
                <a:srgbClr val="002060"/>
              </a:solidFill>
            </a:endParaRPr>
          </a:p>
        </p:txBody>
      </p:sp>
    </p:spTree>
    <p:extLst>
      <p:ext uri="{BB962C8B-B14F-4D97-AF65-F5344CB8AC3E}">
        <p14:creationId xmlns:p14="http://schemas.microsoft.com/office/powerpoint/2010/main" val="48855720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TextBox 1"/>
          <p:cNvSpPr txBox="1"/>
          <p:nvPr/>
        </p:nvSpPr>
        <p:spPr>
          <a:xfrm>
            <a:off x="8592457" y="377371"/>
            <a:ext cx="2699657" cy="369332"/>
          </a:xfrm>
          <a:prstGeom prst="rect">
            <a:avLst/>
          </a:prstGeom>
          <a:noFill/>
        </p:spPr>
        <p:txBody>
          <a:bodyPr wrap="square" rtlCol="0">
            <a:spAutoFit/>
          </a:bodyPr>
          <a:lstStyle/>
          <a:p>
            <a:pPr algn="ctr"/>
            <a:r>
              <a:rPr lang="el-GR" b="1" dirty="0" smtClean="0">
                <a:solidFill>
                  <a:srgbClr val="002060"/>
                </a:solidFill>
              </a:rPr>
              <a:t>Ο.ΣΧ.Α.</a:t>
            </a:r>
            <a:endParaRPr lang="el-GR" b="1" dirty="0">
              <a:solidFill>
                <a:srgbClr val="002060"/>
              </a:solidFill>
            </a:endParaRPr>
          </a:p>
        </p:txBody>
      </p:sp>
      <p:sp>
        <p:nvSpPr>
          <p:cNvPr id="4" name="Ορθογώνιο 3"/>
          <p:cNvSpPr/>
          <p:nvPr/>
        </p:nvSpPr>
        <p:spPr>
          <a:xfrm>
            <a:off x="179832" y="1141300"/>
            <a:ext cx="11634797" cy="5016758"/>
          </a:xfrm>
          <a:prstGeom prst="rect">
            <a:avLst/>
          </a:prstGeom>
        </p:spPr>
        <p:txBody>
          <a:bodyPr wrap="square">
            <a:spAutoFit/>
          </a:bodyPr>
          <a:lstStyle/>
          <a:p>
            <a:pPr algn="just"/>
            <a:r>
              <a:rPr lang="el-GR" sz="2000" dirty="0">
                <a:solidFill>
                  <a:srgbClr val="002060"/>
                </a:solidFill>
              </a:rPr>
              <a:t>Για όλες τις ασκήσεις ανάλογα με το εύρος και τις απαιτήσεις υλοποίησης, αλλά ιδιαίτερα για ασκήσεις μεγάλης κλίμακας, είναι χρήσιμο να γίνει κατανομή των μελών της Ο.ΣΧ.Α σε υποομάδες με συγκεκριμένες αρμοδιότητες όπως: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Ομάδα </a:t>
            </a:r>
            <a:r>
              <a:rPr lang="el-GR" sz="2000" dirty="0">
                <a:solidFill>
                  <a:srgbClr val="002060"/>
                </a:solidFill>
              </a:rPr>
              <a:t>ελέγχου: Υπεύθυνη για το συντονισμό όλων των ενεργειών σχεδιασμού. Στην ομάδα αυτή ανήκει και ο υπεύθυνος της Ομάδας Σχεδιασμού ο οποίος αναθέτει καθήκοντα και αρμοδιότητες, καθοδηγεί τα μέλη, καθορίζει τα χρονοδιαγράμματα και παρακολουθεί την ανάπτυξη της διαδικασίας.  </a:t>
            </a:r>
          </a:p>
          <a:p>
            <a:pPr algn="just"/>
            <a:endParaRPr lang="el-GR" sz="2000" dirty="0" smtClean="0">
              <a:solidFill>
                <a:srgbClr val="002060"/>
              </a:solidFill>
            </a:endParaRPr>
          </a:p>
          <a:p>
            <a:pPr algn="just"/>
            <a:r>
              <a:rPr lang="el-GR" sz="2000" dirty="0" smtClean="0">
                <a:solidFill>
                  <a:srgbClr val="002060"/>
                </a:solidFill>
              </a:rPr>
              <a:t>Ομάδα </a:t>
            </a:r>
            <a:r>
              <a:rPr lang="el-GR" sz="2000" dirty="0">
                <a:solidFill>
                  <a:srgbClr val="002060"/>
                </a:solidFill>
              </a:rPr>
              <a:t>λειτουργίας: Υπεύθυνη για την παροχή οδηγιών προς τους συμμετέχοντες. Αυτή η ομάδα δημιουργεί το σενάριο και έχει το προσωπικό με την απαραίτητη εμπειρία για να λειτουργήσει ως αξιολογητής.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Ομάδα </a:t>
            </a:r>
            <a:r>
              <a:rPr lang="el-GR" sz="2000" dirty="0">
                <a:solidFill>
                  <a:srgbClr val="002060"/>
                </a:solidFill>
              </a:rPr>
              <a:t>σχεδίασης: Υπεύθυνη για την συγκέντρωση και ανάπτυξη όλου του έντυπου υλικού. Για την αποτελεσματική επίτευξη των αρμοδιοτήτων της, η ομάδα σχεδίασης συγκεντρώνει και επανεξετάζει, τα Σχέδια, τις κατευθυντήριες οδηγίες και τα μνημόνια συνεργασίας που θα επικυρωθούν με την άσκηση. Η ομάδα αυτή είναι επίσης υπεύθυνη για το σχεδιασμό της αξιολόγησης της άσκησης. </a:t>
            </a:r>
          </a:p>
        </p:txBody>
      </p:sp>
    </p:spTree>
    <p:extLst>
      <p:ext uri="{BB962C8B-B14F-4D97-AF65-F5344CB8AC3E}">
        <p14:creationId xmlns:p14="http://schemas.microsoft.com/office/powerpoint/2010/main" val="399363601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7893821" y="357346"/>
            <a:ext cx="4022896" cy="369332"/>
          </a:xfrm>
          <a:prstGeom prst="rect">
            <a:avLst/>
          </a:prstGeom>
        </p:spPr>
        <p:txBody>
          <a:bodyPr wrap="none">
            <a:spAutoFit/>
          </a:bodyPr>
          <a:lstStyle/>
          <a:p>
            <a:r>
              <a:rPr lang="el-GR" b="1" dirty="0">
                <a:solidFill>
                  <a:srgbClr val="002060"/>
                </a:solidFill>
              </a:rPr>
              <a:t>ΚΥΚΛΟΣ ΔΙΑΧΕΙΡΙΣΗΣ ΑΣΚΗΣΕΩΝ </a:t>
            </a:r>
          </a:p>
        </p:txBody>
      </p:sp>
      <p:sp>
        <p:nvSpPr>
          <p:cNvPr id="3" name="Ορθογώνιο 2"/>
          <p:cNvSpPr/>
          <p:nvPr/>
        </p:nvSpPr>
        <p:spPr>
          <a:xfrm>
            <a:off x="551543" y="1392871"/>
            <a:ext cx="10160000" cy="2246769"/>
          </a:xfrm>
          <a:prstGeom prst="rect">
            <a:avLst/>
          </a:prstGeom>
        </p:spPr>
        <p:txBody>
          <a:bodyPr wrap="square">
            <a:spAutoFit/>
          </a:bodyPr>
          <a:lstStyle/>
          <a:p>
            <a:pPr algn="just"/>
            <a:r>
              <a:rPr lang="el-GR" sz="2000" dirty="0">
                <a:solidFill>
                  <a:srgbClr val="002060"/>
                </a:solidFill>
              </a:rPr>
              <a:t>Ο κύκλος της διαχείρισης ασκήσεων (</a:t>
            </a:r>
            <a:r>
              <a:rPr lang="el-GR" sz="2000" dirty="0" err="1">
                <a:solidFill>
                  <a:srgbClr val="002060"/>
                </a:solidFill>
              </a:rPr>
              <a:t>exercise</a:t>
            </a:r>
            <a:r>
              <a:rPr lang="el-GR" sz="2000" dirty="0">
                <a:solidFill>
                  <a:srgbClr val="002060"/>
                </a:solidFill>
              </a:rPr>
              <a:t> </a:t>
            </a:r>
            <a:r>
              <a:rPr lang="el-GR" sz="2000" dirty="0" err="1">
                <a:solidFill>
                  <a:srgbClr val="002060"/>
                </a:solidFill>
              </a:rPr>
              <a:t>management</a:t>
            </a:r>
            <a:r>
              <a:rPr lang="el-GR" sz="2000" dirty="0">
                <a:solidFill>
                  <a:srgbClr val="002060"/>
                </a:solidFill>
              </a:rPr>
              <a:t> </a:t>
            </a:r>
            <a:r>
              <a:rPr lang="el-GR" sz="2000" dirty="0" err="1">
                <a:solidFill>
                  <a:srgbClr val="002060"/>
                </a:solidFill>
              </a:rPr>
              <a:t>cycle</a:t>
            </a:r>
            <a:r>
              <a:rPr lang="el-GR" sz="2000" dirty="0">
                <a:solidFill>
                  <a:srgbClr val="002060"/>
                </a:solidFill>
              </a:rPr>
              <a:t>) αποτελείται από τα ακόλουθα κατά προτεραιότητα βήματα: </a:t>
            </a:r>
            <a:endParaRPr lang="el-GR" sz="2000" dirty="0" smtClean="0">
              <a:solidFill>
                <a:srgbClr val="002060"/>
              </a:solidFill>
            </a:endParaRPr>
          </a:p>
          <a:p>
            <a:pPr marL="342900" indent="-342900" algn="just">
              <a:buFont typeface="Wingdings" pitchFamily="2" charset="2"/>
              <a:buChar char="v"/>
            </a:pPr>
            <a:r>
              <a:rPr lang="el-GR" sz="2000" dirty="0" smtClean="0">
                <a:solidFill>
                  <a:srgbClr val="002060"/>
                </a:solidFill>
              </a:rPr>
              <a:t>Προσδιορισμός </a:t>
            </a:r>
            <a:r>
              <a:rPr lang="el-GR" sz="2000" dirty="0">
                <a:solidFill>
                  <a:srgbClr val="002060"/>
                </a:solidFill>
              </a:rPr>
              <a:t>-Ανάλυση </a:t>
            </a:r>
            <a:r>
              <a:rPr lang="el-GR" sz="2000" dirty="0" smtClean="0">
                <a:solidFill>
                  <a:srgbClr val="002060"/>
                </a:solidFill>
              </a:rPr>
              <a:t>αναγκών</a:t>
            </a:r>
          </a:p>
          <a:p>
            <a:pPr marL="342900" indent="-342900" algn="just">
              <a:buFont typeface="Wingdings" pitchFamily="2" charset="2"/>
              <a:buChar char="v"/>
            </a:pPr>
            <a:r>
              <a:rPr lang="el-GR" sz="2000" dirty="0" smtClean="0">
                <a:solidFill>
                  <a:srgbClr val="002060"/>
                </a:solidFill>
              </a:rPr>
              <a:t>Σχεδιασμός άσκησης</a:t>
            </a:r>
          </a:p>
          <a:p>
            <a:pPr marL="342900" indent="-342900" algn="just">
              <a:buFont typeface="Wingdings" pitchFamily="2" charset="2"/>
              <a:buChar char="v"/>
            </a:pPr>
            <a:r>
              <a:rPr lang="el-GR" sz="2000" dirty="0" smtClean="0">
                <a:solidFill>
                  <a:srgbClr val="002060"/>
                </a:solidFill>
              </a:rPr>
              <a:t>Διεξαγωγή άσκησης</a:t>
            </a:r>
          </a:p>
          <a:p>
            <a:pPr marL="342900" indent="-342900" algn="just">
              <a:buFont typeface="Wingdings" pitchFamily="2" charset="2"/>
              <a:buChar char="v"/>
            </a:pPr>
            <a:r>
              <a:rPr lang="el-GR" sz="2000" dirty="0" smtClean="0">
                <a:solidFill>
                  <a:srgbClr val="002060"/>
                </a:solidFill>
              </a:rPr>
              <a:t>Αποτίμηση </a:t>
            </a:r>
            <a:r>
              <a:rPr lang="el-GR" sz="2000" dirty="0">
                <a:solidFill>
                  <a:srgbClr val="002060"/>
                </a:solidFill>
              </a:rPr>
              <a:t>/ Αξιολόγηση </a:t>
            </a:r>
            <a:r>
              <a:rPr lang="el-GR" sz="2000" dirty="0" smtClean="0">
                <a:solidFill>
                  <a:srgbClr val="002060"/>
                </a:solidFill>
              </a:rPr>
              <a:t>άσκησης</a:t>
            </a:r>
          </a:p>
          <a:p>
            <a:pPr marL="342900" indent="-342900" algn="just">
              <a:buFont typeface="Wingdings" pitchFamily="2" charset="2"/>
              <a:buChar char="v"/>
            </a:pPr>
            <a:r>
              <a:rPr lang="el-GR" sz="2000" dirty="0" smtClean="0">
                <a:solidFill>
                  <a:srgbClr val="002060"/>
                </a:solidFill>
              </a:rPr>
              <a:t>Κατάρτιση </a:t>
            </a:r>
            <a:r>
              <a:rPr lang="el-GR" sz="2000" dirty="0">
                <a:solidFill>
                  <a:srgbClr val="002060"/>
                </a:solidFill>
              </a:rPr>
              <a:t>Καταλόγου Διορθωτικών Ενεργειών</a:t>
            </a:r>
          </a:p>
        </p:txBody>
      </p:sp>
    </p:spTree>
    <p:extLst>
      <p:ext uri="{BB962C8B-B14F-4D97-AF65-F5344CB8AC3E}">
        <p14:creationId xmlns:p14="http://schemas.microsoft.com/office/powerpoint/2010/main" val="155916036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95629" y="1067857"/>
            <a:ext cx="11504168" cy="5632311"/>
          </a:xfrm>
          <a:prstGeom prst="rect">
            <a:avLst/>
          </a:prstGeom>
        </p:spPr>
        <p:txBody>
          <a:bodyPr wrap="square">
            <a:spAutoFit/>
          </a:bodyPr>
          <a:lstStyle/>
          <a:p>
            <a:pPr algn="just"/>
            <a:r>
              <a:rPr lang="el-GR" sz="2000" dirty="0">
                <a:solidFill>
                  <a:srgbClr val="002060"/>
                </a:solidFill>
              </a:rPr>
              <a:t>Ο Σχεδιασμός της άσκησης είναι το πιο κρίσιμο στάδιο του κύκλου διαχείρισης ασκήσεων</a:t>
            </a:r>
            <a:r>
              <a:rPr lang="el-GR" sz="2000" dirty="0" smtClean="0">
                <a:solidFill>
                  <a:srgbClr val="002060"/>
                </a:solidFill>
              </a:rPr>
              <a:t>.</a:t>
            </a:r>
          </a:p>
          <a:p>
            <a:pPr algn="just"/>
            <a:endParaRPr lang="el-GR" sz="2000" dirty="0">
              <a:solidFill>
                <a:srgbClr val="002060"/>
              </a:solidFill>
            </a:endParaRPr>
          </a:p>
          <a:p>
            <a:pPr algn="just"/>
            <a:r>
              <a:rPr lang="el-GR" sz="2000" dirty="0" smtClean="0">
                <a:solidFill>
                  <a:srgbClr val="002060"/>
                </a:solidFill>
              </a:rPr>
              <a:t>Περιλαμβάνει </a:t>
            </a:r>
            <a:r>
              <a:rPr lang="el-GR" sz="2000" dirty="0">
                <a:solidFill>
                  <a:srgbClr val="002060"/>
                </a:solidFill>
              </a:rPr>
              <a:t>τον προσδιορισμό του σκοπού και των αντικειμενικών στόχων, την κατάστρωση του σεναρίου της άσκησης αλλά και τον σχεδιασμό όλων των απαραίτητων ρυθμίσεων για την διεξαγωγή και την αξιολόγηση της άσκησης συμπεριλαμβανομένων και θεμάτων διοικητικής μέριμνας και ασφάλειας</a:t>
            </a:r>
            <a:r>
              <a:rPr lang="el-GR" sz="2000" dirty="0" smtClean="0">
                <a:solidFill>
                  <a:srgbClr val="002060"/>
                </a:solidFill>
              </a:rPr>
              <a:t>.</a:t>
            </a: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Απαραίτητες προϋποθέσεις για την έναρξη του σχεδιασμού αυτής καθαυτής της άσκησης είναι: i. Η σύσταση της Ομάδας Σχεδιασμού της Άσκησης (Ο.ΣΧ.Α). ii. Η ανάπτυξη χρονοδιαγράμματος και ο προγραμματισμός των συναντήσεων σχεδιασμού της Ο.ΣΧ.Α</a:t>
            </a:r>
            <a:r>
              <a:rPr lang="el-GR" sz="2000" dirty="0" smtClean="0">
                <a:solidFill>
                  <a:srgbClr val="002060"/>
                </a:solidFill>
              </a:rPr>
              <a:t>.</a:t>
            </a:r>
          </a:p>
          <a:p>
            <a:pPr algn="just"/>
            <a:endParaRPr lang="el-GR" sz="2000" dirty="0">
              <a:solidFill>
                <a:srgbClr val="002060"/>
              </a:solidFill>
            </a:endParaRPr>
          </a:p>
          <a:p>
            <a:pPr algn="just"/>
            <a:r>
              <a:rPr lang="el-GR" sz="2000" dirty="0">
                <a:solidFill>
                  <a:srgbClr val="002060"/>
                </a:solidFill>
              </a:rPr>
              <a:t>Ο βασικότερος ίσως παράγοντας για την επιτυχή έκβαση μιας άσκησης είναι η δεξιοτεχνία στο σχεδιασμό και τη διεξαγωγή της άσκησης από τα μέλη της Ομάδας Σχεδιασμού Άσκησης (Ο.ΣΧ.Α</a:t>
            </a:r>
            <a:r>
              <a:rPr lang="el-GR" sz="2000" dirty="0" smtClean="0">
                <a:solidFill>
                  <a:srgbClr val="002060"/>
                </a:solidFill>
              </a:rPr>
              <a:t>.).</a:t>
            </a: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Ο επικεφαλής της Ο.ΣΧ.Α συνήθως αναλαμβάνει τη θέση του Διευθυντή ή Συντονιστή και κατά τη διεξαγωγή της άσκησης. Ο αριθμός των μελών της Ο.ΣΧ.Α. εξαρτάται από το είδος και το εύρος της σχεδιαζόμενης άσκησης. Εντούτοις, πρέπει να καταβάλλεται προσπάθεια ώστε ο αριθμός των μελών της, να διατηρείται όσο το δυνατόν πιο μικρός. </a:t>
            </a:r>
          </a:p>
        </p:txBody>
      </p:sp>
      <p:sp>
        <p:nvSpPr>
          <p:cNvPr id="3" name="TextBox 2"/>
          <p:cNvSpPr txBox="1"/>
          <p:nvPr/>
        </p:nvSpPr>
        <p:spPr>
          <a:xfrm>
            <a:off x="7431314" y="542012"/>
            <a:ext cx="4049486" cy="369332"/>
          </a:xfrm>
          <a:prstGeom prst="rect">
            <a:avLst/>
          </a:prstGeom>
          <a:noFill/>
        </p:spPr>
        <p:txBody>
          <a:bodyPr wrap="square" rtlCol="0">
            <a:spAutoFit/>
          </a:bodyPr>
          <a:lstStyle/>
          <a:p>
            <a:pPr algn="ctr"/>
            <a:r>
              <a:rPr lang="el-GR" b="1" dirty="0" smtClean="0">
                <a:solidFill>
                  <a:srgbClr val="002060"/>
                </a:solidFill>
              </a:rPr>
              <a:t>ΣΧΕΔΙΑΣΜΟΣ ΑΣΚΗΣΗΣ</a:t>
            </a:r>
            <a:endParaRPr lang="el-GR" b="1" dirty="0">
              <a:solidFill>
                <a:srgbClr val="002060"/>
              </a:solidFill>
            </a:endParaRPr>
          </a:p>
        </p:txBody>
      </p:sp>
    </p:spTree>
    <p:extLst>
      <p:ext uri="{BB962C8B-B14F-4D97-AF65-F5344CB8AC3E}">
        <p14:creationId xmlns:p14="http://schemas.microsoft.com/office/powerpoint/2010/main" val="155916036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TextBox 1"/>
          <p:cNvSpPr txBox="1"/>
          <p:nvPr/>
        </p:nvSpPr>
        <p:spPr>
          <a:xfrm>
            <a:off x="8592457" y="377371"/>
            <a:ext cx="2699657" cy="369332"/>
          </a:xfrm>
          <a:prstGeom prst="rect">
            <a:avLst/>
          </a:prstGeom>
          <a:noFill/>
        </p:spPr>
        <p:txBody>
          <a:bodyPr wrap="square" rtlCol="0">
            <a:spAutoFit/>
          </a:bodyPr>
          <a:lstStyle/>
          <a:p>
            <a:pPr algn="ctr"/>
            <a:r>
              <a:rPr lang="el-GR" b="1" dirty="0" smtClean="0">
                <a:solidFill>
                  <a:srgbClr val="002060"/>
                </a:solidFill>
              </a:rPr>
              <a:t>Ο.ΣΧ.Α.</a:t>
            </a:r>
            <a:endParaRPr lang="el-GR" b="1" dirty="0">
              <a:solidFill>
                <a:srgbClr val="002060"/>
              </a:solidFill>
            </a:endParaRPr>
          </a:p>
        </p:txBody>
      </p:sp>
      <p:sp>
        <p:nvSpPr>
          <p:cNvPr id="3" name="Ορθογώνιο 2"/>
          <p:cNvSpPr/>
          <p:nvPr/>
        </p:nvSpPr>
        <p:spPr>
          <a:xfrm>
            <a:off x="95629" y="1067857"/>
            <a:ext cx="11707368" cy="5324535"/>
          </a:xfrm>
          <a:prstGeom prst="rect">
            <a:avLst/>
          </a:prstGeom>
        </p:spPr>
        <p:txBody>
          <a:bodyPr wrap="square">
            <a:spAutoFit/>
          </a:bodyPr>
          <a:lstStyle/>
          <a:p>
            <a:pPr algn="just"/>
            <a:r>
              <a:rPr lang="el-GR" sz="2000" dirty="0">
                <a:solidFill>
                  <a:srgbClr val="002060"/>
                </a:solidFill>
              </a:rPr>
              <a:t>Ειδικότερα, η Ο.ΣΧ.Α είναι υπεύθυνη για: </a:t>
            </a:r>
            <a:endParaRPr lang="el-GR" sz="2000" dirty="0" smtClean="0">
              <a:solidFill>
                <a:srgbClr val="002060"/>
              </a:solidFill>
            </a:endParaRPr>
          </a:p>
          <a:p>
            <a:pPr algn="just"/>
            <a:endParaRPr lang="el-GR" sz="2000" dirty="0" smtClean="0">
              <a:solidFill>
                <a:srgbClr val="002060"/>
              </a:solidFill>
            </a:endParaRPr>
          </a:p>
          <a:p>
            <a:pPr marL="285750" indent="-285750" algn="just">
              <a:buFont typeface="Wingdings" pitchFamily="2" charset="2"/>
              <a:buChar char="q"/>
            </a:pPr>
            <a:r>
              <a:rPr lang="el-GR" sz="2000" dirty="0" smtClean="0">
                <a:solidFill>
                  <a:srgbClr val="002060"/>
                </a:solidFill>
              </a:rPr>
              <a:t>Τον </a:t>
            </a:r>
            <a:r>
              <a:rPr lang="el-GR" sz="2000" dirty="0">
                <a:solidFill>
                  <a:srgbClr val="002060"/>
                </a:solidFill>
              </a:rPr>
              <a:t>καθορισμό του σκοπού και των αντικειμενικών στόχων της </a:t>
            </a:r>
            <a:r>
              <a:rPr lang="el-GR" sz="2000" dirty="0" smtClean="0">
                <a:solidFill>
                  <a:srgbClr val="002060"/>
                </a:solidFill>
              </a:rPr>
              <a:t>άσκησης</a:t>
            </a:r>
          </a:p>
          <a:p>
            <a:pPr algn="just"/>
            <a:endParaRPr lang="el-GR" sz="2000" dirty="0" smtClean="0">
              <a:solidFill>
                <a:srgbClr val="002060"/>
              </a:solidFill>
            </a:endParaRPr>
          </a:p>
          <a:p>
            <a:pPr marL="285750" indent="-285750" algn="just">
              <a:buFont typeface="Wingdings" pitchFamily="2" charset="2"/>
              <a:buChar char="q"/>
            </a:pPr>
            <a:r>
              <a:rPr lang="el-GR" sz="2000" dirty="0" smtClean="0">
                <a:solidFill>
                  <a:srgbClr val="002060"/>
                </a:solidFill>
              </a:rPr>
              <a:t>Την </a:t>
            </a:r>
            <a:r>
              <a:rPr lang="el-GR" sz="2000" dirty="0">
                <a:solidFill>
                  <a:srgbClr val="002060"/>
                </a:solidFill>
              </a:rPr>
              <a:t>επιλογή της κατηγορίας, του είδους και εύρους της </a:t>
            </a:r>
            <a:r>
              <a:rPr lang="el-GR" sz="2000" dirty="0" smtClean="0">
                <a:solidFill>
                  <a:srgbClr val="002060"/>
                </a:solidFill>
              </a:rPr>
              <a:t>άσκησης.</a:t>
            </a:r>
          </a:p>
          <a:p>
            <a:pPr algn="just"/>
            <a:endParaRPr lang="el-GR" sz="2000" dirty="0" smtClean="0">
              <a:solidFill>
                <a:srgbClr val="002060"/>
              </a:solidFill>
            </a:endParaRPr>
          </a:p>
          <a:p>
            <a:pPr marL="285750" indent="-285750" algn="just">
              <a:buFont typeface="Wingdings" pitchFamily="2" charset="2"/>
              <a:buChar char="q"/>
            </a:pPr>
            <a:r>
              <a:rPr lang="el-GR" sz="2000" dirty="0" smtClean="0">
                <a:solidFill>
                  <a:srgbClr val="002060"/>
                </a:solidFill>
              </a:rPr>
              <a:t>Τη </a:t>
            </a:r>
            <a:r>
              <a:rPr lang="el-GR" sz="2000" dirty="0">
                <a:solidFill>
                  <a:srgbClr val="002060"/>
                </a:solidFill>
              </a:rPr>
              <a:t>συγγραφή του σεναρίου και των επεισοδίων της </a:t>
            </a:r>
            <a:r>
              <a:rPr lang="el-GR" sz="2000" dirty="0" smtClean="0">
                <a:solidFill>
                  <a:srgbClr val="002060"/>
                </a:solidFill>
              </a:rPr>
              <a:t>άσκησης.</a:t>
            </a:r>
          </a:p>
          <a:p>
            <a:pPr algn="just"/>
            <a:endParaRPr lang="el-GR" sz="2000" dirty="0" smtClean="0">
              <a:solidFill>
                <a:srgbClr val="002060"/>
              </a:solidFill>
            </a:endParaRPr>
          </a:p>
          <a:p>
            <a:pPr marL="285750" indent="-285750" algn="just">
              <a:buFont typeface="Wingdings" pitchFamily="2" charset="2"/>
              <a:buChar char="q"/>
            </a:pPr>
            <a:r>
              <a:rPr lang="el-GR" sz="2000" dirty="0" err="1" smtClean="0">
                <a:solidFill>
                  <a:srgbClr val="002060"/>
                </a:solidFill>
              </a:rPr>
              <a:t>Tην</a:t>
            </a:r>
            <a:r>
              <a:rPr lang="el-GR" sz="2000" dirty="0" smtClean="0">
                <a:solidFill>
                  <a:srgbClr val="002060"/>
                </a:solidFill>
              </a:rPr>
              <a:t> </a:t>
            </a:r>
            <a:r>
              <a:rPr lang="el-GR" sz="2000" dirty="0">
                <a:solidFill>
                  <a:srgbClr val="002060"/>
                </a:solidFill>
              </a:rPr>
              <a:t>ανάπτυξη μεθόδων και την παραγωγή των απαραίτητων υλικών για την ρεαλιστική παρουσίαση (περιγραφή ή αναπαράσταση) του σεναρίου (κατάλληλο οπτικοακουστικό υλικό, εύρεση και διαμόρφωση κτιρίων, υλικών μέσων, εξοπλισμού, κλπ</a:t>
            </a:r>
            <a:r>
              <a:rPr lang="el-GR" sz="2000" dirty="0" smtClean="0">
                <a:solidFill>
                  <a:srgbClr val="002060"/>
                </a:solidFill>
              </a:rPr>
              <a:t>).</a:t>
            </a:r>
          </a:p>
          <a:p>
            <a:pPr algn="just"/>
            <a:endParaRPr lang="el-GR" sz="2000" dirty="0" smtClean="0">
              <a:solidFill>
                <a:srgbClr val="002060"/>
              </a:solidFill>
            </a:endParaRPr>
          </a:p>
          <a:p>
            <a:pPr marL="285750" indent="-285750" algn="just">
              <a:buFont typeface="Wingdings" pitchFamily="2" charset="2"/>
              <a:buChar char="q"/>
            </a:pPr>
            <a:r>
              <a:rPr lang="el-GR" sz="2000" dirty="0" smtClean="0">
                <a:solidFill>
                  <a:srgbClr val="002060"/>
                </a:solidFill>
              </a:rPr>
              <a:t>Τον </a:t>
            </a:r>
            <a:r>
              <a:rPr lang="el-GR" sz="2000" dirty="0">
                <a:solidFill>
                  <a:srgbClr val="002060"/>
                </a:solidFill>
              </a:rPr>
              <a:t>προσδιορισμό των επιπέδων διοίκησης, ελέγχου και συντονισμού που θα </a:t>
            </a:r>
            <a:r>
              <a:rPr lang="el-GR" sz="2000" dirty="0" smtClean="0">
                <a:solidFill>
                  <a:srgbClr val="002060"/>
                </a:solidFill>
              </a:rPr>
              <a:t>ασκηθούν.</a:t>
            </a:r>
          </a:p>
          <a:p>
            <a:pPr algn="just"/>
            <a:endParaRPr lang="el-GR" sz="2000" dirty="0" smtClean="0">
              <a:solidFill>
                <a:srgbClr val="002060"/>
              </a:solidFill>
            </a:endParaRPr>
          </a:p>
          <a:p>
            <a:pPr marL="285750" indent="-285750" algn="just">
              <a:buFont typeface="Wingdings" pitchFamily="2" charset="2"/>
              <a:buChar char="q"/>
            </a:pPr>
            <a:r>
              <a:rPr lang="el-GR" sz="2000" dirty="0" smtClean="0">
                <a:solidFill>
                  <a:srgbClr val="002060"/>
                </a:solidFill>
              </a:rPr>
              <a:t>Τον </a:t>
            </a:r>
            <a:r>
              <a:rPr lang="el-GR" sz="2000" dirty="0">
                <a:solidFill>
                  <a:srgbClr val="002060"/>
                </a:solidFill>
              </a:rPr>
              <a:t>προσδιορισμό των οργανικών μονάδων και του προσωπικού που θα ασκηθεί από κάθε εμπλεκόμενο </a:t>
            </a:r>
            <a:r>
              <a:rPr lang="el-GR" sz="2000" dirty="0" smtClean="0">
                <a:solidFill>
                  <a:srgbClr val="002060"/>
                </a:solidFill>
              </a:rPr>
              <a:t>φορέα.</a:t>
            </a:r>
          </a:p>
          <a:p>
            <a:pPr algn="just"/>
            <a:endParaRPr lang="el-GR" sz="2000" dirty="0" smtClean="0">
              <a:solidFill>
                <a:srgbClr val="002060"/>
              </a:solidFill>
            </a:endParaRPr>
          </a:p>
        </p:txBody>
      </p:sp>
    </p:spTree>
    <p:extLst>
      <p:ext uri="{BB962C8B-B14F-4D97-AF65-F5344CB8AC3E}">
        <p14:creationId xmlns:p14="http://schemas.microsoft.com/office/powerpoint/2010/main" val="394470627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TextBox 1"/>
          <p:cNvSpPr txBox="1"/>
          <p:nvPr/>
        </p:nvSpPr>
        <p:spPr>
          <a:xfrm>
            <a:off x="8592457" y="377371"/>
            <a:ext cx="2699657" cy="369332"/>
          </a:xfrm>
          <a:prstGeom prst="rect">
            <a:avLst/>
          </a:prstGeom>
          <a:noFill/>
        </p:spPr>
        <p:txBody>
          <a:bodyPr wrap="square" rtlCol="0">
            <a:spAutoFit/>
          </a:bodyPr>
          <a:lstStyle/>
          <a:p>
            <a:pPr algn="ctr"/>
            <a:r>
              <a:rPr lang="el-GR" b="1" dirty="0" smtClean="0">
                <a:solidFill>
                  <a:srgbClr val="002060"/>
                </a:solidFill>
              </a:rPr>
              <a:t>Ο.ΣΧ.Α.</a:t>
            </a:r>
            <a:endParaRPr lang="el-GR" b="1" dirty="0">
              <a:solidFill>
                <a:srgbClr val="002060"/>
              </a:solidFill>
            </a:endParaRPr>
          </a:p>
        </p:txBody>
      </p:sp>
      <p:sp>
        <p:nvSpPr>
          <p:cNvPr id="3" name="Ορθογώνιο 2"/>
          <p:cNvSpPr/>
          <p:nvPr/>
        </p:nvSpPr>
        <p:spPr>
          <a:xfrm>
            <a:off x="95629" y="1067857"/>
            <a:ext cx="11707368" cy="5016758"/>
          </a:xfrm>
          <a:prstGeom prst="rect">
            <a:avLst/>
          </a:prstGeom>
        </p:spPr>
        <p:txBody>
          <a:bodyPr wrap="square">
            <a:spAutoFit/>
          </a:bodyPr>
          <a:lstStyle/>
          <a:p>
            <a:pPr marL="285750" indent="-285750" algn="just">
              <a:buFont typeface="Wingdings" pitchFamily="2" charset="2"/>
              <a:buChar char="q"/>
            </a:pPr>
            <a:r>
              <a:rPr lang="el-GR" sz="2000" dirty="0" smtClean="0">
                <a:solidFill>
                  <a:srgbClr val="002060"/>
                </a:solidFill>
              </a:rPr>
              <a:t>Τον </a:t>
            </a:r>
            <a:r>
              <a:rPr lang="el-GR" sz="2000" dirty="0">
                <a:solidFill>
                  <a:srgbClr val="002060"/>
                </a:solidFill>
              </a:rPr>
              <a:t>προσδιορισμό του χώρου και χρόνου πραγματοποίησης της άσκησης, της διάρκειας αυτής, της μεθοδολογίας ελέγχου της διεξαγωγής της, του τρόπου επικοινωνίας του ασκούμενου </a:t>
            </a:r>
            <a:r>
              <a:rPr lang="el-GR" sz="2000" dirty="0" smtClean="0">
                <a:solidFill>
                  <a:srgbClr val="002060"/>
                </a:solidFill>
              </a:rPr>
              <a:t>προσωπικού </a:t>
            </a:r>
            <a:r>
              <a:rPr lang="el-GR" sz="2000" dirty="0">
                <a:solidFill>
                  <a:srgbClr val="002060"/>
                </a:solidFill>
              </a:rPr>
              <a:t>καθώς και θέματα διοικητικής μέριμνας και ασφάλειας όλων των συμμετεχόντων και τέλος λοιπά θέματα, όπως η δημοσιοποίησή </a:t>
            </a:r>
            <a:r>
              <a:rPr lang="el-GR" sz="2000" dirty="0" smtClean="0">
                <a:solidFill>
                  <a:srgbClr val="002060"/>
                </a:solidFill>
              </a:rPr>
              <a:t>της.</a:t>
            </a:r>
          </a:p>
          <a:p>
            <a:pPr algn="just"/>
            <a:endParaRPr lang="el-GR" sz="2000" dirty="0" smtClean="0">
              <a:solidFill>
                <a:srgbClr val="002060"/>
              </a:solidFill>
            </a:endParaRPr>
          </a:p>
          <a:p>
            <a:pPr marL="285750" indent="-285750" algn="just">
              <a:buFont typeface="Wingdings" pitchFamily="2" charset="2"/>
              <a:buChar char="q"/>
            </a:pPr>
            <a:r>
              <a:rPr lang="el-GR" sz="2000" dirty="0" smtClean="0">
                <a:solidFill>
                  <a:srgbClr val="002060"/>
                </a:solidFill>
              </a:rPr>
              <a:t>Την </a:t>
            </a:r>
            <a:r>
              <a:rPr lang="el-GR" sz="2000" dirty="0">
                <a:solidFill>
                  <a:srgbClr val="002060"/>
                </a:solidFill>
              </a:rPr>
              <a:t>ανάπτυξη και την παραγωγή των απαραίτητων εντύπων για τη διεξαγωγή και αξιολόγηση της άσκησης</a:t>
            </a:r>
            <a:r>
              <a:rPr lang="el-GR" sz="2000" dirty="0" smtClean="0">
                <a:solidFill>
                  <a:srgbClr val="002060"/>
                </a:solidFill>
              </a:rPr>
              <a:t>.</a:t>
            </a:r>
          </a:p>
          <a:p>
            <a:pPr marL="285750" indent="-285750" algn="just">
              <a:buFont typeface="Wingdings" pitchFamily="2" charset="2"/>
              <a:buChar char="q"/>
            </a:pPr>
            <a:endParaRPr lang="el-GR" sz="2000" dirty="0">
              <a:solidFill>
                <a:srgbClr val="002060"/>
              </a:solidFill>
            </a:endParaRPr>
          </a:p>
          <a:p>
            <a:pPr marL="285750" indent="-285750" algn="just">
              <a:buFont typeface="Wingdings" pitchFamily="2" charset="2"/>
              <a:buChar char="q"/>
            </a:pPr>
            <a:r>
              <a:rPr lang="el-GR" sz="2000" dirty="0" smtClean="0">
                <a:solidFill>
                  <a:srgbClr val="002060"/>
                </a:solidFill>
              </a:rPr>
              <a:t> </a:t>
            </a:r>
            <a:r>
              <a:rPr lang="el-GR" sz="2000" dirty="0">
                <a:solidFill>
                  <a:srgbClr val="002060"/>
                </a:solidFill>
              </a:rPr>
              <a:t>Τον προσδιορισμό και τη στελέχωση όλων των θέσεων εργασίας που είναι απαραίτητες για τη διεξαγωγή της άσκησης (διεύθυνση και έλεγχος, διοικητική και τεχνική υποστήριξη</a:t>
            </a:r>
            <a:r>
              <a:rPr lang="el-GR" sz="2000" dirty="0" smtClean="0">
                <a:solidFill>
                  <a:srgbClr val="002060"/>
                </a:solidFill>
              </a:rPr>
              <a:t>).</a:t>
            </a:r>
          </a:p>
          <a:p>
            <a:pPr marL="285750" indent="-285750" algn="just">
              <a:buFont typeface="Wingdings" pitchFamily="2" charset="2"/>
              <a:buChar char="q"/>
            </a:pPr>
            <a:endParaRPr lang="el-GR" sz="2000" dirty="0">
              <a:solidFill>
                <a:srgbClr val="002060"/>
              </a:solidFill>
            </a:endParaRPr>
          </a:p>
          <a:p>
            <a:pPr marL="285750" indent="-285750" algn="just">
              <a:buFont typeface="Wingdings" pitchFamily="2" charset="2"/>
              <a:buChar char="q"/>
            </a:pPr>
            <a:r>
              <a:rPr lang="el-GR" sz="2000" dirty="0" smtClean="0">
                <a:solidFill>
                  <a:srgbClr val="002060"/>
                </a:solidFill>
              </a:rPr>
              <a:t>Τον </a:t>
            </a:r>
            <a:r>
              <a:rPr lang="el-GR" sz="2000" dirty="0">
                <a:solidFill>
                  <a:srgbClr val="002060"/>
                </a:solidFill>
              </a:rPr>
              <a:t>τελικό έλεγχο και τις σχετικές ενημερώσεις πριν τη διεξαγωγή της </a:t>
            </a:r>
            <a:r>
              <a:rPr lang="el-GR" sz="2000" dirty="0" smtClean="0">
                <a:solidFill>
                  <a:srgbClr val="002060"/>
                </a:solidFill>
              </a:rPr>
              <a:t>άσκησης.</a:t>
            </a:r>
          </a:p>
          <a:p>
            <a:pPr marL="285750" indent="-285750" algn="just">
              <a:buFont typeface="Wingdings" pitchFamily="2" charset="2"/>
              <a:buChar char="q"/>
            </a:pPr>
            <a:endParaRPr lang="el-GR" sz="2000" dirty="0">
              <a:solidFill>
                <a:srgbClr val="002060"/>
              </a:solidFill>
            </a:endParaRPr>
          </a:p>
          <a:p>
            <a:pPr marL="285750" indent="-285750" algn="just">
              <a:buFont typeface="Wingdings" pitchFamily="2" charset="2"/>
              <a:buChar char="q"/>
            </a:pPr>
            <a:r>
              <a:rPr lang="el-GR" sz="2000" dirty="0" smtClean="0">
                <a:solidFill>
                  <a:srgbClr val="002060"/>
                </a:solidFill>
              </a:rPr>
              <a:t>Τη </a:t>
            </a:r>
            <a:r>
              <a:rPr lang="el-GR" sz="2000" dirty="0">
                <a:solidFill>
                  <a:srgbClr val="002060"/>
                </a:solidFill>
              </a:rPr>
              <a:t>διεξαγωγή της </a:t>
            </a:r>
            <a:r>
              <a:rPr lang="el-GR" sz="2000" dirty="0" smtClean="0">
                <a:solidFill>
                  <a:srgbClr val="002060"/>
                </a:solidFill>
              </a:rPr>
              <a:t>άσκησης.</a:t>
            </a:r>
          </a:p>
          <a:p>
            <a:pPr marL="285750" indent="-285750" algn="just">
              <a:buFont typeface="Wingdings" pitchFamily="2" charset="2"/>
              <a:buChar char="q"/>
            </a:pPr>
            <a:endParaRPr lang="el-GR" sz="2000" dirty="0">
              <a:solidFill>
                <a:srgbClr val="002060"/>
              </a:solidFill>
            </a:endParaRPr>
          </a:p>
          <a:p>
            <a:pPr marL="285750" indent="-285750" algn="just">
              <a:buFont typeface="Wingdings" pitchFamily="2" charset="2"/>
              <a:buChar char="q"/>
            </a:pPr>
            <a:r>
              <a:rPr lang="el-GR" sz="2000" dirty="0" smtClean="0">
                <a:solidFill>
                  <a:srgbClr val="002060"/>
                </a:solidFill>
              </a:rPr>
              <a:t>Την </a:t>
            </a:r>
            <a:r>
              <a:rPr lang="el-GR" sz="2000" dirty="0">
                <a:solidFill>
                  <a:srgbClr val="002060"/>
                </a:solidFill>
              </a:rPr>
              <a:t>αποτίμηση της άσκησης. </a:t>
            </a:r>
          </a:p>
        </p:txBody>
      </p:sp>
    </p:spTree>
    <p:extLst>
      <p:ext uri="{BB962C8B-B14F-4D97-AF65-F5344CB8AC3E}">
        <p14:creationId xmlns:p14="http://schemas.microsoft.com/office/powerpoint/2010/main" val="328194387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TextBox 1"/>
          <p:cNvSpPr txBox="1"/>
          <p:nvPr/>
        </p:nvSpPr>
        <p:spPr>
          <a:xfrm>
            <a:off x="8592457" y="377371"/>
            <a:ext cx="2699657" cy="369332"/>
          </a:xfrm>
          <a:prstGeom prst="rect">
            <a:avLst/>
          </a:prstGeom>
          <a:noFill/>
        </p:spPr>
        <p:txBody>
          <a:bodyPr wrap="square" rtlCol="0">
            <a:spAutoFit/>
          </a:bodyPr>
          <a:lstStyle/>
          <a:p>
            <a:pPr algn="ctr"/>
            <a:r>
              <a:rPr lang="el-GR" b="1" dirty="0" smtClean="0">
                <a:solidFill>
                  <a:srgbClr val="002060"/>
                </a:solidFill>
              </a:rPr>
              <a:t>Ο.ΣΧ.Α.</a:t>
            </a:r>
            <a:endParaRPr lang="el-GR" b="1" dirty="0">
              <a:solidFill>
                <a:srgbClr val="002060"/>
              </a:solidFill>
            </a:endParaRPr>
          </a:p>
        </p:txBody>
      </p:sp>
      <p:sp>
        <p:nvSpPr>
          <p:cNvPr id="4" name="Ορθογώνιο 3"/>
          <p:cNvSpPr/>
          <p:nvPr/>
        </p:nvSpPr>
        <p:spPr>
          <a:xfrm>
            <a:off x="179832" y="1141300"/>
            <a:ext cx="11634797" cy="5016758"/>
          </a:xfrm>
          <a:prstGeom prst="rect">
            <a:avLst/>
          </a:prstGeom>
        </p:spPr>
        <p:txBody>
          <a:bodyPr wrap="square">
            <a:spAutoFit/>
          </a:bodyPr>
          <a:lstStyle/>
          <a:p>
            <a:pPr algn="just"/>
            <a:r>
              <a:rPr lang="el-GR" sz="2000" dirty="0">
                <a:solidFill>
                  <a:srgbClr val="002060"/>
                </a:solidFill>
              </a:rPr>
              <a:t>Για όλες τις ασκήσεις ανάλογα με το εύρος και τις απαιτήσεις υλοποίησης, αλλά ιδιαίτερα για ασκήσεις μεγάλης κλίμακας, είναι χρήσιμο να γίνει κατανομή των μελών της Ο.ΣΧ.Α σε υποομάδες με συγκεκριμένες αρμοδιότητες όπως: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Ομάδα </a:t>
            </a:r>
            <a:r>
              <a:rPr lang="el-GR" sz="2000" dirty="0">
                <a:solidFill>
                  <a:srgbClr val="002060"/>
                </a:solidFill>
              </a:rPr>
              <a:t>ελέγχου: Υπεύθυνη για το συντονισμό όλων των ενεργειών σχεδιασμού. Στην ομάδα αυτή ανήκει και ο υπεύθυνος της Ομάδας Σχεδιασμού ο οποίος αναθέτει καθήκοντα και αρμοδιότητες, καθοδηγεί τα μέλη, καθορίζει τα χρονοδιαγράμματα και παρακολουθεί την ανάπτυξη της διαδικασίας.  </a:t>
            </a:r>
          </a:p>
          <a:p>
            <a:pPr algn="just"/>
            <a:endParaRPr lang="el-GR" sz="2000" dirty="0" smtClean="0">
              <a:solidFill>
                <a:srgbClr val="002060"/>
              </a:solidFill>
            </a:endParaRPr>
          </a:p>
          <a:p>
            <a:pPr algn="just"/>
            <a:r>
              <a:rPr lang="el-GR" sz="2000" dirty="0" smtClean="0">
                <a:solidFill>
                  <a:srgbClr val="002060"/>
                </a:solidFill>
              </a:rPr>
              <a:t>Ομάδα </a:t>
            </a:r>
            <a:r>
              <a:rPr lang="el-GR" sz="2000" dirty="0">
                <a:solidFill>
                  <a:srgbClr val="002060"/>
                </a:solidFill>
              </a:rPr>
              <a:t>λειτουργίας: Υπεύθυνη για την παροχή οδηγιών προς τους συμμετέχοντες. Αυτή η ομάδα δημιουργεί το σενάριο και έχει το προσωπικό με την απαραίτητη εμπειρία για να λειτουργήσει ως αξιολογητής.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Ομάδα </a:t>
            </a:r>
            <a:r>
              <a:rPr lang="el-GR" sz="2000" dirty="0">
                <a:solidFill>
                  <a:srgbClr val="002060"/>
                </a:solidFill>
              </a:rPr>
              <a:t>σχεδίασης: Υπεύθυνη για την συγκέντρωση και ανάπτυξη όλου του έντυπου υλικού. Για την αποτελεσματική επίτευξη των αρμοδιοτήτων της, η ομάδα σχεδίασης συγκεντρώνει και επανεξετάζει, τα Σχέδια, τις κατευθυντήριες οδηγίες και τα μνημόνια συνεργασίας που θα επικυρωθούν με την άσκηση. Η ομάδα αυτή είναι επίσης υπεύθυνη για το σχεδιασμό της αξιολόγησης της άσκησης. </a:t>
            </a:r>
          </a:p>
        </p:txBody>
      </p:sp>
    </p:spTree>
    <p:extLst>
      <p:ext uri="{BB962C8B-B14F-4D97-AF65-F5344CB8AC3E}">
        <p14:creationId xmlns:p14="http://schemas.microsoft.com/office/powerpoint/2010/main" val="124539362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TextBox 1"/>
          <p:cNvSpPr txBox="1"/>
          <p:nvPr/>
        </p:nvSpPr>
        <p:spPr>
          <a:xfrm>
            <a:off x="8592457" y="377371"/>
            <a:ext cx="2699657" cy="369332"/>
          </a:xfrm>
          <a:prstGeom prst="rect">
            <a:avLst/>
          </a:prstGeom>
          <a:noFill/>
        </p:spPr>
        <p:txBody>
          <a:bodyPr wrap="square" rtlCol="0">
            <a:spAutoFit/>
          </a:bodyPr>
          <a:lstStyle/>
          <a:p>
            <a:pPr algn="ctr"/>
            <a:r>
              <a:rPr lang="el-GR" b="1" dirty="0" smtClean="0">
                <a:solidFill>
                  <a:srgbClr val="002060"/>
                </a:solidFill>
              </a:rPr>
              <a:t>Ο.ΣΧ.Α.</a:t>
            </a:r>
            <a:endParaRPr lang="el-GR" b="1" dirty="0">
              <a:solidFill>
                <a:srgbClr val="002060"/>
              </a:solidFill>
            </a:endParaRPr>
          </a:p>
        </p:txBody>
      </p:sp>
      <p:sp>
        <p:nvSpPr>
          <p:cNvPr id="3" name="Ορθογώνιο 2"/>
          <p:cNvSpPr/>
          <p:nvPr/>
        </p:nvSpPr>
        <p:spPr>
          <a:xfrm>
            <a:off x="179832" y="1166843"/>
            <a:ext cx="11620282" cy="4401205"/>
          </a:xfrm>
          <a:prstGeom prst="rect">
            <a:avLst/>
          </a:prstGeom>
        </p:spPr>
        <p:txBody>
          <a:bodyPr wrap="square">
            <a:spAutoFit/>
          </a:bodyPr>
          <a:lstStyle/>
          <a:p>
            <a:pPr algn="just"/>
            <a:r>
              <a:rPr lang="el-GR" sz="2000" dirty="0">
                <a:solidFill>
                  <a:srgbClr val="002060"/>
                </a:solidFill>
              </a:rPr>
              <a:t>Ομάδα διοικητικής μέριμνας: Αυτή η ομάδα διασφαλίζει όλες τις δράσεις που περιλαμβάνονται στη διοικητική μέριμνα.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Ομάδα </a:t>
            </a:r>
            <a:r>
              <a:rPr lang="el-GR" sz="2000" dirty="0">
                <a:solidFill>
                  <a:srgbClr val="002060"/>
                </a:solidFill>
              </a:rPr>
              <a:t>οικονομικής διαχείρισης: Υπεύθυνη για τον  προϋπολογισμό και  την οικονομική διαχείριση.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Ομάδα </a:t>
            </a:r>
            <a:r>
              <a:rPr lang="el-GR" sz="2000" dirty="0">
                <a:solidFill>
                  <a:srgbClr val="002060"/>
                </a:solidFill>
              </a:rPr>
              <a:t>Ασφαλείας: Υπεύθυνη για τα μέτρα ασφάλειας που πρέπει να ληφθούν σε όλους τους χώρους διεξαγωγής της άσκησης και παρακολουθεί την εφαρμογής τους κατά την διάρκεια παρεμβαίνοντας όπου </a:t>
            </a:r>
            <a:r>
              <a:rPr lang="el-GR" sz="2000" dirty="0" smtClean="0">
                <a:solidFill>
                  <a:srgbClr val="002060"/>
                </a:solidFill>
              </a:rPr>
              <a:t>χρειαστεί.</a:t>
            </a:r>
          </a:p>
          <a:p>
            <a:pPr algn="just"/>
            <a:endParaRPr lang="el-GR" sz="2000" dirty="0">
              <a:solidFill>
                <a:srgbClr val="002060"/>
              </a:solidFill>
            </a:endParaRPr>
          </a:p>
          <a:p>
            <a:pPr algn="just"/>
            <a:r>
              <a:rPr lang="el-GR" sz="2000" dirty="0" smtClean="0">
                <a:solidFill>
                  <a:srgbClr val="002060"/>
                </a:solidFill>
              </a:rPr>
              <a:t>Ομάδα </a:t>
            </a:r>
            <a:r>
              <a:rPr lang="el-GR" sz="2000" dirty="0">
                <a:solidFill>
                  <a:srgbClr val="002060"/>
                </a:solidFill>
              </a:rPr>
              <a:t>Επικοινωνίας: Η Ομάδα επικοινωνίας στελεχώνεται από ειδικούς των ΜΜΕ. Είναι  υπεύθυνη για την επικοινωνιακή στρατηγική της άσκησης, συντάσσει τα κύρια μηνύματα, επιλεγεί τα εργαλεία  επικοινωνιακής διαχείρισης ( άρθρα, δελτία, τύπου, συνεντεύξεις) οργανώνει την λίστα με τους διαπιστευμένους δημοσιογράφους, απαντά στα ερωτήματα τους, παρακολουθεί τις δημοσιεύσεις των Μέσων αναφορικά με την άσκηση. </a:t>
            </a:r>
          </a:p>
        </p:txBody>
      </p:sp>
    </p:spTree>
    <p:extLst>
      <p:ext uri="{BB962C8B-B14F-4D97-AF65-F5344CB8AC3E}">
        <p14:creationId xmlns:p14="http://schemas.microsoft.com/office/powerpoint/2010/main" val="274608213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100746" y="1392871"/>
            <a:ext cx="11583253" cy="5016758"/>
          </a:xfrm>
          <a:prstGeom prst="rect">
            <a:avLst/>
          </a:prstGeom>
        </p:spPr>
        <p:txBody>
          <a:bodyPr wrap="square">
            <a:spAutoFit/>
          </a:bodyPr>
          <a:lstStyle/>
          <a:p>
            <a:pPr algn="just"/>
            <a:r>
              <a:rPr lang="el-GR" sz="2000" dirty="0">
                <a:solidFill>
                  <a:srgbClr val="002060"/>
                </a:solidFill>
              </a:rPr>
              <a:t>Ο σκοπός της άσκησης αναφέρεται με μία γενική και περιεκτική φράση η οποία δεν πρέπει να υπεισέρχεται σε λεπτομέρειες για το πώς θα επιτευχθεί η βασική επιδίωξή του. </a:t>
            </a:r>
            <a:endParaRPr lang="el-GR" sz="2000" dirty="0" smtClean="0">
              <a:solidFill>
                <a:srgbClr val="002060"/>
              </a:solidFill>
            </a:endParaRPr>
          </a:p>
          <a:p>
            <a:pPr algn="just"/>
            <a:endParaRPr lang="el-GR" sz="2000" dirty="0">
              <a:solidFill>
                <a:srgbClr val="002060"/>
              </a:solidFill>
            </a:endParaRPr>
          </a:p>
          <a:p>
            <a:pPr algn="just"/>
            <a:r>
              <a:rPr lang="el-GR" sz="2000" dirty="0">
                <a:solidFill>
                  <a:srgbClr val="002060"/>
                </a:solidFill>
              </a:rPr>
              <a:t>Οι αντικειμενικοί στόχοι της άσκησης μπορεί να (αφορούν την διαλειτουργικότητα μεταξύ των συμμετεχόντων φορέων) ή (η να αφορούν δράσεις και εσωτερικές διεργασίες ενός ή περισσοτέρων από τους συμμετέχοντες φορείς).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Αντικειμενικός </a:t>
            </a:r>
            <a:r>
              <a:rPr lang="el-GR" sz="2000" dirty="0">
                <a:solidFill>
                  <a:srgbClr val="002060"/>
                </a:solidFill>
              </a:rPr>
              <a:t>στόχος είναι η περιγραφή του επιθυμητού τρόπου εκτέλεσης των καθηκόντων των ασκούμενων με επιγραμματικό τρόπο.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Σε </a:t>
            </a:r>
            <a:r>
              <a:rPr lang="el-GR" sz="2000" dirty="0">
                <a:solidFill>
                  <a:srgbClr val="002060"/>
                </a:solidFill>
              </a:rPr>
              <a:t>κάθε αντικειμενικό στόχο προσδιορίζεται ο ρόλος των ασκούμενων (άτομα, όργανα, υπηρεσίες, φορείς) για την αντιμετώπιση της κατάστασης, όπως αυτή τους παρουσιάζεται. Νοείται ότι όλοι οι αντικειμενικοί στόχοι πρέπει να αποβλέπουν στην εκπλήρωση του σκοπού της άσκησης</a:t>
            </a:r>
            <a:r>
              <a:rPr lang="el-GR" sz="2000" dirty="0" smtClean="0">
                <a:solidFill>
                  <a:srgbClr val="002060"/>
                </a:solidFill>
              </a:rPr>
              <a:t>.</a:t>
            </a: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Ο σκοπός και οι γενικοί αντικειμενικοί στόχοι της άσκησης καθοδηγούν την ανάπτυξη των επιμέρους ή ειδικών αντικειμενικών στόχων των ασκούμενων φορέων</a:t>
            </a:r>
          </a:p>
        </p:txBody>
      </p:sp>
      <p:sp>
        <p:nvSpPr>
          <p:cNvPr id="3" name="TextBox 2"/>
          <p:cNvSpPr txBox="1"/>
          <p:nvPr/>
        </p:nvSpPr>
        <p:spPr>
          <a:xfrm>
            <a:off x="7649029" y="333829"/>
            <a:ext cx="4034971" cy="646331"/>
          </a:xfrm>
          <a:prstGeom prst="rect">
            <a:avLst/>
          </a:prstGeom>
          <a:noFill/>
        </p:spPr>
        <p:txBody>
          <a:bodyPr wrap="square" rtlCol="0">
            <a:spAutoFit/>
          </a:bodyPr>
          <a:lstStyle/>
          <a:p>
            <a:pPr algn="ctr"/>
            <a:r>
              <a:rPr lang="el-GR" b="1" dirty="0" smtClean="0">
                <a:solidFill>
                  <a:srgbClr val="002060"/>
                </a:solidFill>
              </a:rPr>
              <a:t>ΣΚΟΠΟΣ &amp; ΑΝΤΙΚΕΙΜΕΝΙΚΟΙ ΣΤΟΧΟΙ ΤΗΣ ΑΣΚΗΣΗΣ</a:t>
            </a:r>
            <a:endParaRPr lang="el-GR" b="1" dirty="0">
              <a:solidFill>
                <a:srgbClr val="002060"/>
              </a:solidFill>
            </a:endParaRPr>
          </a:p>
        </p:txBody>
      </p:sp>
    </p:spTree>
    <p:extLst>
      <p:ext uri="{BB962C8B-B14F-4D97-AF65-F5344CB8AC3E}">
        <p14:creationId xmlns:p14="http://schemas.microsoft.com/office/powerpoint/2010/main" val="245611300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3" name="TextBox 2"/>
          <p:cNvSpPr txBox="1"/>
          <p:nvPr/>
        </p:nvSpPr>
        <p:spPr>
          <a:xfrm>
            <a:off x="7649029" y="333829"/>
            <a:ext cx="4034971" cy="646331"/>
          </a:xfrm>
          <a:prstGeom prst="rect">
            <a:avLst/>
          </a:prstGeom>
          <a:noFill/>
        </p:spPr>
        <p:txBody>
          <a:bodyPr wrap="square" rtlCol="0">
            <a:spAutoFit/>
          </a:bodyPr>
          <a:lstStyle/>
          <a:p>
            <a:pPr algn="ctr"/>
            <a:r>
              <a:rPr lang="el-GR" b="1" dirty="0" smtClean="0">
                <a:solidFill>
                  <a:srgbClr val="002060"/>
                </a:solidFill>
              </a:rPr>
              <a:t>ΣΚΟΠΟΣ &amp; ΑΝΤΙΚΕΙΜΕΝΙΚΟΙ ΣΤΟΧΟΙ ΤΗΣ ΑΣΚΗΣΗΣ</a:t>
            </a:r>
            <a:endParaRPr lang="el-GR" b="1" dirty="0">
              <a:solidFill>
                <a:srgbClr val="002060"/>
              </a:solidFill>
            </a:endParaRPr>
          </a:p>
        </p:txBody>
      </p:sp>
      <p:sp>
        <p:nvSpPr>
          <p:cNvPr id="4" name="Ορθογώνιο 3"/>
          <p:cNvSpPr/>
          <p:nvPr/>
        </p:nvSpPr>
        <p:spPr>
          <a:xfrm>
            <a:off x="179832" y="1452300"/>
            <a:ext cx="11591254" cy="4708981"/>
          </a:xfrm>
          <a:prstGeom prst="rect">
            <a:avLst/>
          </a:prstGeom>
        </p:spPr>
        <p:txBody>
          <a:bodyPr wrap="square">
            <a:spAutoFit/>
          </a:bodyPr>
          <a:lstStyle/>
          <a:p>
            <a:pPr algn="just"/>
            <a:r>
              <a:rPr lang="el-GR" sz="2000" dirty="0">
                <a:solidFill>
                  <a:srgbClr val="002060"/>
                </a:solidFill>
              </a:rPr>
              <a:t>Η Ο.ΣΧ.Α κατά τη διατύπωση των αντικειμενικών στόχων είναι σκόπιμο να λαμβάνει υπ’ όψιν ότι κάθε αντικειμενικός στόχος πρέπει να πληροί ορισμένα χαρακτηριστικά και συγκεκριμένα να είναι</a:t>
            </a:r>
            <a:r>
              <a:rPr lang="el-GR" sz="2000" dirty="0" smtClean="0">
                <a:solidFill>
                  <a:srgbClr val="002060"/>
                </a:solidFill>
              </a:rPr>
              <a:t>:</a:t>
            </a:r>
          </a:p>
          <a:p>
            <a:pPr algn="just"/>
            <a:r>
              <a:rPr lang="el-GR" sz="2000" dirty="0" smtClean="0">
                <a:solidFill>
                  <a:srgbClr val="002060"/>
                </a:solidFill>
              </a:rPr>
              <a:t>  </a:t>
            </a:r>
          </a:p>
          <a:p>
            <a:pPr marL="342900" indent="-342900" algn="just">
              <a:buFont typeface="Wingdings" pitchFamily="2" charset="2"/>
              <a:buChar char="Ø"/>
            </a:pPr>
            <a:r>
              <a:rPr lang="el-GR" sz="2000" dirty="0" smtClean="0">
                <a:solidFill>
                  <a:srgbClr val="002060"/>
                </a:solidFill>
              </a:rPr>
              <a:t>Συγκεκριμένος </a:t>
            </a:r>
            <a:r>
              <a:rPr lang="el-GR" sz="2000" dirty="0">
                <a:solidFill>
                  <a:srgbClr val="002060"/>
                </a:solidFill>
              </a:rPr>
              <a:t>– καθορισμένος (</a:t>
            </a:r>
            <a:r>
              <a:rPr lang="el-GR" sz="2000" dirty="0" err="1">
                <a:solidFill>
                  <a:srgbClr val="002060"/>
                </a:solidFill>
              </a:rPr>
              <a:t>Specific</a:t>
            </a:r>
            <a:r>
              <a:rPr lang="el-GR" sz="2000" dirty="0">
                <a:solidFill>
                  <a:srgbClr val="002060"/>
                </a:solidFill>
              </a:rPr>
              <a:t>): Να μην προσπαθεί να καλύψει ένα πολύ ευρύ πεδίο και να εστιάζει σε συγκεκριμένη συμπεριφορά ή διαδικασία για την υλοποίηση μίας δράσης. Εάν είναι πολύπλοκος θα πρέπει να αναλυθεί και να κατατμηθεί σε περισσότερους από ένα αντικειμενικούς στόχους. </a:t>
            </a:r>
            <a:endParaRPr lang="el-GR" sz="2000" dirty="0" smtClean="0">
              <a:solidFill>
                <a:srgbClr val="002060"/>
              </a:solidFill>
            </a:endParaRPr>
          </a:p>
          <a:p>
            <a:pPr marL="342900" indent="-342900" algn="just">
              <a:buFont typeface="Wingdings" pitchFamily="2" charset="2"/>
              <a:buChar char="Ø"/>
            </a:pPr>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Μετρήσιμος </a:t>
            </a:r>
            <a:r>
              <a:rPr lang="el-GR" sz="2000" dirty="0">
                <a:solidFill>
                  <a:srgbClr val="002060"/>
                </a:solidFill>
              </a:rPr>
              <a:t>(</a:t>
            </a:r>
            <a:r>
              <a:rPr lang="el-GR" sz="2000" dirty="0" err="1">
                <a:solidFill>
                  <a:srgbClr val="002060"/>
                </a:solidFill>
              </a:rPr>
              <a:t>Measurable</a:t>
            </a:r>
            <a:r>
              <a:rPr lang="el-GR" sz="2000" dirty="0">
                <a:solidFill>
                  <a:srgbClr val="002060"/>
                </a:solidFill>
              </a:rPr>
              <a:t>): Ώστε οι αξιολογητές να μπορούν να προσδιορίσουν εάν ο αντικειμενικός στόχος επετεύχθη. Απαραίτητη προϋπόθεση είναι επομένως να μπορούν να οριστούν ποιοτικά ή ποσοτικά κριτήρια για την υλοποίησή του. </a:t>
            </a:r>
            <a:endParaRPr lang="el-GR" sz="2000" dirty="0" smtClean="0">
              <a:solidFill>
                <a:srgbClr val="002060"/>
              </a:solidFill>
            </a:endParaRPr>
          </a:p>
          <a:p>
            <a:pPr marL="342900" indent="-342900" algn="just">
              <a:buFont typeface="Wingdings" pitchFamily="2" charset="2"/>
              <a:buChar char="Ø"/>
            </a:pPr>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Επιτεύξιμος </a:t>
            </a:r>
            <a:r>
              <a:rPr lang="el-GR" sz="2000" dirty="0">
                <a:solidFill>
                  <a:srgbClr val="002060"/>
                </a:solidFill>
              </a:rPr>
              <a:t>(</a:t>
            </a:r>
            <a:r>
              <a:rPr lang="el-GR" sz="2000" dirty="0" err="1">
                <a:solidFill>
                  <a:srgbClr val="002060"/>
                </a:solidFill>
              </a:rPr>
              <a:t>Achievable</a:t>
            </a:r>
            <a:r>
              <a:rPr lang="el-GR" sz="2000" dirty="0">
                <a:solidFill>
                  <a:srgbClr val="002060"/>
                </a:solidFill>
              </a:rPr>
              <a:t>): Ώστε να μπορεί να επιτευχθεί από τους ασκούμενους στα πλαίσια και υπό τους περιορισμούς της άσκησης. </a:t>
            </a:r>
            <a:endParaRPr lang="el-GR" sz="2000" dirty="0" smtClean="0">
              <a:solidFill>
                <a:srgbClr val="002060"/>
              </a:solidFill>
            </a:endParaRPr>
          </a:p>
          <a:p>
            <a:pPr algn="just"/>
            <a:endParaRPr lang="el-GR" sz="2000" dirty="0">
              <a:solidFill>
                <a:srgbClr val="002060"/>
              </a:solidFill>
            </a:endParaRPr>
          </a:p>
        </p:txBody>
      </p:sp>
    </p:spTree>
    <p:extLst>
      <p:ext uri="{BB962C8B-B14F-4D97-AF65-F5344CB8AC3E}">
        <p14:creationId xmlns:p14="http://schemas.microsoft.com/office/powerpoint/2010/main" val="411543283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3" name="TextBox 2"/>
          <p:cNvSpPr txBox="1"/>
          <p:nvPr/>
        </p:nvSpPr>
        <p:spPr>
          <a:xfrm>
            <a:off x="7649029" y="333829"/>
            <a:ext cx="4034971" cy="646331"/>
          </a:xfrm>
          <a:prstGeom prst="rect">
            <a:avLst/>
          </a:prstGeom>
          <a:noFill/>
        </p:spPr>
        <p:txBody>
          <a:bodyPr wrap="square" rtlCol="0">
            <a:spAutoFit/>
          </a:bodyPr>
          <a:lstStyle/>
          <a:p>
            <a:pPr algn="ctr"/>
            <a:r>
              <a:rPr lang="el-GR" b="1" dirty="0" smtClean="0">
                <a:solidFill>
                  <a:srgbClr val="002060"/>
                </a:solidFill>
              </a:rPr>
              <a:t>ΣΚΟΠΟΣ &amp; ΑΝΤΙΚΕΙΜΕΝΙΚΟΙ ΣΤΟΧΟΙ ΤΗΣ ΑΣΚΗΣΗΣ</a:t>
            </a:r>
            <a:endParaRPr lang="el-GR" b="1" dirty="0">
              <a:solidFill>
                <a:srgbClr val="002060"/>
              </a:solidFill>
            </a:endParaRPr>
          </a:p>
        </p:txBody>
      </p:sp>
      <p:sp>
        <p:nvSpPr>
          <p:cNvPr id="4" name="Ορθογώνιο 3"/>
          <p:cNvSpPr/>
          <p:nvPr/>
        </p:nvSpPr>
        <p:spPr>
          <a:xfrm>
            <a:off x="179832" y="1452300"/>
            <a:ext cx="11591254" cy="2246769"/>
          </a:xfrm>
          <a:prstGeom prst="rect">
            <a:avLst/>
          </a:prstGeom>
        </p:spPr>
        <p:txBody>
          <a:bodyPr wrap="square">
            <a:spAutoFit/>
          </a:bodyPr>
          <a:lstStyle/>
          <a:p>
            <a:pPr marL="342900" indent="-342900" algn="just">
              <a:buFont typeface="Wingdings" pitchFamily="2" charset="2"/>
              <a:buChar char="Ø"/>
            </a:pPr>
            <a:r>
              <a:rPr lang="el-GR" sz="2000" dirty="0" smtClean="0">
                <a:solidFill>
                  <a:srgbClr val="002060"/>
                </a:solidFill>
              </a:rPr>
              <a:t>Ρεαλιστικός </a:t>
            </a:r>
            <a:r>
              <a:rPr lang="el-GR" sz="2000" dirty="0">
                <a:solidFill>
                  <a:srgbClr val="002060"/>
                </a:solidFill>
              </a:rPr>
              <a:t>(</a:t>
            </a:r>
            <a:r>
              <a:rPr lang="el-GR" sz="2000" dirty="0" err="1">
                <a:solidFill>
                  <a:srgbClr val="002060"/>
                </a:solidFill>
              </a:rPr>
              <a:t>Relevant</a:t>
            </a:r>
            <a:r>
              <a:rPr lang="el-GR" sz="2000" dirty="0">
                <a:solidFill>
                  <a:srgbClr val="002060"/>
                </a:solidFill>
              </a:rPr>
              <a:t>): Ώστε να εκφράζει μία ρεαλιστική προσδοκία για τις ενέργειες που πρέπει να περιγράψουν ή να εκτελέσουν οι ασκούμενοι για την αντιμετώπιση της κατάστασης που παρουσιάζεται στο σενάριο. </a:t>
            </a:r>
            <a:endParaRPr lang="el-GR" sz="2000" dirty="0" smtClean="0">
              <a:solidFill>
                <a:srgbClr val="002060"/>
              </a:solidFill>
            </a:endParaRPr>
          </a:p>
          <a:p>
            <a:pPr marL="342900" indent="-342900" algn="just">
              <a:buFont typeface="Wingdings" pitchFamily="2" charset="2"/>
              <a:buChar char="Ø"/>
            </a:pPr>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Χρονικά </a:t>
            </a:r>
            <a:r>
              <a:rPr lang="el-GR" sz="2000" dirty="0">
                <a:solidFill>
                  <a:srgbClr val="002060"/>
                </a:solidFill>
              </a:rPr>
              <a:t>προσδιορισμένος (</a:t>
            </a:r>
            <a:r>
              <a:rPr lang="el-GR" sz="2000" dirty="0" err="1">
                <a:solidFill>
                  <a:srgbClr val="002060"/>
                </a:solidFill>
              </a:rPr>
              <a:t>Time</a:t>
            </a:r>
            <a:r>
              <a:rPr lang="el-GR" sz="2000" dirty="0">
                <a:solidFill>
                  <a:srgbClr val="002060"/>
                </a:solidFill>
              </a:rPr>
              <a:t> </a:t>
            </a:r>
            <a:r>
              <a:rPr lang="el-GR" sz="2000" dirty="0" err="1">
                <a:solidFill>
                  <a:srgbClr val="002060"/>
                </a:solidFill>
              </a:rPr>
              <a:t>bounded</a:t>
            </a:r>
            <a:r>
              <a:rPr lang="el-GR" sz="2000" dirty="0">
                <a:solidFill>
                  <a:srgbClr val="002060"/>
                </a:solidFill>
              </a:rPr>
              <a:t>): Ώστε να οδηγεί στην υλοποίηση μιας συγκεκριμένης δράσης με προσδιορισμένο χρονικό ορίζοντα. Σημειώνεται ότι οι αντικειμενικοί στόχοι της άσκησης διαφοροποιούνται ανάλογα με την κατηγορία και το είδος της άσκησης. </a:t>
            </a:r>
          </a:p>
        </p:txBody>
      </p:sp>
    </p:spTree>
    <p:extLst>
      <p:ext uri="{BB962C8B-B14F-4D97-AF65-F5344CB8AC3E}">
        <p14:creationId xmlns:p14="http://schemas.microsoft.com/office/powerpoint/2010/main" val="196655454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333829" y="1452300"/>
            <a:ext cx="11567885" cy="3785652"/>
          </a:xfrm>
          <a:prstGeom prst="rect">
            <a:avLst/>
          </a:prstGeom>
        </p:spPr>
        <p:txBody>
          <a:bodyPr wrap="square">
            <a:spAutoFit/>
          </a:bodyPr>
          <a:lstStyle/>
          <a:p>
            <a:pPr algn="just"/>
            <a:r>
              <a:rPr lang="el-GR" sz="2000" dirty="0">
                <a:solidFill>
                  <a:srgbClr val="002060"/>
                </a:solidFill>
              </a:rPr>
              <a:t>Μετά τον καθορισμό του σκοπού και των αντικειμενικών στόχων της άσκησης ακολουθεί η συγγραφή του σεναρίου και η ανάπτυξη του Καταλόγου Επεισοδίων της Άσκησης.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Ανάλογα </a:t>
            </a:r>
            <a:r>
              <a:rPr lang="el-GR" sz="2000" dirty="0">
                <a:solidFill>
                  <a:srgbClr val="002060"/>
                </a:solidFill>
              </a:rPr>
              <a:t>με τον αριθμό των αντικειμενικών στόχων και τον αριθμό των ασκούμενων φορέων, το σενάριο δύναται να είναι απλό ή πολύπλοκο.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Το </a:t>
            </a:r>
            <a:r>
              <a:rPr lang="el-GR" sz="2000" dirty="0">
                <a:solidFill>
                  <a:srgbClr val="002060"/>
                </a:solidFill>
              </a:rPr>
              <a:t>Σενάριο είναι η αφήγηση πάνω στην οποία στηρίζεται η άσκηση. Είναι μία περιγραφή του αρχικού περιστατικού και της επακόλουθης εξέλιξης της κατάστασης, με χρονολογική σειρά. Το σενάριο συνήθως χωρίζεται σε Φάσεις, η κάθε μία από τις οποίες αποτελείται από ένα αριθμό επεισοδίων.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Το </a:t>
            </a:r>
            <a:r>
              <a:rPr lang="el-GR" sz="2000" dirty="0">
                <a:solidFill>
                  <a:srgbClr val="002060"/>
                </a:solidFill>
              </a:rPr>
              <a:t>σενάριο αποσκοπεί στο να παρουσιάσει καταστάσεις οι οποίες θα ωθήσουν τους ασκούμενους να ενεργήσουν έτσι ώστε να ελεγχθούν και να δοκιμαστούν οι αντικειμενικοί στόχοι της άσκησης</a:t>
            </a:r>
          </a:p>
        </p:txBody>
      </p:sp>
      <p:sp>
        <p:nvSpPr>
          <p:cNvPr id="3" name="TextBox 2"/>
          <p:cNvSpPr txBox="1"/>
          <p:nvPr/>
        </p:nvSpPr>
        <p:spPr>
          <a:xfrm>
            <a:off x="8563429" y="435429"/>
            <a:ext cx="3077028" cy="369332"/>
          </a:xfrm>
          <a:prstGeom prst="rect">
            <a:avLst/>
          </a:prstGeom>
          <a:noFill/>
        </p:spPr>
        <p:txBody>
          <a:bodyPr wrap="square" rtlCol="0">
            <a:spAutoFit/>
          </a:bodyPr>
          <a:lstStyle/>
          <a:p>
            <a:pPr algn="ctr"/>
            <a:r>
              <a:rPr lang="el-GR" b="1" dirty="0" smtClean="0">
                <a:solidFill>
                  <a:srgbClr val="002060"/>
                </a:solidFill>
              </a:rPr>
              <a:t>ΣΕΝΑΡΙΟ</a:t>
            </a:r>
            <a:endParaRPr lang="el-GR" b="1" dirty="0">
              <a:solidFill>
                <a:srgbClr val="002060"/>
              </a:solidFill>
            </a:endParaRPr>
          </a:p>
        </p:txBody>
      </p:sp>
    </p:spTree>
    <p:extLst>
      <p:ext uri="{BB962C8B-B14F-4D97-AF65-F5344CB8AC3E}">
        <p14:creationId xmlns:p14="http://schemas.microsoft.com/office/powerpoint/2010/main" val="245611300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391886" y="1443841"/>
            <a:ext cx="11277600" cy="5016758"/>
          </a:xfrm>
          <a:prstGeom prst="rect">
            <a:avLst/>
          </a:prstGeom>
        </p:spPr>
        <p:txBody>
          <a:bodyPr wrap="square">
            <a:spAutoFit/>
          </a:bodyPr>
          <a:lstStyle/>
          <a:p>
            <a:pPr algn="just"/>
            <a:r>
              <a:rPr lang="el-GR" sz="2000" dirty="0">
                <a:solidFill>
                  <a:srgbClr val="002060"/>
                </a:solidFill>
              </a:rPr>
              <a:t>Τα κύρια στοιχεία του σεναρίου είναι:  </a:t>
            </a:r>
            <a:endParaRPr lang="el-GR" sz="2000" dirty="0" smtClean="0">
              <a:solidFill>
                <a:srgbClr val="002060"/>
              </a:solidFill>
            </a:endParaRPr>
          </a:p>
          <a:p>
            <a:pPr algn="just"/>
            <a:endParaRPr lang="el-GR" sz="2000" dirty="0" smtClean="0">
              <a:solidFill>
                <a:srgbClr val="002060"/>
              </a:solidFill>
            </a:endParaRPr>
          </a:p>
          <a:p>
            <a:pPr marL="342900" indent="-342900" algn="just">
              <a:buFont typeface="Wingdings" pitchFamily="2" charset="2"/>
              <a:buChar char="Ø"/>
            </a:pPr>
            <a:r>
              <a:rPr lang="el-GR" sz="2000" dirty="0" smtClean="0">
                <a:solidFill>
                  <a:srgbClr val="002060"/>
                </a:solidFill>
              </a:rPr>
              <a:t>Το </a:t>
            </a:r>
            <a:r>
              <a:rPr lang="el-GR" sz="2000" dirty="0">
                <a:solidFill>
                  <a:srgbClr val="002060"/>
                </a:solidFill>
              </a:rPr>
              <a:t>αρχικό περιστατικό – τι συμβαίνει, πότε και πού. </a:t>
            </a:r>
            <a:endParaRPr lang="el-GR" sz="2000" dirty="0" smtClean="0">
              <a:solidFill>
                <a:srgbClr val="002060"/>
              </a:solidFill>
            </a:endParaRPr>
          </a:p>
          <a:p>
            <a:pPr algn="just"/>
            <a:endParaRPr lang="el-GR" sz="2000" dirty="0" smtClean="0">
              <a:solidFill>
                <a:srgbClr val="002060"/>
              </a:solidFill>
            </a:endParaRPr>
          </a:p>
          <a:p>
            <a:pPr marL="342900" indent="-342900" algn="just">
              <a:buFont typeface="Wingdings" pitchFamily="2" charset="2"/>
              <a:buChar char="Ø"/>
            </a:pPr>
            <a:r>
              <a:rPr lang="el-GR" sz="2000" dirty="0" smtClean="0">
                <a:solidFill>
                  <a:srgbClr val="002060"/>
                </a:solidFill>
              </a:rPr>
              <a:t>Πώς </a:t>
            </a:r>
            <a:r>
              <a:rPr lang="el-GR" sz="2000" dirty="0">
                <a:solidFill>
                  <a:srgbClr val="002060"/>
                </a:solidFill>
              </a:rPr>
              <a:t>γίνεται γνωστό το περιστατικό (ποιος δίνει και ποιος λαμβάνει την πρώτη ειδοποίηση) και πόσο σοβαρή είναι η </a:t>
            </a:r>
            <a:r>
              <a:rPr lang="el-GR" sz="2000" dirty="0" smtClean="0">
                <a:solidFill>
                  <a:srgbClr val="002060"/>
                </a:solidFill>
              </a:rPr>
              <a:t>κατάσταση.</a:t>
            </a:r>
          </a:p>
          <a:p>
            <a:pPr algn="just"/>
            <a:endParaRPr lang="el-GR" sz="2000" dirty="0" smtClean="0">
              <a:solidFill>
                <a:srgbClr val="002060"/>
              </a:solidFill>
            </a:endParaRPr>
          </a:p>
          <a:p>
            <a:pPr marL="342900" indent="-342900" algn="just">
              <a:buFont typeface="Wingdings" pitchFamily="2" charset="2"/>
              <a:buChar char="Ø"/>
            </a:pPr>
            <a:r>
              <a:rPr lang="el-GR" sz="2000" dirty="0" smtClean="0">
                <a:solidFill>
                  <a:srgbClr val="002060"/>
                </a:solidFill>
              </a:rPr>
              <a:t>Ποιες </a:t>
            </a:r>
            <a:r>
              <a:rPr lang="el-GR" sz="2000" dirty="0">
                <a:solidFill>
                  <a:srgbClr val="002060"/>
                </a:solidFill>
              </a:rPr>
              <a:t>οι συνέπειες στον πληθυσμό, στο φυσικό και στο ανθρωπογενές περιβάλλον, δηλαδή τι πρέπει να αντιμετωπιστεί. </a:t>
            </a:r>
            <a:endParaRPr lang="el-GR" sz="2000" dirty="0" smtClean="0">
              <a:solidFill>
                <a:srgbClr val="002060"/>
              </a:solidFill>
            </a:endParaRPr>
          </a:p>
          <a:p>
            <a:pPr algn="just"/>
            <a:endParaRPr lang="el-GR" sz="2000" dirty="0" smtClean="0">
              <a:solidFill>
                <a:srgbClr val="002060"/>
              </a:solidFill>
            </a:endParaRPr>
          </a:p>
          <a:p>
            <a:pPr marL="342900" indent="-342900" algn="just">
              <a:buFont typeface="Wingdings" pitchFamily="2" charset="2"/>
              <a:buChar char="Ø"/>
            </a:pPr>
            <a:r>
              <a:rPr lang="el-GR" sz="2000" dirty="0" smtClean="0">
                <a:solidFill>
                  <a:srgbClr val="002060"/>
                </a:solidFill>
              </a:rPr>
              <a:t>Ποιοι </a:t>
            </a:r>
            <a:r>
              <a:rPr lang="el-GR" sz="2000" dirty="0">
                <a:solidFill>
                  <a:srgbClr val="002060"/>
                </a:solidFill>
              </a:rPr>
              <a:t>είναι οι επιχειρησιακά εμπλεκόμενοι φορείς σε δράσεις πολιτικής προστασίας – το είδος των πόρων (ανθρώπινων και υλικών). </a:t>
            </a:r>
            <a:endParaRPr lang="el-GR" sz="2000" dirty="0" smtClean="0">
              <a:solidFill>
                <a:srgbClr val="002060"/>
              </a:solidFill>
            </a:endParaRPr>
          </a:p>
          <a:p>
            <a:pPr algn="just"/>
            <a:endParaRPr lang="el-GR" sz="2000" dirty="0" smtClean="0">
              <a:solidFill>
                <a:srgbClr val="002060"/>
              </a:solidFill>
            </a:endParaRPr>
          </a:p>
          <a:p>
            <a:pPr marL="342900" indent="-342900" algn="just">
              <a:buFont typeface="Wingdings" pitchFamily="2" charset="2"/>
              <a:buChar char="Ø"/>
            </a:pPr>
            <a:r>
              <a:rPr lang="el-GR" sz="2000" dirty="0" smtClean="0">
                <a:solidFill>
                  <a:srgbClr val="002060"/>
                </a:solidFill>
              </a:rPr>
              <a:t>Στοιχεία </a:t>
            </a:r>
            <a:r>
              <a:rPr lang="el-GR" sz="2000" dirty="0">
                <a:solidFill>
                  <a:srgbClr val="002060"/>
                </a:solidFill>
              </a:rPr>
              <a:t>για το πώς εξελίσσεται χρονικά η κατάσταση συμπεριλαμβανόμενων πληροφοριών, προβλημάτων και πιθανών εναλλακτικών κατευθύνσεων που μπορούν να δοθούν (υποβληθούν) στους ασκούμενους καθώς εξελίσσεται η άσκηση. </a:t>
            </a:r>
          </a:p>
        </p:txBody>
      </p:sp>
      <p:sp>
        <p:nvSpPr>
          <p:cNvPr id="10" name="TextBox 9"/>
          <p:cNvSpPr txBox="1"/>
          <p:nvPr/>
        </p:nvSpPr>
        <p:spPr>
          <a:xfrm>
            <a:off x="8563429" y="435429"/>
            <a:ext cx="3077028" cy="369332"/>
          </a:xfrm>
          <a:prstGeom prst="rect">
            <a:avLst/>
          </a:prstGeom>
          <a:noFill/>
        </p:spPr>
        <p:txBody>
          <a:bodyPr wrap="square" rtlCol="0">
            <a:spAutoFit/>
          </a:bodyPr>
          <a:lstStyle/>
          <a:p>
            <a:pPr algn="ctr"/>
            <a:r>
              <a:rPr lang="el-GR" b="1" dirty="0" smtClean="0">
                <a:solidFill>
                  <a:srgbClr val="002060"/>
                </a:solidFill>
              </a:rPr>
              <a:t>ΣΕΝΑΡΙΟ</a:t>
            </a:r>
            <a:endParaRPr lang="el-GR" b="1" dirty="0">
              <a:solidFill>
                <a:srgbClr val="002060"/>
              </a:solidFill>
            </a:endParaRPr>
          </a:p>
        </p:txBody>
      </p:sp>
    </p:spTree>
    <p:extLst>
      <p:ext uri="{BB962C8B-B14F-4D97-AF65-F5344CB8AC3E}">
        <p14:creationId xmlns:p14="http://schemas.microsoft.com/office/powerpoint/2010/main" val="245611300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179831" y="1270681"/>
            <a:ext cx="11649311" cy="5324535"/>
          </a:xfrm>
          <a:prstGeom prst="rect">
            <a:avLst/>
          </a:prstGeom>
        </p:spPr>
        <p:txBody>
          <a:bodyPr wrap="square">
            <a:spAutoFit/>
          </a:bodyPr>
          <a:lstStyle/>
          <a:p>
            <a:pPr algn="just"/>
            <a:r>
              <a:rPr lang="el-GR" sz="2000" dirty="0">
                <a:solidFill>
                  <a:srgbClr val="002060"/>
                </a:solidFill>
              </a:rPr>
              <a:t>Ο χώρος στον οποίο πραγματοποιείται η άσκηση προφανώς διαφοροποιείται ανάλογα με την κατηγορία, το είδος ή τον τύπο της άσκησης καθώς και με τον κίνδυνο/απειλή που περιγράφεται στο σενάριο.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Στις </a:t>
            </a:r>
            <a:r>
              <a:rPr lang="el-GR" sz="2000" dirty="0">
                <a:solidFill>
                  <a:srgbClr val="002060"/>
                </a:solidFill>
              </a:rPr>
              <a:t>ασκήσεις ανάλογα με το βαθμό πολυπλοκότητά τους και ιδίως στις  Ασκήσεις Επιχειρήσεων, πρέπει να προβλεφθούν και να οριστούν: </a:t>
            </a:r>
            <a:endParaRPr lang="el-GR" sz="2000" dirty="0" smtClean="0">
              <a:solidFill>
                <a:srgbClr val="002060"/>
              </a:solidFill>
            </a:endParaRPr>
          </a:p>
          <a:p>
            <a:pPr algn="just"/>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Χώρος </a:t>
            </a:r>
            <a:r>
              <a:rPr lang="el-GR" sz="2000" dirty="0">
                <a:solidFill>
                  <a:srgbClr val="002060"/>
                </a:solidFill>
              </a:rPr>
              <a:t>διεξαγωγής εισαγωγικών παρουσιάσεων, ενημέρωσης συμμετεχόντων. </a:t>
            </a:r>
          </a:p>
          <a:p>
            <a:pPr marL="342900" indent="-342900" algn="just">
              <a:buFont typeface="Wingdings" pitchFamily="2" charset="2"/>
              <a:buChar char="v"/>
            </a:pPr>
            <a:endParaRPr lang="el-GR" sz="2000" dirty="0" smtClean="0">
              <a:solidFill>
                <a:srgbClr val="002060"/>
              </a:solidFill>
            </a:endParaRPr>
          </a:p>
          <a:p>
            <a:pPr marL="342900" indent="-342900" algn="just">
              <a:buFont typeface="Wingdings" pitchFamily="2" charset="2"/>
              <a:buChar char="v"/>
            </a:pPr>
            <a:r>
              <a:rPr lang="el-GR" sz="2000" dirty="0" smtClean="0">
                <a:solidFill>
                  <a:srgbClr val="002060"/>
                </a:solidFill>
              </a:rPr>
              <a:t>Ο </a:t>
            </a:r>
            <a:r>
              <a:rPr lang="el-GR" sz="2000" dirty="0">
                <a:solidFill>
                  <a:srgbClr val="002060"/>
                </a:solidFill>
              </a:rPr>
              <a:t>υλικοτεχνικός </a:t>
            </a:r>
            <a:r>
              <a:rPr lang="el-GR" sz="2000" dirty="0" smtClean="0">
                <a:solidFill>
                  <a:srgbClr val="002060"/>
                </a:solidFill>
              </a:rPr>
              <a:t>εξοπλισμός.</a:t>
            </a: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Η </a:t>
            </a:r>
            <a:r>
              <a:rPr lang="el-GR" sz="2000" dirty="0">
                <a:solidFill>
                  <a:srgbClr val="002060"/>
                </a:solidFill>
              </a:rPr>
              <a:t>αντιμετώπιση πιθανών  εξωτερικών παρεμβολών (θόρυβος, παρουσία τρίτων κτλ</a:t>
            </a:r>
            <a:r>
              <a:rPr lang="el-GR" sz="2000" dirty="0" smtClean="0">
                <a:solidFill>
                  <a:srgbClr val="002060"/>
                </a:solidFill>
              </a:rPr>
              <a:t>).</a:t>
            </a: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Η </a:t>
            </a:r>
            <a:r>
              <a:rPr lang="el-GR" sz="2000" dirty="0">
                <a:solidFill>
                  <a:srgbClr val="002060"/>
                </a:solidFill>
              </a:rPr>
              <a:t>τοποθέτηση των Τραπεζιών Εργασίας κυρίως στις ασκήσεις επί χάρτου με τέτοιο τρόπο, ώστε να εξυπηρετείται ο σχεδιασμός της άσκησης. Το Τραπέζι ή το πάνελ του Συντονιστή θα πρέπει να είναι σε σημείο ώστε να έχει οπτική επαφή με όλα τα Τραπέζια </a:t>
            </a:r>
            <a:r>
              <a:rPr lang="el-GR" sz="2000" dirty="0" smtClean="0">
                <a:solidFill>
                  <a:srgbClr val="002060"/>
                </a:solidFill>
              </a:rPr>
              <a:t>Εργασίας.</a:t>
            </a:r>
          </a:p>
          <a:p>
            <a:pPr marL="342900" indent="-342900" algn="just">
              <a:buFont typeface="Wingdings" pitchFamily="2" charset="2"/>
              <a:buChar char="v"/>
            </a:pPr>
            <a:endParaRPr lang="el-GR" sz="2000" dirty="0">
              <a:solidFill>
                <a:srgbClr val="002060"/>
              </a:solidFill>
            </a:endParaRPr>
          </a:p>
        </p:txBody>
      </p:sp>
      <p:sp>
        <p:nvSpPr>
          <p:cNvPr id="3" name="TextBox 2"/>
          <p:cNvSpPr txBox="1"/>
          <p:nvPr/>
        </p:nvSpPr>
        <p:spPr>
          <a:xfrm>
            <a:off x="7532914" y="542012"/>
            <a:ext cx="3599543" cy="646331"/>
          </a:xfrm>
          <a:prstGeom prst="rect">
            <a:avLst/>
          </a:prstGeom>
          <a:noFill/>
        </p:spPr>
        <p:txBody>
          <a:bodyPr wrap="square" rtlCol="0">
            <a:spAutoFit/>
          </a:bodyPr>
          <a:lstStyle/>
          <a:p>
            <a:pPr algn="ctr"/>
            <a:r>
              <a:rPr lang="el-GR" b="1" dirty="0" smtClean="0">
                <a:solidFill>
                  <a:srgbClr val="002060"/>
                </a:solidFill>
              </a:rPr>
              <a:t>ΧΩΡΟΣ ΔΙΕΞΑΓΩΓΗΣ ΤΗΣ ΑΣΚΗΣΗΣ</a:t>
            </a:r>
            <a:endParaRPr lang="el-GR" b="1" dirty="0">
              <a:solidFill>
                <a:srgbClr val="002060"/>
              </a:solidFill>
            </a:endParaRPr>
          </a:p>
        </p:txBody>
      </p:sp>
    </p:spTree>
    <p:extLst>
      <p:ext uri="{BB962C8B-B14F-4D97-AF65-F5344CB8AC3E}">
        <p14:creationId xmlns:p14="http://schemas.microsoft.com/office/powerpoint/2010/main" val="245611300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179831" y="1270681"/>
            <a:ext cx="11649311" cy="5632311"/>
          </a:xfrm>
          <a:prstGeom prst="rect">
            <a:avLst/>
          </a:prstGeom>
        </p:spPr>
        <p:txBody>
          <a:bodyPr wrap="square">
            <a:spAutoFit/>
          </a:bodyPr>
          <a:lstStyle/>
          <a:p>
            <a:pPr marL="342900" indent="-342900" algn="just">
              <a:buFont typeface="Wingdings" pitchFamily="2" charset="2"/>
              <a:buChar char="v"/>
            </a:pPr>
            <a:r>
              <a:rPr lang="el-GR" sz="2000" dirty="0" smtClean="0">
                <a:solidFill>
                  <a:srgbClr val="002060"/>
                </a:solidFill>
              </a:rPr>
              <a:t>Περιοχή </a:t>
            </a:r>
            <a:r>
              <a:rPr lang="el-GR" sz="2000" dirty="0">
                <a:solidFill>
                  <a:srgbClr val="002060"/>
                </a:solidFill>
              </a:rPr>
              <a:t>επιχειρήσεων και περιοχή συγκέντρωσης δυνάμεων: Θα πρέπει να προσδιοριστούν η απαιτουμένη έκταση, η ευκολία πρόσβασης, οι έξοδοι διαφυγής, η τρωτότητα σε περίπτωση πραγματικού εκτάκτου συμβάντος ( αν πχ βρίσκεται δίπλα σε ποτάμι), το ιδιοκτησιακό καθεστώς της έκτασης και τι άδειες μπορεί να απαιτηθούν, η ασφάλεια της περιμέτρου, πρώτες βοήθειες, παρουσία εκπροσώπου της ομάδας διαχείρισης της </a:t>
            </a:r>
            <a:r>
              <a:rPr lang="el-GR" sz="2000" dirty="0" smtClean="0">
                <a:solidFill>
                  <a:srgbClr val="002060"/>
                </a:solidFill>
              </a:rPr>
              <a:t>άσκησης.</a:t>
            </a: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Χώρος </a:t>
            </a:r>
            <a:r>
              <a:rPr lang="el-GR" sz="2000" dirty="0">
                <a:solidFill>
                  <a:srgbClr val="002060"/>
                </a:solidFill>
              </a:rPr>
              <a:t>Παρατηρητών &amp; ΜΜΕ. </a:t>
            </a:r>
            <a:endParaRPr lang="el-GR" sz="2000" dirty="0" smtClean="0">
              <a:solidFill>
                <a:srgbClr val="002060"/>
              </a:solidFill>
            </a:endParaRP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Χώρος </a:t>
            </a:r>
            <a:r>
              <a:rPr lang="el-GR" sz="2000" dirty="0">
                <a:solidFill>
                  <a:srgbClr val="002060"/>
                </a:solidFill>
              </a:rPr>
              <a:t>διαμονής και εργασίας Ευρωπαϊκής Ομάδας Πολιτικής Προστασίας (EUCPTEAM) στην περίπτωση Ευρωπαϊκής Άσκησης. </a:t>
            </a:r>
            <a:endParaRPr lang="el-GR" sz="2000" dirty="0" smtClean="0">
              <a:solidFill>
                <a:srgbClr val="002060"/>
              </a:solidFill>
            </a:endParaRP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Σταθμός </a:t>
            </a:r>
            <a:r>
              <a:rPr lang="el-GR" sz="2000" dirty="0">
                <a:solidFill>
                  <a:srgbClr val="002060"/>
                </a:solidFill>
              </a:rPr>
              <a:t>Διεύθυνσης &amp; Ελέγχου άσκησης. </a:t>
            </a:r>
            <a:endParaRPr lang="el-GR" sz="2000" dirty="0" smtClean="0">
              <a:solidFill>
                <a:srgbClr val="002060"/>
              </a:solidFill>
            </a:endParaRP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Σημεία </a:t>
            </a:r>
            <a:r>
              <a:rPr lang="el-GR" sz="2000" dirty="0">
                <a:solidFill>
                  <a:srgbClr val="002060"/>
                </a:solidFill>
              </a:rPr>
              <a:t>υποδοχής και εγγραφής </a:t>
            </a:r>
            <a:r>
              <a:rPr lang="el-GR" sz="2000" dirty="0" smtClean="0">
                <a:solidFill>
                  <a:srgbClr val="002060"/>
                </a:solidFill>
              </a:rPr>
              <a:t>συμμετεχόντων.</a:t>
            </a: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Χώρος </a:t>
            </a:r>
            <a:r>
              <a:rPr lang="el-GR" sz="2000" dirty="0">
                <a:solidFill>
                  <a:srgbClr val="002060"/>
                </a:solidFill>
              </a:rPr>
              <a:t>προετοιμασίας των ηθοποιών –θυμάτων (μακιγιάζ, ένδυση). </a:t>
            </a:r>
            <a:endParaRPr lang="el-GR" sz="2000" dirty="0" smtClean="0">
              <a:solidFill>
                <a:srgbClr val="002060"/>
              </a:solidFill>
            </a:endParaRPr>
          </a:p>
          <a:p>
            <a:pPr marL="342900" indent="-342900" algn="just">
              <a:buFont typeface="Wingdings" pitchFamily="2" charset="2"/>
              <a:buChar char="v"/>
            </a:pPr>
            <a:endParaRPr lang="el-GR" sz="2000" dirty="0">
              <a:solidFill>
                <a:srgbClr val="002060"/>
              </a:solidFill>
            </a:endParaRPr>
          </a:p>
          <a:p>
            <a:pPr marL="342900" indent="-342900" algn="just">
              <a:buFont typeface="Wingdings" pitchFamily="2" charset="2"/>
              <a:buChar char="v"/>
            </a:pPr>
            <a:r>
              <a:rPr lang="el-GR" sz="2000" dirty="0" smtClean="0">
                <a:solidFill>
                  <a:srgbClr val="002060"/>
                </a:solidFill>
              </a:rPr>
              <a:t>Χώρος </a:t>
            </a:r>
            <a:r>
              <a:rPr lang="el-GR" sz="2000" dirty="0">
                <a:solidFill>
                  <a:srgbClr val="002060"/>
                </a:solidFill>
              </a:rPr>
              <a:t>στάθμευσης. </a:t>
            </a:r>
            <a:r>
              <a:rPr lang="el-GR" sz="2000" dirty="0" smtClean="0">
                <a:solidFill>
                  <a:srgbClr val="002060"/>
                </a:solidFill>
              </a:rPr>
              <a:t>&amp;  </a:t>
            </a:r>
            <a:r>
              <a:rPr lang="el-GR" sz="2000" dirty="0">
                <a:solidFill>
                  <a:srgbClr val="002060"/>
                </a:solidFill>
              </a:rPr>
              <a:t>Χώρος διεξαγωγής εν </a:t>
            </a:r>
            <a:r>
              <a:rPr lang="el-GR" sz="2000" dirty="0" err="1">
                <a:solidFill>
                  <a:srgbClr val="002060"/>
                </a:solidFill>
              </a:rPr>
              <a:t>θερμώ</a:t>
            </a:r>
            <a:r>
              <a:rPr lang="el-GR" sz="2000" dirty="0">
                <a:solidFill>
                  <a:srgbClr val="002060"/>
                </a:solidFill>
              </a:rPr>
              <a:t> </a:t>
            </a:r>
            <a:r>
              <a:rPr lang="el-GR" sz="2000" dirty="0" err="1">
                <a:solidFill>
                  <a:srgbClr val="002060"/>
                </a:solidFill>
              </a:rPr>
              <a:t>απ’ενημέρωσης</a:t>
            </a:r>
            <a:r>
              <a:rPr lang="el-GR" sz="2000" dirty="0">
                <a:solidFill>
                  <a:srgbClr val="002060"/>
                </a:solidFill>
              </a:rPr>
              <a:t>. </a:t>
            </a:r>
          </a:p>
        </p:txBody>
      </p:sp>
      <p:sp>
        <p:nvSpPr>
          <p:cNvPr id="3" name="TextBox 2"/>
          <p:cNvSpPr txBox="1"/>
          <p:nvPr/>
        </p:nvSpPr>
        <p:spPr>
          <a:xfrm>
            <a:off x="7532914" y="542012"/>
            <a:ext cx="3599543" cy="646331"/>
          </a:xfrm>
          <a:prstGeom prst="rect">
            <a:avLst/>
          </a:prstGeom>
          <a:noFill/>
        </p:spPr>
        <p:txBody>
          <a:bodyPr wrap="square" rtlCol="0">
            <a:spAutoFit/>
          </a:bodyPr>
          <a:lstStyle/>
          <a:p>
            <a:pPr algn="ctr"/>
            <a:r>
              <a:rPr lang="el-GR" b="1" dirty="0" smtClean="0">
                <a:solidFill>
                  <a:srgbClr val="002060"/>
                </a:solidFill>
              </a:rPr>
              <a:t>ΧΩΡΟΣ ΔΙΕΞΑΓΩΓΗΣ ΤΗΣ ΑΣΚΗΣΗΣ</a:t>
            </a:r>
            <a:endParaRPr lang="el-GR" b="1" dirty="0">
              <a:solidFill>
                <a:srgbClr val="002060"/>
              </a:solidFill>
            </a:endParaRPr>
          </a:p>
        </p:txBody>
      </p:sp>
    </p:spTree>
    <p:extLst>
      <p:ext uri="{BB962C8B-B14F-4D97-AF65-F5344CB8AC3E}">
        <p14:creationId xmlns:p14="http://schemas.microsoft.com/office/powerpoint/2010/main" val="342036851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179830" y="1225406"/>
            <a:ext cx="11576739" cy="4401205"/>
          </a:xfrm>
          <a:prstGeom prst="rect">
            <a:avLst/>
          </a:prstGeom>
        </p:spPr>
        <p:txBody>
          <a:bodyPr wrap="square">
            <a:spAutoFit/>
          </a:bodyPr>
          <a:lstStyle/>
          <a:p>
            <a:pPr algn="just"/>
            <a:r>
              <a:rPr lang="el-GR" sz="2000" dirty="0">
                <a:solidFill>
                  <a:srgbClr val="002060"/>
                </a:solidFill>
              </a:rPr>
              <a:t>Χρόνος εξέλιξης της άσκησης. Όσον αφορά στο χρόνο στον οποίο εξελίσσεται μία άσκηση υπάρχουν δύο δυνατότητες: </a:t>
            </a:r>
            <a:endParaRPr lang="el-GR" sz="2000" dirty="0" smtClean="0">
              <a:solidFill>
                <a:srgbClr val="002060"/>
              </a:solidFill>
            </a:endParaRPr>
          </a:p>
          <a:p>
            <a:pPr algn="just"/>
            <a:endParaRPr lang="el-GR" sz="2000" dirty="0" smtClean="0">
              <a:solidFill>
                <a:srgbClr val="002060"/>
              </a:solidFill>
            </a:endParaRPr>
          </a:p>
          <a:p>
            <a:pPr algn="just"/>
            <a:r>
              <a:rPr lang="el-GR" sz="2000" dirty="0" smtClean="0">
                <a:solidFill>
                  <a:srgbClr val="002060"/>
                </a:solidFill>
              </a:rPr>
              <a:t>α</a:t>
            </a:r>
            <a:r>
              <a:rPr lang="el-GR" sz="2000" dirty="0">
                <a:solidFill>
                  <a:srgbClr val="002060"/>
                </a:solidFill>
              </a:rPr>
              <a:t>) «</a:t>
            </a:r>
            <a:r>
              <a:rPr lang="el-GR" sz="2000" b="1" dirty="0">
                <a:solidFill>
                  <a:srgbClr val="002060"/>
                </a:solidFill>
              </a:rPr>
              <a:t>χρόνος άσκησης ή πλασματικός χρόνος» (</a:t>
            </a:r>
            <a:r>
              <a:rPr lang="el-GR" sz="2000" b="1" dirty="0" err="1">
                <a:solidFill>
                  <a:srgbClr val="002060"/>
                </a:solidFill>
              </a:rPr>
              <a:t>exercise</a:t>
            </a:r>
            <a:r>
              <a:rPr lang="el-GR" sz="2000" b="1" dirty="0">
                <a:solidFill>
                  <a:srgbClr val="002060"/>
                </a:solidFill>
              </a:rPr>
              <a:t> </a:t>
            </a:r>
            <a:r>
              <a:rPr lang="el-GR" sz="2000" b="1" dirty="0" err="1">
                <a:solidFill>
                  <a:srgbClr val="002060"/>
                </a:solidFill>
              </a:rPr>
              <a:t>time</a:t>
            </a:r>
            <a:r>
              <a:rPr lang="el-GR" sz="2000" b="1" dirty="0">
                <a:solidFill>
                  <a:srgbClr val="002060"/>
                </a:solidFill>
              </a:rPr>
              <a:t>): </a:t>
            </a:r>
            <a:r>
              <a:rPr lang="el-GR" sz="2000" dirty="0">
                <a:solidFill>
                  <a:srgbClr val="002060"/>
                </a:solidFill>
              </a:rPr>
              <a:t>Εφαρμόζεται συνήθως σε ασκήσεις προσανατολισμού, ασκήσεις επί χάρτου και ασκήσεις σταθμού διοικήσεως.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Σε </a:t>
            </a:r>
            <a:r>
              <a:rPr lang="el-GR" sz="2000" dirty="0">
                <a:solidFill>
                  <a:srgbClr val="002060"/>
                </a:solidFill>
              </a:rPr>
              <a:t>αυτήν την περίπτωση δίνεται επαρκής χρόνος στους ασκούμενους να συζητήσουν και να αποφασίσουν για τις ενέργειές τους σε κάθε φάση του σεναρίου. Ακολούθως αφιερώνεται χρόνος για συζήτηση και ανταλλαγή απόψεων σχετικά με τις αποφάσεις που ελήφθησαν για την αντιμετώπιση της κατάστασης που παρουσιάζει το σενάριο, δίνοντας ιδιαίτερη έμφαση στις επιπτώσεις που έχουν οι αποφάσεις τους στο κοινό αλλά και στις επιχειρούσες δυνάμεις.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 </a:t>
            </a:r>
            <a:r>
              <a:rPr lang="el-GR" sz="2000" dirty="0">
                <a:solidFill>
                  <a:srgbClr val="002060"/>
                </a:solidFill>
              </a:rPr>
              <a:t>«χρόνος άσκησης» καθορίζεται από τον επιδιωκόμενο σκοπό και τους αντικειμενικούς στόχους της άσκησης και κατά κανόνα δεν ανταποκρίνεται στην πραγματικότητα. </a:t>
            </a:r>
          </a:p>
        </p:txBody>
      </p:sp>
      <p:sp>
        <p:nvSpPr>
          <p:cNvPr id="3" name="TextBox 2"/>
          <p:cNvSpPr txBox="1"/>
          <p:nvPr/>
        </p:nvSpPr>
        <p:spPr>
          <a:xfrm>
            <a:off x="7373257" y="391886"/>
            <a:ext cx="4586514" cy="369332"/>
          </a:xfrm>
          <a:prstGeom prst="rect">
            <a:avLst/>
          </a:prstGeom>
          <a:noFill/>
        </p:spPr>
        <p:txBody>
          <a:bodyPr wrap="square" rtlCol="0">
            <a:spAutoFit/>
          </a:bodyPr>
          <a:lstStyle/>
          <a:p>
            <a:pPr algn="ctr"/>
            <a:r>
              <a:rPr lang="el-GR" b="1" dirty="0" smtClean="0">
                <a:solidFill>
                  <a:srgbClr val="002060"/>
                </a:solidFill>
              </a:rPr>
              <a:t>ΧΡΟΝΟΣ ΕΞΕΛΙΞΗΣ ΤΗΣ ΑΣΚΗΣΗΣ</a:t>
            </a:r>
            <a:endParaRPr lang="el-GR" b="1" dirty="0">
              <a:solidFill>
                <a:srgbClr val="002060"/>
              </a:solidFill>
            </a:endParaRPr>
          </a:p>
        </p:txBody>
      </p:sp>
    </p:spTree>
    <p:extLst>
      <p:ext uri="{BB962C8B-B14F-4D97-AF65-F5344CB8AC3E}">
        <p14:creationId xmlns:p14="http://schemas.microsoft.com/office/powerpoint/2010/main" val="342596745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179830" y="1225406"/>
            <a:ext cx="11576739" cy="2862322"/>
          </a:xfrm>
          <a:prstGeom prst="rect">
            <a:avLst/>
          </a:prstGeom>
        </p:spPr>
        <p:txBody>
          <a:bodyPr wrap="square">
            <a:spAutoFit/>
          </a:bodyPr>
          <a:lstStyle/>
          <a:p>
            <a:pPr algn="just"/>
            <a:r>
              <a:rPr lang="el-GR" sz="2000" dirty="0" smtClean="0">
                <a:solidFill>
                  <a:srgbClr val="002060"/>
                </a:solidFill>
              </a:rPr>
              <a:t>β</a:t>
            </a:r>
            <a:r>
              <a:rPr lang="el-GR" sz="2000" dirty="0">
                <a:solidFill>
                  <a:srgbClr val="002060"/>
                </a:solidFill>
              </a:rPr>
              <a:t>) </a:t>
            </a:r>
            <a:r>
              <a:rPr lang="el-GR" sz="2000" b="1" dirty="0">
                <a:solidFill>
                  <a:srgbClr val="002060"/>
                </a:solidFill>
              </a:rPr>
              <a:t>«πραγματικός χρόνος» (</a:t>
            </a:r>
            <a:r>
              <a:rPr lang="el-GR" sz="2000" b="1" dirty="0" err="1">
                <a:solidFill>
                  <a:srgbClr val="002060"/>
                </a:solidFill>
              </a:rPr>
              <a:t>real</a:t>
            </a:r>
            <a:r>
              <a:rPr lang="el-GR" sz="2000" b="1" dirty="0">
                <a:solidFill>
                  <a:srgbClr val="002060"/>
                </a:solidFill>
              </a:rPr>
              <a:t> </a:t>
            </a:r>
            <a:r>
              <a:rPr lang="el-GR" sz="2000" b="1" dirty="0" err="1">
                <a:solidFill>
                  <a:srgbClr val="002060"/>
                </a:solidFill>
              </a:rPr>
              <a:t>time</a:t>
            </a:r>
            <a:r>
              <a:rPr lang="el-GR" sz="2000" b="1" dirty="0">
                <a:solidFill>
                  <a:srgbClr val="002060"/>
                </a:solidFill>
              </a:rPr>
              <a:t>): </a:t>
            </a:r>
            <a:r>
              <a:rPr lang="el-GR" sz="2000" dirty="0">
                <a:solidFill>
                  <a:srgbClr val="002060"/>
                </a:solidFill>
              </a:rPr>
              <a:t>Εφαρμόζεται συνήθως σε ασκήσεις πεδίου πλήρους ανάπτυξης, σε γυμνάσια και σε ασκήσεις λειτουργιών.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Οι </a:t>
            </a:r>
            <a:r>
              <a:rPr lang="el-GR" sz="2000" dirty="0">
                <a:solidFill>
                  <a:srgbClr val="002060"/>
                </a:solidFill>
              </a:rPr>
              <a:t>ασκούμενοι αναγκάζονται να αντιμετωπίσουν τις καταστάσεις που περιγράφει το σενάριο με τον ρυθμό που θα αναπτύσσονταν σε ένα πραγματικό περιστατικό</a:t>
            </a:r>
            <a:r>
              <a:rPr lang="el-GR" sz="2000" dirty="0" smtClean="0">
                <a:solidFill>
                  <a:srgbClr val="002060"/>
                </a:solidFill>
              </a:rPr>
              <a:t>.</a:t>
            </a: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Σε αυτήν την περίπτωση οι ασκούμενοι εκτίθενται στην πίεση που θα αντιμετωπίσουν σε μία πραγματική κατάσταση και συνεπώς περιορίζονται οι δυνατότητες και η ευκαιρία για προβληματισμό και σοβαρή συζήτηση</a:t>
            </a:r>
          </a:p>
        </p:txBody>
      </p:sp>
      <p:sp>
        <p:nvSpPr>
          <p:cNvPr id="3" name="TextBox 2"/>
          <p:cNvSpPr txBox="1"/>
          <p:nvPr/>
        </p:nvSpPr>
        <p:spPr>
          <a:xfrm>
            <a:off x="7373257" y="391886"/>
            <a:ext cx="4586514" cy="369332"/>
          </a:xfrm>
          <a:prstGeom prst="rect">
            <a:avLst/>
          </a:prstGeom>
          <a:noFill/>
        </p:spPr>
        <p:txBody>
          <a:bodyPr wrap="square" rtlCol="0">
            <a:spAutoFit/>
          </a:bodyPr>
          <a:lstStyle/>
          <a:p>
            <a:pPr algn="ctr"/>
            <a:r>
              <a:rPr lang="el-GR" b="1" dirty="0" smtClean="0">
                <a:solidFill>
                  <a:srgbClr val="002060"/>
                </a:solidFill>
              </a:rPr>
              <a:t>ΧΡΟΝΟΣ ΕΞΕΛΙΞΗΣ ΤΗΣ ΑΣΚΗΣΗΣ</a:t>
            </a:r>
            <a:endParaRPr lang="el-GR" b="1" dirty="0">
              <a:solidFill>
                <a:srgbClr val="002060"/>
              </a:solidFill>
            </a:endParaRPr>
          </a:p>
        </p:txBody>
      </p:sp>
    </p:spTree>
    <p:extLst>
      <p:ext uri="{BB962C8B-B14F-4D97-AF65-F5344CB8AC3E}">
        <p14:creationId xmlns:p14="http://schemas.microsoft.com/office/powerpoint/2010/main" val="66400322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95629" y="1067857"/>
            <a:ext cx="11518682" cy="5632311"/>
          </a:xfrm>
          <a:prstGeom prst="rect">
            <a:avLst/>
          </a:prstGeom>
        </p:spPr>
        <p:txBody>
          <a:bodyPr wrap="square">
            <a:spAutoFit/>
          </a:bodyPr>
          <a:lstStyle/>
          <a:p>
            <a:pPr algn="just"/>
            <a:r>
              <a:rPr lang="el-GR" sz="2000" dirty="0">
                <a:solidFill>
                  <a:srgbClr val="002060"/>
                </a:solidFill>
              </a:rPr>
              <a:t>Οι επικοινωνίες είναι βασικό στοιχείο της επιτυχίας διεξαγωγής μιας άσκησης. Είναι σημαντικό όλοι οι συμμετέχοντες να είναι ενήμεροι για τον τρόπο επικοινωνίας μεταξύ τους.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Κατά </a:t>
            </a:r>
            <a:r>
              <a:rPr lang="el-GR" sz="2000" dirty="0">
                <a:solidFill>
                  <a:srgbClr val="002060"/>
                </a:solidFill>
              </a:rPr>
              <a:t>τη διεξαγωγή μιας άσκησης λαμβάνουν χώρα μια σειρά από οριζόντιες επικοινωνίες όπως: </a:t>
            </a:r>
            <a:endParaRPr lang="el-GR" sz="2000" dirty="0" smtClean="0">
              <a:solidFill>
                <a:srgbClr val="002060"/>
              </a:solidFill>
            </a:endParaRPr>
          </a:p>
          <a:p>
            <a:pPr algn="just"/>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Οι </a:t>
            </a:r>
            <a:r>
              <a:rPr lang="el-GR" sz="2000" dirty="0">
                <a:solidFill>
                  <a:srgbClr val="002060"/>
                </a:solidFill>
              </a:rPr>
              <a:t>επικοινωνίες μεταξύ των μελών του Διευθύνοντος Επιτελείου - ΔΙΕΥΘ.ΕΠ. ή του Συντονιστή και της υποστηρικτικής ομάδας </a:t>
            </a:r>
            <a:r>
              <a:rPr lang="el-GR" sz="2000" dirty="0" smtClean="0">
                <a:solidFill>
                  <a:srgbClr val="002060"/>
                </a:solidFill>
              </a:rPr>
              <a:t>αυτού.</a:t>
            </a:r>
          </a:p>
          <a:p>
            <a:pPr marL="342900" indent="-342900" algn="just">
              <a:buFont typeface="Wingdings" pitchFamily="2" charset="2"/>
              <a:buChar char="Ø"/>
            </a:pPr>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Οι </a:t>
            </a:r>
            <a:r>
              <a:rPr lang="el-GR" sz="2000" dirty="0">
                <a:solidFill>
                  <a:srgbClr val="002060"/>
                </a:solidFill>
              </a:rPr>
              <a:t>επικοινωνίες μεταξύ των ασκουμένων της ίδιας ομάδας ή φορέα </a:t>
            </a:r>
            <a:r>
              <a:rPr lang="el-GR" sz="2000" dirty="0" smtClean="0">
                <a:solidFill>
                  <a:srgbClr val="002060"/>
                </a:solidFill>
              </a:rPr>
              <a:t>προέλευσης</a:t>
            </a:r>
          </a:p>
          <a:p>
            <a:pPr marL="342900" indent="-342900" algn="just">
              <a:buFont typeface="Wingdings" pitchFamily="2" charset="2"/>
              <a:buChar char="Ø"/>
            </a:pPr>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Οι </a:t>
            </a:r>
            <a:r>
              <a:rPr lang="el-GR" sz="2000" dirty="0">
                <a:solidFill>
                  <a:srgbClr val="002060"/>
                </a:solidFill>
              </a:rPr>
              <a:t>επικοινωνίες μεταξύ των επικεφαλής των ασκούμενων ομάδων, του ίδιου επιπέδου, αλλά διαφορετικού φορέα Προέλευσης. </a:t>
            </a:r>
            <a:endParaRPr lang="el-GR" sz="2000" dirty="0" smtClean="0">
              <a:solidFill>
                <a:srgbClr val="002060"/>
              </a:solidFill>
            </a:endParaRPr>
          </a:p>
          <a:p>
            <a:pPr marL="342900" indent="-342900" algn="just">
              <a:buFont typeface="Wingdings" pitchFamily="2" charset="2"/>
              <a:buChar char="Ø"/>
            </a:pPr>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Οι </a:t>
            </a:r>
            <a:r>
              <a:rPr lang="el-GR" sz="2000" dirty="0">
                <a:solidFill>
                  <a:srgbClr val="002060"/>
                </a:solidFill>
              </a:rPr>
              <a:t>επικοινωνίες μεταξύ των ελεγκτών. </a:t>
            </a:r>
            <a:endParaRPr lang="el-GR" sz="2000" dirty="0" smtClean="0">
              <a:solidFill>
                <a:srgbClr val="002060"/>
              </a:solidFill>
            </a:endParaRPr>
          </a:p>
          <a:p>
            <a:pPr marL="342900" indent="-342900" algn="just">
              <a:buFont typeface="Wingdings" pitchFamily="2" charset="2"/>
              <a:buChar char="Ø"/>
            </a:pPr>
            <a:endParaRPr lang="el-GR" sz="2000" dirty="0">
              <a:solidFill>
                <a:srgbClr val="002060"/>
              </a:solidFill>
            </a:endParaRPr>
          </a:p>
          <a:p>
            <a:pPr marL="342900" indent="-342900" algn="just">
              <a:buFont typeface="Wingdings" pitchFamily="2" charset="2"/>
              <a:buChar char="Ø"/>
            </a:pPr>
            <a:r>
              <a:rPr lang="el-GR" sz="2000" dirty="0" smtClean="0">
                <a:solidFill>
                  <a:srgbClr val="002060"/>
                </a:solidFill>
              </a:rPr>
              <a:t>και </a:t>
            </a:r>
            <a:r>
              <a:rPr lang="el-GR" sz="2000" dirty="0">
                <a:solidFill>
                  <a:srgbClr val="002060"/>
                </a:solidFill>
              </a:rPr>
              <a:t>μια σειρά από κάθετες επικοινωνίες όπως: • Οι επικοινωνίες μεταξύ του Διευθύνοντος Επιτελείου ΔΙΕΥΘ.ΕΠ. ή του Συντονιστή και των ασκούμενων. • Οι επικοινωνίες μεταξύ των ελεγκτών και αξιολογητών. </a:t>
            </a:r>
          </a:p>
        </p:txBody>
      </p:sp>
      <p:sp>
        <p:nvSpPr>
          <p:cNvPr id="3" name="TextBox 2"/>
          <p:cNvSpPr txBox="1"/>
          <p:nvPr/>
        </p:nvSpPr>
        <p:spPr>
          <a:xfrm>
            <a:off x="7692571" y="435429"/>
            <a:ext cx="4005943" cy="369332"/>
          </a:xfrm>
          <a:prstGeom prst="rect">
            <a:avLst/>
          </a:prstGeom>
          <a:noFill/>
        </p:spPr>
        <p:txBody>
          <a:bodyPr wrap="square" rtlCol="0">
            <a:spAutoFit/>
          </a:bodyPr>
          <a:lstStyle/>
          <a:p>
            <a:pPr algn="ctr"/>
            <a:r>
              <a:rPr lang="el-GR" b="1" dirty="0" smtClean="0">
                <a:solidFill>
                  <a:srgbClr val="002060"/>
                </a:solidFill>
              </a:rPr>
              <a:t>ΕΠΙΚΟΙΝΩΝΙΕΣ</a:t>
            </a:r>
            <a:endParaRPr lang="el-GR" b="1" dirty="0">
              <a:solidFill>
                <a:srgbClr val="002060"/>
              </a:solidFill>
            </a:endParaRPr>
          </a:p>
        </p:txBody>
      </p:sp>
    </p:spTree>
    <p:extLst>
      <p:ext uri="{BB962C8B-B14F-4D97-AF65-F5344CB8AC3E}">
        <p14:creationId xmlns:p14="http://schemas.microsoft.com/office/powerpoint/2010/main" val="66400322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264009" y="1213008"/>
            <a:ext cx="11663825" cy="5324535"/>
          </a:xfrm>
          <a:prstGeom prst="rect">
            <a:avLst/>
          </a:prstGeom>
        </p:spPr>
        <p:txBody>
          <a:bodyPr wrap="square">
            <a:spAutoFit/>
          </a:bodyPr>
          <a:lstStyle/>
          <a:p>
            <a:pPr algn="just"/>
            <a:r>
              <a:rPr lang="el-GR" sz="2000" dirty="0">
                <a:solidFill>
                  <a:srgbClr val="002060"/>
                </a:solidFill>
              </a:rPr>
              <a:t>Η διοικητική μέριμνα της άσκησης περιλαμβάνει την πρόβλεψη και τις ρυθμίσεις για τα ακόλουθα θέματα: </a:t>
            </a:r>
            <a:endParaRPr lang="el-GR" sz="2000" dirty="0" smtClean="0">
              <a:solidFill>
                <a:srgbClr val="002060"/>
              </a:solidFill>
            </a:endParaRPr>
          </a:p>
          <a:p>
            <a:pPr algn="just"/>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Φάκελος άσκησης.</a:t>
            </a:r>
          </a:p>
          <a:p>
            <a:pPr algn="just"/>
            <a:endParaRPr lang="el-GR" sz="2000" dirty="0" smtClean="0">
              <a:solidFill>
                <a:srgbClr val="002060"/>
              </a:solidFill>
            </a:endParaRPr>
          </a:p>
          <a:p>
            <a:pPr marL="342900" indent="-342900" algn="just">
              <a:buFont typeface="Wingdings" pitchFamily="2" charset="2"/>
              <a:buChar char="§"/>
            </a:pPr>
            <a:r>
              <a:rPr lang="el-GR" sz="2000" dirty="0" smtClean="0">
                <a:solidFill>
                  <a:srgbClr val="002060"/>
                </a:solidFill>
              </a:rPr>
              <a:t>Κάρτες </a:t>
            </a:r>
            <a:r>
              <a:rPr lang="el-GR" sz="2000" dirty="0">
                <a:solidFill>
                  <a:srgbClr val="002060"/>
                </a:solidFill>
              </a:rPr>
              <a:t>συμμετοχής – </a:t>
            </a:r>
            <a:r>
              <a:rPr lang="el-GR" sz="2000" dirty="0" smtClean="0">
                <a:solidFill>
                  <a:srgbClr val="002060"/>
                </a:solidFill>
              </a:rPr>
              <a:t>διαπίστευσης.</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Γραμματειακή </a:t>
            </a:r>
            <a:r>
              <a:rPr lang="el-GR" sz="2000" dirty="0">
                <a:solidFill>
                  <a:srgbClr val="002060"/>
                </a:solidFill>
              </a:rPr>
              <a:t>υποστήριξη στους χώρους υποδοχής.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Αναπαραγωγή </a:t>
            </a:r>
            <a:r>
              <a:rPr lang="el-GR" sz="2000" dirty="0">
                <a:solidFill>
                  <a:srgbClr val="002060"/>
                </a:solidFill>
              </a:rPr>
              <a:t>εντύπου υλικού.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Αναπαραγωγή </a:t>
            </a:r>
            <a:r>
              <a:rPr lang="el-GR" sz="2000" dirty="0">
                <a:solidFill>
                  <a:srgbClr val="002060"/>
                </a:solidFill>
              </a:rPr>
              <a:t>χαρτών και σχεδιαγραμμάτων.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Προσκλήσεις </a:t>
            </a:r>
            <a:r>
              <a:rPr lang="el-GR" sz="2000" dirty="0">
                <a:solidFill>
                  <a:srgbClr val="002060"/>
                </a:solidFill>
              </a:rPr>
              <a:t>συμμετοχής για επίσημους προσκεκλημένους από τη φυσική ιεραρχία καθώς και από τη πολιτική ηγεσία των ασκούμενων ή μη </a:t>
            </a:r>
            <a:r>
              <a:rPr lang="el-GR" sz="2000" dirty="0" smtClean="0">
                <a:solidFill>
                  <a:srgbClr val="002060"/>
                </a:solidFill>
              </a:rPr>
              <a:t>φορέων.</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Προσκλήσεις </a:t>
            </a:r>
            <a:r>
              <a:rPr lang="el-GR" sz="2000" dirty="0">
                <a:solidFill>
                  <a:srgbClr val="002060"/>
                </a:solidFill>
              </a:rPr>
              <a:t>ή αιτήσεις συμμετοχής για τους παρατηρητές. </a:t>
            </a:r>
          </a:p>
        </p:txBody>
      </p:sp>
      <p:sp>
        <p:nvSpPr>
          <p:cNvPr id="3" name="TextBox 2"/>
          <p:cNvSpPr txBox="1"/>
          <p:nvPr/>
        </p:nvSpPr>
        <p:spPr>
          <a:xfrm>
            <a:off x="7358743" y="420914"/>
            <a:ext cx="4569091" cy="369332"/>
          </a:xfrm>
          <a:prstGeom prst="rect">
            <a:avLst/>
          </a:prstGeom>
          <a:noFill/>
        </p:spPr>
        <p:txBody>
          <a:bodyPr wrap="square" rtlCol="0">
            <a:spAutoFit/>
          </a:bodyPr>
          <a:lstStyle/>
          <a:p>
            <a:pPr algn="ctr"/>
            <a:r>
              <a:rPr lang="el-GR" b="1" dirty="0" smtClean="0">
                <a:solidFill>
                  <a:srgbClr val="002060"/>
                </a:solidFill>
              </a:rPr>
              <a:t>ΔΙΟΙΚΗΤΙΚΗ ΜΕΡΙΜΝΑ</a:t>
            </a:r>
            <a:endParaRPr lang="el-GR" b="1" dirty="0">
              <a:solidFill>
                <a:srgbClr val="002060"/>
              </a:solidFill>
            </a:endParaRPr>
          </a:p>
        </p:txBody>
      </p:sp>
    </p:spTree>
    <p:extLst>
      <p:ext uri="{BB962C8B-B14F-4D97-AF65-F5344CB8AC3E}">
        <p14:creationId xmlns:p14="http://schemas.microsoft.com/office/powerpoint/2010/main" val="66400322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264009" y="1213008"/>
            <a:ext cx="11663825" cy="5632311"/>
          </a:xfrm>
          <a:prstGeom prst="rect">
            <a:avLst/>
          </a:prstGeom>
        </p:spPr>
        <p:txBody>
          <a:bodyPr wrap="square">
            <a:spAutoFit/>
          </a:bodyPr>
          <a:lstStyle/>
          <a:p>
            <a:pPr marL="342900" indent="-342900" algn="just">
              <a:buFont typeface="Wingdings" pitchFamily="2" charset="2"/>
              <a:buChar char="§"/>
            </a:pPr>
            <a:r>
              <a:rPr lang="el-GR" sz="2000" dirty="0" smtClean="0">
                <a:solidFill>
                  <a:srgbClr val="002060"/>
                </a:solidFill>
              </a:rPr>
              <a:t>Ενημέρωση </a:t>
            </a:r>
            <a:r>
              <a:rPr lang="el-GR" sz="2000" dirty="0">
                <a:solidFill>
                  <a:srgbClr val="002060"/>
                </a:solidFill>
              </a:rPr>
              <a:t>των συμμετεχόντων καθώς και ειδική κατάρτιση των ελεγκτών, </a:t>
            </a:r>
            <a:r>
              <a:rPr lang="el-GR" sz="2000" dirty="0" smtClean="0">
                <a:solidFill>
                  <a:srgbClr val="002060"/>
                </a:solidFill>
              </a:rPr>
              <a:t>αξιολογητών.</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Οπτικοακουστικά </a:t>
            </a:r>
            <a:r>
              <a:rPr lang="el-GR" sz="2000" dirty="0">
                <a:solidFill>
                  <a:srgbClr val="002060"/>
                </a:solidFill>
              </a:rPr>
              <a:t>Μέσα.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Καθορισμός </a:t>
            </a:r>
            <a:r>
              <a:rPr lang="el-GR" sz="2000" dirty="0">
                <a:solidFill>
                  <a:srgbClr val="002060"/>
                </a:solidFill>
              </a:rPr>
              <a:t>χώρων </a:t>
            </a:r>
            <a:r>
              <a:rPr lang="el-GR" sz="2000" dirty="0" smtClean="0">
                <a:solidFill>
                  <a:srgbClr val="002060"/>
                </a:solidFill>
              </a:rPr>
              <a:t>στάθμευσης.</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Αναμνηστικά συμμετοχής.</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Περιβολή </a:t>
            </a:r>
            <a:r>
              <a:rPr lang="el-GR" sz="2000" dirty="0">
                <a:solidFill>
                  <a:srgbClr val="002060"/>
                </a:solidFill>
              </a:rPr>
              <a:t>-ρουχισμός: Διαφοροποιείται ανάλογα με τον τύπο της άσκησης.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Τεχνική </a:t>
            </a:r>
            <a:r>
              <a:rPr lang="el-GR" sz="2000" dirty="0">
                <a:solidFill>
                  <a:srgbClr val="002060"/>
                </a:solidFill>
              </a:rPr>
              <a:t>υποστήριξη.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Αναλώσιμα </a:t>
            </a:r>
            <a:r>
              <a:rPr lang="el-GR" sz="2000" dirty="0">
                <a:solidFill>
                  <a:srgbClr val="002060"/>
                </a:solidFill>
              </a:rPr>
              <a:t>υλικά (γραφική </a:t>
            </a:r>
            <a:r>
              <a:rPr lang="el-GR" sz="2000" dirty="0" err="1">
                <a:solidFill>
                  <a:srgbClr val="002060"/>
                </a:solidFill>
              </a:rPr>
              <a:t>ύλη,CD</a:t>
            </a:r>
            <a:r>
              <a:rPr lang="el-GR" sz="2000" dirty="0">
                <a:solidFill>
                  <a:srgbClr val="002060"/>
                </a:solidFill>
              </a:rPr>
              <a:t>, κ.λπ</a:t>
            </a:r>
            <a:r>
              <a:rPr lang="el-GR" sz="2000" dirty="0" smtClean="0">
                <a:solidFill>
                  <a:srgbClr val="002060"/>
                </a:solidFill>
              </a:rPr>
              <a:t>.).</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Υγειονομική </a:t>
            </a:r>
            <a:r>
              <a:rPr lang="el-GR" sz="2000" dirty="0">
                <a:solidFill>
                  <a:srgbClr val="002060"/>
                </a:solidFill>
              </a:rPr>
              <a:t>υποστήριξη.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Χώρος </a:t>
            </a:r>
            <a:r>
              <a:rPr lang="el-GR" sz="2000" dirty="0">
                <a:solidFill>
                  <a:srgbClr val="002060"/>
                </a:solidFill>
              </a:rPr>
              <a:t>και Μέσα προσομοίωσης των  δράσεων (μακιγιάζ, ανδρείκελα, κτλ.) για την επίτευξη του ρεαλισμού και τη φυσική εξέλιξη της άσκησης. </a:t>
            </a:r>
          </a:p>
        </p:txBody>
      </p:sp>
      <p:sp>
        <p:nvSpPr>
          <p:cNvPr id="10" name="TextBox 9"/>
          <p:cNvSpPr txBox="1"/>
          <p:nvPr/>
        </p:nvSpPr>
        <p:spPr>
          <a:xfrm>
            <a:off x="7358743" y="420914"/>
            <a:ext cx="4569091" cy="369332"/>
          </a:xfrm>
          <a:prstGeom prst="rect">
            <a:avLst/>
          </a:prstGeom>
          <a:noFill/>
        </p:spPr>
        <p:txBody>
          <a:bodyPr wrap="square" rtlCol="0">
            <a:spAutoFit/>
          </a:bodyPr>
          <a:lstStyle/>
          <a:p>
            <a:pPr algn="ctr"/>
            <a:r>
              <a:rPr lang="el-GR" b="1" dirty="0" smtClean="0">
                <a:solidFill>
                  <a:srgbClr val="002060"/>
                </a:solidFill>
              </a:rPr>
              <a:t>ΔΙΟΙΚΗΤΙΚΗ ΜΕΡΙΜΝΑ</a:t>
            </a:r>
            <a:endParaRPr lang="el-GR" b="1" dirty="0">
              <a:solidFill>
                <a:srgbClr val="002060"/>
              </a:solidFill>
            </a:endParaRPr>
          </a:p>
        </p:txBody>
      </p:sp>
    </p:spTree>
    <p:extLst>
      <p:ext uri="{BB962C8B-B14F-4D97-AF65-F5344CB8AC3E}">
        <p14:creationId xmlns:p14="http://schemas.microsoft.com/office/powerpoint/2010/main" val="122034592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264009" y="1213008"/>
            <a:ext cx="11663825" cy="5016758"/>
          </a:xfrm>
          <a:prstGeom prst="rect">
            <a:avLst/>
          </a:prstGeom>
        </p:spPr>
        <p:txBody>
          <a:bodyPr wrap="square">
            <a:spAutoFit/>
          </a:bodyPr>
          <a:lstStyle/>
          <a:p>
            <a:pPr marL="342900" indent="-342900" algn="just">
              <a:buFont typeface="Wingdings" pitchFamily="2" charset="2"/>
              <a:buChar char="§"/>
            </a:pPr>
            <a:r>
              <a:rPr lang="el-GR" sz="2000" dirty="0" smtClean="0">
                <a:solidFill>
                  <a:srgbClr val="002060"/>
                </a:solidFill>
              </a:rPr>
              <a:t>Θέματα </a:t>
            </a:r>
            <a:r>
              <a:rPr lang="el-GR" sz="2000" dirty="0">
                <a:solidFill>
                  <a:srgbClr val="002060"/>
                </a:solidFill>
              </a:rPr>
              <a:t>διαμονής και </a:t>
            </a:r>
            <a:r>
              <a:rPr lang="el-GR" sz="2000" dirty="0" smtClean="0">
                <a:solidFill>
                  <a:srgbClr val="002060"/>
                </a:solidFill>
              </a:rPr>
              <a:t>διατροφής.</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Θέματα </a:t>
            </a:r>
            <a:r>
              <a:rPr lang="el-GR" sz="2000" dirty="0">
                <a:solidFill>
                  <a:srgbClr val="002060"/>
                </a:solidFill>
              </a:rPr>
              <a:t>μεταφοράς.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Θέματα </a:t>
            </a:r>
            <a:r>
              <a:rPr lang="el-GR" sz="2000" dirty="0">
                <a:solidFill>
                  <a:srgbClr val="002060"/>
                </a:solidFill>
              </a:rPr>
              <a:t>εφοδιασμού σε καύσιμα.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Θέματα </a:t>
            </a:r>
            <a:r>
              <a:rPr lang="el-GR" sz="2000" dirty="0">
                <a:solidFill>
                  <a:srgbClr val="002060"/>
                </a:solidFill>
              </a:rPr>
              <a:t>τελωνειακών διευκολύνσεων κατά την διέλευση των συνόρων των ξένων δυνάμεων που θα συμμετέχουν στην άσκηση . Καθώς και συνοδείας αυτών εντός επικράτειας </a:t>
            </a:r>
            <a:r>
              <a:rPr lang="el-GR" sz="2000" dirty="0" smtClean="0">
                <a:solidFill>
                  <a:srgbClr val="002060"/>
                </a:solidFill>
              </a:rPr>
              <a:t>.</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Θέματα </a:t>
            </a:r>
            <a:r>
              <a:rPr lang="el-GR" sz="2000" dirty="0">
                <a:solidFill>
                  <a:srgbClr val="002060"/>
                </a:solidFill>
              </a:rPr>
              <a:t>πυρασφαλείας.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Επιλογή </a:t>
            </a:r>
            <a:r>
              <a:rPr lang="el-GR" sz="2000" dirty="0">
                <a:solidFill>
                  <a:srgbClr val="002060"/>
                </a:solidFill>
              </a:rPr>
              <a:t>και προετοιμασία Ηθοποιών.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Βιντεοσκόπηση</a:t>
            </a:r>
            <a:r>
              <a:rPr lang="el-GR" sz="2000" dirty="0">
                <a:solidFill>
                  <a:srgbClr val="002060"/>
                </a:solidFill>
              </a:rPr>
              <a:t>.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Θέματα </a:t>
            </a:r>
            <a:r>
              <a:rPr lang="el-GR" sz="2000" dirty="0">
                <a:solidFill>
                  <a:srgbClr val="002060"/>
                </a:solidFill>
              </a:rPr>
              <a:t>υψηλών προσκεκλημένων, παρατηρητών, εκπροσώπων ΜΜΕ (Ασφάλεια, Προσκλήσεις).  </a:t>
            </a:r>
          </a:p>
        </p:txBody>
      </p:sp>
      <p:sp>
        <p:nvSpPr>
          <p:cNvPr id="10" name="TextBox 9"/>
          <p:cNvSpPr txBox="1"/>
          <p:nvPr/>
        </p:nvSpPr>
        <p:spPr>
          <a:xfrm>
            <a:off x="7358743" y="420914"/>
            <a:ext cx="4569091" cy="369332"/>
          </a:xfrm>
          <a:prstGeom prst="rect">
            <a:avLst/>
          </a:prstGeom>
          <a:noFill/>
        </p:spPr>
        <p:txBody>
          <a:bodyPr wrap="square" rtlCol="0">
            <a:spAutoFit/>
          </a:bodyPr>
          <a:lstStyle/>
          <a:p>
            <a:pPr algn="ctr"/>
            <a:r>
              <a:rPr lang="el-GR" b="1" dirty="0" smtClean="0">
                <a:solidFill>
                  <a:srgbClr val="002060"/>
                </a:solidFill>
              </a:rPr>
              <a:t>ΔΙΟΙΚΗΤΙΚΗ ΜΕΡΙΜΝΑ</a:t>
            </a:r>
            <a:endParaRPr lang="el-GR" b="1" dirty="0">
              <a:solidFill>
                <a:srgbClr val="002060"/>
              </a:solidFill>
            </a:endParaRPr>
          </a:p>
        </p:txBody>
      </p:sp>
    </p:spTree>
    <p:extLst>
      <p:ext uri="{BB962C8B-B14F-4D97-AF65-F5344CB8AC3E}">
        <p14:creationId xmlns:p14="http://schemas.microsoft.com/office/powerpoint/2010/main" val="122281809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2" name="Ορθογώνιο 1"/>
          <p:cNvSpPr/>
          <p:nvPr/>
        </p:nvSpPr>
        <p:spPr>
          <a:xfrm>
            <a:off x="264009" y="1213008"/>
            <a:ext cx="11663825" cy="2554545"/>
          </a:xfrm>
          <a:prstGeom prst="rect">
            <a:avLst/>
          </a:prstGeom>
        </p:spPr>
        <p:txBody>
          <a:bodyPr wrap="square">
            <a:spAutoFit/>
          </a:bodyPr>
          <a:lstStyle/>
          <a:p>
            <a:pPr marL="342900" indent="-342900" algn="just">
              <a:buFont typeface="Wingdings" pitchFamily="2" charset="2"/>
              <a:buChar char="§"/>
            </a:pPr>
            <a:r>
              <a:rPr lang="el-GR" sz="2000" dirty="0" smtClean="0">
                <a:solidFill>
                  <a:srgbClr val="002060"/>
                </a:solidFill>
              </a:rPr>
              <a:t>Συνοδοί </a:t>
            </a:r>
            <a:r>
              <a:rPr lang="el-GR" sz="2000" dirty="0">
                <a:solidFill>
                  <a:srgbClr val="002060"/>
                </a:solidFill>
              </a:rPr>
              <a:t>για τη μετακίνηση των παρατηρητών μεταξύ των διαφόρων χώρων που εξελίσσεται ή άσκηση .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Ενημέρωση </a:t>
            </a:r>
            <a:r>
              <a:rPr lang="el-GR" sz="2000" dirty="0">
                <a:solidFill>
                  <a:srgbClr val="002060"/>
                </a:solidFill>
              </a:rPr>
              <a:t>τοπικών αρχών και περιοίκων (για Ασκήσεις Επιχειρήσεων</a:t>
            </a:r>
            <a:r>
              <a:rPr lang="el-GR" sz="2000" dirty="0" smtClean="0">
                <a:solidFill>
                  <a:srgbClr val="002060"/>
                </a:solidFill>
              </a:rPr>
              <a:t>).</a:t>
            </a: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Βεβαιώσεις </a:t>
            </a:r>
            <a:r>
              <a:rPr lang="el-GR" sz="2000" dirty="0">
                <a:solidFill>
                  <a:srgbClr val="002060"/>
                </a:solidFill>
              </a:rPr>
              <a:t>συμμετοχής. </a:t>
            </a:r>
            <a:endParaRPr lang="el-GR" sz="2000" dirty="0" smtClean="0">
              <a:solidFill>
                <a:srgbClr val="002060"/>
              </a:solidFill>
            </a:endParaRPr>
          </a:p>
          <a:p>
            <a:pPr marL="342900" indent="-342900" algn="just">
              <a:buFont typeface="Wingdings" pitchFamily="2" charset="2"/>
              <a:buChar char="§"/>
            </a:pPr>
            <a:endParaRPr lang="el-GR" sz="2000" dirty="0">
              <a:solidFill>
                <a:srgbClr val="002060"/>
              </a:solidFill>
            </a:endParaRPr>
          </a:p>
          <a:p>
            <a:pPr marL="342900" indent="-342900" algn="just">
              <a:buFont typeface="Wingdings" pitchFamily="2" charset="2"/>
              <a:buChar char="§"/>
            </a:pPr>
            <a:r>
              <a:rPr lang="el-GR" sz="2000" dirty="0" smtClean="0">
                <a:solidFill>
                  <a:srgbClr val="002060"/>
                </a:solidFill>
              </a:rPr>
              <a:t>Ευχαριστήριες </a:t>
            </a:r>
            <a:r>
              <a:rPr lang="el-GR" sz="2000" dirty="0">
                <a:solidFill>
                  <a:srgbClr val="002060"/>
                </a:solidFill>
              </a:rPr>
              <a:t>επιστολές στους συμμετέχοντες φορείς. </a:t>
            </a:r>
          </a:p>
        </p:txBody>
      </p:sp>
      <p:sp>
        <p:nvSpPr>
          <p:cNvPr id="10" name="TextBox 9"/>
          <p:cNvSpPr txBox="1"/>
          <p:nvPr/>
        </p:nvSpPr>
        <p:spPr>
          <a:xfrm>
            <a:off x="7358743" y="420914"/>
            <a:ext cx="4569091" cy="369332"/>
          </a:xfrm>
          <a:prstGeom prst="rect">
            <a:avLst/>
          </a:prstGeom>
          <a:noFill/>
        </p:spPr>
        <p:txBody>
          <a:bodyPr wrap="square" rtlCol="0">
            <a:spAutoFit/>
          </a:bodyPr>
          <a:lstStyle/>
          <a:p>
            <a:pPr algn="ctr"/>
            <a:r>
              <a:rPr lang="el-GR" b="1" dirty="0" smtClean="0">
                <a:solidFill>
                  <a:srgbClr val="002060"/>
                </a:solidFill>
              </a:rPr>
              <a:t>ΔΙΟΙΚΗΤΙΚΗ ΜΕΡΙΜΝΑ</a:t>
            </a:r>
            <a:endParaRPr lang="el-GR" b="1" dirty="0">
              <a:solidFill>
                <a:srgbClr val="002060"/>
              </a:solidFill>
            </a:endParaRPr>
          </a:p>
        </p:txBody>
      </p:sp>
    </p:spTree>
    <p:extLst>
      <p:ext uri="{BB962C8B-B14F-4D97-AF65-F5344CB8AC3E}">
        <p14:creationId xmlns:p14="http://schemas.microsoft.com/office/powerpoint/2010/main" val="125840226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9" name="Ορθογώνιο 8"/>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
        <p:nvSpPr>
          <p:cNvPr id="3" name="TextBox 2"/>
          <p:cNvSpPr txBox="1"/>
          <p:nvPr/>
        </p:nvSpPr>
        <p:spPr>
          <a:xfrm>
            <a:off x="7474857" y="542012"/>
            <a:ext cx="4194629" cy="369332"/>
          </a:xfrm>
          <a:prstGeom prst="rect">
            <a:avLst/>
          </a:prstGeom>
          <a:noFill/>
        </p:spPr>
        <p:txBody>
          <a:bodyPr wrap="square" rtlCol="0">
            <a:spAutoFit/>
          </a:bodyPr>
          <a:lstStyle/>
          <a:p>
            <a:pPr algn="ctr"/>
            <a:r>
              <a:rPr lang="el-GR" b="1" dirty="0" smtClean="0">
                <a:solidFill>
                  <a:srgbClr val="002060"/>
                </a:solidFill>
              </a:rPr>
              <a:t>ΑΠΟΤΙΜΗΣΗ</a:t>
            </a:r>
            <a:endParaRPr lang="el-GR" b="1" dirty="0">
              <a:solidFill>
                <a:srgbClr val="002060"/>
              </a:solidFill>
            </a:endParaRPr>
          </a:p>
        </p:txBody>
      </p:sp>
      <p:sp>
        <p:nvSpPr>
          <p:cNvPr id="4" name="Ορθογώνιο 3"/>
          <p:cNvSpPr/>
          <p:nvPr/>
        </p:nvSpPr>
        <p:spPr>
          <a:xfrm>
            <a:off x="179832" y="1216307"/>
            <a:ext cx="11692854" cy="5632311"/>
          </a:xfrm>
          <a:prstGeom prst="rect">
            <a:avLst/>
          </a:prstGeom>
        </p:spPr>
        <p:txBody>
          <a:bodyPr wrap="square">
            <a:spAutoFit/>
          </a:bodyPr>
          <a:lstStyle/>
          <a:p>
            <a:pPr algn="just"/>
            <a:r>
              <a:rPr lang="el-GR" sz="2000" dirty="0">
                <a:solidFill>
                  <a:srgbClr val="002060"/>
                </a:solidFill>
              </a:rPr>
              <a:t>Σημειώνεται ότι η αξιολόγηση της εκτέλεσης των καθηκόντων γίνεται σε τρία επίπεδα: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Επίπεδο Δράσης: Αξιολόγηση της ικανότητας ενός ασκούμενου ή μίας ομάδας ασκούμενων να επιτελέσουν μία συγκεκριμένη δράση. Τα επίπεδα αξιολόγησης της εκτέλεσης μίας δράσης είναι συνήθως ποιοτικά: Πλήρως, Μερικώς, Καθόλου, Δεν εφαρμόζεται. Σε συγκεκριμένες όμως δράσεις είναι δυνατόν να μπορούν να διατυπωθούν και να χρησιμοποιηθούν ποσοτικά κριτήρια (π.χ. άφιξη στο σημείο του συμβάντος εντός 5΄ λεπτών της ώρας). Αυτού του είδους η αξιολόγηση, οδηγεί σε προτάσεις διορθωτικών ενεργειών, που είναι σχετικές με εκπαιδεύσεις προσωπικού, τροποποιήσεις κατευθυντήριων οδηγιών, προμήθεια νέου ή τροποποιήσεις υφιστάμενου εξοπλισμού, κλπ. </a:t>
            </a:r>
            <a:endParaRPr lang="el-GR" sz="2000" dirty="0" smtClean="0">
              <a:solidFill>
                <a:srgbClr val="002060"/>
              </a:solidFill>
            </a:endParaRPr>
          </a:p>
          <a:p>
            <a:pPr algn="just"/>
            <a:endParaRPr lang="el-GR" sz="2000" dirty="0">
              <a:solidFill>
                <a:srgbClr val="002060"/>
              </a:solidFill>
            </a:endParaRPr>
          </a:p>
          <a:p>
            <a:pPr algn="just"/>
            <a:r>
              <a:rPr lang="el-GR" sz="2000" dirty="0" smtClean="0">
                <a:solidFill>
                  <a:srgbClr val="002060"/>
                </a:solidFill>
              </a:rPr>
              <a:t> </a:t>
            </a:r>
            <a:r>
              <a:rPr lang="el-GR" sz="2000" dirty="0">
                <a:solidFill>
                  <a:srgbClr val="002060"/>
                </a:solidFill>
              </a:rPr>
              <a:t> Επίπεδο Λειτουργίας: Αξιολόγηση της ικανότητας ενός ή περισσοτέρων από τους ασκούμενους φορείς ή ενός διοικητικού επιπέδου (στρατηγικό, επιχειρησιακό, τακτικό) να επιτελέσει μία συγκεκριμένη λειτουργία. Μία λειτουργία αποτελείται από ένα σύνολο δράσεων η υλοποίηση των οποίων είναι απαραίτητη για την επίτευξη ενός αντικειμενικού στόχου. Αυτού του είδους η αξιολόγηση, οδηγεί σε προτάσεις διορθωτικών ενεργειών, που είναι σχετικές με σχέδια, κατευθυντήριες οδηγίες, συμφωνίες συνεργασίας, κοινές εκπαιδεύσεις, κλπ.  Επίπεδο Αποστολής: Αξιολόγηση της ικανότητας ολόκληρου του μηχανισμού πολιτικής προστασίας, που εμπλέκεται σύμφωνα με το σενάριο της άσκησης στη διαχείριση της κατάστασης έκτακτης ανάγκης να φέρει εις πέρας τη γενική αποστολή του. </a:t>
            </a:r>
          </a:p>
        </p:txBody>
      </p:sp>
    </p:spTree>
    <p:extLst>
      <p:ext uri="{BB962C8B-B14F-4D97-AF65-F5344CB8AC3E}">
        <p14:creationId xmlns:p14="http://schemas.microsoft.com/office/powerpoint/2010/main" val="245611300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hord 38">
            <a:extLst>
              <a:ext uri="{FF2B5EF4-FFF2-40B4-BE49-F238E27FC236}">
                <a16:creationId xmlns="" xmlns:a16="http://schemas.microsoft.com/office/drawing/2014/main" id="{284AD387-FD7A-4FAE-86E7-99768FD2F34F}"/>
              </a:ext>
            </a:extLst>
          </p:cNvPr>
          <p:cNvSpPr/>
          <p:nvPr/>
        </p:nvSpPr>
        <p:spPr>
          <a:xfrm>
            <a:off x="6196747" y="2404516"/>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Oval 7">
            <a:extLst>
              <a:ext uri="{FF2B5EF4-FFF2-40B4-BE49-F238E27FC236}">
                <a16:creationId xmlns="" xmlns:a16="http://schemas.microsoft.com/office/drawing/2014/main" id="{5B3365E1-0E4A-4E37-8487-402BEAEC4C18}"/>
              </a:ext>
            </a:extLst>
          </p:cNvPr>
          <p:cNvSpPr/>
          <p:nvPr/>
        </p:nvSpPr>
        <p:spPr>
          <a:xfrm>
            <a:off x="4864310" y="1452300"/>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44" name="Group 2">
            <a:extLst>
              <a:ext uri="{FF2B5EF4-FFF2-40B4-BE49-F238E27FC236}">
                <a16:creationId xmlns:a16="http://schemas.microsoft.com/office/drawing/2014/main" xmlns="" id="{24B0FF5B-5857-4DD2-8316-525F7AB76D4C}"/>
              </a:ext>
            </a:extLst>
          </p:cNvPr>
          <p:cNvGrpSpPr/>
          <p:nvPr/>
        </p:nvGrpSpPr>
        <p:grpSpPr>
          <a:xfrm>
            <a:off x="11426" y="113750"/>
            <a:ext cx="6983876" cy="856525"/>
            <a:chOff x="5207975" y="2573079"/>
            <a:chExt cx="6983876" cy="1711842"/>
          </a:xfrm>
          <a:solidFill>
            <a:schemeClr val="bg1">
              <a:lumMod val="65000"/>
            </a:schemeClr>
          </a:solidFill>
        </p:grpSpPr>
        <p:sp>
          <p:nvSpPr>
            <p:cNvPr id="46" name="Rectangle 1">
              <a:extLst>
                <a:ext uri="{FF2B5EF4-FFF2-40B4-BE49-F238E27FC236}">
                  <a16:creationId xmlns:a16="http://schemas.microsoft.com/office/drawing/2014/main" xmlns="" id="{2FD24A37-A04F-4CF8-80D7-1D65CB9073FD}"/>
                </a:ext>
              </a:extLst>
            </p:cNvPr>
            <p:cNvSpPr/>
            <p:nvPr/>
          </p:nvSpPr>
          <p:spPr>
            <a:xfrm>
              <a:off x="5208124" y="2573079"/>
              <a:ext cx="6983727"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5">
              <a:extLst>
                <a:ext uri="{FF2B5EF4-FFF2-40B4-BE49-F238E27FC236}">
                  <a16:creationId xmlns:a16="http://schemas.microsoft.com/office/drawing/2014/main" xmlns="" id="{AE50E034-FB76-415F-B18C-807D285EA85C}"/>
                </a:ext>
              </a:extLst>
            </p:cNvPr>
            <p:cNvSpPr/>
            <p:nvPr/>
          </p:nvSpPr>
          <p:spPr>
            <a:xfrm>
              <a:off x="5207975" y="2573079"/>
              <a:ext cx="168406" cy="1711842"/>
            </a:xfrm>
            <a:prstGeom prst="rect">
              <a:avLst/>
            </a:prstGeom>
            <a:grp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2" name="Oval 31">
            <a:extLst>
              <a:ext uri="{FF2B5EF4-FFF2-40B4-BE49-F238E27FC236}">
                <a16:creationId xmlns:a16="http://schemas.microsoft.com/office/drawing/2014/main" xmlns="" id="{B045EE25-DCE2-4FB4-860D-261F38F2DE44}"/>
              </a:ext>
            </a:extLst>
          </p:cNvPr>
          <p:cNvSpPr/>
          <p:nvPr/>
        </p:nvSpPr>
        <p:spPr>
          <a:xfrm>
            <a:off x="4759867" y="4245742"/>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 name="TextBox 2"/>
          <p:cNvSpPr txBox="1"/>
          <p:nvPr/>
        </p:nvSpPr>
        <p:spPr>
          <a:xfrm>
            <a:off x="7474857" y="542012"/>
            <a:ext cx="4194629" cy="369332"/>
          </a:xfrm>
          <a:prstGeom prst="rect">
            <a:avLst/>
          </a:prstGeom>
          <a:noFill/>
        </p:spPr>
        <p:txBody>
          <a:bodyPr wrap="square" rtlCol="0">
            <a:spAutoFit/>
          </a:bodyPr>
          <a:lstStyle/>
          <a:p>
            <a:pPr algn="ctr"/>
            <a:r>
              <a:rPr lang="el-GR" b="1" dirty="0" smtClean="0">
                <a:solidFill>
                  <a:srgbClr val="002060"/>
                </a:solidFill>
              </a:rPr>
              <a:t>ΑΠΟΤΙΜΗΣΗ</a:t>
            </a:r>
            <a:endParaRPr lang="el-GR" b="1" dirty="0">
              <a:solidFill>
                <a:srgbClr val="002060"/>
              </a:solidFill>
            </a:endParaRPr>
          </a:p>
        </p:txBody>
      </p:sp>
      <p:sp>
        <p:nvSpPr>
          <p:cNvPr id="4" name="Ορθογώνιο 3"/>
          <p:cNvSpPr/>
          <p:nvPr/>
        </p:nvSpPr>
        <p:spPr>
          <a:xfrm>
            <a:off x="179832" y="1216307"/>
            <a:ext cx="11692854" cy="1015663"/>
          </a:xfrm>
          <a:prstGeom prst="rect">
            <a:avLst/>
          </a:prstGeom>
        </p:spPr>
        <p:txBody>
          <a:bodyPr wrap="square">
            <a:spAutoFit/>
          </a:bodyPr>
          <a:lstStyle/>
          <a:p>
            <a:pPr algn="just"/>
            <a:r>
              <a:rPr lang="el-GR" sz="2000" dirty="0" smtClean="0">
                <a:solidFill>
                  <a:srgbClr val="002060"/>
                </a:solidFill>
              </a:rPr>
              <a:t> </a:t>
            </a:r>
            <a:r>
              <a:rPr lang="el-GR" sz="2000" dirty="0">
                <a:solidFill>
                  <a:srgbClr val="002060"/>
                </a:solidFill>
              </a:rPr>
              <a:t>Επίπεδο Αποστολής: Αξιολόγηση της ικανότητας ολόκληρου του μηχανισμού πολιτικής προστασίας, που εμπλέκεται σύμφωνα με το σενάριο της άσκησης στη διαχείριση της κατάστασης έκτακτης ανάγκης να φέρει εις πέρας τη γενική αποστολή του. </a:t>
            </a:r>
          </a:p>
        </p:txBody>
      </p:sp>
      <p:sp>
        <p:nvSpPr>
          <p:cNvPr id="12" name="Ορθογώνιο 11"/>
          <p:cNvSpPr/>
          <p:nvPr/>
        </p:nvSpPr>
        <p:spPr>
          <a:xfrm>
            <a:off x="1460743" y="113750"/>
            <a:ext cx="4635179" cy="954107"/>
          </a:xfrm>
          <a:prstGeom prst="rect">
            <a:avLst/>
          </a:prstGeom>
        </p:spPr>
        <p:txBody>
          <a:bodyPr wrap="none">
            <a:spAutoFit/>
          </a:bodyPr>
          <a:lstStyle/>
          <a:p>
            <a:pPr algn="ctr"/>
            <a:r>
              <a:rPr lang="el-GR" sz="2800" b="1" dirty="0" smtClean="0">
                <a:solidFill>
                  <a:srgbClr val="002060"/>
                </a:solidFill>
              </a:rPr>
              <a:t>ΟΔΗΓΙΕΣ ΣΧΕΔΙΑΣΗΣ  &amp;</a:t>
            </a:r>
          </a:p>
          <a:p>
            <a:pPr algn="ctr"/>
            <a:r>
              <a:rPr lang="el-GR" sz="2800" b="1" dirty="0" smtClean="0">
                <a:solidFill>
                  <a:srgbClr val="002060"/>
                </a:solidFill>
              </a:rPr>
              <a:t> ΔΙΕΞΑΓΩΓΗΣ ΑΣΚΗΣΕΩΝ</a:t>
            </a:r>
            <a:endParaRPr lang="el-GR" sz="2800" b="1" dirty="0">
              <a:solidFill>
                <a:srgbClr val="002060"/>
              </a:solidFill>
            </a:endParaRPr>
          </a:p>
        </p:txBody>
      </p:sp>
    </p:spTree>
    <p:extLst>
      <p:ext uri="{BB962C8B-B14F-4D97-AF65-F5344CB8AC3E}">
        <p14:creationId xmlns:p14="http://schemas.microsoft.com/office/powerpoint/2010/main" val="367106453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E6084E4B-5F7E-4B0D-9538-D7ABEB183593}"/>
              </a:ext>
            </a:extLst>
          </p:cNvPr>
          <p:cNvSpPr/>
          <p:nvPr/>
        </p:nvSpPr>
        <p:spPr>
          <a:xfrm>
            <a:off x="7857460" y="1"/>
            <a:ext cx="4334539" cy="6858000"/>
          </a:xfrm>
          <a:prstGeom prst="rect">
            <a:avLst/>
          </a:prstGeom>
          <a:solidFill>
            <a:schemeClr val="tx2">
              <a:lumMod val="40000"/>
              <a:lumOff val="6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TextBox 3">
            <a:extLst>
              <a:ext uri="{FF2B5EF4-FFF2-40B4-BE49-F238E27FC236}">
                <a16:creationId xmlns="" xmlns:a16="http://schemas.microsoft.com/office/drawing/2014/main" id="{DF691C40-340A-44BC-A6B3-C3A20A9ED913}"/>
              </a:ext>
            </a:extLst>
          </p:cNvPr>
          <p:cNvSpPr txBox="1"/>
          <p:nvPr/>
        </p:nvSpPr>
        <p:spPr>
          <a:xfrm>
            <a:off x="7857460" y="2629120"/>
            <a:ext cx="4334539" cy="995209"/>
          </a:xfrm>
          <a:prstGeom prst="rect">
            <a:avLst/>
          </a:prstGeom>
          <a:noFill/>
        </p:spPr>
        <p:txBody>
          <a:bodyPr wrap="square" rtlCol="0" anchor="ctr">
            <a:spAutoFit/>
          </a:bodyPr>
          <a:lstStyle/>
          <a:p>
            <a:pPr algn="ctr"/>
            <a:r>
              <a:rPr lang="en-US" altLang="ko-KR" sz="5867" dirty="0">
                <a:solidFill>
                  <a:schemeClr val="bg1"/>
                </a:solidFill>
                <a:cs typeface="Arial" pitchFamily="34" charset="0"/>
              </a:rPr>
              <a:t>Thank You</a:t>
            </a:r>
            <a:endParaRPr lang="ko-KR" altLang="en-US" sz="5867" dirty="0">
              <a:solidFill>
                <a:schemeClr val="bg1"/>
              </a:solidFill>
              <a:cs typeface="Arial" pitchFamily="34" charset="0"/>
            </a:endParaRPr>
          </a:p>
        </p:txBody>
      </p:sp>
      <p:pic>
        <p:nvPicPr>
          <p:cNvPr id="450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28297" y="3134436"/>
            <a:ext cx="6596063" cy="290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6912040"/>
      </p:ext>
    </p:extLst>
  </p:cSld>
  <p:clrMapOvr>
    <a:masterClrMapping/>
  </p:clrMapOvr>
</p:sld>
</file>

<file path=ppt/theme/theme1.xml><?xml version="1.0" encoding="utf-8"?>
<a:theme xmlns:a="http://schemas.openxmlformats.org/drawingml/2006/main" name="Cover and End Slide Master">
  <a:themeElements>
    <a:clrScheme name="ALLPPT-COLOR-A33">
      <a:dk1>
        <a:sysClr val="windowText" lastClr="000000"/>
      </a:dk1>
      <a:lt1>
        <a:sysClr val="window" lastClr="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COLOR-A33">
      <a:dk1>
        <a:sysClr val="windowText" lastClr="000000"/>
      </a:dk1>
      <a:lt1>
        <a:sysClr val="window" lastClr="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COLOR-A33">
      <a:dk1>
        <a:sysClr val="windowText" lastClr="000000"/>
      </a:dk1>
      <a:lt1>
        <a:sysClr val="window" lastClr="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5412</TotalTime>
  <Words>14485</Words>
  <Application>Microsoft Office PowerPoint</Application>
  <PresentationFormat>Προσαρμογή</PresentationFormat>
  <Paragraphs>1071</Paragraphs>
  <Slides>116</Slides>
  <Notes>1</Notes>
  <HiddenSlides>0</HiddenSlides>
  <MMClips>0</MMClips>
  <ScaleCrop>false</ScaleCrop>
  <HeadingPairs>
    <vt:vector size="4" baseType="variant">
      <vt:variant>
        <vt:lpstr>Θέμα</vt:lpstr>
      </vt:variant>
      <vt:variant>
        <vt:i4>3</vt:i4>
      </vt:variant>
      <vt:variant>
        <vt:lpstr>Τίτλοι διαφανειών</vt:lpstr>
      </vt:variant>
      <vt:variant>
        <vt:i4>116</vt:i4>
      </vt:variant>
    </vt:vector>
  </HeadingPairs>
  <TitlesOfParts>
    <vt:vector size="119" baseType="lpstr">
      <vt:lpstr>Cover and End Slide Master</vt:lpstr>
      <vt:lpstr>Contents Slide Master</vt:lpstr>
      <vt:lpstr>Section Break Slide Master</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Χρήστης των Windows</cp:lastModifiedBy>
  <cp:revision>405</cp:revision>
  <dcterms:created xsi:type="dcterms:W3CDTF">2019-01-14T06:35:35Z</dcterms:created>
  <dcterms:modified xsi:type="dcterms:W3CDTF">2021-06-03T16:01:43Z</dcterms:modified>
</cp:coreProperties>
</file>