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CD54-4BAB-41F5-9D0D-DAD2D06AE0D3}" type="datetimeFigureOut">
              <a:rPr lang="el-GR" smtClean="0"/>
              <a:t>12/3/2021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5C2FA-6F48-43EA-B6DC-88FDCBE402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1679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CD54-4BAB-41F5-9D0D-DAD2D06AE0D3}" type="datetimeFigureOut">
              <a:rPr lang="el-GR" smtClean="0"/>
              <a:t>12/3/2021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5C2FA-6F48-43EA-B6DC-88FDCBE402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1549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CD54-4BAB-41F5-9D0D-DAD2D06AE0D3}" type="datetimeFigureOut">
              <a:rPr lang="el-GR" smtClean="0"/>
              <a:t>12/3/2021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5C2FA-6F48-43EA-B6DC-88FDCBE402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0436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CD54-4BAB-41F5-9D0D-DAD2D06AE0D3}" type="datetimeFigureOut">
              <a:rPr lang="el-GR" smtClean="0"/>
              <a:t>12/3/2021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5C2FA-6F48-43EA-B6DC-88FDCBE402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8727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CD54-4BAB-41F5-9D0D-DAD2D06AE0D3}" type="datetimeFigureOut">
              <a:rPr lang="el-GR" smtClean="0"/>
              <a:t>12/3/2021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5C2FA-6F48-43EA-B6DC-88FDCBE402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0671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CD54-4BAB-41F5-9D0D-DAD2D06AE0D3}" type="datetimeFigureOut">
              <a:rPr lang="el-GR" smtClean="0"/>
              <a:t>12/3/2021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5C2FA-6F48-43EA-B6DC-88FDCBE402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30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CD54-4BAB-41F5-9D0D-DAD2D06AE0D3}" type="datetimeFigureOut">
              <a:rPr lang="el-GR" smtClean="0"/>
              <a:t>12/3/2021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5C2FA-6F48-43EA-B6DC-88FDCBE402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821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CD54-4BAB-41F5-9D0D-DAD2D06AE0D3}" type="datetimeFigureOut">
              <a:rPr lang="el-GR" smtClean="0"/>
              <a:t>12/3/2021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5C2FA-6F48-43EA-B6DC-88FDCBE402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563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CD54-4BAB-41F5-9D0D-DAD2D06AE0D3}" type="datetimeFigureOut">
              <a:rPr lang="el-GR" smtClean="0"/>
              <a:t>12/3/2021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5C2FA-6F48-43EA-B6DC-88FDCBE402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7595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CD54-4BAB-41F5-9D0D-DAD2D06AE0D3}" type="datetimeFigureOut">
              <a:rPr lang="el-GR" smtClean="0"/>
              <a:t>12/3/2021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5C2FA-6F48-43EA-B6DC-88FDCBE402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8984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6CD54-4BAB-41F5-9D0D-DAD2D06AE0D3}" type="datetimeFigureOut">
              <a:rPr lang="el-GR" smtClean="0"/>
              <a:t>12/3/2021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5C2FA-6F48-43EA-B6DC-88FDCBE402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4931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6CD54-4BAB-41F5-9D0D-DAD2D06AE0D3}" type="datetimeFigureOut">
              <a:rPr lang="el-GR" smtClean="0"/>
              <a:t>12/3/2021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5C2FA-6F48-43EA-B6DC-88FDCBE402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302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Θέση περιεχομένου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1391474"/>
              </p:ext>
            </p:extLst>
          </p:nvPr>
        </p:nvGraphicFramePr>
        <p:xfrm>
          <a:off x="0" y="620688"/>
          <a:ext cx="9143999" cy="6249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92450"/>
                <a:gridCol w="1588395"/>
                <a:gridCol w="3563154"/>
              </a:tblGrid>
              <a:tr h="7387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ΣΤΟΧΟΙ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(επιθυμητές γνώσεις-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δεξιότητες-ικανότητες)</a:t>
                      </a:r>
                      <a:endParaRPr lang="el-G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ΘΕΜΑΤΙΚΕΣ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ΕΝΟΤΗΤΕΣ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(Τίτλοι)</a:t>
                      </a:r>
                      <a:endParaRPr lang="el-G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smtClean="0">
                          <a:effectLst/>
                        </a:rPr>
                        <a:t>ΠΕΡΙΕΧΟΜΕΝΟ </a:t>
                      </a:r>
                      <a:r>
                        <a:rPr lang="el-GR" sz="1400">
                          <a:effectLst/>
                        </a:rPr>
                        <a:t>ΕΝΟΤΗΤΩΝ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(περιγραφή)</a:t>
                      </a:r>
                      <a:endParaRPr lang="el-G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</a:tr>
              <a:tr h="551058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Μετά το τέλος της </a:t>
                      </a:r>
                      <a:r>
                        <a:rPr lang="el-GR" sz="1400" dirty="0" smtClean="0">
                          <a:effectLst/>
                        </a:rPr>
                        <a:t>ενότητας </a:t>
                      </a:r>
                      <a:r>
                        <a:rPr lang="el-GR" sz="1400" dirty="0">
                          <a:effectLst/>
                        </a:rPr>
                        <a:t>θα είστε  σε θέση να: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 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400" dirty="0">
                          <a:effectLst/>
                        </a:rPr>
                        <a:t>Κατανοείτε  τη διαδικασία της επικοινωνίας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400" dirty="0">
                          <a:effectLst/>
                        </a:rPr>
                        <a:t>Γνωρίζετε τις μορφές επικοινωνίας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400" dirty="0">
                          <a:effectLst/>
                        </a:rPr>
                        <a:t>Επιλέγετε τη μορφή &amp; το είδος  της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επικοινωνίας ανάλογα με τη σημασία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του μηνύματος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400" dirty="0">
                          <a:effectLst/>
                        </a:rPr>
                        <a:t>Επικοινωνείτε χωρίς να δημιουργούνται παρανοήσεις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400" dirty="0">
                          <a:effectLst/>
                        </a:rPr>
                        <a:t>Αναγνωρίζετε τη σημασία της ενίσχυσης της επικοινωνιακής δεξιότητας για την άσκηση οποιοδήποτε ρόλου και για την βελτίωση της ατομικής – εταιρικής απόδοσης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400" dirty="0">
                          <a:effectLst/>
                        </a:rPr>
                        <a:t>Εφαρμόζετε τις αρχές της αποτελεσματικής επικοινωνίας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400" dirty="0">
                          <a:effectLst/>
                        </a:rPr>
                        <a:t>Κατανοείτε τη σημασία της γλώσσας του σώματος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400" dirty="0">
                          <a:effectLst/>
                        </a:rPr>
                        <a:t>Χρησιμοποιείτε ορθά τον προφορικό λόγο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400" dirty="0">
                          <a:effectLst/>
                        </a:rPr>
                        <a:t>Εφαρμόζετε ορθή τηλεφωνική συμπεριφορά</a:t>
                      </a:r>
                      <a:endParaRPr lang="el-G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Βασικές αρχές και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τεχνικές επικοινωνίας.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Εξάλειψη εμποδίων στην επικοινωνία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Αποτελεσματικές τεχνικές επικοινωνίας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 </a:t>
                      </a:r>
                      <a:endParaRPr lang="el-G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el-GR" sz="1400" dirty="0">
                          <a:effectLst/>
                        </a:rPr>
                        <a:t>Διαδικασία επικοινωνίας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el-GR" sz="1400" dirty="0">
                          <a:effectLst/>
                        </a:rPr>
                        <a:t>Μήνυμα, ρόλοι, κανάλια επικοινωνία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el-GR" sz="1400" dirty="0">
                          <a:effectLst/>
                        </a:rPr>
                        <a:t>Μορφές επικοινωνίας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el-GR" sz="1400" dirty="0">
                          <a:effectLst/>
                        </a:rPr>
                        <a:t>Λεκτική και μη λεκτική επικοινωνία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el-GR" sz="1400" dirty="0">
                          <a:effectLst/>
                        </a:rPr>
                        <a:t>Γλώσσα του σώματος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el-GR" sz="1400" dirty="0">
                          <a:effectLst/>
                        </a:rPr>
                        <a:t>Εξάλειψη εμποδίων στην επικοινωνία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el-GR" sz="1400" dirty="0">
                          <a:effectLst/>
                        </a:rPr>
                        <a:t>Φραγμοί της διαπροσωπικής επικοινωνίας</a:t>
                      </a:r>
                    </a:p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el-GR" sz="1400" dirty="0">
                          <a:effectLst/>
                        </a:rPr>
                        <a:t>Τηλεφωνική Επικοινωνία </a:t>
                      </a:r>
                    </a:p>
                    <a:p>
                      <a:pPr marL="342900" lvl="0" indent="-720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400" dirty="0">
                          <a:effectLst/>
                        </a:rPr>
                        <a:t>Διαχείριση εισερχομένων κλήσεων και αιτήματα πελατών</a:t>
                      </a:r>
                    </a:p>
                    <a:p>
                      <a:pPr marL="342900" lvl="0" indent="-720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400" dirty="0">
                          <a:effectLst/>
                        </a:rPr>
                        <a:t>Διαχείριση εξερχομένων κλήσεων για παροχή υπηρεσιών</a:t>
                      </a:r>
                    </a:p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el-GR" sz="1400" dirty="0">
                          <a:effectLst/>
                        </a:rPr>
                        <a:t>Αποτελεσματική τηλεφωνική συμπεριφορά</a:t>
                      </a:r>
                    </a:p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el-GR" sz="1400" dirty="0">
                          <a:effectLst/>
                        </a:rPr>
                        <a:t>Γραπτή επικοινωνία</a:t>
                      </a:r>
                    </a:p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el-GR" sz="1400" dirty="0">
                          <a:effectLst/>
                        </a:rPr>
                        <a:t>Προφορική Επικοινωνία</a:t>
                      </a:r>
                    </a:p>
                    <a:p>
                      <a:pPr marL="342900" lvl="0" indent="-720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400" dirty="0">
                          <a:effectLst/>
                        </a:rPr>
                        <a:t>Κατανοώντας ο ένας τον άλλον</a:t>
                      </a:r>
                    </a:p>
                    <a:p>
                      <a:pPr marL="342900" lvl="0" indent="-720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400" dirty="0">
                          <a:effectLst/>
                        </a:rPr>
                        <a:t>Ενεργητική ακρόαση</a:t>
                      </a:r>
                    </a:p>
                    <a:p>
                      <a:pPr marL="342900" lvl="0" indent="-720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400" dirty="0">
                          <a:effectLst/>
                        </a:rPr>
                        <a:t>Επικοινωνώντας με το λόγο</a:t>
                      </a:r>
                    </a:p>
                    <a:p>
                      <a:pPr marL="342900" lvl="0" indent="-720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1400" dirty="0">
                          <a:effectLst/>
                        </a:rPr>
                        <a:t>Τεχνικές ερωτήσεων</a:t>
                      </a:r>
                    </a:p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el-GR" sz="1400" dirty="0">
                          <a:effectLst/>
                        </a:rPr>
                        <a:t>Επικοινωνία με σώμα, βλέμμα, κίνηση, φωνή – Γλώσσα σώματος</a:t>
                      </a:r>
                      <a:endParaRPr lang="el-G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541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Προβολή στην οθόνη (4:3)</PresentationFormat>
  <Paragraphs>56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yiannis</dc:creator>
  <cp:lastModifiedBy>yiannis</cp:lastModifiedBy>
  <cp:revision>1</cp:revision>
  <dcterms:created xsi:type="dcterms:W3CDTF">2021-03-12T15:10:21Z</dcterms:created>
  <dcterms:modified xsi:type="dcterms:W3CDTF">2021-03-12T15:10:39Z</dcterms:modified>
</cp:coreProperties>
</file>