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6" r:id="rId3"/>
    <p:sldId id="257" r:id="rId4"/>
    <p:sldId id="263"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6" autoAdjust="0"/>
    <p:restoredTop sz="94633" autoAdjust="0"/>
  </p:normalViewPr>
  <p:slideViewPr>
    <p:cSldViewPr>
      <p:cViewPr varScale="1">
        <p:scale>
          <a:sx n="68" d="100"/>
          <a:sy n="68" d="100"/>
        </p:scale>
        <p:origin x="898"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354E4A7-DA81-4662-BA92-6A6C3CDFD996}" type="datetimeFigureOut">
              <a:rPr lang="el-GR" smtClean="0"/>
              <a:t>21/4/2021</a:t>
            </a:fld>
            <a:endParaRPr lang="el-G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l-G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E53E675-3FC9-43B1-BC78-D16B8D59F803}" type="slidenum">
              <a:rPr lang="el-GR" smtClean="0"/>
              <a:t>‹#›</a:t>
            </a:fld>
            <a:endParaRPr lang="el-G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l-GR"/>
              <a:t>Στυλ κύριου τίτλου</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nchor="ct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8354E4A7-DA81-4662-BA92-6A6C3CDFD996}" type="datetimeFigureOut">
              <a:rPr lang="el-GR" smtClean="0"/>
              <a:t>21/4/2021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E53E675-3FC9-43B1-BC78-D16B8D59F803}" type="slidenum">
              <a:rPr lang="el-GR" smtClean="0"/>
              <a:t>‹#›</a:t>
            </a:fld>
            <a:endParaRPr lang="el-G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8354E4A7-DA81-4662-BA92-6A6C3CDFD996}" type="datetimeFigureOut">
              <a:rPr lang="el-GR" smtClean="0"/>
              <a:t>21/4/2021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E53E675-3FC9-43B1-BC78-D16B8D59F803}" type="slidenum">
              <a:rPr lang="el-GR" smtClean="0"/>
              <a:t>‹#›</a:t>
            </a:fld>
            <a:endParaRPr lang="el-G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8354E4A7-DA81-4662-BA92-6A6C3CDFD996}" type="datetimeFigureOut">
              <a:rPr lang="el-GR" smtClean="0"/>
              <a:t>21/4/2021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E53E675-3FC9-43B1-BC78-D16B8D59F803}" type="slidenum">
              <a:rPr lang="el-GR" smtClean="0"/>
              <a:t>‹#›</a:t>
            </a:fld>
            <a:endParaRPr lang="el-GR"/>
          </a:p>
        </p:txBody>
      </p:sp>
      <p:sp>
        <p:nvSpPr>
          <p:cNvPr id="11" name="Title 10"/>
          <p:cNvSpPr>
            <a:spLocks noGrp="1"/>
          </p:cNvSpPr>
          <p:nvPr>
            <p:ph type="title"/>
          </p:nvPr>
        </p:nvSpPr>
        <p:spPr/>
        <p:txBody>
          <a:bodyPr/>
          <a:lstStyle/>
          <a:p>
            <a:r>
              <a:rPr lang="el-GR"/>
              <a:t>Στυλ κύριου τίτλου</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8354E4A7-DA81-4662-BA92-6A6C3CDFD996}" type="datetimeFigureOut">
              <a:rPr lang="el-GR" smtClean="0"/>
              <a:t>21/4/2021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E53E675-3FC9-43B1-BC78-D16B8D59F803}"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354E4A7-DA81-4662-BA92-6A6C3CDFD996}" type="datetimeFigureOut">
              <a:rPr lang="el-GR" smtClean="0"/>
              <a:t>21/4/2021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E53E675-3FC9-43B1-BC78-D16B8D59F803}" type="slidenum">
              <a:rPr lang="el-GR" smtClean="0"/>
              <a:t>‹#›</a:t>
            </a:fld>
            <a:endParaRPr lang="el-GR"/>
          </a:p>
        </p:txBody>
      </p:sp>
      <p:sp>
        <p:nvSpPr>
          <p:cNvPr id="12" name="Title 11"/>
          <p:cNvSpPr>
            <a:spLocks noGrp="1"/>
          </p:cNvSpPr>
          <p:nvPr>
            <p:ph type="title"/>
          </p:nvPr>
        </p:nvSpPr>
        <p:spPr/>
        <p:txBody>
          <a:bodyPr/>
          <a:lstStyle>
            <a:lvl1pPr>
              <a:defRPr>
                <a:solidFill>
                  <a:schemeClr val="tx2"/>
                </a:solidFill>
              </a:defRPr>
            </a:lvl1pPr>
          </a:lstStyle>
          <a:p>
            <a:r>
              <a:rPr lang="el-GR"/>
              <a:t>Στυλ κύριου τίτλου</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8354E4A7-DA81-4662-BA92-6A6C3CDFD996}" type="datetimeFigureOut">
              <a:rPr lang="el-GR" smtClean="0"/>
              <a:t>21/4/2021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E53E675-3FC9-43B1-BC78-D16B8D59F803}" type="slidenum">
              <a:rPr lang="el-GR" smtClean="0"/>
              <a:t>‹#›</a:t>
            </a:fld>
            <a:endParaRPr lang="el-G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8354E4A7-DA81-4662-BA92-6A6C3CDFD996}" type="datetimeFigureOut">
              <a:rPr lang="el-GR" smtClean="0"/>
              <a:t>21/4/2021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E53E675-3FC9-43B1-BC78-D16B8D59F803}" type="slidenum">
              <a:rPr lang="el-GR" smtClean="0"/>
              <a:t>‹#›</a:t>
            </a:fld>
            <a:endParaRPr lang="el-G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4E4A7-DA81-4662-BA92-6A6C3CDFD996}" type="datetimeFigureOut">
              <a:rPr lang="el-GR" smtClean="0"/>
              <a:t>21/4/2021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E53E675-3FC9-43B1-BC78-D16B8D59F80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l-GR"/>
              <a:t>Στυλ κύριου τίτλου</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8354E4A7-DA81-4662-BA92-6A6C3CDFD996}" type="datetimeFigureOut">
              <a:rPr lang="el-GR" smtClean="0"/>
              <a:t>21/4/2021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E53E675-3FC9-43B1-BC78-D16B8D59F80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l-GR"/>
              <a:t>Στυλ κύριου τίτλου</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8354E4A7-DA81-4662-BA92-6A6C3CDFD996}" type="datetimeFigureOut">
              <a:rPr lang="el-GR" smtClean="0"/>
              <a:t>21/4/2021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E53E675-3FC9-43B1-BC78-D16B8D59F80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354E4A7-DA81-4662-BA92-6A6C3CDFD996}" type="datetimeFigureOut">
              <a:rPr lang="el-GR" smtClean="0"/>
              <a:t>21/4/2021</a:t>
            </a:fld>
            <a:endParaRPr lang="el-G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l-G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E53E675-3FC9-43B1-BC78-D16B8D59F80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p:txBody>
          <a:bodyPr>
            <a:normAutofit/>
          </a:bodyPr>
          <a:lstStyle/>
          <a:p>
            <a:pPr marL="0" indent="0">
              <a:buNone/>
            </a:pPr>
            <a:r>
              <a:rPr lang="el-GR" sz="2400" dirty="0"/>
              <a:t>Το σύστημα ΠΟΘeN υλοποιεί την ενιαία ηλεκτρονική υποβολή των Δηλώσεων Περιουσιακής Κατάστασης (Δ.Π.Κ.) και Δήλωσης Οικονομικών Συμφερόντων (Δ.Ο.Σ.) του συνόλου των υπόχρεων προς όλους τους Φορείς Ελέγχου που σχετίζονται με τις διατάξεις του ν.3213/2003. Πρόκειται για μια διαδικτυακή εφαρμογή που έχει υποστηρίζει ηλεκτρονικές υποβολές, δεχόμενη ετησίως περί τις 200.000 δηλώσεις που βασίζονται σε περίπου 4.000 καταστάσεις υπόχρεων προσώπων.</a:t>
            </a:r>
          </a:p>
        </p:txBody>
      </p:sp>
      <p:sp>
        <p:nvSpPr>
          <p:cNvPr id="2" name="Τίτλος 1"/>
          <p:cNvSpPr>
            <a:spLocks noGrp="1"/>
          </p:cNvSpPr>
          <p:nvPr>
            <p:ph type="title"/>
          </p:nvPr>
        </p:nvSpPr>
        <p:spPr/>
        <p:txBody>
          <a:bodyPr>
            <a:normAutofit fontScale="90000"/>
          </a:bodyPr>
          <a:lstStyle/>
          <a:p>
            <a:r>
              <a:rPr lang="el-GR" sz="3200" dirty="0"/>
              <a:t>ΕΙΣΑΓΩΓΗ - ΣΥΝΔΕΣΗ ΜΕ ΤΑ ΠΡΟΗΓΟΥΜΕΝΑ</a:t>
            </a:r>
          </a:p>
        </p:txBody>
      </p:sp>
    </p:spTree>
    <p:extLst>
      <p:ext uri="{BB962C8B-B14F-4D97-AF65-F5344CB8AC3E}">
        <p14:creationId xmlns:p14="http://schemas.microsoft.com/office/powerpoint/2010/main" val="3256870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p:txBody>
          <a:bodyPr>
            <a:normAutofit/>
          </a:bodyPr>
          <a:lstStyle/>
          <a:p>
            <a:pPr marL="0" indent="0">
              <a:buNone/>
            </a:pPr>
            <a:r>
              <a:rPr lang="el-GR" sz="2400" dirty="0"/>
              <a:t>Η διδακτική μας ενότητα βασίζεται στην ανάγκη επιμόρφωσης συγκεκριμένων στελεχών του Δημόσιου Τομέα που, σύμφωνα με το νόμο είναι επιφορτισμένα με το ιδιαιτέρως απαιτητικό </a:t>
            </a:r>
            <a:r>
              <a:rPr lang="el-GR" dirty="0"/>
              <a:t>έργο της σύνταξης των ετήσιων καταστάσεων υπόχρεων προσώπων σε δήλωση Πόθεν Έσχες, προερχόμενοι από όλους τους πιθανούς φορείς, ειδικότητες, κλάδους. Έτσι, θα επιταχυνθεί σε μεγάλο βαθμό η διάχυση της γνώσης στον Δημόσιο και ευρύτερο </a:t>
            </a:r>
            <a:r>
              <a:rPr lang="el-GR" sz="2400" dirty="0"/>
              <a:t>Δημόσιο τομέα. </a:t>
            </a:r>
          </a:p>
        </p:txBody>
      </p:sp>
      <p:sp>
        <p:nvSpPr>
          <p:cNvPr id="2" name="Τίτλος 1"/>
          <p:cNvSpPr>
            <a:spLocks noGrp="1"/>
          </p:cNvSpPr>
          <p:nvPr>
            <p:ph type="title"/>
          </p:nvPr>
        </p:nvSpPr>
        <p:spPr/>
        <p:txBody>
          <a:bodyPr>
            <a:normAutofit fontScale="90000"/>
          </a:bodyPr>
          <a:lstStyle/>
          <a:p>
            <a:r>
              <a:rPr lang="el-GR" sz="3200" dirty="0"/>
              <a:t>ΕΙΣΑΓΩΓΗ - ΣΥΝΔΕΣΗ ΜΕ ΤΑ ΠΡΟΗΓΟΥΜΕΝΑ</a:t>
            </a:r>
          </a:p>
        </p:txBody>
      </p:sp>
    </p:spTree>
    <p:extLst>
      <p:ext uri="{BB962C8B-B14F-4D97-AF65-F5344CB8AC3E}">
        <p14:creationId xmlns:p14="http://schemas.microsoft.com/office/powerpoint/2010/main" val="382594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p:txBody>
          <a:bodyPr>
            <a:normAutofit/>
          </a:bodyPr>
          <a:lstStyle/>
          <a:p>
            <a:pPr marL="0" indent="0">
              <a:buNone/>
            </a:pPr>
            <a:r>
              <a:rPr lang="el-GR" dirty="0"/>
              <a:t>Θα επικεντρωθούμε λοιπόν στην κατάρτιση όσων έχουν επιφορτιστεί με την ιδιότητα του προέδρου επιτροπών αξιολόγησης και παραλαβής προμηθειών άνω ενός συγκεκριμένου ποσού. Οι επιμορφούμενοι, μετά το πέρας της εκπαίδευσης θα είναι σε θέση πέρα από την σωστή συμπλήρωση του δικού τους πόθεν έσχες, να μεταφέρουν τις γνώσεις τους και στα υπόλοιπα μέλη των επιτροπών που προεδρεύουν. </a:t>
            </a:r>
          </a:p>
        </p:txBody>
      </p:sp>
      <p:sp>
        <p:nvSpPr>
          <p:cNvPr id="2" name="Τίτλος 1"/>
          <p:cNvSpPr>
            <a:spLocks noGrp="1"/>
          </p:cNvSpPr>
          <p:nvPr>
            <p:ph type="title"/>
          </p:nvPr>
        </p:nvSpPr>
        <p:spPr/>
        <p:txBody>
          <a:bodyPr>
            <a:normAutofit fontScale="90000"/>
          </a:bodyPr>
          <a:lstStyle/>
          <a:p>
            <a:r>
              <a:rPr lang="el-GR" sz="3200" dirty="0"/>
              <a:t>ΕΙΣΑΓΩΓΗ - ΣΥΝΔΕΣΗ ΜΕ ΤΑ ΠΡΟΗΓΟΥΜΕΝΑ</a:t>
            </a:r>
          </a:p>
        </p:txBody>
      </p:sp>
    </p:spTree>
    <p:extLst>
      <p:ext uri="{BB962C8B-B14F-4D97-AF65-F5344CB8AC3E}">
        <p14:creationId xmlns:p14="http://schemas.microsoft.com/office/powerpoint/2010/main" val="723548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p:txBody>
          <a:bodyPr>
            <a:noAutofit/>
          </a:bodyPr>
          <a:lstStyle/>
          <a:p>
            <a:pPr marL="0" indent="0">
              <a:lnSpc>
                <a:spcPts val="2600"/>
              </a:lnSpc>
              <a:spcBef>
                <a:spcPts val="200"/>
              </a:spcBef>
              <a:buNone/>
            </a:pPr>
            <a:r>
              <a:rPr lang="el-GR" sz="2400" dirty="0"/>
              <a:t>Πιο συγκεκριμένα, το επόμενο εικοσάλεπτο, θα επικεντρωθούμε στα εξής:</a:t>
            </a:r>
          </a:p>
          <a:p>
            <a:pPr marL="0" indent="0">
              <a:lnSpc>
                <a:spcPts val="2600"/>
              </a:lnSpc>
              <a:spcBef>
                <a:spcPts val="200"/>
              </a:spcBef>
              <a:spcAft>
                <a:spcPts val="600"/>
              </a:spcAft>
              <a:buNone/>
            </a:pPr>
            <a:endParaRPr lang="el-GR" sz="800" dirty="0"/>
          </a:p>
          <a:p>
            <a:pPr>
              <a:lnSpc>
                <a:spcPts val="2300"/>
              </a:lnSpc>
              <a:spcBef>
                <a:spcPts val="0"/>
              </a:spcBef>
              <a:spcAft>
                <a:spcPts val="600"/>
              </a:spcAft>
            </a:pPr>
            <a:r>
              <a:rPr lang="el-GR" sz="2400" dirty="0"/>
              <a:t>Χαρακτηριστικά των τραπεζικών καταθέσεων εσωτερικού</a:t>
            </a:r>
          </a:p>
          <a:p>
            <a:pPr>
              <a:lnSpc>
                <a:spcPts val="2300"/>
              </a:lnSpc>
              <a:spcBef>
                <a:spcPts val="200"/>
              </a:spcBef>
              <a:spcAft>
                <a:spcPts val="600"/>
              </a:spcAft>
            </a:pPr>
            <a:r>
              <a:rPr lang="el-GR" sz="2400" dirty="0"/>
              <a:t>Τις διαφορές με τις καταθέσεις εξωτερικού</a:t>
            </a:r>
          </a:p>
          <a:p>
            <a:pPr>
              <a:lnSpc>
                <a:spcPts val="2300"/>
              </a:lnSpc>
              <a:spcBef>
                <a:spcPts val="200"/>
              </a:spcBef>
              <a:spcAft>
                <a:spcPts val="600"/>
              </a:spcAft>
            </a:pPr>
            <a:r>
              <a:rPr lang="el-GR" sz="2400" dirty="0"/>
              <a:t>Ποια είναι τα λοιπά χρηματοοικονομικά προϊόντα που ενδιαφέρουν την εφαρμογή.</a:t>
            </a:r>
          </a:p>
          <a:p>
            <a:pPr>
              <a:lnSpc>
                <a:spcPts val="2300"/>
              </a:lnSpc>
              <a:spcBef>
                <a:spcPts val="200"/>
              </a:spcBef>
              <a:spcAft>
                <a:spcPts val="600"/>
              </a:spcAft>
            </a:pPr>
            <a:r>
              <a:rPr lang="el-GR" sz="2400" dirty="0"/>
              <a:t>Την </a:t>
            </a:r>
            <a:r>
              <a:rPr lang="el-GR" dirty="0"/>
              <a:t>ορθή καταχώριση των παραπάνω.</a:t>
            </a:r>
            <a:endParaRPr lang="el-GR" sz="2400" dirty="0"/>
          </a:p>
        </p:txBody>
      </p:sp>
      <p:sp>
        <p:nvSpPr>
          <p:cNvPr id="2" name="Τίτλος 1"/>
          <p:cNvSpPr>
            <a:spLocks noGrp="1"/>
          </p:cNvSpPr>
          <p:nvPr>
            <p:ph type="title"/>
          </p:nvPr>
        </p:nvSpPr>
        <p:spPr/>
        <p:txBody>
          <a:bodyPr>
            <a:normAutofit fontScale="90000"/>
          </a:bodyPr>
          <a:lstStyle/>
          <a:p>
            <a:r>
              <a:rPr lang="el-GR" sz="3200" dirty="0"/>
              <a:t>ΕΙΣΑΓΩΓΗ - ΣΥΝΔΕΣΗ ΜΕ ΤΑ ΠΡΟΗΓΟΥΜΕΝΑ</a:t>
            </a:r>
          </a:p>
        </p:txBody>
      </p:sp>
    </p:spTree>
    <p:extLst>
      <p:ext uri="{BB962C8B-B14F-4D97-AF65-F5344CB8AC3E}">
        <p14:creationId xmlns:p14="http://schemas.microsoft.com/office/powerpoint/2010/main" val="242353110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Εξώφυλλο">
  <a:themeElements>
    <a:clrScheme name="Εξώφυλλο">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Εξώφυλλο">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Εξώφυλλο">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344</TotalTime>
  <Words>266</Words>
  <Application>Microsoft Office PowerPoint</Application>
  <PresentationFormat>On-screen Show (4:3)</PresentationFormat>
  <Paragraphs>13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Book Antiqua</vt:lpstr>
      <vt:lpstr>Times New Roman</vt:lpstr>
      <vt:lpstr>Wingdings</vt:lpstr>
      <vt:lpstr>Εξώφυλλο</vt:lpstr>
      <vt:lpstr>ΕΙΣΑΓΩΓΗ - ΣΥΝΔΕΣΗ ΜΕ ΤΑ ΠΡΟΗΓΟΥΜΕΝΑ</vt:lpstr>
      <vt:lpstr>ΕΙΣΑΓΩΓΗ - ΣΥΝΔΕΣΗ ΜΕ ΤΑ ΠΡΟΗΓΟΥΜΕΝΑ</vt:lpstr>
      <vt:lpstr>ΕΙΣΑΓΩΓΗ - ΣΥΝΔΕΣΗ ΜΕ ΤΑ ΠΡΟΗΓΟΥΜΕΝΑ</vt:lpstr>
      <vt:lpstr>ΕΙΣΑΓΩΓΗ - ΣΥΝΔΕΣΗ ΜΕ ΤΑ ΠΡΟΗΓΟΥΜΕΝΑ</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ΣΤΟ ΠΟΘΕΝ ΕΣΧΕΣ</dc:title>
  <dc:creator>Κωνσταντίνος Καρβούνης</dc:creator>
  <cp:lastModifiedBy>Kostas</cp:lastModifiedBy>
  <cp:revision>21</cp:revision>
  <dcterms:created xsi:type="dcterms:W3CDTF">2021-04-15T06:29:50Z</dcterms:created>
  <dcterms:modified xsi:type="dcterms:W3CDTF">2021-04-21T20:11:12Z</dcterms:modified>
</cp:coreProperties>
</file>