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A67AB-525C-4D74-8B03-286A196CC41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0E5D-8A62-4355-83C8-65D2C331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162" y="633049"/>
            <a:ext cx="6031890" cy="994631"/>
          </a:xfrm>
        </p:spPr>
        <p:txBody>
          <a:bodyPr/>
          <a:lstStyle>
            <a:lvl1pPr>
              <a:defRPr sz="2800"/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691" y="1773172"/>
            <a:ext cx="7488832" cy="4242467"/>
          </a:xfrm>
        </p:spPr>
        <p:txBody>
          <a:bodyPr/>
          <a:lstStyle>
            <a:lvl1pPr marL="290513" indent="-290513">
              <a:defRPr sz="2400"/>
            </a:lvl1pPr>
            <a:lvl2pPr marL="571500" indent="-273050">
              <a:defRPr sz="2000" i="0"/>
            </a:lvl2pPr>
            <a:lvl3pPr marL="800100" indent="-244475">
              <a:defRPr sz="1800"/>
            </a:lvl3pPr>
            <a:lvl4pPr>
              <a:defRPr sz="1800" i="0"/>
            </a:lvl4pPr>
            <a:lvl5pPr>
              <a:defRPr sz="1800"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E4D334EB-825D-404C-809F-5EA38C4C7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64" y="213287"/>
            <a:ext cx="1348741" cy="72316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6017" y="6420204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AD82645-2CA8-4781-85DC-D14D0DE4C8E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83700" y="6125841"/>
            <a:ext cx="7242331" cy="753924"/>
            <a:chOff x="583700" y="6125841"/>
            <a:chExt cx="7242331" cy="75392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45544" y="6609767"/>
              <a:ext cx="6472643" cy="2351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2" descr="European Commission 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44" y="6125841"/>
              <a:ext cx="1007410" cy="69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Ορθογώνιο 10"/>
            <p:cNvSpPr>
              <a:spLocks noChangeArrowheads="1"/>
            </p:cNvSpPr>
            <p:nvPr userDrawn="1"/>
          </p:nvSpPr>
          <p:spPr bwMode="auto">
            <a:xfrm>
              <a:off x="4204865" y="6327770"/>
              <a:ext cx="33281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l-GR" sz="1400" b="1" dirty="0" err="1" smtClean="0"/>
                <a:t>SlideWiki</a:t>
              </a:r>
              <a:r>
                <a:rPr lang="en-GB" altLang="el-GR" sz="1400" b="1" dirty="0" smtClean="0"/>
                <a:t> Horizon 2020 - 688095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583700" y="6325767"/>
              <a:ext cx="72423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0" indent="0">
                <a:lnSpc>
                  <a:spcPts val="1800"/>
                </a:lnSpc>
              </a:pPr>
              <a:r>
                <a:rPr lang="en-US" sz="1200" b="0" i="0" u="none" strike="noStrike" kern="1200" cap="all" dirty="0" smtClean="0">
                  <a:solidFill>
                    <a:schemeClr val="accent5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ISA²</a:t>
              </a:r>
            </a:p>
            <a:p>
              <a:pPr marL="1371600" indent="0">
                <a:lnSpc>
                  <a:spcPts val="1800"/>
                </a:lnSpc>
              </a:pPr>
              <a:r>
                <a:rPr lang="en-US" sz="1200" b="0" i="0" u="none" strike="noStrike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Interoperability solutions for public administrations, businesses and citizens</a:t>
              </a:r>
              <a:endParaRPr lang="en-US" sz="12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4" name="Picture 13" descr="\\kerveros\Admins\Ιστοσελίδα\Banners &amp; photos Site\used\logo_ekdda_up_down_e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8" y="64603"/>
            <a:ext cx="1333830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0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2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0AE7-2744-4D6E-AD14-9C580BCA5A59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81F8-3248-4E6C-8C07-9FE87B1F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digital-single-market/en/desi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sa2/sites/isa/files/docs/publications/2017-09-07_eif_inspir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Έναρξη Ενότητας </a:t>
            </a:r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el-GR" b="1" dirty="0" smtClean="0">
                <a:solidFill>
                  <a:srgbClr val="0070C0"/>
                </a:solidFill>
              </a:rPr>
              <a:t>2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8481" y="2196071"/>
            <a:ext cx="8267037" cy="211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/>
            <a:r>
              <a:rPr lang="el-GR" dirty="0" smtClean="0"/>
              <a:t>Ευρωπαϊκό Πλαίσιο </a:t>
            </a:r>
            <a:r>
              <a:rPr lang="el-GR" dirty="0" err="1" smtClean="0"/>
              <a:t>Διαλειτουργικότητας</a:t>
            </a:r>
            <a:endParaRPr lang="el-GR" dirty="0" smtClean="0"/>
          </a:p>
          <a:p>
            <a:pPr algn="ctr"/>
            <a:r>
              <a:rPr lang="el-GR" dirty="0" smtClean="0"/>
              <a:t>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064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προϋποθέσεις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Συντονισμένη προσέγγιση σε όλα τα επίπεδα </a:t>
            </a:r>
          </a:p>
          <a:p>
            <a:pPr lvl="1"/>
            <a:r>
              <a:rPr lang="el-GR" dirty="0"/>
              <a:t>κατά την </a:t>
            </a:r>
            <a:r>
              <a:rPr lang="el-GR" b="1" dirty="0"/>
              <a:t>κατάρτιση της νομοθεσίας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κατά την οργάνωση των </a:t>
            </a:r>
            <a:r>
              <a:rPr lang="el-GR" b="1" dirty="0"/>
              <a:t>επιχειρηματικών διαδικασιών</a:t>
            </a:r>
          </a:p>
          <a:p>
            <a:pPr lvl="1"/>
            <a:r>
              <a:rPr lang="el-GR" dirty="0"/>
              <a:t>κατά τη </a:t>
            </a:r>
            <a:r>
              <a:rPr lang="el-GR" b="1" dirty="0"/>
              <a:t>διαχείριση των πληροφοριών</a:t>
            </a:r>
            <a:r>
              <a:rPr lang="el-GR" dirty="0"/>
              <a:t>  </a:t>
            </a:r>
          </a:p>
          <a:p>
            <a:pPr lvl="1"/>
            <a:r>
              <a:rPr lang="el-GR" dirty="0"/>
              <a:t>Κατά την </a:t>
            </a:r>
            <a:r>
              <a:rPr lang="el-GR" b="1" dirty="0"/>
              <a:t>ανάπτυξη πληροφοριακών συστημάτων</a:t>
            </a:r>
          </a:p>
          <a:p>
            <a:pPr lvl="1"/>
            <a:endParaRPr lang="el-GR" sz="1800" b="1" dirty="0"/>
          </a:p>
          <a:p>
            <a:pPr lvl="1"/>
            <a:endParaRPr lang="el-GR" sz="1800" b="1" dirty="0"/>
          </a:p>
          <a:p>
            <a:r>
              <a:rPr lang="el-GR" dirty="0"/>
              <a:t>Επιτυγχάνοντας </a:t>
            </a:r>
            <a:r>
              <a:rPr lang="el-GR" sz="2800" b="1" dirty="0"/>
              <a:t>διαλειτουργικότητα σε όλα τα επίπεδα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επηρεάζει τη διαλειτουργικότητα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Νομικά ζητήματα</a:t>
            </a:r>
            <a:r>
              <a:rPr lang="el-GR" dirty="0"/>
              <a:t>, π.χ. η νομοθεσία δεν θα πρέπει να εμποδίζει την επαναχρησιμοποίηση δεδομένων σε διαφορετικούς τομείς πολιτικής</a:t>
            </a:r>
          </a:p>
          <a:p>
            <a:r>
              <a:rPr lang="el-GR" b="1" dirty="0"/>
              <a:t>Οργανωτικές πτυχές</a:t>
            </a:r>
            <a:r>
              <a:rPr lang="el-GR" dirty="0"/>
              <a:t>, π.χ. επίσημες συμφωνίες για τις ανάγκες αλληλεπίδρασης μεταξύ οργανισμών</a:t>
            </a:r>
          </a:p>
          <a:p>
            <a:r>
              <a:rPr lang="el-GR" dirty="0"/>
              <a:t>Ζητήματα που αφορούν δεδομένα και τη </a:t>
            </a:r>
            <a:r>
              <a:rPr lang="el-GR" b="1" dirty="0"/>
              <a:t>σημασιολογία</a:t>
            </a:r>
            <a:r>
              <a:rPr lang="el-GR" dirty="0"/>
              <a:t> αυτών, π.χ. χρήση κοινών περιγραφών των δεδομένων που ανταλλάσσονται</a:t>
            </a:r>
          </a:p>
          <a:p>
            <a:r>
              <a:rPr lang="el-GR" b="1" dirty="0"/>
              <a:t>Τεχνικές προκλήσεις</a:t>
            </a:r>
            <a:r>
              <a:rPr lang="el-GR" dirty="0"/>
              <a:t>, π.χ. δημιουργία πληροφοριακών συστημάτων που επιτρέπουν την αδιάκοπη ροή </a:t>
            </a:r>
            <a:r>
              <a:rPr lang="el-GR" dirty="0" err="1"/>
              <a:t>bits</a:t>
            </a:r>
            <a:r>
              <a:rPr lang="el-GR" dirty="0"/>
              <a:t> και </a:t>
            </a:r>
            <a:r>
              <a:rPr lang="el-GR" dirty="0" err="1"/>
              <a:t>bytes</a:t>
            </a:r>
            <a:r>
              <a:rPr lang="el-GR" dirty="0"/>
              <a:t>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Θεσμική διαλειτουργικότητα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3363"/>
            <a:ext cx="2057400" cy="274637"/>
          </a:xfrm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52" y="1825930"/>
            <a:ext cx="8244408" cy="358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9516" y="5808527"/>
            <a:ext cx="287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https://ec.europa.eu/isa2/eif_en</a:t>
            </a:r>
          </a:p>
        </p:txBody>
      </p:sp>
    </p:spTree>
    <p:extLst>
      <p:ext uri="{BB962C8B-B14F-4D97-AF65-F5344CB8AC3E}">
        <p14:creationId xmlns:p14="http://schemas.microsoft.com/office/powerpoint/2010/main" val="31218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Οργανωτική </a:t>
            </a:r>
            <a:r>
              <a:rPr lang="el-GR" dirty="0" smtClean="0"/>
              <a:t>διαλειτουργικότητα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3363"/>
            <a:ext cx="2057400" cy="274637"/>
          </a:xfrm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32" y="1844826"/>
            <a:ext cx="8378789" cy="3591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516" y="5808527"/>
            <a:ext cx="287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https://ec.europa.eu/isa2/eif_en</a:t>
            </a:r>
          </a:p>
        </p:txBody>
      </p:sp>
    </p:spTree>
    <p:extLst>
      <p:ext uri="{BB962C8B-B14F-4D97-AF65-F5344CB8AC3E}">
        <p14:creationId xmlns:p14="http://schemas.microsoft.com/office/powerpoint/2010/main" val="10843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Σημασιολογική διαλειτουργικότητα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3363"/>
            <a:ext cx="2057400" cy="274637"/>
          </a:xfrm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5" y="1844828"/>
            <a:ext cx="8442036" cy="3690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516" y="5808527"/>
            <a:ext cx="287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https://ec.europa.eu/isa2/eif_en</a:t>
            </a:r>
          </a:p>
        </p:txBody>
      </p:sp>
    </p:spTree>
    <p:extLst>
      <p:ext uri="{BB962C8B-B14F-4D97-AF65-F5344CB8AC3E}">
        <p14:creationId xmlns:p14="http://schemas.microsoft.com/office/powerpoint/2010/main" val="3354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διαλειτουργικότητα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3363"/>
            <a:ext cx="2057400" cy="274637"/>
          </a:xfrm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72" y="1825567"/>
            <a:ext cx="8244408" cy="3610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516" y="5808527"/>
            <a:ext cx="287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https://ec.europa.eu/isa2/eif_en</a:t>
            </a:r>
          </a:p>
        </p:txBody>
      </p:sp>
    </p:spTree>
    <p:extLst>
      <p:ext uri="{BB962C8B-B14F-4D97-AF65-F5344CB8AC3E}">
        <p14:creationId xmlns:p14="http://schemas.microsoft.com/office/powerpoint/2010/main" val="27149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249" y="2011041"/>
            <a:ext cx="6879135" cy="1129927"/>
          </a:xfrm>
          <a:noFill/>
          <a:ln/>
        </p:spPr>
        <p:txBody>
          <a:bodyPr lIns="182562" tIns="46037" rIns="182562" bIns="46037"/>
          <a:lstStyle/>
          <a:p>
            <a:pPr marL="0" indent="0" algn="ctr">
              <a:buNone/>
            </a:pPr>
            <a:r>
              <a:rPr lang="el-GR" b="1" dirty="0">
                <a:solidFill>
                  <a:srgbClr val="0070C0"/>
                </a:solidFill>
              </a:rPr>
              <a:t>Τέλος Ενότητας </a:t>
            </a:r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el-GR" b="1" dirty="0" smtClean="0">
                <a:solidFill>
                  <a:srgbClr val="0070C0"/>
                </a:solidFill>
              </a:rPr>
              <a:t>2 </a:t>
            </a:r>
            <a:endParaRPr lang="el-G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026405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13055" cy="982439"/>
          </a:xfrm>
          <a:noFill/>
          <a:ln/>
        </p:spPr>
        <p:txBody>
          <a:bodyPr lIns="92075" tIns="46037" rIns="92075" bIns="46037" anchor="ctr"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ΕΚΔΔΑ.</a:t>
            </a:r>
          </a:p>
          <a:p>
            <a:r>
              <a:rPr lang="el-GR" sz="2000" dirty="0"/>
              <a:t>Το έργο με το ακρωνύμιο </a:t>
            </a:r>
            <a:r>
              <a:rPr lang="en-US" sz="2000" b="1" dirty="0" err="1"/>
              <a:t>SlideWiki</a:t>
            </a:r>
            <a:r>
              <a:rPr lang="en-US" sz="2000" b="1" dirty="0"/>
              <a:t> </a:t>
            </a:r>
            <a:r>
              <a:rPr lang="el-GR" sz="2000" dirty="0"/>
              <a:t>«</a:t>
            </a:r>
            <a:r>
              <a:rPr lang="en-US" sz="2000" dirty="0"/>
              <a:t>Large-scale pilots for collaborative </a:t>
            </a:r>
            <a:r>
              <a:rPr lang="en-US" sz="2000" dirty="0" err="1"/>
              <a:t>OpenCourseWare</a:t>
            </a:r>
            <a:r>
              <a:rPr lang="en-US" sz="2000" dirty="0"/>
              <a:t> authoring, multiplatform delivery and Learning Analytics</a:t>
            </a:r>
            <a:r>
              <a:rPr lang="el-GR" sz="2000" dirty="0"/>
              <a:t>» έχει χρηματοδοτήσει μόνο την αναδιαμόρφωση του εκπαιδευτικού υλικού.</a:t>
            </a:r>
          </a:p>
          <a:p>
            <a:r>
              <a:rPr lang="el-GR" sz="2000" dirty="0"/>
              <a:t>Το έργο υλοποιείται στο πλαίσιο του Ευρωπαϊκού προγράμματος Έρευνας «</a:t>
            </a:r>
            <a:r>
              <a:rPr lang="en-US" sz="2000" dirty="0"/>
              <a:t>Horizon 2020</a:t>
            </a:r>
            <a:r>
              <a:rPr lang="el-GR" sz="2000" dirty="0"/>
              <a:t>» και χρηματοδοτείται από την Ευρωπαϊκή Ένωση.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196262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pPr marL="0" indent="0" algn="ctr">
              <a:buNone/>
            </a:pPr>
            <a:r>
              <a:rPr lang="el-GR" sz="3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113125798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13055" cy="982439"/>
          </a:xfrm>
          <a:noFill/>
          <a:ln/>
        </p:spPr>
        <p:txBody>
          <a:bodyPr lIns="92075" tIns="46037" rIns="92075" bIns="46037" anchor="ctr"/>
          <a:lstStyle/>
          <a:p>
            <a:pPr algn="ctr"/>
            <a:r>
              <a:rPr lang="el-GR" dirty="0"/>
              <a:t>Σημείωμα Ιστορικού Εκδόσεων Έργου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παρόν έργο αποτελεί την έκδοση 1.0. </a:t>
            </a:r>
          </a:p>
          <a:p>
            <a:r>
              <a:rPr lang="el-GR" dirty="0"/>
              <a:t>Έχουν προηγηθεί οι κάτωθι εκδόσεις:</a:t>
            </a:r>
          </a:p>
          <a:p>
            <a:pPr lvl="1"/>
            <a:r>
              <a:rPr lang="el-GR" dirty="0"/>
              <a:t>Έκδοση διαθέσιμη εδώ.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75225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164" y="633052"/>
            <a:ext cx="6238197" cy="994631"/>
          </a:xfrm>
        </p:spPr>
        <p:txBody>
          <a:bodyPr/>
          <a:lstStyle/>
          <a:p>
            <a:r>
              <a:rPr lang="el-GR" dirty="0" smtClean="0"/>
              <a:t>Ευρωπαϊκό Πλαίσιο Διαλειτουργικότητας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Συγκεκριμένες οδηγίες για τον τρόπο δημιουργίας </a:t>
            </a:r>
            <a:r>
              <a:rPr lang="el-GR" sz="2600" dirty="0" err="1"/>
              <a:t>διαλειτουργικών</a:t>
            </a:r>
            <a:r>
              <a:rPr lang="el-GR" sz="2600" dirty="0"/>
              <a:t> ψηφιακών δημόσιων υπηρεσιών</a:t>
            </a:r>
            <a:endParaRPr lang="el-GR" sz="1900" dirty="0"/>
          </a:p>
          <a:p>
            <a:r>
              <a:rPr lang="el-GR" sz="2600" dirty="0"/>
              <a:t>47 συγκεκριμένες συστάσεις  </a:t>
            </a:r>
          </a:p>
          <a:p>
            <a:pPr lvl="1"/>
            <a:r>
              <a:rPr lang="el-GR" sz="2200" dirty="0"/>
              <a:t>βελτίωση της διακυβέρνησης διαλειτουργικότητας, </a:t>
            </a:r>
          </a:p>
          <a:p>
            <a:pPr lvl="1"/>
            <a:r>
              <a:rPr lang="el-GR" sz="2200" dirty="0"/>
              <a:t>δημιουργία διασυνοριακών σχέσεων, </a:t>
            </a:r>
          </a:p>
          <a:p>
            <a:pPr lvl="1"/>
            <a:r>
              <a:rPr lang="el-GR" sz="2200" dirty="0"/>
              <a:t>βελτιστοποίηση διαδικασιών υποστήριξης ψηφιακών υπηρεσιών  </a:t>
            </a:r>
          </a:p>
          <a:p>
            <a:pPr lvl="1"/>
            <a:r>
              <a:rPr lang="el-GR" sz="2200" dirty="0"/>
              <a:t>η νομοθεσία προστατεύει τις προσπάθειες διαλειτουργικότητας.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13055" cy="982439"/>
          </a:xfrm>
          <a:noFill/>
          <a:ln/>
        </p:spPr>
        <p:txBody>
          <a:bodyPr lIns="92075" tIns="46037" rIns="92075" bIns="46037" anchor="ctr"/>
          <a:lstStyle/>
          <a:p>
            <a:pPr algn="ctr"/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b="1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περιεχομένου 3">
            <a:extLst>
              <a:ext uri="{FF2B5EF4-FFF2-40B4-BE49-F238E27FC236}">
                <a16:creationId xmlns="" xmlns:a16="http://schemas.microsoft.com/office/drawing/2014/main" id="{CFF87B85-DD02-48AD-AC9E-7DD50F468CF1}"/>
              </a:ext>
            </a:extLst>
          </p:cNvPr>
          <p:cNvSpPr txBox="1">
            <a:spLocks/>
          </p:cNvSpPr>
          <p:nvPr/>
        </p:nvSpPr>
        <p:spPr bwMode="auto">
          <a:xfrm>
            <a:off x="893618" y="1867189"/>
            <a:ext cx="735676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sz="2000" dirty="0"/>
              <a:t>Το παρόν υλικό διατίθεται με τους όρους της άδειας χρήσης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Αναφορά, Μη Εμπορική Χρήση Παρόμοια Διανομή 4.0 [1] ή μεταγενέστερη, Διεθνής Έκδοση. </a:t>
            </a:r>
          </a:p>
          <a:p>
            <a:r>
              <a:rPr lang="el-GR" sz="2000" dirty="0"/>
              <a:t>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327E935D-3BF8-42A4-B523-E2684CC6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77439"/>
            <a:ext cx="2286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13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13055" cy="982439"/>
          </a:xfrm>
          <a:noFill/>
          <a:ln/>
        </p:spPr>
        <p:txBody>
          <a:bodyPr lIns="92075" tIns="46037" rIns="92075" bIns="46037" anchor="ctr"/>
          <a:lstStyle/>
          <a:p>
            <a:pPr algn="ctr"/>
            <a:r>
              <a:rPr lang="el-GR" dirty="0"/>
              <a:t>Διατήρηση Σημειωμάτων</a:t>
            </a:r>
            <a:endParaRPr lang="el-GR" b="1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περιεχομένου 3">
            <a:extLst>
              <a:ext uri="{FF2B5EF4-FFF2-40B4-BE49-F238E27FC236}">
                <a16:creationId xmlns="" xmlns:a16="http://schemas.microsoft.com/office/drawing/2014/main" id="{CFF87B85-DD02-48AD-AC9E-7DD50F468CF1}"/>
              </a:ext>
            </a:extLst>
          </p:cNvPr>
          <p:cNvSpPr txBox="1">
            <a:spLocks/>
          </p:cNvSpPr>
          <p:nvPr/>
        </p:nvSpPr>
        <p:spPr bwMode="auto">
          <a:xfrm>
            <a:off x="893618" y="1867189"/>
            <a:ext cx="735676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l-GR" sz="2000" dirty="0"/>
          </a:p>
        </p:txBody>
      </p:sp>
      <p:sp>
        <p:nvSpPr>
          <p:cNvPr id="8" name="Θέση περιεχομένου 3">
            <a:extLst>
              <a:ext uri="{FF2B5EF4-FFF2-40B4-BE49-F238E27FC236}">
                <a16:creationId xmlns="" xmlns:a16="http://schemas.microsoft.com/office/drawing/2014/main" id="{CFF87B85-DD02-48AD-AC9E-7DD50F468CF1}"/>
              </a:ext>
            </a:extLst>
          </p:cNvPr>
          <p:cNvSpPr txBox="1">
            <a:spLocks/>
          </p:cNvSpPr>
          <p:nvPr/>
        </p:nvSpPr>
        <p:spPr bwMode="auto">
          <a:xfrm>
            <a:off x="1046018" y="2019589"/>
            <a:ext cx="7356764" cy="29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sz="2000" dirty="0"/>
              <a:t>Οποιαδήποτε αναπαραγωγή ή διασκευή του υλικού θα πρέπει να συμπεριλαμβάνει:</a:t>
            </a:r>
          </a:p>
          <a:p>
            <a:pPr lvl="1"/>
            <a:r>
              <a:rPr lang="el-GR" sz="2000" dirty="0"/>
              <a:t>το Σημείωμα Αναφοράς</a:t>
            </a:r>
          </a:p>
          <a:p>
            <a:pPr lvl="1"/>
            <a:r>
              <a:rPr lang="el-GR" sz="2000" dirty="0"/>
              <a:t>το Σημείωμα </a:t>
            </a:r>
            <a:r>
              <a:rPr lang="el-GR" sz="2000" dirty="0" err="1"/>
              <a:t>Αδειοδότησης</a:t>
            </a:r>
            <a:endParaRPr lang="el-GR" sz="2000" dirty="0"/>
          </a:p>
          <a:p>
            <a:pPr lvl="1"/>
            <a:r>
              <a:rPr lang="el-GR" sz="2000" dirty="0"/>
              <a:t>τη δήλωση Διατήρησης Σημειωμάτων</a:t>
            </a:r>
          </a:p>
          <a:p>
            <a:pPr lvl="1"/>
            <a:r>
              <a:rPr lang="el-GR" sz="2000" dirty="0"/>
              <a:t>το Σημείωμα Χρήσης Έργων Τρίτων (εφόσον υπάρχει)</a:t>
            </a:r>
          </a:p>
          <a:p>
            <a:r>
              <a:rPr lang="el-GR" sz="2000" dirty="0"/>
              <a:t>μαζί με τους συνοδευόμενους </a:t>
            </a:r>
            <a:r>
              <a:rPr lang="el-GR" sz="2000" dirty="0" err="1"/>
              <a:t>υπερσυνδέσμους</a:t>
            </a:r>
            <a:r>
              <a:rPr lang="el-GR" sz="2000" dirty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7647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9651" y="6419853"/>
            <a:ext cx="514351" cy="365125"/>
          </a:xfrm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765"/>
            <a:ext cx="9144000" cy="38784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644164" y="411386"/>
            <a:ext cx="6238197" cy="9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514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514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defTabSz="514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defTabSz="514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defTabSz="514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342841" algn="l" defTabSz="514263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685681" algn="l" defTabSz="514263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028522" algn="l" defTabSz="514263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371362" algn="l" defTabSz="514263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l"/>
            <a:r>
              <a:rPr lang="el-GR" sz="2800" dirty="0"/>
              <a:t>Σύντομη αναδρομή στη διαλειτουργικότητα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0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z="2100" dirty="0"/>
          </a:p>
          <a:p>
            <a:pPr marL="0" indent="0" algn="ctr">
              <a:buNone/>
            </a:pPr>
            <a:r>
              <a:rPr lang="el-GR" sz="2100" dirty="0"/>
              <a:t>«</a:t>
            </a:r>
            <a:r>
              <a:rPr lang="el-GR" i="1" dirty="0"/>
              <a:t>Άρση των φραγμών για τη δημιουργία ψηφιακής </a:t>
            </a:r>
            <a:br>
              <a:rPr lang="el-GR" i="1" dirty="0"/>
            </a:br>
            <a:r>
              <a:rPr lang="el-GR" i="1" dirty="0"/>
              <a:t>ενιαίας αγοράς στην Ευρώπη</a:t>
            </a:r>
            <a:r>
              <a:rPr lang="el-GR" dirty="0"/>
              <a:t>»  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			</a:t>
            </a:r>
            <a:r>
              <a:rPr lang="el-GR" sz="2800" dirty="0"/>
              <a:t>			</a:t>
            </a:r>
            <a:r>
              <a:rPr lang="en-US" sz="1800" dirty="0"/>
              <a:t>President Juncker</a:t>
            </a:r>
            <a:r>
              <a:rPr lang="el-GR" sz="1800" dirty="0"/>
              <a:t>,</a:t>
            </a:r>
            <a:r>
              <a:rPr lang="en-US" sz="1800" dirty="0"/>
              <a:t> </a:t>
            </a:r>
            <a:r>
              <a:rPr lang="el-GR" sz="1800" dirty="0"/>
              <a:t>Στρασβούργο, 2014 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r>
              <a:rPr lang="el-GR" sz="2000" dirty="0"/>
              <a:t>Μία από τις δέκα προτεραιότητες της Επιτροπής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Τρέχουσα κατάσταση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Στόχος </a:t>
            </a:r>
            <a:r>
              <a:rPr lang="el-GR" sz="2600" dirty="0" err="1"/>
              <a:t>ψηφιοποίησης</a:t>
            </a:r>
            <a:r>
              <a:rPr lang="el-GR" sz="2600" dirty="0"/>
              <a:t> δημόσιων διοικήσεων</a:t>
            </a:r>
          </a:p>
          <a:p>
            <a:pPr lvl="1"/>
            <a:r>
              <a:rPr lang="el-GR" sz="2200" dirty="0"/>
              <a:t>εξοικονόμηση χρόνου, </a:t>
            </a:r>
          </a:p>
          <a:p>
            <a:pPr lvl="1"/>
            <a:r>
              <a:rPr lang="el-GR" sz="2200" dirty="0"/>
              <a:t>μείωση κόστους, </a:t>
            </a:r>
          </a:p>
          <a:p>
            <a:pPr lvl="1"/>
            <a:r>
              <a:rPr lang="el-GR" sz="2200" dirty="0"/>
              <a:t>αύξηση διαφάνειας και </a:t>
            </a:r>
          </a:p>
          <a:p>
            <a:pPr lvl="1"/>
            <a:r>
              <a:rPr lang="el-GR" sz="2200" dirty="0"/>
              <a:t>βελτίωση της ποιότητας</a:t>
            </a:r>
          </a:p>
          <a:p>
            <a:pPr lvl="1"/>
            <a:endParaRPr lang="el-GR" sz="1900" dirty="0"/>
          </a:p>
          <a:p>
            <a:r>
              <a:rPr lang="el-GR" sz="2600" dirty="0"/>
              <a:t>Οι δείκτες δείχνουν υστέρηση στην υλοποίηση   	</a:t>
            </a:r>
            <a:r>
              <a:rPr lang="en-US" sz="2200" dirty="0">
                <a:hlinkClick r:id="rId2"/>
              </a:rPr>
              <a:t>https://ec.europa.eu/digital-single-market/en/desi</a:t>
            </a:r>
            <a:r>
              <a:rPr lang="el-GR" sz="2200" dirty="0"/>
              <a:t> </a:t>
            </a:r>
          </a:p>
          <a:p>
            <a:pPr lvl="0"/>
            <a:r>
              <a:rPr lang="el-GR" sz="2600" dirty="0">
                <a:solidFill>
                  <a:srgbClr val="44546A"/>
                </a:solidFill>
              </a:rPr>
              <a:t>Ακόμα χειρότερη κατάσταση στις διασυνοριακές υπηρεσίες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" y="1627683"/>
            <a:ext cx="8524907" cy="44867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5818" y="3166891"/>
            <a:ext cx="89737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1" dirty="0"/>
              <a:t>2017</a:t>
            </a:r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4661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2" y="1627680"/>
            <a:ext cx="8406407" cy="4424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86719" y="3152001"/>
            <a:ext cx="89737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1" dirty="0"/>
              <a:t>2017</a:t>
            </a:r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1410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86719" y="3152001"/>
            <a:ext cx="89737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1" dirty="0"/>
              <a:t>2017</a:t>
            </a:r>
            <a:endParaRPr lang="en-US" sz="135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2" y="1244548"/>
            <a:ext cx="8577889" cy="444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3820" y="5763491"/>
            <a:ext cx="380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https://ec.europa.eu/isa2/sites/isa/files/docs/publications/2017-09-07_eif_inspire.pdf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6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Επόμενα βήματα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Περιθώρια βελτίωσης</a:t>
            </a:r>
          </a:p>
          <a:p>
            <a:pPr lvl="1"/>
            <a:r>
              <a:rPr lang="el-GR" dirty="0"/>
              <a:t>ενοποίηση και αυτοματοποίηση από άκρο-σε-άκρο </a:t>
            </a:r>
          </a:p>
          <a:p>
            <a:pPr lvl="1"/>
            <a:r>
              <a:rPr lang="el-GR" dirty="0"/>
              <a:t>αποτελεσματικότερη χρήση αξιόπιστων πηγών πληροφόρησης </a:t>
            </a:r>
          </a:p>
          <a:p>
            <a:pPr lvl="1"/>
            <a:r>
              <a:rPr lang="el-GR" dirty="0"/>
              <a:t>ανοικτή δημοσίευση δημόσιων δεδομένων </a:t>
            </a:r>
          </a:p>
          <a:p>
            <a:pPr lvl="1"/>
            <a:r>
              <a:rPr lang="el-GR" dirty="0"/>
              <a:t>επέκταση πέρα από τα εθνικά σύνορα</a:t>
            </a:r>
          </a:p>
          <a:p>
            <a:pPr lvl="1"/>
            <a:r>
              <a:rPr lang="el-GR" dirty="0"/>
              <a:t>διασύνδεση με παρόμοιες υπηρεσίες σε επίπεδο ΕΕ </a:t>
            </a:r>
            <a:endParaRPr lang="en-US" dirty="0"/>
          </a:p>
          <a:p>
            <a:r>
              <a:rPr lang="el-GR" dirty="0"/>
              <a:t>Με τη διασφάλιση </a:t>
            </a:r>
          </a:p>
          <a:p>
            <a:pPr lvl="1"/>
            <a:r>
              <a:rPr lang="el-GR" dirty="0" smtClean="0"/>
              <a:t>προστασίας δεδομένων </a:t>
            </a:r>
            <a:r>
              <a:rPr lang="el-GR" dirty="0"/>
              <a:t>πολιτών και επιχειρήσεων με σκοπό </a:t>
            </a:r>
            <a:r>
              <a:rPr lang="el-GR" dirty="0" smtClean="0"/>
              <a:t>την </a:t>
            </a:r>
            <a:r>
              <a:rPr lang="el-GR" dirty="0"/>
              <a:t>ενίσχυση της αξιοπιστίας και της εμπιστοσύνης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AD82645-2CA8-4781-85DC-D14D0DE4C8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469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Wingdings</vt:lpstr>
      <vt:lpstr>Office Theme</vt:lpstr>
      <vt:lpstr>Έναρξη Ενότητας 2.2</vt:lpstr>
      <vt:lpstr>Ευρωπαϊκό Πλαίσιο Διαλειτουργικότητας</vt:lpstr>
      <vt:lpstr>PowerPoint Presentation</vt:lpstr>
      <vt:lpstr>PowerPoint Presentation</vt:lpstr>
      <vt:lpstr>Τρέχουσα κατάσταση</vt:lpstr>
      <vt:lpstr>PowerPoint Presentation</vt:lpstr>
      <vt:lpstr>PowerPoint Presentation</vt:lpstr>
      <vt:lpstr>PowerPoint Presentation</vt:lpstr>
      <vt:lpstr>Επόμενα βήματα</vt:lpstr>
      <vt:lpstr>Βασικές προϋποθέσεις</vt:lpstr>
      <vt:lpstr>Τι επηρεάζει τη διαλειτουργικότητα</vt:lpstr>
      <vt:lpstr>Θεσμική διαλειτουργικότητα</vt:lpstr>
      <vt:lpstr>Οργανωτική διαλειτουργικότητα</vt:lpstr>
      <vt:lpstr>Σημασιολογική διαλειτουργικότητα</vt:lpstr>
      <vt:lpstr>Τεχνική διαλειτουργικότητα</vt:lpstr>
      <vt:lpstr>PowerPoint Presentation</vt:lpstr>
      <vt:lpstr>Χρηματοδότηση</vt:lpstr>
      <vt:lpstr>PowerPoint Presentation</vt:lpstr>
      <vt:lpstr>Σημείωμα Ιστορικού Εκδόσεων Έργου</vt:lpstr>
      <vt:lpstr>Σημείωμα Αδειοδότησης</vt:lpstr>
      <vt:lpstr>Διατήρηση Σημειωμάτων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krantos</dc:creator>
  <cp:lastModifiedBy>krantos</cp:lastModifiedBy>
  <cp:revision>7</cp:revision>
  <dcterms:created xsi:type="dcterms:W3CDTF">2018-04-14T20:36:22Z</dcterms:created>
  <dcterms:modified xsi:type="dcterms:W3CDTF">2018-06-11T19:36:19Z</dcterms:modified>
</cp:coreProperties>
</file>