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1" r:id="rId1"/>
  </p:sldMasterIdLst>
  <p:notesMasterIdLst>
    <p:notesMasterId r:id="rId51"/>
  </p:notesMasterIdLst>
  <p:handoutMasterIdLst>
    <p:handoutMasterId r:id="rId52"/>
  </p:handoutMasterIdLst>
  <p:sldIdLst>
    <p:sldId id="266" r:id="rId2"/>
    <p:sldId id="795" r:id="rId3"/>
    <p:sldId id="796" r:id="rId4"/>
    <p:sldId id="797" r:id="rId5"/>
    <p:sldId id="798" r:id="rId6"/>
    <p:sldId id="799" r:id="rId7"/>
    <p:sldId id="801" r:id="rId8"/>
    <p:sldId id="832" r:id="rId9"/>
    <p:sldId id="800" r:id="rId10"/>
    <p:sldId id="834" r:id="rId11"/>
    <p:sldId id="835" r:id="rId12"/>
    <p:sldId id="836" r:id="rId13"/>
    <p:sldId id="833" r:id="rId14"/>
    <p:sldId id="802" r:id="rId15"/>
    <p:sldId id="804" r:id="rId16"/>
    <p:sldId id="837" r:id="rId17"/>
    <p:sldId id="805" r:id="rId18"/>
    <p:sldId id="806" r:id="rId19"/>
    <p:sldId id="842" r:id="rId20"/>
    <p:sldId id="807" r:id="rId21"/>
    <p:sldId id="808" r:id="rId22"/>
    <p:sldId id="816" r:id="rId23"/>
    <p:sldId id="821" r:id="rId24"/>
    <p:sldId id="838" r:id="rId25"/>
    <p:sldId id="823" r:id="rId26"/>
    <p:sldId id="840" r:id="rId27"/>
    <p:sldId id="825" r:id="rId28"/>
    <p:sldId id="827" r:id="rId29"/>
    <p:sldId id="841" r:id="rId30"/>
    <p:sldId id="830" r:id="rId31"/>
    <p:sldId id="831" r:id="rId32"/>
    <p:sldId id="843" r:id="rId33"/>
    <p:sldId id="828" r:id="rId34"/>
    <p:sldId id="844" r:id="rId35"/>
    <p:sldId id="845" r:id="rId36"/>
    <p:sldId id="775" r:id="rId37"/>
    <p:sldId id="776" r:id="rId38"/>
    <p:sldId id="777" r:id="rId39"/>
    <p:sldId id="778" r:id="rId40"/>
    <p:sldId id="779" r:id="rId41"/>
    <p:sldId id="780" r:id="rId42"/>
    <p:sldId id="781" r:id="rId43"/>
    <p:sldId id="782" r:id="rId44"/>
    <p:sldId id="280" r:id="rId45"/>
    <p:sldId id="279" r:id="rId46"/>
    <p:sldId id="278" r:id="rId47"/>
    <p:sldId id="281" r:id="rId48"/>
    <p:sldId id="282" r:id="rId49"/>
    <p:sldId id="283" r:id="rId50"/>
  </p:sldIdLst>
  <p:sldSz cx="9144000" cy="6858000" type="screen4x3"/>
  <p:notesSz cx="6997700" cy="92837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6C947F"/>
    <a:srgbClr val="FFFF66"/>
    <a:srgbClr val="FFCC00"/>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0" autoAdjust="0"/>
    <p:restoredTop sz="94600" autoAdjust="0"/>
  </p:normalViewPr>
  <p:slideViewPr>
    <p:cSldViewPr>
      <p:cViewPr varScale="1">
        <p:scale>
          <a:sx n="68" d="100"/>
          <a:sy n="68" d="100"/>
        </p:scale>
        <p:origin x="1446"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9" tIns="46516" rIns="93029" bIns="46516" numCol="1" anchor="t" anchorCtr="0" compatLnSpc="1">
            <a:prstTxWarp prst="textNoShape">
              <a:avLst/>
            </a:prstTxWarp>
          </a:bodyPr>
          <a:lstStyle>
            <a:lvl1pPr defTabSz="930275">
              <a:defRPr kumimoji="1" sz="1200">
                <a:latin typeface="Tahoma" charset="0"/>
              </a:defRPr>
            </a:lvl1pPr>
          </a:lstStyle>
          <a:p>
            <a:endParaRPr lang="el-GR"/>
          </a:p>
        </p:txBody>
      </p:sp>
      <p:sp>
        <p:nvSpPr>
          <p:cNvPr id="19459" name="Rectangle 3"/>
          <p:cNvSpPr>
            <a:spLocks noGrp="1" noChangeArrowheads="1"/>
          </p:cNvSpPr>
          <p:nvPr>
            <p:ph type="dt" sz="quarter" idx="1"/>
          </p:nvPr>
        </p:nvSpPr>
        <p:spPr bwMode="auto">
          <a:xfrm>
            <a:off x="3963988"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9" tIns="46516" rIns="93029" bIns="46516" numCol="1" anchor="t" anchorCtr="0" compatLnSpc="1">
            <a:prstTxWarp prst="textNoShape">
              <a:avLst/>
            </a:prstTxWarp>
          </a:bodyPr>
          <a:lstStyle>
            <a:lvl1pPr algn="r" defTabSz="930275">
              <a:defRPr kumimoji="1" sz="1200">
                <a:latin typeface="Tahoma" charset="0"/>
              </a:defRPr>
            </a:lvl1pPr>
          </a:lstStyle>
          <a:p>
            <a:endParaRPr lang="el-GR"/>
          </a:p>
        </p:txBody>
      </p:sp>
      <p:sp>
        <p:nvSpPr>
          <p:cNvPr id="19460" name="Rectangle 4"/>
          <p:cNvSpPr>
            <a:spLocks noGrp="1" noChangeArrowheads="1"/>
          </p:cNvSpPr>
          <p:nvPr>
            <p:ph type="ftr" sz="quarter" idx="2"/>
          </p:nvPr>
        </p:nvSpPr>
        <p:spPr bwMode="auto">
          <a:xfrm>
            <a:off x="0" y="88185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9" tIns="46516" rIns="93029" bIns="46516" numCol="1" anchor="b" anchorCtr="0" compatLnSpc="1">
            <a:prstTxWarp prst="textNoShape">
              <a:avLst/>
            </a:prstTxWarp>
          </a:bodyPr>
          <a:lstStyle>
            <a:lvl1pPr defTabSz="930275">
              <a:defRPr kumimoji="1" sz="1200">
                <a:latin typeface="Tahoma" charset="0"/>
              </a:defRPr>
            </a:lvl1pPr>
          </a:lstStyle>
          <a:p>
            <a:endParaRPr lang="el-GR"/>
          </a:p>
        </p:txBody>
      </p:sp>
      <p:sp>
        <p:nvSpPr>
          <p:cNvPr id="19461" name="Rectangle 5"/>
          <p:cNvSpPr>
            <a:spLocks noGrp="1" noChangeArrowheads="1"/>
          </p:cNvSpPr>
          <p:nvPr>
            <p:ph type="sldNum" sz="quarter" idx="3"/>
          </p:nvPr>
        </p:nvSpPr>
        <p:spPr bwMode="auto">
          <a:xfrm>
            <a:off x="3963988" y="88185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9" tIns="46516" rIns="93029" bIns="46516" numCol="1" anchor="b" anchorCtr="0" compatLnSpc="1">
            <a:prstTxWarp prst="textNoShape">
              <a:avLst/>
            </a:prstTxWarp>
          </a:bodyPr>
          <a:lstStyle>
            <a:lvl1pPr algn="r" defTabSz="930275">
              <a:defRPr kumimoji="1" sz="1200">
                <a:latin typeface="Tahoma" charset="0"/>
              </a:defRPr>
            </a:lvl1pPr>
          </a:lstStyle>
          <a:p>
            <a:fld id="{4A947208-8E3C-401F-A46F-B83B7F75D64A}" type="slidenum">
              <a:rPr lang="el-GR"/>
              <a:pPr/>
              <a:t>‹#›</a:t>
            </a:fld>
            <a:endParaRPr lang="el-GR"/>
          </a:p>
        </p:txBody>
      </p:sp>
    </p:spTree>
    <p:extLst>
      <p:ext uri="{BB962C8B-B14F-4D97-AF65-F5344CB8AC3E}">
        <p14:creationId xmlns:p14="http://schemas.microsoft.com/office/powerpoint/2010/main" val="1229464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3032125" cy="463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19381" tIns="0" rIns="19381" bIns="0" numCol="1" anchor="t" anchorCtr="0" compatLnSpc="1">
            <a:prstTxWarp prst="textNoShape">
              <a:avLst/>
            </a:prstTxWarp>
          </a:bodyPr>
          <a:lstStyle>
            <a:lvl1pPr defTabSz="930275">
              <a:defRPr kumimoji="1" sz="1000" i="1">
                <a:latin typeface="Tahoma" charset="0"/>
              </a:defRPr>
            </a:lvl1pPr>
          </a:lstStyle>
          <a:p>
            <a:r>
              <a:rPr lang="el-GR"/>
              <a:t>*</a:t>
            </a:r>
            <a:endParaRPr lang="el-GR" sz="1200" i="0"/>
          </a:p>
        </p:txBody>
      </p:sp>
      <p:sp>
        <p:nvSpPr>
          <p:cNvPr id="2051" name="Rectangle 3"/>
          <p:cNvSpPr>
            <a:spLocks noGrp="1" noChangeArrowheads="1"/>
          </p:cNvSpPr>
          <p:nvPr>
            <p:ph type="dt" idx="1"/>
          </p:nvPr>
        </p:nvSpPr>
        <p:spPr bwMode="auto">
          <a:xfrm>
            <a:off x="3965575" y="0"/>
            <a:ext cx="3032125" cy="463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19381" tIns="0" rIns="19381" bIns="0" numCol="1" anchor="t" anchorCtr="0" compatLnSpc="1">
            <a:prstTxWarp prst="textNoShape">
              <a:avLst/>
            </a:prstTxWarp>
          </a:bodyPr>
          <a:lstStyle>
            <a:lvl1pPr algn="r" defTabSz="930275">
              <a:defRPr kumimoji="1" sz="1000" i="1">
                <a:latin typeface="Tahoma" charset="0"/>
              </a:defRPr>
            </a:lvl1pPr>
          </a:lstStyle>
          <a:p>
            <a:r>
              <a:rPr lang="el-GR"/>
              <a:t>07/16/96</a:t>
            </a:r>
            <a:endParaRPr lang="el-GR" sz="1200" i="0"/>
          </a:p>
        </p:txBody>
      </p:sp>
      <p:sp>
        <p:nvSpPr>
          <p:cNvPr id="2052" name="Rectangle 4"/>
          <p:cNvSpPr>
            <a:spLocks noGrp="1" noRot="1" noChangeAspect="1" noChangeArrowheads="1" noTextEdit="1"/>
          </p:cNvSpPr>
          <p:nvPr>
            <p:ph type="sldImg" idx="2"/>
          </p:nvPr>
        </p:nvSpPr>
        <p:spPr bwMode="auto">
          <a:xfrm>
            <a:off x="1177925" y="696913"/>
            <a:ext cx="4641850" cy="3481387"/>
          </a:xfrm>
          <a:prstGeom prst="rect">
            <a:avLst/>
          </a:prstGeom>
          <a:noFill/>
          <a:ln w="12700" cap="sq">
            <a:solidFill>
              <a:schemeClr val="tx1"/>
            </a:solidFill>
            <a:miter lim="800000"/>
            <a:headEnd/>
            <a:tailEnd/>
          </a:ln>
        </p:spPr>
      </p:sp>
      <p:sp>
        <p:nvSpPr>
          <p:cNvPr id="2053" name="Rectangle 5"/>
          <p:cNvSpPr>
            <a:spLocks noGrp="1" noChangeArrowheads="1"/>
          </p:cNvSpPr>
          <p:nvPr>
            <p:ph type="body" sz="quarter" idx="3"/>
          </p:nvPr>
        </p:nvSpPr>
        <p:spPr bwMode="auto">
          <a:xfrm>
            <a:off x="931863" y="4410075"/>
            <a:ext cx="5133975" cy="41767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3675" tIns="46840" rIns="93675" bIns="46840" numCol="1" anchor="t" anchorCtr="0" compatLnSpc="1">
            <a:prstTxWarp prst="textNoShape">
              <a:avLst/>
            </a:prstTxWarp>
          </a:bodyPr>
          <a:lstStyle/>
          <a:p>
            <a:pPr lvl="0"/>
            <a:r>
              <a:rPr lang="el-GR"/>
              <a:t>Κάντε κλικ για να επεξεργαστείτε το στυλ κειμένου του υποδείγματος</a:t>
            </a:r>
          </a:p>
          <a:p>
            <a:pPr lvl="1"/>
            <a:r>
              <a:rPr lang="el-GR"/>
              <a:t>Δευτέρου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2054" name="Rectangle 6"/>
          <p:cNvSpPr>
            <a:spLocks noGrp="1" noChangeArrowheads="1"/>
          </p:cNvSpPr>
          <p:nvPr>
            <p:ph type="ftr" sz="quarter" idx="4"/>
          </p:nvPr>
        </p:nvSpPr>
        <p:spPr bwMode="auto">
          <a:xfrm>
            <a:off x="0" y="8820150"/>
            <a:ext cx="3032125" cy="463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19381" tIns="0" rIns="19381" bIns="0" numCol="1" anchor="b" anchorCtr="0" compatLnSpc="1">
            <a:prstTxWarp prst="textNoShape">
              <a:avLst/>
            </a:prstTxWarp>
          </a:bodyPr>
          <a:lstStyle>
            <a:lvl1pPr defTabSz="930275">
              <a:defRPr kumimoji="1" sz="1000" i="1">
                <a:latin typeface="Tahoma" charset="0"/>
              </a:defRPr>
            </a:lvl1pPr>
          </a:lstStyle>
          <a:p>
            <a:r>
              <a:rPr lang="el-GR"/>
              <a:t>*</a:t>
            </a:r>
            <a:endParaRPr lang="el-GR" sz="1200" i="0"/>
          </a:p>
        </p:txBody>
      </p:sp>
      <p:sp>
        <p:nvSpPr>
          <p:cNvPr id="2055" name="Rectangle 7"/>
          <p:cNvSpPr>
            <a:spLocks noGrp="1" noChangeArrowheads="1"/>
          </p:cNvSpPr>
          <p:nvPr>
            <p:ph type="sldNum" sz="quarter" idx="5"/>
          </p:nvPr>
        </p:nvSpPr>
        <p:spPr bwMode="auto">
          <a:xfrm>
            <a:off x="3965575" y="8820150"/>
            <a:ext cx="3032125" cy="463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19381" tIns="0" rIns="19381" bIns="0" numCol="1" anchor="b" anchorCtr="0" compatLnSpc="1">
            <a:prstTxWarp prst="textNoShape">
              <a:avLst/>
            </a:prstTxWarp>
          </a:bodyPr>
          <a:lstStyle>
            <a:lvl1pPr algn="r" defTabSz="930275">
              <a:defRPr kumimoji="1" sz="1000" i="1">
                <a:latin typeface="Tahoma" charset="0"/>
              </a:defRPr>
            </a:lvl1pPr>
          </a:lstStyle>
          <a:p>
            <a:r>
              <a:rPr lang="el-GR"/>
              <a:t>##</a:t>
            </a:r>
            <a:endParaRPr lang="el-GR" sz="1200" i="0"/>
          </a:p>
        </p:txBody>
      </p:sp>
    </p:spTree>
    <p:extLst>
      <p:ext uri="{BB962C8B-B14F-4D97-AF65-F5344CB8AC3E}">
        <p14:creationId xmlns:p14="http://schemas.microsoft.com/office/powerpoint/2010/main" val="3203443058"/>
      </p:ext>
    </p:extLst>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kumimoji="1" sz="1200" kern="1200">
        <a:solidFill>
          <a:schemeClr val="tx1"/>
        </a:solidFill>
        <a:latin typeface="Tahoma"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ahoma"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ahoma"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ahoma"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ahoma"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35852" name="Rectangle 12"/>
          <p:cNvSpPr>
            <a:spLocks noGrp="1" noChangeArrowheads="1"/>
          </p:cNvSpPr>
          <p:nvPr>
            <p:ph type="ctrTitle"/>
          </p:nvPr>
        </p:nvSpPr>
        <p:spPr>
          <a:xfrm>
            <a:off x="990600" y="1676400"/>
            <a:ext cx="7772400" cy="1462088"/>
          </a:xfrm>
        </p:spPr>
        <p:txBody>
          <a:bodyPr/>
          <a:lstStyle>
            <a:lvl1pPr>
              <a:defRPr/>
            </a:lvl1pPr>
          </a:lstStyle>
          <a:p>
            <a:pPr lvl="0"/>
            <a:r>
              <a:rPr lang="el-GR" noProof="0"/>
              <a:t>Στυλ κύριου τίτλου</a:t>
            </a:r>
          </a:p>
        </p:txBody>
      </p:sp>
      <p:sp>
        <p:nvSpPr>
          <p:cNvPr id="35853"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pPr lvl="0"/>
            <a:r>
              <a:rPr lang="el-GR" noProof="0"/>
              <a:t>Στυλ κύριου υπότιτλου</a:t>
            </a:r>
          </a:p>
        </p:txBody>
      </p:sp>
      <p:pic>
        <p:nvPicPr>
          <p:cNvPr id="17" name="Εικόνα 16">
            <a:extLst>
              <a:ext uri="{FF2B5EF4-FFF2-40B4-BE49-F238E27FC236}">
                <a16:creationId xmlns:a16="http://schemas.microsoft.com/office/drawing/2014/main" id="{BF3EDFD1-FB27-48DF-8A45-C64D13202A1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884368" y="213287"/>
            <a:ext cx="1098438" cy="588960"/>
          </a:xfrm>
          <a:prstGeom prst="rect">
            <a:avLst/>
          </a:prstGeom>
        </p:spPr>
      </p:pic>
      <p:pic>
        <p:nvPicPr>
          <p:cNvPr id="18" name="Picture 12">
            <a:extLst>
              <a:ext uri="{FF2B5EF4-FFF2-40B4-BE49-F238E27FC236}">
                <a16:creationId xmlns:a16="http://schemas.microsoft.com/office/drawing/2014/main" id="{5508BE34-E20F-4516-96F6-D92F86420737}"/>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tretch>
            <a:fillRect/>
          </a:stretch>
        </p:blipFill>
        <p:spPr bwMode="auto">
          <a:xfrm>
            <a:off x="3837" y="178556"/>
            <a:ext cx="1239483" cy="692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0" name="Group 18">
            <a:extLst>
              <a:ext uri="{FF2B5EF4-FFF2-40B4-BE49-F238E27FC236}">
                <a16:creationId xmlns:a16="http://schemas.microsoft.com/office/drawing/2014/main" id="{C9E3AF18-78C3-4250-90BC-22ACE72C8C92}"/>
              </a:ext>
            </a:extLst>
          </p:cNvPr>
          <p:cNvGrpSpPr/>
          <p:nvPr userDrawn="1"/>
        </p:nvGrpSpPr>
        <p:grpSpPr>
          <a:xfrm>
            <a:off x="531637" y="6104690"/>
            <a:ext cx="8467193" cy="719113"/>
            <a:chOff x="645544" y="6125841"/>
            <a:chExt cx="7337313" cy="719113"/>
          </a:xfrm>
        </p:grpSpPr>
        <p:sp>
          <p:nvSpPr>
            <p:cNvPr id="21" name="Rectangle 16">
              <a:extLst>
                <a:ext uri="{FF2B5EF4-FFF2-40B4-BE49-F238E27FC236}">
                  <a16:creationId xmlns:a16="http://schemas.microsoft.com/office/drawing/2014/main" id="{E7F7F09C-E668-41CF-AA7B-7139201D17D9}"/>
                </a:ext>
              </a:extLst>
            </p:cNvPr>
            <p:cNvSpPr/>
            <p:nvPr userDrawn="1"/>
          </p:nvSpPr>
          <p:spPr>
            <a:xfrm>
              <a:off x="645544" y="6635547"/>
              <a:ext cx="7337313" cy="209407"/>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2" descr="European Commission logo">
              <a:extLst>
                <a:ext uri="{FF2B5EF4-FFF2-40B4-BE49-F238E27FC236}">
                  <a16:creationId xmlns:a16="http://schemas.microsoft.com/office/drawing/2014/main" id="{39FC5744-FA86-4064-89D3-0FFF7F536CD3}"/>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45544" y="6125841"/>
              <a:ext cx="1007410" cy="69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 name="Ορθογώνιο 10">
              <a:extLst>
                <a:ext uri="{FF2B5EF4-FFF2-40B4-BE49-F238E27FC236}">
                  <a16:creationId xmlns:a16="http://schemas.microsoft.com/office/drawing/2014/main" id="{8B60A3E5-7BBB-48FA-8E31-B014D104D0B0}"/>
                </a:ext>
              </a:extLst>
            </p:cNvPr>
            <p:cNvSpPr>
              <a:spLocks noChangeArrowheads="1"/>
            </p:cNvSpPr>
            <p:nvPr userDrawn="1"/>
          </p:nvSpPr>
          <p:spPr bwMode="auto">
            <a:xfrm>
              <a:off x="4204865" y="6327770"/>
              <a:ext cx="332817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l-GR" sz="1400" b="1" dirty="0" err="1">
                  <a:solidFill>
                    <a:srgbClr val="C00000"/>
                  </a:solidFill>
                </a:rPr>
                <a:t>SlideWiki</a:t>
              </a:r>
              <a:r>
                <a:rPr lang="en-GB" altLang="el-GR" sz="1400" b="1" dirty="0">
                  <a:solidFill>
                    <a:srgbClr val="C00000"/>
                  </a:solidFill>
                </a:rPr>
                <a:t> Horizon 2020 - 688095</a:t>
              </a:r>
            </a:p>
          </p:txBody>
        </p:sp>
      </p:grpSp>
      <p:sp>
        <p:nvSpPr>
          <p:cNvPr id="24" name="Rectangle 8">
            <a:extLst>
              <a:ext uri="{FF2B5EF4-FFF2-40B4-BE49-F238E27FC236}">
                <a16:creationId xmlns:a16="http://schemas.microsoft.com/office/drawing/2014/main" id="{12DF99E1-1A7A-4B00-B218-0E12C99371C8}"/>
              </a:ext>
            </a:extLst>
          </p:cNvPr>
          <p:cNvSpPr/>
          <p:nvPr userDrawn="1"/>
        </p:nvSpPr>
        <p:spPr>
          <a:xfrm>
            <a:off x="325845" y="874778"/>
            <a:ext cx="171450" cy="594902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Θέση αριθμού διαφάνειας 5"/>
          <p:cNvSpPr>
            <a:spLocks noGrp="1"/>
          </p:cNvSpPr>
          <p:nvPr>
            <p:ph type="sldNum" sz="quarter" idx="12"/>
          </p:nvPr>
        </p:nvSpPr>
        <p:spPr>
          <a:xfrm>
            <a:off x="8433586" y="6453336"/>
            <a:ext cx="549219" cy="360040"/>
          </a:xfrm>
          <a:prstGeom prst="rect">
            <a:avLst/>
          </a:prstGeom>
        </p:spPr>
        <p:txBody>
          <a:bodyPr/>
          <a:lstStyle>
            <a:lvl1pPr>
              <a:defRPr baseline="0">
                <a:solidFill>
                  <a:schemeClr val="bg1"/>
                </a:solidFill>
              </a:defRPr>
            </a:lvl1pPr>
          </a:lstStyle>
          <a:p>
            <a:fld id="{7735973E-847F-47F7-AABA-D1B406D9E549}" type="slidenum">
              <a:rPr lang="el-GR" smtClean="0"/>
              <a:pPr/>
              <a:t>‹#›</a:t>
            </a:fld>
            <a:endParaRPr lang="el-G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a:xfrm>
            <a:off x="1243320" y="214313"/>
            <a:ext cx="6713055" cy="982439"/>
          </a:xfrm>
        </p:spPr>
        <p:txBody>
          <a:bodyPr/>
          <a:lstStyle/>
          <a:p>
            <a:r>
              <a:rPr lang="el-GR"/>
              <a:t>Στυλ κύριου τίτλου</a:t>
            </a:r>
          </a:p>
        </p:txBody>
      </p:sp>
      <p:sp>
        <p:nvSpPr>
          <p:cNvPr id="3" name="Θέση περιεχομένου 2"/>
          <p:cNvSpPr>
            <a:spLocks noGrp="1"/>
          </p:cNvSpPr>
          <p:nvPr>
            <p:ph idx="1"/>
          </p:nvPr>
        </p:nvSpPr>
        <p:spPr>
          <a:xfrm>
            <a:off x="1149249" y="2011041"/>
            <a:ext cx="6879135" cy="3794223"/>
          </a:xfrm>
        </p:spPr>
        <p:txBody>
          <a:bodyPr/>
          <a:lstStyle/>
          <a:p>
            <a:pPr lvl="0"/>
            <a:r>
              <a:rPr lang="el-GR" dirty="0"/>
              <a:t>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6" name="Θέση αριθμού διαφάνειας 5"/>
          <p:cNvSpPr>
            <a:spLocks noGrp="1"/>
          </p:cNvSpPr>
          <p:nvPr>
            <p:ph type="sldNum" sz="quarter" idx="12"/>
          </p:nvPr>
        </p:nvSpPr>
        <p:spPr>
          <a:xfrm>
            <a:off x="8433586" y="6453336"/>
            <a:ext cx="549219" cy="360040"/>
          </a:xfrm>
          <a:prstGeom prst="rect">
            <a:avLst/>
          </a:prstGeom>
        </p:spPr>
        <p:txBody>
          <a:bodyPr/>
          <a:lstStyle>
            <a:lvl1pPr>
              <a:defRPr baseline="0">
                <a:solidFill>
                  <a:schemeClr val="bg1"/>
                </a:solidFill>
              </a:defRPr>
            </a:lvl1pPr>
          </a:lstStyle>
          <a:p>
            <a:fld id="{7735973E-847F-47F7-AABA-D1B406D9E549}" type="slidenum">
              <a:rPr lang="el-GR" smtClean="0"/>
              <a:pPr/>
              <a:t>‹#›</a:t>
            </a:fld>
            <a:endParaRPr lang="el-GR" dirty="0"/>
          </a:p>
        </p:txBody>
      </p:sp>
      <p:pic>
        <p:nvPicPr>
          <p:cNvPr id="7" name="Εικόνα 6">
            <a:extLst>
              <a:ext uri="{FF2B5EF4-FFF2-40B4-BE49-F238E27FC236}">
                <a16:creationId xmlns:a16="http://schemas.microsoft.com/office/drawing/2014/main" id="{BF3EDFD1-FB27-48DF-8A45-C64D13202A1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884368" y="213287"/>
            <a:ext cx="1098438" cy="588960"/>
          </a:xfrm>
          <a:prstGeom prst="rect">
            <a:avLst/>
          </a:prstGeom>
        </p:spPr>
      </p:pic>
    </p:spTree>
    <p:extLst>
      <p:ext uri="{BB962C8B-B14F-4D97-AF65-F5344CB8AC3E}">
        <p14:creationId xmlns:p14="http://schemas.microsoft.com/office/powerpoint/2010/main" val="3763221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a:t>Στυλ κύριου τίτλου</a:t>
            </a: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a:t>Στυλ υποδείγματος κειμένου</a:t>
            </a:r>
          </a:p>
        </p:txBody>
      </p:sp>
      <p:sp>
        <p:nvSpPr>
          <p:cNvPr id="6" name="Θέση αριθμού διαφάνειας 5"/>
          <p:cNvSpPr>
            <a:spLocks noGrp="1"/>
          </p:cNvSpPr>
          <p:nvPr>
            <p:ph type="sldNum" sz="quarter" idx="12"/>
          </p:nvPr>
        </p:nvSpPr>
        <p:spPr>
          <a:xfrm>
            <a:off x="8316416" y="6368425"/>
            <a:ext cx="803572" cy="457200"/>
          </a:xfrm>
          <a:prstGeom prst="rect">
            <a:avLst/>
          </a:prstGeom>
        </p:spPr>
        <p:txBody>
          <a:bodyPr/>
          <a:lstStyle>
            <a:lvl1pPr>
              <a:defRPr baseline="0">
                <a:solidFill>
                  <a:schemeClr val="bg1"/>
                </a:solidFill>
              </a:defRPr>
            </a:lvl1pPr>
          </a:lstStyle>
          <a:p>
            <a:fld id="{AAB0BD28-D8D0-4480-9204-35C60E270639}" type="slidenum">
              <a:rPr lang="el-GR" smtClean="0"/>
              <a:pPr/>
              <a:t>‹#›</a:t>
            </a:fld>
            <a:endParaRPr lang="el-GR" dirty="0"/>
          </a:p>
        </p:txBody>
      </p:sp>
      <p:pic>
        <p:nvPicPr>
          <p:cNvPr id="7" name="Εικόνα 6">
            <a:extLst>
              <a:ext uri="{FF2B5EF4-FFF2-40B4-BE49-F238E27FC236}">
                <a16:creationId xmlns:a16="http://schemas.microsoft.com/office/drawing/2014/main" id="{BF3EDFD1-FB27-48DF-8A45-C64D13202A1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884368" y="213287"/>
            <a:ext cx="1098438" cy="588960"/>
          </a:xfrm>
          <a:prstGeom prst="rect">
            <a:avLst/>
          </a:prstGeom>
        </p:spPr>
      </p:pic>
    </p:spTree>
    <p:extLst>
      <p:ext uri="{BB962C8B-B14F-4D97-AF65-F5344CB8AC3E}">
        <p14:creationId xmlns:p14="http://schemas.microsoft.com/office/powerpoint/2010/main" val="4123881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a:xfrm>
            <a:off x="1243320" y="214313"/>
            <a:ext cx="7739486" cy="1342479"/>
          </a:xfrm>
        </p:spPr>
        <p:txBody>
          <a:bodyPr/>
          <a:lstStyle/>
          <a:p>
            <a:r>
              <a:rPr lang="el-GR"/>
              <a:t>Στυλ κύριου τίτλου</a:t>
            </a:r>
          </a:p>
        </p:txBody>
      </p:sp>
      <p:sp>
        <p:nvSpPr>
          <p:cNvPr id="3" name="Θέση περιεχομένου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5148064" y="198884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αριθμού διαφάνειας 6"/>
          <p:cNvSpPr>
            <a:spLocks noGrp="1"/>
          </p:cNvSpPr>
          <p:nvPr>
            <p:ph type="sldNum" sz="quarter" idx="12"/>
          </p:nvPr>
        </p:nvSpPr>
        <p:spPr>
          <a:xfrm>
            <a:off x="8460432" y="6389531"/>
            <a:ext cx="536848" cy="457200"/>
          </a:xfrm>
          <a:prstGeom prst="rect">
            <a:avLst/>
          </a:prstGeom>
        </p:spPr>
        <p:txBody>
          <a:bodyPr/>
          <a:lstStyle>
            <a:lvl1pPr>
              <a:defRPr baseline="0">
                <a:solidFill>
                  <a:schemeClr val="bg1"/>
                </a:solidFill>
              </a:defRPr>
            </a:lvl1pPr>
          </a:lstStyle>
          <a:p>
            <a:fld id="{9E4C5A3E-EF34-4350-A6DA-2705500F1956}" type="slidenum">
              <a:rPr lang="el-GR" smtClean="0"/>
              <a:pPr/>
              <a:t>‹#›</a:t>
            </a:fld>
            <a:endParaRPr lang="el-GR" dirty="0"/>
          </a:p>
        </p:txBody>
      </p:sp>
      <p:pic>
        <p:nvPicPr>
          <p:cNvPr id="8" name="Εικόνα 7">
            <a:extLst>
              <a:ext uri="{FF2B5EF4-FFF2-40B4-BE49-F238E27FC236}">
                <a16:creationId xmlns:a16="http://schemas.microsoft.com/office/drawing/2014/main" id="{BF3EDFD1-FB27-48DF-8A45-C64D13202A1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884368" y="213287"/>
            <a:ext cx="1098438" cy="588960"/>
          </a:xfrm>
          <a:prstGeom prst="rect">
            <a:avLst/>
          </a:prstGeom>
        </p:spPr>
      </p:pic>
    </p:spTree>
    <p:extLst>
      <p:ext uri="{BB962C8B-B14F-4D97-AF65-F5344CB8AC3E}">
        <p14:creationId xmlns:p14="http://schemas.microsoft.com/office/powerpoint/2010/main" val="37587272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lstStyle>
            <a:lvl1pPr>
              <a:defRPr/>
            </a:lvl1pPr>
          </a:lstStyle>
          <a:p>
            <a:r>
              <a:rPr lang="el-GR"/>
              <a:t>Στυλ κύριου τίτλου</a:t>
            </a: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a:xfrm>
            <a:off x="1162050" y="6243638"/>
            <a:ext cx="1905000" cy="457200"/>
          </a:xfrm>
          <a:prstGeom prst="rect">
            <a:avLst/>
          </a:prstGeom>
        </p:spPr>
        <p:txBody>
          <a:bodyPr/>
          <a:lstStyle>
            <a:lvl1pPr>
              <a:defRPr/>
            </a:lvl1pPr>
          </a:lstStyle>
          <a:p>
            <a:endParaRPr lang="el-GR"/>
          </a:p>
        </p:txBody>
      </p:sp>
      <p:sp>
        <p:nvSpPr>
          <p:cNvPr id="8" name="Θέση υποσέλιδου 7"/>
          <p:cNvSpPr>
            <a:spLocks noGrp="1"/>
          </p:cNvSpPr>
          <p:nvPr>
            <p:ph type="ftr" sz="quarter" idx="11"/>
          </p:nvPr>
        </p:nvSpPr>
        <p:spPr>
          <a:xfrm>
            <a:off x="497295" y="6237312"/>
            <a:ext cx="8467193" cy="502938"/>
          </a:xfrm>
          <a:prstGeom prst="rect">
            <a:avLst/>
          </a:prstGeom>
        </p:spPr>
        <p:txBody>
          <a:bodyPr/>
          <a:lstStyle>
            <a:lvl1pPr>
              <a:defRPr/>
            </a:lvl1pPr>
          </a:lstStyle>
          <a:p>
            <a:endParaRPr lang="el-GR"/>
          </a:p>
        </p:txBody>
      </p:sp>
      <p:sp>
        <p:nvSpPr>
          <p:cNvPr id="9" name="Θέση αριθμού διαφάνειας 8"/>
          <p:cNvSpPr>
            <a:spLocks noGrp="1"/>
          </p:cNvSpPr>
          <p:nvPr>
            <p:ph type="sldNum" sz="quarter" idx="12"/>
          </p:nvPr>
        </p:nvSpPr>
        <p:spPr>
          <a:xfrm>
            <a:off x="8133452" y="6400800"/>
            <a:ext cx="899592" cy="457200"/>
          </a:xfrm>
          <a:prstGeom prst="rect">
            <a:avLst/>
          </a:prstGeom>
        </p:spPr>
        <p:txBody>
          <a:bodyPr/>
          <a:lstStyle>
            <a:lvl1pPr>
              <a:defRPr baseline="0">
                <a:solidFill>
                  <a:schemeClr val="bg1"/>
                </a:solidFill>
              </a:defRPr>
            </a:lvl1pPr>
          </a:lstStyle>
          <a:p>
            <a:fld id="{94FE8705-62F4-4454-A65C-99EC21C1BA9B}" type="slidenum">
              <a:rPr lang="el-GR" smtClean="0"/>
              <a:pPr/>
              <a:t>‹#›</a:t>
            </a:fld>
            <a:endParaRPr lang="el-GR" dirty="0"/>
          </a:p>
        </p:txBody>
      </p:sp>
      <p:pic>
        <p:nvPicPr>
          <p:cNvPr id="10" name="Εικόνα 9">
            <a:extLst>
              <a:ext uri="{FF2B5EF4-FFF2-40B4-BE49-F238E27FC236}">
                <a16:creationId xmlns:a16="http://schemas.microsoft.com/office/drawing/2014/main" id="{BF3EDFD1-FB27-48DF-8A45-C64D13202A1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884368" y="213287"/>
            <a:ext cx="1098438" cy="588960"/>
          </a:xfrm>
          <a:prstGeom prst="rect">
            <a:avLst/>
          </a:prstGeom>
        </p:spPr>
      </p:pic>
    </p:spTree>
    <p:extLst>
      <p:ext uri="{BB962C8B-B14F-4D97-AF65-F5344CB8AC3E}">
        <p14:creationId xmlns:p14="http://schemas.microsoft.com/office/powerpoint/2010/main" val="18740416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5" name="Θέση αριθμού διαφάνειας 4"/>
          <p:cNvSpPr>
            <a:spLocks noGrp="1"/>
          </p:cNvSpPr>
          <p:nvPr>
            <p:ph type="sldNum" sz="quarter" idx="12"/>
          </p:nvPr>
        </p:nvSpPr>
        <p:spPr>
          <a:xfrm>
            <a:off x="8532440" y="6384609"/>
            <a:ext cx="464840" cy="457200"/>
          </a:xfrm>
          <a:prstGeom prst="rect">
            <a:avLst/>
          </a:prstGeom>
        </p:spPr>
        <p:txBody>
          <a:bodyPr/>
          <a:lstStyle>
            <a:lvl1pPr>
              <a:defRPr baseline="0">
                <a:solidFill>
                  <a:schemeClr val="bg1"/>
                </a:solidFill>
              </a:defRPr>
            </a:lvl1pPr>
          </a:lstStyle>
          <a:p>
            <a:fld id="{7BCCA914-AF5B-482D-ABD6-5C7EF3E8AE42}" type="slidenum">
              <a:rPr lang="el-GR" smtClean="0"/>
              <a:pPr/>
              <a:t>‹#›</a:t>
            </a:fld>
            <a:endParaRPr lang="el-GR" dirty="0"/>
          </a:p>
        </p:txBody>
      </p:sp>
      <p:pic>
        <p:nvPicPr>
          <p:cNvPr id="6" name="Εικόνα 5">
            <a:extLst>
              <a:ext uri="{FF2B5EF4-FFF2-40B4-BE49-F238E27FC236}">
                <a16:creationId xmlns:a16="http://schemas.microsoft.com/office/drawing/2014/main" id="{BF3EDFD1-FB27-48DF-8A45-C64D13202A1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884368" y="213287"/>
            <a:ext cx="1098438" cy="588960"/>
          </a:xfrm>
          <a:prstGeom prst="rect">
            <a:avLst/>
          </a:prstGeom>
        </p:spPr>
      </p:pic>
    </p:spTree>
    <p:extLst>
      <p:ext uri="{BB962C8B-B14F-4D97-AF65-F5344CB8AC3E}">
        <p14:creationId xmlns:p14="http://schemas.microsoft.com/office/powerpoint/2010/main" val="160193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pic>
        <p:nvPicPr>
          <p:cNvPr id="5" name="Εικόνα 4">
            <a:extLst>
              <a:ext uri="{FF2B5EF4-FFF2-40B4-BE49-F238E27FC236}">
                <a16:creationId xmlns:a16="http://schemas.microsoft.com/office/drawing/2014/main" id="{BF3EDFD1-FB27-48DF-8A45-C64D13202A1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884368" y="213287"/>
            <a:ext cx="1098438" cy="588960"/>
          </a:xfrm>
          <a:prstGeom prst="rect">
            <a:avLst/>
          </a:prstGeom>
        </p:spPr>
      </p:pic>
      <p:sp>
        <p:nvSpPr>
          <p:cNvPr id="6" name="Θέση αριθμού διαφάνειας 4"/>
          <p:cNvSpPr>
            <a:spLocks noGrp="1"/>
          </p:cNvSpPr>
          <p:nvPr>
            <p:ph type="sldNum" sz="quarter" idx="12"/>
          </p:nvPr>
        </p:nvSpPr>
        <p:spPr>
          <a:xfrm>
            <a:off x="8532440" y="6384609"/>
            <a:ext cx="464840" cy="457200"/>
          </a:xfrm>
          <a:prstGeom prst="rect">
            <a:avLst/>
          </a:prstGeom>
        </p:spPr>
        <p:txBody>
          <a:bodyPr/>
          <a:lstStyle>
            <a:lvl1pPr>
              <a:defRPr baseline="0">
                <a:solidFill>
                  <a:schemeClr val="bg1"/>
                </a:solidFill>
              </a:defRPr>
            </a:lvl1pPr>
          </a:lstStyle>
          <a:p>
            <a:fld id="{7BCCA914-AF5B-482D-ABD6-5C7EF3E8AE42}" type="slidenum">
              <a:rPr lang="el-GR" smtClean="0"/>
              <a:pPr/>
              <a:t>‹#›</a:t>
            </a:fld>
            <a:endParaRPr lang="el-GR" dirty="0"/>
          </a:p>
        </p:txBody>
      </p:sp>
    </p:spTree>
    <p:extLst>
      <p:ext uri="{BB962C8B-B14F-4D97-AF65-F5344CB8AC3E}">
        <p14:creationId xmlns:p14="http://schemas.microsoft.com/office/powerpoint/2010/main" val="23791502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25" name="Rectangle 9"/>
          <p:cNvSpPr>
            <a:spLocks noGrp="1" noChangeArrowheads="1"/>
          </p:cNvSpPr>
          <p:nvPr>
            <p:ph type="title"/>
          </p:nvPr>
        </p:nvSpPr>
        <p:spPr bwMode="auto">
          <a:xfrm>
            <a:off x="1243320" y="214313"/>
            <a:ext cx="7700655" cy="141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l-GR" dirty="0"/>
              <a:t>Κάντε κλικ για να επεξεργαστείτε το στυλ τίτλου του υποδείγματος</a:t>
            </a:r>
          </a:p>
        </p:txBody>
      </p:sp>
      <p:sp>
        <p:nvSpPr>
          <p:cNvPr id="34826" name="Rectangle 10"/>
          <p:cNvSpPr>
            <a:spLocks noGrp="1" noChangeArrowheads="1"/>
          </p:cNvSpPr>
          <p:nvPr>
            <p:ph type="body" idx="1"/>
          </p:nvPr>
        </p:nvSpPr>
        <p:spPr bwMode="auto">
          <a:xfrm>
            <a:off x="1149249" y="2011041"/>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l-GR" dirty="0"/>
              <a:t>Κάντε κλικ για να επεξεργαστείτε το στυλ κειμένου του υποδείγματος</a:t>
            </a:r>
          </a:p>
          <a:p>
            <a:pPr lvl="1"/>
            <a:r>
              <a:rPr lang="el-GR" dirty="0"/>
              <a:t>Δευτέρου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pic>
        <p:nvPicPr>
          <p:cNvPr id="14" name="Picture 12">
            <a:extLst>
              <a:ext uri="{FF2B5EF4-FFF2-40B4-BE49-F238E27FC236}">
                <a16:creationId xmlns:a16="http://schemas.microsoft.com/office/drawing/2014/main" id="{5508BE34-E20F-4516-96F6-D92F86420737}"/>
              </a:ext>
            </a:extLst>
          </p:cNvPr>
          <p:cNvPicPr>
            <a:picLocks noChangeAspect="1" noChangeArrowheads="1"/>
          </p:cNvPicPr>
          <p:nvPr userDrawn="1"/>
        </p:nvPicPr>
        <p:blipFill>
          <a:blip r:embed="rId9">
            <a:extLst>
              <a:ext uri="{28A0092B-C50C-407E-A947-70E740481C1C}">
                <a14:useLocalDpi xmlns:a14="http://schemas.microsoft.com/office/drawing/2010/main" val="0"/>
              </a:ext>
            </a:extLst>
          </a:blip>
          <a:stretch>
            <a:fillRect/>
          </a:stretch>
        </p:blipFill>
        <p:spPr bwMode="auto">
          <a:xfrm>
            <a:off x="3837" y="178556"/>
            <a:ext cx="1239483" cy="692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Rectangle 8">
            <a:extLst>
              <a:ext uri="{FF2B5EF4-FFF2-40B4-BE49-F238E27FC236}">
                <a16:creationId xmlns:a16="http://schemas.microsoft.com/office/drawing/2014/main" id="{12DF99E1-1A7A-4B00-B218-0E12C99371C8}"/>
              </a:ext>
            </a:extLst>
          </p:cNvPr>
          <p:cNvSpPr/>
          <p:nvPr userDrawn="1"/>
        </p:nvSpPr>
        <p:spPr>
          <a:xfrm>
            <a:off x="325845" y="874778"/>
            <a:ext cx="171450" cy="594902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6" name="Group 18">
            <a:extLst>
              <a:ext uri="{FF2B5EF4-FFF2-40B4-BE49-F238E27FC236}">
                <a16:creationId xmlns:a16="http://schemas.microsoft.com/office/drawing/2014/main" id="{C9E3AF18-78C3-4250-90BC-22ACE72C8C92}"/>
              </a:ext>
            </a:extLst>
          </p:cNvPr>
          <p:cNvGrpSpPr/>
          <p:nvPr userDrawn="1"/>
        </p:nvGrpSpPr>
        <p:grpSpPr>
          <a:xfrm>
            <a:off x="531637" y="6104690"/>
            <a:ext cx="8467193" cy="719113"/>
            <a:chOff x="645544" y="6125841"/>
            <a:chExt cx="7337313" cy="719113"/>
          </a:xfrm>
        </p:grpSpPr>
        <p:sp>
          <p:nvSpPr>
            <p:cNvPr id="17" name="Rectangle 16">
              <a:extLst>
                <a:ext uri="{FF2B5EF4-FFF2-40B4-BE49-F238E27FC236}">
                  <a16:creationId xmlns:a16="http://schemas.microsoft.com/office/drawing/2014/main" id="{E7F7F09C-E668-41CF-AA7B-7139201D17D9}"/>
                </a:ext>
              </a:extLst>
            </p:cNvPr>
            <p:cNvSpPr/>
            <p:nvPr userDrawn="1"/>
          </p:nvSpPr>
          <p:spPr>
            <a:xfrm>
              <a:off x="645544" y="6635547"/>
              <a:ext cx="7337313" cy="209407"/>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2" descr="European Commission logo">
              <a:extLst>
                <a:ext uri="{FF2B5EF4-FFF2-40B4-BE49-F238E27FC236}">
                  <a16:creationId xmlns:a16="http://schemas.microsoft.com/office/drawing/2014/main" id="{39FC5744-FA86-4064-89D3-0FFF7F536CD3}"/>
                </a:ext>
              </a:extLst>
            </p:cNvPr>
            <p:cNvPicPr>
              <a:picLocks noChangeAspect="1" noChangeArrowheads="1"/>
            </p:cNvPicPr>
            <p:nvPr userDrawn="1"/>
          </p:nvPicPr>
          <p:blipFill>
            <a:blip r:embed="rId10">
              <a:extLst>
                <a:ext uri="{28A0092B-C50C-407E-A947-70E740481C1C}">
                  <a14:useLocalDpi xmlns:a14="http://schemas.microsoft.com/office/drawing/2010/main" val="0"/>
                </a:ext>
              </a:extLst>
            </a:blip>
            <a:srcRect/>
            <a:stretch>
              <a:fillRect/>
            </a:stretch>
          </p:blipFill>
          <p:spPr bwMode="auto">
            <a:xfrm>
              <a:off x="645544" y="6125841"/>
              <a:ext cx="1007410" cy="69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Ορθογώνιο 10">
              <a:extLst>
                <a:ext uri="{FF2B5EF4-FFF2-40B4-BE49-F238E27FC236}">
                  <a16:creationId xmlns:a16="http://schemas.microsoft.com/office/drawing/2014/main" id="{8B60A3E5-7BBB-48FA-8E31-B014D104D0B0}"/>
                </a:ext>
              </a:extLst>
            </p:cNvPr>
            <p:cNvSpPr>
              <a:spLocks noChangeArrowheads="1"/>
            </p:cNvSpPr>
            <p:nvPr userDrawn="1"/>
          </p:nvSpPr>
          <p:spPr bwMode="auto">
            <a:xfrm>
              <a:off x="4204865" y="6327770"/>
              <a:ext cx="332817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l-GR" sz="1400" b="1" dirty="0" err="1">
                  <a:solidFill>
                    <a:srgbClr val="C00000"/>
                  </a:solidFill>
                </a:rPr>
                <a:t>SlideWiki</a:t>
              </a:r>
              <a:r>
                <a:rPr lang="en-GB" altLang="el-GR" sz="1400" b="1" dirty="0">
                  <a:solidFill>
                    <a:srgbClr val="C00000"/>
                  </a:solidFill>
                </a:rPr>
                <a:t> Horizon 2020 - 688095</a:t>
              </a:r>
            </a:p>
          </p:txBody>
        </p:sp>
      </p:grpSp>
      <p:sp>
        <p:nvSpPr>
          <p:cNvPr id="20" name="Θέση αριθμού διαφάνειας 5"/>
          <p:cNvSpPr>
            <a:spLocks noGrp="1"/>
          </p:cNvSpPr>
          <p:nvPr>
            <p:ph type="sldNum" sz="quarter" idx="4"/>
          </p:nvPr>
        </p:nvSpPr>
        <p:spPr>
          <a:xfrm>
            <a:off x="8433586" y="6453336"/>
            <a:ext cx="549219" cy="360040"/>
          </a:xfrm>
          <a:prstGeom prst="rect">
            <a:avLst/>
          </a:prstGeom>
        </p:spPr>
        <p:txBody>
          <a:bodyPr/>
          <a:lstStyle>
            <a:lvl1pPr>
              <a:defRPr baseline="0">
                <a:solidFill>
                  <a:schemeClr val="bg1"/>
                </a:solidFill>
              </a:defRPr>
            </a:lvl1pPr>
          </a:lstStyle>
          <a:p>
            <a:fld id="{7735973E-847F-47F7-AABA-D1B406D9E549}" type="slidenum">
              <a:rPr lang="el-GR" smtClean="0"/>
              <a:pPr/>
              <a:t>‹#›</a:t>
            </a:fld>
            <a:endParaRPr lang="el-GR" dirty="0"/>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Lst>
  <p:txStyles>
    <p:titleStyle>
      <a:lvl1pPr algn="l" rtl="0" eaLnBrk="1" fontAlgn="base" hangingPunct="1">
        <a:spcBef>
          <a:spcPct val="0"/>
        </a:spcBef>
        <a:spcAft>
          <a:spcPct val="0"/>
        </a:spcAft>
        <a:defRPr sz="3800" baseline="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Tahoma" charset="0"/>
        </a:defRPr>
      </a:lvl2pPr>
      <a:lvl3pPr algn="l" rtl="0" eaLnBrk="1" fontAlgn="base" hangingPunct="1">
        <a:spcBef>
          <a:spcPct val="0"/>
        </a:spcBef>
        <a:spcAft>
          <a:spcPct val="0"/>
        </a:spcAft>
        <a:defRPr sz="4400">
          <a:solidFill>
            <a:schemeClr val="tx2"/>
          </a:solidFill>
          <a:latin typeface="Tahoma" charset="0"/>
        </a:defRPr>
      </a:lvl3pPr>
      <a:lvl4pPr algn="l" rtl="0" eaLnBrk="1" fontAlgn="base" hangingPunct="1">
        <a:spcBef>
          <a:spcPct val="0"/>
        </a:spcBef>
        <a:spcAft>
          <a:spcPct val="0"/>
        </a:spcAft>
        <a:defRPr sz="4400">
          <a:solidFill>
            <a:schemeClr val="tx2"/>
          </a:solidFill>
          <a:latin typeface="Tahoma" charset="0"/>
        </a:defRPr>
      </a:lvl4pPr>
      <a:lvl5pPr algn="l" rtl="0" eaLnBrk="1" fontAlgn="base" hangingPunct="1">
        <a:spcBef>
          <a:spcPct val="0"/>
        </a:spcBef>
        <a:spcAft>
          <a:spcPct val="0"/>
        </a:spcAft>
        <a:defRPr sz="4400">
          <a:solidFill>
            <a:schemeClr val="tx2"/>
          </a:solidFill>
          <a:latin typeface="Tahoma" charset="0"/>
        </a:defRPr>
      </a:lvl5pPr>
      <a:lvl6pPr marL="457200" algn="l" rtl="0" eaLnBrk="1" fontAlgn="base" hangingPunct="1">
        <a:spcBef>
          <a:spcPct val="0"/>
        </a:spcBef>
        <a:spcAft>
          <a:spcPct val="0"/>
        </a:spcAft>
        <a:defRPr sz="4400">
          <a:solidFill>
            <a:schemeClr val="tx2"/>
          </a:solidFill>
          <a:latin typeface="Tahoma" charset="0"/>
        </a:defRPr>
      </a:lvl6pPr>
      <a:lvl7pPr marL="914400" algn="l" rtl="0" eaLnBrk="1" fontAlgn="base" hangingPunct="1">
        <a:spcBef>
          <a:spcPct val="0"/>
        </a:spcBef>
        <a:spcAft>
          <a:spcPct val="0"/>
        </a:spcAft>
        <a:defRPr sz="4400">
          <a:solidFill>
            <a:schemeClr val="tx2"/>
          </a:solidFill>
          <a:latin typeface="Tahoma" charset="0"/>
        </a:defRPr>
      </a:lvl7pPr>
      <a:lvl8pPr marL="1371600" algn="l" rtl="0" eaLnBrk="1" fontAlgn="base" hangingPunct="1">
        <a:spcBef>
          <a:spcPct val="0"/>
        </a:spcBef>
        <a:spcAft>
          <a:spcPct val="0"/>
        </a:spcAft>
        <a:defRPr sz="4400">
          <a:solidFill>
            <a:schemeClr val="tx2"/>
          </a:solidFill>
          <a:latin typeface="Tahoma" charset="0"/>
        </a:defRPr>
      </a:lvl8pPr>
      <a:lvl9pPr marL="1828800" algn="l" rtl="0" eaLnBrk="1" fontAlgn="base" hangingPunct="1">
        <a:spcBef>
          <a:spcPct val="0"/>
        </a:spcBef>
        <a:spcAft>
          <a:spcPct val="0"/>
        </a:spcAft>
        <a:defRPr sz="4400">
          <a:solidFill>
            <a:schemeClr val="tx2"/>
          </a:solidFill>
          <a:latin typeface="Tahoma" charset="0"/>
        </a:defRPr>
      </a:lvl9pPr>
    </p:titleStyle>
    <p:bodyStyle>
      <a:lvl1pPr marL="342900" indent="-342900" algn="l" rtl="0" eaLnBrk="1" fontAlgn="base" hangingPunct="1">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1" fontAlgn="base" hangingPunct="1">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1" fontAlgn="base" hangingPunct="1">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s://ec.europa.eu/eusurvey/runner/IMAPS"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hyperlink" Target="http://resources.ekdd.gr/gnosis/index.php/2012-09-20-11-36-31/3-26/88-interoperability-maturity-assessment-for-public-services" TargetMode="Externa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title"/>
          </p:nvPr>
        </p:nvSpPr>
        <p:spPr>
          <a:noFill/>
          <a:ln/>
        </p:spPr>
        <p:txBody>
          <a:bodyPr lIns="92075" tIns="46037" rIns="92075" bIns="46037" anchor="ctr"/>
          <a:lstStyle/>
          <a:p>
            <a:pPr algn="ctr"/>
            <a:r>
              <a:rPr lang="en-US" b="1" dirty="0">
                <a:solidFill>
                  <a:srgbClr val="0070C0"/>
                </a:solidFill>
              </a:rPr>
              <a:t>Beginning of Section S9</a:t>
            </a:r>
            <a:endParaRPr lang="el-GR" b="1" dirty="0">
              <a:solidFill>
                <a:srgbClr val="0070C0"/>
              </a:solidFill>
            </a:endParaRPr>
          </a:p>
        </p:txBody>
      </p:sp>
      <p:sp>
        <p:nvSpPr>
          <p:cNvPr id="4" name="Rectangle 3"/>
          <p:cNvSpPr txBox="1">
            <a:spLocks noChangeArrowheads="1"/>
          </p:cNvSpPr>
          <p:nvPr/>
        </p:nvSpPr>
        <p:spPr bwMode="auto">
          <a:xfrm>
            <a:off x="1395720" y="2708920"/>
            <a:ext cx="6713055" cy="982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7" rIns="92075" bIns="46037" numCol="1" anchor="ctr" anchorCtr="0" compatLnSpc="1">
            <a:prstTxWarp prst="textNoShape">
              <a:avLst/>
            </a:prstTxWarp>
          </a:bodyPr>
          <a:lstStyle>
            <a:lvl1pPr algn="l" rtl="0" eaLnBrk="1" fontAlgn="base" hangingPunct="1">
              <a:spcBef>
                <a:spcPct val="0"/>
              </a:spcBef>
              <a:spcAft>
                <a:spcPct val="0"/>
              </a:spcAft>
              <a:defRPr sz="3800" baseline="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Tahoma" charset="0"/>
              </a:defRPr>
            </a:lvl2pPr>
            <a:lvl3pPr algn="l" rtl="0" eaLnBrk="1" fontAlgn="base" hangingPunct="1">
              <a:spcBef>
                <a:spcPct val="0"/>
              </a:spcBef>
              <a:spcAft>
                <a:spcPct val="0"/>
              </a:spcAft>
              <a:defRPr sz="4400">
                <a:solidFill>
                  <a:schemeClr val="tx2"/>
                </a:solidFill>
                <a:latin typeface="Tahoma" charset="0"/>
              </a:defRPr>
            </a:lvl3pPr>
            <a:lvl4pPr algn="l" rtl="0" eaLnBrk="1" fontAlgn="base" hangingPunct="1">
              <a:spcBef>
                <a:spcPct val="0"/>
              </a:spcBef>
              <a:spcAft>
                <a:spcPct val="0"/>
              </a:spcAft>
              <a:defRPr sz="4400">
                <a:solidFill>
                  <a:schemeClr val="tx2"/>
                </a:solidFill>
                <a:latin typeface="Tahoma" charset="0"/>
              </a:defRPr>
            </a:lvl4pPr>
            <a:lvl5pPr algn="l" rtl="0" eaLnBrk="1" fontAlgn="base" hangingPunct="1">
              <a:spcBef>
                <a:spcPct val="0"/>
              </a:spcBef>
              <a:spcAft>
                <a:spcPct val="0"/>
              </a:spcAft>
              <a:defRPr sz="4400">
                <a:solidFill>
                  <a:schemeClr val="tx2"/>
                </a:solidFill>
                <a:latin typeface="Tahoma" charset="0"/>
              </a:defRPr>
            </a:lvl5pPr>
            <a:lvl6pPr marL="457200" algn="l" rtl="0" eaLnBrk="1" fontAlgn="base" hangingPunct="1">
              <a:spcBef>
                <a:spcPct val="0"/>
              </a:spcBef>
              <a:spcAft>
                <a:spcPct val="0"/>
              </a:spcAft>
              <a:defRPr sz="4400">
                <a:solidFill>
                  <a:schemeClr val="tx2"/>
                </a:solidFill>
                <a:latin typeface="Tahoma" charset="0"/>
              </a:defRPr>
            </a:lvl6pPr>
            <a:lvl7pPr marL="914400" algn="l" rtl="0" eaLnBrk="1" fontAlgn="base" hangingPunct="1">
              <a:spcBef>
                <a:spcPct val="0"/>
              </a:spcBef>
              <a:spcAft>
                <a:spcPct val="0"/>
              </a:spcAft>
              <a:defRPr sz="4400">
                <a:solidFill>
                  <a:schemeClr val="tx2"/>
                </a:solidFill>
                <a:latin typeface="Tahoma" charset="0"/>
              </a:defRPr>
            </a:lvl7pPr>
            <a:lvl8pPr marL="1371600" algn="l" rtl="0" eaLnBrk="1" fontAlgn="base" hangingPunct="1">
              <a:spcBef>
                <a:spcPct val="0"/>
              </a:spcBef>
              <a:spcAft>
                <a:spcPct val="0"/>
              </a:spcAft>
              <a:defRPr sz="4400">
                <a:solidFill>
                  <a:schemeClr val="tx2"/>
                </a:solidFill>
                <a:latin typeface="Tahoma" charset="0"/>
              </a:defRPr>
            </a:lvl8pPr>
            <a:lvl9pPr marL="1828800" algn="l" rtl="0" eaLnBrk="1" fontAlgn="base" hangingPunct="1">
              <a:spcBef>
                <a:spcPct val="0"/>
              </a:spcBef>
              <a:spcAft>
                <a:spcPct val="0"/>
              </a:spcAft>
              <a:defRPr sz="4400">
                <a:solidFill>
                  <a:schemeClr val="tx2"/>
                </a:solidFill>
                <a:latin typeface="Tahoma" charset="0"/>
              </a:defRPr>
            </a:lvl9pPr>
          </a:lstStyle>
          <a:p>
            <a:pPr algn="ctr"/>
            <a:r>
              <a:rPr lang="en-US" dirty="0"/>
              <a:t>Suggestions for configuring / extending the model to the national environment or sectoral policies IMAPS</a:t>
            </a:r>
            <a:endParaRPr lang="en-US" sz="1400" dirty="0"/>
          </a:p>
          <a:p>
            <a:pPr algn="ctr"/>
            <a:r>
              <a:rPr lang="en-US" altLang="el-GR" sz="1400" b="1" dirty="0"/>
              <a:t>INTEROPERABILITY MATURITY ASSESSMENT FOR PUBLIC SERVICES</a:t>
            </a:r>
            <a:endParaRPr lang="el-GR" sz="1400" dirty="0"/>
          </a:p>
        </p:txBody>
      </p:sp>
    </p:spTree>
    <p:extLst>
      <p:ext uri="{BB962C8B-B14F-4D97-AF65-F5344CB8AC3E}">
        <p14:creationId xmlns:p14="http://schemas.microsoft.com/office/powerpoint/2010/main" val="3517038185"/>
      </p:ext>
    </p:extLst>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Τίτλος 1">
            <a:extLst>
              <a:ext uri="{FF2B5EF4-FFF2-40B4-BE49-F238E27FC236}">
                <a16:creationId xmlns:a16="http://schemas.microsoft.com/office/drawing/2014/main" id="{908A2B57-32A7-4D6C-BA7C-BD803FBF4DA2}"/>
              </a:ext>
            </a:extLst>
          </p:cNvPr>
          <p:cNvSpPr>
            <a:spLocks noGrp="1"/>
          </p:cNvSpPr>
          <p:nvPr>
            <p:ph type="title"/>
          </p:nvPr>
        </p:nvSpPr>
        <p:spPr>
          <a:xfrm>
            <a:off x="1259632" y="332656"/>
            <a:ext cx="6775450" cy="1027112"/>
          </a:xfrm>
        </p:spPr>
        <p:txBody>
          <a:bodyPr/>
          <a:lstStyle/>
          <a:p>
            <a:r>
              <a:rPr lang="en-US" altLang="el-GR" sz="2800" b="1" dirty="0"/>
              <a:t>IMAPS Service Delivery (Question: B5)</a:t>
            </a:r>
            <a:endParaRPr lang="el-GR" altLang="el-GR" dirty="0"/>
          </a:p>
        </p:txBody>
      </p:sp>
      <p:sp>
        <p:nvSpPr>
          <p:cNvPr id="28675" name="Θέση περιεχομένου 2">
            <a:extLst>
              <a:ext uri="{FF2B5EF4-FFF2-40B4-BE49-F238E27FC236}">
                <a16:creationId xmlns:a16="http://schemas.microsoft.com/office/drawing/2014/main" id="{76DDE419-1117-4723-85FF-95849B8F57D4}"/>
              </a:ext>
            </a:extLst>
          </p:cNvPr>
          <p:cNvSpPr>
            <a:spLocks noGrp="1"/>
          </p:cNvSpPr>
          <p:nvPr>
            <p:ph idx="1"/>
          </p:nvPr>
        </p:nvSpPr>
        <p:spPr>
          <a:xfrm>
            <a:off x="900113" y="1557338"/>
            <a:ext cx="7488237" cy="4022725"/>
          </a:xfrm>
        </p:spPr>
        <p:txBody>
          <a:bodyPr rtlCol="0">
            <a:normAutofit lnSpcReduction="10000"/>
          </a:bodyPr>
          <a:lstStyle/>
          <a:p>
            <a:pPr eaLnBrk="1" hangingPunct="1">
              <a:defRPr/>
            </a:pPr>
            <a:r>
              <a:rPr lang="en-US" altLang="el-GR" sz="2000" dirty="0"/>
              <a:t>Question:</a:t>
            </a:r>
          </a:p>
          <a:p>
            <a:pPr lvl="1" eaLnBrk="1" hangingPunct="1">
              <a:defRPr/>
            </a:pPr>
            <a:r>
              <a:rPr lang="en-GB" altLang="el-GR" sz="1800" dirty="0"/>
              <a:t>B5: User feedback</a:t>
            </a:r>
          </a:p>
          <a:p>
            <a:pPr lvl="2" eaLnBrk="1" hangingPunct="1">
              <a:defRPr/>
            </a:pPr>
            <a:r>
              <a:rPr lang="en-US" altLang="el-GR" sz="1600" dirty="0"/>
              <a:t>To what extent is multilingualism supported? (</a:t>
            </a:r>
            <a:r>
              <a:rPr lang="en-US" altLang="el-GR" sz="1600" b="1" dirty="0"/>
              <a:t>Legal - </a:t>
            </a:r>
            <a:r>
              <a:rPr lang="en-US" altLang="el-GR" sz="1600" b="1" dirty="0" err="1"/>
              <a:t>Organisational</a:t>
            </a:r>
            <a:r>
              <a:rPr lang="en-US" altLang="el-GR" sz="1600" dirty="0"/>
              <a:t> - </a:t>
            </a:r>
            <a:r>
              <a:rPr lang="en-US" altLang="el-GR" sz="1600" b="1" dirty="0"/>
              <a:t>interoperability – weight 5%</a:t>
            </a:r>
            <a:r>
              <a:rPr lang="en-US" altLang="el-GR" sz="1600" dirty="0"/>
              <a:t>)</a:t>
            </a:r>
          </a:p>
          <a:p>
            <a:pPr lvl="1" eaLnBrk="1" hangingPunct="1">
              <a:defRPr/>
            </a:pPr>
            <a:r>
              <a:rPr lang="en-US" altLang="el-GR" sz="1800" dirty="0"/>
              <a:t>B5: Question</a:t>
            </a:r>
          </a:p>
          <a:p>
            <a:pPr lvl="2" eaLnBrk="1" hangingPunct="1">
              <a:defRPr/>
            </a:pPr>
            <a:r>
              <a:rPr lang="en-US" altLang="el-GR" sz="1600" b="1" dirty="0"/>
              <a:t>Ad hoc:</a:t>
            </a:r>
            <a:r>
              <a:rPr lang="en-US" altLang="el-GR" sz="1600" dirty="0"/>
              <a:t> No, </a:t>
            </a:r>
            <a:r>
              <a:rPr lang="en-US" altLang="el-GR" sz="1400" dirty="0"/>
              <a:t>the</a:t>
            </a:r>
            <a:r>
              <a:rPr lang="en-US" altLang="el-GR" sz="1600" dirty="0"/>
              <a:t> digital public service does not provide for feedback possibilities</a:t>
            </a:r>
          </a:p>
          <a:p>
            <a:pPr lvl="2" eaLnBrk="1" hangingPunct="1">
              <a:defRPr/>
            </a:pPr>
            <a:r>
              <a:rPr lang="en-US" altLang="el-GR" sz="1600" b="1" dirty="0"/>
              <a:t>Essential:</a:t>
            </a:r>
            <a:r>
              <a:rPr lang="en-US" altLang="el-GR" sz="1600" dirty="0"/>
              <a:t> Yes, feedback is possible through a physical channel</a:t>
            </a:r>
          </a:p>
          <a:p>
            <a:pPr lvl="2" eaLnBrk="1" hangingPunct="1">
              <a:defRPr/>
            </a:pPr>
            <a:r>
              <a:rPr lang="en-US" altLang="el-GR" sz="1600" b="1" dirty="0"/>
              <a:t>Sustainable:</a:t>
            </a:r>
            <a:r>
              <a:rPr lang="en-US" altLang="el-GR" sz="1600" dirty="0"/>
              <a:t> Yes, feedback is possible through a digital channel</a:t>
            </a:r>
          </a:p>
          <a:p>
            <a:pPr lvl="2" eaLnBrk="1" hangingPunct="1">
              <a:defRPr/>
            </a:pPr>
            <a:r>
              <a:rPr lang="en-US" altLang="el-GR" sz="1600" b="1" dirty="0"/>
              <a:t>Seamless:</a:t>
            </a:r>
            <a:r>
              <a:rPr lang="en-US" altLang="el-GR" sz="1600" dirty="0"/>
              <a:t> In addition to the previous, the digital public service offers insight into feedback and/or reviews from other end users.</a:t>
            </a:r>
          </a:p>
          <a:p>
            <a:pPr lvl="1" eaLnBrk="1" hangingPunct="1">
              <a:defRPr/>
            </a:pPr>
            <a:r>
              <a:rPr lang="en-US" altLang="el-GR" sz="1800" dirty="0"/>
              <a:t>B5: Example</a:t>
            </a:r>
          </a:p>
          <a:p>
            <a:pPr lvl="2" eaLnBrk="1" hangingPunct="1">
              <a:defRPr/>
            </a:pPr>
            <a:r>
              <a:rPr lang="en-US" altLang="el-GR" sz="1600" dirty="0"/>
              <a:t>At the end of the service delivery process, citizens can rate the pension benefit service. Users can see how others have rated the same service.</a:t>
            </a:r>
            <a:endParaRPr lang="en-US" altLang="el-GR" sz="1200" dirty="0"/>
          </a:p>
        </p:txBody>
      </p:sp>
      <p:sp>
        <p:nvSpPr>
          <p:cNvPr id="30724" name="Θέση αριθμού διαφάνειας 3">
            <a:extLst>
              <a:ext uri="{FF2B5EF4-FFF2-40B4-BE49-F238E27FC236}">
                <a16:creationId xmlns:a16="http://schemas.microsoft.com/office/drawing/2014/main" id="{66F0ACC7-4B23-45C1-B195-075C857BA663}"/>
              </a:ext>
            </a:extLst>
          </p:cNvPr>
          <p:cNvSpPr>
            <a:spLocks noGrp="1"/>
          </p:cNvSpPr>
          <p:nvPr>
            <p:ph type="sldNum" sz="quarter" idx="4294967295"/>
          </p:nvPr>
        </p:nvSpPr>
        <p:spPr bwMode="auto">
          <a:xfrm>
            <a:off x="8174038" y="6453188"/>
            <a:ext cx="698500" cy="4048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defRPr>
            </a:lvl9pPr>
          </a:lstStyle>
          <a:p>
            <a:pPr algn="l" eaLnBrk="0" hangingPunct="0"/>
            <a:fld id="{10212378-854F-4A6C-A965-4781DF06D9DE}" type="slidenum">
              <a:rPr lang="el-GR" altLang="el-GR" sz="1800" smtClean="0">
                <a:latin typeface="Tahoma" panose="020B0604030504040204" pitchFamily="34" charset="0"/>
              </a:rPr>
              <a:pPr algn="l" eaLnBrk="0" hangingPunct="0"/>
              <a:t>10</a:t>
            </a:fld>
            <a:endParaRPr lang="el-GR" altLang="el-GR" sz="1800">
              <a:latin typeface="Tahoma" panose="020B0604030504040204" pitchFamily="34" charset="0"/>
            </a:endParaRPr>
          </a:p>
        </p:txBody>
      </p:sp>
    </p:spTree>
    <p:extLst>
      <p:ext uri="{BB962C8B-B14F-4D97-AF65-F5344CB8AC3E}">
        <p14:creationId xmlns:p14="http://schemas.microsoft.com/office/powerpoint/2010/main" val="31178465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Τίτλος 1">
            <a:extLst>
              <a:ext uri="{FF2B5EF4-FFF2-40B4-BE49-F238E27FC236}">
                <a16:creationId xmlns:a16="http://schemas.microsoft.com/office/drawing/2014/main" id="{7DBA392D-492B-40F5-ADB9-5B41A1E734DC}"/>
              </a:ext>
            </a:extLst>
          </p:cNvPr>
          <p:cNvSpPr>
            <a:spLocks noGrp="1"/>
          </p:cNvSpPr>
          <p:nvPr>
            <p:ph type="title"/>
          </p:nvPr>
        </p:nvSpPr>
        <p:spPr>
          <a:xfrm>
            <a:off x="1398588" y="314326"/>
            <a:ext cx="6775450" cy="1027112"/>
          </a:xfrm>
        </p:spPr>
        <p:txBody>
          <a:bodyPr/>
          <a:lstStyle/>
          <a:p>
            <a:r>
              <a:rPr lang="en-US" altLang="el-GR" sz="2800" b="1" dirty="0"/>
              <a:t>IMAPS Service Delivery (Question: B6)</a:t>
            </a:r>
            <a:endParaRPr lang="el-GR" altLang="el-GR" dirty="0"/>
          </a:p>
        </p:txBody>
      </p:sp>
      <p:sp>
        <p:nvSpPr>
          <p:cNvPr id="28675" name="Θέση περιεχομένου 2">
            <a:extLst>
              <a:ext uri="{FF2B5EF4-FFF2-40B4-BE49-F238E27FC236}">
                <a16:creationId xmlns:a16="http://schemas.microsoft.com/office/drawing/2014/main" id="{196CF928-1E4A-407E-A3F0-BC593BE47028}"/>
              </a:ext>
            </a:extLst>
          </p:cNvPr>
          <p:cNvSpPr>
            <a:spLocks noGrp="1"/>
          </p:cNvSpPr>
          <p:nvPr>
            <p:ph idx="1"/>
          </p:nvPr>
        </p:nvSpPr>
        <p:spPr>
          <a:xfrm>
            <a:off x="900113" y="1341438"/>
            <a:ext cx="7488237" cy="4022725"/>
          </a:xfrm>
        </p:spPr>
        <p:txBody>
          <a:bodyPr rtlCol="0">
            <a:normAutofit fontScale="92500" lnSpcReduction="10000"/>
          </a:bodyPr>
          <a:lstStyle/>
          <a:p>
            <a:pPr eaLnBrk="1" hangingPunct="1">
              <a:defRPr/>
            </a:pPr>
            <a:r>
              <a:rPr lang="en-US" altLang="el-GR" sz="2000" dirty="0"/>
              <a:t>Question:</a:t>
            </a:r>
          </a:p>
          <a:p>
            <a:pPr lvl="1" eaLnBrk="1" hangingPunct="1">
              <a:defRPr/>
            </a:pPr>
            <a:r>
              <a:rPr lang="en-GB" altLang="el-GR" sz="1800" dirty="0"/>
              <a:t>B6: Accessibility</a:t>
            </a:r>
          </a:p>
          <a:p>
            <a:pPr lvl="2" eaLnBrk="1" hangingPunct="1">
              <a:defRPr/>
            </a:pPr>
            <a:r>
              <a:rPr lang="en-US" altLang="el-GR" sz="1600" dirty="0"/>
              <a:t>Accessibility ensures that people with all abilities and disabilities can perceive, understand, navigate, and interact with the digital public service. (</a:t>
            </a:r>
            <a:r>
              <a:rPr lang="en-US" altLang="el-GR" sz="1600" b="1" dirty="0"/>
              <a:t>Semantic – Technical -</a:t>
            </a:r>
            <a:r>
              <a:rPr lang="en-US" altLang="el-GR" sz="1600" dirty="0"/>
              <a:t> </a:t>
            </a:r>
            <a:r>
              <a:rPr lang="en-US" altLang="el-GR" sz="1600" b="1" dirty="0"/>
              <a:t>interoperability – weight 5%</a:t>
            </a:r>
            <a:r>
              <a:rPr lang="en-US" altLang="el-GR" sz="1600" dirty="0"/>
              <a:t>)</a:t>
            </a:r>
          </a:p>
          <a:p>
            <a:pPr lvl="1" eaLnBrk="1" hangingPunct="1">
              <a:defRPr/>
            </a:pPr>
            <a:r>
              <a:rPr lang="en-US" altLang="el-GR" sz="1800" dirty="0"/>
              <a:t>B6: Question</a:t>
            </a:r>
          </a:p>
          <a:p>
            <a:pPr lvl="2" eaLnBrk="1" hangingPunct="1">
              <a:defRPr/>
            </a:pPr>
            <a:r>
              <a:rPr lang="en-US" altLang="el-GR" sz="1600" b="1" dirty="0"/>
              <a:t>Ad hoc:</a:t>
            </a:r>
            <a:r>
              <a:rPr lang="en-US" altLang="el-GR" sz="1600" dirty="0"/>
              <a:t> No, </a:t>
            </a:r>
            <a:r>
              <a:rPr lang="en-US" altLang="el-GR" sz="1400" dirty="0"/>
              <a:t>the</a:t>
            </a:r>
            <a:r>
              <a:rPr lang="en-US" altLang="el-GR" sz="1600" dirty="0"/>
              <a:t> digital public service is not equally accessible</a:t>
            </a:r>
          </a:p>
          <a:p>
            <a:pPr lvl="2" eaLnBrk="1" hangingPunct="1">
              <a:defRPr/>
            </a:pPr>
            <a:r>
              <a:rPr lang="en-US" altLang="el-GR" sz="1600" b="1" dirty="0"/>
              <a:t>Essential:</a:t>
            </a:r>
            <a:r>
              <a:rPr lang="en-US" altLang="el-GR" sz="1600" dirty="0"/>
              <a:t> Partly, the digital public service provides some accessibility</a:t>
            </a:r>
          </a:p>
          <a:p>
            <a:pPr lvl="2" eaLnBrk="1" hangingPunct="1">
              <a:defRPr/>
            </a:pPr>
            <a:r>
              <a:rPr lang="en-US" altLang="el-GR" sz="1600" b="1" dirty="0"/>
              <a:t>Seamless:</a:t>
            </a:r>
            <a:r>
              <a:rPr lang="en-US" altLang="el-GR" sz="1600" dirty="0"/>
              <a:t> Fully, the digital public service is compliant with accessibility standard such as WCAG Guidelines 2.0, level AA.</a:t>
            </a:r>
          </a:p>
          <a:p>
            <a:pPr lvl="2" eaLnBrk="1" hangingPunct="1">
              <a:defRPr/>
            </a:pPr>
            <a:r>
              <a:rPr lang="en-US" altLang="el-GR" sz="1600" b="1" dirty="0"/>
              <a:t>Seamless:</a:t>
            </a:r>
            <a:r>
              <a:rPr lang="en-US" altLang="el-GR" sz="1600" dirty="0"/>
              <a:t> Not applicable, the digital public service does not utilize a graphical user interface</a:t>
            </a:r>
          </a:p>
          <a:p>
            <a:pPr lvl="1" eaLnBrk="1" hangingPunct="1">
              <a:defRPr/>
            </a:pPr>
            <a:r>
              <a:rPr lang="en-US" altLang="el-GR" sz="1800" dirty="0"/>
              <a:t>B6: Example</a:t>
            </a:r>
          </a:p>
          <a:p>
            <a:pPr lvl="2" eaLnBrk="1" hangingPunct="1">
              <a:defRPr/>
            </a:pPr>
            <a:r>
              <a:rPr lang="en-US" altLang="el-GR" sz="1600" dirty="0"/>
              <a:t>The web site has been designed with accessibility criteria in mind such as text equivalents and consistent navigation.</a:t>
            </a:r>
            <a:endParaRPr lang="en-US" altLang="el-GR" sz="1200" dirty="0"/>
          </a:p>
        </p:txBody>
      </p:sp>
      <p:sp>
        <p:nvSpPr>
          <p:cNvPr id="31748" name="Θέση αριθμού διαφάνειας 3">
            <a:extLst>
              <a:ext uri="{FF2B5EF4-FFF2-40B4-BE49-F238E27FC236}">
                <a16:creationId xmlns:a16="http://schemas.microsoft.com/office/drawing/2014/main" id="{D96184B1-CBBA-4281-9264-C7D0AED5BDBA}"/>
              </a:ext>
            </a:extLst>
          </p:cNvPr>
          <p:cNvSpPr>
            <a:spLocks noGrp="1"/>
          </p:cNvSpPr>
          <p:nvPr>
            <p:ph type="sldNum" sz="quarter" idx="4294967295"/>
          </p:nvPr>
        </p:nvSpPr>
        <p:spPr bwMode="auto">
          <a:xfrm>
            <a:off x="8174038" y="6453188"/>
            <a:ext cx="698500" cy="4048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defRPr>
            </a:lvl9pPr>
          </a:lstStyle>
          <a:p>
            <a:pPr algn="l" eaLnBrk="0" hangingPunct="0"/>
            <a:fld id="{0FDEE84A-D2B7-40A8-894C-267CFF36F667}" type="slidenum">
              <a:rPr lang="el-GR" altLang="el-GR" sz="1800" smtClean="0">
                <a:latin typeface="Tahoma" panose="020B0604030504040204" pitchFamily="34" charset="0"/>
              </a:rPr>
              <a:pPr algn="l" eaLnBrk="0" hangingPunct="0"/>
              <a:t>11</a:t>
            </a:fld>
            <a:endParaRPr lang="el-GR" altLang="el-GR" sz="1800">
              <a:latin typeface="Tahoma" panose="020B0604030504040204" pitchFamily="34" charset="0"/>
            </a:endParaRPr>
          </a:p>
        </p:txBody>
      </p:sp>
    </p:spTree>
    <p:extLst>
      <p:ext uri="{BB962C8B-B14F-4D97-AF65-F5344CB8AC3E}">
        <p14:creationId xmlns:p14="http://schemas.microsoft.com/office/powerpoint/2010/main" val="25675217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Τίτλος 1">
            <a:extLst>
              <a:ext uri="{FF2B5EF4-FFF2-40B4-BE49-F238E27FC236}">
                <a16:creationId xmlns:a16="http://schemas.microsoft.com/office/drawing/2014/main" id="{9D4D14D1-871C-40F6-82C5-A2011ADB5BC9}"/>
              </a:ext>
            </a:extLst>
          </p:cNvPr>
          <p:cNvSpPr>
            <a:spLocks noGrp="1"/>
          </p:cNvSpPr>
          <p:nvPr>
            <p:ph type="title"/>
          </p:nvPr>
        </p:nvSpPr>
        <p:spPr>
          <a:xfrm>
            <a:off x="1256506" y="188640"/>
            <a:ext cx="6775450" cy="1027112"/>
          </a:xfrm>
        </p:spPr>
        <p:txBody>
          <a:bodyPr/>
          <a:lstStyle/>
          <a:p>
            <a:r>
              <a:rPr lang="en-US" altLang="el-GR" sz="2800" b="1" dirty="0"/>
              <a:t>IMAPS Service Delivery (Question: B7)</a:t>
            </a:r>
            <a:endParaRPr lang="el-GR" altLang="el-GR" dirty="0"/>
          </a:p>
        </p:txBody>
      </p:sp>
      <p:sp>
        <p:nvSpPr>
          <p:cNvPr id="32771" name="Θέση περιεχομένου 2">
            <a:extLst>
              <a:ext uri="{FF2B5EF4-FFF2-40B4-BE49-F238E27FC236}">
                <a16:creationId xmlns:a16="http://schemas.microsoft.com/office/drawing/2014/main" id="{DA9BDC45-C89A-4DA1-B0EB-1212CB518466}"/>
              </a:ext>
            </a:extLst>
          </p:cNvPr>
          <p:cNvSpPr>
            <a:spLocks noGrp="1"/>
          </p:cNvSpPr>
          <p:nvPr>
            <p:ph idx="1"/>
          </p:nvPr>
        </p:nvSpPr>
        <p:spPr>
          <a:xfrm>
            <a:off x="900113" y="1412875"/>
            <a:ext cx="7488237" cy="4022725"/>
          </a:xfrm>
        </p:spPr>
        <p:txBody>
          <a:bodyPr/>
          <a:lstStyle/>
          <a:p>
            <a:pPr eaLnBrk="1" hangingPunct="1"/>
            <a:r>
              <a:rPr lang="en-US" altLang="el-GR" sz="2000"/>
              <a:t>Question:</a:t>
            </a:r>
          </a:p>
          <a:p>
            <a:pPr lvl="1" eaLnBrk="1" hangingPunct="1"/>
            <a:r>
              <a:rPr lang="en-GB" altLang="el-GR" sz="1800"/>
              <a:t>B7: Cross border service delivery</a:t>
            </a:r>
          </a:p>
          <a:p>
            <a:pPr lvl="2" eaLnBrk="1" hangingPunct="1"/>
            <a:r>
              <a:rPr lang="en-US" altLang="el-GR" sz="1600"/>
              <a:t>The Digital Single Market stipulates seamless public service delivery across all European countries (</a:t>
            </a:r>
            <a:r>
              <a:rPr lang="en-US" altLang="el-GR" sz="1600" b="1"/>
              <a:t>Legal – Organizational - Semantic – Technical -</a:t>
            </a:r>
            <a:r>
              <a:rPr lang="en-US" altLang="el-GR" sz="1600"/>
              <a:t> </a:t>
            </a:r>
            <a:r>
              <a:rPr lang="en-US" altLang="el-GR" sz="1600" b="1"/>
              <a:t>interoperability – weight 5%</a:t>
            </a:r>
            <a:r>
              <a:rPr lang="en-US" altLang="el-GR" sz="1600"/>
              <a:t>)</a:t>
            </a:r>
          </a:p>
          <a:p>
            <a:pPr lvl="1" eaLnBrk="1" hangingPunct="1"/>
            <a:r>
              <a:rPr lang="en-US" altLang="el-GR" sz="1800"/>
              <a:t>B7: Question</a:t>
            </a:r>
          </a:p>
          <a:p>
            <a:pPr lvl="2" eaLnBrk="1" hangingPunct="1"/>
            <a:r>
              <a:rPr lang="en-US" altLang="el-GR" sz="1600" b="1"/>
              <a:t>Ad hoc:</a:t>
            </a:r>
            <a:r>
              <a:rPr lang="en-US" altLang="el-GR" sz="1600"/>
              <a:t> Yes, there are restrictions to use the digital public service.</a:t>
            </a:r>
          </a:p>
          <a:p>
            <a:pPr lvl="2" eaLnBrk="1" hangingPunct="1"/>
            <a:r>
              <a:rPr lang="en-US" altLang="el-GR" sz="1600" b="1"/>
              <a:t>Seamless:</a:t>
            </a:r>
            <a:r>
              <a:rPr lang="en-US" altLang="el-GR" sz="1600"/>
              <a:t> No, there are no restrictions to use the digital public service.</a:t>
            </a:r>
          </a:p>
          <a:p>
            <a:pPr lvl="1" eaLnBrk="1" hangingPunct="1"/>
            <a:r>
              <a:rPr lang="en-US" altLang="el-GR" sz="1800"/>
              <a:t>B7: Example</a:t>
            </a:r>
          </a:p>
          <a:p>
            <a:pPr lvl="2" eaLnBrk="1" hangingPunct="1"/>
            <a:r>
              <a:rPr lang="en-US" altLang="el-GR" sz="1600"/>
              <a:t>An electronic ID issued by country A is required to access the cadastre service whilst foreigners who though may require using the service cannot obtain such an ID.</a:t>
            </a:r>
            <a:endParaRPr lang="en-US" altLang="el-GR" sz="1200"/>
          </a:p>
        </p:txBody>
      </p:sp>
      <p:sp>
        <p:nvSpPr>
          <p:cNvPr id="32772" name="Θέση αριθμού διαφάνειας 3">
            <a:extLst>
              <a:ext uri="{FF2B5EF4-FFF2-40B4-BE49-F238E27FC236}">
                <a16:creationId xmlns:a16="http://schemas.microsoft.com/office/drawing/2014/main" id="{12580DEF-0257-439B-AAA1-95B175F3333B}"/>
              </a:ext>
            </a:extLst>
          </p:cNvPr>
          <p:cNvSpPr>
            <a:spLocks noGrp="1"/>
          </p:cNvSpPr>
          <p:nvPr>
            <p:ph type="sldNum" sz="quarter" idx="4294967295"/>
          </p:nvPr>
        </p:nvSpPr>
        <p:spPr bwMode="auto">
          <a:xfrm>
            <a:off x="8174038" y="6453188"/>
            <a:ext cx="698500" cy="4048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defRPr>
            </a:lvl9pPr>
          </a:lstStyle>
          <a:p>
            <a:pPr algn="l" eaLnBrk="0" hangingPunct="0"/>
            <a:fld id="{B9A5E2A0-D23B-4B88-A152-3BB4D4D45F1C}" type="slidenum">
              <a:rPr lang="el-GR" altLang="el-GR" sz="1800" smtClean="0">
                <a:latin typeface="Tahoma" panose="020B0604030504040204" pitchFamily="34" charset="0"/>
              </a:rPr>
              <a:pPr algn="l" eaLnBrk="0" hangingPunct="0"/>
              <a:t>12</a:t>
            </a:fld>
            <a:endParaRPr lang="el-GR" altLang="el-GR" sz="1800">
              <a:latin typeface="Tahoma" panose="020B0604030504040204" pitchFamily="34" charset="0"/>
            </a:endParaRPr>
          </a:p>
        </p:txBody>
      </p:sp>
    </p:spTree>
    <p:extLst>
      <p:ext uri="{BB962C8B-B14F-4D97-AF65-F5344CB8AC3E}">
        <p14:creationId xmlns:p14="http://schemas.microsoft.com/office/powerpoint/2010/main" val="39343970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Τίτλος 1">
            <a:extLst>
              <a:ext uri="{FF2B5EF4-FFF2-40B4-BE49-F238E27FC236}">
                <a16:creationId xmlns:a16="http://schemas.microsoft.com/office/drawing/2014/main" id="{1F2C83A4-25F8-4E3C-91C9-CFCAA8EC383A}"/>
              </a:ext>
            </a:extLst>
          </p:cNvPr>
          <p:cNvSpPr>
            <a:spLocks noGrp="1"/>
          </p:cNvSpPr>
          <p:nvPr>
            <p:ph type="title"/>
          </p:nvPr>
        </p:nvSpPr>
        <p:spPr>
          <a:xfrm>
            <a:off x="1256506" y="261620"/>
            <a:ext cx="6775450" cy="1027112"/>
          </a:xfrm>
        </p:spPr>
        <p:txBody>
          <a:bodyPr/>
          <a:lstStyle/>
          <a:p>
            <a:r>
              <a:rPr lang="en-US" altLang="el-GR" sz="2800" b="1" dirty="0"/>
              <a:t>IMAPS Service Delivery (Question: B8)</a:t>
            </a:r>
            <a:endParaRPr lang="el-GR" altLang="el-GR" dirty="0"/>
          </a:p>
        </p:txBody>
      </p:sp>
      <p:sp>
        <p:nvSpPr>
          <p:cNvPr id="28675" name="Θέση περιεχομένου 2">
            <a:extLst>
              <a:ext uri="{FF2B5EF4-FFF2-40B4-BE49-F238E27FC236}">
                <a16:creationId xmlns:a16="http://schemas.microsoft.com/office/drawing/2014/main" id="{693FAAC6-C981-4ADC-AF61-D304529CB91E}"/>
              </a:ext>
            </a:extLst>
          </p:cNvPr>
          <p:cNvSpPr>
            <a:spLocks noGrp="1"/>
          </p:cNvSpPr>
          <p:nvPr>
            <p:ph idx="1"/>
          </p:nvPr>
        </p:nvSpPr>
        <p:spPr>
          <a:xfrm>
            <a:off x="900113" y="1844675"/>
            <a:ext cx="7488237" cy="4022725"/>
          </a:xfrm>
        </p:spPr>
        <p:txBody>
          <a:bodyPr rtlCol="0">
            <a:normAutofit fontScale="92500" lnSpcReduction="10000"/>
          </a:bodyPr>
          <a:lstStyle/>
          <a:p>
            <a:pPr eaLnBrk="1" hangingPunct="1">
              <a:defRPr/>
            </a:pPr>
            <a:r>
              <a:rPr lang="en-US" altLang="el-GR" sz="2000" dirty="0"/>
              <a:t>Question:</a:t>
            </a:r>
          </a:p>
          <a:p>
            <a:pPr lvl="1" eaLnBrk="1" hangingPunct="1">
              <a:defRPr/>
            </a:pPr>
            <a:r>
              <a:rPr lang="en-GB" altLang="el-GR" sz="1800" dirty="0"/>
              <a:t>B8: Multilingualism</a:t>
            </a:r>
          </a:p>
          <a:p>
            <a:pPr lvl="2" eaLnBrk="1" hangingPunct="1">
              <a:defRPr/>
            </a:pPr>
            <a:r>
              <a:rPr lang="en-US" altLang="el-GR" sz="1600" dirty="0"/>
              <a:t>To what extent is multilingualism supported? (</a:t>
            </a:r>
            <a:r>
              <a:rPr lang="en-US" altLang="el-GR" sz="1600" b="1" dirty="0" err="1"/>
              <a:t>Organisational</a:t>
            </a:r>
            <a:r>
              <a:rPr lang="en-US" altLang="el-GR" sz="1600" dirty="0"/>
              <a:t> - </a:t>
            </a:r>
            <a:r>
              <a:rPr lang="en-US" altLang="el-GR" sz="1600" b="1" dirty="0"/>
              <a:t>semantic -</a:t>
            </a:r>
            <a:r>
              <a:rPr lang="en-US" altLang="el-GR" sz="1600" dirty="0"/>
              <a:t> </a:t>
            </a:r>
            <a:r>
              <a:rPr lang="en-US" altLang="el-GR" sz="1600" b="1" dirty="0"/>
              <a:t>technical interoperability – weight 10%</a:t>
            </a:r>
            <a:r>
              <a:rPr lang="en-US" altLang="el-GR" sz="1600" dirty="0"/>
              <a:t>)</a:t>
            </a:r>
          </a:p>
          <a:p>
            <a:pPr lvl="1" eaLnBrk="1" hangingPunct="1">
              <a:defRPr/>
            </a:pPr>
            <a:r>
              <a:rPr lang="en-US" altLang="el-GR" sz="1800" dirty="0"/>
              <a:t>B8: Question</a:t>
            </a:r>
          </a:p>
          <a:p>
            <a:pPr lvl="2" eaLnBrk="1" hangingPunct="1">
              <a:defRPr/>
            </a:pPr>
            <a:r>
              <a:rPr lang="en-US" altLang="el-GR" sz="1600" b="1" dirty="0"/>
              <a:t>Ad hoc:</a:t>
            </a:r>
            <a:r>
              <a:rPr lang="en-US" altLang="el-GR" sz="1600" dirty="0"/>
              <a:t> No, the digital public service is only available in a single language.</a:t>
            </a:r>
          </a:p>
          <a:p>
            <a:pPr lvl="2" eaLnBrk="1" hangingPunct="1">
              <a:defRPr/>
            </a:pPr>
            <a:r>
              <a:rPr lang="en-US" altLang="el-GR" sz="1600" b="1" dirty="0"/>
              <a:t>Essential:</a:t>
            </a:r>
            <a:r>
              <a:rPr lang="en-US" altLang="el-GR" sz="1600" dirty="0"/>
              <a:t> Partly, some pages and/or documentation is available in multiple languages.</a:t>
            </a:r>
          </a:p>
          <a:p>
            <a:pPr lvl="2" eaLnBrk="1" hangingPunct="1">
              <a:defRPr/>
            </a:pPr>
            <a:r>
              <a:rPr lang="en-US" altLang="el-GR" sz="1600" b="1" dirty="0"/>
              <a:t>Seamless:</a:t>
            </a:r>
            <a:r>
              <a:rPr lang="en-US" altLang="el-GR" sz="1600" dirty="0"/>
              <a:t> Fully, the entire digital public service (from initiation to outcome, including all documentation) is available in multiple languages.</a:t>
            </a:r>
          </a:p>
          <a:p>
            <a:pPr lvl="1" eaLnBrk="1" hangingPunct="1">
              <a:defRPr/>
            </a:pPr>
            <a:r>
              <a:rPr lang="en-US" altLang="el-GR" sz="1800" dirty="0"/>
              <a:t> B8: Example :</a:t>
            </a:r>
          </a:p>
          <a:p>
            <a:pPr marL="398462" lvl="1" indent="0" eaLnBrk="1" hangingPunct="1">
              <a:buFont typeface="Franklin Gothic Book" panose="020B0503020102020204" pitchFamily="34" charset="0"/>
              <a:buNone/>
              <a:defRPr/>
            </a:pPr>
            <a:r>
              <a:rPr lang="en-US" altLang="el-GR" sz="1600" dirty="0"/>
              <a:t>There is information on the criminal records service available in a non-official language of country A but the service to request such a record is only available in the country’s official language.</a:t>
            </a:r>
          </a:p>
        </p:txBody>
      </p:sp>
      <p:sp>
        <p:nvSpPr>
          <p:cNvPr id="33796" name="Θέση αριθμού διαφάνειας 3">
            <a:extLst>
              <a:ext uri="{FF2B5EF4-FFF2-40B4-BE49-F238E27FC236}">
                <a16:creationId xmlns:a16="http://schemas.microsoft.com/office/drawing/2014/main" id="{322C6470-B70A-42E0-A69D-9EDBD75F4480}"/>
              </a:ext>
            </a:extLst>
          </p:cNvPr>
          <p:cNvSpPr>
            <a:spLocks noGrp="1"/>
          </p:cNvSpPr>
          <p:nvPr>
            <p:ph type="sldNum" sz="quarter" idx="4294967295"/>
          </p:nvPr>
        </p:nvSpPr>
        <p:spPr bwMode="auto">
          <a:xfrm>
            <a:off x="8174038" y="6453188"/>
            <a:ext cx="698500" cy="4048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defRPr>
            </a:lvl9pPr>
          </a:lstStyle>
          <a:p>
            <a:pPr algn="l" eaLnBrk="0" hangingPunct="0"/>
            <a:fld id="{3D8C13B2-25B1-46D4-85D4-5190EB9B9B61}" type="slidenum">
              <a:rPr lang="el-GR" altLang="el-GR" sz="1800" smtClean="0">
                <a:latin typeface="Tahoma" panose="020B0604030504040204" pitchFamily="34" charset="0"/>
              </a:rPr>
              <a:pPr algn="l" eaLnBrk="0" hangingPunct="0"/>
              <a:t>13</a:t>
            </a:fld>
            <a:endParaRPr lang="el-GR" altLang="el-GR" sz="1800">
              <a:latin typeface="Tahoma" panose="020B0604030504040204" pitchFamily="34" charset="0"/>
            </a:endParaRPr>
          </a:p>
        </p:txBody>
      </p:sp>
    </p:spTree>
    <p:extLst>
      <p:ext uri="{BB962C8B-B14F-4D97-AF65-F5344CB8AC3E}">
        <p14:creationId xmlns:p14="http://schemas.microsoft.com/office/powerpoint/2010/main" val="8327243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Τίτλος 1">
            <a:extLst>
              <a:ext uri="{FF2B5EF4-FFF2-40B4-BE49-F238E27FC236}">
                <a16:creationId xmlns:a16="http://schemas.microsoft.com/office/drawing/2014/main" id="{3111A3F7-3C03-456E-AA81-0F099DD264EE}"/>
              </a:ext>
            </a:extLst>
          </p:cNvPr>
          <p:cNvSpPr>
            <a:spLocks noGrp="1"/>
          </p:cNvSpPr>
          <p:nvPr>
            <p:ph type="title"/>
          </p:nvPr>
        </p:nvSpPr>
        <p:spPr>
          <a:xfrm>
            <a:off x="1256506" y="247552"/>
            <a:ext cx="6775450" cy="1027112"/>
          </a:xfrm>
        </p:spPr>
        <p:txBody>
          <a:bodyPr/>
          <a:lstStyle/>
          <a:p>
            <a:r>
              <a:rPr lang="en-US" altLang="el-GR" sz="2800" b="1" dirty="0"/>
              <a:t>IMAPS Service Delivery (Question: B9)</a:t>
            </a:r>
            <a:endParaRPr lang="el-GR" altLang="el-GR" dirty="0"/>
          </a:p>
        </p:txBody>
      </p:sp>
      <p:sp>
        <p:nvSpPr>
          <p:cNvPr id="28675" name="Θέση περιεχομένου 2">
            <a:extLst>
              <a:ext uri="{FF2B5EF4-FFF2-40B4-BE49-F238E27FC236}">
                <a16:creationId xmlns:a16="http://schemas.microsoft.com/office/drawing/2014/main" id="{CCE4D391-2654-46AC-903A-AE25DB2641DC}"/>
              </a:ext>
            </a:extLst>
          </p:cNvPr>
          <p:cNvSpPr>
            <a:spLocks noGrp="1"/>
          </p:cNvSpPr>
          <p:nvPr>
            <p:ph idx="1"/>
          </p:nvPr>
        </p:nvSpPr>
        <p:spPr>
          <a:xfrm>
            <a:off x="900113" y="1844675"/>
            <a:ext cx="7488237" cy="4022725"/>
          </a:xfrm>
        </p:spPr>
        <p:txBody>
          <a:bodyPr rtlCol="0">
            <a:normAutofit fontScale="92500"/>
          </a:bodyPr>
          <a:lstStyle/>
          <a:p>
            <a:pPr eaLnBrk="1" hangingPunct="1">
              <a:defRPr/>
            </a:pPr>
            <a:r>
              <a:rPr lang="en-US" altLang="el-GR" sz="2000" dirty="0"/>
              <a:t>Question:</a:t>
            </a:r>
          </a:p>
          <a:p>
            <a:pPr lvl="1" eaLnBrk="1" hangingPunct="1">
              <a:defRPr/>
            </a:pPr>
            <a:r>
              <a:rPr lang="en-GB" altLang="el-GR" sz="1800" dirty="0"/>
              <a:t>B9: Data exchange</a:t>
            </a:r>
          </a:p>
          <a:p>
            <a:pPr lvl="2" eaLnBrk="1" hangingPunct="1">
              <a:defRPr/>
            </a:pPr>
            <a:r>
              <a:rPr lang="en-US" altLang="el-GR" sz="1600" dirty="0"/>
              <a:t>Use of existing semantic standards and specifications (e.g. data models standards, </a:t>
            </a:r>
            <a:r>
              <a:rPr lang="en-US" altLang="el-GR" sz="1600" dirty="0" err="1"/>
              <a:t>standardised</a:t>
            </a:r>
            <a:r>
              <a:rPr lang="en-US" altLang="el-GR" sz="1600" dirty="0"/>
              <a:t> XML schemata, metadata standards) ensures interoperability (</a:t>
            </a:r>
            <a:r>
              <a:rPr lang="en-US" altLang="el-GR" sz="1600" b="1" dirty="0"/>
              <a:t>Semantic interoperability – weight 10%</a:t>
            </a:r>
            <a:r>
              <a:rPr lang="en-US" altLang="el-GR" sz="1600" dirty="0"/>
              <a:t>)</a:t>
            </a:r>
          </a:p>
          <a:p>
            <a:pPr lvl="1" eaLnBrk="1" hangingPunct="1">
              <a:defRPr/>
            </a:pPr>
            <a:r>
              <a:rPr lang="en-US" altLang="el-GR" sz="1800" dirty="0"/>
              <a:t>B9: Question</a:t>
            </a:r>
          </a:p>
          <a:p>
            <a:pPr lvl="2" eaLnBrk="1" hangingPunct="1">
              <a:defRPr/>
            </a:pPr>
            <a:r>
              <a:rPr lang="en-US" altLang="el-GR" sz="1600" b="1" dirty="0"/>
              <a:t>Ad hoc:</a:t>
            </a:r>
            <a:r>
              <a:rPr lang="en-US" altLang="el-GR" sz="1600" dirty="0"/>
              <a:t> No, the digital public service is only using proprietary standards</a:t>
            </a:r>
          </a:p>
          <a:p>
            <a:pPr lvl="2" eaLnBrk="1" hangingPunct="1">
              <a:defRPr/>
            </a:pPr>
            <a:r>
              <a:rPr lang="en-US" altLang="el-GR" sz="1600" b="1" dirty="0"/>
              <a:t>Essential:</a:t>
            </a:r>
            <a:r>
              <a:rPr lang="en-US" altLang="el-GR" sz="1600" dirty="0"/>
              <a:t> Partly, some (open) semantic standards are used for data exchange,</a:t>
            </a:r>
          </a:p>
          <a:p>
            <a:pPr lvl="2" eaLnBrk="1" hangingPunct="1">
              <a:defRPr/>
            </a:pPr>
            <a:r>
              <a:rPr lang="en-US" altLang="el-GR" sz="1600" b="1" dirty="0"/>
              <a:t>Seamless:</a:t>
            </a:r>
            <a:r>
              <a:rPr lang="en-US" altLang="el-GR" sz="1600" dirty="0"/>
              <a:t> Fully, the data exchange is entirely based on existing semantic standards</a:t>
            </a:r>
          </a:p>
          <a:p>
            <a:pPr lvl="2" eaLnBrk="1" hangingPunct="1">
              <a:defRPr/>
            </a:pPr>
            <a:r>
              <a:rPr lang="en-US" altLang="el-GR" sz="1600" b="1" dirty="0"/>
              <a:t>Seamless:</a:t>
            </a:r>
            <a:r>
              <a:rPr lang="en-US" altLang="el-GR" sz="1600" dirty="0"/>
              <a:t> Not applicable, there is no machine-to-machine interfacing</a:t>
            </a:r>
          </a:p>
          <a:p>
            <a:pPr lvl="1" eaLnBrk="1" hangingPunct="1">
              <a:defRPr/>
            </a:pPr>
            <a:r>
              <a:rPr lang="en-US" altLang="el-GR" sz="1800" dirty="0"/>
              <a:t>B4: Example:</a:t>
            </a:r>
          </a:p>
          <a:p>
            <a:pPr marL="741362" lvl="2" indent="0" eaLnBrk="1" hangingPunct="1">
              <a:buFont typeface="Franklin Gothic Book" panose="020B0503020102020204" pitchFamily="34" charset="0"/>
              <a:buNone/>
              <a:defRPr/>
            </a:pPr>
            <a:r>
              <a:rPr lang="en-US" altLang="el-GR" sz="1600" dirty="0"/>
              <a:t>A unique data model is developed specifically for data exchange.</a:t>
            </a:r>
          </a:p>
          <a:p>
            <a:pPr lvl="3" eaLnBrk="1" hangingPunct="1">
              <a:defRPr/>
            </a:pPr>
            <a:endParaRPr lang="en-US" altLang="el-GR" sz="1200" dirty="0"/>
          </a:p>
        </p:txBody>
      </p:sp>
      <p:sp>
        <p:nvSpPr>
          <p:cNvPr id="34820" name="Θέση αριθμού διαφάνειας 3">
            <a:extLst>
              <a:ext uri="{FF2B5EF4-FFF2-40B4-BE49-F238E27FC236}">
                <a16:creationId xmlns:a16="http://schemas.microsoft.com/office/drawing/2014/main" id="{0C1A9DB3-5108-4E7A-93D3-F47E0173B58C}"/>
              </a:ext>
            </a:extLst>
          </p:cNvPr>
          <p:cNvSpPr>
            <a:spLocks noGrp="1"/>
          </p:cNvSpPr>
          <p:nvPr>
            <p:ph type="sldNum" sz="quarter" idx="4294967295"/>
          </p:nvPr>
        </p:nvSpPr>
        <p:spPr bwMode="auto">
          <a:xfrm>
            <a:off x="8174038" y="6453188"/>
            <a:ext cx="698500" cy="4048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defRPr>
            </a:lvl9pPr>
          </a:lstStyle>
          <a:p>
            <a:pPr algn="l" eaLnBrk="0" hangingPunct="0"/>
            <a:fld id="{F1FACCB7-A4A0-4D55-9DD2-853EEA4849CC}" type="slidenum">
              <a:rPr lang="el-GR" altLang="el-GR" sz="1800" smtClean="0">
                <a:latin typeface="Tahoma" panose="020B0604030504040204" pitchFamily="34" charset="0"/>
              </a:rPr>
              <a:pPr algn="l" eaLnBrk="0" hangingPunct="0"/>
              <a:t>14</a:t>
            </a:fld>
            <a:endParaRPr lang="el-GR" altLang="el-GR" sz="1800">
              <a:latin typeface="Tahoma" panose="020B0604030504040204" pitchFamily="34" charset="0"/>
            </a:endParaRPr>
          </a:p>
        </p:txBody>
      </p:sp>
    </p:spTree>
    <p:extLst>
      <p:ext uri="{BB962C8B-B14F-4D97-AF65-F5344CB8AC3E}">
        <p14:creationId xmlns:p14="http://schemas.microsoft.com/office/powerpoint/2010/main" val="31235378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Τίτλος 1">
            <a:extLst>
              <a:ext uri="{FF2B5EF4-FFF2-40B4-BE49-F238E27FC236}">
                <a16:creationId xmlns:a16="http://schemas.microsoft.com/office/drawing/2014/main" id="{5551F574-57F2-4471-8F88-FCC3D88D0E9B}"/>
              </a:ext>
            </a:extLst>
          </p:cNvPr>
          <p:cNvSpPr>
            <a:spLocks noGrp="1"/>
          </p:cNvSpPr>
          <p:nvPr>
            <p:ph type="title"/>
          </p:nvPr>
        </p:nvSpPr>
        <p:spPr>
          <a:xfrm>
            <a:off x="1389063" y="368796"/>
            <a:ext cx="6784975" cy="503783"/>
          </a:xfrm>
        </p:spPr>
        <p:txBody>
          <a:bodyPr/>
          <a:lstStyle/>
          <a:p>
            <a:r>
              <a:rPr lang="en-US" altLang="el-GR" sz="2800" b="1" dirty="0"/>
              <a:t>IMAPS Service Delivery (Question: B10)</a:t>
            </a:r>
            <a:endParaRPr lang="el-GR" altLang="el-GR" dirty="0"/>
          </a:p>
        </p:txBody>
      </p:sp>
      <p:sp>
        <p:nvSpPr>
          <p:cNvPr id="34819" name="Θέση περιεχομένου 2">
            <a:extLst>
              <a:ext uri="{FF2B5EF4-FFF2-40B4-BE49-F238E27FC236}">
                <a16:creationId xmlns:a16="http://schemas.microsoft.com/office/drawing/2014/main" id="{8F3770A3-8DC5-4AB9-ADD6-4CC1552DE812}"/>
              </a:ext>
            </a:extLst>
          </p:cNvPr>
          <p:cNvSpPr>
            <a:spLocks noGrp="1"/>
          </p:cNvSpPr>
          <p:nvPr>
            <p:ph idx="1"/>
          </p:nvPr>
        </p:nvSpPr>
        <p:spPr>
          <a:xfrm>
            <a:off x="683568" y="620688"/>
            <a:ext cx="8559800" cy="4114800"/>
          </a:xfrm>
        </p:spPr>
        <p:txBody>
          <a:bodyPr/>
          <a:lstStyle/>
          <a:p>
            <a:pPr eaLnBrk="1" hangingPunct="1">
              <a:defRPr/>
            </a:pPr>
            <a:r>
              <a:rPr lang="en-US" altLang="el-GR" sz="2400" dirty="0"/>
              <a:t>Question:</a:t>
            </a:r>
          </a:p>
          <a:p>
            <a:pPr lvl="1" eaLnBrk="1" hangingPunct="1">
              <a:defRPr/>
            </a:pPr>
            <a:r>
              <a:rPr lang="en-GB" altLang="el-GR" sz="2000" dirty="0"/>
              <a:t>B10: Service Catalogues</a:t>
            </a:r>
          </a:p>
          <a:p>
            <a:pPr lvl="2" eaLnBrk="1" hangingPunct="1">
              <a:defRPr/>
            </a:pPr>
            <a:r>
              <a:rPr lang="en-US" altLang="el-GR" sz="1800" dirty="0"/>
              <a:t>Is the public service that is being delivered part of a service catalogue? (</a:t>
            </a:r>
            <a:r>
              <a:rPr lang="en-US" altLang="el-GR" sz="1800" b="1" dirty="0" err="1"/>
              <a:t>Organisational</a:t>
            </a:r>
            <a:r>
              <a:rPr lang="en-US" altLang="el-GR" sz="1800" dirty="0"/>
              <a:t> -</a:t>
            </a:r>
            <a:r>
              <a:rPr lang="en-US" altLang="el-GR" sz="1800" b="1" dirty="0"/>
              <a:t> Semantic - technical interoperability – weight 10%</a:t>
            </a:r>
            <a:r>
              <a:rPr lang="en-US" altLang="el-GR" sz="1800" dirty="0"/>
              <a:t>)</a:t>
            </a:r>
          </a:p>
          <a:p>
            <a:pPr lvl="1" eaLnBrk="1" hangingPunct="1">
              <a:defRPr/>
            </a:pPr>
            <a:r>
              <a:rPr lang="en-US" altLang="el-GR" sz="2000" dirty="0"/>
              <a:t>B10: Question</a:t>
            </a:r>
          </a:p>
          <a:p>
            <a:pPr lvl="2" eaLnBrk="1" hangingPunct="1">
              <a:defRPr/>
            </a:pPr>
            <a:r>
              <a:rPr lang="en-US" altLang="el-GR" sz="1800" b="1" dirty="0"/>
              <a:t>Ad hoc: </a:t>
            </a:r>
            <a:r>
              <a:rPr lang="en-US" altLang="el-GR" sz="1800" dirty="0"/>
              <a:t>No.</a:t>
            </a:r>
          </a:p>
          <a:p>
            <a:pPr lvl="2" eaLnBrk="1" hangingPunct="1">
              <a:defRPr/>
            </a:pPr>
            <a:r>
              <a:rPr lang="en-US" altLang="el-GR" sz="1800" b="1" dirty="0"/>
              <a:t>Opportunistic: </a:t>
            </a:r>
            <a:r>
              <a:rPr lang="en-US" altLang="el-GR" sz="1800" dirty="0"/>
              <a:t>Yes, part of a catalogue available to a restricted user group (e.g. partners).</a:t>
            </a:r>
          </a:p>
          <a:p>
            <a:pPr lvl="2" eaLnBrk="1" hangingPunct="1">
              <a:defRPr/>
            </a:pPr>
            <a:r>
              <a:rPr lang="en-US" altLang="el-GR" sz="1800" b="1" dirty="0"/>
              <a:t>Essential: </a:t>
            </a:r>
            <a:r>
              <a:rPr lang="en-US" altLang="el-GR" sz="1800" dirty="0"/>
              <a:t>Yes, part of a publicly available catalogue.</a:t>
            </a:r>
          </a:p>
          <a:p>
            <a:pPr lvl="2" eaLnBrk="1" hangingPunct="1">
              <a:defRPr/>
            </a:pPr>
            <a:r>
              <a:rPr lang="en-US" altLang="el-GR" sz="1800" b="1" dirty="0"/>
              <a:t>Sustainable:</a:t>
            </a:r>
            <a:r>
              <a:rPr lang="en-US" altLang="el-GR" sz="1800" dirty="0"/>
              <a:t> Yes, part of a publicly and online discoverable catalogue and includes a public service description </a:t>
            </a:r>
          </a:p>
          <a:p>
            <a:pPr lvl="2" eaLnBrk="1" hangingPunct="1">
              <a:defRPr/>
            </a:pPr>
            <a:r>
              <a:rPr lang="en-US" altLang="el-GR" sz="1800" b="1" dirty="0"/>
              <a:t>Seamless: </a:t>
            </a:r>
            <a:r>
              <a:rPr lang="en-US" altLang="el-GR" sz="1800" dirty="0"/>
              <a:t>Yes, part of a publicly and online discoverable catalogue and includes a public service description based on standards such as CPSV-AP.</a:t>
            </a:r>
          </a:p>
          <a:p>
            <a:pPr lvl="1" eaLnBrk="1" hangingPunct="1">
              <a:defRPr/>
            </a:pPr>
            <a:r>
              <a:rPr lang="en-US" altLang="el-GR" sz="2000" dirty="0"/>
              <a:t>B10: Example :</a:t>
            </a:r>
          </a:p>
          <a:p>
            <a:pPr marL="398462" lvl="1" indent="0" eaLnBrk="1" hangingPunct="1">
              <a:buFont typeface="Franklin Gothic Book" panose="020B0503020102020204" pitchFamily="34" charset="0"/>
              <a:buNone/>
              <a:defRPr/>
            </a:pPr>
            <a:r>
              <a:rPr lang="en-US" altLang="el-GR" sz="1600" dirty="0"/>
              <a:t>The digital public service is displayed on a government portal that holds a full repository of all public services offered to citizens, to increase the awareness and usage of the public service</a:t>
            </a:r>
          </a:p>
        </p:txBody>
      </p:sp>
      <p:sp>
        <p:nvSpPr>
          <p:cNvPr id="35844" name="Θέση αριθμού διαφάνειας 3">
            <a:extLst>
              <a:ext uri="{FF2B5EF4-FFF2-40B4-BE49-F238E27FC236}">
                <a16:creationId xmlns:a16="http://schemas.microsoft.com/office/drawing/2014/main" id="{8209D6F8-030E-4EAB-AFD7-00F27BD0C183}"/>
              </a:ext>
            </a:extLst>
          </p:cNvPr>
          <p:cNvSpPr>
            <a:spLocks noGrp="1"/>
          </p:cNvSpPr>
          <p:nvPr>
            <p:ph type="sldNum" sz="quarter" idx="4294967295"/>
          </p:nvPr>
        </p:nvSpPr>
        <p:spPr bwMode="auto">
          <a:xfrm>
            <a:off x="8174038" y="6453188"/>
            <a:ext cx="698500" cy="4048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defRPr>
            </a:lvl9pPr>
          </a:lstStyle>
          <a:p>
            <a:pPr algn="l" eaLnBrk="0" hangingPunct="0"/>
            <a:fld id="{BA0D38A6-623D-4AAE-A6AC-1ADD1F3FF527}" type="slidenum">
              <a:rPr lang="el-GR" altLang="el-GR" sz="1800" smtClean="0">
                <a:latin typeface="Tahoma" panose="020B0604030504040204" pitchFamily="34" charset="0"/>
              </a:rPr>
              <a:pPr algn="l" eaLnBrk="0" hangingPunct="0"/>
              <a:t>15</a:t>
            </a:fld>
            <a:endParaRPr lang="el-GR" altLang="el-GR" sz="1800">
              <a:latin typeface="Tahoma" panose="020B0604030504040204" pitchFamily="34" charset="0"/>
            </a:endParaRPr>
          </a:p>
        </p:txBody>
      </p:sp>
    </p:spTree>
    <p:extLst>
      <p:ext uri="{BB962C8B-B14F-4D97-AF65-F5344CB8AC3E}">
        <p14:creationId xmlns:p14="http://schemas.microsoft.com/office/powerpoint/2010/main" val="31585425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Τίτλος 1">
            <a:extLst>
              <a:ext uri="{FF2B5EF4-FFF2-40B4-BE49-F238E27FC236}">
                <a16:creationId xmlns:a16="http://schemas.microsoft.com/office/drawing/2014/main" id="{2008C90C-D8E3-4184-9C9D-13D24B1BF0A5}"/>
              </a:ext>
            </a:extLst>
          </p:cNvPr>
          <p:cNvSpPr>
            <a:spLocks noGrp="1"/>
          </p:cNvSpPr>
          <p:nvPr>
            <p:ph type="title"/>
          </p:nvPr>
        </p:nvSpPr>
        <p:spPr>
          <a:xfrm>
            <a:off x="1547664" y="332929"/>
            <a:ext cx="6784975" cy="647799"/>
          </a:xfrm>
        </p:spPr>
        <p:txBody>
          <a:bodyPr/>
          <a:lstStyle/>
          <a:p>
            <a:r>
              <a:rPr lang="en-US" altLang="el-GR" sz="2800" b="1" dirty="0"/>
              <a:t>IMAPS Service Delivery (Question: B11)</a:t>
            </a:r>
            <a:endParaRPr lang="el-GR" altLang="el-GR" dirty="0"/>
          </a:p>
        </p:txBody>
      </p:sp>
      <p:sp>
        <p:nvSpPr>
          <p:cNvPr id="36867" name="Θέση περιεχομένου 2">
            <a:extLst>
              <a:ext uri="{FF2B5EF4-FFF2-40B4-BE49-F238E27FC236}">
                <a16:creationId xmlns:a16="http://schemas.microsoft.com/office/drawing/2014/main" id="{5C23C630-A166-4F3D-B5E9-2365698E5280}"/>
              </a:ext>
            </a:extLst>
          </p:cNvPr>
          <p:cNvSpPr>
            <a:spLocks noGrp="1"/>
          </p:cNvSpPr>
          <p:nvPr>
            <p:ph idx="1"/>
          </p:nvPr>
        </p:nvSpPr>
        <p:spPr>
          <a:xfrm>
            <a:off x="683568" y="1258416"/>
            <a:ext cx="8559800" cy="4114800"/>
          </a:xfrm>
        </p:spPr>
        <p:txBody>
          <a:bodyPr/>
          <a:lstStyle/>
          <a:p>
            <a:pPr eaLnBrk="1" hangingPunct="1"/>
            <a:r>
              <a:rPr lang="en-US" altLang="el-GR" sz="2400" dirty="0"/>
              <a:t>Question:</a:t>
            </a:r>
          </a:p>
          <a:p>
            <a:pPr lvl="1" eaLnBrk="1" hangingPunct="1"/>
            <a:r>
              <a:rPr lang="en-GB" altLang="el-GR" sz="2000" dirty="0"/>
              <a:t>B11: Certification</a:t>
            </a:r>
          </a:p>
          <a:p>
            <a:pPr lvl="2" eaLnBrk="1" hangingPunct="1"/>
            <a:r>
              <a:rPr lang="en-US" altLang="el-GR" sz="1800" dirty="0"/>
              <a:t>Certification is a success factor for ensuring working interconnections. A digital public service that requires formal certification is considered more interoperable. (</a:t>
            </a:r>
            <a:r>
              <a:rPr lang="en-US" altLang="el-GR" sz="1800" b="1" dirty="0" err="1"/>
              <a:t>Organisational</a:t>
            </a:r>
            <a:r>
              <a:rPr lang="en-US" altLang="el-GR" sz="1800" dirty="0"/>
              <a:t> </a:t>
            </a:r>
            <a:r>
              <a:rPr lang="en-US" altLang="el-GR" sz="1800" b="1" dirty="0"/>
              <a:t>– weight 5%</a:t>
            </a:r>
            <a:r>
              <a:rPr lang="en-US" altLang="el-GR" sz="1800" dirty="0"/>
              <a:t>)</a:t>
            </a:r>
          </a:p>
          <a:p>
            <a:pPr lvl="1" eaLnBrk="1" hangingPunct="1"/>
            <a:r>
              <a:rPr lang="en-US" altLang="el-GR" sz="2000" dirty="0"/>
              <a:t>B11: Question</a:t>
            </a:r>
          </a:p>
          <a:p>
            <a:pPr lvl="2" eaLnBrk="1" hangingPunct="1"/>
            <a:r>
              <a:rPr lang="en-US" altLang="el-GR" sz="1800" b="1" dirty="0"/>
              <a:t>Ad hoc:</a:t>
            </a:r>
            <a:r>
              <a:rPr lang="en-US" altLang="el-GR" sz="1800" dirty="0"/>
              <a:t> No, there is no certification procedure available.</a:t>
            </a:r>
          </a:p>
          <a:p>
            <a:pPr lvl="2" eaLnBrk="1" hangingPunct="1"/>
            <a:r>
              <a:rPr lang="en-US" altLang="el-GR" sz="1800" b="1" dirty="0"/>
              <a:t>Seamless :</a:t>
            </a:r>
            <a:r>
              <a:rPr lang="en-US" altLang="el-GR" sz="1800" dirty="0"/>
              <a:t> Yes, there is a certification procedure available.</a:t>
            </a:r>
          </a:p>
          <a:p>
            <a:pPr lvl="2" eaLnBrk="1" hangingPunct="1"/>
            <a:r>
              <a:rPr lang="en-US" altLang="el-GR" sz="1800" b="1" dirty="0"/>
              <a:t>Seamless :  </a:t>
            </a:r>
            <a:r>
              <a:rPr lang="en-US" altLang="el-GR" sz="1800" b="1" dirty="0" err="1"/>
              <a:t>s</a:t>
            </a:r>
            <a:r>
              <a:rPr lang="en-US" altLang="el-GR" sz="1800" dirty="0" err="1"/>
              <a:t>Not</a:t>
            </a:r>
            <a:r>
              <a:rPr lang="en-US" altLang="el-GR" sz="1800" dirty="0"/>
              <a:t> applicable, certification is not required for users to access the digital public service. </a:t>
            </a:r>
          </a:p>
          <a:p>
            <a:pPr lvl="1" eaLnBrk="1" hangingPunct="1"/>
            <a:r>
              <a:rPr lang="en-US" altLang="el-GR" sz="2000" dirty="0"/>
              <a:t>B11: Example :</a:t>
            </a:r>
          </a:p>
          <a:p>
            <a:pPr lvl="1" eaLnBrk="1" hangingPunct="1"/>
            <a:r>
              <a:rPr lang="en-US" altLang="en-US" sz="1800" dirty="0"/>
              <a:t>Although there is a separate test environment made available to test the interconnection with other systems, there is no certification process to ensure proper interconnection and interoperability. 	</a:t>
            </a:r>
          </a:p>
        </p:txBody>
      </p:sp>
      <p:sp>
        <p:nvSpPr>
          <p:cNvPr id="36868" name="Θέση αριθμού διαφάνειας 3">
            <a:extLst>
              <a:ext uri="{FF2B5EF4-FFF2-40B4-BE49-F238E27FC236}">
                <a16:creationId xmlns:a16="http://schemas.microsoft.com/office/drawing/2014/main" id="{53E15044-DC7B-4E5B-A225-5054D3E4B227}"/>
              </a:ext>
            </a:extLst>
          </p:cNvPr>
          <p:cNvSpPr>
            <a:spLocks noGrp="1"/>
          </p:cNvSpPr>
          <p:nvPr>
            <p:ph type="sldNum" sz="quarter" idx="4294967295"/>
          </p:nvPr>
        </p:nvSpPr>
        <p:spPr bwMode="auto">
          <a:xfrm>
            <a:off x="8174038" y="6453188"/>
            <a:ext cx="698500" cy="4048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defRPr>
            </a:lvl9pPr>
          </a:lstStyle>
          <a:p>
            <a:pPr algn="l" eaLnBrk="0" hangingPunct="0"/>
            <a:fld id="{9FA33B7D-3079-4A41-AC61-0F155045AD27}" type="slidenum">
              <a:rPr lang="el-GR" altLang="el-GR" sz="1800" smtClean="0">
                <a:latin typeface="Tahoma" panose="020B0604030504040204" pitchFamily="34" charset="0"/>
              </a:rPr>
              <a:pPr algn="l" eaLnBrk="0" hangingPunct="0"/>
              <a:t>16</a:t>
            </a:fld>
            <a:endParaRPr lang="el-GR" altLang="el-GR" sz="1800">
              <a:latin typeface="Tahoma" panose="020B0604030504040204" pitchFamily="34" charset="0"/>
            </a:endParaRPr>
          </a:p>
        </p:txBody>
      </p:sp>
    </p:spTree>
    <p:extLst>
      <p:ext uri="{BB962C8B-B14F-4D97-AF65-F5344CB8AC3E}">
        <p14:creationId xmlns:p14="http://schemas.microsoft.com/office/powerpoint/2010/main" val="7661364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Τίτλος 1">
            <a:extLst>
              <a:ext uri="{FF2B5EF4-FFF2-40B4-BE49-F238E27FC236}">
                <a16:creationId xmlns:a16="http://schemas.microsoft.com/office/drawing/2014/main" id="{CFD37EB2-A3A9-4AA2-A95A-D0758048CCAB}"/>
              </a:ext>
            </a:extLst>
          </p:cNvPr>
          <p:cNvSpPr>
            <a:spLocks noGrp="1"/>
          </p:cNvSpPr>
          <p:nvPr>
            <p:ph type="title"/>
          </p:nvPr>
        </p:nvSpPr>
        <p:spPr>
          <a:xfrm>
            <a:off x="1331640" y="404242"/>
            <a:ext cx="6784975" cy="648494"/>
          </a:xfrm>
        </p:spPr>
        <p:txBody>
          <a:bodyPr/>
          <a:lstStyle/>
          <a:p>
            <a:r>
              <a:rPr lang="en-US" altLang="el-GR" sz="2800" b="1" dirty="0"/>
              <a:t>IMAPS Service Consumption (Question: C1)</a:t>
            </a:r>
            <a:endParaRPr lang="el-GR" altLang="el-GR" dirty="0"/>
          </a:p>
        </p:txBody>
      </p:sp>
      <p:sp>
        <p:nvSpPr>
          <p:cNvPr id="35843" name="Θέση περιεχομένου 2">
            <a:extLst>
              <a:ext uri="{FF2B5EF4-FFF2-40B4-BE49-F238E27FC236}">
                <a16:creationId xmlns:a16="http://schemas.microsoft.com/office/drawing/2014/main" id="{76517331-FB57-4787-A74E-E9BBE6CA61FE}"/>
              </a:ext>
            </a:extLst>
          </p:cNvPr>
          <p:cNvSpPr>
            <a:spLocks noGrp="1"/>
          </p:cNvSpPr>
          <p:nvPr>
            <p:ph idx="1"/>
          </p:nvPr>
        </p:nvSpPr>
        <p:spPr>
          <a:xfrm>
            <a:off x="467544" y="1484784"/>
            <a:ext cx="8559800" cy="4114800"/>
          </a:xfrm>
        </p:spPr>
        <p:txBody>
          <a:bodyPr/>
          <a:lstStyle/>
          <a:p>
            <a:pPr eaLnBrk="1" hangingPunct="1">
              <a:lnSpc>
                <a:spcPct val="100000"/>
              </a:lnSpc>
              <a:defRPr/>
            </a:pPr>
            <a:r>
              <a:rPr lang="en-US" altLang="el-GR" sz="2400" dirty="0"/>
              <a:t>Question:</a:t>
            </a:r>
          </a:p>
          <a:p>
            <a:pPr lvl="1" eaLnBrk="1" hangingPunct="1">
              <a:lnSpc>
                <a:spcPct val="100000"/>
              </a:lnSpc>
              <a:defRPr/>
            </a:pPr>
            <a:r>
              <a:rPr lang="en-GB" altLang="el-GR" sz="2000" dirty="0"/>
              <a:t>C1: Landscaping Service Consumption</a:t>
            </a:r>
          </a:p>
          <a:p>
            <a:pPr lvl="2" eaLnBrk="1" hangingPunct="1">
              <a:lnSpc>
                <a:spcPct val="100000"/>
              </a:lnSpc>
              <a:defRPr/>
            </a:pPr>
            <a:r>
              <a:rPr lang="en-US" altLang="el-GR" sz="1800" dirty="0"/>
              <a:t>Please list the services which the public service has to consume </a:t>
            </a:r>
            <a:r>
              <a:rPr lang="en-US" altLang="el-GR" sz="1800" b="1" dirty="0"/>
              <a:t>(</a:t>
            </a:r>
            <a:r>
              <a:rPr lang="en-US" sz="1800" b="1" dirty="0" err="1"/>
              <a:t>Organisational</a:t>
            </a:r>
            <a:r>
              <a:rPr lang="en-US" sz="1800" b="1" dirty="0"/>
              <a:t> interoperability – Weight 0%)</a:t>
            </a:r>
            <a:endParaRPr lang="en-US" altLang="el-GR" sz="1800" b="1" dirty="0"/>
          </a:p>
          <a:p>
            <a:pPr lvl="1" eaLnBrk="1" hangingPunct="1">
              <a:lnSpc>
                <a:spcPct val="100000"/>
              </a:lnSpc>
              <a:defRPr/>
            </a:pPr>
            <a:r>
              <a:rPr lang="en-US" altLang="el-GR" sz="2000" dirty="0"/>
              <a:t>C1: Example</a:t>
            </a:r>
          </a:p>
          <a:p>
            <a:pPr lvl="2" eaLnBrk="1" hangingPunct="1">
              <a:lnSpc>
                <a:spcPct val="100000"/>
              </a:lnSpc>
              <a:defRPr/>
            </a:pPr>
            <a:r>
              <a:rPr lang="en-US" altLang="el-GR" sz="1800" dirty="0"/>
              <a:t>Authentication, eSignature, </a:t>
            </a:r>
            <a:r>
              <a:rPr lang="en-US" altLang="el-GR" sz="1800" dirty="0" err="1"/>
              <a:t>ePayment</a:t>
            </a:r>
            <a:r>
              <a:rPr lang="en-US" altLang="el-GR" sz="1800" dirty="0"/>
              <a:t>, Messaging, Audio-visual, Data Transformation, Data Validation, Machine Translation, Data Exchange, Business Analytics, Business Reporting, Forms Management </a:t>
            </a:r>
            <a:r>
              <a:rPr lang="en-US" altLang="el-GR" sz="1800" dirty="0" err="1"/>
              <a:t>etc</a:t>
            </a:r>
            <a:endParaRPr lang="en-US" altLang="el-GR" sz="1600" dirty="0"/>
          </a:p>
          <a:p>
            <a:pPr lvl="2" eaLnBrk="1" hangingPunct="1">
              <a:lnSpc>
                <a:spcPct val="100000"/>
              </a:lnSpc>
              <a:defRPr/>
            </a:pPr>
            <a:endParaRPr lang="en-US" altLang="el-GR" sz="1600" dirty="0"/>
          </a:p>
          <a:p>
            <a:pPr marL="292100" lvl="2" indent="0" eaLnBrk="1" hangingPunct="1">
              <a:lnSpc>
                <a:spcPct val="100000"/>
              </a:lnSpc>
              <a:buFont typeface="Franklin Gothic Book" panose="020B0503020102020204" pitchFamily="34" charset="0"/>
              <a:buNone/>
              <a:defRPr/>
            </a:pPr>
            <a:r>
              <a:rPr lang="en-US" altLang="el-GR" sz="1600" b="1" dirty="0"/>
              <a:t>Important note: </a:t>
            </a:r>
          </a:p>
          <a:p>
            <a:pPr marL="569913" lvl="2" indent="0" eaLnBrk="1" hangingPunct="1">
              <a:lnSpc>
                <a:spcPct val="100000"/>
              </a:lnSpc>
              <a:buFont typeface="Franklin Gothic Book" panose="020B0503020102020204" pitchFamily="34" charset="0"/>
              <a:buNone/>
              <a:defRPr/>
            </a:pPr>
            <a:r>
              <a:rPr lang="en-US" altLang="el-GR" sz="1600" dirty="0"/>
              <a:t>List both services that are consumed from within the administration (internally) and from a third party (externally). </a:t>
            </a:r>
          </a:p>
          <a:p>
            <a:pPr marL="569913" lvl="2" indent="0" eaLnBrk="1" hangingPunct="1">
              <a:lnSpc>
                <a:spcPct val="100000"/>
              </a:lnSpc>
              <a:buFont typeface="Franklin Gothic Book" panose="020B0503020102020204" pitchFamily="34" charset="0"/>
              <a:buNone/>
              <a:defRPr/>
            </a:pPr>
            <a:r>
              <a:rPr lang="en-US" altLang="el-GR" sz="1600" dirty="0"/>
              <a:t>List both manually and digitally consumed services.</a:t>
            </a:r>
          </a:p>
        </p:txBody>
      </p:sp>
      <p:sp>
        <p:nvSpPr>
          <p:cNvPr id="37892" name="Θέση αριθμού διαφάνειας 3">
            <a:extLst>
              <a:ext uri="{FF2B5EF4-FFF2-40B4-BE49-F238E27FC236}">
                <a16:creationId xmlns:a16="http://schemas.microsoft.com/office/drawing/2014/main" id="{BD7C374B-9A7C-4C5F-9A09-BFF47D36520E}"/>
              </a:ext>
            </a:extLst>
          </p:cNvPr>
          <p:cNvSpPr>
            <a:spLocks noGrp="1"/>
          </p:cNvSpPr>
          <p:nvPr>
            <p:ph type="sldNum" sz="quarter" idx="4294967295"/>
          </p:nvPr>
        </p:nvSpPr>
        <p:spPr bwMode="auto">
          <a:xfrm>
            <a:off x="8174038" y="6453188"/>
            <a:ext cx="698500" cy="4048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defRPr>
            </a:lvl9pPr>
          </a:lstStyle>
          <a:p>
            <a:pPr algn="l" eaLnBrk="0" hangingPunct="0"/>
            <a:fld id="{51E2B8C9-3F82-439D-8392-5A747272EB1F}" type="slidenum">
              <a:rPr lang="el-GR" altLang="el-GR" sz="1800" smtClean="0">
                <a:latin typeface="Tahoma" panose="020B0604030504040204" pitchFamily="34" charset="0"/>
              </a:rPr>
              <a:pPr algn="l" eaLnBrk="0" hangingPunct="0"/>
              <a:t>17</a:t>
            </a:fld>
            <a:endParaRPr lang="el-GR" altLang="el-GR" sz="1800">
              <a:latin typeface="Tahoma" panose="020B0604030504040204" pitchFamily="34" charset="0"/>
            </a:endParaRPr>
          </a:p>
        </p:txBody>
      </p:sp>
    </p:spTree>
    <p:extLst>
      <p:ext uri="{BB962C8B-B14F-4D97-AF65-F5344CB8AC3E}">
        <p14:creationId xmlns:p14="http://schemas.microsoft.com/office/powerpoint/2010/main" val="30054121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Τίτλος 1">
            <a:extLst>
              <a:ext uri="{FF2B5EF4-FFF2-40B4-BE49-F238E27FC236}">
                <a16:creationId xmlns:a16="http://schemas.microsoft.com/office/drawing/2014/main" id="{D777F8CC-2383-4BFE-8B62-C465C3B86642}"/>
              </a:ext>
            </a:extLst>
          </p:cNvPr>
          <p:cNvSpPr>
            <a:spLocks noGrp="1"/>
          </p:cNvSpPr>
          <p:nvPr>
            <p:ph type="title"/>
          </p:nvPr>
        </p:nvSpPr>
        <p:spPr>
          <a:xfrm>
            <a:off x="1331913" y="549275"/>
            <a:ext cx="6784975" cy="1033463"/>
          </a:xfrm>
        </p:spPr>
        <p:txBody>
          <a:bodyPr/>
          <a:lstStyle/>
          <a:p>
            <a:r>
              <a:rPr lang="en-US" altLang="el-GR" sz="2800" b="1" dirty="0"/>
              <a:t>IMAPS Service Consumption (Question: C2) (</a:t>
            </a:r>
            <a:r>
              <a:rPr lang="en-US" altLang="el-GR" sz="2800" b="1" dirty="0" err="1"/>
              <a:t>i</a:t>
            </a:r>
            <a:r>
              <a:rPr lang="en-US" altLang="el-GR" sz="2800" b="1" dirty="0"/>
              <a:t>)</a:t>
            </a:r>
            <a:endParaRPr lang="el-GR" altLang="el-GR" dirty="0"/>
          </a:p>
        </p:txBody>
      </p:sp>
      <p:sp>
        <p:nvSpPr>
          <p:cNvPr id="38915" name="Θέση περιεχομένου 2">
            <a:extLst>
              <a:ext uri="{FF2B5EF4-FFF2-40B4-BE49-F238E27FC236}">
                <a16:creationId xmlns:a16="http://schemas.microsoft.com/office/drawing/2014/main" id="{82AC6115-5A7E-4491-95F9-8D97F4EACE51}"/>
              </a:ext>
            </a:extLst>
          </p:cNvPr>
          <p:cNvSpPr>
            <a:spLocks noGrp="1"/>
          </p:cNvSpPr>
          <p:nvPr>
            <p:ph idx="1"/>
          </p:nvPr>
        </p:nvSpPr>
        <p:spPr>
          <a:xfrm>
            <a:off x="620713" y="1835150"/>
            <a:ext cx="8559800" cy="4186238"/>
          </a:xfrm>
        </p:spPr>
        <p:txBody>
          <a:bodyPr/>
          <a:lstStyle/>
          <a:p>
            <a:pPr eaLnBrk="1" hangingPunct="1">
              <a:lnSpc>
                <a:spcPct val="100000"/>
              </a:lnSpc>
            </a:pPr>
            <a:r>
              <a:rPr lang="en-US" altLang="el-GR" sz="2400" dirty="0"/>
              <a:t>Question:</a:t>
            </a:r>
          </a:p>
          <a:p>
            <a:pPr lvl="1" eaLnBrk="1" hangingPunct="1">
              <a:lnSpc>
                <a:spcPct val="100000"/>
              </a:lnSpc>
            </a:pPr>
            <a:r>
              <a:rPr lang="en-GB" altLang="el-GR" sz="2000" dirty="0"/>
              <a:t>C2: </a:t>
            </a:r>
            <a:r>
              <a:rPr lang="en-US" altLang="el-GR" sz="2000" dirty="0"/>
              <a:t>Manual or digitally consumption of services </a:t>
            </a:r>
          </a:p>
          <a:p>
            <a:pPr lvl="2" eaLnBrk="1" hangingPunct="1">
              <a:lnSpc>
                <a:spcPct val="100000"/>
              </a:lnSpc>
            </a:pPr>
            <a:r>
              <a:rPr lang="en-US" altLang="el-GR" sz="1800" dirty="0"/>
              <a:t>How do you currently consume the services (manually versus digitally)? </a:t>
            </a:r>
            <a:br>
              <a:rPr lang="en-US" altLang="el-GR" sz="1800" dirty="0"/>
            </a:br>
            <a:r>
              <a:rPr lang="en-US" altLang="el-GR" sz="1800" b="1" dirty="0"/>
              <a:t>(</a:t>
            </a:r>
            <a:r>
              <a:rPr lang="en-US" altLang="el-GR" sz="1800" b="1" dirty="0" err="1"/>
              <a:t>Organisational</a:t>
            </a:r>
            <a:r>
              <a:rPr lang="en-US" altLang="el-GR" sz="1800" b="1" dirty="0"/>
              <a:t>, Technical interoperability – Weight 40%)</a:t>
            </a:r>
          </a:p>
          <a:p>
            <a:pPr lvl="1" eaLnBrk="1" hangingPunct="1">
              <a:lnSpc>
                <a:spcPct val="100000"/>
              </a:lnSpc>
            </a:pPr>
            <a:r>
              <a:rPr lang="en-US" altLang="el-GR" sz="2000" dirty="0"/>
              <a:t>C2: Example</a:t>
            </a:r>
          </a:p>
          <a:p>
            <a:pPr lvl="2" eaLnBrk="1" hangingPunct="1">
              <a:lnSpc>
                <a:spcPct val="100000"/>
              </a:lnSpc>
            </a:pPr>
            <a:r>
              <a:rPr lang="en-US" altLang="el-GR" sz="1800" dirty="0"/>
              <a:t>An example of electronic consumption is the tax administration digitally fetching data from the Citizen Base Register. An example for manual consumption is filling in a paper-based form at the counter of a city council officer to request a change.</a:t>
            </a:r>
          </a:p>
        </p:txBody>
      </p:sp>
      <p:sp>
        <p:nvSpPr>
          <p:cNvPr id="38916" name="Θέση αριθμού διαφάνειας 3">
            <a:extLst>
              <a:ext uri="{FF2B5EF4-FFF2-40B4-BE49-F238E27FC236}">
                <a16:creationId xmlns:a16="http://schemas.microsoft.com/office/drawing/2014/main" id="{55837880-CBF0-41C5-8C8B-8222241F9EC0}"/>
              </a:ext>
            </a:extLst>
          </p:cNvPr>
          <p:cNvSpPr>
            <a:spLocks noGrp="1"/>
          </p:cNvSpPr>
          <p:nvPr>
            <p:ph type="sldNum" sz="quarter" idx="4294967295"/>
          </p:nvPr>
        </p:nvSpPr>
        <p:spPr bwMode="auto">
          <a:xfrm>
            <a:off x="8174038" y="6453188"/>
            <a:ext cx="698500" cy="4048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defRPr>
            </a:lvl9pPr>
          </a:lstStyle>
          <a:p>
            <a:pPr algn="l" eaLnBrk="0" hangingPunct="0"/>
            <a:fld id="{6F87C74E-8727-4504-A5DD-1BFE88B3EDFA}" type="slidenum">
              <a:rPr lang="el-GR" altLang="el-GR" sz="1800" smtClean="0">
                <a:latin typeface="Tahoma" panose="020B0604030504040204" pitchFamily="34" charset="0"/>
              </a:rPr>
              <a:pPr algn="l" eaLnBrk="0" hangingPunct="0"/>
              <a:t>18</a:t>
            </a:fld>
            <a:endParaRPr lang="el-GR" altLang="el-GR" sz="1800">
              <a:latin typeface="Tahoma" panose="020B0604030504040204" pitchFamily="34" charset="0"/>
            </a:endParaRPr>
          </a:p>
        </p:txBody>
      </p:sp>
    </p:spTree>
    <p:extLst>
      <p:ext uri="{BB962C8B-B14F-4D97-AF65-F5344CB8AC3E}">
        <p14:creationId xmlns:p14="http://schemas.microsoft.com/office/powerpoint/2010/main" val="22217582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Τίτλος 1">
            <a:extLst>
              <a:ext uri="{FF2B5EF4-FFF2-40B4-BE49-F238E27FC236}">
                <a16:creationId xmlns:a16="http://schemas.microsoft.com/office/drawing/2014/main" id="{C4DD5FA7-4C95-49DB-8096-46B07930616F}"/>
              </a:ext>
            </a:extLst>
          </p:cNvPr>
          <p:cNvSpPr>
            <a:spLocks noGrp="1"/>
          </p:cNvSpPr>
          <p:nvPr>
            <p:ph type="title"/>
          </p:nvPr>
        </p:nvSpPr>
        <p:spPr>
          <a:xfrm>
            <a:off x="1243409" y="260648"/>
            <a:ext cx="6784975" cy="935509"/>
          </a:xfrm>
        </p:spPr>
        <p:txBody>
          <a:bodyPr/>
          <a:lstStyle/>
          <a:p>
            <a:r>
              <a:rPr lang="en-US" altLang="el-GR" sz="2800" b="1" dirty="0"/>
              <a:t>IMAPS Service Consumption (Question: C2) (ii)</a:t>
            </a:r>
            <a:endParaRPr lang="el-GR" altLang="el-GR" dirty="0"/>
          </a:p>
        </p:txBody>
      </p:sp>
      <p:sp>
        <p:nvSpPr>
          <p:cNvPr id="39939" name="Θέση περιεχομένου 2">
            <a:extLst>
              <a:ext uri="{FF2B5EF4-FFF2-40B4-BE49-F238E27FC236}">
                <a16:creationId xmlns:a16="http://schemas.microsoft.com/office/drawing/2014/main" id="{48624824-FE4C-4406-AB69-52AD736447F1}"/>
              </a:ext>
            </a:extLst>
          </p:cNvPr>
          <p:cNvSpPr>
            <a:spLocks noGrp="1"/>
          </p:cNvSpPr>
          <p:nvPr>
            <p:ph idx="1"/>
          </p:nvPr>
        </p:nvSpPr>
        <p:spPr>
          <a:xfrm>
            <a:off x="620713" y="1835150"/>
            <a:ext cx="8559800" cy="4114800"/>
          </a:xfrm>
        </p:spPr>
        <p:txBody>
          <a:bodyPr/>
          <a:lstStyle/>
          <a:p>
            <a:pPr eaLnBrk="1" hangingPunct="1">
              <a:lnSpc>
                <a:spcPct val="100000"/>
              </a:lnSpc>
            </a:pPr>
            <a:r>
              <a:rPr lang="en-US" altLang="el-GR" sz="2400"/>
              <a:t>Question:</a:t>
            </a:r>
            <a:endParaRPr lang="en-US" altLang="el-GR"/>
          </a:p>
          <a:p>
            <a:pPr lvl="1" eaLnBrk="1" hangingPunct="1">
              <a:lnSpc>
                <a:spcPct val="100000"/>
              </a:lnSpc>
            </a:pPr>
            <a:r>
              <a:rPr lang="en-US" altLang="el-GR" sz="2000"/>
              <a:t>C2: Score:</a:t>
            </a:r>
          </a:p>
          <a:p>
            <a:pPr lvl="2" eaLnBrk="1" hangingPunct="1">
              <a:lnSpc>
                <a:spcPct val="100000"/>
              </a:lnSpc>
            </a:pPr>
            <a:r>
              <a:rPr lang="en-US" altLang="el-GR" sz="1800" b="1"/>
              <a:t>Ad hoc</a:t>
            </a:r>
            <a:r>
              <a:rPr lang="en-US" altLang="el-GR" sz="1800"/>
              <a:t>: Fully manually</a:t>
            </a:r>
          </a:p>
          <a:p>
            <a:pPr lvl="2" eaLnBrk="1" hangingPunct="1">
              <a:lnSpc>
                <a:spcPct val="100000"/>
              </a:lnSpc>
            </a:pPr>
            <a:r>
              <a:rPr lang="en-US" altLang="el-GR" sz="1800" b="1"/>
              <a:t>Opportunistic</a:t>
            </a:r>
            <a:r>
              <a:rPr lang="en-US" altLang="el-GR" sz="1800"/>
              <a:t>: Mainly manually, some digitally 	</a:t>
            </a:r>
          </a:p>
          <a:p>
            <a:pPr lvl="2" eaLnBrk="1" hangingPunct="1">
              <a:lnSpc>
                <a:spcPct val="100000"/>
              </a:lnSpc>
            </a:pPr>
            <a:r>
              <a:rPr lang="en-US" altLang="el-GR" sz="1800" b="1"/>
              <a:t>Essential</a:t>
            </a:r>
            <a:r>
              <a:rPr lang="en-US" altLang="el-GR" sz="1800"/>
              <a:t>: Mix of manual and digital consumption 	</a:t>
            </a:r>
          </a:p>
          <a:p>
            <a:pPr lvl="2" eaLnBrk="1" hangingPunct="1">
              <a:lnSpc>
                <a:spcPct val="100000"/>
              </a:lnSpc>
            </a:pPr>
            <a:r>
              <a:rPr lang="en-US" altLang="el-GR" sz="1800" b="1"/>
              <a:t>Sustainable</a:t>
            </a:r>
            <a:r>
              <a:rPr lang="en-US" altLang="el-GR" sz="1800"/>
              <a:t>: Mainly digitally, some manually 	</a:t>
            </a:r>
          </a:p>
          <a:p>
            <a:pPr lvl="2" eaLnBrk="1" hangingPunct="1">
              <a:lnSpc>
                <a:spcPct val="100000"/>
              </a:lnSpc>
            </a:pPr>
            <a:r>
              <a:rPr lang="en-US" altLang="el-GR" sz="1800" b="1"/>
              <a:t>Seamless</a:t>
            </a:r>
            <a:r>
              <a:rPr lang="en-US" altLang="el-GR" sz="1800"/>
              <a:t>: </a:t>
            </a:r>
            <a:r>
              <a:rPr lang="en-US" altLang="el-GR" sz="1600"/>
              <a:t>Fully digitally </a:t>
            </a:r>
            <a:endParaRPr lang="en-US" altLang="el-GR" sz="1800"/>
          </a:p>
        </p:txBody>
      </p:sp>
      <p:sp>
        <p:nvSpPr>
          <p:cNvPr id="39940" name="Θέση αριθμού διαφάνειας 3">
            <a:extLst>
              <a:ext uri="{FF2B5EF4-FFF2-40B4-BE49-F238E27FC236}">
                <a16:creationId xmlns:a16="http://schemas.microsoft.com/office/drawing/2014/main" id="{2F926B12-9617-4722-AC5C-70AFDC5ADF89}"/>
              </a:ext>
            </a:extLst>
          </p:cNvPr>
          <p:cNvSpPr>
            <a:spLocks noGrp="1"/>
          </p:cNvSpPr>
          <p:nvPr>
            <p:ph type="sldNum" sz="quarter" idx="4294967295"/>
          </p:nvPr>
        </p:nvSpPr>
        <p:spPr bwMode="auto">
          <a:xfrm>
            <a:off x="8174038" y="6453188"/>
            <a:ext cx="698500" cy="4048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defRPr>
            </a:lvl9pPr>
          </a:lstStyle>
          <a:p>
            <a:pPr algn="l" eaLnBrk="0" hangingPunct="0"/>
            <a:fld id="{8B405097-8FB6-4E0C-90F4-80AADA62B8FB}" type="slidenum">
              <a:rPr lang="el-GR" altLang="el-GR" sz="1800" smtClean="0">
                <a:latin typeface="Tahoma" panose="020B0604030504040204" pitchFamily="34" charset="0"/>
              </a:rPr>
              <a:pPr algn="l" eaLnBrk="0" hangingPunct="0"/>
              <a:t>19</a:t>
            </a:fld>
            <a:endParaRPr lang="el-GR" altLang="el-GR" sz="1800">
              <a:latin typeface="Tahoma" panose="020B0604030504040204" pitchFamily="34" charset="0"/>
            </a:endParaRPr>
          </a:p>
        </p:txBody>
      </p:sp>
    </p:spTree>
    <p:extLst>
      <p:ext uri="{BB962C8B-B14F-4D97-AF65-F5344CB8AC3E}">
        <p14:creationId xmlns:p14="http://schemas.microsoft.com/office/powerpoint/2010/main" val="21087190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Τίτλος 1">
            <a:extLst>
              <a:ext uri="{FF2B5EF4-FFF2-40B4-BE49-F238E27FC236}">
                <a16:creationId xmlns:a16="http://schemas.microsoft.com/office/drawing/2014/main" id="{93DC76EA-606D-4A82-8F83-3B44EEE03C97}"/>
              </a:ext>
            </a:extLst>
          </p:cNvPr>
          <p:cNvSpPr>
            <a:spLocks noGrp="1"/>
          </p:cNvSpPr>
          <p:nvPr>
            <p:ph type="title"/>
          </p:nvPr>
        </p:nvSpPr>
        <p:spPr>
          <a:xfrm>
            <a:off x="900113" y="406400"/>
            <a:ext cx="6775450" cy="1027113"/>
          </a:xfrm>
        </p:spPr>
        <p:txBody>
          <a:bodyPr/>
          <a:lstStyle/>
          <a:p>
            <a:pPr eaLnBrk="1" hangingPunct="1"/>
            <a:r>
              <a:rPr lang="en-US" altLang="el-GR" sz="2400" b="1" dirty="0"/>
              <a:t>IMAPS Questionnaire structure</a:t>
            </a:r>
            <a:endParaRPr lang="el-GR" altLang="el-GR" sz="3600" b="1" dirty="0"/>
          </a:p>
        </p:txBody>
      </p:sp>
      <p:sp>
        <p:nvSpPr>
          <p:cNvPr id="22531" name="Θέση περιεχομένου 7">
            <a:extLst>
              <a:ext uri="{FF2B5EF4-FFF2-40B4-BE49-F238E27FC236}">
                <a16:creationId xmlns:a16="http://schemas.microsoft.com/office/drawing/2014/main" id="{B6DC8EFC-2473-4799-9179-DE3669DBF798}"/>
              </a:ext>
            </a:extLst>
          </p:cNvPr>
          <p:cNvSpPr>
            <a:spLocks noGrp="1"/>
          </p:cNvSpPr>
          <p:nvPr>
            <p:ph idx="1"/>
          </p:nvPr>
        </p:nvSpPr>
        <p:spPr>
          <a:xfrm>
            <a:off x="900113" y="1844675"/>
            <a:ext cx="7488237" cy="4022725"/>
          </a:xfrm>
        </p:spPr>
        <p:txBody>
          <a:bodyPr/>
          <a:lstStyle/>
          <a:p>
            <a:pPr algn="just" eaLnBrk="1" hangingPunct="1"/>
            <a:r>
              <a:rPr lang="en-US" altLang="el-GR" sz="2000" b="1"/>
              <a:t>Service Context (A)</a:t>
            </a:r>
            <a:r>
              <a:rPr lang="en-US" altLang="el-GR" sz="2000"/>
              <a:t>: Assesses the scope of the public service; </a:t>
            </a:r>
            <a:r>
              <a:rPr lang="en-US" altLang="el-GR" sz="2000" b="1"/>
              <a:t>No maturity scoring at this section.</a:t>
            </a:r>
          </a:p>
          <a:p>
            <a:pPr algn="just" eaLnBrk="1" hangingPunct="1"/>
            <a:r>
              <a:rPr lang="en-US" altLang="el-GR" sz="2000" b="1"/>
              <a:t>Service Delivery (B)</a:t>
            </a:r>
            <a:r>
              <a:rPr lang="en-US" altLang="el-GR" sz="2000"/>
              <a:t>: Assesses how the public service delivers the public service towards end-users (</a:t>
            </a:r>
            <a:r>
              <a:rPr lang="en-US" altLang="el-GR" sz="2000" b="1"/>
              <a:t>weight in maturity scoring 50%</a:t>
            </a:r>
            <a:r>
              <a:rPr lang="en-US" altLang="el-GR" sz="2000"/>
              <a:t>);</a:t>
            </a:r>
          </a:p>
          <a:p>
            <a:pPr algn="just" eaLnBrk="1" hangingPunct="1"/>
            <a:r>
              <a:rPr lang="en-US" altLang="el-GR" sz="2000" b="1"/>
              <a:t>Service Consumption (C)</a:t>
            </a:r>
            <a:r>
              <a:rPr lang="en-US" altLang="el-GR" sz="2000"/>
              <a:t>: Assesses if and how services are consumed from other administrations and businesses (</a:t>
            </a:r>
            <a:r>
              <a:rPr lang="en-US" altLang="el-GR" sz="2000" b="1"/>
              <a:t>weight in maturity scoring 20%</a:t>
            </a:r>
            <a:r>
              <a:rPr lang="en-US" altLang="el-GR" sz="2000"/>
              <a:t>).;</a:t>
            </a:r>
          </a:p>
          <a:p>
            <a:pPr algn="just" eaLnBrk="1" hangingPunct="1"/>
            <a:r>
              <a:rPr lang="en-US" altLang="el-GR" sz="2000" b="1"/>
              <a:t>Service Management (D)</a:t>
            </a:r>
            <a:r>
              <a:rPr lang="en-US" altLang="el-GR" sz="2000"/>
              <a:t>: Assesses how the public service arranges the consumption and provisioning of external services and includes aspects such as architecture, procurement and cost-benefit analysis (</a:t>
            </a:r>
            <a:r>
              <a:rPr lang="en-US" altLang="el-GR" sz="2000" b="1"/>
              <a:t>weight in maturity scoring 30%</a:t>
            </a:r>
            <a:r>
              <a:rPr lang="en-US" altLang="el-GR" sz="2000"/>
              <a:t>).</a:t>
            </a:r>
            <a:endParaRPr lang="el-GR" altLang="el-GR" sz="2000"/>
          </a:p>
        </p:txBody>
      </p:sp>
      <p:sp>
        <p:nvSpPr>
          <p:cNvPr id="22532" name="Θέση αριθμού διαφάνειας 6">
            <a:extLst>
              <a:ext uri="{FF2B5EF4-FFF2-40B4-BE49-F238E27FC236}">
                <a16:creationId xmlns:a16="http://schemas.microsoft.com/office/drawing/2014/main" id="{A2EBE6DD-0FD0-4638-B16F-4939D5F6BDE7}"/>
              </a:ext>
            </a:extLst>
          </p:cNvPr>
          <p:cNvSpPr>
            <a:spLocks noGrp="1"/>
          </p:cNvSpPr>
          <p:nvPr>
            <p:ph type="sldNum" sz="quarter" idx="4294967295"/>
          </p:nvPr>
        </p:nvSpPr>
        <p:spPr bwMode="auto">
          <a:xfrm>
            <a:off x="8174038" y="6453188"/>
            <a:ext cx="698500" cy="4048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defRPr>
            </a:lvl9pPr>
          </a:lstStyle>
          <a:p>
            <a:pPr algn="l" eaLnBrk="0" hangingPunct="0"/>
            <a:fld id="{B90816BE-D961-4049-9134-62B770807A29}" type="slidenum">
              <a:rPr lang="el-GR" altLang="el-GR" sz="1800" smtClean="0">
                <a:latin typeface="Tahoma" panose="020B0604030504040204" pitchFamily="34" charset="0"/>
              </a:rPr>
              <a:pPr algn="l" eaLnBrk="0" hangingPunct="0"/>
              <a:t>2</a:t>
            </a:fld>
            <a:endParaRPr lang="el-GR" altLang="el-GR" sz="1800">
              <a:latin typeface="Tahoma" panose="020B0604030504040204" pitchFamily="34" charset="0"/>
            </a:endParaRPr>
          </a:p>
        </p:txBody>
      </p:sp>
    </p:spTree>
    <p:extLst>
      <p:ext uri="{BB962C8B-B14F-4D97-AF65-F5344CB8AC3E}">
        <p14:creationId xmlns:p14="http://schemas.microsoft.com/office/powerpoint/2010/main" val="28996666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Τίτλος 1">
            <a:extLst>
              <a:ext uri="{FF2B5EF4-FFF2-40B4-BE49-F238E27FC236}">
                <a16:creationId xmlns:a16="http://schemas.microsoft.com/office/drawing/2014/main" id="{5DB06A7B-F12D-411F-8F3C-A9BA0D370BA4}"/>
              </a:ext>
            </a:extLst>
          </p:cNvPr>
          <p:cNvSpPr>
            <a:spLocks noGrp="1"/>
          </p:cNvSpPr>
          <p:nvPr>
            <p:ph type="title"/>
          </p:nvPr>
        </p:nvSpPr>
        <p:spPr>
          <a:xfrm>
            <a:off x="1384301" y="188665"/>
            <a:ext cx="6784975" cy="864071"/>
          </a:xfrm>
        </p:spPr>
        <p:txBody>
          <a:bodyPr/>
          <a:lstStyle/>
          <a:p>
            <a:r>
              <a:rPr lang="en-US" altLang="el-GR" sz="2800" b="1" dirty="0"/>
              <a:t>IMAPS Service Consumption (Question: C3)</a:t>
            </a:r>
            <a:endParaRPr lang="el-GR" altLang="el-GR" dirty="0"/>
          </a:p>
        </p:txBody>
      </p:sp>
      <p:sp>
        <p:nvSpPr>
          <p:cNvPr id="40963" name="Θέση περιεχομένου 2">
            <a:extLst>
              <a:ext uri="{FF2B5EF4-FFF2-40B4-BE49-F238E27FC236}">
                <a16:creationId xmlns:a16="http://schemas.microsoft.com/office/drawing/2014/main" id="{BAC7249F-2196-46F1-9152-77CB9B953135}"/>
              </a:ext>
            </a:extLst>
          </p:cNvPr>
          <p:cNvSpPr>
            <a:spLocks noGrp="1"/>
          </p:cNvSpPr>
          <p:nvPr>
            <p:ph idx="1"/>
          </p:nvPr>
        </p:nvSpPr>
        <p:spPr>
          <a:xfrm>
            <a:off x="584200" y="1484784"/>
            <a:ext cx="8559800" cy="4537075"/>
          </a:xfrm>
        </p:spPr>
        <p:txBody>
          <a:bodyPr/>
          <a:lstStyle/>
          <a:p>
            <a:pPr eaLnBrk="1" hangingPunct="1"/>
            <a:r>
              <a:rPr lang="en-US" altLang="el-GR" sz="2400" dirty="0"/>
              <a:t>Question:</a:t>
            </a:r>
          </a:p>
          <a:p>
            <a:pPr lvl="1" eaLnBrk="1" hangingPunct="1"/>
            <a:r>
              <a:rPr lang="en-GB" altLang="el-GR" sz="2000" dirty="0"/>
              <a:t>C3: </a:t>
            </a:r>
            <a:r>
              <a:rPr lang="en-US" altLang="el-GR" sz="2000" dirty="0"/>
              <a:t>Reusing or producing of services</a:t>
            </a:r>
            <a:endParaRPr lang="en-GB" altLang="el-GR" sz="2000" dirty="0"/>
          </a:p>
          <a:p>
            <a:pPr lvl="2" eaLnBrk="1" hangingPunct="1"/>
            <a:r>
              <a:rPr lang="en-US" altLang="el-GR" sz="1800" dirty="0"/>
              <a:t>Does the digital public service reuse or self-produce consumed services? </a:t>
            </a:r>
            <a:br>
              <a:rPr lang="en-US" altLang="el-GR" sz="1800" dirty="0"/>
            </a:br>
            <a:r>
              <a:rPr lang="en-US" altLang="el-GR" sz="1800" b="1" dirty="0"/>
              <a:t>(Technical interoperability – Weight 30%)</a:t>
            </a:r>
            <a:endParaRPr lang="en-US" altLang="el-GR" sz="1800" dirty="0"/>
          </a:p>
          <a:p>
            <a:pPr lvl="1" eaLnBrk="1" hangingPunct="1"/>
            <a:r>
              <a:rPr lang="en-US" altLang="el-GR" sz="2000" dirty="0"/>
              <a:t>C3: Example</a:t>
            </a:r>
          </a:p>
          <a:p>
            <a:pPr lvl="2" eaLnBrk="1" hangingPunct="1"/>
            <a:r>
              <a:rPr lang="en-US" altLang="el-GR" sz="1800" dirty="0"/>
              <a:t>The public administration uses Google Translate (external services) as a translation service for the web portal (reuse)</a:t>
            </a:r>
          </a:p>
          <a:p>
            <a:pPr lvl="1" eaLnBrk="1" hangingPunct="1"/>
            <a:r>
              <a:rPr lang="en-US" altLang="el-GR" sz="2000" dirty="0"/>
              <a:t>C3: Score:</a:t>
            </a:r>
          </a:p>
          <a:p>
            <a:pPr lvl="2" eaLnBrk="1" hangingPunct="1"/>
            <a:r>
              <a:rPr lang="en-US" altLang="el-GR" sz="1800" b="1" dirty="0"/>
              <a:t>Ad hoc</a:t>
            </a:r>
            <a:r>
              <a:rPr lang="en-US" altLang="el-GR" sz="1800" dirty="0"/>
              <a:t>: Most consumed services are self-produced, while relevant services are available for reuse</a:t>
            </a:r>
          </a:p>
          <a:p>
            <a:pPr lvl="2" eaLnBrk="1" hangingPunct="1"/>
            <a:r>
              <a:rPr lang="en-US" altLang="el-GR" sz="1800" b="1" dirty="0"/>
              <a:t>Essential</a:t>
            </a:r>
            <a:r>
              <a:rPr lang="en-US" altLang="el-GR" sz="1800" dirty="0"/>
              <a:t>: A selection of consumed services are reused</a:t>
            </a:r>
          </a:p>
          <a:p>
            <a:pPr lvl="2" eaLnBrk="1" hangingPunct="1"/>
            <a:r>
              <a:rPr lang="en-US" altLang="el-GR" sz="1800" b="1" dirty="0"/>
              <a:t>Seamless</a:t>
            </a:r>
            <a:r>
              <a:rPr lang="en-US" altLang="el-GR" sz="1800" dirty="0"/>
              <a:t>: (Nearly) all consumed services are reused</a:t>
            </a:r>
          </a:p>
        </p:txBody>
      </p:sp>
      <p:sp>
        <p:nvSpPr>
          <p:cNvPr id="40964" name="Θέση αριθμού διαφάνειας 3">
            <a:extLst>
              <a:ext uri="{FF2B5EF4-FFF2-40B4-BE49-F238E27FC236}">
                <a16:creationId xmlns:a16="http://schemas.microsoft.com/office/drawing/2014/main" id="{85EB7354-EA7D-47C5-BFE3-56FAA5A8CCE1}"/>
              </a:ext>
            </a:extLst>
          </p:cNvPr>
          <p:cNvSpPr>
            <a:spLocks noGrp="1"/>
          </p:cNvSpPr>
          <p:nvPr>
            <p:ph type="sldNum" sz="quarter" idx="4294967295"/>
          </p:nvPr>
        </p:nvSpPr>
        <p:spPr bwMode="auto">
          <a:xfrm>
            <a:off x="8174038" y="6453188"/>
            <a:ext cx="698500" cy="4048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defRPr>
            </a:lvl9pPr>
          </a:lstStyle>
          <a:p>
            <a:pPr algn="l" eaLnBrk="0" hangingPunct="0"/>
            <a:fld id="{36FB1343-1D60-4BF5-A136-AEE98E2FCC8C}" type="slidenum">
              <a:rPr lang="el-GR" altLang="el-GR" sz="1800" smtClean="0">
                <a:latin typeface="Tahoma" panose="020B0604030504040204" pitchFamily="34" charset="0"/>
              </a:rPr>
              <a:pPr algn="l" eaLnBrk="0" hangingPunct="0"/>
              <a:t>20</a:t>
            </a:fld>
            <a:endParaRPr lang="el-GR" altLang="el-GR" sz="1800">
              <a:latin typeface="Tahoma" panose="020B0604030504040204" pitchFamily="34" charset="0"/>
            </a:endParaRPr>
          </a:p>
        </p:txBody>
      </p:sp>
    </p:spTree>
    <p:extLst>
      <p:ext uri="{BB962C8B-B14F-4D97-AF65-F5344CB8AC3E}">
        <p14:creationId xmlns:p14="http://schemas.microsoft.com/office/powerpoint/2010/main" val="35624877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Τίτλος 1">
            <a:extLst>
              <a:ext uri="{FF2B5EF4-FFF2-40B4-BE49-F238E27FC236}">
                <a16:creationId xmlns:a16="http://schemas.microsoft.com/office/drawing/2014/main" id="{972C774D-AF3C-492C-BCAC-CCB5720301A5}"/>
              </a:ext>
            </a:extLst>
          </p:cNvPr>
          <p:cNvSpPr>
            <a:spLocks noGrp="1"/>
          </p:cNvSpPr>
          <p:nvPr>
            <p:ph type="title"/>
          </p:nvPr>
        </p:nvSpPr>
        <p:spPr>
          <a:xfrm>
            <a:off x="1476375" y="332657"/>
            <a:ext cx="6784975" cy="1080120"/>
          </a:xfrm>
        </p:spPr>
        <p:txBody>
          <a:bodyPr/>
          <a:lstStyle/>
          <a:p>
            <a:r>
              <a:rPr lang="en-US" altLang="el-GR" sz="2800" b="1" dirty="0"/>
              <a:t>IMAPS Service Consumption (Question: C4)(</a:t>
            </a:r>
            <a:r>
              <a:rPr lang="en-US" altLang="el-GR" sz="2800" b="1" dirty="0" err="1"/>
              <a:t>i</a:t>
            </a:r>
            <a:r>
              <a:rPr lang="en-US" altLang="el-GR" sz="2800" b="1" dirty="0"/>
              <a:t>)</a:t>
            </a:r>
            <a:endParaRPr lang="el-GR" altLang="el-GR" dirty="0"/>
          </a:p>
        </p:txBody>
      </p:sp>
      <p:sp>
        <p:nvSpPr>
          <p:cNvPr id="41987" name="Θέση περιεχομένου 2">
            <a:extLst>
              <a:ext uri="{FF2B5EF4-FFF2-40B4-BE49-F238E27FC236}">
                <a16:creationId xmlns:a16="http://schemas.microsoft.com/office/drawing/2014/main" id="{71296C7F-C4EE-49AA-9A96-02D48B9076C8}"/>
              </a:ext>
            </a:extLst>
          </p:cNvPr>
          <p:cNvSpPr>
            <a:spLocks noGrp="1"/>
          </p:cNvSpPr>
          <p:nvPr>
            <p:ph idx="1"/>
          </p:nvPr>
        </p:nvSpPr>
        <p:spPr>
          <a:xfrm>
            <a:off x="539552" y="1628800"/>
            <a:ext cx="8559800" cy="4114800"/>
          </a:xfrm>
        </p:spPr>
        <p:txBody>
          <a:bodyPr/>
          <a:lstStyle/>
          <a:p>
            <a:pPr eaLnBrk="1" hangingPunct="1"/>
            <a:r>
              <a:rPr lang="en-US" altLang="el-GR" sz="2000" dirty="0"/>
              <a:t>Question:</a:t>
            </a:r>
          </a:p>
          <a:p>
            <a:pPr lvl="1" eaLnBrk="1" hangingPunct="1"/>
            <a:r>
              <a:rPr lang="en-GB" altLang="el-GR" sz="2000" dirty="0"/>
              <a:t>C4: </a:t>
            </a:r>
            <a:r>
              <a:rPr lang="en-US" altLang="el-GR" sz="2000" dirty="0"/>
              <a:t>Subscriptions to updates 	</a:t>
            </a:r>
          </a:p>
          <a:p>
            <a:pPr lvl="2" eaLnBrk="1" hangingPunct="1"/>
            <a:r>
              <a:rPr lang="en-US" altLang="el-GR" sz="2000" dirty="0"/>
              <a:t>Does the digital public service subscribe to automatic updates of services (e.g. life events) to trigger its execution and/or update information? </a:t>
            </a:r>
            <a:br>
              <a:rPr lang="en-US" altLang="el-GR" sz="2000" dirty="0"/>
            </a:br>
            <a:r>
              <a:rPr lang="en-US" altLang="el-GR" sz="2000" b="1" dirty="0"/>
              <a:t>(Technical interoperability – weight 30%)</a:t>
            </a:r>
          </a:p>
          <a:p>
            <a:pPr lvl="1" eaLnBrk="1" hangingPunct="1"/>
            <a:r>
              <a:rPr lang="en-US" altLang="el-GR" sz="2000" dirty="0"/>
              <a:t>C4: Example</a:t>
            </a:r>
          </a:p>
          <a:p>
            <a:pPr lvl="2" eaLnBrk="1" hangingPunct="1"/>
            <a:r>
              <a:rPr lang="en-US" altLang="el-GR" sz="2000" dirty="0"/>
              <a:t>A digital public service in the area of social security receives automated updates of births from a base registry service and provides child allowance without </a:t>
            </a:r>
            <a:r>
              <a:rPr lang="en-US" altLang="el-GR" sz="2000" dirty="0" err="1"/>
              <a:t>te</a:t>
            </a:r>
            <a:r>
              <a:rPr lang="en-US" altLang="el-GR" sz="2000" dirty="0"/>
              <a:t> user having to request it.</a:t>
            </a:r>
          </a:p>
        </p:txBody>
      </p:sp>
      <p:sp>
        <p:nvSpPr>
          <p:cNvPr id="41988" name="Θέση αριθμού διαφάνειας 3">
            <a:extLst>
              <a:ext uri="{FF2B5EF4-FFF2-40B4-BE49-F238E27FC236}">
                <a16:creationId xmlns:a16="http://schemas.microsoft.com/office/drawing/2014/main" id="{EE65D5CA-BFC0-4E37-A9F8-293D8342A3BF}"/>
              </a:ext>
            </a:extLst>
          </p:cNvPr>
          <p:cNvSpPr>
            <a:spLocks noGrp="1"/>
          </p:cNvSpPr>
          <p:nvPr>
            <p:ph type="sldNum" sz="quarter" idx="4294967295"/>
          </p:nvPr>
        </p:nvSpPr>
        <p:spPr bwMode="auto">
          <a:xfrm>
            <a:off x="8174038" y="6453188"/>
            <a:ext cx="698500" cy="4048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defRPr>
            </a:lvl9pPr>
          </a:lstStyle>
          <a:p>
            <a:pPr algn="l" eaLnBrk="0" hangingPunct="0"/>
            <a:fld id="{5489395E-0360-4933-B164-8EF126CB016D}" type="slidenum">
              <a:rPr lang="el-GR" altLang="el-GR" sz="1800" smtClean="0">
                <a:latin typeface="Tahoma" panose="020B0604030504040204" pitchFamily="34" charset="0"/>
              </a:rPr>
              <a:pPr algn="l" eaLnBrk="0" hangingPunct="0"/>
              <a:t>21</a:t>
            </a:fld>
            <a:endParaRPr lang="el-GR" altLang="el-GR" sz="1800">
              <a:latin typeface="Tahoma" panose="020B0604030504040204" pitchFamily="34" charset="0"/>
            </a:endParaRPr>
          </a:p>
        </p:txBody>
      </p:sp>
    </p:spTree>
    <p:extLst>
      <p:ext uri="{BB962C8B-B14F-4D97-AF65-F5344CB8AC3E}">
        <p14:creationId xmlns:p14="http://schemas.microsoft.com/office/powerpoint/2010/main" val="37045896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Τίτλος 1">
            <a:extLst>
              <a:ext uri="{FF2B5EF4-FFF2-40B4-BE49-F238E27FC236}">
                <a16:creationId xmlns:a16="http://schemas.microsoft.com/office/drawing/2014/main" id="{3FC515FF-1E36-4E51-B75D-D113B436366D}"/>
              </a:ext>
            </a:extLst>
          </p:cNvPr>
          <p:cNvSpPr>
            <a:spLocks noGrp="1"/>
          </p:cNvSpPr>
          <p:nvPr>
            <p:ph type="title"/>
          </p:nvPr>
        </p:nvSpPr>
        <p:spPr>
          <a:xfrm>
            <a:off x="1187450" y="404664"/>
            <a:ext cx="7793038" cy="733424"/>
          </a:xfrm>
        </p:spPr>
        <p:txBody>
          <a:bodyPr/>
          <a:lstStyle/>
          <a:p>
            <a:r>
              <a:rPr lang="en-US" altLang="el-GR" sz="2800" b="1" dirty="0"/>
              <a:t>IMAPS Service Consumption (Question: C4) (ii)</a:t>
            </a:r>
            <a:endParaRPr lang="el-GR" altLang="el-GR" dirty="0"/>
          </a:p>
        </p:txBody>
      </p:sp>
      <p:sp>
        <p:nvSpPr>
          <p:cNvPr id="43011" name="Θέση περιεχομένου 2">
            <a:extLst>
              <a:ext uri="{FF2B5EF4-FFF2-40B4-BE49-F238E27FC236}">
                <a16:creationId xmlns:a16="http://schemas.microsoft.com/office/drawing/2014/main" id="{2337CABA-D427-47F7-A23A-B466A667FF79}"/>
              </a:ext>
            </a:extLst>
          </p:cNvPr>
          <p:cNvSpPr>
            <a:spLocks noGrp="1"/>
          </p:cNvSpPr>
          <p:nvPr>
            <p:ph idx="1"/>
          </p:nvPr>
        </p:nvSpPr>
        <p:spPr>
          <a:xfrm>
            <a:off x="620713" y="1835150"/>
            <a:ext cx="8559800" cy="4114800"/>
          </a:xfrm>
        </p:spPr>
        <p:txBody>
          <a:bodyPr/>
          <a:lstStyle/>
          <a:p>
            <a:pPr eaLnBrk="1" hangingPunct="1"/>
            <a:r>
              <a:rPr lang="en-US" altLang="el-GR" sz="2400"/>
              <a:t>Question:</a:t>
            </a:r>
          </a:p>
          <a:p>
            <a:pPr lvl="1" eaLnBrk="1" hangingPunct="1"/>
            <a:r>
              <a:rPr lang="en-US" altLang="el-GR" sz="2000"/>
              <a:t>C4: Score:</a:t>
            </a:r>
          </a:p>
          <a:p>
            <a:pPr lvl="2" eaLnBrk="1" hangingPunct="1"/>
            <a:r>
              <a:rPr lang="en-US" altLang="el-GR" sz="1800" b="1"/>
              <a:t>Ad hoc</a:t>
            </a:r>
            <a:r>
              <a:rPr lang="en-US" altLang="el-GR" sz="1800"/>
              <a:t>: No, updates require manual intervention from public service staff or end user(s)</a:t>
            </a:r>
          </a:p>
          <a:p>
            <a:pPr lvl="2" eaLnBrk="1" hangingPunct="1"/>
            <a:r>
              <a:rPr lang="en-US" altLang="el-GR" sz="1800" b="1"/>
              <a:t>Essential</a:t>
            </a:r>
            <a:r>
              <a:rPr lang="en-US" altLang="el-GR" sz="1800"/>
              <a:t>: Partly, some updates require manual intervention from public service staff or end user(s), while others are received automatically</a:t>
            </a:r>
          </a:p>
          <a:p>
            <a:pPr lvl="2" eaLnBrk="1" hangingPunct="1"/>
            <a:r>
              <a:rPr lang="en-US" altLang="el-GR" sz="1800" b="1"/>
              <a:t>Seamless</a:t>
            </a:r>
            <a:r>
              <a:rPr lang="en-US" altLang="el-GR" sz="1800"/>
              <a:t>: Fully, all relevant updates are received automatically</a:t>
            </a:r>
          </a:p>
          <a:p>
            <a:pPr lvl="2" eaLnBrk="1" hangingPunct="1"/>
            <a:r>
              <a:rPr lang="en-US" altLang="el-GR" sz="1800" b="1"/>
              <a:t>Seamless</a:t>
            </a:r>
            <a:r>
              <a:rPr lang="en-US" altLang="el-GR" sz="1800"/>
              <a:t>: Not applicable 	</a:t>
            </a:r>
          </a:p>
          <a:p>
            <a:pPr lvl="2" eaLnBrk="1" hangingPunct="1"/>
            <a:endParaRPr lang="en-US" altLang="el-GR" sz="1800"/>
          </a:p>
        </p:txBody>
      </p:sp>
      <p:sp>
        <p:nvSpPr>
          <p:cNvPr id="43012" name="Θέση αριθμού διαφάνειας 3">
            <a:extLst>
              <a:ext uri="{FF2B5EF4-FFF2-40B4-BE49-F238E27FC236}">
                <a16:creationId xmlns:a16="http://schemas.microsoft.com/office/drawing/2014/main" id="{856A135D-66BF-4BED-AE3A-A6A438F0F782}"/>
              </a:ext>
            </a:extLst>
          </p:cNvPr>
          <p:cNvSpPr>
            <a:spLocks noGrp="1"/>
          </p:cNvSpPr>
          <p:nvPr>
            <p:ph type="sldNum" sz="quarter" idx="4294967295"/>
          </p:nvPr>
        </p:nvSpPr>
        <p:spPr bwMode="auto">
          <a:xfrm>
            <a:off x="8174038" y="6453188"/>
            <a:ext cx="698500" cy="4048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defRPr>
            </a:lvl9pPr>
          </a:lstStyle>
          <a:p>
            <a:pPr algn="l" eaLnBrk="0" hangingPunct="0"/>
            <a:fld id="{03DADC7D-1E31-422D-B803-B402D67A8855}" type="slidenum">
              <a:rPr lang="el-GR" altLang="el-GR" sz="1800" smtClean="0">
                <a:latin typeface="Tahoma" panose="020B0604030504040204" pitchFamily="34" charset="0"/>
              </a:rPr>
              <a:pPr algn="l" eaLnBrk="0" hangingPunct="0"/>
              <a:t>22</a:t>
            </a:fld>
            <a:endParaRPr lang="el-GR" altLang="el-GR" sz="1800">
              <a:latin typeface="Tahoma" panose="020B0604030504040204" pitchFamily="34" charset="0"/>
            </a:endParaRPr>
          </a:p>
        </p:txBody>
      </p:sp>
    </p:spTree>
    <p:extLst>
      <p:ext uri="{BB962C8B-B14F-4D97-AF65-F5344CB8AC3E}">
        <p14:creationId xmlns:p14="http://schemas.microsoft.com/office/powerpoint/2010/main" val="19596378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Τίτλος 1">
            <a:extLst>
              <a:ext uri="{FF2B5EF4-FFF2-40B4-BE49-F238E27FC236}">
                <a16:creationId xmlns:a16="http://schemas.microsoft.com/office/drawing/2014/main" id="{58AD5F54-9C87-4B4B-A4D9-A6590755B018}"/>
              </a:ext>
            </a:extLst>
          </p:cNvPr>
          <p:cNvSpPr>
            <a:spLocks noGrp="1"/>
          </p:cNvSpPr>
          <p:nvPr>
            <p:ph type="title"/>
          </p:nvPr>
        </p:nvSpPr>
        <p:spPr>
          <a:xfrm>
            <a:off x="1258888" y="549275"/>
            <a:ext cx="6784975" cy="863600"/>
          </a:xfrm>
        </p:spPr>
        <p:txBody>
          <a:bodyPr/>
          <a:lstStyle/>
          <a:p>
            <a:r>
              <a:rPr lang="en-US" altLang="el-GR" sz="2800" b="1" dirty="0"/>
              <a:t>IMAPS Service Management (Question: D1) (</a:t>
            </a:r>
            <a:r>
              <a:rPr lang="en-US" altLang="el-GR" sz="2800" b="1" dirty="0" err="1"/>
              <a:t>i</a:t>
            </a:r>
            <a:r>
              <a:rPr lang="en-US" altLang="el-GR" sz="2800" b="1" dirty="0"/>
              <a:t>)</a:t>
            </a:r>
            <a:endParaRPr lang="el-GR" altLang="el-GR" dirty="0"/>
          </a:p>
        </p:txBody>
      </p:sp>
      <p:sp>
        <p:nvSpPr>
          <p:cNvPr id="44035" name="Θέση περιεχομένου 2">
            <a:extLst>
              <a:ext uri="{FF2B5EF4-FFF2-40B4-BE49-F238E27FC236}">
                <a16:creationId xmlns:a16="http://schemas.microsoft.com/office/drawing/2014/main" id="{4872567E-97D9-4D0C-8A03-638178B3BDF6}"/>
              </a:ext>
            </a:extLst>
          </p:cNvPr>
          <p:cNvSpPr>
            <a:spLocks noGrp="1"/>
          </p:cNvSpPr>
          <p:nvPr>
            <p:ph idx="1"/>
          </p:nvPr>
        </p:nvSpPr>
        <p:spPr>
          <a:xfrm>
            <a:off x="549275" y="1341438"/>
            <a:ext cx="8559800" cy="4608512"/>
          </a:xfrm>
        </p:spPr>
        <p:txBody>
          <a:bodyPr/>
          <a:lstStyle/>
          <a:p>
            <a:pPr eaLnBrk="1" hangingPunct="1">
              <a:lnSpc>
                <a:spcPct val="100000"/>
              </a:lnSpc>
            </a:pPr>
            <a:r>
              <a:rPr lang="en-US" altLang="el-GR" sz="2000"/>
              <a:t>Question:</a:t>
            </a:r>
          </a:p>
          <a:p>
            <a:pPr lvl="1" eaLnBrk="1" hangingPunct="1">
              <a:lnSpc>
                <a:spcPct val="100000"/>
              </a:lnSpc>
            </a:pPr>
            <a:r>
              <a:rPr lang="en-GB" altLang="el-GR" sz="1800"/>
              <a:t>D1: Reuse and sharing</a:t>
            </a:r>
            <a:r>
              <a:rPr lang="en-US" altLang="el-GR" sz="1800"/>
              <a:t> </a:t>
            </a:r>
          </a:p>
          <a:p>
            <a:pPr lvl="2" eaLnBrk="1" hangingPunct="1">
              <a:lnSpc>
                <a:spcPct val="100000"/>
              </a:lnSpc>
            </a:pPr>
            <a:r>
              <a:rPr lang="en-US" altLang="el-GR" sz="1600"/>
              <a:t>Please provide insight if and how the digital public services shares components and knowledge with the external environment (multiple answers possible)? </a:t>
            </a:r>
            <a:r>
              <a:rPr lang="en-US" altLang="el-GR" sz="1600" b="1"/>
              <a:t>(Organisational interoperability – weight 25%)</a:t>
            </a:r>
          </a:p>
          <a:p>
            <a:pPr lvl="1" eaLnBrk="1" hangingPunct="1">
              <a:lnSpc>
                <a:spcPct val="100000"/>
              </a:lnSpc>
            </a:pPr>
            <a:r>
              <a:rPr lang="en-US" altLang="el-GR" sz="1800"/>
              <a:t>D1: Answers </a:t>
            </a:r>
          </a:p>
          <a:p>
            <a:pPr lvl="2" eaLnBrk="1" hangingPunct="1">
              <a:lnSpc>
                <a:spcPct val="100000"/>
              </a:lnSpc>
            </a:pPr>
            <a:r>
              <a:rPr lang="en-US" altLang="el-GR" sz="1600"/>
              <a:t>Making available open Web-API services to enable other organisations and individuals to (re)use functionality and/or gain access to data via web and/or mobile apps.</a:t>
            </a:r>
          </a:p>
          <a:p>
            <a:pPr lvl="2" eaLnBrk="1" hangingPunct="1">
              <a:lnSpc>
                <a:spcPct val="100000"/>
              </a:lnSpc>
            </a:pPr>
            <a:r>
              <a:rPr lang="en-US" altLang="el-GR" sz="1600"/>
              <a:t>Sharing source code or downloadable software to enable other organisations to effectively build their services.</a:t>
            </a:r>
          </a:p>
          <a:p>
            <a:pPr lvl="2" eaLnBrk="1" hangingPunct="1">
              <a:lnSpc>
                <a:spcPct val="100000"/>
              </a:lnSpc>
            </a:pPr>
            <a:r>
              <a:rPr lang="en-US" altLang="el-GR" sz="1600"/>
              <a:t>Sharing documentation to provide other (related) organisations valuable insights into processes, organisation, governance, technology choices, etc.</a:t>
            </a:r>
          </a:p>
          <a:p>
            <a:pPr lvl="2" eaLnBrk="1" hangingPunct="1">
              <a:lnSpc>
                <a:spcPct val="100000"/>
              </a:lnSpc>
            </a:pPr>
            <a:r>
              <a:rPr lang="en-US" altLang="el-GR" sz="1600"/>
              <a:t>Providing support to organisations leveraging the resources provided</a:t>
            </a:r>
          </a:p>
          <a:p>
            <a:pPr lvl="2" eaLnBrk="1" hangingPunct="1">
              <a:lnSpc>
                <a:spcPct val="100000"/>
              </a:lnSpc>
            </a:pPr>
            <a:r>
              <a:rPr lang="en-US" altLang="el-GR" sz="1600"/>
              <a:t>None of the above.</a:t>
            </a:r>
          </a:p>
        </p:txBody>
      </p:sp>
      <p:sp>
        <p:nvSpPr>
          <p:cNvPr id="44036" name="Θέση αριθμού διαφάνειας 3">
            <a:extLst>
              <a:ext uri="{FF2B5EF4-FFF2-40B4-BE49-F238E27FC236}">
                <a16:creationId xmlns:a16="http://schemas.microsoft.com/office/drawing/2014/main" id="{3A02CBC0-1F33-43F0-B904-B1052657ACEA}"/>
              </a:ext>
            </a:extLst>
          </p:cNvPr>
          <p:cNvSpPr>
            <a:spLocks noGrp="1"/>
          </p:cNvSpPr>
          <p:nvPr>
            <p:ph type="sldNum" sz="quarter" idx="4294967295"/>
          </p:nvPr>
        </p:nvSpPr>
        <p:spPr bwMode="auto">
          <a:xfrm>
            <a:off x="8174038" y="6453188"/>
            <a:ext cx="698500" cy="4048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defRPr>
            </a:lvl9pPr>
          </a:lstStyle>
          <a:p>
            <a:pPr algn="l" eaLnBrk="0" hangingPunct="0"/>
            <a:fld id="{98878C3D-4826-499F-AE6B-7F556E3F0485}" type="slidenum">
              <a:rPr lang="el-GR" altLang="el-GR" sz="1800" smtClean="0">
                <a:latin typeface="Tahoma" panose="020B0604030504040204" pitchFamily="34" charset="0"/>
              </a:rPr>
              <a:pPr algn="l" eaLnBrk="0" hangingPunct="0"/>
              <a:t>23</a:t>
            </a:fld>
            <a:endParaRPr lang="el-GR" altLang="el-GR" sz="1800">
              <a:latin typeface="Tahoma" panose="020B0604030504040204" pitchFamily="34" charset="0"/>
            </a:endParaRPr>
          </a:p>
        </p:txBody>
      </p:sp>
    </p:spTree>
    <p:extLst>
      <p:ext uri="{BB962C8B-B14F-4D97-AF65-F5344CB8AC3E}">
        <p14:creationId xmlns:p14="http://schemas.microsoft.com/office/powerpoint/2010/main" val="683625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Τίτλος 1">
            <a:extLst>
              <a:ext uri="{FF2B5EF4-FFF2-40B4-BE49-F238E27FC236}">
                <a16:creationId xmlns:a16="http://schemas.microsoft.com/office/drawing/2014/main" id="{A686550A-5294-4E1E-AF6D-1340CAC849ED}"/>
              </a:ext>
            </a:extLst>
          </p:cNvPr>
          <p:cNvSpPr>
            <a:spLocks noGrp="1"/>
          </p:cNvSpPr>
          <p:nvPr>
            <p:ph type="title"/>
          </p:nvPr>
        </p:nvSpPr>
        <p:spPr>
          <a:xfrm>
            <a:off x="1258888" y="549275"/>
            <a:ext cx="6784975" cy="863600"/>
          </a:xfrm>
        </p:spPr>
        <p:txBody>
          <a:bodyPr/>
          <a:lstStyle/>
          <a:p>
            <a:r>
              <a:rPr lang="en-US" altLang="el-GR" sz="2800" b="1" dirty="0"/>
              <a:t>IMAPS Service Management (Question: D1) (ii)</a:t>
            </a:r>
            <a:endParaRPr lang="el-GR" altLang="el-GR" dirty="0"/>
          </a:p>
        </p:txBody>
      </p:sp>
      <p:sp>
        <p:nvSpPr>
          <p:cNvPr id="45059" name="Θέση περιεχομένου 2">
            <a:extLst>
              <a:ext uri="{FF2B5EF4-FFF2-40B4-BE49-F238E27FC236}">
                <a16:creationId xmlns:a16="http://schemas.microsoft.com/office/drawing/2014/main" id="{0A26ED79-4FAE-43D6-B15B-15B3440B8C2C}"/>
              </a:ext>
            </a:extLst>
          </p:cNvPr>
          <p:cNvSpPr>
            <a:spLocks noGrp="1"/>
          </p:cNvSpPr>
          <p:nvPr>
            <p:ph idx="1"/>
          </p:nvPr>
        </p:nvSpPr>
        <p:spPr>
          <a:xfrm>
            <a:off x="549275" y="1341438"/>
            <a:ext cx="8559800" cy="4319587"/>
          </a:xfrm>
        </p:spPr>
        <p:txBody>
          <a:bodyPr/>
          <a:lstStyle/>
          <a:p>
            <a:pPr eaLnBrk="1" hangingPunct="1"/>
            <a:r>
              <a:rPr lang="en-US" altLang="el-GR" sz="2400"/>
              <a:t>Question:</a:t>
            </a:r>
          </a:p>
          <a:p>
            <a:pPr lvl="1" eaLnBrk="1" hangingPunct="1"/>
            <a:r>
              <a:rPr lang="en-US" altLang="el-GR" sz="2000"/>
              <a:t>D1: Score </a:t>
            </a:r>
          </a:p>
          <a:p>
            <a:pPr lvl="2" eaLnBrk="1" hangingPunct="1"/>
            <a:r>
              <a:rPr lang="en-US" altLang="el-GR" sz="1800" b="1"/>
              <a:t>Ad hoc</a:t>
            </a:r>
            <a:r>
              <a:rPr lang="en-US" altLang="el-GR" sz="1800"/>
              <a:t>: None.</a:t>
            </a:r>
          </a:p>
          <a:p>
            <a:pPr lvl="2" eaLnBrk="1" hangingPunct="1"/>
            <a:r>
              <a:rPr lang="en-US" altLang="el-GR" sz="1800" b="1"/>
              <a:t>Essential</a:t>
            </a:r>
            <a:r>
              <a:rPr lang="en-US" altLang="el-GR" sz="1800"/>
              <a:t>: One answer ticked</a:t>
            </a:r>
          </a:p>
          <a:p>
            <a:pPr lvl="2" eaLnBrk="1" hangingPunct="1"/>
            <a:r>
              <a:rPr lang="en-US" altLang="el-GR" sz="1800" b="1"/>
              <a:t>Seamless</a:t>
            </a:r>
            <a:r>
              <a:rPr lang="en-US" altLang="el-GR" sz="1800"/>
              <a:t>: Two answers ticked.</a:t>
            </a:r>
          </a:p>
          <a:p>
            <a:pPr lvl="2" eaLnBrk="1" hangingPunct="1"/>
            <a:r>
              <a:rPr lang="en-US" altLang="el-GR" sz="1800" b="1"/>
              <a:t>Sustainable</a:t>
            </a:r>
            <a:r>
              <a:rPr lang="en-US" altLang="el-GR" sz="1800"/>
              <a:t>: Three answers ticked</a:t>
            </a:r>
          </a:p>
          <a:p>
            <a:pPr lvl="2" eaLnBrk="1" hangingPunct="1"/>
            <a:r>
              <a:rPr lang="en-US" altLang="el-GR" sz="1800" b="1"/>
              <a:t>Seamless</a:t>
            </a:r>
            <a:r>
              <a:rPr lang="en-US" altLang="el-GR" sz="1800"/>
              <a:t>: Four answers ticked.</a:t>
            </a:r>
          </a:p>
          <a:p>
            <a:pPr lvl="1" eaLnBrk="1" hangingPunct="1"/>
            <a:r>
              <a:rPr lang="en-US" altLang="el-GR" sz="2000"/>
              <a:t>D1: Example</a:t>
            </a:r>
          </a:p>
          <a:p>
            <a:pPr lvl="2" eaLnBrk="1" hangingPunct="1"/>
            <a:r>
              <a:rPr lang="en-US" altLang="el-GR" sz="1800"/>
              <a:t>The digital public service shares best practices and documentation via its website. The tax declaration digital public service makes available an open Web-API to calculate the income after taxes of a citizen – this web service can be reused by other public services e.g. in the area of social security. 	</a:t>
            </a:r>
            <a:endParaRPr lang="en-US" altLang="el-GR" sz="2000"/>
          </a:p>
          <a:p>
            <a:pPr lvl="2" eaLnBrk="1" hangingPunct="1"/>
            <a:endParaRPr lang="en-US" altLang="el-GR" sz="1800"/>
          </a:p>
        </p:txBody>
      </p:sp>
      <p:sp>
        <p:nvSpPr>
          <p:cNvPr id="45060" name="Θέση αριθμού διαφάνειας 3">
            <a:extLst>
              <a:ext uri="{FF2B5EF4-FFF2-40B4-BE49-F238E27FC236}">
                <a16:creationId xmlns:a16="http://schemas.microsoft.com/office/drawing/2014/main" id="{EAE39C80-FFEA-45C5-A309-85CD717CD57A}"/>
              </a:ext>
            </a:extLst>
          </p:cNvPr>
          <p:cNvSpPr>
            <a:spLocks noGrp="1"/>
          </p:cNvSpPr>
          <p:nvPr>
            <p:ph type="sldNum" sz="quarter" idx="4294967295"/>
          </p:nvPr>
        </p:nvSpPr>
        <p:spPr bwMode="auto">
          <a:xfrm>
            <a:off x="8174038" y="6453188"/>
            <a:ext cx="698500" cy="4048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defRPr>
            </a:lvl9pPr>
          </a:lstStyle>
          <a:p>
            <a:pPr algn="l" eaLnBrk="0" hangingPunct="0"/>
            <a:fld id="{F3E5E7E9-EF98-4AD7-9AE2-9FCED955E923}" type="slidenum">
              <a:rPr lang="el-GR" altLang="el-GR" sz="1800" smtClean="0">
                <a:latin typeface="Tahoma" panose="020B0604030504040204" pitchFamily="34" charset="0"/>
              </a:rPr>
              <a:pPr algn="l" eaLnBrk="0" hangingPunct="0"/>
              <a:t>24</a:t>
            </a:fld>
            <a:endParaRPr lang="el-GR" altLang="el-GR" sz="1800">
              <a:latin typeface="Tahoma" panose="020B0604030504040204" pitchFamily="34" charset="0"/>
            </a:endParaRPr>
          </a:p>
        </p:txBody>
      </p:sp>
    </p:spTree>
    <p:extLst>
      <p:ext uri="{BB962C8B-B14F-4D97-AF65-F5344CB8AC3E}">
        <p14:creationId xmlns:p14="http://schemas.microsoft.com/office/powerpoint/2010/main" val="14196147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Τίτλος 1">
            <a:extLst>
              <a:ext uri="{FF2B5EF4-FFF2-40B4-BE49-F238E27FC236}">
                <a16:creationId xmlns:a16="http://schemas.microsoft.com/office/drawing/2014/main" id="{19D0E677-9AD3-4BF6-BB16-7ABAABA8420A}"/>
              </a:ext>
            </a:extLst>
          </p:cNvPr>
          <p:cNvSpPr>
            <a:spLocks noGrp="1"/>
          </p:cNvSpPr>
          <p:nvPr>
            <p:ph type="title"/>
          </p:nvPr>
        </p:nvSpPr>
        <p:spPr>
          <a:xfrm>
            <a:off x="1403350" y="549275"/>
            <a:ext cx="6784975" cy="863600"/>
          </a:xfrm>
        </p:spPr>
        <p:txBody>
          <a:bodyPr/>
          <a:lstStyle/>
          <a:p>
            <a:r>
              <a:rPr lang="en-US" altLang="el-GR" sz="2800" b="1" dirty="0"/>
              <a:t>IMAPS Service Management (Question: D2) (</a:t>
            </a:r>
            <a:r>
              <a:rPr lang="en-US" altLang="el-GR" sz="2800" b="1" dirty="0" err="1"/>
              <a:t>i</a:t>
            </a:r>
            <a:r>
              <a:rPr lang="en-US" altLang="el-GR" sz="2800" b="1" dirty="0"/>
              <a:t>)</a:t>
            </a:r>
            <a:endParaRPr lang="el-GR" altLang="el-GR" dirty="0"/>
          </a:p>
        </p:txBody>
      </p:sp>
      <p:sp>
        <p:nvSpPr>
          <p:cNvPr id="46083" name="Θέση περιεχομένου 2">
            <a:extLst>
              <a:ext uri="{FF2B5EF4-FFF2-40B4-BE49-F238E27FC236}">
                <a16:creationId xmlns:a16="http://schemas.microsoft.com/office/drawing/2014/main" id="{2263AD00-8C95-44E7-8327-8DD69C514F7D}"/>
              </a:ext>
            </a:extLst>
          </p:cNvPr>
          <p:cNvSpPr>
            <a:spLocks noGrp="1"/>
          </p:cNvSpPr>
          <p:nvPr>
            <p:ph idx="1"/>
          </p:nvPr>
        </p:nvSpPr>
        <p:spPr>
          <a:xfrm>
            <a:off x="549275" y="1989138"/>
            <a:ext cx="8559800" cy="3671887"/>
          </a:xfrm>
        </p:spPr>
        <p:txBody>
          <a:bodyPr/>
          <a:lstStyle/>
          <a:p>
            <a:pPr eaLnBrk="1" hangingPunct="1">
              <a:lnSpc>
                <a:spcPct val="100000"/>
              </a:lnSpc>
            </a:pPr>
            <a:r>
              <a:rPr lang="en-US" altLang="el-GR" sz="2000"/>
              <a:t>Question:</a:t>
            </a:r>
            <a:endParaRPr lang="en-US" altLang="el-GR" sz="2400"/>
          </a:p>
          <a:p>
            <a:pPr lvl="1" eaLnBrk="1" hangingPunct="1">
              <a:lnSpc>
                <a:spcPct val="100000"/>
              </a:lnSpc>
            </a:pPr>
            <a:r>
              <a:rPr lang="en-GB" altLang="el-GR" sz="2000"/>
              <a:t>D2: Procurement criteria</a:t>
            </a:r>
            <a:endParaRPr lang="en-US" altLang="el-GR" sz="2000" b="1"/>
          </a:p>
          <a:p>
            <a:pPr lvl="2" eaLnBrk="1" hangingPunct="1">
              <a:lnSpc>
                <a:spcPct val="100000"/>
              </a:lnSpc>
            </a:pPr>
            <a:r>
              <a:rPr lang="en-US" altLang="el-GR" sz="1800"/>
              <a:t>Have the digital public service’s components been procured based on standards accessible to all ICT suppliers? </a:t>
            </a:r>
            <a:br>
              <a:rPr lang="en-US" altLang="el-GR" sz="1800"/>
            </a:br>
            <a:r>
              <a:rPr lang="en-US" altLang="el-GR" sz="1800" b="1"/>
              <a:t>(Legal, Organisational, Technical interoperability – weight 10%) </a:t>
            </a:r>
            <a:endParaRPr lang="en-US" altLang="el-GR" sz="1800"/>
          </a:p>
          <a:p>
            <a:pPr lvl="1" eaLnBrk="1" hangingPunct="1">
              <a:lnSpc>
                <a:spcPct val="100000"/>
              </a:lnSpc>
            </a:pPr>
            <a:r>
              <a:rPr lang="en-US" altLang="el-GR" sz="2000"/>
              <a:t>D2: Score </a:t>
            </a:r>
          </a:p>
          <a:p>
            <a:pPr lvl="2" eaLnBrk="1" hangingPunct="1">
              <a:lnSpc>
                <a:spcPct val="100000"/>
              </a:lnSpc>
            </a:pPr>
            <a:r>
              <a:rPr lang="en-US" altLang="el-GR" sz="1800"/>
              <a:t>Standards were not a procurement criterion. Yes, procurement criteria have been detailed but not been enforced resulting in a situation where only some components comply with the desired standards. 	</a:t>
            </a:r>
          </a:p>
        </p:txBody>
      </p:sp>
      <p:sp>
        <p:nvSpPr>
          <p:cNvPr id="46084" name="Θέση αριθμού διαφάνειας 3">
            <a:extLst>
              <a:ext uri="{FF2B5EF4-FFF2-40B4-BE49-F238E27FC236}">
                <a16:creationId xmlns:a16="http://schemas.microsoft.com/office/drawing/2014/main" id="{6AC65428-9CA5-4630-820A-B9EFD4EAC9D1}"/>
              </a:ext>
            </a:extLst>
          </p:cNvPr>
          <p:cNvSpPr>
            <a:spLocks noGrp="1"/>
          </p:cNvSpPr>
          <p:nvPr>
            <p:ph type="sldNum" sz="quarter" idx="4294967295"/>
          </p:nvPr>
        </p:nvSpPr>
        <p:spPr bwMode="auto">
          <a:xfrm>
            <a:off x="8174038" y="6453188"/>
            <a:ext cx="698500" cy="4048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defRPr>
            </a:lvl9pPr>
          </a:lstStyle>
          <a:p>
            <a:pPr algn="l" eaLnBrk="0" hangingPunct="0"/>
            <a:fld id="{E3BAE7AE-D67C-4A1D-8019-6E6489387508}" type="slidenum">
              <a:rPr lang="el-GR" altLang="el-GR" sz="1800" smtClean="0">
                <a:latin typeface="Tahoma" panose="020B0604030504040204" pitchFamily="34" charset="0"/>
              </a:rPr>
              <a:pPr algn="l" eaLnBrk="0" hangingPunct="0"/>
              <a:t>25</a:t>
            </a:fld>
            <a:endParaRPr lang="el-GR" altLang="el-GR" sz="1800">
              <a:latin typeface="Tahoma" panose="020B0604030504040204" pitchFamily="34" charset="0"/>
            </a:endParaRPr>
          </a:p>
        </p:txBody>
      </p:sp>
    </p:spTree>
    <p:extLst>
      <p:ext uri="{BB962C8B-B14F-4D97-AF65-F5344CB8AC3E}">
        <p14:creationId xmlns:p14="http://schemas.microsoft.com/office/powerpoint/2010/main" val="32336507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Τίτλος 1">
            <a:extLst>
              <a:ext uri="{FF2B5EF4-FFF2-40B4-BE49-F238E27FC236}">
                <a16:creationId xmlns:a16="http://schemas.microsoft.com/office/drawing/2014/main" id="{2D120EE9-25C9-4FA9-A49D-8A7909BD8893}"/>
              </a:ext>
            </a:extLst>
          </p:cNvPr>
          <p:cNvSpPr>
            <a:spLocks noGrp="1"/>
          </p:cNvSpPr>
          <p:nvPr>
            <p:ph type="title"/>
          </p:nvPr>
        </p:nvSpPr>
        <p:spPr>
          <a:xfrm>
            <a:off x="1331913" y="549275"/>
            <a:ext cx="6784975" cy="863600"/>
          </a:xfrm>
        </p:spPr>
        <p:txBody>
          <a:bodyPr/>
          <a:lstStyle/>
          <a:p>
            <a:r>
              <a:rPr lang="en-US" altLang="el-GR" sz="2800" b="1" dirty="0"/>
              <a:t>IMAPS Service Management (Question: D2) (ii)</a:t>
            </a:r>
            <a:endParaRPr lang="el-GR" altLang="el-GR" dirty="0"/>
          </a:p>
        </p:txBody>
      </p:sp>
      <p:sp>
        <p:nvSpPr>
          <p:cNvPr id="47107" name="Θέση περιεχομένου 2">
            <a:extLst>
              <a:ext uri="{FF2B5EF4-FFF2-40B4-BE49-F238E27FC236}">
                <a16:creationId xmlns:a16="http://schemas.microsoft.com/office/drawing/2014/main" id="{AB54633C-EFB7-4F9E-ACDC-F4741B307CAE}"/>
              </a:ext>
            </a:extLst>
          </p:cNvPr>
          <p:cNvSpPr>
            <a:spLocks noGrp="1"/>
          </p:cNvSpPr>
          <p:nvPr>
            <p:ph idx="1"/>
          </p:nvPr>
        </p:nvSpPr>
        <p:spPr>
          <a:xfrm>
            <a:off x="549275" y="1989138"/>
            <a:ext cx="8559800" cy="3671887"/>
          </a:xfrm>
        </p:spPr>
        <p:txBody>
          <a:bodyPr/>
          <a:lstStyle/>
          <a:p>
            <a:pPr eaLnBrk="1" hangingPunct="1"/>
            <a:r>
              <a:rPr lang="en-US" altLang="el-GR" sz="2000"/>
              <a:t>Question:</a:t>
            </a:r>
            <a:endParaRPr lang="en-US" altLang="el-GR" sz="2400"/>
          </a:p>
          <a:p>
            <a:pPr lvl="1" eaLnBrk="1" hangingPunct="1"/>
            <a:r>
              <a:rPr lang="en-US" altLang="el-GR" sz="2000"/>
              <a:t>D2: Score </a:t>
            </a:r>
          </a:p>
          <a:p>
            <a:pPr lvl="2" eaLnBrk="1" hangingPunct="1"/>
            <a:r>
              <a:rPr lang="en-US" altLang="el-GR" sz="1800" b="1"/>
              <a:t>Ad hoc</a:t>
            </a:r>
            <a:r>
              <a:rPr lang="en-US" altLang="el-GR" sz="1800"/>
              <a:t>: No, standards have not been considered in the procurement of the service’s components.</a:t>
            </a:r>
          </a:p>
          <a:p>
            <a:pPr lvl="2" eaLnBrk="1" hangingPunct="1"/>
            <a:r>
              <a:rPr lang="en-US" altLang="el-GR" sz="1800" b="1"/>
              <a:t>Essential</a:t>
            </a:r>
            <a:r>
              <a:rPr lang="en-US" altLang="el-GR" sz="1800"/>
              <a:t>: Partly, some components have been procured based on standards.</a:t>
            </a:r>
          </a:p>
          <a:p>
            <a:pPr lvl="2" eaLnBrk="1" hangingPunct="1"/>
            <a:r>
              <a:rPr lang="en-US" altLang="el-GR" sz="1800" b="1"/>
              <a:t>Seamless</a:t>
            </a:r>
            <a:r>
              <a:rPr lang="en-US" altLang="el-GR" sz="1800"/>
              <a:t>: Fully, all components have been procured based on standards.</a:t>
            </a:r>
          </a:p>
          <a:p>
            <a:pPr lvl="2" eaLnBrk="1" hangingPunct="1"/>
            <a:endParaRPr lang="en-US" altLang="el-GR" sz="1800"/>
          </a:p>
        </p:txBody>
      </p:sp>
      <p:sp>
        <p:nvSpPr>
          <p:cNvPr id="47108" name="Θέση αριθμού διαφάνειας 3">
            <a:extLst>
              <a:ext uri="{FF2B5EF4-FFF2-40B4-BE49-F238E27FC236}">
                <a16:creationId xmlns:a16="http://schemas.microsoft.com/office/drawing/2014/main" id="{BC876A78-9C57-41DA-AC47-65AF490B4DD1}"/>
              </a:ext>
            </a:extLst>
          </p:cNvPr>
          <p:cNvSpPr>
            <a:spLocks noGrp="1"/>
          </p:cNvSpPr>
          <p:nvPr>
            <p:ph type="sldNum" sz="quarter" idx="4294967295"/>
          </p:nvPr>
        </p:nvSpPr>
        <p:spPr bwMode="auto">
          <a:xfrm>
            <a:off x="8174038" y="6453188"/>
            <a:ext cx="698500" cy="4048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defRPr>
            </a:lvl9pPr>
          </a:lstStyle>
          <a:p>
            <a:pPr algn="l" eaLnBrk="0" hangingPunct="0"/>
            <a:fld id="{C959B8B3-8CED-4607-B786-87C18BEA48EA}" type="slidenum">
              <a:rPr lang="el-GR" altLang="el-GR" sz="1800" smtClean="0">
                <a:latin typeface="Tahoma" panose="020B0604030504040204" pitchFamily="34" charset="0"/>
              </a:rPr>
              <a:pPr algn="l" eaLnBrk="0" hangingPunct="0"/>
              <a:t>26</a:t>
            </a:fld>
            <a:endParaRPr lang="el-GR" altLang="el-GR" sz="1800">
              <a:latin typeface="Tahoma" panose="020B0604030504040204" pitchFamily="34" charset="0"/>
            </a:endParaRPr>
          </a:p>
        </p:txBody>
      </p:sp>
    </p:spTree>
    <p:extLst>
      <p:ext uri="{BB962C8B-B14F-4D97-AF65-F5344CB8AC3E}">
        <p14:creationId xmlns:p14="http://schemas.microsoft.com/office/powerpoint/2010/main" val="36596127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Τίτλος 1">
            <a:extLst>
              <a:ext uri="{FF2B5EF4-FFF2-40B4-BE49-F238E27FC236}">
                <a16:creationId xmlns:a16="http://schemas.microsoft.com/office/drawing/2014/main" id="{149D806B-FF31-4768-8BAB-198001089889}"/>
              </a:ext>
            </a:extLst>
          </p:cNvPr>
          <p:cNvSpPr>
            <a:spLocks noGrp="1"/>
          </p:cNvSpPr>
          <p:nvPr>
            <p:ph type="title"/>
          </p:nvPr>
        </p:nvSpPr>
        <p:spPr>
          <a:xfrm>
            <a:off x="1375953" y="190500"/>
            <a:ext cx="6784975" cy="863600"/>
          </a:xfrm>
        </p:spPr>
        <p:txBody>
          <a:bodyPr/>
          <a:lstStyle/>
          <a:p>
            <a:r>
              <a:rPr lang="en-US" altLang="el-GR" sz="2800" b="1" dirty="0"/>
              <a:t>IMAPS Service Management (Question: D3)</a:t>
            </a:r>
            <a:endParaRPr lang="el-GR" altLang="el-GR" dirty="0"/>
          </a:p>
        </p:txBody>
      </p:sp>
      <p:sp>
        <p:nvSpPr>
          <p:cNvPr id="47107" name="Θέση περιεχομένου 2">
            <a:extLst>
              <a:ext uri="{FF2B5EF4-FFF2-40B4-BE49-F238E27FC236}">
                <a16:creationId xmlns:a16="http://schemas.microsoft.com/office/drawing/2014/main" id="{503A3D14-FDF9-413B-9E55-A0B15412C2D4}"/>
              </a:ext>
            </a:extLst>
          </p:cNvPr>
          <p:cNvSpPr>
            <a:spLocks noGrp="1"/>
          </p:cNvSpPr>
          <p:nvPr>
            <p:ph idx="1"/>
          </p:nvPr>
        </p:nvSpPr>
        <p:spPr>
          <a:xfrm>
            <a:off x="549275" y="1341438"/>
            <a:ext cx="8559800" cy="4824412"/>
          </a:xfrm>
        </p:spPr>
        <p:txBody>
          <a:bodyPr rtlCol="0">
            <a:normAutofit fontScale="92500" lnSpcReduction="10000"/>
          </a:bodyPr>
          <a:lstStyle/>
          <a:p>
            <a:pPr marL="288036" indent="-288036" eaLnBrk="1" fontAlgn="auto" hangingPunct="1">
              <a:lnSpc>
                <a:spcPct val="110000"/>
              </a:lnSpc>
              <a:defRPr/>
            </a:pPr>
            <a:r>
              <a:rPr lang="en-US" altLang="el-GR" sz="2800" dirty="0"/>
              <a:t>Question:</a:t>
            </a:r>
          </a:p>
          <a:p>
            <a:pPr lvl="1" indent="-288036" eaLnBrk="1" fontAlgn="auto" hangingPunct="1">
              <a:lnSpc>
                <a:spcPct val="110000"/>
              </a:lnSpc>
              <a:defRPr/>
            </a:pPr>
            <a:r>
              <a:rPr lang="en-GB" altLang="el-GR" sz="2400" dirty="0"/>
              <a:t>D3: </a:t>
            </a:r>
            <a:r>
              <a:rPr lang="en-US" altLang="el-GR" sz="2400" dirty="0"/>
              <a:t>Service choreography </a:t>
            </a:r>
          </a:p>
          <a:p>
            <a:pPr lvl="2" indent="-288036" eaLnBrk="1" fontAlgn="auto" hangingPunct="1">
              <a:lnSpc>
                <a:spcPct val="110000"/>
              </a:lnSpc>
              <a:defRPr/>
            </a:pPr>
            <a:r>
              <a:rPr lang="en-US" altLang="el-GR" sz="2000" dirty="0"/>
              <a:t>To what extent is the choreography of the services which are consumed and / or provided automated?</a:t>
            </a:r>
            <a:br>
              <a:rPr lang="en-US" altLang="el-GR" sz="2000" dirty="0"/>
            </a:br>
            <a:r>
              <a:rPr lang="en-US" altLang="el-GR" sz="2000" b="1" dirty="0"/>
              <a:t>(</a:t>
            </a:r>
            <a:r>
              <a:rPr lang="en-US" altLang="el-GR" sz="2000" b="1" dirty="0" err="1"/>
              <a:t>Organisational</a:t>
            </a:r>
            <a:r>
              <a:rPr lang="en-US" altLang="el-GR" sz="2000" b="1" dirty="0"/>
              <a:t>, Technical interoperability – weight 10%) </a:t>
            </a:r>
          </a:p>
          <a:p>
            <a:pPr lvl="1" indent="-288036" eaLnBrk="1" fontAlgn="auto" hangingPunct="1">
              <a:lnSpc>
                <a:spcPct val="110000"/>
              </a:lnSpc>
              <a:defRPr/>
            </a:pPr>
            <a:r>
              <a:rPr lang="en-US" altLang="el-GR" sz="2400" dirty="0"/>
              <a:t>D3: Example</a:t>
            </a:r>
          </a:p>
          <a:p>
            <a:pPr lvl="2" indent="-288036" eaLnBrk="1" fontAlgn="auto" hangingPunct="1">
              <a:lnSpc>
                <a:spcPct val="110000"/>
              </a:lnSpc>
              <a:defRPr/>
            </a:pPr>
            <a:r>
              <a:rPr lang="en-US" sz="2000" dirty="0"/>
              <a:t>The service choreography is fully automated, service flows and the handling of exceptions do not require any manual intervention. 	</a:t>
            </a:r>
            <a:endParaRPr lang="en-US" altLang="el-GR" sz="2200" dirty="0"/>
          </a:p>
          <a:p>
            <a:pPr lvl="1" indent="-288036" eaLnBrk="1" fontAlgn="auto" hangingPunct="1">
              <a:lnSpc>
                <a:spcPct val="110000"/>
              </a:lnSpc>
              <a:defRPr/>
            </a:pPr>
            <a:r>
              <a:rPr lang="en-US" altLang="el-GR" sz="2400" dirty="0"/>
              <a:t>D3: Score </a:t>
            </a:r>
          </a:p>
          <a:p>
            <a:pPr lvl="2" indent="-288036" eaLnBrk="1" fontAlgn="auto" hangingPunct="1">
              <a:lnSpc>
                <a:spcPct val="110000"/>
              </a:lnSpc>
              <a:defRPr/>
            </a:pPr>
            <a:r>
              <a:rPr lang="en-US" altLang="el-GR" sz="2000" b="1" dirty="0"/>
              <a:t>Ad hoc</a:t>
            </a:r>
            <a:r>
              <a:rPr lang="en-US" altLang="el-GR" sz="2000" dirty="0"/>
              <a:t>: Not at all, the service choreography is manual</a:t>
            </a:r>
          </a:p>
          <a:p>
            <a:pPr lvl="2" indent="-288036" eaLnBrk="1" fontAlgn="auto" hangingPunct="1">
              <a:lnSpc>
                <a:spcPct val="110000"/>
              </a:lnSpc>
              <a:defRPr/>
            </a:pPr>
            <a:r>
              <a:rPr lang="en-US" altLang="el-GR" sz="2000" b="1" dirty="0"/>
              <a:t>Essential</a:t>
            </a:r>
            <a:r>
              <a:rPr lang="en-US" altLang="el-GR" sz="2000" dirty="0"/>
              <a:t>: Semi-automated, there is still some manual interference in the service choreography</a:t>
            </a:r>
          </a:p>
          <a:p>
            <a:pPr lvl="2" indent="-288036" eaLnBrk="1" fontAlgn="auto" hangingPunct="1">
              <a:lnSpc>
                <a:spcPct val="110000"/>
              </a:lnSpc>
              <a:defRPr/>
            </a:pPr>
            <a:r>
              <a:rPr lang="en-US" altLang="el-GR" sz="2000" b="1" dirty="0"/>
              <a:t>Seamless</a:t>
            </a:r>
            <a:r>
              <a:rPr lang="en-US" altLang="el-GR" sz="2000" dirty="0"/>
              <a:t>: Fully automated, no manual interference is required</a:t>
            </a:r>
          </a:p>
        </p:txBody>
      </p:sp>
      <p:sp>
        <p:nvSpPr>
          <p:cNvPr id="48132" name="Θέση αριθμού διαφάνειας 3">
            <a:extLst>
              <a:ext uri="{FF2B5EF4-FFF2-40B4-BE49-F238E27FC236}">
                <a16:creationId xmlns:a16="http://schemas.microsoft.com/office/drawing/2014/main" id="{599541CF-EB75-462B-B53B-A5FA66CBB290}"/>
              </a:ext>
            </a:extLst>
          </p:cNvPr>
          <p:cNvSpPr>
            <a:spLocks noGrp="1"/>
          </p:cNvSpPr>
          <p:nvPr>
            <p:ph type="sldNum" sz="quarter" idx="4294967295"/>
          </p:nvPr>
        </p:nvSpPr>
        <p:spPr bwMode="auto">
          <a:xfrm>
            <a:off x="8174038" y="6453188"/>
            <a:ext cx="698500" cy="4048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defRPr>
            </a:lvl9pPr>
          </a:lstStyle>
          <a:p>
            <a:pPr algn="l" eaLnBrk="0" hangingPunct="0"/>
            <a:fld id="{6AF39C9A-5D3E-4945-8EC5-F118978732D4}" type="slidenum">
              <a:rPr lang="el-GR" altLang="el-GR" sz="1800" smtClean="0">
                <a:latin typeface="Tahoma" panose="020B0604030504040204" pitchFamily="34" charset="0"/>
              </a:rPr>
              <a:pPr algn="l" eaLnBrk="0" hangingPunct="0"/>
              <a:t>27</a:t>
            </a:fld>
            <a:endParaRPr lang="el-GR" altLang="el-GR" sz="1800">
              <a:latin typeface="Tahoma" panose="020B0604030504040204" pitchFamily="34" charset="0"/>
            </a:endParaRPr>
          </a:p>
        </p:txBody>
      </p:sp>
    </p:spTree>
    <p:extLst>
      <p:ext uri="{BB962C8B-B14F-4D97-AF65-F5344CB8AC3E}">
        <p14:creationId xmlns:p14="http://schemas.microsoft.com/office/powerpoint/2010/main" val="5149489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Τίτλος 1">
            <a:extLst>
              <a:ext uri="{FF2B5EF4-FFF2-40B4-BE49-F238E27FC236}">
                <a16:creationId xmlns:a16="http://schemas.microsoft.com/office/drawing/2014/main" id="{EDAEDC06-8F19-4966-8C9B-7CDEEDFFE55B}"/>
              </a:ext>
            </a:extLst>
          </p:cNvPr>
          <p:cNvSpPr>
            <a:spLocks noGrp="1"/>
          </p:cNvSpPr>
          <p:nvPr>
            <p:ph type="title"/>
          </p:nvPr>
        </p:nvSpPr>
        <p:spPr>
          <a:xfrm>
            <a:off x="1403350" y="549275"/>
            <a:ext cx="6784975" cy="863600"/>
          </a:xfrm>
        </p:spPr>
        <p:txBody>
          <a:bodyPr/>
          <a:lstStyle/>
          <a:p>
            <a:r>
              <a:rPr lang="en-US" altLang="el-GR" sz="2800" b="1" dirty="0"/>
              <a:t>IMAPS Service Management (Question: D4) (</a:t>
            </a:r>
            <a:r>
              <a:rPr lang="en-US" altLang="el-GR" sz="2800" b="1" dirty="0" err="1"/>
              <a:t>i</a:t>
            </a:r>
            <a:r>
              <a:rPr lang="en-US" altLang="el-GR" sz="2800" b="1" dirty="0"/>
              <a:t>)</a:t>
            </a:r>
            <a:endParaRPr lang="el-GR" altLang="el-GR" dirty="0"/>
          </a:p>
        </p:txBody>
      </p:sp>
      <p:sp>
        <p:nvSpPr>
          <p:cNvPr id="49155" name="Θέση περιεχομένου 2">
            <a:extLst>
              <a:ext uri="{FF2B5EF4-FFF2-40B4-BE49-F238E27FC236}">
                <a16:creationId xmlns:a16="http://schemas.microsoft.com/office/drawing/2014/main" id="{4DDDF2E5-32C1-48F4-B9B9-A863CAAEA4F1}"/>
              </a:ext>
            </a:extLst>
          </p:cNvPr>
          <p:cNvSpPr>
            <a:spLocks noGrp="1"/>
          </p:cNvSpPr>
          <p:nvPr>
            <p:ph idx="1"/>
          </p:nvPr>
        </p:nvSpPr>
        <p:spPr>
          <a:xfrm>
            <a:off x="693738" y="1628775"/>
            <a:ext cx="8558212" cy="4392613"/>
          </a:xfrm>
        </p:spPr>
        <p:txBody>
          <a:bodyPr/>
          <a:lstStyle/>
          <a:p>
            <a:pPr eaLnBrk="1" hangingPunct="1">
              <a:lnSpc>
                <a:spcPct val="100000"/>
              </a:lnSpc>
            </a:pPr>
            <a:r>
              <a:rPr lang="en-US" altLang="el-GR" sz="2800"/>
              <a:t>Question:</a:t>
            </a:r>
          </a:p>
          <a:p>
            <a:pPr lvl="1" eaLnBrk="1" hangingPunct="1">
              <a:lnSpc>
                <a:spcPct val="100000"/>
              </a:lnSpc>
            </a:pPr>
            <a:r>
              <a:rPr lang="en-GB" altLang="el-GR" sz="2400"/>
              <a:t>D4: </a:t>
            </a:r>
            <a:r>
              <a:rPr lang="en-US" altLang="el-GR" sz="2400"/>
              <a:t>Business process model </a:t>
            </a:r>
          </a:p>
          <a:p>
            <a:pPr lvl="2" eaLnBrk="1" hangingPunct="1">
              <a:lnSpc>
                <a:spcPct val="100000"/>
              </a:lnSpc>
            </a:pPr>
            <a:r>
              <a:rPr lang="en-US" altLang="el-GR" sz="2000"/>
              <a:t>To what extent have the Business Processes of the digital public service been modelled? </a:t>
            </a:r>
            <a:br>
              <a:rPr lang="en-US" altLang="el-GR" sz="2000"/>
            </a:br>
            <a:r>
              <a:rPr lang="en-US" altLang="el-GR" sz="2000" b="1"/>
              <a:t>(Organisational interoperability – weight 10%)</a:t>
            </a:r>
          </a:p>
          <a:p>
            <a:pPr lvl="1" eaLnBrk="1" hangingPunct="1">
              <a:lnSpc>
                <a:spcPct val="100000"/>
              </a:lnSpc>
            </a:pPr>
            <a:r>
              <a:rPr lang="en-US" altLang="el-GR" sz="2400"/>
              <a:t>D4: Example</a:t>
            </a:r>
          </a:p>
          <a:p>
            <a:pPr lvl="2" eaLnBrk="1" hangingPunct="1">
              <a:lnSpc>
                <a:spcPct val="100000"/>
              </a:lnSpc>
            </a:pPr>
            <a:r>
              <a:rPr lang="en-US" altLang="el-GR" sz="2000"/>
              <a:t>The collaboration business rules describe and regulate how the interaction should take place and how the communication between service owners is established by e.g. harmonizing workflow definitions and procedures around responsibility &amp; liability, communication and usage monitoring.</a:t>
            </a:r>
          </a:p>
        </p:txBody>
      </p:sp>
      <p:sp>
        <p:nvSpPr>
          <p:cNvPr id="49156" name="Θέση αριθμού διαφάνειας 3">
            <a:extLst>
              <a:ext uri="{FF2B5EF4-FFF2-40B4-BE49-F238E27FC236}">
                <a16:creationId xmlns:a16="http://schemas.microsoft.com/office/drawing/2014/main" id="{26A80EF5-8379-44C2-A657-FD6ACC524061}"/>
              </a:ext>
            </a:extLst>
          </p:cNvPr>
          <p:cNvSpPr>
            <a:spLocks noGrp="1"/>
          </p:cNvSpPr>
          <p:nvPr>
            <p:ph type="sldNum" sz="quarter" idx="4294967295"/>
          </p:nvPr>
        </p:nvSpPr>
        <p:spPr bwMode="auto">
          <a:xfrm>
            <a:off x="8174038" y="6453188"/>
            <a:ext cx="698500" cy="4048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defRPr>
            </a:lvl9pPr>
          </a:lstStyle>
          <a:p>
            <a:pPr algn="l" eaLnBrk="0" hangingPunct="0"/>
            <a:fld id="{159E92CC-CF52-4BEC-A159-4675D41D5A7A}" type="slidenum">
              <a:rPr lang="el-GR" altLang="el-GR" sz="1800" smtClean="0">
                <a:latin typeface="Tahoma" panose="020B0604030504040204" pitchFamily="34" charset="0"/>
              </a:rPr>
              <a:pPr algn="l" eaLnBrk="0" hangingPunct="0"/>
              <a:t>28</a:t>
            </a:fld>
            <a:endParaRPr lang="el-GR" altLang="el-GR" sz="1800">
              <a:latin typeface="Tahoma" panose="020B0604030504040204" pitchFamily="34" charset="0"/>
            </a:endParaRPr>
          </a:p>
        </p:txBody>
      </p:sp>
    </p:spTree>
    <p:extLst>
      <p:ext uri="{BB962C8B-B14F-4D97-AF65-F5344CB8AC3E}">
        <p14:creationId xmlns:p14="http://schemas.microsoft.com/office/powerpoint/2010/main" val="10260828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Τίτλος 1">
            <a:extLst>
              <a:ext uri="{FF2B5EF4-FFF2-40B4-BE49-F238E27FC236}">
                <a16:creationId xmlns:a16="http://schemas.microsoft.com/office/drawing/2014/main" id="{B67EB114-09D7-4917-B7BE-E50CD5A043E8}"/>
              </a:ext>
            </a:extLst>
          </p:cNvPr>
          <p:cNvSpPr>
            <a:spLocks noGrp="1"/>
          </p:cNvSpPr>
          <p:nvPr>
            <p:ph type="title"/>
          </p:nvPr>
        </p:nvSpPr>
        <p:spPr>
          <a:xfrm>
            <a:off x="1258888" y="549275"/>
            <a:ext cx="6784975" cy="863600"/>
          </a:xfrm>
        </p:spPr>
        <p:txBody>
          <a:bodyPr/>
          <a:lstStyle/>
          <a:p>
            <a:r>
              <a:rPr lang="en-US" altLang="el-GR" sz="2800" b="1" dirty="0"/>
              <a:t>IMAPS Service Management (Question: D4) (ii)</a:t>
            </a:r>
            <a:endParaRPr lang="el-GR" altLang="el-GR" dirty="0"/>
          </a:p>
        </p:txBody>
      </p:sp>
      <p:sp>
        <p:nvSpPr>
          <p:cNvPr id="50179" name="Θέση περιεχομένου 2">
            <a:extLst>
              <a:ext uri="{FF2B5EF4-FFF2-40B4-BE49-F238E27FC236}">
                <a16:creationId xmlns:a16="http://schemas.microsoft.com/office/drawing/2014/main" id="{2D67F10C-898F-4B87-AFC1-8CA1D259618F}"/>
              </a:ext>
            </a:extLst>
          </p:cNvPr>
          <p:cNvSpPr>
            <a:spLocks noGrp="1"/>
          </p:cNvSpPr>
          <p:nvPr>
            <p:ph idx="1"/>
          </p:nvPr>
        </p:nvSpPr>
        <p:spPr>
          <a:xfrm>
            <a:off x="693738" y="1628775"/>
            <a:ext cx="8558212" cy="4392613"/>
          </a:xfrm>
        </p:spPr>
        <p:txBody>
          <a:bodyPr/>
          <a:lstStyle/>
          <a:p>
            <a:pPr eaLnBrk="1" hangingPunct="1"/>
            <a:r>
              <a:rPr lang="en-US" altLang="el-GR" sz="2800"/>
              <a:t>Question:</a:t>
            </a:r>
          </a:p>
          <a:p>
            <a:pPr lvl="1" eaLnBrk="1" hangingPunct="1"/>
            <a:r>
              <a:rPr lang="en-GB" altLang="el-GR" sz="2400"/>
              <a:t>D4: </a:t>
            </a:r>
            <a:r>
              <a:rPr lang="en-US" altLang="el-GR" sz="2400"/>
              <a:t>Score</a:t>
            </a:r>
          </a:p>
          <a:p>
            <a:pPr lvl="2" eaLnBrk="1" hangingPunct="1"/>
            <a:r>
              <a:rPr lang="en-US" altLang="el-GR" sz="2000" b="1"/>
              <a:t>Ad  hoc</a:t>
            </a:r>
            <a:r>
              <a:rPr lang="en-US" altLang="el-GR" sz="2000"/>
              <a:t>: Processes are not modelled.</a:t>
            </a:r>
          </a:p>
          <a:p>
            <a:pPr lvl="2" eaLnBrk="1" hangingPunct="1"/>
            <a:r>
              <a:rPr lang="en-US" altLang="el-GR" sz="2000" b="1"/>
              <a:t>Essential</a:t>
            </a:r>
            <a:r>
              <a:rPr lang="en-US" altLang="el-GR" sz="2000"/>
              <a:t>: Processes are modelled but mainly in an ad hoc way.</a:t>
            </a:r>
          </a:p>
          <a:p>
            <a:pPr lvl="2" eaLnBrk="1" hangingPunct="1"/>
            <a:r>
              <a:rPr lang="en-US" altLang="el-GR" sz="2000" b="1"/>
              <a:t>Sustainable</a:t>
            </a:r>
            <a:r>
              <a:rPr lang="en-US" altLang="el-GR" sz="2000"/>
              <a:t>:</a:t>
            </a:r>
            <a:r>
              <a:rPr lang="en-US" altLang="el-GR" sz="2000" b="1"/>
              <a:t> </a:t>
            </a:r>
            <a:r>
              <a:rPr lang="en-US" altLang="el-GR" sz="2000"/>
              <a:t>Processes are modelled following Business Process Modelling standards.</a:t>
            </a:r>
          </a:p>
          <a:p>
            <a:pPr lvl="2" eaLnBrk="1" hangingPunct="1"/>
            <a:r>
              <a:rPr lang="en-US" altLang="el-GR" sz="2000" b="1"/>
              <a:t>Seamless</a:t>
            </a:r>
            <a:r>
              <a:rPr lang="en-US" altLang="el-GR" sz="2000"/>
              <a:t>: Processes are modelled following Business Process Modelling standards, where relevant modelling is done jointly with partners (of the consumed and / or shared services).</a:t>
            </a:r>
            <a:endParaRPr lang="en-US" altLang="el-GR" sz="2400"/>
          </a:p>
        </p:txBody>
      </p:sp>
      <p:sp>
        <p:nvSpPr>
          <p:cNvPr id="50180" name="Θέση αριθμού διαφάνειας 3">
            <a:extLst>
              <a:ext uri="{FF2B5EF4-FFF2-40B4-BE49-F238E27FC236}">
                <a16:creationId xmlns:a16="http://schemas.microsoft.com/office/drawing/2014/main" id="{20FA65BC-216C-4309-9B9F-14AA82F765DF}"/>
              </a:ext>
            </a:extLst>
          </p:cNvPr>
          <p:cNvSpPr>
            <a:spLocks noGrp="1"/>
          </p:cNvSpPr>
          <p:nvPr>
            <p:ph type="sldNum" sz="quarter" idx="4294967295"/>
          </p:nvPr>
        </p:nvSpPr>
        <p:spPr bwMode="auto">
          <a:xfrm>
            <a:off x="8174038" y="6453188"/>
            <a:ext cx="698500" cy="4048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defRPr>
            </a:lvl9pPr>
          </a:lstStyle>
          <a:p>
            <a:pPr algn="l" eaLnBrk="0" hangingPunct="0"/>
            <a:fld id="{0BEC42D2-6768-47D6-A483-62009DC89F90}" type="slidenum">
              <a:rPr lang="el-GR" altLang="el-GR" sz="1800" smtClean="0">
                <a:latin typeface="Tahoma" panose="020B0604030504040204" pitchFamily="34" charset="0"/>
              </a:rPr>
              <a:pPr algn="l" eaLnBrk="0" hangingPunct="0"/>
              <a:t>29</a:t>
            </a:fld>
            <a:endParaRPr lang="el-GR" altLang="el-GR" sz="1800">
              <a:latin typeface="Tahoma" panose="020B0604030504040204" pitchFamily="34" charset="0"/>
            </a:endParaRPr>
          </a:p>
        </p:txBody>
      </p:sp>
    </p:spTree>
    <p:extLst>
      <p:ext uri="{BB962C8B-B14F-4D97-AF65-F5344CB8AC3E}">
        <p14:creationId xmlns:p14="http://schemas.microsoft.com/office/powerpoint/2010/main" val="40536600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Τίτλος 1">
            <a:extLst>
              <a:ext uri="{FF2B5EF4-FFF2-40B4-BE49-F238E27FC236}">
                <a16:creationId xmlns:a16="http://schemas.microsoft.com/office/drawing/2014/main" id="{AD9867A9-2915-4B57-898E-7BAB20EBB7BB}"/>
              </a:ext>
            </a:extLst>
          </p:cNvPr>
          <p:cNvSpPr>
            <a:spLocks noGrp="1"/>
          </p:cNvSpPr>
          <p:nvPr>
            <p:ph type="title"/>
          </p:nvPr>
        </p:nvSpPr>
        <p:spPr>
          <a:xfrm>
            <a:off x="1366155" y="231775"/>
            <a:ext cx="6775450" cy="1027112"/>
          </a:xfrm>
        </p:spPr>
        <p:txBody>
          <a:bodyPr/>
          <a:lstStyle/>
          <a:p>
            <a:r>
              <a:rPr lang="en-US" altLang="el-GR" sz="2800" b="1" dirty="0"/>
              <a:t>IMAPS Service Context (Question: A1, A2)</a:t>
            </a:r>
            <a:endParaRPr lang="el-GR" altLang="el-GR" dirty="0"/>
          </a:p>
        </p:txBody>
      </p:sp>
      <p:sp>
        <p:nvSpPr>
          <p:cNvPr id="17411" name="Θέση περιεχομένου 2">
            <a:extLst>
              <a:ext uri="{FF2B5EF4-FFF2-40B4-BE49-F238E27FC236}">
                <a16:creationId xmlns:a16="http://schemas.microsoft.com/office/drawing/2014/main" id="{128619A2-3E9E-4F0F-90A9-8B026926B78C}"/>
              </a:ext>
            </a:extLst>
          </p:cNvPr>
          <p:cNvSpPr>
            <a:spLocks noGrp="1"/>
          </p:cNvSpPr>
          <p:nvPr>
            <p:ph idx="1"/>
          </p:nvPr>
        </p:nvSpPr>
        <p:spPr>
          <a:xfrm>
            <a:off x="900113" y="1844675"/>
            <a:ext cx="7488237" cy="4022725"/>
          </a:xfrm>
        </p:spPr>
        <p:txBody>
          <a:bodyPr rtlCol="0">
            <a:normAutofit/>
          </a:bodyPr>
          <a:lstStyle/>
          <a:p>
            <a:pPr marL="288036" indent="-288036" eaLnBrk="1" fontAlgn="auto" hangingPunct="1">
              <a:defRPr/>
            </a:pPr>
            <a:r>
              <a:rPr lang="en-US" altLang="el-GR" sz="2800"/>
              <a:t>Questions:</a:t>
            </a:r>
          </a:p>
          <a:p>
            <a:pPr lvl="1" indent="-288036" eaLnBrk="1" fontAlgn="auto" hangingPunct="1">
              <a:defRPr/>
            </a:pPr>
            <a:r>
              <a:rPr lang="en-GB" altLang="el-GR" sz="2400"/>
              <a:t>A1: Contact details</a:t>
            </a:r>
          </a:p>
          <a:p>
            <a:pPr lvl="1" indent="-288036" eaLnBrk="1" fontAlgn="auto" hangingPunct="1">
              <a:defRPr/>
            </a:pPr>
            <a:r>
              <a:rPr lang="en-GB" altLang="el-GR" sz="2400"/>
              <a:t>A2: Public service description 	</a:t>
            </a:r>
          </a:p>
          <a:p>
            <a:pPr lvl="2" indent="-288036" eaLnBrk="1" fontAlgn="auto" hangingPunct="1">
              <a:defRPr/>
            </a:pPr>
            <a:r>
              <a:rPr lang="en-GB" altLang="el-GR" sz="2000"/>
              <a:t>Define the process and underlying activities (</a:t>
            </a:r>
            <a:r>
              <a:rPr lang="en-US" altLang="el-GR" sz="2000"/>
              <a:t>1. initiation, 2. processing and 3. delivery of an outcome)</a:t>
            </a:r>
            <a:endParaRPr lang="en-GB" altLang="el-GR" sz="2000"/>
          </a:p>
          <a:p>
            <a:pPr lvl="2" indent="-288036" eaLnBrk="1" fontAlgn="auto" hangingPunct="1">
              <a:defRPr/>
            </a:pPr>
            <a:r>
              <a:rPr lang="en-GB" altLang="el-GR" sz="2000"/>
              <a:t>Define the owner</a:t>
            </a:r>
          </a:p>
          <a:p>
            <a:pPr lvl="2" indent="-288036" eaLnBrk="1" fontAlgn="auto" hangingPunct="1">
              <a:defRPr/>
            </a:pPr>
            <a:r>
              <a:rPr lang="en-GB" altLang="el-GR" sz="2000"/>
              <a:t>Define the appearance (</a:t>
            </a:r>
            <a:r>
              <a:rPr lang="en-US" altLang="el-GR" sz="2000"/>
              <a:t>fully digital process / manual interactions)</a:t>
            </a:r>
          </a:p>
          <a:p>
            <a:pPr lvl="2" indent="-288036" eaLnBrk="1" fontAlgn="auto" hangingPunct="1">
              <a:defRPr/>
            </a:pPr>
            <a:r>
              <a:rPr lang="en-US" altLang="el-GR" sz="2000"/>
              <a:t>Benefits to end user group</a:t>
            </a:r>
          </a:p>
          <a:p>
            <a:pPr lvl="1" indent="-288036" eaLnBrk="1" fontAlgn="auto" hangingPunct="1">
              <a:defRPr/>
            </a:pPr>
            <a:r>
              <a:rPr lang="en-US" altLang="el-GR" sz="2400"/>
              <a:t>A2: Example: Change of residence of a citizen</a:t>
            </a:r>
            <a:endParaRPr lang="el-GR" altLang="el-GR" sz="2400"/>
          </a:p>
          <a:p>
            <a:pPr lvl="2" indent="-288036" eaLnBrk="1" fontAlgn="auto" hangingPunct="1">
              <a:defRPr/>
            </a:pPr>
            <a:endParaRPr lang="el-GR" altLang="el-GR" sz="2800"/>
          </a:p>
          <a:p>
            <a:pPr lvl="2" indent="-288036" eaLnBrk="1" fontAlgn="auto" hangingPunct="1">
              <a:defRPr/>
            </a:pPr>
            <a:endParaRPr lang="en-GB" altLang="el-GR" sz="1350"/>
          </a:p>
          <a:p>
            <a:pPr marL="288036" indent="-288036" eaLnBrk="1" fontAlgn="auto" hangingPunct="1">
              <a:defRPr/>
            </a:pPr>
            <a:endParaRPr lang="el-GR" altLang="el-GR"/>
          </a:p>
        </p:txBody>
      </p:sp>
      <p:sp>
        <p:nvSpPr>
          <p:cNvPr id="23556" name="Θέση αριθμού διαφάνειας 3">
            <a:extLst>
              <a:ext uri="{FF2B5EF4-FFF2-40B4-BE49-F238E27FC236}">
                <a16:creationId xmlns:a16="http://schemas.microsoft.com/office/drawing/2014/main" id="{3107A82F-08FD-400B-9425-560F860632DC}"/>
              </a:ext>
            </a:extLst>
          </p:cNvPr>
          <p:cNvSpPr>
            <a:spLocks noGrp="1"/>
          </p:cNvSpPr>
          <p:nvPr>
            <p:ph type="sldNum" sz="quarter" idx="4294967295"/>
          </p:nvPr>
        </p:nvSpPr>
        <p:spPr bwMode="auto">
          <a:xfrm>
            <a:off x="8174038" y="6453188"/>
            <a:ext cx="698500" cy="4048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defRPr>
            </a:lvl9pPr>
          </a:lstStyle>
          <a:p>
            <a:pPr algn="l" eaLnBrk="0" hangingPunct="0"/>
            <a:fld id="{CC1F8339-450B-496F-A413-72CA13CB2962}" type="slidenum">
              <a:rPr lang="el-GR" altLang="el-GR" sz="1800" smtClean="0">
                <a:latin typeface="Tahoma" panose="020B0604030504040204" pitchFamily="34" charset="0"/>
              </a:rPr>
              <a:pPr algn="l" eaLnBrk="0" hangingPunct="0"/>
              <a:t>3</a:t>
            </a:fld>
            <a:endParaRPr lang="el-GR" altLang="el-GR" sz="1800">
              <a:latin typeface="Tahoma" panose="020B0604030504040204" pitchFamily="34" charset="0"/>
            </a:endParaRPr>
          </a:p>
        </p:txBody>
      </p:sp>
    </p:spTree>
    <p:extLst>
      <p:ext uri="{BB962C8B-B14F-4D97-AF65-F5344CB8AC3E}">
        <p14:creationId xmlns:p14="http://schemas.microsoft.com/office/powerpoint/2010/main" val="14921766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Τίτλος 1">
            <a:extLst>
              <a:ext uri="{FF2B5EF4-FFF2-40B4-BE49-F238E27FC236}">
                <a16:creationId xmlns:a16="http://schemas.microsoft.com/office/drawing/2014/main" id="{0016C1AF-19D4-4D00-9549-232704D1FFB3}"/>
              </a:ext>
            </a:extLst>
          </p:cNvPr>
          <p:cNvSpPr>
            <a:spLocks noGrp="1"/>
          </p:cNvSpPr>
          <p:nvPr>
            <p:ph type="title"/>
          </p:nvPr>
        </p:nvSpPr>
        <p:spPr>
          <a:xfrm>
            <a:off x="1389063" y="153194"/>
            <a:ext cx="6784975" cy="863600"/>
          </a:xfrm>
        </p:spPr>
        <p:txBody>
          <a:bodyPr/>
          <a:lstStyle/>
          <a:p>
            <a:r>
              <a:rPr lang="en-US" altLang="el-GR" sz="2800" b="1" dirty="0"/>
              <a:t>IMAPS Service Management (Question: D5)</a:t>
            </a:r>
            <a:endParaRPr lang="el-GR" altLang="el-GR" dirty="0"/>
          </a:p>
        </p:txBody>
      </p:sp>
      <p:sp>
        <p:nvSpPr>
          <p:cNvPr id="51203" name="Θέση περιεχομένου 2">
            <a:extLst>
              <a:ext uri="{FF2B5EF4-FFF2-40B4-BE49-F238E27FC236}">
                <a16:creationId xmlns:a16="http://schemas.microsoft.com/office/drawing/2014/main" id="{0FF32770-F7A3-4347-B93A-00EA2734C934}"/>
              </a:ext>
            </a:extLst>
          </p:cNvPr>
          <p:cNvSpPr>
            <a:spLocks noGrp="1"/>
          </p:cNvSpPr>
          <p:nvPr>
            <p:ph idx="1"/>
          </p:nvPr>
        </p:nvSpPr>
        <p:spPr>
          <a:xfrm>
            <a:off x="591343" y="1196975"/>
            <a:ext cx="8559800" cy="4464050"/>
          </a:xfrm>
        </p:spPr>
        <p:txBody>
          <a:bodyPr rtlCol="0">
            <a:normAutofit fontScale="85000" lnSpcReduction="20000"/>
          </a:bodyPr>
          <a:lstStyle/>
          <a:p>
            <a:pPr marL="288036" indent="-288036" eaLnBrk="1" fontAlgn="auto" hangingPunct="1">
              <a:lnSpc>
                <a:spcPct val="120000"/>
              </a:lnSpc>
              <a:defRPr/>
            </a:pPr>
            <a:r>
              <a:rPr lang="en-US" altLang="el-GR" sz="2800" dirty="0"/>
              <a:t>Questions:</a:t>
            </a:r>
          </a:p>
          <a:p>
            <a:pPr lvl="1" indent="-288036" eaLnBrk="1" fontAlgn="auto" hangingPunct="1">
              <a:lnSpc>
                <a:spcPct val="120000"/>
              </a:lnSpc>
              <a:defRPr/>
            </a:pPr>
            <a:r>
              <a:rPr lang="en-GB" altLang="el-GR" sz="2400" dirty="0"/>
              <a:t>D5: Architectural Framework</a:t>
            </a:r>
            <a:r>
              <a:rPr lang="en-US" altLang="el-GR" sz="2400" dirty="0"/>
              <a:t> </a:t>
            </a:r>
          </a:p>
          <a:p>
            <a:pPr lvl="2" indent="-288036" eaLnBrk="1" fontAlgn="auto" hangingPunct="1">
              <a:lnSpc>
                <a:spcPct val="120000"/>
              </a:lnSpc>
              <a:defRPr/>
            </a:pPr>
            <a:r>
              <a:rPr lang="en-US" altLang="el-GR" sz="2000" dirty="0"/>
              <a:t>Has the public service considered an architecture framework in its design (EU, national level, international (open) standard)?</a:t>
            </a:r>
            <a:br>
              <a:rPr lang="en-US" altLang="el-GR" sz="2000" dirty="0"/>
            </a:br>
            <a:r>
              <a:rPr lang="en-US" altLang="el-GR" sz="2000" b="1" dirty="0"/>
              <a:t>(</a:t>
            </a:r>
            <a:r>
              <a:rPr lang="en-US" altLang="el-GR" sz="2000" b="1" dirty="0" err="1"/>
              <a:t>Organisational</a:t>
            </a:r>
            <a:r>
              <a:rPr lang="en-US" altLang="el-GR" sz="2000" b="1" dirty="0"/>
              <a:t>, Technical interoperability – weight 10%)</a:t>
            </a:r>
          </a:p>
          <a:p>
            <a:pPr lvl="1" indent="-288036" eaLnBrk="1" fontAlgn="auto" hangingPunct="1">
              <a:lnSpc>
                <a:spcPct val="120000"/>
              </a:lnSpc>
              <a:defRPr/>
            </a:pPr>
            <a:r>
              <a:rPr lang="en-US" altLang="el-GR" sz="2400" dirty="0"/>
              <a:t>D5: Example</a:t>
            </a:r>
          </a:p>
          <a:p>
            <a:pPr lvl="2" indent="-288036" eaLnBrk="1" fontAlgn="auto" hangingPunct="1">
              <a:lnSpc>
                <a:spcPct val="120000"/>
              </a:lnSpc>
              <a:defRPr/>
            </a:pPr>
            <a:r>
              <a:rPr lang="en-US" altLang="el-GR" sz="2200" dirty="0"/>
              <a:t>The digital public service is aligned with a set of frameworks on the European-level such as EIRA (European Interoperability Reference Architecture1) or at a national level (such as NORA in The Netherlands).</a:t>
            </a:r>
          </a:p>
          <a:p>
            <a:pPr lvl="1" indent="-288036" eaLnBrk="1" fontAlgn="auto" hangingPunct="1">
              <a:lnSpc>
                <a:spcPct val="120000"/>
              </a:lnSpc>
              <a:defRPr/>
            </a:pPr>
            <a:r>
              <a:rPr lang="en-US" altLang="el-GR" sz="2400" dirty="0"/>
              <a:t>D5: Score </a:t>
            </a:r>
          </a:p>
          <a:p>
            <a:pPr lvl="2" indent="-288036" eaLnBrk="1" fontAlgn="auto" hangingPunct="1">
              <a:lnSpc>
                <a:spcPct val="120000"/>
              </a:lnSpc>
              <a:defRPr/>
            </a:pPr>
            <a:r>
              <a:rPr lang="en-US" altLang="el-GR" sz="2000" b="1" dirty="0"/>
              <a:t>Ad hoc</a:t>
            </a:r>
            <a:r>
              <a:rPr lang="en-US" altLang="el-GR" sz="2000" dirty="0"/>
              <a:t>: No</a:t>
            </a:r>
          </a:p>
          <a:p>
            <a:pPr lvl="2" indent="-288036" eaLnBrk="1" fontAlgn="auto" hangingPunct="1">
              <a:lnSpc>
                <a:spcPct val="120000"/>
              </a:lnSpc>
              <a:defRPr/>
            </a:pPr>
            <a:r>
              <a:rPr lang="en-US" altLang="el-GR" sz="2000" b="1" dirty="0"/>
              <a:t>Sustainable</a:t>
            </a:r>
            <a:r>
              <a:rPr lang="en-US" altLang="el-GR" sz="2000" dirty="0"/>
              <a:t>: Yes, one or multiple architecture frameworks are used</a:t>
            </a:r>
          </a:p>
        </p:txBody>
      </p:sp>
      <p:sp>
        <p:nvSpPr>
          <p:cNvPr id="51204" name="Θέση αριθμού διαφάνειας 3">
            <a:extLst>
              <a:ext uri="{FF2B5EF4-FFF2-40B4-BE49-F238E27FC236}">
                <a16:creationId xmlns:a16="http://schemas.microsoft.com/office/drawing/2014/main" id="{2C8A66F7-DDDD-468E-BB29-A6C684602453}"/>
              </a:ext>
            </a:extLst>
          </p:cNvPr>
          <p:cNvSpPr>
            <a:spLocks noGrp="1"/>
          </p:cNvSpPr>
          <p:nvPr>
            <p:ph type="sldNum" sz="quarter" idx="4294967295"/>
          </p:nvPr>
        </p:nvSpPr>
        <p:spPr bwMode="auto">
          <a:xfrm>
            <a:off x="8174038" y="6453188"/>
            <a:ext cx="698500" cy="4048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defRPr>
            </a:lvl9pPr>
          </a:lstStyle>
          <a:p>
            <a:pPr algn="l" eaLnBrk="0" hangingPunct="0"/>
            <a:fld id="{26C534C9-1A80-4387-853E-1588BFC6F5D0}" type="slidenum">
              <a:rPr lang="el-GR" altLang="el-GR" sz="1800" smtClean="0">
                <a:latin typeface="Tahoma" panose="020B0604030504040204" pitchFamily="34" charset="0"/>
              </a:rPr>
              <a:pPr algn="l" eaLnBrk="0" hangingPunct="0"/>
              <a:t>30</a:t>
            </a:fld>
            <a:endParaRPr lang="el-GR" altLang="el-GR" sz="1800">
              <a:latin typeface="Tahoma" panose="020B0604030504040204" pitchFamily="34" charset="0"/>
            </a:endParaRPr>
          </a:p>
        </p:txBody>
      </p:sp>
    </p:spTree>
    <p:extLst>
      <p:ext uri="{BB962C8B-B14F-4D97-AF65-F5344CB8AC3E}">
        <p14:creationId xmlns:p14="http://schemas.microsoft.com/office/powerpoint/2010/main" val="130128360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Τίτλος 1">
            <a:extLst>
              <a:ext uri="{FF2B5EF4-FFF2-40B4-BE49-F238E27FC236}">
                <a16:creationId xmlns:a16="http://schemas.microsoft.com/office/drawing/2014/main" id="{6CAF3A1D-B66C-49B0-8BA2-D0F6969456FC}"/>
              </a:ext>
            </a:extLst>
          </p:cNvPr>
          <p:cNvSpPr>
            <a:spLocks noGrp="1"/>
          </p:cNvSpPr>
          <p:nvPr>
            <p:ph type="title"/>
          </p:nvPr>
        </p:nvSpPr>
        <p:spPr>
          <a:xfrm>
            <a:off x="1403350" y="549275"/>
            <a:ext cx="6784975" cy="863600"/>
          </a:xfrm>
        </p:spPr>
        <p:txBody>
          <a:bodyPr/>
          <a:lstStyle/>
          <a:p>
            <a:r>
              <a:rPr lang="en-US" altLang="el-GR" sz="2800" b="1" dirty="0"/>
              <a:t>IMAPS Service Management (Question: D6) (</a:t>
            </a:r>
            <a:r>
              <a:rPr lang="en-US" altLang="el-GR" sz="2800" b="1" dirty="0" err="1"/>
              <a:t>i</a:t>
            </a:r>
            <a:r>
              <a:rPr lang="en-US" altLang="el-GR" sz="2800" b="1" dirty="0"/>
              <a:t>)</a:t>
            </a:r>
            <a:endParaRPr lang="el-GR" altLang="el-GR" dirty="0"/>
          </a:p>
        </p:txBody>
      </p:sp>
      <p:sp>
        <p:nvSpPr>
          <p:cNvPr id="52227" name="Θέση περιεχομένου 2">
            <a:extLst>
              <a:ext uri="{FF2B5EF4-FFF2-40B4-BE49-F238E27FC236}">
                <a16:creationId xmlns:a16="http://schemas.microsoft.com/office/drawing/2014/main" id="{FD1FAD46-928F-45D5-9775-D8700B9B8DBD}"/>
              </a:ext>
            </a:extLst>
          </p:cNvPr>
          <p:cNvSpPr>
            <a:spLocks noGrp="1"/>
          </p:cNvSpPr>
          <p:nvPr>
            <p:ph idx="1"/>
          </p:nvPr>
        </p:nvSpPr>
        <p:spPr>
          <a:xfrm>
            <a:off x="549275" y="1916113"/>
            <a:ext cx="8559800" cy="3673475"/>
          </a:xfrm>
        </p:spPr>
        <p:txBody>
          <a:bodyPr/>
          <a:lstStyle/>
          <a:p>
            <a:pPr eaLnBrk="1" hangingPunct="1"/>
            <a:r>
              <a:rPr lang="en-US" altLang="el-GR" sz="2800"/>
              <a:t>Questions:</a:t>
            </a:r>
          </a:p>
          <a:p>
            <a:pPr lvl="1" eaLnBrk="1" hangingPunct="1"/>
            <a:r>
              <a:rPr lang="en-GB" altLang="el-GR" sz="2400"/>
              <a:t>D6: Specification process</a:t>
            </a:r>
            <a:endParaRPr lang="en-US" altLang="el-GR" sz="2400"/>
          </a:p>
          <a:p>
            <a:pPr lvl="2" eaLnBrk="1" hangingPunct="1"/>
            <a:r>
              <a:rPr lang="en-US" altLang="el-GR" sz="2000"/>
              <a:t>Has the public service established an (open) specification process in which administrations and businesses can participate?</a:t>
            </a:r>
            <a:br>
              <a:rPr lang="en-US" altLang="el-GR" sz="2000"/>
            </a:br>
            <a:r>
              <a:rPr lang="en-US" altLang="el-GR" sz="2000" b="1"/>
              <a:t>(Legal, Organisational interoperability – weight 15%)</a:t>
            </a:r>
          </a:p>
          <a:p>
            <a:pPr lvl="1" eaLnBrk="1" hangingPunct="1"/>
            <a:r>
              <a:rPr lang="en-US" altLang="el-GR" sz="2400"/>
              <a:t>D6: Example </a:t>
            </a:r>
          </a:p>
          <a:p>
            <a:pPr lvl="2" eaLnBrk="1" hangingPunct="1"/>
            <a:r>
              <a:rPr lang="en-US" altLang="el-GR" sz="2000"/>
              <a:t>There is a dedicated forum which is accessible for everybody to post ideas and participate in discussions on the public service; Administrations and businesses need to be invited prior to joining the specification process</a:t>
            </a:r>
          </a:p>
        </p:txBody>
      </p:sp>
      <p:sp>
        <p:nvSpPr>
          <p:cNvPr id="52228" name="Θέση αριθμού διαφάνειας 3">
            <a:extLst>
              <a:ext uri="{FF2B5EF4-FFF2-40B4-BE49-F238E27FC236}">
                <a16:creationId xmlns:a16="http://schemas.microsoft.com/office/drawing/2014/main" id="{FE42F272-631E-4C69-94A6-ACDAA6CE6232}"/>
              </a:ext>
            </a:extLst>
          </p:cNvPr>
          <p:cNvSpPr>
            <a:spLocks noGrp="1"/>
          </p:cNvSpPr>
          <p:nvPr>
            <p:ph type="sldNum" sz="quarter" idx="4294967295"/>
          </p:nvPr>
        </p:nvSpPr>
        <p:spPr bwMode="auto">
          <a:xfrm>
            <a:off x="8174038" y="6453188"/>
            <a:ext cx="698500" cy="4048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defRPr>
            </a:lvl9pPr>
          </a:lstStyle>
          <a:p>
            <a:pPr algn="l" eaLnBrk="0" hangingPunct="0"/>
            <a:fld id="{70F73503-EEC1-4EE1-887B-46BEBE375ED6}" type="slidenum">
              <a:rPr lang="el-GR" altLang="el-GR" sz="1800" smtClean="0">
                <a:latin typeface="Tahoma" panose="020B0604030504040204" pitchFamily="34" charset="0"/>
              </a:rPr>
              <a:pPr algn="l" eaLnBrk="0" hangingPunct="0"/>
              <a:t>31</a:t>
            </a:fld>
            <a:endParaRPr lang="el-GR" altLang="el-GR" sz="1800">
              <a:latin typeface="Tahoma" panose="020B0604030504040204" pitchFamily="34" charset="0"/>
            </a:endParaRPr>
          </a:p>
        </p:txBody>
      </p:sp>
    </p:spTree>
    <p:extLst>
      <p:ext uri="{BB962C8B-B14F-4D97-AF65-F5344CB8AC3E}">
        <p14:creationId xmlns:p14="http://schemas.microsoft.com/office/powerpoint/2010/main" val="4228745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Τίτλος 1">
            <a:extLst>
              <a:ext uri="{FF2B5EF4-FFF2-40B4-BE49-F238E27FC236}">
                <a16:creationId xmlns:a16="http://schemas.microsoft.com/office/drawing/2014/main" id="{EE4C8A8E-EECA-4BEA-AAF4-9131441370CD}"/>
              </a:ext>
            </a:extLst>
          </p:cNvPr>
          <p:cNvSpPr>
            <a:spLocks noGrp="1"/>
          </p:cNvSpPr>
          <p:nvPr>
            <p:ph type="title"/>
          </p:nvPr>
        </p:nvSpPr>
        <p:spPr>
          <a:xfrm>
            <a:off x="1316038" y="549275"/>
            <a:ext cx="6784975" cy="863600"/>
          </a:xfrm>
        </p:spPr>
        <p:txBody>
          <a:bodyPr/>
          <a:lstStyle/>
          <a:p>
            <a:r>
              <a:rPr lang="en-US" altLang="el-GR" sz="2800" b="1" dirty="0"/>
              <a:t>IMAPS Service Management (Question: D6) (ii)</a:t>
            </a:r>
            <a:endParaRPr lang="el-GR" altLang="el-GR" dirty="0"/>
          </a:p>
        </p:txBody>
      </p:sp>
      <p:sp>
        <p:nvSpPr>
          <p:cNvPr id="53251" name="Θέση περιεχομένου 2">
            <a:extLst>
              <a:ext uri="{FF2B5EF4-FFF2-40B4-BE49-F238E27FC236}">
                <a16:creationId xmlns:a16="http://schemas.microsoft.com/office/drawing/2014/main" id="{9611D607-DFDB-4E23-98BD-AC0836E7B9C2}"/>
              </a:ext>
            </a:extLst>
          </p:cNvPr>
          <p:cNvSpPr>
            <a:spLocks noGrp="1"/>
          </p:cNvSpPr>
          <p:nvPr>
            <p:ph idx="1"/>
          </p:nvPr>
        </p:nvSpPr>
        <p:spPr>
          <a:xfrm>
            <a:off x="549275" y="1916113"/>
            <a:ext cx="8559800" cy="3673475"/>
          </a:xfrm>
        </p:spPr>
        <p:txBody>
          <a:bodyPr/>
          <a:lstStyle/>
          <a:p>
            <a:pPr eaLnBrk="1" hangingPunct="1"/>
            <a:r>
              <a:rPr lang="en-US" altLang="el-GR" sz="2800"/>
              <a:t>Questions:</a:t>
            </a:r>
          </a:p>
          <a:p>
            <a:pPr lvl="1" eaLnBrk="1" hangingPunct="1"/>
            <a:r>
              <a:rPr lang="en-US" altLang="el-GR" sz="2400"/>
              <a:t>D6: Score </a:t>
            </a:r>
          </a:p>
          <a:p>
            <a:pPr lvl="2" eaLnBrk="1" hangingPunct="1"/>
            <a:r>
              <a:rPr lang="en-US" altLang="el-GR" sz="2000" b="1"/>
              <a:t>Ad hoc</a:t>
            </a:r>
            <a:r>
              <a:rPr lang="en-US" altLang="el-GR" sz="2000"/>
              <a:t>: No, the specification process is closed</a:t>
            </a:r>
          </a:p>
          <a:p>
            <a:pPr lvl="2" eaLnBrk="1" hangingPunct="1"/>
            <a:r>
              <a:rPr lang="en-US" altLang="el-GR" sz="2000" b="1"/>
              <a:t>Essential</a:t>
            </a:r>
            <a:r>
              <a:rPr lang="en-US" altLang="el-GR" sz="2000"/>
              <a:t>: Yes, stakeholders have been invited once.</a:t>
            </a:r>
          </a:p>
          <a:p>
            <a:pPr lvl="2" eaLnBrk="1" hangingPunct="1"/>
            <a:r>
              <a:rPr lang="en-US" altLang="el-GR" sz="2000" b="1"/>
              <a:t>Sustainable</a:t>
            </a:r>
            <a:r>
              <a:rPr lang="en-US" altLang="el-GR" sz="2000"/>
              <a:t>: Yes, stakeholders are invited regularly.</a:t>
            </a:r>
          </a:p>
          <a:p>
            <a:pPr lvl="2" eaLnBrk="1" hangingPunct="1"/>
            <a:r>
              <a:rPr lang="en-US" altLang="el-GR" sz="2000" b="1"/>
              <a:t>Seamless</a:t>
            </a:r>
            <a:r>
              <a:rPr lang="en-US" altLang="el-GR" sz="2000"/>
              <a:t>:</a:t>
            </a:r>
            <a:r>
              <a:rPr lang="en-US" altLang="el-GR" sz="2000" b="1"/>
              <a:t> </a:t>
            </a:r>
            <a:r>
              <a:rPr lang="en-US" altLang="el-GR" sz="2000"/>
              <a:t>Yes, participation is open to any interested stakeholder</a:t>
            </a:r>
          </a:p>
        </p:txBody>
      </p:sp>
      <p:sp>
        <p:nvSpPr>
          <p:cNvPr id="53252" name="Θέση αριθμού διαφάνειας 3">
            <a:extLst>
              <a:ext uri="{FF2B5EF4-FFF2-40B4-BE49-F238E27FC236}">
                <a16:creationId xmlns:a16="http://schemas.microsoft.com/office/drawing/2014/main" id="{79BBB299-843A-4D63-8596-645E1348DFB6}"/>
              </a:ext>
            </a:extLst>
          </p:cNvPr>
          <p:cNvSpPr>
            <a:spLocks noGrp="1"/>
          </p:cNvSpPr>
          <p:nvPr>
            <p:ph type="sldNum" sz="quarter" idx="4294967295"/>
          </p:nvPr>
        </p:nvSpPr>
        <p:spPr bwMode="auto">
          <a:xfrm>
            <a:off x="8174038" y="6453188"/>
            <a:ext cx="698500" cy="4048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defRPr>
            </a:lvl9pPr>
          </a:lstStyle>
          <a:p>
            <a:pPr algn="l" eaLnBrk="0" hangingPunct="0"/>
            <a:fld id="{C6DDBC61-9979-4F62-95FC-22FBC209AC4A}" type="slidenum">
              <a:rPr lang="el-GR" altLang="el-GR" sz="1800" smtClean="0">
                <a:latin typeface="Tahoma" panose="020B0604030504040204" pitchFamily="34" charset="0"/>
              </a:rPr>
              <a:pPr algn="l" eaLnBrk="0" hangingPunct="0"/>
              <a:t>32</a:t>
            </a:fld>
            <a:endParaRPr lang="el-GR" altLang="el-GR" sz="1800">
              <a:latin typeface="Tahoma" panose="020B0604030504040204" pitchFamily="34" charset="0"/>
            </a:endParaRPr>
          </a:p>
        </p:txBody>
      </p:sp>
    </p:spTree>
    <p:extLst>
      <p:ext uri="{BB962C8B-B14F-4D97-AF65-F5344CB8AC3E}">
        <p14:creationId xmlns:p14="http://schemas.microsoft.com/office/powerpoint/2010/main" val="205340669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Τίτλος 1">
            <a:extLst>
              <a:ext uri="{FF2B5EF4-FFF2-40B4-BE49-F238E27FC236}">
                <a16:creationId xmlns:a16="http://schemas.microsoft.com/office/drawing/2014/main" id="{329D0038-62AA-4F6F-B9E0-A74366609A06}"/>
              </a:ext>
            </a:extLst>
          </p:cNvPr>
          <p:cNvSpPr>
            <a:spLocks noGrp="1"/>
          </p:cNvSpPr>
          <p:nvPr>
            <p:ph type="title"/>
          </p:nvPr>
        </p:nvSpPr>
        <p:spPr>
          <a:xfrm>
            <a:off x="1179512" y="188912"/>
            <a:ext cx="6784975" cy="863600"/>
          </a:xfrm>
        </p:spPr>
        <p:txBody>
          <a:bodyPr/>
          <a:lstStyle/>
          <a:p>
            <a:r>
              <a:rPr lang="en-US" altLang="el-GR" sz="2800" b="1" dirty="0"/>
              <a:t>IMAPS Service Management (Question: D7)</a:t>
            </a:r>
            <a:endParaRPr lang="el-GR" altLang="el-GR" dirty="0"/>
          </a:p>
        </p:txBody>
      </p:sp>
      <p:sp>
        <p:nvSpPr>
          <p:cNvPr id="50179" name="Θέση περιεχομένου 2">
            <a:extLst>
              <a:ext uri="{FF2B5EF4-FFF2-40B4-BE49-F238E27FC236}">
                <a16:creationId xmlns:a16="http://schemas.microsoft.com/office/drawing/2014/main" id="{BBE7CC96-C6E7-46E0-9C6C-510A72BE8D89}"/>
              </a:ext>
            </a:extLst>
          </p:cNvPr>
          <p:cNvSpPr>
            <a:spLocks noGrp="1"/>
          </p:cNvSpPr>
          <p:nvPr>
            <p:ph idx="1"/>
          </p:nvPr>
        </p:nvSpPr>
        <p:spPr>
          <a:xfrm>
            <a:off x="549275" y="1484784"/>
            <a:ext cx="8559800" cy="4321175"/>
          </a:xfrm>
        </p:spPr>
        <p:txBody>
          <a:bodyPr rtlCol="0">
            <a:normAutofit fontScale="92500" lnSpcReduction="20000"/>
          </a:bodyPr>
          <a:lstStyle/>
          <a:p>
            <a:pPr marL="288036" indent="-288036" eaLnBrk="1" fontAlgn="auto" hangingPunct="1">
              <a:defRPr/>
            </a:pPr>
            <a:r>
              <a:rPr lang="en-US" altLang="el-GR" sz="2800" dirty="0"/>
              <a:t>Question:</a:t>
            </a:r>
          </a:p>
          <a:p>
            <a:pPr lvl="1" indent="-288036" eaLnBrk="1" fontAlgn="auto" hangingPunct="1">
              <a:defRPr/>
            </a:pPr>
            <a:r>
              <a:rPr lang="en-GB" altLang="el-GR" sz="2400" dirty="0"/>
              <a:t>D7: Concept definitions</a:t>
            </a:r>
            <a:r>
              <a:rPr lang="en-US" altLang="el-GR" sz="2400" dirty="0"/>
              <a:t> </a:t>
            </a:r>
          </a:p>
          <a:p>
            <a:pPr lvl="2" indent="-288036" eaLnBrk="1" fontAlgn="auto" hangingPunct="1">
              <a:defRPr/>
            </a:pPr>
            <a:r>
              <a:rPr lang="en-US" altLang="el-GR" sz="2000" dirty="0"/>
              <a:t>To what extent are common/</a:t>
            </a:r>
            <a:r>
              <a:rPr lang="en-US" altLang="el-GR" sz="2000" dirty="0" err="1"/>
              <a:t>standardised</a:t>
            </a:r>
            <a:r>
              <a:rPr lang="en-US" altLang="el-GR" sz="2000" dirty="0"/>
              <a:t> concept definitions and controlled vocabularies (e.g. code lists, thesauri) used? </a:t>
            </a:r>
            <a:br>
              <a:rPr lang="en-US" altLang="el-GR" sz="2000" dirty="0"/>
            </a:br>
            <a:r>
              <a:rPr lang="en-US" altLang="el-GR" sz="2000" b="1" dirty="0"/>
              <a:t>(Semantic interoperability – weight 10%)</a:t>
            </a:r>
          </a:p>
          <a:p>
            <a:pPr lvl="1" indent="-288036" eaLnBrk="1" fontAlgn="auto" hangingPunct="1">
              <a:defRPr/>
            </a:pPr>
            <a:r>
              <a:rPr lang="en-US" altLang="el-GR" sz="2400" dirty="0"/>
              <a:t>D7: Example</a:t>
            </a:r>
          </a:p>
          <a:p>
            <a:pPr lvl="2" indent="-288036" eaLnBrk="1" fontAlgn="auto" hangingPunct="1">
              <a:defRPr/>
            </a:pPr>
            <a:r>
              <a:rPr lang="en-US" altLang="el-GR" sz="2200" dirty="0"/>
              <a:t>The digital public service uses its own set of definitions for defining economic activities. The digital public service reuses NACE classifications to classify economic activities.</a:t>
            </a:r>
          </a:p>
          <a:p>
            <a:pPr lvl="1" indent="-288036" eaLnBrk="1" fontAlgn="auto" hangingPunct="1">
              <a:defRPr/>
            </a:pPr>
            <a:r>
              <a:rPr lang="en-US" altLang="el-GR" sz="2400" dirty="0"/>
              <a:t>D7: Score </a:t>
            </a:r>
          </a:p>
          <a:p>
            <a:pPr lvl="2" indent="-288036" eaLnBrk="1" fontAlgn="auto" hangingPunct="1">
              <a:defRPr/>
            </a:pPr>
            <a:r>
              <a:rPr lang="en-US" altLang="el-GR" sz="2000" b="1" dirty="0"/>
              <a:t>Ad hoc</a:t>
            </a:r>
            <a:r>
              <a:rPr lang="en-US" altLang="el-GR" sz="2000" dirty="0"/>
              <a:t>: No, the digital public service is using proprietary definitions</a:t>
            </a:r>
          </a:p>
          <a:p>
            <a:pPr lvl="2" indent="-288036" eaLnBrk="1" fontAlgn="auto" hangingPunct="1">
              <a:defRPr/>
            </a:pPr>
            <a:r>
              <a:rPr lang="en-US" altLang="el-GR" sz="2000" b="1" dirty="0"/>
              <a:t>Seamless</a:t>
            </a:r>
            <a:r>
              <a:rPr lang="en-US" altLang="el-GR" sz="2000" dirty="0"/>
              <a:t>: Yes, the service is based on common (open) concepts and definitions.</a:t>
            </a:r>
          </a:p>
        </p:txBody>
      </p:sp>
      <p:sp>
        <p:nvSpPr>
          <p:cNvPr id="54276" name="Θέση αριθμού διαφάνειας 3">
            <a:extLst>
              <a:ext uri="{FF2B5EF4-FFF2-40B4-BE49-F238E27FC236}">
                <a16:creationId xmlns:a16="http://schemas.microsoft.com/office/drawing/2014/main" id="{E9D5A9B1-9B9C-435F-B2E5-5EC6B889E787}"/>
              </a:ext>
            </a:extLst>
          </p:cNvPr>
          <p:cNvSpPr>
            <a:spLocks noGrp="1"/>
          </p:cNvSpPr>
          <p:nvPr>
            <p:ph type="sldNum" sz="quarter" idx="4294967295"/>
          </p:nvPr>
        </p:nvSpPr>
        <p:spPr bwMode="auto">
          <a:xfrm>
            <a:off x="8174038" y="6453188"/>
            <a:ext cx="698500" cy="4048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defRPr>
            </a:lvl9pPr>
          </a:lstStyle>
          <a:p>
            <a:pPr algn="l" eaLnBrk="0" hangingPunct="0"/>
            <a:fld id="{B0693D00-C98F-4BA9-99BE-425932A14841}" type="slidenum">
              <a:rPr lang="el-GR" altLang="el-GR" sz="1800" smtClean="0">
                <a:latin typeface="Tahoma" panose="020B0604030504040204" pitchFamily="34" charset="0"/>
              </a:rPr>
              <a:pPr algn="l" eaLnBrk="0" hangingPunct="0"/>
              <a:t>33</a:t>
            </a:fld>
            <a:endParaRPr lang="el-GR" altLang="el-GR" sz="1800">
              <a:latin typeface="Tahoma" panose="020B0604030504040204" pitchFamily="34" charset="0"/>
            </a:endParaRPr>
          </a:p>
        </p:txBody>
      </p:sp>
    </p:spTree>
    <p:extLst>
      <p:ext uri="{BB962C8B-B14F-4D97-AF65-F5344CB8AC3E}">
        <p14:creationId xmlns:p14="http://schemas.microsoft.com/office/powerpoint/2010/main" val="319187112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Τίτλος 1">
            <a:extLst>
              <a:ext uri="{FF2B5EF4-FFF2-40B4-BE49-F238E27FC236}">
                <a16:creationId xmlns:a16="http://schemas.microsoft.com/office/drawing/2014/main" id="{158EDE8A-160C-43B9-BC83-B5C89CA5B634}"/>
              </a:ext>
            </a:extLst>
          </p:cNvPr>
          <p:cNvSpPr>
            <a:spLocks noGrp="1"/>
          </p:cNvSpPr>
          <p:nvPr>
            <p:ph type="title"/>
          </p:nvPr>
        </p:nvSpPr>
        <p:spPr>
          <a:xfrm>
            <a:off x="1315417" y="189136"/>
            <a:ext cx="6784975" cy="863600"/>
          </a:xfrm>
        </p:spPr>
        <p:txBody>
          <a:bodyPr/>
          <a:lstStyle/>
          <a:p>
            <a:r>
              <a:rPr lang="en-US" altLang="el-GR" sz="2800" b="1" dirty="0"/>
              <a:t>IMAPS Service Management (Question: D8)</a:t>
            </a:r>
            <a:endParaRPr lang="el-GR" altLang="el-GR" dirty="0"/>
          </a:p>
        </p:txBody>
      </p:sp>
      <p:sp>
        <p:nvSpPr>
          <p:cNvPr id="50179" name="Θέση περιεχομένου 2">
            <a:extLst>
              <a:ext uri="{FF2B5EF4-FFF2-40B4-BE49-F238E27FC236}">
                <a16:creationId xmlns:a16="http://schemas.microsoft.com/office/drawing/2014/main" id="{C31094FF-C507-4F97-B558-5CCA30AF931E}"/>
              </a:ext>
            </a:extLst>
          </p:cNvPr>
          <p:cNvSpPr>
            <a:spLocks noGrp="1"/>
          </p:cNvSpPr>
          <p:nvPr>
            <p:ph idx="1"/>
          </p:nvPr>
        </p:nvSpPr>
        <p:spPr>
          <a:xfrm>
            <a:off x="549275" y="1484784"/>
            <a:ext cx="8559800" cy="4321175"/>
          </a:xfrm>
        </p:spPr>
        <p:txBody>
          <a:bodyPr rtlCol="0">
            <a:normAutofit fontScale="85000" lnSpcReduction="10000"/>
          </a:bodyPr>
          <a:lstStyle/>
          <a:p>
            <a:pPr marL="288036" indent="-288036" eaLnBrk="1" fontAlgn="auto" hangingPunct="1">
              <a:defRPr/>
            </a:pPr>
            <a:r>
              <a:rPr lang="en-US" altLang="el-GR" sz="2800" dirty="0"/>
              <a:t>Question:</a:t>
            </a:r>
          </a:p>
          <a:p>
            <a:pPr lvl="1" indent="-288036" eaLnBrk="1" fontAlgn="auto" hangingPunct="1">
              <a:defRPr/>
            </a:pPr>
            <a:r>
              <a:rPr lang="en-GB" altLang="el-GR" sz="2400" dirty="0"/>
              <a:t>D8: Service Level Agreements (SLAs)</a:t>
            </a:r>
            <a:endParaRPr lang="en-US" altLang="el-GR" sz="2400" dirty="0"/>
          </a:p>
          <a:p>
            <a:pPr lvl="2" indent="-288036" eaLnBrk="1" fontAlgn="auto" hangingPunct="1">
              <a:defRPr/>
            </a:pPr>
            <a:r>
              <a:rPr lang="en-US" altLang="el-GR" sz="2000" dirty="0"/>
              <a:t>Is the digital public service subject to Service Level Agreements?</a:t>
            </a:r>
            <a:br>
              <a:rPr lang="en-US" altLang="el-GR" sz="2000" dirty="0"/>
            </a:br>
            <a:r>
              <a:rPr lang="en-US" altLang="el-GR" sz="2000" b="1" dirty="0"/>
              <a:t>(Semantic interoperability – weight 10%)</a:t>
            </a:r>
          </a:p>
          <a:p>
            <a:pPr lvl="1" indent="-288036" eaLnBrk="1" fontAlgn="auto" hangingPunct="1">
              <a:defRPr/>
            </a:pPr>
            <a:r>
              <a:rPr lang="en-US" altLang="el-GR" sz="2400" dirty="0"/>
              <a:t>D8: Example</a:t>
            </a:r>
          </a:p>
          <a:p>
            <a:pPr lvl="2" indent="-288036" eaLnBrk="1" fontAlgn="auto" hangingPunct="1">
              <a:defRPr/>
            </a:pPr>
            <a:r>
              <a:rPr lang="en-US" altLang="el-GR" sz="2200" dirty="0"/>
              <a:t>The website of the Ministry for Education clearly stipulates the service levels for applications for educational allowances. The social security institution monitors compliance of its IT service levels for retrieval of social security data by partnering institutions.</a:t>
            </a:r>
          </a:p>
          <a:p>
            <a:pPr lvl="1" indent="-288036" eaLnBrk="1" fontAlgn="auto" hangingPunct="1">
              <a:defRPr/>
            </a:pPr>
            <a:r>
              <a:rPr lang="en-US" altLang="el-GR" sz="2400" dirty="0"/>
              <a:t>D8: Score </a:t>
            </a:r>
          </a:p>
          <a:p>
            <a:pPr lvl="2" indent="-288036" eaLnBrk="1" fontAlgn="auto" hangingPunct="1">
              <a:defRPr/>
            </a:pPr>
            <a:r>
              <a:rPr lang="en-US" altLang="el-GR" sz="2000" b="1" dirty="0"/>
              <a:t>Ad hoc</a:t>
            </a:r>
            <a:r>
              <a:rPr lang="en-US" altLang="el-GR" sz="2000" dirty="0"/>
              <a:t>: No, the digital public service is using proprietary definitions</a:t>
            </a:r>
          </a:p>
          <a:p>
            <a:pPr lvl="2" indent="-288036" eaLnBrk="1" fontAlgn="auto" hangingPunct="1">
              <a:defRPr/>
            </a:pPr>
            <a:r>
              <a:rPr lang="en-US" altLang="el-GR" sz="2000" b="1" dirty="0"/>
              <a:t>Sustainable</a:t>
            </a:r>
            <a:r>
              <a:rPr lang="en-US" altLang="el-GR" sz="2000" dirty="0"/>
              <a:t>: Yes, but without monitoring compliance.</a:t>
            </a:r>
          </a:p>
          <a:p>
            <a:pPr lvl="2" indent="-288036" eaLnBrk="1" fontAlgn="auto" hangingPunct="1">
              <a:defRPr/>
            </a:pPr>
            <a:r>
              <a:rPr lang="en-US" altLang="el-GR" sz="2000" b="1" dirty="0"/>
              <a:t>Seamless</a:t>
            </a:r>
            <a:r>
              <a:rPr lang="en-US" altLang="el-GR" sz="2000" dirty="0"/>
              <a:t>: Yes, with monitoring compliance and triggering procedures for corrective actions when required</a:t>
            </a:r>
          </a:p>
        </p:txBody>
      </p:sp>
      <p:sp>
        <p:nvSpPr>
          <p:cNvPr id="55300" name="Θέση αριθμού διαφάνειας 3">
            <a:extLst>
              <a:ext uri="{FF2B5EF4-FFF2-40B4-BE49-F238E27FC236}">
                <a16:creationId xmlns:a16="http://schemas.microsoft.com/office/drawing/2014/main" id="{319F6FF7-C609-49C8-9CD3-2ECD39768A5F}"/>
              </a:ext>
            </a:extLst>
          </p:cNvPr>
          <p:cNvSpPr>
            <a:spLocks noGrp="1"/>
          </p:cNvSpPr>
          <p:nvPr>
            <p:ph type="sldNum" sz="quarter" idx="4294967295"/>
          </p:nvPr>
        </p:nvSpPr>
        <p:spPr bwMode="auto">
          <a:xfrm>
            <a:off x="8174038" y="6453188"/>
            <a:ext cx="698500" cy="4048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defRPr>
            </a:lvl9pPr>
          </a:lstStyle>
          <a:p>
            <a:pPr algn="l" eaLnBrk="0" hangingPunct="0"/>
            <a:fld id="{59550609-CF4D-4965-BA5A-50FCBEB82665}" type="slidenum">
              <a:rPr lang="el-GR" altLang="el-GR" sz="1800" smtClean="0">
                <a:latin typeface="Tahoma" panose="020B0604030504040204" pitchFamily="34" charset="0"/>
              </a:rPr>
              <a:pPr algn="l" eaLnBrk="0" hangingPunct="0"/>
              <a:t>34</a:t>
            </a:fld>
            <a:endParaRPr lang="el-GR" altLang="el-GR" sz="1800">
              <a:latin typeface="Tahoma" panose="020B0604030504040204" pitchFamily="34" charset="0"/>
            </a:endParaRPr>
          </a:p>
        </p:txBody>
      </p:sp>
    </p:spTree>
    <p:extLst>
      <p:ext uri="{BB962C8B-B14F-4D97-AF65-F5344CB8AC3E}">
        <p14:creationId xmlns:p14="http://schemas.microsoft.com/office/powerpoint/2010/main" val="116885397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Τίτλος 1">
            <a:extLst>
              <a:ext uri="{FF2B5EF4-FFF2-40B4-BE49-F238E27FC236}">
                <a16:creationId xmlns:a16="http://schemas.microsoft.com/office/drawing/2014/main" id="{11231E52-8F6A-4751-8F36-7F75D0006D55}"/>
              </a:ext>
            </a:extLst>
          </p:cNvPr>
          <p:cNvSpPr>
            <a:spLocks noGrp="1"/>
          </p:cNvSpPr>
          <p:nvPr>
            <p:ph type="title"/>
          </p:nvPr>
        </p:nvSpPr>
        <p:spPr>
          <a:xfrm>
            <a:off x="900113" y="673100"/>
            <a:ext cx="6775450" cy="1027113"/>
          </a:xfrm>
        </p:spPr>
        <p:txBody>
          <a:bodyPr/>
          <a:lstStyle/>
          <a:p>
            <a:r>
              <a:rPr lang="en-US" altLang="el-GR"/>
              <a:t>IMAPS Online Questionnaire</a:t>
            </a:r>
            <a:endParaRPr lang="el-GR" altLang="el-GR"/>
          </a:p>
        </p:txBody>
      </p:sp>
      <p:sp>
        <p:nvSpPr>
          <p:cNvPr id="56323" name="Θέση περιεχομένου 2">
            <a:extLst>
              <a:ext uri="{FF2B5EF4-FFF2-40B4-BE49-F238E27FC236}">
                <a16:creationId xmlns:a16="http://schemas.microsoft.com/office/drawing/2014/main" id="{D69B2ABC-9E34-45D2-A4AD-028DC3628FD5}"/>
              </a:ext>
            </a:extLst>
          </p:cNvPr>
          <p:cNvSpPr>
            <a:spLocks noGrp="1"/>
          </p:cNvSpPr>
          <p:nvPr>
            <p:ph idx="1"/>
          </p:nvPr>
        </p:nvSpPr>
        <p:spPr>
          <a:xfrm>
            <a:off x="900113" y="1844675"/>
            <a:ext cx="7488237" cy="4022725"/>
          </a:xfrm>
        </p:spPr>
        <p:txBody>
          <a:bodyPr/>
          <a:lstStyle/>
          <a:p>
            <a:r>
              <a:rPr lang="en-US" altLang="el-GR"/>
              <a:t>Practice</a:t>
            </a:r>
          </a:p>
          <a:p>
            <a:r>
              <a:rPr lang="en-US" altLang="el-GR">
                <a:hlinkClick r:id="rId2"/>
              </a:rPr>
              <a:t>https://ec.europa.eu/eusurvey/runner/IMAPS</a:t>
            </a:r>
            <a:r>
              <a:rPr lang="en-US" altLang="el-GR"/>
              <a:t> </a:t>
            </a:r>
          </a:p>
          <a:p>
            <a:pPr lvl="1"/>
            <a:endParaRPr lang="el-GR" altLang="el-GR"/>
          </a:p>
        </p:txBody>
      </p:sp>
    </p:spTree>
    <p:extLst>
      <p:ext uri="{BB962C8B-B14F-4D97-AF65-F5344CB8AC3E}">
        <p14:creationId xmlns:p14="http://schemas.microsoft.com/office/powerpoint/2010/main" val="304487420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Τίτλος 1">
            <a:extLst>
              <a:ext uri="{FF2B5EF4-FFF2-40B4-BE49-F238E27FC236}">
                <a16:creationId xmlns:a16="http://schemas.microsoft.com/office/drawing/2014/main" id="{7C32F22E-9FE2-4482-AD5A-AE9CF6845C85}"/>
              </a:ext>
            </a:extLst>
          </p:cNvPr>
          <p:cNvSpPr>
            <a:spLocks noGrp="1"/>
          </p:cNvSpPr>
          <p:nvPr>
            <p:ph type="title"/>
          </p:nvPr>
        </p:nvSpPr>
        <p:spPr>
          <a:xfrm>
            <a:off x="1256506" y="-36513"/>
            <a:ext cx="6775450" cy="1027113"/>
          </a:xfrm>
        </p:spPr>
        <p:txBody>
          <a:bodyPr/>
          <a:lstStyle/>
          <a:p>
            <a:r>
              <a:rPr lang="en-US" altLang="el-GR" dirty="0"/>
              <a:t>IMM Configuration Scope</a:t>
            </a:r>
            <a:endParaRPr lang="el-GR" altLang="el-GR" dirty="0"/>
          </a:p>
        </p:txBody>
      </p:sp>
      <p:sp>
        <p:nvSpPr>
          <p:cNvPr id="21507" name="Θέση περιεχομένου 2">
            <a:extLst>
              <a:ext uri="{FF2B5EF4-FFF2-40B4-BE49-F238E27FC236}">
                <a16:creationId xmlns:a16="http://schemas.microsoft.com/office/drawing/2014/main" id="{5082AF46-A5C7-4EAF-B6FB-704271CC26BB}"/>
              </a:ext>
            </a:extLst>
          </p:cNvPr>
          <p:cNvSpPr>
            <a:spLocks noGrp="1"/>
          </p:cNvSpPr>
          <p:nvPr>
            <p:ph idx="1"/>
          </p:nvPr>
        </p:nvSpPr>
        <p:spPr>
          <a:xfrm>
            <a:off x="900112" y="990600"/>
            <a:ext cx="7488237" cy="4022725"/>
          </a:xfrm>
        </p:spPr>
        <p:txBody>
          <a:bodyPr/>
          <a:lstStyle/>
          <a:p>
            <a:r>
              <a:rPr lang="en-US" altLang="el-GR" dirty="0"/>
              <a:t>To obtain more accurate Assessment Results</a:t>
            </a:r>
          </a:p>
          <a:p>
            <a:r>
              <a:rPr lang="en-US" altLang="el-GR" dirty="0"/>
              <a:t>To facilitate benchmarking methodology in specific areas (domain specific)</a:t>
            </a:r>
          </a:p>
          <a:p>
            <a:r>
              <a:rPr lang="en-US" altLang="el-GR" dirty="0"/>
              <a:t>To facilitate benchmarking methodology in different country context</a:t>
            </a:r>
          </a:p>
          <a:p>
            <a:r>
              <a:rPr lang="en-US" altLang="el-GR" dirty="0"/>
              <a:t>To Facilitate assessment at National and Local level</a:t>
            </a:r>
            <a:endParaRPr lang="el-GR" altLang="el-GR" dirty="0"/>
          </a:p>
        </p:txBody>
      </p:sp>
    </p:spTree>
    <p:extLst>
      <p:ext uri="{BB962C8B-B14F-4D97-AF65-F5344CB8AC3E}">
        <p14:creationId xmlns:p14="http://schemas.microsoft.com/office/powerpoint/2010/main" val="419232128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Τίτλος 1">
            <a:extLst>
              <a:ext uri="{FF2B5EF4-FFF2-40B4-BE49-F238E27FC236}">
                <a16:creationId xmlns:a16="http://schemas.microsoft.com/office/drawing/2014/main" id="{BC8B0E00-6C78-4739-9836-50543579A77A}"/>
              </a:ext>
            </a:extLst>
          </p:cNvPr>
          <p:cNvSpPr>
            <a:spLocks noGrp="1"/>
          </p:cNvSpPr>
          <p:nvPr>
            <p:ph type="title"/>
          </p:nvPr>
        </p:nvSpPr>
        <p:spPr>
          <a:xfrm>
            <a:off x="1243320" y="214313"/>
            <a:ext cx="7739486" cy="776287"/>
          </a:xfrm>
        </p:spPr>
        <p:txBody>
          <a:bodyPr/>
          <a:lstStyle/>
          <a:p>
            <a:r>
              <a:rPr lang="en-US" altLang="el-GR" dirty="0"/>
              <a:t>IMM Configuration aspects</a:t>
            </a:r>
            <a:endParaRPr lang="el-GR" altLang="el-GR" dirty="0"/>
          </a:p>
        </p:txBody>
      </p:sp>
      <p:sp>
        <p:nvSpPr>
          <p:cNvPr id="22531" name="Θέση περιεχομένου 2">
            <a:extLst>
              <a:ext uri="{FF2B5EF4-FFF2-40B4-BE49-F238E27FC236}">
                <a16:creationId xmlns:a16="http://schemas.microsoft.com/office/drawing/2014/main" id="{D74A03C4-E414-44AC-A253-2186120AC900}"/>
              </a:ext>
            </a:extLst>
          </p:cNvPr>
          <p:cNvSpPr>
            <a:spLocks noGrp="1"/>
          </p:cNvSpPr>
          <p:nvPr>
            <p:ph sz="half" idx="1"/>
          </p:nvPr>
        </p:nvSpPr>
        <p:spPr>
          <a:xfrm>
            <a:off x="971600" y="1063278"/>
            <a:ext cx="3335338" cy="4525962"/>
          </a:xfrm>
        </p:spPr>
        <p:txBody>
          <a:bodyPr/>
          <a:lstStyle/>
          <a:p>
            <a:r>
              <a:rPr lang="en-US" altLang="el-GR" sz="1600" b="1" dirty="0"/>
              <a:t>Domain specific</a:t>
            </a:r>
            <a:r>
              <a:rPr lang="en-US" altLang="el-GR" sz="1600" dirty="0"/>
              <a:t> – As opposed to being </a:t>
            </a:r>
            <a:r>
              <a:rPr lang="en-US" altLang="el-GR" sz="1600" b="1" dirty="0"/>
              <a:t>domain agnostic</a:t>
            </a:r>
            <a:r>
              <a:rPr lang="en-US" altLang="el-GR" sz="1600" dirty="0"/>
              <a:t>, the IMM could be made domain specific. This would mean to configure (some of the IMM’s) parameters to fit a specific government domain. Example: “an eProcurement specific IMM”,</a:t>
            </a:r>
          </a:p>
          <a:p>
            <a:r>
              <a:rPr lang="en-US" altLang="el-GR" sz="1600" b="1" dirty="0"/>
              <a:t>Institutional level specific</a:t>
            </a:r>
            <a:r>
              <a:rPr lang="en-US" altLang="el-GR" sz="1600" dirty="0"/>
              <a:t> – As opposed to being institutional level agnostic, the IMM could be made institutional level specific. This would mean to configure (some of the IMM’s) parameters to fit a specific institutional level. Example: “a Member State level IMM”.</a:t>
            </a:r>
          </a:p>
          <a:p>
            <a:endParaRPr lang="el-GR" altLang="el-GR" sz="1600" dirty="0"/>
          </a:p>
        </p:txBody>
      </p:sp>
      <p:pic>
        <p:nvPicPr>
          <p:cNvPr id="22532" name="Picture 2">
            <a:extLst>
              <a:ext uri="{FF2B5EF4-FFF2-40B4-BE49-F238E27FC236}">
                <a16:creationId xmlns:a16="http://schemas.microsoft.com/office/drawing/2014/main" id="{6007DCF5-9C9D-4FBA-A86E-45EDA6C462A2}"/>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4213225" y="1341438"/>
            <a:ext cx="4546600" cy="4319587"/>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cmpd="sng">
                <a:solidFill>
                  <a:schemeClr val="tx1"/>
                </a:solidFill>
                <a:prstDash val="solid"/>
                <a:miter lim="800000"/>
                <a:headEnd type="none" w="sm" len="sm"/>
                <a:tailEnd type="none" w="sm" len="sm"/>
              </a14:hiddenLine>
            </a:ext>
            <a:ext uri="{AF507438-7753-43E0-B8FC-AC1667EBCBE1}">
              <a14:hiddenEffects xmlns:a14="http://schemas.microsoft.com/office/drawing/2010/main">
                <a:effectLst>
                  <a:outerShdw dist="53882" dir="13500000" algn="ctr" rotWithShape="0">
                    <a:schemeClr val="bg2">
                      <a:alpha val="50000"/>
                    </a:schemeClr>
                  </a:outerShdw>
                </a:effectLst>
              </a14:hiddenEffects>
            </a:ext>
          </a:extLst>
        </p:spPr>
      </p:pic>
    </p:spTree>
    <p:extLst>
      <p:ext uri="{BB962C8B-B14F-4D97-AF65-F5344CB8AC3E}">
        <p14:creationId xmlns:p14="http://schemas.microsoft.com/office/powerpoint/2010/main" val="184730735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Τίτλος 1">
            <a:extLst>
              <a:ext uri="{FF2B5EF4-FFF2-40B4-BE49-F238E27FC236}">
                <a16:creationId xmlns:a16="http://schemas.microsoft.com/office/drawing/2014/main" id="{035391DF-AA46-4E42-BB01-9A288B033ABB}"/>
              </a:ext>
            </a:extLst>
          </p:cNvPr>
          <p:cNvSpPr>
            <a:spLocks noGrp="1"/>
          </p:cNvSpPr>
          <p:nvPr>
            <p:ph type="title"/>
          </p:nvPr>
        </p:nvSpPr>
        <p:spPr>
          <a:xfrm>
            <a:off x="1259631" y="115888"/>
            <a:ext cx="6768753" cy="648816"/>
          </a:xfrm>
        </p:spPr>
        <p:txBody>
          <a:bodyPr/>
          <a:lstStyle/>
          <a:p>
            <a:r>
              <a:rPr lang="en-GB" altLang="el-GR" dirty="0"/>
              <a:t>IMM configuration options (1)</a:t>
            </a:r>
            <a:endParaRPr lang="el-GR" altLang="el-GR" dirty="0"/>
          </a:p>
        </p:txBody>
      </p:sp>
      <p:graphicFrame>
        <p:nvGraphicFramePr>
          <p:cNvPr id="7" name="Θέση περιεχομένου 6">
            <a:extLst>
              <a:ext uri="{FF2B5EF4-FFF2-40B4-BE49-F238E27FC236}">
                <a16:creationId xmlns:a16="http://schemas.microsoft.com/office/drawing/2014/main" id="{383FD772-A58F-4A1E-9095-8347F4908F9B}"/>
              </a:ext>
            </a:extLst>
          </p:cNvPr>
          <p:cNvGraphicFramePr>
            <a:graphicFrameLocks noGrp="1"/>
          </p:cNvGraphicFramePr>
          <p:nvPr>
            <p:ph idx="1"/>
            <p:extLst>
              <p:ext uri="{D42A27DB-BD31-4B8C-83A1-F6EECF244321}">
                <p14:modId xmlns:p14="http://schemas.microsoft.com/office/powerpoint/2010/main" val="2583847929"/>
              </p:ext>
            </p:extLst>
          </p:nvPr>
        </p:nvGraphicFramePr>
        <p:xfrm>
          <a:off x="755650" y="868232"/>
          <a:ext cx="8064500" cy="5369080"/>
        </p:xfrm>
        <a:graphic>
          <a:graphicData uri="http://schemas.openxmlformats.org/drawingml/2006/table">
            <a:tbl>
              <a:tblPr firstRow="1" bandRow="1">
                <a:tableStyleId>{5C22544A-7EE6-4342-B048-85BDC9FD1C3A}</a:tableStyleId>
              </a:tblPr>
              <a:tblGrid>
                <a:gridCol w="2160134">
                  <a:extLst>
                    <a:ext uri="{9D8B030D-6E8A-4147-A177-3AD203B41FA5}">
                      <a16:colId xmlns:a16="http://schemas.microsoft.com/office/drawing/2014/main" val="20000"/>
                    </a:ext>
                  </a:extLst>
                </a:gridCol>
                <a:gridCol w="5904366">
                  <a:extLst>
                    <a:ext uri="{9D8B030D-6E8A-4147-A177-3AD203B41FA5}">
                      <a16:colId xmlns:a16="http://schemas.microsoft.com/office/drawing/2014/main" val="20001"/>
                    </a:ext>
                  </a:extLst>
                </a:gridCol>
              </a:tblGrid>
              <a:tr h="518105">
                <a:tc>
                  <a:txBody>
                    <a:bodyPr/>
                    <a:lstStyle/>
                    <a:p>
                      <a:r>
                        <a:rPr lang="en-US" sz="1400" dirty="0"/>
                        <a:t>Public service domain</a:t>
                      </a:r>
                    </a:p>
                  </a:txBody>
                  <a:tcPr marL="91436" marR="91436" marT="45700" marB="45700"/>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1400" dirty="0"/>
                        <a:t>Example public services</a:t>
                      </a:r>
                    </a:p>
                    <a:p>
                      <a:endParaRPr lang="el-GR" sz="1400" dirty="0"/>
                    </a:p>
                  </a:txBody>
                  <a:tcPr marL="91436" marR="91436" marT="45700" marB="45700"/>
                </a:tc>
                <a:extLst>
                  <a:ext uri="{0D108BD9-81ED-4DB2-BD59-A6C34878D82A}">
                    <a16:rowId xmlns:a16="http://schemas.microsoft.com/office/drawing/2014/main" val="10000"/>
                  </a:ext>
                </a:extLst>
              </a:tr>
              <a:tr h="731457">
                <a:tc>
                  <a:txBody>
                    <a:bodyPr/>
                    <a:lstStyle/>
                    <a:p>
                      <a:r>
                        <a:rPr lang="en-US" sz="1400" dirty="0"/>
                        <a:t>Business development</a:t>
                      </a:r>
                    </a:p>
                    <a:p>
                      <a:endParaRPr lang="el-GR" sz="1400" dirty="0"/>
                    </a:p>
                  </a:txBody>
                  <a:tcPr marL="91436" marR="91436" marT="45700" marB="45700"/>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1400" dirty="0"/>
                        <a:t>Start-up of a company, Public procurement, Registration of patents, trademarks and designs, Consumer protection, labelling and packaging</a:t>
                      </a:r>
                    </a:p>
                    <a:p>
                      <a:endParaRPr lang="el-GR" sz="1400" dirty="0"/>
                    </a:p>
                  </a:txBody>
                  <a:tcPr marL="91436" marR="91436" marT="45700" marB="45700"/>
                </a:tc>
                <a:extLst>
                  <a:ext uri="{0D108BD9-81ED-4DB2-BD59-A6C34878D82A}">
                    <a16:rowId xmlns:a16="http://schemas.microsoft.com/office/drawing/2014/main" val="10001"/>
                  </a:ext>
                </a:extLst>
              </a:tr>
              <a:tr h="731457">
                <a:tc>
                  <a:txBody>
                    <a:bodyPr/>
                    <a:lstStyle/>
                    <a:p>
                      <a:r>
                        <a:rPr lang="en-US" sz="1400" dirty="0"/>
                        <a:t>Certificates and licenses</a:t>
                      </a:r>
                    </a:p>
                    <a:p>
                      <a:endParaRPr lang="el-GR" sz="1400" dirty="0"/>
                    </a:p>
                  </a:txBody>
                  <a:tcPr marL="91436" marR="91436" marT="45700" marB="45700"/>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1400" dirty="0"/>
                        <a:t>Birth and marriage certificates, Driving </a:t>
                      </a:r>
                      <a:r>
                        <a:rPr lang="en-US" sz="1400" dirty="0" err="1"/>
                        <a:t>licences</a:t>
                      </a:r>
                      <a:r>
                        <a:rPr lang="en-US" sz="1400" dirty="0"/>
                        <a:t>, Passports and visas, Residence and working permits, Car registration</a:t>
                      </a:r>
                    </a:p>
                    <a:p>
                      <a:endParaRPr lang="el-GR" sz="1400" dirty="0"/>
                    </a:p>
                  </a:txBody>
                  <a:tcPr marL="91436" marR="91436" marT="45700" marB="45700"/>
                </a:tc>
                <a:extLst>
                  <a:ext uri="{0D108BD9-81ED-4DB2-BD59-A6C34878D82A}">
                    <a16:rowId xmlns:a16="http://schemas.microsoft.com/office/drawing/2014/main" val="10002"/>
                  </a:ext>
                </a:extLst>
              </a:tr>
              <a:tr h="518105">
                <a:tc>
                  <a:txBody>
                    <a:bodyPr/>
                    <a:lstStyle/>
                    <a:p>
                      <a:r>
                        <a:rPr lang="en-US" sz="1400" dirty="0"/>
                        <a:t>Education</a:t>
                      </a:r>
                    </a:p>
                    <a:p>
                      <a:endParaRPr lang="el-GR" sz="1400" dirty="0"/>
                    </a:p>
                  </a:txBody>
                  <a:tcPr marL="91436" marR="91436" marT="45700" marB="45700"/>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1400" dirty="0"/>
                        <a:t>Enrolment in schools and universities, Study grants</a:t>
                      </a:r>
                    </a:p>
                    <a:p>
                      <a:endParaRPr lang="el-GR" sz="1400" dirty="0"/>
                    </a:p>
                  </a:txBody>
                  <a:tcPr marL="91436" marR="91436" marT="45700" marB="45700"/>
                </a:tc>
                <a:extLst>
                  <a:ext uri="{0D108BD9-81ED-4DB2-BD59-A6C34878D82A}">
                    <a16:rowId xmlns:a16="http://schemas.microsoft.com/office/drawing/2014/main" val="10003"/>
                  </a:ext>
                </a:extLst>
              </a:tr>
              <a:tr h="518105">
                <a:tc>
                  <a:txBody>
                    <a:bodyPr/>
                    <a:lstStyle/>
                    <a:p>
                      <a:r>
                        <a:rPr lang="en-US" sz="1400" dirty="0"/>
                        <a:t>Taxes for citizens</a:t>
                      </a:r>
                    </a:p>
                    <a:p>
                      <a:endParaRPr lang="el-GR" sz="1400" dirty="0"/>
                    </a:p>
                  </a:txBody>
                  <a:tcPr marL="91436" marR="91436" marT="45700" marB="45700"/>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1400" dirty="0"/>
                        <a:t>Online Tax</a:t>
                      </a:r>
                    </a:p>
                    <a:p>
                      <a:endParaRPr lang="el-GR" sz="1400" dirty="0"/>
                    </a:p>
                  </a:txBody>
                  <a:tcPr marL="91436" marR="91436" marT="45700" marB="45700"/>
                </a:tc>
                <a:extLst>
                  <a:ext uri="{0D108BD9-81ED-4DB2-BD59-A6C34878D82A}">
                    <a16:rowId xmlns:a16="http://schemas.microsoft.com/office/drawing/2014/main" val="10004"/>
                  </a:ext>
                </a:extLst>
              </a:tr>
              <a:tr h="731457">
                <a:tc>
                  <a:txBody>
                    <a:bodyPr/>
                    <a:lstStyle/>
                    <a:p>
                      <a:r>
                        <a:rPr lang="en-US" sz="1400" dirty="0"/>
                        <a:t>Social security</a:t>
                      </a:r>
                    </a:p>
                    <a:p>
                      <a:endParaRPr lang="el-GR" sz="1400" dirty="0"/>
                    </a:p>
                  </a:txBody>
                  <a:tcPr marL="91436" marR="91436" marT="45700" marB="45700"/>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1400" dirty="0"/>
                        <a:t>Information services for social security systems, Unemployment benefits, Child allowances, Pensions, Public health insurance</a:t>
                      </a:r>
                    </a:p>
                    <a:p>
                      <a:endParaRPr lang="el-GR" sz="1400" dirty="0"/>
                    </a:p>
                  </a:txBody>
                  <a:tcPr marL="91436" marR="91436" marT="45700" marB="45700"/>
                </a:tc>
                <a:extLst>
                  <a:ext uri="{0D108BD9-81ED-4DB2-BD59-A6C34878D82A}">
                    <a16:rowId xmlns:a16="http://schemas.microsoft.com/office/drawing/2014/main" val="10005"/>
                  </a:ext>
                </a:extLst>
              </a:tr>
              <a:tr h="731457">
                <a:tc>
                  <a:txBody>
                    <a:bodyPr/>
                    <a:lstStyle/>
                    <a:p>
                      <a:r>
                        <a:rPr lang="en-US" sz="1400" dirty="0"/>
                        <a:t>Supply of statistical data</a:t>
                      </a:r>
                    </a:p>
                  </a:txBody>
                  <a:tcPr marL="91436" marR="91436" marT="45700" marB="45700"/>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1400" dirty="0"/>
                        <a:t>Tax for businesses, VAT refunding, Information of tax incentives, Declaration of exercise goods</a:t>
                      </a:r>
                    </a:p>
                    <a:p>
                      <a:endParaRPr lang="el-GR" sz="1400" dirty="0"/>
                    </a:p>
                  </a:txBody>
                  <a:tcPr marL="91436" marR="91436" marT="45700" marB="45700"/>
                </a:tc>
                <a:extLst>
                  <a:ext uri="{0D108BD9-81ED-4DB2-BD59-A6C34878D82A}">
                    <a16:rowId xmlns:a16="http://schemas.microsoft.com/office/drawing/2014/main" val="10006"/>
                  </a:ext>
                </a:extLst>
              </a:tr>
              <a:tr h="518105">
                <a:tc>
                  <a:txBody>
                    <a:bodyPr/>
                    <a:lstStyle/>
                    <a:p>
                      <a:r>
                        <a:rPr lang="en-US" sz="1400" dirty="0"/>
                        <a:t>Work</a:t>
                      </a:r>
                    </a:p>
                    <a:p>
                      <a:endParaRPr lang="el-GR" sz="1400" dirty="0"/>
                    </a:p>
                  </a:txBody>
                  <a:tcPr marL="91436" marR="91436" marT="45700" marB="45700"/>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1400" dirty="0"/>
                        <a:t>Recognition of qualifications and diplomas, Job search</a:t>
                      </a:r>
                    </a:p>
                    <a:p>
                      <a:endParaRPr lang="el-GR" sz="1400" dirty="0"/>
                    </a:p>
                  </a:txBody>
                  <a:tcPr marL="91436" marR="91436" marT="45700" marB="45700"/>
                </a:tc>
                <a:extLst>
                  <a:ext uri="{0D108BD9-81ED-4DB2-BD59-A6C34878D82A}">
                    <a16:rowId xmlns:a16="http://schemas.microsoft.com/office/drawing/2014/main" val="10007"/>
                  </a:ext>
                </a:extLst>
              </a:tr>
              <a:tr h="370680">
                <a:tc>
                  <a:txBody>
                    <a:bodyPr/>
                    <a:lstStyle/>
                    <a:p>
                      <a:r>
                        <a:rPr lang="en-US" sz="1400" dirty="0"/>
                        <a:t>Customs</a:t>
                      </a:r>
                    </a:p>
                  </a:txBody>
                  <a:tcPr marL="91436" marR="91436" marT="45700" marB="45700"/>
                </a:tc>
                <a:tc>
                  <a:txBody>
                    <a:bodyPr/>
                    <a:lstStyle/>
                    <a:p>
                      <a:r>
                        <a:rPr lang="en-US" sz="1400" dirty="0"/>
                        <a:t>Information on customs duties, Customs declarations</a:t>
                      </a:r>
                      <a:endParaRPr lang="el-GR" sz="1400" dirty="0"/>
                    </a:p>
                  </a:txBody>
                  <a:tcPr marL="91436" marR="91436" marT="45700" marB="45700"/>
                </a:tc>
                <a:extLst>
                  <a:ext uri="{0D108BD9-81ED-4DB2-BD59-A6C34878D82A}">
                    <a16:rowId xmlns:a16="http://schemas.microsoft.com/office/drawing/2014/main" val="10008"/>
                  </a:ext>
                </a:extLst>
              </a:tr>
            </a:tbl>
          </a:graphicData>
        </a:graphic>
      </p:graphicFrame>
      <p:sp>
        <p:nvSpPr>
          <p:cNvPr id="23587" name="Θέση αριθμού διαφάνειας 4">
            <a:extLst>
              <a:ext uri="{FF2B5EF4-FFF2-40B4-BE49-F238E27FC236}">
                <a16:creationId xmlns:a16="http://schemas.microsoft.com/office/drawing/2014/main" id="{A255F1AC-E5A0-4A32-BDA1-3C6796D41FB0}"/>
              </a:ext>
            </a:extLst>
          </p:cNvPr>
          <p:cNvSpPr>
            <a:spLocks noGrp="1"/>
          </p:cNvSpPr>
          <p:nvPr>
            <p:ph type="sldNum" sz="quarter" idx="4294967295"/>
          </p:nvPr>
        </p:nvSpPr>
        <p:spPr bwMode="auto">
          <a:xfrm>
            <a:off x="7947025" y="6453188"/>
            <a:ext cx="1196975" cy="4048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defRPr>
            </a:lvl9pPr>
          </a:lstStyle>
          <a:p>
            <a:pPr algn="l" eaLnBrk="0" hangingPunct="0"/>
            <a:fld id="{302E932D-B035-42D3-B7FA-8FEA6D174C32}" type="slidenum">
              <a:rPr lang="el-GR" altLang="el-GR" sz="1800">
                <a:solidFill>
                  <a:schemeClr val="tx2"/>
                </a:solidFill>
              </a:rPr>
              <a:pPr algn="l" eaLnBrk="0" hangingPunct="0"/>
              <a:t>38</a:t>
            </a:fld>
            <a:endParaRPr lang="el-GR" altLang="el-GR" sz="1800">
              <a:solidFill>
                <a:schemeClr val="tx2"/>
              </a:solidFill>
            </a:endParaRPr>
          </a:p>
        </p:txBody>
      </p:sp>
    </p:spTree>
    <p:extLst>
      <p:ext uri="{BB962C8B-B14F-4D97-AF65-F5344CB8AC3E}">
        <p14:creationId xmlns:p14="http://schemas.microsoft.com/office/powerpoint/2010/main" val="223046161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Τίτλος 1">
            <a:extLst>
              <a:ext uri="{FF2B5EF4-FFF2-40B4-BE49-F238E27FC236}">
                <a16:creationId xmlns:a16="http://schemas.microsoft.com/office/drawing/2014/main" id="{24FC4BD8-7E0C-4801-9930-D3D154F044C9}"/>
              </a:ext>
            </a:extLst>
          </p:cNvPr>
          <p:cNvSpPr>
            <a:spLocks noGrp="1"/>
          </p:cNvSpPr>
          <p:nvPr>
            <p:ph type="title"/>
          </p:nvPr>
        </p:nvSpPr>
        <p:spPr>
          <a:xfrm>
            <a:off x="1180926" y="116632"/>
            <a:ext cx="6775450" cy="646336"/>
          </a:xfrm>
        </p:spPr>
        <p:txBody>
          <a:bodyPr/>
          <a:lstStyle/>
          <a:p>
            <a:r>
              <a:rPr lang="en-GB" altLang="el-GR" dirty="0"/>
              <a:t>IMM configuration options (2)</a:t>
            </a:r>
            <a:endParaRPr lang="el-GR" altLang="el-GR" dirty="0"/>
          </a:p>
        </p:txBody>
      </p:sp>
      <p:sp>
        <p:nvSpPr>
          <p:cNvPr id="24579" name="Θέση περιεχομένου 2">
            <a:extLst>
              <a:ext uri="{FF2B5EF4-FFF2-40B4-BE49-F238E27FC236}">
                <a16:creationId xmlns:a16="http://schemas.microsoft.com/office/drawing/2014/main" id="{985E93AB-FAF8-4D50-BC33-87972A26251B}"/>
              </a:ext>
            </a:extLst>
          </p:cNvPr>
          <p:cNvSpPr>
            <a:spLocks noGrp="1"/>
          </p:cNvSpPr>
          <p:nvPr>
            <p:ph idx="1"/>
          </p:nvPr>
        </p:nvSpPr>
        <p:spPr>
          <a:xfrm>
            <a:off x="898599" y="764704"/>
            <a:ext cx="7489825" cy="4022725"/>
          </a:xfrm>
        </p:spPr>
        <p:txBody>
          <a:bodyPr/>
          <a:lstStyle/>
          <a:p>
            <a:r>
              <a:rPr lang="en-GB" altLang="el-GR" sz="2000" dirty="0"/>
              <a:t>Business process configuration</a:t>
            </a:r>
          </a:p>
          <a:p>
            <a:pPr lvl="1"/>
            <a:r>
              <a:rPr lang="en-GB" altLang="el-GR" sz="1800" dirty="0"/>
              <a:t>e.g. e-procurement e-access, e-notification, e-invoicing, e-tendering</a:t>
            </a:r>
          </a:p>
          <a:p>
            <a:r>
              <a:rPr lang="en-GB" altLang="el-GR" sz="2000" dirty="0"/>
              <a:t>Institutional level configuration</a:t>
            </a:r>
          </a:p>
          <a:p>
            <a:pPr lvl="1"/>
            <a:r>
              <a:rPr lang="en-US" altLang="el-GR" sz="1800" dirty="0"/>
              <a:t>European level</a:t>
            </a:r>
          </a:p>
          <a:p>
            <a:pPr lvl="1"/>
            <a:r>
              <a:rPr lang="en-US" altLang="el-GR" sz="1800" dirty="0"/>
              <a:t>National level</a:t>
            </a:r>
          </a:p>
          <a:p>
            <a:pPr lvl="1"/>
            <a:r>
              <a:rPr lang="en-US" altLang="el-GR" sz="1800" dirty="0"/>
              <a:t>Sub-national level</a:t>
            </a:r>
          </a:p>
          <a:p>
            <a:r>
              <a:rPr lang="en-US" altLang="el-GR" sz="2000" dirty="0"/>
              <a:t>Need to standardize at the semantic &amp; technical levels</a:t>
            </a:r>
          </a:p>
          <a:p>
            <a:pPr lvl="1"/>
            <a:r>
              <a:rPr lang="en-US" altLang="el-GR" sz="1800" dirty="0"/>
              <a:t>Customs</a:t>
            </a:r>
          </a:p>
          <a:p>
            <a:r>
              <a:rPr lang="en-US" altLang="el-GR" sz="2000" dirty="0"/>
              <a:t>Need for harmonized business processes</a:t>
            </a:r>
          </a:p>
          <a:p>
            <a:pPr lvl="1"/>
            <a:r>
              <a:rPr lang="en-US" altLang="el-GR" sz="1800" dirty="0"/>
              <a:t>e-prescription</a:t>
            </a:r>
          </a:p>
          <a:p>
            <a:r>
              <a:rPr lang="en-GB" altLang="el-GR" sz="2000" dirty="0"/>
              <a:t>Need to exchange data</a:t>
            </a:r>
          </a:p>
          <a:p>
            <a:pPr lvl="1"/>
            <a:r>
              <a:rPr lang="en-GB" altLang="el-GR" sz="1800" dirty="0"/>
              <a:t>Business Registries interconnection</a:t>
            </a:r>
          </a:p>
          <a:p>
            <a:r>
              <a:rPr lang="en-GB" altLang="el-GR" sz="2000" dirty="0"/>
              <a:t>Provide generic services for reuse</a:t>
            </a:r>
          </a:p>
          <a:p>
            <a:pPr lvl="1"/>
            <a:r>
              <a:rPr lang="en-GB" altLang="el-GR" sz="1800" dirty="0"/>
              <a:t>CEF building blocks (e-signatures, e-ID)</a:t>
            </a:r>
          </a:p>
        </p:txBody>
      </p:sp>
    </p:spTree>
    <p:extLst>
      <p:ext uri="{BB962C8B-B14F-4D97-AF65-F5344CB8AC3E}">
        <p14:creationId xmlns:p14="http://schemas.microsoft.com/office/powerpoint/2010/main" val="1838326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Τίτλος 1">
            <a:extLst>
              <a:ext uri="{FF2B5EF4-FFF2-40B4-BE49-F238E27FC236}">
                <a16:creationId xmlns:a16="http://schemas.microsoft.com/office/drawing/2014/main" id="{A72DE6F5-FF61-4901-B3AD-B6155D51D0BB}"/>
              </a:ext>
            </a:extLst>
          </p:cNvPr>
          <p:cNvSpPr>
            <a:spLocks noGrp="1"/>
          </p:cNvSpPr>
          <p:nvPr>
            <p:ph type="title"/>
          </p:nvPr>
        </p:nvSpPr>
        <p:spPr>
          <a:xfrm>
            <a:off x="1256506" y="242790"/>
            <a:ext cx="6775450" cy="1027112"/>
          </a:xfrm>
        </p:spPr>
        <p:txBody>
          <a:bodyPr/>
          <a:lstStyle/>
          <a:p>
            <a:r>
              <a:rPr lang="en-US" altLang="el-GR" sz="2800" b="1" dirty="0"/>
              <a:t>IMAPS Service Context (Question: A3, A4)</a:t>
            </a:r>
            <a:endParaRPr lang="el-GR" altLang="el-GR" dirty="0"/>
          </a:p>
        </p:txBody>
      </p:sp>
      <p:sp>
        <p:nvSpPr>
          <p:cNvPr id="23555" name="Θέση περιεχομένου 2">
            <a:extLst>
              <a:ext uri="{FF2B5EF4-FFF2-40B4-BE49-F238E27FC236}">
                <a16:creationId xmlns:a16="http://schemas.microsoft.com/office/drawing/2014/main" id="{FFCC5B0A-1E8E-4010-9C2F-01946D36D56A}"/>
              </a:ext>
            </a:extLst>
          </p:cNvPr>
          <p:cNvSpPr>
            <a:spLocks noGrp="1"/>
          </p:cNvSpPr>
          <p:nvPr>
            <p:ph idx="1"/>
          </p:nvPr>
        </p:nvSpPr>
        <p:spPr>
          <a:xfrm>
            <a:off x="900113" y="1844675"/>
            <a:ext cx="7488237" cy="4022725"/>
          </a:xfrm>
        </p:spPr>
        <p:txBody>
          <a:bodyPr rtlCol="0">
            <a:normAutofit lnSpcReduction="10000"/>
          </a:bodyPr>
          <a:lstStyle/>
          <a:p>
            <a:pPr eaLnBrk="1" hangingPunct="1">
              <a:defRPr/>
            </a:pPr>
            <a:r>
              <a:rPr lang="en-US" altLang="el-GR" sz="2800"/>
              <a:t>Questions:</a:t>
            </a:r>
          </a:p>
          <a:p>
            <a:pPr lvl="1" eaLnBrk="1" hangingPunct="1">
              <a:defRPr/>
            </a:pPr>
            <a:r>
              <a:rPr lang="en-GB" altLang="el-GR" sz="2400"/>
              <a:t>A3: Service owner 	</a:t>
            </a:r>
          </a:p>
          <a:p>
            <a:pPr lvl="2" eaLnBrk="1" hangingPunct="1">
              <a:defRPr/>
            </a:pPr>
            <a:r>
              <a:rPr lang="en-US" altLang="el-GR" sz="2000"/>
              <a:t>Which public administration is primarily responsible for providing the public service?</a:t>
            </a:r>
          </a:p>
          <a:p>
            <a:pPr lvl="1" eaLnBrk="1" hangingPunct="1">
              <a:defRPr/>
            </a:pPr>
            <a:r>
              <a:rPr lang="en-US" altLang="el-GR" sz="2400"/>
              <a:t>A3: Example tax administration</a:t>
            </a:r>
            <a:endParaRPr lang="en-GB" altLang="el-GR" sz="2400"/>
          </a:p>
          <a:p>
            <a:pPr lvl="1" eaLnBrk="1" hangingPunct="1">
              <a:defRPr/>
            </a:pPr>
            <a:r>
              <a:rPr lang="en-GB" altLang="el-GR" sz="2400"/>
              <a:t>A4: </a:t>
            </a:r>
            <a:r>
              <a:rPr lang="en-US" altLang="el-GR" sz="2400"/>
              <a:t>End user group to which the service is delivered</a:t>
            </a:r>
            <a:r>
              <a:rPr lang="en-GB" altLang="el-GR" sz="2400"/>
              <a:t> 	</a:t>
            </a:r>
          </a:p>
          <a:p>
            <a:pPr lvl="2" eaLnBrk="1" hangingPunct="1">
              <a:defRPr/>
            </a:pPr>
            <a:r>
              <a:rPr lang="en-US" altLang="el-GR" sz="2000"/>
              <a:t>What is the primary end user group to which the public service is delivered?</a:t>
            </a:r>
            <a:endParaRPr lang="en-GB" altLang="el-GR" sz="2000"/>
          </a:p>
          <a:p>
            <a:pPr lvl="1" eaLnBrk="1" hangingPunct="1">
              <a:defRPr/>
            </a:pPr>
            <a:r>
              <a:rPr lang="en-US" altLang="el-GR" sz="2400"/>
              <a:t>A4: Example A specific group of businesses e.g. tourims services</a:t>
            </a:r>
            <a:endParaRPr lang="el-GR" altLang="el-GR"/>
          </a:p>
        </p:txBody>
      </p:sp>
      <p:sp>
        <p:nvSpPr>
          <p:cNvPr id="24580" name="Θέση αριθμού διαφάνειας 3">
            <a:extLst>
              <a:ext uri="{FF2B5EF4-FFF2-40B4-BE49-F238E27FC236}">
                <a16:creationId xmlns:a16="http://schemas.microsoft.com/office/drawing/2014/main" id="{02A1158D-B561-40BB-A87F-BDE26FCA6DAA}"/>
              </a:ext>
            </a:extLst>
          </p:cNvPr>
          <p:cNvSpPr>
            <a:spLocks noGrp="1"/>
          </p:cNvSpPr>
          <p:nvPr>
            <p:ph type="sldNum" sz="quarter" idx="4294967295"/>
          </p:nvPr>
        </p:nvSpPr>
        <p:spPr bwMode="auto">
          <a:xfrm>
            <a:off x="8174038" y="6453188"/>
            <a:ext cx="698500" cy="4048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defRPr>
            </a:lvl9pPr>
          </a:lstStyle>
          <a:p>
            <a:pPr algn="l" eaLnBrk="0" hangingPunct="0"/>
            <a:fld id="{506A0C7E-36E3-41E1-B9D2-1014F68ABDA8}" type="slidenum">
              <a:rPr lang="el-GR" altLang="el-GR" sz="1800" smtClean="0">
                <a:latin typeface="Tahoma" panose="020B0604030504040204" pitchFamily="34" charset="0"/>
              </a:rPr>
              <a:pPr algn="l" eaLnBrk="0" hangingPunct="0"/>
              <a:t>4</a:t>
            </a:fld>
            <a:endParaRPr lang="el-GR" altLang="el-GR" sz="1800">
              <a:latin typeface="Tahoma" panose="020B0604030504040204" pitchFamily="34" charset="0"/>
            </a:endParaRPr>
          </a:p>
        </p:txBody>
      </p:sp>
    </p:spTree>
    <p:extLst>
      <p:ext uri="{BB962C8B-B14F-4D97-AF65-F5344CB8AC3E}">
        <p14:creationId xmlns:p14="http://schemas.microsoft.com/office/powerpoint/2010/main" val="203341252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Τίτλος 1">
            <a:extLst>
              <a:ext uri="{FF2B5EF4-FFF2-40B4-BE49-F238E27FC236}">
                <a16:creationId xmlns:a16="http://schemas.microsoft.com/office/drawing/2014/main" id="{47C41262-929F-497D-AD58-893E4E5AA59F}"/>
              </a:ext>
            </a:extLst>
          </p:cNvPr>
          <p:cNvSpPr>
            <a:spLocks noGrp="1"/>
          </p:cNvSpPr>
          <p:nvPr>
            <p:ph type="title"/>
          </p:nvPr>
        </p:nvSpPr>
        <p:spPr>
          <a:xfrm>
            <a:off x="1331640" y="188640"/>
            <a:ext cx="6775450" cy="718344"/>
          </a:xfrm>
        </p:spPr>
        <p:txBody>
          <a:bodyPr/>
          <a:lstStyle/>
          <a:p>
            <a:r>
              <a:rPr lang="en-US" altLang="el-GR" dirty="0"/>
              <a:t>Parameters to configure</a:t>
            </a:r>
            <a:endParaRPr lang="el-GR" altLang="el-GR" dirty="0"/>
          </a:p>
        </p:txBody>
      </p:sp>
      <p:sp>
        <p:nvSpPr>
          <p:cNvPr id="25603" name="Θέση περιεχομένου 2">
            <a:extLst>
              <a:ext uri="{FF2B5EF4-FFF2-40B4-BE49-F238E27FC236}">
                <a16:creationId xmlns:a16="http://schemas.microsoft.com/office/drawing/2014/main" id="{85D110CD-825D-480F-908E-FB79E2BCADD3}"/>
              </a:ext>
            </a:extLst>
          </p:cNvPr>
          <p:cNvSpPr>
            <a:spLocks noGrp="1"/>
          </p:cNvSpPr>
          <p:nvPr>
            <p:ph idx="1"/>
          </p:nvPr>
        </p:nvSpPr>
        <p:spPr>
          <a:xfrm>
            <a:off x="827881" y="906984"/>
            <a:ext cx="7488237" cy="4022725"/>
          </a:xfrm>
        </p:spPr>
        <p:txBody>
          <a:bodyPr/>
          <a:lstStyle/>
          <a:p>
            <a:r>
              <a:rPr lang="en-US" altLang="el-GR" dirty="0"/>
              <a:t>Landscaping (e.g. Federal State, Central State)</a:t>
            </a:r>
          </a:p>
          <a:p>
            <a:r>
              <a:rPr lang="en-US" altLang="el-GR" dirty="0"/>
              <a:t>Attributes (Questions focusing on specific attributes e.g. data structure related to patient summary)</a:t>
            </a:r>
          </a:p>
          <a:p>
            <a:r>
              <a:rPr lang="en-US" altLang="el-GR" dirty="0"/>
              <a:t>Answer options (specific standard e.g. </a:t>
            </a:r>
            <a:r>
              <a:rPr lang="en-US" altLang="el-GR" dirty="0" err="1"/>
              <a:t>ebXML</a:t>
            </a:r>
            <a:r>
              <a:rPr lang="en-US" altLang="el-GR" dirty="0"/>
              <a:t>)</a:t>
            </a:r>
          </a:p>
          <a:p>
            <a:r>
              <a:rPr lang="en-US" altLang="el-GR" dirty="0"/>
              <a:t>Weights</a:t>
            </a:r>
          </a:p>
          <a:p>
            <a:r>
              <a:rPr lang="en-US" altLang="el-GR" dirty="0"/>
              <a:t>Recommendations (tailor-making the recommendations)</a:t>
            </a:r>
            <a:endParaRPr lang="el-GR" altLang="el-GR" dirty="0"/>
          </a:p>
        </p:txBody>
      </p:sp>
    </p:spTree>
    <p:extLst>
      <p:ext uri="{BB962C8B-B14F-4D97-AF65-F5344CB8AC3E}">
        <p14:creationId xmlns:p14="http://schemas.microsoft.com/office/powerpoint/2010/main" val="247800862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Τίτλος 1">
            <a:extLst>
              <a:ext uri="{FF2B5EF4-FFF2-40B4-BE49-F238E27FC236}">
                <a16:creationId xmlns:a16="http://schemas.microsoft.com/office/drawing/2014/main" id="{CA969BAD-D367-4738-AA54-92433CC25F89}"/>
              </a:ext>
            </a:extLst>
          </p:cNvPr>
          <p:cNvSpPr>
            <a:spLocks noGrp="1"/>
          </p:cNvSpPr>
          <p:nvPr>
            <p:ph type="title"/>
          </p:nvPr>
        </p:nvSpPr>
        <p:spPr>
          <a:xfrm>
            <a:off x="1331639" y="406400"/>
            <a:ext cx="6343923" cy="1027113"/>
          </a:xfrm>
        </p:spPr>
        <p:txBody>
          <a:bodyPr/>
          <a:lstStyle/>
          <a:p>
            <a:r>
              <a:rPr lang="en-US" altLang="el-GR" dirty="0"/>
              <a:t>Configuring IMM Lite – Full –Combined Version </a:t>
            </a:r>
            <a:endParaRPr lang="el-GR" altLang="el-GR" dirty="0"/>
          </a:p>
        </p:txBody>
      </p:sp>
      <p:sp>
        <p:nvSpPr>
          <p:cNvPr id="26627" name="Θέση περιεχομένου 2">
            <a:extLst>
              <a:ext uri="{FF2B5EF4-FFF2-40B4-BE49-F238E27FC236}">
                <a16:creationId xmlns:a16="http://schemas.microsoft.com/office/drawing/2014/main" id="{637173B4-3F4D-4D0B-B1E2-BCCC085E00A6}"/>
              </a:ext>
            </a:extLst>
          </p:cNvPr>
          <p:cNvSpPr>
            <a:spLocks noGrp="1"/>
          </p:cNvSpPr>
          <p:nvPr>
            <p:ph idx="1"/>
          </p:nvPr>
        </p:nvSpPr>
        <p:spPr>
          <a:xfrm>
            <a:off x="900113" y="1844675"/>
            <a:ext cx="7488237" cy="4022725"/>
          </a:xfrm>
        </p:spPr>
        <p:txBody>
          <a:bodyPr/>
          <a:lstStyle/>
          <a:p>
            <a:r>
              <a:rPr lang="en-US" altLang="el-GR"/>
              <a:t>Both of them can be configured in Theory</a:t>
            </a:r>
          </a:p>
          <a:p>
            <a:r>
              <a:rPr lang="en-US" altLang="el-GR"/>
              <a:t>The full version of IMM  is more suitable for configuring</a:t>
            </a:r>
            <a:endParaRPr lang="el-GR" altLang="el-GR"/>
          </a:p>
        </p:txBody>
      </p:sp>
    </p:spTree>
    <p:extLst>
      <p:ext uri="{BB962C8B-B14F-4D97-AF65-F5344CB8AC3E}">
        <p14:creationId xmlns:p14="http://schemas.microsoft.com/office/powerpoint/2010/main" val="4629348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Τίτλος 1">
            <a:extLst>
              <a:ext uri="{FF2B5EF4-FFF2-40B4-BE49-F238E27FC236}">
                <a16:creationId xmlns:a16="http://schemas.microsoft.com/office/drawing/2014/main" id="{9A6458BD-DA97-4CC1-BE79-975D12DDCDD4}"/>
              </a:ext>
            </a:extLst>
          </p:cNvPr>
          <p:cNvSpPr>
            <a:spLocks noGrp="1"/>
          </p:cNvSpPr>
          <p:nvPr>
            <p:ph type="title"/>
          </p:nvPr>
        </p:nvSpPr>
        <p:spPr>
          <a:xfrm>
            <a:off x="1252934" y="188640"/>
            <a:ext cx="6775450" cy="790352"/>
          </a:xfrm>
        </p:spPr>
        <p:txBody>
          <a:bodyPr/>
          <a:lstStyle/>
          <a:p>
            <a:r>
              <a:rPr lang="en-US" altLang="el-GR" dirty="0"/>
              <a:t>IMM Configuring Process</a:t>
            </a:r>
            <a:endParaRPr lang="el-GR" altLang="el-GR" dirty="0"/>
          </a:p>
        </p:txBody>
      </p:sp>
      <p:sp>
        <p:nvSpPr>
          <p:cNvPr id="27651" name="Θέση περιεχομένου 2">
            <a:extLst>
              <a:ext uri="{FF2B5EF4-FFF2-40B4-BE49-F238E27FC236}">
                <a16:creationId xmlns:a16="http://schemas.microsoft.com/office/drawing/2014/main" id="{8EE6C0C2-E9EF-4263-86EF-745CC169A4C6}"/>
              </a:ext>
            </a:extLst>
          </p:cNvPr>
          <p:cNvSpPr>
            <a:spLocks noGrp="1"/>
          </p:cNvSpPr>
          <p:nvPr>
            <p:ph idx="1"/>
          </p:nvPr>
        </p:nvSpPr>
        <p:spPr>
          <a:xfrm>
            <a:off x="900113" y="1844675"/>
            <a:ext cx="7488237" cy="4022725"/>
          </a:xfrm>
        </p:spPr>
        <p:txBody>
          <a:bodyPr/>
          <a:lstStyle/>
          <a:p>
            <a:r>
              <a:rPr lang="en-US" altLang="el-GR" sz="2400"/>
              <a:t>Define the scope</a:t>
            </a:r>
          </a:p>
          <a:p>
            <a:r>
              <a:rPr lang="en-US" altLang="el-GR" sz="2400"/>
              <a:t>Identify stakeholders</a:t>
            </a:r>
          </a:p>
          <a:p>
            <a:r>
              <a:rPr lang="en-US" altLang="el-GR" sz="2400"/>
              <a:t>Create knowledge stock</a:t>
            </a:r>
          </a:p>
          <a:p>
            <a:r>
              <a:rPr lang="en-US" altLang="el-GR" sz="2400"/>
              <a:t>Design model</a:t>
            </a:r>
          </a:p>
          <a:p>
            <a:r>
              <a:rPr lang="en-US" altLang="el-GR" sz="2400"/>
              <a:t>Pilot model</a:t>
            </a:r>
          </a:p>
          <a:p>
            <a:r>
              <a:rPr lang="en-US" altLang="el-GR" sz="2400"/>
              <a:t>Refine and finalize</a:t>
            </a:r>
          </a:p>
          <a:p>
            <a:endParaRPr lang="en-US" altLang="el-GR"/>
          </a:p>
          <a:p>
            <a:endParaRPr lang="en-US" altLang="el-GR"/>
          </a:p>
          <a:p>
            <a:endParaRPr lang="el-GR" altLang="el-GR"/>
          </a:p>
        </p:txBody>
      </p:sp>
      <p:pic>
        <p:nvPicPr>
          <p:cNvPr id="27652" name="Picture 2">
            <a:extLst>
              <a:ext uri="{FF2B5EF4-FFF2-40B4-BE49-F238E27FC236}">
                <a16:creationId xmlns:a16="http://schemas.microsoft.com/office/drawing/2014/main" id="{C225C42B-C242-43F5-B9E6-8D5F41FBD35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088" y="1484313"/>
            <a:ext cx="7610475" cy="3989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53882" dir="13500000" algn="ctr" rotWithShape="0">
                    <a:schemeClr val="bg2">
                      <a:alpha val="50000"/>
                    </a:schemeClr>
                  </a:outerShdw>
                </a:effectLst>
              </a14:hiddenEffects>
            </a:ext>
          </a:extLst>
        </p:spPr>
      </p:pic>
    </p:spTree>
    <p:extLst>
      <p:ext uri="{BB962C8B-B14F-4D97-AF65-F5344CB8AC3E}">
        <p14:creationId xmlns:p14="http://schemas.microsoft.com/office/powerpoint/2010/main" val="40592693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Τίτλος 1">
            <a:extLst>
              <a:ext uri="{FF2B5EF4-FFF2-40B4-BE49-F238E27FC236}">
                <a16:creationId xmlns:a16="http://schemas.microsoft.com/office/drawing/2014/main" id="{A899DFBD-DBBE-49D4-9C5D-0F25C4F042E7}"/>
              </a:ext>
            </a:extLst>
          </p:cNvPr>
          <p:cNvSpPr>
            <a:spLocks noGrp="1"/>
          </p:cNvSpPr>
          <p:nvPr>
            <p:ph type="title"/>
          </p:nvPr>
        </p:nvSpPr>
        <p:spPr>
          <a:xfrm>
            <a:off x="1252934" y="406400"/>
            <a:ext cx="6775450" cy="1027113"/>
          </a:xfrm>
        </p:spPr>
        <p:txBody>
          <a:bodyPr/>
          <a:lstStyle/>
          <a:p>
            <a:r>
              <a:rPr lang="en-US" altLang="el-GR" dirty="0"/>
              <a:t>Principles for configuring the IMM</a:t>
            </a:r>
            <a:endParaRPr lang="el-GR" altLang="el-GR" dirty="0"/>
          </a:p>
        </p:txBody>
      </p:sp>
      <p:sp>
        <p:nvSpPr>
          <p:cNvPr id="28675" name="Θέση περιεχομένου 2">
            <a:extLst>
              <a:ext uri="{FF2B5EF4-FFF2-40B4-BE49-F238E27FC236}">
                <a16:creationId xmlns:a16="http://schemas.microsoft.com/office/drawing/2014/main" id="{7EE4D84D-A68B-401F-B157-3798F790EC49}"/>
              </a:ext>
            </a:extLst>
          </p:cNvPr>
          <p:cNvSpPr>
            <a:spLocks noGrp="1"/>
          </p:cNvSpPr>
          <p:nvPr>
            <p:ph idx="1"/>
          </p:nvPr>
        </p:nvSpPr>
        <p:spPr>
          <a:xfrm>
            <a:off x="900113" y="1844675"/>
            <a:ext cx="7488237" cy="4022725"/>
          </a:xfrm>
        </p:spPr>
        <p:txBody>
          <a:bodyPr/>
          <a:lstStyle/>
          <a:p>
            <a:r>
              <a:rPr lang="en-US" altLang="el-GR"/>
              <a:t>Have the outcome in mind</a:t>
            </a:r>
          </a:p>
          <a:p>
            <a:r>
              <a:rPr lang="en-US" altLang="el-GR"/>
              <a:t>Make a trade-off between ambition and current diffusion of practice</a:t>
            </a:r>
          </a:p>
          <a:p>
            <a:r>
              <a:rPr lang="en-US" altLang="el-GR"/>
              <a:t>Configure to reflect the nature of the model</a:t>
            </a:r>
          </a:p>
          <a:p>
            <a:endParaRPr lang="el-GR" altLang="el-GR"/>
          </a:p>
        </p:txBody>
      </p:sp>
    </p:spTree>
    <p:extLst>
      <p:ext uri="{BB962C8B-B14F-4D97-AF65-F5344CB8AC3E}">
        <p14:creationId xmlns:p14="http://schemas.microsoft.com/office/powerpoint/2010/main" val="66866012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body" idx="1"/>
          </p:nvPr>
        </p:nvSpPr>
        <p:spPr>
          <a:xfrm>
            <a:off x="1149249" y="2011041"/>
            <a:ext cx="6879135" cy="1129927"/>
          </a:xfrm>
          <a:noFill/>
          <a:ln/>
        </p:spPr>
        <p:txBody>
          <a:bodyPr lIns="182562" tIns="46037" rIns="182562" bIns="46037"/>
          <a:lstStyle/>
          <a:p>
            <a:pPr marL="0" indent="0" algn="ctr">
              <a:buNone/>
            </a:pPr>
            <a:r>
              <a:rPr lang="en-US" b="1" dirty="0">
                <a:solidFill>
                  <a:srgbClr val="0070C0"/>
                </a:solidFill>
              </a:rPr>
              <a:t>End of Section S9</a:t>
            </a:r>
            <a:r>
              <a:rPr lang="el-GR" b="1" dirty="0">
                <a:solidFill>
                  <a:srgbClr val="0070C0"/>
                </a:solidFill>
              </a:rPr>
              <a:t> </a:t>
            </a:r>
          </a:p>
          <a:p>
            <a:pPr marL="0" indent="0" algn="ctr">
              <a:buNone/>
            </a:pPr>
            <a:endParaRPr lang="el-GR" dirty="0"/>
          </a:p>
        </p:txBody>
      </p:sp>
    </p:spTree>
    <p:extLst>
      <p:ext uri="{BB962C8B-B14F-4D97-AF65-F5344CB8AC3E}">
        <p14:creationId xmlns:p14="http://schemas.microsoft.com/office/powerpoint/2010/main" val="2012567168"/>
      </p:ext>
    </p:extLst>
  </p:cSld>
  <p:clrMapOvr>
    <a:masterClrMapping/>
  </p:clrMapOvr>
  <p:transition spd="med">
    <p:fad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259632" y="404664"/>
            <a:ext cx="6713055" cy="982439"/>
          </a:xfrm>
          <a:noFill/>
          <a:ln/>
        </p:spPr>
        <p:txBody>
          <a:bodyPr lIns="92075" tIns="46037" rIns="92075" bIns="46037" anchor="ctr"/>
          <a:lstStyle/>
          <a:p>
            <a:pPr algn="ctr"/>
            <a:r>
              <a:rPr lang="en-US" dirty="0"/>
              <a:t>Funding</a:t>
            </a:r>
            <a:endParaRPr lang="el-GR" dirty="0"/>
          </a:p>
        </p:txBody>
      </p:sp>
      <p:sp>
        <p:nvSpPr>
          <p:cNvPr id="2" name="Θέση περιεχομένου 1"/>
          <p:cNvSpPr>
            <a:spLocks noGrp="1"/>
          </p:cNvSpPr>
          <p:nvPr>
            <p:ph idx="1"/>
          </p:nvPr>
        </p:nvSpPr>
        <p:spPr/>
        <p:txBody>
          <a:bodyPr/>
          <a:lstStyle/>
          <a:p>
            <a:r>
              <a:rPr lang="en-US" sz="2000" dirty="0"/>
              <a:t>This training material has been developed in the context of the training actions of the National Centre of Public Administration and Local Government</a:t>
            </a:r>
            <a:r>
              <a:rPr lang="el-GR" sz="2000" dirty="0"/>
              <a:t>.</a:t>
            </a:r>
          </a:p>
          <a:p>
            <a:r>
              <a:rPr lang="en-US" sz="2000" dirty="0"/>
              <a:t>The </a:t>
            </a:r>
            <a:r>
              <a:rPr lang="en-US" sz="2000" b="1" dirty="0" err="1"/>
              <a:t>SlideWiki</a:t>
            </a:r>
            <a:r>
              <a:rPr lang="en-US" sz="2000" b="1" dirty="0"/>
              <a:t> </a:t>
            </a:r>
            <a:r>
              <a:rPr lang="en-US" sz="2000" dirty="0"/>
              <a:t>project that belongs to the </a:t>
            </a:r>
            <a:r>
              <a:rPr lang="el-GR" sz="2000" dirty="0"/>
              <a:t>«</a:t>
            </a:r>
            <a:r>
              <a:rPr lang="en-US" sz="2000" dirty="0"/>
              <a:t>Large-scale pilots for collaborative </a:t>
            </a:r>
            <a:r>
              <a:rPr lang="en-US" sz="2000" dirty="0" err="1"/>
              <a:t>OpenCourseWare</a:t>
            </a:r>
            <a:r>
              <a:rPr lang="en-US" sz="2000" dirty="0"/>
              <a:t> authoring, multiplatform delivery and Learning Analytics</a:t>
            </a:r>
            <a:r>
              <a:rPr lang="el-GR" sz="2000" dirty="0"/>
              <a:t>» </a:t>
            </a:r>
            <a:r>
              <a:rPr lang="en-US" sz="2000" dirty="0"/>
              <a:t>has funded only the restructuring of the existing F2F Training material to an </a:t>
            </a:r>
            <a:r>
              <a:rPr lang="en-US" sz="2000" dirty="0" err="1"/>
              <a:t>opencourseware</a:t>
            </a:r>
            <a:r>
              <a:rPr lang="en-US" sz="2000" dirty="0"/>
              <a:t> version</a:t>
            </a:r>
            <a:r>
              <a:rPr lang="el-GR" sz="2000" dirty="0"/>
              <a:t>.</a:t>
            </a:r>
          </a:p>
          <a:p>
            <a:r>
              <a:rPr lang="en-US" sz="2000" dirty="0"/>
              <a:t>The </a:t>
            </a:r>
            <a:r>
              <a:rPr lang="en-US" sz="2000" dirty="0" err="1"/>
              <a:t>SlideWiki</a:t>
            </a:r>
            <a:r>
              <a:rPr lang="en-US" sz="2000" dirty="0"/>
              <a:t> project is being implemented in the context of the European </a:t>
            </a:r>
            <a:r>
              <a:rPr lang="en-US" sz="2000" dirty="0" err="1"/>
              <a:t>Programme</a:t>
            </a:r>
            <a:r>
              <a:rPr lang="en-US" sz="2000" dirty="0"/>
              <a:t> </a:t>
            </a:r>
            <a:r>
              <a:rPr lang="el-GR" sz="2000" dirty="0"/>
              <a:t>«</a:t>
            </a:r>
            <a:r>
              <a:rPr lang="en-US" sz="2000" dirty="0"/>
              <a:t>Horizon 2020</a:t>
            </a:r>
            <a:r>
              <a:rPr lang="el-GR" sz="2000" dirty="0"/>
              <a:t>» </a:t>
            </a:r>
            <a:r>
              <a:rPr lang="en-US" sz="2000" dirty="0"/>
              <a:t>and it is being funded by European Union</a:t>
            </a:r>
            <a:r>
              <a:rPr lang="el-GR" sz="2000" dirty="0"/>
              <a:t>.</a:t>
            </a:r>
          </a:p>
          <a:p>
            <a:pPr marL="0" indent="0">
              <a:buNone/>
            </a:pPr>
            <a:endParaRPr lang="el-GR" dirty="0"/>
          </a:p>
        </p:txBody>
      </p:sp>
    </p:spTree>
    <p:extLst>
      <p:ext uri="{BB962C8B-B14F-4D97-AF65-F5344CB8AC3E}">
        <p14:creationId xmlns:p14="http://schemas.microsoft.com/office/powerpoint/2010/main" val="2130466176"/>
      </p:ext>
    </p:extLst>
  </p:cSld>
  <p:clrMapOvr>
    <a:masterClrMapping/>
  </p:clrMapOvr>
  <p:transition spd="med">
    <p:fad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body" idx="1"/>
          </p:nvPr>
        </p:nvSpPr>
        <p:spPr>
          <a:noFill/>
          <a:ln/>
        </p:spPr>
        <p:txBody>
          <a:bodyPr lIns="182562" tIns="46037" rIns="182562" bIns="46037"/>
          <a:lstStyle/>
          <a:p>
            <a:pPr marL="0" indent="0" algn="ctr">
              <a:buNone/>
            </a:pPr>
            <a:r>
              <a:rPr lang="en-US" sz="3800" dirty="0">
                <a:solidFill>
                  <a:schemeClr val="tx2"/>
                </a:solidFill>
                <a:latin typeface="+mj-lt"/>
                <a:ea typeface="+mj-ea"/>
                <a:cs typeface="+mj-cs"/>
              </a:rPr>
              <a:t>Notes</a:t>
            </a:r>
            <a:endParaRPr lang="el-GR" sz="3800" dirty="0">
              <a:solidFill>
                <a:schemeClr val="tx2"/>
              </a:solidFill>
              <a:latin typeface="+mj-lt"/>
              <a:ea typeface="+mj-ea"/>
              <a:cs typeface="+mj-cs"/>
            </a:endParaRPr>
          </a:p>
        </p:txBody>
      </p:sp>
    </p:spTree>
    <p:extLst>
      <p:ext uri="{BB962C8B-B14F-4D97-AF65-F5344CB8AC3E}">
        <p14:creationId xmlns:p14="http://schemas.microsoft.com/office/powerpoint/2010/main" val="2156303999"/>
      </p:ext>
    </p:extLst>
  </p:cSld>
  <p:clrMapOvr>
    <a:masterClrMapping/>
  </p:clrMapOvr>
  <p:transition spd="med">
    <p:fad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259632" y="404664"/>
            <a:ext cx="6713055" cy="982439"/>
          </a:xfrm>
          <a:noFill/>
          <a:ln/>
        </p:spPr>
        <p:txBody>
          <a:bodyPr lIns="92075" tIns="46037" rIns="92075" bIns="46037" anchor="ctr"/>
          <a:lstStyle/>
          <a:p>
            <a:pPr algn="ctr"/>
            <a:r>
              <a:rPr lang="en-US" dirty="0"/>
              <a:t>Notes regarding the previous versions of the current work</a:t>
            </a:r>
            <a:endParaRPr lang="el-GR" dirty="0"/>
          </a:p>
        </p:txBody>
      </p:sp>
      <p:sp>
        <p:nvSpPr>
          <p:cNvPr id="2" name="Θέση περιεχομένου 1"/>
          <p:cNvSpPr>
            <a:spLocks noGrp="1"/>
          </p:cNvSpPr>
          <p:nvPr>
            <p:ph idx="1"/>
          </p:nvPr>
        </p:nvSpPr>
        <p:spPr>
          <a:xfrm>
            <a:off x="1149249" y="1772816"/>
            <a:ext cx="6879135" cy="3794223"/>
          </a:xfrm>
        </p:spPr>
        <p:txBody>
          <a:bodyPr/>
          <a:lstStyle/>
          <a:p>
            <a:r>
              <a:rPr lang="en-US" dirty="0"/>
              <a:t>The current version of the work is version 1</a:t>
            </a:r>
            <a:r>
              <a:rPr lang="el-GR" dirty="0"/>
              <a:t>.0. </a:t>
            </a:r>
          </a:p>
          <a:p>
            <a:r>
              <a:rPr lang="en-US" dirty="0"/>
              <a:t>Previous versions are</a:t>
            </a:r>
            <a:r>
              <a:rPr lang="el-GR" dirty="0"/>
              <a:t>:</a:t>
            </a:r>
          </a:p>
          <a:p>
            <a:pPr lvl="1"/>
            <a:r>
              <a:rPr lang="en-US" dirty="0"/>
              <a:t>Version of </a:t>
            </a:r>
            <a:r>
              <a:rPr lang="en-US" sz="2000" dirty="0"/>
              <a:t>F2F Training material regarding Interoperability Maturity Assessment for Public Services </a:t>
            </a:r>
            <a:r>
              <a:rPr lang="en-US" dirty="0"/>
              <a:t>available </a:t>
            </a:r>
            <a:r>
              <a:rPr lang="en-US" dirty="0">
                <a:hlinkClick r:id="rId2"/>
              </a:rPr>
              <a:t>here</a:t>
            </a:r>
            <a:r>
              <a:rPr lang="el-GR" dirty="0"/>
              <a:t>. </a:t>
            </a:r>
          </a:p>
          <a:p>
            <a:pPr marL="0" indent="0">
              <a:buNone/>
            </a:pPr>
            <a:endParaRPr lang="el-GR" sz="2000" dirty="0"/>
          </a:p>
          <a:p>
            <a:pPr marL="0" indent="0">
              <a:buNone/>
            </a:pPr>
            <a:endParaRPr lang="el-GR" dirty="0"/>
          </a:p>
        </p:txBody>
      </p:sp>
    </p:spTree>
    <p:extLst>
      <p:ext uri="{BB962C8B-B14F-4D97-AF65-F5344CB8AC3E}">
        <p14:creationId xmlns:p14="http://schemas.microsoft.com/office/powerpoint/2010/main" val="298119534"/>
      </p:ext>
    </p:extLst>
  </p:cSld>
  <p:clrMapOvr>
    <a:masterClrMapping/>
  </p:clrMapOvr>
  <p:transition spd="med">
    <p:fade/>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259632" y="404664"/>
            <a:ext cx="6713055" cy="982439"/>
          </a:xfrm>
          <a:noFill/>
          <a:ln/>
        </p:spPr>
        <p:txBody>
          <a:bodyPr lIns="92075" tIns="46037" rIns="92075" bIns="46037" anchor="ctr"/>
          <a:lstStyle/>
          <a:p>
            <a:pPr algn="ctr"/>
            <a:r>
              <a:rPr lang="en-US" dirty="0"/>
              <a:t>Notes Licensing</a:t>
            </a:r>
            <a:endParaRPr lang="el-GR" b="1" dirty="0"/>
          </a:p>
        </p:txBody>
      </p:sp>
      <p:sp>
        <p:nvSpPr>
          <p:cNvPr id="2" name="Θέση περιεχομένου 1"/>
          <p:cNvSpPr>
            <a:spLocks noGrp="1"/>
          </p:cNvSpPr>
          <p:nvPr>
            <p:ph idx="1"/>
          </p:nvPr>
        </p:nvSpPr>
        <p:spPr/>
        <p:txBody>
          <a:bodyPr/>
          <a:lstStyle/>
          <a:p>
            <a:pPr marL="0" indent="0">
              <a:buNone/>
            </a:pPr>
            <a:endParaRPr lang="el-GR" sz="2000" dirty="0"/>
          </a:p>
          <a:p>
            <a:pPr marL="0" indent="0">
              <a:buNone/>
            </a:pPr>
            <a:endParaRPr lang="el-GR" dirty="0"/>
          </a:p>
        </p:txBody>
      </p:sp>
      <p:sp>
        <p:nvSpPr>
          <p:cNvPr id="5" name="Θέση περιεχομένου 3">
            <a:extLst>
              <a:ext uri="{FF2B5EF4-FFF2-40B4-BE49-F238E27FC236}">
                <a16:creationId xmlns:a16="http://schemas.microsoft.com/office/drawing/2014/main" id="{CFF87B85-DD02-48AD-AC9E-7DD50F468CF1}"/>
              </a:ext>
            </a:extLst>
          </p:cNvPr>
          <p:cNvSpPr txBox="1">
            <a:spLocks/>
          </p:cNvSpPr>
          <p:nvPr/>
        </p:nvSpPr>
        <p:spPr bwMode="auto">
          <a:xfrm>
            <a:off x="893618" y="1867189"/>
            <a:ext cx="7356764" cy="4351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1" fontAlgn="base" hangingPunct="1">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1" fontAlgn="base" hangingPunct="1">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9pPr>
          </a:lstStyle>
          <a:p>
            <a:r>
              <a:rPr lang="en-US" sz="2000" dirty="0"/>
              <a:t>The current training material is provided under the terms of use of the License </a:t>
            </a:r>
            <a:r>
              <a:rPr lang="el-GR" sz="2000" dirty="0" err="1"/>
              <a:t>Creative</a:t>
            </a:r>
            <a:r>
              <a:rPr lang="el-GR" sz="2000" dirty="0"/>
              <a:t> </a:t>
            </a:r>
            <a:r>
              <a:rPr lang="el-GR" sz="2000" dirty="0" err="1"/>
              <a:t>Commons</a:t>
            </a:r>
            <a:r>
              <a:rPr lang="el-GR" sz="2000" dirty="0"/>
              <a:t> </a:t>
            </a:r>
            <a:r>
              <a:rPr lang="fr-FR" sz="2000" dirty="0"/>
              <a:t>Attribution-</a:t>
            </a:r>
            <a:r>
              <a:rPr lang="fr-FR" sz="2000" dirty="0" err="1"/>
              <a:t>NonCommercial</a:t>
            </a:r>
            <a:r>
              <a:rPr lang="fr-FR" sz="2000" dirty="0"/>
              <a:t> 4.0 International (CC BY-NC 4.0) </a:t>
            </a:r>
            <a:r>
              <a:rPr lang="en-US" sz="2000" dirty="0"/>
              <a:t>or newer.</a:t>
            </a:r>
            <a:r>
              <a:rPr lang="fr-FR" sz="2000" dirty="0"/>
              <a:t> </a:t>
            </a:r>
            <a:endParaRPr lang="el-GR" sz="2000" dirty="0"/>
          </a:p>
          <a:p>
            <a:endParaRPr lang="en-US" sz="2000" dirty="0"/>
          </a:p>
          <a:p>
            <a:r>
              <a:rPr lang="en-US" sz="2000" dirty="0"/>
              <a:t>From this license is excluded the work from third parties e.g. photos, diagrams </a:t>
            </a:r>
            <a:r>
              <a:rPr lang="en-US" sz="2000" dirty="0" err="1"/>
              <a:t>etc</a:t>
            </a:r>
            <a:r>
              <a:rPr lang="en-US" sz="2000" dirty="0"/>
              <a:t>, that are included in this material and they are explicitly referred, including the terms of use from the third parties in the </a:t>
            </a:r>
            <a:r>
              <a:rPr lang="el-GR" sz="2000" dirty="0"/>
              <a:t>«</a:t>
            </a:r>
            <a:r>
              <a:rPr lang="en-US" sz="2000" dirty="0"/>
              <a:t>Note of Use of third parties work</a:t>
            </a:r>
            <a:r>
              <a:rPr lang="el-GR" sz="2000" dirty="0"/>
              <a:t>».</a:t>
            </a:r>
          </a:p>
        </p:txBody>
      </p:sp>
      <p:pic>
        <p:nvPicPr>
          <p:cNvPr id="6" name="Εικόνα 5">
            <a:extLst>
              <a:ext uri="{FF2B5EF4-FFF2-40B4-BE49-F238E27FC236}">
                <a16:creationId xmlns:a16="http://schemas.microsoft.com/office/drawing/2014/main" id="{327E935D-3BF8-42A4-B523-E2684CC6F2AD}"/>
              </a:ext>
            </a:extLst>
          </p:cNvPr>
          <p:cNvPicPr>
            <a:picLocks noChangeAspect="1"/>
          </p:cNvPicPr>
          <p:nvPr/>
        </p:nvPicPr>
        <p:blipFill>
          <a:blip r:embed="rId2"/>
          <a:stretch>
            <a:fillRect/>
          </a:stretch>
        </p:blipFill>
        <p:spPr>
          <a:xfrm>
            <a:off x="3429000" y="5177439"/>
            <a:ext cx="2286000" cy="838200"/>
          </a:xfrm>
          <a:prstGeom prst="rect">
            <a:avLst/>
          </a:prstGeom>
        </p:spPr>
      </p:pic>
    </p:spTree>
    <p:extLst>
      <p:ext uri="{BB962C8B-B14F-4D97-AF65-F5344CB8AC3E}">
        <p14:creationId xmlns:p14="http://schemas.microsoft.com/office/powerpoint/2010/main" val="1772262458"/>
      </p:ext>
    </p:extLst>
  </p:cSld>
  <p:clrMapOvr>
    <a:masterClrMapping/>
  </p:clrMapOvr>
  <p:transition spd="med">
    <p:fade/>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259632" y="404664"/>
            <a:ext cx="6713055" cy="982439"/>
          </a:xfrm>
          <a:noFill/>
          <a:ln/>
        </p:spPr>
        <p:txBody>
          <a:bodyPr lIns="92075" tIns="46037" rIns="92075" bIns="46037" anchor="ctr"/>
          <a:lstStyle/>
          <a:p>
            <a:pPr algn="ctr"/>
            <a:r>
              <a:rPr lang="en-US" dirty="0"/>
              <a:t>Maintenance Notes</a:t>
            </a:r>
            <a:endParaRPr lang="el-GR" b="1" dirty="0"/>
          </a:p>
        </p:txBody>
      </p:sp>
      <p:sp>
        <p:nvSpPr>
          <p:cNvPr id="2" name="Θέση περιεχομένου 1"/>
          <p:cNvSpPr>
            <a:spLocks noGrp="1"/>
          </p:cNvSpPr>
          <p:nvPr>
            <p:ph idx="1"/>
          </p:nvPr>
        </p:nvSpPr>
        <p:spPr/>
        <p:txBody>
          <a:bodyPr/>
          <a:lstStyle/>
          <a:p>
            <a:pPr marL="0" indent="0">
              <a:buNone/>
            </a:pPr>
            <a:endParaRPr lang="el-GR" sz="2000" dirty="0"/>
          </a:p>
          <a:p>
            <a:pPr marL="0" indent="0">
              <a:buNone/>
            </a:pPr>
            <a:endParaRPr lang="el-GR" dirty="0"/>
          </a:p>
        </p:txBody>
      </p:sp>
      <p:sp>
        <p:nvSpPr>
          <p:cNvPr id="5" name="Θέση περιεχομένου 3">
            <a:extLst>
              <a:ext uri="{FF2B5EF4-FFF2-40B4-BE49-F238E27FC236}">
                <a16:creationId xmlns:a16="http://schemas.microsoft.com/office/drawing/2014/main" id="{CFF87B85-DD02-48AD-AC9E-7DD50F468CF1}"/>
              </a:ext>
            </a:extLst>
          </p:cNvPr>
          <p:cNvSpPr txBox="1">
            <a:spLocks/>
          </p:cNvSpPr>
          <p:nvPr/>
        </p:nvSpPr>
        <p:spPr bwMode="auto">
          <a:xfrm>
            <a:off x="893618" y="1867189"/>
            <a:ext cx="7356764" cy="4351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1" fontAlgn="base" hangingPunct="1">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1" fontAlgn="base" hangingPunct="1">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9pPr>
          </a:lstStyle>
          <a:p>
            <a:endParaRPr lang="el-GR" sz="2000" dirty="0"/>
          </a:p>
        </p:txBody>
      </p:sp>
      <p:sp>
        <p:nvSpPr>
          <p:cNvPr id="8" name="Θέση περιεχομένου 3">
            <a:extLst>
              <a:ext uri="{FF2B5EF4-FFF2-40B4-BE49-F238E27FC236}">
                <a16:creationId xmlns:a16="http://schemas.microsoft.com/office/drawing/2014/main" id="{CFF87B85-DD02-48AD-AC9E-7DD50F468CF1}"/>
              </a:ext>
            </a:extLst>
          </p:cNvPr>
          <p:cNvSpPr txBox="1">
            <a:spLocks/>
          </p:cNvSpPr>
          <p:nvPr/>
        </p:nvSpPr>
        <p:spPr bwMode="auto">
          <a:xfrm>
            <a:off x="1046018" y="2019589"/>
            <a:ext cx="7356764" cy="2993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1" fontAlgn="base" hangingPunct="1">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1" fontAlgn="base" hangingPunct="1">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9pPr>
          </a:lstStyle>
          <a:p>
            <a:r>
              <a:rPr lang="en-US" sz="2000" dirty="0"/>
              <a:t>Any copy, redistribute, remix or transform build on this material should contain</a:t>
            </a:r>
            <a:r>
              <a:rPr lang="el-GR" sz="2000" dirty="0"/>
              <a:t>:</a:t>
            </a:r>
          </a:p>
          <a:p>
            <a:pPr lvl="1"/>
            <a:r>
              <a:rPr lang="en-US" sz="2000" dirty="0"/>
              <a:t>The appropriate credit</a:t>
            </a:r>
            <a:endParaRPr lang="el-GR" sz="2000" dirty="0"/>
          </a:p>
          <a:p>
            <a:pPr lvl="1"/>
            <a:r>
              <a:rPr lang="en-US" sz="2000" dirty="0"/>
              <a:t>The licensing note</a:t>
            </a:r>
            <a:endParaRPr lang="el-GR" sz="2000" dirty="0"/>
          </a:p>
          <a:p>
            <a:pPr lvl="1"/>
            <a:r>
              <a:rPr lang="en-US" sz="2000" dirty="0"/>
              <a:t>The declaration of the maintenance note</a:t>
            </a:r>
            <a:endParaRPr lang="el-GR" sz="2000" dirty="0"/>
          </a:p>
          <a:p>
            <a:pPr lvl="1"/>
            <a:r>
              <a:rPr lang="en-US" sz="2000" dirty="0"/>
              <a:t>The note for the use of third parties work (if applicable)</a:t>
            </a:r>
            <a:endParaRPr lang="el-GR" sz="2000" dirty="0"/>
          </a:p>
          <a:p>
            <a:r>
              <a:rPr lang="en-US" sz="2000" dirty="0"/>
              <a:t>including the relevant links to material and the above mentioned notes.</a:t>
            </a:r>
            <a:endParaRPr lang="el-GR" dirty="0"/>
          </a:p>
        </p:txBody>
      </p:sp>
    </p:spTree>
    <p:extLst>
      <p:ext uri="{BB962C8B-B14F-4D97-AF65-F5344CB8AC3E}">
        <p14:creationId xmlns:p14="http://schemas.microsoft.com/office/powerpoint/2010/main" val="1876150867"/>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Τίτλος 1">
            <a:extLst>
              <a:ext uri="{FF2B5EF4-FFF2-40B4-BE49-F238E27FC236}">
                <a16:creationId xmlns:a16="http://schemas.microsoft.com/office/drawing/2014/main" id="{78C8E7A9-1517-46EA-B591-A167C6D0C6F1}"/>
              </a:ext>
            </a:extLst>
          </p:cNvPr>
          <p:cNvSpPr>
            <a:spLocks noGrp="1"/>
          </p:cNvSpPr>
          <p:nvPr>
            <p:ph type="title"/>
          </p:nvPr>
        </p:nvSpPr>
        <p:spPr>
          <a:xfrm>
            <a:off x="1184275" y="404664"/>
            <a:ext cx="6775450" cy="1027113"/>
          </a:xfrm>
        </p:spPr>
        <p:txBody>
          <a:bodyPr/>
          <a:lstStyle/>
          <a:p>
            <a:r>
              <a:rPr lang="en-US" altLang="el-GR" sz="2800" b="1" dirty="0"/>
              <a:t>IMAPS Service Context (Question: A5)</a:t>
            </a:r>
            <a:endParaRPr lang="el-GR" altLang="el-GR" dirty="0"/>
          </a:p>
        </p:txBody>
      </p:sp>
      <p:sp>
        <p:nvSpPr>
          <p:cNvPr id="3" name="Θέση περιεχομένου 2">
            <a:extLst>
              <a:ext uri="{FF2B5EF4-FFF2-40B4-BE49-F238E27FC236}">
                <a16:creationId xmlns:a16="http://schemas.microsoft.com/office/drawing/2014/main" id="{A9323C23-8A3C-48A6-A675-0C80BAD5EA05}"/>
              </a:ext>
            </a:extLst>
          </p:cNvPr>
          <p:cNvSpPr>
            <a:spLocks noGrp="1"/>
          </p:cNvSpPr>
          <p:nvPr>
            <p:ph idx="1"/>
          </p:nvPr>
        </p:nvSpPr>
        <p:spPr>
          <a:xfrm>
            <a:off x="900113" y="1844675"/>
            <a:ext cx="7488237" cy="4022725"/>
          </a:xfrm>
        </p:spPr>
        <p:txBody>
          <a:bodyPr rtlCol="0">
            <a:normAutofit/>
          </a:bodyPr>
          <a:lstStyle/>
          <a:p>
            <a:pPr marL="288036" indent="-288036" eaLnBrk="1" fontAlgn="auto" hangingPunct="1">
              <a:defRPr/>
            </a:pPr>
            <a:r>
              <a:rPr lang="en-US" sz="2800" dirty="0"/>
              <a:t>Question:</a:t>
            </a:r>
          </a:p>
          <a:p>
            <a:pPr lvl="1" indent="-288036" eaLnBrk="1" fontAlgn="auto" hangingPunct="1">
              <a:defRPr/>
            </a:pPr>
            <a:r>
              <a:rPr lang="en-GB" sz="2400" dirty="0"/>
              <a:t>A5: Administrative level</a:t>
            </a:r>
          </a:p>
          <a:p>
            <a:pPr lvl="2" indent="-288036" eaLnBrk="1" fontAlgn="auto" hangingPunct="1">
              <a:defRPr/>
            </a:pPr>
            <a:r>
              <a:rPr lang="en-US" sz="2000" dirty="0"/>
              <a:t>What is the underlying administrative level of the public service</a:t>
            </a:r>
          </a:p>
          <a:p>
            <a:pPr lvl="1" indent="-288036" eaLnBrk="1" fontAlgn="auto" hangingPunct="1">
              <a:defRPr/>
            </a:pPr>
            <a:r>
              <a:rPr lang="en-US" sz="2400" dirty="0"/>
              <a:t>A5: Example </a:t>
            </a:r>
          </a:p>
          <a:p>
            <a:pPr lvl="2" indent="-288036" eaLnBrk="1" fontAlgn="auto" hangingPunct="1">
              <a:defRPr/>
            </a:pPr>
            <a:r>
              <a:rPr lang="en-US" sz="2000" dirty="0"/>
              <a:t>Local (e.g. city, municipality), Regional, National, European,  International</a:t>
            </a:r>
          </a:p>
          <a:p>
            <a:pPr marL="914400" lvl="2" indent="0" eaLnBrk="1" fontAlgn="auto" hangingPunct="1">
              <a:buFont typeface="Wingdings" panose="05000000000000000000" pitchFamily="2" charset="2"/>
              <a:buNone/>
              <a:defRPr/>
            </a:pPr>
            <a:endParaRPr lang="en-US" sz="2000" dirty="0"/>
          </a:p>
        </p:txBody>
      </p:sp>
      <p:sp>
        <p:nvSpPr>
          <p:cNvPr id="25604" name="Θέση αριθμού διαφάνειας 3">
            <a:extLst>
              <a:ext uri="{FF2B5EF4-FFF2-40B4-BE49-F238E27FC236}">
                <a16:creationId xmlns:a16="http://schemas.microsoft.com/office/drawing/2014/main" id="{7D746B45-78D7-4CF1-968C-5E8C51CFB8FB}"/>
              </a:ext>
            </a:extLst>
          </p:cNvPr>
          <p:cNvSpPr>
            <a:spLocks noGrp="1"/>
          </p:cNvSpPr>
          <p:nvPr>
            <p:ph type="sldNum" sz="quarter" idx="4294967295"/>
          </p:nvPr>
        </p:nvSpPr>
        <p:spPr bwMode="auto">
          <a:xfrm>
            <a:off x="8174038" y="6453188"/>
            <a:ext cx="698500" cy="4048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defRPr>
            </a:lvl9pPr>
          </a:lstStyle>
          <a:p>
            <a:pPr algn="l" eaLnBrk="0" hangingPunct="0"/>
            <a:fld id="{33492EB2-0108-4FC2-AA61-278212AA7494}" type="slidenum">
              <a:rPr lang="el-GR" altLang="el-GR" sz="1800" smtClean="0">
                <a:latin typeface="Tahoma" panose="020B0604030504040204" pitchFamily="34" charset="0"/>
              </a:rPr>
              <a:pPr algn="l" eaLnBrk="0" hangingPunct="0"/>
              <a:t>5</a:t>
            </a:fld>
            <a:endParaRPr lang="el-GR" altLang="el-GR" sz="1800">
              <a:latin typeface="Tahoma" panose="020B0604030504040204" pitchFamily="34" charset="0"/>
            </a:endParaRPr>
          </a:p>
        </p:txBody>
      </p:sp>
    </p:spTree>
    <p:extLst>
      <p:ext uri="{BB962C8B-B14F-4D97-AF65-F5344CB8AC3E}">
        <p14:creationId xmlns:p14="http://schemas.microsoft.com/office/powerpoint/2010/main" val="14989895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Τίτλος 1">
            <a:extLst>
              <a:ext uri="{FF2B5EF4-FFF2-40B4-BE49-F238E27FC236}">
                <a16:creationId xmlns:a16="http://schemas.microsoft.com/office/drawing/2014/main" id="{8666D65E-FF2A-41EF-B2A8-7A5B7AB35F2B}"/>
              </a:ext>
            </a:extLst>
          </p:cNvPr>
          <p:cNvSpPr>
            <a:spLocks noGrp="1"/>
          </p:cNvSpPr>
          <p:nvPr>
            <p:ph type="title"/>
          </p:nvPr>
        </p:nvSpPr>
        <p:spPr>
          <a:xfrm>
            <a:off x="1256506" y="323850"/>
            <a:ext cx="6775450" cy="1027112"/>
          </a:xfrm>
        </p:spPr>
        <p:txBody>
          <a:bodyPr/>
          <a:lstStyle/>
          <a:p>
            <a:r>
              <a:rPr lang="en-US" altLang="el-GR" sz="2800" b="1" dirty="0"/>
              <a:t>IMAPS Service Delivery (Question: B1)</a:t>
            </a:r>
            <a:endParaRPr lang="el-GR" altLang="el-GR" dirty="0"/>
          </a:p>
        </p:txBody>
      </p:sp>
      <p:sp>
        <p:nvSpPr>
          <p:cNvPr id="26627" name="Θέση περιεχομένου 2">
            <a:extLst>
              <a:ext uri="{FF2B5EF4-FFF2-40B4-BE49-F238E27FC236}">
                <a16:creationId xmlns:a16="http://schemas.microsoft.com/office/drawing/2014/main" id="{A3BCF377-602E-4846-B5E9-3172BE80BEE7}"/>
              </a:ext>
            </a:extLst>
          </p:cNvPr>
          <p:cNvSpPr>
            <a:spLocks noGrp="1"/>
          </p:cNvSpPr>
          <p:nvPr>
            <p:ph idx="1"/>
          </p:nvPr>
        </p:nvSpPr>
        <p:spPr>
          <a:xfrm>
            <a:off x="900113" y="1484313"/>
            <a:ext cx="7488237" cy="4022725"/>
          </a:xfrm>
        </p:spPr>
        <p:txBody>
          <a:bodyPr/>
          <a:lstStyle/>
          <a:p>
            <a:pPr eaLnBrk="1" hangingPunct="1"/>
            <a:r>
              <a:rPr lang="en-US" altLang="el-GR" sz="2800"/>
              <a:t>Question:</a:t>
            </a:r>
          </a:p>
          <a:p>
            <a:pPr lvl="1" eaLnBrk="1" hangingPunct="1"/>
            <a:r>
              <a:rPr lang="en-GB" altLang="el-GR" sz="2000"/>
              <a:t>B1: Delivery channels</a:t>
            </a:r>
          </a:p>
          <a:p>
            <a:pPr lvl="2" eaLnBrk="1" hangingPunct="1"/>
            <a:r>
              <a:rPr lang="en-US" altLang="el-GR" sz="1800"/>
              <a:t>Assesses through which channels the service is delivered towards the end user. This includes traditional (non-digital) and digital channels. Organizational and Technical Interoperability Weight 15%</a:t>
            </a:r>
          </a:p>
          <a:p>
            <a:pPr lvl="1" eaLnBrk="1" hangingPunct="1"/>
            <a:r>
              <a:rPr lang="en-US" altLang="el-GR" sz="2000"/>
              <a:t>B1: Example</a:t>
            </a:r>
          </a:p>
          <a:p>
            <a:pPr lvl="2" eaLnBrk="1" hangingPunct="1"/>
            <a:r>
              <a:rPr lang="en-GB" altLang="en-US" sz="1800" b="1"/>
              <a:t>Ad hoc : </a:t>
            </a:r>
            <a:r>
              <a:rPr lang="en-US" altLang="el-GR" sz="1800"/>
              <a:t>One digital channel</a:t>
            </a:r>
          </a:p>
          <a:p>
            <a:pPr lvl="2" eaLnBrk="1" hangingPunct="1"/>
            <a:r>
              <a:rPr lang="en-GB" altLang="en-US" sz="1800" b="1"/>
              <a:t>Essential : </a:t>
            </a:r>
            <a:r>
              <a:rPr lang="en-US" altLang="el-GR" sz="1800"/>
              <a:t>Both Digital and Traditional ((Counter / desk, Postal, Tel)</a:t>
            </a:r>
          </a:p>
          <a:p>
            <a:pPr lvl="2" eaLnBrk="1" hangingPunct="1"/>
            <a:r>
              <a:rPr lang="en-GB" altLang="en-US" sz="1800" b="1"/>
              <a:t>Sustainable </a:t>
            </a:r>
            <a:r>
              <a:rPr lang="en-GB" altLang="en-US" sz="1800"/>
              <a:t>: Multiple </a:t>
            </a:r>
            <a:r>
              <a:rPr lang="en-US" altLang="el-GR" sz="1800"/>
              <a:t>Digital-Traditional channels (Dedicated application, Website and/or web portal, Not applicable)</a:t>
            </a:r>
          </a:p>
          <a:p>
            <a:pPr lvl="2" eaLnBrk="1" hangingPunct="1"/>
            <a:r>
              <a:rPr lang="en-GB" altLang="en-US" sz="1800" b="1"/>
              <a:t>Seamless </a:t>
            </a:r>
            <a:r>
              <a:rPr lang="en-GB" altLang="en-US" sz="1800"/>
              <a:t>	: </a:t>
            </a:r>
            <a:r>
              <a:rPr lang="en-US" altLang="el-GR" sz="1800"/>
              <a:t>Digital channels with collaboration and Traditional</a:t>
            </a:r>
          </a:p>
        </p:txBody>
      </p:sp>
      <p:sp>
        <p:nvSpPr>
          <p:cNvPr id="26628" name="Θέση αριθμού διαφάνειας 3">
            <a:extLst>
              <a:ext uri="{FF2B5EF4-FFF2-40B4-BE49-F238E27FC236}">
                <a16:creationId xmlns:a16="http://schemas.microsoft.com/office/drawing/2014/main" id="{B96F55A5-C2B9-4A72-83C6-6D7FB558C9D3}"/>
              </a:ext>
            </a:extLst>
          </p:cNvPr>
          <p:cNvSpPr>
            <a:spLocks noGrp="1"/>
          </p:cNvSpPr>
          <p:nvPr>
            <p:ph type="sldNum" sz="quarter" idx="4294967295"/>
          </p:nvPr>
        </p:nvSpPr>
        <p:spPr bwMode="auto">
          <a:xfrm>
            <a:off x="8174038" y="6453188"/>
            <a:ext cx="698500" cy="4048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defRPr>
            </a:lvl9pPr>
          </a:lstStyle>
          <a:p>
            <a:pPr algn="l" eaLnBrk="0" hangingPunct="0"/>
            <a:fld id="{E5B5DADA-FC7C-4CE7-A7AE-965DF48BD0FF}" type="slidenum">
              <a:rPr lang="el-GR" altLang="el-GR" sz="1800" smtClean="0">
                <a:latin typeface="Tahoma" panose="020B0604030504040204" pitchFamily="34" charset="0"/>
              </a:rPr>
              <a:pPr algn="l" eaLnBrk="0" hangingPunct="0"/>
              <a:t>6</a:t>
            </a:fld>
            <a:endParaRPr lang="el-GR" altLang="el-GR" sz="1800">
              <a:latin typeface="Tahoma" panose="020B0604030504040204" pitchFamily="34" charset="0"/>
            </a:endParaRPr>
          </a:p>
        </p:txBody>
      </p:sp>
    </p:spTree>
    <p:extLst>
      <p:ext uri="{BB962C8B-B14F-4D97-AF65-F5344CB8AC3E}">
        <p14:creationId xmlns:p14="http://schemas.microsoft.com/office/powerpoint/2010/main" val="11643542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Τίτλος 1">
            <a:extLst>
              <a:ext uri="{FF2B5EF4-FFF2-40B4-BE49-F238E27FC236}">
                <a16:creationId xmlns:a16="http://schemas.microsoft.com/office/drawing/2014/main" id="{A74B0891-7123-4868-8B6F-026773FEF458}"/>
              </a:ext>
            </a:extLst>
          </p:cNvPr>
          <p:cNvSpPr>
            <a:spLocks noGrp="1"/>
          </p:cNvSpPr>
          <p:nvPr>
            <p:ph type="title"/>
          </p:nvPr>
        </p:nvSpPr>
        <p:spPr>
          <a:xfrm>
            <a:off x="1256506" y="231774"/>
            <a:ext cx="6775450" cy="1027113"/>
          </a:xfrm>
        </p:spPr>
        <p:txBody>
          <a:bodyPr/>
          <a:lstStyle/>
          <a:p>
            <a:r>
              <a:rPr lang="en-US" altLang="el-GR" sz="2800" b="1" dirty="0"/>
              <a:t>IMAPS Service Delivery (Question: B2)</a:t>
            </a:r>
            <a:endParaRPr lang="el-GR" altLang="el-GR" dirty="0"/>
          </a:p>
        </p:txBody>
      </p:sp>
      <p:sp>
        <p:nvSpPr>
          <p:cNvPr id="27651" name="Θέση περιεχομένου 2">
            <a:extLst>
              <a:ext uri="{FF2B5EF4-FFF2-40B4-BE49-F238E27FC236}">
                <a16:creationId xmlns:a16="http://schemas.microsoft.com/office/drawing/2014/main" id="{62D7F169-AF57-4A66-A17E-FDC999E1BA21}"/>
              </a:ext>
            </a:extLst>
          </p:cNvPr>
          <p:cNvSpPr>
            <a:spLocks noGrp="1"/>
          </p:cNvSpPr>
          <p:nvPr>
            <p:ph idx="1"/>
          </p:nvPr>
        </p:nvSpPr>
        <p:spPr>
          <a:xfrm>
            <a:off x="900113" y="1844675"/>
            <a:ext cx="7488237" cy="4022725"/>
          </a:xfrm>
        </p:spPr>
        <p:txBody>
          <a:bodyPr rtlCol="0">
            <a:normAutofit fontScale="92500" lnSpcReduction="20000"/>
          </a:bodyPr>
          <a:lstStyle/>
          <a:p>
            <a:pPr eaLnBrk="1" hangingPunct="1">
              <a:defRPr/>
            </a:pPr>
            <a:r>
              <a:rPr lang="en-US" altLang="el-GR" sz="2400" dirty="0"/>
              <a:t>Question:</a:t>
            </a:r>
          </a:p>
          <a:p>
            <a:pPr lvl="1" eaLnBrk="1" hangingPunct="1">
              <a:defRPr/>
            </a:pPr>
            <a:r>
              <a:rPr lang="en-GB" altLang="el-GR" sz="2000" dirty="0"/>
              <a:t>B2: Form pre-filling</a:t>
            </a:r>
          </a:p>
          <a:p>
            <a:pPr lvl="2" eaLnBrk="1" hangingPunct="1">
              <a:defRPr/>
            </a:pPr>
            <a:r>
              <a:rPr lang="en-US" altLang="el-GR" sz="1800" dirty="0"/>
              <a:t>Re-use of existing trustworthy data sources to pre-fill forms to reduce the risk of erroneous data entry. (</a:t>
            </a:r>
            <a:r>
              <a:rPr lang="en-US" altLang="el-GR" sz="1800" b="1" dirty="0"/>
              <a:t>Legal –Organizational - semantic - technical interoperability – weight 15%</a:t>
            </a:r>
            <a:r>
              <a:rPr lang="en-US" altLang="el-GR" sz="1800" dirty="0"/>
              <a:t>)</a:t>
            </a:r>
          </a:p>
          <a:p>
            <a:pPr lvl="1" eaLnBrk="1" hangingPunct="1">
              <a:defRPr/>
            </a:pPr>
            <a:r>
              <a:rPr lang="en-US" altLang="el-GR" sz="2000" dirty="0"/>
              <a:t>B2: Question</a:t>
            </a:r>
          </a:p>
          <a:p>
            <a:pPr lvl="2" eaLnBrk="1" hangingPunct="1">
              <a:defRPr/>
            </a:pPr>
            <a:r>
              <a:rPr lang="en-GB" sz="1600" b="1" dirty="0"/>
              <a:t>Ad hoc </a:t>
            </a:r>
            <a:r>
              <a:rPr lang="en-GB" sz="1600" dirty="0"/>
              <a:t>: </a:t>
            </a:r>
            <a:r>
              <a:rPr lang="en-US" altLang="el-GR" sz="1800" dirty="0"/>
              <a:t>No, while this would be possible.</a:t>
            </a:r>
          </a:p>
          <a:p>
            <a:pPr lvl="2" eaLnBrk="1" hangingPunct="1">
              <a:defRPr/>
            </a:pPr>
            <a:r>
              <a:rPr lang="en-US" altLang="el-GR" sz="1800" b="1" dirty="0"/>
              <a:t>Essential: </a:t>
            </a:r>
            <a:r>
              <a:rPr lang="en-US" altLang="el-GR" sz="1800" dirty="0"/>
              <a:t>Partly, pre-filling is used but only for some data fields</a:t>
            </a:r>
          </a:p>
          <a:p>
            <a:pPr lvl="2" eaLnBrk="1" hangingPunct="1">
              <a:defRPr/>
            </a:pPr>
            <a:r>
              <a:rPr lang="en-GB" sz="1600" b="1" dirty="0"/>
              <a:t>Seamless </a:t>
            </a:r>
            <a:r>
              <a:rPr lang="en-GB" sz="1600" dirty="0"/>
              <a:t>: </a:t>
            </a:r>
            <a:r>
              <a:rPr lang="en-US" altLang="el-GR" sz="1800" dirty="0"/>
              <a:t>Fully, pre-filling is used for all data fields</a:t>
            </a:r>
          </a:p>
          <a:p>
            <a:pPr lvl="2" eaLnBrk="1" hangingPunct="1">
              <a:defRPr/>
            </a:pPr>
            <a:r>
              <a:rPr lang="en-GB" sz="1800" b="1" dirty="0"/>
              <a:t>Seamless </a:t>
            </a:r>
            <a:r>
              <a:rPr lang="en-GB" sz="1800" dirty="0"/>
              <a:t>: </a:t>
            </a:r>
            <a:r>
              <a:rPr lang="en-US" altLang="el-GR" sz="1800" dirty="0"/>
              <a:t>Not applicable</a:t>
            </a:r>
          </a:p>
          <a:p>
            <a:pPr lvl="1" eaLnBrk="1" hangingPunct="1">
              <a:defRPr/>
            </a:pPr>
            <a:r>
              <a:rPr lang="en-US" altLang="el-GR" sz="2000" dirty="0"/>
              <a:t>B2: Example:</a:t>
            </a:r>
          </a:p>
          <a:p>
            <a:pPr lvl="2" eaLnBrk="1" hangingPunct="1">
              <a:defRPr/>
            </a:pPr>
            <a:r>
              <a:rPr lang="en-US" altLang="el-GR" sz="1800" dirty="0"/>
              <a:t>Name and address data are prefilled from existing internal or external base registries (or other data sources).</a:t>
            </a:r>
            <a:endParaRPr lang="en-US" altLang="el-GR" sz="2400" dirty="0"/>
          </a:p>
        </p:txBody>
      </p:sp>
      <p:sp>
        <p:nvSpPr>
          <p:cNvPr id="27652" name="Θέση αριθμού διαφάνειας 3">
            <a:extLst>
              <a:ext uri="{FF2B5EF4-FFF2-40B4-BE49-F238E27FC236}">
                <a16:creationId xmlns:a16="http://schemas.microsoft.com/office/drawing/2014/main" id="{D79422FF-4CF2-4E47-B482-F4A85FCACCEA}"/>
              </a:ext>
            </a:extLst>
          </p:cNvPr>
          <p:cNvSpPr>
            <a:spLocks noGrp="1"/>
          </p:cNvSpPr>
          <p:nvPr>
            <p:ph type="sldNum" sz="quarter" idx="4294967295"/>
          </p:nvPr>
        </p:nvSpPr>
        <p:spPr bwMode="auto">
          <a:xfrm>
            <a:off x="8174038" y="6453188"/>
            <a:ext cx="698500" cy="4048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defRPr>
            </a:lvl9pPr>
          </a:lstStyle>
          <a:p>
            <a:pPr algn="l" eaLnBrk="0" hangingPunct="0"/>
            <a:fld id="{BBF3206B-3CEA-4133-AFAE-9FC0D0C22F83}" type="slidenum">
              <a:rPr lang="el-GR" altLang="el-GR" sz="1800" smtClean="0">
                <a:latin typeface="Tahoma" panose="020B0604030504040204" pitchFamily="34" charset="0"/>
              </a:rPr>
              <a:pPr algn="l" eaLnBrk="0" hangingPunct="0"/>
              <a:t>7</a:t>
            </a:fld>
            <a:endParaRPr lang="el-GR" altLang="el-GR" sz="1800">
              <a:latin typeface="Tahoma" panose="020B0604030504040204" pitchFamily="34" charset="0"/>
            </a:endParaRPr>
          </a:p>
        </p:txBody>
      </p:sp>
    </p:spTree>
    <p:extLst>
      <p:ext uri="{BB962C8B-B14F-4D97-AF65-F5344CB8AC3E}">
        <p14:creationId xmlns:p14="http://schemas.microsoft.com/office/powerpoint/2010/main" val="11165508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Τίτλος 1">
            <a:extLst>
              <a:ext uri="{FF2B5EF4-FFF2-40B4-BE49-F238E27FC236}">
                <a16:creationId xmlns:a16="http://schemas.microsoft.com/office/drawing/2014/main" id="{DA7AF8CF-931E-4464-8DC2-D7881B4165D3}"/>
              </a:ext>
            </a:extLst>
          </p:cNvPr>
          <p:cNvSpPr>
            <a:spLocks noGrp="1"/>
          </p:cNvSpPr>
          <p:nvPr>
            <p:ph type="title"/>
          </p:nvPr>
        </p:nvSpPr>
        <p:spPr>
          <a:xfrm>
            <a:off x="1184275" y="231775"/>
            <a:ext cx="6775450" cy="1027112"/>
          </a:xfrm>
        </p:spPr>
        <p:txBody>
          <a:bodyPr/>
          <a:lstStyle/>
          <a:p>
            <a:r>
              <a:rPr lang="en-US" altLang="el-GR" sz="2800" b="1" dirty="0"/>
              <a:t>IMAPS Service Delivery (Question: B3)</a:t>
            </a:r>
            <a:endParaRPr lang="el-GR" altLang="el-GR" dirty="0"/>
          </a:p>
        </p:txBody>
      </p:sp>
      <p:sp>
        <p:nvSpPr>
          <p:cNvPr id="30723" name="Θέση περιεχομένου 2">
            <a:extLst>
              <a:ext uri="{FF2B5EF4-FFF2-40B4-BE49-F238E27FC236}">
                <a16:creationId xmlns:a16="http://schemas.microsoft.com/office/drawing/2014/main" id="{29A17CFA-C822-4C40-8347-90BA282B44F3}"/>
              </a:ext>
            </a:extLst>
          </p:cNvPr>
          <p:cNvSpPr>
            <a:spLocks noGrp="1"/>
          </p:cNvSpPr>
          <p:nvPr>
            <p:ph idx="1"/>
          </p:nvPr>
        </p:nvSpPr>
        <p:spPr>
          <a:xfrm>
            <a:off x="900113" y="1844675"/>
            <a:ext cx="7488237" cy="4022725"/>
          </a:xfrm>
        </p:spPr>
        <p:txBody>
          <a:bodyPr/>
          <a:lstStyle/>
          <a:p>
            <a:pPr eaLnBrk="1" hangingPunct="1">
              <a:defRPr/>
            </a:pPr>
            <a:r>
              <a:rPr lang="en-US" altLang="el-GR" sz="2000" dirty="0"/>
              <a:t>Question:</a:t>
            </a:r>
          </a:p>
          <a:p>
            <a:pPr lvl="1" eaLnBrk="1" hangingPunct="1">
              <a:defRPr/>
            </a:pPr>
            <a:r>
              <a:rPr lang="en-GB" altLang="el-GR" sz="1800" dirty="0"/>
              <a:t>B3: Procedural transparency</a:t>
            </a:r>
          </a:p>
          <a:p>
            <a:pPr lvl="2" eaLnBrk="1" hangingPunct="1">
              <a:defRPr/>
            </a:pPr>
            <a:r>
              <a:rPr lang="en-US" altLang="el-GR" sz="1600" dirty="0"/>
              <a:t>Are the administrative rules and processes underlying the digital public service transparent to the user(s). (</a:t>
            </a:r>
            <a:r>
              <a:rPr lang="en-US" altLang="el-GR" sz="1600" b="1" dirty="0"/>
              <a:t>Legal –Organizational interoperability – weight 10%</a:t>
            </a:r>
            <a:r>
              <a:rPr lang="en-US" altLang="el-GR" sz="1600" dirty="0"/>
              <a:t>)</a:t>
            </a:r>
          </a:p>
          <a:p>
            <a:pPr lvl="1" eaLnBrk="1" hangingPunct="1">
              <a:defRPr/>
            </a:pPr>
            <a:r>
              <a:rPr lang="en-US" altLang="el-GR" sz="1800" dirty="0"/>
              <a:t>B3: Question</a:t>
            </a:r>
          </a:p>
          <a:p>
            <a:pPr lvl="2" eaLnBrk="1" hangingPunct="1">
              <a:defRPr/>
            </a:pPr>
            <a:r>
              <a:rPr lang="en-US" altLang="el-GR" sz="1600" b="1" dirty="0"/>
              <a:t>Ad hoc:</a:t>
            </a:r>
            <a:r>
              <a:rPr lang="en-US" altLang="el-GR" sz="1600" dirty="0"/>
              <a:t> No, there is no information</a:t>
            </a:r>
          </a:p>
          <a:p>
            <a:pPr lvl="2" eaLnBrk="1" hangingPunct="1">
              <a:defRPr/>
            </a:pPr>
            <a:r>
              <a:rPr lang="en-US" altLang="el-GR" sz="1600" b="1" dirty="0"/>
              <a:t>Essential:</a:t>
            </a:r>
            <a:r>
              <a:rPr lang="en-US" altLang="el-GR" sz="1600" dirty="0"/>
              <a:t> Partly, there is limited information on rules &amp; processes</a:t>
            </a:r>
          </a:p>
          <a:p>
            <a:pPr lvl="2" eaLnBrk="1" hangingPunct="1">
              <a:defRPr/>
            </a:pPr>
            <a:r>
              <a:rPr lang="en-US" altLang="el-GR" sz="1600" b="1" dirty="0"/>
              <a:t>Seamless:</a:t>
            </a:r>
            <a:r>
              <a:rPr lang="en-US" altLang="el-GR" sz="1600" dirty="0"/>
              <a:t> Fully, there is detailed information </a:t>
            </a:r>
          </a:p>
          <a:p>
            <a:pPr lvl="2" eaLnBrk="1" hangingPunct="1">
              <a:defRPr/>
            </a:pPr>
            <a:r>
              <a:rPr lang="en-US" altLang="el-GR" sz="1600" b="1" dirty="0"/>
              <a:t>Seamless:</a:t>
            </a:r>
            <a:r>
              <a:rPr lang="en-US" altLang="el-GR" sz="1600" dirty="0"/>
              <a:t> Not Applicable</a:t>
            </a:r>
          </a:p>
          <a:p>
            <a:pPr lvl="1" eaLnBrk="1" hangingPunct="1">
              <a:defRPr/>
            </a:pPr>
            <a:r>
              <a:rPr lang="en-US" altLang="el-GR" sz="1800" dirty="0"/>
              <a:t>B3: Example :</a:t>
            </a:r>
          </a:p>
          <a:p>
            <a:pPr marL="398462" lvl="1" indent="0" eaLnBrk="1" hangingPunct="1">
              <a:buFont typeface="Franklin Gothic Book" panose="020B0503020102020204" pitchFamily="34" charset="0"/>
              <a:buNone/>
              <a:defRPr/>
            </a:pPr>
            <a:r>
              <a:rPr lang="en-US" altLang="el-GR" sz="1600" dirty="0"/>
              <a:t>The citizen is made aware of how long the decision-making process of the public administration will take as regards his entitlement to family benefits. </a:t>
            </a:r>
          </a:p>
        </p:txBody>
      </p:sp>
      <p:sp>
        <p:nvSpPr>
          <p:cNvPr id="28676" name="Θέση αριθμού διαφάνειας 3">
            <a:extLst>
              <a:ext uri="{FF2B5EF4-FFF2-40B4-BE49-F238E27FC236}">
                <a16:creationId xmlns:a16="http://schemas.microsoft.com/office/drawing/2014/main" id="{08C998CA-48FD-470B-86D4-348F6B23ECD1}"/>
              </a:ext>
            </a:extLst>
          </p:cNvPr>
          <p:cNvSpPr>
            <a:spLocks noGrp="1"/>
          </p:cNvSpPr>
          <p:nvPr>
            <p:ph type="sldNum" sz="quarter" idx="4294967295"/>
          </p:nvPr>
        </p:nvSpPr>
        <p:spPr bwMode="auto">
          <a:xfrm>
            <a:off x="8174038" y="6453188"/>
            <a:ext cx="698500" cy="4048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defRPr>
            </a:lvl9pPr>
          </a:lstStyle>
          <a:p>
            <a:pPr algn="l" eaLnBrk="0" hangingPunct="0"/>
            <a:fld id="{23821BE1-5486-4BFE-95CB-2D992BBEC16F}" type="slidenum">
              <a:rPr lang="el-GR" altLang="el-GR" sz="1800" smtClean="0">
                <a:latin typeface="Tahoma" panose="020B0604030504040204" pitchFamily="34" charset="0"/>
              </a:rPr>
              <a:pPr algn="l" eaLnBrk="0" hangingPunct="0"/>
              <a:t>8</a:t>
            </a:fld>
            <a:endParaRPr lang="el-GR" altLang="el-GR" sz="1800">
              <a:latin typeface="Tahoma" panose="020B0604030504040204" pitchFamily="34" charset="0"/>
            </a:endParaRPr>
          </a:p>
        </p:txBody>
      </p:sp>
    </p:spTree>
    <p:extLst>
      <p:ext uri="{BB962C8B-B14F-4D97-AF65-F5344CB8AC3E}">
        <p14:creationId xmlns:p14="http://schemas.microsoft.com/office/powerpoint/2010/main" val="32719095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Τίτλος 1">
            <a:extLst>
              <a:ext uri="{FF2B5EF4-FFF2-40B4-BE49-F238E27FC236}">
                <a16:creationId xmlns:a16="http://schemas.microsoft.com/office/drawing/2014/main" id="{13B29C2F-A610-4BF8-9606-6C179A6B7A56}"/>
              </a:ext>
            </a:extLst>
          </p:cNvPr>
          <p:cNvSpPr>
            <a:spLocks noGrp="1"/>
          </p:cNvSpPr>
          <p:nvPr>
            <p:ph type="title"/>
          </p:nvPr>
        </p:nvSpPr>
        <p:spPr>
          <a:xfrm>
            <a:off x="1398588" y="0"/>
            <a:ext cx="6775450" cy="1027112"/>
          </a:xfrm>
        </p:spPr>
        <p:txBody>
          <a:bodyPr/>
          <a:lstStyle/>
          <a:p>
            <a:r>
              <a:rPr lang="en-US" altLang="el-GR" sz="2800" b="1" dirty="0"/>
              <a:t>IMAPS Service Delivery (Question: B4)</a:t>
            </a:r>
            <a:endParaRPr lang="el-GR" altLang="el-GR" dirty="0"/>
          </a:p>
        </p:txBody>
      </p:sp>
      <p:sp>
        <p:nvSpPr>
          <p:cNvPr id="30723" name="Θέση περιεχομένου 2">
            <a:extLst>
              <a:ext uri="{FF2B5EF4-FFF2-40B4-BE49-F238E27FC236}">
                <a16:creationId xmlns:a16="http://schemas.microsoft.com/office/drawing/2014/main" id="{1EE25BC5-829B-4F85-8BF2-BE45C2EBDF06}"/>
              </a:ext>
            </a:extLst>
          </p:cNvPr>
          <p:cNvSpPr>
            <a:spLocks noGrp="1"/>
          </p:cNvSpPr>
          <p:nvPr>
            <p:ph idx="1"/>
          </p:nvPr>
        </p:nvSpPr>
        <p:spPr>
          <a:xfrm>
            <a:off x="900113" y="1484784"/>
            <a:ext cx="7488237" cy="4022725"/>
          </a:xfrm>
        </p:spPr>
        <p:txBody>
          <a:bodyPr/>
          <a:lstStyle/>
          <a:p>
            <a:pPr eaLnBrk="1" hangingPunct="1">
              <a:defRPr/>
            </a:pPr>
            <a:r>
              <a:rPr lang="en-US" altLang="el-GR" sz="2000" dirty="0"/>
              <a:t>Question:</a:t>
            </a:r>
          </a:p>
          <a:p>
            <a:pPr lvl="1" eaLnBrk="1" hangingPunct="1">
              <a:defRPr/>
            </a:pPr>
            <a:r>
              <a:rPr lang="en-GB" altLang="el-GR" sz="1800" dirty="0"/>
              <a:t>B4: Data privacy</a:t>
            </a:r>
          </a:p>
          <a:p>
            <a:pPr lvl="2" eaLnBrk="1" hangingPunct="1">
              <a:defRPr/>
            </a:pPr>
            <a:r>
              <a:rPr lang="en-US" altLang="el-GR" sz="1600" dirty="0"/>
              <a:t>Transparency as regards how personal data is managed is essential in fostering users’ trust in the digital public service. (</a:t>
            </a:r>
            <a:r>
              <a:rPr lang="en-US" altLang="el-GR" sz="1600" b="1" dirty="0"/>
              <a:t>Legal – Organizational</a:t>
            </a:r>
            <a:r>
              <a:rPr lang="en-US" altLang="el-GR" sz="1600" dirty="0"/>
              <a:t> </a:t>
            </a:r>
            <a:r>
              <a:rPr lang="en-US" altLang="el-GR" sz="1600" b="1" dirty="0"/>
              <a:t>interoperability – weight  10%</a:t>
            </a:r>
            <a:r>
              <a:rPr lang="en-US" altLang="el-GR" sz="1600" dirty="0"/>
              <a:t>)</a:t>
            </a:r>
          </a:p>
          <a:p>
            <a:pPr lvl="1" eaLnBrk="1" hangingPunct="1">
              <a:defRPr/>
            </a:pPr>
            <a:r>
              <a:rPr lang="en-US" altLang="el-GR" sz="1800" dirty="0"/>
              <a:t>B4: Question</a:t>
            </a:r>
          </a:p>
          <a:p>
            <a:pPr lvl="2" eaLnBrk="1" hangingPunct="1">
              <a:defRPr/>
            </a:pPr>
            <a:r>
              <a:rPr lang="en-US" altLang="el-GR" sz="1600" b="1" dirty="0"/>
              <a:t>Ad hoc:</a:t>
            </a:r>
            <a:r>
              <a:rPr lang="en-US" altLang="el-GR" sz="1600" dirty="0"/>
              <a:t> No, there is no information on data privacy</a:t>
            </a:r>
          </a:p>
          <a:p>
            <a:pPr lvl="2" eaLnBrk="1" hangingPunct="1">
              <a:defRPr/>
            </a:pPr>
            <a:r>
              <a:rPr lang="en-US" altLang="el-GR" sz="1600" b="1" dirty="0"/>
              <a:t>Essential:</a:t>
            </a:r>
            <a:r>
              <a:rPr lang="en-US" altLang="el-GR" sz="1600" dirty="0"/>
              <a:t> Partly, there is limited information</a:t>
            </a:r>
          </a:p>
          <a:p>
            <a:pPr lvl="2" eaLnBrk="1" hangingPunct="1">
              <a:defRPr/>
            </a:pPr>
            <a:r>
              <a:rPr lang="en-US" altLang="el-GR" sz="1600" b="1" dirty="0"/>
              <a:t>Sustainable:</a:t>
            </a:r>
            <a:r>
              <a:rPr lang="en-US" altLang="el-GR" sz="1600" dirty="0"/>
              <a:t> Fully, there is detailed information</a:t>
            </a:r>
          </a:p>
          <a:p>
            <a:pPr lvl="2" eaLnBrk="1" hangingPunct="1">
              <a:defRPr/>
            </a:pPr>
            <a:r>
              <a:rPr lang="en-US" altLang="el-GR" sz="1600" b="1" dirty="0"/>
              <a:t>Seamless:</a:t>
            </a:r>
            <a:r>
              <a:rPr lang="en-US" altLang="el-GR" sz="1600" dirty="0"/>
              <a:t> Fully &amp; adaptable, there is detailed information and the user can manage</a:t>
            </a:r>
          </a:p>
          <a:p>
            <a:pPr lvl="2" eaLnBrk="1" hangingPunct="1">
              <a:defRPr/>
            </a:pPr>
            <a:r>
              <a:rPr lang="en-US" altLang="el-GR" sz="1600" b="1" dirty="0"/>
              <a:t>Seamless:</a:t>
            </a:r>
            <a:r>
              <a:rPr lang="en-US" altLang="el-GR" sz="1600" dirty="0"/>
              <a:t> Not applicable</a:t>
            </a:r>
          </a:p>
          <a:p>
            <a:pPr lvl="1" eaLnBrk="1" hangingPunct="1">
              <a:defRPr/>
            </a:pPr>
            <a:r>
              <a:rPr lang="en-US" altLang="el-GR" sz="1800" dirty="0"/>
              <a:t>B4: Example </a:t>
            </a:r>
          </a:p>
          <a:p>
            <a:pPr marL="398462" lvl="1" indent="0" eaLnBrk="1" hangingPunct="1">
              <a:buFont typeface="Franklin Gothic Book" panose="020B0503020102020204" pitchFamily="34" charset="0"/>
              <a:buNone/>
              <a:defRPr/>
            </a:pPr>
            <a:r>
              <a:rPr lang="en-US" altLang="el-GR" sz="1600" dirty="0"/>
              <a:t>The citizen is redirected to a secure site where she can manage her privacy settings.</a:t>
            </a:r>
          </a:p>
        </p:txBody>
      </p:sp>
      <p:sp>
        <p:nvSpPr>
          <p:cNvPr id="29700" name="Θέση αριθμού διαφάνειας 3">
            <a:extLst>
              <a:ext uri="{FF2B5EF4-FFF2-40B4-BE49-F238E27FC236}">
                <a16:creationId xmlns:a16="http://schemas.microsoft.com/office/drawing/2014/main" id="{179F6D71-AAC7-49B4-ADC9-948C585CB89B}"/>
              </a:ext>
            </a:extLst>
          </p:cNvPr>
          <p:cNvSpPr>
            <a:spLocks noGrp="1"/>
          </p:cNvSpPr>
          <p:nvPr>
            <p:ph type="sldNum" sz="quarter" idx="4294967295"/>
          </p:nvPr>
        </p:nvSpPr>
        <p:spPr bwMode="auto">
          <a:xfrm>
            <a:off x="8174038" y="6453188"/>
            <a:ext cx="698500" cy="4048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defRPr>
            </a:lvl9pPr>
          </a:lstStyle>
          <a:p>
            <a:pPr algn="l" eaLnBrk="0" hangingPunct="0"/>
            <a:fld id="{A4177A81-EA04-4E80-925A-52291B081412}" type="slidenum">
              <a:rPr lang="el-GR" altLang="el-GR" sz="1800" smtClean="0">
                <a:latin typeface="Tahoma" panose="020B0604030504040204" pitchFamily="34" charset="0"/>
              </a:rPr>
              <a:pPr algn="l" eaLnBrk="0" hangingPunct="0"/>
              <a:t>9</a:t>
            </a:fld>
            <a:endParaRPr lang="el-GR" altLang="el-GR" sz="1800">
              <a:latin typeface="Tahoma" panose="020B0604030504040204" pitchFamily="34" charset="0"/>
            </a:endParaRPr>
          </a:p>
        </p:txBody>
      </p:sp>
    </p:spTree>
    <p:extLst>
      <p:ext uri="{BB962C8B-B14F-4D97-AF65-F5344CB8AC3E}">
        <p14:creationId xmlns:p14="http://schemas.microsoft.com/office/powerpoint/2010/main" val="955990866"/>
      </p:ext>
    </p:extLst>
  </p:cSld>
  <p:clrMapOvr>
    <a:masterClrMapping/>
  </p:clrMapOvr>
</p:sld>
</file>

<file path=ppt/theme/theme1.xml><?xml version="1.0" encoding="utf-8"?>
<a:theme xmlns:a="http://schemas.openxmlformats.org/drawingml/2006/main" name="Παρουσίαση εκπαίδευσης προσωπικού">
  <a:themeElements>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Παρουσίαση εκπαίδευσης προσωπικού</Template>
  <TotalTime>136</TotalTime>
  <Words>3240</Words>
  <Application>Microsoft Office PowerPoint</Application>
  <PresentationFormat>Προβολή στην οθόνη (4:3)</PresentationFormat>
  <Paragraphs>413</Paragraphs>
  <Slides>49</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49</vt:i4>
      </vt:variant>
    </vt:vector>
  </HeadingPairs>
  <TitlesOfParts>
    <vt:vector size="54" baseType="lpstr">
      <vt:lpstr>Arial</vt:lpstr>
      <vt:lpstr>Franklin Gothic Book</vt:lpstr>
      <vt:lpstr>Tahoma</vt:lpstr>
      <vt:lpstr>Wingdings</vt:lpstr>
      <vt:lpstr>Παρουσίαση εκπαίδευσης προσωπικού</vt:lpstr>
      <vt:lpstr>Beginning of Section S9</vt:lpstr>
      <vt:lpstr>IMAPS Questionnaire structure</vt:lpstr>
      <vt:lpstr>IMAPS Service Context (Question: A1, A2)</vt:lpstr>
      <vt:lpstr>IMAPS Service Context (Question: A3, A4)</vt:lpstr>
      <vt:lpstr>IMAPS Service Context (Question: A5)</vt:lpstr>
      <vt:lpstr>IMAPS Service Delivery (Question: B1)</vt:lpstr>
      <vt:lpstr>IMAPS Service Delivery (Question: B2)</vt:lpstr>
      <vt:lpstr>IMAPS Service Delivery (Question: B3)</vt:lpstr>
      <vt:lpstr>IMAPS Service Delivery (Question: B4)</vt:lpstr>
      <vt:lpstr>IMAPS Service Delivery (Question: B5)</vt:lpstr>
      <vt:lpstr>IMAPS Service Delivery (Question: B6)</vt:lpstr>
      <vt:lpstr>IMAPS Service Delivery (Question: B7)</vt:lpstr>
      <vt:lpstr>IMAPS Service Delivery (Question: B8)</vt:lpstr>
      <vt:lpstr>IMAPS Service Delivery (Question: B9)</vt:lpstr>
      <vt:lpstr>IMAPS Service Delivery (Question: B10)</vt:lpstr>
      <vt:lpstr>IMAPS Service Delivery (Question: B11)</vt:lpstr>
      <vt:lpstr>IMAPS Service Consumption (Question: C1)</vt:lpstr>
      <vt:lpstr>IMAPS Service Consumption (Question: C2) (i)</vt:lpstr>
      <vt:lpstr>IMAPS Service Consumption (Question: C2) (ii)</vt:lpstr>
      <vt:lpstr>IMAPS Service Consumption (Question: C3)</vt:lpstr>
      <vt:lpstr>IMAPS Service Consumption (Question: C4)(i)</vt:lpstr>
      <vt:lpstr>IMAPS Service Consumption (Question: C4) (ii)</vt:lpstr>
      <vt:lpstr>IMAPS Service Management (Question: D1) (i)</vt:lpstr>
      <vt:lpstr>IMAPS Service Management (Question: D1) (ii)</vt:lpstr>
      <vt:lpstr>IMAPS Service Management (Question: D2) (i)</vt:lpstr>
      <vt:lpstr>IMAPS Service Management (Question: D2) (ii)</vt:lpstr>
      <vt:lpstr>IMAPS Service Management (Question: D3)</vt:lpstr>
      <vt:lpstr>IMAPS Service Management (Question: D4) (i)</vt:lpstr>
      <vt:lpstr>IMAPS Service Management (Question: D4) (ii)</vt:lpstr>
      <vt:lpstr>IMAPS Service Management (Question: D5)</vt:lpstr>
      <vt:lpstr>IMAPS Service Management (Question: D6) (i)</vt:lpstr>
      <vt:lpstr>IMAPS Service Management (Question: D6) (ii)</vt:lpstr>
      <vt:lpstr>IMAPS Service Management (Question: D7)</vt:lpstr>
      <vt:lpstr>IMAPS Service Management (Question: D8)</vt:lpstr>
      <vt:lpstr>IMAPS Online Questionnaire</vt:lpstr>
      <vt:lpstr>IMM Configuration Scope</vt:lpstr>
      <vt:lpstr>IMM Configuration aspects</vt:lpstr>
      <vt:lpstr>IMM configuration options (1)</vt:lpstr>
      <vt:lpstr>IMM configuration options (2)</vt:lpstr>
      <vt:lpstr>Parameters to configure</vt:lpstr>
      <vt:lpstr>Configuring IMM Lite – Full –Combined Version </vt:lpstr>
      <vt:lpstr>IMM Configuring Process</vt:lpstr>
      <vt:lpstr>Principles for configuring the IMM</vt:lpstr>
      <vt:lpstr>Παρουσίαση του PowerPoint</vt:lpstr>
      <vt:lpstr>Funding</vt:lpstr>
      <vt:lpstr>Παρουσίαση του PowerPoint</vt:lpstr>
      <vt:lpstr>Notes regarding the previous versions of the current work</vt:lpstr>
      <vt:lpstr>Notes Licensing</vt:lpstr>
      <vt:lpstr>Maintenance Notes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Εκπαίδευση προσωπικού</dc:title>
  <dc:creator>Αναστασία Παπαστυλιανού</dc:creator>
  <cp:lastModifiedBy>Antonis Stasis</cp:lastModifiedBy>
  <cp:revision>57</cp:revision>
  <dcterms:created xsi:type="dcterms:W3CDTF">2018-05-07T07:21:56Z</dcterms:created>
  <dcterms:modified xsi:type="dcterms:W3CDTF">2018-06-10T06:20:15Z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TC010130221032</vt:lpwstr>
  </property>
</Properties>
</file>