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266" r:id="rId2"/>
    <p:sldId id="805" r:id="rId3"/>
    <p:sldId id="806" r:id="rId4"/>
    <p:sldId id="807" r:id="rId5"/>
    <p:sldId id="808" r:id="rId6"/>
    <p:sldId id="816" r:id="rId7"/>
    <p:sldId id="809" r:id="rId8"/>
    <p:sldId id="817" r:id="rId9"/>
    <p:sldId id="810" r:id="rId10"/>
    <p:sldId id="818" r:id="rId11"/>
    <p:sldId id="811" r:id="rId12"/>
    <p:sldId id="819" r:id="rId13"/>
    <p:sldId id="812" r:id="rId14"/>
    <p:sldId id="820" r:id="rId15"/>
    <p:sldId id="813" r:id="rId16"/>
    <p:sldId id="814" r:id="rId17"/>
    <p:sldId id="815" r:id="rId18"/>
    <p:sldId id="280" r:id="rId19"/>
    <p:sldId id="279" r:id="rId20"/>
    <p:sldId id="278" r:id="rId21"/>
    <p:sldId id="281" r:id="rId22"/>
    <p:sldId id="282" r:id="rId23"/>
    <p:sldId id="283" r:id="rId24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S4.3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Detailed presentation of methodology, criteria and rating scale of the model </a:t>
            </a:r>
          </a:p>
          <a:p>
            <a:pPr algn="ctr"/>
            <a:r>
              <a:rPr lang="en-US" dirty="0"/>
              <a:t>Service Consumption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>
            <a:extLst>
              <a:ext uri="{FF2B5EF4-FFF2-40B4-BE49-F238E27FC236}">
                <a16:creationId xmlns:a16="http://schemas.microsoft.com/office/drawing/2014/main" id="{02371184-038A-43D9-85F6-B32749C32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(C6)(ii)</a:t>
            </a:r>
            <a:endParaRPr lang="el-GR" altLang="el-GR"/>
          </a:p>
        </p:txBody>
      </p:sp>
      <p:sp>
        <p:nvSpPr>
          <p:cNvPr id="34819" name="Θέση περιεχομένου 2">
            <a:extLst>
              <a:ext uri="{FF2B5EF4-FFF2-40B4-BE49-F238E27FC236}">
                <a16:creationId xmlns:a16="http://schemas.microsoft.com/office/drawing/2014/main" id="{4E99473B-0B28-42BA-BC98-935B382A5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400" dirty="0"/>
              <a:t>C6: Common protocol usage </a:t>
            </a:r>
            <a:r>
              <a:rPr lang="en-US" altLang="el-GR" sz="2400" dirty="0"/>
              <a:t>(Technical interoperability – weight 20%). 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What type of protocol specification is being used for exchanging information? </a:t>
            </a:r>
          </a:p>
          <a:p>
            <a:pPr lvl="1" indent="-288036" eaLnBrk="1" fontAlgn="auto" hangingPunct="1">
              <a:defRPr/>
            </a:pPr>
            <a:r>
              <a:rPr lang="en-US" altLang="el-GR" sz="2400" dirty="0"/>
              <a:t>C5: Score: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Essential: Proprietary protocol specification</a:t>
            </a:r>
          </a:p>
          <a:p>
            <a:pPr lvl="2" indent="-288036" eaLnBrk="1" fontAlgn="auto" hangingPunct="1">
              <a:defRPr/>
            </a:pPr>
            <a:r>
              <a:rPr lang="en-US" altLang="el-GR" sz="2000" dirty="0"/>
              <a:t>Seamless: Common protocol specification</a:t>
            </a:r>
            <a:endParaRPr lang="en-US" altLang="el-GR" sz="1350" dirty="0"/>
          </a:p>
        </p:txBody>
      </p:sp>
      <p:sp>
        <p:nvSpPr>
          <p:cNvPr id="30724" name="Θέση αριθμού διαφάνειας 3">
            <a:extLst>
              <a:ext uri="{FF2B5EF4-FFF2-40B4-BE49-F238E27FC236}">
                <a16:creationId xmlns:a16="http://schemas.microsoft.com/office/drawing/2014/main" id="{FD0D93FB-E55B-454B-924F-50DEACB287C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84CD646B-4FA5-4729-BB05-DCD448F20115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10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358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>
            <a:extLst>
              <a:ext uri="{FF2B5EF4-FFF2-40B4-BE49-F238E27FC236}">
                <a16:creationId xmlns:a16="http://schemas.microsoft.com/office/drawing/2014/main" id="{834355DE-1747-47D2-A9B9-09D001D9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(C7) (i)</a:t>
            </a:r>
            <a:endParaRPr lang="el-GR" altLang="el-GR"/>
          </a:p>
        </p:txBody>
      </p:sp>
      <p:sp>
        <p:nvSpPr>
          <p:cNvPr id="31747" name="Θέση περιεχομένου 2">
            <a:extLst>
              <a:ext uri="{FF2B5EF4-FFF2-40B4-BE49-F238E27FC236}">
                <a16:creationId xmlns:a16="http://schemas.microsoft.com/office/drawing/2014/main" id="{6C2480C7-B993-415A-B74B-6517F4651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Question:</a:t>
            </a:r>
          </a:p>
          <a:p>
            <a:pPr lvl="1" eaLnBrk="1" hangingPunct="1"/>
            <a:r>
              <a:rPr lang="en-GB" altLang="el-GR" sz="2400"/>
              <a:t>C7: Reuse of network infrastructure </a:t>
            </a:r>
            <a:r>
              <a:rPr lang="en-US" altLang="el-GR" sz="2400"/>
              <a:t>(Technical interoperability – weight 10%). </a:t>
            </a:r>
          </a:p>
          <a:p>
            <a:pPr lvl="2" eaLnBrk="1" hangingPunct="1"/>
            <a:r>
              <a:rPr lang="en-US" altLang="el-GR" sz="2000"/>
              <a:t>Is the service consumed via an existing network infrastructure or a dedicated, private network?</a:t>
            </a:r>
          </a:p>
          <a:p>
            <a:pPr lvl="1" eaLnBrk="1" hangingPunct="1"/>
            <a:r>
              <a:rPr lang="en-US" altLang="el-GR" sz="2400"/>
              <a:t>C7: Example </a:t>
            </a:r>
          </a:p>
          <a:p>
            <a:pPr lvl="2" eaLnBrk="1" hangingPunct="1"/>
            <a:r>
              <a:rPr lang="en-US" altLang="el-GR" sz="2000"/>
              <a:t>A dedicated private network with no justification</a:t>
            </a:r>
          </a:p>
          <a:p>
            <a:pPr lvl="2" eaLnBrk="1" hangingPunct="1"/>
            <a:r>
              <a:rPr lang="en-US" altLang="el-GR" sz="2000"/>
              <a:t>A dedicated private network due to security or other concerns</a:t>
            </a:r>
          </a:p>
          <a:p>
            <a:pPr lvl="2" eaLnBrk="1" hangingPunct="1"/>
            <a:r>
              <a:rPr lang="en-US" altLang="el-GR" sz="2000"/>
              <a:t>An existing private network such as s-TESTA</a:t>
            </a:r>
          </a:p>
          <a:p>
            <a:pPr lvl="2" eaLnBrk="1" hangingPunct="1"/>
            <a:r>
              <a:rPr lang="en-US" altLang="el-GR" sz="2000"/>
              <a:t>Publicly available on the Internet</a:t>
            </a:r>
          </a:p>
        </p:txBody>
      </p:sp>
      <p:sp>
        <p:nvSpPr>
          <p:cNvPr id="31748" name="Θέση αριθμού διαφάνειας 3">
            <a:extLst>
              <a:ext uri="{FF2B5EF4-FFF2-40B4-BE49-F238E27FC236}">
                <a16:creationId xmlns:a16="http://schemas.microsoft.com/office/drawing/2014/main" id="{F5F86322-F283-4DF5-8132-81B87A5C3EF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57B88B7B-502E-4E28-9513-A357F1A649D7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11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98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>
            <a:extLst>
              <a:ext uri="{FF2B5EF4-FFF2-40B4-BE49-F238E27FC236}">
                <a16:creationId xmlns:a16="http://schemas.microsoft.com/office/drawing/2014/main" id="{7FBEA734-8FF9-41BC-910A-D03374C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(C7) (ii)</a:t>
            </a:r>
            <a:endParaRPr lang="el-GR" altLang="el-GR"/>
          </a:p>
        </p:txBody>
      </p:sp>
      <p:sp>
        <p:nvSpPr>
          <p:cNvPr id="36867" name="Θέση περιεχομένου 2">
            <a:extLst>
              <a:ext uri="{FF2B5EF4-FFF2-40B4-BE49-F238E27FC236}">
                <a16:creationId xmlns:a16="http://schemas.microsoft.com/office/drawing/2014/main" id="{EFCC6407-A845-4A81-B77E-671720C47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557338"/>
            <a:ext cx="8559800" cy="4114800"/>
          </a:xfrm>
        </p:spPr>
        <p:txBody>
          <a:bodyPr rtlCol="0">
            <a:normAutofit fontScale="92500"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400" dirty="0"/>
              <a:t>C7: Reuse of network infrastructure </a:t>
            </a:r>
            <a:r>
              <a:rPr lang="en-US" altLang="el-GR" sz="2400" dirty="0"/>
              <a:t>(Technical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Is the service consumed via an existing network infrastructure or a dedicated, private network?</a:t>
            </a:r>
          </a:p>
          <a:p>
            <a:pPr lvl="1" indent="-288036" eaLnBrk="1" fontAlgn="auto" hangingPunct="1">
              <a:lnSpc>
                <a:spcPct val="104000"/>
              </a:lnSpc>
              <a:defRPr/>
            </a:pPr>
            <a:r>
              <a:rPr lang="en-US" altLang="el-GR" sz="2400" dirty="0"/>
              <a:t>C7: Score: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Opportunistic: The service is consumed via a new dedicate private network whilst it could leverage on an existing network infrastructure or the Internet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Sustainable: The service is consumed via an existing private network (e.g. </a:t>
            </a:r>
            <a:r>
              <a:rPr lang="en-US" altLang="el-GR" sz="1800" dirty="0" err="1"/>
              <a:t>sTesta</a:t>
            </a:r>
            <a:r>
              <a:rPr lang="en-US" altLang="el-GR" sz="1800" dirty="0"/>
              <a:t>)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Seamless: The service is consumed using the publicly available Internet</a:t>
            </a:r>
          </a:p>
          <a:p>
            <a:pPr lvl="1" indent="-288036" eaLnBrk="1" fontAlgn="auto" hangingPunct="1">
              <a:defRPr/>
            </a:pPr>
            <a:endParaRPr lang="en-US" altLang="el-GR" sz="2200" dirty="0"/>
          </a:p>
        </p:txBody>
      </p:sp>
      <p:sp>
        <p:nvSpPr>
          <p:cNvPr id="32772" name="Θέση αριθμού διαφάνειας 3">
            <a:extLst>
              <a:ext uri="{FF2B5EF4-FFF2-40B4-BE49-F238E27FC236}">
                <a16:creationId xmlns:a16="http://schemas.microsoft.com/office/drawing/2014/main" id="{125E7D0A-652A-49AE-8A44-1041D04E25A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E27965B1-A693-4C1B-84FD-5547E25F2CE4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03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>
            <a:extLst>
              <a:ext uri="{FF2B5EF4-FFF2-40B4-BE49-F238E27FC236}">
                <a16:creationId xmlns:a16="http://schemas.microsoft.com/office/drawing/2014/main" id="{256CC126-EF9A-497F-AC22-2A8CF67CE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(C8) (i)</a:t>
            </a:r>
            <a:endParaRPr lang="el-GR" altLang="el-GR"/>
          </a:p>
        </p:txBody>
      </p:sp>
      <p:sp>
        <p:nvSpPr>
          <p:cNvPr id="33795" name="Θέση περιεχομένου 2">
            <a:extLst>
              <a:ext uri="{FF2B5EF4-FFF2-40B4-BE49-F238E27FC236}">
                <a16:creationId xmlns:a16="http://schemas.microsoft.com/office/drawing/2014/main" id="{22FAE9B5-1ABD-44DE-8CE1-522B04DE8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Question:</a:t>
            </a:r>
          </a:p>
          <a:p>
            <a:pPr lvl="1" eaLnBrk="1" hangingPunct="1"/>
            <a:r>
              <a:rPr lang="en-GB" altLang="el-GR" sz="2400"/>
              <a:t>C8: Semantic alignment </a:t>
            </a:r>
            <a:r>
              <a:rPr lang="en-US" altLang="el-GR" sz="2400"/>
              <a:t>(Semantic interoperability – weight 20%). </a:t>
            </a:r>
          </a:p>
          <a:p>
            <a:pPr lvl="2" eaLnBrk="1" hangingPunct="1"/>
            <a:r>
              <a:rPr lang="en-US" altLang="el-GR" sz="2000"/>
              <a:t>To what extent are semantic standards and specifications used for data modelling of the data exchange between the public service and consumed services?</a:t>
            </a:r>
          </a:p>
          <a:p>
            <a:pPr lvl="1" eaLnBrk="1" hangingPunct="1"/>
            <a:r>
              <a:rPr lang="en-US" altLang="el-GR" sz="2400"/>
              <a:t>C8: Example </a:t>
            </a:r>
          </a:p>
          <a:p>
            <a:pPr lvl="2" eaLnBrk="1" hangingPunct="1"/>
            <a:r>
              <a:rPr lang="en-US" altLang="el-GR" sz="2000"/>
              <a:t>Common XML-based standards are used widely in the service domain and are also used for provisioning the service; a unique data model is developed specifically for this service consumption.</a:t>
            </a:r>
          </a:p>
        </p:txBody>
      </p:sp>
      <p:sp>
        <p:nvSpPr>
          <p:cNvPr id="33796" name="Θέση αριθμού διαφάνειας 3">
            <a:extLst>
              <a:ext uri="{FF2B5EF4-FFF2-40B4-BE49-F238E27FC236}">
                <a16:creationId xmlns:a16="http://schemas.microsoft.com/office/drawing/2014/main" id="{75EC030E-BA2D-434F-8847-75E4EBEF57A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B8E8D33-C723-43DE-A3B4-E3D87B5C78F7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13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932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>
            <a:extLst>
              <a:ext uri="{FF2B5EF4-FFF2-40B4-BE49-F238E27FC236}">
                <a16:creationId xmlns:a16="http://schemas.microsoft.com/office/drawing/2014/main" id="{B67CFF3A-F8C6-4E27-A20F-B57A8788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075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(C8)(ii)</a:t>
            </a:r>
            <a:endParaRPr lang="el-GR" altLang="el-GR"/>
          </a:p>
        </p:txBody>
      </p:sp>
      <p:sp>
        <p:nvSpPr>
          <p:cNvPr id="38915" name="Θέση περιεχομένου 2">
            <a:extLst>
              <a:ext uri="{FF2B5EF4-FFF2-40B4-BE49-F238E27FC236}">
                <a16:creationId xmlns:a16="http://schemas.microsoft.com/office/drawing/2014/main" id="{9CB36732-D36E-4A70-89E2-623388C17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000" dirty="0"/>
              <a:t>C8: Semantic alignment </a:t>
            </a:r>
            <a:r>
              <a:rPr lang="en-US" altLang="el-GR" sz="2000" dirty="0"/>
              <a:t>(Semantic interoperability – weight 20%). 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To what extent are semantic standards and specifications used for data modelling of the data exchange between the public service and consumed services?</a:t>
            </a:r>
          </a:p>
          <a:p>
            <a:pPr lvl="1" indent="-288036" eaLnBrk="1" fontAlgn="auto" hangingPunct="1">
              <a:defRPr/>
            </a:pPr>
            <a:r>
              <a:rPr lang="en-US" altLang="el-GR" sz="2000" dirty="0"/>
              <a:t>C8: Score: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Opportunistic: All data models were created for the service without using any existing semantic standards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Essential: Some proprietary semantic standards are used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Seamless: The whole development of the data model is based on open non-proprietary standards and specifications</a:t>
            </a:r>
          </a:p>
        </p:txBody>
      </p:sp>
      <p:sp>
        <p:nvSpPr>
          <p:cNvPr id="34820" name="Θέση αριθμού διαφάνειας 3">
            <a:extLst>
              <a:ext uri="{FF2B5EF4-FFF2-40B4-BE49-F238E27FC236}">
                <a16:creationId xmlns:a16="http://schemas.microsoft.com/office/drawing/2014/main" id="{500E0F37-71DD-4F44-98AB-F9FCB748EFE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7C8B4AA-ABC7-433D-8C92-91CE42CBB22B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14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970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Τίτλος 1">
            <a:extLst>
              <a:ext uri="{FF2B5EF4-FFF2-40B4-BE49-F238E27FC236}">
                <a16:creationId xmlns:a16="http://schemas.microsoft.com/office/drawing/2014/main" id="{ED8C5988-81A8-46F7-9F32-348C0158C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(C9)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0EE60A-0AC1-4D1F-AAF4-9A2FAE930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000" dirty="0"/>
              <a:t>C9: Exception handling </a:t>
            </a:r>
            <a:r>
              <a:rPr lang="en-US" sz="2000" dirty="0"/>
              <a:t>(Semantic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How are exceptions resolved?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C9: Example - Score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Opportunistic: Fully manually,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Essential: Semi-automated,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Seamless: Fully automated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r>
              <a:rPr lang="en-US" sz="1800" dirty="0"/>
              <a:t>The public service has no routines to handle exceptions automatically – all anomalies are processed manually by the back office; around 80% of the exceptions are resolved automatically </a:t>
            </a:r>
            <a:r>
              <a:rPr lang="en-US" sz="1800" dirty="0" err="1"/>
              <a:t>etc</a:t>
            </a:r>
            <a:endParaRPr lang="en-US" sz="1800" dirty="0"/>
          </a:p>
        </p:txBody>
      </p:sp>
      <p:sp>
        <p:nvSpPr>
          <p:cNvPr id="35844" name="Θέση αριθμού διαφάνειας 3">
            <a:extLst>
              <a:ext uri="{FF2B5EF4-FFF2-40B4-BE49-F238E27FC236}">
                <a16:creationId xmlns:a16="http://schemas.microsoft.com/office/drawing/2014/main" id="{45CDFB08-AB66-45DF-80F9-F0D530E34BB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B8B2CE33-62DF-456D-A1B1-A349F47B2B68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15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3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>
            <a:extLst>
              <a:ext uri="{FF2B5EF4-FFF2-40B4-BE49-F238E27FC236}">
                <a16:creationId xmlns:a16="http://schemas.microsoft.com/office/drawing/2014/main" id="{293807D9-5F6D-42AA-AC4B-569F6DD53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(C10)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080A91-D07C-488A-A6D1-4BCA75E73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50" y="1628775"/>
            <a:ext cx="8559800" cy="4321175"/>
          </a:xfrm>
        </p:spPr>
        <p:txBody>
          <a:bodyPr rtlCol="0">
            <a:normAutofit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000" dirty="0"/>
              <a:t>C10: Certification </a:t>
            </a:r>
            <a:r>
              <a:rPr lang="en-US" sz="2000" dirty="0"/>
              <a:t>(</a:t>
            </a:r>
            <a:r>
              <a:rPr lang="en-US" sz="2000" dirty="0" err="1"/>
              <a:t>Organisational</a:t>
            </a:r>
            <a:r>
              <a:rPr lang="en-US" sz="2000" dirty="0"/>
              <a:t>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Has the public service followed the certification procedure to consume the service?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C10: Example - Score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Opportunistic: No, while a certification procedure is available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Essential: No, there is no certification procedure available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Seamless: Yes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r>
              <a:rPr lang="en-US" sz="1800" dirty="0"/>
              <a:t>No, although there is a separate test environment made available to test the interconnection with other systems, acceptance testing is not conducted for certification purposes; Yes, the public service has been certified conform to connection </a:t>
            </a:r>
            <a:r>
              <a:rPr lang="en-US" sz="1800" dirty="0" err="1"/>
              <a:t>criteria.etc</a:t>
            </a:r>
            <a:endParaRPr lang="en-US" sz="1800" dirty="0"/>
          </a:p>
        </p:txBody>
      </p:sp>
      <p:sp>
        <p:nvSpPr>
          <p:cNvPr id="36868" name="Θέση αριθμού διαφάνειας 3">
            <a:extLst>
              <a:ext uri="{FF2B5EF4-FFF2-40B4-BE49-F238E27FC236}">
                <a16:creationId xmlns:a16="http://schemas.microsoft.com/office/drawing/2014/main" id="{DC21F043-B189-4068-B7BB-5854073971A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794C2FD-55BD-464C-82FE-3592D3988CCA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16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892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Τίτλος 1">
            <a:extLst>
              <a:ext uri="{FF2B5EF4-FFF2-40B4-BE49-F238E27FC236}">
                <a16:creationId xmlns:a16="http://schemas.microsoft.com/office/drawing/2014/main" id="{4F7F64AD-4D74-4794-8523-E4604D65F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549275"/>
            <a:ext cx="6784975" cy="863600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(C11)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71883B-DE8C-48E7-B6D9-57853D2F6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341438"/>
            <a:ext cx="8559800" cy="4319587"/>
          </a:xfrm>
        </p:spPr>
        <p:txBody>
          <a:bodyPr rtlCol="0">
            <a:normAutofit fontScale="92500"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000" dirty="0"/>
              <a:t>C11: Specification process </a:t>
            </a:r>
            <a:r>
              <a:rPr lang="en-US" sz="2000" dirty="0"/>
              <a:t>(Organizational interoperability – weight 10%).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Has the public service been involved in establishing the specifications of the consumed functional service?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C11: Example -Score 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Opportunistic: No, although this would have been possible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Essential: No, this was not possible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Seamless: Yes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r>
              <a:rPr lang="en-US" sz="1800" dirty="0"/>
              <a:t>There is a dedicated forum which is accessible for everybody to post ideas and participate in discussions around the public service; administrations and businesses first need to be invited to join the specification process (semi-open).</a:t>
            </a:r>
          </a:p>
        </p:txBody>
      </p:sp>
      <p:sp>
        <p:nvSpPr>
          <p:cNvPr id="37892" name="Θέση αριθμού διαφάνειας 3">
            <a:extLst>
              <a:ext uri="{FF2B5EF4-FFF2-40B4-BE49-F238E27FC236}">
                <a16:creationId xmlns:a16="http://schemas.microsoft.com/office/drawing/2014/main" id="{305B35B3-3183-4864-9E73-CACA2BF757B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F7657338-BC75-4E88-8FDC-481B6726CF6C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17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8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S4.3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F7335EAF-6798-44AF-8A80-DC9F77398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(C1)</a:t>
            </a:r>
            <a:endParaRPr lang="el-GR" altLang="el-GR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0ED7E373-1E15-447C-95E7-F4B580C5F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906588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C1: Landscaping Service Consumption</a:t>
            </a:r>
          </a:p>
          <a:p>
            <a:pPr lvl="2" eaLnBrk="1" hangingPunct="1"/>
            <a:r>
              <a:rPr lang="en-US" altLang="el-GR" sz="1800"/>
              <a:t>Please list the services which the public service has to consume</a:t>
            </a:r>
          </a:p>
          <a:p>
            <a:pPr lvl="1" eaLnBrk="1" hangingPunct="1"/>
            <a:r>
              <a:rPr lang="en-US" altLang="el-GR" sz="2000"/>
              <a:t>C1: Example</a:t>
            </a:r>
          </a:p>
          <a:p>
            <a:pPr lvl="2" eaLnBrk="1" hangingPunct="1"/>
            <a:r>
              <a:rPr lang="en-US" altLang="el-GR" sz="1800"/>
              <a:t>Authentication, eSignature, ePayment, Messaging, Audio-visual, Data Transformation, Data Validation, Machine Translation, Data Exchange, Business Analytics, Business Reporting, Forms Management etc</a:t>
            </a:r>
          </a:p>
          <a:p>
            <a:pPr lvl="1" eaLnBrk="1" hangingPunct="1"/>
            <a:r>
              <a:rPr lang="en-US" altLang="el-GR" sz="2000"/>
              <a:t>C1: Score:</a:t>
            </a:r>
          </a:p>
          <a:p>
            <a:pPr lvl="2" eaLnBrk="1" hangingPunct="1"/>
            <a:r>
              <a:rPr lang="en-US" altLang="el-GR" sz="1800"/>
              <a:t>Ad –hoc: Produce (develop) the service, while reuse is possible or Manual consumption</a:t>
            </a:r>
          </a:p>
          <a:p>
            <a:pPr lvl="2" eaLnBrk="1" hangingPunct="1"/>
            <a:r>
              <a:rPr lang="en-US" altLang="el-GR" sz="1800"/>
              <a:t>Digital reuse: Scoring outcome dependent on C.4-C.11</a:t>
            </a:r>
          </a:p>
          <a:p>
            <a:pPr lvl="2" eaLnBrk="1" hangingPunct="1"/>
            <a:endParaRPr lang="en-US" altLang="el-GR" sz="1600"/>
          </a:p>
        </p:txBody>
      </p:sp>
      <p:sp>
        <p:nvSpPr>
          <p:cNvPr id="22532" name="Θέση αριθμού διαφάνειας 3">
            <a:extLst>
              <a:ext uri="{FF2B5EF4-FFF2-40B4-BE49-F238E27FC236}">
                <a16:creationId xmlns:a16="http://schemas.microsoft.com/office/drawing/2014/main" id="{98F5C43A-55F5-4970-8A37-63034E1DE65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245FE5F6-4BE7-4BE3-B5EE-2EFF6079B6D3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0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>
            <a:extLst>
              <a:ext uri="{FF2B5EF4-FFF2-40B4-BE49-F238E27FC236}">
                <a16:creationId xmlns:a16="http://schemas.microsoft.com/office/drawing/2014/main" id="{43A533C4-C375-4A3B-A23F-5E3508CB7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(C2)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57B2AA-BB6D-492E-B659-3FB590A94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000" dirty="0"/>
              <a:t>C2: </a:t>
            </a:r>
            <a:r>
              <a:rPr lang="en-US" sz="2000" dirty="0"/>
              <a:t>Manual or digitally consumption of services</a:t>
            </a:r>
            <a:endParaRPr lang="en-GB" sz="2000" dirty="0"/>
          </a:p>
          <a:p>
            <a:pPr lvl="2" indent="-288036" eaLnBrk="1" fontAlgn="auto" hangingPunct="1">
              <a:defRPr/>
            </a:pPr>
            <a:r>
              <a:rPr lang="en-US" sz="1800" dirty="0"/>
              <a:t>How do you currently consume the service (manually versus digitally)? 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C2: Example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An example of electronic consumption is the tax administration digitally fetching data from the Citizen Base Register. An example for manual consumption is filling in a paper-based form at the counter of a city council officer to request a change.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C2: Score: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sz="1800" dirty="0"/>
              <a:t>Digital reuse: Scoring outcome dependent on C.4-C.11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endParaRPr lang="en-US" sz="1800" dirty="0"/>
          </a:p>
        </p:txBody>
      </p:sp>
      <p:sp>
        <p:nvSpPr>
          <p:cNvPr id="23556" name="Θέση αριθμού διαφάνειας 3">
            <a:extLst>
              <a:ext uri="{FF2B5EF4-FFF2-40B4-BE49-F238E27FC236}">
                <a16:creationId xmlns:a16="http://schemas.microsoft.com/office/drawing/2014/main" id="{1C312F12-DD4D-46C1-AB21-CA94C3C25B9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B9F46147-1054-4523-BA03-84DE0194EF95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3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86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id="{C989FFBA-24D0-4D83-ADF9-7BB2DB455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(C3)</a:t>
            </a:r>
            <a:endParaRPr lang="el-GR" altLang="el-GR"/>
          </a:p>
        </p:txBody>
      </p:sp>
      <p:sp>
        <p:nvSpPr>
          <p:cNvPr id="24579" name="Θέση περιεχομένου 2">
            <a:extLst>
              <a:ext uri="{FF2B5EF4-FFF2-40B4-BE49-F238E27FC236}">
                <a16:creationId xmlns:a16="http://schemas.microsoft.com/office/drawing/2014/main" id="{F381C70B-95A2-4647-9179-0AE1D8B3E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C3: </a:t>
            </a:r>
            <a:r>
              <a:rPr lang="en-US" altLang="el-GR" sz="2000"/>
              <a:t>Reusing or producing of services</a:t>
            </a:r>
            <a:endParaRPr lang="en-GB" altLang="el-GR" sz="2000"/>
          </a:p>
          <a:p>
            <a:pPr lvl="2" eaLnBrk="1" hangingPunct="1"/>
            <a:r>
              <a:rPr lang="en-US" altLang="el-GR" sz="1800"/>
              <a:t>How do you currently consume the service (manually versus digitally)? </a:t>
            </a:r>
          </a:p>
          <a:p>
            <a:pPr lvl="1" eaLnBrk="1" hangingPunct="1"/>
            <a:r>
              <a:rPr lang="en-US" altLang="el-GR" sz="2000"/>
              <a:t>C3: Example</a:t>
            </a:r>
          </a:p>
          <a:p>
            <a:pPr lvl="2" eaLnBrk="1" hangingPunct="1"/>
            <a:r>
              <a:rPr lang="en-US" altLang="el-GR" sz="1800"/>
              <a:t>The public administration uses Google Translate (external services) as a translation service for the web portal (reuse)</a:t>
            </a:r>
          </a:p>
          <a:p>
            <a:pPr lvl="1" eaLnBrk="1" hangingPunct="1"/>
            <a:r>
              <a:rPr lang="en-US" altLang="el-GR" sz="2000"/>
              <a:t>C3: Score:</a:t>
            </a:r>
          </a:p>
          <a:p>
            <a:pPr lvl="2" eaLnBrk="1" hangingPunct="1"/>
            <a:r>
              <a:rPr lang="en-US" altLang="el-GR" sz="1800"/>
              <a:t>Ad –hoc: Produce (develop) the service, while reuse is possible or Manual consumption</a:t>
            </a:r>
          </a:p>
          <a:p>
            <a:pPr lvl="2" eaLnBrk="1" hangingPunct="1"/>
            <a:r>
              <a:rPr lang="en-US" altLang="el-GR" sz="1800"/>
              <a:t>Digital reuse: Scoring outcome dependent on C.4-C.11</a:t>
            </a:r>
          </a:p>
        </p:txBody>
      </p:sp>
      <p:sp>
        <p:nvSpPr>
          <p:cNvPr id="24580" name="Θέση αριθμού διαφάνειας 3">
            <a:extLst>
              <a:ext uri="{FF2B5EF4-FFF2-40B4-BE49-F238E27FC236}">
                <a16:creationId xmlns:a16="http://schemas.microsoft.com/office/drawing/2014/main" id="{38ED9C1B-26DD-4967-BF5A-64F66514A43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1307CA5-5B05-4237-AABF-54722C39D843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4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7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>
            <a:extLst>
              <a:ext uri="{FF2B5EF4-FFF2-40B4-BE49-F238E27FC236}">
                <a16:creationId xmlns:a16="http://schemas.microsoft.com/office/drawing/2014/main" id="{B726A1ED-D072-4C8F-A966-2291BC5D6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(C4)(i)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481EDE-2D52-42F4-AEF1-FD26AD769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sz="20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000" dirty="0"/>
              <a:t>C4: Processing mode </a:t>
            </a:r>
            <a:r>
              <a:rPr lang="en-US" sz="2000" dirty="0"/>
              <a:t>(Technical interoperability – weight 10%)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What is the processing mode of the consumed service? </a:t>
            </a:r>
          </a:p>
          <a:p>
            <a:pPr lvl="1" indent="-288036" eaLnBrk="1" fontAlgn="auto" hangingPunct="1">
              <a:defRPr/>
            </a:pPr>
            <a:r>
              <a:rPr lang="en-US" sz="2000" dirty="0"/>
              <a:t>C4: Example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Batch processing only whilst real-time could be an option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Batch processing only due to legal, technical or other constraints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Both processing modes are supported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Fully real-time processing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r>
              <a:rPr lang="en-US" sz="2000" dirty="0"/>
              <a:t>The social security office collects new data from a citizen’s base registry every week.</a:t>
            </a:r>
          </a:p>
        </p:txBody>
      </p:sp>
      <p:sp>
        <p:nvSpPr>
          <p:cNvPr id="25604" name="Θέση αριθμού διαφάνειας 3">
            <a:extLst>
              <a:ext uri="{FF2B5EF4-FFF2-40B4-BE49-F238E27FC236}">
                <a16:creationId xmlns:a16="http://schemas.microsoft.com/office/drawing/2014/main" id="{1573D734-57AE-474C-801E-5E3A6A76B06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5FA5C16-5C5D-4FCA-B586-11E434F19300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5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69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>
            <a:extLst>
              <a:ext uri="{FF2B5EF4-FFF2-40B4-BE49-F238E27FC236}">
                <a16:creationId xmlns:a16="http://schemas.microsoft.com/office/drawing/2014/main" id="{03CEC829-6435-4EE1-BA59-80CFC2EFE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(C4) (ii)</a:t>
            </a:r>
            <a:endParaRPr lang="el-GR" altLang="el-GR"/>
          </a:p>
        </p:txBody>
      </p:sp>
      <p:sp>
        <p:nvSpPr>
          <p:cNvPr id="26627" name="Θέση περιεχομένου 2">
            <a:extLst>
              <a:ext uri="{FF2B5EF4-FFF2-40B4-BE49-F238E27FC236}">
                <a16:creationId xmlns:a16="http://schemas.microsoft.com/office/drawing/2014/main" id="{DBD4F940-0A97-469B-BB14-A34098C06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C4: Processing mode </a:t>
            </a:r>
            <a:r>
              <a:rPr lang="en-US" altLang="el-GR" sz="2000"/>
              <a:t>(Technical interoperability – weight 10%)</a:t>
            </a:r>
          </a:p>
          <a:p>
            <a:pPr lvl="2" eaLnBrk="1" hangingPunct="1"/>
            <a:r>
              <a:rPr lang="en-US" altLang="el-GR" sz="1800"/>
              <a:t>What is the processing mode of the consumed service? </a:t>
            </a:r>
          </a:p>
          <a:p>
            <a:pPr lvl="1" eaLnBrk="1" hangingPunct="1"/>
            <a:r>
              <a:rPr lang="en-US" altLang="el-GR" sz="2000"/>
              <a:t>C4: Score:</a:t>
            </a:r>
          </a:p>
          <a:p>
            <a:pPr lvl="2" eaLnBrk="1" hangingPunct="1"/>
            <a:r>
              <a:rPr lang="en-US" altLang="el-GR" sz="1800"/>
              <a:t>Ad –hoc: Produce (develop) the service, while reuse is possible or Manual consumption</a:t>
            </a:r>
          </a:p>
          <a:p>
            <a:pPr lvl="2" eaLnBrk="1" hangingPunct="1"/>
            <a:r>
              <a:rPr lang="en-US" altLang="el-GR" sz="1800"/>
              <a:t>Opportunistic: Batch processing while real-time could be an option</a:t>
            </a:r>
          </a:p>
          <a:p>
            <a:pPr lvl="2" eaLnBrk="1" hangingPunct="1"/>
            <a:r>
              <a:rPr lang="en-US" altLang="el-GR" sz="1800"/>
              <a:t>Essential: Batch processing only due to legal, technical or other constraints</a:t>
            </a:r>
          </a:p>
          <a:p>
            <a:pPr lvl="2" eaLnBrk="1" hangingPunct="1"/>
            <a:r>
              <a:rPr lang="en-US" altLang="el-GR" sz="1800"/>
              <a:t>Sustainable: Both processing modes are supported</a:t>
            </a:r>
          </a:p>
          <a:p>
            <a:pPr lvl="2" eaLnBrk="1" hangingPunct="1"/>
            <a:r>
              <a:rPr lang="en-US" altLang="el-GR" sz="1800"/>
              <a:t>Seamless: Fully real-time processing</a:t>
            </a:r>
          </a:p>
        </p:txBody>
      </p:sp>
      <p:sp>
        <p:nvSpPr>
          <p:cNvPr id="26628" name="Θέση αριθμού διαφάνειας 3">
            <a:extLst>
              <a:ext uri="{FF2B5EF4-FFF2-40B4-BE49-F238E27FC236}">
                <a16:creationId xmlns:a16="http://schemas.microsoft.com/office/drawing/2014/main" id="{DDD6FC4F-BA45-4191-82B9-3A2843172B4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6F00F75-E514-470D-80D1-2CB66A659CB1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6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4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>
            <a:extLst>
              <a:ext uri="{FF2B5EF4-FFF2-40B4-BE49-F238E27FC236}">
                <a16:creationId xmlns:a16="http://schemas.microsoft.com/office/drawing/2014/main" id="{48502B0C-BD26-4A52-8E99-9900BA8E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(C5) (i)</a:t>
            </a:r>
            <a:endParaRPr lang="el-GR" altLang="el-GR"/>
          </a:p>
        </p:txBody>
      </p:sp>
      <p:sp>
        <p:nvSpPr>
          <p:cNvPr id="27651" name="Θέση περιεχομένου 2">
            <a:extLst>
              <a:ext uri="{FF2B5EF4-FFF2-40B4-BE49-F238E27FC236}">
                <a16:creationId xmlns:a16="http://schemas.microsoft.com/office/drawing/2014/main" id="{1721771B-9A02-4139-A662-0718BDF8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C5: Push-Pull mechanisms </a:t>
            </a:r>
            <a:r>
              <a:rPr lang="en-US" altLang="el-GR" sz="2000"/>
              <a:t>(Technical interoperability – weight 10%) Pull – Push – Both. Push or both mechanisms is considered more mature. </a:t>
            </a:r>
          </a:p>
          <a:p>
            <a:pPr lvl="2" eaLnBrk="1" hangingPunct="1"/>
            <a:r>
              <a:rPr lang="en-US" altLang="el-GR" sz="2000"/>
              <a:t>What is the processing mode of the consumed service? </a:t>
            </a:r>
          </a:p>
          <a:p>
            <a:pPr lvl="1" eaLnBrk="1" hangingPunct="1"/>
            <a:r>
              <a:rPr lang="en-US" altLang="el-GR" sz="2000"/>
              <a:t>C5: Example </a:t>
            </a:r>
          </a:p>
          <a:p>
            <a:pPr lvl="2" eaLnBrk="1" hangingPunct="1"/>
            <a:r>
              <a:rPr lang="en-US" altLang="el-GR" sz="2000"/>
              <a:t>The public service receives automatic updates from the base registry for income details (push interaction mode). </a:t>
            </a:r>
          </a:p>
          <a:p>
            <a:pPr lvl="2" eaLnBrk="1" hangingPunct="1"/>
            <a:r>
              <a:rPr lang="en-US" altLang="el-GR" sz="2000"/>
              <a:t>Information is queried when required for pre-filling forms (pull interaction mode). </a:t>
            </a:r>
          </a:p>
        </p:txBody>
      </p:sp>
      <p:sp>
        <p:nvSpPr>
          <p:cNvPr id="27652" name="Θέση αριθμού διαφάνειας 3">
            <a:extLst>
              <a:ext uri="{FF2B5EF4-FFF2-40B4-BE49-F238E27FC236}">
                <a16:creationId xmlns:a16="http://schemas.microsoft.com/office/drawing/2014/main" id="{AFAF642A-47EB-4B95-90BD-E5BF7E1CA3C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9B46CD75-50E4-4001-AE2D-EB77DD6DADF1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7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0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>
            <a:extLst>
              <a:ext uri="{FF2B5EF4-FFF2-40B4-BE49-F238E27FC236}">
                <a16:creationId xmlns:a16="http://schemas.microsoft.com/office/drawing/2014/main" id="{08D01B17-95F9-4C76-9564-FE09BAF2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(C5) (ii)</a:t>
            </a:r>
            <a:endParaRPr lang="el-GR" altLang="el-GR"/>
          </a:p>
        </p:txBody>
      </p:sp>
      <p:sp>
        <p:nvSpPr>
          <p:cNvPr id="32771" name="Θέση περιεχομένου 2">
            <a:extLst>
              <a:ext uri="{FF2B5EF4-FFF2-40B4-BE49-F238E27FC236}">
                <a16:creationId xmlns:a16="http://schemas.microsoft.com/office/drawing/2014/main" id="{027F3038-9042-4153-BA0F-0E774E4B6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13" y="1762125"/>
            <a:ext cx="8307387" cy="4114800"/>
          </a:xfrm>
        </p:spPr>
        <p:txBody>
          <a:bodyPr rtlCol="0">
            <a:normAutofit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4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altLang="el-GR" sz="2000" dirty="0"/>
              <a:t>C5: Push-Pull mechanisms </a:t>
            </a:r>
            <a:r>
              <a:rPr lang="en-US" altLang="el-GR" sz="2000" dirty="0"/>
              <a:t>(Technical interoperability – weight 10%) Pull – Push – Both. Push or both mechanisms is considered more mature. 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What is the processing mode of the consumed service? </a:t>
            </a:r>
          </a:p>
          <a:p>
            <a:pPr lvl="1" indent="-288036" eaLnBrk="1" fontAlgn="auto" hangingPunct="1">
              <a:defRPr/>
            </a:pPr>
            <a:r>
              <a:rPr lang="en-US" altLang="el-GR" sz="2000" dirty="0"/>
              <a:t>C5: Score: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Ad –hoc: Produce (develop) the service, while reuse is possible or Manual consumption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Opportunistic: Pull only, whilst push could be added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Essential: Pull only, due to legal, or other constraints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Sustainable: Push only whilst pull could be added</a:t>
            </a:r>
          </a:p>
          <a:p>
            <a:pPr lvl="2" indent="-288036" eaLnBrk="1" fontAlgn="auto" hangingPunct="1">
              <a:defRPr/>
            </a:pPr>
            <a:r>
              <a:rPr lang="en-US" altLang="el-GR" sz="1800" dirty="0"/>
              <a:t>Seamless: Push only due to legal or other constraints, both mechanisms are used</a:t>
            </a:r>
          </a:p>
        </p:txBody>
      </p:sp>
      <p:sp>
        <p:nvSpPr>
          <p:cNvPr id="28676" name="Θέση αριθμού διαφάνειας 3">
            <a:extLst>
              <a:ext uri="{FF2B5EF4-FFF2-40B4-BE49-F238E27FC236}">
                <a16:creationId xmlns:a16="http://schemas.microsoft.com/office/drawing/2014/main" id="{24982E95-C4E7-4A50-A4C0-897833FC33E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51D317D8-1182-474F-BC84-E742373FDC48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8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038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>
            <a:extLst>
              <a:ext uri="{FF2B5EF4-FFF2-40B4-BE49-F238E27FC236}">
                <a16:creationId xmlns:a16="http://schemas.microsoft.com/office/drawing/2014/main" id="{7DBBDA7A-F6A5-418C-86E2-09A819BE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Consumption (C6)(i)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D1C745-8665-460E-8C09-77037E12F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 rtlCol="0">
            <a:normAutofit lnSpcReduction="10000"/>
          </a:bodyPr>
          <a:lstStyle/>
          <a:p>
            <a:pPr marL="288036" indent="-288036" eaLnBrk="1" fontAlgn="auto" hangingPunct="1">
              <a:defRPr/>
            </a:pPr>
            <a:r>
              <a:rPr lang="en-US" sz="28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400" dirty="0"/>
              <a:t>C6: Common protocol usage </a:t>
            </a:r>
            <a:r>
              <a:rPr lang="en-US" sz="2400" dirty="0"/>
              <a:t>(Technical interoperability – weight 20%). 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What type of protocol specification is being used for exchanging information? </a:t>
            </a:r>
          </a:p>
          <a:p>
            <a:pPr lvl="1" indent="-288036" eaLnBrk="1" fontAlgn="auto" hangingPunct="1">
              <a:defRPr/>
            </a:pPr>
            <a:r>
              <a:rPr lang="en-US" sz="2400" dirty="0"/>
              <a:t>C6: Example 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Proprietary protocol specification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Common protocol specification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r>
              <a:rPr lang="en-US" sz="2000" dirty="0"/>
              <a:t>A specific / unique API is considered as proprietary; the public service reuses existing SOAP (or REST) protocols (which are considered as common). </a:t>
            </a:r>
          </a:p>
        </p:txBody>
      </p:sp>
      <p:sp>
        <p:nvSpPr>
          <p:cNvPr id="29700" name="Θέση αριθμού διαφάνειας 3">
            <a:extLst>
              <a:ext uri="{FF2B5EF4-FFF2-40B4-BE49-F238E27FC236}">
                <a16:creationId xmlns:a16="http://schemas.microsoft.com/office/drawing/2014/main" id="{BA98B0F4-3737-437D-A570-97490B45445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70CB8262-A03C-428B-BA01-BD19A7AA720B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9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24810"/>
      </p:ext>
    </p:extLst>
  </p:cSld>
  <p:clrMapOvr>
    <a:masterClrMapping/>
  </p:clrMapOvr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108</TotalTime>
  <Words>1775</Words>
  <Application>Microsoft Office PowerPoint</Application>
  <PresentationFormat>Προβολή στην οθόνη (4:3)</PresentationFormat>
  <Paragraphs>185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S4.3</vt:lpstr>
      <vt:lpstr>Service Consumption (C1)</vt:lpstr>
      <vt:lpstr>Service Consumption (C2)</vt:lpstr>
      <vt:lpstr>Service Consumption (C3)</vt:lpstr>
      <vt:lpstr>Service Consumption (C4)(i)</vt:lpstr>
      <vt:lpstr>Service Consumption (C4) (ii)</vt:lpstr>
      <vt:lpstr>Service Consumption (C5) (i)</vt:lpstr>
      <vt:lpstr>Service Consumption (C5) (ii)</vt:lpstr>
      <vt:lpstr>Service Consumption (C6)(i)</vt:lpstr>
      <vt:lpstr>Service Consumption (C6)(ii)</vt:lpstr>
      <vt:lpstr>Service Consumption (C7) (i)</vt:lpstr>
      <vt:lpstr>Service Consumption (C7) (ii)</vt:lpstr>
      <vt:lpstr>Service Consumption (C8) (i)</vt:lpstr>
      <vt:lpstr>Service Consumption (C8)(ii)</vt:lpstr>
      <vt:lpstr>Service Consumption (C9)</vt:lpstr>
      <vt:lpstr>Service Consumption (C10)</vt:lpstr>
      <vt:lpstr>Service Consumption (C11)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33</cp:revision>
  <dcterms:created xsi:type="dcterms:W3CDTF">2018-05-07T07:21:56Z</dcterms:created>
  <dcterms:modified xsi:type="dcterms:W3CDTF">2018-06-10T05:43:07Z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