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8" r:id="rId1"/>
    <p:sldMasterId id="2147483690" r:id="rId2"/>
    <p:sldMasterId id="2147483668" r:id="rId3"/>
    <p:sldMasterId id="2147483702" r:id="rId4"/>
  </p:sldMasterIdLst>
  <p:notesMasterIdLst>
    <p:notesMasterId r:id="rId52"/>
  </p:notesMasterIdLst>
  <p:handoutMasterIdLst>
    <p:handoutMasterId r:id="rId53"/>
  </p:handoutMasterIdLst>
  <p:sldIdLst>
    <p:sldId id="419" r:id="rId5"/>
    <p:sldId id="418" r:id="rId6"/>
    <p:sldId id="430" r:id="rId7"/>
    <p:sldId id="420" r:id="rId8"/>
    <p:sldId id="421" r:id="rId9"/>
    <p:sldId id="422" r:id="rId10"/>
    <p:sldId id="425" r:id="rId11"/>
    <p:sldId id="424" r:id="rId12"/>
    <p:sldId id="426" r:id="rId13"/>
    <p:sldId id="427" r:id="rId14"/>
    <p:sldId id="428" r:id="rId15"/>
    <p:sldId id="429" r:id="rId16"/>
    <p:sldId id="431" r:id="rId17"/>
    <p:sldId id="432" r:id="rId18"/>
    <p:sldId id="433" r:id="rId19"/>
    <p:sldId id="434" r:id="rId20"/>
    <p:sldId id="435" r:id="rId21"/>
    <p:sldId id="437" r:id="rId22"/>
    <p:sldId id="441" r:id="rId23"/>
    <p:sldId id="438" r:id="rId24"/>
    <p:sldId id="439" r:id="rId25"/>
    <p:sldId id="471" r:id="rId26"/>
    <p:sldId id="472" r:id="rId27"/>
    <p:sldId id="473" r:id="rId28"/>
    <p:sldId id="440" r:id="rId29"/>
    <p:sldId id="443" r:id="rId30"/>
    <p:sldId id="457" r:id="rId31"/>
    <p:sldId id="445" r:id="rId32"/>
    <p:sldId id="442" r:id="rId33"/>
    <p:sldId id="444" r:id="rId34"/>
    <p:sldId id="446" r:id="rId35"/>
    <p:sldId id="447" r:id="rId36"/>
    <p:sldId id="458" r:id="rId37"/>
    <p:sldId id="466" r:id="rId38"/>
    <p:sldId id="467" r:id="rId39"/>
    <p:sldId id="468" r:id="rId40"/>
    <p:sldId id="469" r:id="rId41"/>
    <p:sldId id="470" r:id="rId42"/>
    <p:sldId id="450" r:id="rId43"/>
    <p:sldId id="459" r:id="rId44"/>
    <p:sldId id="451" r:id="rId45"/>
    <p:sldId id="452" r:id="rId46"/>
    <p:sldId id="460" r:id="rId47"/>
    <p:sldId id="453" r:id="rId48"/>
    <p:sldId id="461" r:id="rId49"/>
    <p:sldId id="455" r:id="rId50"/>
    <p:sldId id="465" r:id="rId51"/>
  </p:sldIdLst>
  <p:sldSz cx="10972800" cy="8229600" type="B4JIS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Effra" panose="020B0603020203020204" pitchFamily="34" charset="0"/>
      <p:regular r:id="rId58"/>
      <p:bold r:id="rId59"/>
      <p:italic r:id="rId60"/>
      <p:boldItalic r:id="rId61"/>
    </p:embeddedFont>
    <p:embeddedFont>
      <p:font typeface="Effra Light" panose="020B0403020203020204" pitchFamily="34" charset="0"/>
      <p:regular r:id="rId62"/>
      <p:italic r:id="rId63"/>
    </p:embeddedFont>
    <p:embeddedFont>
      <p:font typeface="Lucida Grande" panose="020B0604020202020204" charset="0"/>
      <p:regular r:id="rId64"/>
      <p:bold r:id="rId65"/>
      <p:italic r:id="rId66"/>
    </p:embeddedFont>
  </p:embeddedFontLst>
  <p:defaultTextStyle>
    <a:defPPr>
      <a:defRPr lang="en-US"/>
    </a:defPPr>
    <a:lvl1pPr marL="0" algn="l" defTabSz="548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457" algn="l" defTabSz="548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914" algn="l" defTabSz="548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371" algn="l" defTabSz="548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3828" algn="l" defTabSz="548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2286" algn="l" defTabSz="548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0743" algn="l" defTabSz="548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9200" algn="l" defTabSz="548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7657" algn="l" defTabSz="548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62">
          <p15:clr>
            <a:srgbClr val="A4A3A4"/>
          </p15:clr>
        </p15:guide>
        <p15:guide id="2" orient="horz" pos="287">
          <p15:clr>
            <a:srgbClr val="A4A3A4"/>
          </p15:clr>
        </p15:guide>
        <p15:guide id="3" orient="horz" pos="4463">
          <p15:clr>
            <a:srgbClr val="A4A3A4"/>
          </p15:clr>
        </p15:guide>
        <p15:guide id="4" orient="horz" pos="4896">
          <p15:clr>
            <a:srgbClr val="A4A3A4"/>
          </p15:clr>
        </p15:guide>
        <p15:guide id="5" orient="horz" pos="481">
          <p15:clr>
            <a:srgbClr val="A4A3A4"/>
          </p15:clr>
        </p15:guide>
        <p15:guide id="6" orient="horz" pos="1006">
          <p15:clr>
            <a:srgbClr val="A4A3A4"/>
          </p15:clr>
        </p15:guide>
        <p15:guide id="7" pos="6726">
          <p15:clr>
            <a:srgbClr val="A4A3A4"/>
          </p15:clr>
        </p15:guide>
        <p15:guide id="8" pos="5041">
          <p15:clr>
            <a:srgbClr val="A4A3A4"/>
          </p15:clr>
        </p15:guide>
        <p15:guide id="9" pos="286">
          <p15:clr>
            <a:srgbClr val="A4A3A4"/>
          </p15:clr>
        </p15:guide>
        <p15:guide id="10" pos="1874">
          <p15:clr>
            <a:srgbClr val="A4A3A4"/>
          </p15:clr>
        </p15:guide>
        <p15:guide id="11" pos="34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8E"/>
    <a:srgbClr val="77BC1F"/>
    <a:srgbClr val="E35205"/>
    <a:srgbClr val="001E46"/>
    <a:srgbClr val="F7A800"/>
    <a:srgbClr val="5B7F95"/>
    <a:srgbClr val="888B8D"/>
    <a:srgbClr val="004B87"/>
    <a:srgbClr val="71C5E8"/>
    <a:srgbClr val="00C4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82690" autoAdjust="0"/>
  </p:normalViewPr>
  <p:slideViewPr>
    <p:cSldViewPr snapToGrid="0" showGuides="1">
      <p:cViewPr varScale="1">
        <p:scale>
          <a:sx n="56" d="100"/>
          <a:sy n="56" d="100"/>
        </p:scale>
        <p:origin x="560" y="28"/>
      </p:cViewPr>
      <p:guideLst>
        <p:guide orient="horz" pos="5062"/>
        <p:guide orient="horz" pos="287"/>
        <p:guide orient="horz" pos="4463"/>
        <p:guide orient="horz" pos="4896"/>
        <p:guide orient="horz" pos="481"/>
        <p:guide orient="horz" pos="1006"/>
        <p:guide pos="6726"/>
        <p:guide pos="5041"/>
        <p:guide pos="286"/>
        <p:guide pos="1874"/>
        <p:guide pos="34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16"/>
    </p:cViewPr>
  </p:sorterViewPr>
  <p:notesViewPr>
    <p:cSldViewPr snapToGrid="0">
      <p:cViewPr varScale="1">
        <p:scale>
          <a:sx n="136" d="100"/>
          <a:sy n="136" d="100"/>
        </p:scale>
        <p:origin x="-3000" y="-12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6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Effr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>
                <a:latin typeface="Effra"/>
              </a:rPr>
              <a:t>May 19,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Eff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CECA4-4622-BC49-8345-A632E6718CD7}" type="slidenum">
              <a:rPr lang="en-US" smtClean="0">
                <a:latin typeface="Effra"/>
              </a:rPr>
              <a:pPr/>
              <a:t>‹#›</a:t>
            </a:fld>
            <a:endParaRPr lang="en-US" dirty="0"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7073383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ffra"/>
              </a:defRPr>
            </a:lvl1pPr>
          </a:lstStyle>
          <a:p>
            <a:r>
              <a:rPr lang="en-US" dirty="0"/>
              <a:t>May 19, 2015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ffra"/>
              </a:defRPr>
            </a:lvl1pPr>
          </a:lstStyle>
          <a:p>
            <a:fld id="{9E721036-882B-7948-8734-521EC9923D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684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48457" rtl="0" eaLnBrk="1" latinLnBrk="0" hangingPunct="1">
      <a:defRPr sz="1200" kern="1200">
        <a:solidFill>
          <a:schemeClr val="tx1"/>
        </a:solidFill>
        <a:latin typeface="Effra"/>
        <a:ea typeface="+mn-ea"/>
        <a:cs typeface="+mn-cs"/>
      </a:defRPr>
    </a:lvl1pPr>
    <a:lvl2pPr marL="548457" algn="l" defTabSz="548457" rtl="0" eaLnBrk="1" latinLnBrk="0" hangingPunct="1">
      <a:defRPr sz="1200" kern="1200">
        <a:solidFill>
          <a:schemeClr val="tx1"/>
        </a:solidFill>
        <a:latin typeface="Effra"/>
        <a:ea typeface="+mn-ea"/>
        <a:cs typeface="+mn-cs"/>
      </a:defRPr>
    </a:lvl2pPr>
    <a:lvl3pPr marL="1096914" algn="l" defTabSz="548457" rtl="0" eaLnBrk="1" latinLnBrk="0" hangingPunct="1">
      <a:defRPr sz="1200" kern="1200">
        <a:solidFill>
          <a:schemeClr val="tx1"/>
        </a:solidFill>
        <a:latin typeface="Effra"/>
        <a:ea typeface="+mn-ea"/>
        <a:cs typeface="+mn-cs"/>
      </a:defRPr>
    </a:lvl3pPr>
    <a:lvl4pPr marL="1645371" algn="l" defTabSz="548457" rtl="0" eaLnBrk="1" latinLnBrk="0" hangingPunct="1">
      <a:defRPr sz="1200" kern="1200">
        <a:solidFill>
          <a:schemeClr val="tx1"/>
        </a:solidFill>
        <a:latin typeface="Effra"/>
        <a:ea typeface="+mn-ea"/>
        <a:cs typeface="+mn-cs"/>
      </a:defRPr>
    </a:lvl4pPr>
    <a:lvl5pPr marL="2193828" algn="l" defTabSz="548457" rtl="0" eaLnBrk="1" latinLnBrk="0" hangingPunct="1">
      <a:defRPr sz="1200" kern="1200">
        <a:solidFill>
          <a:schemeClr val="tx1"/>
        </a:solidFill>
        <a:latin typeface="Effra"/>
        <a:ea typeface="+mn-ea"/>
        <a:cs typeface="+mn-cs"/>
      </a:defRPr>
    </a:lvl5pPr>
    <a:lvl6pPr marL="2742286" algn="l" defTabSz="54845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0743" algn="l" defTabSz="54845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39200" algn="l" defTabSz="54845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7657" algn="l" defTabSz="54845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Effra" pitchFamily="34" charset="0"/>
            </a:endParaRPr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1pPr>
            <a:lvl2pPr marL="702756" indent="-270291" defTabSz="914485" eaLnBrk="0" hangingPunct="0"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2pPr>
            <a:lvl3pPr marL="1081164" indent="-216233" defTabSz="914485" eaLnBrk="0" hangingPunct="0"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3pPr>
            <a:lvl4pPr marL="1513629" indent="-216233" defTabSz="914485" eaLnBrk="0" hangingPunct="0"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4pPr>
            <a:lvl5pPr marL="1946095" indent="-216233" defTabSz="914485" eaLnBrk="0" hangingPunct="0"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9pPr>
          </a:lstStyle>
          <a:p>
            <a:pPr eaLnBrk="1" hangingPunct="1"/>
            <a:fld id="{9B23E125-F206-40D0-BC8D-BD2820164677}" type="slidenum">
              <a:rPr lang="en-US" altLang="en-US" b="0" smtClean="0">
                <a:latin typeface="Calibri" pitchFamily="34" charset="0"/>
              </a:rPr>
              <a:pPr eaLnBrk="1" hangingPunct="1"/>
              <a:t>2</a:t>
            </a:fld>
            <a:endParaRPr lang="en-US" altLang="en-US" b="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Answer:</a:t>
            </a:r>
            <a:r>
              <a:rPr lang="en-US" baseline="0" dirty="0"/>
              <a:t> D, D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1036-882B-7948-8734-521EC9923D6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62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Answer:</a:t>
            </a:r>
            <a:r>
              <a:rPr lang="en-US" baseline="0" dirty="0"/>
              <a:t> D, D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1036-882B-7948-8734-521EC9923D6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27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Answer:</a:t>
            </a:r>
            <a:r>
              <a:rPr lang="en-US" baseline="0" dirty="0"/>
              <a:t> C, B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1036-882B-7948-8734-521EC9923D6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07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1036-882B-7948-8734-521EC9923D6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48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Number</a:t>
            </a:r>
            <a:r>
              <a:rPr lang="en-US" baseline="0" dirty="0"/>
              <a:t> of rotations for 62cm leads, is </a:t>
            </a:r>
            <a:r>
              <a:rPr lang="en-US" b="1" baseline="0" dirty="0"/>
              <a:t>20 </a:t>
            </a:r>
            <a:r>
              <a:rPr lang="en-US" b="0" baseline="0" dirty="0"/>
              <a:t>(only straight stylet)</a:t>
            </a:r>
            <a:r>
              <a:rPr lang="en-US" baseline="0" dirty="0"/>
              <a:t>.</a:t>
            </a:r>
            <a:endParaRPr lang="el-GR"/>
          </a:p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1036-882B-7948-8734-521EC9923D6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63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548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serial number of the </a:t>
            </a:r>
            <a:r>
              <a:rPr lang="en-US" b="1" dirty="0"/>
              <a:t>J shape</a:t>
            </a:r>
            <a:r>
              <a:rPr lang="en-US" dirty="0"/>
              <a:t> leads is </a:t>
            </a:r>
            <a:r>
              <a:rPr lang="en-US" b="1" dirty="0"/>
              <a:t>RED!</a:t>
            </a:r>
            <a:endParaRPr lang="el-GR"/>
          </a:p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1036-882B-7948-8734-521EC9923D61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Answer:</a:t>
            </a:r>
            <a:r>
              <a:rPr lang="en-US" baseline="0" dirty="0"/>
              <a:t> RV lead, didn’t connect properly.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1036-882B-7948-8734-521EC9923D61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57200" y="7873369"/>
            <a:ext cx="457200" cy="2286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914400" y="7873369"/>
            <a:ext cx="6629400" cy="228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(Edit on Slide Master)   |   June 1, 2015   |   Confidential, for Internal Use Only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4025" y="448055"/>
            <a:ext cx="10058399" cy="32004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025" y="751078"/>
            <a:ext cx="10058399" cy="320040"/>
          </a:xfrm>
        </p:spPr>
        <p:txBody>
          <a:bodyPr>
            <a:noAutofit/>
          </a:bodyPr>
          <a:lstStyle>
            <a:lvl1pPr marL="0">
              <a:lnSpc>
                <a:spcPts val="2400"/>
              </a:lnSpc>
              <a:spcAft>
                <a:spcPts val="0"/>
              </a:spcAft>
              <a:buFontTx/>
              <a:buNone/>
              <a:defRPr sz="28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6pPr>
            <a:lvl7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05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840" y="6766560"/>
            <a:ext cx="3016250" cy="137291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4025" y="411479"/>
            <a:ext cx="4572000" cy="228600"/>
          </a:xfrm>
        </p:spPr>
        <p:txBody>
          <a:bodyPr/>
          <a:lstStyle>
            <a:lvl1pPr>
              <a:defRPr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597025"/>
            <a:ext cx="6812280" cy="5257800"/>
          </a:xfrm>
        </p:spPr>
        <p:txBody>
          <a:bodyPr>
            <a:normAutofit/>
          </a:bodyPr>
          <a:lstStyle>
            <a:lvl1pPr>
              <a:defRPr sz="10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4026" y="7119497"/>
            <a:ext cx="4572000" cy="68989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lnSpc>
                <a:spcPts val="1800"/>
              </a:lnSpc>
              <a:defRPr sz="1800" b="0">
                <a:solidFill>
                  <a:schemeClr val="tx1"/>
                </a:solidFill>
                <a:latin typeface="Effra"/>
              </a:defRPr>
            </a:lvl1pPr>
            <a:lvl2pPr>
              <a:lnSpc>
                <a:spcPts val="1800"/>
              </a:lnSpc>
              <a:defRPr sz="1800" b="1">
                <a:solidFill>
                  <a:schemeClr val="tx1"/>
                </a:solidFill>
                <a:latin typeface="+mn-lt"/>
              </a:defRPr>
            </a:lvl2pPr>
            <a:lvl3pPr>
              <a:lnSpc>
                <a:spcPts val="1800"/>
              </a:lnSpc>
              <a:defRPr sz="1800">
                <a:solidFill>
                  <a:schemeClr val="tx1"/>
                </a:solidFill>
                <a:latin typeface="+mn-lt"/>
              </a:defRPr>
            </a:lvl3pPr>
            <a:lvl4pPr>
              <a:lnSpc>
                <a:spcPts val="1800"/>
              </a:lnSpc>
              <a:defRPr sz="1800">
                <a:solidFill>
                  <a:schemeClr val="tx1"/>
                </a:solidFill>
                <a:latin typeface="+mn-lt"/>
              </a:defRPr>
            </a:lvl4pPr>
            <a:lvl5pPr>
              <a:lnSpc>
                <a:spcPts val="1800"/>
              </a:lnSpc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83" y="1420761"/>
            <a:ext cx="5511928" cy="53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8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 userDrawn="1"/>
        </p:nvSpPr>
        <p:spPr>
          <a:xfrm>
            <a:off x="454025" y="455613"/>
            <a:ext cx="10058400" cy="6291072"/>
          </a:xfrm>
          <a:prstGeom prst="frame">
            <a:avLst>
              <a:gd name="adj1" fmla="val 1811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840" y="6766560"/>
            <a:ext cx="3016250" cy="13729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914400"/>
            <a:ext cx="7086600" cy="525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0893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 userDrawn="1"/>
        </p:nvSpPr>
        <p:spPr>
          <a:xfrm>
            <a:off x="454024" y="455613"/>
            <a:ext cx="10058401" cy="6286500"/>
          </a:xfrm>
          <a:prstGeom prst="frame">
            <a:avLst>
              <a:gd name="adj1" fmla="val 181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840" y="6766560"/>
            <a:ext cx="3016250" cy="13729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399" y="914399"/>
            <a:ext cx="7086600" cy="5257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913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858000" y="0"/>
            <a:ext cx="4114800" cy="4114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Effra Light"/>
                <a:cs typeface="Effra Light"/>
              </a:defRPr>
            </a:lvl1pPr>
          </a:lstStyle>
          <a:p>
            <a:r>
              <a:rPr lang="en-US" dirty="0"/>
              <a:t>Add photo or leave as solid Color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858000" y="4114800"/>
            <a:ext cx="4114800" cy="411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243" y="6767864"/>
            <a:ext cx="3016081" cy="137283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4025" y="411673"/>
            <a:ext cx="5482328" cy="228600"/>
          </a:xfrm>
        </p:spPr>
        <p:txBody>
          <a:bodyPr/>
          <a:lstStyle>
            <a:lvl1pPr>
              <a:defRPr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4024" y="1597028"/>
            <a:ext cx="5479011" cy="4338289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70000"/>
              </a:lnSpc>
              <a:defRPr/>
            </a:lvl1pPr>
            <a:lvl2pPr>
              <a:lnSpc>
                <a:spcPct val="70000"/>
              </a:lnSpc>
              <a:defRPr/>
            </a:lvl2pPr>
            <a:lvl3pPr>
              <a:lnSpc>
                <a:spcPct val="70000"/>
              </a:lnSpc>
              <a:defRPr/>
            </a:lvl3pPr>
            <a:lvl4pPr>
              <a:lnSpc>
                <a:spcPct val="70000"/>
              </a:lnSpc>
              <a:defRPr/>
            </a:lvl4pPr>
            <a:lvl5pPr>
              <a:lnSpc>
                <a:spcPct val="7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4024" y="7122210"/>
            <a:ext cx="5479011" cy="714608"/>
          </a:xfrm>
        </p:spPr>
        <p:txBody>
          <a:bodyPr>
            <a:normAutofit/>
          </a:bodyPr>
          <a:lstStyle>
            <a:lvl1pPr>
              <a:lnSpc>
                <a:spcPts val="1800"/>
              </a:lnSpc>
              <a:defRPr sz="1800" b="0" i="0">
                <a:solidFill>
                  <a:schemeClr val="tx2"/>
                </a:solidFill>
                <a:latin typeface="Effra"/>
                <a:cs typeface="Effra Light"/>
              </a:defRPr>
            </a:lvl1pPr>
            <a:lvl2pPr>
              <a:lnSpc>
                <a:spcPts val="1800"/>
              </a:lnSpc>
              <a:defRPr sz="1800" b="1">
                <a:solidFill>
                  <a:schemeClr val="tx2"/>
                </a:solidFill>
                <a:latin typeface="+mn-lt"/>
              </a:defRPr>
            </a:lvl2pPr>
            <a:lvl3pPr>
              <a:lnSpc>
                <a:spcPts val="1800"/>
              </a:lnSpc>
              <a:defRPr sz="1800" b="0">
                <a:solidFill>
                  <a:schemeClr val="tx2"/>
                </a:solidFill>
                <a:latin typeface="+mn-lt"/>
              </a:defRPr>
            </a:lvl3pPr>
            <a:lvl4pPr>
              <a:lnSpc>
                <a:spcPts val="1800"/>
              </a:lnSpc>
              <a:defRPr sz="1800">
                <a:solidFill>
                  <a:schemeClr val="tx2"/>
                </a:solidFill>
                <a:latin typeface="+mn-lt"/>
              </a:defRPr>
            </a:lvl4pPr>
            <a:lvl5pPr>
              <a:lnSpc>
                <a:spcPts val="1800"/>
              </a:lnSpc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4872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840" y="6766560"/>
            <a:ext cx="3016250" cy="13729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4024" y="411479"/>
            <a:ext cx="4572000" cy="228600"/>
          </a:xfrm>
        </p:spPr>
        <p:txBody>
          <a:bodyPr/>
          <a:lstStyle>
            <a:lvl1pPr>
              <a:defRPr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4025" y="1597024"/>
            <a:ext cx="8229600" cy="52578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lnSpc>
                <a:spcPct val="70000"/>
              </a:lnSpc>
              <a:defRPr sz="10000" b="1" i="0" baseline="0">
                <a:solidFill>
                  <a:schemeClr val="tx2"/>
                </a:solidFill>
                <a:latin typeface="Effra"/>
                <a:cs typeface="Effra"/>
              </a:defRPr>
            </a:lvl1pPr>
            <a:lvl2pPr>
              <a:lnSpc>
                <a:spcPct val="70000"/>
              </a:lnSpc>
              <a:defRPr sz="10000" b="0" baseline="0">
                <a:solidFill>
                  <a:schemeClr val="tx2"/>
                </a:solidFill>
                <a:latin typeface="Effra Light"/>
                <a:cs typeface="Effra Light"/>
              </a:defRPr>
            </a:lvl2pPr>
            <a:lvl3pPr>
              <a:lnSpc>
                <a:spcPct val="70000"/>
              </a:lnSpc>
              <a:defRPr sz="10000" b="1" i="0" baseline="0">
                <a:solidFill>
                  <a:schemeClr val="bg1"/>
                </a:solidFill>
              </a:defRPr>
            </a:lvl3pPr>
            <a:lvl4pPr>
              <a:lnSpc>
                <a:spcPct val="70000"/>
              </a:lnSpc>
              <a:defRPr sz="10000" b="1" baseline="0">
                <a:latin typeface="+mn-lt"/>
              </a:defRPr>
            </a:lvl4pPr>
            <a:lvl5pPr>
              <a:lnSpc>
                <a:spcPct val="70000"/>
              </a:lnSpc>
              <a:defRPr sz="10000" baseline="0">
                <a:solidFill>
                  <a:schemeClr val="tx2"/>
                </a:solidFill>
                <a:latin typeface="Effr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4025" y="7119497"/>
            <a:ext cx="4572000" cy="68989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lnSpc>
                <a:spcPts val="1800"/>
              </a:lnSpc>
              <a:defRPr sz="1800" b="0">
                <a:solidFill>
                  <a:schemeClr val="tx2"/>
                </a:solidFill>
                <a:latin typeface="Effra"/>
              </a:defRPr>
            </a:lvl1pPr>
            <a:lvl2pPr>
              <a:lnSpc>
                <a:spcPts val="1800"/>
              </a:lnSpc>
              <a:defRPr sz="1800" b="1">
                <a:solidFill>
                  <a:schemeClr val="tx2"/>
                </a:solidFill>
                <a:latin typeface="+mn-lt"/>
              </a:defRPr>
            </a:lvl2pPr>
            <a:lvl3pPr>
              <a:lnSpc>
                <a:spcPts val="1800"/>
              </a:lnSpc>
              <a:defRPr sz="1800">
                <a:solidFill>
                  <a:schemeClr val="tx2"/>
                </a:solidFill>
                <a:latin typeface="+mn-lt"/>
              </a:defRPr>
            </a:lvl3pPr>
            <a:lvl4pPr>
              <a:lnSpc>
                <a:spcPts val="1800"/>
              </a:lnSpc>
              <a:defRPr sz="1800">
                <a:solidFill>
                  <a:schemeClr val="tx2"/>
                </a:solidFill>
                <a:latin typeface="+mn-lt"/>
              </a:defRPr>
            </a:lvl4pPr>
            <a:lvl5pPr>
              <a:lnSpc>
                <a:spcPts val="1800"/>
              </a:lnSpc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989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Title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840" y="6766560"/>
            <a:ext cx="3016250" cy="13729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4024" y="411479"/>
            <a:ext cx="4572000" cy="228600"/>
          </a:xfrm>
        </p:spPr>
        <p:txBody>
          <a:bodyPr/>
          <a:lstStyle>
            <a:lvl1pPr>
              <a:defRPr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4024" y="1597024"/>
            <a:ext cx="6812280" cy="52578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lnSpc>
                <a:spcPct val="70000"/>
              </a:lnSpc>
              <a:defRPr sz="10000" b="1" i="0" baseline="0">
                <a:solidFill>
                  <a:schemeClr val="tx2"/>
                </a:solidFill>
                <a:latin typeface="Effra"/>
                <a:cs typeface="Effra"/>
              </a:defRPr>
            </a:lvl1pPr>
            <a:lvl2pPr>
              <a:lnSpc>
                <a:spcPct val="70000"/>
              </a:lnSpc>
              <a:defRPr sz="10000" b="0" baseline="0">
                <a:solidFill>
                  <a:schemeClr val="tx2"/>
                </a:solidFill>
                <a:latin typeface="Effra Light"/>
                <a:cs typeface="Effra Light"/>
              </a:defRPr>
            </a:lvl2pPr>
            <a:lvl3pPr>
              <a:lnSpc>
                <a:spcPct val="70000"/>
              </a:lnSpc>
              <a:defRPr sz="10000" b="1" i="0" baseline="0">
                <a:solidFill>
                  <a:schemeClr val="bg2"/>
                </a:solidFill>
              </a:defRPr>
            </a:lvl3pPr>
            <a:lvl4pPr>
              <a:lnSpc>
                <a:spcPct val="70000"/>
              </a:lnSpc>
              <a:defRPr sz="10000" b="1" baseline="0">
                <a:latin typeface="+mn-lt"/>
              </a:defRPr>
            </a:lvl4pPr>
            <a:lvl5pPr>
              <a:lnSpc>
                <a:spcPct val="70000"/>
              </a:lnSpc>
              <a:defRPr sz="10000" baseline="0">
                <a:solidFill>
                  <a:schemeClr val="tx2"/>
                </a:solidFill>
                <a:latin typeface="Effr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4025" y="7119497"/>
            <a:ext cx="4572000" cy="68989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lnSpc>
                <a:spcPts val="1800"/>
              </a:lnSpc>
              <a:defRPr sz="1800" b="0">
                <a:solidFill>
                  <a:schemeClr val="accent3"/>
                </a:solidFill>
                <a:latin typeface="Effra"/>
              </a:defRPr>
            </a:lvl1pPr>
            <a:lvl2pPr>
              <a:lnSpc>
                <a:spcPts val="1800"/>
              </a:lnSpc>
              <a:defRPr sz="1800" b="1">
                <a:solidFill>
                  <a:schemeClr val="accent3"/>
                </a:solidFill>
                <a:latin typeface="+mn-lt"/>
              </a:defRPr>
            </a:lvl2pPr>
            <a:lvl3pPr>
              <a:lnSpc>
                <a:spcPts val="1800"/>
              </a:lnSpc>
              <a:defRPr sz="1800">
                <a:solidFill>
                  <a:schemeClr val="accent3"/>
                </a:solidFill>
                <a:latin typeface="+mn-lt"/>
              </a:defRPr>
            </a:lvl3pPr>
            <a:lvl4pPr>
              <a:lnSpc>
                <a:spcPts val="1800"/>
              </a:lnSpc>
              <a:defRPr sz="1800">
                <a:solidFill>
                  <a:schemeClr val="accent3"/>
                </a:solidFill>
                <a:latin typeface="+mn-lt"/>
              </a:defRPr>
            </a:lvl4pPr>
            <a:lvl5pPr>
              <a:lnSpc>
                <a:spcPts val="1800"/>
              </a:lnSpc>
              <a:defRPr sz="1800">
                <a:solidFill>
                  <a:schemeClr val="accent3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83" y="1420761"/>
            <a:ext cx="5511928" cy="53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6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243" y="6767864"/>
            <a:ext cx="3016081" cy="1372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4024" y="411480"/>
            <a:ext cx="457200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4025" y="1597024"/>
            <a:ext cx="8229600" cy="52578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lnSpc>
                <a:spcPct val="70000"/>
              </a:lnSpc>
              <a:defRPr sz="10000" b="1" i="0" baseline="0">
                <a:solidFill>
                  <a:schemeClr val="tx1"/>
                </a:solidFill>
                <a:latin typeface="Effra"/>
                <a:cs typeface="Effra"/>
              </a:defRPr>
            </a:lvl1pPr>
            <a:lvl2pPr>
              <a:lnSpc>
                <a:spcPct val="70000"/>
              </a:lnSpc>
              <a:defRPr sz="10000" b="0" baseline="0">
                <a:solidFill>
                  <a:schemeClr val="tx1"/>
                </a:solidFill>
                <a:latin typeface="Effra Light"/>
                <a:cs typeface="Effra Light"/>
              </a:defRPr>
            </a:lvl2pPr>
            <a:lvl3pPr>
              <a:lnSpc>
                <a:spcPct val="70000"/>
              </a:lnSpc>
              <a:defRPr sz="10000" b="1" i="0" baseline="0">
                <a:solidFill>
                  <a:srgbClr val="77BC1F"/>
                </a:solidFill>
              </a:defRPr>
            </a:lvl3pPr>
            <a:lvl4pPr>
              <a:lnSpc>
                <a:spcPct val="70000"/>
              </a:lnSpc>
              <a:defRPr sz="10000" b="1" baseline="0"/>
            </a:lvl4pPr>
            <a:lvl5pPr>
              <a:lnSpc>
                <a:spcPct val="70000"/>
              </a:lnSpc>
              <a:defRPr sz="10000" baseline="0">
                <a:latin typeface="Effr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4024" y="7119079"/>
            <a:ext cx="4572000" cy="91062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lnSpc>
                <a:spcPts val="1800"/>
              </a:lnSpc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lnSpc>
                <a:spcPts val="1800"/>
              </a:lnSpc>
              <a:defRPr sz="1800" b="1">
                <a:solidFill>
                  <a:schemeClr val="accent1"/>
                </a:solidFill>
                <a:latin typeface="+mn-lt"/>
              </a:defRPr>
            </a:lvl2pPr>
            <a:lvl3pPr>
              <a:lnSpc>
                <a:spcPts val="1800"/>
              </a:lnSpc>
              <a:defRPr sz="1800" b="0">
                <a:solidFill>
                  <a:schemeClr val="accent1"/>
                </a:solidFill>
              </a:defRPr>
            </a:lvl3pPr>
            <a:lvl4pPr>
              <a:lnSpc>
                <a:spcPts val="1800"/>
              </a:lnSpc>
              <a:defRPr sz="1800">
                <a:solidFill>
                  <a:schemeClr val="accent1"/>
                </a:solidFill>
                <a:latin typeface="+mn-lt"/>
              </a:defRPr>
            </a:lvl4pPr>
            <a:lvl5pPr>
              <a:lnSpc>
                <a:spcPts val="1800"/>
              </a:lnSpc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1966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Title 4 (Photo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840" y="6766560"/>
            <a:ext cx="3016250" cy="1372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22050" y="962484"/>
            <a:ext cx="4337772" cy="349077"/>
          </a:xfrm>
        </p:spPr>
        <p:txBody>
          <a:bodyPr/>
          <a:lstStyle>
            <a:lvl1pPr>
              <a:defRPr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829300" y="1597024"/>
            <a:ext cx="4343350" cy="44577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lnSpc>
                <a:spcPct val="70000"/>
              </a:lnSpc>
              <a:defRPr sz="6700" b="1" i="0" baseline="0">
                <a:solidFill>
                  <a:schemeClr val="bg2"/>
                </a:solidFill>
                <a:latin typeface="Effra"/>
                <a:cs typeface="Effra"/>
              </a:defRPr>
            </a:lvl1pPr>
            <a:lvl2pPr>
              <a:lnSpc>
                <a:spcPct val="70000"/>
              </a:lnSpc>
              <a:defRPr sz="6700" b="0" baseline="0">
                <a:solidFill>
                  <a:schemeClr val="tx1"/>
                </a:solidFill>
                <a:latin typeface="Effra Light"/>
                <a:cs typeface="Effra Light"/>
              </a:defRPr>
            </a:lvl2pPr>
            <a:lvl3pPr>
              <a:lnSpc>
                <a:spcPct val="70000"/>
              </a:lnSpc>
              <a:defRPr sz="6700" b="1" i="0" baseline="0">
                <a:solidFill>
                  <a:schemeClr val="bg1"/>
                </a:solidFill>
              </a:defRPr>
            </a:lvl3pPr>
            <a:lvl4pPr>
              <a:lnSpc>
                <a:spcPct val="70000"/>
              </a:lnSpc>
              <a:defRPr sz="6700" b="1" baseline="0">
                <a:solidFill>
                  <a:schemeClr val="bg2"/>
                </a:solidFill>
              </a:defRPr>
            </a:lvl4pPr>
            <a:lvl5pPr>
              <a:lnSpc>
                <a:spcPct val="70000"/>
              </a:lnSpc>
              <a:defRPr sz="6700" baseline="0">
                <a:solidFill>
                  <a:schemeClr val="bg2"/>
                </a:solidFill>
                <a:latin typeface="Effr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486400" cy="8229600"/>
          </a:xfrm>
          <a:prstGeom prst="rect">
            <a:avLst/>
          </a:prstGeom>
        </p:spPr>
        <p:txBody>
          <a:bodyPr vert="horz" lIns="1371600" rIns="1371600" anchor="ctr">
            <a:normAutofit/>
          </a:bodyPr>
          <a:lstStyle>
            <a:lvl1pPr>
              <a:defRPr sz="1800" b="0" i="0" baseline="0">
                <a:solidFill>
                  <a:schemeClr val="tx2"/>
                </a:solidFill>
                <a:latin typeface="Effra Light"/>
                <a:cs typeface="Effra Light"/>
              </a:defRPr>
            </a:lvl1pPr>
          </a:lstStyle>
          <a:p>
            <a:r>
              <a:rPr lang="en-US" dirty="0"/>
              <a:t>Note that the frame device sits on top of the slide; It will need to be pasted onto any new title 4 slide</a:t>
            </a:r>
          </a:p>
        </p:txBody>
      </p:sp>
    </p:spTree>
    <p:extLst>
      <p:ext uri="{BB962C8B-B14F-4D97-AF65-F5344CB8AC3E}">
        <p14:creationId xmlns:p14="http://schemas.microsoft.com/office/powerpoint/2010/main" val="3944920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840" y="6766560"/>
            <a:ext cx="3016250" cy="1372914"/>
          </a:xfrm>
          <a:prstGeom prst="rect">
            <a:avLst/>
          </a:prstGeom>
        </p:spPr>
      </p:pic>
      <p:sp>
        <p:nvSpPr>
          <p:cNvPr id="8" name="Frame 7"/>
          <p:cNvSpPr/>
          <p:nvPr userDrawn="1"/>
        </p:nvSpPr>
        <p:spPr>
          <a:xfrm>
            <a:off x="454024" y="455613"/>
            <a:ext cx="10058401" cy="6286500"/>
          </a:xfrm>
          <a:prstGeom prst="frame">
            <a:avLst>
              <a:gd name="adj1" fmla="val 1811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399" y="914400"/>
            <a:ext cx="7086600" cy="5257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70000"/>
              </a:lnSpc>
              <a:defRPr sz="5200" b="1" i="0">
                <a:solidFill>
                  <a:srgbClr val="FFCE00"/>
                </a:solidFill>
                <a:latin typeface="Effra"/>
              </a:defRPr>
            </a:lvl1pPr>
            <a:lvl2pPr>
              <a:lnSpc>
                <a:spcPct val="70000"/>
              </a:lnSpc>
              <a:defRPr sz="5200" b="0" i="0">
                <a:solidFill>
                  <a:schemeClr val="bg1"/>
                </a:solidFill>
                <a:latin typeface="Effra Light"/>
              </a:defRPr>
            </a:lvl2pPr>
            <a:lvl3pPr>
              <a:lnSpc>
                <a:spcPct val="70000"/>
              </a:lnSpc>
              <a:defRPr sz="5200" b="0" i="0">
                <a:solidFill>
                  <a:schemeClr val="tx1"/>
                </a:solidFill>
                <a:latin typeface="Effra"/>
              </a:defRPr>
            </a:lvl3pPr>
            <a:lvl4pPr>
              <a:lnSpc>
                <a:spcPct val="70000"/>
              </a:lnSpc>
              <a:defRPr sz="5200" b="1" i="0">
                <a:solidFill>
                  <a:schemeClr val="tx2"/>
                </a:solidFill>
                <a:latin typeface="Effra"/>
              </a:defRPr>
            </a:lvl4pPr>
            <a:lvl5pPr>
              <a:lnSpc>
                <a:spcPct val="70000"/>
              </a:lnSpc>
              <a:defRPr sz="5200" b="0" i="0">
                <a:solidFill>
                  <a:schemeClr val="tx1"/>
                </a:solidFill>
                <a:latin typeface="Effr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497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ivi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840" y="6766560"/>
            <a:ext cx="3016250" cy="1372914"/>
          </a:xfrm>
          <a:prstGeom prst="rect">
            <a:avLst/>
          </a:prstGeom>
        </p:spPr>
      </p:pic>
      <p:sp>
        <p:nvSpPr>
          <p:cNvPr id="8" name="Frame 7"/>
          <p:cNvSpPr/>
          <p:nvPr userDrawn="1"/>
        </p:nvSpPr>
        <p:spPr>
          <a:xfrm>
            <a:off x="454024" y="455613"/>
            <a:ext cx="10058401" cy="6286500"/>
          </a:xfrm>
          <a:prstGeom prst="frame">
            <a:avLst>
              <a:gd name="adj1" fmla="val 181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399" y="914399"/>
            <a:ext cx="7086600" cy="5257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70000"/>
              </a:lnSpc>
              <a:defRPr sz="5200" b="1" i="0">
                <a:solidFill>
                  <a:srgbClr val="77BC1F"/>
                </a:solidFill>
                <a:latin typeface="Effra"/>
              </a:defRPr>
            </a:lvl1pPr>
            <a:lvl2pPr>
              <a:lnSpc>
                <a:spcPct val="70000"/>
              </a:lnSpc>
              <a:defRPr sz="5200" b="0" i="0">
                <a:solidFill>
                  <a:schemeClr val="tx1"/>
                </a:solidFill>
                <a:latin typeface="Effra Light"/>
              </a:defRPr>
            </a:lvl2pPr>
            <a:lvl3pPr>
              <a:lnSpc>
                <a:spcPct val="70000"/>
              </a:lnSpc>
              <a:defRPr sz="5200" b="0" i="0">
                <a:solidFill>
                  <a:schemeClr val="accent3"/>
                </a:solidFill>
                <a:latin typeface="Effra"/>
              </a:defRPr>
            </a:lvl3pPr>
            <a:lvl4pPr>
              <a:lnSpc>
                <a:spcPct val="70000"/>
              </a:lnSpc>
              <a:defRPr sz="5200" b="1" i="0">
                <a:solidFill>
                  <a:schemeClr val="tx2"/>
                </a:solidFill>
                <a:latin typeface="Effra"/>
              </a:defRPr>
            </a:lvl4pPr>
            <a:lvl5pPr>
              <a:lnSpc>
                <a:spcPct val="70000"/>
              </a:lnSpc>
              <a:defRPr sz="5200" b="0" i="0">
                <a:solidFill>
                  <a:schemeClr val="tx1"/>
                </a:solidFill>
                <a:latin typeface="Effr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27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57200" y="7873369"/>
            <a:ext cx="457200" cy="2286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914400" y="7873369"/>
            <a:ext cx="6629400" cy="228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(Edit on Slide Master)   |   June 1, 2015   |   Confidential, for Internal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4024" y="446014"/>
            <a:ext cx="10058401" cy="32004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4024" y="749808"/>
            <a:ext cx="10058401" cy="320040"/>
          </a:xfrm>
        </p:spPr>
        <p:txBody>
          <a:bodyPr>
            <a:noAutofit/>
          </a:bodyPr>
          <a:lstStyle>
            <a:lvl1pPr mar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6pPr>
            <a:lvl7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25" y="1597025"/>
            <a:ext cx="5030788" cy="5487988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5484813" y="1597025"/>
            <a:ext cx="5027612" cy="5487988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82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ivider 3 (Phot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4025" y="455613"/>
            <a:ext cx="4457700" cy="6629400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70000"/>
              </a:lnSpc>
              <a:defRPr sz="5200" b="1" i="0">
                <a:solidFill>
                  <a:srgbClr val="B0008E"/>
                </a:solidFill>
                <a:latin typeface="Effra"/>
              </a:defRPr>
            </a:lvl1pPr>
            <a:lvl2pPr>
              <a:lnSpc>
                <a:spcPct val="70000"/>
              </a:lnSpc>
              <a:defRPr sz="5200" b="0" i="0">
                <a:solidFill>
                  <a:schemeClr val="tx1"/>
                </a:solidFill>
                <a:latin typeface="Effra Light"/>
              </a:defRPr>
            </a:lvl2pPr>
            <a:lvl3pPr>
              <a:lnSpc>
                <a:spcPct val="70000"/>
              </a:lnSpc>
              <a:defRPr sz="5200" b="0" i="0">
                <a:solidFill>
                  <a:schemeClr val="accent1"/>
                </a:solidFill>
                <a:latin typeface="Effra"/>
              </a:defRPr>
            </a:lvl3pPr>
            <a:lvl4pPr>
              <a:lnSpc>
                <a:spcPct val="70000"/>
              </a:lnSpc>
              <a:defRPr sz="5200" b="1" i="0">
                <a:solidFill>
                  <a:schemeClr val="tx2"/>
                </a:solidFill>
                <a:latin typeface="Effra"/>
              </a:defRPr>
            </a:lvl4pPr>
            <a:lvl5pPr>
              <a:lnSpc>
                <a:spcPct val="70000"/>
              </a:lnSpc>
              <a:defRPr sz="5200" b="0" i="0">
                <a:solidFill>
                  <a:schemeClr val="bg2"/>
                </a:solidFill>
                <a:latin typeface="Effr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486402" y="0"/>
            <a:ext cx="5486399" cy="822960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>
            <a:lvl1pPr marL="0" marR="0" indent="0" algn="l" defTabSz="548457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bg2"/>
                </a:solidFill>
                <a:latin typeface="Effra Light"/>
                <a:cs typeface="Effra Light"/>
              </a:defRPr>
            </a:lvl1pPr>
          </a:lstStyle>
          <a:p>
            <a:r>
              <a:rPr lang="en-US" dirty="0"/>
              <a:t>Note that the plus symbol and Logo sit on top of the slide; they will need to be pasted onto any new design Divider 3 slide; dark photo may require a reversed logo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243" y="6767864"/>
            <a:ext cx="3016081" cy="13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4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ivider 4 (Photo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4025" y="455613"/>
            <a:ext cx="4457700" cy="6051742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70000"/>
              </a:lnSpc>
              <a:defRPr sz="5200" b="1" i="0">
                <a:solidFill>
                  <a:schemeClr val="bg1"/>
                </a:solidFill>
                <a:latin typeface="Effra"/>
              </a:defRPr>
            </a:lvl1pPr>
            <a:lvl2pPr>
              <a:lnSpc>
                <a:spcPct val="70000"/>
              </a:lnSpc>
              <a:defRPr sz="5200" b="0" i="0">
                <a:solidFill>
                  <a:schemeClr val="tx1"/>
                </a:solidFill>
                <a:latin typeface="Effra Light"/>
              </a:defRPr>
            </a:lvl2pPr>
            <a:lvl3pPr>
              <a:lnSpc>
                <a:spcPct val="70000"/>
              </a:lnSpc>
              <a:defRPr sz="5200" b="0" i="0">
                <a:solidFill>
                  <a:schemeClr val="accent1"/>
                </a:solidFill>
                <a:latin typeface="Effra"/>
              </a:defRPr>
            </a:lvl3pPr>
            <a:lvl4pPr>
              <a:lnSpc>
                <a:spcPct val="70000"/>
              </a:lnSpc>
              <a:defRPr sz="5200" b="1" i="0">
                <a:solidFill>
                  <a:schemeClr val="tx2"/>
                </a:solidFill>
                <a:latin typeface="Effra"/>
              </a:defRPr>
            </a:lvl4pPr>
            <a:lvl5pPr>
              <a:lnSpc>
                <a:spcPct val="70000"/>
              </a:lnSpc>
              <a:defRPr sz="5200" b="0" i="0">
                <a:solidFill>
                  <a:schemeClr val="tx1"/>
                </a:solidFill>
                <a:latin typeface="Effr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486402" y="0"/>
            <a:ext cx="5486399" cy="822960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>
            <a:lvl1pPr marL="0" marR="0" indent="0" algn="l" defTabSz="548457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accent1"/>
                </a:solidFill>
                <a:latin typeface="Effra Light"/>
                <a:cs typeface="Effra Light"/>
              </a:defRPr>
            </a:lvl1pPr>
          </a:lstStyle>
          <a:p>
            <a:r>
              <a:rPr lang="en-US" dirty="0"/>
              <a:t>Note that the plus symbol and Logo sit on top of the slide; they will need to be pasted onto any new design Divider 4 slide; dark photo may require a reversed logo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243" y="6767864"/>
            <a:ext cx="3016081" cy="13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63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20624"/>
            <a:ext cx="10058400" cy="77724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43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20624"/>
            <a:ext cx="10058400" cy="777240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25" y="1597025"/>
            <a:ext cx="5030788" cy="5623560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5486400" y="1597025"/>
            <a:ext cx="5029200" cy="5623560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89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0624"/>
            <a:ext cx="10058400" cy="777240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220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" y="7873369"/>
            <a:ext cx="457200" cy="2286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14400" y="7873369"/>
            <a:ext cx="6629400" cy="2286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87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858000" y="0"/>
            <a:ext cx="4114800" cy="411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58000" y="4114800"/>
            <a:ext cx="4114800" cy="411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858000" y="0"/>
            <a:ext cx="4114800" cy="4114800"/>
          </a:xfrm>
          <a:prstGeom prst="rect">
            <a:avLst/>
          </a:prstGeom>
          <a:noFill/>
        </p:spPr>
        <p:txBody>
          <a:bodyPr vert="horz" lIns="91440" tIns="45720" rIns="91440" bIns="45720"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Effra Light"/>
                <a:cs typeface="Effra Light"/>
              </a:defRPr>
            </a:lvl1pPr>
          </a:lstStyle>
          <a:p>
            <a:r>
              <a:rPr lang="en-US" dirty="0"/>
              <a:t>Add photo or leave as solid Color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243" y="6767864"/>
            <a:ext cx="3016081" cy="1372836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9360" y="415756"/>
            <a:ext cx="5486400" cy="228600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buFontTx/>
              <a:buNone/>
              <a:defRPr sz="1200" b="0" i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buFontTx/>
              <a:buNone/>
              <a:defRPr sz="1200" b="0" i="0" cap="none" baseline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buFontTx/>
              <a:buNone/>
              <a:defRPr sz="1200" b="0" i="0" cap="none" baseline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buFontTx/>
              <a:buNone/>
              <a:defRPr sz="1200" b="0" i="0" cap="none" baseline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buFontTx/>
              <a:buNone/>
              <a:defRPr sz="1200" b="0" i="0" cap="none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1534105"/>
            <a:ext cx="5484369" cy="4343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880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1008" userDrawn="1">
          <p15:clr>
            <a:srgbClr val="FBAE40"/>
          </p15:clr>
        </p15:guide>
        <p15:guide id="4" orient="horz" pos="489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Intr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57200" y="7873369"/>
            <a:ext cx="457200" cy="2286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914400" y="7873369"/>
            <a:ext cx="6629400" cy="228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(Edit on Slide Master)   |   June 1, 2015   |   Confidential, for Internal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4025" y="448056"/>
            <a:ext cx="10058399" cy="32004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4025" y="749808"/>
            <a:ext cx="10058399" cy="320040"/>
          </a:xfrm>
        </p:spPr>
        <p:txBody>
          <a:bodyPr>
            <a:noAutofit/>
          </a:bodyPr>
          <a:lstStyle>
            <a:lvl1pPr mar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6pPr>
            <a:lvl7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25" y="1597025"/>
            <a:ext cx="10058400" cy="8229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Aft>
                <a:spcPts val="800"/>
              </a:spcAft>
              <a:buFontTx/>
              <a:buNone/>
              <a:defRPr sz="2200" baseline="0">
                <a:solidFill>
                  <a:schemeClr val="tx1"/>
                </a:solidFill>
                <a:latin typeface="Effra"/>
              </a:defRPr>
            </a:lvl1pPr>
            <a:lvl2pPr marL="0" indent="0">
              <a:lnSpc>
                <a:spcPts val="2400"/>
              </a:lnSpc>
              <a:spcAft>
                <a:spcPts val="800"/>
              </a:spcAft>
              <a:buFontTx/>
              <a:buNone/>
              <a:defRPr sz="2200">
                <a:solidFill>
                  <a:schemeClr val="tx1"/>
                </a:solidFill>
                <a:latin typeface="Effra"/>
              </a:defRPr>
            </a:lvl2pPr>
            <a:lvl3pPr marL="0" indent="0">
              <a:lnSpc>
                <a:spcPts val="2400"/>
              </a:lnSpc>
              <a:spcAft>
                <a:spcPts val="800"/>
              </a:spcAft>
              <a:buFontTx/>
              <a:buNone/>
              <a:defRPr sz="2200">
                <a:solidFill>
                  <a:schemeClr val="tx1"/>
                </a:solidFill>
                <a:latin typeface="Effra"/>
              </a:defRPr>
            </a:lvl3pPr>
            <a:lvl4pPr marL="0" indent="0">
              <a:lnSpc>
                <a:spcPts val="2400"/>
              </a:lnSpc>
              <a:spcAft>
                <a:spcPts val="800"/>
              </a:spcAft>
              <a:buFontTx/>
              <a:buNone/>
              <a:defRPr sz="2200">
                <a:solidFill>
                  <a:schemeClr val="tx1"/>
                </a:solidFill>
                <a:latin typeface="Effra"/>
              </a:defRPr>
            </a:lvl4pPr>
            <a:lvl5pPr marL="0" indent="0">
              <a:lnSpc>
                <a:spcPts val="2400"/>
              </a:lnSpc>
              <a:spcAft>
                <a:spcPts val="800"/>
              </a:spcAft>
              <a:buFontTx/>
              <a:buNone/>
              <a:defRPr sz="2200">
                <a:solidFill>
                  <a:schemeClr val="tx1"/>
                </a:solidFill>
                <a:latin typeface="Effra"/>
              </a:defRPr>
            </a:lvl5pPr>
            <a:lvl6pPr marL="0" indent="0">
              <a:lnSpc>
                <a:spcPts val="2600"/>
              </a:lnSpc>
              <a:buFontTx/>
              <a:buNone/>
              <a:defRPr sz="2300">
                <a:solidFill>
                  <a:schemeClr val="tx1"/>
                </a:solidFill>
              </a:defRPr>
            </a:lvl6pPr>
            <a:lvl7pPr marL="0" indent="0">
              <a:lnSpc>
                <a:spcPts val="2600"/>
              </a:lnSpc>
              <a:buFontTx/>
              <a:buNone/>
              <a:defRPr sz="230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54025" y="2428863"/>
            <a:ext cx="5030788" cy="4656150"/>
          </a:xfrm>
        </p:spPr>
        <p:txBody>
          <a:bodyPr rIns="182880"/>
          <a:lstStyle>
            <a:lvl1pPr marL="457200" indent="-228600" algn="l">
              <a:lnSpc>
                <a:spcPts val="2200"/>
              </a:lnSpc>
              <a:spcAft>
                <a:spcPts val="600"/>
              </a:spcAft>
              <a:buFont typeface="Wingdings" charset="2"/>
              <a:buChar char="§"/>
              <a:defRPr sz="2000">
                <a:solidFill>
                  <a:schemeClr val="tx2"/>
                </a:solidFill>
              </a:defRPr>
            </a:lvl1pPr>
            <a:lvl2pPr marL="685800" indent="-228600">
              <a:defRPr>
                <a:solidFill>
                  <a:schemeClr val="tx2"/>
                </a:solidFill>
              </a:defRPr>
            </a:lvl2pPr>
            <a:lvl3pPr marL="919163" indent="-228600">
              <a:defRPr>
                <a:solidFill>
                  <a:schemeClr val="tx2"/>
                </a:solidFill>
              </a:defRPr>
            </a:lvl3pPr>
            <a:lvl4pPr marL="1146175" indent="-228600">
              <a:defRPr/>
            </a:lvl4pPr>
            <a:lvl5pPr marL="1376363" indent="-227013">
              <a:defRPr/>
            </a:lvl5pPr>
            <a:lvl6pPr marL="1601788" indent="-225425">
              <a:defRPr/>
            </a:lvl6pPr>
            <a:lvl7pPr marL="1828800" indent="-227013" defTabSz="500063"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5484813" y="2428863"/>
            <a:ext cx="5027612" cy="4656150"/>
          </a:xfrm>
        </p:spPr>
        <p:txBody>
          <a:bodyPr rIns="182880"/>
          <a:lstStyle>
            <a:lvl1pPr marL="457200" indent="-228600" algn="l">
              <a:lnSpc>
                <a:spcPts val="2200"/>
              </a:lnSpc>
              <a:spcAft>
                <a:spcPts val="600"/>
              </a:spcAft>
              <a:buFont typeface="Wingdings" charset="2"/>
              <a:buChar char="§"/>
              <a:defRPr sz="2000">
                <a:solidFill>
                  <a:srgbClr val="004B87"/>
                </a:solidFill>
              </a:defRPr>
            </a:lvl1pPr>
            <a:lvl2pPr marL="685800" indent="-228600">
              <a:defRPr>
                <a:solidFill>
                  <a:srgbClr val="004B87"/>
                </a:solidFill>
              </a:defRPr>
            </a:lvl2pPr>
            <a:lvl3pPr marL="919163" indent="-228600">
              <a:defRPr>
                <a:solidFill>
                  <a:srgbClr val="004B87"/>
                </a:solidFill>
              </a:defRPr>
            </a:lvl3pPr>
            <a:lvl4pPr marL="1146175" indent="-228600">
              <a:defRPr/>
            </a:lvl4pPr>
            <a:lvl5pPr marL="1376363" indent="-227013">
              <a:defRPr/>
            </a:lvl5pPr>
            <a:lvl6pPr marL="1601788" indent="-225425">
              <a:defRPr/>
            </a:lvl6pPr>
            <a:lvl7pPr marL="1828800" indent="-227013" defTabSz="500063"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07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57200" y="7873369"/>
            <a:ext cx="457200" cy="2286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914400" y="7873369"/>
            <a:ext cx="6629400" cy="228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(Edit on Slide Master)   |   June 1, 2015   |   Confidential, for Internal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4025" y="448056"/>
            <a:ext cx="6105516" cy="32004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4025" y="749808"/>
            <a:ext cx="6105516" cy="320040"/>
          </a:xfrm>
        </p:spPr>
        <p:txBody>
          <a:bodyPr>
            <a:noAutofit/>
          </a:bodyPr>
          <a:lstStyle>
            <a:lvl1pPr mar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6pPr>
            <a:lvl7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25" y="1606550"/>
            <a:ext cx="6105516" cy="5478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734175" y="0"/>
            <a:ext cx="4238624" cy="7543800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800"/>
              </a:lnSpc>
              <a:buNone/>
              <a:defRPr sz="1800" cap="all" baseline="0">
                <a:solidFill>
                  <a:schemeClr val="bg2"/>
                </a:solidFill>
                <a:latin typeface="Effra Light"/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60815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457200" y="7873369"/>
            <a:ext cx="457200" cy="2286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914400" y="7873369"/>
            <a:ext cx="6629400" cy="228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(Edit on Slide Master)   |   June 1, 2015   |   Confidential, for Internal Use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448056"/>
            <a:ext cx="10058399" cy="32004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4025" y="749808"/>
            <a:ext cx="10058400" cy="320040"/>
          </a:xfrm>
        </p:spPr>
        <p:txBody>
          <a:bodyPr>
            <a:noAutofit/>
          </a:bodyPr>
          <a:lstStyle>
            <a:lvl1pPr mar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6pPr>
            <a:lvl7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8313" y="3491970"/>
            <a:ext cx="1435608" cy="1435608"/>
          </a:xfrm>
        </p:spPr>
        <p:txBody>
          <a:bodyPr>
            <a:normAutofit/>
          </a:bodyPr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892480" y="3491970"/>
            <a:ext cx="1435608" cy="1435608"/>
          </a:xfrm>
        </p:spPr>
        <p:txBody>
          <a:bodyPr>
            <a:normAutofit/>
          </a:bodyPr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329347" y="3491970"/>
            <a:ext cx="1435608" cy="1435608"/>
          </a:xfrm>
        </p:spPr>
        <p:txBody>
          <a:bodyPr>
            <a:normAutofit/>
          </a:bodyPr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766214" y="3491970"/>
            <a:ext cx="1435608" cy="1435608"/>
          </a:xfrm>
        </p:spPr>
        <p:txBody>
          <a:bodyPr>
            <a:normAutofit/>
          </a:bodyPr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203081" y="3491970"/>
            <a:ext cx="1435608" cy="1435608"/>
          </a:xfrm>
        </p:spPr>
        <p:txBody>
          <a:bodyPr>
            <a:normAutofit/>
          </a:bodyPr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639948" y="3491970"/>
            <a:ext cx="1435608" cy="1435608"/>
          </a:xfrm>
        </p:spPr>
        <p:txBody>
          <a:bodyPr>
            <a:normAutofit/>
          </a:bodyPr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9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9076817" y="3491970"/>
            <a:ext cx="1435608" cy="1435608"/>
          </a:xfrm>
        </p:spPr>
        <p:txBody>
          <a:bodyPr>
            <a:normAutofit/>
          </a:bodyPr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468313" y="205287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1892480" y="205287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29347" y="205287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4766214" y="205287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203081" y="205287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639948" y="205287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9076817" y="205287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7" name="Text Placeholder 27"/>
          <p:cNvSpPr>
            <a:spLocks noGrp="1"/>
          </p:cNvSpPr>
          <p:nvPr>
            <p:ph type="body" sz="quarter" idx="34"/>
          </p:nvPr>
        </p:nvSpPr>
        <p:spPr>
          <a:xfrm>
            <a:off x="468313" y="205287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8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1892480" y="205287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9" name="Text Placeholder 27"/>
          <p:cNvSpPr>
            <a:spLocks noGrp="1"/>
          </p:cNvSpPr>
          <p:nvPr>
            <p:ph type="body" sz="quarter" idx="36"/>
          </p:nvPr>
        </p:nvSpPr>
        <p:spPr>
          <a:xfrm>
            <a:off x="3329347" y="205287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0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66214" y="205287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1" name="Text Placeholder 27"/>
          <p:cNvSpPr>
            <a:spLocks noGrp="1"/>
          </p:cNvSpPr>
          <p:nvPr>
            <p:ph type="body" sz="quarter" idx="38"/>
          </p:nvPr>
        </p:nvSpPr>
        <p:spPr>
          <a:xfrm>
            <a:off x="6203081" y="205287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2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7639948" y="205287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3" name="Text Placeholder 27"/>
          <p:cNvSpPr>
            <a:spLocks noGrp="1"/>
          </p:cNvSpPr>
          <p:nvPr>
            <p:ph type="body" sz="quarter" idx="40"/>
          </p:nvPr>
        </p:nvSpPr>
        <p:spPr>
          <a:xfrm>
            <a:off x="9076817" y="205287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468313" y="492188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45"/>
          </p:nvPr>
        </p:nvSpPr>
        <p:spPr>
          <a:xfrm>
            <a:off x="1892480" y="492188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3329347" y="492188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4766214" y="492188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6203081" y="492188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7639948" y="492188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9076817" y="4921882"/>
            <a:ext cx="1435608" cy="1435608"/>
          </a:xfrm>
        </p:spPr>
        <p:txBody>
          <a:bodyPr lIns="91440" tIns="91440" rIns="91440" bIns="91440" anchor="b" anchorCtr="0">
            <a:noAutofit/>
          </a:bodyPr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1" name="Text Placeholder 27"/>
          <p:cNvSpPr>
            <a:spLocks noGrp="1"/>
          </p:cNvSpPr>
          <p:nvPr>
            <p:ph type="body" sz="quarter" idx="54"/>
          </p:nvPr>
        </p:nvSpPr>
        <p:spPr>
          <a:xfrm>
            <a:off x="468313" y="492188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2" name="Text Placeholder 27"/>
          <p:cNvSpPr>
            <a:spLocks noGrp="1"/>
          </p:cNvSpPr>
          <p:nvPr>
            <p:ph type="body" sz="quarter" idx="55"/>
          </p:nvPr>
        </p:nvSpPr>
        <p:spPr>
          <a:xfrm>
            <a:off x="1892480" y="492188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3" name="Text Placeholder 27"/>
          <p:cNvSpPr>
            <a:spLocks noGrp="1"/>
          </p:cNvSpPr>
          <p:nvPr>
            <p:ph type="body" sz="quarter" idx="56"/>
          </p:nvPr>
        </p:nvSpPr>
        <p:spPr>
          <a:xfrm>
            <a:off x="3329347" y="492188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4" name="Text Placeholder 27"/>
          <p:cNvSpPr>
            <a:spLocks noGrp="1"/>
          </p:cNvSpPr>
          <p:nvPr>
            <p:ph type="body" sz="quarter" idx="57"/>
          </p:nvPr>
        </p:nvSpPr>
        <p:spPr>
          <a:xfrm>
            <a:off x="4766214" y="492188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5" name="Text Placeholder 27"/>
          <p:cNvSpPr>
            <a:spLocks noGrp="1"/>
          </p:cNvSpPr>
          <p:nvPr>
            <p:ph type="body" sz="quarter" idx="58"/>
          </p:nvPr>
        </p:nvSpPr>
        <p:spPr>
          <a:xfrm>
            <a:off x="6203081" y="492188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6" name="Text Placeholder 27"/>
          <p:cNvSpPr>
            <a:spLocks noGrp="1"/>
          </p:cNvSpPr>
          <p:nvPr>
            <p:ph type="body" sz="quarter" idx="59"/>
          </p:nvPr>
        </p:nvSpPr>
        <p:spPr>
          <a:xfrm>
            <a:off x="7639948" y="492188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7" name="Text Placeholder 27"/>
          <p:cNvSpPr>
            <a:spLocks noGrp="1"/>
          </p:cNvSpPr>
          <p:nvPr>
            <p:ph type="body" sz="quarter" idx="60"/>
          </p:nvPr>
        </p:nvSpPr>
        <p:spPr>
          <a:xfrm>
            <a:off x="9076817" y="4921881"/>
            <a:ext cx="1435608" cy="365760"/>
          </a:xfrm>
        </p:spPr>
        <p:txBody>
          <a:bodyPr lIns="91440" tIns="91440" rIns="91440">
            <a:noAutofit/>
          </a:bodyPr>
          <a:lstStyle>
            <a:lvl1pPr marL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1800"/>
              </a:lnSpc>
              <a:spcAft>
                <a:spcPts val="0"/>
              </a:spcAft>
              <a:buFontTx/>
              <a:buNone/>
              <a:defRPr sz="1800" b="1" i="0" cap="all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9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457200" y="7873369"/>
            <a:ext cx="457200" cy="2286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914400" y="7873369"/>
            <a:ext cx="6629400" cy="228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(Edit on Slide Master)   |   June 1, 2015   |   Confidential, for Internal Use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448056"/>
            <a:ext cx="10058399" cy="32004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4025" y="749808"/>
            <a:ext cx="10058400" cy="320040"/>
          </a:xfrm>
        </p:spPr>
        <p:txBody>
          <a:bodyPr>
            <a:noAutofit/>
          </a:bodyPr>
          <a:lstStyle>
            <a:lvl1pPr mar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6pPr>
            <a:lvl7pPr marL="0" indent="0">
              <a:lnSpc>
                <a:spcPts val="2800"/>
              </a:lnSpc>
              <a:spcAft>
                <a:spcPts val="400"/>
              </a:spcAft>
              <a:buFontTx/>
              <a:buNone/>
              <a:defRPr sz="28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9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" y="7873369"/>
            <a:ext cx="457200" cy="2286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14400" y="7873369"/>
            <a:ext cx="6629400" cy="228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(Edit on Slide Master)   |   June 1, 2015   |   Confidential,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02151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858000" y="0"/>
            <a:ext cx="4114800" cy="4114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Effra Light"/>
                <a:cs typeface="Effra Light"/>
              </a:defRPr>
            </a:lvl1pPr>
          </a:lstStyle>
          <a:p>
            <a:r>
              <a:rPr lang="en-US" dirty="0"/>
              <a:t>Add photo or leave as solid Color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858000" y="4114800"/>
            <a:ext cx="4114800" cy="411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243" y="6767864"/>
            <a:ext cx="3016081" cy="137283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4026" y="421198"/>
            <a:ext cx="5482800" cy="228600"/>
          </a:xfrm>
        </p:spPr>
        <p:txBody>
          <a:bodyPr/>
          <a:lstStyle>
            <a:lvl1pPr>
              <a:defRPr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4024" y="1606550"/>
            <a:ext cx="5484369" cy="4343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4026" y="7131735"/>
            <a:ext cx="5484368" cy="7146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1800"/>
              </a:lnSpc>
              <a:defRPr sz="1800" b="0" i="0">
                <a:solidFill>
                  <a:schemeClr val="tx2"/>
                </a:solidFill>
                <a:latin typeface="Effra"/>
                <a:cs typeface="Effra Light"/>
              </a:defRPr>
            </a:lvl1pPr>
            <a:lvl2pPr>
              <a:lnSpc>
                <a:spcPts val="1800"/>
              </a:lnSpc>
              <a:defRPr sz="1800" b="1">
                <a:solidFill>
                  <a:schemeClr val="tx2"/>
                </a:solidFill>
                <a:latin typeface="+mn-lt"/>
              </a:defRPr>
            </a:lvl2pPr>
            <a:lvl3pPr>
              <a:lnSpc>
                <a:spcPts val="1800"/>
              </a:lnSpc>
              <a:defRPr sz="1800" b="0">
                <a:solidFill>
                  <a:schemeClr val="tx2"/>
                </a:solidFill>
                <a:latin typeface="+mn-lt"/>
              </a:defRPr>
            </a:lvl3pPr>
            <a:lvl4pPr>
              <a:lnSpc>
                <a:spcPts val="1800"/>
              </a:lnSpc>
              <a:defRPr sz="1800">
                <a:solidFill>
                  <a:schemeClr val="tx2"/>
                </a:solidFill>
                <a:latin typeface="+mn-lt"/>
              </a:defRPr>
            </a:lvl4pPr>
            <a:lvl5pPr>
              <a:lnSpc>
                <a:spcPts val="1800"/>
              </a:lnSpc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76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840" y="6766560"/>
            <a:ext cx="3016250" cy="137291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4025" y="411479"/>
            <a:ext cx="4572000" cy="228600"/>
          </a:xfrm>
        </p:spPr>
        <p:txBody>
          <a:bodyPr/>
          <a:lstStyle>
            <a:lvl1pPr>
              <a:defRPr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5" y="1597025"/>
            <a:ext cx="8227543" cy="5257800"/>
          </a:xfrm>
        </p:spPr>
        <p:txBody>
          <a:bodyPr>
            <a:normAutofit/>
          </a:bodyPr>
          <a:lstStyle>
            <a:lvl1pPr>
              <a:defRPr sz="10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4026" y="7119497"/>
            <a:ext cx="4572000" cy="68989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lnSpc>
                <a:spcPts val="1800"/>
              </a:lnSpc>
              <a:defRPr sz="1800" b="0">
                <a:solidFill>
                  <a:schemeClr val="tx1"/>
                </a:solidFill>
                <a:latin typeface="Effra"/>
              </a:defRPr>
            </a:lvl1pPr>
            <a:lvl2pPr>
              <a:lnSpc>
                <a:spcPts val="1800"/>
              </a:lnSpc>
              <a:defRPr sz="1800" b="1">
                <a:solidFill>
                  <a:schemeClr val="tx1"/>
                </a:solidFill>
                <a:latin typeface="+mn-lt"/>
              </a:defRPr>
            </a:lvl2pPr>
            <a:lvl3pPr>
              <a:lnSpc>
                <a:spcPts val="1800"/>
              </a:lnSpc>
              <a:defRPr sz="1800">
                <a:solidFill>
                  <a:schemeClr val="tx1"/>
                </a:solidFill>
                <a:latin typeface="+mn-lt"/>
              </a:defRPr>
            </a:lvl3pPr>
            <a:lvl4pPr>
              <a:lnSpc>
                <a:spcPts val="1800"/>
              </a:lnSpc>
              <a:defRPr sz="1800">
                <a:solidFill>
                  <a:schemeClr val="tx1"/>
                </a:solidFill>
                <a:latin typeface="+mn-lt"/>
              </a:defRPr>
            </a:lvl4pPr>
            <a:lvl5pPr>
              <a:lnSpc>
                <a:spcPts val="1800"/>
              </a:lnSpc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7234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7543800"/>
            <a:ext cx="80010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8001000" y="7543800"/>
            <a:ext cx="2970213" cy="685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6" name="Picture 25" descr="med_logo_rgb_rev_REG_OL.em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650" y="7517215"/>
            <a:ext cx="1860550" cy="8489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025" y="445133"/>
            <a:ext cx="10058399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4025" y="1597025"/>
            <a:ext cx="10058400" cy="54879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1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83" r:id="rId3"/>
    <p:sldLayoutId id="2147483689" r:id="rId4"/>
    <p:sldLayoutId id="2147483685" r:id="rId5"/>
    <p:sldLayoutId id="2147483687" r:id="rId6"/>
    <p:sldLayoutId id="2147483688" r:id="rId7"/>
  </p:sldLayoutIdLst>
  <p:hf hdr="0"/>
  <p:txStyles>
    <p:titleStyle>
      <a:lvl1pPr algn="l" defTabSz="548457" rtl="0" eaLnBrk="1" latinLnBrk="0" hangingPunct="1">
        <a:lnSpc>
          <a:spcPts val="2400"/>
        </a:lnSpc>
        <a:spcBef>
          <a:spcPct val="0"/>
        </a:spcBef>
        <a:buNone/>
        <a:defRPr sz="2800" b="1" i="0" kern="1200" cap="all">
          <a:solidFill>
            <a:schemeClr val="tx1"/>
          </a:solidFill>
          <a:latin typeface="Effra"/>
          <a:ea typeface="+mj-ea"/>
          <a:cs typeface="+mj-cs"/>
        </a:defRPr>
      </a:lvl1pPr>
    </p:titleStyle>
    <p:bodyStyle>
      <a:lvl1pPr marL="228600" indent="-228600" algn="l" defTabSz="548457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Wingdings" charset="2"/>
        <a:buChar char="§"/>
        <a:defRPr sz="2200" kern="1200">
          <a:solidFill>
            <a:schemeClr val="tx1"/>
          </a:solidFill>
          <a:latin typeface="Effra"/>
          <a:ea typeface="+mn-ea"/>
          <a:cs typeface="+mn-cs"/>
        </a:defRPr>
      </a:lvl1pPr>
      <a:lvl2pPr marL="454025" indent="-228600" algn="l" defTabSz="548457" rtl="0" eaLnBrk="1" latinLnBrk="0" hangingPunct="1">
        <a:lnSpc>
          <a:spcPts val="2200"/>
        </a:lnSpc>
        <a:spcBef>
          <a:spcPts val="0"/>
        </a:spcBef>
        <a:spcAft>
          <a:spcPts val="800"/>
        </a:spcAft>
        <a:buFont typeface="Wingdings" charset="2"/>
        <a:buChar char="§"/>
        <a:defRPr sz="2000" kern="1200">
          <a:solidFill>
            <a:schemeClr val="tx2"/>
          </a:solidFill>
          <a:latin typeface="Effra"/>
          <a:ea typeface="+mn-ea"/>
          <a:cs typeface="+mn-cs"/>
        </a:defRPr>
      </a:lvl2pPr>
      <a:lvl3pPr marL="685800" indent="-228600" algn="l" defTabSz="548457" rtl="0" eaLnBrk="1" latinLnBrk="0" hangingPunct="1">
        <a:lnSpc>
          <a:spcPts val="2000"/>
        </a:lnSpc>
        <a:spcBef>
          <a:spcPts val="0"/>
        </a:spcBef>
        <a:spcAft>
          <a:spcPts val="800"/>
        </a:spcAft>
        <a:buFont typeface="Wingdings" charset="2"/>
        <a:buChar char="§"/>
        <a:defRPr sz="1800" kern="1200" baseline="0">
          <a:solidFill>
            <a:schemeClr val="tx2"/>
          </a:solidFill>
          <a:latin typeface="Effra"/>
          <a:ea typeface="+mn-ea"/>
          <a:cs typeface="+mn-cs"/>
        </a:defRPr>
      </a:lvl3pPr>
      <a:lvl4pPr marL="914400" indent="-228600" algn="l" defTabSz="548457" rtl="0" eaLnBrk="1" latinLnBrk="0" hangingPunct="1">
        <a:lnSpc>
          <a:spcPts val="2000"/>
        </a:lnSpc>
        <a:spcBef>
          <a:spcPts val="0"/>
        </a:spcBef>
        <a:spcAft>
          <a:spcPts val="800"/>
        </a:spcAft>
        <a:buFont typeface="Wingdings" charset="2"/>
        <a:buChar char="§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4588" indent="-227013" algn="l" defTabSz="548457" rtl="0" eaLnBrk="1" latinLnBrk="0" hangingPunct="1">
        <a:lnSpc>
          <a:spcPts val="1800"/>
        </a:lnSpc>
        <a:spcBef>
          <a:spcPts val="0"/>
        </a:spcBef>
        <a:spcAft>
          <a:spcPts val="800"/>
        </a:spcAft>
        <a:buFont typeface="Lucida Grande"/>
        <a:buChar char="-"/>
        <a:defRPr sz="1600" kern="1200" baseline="0">
          <a:solidFill>
            <a:schemeClr val="accent1"/>
          </a:solidFill>
          <a:latin typeface="Effra"/>
          <a:ea typeface="+mn-ea"/>
          <a:cs typeface="+mn-cs"/>
        </a:defRPr>
      </a:lvl5pPr>
      <a:lvl6pPr marL="1370013" indent="-225425" algn="l" defTabSz="548457" rtl="0" eaLnBrk="1" latinLnBrk="0" hangingPunct="1">
        <a:lnSpc>
          <a:spcPts val="1800"/>
        </a:lnSpc>
        <a:spcBef>
          <a:spcPts val="0"/>
        </a:spcBef>
        <a:spcAft>
          <a:spcPts val="800"/>
        </a:spcAft>
        <a:buFont typeface="Lucida Grande"/>
        <a:buChar char="-"/>
        <a:defRPr sz="1600" kern="1200">
          <a:solidFill>
            <a:schemeClr val="accent1"/>
          </a:solidFill>
          <a:latin typeface="Effra"/>
          <a:ea typeface="+mn-ea"/>
          <a:cs typeface="+mn-cs"/>
        </a:defRPr>
      </a:lvl6pPr>
      <a:lvl7pPr marL="1597025" indent="-227013" algn="l" defTabSz="548457" rtl="0" eaLnBrk="1" latinLnBrk="0" hangingPunct="1">
        <a:lnSpc>
          <a:spcPts val="1800"/>
        </a:lnSpc>
        <a:spcBef>
          <a:spcPts val="0"/>
        </a:spcBef>
        <a:spcAft>
          <a:spcPts val="800"/>
        </a:spcAft>
        <a:buFont typeface="Lucida Grande"/>
        <a:buChar char="-"/>
        <a:defRPr sz="1600" kern="1200">
          <a:solidFill>
            <a:schemeClr val="accent1"/>
          </a:solidFill>
          <a:latin typeface="Effra"/>
          <a:ea typeface="+mn-ea"/>
          <a:cs typeface="+mn-cs"/>
        </a:defRPr>
      </a:lvl7pPr>
      <a:lvl8pPr marL="4113428" indent="-274229" algn="l" defTabSz="5484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1886" indent="-274229" algn="l" defTabSz="5484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457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914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371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3828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286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0743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200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7657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4025" y="411480"/>
            <a:ext cx="3083719" cy="2286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025" y="1598613"/>
            <a:ext cx="4114800" cy="5486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323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9" r:id="rId2"/>
    <p:sldLayoutId id="2147483700" r:id="rId3"/>
    <p:sldLayoutId id="2147483697" r:id="rId4"/>
    <p:sldLayoutId id="2147483698" r:id="rId5"/>
  </p:sldLayoutIdLst>
  <p:hf hdr="0"/>
  <p:txStyles>
    <p:titleStyle>
      <a:lvl1pPr algn="l" defTabSz="548457" rtl="0" eaLnBrk="1" latinLnBrk="0" hangingPunct="1">
        <a:lnSpc>
          <a:spcPct val="70000"/>
        </a:lnSpc>
        <a:spcBef>
          <a:spcPct val="0"/>
        </a:spcBef>
        <a:buNone/>
        <a:defRPr sz="5200" b="1" i="0" kern="1200" cap="all">
          <a:solidFill>
            <a:schemeClr val="tx1"/>
          </a:solidFill>
          <a:latin typeface="Effra"/>
          <a:ea typeface="+mj-ea"/>
          <a:cs typeface="+mj-cs"/>
        </a:defRPr>
      </a:lvl1pPr>
    </p:titleStyle>
    <p:bodyStyle>
      <a:lvl1pPr marL="0" indent="0" algn="l" defTabSz="548457" rtl="0" eaLnBrk="1" latinLnBrk="0" hangingPunct="1">
        <a:lnSpc>
          <a:spcPct val="66000"/>
        </a:lnSpc>
        <a:spcBef>
          <a:spcPts val="0"/>
        </a:spcBef>
        <a:spcAft>
          <a:spcPts val="0"/>
        </a:spcAft>
        <a:buFontTx/>
        <a:buNone/>
        <a:defRPr sz="5200" b="1" i="0" kern="1200" cap="all" baseline="0">
          <a:solidFill>
            <a:schemeClr val="tx1"/>
          </a:solidFill>
          <a:latin typeface="Effra"/>
          <a:ea typeface="+mn-ea"/>
          <a:cs typeface="+mn-cs"/>
        </a:defRPr>
      </a:lvl1pPr>
      <a:lvl2pPr marL="0" indent="0" algn="l" defTabSz="548457" rtl="0" eaLnBrk="1" latinLnBrk="0" hangingPunct="1">
        <a:lnSpc>
          <a:spcPct val="66000"/>
        </a:lnSpc>
        <a:spcBef>
          <a:spcPts val="0"/>
        </a:spcBef>
        <a:spcAft>
          <a:spcPts val="0"/>
        </a:spcAft>
        <a:buFontTx/>
        <a:buNone/>
        <a:defRPr sz="5200" b="0" i="0" kern="1200" cap="all">
          <a:solidFill>
            <a:schemeClr val="tx1"/>
          </a:solidFill>
          <a:latin typeface="Effra Light"/>
          <a:ea typeface="+mn-ea"/>
          <a:cs typeface="Effra"/>
        </a:defRPr>
      </a:lvl2pPr>
      <a:lvl3pPr marL="0" indent="0" algn="l" defTabSz="548457" rtl="0" eaLnBrk="1" latinLnBrk="0" hangingPunct="1">
        <a:lnSpc>
          <a:spcPct val="66000"/>
        </a:lnSpc>
        <a:spcBef>
          <a:spcPts val="0"/>
        </a:spcBef>
        <a:spcAft>
          <a:spcPts val="0"/>
        </a:spcAft>
        <a:buFontTx/>
        <a:buNone/>
        <a:defRPr sz="5200" b="1" i="0" kern="1200" cap="all" baseline="0">
          <a:solidFill>
            <a:schemeClr val="tx2"/>
          </a:solidFill>
          <a:latin typeface="Effra"/>
          <a:ea typeface="+mn-ea"/>
          <a:cs typeface="Effra"/>
        </a:defRPr>
      </a:lvl3pPr>
      <a:lvl4pPr marL="0" indent="0" algn="l" defTabSz="548457" rtl="0" eaLnBrk="1" latinLnBrk="0" hangingPunct="1">
        <a:lnSpc>
          <a:spcPct val="66000"/>
        </a:lnSpc>
        <a:spcBef>
          <a:spcPts val="0"/>
        </a:spcBef>
        <a:spcAft>
          <a:spcPts val="0"/>
        </a:spcAft>
        <a:buFontTx/>
        <a:buNone/>
        <a:defRPr sz="5200" b="0" i="0" kern="1200" cap="all">
          <a:solidFill>
            <a:schemeClr val="tx2"/>
          </a:solidFill>
          <a:latin typeface="Effra Light"/>
          <a:ea typeface="+mn-ea"/>
          <a:cs typeface="Effra Light"/>
        </a:defRPr>
      </a:lvl4pPr>
      <a:lvl5pPr marL="0" indent="0" algn="l" defTabSz="548457" rtl="0" eaLnBrk="1" latinLnBrk="0" hangingPunct="1">
        <a:lnSpc>
          <a:spcPct val="66000"/>
        </a:lnSpc>
        <a:spcBef>
          <a:spcPts val="0"/>
        </a:spcBef>
        <a:spcAft>
          <a:spcPts val="0"/>
        </a:spcAft>
        <a:buFontTx/>
        <a:buNone/>
        <a:defRPr sz="5200" b="0" i="0" kern="1200" cap="all" baseline="0">
          <a:solidFill>
            <a:schemeClr val="accent2"/>
          </a:solidFill>
          <a:latin typeface="Effra"/>
          <a:ea typeface="+mn-ea"/>
          <a:cs typeface="Effra"/>
        </a:defRPr>
      </a:lvl5pPr>
      <a:lvl6pPr marL="0" indent="0" algn="l" defTabSz="548457" rtl="0" eaLnBrk="1" latinLnBrk="0" hangingPunct="1">
        <a:lnSpc>
          <a:spcPts val="1800"/>
        </a:lnSpc>
        <a:spcBef>
          <a:spcPts val="0"/>
        </a:spcBef>
        <a:spcAft>
          <a:spcPts val="0"/>
        </a:spcAft>
        <a:buFontTx/>
        <a:buNone/>
        <a:defRPr sz="1800" b="0" i="0" kern="1200" cap="all">
          <a:solidFill>
            <a:schemeClr val="tx2"/>
          </a:solidFill>
          <a:latin typeface="Effra"/>
          <a:ea typeface="+mn-ea"/>
          <a:cs typeface="Effra"/>
        </a:defRPr>
      </a:lvl6pPr>
      <a:lvl7pPr marL="0" indent="0" algn="l" defTabSz="548457" rtl="0" eaLnBrk="1" latinLnBrk="0" hangingPunct="1">
        <a:lnSpc>
          <a:spcPts val="1800"/>
        </a:lnSpc>
        <a:spcBef>
          <a:spcPts val="0"/>
        </a:spcBef>
        <a:spcAft>
          <a:spcPts val="0"/>
        </a:spcAft>
        <a:buFontTx/>
        <a:buNone/>
        <a:defRPr sz="1800" b="0" i="0" kern="1200" cap="all">
          <a:solidFill>
            <a:schemeClr val="tx2"/>
          </a:solidFill>
          <a:latin typeface="Effra"/>
          <a:ea typeface="+mn-ea"/>
          <a:cs typeface="Effra"/>
        </a:defRPr>
      </a:lvl7pPr>
      <a:lvl8pPr marL="4113428" indent="-274229" algn="l" defTabSz="5484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1886" indent="-274229" algn="l" defTabSz="5484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457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914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371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3828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286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0743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200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7657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-239723"/>
            <a:ext cx="3083719" cy="10503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4026" y="411480"/>
            <a:ext cx="4110197" cy="2286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Effra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4024" y="1597025"/>
            <a:ext cx="4114223" cy="548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9296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701" r:id="rId3"/>
    <p:sldLayoutId id="2147483672" r:id="rId4"/>
    <p:sldLayoutId id="2147483673" r:id="rId5"/>
    <p:sldLayoutId id="2147483676" r:id="rId6"/>
    <p:sldLayoutId id="2147483677" r:id="rId7"/>
    <p:sldLayoutId id="2147483674" r:id="rId8"/>
    <p:sldLayoutId id="2147483675" r:id="rId9"/>
  </p:sldLayoutIdLst>
  <p:hf hdr="0"/>
  <p:txStyles>
    <p:titleStyle>
      <a:lvl1pPr algn="l" defTabSz="548457" rtl="0" eaLnBrk="1" latinLnBrk="0" hangingPunct="1">
        <a:lnSpc>
          <a:spcPct val="66000"/>
        </a:lnSpc>
        <a:spcBef>
          <a:spcPct val="0"/>
        </a:spcBef>
        <a:buNone/>
        <a:defRPr sz="800" b="1" i="0" kern="1200" cap="all">
          <a:solidFill>
            <a:schemeClr val="tx1"/>
          </a:solidFill>
          <a:latin typeface="Effra"/>
          <a:ea typeface="+mj-ea"/>
          <a:cs typeface="+mj-cs"/>
        </a:defRPr>
      </a:lvl1pPr>
    </p:titleStyle>
    <p:bodyStyle>
      <a:lvl1pPr marL="0" indent="0" algn="l" defTabSz="548457" rtl="0" eaLnBrk="1" latinLnBrk="0" hangingPunct="1">
        <a:lnSpc>
          <a:spcPct val="70000"/>
        </a:lnSpc>
        <a:spcBef>
          <a:spcPts val="0"/>
        </a:spcBef>
        <a:spcAft>
          <a:spcPts val="0"/>
        </a:spcAft>
        <a:buFontTx/>
        <a:buNone/>
        <a:defRPr sz="5200" b="1" i="0" kern="1200" cap="all" baseline="0">
          <a:solidFill>
            <a:schemeClr val="tx1"/>
          </a:solidFill>
          <a:latin typeface="Effra"/>
          <a:ea typeface="+mn-ea"/>
          <a:cs typeface="+mn-cs"/>
        </a:defRPr>
      </a:lvl1pPr>
      <a:lvl2pPr marL="0" indent="0" algn="l" defTabSz="548457" rtl="0" eaLnBrk="1" latinLnBrk="0" hangingPunct="1">
        <a:lnSpc>
          <a:spcPct val="70000"/>
        </a:lnSpc>
        <a:spcBef>
          <a:spcPts val="0"/>
        </a:spcBef>
        <a:spcAft>
          <a:spcPts val="0"/>
        </a:spcAft>
        <a:buFontTx/>
        <a:buNone/>
        <a:defRPr sz="5200" b="0" i="0" kern="1200" cap="all">
          <a:solidFill>
            <a:schemeClr val="tx1"/>
          </a:solidFill>
          <a:latin typeface="Effra Light"/>
          <a:ea typeface="+mn-ea"/>
          <a:cs typeface="Effra"/>
        </a:defRPr>
      </a:lvl2pPr>
      <a:lvl3pPr marL="0" indent="0" algn="l" defTabSz="548457" rtl="0" eaLnBrk="1" latinLnBrk="0" hangingPunct="1">
        <a:lnSpc>
          <a:spcPct val="70000"/>
        </a:lnSpc>
        <a:spcBef>
          <a:spcPts val="0"/>
        </a:spcBef>
        <a:spcAft>
          <a:spcPts val="0"/>
        </a:spcAft>
        <a:buFontTx/>
        <a:buNone/>
        <a:defRPr sz="5200" b="1" i="0" kern="1200" cap="all" baseline="0">
          <a:solidFill>
            <a:schemeClr val="tx2"/>
          </a:solidFill>
          <a:latin typeface="Effra"/>
          <a:ea typeface="+mn-ea"/>
          <a:cs typeface="Effra"/>
        </a:defRPr>
      </a:lvl3pPr>
      <a:lvl4pPr marL="0" indent="0" algn="l" defTabSz="548457" rtl="0" eaLnBrk="1" latinLnBrk="0" hangingPunct="1">
        <a:lnSpc>
          <a:spcPct val="70000"/>
        </a:lnSpc>
        <a:spcBef>
          <a:spcPts val="0"/>
        </a:spcBef>
        <a:spcAft>
          <a:spcPts val="0"/>
        </a:spcAft>
        <a:buFontTx/>
        <a:buNone/>
        <a:defRPr sz="5200" b="0" i="0" kern="1200" cap="all">
          <a:solidFill>
            <a:schemeClr val="tx2"/>
          </a:solidFill>
          <a:latin typeface="Effra Light"/>
          <a:ea typeface="+mn-ea"/>
          <a:cs typeface="Effra Light"/>
        </a:defRPr>
      </a:lvl4pPr>
      <a:lvl5pPr marL="0" indent="0" algn="l" defTabSz="548457" rtl="0" eaLnBrk="1" latinLnBrk="0" hangingPunct="1">
        <a:lnSpc>
          <a:spcPct val="70000"/>
        </a:lnSpc>
        <a:spcBef>
          <a:spcPts val="0"/>
        </a:spcBef>
        <a:spcAft>
          <a:spcPts val="0"/>
        </a:spcAft>
        <a:buFontTx/>
        <a:buNone/>
        <a:defRPr sz="5200" b="0" i="0" kern="1200" cap="all" baseline="0">
          <a:solidFill>
            <a:schemeClr val="accent2"/>
          </a:solidFill>
          <a:latin typeface="Effra"/>
          <a:ea typeface="+mn-ea"/>
          <a:cs typeface="Effra"/>
        </a:defRPr>
      </a:lvl5pPr>
      <a:lvl6pPr marL="0" indent="0" algn="l" defTabSz="548457" rtl="0" eaLnBrk="1" latinLnBrk="0" hangingPunct="1">
        <a:lnSpc>
          <a:spcPts val="1800"/>
        </a:lnSpc>
        <a:spcBef>
          <a:spcPts val="0"/>
        </a:spcBef>
        <a:spcAft>
          <a:spcPts val="0"/>
        </a:spcAft>
        <a:buFontTx/>
        <a:buNone/>
        <a:defRPr sz="1800" b="0" i="0" kern="1200" cap="all">
          <a:solidFill>
            <a:schemeClr val="tx2"/>
          </a:solidFill>
          <a:latin typeface="Effra"/>
          <a:ea typeface="+mn-ea"/>
          <a:cs typeface="Effra"/>
        </a:defRPr>
      </a:lvl6pPr>
      <a:lvl7pPr marL="0" indent="0" algn="l" defTabSz="548457" rtl="0" eaLnBrk="1" latinLnBrk="0" hangingPunct="1">
        <a:lnSpc>
          <a:spcPts val="1800"/>
        </a:lnSpc>
        <a:spcBef>
          <a:spcPts val="0"/>
        </a:spcBef>
        <a:spcAft>
          <a:spcPts val="0"/>
        </a:spcAft>
        <a:buFontTx/>
        <a:buNone/>
        <a:defRPr sz="1800" b="0" i="0" kern="1200" cap="all">
          <a:solidFill>
            <a:schemeClr val="tx2"/>
          </a:solidFill>
          <a:latin typeface="Effra"/>
          <a:ea typeface="+mn-ea"/>
          <a:cs typeface="Effra"/>
        </a:defRPr>
      </a:lvl7pPr>
      <a:lvl8pPr marL="4113428" indent="-274229" algn="l" defTabSz="5484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1886" indent="-274229" algn="l" defTabSz="5484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457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914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371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3828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286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0743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200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7657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001000" y="7543800"/>
            <a:ext cx="2970213" cy="685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6" name="Picture 25" descr="med_logo_rgb_rev_REG_OL.em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650" y="7517215"/>
            <a:ext cx="1860550" cy="8489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0624"/>
            <a:ext cx="10055225" cy="7772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4025" y="1597025"/>
            <a:ext cx="10058400" cy="56235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4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hf hdr="0" ftr="0" dt="0"/>
  <p:txStyles>
    <p:titleStyle>
      <a:lvl1pPr algn="l" defTabSz="548457" rtl="0" eaLnBrk="1" latinLnBrk="0" hangingPunct="1">
        <a:lnSpc>
          <a:spcPct val="85000"/>
        </a:lnSpc>
        <a:spcBef>
          <a:spcPct val="0"/>
        </a:spcBef>
        <a:buNone/>
        <a:defRPr sz="2800" b="1" i="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54845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228600" algn="l" defTabSz="54845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54845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54845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charset="2"/>
        <a:buChar char="§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4588" indent="-227013" algn="l" defTabSz="54845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Effra" panose="02000506080000020004" pitchFamily="2" charset="0"/>
        <a:buChar char="–"/>
        <a:defRPr sz="1600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1370013" indent="-225425" algn="l" defTabSz="54845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Effra" panose="02000506080000020004" pitchFamily="2" charset="0"/>
        <a:buChar char="–"/>
        <a:defRPr sz="1600" kern="1200" baseline="0">
          <a:solidFill>
            <a:schemeClr val="accent1"/>
          </a:solidFill>
          <a:latin typeface="+mn-lt"/>
          <a:ea typeface="+mn-ea"/>
          <a:cs typeface="+mn-cs"/>
        </a:defRPr>
      </a:lvl6pPr>
      <a:lvl7pPr marL="1597025" indent="-227013" algn="l" defTabSz="54845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Effra" panose="02000506080000020004" pitchFamily="2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4113428" indent="-274229" algn="l" defTabSz="5484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1886" indent="-274229" algn="l" defTabSz="5484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457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914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371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3828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286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0743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200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7657" algn="l" defTabSz="548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88" userDrawn="1">
          <p15:clr>
            <a:srgbClr val="F26B43"/>
          </p15:clr>
        </p15:guide>
        <p15:guide id="1" pos="3456" userDrawn="1">
          <p15:clr>
            <a:srgbClr val="F26B43"/>
          </p15:clr>
        </p15:guide>
        <p15:guide id="2" orient="horz" pos="1056" userDrawn="1">
          <p15:clr>
            <a:srgbClr val="F26B43"/>
          </p15:clr>
        </p15:guide>
        <p15:guide id="3" orient="horz" pos="5061" userDrawn="1">
          <p15:clr>
            <a:srgbClr val="F26B43"/>
          </p15:clr>
        </p15:guide>
        <p15:guide id="4" orient="horz" pos="4464" userDrawn="1">
          <p15:clr>
            <a:srgbClr val="F26B43"/>
          </p15:clr>
        </p15:guide>
        <p15:guide id="5" pos="5040" userDrawn="1">
          <p15:clr>
            <a:srgbClr val="F26B43"/>
          </p15:clr>
        </p15:guide>
        <p15:guide id="6" pos="1872" userDrawn="1">
          <p15:clr>
            <a:srgbClr val="F26B43"/>
          </p15:clr>
        </p15:guide>
        <p15:guide id="7" pos="288" userDrawn="1">
          <p15:clr>
            <a:srgbClr val="F26B43"/>
          </p15:clr>
        </p15:guide>
        <p15:guide id="8" pos="66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broump1\Desktop\&#928;&#913;&#929;&#927;&#933;&#931;&#921;&#913;&#931;&#919;\make%20implant\make%20implant\videos\used%20videos\1%20VENOUS%20ACCESS.MOV" TargetMode="External"/><Relationship Id="rId1" Type="http://schemas.microsoft.com/office/2007/relationships/media" Target="file:///C:\Users\broump1\Desktop\&#928;&#913;&#929;&#927;&#933;&#931;&#921;&#913;&#931;&#919;\make%20implant\make%20implant\videos\used%20videos\1%20VENOUS%20ACCESS.MOV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file:///C:\Users\gkambn1\Desktop\Pacing%20Seminars\Pacing%20Seminars\DAY%202\&#933;&#955;&#953;&#954;&#940;%20&#954;&#945;&#953;%20&#916;&#953;&#945;&#948;&#953;&#954;&#945;&#963;&#943;&#945;%20&#917;&#956;&#966;&#973;&#964;&#949;&#965;&#963;&#951;&#962;\3.%20RV%20ACTIVE%20LEAD%20SEPTUM.mp4" TargetMode="External"/><Relationship Id="rId7" Type="http://schemas.openxmlformats.org/officeDocument/2006/relationships/image" Target="../media/image33.png"/><Relationship Id="rId2" Type="http://schemas.openxmlformats.org/officeDocument/2006/relationships/video" Target="file:///C:\Users\gkambn1\Desktop\Pacing%20Seminars\Pacing%20Seminars\DAY%202\&#933;&#955;&#953;&#954;&#940;%20&#954;&#945;&#953;%20&#916;&#953;&#945;&#948;&#953;&#954;&#945;&#963;&#943;&#945;%20&#917;&#956;&#966;&#973;&#964;&#949;&#965;&#963;&#951;&#962;\2.%20RV%20PASSIVE%20LEAD%20APEX.wmv" TargetMode="External"/><Relationship Id="rId1" Type="http://schemas.microsoft.com/office/2007/relationships/media" Target="file:///C:\Users\gkambn1\Desktop\Pacing%20Seminars\Pacing%20Seminars\DAY%202\&#933;&#955;&#953;&#954;&#940;%20&#954;&#945;&#953;%20&#916;&#953;&#945;&#948;&#953;&#954;&#945;&#963;&#943;&#945;%20&#917;&#956;&#966;&#973;&#964;&#949;&#965;&#963;&#951;&#962;\2.%20RV%20PASSIVE%20LEAD%20APEX.wmv" TargetMode="Externa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gkambn1\Desktop\Pacing%20Seminars\Pacing%20Seminars\DAY%202\&#933;&#955;&#953;&#954;&#940;%20&#954;&#945;&#953;%20&#916;&#953;&#945;&#948;&#953;&#954;&#945;&#963;&#943;&#945;%20&#917;&#956;&#966;&#973;&#964;&#949;&#965;&#963;&#951;&#962;\3.%20RV%20ACTIVE%20LEAD%20SEPTUM.mp4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file:///C:\Users\gkambn1\Desktop\Pacing%20Seminars\Pacing%20Seminars\DAY%202\&#933;&#955;&#953;&#954;&#940;%20&#954;&#945;&#953;%20&#916;&#953;&#945;&#948;&#953;&#954;&#945;&#963;&#943;&#945;%20&#917;&#956;&#966;&#973;&#964;&#949;&#965;&#963;&#951;&#962;\5.%20RA%20ACTIVE%20LEAD%20APPENDAGE.wmv" TargetMode="External"/><Relationship Id="rId2" Type="http://schemas.openxmlformats.org/officeDocument/2006/relationships/video" Target="file:///C:\Users\gkambn1\Desktop\Pacing%20Seminars\Pacing%20Seminars\DAY%202\&#933;&#955;&#953;&#954;&#940;%20&#954;&#945;&#953;%20&#916;&#953;&#945;&#948;&#953;&#954;&#945;&#963;&#943;&#945;%20&#917;&#956;&#966;&#973;&#964;&#949;&#965;&#963;&#951;&#962;\4.%20RA%20PASSIVE%20LEAD%20APPENDAGE.wmv" TargetMode="External"/><Relationship Id="rId1" Type="http://schemas.microsoft.com/office/2007/relationships/media" Target="file:///C:\Users\gkambn1\Desktop\Pacing%20Seminars\Pacing%20Seminars\DAY%202\&#933;&#955;&#953;&#954;&#940;%20&#954;&#945;&#953;%20&#916;&#953;&#945;&#948;&#953;&#954;&#945;&#963;&#943;&#945;%20&#917;&#956;&#966;&#973;&#964;&#949;&#965;&#963;&#951;&#962;\4.%20RA%20PASSIVE%20LEAD%20APPENDAGE.wmv" TargetMode="Externa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gkambn1\Desktop\Pacing%20Seminars\Pacing%20Seminars\DAY%202\&#933;&#955;&#953;&#954;&#940;%20&#954;&#945;&#953;%20&#916;&#953;&#945;&#948;&#953;&#954;&#945;&#963;&#943;&#945;%20&#917;&#956;&#966;&#973;&#964;&#949;&#965;&#963;&#951;&#962;\5.%20RA%20ACTIVE%20LEAD%20APPENDAGE.wmv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gkambn1\Desktop\Pacing%20Seminars\Pacing%20Seminars\DAY%202\&#933;&#955;&#953;&#954;&#940;%20&#954;&#945;&#953;%20&#916;&#953;&#945;&#948;&#953;&#954;&#945;&#963;&#943;&#945;%20&#917;&#956;&#966;&#973;&#964;&#949;&#965;&#963;&#951;&#962;\6.%20ACTIVE%20LEAD%20SCREW%20IN%20STEPS.wmv" TargetMode="External"/><Relationship Id="rId1" Type="http://schemas.microsoft.com/office/2007/relationships/media" Target="file:///C:\Users\gkambn1\Desktop\Pacing%20Seminars\Pacing%20Seminars\DAY%202\&#933;&#955;&#953;&#954;&#940;%20&#954;&#945;&#953;%20&#916;&#953;&#945;&#948;&#953;&#954;&#945;&#963;&#943;&#945;%20&#917;&#956;&#966;&#973;&#964;&#949;&#965;&#963;&#951;&#962;\6.%20ACTIVE%20LEAD%20SCREW%20IN%20STEPS.wmv" TargetMode="Externa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gkambn1\Desktop\Pacing%20Seminars\Pacing%20Seminars\DAY%202\&#933;&#955;&#953;&#954;&#940;%20&#954;&#945;&#953;%20&#916;&#953;&#945;&#948;&#953;&#954;&#945;&#963;&#943;&#945;%20&#917;&#956;&#966;&#973;&#964;&#949;&#965;&#963;&#951;&#962;\7.%20SUMMING%20UP.wmv" TargetMode="External"/><Relationship Id="rId1" Type="http://schemas.microsoft.com/office/2007/relationships/media" Target="file:///C:\Users\gkambn1\Desktop\Pacing%20Seminars\Pacing%20Seminars\DAY%202\&#933;&#955;&#953;&#954;&#940;%20&#954;&#945;&#953;%20&#916;&#953;&#945;&#948;&#953;&#954;&#945;&#963;&#943;&#945;%20&#917;&#956;&#966;&#973;&#964;&#949;&#965;&#963;&#951;&#962;\7.%20SUMMING%20UP.wmv" TargetMode="Externa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Χωρίς τίτλοdsfsdfsfd.jpg"/>
          <p:cNvPicPr>
            <a:picLocks noChangeAspect="1"/>
          </p:cNvPicPr>
          <p:nvPr/>
        </p:nvPicPr>
        <p:blipFill rotWithShape="1">
          <a:blip r:embed="rId2"/>
          <a:srcRect l="61950" t="197" r="-161" b="-197"/>
          <a:stretch/>
        </p:blipFill>
        <p:spPr>
          <a:xfrm>
            <a:off x="6919966" y="0"/>
            <a:ext cx="4212000" cy="8281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EF5C83-D981-4766-9634-003312D7E25C}"/>
              </a:ext>
            </a:extLst>
          </p:cNvPr>
          <p:cNvSpPr txBox="1"/>
          <p:nvPr/>
        </p:nvSpPr>
        <p:spPr>
          <a:xfrm>
            <a:off x="537210" y="403338"/>
            <a:ext cx="4846320" cy="37376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l-GR" sz="5400" b="1" dirty="0">
                <a:latin typeface="Effra"/>
                <a:cs typeface="Effra"/>
              </a:rPr>
              <a:t>Διαδικασία Εμφύτευσης Βηματοδοτών</a:t>
            </a:r>
            <a:endParaRPr lang="en-US" sz="5400" b="1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Προσβαση</a:t>
            </a:r>
            <a:r>
              <a:rPr lang="el-GR" altLang="en-US" dirty="0">
                <a:solidFill>
                  <a:srgbClr val="001E46"/>
                </a:solidFill>
                <a:latin typeface="Effra" pitchFamily="34" charset="0"/>
              </a:rPr>
              <a:t> σε </a:t>
            </a:r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φλεβα</a:t>
            </a:r>
            <a:br>
              <a:rPr lang="en-US" altLang="en-US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Παρακεντηση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υποκλειδιου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φλεβασ</a:t>
            </a:r>
            <a:r>
              <a:rPr lang="en-US" sz="1800" dirty="0"/>
              <a:t>– </a:t>
            </a:r>
            <a:r>
              <a:rPr lang="el-GR" sz="1800" dirty="0" err="1"/>
              <a:t>ακτινοσκοπιση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9" name="8 - Εικόνα" descr="IMG_E31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457" y="1260391"/>
            <a:ext cx="5710361" cy="5795318"/>
          </a:xfrm>
          <a:prstGeom prst="rect">
            <a:avLst/>
          </a:prstGeom>
        </p:spPr>
      </p:pic>
      <p:sp>
        <p:nvSpPr>
          <p:cNvPr id="10" name="9 - Βέλος προς τα κάτω"/>
          <p:cNvSpPr/>
          <p:nvPr/>
        </p:nvSpPr>
        <p:spPr>
          <a:xfrm>
            <a:off x="6425514" y="2570205"/>
            <a:ext cx="877329" cy="1322173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n-US" altLang="en-US" dirty="0">
                <a:latin typeface="Effra" pitchFamily="34" charset="0"/>
              </a:rPr>
              <a:t>Venous access</a:t>
            </a:r>
            <a:br>
              <a:rPr lang="en-US" altLang="en-US" dirty="0">
                <a:latin typeface="Effra" pitchFamily="34" charset="0"/>
              </a:rPr>
            </a:br>
            <a:r>
              <a:rPr lang="en-US" sz="1800" dirty="0" err="1"/>
              <a:t>Subclavian</a:t>
            </a:r>
            <a:r>
              <a:rPr lang="en-US" sz="1800" dirty="0"/>
              <a:t> puncture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9" name="8 - Εικόνα" descr="trad-scv-puncture-schematic-600x4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46" y="1400266"/>
            <a:ext cx="7062640" cy="5791365"/>
          </a:xfrm>
          <a:prstGeom prst="rect">
            <a:avLst/>
          </a:prstGeom>
        </p:spPr>
      </p:pic>
      <p:sp>
        <p:nvSpPr>
          <p:cNvPr id="11" name="10 - TextBox"/>
          <p:cNvSpPr txBox="1"/>
          <p:nvPr/>
        </p:nvSpPr>
        <p:spPr>
          <a:xfrm>
            <a:off x="3188043" y="6981569"/>
            <a:ext cx="4065374" cy="3089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100" dirty="0">
                <a:cs typeface="Effra"/>
              </a:rPr>
              <a:t>Image source: http://www.howtopace.com/subclavian-puncture/</a:t>
            </a:r>
            <a:endParaRPr lang="el-GR" sz="1100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Προσβαση</a:t>
            </a:r>
            <a:r>
              <a:rPr lang="el-GR" altLang="en-US" dirty="0">
                <a:solidFill>
                  <a:srgbClr val="001E46"/>
                </a:solidFill>
                <a:latin typeface="Effra" pitchFamily="34" charset="0"/>
              </a:rPr>
              <a:t> σε </a:t>
            </a:r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φλεβα</a:t>
            </a:r>
            <a:br>
              <a:rPr lang="en-US" altLang="en-US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Παρακεντηση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υποκλειδιου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φλεβασ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3074" name="Picture 2" descr="http://www.howtopace.com/wp-content/uploads/2016/07/scv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4108" y="1495726"/>
            <a:ext cx="8143017" cy="5296421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3793524" y="6870358"/>
            <a:ext cx="4065374" cy="3089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100" dirty="0">
                <a:cs typeface="Effra"/>
              </a:rPr>
              <a:t>Image source: http://www.howtopace.com/subclavian-puncture/</a:t>
            </a:r>
            <a:endParaRPr lang="el-GR" sz="1100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389" y="1403265"/>
            <a:ext cx="6680757" cy="566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Προσβαση</a:t>
            </a:r>
            <a:r>
              <a:rPr lang="el-GR" altLang="en-US" dirty="0">
                <a:solidFill>
                  <a:srgbClr val="001E46"/>
                </a:solidFill>
                <a:latin typeface="Effra" pitchFamily="34" charset="0"/>
              </a:rPr>
              <a:t> σε </a:t>
            </a:r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φλεβα</a:t>
            </a:r>
            <a:br>
              <a:rPr lang="en-US" altLang="en-US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Παρακεντηση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υποκλειδιου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φλεβασ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1224" y="1098592"/>
            <a:ext cx="7716409" cy="588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Προσβαση</a:t>
            </a:r>
            <a:r>
              <a:rPr lang="el-GR" altLang="en-US" dirty="0">
                <a:solidFill>
                  <a:srgbClr val="001E46"/>
                </a:solidFill>
                <a:latin typeface="Effra" pitchFamily="34" charset="0"/>
              </a:rPr>
              <a:t> σε </a:t>
            </a:r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φλεβα</a:t>
            </a:r>
            <a:br>
              <a:rPr lang="en-US" altLang="en-US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Παρακεντηση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υποκλειδιου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φλεβασ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3707027" y="7092779"/>
            <a:ext cx="4065374" cy="3089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100" dirty="0">
                <a:cs typeface="Effra"/>
              </a:rPr>
              <a:t>Image source: http://www.howtopace.com/first-guide-wire/</a:t>
            </a:r>
            <a:endParaRPr lang="el-GR" sz="1100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- Εικόνα" descr="IMG_E3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749" y="2520779"/>
            <a:ext cx="4967062" cy="3589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9 - Εικόνα" descr="IMG_E31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49" y="2536371"/>
            <a:ext cx="4928626" cy="3580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Προσβαση</a:t>
            </a:r>
            <a:r>
              <a:rPr lang="el-GR" altLang="en-US" dirty="0">
                <a:solidFill>
                  <a:srgbClr val="001E46"/>
                </a:solidFill>
                <a:latin typeface="Effra" pitchFamily="34" charset="0"/>
              </a:rPr>
              <a:t> σε </a:t>
            </a:r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φλεβα</a:t>
            </a:r>
            <a:br>
              <a:rPr lang="en-US" altLang="en-US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Παρακεντηση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υποκλειδιου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φλεβασ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–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τοποθετηση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οδηγου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συρματοσ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στην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φλεβα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50179" name="Picture 3" descr="C:\Users\PETER\Desktop\gia parousiasi\daifora\correct-ti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5897" y="6285385"/>
            <a:ext cx="825714" cy="1047913"/>
          </a:xfrm>
          <a:prstGeom prst="rect">
            <a:avLst/>
          </a:prstGeom>
          <a:noFill/>
        </p:spPr>
      </p:pic>
      <p:sp>
        <p:nvSpPr>
          <p:cNvPr id="13" name="12 - Απαγορευτικό σήμα"/>
          <p:cNvSpPr/>
          <p:nvPr/>
        </p:nvSpPr>
        <p:spPr>
          <a:xfrm>
            <a:off x="7883610" y="6326658"/>
            <a:ext cx="741405" cy="741406"/>
          </a:xfrm>
          <a:prstGeom prst="noSmoking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Προσβαση</a:t>
            </a:r>
            <a:r>
              <a:rPr lang="el-GR" altLang="en-US" dirty="0">
                <a:solidFill>
                  <a:srgbClr val="001E46"/>
                </a:solidFill>
                <a:latin typeface="Effra" pitchFamily="34" charset="0"/>
              </a:rPr>
              <a:t> σε </a:t>
            </a:r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φλεβα</a:t>
            </a:r>
            <a:br>
              <a:rPr lang="en-US" altLang="en-US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Παρακεντηση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υποκλειδιου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φλεβασ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4" name="1 VENOUS ACCES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86249"/>
            <a:ext cx="10972800" cy="6383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7639" y="1062680"/>
            <a:ext cx="7983496" cy="615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Προσβαση</a:t>
            </a:r>
            <a:r>
              <a:rPr lang="el-GR" altLang="en-US" dirty="0">
                <a:solidFill>
                  <a:srgbClr val="001E46"/>
                </a:solidFill>
                <a:latin typeface="Effra" pitchFamily="34" charset="0"/>
              </a:rPr>
              <a:t> σε </a:t>
            </a:r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φλεβα</a:t>
            </a:r>
            <a:br>
              <a:rPr lang="en-US" altLang="en-US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εισαγωγη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υποκλειδιου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θηκαριου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3534033" y="7216347"/>
            <a:ext cx="4065374" cy="3089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100" dirty="0">
                <a:cs typeface="Effra"/>
              </a:rPr>
              <a:t>Image source: http://www.howtopace.com/insertion-of-sheath/</a:t>
            </a:r>
            <a:endParaRPr lang="el-GR" sz="1100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- Πίνακας"/>
          <p:cNvGraphicFramePr>
            <a:graphicFrameLocks noGrp="1"/>
          </p:cNvGraphicFramePr>
          <p:nvPr/>
        </p:nvGraphicFramePr>
        <p:xfrm>
          <a:off x="1396315" y="2335427"/>
          <a:ext cx="8489091" cy="3940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9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274">
                <a:tc>
                  <a:txBody>
                    <a:bodyPr/>
                    <a:lstStyle/>
                    <a:p>
                      <a:pPr algn="ctr"/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Atrial Lead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Ventricular Lead</a:t>
                      </a:r>
                      <a:endParaRPr lang="el-G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27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 Punctures</a:t>
                      </a:r>
                      <a:r>
                        <a:rPr lang="en-US" baseline="0" dirty="0"/>
                        <a:t>– No wire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7Fr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7Fr</a:t>
                      </a:r>
                      <a:endParaRPr lang="el-G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845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 Punctures</a:t>
                      </a:r>
                      <a:r>
                        <a:rPr lang="en-US" baseline="0" dirty="0"/>
                        <a:t> – </a:t>
                      </a:r>
                    </a:p>
                    <a:p>
                      <a:pPr algn="l"/>
                      <a:r>
                        <a:rPr lang="en-US" baseline="0" dirty="0"/>
                        <a:t>Retain 2 Wires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9Fr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9Fr</a:t>
                      </a:r>
                      <a:endParaRPr lang="el-G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45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  <a:r>
                        <a:rPr lang="en-US" baseline="0" dirty="0"/>
                        <a:t> Puncture – Retain 1 Wire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7Fr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9Fr</a:t>
                      </a:r>
                      <a:endParaRPr lang="el-G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845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Puncture – Retain 2 Wires (6Fr</a:t>
                      </a:r>
                      <a:r>
                        <a:rPr lang="en-US" baseline="0" dirty="0"/>
                        <a:t> Sheath)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7Fr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7Fr</a:t>
                      </a:r>
                      <a:endParaRPr lang="el-G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n-US" altLang="en-US" dirty="0">
                <a:latin typeface="Effra" pitchFamily="34" charset="0"/>
              </a:rPr>
              <a:t>Venous access</a:t>
            </a:r>
            <a:br>
              <a:rPr lang="en-US" altLang="en-US" dirty="0">
                <a:latin typeface="Effra" pitchFamily="34" charset="0"/>
              </a:rPr>
            </a:br>
            <a:r>
              <a:rPr lang="en-US" sz="1800" dirty="0"/>
              <a:t>Puncture-sheath-</a:t>
            </a:r>
            <a:r>
              <a:rPr lang="en-US" sz="1800" dirty="0" err="1"/>
              <a:t>guidewire</a:t>
            </a:r>
            <a:r>
              <a:rPr lang="en-US" sz="1800" dirty="0"/>
              <a:t> combinations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- Εικόνα" descr="IMG_31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95" y="2053652"/>
            <a:ext cx="6699609" cy="5024707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Προσβαση</a:t>
            </a:r>
            <a:r>
              <a:rPr lang="el-GR" altLang="en-US" dirty="0">
                <a:solidFill>
                  <a:srgbClr val="001E46"/>
                </a:solidFill>
                <a:latin typeface="Effra" pitchFamily="34" charset="0"/>
              </a:rPr>
              <a:t> σε </a:t>
            </a:r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φλεβα</a:t>
            </a:r>
            <a:br>
              <a:rPr lang="en-US" altLang="en-US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επιλογη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μεγεθουσ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θηκαριου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b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</a:br>
            <a:b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η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πληροφορια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αναγραφεται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πισω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απο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την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συσκευασια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του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ηλεκτροδιου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390" y="447676"/>
            <a:ext cx="10058400" cy="320040"/>
          </a:xfrm>
        </p:spPr>
        <p:txBody>
          <a:bodyPr/>
          <a:lstStyle/>
          <a:p>
            <a:pPr defTabSz="548435">
              <a:defRPr/>
            </a:pPr>
            <a:r>
              <a:rPr lang="el-GR" dirty="0"/>
              <a:t>Τα </a:t>
            </a:r>
            <a:r>
              <a:rPr lang="el-GR" dirty="0" err="1"/>
              <a:t>βηματα</a:t>
            </a:r>
            <a:r>
              <a:rPr lang="el-GR" dirty="0"/>
              <a:t> της </a:t>
            </a:r>
            <a:r>
              <a:rPr lang="el-GR" dirty="0" err="1"/>
              <a:t>εμφυτευσησ</a:t>
            </a:r>
            <a:r>
              <a:rPr lang="el-GR" dirty="0"/>
              <a:t> </a:t>
            </a:r>
            <a:r>
              <a:rPr lang="el-GR" dirty="0" err="1"/>
              <a:t>ενοσ</a:t>
            </a:r>
            <a:r>
              <a:rPr lang="el-GR" dirty="0"/>
              <a:t> </a:t>
            </a:r>
            <a:r>
              <a:rPr lang="el-GR" dirty="0" err="1"/>
              <a:t>βηματοδοτη</a:t>
            </a:r>
            <a:endParaRPr lang="en-US" dirty="0"/>
          </a:p>
        </p:txBody>
      </p:sp>
      <p:sp>
        <p:nvSpPr>
          <p:cNvPr id="134148" name="Content Placeholder 5"/>
          <p:cNvSpPr>
            <a:spLocks noGrp="1"/>
          </p:cNvSpPr>
          <p:nvPr>
            <p:ph idx="1"/>
          </p:nvPr>
        </p:nvSpPr>
        <p:spPr>
          <a:xfrm>
            <a:off x="432486" y="1519881"/>
            <a:ext cx="10079939" cy="55651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l-GR" altLang="en-US" sz="2400" b="1" dirty="0">
                <a:latin typeface="Effra" pitchFamily="34" charset="0"/>
              </a:rPr>
              <a:t>Τοπική Αναισθησία</a:t>
            </a:r>
            <a:endParaRPr lang="en-US" altLang="en-US" sz="2400" b="1" dirty="0">
              <a:latin typeface="Effra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altLang="en-US" sz="2400" b="1" dirty="0">
                <a:latin typeface="Effra" pitchFamily="34" charset="0"/>
              </a:rPr>
              <a:t>Πρόσβαση σε Φλέβα</a:t>
            </a:r>
            <a:endParaRPr lang="en-US" altLang="en-US" sz="2400" b="1" dirty="0">
              <a:latin typeface="Effra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altLang="en-US" sz="2400" b="1" dirty="0">
                <a:latin typeface="Effra" pitchFamily="34" charset="0"/>
              </a:rPr>
              <a:t>Εμφύτευση Ηλεκτροδίων</a:t>
            </a:r>
            <a:endParaRPr lang="en-US" altLang="en-US" sz="2400" b="1" dirty="0">
              <a:latin typeface="Effra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altLang="en-US" sz="2400" b="1" dirty="0">
                <a:latin typeface="Effra" pitchFamily="34" charset="0"/>
              </a:rPr>
              <a:t>Έλεγχος Ηλεκτροδίων</a:t>
            </a:r>
            <a:endParaRPr lang="en-US" altLang="en-US" sz="2400" b="1" dirty="0">
              <a:latin typeface="Effra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altLang="en-US" sz="2400" b="1" dirty="0">
                <a:latin typeface="Effra" pitchFamily="34" charset="0"/>
              </a:rPr>
              <a:t>Καθήλωση Ηλεκτροδίων</a:t>
            </a:r>
            <a:endParaRPr lang="en-US" altLang="en-US" sz="2400" b="1" dirty="0">
              <a:latin typeface="Effra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altLang="en-US" sz="2400" b="1" dirty="0">
                <a:latin typeface="Effra" pitchFamily="34" charset="0"/>
              </a:rPr>
              <a:t>Σύνδεση Συσκευής</a:t>
            </a:r>
            <a:endParaRPr lang="en-US" altLang="en-US" sz="2400" b="1" dirty="0">
              <a:latin typeface="Effra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altLang="en-US" sz="2400" b="1" dirty="0">
                <a:latin typeface="Effra" pitchFamily="34" charset="0"/>
              </a:rPr>
              <a:t>Κλείσιμο της Θήκης</a:t>
            </a:r>
            <a:endParaRPr lang="en-US" altLang="en-US" sz="2400" b="1" dirty="0">
              <a:latin typeface="Effra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sz="2400" b="1" dirty="0">
                <a:latin typeface="Effra" pitchFamily="34" charset="0"/>
              </a:rPr>
              <a:t>Follow-Up  </a:t>
            </a:r>
            <a:r>
              <a:rPr lang="el-GR" altLang="en-US" sz="2400" b="1" dirty="0">
                <a:latin typeface="Effra" pitchFamily="34" charset="0"/>
              </a:rPr>
              <a:t>Συσκευής</a:t>
            </a:r>
            <a:endParaRPr lang="en-US" altLang="en-US" sz="2400" b="1" dirty="0">
              <a:latin typeface="Effra" pitchFamily="34" charset="0"/>
            </a:endParaRPr>
          </a:p>
        </p:txBody>
      </p:sp>
      <p:pic>
        <p:nvPicPr>
          <p:cNvPr id="8" name="7 - Εικόνα" descr="56723aa57256236167597ccefc789e8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520" y="1173891"/>
            <a:ext cx="5077913" cy="51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Εμφυτευση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ηλεκτροδιου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τυποι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ηλεκτροδιων</a:t>
            </a:r>
            <a:r>
              <a:rPr lang="el-GR" altLang="en-US" sz="1800" dirty="0">
                <a:latin typeface="Effra" pitchFamily="34" charset="0"/>
              </a:rPr>
              <a:t> -  </a:t>
            </a:r>
            <a:r>
              <a:rPr lang="el-GR" altLang="en-US" sz="1800" dirty="0" err="1">
                <a:latin typeface="Effra" pitchFamily="34" charset="0"/>
              </a:rPr>
              <a:t>χωροσ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τοποθετησησ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graphicFrame>
        <p:nvGraphicFramePr>
          <p:cNvPr id="9" name="8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384874"/>
              </p:ext>
            </p:extLst>
          </p:nvPr>
        </p:nvGraphicFramePr>
        <p:xfrm>
          <a:off x="667267" y="1248034"/>
          <a:ext cx="9897760" cy="5375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6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2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8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05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52945">
                <a:tc>
                  <a:txBody>
                    <a:bodyPr/>
                    <a:lstStyle/>
                    <a:p>
                      <a:pPr algn="l"/>
                      <a:endParaRPr lang="el-GR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l-GR" dirty="0"/>
                        <a:t> Ενεργητικά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l-GR" dirty="0"/>
                        <a:t>  Παθητικά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945">
                <a:tc>
                  <a:txBody>
                    <a:bodyPr/>
                    <a:lstStyle/>
                    <a:p>
                      <a:pPr algn="l"/>
                      <a:r>
                        <a:rPr lang="el-GR" dirty="0"/>
                        <a:t>Σχήμα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Ευθύ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Ευθύ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649">
                <a:tc>
                  <a:txBody>
                    <a:bodyPr/>
                    <a:lstStyle/>
                    <a:p>
                      <a:pPr algn="l"/>
                      <a:r>
                        <a:rPr lang="el-GR" dirty="0"/>
                        <a:t>Δεξιός Κόλπος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el-GR" dirty="0"/>
                        <a:t> </a:t>
                      </a:r>
                      <a:r>
                        <a:rPr lang="el-GR" dirty="0" err="1"/>
                        <a:t>Ωτίο</a:t>
                      </a:r>
                      <a:endParaRPr lang="en-US" dirty="0"/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el-GR" dirty="0"/>
                        <a:t> Ελεύθερο Τοίχωμα</a:t>
                      </a:r>
                      <a:endParaRPr lang="en-US" dirty="0"/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el-GR" dirty="0"/>
                        <a:t> </a:t>
                      </a:r>
                      <a:r>
                        <a:rPr lang="el-GR" dirty="0" err="1"/>
                        <a:t>Μεσοκολπικό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el-GR" dirty="0"/>
                        <a:t> </a:t>
                      </a:r>
                      <a:r>
                        <a:rPr lang="el-GR" dirty="0" err="1"/>
                        <a:t>Ωτίο</a:t>
                      </a:r>
                      <a:endParaRPr lang="en-US" dirty="0"/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el-GR" dirty="0"/>
                        <a:t> Ελεύθερο Τοίχωμα</a:t>
                      </a:r>
                      <a:endParaRPr lang="en-US" dirty="0"/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el-GR" dirty="0"/>
                        <a:t> </a:t>
                      </a:r>
                      <a:r>
                        <a:rPr lang="el-GR" dirty="0" err="1"/>
                        <a:t>Μεσοκολπικό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l-GR" dirty="0" err="1"/>
                        <a:t>Ωτίο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4649">
                <a:tc>
                  <a:txBody>
                    <a:bodyPr/>
                    <a:lstStyle/>
                    <a:p>
                      <a:pPr algn="l"/>
                      <a:r>
                        <a:rPr lang="el-GR" dirty="0"/>
                        <a:t>Δεξιά Κοιλία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el-GR" dirty="0"/>
                        <a:t> Κορυφή</a:t>
                      </a:r>
                      <a:endParaRPr lang="en-US" dirty="0"/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el-GR" baseline="0" dirty="0"/>
                        <a:t> Μεσοκοιλιακό διάστημα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l-GR" dirty="0"/>
                        <a:t>Κορυφή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9 - Απαγορευτικό σήμα"/>
          <p:cNvSpPr/>
          <p:nvPr/>
        </p:nvSpPr>
        <p:spPr>
          <a:xfrm>
            <a:off x="9329351" y="4188940"/>
            <a:ext cx="568411" cy="580767"/>
          </a:xfrm>
          <a:prstGeom prst="noSmoking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1" name="10 - Απαγορευτικό σήμα"/>
          <p:cNvSpPr/>
          <p:nvPr/>
        </p:nvSpPr>
        <p:spPr>
          <a:xfrm>
            <a:off x="3365155" y="5638800"/>
            <a:ext cx="568411" cy="580767"/>
          </a:xfrm>
          <a:prstGeom prst="noSmoking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2" name="11 - Απαγορευτικό σήμα"/>
          <p:cNvSpPr/>
          <p:nvPr/>
        </p:nvSpPr>
        <p:spPr>
          <a:xfrm>
            <a:off x="7418171" y="5651157"/>
            <a:ext cx="568411" cy="580767"/>
          </a:xfrm>
          <a:prstGeom prst="noSmoking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73801" y="1440721"/>
            <a:ext cx="1780016" cy="85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4870" y="1341995"/>
            <a:ext cx="1371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589" y="1799967"/>
            <a:ext cx="3200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7149" y="1806402"/>
            <a:ext cx="3176202" cy="30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9206" y="1790571"/>
            <a:ext cx="3176330" cy="305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Εμφυτευση</a:t>
            </a:r>
            <a:r>
              <a:rPr lang="el-GR" altLang="en-US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ηλεκτροδιου</a:t>
            </a:r>
            <a:br>
              <a:rPr lang="en-US" altLang="en-US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τυπου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ηλεκτροδιων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-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Παραδειγματα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τοποθετησησ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580768" y="5090984"/>
            <a:ext cx="3089189" cy="22380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/>
            <a:r>
              <a:rPr lang="el-GR" sz="1800" b="1" dirty="0">
                <a:latin typeface="Effra"/>
                <a:cs typeface="Effra"/>
              </a:rPr>
              <a:t>Ηλεκτρόδιο Δεξιού Κόλπου:   </a:t>
            </a:r>
            <a:r>
              <a:rPr lang="el-GR" sz="1800" dirty="0" err="1">
                <a:latin typeface="Effra"/>
                <a:cs typeface="Effra"/>
              </a:rPr>
              <a:t>Ωτίο</a:t>
            </a:r>
            <a:endParaRPr lang="el-GR" sz="1800" dirty="0">
              <a:latin typeface="Effra"/>
              <a:cs typeface="Effra"/>
            </a:endParaRPr>
          </a:p>
          <a:p>
            <a:pPr marL="115888" indent="-115888"/>
            <a:endParaRPr lang="el-GR" sz="1800" b="1" dirty="0">
              <a:latin typeface="Effra"/>
              <a:cs typeface="Effra"/>
            </a:endParaRPr>
          </a:p>
          <a:p>
            <a:pPr marL="115888" indent="-115888"/>
            <a:r>
              <a:rPr lang="el-GR" sz="1800" b="1" dirty="0">
                <a:latin typeface="Effra"/>
                <a:cs typeface="Effra"/>
              </a:rPr>
              <a:t>Ηλεκτρόδιο Δεξιά Κοιλίας:   </a:t>
            </a:r>
            <a:r>
              <a:rPr lang="el-GR" sz="1800" dirty="0">
                <a:latin typeface="Effra"/>
                <a:cs typeface="Effra"/>
              </a:rPr>
              <a:t>Κορυφή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3896498" y="5107459"/>
            <a:ext cx="3089189" cy="187822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/>
            <a:r>
              <a:rPr lang="el-GR" sz="1800" b="1" dirty="0">
                <a:cs typeface="Effra"/>
              </a:rPr>
              <a:t>Ηλεκτρόδιο Δεξιού Κόλπου:   </a:t>
            </a:r>
            <a:r>
              <a:rPr lang="el-GR" sz="1800" dirty="0">
                <a:cs typeface="Effra"/>
              </a:rPr>
              <a:t>Ελεύθερο Τοίχωμα</a:t>
            </a:r>
          </a:p>
          <a:p>
            <a:pPr marL="115888" indent="-115888"/>
            <a:endParaRPr lang="el-GR" sz="1800" b="1" dirty="0">
              <a:cs typeface="Effra"/>
            </a:endParaRPr>
          </a:p>
          <a:p>
            <a:pPr marL="115888" indent="-115888"/>
            <a:r>
              <a:rPr lang="el-GR" sz="1800" b="1" dirty="0">
                <a:cs typeface="Effra"/>
              </a:rPr>
              <a:t>Ηλεκτρόδιο Δεξιά Κοιλίας:   </a:t>
            </a:r>
            <a:r>
              <a:rPr lang="el-GR" sz="1800" dirty="0">
                <a:cs typeface="Effra"/>
              </a:rPr>
              <a:t>Κορυφή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7212228" y="5107459"/>
            <a:ext cx="3233350" cy="187822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/>
            <a:r>
              <a:rPr lang="el-GR" sz="1800" b="1" dirty="0">
                <a:cs typeface="Effra"/>
              </a:rPr>
              <a:t>Ηλεκτρόδιο Δεξιού Κόλπου:   </a:t>
            </a:r>
            <a:r>
              <a:rPr lang="el-GR" sz="1800" dirty="0" err="1">
                <a:cs typeface="Effra"/>
              </a:rPr>
              <a:t>Ωτίο</a:t>
            </a:r>
            <a:endParaRPr lang="el-GR" sz="1800" dirty="0">
              <a:cs typeface="Effra"/>
            </a:endParaRPr>
          </a:p>
          <a:p>
            <a:pPr marL="115888" indent="-115888"/>
            <a:endParaRPr lang="el-GR" sz="1800" b="1" dirty="0">
              <a:cs typeface="Effra"/>
            </a:endParaRPr>
          </a:p>
          <a:p>
            <a:pPr marL="115888" indent="-115888"/>
            <a:r>
              <a:rPr lang="el-GR" sz="1800" b="1" dirty="0">
                <a:cs typeface="Effra"/>
              </a:rPr>
              <a:t>Ηλεκτρόδιο Δεξιά Κοιλίας:   </a:t>
            </a:r>
            <a:r>
              <a:rPr lang="el-GR" sz="1800" dirty="0">
                <a:cs typeface="Effra"/>
              </a:rPr>
              <a:t>Μεσοκοιλιακό Διάστημα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n-US" altLang="en-US" dirty="0">
                <a:latin typeface="Effra" pitchFamily="34" charset="0"/>
              </a:rPr>
              <a:t>Knowledge  check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957" y="2195383"/>
            <a:ext cx="4078348" cy="388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- TextBox"/>
          <p:cNvSpPr txBox="1"/>
          <p:nvPr/>
        </p:nvSpPr>
        <p:spPr>
          <a:xfrm>
            <a:off x="4349578" y="1408671"/>
            <a:ext cx="6623222" cy="61660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800" b="1" dirty="0">
                <a:latin typeface="Effra"/>
                <a:cs typeface="Effra"/>
              </a:rPr>
              <a:t>                 </a:t>
            </a:r>
            <a:r>
              <a:rPr lang="en-US" sz="1800" b="1" u="sng" dirty="0">
                <a:latin typeface="Effra"/>
                <a:cs typeface="Effra"/>
              </a:rPr>
              <a:t>Looking at the implant position of each lead:</a:t>
            </a:r>
          </a:p>
          <a:p>
            <a:pPr marL="115888" indent="-115888">
              <a:lnSpc>
                <a:spcPts val="1900"/>
              </a:lnSpc>
            </a:pPr>
            <a:endParaRPr lang="en-US" sz="1800" b="1" u="sng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n-US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n-US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n-US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Which type of lead could be the lead in the Right Atrium?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A.      J  Passive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B.      J Active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C.      Straight Active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D.      All the above</a:t>
            </a:r>
          </a:p>
          <a:p>
            <a:pPr marL="342900" indent="-342900">
              <a:lnSpc>
                <a:spcPts val="1900"/>
              </a:lnSpc>
            </a:pPr>
            <a:endParaRPr lang="en-US" sz="2000" b="1" dirty="0">
              <a:latin typeface="Effra"/>
              <a:cs typeface="Effra"/>
            </a:endParaRPr>
          </a:p>
          <a:p>
            <a:pPr marL="342900" indent="-342900">
              <a:lnSpc>
                <a:spcPts val="1900"/>
              </a:lnSpc>
              <a:buAutoNum type="arabicPeriod"/>
            </a:pPr>
            <a:endParaRPr lang="en-US" sz="2000" b="1" dirty="0">
              <a:latin typeface="Effra"/>
              <a:cs typeface="Effra"/>
            </a:endParaRPr>
          </a:p>
          <a:p>
            <a:pPr marL="342900" indent="-342900">
              <a:lnSpc>
                <a:spcPts val="1900"/>
              </a:lnSpc>
            </a:pPr>
            <a:endParaRPr lang="en-US" sz="2000" b="1" dirty="0">
              <a:latin typeface="Effra"/>
              <a:cs typeface="Effra"/>
            </a:endParaRP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cs typeface="Effra"/>
              </a:rPr>
              <a:t>Which type of lead could be the lead in the Right Ventricle?</a:t>
            </a:r>
          </a:p>
          <a:p>
            <a:pPr marL="457200" indent="-457200">
              <a:lnSpc>
                <a:spcPts val="1900"/>
              </a:lnSpc>
            </a:pPr>
            <a:endParaRPr lang="en-US" sz="2000" b="1" dirty="0">
              <a:cs typeface="Effra"/>
            </a:endParaRP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A.      Straight Passive</a:t>
            </a: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B.      J Active</a:t>
            </a: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C.      Straight Active</a:t>
            </a: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D.      A &amp; C</a:t>
            </a:r>
          </a:p>
          <a:p>
            <a:pPr marL="457200" indent="-457200">
              <a:lnSpc>
                <a:spcPts val="1900"/>
              </a:lnSpc>
              <a:buFont typeface="+mj-lt"/>
              <a:buAutoNum type="arabicPeriod"/>
            </a:pPr>
            <a:endParaRPr lang="en-US" sz="2000" b="1" dirty="0">
              <a:cs typeface="Effra"/>
            </a:endParaRPr>
          </a:p>
          <a:p>
            <a:pPr marL="342900" indent="-342900">
              <a:lnSpc>
                <a:spcPts val="1900"/>
              </a:lnSpc>
              <a:buAutoNum type="arabicPeriod"/>
            </a:pPr>
            <a:endParaRPr lang="el-GR" sz="2000" b="1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878908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n-US" altLang="en-US" dirty="0">
                <a:latin typeface="Effra" pitchFamily="34" charset="0"/>
              </a:rPr>
              <a:t>Knowledge  check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4349578" y="1408671"/>
            <a:ext cx="6623222" cy="61660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800" b="1" dirty="0">
                <a:latin typeface="Effra"/>
                <a:cs typeface="Effra"/>
              </a:rPr>
              <a:t>                 </a:t>
            </a:r>
            <a:r>
              <a:rPr lang="en-US" sz="1800" b="1" u="sng" dirty="0">
                <a:latin typeface="Effra"/>
                <a:cs typeface="Effra"/>
              </a:rPr>
              <a:t>Looking at the implant position of each lead:</a:t>
            </a:r>
          </a:p>
          <a:p>
            <a:pPr marL="115888" indent="-115888">
              <a:lnSpc>
                <a:spcPts val="1900"/>
              </a:lnSpc>
            </a:pPr>
            <a:endParaRPr lang="en-US" sz="1800" b="1" u="sng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n-US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n-US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n-US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Which type of lead could be the lead in the Right Atrium?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A.      J  Passive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B.      J  Active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C.      Straight Active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D.      B &amp; C</a:t>
            </a:r>
          </a:p>
          <a:p>
            <a:pPr marL="342900" indent="-342900">
              <a:lnSpc>
                <a:spcPts val="1900"/>
              </a:lnSpc>
            </a:pPr>
            <a:endParaRPr lang="en-US" sz="2000" b="1" dirty="0">
              <a:latin typeface="Effra"/>
              <a:cs typeface="Effra"/>
            </a:endParaRPr>
          </a:p>
          <a:p>
            <a:pPr marL="342900" indent="-342900">
              <a:lnSpc>
                <a:spcPts val="1900"/>
              </a:lnSpc>
              <a:buAutoNum type="arabicPeriod"/>
            </a:pPr>
            <a:endParaRPr lang="en-US" sz="2000" b="1" dirty="0">
              <a:latin typeface="Effra"/>
              <a:cs typeface="Effra"/>
            </a:endParaRPr>
          </a:p>
          <a:p>
            <a:pPr marL="342900" indent="-342900">
              <a:lnSpc>
                <a:spcPts val="1900"/>
              </a:lnSpc>
            </a:pPr>
            <a:endParaRPr lang="en-US" sz="2000" b="1" dirty="0">
              <a:latin typeface="Effra"/>
              <a:cs typeface="Effra"/>
            </a:endParaRP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cs typeface="Effra"/>
              </a:rPr>
              <a:t>Which type of lead could be the lead in the Right Ventricle?</a:t>
            </a:r>
          </a:p>
          <a:p>
            <a:pPr marL="457200" indent="-457200">
              <a:lnSpc>
                <a:spcPts val="1900"/>
              </a:lnSpc>
            </a:pPr>
            <a:endParaRPr lang="en-US" sz="2000" b="1" dirty="0">
              <a:cs typeface="Effra"/>
            </a:endParaRP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A.      Straight Passive</a:t>
            </a: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B.      J Passive</a:t>
            </a: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C.      Straight Active</a:t>
            </a: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D.      A &amp; C</a:t>
            </a:r>
          </a:p>
          <a:p>
            <a:pPr marL="457200" indent="-457200">
              <a:lnSpc>
                <a:spcPts val="1900"/>
              </a:lnSpc>
              <a:buFont typeface="+mj-lt"/>
              <a:buAutoNum type="arabicPeriod"/>
            </a:pPr>
            <a:endParaRPr lang="en-US" sz="2000" b="1" dirty="0">
              <a:cs typeface="Effra"/>
            </a:endParaRPr>
          </a:p>
          <a:p>
            <a:pPr marL="342900" indent="-342900">
              <a:lnSpc>
                <a:spcPts val="1900"/>
              </a:lnSpc>
              <a:buAutoNum type="arabicPeriod"/>
            </a:pPr>
            <a:endParaRPr lang="el-GR" sz="2000" b="1" dirty="0">
              <a:latin typeface="Effra"/>
              <a:cs typeface="Effra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2226532"/>
            <a:ext cx="4065622" cy="387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7000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n-US" altLang="en-US" dirty="0">
                <a:latin typeface="Effra" pitchFamily="34" charset="0"/>
              </a:rPr>
              <a:t>Knowledge  check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4349578" y="1408671"/>
            <a:ext cx="6623222" cy="61660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800" b="1" dirty="0">
                <a:latin typeface="Effra"/>
                <a:cs typeface="Effra"/>
              </a:rPr>
              <a:t>                 </a:t>
            </a:r>
            <a:r>
              <a:rPr lang="en-US" sz="1800" b="1" u="sng" dirty="0">
                <a:latin typeface="Effra"/>
                <a:cs typeface="Effra"/>
              </a:rPr>
              <a:t>Looking at the implant position of each lead:</a:t>
            </a:r>
          </a:p>
          <a:p>
            <a:pPr marL="115888" indent="-115888">
              <a:lnSpc>
                <a:spcPts val="1900"/>
              </a:lnSpc>
            </a:pPr>
            <a:endParaRPr lang="en-US" sz="1800" b="1" u="sng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n-US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n-US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n-US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Which type of lead couldn’t be the lead in the Right Atrium?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A.      J  Passive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B.      J Active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C.      Straight Passive</a:t>
            </a: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   D.      Straight Active</a:t>
            </a:r>
          </a:p>
          <a:p>
            <a:pPr marL="342900" indent="-342900">
              <a:lnSpc>
                <a:spcPts val="1900"/>
              </a:lnSpc>
            </a:pPr>
            <a:endParaRPr lang="en-US" sz="2000" b="1" dirty="0">
              <a:latin typeface="Effra"/>
              <a:cs typeface="Effra"/>
            </a:endParaRPr>
          </a:p>
          <a:p>
            <a:pPr marL="342900" indent="-342900">
              <a:lnSpc>
                <a:spcPts val="1900"/>
              </a:lnSpc>
              <a:buAutoNum type="arabicPeriod"/>
            </a:pPr>
            <a:endParaRPr lang="en-US" sz="2000" b="1" dirty="0">
              <a:latin typeface="Effra"/>
              <a:cs typeface="Effra"/>
            </a:endParaRPr>
          </a:p>
          <a:p>
            <a:pPr marL="342900" indent="-342900">
              <a:lnSpc>
                <a:spcPts val="1900"/>
              </a:lnSpc>
            </a:pPr>
            <a:endParaRPr lang="en-US" sz="2000" b="1" dirty="0">
              <a:latin typeface="Effra"/>
              <a:cs typeface="Effra"/>
            </a:endParaRPr>
          </a:p>
          <a:p>
            <a:pPr marL="342900" indent="-342900">
              <a:lnSpc>
                <a:spcPts val="1900"/>
              </a:lnSpc>
            </a:pPr>
            <a:r>
              <a:rPr lang="en-US" sz="2000" b="1" dirty="0">
                <a:cs typeface="Effra"/>
              </a:rPr>
              <a:t>Which type of lead could be the lead in the Right Ventricle?</a:t>
            </a:r>
          </a:p>
          <a:p>
            <a:pPr marL="457200" indent="-457200">
              <a:lnSpc>
                <a:spcPts val="1900"/>
              </a:lnSpc>
            </a:pPr>
            <a:endParaRPr lang="en-US" sz="2000" b="1" dirty="0">
              <a:cs typeface="Effra"/>
            </a:endParaRP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A.      J Active</a:t>
            </a: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B.      Straight Active</a:t>
            </a: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C.      J Passive</a:t>
            </a:r>
          </a:p>
          <a:p>
            <a:pPr marL="457200" indent="-457200">
              <a:lnSpc>
                <a:spcPts val="1900"/>
              </a:lnSpc>
            </a:pPr>
            <a:r>
              <a:rPr lang="en-US" sz="2000" b="1" dirty="0">
                <a:cs typeface="Effra"/>
              </a:rPr>
              <a:t>    D.      Straight passive</a:t>
            </a:r>
          </a:p>
          <a:p>
            <a:pPr marL="457200" indent="-457200">
              <a:lnSpc>
                <a:spcPts val="1900"/>
              </a:lnSpc>
              <a:buFont typeface="+mj-lt"/>
              <a:buAutoNum type="arabicPeriod"/>
            </a:pPr>
            <a:endParaRPr lang="en-US" sz="2000" b="1" dirty="0">
              <a:cs typeface="Effra"/>
            </a:endParaRPr>
          </a:p>
          <a:p>
            <a:pPr marL="342900" indent="-342900">
              <a:lnSpc>
                <a:spcPts val="1900"/>
              </a:lnSpc>
              <a:buAutoNum type="arabicPeriod"/>
            </a:pPr>
            <a:endParaRPr lang="el-GR" sz="2000" b="1" dirty="0">
              <a:latin typeface="Effra"/>
              <a:cs typeface="Effra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065" y="2184958"/>
            <a:ext cx="4053659" cy="389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3154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682918" y="2075936"/>
            <a:ext cx="4536574" cy="2718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 algn="ctr">
              <a:lnSpc>
                <a:spcPts val="1900"/>
              </a:lnSpc>
            </a:pPr>
            <a:r>
              <a:rPr lang="el-GR" sz="1600" b="1" dirty="0">
                <a:latin typeface="Effra"/>
                <a:cs typeface="Effra"/>
              </a:rPr>
              <a:t>Παθητικό Ηλεκτρόδιο Δεξιάς Κοιλιάς - Κορυφή</a:t>
            </a:r>
          </a:p>
        </p:txBody>
      </p:sp>
      <p:pic>
        <p:nvPicPr>
          <p:cNvPr id="7" name="2. RV PASSIVE LEAD APEX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221" y="2415746"/>
            <a:ext cx="4847968" cy="3635976"/>
          </a:xfrm>
          <a:prstGeom prst="rect">
            <a:avLst/>
          </a:prstGeom>
        </p:spPr>
      </p:pic>
      <p:pic>
        <p:nvPicPr>
          <p:cNvPr id="12" name="3. RV ACTIVE LEAD SEPTUM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4702" y="2403389"/>
            <a:ext cx="4868563" cy="3651422"/>
          </a:xfrm>
          <a:prstGeom prst="rect">
            <a:avLst/>
          </a:prstGeom>
        </p:spPr>
      </p:pic>
      <p:sp>
        <p:nvSpPr>
          <p:cNvPr id="13" name="4 - TextBox">
            <a:extLst>
              <a:ext uri="{FF2B5EF4-FFF2-40B4-BE49-F238E27FC236}">
                <a16:creationId xmlns:a16="http://schemas.microsoft.com/office/drawing/2014/main" id="{85BAA671-336D-4643-9E0A-7406578F6F08}"/>
              </a:ext>
            </a:extLst>
          </p:cNvPr>
          <p:cNvSpPr txBox="1"/>
          <p:nvPr/>
        </p:nvSpPr>
        <p:spPr>
          <a:xfrm>
            <a:off x="5704702" y="1887496"/>
            <a:ext cx="4536574" cy="2718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 algn="ctr">
              <a:lnSpc>
                <a:spcPts val="1900"/>
              </a:lnSpc>
            </a:pPr>
            <a:r>
              <a:rPr lang="el-GR" sz="1600" b="1" dirty="0">
                <a:latin typeface="Effra"/>
                <a:cs typeface="Effra"/>
              </a:rPr>
              <a:t>Ενεργητικό Ηλεκτρόδιο Δεξιάς Κοιλιάς – Μεσοκοιλιακό Διάστημα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CACD405-DFEA-4CF8-86F2-6A978D11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Εμφυτευση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ηλεκτροδιου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Ηλεκτροδιο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δεξιασ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κοιλιασ</a:t>
            </a:r>
            <a:r>
              <a:rPr lang="el-GR" altLang="en-US" sz="1800" dirty="0">
                <a:latin typeface="Effra" pitchFamily="34" charset="0"/>
              </a:rPr>
              <a:t> 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7758" y="3229490"/>
            <a:ext cx="8133191" cy="177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- TextBox"/>
          <p:cNvSpPr txBox="1"/>
          <p:nvPr/>
        </p:nvSpPr>
        <p:spPr>
          <a:xfrm>
            <a:off x="2755556" y="2550695"/>
            <a:ext cx="6417319" cy="5755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l-GR" sz="2000" b="1" dirty="0">
                <a:latin typeface="Effra"/>
                <a:cs typeface="Effra"/>
              </a:rPr>
              <a:t>Έκτακτες Συστολές κατά την διέλευση του Κοιλιακού Ηλεκτροδίου από την </a:t>
            </a:r>
            <a:r>
              <a:rPr lang="el-GR" sz="2000" b="1" dirty="0" err="1">
                <a:latin typeface="Effra"/>
                <a:cs typeface="Effra"/>
              </a:rPr>
              <a:t>Τριγλώχινα</a:t>
            </a:r>
            <a:r>
              <a:rPr lang="el-GR" sz="2000" b="1" dirty="0">
                <a:latin typeface="Effra"/>
                <a:cs typeface="Effra"/>
              </a:rPr>
              <a:t> Βαλβίδα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8106032" y="4522573"/>
            <a:ext cx="963827" cy="3954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600" b="1" dirty="0">
                <a:latin typeface="Effra"/>
                <a:cs typeface="Effra"/>
              </a:rPr>
              <a:t>PVC’S</a:t>
            </a:r>
            <a:endParaRPr lang="el-GR" sz="1600" b="1" dirty="0">
              <a:latin typeface="Effra"/>
              <a:cs typeface="Effra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B72448B-DB78-4CD3-A6CE-693A6F85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Εμφυτευση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ηλεκτροδιου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Ηλεκτροδιο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δεξιασ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κοιλιασ</a:t>
            </a:r>
            <a:r>
              <a:rPr lang="el-GR" altLang="en-US" sz="1800" dirty="0">
                <a:latin typeface="Effra" pitchFamily="34" charset="0"/>
              </a:rPr>
              <a:t> 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4024" y="1248587"/>
            <a:ext cx="10058400" cy="5487988"/>
          </a:xfrm>
        </p:spPr>
        <p:txBody>
          <a:bodyPr/>
          <a:lstStyle/>
          <a:p>
            <a:pPr marL="0" indent="0">
              <a:buNone/>
            </a:pPr>
            <a:r>
              <a:rPr lang="el-GR" altLang="en-US" sz="2400" dirty="0"/>
              <a:t>Επισκόπηση περίσσειας Ηλεκτροδίου με ακτινοσκόπηση </a:t>
            </a:r>
            <a:r>
              <a:rPr lang="en-US" altLang="en-US" sz="2400" dirty="0"/>
              <a:t>(</a:t>
            </a:r>
            <a:r>
              <a:rPr lang="el-GR" altLang="en-US" sz="2400" dirty="0"/>
              <a:t>πριν </a:t>
            </a:r>
            <a:r>
              <a:rPr lang="en-US" altLang="en-US" sz="2400" dirty="0"/>
              <a:t>/</a:t>
            </a:r>
            <a:r>
              <a:rPr lang="el-GR" altLang="en-US" sz="2400" dirty="0"/>
              <a:t>μετά το ράψιμο του ηλεκτροδίου</a:t>
            </a:r>
            <a:r>
              <a:rPr lang="en-US" altLang="en-US" sz="2400" dirty="0"/>
              <a:t>):</a:t>
            </a:r>
          </a:p>
          <a:p>
            <a:pPr lvl="1"/>
            <a:r>
              <a:rPr lang="el-GR" altLang="en-US" sz="1800" dirty="0"/>
              <a:t>Τα ηλεκτρόδια πρέπει να έχουν περίσσεια ώστε να μην τεντώνονται </a:t>
            </a:r>
            <a:endParaRPr lang="en-US" altLang="en-US" sz="1800" dirty="0"/>
          </a:p>
          <a:p>
            <a:pPr lvl="1"/>
            <a:r>
              <a:rPr lang="el-GR" altLang="en-US" sz="1800" dirty="0"/>
              <a:t>Το τέντωμα του ηλεκτροδίου μπορεί να οδηγήσει σε υψηλό ουδό ή και σε απελευθέρωση </a:t>
            </a:r>
            <a:endParaRPr lang="en-US" alt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9" r="4842"/>
          <a:stretch>
            <a:fillRect/>
          </a:stretch>
        </p:blipFill>
        <p:spPr bwMode="auto">
          <a:xfrm>
            <a:off x="7366000" y="2766951"/>
            <a:ext cx="2583730" cy="457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4"/>
          <p:cNvGrpSpPr/>
          <p:nvPr/>
        </p:nvGrpSpPr>
        <p:grpSpPr>
          <a:xfrm>
            <a:off x="12700" y="2766953"/>
            <a:ext cx="6764800" cy="4579144"/>
            <a:chOff x="12700" y="2766953"/>
            <a:chExt cx="6764800" cy="457914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" r="44151"/>
            <a:stretch>
              <a:fillRect/>
            </a:stretch>
          </p:blipFill>
          <p:spPr bwMode="auto">
            <a:xfrm>
              <a:off x="12700" y="2766953"/>
              <a:ext cx="6764800" cy="4579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0800" y="3200400"/>
              <a:ext cx="1689100" cy="793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D18E7B-A7C4-4E49-A7B1-172972398169}"/>
              </a:ext>
            </a:extLst>
          </p:cNvPr>
          <p:cNvSpPr txBox="1"/>
          <p:nvPr/>
        </p:nvSpPr>
        <p:spPr>
          <a:xfrm>
            <a:off x="454025" y="7038233"/>
            <a:ext cx="10142258" cy="3546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ts val="1900"/>
              </a:lnSpc>
            </a:pPr>
            <a:r>
              <a:rPr lang="en-US" sz="1200" dirty="0">
                <a:latin typeface="Effra"/>
                <a:cs typeface="Effra"/>
              </a:rPr>
              <a:t>Hayes DL, </a:t>
            </a:r>
            <a:r>
              <a:rPr lang="en-US" sz="1200" dirty="0" err="1">
                <a:latin typeface="Effra"/>
                <a:cs typeface="Effra"/>
              </a:rPr>
              <a:t>Asirvatham</a:t>
            </a:r>
            <a:r>
              <a:rPr lang="en-US" sz="1200" dirty="0">
                <a:latin typeface="Effra"/>
                <a:cs typeface="Effra"/>
              </a:rPr>
              <a:t> SJ, Friedman PA. Cardiac Pacing, Defibrillation and Resynchronization: A Clinical Approach. </a:t>
            </a:r>
            <a:r>
              <a:rPr lang="en-US" sz="1200" dirty="0"/>
              <a:t>John Wiley &amp; Sons, Inc, 2013:563-4.</a:t>
            </a:r>
            <a:endParaRPr lang="en-US" sz="1200" dirty="0">
              <a:latin typeface="Effra"/>
              <a:cs typeface="Effr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BBC041-6192-4707-A0CE-90C19664A929}"/>
              </a:ext>
            </a:extLst>
          </p:cNvPr>
          <p:cNvSpPr/>
          <p:nvPr/>
        </p:nvSpPr>
        <p:spPr bwMode="auto">
          <a:xfrm>
            <a:off x="4809067" y="3780153"/>
            <a:ext cx="1994239" cy="273080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sz="1800" dirty="0">
              <a:latin typeface="+mj-lt"/>
            </a:endParaRP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Εμφυτευση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r>
              <a:rPr lang="en-US" altLang="en-US" sz="1800" dirty="0">
                <a:latin typeface="Effra" pitchFamily="34" charset="0"/>
              </a:rPr>
              <a:t> slack</a:t>
            </a:r>
            <a:r>
              <a:rPr lang="el-GR" altLang="en-US" sz="1800" dirty="0">
                <a:latin typeface="Effra" pitchFamily="34" charset="0"/>
              </a:rPr>
              <a:t> – </a:t>
            </a:r>
            <a:r>
              <a:rPr lang="el-GR" altLang="en-US" sz="1800" dirty="0" err="1">
                <a:latin typeface="Effra" pitchFamily="34" charset="0"/>
              </a:rPr>
              <a:t>Περισσειασ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448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Εμφυτευση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r>
              <a:rPr lang="en-US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Τοποθετηση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ηλεκτροδιου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δεξιου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κολπου</a:t>
            </a:r>
            <a:r>
              <a:rPr lang="el-GR" altLang="en-US" sz="1800" dirty="0">
                <a:latin typeface="Effra" pitchFamily="34" charset="0"/>
              </a:rPr>
              <a:t> (</a:t>
            </a:r>
            <a:r>
              <a:rPr lang="en-US" altLang="en-US" sz="1800" dirty="0">
                <a:latin typeface="Effra" pitchFamily="34" charset="0"/>
              </a:rPr>
              <a:t>Right Atrium)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258192" y="1865869"/>
            <a:ext cx="5174662" cy="4613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 algn="ctr">
              <a:lnSpc>
                <a:spcPts val="1900"/>
              </a:lnSpc>
            </a:pPr>
            <a:r>
              <a:rPr lang="el-GR" sz="1800" b="1" dirty="0">
                <a:latin typeface="Effra"/>
                <a:cs typeface="Effra"/>
              </a:rPr>
              <a:t>ΤΟΠΟΘΕΤΗΣΗ ΠΑΘΗΤΙΚΟΥ ΗΛΕΚΤΡΟΔΙΟΥ ΔΕΞΙΟΥ ΚΟΛΠΟΥ ΣΤΟ ΩΤΙΟ</a:t>
            </a:r>
          </a:p>
        </p:txBody>
      </p:sp>
      <p:pic>
        <p:nvPicPr>
          <p:cNvPr id="9" name="4. RA PASSIVE LEAD APPENDAG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113" y="2421924"/>
            <a:ext cx="5255741" cy="3941806"/>
          </a:xfrm>
          <a:prstGeom prst="rect">
            <a:avLst/>
          </a:prstGeom>
        </p:spPr>
      </p:pic>
      <p:pic>
        <p:nvPicPr>
          <p:cNvPr id="10" name="5. RA ACTIVE LEAD APPENDAG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7017" y="2434282"/>
            <a:ext cx="5235145" cy="3926359"/>
          </a:xfrm>
          <a:prstGeom prst="rect">
            <a:avLst/>
          </a:prstGeom>
        </p:spPr>
      </p:pic>
      <p:sp>
        <p:nvSpPr>
          <p:cNvPr id="7" name="10 - TextBox">
            <a:extLst>
              <a:ext uri="{FF2B5EF4-FFF2-40B4-BE49-F238E27FC236}">
                <a16:creationId xmlns:a16="http://schemas.microsoft.com/office/drawing/2014/main" id="{3813107C-3F28-41B9-99EF-C7C5CAFBD5A6}"/>
              </a:ext>
            </a:extLst>
          </p:cNvPr>
          <p:cNvSpPr txBox="1"/>
          <p:nvPr/>
        </p:nvSpPr>
        <p:spPr>
          <a:xfrm>
            <a:off x="5577017" y="1865868"/>
            <a:ext cx="5174662" cy="4613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 algn="ctr">
              <a:lnSpc>
                <a:spcPts val="1900"/>
              </a:lnSpc>
            </a:pPr>
            <a:r>
              <a:rPr lang="el-GR" sz="1800" b="1" dirty="0">
                <a:latin typeface="Effra"/>
                <a:cs typeface="Effra"/>
              </a:rPr>
              <a:t>ΤΟΠΟΘΕΤΗΣΗ ΕΝΕΡΓΗΤΙΚΟΥ ΗΛΕΚΤΡΟΔΙΟΥ ΔΕΞΙΟΥ ΚΟΛΠΟΥ ΣΤΟ ΩΤΙΟ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. ACTIVE LEAD SCREW IN STE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736" y="1374689"/>
            <a:ext cx="9399372" cy="5287147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3FE0241-5C61-41EC-B16D-EE8E3888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Εμφυτευση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r>
              <a:rPr lang="en-US" altLang="en-US" sz="1800" dirty="0">
                <a:latin typeface="Effra" pitchFamily="34" charset="0"/>
              </a:rPr>
              <a:t> </a:t>
            </a:r>
            <a:r>
              <a:rPr lang="el-GR" altLang="en-US" sz="1800" dirty="0">
                <a:latin typeface="Effra" pitchFamily="34" charset="0"/>
              </a:rPr>
              <a:t>ΒΙΔΩΜΑ ΕΝΕΡΓΗΤΙΚΟΥ </a:t>
            </a:r>
            <a:r>
              <a:rPr lang="el-GR" altLang="en-US" sz="1800" dirty="0" err="1">
                <a:latin typeface="Effra" pitchFamily="34" charset="0"/>
              </a:rPr>
              <a:t>ηλεκτροδιοΥ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ohum-2010-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972800" cy="75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9620" y="5195656"/>
            <a:ext cx="3898845" cy="145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7037" y="2468802"/>
            <a:ext cx="6753991" cy="217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3389" y="447675"/>
            <a:ext cx="10298029" cy="676789"/>
          </a:xfrm>
        </p:spPr>
        <p:txBody>
          <a:bodyPr/>
          <a:lstStyle/>
          <a:p>
            <a:r>
              <a:rPr lang="el-GR" altLang="en-US" dirty="0">
                <a:latin typeface="Effra" pitchFamily="34" charset="0"/>
              </a:rPr>
              <a:t>ΕΜΦΥΤΕΥΣΗ ΗΛΕΚΤΡΟΔΙΩΝ</a:t>
            </a:r>
            <a:br>
              <a:rPr lang="el-GR" altLang="en-US" dirty="0">
                <a:latin typeface="Effra" pitchFamily="34" charset="0"/>
              </a:rPr>
            </a:br>
            <a:br>
              <a:rPr lang="el-GR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ΜΕΓΙστοσ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αριθμοσ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στροφων</a:t>
            </a:r>
            <a:r>
              <a:rPr lang="el-GR" altLang="en-US" sz="1800" dirty="0">
                <a:latin typeface="Effra" pitchFamily="34" charset="0"/>
              </a:rPr>
              <a:t> για την </a:t>
            </a:r>
            <a:r>
              <a:rPr lang="el-GR" altLang="en-US" sz="1800" dirty="0" err="1">
                <a:latin typeface="Effra" pitchFamily="34" charset="0"/>
              </a:rPr>
              <a:t>εκτυλιξη</a:t>
            </a:r>
            <a:r>
              <a:rPr lang="el-GR" altLang="en-US" sz="1800" dirty="0">
                <a:latin typeface="Effra" pitchFamily="34" charset="0"/>
              </a:rPr>
              <a:t> ή το </a:t>
            </a:r>
            <a:r>
              <a:rPr lang="el-GR" altLang="en-US" sz="1800" dirty="0" err="1">
                <a:latin typeface="Effra" pitchFamily="34" charset="0"/>
              </a:rPr>
              <a:t>μαζεμα</a:t>
            </a:r>
            <a:r>
              <a:rPr lang="el-GR" altLang="en-US" sz="1800" dirty="0">
                <a:latin typeface="Effra" pitchFamily="34" charset="0"/>
              </a:rPr>
              <a:t> της </a:t>
            </a:r>
            <a:r>
              <a:rPr lang="el-GR" altLang="en-US" sz="1800" dirty="0" err="1">
                <a:latin typeface="Effra" pitchFamily="34" charset="0"/>
              </a:rPr>
              <a:t>ελικας</a:t>
            </a:r>
            <a:r>
              <a:rPr lang="el-GR" altLang="en-US" sz="1800" dirty="0">
                <a:latin typeface="Effra" pitchFamily="34" charset="0"/>
              </a:rPr>
              <a:t> του </a:t>
            </a:r>
            <a:r>
              <a:rPr lang="el-GR" altLang="en-US" sz="1800" dirty="0" err="1">
                <a:latin typeface="Effra" pitchFamily="34" charset="0"/>
              </a:rPr>
              <a:t>ηλεκτροδιου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7250636" y="5425543"/>
            <a:ext cx="2174788" cy="16187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800" b="1" dirty="0">
                <a:latin typeface="Effra"/>
                <a:cs typeface="Effra"/>
              </a:rPr>
              <a:t>Retracted</a:t>
            </a:r>
          </a:p>
          <a:p>
            <a:pPr marL="115888" indent="-115888">
              <a:lnSpc>
                <a:spcPts val="1900"/>
              </a:lnSpc>
            </a:pPr>
            <a:endParaRPr lang="en-US" sz="1800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n-US" sz="1800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r>
              <a:rPr lang="en-US" sz="1800" b="1" dirty="0">
                <a:latin typeface="Effra"/>
                <a:cs typeface="Effra"/>
              </a:rPr>
              <a:t>Extended</a:t>
            </a:r>
            <a:endParaRPr lang="el-GR" sz="1800" b="1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0" y="2337102"/>
            <a:ext cx="4842519" cy="36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71" y="2342337"/>
            <a:ext cx="4855929" cy="363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Δοκιμη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συνδεση</a:t>
            </a:r>
            <a:r>
              <a:rPr lang="el-GR" altLang="en-US" sz="1800" dirty="0">
                <a:latin typeface="Effra" pitchFamily="34" charset="0"/>
              </a:rPr>
              <a:t> των </a:t>
            </a:r>
            <a:r>
              <a:rPr lang="el-GR" altLang="en-US" sz="1800" dirty="0" err="1">
                <a:latin typeface="Effra" pitchFamily="34" charset="0"/>
              </a:rPr>
              <a:t>ηλεκτροδιων</a:t>
            </a:r>
            <a:r>
              <a:rPr lang="el-GR" altLang="en-US" sz="1800" dirty="0">
                <a:latin typeface="Effra" pitchFamily="34" charset="0"/>
              </a:rPr>
              <a:t> με τον </a:t>
            </a:r>
            <a:r>
              <a:rPr lang="el-GR" altLang="en-US" sz="1800" dirty="0" err="1">
                <a:latin typeface="Effra" pitchFamily="34" charset="0"/>
              </a:rPr>
              <a:t>αναλυτη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4417" y="1243398"/>
            <a:ext cx="8177958" cy="615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Δοκιμη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εικονα</a:t>
            </a:r>
            <a:r>
              <a:rPr lang="el-GR" altLang="en-US" sz="1800" dirty="0">
                <a:latin typeface="Effra" pitchFamily="34" charset="0"/>
              </a:rPr>
              <a:t> της </a:t>
            </a:r>
            <a:r>
              <a:rPr lang="el-GR" altLang="en-US" sz="1800" dirty="0" err="1">
                <a:latin typeface="Effra" pitchFamily="34" charset="0"/>
              </a:rPr>
              <a:t>οθονησ</a:t>
            </a:r>
            <a:r>
              <a:rPr lang="el-GR" altLang="en-US" sz="1800" dirty="0">
                <a:latin typeface="Effra" pitchFamily="34" charset="0"/>
              </a:rPr>
              <a:t> του </a:t>
            </a:r>
            <a:r>
              <a:rPr lang="el-GR" altLang="en-US" sz="1800" dirty="0" err="1">
                <a:latin typeface="Effra" pitchFamily="34" charset="0"/>
              </a:rPr>
              <a:t>αναλυτη</a:t>
            </a:r>
            <a:r>
              <a:rPr lang="el-GR" altLang="en-US" sz="1800" dirty="0">
                <a:latin typeface="Effra" pitchFamily="34" charset="0"/>
              </a:rPr>
              <a:t> 2090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5" b="7570"/>
          <a:stretch>
            <a:fillRect/>
          </a:stretch>
        </p:blipFill>
        <p:spPr bwMode="auto">
          <a:xfrm>
            <a:off x="4406780" y="2368947"/>
            <a:ext cx="6105645" cy="433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"/>
          <p:cNvGrpSpPr>
            <a:grpSpLocks/>
          </p:cNvGrpSpPr>
          <p:nvPr/>
        </p:nvGrpSpPr>
        <p:grpSpPr bwMode="auto">
          <a:xfrm>
            <a:off x="454025" y="2387600"/>
            <a:ext cx="3779289" cy="2374900"/>
            <a:chOff x="276224" y="2447784"/>
            <a:chExt cx="3558799" cy="220041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23" r="17155" b="63821"/>
            <a:stretch>
              <a:fillRect/>
            </a:stretch>
          </p:blipFill>
          <p:spPr bwMode="auto">
            <a:xfrm>
              <a:off x="276224" y="2447784"/>
              <a:ext cx="3558799" cy="68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53" r="17155"/>
            <a:stretch>
              <a:fillRect/>
            </a:stretch>
          </p:blipFill>
          <p:spPr bwMode="auto">
            <a:xfrm>
              <a:off x="276225" y="3232813"/>
              <a:ext cx="3558798" cy="1415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428625" y="1657351"/>
            <a:ext cx="10083800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l-GR" altLang="en-US" sz="3200" b="0" baseline="30000" dirty="0">
                <a:latin typeface="+mj-lt"/>
              </a:rPr>
              <a:t>Αποδεκτές μετρήσεις κατά την εμφύτευση του ηλεκτροδίου</a:t>
            </a:r>
            <a:endParaRPr lang="en-US" altLang="en-US" sz="3200" b="0" baseline="30000" dirty="0">
              <a:latin typeface="+mj-lt"/>
            </a:endParaRPr>
          </a:p>
        </p:txBody>
      </p:sp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Δοκιμη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εικονα</a:t>
            </a:r>
            <a:r>
              <a:rPr lang="el-GR" altLang="en-US" sz="1800" dirty="0">
                <a:latin typeface="Effra" pitchFamily="34" charset="0"/>
              </a:rPr>
              <a:t> της </a:t>
            </a:r>
            <a:r>
              <a:rPr lang="el-GR" altLang="en-US" sz="1800" dirty="0" err="1">
                <a:latin typeface="Effra" pitchFamily="34" charset="0"/>
              </a:rPr>
              <a:t>οθονησ</a:t>
            </a:r>
            <a:r>
              <a:rPr lang="el-GR" altLang="en-US" sz="1800" dirty="0">
                <a:latin typeface="Effra" pitchFamily="34" charset="0"/>
              </a:rPr>
              <a:t> του </a:t>
            </a:r>
            <a:r>
              <a:rPr lang="el-GR" altLang="en-US" sz="1800" dirty="0" err="1">
                <a:latin typeface="Effra" pitchFamily="34" charset="0"/>
              </a:rPr>
              <a:t>αναλυτη</a:t>
            </a:r>
            <a:r>
              <a:rPr lang="el-GR" altLang="en-US" sz="1800" dirty="0">
                <a:latin typeface="Effra" pitchFamily="34" charset="0"/>
              </a:rPr>
              <a:t> 2090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95862-4F3A-4A96-9B8E-A5ACEEFB6002}"/>
              </a:ext>
            </a:extLst>
          </p:cNvPr>
          <p:cNvSpPr txBox="1"/>
          <p:nvPr/>
        </p:nvSpPr>
        <p:spPr>
          <a:xfrm>
            <a:off x="453390" y="5938787"/>
            <a:ext cx="3473717" cy="7668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r>
              <a:rPr lang="en-US" sz="1600" dirty="0">
                <a:latin typeface="Effra"/>
                <a:cs typeface="Effra"/>
              </a:rPr>
              <a:t>Capture Threshold (</a:t>
            </a:r>
            <a:r>
              <a:rPr lang="el-GR" sz="1600" dirty="0">
                <a:latin typeface="Effra"/>
                <a:cs typeface="Effra"/>
              </a:rPr>
              <a:t>Ουδός) είναι η ελάχιστη ηλεκτρική τάση με την οποία διεγείρεται το μυοκάρδιο.</a:t>
            </a:r>
            <a:endParaRPr lang="en-US" sz="1600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728" y="3179214"/>
            <a:ext cx="10569508" cy="380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13 - Εικόνα" descr="RED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784"/>
            <a:ext cx="2142857" cy="2142857"/>
          </a:xfrm>
          <a:prstGeom prst="rect">
            <a:avLst/>
          </a:prstGeom>
        </p:spPr>
      </p:pic>
      <p:sp>
        <p:nvSpPr>
          <p:cNvPr id="15" name="14 - TextBox"/>
          <p:cNvSpPr txBox="1"/>
          <p:nvPr/>
        </p:nvSpPr>
        <p:spPr>
          <a:xfrm>
            <a:off x="1560658" y="2049986"/>
            <a:ext cx="8554892" cy="1129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Lower Rate: 30 bpm, 40 bpm, 50, 60,70, </a:t>
            </a:r>
            <a:r>
              <a:rPr lang="en-US" sz="2000" b="1" dirty="0" err="1">
                <a:latin typeface="Effra"/>
                <a:cs typeface="Effra"/>
              </a:rPr>
              <a:t>etc</a:t>
            </a:r>
            <a:r>
              <a:rPr lang="en-US" sz="2000" b="1" dirty="0">
                <a:latin typeface="Effra"/>
                <a:cs typeface="Effra"/>
              </a:rPr>
              <a:t>…</a:t>
            </a:r>
            <a:endParaRPr lang="el-GR" sz="2000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l-GR" sz="2000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r>
              <a:rPr lang="el-GR" sz="2000" b="1" dirty="0">
                <a:latin typeface="Effra"/>
                <a:cs typeface="Effra"/>
              </a:rPr>
              <a:t>  </a:t>
            </a:r>
            <a:r>
              <a:rPr lang="en-US" sz="2000" b="1" dirty="0">
                <a:latin typeface="Effra"/>
                <a:cs typeface="Effra"/>
              </a:rPr>
              <a:t>Lower Rate </a:t>
            </a:r>
            <a:r>
              <a:rPr lang="el-GR" sz="2000" b="1" dirty="0">
                <a:latin typeface="Effra"/>
                <a:cs typeface="Effra"/>
              </a:rPr>
              <a:t>είναι η ελάχιστη καρδιακή συχνότητα που επιτρέπει το                           σύστημα του αναλυτή να έχει η καρδιά </a:t>
            </a:r>
            <a:r>
              <a:rPr lang="en-US" sz="2000" b="1" dirty="0">
                <a:latin typeface="Effra"/>
                <a:cs typeface="Effra"/>
              </a:rPr>
              <a:t> </a:t>
            </a:r>
            <a:endParaRPr lang="el-GR" sz="2000" b="1" dirty="0">
              <a:latin typeface="Effra"/>
              <a:cs typeface="Effra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A7CD1A7-51BD-4434-A333-B3002F8E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Δοκιμη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εικονα</a:t>
            </a:r>
            <a:r>
              <a:rPr lang="el-GR" altLang="en-US" sz="1800" dirty="0">
                <a:latin typeface="Effra" pitchFamily="34" charset="0"/>
              </a:rPr>
              <a:t> της </a:t>
            </a:r>
            <a:r>
              <a:rPr lang="el-GR" altLang="en-US" sz="1800" dirty="0" err="1">
                <a:latin typeface="Effra" pitchFamily="34" charset="0"/>
              </a:rPr>
              <a:t>οθονησ</a:t>
            </a:r>
            <a:r>
              <a:rPr lang="el-GR" altLang="en-US" sz="1800" dirty="0">
                <a:latin typeface="Effra" pitchFamily="34" charset="0"/>
              </a:rPr>
              <a:t> του </a:t>
            </a:r>
            <a:r>
              <a:rPr lang="el-GR" altLang="en-US" sz="1800" dirty="0" err="1">
                <a:latin typeface="Effra" pitchFamily="34" charset="0"/>
              </a:rPr>
              <a:t>αναλυτη</a:t>
            </a:r>
            <a:r>
              <a:rPr lang="el-GR" altLang="en-US" sz="1800" dirty="0">
                <a:latin typeface="Effra" pitchFamily="34" charset="0"/>
              </a:rPr>
              <a:t> 2090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729" y="3167784"/>
            <a:ext cx="10569508" cy="380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11 - Εικόνα" descr="RED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448" y="1689997"/>
            <a:ext cx="2142857" cy="2142857"/>
          </a:xfrm>
          <a:prstGeom prst="rect">
            <a:avLst/>
          </a:prstGeom>
        </p:spPr>
      </p:pic>
      <p:sp>
        <p:nvSpPr>
          <p:cNvPr id="13" name="12 - TextBox"/>
          <p:cNvSpPr txBox="1"/>
          <p:nvPr/>
        </p:nvSpPr>
        <p:spPr>
          <a:xfrm>
            <a:off x="4473147" y="1649318"/>
            <a:ext cx="6499653" cy="14704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Atrial Channel</a:t>
            </a:r>
            <a:r>
              <a:rPr lang="el-GR" sz="2000" b="1" dirty="0">
                <a:cs typeface="Effra"/>
              </a:rPr>
              <a:t>  (Κολπικό Κανάλι)</a:t>
            </a:r>
            <a:endParaRPr lang="en-US" sz="2000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r>
              <a:rPr lang="en-US" sz="1800" b="1" dirty="0">
                <a:latin typeface="Effra"/>
                <a:cs typeface="Effra"/>
              </a:rPr>
              <a:t>Pacing (ON/OFF)</a:t>
            </a:r>
          </a:p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r>
              <a:rPr lang="en-US" sz="1800" b="1" dirty="0">
                <a:latin typeface="Effra"/>
                <a:cs typeface="Effra"/>
              </a:rPr>
              <a:t>P Wave (e.g. 1,5mV)                          </a:t>
            </a:r>
            <a:r>
              <a:rPr lang="en-US" sz="1800" b="1" dirty="0">
                <a:solidFill>
                  <a:srgbClr val="FF0000"/>
                </a:solidFill>
                <a:latin typeface="Effra"/>
                <a:cs typeface="Effra"/>
              </a:rPr>
              <a:t>Only when Pacing is OFF</a:t>
            </a:r>
          </a:p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r>
              <a:rPr lang="en-US" sz="1800" b="1" dirty="0">
                <a:latin typeface="Effra"/>
                <a:cs typeface="Effra"/>
              </a:rPr>
              <a:t>Slew Rate (e.g. 0,75 V/s)</a:t>
            </a:r>
            <a:r>
              <a:rPr lang="en-US" sz="1800" b="1" dirty="0">
                <a:cs typeface="Effra"/>
              </a:rPr>
              <a:t>               </a:t>
            </a:r>
            <a:r>
              <a:rPr lang="en-US" sz="1800" b="1" dirty="0">
                <a:solidFill>
                  <a:srgbClr val="FF0000"/>
                </a:solidFill>
                <a:cs typeface="Effra"/>
              </a:rPr>
              <a:t>Only when Pacing is OFF</a:t>
            </a:r>
            <a:endParaRPr lang="en-US" sz="1800" b="1" dirty="0">
              <a:solidFill>
                <a:srgbClr val="FF0000"/>
              </a:solidFill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r>
              <a:rPr lang="en-US" sz="1800" b="1" dirty="0">
                <a:latin typeface="Effra"/>
                <a:cs typeface="Effra"/>
              </a:rPr>
              <a:t>Impedance (e.g. 700 </a:t>
            </a:r>
            <a:r>
              <a:rPr lang="el-GR" sz="1800" b="1" dirty="0">
                <a:latin typeface="Effra"/>
                <a:cs typeface="Effra"/>
              </a:rPr>
              <a:t>Ω)</a:t>
            </a:r>
            <a:r>
              <a:rPr lang="en-US" sz="1800" b="1" dirty="0">
                <a:cs typeface="Effra"/>
              </a:rPr>
              <a:t>                  </a:t>
            </a:r>
            <a:r>
              <a:rPr lang="en-US" sz="1800" b="1" dirty="0">
                <a:solidFill>
                  <a:srgbClr val="00B050"/>
                </a:solidFill>
                <a:cs typeface="Effra"/>
              </a:rPr>
              <a:t>Only when Pacing is ON</a:t>
            </a:r>
            <a:endParaRPr lang="el-GR" sz="1800" b="1" dirty="0">
              <a:solidFill>
                <a:srgbClr val="00B050"/>
              </a:solidFill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r>
              <a:rPr lang="en-US" sz="1800" b="1" dirty="0">
                <a:latin typeface="Effra"/>
                <a:cs typeface="Effra"/>
              </a:rPr>
              <a:t>Threshold  (e.g. 1V,0.9V,0,8V) </a:t>
            </a:r>
            <a:r>
              <a:rPr lang="en-US" sz="1800" b="1" dirty="0">
                <a:solidFill>
                  <a:srgbClr val="00B050"/>
                </a:solidFill>
                <a:cs typeface="Effra"/>
              </a:rPr>
              <a:t>Only when Pacing is ON</a:t>
            </a:r>
            <a:endParaRPr lang="el-GR" sz="1800" b="1" dirty="0">
              <a:solidFill>
                <a:srgbClr val="00B050"/>
              </a:solidFill>
              <a:latin typeface="Effra"/>
              <a:cs typeface="Effra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6C15445-58E3-4695-AF50-0A71788E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Δοκιμη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εικονα</a:t>
            </a:r>
            <a:r>
              <a:rPr lang="el-GR" altLang="en-US" sz="1800" dirty="0">
                <a:latin typeface="Effra" pitchFamily="34" charset="0"/>
              </a:rPr>
              <a:t> της </a:t>
            </a:r>
            <a:r>
              <a:rPr lang="el-GR" altLang="en-US" sz="1800" dirty="0" err="1">
                <a:latin typeface="Effra" pitchFamily="34" charset="0"/>
              </a:rPr>
              <a:t>οθονησ</a:t>
            </a:r>
            <a:r>
              <a:rPr lang="el-GR" altLang="en-US" sz="1800" dirty="0">
                <a:latin typeface="Effra" pitchFamily="34" charset="0"/>
              </a:rPr>
              <a:t> του </a:t>
            </a:r>
            <a:r>
              <a:rPr lang="el-GR" altLang="en-US" sz="1800" dirty="0" err="1">
                <a:latin typeface="Effra" pitchFamily="34" charset="0"/>
              </a:rPr>
              <a:t>αναλυτη</a:t>
            </a:r>
            <a:r>
              <a:rPr lang="el-GR" altLang="en-US" sz="1800" dirty="0">
                <a:latin typeface="Effra" pitchFamily="34" charset="0"/>
              </a:rPr>
              <a:t> 2090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46" y="3167784"/>
            <a:ext cx="10569508" cy="380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11 - Εικόνα" descr="RED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9743" flipH="1">
            <a:off x="7259150" y="1887706"/>
            <a:ext cx="2067189" cy="2142857"/>
          </a:xfrm>
          <a:prstGeom prst="rect">
            <a:avLst/>
          </a:prstGeom>
        </p:spPr>
      </p:pic>
      <p:sp>
        <p:nvSpPr>
          <p:cNvPr id="13" name="12 - TextBox"/>
          <p:cNvSpPr txBox="1"/>
          <p:nvPr/>
        </p:nvSpPr>
        <p:spPr>
          <a:xfrm>
            <a:off x="1793091" y="1410897"/>
            <a:ext cx="6499653" cy="14704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Ventricular Channel</a:t>
            </a:r>
            <a:r>
              <a:rPr lang="el-GR" sz="2000" b="1" dirty="0">
                <a:latin typeface="Effra"/>
                <a:cs typeface="Effra"/>
              </a:rPr>
              <a:t> (Κοιλιακό Κανάλι)</a:t>
            </a:r>
            <a:endParaRPr lang="en-US" sz="2000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r>
              <a:rPr lang="en-US" sz="1800" b="1" dirty="0">
                <a:latin typeface="Effra"/>
                <a:cs typeface="Effra"/>
              </a:rPr>
              <a:t>Pacing (ON/OFF)</a:t>
            </a:r>
          </a:p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r>
              <a:rPr lang="en-US" sz="1800" b="1" dirty="0">
                <a:latin typeface="Effra"/>
                <a:cs typeface="Effra"/>
              </a:rPr>
              <a:t>R Wave (e.g. 1,5mV)                          </a:t>
            </a:r>
            <a:r>
              <a:rPr lang="en-US" sz="1800" b="1" dirty="0">
                <a:solidFill>
                  <a:srgbClr val="FF0000"/>
                </a:solidFill>
                <a:latin typeface="Effra"/>
                <a:cs typeface="Effra"/>
              </a:rPr>
              <a:t>Only when Pacing is OFF</a:t>
            </a:r>
          </a:p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r>
              <a:rPr lang="en-US" sz="1800" b="1" dirty="0">
                <a:latin typeface="Effra"/>
                <a:cs typeface="Effra"/>
              </a:rPr>
              <a:t>Slew Rate (e.g. 0,75 V/s)</a:t>
            </a:r>
            <a:r>
              <a:rPr lang="en-US" sz="1800" b="1" dirty="0">
                <a:cs typeface="Effra"/>
              </a:rPr>
              <a:t>               </a:t>
            </a:r>
            <a:r>
              <a:rPr lang="en-US" sz="1800" b="1" dirty="0">
                <a:solidFill>
                  <a:srgbClr val="FF0000"/>
                </a:solidFill>
                <a:cs typeface="Effra"/>
              </a:rPr>
              <a:t>Only when Pacing is OFF</a:t>
            </a:r>
            <a:endParaRPr lang="en-US" sz="1800" b="1" dirty="0">
              <a:solidFill>
                <a:srgbClr val="FF0000"/>
              </a:solidFill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r>
              <a:rPr lang="en-US" sz="1800" b="1" dirty="0">
                <a:latin typeface="Effra"/>
                <a:cs typeface="Effra"/>
              </a:rPr>
              <a:t>Impedance (e.g. 700 </a:t>
            </a:r>
            <a:r>
              <a:rPr lang="el-GR" sz="1800" b="1" dirty="0">
                <a:latin typeface="Effra"/>
                <a:cs typeface="Effra"/>
              </a:rPr>
              <a:t>Ω)</a:t>
            </a:r>
            <a:r>
              <a:rPr lang="en-US" sz="1800" b="1" dirty="0">
                <a:cs typeface="Effra"/>
              </a:rPr>
              <a:t>                  </a:t>
            </a:r>
            <a:r>
              <a:rPr lang="en-US" sz="1800" b="1" dirty="0">
                <a:solidFill>
                  <a:srgbClr val="00B050"/>
                </a:solidFill>
                <a:cs typeface="Effra"/>
              </a:rPr>
              <a:t>Only when Pacing is ON</a:t>
            </a:r>
            <a:endParaRPr lang="el-GR" sz="1800" b="1" dirty="0">
              <a:solidFill>
                <a:srgbClr val="00B050"/>
              </a:solidFill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r>
              <a:rPr lang="en-US" sz="1800" b="1" dirty="0">
                <a:latin typeface="Effra"/>
                <a:cs typeface="Effra"/>
              </a:rPr>
              <a:t>Threshold  (e.g. 1V,0.9V,0,8V) </a:t>
            </a:r>
            <a:r>
              <a:rPr lang="en-US" sz="1800" b="1" dirty="0">
                <a:solidFill>
                  <a:srgbClr val="00B050"/>
                </a:solidFill>
                <a:cs typeface="Effra"/>
              </a:rPr>
              <a:t>Only when Pacing is ON</a:t>
            </a:r>
            <a:endParaRPr lang="el-GR" sz="1800" b="1" dirty="0">
              <a:solidFill>
                <a:srgbClr val="00B050"/>
              </a:solidFill>
              <a:latin typeface="Effra"/>
              <a:cs typeface="Effra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6746249-35DF-4C25-BE03-BF24A853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Δοκιμη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εικονα</a:t>
            </a:r>
            <a:r>
              <a:rPr lang="el-GR" altLang="en-US" sz="1800" dirty="0">
                <a:latin typeface="Effra" pitchFamily="34" charset="0"/>
              </a:rPr>
              <a:t> της </a:t>
            </a:r>
            <a:r>
              <a:rPr lang="el-GR" altLang="en-US" sz="1800" dirty="0" err="1">
                <a:latin typeface="Effra" pitchFamily="34" charset="0"/>
              </a:rPr>
              <a:t>οθονησ</a:t>
            </a:r>
            <a:r>
              <a:rPr lang="el-GR" altLang="en-US" sz="1800" dirty="0">
                <a:latin typeface="Effra" pitchFamily="34" charset="0"/>
              </a:rPr>
              <a:t> του </a:t>
            </a:r>
            <a:r>
              <a:rPr lang="el-GR" altLang="en-US" sz="1800" dirty="0" err="1">
                <a:latin typeface="Effra" pitchFamily="34" charset="0"/>
              </a:rPr>
              <a:t>αναλυτη</a:t>
            </a:r>
            <a:r>
              <a:rPr lang="el-GR" altLang="en-US" sz="1800" dirty="0">
                <a:latin typeface="Effra" pitchFamily="34" charset="0"/>
              </a:rPr>
              <a:t> 2090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46" y="3163459"/>
            <a:ext cx="10569508" cy="380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9 - Εικόνα" descr="RED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61690" y="1339684"/>
            <a:ext cx="2067189" cy="2142857"/>
          </a:xfrm>
          <a:prstGeom prst="rect">
            <a:avLst/>
          </a:prstGeom>
        </p:spPr>
      </p:pic>
      <p:sp>
        <p:nvSpPr>
          <p:cNvPr id="12" name="11 - TextBox"/>
          <p:cNvSpPr txBox="1"/>
          <p:nvPr/>
        </p:nvSpPr>
        <p:spPr>
          <a:xfrm>
            <a:off x="593124" y="1087395"/>
            <a:ext cx="5585254" cy="15569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endParaRPr lang="el-GR" sz="1600" dirty="0">
              <a:latin typeface="Effra"/>
              <a:cs typeface="Effra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627183" y="1966268"/>
            <a:ext cx="6277230" cy="1198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2400" b="1" dirty="0">
                <a:latin typeface="Effra"/>
                <a:cs typeface="Effra"/>
              </a:rPr>
              <a:t>Mode: AAI,VVI, DDD, AOO, VOO, DOO etc.</a:t>
            </a:r>
          </a:p>
          <a:p>
            <a:pPr marL="115888" indent="-115888">
              <a:lnSpc>
                <a:spcPts val="1900"/>
              </a:lnSpc>
            </a:pPr>
            <a:endParaRPr lang="en-US" sz="1800" b="1" dirty="0"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r>
              <a:rPr lang="en-US" sz="1800" b="1" dirty="0">
                <a:latin typeface="Effra"/>
                <a:cs typeface="Effra"/>
              </a:rPr>
              <a:t>Nominal  Mode is </a:t>
            </a:r>
            <a:r>
              <a:rPr lang="en-US" sz="2400" b="1" dirty="0">
                <a:latin typeface="Effra"/>
                <a:cs typeface="Effra"/>
              </a:rPr>
              <a:t>ODO </a:t>
            </a:r>
            <a:r>
              <a:rPr lang="en-US" sz="1800" b="1" dirty="0">
                <a:latin typeface="Effra"/>
                <a:cs typeface="Effra"/>
              </a:rPr>
              <a:t>(</a:t>
            </a:r>
            <a:r>
              <a:rPr lang="el-GR" sz="1800" b="1" dirty="0">
                <a:latin typeface="Effra"/>
                <a:cs typeface="Effra"/>
              </a:rPr>
              <a:t>μόνο αισθάνεται ο αναλυτής</a:t>
            </a:r>
            <a:r>
              <a:rPr lang="en-US" sz="1800" b="1" dirty="0">
                <a:latin typeface="Effra"/>
                <a:cs typeface="Effra"/>
              </a:rPr>
              <a:t>)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7D709FB-06D9-45F8-8BE4-7D12351E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Δοκιμη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εικονα</a:t>
            </a:r>
            <a:r>
              <a:rPr lang="el-GR" altLang="en-US" sz="1800" dirty="0">
                <a:latin typeface="Effra" pitchFamily="34" charset="0"/>
              </a:rPr>
              <a:t> της </a:t>
            </a:r>
            <a:r>
              <a:rPr lang="el-GR" altLang="en-US" sz="1800" dirty="0" err="1">
                <a:latin typeface="Effra" pitchFamily="34" charset="0"/>
              </a:rPr>
              <a:t>οθονησ</a:t>
            </a:r>
            <a:r>
              <a:rPr lang="el-GR" altLang="en-US" sz="1800" dirty="0">
                <a:latin typeface="Effra" pitchFamily="34" charset="0"/>
              </a:rPr>
              <a:t> του </a:t>
            </a:r>
            <a:r>
              <a:rPr lang="el-GR" altLang="en-US" sz="1800" dirty="0" err="1">
                <a:latin typeface="Effra" pitchFamily="34" charset="0"/>
              </a:rPr>
              <a:t>αναλυτη</a:t>
            </a:r>
            <a:r>
              <a:rPr lang="el-GR" altLang="en-US" sz="1800" dirty="0">
                <a:latin typeface="Effra" pitchFamily="34" charset="0"/>
              </a:rPr>
              <a:t> 2090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728" y="2630574"/>
            <a:ext cx="10569508" cy="380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9 - Εικόνα" descr="RED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9069" y="3438787"/>
            <a:ext cx="2067189" cy="214285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2753" y="1052556"/>
            <a:ext cx="7935913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11 - Εικόνα" descr="RED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991181" flipH="1">
            <a:off x="5905893" y="2724385"/>
            <a:ext cx="1640717" cy="2142857"/>
          </a:xfrm>
          <a:prstGeom prst="rect">
            <a:avLst/>
          </a:prstGeom>
        </p:spPr>
      </p:pic>
      <p:pic>
        <p:nvPicPr>
          <p:cNvPr id="13" name="12 - Εικόνα" descr="RED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166547">
            <a:off x="7634623" y="2639189"/>
            <a:ext cx="1595826" cy="2142857"/>
          </a:xfrm>
          <a:prstGeom prst="rect">
            <a:avLst/>
          </a:prstGeom>
        </p:spPr>
      </p:pic>
      <p:sp>
        <p:nvSpPr>
          <p:cNvPr id="14" name="13 - TextBox"/>
          <p:cNvSpPr txBox="1"/>
          <p:nvPr/>
        </p:nvSpPr>
        <p:spPr>
          <a:xfrm>
            <a:off x="494269" y="6544078"/>
            <a:ext cx="9987041" cy="8279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/>
            <a:r>
              <a:rPr lang="el-GR" sz="2000" b="1" dirty="0">
                <a:latin typeface="Effra"/>
                <a:cs typeface="Effra"/>
              </a:rPr>
              <a:t>Ρυθμίσεις (</a:t>
            </a:r>
            <a:r>
              <a:rPr lang="en-US" sz="2000" b="1" dirty="0">
                <a:latin typeface="Effra"/>
                <a:cs typeface="Effra"/>
              </a:rPr>
              <a:t>Settings): </a:t>
            </a:r>
            <a:r>
              <a:rPr lang="el-GR" sz="2000" b="1" dirty="0">
                <a:latin typeface="Effra"/>
                <a:cs typeface="Effra"/>
              </a:rPr>
              <a:t>Μπορούμε να αλλάξουμε την Κολπική και Κοιλιακή Ευαισθησία</a:t>
            </a:r>
          </a:p>
          <a:p>
            <a:pPr marL="115888" indent="-115888"/>
            <a:r>
              <a:rPr lang="el-GR" sz="2000" b="1" dirty="0">
                <a:latin typeface="Effra"/>
                <a:cs typeface="Effra"/>
              </a:rPr>
              <a:t> </a:t>
            </a:r>
          </a:p>
          <a:p>
            <a:pPr marL="115888" indent="-115888"/>
            <a:r>
              <a:rPr lang="el-GR" sz="2000" i="1" dirty="0">
                <a:latin typeface="Effra"/>
                <a:cs typeface="Effra"/>
              </a:rPr>
              <a:t>  Ευαισθησία είναι η ελάχιστη τιμή τάσης (</a:t>
            </a:r>
            <a:r>
              <a:rPr lang="en-US" sz="2000" i="1" dirty="0">
                <a:latin typeface="Effra"/>
                <a:cs typeface="Effra"/>
              </a:rPr>
              <a:t>mV</a:t>
            </a:r>
            <a:r>
              <a:rPr lang="el-GR" sz="2000" i="1" dirty="0">
                <a:latin typeface="Effra"/>
                <a:cs typeface="Effra"/>
              </a:rPr>
              <a:t>)</a:t>
            </a:r>
            <a:r>
              <a:rPr lang="en-US" sz="2000" i="1" dirty="0">
                <a:latin typeface="Effra"/>
                <a:cs typeface="Effra"/>
              </a:rPr>
              <a:t> </a:t>
            </a:r>
            <a:r>
              <a:rPr lang="el-GR" sz="2000" i="1" dirty="0">
                <a:latin typeface="Effra"/>
                <a:cs typeface="Effra"/>
              </a:rPr>
              <a:t>πάνω από την οποία αισθάνεται  ο αναλυτής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C1A43B1A-6589-4F50-B641-91674511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10" y="306576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Δοκιμη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εικονα</a:t>
            </a:r>
            <a:r>
              <a:rPr lang="el-GR" altLang="en-US" sz="1800" dirty="0">
                <a:latin typeface="Effra" pitchFamily="34" charset="0"/>
              </a:rPr>
              <a:t> της </a:t>
            </a:r>
            <a:r>
              <a:rPr lang="el-GR" altLang="en-US" sz="1800" dirty="0" err="1">
                <a:latin typeface="Effra" pitchFamily="34" charset="0"/>
              </a:rPr>
              <a:t>οθονησ</a:t>
            </a:r>
            <a:r>
              <a:rPr lang="el-GR" altLang="en-US" sz="1800" dirty="0">
                <a:latin typeface="Effra" pitchFamily="34" charset="0"/>
              </a:rPr>
              <a:t> του </a:t>
            </a:r>
            <a:r>
              <a:rPr lang="el-GR" altLang="en-US" sz="1800" dirty="0" err="1">
                <a:latin typeface="Effra" pitchFamily="34" charset="0"/>
              </a:rPr>
              <a:t>αναλυτη</a:t>
            </a:r>
            <a:r>
              <a:rPr lang="el-GR" altLang="en-US" sz="1800" dirty="0">
                <a:latin typeface="Effra" pitchFamily="34" charset="0"/>
              </a:rPr>
              <a:t> 2090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466725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Καθηλωση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22401" r="8907" b="51122"/>
          <a:stretch>
            <a:fillRect/>
          </a:stretch>
        </p:blipFill>
        <p:spPr bwMode="auto">
          <a:xfrm>
            <a:off x="2826607" y="3190888"/>
            <a:ext cx="3986728" cy="153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2852" r="19734"/>
          <a:stretch>
            <a:fillRect/>
          </a:stretch>
        </p:blipFill>
        <p:spPr bwMode="auto">
          <a:xfrm>
            <a:off x="1393224" y="5954613"/>
            <a:ext cx="2412657" cy="125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914400" y="986536"/>
            <a:ext cx="926592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l-GR" altLang="en-US" b="0" dirty="0">
                <a:latin typeface="+mj-lt"/>
              </a:rPr>
              <a:t>Η καθήλωση των ηλεκτροδίων γίνεται χρησιμοποιώντας και τα τρία αυλάκια από το πλαστικό κάλυμμα για ράψιμο</a:t>
            </a:r>
            <a:endParaRPr lang="en-US" altLang="en-US" b="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l-GR" altLang="en-US" b="0" dirty="0">
                <a:latin typeface="+mj-lt"/>
              </a:rPr>
              <a:t>Χρησιμοποιούνται μόνο μη </a:t>
            </a:r>
            <a:r>
              <a:rPr lang="el-GR" altLang="en-US" b="0" dirty="0" err="1">
                <a:latin typeface="+mj-lt"/>
              </a:rPr>
              <a:t>απορροφήσιμα</a:t>
            </a:r>
            <a:r>
              <a:rPr lang="el-GR" altLang="en-US" b="0" dirty="0">
                <a:latin typeface="+mj-lt"/>
              </a:rPr>
              <a:t> </a:t>
            </a:r>
            <a:r>
              <a:rPr lang="el-GR" altLang="en-US" b="0" dirty="0" err="1">
                <a:latin typeface="+mj-lt"/>
              </a:rPr>
              <a:t>ράματα</a:t>
            </a:r>
            <a:r>
              <a:rPr lang="el-GR" altLang="en-US" b="0" dirty="0">
                <a:latin typeface="+mj-lt"/>
              </a:rPr>
              <a:t>  </a:t>
            </a:r>
            <a:endParaRPr lang="en-US" altLang="en-US" b="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l-GR" altLang="en-US" b="0" dirty="0">
                <a:latin typeface="+mj-lt"/>
              </a:rPr>
              <a:t>Δεν προτείνεται η απομάκρυνση του πλαστικού καλύμματος</a:t>
            </a:r>
            <a:endParaRPr lang="en-US" altLang="en-US" b="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l-GR" altLang="en-US" b="0" dirty="0">
                <a:latin typeface="+mj-lt"/>
              </a:rPr>
              <a:t>Κατά την καθήλωση προσοχή να μην έρθει πίσω το ηλεκτρόδιο</a:t>
            </a:r>
            <a:endParaRPr lang="en-US" altLang="en-US" b="0" dirty="0">
              <a:latin typeface="+mj-lt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46026D1-7518-473A-9FA2-EDA1974D69AB}"/>
              </a:ext>
            </a:extLst>
          </p:cNvPr>
          <p:cNvSpPr/>
          <p:nvPr/>
        </p:nvSpPr>
        <p:spPr>
          <a:xfrm>
            <a:off x="4061562" y="5954613"/>
            <a:ext cx="6450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altLang="en-US" sz="2400" dirty="0"/>
              <a:t>Μην δένετε τα ράμματα απευθείας στο </a:t>
            </a:r>
            <a:r>
              <a:rPr lang="el-GR" altLang="en-US" sz="2400" dirty="0" err="1"/>
              <a:t>ηλεκτροδιο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3390" y="447676"/>
            <a:ext cx="10058400" cy="320040"/>
          </a:xfrm>
        </p:spPr>
        <p:txBody>
          <a:bodyPr/>
          <a:lstStyle/>
          <a:p>
            <a:pPr marL="457200" indent="-457200"/>
            <a:r>
              <a:rPr lang="el-GR" altLang="en-US" dirty="0" err="1">
                <a:latin typeface="Effra" pitchFamily="34" charset="0"/>
              </a:rPr>
              <a:t>Τοπικη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αναισθησια</a:t>
            </a:r>
            <a:endParaRPr lang="en-US" altLang="en-US" dirty="0">
              <a:latin typeface="Effra" pitchFamily="34" charset="0"/>
            </a:endParaRPr>
          </a:p>
        </p:txBody>
      </p:sp>
      <p:sp>
        <p:nvSpPr>
          <p:cNvPr id="13" name="1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/>
              <a:t>Xylocaine</a:t>
            </a:r>
            <a:r>
              <a:rPr lang="en-US" dirty="0"/>
              <a:t> </a:t>
            </a:r>
          </a:p>
          <a:p>
            <a:r>
              <a:rPr lang="el-GR" dirty="0"/>
              <a:t>Μέγιστη Δόση </a:t>
            </a:r>
            <a:r>
              <a:rPr lang="en-US" dirty="0"/>
              <a:t>4.5mg/kg</a:t>
            </a:r>
          </a:p>
          <a:p>
            <a:r>
              <a:rPr lang="el-GR" dirty="0"/>
              <a:t>Διάρκεια</a:t>
            </a:r>
            <a:r>
              <a:rPr lang="en-US" dirty="0"/>
              <a:t> 120 min</a:t>
            </a:r>
            <a:endParaRPr lang="el-GR" dirty="0"/>
          </a:p>
        </p:txBody>
      </p:sp>
      <p:pic>
        <p:nvPicPr>
          <p:cNvPr id="14" name="13 - Εικόνα" descr="chestwall-nerves-600x4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788" y="1515721"/>
            <a:ext cx="5679458" cy="4477306"/>
          </a:xfrm>
          <a:prstGeom prst="rect">
            <a:avLst/>
          </a:prstGeom>
          <a:effectLst/>
        </p:spPr>
      </p:pic>
      <p:sp>
        <p:nvSpPr>
          <p:cNvPr id="15" name="14 - TextBox"/>
          <p:cNvSpPr txBox="1"/>
          <p:nvPr/>
        </p:nvSpPr>
        <p:spPr>
          <a:xfrm>
            <a:off x="5424616" y="6017741"/>
            <a:ext cx="3818239" cy="25949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100" dirty="0">
                <a:cs typeface="Effra"/>
              </a:rPr>
              <a:t>Image source: http://www.howtopace.com/local-anesthesia/</a:t>
            </a:r>
            <a:endParaRPr lang="el-GR" sz="1100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:\ΠΑΡΟΥΣΙΑΣΗ\make implant\make implant\ss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000" y="1099751"/>
            <a:ext cx="10474235" cy="5898304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3435178" y="7068065"/>
            <a:ext cx="4436076" cy="234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200" dirty="0">
                <a:cs typeface="Effra"/>
              </a:rPr>
              <a:t>Image source: http://www.howtopace.com/anchoring-of-leads/</a:t>
            </a:r>
            <a:endParaRPr lang="el-GR" sz="1200" dirty="0">
              <a:latin typeface="Effra"/>
              <a:cs typeface="Effra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730D9B9-1725-405D-9009-353D2ACED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466725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Καθηλωση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ηλεκτροδιων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Συνδεση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συσκευησ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συνδεση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ηλεκτροδιων</a:t>
            </a:r>
            <a:r>
              <a:rPr lang="el-GR" altLang="en-US" sz="1800" dirty="0">
                <a:latin typeface="Effra" pitchFamily="34" charset="0"/>
              </a:rPr>
              <a:t> στην </a:t>
            </a:r>
            <a:r>
              <a:rPr lang="el-GR" altLang="en-US" sz="1800" dirty="0" err="1">
                <a:latin typeface="Effra" pitchFamily="34" charset="0"/>
              </a:rPr>
              <a:t>κεφαλη</a:t>
            </a:r>
            <a:r>
              <a:rPr lang="el-GR" altLang="en-US" sz="1800" dirty="0">
                <a:latin typeface="Effra" pitchFamily="34" charset="0"/>
              </a:rPr>
              <a:t> ΤΟΥ ΒΗΜΑΤΟΔΟΤΗ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586" y="1206715"/>
            <a:ext cx="8485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13 - Εικόνα" descr="danger-2324940_960_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860" y="6184557"/>
            <a:ext cx="1340707" cy="1340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- TextBox"/>
          <p:cNvSpPr txBox="1"/>
          <p:nvPr/>
        </p:nvSpPr>
        <p:spPr>
          <a:xfrm>
            <a:off x="2570205" y="6573795"/>
            <a:ext cx="7648215" cy="76611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l-GR" sz="1800" b="1" dirty="0">
                <a:solidFill>
                  <a:srgbClr val="FF0000"/>
                </a:solidFill>
                <a:latin typeface="Effra"/>
                <a:cs typeface="Effra"/>
              </a:rPr>
              <a:t>ΤΟ ΚΟΛΠΙΚΟ ΗΛΕΚΤΡΟΔΙΟ ΠΑΝΤΑ ΣΥΝΔΕΕΤΑΙ ΣΤΗΝ ΠΑΝΩ ΘΥΡΑ !!!</a:t>
            </a:r>
            <a:endParaRPr lang="en-US" sz="1800" b="1" dirty="0">
              <a:solidFill>
                <a:srgbClr val="FF0000"/>
              </a:solidFill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endParaRPr lang="en-US" sz="1800" b="1" dirty="0">
              <a:solidFill>
                <a:srgbClr val="FF0000"/>
              </a:solidFill>
              <a:latin typeface="Effra"/>
              <a:cs typeface="Effra"/>
            </a:endParaRPr>
          </a:p>
          <a:p>
            <a:pPr marL="115888" indent="-115888">
              <a:lnSpc>
                <a:spcPts val="1900"/>
              </a:lnSpc>
            </a:pPr>
            <a:r>
              <a:rPr lang="el-GR" sz="1800" b="1" dirty="0">
                <a:solidFill>
                  <a:srgbClr val="FF0000"/>
                </a:solidFill>
                <a:latin typeface="Effra"/>
                <a:cs typeface="Effra"/>
              </a:rPr>
              <a:t>ΤΟ ΚΟΙΛΙΑΚΟ ΗΛΕΚΤΡΟΔΙΟ ΠΑΝΤΑ ΣΥΝΔΕΕΤΑΙ ΣΤΗΝ ΚΑΤΩ ΘΥΡΑ !!!</a:t>
            </a:r>
          </a:p>
        </p:txBody>
      </p:sp>
      <p:sp>
        <p:nvSpPr>
          <p:cNvPr id="17" name="16 - TextBox"/>
          <p:cNvSpPr txBox="1"/>
          <p:nvPr/>
        </p:nvSpPr>
        <p:spPr>
          <a:xfrm>
            <a:off x="3398108" y="6203092"/>
            <a:ext cx="4399006" cy="25949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200" dirty="0">
                <a:cs typeface="Effra"/>
              </a:rPr>
              <a:t>Image source: http://www.howtopace.com/anchoring-of-leads/</a:t>
            </a:r>
            <a:endParaRPr lang="el-GR" sz="1200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- Εικόνα" descr="insert_lea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57" y="1159732"/>
            <a:ext cx="7460521" cy="6206097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464D473B-A1FD-403F-80C3-88F5BD0F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Συνδεση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συσκευησ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συνδεση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ηλεκτροδιων</a:t>
            </a:r>
            <a:r>
              <a:rPr lang="el-GR" altLang="en-US" sz="1800" dirty="0">
                <a:latin typeface="Effra" pitchFamily="34" charset="0"/>
              </a:rPr>
              <a:t> στην </a:t>
            </a:r>
            <a:r>
              <a:rPr lang="el-GR" altLang="en-US" sz="1800" dirty="0" err="1">
                <a:latin typeface="Effra" pitchFamily="34" charset="0"/>
              </a:rPr>
              <a:t>κεφαλη</a:t>
            </a:r>
            <a:r>
              <a:rPr lang="el-GR" altLang="en-US" sz="1800" dirty="0">
                <a:latin typeface="Effra" pitchFamily="34" charset="0"/>
              </a:rPr>
              <a:t> ΤΟΥ ΒΗΜΑΤΟΔΟΤΗ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990590" y="1375457"/>
            <a:ext cx="452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l-GR" altLang="en-US" dirty="0">
                <a:latin typeface="+mj-lt"/>
              </a:rPr>
              <a:t>Σωστή Σύνδεση</a:t>
            </a:r>
            <a:endParaRPr lang="en-US" altLang="en-US" dirty="0">
              <a:latin typeface="+mj-lt"/>
            </a:endParaRPr>
          </a:p>
          <a:p>
            <a:pPr algn="ctr"/>
            <a:r>
              <a:rPr lang="en-US" altLang="en-US" sz="1600" dirty="0">
                <a:latin typeface="+mj-lt"/>
              </a:rPr>
              <a:t>(</a:t>
            </a:r>
            <a:r>
              <a:rPr lang="el-GR" altLang="en-US" sz="1600" dirty="0">
                <a:latin typeface="+mj-lt"/>
              </a:rPr>
              <a:t>Η πλήρης είσοδος του ηλεκτροδίου θα διασφαλίσει την σωστή αίσθηση και Βηματοδότηση της συσκευής</a:t>
            </a:r>
            <a:r>
              <a:rPr lang="en-US" altLang="en-US" sz="1600" dirty="0">
                <a:latin typeface="+mj-lt"/>
              </a:rPr>
              <a:t>)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527174" y="1605756"/>
            <a:ext cx="2879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dirty="0">
                <a:latin typeface="+mj-lt"/>
              </a:rPr>
              <a:t>Incorrect Insertion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484813" y="256381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sz="1800" dirty="0"/>
              <a:t>compare</a:t>
            </a:r>
          </a:p>
        </p:txBody>
      </p:sp>
      <p:pic>
        <p:nvPicPr>
          <p:cNvPr id="13" name="Picture 4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58503" b="8879"/>
          <a:stretch/>
        </p:blipFill>
        <p:spPr>
          <a:xfrm>
            <a:off x="888429" y="2587760"/>
            <a:ext cx="9575800" cy="35202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97F4D88B-B2B5-4887-9E34-2DF5BE800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Συνδεση</a:t>
            </a:r>
            <a:r>
              <a:rPr lang="el-GR" altLang="en-US" dirty="0">
                <a:latin typeface="Effra" pitchFamily="34" charset="0"/>
              </a:rPr>
              <a:t> </a:t>
            </a:r>
            <a:r>
              <a:rPr lang="el-GR" altLang="en-US" dirty="0" err="1">
                <a:latin typeface="Effra" pitchFamily="34" charset="0"/>
              </a:rPr>
              <a:t>συσκευησ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συνδεση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ηλεκτροδιων</a:t>
            </a:r>
            <a:r>
              <a:rPr lang="el-GR" altLang="en-US" sz="1800" dirty="0">
                <a:latin typeface="Effra" pitchFamily="34" charset="0"/>
              </a:rPr>
              <a:t> στην </a:t>
            </a:r>
            <a:r>
              <a:rPr lang="el-GR" altLang="en-US" sz="1800" dirty="0" err="1">
                <a:latin typeface="Effra" pitchFamily="34" charset="0"/>
              </a:rPr>
              <a:t>κεφαλη</a:t>
            </a:r>
            <a:r>
              <a:rPr lang="el-GR" altLang="en-US" sz="1800" dirty="0">
                <a:latin typeface="Effra" pitchFamily="34" charset="0"/>
              </a:rPr>
              <a:t> ΤΟΥ ΒΗΜΑΤΟΔΟΤΗ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n-US" altLang="en-US" dirty="0">
                <a:latin typeface="Effra" pitchFamily="34" charset="0"/>
              </a:rPr>
              <a:t>Knowledge  check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8829" y="1432999"/>
            <a:ext cx="5522260" cy="596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- TextBox"/>
          <p:cNvSpPr txBox="1"/>
          <p:nvPr/>
        </p:nvSpPr>
        <p:spPr>
          <a:xfrm>
            <a:off x="1729946" y="1000897"/>
            <a:ext cx="7648832" cy="3336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2000" b="1" dirty="0">
                <a:latin typeface="Effra"/>
                <a:cs typeface="Effra"/>
              </a:rPr>
              <a:t>What do you observe about the lead connection to the device?</a:t>
            </a:r>
            <a:endParaRPr lang="el-GR" sz="2000" b="1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454025" y="1154112"/>
            <a:ext cx="10033000" cy="5487988"/>
          </a:xfrm>
        </p:spPr>
        <p:txBody>
          <a:bodyPr/>
          <a:lstStyle/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Εμφυτεύστε την συσκευή εντός</a:t>
            </a:r>
            <a:r>
              <a:rPr lang="en-US" sz="2000" dirty="0"/>
              <a:t> 5 cm </a:t>
            </a:r>
            <a:r>
              <a:rPr lang="el-GR" sz="2000" dirty="0"/>
              <a:t>από την επιφάνεια του δέρματος  για βελτιστοποίηση της διαδικασίας προγραμματισμού του βηματοδότη</a:t>
            </a:r>
            <a:endParaRPr lang="en-US" sz="2000" baseline="30000" dirty="0"/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Διασφαλίστε πως τα ηλεκτρόδια δεν έχουν μεγάλη γωνία κατά την έξοδο τους από την κεφαλή του βηματοδότη </a:t>
            </a:r>
            <a:endParaRPr lang="en-US" sz="2000" dirty="0"/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Μην σφίγγετε την συσκευή και τα ηλεκτρόδια με εργαλεία</a:t>
            </a:r>
            <a:endParaRPr lang="en-US" sz="2000" dirty="0"/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Μην τυλίγετε τα καλώδια μεταξύ τους </a:t>
            </a:r>
            <a:endParaRPr lang="en-US" sz="2000" dirty="0"/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Περιστρέψτε την συσκευή χαλαρά μαζί με τα ηλεκτρόδια και τοποθετήστε τα ηλεκτρόδια κάτω από την συσκευή εντός της θήκης</a:t>
            </a:r>
            <a:endParaRPr lang="en-US" sz="2000" dirty="0"/>
          </a:p>
          <a:p>
            <a:pPr marL="0" indent="0" eaLnBrk="0" hangingPunct="0">
              <a:spcBef>
                <a:spcPct val="50000"/>
              </a:spcBef>
              <a:buNone/>
              <a:defRPr/>
            </a:pPr>
            <a:endParaRPr lang="en-US" sz="2000" dirty="0"/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Καθηλώστε την συσκευή με μη </a:t>
            </a:r>
            <a:r>
              <a:rPr lang="el-GR" sz="2000" dirty="0" err="1"/>
              <a:t>απορροφήσιμα</a:t>
            </a:r>
            <a:r>
              <a:rPr lang="el-GR" sz="2000" dirty="0"/>
              <a:t> ράμματα που θα περαστούν μέσα από τις ειδικές οπές </a:t>
            </a:r>
            <a:endParaRPr lang="en-US" sz="2000" dirty="0"/>
          </a:p>
          <a:p>
            <a:pPr marL="342900" indent="-342900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US" sz="2000" dirty="0"/>
          </a:p>
          <a:p>
            <a:pPr marL="0" indent="0" eaLnBrk="0" hangingPunct="0">
              <a:spcBef>
                <a:spcPct val="50000"/>
              </a:spcBef>
              <a:buNone/>
              <a:defRPr/>
            </a:pPr>
            <a:endParaRPr lang="en-US" sz="2000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757A4BD-8C21-4A23-9E78-70E297818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971" y="5981769"/>
            <a:ext cx="2449431" cy="118549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4070" y="2735260"/>
            <a:ext cx="2842955" cy="129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4688" y="4351675"/>
            <a:ext cx="3694087" cy="108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453390" y="447676"/>
            <a:ext cx="10058400" cy="380228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Κλεισιμο</a:t>
            </a:r>
            <a:r>
              <a:rPr lang="el-GR" altLang="en-US" dirty="0">
                <a:latin typeface="Effra" pitchFamily="34" charset="0"/>
              </a:rPr>
              <a:t> της </a:t>
            </a:r>
            <a:r>
              <a:rPr lang="el-GR" altLang="en-US" dirty="0" err="1">
                <a:latin typeface="Effra" pitchFamily="34" charset="0"/>
              </a:rPr>
              <a:t>θηκησ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n-US" altLang="en-US" dirty="0">
                <a:latin typeface="Effra" pitchFamily="34" charset="0"/>
              </a:rPr>
              <a:t>Follow  up after  implant</a:t>
            </a: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9" name="8 - Εικόνα" descr="medtron12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44" y="1996001"/>
            <a:ext cx="4321409" cy="4343016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6951" y="1494782"/>
            <a:ext cx="5505849" cy="526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. SUMMING U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649" y="902042"/>
            <a:ext cx="8608540" cy="645640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7D453AFD-62F2-488D-AAAB-CAEAAF407CCD}"/>
              </a:ext>
            </a:extLst>
          </p:cNvPr>
          <p:cNvSpPr txBox="1">
            <a:spLocks/>
          </p:cNvSpPr>
          <p:nvPr/>
        </p:nvSpPr>
        <p:spPr>
          <a:xfrm>
            <a:off x="461010" y="447675"/>
            <a:ext cx="10058400" cy="6767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548457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sz="2800" b="1" i="0" kern="1200" cap="all">
                <a:solidFill>
                  <a:schemeClr val="tx1"/>
                </a:solidFill>
                <a:latin typeface="Effra"/>
                <a:ea typeface="+mj-ea"/>
                <a:cs typeface="+mj-cs"/>
              </a:defRPr>
            </a:lvl1pPr>
          </a:lstStyle>
          <a:p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altLang="en-US" dirty="0">
                <a:latin typeface="Effra" pitchFamily="34" charset="0"/>
              </a:rPr>
            </a:b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C62BF7-0BBF-4941-B18A-D45A7B70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ανακεφαλαιωση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4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478737" y="1692876"/>
            <a:ext cx="4616058" cy="5708822"/>
          </a:xfrm>
        </p:spPr>
        <p:txBody>
          <a:bodyPr/>
          <a:lstStyle/>
          <a:p>
            <a:pPr>
              <a:buNone/>
            </a:pPr>
            <a:r>
              <a:rPr lang="el-GR" sz="2400" b="1" dirty="0"/>
              <a:t>Πρόσβαση από Κεφαλική </a:t>
            </a:r>
            <a:endParaRPr lang="en-US" sz="2400" b="1" dirty="0"/>
          </a:p>
          <a:p>
            <a:r>
              <a:rPr lang="el-GR" b="1" dirty="0">
                <a:solidFill>
                  <a:srgbClr val="00B050"/>
                </a:solidFill>
              </a:rPr>
              <a:t>Δεν υπάρχει κίνδυνος Πνευμοθώρακα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l-GR" b="1" dirty="0">
                <a:solidFill>
                  <a:srgbClr val="00B050"/>
                </a:solidFill>
              </a:rPr>
              <a:t>Δεν υπάρχει κίνδυνος τραυματισμού του ηλεκτροδίου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l-GR" b="1" dirty="0">
                <a:solidFill>
                  <a:srgbClr val="FF0000"/>
                </a:solidFill>
              </a:rPr>
              <a:t>Απαιτεί πιο πολύ χρόνο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l-GR" b="1" dirty="0">
                <a:solidFill>
                  <a:srgbClr val="FF0000"/>
                </a:solidFill>
              </a:rPr>
              <a:t>Η φλέβα μπορεί να είναι μικρή ή να μην μπορεί να βρεθεί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sz="2400" b="1" dirty="0"/>
              <a:t>Παρακέντηση </a:t>
            </a:r>
            <a:r>
              <a:rPr lang="el-GR" sz="2400" b="1" dirty="0" err="1"/>
              <a:t>Υποκλειδίου</a:t>
            </a:r>
            <a:endParaRPr lang="en-US" sz="2400" b="1" dirty="0"/>
          </a:p>
          <a:p>
            <a:r>
              <a:rPr lang="el-GR" b="1" dirty="0">
                <a:solidFill>
                  <a:srgbClr val="00B050"/>
                </a:solidFill>
              </a:rPr>
              <a:t>Πιο εύκολη πρόσβαση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l-GR" b="1" dirty="0">
                <a:solidFill>
                  <a:srgbClr val="FF0000"/>
                </a:solidFill>
              </a:rPr>
              <a:t>Πιθανότητα Πνευμοθώρακα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b="1" dirty="0">
              <a:solidFill>
                <a:srgbClr val="92D050"/>
              </a:solidFill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el-GR" sz="1400" dirty="0"/>
              <a:t>Κεφαλική Φλέβα: </a:t>
            </a:r>
            <a:r>
              <a:rPr lang="en-US" sz="1400" dirty="0"/>
              <a:t>Cephalic Vein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l-GR" sz="1400" dirty="0"/>
              <a:t>Υποκλείδιος Φλέβα: </a:t>
            </a:r>
            <a:r>
              <a:rPr lang="en-US" sz="1400" dirty="0"/>
              <a:t>Subclavian Vein</a:t>
            </a:r>
            <a:endParaRPr lang="el-GR" sz="1400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3390" y="447676"/>
            <a:ext cx="10058400" cy="320040"/>
          </a:xfrm>
        </p:spPr>
        <p:txBody>
          <a:bodyPr/>
          <a:lstStyle/>
          <a:p>
            <a:pPr marL="457200" indent="-457200"/>
            <a:r>
              <a:rPr lang="el-GR" altLang="en-US" dirty="0" err="1">
                <a:latin typeface="Effra" pitchFamily="34" charset="0"/>
              </a:rPr>
              <a:t>Προσβαση</a:t>
            </a:r>
            <a:r>
              <a:rPr lang="el-GR" altLang="en-US" dirty="0">
                <a:latin typeface="Effra" pitchFamily="34" charset="0"/>
              </a:rPr>
              <a:t> σε </a:t>
            </a:r>
            <a:r>
              <a:rPr lang="el-GR" altLang="en-US" dirty="0" err="1">
                <a:latin typeface="Effra" pitchFamily="34" charset="0"/>
              </a:rPr>
              <a:t>φλεβα</a:t>
            </a:r>
            <a:endParaRPr lang="en-US" altLang="en-US" dirty="0">
              <a:latin typeface="Effra" pitchFamily="34" charset="0"/>
            </a:endParaRPr>
          </a:p>
        </p:txBody>
      </p:sp>
      <p:pic>
        <p:nvPicPr>
          <p:cNvPr id="14" name="13 - Εικόνα" descr="SCV-superimposed-skin-768x6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360" y="353773"/>
            <a:ext cx="4803317" cy="3771354"/>
          </a:xfrm>
          <a:prstGeom prst="rect">
            <a:avLst/>
          </a:prstGeom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8836" y="4440195"/>
            <a:ext cx="4910266" cy="296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- TextBox"/>
          <p:cNvSpPr txBox="1"/>
          <p:nvPr/>
        </p:nvSpPr>
        <p:spPr>
          <a:xfrm>
            <a:off x="5226908" y="4139514"/>
            <a:ext cx="5745892" cy="2965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100" dirty="0">
                <a:cs typeface="Effra"/>
              </a:rPr>
              <a:t>Image source: http://www.howtopace.com/anatomic-considerations-for-venous-access/</a:t>
            </a:r>
            <a:endParaRPr lang="el-GR" sz="1100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726217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Προσβαση</a:t>
            </a:r>
            <a:r>
              <a:rPr lang="el-GR" altLang="en-US" dirty="0">
                <a:latin typeface="Effra" pitchFamily="34" charset="0"/>
              </a:rPr>
              <a:t> σε </a:t>
            </a:r>
            <a:r>
              <a:rPr lang="el-GR" altLang="en-US" dirty="0" err="1">
                <a:latin typeface="Effra" pitchFamily="34" charset="0"/>
              </a:rPr>
              <a:t>φλεβα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Παρασκευη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κεφαλικησ</a:t>
            </a:r>
            <a:r>
              <a:rPr lang="el-GR" altLang="en-US" sz="1800" dirty="0">
                <a:latin typeface="Effra" pitchFamily="34" charset="0"/>
              </a:rPr>
              <a:t>  </a:t>
            </a:r>
            <a:r>
              <a:rPr lang="el-GR" altLang="en-US" sz="1800" dirty="0" err="1">
                <a:latin typeface="Effra" pitchFamily="34" charset="0"/>
              </a:rPr>
              <a:t>φλεβασ</a:t>
            </a:r>
            <a:br>
              <a:rPr lang="en-US" altLang="en-US" sz="1800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br>
              <a:rPr lang="en-US" altLang="en-US" sz="1800" dirty="0">
                <a:latin typeface="Effra" pitchFamily="34" charset="0"/>
              </a:rPr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9" name="8 - Εικόνα" descr="dpt-surface-768x6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889" y="1312492"/>
            <a:ext cx="6676075" cy="5693788"/>
          </a:xfrm>
          <a:prstGeom prst="rect">
            <a:avLst/>
          </a:prstGeom>
          <a:effectLst/>
        </p:spPr>
      </p:pic>
      <p:sp>
        <p:nvSpPr>
          <p:cNvPr id="13" name="12 - TextBox"/>
          <p:cNvSpPr txBox="1"/>
          <p:nvPr/>
        </p:nvSpPr>
        <p:spPr>
          <a:xfrm>
            <a:off x="2780270" y="7030995"/>
            <a:ext cx="5745892" cy="2965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100" dirty="0">
                <a:cs typeface="Effra"/>
              </a:rPr>
              <a:t>Image source: http://www.howtopace.com/anatomic-considerations-for-venous-access/</a:t>
            </a:r>
            <a:endParaRPr lang="el-GR" sz="1100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76" y="1136821"/>
            <a:ext cx="8464379" cy="634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latin typeface="Effra" pitchFamily="34" charset="0"/>
              </a:rPr>
              <a:t>Προσβαση</a:t>
            </a:r>
            <a:r>
              <a:rPr lang="el-GR" altLang="en-US" dirty="0">
                <a:latin typeface="Effra" pitchFamily="34" charset="0"/>
              </a:rPr>
              <a:t> σε </a:t>
            </a:r>
            <a:r>
              <a:rPr lang="el-GR" altLang="en-US" dirty="0" err="1">
                <a:latin typeface="Effra" pitchFamily="34" charset="0"/>
              </a:rPr>
              <a:t>φλεβα</a:t>
            </a:r>
            <a:br>
              <a:rPr lang="en-US" altLang="en-US" dirty="0">
                <a:latin typeface="Effra" pitchFamily="34" charset="0"/>
              </a:rPr>
            </a:br>
            <a:r>
              <a:rPr lang="el-GR" altLang="en-US" sz="1800" dirty="0" err="1">
                <a:latin typeface="Effra" pitchFamily="34" charset="0"/>
              </a:rPr>
              <a:t>Παρασκευη</a:t>
            </a:r>
            <a:r>
              <a:rPr lang="el-GR" altLang="en-US" sz="1800" dirty="0">
                <a:latin typeface="Effra" pitchFamily="34" charset="0"/>
              </a:rPr>
              <a:t> </a:t>
            </a:r>
            <a:r>
              <a:rPr lang="el-GR" altLang="en-US" sz="1800" dirty="0" err="1">
                <a:latin typeface="Effra" pitchFamily="34" charset="0"/>
              </a:rPr>
              <a:t>κεφαλικησ</a:t>
            </a:r>
            <a:r>
              <a:rPr lang="el-GR" altLang="en-US" sz="1800" dirty="0">
                <a:latin typeface="Effra" pitchFamily="34" charset="0"/>
              </a:rPr>
              <a:t>  </a:t>
            </a:r>
            <a:r>
              <a:rPr lang="el-GR" altLang="en-US" sz="1800" dirty="0" err="1">
                <a:latin typeface="Effra" pitchFamily="34" charset="0"/>
              </a:rPr>
              <a:t>φλεβασ</a:t>
            </a:r>
            <a:endParaRPr lang="en-US" altLang="en-US" sz="1800" dirty="0">
              <a:latin typeface="Effr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Προσβαση</a:t>
            </a:r>
            <a:r>
              <a:rPr lang="el-GR" altLang="en-US" dirty="0">
                <a:solidFill>
                  <a:srgbClr val="001E46"/>
                </a:solidFill>
                <a:latin typeface="Effra" pitchFamily="34" charset="0"/>
              </a:rPr>
              <a:t> σε </a:t>
            </a:r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φλεβα</a:t>
            </a:r>
            <a:br>
              <a:rPr lang="en-US" altLang="en-US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Παρασκευη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κεφαλικησ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φλεβασ</a:t>
            </a: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322173"/>
            <a:ext cx="8823561" cy="505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10 - Εικόνα" descr="VeinPick1-1024x27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49588" y="3244645"/>
            <a:ext cx="4975654" cy="13119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3390" y="447675"/>
            <a:ext cx="10058400" cy="676789"/>
          </a:xfrm>
        </p:spPr>
        <p:txBody>
          <a:bodyPr/>
          <a:lstStyle/>
          <a:p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Προσβαση</a:t>
            </a:r>
            <a:r>
              <a:rPr lang="el-GR" altLang="en-US" dirty="0">
                <a:solidFill>
                  <a:srgbClr val="001E46"/>
                </a:solidFill>
                <a:latin typeface="Effra" pitchFamily="34" charset="0"/>
              </a:rPr>
              <a:t> σε </a:t>
            </a:r>
            <a:r>
              <a:rPr lang="el-GR" altLang="en-US" dirty="0" err="1">
                <a:solidFill>
                  <a:srgbClr val="001E46"/>
                </a:solidFill>
                <a:latin typeface="Effra" pitchFamily="34" charset="0"/>
              </a:rPr>
              <a:t>φλεβα</a:t>
            </a:r>
            <a:br>
              <a:rPr lang="en-US" altLang="en-US" dirty="0">
                <a:solidFill>
                  <a:srgbClr val="001E46"/>
                </a:solidFill>
                <a:latin typeface="Effra" pitchFamily="34" charset="0"/>
              </a:rPr>
            </a:b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Παρακεντηση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υποκλειδιου</a:t>
            </a:r>
            <a:r>
              <a:rPr lang="el-GR" altLang="en-US" sz="1800" dirty="0">
                <a:solidFill>
                  <a:srgbClr val="001E46"/>
                </a:solidFill>
                <a:latin typeface="Effra" pitchFamily="34" charset="0"/>
              </a:rPr>
              <a:t> </a:t>
            </a:r>
            <a:r>
              <a:rPr lang="el-GR" altLang="en-US" sz="1800" dirty="0" err="1">
                <a:solidFill>
                  <a:srgbClr val="001E46"/>
                </a:solidFill>
                <a:latin typeface="Effra" pitchFamily="34" charset="0"/>
              </a:rPr>
              <a:t>φλεβασ</a:t>
            </a:r>
            <a:br>
              <a:rPr lang="en-US" sz="1800" dirty="0"/>
            </a:br>
            <a:endParaRPr lang="en-US" altLang="en-US" sz="1800" dirty="0">
              <a:latin typeface="Effra" pitchFamily="34" charset="0"/>
            </a:endParaRPr>
          </a:p>
        </p:txBody>
      </p:sp>
      <p:pic>
        <p:nvPicPr>
          <p:cNvPr id="11" name="8 - Θέση περιεχομένου" descr="scv-puncture-600x47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220" y="1403283"/>
            <a:ext cx="7095759" cy="5664781"/>
          </a:xfrm>
        </p:spPr>
      </p:pic>
      <p:sp>
        <p:nvSpPr>
          <p:cNvPr id="13" name="12 - TextBox"/>
          <p:cNvSpPr txBox="1"/>
          <p:nvPr/>
        </p:nvSpPr>
        <p:spPr>
          <a:xfrm>
            <a:off x="2903837" y="7117492"/>
            <a:ext cx="5202195" cy="3089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</a:pPr>
            <a:r>
              <a:rPr lang="en-US" sz="1100" dirty="0">
                <a:cs typeface="Effra"/>
              </a:rPr>
              <a:t>Image source: http://www.howtopace.com/subclavian-puncture/</a:t>
            </a:r>
            <a:endParaRPr lang="el-GR" sz="1100" dirty="0">
              <a:latin typeface="Effra"/>
              <a:cs typeface="Effra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P2-Basic-Pacing-Concepts-2012-BRANDED">
  <a:themeElements>
    <a:clrScheme name="Medtronic Dark">
      <a:dk1>
        <a:srgbClr val="001E46"/>
      </a:dk1>
      <a:lt1>
        <a:srgbClr val="FFFFFF"/>
      </a:lt1>
      <a:dk2>
        <a:srgbClr val="004B87"/>
      </a:dk2>
      <a:lt2>
        <a:srgbClr val="71C5E8"/>
      </a:lt2>
      <a:accent1>
        <a:srgbClr val="0085CA"/>
      </a:accent1>
      <a:accent2>
        <a:srgbClr val="00A9E0"/>
      </a:accent2>
      <a:accent3>
        <a:srgbClr val="B9D9EB"/>
      </a:accent3>
      <a:accent4>
        <a:srgbClr val="5B7F95"/>
      </a:accent4>
      <a:accent5>
        <a:srgbClr val="888B8D"/>
      </a:accent5>
      <a:accent6>
        <a:srgbClr val="B1B3B3"/>
      </a:accent6>
      <a:hlink>
        <a:srgbClr val="77BC1F"/>
      </a:hlink>
      <a:folHlink>
        <a:srgbClr val="00C4B3"/>
      </a:folHlink>
    </a:clrScheme>
    <a:fontScheme name="Medtronic Font Theme">
      <a:majorFont>
        <a:latin typeface="Effra"/>
        <a:ea typeface=""/>
        <a:cs typeface=""/>
      </a:majorFont>
      <a:minorFont>
        <a:latin typeface="Effra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t" anchorCtr="0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115888" indent="-115888">
          <a:lnSpc>
            <a:spcPts val="1900"/>
          </a:lnSpc>
          <a:buFont typeface="Wingdings" charset="2"/>
          <a:buChar char="§"/>
          <a:defRPr sz="1600" dirty="0" smtClean="0">
            <a:latin typeface="Effra"/>
            <a:cs typeface="Effr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itle Divider Lt Std">
  <a:themeElements>
    <a:clrScheme name="Medtronic Dark">
      <a:dk1>
        <a:srgbClr val="001E46"/>
      </a:dk1>
      <a:lt1>
        <a:srgbClr val="FFFFFF"/>
      </a:lt1>
      <a:dk2>
        <a:srgbClr val="004B87"/>
      </a:dk2>
      <a:lt2>
        <a:srgbClr val="71C5E8"/>
      </a:lt2>
      <a:accent1>
        <a:srgbClr val="0085CA"/>
      </a:accent1>
      <a:accent2>
        <a:srgbClr val="00A9E0"/>
      </a:accent2>
      <a:accent3>
        <a:srgbClr val="B9D9EB"/>
      </a:accent3>
      <a:accent4>
        <a:srgbClr val="5B7F95"/>
      </a:accent4>
      <a:accent5>
        <a:srgbClr val="888B8D"/>
      </a:accent5>
      <a:accent6>
        <a:srgbClr val="B1B3B3"/>
      </a:accent6>
      <a:hlink>
        <a:srgbClr val="77BC1F"/>
      </a:hlink>
      <a:folHlink>
        <a:srgbClr val="00C4B3"/>
      </a:folHlink>
    </a:clrScheme>
    <a:fontScheme name="Medtronic Font Theme">
      <a:majorFont>
        <a:latin typeface="Effra"/>
        <a:ea typeface=""/>
        <a:cs typeface=""/>
      </a:majorFont>
      <a:minorFont>
        <a:latin typeface="Effra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t" anchorCtr="0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115888" indent="-115888">
          <a:lnSpc>
            <a:spcPts val="1900"/>
          </a:lnSpc>
          <a:buFont typeface="Wingdings" charset="2"/>
          <a:buChar char="§"/>
          <a:defRPr sz="1600" dirty="0" smtClean="0">
            <a:latin typeface="Effra"/>
            <a:cs typeface="Effra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Design Lt Std">
  <a:themeElements>
    <a:clrScheme name="Medtronic Dark">
      <a:dk1>
        <a:srgbClr val="001E46"/>
      </a:dk1>
      <a:lt1>
        <a:srgbClr val="FFFFFF"/>
      </a:lt1>
      <a:dk2>
        <a:srgbClr val="004B87"/>
      </a:dk2>
      <a:lt2>
        <a:srgbClr val="71C5E8"/>
      </a:lt2>
      <a:accent1>
        <a:srgbClr val="0085CA"/>
      </a:accent1>
      <a:accent2>
        <a:srgbClr val="00A9E0"/>
      </a:accent2>
      <a:accent3>
        <a:srgbClr val="B9D9EB"/>
      </a:accent3>
      <a:accent4>
        <a:srgbClr val="5B7F95"/>
      </a:accent4>
      <a:accent5>
        <a:srgbClr val="888B8D"/>
      </a:accent5>
      <a:accent6>
        <a:srgbClr val="B1B3B3"/>
      </a:accent6>
      <a:hlink>
        <a:srgbClr val="77BC1F"/>
      </a:hlink>
      <a:folHlink>
        <a:srgbClr val="00C4B3"/>
      </a:folHlink>
    </a:clrScheme>
    <a:fontScheme name="Medtronic Font Theme">
      <a:majorFont>
        <a:latin typeface="Effra"/>
        <a:ea typeface=""/>
        <a:cs typeface=""/>
      </a:majorFont>
      <a:minorFont>
        <a:latin typeface="Effra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t" anchorCtr="0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115888" indent="-115888">
          <a:lnSpc>
            <a:spcPts val="1900"/>
          </a:lnSpc>
          <a:buFont typeface="Wingdings" charset="2"/>
          <a:buChar char="§"/>
          <a:defRPr sz="1600" dirty="0" smtClean="0">
            <a:latin typeface="Effra"/>
            <a:cs typeface="Effra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mdt_ppt_bas_std_lt_160325">
  <a:themeElements>
    <a:clrScheme name="Medtronic">
      <a:dk1>
        <a:srgbClr val="001E46"/>
      </a:dk1>
      <a:lt1>
        <a:srgbClr val="FFFFFF"/>
      </a:lt1>
      <a:dk2>
        <a:srgbClr val="004B87"/>
      </a:dk2>
      <a:lt2>
        <a:srgbClr val="71C5E8"/>
      </a:lt2>
      <a:accent1>
        <a:srgbClr val="0085CA"/>
      </a:accent1>
      <a:accent2>
        <a:srgbClr val="00A9E0"/>
      </a:accent2>
      <a:accent3>
        <a:srgbClr val="B9D9EB"/>
      </a:accent3>
      <a:accent4>
        <a:srgbClr val="5B7F95"/>
      </a:accent4>
      <a:accent5>
        <a:srgbClr val="888B8D"/>
      </a:accent5>
      <a:accent6>
        <a:srgbClr val="B1B3B3"/>
      </a:accent6>
      <a:hlink>
        <a:srgbClr val="77BC1F"/>
      </a:hlink>
      <a:folHlink>
        <a:srgbClr val="00C4B3"/>
      </a:folHlink>
    </a:clrScheme>
    <a:fontScheme name="Medtronic">
      <a:majorFont>
        <a:latin typeface="Effra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t" anchorCtr="0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115888" indent="-115888">
          <a:lnSpc>
            <a:spcPts val="1900"/>
          </a:lnSpc>
          <a:buFont typeface="Wingdings" charset="2"/>
          <a:buChar char="§"/>
          <a:defRPr sz="1600" dirty="0" smtClean="0">
            <a:latin typeface="Effra"/>
            <a:cs typeface="Effr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dt_ppt_bas_std_lt_160325" id="{A22C4B61-FEF1-4ADB-86F5-3271D8904EF3}" vid="{77179D29-17A4-48AF-A663-26C7348CEC3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CP2-Basic-Pacing-Concepts-2012-BRANDED</Template>
  <TotalTime>0</TotalTime>
  <Words>1261</Words>
  <Application>Microsoft Office PowerPoint</Application>
  <PresentationFormat>Custom</PresentationFormat>
  <Paragraphs>254</Paragraphs>
  <Slides>47</Slides>
  <Notes>8</Notes>
  <HiddenSlides>6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Effra</vt:lpstr>
      <vt:lpstr>Calibri</vt:lpstr>
      <vt:lpstr>Wingdings</vt:lpstr>
      <vt:lpstr>Lucida Grande</vt:lpstr>
      <vt:lpstr>Effra Light</vt:lpstr>
      <vt:lpstr>Arial</vt:lpstr>
      <vt:lpstr>CP2-Basic-Pacing-Concepts-2012-BRANDED</vt:lpstr>
      <vt:lpstr>Title Divider Lt Std</vt:lpstr>
      <vt:lpstr>Design Lt Std</vt:lpstr>
      <vt:lpstr>mdt_ppt_bas_std_lt_160325</vt:lpstr>
      <vt:lpstr>PowerPoint Presentation</vt:lpstr>
      <vt:lpstr>Τα βηματα της εμφυτευσησ ενοσ βηματοδοτη</vt:lpstr>
      <vt:lpstr>PowerPoint Presentation</vt:lpstr>
      <vt:lpstr>Τοπικη αναισθησια</vt:lpstr>
      <vt:lpstr>Προσβαση σε φλεβα</vt:lpstr>
      <vt:lpstr>Προσβαση σε φλεβα Παρασκευη κεφαλικησ  φλεβασ      </vt:lpstr>
      <vt:lpstr>Προσβαση σε φλεβα Παρασκευη κεφαλικησ  φλεβασ</vt:lpstr>
      <vt:lpstr>Προσβαση σε φλεβα Παρασκευη κεφαλικησ  φλεβασ</vt:lpstr>
      <vt:lpstr>Προσβαση σε φλεβα Παρακεντηση υποκλειδιου φλεβασ </vt:lpstr>
      <vt:lpstr>Προσβαση σε φλεβα Παρακεντηση υποκλειδιου φλεβασ– ακτινοσκοπιση </vt:lpstr>
      <vt:lpstr>Venous access Subclavian puncture </vt:lpstr>
      <vt:lpstr>Προσβαση σε φλεβα Παρακεντηση υποκλειδιου φλεβασ </vt:lpstr>
      <vt:lpstr>Προσβαση σε φλεβα Παρακεντηση υποκλειδιου φλεβασ </vt:lpstr>
      <vt:lpstr>Προσβαση σε φλεβα Παρακεντηση υποκλειδιου φλεβασ </vt:lpstr>
      <vt:lpstr>Προσβαση σε φλεβα Παρακεντηση υποκλειδιου φλεβασ – τοποθετηση οδηγου συρματοσ στην φλεβα </vt:lpstr>
      <vt:lpstr>Προσβαση σε φλεβα Παρακεντηση υποκλειδιου φλεβασ </vt:lpstr>
      <vt:lpstr>Προσβαση σε φλεβα εισαγωγη υποκλειδιου θηκαριου </vt:lpstr>
      <vt:lpstr>Venous access Puncture-sheath-guidewire combinations </vt:lpstr>
      <vt:lpstr>Προσβαση σε φλεβα επιλογη μεγεθουσ θηκαριου   η πληροφορια αναγραφεται πισω απο την συσκευασια του ηλεκτροδιου </vt:lpstr>
      <vt:lpstr>Εμφυτευση ηλεκτροδιου τυποι ηλεκτροδιων -  χωροσ τοποθετησησ   </vt:lpstr>
      <vt:lpstr>Εμφυτευση ηλεκτροδιου τυπου ηλεκτροδιων - Παραδειγματα τοποθετησησ   </vt:lpstr>
      <vt:lpstr>Knowledge  check       </vt:lpstr>
      <vt:lpstr>Knowledge  check       </vt:lpstr>
      <vt:lpstr>Knowledge  check       </vt:lpstr>
      <vt:lpstr>Εμφυτευση ηλεκτροδιου Ηλεκτροδιο δεξιασ κοιλιασ    </vt:lpstr>
      <vt:lpstr>Εμφυτευση ηλεκτροδιου Ηλεκτροδιο δεξιασ κοιλιασ    </vt:lpstr>
      <vt:lpstr>Εμφυτευση ηλεκτροδιων  slack – Περισσειασ </vt:lpstr>
      <vt:lpstr>Εμφυτευση ηλεκτροδιων  Τοποθετηση ηλεκτροδιου δεξιου κολπου (Right Atrium) </vt:lpstr>
      <vt:lpstr>Εμφυτευση ηλεκτροδιων  ΒΙΔΩΜΑ ΕΝΕΡΓΗΤΙΚΟΥ ηλεκτροδιοΥ </vt:lpstr>
      <vt:lpstr>ΕΜΦΥΤΕΥΣΗ ΗΛΕΚΤΡΟΔΙΩΝ  ΜΕΓΙστοσ αριθμοσ στροφων για την εκτυλιξη ή το μαζεμα της ελικας του ηλεκτροδιου   </vt:lpstr>
      <vt:lpstr>Δοκιμη ηλεκτροδιων συνδεση των ηλεκτροδιων με τον αναλυτη    </vt:lpstr>
      <vt:lpstr>Δοκιμη ηλεκτροδιων εικονα της οθονησ του αναλυτη 2090    </vt:lpstr>
      <vt:lpstr>Δοκιμη ηλεκτροδιων εικονα της οθονησ του αναλυτη 2090    </vt:lpstr>
      <vt:lpstr>Δοκιμη ηλεκτροδιων εικονα της οθονησ του αναλυτη 2090    </vt:lpstr>
      <vt:lpstr>Δοκιμη ηλεκτροδιων εικονα της οθονησ του αναλυτη 2090    </vt:lpstr>
      <vt:lpstr>Δοκιμη ηλεκτροδιων εικονα της οθονησ του αναλυτη 2090    </vt:lpstr>
      <vt:lpstr>Δοκιμη ηλεκτροδιων εικονα της οθονησ του αναλυτη 2090    </vt:lpstr>
      <vt:lpstr>Δοκιμη ηλεκτροδιων εικονα της οθονησ του αναλυτη 2090    </vt:lpstr>
      <vt:lpstr>Καθηλωση ηλεκτροδιων      </vt:lpstr>
      <vt:lpstr>Καθηλωση ηλεκτροδιων      </vt:lpstr>
      <vt:lpstr>Συνδεση συσκευησ συνδεση ηλεκτροδιων στην κεφαλη ΤΟΥ ΒΗΜΑΤΟΔΟΤΗ       </vt:lpstr>
      <vt:lpstr>Συνδεση συσκευησ συνδεση ηλεκτροδιων στην κεφαλη ΤΟΥ ΒΗΜΑΤΟΔΟΤΗ       </vt:lpstr>
      <vt:lpstr>Συνδεση συσκευησ συνδεση ηλεκτροδιων στην κεφαλη ΤΟΥ ΒΗΜΑΤΟΔΟΤΗ       </vt:lpstr>
      <vt:lpstr>Knowledge  check       </vt:lpstr>
      <vt:lpstr>Κλεισιμο της θηκησ        </vt:lpstr>
      <vt:lpstr>Follow  up after  implant       </vt:lpstr>
      <vt:lpstr>ανακεφαλαιωση</vt:lpstr>
    </vt:vector>
  </TitlesOfParts>
  <Company>Medtronic,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 pacing  review</dc:title>
  <dc:creator>Ocel, Kathleen</dc:creator>
  <cp:keywords>Medtronic Controlled</cp:keywords>
  <cp:lastModifiedBy>Gkambouras, Nikolaos</cp:lastModifiedBy>
  <cp:revision>406</cp:revision>
  <cp:lastPrinted>2015-05-01T17:25:26Z</cp:lastPrinted>
  <dcterms:created xsi:type="dcterms:W3CDTF">2016-08-27T01:56:55Z</dcterms:created>
  <dcterms:modified xsi:type="dcterms:W3CDTF">2020-03-16T21:14:02Z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06a49202-5ae7-4715-b9d9-d83a8cf8f54c</vt:lpwstr>
  </property>
  <property fmtid="{D5CDD505-2E9C-101B-9397-08002B2CF9AE}" pid="3" name="Classification">
    <vt:lpwstr>MedtronicControlled</vt:lpwstr>
  </property>
</Properties>
</file>