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0"/>
  </p:notesMasterIdLst>
  <p:sldIdLst>
    <p:sldId id="256" r:id="rId2"/>
    <p:sldId id="289" r:id="rId3"/>
    <p:sldId id="286" r:id="rId4"/>
    <p:sldId id="264" r:id="rId5"/>
    <p:sldId id="287" r:id="rId6"/>
    <p:sldId id="288" r:id="rId7"/>
    <p:sldId id="285" r:id="rId8"/>
    <p:sldId id="284" r:id="rId9"/>
    <p:sldId id="290" r:id="rId10"/>
    <p:sldId id="292" r:id="rId11"/>
    <p:sldId id="291" r:id="rId12"/>
    <p:sldId id="266" r:id="rId13"/>
    <p:sldId id="293" r:id="rId14"/>
    <p:sldId id="294" r:id="rId15"/>
    <p:sldId id="278" r:id="rId16"/>
    <p:sldId id="281" r:id="rId17"/>
    <p:sldId id="295" r:id="rId18"/>
    <p:sldId id="283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EA41B"/>
    <a:srgbClr val="B1C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3209"/>
  </p:normalViewPr>
  <p:slideViewPr>
    <p:cSldViewPr snapToGrid="0">
      <p:cViewPr varScale="1">
        <p:scale>
          <a:sx n="104" d="100"/>
          <a:sy n="104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B51AB-21EF-46AB-AC71-B87AA897DAC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3E82E1-0F29-4F31-8D62-45390963A511}">
      <dgm:prSet phldrT="[Text]" custT="1"/>
      <dgm:spPr/>
      <dgm:t>
        <a:bodyPr/>
        <a:lstStyle/>
        <a:p>
          <a:r>
            <a:rPr lang="el-GR" sz="900" dirty="0"/>
            <a:t>Προγράμματα</a:t>
          </a:r>
          <a:endParaRPr lang="en-GB" sz="900" dirty="0"/>
        </a:p>
      </dgm:t>
    </dgm:pt>
    <dgm:pt modelId="{6E204CF7-39EF-4AB6-8198-68DA50DA8623}" type="parTrans" cxnId="{527E2DAA-7B1A-43C1-9122-DD1719D71E47}">
      <dgm:prSet/>
      <dgm:spPr/>
      <dgm:t>
        <a:bodyPr/>
        <a:lstStyle/>
        <a:p>
          <a:endParaRPr lang="en-GB" sz="2400"/>
        </a:p>
      </dgm:t>
    </dgm:pt>
    <dgm:pt modelId="{1EA6C1E4-E0D5-4053-99B9-3CB6FB93FF51}" type="sibTrans" cxnId="{527E2DAA-7B1A-43C1-9122-DD1719D71E47}">
      <dgm:prSet/>
      <dgm:spPr/>
      <dgm:t>
        <a:bodyPr/>
        <a:lstStyle/>
        <a:p>
          <a:endParaRPr lang="en-GB" sz="2400"/>
        </a:p>
      </dgm:t>
    </dgm:pt>
    <dgm:pt modelId="{D111EC55-9636-4EC6-956E-11013A2D08FD}">
      <dgm:prSet phldrT="[Text]" custT="1"/>
      <dgm:spPr/>
      <dgm:t>
        <a:bodyPr/>
        <a:lstStyle/>
        <a:p>
          <a:r>
            <a:rPr lang="el-GR" sz="900" dirty="0"/>
            <a:t>Μη Τυπική Εκπαίδευση</a:t>
          </a:r>
          <a:endParaRPr lang="en-GB" sz="900" dirty="0"/>
        </a:p>
      </dgm:t>
    </dgm:pt>
    <dgm:pt modelId="{3BF7620B-C2A3-478C-855B-078994DEC69B}" type="parTrans" cxnId="{23BDDA14-2C6B-4B4F-8BF5-2A6062BF0F65}">
      <dgm:prSet custT="1"/>
      <dgm:spPr/>
      <dgm:t>
        <a:bodyPr/>
        <a:lstStyle/>
        <a:p>
          <a:endParaRPr lang="en-GB" sz="800"/>
        </a:p>
      </dgm:t>
    </dgm:pt>
    <dgm:pt modelId="{28D3B9CB-6555-45C6-9697-5BEA776A8CF8}" type="sibTrans" cxnId="{23BDDA14-2C6B-4B4F-8BF5-2A6062BF0F65}">
      <dgm:prSet/>
      <dgm:spPr/>
      <dgm:t>
        <a:bodyPr/>
        <a:lstStyle/>
        <a:p>
          <a:endParaRPr lang="en-GB" sz="2400"/>
        </a:p>
      </dgm:t>
    </dgm:pt>
    <dgm:pt modelId="{A8315B48-DA17-4003-9A4A-1C764D5EFE2E}">
      <dgm:prSet phldrT="[Text]" custT="1"/>
      <dgm:spPr/>
      <dgm:t>
        <a:bodyPr/>
        <a:lstStyle/>
        <a:p>
          <a:r>
            <a:rPr lang="el-GR" sz="900" dirty="0"/>
            <a:t>Κέντρα Επιμόρφωσης</a:t>
          </a:r>
          <a:endParaRPr lang="en-GB" sz="900" dirty="0"/>
        </a:p>
      </dgm:t>
    </dgm:pt>
    <dgm:pt modelId="{AA5304BA-7FC7-4D26-BF88-07A918321A9F}" type="parTrans" cxnId="{551A890D-315B-4C9A-AE99-0518AC39E7F5}">
      <dgm:prSet custT="1"/>
      <dgm:spPr/>
      <dgm:t>
        <a:bodyPr/>
        <a:lstStyle/>
        <a:p>
          <a:endParaRPr lang="en-GB" sz="800"/>
        </a:p>
      </dgm:t>
    </dgm:pt>
    <dgm:pt modelId="{66BFE0A8-799D-4C8C-9F6F-96740F59455C}" type="sibTrans" cxnId="{551A890D-315B-4C9A-AE99-0518AC39E7F5}">
      <dgm:prSet/>
      <dgm:spPr/>
      <dgm:t>
        <a:bodyPr/>
        <a:lstStyle/>
        <a:p>
          <a:endParaRPr lang="en-GB" sz="2400"/>
        </a:p>
      </dgm:t>
    </dgm:pt>
    <dgm:pt modelId="{BDCF8144-D9B8-4E33-AAA1-EAB5097AA2BB}">
      <dgm:prSet phldrT="[Text]" custT="1"/>
      <dgm:spPr/>
      <dgm:t>
        <a:bodyPr/>
        <a:lstStyle/>
        <a:p>
          <a:r>
            <a:rPr lang="el-GR" sz="900" dirty="0"/>
            <a:t>Πιστοποίηση</a:t>
          </a:r>
          <a:endParaRPr lang="en-GB" sz="900" dirty="0"/>
        </a:p>
      </dgm:t>
    </dgm:pt>
    <dgm:pt modelId="{92D28661-B73D-48D5-8A06-21B8715579F8}" type="parTrans" cxnId="{B8F8DCB4-88B9-4340-B64F-AE1090609465}">
      <dgm:prSet custT="1"/>
      <dgm:spPr/>
      <dgm:t>
        <a:bodyPr/>
        <a:lstStyle/>
        <a:p>
          <a:endParaRPr lang="en-GB" sz="800"/>
        </a:p>
      </dgm:t>
    </dgm:pt>
    <dgm:pt modelId="{A75D06D1-129E-460B-ADF1-3283559A4A1F}" type="sibTrans" cxnId="{B8F8DCB4-88B9-4340-B64F-AE1090609465}">
      <dgm:prSet/>
      <dgm:spPr/>
      <dgm:t>
        <a:bodyPr/>
        <a:lstStyle/>
        <a:p>
          <a:endParaRPr lang="en-GB" sz="2400"/>
        </a:p>
      </dgm:t>
    </dgm:pt>
    <dgm:pt modelId="{4F79D0BA-F6F4-44A3-8682-EE31FB2920D3}">
      <dgm:prSet phldrT="[Text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Curricula</a:t>
          </a:r>
        </a:p>
      </dgm:t>
    </dgm:pt>
    <dgm:pt modelId="{92F50F56-1DC9-40A9-943E-133430BB6B4F}" type="parTrans" cxnId="{8EA04B1D-DB2F-4976-A8AD-D9D9520CDE15}">
      <dgm:prSet custT="1"/>
      <dgm:spPr/>
      <dgm:t>
        <a:bodyPr/>
        <a:lstStyle/>
        <a:p>
          <a:endParaRPr lang="en-GB" sz="800"/>
        </a:p>
      </dgm:t>
    </dgm:pt>
    <dgm:pt modelId="{9D0D4EA8-FBF2-4ECE-AF20-B560DF803A18}" type="sibTrans" cxnId="{8EA04B1D-DB2F-4976-A8AD-D9D9520CDE15}">
      <dgm:prSet/>
      <dgm:spPr/>
      <dgm:t>
        <a:bodyPr/>
        <a:lstStyle/>
        <a:p>
          <a:endParaRPr lang="en-GB" sz="2400"/>
        </a:p>
      </dgm:t>
    </dgm:pt>
    <dgm:pt modelId="{B84852B5-64AB-415A-8911-C595E6FB6731}">
      <dgm:prSet phldrT="[Text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Syllabus</a:t>
          </a:r>
        </a:p>
      </dgm:t>
    </dgm:pt>
    <dgm:pt modelId="{62009CF9-4FA7-403F-9CE7-6E55E56C355E}" type="parTrans" cxnId="{18036B32-9C85-4066-9F85-B244C08B97DE}">
      <dgm:prSet custT="1"/>
      <dgm:spPr/>
      <dgm:t>
        <a:bodyPr/>
        <a:lstStyle/>
        <a:p>
          <a:endParaRPr lang="en-GB" sz="800"/>
        </a:p>
      </dgm:t>
    </dgm:pt>
    <dgm:pt modelId="{5B304842-2F8D-4A25-99AA-50994C905709}" type="sibTrans" cxnId="{18036B32-9C85-4066-9F85-B244C08B97DE}">
      <dgm:prSet/>
      <dgm:spPr/>
      <dgm:t>
        <a:bodyPr/>
        <a:lstStyle/>
        <a:p>
          <a:endParaRPr lang="en-GB" sz="2400"/>
        </a:p>
      </dgm:t>
    </dgm:pt>
    <dgm:pt modelId="{AD8FBD49-CB78-49EA-8DE1-38112405C941}">
      <dgm:prSet phldrT="[Text]" custT="1"/>
      <dgm:spPr/>
      <dgm:t>
        <a:bodyPr/>
        <a:lstStyle/>
        <a:p>
          <a:r>
            <a:rPr lang="el-GR" sz="900" dirty="0"/>
            <a:t>Ευθυγράμμιση Μ.Σ.</a:t>
          </a:r>
          <a:endParaRPr lang="en-GB" sz="900" dirty="0"/>
        </a:p>
      </dgm:t>
    </dgm:pt>
    <dgm:pt modelId="{FDFEDE0F-D0B8-44A9-85C2-96AC5B07EB5E}" type="parTrans" cxnId="{F906EDAB-145C-4C96-BA97-81436291DB5D}">
      <dgm:prSet custT="1"/>
      <dgm:spPr/>
      <dgm:t>
        <a:bodyPr/>
        <a:lstStyle/>
        <a:p>
          <a:endParaRPr lang="en-GB" sz="800"/>
        </a:p>
      </dgm:t>
    </dgm:pt>
    <dgm:pt modelId="{D1C17ED8-6C08-40EA-831C-B19EA4E2EB5A}" type="sibTrans" cxnId="{F906EDAB-145C-4C96-BA97-81436291DB5D}">
      <dgm:prSet/>
      <dgm:spPr/>
      <dgm:t>
        <a:bodyPr/>
        <a:lstStyle/>
        <a:p>
          <a:endParaRPr lang="en-GB" sz="2400"/>
        </a:p>
      </dgm:t>
    </dgm:pt>
    <dgm:pt modelId="{1ED1FB63-6C5B-4596-AB9C-478E2121F96B}">
      <dgm:prSet phldrT="[Text]" custT="1"/>
      <dgm:spPr/>
      <dgm:t>
        <a:bodyPr/>
        <a:lstStyle/>
        <a:p>
          <a:r>
            <a:rPr lang="en-GB" sz="900" dirty="0"/>
            <a:t>E-Learning</a:t>
          </a:r>
        </a:p>
      </dgm:t>
    </dgm:pt>
    <dgm:pt modelId="{185DF22D-2117-4436-AFCF-9BEB697EA87B}" type="parTrans" cxnId="{5C57BAB3-7639-4C97-AECB-EAD2A2C24E59}">
      <dgm:prSet custT="1"/>
      <dgm:spPr/>
      <dgm:t>
        <a:bodyPr/>
        <a:lstStyle/>
        <a:p>
          <a:endParaRPr lang="en-GB" sz="800"/>
        </a:p>
      </dgm:t>
    </dgm:pt>
    <dgm:pt modelId="{279C3CCF-BFC4-400E-9B65-2AFAAEFFA1D2}" type="sibTrans" cxnId="{5C57BAB3-7639-4C97-AECB-EAD2A2C24E59}">
      <dgm:prSet/>
      <dgm:spPr/>
      <dgm:t>
        <a:bodyPr/>
        <a:lstStyle/>
        <a:p>
          <a:endParaRPr lang="en-GB" sz="2400"/>
        </a:p>
      </dgm:t>
    </dgm:pt>
    <dgm:pt modelId="{615635DD-E7A6-4D74-8FB0-671B21A273A9}">
      <dgm:prSet phldrT="[Text]"/>
      <dgm:spPr/>
      <dgm:t>
        <a:bodyPr/>
        <a:lstStyle/>
        <a:p>
          <a:endParaRPr lang="en-GB" sz="2400" dirty="0"/>
        </a:p>
      </dgm:t>
    </dgm:pt>
    <dgm:pt modelId="{6AB944BE-DCE4-4194-A536-A0F15EFCFC37}" type="parTrans" cxnId="{04E9904E-131C-4DD2-A4E9-239063D4CEC2}">
      <dgm:prSet/>
      <dgm:spPr/>
      <dgm:t>
        <a:bodyPr/>
        <a:lstStyle/>
        <a:p>
          <a:endParaRPr lang="en-GB" sz="2400"/>
        </a:p>
      </dgm:t>
    </dgm:pt>
    <dgm:pt modelId="{7ECCD4E7-4BF9-4FB0-B438-DBBD73E214FC}" type="sibTrans" cxnId="{04E9904E-131C-4DD2-A4E9-239063D4CEC2}">
      <dgm:prSet/>
      <dgm:spPr/>
      <dgm:t>
        <a:bodyPr/>
        <a:lstStyle/>
        <a:p>
          <a:endParaRPr lang="en-GB" sz="2400"/>
        </a:p>
      </dgm:t>
    </dgm:pt>
    <dgm:pt modelId="{D6D7DA3B-68F6-4B10-BB00-4F61178B2A3E}" type="pres">
      <dgm:prSet presAssocID="{100B51AB-21EF-46AB-AC71-B87AA897DAC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C71232-8B94-4207-BBCB-1D3206D0EB3B}" type="pres">
      <dgm:prSet presAssocID="{913E82E1-0F29-4F31-8D62-45390963A511}" presName="centerShape" presStyleLbl="node0" presStyleIdx="0" presStyleCnt="1"/>
      <dgm:spPr/>
    </dgm:pt>
    <dgm:pt modelId="{3F175171-5DF5-4B91-B0AC-A1F46942575A}" type="pres">
      <dgm:prSet presAssocID="{3BF7620B-C2A3-478C-855B-078994DEC69B}" presName="parTrans" presStyleLbl="sibTrans2D1" presStyleIdx="0" presStyleCnt="7"/>
      <dgm:spPr/>
    </dgm:pt>
    <dgm:pt modelId="{19D36374-426F-4EAC-BBC8-21CB2E006840}" type="pres">
      <dgm:prSet presAssocID="{3BF7620B-C2A3-478C-855B-078994DEC69B}" presName="connectorText" presStyleLbl="sibTrans2D1" presStyleIdx="0" presStyleCnt="7"/>
      <dgm:spPr/>
    </dgm:pt>
    <dgm:pt modelId="{2526B476-7C9D-44A5-8C96-ED20C46F43A1}" type="pres">
      <dgm:prSet presAssocID="{D111EC55-9636-4EC6-956E-11013A2D08FD}" presName="node" presStyleLbl="node1" presStyleIdx="0" presStyleCnt="7">
        <dgm:presLayoutVars>
          <dgm:bulletEnabled val="1"/>
        </dgm:presLayoutVars>
      </dgm:prSet>
      <dgm:spPr/>
    </dgm:pt>
    <dgm:pt modelId="{83D173DF-F670-4BB5-B765-E48EC1B2461E}" type="pres">
      <dgm:prSet presAssocID="{AA5304BA-7FC7-4D26-BF88-07A918321A9F}" presName="parTrans" presStyleLbl="sibTrans2D1" presStyleIdx="1" presStyleCnt="7"/>
      <dgm:spPr/>
    </dgm:pt>
    <dgm:pt modelId="{EA7DE95D-136C-489B-B718-D3CAC29E24AE}" type="pres">
      <dgm:prSet presAssocID="{AA5304BA-7FC7-4D26-BF88-07A918321A9F}" presName="connectorText" presStyleLbl="sibTrans2D1" presStyleIdx="1" presStyleCnt="7"/>
      <dgm:spPr/>
    </dgm:pt>
    <dgm:pt modelId="{ACAFF17A-4EA4-4398-9054-025F040DB868}" type="pres">
      <dgm:prSet presAssocID="{A8315B48-DA17-4003-9A4A-1C764D5EFE2E}" presName="node" presStyleLbl="node1" presStyleIdx="1" presStyleCnt="7">
        <dgm:presLayoutVars>
          <dgm:bulletEnabled val="1"/>
        </dgm:presLayoutVars>
      </dgm:prSet>
      <dgm:spPr/>
    </dgm:pt>
    <dgm:pt modelId="{03695B51-DAFE-4E30-B02E-46217BE1DC4A}" type="pres">
      <dgm:prSet presAssocID="{92D28661-B73D-48D5-8A06-21B8715579F8}" presName="parTrans" presStyleLbl="sibTrans2D1" presStyleIdx="2" presStyleCnt="7"/>
      <dgm:spPr/>
    </dgm:pt>
    <dgm:pt modelId="{F432B2F8-371A-473F-9E5C-8A30363CA1FB}" type="pres">
      <dgm:prSet presAssocID="{92D28661-B73D-48D5-8A06-21B8715579F8}" presName="connectorText" presStyleLbl="sibTrans2D1" presStyleIdx="2" presStyleCnt="7"/>
      <dgm:spPr/>
    </dgm:pt>
    <dgm:pt modelId="{290D0898-65CD-41FC-A401-0A847B6B28EB}" type="pres">
      <dgm:prSet presAssocID="{BDCF8144-D9B8-4E33-AAA1-EAB5097AA2BB}" presName="node" presStyleLbl="node1" presStyleIdx="2" presStyleCnt="7">
        <dgm:presLayoutVars>
          <dgm:bulletEnabled val="1"/>
        </dgm:presLayoutVars>
      </dgm:prSet>
      <dgm:spPr/>
    </dgm:pt>
    <dgm:pt modelId="{4925FFD6-E0E5-422A-9B00-F6F7F02C57E2}" type="pres">
      <dgm:prSet presAssocID="{92F50F56-1DC9-40A9-943E-133430BB6B4F}" presName="parTrans" presStyleLbl="sibTrans2D1" presStyleIdx="3" presStyleCnt="7"/>
      <dgm:spPr/>
    </dgm:pt>
    <dgm:pt modelId="{F9F246FF-4C48-439A-8D5A-75A588EC9CED}" type="pres">
      <dgm:prSet presAssocID="{92F50F56-1DC9-40A9-943E-133430BB6B4F}" presName="connectorText" presStyleLbl="sibTrans2D1" presStyleIdx="3" presStyleCnt="7"/>
      <dgm:spPr/>
    </dgm:pt>
    <dgm:pt modelId="{22F0E9E9-8EB7-4F28-88AD-E5B8DF433D72}" type="pres">
      <dgm:prSet presAssocID="{4F79D0BA-F6F4-44A3-8682-EE31FB2920D3}" presName="node" presStyleLbl="node1" presStyleIdx="3" presStyleCnt="7">
        <dgm:presLayoutVars>
          <dgm:bulletEnabled val="1"/>
        </dgm:presLayoutVars>
      </dgm:prSet>
      <dgm:spPr>
        <a:xfrm>
          <a:off x="3177385" y="4004805"/>
          <a:ext cx="1450362" cy="1450362"/>
        </a:xfrm>
        <a:prstGeom prst="ellipse">
          <a:avLst/>
        </a:prstGeom>
      </dgm:spPr>
    </dgm:pt>
    <dgm:pt modelId="{BEFD0759-FCEF-4FD8-8F3E-EEB249A2B26F}" type="pres">
      <dgm:prSet presAssocID="{62009CF9-4FA7-403F-9CE7-6E55E56C355E}" presName="parTrans" presStyleLbl="sibTrans2D1" presStyleIdx="4" presStyleCnt="7"/>
      <dgm:spPr/>
    </dgm:pt>
    <dgm:pt modelId="{CDF68EAD-BB15-47FF-BE61-BE06EABF7859}" type="pres">
      <dgm:prSet presAssocID="{62009CF9-4FA7-403F-9CE7-6E55E56C355E}" presName="connectorText" presStyleLbl="sibTrans2D1" presStyleIdx="4" presStyleCnt="7"/>
      <dgm:spPr/>
    </dgm:pt>
    <dgm:pt modelId="{016F3BA3-726F-4656-90B8-8134A458DBF9}" type="pres">
      <dgm:prSet presAssocID="{B84852B5-64AB-415A-8911-C595E6FB6731}" presName="node" presStyleLbl="node1" presStyleIdx="4" presStyleCnt="7">
        <dgm:presLayoutVars>
          <dgm:bulletEnabled val="1"/>
        </dgm:presLayoutVars>
      </dgm:prSet>
      <dgm:spPr>
        <a:xfrm>
          <a:off x="1351181" y="4004805"/>
          <a:ext cx="1450362" cy="1450362"/>
        </a:xfrm>
        <a:prstGeom prst="ellipse">
          <a:avLst/>
        </a:prstGeom>
      </dgm:spPr>
    </dgm:pt>
    <dgm:pt modelId="{55299FF5-92C2-43F1-8065-516B57E2DA0D}" type="pres">
      <dgm:prSet presAssocID="{FDFEDE0F-D0B8-44A9-85C2-96AC5B07EB5E}" presName="parTrans" presStyleLbl="sibTrans2D1" presStyleIdx="5" presStyleCnt="7"/>
      <dgm:spPr/>
    </dgm:pt>
    <dgm:pt modelId="{C3A9A2EF-2304-44E2-A3DC-52CA7C648EA1}" type="pres">
      <dgm:prSet presAssocID="{FDFEDE0F-D0B8-44A9-85C2-96AC5B07EB5E}" presName="connectorText" presStyleLbl="sibTrans2D1" presStyleIdx="5" presStyleCnt="7"/>
      <dgm:spPr/>
    </dgm:pt>
    <dgm:pt modelId="{BAEFA400-EED9-473B-88C6-A0A18F2642EC}" type="pres">
      <dgm:prSet presAssocID="{AD8FBD49-CB78-49EA-8DE1-38112405C941}" presName="node" presStyleLbl="node1" presStyleIdx="5" presStyleCnt="7">
        <dgm:presLayoutVars>
          <dgm:bulletEnabled val="1"/>
        </dgm:presLayoutVars>
      </dgm:prSet>
      <dgm:spPr/>
    </dgm:pt>
    <dgm:pt modelId="{07465483-934D-4A67-826A-54B4058730CF}" type="pres">
      <dgm:prSet presAssocID="{185DF22D-2117-4436-AFCF-9BEB697EA87B}" presName="parTrans" presStyleLbl="sibTrans2D1" presStyleIdx="6" presStyleCnt="7"/>
      <dgm:spPr/>
    </dgm:pt>
    <dgm:pt modelId="{F7BEDEA2-92FF-415A-A214-2A745A1735EE}" type="pres">
      <dgm:prSet presAssocID="{185DF22D-2117-4436-AFCF-9BEB697EA87B}" presName="connectorText" presStyleLbl="sibTrans2D1" presStyleIdx="6" presStyleCnt="7"/>
      <dgm:spPr/>
    </dgm:pt>
    <dgm:pt modelId="{C2A29EDC-DB7E-49B9-9FB5-CF6ECED95E75}" type="pres">
      <dgm:prSet presAssocID="{1ED1FB63-6C5B-4596-AB9C-478E2121F96B}" presName="node" presStyleLbl="node1" presStyleIdx="6" presStyleCnt="7">
        <dgm:presLayoutVars>
          <dgm:bulletEnabled val="1"/>
        </dgm:presLayoutVars>
      </dgm:prSet>
      <dgm:spPr/>
    </dgm:pt>
  </dgm:ptLst>
  <dgm:cxnLst>
    <dgm:cxn modelId="{551A890D-315B-4C9A-AE99-0518AC39E7F5}" srcId="{913E82E1-0F29-4F31-8D62-45390963A511}" destId="{A8315B48-DA17-4003-9A4A-1C764D5EFE2E}" srcOrd="1" destOrd="0" parTransId="{AA5304BA-7FC7-4D26-BF88-07A918321A9F}" sibTransId="{66BFE0A8-799D-4C8C-9F6F-96740F59455C}"/>
    <dgm:cxn modelId="{23BDDA14-2C6B-4B4F-8BF5-2A6062BF0F65}" srcId="{913E82E1-0F29-4F31-8D62-45390963A511}" destId="{D111EC55-9636-4EC6-956E-11013A2D08FD}" srcOrd="0" destOrd="0" parTransId="{3BF7620B-C2A3-478C-855B-078994DEC69B}" sibTransId="{28D3B9CB-6555-45C6-9697-5BEA776A8CF8}"/>
    <dgm:cxn modelId="{8EA04B1D-DB2F-4976-A8AD-D9D9520CDE15}" srcId="{913E82E1-0F29-4F31-8D62-45390963A511}" destId="{4F79D0BA-F6F4-44A3-8682-EE31FB2920D3}" srcOrd="3" destOrd="0" parTransId="{92F50F56-1DC9-40A9-943E-133430BB6B4F}" sibTransId="{9D0D4EA8-FBF2-4ECE-AF20-B560DF803A18}"/>
    <dgm:cxn modelId="{D3969A29-1C92-4736-A999-19602BC42340}" type="presOf" srcId="{62009CF9-4FA7-403F-9CE7-6E55E56C355E}" destId="{CDF68EAD-BB15-47FF-BE61-BE06EABF7859}" srcOrd="1" destOrd="0" presId="urn:microsoft.com/office/officeart/2005/8/layout/radial5"/>
    <dgm:cxn modelId="{18036B32-9C85-4066-9F85-B244C08B97DE}" srcId="{913E82E1-0F29-4F31-8D62-45390963A511}" destId="{B84852B5-64AB-415A-8911-C595E6FB6731}" srcOrd="4" destOrd="0" parTransId="{62009CF9-4FA7-403F-9CE7-6E55E56C355E}" sibTransId="{5B304842-2F8D-4A25-99AA-50994C905709}"/>
    <dgm:cxn modelId="{E8B81133-129C-4394-BA95-E2393C3FD2FB}" type="presOf" srcId="{4F79D0BA-F6F4-44A3-8682-EE31FB2920D3}" destId="{22F0E9E9-8EB7-4F28-88AD-E5B8DF433D72}" srcOrd="0" destOrd="0" presId="urn:microsoft.com/office/officeart/2005/8/layout/radial5"/>
    <dgm:cxn modelId="{AEDAE637-0D8B-447D-87E7-0BA52018AC96}" type="presOf" srcId="{92D28661-B73D-48D5-8A06-21B8715579F8}" destId="{03695B51-DAFE-4E30-B02E-46217BE1DC4A}" srcOrd="0" destOrd="0" presId="urn:microsoft.com/office/officeart/2005/8/layout/radial5"/>
    <dgm:cxn modelId="{F0AE403D-1425-40CA-9059-5715944AEB4C}" type="presOf" srcId="{92D28661-B73D-48D5-8A06-21B8715579F8}" destId="{F432B2F8-371A-473F-9E5C-8A30363CA1FB}" srcOrd="1" destOrd="0" presId="urn:microsoft.com/office/officeart/2005/8/layout/radial5"/>
    <dgm:cxn modelId="{A79EB83F-C6EB-47AC-942D-4CE3C8B61544}" type="presOf" srcId="{3BF7620B-C2A3-478C-855B-078994DEC69B}" destId="{19D36374-426F-4EAC-BBC8-21CB2E006840}" srcOrd="1" destOrd="0" presId="urn:microsoft.com/office/officeart/2005/8/layout/radial5"/>
    <dgm:cxn modelId="{A4502542-2922-4960-A9A4-C698C787507E}" type="presOf" srcId="{BDCF8144-D9B8-4E33-AAA1-EAB5097AA2BB}" destId="{290D0898-65CD-41FC-A401-0A847B6B28EB}" srcOrd="0" destOrd="0" presId="urn:microsoft.com/office/officeart/2005/8/layout/radial5"/>
    <dgm:cxn modelId="{05D6CB47-A0BA-4C26-B3B4-BA4DCD0963D1}" type="presOf" srcId="{185DF22D-2117-4436-AFCF-9BEB697EA87B}" destId="{F7BEDEA2-92FF-415A-A214-2A745A1735EE}" srcOrd="1" destOrd="0" presId="urn:microsoft.com/office/officeart/2005/8/layout/radial5"/>
    <dgm:cxn modelId="{F663A24B-2BDC-4C49-8922-809489EEC3C8}" type="presOf" srcId="{D111EC55-9636-4EC6-956E-11013A2D08FD}" destId="{2526B476-7C9D-44A5-8C96-ED20C46F43A1}" srcOrd="0" destOrd="0" presId="urn:microsoft.com/office/officeart/2005/8/layout/radial5"/>
    <dgm:cxn modelId="{04E9904E-131C-4DD2-A4E9-239063D4CEC2}" srcId="{100B51AB-21EF-46AB-AC71-B87AA897DAC6}" destId="{615635DD-E7A6-4D74-8FB0-671B21A273A9}" srcOrd="1" destOrd="0" parTransId="{6AB944BE-DCE4-4194-A536-A0F15EFCFC37}" sibTransId="{7ECCD4E7-4BF9-4FB0-B438-DBBD73E214FC}"/>
    <dgm:cxn modelId="{4938EE71-B551-4E77-AE81-86A009D27088}" type="presOf" srcId="{92F50F56-1DC9-40A9-943E-133430BB6B4F}" destId="{F9F246FF-4C48-439A-8D5A-75A588EC9CED}" srcOrd="1" destOrd="0" presId="urn:microsoft.com/office/officeart/2005/8/layout/radial5"/>
    <dgm:cxn modelId="{BB0BDE52-0F63-4BCF-974E-FAFEEDF274A1}" type="presOf" srcId="{AA5304BA-7FC7-4D26-BF88-07A918321A9F}" destId="{EA7DE95D-136C-489B-B718-D3CAC29E24AE}" srcOrd="1" destOrd="0" presId="urn:microsoft.com/office/officeart/2005/8/layout/radial5"/>
    <dgm:cxn modelId="{6D23B383-D598-443E-B3D2-EB0D7F07E0EC}" type="presOf" srcId="{B84852B5-64AB-415A-8911-C595E6FB6731}" destId="{016F3BA3-726F-4656-90B8-8134A458DBF9}" srcOrd="0" destOrd="0" presId="urn:microsoft.com/office/officeart/2005/8/layout/radial5"/>
    <dgm:cxn modelId="{5A89C085-6AB1-4F0F-BD42-10CCB0DEB538}" type="presOf" srcId="{3BF7620B-C2A3-478C-855B-078994DEC69B}" destId="{3F175171-5DF5-4B91-B0AC-A1F46942575A}" srcOrd="0" destOrd="0" presId="urn:microsoft.com/office/officeart/2005/8/layout/radial5"/>
    <dgm:cxn modelId="{16927690-C9D1-4A7A-85FA-806F03354348}" type="presOf" srcId="{FDFEDE0F-D0B8-44A9-85C2-96AC5B07EB5E}" destId="{55299FF5-92C2-43F1-8065-516B57E2DA0D}" srcOrd="0" destOrd="0" presId="urn:microsoft.com/office/officeart/2005/8/layout/radial5"/>
    <dgm:cxn modelId="{527E2DAA-7B1A-43C1-9122-DD1719D71E47}" srcId="{100B51AB-21EF-46AB-AC71-B87AA897DAC6}" destId="{913E82E1-0F29-4F31-8D62-45390963A511}" srcOrd="0" destOrd="0" parTransId="{6E204CF7-39EF-4AB6-8198-68DA50DA8623}" sibTransId="{1EA6C1E4-E0D5-4053-99B9-3CB6FB93FF51}"/>
    <dgm:cxn modelId="{F906EDAB-145C-4C96-BA97-81436291DB5D}" srcId="{913E82E1-0F29-4F31-8D62-45390963A511}" destId="{AD8FBD49-CB78-49EA-8DE1-38112405C941}" srcOrd="5" destOrd="0" parTransId="{FDFEDE0F-D0B8-44A9-85C2-96AC5B07EB5E}" sibTransId="{D1C17ED8-6C08-40EA-831C-B19EA4E2EB5A}"/>
    <dgm:cxn modelId="{A4F730AD-8A3B-4CC8-A3F2-13E1D89D8B35}" type="presOf" srcId="{1ED1FB63-6C5B-4596-AB9C-478E2121F96B}" destId="{C2A29EDC-DB7E-49B9-9FB5-CF6ECED95E75}" srcOrd="0" destOrd="0" presId="urn:microsoft.com/office/officeart/2005/8/layout/radial5"/>
    <dgm:cxn modelId="{C111ADAE-6BC6-4EF3-A28D-B5751AB7ED1C}" type="presOf" srcId="{FDFEDE0F-D0B8-44A9-85C2-96AC5B07EB5E}" destId="{C3A9A2EF-2304-44E2-A3DC-52CA7C648EA1}" srcOrd="1" destOrd="0" presId="urn:microsoft.com/office/officeart/2005/8/layout/radial5"/>
    <dgm:cxn modelId="{5C57BAB3-7639-4C97-AECB-EAD2A2C24E59}" srcId="{913E82E1-0F29-4F31-8D62-45390963A511}" destId="{1ED1FB63-6C5B-4596-AB9C-478E2121F96B}" srcOrd="6" destOrd="0" parTransId="{185DF22D-2117-4436-AFCF-9BEB697EA87B}" sibTransId="{279C3CCF-BFC4-400E-9B65-2AFAAEFFA1D2}"/>
    <dgm:cxn modelId="{B8F8DCB4-88B9-4340-B64F-AE1090609465}" srcId="{913E82E1-0F29-4F31-8D62-45390963A511}" destId="{BDCF8144-D9B8-4E33-AAA1-EAB5097AA2BB}" srcOrd="2" destOrd="0" parTransId="{92D28661-B73D-48D5-8A06-21B8715579F8}" sibTransId="{A75D06D1-129E-460B-ADF1-3283559A4A1F}"/>
    <dgm:cxn modelId="{F7217AB7-6620-4D5C-8F63-F73D134E6D80}" type="presOf" srcId="{185DF22D-2117-4436-AFCF-9BEB697EA87B}" destId="{07465483-934D-4A67-826A-54B4058730CF}" srcOrd="0" destOrd="0" presId="urn:microsoft.com/office/officeart/2005/8/layout/radial5"/>
    <dgm:cxn modelId="{77B433C8-DAB2-4516-82C6-B8E0716013DF}" type="presOf" srcId="{A8315B48-DA17-4003-9A4A-1C764D5EFE2E}" destId="{ACAFF17A-4EA4-4398-9054-025F040DB868}" srcOrd="0" destOrd="0" presId="urn:microsoft.com/office/officeart/2005/8/layout/radial5"/>
    <dgm:cxn modelId="{B45D59C9-6DF6-4A7B-975A-5C78AFAE5BB7}" type="presOf" srcId="{AD8FBD49-CB78-49EA-8DE1-38112405C941}" destId="{BAEFA400-EED9-473B-88C6-A0A18F2642EC}" srcOrd="0" destOrd="0" presId="urn:microsoft.com/office/officeart/2005/8/layout/radial5"/>
    <dgm:cxn modelId="{A2FCCBCA-5DBF-4BAC-9125-A3A9EB0BA6AB}" type="presOf" srcId="{913E82E1-0F29-4F31-8D62-45390963A511}" destId="{F9C71232-8B94-4207-BBCB-1D3206D0EB3B}" srcOrd="0" destOrd="0" presId="urn:microsoft.com/office/officeart/2005/8/layout/radial5"/>
    <dgm:cxn modelId="{136660D3-4325-4A81-8446-95FD3915BDD7}" type="presOf" srcId="{62009CF9-4FA7-403F-9CE7-6E55E56C355E}" destId="{BEFD0759-FCEF-4FD8-8F3E-EEB249A2B26F}" srcOrd="0" destOrd="0" presId="urn:microsoft.com/office/officeart/2005/8/layout/radial5"/>
    <dgm:cxn modelId="{6C189FDC-213C-45D8-B2E7-525005C78CF0}" type="presOf" srcId="{AA5304BA-7FC7-4D26-BF88-07A918321A9F}" destId="{83D173DF-F670-4BB5-B765-E48EC1B2461E}" srcOrd="0" destOrd="0" presId="urn:microsoft.com/office/officeart/2005/8/layout/radial5"/>
    <dgm:cxn modelId="{98C842F2-41E7-4943-A78A-F049675562B4}" type="presOf" srcId="{92F50F56-1DC9-40A9-943E-133430BB6B4F}" destId="{4925FFD6-E0E5-422A-9B00-F6F7F02C57E2}" srcOrd="0" destOrd="0" presId="urn:microsoft.com/office/officeart/2005/8/layout/radial5"/>
    <dgm:cxn modelId="{5C21EDF4-3BFE-4E2A-A541-A8D1D09F329E}" type="presOf" srcId="{100B51AB-21EF-46AB-AC71-B87AA897DAC6}" destId="{D6D7DA3B-68F6-4B10-BB00-4F61178B2A3E}" srcOrd="0" destOrd="0" presId="urn:microsoft.com/office/officeart/2005/8/layout/radial5"/>
    <dgm:cxn modelId="{C023ACA2-CEF9-4B5D-B46A-848F2A2727BF}" type="presParOf" srcId="{D6D7DA3B-68F6-4B10-BB00-4F61178B2A3E}" destId="{F9C71232-8B94-4207-BBCB-1D3206D0EB3B}" srcOrd="0" destOrd="0" presId="urn:microsoft.com/office/officeart/2005/8/layout/radial5"/>
    <dgm:cxn modelId="{4C137FD7-B992-4C09-9508-A22462CF3105}" type="presParOf" srcId="{D6D7DA3B-68F6-4B10-BB00-4F61178B2A3E}" destId="{3F175171-5DF5-4B91-B0AC-A1F46942575A}" srcOrd="1" destOrd="0" presId="urn:microsoft.com/office/officeart/2005/8/layout/radial5"/>
    <dgm:cxn modelId="{A82A904C-A7FA-4589-B94F-C7FB3FB62182}" type="presParOf" srcId="{3F175171-5DF5-4B91-B0AC-A1F46942575A}" destId="{19D36374-426F-4EAC-BBC8-21CB2E006840}" srcOrd="0" destOrd="0" presId="urn:microsoft.com/office/officeart/2005/8/layout/radial5"/>
    <dgm:cxn modelId="{E723813A-DF76-4B42-AE55-013FB93C43AA}" type="presParOf" srcId="{D6D7DA3B-68F6-4B10-BB00-4F61178B2A3E}" destId="{2526B476-7C9D-44A5-8C96-ED20C46F43A1}" srcOrd="2" destOrd="0" presId="urn:microsoft.com/office/officeart/2005/8/layout/radial5"/>
    <dgm:cxn modelId="{0A8D7094-17E0-4C07-9E52-1947D134E707}" type="presParOf" srcId="{D6D7DA3B-68F6-4B10-BB00-4F61178B2A3E}" destId="{83D173DF-F670-4BB5-B765-E48EC1B2461E}" srcOrd="3" destOrd="0" presId="urn:microsoft.com/office/officeart/2005/8/layout/radial5"/>
    <dgm:cxn modelId="{A8DB5415-C528-404B-98B6-05F887D1D7AD}" type="presParOf" srcId="{83D173DF-F670-4BB5-B765-E48EC1B2461E}" destId="{EA7DE95D-136C-489B-B718-D3CAC29E24AE}" srcOrd="0" destOrd="0" presId="urn:microsoft.com/office/officeart/2005/8/layout/radial5"/>
    <dgm:cxn modelId="{7EEE5CAD-C496-479F-8025-666823F4ACD9}" type="presParOf" srcId="{D6D7DA3B-68F6-4B10-BB00-4F61178B2A3E}" destId="{ACAFF17A-4EA4-4398-9054-025F040DB868}" srcOrd="4" destOrd="0" presId="urn:microsoft.com/office/officeart/2005/8/layout/radial5"/>
    <dgm:cxn modelId="{F36D301B-DAC8-4117-87BF-41EF11CC8D8B}" type="presParOf" srcId="{D6D7DA3B-68F6-4B10-BB00-4F61178B2A3E}" destId="{03695B51-DAFE-4E30-B02E-46217BE1DC4A}" srcOrd="5" destOrd="0" presId="urn:microsoft.com/office/officeart/2005/8/layout/radial5"/>
    <dgm:cxn modelId="{F06988FE-1686-4F98-A383-6DAB9F6ADF56}" type="presParOf" srcId="{03695B51-DAFE-4E30-B02E-46217BE1DC4A}" destId="{F432B2F8-371A-473F-9E5C-8A30363CA1FB}" srcOrd="0" destOrd="0" presId="urn:microsoft.com/office/officeart/2005/8/layout/radial5"/>
    <dgm:cxn modelId="{B9BB196E-C9DA-462A-A63C-A7CBEFD39F57}" type="presParOf" srcId="{D6D7DA3B-68F6-4B10-BB00-4F61178B2A3E}" destId="{290D0898-65CD-41FC-A401-0A847B6B28EB}" srcOrd="6" destOrd="0" presId="urn:microsoft.com/office/officeart/2005/8/layout/radial5"/>
    <dgm:cxn modelId="{DFD680C9-DDE1-4CD6-A3E6-BC9F23550666}" type="presParOf" srcId="{D6D7DA3B-68F6-4B10-BB00-4F61178B2A3E}" destId="{4925FFD6-E0E5-422A-9B00-F6F7F02C57E2}" srcOrd="7" destOrd="0" presId="urn:microsoft.com/office/officeart/2005/8/layout/radial5"/>
    <dgm:cxn modelId="{5D5EF3E0-4E4A-4A35-9E8F-368D55B4DEA2}" type="presParOf" srcId="{4925FFD6-E0E5-422A-9B00-F6F7F02C57E2}" destId="{F9F246FF-4C48-439A-8D5A-75A588EC9CED}" srcOrd="0" destOrd="0" presId="urn:microsoft.com/office/officeart/2005/8/layout/radial5"/>
    <dgm:cxn modelId="{5A83C688-2B62-46E6-8A4D-1B407AD54238}" type="presParOf" srcId="{D6D7DA3B-68F6-4B10-BB00-4F61178B2A3E}" destId="{22F0E9E9-8EB7-4F28-88AD-E5B8DF433D72}" srcOrd="8" destOrd="0" presId="urn:microsoft.com/office/officeart/2005/8/layout/radial5"/>
    <dgm:cxn modelId="{37D4667F-EF82-4781-A513-BD3318FE9B69}" type="presParOf" srcId="{D6D7DA3B-68F6-4B10-BB00-4F61178B2A3E}" destId="{BEFD0759-FCEF-4FD8-8F3E-EEB249A2B26F}" srcOrd="9" destOrd="0" presId="urn:microsoft.com/office/officeart/2005/8/layout/radial5"/>
    <dgm:cxn modelId="{0C8E5ED9-2BAE-47FB-AFA6-714497705599}" type="presParOf" srcId="{BEFD0759-FCEF-4FD8-8F3E-EEB249A2B26F}" destId="{CDF68EAD-BB15-47FF-BE61-BE06EABF7859}" srcOrd="0" destOrd="0" presId="urn:microsoft.com/office/officeart/2005/8/layout/radial5"/>
    <dgm:cxn modelId="{97222E1C-74FA-4160-B840-D120F120D926}" type="presParOf" srcId="{D6D7DA3B-68F6-4B10-BB00-4F61178B2A3E}" destId="{016F3BA3-726F-4656-90B8-8134A458DBF9}" srcOrd="10" destOrd="0" presId="urn:microsoft.com/office/officeart/2005/8/layout/radial5"/>
    <dgm:cxn modelId="{A0B33DC4-5D0E-4464-9FDB-34CE1C5FD38B}" type="presParOf" srcId="{D6D7DA3B-68F6-4B10-BB00-4F61178B2A3E}" destId="{55299FF5-92C2-43F1-8065-516B57E2DA0D}" srcOrd="11" destOrd="0" presId="urn:microsoft.com/office/officeart/2005/8/layout/radial5"/>
    <dgm:cxn modelId="{286C02E0-4D69-4DAB-9A53-DB0B83CE72DC}" type="presParOf" srcId="{55299FF5-92C2-43F1-8065-516B57E2DA0D}" destId="{C3A9A2EF-2304-44E2-A3DC-52CA7C648EA1}" srcOrd="0" destOrd="0" presId="urn:microsoft.com/office/officeart/2005/8/layout/radial5"/>
    <dgm:cxn modelId="{E6B30431-C7BD-4FED-923E-42FEF6B82978}" type="presParOf" srcId="{D6D7DA3B-68F6-4B10-BB00-4F61178B2A3E}" destId="{BAEFA400-EED9-473B-88C6-A0A18F2642EC}" srcOrd="12" destOrd="0" presId="urn:microsoft.com/office/officeart/2005/8/layout/radial5"/>
    <dgm:cxn modelId="{BD565964-FFE1-48F1-B9BA-8C8F54F4C32B}" type="presParOf" srcId="{D6D7DA3B-68F6-4B10-BB00-4F61178B2A3E}" destId="{07465483-934D-4A67-826A-54B4058730CF}" srcOrd="13" destOrd="0" presId="urn:microsoft.com/office/officeart/2005/8/layout/radial5"/>
    <dgm:cxn modelId="{D42991C7-3E2C-4B59-9790-63469322E47E}" type="presParOf" srcId="{07465483-934D-4A67-826A-54B4058730CF}" destId="{F7BEDEA2-92FF-415A-A214-2A745A1735EE}" srcOrd="0" destOrd="0" presId="urn:microsoft.com/office/officeart/2005/8/layout/radial5"/>
    <dgm:cxn modelId="{AA3BBFD9-E36F-4462-8788-33CE4A07B896}" type="presParOf" srcId="{D6D7DA3B-68F6-4B10-BB00-4F61178B2A3E}" destId="{C2A29EDC-DB7E-49B9-9FB5-CF6ECED95E7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29CFA-8511-4009-B81C-BDCD65D6FE06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 phldr="1"/>
      <dgm:spPr/>
    </dgm:pt>
    <dgm:pt modelId="{26ABA1BC-93DC-4428-9316-E50A68A2BF56}">
      <dgm:prSet phldrT="[Text]"/>
      <dgm:spPr/>
      <dgm:t>
        <a:bodyPr/>
        <a:lstStyle/>
        <a:p>
          <a:r>
            <a:rPr lang="el-GR" dirty="0" err="1"/>
            <a:t>Μάκρο</a:t>
          </a:r>
          <a:r>
            <a:rPr lang="el-GR" dirty="0"/>
            <a:t>-Επίπεδο</a:t>
          </a:r>
        </a:p>
      </dgm:t>
    </dgm:pt>
    <dgm:pt modelId="{726566B6-85B8-4D47-B6DC-2D7737102A2F}" type="parTrans" cxnId="{BA6F0ECD-D592-4059-BE02-0C11D97343FE}">
      <dgm:prSet/>
      <dgm:spPr/>
      <dgm:t>
        <a:bodyPr/>
        <a:lstStyle/>
        <a:p>
          <a:endParaRPr lang="el-GR"/>
        </a:p>
      </dgm:t>
    </dgm:pt>
    <dgm:pt modelId="{9F995B5A-B456-4356-A6B8-D832C4E7FBC5}" type="sibTrans" cxnId="{BA6F0ECD-D592-4059-BE02-0C11D97343FE}">
      <dgm:prSet/>
      <dgm:spPr/>
      <dgm:t>
        <a:bodyPr/>
        <a:lstStyle/>
        <a:p>
          <a:endParaRPr lang="el-GR"/>
        </a:p>
      </dgm:t>
    </dgm:pt>
    <dgm:pt modelId="{7C5D4C6C-0E65-4263-B543-F6FEACA74C90}">
      <dgm:prSet phldrT="[Text]"/>
      <dgm:spPr/>
      <dgm:t>
        <a:bodyPr/>
        <a:lstStyle/>
        <a:p>
          <a:r>
            <a:rPr lang="el-GR" dirty="0"/>
            <a:t>Μέσο-Επίπεδο</a:t>
          </a:r>
        </a:p>
      </dgm:t>
    </dgm:pt>
    <dgm:pt modelId="{DB34147E-635F-405C-9D01-926D1B90958C}" type="parTrans" cxnId="{DA0F4DEF-166E-4DCA-B1FB-6E163B1C2974}">
      <dgm:prSet/>
      <dgm:spPr/>
      <dgm:t>
        <a:bodyPr/>
        <a:lstStyle/>
        <a:p>
          <a:endParaRPr lang="el-GR"/>
        </a:p>
      </dgm:t>
    </dgm:pt>
    <dgm:pt modelId="{E32B3D9F-9380-4213-A2EC-D4F551BE29F9}" type="sibTrans" cxnId="{DA0F4DEF-166E-4DCA-B1FB-6E163B1C2974}">
      <dgm:prSet/>
      <dgm:spPr/>
      <dgm:t>
        <a:bodyPr/>
        <a:lstStyle/>
        <a:p>
          <a:endParaRPr lang="el-GR"/>
        </a:p>
      </dgm:t>
    </dgm:pt>
    <dgm:pt modelId="{C567622E-2A44-4661-846C-6CD9B89E28CC}">
      <dgm:prSet phldrT="[Text]"/>
      <dgm:spPr/>
      <dgm:t>
        <a:bodyPr/>
        <a:lstStyle/>
        <a:p>
          <a:r>
            <a:rPr lang="el-GR" dirty="0" err="1"/>
            <a:t>Μίκρο</a:t>
          </a:r>
          <a:r>
            <a:rPr lang="el-GR" dirty="0"/>
            <a:t>-Επίπεδο</a:t>
          </a:r>
        </a:p>
      </dgm:t>
    </dgm:pt>
    <dgm:pt modelId="{3E3A3E92-DD4A-458D-B3C8-F4C2271E10E4}" type="parTrans" cxnId="{EB0D504C-098B-4201-94F8-7C33CD3882AC}">
      <dgm:prSet/>
      <dgm:spPr/>
      <dgm:t>
        <a:bodyPr/>
        <a:lstStyle/>
        <a:p>
          <a:endParaRPr lang="el-GR"/>
        </a:p>
      </dgm:t>
    </dgm:pt>
    <dgm:pt modelId="{61E4BCBB-FD04-4166-99D3-F3BE46F6B6F6}" type="sibTrans" cxnId="{EB0D504C-098B-4201-94F8-7C33CD3882AC}">
      <dgm:prSet/>
      <dgm:spPr/>
      <dgm:t>
        <a:bodyPr/>
        <a:lstStyle/>
        <a:p>
          <a:endParaRPr lang="el-GR"/>
        </a:p>
      </dgm:t>
    </dgm:pt>
    <dgm:pt modelId="{D92DB57E-75E4-49B0-BD8E-1C15CC816443}" type="pres">
      <dgm:prSet presAssocID="{EF529CFA-8511-4009-B81C-BDCD65D6FE06}" presName="compositeShape" presStyleCnt="0">
        <dgm:presLayoutVars>
          <dgm:dir/>
          <dgm:resizeHandles/>
        </dgm:presLayoutVars>
      </dgm:prSet>
      <dgm:spPr/>
    </dgm:pt>
    <dgm:pt modelId="{DC8AE8ED-4BFB-4284-94CF-1C0DAE920D58}" type="pres">
      <dgm:prSet presAssocID="{EF529CFA-8511-4009-B81C-BDCD65D6FE06}" presName="pyramid" presStyleLbl="node1" presStyleIdx="0" presStyleCnt="1"/>
      <dgm:spPr/>
    </dgm:pt>
    <dgm:pt modelId="{C6A16949-3105-4E62-9693-0C258B34A891}" type="pres">
      <dgm:prSet presAssocID="{EF529CFA-8511-4009-B81C-BDCD65D6FE06}" presName="theList" presStyleCnt="0"/>
      <dgm:spPr/>
    </dgm:pt>
    <dgm:pt modelId="{3E1A18E7-AA31-4EB6-9A70-5D6AD4172D47}" type="pres">
      <dgm:prSet presAssocID="{26ABA1BC-93DC-4428-9316-E50A68A2BF56}" presName="aNode" presStyleLbl="fgAcc1" presStyleIdx="0" presStyleCnt="3">
        <dgm:presLayoutVars>
          <dgm:bulletEnabled val="1"/>
        </dgm:presLayoutVars>
      </dgm:prSet>
      <dgm:spPr/>
    </dgm:pt>
    <dgm:pt modelId="{04CAF568-7C9E-4D2D-BD08-1ECF748C0A96}" type="pres">
      <dgm:prSet presAssocID="{26ABA1BC-93DC-4428-9316-E50A68A2BF56}" presName="aSpace" presStyleCnt="0"/>
      <dgm:spPr/>
    </dgm:pt>
    <dgm:pt modelId="{DC469A5F-37A3-402F-8857-2E280AF2154C}" type="pres">
      <dgm:prSet presAssocID="{7C5D4C6C-0E65-4263-B543-F6FEACA74C90}" presName="aNode" presStyleLbl="fgAcc1" presStyleIdx="1" presStyleCnt="3">
        <dgm:presLayoutVars>
          <dgm:bulletEnabled val="1"/>
        </dgm:presLayoutVars>
      </dgm:prSet>
      <dgm:spPr/>
    </dgm:pt>
    <dgm:pt modelId="{CD71134C-66E3-499F-86EF-A841830916FE}" type="pres">
      <dgm:prSet presAssocID="{7C5D4C6C-0E65-4263-B543-F6FEACA74C90}" presName="aSpace" presStyleCnt="0"/>
      <dgm:spPr/>
    </dgm:pt>
    <dgm:pt modelId="{C406DE23-8CD5-419F-B6B2-4AC4CEB11156}" type="pres">
      <dgm:prSet presAssocID="{C567622E-2A44-4661-846C-6CD9B89E28CC}" presName="aNode" presStyleLbl="fgAcc1" presStyleIdx="2" presStyleCnt="3">
        <dgm:presLayoutVars>
          <dgm:bulletEnabled val="1"/>
        </dgm:presLayoutVars>
      </dgm:prSet>
      <dgm:spPr/>
    </dgm:pt>
    <dgm:pt modelId="{D20C5368-FEA6-4A52-A942-108F26B6CFEB}" type="pres">
      <dgm:prSet presAssocID="{C567622E-2A44-4661-846C-6CD9B89E28CC}" presName="aSpace" presStyleCnt="0"/>
      <dgm:spPr/>
    </dgm:pt>
  </dgm:ptLst>
  <dgm:cxnLst>
    <dgm:cxn modelId="{3B160A07-0BD4-42B7-AEED-DF4885D566F8}" type="presOf" srcId="{7C5D4C6C-0E65-4263-B543-F6FEACA74C90}" destId="{DC469A5F-37A3-402F-8857-2E280AF2154C}" srcOrd="0" destOrd="0" presId="urn:microsoft.com/office/officeart/2005/8/layout/pyramid2"/>
    <dgm:cxn modelId="{6A23F02B-192A-440C-8744-2B477AAF1C68}" type="presOf" srcId="{26ABA1BC-93DC-4428-9316-E50A68A2BF56}" destId="{3E1A18E7-AA31-4EB6-9A70-5D6AD4172D47}" srcOrd="0" destOrd="0" presId="urn:microsoft.com/office/officeart/2005/8/layout/pyramid2"/>
    <dgm:cxn modelId="{EB0D504C-098B-4201-94F8-7C33CD3882AC}" srcId="{EF529CFA-8511-4009-B81C-BDCD65D6FE06}" destId="{C567622E-2A44-4661-846C-6CD9B89E28CC}" srcOrd="2" destOrd="0" parTransId="{3E3A3E92-DD4A-458D-B3C8-F4C2271E10E4}" sibTransId="{61E4BCBB-FD04-4166-99D3-F3BE46F6B6F6}"/>
    <dgm:cxn modelId="{7748D4A7-B974-4F9C-956C-4A59EDD7440B}" type="presOf" srcId="{EF529CFA-8511-4009-B81C-BDCD65D6FE06}" destId="{D92DB57E-75E4-49B0-BD8E-1C15CC816443}" srcOrd="0" destOrd="0" presId="urn:microsoft.com/office/officeart/2005/8/layout/pyramid2"/>
    <dgm:cxn modelId="{BA6F0ECD-D592-4059-BE02-0C11D97343FE}" srcId="{EF529CFA-8511-4009-B81C-BDCD65D6FE06}" destId="{26ABA1BC-93DC-4428-9316-E50A68A2BF56}" srcOrd="0" destOrd="0" parTransId="{726566B6-85B8-4D47-B6DC-2D7737102A2F}" sibTransId="{9F995B5A-B456-4356-A6B8-D832C4E7FBC5}"/>
    <dgm:cxn modelId="{EEF6B6EC-5AE7-4822-BBDF-BD7D9805707B}" type="presOf" srcId="{C567622E-2A44-4661-846C-6CD9B89E28CC}" destId="{C406DE23-8CD5-419F-B6B2-4AC4CEB11156}" srcOrd="0" destOrd="0" presId="urn:microsoft.com/office/officeart/2005/8/layout/pyramid2"/>
    <dgm:cxn modelId="{DA0F4DEF-166E-4DCA-B1FB-6E163B1C2974}" srcId="{EF529CFA-8511-4009-B81C-BDCD65D6FE06}" destId="{7C5D4C6C-0E65-4263-B543-F6FEACA74C90}" srcOrd="1" destOrd="0" parTransId="{DB34147E-635F-405C-9D01-926D1B90958C}" sibTransId="{E32B3D9F-9380-4213-A2EC-D4F551BE29F9}"/>
    <dgm:cxn modelId="{36F2BBE4-B2EC-472D-8E73-F966558F43EB}" type="presParOf" srcId="{D92DB57E-75E4-49B0-BD8E-1C15CC816443}" destId="{DC8AE8ED-4BFB-4284-94CF-1C0DAE920D58}" srcOrd="0" destOrd="0" presId="urn:microsoft.com/office/officeart/2005/8/layout/pyramid2"/>
    <dgm:cxn modelId="{C5228554-5B4A-402A-8299-C75F0BC90AC3}" type="presParOf" srcId="{D92DB57E-75E4-49B0-BD8E-1C15CC816443}" destId="{C6A16949-3105-4E62-9693-0C258B34A891}" srcOrd="1" destOrd="0" presId="urn:microsoft.com/office/officeart/2005/8/layout/pyramid2"/>
    <dgm:cxn modelId="{B23697C4-F8E3-4480-9CC3-65E38C34D69B}" type="presParOf" srcId="{C6A16949-3105-4E62-9693-0C258B34A891}" destId="{3E1A18E7-AA31-4EB6-9A70-5D6AD4172D47}" srcOrd="0" destOrd="0" presId="urn:microsoft.com/office/officeart/2005/8/layout/pyramid2"/>
    <dgm:cxn modelId="{B619278A-9783-4F7A-82EA-45515EEEE17E}" type="presParOf" srcId="{C6A16949-3105-4E62-9693-0C258B34A891}" destId="{04CAF568-7C9E-4D2D-BD08-1ECF748C0A96}" srcOrd="1" destOrd="0" presId="urn:microsoft.com/office/officeart/2005/8/layout/pyramid2"/>
    <dgm:cxn modelId="{06D2B078-CF56-443F-A309-1727EAAB581C}" type="presParOf" srcId="{C6A16949-3105-4E62-9693-0C258B34A891}" destId="{DC469A5F-37A3-402F-8857-2E280AF2154C}" srcOrd="2" destOrd="0" presId="urn:microsoft.com/office/officeart/2005/8/layout/pyramid2"/>
    <dgm:cxn modelId="{35A6EE56-B723-40C7-AF67-8109EEFAC500}" type="presParOf" srcId="{C6A16949-3105-4E62-9693-0C258B34A891}" destId="{CD71134C-66E3-499F-86EF-A841830916FE}" srcOrd="3" destOrd="0" presId="urn:microsoft.com/office/officeart/2005/8/layout/pyramid2"/>
    <dgm:cxn modelId="{6304938F-434F-408C-907D-8E4943B5594E}" type="presParOf" srcId="{C6A16949-3105-4E62-9693-0C258B34A891}" destId="{C406DE23-8CD5-419F-B6B2-4AC4CEB11156}" srcOrd="4" destOrd="0" presId="urn:microsoft.com/office/officeart/2005/8/layout/pyramid2"/>
    <dgm:cxn modelId="{095B81F7-B339-4B33-9FB8-1D26B48FF57A}" type="presParOf" srcId="{C6A16949-3105-4E62-9693-0C258B34A891}" destId="{D20C5368-FEA6-4A52-A942-108F26B6CFE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518BA-0A43-435F-ABB0-A036E1855818}" type="doc">
      <dgm:prSet loTypeId="urn:microsoft.com/office/officeart/2005/8/layout/radial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3ECD1448-4323-4F05-8682-AEFA6D4C1C75}">
      <dgm:prSet phldrT="[Κείμενο]" custT="1"/>
      <dgm:spPr/>
      <dgm:t>
        <a:bodyPr/>
        <a:lstStyle/>
        <a:p>
          <a:r>
            <a:rPr lang="el-GR" sz="1800" dirty="0"/>
            <a:t>Τηλεκπαίδευση</a:t>
          </a:r>
          <a:endParaRPr lang="el-GR" sz="900" dirty="0"/>
        </a:p>
      </dgm:t>
    </dgm:pt>
    <dgm:pt modelId="{AB402559-0739-4F5A-857C-9864B17C187B}" type="parTrans" cxnId="{12E34116-825F-4CB3-8E4F-97124ADC498F}">
      <dgm:prSet/>
      <dgm:spPr/>
      <dgm:t>
        <a:bodyPr/>
        <a:lstStyle/>
        <a:p>
          <a:endParaRPr lang="el-GR" sz="1000"/>
        </a:p>
      </dgm:t>
    </dgm:pt>
    <dgm:pt modelId="{C20AEFD2-10BA-49F0-973A-3B8CAD4A5864}" type="sibTrans" cxnId="{12E34116-825F-4CB3-8E4F-97124ADC498F}">
      <dgm:prSet/>
      <dgm:spPr/>
      <dgm:t>
        <a:bodyPr/>
        <a:lstStyle/>
        <a:p>
          <a:endParaRPr lang="el-GR" sz="1000"/>
        </a:p>
      </dgm:t>
    </dgm:pt>
    <dgm:pt modelId="{DCAEA33E-51AB-413B-B9AE-DFF2AAB756B2}">
      <dgm:prSet phldrT="[Κείμενο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l-GR" sz="1000" dirty="0"/>
            <a:t>ΔΙΑ ΒΙΟΥ ΜΑΘΗΣΗ</a:t>
          </a:r>
        </a:p>
      </dgm:t>
    </dgm:pt>
    <dgm:pt modelId="{F58E42CB-49AA-4F22-9011-6EFBC6DFAB77}" type="parTrans" cxnId="{AE8C27EE-6B6D-40B7-82F1-F8027D50C542}">
      <dgm:prSet/>
      <dgm:spPr/>
      <dgm:t>
        <a:bodyPr/>
        <a:lstStyle/>
        <a:p>
          <a:endParaRPr lang="el-GR" sz="1000"/>
        </a:p>
      </dgm:t>
    </dgm:pt>
    <dgm:pt modelId="{08AEC220-1D51-4018-8A3B-C55D26F813D9}" type="sibTrans" cxnId="{AE8C27EE-6B6D-40B7-82F1-F8027D50C542}">
      <dgm:prSet/>
      <dgm:spPr/>
      <dgm:t>
        <a:bodyPr/>
        <a:lstStyle/>
        <a:p>
          <a:endParaRPr lang="el-GR" sz="1000"/>
        </a:p>
      </dgm:t>
    </dgm:pt>
    <dgm:pt modelId="{547F743E-26C2-4425-9838-7FB83B8F0BCE}">
      <dgm:prSet phldrT="[Κείμενο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l-GR" sz="1000"/>
            <a:t>ΑΝΟΙΚΤΗ &amp; ΕΞ ΑΠΟΣΤΑΣΕΩΣ ΕΚΠΑΙΔΕΥΣΗ</a:t>
          </a:r>
        </a:p>
      </dgm:t>
    </dgm:pt>
    <dgm:pt modelId="{878510DB-7F6E-4486-B911-4B6B7A42911F}" type="parTrans" cxnId="{7113AFFE-7330-4C35-8D0A-FD10EDF27B84}">
      <dgm:prSet/>
      <dgm:spPr/>
      <dgm:t>
        <a:bodyPr/>
        <a:lstStyle/>
        <a:p>
          <a:endParaRPr lang="el-GR" sz="1000"/>
        </a:p>
      </dgm:t>
    </dgm:pt>
    <dgm:pt modelId="{41D69553-7C24-485F-AAE9-EFDC67C53861}" type="sibTrans" cxnId="{7113AFFE-7330-4C35-8D0A-FD10EDF27B84}">
      <dgm:prSet/>
      <dgm:spPr/>
      <dgm:t>
        <a:bodyPr/>
        <a:lstStyle/>
        <a:p>
          <a:endParaRPr lang="el-GR" sz="1000"/>
        </a:p>
      </dgm:t>
    </dgm:pt>
    <dgm:pt modelId="{E7C80E53-8054-4050-A5FD-D63C1FEAC9AF}">
      <dgm:prSet phldrT="[Κείμενο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l-GR" sz="1000" dirty="0"/>
            <a:t>ΕΚΠΑΙΔΕΥΣΗ ΕΝΗΛΙΚΩΝ</a:t>
          </a:r>
        </a:p>
      </dgm:t>
    </dgm:pt>
    <dgm:pt modelId="{7B08BB53-6710-48C4-A2BD-B119CF4CC35A}" type="parTrans" cxnId="{E5CC6A7B-EDDF-4A28-B561-FA6FF8C9AEB8}">
      <dgm:prSet/>
      <dgm:spPr/>
      <dgm:t>
        <a:bodyPr/>
        <a:lstStyle/>
        <a:p>
          <a:endParaRPr lang="el-GR" sz="1000"/>
        </a:p>
      </dgm:t>
    </dgm:pt>
    <dgm:pt modelId="{0EDA2FE2-1A90-405B-870A-0E549FEE3901}" type="sibTrans" cxnId="{E5CC6A7B-EDDF-4A28-B561-FA6FF8C9AEB8}">
      <dgm:prSet/>
      <dgm:spPr/>
      <dgm:t>
        <a:bodyPr/>
        <a:lstStyle/>
        <a:p>
          <a:endParaRPr lang="el-GR" sz="1000"/>
        </a:p>
      </dgm:t>
    </dgm:pt>
    <dgm:pt modelId="{C4446074-53D4-4E20-B408-AC3B387E51CE}">
      <dgm:prSet custT="1"/>
      <dgm:spPr>
        <a:solidFill>
          <a:srgbClr val="8EA41B">
            <a:alpha val="50000"/>
          </a:srgbClr>
        </a:solidFill>
      </dgm:spPr>
      <dgm:t>
        <a:bodyPr/>
        <a:lstStyle/>
        <a:p>
          <a:r>
            <a:rPr lang="en-US" sz="1000" dirty="0"/>
            <a:t>K-12</a:t>
          </a:r>
          <a:endParaRPr lang="el-GR" sz="1000" dirty="0"/>
        </a:p>
      </dgm:t>
    </dgm:pt>
    <dgm:pt modelId="{298F0D61-C499-4ADD-A471-8859A8214C0C}" type="parTrans" cxnId="{C3C31191-2434-431A-BE0F-D1625ECDF3B7}">
      <dgm:prSet/>
      <dgm:spPr/>
      <dgm:t>
        <a:bodyPr/>
        <a:lstStyle/>
        <a:p>
          <a:endParaRPr lang="el-GR" sz="1000"/>
        </a:p>
      </dgm:t>
    </dgm:pt>
    <dgm:pt modelId="{2299BC93-2CC0-4B02-9F5A-EAFCF672CBB9}" type="sibTrans" cxnId="{C3C31191-2434-431A-BE0F-D1625ECDF3B7}">
      <dgm:prSet/>
      <dgm:spPr/>
      <dgm:t>
        <a:bodyPr/>
        <a:lstStyle/>
        <a:p>
          <a:endParaRPr lang="el-GR" sz="1000"/>
        </a:p>
      </dgm:t>
    </dgm:pt>
    <dgm:pt modelId="{0DEB12E7-A373-45E2-AB4A-6021B6681469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l-GR" sz="900" dirty="0"/>
            <a:t>ΕΝΔΟ-ΕΠΙΧΕΙΡΗΣΙΑΚΗ ΚΑΤΑΡΤΙΣΗ</a:t>
          </a:r>
        </a:p>
      </dgm:t>
    </dgm:pt>
    <dgm:pt modelId="{3E2DEAC2-0E5E-495E-A652-F4D67607CC64}" type="parTrans" cxnId="{19CB0BBE-5E45-4924-90AC-12C7CF45A3B4}">
      <dgm:prSet/>
      <dgm:spPr/>
      <dgm:t>
        <a:bodyPr/>
        <a:lstStyle/>
        <a:p>
          <a:endParaRPr lang="el-GR" sz="1000"/>
        </a:p>
      </dgm:t>
    </dgm:pt>
    <dgm:pt modelId="{251DF896-9A2F-4D9D-9A64-A09DC9B50255}" type="sibTrans" cxnId="{19CB0BBE-5E45-4924-90AC-12C7CF45A3B4}">
      <dgm:prSet/>
      <dgm:spPr/>
      <dgm:t>
        <a:bodyPr/>
        <a:lstStyle/>
        <a:p>
          <a:endParaRPr lang="el-GR" sz="1000"/>
        </a:p>
      </dgm:t>
    </dgm:pt>
    <dgm:pt modelId="{7A1EB06E-30A0-4105-ABA9-B01DB796CF3B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l-GR" sz="1000" dirty="0"/>
            <a:t>ΑΚΑΔΗΜΑΪΚΗ ΕΚΠΑΙΔΕΥΣΗ</a:t>
          </a:r>
        </a:p>
      </dgm:t>
    </dgm:pt>
    <dgm:pt modelId="{22BD7A37-23F4-494C-B6A0-6242BA233EEE}" type="parTrans" cxnId="{44538489-6162-4897-801F-4BE9FB7A85D2}">
      <dgm:prSet/>
      <dgm:spPr/>
      <dgm:t>
        <a:bodyPr/>
        <a:lstStyle/>
        <a:p>
          <a:endParaRPr lang="el-GR" sz="1000"/>
        </a:p>
      </dgm:t>
    </dgm:pt>
    <dgm:pt modelId="{C80CA9A7-52A8-4E92-9935-6340B25B0D14}" type="sibTrans" cxnId="{44538489-6162-4897-801F-4BE9FB7A85D2}">
      <dgm:prSet/>
      <dgm:spPr/>
      <dgm:t>
        <a:bodyPr/>
        <a:lstStyle/>
        <a:p>
          <a:endParaRPr lang="el-GR" sz="1000"/>
        </a:p>
      </dgm:t>
    </dgm:pt>
    <dgm:pt modelId="{5E68A8CE-004A-4E47-B0DD-8E98FBFD552C}" type="pres">
      <dgm:prSet presAssocID="{A60518BA-0A43-435F-ABB0-A036E1855818}" presName="composite" presStyleCnt="0">
        <dgm:presLayoutVars>
          <dgm:chMax val="1"/>
          <dgm:dir/>
          <dgm:resizeHandles val="exact"/>
        </dgm:presLayoutVars>
      </dgm:prSet>
      <dgm:spPr/>
    </dgm:pt>
    <dgm:pt modelId="{C1E0CAA1-DB6F-41D2-940C-C19CAD27C963}" type="pres">
      <dgm:prSet presAssocID="{A60518BA-0A43-435F-ABB0-A036E1855818}" presName="radial" presStyleCnt="0">
        <dgm:presLayoutVars>
          <dgm:animLvl val="ctr"/>
        </dgm:presLayoutVars>
      </dgm:prSet>
      <dgm:spPr/>
    </dgm:pt>
    <dgm:pt modelId="{E98EA84B-B315-4DA5-89F6-F64964E8D9CE}" type="pres">
      <dgm:prSet presAssocID="{3ECD1448-4323-4F05-8682-AEFA6D4C1C75}" presName="centerShape" presStyleLbl="vennNode1" presStyleIdx="0" presStyleCnt="7"/>
      <dgm:spPr/>
    </dgm:pt>
    <dgm:pt modelId="{92A49B13-4670-46F8-BCD3-D2D312C519B7}" type="pres">
      <dgm:prSet presAssocID="{DCAEA33E-51AB-413B-B9AE-DFF2AAB756B2}" presName="node" presStyleLbl="vennNode1" presStyleIdx="1" presStyleCnt="7">
        <dgm:presLayoutVars>
          <dgm:bulletEnabled val="1"/>
        </dgm:presLayoutVars>
      </dgm:prSet>
      <dgm:spPr/>
    </dgm:pt>
    <dgm:pt modelId="{3D112B03-0F62-4091-AB2E-39F88B3A2C68}" type="pres">
      <dgm:prSet presAssocID="{547F743E-26C2-4425-9838-7FB83B8F0BCE}" presName="node" presStyleLbl="vennNode1" presStyleIdx="2" presStyleCnt="7">
        <dgm:presLayoutVars>
          <dgm:bulletEnabled val="1"/>
        </dgm:presLayoutVars>
      </dgm:prSet>
      <dgm:spPr/>
    </dgm:pt>
    <dgm:pt modelId="{B64B6811-8C38-4C86-BC75-FB30B4F3056C}" type="pres">
      <dgm:prSet presAssocID="{C4446074-53D4-4E20-B408-AC3B387E51CE}" presName="node" presStyleLbl="vennNode1" presStyleIdx="3" presStyleCnt="7">
        <dgm:presLayoutVars>
          <dgm:bulletEnabled val="1"/>
        </dgm:presLayoutVars>
      </dgm:prSet>
      <dgm:spPr/>
    </dgm:pt>
    <dgm:pt modelId="{5CC4EBE6-FE7F-4379-966C-7C87121F833D}" type="pres">
      <dgm:prSet presAssocID="{E7C80E53-8054-4050-A5FD-D63C1FEAC9AF}" presName="node" presStyleLbl="vennNode1" presStyleIdx="4" presStyleCnt="7">
        <dgm:presLayoutVars>
          <dgm:bulletEnabled val="1"/>
        </dgm:presLayoutVars>
      </dgm:prSet>
      <dgm:spPr/>
    </dgm:pt>
    <dgm:pt modelId="{0698B5B6-CD9C-497F-87FA-772A9B23BF9C}" type="pres">
      <dgm:prSet presAssocID="{0DEB12E7-A373-45E2-AB4A-6021B6681469}" presName="node" presStyleLbl="vennNode1" presStyleIdx="5" presStyleCnt="7">
        <dgm:presLayoutVars>
          <dgm:bulletEnabled val="1"/>
        </dgm:presLayoutVars>
      </dgm:prSet>
      <dgm:spPr/>
    </dgm:pt>
    <dgm:pt modelId="{658D72C1-1272-4E31-A385-C1443E01D9E1}" type="pres">
      <dgm:prSet presAssocID="{7A1EB06E-30A0-4105-ABA9-B01DB796CF3B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F237D90C-0149-4047-931F-5129A3CA2E7E}" type="presOf" srcId="{7A1EB06E-30A0-4105-ABA9-B01DB796CF3B}" destId="{658D72C1-1272-4E31-A385-C1443E01D9E1}" srcOrd="0" destOrd="0" presId="urn:microsoft.com/office/officeart/2005/8/layout/radial3"/>
    <dgm:cxn modelId="{12E34116-825F-4CB3-8E4F-97124ADC498F}" srcId="{A60518BA-0A43-435F-ABB0-A036E1855818}" destId="{3ECD1448-4323-4F05-8682-AEFA6D4C1C75}" srcOrd="0" destOrd="0" parTransId="{AB402559-0739-4F5A-857C-9864B17C187B}" sibTransId="{C20AEFD2-10BA-49F0-973A-3B8CAD4A5864}"/>
    <dgm:cxn modelId="{BA6C2429-C6AC-4CE4-9F16-A661BBFFAAAE}" type="presOf" srcId="{3ECD1448-4323-4F05-8682-AEFA6D4C1C75}" destId="{E98EA84B-B315-4DA5-89F6-F64964E8D9CE}" srcOrd="0" destOrd="0" presId="urn:microsoft.com/office/officeart/2005/8/layout/radial3"/>
    <dgm:cxn modelId="{A6A31065-46D3-424E-B1BE-B516E08F0081}" type="presOf" srcId="{547F743E-26C2-4425-9838-7FB83B8F0BCE}" destId="{3D112B03-0F62-4091-AB2E-39F88B3A2C68}" srcOrd="0" destOrd="0" presId="urn:microsoft.com/office/officeart/2005/8/layout/radial3"/>
    <dgm:cxn modelId="{F1440375-0729-4473-896A-2B2C7D7DBE35}" type="presOf" srcId="{DCAEA33E-51AB-413B-B9AE-DFF2AAB756B2}" destId="{92A49B13-4670-46F8-BCD3-D2D312C519B7}" srcOrd="0" destOrd="0" presId="urn:microsoft.com/office/officeart/2005/8/layout/radial3"/>
    <dgm:cxn modelId="{E5CC6A7B-EDDF-4A28-B561-FA6FF8C9AEB8}" srcId="{3ECD1448-4323-4F05-8682-AEFA6D4C1C75}" destId="{E7C80E53-8054-4050-A5FD-D63C1FEAC9AF}" srcOrd="3" destOrd="0" parTransId="{7B08BB53-6710-48C4-A2BD-B119CF4CC35A}" sibTransId="{0EDA2FE2-1A90-405B-870A-0E549FEE3901}"/>
    <dgm:cxn modelId="{44538489-6162-4897-801F-4BE9FB7A85D2}" srcId="{3ECD1448-4323-4F05-8682-AEFA6D4C1C75}" destId="{7A1EB06E-30A0-4105-ABA9-B01DB796CF3B}" srcOrd="5" destOrd="0" parTransId="{22BD7A37-23F4-494C-B6A0-6242BA233EEE}" sibTransId="{C80CA9A7-52A8-4E92-9935-6340B25B0D14}"/>
    <dgm:cxn modelId="{C3C31191-2434-431A-BE0F-D1625ECDF3B7}" srcId="{3ECD1448-4323-4F05-8682-AEFA6D4C1C75}" destId="{C4446074-53D4-4E20-B408-AC3B387E51CE}" srcOrd="2" destOrd="0" parTransId="{298F0D61-C499-4ADD-A471-8859A8214C0C}" sibTransId="{2299BC93-2CC0-4B02-9F5A-EAFCF672CBB9}"/>
    <dgm:cxn modelId="{BE14CC9B-931C-4387-8A32-667951319E7A}" type="presOf" srcId="{0DEB12E7-A373-45E2-AB4A-6021B6681469}" destId="{0698B5B6-CD9C-497F-87FA-772A9B23BF9C}" srcOrd="0" destOrd="0" presId="urn:microsoft.com/office/officeart/2005/8/layout/radial3"/>
    <dgm:cxn modelId="{CAD161A3-12AA-433D-B18B-06641C2B9564}" type="presOf" srcId="{E7C80E53-8054-4050-A5FD-D63C1FEAC9AF}" destId="{5CC4EBE6-FE7F-4379-966C-7C87121F833D}" srcOrd="0" destOrd="0" presId="urn:microsoft.com/office/officeart/2005/8/layout/radial3"/>
    <dgm:cxn modelId="{AEF9A5B4-E289-4E86-9D09-A2E0FE70FAB5}" type="presOf" srcId="{A60518BA-0A43-435F-ABB0-A036E1855818}" destId="{5E68A8CE-004A-4E47-B0DD-8E98FBFD552C}" srcOrd="0" destOrd="0" presId="urn:microsoft.com/office/officeart/2005/8/layout/radial3"/>
    <dgm:cxn modelId="{19CB0BBE-5E45-4924-90AC-12C7CF45A3B4}" srcId="{3ECD1448-4323-4F05-8682-AEFA6D4C1C75}" destId="{0DEB12E7-A373-45E2-AB4A-6021B6681469}" srcOrd="4" destOrd="0" parTransId="{3E2DEAC2-0E5E-495E-A652-F4D67607CC64}" sibTransId="{251DF896-9A2F-4D9D-9A64-A09DC9B50255}"/>
    <dgm:cxn modelId="{508DD0DD-BE17-46ED-9721-CCE13A462FCD}" type="presOf" srcId="{C4446074-53D4-4E20-B408-AC3B387E51CE}" destId="{B64B6811-8C38-4C86-BC75-FB30B4F3056C}" srcOrd="0" destOrd="0" presId="urn:microsoft.com/office/officeart/2005/8/layout/radial3"/>
    <dgm:cxn modelId="{AE8C27EE-6B6D-40B7-82F1-F8027D50C542}" srcId="{3ECD1448-4323-4F05-8682-AEFA6D4C1C75}" destId="{DCAEA33E-51AB-413B-B9AE-DFF2AAB756B2}" srcOrd="0" destOrd="0" parTransId="{F58E42CB-49AA-4F22-9011-6EFBC6DFAB77}" sibTransId="{08AEC220-1D51-4018-8A3B-C55D26F813D9}"/>
    <dgm:cxn modelId="{7113AFFE-7330-4C35-8D0A-FD10EDF27B84}" srcId="{3ECD1448-4323-4F05-8682-AEFA6D4C1C75}" destId="{547F743E-26C2-4425-9838-7FB83B8F0BCE}" srcOrd="1" destOrd="0" parTransId="{878510DB-7F6E-4486-B911-4B6B7A42911F}" sibTransId="{41D69553-7C24-485F-AAE9-EFDC67C53861}"/>
    <dgm:cxn modelId="{9CCAFDAE-9243-4A48-A996-6E8842973672}" type="presParOf" srcId="{5E68A8CE-004A-4E47-B0DD-8E98FBFD552C}" destId="{C1E0CAA1-DB6F-41D2-940C-C19CAD27C963}" srcOrd="0" destOrd="0" presId="urn:microsoft.com/office/officeart/2005/8/layout/radial3"/>
    <dgm:cxn modelId="{823252F3-ECE0-47A1-8FBE-FB5E8118F16A}" type="presParOf" srcId="{C1E0CAA1-DB6F-41D2-940C-C19CAD27C963}" destId="{E98EA84B-B315-4DA5-89F6-F64964E8D9CE}" srcOrd="0" destOrd="0" presId="urn:microsoft.com/office/officeart/2005/8/layout/radial3"/>
    <dgm:cxn modelId="{A1573CB0-2451-423A-9DC8-A0B1425EDCB1}" type="presParOf" srcId="{C1E0CAA1-DB6F-41D2-940C-C19CAD27C963}" destId="{92A49B13-4670-46F8-BCD3-D2D312C519B7}" srcOrd="1" destOrd="0" presId="urn:microsoft.com/office/officeart/2005/8/layout/radial3"/>
    <dgm:cxn modelId="{C527F153-7A7C-40A2-9EA2-5A723D5E6895}" type="presParOf" srcId="{C1E0CAA1-DB6F-41D2-940C-C19CAD27C963}" destId="{3D112B03-0F62-4091-AB2E-39F88B3A2C68}" srcOrd="2" destOrd="0" presId="urn:microsoft.com/office/officeart/2005/8/layout/radial3"/>
    <dgm:cxn modelId="{64AA931A-C7C4-47D8-8876-49DBAA42DB45}" type="presParOf" srcId="{C1E0CAA1-DB6F-41D2-940C-C19CAD27C963}" destId="{B64B6811-8C38-4C86-BC75-FB30B4F3056C}" srcOrd="3" destOrd="0" presId="urn:microsoft.com/office/officeart/2005/8/layout/radial3"/>
    <dgm:cxn modelId="{8393DBBC-E741-4B04-BF0B-F2A9DCE1E611}" type="presParOf" srcId="{C1E0CAA1-DB6F-41D2-940C-C19CAD27C963}" destId="{5CC4EBE6-FE7F-4379-966C-7C87121F833D}" srcOrd="4" destOrd="0" presId="urn:microsoft.com/office/officeart/2005/8/layout/radial3"/>
    <dgm:cxn modelId="{FF974868-FA4D-4845-B68F-80D6782D28A8}" type="presParOf" srcId="{C1E0CAA1-DB6F-41D2-940C-C19CAD27C963}" destId="{0698B5B6-CD9C-497F-87FA-772A9B23BF9C}" srcOrd="5" destOrd="0" presId="urn:microsoft.com/office/officeart/2005/8/layout/radial3"/>
    <dgm:cxn modelId="{7D62D8C5-72F6-4DB2-BB76-0A499A9B3C96}" type="presParOf" srcId="{C1E0CAA1-DB6F-41D2-940C-C19CAD27C963}" destId="{658D72C1-1272-4E31-A385-C1443E01D9E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71232-8B94-4207-BBCB-1D3206D0EB3B}">
      <dsp:nvSpPr>
        <dsp:cNvPr id="0" name=""/>
        <dsp:cNvSpPr/>
      </dsp:nvSpPr>
      <dsp:spPr>
        <a:xfrm>
          <a:off x="2552193" y="1471031"/>
          <a:ext cx="1129235" cy="1129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Προγράμματα</a:t>
          </a:r>
          <a:endParaRPr lang="en-GB" sz="900" kern="1200" dirty="0"/>
        </a:p>
      </dsp:txBody>
      <dsp:txXfrm>
        <a:off x="2717566" y="1636404"/>
        <a:ext cx="798489" cy="798489"/>
      </dsp:txXfrm>
    </dsp:sp>
    <dsp:sp modelId="{3F175171-5DF5-4B91-B0AC-A1F46942575A}">
      <dsp:nvSpPr>
        <dsp:cNvPr id="0" name=""/>
        <dsp:cNvSpPr/>
      </dsp:nvSpPr>
      <dsp:spPr>
        <a:xfrm rot="16200000">
          <a:off x="2996826" y="1059467"/>
          <a:ext cx="239968" cy="3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032821" y="1172250"/>
        <a:ext cx="167978" cy="230363"/>
      </dsp:txXfrm>
    </dsp:sp>
    <dsp:sp modelId="{2526B476-7C9D-44A5-8C96-ED20C46F43A1}">
      <dsp:nvSpPr>
        <dsp:cNvPr id="0" name=""/>
        <dsp:cNvSpPr/>
      </dsp:nvSpPr>
      <dsp:spPr>
        <a:xfrm>
          <a:off x="2608655" y="1948"/>
          <a:ext cx="1016311" cy="1016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Μη Τυπική Εκπαίδευση</a:t>
          </a:r>
          <a:endParaRPr lang="en-GB" sz="900" kern="1200" dirty="0"/>
        </a:p>
      </dsp:txBody>
      <dsp:txXfrm>
        <a:off x="2757490" y="150783"/>
        <a:ext cx="718641" cy="718641"/>
      </dsp:txXfrm>
    </dsp:sp>
    <dsp:sp modelId="{83D173DF-F670-4BB5-B765-E48EC1B2461E}">
      <dsp:nvSpPr>
        <dsp:cNvPr id="0" name=""/>
        <dsp:cNvSpPr/>
      </dsp:nvSpPr>
      <dsp:spPr>
        <a:xfrm rot="19285714">
          <a:off x="3609948" y="1354731"/>
          <a:ext cx="239968" cy="3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617801" y="1453962"/>
        <a:ext cx="167978" cy="230363"/>
      </dsp:txXfrm>
    </dsp:sp>
    <dsp:sp modelId="{ACAFF17A-4EA4-4398-9054-025F040DB868}">
      <dsp:nvSpPr>
        <dsp:cNvPr id="0" name=""/>
        <dsp:cNvSpPr/>
      </dsp:nvSpPr>
      <dsp:spPr>
        <a:xfrm>
          <a:off x="3801374" y="576331"/>
          <a:ext cx="1016311" cy="1016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Κέντρα Επιμόρφωσης</a:t>
          </a:r>
          <a:endParaRPr lang="en-GB" sz="900" kern="1200" dirty="0"/>
        </a:p>
      </dsp:txBody>
      <dsp:txXfrm>
        <a:off x="3950209" y="725166"/>
        <a:ext cx="718641" cy="718641"/>
      </dsp:txXfrm>
    </dsp:sp>
    <dsp:sp modelId="{03695B51-DAFE-4E30-B02E-46217BE1DC4A}">
      <dsp:nvSpPr>
        <dsp:cNvPr id="0" name=""/>
        <dsp:cNvSpPr/>
      </dsp:nvSpPr>
      <dsp:spPr>
        <a:xfrm rot="771429">
          <a:off x="3761376" y="2018182"/>
          <a:ext cx="239968" cy="3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762278" y="2086960"/>
        <a:ext cx="167978" cy="230363"/>
      </dsp:txXfrm>
    </dsp:sp>
    <dsp:sp modelId="{290D0898-65CD-41FC-A401-0A847B6B28EB}">
      <dsp:nvSpPr>
        <dsp:cNvPr id="0" name=""/>
        <dsp:cNvSpPr/>
      </dsp:nvSpPr>
      <dsp:spPr>
        <a:xfrm>
          <a:off x="4095951" y="1866959"/>
          <a:ext cx="1016311" cy="1016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Πιστοποίηση</a:t>
          </a:r>
          <a:endParaRPr lang="en-GB" sz="900" kern="1200" dirty="0"/>
        </a:p>
      </dsp:txBody>
      <dsp:txXfrm>
        <a:off x="4244786" y="2015794"/>
        <a:ext cx="718641" cy="718641"/>
      </dsp:txXfrm>
    </dsp:sp>
    <dsp:sp modelId="{4925FFD6-E0E5-422A-9B00-F6F7F02C57E2}">
      <dsp:nvSpPr>
        <dsp:cNvPr id="0" name=""/>
        <dsp:cNvSpPr/>
      </dsp:nvSpPr>
      <dsp:spPr>
        <a:xfrm rot="3857143">
          <a:off x="3337083" y="2550229"/>
          <a:ext cx="239968" cy="3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357460" y="2594587"/>
        <a:ext cx="167978" cy="230363"/>
      </dsp:txXfrm>
    </dsp:sp>
    <dsp:sp modelId="{22F0E9E9-8EB7-4F28-88AD-E5B8DF433D72}">
      <dsp:nvSpPr>
        <dsp:cNvPr id="0" name=""/>
        <dsp:cNvSpPr/>
      </dsp:nvSpPr>
      <dsp:spPr>
        <a:xfrm>
          <a:off x="3270564" y="2901961"/>
          <a:ext cx="1016311" cy="10163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Curricula</a:t>
          </a:r>
        </a:p>
      </dsp:txBody>
      <dsp:txXfrm>
        <a:off x="3419399" y="3050796"/>
        <a:ext cx="718641" cy="718641"/>
      </dsp:txXfrm>
    </dsp:sp>
    <dsp:sp modelId="{BEFD0759-FCEF-4FD8-8F3E-EEB249A2B26F}">
      <dsp:nvSpPr>
        <dsp:cNvPr id="0" name=""/>
        <dsp:cNvSpPr/>
      </dsp:nvSpPr>
      <dsp:spPr>
        <a:xfrm rot="6942857">
          <a:off x="2656569" y="2550229"/>
          <a:ext cx="239968" cy="3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2708182" y="2594587"/>
        <a:ext cx="167978" cy="230363"/>
      </dsp:txXfrm>
    </dsp:sp>
    <dsp:sp modelId="{016F3BA3-726F-4656-90B8-8134A458DBF9}">
      <dsp:nvSpPr>
        <dsp:cNvPr id="0" name=""/>
        <dsp:cNvSpPr/>
      </dsp:nvSpPr>
      <dsp:spPr>
        <a:xfrm>
          <a:off x="1946746" y="2901961"/>
          <a:ext cx="1016311" cy="10163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Syllabus</a:t>
          </a:r>
        </a:p>
      </dsp:txBody>
      <dsp:txXfrm>
        <a:off x="2095581" y="3050796"/>
        <a:ext cx="718641" cy="718641"/>
      </dsp:txXfrm>
    </dsp:sp>
    <dsp:sp modelId="{55299FF5-92C2-43F1-8065-516B57E2DA0D}">
      <dsp:nvSpPr>
        <dsp:cNvPr id="0" name=""/>
        <dsp:cNvSpPr/>
      </dsp:nvSpPr>
      <dsp:spPr>
        <a:xfrm rot="10028571">
          <a:off x="2232276" y="2018182"/>
          <a:ext cx="239968" cy="3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2303364" y="2086960"/>
        <a:ext cx="167978" cy="230363"/>
      </dsp:txXfrm>
    </dsp:sp>
    <dsp:sp modelId="{BAEFA400-EED9-473B-88C6-A0A18F2642EC}">
      <dsp:nvSpPr>
        <dsp:cNvPr id="0" name=""/>
        <dsp:cNvSpPr/>
      </dsp:nvSpPr>
      <dsp:spPr>
        <a:xfrm>
          <a:off x="1121358" y="1866959"/>
          <a:ext cx="1016311" cy="1016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Ευθυγράμμιση Μ.Σ.</a:t>
          </a:r>
          <a:endParaRPr lang="en-GB" sz="900" kern="1200" dirty="0"/>
        </a:p>
      </dsp:txBody>
      <dsp:txXfrm>
        <a:off x="1270193" y="2015794"/>
        <a:ext cx="718641" cy="718641"/>
      </dsp:txXfrm>
    </dsp:sp>
    <dsp:sp modelId="{07465483-934D-4A67-826A-54B4058730CF}">
      <dsp:nvSpPr>
        <dsp:cNvPr id="0" name=""/>
        <dsp:cNvSpPr/>
      </dsp:nvSpPr>
      <dsp:spPr>
        <a:xfrm rot="13114286">
          <a:off x="2383705" y="1354731"/>
          <a:ext cx="239968" cy="3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2447842" y="1453962"/>
        <a:ext cx="167978" cy="230363"/>
      </dsp:txXfrm>
    </dsp:sp>
    <dsp:sp modelId="{C2A29EDC-DB7E-49B9-9FB5-CF6ECED95E75}">
      <dsp:nvSpPr>
        <dsp:cNvPr id="0" name=""/>
        <dsp:cNvSpPr/>
      </dsp:nvSpPr>
      <dsp:spPr>
        <a:xfrm>
          <a:off x="1415936" y="576331"/>
          <a:ext cx="1016311" cy="1016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E-Learning</a:t>
          </a:r>
        </a:p>
      </dsp:txBody>
      <dsp:txXfrm>
        <a:off x="1564771" y="725166"/>
        <a:ext cx="718641" cy="718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E8ED-4BFB-4284-94CF-1C0DAE920D58}">
      <dsp:nvSpPr>
        <dsp:cNvPr id="0" name=""/>
        <dsp:cNvSpPr/>
      </dsp:nvSpPr>
      <dsp:spPr>
        <a:xfrm>
          <a:off x="0" y="0"/>
          <a:ext cx="3527763" cy="3750973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A18E7-AA31-4EB6-9A70-5D6AD4172D47}">
      <dsp:nvSpPr>
        <dsp:cNvPr id="0" name=""/>
        <dsp:cNvSpPr/>
      </dsp:nvSpPr>
      <dsp:spPr>
        <a:xfrm>
          <a:off x="1763881" y="377111"/>
          <a:ext cx="2293046" cy="887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 err="1"/>
            <a:t>Μάκρο</a:t>
          </a:r>
          <a:r>
            <a:rPr lang="el-GR" sz="2400" kern="1200" dirty="0"/>
            <a:t>-Επίπεδο</a:t>
          </a:r>
        </a:p>
      </dsp:txBody>
      <dsp:txXfrm>
        <a:off x="1807226" y="420456"/>
        <a:ext cx="2206356" cy="801235"/>
      </dsp:txXfrm>
    </dsp:sp>
    <dsp:sp modelId="{DC469A5F-37A3-402F-8857-2E280AF2154C}">
      <dsp:nvSpPr>
        <dsp:cNvPr id="0" name=""/>
        <dsp:cNvSpPr/>
      </dsp:nvSpPr>
      <dsp:spPr>
        <a:xfrm>
          <a:off x="1763881" y="1376028"/>
          <a:ext cx="2293046" cy="887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Μέσο-Επίπεδο</a:t>
          </a:r>
        </a:p>
      </dsp:txBody>
      <dsp:txXfrm>
        <a:off x="1807226" y="1419373"/>
        <a:ext cx="2206356" cy="801235"/>
      </dsp:txXfrm>
    </dsp:sp>
    <dsp:sp modelId="{C406DE23-8CD5-419F-B6B2-4AC4CEB11156}">
      <dsp:nvSpPr>
        <dsp:cNvPr id="0" name=""/>
        <dsp:cNvSpPr/>
      </dsp:nvSpPr>
      <dsp:spPr>
        <a:xfrm>
          <a:off x="1763881" y="2374944"/>
          <a:ext cx="2293046" cy="887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 err="1"/>
            <a:t>Μίκρο</a:t>
          </a:r>
          <a:r>
            <a:rPr lang="el-GR" sz="2400" kern="1200" dirty="0"/>
            <a:t>-Επίπεδο</a:t>
          </a:r>
        </a:p>
      </dsp:txBody>
      <dsp:txXfrm>
        <a:off x="1807226" y="2418289"/>
        <a:ext cx="2206356" cy="801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A84B-B315-4DA5-89F6-F64964E8D9CE}">
      <dsp:nvSpPr>
        <dsp:cNvPr id="0" name=""/>
        <dsp:cNvSpPr/>
      </dsp:nvSpPr>
      <dsp:spPr>
        <a:xfrm>
          <a:off x="1434966" y="856268"/>
          <a:ext cx="2133160" cy="213316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Τηλεκπαίδευση</a:t>
          </a:r>
          <a:endParaRPr lang="el-GR" sz="900" kern="1200" dirty="0"/>
        </a:p>
      </dsp:txBody>
      <dsp:txXfrm>
        <a:off x="1747360" y="1168662"/>
        <a:ext cx="1508372" cy="1508372"/>
      </dsp:txXfrm>
    </dsp:sp>
    <dsp:sp modelId="{92A49B13-4670-46F8-BCD3-D2D312C519B7}">
      <dsp:nvSpPr>
        <dsp:cNvPr id="0" name=""/>
        <dsp:cNvSpPr/>
      </dsp:nvSpPr>
      <dsp:spPr>
        <a:xfrm>
          <a:off x="1968256" y="380"/>
          <a:ext cx="1066580" cy="1066580"/>
        </a:xfrm>
        <a:prstGeom prst="ellipse">
          <a:avLst/>
        </a:prstGeom>
        <a:solidFill>
          <a:srgbClr val="FFC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ΔΙΑ ΒΙΟΥ ΜΑΘΗΣΗ</a:t>
          </a:r>
        </a:p>
      </dsp:txBody>
      <dsp:txXfrm>
        <a:off x="2124453" y="156577"/>
        <a:ext cx="754186" cy="754186"/>
      </dsp:txXfrm>
    </dsp:sp>
    <dsp:sp modelId="{3D112B03-0F62-4091-AB2E-39F88B3A2C68}">
      <dsp:nvSpPr>
        <dsp:cNvPr id="0" name=""/>
        <dsp:cNvSpPr/>
      </dsp:nvSpPr>
      <dsp:spPr>
        <a:xfrm>
          <a:off x="3171319" y="694969"/>
          <a:ext cx="1066580" cy="1066580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ΑΝΟΙΚΤΗ &amp; ΕΞ ΑΠΟΣΤΑΣΕΩΣ ΕΚΠΑΙΔΕΥΣΗ</a:t>
          </a:r>
        </a:p>
      </dsp:txBody>
      <dsp:txXfrm>
        <a:off x="3327516" y="851166"/>
        <a:ext cx="754186" cy="754186"/>
      </dsp:txXfrm>
    </dsp:sp>
    <dsp:sp modelId="{B64B6811-8C38-4C86-BC75-FB30B4F3056C}">
      <dsp:nvSpPr>
        <dsp:cNvPr id="0" name=""/>
        <dsp:cNvSpPr/>
      </dsp:nvSpPr>
      <dsp:spPr>
        <a:xfrm>
          <a:off x="3171319" y="2084147"/>
          <a:ext cx="1066580" cy="1066580"/>
        </a:xfrm>
        <a:prstGeom prst="ellipse">
          <a:avLst/>
        </a:prstGeom>
        <a:solidFill>
          <a:srgbClr val="8EA41B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K-12</a:t>
          </a:r>
          <a:endParaRPr lang="el-GR" sz="1000" kern="1200" dirty="0"/>
        </a:p>
      </dsp:txBody>
      <dsp:txXfrm>
        <a:off x="3327516" y="2240344"/>
        <a:ext cx="754186" cy="754186"/>
      </dsp:txXfrm>
    </dsp:sp>
    <dsp:sp modelId="{5CC4EBE6-FE7F-4379-966C-7C87121F833D}">
      <dsp:nvSpPr>
        <dsp:cNvPr id="0" name=""/>
        <dsp:cNvSpPr/>
      </dsp:nvSpPr>
      <dsp:spPr>
        <a:xfrm>
          <a:off x="1968256" y="2778736"/>
          <a:ext cx="1066580" cy="1066580"/>
        </a:xfrm>
        <a:prstGeom prst="ellipse">
          <a:avLst/>
        </a:prstGeom>
        <a:solidFill>
          <a:srgbClr val="FFC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ΕΚΠΑΙΔΕΥΣΗ ΕΝΗΛΙΚΩΝ</a:t>
          </a:r>
        </a:p>
      </dsp:txBody>
      <dsp:txXfrm>
        <a:off x="2124453" y="2934933"/>
        <a:ext cx="754186" cy="754186"/>
      </dsp:txXfrm>
    </dsp:sp>
    <dsp:sp modelId="{0698B5B6-CD9C-497F-87FA-772A9B23BF9C}">
      <dsp:nvSpPr>
        <dsp:cNvPr id="0" name=""/>
        <dsp:cNvSpPr/>
      </dsp:nvSpPr>
      <dsp:spPr>
        <a:xfrm>
          <a:off x="765192" y="2084147"/>
          <a:ext cx="1066580" cy="1066580"/>
        </a:xfrm>
        <a:prstGeom prst="ellipse">
          <a:avLst/>
        </a:prstGeom>
        <a:solidFill>
          <a:srgbClr val="FFC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ΕΝΔΟ-ΕΠΙΧΕΙΡΗΣΙΑΚΗ ΚΑΤΑΡΤΙΣΗ</a:t>
          </a:r>
        </a:p>
      </dsp:txBody>
      <dsp:txXfrm>
        <a:off x="921389" y="2240344"/>
        <a:ext cx="754186" cy="754186"/>
      </dsp:txXfrm>
    </dsp:sp>
    <dsp:sp modelId="{658D72C1-1272-4E31-A385-C1443E01D9E1}">
      <dsp:nvSpPr>
        <dsp:cNvPr id="0" name=""/>
        <dsp:cNvSpPr/>
      </dsp:nvSpPr>
      <dsp:spPr>
        <a:xfrm>
          <a:off x="765192" y="694969"/>
          <a:ext cx="1066580" cy="1066580"/>
        </a:xfrm>
        <a:prstGeom prst="ellipse">
          <a:avLst/>
        </a:prstGeom>
        <a:solidFill>
          <a:srgbClr val="00B0F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ΑΚΑΔΗΜΑΪΚΗ ΕΚΠΑΙΔΕΥΣΗ</a:t>
          </a:r>
        </a:p>
      </dsp:txBody>
      <dsp:txXfrm>
        <a:off x="921389" y="851166"/>
        <a:ext cx="754186" cy="75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381F2-4FCD-4F52-8D04-CF536AF01DE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968E-2BF3-4CB4-A4A5-8EE8AF7D3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C968E-2BF3-4CB4-A4A5-8EE8AF7D30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2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8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E2469FF-9242-B847-A4D3-FC89C869666F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</p:spTree>
    <p:extLst>
      <p:ext uri="{BB962C8B-B14F-4D97-AF65-F5344CB8AC3E}">
        <p14:creationId xmlns:p14="http://schemas.microsoft.com/office/powerpoint/2010/main" val="15369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A5283D8-2F58-AE48-B643-7FDE5598914D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</p:spTree>
    <p:extLst>
      <p:ext uri="{BB962C8B-B14F-4D97-AF65-F5344CB8AC3E}">
        <p14:creationId xmlns:p14="http://schemas.microsoft.com/office/powerpoint/2010/main" val="233701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84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583C6BE7-0F6D-144F-BC06-9EA1B1C7AF79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</p:spTree>
    <p:extLst>
      <p:ext uri="{BB962C8B-B14F-4D97-AF65-F5344CB8AC3E}">
        <p14:creationId xmlns:p14="http://schemas.microsoft.com/office/powerpoint/2010/main" val="126489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AB14CA8-4362-7548-BFEC-AD24D3F14AAB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</p:spTree>
    <p:extLst>
      <p:ext uri="{BB962C8B-B14F-4D97-AF65-F5344CB8AC3E}">
        <p14:creationId xmlns:p14="http://schemas.microsoft.com/office/powerpoint/2010/main" val="36748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E1949F3-1A61-C34F-811B-532295AD64F5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</p:spTree>
    <p:extLst>
      <p:ext uri="{BB962C8B-B14F-4D97-AF65-F5344CB8AC3E}">
        <p14:creationId xmlns:p14="http://schemas.microsoft.com/office/powerpoint/2010/main" val="18798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043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BE323A1-E309-644F-84FB-D986664C0990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</p:spTree>
    <p:extLst>
      <p:ext uri="{BB962C8B-B14F-4D97-AF65-F5344CB8AC3E}">
        <p14:creationId xmlns:p14="http://schemas.microsoft.com/office/powerpoint/2010/main" val="9076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11 Νοε 2020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6AE65F3-4216-7847-B7A3-DBEC1FEB47BE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</p:spTree>
    <p:extLst>
      <p:ext uri="{BB962C8B-B14F-4D97-AF65-F5344CB8AC3E}">
        <p14:creationId xmlns:p14="http://schemas.microsoft.com/office/powerpoint/2010/main" val="5775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A2E6AE6-E340-C14A-8325-3472BBB4FE6F}"/>
              </a:ext>
            </a:extLst>
          </p:cNvPr>
          <p:cNvSpPr txBox="1"/>
          <p:nvPr userDrawn="1"/>
        </p:nvSpPr>
        <p:spPr>
          <a:xfrm>
            <a:off x="5852160" y="6457890"/>
            <a:ext cx="624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err="1">
                <a:solidFill>
                  <a:schemeClr val="bg1"/>
                </a:solidFill>
              </a:rPr>
              <a:t>Kick-off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Meeting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in</a:t>
            </a:r>
            <a:r>
              <a:rPr lang="lt-LT" sz="2000" dirty="0">
                <a:solidFill>
                  <a:schemeClr val="bg1"/>
                </a:solidFill>
              </a:rPr>
              <a:t> </a:t>
            </a:r>
            <a:r>
              <a:rPr lang="lt-LT" sz="2000" dirty="0" err="1">
                <a:solidFill>
                  <a:schemeClr val="bg1"/>
                </a:solidFill>
              </a:rPr>
              <a:t>Furth</a:t>
            </a:r>
            <a:r>
              <a:rPr lang="lt-LT" sz="2000" dirty="0">
                <a:solidFill>
                  <a:schemeClr val="bg1"/>
                </a:solidFill>
              </a:rPr>
              <a:t> (Germany),  18-12-2018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682714-110E-2B48-A0F6-42C36658D391}"/>
              </a:ext>
            </a:extLst>
          </p:cNvPr>
          <p:cNvSpPr txBox="1">
            <a:spLocks/>
          </p:cNvSpPr>
          <p:nvPr userDrawn="1"/>
        </p:nvSpPr>
        <p:spPr>
          <a:xfrm>
            <a:off x="8303523" y="1087633"/>
            <a:ext cx="3608061" cy="487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400" dirty="0">
                <a:solidFill>
                  <a:srgbClr val="002060"/>
                </a:solidFill>
              </a:rPr>
              <a:t> </a:t>
            </a:r>
            <a:endParaRPr lang="lt-L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91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27 </a:t>
            </a:r>
            <a:r>
              <a:rPr lang="el-GR" dirty="0"/>
              <a:t>Μαΐου</a:t>
            </a:r>
            <a:r>
              <a:rPr lang="en-US" dirty="0"/>
              <a:t> 202</a:t>
            </a:r>
            <a:r>
              <a:rPr lang="el-GR" dirty="0"/>
              <a:t>1</a:t>
            </a:r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91136D-0959-4A5B-83DF-A74A993132ED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8267F9C6-56FB-45B1-B647-23995F71839E}"/>
              </a:ext>
            </a:extLst>
          </p:cNvPr>
          <p:cNvSpPr txBox="1"/>
          <p:nvPr userDrawn="1"/>
        </p:nvSpPr>
        <p:spPr>
          <a:xfrm>
            <a:off x="3510608" y="6426695"/>
            <a:ext cx="533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dirty="0">
                <a:solidFill>
                  <a:schemeClr val="bg1"/>
                </a:solidFill>
              </a:rPr>
              <a:t>Ημερίδα: «Ο ρόλος και τα όρια της δικτυοκεντρικής εξ αποστάσεως εκπαίδευσης στο πλαίσιο του εκπαιδευτικού και επιμορφωτικού έργου του ΕΚΔΔΑ - Παρουσίαση των Αποτελεσμάτων Έρευνας του Ινστιτούτου Τεκμηρίωσης Έρευνας και Καινοτομίας»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3BD9598-0636-4753-9901-F76D88133B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07" y="54477"/>
            <a:ext cx="1620958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edivim.aegean.g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pkostas@aegean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035" y="1744567"/>
            <a:ext cx="11838432" cy="17381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 πεδίο εφαρμογής και η δυναμική ανάπτυξης της </a:t>
            </a:r>
            <a:r>
              <a:rPr lang="el-G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Τηλεκπαίδευσης</a:t>
            </a:r>
            <a:r>
              <a:rPr lang="el-G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στην Ελληνική δια βίου μάθησης</a:t>
            </a:r>
            <a:endParaRPr lang="lt-L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23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F2AB8F-4DD5-48BE-B741-7E640D82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6D4FBC-DACB-4C3C-B522-2F0D603D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</a:t>
            </a:fld>
            <a:endParaRPr lang="lt-LT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27A9EE5-D975-4E71-896C-B6ED9EEAB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600" b="1" dirty="0">
                <a:solidFill>
                  <a:srgbClr val="002060"/>
                </a:solidFill>
                <a:latin typeface="+mn-lt"/>
              </a:rPr>
              <a:t>Δρ. Απόστολος Κώστας</a:t>
            </a:r>
            <a:br>
              <a:rPr lang="el-GR" sz="1600" b="1" dirty="0">
                <a:solidFill>
                  <a:srgbClr val="002060"/>
                </a:solidFill>
                <a:latin typeface="+mn-lt"/>
              </a:rPr>
            </a:br>
            <a:r>
              <a:rPr lang="el-GR" sz="1400" dirty="0">
                <a:solidFill>
                  <a:srgbClr val="002060"/>
                </a:solidFill>
                <a:latin typeface="+mn-lt"/>
              </a:rPr>
              <a:t>Διευθυντής Κ.Ε.ΔΙ.ΒΙ.Μ. </a:t>
            </a:r>
            <a:br>
              <a:rPr lang="el-GR" sz="1400" dirty="0">
                <a:solidFill>
                  <a:srgbClr val="002060"/>
                </a:solidFill>
                <a:latin typeface="+mn-lt"/>
              </a:rPr>
            </a:br>
            <a:r>
              <a:rPr lang="el-GR" sz="1400" dirty="0">
                <a:solidFill>
                  <a:srgbClr val="002060"/>
                </a:solidFill>
                <a:latin typeface="+mn-lt"/>
              </a:rPr>
              <a:t>Πανεπιστήμιο Αιγαίου </a:t>
            </a:r>
            <a:endParaRPr lang="el-GR" sz="1600" dirty="0">
              <a:solidFill>
                <a:srgbClr val="002060"/>
              </a:solidFill>
              <a:latin typeface="+mn-lt"/>
            </a:endParaRPr>
          </a:p>
          <a:p>
            <a:pPr algn="ctr"/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8907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4B23-2A3D-48E6-85C2-4FE58EAD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Τηλεκπαίδευση και Κ.Ε.ΔΙ.ΒΙ.Μ. Α.Ε.Ι.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4A275-EDDA-4667-92B5-BE3F4355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Προσφορά προγραμμάτων επιμόρφωσης κυρίως μέσω </a:t>
            </a:r>
            <a:r>
              <a:rPr lang="en-US" dirty="0"/>
              <a:t>online </a:t>
            </a:r>
            <a:r>
              <a:rPr lang="el-GR" dirty="0" err="1"/>
              <a:t>εξΑΕ</a:t>
            </a:r>
            <a:endParaRPr 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C00000"/>
                </a:solidFill>
              </a:rPr>
              <a:t>Προσφορά αποκλειστικά μέσω </a:t>
            </a:r>
            <a:r>
              <a:rPr lang="en-US" dirty="0">
                <a:solidFill>
                  <a:srgbClr val="C00000"/>
                </a:solidFill>
              </a:rPr>
              <a:t>online </a:t>
            </a:r>
            <a:r>
              <a:rPr lang="el-GR" dirty="0" err="1">
                <a:solidFill>
                  <a:srgbClr val="C00000"/>
                </a:solidFill>
              </a:rPr>
              <a:t>εξΑΕ</a:t>
            </a:r>
            <a:r>
              <a:rPr lang="el-GR" dirty="0">
                <a:solidFill>
                  <a:srgbClr val="C00000"/>
                </a:solidFill>
              </a:rPr>
              <a:t> λόγω </a:t>
            </a:r>
            <a:r>
              <a:rPr lang="en-US" dirty="0">
                <a:solidFill>
                  <a:srgbClr val="C00000"/>
                </a:solidFill>
              </a:rPr>
              <a:t>COVID-19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Σχεδιασμός και παροχή γνωστικών αντικειμένων στα σημεία επαφής της ακαδημαϊκής επιστημονικής γνώσης και των αναγκών της αγοράς εργασίας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Εστίαση σε μαζικές επιμορφώσεις με προσφορά προγραμμάτων που σχετίζονται με προκηρύξεις του δημοσίου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Σύμπραξη δημόσιου και ιδιωτικού τομέα μέσα από συν-υλοποίηση προγραμμάτων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Εμβέλεια σε εθνικό επίπεδο λόγω </a:t>
            </a:r>
            <a:r>
              <a:rPr lang="el-GR" dirty="0" err="1"/>
              <a:t>χωρο</a:t>
            </a:r>
            <a:r>
              <a:rPr lang="el-GR" dirty="0"/>
              <a:t>-χρονικής </a:t>
            </a:r>
            <a:r>
              <a:rPr lang="el-GR" dirty="0" err="1"/>
              <a:t>αποπλαισίωσης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Έντονος ανταγωνισμός και μεγάλη προσφορά προγραμμάτων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Αξιοποίηση μεγάλου αριθμού νέων επιστημόνων ως </a:t>
            </a:r>
            <a:r>
              <a:rPr lang="el-GR" dirty="0" err="1"/>
              <a:t>επιμορφωτές</a:t>
            </a:r>
            <a:r>
              <a:rPr lang="el-GR" dirty="0"/>
              <a:t> και συγγραφείς υλικού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Εκπαίδευση μιας κρίσιμης μάζας εκπαιδευτών στις τεχνικές της </a:t>
            </a:r>
            <a:r>
              <a:rPr lang="en-US" dirty="0"/>
              <a:t>online </a:t>
            </a:r>
            <a:r>
              <a:rPr lang="el-GR" dirty="0" err="1"/>
              <a:t>εξΑΕ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D579B-CE14-408D-B2C0-CC1694B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3F95-66BD-49AD-AC4A-DA92A7F8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590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A64B-B0AB-4642-B1E9-6A9AA8AB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Τηλεκπαίδευση και </a:t>
            </a:r>
            <a:r>
              <a:rPr lang="en-US" dirty="0"/>
              <a:t>COVID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421DC-B051-40F2-BD3D-5088EA9DD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5626792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l-GR" sz="1800" dirty="0"/>
              <a:t>Άμεση και καθολική εφαρμογή </a:t>
            </a:r>
            <a:r>
              <a:rPr lang="el-GR" sz="1800" b="1" dirty="0"/>
              <a:t>Επείγουσας Διαδικτυακής Διδασκαλίας </a:t>
            </a:r>
            <a:r>
              <a:rPr lang="el-GR" sz="1800" dirty="0"/>
              <a:t>σε όλες τις βαθμίδες της εκπαίδευσης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Επείγουσα Διαδικτυακή Διδασκαλία </a:t>
            </a:r>
            <a:r>
              <a:rPr lang="en-US" sz="1800" dirty="0"/>
              <a:t>vs. </a:t>
            </a:r>
            <a:r>
              <a:rPr lang="el-GR" sz="1800" b="1" dirty="0"/>
              <a:t>εξ Αποστάσεως Εκπαίδευση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Ζητήματα ψηφιακού χάσματος, ετοιμότητας, κοινωνικοποίησης, αλληλεπίδρασης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Καταγραφή προβλημάτων σε επίπεδο εκπαιδευτικού και τεχνολογικού σχεδιασμού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Μαθήματα και καλές πρακτικές για την μετά-</a:t>
            </a:r>
            <a:r>
              <a:rPr lang="en-US" sz="1800" dirty="0"/>
              <a:t>COVID </a:t>
            </a:r>
            <a:r>
              <a:rPr lang="el-GR" sz="1800" dirty="0"/>
              <a:t>εποχή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</a:t>
            </a:r>
            <a:r>
              <a:rPr lang="el-GR" sz="1800" dirty="0">
                <a:highlight>
                  <a:srgbClr val="FFFF00"/>
                </a:highlight>
              </a:rPr>
              <a:t>Βαθμός ετοιμότητας</a:t>
            </a:r>
            <a:r>
              <a:rPr lang="en-US" sz="1800" b="1" dirty="0">
                <a:highlight>
                  <a:srgbClr val="FFFF00"/>
                </a:highlight>
              </a:rPr>
              <a:t>?</a:t>
            </a:r>
            <a:endParaRPr lang="el-GR" sz="1800" b="1" dirty="0"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>
                <a:highlight>
                  <a:srgbClr val="FFFF00"/>
                </a:highlight>
              </a:rPr>
              <a:t>Σχολική εκπαίδευση: χαμηλός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>
                <a:highlight>
                  <a:srgbClr val="FFFF00"/>
                </a:highlight>
              </a:rPr>
              <a:t>Ανώτατη εκπαίδευση: μέτριος έως επαρκής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C00000"/>
                </a:solidFill>
                <a:highlight>
                  <a:srgbClr val="FFFF00"/>
                </a:highlight>
              </a:rPr>
              <a:t>Μη Τυπική Εκπαίδευση: επαρκής έως υψηλός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A626-062E-4A50-ACC8-65453F4A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917D5-FFA7-44F6-AC63-5DB5E804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11</a:t>
            </a:fld>
            <a:endParaRPr lang="lt-LT"/>
          </a:p>
        </p:txBody>
      </p:sp>
      <p:pic>
        <p:nvPicPr>
          <p:cNvPr id="6" name="Εικόνα 13">
            <a:extLst>
              <a:ext uri="{FF2B5EF4-FFF2-40B4-BE49-F238E27FC236}">
                <a16:creationId xmlns:a16="http://schemas.microsoft.com/office/drawing/2014/main" id="{4AA6DF8E-590F-4E65-8544-403CD3C4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90" y="1845734"/>
            <a:ext cx="4502971" cy="42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E0440-1215-4601-9796-C369851CD644}"/>
              </a:ext>
            </a:extLst>
          </p:cNvPr>
          <p:cNvSpPr txBox="1"/>
          <p:nvPr/>
        </p:nvSpPr>
        <p:spPr>
          <a:xfrm>
            <a:off x="9193876" y="3777946"/>
            <a:ext cx="1209963" cy="3693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E-Learning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5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F539C3-DAD4-4000-8377-CA9B1612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Το παράδειγμα του Κ.Ε.ΔΙ.ΒΙ.Μ. του Π.Α.</a:t>
            </a:r>
            <a:endParaRPr lang="en-GB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52CF-6AD4-48E9-9A3E-223A60A6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96B593-2187-4003-A126-6D25C32F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12</a:t>
            </a:fld>
            <a:endParaRPr lang="lt-L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52338F-F460-49E5-B39E-FDE7B85D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03353"/>
            <a:ext cx="6224530" cy="3390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AFD55603-A444-4A2B-866E-39F483A08D31}"/>
              </a:ext>
            </a:extLst>
          </p:cNvPr>
          <p:cNvSpPr txBox="1">
            <a:spLocks/>
          </p:cNvSpPr>
          <p:nvPr/>
        </p:nvSpPr>
        <p:spPr>
          <a:xfrm>
            <a:off x="8031560" y="2007536"/>
            <a:ext cx="3737795" cy="79163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/>
              <a:t>Φ.Ε.Κ. 229717/Ζ1/05-01-2018, τ. Β4 </a:t>
            </a:r>
            <a:br>
              <a:rPr lang="el-GR" b="1" dirty="0"/>
            </a:br>
            <a:r>
              <a:rPr lang="el-GR" i="1" dirty="0"/>
              <a:t>Ίδρυση Κ.Ε.ΔΙ.ΒΙ.Μ. Πανεπιστημίου Αιγαίου</a:t>
            </a:r>
          </a:p>
        </p:txBody>
      </p:sp>
      <p:pic>
        <p:nvPicPr>
          <p:cNvPr id="15" name="Picture 2" descr="Regulation Icons - Download Free Vector Icons | Noun Project">
            <a:extLst>
              <a:ext uri="{FF2B5EF4-FFF2-40B4-BE49-F238E27FC236}">
                <a16:creationId xmlns:a16="http://schemas.microsoft.com/office/drawing/2014/main" id="{1BC6AA2D-83FC-468D-AA07-973832B6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10" y="1985800"/>
            <a:ext cx="692629" cy="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2CCF292F-C510-4360-880B-51E11D1A69A5}"/>
              </a:ext>
            </a:extLst>
          </p:cNvPr>
          <p:cNvSpPr txBox="1">
            <a:spLocks/>
          </p:cNvSpPr>
          <p:nvPr/>
        </p:nvSpPr>
        <p:spPr>
          <a:xfrm>
            <a:off x="7321810" y="3267200"/>
            <a:ext cx="4554373" cy="1853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l-GR" i="1" dirty="0"/>
              <a:t>700+ Επιμορφωτικά Προγράμματα και Θερινά Σχολεία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i="1" dirty="0"/>
              <a:t> </a:t>
            </a:r>
            <a:r>
              <a:rPr lang="en-US" i="1" dirty="0"/>
              <a:t>60</a:t>
            </a:r>
            <a:r>
              <a:rPr lang="el-GR" i="1" dirty="0"/>
              <a:t>.000+ πιστοποιητικά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i="1" dirty="0"/>
              <a:t> 500+ </a:t>
            </a:r>
            <a:r>
              <a:rPr lang="el-GR" i="1" dirty="0" err="1"/>
              <a:t>επιμορφωτές</a:t>
            </a:r>
            <a:r>
              <a:rPr lang="el-GR" i="1" dirty="0"/>
              <a:t>/</a:t>
            </a:r>
            <a:r>
              <a:rPr lang="el-GR" i="1" dirty="0" err="1"/>
              <a:t>τριες</a:t>
            </a:r>
            <a:endParaRPr lang="el-GR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7C210-62D7-4443-B7AA-F9CF55573F43}"/>
              </a:ext>
            </a:extLst>
          </p:cNvPr>
          <p:cNvSpPr txBox="1"/>
          <p:nvPr/>
        </p:nvSpPr>
        <p:spPr>
          <a:xfrm>
            <a:off x="7321810" y="5112733"/>
            <a:ext cx="4447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http://kedivim.aegean.gr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18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3F37-BE52-4D0D-AFCD-8E9B61F2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Ανοικτά Ζητήματα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1F5D-508A-4DF3-8D8D-D9A20DE6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03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/>
              <a:t>Μοντέλα αξιοποίησης Ανοικτών Εκπαιδευτικών Πόρων και στην Μη Τυπική Εκπαίδευση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</a:t>
            </a:r>
            <a:r>
              <a:rPr lang="el-GR" dirty="0" err="1"/>
              <a:t>ατ</a:t>
            </a:r>
            <a:r>
              <a:rPr lang="el-GR" dirty="0"/>
              <a:t>’ αναλογία της Σχολικής (π.χ. ΑΙΣΩΠΟΣ, ΦΩΤΟΔΕΝΔΡΟ) και της Ανώτατης (ΚΑΛΛΙΠΟΣ)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/>
              <a:t>Ισότιμη πρόσβαση στα επιμορφωτικά προγράμματα από ΑΜΕΑ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/>
              <a:t>Διασφάλιση ποιότητας </a:t>
            </a:r>
            <a:r>
              <a:rPr lang="en-US" b="1" dirty="0"/>
              <a:t>e-Learning </a:t>
            </a:r>
            <a:r>
              <a:rPr lang="el-GR" b="1" dirty="0"/>
              <a:t>στα Κ</a:t>
            </a:r>
            <a:r>
              <a:rPr lang="en-US" b="1" dirty="0"/>
              <a:t>.</a:t>
            </a:r>
            <a:r>
              <a:rPr lang="el-GR" b="1" dirty="0"/>
              <a:t>Ε</a:t>
            </a:r>
            <a:r>
              <a:rPr lang="en-US" b="1" dirty="0"/>
              <a:t>.</a:t>
            </a:r>
            <a:r>
              <a:rPr lang="el-GR" b="1" dirty="0"/>
              <a:t>ΔΙ</a:t>
            </a:r>
            <a:r>
              <a:rPr lang="en-US" b="1" dirty="0"/>
              <a:t>.</a:t>
            </a:r>
            <a:r>
              <a:rPr lang="el-GR" b="1" dirty="0"/>
              <a:t>ΒΙ</a:t>
            </a:r>
            <a:r>
              <a:rPr lang="en-US" b="1" dirty="0"/>
              <a:t>.</a:t>
            </a:r>
            <a:r>
              <a:rPr lang="el-GR" b="1" dirty="0"/>
              <a:t>Μ</a:t>
            </a:r>
            <a:r>
              <a:rPr lang="en-US" b="1" dirty="0"/>
              <a:t>.</a:t>
            </a:r>
            <a:r>
              <a:rPr lang="el-GR" b="1" dirty="0"/>
              <a:t> των </a:t>
            </a:r>
            <a:r>
              <a:rPr lang="en-US" b="1" dirty="0"/>
              <a:t>A.E.I.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Διασύνδεση με την ΜΟΔΙΠ, Πιστοποιήσεις </a:t>
            </a:r>
            <a:r>
              <a:rPr lang="en-US" dirty="0"/>
              <a:t>ISO</a:t>
            </a:r>
            <a:r>
              <a:rPr lang="el-GR" dirty="0"/>
              <a:t>, Τυποποίηση εκπαιδευτικού σχεδιασμού και τεχνολογικών υποδομών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/>
              <a:t>Προσφορά γνωστικών αντικειμένων βάση ανίχνευσης αναγκών </a:t>
            </a:r>
            <a:r>
              <a:rPr lang="en-US" b="1" dirty="0"/>
              <a:t>vs. </a:t>
            </a:r>
            <a:r>
              <a:rPr lang="el-GR" b="1" dirty="0"/>
              <a:t>ευθυγράμμισης κρατικών προκηρύξεων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/>
              <a:t>Πνευματικά δικαιώματα, ασφάλεια στο Διαδίκτυο, </a:t>
            </a:r>
            <a:r>
              <a:rPr lang="en-US" b="1" dirty="0"/>
              <a:t>Netiquette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 </a:t>
            </a:r>
            <a:r>
              <a:rPr lang="el-GR" b="1" dirty="0"/>
              <a:t>Ανάγκη εξειδικευμένου ανθρώπινου δυναμικού να στηρίξει αυτό το θεσμό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Προπτυχιακές και μεταπτυχιακές σπουδές στο θέμα της </a:t>
            </a:r>
            <a:r>
              <a:rPr lang="en-US" dirty="0"/>
              <a:t>online </a:t>
            </a:r>
            <a:r>
              <a:rPr lang="el-GR" dirty="0" err="1"/>
              <a:t>εξΑΕ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</a:t>
            </a:r>
            <a:r>
              <a:rPr lang="el-GR" b="1" dirty="0"/>
              <a:t>Αναγνώριση </a:t>
            </a:r>
            <a:r>
              <a:rPr lang="en-US" b="1" dirty="0"/>
              <a:t>ECVET</a:t>
            </a:r>
            <a:r>
              <a:rPr lang="el-GR" b="1" dirty="0"/>
              <a:t> και σύνδεση τους με </a:t>
            </a:r>
            <a:r>
              <a:rPr lang="en-US" b="1" dirty="0"/>
              <a:t>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Blockchain </a:t>
            </a:r>
            <a:r>
              <a:rPr lang="el-GR" b="1" dirty="0"/>
              <a:t>και </a:t>
            </a:r>
            <a:r>
              <a:rPr lang="en-US" b="1" dirty="0"/>
              <a:t>micro-Credentials</a:t>
            </a: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n-US" b="1" dirty="0"/>
              <a:t>micro-courses, just-in-time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MOOCs</a:t>
            </a: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/>
              <a:t>Παρακολούθηση αποφοίτων</a:t>
            </a:r>
            <a:r>
              <a:rPr lang="en-US" b="1" dirty="0"/>
              <a:t> (tracking)</a:t>
            </a:r>
            <a:endParaRPr lang="el-GR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3D16-0AF8-4D11-A605-7C67A7F4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1FB72-02C0-4912-83F4-4998D2C4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345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4CFD-886C-4C09-9AFF-3430A39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 Αποφοίτων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1AF2-FA1E-4A18-A7C8-DFFBC034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Ενδυνάμωση μέσω δεδομένων για τις καριέρες και τα μαθησιακά μονοπάτια των </a:t>
            </a:r>
            <a:r>
              <a:rPr lang="el-GR" dirty="0" err="1"/>
              <a:t>επιμορφούμενων</a:t>
            </a:r>
            <a:r>
              <a:rPr lang="el-GR" dirty="0"/>
              <a:t> και πληροφοριών για τις ικανότητες που χρειάζονται στην αγορά εργασίας.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Χρήση έγκυρων δεδομένων για τον σχεδιασμό νέων προγραμμάτων και υποστηρικτικών υπηρεσιών.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Διαδικασίες λήψης αποφάσεων βασισμένων σε απτά στοιχεία για βελτίωση του επιπέδου ποιότητας των οργανισμών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Ανάγκη καλύτερης σύνδεσης μεταξύ προσφοράς και ζήτησης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Ανάγκη ενίσχυσης των μηχανισμών ανάλυσης εκπαιδευτικών αναγκών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Χρήση </a:t>
            </a:r>
            <a:r>
              <a:rPr lang="el-GR" dirty="0" err="1"/>
              <a:t>Big</a:t>
            </a:r>
            <a:r>
              <a:rPr lang="el-GR" dirty="0"/>
              <a:t> 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Analytics</a:t>
            </a:r>
            <a:r>
              <a:rPr lang="el-GR" dirty="0"/>
              <a:t> από τους </a:t>
            </a:r>
            <a:r>
              <a:rPr lang="el-GR" dirty="0" err="1"/>
              <a:t>πάροχους</a:t>
            </a:r>
            <a:r>
              <a:rPr lang="el-GR" dirty="0"/>
              <a:t> για βελτίωση της ποιότητας της </a:t>
            </a:r>
            <a:r>
              <a:rPr lang="el-GR" dirty="0" err="1"/>
              <a:t>τηλεκπαίδευσης</a:t>
            </a:r>
            <a:r>
              <a:rPr lang="el-GR" dirty="0"/>
              <a:t> και των διαδικασιών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9FF0-F37C-43D1-8FD6-B8BB5E7F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23055-9FDD-4EDD-99A9-BEB57FD2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02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5E58-9EE2-49BE-89B7-6702A10C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C756-0781-47AA-A3E0-056BDD1F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636" y="1845734"/>
            <a:ext cx="5493382" cy="42573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l-GR" sz="2400" dirty="0"/>
              <a:t>Εξέλιξη του </a:t>
            </a:r>
            <a:r>
              <a:rPr lang="en-GB" sz="2400" dirty="0"/>
              <a:t>Online Distance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l-GR" sz="2400" dirty="0"/>
              <a:t>«Άνοιγμα» των Ακαδημαϊκών Ιδρυμάτων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400" dirty="0"/>
              <a:t> Τυπική, Μη Τυπική και Άτυπη Μάθηση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400" dirty="0"/>
              <a:t> Ευκαιρίες Δια Βίου Μάθησης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ADF3-5589-417F-86BE-5E4F2ED4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BCB9F-2E76-41C2-993E-4253D7D7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15</a:t>
            </a:fld>
            <a:endParaRPr lang="lt-L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D5A40-5C09-4D4D-8440-C69E5597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90283"/>
            <a:ext cx="5250357" cy="33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1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47EA-FFC3-468A-94B8-3C453AD5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MOOC</a:t>
            </a:r>
            <a:r>
              <a:rPr lang="en-US" dirty="0"/>
              <a:t>s</a:t>
            </a:r>
            <a:r>
              <a:rPr lang="en-GB" dirty="0"/>
              <a:t> </a:t>
            </a:r>
            <a:r>
              <a:rPr lang="el-GR" dirty="0"/>
              <a:t>στην Ελλάδα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7D38-F743-4A5A-87AD-1D35CF468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l-GR" sz="2400" dirty="0"/>
              <a:t>Μικρή σχετικά ανάπτυξη των </a:t>
            </a:r>
            <a:r>
              <a:rPr lang="en-GB" sz="2400" dirty="0"/>
              <a:t>MOOCs </a:t>
            </a:r>
            <a:r>
              <a:rPr lang="el-GR" sz="2400" dirty="0"/>
              <a:t>στην Ελλάδα ακόμα…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l-GR" sz="2400" dirty="0"/>
              <a:t>2</a:t>
            </a:r>
            <a:r>
              <a:rPr lang="en-GB" sz="2400" dirty="0"/>
              <a:t> </a:t>
            </a:r>
            <a:r>
              <a:rPr lang="el-GR" sz="2400" dirty="0"/>
              <a:t>βασικοί </a:t>
            </a:r>
            <a:r>
              <a:rPr lang="el-GR" sz="2400" dirty="0" err="1"/>
              <a:t>πάροχοι</a:t>
            </a:r>
            <a:r>
              <a:rPr lang="el-GR" sz="2400" dirty="0"/>
              <a:t> </a:t>
            </a:r>
            <a:r>
              <a:rPr lang="en-GB" sz="2400" dirty="0"/>
              <a:t>MOOCs</a:t>
            </a:r>
            <a:r>
              <a:rPr lang="el-GR" sz="2400" dirty="0"/>
              <a:t> στην Ελλάδα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 1 Κεντρικό Αποθετήριο Ψηφιακών Ανοικτών Ακαδημαϊκών Μαθημάτων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l-GR" sz="2400" dirty="0"/>
              <a:t>«Υβριδικές» προσπάθειες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 Ποιοι τελικά συμμετέχουν;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i="1" dirty="0"/>
              <a:t>Δικαιολογείται η αρχική </a:t>
            </a:r>
            <a:r>
              <a:rPr lang="el-GR" sz="2200" i="1" dirty="0" err="1"/>
              <a:t>στοχοθεσία</a:t>
            </a:r>
            <a:r>
              <a:rPr lang="el-GR" sz="2200" i="1" dirty="0"/>
              <a:t> των </a:t>
            </a:r>
            <a:r>
              <a:rPr lang="en-US" sz="2200" i="1" dirty="0"/>
              <a:t>MOOCs;</a:t>
            </a:r>
            <a:endParaRPr lang="en-GB" sz="22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MOOCs </a:t>
            </a:r>
            <a:r>
              <a:rPr lang="el-GR" sz="2400" dirty="0"/>
              <a:t>και Μη Τυπική Εκπαίδευση: θέματα πιστοποίησης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ACEF-64F5-4D7D-B611-B11EEF99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28375-2D42-4EF2-A279-2065978D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608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B7A5-DFD5-49CB-B4BC-3B1D5BEC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Συμπερασματικά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CB6F-6B20-4063-96A8-B8FFB7851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n-US" dirty="0"/>
              <a:t>Y</a:t>
            </a:r>
            <a:r>
              <a:rPr lang="el-GR" dirty="0" err="1"/>
              <a:t>λοποίηση</a:t>
            </a:r>
            <a:r>
              <a:rPr lang="el-GR" dirty="0"/>
              <a:t> προγραμμάτων επιμόρφωσης και κατάρτισης μέσω </a:t>
            </a:r>
            <a:r>
              <a:rPr lang="en-US" dirty="0"/>
              <a:t>online </a:t>
            </a:r>
            <a:r>
              <a:rPr lang="el-GR" dirty="0"/>
              <a:t>εξ Αποστάσεως Εκπαίδευσης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Μοχλός περαιτέρω ανάπτυξής και διεύρυνσής της δια βίου μάθησης στην Ελλάδα αποτελεί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Βασικό εργαλείο προς αυτή την κατεύθυνσή αποτελούν τα Κέντρα Επιμόρφωσης και Δια Βίου Μάθησης των Ανώτατων Εκπαιδευτικών Ιδρυμάτων, στο πλαίσιο λειτουργίας βάση του Άρθρου 48 του Ν. 4485/2017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Υψηλός βαθμός ετοιμότητας κατά την μετάβαση στην Επείγουσα Διαδικτυακή Διδασκαλία λόγω </a:t>
            </a:r>
            <a:r>
              <a:rPr lang="en-US" dirty="0"/>
              <a:t>COVID-19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n-US" dirty="0"/>
              <a:t>1 </a:t>
            </a:r>
            <a:r>
              <a:rPr lang="el-GR" dirty="0"/>
              <a:t>έτος υποχρεωτικής </a:t>
            </a:r>
            <a:r>
              <a:rPr lang="el-GR" dirty="0" err="1"/>
              <a:t>εξΑΕ</a:t>
            </a:r>
            <a:r>
              <a:rPr lang="el-GR" dirty="0"/>
              <a:t> λόγω </a:t>
            </a:r>
            <a:r>
              <a:rPr lang="en-US" dirty="0"/>
              <a:t>COVID-19 </a:t>
            </a:r>
            <a:r>
              <a:rPr lang="el-GR" dirty="0"/>
              <a:t>έχει οδηγήσει σε απόκτηση εμπειρίας, κουλτούρας, χρήσιμων συμπερασμάτων και καλών πρακτικών από όλους του εμπλεκόμενους φορείς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Δημιουργία ενός συνεχούς κοινών εμπειριών στην </a:t>
            </a:r>
            <a:r>
              <a:rPr lang="el-GR" dirty="0" err="1"/>
              <a:t>τηλεκπαίδευση</a:t>
            </a:r>
            <a:r>
              <a:rPr lang="el-GR" dirty="0"/>
              <a:t>, από την πρωτοβάθμια, δευτεροβάθμια και τριτοβάθμια εκπαίδευση, έως την Μη Τυπική Εκπαίδευση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Εγκαθίδρυση, λόγω ανάγκης, της άτυπης μάθησης ως καθημερινής πρακτικής, μέσα από την πρόσβαση σε ένα πλήθος διαδικτυακών εφαρμογών, κυρίως μέσω κινητών συσκευών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Ανάγκη διερεύνησης νέων καινοτόμων και εναλλακτικών τρόπων παροχής μαθησιακών εμπειριών μέσω </a:t>
            </a:r>
            <a:r>
              <a:rPr lang="el-GR" dirty="0" err="1"/>
              <a:t>τηλεκπαίδευσης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π.χ. εικονικά 3</a:t>
            </a:r>
            <a:r>
              <a:rPr lang="en-US" dirty="0"/>
              <a:t>D </a:t>
            </a:r>
            <a:r>
              <a:rPr lang="el-GR" dirty="0"/>
              <a:t>περιβάλλοντα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24576-BD5E-4377-A08B-73327E36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14E22-8C8B-4BD7-9D4F-8E4D04C5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045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ABD3-2623-40B0-BD5C-ECD0E0D9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5242F-A88A-47FF-BD09-AC2F11DC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466" y="4423498"/>
            <a:ext cx="4489065" cy="121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600" b="1" dirty="0"/>
              <a:t>Δρ. Απόστολος Κώστας</a:t>
            </a:r>
          </a:p>
          <a:p>
            <a:pPr marL="0" indent="0" algn="ctr">
              <a:buNone/>
            </a:pPr>
            <a:r>
              <a:rPr lang="el-GR" sz="1400" dirty="0"/>
              <a:t>Διευθυντής Κ.Ε.ΔΙ.ΒΙ.Μ. </a:t>
            </a:r>
            <a:br>
              <a:rPr lang="el-GR" sz="1400" dirty="0"/>
            </a:br>
            <a:r>
              <a:rPr lang="el-GR" sz="1400" dirty="0"/>
              <a:t>Πανεπιστήμιο Αιγαίου</a:t>
            </a:r>
          </a:p>
          <a:p>
            <a:pPr marL="0" indent="0" algn="ctr">
              <a:buNone/>
            </a:pPr>
            <a:r>
              <a:rPr lang="en-GB" sz="1200" dirty="0">
                <a:hlinkClick r:id="rId2"/>
              </a:rPr>
              <a:t>apkostas@aegean.gr</a:t>
            </a:r>
            <a:r>
              <a:rPr lang="en-GB" sz="12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1A99-D599-4B10-B278-7F038039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8AF9-7366-428E-AC5B-AF1399AF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18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77723-B95E-45CA-BCD5-3B129211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03382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68F9-173E-48CC-B8F3-7951AE48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Skills Agenda</a:t>
            </a:r>
            <a:r>
              <a:rPr lang="el-GR" dirty="0"/>
              <a:t> 2021-2026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C6F3-7633-480C-AA6F-4142557BA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Κλιματική αλλαγή – Πράσινη Ευρώπη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ενίσχυση βιώσιμης ανταγωνιστικότητας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Κοινωνική δικαιοσύνη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πρόσβαση στην εκπαίδευση, κατάρτιση και δια βίου μάθηση για όλους του Ευρωπαίους πολίτες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Ψηφιακός μετασχηματισμός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European Digital Strategy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n-US" dirty="0"/>
              <a:t>COVID-19</a:t>
            </a:r>
            <a:endParaRPr 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ανάπτυξη αντανακλαστικών για την άμεση αντίδραση σε κρίσεις</a:t>
            </a:r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l-GR" sz="2400" dirty="0">
                <a:solidFill>
                  <a:srgbClr val="C00000"/>
                </a:solidFill>
              </a:rPr>
              <a:t>Ανάγκες για νέες δεξιότητες / ενίσχυση υφιστάμενων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E9B5F-A81E-43D2-8C76-65DDB0E7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4CE95-EE20-4251-8296-1430CED7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2</a:t>
            </a:fld>
            <a:endParaRPr lang="lt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7904B-9C1C-4506-88ED-05042B6FA0B8}"/>
              </a:ext>
            </a:extLst>
          </p:cNvPr>
          <p:cNvSpPr txBox="1"/>
          <p:nvPr/>
        </p:nvSpPr>
        <p:spPr>
          <a:xfrm>
            <a:off x="8168639" y="4862407"/>
            <a:ext cx="3866343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Υπό διαμόρφωση νέο πλαίσιο συνεργασίας μεταξύ Ο.Α.Ε.Δ. και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A.E.I.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52F3-DCC7-48E4-A202-828B9746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 Βίου Μάθηση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B7FE-90CB-4155-A362-53E43CDC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/>
              <a:t>Βασική πολιτική προτεραιότητα σε εθνικό &amp; διεθνές επίπεδο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Απασχόληση, κοινωνική ένταξη, ευημερία, γήρανση πληθυσμού, έλλειμα δεξιοτήτων, παγκοσμιοποίηση, 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</a:t>
            </a:r>
            <a:r>
              <a:rPr lang="el-GR" sz="1800" b="1" dirty="0"/>
              <a:t>Δια Βίου Μάθηση </a:t>
            </a:r>
            <a:r>
              <a:rPr lang="en-US" sz="1800" b="1" dirty="0"/>
              <a:t>vs. </a:t>
            </a:r>
            <a:r>
              <a:rPr lang="el-GR" sz="1800" b="1" dirty="0"/>
              <a:t>Εκπαίδευση </a:t>
            </a:r>
            <a:r>
              <a:rPr lang="el-GR" sz="1050" dirty="0"/>
              <a:t>(</a:t>
            </a:r>
            <a:r>
              <a:rPr lang="el-GR" sz="1050" dirty="0" err="1"/>
              <a:t>Δακοπούλου</a:t>
            </a:r>
            <a:r>
              <a:rPr lang="el-GR" sz="1050" dirty="0"/>
              <a:t>, 2004)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Εκπαιδευτική φιλοσοφία/ιδεώδες (</a:t>
            </a:r>
            <a:r>
              <a:rPr lang="el-GR" sz="1600" i="1" dirty="0"/>
              <a:t>βλ. «Ανοικτή Εκπαίδευση»</a:t>
            </a:r>
            <a:r>
              <a:rPr lang="el-GR" sz="16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Ατομική ή συλλογική ευθύνη, διαχωρισμός θεσμικών και μη θεσμικών εκπαιδευτικών λειτουργιών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</a:t>
            </a:r>
            <a:r>
              <a:rPr lang="el-GR" sz="1800" b="1" dirty="0"/>
              <a:t>Τυπολογία </a:t>
            </a:r>
            <a:r>
              <a:rPr lang="el-GR" sz="1050" dirty="0"/>
              <a:t>(</a:t>
            </a:r>
            <a:r>
              <a:rPr lang="en-US" sz="1050" dirty="0"/>
              <a:t>Coombs &amp; Ahmed, 1974</a:t>
            </a:r>
            <a:r>
              <a:rPr lang="el-GR" sz="1050" dirty="0"/>
              <a:t>)</a:t>
            </a:r>
            <a:endParaRPr lang="en-US" sz="10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Τυπική, Μη τυπική &amp; Άτυπη Εκπαίδευση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 </a:t>
            </a:r>
            <a:r>
              <a:rPr lang="el-GR" sz="1800" b="1" dirty="0"/>
              <a:t>Θεσμικό πλαίσιο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Ν. 3369/2005: Συστηματοποίηση της δια βίου μάθησης και άλλες διατάξεις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/>
              <a:t>Ν. 3879/2010: Ανάπτυξη της Δια Βίου Μάθησης και λοιπές διατάξεις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C00000"/>
                </a:solidFill>
              </a:rPr>
              <a:t>Ν. 4485/2017 (Άρθρο 48): Κέντρο Επιμόρφωσης και Δια Βίου Μάθησης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BC08-97E6-4B58-B965-58778244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7476C-CC8F-4090-8F5D-A5134A2F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3</a:t>
            </a:fld>
            <a:endParaRPr lang="lt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C6A45-21A0-459C-BC6B-169AA40965C9}"/>
              </a:ext>
            </a:extLst>
          </p:cNvPr>
          <p:cNvSpPr txBox="1"/>
          <p:nvPr/>
        </p:nvSpPr>
        <p:spPr>
          <a:xfrm>
            <a:off x="8233294" y="4779444"/>
            <a:ext cx="3866343" cy="138499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200" dirty="0"/>
              <a:t>Σύνολο μορφωτικών δραστηριοτήτων όλων των επιπέδων.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200" dirty="0"/>
              <a:t>Συγκρότησή σε ένα εκπαιδευτικό συνεχές.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200" dirty="0"/>
              <a:t>Αλληλεπίδραση με την οικονομική και κοινωνικό-πολιτισμική τρέχουσα πραγματικότητα.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tx1"/>
                </a:solidFill>
                <a:highlight>
                  <a:srgbClr val="FFFF00"/>
                </a:highlight>
              </a:rPr>
              <a:t>Ευελιξία στο χρόνο, χώρο, περιεχόμενο, τεχνικές διδασκαλίας </a:t>
            </a:r>
            <a:r>
              <a:rPr lang="el-G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l-GR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Βεργίδης</a:t>
            </a:r>
            <a:r>
              <a:rPr lang="el-G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19653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F539C3-DAD4-4000-8377-CA9B1612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Κ.Ε.ΔΙ.ΒΙ.Μ. Α.Ε.Ι.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5479D9-66C9-4076-A4CF-2DFC675A4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865568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Νόμος 4485/2017 Άρθρο 48</a:t>
            </a:r>
            <a:br>
              <a:rPr lang="el-GR" b="1" dirty="0"/>
            </a:br>
            <a:r>
              <a:rPr lang="el-GR" i="1" dirty="0"/>
              <a:t>Ίδρυση ΚΕΔΙΒΙΜ στα Α.Ε.Ι.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52CF-6AD4-48E9-9A3E-223A60A6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96B593-2187-4003-A126-6D25C32F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4</a:t>
            </a:fld>
            <a:endParaRPr lang="lt-LT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E4309F0-BAE0-4D41-9534-BB59E9F37989}"/>
              </a:ext>
            </a:extLst>
          </p:cNvPr>
          <p:cNvSpPr/>
          <p:nvPr/>
        </p:nvSpPr>
        <p:spPr>
          <a:xfrm>
            <a:off x="445535" y="3906982"/>
            <a:ext cx="4505156" cy="1885166"/>
          </a:xfrm>
          <a:prstGeom prst="wedgeRectCallout">
            <a:avLst>
              <a:gd name="adj1" fmla="val -511"/>
              <a:gd name="adj2" fmla="val -123797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20 ενεργά Κ.Ε.ΔΙ.ΒΙ.Μ.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Νέο περιβάλλον για την Μη Τυπική Εκπαίδευση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Νέες ευκαιρίες και προκλήσεις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Νέα μοντέλα συνεργασιών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Νέες ανάγκες σε ανθρώπινο δυναμικό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Εύρος γνωστικών αντικειμένων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Μαζικές επιμορφώσεις </a:t>
            </a:r>
          </a:p>
        </p:txBody>
      </p:sp>
      <p:pic>
        <p:nvPicPr>
          <p:cNvPr id="1026" name="Picture 2" descr="Regulation Icons - Download Free Vector Icons | Noun Project">
            <a:extLst>
              <a:ext uri="{FF2B5EF4-FFF2-40B4-BE49-F238E27FC236}">
                <a16:creationId xmlns:a16="http://schemas.microsoft.com/office/drawing/2014/main" id="{EDDD8F24-BB5C-4535-BE7D-4E38B2F0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8" y="1815064"/>
            <a:ext cx="692629" cy="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7CCD598-00A1-4B2E-A7E3-652EF7B2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4" y="1973672"/>
            <a:ext cx="5497417" cy="38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4AE5-A1FE-48AF-8599-0A34B392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Κ.Ε.ΔΙ.ΒΙ.Μ. Α.Ε.Ι.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E22E-13FC-452B-8AD2-62149650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Το Κ.Ε.ΔΙ.ΒΙ.Μ. αποτελεί </a:t>
            </a:r>
            <a:r>
              <a:rPr lang="el-GR" b="1" dirty="0"/>
              <a:t>μονάδα</a:t>
            </a:r>
            <a:r>
              <a:rPr lang="el-GR" dirty="0"/>
              <a:t> του Ιδρύματος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dirty="0"/>
              <a:t>εξασφαλίζει το συντονισμό και τη διεπιστημονική συνεργασία στην ανάπτυξη προγραμμάτων επιμόρφωσης, συνεχιζόμενης εκπαίδευσης, κατάρτισης και εν γένει δια βίου μάθησης.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Τα υφιστάμενα Ινστιτούτα Δια Βίου Εκπαίδευσης των Ιδρυμάτων και τα </a:t>
            </a:r>
            <a:r>
              <a:rPr lang="el-GR" dirty="0" err="1"/>
              <a:t>λειτουργούντα</a:t>
            </a:r>
            <a:r>
              <a:rPr lang="el-GR" dirty="0"/>
              <a:t> Κέντρα Επαγγελματικής Κατάρτισης των Ιδρυμάτων καταργούνται.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Η παροχή κάθε προγράμματος επιμόρφωσης, συνεχιζόμενης εκπαίδευσης, κατάρτισης και εν γένει δια βίου μάθησης, </a:t>
            </a:r>
            <a:r>
              <a:rPr lang="el-GR" b="1" dirty="0"/>
              <a:t>δια ζώσης ή εξ αποστάσεως</a:t>
            </a:r>
            <a:r>
              <a:rPr lang="el-GR" dirty="0"/>
              <a:t>, ήτοι πέραν των σπουδών πρώτου, δεύτερου και τρίτου κύκλου, παρέχεται αποκλειστικά μέσω του Κ.Ε.ΔΙ.ΒΙ.Μ.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DE60C-34D4-4E82-B03A-44DC0316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7A0F6-7D4A-4C54-B090-C5691980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256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9D16-F9CB-458E-9D0B-42D8693A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Προγράμματα Δια Βίου Μάθησης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802D3-705E-4BE6-8F80-19737595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F3E22-B51A-4611-9E2D-DD52BFFE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42D6A-0CD5-430F-9E9C-36C2FFB9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6</a:t>
            </a:fld>
            <a:endParaRPr lang="lt-LT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7DBBD2-F684-4789-817D-6480CB3A9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721200"/>
              </p:ext>
            </p:extLst>
          </p:nvPr>
        </p:nvGraphicFramePr>
        <p:xfrm>
          <a:off x="3666836" y="1948873"/>
          <a:ext cx="6233622" cy="3920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F5AE403-2091-4451-B869-93174C494FC0}"/>
              </a:ext>
            </a:extLst>
          </p:cNvPr>
          <p:cNvSpPr/>
          <p:nvPr/>
        </p:nvSpPr>
        <p:spPr>
          <a:xfrm>
            <a:off x="1245033" y="1948872"/>
            <a:ext cx="2916237" cy="1744662"/>
          </a:xfrm>
          <a:prstGeom prst="wedgeRoundRectCallout">
            <a:avLst>
              <a:gd name="adj1" fmla="val 83710"/>
              <a:gd name="adj2" fmla="val 4869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/>
              <a:t> «Γραμμικά» μοντέλα </a:t>
            </a:r>
            <a:r>
              <a:rPr lang="el-GR" sz="1600" dirty="0" err="1"/>
              <a:t>Online</a:t>
            </a:r>
            <a:r>
              <a:rPr lang="el-GR" sz="1600" dirty="0"/>
              <a:t> Εξ Αποστάσεως Εκπαίδευσης, με υψηλό επίπεδο ελέγχου της εκπαιδευτικής διαδικασίας και </a:t>
            </a:r>
            <a:r>
              <a:rPr lang="el-GR" sz="1600" dirty="0" err="1"/>
              <a:t>ιδιωτικότητας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86930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5D93-EF37-44A5-BC8D-FFA5EE51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 Αποστάσεως Εκπαίδευση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AD12-2F3B-4259-976F-D69E492A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67655-7423-4FB9-A588-E78639D6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ECD60-2704-4A88-B31B-2E6FB877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7</a:t>
            </a:fld>
            <a:endParaRPr lang="lt-LT"/>
          </a:p>
        </p:txBody>
      </p:sp>
      <p:sp>
        <p:nvSpPr>
          <p:cNvPr id="6" name="Ορθογώνιο 1">
            <a:extLst>
              <a:ext uri="{FF2B5EF4-FFF2-40B4-BE49-F238E27FC236}">
                <a16:creationId xmlns:a16="http://schemas.microsoft.com/office/drawing/2014/main" id="{D1CB6F97-F400-42C4-A12A-565BC63F1724}"/>
              </a:ext>
            </a:extLst>
          </p:cNvPr>
          <p:cNvSpPr/>
          <p:nvPr/>
        </p:nvSpPr>
        <p:spPr>
          <a:xfrm>
            <a:off x="1097280" y="1797501"/>
            <a:ext cx="1005839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e-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ως εκπαιδευτική διαδικασία έχει ως πρωταρχικό στόχο να καταστήσει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συγκεκριμένη γνώση και δεξιότητες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προσπελάσιμες σε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οποιονδήποτε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οπουδήποτε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οποτεδήποτε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ενώ απαιτεί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πόρους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Times New Roman" panose="02020603050405020304" pitchFamily="18" charset="0"/>
              </a:rPr>
              <a:t>τεχνολογικούς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οικονομικούς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ανθρώπινους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των οποίων η ορθολογική χρήση θα οδηγήσει στο επιθυμητό αποτέλεσμα. </a:t>
            </a:r>
            <a:endParaRPr lang="el-GR" dirty="0"/>
          </a:p>
        </p:txBody>
      </p:sp>
      <p:graphicFrame>
        <p:nvGraphicFramePr>
          <p:cNvPr id="8" name="Πίνακας 3">
            <a:extLst>
              <a:ext uri="{FF2B5EF4-FFF2-40B4-BE49-F238E27FC236}">
                <a16:creationId xmlns:a16="http://schemas.microsoft.com/office/drawing/2014/main" id="{3CAE7D11-A64C-4A1C-BD58-88F094041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25070"/>
              </p:ext>
            </p:extLst>
          </p:nvPr>
        </p:nvGraphicFramePr>
        <p:xfrm>
          <a:off x="1097278" y="3072201"/>
          <a:ext cx="10058399" cy="1286574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1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3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b="1" spc="5" dirty="0">
                          <a:effectLst/>
                        </a:rPr>
                        <a:t>1</a:t>
                      </a:r>
                      <a:r>
                        <a:rPr lang="el-GR" sz="1600" b="1" dirty="0">
                          <a:effectLst/>
                        </a:rPr>
                        <a:t>η Γενιά</a:t>
                      </a:r>
                      <a:endParaRPr lang="el-G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b="1" spc="5" dirty="0">
                          <a:effectLst/>
                        </a:rPr>
                        <a:t>2</a:t>
                      </a:r>
                      <a:r>
                        <a:rPr lang="el-GR" sz="1600" b="1" dirty="0">
                          <a:effectLst/>
                        </a:rPr>
                        <a:t>η Γενιά</a:t>
                      </a:r>
                      <a:endParaRPr lang="el-G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7515" marR="4362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b="1" spc="5" dirty="0">
                          <a:effectLst/>
                        </a:rPr>
                        <a:t>3</a:t>
                      </a:r>
                      <a:r>
                        <a:rPr lang="el-GR" sz="1600" b="1" dirty="0">
                          <a:effectLst/>
                        </a:rPr>
                        <a:t>η Γενιά</a:t>
                      </a:r>
                      <a:endParaRPr lang="el-G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63245" marR="5638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b="1" spc="5" dirty="0">
                          <a:effectLst/>
                        </a:rPr>
                        <a:t>4</a:t>
                      </a:r>
                      <a:r>
                        <a:rPr lang="el-GR" sz="1600" b="1" dirty="0">
                          <a:effectLst/>
                        </a:rPr>
                        <a:t>η Γενιά</a:t>
                      </a:r>
                      <a:endParaRPr lang="el-G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Φάση</a:t>
                      </a:r>
                      <a:r>
                        <a:rPr lang="el-GR" sz="1600" spc="-5">
                          <a:effectLst/>
                        </a:rPr>
                        <a:t> </a:t>
                      </a:r>
                      <a:r>
                        <a:rPr lang="el-GR" sz="1600">
                          <a:effectLst/>
                        </a:rPr>
                        <a:t>1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8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Φάση</a:t>
                      </a:r>
                      <a:r>
                        <a:rPr lang="el-GR" sz="1600" spc="-5">
                          <a:effectLst/>
                        </a:rPr>
                        <a:t> </a:t>
                      </a:r>
                      <a:r>
                        <a:rPr lang="el-GR" sz="1600">
                          <a:effectLst/>
                        </a:rPr>
                        <a:t>2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Φάση</a:t>
                      </a:r>
                      <a:r>
                        <a:rPr lang="el-GR" sz="1600" spc="-5" dirty="0">
                          <a:effectLst/>
                        </a:rPr>
                        <a:t> </a:t>
                      </a:r>
                      <a:r>
                        <a:rPr lang="el-GR" sz="1600" dirty="0">
                          <a:effectLst/>
                        </a:rPr>
                        <a:t>3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Φάση</a:t>
                      </a:r>
                      <a:r>
                        <a:rPr lang="el-GR" sz="1600" spc="-5">
                          <a:effectLst/>
                        </a:rPr>
                        <a:t> </a:t>
                      </a:r>
                      <a:r>
                        <a:rPr lang="el-GR" sz="1600">
                          <a:effectLst/>
                        </a:rPr>
                        <a:t>4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Φάση</a:t>
                      </a:r>
                      <a:r>
                        <a:rPr lang="el-GR" sz="1600" spc="-5">
                          <a:effectLst/>
                        </a:rPr>
                        <a:t> </a:t>
                      </a:r>
                      <a:r>
                        <a:rPr lang="el-GR" sz="1600">
                          <a:effectLst/>
                        </a:rPr>
                        <a:t>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solidFill>
                            <a:srgbClr val="C00000"/>
                          </a:solidFill>
                          <a:effectLst/>
                        </a:rPr>
                        <a:t>Φάση</a:t>
                      </a:r>
                      <a:r>
                        <a:rPr lang="el-GR" sz="1600" spc="-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l-GR" sz="16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el-GR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65"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Μέσο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Αλλη</a:t>
                      </a:r>
                      <a:r>
                        <a:rPr lang="el-GR" sz="1400" spc="-5" dirty="0">
                          <a:effectLst/>
                        </a:rPr>
                        <a:t>λ</a:t>
                      </a:r>
                      <a:r>
                        <a:rPr lang="el-GR" sz="1400" spc="5" dirty="0">
                          <a:effectLst/>
                        </a:rPr>
                        <a:t>ο</a:t>
                      </a:r>
                      <a:r>
                        <a:rPr lang="el-GR" sz="1400" dirty="0">
                          <a:effectLst/>
                        </a:rPr>
                        <a:t>γραφία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244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Ραδιόφ</a:t>
                      </a:r>
                      <a:r>
                        <a:rPr lang="el-GR" sz="1400" spc="-5" dirty="0">
                          <a:effectLst/>
                        </a:rPr>
                        <a:t>ων</a:t>
                      </a:r>
                      <a:r>
                        <a:rPr lang="el-GR" sz="1400" dirty="0">
                          <a:effectLst/>
                        </a:rPr>
                        <a:t>ο Τηλέφωνο Τηλεόραση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94615"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Κασέτες ήχου</a:t>
                      </a:r>
                    </a:p>
                    <a:p>
                      <a:pPr marL="94615" marR="94615"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Βί</a:t>
                      </a:r>
                      <a:r>
                        <a:rPr lang="el-GR" sz="1400" spc="5" dirty="0">
                          <a:effectLst/>
                        </a:rPr>
                        <a:t>ν</a:t>
                      </a:r>
                      <a:r>
                        <a:rPr lang="el-GR" sz="1400" dirty="0">
                          <a:effectLst/>
                        </a:rPr>
                        <a:t>τεο,</a:t>
                      </a:r>
                    </a:p>
                    <a:p>
                      <a:pPr marL="94615" marR="94615"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spc="5" dirty="0">
                          <a:effectLst/>
                        </a:rPr>
                        <a:t>Η</a:t>
                      </a:r>
                      <a:r>
                        <a:rPr lang="el-GR" sz="1400" spc="-5" dirty="0">
                          <a:effectLst/>
                        </a:rPr>
                        <a:t>.</a:t>
                      </a:r>
                      <a:r>
                        <a:rPr lang="el-GR" sz="1400" spc="5" dirty="0">
                          <a:effectLst/>
                        </a:rPr>
                        <a:t>Υ</a:t>
                      </a:r>
                      <a:r>
                        <a:rPr lang="el-GR" sz="1400" dirty="0">
                          <a:effectLst/>
                        </a:rPr>
                        <a:t>. Λογι</a:t>
                      </a:r>
                      <a:r>
                        <a:rPr lang="el-GR" sz="1400" spc="-5" dirty="0">
                          <a:effectLst/>
                        </a:rPr>
                        <a:t>σ</a:t>
                      </a:r>
                      <a:r>
                        <a:rPr lang="el-GR" sz="1400" spc="5" dirty="0">
                          <a:effectLst/>
                        </a:rPr>
                        <a:t>μ</a:t>
                      </a:r>
                      <a:r>
                        <a:rPr lang="el-GR" sz="1400" dirty="0">
                          <a:effectLst/>
                        </a:rPr>
                        <a:t>ι</a:t>
                      </a:r>
                      <a:r>
                        <a:rPr lang="el-GR" sz="1400" spc="-5" dirty="0">
                          <a:effectLst/>
                        </a:rPr>
                        <a:t>κ</a:t>
                      </a:r>
                      <a:r>
                        <a:rPr lang="el-GR" sz="1400" dirty="0">
                          <a:effectLst/>
                        </a:rPr>
                        <a:t>ό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Ίντε</a:t>
                      </a:r>
                      <a:r>
                        <a:rPr lang="el-GR" sz="1400" spc="-10" dirty="0">
                          <a:effectLst/>
                        </a:rPr>
                        <a:t>ρ</a:t>
                      </a:r>
                      <a:r>
                        <a:rPr lang="el-GR" sz="1400" spc="5" dirty="0">
                          <a:effectLst/>
                        </a:rPr>
                        <a:t>ν</a:t>
                      </a:r>
                      <a:r>
                        <a:rPr lang="el-GR" sz="1400" dirty="0">
                          <a:effectLst/>
                        </a:rPr>
                        <a:t>ετ</a:t>
                      </a:r>
                    </a:p>
                    <a:p>
                      <a:pPr marL="139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spc="5" dirty="0">
                          <a:effectLst/>
                        </a:rPr>
                        <a:t>e-</a:t>
                      </a:r>
                      <a:r>
                        <a:rPr lang="el-GR" sz="1400" spc="-10" dirty="0" err="1">
                          <a:effectLst/>
                        </a:rPr>
                        <a:t>m</a:t>
                      </a:r>
                      <a:r>
                        <a:rPr lang="el-GR" sz="1400" dirty="0" err="1">
                          <a:effectLst/>
                        </a:rPr>
                        <a:t>a</a:t>
                      </a:r>
                      <a:r>
                        <a:rPr lang="el-GR" sz="1400" spc="5" dirty="0" err="1">
                          <a:effectLst/>
                        </a:rPr>
                        <a:t>il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81915" indent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</a:t>
                      </a:r>
                      <a:r>
                        <a:rPr lang="el-GR" sz="1400" spc="-5" dirty="0">
                          <a:effectLst/>
                        </a:rPr>
                        <a:t>ο</a:t>
                      </a:r>
                      <a:r>
                        <a:rPr lang="el-GR" sz="1400" dirty="0">
                          <a:effectLst/>
                        </a:rPr>
                        <a:t>λ</a:t>
                      </a:r>
                      <a:r>
                        <a:rPr lang="el-GR" sz="1400" spc="-5" dirty="0">
                          <a:effectLst/>
                        </a:rPr>
                        <a:t>υ</a:t>
                      </a:r>
                      <a:r>
                        <a:rPr lang="el-GR" sz="1400" dirty="0">
                          <a:effectLst/>
                        </a:rPr>
                        <a:t>μέσα </a:t>
                      </a:r>
                      <a:r>
                        <a:rPr lang="el-GR" sz="1400" dirty="0" err="1">
                          <a:effectLst/>
                        </a:rPr>
                        <a:t>Ευρυζ</a:t>
                      </a:r>
                      <a:r>
                        <a:rPr lang="el-GR" sz="1400" spc="-5" dirty="0" err="1">
                          <a:effectLst/>
                        </a:rPr>
                        <a:t>ω</a:t>
                      </a:r>
                      <a:r>
                        <a:rPr lang="el-GR" sz="1400" dirty="0" err="1">
                          <a:effectLst/>
                        </a:rPr>
                        <a:t>νι</a:t>
                      </a:r>
                      <a:r>
                        <a:rPr lang="el-GR" sz="1400" spc="-5" dirty="0" err="1">
                          <a:effectLst/>
                        </a:rPr>
                        <a:t>κ</a:t>
                      </a:r>
                      <a:r>
                        <a:rPr lang="el-GR" sz="1400" dirty="0" err="1">
                          <a:effectLst/>
                        </a:rPr>
                        <a:t>ό</a:t>
                      </a:r>
                      <a:r>
                        <a:rPr lang="el-GR" sz="1400" dirty="0">
                          <a:effectLst/>
                        </a:rPr>
                        <a:t> Ιντε</a:t>
                      </a:r>
                      <a:r>
                        <a:rPr lang="el-GR" sz="1400" spc="-10" dirty="0">
                          <a:effectLst/>
                        </a:rPr>
                        <a:t>ρ</a:t>
                      </a:r>
                      <a:r>
                        <a:rPr lang="el-GR" sz="1400" spc="5" dirty="0">
                          <a:effectLst/>
                        </a:rPr>
                        <a:t>ν</a:t>
                      </a:r>
                      <a:r>
                        <a:rPr lang="el-GR" sz="1400" dirty="0">
                          <a:effectLst/>
                        </a:rPr>
                        <a:t>έτ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C00000"/>
                          </a:solidFill>
                          <a:effectLst/>
                        </a:rPr>
                        <a:t>Εκπαίδευση</a:t>
                      </a:r>
                    </a:p>
                    <a:p>
                      <a:pPr marL="207010" marR="207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l-GR" sz="1400" spc="5" dirty="0" err="1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r>
                        <a:rPr lang="el-GR" sz="1400" dirty="0" err="1">
                          <a:solidFill>
                            <a:srgbClr val="C00000"/>
                          </a:solidFill>
                          <a:effectLst/>
                        </a:rPr>
                        <a:t>li</a:t>
                      </a:r>
                      <a:r>
                        <a:rPr lang="el-GR" sz="1400" spc="5" dirty="0" err="1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r>
                        <a:rPr lang="el-GR" sz="1400" dirty="0" err="1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el-G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5C7987C8-850C-456D-9F0E-AEBC5973C26B}"/>
              </a:ext>
            </a:extLst>
          </p:cNvPr>
          <p:cNvSpPr/>
          <p:nvPr/>
        </p:nvSpPr>
        <p:spPr>
          <a:xfrm>
            <a:off x="10104582" y="4570057"/>
            <a:ext cx="1773382" cy="1200329"/>
          </a:xfrm>
          <a:prstGeom prst="cloudCallout">
            <a:avLst>
              <a:gd name="adj1" fmla="val -31770"/>
              <a:gd name="adj2" fmla="val -752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COVID-19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941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0154-731E-447B-A2D0-19475343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Τηλεκπαίδευση (</a:t>
            </a:r>
            <a:r>
              <a:rPr lang="en-US" dirty="0"/>
              <a:t>e-Learning</a:t>
            </a:r>
            <a:r>
              <a:rPr lang="el-GR" dirty="0"/>
              <a:t>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A22DDB-B4BA-4DEA-BBA3-34967B198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918711"/>
              </p:ext>
            </p:extLst>
          </p:nvPr>
        </p:nvGraphicFramePr>
        <p:xfrm>
          <a:off x="1198563" y="1873972"/>
          <a:ext cx="4056928" cy="375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D4F7D-1AB7-4616-83B4-721A4F10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D35E2-1326-4807-BEF2-9CEA91D8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8</a:t>
            </a:fld>
            <a:endParaRPr lang="lt-LT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703D6F67-AAD9-40A0-AA2D-6D08C990E247}"/>
              </a:ext>
            </a:extLst>
          </p:cNvPr>
          <p:cNvSpPr/>
          <p:nvPr/>
        </p:nvSpPr>
        <p:spPr>
          <a:xfrm>
            <a:off x="1847267" y="2373745"/>
            <a:ext cx="923636" cy="2854037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FBB43089-DB6A-4703-8BA5-DB293FEF15F5}"/>
              </a:ext>
            </a:extLst>
          </p:cNvPr>
          <p:cNvSpPr/>
          <p:nvPr/>
        </p:nvSpPr>
        <p:spPr>
          <a:xfrm rot="10800000">
            <a:off x="5491020" y="2322439"/>
            <a:ext cx="923636" cy="2854037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9" name="Διάγραμμα 7">
            <a:extLst>
              <a:ext uri="{FF2B5EF4-FFF2-40B4-BE49-F238E27FC236}">
                <a16:creationId xmlns:a16="http://schemas.microsoft.com/office/drawing/2014/main" id="{DB6928AD-8D12-43B3-AE8C-C7271CB7D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683479"/>
              </p:ext>
            </p:extLst>
          </p:nvPr>
        </p:nvGraphicFramePr>
        <p:xfrm>
          <a:off x="6650184" y="2026875"/>
          <a:ext cx="5003093" cy="384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359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416A-6C26-4440-BF67-3CE40437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Προσεγγίσεις </a:t>
            </a:r>
            <a:r>
              <a:rPr lang="el-GR" dirty="0" err="1"/>
              <a:t>Τηλεκπαίδευσης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EFC4-2AE8-4C65-9F37-93912D6B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17CE-288D-44A8-A01C-56ED571D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Νοε 2020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80C78-BD95-4A36-BE12-7B38E9E9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36D-0959-4A5B-83DF-A74A993132ED}" type="slidenum">
              <a:rPr lang="lt-LT" smtClean="0"/>
              <a:t>9</a:t>
            </a:fld>
            <a:endParaRPr lang="lt-LT"/>
          </a:p>
        </p:txBody>
      </p:sp>
      <p:pic>
        <p:nvPicPr>
          <p:cNvPr id="6" name="Εικόνα 23">
            <a:extLst>
              <a:ext uri="{FF2B5EF4-FFF2-40B4-BE49-F238E27FC236}">
                <a16:creationId xmlns:a16="http://schemas.microsoft.com/office/drawing/2014/main" id="{72851666-B86E-4017-B7A1-5A354060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31" y="1954108"/>
            <a:ext cx="5606298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Ορθογώνιο 7">
            <a:extLst>
              <a:ext uri="{FF2B5EF4-FFF2-40B4-BE49-F238E27FC236}">
                <a16:creationId xmlns:a16="http://schemas.microsoft.com/office/drawing/2014/main" id="{105ED829-AD93-4080-9993-A35F3C77741D}"/>
              </a:ext>
            </a:extLst>
          </p:cNvPr>
          <p:cNvSpPr/>
          <p:nvPr/>
        </p:nvSpPr>
        <p:spPr>
          <a:xfrm>
            <a:off x="430029" y="5503268"/>
            <a:ext cx="142638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sz="1400" dirty="0"/>
              <a:t>Αυτό-μάθηση</a:t>
            </a:r>
          </a:p>
        </p:txBody>
      </p:sp>
      <p:sp>
        <p:nvSpPr>
          <p:cNvPr id="16" name="Ορθογώνιο 8">
            <a:extLst>
              <a:ext uri="{FF2B5EF4-FFF2-40B4-BE49-F238E27FC236}">
                <a16:creationId xmlns:a16="http://schemas.microsoft.com/office/drawing/2014/main" id="{5F8119D8-4E60-4BC2-9CEE-33AE7D652742}"/>
              </a:ext>
            </a:extLst>
          </p:cNvPr>
          <p:cNvSpPr/>
          <p:nvPr/>
        </p:nvSpPr>
        <p:spPr>
          <a:xfrm>
            <a:off x="419606" y="4935697"/>
            <a:ext cx="1436804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sz="1400" dirty="0" err="1"/>
              <a:t>Τηλε</a:t>
            </a:r>
            <a:r>
              <a:rPr lang="el-GR" sz="1400" dirty="0"/>
              <a:t>-διδασκαλία</a:t>
            </a:r>
          </a:p>
        </p:txBody>
      </p:sp>
      <p:cxnSp>
        <p:nvCxnSpPr>
          <p:cNvPr id="18" name="Ευθύγραμμο βέλος σύνδεσης 12">
            <a:extLst>
              <a:ext uri="{FF2B5EF4-FFF2-40B4-BE49-F238E27FC236}">
                <a16:creationId xmlns:a16="http://schemas.microsoft.com/office/drawing/2014/main" id="{5ED82E0B-34F1-4EC5-A31B-B3C1BDBB04FD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1856410" y="5089586"/>
            <a:ext cx="2325084" cy="65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2">
            <a:extLst>
              <a:ext uri="{FF2B5EF4-FFF2-40B4-BE49-F238E27FC236}">
                <a16:creationId xmlns:a16="http://schemas.microsoft.com/office/drawing/2014/main" id="{6010F681-7026-45A1-A5EC-184BC808302B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856411" y="5657157"/>
            <a:ext cx="2325083" cy="7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35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1444</Words>
  <Application>Microsoft Office PowerPoint</Application>
  <PresentationFormat>Widescreen</PresentationFormat>
  <Paragraphs>205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</vt:lpstr>
      <vt:lpstr>Το πεδίο εφαρμογής και η δυναμική ανάπτυξης της Τηλεκπαίδευσης στην Ελληνική δια βίου μάθησης</vt:lpstr>
      <vt:lpstr>European Skills Agenda 2021-2026</vt:lpstr>
      <vt:lpstr>Δια Βίου Μάθηση</vt:lpstr>
      <vt:lpstr>Κ.Ε.ΔΙ.ΒΙ.Μ. Α.Ε.Ι.</vt:lpstr>
      <vt:lpstr>Κ.Ε.ΔΙ.ΒΙ.Μ. Α.Ε.Ι.</vt:lpstr>
      <vt:lpstr>Προγράμματα Δια Βίου Μάθησης</vt:lpstr>
      <vt:lpstr>Εξ Αποστάσεως Εκπαίδευση</vt:lpstr>
      <vt:lpstr>Τηλεκπαίδευση (e-Learning)</vt:lpstr>
      <vt:lpstr>Προσεγγίσεις Τηλεκπαίδευσης</vt:lpstr>
      <vt:lpstr>Τηλεκπαίδευση και Κ.Ε.ΔΙ.ΒΙ.Μ. Α.Ε.Ι.</vt:lpstr>
      <vt:lpstr>Τηλεκπαίδευση και COVID</vt:lpstr>
      <vt:lpstr>Το παράδειγμα του Κ.Ε.ΔΙ.ΒΙ.Μ. του Π.Α.</vt:lpstr>
      <vt:lpstr>Ανοικτά Ζητήματα </vt:lpstr>
      <vt:lpstr>Παρακολούθηση Αποφοίτων</vt:lpstr>
      <vt:lpstr>MOOCs</vt:lpstr>
      <vt:lpstr>MOOCs στην Ελλάδα</vt:lpstr>
      <vt:lpstr>Συμπερασματικά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2021-05-27T06:11:06Z</dcterms:created>
  <dcterms:modified xsi:type="dcterms:W3CDTF">2021-05-27T06:11:16Z</dcterms:modified>
</cp:coreProperties>
</file>