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0"/>
  </p:notesMasterIdLst>
  <p:handoutMasterIdLst>
    <p:handoutMasterId r:id="rId11"/>
  </p:handoutMasterIdLst>
  <p:sldIdLst>
    <p:sldId id="266" r:id="rId2"/>
    <p:sldId id="850" r:id="rId3"/>
    <p:sldId id="280" r:id="rId4"/>
    <p:sldId id="279" r:id="rId5"/>
    <p:sldId id="278" r:id="rId6"/>
    <p:sldId id="281" r:id="rId7"/>
    <p:sldId id="282" r:id="rId8"/>
    <p:sldId id="283" r:id="rId9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C947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00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charset="0"/>
              </a:defRPr>
            </a:lvl1pPr>
          </a:lstStyle>
          <a:p>
            <a:fld id="{4A947208-8E3C-401F-A46F-B83B7F75D64A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946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*</a:t>
            </a:r>
            <a:endParaRPr lang="el-GR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07/16/96</a:t>
            </a:r>
            <a:endParaRPr lang="el-GR" sz="1200" i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675" tIns="46840" rIns="93675" bIns="46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l-GR"/>
              <a:t>Δευτέρου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*</a:t>
            </a:r>
            <a:endParaRPr lang="el-GR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##</a:t>
            </a:r>
            <a:endParaRPr lang="el-GR" sz="1200" i="0"/>
          </a:p>
        </p:txBody>
      </p:sp>
    </p:spTree>
    <p:extLst>
      <p:ext uri="{BB962C8B-B14F-4D97-AF65-F5344CB8AC3E}">
        <p14:creationId xmlns:p14="http://schemas.microsoft.com/office/powerpoint/2010/main" val="320344305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 noProof="0"/>
              <a:t>Στυλ κύριου τίτλου</a:t>
            </a:r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l-GR" noProof="0"/>
              <a:t>Στυλ κύριου υπότιτλου</a:t>
            </a:r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  <p:pic>
        <p:nvPicPr>
          <p:cNvPr id="18" name="Picture 12">
            <a:extLst>
              <a:ext uri="{FF2B5EF4-FFF2-40B4-BE49-F238E27FC236}">
                <a16:creationId xmlns:a16="http://schemas.microsoft.com/office/drawing/2014/main" id="{5508BE34-E20F-4516-96F6-D92F864207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7" y="178556"/>
            <a:ext cx="1239483" cy="69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18">
            <a:extLst>
              <a:ext uri="{FF2B5EF4-FFF2-40B4-BE49-F238E27FC236}">
                <a16:creationId xmlns:a16="http://schemas.microsoft.com/office/drawing/2014/main" id="{C9E3AF18-78C3-4250-90BC-22ACE72C8C92}"/>
              </a:ext>
            </a:extLst>
          </p:cNvPr>
          <p:cNvGrpSpPr/>
          <p:nvPr userDrawn="1"/>
        </p:nvGrpSpPr>
        <p:grpSpPr>
          <a:xfrm>
            <a:off x="531637" y="6104690"/>
            <a:ext cx="8467193" cy="719113"/>
            <a:chOff x="645544" y="6125841"/>
            <a:chExt cx="7337313" cy="719113"/>
          </a:xfrm>
        </p:grpSpPr>
        <p:sp>
          <p:nvSpPr>
            <p:cNvPr id="21" name="Rectangle 16">
              <a:extLst>
                <a:ext uri="{FF2B5EF4-FFF2-40B4-BE49-F238E27FC236}">
                  <a16:creationId xmlns:a16="http://schemas.microsoft.com/office/drawing/2014/main" id="{E7F7F09C-E668-41CF-AA7B-7139201D17D9}"/>
                </a:ext>
              </a:extLst>
            </p:cNvPr>
            <p:cNvSpPr/>
            <p:nvPr userDrawn="1"/>
          </p:nvSpPr>
          <p:spPr>
            <a:xfrm>
              <a:off x="645544" y="6635547"/>
              <a:ext cx="7337313" cy="20940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2" descr="European Commission logo">
              <a:extLst>
                <a:ext uri="{FF2B5EF4-FFF2-40B4-BE49-F238E27FC236}">
                  <a16:creationId xmlns:a16="http://schemas.microsoft.com/office/drawing/2014/main" id="{39FC5744-FA86-4064-89D3-0FFF7F536CD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Ορθογώνιο 10">
              <a:extLst>
                <a:ext uri="{FF2B5EF4-FFF2-40B4-BE49-F238E27FC236}">
                  <a16:creationId xmlns:a16="http://schemas.microsoft.com/office/drawing/2014/main" id="{8B60A3E5-7BBB-48FA-8E31-B014D104D0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  <p:sp>
        <p:nvSpPr>
          <p:cNvPr id="24" name="Rectangle 8">
            <a:extLst>
              <a:ext uri="{FF2B5EF4-FFF2-40B4-BE49-F238E27FC236}">
                <a16:creationId xmlns:a16="http://schemas.microsoft.com/office/drawing/2014/main" id="{12DF99E1-1A7A-4B00-B218-0E12C99371C8}"/>
              </a:ext>
            </a:extLst>
          </p:cNvPr>
          <p:cNvSpPr/>
          <p:nvPr userDrawn="1"/>
        </p:nvSpPr>
        <p:spPr>
          <a:xfrm>
            <a:off x="325845" y="874778"/>
            <a:ext cx="171450" cy="59490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43320" y="214313"/>
            <a:ext cx="6713055" cy="982439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9249" y="2011041"/>
            <a:ext cx="6879135" cy="3794223"/>
          </a:xfrm>
        </p:spPr>
        <p:txBody>
          <a:bodyPr/>
          <a:lstStyle/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22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316416" y="6368425"/>
            <a:ext cx="803572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AAB0BD28-D8D0-4480-9204-35C60E270639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88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43320" y="214313"/>
            <a:ext cx="7739486" cy="1342479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148064" y="198884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460432" y="6389531"/>
            <a:ext cx="536848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9E4C5A3E-EF34-4350-A6DA-2705500F1956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497295" y="6237312"/>
            <a:ext cx="8467193" cy="5029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8133452" y="6400800"/>
            <a:ext cx="899592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94FE8705-62F4-4454-A65C-99EC21C1BA9B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041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532440" y="6384609"/>
            <a:ext cx="464840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BCCA914-AF5B-482D-ABD6-5C7EF3E8AE42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  <p:sp>
        <p:nvSpPr>
          <p:cNvPr id="6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532440" y="6384609"/>
            <a:ext cx="464840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BCCA914-AF5B-482D-ABD6-5C7EF3E8AE42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7915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43320" y="214313"/>
            <a:ext cx="7700655" cy="141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Κάντε κλικ για να επεξεργαστείτε το στυλ τίτλου του υποδείγματος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9249" y="2011041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l-GR" dirty="0"/>
              <a:t>Δευτέρου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5508BE34-E20F-4516-96F6-D92F864207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7" y="178556"/>
            <a:ext cx="1239483" cy="69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8">
            <a:extLst>
              <a:ext uri="{FF2B5EF4-FFF2-40B4-BE49-F238E27FC236}">
                <a16:creationId xmlns:a16="http://schemas.microsoft.com/office/drawing/2014/main" id="{12DF99E1-1A7A-4B00-B218-0E12C99371C8}"/>
              </a:ext>
            </a:extLst>
          </p:cNvPr>
          <p:cNvSpPr/>
          <p:nvPr userDrawn="1"/>
        </p:nvSpPr>
        <p:spPr>
          <a:xfrm>
            <a:off x="325845" y="874778"/>
            <a:ext cx="171450" cy="59490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6" name="Group 18">
            <a:extLst>
              <a:ext uri="{FF2B5EF4-FFF2-40B4-BE49-F238E27FC236}">
                <a16:creationId xmlns:a16="http://schemas.microsoft.com/office/drawing/2014/main" id="{C9E3AF18-78C3-4250-90BC-22ACE72C8C92}"/>
              </a:ext>
            </a:extLst>
          </p:cNvPr>
          <p:cNvGrpSpPr/>
          <p:nvPr userDrawn="1"/>
        </p:nvGrpSpPr>
        <p:grpSpPr>
          <a:xfrm>
            <a:off x="531637" y="6104690"/>
            <a:ext cx="8467193" cy="719113"/>
            <a:chOff x="645544" y="6125841"/>
            <a:chExt cx="7337313" cy="71911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7F7F09C-E668-41CF-AA7B-7139201D17D9}"/>
                </a:ext>
              </a:extLst>
            </p:cNvPr>
            <p:cNvSpPr/>
            <p:nvPr userDrawn="1"/>
          </p:nvSpPr>
          <p:spPr>
            <a:xfrm>
              <a:off x="645544" y="6635547"/>
              <a:ext cx="7337313" cy="20940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2" descr="European Commission logo">
              <a:extLst>
                <a:ext uri="{FF2B5EF4-FFF2-40B4-BE49-F238E27FC236}">
                  <a16:creationId xmlns:a16="http://schemas.microsoft.com/office/drawing/2014/main" id="{39FC5744-FA86-4064-89D3-0FFF7F536CD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Ορθογώνιο 10">
              <a:extLst>
                <a:ext uri="{FF2B5EF4-FFF2-40B4-BE49-F238E27FC236}">
                  <a16:creationId xmlns:a16="http://schemas.microsoft.com/office/drawing/2014/main" id="{8B60A3E5-7BBB-48FA-8E31-B014D104D0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  <p:sp>
        <p:nvSpPr>
          <p:cNvPr id="20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resources.ekdd.gr/gnosis/index.php/2012-09-20-11-36-31/3-26/88-interoperability-maturity-assessment-for-public-servic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Beginning of Section S6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395720" y="2708920"/>
            <a:ext cx="6713055" cy="982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9pPr>
          </a:lstStyle>
          <a:p>
            <a:pPr algn="ctr"/>
            <a:r>
              <a:rPr lang="en-US" dirty="0"/>
              <a:t>Working groups declaration and subject selection - discussion of examples</a:t>
            </a:r>
          </a:p>
          <a:p>
            <a:pPr algn="ctr"/>
            <a:endParaRPr lang="en-US" sz="1400" dirty="0"/>
          </a:p>
          <a:p>
            <a:pPr algn="ctr"/>
            <a:r>
              <a:rPr lang="en-US" altLang="el-GR" sz="1400" b="1" dirty="0"/>
              <a:t>INTEROPERABILITY MATURITY ASSESSMENT FOR PUBLIC SERVICES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3517038185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Τίτλος 1">
            <a:extLst>
              <a:ext uri="{FF2B5EF4-FFF2-40B4-BE49-F238E27FC236}">
                <a16:creationId xmlns:a16="http://schemas.microsoft.com/office/drawing/2014/main" id="{1CE6F625-6B9F-4F0C-A177-F47E854A0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0281" y="217048"/>
            <a:ext cx="6127899" cy="1027113"/>
          </a:xfrm>
        </p:spPr>
        <p:txBody>
          <a:bodyPr/>
          <a:lstStyle/>
          <a:p>
            <a:r>
              <a:rPr lang="en-US" altLang="el-GR" sz="3600" dirty="0"/>
              <a:t>Creating Working groups </a:t>
            </a:r>
            <a:br>
              <a:rPr lang="en-US" altLang="el-GR" sz="3600" dirty="0"/>
            </a:br>
            <a:r>
              <a:rPr lang="en-US" altLang="el-GR" sz="3600" dirty="0"/>
              <a:t>Areas for further elaboration</a:t>
            </a:r>
            <a:endParaRPr lang="el-GR" altLang="el-GR" sz="3600" dirty="0"/>
          </a:p>
        </p:txBody>
      </p:sp>
      <p:sp>
        <p:nvSpPr>
          <p:cNvPr id="22531" name="Θέση περιεχομένου 2">
            <a:extLst>
              <a:ext uri="{FF2B5EF4-FFF2-40B4-BE49-F238E27FC236}">
                <a16:creationId xmlns:a16="http://schemas.microsoft.com/office/drawing/2014/main" id="{48DB8CE3-68EF-4AA0-B693-41DED1AA5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557338"/>
            <a:ext cx="7488237" cy="4310062"/>
          </a:xfrm>
        </p:spPr>
        <p:txBody>
          <a:bodyPr/>
          <a:lstStyle/>
          <a:p>
            <a:endParaRPr lang="el-GR" altLang="el-GR"/>
          </a:p>
        </p:txBody>
      </p:sp>
      <p:graphicFrame>
        <p:nvGraphicFramePr>
          <p:cNvPr id="4" name="Πίνακας 3">
            <a:extLst>
              <a:ext uri="{FF2B5EF4-FFF2-40B4-BE49-F238E27FC236}">
                <a16:creationId xmlns:a16="http://schemas.microsoft.com/office/drawing/2014/main" id="{71116AF2-D1E0-43AD-987F-5564F2C834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58595"/>
              </p:ext>
            </p:extLst>
          </p:nvPr>
        </p:nvGraphicFramePr>
        <p:xfrm>
          <a:off x="683418" y="1149472"/>
          <a:ext cx="7777163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4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Areas</a:t>
                      </a:r>
                      <a:endParaRPr lang="el-G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</a:t>
                      </a:r>
                      <a:endParaRPr lang="el-G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Names</a:t>
                      </a:r>
                      <a:endParaRPr lang="el-GR" dirty="0"/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Citizen Related Service</a:t>
                      </a:r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Αίτηση</a:t>
                      </a:r>
                      <a:r>
                        <a:rPr lang="el-GR" baseline="0" dirty="0"/>
                        <a:t> επιχορήγησης συγχρηματοδοτούμενου προγράμματος</a:t>
                      </a:r>
                      <a:endParaRPr lang="el-GR" dirty="0"/>
                    </a:p>
                    <a:p>
                      <a:endParaRPr lang="el-G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Τσεργούλας</a:t>
                      </a:r>
                      <a:r>
                        <a:rPr lang="el-GR" dirty="0"/>
                        <a:t> Ηλίας, Δήμα Αγγελική, Στάμος Ηλίας, </a:t>
                      </a:r>
                      <a:r>
                        <a:rPr lang="el-GR" dirty="0" err="1"/>
                        <a:t>Μουσούρος</a:t>
                      </a:r>
                      <a:r>
                        <a:rPr lang="el-GR" dirty="0"/>
                        <a:t> Χαράλαμπος </a:t>
                      </a:r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1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e-Education, e-learning services</a:t>
                      </a:r>
                    </a:p>
                    <a:p>
                      <a:endParaRPr lang="en-US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Open</a:t>
                      </a:r>
                      <a:r>
                        <a:rPr lang="en-US" baseline="0" dirty="0"/>
                        <a:t> course - </a:t>
                      </a:r>
                      <a:endParaRPr lang="el-G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Ελένη Παπαντωνίου</a:t>
                      </a:r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Statistics</a:t>
                      </a:r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Εφαρμογή</a:t>
                      </a:r>
                      <a:r>
                        <a:rPr lang="el-GR" baseline="0" dirty="0"/>
                        <a:t> </a:t>
                      </a:r>
                      <a:r>
                        <a:rPr lang="en-US" baseline="0" dirty="0" err="1"/>
                        <a:t>intrastat</a:t>
                      </a:r>
                      <a:r>
                        <a:rPr lang="en-US" baseline="0" dirty="0"/>
                        <a:t> </a:t>
                      </a:r>
                      <a:r>
                        <a:rPr lang="el-GR" baseline="0" dirty="0"/>
                        <a:t>ενδοκοινοτικού εμπορίου</a:t>
                      </a:r>
                      <a:endParaRPr lang="el-G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Βέλλας</a:t>
                      </a:r>
                      <a:r>
                        <a:rPr lang="el-GR" dirty="0"/>
                        <a:t> Ανδρέας,</a:t>
                      </a:r>
                      <a:r>
                        <a:rPr lang="el-GR" baseline="0" dirty="0"/>
                        <a:t> </a:t>
                      </a:r>
                      <a:r>
                        <a:rPr lang="el-GR" baseline="0" dirty="0" err="1"/>
                        <a:t>Μπαρδής</a:t>
                      </a:r>
                      <a:r>
                        <a:rPr lang="el-GR" baseline="0" dirty="0"/>
                        <a:t> Ιωάννης,</a:t>
                      </a:r>
                    </a:p>
                    <a:p>
                      <a:r>
                        <a:rPr lang="el-GR" baseline="0" dirty="0"/>
                        <a:t>Πολυχρόνης </a:t>
                      </a:r>
                      <a:r>
                        <a:rPr lang="el-GR" baseline="0" dirty="0" err="1"/>
                        <a:t>Βερούχης</a:t>
                      </a:r>
                      <a:endParaRPr lang="el-GR" dirty="0"/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Health Care Services </a:t>
                      </a:r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Εισαγωγή ασθενούς στο νοσοκομείου</a:t>
                      </a:r>
                      <a:r>
                        <a:rPr lang="el-GR" baseline="0" dirty="0"/>
                        <a:t> (υπάλληλος νοσοκομείου) </a:t>
                      </a:r>
                      <a:endParaRPr lang="el-G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Φωκιώνας</a:t>
                      </a:r>
                      <a:r>
                        <a:rPr lang="el-GR" baseline="0" dirty="0"/>
                        <a:t> Λογοθετίδης, Νίκος </a:t>
                      </a:r>
                      <a:r>
                        <a:rPr lang="el-GR" baseline="0" dirty="0" err="1"/>
                        <a:t>Σταθιάκης</a:t>
                      </a:r>
                      <a:r>
                        <a:rPr lang="el-GR" baseline="0" dirty="0"/>
                        <a:t>, Γιάννης </a:t>
                      </a:r>
                      <a:r>
                        <a:rPr lang="el-GR" baseline="0" dirty="0" err="1"/>
                        <a:t>Πετράκης</a:t>
                      </a:r>
                      <a:r>
                        <a:rPr lang="el-GR" baseline="0" dirty="0"/>
                        <a:t>, Αγγελίνα </a:t>
                      </a:r>
                      <a:r>
                        <a:rPr lang="el-GR" baseline="0" dirty="0" err="1"/>
                        <a:t>Κουρούμπαλή</a:t>
                      </a:r>
                      <a:r>
                        <a:rPr lang="el-GR" baseline="0" dirty="0"/>
                        <a:t> </a:t>
                      </a:r>
                      <a:endParaRPr lang="el-GR" dirty="0"/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Base Registries  Related Services</a:t>
                      </a:r>
                      <a:endParaRPr lang="el-G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Έκδοση</a:t>
                      </a:r>
                      <a:r>
                        <a:rPr lang="el-GR" baseline="0" dirty="0"/>
                        <a:t> αντιγράφου ποινικού μητρώου</a:t>
                      </a:r>
                      <a:endParaRPr lang="el-GR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Τούλα Μαρία, Χριστόφορος </a:t>
                      </a:r>
                      <a:r>
                        <a:rPr lang="el-GR" dirty="0" err="1"/>
                        <a:t>Ζαρκάδας</a:t>
                      </a:r>
                      <a:r>
                        <a:rPr lang="el-GR" dirty="0"/>
                        <a:t>, Βασιλική </a:t>
                      </a:r>
                      <a:r>
                        <a:rPr lang="el-GR" dirty="0" err="1"/>
                        <a:t>Βλάχου</a:t>
                      </a:r>
                      <a:r>
                        <a:rPr lang="el-GR" dirty="0"/>
                        <a:t> </a:t>
                      </a:r>
                      <a:r>
                        <a:rPr lang="el-GR" baseline="0" dirty="0"/>
                        <a:t> </a:t>
                      </a:r>
                      <a:endParaRPr lang="el-GR" dirty="0"/>
                    </a:p>
                  </a:txBody>
                  <a:tcPr marL="91444" marR="91444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360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9249" y="2011041"/>
            <a:ext cx="6879135" cy="1129927"/>
          </a:xfrm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End of Section S6</a:t>
            </a:r>
            <a:r>
              <a:rPr lang="el-GR" b="1" dirty="0">
                <a:solidFill>
                  <a:srgbClr val="0070C0"/>
                </a:solidFill>
              </a:rPr>
              <a:t> </a:t>
            </a:r>
          </a:p>
          <a:p>
            <a:pPr marL="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2567168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Funding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This training material has been developed in the context of the training actions of the National Centre of Public Administration and Local Government</a:t>
            </a:r>
            <a:r>
              <a:rPr lang="el-GR" sz="2000" dirty="0"/>
              <a:t>.</a:t>
            </a:r>
          </a:p>
          <a:p>
            <a:r>
              <a:rPr lang="en-US" sz="2000" dirty="0"/>
              <a:t>The </a:t>
            </a:r>
            <a:r>
              <a:rPr lang="en-US" sz="2000" b="1" dirty="0" err="1"/>
              <a:t>SlideWiki</a:t>
            </a:r>
            <a:r>
              <a:rPr lang="en-US" sz="2000" b="1" dirty="0"/>
              <a:t> </a:t>
            </a:r>
            <a:r>
              <a:rPr lang="en-US" sz="2000" dirty="0"/>
              <a:t>project that belongs to the </a:t>
            </a:r>
            <a:r>
              <a:rPr lang="el-GR" sz="2000" dirty="0"/>
              <a:t>«</a:t>
            </a:r>
            <a:r>
              <a:rPr lang="en-US" sz="2000" dirty="0"/>
              <a:t>Large-scale pilots for collaborative </a:t>
            </a:r>
            <a:r>
              <a:rPr lang="en-US" sz="2000" dirty="0" err="1"/>
              <a:t>OpenCourseWare</a:t>
            </a:r>
            <a:r>
              <a:rPr lang="en-US" sz="2000" dirty="0"/>
              <a:t> authoring, multiplatform delivery and Learning Analytics</a:t>
            </a:r>
            <a:r>
              <a:rPr lang="el-GR" sz="2000" dirty="0"/>
              <a:t>» </a:t>
            </a:r>
            <a:r>
              <a:rPr lang="en-US" sz="2000" dirty="0"/>
              <a:t>has funded only the restructuring of the existing F2F Training material to an </a:t>
            </a:r>
            <a:r>
              <a:rPr lang="en-US" sz="2000" dirty="0" err="1"/>
              <a:t>opencourseware</a:t>
            </a:r>
            <a:r>
              <a:rPr lang="en-US" sz="2000" dirty="0"/>
              <a:t> version</a:t>
            </a:r>
            <a:r>
              <a:rPr lang="el-GR" sz="2000" dirty="0"/>
              <a:t>.</a:t>
            </a:r>
          </a:p>
          <a:p>
            <a:r>
              <a:rPr lang="en-US" sz="2000" dirty="0"/>
              <a:t>The </a:t>
            </a:r>
            <a:r>
              <a:rPr lang="en-US" sz="2000" dirty="0" err="1"/>
              <a:t>SlideWiki</a:t>
            </a:r>
            <a:r>
              <a:rPr lang="en-US" sz="2000" dirty="0"/>
              <a:t> project is being implemented in the context of the European </a:t>
            </a:r>
            <a:r>
              <a:rPr lang="en-US" sz="2000" dirty="0" err="1"/>
              <a:t>Programme</a:t>
            </a:r>
            <a:r>
              <a:rPr lang="en-US" sz="2000" dirty="0"/>
              <a:t> </a:t>
            </a:r>
            <a:r>
              <a:rPr lang="el-GR" sz="2000" dirty="0"/>
              <a:t>«</a:t>
            </a:r>
            <a:r>
              <a:rPr lang="en-US" sz="2000" dirty="0"/>
              <a:t>Horizon 2020</a:t>
            </a:r>
            <a:r>
              <a:rPr lang="el-GR" sz="2000" dirty="0"/>
              <a:t>» </a:t>
            </a:r>
            <a:r>
              <a:rPr lang="en-US" sz="2000" dirty="0"/>
              <a:t>and it is being funded by European Union</a:t>
            </a:r>
            <a:r>
              <a:rPr lang="el-GR" sz="2000" dirty="0"/>
              <a:t>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30466176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n-US" sz="3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Notes</a:t>
            </a:r>
            <a:endParaRPr lang="el-GR" sz="3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6303999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Notes regarding the previous versions of the current work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1149249" y="1772816"/>
            <a:ext cx="6879135" cy="3794223"/>
          </a:xfrm>
        </p:spPr>
        <p:txBody>
          <a:bodyPr/>
          <a:lstStyle/>
          <a:p>
            <a:r>
              <a:rPr lang="en-US" dirty="0"/>
              <a:t>The current version of the work is version 1</a:t>
            </a:r>
            <a:r>
              <a:rPr lang="el-GR" dirty="0"/>
              <a:t>.0. </a:t>
            </a:r>
          </a:p>
          <a:p>
            <a:r>
              <a:rPr lang="en-US" dirty="0"/>
              <a:t>Previous versions are</a:t>
            </a:r>
            <a:r>
              <a:rPr lang="el-GR" dirty="0"/>
              <a:t>:</a:t>
            </a:r>
          </a:p>
          <a:p>
            <a:pPr lvl="1"/>
            <a:r>
              <a:rPr lang="en-US" dirty="0"/>
              <a:t>Version of </a:t>
            </a:r>
            <a:r>
              <a:rPr lang="en-US" sz="2000" dirty="0"/>
              <a:t>F2F Training material regarding Interoperability Maturity Assessment for Public Services </a:t>
            </a:r>
            <a:r>
              <a:rPr lang="en-US" dirty="0"/>
              <a:t>available </a:t>
            </a:r>
            <a:r>
              <a:rPr lang="en-US" dirty="0">
                <a:hlinkClick r:id="rId2"/>
              </a:rPr>
              <a:t>here</a:t>
            </a:r>
            <a:r>
              <a:rPr lang="el-GR" dirty="0"/>
              <a:t>. </a:t>
            </a:r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119534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Notes Licensing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The current training material is provided under the terms of use of the License </a:t>
            </a:r>
            <a:r>
              <a:rPr lang="el-GR" sz="2000" dirty="0" err="1"/>
              <a:t>Creative</a:t>
            </a:r>
            <a:r>
              <a:rPr lang="el-GR" sz="2000" dirty="0"/>
              <a:t> </a:t>
            </a:r>
            <a:r>
              <a:rPr lang="el-GR" sz="2000" dirty="0" err="1"/>
              <a:t>Commons</a:t>
            </a:r>
            <a:r>
              <a:rPr lang="el-GR" sz="2000" dirty="0"/>
              <a:t> </a:t>
            </a:r>
            <a:r>
              <a:rPr lang="fr-FR" sz="2000" dirty="0"/>
              <a:t>Attribution-</a:t>
            </a:r>
            <a:r>
              <a:rPr lang="fr-FR" sz="2000" dirty="0" err="1"/>
              <a:t>NonCommercial</a:t>
            </a:r>
            <a:r>
              <a:rPr lang="fr-FR" sz="2000" dirty="0"/>
              <a:t> 4.0 International (CC BY-NC 4.0) </a:t>
            </a:r>
            <a:r>
              <a:rPr lang="en-US" sz="2000" dirty="0"/>
              <a:t>or newer.</a:t>
            </a:r>
            <a:r>
              <a:rPr lang="fr-FR" sz="2000" dirty="0"/>
              <a:t> </a:t>
            </a:r>
            <a:endParaRPr lang="el-GR" sz="2000" dirty="0"/>
          </a:p>
          <a:p>
            <a:endParaRPr lang="en-US" sz="2000" dirty="0"/>
          </a:p>
          <a:p>
            <a:r>
              <a:rPr lang="en-US" sz="2000" dirty="0"/>
              <a:t>From this license is excluded the work from third parties e.g. photos, diagrams </a:t>
            </a:r>
            <a:r>
              <a:rPr lang="en-US" sz="2000" dirty="0" err="1"/>
              <a:t>etc</a:t>
            </a:r>
            <a:r>
              <a:rPr lang="en-US" sz="2000" dirty="0"/>
              <a:t>, that are included in this material and they are explicitly referred, including the terms of use from the third parties in the </a:t>
            </a:r>
            <a:r>
              <a:rPr lang="el-GR" sz="2000" dirty="0"/>
              <a:t>«</a:t>
            </a:r>
            <a:r>
              <a:rPr lang="en-US" sz="2000" dirty="0"/>
              <a:t>Note of Use of third parties work</a:t>
            </a:r>
            <a:r>
              <a:rPr lang="el-GR" sz="2000" dirty="0"/>
              <a:t>».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7E935D-3BF8-42A4-B523-E2684CC6F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5177439"/>
            <a:ext cx="22860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262458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Maintenance Notes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l-GR" sz="2000" dirty="0"/>
          </a:p>
        </p:txBody>
      </p:sp>
      <p:sp>
        <p:nvSpPr>
          <p:cNvPr id="8" name="Θέση περιεχομένου 3">
            <a:extLst>
              <a:ext uri="{FF2B5EF4-FFF2-40B4-BE49-F238E27FC236}">
                <a16:creationId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1046018" y="2019589"/>
            <a:ext cx="7356764" cy="299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Any copy, redistribute, remix or transform build on this material should contain</a:t>
            </a:r>
            <a:r>
              <a:rPr lang="el-GR" sz="2000" dirty="0"/>
              <a:t>:</a:t>
            </a:r>
          </a:p>
          <a:p>
            <a:pPr lvl="1"/>
            <a:r>
              <a:rPr lang="en-US" sz="2000" dirty="0"/>
              <a:t>The appropriate credit</a:t>
            </a:r>
            <a:endParaRPr lang="el-GR" sz="2000" dirty="0"/>
          </a:p>
          <a:p>
            <a:pPr lvl="1"/>
            <a:r>
              <a:rPr lang="en-US" sz="2000" dirty="0"/>
              <a:t>The licensing note</a:t>
            </a:r>
            <a:endParaRPr lang="el-GR" sz="2000" dirty="0"/>
          </a:p>
          <a:p>
            <a:pPr lvl="1"/>
            <a:r>
              <a:rPr lang="en-US" sz="2000" dirty="0"/>
              <a:t>The declaration of the maintenance note</a:t>
            </a:r>
            <a:endParaRPr lang="el-GR" sz="2000" dirty="0"/>
          </a:p>
          <a:p>
            <a:pPr lvl="1"/>
            <a:r>
              <a:rPr lang="en-US" sz="2000" dirty="0"/>
              <a:t>The note for the use of third parties work (if applicable)</a:t>
            </a:r>
            <a:endParaRPr lang="el-GR" sz="2000" dirty="0"/>
          </a:p>
          <a:p>
            <a:r>
              <a:rPr lang="en-US" sz="2000" dirty="0"/>
              <a:t>including the relevant links to material and the above mentioned notes.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6150867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Παρουσίαση εκπαίδευσης προσωπικού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 εκπαίδευσης προσωπικού</Template>
  <TotalTime>133</TotalTime>
  <Words>370</Words>
  <Application>Microsoft Office PowerPoint</Application>
  <PresentationFormat>Προβολή στην οθόνη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3" baseType="lpstr">
      <vt:lpstr>Arial</vt:lpstr>
      <vt:lpstr>Franklin Gothic Book</vt:lpstr>
      <vt:lpstr>Tahoma</vt:lpstr>
      <vt:lpstr>Wingdings</vt:lpstr>
      <vt:lpstr>Παρουσίαση εκπαίδευσης προσωπικού</vt:lpstr>
      <vt:lpstr>Beginning of Section S6</vt:lpstr>
      <vt:lpstr>Creating Working groups  Areas for further elaboration</vt:lpstr>
      <vt:lpstr>Παρουσίαση του PowerPoint</vt:lpstr>
      <vt:lpstr>Funding</vt:lpstr>
      <vt:lpstr>Παρουσίαση του PowerPoint</vt:lpstr>
      <vt:lpstr>Notes regarding the previous versions of the current work</vt:lpstr>
      <vt:lpstr>Notes Licensing</vt:lpstr>
      <vt:lpstr>Maintenance Notes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Εκπαίδευση προσωπικού</dc:title>
  <dc:creator>Αναστασία Παπαστυλιανού</dc:creator>
  <cp:lastModifiedBy>Antonis Stasis</cp:lastModifiedBy>
  <cp:revision>51</cp:revision>
  <dcterms:created xsi:type="dcterms:W3CDTF">2018-05-07T07:21:56Z</dcterms:created>
  <dcterms:modified xsi:type="dcterms:W3CDTF">2018-09-30T08:40:23Z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TC010130221032</vt:lpwstr>
  </property>
</Properties>
</file>