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8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3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13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583700" y="6125841"/>
            <a:ext cx="7242331" cy="753924"/>
            <a:chOff x="583700" y="6125841"/>
            <a:chExt cx="7242331" cy="75392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645544" y="6609767"/>
              <a:ext cx="6472643" cy="2351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/>
                <a:t>SlideWiki</a:t>
              </a:r>
              <a:r>
                <a:rPr lang="en-GB" altLang="el-GR" sz="1400" b="1" dirty="0" smtClean="0"/>
                <a:t> Horizon 2020 - 688095</a:t>
              </a: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583700" y="6325767"/>
              <a:ext cx="724233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371600" indent="0">
                <a:lnSpc>
                  <a:spcPts val="1800"/>
                </a:lnSpc>
              </a:pPr>
              <a:r>
                <a:rPr lang="en-US" sz="1200" b="0" i="0" u="none" strike="noStrike" kern="1200" cap="all" dirty="0" smtClean="0">
                  <a:solidFill>
                    <a:schemeClr val="accent5">
                      <a:lumMod val="75000"/>
                    </a:schemeClr>
                  </a:solidFill>
                  <a:effectLst/>
                  <a:latin typeface="+mn-lt"/>
                  <a:ea typeface="+mn-ea"/>
                  <a:cs typeface="+mn-cs"/>
                </a:rPr>
                <a:t>ISA²</a:t>
              </a:r>
            </a:p>
            <a:p>
              <a:pPr marL="1371600" indent="0">
                <a:lnSpc>
                  <a:spcPts val="1800"/>
                </a:lnSpc>
              </a:pPr>
              <a:r>
                <a:rPr lang="en-US" sz="1200" b="0" i="0" u="none" strike="noStrike" kern="1200" dirty="0" smtClean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Interoperability solutions for public administrations, businesses and citizens</a:t>
              </a:r>
              <a:endParaRPr lang="en-US" sz="12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14" name="Picture 13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17" y="98159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75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0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5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1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3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1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09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8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F29E8-78D6-4683-9E3F-F383E97A291F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02FAD-54E2-4504-9CCD-D88354B64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3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oinup.ec.europa.eu/release/eira/v20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group.org/subjectareas/enterprise/togaf" TargetMode="External"/><Relationship Id="rId2" Type="http://schemas.openxmlformats.org/officeDocument/2006/relationships/hyperlink" Target="http://archimatetool.com/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2.6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15472" y="2371918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l-GR" dirty="0"/>
              <a:t>Ευρωπαϊκή Αρχιτεκτονική Αναφοράς για τη </a:t>
            </a:r>
            <a:r>
              <a:rPr lang="el-GR" dirty="0" err="1"/>
              <a:t>Διαλειτουργικότητα</a:t>
            </a:r>
            <a:r>
              <a:rPr lang="el-GR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9164026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703" y="1883563"/>
            <a:ext cx="5656035" cy="3778988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560246" y="3313656"/>
            <a:ext cx="2712761" cy="1339655"/>
          </a:xfrm>
          <a:prstGeom prst="borderCallout1">
            <a:avLst>
              <a:gd name="adj1" fmla="val 42877"/>
              <a:gd name="adj2" fmla="val 102258"/>
              <a:gd name="adj3" fmla="val 51409"/>
              <a:gd name="adj4" fmla="val 127839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1. </a:t>
            </a:r>
            <a:r>
              <a:rPr lang="el-GR" sz="1351" dirty="0" err="1">
                <a:solidFill>
                  <a:schemeClr val="tx1"/>
                </a:solidFill>
              </a:rPr>
              <a:t>Εξορθολογισμός</a:t>
            </a:r>
            <a:r>
              <a:rPr lang="el-GR" sz="1351" dirty="0">
                <a:solidFill>
                  <a:schemeClr val="tx1"/>
                </a:solidFill>
              </a:rPr>
              <a:t> του χαρτοφυλακίου. Εντοπίζονται οι "περιττές" και «υπό συγχώνευση" λύσεις του χαρτοφυλακίου.</a:t>
            </a:r>
          </a:p>
          <a:p>
            <a:r>
              <a:rPr lang="el-GR" sz="1351" dirty="0">
                <a:solidFill>
                  <a:schemeClr val="tx1"/>
                </a:solidFill>
              </a:rPr>
              <a:t>2. Οι πιο </a:t>
            </a:r>
            <a:r>
              <a:rPr lang="el-GR" sz="1351" dirty="0" err="1">
                <a:solidFill>
                  <a:schemeClr val="tx1"/>
                </a:solidFill>
              </a:rPr>
              <a:t>διαλειτουργικές</a:t>
            </a:r>
            <a:r>
              <a:rPr lang="el-GR" sz="1351" dirty="0">
                <a:solidFill>
                  <a:schemeClr val="tx1"/>
                </a:solidFill>
              </a:rPr>
              <a:t> λύσεις διατηρούνται στο χαρτοφυλάκιο ΤΠ.</a:t>
            </a:r>
            <a:endParaRPr lang="en-US" sz="135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2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703" y="1883563"/>
            <a:ext cx="5656035" cy="3778988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560246" y="3349320"/>
            <a:ext cx="2712761" cy="1680693"/>
          </a:xfrm>
          <a:prstGeom prst="borderCallout1">
            <a:avLst>
              <a:gd name="adj1" fmla="val 42877"/>
              <a:gd name="adj2" fmla="val 102258"/>
              <a:gd name="adj3" fmla="val 81225"/>
              <a:gd name="adj4" fmla="val 131044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Δομούνται, σύμφωνα με το EIRA, οι συνέπειες μιας πολιτικής ή ενός θεματικού τομέα στην αρχιτεκτονική και τη διαλειτουργικότητα. Προσδιορίζονται τα ΑΒΒ και οι σχέσεις που επηρεάζονται από τις αλλαγές.</a:t>
            </a:r>
            <a:endParaRPr lang="en-US" sz="135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9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1619250" y="549275"/>
            <a:ext cx="5999163" cy="1114425"/>
          </a:xfrm>
        </p:spPr>
        <p:txBody>
          <a:bodyPr/>
          <a:lstStyle/>
          <a:p>
            <a:r>
              <a:rPr lang="en-US" altLang="en-US" dirty="0" smtClean="0"/>
              <a:t>European Interoperability Reference Architecture (EIRA)</a:t>
            </a:r>
            <a:endParaRPr lang="el-GR" altLang="en-US" dirty="0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1F00E12F-F181-4699-B538-CF696499C5AF}" type="slidenum">
              <a:rPr lang="en-US" altLang="en-US" smtClean="0">
                <a:solidFill>
                  <a:schemeClr val="tx2"/>
                </a:solidFill>
                <a:cs typeface="Arial" charset="0"/>
              </a:rPr>
              <a:pPr/>
              <a:t>12</a:t>
            </a:fld>
            <a:endParaRPr lang="en-US" altLang="en-US" smtClean="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53252" name="Content Placeholder 4" descr="EIRA High Level Overvie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484313"/>
            <a:ext cx="5905500" cy="4206875"/>
          </a:xfrm>
        </p:spPr>
      </p:pic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5508625" y="5876925"/>
            <a:ext cx="34290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r>
              <a:rPr lang="en-US" altLang="el-GR" sz="900"/>
              <a:t>Source</a:t>
            </a:r>
            <a:r>
              <a:rPr lang="el-GR" altLang="el-GR" sz="900"/>
              <a:t>: </a:t>
            </a:r>
            <a:r>
              <a:rPr lang="en-US" altLang="el-GR" sz="900"/>
              <a:t>https://joinup.ec.europa.eu/asset/eia/description</a:t>
            </a:r>
            <a:endParaRPr lang="el-GR" altLang="el-GR" sz="900"/>
          </a:p>
        </p:txBody>
      </p:sp>
    </p:spTree>
    <p:extLst>
      <p:ext uri="{BB962C8B-B14F-4D97-AF65-F5344CB8AC3E}">
        <p14:creationId xmlns:p14="http://schemas.microsoft.com/office/powerpoint/2010/main" val="223212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</a:t>
            </a:r>
            <a:r>
              <a:rPr lang="el-GR" b="1" dirty="0" smtClean="0">
                <a:solidFill>
                  <a:srgbClr val="0070C0"/>
                </a:solidFill>
              </a:rPr>
              <a:t>2.6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6106064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3444620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908706801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408718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264752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84041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1573161" y="333375"/>
            <a:ext cx="6102402" cy="1114425"/>
          </a:xfrm>
        </p:spPr>
        <p:txBody>
          <a:bodyPr/>
          <a:lstStyle/>
          <a:p>
            <a:r>
              <a:rPr lang="en-US" altLang="en-US" sz="3200" dirty="0" smtClean="0"/>
              <a:t>European Interoperability Reference Architecture Initiative (EIRA)</a:t>
            </a:r>
            <a:endParaRPr lang="el-GR" altLang="en-US" sz="3200" dirty="0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FBC8A2A1-2123-4F15-A5B6-2EBE2ECBFF8F}" type="slidenum">
              <a:rPr lang="en-US" altLang="en-US" smtClean="0">
                <a:solidFill>
                  <a:schemeClr val="tx2"/>
                </a:solidFill>
                <a:cs typeface="Arial" charset="0"/>
              </a:rPr>
              <a:pPr/>
              <a:t>2</a:t>
            </a:fld>
            <a:endParaRPr lang="en-US" altLang="en-US" smtClean="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5222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53" t="20972" r="25839" b="20393"/>
          <a:stretch>
            <a:fillRect/>
          </a:stretch>
        </p:blipFill>
        <p:spPr>
          <a:xfrm>
            <a:off x="1112838" y="2024063"/>
            <a:ext cx="5942012" cy="3117850"/>
          </a:xfrm>
        </p:spPr>
      </p:pic>
      <p:sp>
        <p:nvSpPr>
          <p:cNvPr id="3" name="Rounded Rectangle 2">
            <a:extLst>
              <a:ext uri="{FF2B5EF4-FFF2-40B4-BE49-F238E27FC236}"/>
            </a:extLst>
          </p:cNvPr>
          <p:cNvSpPr/>
          <p:nvPr/>
        </p:nvSpPr>
        <p:spPr>
          <a:xfrm>
            <a:off x="1265238" y="2897188"/>
            <a:ext cx="5681662" cy="4635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1379538" y="2986088"/>
            <a:ext cx="473075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EIS SCOPE</a:t>
            </a:r>
            <a:endParaRPr lang="el-GR" sz="900" b="1" i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/>
            </a:extLst>
          </p:cNvPr>
          <p:cNvSpPr txBox="1"/>
          <p:nvPr/>
        </p:nvSpPr>
        <p:spPr>
          <a:xfrm>
            <a:off x="6383338" y="2954338"/>
            <a:ext cx="473075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EIS SCOPE</a:t>
            </a:r>
            <a:endParaRPr lang="el-GR" sz="900" b="1" i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Rounded Rectangle 7">
            <a:extLst>
              <a:ext uri="{FF2B5EF4-FFF2-40B4-BE49-F238E27FC236}"/>
            </a:extLst>
          </p:cNvPr>
          <p:cNvSpPr/>
          <p:nvPr/>
        </p:nvSpPr>
        <p:spPr>
          <a:xfrm>
            <a:off x="1271588" y="4017963"/>
            <a:ext cx="5683250" cy="46196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>
          <a:xfrm>
            <a:off x="1389063" y="4106863"/>
            <a:ext cx="471487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EIRA SCOPE</a:t>
            </a:r>
            <a:endParaRPr lang="el-GR" sz="900" b="1" i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6392863" y="4075113"/>
            <a:ext cx="471487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EIRA SCOPE</a:t>
            </a:r>
            <a:endParaRPr lang="el-GR" sz="900" b="1" i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1" name="Left Arrow 10">
            <a:extLst>
              <a:ext uri="{FF2B5EF4-FFF2-40B4-BE49-F238E27FC236}"/>
            </a:extLst>
          </p:cNvPr>
          <p:cNvSpPr/>
          <p:nvPr/>
        </p:nvSpPr>
        <p:spPr>
          <a:xfrm>
            <a:off x="7240588" y="4019550"/>
            <a:ext cx="873125" cy="446088"/>
          </a:xfrm>
          <a:prstGeom prst="lef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52613" y="5607050"/>
            <a:ext cx="6858000" cy="650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90513" indent="-2905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0100" indent="-2444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hlinkClick r:id="rId3"/>
              </a:rPr>
              <a:t>https://joinup.ec.europa.eu/release/eira/v200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42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Interoperability Reference Architecture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Αναπτύχθηκε στο πλαίσιο του προγράμματος </a:t>
            </a:r>
            <a:r>
              <a:rPr lang="en-US" dirty="0"/>
              <a:t>ISA² </a:t>
            </a:r>
            <a:r>
              <a:rPr lang="el-GR" dirty="0"/>
              <a:t> 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l-GR" sz="1800" dirty="0"/>
              <a:t>Να καθοδηγήσει τις δημόσιες διοικήσεις στην παροχή </a:t>
            </a:r>
            <a:r>
              <a:rPr lang="el-GR" sz="1800" dirty="0" err="1"/>
              <a:t>διαλειτουργικών</a:t>
            </a:r>
            <a:r>
              <a:rPr lang="el-GR" sz="1800" dirty="0"/>
              <a:t> Ευρωπαϊκών δημόσιων υπηρεσιών</a:t>
            </a:r>
          </a:p>
          <a:p>
            <a:pPr>
              <a:lnSpc>
                <a:spcPct val="100000"/>
              </a:lnSpc>
            </a:pPr>
            <a:r>
              <a:rPr lang="el-GR" dirty="0"/>
              <a:t>4 όψεις του μοντέλου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l-GR" sz="1800" dirty="0"/>
              <a:t>Ανταποκρίνονται στα τέσσερα επίπεδα διαλειτουργικότητας του </a:t>
            </a:r>
            <a:r>
              <a:rPr lang="en-US" sz="1800" dirty="0"/>
              <a:t>EIF</a:t>
            </a:r>
            <a:endParaRPr lang="el-GR" sz="1800" dirty="0"/>
          </a:p>
          <a:p>
            <a:pPr>
              <a:lnSpc>
                <a:spcPct val="100000"/>
              </a:lnSpc>
            </a:pPr>
            <a:r>
              <a:rPr lang="el-GR" dirty="0"/>
              <a:t>Καθορίζει τις απαιτούμενες δυνατότητες για την προώθηση της διαλειτουργικότητας ως ένα σύνολο </a:t>
            </a:r>
            <a:r>
              <a:rPr lang="en-US" dirty="0"/>
              <a:t>Architecture Building Blocks </a:t>
            </a:r>
            <a:r>
              <a:rPr lang="el-GR" dirty="0"/>
              <a:t>(</a:t>
            </a:r>
            <a:r>
              <a:rPr lang="el-GR" dirty="0" err="1"/>
              <a:t>ABBs</a:t>
            </a:r>
            <a:r>
              <a:rPr lang="el-GR" dirty="0"/>
              <a:t>) </a:t>
            </a:r>
            <a:endParaRPr lang="el-GR" sz="1800" dirty="0"/>
          </a:p>
          <a:p>
            <a:pPr marL="0" indent="0">
              <a:lnSpc>
                <a:spcPct val="100000"/>
              </a:lnSpc>
              <a:buNone/>
            </a:pPr>
            <a:r>
              <a:rPr lang="el-GR" sz="1800" dirty="0"/>
              <a:t>	</a:t>
            </a:r>
            <a:endParaRPr lang="el-GR" sz="142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3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Interoperability Reference Architecture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Χαρακτηριστικά</a:t>
            </a:r>
          </a:p>
          <a:p>
            <a:pPr lvl="1">
              <a:lnSpc>
                <a:spcPct val="100000"/>
              </a:lnSpc>
            </a:pPr>
            <a:r>
              <a:rPr lang="el-GR" sz="1800" b="1" dirty="0"/>
              <a:t>Κοινή ορολογία για την επίτευξη συντονισμού</a:t>
            </a:r>
            <a:r>
              <a:rPr lang="el-GR" sz="1800" dirty="0"/>
              <a:t>: </a:t>
            </a:r>
            <a:r>
              <a:rPr lang="el-GR" sz="1800" dirty="0" err="1"/>
              <a:t>συναντίληψη</a:t>
            </a:r>
            <a:r>
              <a:rPr lang="el-GR" sz="1800" dirty="0"/>
              <a:t> βασικών </a:t>
            </a:r>
            <a:r>
              <a:rPr lang="el-GR" sz="1800" dirty="0" err="1"/>
              <a:t>δομοστοιχείων</a:t>
            </a:r>
            <a:endParaRPr lang="el-GR" sz="1800" dirty="0"/>
          </a:p>
          <a:p>
            <a:pPr lvl="1">
              <a:lnSpc>
                <a:spcPct val="100000"/>
              </a:lnSpc>
            </a:pPr>
            <a:r>
              <a:rPr lang="el-GR" sz="1800" b="1" dirty="0"/>
              <a:t>Αρχιτεκτονική αναφοράς για την παροχή ψηφιακών δημόσιων υπηρεσιών</a:t>
            </a:r>
            <a:r>
              <a:rPr lang="el-GR" sz="1800" dirty="0"/>
              <a:t>: πλαίσιο για την κατηγοριοποίηση (επαναχρησιμοποιήσιμων) </a:t>
            </a:r>
            <a:r>
              <a:rPr lang="en-US" sz="1800" dirty="0"/>
              <a:t>Solution Building blocks </a:t>
            </a:r>
            <a:r>
              <a:rPr lang="el-GR" sz="1800" dirty="0"/>
              <a:t>(SBB)</a:t>
            </a:r>
            <a:endParaRPr lang="en-US" sz="1800" dirty="0"/>
          </a:p>
          <a:p>
            <a:pPr lvl="1">
              <a:lnSpc>
                <a:spcPct val="100000"/>
              </a:lnSpc>
            </a:pPr>
            <a:r>
              <a:rPr lang="el-GR" sz="1800" b="1" dirty="0"/>
              <a:t>Ουδέτερη από πλευράς τεχνολογιών και προϊόντων – υιοθετεί μια </a:t>
            </a:r>
            <a:r>
              <a:rPr lang="en-US" sz="1800" b="1" dirty="0"/>
              <a:t>service-oriented architecture (SOA)</a:t>
            </a:r>
            <a:r>
              <a:rPr lang="en-US" sz="1800" dirty="0"/>
              <a:t>: </a:t>
            </a:r>
            <a:r>
              <a:rPr lang="el-GR" sz="1800" dirty="0"/>
              <a:t>Χρησιμοποιεί το </a:t>
            </a:r>
            <a:r>
              <a:rPr lang="en-US" sz="1800" dirty="0" err="1"/>
              <a:t>ArchiMate</a:t>
            </a:r>
            <a:r>
              <a:rPr lang="el-GR" sz="1800" dirty="0"/>
              <a:t> (</a:t>
            </a:r>
            <a:r>
              <a:rPr lang="en-US" sz="1800" dirty="0">
                <a:hlinkClick r:id="rId2"/>
              </a:rPr>
              <a:t>http://archimatetool.com/</a:t>
            </a:r>
            <a:r>
              <a:rPr lang="el-GR" sz="1800" dirty="0"/>
              <a:t>) </a:t>
            </a:r>
            <a:r>
              <a:rPr lang="en-US" sz="1800" dirty="0"/>
              <a:t> </a:t>
            </a:r>
            <a:r>
              <a:rPr lang="el-GR" sz="1800" dirty="0"/>
              <a:t>ως εργαλείο </a:t>
            </a:r>
            <a:r>
              <a:rPr lang="el-GR" sz="1800" dirty="0" err="1"/>
              <a:t>μοντελοποίησης</a:t>
            </a:r>
            <a:endParaRPr lang="el-GR" sz="1800" dirty="0"/>
          </a:p>
          <a:p>
            <a:pPr lvl="1">
              <a:lnSpc>
                <a:spcPct val="100000"/>
              </a:lnSpc>
            </a:pPr>
            <a:r>
              <a:rPr lang="el-GR" sz="1800" b="1" dirty="0"/>
              <a:t>Ευθυγράμμιση με τα </a:t>
            </a:r>
            <a:r>
              <a:rPr lang="en-US" sz="1800" b="1" dirty="0"/>
              <a:t>EIF</a:t>
            </a:r>
            <a:r>
              <a:rPr lang="el-GR" sz="1800" b="1" dirty="0"/>
              <a:t> και TOGAF</a:t>
            </a:r>
            <a:r>
              <a:rPr lang="en-US" sz="1800" b="1" dirty="0"/>
              <a:t> (The Open Group Architecture </a:t>
            </a:r>
            <a:r>
              <a:rPr lang="en-US" sz="1800" b="1" dirty="0" smtClean="0"/>
              <a:t>Forum</a:t>
            </a:r>
            <a:r>
              <a:rPr lang="el-GR" sz="1800" b="1" smtClean="0"/>
              <a:t>) </a:t>
            </a:r>
            <a:r>
              <a:rPr lang="el-GR" sz="1800" b="1" dirty="0"/>
              <a:t>- </a:t>
            </a:r>
            <a:r>
              <a:rPr lang="en-US" sz="1800" b="1" dirty="0">
                <a:hlinkClick r:id="rId3"/>
              </a:rPr>
              <a:t>http://www.opengroup.org/subjectareas/enterprise/togaf</a:t>
            </a:r>
            <a:r>
              <a:rPr lang="en-US" sz="1800" b="1" dirty="0"/>
              <a:t>)</a:t>
            </a:r>
            <a:r>
              <a:rPr lang="el-GR" sz="1800" b="1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6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Interoperability Reference Architecture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Παρέχει υποστήριξη στα</a:t>
            </a:r>
          </a:p>
          <a:p>
            <a:pPr lvl="1">
              <a:lnSpc>
                <a:spcPct val="100000"/>
              </a:lnSpc>
            </a:pPr>
            <a:r>
              <a:rPr lang="el-GR" sz="1800" b="1" dirty="0"/>
              <a:t>Σχεδιασμό</a:t>
            </a:r>
          </a:p>
          <a:p>
            <a:pPr lvl="1">
              <a:lnSpc>
                <a:spcPct val="100000"/>
              </a:lnSpc>
            </a:pPr>
            <a:r>
              <a:rPr lang="el-GR" sz="1800" b="1" dirty="0"/>
              <a:t>Αξιολόγηση </a:t>
            </a:r>
          </a:p>
          <a:p>
            <a:pPr lvl="1">
              <a:lnSpc>
                <a:spcPct val="100000"/>
              </a:lnSpc>
            </a:pPr>
            <a:r>
              <a:rPr lang="el-GR" sz="1800" b="1" dirty="0"/>
              <a:t>Επικοινωνία και κοινή χρήση</a:t>
            </a:r>
          </a:p>
          <a:p>
            <a:pPr lvl="1">
              <a:lnSpc>
                <a:spcPct val="100000"/>
              </a:lnSpc>
            </a:pPr>
            <a:r>
              <a:rPr lang="el-GR" sz="1800" b="1" dirty="0"/>
              <a:t>Ανακάλυψη και επαναχρησιμοποίηση λύσεων</a:t>
            </a:r>
          </a:p>
          <a:p>
            <a:pPr lvl="1">
              <a:lnSpc>
                <a:spcPct val="100000"/>
              </a:lnSpc>
            </a:pPr>
            <a:endParaRPr lang="el-GR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855" y="1883563"/>
            <a:ext cx="5656035" cy="377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855" y="1883563"/>
            <a:ext cx="5656035" cy="3778988"/>
          </a:xfrm>
          <a:prstGeom prst="rect">
            <a:avLst/>
          </a:prstGeom>
        </p:spPr>
      </p:pic>
      <p:sp>
        <p:nvSpPr>
          <p:cNvPr id="7" name="Line Callout 1 6"/>
          <p:cNvSpPr/>
          <p:nvPr/>
        </p:nvSpPr>
        <p:spPr>
          <a:xfrm>
            <a:off x="6659342" y="2083978"/>
            <a:ext cx="2351807" cy="492617"/>
          </a:xfrm>
          <a:prstGeom prst="borderCallout1">
            <a:avLst>
              <a:gd name="adj1" fmla="val 34436"/>
              <a:gd name="adj2" fmla="val -2172"/>
              <a:gd name="adj3" fmla="val 112500"/>
              <a:gd name="adj4" fmla="val -157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δημιουργία αρχιτεκτονικής ως συλλογή </a:t>
            </a:r>
            <a:r>
              <a:rPr lang="el-GR" sz="1351" dirty="0" err="1">
                <a:solidFill>
                  <a:schemeClr val="tx1"/>
                </a:solidFill>
              </a:rPr>
              <a:t>διαλειτουργικών</a:t>
            </a:r>
            <a:r>
              <a:rPr lang="el-GR" sz="1351" dirty="0">
                <a:solidFill>
                  <a:schemeClr val="tx1"/>
                </a:solidFill>
              </a:rPr>
              <a:t> SBB</a:t>
            </a:r>
            <a:endParaRPr lang="en-US" sz="1351" dirty="0">
              <a:solidFill>
                <a:schemeClr val="tx1"/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6570797" y="4131711"/>
            <a:ext cx="2440349" cy="1492809"/>
          </a:xfrm>
          <a:prstGeom prst="borderCallout1">
            <a:avLst>
              <a:gd name="adj1" fmla="val 34436"/>
              <a:gd name="adj2" fmla="val -2172"/>
              <a:gd name="adj3" fmla="val 2970"/>
              <a:gd name="adj4" fmla="val -182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Αξιολόγηση της </a:t>
            </a:r>
            <a:r>
              <a:rPr lang="el-GR" sz="1351" dirty="0" err="1">
                <a:solidFill>
                  <a:schemeClr val="tx1"/>
                </a:solidFill>
              </a:rPr>
              <a:t>διαλειτουργικής</a:t>
            </a:r>
            <a:r>
              <a:rPr lang="el-GR" sz="1351" dirty="0">
                <a:solidFill>
                  <a:schemeClr val="tx1"/>
                </a:solidFill>
              </a:rPr>
              <a:t> ωριμότητας (για κάθε </a:t>
            </a:r>
            <a:r>
              <a:rPr lang="en-US" sz="1351" dirty="0">
                <a:solidFill>
                  <a:schemeClr val="tx1"/>
                </a:solidFill>
              </a:rPr>
              <a:t>SBB). H </a:t>
            </a:r>
            <a:r>
              <a:rPr lang="el-GR" sz="1351" dirty="0">
                <a:solidFill>
                  <a:schemeClr val="tx1"/>
                </a:solidFill>
              </a:rPr>
              <a:t>αρχιτεκτονική </a:t>
            </a:r>
            <a:r>
              <a:rPr lang="el-GR" sz="1351" dirty="0" err="1">
                <a:solidFill>
                  <a:schemeClr val="tx1"/>
                </a:solidFill>
              </a:rPr>
              <a:t>επικαιροποιείται</a:t>
            </a:r>
            <a:r>
              <a:rPr lang="el-GR" sz="1351" dirty="0">
                <a:solidFill>
                  <a:schemeClr val="tx1"/>
                </a:solidFill>
              </a:rPr>
              <a:t> με λύσεις που ανακαλύπτονται με τη χρήση του </a:t>
            </a:r>
            <a:r>
              <a:rPr lang="en-US" sz="1351" dirty="0">
                <a:solidFill>
                  <a:schemeClr val="tx1"/>
                </a:solidFill>
              </a:rPr>
              <a:t>TES Cartography </a:t>
            </a:r>
            <a:r>
              <a:rPr lang="el-GR" sz="1351" dirty="0">
                <a:solidFill>
                  <a:schemeClr val="tx1"/>
                </a:solidFill>
              </a:rPr>
              <a:t>ή με νέες </a:t>
            </a:r>
            <a:r>
              <a:rPr lang="el-GR" sz="1351" dirty="0" err="1">
                <a:solidFill>
                  <a:schemeClr val="tx1"/>
                </a:solidFill>
              </a:rPr>
              <a:t>διαλειτουργικές</a:t>
            </a:r>
            <a:r>
              <a:rPr lang="el-GR" sz="1351" dirty="0">
                <a:solidFill>
                  <a:schemeClr val="tx1"/>
                </a:solidFill>
              </a:rPr>
              <a:t> λύσεις</a:t>
            </a:r>
            <a:endParaRPr lang="en-US" sz="135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62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703" y="1883563"/>
            <a:ext cx="5656035" cy="3778988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579563" y="2028976"/>
            <a:ext cx="2712761" cy="1400024"/>
          </a:xfrm>
          <a:prstGeom prst="borderCallout1">
            <a:avLst>
              <a:gd name="adj1" fmla="val 26593"/>
              <a:gd name="adj2" fmla="val 102970"/>
              <a:gd name="adj3" fmla="val -1225"/>
              <a:gd name="adj4" fmla="val 132112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1. Δημιουργία δομημένου χαρτοφυλακίου λύσεων, για κοινή χρήση με Ευρωπαίους εταίρους.</a:t>
            </a:r>
          </a:p>
          <a:p>
            <a:r>
              <a:rPr lang="el-GR" sz="1351" dirty="0">
                <a:solidFill>
                  <a:schemeClr val="tx1"/>
                </a:solidFill>
              </a:rPr>
              <a:t>2. Προσδιορισμός </a:t>
            </a:r>
            <a:r>
              <a:rPr lang="el-GR" sz="1351" dirty="0" err="1">
                <a:solidFill>
                  <a:schemeClr val="tx1"/>
                </a:solidFill>
              </a:rPr>
              <a:t>διαλειτουργικών</a:t>
            </a:r>
            <a:r>
              <a:rPr lang="el-GR" sz="1351" dirty="0">
                <a:solidFill>
                  <a:schemeClr val="tx1"/>
                </a:solidFill>
              </a:rPr>
              <a:t> λύσεων που (προαιρετικά) μοιράζονται με άλλους εταίρους.</a:t>
            </a:r>
            <a:endParaRPr lang="en-US" sz="135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99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Χρήστες </a:t>
            </a:r>
            <a:r>
              <a:rPr lang="el-GR" dirty="0"/>
              <a:t>και </a:t>
            </a:r>
            <a:r>
              <a:rPr lang="el-GR" dirty="0" smtClean="0"/>
              <a:t>περιπτώσεις χρήσης </a:t>
            </a:r>
            <a:r>
              <a:rPr lang="el-GR" dirty="0"/>
              <a:t>στο πλαίσιο του EIRA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703" y="1883563"/>
            <a:ext cx="5656035" cy="3778988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560246" y="3313655"/>
            <a:ext cx="2712761" cy="2160683"/>
          </a:xfrm>
          <a:prstGeom prst="borderCallout1">
            <a:avLst>
              <a:gd name="adj1" fmla="val 42877"/>
              <a:gd name="adj2" fmla="val 102258"/>
              <a:gd name="adj3" fmla="val -1225"/>
              <a:gd name="adj4" fmla="val 132112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51" dirty="0">
                <a:solidFill>
                  <a:schemeClr val="tx1"/>
                </a:solidFill>
              </a:rPr>
              <a:t>1. Το υπάρχον χαρτοφυλάκιο πληροφορικής διαμορφώνεται σύμφωνα με το </a:t>
            </a:r>
            <a:r>
              <a:rPr lang="en-US" sz="1351" dirty="0">
                <a:solidFill>
                  <a:schemeClr val="tx1"/>
                </a:solidFill>
              </a:rPr>
              <a:t>EIRA	</a:t>
            </a:r>
            <a:endParaRPr lang="el-GR" sz="1351" dirty="0">
              <a:solidFill>
                <a:schemeClr val="tx1"/>
              </a:solidFill>
            </a:endParaRPr>
          </a:p>
          <a:p>
            <a:r>
              <a:rPr lang="el-GR" sz="1351" dirty="0">
                <a:solidFill>
                  <a:schemeClr val="tx1"/>
                </a:solidFill>
              </a:rPr>
              <a:t>2. </a:t>
            </a:r>
            <a:r>
              <a:rPr lang="en-US" sz="1351" dirty="0">
                <a:solidFill>
                  <a:schemeClr val="tx1"/>
                </a:solidFill>
              </a:rPr>
              <a:t>N</a:t>
            </a:r>
            <a:r>
              <a:rPr lang="el-GR" sz="1351" dirty="0" err="1">
                <a:solidFill>
                  <a:schemeClr val="tx1"/>
                </a:solidFill>
              </a:rPr>
              <a:t>έες</a:t>
            </a:r>
            <a:r>
              <a:rPr lang="el-GR" sz="1351" dirty="0">
                <a:solidFill>
                  <a:schemeClr val="tx1"/>
                </a:solidFill>
              </a:rPr>
              <a:t> επαναχρησιμοποιούμενες λύσεις διαλειτουργικότητας</a:t>
            </a:r>
            <a:r>
              <a:rPr lang="en-US" sz="1351" dirty="0">
                <a:solidFill>
                  <a:schemeClr val="tx1"/>
                </a:solidFill>
              </a:rPr>
              <a:t> </a:t>
            </a:r>
            <a:r>
              <a:rPr lang="el-GR" sz="1351" dirty="0">
                <a:solidFill>
                  <a:schemeClr val="tx1"/>
                </a:solidFill>
              </a:rPr>
              <a:t>προστίθενται.</a:t>
            </a:r>
          </a:p>
          <a:p>
            <a:r>
              <a:rPr lang="el-GR" sz="1351" dirty="0">
                <a:solidFill>
                  <a:schemeClr val="tx1"/>
                </a:solidFill>
              </a:rPr>
              <a:t>3. Προσδιορίζονται οι υπάρχουσες λύσεις που θα </a:t>
            </a:r>
            <a:r>
              <a:rPr lang="el-GR" sz="1351" dirty="0" err="1">
                <a:solidFill>
                  <a:schemeClr val="tx1"/>
                </a:solidFill>
              </a:rPr>
              <a:t>επικαιροποιηθούν</a:t>
            </a:r>
            <a:r>
              <a:rPr lang="el-GR" sz="1351" dirty="0">
                <a:solidFill>
                  <a:schemeClr val="tx1"/>
                </a:solidFill>
              </a:rPr>
              <a:t>, συγχωνευτούν ή καταργηθούν σταδιακά.</a:t>
            </a:r>
            <a:endParaRPr lang="en-US" sz="135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0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576</Words>
  <Application>Microsoft Office PowerPoint</Application>
  <PresentationFormat>On-screen Show (4:3)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Wingdings</vt:lpstr>
      <vt:lpstr>Office Theme</vt:lpstr>
      <vt:lpstr>Έναρξη Ενότητας 2.6</vt:lpstr>
      <vt:lpstr>European Interoperability Reference Architecture Initiative (EIRA)</vt:lpstr>
      <vt:lpstr>European Interoperability Reference Architecture</vt:lpstr>
      <vt:lpstr>European Interoperability Reference Architecture</vt:lpstr>
      <vt:lpstr>European Interoperability Reference Architecture</vt:lpstr>
      <vt:lpstr>Χρήστες και περιπτώσεις χρήσης στο πλαίσιο του EIRA</vt:lpstr>
      <vt:lpstr>Χρήστες και περιπτώσεις χρήσης στο πλαίσιο του EIRA</vt:lpstr>
      <vt:lpstr>Χρήστες και περιπτώσεις χρήσης στο πλαίσιο του EIRA</vt:lpstr>
      <vt:lpstr>Χρήστες και περιπτώσεις χρήσης στο πλαίσιο του EIRA</vt:lpstr>
      <vt:lpstr>Χρήστες και περιπτώσεις χρήσης στο πλαίσιο του EIRA</vt:lpstr>
      <vt:lpstr>Χρήστες και περιπτώσεις χρήσης στο πλαίσιο του EIRA</vt:lpstr>
      <vt:lpstr>European Interoperability Reference Architecture (EIRA)</vt:lpstr>
      <vt:lpstr>PowerPoint Presentation</vt:lpstr>
      <vt:lpstr>Χρηματοδότηση</vt:lpstr>
      <vt:lpstr>PowerPoint Presentation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krantos</dc:creator>
  <cp:lastModifiedBy>krantos</cp:lastModifiedBy>
  <cp:revision>3</cp:revision>
  <dcterms:created xsi:type="dcterms:W3CDTF">2018-04-14T20:39:01Z</dcterms:created>
  <dcterms:modified xsi:type="dcterms:W3CDTF">2018-06-11T19:43:14Z</dcterms:modified>
</cp:coreProperties>
</file>