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7" r:id="rId2"/>
    <p:sldId id="368" r:id="rId3"/>
    <p:sldId id="269" r:id="rId4"/>
    <p:sldId id="369" r:id="rId5"/>
    <p:sldId id="419" r:id="rId6"/>
    <p:sldId id="420" r:id="rId7"/>
    <p:sldId id="372" r:id="rId8"/>
    <p:sldId id="422" r:id="rId9"/>
    <p:sldId id="423" r:id="rId10"/>
    <p:sldId id="424" r:id="rId11"/>
    <p:sldId id="272" r:id="rId12"/>
    <p:sldId id="427" r:id="rId13"/>
    <p:sldId id="432" r:id="rId14"/>
    <p:sldId id="435" r:id="rId15"/>
    <p:sldId id="285" r:id="rId16"/>
    <p:sldId id="260" r:id="rId17"/>
    <p:sldId id="257" r:id="rId18"/>
    <p:sldId id="258" r:id="rId19"/>
    <p:sldId id="259" r:id="rId20"/>
    <p:sldId id="442" r:id="rId21"/>
    <p:sldId id="440" r:id="rId22"/>
    <p:sldId id="293" r:id="rId23"/>
    <p:sldId id="443" r:id="rId24"/>
    <p:sldId id="447" r:id="rId25"/>
    <p:sldId id="449" r:id="rId2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6A326-2388-4AD4-8829-8B0ED65AA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2BEF98-4D37-40AE-A9DF-7325642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E402E8-0E89-4A5A-B3C8-5D9338FB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DA0879-C5F1-40E8-AC33-B15DF6C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29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B08FE3-9933-41AD-A802-E49ABA2E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3BF636-0426-40CB-9407-3EEAD9D48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685800" indent="-2286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latin typeface="+mn-lt"/>
              </a:defRPr>
            </a:lvl3pPr>
            <a:lvl4pPr marL="1600200" indent="-2286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3ACB45-95BB-4EF8-B2E4-AEDD0ED3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A6291F-4D76-4663-A885-F31E8867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AE2D7F7-A3FD-41C1-8147-9CCFA78CF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6A326-2388-4AD4-8829-8B0ED65AA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2BEF98-4D37-40AE-A9DF-7325642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4F7F-8BB4-4416-99FC-FEAF537D9F93}" type="datetime1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E402E8-0E89-4A5A-B3C8-5D9338FB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DA0879-C5F1-40E8-AC33-B15DF6C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802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A46F3A2-683C-476F-BC1B-225CE703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33FFD2B-0C91-41D3-98C6-2F387E1C0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n-US" dirty="0"/>
              <a:t> </a:t>
            </a:r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E218B1C-75CD-429E-AA22-F7C5769EA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1729-D13F-4E29-B5AA-07206561BC41}" type="datetimeFigureOut">
              <a:rPr lang="el-GR" smtClean="0"/>
              <a:t>27/11/2020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E34858-6767-4D45-AFD6-729ACC4BB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8C06E6-5C1D-41B8-8416-145C195CD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036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l-GR" sz="3600" b="0" kern="1200" dirty="0" smtClean="0">
          <a:solidFill>
            <a:schemeClr val="accent1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Φυσαλίδα ομιλίας: Έλλειψη 13">
            <a:extLst>
              <a:ext uri="{FF2B5EF4-FFF2-40B4-BE49-F238E27FC236}">
                <a16:creationId xmlns:a16="http://schemas.microsoft.com/office/drawing/2014/main" id="{F1526610-5ED7-4954-B49E-FF578BB55922}"/>
              </a:ext>
            </a:extLst>
          </p:cNvPr>
          <p:cNvSpPr/>
          <p:nvPr/>
        </p:nvSpPr>
        <p:spPr>
          <a:xfrm>
            <a:off x="229049" y="662781"/>
            <a:ext cx="3865279" cy="2085432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78815"/>
            <a:ext cx="12192000" cy="3587745"/>
          </a:xfrm>
        </p:spPr>
        <p:txBody>
          <a:bodyPr>
            <a:normAutofit/>
          </a:bodyPr>
          <a:lstStyle/>
          <a:p>
            <a:pPr marL="352425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Όταν η μέση ταχύτητα του ανέμου είναι 3ΚΤ ή λιγότερο</a:t>
            </a:r>
            <a:r>
              <a:rPr lang="el-GR" sz="2200" dirty="0"/>
              <a:t>, ο όρος </a:t>
            </a:r>
            <a:r>
              <a:rPr lang="en-US" sz="2200" b="1" dirty="0" err="1"/>
              <a:t>ddd</a:t>
            </a:r>
            <a:r>
              <a:rPr lang="el-GR" sz="2200" b="1" dirty="0"/>
              <a:t> </a:t>
            </a:r>
            <a:r>
              <a:rPr lang="el-GR" sz="2200" dirty="0"/>
              <a:t>θα κωδικοποιείται ως </a:t>
            </a:r>
            <a:r>
              <a:rPr lang="en-US" sz="2200" b="1" dirty="0"/>
              <a:t>VRB</a:t>
            </a:r>
            <a:endParaRPr lang="el-GR" sz="2200" b="1" dirty="0"/>
          </a:p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Μεταβλητός άνεμος σε μεγαλύτερες ταχύτητες δίνεται μόνο όταν είναι αδύνατο να προβλεφθεί μια συγκεκριμένη διεύθυνση</a:t>
            </a:r>
          </a:p>
          <a:p>
            <a:pPr marL="352425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Όταν η μέγιστη ταχύτητα του ανέμου προβλέπεται να υπερβαίνει τη μέση ταχύτητα του τουλάχιστον κατά 10ΚΤ</a:t>
            </a:r>
            <a:r>
              <a:rPr lang="el-GR" sz="2200" dirty="0"/>
              <a:t>, τότε η μέγιστη αυτή ταχύτητα θα δίδεται ως </a:t>
            </a:r>
            <a:r>
              <a:rPr lang="en-US" sz="2200" b="1" dirty="0" err="1"/>
              <a:t>Gf</a:t>
            </a:r>
            <a:r>
              <a:rPr lang="en-US" sz="2200" b="1" baseline="-25000" dirty="0" err="1"/>
              <a:t>m</a:t>
            </a:r>
            <a:r>
              <a:rPr lang="en-US" sz="2200" b="1" dirty="0" err="1"/>
              <a:t>f</a:t>
            </a:r>
            <a:r>
              <a:rPr lang="en-US" sz="2200" b="1" baseline="-25000" dirty="0" err="1"/>
              <a:t>m</a:t>
            </a:r>
            <a:r>
              <a:rPr lang="en-US" sz="2200" b="1" baseline="-25000" dirty="0"/>
              <a:t> </a:t>
            </a:r>
            <a:r>
              <a:rPr lang="el-GR" sz="2200" dirty="0"/>
              <a:t>αμέσως μετά το </a:t>
            </a:r>
            <a:r>
              <a:rPr lang="en-US" sz="2200" b="1" dirty="0" err="1"/>
              <a:t>dddff</a:t>
            </a:r>
            <a:r>
              <a:rPr lang="el-GR" sz="2200" b="1" dirty="0"/>
              <a:t>, </a:t>
            </a:r>
            <a:r>
              <a:rPr lang="el-GR" sz="2200" dirty="0"/>
              <a:t>που</a:t>
            </a:r>
            <a:r>
              <a:rPr lang="en-US" sz="2200" dirty="0"/>
              <a:t> </a:t>
            </a:r>
            <a:r>
              <a:rPr lang="el-GR" sz="2200" dirty="0"/>
              <a:t>ακολουθείται, χωρίς κενό, από τη σύντμηση </a:t>
            </a:r>
            <a:r>
              <a:rPr lang="en-US" sz="2200" b="1" dirty="0"/>
              <a:t>KT </a:t>
            </a:r>
            <a:r>
              <a:rPr lang="el-GR" sz="2200" dirty="0"/>
              <a:t>(</a:t>
            </a:r>
            <a:r>
              <a:rPr lang="en-US" sz="2200" b="1" dirty="0"/>
              <a:t>Knots</a:t>
            </a:r>
            <a:r>
              <a:rPr lang="en-US" sz="2200" dirty="0"/>
              <a:t>)</a:t>
            </a:r>
            <a:endParaRPr lang="el-GR" sz="22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l-GR" sz="24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Ανέμου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28ECE560-4979-4B8F-B665-638981D255C2}"/>
              </a:ext>
            </a:extLst>
          </p:cNvPr>
          <p:cNvGrpSpPr/>
          <p:nvPr/>
        </p:nvGrpSpPr>
        <p:grpSpPr>
          <a:xfrm>
            <a:off x="606638" y="1093383"/>
            <a:ext cx="3716739" cy="1323439"/>
            <a:chOff x="4622041" y="1178050"/>
            <a:chExt cx="3716739" cy="1323439"/>
          </a:xfrm>
        </p:grpSpPr>
        <p:sp>
          <p:nvSpPr>
            <p:cNvPr id="4" name="Δεξί άγκιστρο 3">
              <a:extLst>
                <a:ext uri="{FF2B5EF4-FFF2-40B4-BE49-F238E27FC236}">
                  <a16:creationId xmlns:a16="http://schemas.microsoft.com/office/drawing/2014/main" id="{39E51EB9-2F4C-45DE-A961-367C854CCB72}"/>
                </a:ext>
              </a:extLst>
            </p:cNvPr>
            <p:cNvSpPr/>
            <p:nvPr/>
          </p:nvSpPr>
          <p:spPr>
            <a:xfrm>
              <a:off x="6127844" y="1227221"/>
              <a:ext cx="373039" cy="1132764"/>
            </a:xfrm>
            <a:prstGeom prst="rightBrac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B1D9335-33A7-4541-A2E5-0DC40F2CFAF6}"/>
                </a:ext>
              </a:extLst>
            </p:cNvPr>
            <p:cNvSpPr txBox="1"/>
            <p:nvPr/>
          </p:nvSpPr>
          <p:spPr>
            <a:xfrm>
              <a:off x="6646458" y="1178050"/>
              <a:ext cx="169232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dirty="0"/>
                <a:t>KMH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dirty="0"/>
                <a:t>or</a:t>
              </a:r>
              <a:r>
                <a:rPr lang="en-US" sz="2000" b="1" dirty="0"/>
                <a:t> KT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dirty="0"/>
                <a:t>or MPS</a:t>
              </a:r>
              <a:endParaRPr lang="el-GR" sz="2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CF5CAA2-44CD-477C-B324-6EF1A30AE878}"/>
                </a:ext>
              </a:extLst>
            </p:cNvPr>
            <p:cNvSpPr txBox="1"/>
            <p:nvPr/>
          </p:nvSpPr>
          <p:spPr>
            <a:xfrm>
              <a:off x="4622041" y="1636778"/>
              <a:ext cx="16923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dirty="0"/>
                <a:t> </a:t>
              </a:r>
              <a:r>
                <a:rPr lang="en-US" sz="2000" b="1" dirty="0" err="1"/>
                <a:t>dddffGf</a:t>
              </a:r>
              <a:r>
                <a:rPr lang="en-US" sz="2000" b="1" baseline="-25000" dirty="0" err="1"/>
                <a:t>m</a:t>
              </a:r>
              <a:r>
                <a:rPr lang="en-US" sz="2000" b="1" dirty="0" err="1"/>
                <a:t>f</a:t>
              </a:r>
              <a:r>
                <a:rPr lang="en-US" sz="2000" b="1" baseline="-25000" dirty="0" err="1"/>
                <a:t>m</a:t>
              </a:r>
              <a:r>
                <a:rPr lang="en-US" sz="2000" baseline="-25000" dirty="0"/>
                <a:t> </a:t>
              </a:r>
              <a:r>
                <a:rPr lang="en-US" sz="2000" dirty="0"/>
                <a:t> </a:t>
              </a:r>
              <a:endParaRPr lang="el-GR" sz="2000" b="1" dirty="0"/>
            </a:p>
          </p:txBody>
        </p:sp>
      </p:grp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678218" y="1193815"/>
            <a:ext cx="7384473" cy="15543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Η </a:t>
            </a:r>
            <a:r>
              <a:rPr lang="el-GR" sz="2400" dirty="0"/>
              <a:t>Ομάδα Ανέμου</a:t>
            </a:r>
            <a:r>
              <a:rPr lang="en-US" sz="2400" dirty="0"/>
              <a:t> </a:t>
            </a:r>
            <a:r>
              <a:rPr lang="el-GR" sz="2400" dirty="0"/>
              <a:t>έχει τη μορφή </a:t>
            </a:r>
            <a:r>
              <a:rPr lang="en-US" sz="2400" b="1" dirty="0" err="1"/>
              <a:t>dddff</a:t>
            </a:r>
            <a:r>
              <a:rPr lang="el-GR" sz="2400" b="1" dirty="0"/>
              <a:t>ΚΤ</a:t>
            </a:r>
            <a:r>
              <a:rPr lang="el-GR" sz="2400" dirty="0"/>
              <a:t>, όπου </a:t>
            </a:r>
            <a:endParaRPr lang="el-GR" sz="2400" dirty="0" smtClean="0"/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dirty="0" err="1" smtClean="0"/>
              <a:t>dddff</a:t>
            </a:r>
            <a:r>
              <a:rPr lang="el-GR" sz="2200" dirty="0" smtClean="0"/>
              <a:t> </a:t>
            </a:r>
            <a:r>
              <a:rPr lang="el-GR" sz="2200" dirty="0"/>
              <a:t>είναι η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μέση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διεύθυνση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ddd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l-GR" sz="2200" dirty="0"/>
              <a:t>και η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μέση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ένταση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ff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dirty="0"/>
              <a:t>του προγνωστικού ανέμου, που</a:t>
            </a:r>
            <a:r>
              <a:rPr lang="en-US" sz="2200" dirty="0"/>
              <a:t> </a:t>
            </a:r>
            <a:r>
              <a:rPr lang="el-GR" sz="2200" dirty="0"/>
              <a:t>ακολουθείται, χωρίς κενό, από τη σύντμηση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KT 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Knots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9451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Σημαντικού Καιρού</a:t>
            </a:r>
          </a:p>
        </p:txBody>
      </p:sp>
      <p:sp>
        <p:nvSpPr>
          <p:cNvPr id="7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170252" y="862106"/>
            <a:ext cx="1406412" cy="1030770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74708" y="2045746"/>
            <a:ext cx="10627360" cy="4186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Όταν </a:t>
            </a:r>
            <a:r>
              <a:rPr lang="el-GR" sz="2200" dirty="0"/>
              <a:t>παύει ένα φαινόμενο, θα χρησιμοποιείται η συντομογραφία </a:t>
            </a:r>
            <a:r>
              <a:rPr lang="el-GR" sz="2200" b="1" i="1" dirty="0"/>
              <a:t>«</a:t>
            </a:r>
            <a:r>
              <a:rPr lang="en-US" sz="2200" b="1" i="1" dirty="0"/>
              <a:t>NSW</a:t>
            </a:r>
            <a:r>
              <a:rPr lang="el-GR" sz="2200" b="1" i="1" dirty="0"/>
              <a:t>»</a:t>
            </a:r>
            <a:r>
              <a:rPr lang="en-US" sz="2200" b="1" i="1" dirty="0"/>
              <a:t> (Nil Significant Weather)</a:t>
            </a:r>
            <a:r>
              <a:rPr lang="en-US" sz="2200" dirty="0"/>
              <a:t> </a:t>
            </a:r>
            <a:r>
              <a:rPr lang="el-GR" sz="2200" dirty="0"/>
              <a:t>στην αντίστοιχη θέση αντικαθιστώντας την ομάδα σημαντικού καιρού. </a:t>
            </a: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BD597F-2B17-4552-B429-CD5BA9D0EB46}"/>
              </a:ext>
            </a:extLst>
          </p:cNvPr>
          <p:cNvSpPr txBox="1"/>
          <p:nvPr/>
        </p:nvSpPr>
        <p:spPr>
          <a:xfrm>
            <a:off x="474708" y="1109034"/>
            <a:ext cx="1692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 </a:t>
            </a:r>
            <a:r>
              <a:rPr lang="en-US" sz="2000" b="1" dirty="0" err="1" smtClean="0"/>
              <a:t>w’w</a:t>
            </a:r>
            <a:r>
              <a:rPr lang="en-US" sz="2000" b="1" dirty="0" smtClean="0"/>
              <a:t>’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2397377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CF5CAA2-44CD-477C-B324-6EF1A30AE878}"/>
              </a:ext>
            </a:extLst>
          </p:cNvPr>
          <p:cNvSpPr txBox="1"/>
          <p:nvPr/>
        </p:nvSpPr>
        <p:spPr>
          <a:xfrm>
            <a:off x="433765" y="1509144"/>
            <a:ext cx="1692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 </a:t>
            </a:r>
            <a:r>
              <a:rPr lang="en-US" sz="2000" b="1" dirty="0" err="1"/>
              <a:t>w’w</a:t>
            </a:r>
            <a:r>
              <a:rPr lang="en-US" sz="2000" b="1" dirty="0"/>
              <a:t>’</a:t>
            </a:r>
            <a:endParaRPr lang="el-GR" sz="2000" b="1" dirty="0"/>
          </a:p>
        </p:txBody>
      </p:sp>
      <p:graphicFrame>
        <p:nvGraphicFramePr>
          <p:cNvPr id="2" name="Θέση περιεχομένου 4">
            <a:extLst>
              <a:ext uri="{FF2B5EF4-FFF2-40B4-BE49-F238E27FC236}">
                <a16:creationId xmlns:a16="http://schemas.microsoft.com/office/drawing/2014/main" id="{88DC4C61-E397-4904-A1DD-DD270D8023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173028"/>
              </p:ext>
            </p:extLst>
          </p:nvPr>
        </p:nvGraphicFramePr>
        <p:xfrm>
          <a:off x="0" y="0"/>
          <a:ext cx="12192000" cy="6858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20573003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27988761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703477189"/>
                    </a:ext>
                  </a:extLst>
                </a:gridCol>
              </a:tblGrid>
              <a:tr h="344311">
                <a:tc gridSpan="5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CODE TABLE 4678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312437"/>
                  </a:ext>
                </a:extLst>
              </a:tr>
              <a:tr h="336388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Χαρακτηρισμός Καιρικών Φαινομένων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Καιρικά Φαινόμενα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673180"/>
                  </a:ext>
                </a:extLst>
              </a:tr>
              <a:tr h="51987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Ένταση ή Περιοχή                      (1)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Περιγραφή Φαινομένου                  (2)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Υετός                                              (3)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Περιορισμός Ορατότητας                                      (4)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Άλλα                                               (5)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5657432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Ασθενής </a:t>
                      </a: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Μέτρια</a:t>
                      </a: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</a:t>
                      </a: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(δεν έχει ένδειξη)</a:t>
                      </a: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+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 Ισχυρή</a:t>
                      </a: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VC                                             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Στην Περιοχή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                              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MI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                        Ρηχό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BC</a:t>
                      </a: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Κατά Ζώνες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DR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      Παρασυρόμενο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BL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   Μεταφερόμενο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SH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                       Όμβροι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TS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                    Καταιγίδα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FZ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                        </a:t>
                      </a:r>
                      <a:r>
                        <a:rPr lang="el-GR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Υπέρτηξη</a:t>
                      </a: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PR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                            Τμηματικά (σημαντικό μέρος του </a:t>
                      </a:r>
                      <a:r>
                        <a:rPr lang="el-GR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Α/Δ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καλύπτεται από ομίχλη, ενώ το υπόλοιπο είναι καθαρό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DZ                                                     </a:t>
                      </a:r>
                      <a:r>
                        <a:rPr lang="el-GR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Ψεκάδες</a:t>
                      </a: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RA                                                    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Βροχή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SN                                                          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Χιόνι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SG                                                  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Κρύσταλλοι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Χιόνος</a:t>
                      </a: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PL                                         </a:t>
                      </a:r>
                      <a:r>
                        <a:rPr lang="el-GR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Παγοσφαιρίδια</a:t>
                      </a: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GR                                                     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Χαλάζι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GS                                                        </a:t>
                      </a: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Μικρό Χαλάζι και/ ή </a:t>
                      </a:r>
                      <a:r>
                        <a:rPr lang="el-GR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Χιονοσφαιρίδια</a:t>
                      </a: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BR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Αχλύς</a:t>
                      </a: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FG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Ομίχλη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FU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Καπνός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VA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Ηφαιστειακή Τέφρα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DU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Διασκορπισμένη Σκόνη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SA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Άμμος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HZ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Ξηρά </a:t>
                      </a:r>
                      <a:r>
                        <a:rPr lang="el-GR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Αχλύς</a:t>
                      </a: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PO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Στρόβιλοι Σκόνης/ Άμμου</a:t>
                      </a: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SQ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Λαίλαπα</a:t>
                      </a: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FC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Νέφη Σίφωνες</a:t>
                      </a:r>
                      <a:endParaRPr lang="en-US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Αμμοθύελλα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DS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Κορνιοτοθύελλα</a:t>
                      </a:r>
                      <a:endParaRPr lang="el-GR" sz="1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0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99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b="1" dirty="0"/>
              <a:t>CAVOK</a:t>
            </a:r>
            <a:endParaRPr lang="el-GR" b="1" dirty="0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171334" y="1340486"/>
            <a:ext cx="6544425" cy="4186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l-GR" sz="2200" dirty="0"/>
              <a:t>Η </a:t>
            </a:r>
            <a:r>
              <a:rPr lang="el-GR" sz="2200" dirty="0" err="1"/>
              <a:t>κωδική</a:t>
            </a:r>
            <a:r>
              <a:rPr lang="el-GR" sz="2200" dirty="0"/>
              <a:t> λέξη </a:t>
            </a:r>
            <a:r>
              <a:rPr lang="en-US" sz="2200" dirty="0"/>
              <a:t>CAVOK </a:t>
            </a:r>
            <a:r>
              <a:rPr lang="el-GR" sz="2200" dirty="0"/>
              <a:t>αντικαθιστά τις ομάδες της ορατότητας, του σημαντικού καιρού και των νεφών όταν προβλέπεται ότι θα πληρούνται ταυτόχρονα οι παρακάτω προϋποθέσεις:</a:t>
            </a:r>
          </a:p>
          <a:p>
            <a:pPr marL="357188" indent="-357188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/>
              <a:t>Ορατότητα: 10 </a:t>
            </a:r>
            <a:r>
              <a:rPr lang="en-US" sz="2200" dirty="0"/>
              <a:t>km </a:t>
            </a:r>
            <a:r>
              <a:rPr lang="el-GR" sz="2200" dirty="0"/>
              <a:t>ή περισσότερο</a:t>
            </a:r>
          </a:p>
          <a:p>
            <a:pPr marL="357188" indent="-357188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/>
              <a:t>Δεν υπάρχουν νέφη κάτω από τα 1500</a:t>
            </a:r>
            <a:r>
              <a:rPr lang="en-US" sz="2200" dirty="0"/>
              <a:t> m</a:t>
            </a:r>
            <a:r>
              <a:rPr lang="el-GR" sz="2200" dirty="0"/>
              <a:t> (5000</a:t>
            </a:r>
            <a:r>
              <a:rPr lang="en-US" sz="2200" dirty="0"/>
              <a:t> ft</a:t>
            </a:r>
            <a:r>
              <a:rPr lang="el-GR" sz="2200" dirty="0"/>
              <a:t>) ή κάτω από το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Highest Minimum Sector Altitude </a:t>
            </a:r>
            <a:r>
              <a:rPr lang="el-GR" sz="2200" dirty="0"/>
              <a:t>(όποιο είναι μεγαλύτερο από τα δύο) και δεν υπάρχει νέφος </a:t>
            </a:r>
            <a:r>
              <a:rPr lang="en-US" sz="2200" dirty="0" err="1"/>
              <a:t>Cb</a:t>
            </a:r>
            <a:r>
              <a:rPr lang="el-GR" sz="2200" dirty="0"/>
              <a:t> ή </a:t>
            </a:r>
            <a:r>
              <a:rPr lang="en-US" sz="2200" dirty="0"/>
              <a:t>TCU</a:t>
            </a:r>
            <a:endParaRPr lang="el-GR" sz="2200" dirty="0"/>
          </a:p>
          <a:p>
            <a:pPr marL="357188" indent="-357188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/>
              <a:t>Δεν εκδηλώνονται επικίνδυνα για την Αεροναυτιλία καιρικά φαινόμενα (στήλες (3), (4), (5) του Πίνακα 4678)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l-GR" sz="2200" dirty="0"/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l-GR" sz="2200" dirty="0"/>
          </a:p>
          <a:p>
            <a:pPr marL="809625" lvl="1" indent="-352425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l-GR" sz="2200" dirty="0"/>
          </a:p>
          <a:p>
            <a:pPr marL="809625" lvl="1" indent="-352425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l-GR" sz="2200" dirty="0"/>
          </a:p>
          <a:p>
            <a:pPr marL="809625" lvl="1" indent="-352425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sz="2200" dirty="0"/>
          </a:p>
        </p:txBody>
      </p:sp>
      <p:sp>
        <p:nvSpPr>
          <p:cNvPr id="4" name="Φυσαλίδα ομιλίας: Έλλειψη 3">
            <a:extLst>
              <a:ext uri="{FF2B5EF4-FFF2-40B4-BE49-F238E27FC236}">
                <a16:creationId xmlns:a16="http://schemas.microsoft.com/office/drawing/2014/main" id="{3077CB00-FC46-4A42-8546-5AEAAA1EBDB5}"/>
              </a:ext>
            </a:extLst>
          </p:cNvPr>
          <p:cNvSpPr/>
          <p:nvPr/>
        </p:nvSpPr>
        <p:spPr>
          <a:xfrm>
            <a:off x="6990080" y="894080"/>
            <a:ext cx="5007957" cy="4958080"/>
          </a:xfrm>
          <a:prstGeom prst="horizontalScroll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Highest Minimum Sector Altitude</a:t>
            </a:r>
            <a:r>
              <a:rPr lang="el-GR" sz="2000" b="1" dirty="0"/>
              <a:t>: </a:t>
            </a:r>
            <a:r>
              <a:rPr lang="el-GR" sz="2000" b="1" dirty="0" smtClean="0"/>
              <a:t> </a:t>
            </a:r>
          </a:p>
          <a:p>
            <a:pPr algn="ctr"/>
            <a:r>
              <a:rPr lang="el-GR" sz="2000" b="1" dirty="0" smtClean="0"/>
              <a:t>                                                                                      </a:t>
            </a:r>
            <a:r>
              <a:rPr lang="el-GR" sz="1600" b="1" dirty="0" smtClean="0">
                <a:sym typeface="Wingdings" panose="05000000000000000000" pitchFamily="2" charset="2"/>
              </a:rPr>
              <a:t>το </a:t>
            </a:r>
            <a:r>
              <a:rPr lang="el-GR" sz="1600" b="1" dirty="0">
                <a:sym typeface="Wingdings" panose="05000000000000000000" pitchFamily="2" charset="2"/>
              </a:rPr>
              <a:t>ύψος που εξασφαλίζει </a:t>
            </a:r>
            <a:endParaRPr lang="el-GR" sz="1600" b="1" dirty="0" smtClean="0">
              <a:sym typeface="Wingdings" panose="05000000000000000000" pitchFamily="2" charset="2"/>
            </a:endParaRPr>
          </a:p>
          <a:p>
            <a:pPr algn="ctr"/>
            <a:r>
              <a:rPr lang="el-GR" sz="1600" b="1" dirty="0" smtClean="0">
                <a:sym typeface="Wingdings" panose="05000000000000000000" pitchFamily="2" charset="2"/>
              </a:rPr>
              <a:t>ελάχιστο </a:t>
            </a:r>
            <a:r>
              <a:rPr lang="el-GR" sz="1600" b="1" dirty="0">
                <a:sym typeface="Wingdings" panose="05000000000000000000" pitchFamily="2" charset="2"/>
              </a:rPr>
              <a:t>όριο ασφαλείας 300 </a:t>
            </a:r>
            <a:r>
              <a:rPr lang="en-US" sz="1600" b="1" dirty="0"/>
              <a:t>m</a:t>
            </a:r>
            <a:r>
              <a:rPr lang="el-GR" sz="1600" b="1" dirty="0"/>
              <a:t> </a:t>
            </a:r>
            <a:r>
              <a:rPr lang="el-GR" sz="1600" b="1" dirty="0">
                <a:sym typeface="Wingdings" panose="05000000000000000000" pitchFamily="2" charset="2"/>
              </a:rPr>
              <a:t>(1000 </a:t>
            </a:r>
            <a:r>
              <a:rPr lang="en-US" sz="1600" b="1" dirty="0"/>
              <a:t>ft</a:t>
            </a:r>
            <a:r>
              <a:rPr lang="el-GR" sz="1600" b="1" dirty="0">
                <a:sym typeface="Wingdings" panose="05000000000000000000" pitchFamily="2" charset="2"/>
              </a:rPr>
              <a:t>) πάνω από όλα τα εμπόδια μιας περιοχής σχήματος κυκλικού τομέα </a:t>
            </a:r>
            <a:r>
              <a:rPr lang="el-GR" sz="1600" b="1" dirty="0" smtClean="0">
                <a:sym typeface="Wingdings" panose="05000000000000000000" pitchFamily="2" charset="2"/>
              </a:rPr>
              <a:t>με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sz="1600" b="1" dirty="0" smtClean="0">
                <a:sym typeface="Wingdings" panose="05000000000000000000" pitchFamily="2" charset="2"/>
              </a:rPr>
              <a:t>κέντρο </a:t>
            </a:r>
            <a:r>
              <a:rPr lang="el-GR" sz="1600" b="1" dirty="0">
                <a:sym typeface="Wingdings" panose="05000000000000000000" pitchFamily="2" charset="2"/>
              </a:rPr>
              <a:t>ένα </a:t>
            </a:r>
            <a:r>
              <a:rPr lang="el-GR" sz="1600" b="1" dirty="0" err="1">
                <a:sym typeface="Wingdings" panose="05000000000000000000" pitchFamily="2" charset="2"/>
              </a:rPr>
              <a:t>ραδιοβοήθημα</a:t>
            </a:r>
            <a:r>
              <a:rPr lang="el-GR" sz="1600" b="1" dirty="0">
                <a:sym typeface="Wingdings" panose="05000000000000000000" pitchFamily="2" charset="2"/>
              </a:rPr>
              <a:t> </a:t>
            </a:r>
            <a:r>
              <a:rPr lang="el-GR" sz="1600" b="1" dirty="0" smtClean="0">
                <a:sym typeface="Wingdings" panose="05000000000000000000" pitchFamily="2" charset="2"/>
              </a:rPr>
              <a:t>πλοήγησης</a:t>
            </a:r>
          </a:p>
          <a:p>
            <a:pPr algn="ctr"/>
            <a:r>
              <a:rPr lang="el-GR" sz="1600" b="1" dirty="0" smtClean="0">
                <a:sym typeface="Wingdings" panose="05000000000000000000" pitchFamily="2" charset="2"/>
              </a:rPr>
              <a:t>(π.χ</a:t>
            </a:r>
            <a:r>
              <a:rPr lang="el-GR" sz="1600" b="1" dirty="0">
                <a:sym typeface="Wingdings" panose="05000000000000000000" pitchFamily="2" charset="2"/>
              </a:rPr>
              <a:t>. Πύργος Ελέγχου, </a:t>
            </a:r>
            <a:r>
              <a:rPr lang="en-US" sz="1600" b="1" dirty="0">
                <a:sym typeface="Wingdings" panose="05000000000000000000" pitchFamily="2" charset="2"/>
              </a:rPr>
              <a:t>Ground Control Approach</a:t>
            </a:r>
            <a:r>
              <a:rPr lang="el-GR" sz="1600" b="1" dirty="0">
                <a:sym typeface="Wingdings" panose="05000000000000000000" pitchFamily="2" charset="2"/>
              </a:rPr>
              <a:t>)</a:t>
            </a:r>
            <a:r>
              <a:rPr lang="en-US" sz="1600" b="1" dirty="0">
                <a:sym typeface="Wingdings" panose="05000000000000000000" pitchFamily="2" charset="2"/>
              </a:rPr>
              <a:t> </a:t>
            </a:r>
            <a:r>
              <a:rPr lang="el-GR" sz="1600" b="1" dirty="0" smtClean="0">
                <a:sym typeface="Wingdings" panose="05000000000000000000" pitchFamily="2" charset="2"/>
              </a:rPr>
              <a:t>και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sz="1600" b="1" dirty="0" smtClean="0">
                <a:sym typeface="Wingdings" panose="05000000000000000000" pitchFamily="2" charset="2"/>
              </a:rPr>
              <a:t>ακτίνα </a:t>
            </a:r>
            <a:r>
              <a:rPr lang="el-GR" sz="1600" b="1" dirty="0">
                <a:sym typeface="Wingdings" panose="05000000000000000000" pitchFamily="2" charset="2"/>
              </a:rPr>
              <a:t>46 </a:t>
            </a:r>
            <a:r>
              <a:rPr lang="en-US" sz="1600" b="1" dirty="0">
                <a:sym typeface="Wingdings" panose="05000000000000000000" pitchFamily="2" charset="2"/>
              </a:rPr>
              <a:t>km</a:t>
            </a:r>
            <a:r>
              <a:rPr lang="el-GR" sz="1600" b="1" dirty="0">
                <a:sym typeface="Wingdings" panose="05000000000000000000" pitchFamily="2" charset="2"/>
              </a:rPr>
              <a:t> ή 25 ναυτικών μιλίων </a:t>
            </a:r>
            <a:endParaRPr lang="el-GR" sz="1600" b="1" dirty="0" smtClean="0">
              <a:sym typeface="Wingdings" panose="05000000000000000000" pitchFamily="2" charset="2"/>
            </a:endParaRPr>
          </a:p>
          <a:p>
            <a:pPr algn="ctr"/>
            <a:r>
              <a:rPr lang="el-GR" sz="1600" b="1" dirty="0" smtClean="0">
                <a:sym typeface="Wingdings" panose="05000000000000000000" pitchFamily="2" charset="2"/>
              </a:rPr>
              <a:t>και </a:t>
            </a:r>
            <a:r>
              <a:rPr lang="el-GR" sz="1600" b="1" dirty="0">
                <a:sym typeface="Wingdings" panose="05000000000000000000" pitchFamily="2" charset="2"/>
              </a:rPr>
              <a:t>το οποίο μπορεί να χρησιμοποιηθεί σε κατάσταση εκτάκτου ανάγκης </a:t>
            </a:r>
            <a:endParaRPr lang="en-US" sz="1600" b="1" dirty="0"/>
          </a:p>
          <a:p>
            <a:pPr algn="ctr"/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3153350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Νεφών</a:t>
            </a:r>
          </a:p>
        </p:txBody>
      </p:sp>
      <p:sp>
        <p:nvSpPr>
          <p:cNvPr id="9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653063" y="631009"/>
            <a:ext cx="3196561" cy="2117204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28ECE560-4979-4B8F-B665-638981D255C2}"/>
              </a:ext>
            </a:extLst>
          </p:cNvPr>
          <p:cNvGrpSpPr/>
          <p:nvPr/>
        </p:nvGrpSpPr>
        <p:grpSpPr>
          <a:xfrm>
            <a:off x="1184245" y="1043777"/>
            <a:ext cx="2210936" cy="1323439"/>
            <a:chOff x="6127844" y="1178050"/>
            <a:chExt cx="2210936" cy="1323439"/>
          </a:xfrm>
        </p:grpSpPr>
        <p:sp>
          <p:nvSpPr>
            <p:cNvPr id="4" name="Δεξί άγκιστρο 3">
              <a:extLst>
                <a:ext uri="{FF2B5EF4-FFF2-40B4-BE49-F238E27FC236}">
                  <a16:creationId xmlns:a16="http://schemas.microsoft.com/office/drawing/2014/main" id="{39E51EB9-2F4C-45DE-A961-367C854CCB72}"/>
                </a:ext>
              </a:extLst>
            </p:cNvPr>
            <p:cNvSpPr/>
            <p:nvPr/>
          </p:nvSpPr>
          <p:spPr>
            <a:xfrm rot="10800000">
              <a:off x="6127844" y="1227221"/>
              <a:ext cx="373039" cy="1132764"/>
            </a:xfrm>
            <a:prstGeom prst="rightBrace">
              <a:avLst>
                <a:gd name="adj1" fmla="val 8333"/>
                <a:gd name="adj2" fmla="val 51223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B1D9335-33A7-4541-A2E5-0DC40F2CFAF6}"/>
                </a:ext>
              </a:extLst>
            </p:cNvPr>
            <p:cNvSpPr txBox="1"/>
            <p:nvPr/>
          </p:nvSpPr>
          <p:spPr>
            <a:xfrm>
              <a:off x="6646458" y="1178050"/>
              <a:ext cx="169232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N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N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N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h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h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h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endParaRPr lang="en-US" sz="20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dirty="0"/>
                <a:t>or </a:t>
              </a:r>
              <a:r>
                <a:rPr lang="en-US" sz="2000" dirty="0" err="1"/>
                <a:t>VVh</a:t>
              </a:r>
              <a:r>
                <a:rPr lang="en-US" sz="2000" baseline="-25000" dirty="0" err="1"/>
                <a:t>S</a:t>
              </a:r>
              <a:r>
                <a:rPr lang="en-US" sz="2000" dirty="0" err="1"/>
                <a:t>h</a:t>
              </a:r>
              <a:r>
                <a:rPr lang="en-US" sz="2000" baseline="-25000" dirty="0" err="1"/>
                <a:t>S</a:t>
              </a:r>
              <a:r>
                <a:rPr lang="en-US" sz="2000" dirty="0" err="1"/>
                <a:t>h</a:t>
              </a:r>
              <a:r>
                <a:rPr lang="en-US" sz="2000" baseline="-25000" dirty="0" err="1"/>
                <a:t>S</a:t>
              </a:r>
              <a:endParaRPr lang="en-US" sz="2000" dirty="0"/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dirty="0"/>
                <a:t>or NSC</a:t>
              </a:r>
              <a:endParaRPr lang="el-GR" sz="2000" dirty="0"/>
            </a:p>
          </p:txBody>
        </p:sp>
      </p:grp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094328" y="1193815"/>
            <a:ext cx="7968364" cy="1554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Σημαντικά από </a:t>
            </a:r>
            <a:r>
              <a:rPr lang="el-GR" sz="2200" dirty="0"/>
              <a:t>επιχειρησιακής </a:t>
            </a:r>
            <a:r>
              <a:rPr lang="el-GR" sz="2200" dirty="0" smtClean="0"/>
              <a:t>άποψης, </a:t>
            </a:r>
            <a:r>
              <a:rPr lang="el-GR" sz="2200" dirty="0"/>
              <a:t>θεωρούνται τα νέφη (</a:t>
            </a:r>
            <a:r>
              <a:rPr lang="el-GR" sz="2200" dirty="0" err="1"/>
              <a:t>significant</a:t>
            </a:r>
            <a:r>
              <a:rPr lang="el-GR" sz="2200" dirty="0"/>
              <a:t> clouds)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με ύψος βάσης κάτω από τα 1500m (5000ft</a:t>
            </a:r>
            <a:r>
              <a:rPr lang="el-GR" sz="2200" dirty="0"/>
              <a:t>) ή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κάτω από το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Highest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Minimum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Sector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Altitude </a:t>
            </a:r>
            <a:r>
              <a:rPr lang="el-GR" sz="2200" dirty="0"/>
              <a:t>(όποιο είναι μεγαλύτερο), ή 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τα νέφη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CΒ ή TCU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132080" y="2829155"/>
            <a:ext cx="11737571" cy="1554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Η </a:t>
            </a:r>
            <a:r>
              <a:rPr lang="el-GR" sz="2200" dirty="0"/>
              <a:t>ποσότητα των νεφών </a:t>
            </a:r>
            <a:r>
              <a:rPr lang="en-US" sz="2200" dirty="0"/>
              <a:t>N</a:t>
            </a:r>
            <a:r>
              <a:rPr lang="en-US" sz="2200" baseline="-25000" dirty="0"/>
              <a:t>S</a:t>
            </a:r>
            <a:r>
              <a:rPr lang="en-US" sz="2200" dirty="0"/>
              <a:t>N</a:t>
            </a:r>
            <a:r>
              <a:rPr lang="en-US" sz="2200" baseline="-25000" dirty="0"/>
              <a:t>S</a:t>
            </a:r>
            <a:r>
              <a:rPr lang="en-US" sz="2200" dirty="0"/>
              <a:t>N</a:t>
            </a:r>
            <a:r>
              <a:rPr lang="en-US" sz="2200" baseline="-25000" dirty="0"/>
              <a:t>S</a:t>
            </a:r>
            <a:r>
              <a:rPr lang="el-GR" sz="2200" baseline="-25000" dirty="0"/>
              <a:t> </a:t>
            </a:r>
            <a:r>
              <a:rPr lang="el-GR" sz="2200" dirty="0"/>
              <a:t> αναφέρεται ως </a:t>
            </a:r>
            <a:r>
              <a:rPr lang="el-GR" sz="2200" dirty="0" smtClean="0"/>
              <a:t>εξής:</a:t>
            </a:r>
            <a:endParaRPr lang="el-GR" sz="22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FEW</a:t>
            </a:r>
            <a:r>
              <a:rPr lang="el-GR" sz="2200" dirty="0"/>
              <a:t> </a:t>
            </a:r>
            <a:r>
              <a:rPr lang="el-GR" sz="2200" dirty="0" smtClean="0">
                <a:sym typeface="Wingdings" panose="05000000000000000000" pitchFamily="2" charset="2"/>
              </a:rPr>
              <a:t> </a:t>
            </a:r>
            <a:r>
              <a:rPr lang="el-GR" sz="2200" dirty="0" err="1" smtClean="0"/>
              <a:t>Few</a:t>
            </a:r>
            <a:r>
              <a:rPr lang="el-GR" sz="2200" dirty="0" smtClean="0"/>
              <a:t>, σχεδόν </a:t>
            </a:r>
            <a:r>
              <a:rPr lang="el-GR" sz="2200" dirty="0"/>
              <a:t>αίθριος (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1 – 2/ 8</a:t>
            </a:r>
            <a:r>
              <a:rPr lang="el-GR" sz="2200" dirty="0" smtClean="0"/>
              <a:t>)</a:t>
            </a:r>
            <a:endParaRPr lang="el-GR" sz="22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SCT </a:t>
            </a:r>
            <a:r>
              <a:rPr lang="el-GR" sz="2200" dirty="0" smtClean="0"/>
              <a:t> </a:t>
            </a:r>
            <a:r>
              <a:rPr lang="el-GR" sz="2200" dirty="0">
                <a:sym typeface="Wingdings" panose="05000000000000000000" pitchFamily="2" charset="2"/>
              </a:rPr>
              <a:t> </a:t>
            </a:r>
            <a:r>
              <a:rPr lang="el-GR" sz="2200" dirty="0" err="1" smtClean="0"/>
              <a:t>Scattered</a:t>
            </a:r>
            <a:r>
              <a:rPr lang="el-GR" sz="2200" dirty="0" smtClean="0"/>
              <a:t>, λίγο </a:t>
            </a:r>
            <a:r>
              <a:rPr lang="el-GR" sz="2200" dirty="0"/>
              <a:t>νεφελώδης (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3 – 4/ 8</a:t>
            </a:r>
            <a:r>
              <a:rPr lang="el-GR" sz="2200" dirty="0" smtClean="0"/>
              <a:t>)</a:t>
            </a:r>
            <a:endParaRPr lang="el-GR" sz="22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ΒΚΝ</a:t>
            </a:r>
            <a:r>
              <a:rPr lang="el-GR" sz="2200" dirty="0"/>
              <a:t> </a:t>
            </a:r>
            <a:r>
              <a:rPr lang="el-GR" sz="2200" dirty="0">
                <a:sym typeface="Wingdings" panose="05000000000000000000" pitchFamily="2" charset="2"/>
              </a:rPr>
              <a:t> </a:t>
            </a:r>
            <a:r>
              <a:rPr lang="el-GR" sz="2200" dirty="0" err="1" smtClean="0"/>
              <a:t>Broken</a:t>
            </a:r>
            <a:r>
              <a:rPr lang="el-GR" sz="2200" dirty="0" smtClean="0"/>
              <a:t>, νεφελώδης </a:t>
            </a:r>
            <a:r>
              <a:rPr lang="el-GR" sz="2200" dirty="0"/>
              <a:t>(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5 – 7/ 8</a:t>
            </a:r>
            <a:r>
              <a:rPr lang="el-GR" sz="2200" dirty="0"/>
              <a:t>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OVC</a:t>
            </a:r>
            <a:r>
              <a:rPr lang="el-GR" sz="2200" dirty="0"/>
              <a:t> </a:t>
            </a:r>
            <a:r>
              <a:rPr lang="el-GR" sz="2200" dirty="0">
                <a:sym typeface="Wingdings" panose="05000000000000000000" pitchFamily="2" charset="2"/>
              </a:rPr>
              <a:t> </a:t>
            </a:r>
            <a:r>
              <a:rPr lang="el-GR" sz="2200" dirty="0" err="1" smtClean="0"/>
              <a:t>Overcast</a:t>
            </a:r>
            <a:r>
              <a:rPr lang="el-GR" sz="2200" dirty="0" smtClean="0"/>
              <a:t>, νεφοσκεπής </a:t>
            </a:r>
            <a:r>
              <a:rPr lang="el-GR" sz="2200" dirty="0"/>
              <a:t>(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8/ 8</a:t>
            </a:r>
            <a:r>
              <a:rPr lang="el-GR" sz="2200" dirty="0" smtClean="0"/>
              <a:t>)</a:t>
            </a: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l-GR" sz="2200" dirty="0" smtClean="0"/>
              <a:t>και ακολουθείται χωρίς κενό                                                                                                                          από </a:t>
            </a:r>
            <a:r>
              <a:rPr lang="el-GR" sz="2200" dirty="0"/>
              <a:t>το ύψος της βάσης του νεφικού στρώματος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US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US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US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S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200" dirty="0"/>
              <a:t> </a:t>
            </a:r>
            <a:endParaRPr lang="en-US" sz="2200" dirty="0"/>
          </a:p>
        </p:txBody>
      </p:sp>
      <p:sp>
        <p:nvSpPr>
          <p:cNvPr id="14" name="Φυσαλίδα ομιλίας: Έλλειψη 3">
            <a:extLst>
              <a:ext uri="{FF2B5EF4-FFF2-40B4-BE49-F238E27FC236}">
                <a16:creationId xmlns:a16="http://schemas.microsoft.com/office/drawing/2014/main" id="{3077CB00-FC46-4A42-8546-5AEAAA1EBDB5}"/>
              </a:ext>
            </a:extLst>
          </p:cNvPr>
          <p:cNvSpPr/>
          <p:nvPr/>
        </p:nvSpPr>
        <p:spPr>
          <a:xfrm>
            <a:off x="7264400" y="2621280"/>
            <a:ext cx="4302146" cy="3860800"/>
          </a:xfrm>
          <a:prstGeom prst="horizontalScroll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ym typeface="Wingdings" panose="05000000000000000000" pitchFamily="2" charset="2"/>
              </a:rPr>
              <a:t>Η </a:t>
            </a:r>
            <a:r>
              <a:rPr lang="el-GR" sz="1600" b="1" dirty="0">
                <a:sym typeface="Wingdings" panose="05000000000000000000" pitchFamily="2" charset="2"/>
              </a:rPr>
              <a:t>ομάδα των νεφών πρέπει να επαναλαμβάνεται τόσες φορές ώστε να δηλωθούν όλα τα προβλεπόμενα νεφικά στρώματα ή </a:t>
            </a:r>
            <a:r>
              <a:rPr lang="el-GR" sz="1600" b="1" dirty="0" err="1">
                <a:sym typeface="Wingdings" panose="05000000000000000000" pitchFamily="2" charset="2"/>
              </a:rPr>
              <a:t>νεφικές</a:t>
            </a:r>
            <a:r>
              <a:rPr lang="el-GR" sz="1600" b="1" dirty="0">
                <a:sym typeface="Wingdings" panose="05000000000000000000" pitchFamily="2" charset="2"/>
              </a:rPr>
              <a:t> </a:t>
            </a:r>
            <a:r>
              <a:rPr lang="el-GR" sz="1600" b="1" dirty="0" smtClean="0">
                <a:sym typeface="Wingdings" panose="05000000000000000000" pitchFamily="2" charset="2"/>
              </a:rPr>
              <a:t>μάζες</a:t>
            </a:r>
          </a:p>
          <a:p>
            <a:pPr algn="ctr"/>
            <a:endParaRPr lang="el-GR" sz="1600" b="1" dirty="0">
              <a:sym typeface="Wingdings" panose="05000000000000000000" pitchFamily="2" charset="2"/>
            </a:endParaRPr>
          </a:p>
          <a:p>
            <a:pPr algn="ctr"/>
            <a:r>
              <a:rPr lang="el-GR" sz="1600" b="1" dirty="0">
                <a:sym typeface="Wingdings" panose="05000000000000000000" pitchFamily="2" charset="2"/>
              </a:rPr>
              <a:t>Ο αριθμός των ομάδων δεν πρέπει να υπερβαίνει τις τρεις, εκτός αν προβλέπονται νέφη CΒ ή/και TCU, οπότε οι ομάδες μπορεί να είναι και </a:t>
            </a:r>
            <a:r>
              <a:rPr lang="el-GR" sz="1600" b="1" dirty="0" smtClean="0">
                <a:sym typeface="Wingdings" panose="05000000000000000000" pitchFamily="2" charset="2"/>
              </a:rPr>
              <a:t>τέσσερεις</a:t>
            </a:r>
            <a:endParaRPr lang="el-GR" sz="1600" b="1" dirty="0">
              <a:sym typeface="Wingdings" panose="05000000000000000000" pitchFamily="2" charset="2"/>
            </a:endParaRPr>
          </a:p>
          <a:p>
            <a:pPr algn="ctr"/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3646580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5198" y="1344821"/>
            <a:ext cx="8090725" cy="1274268"/>
          </a:xfrm>
        </p:spPr>
        <p:txBody>
          <a:bodyPr>
            <a:noAutofit/>
          </a:bodyPr>
          <a:lstStyle/>
          <a:p>
            <a:pPr marL="352425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200" dirty="0"/>
              <a:t>Όταν προβλέπονται περισσότερα του </a:t>
            </a:r>
            <a:r>
              <a:rPr lang="el-GR" sz="2200" dirty="0" smtClean="0"/>
              <a:t>ενός, </a:t>
            </a:r>
            <a:r>
              <a:rPr lang="el-GR" sz="2200" dirty="0"/>
              <a:t>νεφικά στρώματα,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το ποσό και το ύψος βάσης τους</a:t>
            </a:r>
            <a:r>
              <a:rPr lang="el-GR" sz="2200" dirty="0"/>
              <a:t>, πρέπει να δηλώνονται με την ακόλουθη σειρά </a:t>
            </a:r>
            <a:r>
              <a:rPr lang="el-GR" sz="2200" dirty="0" smtClean="0"/>
              <a:t>:</a:t>
            </a:r>
            <a:endParaRPr lang="en-US" sz="2200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Νεφών</a:t>
            </a:r>
          </a:p>
        </p:txBody>
      </p:sp>
      <p:sp>
        <p:nvSpPr>
          <p:cNvPr id="8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653063" y="631009"/>
            <a:ext cx="3196561" cy="2117204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28ECE560-4979-4B8F-B665-638981D255C2}"/>
              </a:ext>
            </a:extLst>
          </p:cNvPr>
          <p:cNvGrpSpPr/>
          <p:nvPr/>
        </p:nvGrpSpPr>
        <p:grpSpPr>
          <a:xfrm>
            <a:off x="1184245" y="1043777"/>
            <a:ext cx="2210936" cy="1323439"/>
            <a:chOff x="6127844" y="1178050"/>
            <a:chExt cx="2210936" cy="1323439"/>
          </a:xfrm>
        </p:grpSpPr>
        <p:sp>
          <p:nvSpPr>
            <p:cNvPr id="4" name="Δεξί άγκιστρο 3">
              <a:extLst>
                <a:ext uri="{FF2B5EF4-FFF2-40B4-BE49-F238E27FC236}">
                  <a16:creationId xmlns:a16="http://schemas.microsoft.com/office/drawing/2014/main" id="{39E51EB9-2F4C-45DE-A961-367C854CCB72}"/>
                </a:ext>
              </a:extLst>
            </p:cNvPr>
            <p:cNvSpPr/>
            <p:nvPr/>
          </p:nvSpPr>
          <p:spPr>
            <a:xfrm rot="10800000">
              <a:off x="6127844" y="1227221"/>
              <a:ext cx="373039" cy="1132764"/>
            </a:xfrm>
            <a:prstGeom prst="rightBrace">
              <a:avLst>
                <a:gd name="adj1" fmla="val 8333"/>
                <a:gd name="adj2" fmla="val 51223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B1D9335-33A7-4541-A2E5-0DC40F2CFAF6}"/>
                </a:ext>
              </a:extLst>
            </p:cNvPr>
            <p:cNvSpPr txBox="1"/>
            <p:nvPr/>
          </p:nvSpPr>
          <p:spPr>
            <a:xfrm>
              <a:off x="6646458" y="1178050"/>
              <a:ext cx="169232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N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N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N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h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h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r>
                <a:rPr lang="en-US" sz="2000" b="1" dirty="0" err="1">
                  <a:solidFill>
                    <a:schemeClr val="accent1">
                      <a:lumMod val="75000"/>
                    </a:schemeClr>
                  </a:solidFill>
                </a:rPr>
                <a:t>h</a:t>
              </a:r>
              <a:r>
                <a:rPr lang="en-US" sz="20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S</a:t>
              </a:r>
              <a:endParaRPr lang="en-US" sz="20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dirty="0"/>
                <a:t>or </a:t>
              </a:r>
              <a:r>
                <a:rPr lang="en-US" sz="2000" dirty="0" err="1"/>
                <a:t>VVh</a:t>
              </a:r>
              <a:r>
                <a:rPr lang="en-US" sz="2000" baseline="-25000" dirty="0" err="1"/>
                <a:t>S</a:t>
              </a:r>
              <a:r>
                <a:rPr lang="en-US" sz="2000" dirty="0" err="1"/>
                <a:t>h</a:t>
              </a:r>
              <a:r>
                <a:rPr lang="en-US" sz="2000" baseline="-25000" dirty="0" err="1"/>
                <a:t>S</a:t>
              </a:r>
              <a:r>
                <a:rPr lang="en-US" sz="2000" dirty="0" err="1"/>
                <a:t>h</a:t>
              </a:r>
              <a:r>
                <a:rPr lang="en-US" sz="2000" baseline="-25000" dirty="0" err="1"/>
                <a:t>S</a:t>
              </a:r>
              <a:endParaRPr lang="en-US" sz="2000" dirty="0"/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dirty="0"/>
                <a:t>or NSC</a:t>
              </a:r>
              <a:endParaRPr lang="el-GR" sz="2000" dirty="0"/>
            </a:p>
          </p:txBody>
        </p:sp>
      </p:grpSp>
      <p:sp>
        <p:nvSpPr>
          <p:cNvPr id="9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 txBox="1">
            <a:spLocks/>
          </p:cNvSpPr>
          <p:nvPr/>
        </p:nvSpPr>
        <p:spPr>
          <a:xfrm>
            <a:off x="914400" y="2687651"/>
            <a:ext cx="11171524" cy="3032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i="1" u="sng" dirty="0" smtClean="0">
                <a:solidFill>
                  <a:schemeClr val="accent1">
                    <a:lumMod val="75000"/>
                  </a:schemeClr>
                </a:solidFill>
              </a:rPr>
              <a:t>1η ομάδα: </a:t>
            </a:r>
            <a:r>
              <a:rPr lang="el-GR" sz="2000" dirty="0" smtClean="0"/>
              <a:t>Το χαμηλότερο νεφικό στρώμα (ή μάζα) </a:t>
            </a:r>
            <a:r>
              <a:rPr lang="el-GR" sz="2000" b="1" i="1" dirty="0" smtClean="0">
                <a:solidFill>
                  <a:schemeClr val="accent1">
                    <a:lumMod val="75000"/>
                  </a:schemeClr>
                </a:solidFill>
              </a:rPr>
              <a:t>ανεξαρτήτως ποσού ως : FEW, SCT, ΒΚΝ ή OVC</a:t>
            </a:r>
          </a:p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i="1" u="sng" dirty="0">
                <a:solidFill>
                  <a:schemeClr val="accent1">
                    <a:lumMod val="75000"/>
                  </a:schemeClr>
                </a:solidFill>
              </a:rPr>
              <a:t>2η ομάδα: </a:t>
            </a:r>
            <a:r>
              <a:rPr lang="el-GR" sz="2000" dirty="0" smtClean="0"/>
              <a:t>Το επόμενο υψηλότερο νεφικό στρώμα (ή μάζα) που καλύπτει περισσότερο από </a:t>
            </a:r>
            <a:r>
              <a:rPr lang="el-GR" sz="2000" b="1" i="1" dirty="0" smtClean="0">
                <a:solidFill>
                  <a:schemeClr val="accent1">
                    <a:lumMod val="75000"/>
                  </a:schemeClr>
                </a:solidFill>
              </a:rPr>
              <a:t>2/ 8 ως : SCT, ΒΚΝ ή OVC</a:t>
            </a:r>
          </a:p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i="1" u="sng" dirty="0" smtClean="0">
                <a:solidFill>
                  <a:schemeClr val="accent1">
                    <a:lumMod val="75000"/>
                  </a:schemeClr>
                </a:solidFill>
              </a:rPr>
              <a:t>3η ομάδα: </a:t>
            </a:r>
            <a:r>
              <a:rPr lang="el-GR" sz="2000" dirty="0" smtClean="0"/>
              <a:t>Το επόμενο υψηλότερο νεφικό στρώμα (ή μάζα) που καλύπτει περισσότερο από </a:t>
            </a:r>
            <a:r>
              <a:rPr lang="el-GR" sz="2000" b="1" i="1" dirty="0" smtClean="0">
                <a:solidFill>
                  <a:schemeClr val="accent1">
                    <a:lumMod val="75000"/>
                  </a:schemeClr>
                </a:solidFill>
              </a:rPr>
              <a:t>4/ 8 ως : ΒΚΝ ή OVC</a:t>
            </a:r>
          </a:p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i="1" u="sng" dirty="0" smtClean="0">
                <a:solidFill>
                  <a:schemeClr val="accent1">
                    <a:lumMod val="75000"/>
                  </a:schemeClr>
                </a:solidFill>
              </a:rPr>
              <a:t>Νέφη </a:t>
            </a:r>
            <a:r>
              <a:rPr lang="el-GR" sz="2000" b="1" i="1" u="sng" dirty="0" err="1" smtClean="0">
                <a:solidFill>
                  <a:schemeClr val="accent1">
                    <a:lumMod val="75000"/>
                  </a:schemeClr>
                </a:solidFill>
              </a:rPr>
              <a:t>Cumulonimbus</a:t>
            </a:r>
            <a:r>
              <a:rPr lang="el-GR" sz="2000" b="1" i="1" u="sng" dirty="0" smtClean="0">
                <a:solidFill>
                  <a:schemeClr val="accent1">
                    <a:lumMod val="75000"/>
                  </a:schemeClr>
                </a:solidFill>
              </a:rPr>
              <a:t> (CB) ή TCU </a:t>
            </a:r>
            <a:r>
              <a:rPr lang="el-GR" sz="2000" dirty="0" smtClean="0"/>
              <a:t>όταν προβλέπονται και δεν έχουν ήδη αναφερθεί σε κάποια από τις τρεις προηγούμενες ομάδες.</a:t>
            </a:r>
            <a:endParaRPr lang="en-US" sz="2000" dirty="0" smtClean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endParaRPr lang="en-US" sz="2000" dirty="0"/>
          </a:p>
        </p:txBody>
      </p:sp>
      <p:sp>
        <p:nvSpPr>
          <p:cNvPr id="10" name="Θέση περιεχομένου 2">
            <a:extLst>
              <a:ext uri="{FF2B5EF4-FFF2-40B4-BE49-F238E27FC236}">
                <a16:creationId xmlns:a16="http://schemas.microsoft.com/office/drawing/2014/main" id="{3E0D6BAA-E485-49C1-80C4-253DD7F7C313}"/>
              </a:ext>
            </a:extLst>
          </p:cNvPr>
          <p:cNvSpPr txBox="1">
            <a:spLocks/>
          </p:cNvSpPr>
          <p:nvPr/>
        </p:nvSpPr>
        <p:spPr>
          <a:xfrm>
            <a:off x="144402" y="5720080"/>
            <a:ext cx="11903195" cy="1132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smtClean="0"/>
              <a:t>Η σειρά με την οποία δηλώνονται οι ομάδες θα </a:t>
            </a:r>
            <a:r>
              <a:rPr lang="el-GR" sz="2000" b="1" smtClean="0">
                <a:solidFill>
                  <a:schemeClr val="accent1">
                    <a:lumMod val="75000"/>
                  </a:schemeClr>
                </a:solidFill>
              </a:rPr>
              <a:t>είναι από τα χαμηλότερα προς τα ψηλότερα νέφη</a:t>
            </a:r>
            <a:r>
              <a:rPr lang="el-GR" sz="2000" smtClean="0"/>
              <a:t> και το ύψος βάσης του νεφικού στρώματος (ή μάζας) θα είναι </a:t>
            </a:r>
            <a:r>
              <a:rPr lang="el-GR" sz="2000" b="1" smtClean="0">
                <a:solidFill>
                  <a:schemeClr val="accent1">
                    <a:lumMod val="75000"/>
                  </a:schemeClr>
                </a:solidFill>
              </a:rPr>
              <a:t>στρογγυλοποιημένο προς τα κάτω ανά 100</a:t>
            </a:r>
            <a:r>
              <a:rPr lang="en-US" sz="2000" b="1" smtClean="0">
                <a:solidFill>
                  <a:schemeClr val="accent1">
                    <a:lumMod val="75000"/>
                  </a:schemeClr>
                </a:solidFill>
              </a:rPr>
              <a:t> ft</a:t>
            </a:r>
            <a:r>
              <a:rPr lang="el-GR" sz="2000" b="1" smtClean="0">
                <a:solidFill>
                  <a:schemeClr val="accent1">
                    <a:lumMod val="75000"/>
                  </a:schemeClr>
                </a:solidFill>
              </a:rPr>
              <a:t> στη μορφή </a:t>
            </a:r>
            <a:r>
              <a:rPr lang="en-US" sz="2000" b="1" smtClean="0">
                <a:solidFill>
                  <a:schemeClr val="accent1">
                    <a:lumMod val="75000"/>
                  </a:schemeClr>
                </a:solidFill>
              </a:rPr>
              <a:t>hShShS</a:t>
            </a:r>
          </a:p>
          <a:p>
            <a:pPr marL="352425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6612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1ACA7B98-F368-48FA-8E39-0ECC66DFAB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548689"/>
              </p:ext>
            </p:extLst>
          </p:nvPr>
        </p:nvGraphicFramePr>
        <p:xfrm>
          <a:off x="482837" y="0"/>
          <a:ext cx="11226327" cy="686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617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333481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  <a:gridCol w="2299824">
                  <a:extLst>
                    <a:ext uri="{9D8B030D-6E8A-4147-A177-3AD203B41FA5}">
                      <a16:colId xmlns:a16="http://schemas.microsoft.com/office/drawing/2014/main" val="1205730032"/>
                    </a:ext>
                  </a:extLst>
                </a:gridCol>
                <a:gridCol w="1333481">
                  <a:extLst>
                    <a:ext uri="{9D8B030D-6E8A-4147-A177-3AD203B41FA5}">
                      <a16:colId xmlns:a16="http://schemas.microsoft.com/office/drawing/2014/main" val="22798876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05467385"/>
                    </a:ext>
                  </a:extLst>
                </a:gridCol>
                <a:gridCol w="555617">
                  <a:extLst>
                    <a:ext uri="{9D8B030D-6E8A-4147-A177-3AD203B41FA5}">
                      <a16:colId xmlns:a16="http://schemas.microsoft.com/office/drawing/2014/main" val="139825749"/>
                    </a:ext>
                  </a:extLst>
                </a:gridCol>
                <a:gridCol w="1222357">
                  <a:extLst>
                    <a:ext uri="{9D8B030D-6E8A-4147-A177-3AD203B41FA5}">
                      <a16:colId xmlns:a16="http://schemas.microsoft.com/office/drawing/2014/main" val="2379592478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3548624775"/>
                    </a:ext>
                  </a:extLst>
                </a:gridCol>
                <a:gridCol w="1449670">
                  <a:extLst>
                    <a:ext uri="{9D8B030D-6E8A-4147-A177-3AD203B41FA5}">
                      <a16:colId xmlns:a16="http://schemas.microsoft.com/office/drawing/2014/main" val="3577809523"/>
                    </a:ext>
                  </a:extLst>
                </a:gridCol>
              </a:tblGrid>
              <a:tr h="330528"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LOCATION INDICATORS </a:t>
                      </a:r>
                      <a:r>
                        <a:rPr lang="el-GR" sz="1400" dirty="0"/>
                        <a:t>και </a:t>
                      </a:r>
                      <a:r>
                        <a:rPr lang="en-US" sz="1400" dirty="0"/>
                        <a:t>HIGHEST MINIMA SECTOR ALTITUDES (</a:t>
                      </a:r>
                      <a:r>
                        <a:rPr lang="el-GR" sz="1400" dirty="0"/>
                        <a:t>σε </a:t>
                      </a:r>
                      <a:r>
                        <a:rPr lang="en-US" sz="1400" dirty="0"/>
                        <a:t>ft)</a:t>
                      </a:r>
                      <a:endParaRPr lang="el-GR" sz="1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312437"/>
                  </a:ext>
                </a:extLst>
              </a:tr>
              <a:tr h="44708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Α/Α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Τοπ/ </a:t>
                      </a:r>
                      <a:r>
                        <a:rPr lang="el-GR" sz="12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κός</a:t>
                      </a: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2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Ενδείκτης</a:t>
                      </a: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Α/Δ</a:t>
                      </a:r>
                      <a:endParaRPr lang="el-G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Μετ</a:t>
                      </a: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l-GR" sz="12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κός</a:t>
                      </a: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Σταθμός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HMSA (ft)</a:t>
                      </a:r>
                      <a:endParaRPr lang="el-G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Α/Α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Τοπ/ </a:t>
                      </a:r>
                      <a:r>
                        <a:rPr lang="el-GR" sz="12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κός</a:t>
                      </a: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2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Ενδείκτης</a:t>
                      </a: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Α/Δ</a:t>
                      </a:r>
                      <a:endParaRPr lang="el-G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Μετ</a:t>
                      </a: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l-GR" sz="12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κός</a:t>
                      </a:r>
                      <a:r>
                        <a:rPr lang="el-GR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Σταθμός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HMSA (ft)</a:t>
                      </a:r>
                      <a:endParaRPr lang="el-G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LGAD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ΑΝΔΡΑΒΙΔΑ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8300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LGMG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ΠΑΧΗ ΜΕΓΑΡΩΝ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9427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LGAL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ΑΛΕΞΑΝΔΡΟΥΠΟΛΗ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6300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LGMK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ΜΥΚΟΝΟΣ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4400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66589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LGAV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ΕΛ. ΒΕΝΙΖΕΛΟΣ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27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LGML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ΜΗΛΟΣ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6143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LGBL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Ν. ΑΓΧΙΑΛΟΣ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28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LGMT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ΜΥΤΙΛΗΝΗ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0263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LGEL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ΕΛΕΥΣΙΝΑ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7500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29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LGNX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ΝΑΞΟΣ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3797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LGHI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ΧΙΟΣ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6400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LGPA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ΠΑΡΟΣ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9950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LGIK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ΙΚΑΡΙΑ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LGPL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ΑΣΤΥΠΑΛΑΙΑ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238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LGIO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ΙΩΑΝΝΙΝΑ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9700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LGPZ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ΠΡΕΒΕΖΑ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61216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LGIR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ΗΡΑΚΛΕΙΟ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LGRP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ΡΟΔΟΣ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5500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1117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LGKA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ΚΑΣΤΟΡΙΑ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10700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34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LGRX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ΑΡΑΞΟΣ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0347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LGKC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ΚΥΘΗΡΑ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3700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LGSA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ΣΟΥΔΑ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10200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56676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LGKF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ΚΕΦΑΛΟΝΙΑ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LGSK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ΣΚΙΑΘΟΣ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6500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54896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13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LGKJ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ΚΑΣΤΕΛΟΡΙΖΟ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LGSM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ΣΑΜΟΣ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15389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LGKL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ΚΑΛΑΜΑΤΑ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38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LGSR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ΣΑΝΤΟΡΙΝΗ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3500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7026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15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LGKO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ΚΩΣ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39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LGSY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ΣΚΥΡΟΣ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78953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LGKP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ΚΑΡΠΑΘΟΣ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6100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LGTG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ΤΑΝΑΓΡΑ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7900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110194"/>
                  </a:ext>
                </a:extLst>
              </a:tr>
              <a:tr h="29106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17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LGKR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ΚΕΡΚΥΡΑ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8200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LGTL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ΚΑΣΤΕΛΙ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10200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5347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LGKS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ΚΑΣΟΣ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LGTP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ΤΡΙΠΟΛΗ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7398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19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LGKV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ΚΑΒΑΛΑ (ΧΡΥΣΟΥΠΟΛΗ)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9000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LGTS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ΘΕΣΣΑΛΟΝΙΚΗ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5500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4341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LGKY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ΚΑΛΥΜΝΟΣ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44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LGTT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ΤΑΤΟΪ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5800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4715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21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LGKZ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ΚΟΖΑΝΗ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10800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LGZA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ΖΑΚΥΝΘΟΣ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8680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22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LGLE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ΛΕΡΟΣ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---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LGSO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ΣΥΡΟΣ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4400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9324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23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LGLM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ΛΗΜΝΟΣ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3400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LGST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ΣΗΤΕΙΑ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9000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848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24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LGLR</a:t>
                      </a: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ΛΑΡΙΣΑ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11600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13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147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C83FD6-2B8B-4EC8-877A-00F8FC770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dirty="0"/>
              <a:t>Ώρες Έκδοσης </a:t>
            </a:r>
            <a:r>
              <a:rPr lang="en-US" dirty="0"/>
              <a:t>TAFs</a:t>
            </a:r>
            <a:r>
              <a:rPr lang="el-GR" dirty="0"/>
              <a:t>/ Καλυπτόμενη Περίοδος</a:t>
            </a:r>
          </a:p>
        </p:txBody>
      </p:sp>
      <p:graphicFrame>
        <p:nvGraphicFramePr>
          <p:cNvPr id="8" name="Θέση περιεχομένου 4">
            <a:extLst>
              <a:ext uri="{FF2B5EF4-FFF2-40B4-BE49-F238E27FC236}">
                <a16:creationId xmlns:a16="http://schemas.microsoft.com/office/drawing/2014/main" id="{53ED175B-39DD-4355-89C7-D39B3BC87B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5170259"/>
              </p:ext>
            </p:extLst>
          </p:nvPr>
        </p:nvGraphicFramePr>
        <p:xfrm>
          <a:off x="202659" y="1140755"/>
          <a:ext cx="3600000" cy="547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dirty="0"/>
                        <a:t>TAFs 9HR </a:t>
                      </a:r>
                      <a:r>
                        <a:rPr lang="el-GR" sz="1600" dirty="0"/>
                        <a:t>Διεθνούς Εκπομπής</a:t>
                      </a:r>
                      <a:r>
                        <a:rPr lang="en-US" sz="1600" dirty="0"/>
                        <a:t> </a:t>
                      </a:r>
                      <a:r>
                        <a:rPr lang="el-GR" sz="1600" dirty="0"/>
                        <a:t>(</a:t>
                      </a:r>
                      <a:r>
                        <a:rPr lang="en-US" sz="1600" dirty="0"/>
                        <a:t>FCGR31, FCGR32, FCGR33)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31243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Ώρα Έκδοσης </a:t>
                      </a:r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(UTC)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Καλυπτόμενη Περίοδος</a:t>
                      </a:r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(UTC)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6731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02:00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03:00-12:00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05:00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06:00-15:00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076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08:00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09:00-18:00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1605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12:00-21:00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54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14:00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15:00-24:00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00027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17:00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18:00-03:00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38183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21:00-06:00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08272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23:00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00:00-09:00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59846"/>
                  </a:ext>
                </a:extLst>
              </a:tr>
            </a:tbl>
          </a:graphicData>
        </a:graphic>
      </p:graphicFrame>
      <p:graphicFrame>
        <p:nvGraphicFramePr>
          <p:cNvPr id="6" name="Θέση περιεχομένου 4">
            <a:extLst>
              <a:ext uri="{FF2B5EF4-FFF2-40B4-BE49-F238E27FC236}">
                <a16:creationId xmlns:a16="http://schemas.microsoft.com/office/drawing/2014/main" id="{DA2BCBB5-BB68-4A1C-9820-3DD15E533A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9472458"/>
              </p:ext>
            </p:extLst>
          </p:nvPr>
        </p:nvGraphicFramePr>
        <p:xfrm>
          <a:off x="4296000" y="1140755"/>
          <a:ext cx="3600000" cy="331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dirty="0"/>
                        <a:t>TAFs 24HR </a:t>
                      </a:r>
                      <a:r>
                        <a:rPr lang="el-GR" sz="1600" dirty="0"/>
                        <a:t>Διεθνούς Εκπομπής (</a:t>
                      </a:r>
                      <a:r>
                        <a:rPr lang="en-US" sz="1600" dirty="0"/>
                        <a:t>FTGR31, FTGR32)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31243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Ώρα Έκδοσης </a:t>
                      </a:r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(UTC)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Καλυπτόμενη Περίοδος</a:t>
                      </a:r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(UTC)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6731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05:00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06:00-06:00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11:00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12:00-12:00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076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17:00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18:00-18:00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1605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23:00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00:00-24:00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5480"/>
                  </a:ext>
                </a:extLst>
              </a:tr>
            </a:tbl>
          </a:graphicData>
        </a:graphic>
      </p:graphicFrame>
      <p:graphicFrame>
        <p:nvGraphicFramePr>
          <p:cNvPr id="7" name="Θέση περιεχομένου 4">
            <a:extLst>
              <a:ext uri="{FF2B5EF4-FFF2-40B4-BE49-F238E27FC236}">
                <a16:creationId xmlns:a16="http://schemas.microsoft.com/office/drawing/2014/main" id="{9EFB89F2-F4AA-4B2F-AA44-074FE5228B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509797"/>
              </p:ext>
            </p:extLst>
          </p:nvPr>
        </p:nvGraphicFramePr>
        <p:xfrm>
          <a:off x="8389343" y="1140755"/>
          <a:ext cx="3600000" cy="547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dirty="0"/>
                        <a:t>TAFs 9HR Μη Διεθνούς Εκπομπής (FCGR56)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31243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Ώρα Έκδοσης </a:t>
                      </a:r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(UTC)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Καλυπτόμενη Περίοδος</a:t>
                      </a:r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(UTC)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6731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01:00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03:00-12:00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04:00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06:00-15:00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076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07:00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09:00-18:00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1605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12:00-21:00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54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13:00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15:00-24:00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00027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16:00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18:00-03:00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38183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19:00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21:00-06:00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08272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22:00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00:00-09:00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59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329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C83FD6-2B8B-4EC8-877A-00F8FC770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/>
              <a:t>TAFs 9HR </a:t>
            </a:r>
            <a:r>
              <a:rPr lang="el-GR" dirty="0"/>
              <a:t>Διεθνούς Εκπομπής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/>
              <a:t>FCGR31, FCGR32, FCGR33)</a:t>
            </a:r>
            <a:endParaRPr lang="el-GR" dirty="0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962BB3FF-09DE-42E6-88CD-5196D33EF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693134"/>
              </p:ext>
            </p:extLst>
          </p:nvPr>
        </p:nvGraphicFramePr>
        <p:xfrm>
          <a:off x="1389743" y="1564985"/>
          <a:ext cx="2765612" cy="4432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51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38135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Εκδότης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Αερ</a:t>
                      </a:r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μιο</a:t>
                      </a:r>
                      <a:endParaRPr lang="el-GR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564830"/>
                  </a:ext>
                </a:extLst>
              </a:tr>
              <a:tr h="389455">
                <a:tc rowSpan="10"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ΕΜΥ/ ΕΜΚ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LGKF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3894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LGZA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0767"/>
                  </a:ext>
                </a:extLst>
              </a:tr>
              <a:tr h="3894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LGKC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16053"/>
                  </a:ext>
                </a:extLst>
              </a:tr>
              <a:tr h="3894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LGAL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5480"/>
                  </a:ext>
                </a:extLst>
              </a:tr>
              <a:tr h="3894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LGMT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385123"/>
                  </a:ext>
                </a:extLst>
              </a:tr>
              <a:tr h="3894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LGHI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000276"/>
                  </a:ext>
                </a:extLst>
              </a:tr>
              <a:tr h="38945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LGSM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17110"/>
                  </a:ext>
                </a:extLst>
              </a:tr>
              <a:tr h="389455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LGMK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381839"/>
                  </a:ext>
                </a:extLst>
              </a:tr>
              <a:tr h="389455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LGST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240087"/>
                  </a:ext>
                </a:extLst>
              </a:tr>
              <a:tr h="389455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LGSK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528939"/>
                  </a:ext>
                </a:extLst>
              </a:tr>
            </a:tbl>
          </a:graphicData>
        </a:graphic>
      </p:graphicFrame>
      <p:graphicFrame>
        <p:nvGraphicFramePr>
          <p:cNvPr id="8" name="Θέση περιεχομένου 4">
            <a:extLst>
              <a:ext uri="{FF2B5EF4-FFF2-40B4-BE49-F238E27FC236}">
                <a16:creationId xmlns:a16="http://schemas.microsoft.com/office/drawing/2014/main" id="{53ED175B-39DD-4355-89C7-D39B3BC87B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908409"/>
              </p:ext>
            </p:extLst>
          </p:nvPr>
        </p:nvGraphicFramePr>
        <p:xfrm>
          <a:off x="4713194" y="1564984"/>
          <a:ext cx="2765612" cy="4404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51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Εκδότης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800" b="1" kern="12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Αερ</a:t>
                      </a:r>
                      <a:r>
                        <a:rPr lang="el-GR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l-GR" sz="1800" b="1" kern="12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μιο</a:t>
                      </a:r>
                      <a:endParaRPr lang="el-GR" sz="18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673180"/>
                  </a:ext>
                </a:extLst>
              </a:tr>
              <a:tr h="644065">
                <a:tc rowSpan="6"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ΑΤΑ/ ΠΜΚ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LGBL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6440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LGRX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0767"/>
                  </a:ext>
                </a:extLst>
              </a:tr>
              <a:tr h="6440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LGLM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16053"/>
                  </a:ext>
                </a:extLst>
              </a:tr>
              <a:tr h="6440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LGKP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5480"/>
                  </a:ext>
                </a:extLst>
              </a:tr>
              <a:tr h="6440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LGAD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000276"/>
                  </a:ext>
                </a:extLst>
              </a:tr>
              <a:tr h="644065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LGKL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381839"/>
                  </a:ext>
                </a:extLst>
              </a:tr>
            </a:tbl>
          </a:graphicData>
        </a:graphic>
      </p:graphicFrame>
      <p:graphicFrame>
        <p:nvGraphicFramePr>
          <p:cNvPr id="10" name="Θέση περιεχομένου 4">
            <a:extLst>
              <a:ext uri="{FF2B5EF4-FFF2-40B4-BE49-F238E27FC236}">
                <a16:creationId xmlns:a16="http://schemas.microsoft.com/office/drawing/2014/main" id="{EE3CD92B-5EEF-4CD8-AAB9-E5E6EAD061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425501"/>
              </p:ext>
            </p:extLst>
          </p:nvPr>
        </p:nvGraphicFramePr>
        <p:xfrm>
          <a:off x="8036645" y="1564984"/>
          <a:ext cx="2765612" cy="4404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51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646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Εκδότης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Αερ</a:t>
                      </a:r>
                      <a:r>
                        <a:rPr lang="el-GR" sz="18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l-GR" sz="1800" b="1" kern="12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μιο</a:t>
                      </a:r>
                      <a:endParaRPr lang="el-GR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496894"/>
                  </a:ext>
                </a:extLst>
              </a:tr>
              <a:tr h="3839724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ΠΜΚΜ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LGIO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12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C83FD6-2B8B-4EC8-877A-00F8FC770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TAFs 24HR </a:t>
            </a:r>
            <a:r>
              <a:rPr lang="el-GR" dirty="0"/>
              <a:t>Διεθνούς Εκπομπής</a:t>
            </a:r>
            <a:r>
              <a:rPr lang="en-US" dirty="0"/>
              <a:t> (FTGR31, FTGR32)</a:t>
            </a:r>
            <a:endParaRPr lang="el-GR" dirty="0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962BB3FF-09DE-42E6-88CD-5196D33EF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660143"/>
              </p:ext>
            </p:extLst>
          </p:nvPr>
        </p:nvGraphicFramePr>
        <p:xfrm>
          <a:off x="2623457" y="1825625"/>
          <a:ext cx="2765612" cy="383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51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Εκδότης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Αερ</a:t>
                      </a:r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μιο</a:t>
                      </a:r>
                      <a:endParaRPr lang="el-GR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315178"/>
                  </a:ext>
                </a:extLst>
              </a:tr>
              <a:tr h="313282">
                <a:tc rowSpan="9"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ΕΜΥ/ ΕΜΚ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LGAV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LGEL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076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LGKR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1605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LGIR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548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LGSA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38512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LGKO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000276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LGRP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1711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LGPZ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381839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LGSR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240087"/>
                  </a:ext>
                </a:extLst>
              </a:tr>
            </a:tbl>
          </a:graphicData>
        </a:graphic>
      </p:graphicFrame>
      <p:graphicFrame>
        <p:nvGraphicFramePr>
          <p:cNvPr id="10" name="Θέση περιεχομένου 4">
            <a:extLst>
              <a:ext uri="{FF2B5EF4-FFF2-40B4-BE49-F238E27FC236}">
                <a16:creationId xmlns:a16="http://schemas.microsoft.com/office/drawing/2014/main" id="{EE3CD92B-5EEF-4CD8-AAB9-E5E6EAD061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7117834"/>
              </p:ext>
            </p:extLst>
          </p:nvPr>
        </p:nvGraphicFramePr>
        <p:xfrm>
          <a:off x="6802933" y="1825625"/>
          <a:ext cx="2765612" cy="383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51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Εκδότης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Αερ</a:t>
                      </a:r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μιο</a:t>
                      </a:r>
                      <a:endParaRPr lang="el-GR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589164"/>
                  </a:ext>
                </a:extLst>
              </a:tr>
              <a:tr h="1646640">
                <a:tc rowSpan="2"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ΠΜΚΜ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LGTS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16466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LGKV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5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332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C83FD6-2B8B-4EC8-877A-00F8FC770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dirty="0"/>
              <a:t>TAFs 9HR </a:t>
            </a:r>
            <a:r>
              <a:rPr lang="el-GR" dirty="0"/>
              <a:t>Μη Διεθνούς Εκπομπής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/>
              <a:t>FCGR</a:t>
            </a:r>
            <a:r>
              <a:rPr lang="el-GR" dirty="0"/>
              <a:t>56)</a:t>
            </a:r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962BB3FF-09DE-42E6-88CD-5196D33EF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50853"/>
              </p:ext>
            </p:extLst>
          </p:nvPr>
        </p:nvGraphicFramePr>
        <p:xfrm>
          <a:off x="1389743" y="1325563"/>
          <a:ext cx="2765612" cy="492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51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Εκδότης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Αερ</a:t>
                      </a:r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μιο</a:t>
                      </a:r>
                      <a:endParaRPr lang="el-GR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00395"/>
                  </a:ext>
                </a:extLst>
              </a:tr>
              <a:tr h="360000">
                <a:tc rowSpan="12"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ΕΜΥ/ ΕΜΚ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LGIK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LGKJ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076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LGKS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1605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LGKY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548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LGLE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38512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LGMG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000276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LGML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1711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LGNX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38183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LGPA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24008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LGPL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52893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el-GR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LGSO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12301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el-GR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LGTT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005572"/>
                  </a:ext>
                </a:extLst>
              </a:tr>
            </a:tbl>
          </a:graphicData>
        </a:graphic>
      </p:graphicFrame>
      <p:graphicFrame>
        <p:nvGraphicFramePr>
          <p:cNvPr id="8" name="Θέση περιεχομένου 4">
            <a:extLst>
              <a:ext uri="{FF2B5EF4-FFF2-40B4-BE49-F238E27FC236}">
                <a16:creationId xmlns:a16="http://schemas.microsoft.com/office/drawing/2014/main" id="{53ED175B-39DD-4355-89C7-D39B3BC87B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564202"/>
              </p:ext>
            </p:extLst>
          </p:nvPr>
        </p:nvGraphicFramePr>
        <p:xfrm>
          <a:off x="4648539" y="1325563"/>
          <a:ext cx="2765612" cy="492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51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Εκδότης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Αερ</a:t>
                      </a:r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μιο</a:t>
                      </a:r>
                      <a:endParaRPr lang="el-GR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21982"/>
                  </a:ext>
                </a:extLst>
              </a:tr>
              <a:tr h="1097280">
                <a:tc rowSpan="4"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ΑΤΑ/ ΠΜΚ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LGLR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109728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LGTG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0767"/>
                  </a:ext>
                </a:extLst>
              </a:tr>
              <a:tr h="109728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LGSY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16053"/>
                  </a:ext>
                </a:extLst>
              </a:tr>
              <a:tr h="109728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LGTL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000276"/>
                  </a:ext>
                </a:extLst>
              </a:tr>
            </a:tbl>
          </a:graphicData>
        </a:graphic>
      </p:graphicFrame>
      <p:graphicFrame>
        <p:nvGraphicFramePr>
          <p:cNvPr id="10" name="Θέση περιεχομένου 4">
            <a:extLst>
              <a:ext uri="{FF2B5EF4-FFF2-40B4-BE49-F238E27FC236}">
                <a16:creationId xmlns:a16="http://schemas.microsoft.com/office/drawing/2014/main" id="{EE3CD92B-5EEF-4CD8-AAB9-E5E6EAD061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191199"/>
              </p:ext>
            </p:extLst>
          </p:nvPr>
        </p:nvGraphicFramePr>
        <p:xfrm>
          <a:off x="7907335" y="1325563"/>
          <a:ext cx="2765612" cy="492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51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250129208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Εκδότης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Αερ</a:t>
                      </a:r>
                      <a:r>
                        <a:rPr lang="el-GR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el-GR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μιο</a:t>
                      </a:r>
                      <a:endParaRPr lang="el-GR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209428"/>
                  </a:ext>
                </a:extLst>
              </a:tr>
              <a:tr h="1839584">
                <a:tc rowSpan="2"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ΠΜΚΜ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LGKA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1602"/>
                  </a:ext>
                </a:extLst>
              </a:tr>
              <a:tr h="254953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LGKZ</a:t>
                      </a:r>
                      <a:endParaRPr lang="el-GR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5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72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129309" y="1193815"/>
            <a:ext cx="1406412" cy="1030770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Ορατότητας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F5CAA2-44CD-477C-B324-6EF1A30AE878}"/>
              </a:ext>
            </a:extLst>
          </p:cNvPr>
          <p:cNvSpPr txBox="1"/>
          <p:nvPr/>
        </p:nvSpPr>
        <p:spPr>
          <a:xfrm>
            <a:off x="392822" y="1509144"/>
            <a:ext cx="1692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 </a:t>
            </a:r>
            <a:r>
              <a:rPr lang="en-US" sz="2000" b="1" dirty="0"/>
              <a:t>VVVV</a:t>
            </a:r>
            <a:endParaRPr lang="el-GR" sz="2000" b="1" dirty="0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1316181" y="2092835"/>
            <a:ext cx="10746510" cy="4186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/>
              <a:t>Η </a:t>
            </a:r>
            <a:r>
              <a:rPr lang="el-GR" sz="2400" dirty="0"/>
              <a:t>Ομάδα Ορατότητας</a:t>
            </a:r>
            <a:r>
              <a:rPr lang="en-US" sz="2400" dirty="0"/>
              <a:t> </a:t>
            </a:r>
            <a:r>
              <a:rPr lang="en-US" sz="2400" b="1" dirty="0"/>
              <a:t>VVVV</a:t>
            </a:r>
            <a:r>
              <a:rPr lang="en-US" sz="2400" dirty="0"/>
              <a:t> </a:t>
            </a:r>
            <a:r>
              <a:rPr lang="el-GR" sz="2400" dirty="0"/>
              <a:t>χρησιμοποιείται για την ελάχιστη προβλεπόμενη ορατότητα </a:t>
            </a:r>
            <a:r>
              <a:rPr lang="en-US" sz="2400" dirty="0"/>
              <a:t> </a:t>
            </a:r>
            <a:r>
              <a:rPr lang="el-GR" sz="2400" dirty="0"/>
              <a:t>και δηλώνεται ως εξής</a:t>
            </a:r>
            <a:r>
              <a:rPr lang="el-GR" sz="2400" dirty="0" smtClean="0"/>
              <a:t>: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 </a:t>
            </a:r>
            <a:r>
              <a:rPr lang="el-GR" sz="2000" b="1" i="1" dirty="0" smtClean="0"/>
              <a:t>Όταν </a:t>
            </a:r>
            <a:r>
              <a:rPr lang="el-GR" sz="2000" b="1" i="1" dirty="0"/>
              <a:t>είναι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μικρότερη από 800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000" b="1" i="1" dirty="0"/>
              <a:t>, στα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πλησιέστερα προς τα κάτω 50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b="1" i="1" dirty="0"/>
              <a:t> </a:t>
            </a:r>
            <a:r>
              <a:rPr lang="el-GR" sz="2000" b="1" i="1" dirty="0" smtClean="0"/>
              <a:t>Όταν </a:t>
            </a:r>
            <a:r>
              <a:rPr lang="el-GR" sz="2000" b="1" i="1" dirty="0"/>
              <a:t>είναι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μεγαλύτερη ή ίση από 800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m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και μικρότερη από 5000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000" b="1" i="1" dirty="0"/>
              <a:t>, στα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πλησιέστερα</a:t>
            </a:r>
            <a:r>
              <a:rPr lang="el-GR" sz="2000" b="1" i="1" dirty="0"/>
              <a:t>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προς</a:t>
            </a:r>
            <a:r>
              <a:rPr lang="el-GR" sz="2000" b="1" i="1" dirty="0"/>
              <a:t>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τα κάτω 100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b="1" i="1" dirty="0"/>
              <a:t> </a:t>
            </a:r>
            <a:r>
              <a:rPr lang="el-GR" sz="2000" b="1" i="1" dirty="0" smtClean="0"/>
              <a:t>Όταν </a:t>
            </a:r>
            <a:r>
              <a:rPr lang="el-GR" sz="2000" b="1" i="1" dirty="0"/>
              <a:t>είναι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μεγαλύτερη ή ίση από 5000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m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και μικρότερη από 10000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000" b="1" i="1" dirty="0"/>
              <a:t>, στα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πλησιέστερα προς τα κάτω 1000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b="1" i="1" dirty="0"/>
              <a:t> </a:t>
            </a:r>
            <a:r>
              <a:rPr lang="el-GR" sz="2000" b="1" i="1" dirty="0" smtClean="0"/>
              <a:t>Όταν </a:t>
            </a:r>
            <a:r>
              <a:rPr lang="el-GR" sz="2000" b="1" i="1" dirty="0"/>
              <a:t>είναι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μεγαλύτερη ή ίση από 10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km</a:t>
            </a:r>
            <a:r>
              <a:rPr lang="en-US" sz="2000" b="1" i="1" dirty="0"/>
              <a:t>, </a:t>
            </a:r>
            <a:r>
              <a:rPr lang="el-GR" sz="2000" b="1" i="1" dirty="0"/>
              <a:t>με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9999</a:t>
            </a:r>
          </a:p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l-GR" dirty="0"/>
          </a:p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l-GR" dirty="0"/>
          </a:p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l-GR" dirty="0"/>
          </a:p>
          <a:p>
            <a:pPr marL="809625" lvl="1" indent="-3524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46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Ομάδες Μεταβολών 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290648" y="1198656"/>
            <a:ext cx="7901353" cy="1554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Οι </a:t>
            </a:r>
            <a:r>
              <a:rPr lang="el-GR" sz="2200" dirty="0"/>
              <a:t>Ομάδες Μεταβολών χρησιμοποιούνται όταν κατά τη διάρκεια ισχύος του</a:t>
            </a:r>
            <a:r>
              <a:rPr lang="en-US" sz="2200" dirty="0"/>
              <a:t> </a:t>
            </a:r>
            <a:r>
              <a:rPr lang="el-GR" sz="2200" dirty="0"/>
              <a:t>TAF αναμένονται αλλαγές </a:t>
            </a:r>
            <a:r>
              <a:rPr lang="el-GR" sz="2200" dirty="0" smtClean="0"/>
              <a:t>                                      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σε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μερικά ή σε όλα τα στοιχεία της πρόγνωσης, 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είτε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σε κάποιο ενδιάμεσο χρόνο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YYGGgg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είτε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κατά τη διάρκεια μιας περιόδου από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ΥΥGG μέχρι </a:t>
            </a:r>
            <a:r>
              <a:rPr lang="el-GR" sz="2200" b="1" dirty="0" err="1" smtClean="0">
                <a:solidFill>
                  <a:schemeClr val="accent1">
                    <a:lumMod val="75000"/>
                  </a:schemeClr>
                </a:solidFill>
              </a:rPr>
              <a:t>Υ</a:t>
            </a:r>
            <a:r>
              <a:rPr lang="el-GR" sz="2200" b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 smtClean="0">
                <a:solidFill>
                  <a:schemeClr val="accent1">
                    <a:lumMod val="75000"/>
                  </a:schemeClr>
                </a:solidFill>
              </a:rPr>
              <a:t>Υ</a:t>
            </a:r>
            <a:r>
              <a:rPr lang="el-GR" sz="2200" b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 smtClean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140678" y="939780"/>
            <a:ext cx="4009292" cy="2303110"/>
            <a:chOff x="140677" y="939780"/>
            <a:chExt cx="4602145" cy="2303110"/>
          </a:xfrm>
        </p:grpSpPr>
        <p:sp>
          <p:nvSpPr>
            <p:cNvPr id="9" name="Φυσαλίδα ομιλίας: Έλλειψη 7">
              <a:extLst>
                <a:ext uri="{FF2B5EF4-FFF2-40B4-BE49-F238E27FC236}">
                  <a16:creationId xmlns:a16="http://schemas.microsoft.com/office/drawing/2014/main" id="{217DA560-7B52-4CEB-A32C-AC0C1DFC55D0}"/>
                </a:ext>
              </a:extLst>
            </p:cNvPr>
            <p:cNvSpPr/>
            <p:nvPr/>
          </p:nvSpPr>
          <p:spPr>
            <a:xfrm>
              <a:off x="140677" y="939780"/>
              <a:ext cx="4602145" cy="2303110"/>
            </a:xfrm>
            <a:prstGeom prst="horizontalScroll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28ECE560-4979-4B8F-B665-638981D255C2}"/>
                </a:ext>
              </a:extLst>
            </p:cNvPr>
            <p:cNvGrpSpPr/>
            <p:nvPr/>
          </p:nvGrpSpPr>
          <p:grpSpPr>
            <a:xfrm flipH="1">
              <a:off x="399063" y="1429615"/>
              <a:ext cx="4273421" cy="1323439"/>
              <a:chOff x="3563428" y="1071615"/>
              <a:chExt cx="4530574" cy="1323439"/>
            </a:xfrm>
          </p:grpSpPr>
          <p:sp>
            <p:nvSpPr>
              <p:cNvPr id="14" name="Δεξί άγκιστρο 13">
                <a:extLst>
                  <a:ext uri="{FF2B5EF4-FFF2-40B4-BE49-F238E27FC236}">
                    <a16:creationId xmlns:a16="http://schemas.microsoft.com/office/drawing/2014/main" id="{39E51EB9-2F4C-45DE-A961-367C854CCB72}"/>
                  </a:ext>
                </a:extLst>
              </p:cNvPr>
              <p:cNvSpPr/>
              <p:nvPr/>
            </p:nvSpPr>
            <p:spPr>
              <a:xfrm>
                <a:off x="6618576" y="1166952"/>
                <a:ext cx="262860" cy="1132764"/>
              </a:xfrm>
              <a:prstGeom prst="rightBrace">
                <a:avLst>
                  <a:gd name="adj1" fmla="val 8333"/>
                  <a:gd name="adj2" fmla="val 50887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B1D9335-33A7-4541-A2E5-0DC40F2CFAF6}"/>
                  </a:ext>
                </a:extLst>
              </p:cNvPr>
              <p:cNvSpPr txBox="1"/>
              <p:nvPr/>
            </p:nvSpPr>
            <p:spPr>
              <a:xfrm>
                <a:off x="3563428" y="1071615"/>
                <a:ext cx="306196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1" dirty="0">
                    <a:solidFill>
                      <a:schemeClr val="accent1">
                        <a:lumMod val="75000"/>
                      </a:schemeClr>
                    </a:solidFill>
                  </a:rPr>
                  <a:t>TTTTT  YYGG/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Y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Y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G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G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baseline="-250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endParaRPr lang="el-GR" sz="2000" b="1" baseline="-250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/>
                  <a:t>or</a:t>
                </a:r>
                <a:r>
                  <a:rPr lang="en-US" sz="2000" b="1" dirty="0"/>
                  <a:t>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1" dirty="0" err="1"/>
                  <a:t>TTYYGGgg</a:t>
                </a:r>
                <a:endParaRPr lang="el-GR" sz="2000" b="1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CF5CAA2-44CD-477C-B324-6EF1A30AE878}"/>
                  </a:ext>
                </a:extLst>
              </p:cNvPr>
              <p:cNvSpPr txBox="1"/>
              <p:nvPr/>
            </p:nvSpPr>
            <p:spPr>
              <a:xfrm>
                <a:off x="6401680" y="1533281"/>
                <a:ext cx="16923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/>
                  <a:t> </a:t>
                </a:r>
                <a:r>
                  <a:rPr lang="el-GR" sz="2000" b="1" dirty="0"/>
                  <a:t>Ομάδα</a:t>
                </a:r>
                <a:r>
                  <a:rPr lang="el-GR" sz="2000" dirty="0"/>
                  <a:t> </a:t>
                </a:r>
                <a:r>
                  <a:rPr lang="en-US" sz="2000" dirty="0"/>
                  <a:t> </a:t>
                </a:r>
                <a:endParaRPr lang="el-GR" sz="2000" b="1" dirty="0"/>
              </a:p>
            </p:txBody>
          </p:sp>
        </p:grpSp>
      </p:grpSp>
      <p:sp>
        <p:nvSpPr>
          <p:cNvPr id="17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365778" y="3346942"/>
            <a:ext cx="11438466" cy="1554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Στην </a:t>
            </a:r>
            <a:r>
              <a:rPr lang="el-GR" sz="2200" dirty="0"/>
              <a:t>περίπτωση </a:t>
            </a:r>
            <a:r>
              <a:rPr lang="el-GR" sz="2200" dirty="0" smtClean="0"/>
              <a:t>αυτή</a:t>
            </a:r>
            <a:r>
              <a:rPr lang="el-GR" sz="2200" dirty="0"/>
              <a:t>, θα </a:t>
            </a:r>
            <a:r>
              <a:rPr lang="el-GR" sz="2200" dirty="0" smtClean="0"/>
              <a:t>προστίθεται </a:t>
            </a:r>
            <a:r>
              <a:rPr lang="el-GR" sz="2200" dirty="0"/>
              <a:t>μία ή περισσότερες ομάδες αλλαγής </a:t>
            </a:r>
            <a:endParaRPr lang="el-GR" sz="2200" dirty="0" smtClean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TTTTT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YYGG/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l-GR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l-GR" sz="2200" dirty="0" smtClean="0"/>
              <a:t>μετά </a:t>
            </a:r>
            <a:r>
              <a:rPr lang="el-GR" sz="2200" dirty="0"/>
              <a:t>την πλήρη περιγραφή των συνθηκών που επικρατούσαν πριν την </a:t>
            </a:r>
            <a:r>
              <a:rPr lang="el-GR" sz="2200" dirty="0" smtClean="0"/>
              <a:t>αλλαγή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Οι </a:t>
            </a:r>
            <a:r>
              <a:rPr lang="el-GR" sz="2200" dirty="0"/>
              <a:t>ομάδες μεταβολών δεν θα εισάγονται παρά μόνον αφού έχουν δοθεί όλες οι ομάδες δεδομένων που είναι απαραίτητες για την περιγραφή των προβλεπόμενων στοιχείων κατά την περίοδο από Y</a:t>
            </a:r>
            <a:r>
              <a:rPr lang="el-GR" sz="2200" baseline="-25000" dirty="0"/>
              <a:t>1</a:t>
            </a:r>
            <a:r>
              <a:rPr lang="el-GR" sz="2200" dirty="0"/>
              <a:t>Y</a:t>
            </a:r>
            <a:r>
              <a:rPr lang="el-GR" sz="2200" baseline="-25000" dirty="0"/>
              <a:t>1</a:t>
            </a:r>
            <a:r>
              <a:rPr lang="el-GR" sz="2200" dirty="0"/>
              <a:t>G</a:t>
            </a:r>
            <a:r>
              <a:rPr lang="el-GR" sz="2200" baseline="-25000" dirty="0"/>
              <a:t>1</a:t>
            </a:r>
            <a:r>
              <a:rPr lang="el-GR" sz="2200" dirty="0"/>
              <a:t>G</a:t>
            </a:r>
            <a:r>
              <a:rPr lang="el-GR" sz="2200" baseline="-25000" dirty="0"/>
              <a:t>1</a:t>
            </a:r>
            <a:r>
              <a:rPr lang="el-GR" sz="2200" dirty="0"/>
              <a:t> μέχρι Y</a:t>
            </a:r>
            <a:r>
              <a:rPr lang="el-GR" sz="2200" baseline="-25000" dirty="0"/>
              <a:t>2</a:t>
            </a:r>
            <a:r>
              <a:rPr lang="el-GR" sz="2200" dirty="0"/>
              <a:t>Y</a:t>
            </a:r>
            <a:r>
              <a:rPr lang="el-GR" sz="2200" baseline="-25000" dirty="0"/>
              <a:t>2</a:t>
            </a:r>
            <a:r>
              <a:rPr lang="el-GR" sz="2200" dirty="0"/>
              <a:t>G</a:t>
            </a:r>
            <a:r>
              <a:rPr lang="el-GR" sz="2200" baseline="-25000" dirty="0"/>
              <a:t>2</a:t>
            </a:r>
            <a:r>
              <a:rPr lang="el-GR" sz="2200" dirty="0"/>
              <a:t>G</a:t>
            </a:r>
            <a:r>
              <a:rPr lang="el-GR" sz="2200" baseline="-25000" dirty="0"/>
              <a:t>2</a:t>
            </a:r>
            <a:r>
              <a:rPr lang="el-GR" sz="2200" dirty="0"/>
              <a:t> ή στον ενδιάμεσο χρόνο </a:t>
            </a:r>
            <a:r>
              <a:rPr lang="el-GR" sz="2200" dirty="0" err="1" smtClean="0"/>
              <a:t>YYGGgg</a:t>
            </a:r>
            <a:endParaRPr lang="el-GR" sz="2200" dirty="0" smtClean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None/>
            </a:pPr>
            <a:endParaRPr lang="en-US" sz="2200" baseline="-25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32304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Ομάδες Μεταβολών </a:t>
            </a:r>
          </a:p>
        </p:txBody>
      </p:sp>
      <p:grpSp>
        <p:nvGrpSpPr>
          <p:cNvPr id="8" name="Ομάδα 7"/>
          <p:cNvGrpSpPr/>
          <p:nvPr/>
        </p:nvGrpSpPr>
        <p:grpSpPr>
          <a:xfrm>
            <a:off x="140678" y="939780"/>
            <a:ext cx="4009292" cy="2303110"/>
            <a:chOff x="140677" y="939780"/>
            <a:chExt cx="4602145" cy="2303110"/>
          </a:xfrm>
        </p:grpSpPr>
        <p:sp>
          <p:nvSpPr>
            <p:cNvPr id="9" name="Φυσαλίδα ομιλίας: Έλλειψη 7">
              <a:extLst>
                <a:ext uri="{FF2B5EF4-FFF2-40B4-BE49-F238E27FC236}">
                  <a16:creationId xmlns:a16="http://schemas.microsoft.com/office/drawing/2014/main" id="{217DA560-7B52-4CEB-A32C-AC0C1DFC55D0}"/>
                </a:ext>
              </a:extLst>
            </p:cNvPr>
            <p:cNvSpPr/>
            <p:nvPr/>
          </p:nvSpPr>
          <p:spPr>
            <a:xfrm>
              <a:off x="140677" y="939780"/>
              <a:ext cx="4602145" cy="2303110"/>
            </a:xfrm>
            <a:prstGeom prst="horizontalScroll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28ECE560-4979-4B8F-B665-638981D255C2}"/>
                </a:ext>
              </a:extLst>
            </p:cNvPr>
            <p:cNvGrpSpPr/>
            <p:nvPr/>
          </p:nvGrpSpPr>
          <p:grpSpPr>
            <a:xfrm flipH="1">
              <a:off x="399063" y="1429615"/>
              <a:ext cx="4273421" cy="1323439"/>
              <a:chOff x="3563428" y="1071615"/>
              <a:chExt cx="4530574" cy="1323439"/>
            </a:xfrm>
          </p:grpSpPr>
          <p:sp>
            <p:nvSpPr>
              <p:cNvPr id="14" name="Δεξί άγκιστρο 13">
                <a:extLst>
                  <a:ext uri="{FF2B5EF4-FFF2-40B4-BE49-F238E27FC236}">
                    <a16:creationId xmlns:a16="http://schemas.microsoft.com/office/drawing/2014/main" id="{39E51EB9-2F4C-45DE-A961-367C854CCB72}"/>
                  </a:ext>
                </a:extLst>
              </p:cNvPr>
              <p:cNvSpPr/>
              <p:nvPr/>
            </p:nvSpPr>
            <p:spPr>
              <a:xfrm>
                <a:off x="6618576" y="1166952"/>
                <a:ext cx="262860" cy="1132764"/>
              </a:xfrm>
              <a:prstGeom prst="rightBrace">
                <a:avLst>
                  <a:gd name="adj1" fmla="val 8333"/>
                  <a:gd name="adj2" fmla="val 50887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B1D9335-33A7-4541-A2E5-0DC40F2CFAF6}"/>
                  </a:ext>
                </a:extLst>
              </p:cNvPr>
              <p:cNvSpPr txBox="1"/>
              <p:nvPr/>
            </p:nvSpPr>
            <p:spPr>
              <a:xfrm>
                <a:off x="3563428" y="1071615"/>
                <a:ext cx="306196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1" dirty="0"/>
                  <a:t>TTTTT  YYGG/</a:t>
                </a:r>
                <a:r>
                  <a:rPr lang="en-US" sz="2000" b="1" dirty="0" err="1"/>
                  <a:t>Y</a:t>
                </a:r>
                <a:r>
                  <a:rPr lang="en-US" sz="2000" b="1" baseline="-25000" dirty="0" err="1"/>
                  <a:t>e</a:t>
                </a:r>
                <a:r>
                  <a:rPr lang="en-US" sz="2000" b="1" dirty="0" err="1"/>
                  <a:t>Y</a:t>
                </a:r>
                <a:r>
                  <a:rPr lang="en-US" sz="2000" b="1" baseline="-25000" dirty="0" err="1"/>
                  <a:t>e</a:t>
                </a:r>
                <a:r>
                  <a:rPr lang="en-US" sz="2000" b="1" dirty="0" err="1"/>
                  <a:t>G</a:t>
                </a:r>
                <a:r>
                  <a:rPr lang="en-US" sz="2000" b="1" baseline="-25000" dirty="0" err="1"/>
                  <a:t>e</a:t>
                </a:r>
                <a:r>
                  <a:rPr lang="en-US" sz="2000" b="1" dirty="0" err="1"/>
                  <a:t>G</a:t>
                </a:r>
                <a:r>
                  <a:rPr lang="en-US" sz="2000" b="1" baseline="-25000" dirty="0" err="1"/>
                  <a:t>e</a:t>
                </a:r>
                <a:r>
                  <a:rPr lang="en-US" sz="2000" b="1" baseline="-25000" dirty="0"/>
                  <a:t> </a:t>
                </a:r>
                <a:endParaRPr lang="el-GR" sz="2000" b="1" baseline="-25000" dirty="0"/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/>
                  <a:t>or</a:t>
                </a:r>
                <a:r>
                  <a:rPr lang="en-US" sz="2000" b="1" dirty="0"/>
                  <a:t>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TTYYGGgg</a:t>
                </a:r>
                <a:endParaRPr lang="el-GR" sz="20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CF5CAA2-44CD-477C-B324-6EF1A30AE878}"/>
                  </a:ext>
                </a:extLst>
              </p:cNvPr>
              <p:cNvSpPr txBox="1"/>
              <p:nvPr/>
            </p:nvSpPr>
            <p:spPr>
              <a:xfrm>
                <a:off x="6401680" y="1533281"/>
                <a:ext cx="16923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/>
                  <a:t> </a:t>
                </a:r>
                <a:r>
                  <a:rPr lang="el-GR" sz="2000" b="1" dirty="0"/>
                  <a:t>Ομάδα</a:t>
                </a:r>
                <a:r>
                  <a:rPr lang="el-GR" sz="2000" dirty="0"/>
                  <a:t> </a:t>
                </a:r>
                <a:r>
                  <a:rPr lang="en-US" sz="2000" dirty="0"/>
                  <a:t> </a:t>
                </a:r>
                <a:endParaRPr lang="el-GR" sz="2000" b="1" dirty="0"/>
              </a:p>
            </p:txBody>
          </p:sp>
        </p:grpSp>
      </p:grpSp>
      <p:sp>
        <p:nvSpPr>
          <p:cNvPr id="17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561951" y="1975855"/>
            <a:ext cx="6993653" cy="1554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Ο </a:t>
            </a:r>
            <a:r>
              <a:rPr lang="el-GR" sz="2200" dirty="0"/>
              <a:t>χρονικός </a:t>
            </a:r>
            <a:r>
              <a:rPr lang="el-GR" sz="2200" dirty="0" err="1"/>
              <a:t>ενδείκτης</a:t>
            </a:r>
            <a:r>
              <a:rPr lang="el-GR" sz="2200" dirty="0"/>
              <a:t>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TTYYGGgg</a:t>
            </a:r>
            <a:r>
              <a:rPr lang="el-GR" sz="2200" dirty="0"/>
              <a:t> στη μορφή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FMYYGGgg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(from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YYGGgg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l-GR" sz="2200" dirty="0"/>
              <a:t> θα χρησιμοποιείται για να δηλώσει την αρχή ενός νέου τμήματος του TAF, με έναρξη το </a:t>
            </a:r>
            <a:r>
              <a:rPr lang="el-GR" sz="2200" dirty="0" err="1" smtClean="0"/>
              <a:t>YYGGgg</a:t>
            </a:r>
            <a:r>
              <a:rPr lang="el-GR" sz="2200" dirty="0" smtClean="0"/>
              <a:t>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2200" baseline="-25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200" dirty="0"/>
          </a:p>
        </p:txBody>
      </p:sp>
      <p:sp>
        <p:nvSpPr>
          <p:cNvPr id="12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1756412" y="4013516"/>
            <a:ext cx="8892791" cy="1554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Όταν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χρησιμοποιείται η ομάδα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FMYYGGgg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, όλες οι προγνωστικές συνθήκες που δηλώθηκαν πριν την ομάδα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FMYYGGgg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, θα αντικαθίστανται από τις συνθήκες που δηλώνονται μετά την ομάδα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2200" baseline="-25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48495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Ομάδες Μεταβολών 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235758" y="1233752"/>
            <a:ext cx="7870453" cy="1554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Οι </a:t>
            </a:r>
            <a:r>
              <a:rPr lang="el-GR" sz="2200" dirty="0"/>
              <a:t>ομάδες μεταβολής ΤΤΤΤΤ ΥΥGG/</a:t>
            </a:r>
            <a:r>
              <a:rPr lang="el-GR" sz="2200" dirty="0" err="1"/>
              <a:t>Y</a:t>
            </a:r>
            <a:r>
              <a:rPr lang="el-GR" sz="2200" baseline="-25000" dirty="0" err="1"/>
              <a:t>e</a:t>
            </a:r>
            <a:r>
              <a:rPr lang="el-GR" sz="2200" dirty="0" err="1"/>
              <a:t>Y</a:t>
            </a:r>
            <a:r>
              <a:rPr lang="el-GR" sz="2200" baseline="-25000" dirty="0" err="1"/>
              <a:t>e</a:t>
            </a:r>
            <a:r>
              <a:rPr lang="el-GR" sz="2200" dirty="0" err="1"/>
              <a:t>G</a:t>
            </a:r>
            <a:r>
              <a:rPr lang="el-GR" sz="2200" baseline="-25000" dirty="0" err="1"/>
              <a:t>e</a:t>
            </a:r>
            <a:r>
              <a:rPr lang="el-GR" sz="2200" dirty="0" err="1"/>
              <a:t>G</a:t>
            </a:r>
            <a:r>
              <a:rPr lang="el-GR" sz="2200" baseline="-25000" dirty="0" err="1"/>
              <a:t>e</a:t>
            </a:r>
            <a:r>
              <a:rPr lang="el-GR" sz="2200" dirty="0"/>
              <a:t> υπό τη μορφή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BECMG ΥΥGG/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dirty="0"/>
              <a:t>δηλώνουν μεταβολή σε προγνωστικές συνθήκες που αναμένεται να σημειωθεί σε χρόνο που δε μπορεί να προσδιορισθεί ακριβώς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αλλά είναι εντός της περιόδου από ΥΥGG μέχρι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, διάρκειας 2 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ωρών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 smtClean="0"/>
              <a:t>   Οι </a:t>
            </a:r>
            <a:r>
              <a:rPr lang="el-GR" sz="2000" dirty="0"/>
              <a:t>ομάδες αυτές θα ακολουθούνται από περιγραφή όλων των στοιχείων για τα οποία προβλέπεται </a:t>
            </a:r>
            <a:r>
              <a:rPr lang="el-GR" sz="2000" dirty="0" smtClean="0"/>
              <a:t>μεταβολή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 smtClean="0"/>
              <a:t>   Όταν </a:t>
            </a:r>
            <a:r>
              <a:rPr lang="el-GR" sz="2000" dirty="0"/>
              <a:t>ένα στοιχείο δεν περιλαμβάνεται στην ομάδα μεταβολής, τότε θεωρείται ότι παραμένει εν </a:t>
            </a:r>
            <a:r>
              <a:rPr lang="el-GR" sz="2000" dirty="0" smtClean="0"/>
              <a:t>ισχύ</a:t>
            </a:r>
            <a:endParaRPr lang="el-GR" sz="2000" dirty="0"/>
          </a:p>
        </p:txBody>
      </p:sp>
      <p:grpSp>
        <p:nvGrpSpPr>
          <p:cNvPr id="8" name="Ομάδα 7"/>
          <p:cNvGrpSpPr/>
          <p:nvPr/>
        </p:nvGrpSpPr>
        <p:grpSpPr>
          <a:xfrm>
            <a:off x="140678" y="939780"/>
            <a:ext cx="4009292" cy="2303110"/>
            <a:chOff x="140677" y="939780"/>
            <a:chExt cx="4602145" cy="2303110"/>
          </a:xfrm>
        </p:grpSpPr>
        <p:sp>
          <p:nvSpPr>
            <p:cNvPr id="9" name="Φυσαλίδα ομιλίας: Έλλειψη 7">
              <a:extLst>
                <a:ext uri="{FF2B5EF4-FFF2-40B4-BE49-F238E27FC236}">
                  <a16:creationId xmlns:a16="http://schemas.microsoft.com/office/drawing/2014/main" id="{217DA560-7B52-4CEB-A32C-AC0C1DFC55D0}"/>
                </a:ext>
              </a:extLst>
            </p:cNvPr>
            <p:cNvSpPr/>
            <p:nvPr/>
          </p:nvSpPr>
          <p:spPr>
            <a:xfrm>
              <a:off x="140677" y="939780"/>
              <a:ext cx="4602145" cy="2303110"/>
            </a:xfrm>
            <a:prstGeom prst="horizontalScroll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28ECE560-4979-4B8F-B665-638981D255C2}"/>
                </a:ext>
              </a:extLst>
            </p:cNvPr>
            <p:cNvGrpSpPr/>
            <p:nvPr/>
          </p:nvGrpSpPr>
          <p:grpSpPr>
            <a:xfrm flipH="1">
              <a:off x="399063" y="1429615"/>
              <a:ext cx="4273421" cy="1323439"/>
              <a:chOff x="3563428" y="1071615"/>
              <a:chExt cx="4530574" cy="1323439"/>
            </a:xfrm>
          </p:grpSpPr>
          <p:sp>
            <p:nvSpPr>
              <p:cNvPr id="14" name="Δεξί άγκιστρο 13">
                <a:extLst>
                  <a:ext uri="{FF2B5EF4-FFF2-40B4-BE49-F238E27FC236}">
                    <a16:creationId xmlns:a16="http://schemas.microsoft.com/office/drawing/2014/main" id="{39E51EB9-2F4C-45DE-A961-367C854CCB72}"/>
                  </a:ext>
                </a:extLst>
              </p:cNvPr>
              <p:cNvSpPr/>
              <p:nvPr/>
            </p:nvSpPr>
            <p:spPr>
              <a:xfrm>
                <a:off x="6618576" y="1166952"/>
                <a:ext cx="262860" cy="1132764"/>
              </a:xfrm>
              <a:prstGeom prst="rightBrace">
                <a:avLst>
                  <a:gd name="adj1" fmla="val 8333"/>
                  <a:gd name="adj2" fmla="val 50887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B1D9335-33A7-4541-A2E5-0DC40F2CFAF6}"/>
                  </a:ext>
                </a:extLst>
              </p:cNvPr>
              <p:cNvSpPr txBox="1"/>
              <p:nvPr/>
            </p:nvSpPr>
            <p:spPr>
              <a:xfrm>
                <a:off x="3563428" y="1071615"/>
                <a:ext cx="306196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1" dirty="0">
                    <a:solidFill>
                      <a:schemeClr val="accent1">
                        <a:lumMod val="75000"/>
                      </a:schemeClr>
                    </a:solidFill>
                  </a:rPr>
                  <a:t>TTTTT  YYGG/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Y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Y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G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G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baseline="-250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endParaRPr lang="el-GR" sz="2000" b="1" baseline="-250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/>
                  <a:t>or</a:t>
                </a:r>
                <a:r>
                  <a:rPr lang="en-US" sz="2000" b="1" dirty="0"/>
                  <a:t>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1" dirty="0" err="1"/>
                  <a:t>TTYYGGgg</a:t>
                </a:r>
                <a:endParaRPr lang="el-GR" sz="2000" b="1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CF5CAA2-44CD-477C-B324-6EF1A30AE878}"/>
                  </a:ext>
                </a:extLst>
              </p:cNvPr>
              <p:cNvSpPr txBox="1"/>
              <p:nvPr/>
            </p:nvSpPr>
            <p:spPr>
              <a:xfrm>
                <a:off x="6401680" y="1533281"/>
                <a:ext cx="16923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/>
                  <a:t> </a:t>
                </a:r>
                <a:r>
                  <a:rPr lang="el-GR" sz="2000" b="1" dirty="0"/>
                  <a:t>Ομάδα</a:t>
                </a:r>
                <a:r>
                  <a:rPr lang="el-GR" sz="2000" dirty="0"/>
                  <a:t> </a:t>
                </a:r>
                <a:r>
                  <a:rPr lang="en-US" sz="2000" dirty="0"/>
                  <a:t> </a:t>
                </a:r>
                <a:endParaRPr lang="el-GR" sz="2000" b="1" dirty="0"/>
              </a:p>
            </p:txBody>
          </p:sp>
        </p:grpSp>
      </p:grpSp>
      <p:sp>
        <p:nvSpPr>
          <p:cNvPr id="17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0" y="5030797"/>
            <a:ext cx="12192000" cy="1554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Οι </a:t>
            </a:r>
            <a:r>
              <a:rPr lang="el-GR" sz="2200" dirty="0"/>
              <a:t>συνθήκες που περιγράφονται μετά την ομάδα </a:t>
            </a:r>
            <a:r>
              <a:rPr lang="en-US" sz="2200" dirty="0"/>
              <a:t>BECMG</a:t>
            </a:r>
            <a:r>
              <a:rPr lang="el-GR" sz="2200" dirty="0"/>
              <a:t> ΥΥGG/</a:t>
            </a:r>
            <a:r>
              <a:rPr lang="el-GR" sz="2200" dirty="0" err="1"/>
              <a:t>Y</a:t>
            </a:r>
            <a:r>
              <a:rPr lang="el-GR" sz="2200" baseline="-25000" dirty="0" err="1"/>
              <a:t>e</a:t>
            </a:r>
            <a:r>
              <a:rPr lang="el-GR" sz="2200" dirty="0" err="1"/>
              <a:t>Y</a:t>
            </a:r>
            <a:r>
              <a:rPr lang="el-GR" sz="2200" baseline="-25000" dirty="0" err="1"/>
              <a:t>e</a:t>
            </a:r>
            <a:r>
              <a:rPr lang="el-GR" sz="2200" dirty="0" err="1"/>
              <a:t>G</a:t>
            </a:r>
            <a:r>
              <a:rPr lang="el-GR" sz="2200" baseline="-25000" dirty="0" err="1"/>
              <a:t>e</a:t>
            </a:r>
            <a:r>
              <a:rPr lang="el-GR" sz="2200" dirty="0" err="1"/>
              <a:t>G</a:t>
            </a:r>
            <a:r>
              <a:rPr lang="el-GR" sz="2200" baseline="-25000" dirty="0" err="1"/>
              <a:t>e</a:t>
            </a:r>
            <a:r>
              <a:rPr lang="en-US" sz="2200" baseline="-25000" dirty="0"/>
              <a:t> </a:t>
            </a:r>
            <a:r>
              <a:rPr lang="el-GR" sz="2200" dirty="0"/>
              <a:t>είναι αυτές που αναμένεται να επικρατήσουν από </a:t>
            </a:r>
            <a:r>
              <a:rPr lang="el-GR" sz="2200" dirty="0" err="1"/>
              <a:t>Y</a:t>
            </a:r>
            <a:r>
              <a:rPr lang="el-GR" sz="2200" baseline="-25000" dirty="0" err="1"/>
              <a:t>e</a:t>
            </a:r>
            <a:r>
              <a:rPr lang="el-GR" sz="2200" dirty="0" err="1"/>
              <a:t>Y</a:t>
            </a:r>
            <a:r>
              <a:rPr lang="el-GR" sz="2200" baseline="-25000" dirty="0" err="1"/>
              <a:t>e</a:t>
            </a:r>
            <a:r>
              <a:rPr lang="el-GR" sz="2200" dirty="0" err="1"/>
              <a:t>G</a:t>
            </a:r>
            <a:r>
              <a:rPr lang="el-GR" sz="2200" baseline="-25000" dirty="0" err="1"/>
              <a:t>e</a:t>
            </a:r>
            <a:r>
              <a:rPr lang="el-GR" sz="2200" dirty="0" err="1"/>
              <a:t>G</a:t>
            </a:r>
            <a:r>
              <a:rPr lang="el-GR" sz="2200" baseline="-25000" dirty="0" err="1"/>
              <a:t>e</a:t>
            </a:r>
            <a:r>
              <a:rPr lang="el-GR" sz="2200" baseline="-25000" dirty="0"/>
              <a:t> </a:t>
            </a:r>
            <a:r>
              <a:rPr lang="el-GR" sz="2200" dirty="0"/>
              <a:t>μέχρι Y</a:t>
            </a:r>
            <a:r>
              <a:rPr lang="el-GR" sz="2200" baseline="-25000" dirty="0"/>
              <a:t>2</a:t>
            </a:r>
            <a:r>
              <a:rPr lang="el-GR" sz="2200" dirty="0"/>
              <a:t>Y</a:t>
            </a:r>
            <a:r>
              <a:rPr lang="el-GR" sz="2200" baseline="-25000" dirty="0"/>
              <a:t>2</a:t>
            </a:r>
            <a:r>
              <a:rPr lang="el-GR" sz="2200" dirty="0"/>
              <a:t>G</a:t>
            </a:r>
            <a:r>
              <a:rPr lang="el-GR" sz="2200" baseline="-25000" dirty="0"/>
              <a:t>2</a:t>
            </a:r>
            <a:r>
              <a:rPr lang="el-GR" sz="2200" dirty="0"/>
              <a:t>G</a:t>
            </a:r>
            <a:r>
              <a:rPr lang="el-GR" sz="2200" baseline="-25000" dirty="0"/>
              <a:t>2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εκτός αν αναμένεται περαιτέρω μεταβολή</a:t>
            </a:r>
            <a:r>
              <a:rPr lang="el-GR" sz="2200" dirty="0"/>
              <a:t>, οπότε στην περίπτωση αυτή πρέπει να χρησιμοποιηθεί και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νέα ομάδα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BECMG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ΥΥGG/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200" b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b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dirty="0"/>
              <a:t>ή </a:t>
            </a:r>
            <a:r>
              <a:rPr lang="el-GR" sz="2200" b="1" dirty="0" err="1" smtClean="0">
                <a:solidFill>
                  <a:schemeClr val="accent1">
                    <a:lumMod val="75000"/>
                  </a:schemeClr>
                </a:solidFill>
              </a:rPr>
              <a:t>FMYYGGgg</a:t>
            </a:r>
            <a:endParaRPr lang="el-GR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62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Ομάδες Μεταβολών 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1345642" y="3405471"/>
            <a:ext cx="9500716" cy="1554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Οι </a:t>
            </a:r>
            <a:r>
              <a:rPr lang="el-GR" sz="2200" dirty="0"/>
              <a:t>ομάδες μεταβολής ΤΤΤΤΤ ΥΥGG/</a:t>
            </a:r>
            <a:r>
              <a:rPr lang="el-GR" sz="2200" dirty="0" err="1"/>
              <a:t>Y</a:t>
            </a:r>
            <a:r>
              <a:rPr lang="el-GR" sz="2200" baseline="-25000" dirty="0" err="1"/>
              <a:t>e</a:t>
            </a:r>
            <a:r>
              <a:rPr lang="el-GR" sz="2200" dirty="0" err="1"/>
              <a:t>Y</a:t>
            </a:r>
            <a:r>
              <a:rPr lang="el-GR" sz="2200" baseline="-25000" dirty="0" err="1"/>
              <a:t>e</a:t>
            </a:r>
            <a:r>
              <a:rPr lang="el-GR" sz="2200" dirty="0" err="1"/>
              <a:t>G</a:t>
            </a:r>
            <a:r>
              <a:rPr lang="el-GR" sz="2200" baseline="-25000" dirty="0" err="1"/>
              <a:t>e</a:t>
            </a:r>
            <a:r>
              <a:rPr lang="el-GR" sz="2200" dirty="0" err="1"/>
              <a:t>G</a:t>
            </a:r>
            <a:r>
              <a:rPr lang="el-GR" sz="2200" baseline="-25000" dirty="0" err="1"/>
              <a:t>e</a:t>
            </a:r>
            <a:r>
              <a:rPr lang="el-GR" sz="2200" dirty="0"/>
              <a:t>  υπό τη μορφή </a:t>
            </a:r>
            <a:endParaRPr lang="el-GR" sz="2200" dirty="0" smtClean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TEMPO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ΥΥGG/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l-GR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l-GR" sz="2200" dirty="0" smtClean="0"/>
              <a:t>δηλώνουν </a:t>
            </a:r>
            <a:r>
              <a:rPr lang="el-GR" sz="2200" dirty="0"/>
              <a:t>συχνές ή μη συχνές παροδικές διακυμάνσεις προγνωστικών συνθηκών,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που αναμένεται να διαρκέσουν λιγότερο από μια ώρα</a:t>
            </a:r>
            <a:r>
              <a:rPr lang="el-GR" sz="2200" dirty="0"/>
              <a:t>,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ή στο σύνολο τους, λιγότερο από το μισό της περιόδου από ΥΥGG μέχρι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endParaRPr lang="el-GR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140678" y="939780"/>
            <a:ext cx="4009292" cy="2303110"/>
            <a:chOff x="140677" y="939780"/>
            <a:chExt cx="4602145" cy="2303110"/>
          </a:xfrm>
        </p:grpSpPr>
        <p:sp>
          <p:nvSpPr>
            <p:cNvPr id="12" name="Φυσαλίδα ομιλίας: Έλλειψη 7">
              <a:extLst>
                <a:ext uri="{FF2B5EF4-FFF2-40B4-BE49-F238E27FC236}">
                  <a16:creationId xmlns:a16="http://schemas.microsoft.com/office/drawing/2014/main" id="{217DA560-7B52-4CEB-A32C-AC0C1DFC55D0}"/>
                </a:ext>
              </a:extLst>
            </p:cNvPr>
            <p:cNvSpPr/>
            <p:nvPr/>
          </p:nvSpPr>
          <p:spPr>
            <a:xfrm>
              <a:off x="140677" y="939780"/>
              <a:ext cx="4602145" cy="2303110"/>
            </a:xfrm>
            <a:prstGeom prst="horizontalScroll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7" name="Ομάδα 16">
              <a:extLst>
                <a:ext uri="{FF2B5EF4-FFF2-40B4-BE49-F238E27FC236}">
                  <a16:creationId xmlns:a16="http://schemas.microsoft.com/office/drawing/2014/main" id="{28ECE560-4979-4B8F-B665-638981D255C2}"/>
                </a:ext>
              </a:extLst>
            </p:cNvPr>
            <p:cNvGrpSpPr/>
            <p:nvPr/>
          </p:nvGrpSpPr>
          <p:grpSpPr>
            <a:xfrm flipH="1">
              <a:off x="399063" y="1429615"/>
              <a:ext cx="4273421" cy="1323439"/>
              <a:chOff x="3563428" y="1071615"/>
              <a:chExt cx="4530574" cy="1323439"/>
            </a:xfrm>
          </p:grpSpPr>
          <p:sp>
            <p:nvSpPr>
              <p:cNvPr id="18" name="Δεξί άγκιστρο 17">
                <a:extLst>
                  <a:ext uri="{FF2B5EF4-FFF2-40B4-BE49-F238E27FC236}">
                    <a16:creationId xmlns:a16="http://schemas.microsoft.com/office/drawing/2014/main" id="{39E51EB9-2F4C-45DE-A961-367C854CCB72}"/>
                  </a:ext>
                </a:extLst>
              </p:cNvPr>
              <p:cNvSpPr/>
              <p:nvPr/>
            </p:nvSpPr>
            <p:spPr>
              <a:xfrm>
                <a:off x="6618576" y="1166952"/>
                <a:ext cx="262860" cy="1132764"/>
              </a:xfrm>
              <a:prstGeom prst="rightBrace">
                <a:avLst>
                  <a:gd name="adj1" fmla="val 8333"/>
                  <a:gd name="adj2" fmla="val 50887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1D9335-33A7-4541-A2E5-0DC40F2CFAF6}"/>
                  </a:ext>
                </a:extLst>
              </p:cNvPr>
              <p:cNvSpPr txBox="1"/>
              <p:nvPr/>
            </p:nvSpPr>
            <p:spPr>
              <a:xfrm>
                <a:off x="3563428" y="1071615"/>
                <a:ext cx="306196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1" dirty="0">
                    <a:solidFill>
                      <a:schemeClr val="accent1">
                        <a:lumMod val="75000"/>
                      </a:schemeClr>
                    </a:solidFill>
                  </a:rPr>
                  <a:t>TTTTT  YYGG/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Y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Y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G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G</a:t>
                </a:r>
                <a:r>
                  <a:rPr lang="en-US" sz="2000" b="1" baseline="-25000" dirty="0" err="1">
                    <a:solidFill>
                      <a:schemeClr val="accent1">
                        <a:lumMod val="75000"/>
                      </a:schemeClr>
                    </a:solidFill>
                  </a:rPr>
                  <a:t>e</a:t>
                </a:r>
                <a:r>
                  <a:rPr lang="en-US" sz="2000" b="1" baseline="-250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endParaRPr lang="el-GR" sz="2000" b="1" baseline="-250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/>
                  <a:t>or</a:t>
                </a:r>
                <a:r>
                  <a:rPr lang="en-US" sz="2000" b="1" dirty="0"/>
                  <a:t>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1" dirty="0" err="1"/>
                  <a:t>TTYYGGgg</a:t>
                </a:r>
                <a:endParaRPr lang="el-GR" sz="2000" b="1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F5CAA2-44CD-477C-B324-6EF1A30AE878}"/>
                  </a:ext>
                </a:extLst>
              </p:cNvPr>
              <p:cNvSpPr txBox="1"/>
              <p:nvPr/>
            </p:nvSpPr>
            <p:spPr>
              <a:xfrm>
                <a:off x="6401680" y="1533281"/>
                <a:ext cx="16923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/>
                  <a:t> </a:t>
                </a:r>
                <a:r>
                  <a:rPr lang="el-GR" sz="2000" b="1" dirty="0"/>
                  <a:t>Ομάδα</a:t>
                </a:r>
                <a:r>
                  <a:rPr lang="el-GR" sz="2000" dirty="0"/>
                  <a:t> </a:t>
                </a:r>
                <a:r>
                  <a:rPr lang="en-US" sz="2000" dirty="0"/>
                  <a:t> </a:t>
                </a:r>
                <a:endParaRPr lang="el-GR" sz="20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34884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Ομάδες Μεταβολών </a:t>
            </a:r>
          </a:p>
        </p:txBody>
      </p:sp>
      <p:grpSp>
        <p:nvGrpSpPr>
          <p:cNvPr id="10" name="Ομάδα 9"/>
          <p:cNvGrpSpPr/>
          <p:nvPr/>
        </p:nvGrpSpPr>
        <p:grpSpPr>
          <a:xfrm>
            <a:off x="140677" y="939780"/>
            <a:ext cx="4371033" cy="2303110"/>
            <a:chOff x="140677" y="939780"/>
            <a:chExt cx="4602145" cy="2303110"/>
          </a:xfrm>
        </p:grpSpPr>
        <p:sp>
          <p:nvSpPr>
            <p:cNvPr id="12" name="Φυσαλίδα ομιλίας: Έλλειψη 7">
              <a:extLst>
                <a:ext uri="{FF2B5EF4-FFF2-40B4-BE49-F238E27FC236}">
                  <a16:creationId xmlns:a16="http://schemas.microsoft.com/office/drawing/2014/main" id="{217DA560-7B52-4CEB-A32C-AC0C1DFC55D0}"/>
                </a:ext>
              </a:extLst>
            </p:cNvPr>
            <p:cNvSpPr/>
            <p:nvPr/>
          </p:nvSpPr>
          <p:spPr>
            <a:xfrm>
              <a:off x="140677" y="939780"/>
              <a:ext cx="4602145" cy="2303110"/>
            </a:xfrm>
            <a:prstGeom prst="horizontalScroll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7" name="Ομάδα 16">
              <a:extLst>
                <a:ext uri="{FF2B5EF4-FFF2-40B4-BE49-F238E27FC236}">
                  <a16:creationId xmlns:a16="http://schemas.microsoft.com/office/drawing/2014/main" id="{28ECE560-4979-4B8F-B665-638981D255C2}"/>
                </a:ext>
              </a:extLst>
            </p:cNvPr>
            <p:cNvGrpSpPr/>
            <p:nvPr/>
          </p:nvGrpSpPr>
          <p:grpSpPr>
            <a:xfrm flipH="1">
              <a:off x="399062" y="1524953"/>
              <a:ext cx="1596267" cy="1132764"/>
              <a:chOff x="6401680" y="1166953"/>
              <a:chExt cx="1692322" cy="1132764"/>
            </a:xfrm>
          </p:grpSpPr>
          <p:sp>
            <p:nvSpPr>
              <p:cNvPr id="18" name="Δεξί άγκιστρο 17">
                <a:extLst>
                  <a:ext uri="{FF2B5EF4-FFF2-40B4-BE49-F238E27FC236}">
                    <a16:creationId xmlns:a16="http://schemas.microsoft.com/office/drawing/2014/main" id="{39E51EB9-2F4C-45DE-A961-367C854CCB72}"/>
                  </a:ext>
                </a:extLst>
              </p:cNvPr>
              <p:cNvSpPr/>
              <p:nvPr/>
            </p:nvSpPr>
            <p:spPr>
              <a:xfrm>
                <a:off x="6698748" y="1166953"/>
                <a:ext cx="262860" cy="1132764"/>
              </a:xfrm>
              <a:prstGeom prst="rightBrace">
                <a:avLst>
                  <a:gd name="adj1" fmla="val 8333"/>
                  <a:gd name="adj2" fmla="val 50887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F5CAA2-44CD-477C-B324-6EF1A30AE878}"/>
                  </a:ext>
                </a:extLst>
              </p:cNvPr>
              <p:cNvSpPr txBox="1"/>
              <p:nvPr/>
            </p:nvSpPr>
            <p:spPr>
              <a:xfrm>
                <a:off x="6401680" y="1533281"/>
                <a:ext cx="16923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/>
                  <a:t> </a:t>
                </a:r>
                <a:r>
                  <a:rPr lang="el-GR" sz="2000" b="1" dirty="0"/>
                  <a:t>Ομάδα</a:t>
                </a:r>
                <a:r>
                  <a:rPr lang="el-GR" sz="2000" dirty="0"/>
                  <a:t> </a:t>
                </a:r>
                <a:r>
                  <a:rPr lang="en-US" sz="2000" dirty="0"/>
                  <a:t> </a:t>
                </a:r>
                <a:endParaRPr lang="el-GR" sz="2000" b="1" dirty="0"/>
              </a:p>
            </p:txBody>
          </p:sp>
        </p:grp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B1D9335-33A7-4541-A2E5-0DC40F2CFAF6}"/>
              </a:ext>
            </a:extLst>
          </p:cNvPr>
          <p:cNvSpPr txBox="1"/>
          <p:nvPr/>
        </p:nvSpPr>
        <p:spPr>
          <a:xfrm flipH="1">
            <a:off x="1556315" y="1891281"/>
            <a:ext cx="2955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PROBC</a:t>
            </a:r>
            <a:r>
              <a:rPr lang="en-US" sz="2000" b="1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2000" b="1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 YYGG/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sz="20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sz="20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sz="20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sz="20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2000" b="1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l-GR" sz="2000" b="1" baseline="-25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-1" y="3581629"/>
            <a:ext cx="12192000" cy="1639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Η </a:t>
            </a:r>
            <a:r>
              <a:rPr lang="el-GR" sz="2200" dirty="0"/>
              <a:t>δήλωση πιθανότητας μέσα στο </a:t>
            </a:r>
            <a:r>
              <a:rPr lang="en-US" sz="2200" dirty="0"/>
              <a:t>TAF </a:t>
            </a:r>
            <a:r>
              <a:rPr lang="el-GR" sz="2200" dirty="0"/>
              <a:t>μπορεί να σχετίζεται με την εμφάνιση παροδικών </a:t>
            </a:r>
            <a:r>
              <a:rPr lang="el-GR" sz="2200" dirty="0" smtClean="0"/>
              <a:t>διακυμάνσεων. Τότε, </a:t>
            </a:r>
            <a:r>
              <a:rPr lang="el-GR" sz="2200" dirty="0"/>
              <a:t>η ομάδα </a:t>
            </a:r>
            <a:r>
              <a:rPr lang="en-US" sz="2200" dirty="0"/>
              <a:t>PROBC</a:t>
            </a:r>
            <a:r>
              <a:rPr lang="en-US" sz="2200" baseline="-25000" dirty="0"/>
              <a:t>2</a:t>
            </a:r>
            <a:r>
              <a:rPr lang="en-US" sz="2200" dirty="0"/>
              <a:t>C</a:t>
            </a:r>
            <a:r>
              <a:rPr lang="en-US" sz="2200" baseline="-25000" dirty="0"/>
              <a:t>2</a:t>
            </a:r>
            <a:r>
              <a:rPr lang="el-GR" sz="2200" dirty="0"/>
              <a:t> τοποθετείται αμέσως πριν από την ομάδα μεταβολής </a:t>
            </a:r>
            <a:r>
              <a:rPr lang="en-US" sz="2200" dirty="0"/>
              <a:t>TEMPO </a:t>
            </a:r>
            <a:r>
              <a:rPr lang="el-GR" sz="2200" dirty="0"/>
              <a:t>και η ομάδα ΥΥGG/</a:t>
            </a:r>
            <a:r>
              <a:rPr lang="el-GR" sz="2200" dirty="0" err="1"/>
              <a:t>Y</a:t>
            </a:r>
            <a:r>
              <a:rPr lang="el-GR" sz="2200" baseline="-25000" dirty="0" err="1"/>
              <a:t>e</a:t>
            </a:r>
            <a:r>
              <a:rPr lang="el-GR" sz="2200" dirty="0" err="1"/>
              <a:t>Y</a:t>
            </a:r>
            <a:r>
              <a:rPr lang="el-GR" sz="2200" baseline="-25000" dirty="0" err="1"/>
              <a:t>e</a:t>
            </a:r>
            <a:r>
              <a:rPr lang="el-GR" sz="2200" dirty="0" err="1"/>
              <a:t>G</a:t>
            </a:r>
            <a:r>
              <a:rPr lang="el-GR" sz="2200" baseline="-25000" dirty="0" err="1"/>
              <a:t>e</a:t>
            </a:r>
            <a:r>
              <a:rPr lang="el-GR" sz="2200" dirty="0" err="1"/>
              <a:t>G</a:t>
            </a:r>
            <a:r>
              <a:rPr lang="el-GR" sz="2200" baseline="-25000" dirty="0" err="1"/>
              <a:t>e</a:t>
            </a:r>
            <a:r>
              <a:rPr lang="el-GR" sz="2200" dirty="0"/>
              <a:t> αμέσως μετά το </a:t>
            </a:r>
            <a:r>
              <a:rPr lang="en-US" sz="2200" dirty="0"/>
              <a:t>TEMPO</a:t>
            </a:r>
            <a:r>
              <a:rPr lang="el-GR" sz="2200" dirty="0"/>
              <a:t> 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π.χ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PROB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30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TEMPO 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2412/2417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/>
              <a:t> </a:t>
            </a:r>
            <a:r>
              <a:rPr lang="el-GR" sz="2200" dirty="0" smtClean="0"/>
              <a:t>  Η </a:t>
            </a:r>
            <a:r>
              <a:rPr lang="el-GR" sz="2200" dirty="0"/>
              <a:t>ομάδα </a:t>
            </a:r>
            <a:r>
              <a:rPr lang="en-US" sz="2200" dirty="0"/>
              <a:t>PROBC</a:t>
            </a:r>
            <a:r>
              <a:rPr lang="en-US" sz="2200" baseline="-25000" dirty="0"/>
              <a:t>2</a:t>
            </a:r>
            <a:r>
              <a:rPr lang="en-US" sz="2200" dirty="0"/>
              <a:t>C</a:t>
            </a:r>
            <a:r>
              <a:rPr lang="en-US" sz="2200" baseline="-25000" dirty="0"/>
              <a:t>2</a:t>
            </a:r>
            <a:r>
              <a:rPr lang="el-GR" sz="2200" baseline="-25000" dirty="0"/>
              <a:t>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δεν</a:t>
            </a:r>
            <a:r>
              <a:rPr lang="el-GR" sz="2200" dirty="0"/>
              <a:t> χρησιμοποιείται σε συνδυασμό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με το δείκτη μεταβολής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BECMG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dirty="0"/>
              <a:t>ούτε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με το χρονικό 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ενδείκτη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b="1" dirty="0" err="1" smtClean="0">
                <a:solidFill>
                  <a:schemeClr val="accent1">
                    <a:lumMod val="75000"/>
                  </a:schemeClr>
                </a:solidFill>
              </a:rPr>
              <a:t>FMYYGGgg</a:t>
            </a:r>
            <a:endParaRPr lang="el-GR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 Σε </a:t>
            </a:r>
            <a:r>
              <a:rPr lang="el-GR" sz="2200" dirty="0"/>
              <a:t>περίπτωση σημαντικής αλλαγής στα νέφη, αναγράφονται εκ νέου όλες οι ομάδες νεφών συμπεριλαμβανομένων και αυτών που δεν αναμένεται να μεταβληθούν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l-GR" sz="2200" dirty="0"/>
          </a:p>
        </p:txBody>
      </p:sp>
      <p:sp>
        <p:nvSpPr>
          <p:cNvPr id="15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511710" y="1177068"/>
            <a:ext cx="7680289" cy="24001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/>
              <a:t>   </a:t>
            </a:r>
            <a:r>
              <a:rPr lang="el-GR" sz="2200" dirty="0" smtClean="0"/>
              <a:t>Η </a:t>
            </a:r>
            <a:r>
              <a:rPr lang="el-GR" sz="2200" dirty="0"/>
              <a:t>ομάδα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PROBC</a:t>
            </a:r>
            <a:r>
              <a:rPr lang="en-US" sz="2200" b="1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2200" b="1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ΥΥGG/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 err="1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l-GR" sz="2200" b="1" baseline="-25000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dirty="0" smtClean="0"/>
              <a:t>χρησιμοποιείται για </a:t>
            </a:r>
            <a:r>
              <a:rPr lang="el-GR" sz="2200" dirty="0"/>
              <a:t>να δηλωθεί η πιθανότητα εμφάνισης μιας εναλλακτικής τιμής ενός προγνωστικού στοιχείου κατά τη διάρκεια συγκεκριμένης χρονικής περιόδου, </a:t>
            </a:r>
            <a:r>
              <a:rPr lang="el-GR" sz="2200" dirty="0" smtClean="0"/>
              <a:t>ακριβώς </a:t>
            </a:r>
            <a:r>
              <a:rPr lang="el-GR" sz="2200" dirty="0"/>
              <a:t>πριν την εναλλακτική αυτή </a:t>
            </a:r>
            <a:r>
              <a:rPr lang="el-GR" sz="2200" dirty="0" smtClean="0"/>
              <a:t>τιμή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1800" dirty="0" smtClean="0"/>
              <a:t>Ο </a:t>
            </a:r>
            <a:r>
              <a:rPr lang="el-GR" sz="1800" dirty="0"/>
              <a:t>δείκτης </a:t>
            </a:r>
            <a:r>
              <a:rPr lang="en-US" sz="1800" dirty="0"/>
              <a:t>C</a:t>
            </a:r>
            <a:r>
              <a:rPr lang="en-US" sz="1800" baseline="-25000" dirty="0"/>
              <a:t>2</a:t>
            </a:r>
            <a:r>
              <a:rPr lang="en-US" sz="1800" dirty="0"/>
              <a:t>C</a:t>
            </a:r>
            <a:r>
              <a:rPr lang="en-US" sz="1800" baseline="-25000" dirty="0"/>
              <a:t>2</a:t>
            </a:r>
            <a:r>
              <a:rPr lang="el-GR" sz="1800" dirty="0"/>
              <a:t> παίρνει μόνο τις τιμές 30 και 40, που δηλώνουν πιθανότητα εμφάνισης 30% και 40</a:t>
            </a:r>
            <a:r>
              <a:rPr lang="el-GR" sz="1800" dirty="0" smtClean="0"/>
              <a:t>%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502855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Θερμοκρασίας</a:t>
            </a:r>
          </a:p>
        </p:txBody>
      </p:sp>
      <p:grpSp>
        <p:nvGrpSpPr>
          <p:cNvPr id="7" name="Ομάδα 6"/>
          <p:cNvGrpSpPr/>
          <p:nvPr/>
        </p:nvGrpSpPr>
        <p:grpSpPr>
          <a:xfrm>
            <a:off x="140677" y="1086822"/>
            <a:ext cx="5379714" cy="1618605"/>
            <a:chOff x="140677" y="939780"/>
            <a:chExt cx="4602145" cy="2303110"/>
          </a:xfrm>
        </p:grpSpPr>
        <p:sp>
          <p:nvSpPr>
            <p:cNvPr id="8" name="Φυσαλίδα ομιλίας: Έλλειψη 7">
              <a:extLst>
                <a:ext uri="{FF2B5EF4-FFF2-40B4-BE49-F238E27FC236}">
                  <a16:creationId xmlns:a16="http://schemas.microsoft.com/office/drawing/2014/main" id="{217DA560-7B52-4CEB-A32C-AC0C1DFC55D0}"/>
                </a:ext>
              </a:extLst>
            </p:cNvPr>
            <p:cNvSpPr/>
            <p:nvPr/>
          </p:nvSpPr>
          <p:spPr>
            <a:xfrm>
              <a:off x="140677" y="939780"/>
              <a:ext cx="4602145" cy="2303110"/>
            </a:xfrm>
            <a:prstGeom prst="horizontalScroll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CF5CAA2-44CD-477C-B324-6EF1A30AE878}"/>
                </a:ext>
              </a:extLst>
            </p:cNvPr>
            <p:cNvSpPr txBox="1"/>
            <p:nvPr/>
          </p:nvSpPr>
          <p:spPr>
            <a:xfrm flipH="1">
              <a:off x="399062" y="1891281"/>
              <a:ext cx="15962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dirty="0"/>
                <a:t> </a:t>
              </a:r>
              <a:r>
                <a:rPr lang="el-GR" sz="2000" b="1" dirty="0"/>
                <a:t>Ομάδα</a:t>
              </a:r>
              <a:r>
                <a:rPr lang="el-GR" sz="2000" dirty="0"/>
                <a:t> </a:t>
              </a:r>
              <a:r>
                <a:rPr lang="en-US" sz="2000" dirty="0"/>
                <a:t> </a:t>
              </a:r>
              <a:endParaRPr lang="el-GR" sz="2000" b="1" dirty="0"/>
            </a:p>
          </p:txBody>
        </p:sp>
      </p:grpSp>
      <p:sp>
        <p:nvSpPr>
          <p:cNvPr id="3" name="Ορθογώνιο 2"/>
          <p:cNvSpPr/>
          <p:nvPr/>
        </p:nvSpPr>
        <p:spPr>
          <a:xfrm>
            <a:off x="1375702" y="1755528"/>
            <a:ext cx="4269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prstClr val="black"/>
                </a:solidFill>
              </a:rPr>
              <a:t>(TX</a:t>
            </a:r>
            <a:r>
              <a:rPr lang="en-US" sz="2000" dirty="0" smtClean="0">
                <a:solidFill>
                  <a:prstClr val="black"/>
                </a:solidFill>
              </a:rPr>
              <a:t>T</a:t>
            </a:r>
            <a:r>
              <a:rPr lang="en-US" sz="2000" baseline="-25000" dirty="0" smtClean="0">
                <a:solidFill>
                  <a:prstClr val="black"/>
                </a:solidFill>
              </a:rPr>
              <a:t>F</a:t>
            </a:r>
            <a:r>
              <a:rPr lang="en-US" sz="2000" dirty="0" smtClean="0">
                <a:solidFill>
                  <a:prstClr val="black"/>
                </a:solidFill>
              </a:rPr>
              <a:t>T</a:t>
            </a:r>
            <a:r>
              <a:rPr lang="en-US" sz="2000" baseline="-25000" dirty="0" smtClean="0">
                <a:solidFill>
                  <a:prstClr val="black"/>
                </a:solidFill>
              </a:rPr>
              <a:t>F</a:t>
            </a:r>
            <a:r>
              <a:rPr lang="en-US" sz="2000" dirty="0" smtClean="0">
                <a:solidFill>
                  <a:prstClr val="black"/>
                </a:solidFill>
              </a:rPr>
              <a:t>/Y</a:t>
            </a:r>
            <a:r>
              <a:rPr lang="en-US" sz="2000" baseline="-25000" dirty="0" smtClean="0">
                <a:solidFill>
                  <a:prstClr val="black"/>
                </a:solidFill>
              </a:rPr>
              <a:t>F</a:t>
            </a:r>
            <a:r>
              <a:rPr lang="en-US" sz="2000" dirty="0" smtClean="0">
                <a:solidFill>
                  <a:prstClr val="black"/>
                </a:solidFill>
              </a:rPr>
              <a:t>Y</a:t>
            </a:r>
            <a:r>
              <a:rPr lang="en-US" sz="2000" baseline="-25000" dirty="0" smtClean="0">
                <a:solidFill>
                  <a:prstClr val="black"/>
                </a:solidFill>
              </a:rPr>
              <a:t>F</a:t>
            </a:r>
            <a:r>
              <a:rPr lang="en-US" sz="2000" dirty="0" smtClean="0">
                <a:solidFill>
                  <a:prstClr val="black"/>
                </a:solidFill>
              </a:rPr>
              <a:t>G</a:t>
            </a:r>
            <a:r>
              <a:rPr lang="en-US" sz="2000" baseline="-25000" dirty="0" smtClean="0">
                <a:solidFill>
                  <a:prstClr val="black"/>
                </a:solidFill>
              </a:rPr>
              <a:t>F</a:t>
            </a:r>
            <a:r>
              <a:rPr lang="en-US" sz="2000" dirty="0" smtClean="0">
                <a:solidFill>
                  <a:prstClr val="black"/>
                </a:solidFill>
              </a:rPr>
              <a:t>G</a:t>
            </a:r>
            <a:r>
              <a:rPr lang="en-US" sz="2000" baseline="-25000" dirty="0" smtClean="0">
                <a:solidFill>
                  <a:prstClr val="black"/>
                </a:solidFill>
              </a:rPr>
              <a:t>F</a:t>
            </a:r>
            <a:r>
              <a:rPr lang="en-US" sz="2000" b="1" dirty="0" smtClean="0">
                <a:solidFill>
                  <a:prstClr val="black"/>
                </a:solidFill>
              </a:rPr>
              <a:t>Z </a:t>
            </a:r>
            <a:r>
              <a:rPr lang="el-GR" sz="2000" b="1" dirty="0" smtClean="0">
                <a:solidFill>
                  <a:prstClr val="black"/>
                </a:solidFill>
              </a:rPr>
              <a:t>  </a:t>
            </a:r>
            <a:r>
              <a:rPr lang="en-US" sz="2000" b="1" dirty="0">
                <a:solidFill>
                  <a:prstClr val="black"/>
                </a:solidFill>
              </a:rPr>
              <a:t>TN</a:t>
            </a:r>
            <a:r>
              <a:rPr lang="en-US" sz="2000" dirty="0">
                <a:solidFill>
                  <a:prstClr val="black"/>
                </a:solidFill>
              </a:rPr>
              <a:t>T</a:t>
            </a:r>
            <a:r>
              <a:rPr lang="en-US" sz="2000" baseline="-25000" dirty="0">
                <a:solidFill>
                  <a:prstClr val="black"/>
                </a:solidFill>
              </a:rPr>
              <a:t>F</a:t>
            </a:r>
            <a:r>
              <a:rPr lang="en-US" sz="2000" dirty="0">
                <a:solidFill>
                  <a:prstClr val="black"/>
                </a:solidFill>
              </a:rPr>
              <a:t>T</a:t>
            </a:r>
            <a:r>
              <a:rPr lang="en-US" sz="2000" baseline="-25000" dirty="0">
                <a:solidFill>
                  <a:prstClr val="black"/>
                </a:solidFill>
              </a:rPr>
              <a:t>F</a:t>
            </a:r>
            <a:r>
              <a:rPr lang="en-US" sz="2000" dirty="0">
                <a:solidFill>
                  <a:prstClr val="black"/>
                </a:solidFill>
              </a:rPr>
              <a:t>/Y</a:t>
            </a:r>
            <a:r>
              <a:rPr lang="en-US" sz="2000" baseline="-25000" dirty="0">
                <a:solidFill>
                  <a:prstClr val="black"/>
                </a:solidFill>
              </a:rPr>
              <a:t>F</a:t>
            </a:r>
            <a:r>
              <a:rPr lang="en-US" sz="2000" dirty="0">
                <a:solidFill>
                  <a:prstClr val="black"/>
                </a:solidFill>
              </a:rPr>
              <a:t>Y</a:t>
            </a:r>
            <a:r>
              <a:rPr lang="en-US" sz="2000" baseline="-25000" dirty="0">
                <a:solidFill>
                  <a:prstClr val="black"/>
                </a:solidFill>
              </a:rPr>
              <a:t>F</a:t>
            </a:r>
            <a:r>
              <a:rPr lang="en-US" sz="2000" dirty="0">
                <a:solidFill>
                  <a:prstClr val="black"/>
                </a:solidFill>
              </a:rPr>
              <a:t>G</a:t>
            </a:r>
            <a:r>
              <a:rPr lang="en-US" sz="2000" baseline="-25000" dirty="0">
                <a:solidFill>
                  <a:prstClr val="black"/>
                </a:solidFill>
              </a:rPr>
              <a:t>F</a:t>
            </a:r>
            <a:r>
              <a:rPr lang="en-US" sz="2000" dirty="0">
                <a:solidFill>
                  <a:prstClr val="black"/>
                </a:solidFill>
              </a:rPr>
              <a:t>G</a:t>
            </a:r>
            <a:r>
              <a:rPr lang="en-US" sz="2000" baseline="-25000" dirty="0">
                <a:solidFill>
                  <a:prstClr val="black"/>
                </a:solidFill>
              </a:rPr>
              <a:t>F</a:t>
            </a:r>
            <a:r>
              <a:rPr lang="en-US" sz="2000" b="1" dirty="0">
                <a:solidFill>
                  <a:prstClr val="black"/>
                </a:solidFill>
              </a:rPr>
              <a:t>Z ) </a:t>
            </a:r>
            <a:endParaRPr lang="el-GR" sz="2000" b="1" baseline="-25000" dirty="0">
              <a:solidFill>
                <a:prstClr val="black"/>
              </a:solidFill>
            </a:endParaRPr>
          </a:p>
        </p:txBody>
      </p:sp>
      <p:sp>
        <p:nvSpPr>
          <p:cNvPr id="14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5642646" y="1147390"/>
            <a:ext cx="6427099" cy="1497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Η </a:t>
            </a:r>
            <a:r>
              <a:rPr lang="el-GR" sz="2200" dirty="0"/>
              <a:t>ομάδα αυτή χρησιμοποιείται για να δηλωθούν 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η μέγιστη θερμοκρασία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US" sz="2200" baseline="-25000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US" sz="2200" baseline="-25000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l-GR" sz="2200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μετά τον </a:t>
            </a:r>
            <a:r>
              <a:rPr lang="el-GR" sz="2200" dirty="0" err="1">
                <a:solidFill>
                  <a:schemeClr val="accent1">
                    <a:lumMod val="75000"/>
                  </a:schemeClr>
                </a:solidFill>
              </a:rPr>
              <a:t>ενδείκτη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TX</a:t>
            </a:r>
            <a:r>
              <a:rPr lang="el-GR" sz="2200" dirty="0"/>
              <a:t>, χωρίς κενό, και 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η ελάχιστη θερμοκρασία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US" sz="2200" baseline="-25000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US" sz="2200" baseline="-25000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 μετά τον </a:t>
            </a:r>
            <a:r>
              <a:rPr lang="el-GR" sz="2200" dirty="0" err="1">
                <a:solidFill>
                  <a:schemeClr val="accent1">
                    <a:lumMod val="75000"/>
                  </a:schemeClr>
                </a:solidFill>
              </a:rPr>
              <a:t>ενδείκτη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Ν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dirty="0"/>
              <a:t>επίσης χωρίς κενό, που αναμένεται να επικρατήσουν 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τις χρονικές στιγμές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sz="2200" baseline="-25000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sz="2200" baseline="-25000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sz="2200" baseline="-25000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G</a:t>
            </a:r>
            <a:r>
              <a:rPr lang="en-US" sz="2200" baseline="-25000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Z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None/>
            </a:pPr>
            <a:endParaRPr lang="el-GR" sz="2600" dirty="0"/>
          </a:p>
          <a:p>
            <a:pPr lvl="2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l-GR" sz="1800" dirty="0"/>
          </a:p>
        </p:txBody>
      </p:sp>
      <p:sp>
        <p:nvSpPr>
          <p:cNvPr id="15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-18422" y="3135392"/>
            <a:ext cx="12088167" cy="2562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el-GR" sz="2000" dirty="0" smtClean="0"/>
              <a:t>Σε </a:t>
            </a:r>
            <a:r>
              <a:rPr lang="el-GR" sz="2000" dirty="0"/>
              <a:t>θερμοκρασίες από -9</a:t>
            </a:r>
            <a:r>
              <a:rPr lang="el-GR" sz="2000" baseline="30000" dirty="0"/>
              <a:t>ο</a:t>
            </a:r>
            <a:r>
              <a:rPr lang="en-US" sz="2000" dirty="0"/>
              <a:t>C </a:t>
            </a:r>
            <a:r>
              <a:rPr lang="el-GR" sz="2000" dirty="0"/>
              <a:t>έως +9</a:t>
            </a:r>
            <a:r>
              <a:rPr lang="el-GR" sz="2000" baseline="30000" dirty="0"/>
              <a:t>ο</a:t>
            </a:r>
            <a:r>
              <a:rPr lang="en-US" sz="2000" dirty="0"/>
              <a:t>C</a:t>
            </a:r>
            <a:r>
              <a:rPr lang="el-GR" sz="2000" dirty="0"/>
              <a:t> προηγείται πάντα το μηδέν (π.χ. το +9</a:t>
            </a:r>
            <a:r>
              <a:rPr lang="el-GR" sz="2000" baseline="30000" dirty="0"/>
              <a:t>ο</a:t>
            </a:r>
            <a:r>
              <a:rPr lang="en-US" sz="2000" dirty="0"/>
              <a:t>C</a:t>
            </a:r>
            <a:r>
              <a:rPr lang="el-GR" sz="2000" dirty="0"/>
              <a:t> θα κωδικοποιείται ως 09). Των θερμοκρασιών κάτω του μηδενός, προηγείται το Μ (</a:t>
            </a:r>
            <a:r>
              <a:rPr lang="en-US" sz="2000" dirty="0"/>
              <a:t>MINUS</a:t>
            </a:r>
            <a:r>
              <a:rPr lang="el-GR" sz="2000" dirty="0" smtClean="0"/>
              <a:t>)</a:t>
            </a:r>
            <a:endParaRPr lang="el-GR" sz="2000" dirty="0"/>
          </a:p>
          <a:p>
            <a:pPr marL="0" indent="8937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l-GR" sz="2000" dirty="0" smtClean="0"/>
              <a:t>Παραδείγματα </a:t>
            </a:r>
            <a:endParaRPr lang="el-GR" sz="2000" dirty="0"/>
          </a:p>
          <a:p>
            <a:pPr marL="1436688" lvl="2" indent="-5429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el-GR" dirty="0"/>
              <a:t>ΤΧ35/1813Ζ: προβλεπόμενη μέγιστη θερμοκρασία 35</a:t>
            </a:r>
            <a:r>
              <a:rPr lang="el-GR" baseline="30000" dirty="0"/>
              <a:t>ο</a:t>
            </a:r>
            <a:r>
              <a:rPr lang="en-US" dirty="0"/>
              <a:t>C</a:t>
            </a:r>
            <a:r>
              <a:rPr lang="el-GR" dirty="0"/>
              <a:t> στις 13 </a:t>
            </a:r>
            <a:r>
              <a:rPr lang="en-US" dirty="0"/>
              <a:t>UTC </a:t>
            </a:r>
            <a:r>
              <a:rPr lang="el-GR" dirty="0"/>
              <a:t>της 18</a:t>
            </a:r>
            <a:r>
              <a:rPr lang="el-GR" baseline="30000" dirty="0"/>
              <a:t>ης</a:t>
            </a:r>
            <a:r>
              <a:rPr lang="el-GR" dirty="0"/>
              <a:t> του τρέχοντος μηνός</a:t>
            </a:r>
          </a:p>
          <a:p>
            <a:pPr marL="1436688" lvl="2" indent="-542925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el-GR" dirty="0"/>
              <a:t>ΤΝ35/1813Ζ: προβλεπόμενη ελάχιστη θερμοκρασία -3</a:t>
            </a:r>
            <a:r>
              <a:rPr lang="el-GR" baseline="30000" dirty="0"/>
              <a:t>ο</a:t>
            </a:r>
            <a:r>
              <a:rPr lang="en-US" dirty="0"/>
              <a:t>C</a:t>
            </a:r>
            <a:r>
              <a:rPr lang="el-GR" dirty="0"/>
              <a:t> στις 04 </a:t>
            </a:r>
            <a:r>
              <a:rPr lang="en-US" dirty="0"/>
              <a:t>UTC </a:t>
            </a:r>
            <a:r>
              <a:rPr lang="el-GR" dirty="0"/>
              <a:t>της 18</a:t>
            </a:r>
            <a:r>
              <a:rPr lang="el-GR" baseline="30000" dirty="0"/>
              <a:t>ης</a:t>
            </a:r>
            <a:r>
              <a:rPr lang="el-GR" dirty="0"/>
              <a:t> του τρέχοντος μηνός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None/>
            </a:pPr>
            <a:endParaRPr lang="el-GR" sz="2600" dirty="0"/>
          </a:p>
          <a:p>
            <a:pPr lvl="2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l-GR" sz="1800" dirty="0"/>
          </a:p>
        </p:txBody>
      </p:sp>
      <p:sp>
        <p:nvSpPr>
          <p:cNvPr id="16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1654628" y="5685838"/>
            <a:ext cx="8742066" cy="5026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b="1" i="1" dirty="0" smtClean="0">
                <a:solidFill>
                  <a:schemeClr val="accent1">
                    <a:lumMod val="75000"/>
                  </a:schemeClr>
                </a:solidFill>
              </a:rPr>
              <a:t>   Η 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ομάδα θερμοκρασίας του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 TAF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δεν χρησιμοποιείται στη χώρα μας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l-GR" sz="2600" dirty="0"/>
          </a:p>
          <a:p>
            <a:pPr lvl="2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238307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Σημαντικού Καιρού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873458" y="1861189"/>
            <a:ext cx="10563368" cy="4186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Προκειμένου </a:t>
            </a:r>
            <a:r>
              <a:rPr lang="el-GR" sz="2200" dirty="0"/>
              <a:t>να περιγραφούν τα προβλεπόμενα φαινόμενα του σημαντικού καιρού (σύμφωνα με τον Πίνακα 4678 του WMO) θα χρησιμοποιούνται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μέχρι τρεις ομάδες 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endParaRPr lang="el-GR" sz="2200" dirty="0"/>
          </a:p>
          <a:p>
            <a:pPr marL="357188" indent="-357188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Οι </a:t>
            </a:r>
            <a:r>
              <a:rPr lang="el-GR" sz="2200" dirty="0"/>
              <a:t>ομάδες αυτές θα δηλώνονται με βάση τις στήλες 1-5 του </a:t>
            </a:r>
            <a:r>
              <a:rPr lang="el-GR" sz="2200" dirty="0" smtClean="0"/>
              <a:t>εν λόγω </a:t>
            </a:r>
            <a:r>
              <a:rPr lang="el-GR" sz="2200" dirty="0"/>
              <a:t>π</a:t>
            </a:r>
            <a:r>
              <a:rPr lang="el-GR" sz="2200" dirty="0" smtClean="0"/>
              <a:t>ίνακα </a:t>
            </a:r>
            <a:r>
              <a:rPr lang="el-GR" sz="2200" dirty="0"/>
              <a:t>και με τη σειρά που φαίνονται ενώ μεταξύ των χαρακτήρων της ομάδας </a:t>
            </a:r>
            <a:r>
              <a:rPr lang="en-US" sz="2200" dirty="0" err="1"/>
              <a:t>w’w</a:t>
            </a:r>
            <a:r>
              <a:rPr lang="en-US" sz="2200" dirty="0"/>
              <a:t>’</a:t>
            </a:r>
            <a:r>
              <a:rPr lang="el-GR" sz="2200" dirty="0" smtClean="0"/>
              <a:t> </a:t>
            </a:r>
            <a:r>
              <a:rPr lang="el-GR" sz="2200" dirty="0"/>
              <a:t>δεν θα υπάρχουν </a:t>
            </a:r>
            <a:r>
              <a:rPr lang="el-GR" sz="2200" dirty="0" smtClean="0"/>
              <a:t>κενά</a:t>
            </a:r>
            <a:endParaRPr lang="el-GR" sz="2200" dirty="0"/>
          </a:p>
          <a:p>
            <a:pPr marL="457200" lvl="1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l-GR" sz="2200" dirty="0"/>
          </a:p>
          <a:p>
            <a:pPr marL="809625" lvl="1" indent="-3524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l-GR" sz="2200" dirty="0"/>
          </a:p>
          <a:p>
            <a:pPr marL="809625" lvl="1" indent="-3524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  <p:sp>
        <p:nvSpPr>
          <p:cNvPr id="7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170252" y="862106"/>
            <a:ext cx="1406412" cy="1030770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BD597F-2B17-4552-B429-CD5BA9D0EB46}"/>
              </a:ext>
            </a:extLst>
          </p:cNvPr>
          <p:cNvSpPr txBox="1"/>
          <p:nvPr/>
        </p:nvSpPr>
        <p:spPr>
          <a:xfrm>
            <a:off x="474708" y="1109034"/>
            <a:ext cx="1692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 </a:t>
            </a:r>
            <a:r>
              <a:rPr lang="en-US" sz="2000" b="1" dirty="0" err="1" smtClean="0"/>
              <a:t>w’w</a:t>
            </a:r>
            <a:r>
              <a:rPr lang="en-US" sz="2000" b="1" dirty="0" smtClean="0"/>
              <a:t>’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178539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Σημαντικού Καιρού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0" y="2287909"/>
            <a:ext cx="5232400" cy="1989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Ο </a:t>
            </a:r>
            <a:r>
              <a:rPr lang="el-GR" sz="2200" dirty="0"/>
              <a:t>προβλεπόμενος σημαντικός καιρός θα περιορίζεται στην εμφάνιση, παύση ή μεταβολή της έντασης των παρακάτω καιρικών φαινομένων:</a:t>
            </a:r>
          </a:p>
          <a:p>
            <a:pPr marL="809625" lvl="1" indent="-3524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l-GR" sz="2200" dirty="0"/>
          </a:p>
          <a:p>
            <a:pPr marL="809625" lvl="1" indent="-3524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l-GR" sz="2200" dirty="0"/>
          </a:p>
          <a:p>
            <a:pPr marL="809625" lvl="1" indent="-3524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  <p:sp>
        <p:nvSpPr>
          <p:cNvPr id="7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170252" y="862106"/>
            <a:ext cx="1406412" cy="1030770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BD597F-2B17-4552-B429-CD5BA9D0EB46}"/>
              </a:ext>
            </a:extLst>
          </p:cNvPr>
          <p:cNvSpPr txBox="1"/>
          <p:nvPr/>
        </p:nvSpPr>
        <p:spPr>
          <a:xfrm>
            <a:off x="474708" y="1109034"/>
            <a:ext cx="1692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 </a:t>
            </a:r>
            <a:r>
              <a:rPr lang="en-US" sz="2000" b="1" dirty="0" err="1" smtClean="0"/>
              <a:t>w’w</a:t>
            </a:r>
            <a:r>
              <a:rPr lang="en-US" sz="2000" b="1" dirty="0" smtClean="0"/>
              <a:t>’</a:t>
            </a:r>
            <a:endParaRPr lang="el-GR" sz="2000" b="1" dirty="0"/>
          </a:p>
        </p:txBody>
      </p:sp>
      <p:graphicFrame>
        <p:nvGraphicFramePr>
          <p:cNvPr id="10" name="Θέση περιεχομένου 4">
            <a:extLst>
              <a:ext uri="{FF2B5EF4-FFF2-40B4-BE49-F238E27FC236}">
                <a16:creationId xmlns:a16="http://schemas.microsoft.com/office/drawing/2014/main" id="{DA2BCBB5-BB68-4A1C-9820-3DD15E533A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130988"/>
              </p:ext>
            </p:extLst>
          </p:nvPr>
        </p:nvGraphicFramePr>
        <p:xfrm>
          <a:off x="5470110" y="1181676"/>
          <a:ext cx="633581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5810">
                  <a:extLst>
                    <a:ext uri="{9D8B030D-6E8A-4147-A177-3AD203B41FA5}">
                      <a16:colId xmlns:a16="http://schemas.microsoft.com/office/drawing/2014/main" val="215534712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Παγωμένος υετός</a:t>
                      </a:r>
                      <a:endParaRPr lang="el-GR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31243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Παγωμένη ομίχλη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6731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Μέτριος ή ισχυρός υετός (συμπεριλαμβανομένων των όμβρων)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1076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Χαμηλά παρασυρόμενη σκόνη, άμμος ή χιόνι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1605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Μεταφερόμενη σκόνη, άμμος ή χιόνι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12225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Αμμοθύελλα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79238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Κονιορτοθύελλα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2729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Καταιγίδα (με ή χωρίς υετό)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4394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Λαίλαπα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78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Νέφος Σίφωνα ξηράς (</a:t>
                      </a:r>
                      <a:r>
                        <a:rPr lang="el-GR" sz="16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tornado</a:t>
                      </a:r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 ή θάλασσας (</a:t>
                      </a:r>
                      <a:r>
                        <a:rPr lang="el-GR" sz="16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waterspout</a:t>
                      </a:r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l-GR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5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58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74708" y="3637281"/>
            <a:ext cx="11107692" cy="3109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Ο </a:t>
            </a:r>
            <a:r>
              <a:rPr lang="el-GR" sz="2200" dirty="0"/>
              <a:t>χαρακτηρισμός 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TS (Καταιγίδα) </a:t>
            </a:r>
            <a:r>
              <a:rPr lang="el-GR" sz="2200" dirty="0"/>
              <a:t>χρησιμοποιείται μόνο σε συνδυασμό με μία ή περισσότερες από τις ακόλουθες συντομογραφίες: </a:t>
            </a:r>
          </a:p>
          <a:p>
            <a:pPr marL="457200" lvl="2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sz="2200" dirty="0" smtClean="0"/>
          </a:p>
          <a:p>
            <a:pPr marL="457200" lvl="2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sz="2200" dirty="0"/>
          </a:p>
          <a:p>
            <a:pPr marL="457200" lvl="2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sz="2200" dirty="0" smtClean="0"/>
          </a:p>
          <a:p>
            <a:pPr marL="457200" lvl="2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sz="2200" dirty="0"/>
          </a:p>
          <a:p>
            <a:pPr marL="457200" lvl="2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sz="2200" dirty="0" smtClean="0"/>
          </a:p>
          <a:p>
            <a:pPr marL="457200" lvl="2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sz="2200" dirty="0" smtClean="0"/>
          </a:p>
          <a:p>
            <a:pPr marL="457200" lvl="2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l-GR" sz="2200" dirty="0" smtClean="0"/>
              <a:t>και </a:t>
            </a:r>
            <a:r>
              <a:rPr lang="el-GR" sz="2200" dirty="0"/>
              <a:t>θα ακολουθείται, αμέσως και χωρίς </a:t>
            </a:r>
            <a:r>
              <a:rPr lang="el-GR" sz="2200" dirty="0" smtClean="0"/>
              <a:t>κενό</a:t>
            </a:r>
            <a:r>
              <a:rPr lang="en-US" sz="2200" dirty="0" smtClean="0"/>
              <a:t> </a:t>
            </a:r>
            <a:r>
              <a:rPr lang="el-GR" sz="2200" dirty="0" smtClean="0"/>
              <a:t>από </a:t>
            </a:r>
            <a:r>
              <a:rPr lang="el-GR" sz="2200" dirty="0"/>
              <a:t>αυτές, πχ. TSRΑ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l-GR" sz="2200" dirty="0"/>
          </a:p>
          <a:p>
            <a:pPr marL="809625" lvl="1" indent="-352425" algn="just">
              <a:lnSpc>
                <a:spcPct val="100000"/>
              </a:lnSpc>
              <a:spcBef>
                <a:spcPts val="0"/>
              </a:spcBef>
            </a:pPr>
            <a:endParaRPr lang="en-US" sz="2200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Σημαντικού Καιρού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74708" y="1840949"/>
            <a:ext cx="11107692" cy="1796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</a:rPr>
              <a:t>Αν παρατηρούνται περισσότερα του ενός σημαντικά καιρικά φαινόμενα, τότε στο TAF θα περιλαμβάνονται διαφορετικές ομάδες 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1800" dirty="0" smtClean="0"/>
              <a:t>Εν </a:t>
            </a:r>
            <a:r>
              <a:rPr lang="el-GR" sz="1800" dirty="0"/>
              <a:t>τούτοις, αν παρατηρείται παραπάνω από μία μορφή υετού, οι κατάλληλες συντομογραφίες θα περιλαμβάνονται σε μία μόνο ομάδα, με την επικρατέστερη μορφή υετού πρώτη Π.χ. +SNRA. Σε μία τέτοια ομάδα, η ένταση θα αναφέρεται στο συνολικό υετό</a:t>
            </a:r>
          </a:p>
          <a:p>
            <a:pPr marL="357188" indent="-357188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l-GR" sz="2200" dirty="0"/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l-GR" sz="2200" dirty="0"/>
          </a:p>
          <a:p>
            <a:pPr marL="809625" lvl="1" indent="-352425" algn="just">
              <a:lnSpc>
                <a:spcPct val="100000"/>
              </a:lnSpc>
              <a:spcBef>
                <a:spcPts val="0"/>
              </a:spcBef>
            </a:pPr>
            <a:endParaRPr lang="en-US" sz="2200" dirty="0"/>
          </a:p>
        </p:txBody>
      </p:sp>
      <p:sp>
        <p:nvSpPr>
          <p:cNvPr id="7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170252" y="862106"/>
            <a:ext cx="1406412" cy="1030770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BD597F-2B17-4552-B429-CD5BA9D0EB46}"/>
              </a:ext>
            </a:extLst>
          </p:cNvPr>
          <p:cNvSpPr txBox="1"/>
          <p:nvPr/>
        </p:nvSpPr>
        <p:spPr>
          <a:xfrm>
            <a:off x="474708" y="1109034"/>
            <a:ext cx="1692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 </a:t>
            </a:r>
            <a:r>
              <a:rPr lang="en-US" sz="2000" b="1" dirty="0" err="1" smtClean="0"/>
              <a:t>w’w</a:t>
            </a:r>
            <a:r>
              <a:rPr lang="en-US" sz="2000" b="1" dirty="0" smtClean="0"/>
              <a:t>’</a:t>
            </a:r>
            <a:endParaRPr lang="el-GR" sz="2000" b="1" dirty="0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/>
        </p:nvGraphicFramePr>
        <p:xfrm>
          <a:off x="3705860" y="4517686"/>
          <a:ext cx="478028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0280">
                  <a:extLst>
                    <a:ext uri="{9D8B030D-6E8A-4147-A177-3AD203B41FA5}">
                      <a16:colId xmlns:a16="http://schemas.microsoft.com/office/drawing/2014/main" val="317499937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RA (Βροχή)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1224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 (Χιόνι)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27008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GS (Μικρό Χαλάζι και/ ή </a:t>
                      </a:r>
                      <a:r>
                        <a:rPr lang="el-GR" sz="16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Χιονοσφαιρίδια</a:t>
                      </a:r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91853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 (Χαλάζι) 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880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78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Σημαντικού Καιρού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74708" y="1840948"/>
            <a:ext cx="11107692" cy="4186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Οι </a:t>
            </a:r>
            <a:r>
              <a:rPr lang="el-GR" sz="2200" dirty="0"/>
              <a:t>συντομογραφίες </a:t>
            </a:r>
            <a:endParaRPr lang="en-US" sz="22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1800" b="1" i="1" dirty="0" smtClean="0">
                <a:solidFill>
                  <a:schemeClr val="accent1">
                    <a:lumMod val="75000"/>
                  </a:schemeClr>
                </a:solidFill>
              </a:rPr>
              <a:t>FU </a:t>
            </a:r>
            <a:r>
              <a:rPr lang="el-GR" sz="1800" b="1" i="1" dirty="0">
                <a:solidFill>
                  <a:schemeClr val="accent1">
                    <a:lumMod val="75000"/>
                  </a:schemeClr>
                </a:solidFill>
              </a:rPr>
              <a:t>(Καπνός</a:t>
            </a:r>
            <a:r>
              <a:rPr lang="el-GR" sz="1800" b="1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18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1800" b="1" i="1" dirty="0" smtClean="0">
                <a:solidFill>
                  <a:schemeClr val="accent1">
                    <a:lumMod val="75000"/>
                  </a:schemeClr>
                </a:solidFill>
              </a:rPr>
              <a:t>HZ </a:t>
            </a:r>
            <a:r>
              <a:rPr lang="el-GR" sz="1800" b="1" i="1" dirty="0">
                <a:solidFill>
                  <a:schemeClr val="accent1">
                    <a:lumMod val="75000"/>
                  </a:schemeClr>
                </a:solidFill>
              </a:rPr>
              <a:t>(Ξηρά </a:t>
            </a:r>
            <a:r>
              <a:rPr lang="el-GR" sz="1800" b="1" i="1" dirty="0" err="1">
                <a:solidFill>
                  <a:schemeClr val="accent1">
                    <a:lumMod val="75000"/>
                  </a:schemeClr>
                </a:solidFill>
              </a:rPr>
              <a:t>Αχλύς</a:t>
            </a:r>
            <a:r>
              <a:rPr lang="el-GR" sz="1800" b="1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18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1800" b="1" i="1" dirty="0" smtClean="0">
                <a:solidFill>
                  <a:schemeClr val="accent1">
                    <a:lumMod val="75000"/>
                  </a:schemeClr>
                </a:solidFill>
              </a:rPr>
              <a:t>DU </a:t>
            </a:r>
            <a:r>
              <a:rPr lang="el-GR" sz="1800" b="1" i="1" dirty="0">
                <a:solidFill>
                  <a:schemeClr val="accent1">
                    <a:lumMod val="75000"/>
                  </a:schemeClr>
                </a:solidFill>
              </a:rPr>
              <a:t>(Διασκορπισμένη Σκόνη</a:t>
            </a:r>
            <a:r>
              <a:rPr lang="el-GR" sz="1800" b="1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18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1800" b="1" i="1" dirty="0" smtClean="0">
                <a:solidFill>
                  <a:schemeClr val="accent1">
                    <a:lumMod val="75000"/>
                  </a:schemeClr>
                </a:solidFill>
              </a:rPr>
              <a:t>SA </a:t>
            </a:r>
            <a:r>
              <a:rPr lang="el-GR" sz="1800" b="1" i="1" dirty="0">
                <a:solidFill>
                  <a:schemeClr val="accent1">
                    <a:lumMod val="75000"/>
                  </a:schemeClr>
                </a:solidFill>
              </a:rPr>
              <a:t>(Άμμος) </a:t>
            </a:r>
            <a:endParaRPr lang="en-US" sz="1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l-GR" sz="2200" dirty="0" smtClean="0"/>
              <a:t>θα </a:t>
            </a:r>
            <a:r>
              <a:rPr lang="el-GR" sz="2200" dirty="0"/>
              <a:t>χρησιμοποιούνται όταν η ορατότητα προβλέπεται να είναι 5000m ή λιγότερο με 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αίτιο μείωσης </a:t>
            </a:r>
            <a:r>
              <a:rPr lang="el-GR" sz="2200" b="1" i="1" dirty="0" smtClean="0">
                <a:solidFill>
                  <a:schemeClr val="accent1">
                    <a:lumMod val="75000"/>
                  </a:schemeClr>
                </a:solidFill>
              </a:rPr>
              <a:t>της ορατότητας, 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τα στερεά </a:t>
            </a:r>
            <a:r>
              <a:rPr lang="el-GR" sz="2200" b="1" i="1" dirty="0" smtClean="0">
                <a:solidFill>
                  <a:schemeClr val="accent1">
                    <a:lumMod val="75000"/>
                  </a:schemeClr>
                </a:solidFill>
              </a:rPr>
              <a:t>σωματίδια</a:t>
            </a:r>
            <a:endParaRPr lang="el-GR" sz="2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l-GR" sz="2200" dirty="0" smtClean="0"/>
              <a:t>Η </a:t>
            </a:r>
            <a:r>
              <a:rPr lang="el-GR" sz="2200" dirty="0"/>
              <a:t>επιλογή βασίζεται στην πληροφορία από το METAR ή</a:t>
            </a:r>
            <a:r>
              <a:rPr lang="el-GR" sz="2200" dirty="0" smtClean="0"/>
              <a:t>/ και </a:t>
            </a:r>
            <a:r>
              <a:rPr lang="el-GR" sz="2200" dirty="0"/>
              <a:t>στις προβλεπόμενες συνθήκες</a:t>
            </a:r>
          </a:p>
          <a:p>
            <a:pPr marL="357188" indent="-357188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l-GR" sz="2200" dirty="0"/>
          </a:p>
          <a:p>
            <a:pPr marL="357188" indent="-357188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/>
              <a:t>Οι συντομογραφίες </a:t>
            </a:r>
            <a:endParaRPr lang="el-GR" sz="22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1800" b="1" i="1" dirty="0">
                <a:solidFill>
                  <a:schemeClr val="accent1">
                    <a:lumMod val="75000"/>
                  </a:schemeClr>
                </a:solidFill>
              </a:rPr>
              <a:t>BR (</a:t>
            </a:r>
            <a:r>
              <a:rPr lang="el-GR" sz="1800" b="1" i="1" dirty="0" err="1">
                <a:solidFill>
                  <a:schemeClr val="accent1">
                    <a:lumMod val="75000"/>
                  </a:schemeClr>
                </a:solidFill>
              </a:rPr>
              <a:t>Αχλύς</a:t>
            </a:r>
            <a:r>
              <a:rPr lang="el-GR" sz="1800" b="1" i="1" dirty="0">
                <a:solidFill>
                  <a:schemeClr val="accent1">
                    <a:lumMod val="75000"/>
                  </a:schemeClr>
                </a:solidFill>
              </a:rPr>
              <a:t>) 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1800" b="1" i="1" dirty="0">
                <a:solidFill>
                  <a:schemeClr val="accent1">
                    <a:lumMod val="75000"/>
                  </a:schemeClr>
                </a:solidFill>
              </a:rPr>
              <a:t>FG (Ομίχλη)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l-GR" sz="2200" dirty="0" smtClean="0"/>
              <a:t>θα </a:t>
            </a:r>
            <a:r>
              <a:rPr lang="el-GR" sz="2200" dirty="0"/>
              <a:t>χρησιμοποιούνται όταν η ορατότητα προβλέπεται να είναι μεταξύ 1000m και 5000m και κάτω από 1000m αντιστοίχως, 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με αίτιο μείωσης της </a:t>
            </a:r>
            <a:r>
              <a:rPr lang="el-GR" sz="2200" b="1" i="1" dirty="0" smtClean="0">
                <a:solidFill>
                  <a:schemeClr val="accent1">
                    <a:lumMod val="75000"/>
                  </a:schemeClr>
                </a:solidFill>
              </a:rPr>
              <a:t>ορατότητας, τις </a:t>
            </a:r>
            <a:r>
              <a:rPr lang="el-GR" sz="2200" b="1" i="1" dirty="0" err="1">
                <a:solidFill>
                  <a:schemeClr val="accent1">
                    <a:lumMod val="75000"/>
                  </a:schemeClr>
                </a:solidFill>
              </a:rPr>
              <a:t>υδροσταγόνες</a:t>
            </a:r>
            <a:endParaRPr lang="el-GR" sz="2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809625" lvl="1" indent="-352425" algn="just">
              <a:lnSpc>
                <a:spcPct val="100000"/>
              </a:lnSpc>
              <a:spcBef>
                <a:spcPts val="0"/>
              </a:spcBef>
            </a:pPr>
            <a:endParaRPr lang="el-GR" sz="2200" dirty="0"/>
          </a:p>
          <a:p>
            <a:pPr marL="809625" lvl="1" indent="-352425" algn="just">
              <a:lnSpc>
                <a:spcPct val="100000"/>
              </a:lnSpc>
              <a:spcBef>
                <a:spcPts val="0"/>
              </a:spcBef>
            </a:pPr>
            <a:endParaRPr lang="en-US" sz="2200" dirty="0"/>
          </a:p>
        </p:txBody>
      </p:sp>
      <p:sp>
        <p:nvSpPr>
          <p:cNvPr id="7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170252" y="862106"/>
            <a:ext cx="1406412" cy="1030770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BD597F-2B17-4552-B429-CD5BA9D0EB46}"/>
              </a:ext>
            </a:extLst>
          </p:cNvPr>
          <p:cNvSpPr txBox="1"/>
          <p:nvPr/>
        </p:nvSpPr>
        <p:spPr>
          <a:xfrm>
            <a:off x="474708" y="1109034"/>
            <a:ext cx="1692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 </a:t>
            </a:r>
            <a:r>
              <a:rPr lang="en-US" sz="2000" b="1" dirty="0" err="1" smtClean="0"/>
              <a:t>w’w</a:t>
            </a:r>
            <a:r>
              <a:rPr lang="en-US" sz="2000" b="1" dirty="0" smtClean="0"/>
              <a:t>’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676037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Σημαντικού Καιρού</a:t>
            </a:r>
          </a:p>
        </p:txBody>
      </p:sp>
      <p:sp>
        <p:nvSpPr>
          <p:cNvPr id="7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170252" y="862106"/>
            <a:ext cx="1406412" cy="1030770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74708" y="2045746"/>
            <a:ext cx="10627360" cy="4186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Οι </a:t>
            </a:r>
            <a:r>
              <a:rPr lang="el-GR" sz="2200" dirty="0"/>
              <a:t>χαρακτηρισμοί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DR 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(Παρασυρόμενο) </a:t>
            </a:r>
            <a:r>
              <a:rPr lang="el-GR" sz="2200" dirty="0"/>
              <a:t>και</a:t>
            </a:r>
            <a:r>
              <a:rPr lang="en-US" sz="2200" dirty="0"/>
              <a:t>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BL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(Μεταφερόμενο)</a:t>
            </a:r>
            <a:r>
              <a:rPr lang="en-US" sz="2200" dirty="0"/>
              <a:t> </a:t>
            </a:r>
            <a:r>
              <a:rPr lang="el-GR" sz="2200" dirty="0"/>
              <a:t>χρησιμοποιούνται μόνο με τις συντμήσεις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DU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(Διασκορπισμένη Σκόνη)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SA 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(Άμμος)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SN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l-GR" sz="2200" b="1" i="1" dirty="0" smtClean="0">
                <a:solidFill>
                  <a:schemeClr val="accent1">
                    <a:lumMod val="75000"/>
                  </a:schemeClr>
                </a:solidFill>
              </a:rPr>
              <a:t>Χιόνι)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l-GR" sz="2200" dirty="0" smtClean="0"/>
              <a:t>π.χ</a:t>
            </a:r>
            <a:r>
              <a:rPr lang="el-GR" sz="2200" dirty="0"/>
              <a:t>. </a:t>
            </a:r>
            <a:r>
              <a:rPr lang="en-US" sz="2200" dirty="0" smtClean="0"/>
              <a:t>BLSN</a:t>
            </a:r>
            <a:endParaRPr lang="el-GR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BD597F-2B17-4552-B429-CD5BA9D0EB46}"/>
              </a:ext>
            </a:extLst>
          </p:cNvPr>
          <p:cNvSpPr txBox="1"/>
          <p:nvPr/>
        </p:nvSpPr>
        <p:spPr>
          <a:xfrm>
            <a:off x="474708" y="1109034"/>
            <a:ext cx="1692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 </a:t>
            </a:r>
            <a:r>
              <a:rPr lang="en-US" sz="2000" b="1" dirty="0" err="1" smtClean="0"/>
              <a:t>w’w</a:t>
            </a:r>
            <a:r>
              <a:rPr lang="en-US" sz="2000" b="1" dirty="0" smtClean="0"/>
              <a:t>’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1468474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Σημαντικού Καιρού</a:t>
            </a:r>
          </a:p>
        </p:txBody>
      </p:sp>
      <p:sp>
        <p:nvSpPr>
          <p:cNvPr id="7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170252" y="862106"/>
            <a:ext cx="1406412" cy="1030770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74708" y="2045746"/>
            <a:ext cx="10627360" cy="4186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Ο </a:t>
            </a:r>
            <a:r>
              <a:rPr lang="el-GR" sz="2200" dirty="0"/>
              <a:t>χαρακτηρισμός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SH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(Όμβροι)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200" dirty="0"/>
              <a:t>χρησιμοποιείται μόνο σε συνδυασμό με μια ή περισσότερες από τις συντομογραφίες για να δείξει υετό τύπου όμβρου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RA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(Βροχή)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SN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(Χιόνι)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l-GR" sz="2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GS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(Μικρό Χαλάζι και/ ή </a:t>
            </a:r>
            <a:r>
              <a:rPr lang="el-GR" sz="2200" b="1" i="1" dirty="0" err="1">
                <a:solidFill>
                  <a:schemeClr val="accent1">
                    <a:lumMod val="75000"/>
                  </a:schemeClr>
                </a:solidFill>
              </a:rPr>
              <a:t>Χιονοσφαιρίδια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)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GR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(Χαλάζι)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l-GR" sz="2200" dirty="0"/>
              <a:t>        </a:t>
            </a:r>
            <a:r>
              <a:rPr lang="el-GR" sz="2200" dirty="0" smtClean="0"/>
              <a:t>       </a:t>
            </a:r>
            <a:r>
              <a:rPr lang="el-GR" sz="2200" dirty="0"/>
              <a:t>π.χ. </a:t>
            </a:r>
            <a:r>
              <a:rPr lang="en-US" sz="2200" dirty="0" smtClean="0"/>
              <a:t>SHSN</a:t>
            </a:r>
            <a:endParaRPr lang="el-GR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BD597F-2B17-4552-B429-CD5BA9D0EB46}"/>
              </a:ext>
            </a:extLst>
          </p:cNvPr>
          <p:cNvSpPr txBox="1"/>
          <p:nvPr/>
        </p:nvSpPr>
        <p:spPr>
          <a:xfrm>
            <a:off x="474708" y="1109034"/>
            <a:ext cx="1692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 </a:t>
            </a:r>
            <a:r>
              <a:rPr lang="en-US" sz="2000" b="1" dirty="0" err="1" smtClean="0"/>
              <a:t>w’w</a:t>
            </a:r>
            <a:r>
              <a:rPr lang="en-US" sz="2000" b="1" dirty="0" smtClean="0"/>
              <a:t>’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4179688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Ομάδα Σημαντικού Καιρού</a:t>
            </a:r>
          </a:p>
        </p:txBody>
      </p:sp>
      <p:sp>
        <p:nvSpPr>
          <p:cNvPr id="7" name="Φυσαλίδα ομιλίας: Έλλειψη 7">
            <a:extLst>
              <a:ext uri="{FF2B5EF4-FFF2-40B4-BE49-F238E27FC236}">
                <a16:creationId xmlns:a16="http://schemas.microsoft.com/office/drawing/2014/main" id="{217DA560-7B52-4CEB-A32C-AC0C1DFC55D0}"/>
              </a:ext>
            </a:extLst>
          </p:cNvPr>
          <p:cNvSpPr/>
          <p:nvPr/>
        </p:nvSpPr>
        <p:spPr>
          <a:xfrm>
            <a:off x="170252" y="862106"/>
            <a:ext cx="1406412" cy="1030770"/>
          </a:xfrm>
          <a:prstGeom prst="horizontalScroll">
            <a:avLst/>
          </a:prstGeom>
          <a:solidFill>
            <a:schemeClr val="bg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474708" y="2045746"/>
            <a:ext cx="10627360" cy="4186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dirty="0" smtClean="0"/>
              <a:t>   Ο </a:t>
            </a:r>
            <a:r>
              <a:rPr lang="el-GR" sz="2200" dirty="0"/>
              <a:t>χαρακτηρισμός 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FZ 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sz="2200" b="1" i="1" dirty="0" err="1">
                <a:solidFill>
                  <a:schemeClr val="accent1">
                    <a:lumMod val="75000"/>
                  </a:schemeClr>
                </a:solidFill>
              </a:rPr>
              <a:t>Υπέρτηξη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l-GR" sz="2200" dirty="0"/>
              <a:t>χρησιμοποιείται μόνο σε συνδυασμό με τις συντομογραφίες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FG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(Ομίχλη)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DZ 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sz="2200" b="1" i="1" dirty="0" err="1">
                <a:solidFill>
                  <a:schemeClr val="accent1">
                    <a:lumMod val="75000"/>
                  </a:schemeClr>
                </a:solidFill>
              </a:rPr>
              <a:t>Ψεκάδες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)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RA</a:t>
            </a:r>
            <a:r>
              <a:rPr lang="el-GR" sz="2200" b="1" i="1" dirty="0">
                <a:solidFill>
                  <a:schemeClr val="accent1">
                    <a:lumMod val="75000"/>
                  </a:schemeClr>
                </a:solidFill>
              </a:rPr>
              <a:t> (Βροχή)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l-GR" sz="2200" dirty="0"/>
              <a:t>          </a:t>
            </a:r>
            <a:r>
              <a:rPr lang="el-GR" sz="2200" dirty="0" smtClean="0"/>
              <a:t>     π.χ</a:t>
            </a:r>
            <a:r>
              <a:rPr lang="el-GR" sz="2200" dirty="0"/>
              <a:t>. </a:t>
            </a:r>
            <a:r>
              <a:rPr lang="en-US" sz="2200" dirty="0" smtClean="0"/>
              <a:t>FZRA</a:t>
            </a:r>
            <a:endParaRPr lang="el-GR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BD597F-2B17-4552-B429-CD5BA9D0EB46}"/>
              </a:ext>
            </a:extLst>
          </p:cNvPr>
          <p:cNvSpPr txBox="1"/>
          <p:nvPr/>
        </p:nvSpPr>
        <p:spPr>
          <a:xfrm>
            <a:off x="474708" y="1109034"/>
            <a:ext cx="1692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 </a:t>
            </a:r>
            <a:r>
              <a:rPr lang="en-US" sz="2000" b="1" dirty="0" err="1" smtClean="0"/>
              <a:t>w’w</a:t>
            </a:r>
            <a:r>
              <a:rPr lang="en-US" sz="2000" b="1" dirty="0" smtClean="0"/>
              <a:t>’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95243376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4936</TotalTime>
  <Words>2425</Words>
  <Application>Microsoft Office PowerPoint</Application>
  <PresentationFormat>Ευρεία οθόνη</PresentationFormat>
  <Paragraphs>586</Paragraphs>
  <Slides>25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30" baseType="lpstr">
      <vt:lpstr>Arial</vt:lpstr>
      <vt:lpstr>Calibri</vt:lpstr>
      <vt:lpstr>Courier New</vt:lpstr>
      <vt:lpstr>Wingdings</vt:lpstr>
      <vt:lpstr>Θέμα του Office</vt:lpstr>
      <vt:lpstr>Ομάδα Ανέμου</vt:lpstr>
      <vt:lpstr>Ομάδα Ορατότητας</vt:lpstr>
      <vt:lpstr>Ομάδα Σημαντικού Καιρού</vt:lpstr>
      <vt:lpstr>Ομάδα Σημαντικού Καιρού</vt:lpstr>
      <vt:lpstr>Ομάδα Σημαντικού Καιρού</vt:lpstr>
      <vt:lpstr>Ομάδα Σημαντικού Καιρού</vt:lpstr>
      <vt:lpstr>Ομάδα Σημαντικού Καιρού</vt:lpstr>
      <vt:lpstr>Ομάδα Σημαντικού Καιρού</vt:lpstr>
      <vt:lpstr>Ομάδα Σημαντικού Καιρού</vt:lpstr>
      <vt:lpstr>Ομάδα Σημαντικού Καιρού</vt:lpstr>
      <vt:lpstr>Παρουσίαση του PowerPoint</vt:lpstr>
      <vt:lpstr>CAVOK</vt:lpstr>
      <vt:lpstr>Ομάδα Νεφών</vt:lpstr>
      <vt:lpstr>Ομάδα Νεφών</vt:lpstr>
      <vt:lpstr>Παρουσίαση του PowerPoint</vt:lpstr>
      <vt:lpstr>Ώρες Έκδοσης TAFs/ Καλυπτόμενη Περίοδος</vt:lpstr>
      <vt:lpstr>TAFs 9HR Διεθνούς Εκπομπής (FCGR31, FCGR32, FCGR33)</vt:lpstr>
      <vt:lpstr>TAFs 24HR Διεθνούς Εκπομπής (FTGR31, FTGR32)</vt:lpstr>
      <vt:lpstr>TAFs 9HR Μη Διεθνούς Εκπομπής (FCGR56)</vt:lpstr>
      <vt:lpstr>Ομάδες Μεταβολών </vt:lpstr>
      <vt:lpstr>Ομάδες Μεταβολών </vt:lpstr>
      <vt:lpstr>Ομάδες Μεταβολών </vt:lpstr>
      <vt:lpstr>Ομάδες Μεταβολών </vt:lpstr>
      <vt:lpstr>Ομάδες Μεταβολών </vt:lpstr>
      <vt:lpstr>Ομάδα Θερμοκρασίας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MARINA KOROLOGOU</dc:creator>
  <cp:lastModifiedBy>Windows User</cp:lastModifiedBy>
  <cp:revision>115</cp:revision>
  <dcterms:created xsi:type="dcterms:W3CDTF">2020-08-26T13:11:59Z</dcterms:created>
  <dcterms:modified xsi:type="dcterms:W3CDTF">2020-11-27T09:58:21Z</dcterms:modified>
</cp:coreProperties>
</file>