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0"/>
  </p:notesMasterIdLst>
  <p:handoutMasterIdLst>
    <p:handoutMasterId r:id="rId11"/>
  </p:handoutMasterIdLst>
  <p:sldIdLst>
    <p:sldId id="266" r:id="rId2"/>
    <p:sldId id="850" r:id="rId3"/>
    <p:sldId id="280" r:id="rId4"/>
    <p:sldId id="279" r:id="rId5"/>
    <p:sldId id="278" r:id="rId6"/>
    <p:sldId id="281" r:id="rId7"/>
    <p:sldId id="282" r:id="rId8"/>
    <p:sldId id="283" r:id="rId9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6C947F"/>
    <a:srgbClr val="FFFF66"/>
    <a:srgbClr val="FFCC00"/>
    <a:srgbClr val="00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00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fld id="{4A947208-8E3C-401F-A46F-B83B7F75D64A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22946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07/16/96</a:t>
            </a:r>
            <a:endParaRPr lang="el-GR" sz="1200" i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75" tIns="46840" rIns="93675" bIns="46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/>
              <a:t>Δευτέρου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##</a:t>
            </a:r>
            <a:endParaRPr lang="el-GR" sz="1200" i="0"/>
          </a:p>
        </p:txBody>
      </p:sp>
    </p:spTree>
    <p:extLst>
      <p:ext uri="{BB962C8B-B14F-4D97-AF65-F5344CB8AC3E}">
        <p14:creationId xmlns="" xmlns:p14="http://schemas.microsoft.com/office/powerpoint/2010/main" val="320344305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 noProof="0"/>
              <a:t>Στυλ κύριου τίτλου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l-GR" noProof="0"/>
              <a:t>Στυλ κύριου υπότιτλου</a:t>
            </a: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xmlns="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pic>
        <p:nvPicPr>
          <p:cNvPr id="18" name="Picture 12">
            <a:extLst>
              <a:ext uri="{FF2B5EF4-FFF2-40B4-BE49-F238E27FC236}">
                <a16:creationId xmlns:a16="http://schemas.microsoft.com/office/drawing/2014/main" xmlns="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8">
            <a:extLst>
              <a:ext uri="{FF2B5EF4-FFF2-40B4-BE49-F238E27FC236}">
                <a16:creationId xmlns:a16="http://schemas.microsoft.com/office/drawing/2014/main" xmlns="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21" name="Rectangle 16">
              <a:extLst>
                <a:ext uri="{FF2B5EF4-FFF2-40B4-BE49-F238E27FC236}">
                  <a16:creationId xmlns:a16="http://schemas.microsoft.com/office/drawing/2014/main" xmlns="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2" descr="European Commission logo">
              <a:extLst>
                <a:ext uri="{FF2B5EF4-FFF2-40B4-BE49-F238E27FC236}">
                  <a16:creationId xmlns:a16="http://schemas.microsoft.com/office/drawing/2014/main" xmlns="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Ορθογώνιο 10">
              <a:extLst>
                <a:ext uri="{FF2B5EF4-FFF2-40B4-BE49-F238E27FC236}">
                  <a16:creationId xmlns:a16="http://schemas.microsoft.com/office/drawing/2014/main" xmlns="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4" name="Rectangle 8">
            <a:extLst>
              <a:ext uri="{FF2B5EF4-FFF2-40B4-BE49-F238E27FC236}">
                <a16:creationId xmlns:a16="http://schemas.microsoft.com/office/drawing/2014/main" xmlns="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6713055" cy="98243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9249" y="2011041"/>
            <a:ext cx="6879135" cy="3794223"/>
          </a:xfrm>
        </p:spPr>
        <p:txBody>
          <a:bodyPr/>
          <a:lstStyle/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6322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316416" y="6368425"/>
            <a:ext cx="80357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AB0BD28-D8D0-4480-9204-35C60E27063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2388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7739486" cy="134247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48064" y="198884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60432" y="6389531"/>
            <a:ext cx="536848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E4C5A3E-EF34-4350-A6DA-2705500F1956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xmlns="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587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97295" y="6237312"/>
            <a:ext cx="8467193" cy="5029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8133452" y="6400800"/>
            <a:ext cx="89959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4FE8705-62F4-4454-A65C-99EC21C1BA9B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xmlns="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7404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01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sp>
        <p:nvSpPr>
          <p:cNvPr id="6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37915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43320" y="214313"/>
            <a:ext cx="7700655" cy="141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τίτλου του υποδείγματος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9249" y="2011041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 dirty="0"/>
              <a:t>Δευτέρου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14" name="Picture 12">
            <a:extLst>
              <a:ext uri="{FF2B5EF4-FFF2-40B4-BE49-F238E27FC236}">
                <a16:creationId xmlns:a16="http://schemas.microsoft.com/office/drawing/2014/main" xmlns="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xmlns="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8">
            <a:extLst>
              <a:ext uri="{FF2B5EF4-FFF2-40B4-BE49-F238E27FC236}">
                <a16:creationId xmlns:a16="http://schemas.microsoft.com/office/drawing/2014/main" xmlns="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2" descr="European Commission logo">
              <a:extLst>
                <a:ext uri="{FF2B5EF4-FFF2-40B4-BE49-F238E27FC236}">
                  <a16:creationId xmlns:a16="http://schemas.microsoft.com/office/drawing/2014/main" xmlns="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Ορθογώνιο 10">
              <a:extLst>
                <a:ext uri="{FF2B5EF4-FFF2-40B4-BE49-F238E27FC236}">
                  <a16:creationId xmlns:a16="http://schemas.microsoft.com/office/drawing/2014/main" xmlns="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0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learning.ekdd.gr/user/view.php?id=5&amp;course=175" TargetMode="External"/><Relationship Id="rId2" Type="http://schemas.openxmlformats.org/officeDocument/2006/relationships/hyperlink" Target="https://elearning.ekdd.gr/user/view.php?id=2956&amp;course=17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esources.ekdd.gr/gnosis/index.php/2012-09-20-11-36-31/3-26/88-interoperability-maturity-assessment-for-public-servic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Selected subjects S6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20-06-2018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95720" y="2708920"/>
            <a:ext cx="671305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r>
              <a:rPr lang="en-US" dirty="0"/>
              <a:t>Working groups declaration and subject selection – selected subjects</a:t>
            </a:r>
          </a:p>
          <a:p>
            <a:pPr algn="ctr"/>
            <a:endParaRPr lang="en-US" sz="1400" dirty="0"/>
          </a:p>
          <a:p>
            <a:pPr algn="ctr"/>
            <a:r>
              <a:rPr lang="en-US" altLang="el-GR" sz="1400" b="1" dirty="0"/>
              <a:t>INTEROPERABILITY MATURITY ASSESSMENT FOR PUBLIC SERVICES</a:t>
            </a:r>
            <a:endParaRPr lang="el-GR" sz="1400" dirty="0"/>
          </a:p>
        </p:txBody>
      </p:sp>
    </p:spTree>
    <p:extLst>
      <p:ext uri="{BB962C8B-B14F-4D97-AF65-F5344CB8AC3E}">
        <p14:creationId xmlns="" xmlns:p14="http://schemas.microsoft.com/office/powerpoint/2010/main" val="3517038185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Τίτλος 1">
            <a:extLst>
              <a:ext uri="{FF2B5EF4-FFF2-40B4-BE49-F238E27FC236}">
                <a16:creationId xmlns:a16="http://schemas.microsoft.com/office/drawing/2014/main" xmlns="" id="{8920A1D2-78F8-46AD-9E1E-5584D5ECE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6401"/>
            <a:ext cx="6775450" cy="718344"/>
          </a:xfrm>
        </p:spPr>
        <p:txBody>
          <a:bodyPr/>
          <a:lstStyle/>
          <a:p>
            <a:pPr algn="ctr"/>
            <a:r>
              <a:rPr lang="en-US" altLang="el-GR" sz="2800" dirty="0"/>
              <a:t>Creating Working groups </a:t>
            </a:r>
            <a:br>
              <a:rPr lang="en-US" altLang="el-GR" sz="2800" dirty="0"/>
            </a:br>
            <a:r>
              <a:rPr lang="en-US" altLang="el-GR" sz="2800" dirty="0"/>
              <a:t>Areas for further elaboration</a:t>
            </a:r>
            <a:endParaRPr lang="el-GR" altLang="el-GR" sz="2800" dirty="0"/>
          </a:p>
        </p:txBody>
      </p:sp>
      <p:sp>
        <p:nvSpPr>
          <p:cNvPr id="20483" name="Θέση περιεχομένου 2">
            <a:extLst>
              <a:ext uri="{FF2B5EF4-FFF2-40B4-BE49-F238E27FC236}">
                <a16:creationId xmlns:a16="http://schemas.microsoft.com/office/drawing/2014/main" xmlns="" id="{42DA82D4-4054-4EB2-A0E7-92F620A51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557338"/>
            <a:ext cx="7488237" cy="4310062"/>
          </a:xfrm>
        </p:spPr>
        <p:txBody>
          <a:bodyPr/>
          <a:lstStyle/>
          <a:p>
            <a:endParaRPr lang="el-GR" altLang="el-GR"/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xmlns="" id="{CD419282-8DE4-4105-8295-80811024B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94870770"/>
              </p:ext>
            </p:extLst>
          </p:nvPr>
        </p:nvGraphicFramePr>
        <p:xfrm>
          <a:off x="611561" y="1124744"/>
          <a:ext cx="8280919" cy="4986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54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711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842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2536">
                <a:tc>
                  <a:txBody>
                    <a:bodyPr/>
                    <a:lstStyle/>
                    <a:p>
                      <a:r>
                        <a:rPr lang="en-US" sz="1300" dirty="0"/>
                        <a:t>Areas</a:t>
                      </a:r>
                      <a:endParaRPr lang="el-GR" sz="1300" dirty="0"/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Title</a:t>
                      </a:r>
                      <a:endParaRPr lang="el-GR" sz="1300" dirty="0"/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Names</a:t>
                      </a:r>
                      <a:endParaRPr lang="el-GR" sz="1300" dirty="0"/>
                    </a:p>
                  </a:txBody>
                  <a:tcPr marL="91444" marR="91444" marT="45717" marB="4571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62717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n-lt"/>
                        </a:rPr>
                        <a:t>Social Security</a:t>
                      </a: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r>
                        <a:rPr lang="el-G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Εγγραφή στο Μητρώο Ανέργων και τις ηλεκτρονικές Υπηρεσίες του ΟΑΕΔ</a:t>
                      </a: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Registration to OAED‘s Unemployed Citizens Record and OAED’s  Electronic Services</a:t>
                      </a:r>
                      <a:endParaRPr lang="en-US" sz="1400" b="1" baseline="0" dirty="0" smtClean="0">
                        <a:latin typeface="+mn-lt"/>
                      </a:endParaRPr>
                    </a:p>
                    <a:p>
                      <a:r>
                        <a:rPr lang="el-GR" sz="1400" b="1" baseline="0" dirty="0" smtClean="0">
                          <a:latin typeface="+mn-lt"/>
                        </a:rPr>
                        <a:t> </a:t>
                      </a:r>
                      <a:endParaRPr lang="el-GR" sz="1400" b="1" dirty="0">
                        <a:latin typeface="+mn-lt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ΩΑΝΝΗΣ ΡΕΠΠΑΣ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4" marR="91444" marT="45717" marB="45717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37826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+mn-lt"/>
                        </a:rPr>
                        <a:t>Social Security</a:t>
                      </a:r>
                    </a:p>
                    <a:p>
                      <a:endParaRPr lang="en-US" sz="1400" b="0" dirty="0">
                        <a:latin typeface="+mn-lt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Κοινωνικό Εισόδημα Αλληλεγγύης</a:t>
                      </a:r>
                    </a:p>
                    <a:p>
                      <a:endParaRPr lang="en-US" sz="1400" b="1" baseline="0" dirty="0">
                        <a:latin typeface="+mn-lt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400" b="0" dirty="0">
                          <a:latin typeface="+mn-lt"/>
                          <a:ea typeface="Calibri"/>
                          <a:cs typeface="Times New Roman"/>
                        </a:rPr>
                        <a:t>Κουτσούμπας </a:t>
                      </a:r>
                      <a:r>
                        <a:rPr lang="el-GR" sz="1400" b="0" dirty="0" smtClean="0">
                          <a:latin typeface="+mn-lt"/>
                          <a:ea typeface="Calibri"/>
                          <a:cs typeface="Times New Roman"/>
                        </a:rPr>
                        <a:t>Χρήστος </a:t>
                      </a:r>
                      <a:endParaRPr lang="en-US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smtClean="0">
                          <a:latin typeface="+mn-lt"/>
                          <a:ea typeface="Calibri"/>
                          <a:cs typeface="Times New Roman"/>
                        </a:rPr>
                        <a:t>Λουκαδούνου </a:t>
                      </a:r>
                      <a:r>
                        <a:rPr lang="el-GR" sz="1400" b="0" dirty="0" smtClean="0">
                          <a:latin typeface="+mn-lt"/>
                          <a:ea typeface="Calibri"/>
                          <a:cs typeface="Times New Roman"/>
                        </a:rPr>
                        <a:t>Σόφη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dirty="0" smtClean="0">
                          <a:latin typeface="+mn-lt"/>
                          <a:ea typeface="Calibri"/>
                          <a:cs typeface="Times New Roman"/>
                        </a:rPr>
                        <a:t>Δανόπουλος Χρήστος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6695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Citizen Related Service</a:t>
                      </a:r>
                    </a:p>
                    <a:p>
                      <a:endParaRPr lang="en-US" sz="1400" dirty="0"/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r>
                        <a:rPr lang="el-G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Ηλεκτρονική Αίτηση Προγράμματος Κοινωνικού Τουρισμού</a:t>
                      </a:r>
                      <a:endParaRPr lang="el-G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r>
                        <a:rPr lang="el-GR" sz="1400" b="0" kern="1200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ΕΛΕΥΘΕΡΙΑ ΚΙΟΥΡΤΖΟΓΛΟΥ</a:t>
                      </a:r>
                      <a:endParaRPr lang="en-US" sz="1400" b="0" kern="1200" cap="none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0" kern="1200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ΜΑΡΙΑ ΠΑΠΑΔΟΚΩΣΤΑΚΗ</a:t>
                      </a:r>
                      <a:endParaRPr lang="en-US" sz="1400" b="0" kern="1200" cap="none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0" kern="1200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ΝΙΚΟΣ ΚΟΚΟΛΗΣ</a:t>
                      </a:r>
                      <a:endParaRPr lang="en-US" sz="1400" b="0" kern="1200" cap="none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0" kern="1200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ΕΥΣΤΑΘΙΑ ΜΠΟΖΑΝΤΖΗ</a:t>
                      </a:r>
                      <a:endParaRPr lang="el-GR" sz="1400" b="0" kern="1200" cap="none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hlinkClick r:id="rId2"/>
                      </a:endParaRPr>
                    </a:p>
                  </a:txBody>
                  <a:tcPr marL="91444" marR="91444" marT="45717" marB="45717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6695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E-education, e-learning services</a:t>
                      </a:r>
                      <a:endParaRPr lang="el-GR" sz="1400" dirty="0"/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r>
                        <a:rPr lang="el-G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Ανοιχτά Μαθήματα (Θεωρητικό σενάριο)</a:t>
                      </a:r>
                      <a:endParaRPr lang="en-US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Open Courses </a:t>
                      </a:r>
                      <a:endParaRPr lang="el-G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Αναστασία Παπαστυλιανού</a:t>
                      </a:r>
                    </a:p>
                    <a:p>
                      <a:pPr marL="0" algn="l" defTabSz="914400" rtl="0" eaLnBrk="1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ΕΥΑΓΓΕΛΟΣ ΤΕΡΖΟΠΟΥΛΟΣ</a:t>
                      </a:r>
                      <a:endParaRPr lang="el-GR" sz="1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hlinkClick r:id="rId3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ΑΛΕΞΑΝΔΡΟΣ ΚΟΛΛΙΑΣ</a:t>
                      </a:r>
                      <a:endParaRPr lang="el-GR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400" b="0" dirty="0" smtClean="0"/>
                        <a:t> </a:t>
                      </a:r>
                      <a:endParaRPr lang="el-GR" sz="1400" b="0" dirty="0"/>
                    </a:p>
                  </a:txBody>
                  <a:tcPr marL="91444" marR="91444" marT="45717" marB="45717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435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Citizen Related Service</a:t>
                      </a:r>
                    </a:p>
                    <a:p>
                      <a:endParaRPr lang="el-GR" sz="1400" dirty="0"/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l-G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Φοιτητικό Στεγαστικό Επίδομα</a:t>
                      </a:r>
                      <a:endParaRPr lang="en-US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l-G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 Housing Benefit</a:t>
                      </a:r>
                      <a:endParaRPr lang="el-G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Γιάννης Αυγερινός</a:t>
                      </a:r>
                    </a:p>
                    <a:p>
                      <a:pPr marL="0" algn="l" defTabSz="914400" rtl="0" eaLnBrk="1" latinLnBrk="0" hangingPunct="1"/>
                      <a:r>
                        <a:rPr lang="el-G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Φώτης Σιδηροφάγης</a:t>
                      </a:r>
                    </a:p>
                    <a:p>
                      <a:endParaRPr lang="el-GR" sz="1400" b="0" dirty="0"/>
                    </a:p>
                  </a:txBody>
                  <a:tcPr marL="91444" marR="91444" marT="45717" marB="45717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9743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End of Selected subjects S6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20-06-2018</a:t>
            </a:r>
            <a:r>
              <a:rPr lang="el-GR" b="1" dirty="0" smtClean="0">
                <a:solidFill>
                  <a:srgbClr val="0070C0"/>
                </a:solidFill>
              </a:rPr>
              <a:t> </a:t>
            </a:r>
            <a:endParaRPr lang="el-GR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012567168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Funding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This training material has been developed in the context of the training actions of the National Centre of Public Administration and Local Government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n-US" sz="2000" dirty="0"/>
              <a:t>project that belongs to the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</a:t>
            </a:r>
            <a:r>
              <a:rPr lang="en-US" sz="2000" dirty="0"/>
              <a:t>has funded only the restructuring of the existing F2F Training material to an </a:t>
            </a:r>
            <a:r>
              <a:rPr lang="en-US" sz="2000" dirty="0" err="1"/>
              <a:t>opencourseware</a:t>
            </a:r>
            <a:r>
              <a:rPr lang="en-US" sz="2000" dirty="0"/>
              <a:t> version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dirty="0" err="1"/>
              <a:t>SlideWiki</a:t>
            </a:r>
            <a:r>
              <a:rPr lang="en-US" sz="2000" dirty="0"/>
              <a:t> project is being implemented in the context of the European </a:t>
            </a:r>
            <a:r>
              <a:rPr lang="en-US" sz="2000" dirty="0" err="1"/>
              <a:t>Programme</a:t>
            </a:r>
            <a:r>
              <a:rPr lang="en-US" sz="2000" dirty="0"/>
              <a:t> </a:t>
            </a:r>
            <a:r>
              <a:rPr lang="el-GR" sz="2000" dirty="0"/>
              <a:t>«</a:t>
            </a:r>
            <a:r>
              <a:rPr lang="en-US" sz="2000" dirty="0"/>
              <a:t>Horizon 2020</a:t>
            </a:r>
            <a:r>
              <a:rPr lang="el-GR" sz="2000" dirty="0"/>
              <a:t>» </a:t>
            </a:r>
            <a:r>
              <a:rPr lang="en-US" sz="2000" dirty="0"/>
              <a:t>and it is being funded by European Union</a:t>
            </a:r>
            <a:r>
              <a:rPr lang="el-GR" sz="2000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130466176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Notes</a:t>
            </a:r>
            <a:endParaRPr lang="el-GR" sz="3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6303999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regarding the previous versions of the current work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149249" y="1772816"/>
            <a:ext cx="6879135" cy="3794223"/>
          </a:xfrm>
        </p:spPr>
        <p:txBody>
          <a:bodyPr/>
          <a:lstStyle/>
          <a:p>
            <a:r>
              <a:rPr lang="en-US" dirty="0"/>
              <a:t>The current version of the work is version 1</a:t>
            </a:r>
            <a:r>
              <a:rPr lang="el-GR" dirty="0"/>
              <a:t>.0. </a:t>
            </a:r>
          </a:p>
          <a:p>
            <a:r>
              <a:rPr lang="en-US" dirty="0"/>
              <a:t>Previous versions are</a:t>
            </a:r>
            <a:r>
              <a:rPr lang="el-GR" dirty="0"/>
              <a:t>:</a:t>
            </a:r>
          </a:p>
          <a:p>
            <a:pPr lvl="1"/>
            <a:r>
              <a:rPr lang="en-US" dirty="0"/>
              <a:t>Version of </a:t>
            </a:r>
            <a:r>
              <a:rPr lang="en-US" sz="2000" dirty="0"/>
              <a:t>F2F Training material regarding Interoperability Maturity Assessment for Public Services </a:t>
            </a:r>
            <a:r>
              <a:rPr lang="en-US" dirty="0"/>
              <a:t>available </a:t>
            </a:r>
            <a:r>
              <a:rPr lang="en-US" dirty="0">
                <a:hlinkClick r:id="rId2"/>
              </a:rPr>
              <a:t>here</a:t>
            </a:r>
            <a:r>
              <a:rPr lang="el-GR" dirty="0"/>
              <a:t>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9811953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Licensing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xmlns="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The current training material is provided under the terms of use of the License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</a:t>
            </a:r>
            <a:r>
              <a:rPr lang="fr-FR" sz="2000" dirty="0"/>
              <a:t>Attribution-</a:t>
            </a:r>
            <a:r>
              <a:rPr lang="fr-FR" sz="2000" dirty="0" err="1"/>
              <a:t>NonCommercial</a:t>
            </a:r>
            <a:r>
              <a:rPr lang="fr-FR" sz="2000" dirty="0"/>
              <a:t> 4.0 International (CC BY-NC 4.0) </a:t>
            </a:r>
            <a:r>
              <a:rPr lang="en-US" sz="2000" dirty="0"/>
              <a:t>or newer.</a:t>
            </a:r>
            <a:r>
              <a:rPr lang="fr-FR" sz="2000" dirty="0"/>
              <a:t> </a:t>
            </a:r>
            <a:endParaRPr lang="el-GR" sz="2000" dirty="0"/>
          </a:p>
          <a:p>
            <a:endParaRPr lang="en-US" sz="2000" dirty="0"/>
          </a:p>
          <a:p>
            <a:r>
              <a:rPr lang="en-US" sz="2000" dirty="0"/>
              <a:t>From this license is excluded the work from third parties e.g. photos, diagrams </a:t>
            </a:r>
            <a:r>
              <a:rPr lang="en-US" sz="2000" dirty="0" err="1"/>
              <a:t>etc</a:t>
            </a:r>
            <a:r>
              <a:rPr lang="en-US" sz="2000" dirty="0"/>
              <a:t>, that are included in this material and they are explicitly referred, including the terms of use from the third parties in the </a:t>
            </a:r>
            <a:r>
              <a:rPr lang="el-GR" sz="2000" dirty="0"/>
              <a:t>«</a:t>
            </a:r>
            <a:r>
              <a:rPr lang="en-US" sz="2000" dirty="0"/>
              <a:t>Note of Use of third parties work</a:t>
            </a:r>
            <a:r>
              <a:rPr lang="el-GR" sz="2000" dirty="0"/>
              <a:t>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72262458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Maintenance Notes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xmlns="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:a16="http://schemas.microsoft.com/office/drawing/2014/main" xmlns="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Any copy, redistribute, remix or transform build on this material should contain</a:t>
            </a:r>
            <a:r>
              <a:rPr lang="el-GR" sz="2000" dirty="0"/>
              <a:t>:</a:t>
            </a:r>
          </a:p>
          <a:p>
            <a:pPr lvl="1"/>
            <a:r>
              <a:rPr lang="en-US" sz="2000" dirty="0"/>
              <a:t>The appropriate credit</a:t>
            </a:r>
            <a:endParaRPr lang="el-GR" sz="2000" dirty="0"/>
          </a:p>
          <a:p>
            <a:pPr lvl="1"/>
            <a:r>
              <a:rPr lang="en-US" sz="2000" dirty="0"/>
              <a:t>The licensing note</a:t>
            </a:r>
            <a:endParaRPr lang="el-GR" sz="2000" dirty="0"/>
          </a:p>
          <a:p>
            <a:pPr lvl="1"/>
            <a:r>
              <a:rPr lang="en-US" sz="2000" dirty="0"/>
              <a:t>The declaration of the maintenance note</a:t>
            </a:r>
            <a:endParaRPr lang="el-GR" sz="2000" dirty="0"/>
          </a:p>
          <a:p>
            <a:pPr lvl="1"/>
            <a:r>
              <a:rPr lang="en-US" sz="2000" dirty="0"/>
              <a:t>The note for the use of third parties work (if applicable)</a:t>
            </a:r>
            <a:endParaRPr lang="el-GR" sz="2000" dirty="0"/>
          </a:p>
          <a:p>
            <a:r>
              <a:rPr lang="en-US" sz="2000" dirty="0"/>
              <a:t>including the relevant links to material and the above mentioned notes.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876150867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Παρουσίαση εκπαίδευσης προσωπικού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 εκπαίδευσης προσωπικού</Template>
  <TotalTime>151</TotalTime>
  <Words>375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Παρουσίαση εκπαίδευσης προσωπικού</vt:lpstr>
      <vt:lpstr>Selected subjects S6 20-06-2018</vt:lpstr>
      <vt:lpstr>Creating Working groups  Areas for further elaboration</vt:lpstr>
      <vt:lpstr>Slide 3</vt:lpstr>
      <vt:lpstr>Funding</vt:lpstr>
      <vt:lpstr>Slide 5</vt:lpstr>
      <vt:lpstr>Notes regarding the previous versions of the current work</vt:lpstr>
      <vt:lpstr>Notes Licensing</vt:lpstr>
      <vt:lpstr>Maintenance Notes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Εκπαίδευση προσωπικού</dc:title>
  <dc:creator>Αναστασία Παπαστυλιανού</dc:creator>
  <cp:lastModifiedBy>AKARV</cp:lastModifiedBy>
  <cp:revision>56</cp:revision>
  <dcterms:created xsi:type="dcterms:W3CDTF">2018-05-07T07:21:56Z</dcterms:created>
  <dcterms:modified xsi:type="dcterms:W3CDTF">2018-06-23T16:29:59Z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TC010130221032</vt:lpwstr>
  </property>
</Properties>
</file>