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8" r:id="rId2"/>
    <p:sldId id="392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9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B08FE3-9933-41AD-A802-E49ABA2E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3BF636-0426-40CB-9407-3EEAD9D48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6858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latin typeface="+mn-lt"/>
              </a:defRPr>
            </a:lvl3pPr>
            <a:lvl4pPr marL="16002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3ACB45-95BB-4EF8-B2E4-AEDD0ED3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A6291F-4D76-4663-A885-F31E8867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E2D7F7-A3FD-41C1-8147-9CCFA78C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4F7F-8BB4-4416-99FC-FEAF537D9F93}" type="datetime1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802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A46F3A2-683C-476F-BC1B-225CE703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33FFD2B-0C91-41D3-98C6-2F387E1C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n-US" dirty="0"/>
              <a:t> </a:t>
            </a:r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218B1C-75CD-429E-AA22-F7C5769EA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E34858-6767-4D45-AFD6-729ACC4BB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8C06E6-5C1D-41B8-8416-145C195CD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036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l-GR" sz="3600" b="0" kern="1200" dirty="0" smtClean="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5600"/>
            <a:ext cx="8148320" cy="906880"/>
          </a:xfrm>
        </p:spPr>
        <p:txBody>
          <a:bodyPr>
            <a:noAutofit/>
          </a:bodyPr>
          <a:lstStyle/>
          <a:p>
            <a:pPr marL="352425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/>
              <a:t>Η ταυτότητα του μηνύματος καταγράφεται σε δύο </a:t>
            </a:r>
            <a:r>
              <a:rPr lang="el-GR" sz="2200" dirty="0" smtClean="0"/>
              <a:t>γραμμές</a:t>
            </a:r>
            <a:endParaRPr lang="el-GR" sz="22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l-GR" sz="22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Ταυτότητα του </a:t>
            </a:r>
            <a:r>
              <a:rPr lang="en-US" b="1" dirty="0"/>
              <a:t>TAF</a:t>
            </a:r>
            <a:endParaRPr lang="el-GR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879FD4-9785-4F71-A765-24DF9B2FEA0F}"/>
              </a:ext>
            </a:extLst>
          </p:cNvPr>
          <p:cNvSpPr txBox="1"/>
          <p:nvPr/>
        </p:nvSpPr>
        <p:spPr>
          <a:xfrm>
            <a:off x="6612000" y="4833807"/>
            <a:ext cx="55800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400" b="1" i="1" dirty="0" smtClean="0"/>
              <a:t>FCGR31 </a:t>
            </a:r>
            <a:r>
              <a:rPr lang="en-US" sz="2400" b="1" i="1" dirty="0"/>
              <a:t>LGAT </a:t>
            </a:r>
            <a:r>
              <a:rPr lang="en-US" sz="2400" b="1" i="1" dirty="0" smtClean="0"/>
              <a:t>260200</a:t>
            </a:r>
            <a:endParaRPr lang="el-GR" sz="2400" b="1" i="1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 txBox="1">
            <a:spLocks/>
          </p:cNvSpPr>
          <p:nvPr/>
        </p:nvSpPr>
        <p:spPr>
          <a:xfrm>
            <a:off x="0" y="1765200"/>
            <a:ext cx="103124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Στην πρώτη γραμμή περιλαμβάνονται:</a:t>
            </a:r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Η Επικεφαλίδα (</a:t>
            </a:r>
            <a:r>
              <a:rPr lang="en-US" sz="2200" dirty="0" smtClean="0"/>
              <a:t>Header):</a:t>
            </a:r>
          </a:p>
          <a:p>
            <a:pPr marL="1724025" lvl="3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Για 9ωρα </a:t>
            </a:r>
            <a:r>
              <a:rPr lang="en-US" sz="2200" dirty="0" smtClean="0"/>
              <a:t>TAF </a:t>
            </a:r>
            <a:r>
              <a:rPr lang="en-US" sz="2200" dirty="0" smtClean="0">
                <a:sym typeface="Wingdings" panose="05000000000000000000" pitchFamily="2" charset="2"/>
              </a:rPr>
              <a:t> FCGR31, FCGR32, FCGR33 </a:t>
            </a:r>
            <a:r>
              <a:rPr lang="el-GR" sz="2200" dirty="0" smtClean="0">
                <a:sym typeface="Wingdings" panose="05000000000000000000" pitchFamily="2" charset="2"/>
              </a:rPr>
              <a:t>ή </a:t>
            </a:r>
            <a:r>
              <a:rPr lang="en-US" sz="2200" dirty="0" smtClean="0">
                <a:sym typeface="Wingdings" panose="05000000000000000000" pitchFamily="2" charset="2"/>
              </a:rPr>
              <a:t>FCGR56</a:t>
            </a:r>
          </a:p>
          <a:p>
            <a:pPr marL="1724025" lvl="3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Για </a:t>
            </a:r>
            <a:r>
              <a:rPr lang="en-US" sz="2200" dirty="0" smtClean="0"/>
              <a:t>24</a:t>
            </a:r>
            <a:r>
              <a:rPr lang="el-GR" sz="2200" dirty="0" err="1" smtClean="0"/>
              <a:t>ωρα</a:t>
            </a:r>
            <a:r>
              <a:rPr lang="el-GR" sz="2200" dirty="0" smtClean="0"/>
              <a:t> </a:t>
            </a:r>
            <a:r>
              <a:rPr lang="en-US" sz="2200" dirty="0" smtClean="0"/>
              <a:t>TAF </a:t>
            </a:r>
            <a:r>
              <a:rPr lang="en-US" sz="2200" dirty="0" smtClean="0">
                <a:sym typeface="Wingdings" panose="05000000000000000000" pitchFamily="2" charset="2"/>
              </a:rPr>
              <a:t> FTGR31, FTGR32</a:t>
            </a:r>
            <a:endParaRPr lang="el-GR" sz="2200" dirty="0" smtClean="0">
              <a:sym typeface="Wingdings" panose="05000000000000000000" pitchFamily="2" charset="2"/>
            </a:endParaRPr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>
                <a:sym typeface="Wingdings" panose="05000000000000000000" pitchFamily="2" charset="2"/>
              </a:rPr>
              <a:t>Ο εκδότης του μηνύματος:</a:t>
            </a:r>
          </a:p>
          <a:p>
            <a:pPr marL="1724025" lvl="3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sym typeface="Wingdings" panose="05000000000000000000" pitchFamily="2" charset="2"/>
              </a:rPr>
              <a:t>LGAT</a:t>
            </a:r>
          </a:p>
          <a:p>
            <a:pPr marL="1724025" lvl="3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sym typeface="Wingdings" panose="05000000000000000000" pitchFamily="2" charset="2"/>
              </a:rPr>
              <a:t>LGLR</a:t>
            </a:r>
          </a:p>
          <a:p>
            <a:pPr marL="1724025" lvl="3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sym typeface="Wingdings" panose="05000000000000000000" pitchFamily="2" charset="2"/>
              </a:rPr>
              <a:t>LGTS</a:t>
            </a:r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 smtClean="0"/>
              <a:t>Η ημερομηνία και η ώρα έκδοσης του </a:t>
            </a:r>
            <a:r>
              <a:rPr lang="en-US" sz="2200" dirty="0" smtClean="0"/>
              <a:t>TAF </a:t>
            </a:r>
            <a:r>
              <a:rPr lang="el-GR" sz="2200" dirty="0" smtClean="0"/>
              <a:t>σε</a:t>
            </a:r>
            <a:r>
              <a:rPr lang="en-US" sz="2200" dirty="0" smtClean="0"/>
              <a:t> UTC</a:t>
            </a:r>
            <a:endParaRPr lang="el-GR" sz="22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endParaRPr lang="el-GR" sz="22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1285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8194474" cy="4351338"/>
          </a:xfrm>
        </p:spPr>
        <p:txBody>
          <a:bodyPr>
            <a:noAutofit/>
          </a:bodyPr>
          <a:lstStyle/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/>
              <a:t>Στη δεύτερη γραμμή περιλαμβάνονται:</a:t>
            </a:r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/>
              <a:t>Το κωδικό όνομα </a:t>
            </a:r>
            <a:r>
              <a:rPr lang="en-US" sz="2200" dirty="0"/>
              <a:t>TAF </a:t>
            </a:r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/>
              <a:t>Η ομάδα </a:t>
            </a:r>
            <a:r>
              <a:rPr lang="en-US" sz="2200" dirty="0"/>
              <a:t>CCCC (</a:t>
            </a:r>
            <a:r>
              <a:rPr lang="el-GR" sz="2200" dirty="0"/>
              <a:t>Διεθνής Τοπωνυμικός </a:t>
            </a:r>
            <a:r>
              <a:rPr lang="el-GR" sz="2200" dirty="0" err="1"/>
              <a:t>Ενδείκτης</a:t>
            </a:r>
            <a:r>
              <a:rPr lang="el-GR" sz="2200" dirty="0"/>
              <a:t> του </a:t>
            </a:r>
            <a:r>
              <a:rPr lang="el-GR" sz="2200" dirty="0" smtClean="0"/>
              <a:t>Α/Δ/ </a:t>
            </a:r>
            <a:r>
              <a:rPr lang="en-US" sz="2200" dirty="0"/>
              <a:t>DOC 7910, ICAO</a:t>
            </a:r>
            <a:r>
              <a:rPr lang="el-GR" sz="2200" dirty="0"/>
              <a:t> «</a:t>
            </a:r>
            <a:r>
              <a:rPr lang="en-US" sz="2200" dirty="0"/>
              <a:t>LOCATION INDICATORS</a:t>
            </a:r>
            <a:r>
              <a:rPr lang="el-GR" sz="2200" dirty="0"/>
              <a:t>»</a:t>
            </a:r>
            <a:r>
              <a:rPr lang="en-US" sz="2200" dirty="0"/>
              <a:t>)</a:t>
            </a:r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/>
              <a:t>Η ομάδα </a:t>
            </a:r>
            <a:r>
              <a:rPr lang="en-US" sz="2200" dirty="0" err="1"/>
              <a:t>YYGGggZ</a:t>
            </a:r>
            <a:r>
              <a:rPr lang="en-US" sz="2200" dirty="0"/>
              <a:t>, </a:t>
            </a:r>
            <a:r>
              <a:rPr lang="el-GR" sz="2200" dirty="0"/>
              <a:t>που περιλαμβάνει την ημερομηνία (</a:t>
            </a:r>
            <a:r>
              <a:rPr lang="en-US" sz="2200" dirty="0"/>
              <a:t>YY</a:t>
            </a:r>
            <a:r>
              <a:rPr lang="el-GR" sz="2200" dirty="0"/>
              <a:t>) και την ώρα έκδοσης του </a:t>
            </a:r>
            <a:r>
              <a:rPr lang="en-US" sz="2200" dirty="0"/>
              <a:t>TAF </a:t>
            </a:r>
            <a:r>
              <a:rPr lang="el-GR" sz="2200" dirty="0"/>
              <a:t>σε</a:t>
            </a:r>
            <a:r>
              <a:rPr lang="en-US" sz="2200" dirty="0"/>
              <a:t> </a:t>
            </a:r>
            <a:r>
              <a:rPr lang="el-GR" sz="2200" dirty="0"/>
              <a:t>ώρες και λεπτά </a:t>
            </a:r>
            <a:r>
              <a:rPr lang="en-US" sz="2200" dirty="0"/>
              <a:t>UTC</a:t>
            </a:r>
            <a:r>
              <a:rPr lang="el-GR" sz="2200" dirty="0"/>
              <a:t> (</a:t>
            </a:r>
            <a:r>
              <a:rPr lang="en-US" sz="2200" dirty="0" err="1"/>
              <a:t>GGgg</a:t>
            </a:r>
            <a:r>
              <a:rPr lang="el-GR" sz="2200" dirty="0"/>
              <a:t>) και ακολουθείται χωρίς κενό από το γράμμα </a:t>
            </a:r>
            <a:r>
              <a:rPr lang="en-US" sz="2200" dirty="0"/>
              <a:t>Z</a:t>
            </a:r>
            <a:endParaRPr lang="el-GR" sz="2200" dirty="0"/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/>
              <a:t>Η ημερομηνία, η ώρα και η καλυπτόμενη περίοδος, δηλαδή η έναρξη ισχύος του </a:t>
            </a:r>
            <a:r>
              <a:rPr lang="en-US" sz="2200" dirty="0"/>
              <a:t>TAF </a:t>
            </a:r>
            <a:r>
              <a:rPr lang="el-GR" sz="2200" dirty="0"/>
              <a:t>με την αντίστοιχη ημερομηνία και ώρα σε </a:t>
            </a:r>
            <a:r>
              <a:rPr lang="en-US" sz="2200" dirty="0"/>
              <a:t>UTC</a:t>
            </a:r>
            <a:r>
              <a:rPr lang="el-GR" sz="2200" dirty="0"/>
              <a:t>, ακολουθούμενη χωρίς κενά από την κάθετο «/» και τη λήξη ισχύος του </a:t>
            </a:r>
            <a:r>
              <a:rPr lang="en-US" sz="2200" dirty="0"/>
              <a:t>TAF </a:t>
            </a:r>
            <a:r>
              <a:rPr lang="el-GR" sz="2200" dirty="0"/>
              <a:t>με την αντίστοιχη ημερομηνία και ώρα σε </a:t>
            </a:r>
            <a:r>
              <a:rPr lang="en-US" sz="2200" dirty="0"/>
              <a:t>UTC</a:t>
            </a:r>
            <a:endParaRPr lang="el-GR" sz="2200" dirty="0"/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l-GR" sz="2200" dirty="0"/>
          </a:p>
          <a:p>
            <a:pPr marL="1266825" lvl="2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l-GR" sz="22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l-GR" sz="22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Ταυτότητα του </a:t>
            </a:r>
            <a:r>
              <a:rPr lang="en-US" b="1" dirty="0"/>
              <a:t>TAF</a:t>
            </a:r>
            <a:endParaRPr lang="el-GR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879FD4-9785-4F71-A765-24DF9B2FEA0F}"/>
              </a:ext>
            </a:extLst>
          </p:cNvPr>
          <p:cNvSpPr txBox="1"/>
          <p:nvPr/>
        </p:nvSpPr>
        <p:spPr>
          <a:xfrm>
            <a:off x="6612000" y="1156811"/>
            <a:ext cx="5580000" cy="82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400" b="1" i="1" dirty="0" smtClean="0"/>
              <a:t>FCGR31 </a:t>
            </a:r>
            <a:r>
              <a:rPr lang="en-US" sz="2400" b="1" i="1" dirty="0"/>
              <a:t>LGAT </a:t>
            </a:r>
            <a:r>
              <a:rPr lang="en-US" sz="2400" b="1" i="1" dirty="0" smtClean="0"/>
              <a:t>260200  </a:t>
            </a:r>
          </a:p>
          <a:p>
            <a:r>
              <a:rPr lang="en-US" sz="2400" b="1" i="1" dirty="0" smtClean="0"/>
              <a:t>TAF </a:t>
            </a:r>
            <a:r>
              <a:rPr lang="en-US" sz="2400" b="1" i="1" dirty="0"/>
              <a:t>LGIO </a:t>
            </a:r>
            <a:r>
              <a:rPr lang="en-US" sz="2400" b="1" i="1" dirty="0" smtClean="0"/>
              <a:t>250200Z 2503/2512 …..</a:t>
            </a:r>
            <a:endParaRPr lang="el-GR" sz="2400" b="1" i="1" dirty="0"/>
          </a:p>
        </p:txBody>
      </p:sp>
    </p:spTree>
    <p:extLst>
      <p:ext uri="{BB962C8B-B14F-4D97-AF65-F5344CB8AC3E}">
        <p14:creationId xmlns:p14="http://schemas.microsoft.com/office/powerpoint/2010/main" val="26792393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4937</TotalTime>
  <Words>179</Words>
  <Application>Microsoft Office PowerPoint</Application>
  <PresentationFormat>Ευρεία οθόνη</PresentationFormat>
  <Paragraphs>22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Θέμα του Office</vt:lpstr>
      <vt:lpstr>Ταυτότητα του TAF</vt:lpstr>
      <vt:lpstr>Ταυτότητα του TAF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MARINA KOROLOGOU</dc:creator>
  <cp:lastModifiedBy>Windows User</cp:lastModifiedBy>
  <cp:revision>115</cp:revision>
  <dcterms:created xsi:type="dcterms:W3CDTF">2020-08-26T13:11:59Z</dcterms:created>
  <dcterms:modified xsi:type="dcterms:W3CDTF">2020-11-27T09:31:09Z</dcterms:modified>
</cp:coreProperties>
</file>