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429" r:id="rId1"/>
  </p:sldMasterIdLst>
  <p:notesMasterIdLst>
    <p:notesMasterId r:id="rId31"/>
  </p:notesMasterIdLst>
  <p:handoutMasterIdLst>
    <p:handoutMasterId r:id="rId32"/>
  </p:handoutMasterIdLst>
  <p:sldIdLst>
    <p:sldId id="774" r:id="rId2"/>
    <p:sldId id="778" r:id="rId3"/>
    <p:sldId id="860" r:id="rId4"/>
    <p:sldId id="800" r:id="rId5"/>
    <p:sldId id="863" r:id="rId6"/>
    <p:sldId id="864" r:id="rId7"/>
    <p:sldId id="865" r:id="rId8"/>
    <p:sldId id="866" r:id="rId9"/>
    <p:sldId id="867" r:id="rId10"/>
    <p:sldId id="868" r:id="rId11"/>
    <p:sldId id="869" r:id="rId12"/>
    <p:sldId id="870" r:id="rId13"/>
    <p:sldId id="871" r:id="rId14"/>
    <p:sldId id="872" r:id="rId15"/>
    <p:sldId id="873" r:id="rId16"/>
    <p:sldId id="874" r:id="rId17"/>
    <p:sldId id="875" r:id="rId18"/>
    <p:sldId id="876" r:id="rId19"/>
    <p:sldId id="877" r:id="rId20"/>
    <p:sldId id="878" r:id="rId21"/>
    <p:sldId id="879" r:id="rId22"/>
    <p:sldId id="880" r:id="rId23"/>
    <p:sldId id="881" r:id="rId24"/>
    <p:sldId id="849" r:id="rId25"/>
    <p:sldId id="855" r:id="rId26"/>
    <p:sldId id="856" r:id="rId27"/>
    <p:sldId id="857" r:id="rId28"/>
    <p:sldId id="858" r:id="rId29"/>
    <p:sldId id="859" r:id="rId30"/>
  </p:sldIdLst>
  <p:sldSz cx="9144000" cy="6858000" type="screen4x3"/>
  <p:notesSz cx="6858000" cy="9774238"/>
  <p:defaultTextStyle>
    <a:defPPr>
      <a:defRPr lang="en-US"/>
    </a:defPPr>
    <a:lvl1pPr algn="l" rtl="0" eaLnBrk="0" fontAlgn="base" hangingPunct="0">
      <a:spcBef>
        <a:spcPct val="0"/>
      </a:spcBef>
      <a:spcAft>
        <a:spcPct val="0"/>
      </a:spcAft>
      <a:defRPr kern="1200">
        <a:solidFill>
          <a:schemeClr val="tx1"/>
        </a:solidFill>
        <a:latin typeface="Franklin Gothic Book" pitchFamily="34" charset="0"/>
        <a:ea typeface="+mn-ea"/>
        <a:cs typeface="+mn-cs"/>
      </a:defRPr>
    </a:lvl1pPr>
    <a:lvl2pPr marL="457200" algn="l" rtl="0" eaLnBrk="0" fontAlgn="base" hangingPunct="0">
      <a:spcBef>
        <a:spcPct val="0"/>
      </a:spcBef>
      <a:spcAft>
        <a:spcPct val="0"/>
      </a:spcAft>
      <a:defRPr kern="1200">
        <a:solidFill>
          <a:schemeClr val="tx1"/>
        </a:solidFill>
        <a:latin typeface="Franklin Gothic Book" pitchFamily="34" charset="0"/>
        <a:ea typeface="+mn-ea"/>
        <a:cs typeface="+mn-cs"/>
      </a:defRPr>
    </a:lvl2pPr>
    <a:lvl3pPr marL="914400" algn="l" rtl="0" eaLnBrk="0" fontAlgn="base" hangingPunct="0">
      <a:spcBef>
        <a:spcPct val="0"/>
      </a:spcBef>
      <a:spcAft>
        <a:spcPct val="0"/>
      </a:spcAft>
      <a:defRPr kern="1200">
        <a:solidFill>
          <a:schemeClr val="tx1"/>
        </a:solidFill>
        <a:latin typeface="Franklin Gothic Book" pitchFamily="34" charset="0"/>
        <a:ea typeface="+mn-ea"/>
        <a:cs typeface="+mn-cs"/>
      </a:defRPr>
    </a:lvl3pPr>
    <a:lvl4pPr marL="1371600" algn="l" rtl="0" eaLnBrk="0" fontAlgn="base" hangingPunct="0">
      <a:spcBef>
        <a:spcPct val="0"/>
      </a:spcBef>
      <a:spcAft>
        <a:spcPct val="0"/>
      </a:spcAft>
      <a:defRPr kern="1200">
        <a:solidFill>
          <a:schemeClr val="tx1"/>
        </a:solidFill>
        <a:latin typeface="Franklin Gothic Book" pitchFamily="34" charset="0"/>
        <a:ea typeface="+mn-ea"/>
        <a:cs typeface="+mn-cs"/>
      </a:defRPr>
    </a:lvl4pPr>
    <a:lvl5pPr marL="1828800" algn="l" rtl="0" eaLnBrk="0" fontAlgn="base" hangingPunct="0">
      <a:spcBef>
        <a:spcPct val="0"/>
      </a:spcBef>
      <a:spcAft>
        <a:spcPct val="0"/>
      </a:spcAft>
      <a:defRPr kern="1200">
        <a:solidFill>
          <a:schemeClr val="tx1"/>
        </a:solidFill>
        <a:latin typeface="Franklin Gothic Book" pitchFamily="34" charset="0"/>
        <a:ea typeface="+mn-ea"/>
        <a:cs typeface="+mn-cs"/>
      </a:defRPr>
    </a:lvl5pPr>
    <a:lvl6pPr marL="2286000" algn="l" defTabSz="914400" rtl="0" eaLnBrk="1" latinLnBrk="0" hangingPunct="1">
      <a:defRPr kern="1200">
        <a:solidFill>
          <a:schemeClr val="tx1"/>
        </a:solidFill>
        <a:latin typeface="Franklin Gothic Book" pitchFamily="34" charset="0"/>
        <a:ea typeface="+mn-ea"/>
        <a:cs typeface="+mn-cs"/>
      </a:defRPr>
    </a:lvl6pPr>
    <a:lvl7pPr marL="2743200" algn="l" defTabSz="914400" rtl="0" eaLnBrk="1" latinLnBrk="0" hangingPunct="1">
      <a:defRPr kern="1200">
        <a:solidFill>
          <a:schemeClr val="tx1"/>
        </a:solidFill>
        <a:latin typeface="Franklin Gothic Book" pitchFamily="34" charset="0"/>
        <a:ea typeface="+mn-ea"/>
        <a:cs typeface="+mn-cs"/>
      </a:defRPr>
    </a:lvl7pPr>
    <a:lvl8pPr marL="3200400" algn="l" defTabSz="914400" rtl="0" eaLnBrk="1" latinLnBrk="0" hangingPunct="1">
      <a:defRPr kern="1200">
        <a:solidFill>
          <a:schemeClr val="tx1"/>
        </a:solidFill>
        <a:latin typeface="Franklin Gothic Book" pitchFamily="34" charset="0"/>
        <a:ea typeface="+mn-ea"/>
        <a:cs typeface="+mn-cs"/>
      </a:defRPr>
    </a:lvl8pPr>
    <a:lvl9pPr marL="3657600" algn="l" defTabSz="914400" rtl="0" eaLnBrk="1" latinLnBrk="0" hangingPunct="1">
      <a:defRPr kern="1200">
        <a:solidFill>
          <a:schemeClr val="tx1"/>
        </a:solidFill>
        <a:latin typeface="Franklin Gothic Book"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3399FF"/>
    <a:srgbClr val="CCFF99"/>
    <a:srgbClr val="FFFFCC"/>
    <a:srgbClr val="CCCCFF"/>
    <a:srgbClr val="FF9900"/>
  </p:clrMru>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521" autoAdjust="0"/>
    <p:restoredTop sz="94595" autoAdjust="0"/>
  </p:normalViewPr>
  <p:slideViewPr>
    <p:cSldViewPr>
      <p:cViewPr varScale="1">
        <p:scale>
          <a:sx n="99" d="100"/>
          <a:sy n="99" d="100"/>
        </p:scale>
        <p:origin x="-282" y="-90"/>
      </p:cViewPr>
      <p:guideLst>
        <p:guide orient="horz" pos="2160"/>
        <p:guide pos="2880"/>
      </p:guideLst>
    </p:cSldViewPr>
  </p:slideViewPr>
  <p:outlineViewPr>
    <p:cViewPr>
      <p:scale>
        <a:sx n="33" d="100"/>
        <a:sy n="33" d="100"/>
      </p:scale>
      <p:origin x="0" y="11022"/>
    </p:cViewPr>
  </p:outlineViewPr>
  <p:notesTextViewPr>
    <p:cViewPr>
      <p:scale>
        <a:sx n="100" d="100"/>
        <a:sy n="100" d="100"/>
      </p:scale>
      <p:origin x="0" y="0"/>
    </p:cViewPr>
  </p:notesTextViewPr>
  <p:sorterViewPr>
    <p:cViewPr>
      <p:scale>
        <a:sx n="66" d="100"/>
        <a:sy n="66" d="100"/>
      </p:scale>
      <p:origin x="0" y="420"/>
    </p:cViewPr>
  </p:sorterViewPr>
  <p:notesViewPr>
    <p:cSldViewPr>
      <p:cViewPr varScale="1">
        <p:scale>
          <a:sx n="43" d="100"/>
          <a:sy n="43" d="100"/>
        </p:scale>
        <p:origin x="-1476" y="-96"/>
      </p:cViewPr>
      <p:guideLst>
        <p:guide orient="horz" pos="3078"/>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2971800" cy="4889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fontAlgn="auto" hangingPunct="1">
              <a:spcBef>
                <a:spcPts val="0"/>
              </a:spcBef>
              <a:spcAft>
                <a:spcPts val="0"/>
              </a:spcAft>
              <a:defRPr sz="1200">
                <a:latin typeface="Times New Roman" pitchFamily="18" charset="0"/>
              </a:defRPr>
            </a:lvl1pPr>
          </a:lstStyle>
          <a:p>
            <a:pPr>
              <a:defRPr/>
            </a:pPr>
            <a:endParaRPr lang="el-GR"/>
          </a:p>
        </p:txBody>
      </p:sp>
      <p:sp>
        <p:nvSpPr>
          <p:cNvPr id="32771" name="Rectangle 3"/>
          <p:cNvSpPr>
            <a:spLocks noGrp="1" noChangeArrowheads="1"/>
          </p:cNvSpPr>
          <p:nvPr>
            <p:ph type="dt" sz="quarter" idx="1"/>
          </p:nvPr>
        </p:nvSpPr>
        <p:spPr bwMode="auto">
          <a:xfrm>
            <a:off x="3886200" y="0"/>
            <a:ext cx="2971800" cy="4889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fontAlgn="auto" hangingPunct="1">
              <a:spcBef>
                <a:spcPts val="0"/>
              </a:spcBef>
              <a:spcAft>
                <a:spcPts val="0"/>
              </a:spcAft>
              <a:defRPr sz="1200">
                <a:latin typeface="Times New Roman" pitchFamily="18" charset="0"/>
              </a:defRPr>
            </a:lvl1pPr>
          </a:lstStyle>
          <a:p>
            <a:pPr>
              <a:defRPr/>
            </a:pPr>
            <a:endParaRPr lang="el-GR"/>
          </a:p>
        </p:txBody>
      </p:sp>
      <p:sp>
        <p:nvSpPr>
          <p:cNvPr id="32772" name="Rectangle 4"/>
          <p:cNvSpPr>
            <a:spLocks noGrp="1" noChangeArrowheads="1"/>
          </p:cNvSpPr>
          <p:nvPr>
            <p:ph type="ftr" sz="quarter" idx="2"/>
          </p:nvPr>
        </p:nvSpPr>
        <p:spPr bwMode="auto">
          <a:xfrm>
            <a:off x="0" y="9285288"/>
            <a:ext cx="2971800" cy="48895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eaLnBrk="1" fontAlgn="auto" hangingPunct="1">
              <a:spcBef>
                <a:spcPts val="0"/>
              </a:spcBef>
              <a:spcAft>
                <a:spcPts val="0"/>
              </a:spcAft>
              <a:defRPr sz="1200">
                <a:latin typeface="Times New Roman" pitchFamily="18" charset="0"/>
              </a:defRPr>
            </a:lvl1pPr>
          </a:lstStyle>
          <a:p>
            <a:pPr>
              <a:defRPr/>
            </a:pPr>
            <a:endParaRPr lang="el-GR"/>
          </a:p>
        </p:txBody>
      </p:sp>
      <p:sp>
        <p:nvSpPr>
          <p:cNvPr id="32773" name="Rectangle 5"/>
          <p:cNvSpPr>
            <a:spLocks noGrp="1" noChangeArrowheads="1"/>
          </p:cNvSpPr>
          <p:nvPr>
            <p:ph type="sldNum" sz="quarter" idx="3"/>
          </p:nvPr>
        </p:nvSpPr>
        <p:spPr bwMode="auto">
          <a:xfrm>
            <a:off x="3886200" y="9285288"/>
            <a:ext cx="2971800" cy="48895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1" hangingPunct="1">
              <a:defRPr sz="1200">
                <a:latin typeface="Times New Roman" pitchFamily="18" charset="0"/>
              </a:defRPr>
            </a:lvl1pPr>
          </a:lstStyle>
          <a:p>
            <a:pPr>
              <a:defRPr/>
            </a:pPr>
            <a:fld id="{AAA4F07E-D92A-4AD4-90B6-0056EA093CFF}" type="slidenum">
              <a:rPr lang="el-GR" altLang="el-GR"/>
              <a:pPr>
                <a:defRPr/>
              </a:pPr>
              <a:t>‹#›</a:t>
            </a:fld>
            <a:endParaRPr lang="el-GR" altLang="el-G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889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fontAlgn="auto" hangingPunct="1">
              <a:spcBef>
                <a:spcPts val="0"/>
              </a:spcBef>
              <a:spcAft>
                <a:spcPts val="0"/>
              </a:spcAft>
              <a:defRPr sz="1200">
                <a:latin typeface="Times New Roman" pitchFamily="18" charset="0"/>
              </a:defRPr>
            </a:lvl1pPr>
          </a:lstStyle>
          <a:p>
            <a:pPr>
              <a:defRPr/>
            </a:pPr>
            <a:endParaRPr lang="el-GR"/>
          </a:p>
        </p:txBody>
      </p:sp>
      <p:sp>
        <p:nvSpPr>
          <p:cNvPr id="4099" name="Rectangle 3"/>
          <p:cNvSpPr>
            <a:spLocks noGrp="1" noChangeArrowheads="1"/>
          </p:cNvSpPr>
          <p:nvPr>
            <p:ph type="dt" idx="1"/>
          </p:nvPr>
        </p:nvSpPr>
        <p:spPr bwMode="auto">
          <a:xfrm>
            <a:off x="3886200" y="0"/>
            <a:ext cx="2971800" cy="4889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fontAlgn="auto" hangingPunct="1">
              <a:spcBef>
                <a:spcPts val="0"/>
              </a:spcBef>
              <a:spcAft>
                <a:spcPts val="0"/>
              </a:spcAft>
              <a:defRPr sz="1200">
                <a:latin typeface="Times New Roman" pitchFamily="18" charset="0"/>
              </a:defRPr>
            </a:lvl1pPr>
          </a:lstStyle>
          <a:p>
            <a:pPr>
              <a:defRPr/>
            </a:pPr>
            <a:endParaRPr lang="el-GR"/>
          </a:p>
        </p:txBody>
      </p:sp>
      <p:sp>
        <p:nvSpPr>
          <p:cNvPr id="38916" name="Rectangle 4"/>
          <p:cNvSpPr>
            <a:spLocks noChangeArrowheads="1" noTextEdit="1"/>
          </p:cNvSpPr>
          <p:nvPr>
            <p:ph type="sldImg" idx="2"/>
          </p:nvPr>
        </p:nvSpPr>
        <p:spPr bwMode="auto">
          <a:xfrm>
            <a:off x="984250" y="733425"/>
            <a:ext cx="4889500" cy="3665538"/>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914400" y="4643438"/>
            <a:ext cx="5029200" cy="4397375"/>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l-GR" noProof="0"/>
              <a:t>Κάντε κλικ για να επεξεργαστείτε τα στυλ κειμένου του υποδείγματος</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p>
        </p:txBody>
      </p:sp>
      <p:sp>
        <p:nvSpPr>
          <p:cNvPr id="4102" name="Rectangle 6"/>
          <p:cNvSpPr>
            <a:spLocks noGrp="1" noChangeArrowheads="1"/>
          </p:cNvSpPr>
          <p:nvPr>
            <p:ph type="ftr" sz="quarter" idx="4"/>
          </p:nvPr>
        </p:nvSpPr>
        <p:spPr bwMode="auto">
          <a:xfrm>
            <a:off x="0" y="9285288"/>
            <a:ext cx="2971800" cy="48895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eaLnBrk="1" fontAlgn="auto" hangingPunct="1">
              <a:spcBef>
                <a:spcPts val="0"/>
              </a:spcBef>
              <a:spcAft>
                <a:spcPts val="0"/>
              </a:spcAft>
              <a:defRPr sz="1200">
                <a:latin typeface="Times New Roman" pitchFamily="18" charset="0"/>
              </a:defRPr>
            </a:lvl1pPr>
          </a:lstStyle>
          <a:p>
            <a:pPr>
              <a:defRPr/>
            </a:pPr>
            <a:endParaRPr lang="el-GR"/>
          </a:p>
        </p:txBody>
      </p:sp>
      <p:sp>
        <p:nvSpPr>
          <p:cNvPr id="4103" name="Rectangle 7"/>
          <p:cNvSpPr>
            <a:spLocks noGrp="1" noChangeArrowheads="1"/>
          </p:cNvSpPr>
          <p:nvPr>
            <p:ph type="sldNum" sz="quarter" idx="5"/>
          </p:nvPr>
        </p:nvSpPr>
        <p:spPr bwMode="auto">
          <a:xfrm>
            <a:off x="3886200" y="9285288"/>
            <a:ext cx="2971800" cy="48895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1" hangingPunct="1">
              <a:defRPr sz="1200">
                <a:latin typeface="Times New Roman" pitchFamily="18" charset="0"/>
              </a:defRPr>
            </a:lvl1pPr>
          </a:lstStyle>
          <a:p>
            <a:pPr>
              <a:defRPr/>
            </a:pPr>
            <a:fld id="{A865A215-32BF-4D0E-AB9B-0B1667FEA343}" type="slidenum">
              <a:rPr lang="el-GR" altLang="el-GR"/>
              <a:pPr>
                <a:defRPr/>
              </a:pPr>
              <a:t>‹#›</a:t>
            </a:fld>
            <a:endParaRPr lang="el-GR" altLang="el-G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pic>
        <p:nvPicPr>
          <p:cNvPr id="4" name="Εικόνα 16"/>
          <p:cNvPicPr>
            <a:picLocks noChangeAspect="1"/>
          </p:cNvPicPr>
          <p:nvPr userDrawn="1"/>
        </p:nvPicPr>
        <p:blipFill>
          <a:blip r:embed="rId2" cstate="print"/>
          <a:srcRect/>
          <a:stretch>
            <a:fillRect/>
          </a:stretch>
        </p:blipFill>
        <p:spPr bwMode="auto">
          <a:xfrm>
            <a:off x="7885113" y="212725"/>
            <a:ext cx="1096962" cy="588963"/>
          </a:xfrm>
          <a:prstGeom prst="rect">
            <a:avLst/>
          </a:prstGeom>
          <a:noFill/>
          <a:ln w="9525">
            <a:noFill/>
            <a:miter lim="800000"/>
            <a:headEnd/>
            <a:tailEnd/>
          </a:ln>
        </p:spPr>
      </p:pic>
      <p:pic>
        <p:nvPicPr>
          <p:cNvPr id="5" name="Picture 12"/>
          <p:cNvPicPr>
            <a:picLocks noChangeAspect="1" noChangeArrowheads="1"/>
          </p:cNvPicPr>
          <p:nvPr userDrawn="1"/>
        </p:nvPicPr>
        <p:blipFill>
          <a:blip r:embed="rId3" cstate="print"/>
          <a:srcRect/>
          <a:stretch>
            <a:fillRect/>
          </a:stretch>
        </p:blipFill>
        <p:spPr bwMode="auto">
          <a:xfrm>
            <a:off x="3175" y="177800"/>
            <a:ext cx="1239838" cy="693738"/>
          </a:xfrm>
          <a:prstGeom prst="rect">
            <a:avLst/>
          </a:prstGeom>
          <a:noFill/>
          <a:ln w="9525">
            <a:noFill/>
            <a:miter lim="800000"/>
            <a:headEnd/>
            <a:tailEnd/>
          </a:ln>
        </p:spPr>
      </p:pic>
      <p:grpSp>
        <p:nvGrpSpPr>
          <p:cNvPr id="6" name="Group 18"/>
          <p:cNvGrpSpPr>
            <a:grpSpLocks/>
          </p:cNvGrpSpPr>
          <p:nvPr userDrawn="1"/>
        </p:nvGrpSpPr>
        <p:grpSpPr bwMode="auto">
          <a:xfrm>
            <a:off x="531813" y="6103938"/>
            <a:ext cx="8467725" cy="719137"/>
            <a:chOff x="645544" y="6125841"/>
            <a:chExt cx="7337313" cy="719113"/>
          </a:xfrm>
        </p:grpSpPr>
        <p:sp>
          <p:nvSpPr>
            <p:cNvPr id="7" name="Rectangle 16">
              <a:extLst>
                <a:ext uri="{FF2B5EF4-FFF2-40B4-BE49-F238E27FC236}"/>
              </a:extLst>
            </p:cNvPr>
            <p:cNvSpPr/>
            <p:nvPr userDrawn="1"/>
          </p:nvSpPr>
          <p:spPr>
            <a:xfrm>
              <a:off x="645544" y="6635411"/>
              <a:ext cx="7337313" cy="209543"/>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8" name="Picture 22" descr="European Commission logo"/>
            <p:cNvPicPr>
              <a:picLocks noChangeAspect="1" noChangeArrowheads="1"/>
            </p:cNvPicPr>
            <p:nvPr userDrawn="1"/>
          </p:nvPicPr>
          <p:blipFill>
            <a:blip r:embed="rId4" cstate="print"/>
            <a:srcRect/>
            <a:stretch>
              <a:fillRect/>
            </a:stretch>
          </p:blipFill>
          <p:spPr bwMode="auto">
            <a:xfrm>
              <a:off x="645544" y="6125841"/>
              <a:ext cx="1007410" cy="697963"/>
            </a:xfrm>
            <a:prstGeom prst="rect">
              <a:avLst/>
            </a:prstGeom>
            <a:noFill/>
            <a:ln w="9525">
              <a:noFill/>
              <a:miter lim="800000"/>
              <a:headEnd/>
              <a:tailEnd/>
            </a:ln>
          </p:spPr>
        </p:pic>
      </p:grpSp>
      <p:sp>
        <p:nvSpPr>
          <p:cNvPr id="9" name="Rectangle 8">
            <a:extLst>
              <a:ext uri="{FF2B5EF4-FFF2-40B4-BE49-F238E27FC236}"/>
            </a:extLst>
          </p:cNvPr>
          <p:cNvSpPr/>
          <p:nvPr userDrawn="1"/>
        </p:nvSpPr>
        <p:spPr>
          <a:xfrm>
            <a:off x="325438" y="874713"/>
            <a:ext cx="171450" cy="5948362"/>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5852" name="Rectangle 12"/>
          <p:cNvSpPr>
            <a:spLocks noGrp="1" noChangeArrowheads="1"/>
          </p:cNvSpPr>
          <p:nvPr>
            <p:ph type="ctrTitle"/>
          </p:nvPr>
        </p:nvSpPr>
        <p:spPr>
          <a:xfrm>
            <a:off x="990600" y="1268760"/>
            <a:ext cx="7772400" cy="1296144"/>
          </a:xfrm>
        </p:spPr>
        <p:txBody>
          <a:bodyPr/>
          <a:lstStyle>
            <a:lvl1pPr>
              <a:defRPr sz="3200"/>
            </a:lvl1pPr>
          </a:lstStyle>
          <a:p>
            <a:pPr lvl="0"/>
            <a:r>
              <a:rPr lang="el-GR" noProof="0" dirty="0"/>
              <a:t>Στυλ κύριου τίτλου</a:t>
            </a:r>
          </a:p>
        </p:txBody>
      </p:sp>
      <p:sp>
        <p:nvSpPr>
          <p:cNvPr id="35853" name="Rectangle 13"/>
          <p:cNvSpPr>
            <a:spLocks noGrp="1" noChangeArrowheads="1"/>
          </p:cNvSpPr>
          <p:nvPr>
            <p:ph type="subTitle" idx="1"/>
          </p:nvPr>
        </p:nvSpPr>
        <p:spPr>
          <a:xfrm>
            <a:off x="1371600" y="3429000"/>
            <a:ext cx="6400800" cy="2209800"/>
          </a:xfrm>
        </p:spPr>
        <p:txBody>
          <a:bodyPr/>
          <a:lstStyle>
            <a:lvl1pPr marL="0" indent="0" algn="ctr">
              <a:buFont typeface="Wingdings" pitchFamily="2" charset="2"/>
              <a:buNone/>
              <a:defRPr/>
            </a:lvl1pPr>
          </a:lstStyle>
          <a:p>
            <a:pPr lvl="0"/>
            <a:r>
              <a:rPr lang="el-GR" noProof="0" dirty="0"/>
              <a:t>Στυλ κύριου υπότιτλου</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pic>
        <p:nvPicPr>
          <p:cNvPr id="4" name="Εικόνα 6"/>
          <p:cNvPicPr>
            <a:picLocks noChangeAspect="1"/>
          </p:cNvPicPr>
          <p:nvPr userDrawn="1"/>
        </p:nvPicPr>
        <p:blipFill>
          <a:blip r:embed="rId2" cstate="print"/>
          <a:srcRect/>
          <a:stretch>
            <a:fillRect/>
          </a:stretch>
        </p:blipFill>
        <p:spPr bwMode="auto">
          <a:xfrm>
            <a:off x="7885113" y="212725"/>
            <a:ext cx="1096962" cy="588963"/>
          </a:xfrm>
          <a:prstGeom prst="rect">
            <a:avLst/>
          </a:prstGeom>
          <a:noFill/>
          <a:ln w="9525">
            <a:noFill/>
            <a:miter lim="800000"/>
            <a:headEnd/>
            <a:tailEnd/>
          </a:ln>
        </p:spPr>
      </p:pic>
      <p:sp>
        <p:nvSpPr>
          <p:cNvPr id="2" name="Τίτλος 1"/>
          <p:cNvSpPr>
            <a:spLocks noGrp="1"/>
          </p:cNvSpPr>
          <p:nvPr>
            <p:ph type="title"/>
          </p:nvPr>
        </p:nvSpPr>
        <p:spPr>
          <a:xfrm>
            <a:off x="1243320" y="214313"/>
            <a:ext cx="6713055" cy="766415"/>
          </a:xfrm>
        </p:spPr>
        <p:txBody>
          <a:bodyPr/>
          <a:lstStyle>
            <a:lvl1pPr>
              <a:defRPr sz="3200"/>
            </a:lvl1pPr>
          </a:lstStyle>
          <a:p>
            <a:r>
              <a:rPr lang="el-GR" dirty="0"/>
              <a:t>Στυλ κύριου τίτλου</a:t>
            </a:r>
          </a:p>
        </p:txBody>
      </p:sp>
      <p:sp>
        <p:nvSpPr>
          <p:cNvPr id="3" name="Θέση περιεχομένου 2"/>
          <p:cNvSpPr>
            <a:spLocks noGrp="1"/>
          </p:cNvSpPr>
          <p:nvPr>
            <p:ph idx="1"/>
          </p:nvPr>
        </p:nvSpPr>
        <p:spPr>
          <a:xfrm>
            <a:off x="1149249" y="1628801"/>
            <a:ext cx="6879135" cy="4176464"/>
          </a:xfrm>
        </p:spPr>
        <p:txBody>
          <a:bodyPr/>
          <a:lstStyle/>
          <a:p>
            <a:pPr lvl="0"/>
            <a:r>
              <a:rPr lang="el-GR" dirty="0"/>
              <a:t>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pic>
        <p:nvPicPr>
          <p:cNvPr id="4" name="Εικόνα 6"/>
          <p:cNvPicPr>
            <a:picLocks noChangeAspect="1"/>
          </p:cNvPicPr>
          <p:nvPr userDrawn="1"/>
        </p:nvPicPr>
        <p:blipFill>
          <a:blip r:embed="rId2" cstate="print"/>
          <a:srcRect/>
          <a:stretch>
            <a:fillRect/>
          </a:stretch>
        </p:blipFill>
        <p:spPr bwMode="auto">
          <a:xfrm>
            <a:off x="7885113" y="212725"/>
            <a:ext cx="1096962" cy="588963"/>
          </a:xfrm>
          <a:prstGeom prst="rect">
            <a:avLst/>
          </a:prstGeom>
          <a:noFill/>
          <a:ln w="9525">
            <a:noFill/>
            <a:miter lim="800000"/>
            <a:headEnd/>
            <a:tailEnd/>
          </a:ln>
        </p:spPr>
      </p:pic>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a:t>Στυλ κύριου τίτλου</a:t>
            </a: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a:t>Στυλ υποδείγματος κειμένου</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pic>
        <p:nvPicPr>
          <p:cNvPr id="5" name="Εικόνα 7"/>
          <p:cNvPicPr>
            <a:picLocks noChangeAspect="1"/>
          </p:cNvPicPr>
          <p:nvPr userDrawn="1"/>
        </p:nvPicPr>
        <p:blipFill>
          <a:blip r:embed="rId2" cstate="print"/>
          <a:srcRect/>
          <a:stretch>
            <a:fillRect/>
          </a:stretch>
        </p:blipFill>
        <p:spPr bwMode="auto">
          <a:xfrm>
            <a:off x="7885113" y="212725"/>
            <a:ext cx="1096962" cy="588963"/>
          </a:xfrm>
          <a:prstGeom prst="rect">
            <a:avLst/>
          </a:prstGeom>
          <a:noFill/>
          <a:ln w="9525">
            <a:noFill/>
            <a:miter lim="800000"/>
            <a:headEnd/>
            <a:tailEnd/>
          </a:ln>
        </p:spPr>
      </p:pic>
      <p:sp>
        <p:nvSpPr>
          <p:cNvPr id="2" name="Τίτλος 1"/>
          <p:cNvSpPr>
            <a:spLocks noGrp="1"/>
          </p:cNvSpPr>
          <p:nvPr>
            <p:ph type="title"/>
          </p:nvPr>
        </p:nvSpPr>
        <p:spPr>
          <a:xfrm>
            <a:off x="1243320" y="214313"/>
            <a:ext cx="7739486" cy="1342479"/>
          </a:xfrm>
        </p:spPr>
        <p:txBody>
          <a:bodyPr/>
          <a:lstStyle/>
          <a:p>
            <a:r>
              <a:rPr lang="el-GR"/>
              <a:t>Στυλ κύριου τίτλου</a:t>
            </a:r>
          </a:p>
        </p:txBody>
      </p:sp>
      <p:sp>
        <p:nvSpPr>
          <p:cNvPr id="3" name="Θέση περιεχομένου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5148064" y="198884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pic>
        <p:nvPicPr>
          <p:cNvPr id="7" name="Εικόνα 9"/>
          <p:cNvPicPr>
            <a:picLocks noChangeAspect="1"/>
          </p:cNvPicPr>
          <p:nvPr userDrawn="1"/>
        </p:nvPicPr>
        <p:blipFill>
          <a:blip r:embed="rId2" cstate="print"/>
          <a:srcRect/>
          <a:stretch>
            <a:fillRect/>
          </a:stretch>
        </p:blipFill>
        <p:spPr bwMode="auto">
          <a:xfrm>
            <a:off x="7885113" y="212725"/>
            <a:ext cx="1096962" cy="588963"/>
          </a:xfrm>
          <a:prstGeom prst="rect">
            <a:avLst/>
          </a:prstGeom>
          <a:noFill/>
          <a:ln w="9525">
            <a:noFill/>
            <a:miter lim="800000"/>
            <a:headEnd/>
            <a:tailEnd/>
          </a:ln>
        </p:spPr>
      </p:pic>
      <p:sp>
        <p:nvSpPr>
          <p:cNvPr id="2" name="Τίτλος 1"/>
          <p:cNvSpPr>
            <a:spLocks noGrp="1"/>
          </p:cNvSpPr>
          <p:nvPr>
            <p:ph type="title"/>
          </p:nvPr>
        </p:nvSpPr>
        <p:spPr>
          <a:xfrm>
            <a:off x="457200" y="274638"/>
            <a:ext cx="8229600" cy="1143000"/>
          </a:xfrm>
        </p:spPr>
        <p:txBody>
          <a:bodyPr/>
          <a:lstStyle>
            <a:lvl1pPr>
              <a:defRPr/>
            </a:lvl1pPr>
          </a:lstStyle>
          <a:p>
            <a:r>
              <a:rPr lang="el-GR"/>
              <a:t>Στυλ κύριου τίτλου</a:t>
            </a: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pic>
        <p:nvPicPr>
          <p:cNvPr id="3" name="Εικόνα 5"/>
          <p:cNvPicPr>
            <a:picLocks noChangeAspect="1"/>
          </p:cNvPicPr>
          <p:nvPr userDrawn="1"/>
        </p:nvPicPr>
        <p:blipFill>
          <a:blip r:embed="rId2" cstate="print"/>
          <a:srcRect/>
          <a:stretch>
            <a:fillRect/>
          </a:stretch>
        </p:blipFill>
        <p:spPr bwMode="auto">
          <a:xfrm>
            <a:off x="7885113" y="212725"/>
            <a:ext cx="1096962" cy="588963"/>
          </a:xfrm>
          <a:prstGeom prst="rect">
            <a:avLst/>
          </a:prstGeom>
          <a:noFill/>
          <a:ln w="9525">
            <a:noFill/>
            <a:miter lim="800000"/>
            <a:headEnd/>
            <a:tailEnd/>
          </a:ln>
        </p:spPr>
      </p:pic>
      <p:sp>
        <p:nvSpPr>
          <p:cNvPr id="2" name="Τίτλος 1"/>
          <p:cNvSpPr>
            <a:spLocks noGrp="1"/>
          </p:cNvSpPr>
          <p:nvPr>
            <p:ph type="title"/>
          </p:nvPr>
        </p:nvSpPr>
        <p:spPr/>
        <p:txBody>
          <a:bodyPr/>
          <a:lstStyle/>
          <a:p>
            <a:r>
              <a:rPr lang="el-GR"/>
              <a:t>Στυλ κύριου τίτλου</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pic>
        <p:nvPicPr>
          <p:cNvPr id="2" name="Εικόνα 4"/>
          <p:cNvPicPr>
            <a:picLocks noChangeAspect="1"/>
          </p:cNvPicPr>
          <p:nvPr userDrawn="1"/>
        </p:nvPicPr>
        <p:blipFill>
          <a:blip r:embed="rId2" cstate="print"/>
          <a:srcRect/>
          <a:stretch>
            <a:fillRect/>
          </a:stretch>
        </p:blipFill>
        <p:spPr bwMode="auto">
          <a:xfrm>
            <a:off x="7885113" y="212725"/>
            <a:ext cx="1096962" cy="588963"/>
          </a:xfrm>
          <a:prstGeom prst="rect">
            <a:avLst/>
          </a:prstGeom>
          <a:noFill/>
          <a:ln w="9525">
            <a:noFill/>
            <a:miter lim="800000"/>
            <a:headEnd/>
            <a:tailEnd/>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3.png"/><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9"/>
          <p:cNvSpPr>
            <a:spLocks noGrp="1" noChangeArrowheads="1"/>
          </p:cNvSpPr>
          <p:nvPr>
            <p:ph type="title"/>
          </p:nvPr>
        </p:nvSpPr>
        <p:spPr bwMode="auto">
          <a:xfrm>
            <a:off x="1243013" y="214313"/>
            <a:ext cx="6713537" cy="10541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l-GR" smtClean="0"/>
              <a:t>Κάντε κλικ για να επεξεργαστείτε το στυλ τίτλου του υποδείγματος</a:t>
            </a:r>
          </a:p>
        </p:txBody>
      </p:sp>
      <p:sp>
        <p:nvSpPr>
          <p:cNvPr id="1027" name="Rectangle 10"/>
          <p:cNvSpPr>
            <a:spLocks noGrp="1" noChangeArrowheads="1"/>
          </p:cNvSpPr>
          <p:nvPr>
            <p:ph type="body" idx="1"/>
          </p:nvPr>
        </p:nvSpPr>
        <p:spPr bwMode="auto">
          <a:xfrm>
            <a:off x="1149350" y="1557338"/>
            <a:ext cx="7772400" cy="45688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smtClean="0"/>
              <a:t>Κάντε κλικ για να επεξεργαστείτε το στυλ κειμένου του υποδείγματος</a:t>
            </a:r>
          </a:p>
          <a:p>
            <a:pPr lvl="1"/>
            <a:r>
              <a:rPr lang="el-GR" smtClean="0"/>
              <a:t>Δευτέρου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pic>
        <p:nvPicPr>
          <p:cNvPr id="1028" name="Picture 12"/>
          <p:cNvPicPr>
            <a:picLocks noChangeAspect="1" noChangeArrowheads="1"/>
          </p:cNvPicPr>
          <p:nvPr userDrawn="1"/>
        </p:nvPicPr>
        <p:blipFill>
          <a:blip r:embed="rId9" cstate="print"/>
          <a:srcRect/>
          <a:stretch>
            <a:fillRect/>
          </a:stretch>
        </p:blipFill>
        <p:spPr bwMode="auto">
          <a:xfrm>
            <a:off x="3175" y="177800"/>
            <a:ext cx="1239838" cy="693738"/>
          </a:xfrm>
          <a:prstGeom prst="rect">
            <a:avLst/>
          </a:prstGeom>
          <a:noFill/>
          <a:ln w="9525">
            <a:noFill/>
            <a:miter lim="800000"/>
            <a:headEnd/>
            <a:tailEnd/>
          </a:ln>
        </p:spPr>
      </p:pic>
      <p:sp>
        <p:nvSpPr>
          <p:cNvPr id="15" name="Rectangle 8">
            <a:extLst>
              <a:ext uri="{FF2B5EF4-FFF2-40B4-BE49-F238E27FC236}"/>
            </a:extLst>
          </p:cNvPr>
          <p:cNvSpPr/>
          <p:nvPr userDrawn="1"/>
        </p:nvSpPr>
        <p:spPr>
          <a:xfrm>
            <a:off x="325438" y="874713"/>
            <a:ext cx="171450" cy="5948362"/>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30" name="Group 18"/>
          <p:cNvGrpSpPr>
            <a:grpSpLocks/>
          </p:cNvGrpSpPr>
          <p:nvPr userDrawn="1"/>
        </p:nvGrpSpPr>
        <p:grpSpPr bwMode="auto">
          <a:xfrm>
            <a:off x="531813" y="6103938"/>
            <a:ext cx="8467725" cy="719137"/>
            <a:chOff x="645544" y="6125841"/>
            <a:chExt cx="7337313" cy="719113"/>
          </a:xfrm>
        </p:grpSpPr>
        <p:sp>
          <p:nvSpPr>
            <p:cNvPr id="17" name="Rectangle 16">
              <a:extLst>
                <a:ext uri="{FF2B5EF4-FFF2-40B4-BE49-F238E27FC236}"/>
              </a:extLst>
            </p:cNvPr>
            <p:cNvSpPr/>
            <p:nvPr userDrawn="1"/>
          </p:nvSpPr>
          <p:spPr>
            <a:xfrm>
              <a:off x="645544" y="6635411"/>
              <a:ext cx="7337313" cy="209543"/>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1033" name="Picture 22" descr="European Commission logo"/>
            <p:cNvPicPr>
              <a:picLocks noChangeAspect="1" noChangeArrowheads="1"/>
            </p:cNvPicPr>
            <p:nvPr userDrawn="1"/>
          </p:nvPicPr>
          <p:blipFill>
            <a:blip r:embed="rId10" cstate="print"/>
            <a:srcRect/>
            <a:stretch>
              <a:fillRect/>
            </a:stretch>
          </p:blipFill>
          <p:spPr bwMode="auto">
            <a:xfrm>
              <a:off x="645544" y="6125841"/>
              <a:ext cx="1007410" cy="697963"/>
            </a:xfrm>
            <a:prstGeom prst="rect">
              <a:avLst/>
            </a:prstGeom>
            <a:noFill/>
            <a:ln w="9525">
              <a:noFill/>
              <a:miter lim="800000"/>
              <a:headEnd/>
              <a:tailEnd/>
            </a:ln>
          </p:spPr>
        </p:pic>
        <p:sp>
          <p:nvSpPr>
            <p:cNvPr id="19" name="Ορθογώνιο 10">
              <a:extLst>
                <a:ext uri="{FF2B5EF4-FFF2-40B4-BE49-F238E27FC236}"/>
              </a:extLst>
            </p:cNvPr>
            <p:cNvSpPr>
              <a:spLocks noChangeArrowheads="1"/>
            </p:cNvSpPr>
            <p:nvPr userDrawn="1"/>
          </p:nvSpPr>
          <p:spPr bwMode="auto">
            <a:xfrm>
              <a:off x="4209656" y="6402057"/>
              <a:ext cx="3327515" cy="277803"/>
            </a:xfrm>
            <a:prstGeom prst="rect">
              <a:avLst/>
            </a:prstGeom>
            <a:noFill/>
            <a:ln>
              <a:noFill/>
            </a:ln>
            <a:extLst>
              <a:ext uri="{909E8E84-426E-40DD-AFC4-6F175D3DCCD1}"/>
              <a:ext uri="{91240B29-F687-4F45-9708-019B960494DF}"/>
            </a:extLst>
          </p:spPr>
          <p:txBody>
            <a:bodyPr>
              <a:spAutoFit/>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pPr eaLnBrk="1" fontAlgn="auto" hangingPunct="1">
                <a:spcBef>
                  <a:spcPts val="0"/>
                </a:spcBef>
                <a:spcAft>
                  <a:spcPts val="0"/>
                </a:spcAft>
                <a:defRPr/>
              </a:pPr>
              <a:r>
                <a:rPr lang="en-GB" altLang="el-GR" sz="1200" b="1" dirty="0" err="1">
                  <a:solidFill>
                    <a:srgbClr val="C00000"/>
                  </a:solidFill>
                </a:rPr>
                <a:t>SlideWiki</a:t>
              </a:r>
              <a:r>
                <a:rPr lang="en-GB" altLang="el-GR" sz="1200" b="1" dirty="0">
                  <a:solidFill>
                    <a:srgbClr val="C00000"/>
                  </a:solidFill>
                </a:rPr>
                <a:t> Horizon 2020 - 688095</a:t>
              </a:r>
            </a:p>
          </p:txBody>
        </p:sp>
      </p:grpSp>
      <p:pic>
        <p:nvPicPr>
          <p:cNvPr id="1031" name="Εικόνα 16"/>
          <p:cNvPicPr>
            <a:picLocks noChangeAspect="1"/>
          </p:cNvPicPr>
          <p:nvPr userDrawn="1"/>
        </p:nvPicPr>
        <p:blipFill>
          <a:blip r:embed="rId11" cstate="print"/>
          <a:srcRect/>
          <a:stretch>
            <a:fillRect/>
          </a:stretch>
        </p:blipFill>
        <p:spPr bwMode="auto">
          <a:xfrm>
            <a:off x="7885113" y="212725"/>
            <a:ext cx="1096962" cy="588963"/>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500" r:id="rId1"/>
    <p:sldLayoutId id="2147484501" r:id="rId2"/>
    <p:sldLayoutId id="2147484502" r:id="rId3"/>
    <p:sldLayoutId id="2147484503" r:id="rId4"/>
    <p:sldLayoutId id="2147484504" r:id="rId5"/>
    <p:sldLayoutId id="2147484505" r:id="rId6"/>
    <p:sldLayoutId id="2147484506" r:id="rId7"/>
  </p:sldLayoutIdLst>
  <p:txStyles>
    <p:title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Tahoma" charset="0"/>
        </a:defRPr>
      </a:lvl2pPr>
      <a:lvl3pPr algn="l" rtl="0" eaLnBrk="0" fontAlgn="base" hangingPunct="0">
        <a:spcBef>
          <a:spcPct val="0"/>
        </a:spcBef>
        <a:spcAft>
          <a:spcPct val="0"/>
        </a:spcAft>
        <a:defRPr sz="3200">
          <a:solidFill>
            <a:schemeClr val="tx2"/>
          </a:solidFill>
          <a:latin typeface="Tahoma" charset="0"/>
        </a:defRPr>
      </a:lvl3pPr>
      <a:lvl4pPr algn="l" rtl="0" eaLnBrk="0" fontAlgn="base" hangingPunct="0">
        <a:spcBef>
          <a:spcPct val="0"/>
        </a:spcBef>
        <a:spcAft>
          <a:spcPct val="0"/>
        </a:spcAft>
        <a:defRPr sz="3200">
          <a:solidFill>
            <a:schemeClr val="tx2"/>
          </a:solidFill>
          <a:latin typeface="Tahoma" charset="0"/>
        </a:defRPr>
      </a:lvl4pPr>
      <a:lvl5pPr algn="l" rtl="0" eaLnBrk="0" fontAlgn="base" hangingPunct="0">
        <a:spcBef>
          <a:spcPct val="0"/>
        </a:spcBef>
        <a:spcAft>
          <a:spcPct val="0"/>
        </a:spcAft>
        <a:defRPr sz="3200">
          <a:solidFill>
            <a:schemeClr val="tx2"/>
          </a:solidFill>
          <a:latin typeface="Tahoma" charset="0"/>
        </a:defRPr>
      </a:lvl5pPr>
      <a:lvl6pPr marL="457200" algn="l" rtl="0" eaLnBrk="1" fontAlgn="base" hangingPunct="1">
        <a:spcBef>
          <a:spcPct val="0"/>
        </a:spcBef>
        <a:spcAft>
          <a:spcPct val="0"/>
        </a:spcAft>
        <a:defRPr sz="4400">
          <a:solidFill>
            <a:schemeClr val="tx2"/>
          </a:solidFill>
          <a:latin typeface="Tahoma" charset="0"/>
        </a:defRPr>
      </a:lvl6pPr>
      <a:lvl7pPr marL="914400" algn="l" rtl="0" eaLnBrk="1" fontAlgn="base" hangingPunct="1">
        <a:spcBef>
          <a:spcPct val="0"/>
        </a:spcBef>
        <a:spcAft>
          <a:spcPct val="0"/>
        </a:spcAft>
        <a:defRPr sz="4400">
          <a:solidFill>
            <a:schemeClr val="tx2"/>
          </a:solidFill>
          <a:latin typeface="Tahoma" charset="0"/>
        </a:defRPr>
      </a:lvl7pPr>
      <a:lvl8pPr marL="1371600" algn="l" rtl="0" eaLnBrk="1" fontAlgn="base" hangingPunct="1">
        <a:spcBef>
          <a:spcPct val="0"/>
        </a:spcBef>
        <a:spcAft>
          <a:spcPct val="0"/>
        </a:spcAft>
        <a:defRPr sz="4400">
          <a:solidFill>
            <a:schemeClr val="tx2"/>
          </a:solidFill>
          <a:latin typeface="Tahoma" charset="0"/>
        </a:defRPr>
      </a:lvl8pPr>
      <a:lvl9pPr marL="1828800" algn="l" rtl="0" eaLnBrk="1" fontAlgn="base" hangingPunct="1">
        <a:spcBef>
          <a:spcPct val="0"/>
        </a:spcBef>
        <a:spcAft>
          <a:spcPct val="0"/>
        </a:spcAft>
        <a:defRPr sz="4400">
          <a:solidFill>
            <a:schemeClr val="tx2"/>
          </a:solidFill>
          <a:latin typeface="Tahoma"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ec.europa.eu/isa2/solutions/imaps_en"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resources.ekdd.gr/gnosis/index.php/2012-09-20-11-36-31/3-26/88-interoperability-maturity-assessment-for-public-services"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Τίτλος 1"/>
          <p:cNvSpPr>
            <a:spLocks noGrp="1"/>
          </p:cNvSpPr>
          <p:nvPr>
            <p:ph type="ctrTitle"/>
          </p:nvPr>
        </p:nvSpPr>
        <p:spPr>
          <a:xfrm>
            <a:off x="1258888" y="404813"/>
            <a:ext cx="6697662" cy="647700"/>
          </a:xfrm>
        </p:spPr>
        <p:txBody>
          <a:bodyPr/>
          <a:lstStyle/>
          <a:p>
            <a:pPr algn="ctr" eaLnBrk="1" hangingPunct="1"/>
            <a:r>
              <a:rPr lang="en-US" sz="2800" b="1" smtClean="0">
                <a:solidFill>
                  <a:srgbClr val="0070C0"/>
                </a:solidFill>
              </a:rPr>
              <a:t>Beginning of Section S3</a:t>
            </a:r>
            <a:endParaRPr lang="el-GR" altLang="el-GR" sz="2800" smtClean="0"/>
          </a:p>
        </p:txBody>
      </p:sp>
      <p:sp>
        <p:nvSpPr>
          <p:cNvPr id="15363" name="Θέση περιεχομένου 2"/>
          <p:cNvSpPr>
            <a:spLocks noGrp="1"/>
          </p:cNvSpPr>
          <p:nvPr>
            <p:ph type="subTitle" idx="1"/>
          </p:nvPr>
        </p:nvSpPr>
        <p:spPr>
          <a:xfrm>
            <a:off x="1187450" y="1700213"/>
            <a:ext cx="6985000" cy="2881312"/>
          </a:xfrm>
        </p:spPr>
        <p:txBody>
          <a:bodyPr/>
          <a:lstStyle/>
          <a:p>
            <a:pPr>
              <a:defRPr/>
            </a:pPr>
            <a:r>
              <a:rPr lang="en-US" altLang="el-GR" kern="1200" dirty="0" smtClean="0">
                <a:solidFill>
                  <a:schemeClr val="tx2"/>
                </a:solidFill>
                <a:latin typeface="+mj-lt"/>
                <a:ea typeface="+mj-ea"/>
                <a:cs typeface="+mj-cs"/>
              </a:rPr>
              <a:t>Introduction to the Interoperability </a:t>
            </a:r>
            <a:r>
              <a:rPr lang="el-GR" altLang="el-GR" kern="1200" dirty="0" smtClean="0">
                <a:solidFill>
                  <a:schemeClr val="tx2"/>
                </a:solidFill>
                <a:latin typeface="+mj-lt"/>
                <a:ea typeface="+mj-ea"/>
                <a:cs typeface="+mj-cs"/>
              </a:rPr>
              <a:t/>
            </a:r>
            <a:br>
              <a:rPr lang="el-GR" altLang="el-GR" kern="1200" dirty="0" smtClean="0">
                <a:solidFill>
                  <a:schemeClr val="tx2"/>
                </a:solidFill>
                <a:latin typeface="+mj-lt"/>
                <a:ea typeface="+mj-ea"/>
                <a:cs typeface="+mj-cs"/>
              </a:rPr>
            </a:br>
            <a:r>
              <a:rPr lang="en-US" altLang="el-GR" kern="1200" dirty="0" smtClean="0">
                <a:solidFill>
                  <a:schemeClr val="tx2"/>
                </a:solidFill>
                <a:latin typeface="+mj-lt"/>
                <a:ea typeface="+mj-ea"/>
                <a:cs typeface="+mj-cs"/>
              </a:rPr>
              <a:t>Maturity Model for electronic public services</a:t>
            </a:r>
          </a:p>
        </p:txBody>
      </p:sp>
      <p:sp>
        <p:nvSpPr>
          <p:cNvPr id="9220" name="Rectangle 3"/>
          <p:cNvSpPr>
            <a:spLocks noChangeArrowheads="1"/>
          </p:cNvSpPr>
          <p:nvPr/>
        </p:nvSpPr>
        <p:spPr bwMode="auto">
          <a:xfrm>
            <a:off x="1547813" y="4508500"/>
            <a:ext cx="6696075" cy="369888"/>
          </a:xfrm>
          <a:prstGeom prst="rect">
            <a:avLst/>
          </a:prstGeom>
          <a:noFill/>
          <a:ln w="9525">
            <a:noFill/>
            <a:miter lim="800000"/>
            <a:headEnd/>
            <a:tailEnd/>
          </a:ln>
        </p:spPr>
        <p:txBody>
          <a:bodyPr>
            <a:spAutoFit/>
          </a:bodyPr>
          <a:lstStyle/>
          <a:p>
            <a:pPr algn="ctr"/>
            <a:r>
              <a:rPr lang="en-US" altLang="el-GR" b="1"/>
              <a:t>INTEROPERABILITY MATURITY ASSESSMENT FOR PUBLIC SERVICES</a:t>
            </a:r>
            <a:endParaRPr lang="el-G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Τίτλος 7"/>
          <p:cNvSpPr>
            <a:spLocks noGrp="1"/>
          </p:cNvSpPr>
          <p:nvPr>
            <p:ph type="title"/>
          </p:nvPr>
        </p:nvSpPr>
        <p:spPr>
          <a:xfrm>
            <a:off x="1258888" y="404813"/>
            <a:ext cx="7650162" cy="1008062"/>
          </a:xfrm>
        </p:spPr>
        <p:txBody>
          <a:bodyPr/>
          <a:lstStyle/>
          <a:p>
            <a:pPr eaLnBrk="1" hangingPunct="1"/>
            <a:r>
              <a:rPr lang="en-US" altLang="el-GR" sz="2400" b="1" smtClean="0"/>
              <a:t>Examples of Interoperability Areas</a:t>
            </a:r>
            <a:br>
              <a:rPr lang="en-US" altLang="el-GR" sz="2400" b="1" smtClean="0"/>
            </a:br>
            <a:r>
              <a:rPr lang="en-US" altLang="el-GR" sz="2400" b="1" smtClean="0"/>
              <a:t>Service Delivery (B)</a:t>
            </a:r>
            <a:endParaRPr lang="el-GR" altLang="el-GR" sz="2400" b="1" smtClean="0"/>
          </a:p>
        </p:txBody>
      </p:sp>
      <p:sp>
        <p:nvSpPr>
          <p:cNvPr id="27651" name="Θέση περιεχομένου 8">
            <a:extLst>
              <a:ext uri="{FF2B5EF4-FFF2-40B4-BE49-F238E27FC236}"/>
            </a:extLst>
          </p:cNvPr>
          <p:cNvSpPr>
            <a:spLocks noGrp="1"/>
          </p:cNvSpPr>
          <p:nvPr>
            <p:ph idx="1"/>
          </p:nvPr>
        </p:nvSpPr>
        <p:spPr>
          <a:xfrm>
            <a:off x="611188" y="2017713"/>
            <a:ext cx="8343900" cy="4114800"/>
          </a:xfrm>
        </p:spPr>
        <p:txBody>
          <a:bodyPr rtlCol="0">
            <a:normAutofit/>
          </a:bodyPr>
          <a:lstStyle/>
          <a:p>
            <a:pPr indent="-288036" eaLnBrk="1" fontAlgn="auto" hangingPunct="1">
              <a:defRPr/>
            </a:pPr>
            <a:r>
              <a:rPr lang="en-US" altLang="el-GR" sz="2000" dirty="0"/>
              <a:t>Deliver the service towards end users (citizens, businesses, other administrations)</a:t>
            </a:r>
          </a:p>
          <a:p>
            <a:pPr indent="-288036" eaLnBrk="1" fontAlgn="auto" hangingPunct="1">
              <a:defRPr/>
            </a:pPr>
            <a:r>
              <a:rPr lang="en-US" altLang="el-GR" sz="2000" dirty="0"/>
              <a:t>Main interoperability aspect: </a:t>
            </a:r>
            <a:r>
              <a:rPr lang="en-US" sz="2000" b="1" dirty="0"/>
              <a:t>how the service is made available to the end-user through various delivery channels </a:t>
            </a:r>
          </a:p>
          <a:p>
            <a:pPr marL="0" indent="0" eaLnBrk="1" fontAlgn="auto" hangingPunct="1">
              <a:buFont typeface="Franklin Gothic Book" pitchFamily="34" charset="0"/>
              <a:buNone/>
              <a:defRPr/>
            </a:pPr>
            <a:r>
              <a:rPr lang="en-US" altLang="el-GR" sz="2000" dirty="0"/>
              <a:t>	</a:t>
            </a:r>
          </a:p>
          <a:p>
            <a:pPr marL="0" indent="0" eaLnBrk="1" fontAlgn="auto" hangingPunct="1">
              <a:buFont typeface="Franklin Gothic Book" pitchFamily="34" charset="0"/>
              <a:buNone/>
              <a:defRPr/>
            </a:pPr>
            <a:r>
              <a:rPr lang="en-US" altLang="el-GR" sz="2000" dirty="0"/>
              <a:t>	Electronic delivery + multiple channels and devices = </a:t>
            </a:r>
            <a:br>
              <a:rPr lang="en-US" altLang="el-GR" sz="2000" dirty="0"/>
            </a:br>
            <a:r>
              <a:rPr lang="en-US" altLang="el-GR" sz="2000" dirty="0"/>
              <a:t>					more interoperable solutions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Τίτλος 7"/>
          <p:cNvSpPr>
            <a:spLocks noGrp="1"/>
          </p:cNvSpPr>
          <p:nvPr>
            <p:ph type="title"/>
          </p:nvPr>
        </p:nvSpPr>
        <p:spPr>
          <a:xfrm>
            <a:off x="1258888" y="404813"/>
            <a:ext cx="7650162" cy="792162"/>
          </a:xfrm>
        </p:spPr>
        <p:txBody>
          <a:bodyPr/>
          <a:lstStyle/>
          <a:p>
            <a:pPr eaLnBrk="1" hangingPunct="1"/>
            <a:r>
              <a:rPr lang="en-US" altLang="el-GR" sz="2400" b="1" smtClean="0"/>
              <a:t>Examples of Interoperability Areas</a:t>
            </a:r>
            <a:br>
              <a:rPr lang="en-US" altLang="el-GR" sz="2400" b="1" smtClean="0"/>
            </a:br>
            <a:r>
              <a:rPr lang="en-US" altLang="el-GR" sz="2400" b="1" smtClean="0"/>
              <a:t>Service Delivery (B)</a:t>
            </a:r>
            <a:endParaRPr lang="el-GR" altLang="el-GR" sz="2400" b="1" smtClean="0"/>
          </a:p>
        </p:txBody>
      </p:sp>
      <p:sp>
        <p:nvSpPr>
          <p:cNvPr id="19459" name="Θέση περιεχομένου 8"/>
          <p:cNvSpPr>
            <a:spLocks noGrp="1"/>
          </p:cNvSpPr>
          <p:nvPr>
            <p:ph idx="1"/>
          </p:nvPr>
        </p:nvSpPr>
        <p:spPr>
          <a:xfrm>
            <a:off x="611188" y="1484313"/>
            <a:ext cx="8343900" cy="4392612"/>
          </a:xfrm>
        </p:spPr>
        <p:txBody>
          <a:bodyPr/>
          <a:lstStyle/>
          <a:p>
            <a:pPr indent="-287338" eaLnBrk="1" hangingPunct="1"/>
            <a:r>
              <a:rPr lang="en-US" altLang="el-GR" sz="2000" smtClean="0"/>
              <a:t>It covers the interoperability aspects from an end-user perspective only:</a:t>
            </a:r>
          </a:p>
          <a:p>
            <a:pPr lvl="1" indent="-287338" eaLnBrk="1" hangingPunct="1"/>
            <a:r>
              <a:rPr lang="en-US" altLang="el-GR" sz="2000" smtClean="0"/>
              <a:t>Income Tax Declaration</a:t>
            </a:r>
          </a:p>
          <a:p>
            <a:pPr lvl="1" indent="-287338" eaLnBrk="1" hangingPunct="1"/>
            <a:r>
              <a:rPr lang="en-US" altLang="el-GR" sz="2000" smtClean="0"/>
              <a:t>Business Registration</a:t>
            </a:r>
          </a:p>
          <a:p>
            <a:pPr lvl="1" indent="-287338" eaLnBrk="1" hangingPunct="1"/>
            <a:r>
              <a:rPr lang="en-US" altLang="el-GR" sz="2000" smtClean="0"/>
              <a:t>Activity registration</a:t>
            </a:r>
          </a:p>
          <a:p>
            <a:pPr lvl="1" indent="-287338" eaLnBrk="1" hangingPunct="1"/>
            <a:r>
              <a:rPr lang="en-US" altLang="el-GR" sz="2000" smtClean="0"/>
              <a:t>Services for Social Benefits</a:t>
            </a:r>
          </a:p>
          <a:p>
            <a:pPr lvl="1" indent="-287338" eaLnBrk="1" hangingPunct="1"/>
            <a:r>
              <a:rPr lang="en-US" altLang="el-GR" sz="2000" smtClean="0"/>
              <a:t>Health Care related service </a:t>
            </a:r>
          </a:p>
          <a:p>
            <a:pPr indent="-287338" eaLnBrk="1" hangingPunct="1"/>
            <a:r>
              <a:rPr lang="en-US" sz="2000" smtClean="0"/>
              <a:t>public </a:t>
            </a:r>
            <a:r>
              <a:rPr lang="en-US" sz="2000" b="1" smtClean="0"/>
              <a:t>service only used by internal employees </a:t>
            </a:r>
            <a:r>
              <a:rPr lang="en-US" sz="2000" smtClean="0"/>
              <a:t>of the public administration – NOT Service Delivery</a:t>
            </a:r>
          </a:p>
          <a:p>
            <a:pPr indent="-287338" eaLnBrk="1" hangingPunct="1"/>
            <a:r>
              <a:rPr lang="en-US" sz="2000" smtClean="0"/>
              <a:t>delivery of services to </a:t>
            </a:r>
            <a:r>
              <a:rPr lang="en-US" sz="2000" b="1" smtClean="0"/>
              <a:t>staff from other, external </a:t>
            </a:r>
            <a:r>
              <a:rPr lang="en-US" sz="2000" smtClean="0"/>
              <a:t>public administrations – IS Service Delivery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Τίτλος 7"/>
          <p:cNvSpPr>
            <a:spLocks noGrp="1"/>
          </p:cNvSpPr>
          <p:nvPr>
            <p:ph type="title"/>
          </p:nvPr>
        </p:nvSpPr>
        <p:spPr>
          <a:xfrm>
            <a:off x="1331913" y="333375"/>
            <a:ext cx="6624637" cy="792163"/>
          </a:xfrm>
        </p:spPr>
        <p:txBody>
          <a:bodyPr/>
          <a:lstStyle/>
          <a:p>
            <a:pPr eaLnBrk="1" hangingPunct="1"/>
            <a:r>
              <a:rPr lang="en-US" altLang="el-GR" sz="2400" b="1" smtClean="0"/>
              <a:t>Examples of Interoperability Areas</a:t>
            </a:r>
            <a:br>
              <a:rPr lang="en-US" altLang="el-GR" sz="2400" b="1" smtClean="0"/>
            </a:br>
            <a:r>
              <a:rPr lang="en-US" altLang="el-GR" sz="2400" b="1" smtClean="0"/>
              <a:t>Service Consumption (C)</a:t>
            </a:r>
            <a:endParaRPr lang="el-GR" altLang="el-GR" sz="2400" b="1" smtClean="0"/>
          </a:p>
        </p:txBody>
      </p:sp>
      <p:sp>
        <p:nvSpPr>
          <p:cNvPr id="33795" name="Θέση περιεχομένου 8">
            <a:extLst>
              <a:ext uri="{FF2B5EF4-FFF2-40B4-BE49-F238E27FC236}"/>
            </a:extLst>
          </p:cNvPr>
          <p:cNvSpPr>
            <a:spLocks noGrp="1"/>
          </p:cNvSpPr>
          <p:nvPr>
            <p:ph idx="1"/>
          </p:nvPr>
        </p:nvSpPr>
        <p:spPr>
          <a:xfrm>
            <a:off x="620713" y="1412875"/>
            <a:ext cx="8343900" cy="4475163"/>
          </a:xfrm>
        </p:spPr>
        <p:txBody>
          <a:bodyPr/>
          <a:lstStyle/>
          <a:p>
            <a:pPr eaLnBrk="1" hangingPunct="1">
              <a:defRPr/>
            </a:pPr>
            <a:r>
              <a:rPr lang="en-US" altLang="el-GR" sz="1800" dirty="0"/>
              <a:t>Types of consumed services</a:t>
            </a:r>
          </a:p>
          <a:p>
            <a:pPr lvl="1" eaLnBrk="1" hangingPunct="1">
              <a:defRPr/>
            </a:pPr>
            <a:r>
              <a:rPr lang="en-US" altLang="el-GR" sz="1800" b="1" dirty="0"/>
              <a:t>Functional service</a:t>
            </a:r>
            <a:r>
              <a:rPr lang="en-US" altLang="el-GR" sz="1800" dirty="0"/>
              <a:t> – a common functionality (e.g. issuing a license, procurement, planning, risk assessment module) shared across </a:t>
            </a:r>
            <a:r>
              <a:rPr lang="en-US" altLang="el-GR" sz="1800" dirty="0" err="1"/>
              <a:t>organisations</a:t>
            </a:r>
            <a:r>
              <a:rPr lang="en-US" altLang="el-GR" sz="1800" dirty="0"/>
              <a:t>;</a:t>
            </a:r>
          </a:p>
          <a:p>
            <a:pPr lvl="1" eaLnBrk="1" hangingPunct="1">
              <a:defRPr/>
            </a:pPr>
            <a:r>
              <a:rPr lang="en-US" altLang="el-GR" sz="1800" b="1" dirty="0"/>
              <a:t>Security service</a:t>
            </a:r>
            <a:r>
              <a:rPr lang="en-US" altLang="el-GR" sz="1800" dirty="0"/>
              <a:t> – a specific type of functional service to share common security functions (e.g. identity provisioning and authentication) across </a:t>
            </a:r>
            <a:r>
              <a:rPr lang="en-US" altLang="el-GR" sz="1800" dirty="0" err="1"/>
              <a:t>organisations</a:t>
            </a:r>
            <a:r>
              <a:rPr lang="en-US" altLang="el-GR" sz="1800" dirty="0"/>
              <a:t>;</a:t>
            </a:r>
          </a:p>
          <a:p>
            <a:pPr lvl="1" eaLnBrk="1" hangingPunct="1">
              <a:defRPr/>
            </a:pPr>
            <a:r>
              <a:rPr lang="en-US" altLang="el-GR" sz="1800" b="1" dirty="0"/>
              <a:t>Base registry service</a:t>
            </a:r>
            <a:r>
              <a:rPr lang="en-US" altLang="el-GR" sz="1800" dirty="0"/>
              <a:t> – a specific type of functional service to share trusted, authentic and verified data (about e.g. citizens, land, vehicles) across public administrations.</a:t>
            </a:r>
          </a:p>
          <a:p>
            <a:pPr marL="0" indent="0" eaLnBrk="1" hangingPunct="1">
              <a:buFont typeface="Franklin Gothic Book" pitchFamily="34" charset="0"/>
              <a:buNone/>
              <a:defRPr/>
            </a:pPr>
            <a:r>
              <a:rPr lang="en-GB" sz="1800" b="1" dirty="0"/>
              <a:t>Consume (reuse) </a:t>
            </a:r>
            <a:r>
              <a:rPr lang="en-GB" sz="1800" dirty="0"/>
              <a:t>existing services -&gt; </a:t>
            </a:r>
            <a:r>
              <a:rPr lang="en-GB" sz="1800" dirty="0" smtClean="0"/>
              <a:t>more </a:t>
            </a:r>
            <a:r>
              <a:rPr lang="en-US" sz="1800" dirty="0"/>
              <a:t>interoperable than </a:t>
            </a:r>
            <a:endParaRPr lang="en-US" sz="1800" dirty="0" smtClean="0"/>
          </a:p>
          <a:p>
            <a:pPr marL="0" indent="0" eaLnBrk="1" hangingPunct="1">
              <a:buFont typeface="Franklin Gothic Book" pitchFamily="34" charset="0"/>
              <a:buNone/>
              <a:defRPr/>
            </a:pPr>
            <a:r>
              <a:rPr lang="en-US" sz="1800" b="1" dirty="0" smtClean="0"/>
              <a:t>	produce </a:t>
            </a:r>
            <a:r>
              <a:rPr lang="en-US" sz="1800" b="1" dirty="0"/>
              <a:t>(develop)</a:t>
            </a:r>
            <a:r>
              <a:rPr lang="en-US" sz="1800" dirty="0"/>
              <a:t> proprietary services without </a:t>
            </a:r>
            <a:r>
              <a:rPr lang="en-US" sz="1800" dirty="0" smtClean="0"/>
              <a:t>reusing </a:t>
            </a:r>
            <a:r>
              <a:rPr lang="en-US" sz="1800" dirty="0"/>
              <a:t>existing functionalities </a:t>
            </a:r>
            <a:endParaRPr lang="en-US" altLang="el-GR" sz="1800" dirty="0"/>
          </a:p>
        </p:txBody>
      </p:sp>
      <p:sp>
        <p:nvSpPr>
          <p:cNvPr id="20484" name="Θέση αριθμού διαφάνειας 6"/>
          <p:cNvSpPr>
            <a:spLocks noGrp="1"/>
          </p:cNvSpPr>
          <p:nvPr>
            <p:ph type="sldNum" sz="quarter" idx="4294967295"/>
          </p:nvPr>
        </p:nvSpPr>
        <p:spPr bwMode="auto">
          <a:xfrm>
            <a:off x="8362950" y="6165850"/>
            <a:ext cx="698500" cy="404813"/>
          </a:xfrm>
          <a:prstGeom prst="rect">
            <a:avLst/>
          </a:prstGeom>
          <a:noFill/>
          <a:ln>
            <a:miter lim="800000"/>
            <a:headEnd/>
            <a:tailEnd/>
          </a:ln>
        </p:spPr>
        <p:txBody>
          <a:bodyPr/>
          <a:lstStyle/>
          <a:p>
            <a:fld id="{31177778-E6A2-4D7A-AA21-7695D0AF6624}" type="slidenum">
              <a:rPr lang="el-GR" altLang="el-GR">
                <a:latin typeface="Tahoma" pitchFamily="34" charset="0"/>
              </a:rPr>
              <a:pPr/>
              <a:t>12</a:t>
            </a:fld>
            <a:endParaRPr lang="el-GR" altLang="el-GR">
              <a:latin typeface="Tahoma"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Τίτλος 7"/>
          <p:cNvSpPr>
            <a:spLocks noGrp="1"/>
          </p:cNvSpPr>
          <p:nvPr>
            <p:ph type="title"/>
          </p:nvPr>
        </p:nvSpPr>
        <p:spPr>
          <a:xfrm>
            <a:off x="1042988" y="404813"/>
            <a:ext cx="7937500" cy="1008062"/>
          </a:xfrm>
        </p:spPr>
        <p:txBody>
          <a:bodyPr/>
          <a:lstStyle/>
          <a:p>
            <a:pPr eaLnBrk="1" hangingPunct="1"/>
            <a:r>
              <a:rPr lang="en-US" altLang="el-GR" sz="2400" b="1" smtClean="0"/>
              <a:t>Examples of Interoperability Areas</a:t>
            </a:r>
            <a:br>
              <a:rPr lang="en-US" altLang="el-GR" sz="2400" b="1" smtClean="0"/>
            </a:br>
            <a:r>
              <a:rPr lang="en-US" altLang="el-GR" sz="2400" b="1" smtClean="0"/>
              <a:t>Service Management (D)</a:t>
            </a:r>
            <a:endParaRPr lang="el-GR" altLang="el-GR" sz="2400" b="1" smtClean="0"/>
          </a:p>
        </p:txBody>
      </p:sp>
      <p:sp>
        <p:nvSpPr>
          <p:cNvPr id="21507" name="Θέση περιεχομένου 8"/>
          <p:cNvSpPr>
            <a:spLocks noGrp="1"/>
          </p:cNvSpPr>
          <p:nvPr>
            <p:ph idx="1"/>
          </p:nvPr>
        </p:nvSpPr>
        <p:spPr>
          <a:xfrm>
            <a:off x="620713" y="2017713"/>
            <a:ext cx="8359775" cy="3859212"/>
          </a:xfrm>
        </p:spPr>
        <p:txBody>
          <a:bodyPr/>
          <a:lstStyle/>
          <a:p>
            <a:pPr eaLnBrk="1" hangingPunct="1"/>
            <a:r>
              <a:rPr lang="en-US" altLang="el-GR" sz="2200" smtClean="0"/>
              <a:t>Service Management aspects such as:</a:t>
            </a:r>
          </a:p>
          <a:p>
            <a:pPr lvl="1" eaLnBrk="1" hangingPunct="1"/>
            <a:r>
              <a:rPr lang="en-US" altLang="el-GR" sz="2200" smtClean="0"/>
              <a:t>enterprise architecture, </a:t>
            </a:r>
          </a:p>
          <a:p>
            <a:pPr lvl="1" eaLnBrk="1" hangingPunct="1"/>
            <a:r>
              <a:rPr lang="en-US" altLang="el-GR" sz="2200" smtClean="0"/>
              <a:t>Orchestration i.e. coordination of all external interactions to ensure the outcome of the public service is achieved in the optimum manner (Coordination Function)</a:t>
            </a:r>
          </a:p>
          <a:p>
            <a:pPr lvl="1" eaLnBrk="1" hangingPunct="1"/>
            <a:r>
              <a:rPr lang="en-US" altLang="el-GR" sz="2200" smtClean="0"/>
              <a:t>service catalogues </a:t>
            </a:r>
          </a:p>
          <a:p>
            <a:pPr lvl="1" eaLnBrk="1" hangingPunct="1"/>
            <a:r>
              <a:rPr lang="en-US" altLang="el-GR" sz="2200" smtClean="0"/>
              <a:t>procurement and cost-benefit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Τίτλος 7"/>
          <p:cNvSpPr>
            <a:spLocks noGrp="1"/>
          </p:cNvSpPr>
          <p:nvPr>
            <p:ph type="title"/>
          </p:nvPr>
        </p:nvSpPr>
        <p:spPr>
          <a:xfrm>
            <a:off x="1258888" y="404813"/>
            <a:ext cx="7721600" cy="936625"/>
          </a:xfrm>
        </p:spPr>
        <p:txBody>
          <a:bodyPr/>
          <a:lstStyle/>
          <a:p>
            <a:pPr eaLnBrk="1" hangingPunct="1"/>
            <a:r>
              <a:rPr lang="en-US" altLang="el-GR" sz="2400" b="1" smtClean="0"/>
              <a:t>Examples of Interoperability Areas</a:t>
            </a:r>
            <a:br>
              <a:rPr lang="en-US" altLang="el-GR" sz="2400" b="1" smtClean="0"/>
            </a:br>
            <a:r>
              <a:rPr lang="en-US" altLang="el-GR" sz="2400" b="1" smtClean="0"/>
              <a:t>Service Management (D)</a:t>
            </a:r>
            <a:endParaRPr lang="el-GR" altLang="el-GR" sz="2400" b="1" smtClean="0"/>
          </a:p>
        </p:txBody>
      </p:sp>
      <p:sp>
        <p:nvSpPr>
          <p:cNvPr id="9" name="Θέση περιεχομένου 8">
            <a:extLst>
              <a:ext uri="{FF2B5EF4-FFF2-40B4-BE49-F238E27FC236}"/>
            </a:extLst>
          </p:cNvPr>
          <p:cNvSpPr>
            <a:spLocks noGrp="1"/>
          </p:cNvSpPr>
          <p:nvPr>
            <p:ph idx="1"/>
          </p:nvPr>
        </p:nvSpPr>
        <p:spPr>
          <a:xfrm>
            <a:off x="684213" y="1700213"/>
            <a:ext cx="8359775" cy="3859212"/>
          </a:xfrm>
        </p:spPr>
        <p:txBody>
          <a:bodyPr rtlCol="0">
            <a:normAutofit/>
          </a:bodyPr>
          <a:lstStyle/>
          <a:p>
            <a:pPr eaLnBrk="1" fontAlgn="auto" hangingPunct="1">
              <a:defRPr/>
            </a:pPr>
            <a:r>
              <a:rPr lang="en-US" sz="2000" dirty="0" err="1"/>
              <a:t>Organisations</a:t>
            </a:r>
            <a:r>
              <a:rPr lang="en-US" sz="2000" dirty="0"/>
              <a:t> are considered more interoperable when </a:t>
            </a:r>
          </a:p>
          <a:p>
            <a:pPr lvl="1" eaLnBrk="1" fontAlgn="auto" hangingPunct="1">
              <a:defRPr/>
            </a:pPr>
            <a:r>
              <a:rPr lang="en-US" sz="2000" dirty="0"/>
              <a:t>interactions with other services are managed in a </a:t>
            </a:r>
            <a:r>
              <a:rPr lang="en-US" sz="2000" b="1" dirty="0"/>
              <a:t>central</a:t>
            </a:r>
            <a:r>
              <a:rPr lang="en-US" sz="2000" dirty="0"/>
              <a:t>, </a:t>
            </a:r>
            <a:r>
              <a:rPr lang="en-US" sz="2000" b="1" dirty="0"/>
              <a:t>coordinated</a:t>
            </a:r>
            <a:r>
              <a:rPr lang="en-US" sz="2000" dirty="0"/>
              <a:t> and </a:t>
            </a:r>
            <a:r>
              <a:rPr lang="en-US" sz="2000" b="1" dirty="0"/>
              <a:t>consistent way</a:t>
            </a:r>
            <a:r>
              <a:rPr lang="en-US" sz="2000" dirty="0"/>
              <a:t>.</a:t>
            </a:r>
          </a:p>
          <a:p>
            <a:pPr lvl="1" eaLnBrk="1" fontAlgn="auto" hangingPunct="1">
              <a:defRPr/>
            </a:pPr>
            <a:r>
              <a:rPr lang="en-US" sz="2000" dirty="0"/>
              <a:t>delivering machine-to-machine services </a:t>
            </a:r>
            <a:r>
              <a:rPr lang="en-US" sz="2000" b="1" dirty="0"/>
              <a:t>towards other administrations or businesses (Service Provisioning)</a:t>
            </a:r>
          </a:p>
          <a:p>
            <a:pPr marL="287338" lvl="1" eaLnBrk="1" fontAlgn="auto" hangingPunct="1">
              <a:spcBef>
                <a:spcPts val="750"/>
              </a:spcBef>
              <a:buFont typeface="Franklin Gothic Book" pitchFamily="34" charset="0"/>
              <a:buChar char="■"/>
              <a:defRPr/>
            </a:pPr>
            <a:r>
              <a:rPr lang="en-US" sz="2000" dirty="0"/>
              <a:t>Service Management encompasses the coordination of all external interactions to ensure the outcome of the public service is achieved in the optimum manner. </a:t>
            </a:r>
          </a:p>
        </p:txBody>
      </p:sp>
      <p:sp>
        <p:nvSpPr>
          <p:cNvPr id="22532" name="Θέση αριθμού διαφάνειας 6"/>
          <p:cNvSpPr>
            <a:spLocks noGrp="1"/>
          </p:cNvSpPr>
          <p:nvPr>
            <p:ph type="sldNum" sz="quarter" idx="4294967295"/>
          </p:nvPr>
        </p:nvSpPr>
        <p:spPr bwMode="auto">
          <a:xfrm>
            <a:off x="8362950" y="6165850"/>
            <a:ext cx="698500" cy="404813"/>
          </a:xfrm>
          <a:prstGeom prst="rect">
            <a:avLst/>
          </a:prstGeom>
          <a:noFill/>
          <a:ln>
            <a:miter lim="800000"/>
            <a:headEnd/>
            <a:tailEnd/>
          </a:ln>
        </p:spPr>
        <p:txBody>
          <a:bodyPr/>
          <a:lstStyle/>
          <a:p>
            <a:fld id="{BE7DDB94-7241-4CFE-BF36-3399479FC6F5}" type="slidenum">
              <a:rPr lang="el-GR" altLang="el-GR">
                <a:latin typeface="Tahoma" pitchFamily="34" charset="0"/>
              </a:rPr>
              <a:pPr/>
              <a:t>14</a:t>
            </a:fld>
            <a:endParaRPr lang="el-GR" altLang="el-GR">
              <a:latin typeface="Tahoma"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Τίτλος 1"/>
          <p:cNvSpPr>
            <a:spLocks noGrp="1"/>
          </p:cNvSpPr>
          <p:nvPr>
            <p:ph type="title"/>
          </p:nvPr>
        </p:nvSpPr>
        <p:spPr>
          <a:xfrm>
            <a:off x="1258888" y="188913"/>
            <a:ext cx="7721600" cy="1223962"/>
          </a:xfrm>
        </p:spPr>
        <p:txBody>
          <a:bodyPr/>
          <a:lstStyle/>
          <a:p>
            <a:pPr eaLnBrk="1" hangingPunct="1"/>
            <a:r>
              <a:rPr lang="en-US" altLang="el-GR" sz="2800" smtClean="0"/>
              <a:t>Discussion for specific cases</a:t>
            </a:r>
            <a:endParaRPr lang="el-GR" altLang="el-GR" sz="2800" smtClean="0"/>
          </a:p>
        </p:txBody>
      </p:sp>
      <p:sp>
        <p:nvSpPr>
          <p:cNvPr id="23555" name="Θέση περιεχομένου 2"/>
          <p:cNvSpPr>
            <a:spLocks noGrp="1"/>
          </p:cNvSpPr>
          <p:nvPr>
            <p:ph idx="1"/>
          </p:nvPr>
        </p:nvSpPr>
        <p:spPr>
          <a:xfrm>
            <a:off x="900113" y="1844675"/>
            <a:ext cx="7559675" cy="4022725"/>
          </a:xfrm>
        </p:spPr>
        <p:txBody>
          <a:bodyPr/>
          <a:lstStyle/>
          <a:p>
            <a:pPr eaLnBrk="1" hangingPunct="1"/>
            <a:r>
              <a:rPr lang="en-US" altLang="el-GR" sz="2400" smtClean="0"/>
              <a:t>Examples:</a:t>
            </a:r>
          </a:p>
          <a:p>
            <a:pPr lvl="1" eaLnBrk="1" hangingPunct="1"/>
            <a:r>
              <a:rPr lang="en-GB" altLang="el-GR" sz="2000" smtClean="0"/>
              <a:t>Electronic Health Record Access</a:t>
            </a:r>
          </a:p>
          <a:p>
            <a:pPr lvl="1" eaLnBrk="1" hangingPunct="1"/>
            <a:r>
              <a:rPr lang="en-GB" altLang="el-GR" sz="2000" smtClean="0"/>
              <a:t>Online Patent Filing</a:t>
            </a:r>
          </a:p>
          <a:p>
            <a:pPr lvl="1" eaLnBrk="1" hangingPunct="1"/>
            <a:r>
              <a:rPr lang="en-GB" altLang="el-GR" sz="2000" smtClean="0"/>
              <a:t>Government E-invoicing</a:t>
            </a:r>
          </a:p>
          <a:p>
            <a:pPr lvl="1" eaLnBrk="1" hangingPunct="1"/>
            <a:r>
              <a:rPr lang="en-GB" altLang="el-GR" sz="2000" smtClean="0"/>
              <a:t>Cross-Border Vehicle Identification Service</a:t>
            </a:r>
          </a:p>
          <a:p>
            <a:pPr lvl="1" eaLnBrk="1" hangingPunct="1"/>
            <a:r>
              <a:rPr lang="en-GB" altLang="el-GR" sz="2000" smtClean="0"/>
              <a:t>Cross-Border Business Registry interconnection</a:t>
            </a:r>
          </a:p>
          <a:p>
            <a:pPr lvl="1" eaLnBrk="1" hangingPunct="1"/>
            <a:r>
              <a:rPr lang="en-GB" altLang="el-GR" sz="2000" smtClean="0"/>
              <a:t>Other</a:t>
            </a:r>
            <a:endParaRPr lang="el-GR" altLang="el-GR" sz="2000" smtClean="0"/>
          </a:p>
        </p:txBody>
      </p:sp>
      <p:sp>
        <p:nvSpPr>
          <p:cNvPr id="23556" name="Θέση αριθμού διαφάνειας 3"/>
          <p:cNvSpPr>
            <a:spLocks noGrp="1"/>
          </p:cNvSpPr>
          <p:nvPr>
            <p:ph type="sldNum" sz="quarter" idx="4294967295"/>
          </p:nvPr>
        </p:nvSpPr>
        <p:spPr bwMode="auto">
          <a:xfrm>
            <a:off x="8362950" y="6165850"/>
            <a:ext cx="698500" cy="404813"/>
          </a:xfrm>
          <a:prstGeom prst="rect">
            <a:avLst/>
          </a:prstGeom>
          <a:noFill/>
          <a:ln>
            <a:miter lim="800000"/>
            <a:headEnd/>
            <a:tailEnd/>
          </a:ln>
        </p:spPr>
        <p:txBody>
          <a:bodyPr/>
          <a:lstStyle/>
          <a:p>
            <a:fld id="{D3954A4E-0173-4938-A617-A095A00EB6F2}" type="slidenum">
              <a:rPr lang="el-GR" altLang="el-GR">
                <a:latin typeface="Tahoma" pitchFamily="34" charset="0"/>
              </a:rPr>
              <a:pPr/>
              <a:t>15</a:t>
            </a:fld>
            <a:endParaRPr lang="el-GR" altLang="el-GR">
              <a:latin typeface="Tahoma"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Τίτλος 1"/>
          <p:cNvSpPr>
            <a:spLocks noGrp="1"/>
          </p:cNvSpPr>
          <p:nvPr>
            <p:ph type="title"/>
          </p:nvPr>
        </p:nvSpPr>
        <p:spPr>
          <a:xfrm>
            <a:off x="1331913" y="406400"/>
            <a:ext cx="6343650" cy="501650"/>
          </a:xfrm>
        </p:spPr>
        <p:txBody>
          <a:bodyPr/>
          <a:lstStyle/>
          <a:p>
            <a:pPr eaLnBrk="1" hangingPunct="1"/>
            <a:r>
              <a:rPr lang="en-US" altLang="el-GR" smtClean="0"/>
              <a:t>Interoperability patterns</a:t>
            </a:r>
            <a:endParaRPr lang="el-GR" altLang="el-GR" smtClean="0"/>
          </a:p>
        </p:txBody>
      </p:sp>
      <p:sp>
        <p:nvSpPr>
          <p:cNvPr id="24579" name="Θέση περιεχομένου 2"/>
          <p:cNvSpPr>
            <a:spLocks noGrp="1"/>
          </p:cNvSpPr>
          <p:nvPr>
            <p:ph idx="1"/>
          </p:nvPr>
        </p:nvSpPr>
        <p:spPr>
          <a:xfrm>
            <a:off x="900113" y="1125538"/>
            <a:ext cx="7559675" cy="4741862"/>
          </a:xfrm>
        </p:spPr>
        <p:txBody>
          <a:bodyPr/>
          <a:lstStyle/>
          <a:p>
            <a:pPr eaLnBrk="1" hangingPunct="1"/>
            <a:r>
              <a:rPr lang="en-US" altLang="el-GR" sz="2000" smtClean="0"/>
              <a:t>From paper-based information exchange to digital </a:t>
            </a:r>
            <a:br>
              <a:rPr lang="en-US" altLang="el-GR" sz="2000" smtClean="0"/>
            </a:br>
            <a:r>
              <a:rPr lang="en-US" altLang="el-GR" sz="2000" smtClean="0"/>
              <a:t>information exchange;</a:t>
            </a:r>
          </a:p>
          <a:p>
            <a:pPr eaLnBrk="1" hangingPunct="1"/>
            <a:r>
              <a:rPr lang="en-US" altLang="el-GR" sz="2000" smtClean="0"/>
              <a:t>From manual to automated processing</a:t>
            </a:r>
          </a:p>
          <a:p>
            <a:pPr eaLnBrk="1" hangingPunct="1"/>
            <a:r>
              <a:rPr lang="en-US" altLang="el-GR" sz="2000" smtClean="0"/>
              <a:t>From ad hoc to standard</a:t>
            </a:r>
          </a:p>
          <a:p>
            <a:pPr eaLnBrk="1" hangingPunct="1"/>
            <a:r>
              <a:rPr lang="en-US" altLang="el-GR" sz="2000" smtClean="0"/>
              <a:t>From individual to collaboration</a:t>
            </a:r>
            <a:endParaRPr lang="el-GR" altLang="el-GR" sz="2000" smtClean="0"/>
          </a:p>
        </p:txBody>
      </p:sp>
      <p:sp>
        <p:nvSpPr>
          <p:cNvPr id="24580" name="Θέση αριθμού διαφάνειας 3"/>
          <p:cNvSpPr>
            <a:spLocks noGrp="1"/>
          </p:cNvSpPr>
          <p:nvPr>
            <p:ph type="sldNum" sz="quarter" idx="4294967295"/>
          </p:nvPr>
        </p:nvSpPr>
        <p:spPr bwMode="auto">
          <a:xfrm>
            <a:off x="8362950" y="6165850"/>
            <a:ext cx="698500" cy="404813"/>
          </a:xfrm>
          <a:prstGeom prst="rect">
            <a:avLst/>
          </a:prstGeom>
          <a:noFill/>
          <a:ln>
            <a:miter lim="800000"/>
            <a:headEnd/>
            <a:tailEnd/>
          </a:ln>
        </p:spPr>
        <p:txBody>
          <a:bodyPr/>
          <a:lstStyle/>
          <a:p>
            <a:fld id="{F53BCFDE-FE97-4951-AB37-34D259FC1E69}" type="slidenum">
              <a:rPr lang="el-GR" altLang="el-GR">
                <a:latin typeface="Tahoma" pitchFamily="34" charset="0"/>
              </a:rPr>
              <a:pPr/>
              <a:t>16</a:t>
            </a:fld>
            <a:endParaRPr lang="el-GR" altLang="el-GR">
              <a:latin typeface="Tahoma" pitchFamily="34" charset="0"/>
            </a:endParaRPr>
          </a:p>
        </p:txBody>
      </p:sp>
      <p:sp>
        <p:nvSpPr>
          <p:cNvPr id="24581" name="Θέση κειμένου 4"/>
          <p:cNvSpPr>
            <a:spLocks noGrp="1"/>
          </p:cNvSpPr>
          <p:nvPr>
            <p:ph type="body" idx="4294967295"/>
          </p:nvPr>
        </p:nvSpPr>
        <p:spPr>
          <a:xfrm>
            <a:off x="2700338" y="4797425"/>
            <a:ext cx="1808162" cy="1368425"/>
          </a:xfrm>
        </p:spPr>
        <p:txBody>
          <a:bodyPr/>
          <a:lstStyle/>
          <a:p>
            <a:pPr eaLnBrk="1" hangingPunct="1">
              <a:spcBef>
                <a:spcPct val="0"/>
              </a:spcBef>
            </a:pPr>
            <a:r>
              <a:rPr lang="en-US" altLang="el-GR" sz="1800" smtClean="0"/>
              <a:t>Paper/</a:t>
            </a:r>
          </a:p>
          <a:p>
            <a:pPr eaLnBrk="1" hangingPunct="1">
              <a:spcBef>
                <a:spcPct val="0"/>
              </a:spcBef>
            </a:pPr>
            <a:r>
              <a:rPr lang="en-US" altLang="el-GR" sz="1800" smtClean="0"/>
              <a:t>Manual/</a:t>
            </a:r>
          </a:p>
          <a:p>
            <a:pPr eaLnBrk="1" hangingPunct="1">
              <a:spcBef>
                <a:spcPct val="0"/>
              </a:spcBef>
            </a:pPr>
            <a:r>
              <a:rPr lang="en-US" altLang="el-GR" sz="1800" smtClean="0"/>
              <a:t>Ad Hoc/</a:t>
            </a:r>
          </a:p>
          <a:p>
            <a:pPr eaLnBrk="1" hangingPunct="1">
              <a:spcBef>
                <a:spcPct val="0"/>
              </a:spcBef>
            </a:pPr>
            <a:r>
              <a:rPr lang="en-US" altLang="el-GR" sz="1800" smtClean="0"/>
              <a:t>Individual</a:t>
            </a:r>
            <a:endParaRPr lang="el-GR" altLang="el-GR" sz="1800" smtClean="0"/>
          </a:p>
        </p:txBody>
      </p:sp>
      <p:sp>
        <p:nvSpPr>
          <p:cNvPr id="24582" name="Θέση κειμένου 5"/>
          <p:cNvSpPr>
            <a:spLocks noGrp="1"/>
          </p:cNvSpPr>
          <p:nvPr>
            <p:ph type="body" sz="quarter" idx="4294967295"/>
          </p:nvPr>
        </p:nvSpPr>
        <p:spPr>
          <a:xfrm>
            <a:off x="6948488" y="2133600"/>
            <a:ext cx="2014537" cy="1223963"/>
          </a:xfrm>
        </p:spPr>
        <p:txBody>
          <a:bodyPr/>
          <a:lstStyle/>
          <a:p>
            <a:pPr eaLnBrk="1" hangingPunct="1">
              <a:spcBef>
                <a:spcPct val="0"/>
              </a:spcBef>
            </a:pPr>
            <a:r>
              <a:rPr lang="en-US" altLang="el-GR" sz="1800" smtClean="0"/>
              <a:t>Digital/</a:t>
            </a:r>
          </a:p>
          <a:p>
            <a:pPr eaLnBrk="1" hangingPunct="1">
              <a:spcBef>
                <a:spcPct val="0"/>
              </a:spcBef>
            </a:pPr>
            <a:r>
              <a:rPr lang="en-US" altLang="el-GR" sz="1800" smtClean="0"/>
              <a:t>Automation/</a:t>
            </a:r>
          </a:p>
          <a:p>
            <a:pPr eaLnBrk="1" hangingPunct="1">
              <a:spcBef>
                <a:spcPct val="0"/>
              </a:spcBef>
            </a:pPr>
            <a:r>
              <a:rPr lang="en-US" altLang="el-GR" sz="1800" smtClean="0"/>
              <a:t>Standardized/</a:t>
            </a:r>
          </a:p>
          <a:p>
            <a:pPr eaLnBrk="1" hangingPunct="1">
              <a:spcBef>
                <a:spcPct val="0"/>
              </a:spcBef>
            </a:pPr>
            <a:r>
              <a:rPr lang="en-US" altLang="el-GR" sz="1800" smtClean="0"/>
              <a:t>Collaboration</a:t>
            </a:r>
            <a:endParaRPr lang="el-GR" altLang="el-GR" sz="1800" smtClean="0"/>
          </a:p>
        </p:txBody>
      </p:sp>
      <p:pic>
        <p:nvPicPr>
          <p:cNvPr id="24583" name="Picture 2"/>
          <p:cNvPicPr>
            <a:picLocks noGrp="1" noChangeAspect="1" noChangeArrowheads="1"/>
          </p:cNvPicPr>
          <p:nvPr>
            <p:ph sz="quarter" idx="4294967295"/>
          </p:nvPr>
        </p:nvPicPr>
        <p:blipFill>
          <a:blip r:embed="rId2" cstate="print"/>
          <a:srcRect/>
          <a:stretch>
            <a:fillRect/>
          </a:stretch>
        </p:blipFill>
        <p:spPr>
          <a:xfrm>
            <a:off x="3995738" y="3429000"/>
            <a:ext cx="3708400" cy="1828800"/>
          </a:xfr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Τίτλος 1"/>
          <p:cNvSpPr>
            <a:spLocks noGrp="1"/>
          </p:cNvSpPr>
          <p:nvPr>
            <p:ph type="title"/>
          </p:nvPr>
        </p:nvSpPr>
        <p:spPr>
          <a:xfrm>
            <a:off x="1028700" y="406400"/>
            <a:ext cx="6646863" cy="790575"/>
          </a:xfrm>
        </p:spPr>
        <p:txBody>
          <a:bodyPr/>
          <a:lstStyle/>
          <a:p>
            <a:pPr algn="ctr" eaLnBrk="1" hangingPunct="1"/>
            <a:r>
              <a:rPr lang="en-US" altLang="el-GR" smtClean="0"/>
              <a:t>Questionnaire Structure (sections)</a:t>
            </a:r>
            <a:endParaRPr lang="el-GR" altLang="el-GR" smtClean="0"/>
          </a:p>
        </p:txBody>
      </p:sp>
      <p:sp>
        <p:nvSpPr>
          <p:cNvPr id="25603" name="Θέση περιεχομένου 7"/>
          <p:cNvSpPr>
            <a:spLocks noGrp="1"/>
          </p:cNvSpPr>
          <p:nvPr>
            <p:ph idx="1"/>
          </p:nvPr>
        </p:nvSpPr>
        <p:spPr>
          <a:xfrm>
            <a:off x="900113" y="1844675"/>
            <a:ext cx="7559675" cy="4022725"/>
          </a:xfrm>
        </p:spPr>
        <p:txBody>
          <a:bodyPr/>
          <a:lstStyle/>
          <a:p>
            <a:pPr algn="just" eaLnBrk="1" hangingPunct="1"/>
            <a:r>
              <a:rPr lang="en-US" altLang="el-GR" sz="2000" b="1" smtClean="0"/>
              <a:t>Service Context (A)</a:t>
            </a:r>
            <a:r>
              <a:rPr lang="en-US" altLang="el-GR" sz="2000" smtClean="0"/>
              <a:t>: Assesses the scope of the public service;</a:t>
            </a:r>
          </a:p>
          <a:p>
            <a:pPr algn="just" eaLnBrk="1" hangingPunct="1"/>
            <a:r>
              <a:rPr lang="en-US" altLang="el-GR" sz="2000" b="1" smtClean="0"/>
              <a:t>Service Delivery (B)</a:t>
            </a:r>
            <a:r>
              <a:rPr lang="en-US" altLang="el-GR" sz="2000" smtClean="0"/>
              <a:t>: Assesses how the public service delivers the public service towards end-users;</a:t>
            </a:r>
          </a:p>
          <a:p>
            <a:pPr algn="just" eaLnBrk="1" hangingPunct="1"/>
            <a:r>
              <a:rPr lang="en-US" altLang="el-GR" sz="2000" b="1" smtClean="0"/>
              <a:t>Service Consumption (C)</a:t>
            </a:r>
            <a:r>
              <a:rPr lang="en-US" altLang="el-GR" sz="2000" smtClean="0"/>
              <a:t>: Assesses if and how services are consumed from other administrations and businesses;</a:t>
            </a:r>
          </a:p>
          <a:p>
            <a:pPr algn="just" eaLnBrk="1" hangingPunct="1"/>
            <a:r>
              <a:rPr lang="en-US" altLang="el-GR" sz="2000" b="1" smtClean="0"/>
              <a:t>Service Management (D)</a:t>
            </a:r>
            <a:r>
              <a:rPr lang="en-US" altLang="el-GR" sz="2000" smtClean="0"/>
              <a:t>: Assesses how the public service arranges the consumption and provisioning of external services and includes aspects such as architecture, procurement and cost-benefit analysis.</a:t>
            </a:r>
            <a:endParaRPr lang="el-GR" altLang="el-GR" sz="200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Τίτλος 1"/>
          <p:cNvSpPr>
            <a:spLocks noGrp="1"/>
          </p:cNvSpPr>
          <p:nvPr>
            <p:ph type="title"/>
          </p:nvPr>
        </p:nvSpPr>
        <p:spPr>
          <a:xfrm>
            <a:off x="1187450" y="406400"/>
            <a:ext cx="6488113" cy="574675"/>
          </a:xfrm>
        </p:spPr>
        <p:txBody>
          <a:bodyPr/>
          <a:lstStyle/>
          <a:p>
            <a:pPr eaLnBrk="1" hangingPunct="1"/>
            <a:r>
              <a:rPr lang="en-US" altLang="el-GR" smtClean="0"/>
              <a:t>Versions of Questionnaire</a:t>
            </a:r>
            <a:endParaRPr lang="el-GR" altLang="el-GR" smtClean="0"/>
          </a:p>
        </p:txBody>
      </p:sp>
      <p:sp>
        <p:nvSpPr>
          <p:cNvPr id="26627" name="Θέση περιεχομένου 2"/>
          <p:cNvSpPr>
            <a:spLocks noGrp="1"/>
          </p:cNvSpPr>
          <p:nvPr>
            <p:ph idx="1"/>
          </p:nvPr>
        </p:nvSpPr>
        <p:spPr>
          <a:xfrm>
            <a:off x="900113" y="1125538"/>
            <a:ext cx="7559675" cy="4310062"/>
          </a:xfrm>
        </p:spPr>
        <p:txBody>
          <a:bodyPr/>
          <a:lstStyle/>
          <a:p>
            <a:pPr eaLnBrk="1" hangingPunct="1"/>
            <a:r>
              <a:rPr lang="en-GB" altLang="el-GR" sz="1800" b="1" i="1" smtClean="0"/>
              <a:t>IMM Lite </a:t>
            </a:r>
            <a:r>
              <a:rPr lang="en-US" altLang="el-GR" sz="1800" b="1" i="1" smtClean="0"/>
              <a:t>for personalised, confidential feedback</a:t>
            </a:r>
            <a:endParaRPr lang="en-GB" altLang="el-GR" sz="1800" b="1" i="1" smtClean="0"/>
          </a:p>
          <a:p>
            <a:pPr lvl="1" eaLnBrk="1" hangingPunct="1"/>
            <a:r>
              <a:rPr lang="en-US" altLang="el-GR" sz="1800" smtClean="0"/>
              <a:t>Is designed to take approximately 20-30 minutes to complete. After filling in the questionnaire a report will be generated with the interoperability scores plus recommendations how to further improve your public service.</a:t>
            </a:r>
            <a:endParaRPr lang="en-GB" altLang="el-GR" sz="1800" smtClean="0"/>
          </a:p>
          <a:p>
            <a:pPr eaLnBrk="1" hangingPunct="1"/>
            <a:r>
              <a:rPr lang="en-GB" altLang="el-GR" sz="1800" b="1" i="1" smtClean="0"/>
              <a:t>IMM Full  for </a:t>
            </a:r>
            <a:r>
              <a:rPr lang="en-US" altLang="el-GR" sz="1800" b="1" i="1" smtClean="0"/>
              <a:t>deeper insight by assessing each digitally consumed service on a case by case basis. </a:t>
            </a:r>
          </a:p>
          <a:p>
            <a:pPr lvl="1" eaLnBrk="1" hangingPunct="1"/>
            <a:r>
              <a:rPr lang="en-US" altLang="el-GR" sz="1800" smtClean="0"/>
              <a:t>60-120 minutes are required to complete but can take significantly longer considering service complexity. </a:t>
            </a:r>
          </a:p>
          <a:p>
            <a:pPr lvl="1" eaLnBrk="1" hangingPunct="1"/>
            <a:r>
              <a:rPr lang="en-US" altLang="el-GR" sz="1800" smtClean="0"/>
              <a:t>Can be supported by ISA with a specific workshop. </a:t>
            </a:r>
          </a:p>
          <a:p>
            <a:pPr eaLnBrk="1" hangingPunct="1"/>
            <a:r>
              <a:rPr lang="en-US" sz="1800" b="1" i="1" smtClean="0"/>
              <a:t>Interoperability Maturity Assessment of a Public Service (IMAPS</a:t>
            </a:r>
          </a:p>
          <a:p>
            <a:pPr lvl="1" eaLnBrk="1" hangingPunct="1"/>
            <a:r>
              <a:rPr lang="en-US" sz="1800" smtClean="0">
                <a:hlinkClick r:id="rId2"/>
              </a:rPr>
              <a:t>https://ec.europa.eu/isa2/solutions/imaps_en</a:t>
            </a:r>
            <a:endParaRPr lang="en-US" sz="1800" smtClean="0"/>
          </a:p>
          <a:p>
            <a:pPr lvl="1" eaLnBrk="1" hangingPunct="1"/>
            <a:r>
              <a:rPr lang="en-US" sz="1800" smtClean="0"/>
              <a:t>https://ec.europa.eu/eusurvey/runner/IMAPS </a:t>
            </a:r>
            <a:endParaRPr lang="el-GR" altLang="el-GR" sz="1800" smtClean="0"/>
          </a:p>
        </p:txBody>
      </p:sp>
      <p:sp>
        <p:nvSpPr>
          <p:cNvPr id="26628" name="Θέση αριθμού διαφάνειας 3"/>
          <p:cNvSpPr>
            <a:spLocks noGrp="1"/>
          </p:cNvSpPr>
          <p:nvPr>
            <p:ph type="sldNum" sz="quarter" idx="4294967295"/>
          </p:nvPr>
        </p:nvSpPr>
        <p:spPr bwMode="auto">
          <a:xfrm>
            <a:off x="8362950" y="6165850"/>
            <a:ext cx="698500" cy="404813"/>
          </a:xfrm>
          <a:prstGeom prst="rect">
            <a:avLst/>
          </a:prstGeom>
          <a:noFill/>
          <a:ln>
            <a:miter lim="800000"/>
            <a:headEnd/>
            <a:tailEnd/>
          </a:ln>
        </p:spPr>
        <p:txBody>
          <a:bodyPr/>
          <a:lstStyle/>
          <a:p>
            <a:fld id="{F55ED88E-F6AC-4F84-B50B-75DBC1381947}" type="slidenum">
              <a:rPr lang="el-GR" altLang="el-GR">
                <a:latin typeface="Tahoma" pitchFamily="34" charset="0"/>
              </a:rPr>
              <a:pPr/>
              <a:t>18</a:t>
            </a:fld>
            <a:endParaRPr lang="el-GR" altLang="el-GR">
              <a:latin typeface="Tahoma"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Τίτλος 1"/>
          <p:cNvSpPr>
            <a:spLocks noGrp="1"/>
          </p:cNvSpPr>
          <p:nvPr>
            <p:ph type="title"/>
          </p:nvPr>
        </p:nvSpPr>
        <p:spPr>
          <a:xfrm>
            <a:off x="1028700" y="406400"/>
            <a:ext cx="6646863" cy="719138"/>
          </a:xfrm>
        </p:spPr>
        <p:txBody>
          <a:bodyPr/>
          <a:lstStyle/>
          <a:p>
            <a:pPr algn="ctr" eaLnBrk="1" hangingPunct="1"/>
            <a:r>
              <a:rPr lang="en-US" altLang="el-GR" smtClean="0"/>
              <a:t>Assessment - Maturity Scoring </a:t>
            </a:r>
            <a:br>
              <a:rPr lang="en-US" altLang="el-GR" smtClean="0"/>
            </a:br>
            <a:r>
              <a:rPr lang="en-US" altLang="el-GR" smtClean="0"/>
              <a:t>Service Consumption</a:t>
            </a:r>
            <a:endParaRPr lang="el-GR" altLang="el-GR" smtClean="0"/>
          </a:p>
        </p:txBody>
      </p:sp>
      <p:pic>
        <p:nvPicPr>
          <p:cNvPr id="27651" name="Picture 3"/>
          <p:cNvPicPr>
            <a:picLocks noGrp="1" noChangeAspect="1" noChangeArrowheads="1"/>
          </p:cNvPicPr>
          <p:nvPr>
            <p:ph idx="1"/>
          </p:nvPr>
        </p:nvPicPr>
        <p:blipFill>
          <a:blip r:embed="rId2" cstate="print"/>
          <a:srcRect/>
          <a:stretch>
            <a:fillRect/>
          </a:stretch>
        </p:blipFill>
        <p:spPr>
          <a:xfrm>
            <a:off x="1116013" y="1052513"/>
            <a:ext cx="6119812" cy="5184775"/>
          </a:xfrm>
          <a:noFill/>
        </p:spPr>
      </p:pic>
      <p:sp>
        <p:nvSpPr>
          <p:cNvPr id="27652" name="Θέση αριθμού διαφάνειας 3"/>
          <p:cNvSpPr>
            <a:spLocks noGrp="1"/>
          </p:cNvSpPr>
          <p:nvPr>
            <p:ph type="sldNum" sz="quarter" idx="4294967295"/>
          </p:nvPr>
        </p:nvSpPr>
        <p:spPr bwMode="auto">
          <a:xfrm>
            <a:off x="8362950" y="6165850"/>
            <a:ext cx="698500" cy="404813"/>
          </a:xfrm>
          <a:prstGeom prst="rect">
            <a:avLst/>
          </a:prstGeom>
          <a:noFill/>
          <a:ln>
            <a:miter lim="800000"/>
            <a:headEnd/>
            <a:tailEnd/>
          </a:ln>
        </p:spPr>
        <p:txBody>
          <a:bodyPr/>
          <a:lstStyle/>
          <a:p>
            <a:fld id="{601ABBFD-4D2C-4A7A-A02C-8900BA4A2B13}" type="slidenum">
              <a:rPr lang="el-GR" altLang="el-GR">
                <a:latin typeface="Tahoma" pitchFamily="34" charset="0"/>
              </a:rPr>
              <a:pPr/>
              <a:t>19</a:t>
            </a:fld>
            <a:endParaRPr lang="el-GR" altLang="el-GR">
              <a:latin typeface="Tahoma"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Τίτλος 1"/>
          <p:cNvSpPr>
            <a:spLocks noGrp="1"/>
          </p:cNvSpPr>
          <p:nvPr>
            <p:ph type="title"/>
          </p:nvPr>
        </p:nvSpPr>
        <p:spPr>
          <a:xfrm>
            <a:off x="1028700" y="406400"/>
            <a:ext cx="6646863" cy="501650"/>
          </a:xfrm>
        </p:spPr>
        <p:txBody>
          <a:bodyPr/>
          <a:lstStyle/>
          <a:p>
            <a:pPr algn="ctr" eaLnBrk="1" hangingPunct="1"/>
            <a:r>
              <a:rPr lang="en-US" altLang="el-GR" sz="2800" smtClean="0"/>
              <a:t>Public service</a:t>
            </a:r>
          </a:p>
        </p:txBody>
      </p:sp>
      <p:sp>
        <p:nvSpPr>
          <p:cNvPr id="10243" name="Θέση περιεχομένου 2"/>
          <p:cNvSpPr>
            <a:spLocks noGrp="1"/>
          </p:cNvSpPr>
          <p:nvPr>
            <p:ph idx="1"/>
          </p:nvPr>
        </p:nvSpPr>
        <p:spPr>
          <a:xfrm>
            <a:off x="827088" y="981075"/>
            <a:ext cx="7346950" cy="4929188"/>
          </a:xfrm>
        </p:spPr>
        <p:txBody>
          <a:bodyPr/>
          <a:lstStyle/>
          <a:p>
            <a:pPr eaLnBrk="1" hangingPunct="1"/>
            <a:endParaRPr lang="en-US" altLang="el-GR" sz="2400" smtClean="0"/>
          </a:p>
          <a:p>
            <a:pPr eaLnBrk="1" hangingPunct="1"/>
            <a:r>
              <a:rPr lang="en-US" altLang="el-GR" sz="2400" smtClean="0"/>
              <a:t>Public service:</a:t>
            </a:r>
          </a:p>
          <a:p>
            <a:pPr lvl="1" eaLnBrk="1" hangingPunct="1"/>
            <a:r>
              <a:rPr lang="en-US" altLang="el-GR" sz="1800" smtClean="0"/>
              <a:t>activities of particular importance and </a:t>
            </a:r>
          </a:p>
          <a:p>
            <a:pPr lvl="1" eaLnBrk="1" hangingPunct="1"/>
            <a:r>
              <a:rPr lang="en-US" altLang="el-GR" sz="1800" smtClean="0"/>
              <a:t>that would not be supplied if there was no public intervention</a:t>
            </a:r>
          </a:p>
          <a:p>
            <a:pPr eaLnBrk="1" hangingPunct="1"/>
            <a:r>
              <a:rPr lang="en-US" altLang="el-GR" sz="2400" smtClean="0"/>
              <a:t>Who is the end user of a Public Service?</a:t>
            </a:r>
          </a:p>
          <a:p>
            <a:pPr lvl="1" eaLnBrk="1" hangingPunct="1"/>
            <a:r>
              <a:rPr lang="en-US" altLang="el-GR" sz="1800" smtClean="0"/>
              <a:t>Citizen;</a:t>
            </a:r>
          </a:p>
          <a:p>
            <a:pPr lvl="1" eaLnBrk="1" hangingPunct="1"/>
            <a:r>
              <a:rPr lang="en-US" altLang="el-GR" sz="1800" smtClean="0"/>
              <a:t>Business;</a:t>
            </a:r>
          </a:p>
          <a:p>
            <a:pPr lvl="1" eaLnBrk="1" hangingPunct="1"/>
            <a:r>
              <a:rPr lang="en-US" altLang="el-GR" sz="1800" smtClean="0"/>
              <a:t>Administration;</a:t>
            </a:r>
            <a:endParaRPr lang="el-GR" altLang="el-GR" sz="1800" smtClean="0"/>
          </a:p>
          <a:p>
            <a:pPr lvl="1" eaLnBrk="1" hangingPunct="1"/>
            <a:endParaRPr lang="en-US" altLang="el-GR" sz="1400" smtClean="0"/>
          </a:p>
          <a:p>
            <a:pPr lvl="1" eaLnBrk="1" hangingPunct="1"/>
            <a:endParaRPr lang="el-GR" altLang="el-GR" sz="180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Τίτλος 1"/>
          <p:cNvSpPr>
            <a:spLocks noGrp="1"/>
          </p:cNvSpPr>
          <p:nvPr>
            <p:ph type="title"/>
          </p:nvPr>
        </p:nvSpPr>
        <p:spPr>
          <a:xfrm>
            <a:off x="1028700" y="406400"/>
            <a:ext cx="6646863" cy="1485900"/>
          </a:xfrm>
        </p:spPr>
        <p:txBody>
          <a:bodyPr/>
          <a:lstStyle/>
          <a:p>
            <a:pPr algn="ctr" eaLnBrk="1" hangingPunct="1"/>
            <a:r>
              <a:rPr lang="en-US" altLang="el-GR" smtClean="0"/>
              <a:t>Assessment - Maturity Scoring </a:t>
            </a:r>
            <a:br>
              <a:rPr lang="en-US" altLang="el-GR" smtClean="0"/>
            </a:br>
            <a:r>
              <a:rPr lang="en-US" altLang="el-GR" smtClean="0"/>
              <a:t>Service Provisioning</a:t>
            </a:r>
            <a:endParaRPr lang="el-GR" altLang="el-GR" smtClean="0"/>
          </a:p>
        </p:txBody>
      </p:sp>
      <p:pic>
        <p:nvPicPr>
          <p:cNvPr id="28675" name="Picture 2"/>
          <p:cNvPicPr>
            <a:picLocks noGrp="1" noChangeAspect="1" noChangeArrowheads="1"/>
          </p:cNvPicPr>
          <p:nvPr>
            <p:ph idx="1"/>
          </p:nvPr>
        </p:nvPicPr>
        <p:blipFill>
          <a:blip r:embed="rId2" cstate="print"/>
          <a:srcRect/>
          <a:stretch>
            <a:fillRect/>
          </a:stretch>
        </p:blipFill>
        <p:spPr>
          <a:xfrm>
            <a:off x="844550" y="1484313"/>
            <a:ext cx="6746875" cy="4383087"/>
          </a:xfrm>
          <a:noFill/>
        </p:spPr>
      </p:pic>
      <p:sp>
        <p:nvSpPr>
          <p:cNvPr id="28676" name="Θέση αριθμού διαφάνειας 3"/>
          <p:cNvSpPr>
            <a:spLocks noGrp="1"/>
          </p:cNvSpPr>
          <p:nvPr>
            <p:ph type="sldNum" sz="quarter" idx="4294967295"/>
          </p:nvPr>
        </p:nvSpPr>
        <p:spPr bwMode="auto">
          <a:xfrm>
            <a:off x="8362950" y="6165850"/>
            <a:ext cx="698500" cy="404813"/>
          </a:xfrm>
          <a:prstGeom prst="rect">
            <a:avLst/>
          </a:prstGeom>
          <a:noFill/>
          <a:ln>
            <a:miter lim="800000"/>
            <a:headEnd/>
            <a:tailEnd/>
          </a:ln>
        </p:spPr>
        <p:txBody>
          <a:bodyPr/>
          <a:lstStyle/>
          <a:p>
            <a:fld id="{4D29DCA5-AB87-40CC-8A50-7E52E565B485}" type="slidenum">
              <a:rPr lang="el-GR" altLang="el-GR">
                <a:latin typeface="Tahoma" pitchFamily="34" charset="0"/>
              </a:rPr>
              <a:pPr/>
              <a:t>20</a:t>
            </a:fld>
            <a:endParaRPr lang="el-GR" altLang="el-GR">
              <a:latin typeface="Tahoma"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Τίτλος 1"/>
          <p:cNvSpPr>
            <a:spLocks noGrp="1"/>
          </p:cNvSpPr>
          <p:nvPr>
            <p:ph type="title"/>
          </p:nvPr>
        </p:nvSpPr>
        <p:spPr>
          <a:xfrm>
            <a:off x="1028700" y="406400"/>
            <a:ext cx="6646863" cy="935038"/>
          </a:xfrm>
        </p:spPr>
        <p:txBody>
          <a:bodyPr/>
          <a:lstStyle/>
          <a:p>
            <a:pPr eaLnBrk="1" hangingPunct="1"/>
            <a:r>
              <a:rPr lang="en-US" altLang="el-GR" smtClean="0"/>
              <a:t>Assessment - Maturity Scoring </a:t>
            </a:r>
            <a:endParaRPr lang="el-GR" altLang="el-GR" smtClean="0"/>
          </a:p>
        </p:txBody>
      </p:sp>
      <p:sp>
        <p:nvSpPr>
          <p:cNvPr id="29699" name="Θέση περιεχομένου 2"/>
          <p:cNvSpPr>
            <a:spLocks noGrp="1"/>
          </p:cNvSpPr>
          <p:nvPr>
            <p:ph idx="1"/>
          </p:nvPr>
        </p:nvSpPr>
        <p:spPr>
          <a:xfrm>
            <a:off x="900113" y="1844675"/>
            <a:ext cx="7559675" cy="4022725"/>
          </a:xfrm>
        </p:spPr>
        <p:txBody>
          <a:bodyPr/>
          <a:lstStyle/>
          <a:p>
            <a:pPr eaLnBrk="1" hangingPunct="1"/>
            <a:r>
              <a:rPr lang="en-US" altLang="el-GR" sz="2000" smtClean="0"/>
              <a:t>Step 1: Weighting of the Interoperability Attributes</a:t>
            </a:r>
          </a:p>
          <a:p>
            <a:pPr eaLnBrk="1" hangingPunct="1"/>
            <a:r>
              <a:rPr lang="en-US" altLang="el-GR" sz="2000" smtClean="0"/>
              <a:t>Step 2: Mapping answers to maturity levels</a:t>
            </a:r>
          </a:p>
          <a:p>
            <a:pPr eaLnBrk="1" hangingPunct="1"/>
            <a:r>
              <a:rPr lang="en-US" altLang="el-GR" sz="2000" smtClean="0"/>
              <a:t>Step 3: Calculating the scoring</a:t>
            </a:r>
          </a:p>
        </p:txBody>
      </p:sp>
      <p:sp>
        <p:nvSpPr>
          <p:cNvPr id="29700" name="Θέση αριθμού διαφάνειας 3"/>
          <p:cNvSpPr>
            <a:spLocks noGrp="1"/>
          </p:cNvSpPr>
          <p:nvPr>
            <p:ph type="sldNum" sz="quarter" idx="4294967295"/>
          </p:nvPr>
        </p:nvSpPr>
        <p:spPr bwMode="auto">
          <a:xfrm>
            <a:off x="8362950" y="6165850"/>
            <a:ext cx="698500" cy="404813"/>
          </a:xfrm>
          <a:prstGeom prst="rect">
            <a:avLst/>
          </a:prstGeom>
          <a:noFill/>
          <a:ln>
            <a:miter lim="800000"/>
            <a:headEnd/>
            <a:tailEnd/>
          </a:ln>
        </p:spPr>
        <p:txBody>
          <a:bodyPr/>
          <a:lstStyle/>
          <a:p>
            <a:fld id="{3073FE03-5321-4BAB-B29E-EED3BF3B2AFB}" type="slidenum">
              <a:rPr lang="el-GR" altLang="el-GR">
                <a:latin typeface="Tahoma" pitchFamily="34" charset="0"/>
              </a:rPr>
              <a:pPr/>
              <a:t>21</a:t>
            </a:fld>
            <a:endParaRPr lang="el-GR" altLang="el-GR">
              <a:latin typeface="Tahoma"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Τίτλος 1"/>
          <p:cNvSpPr>
            <a:spLocks noGrp="1"/>
          </p:cNvSpPr>
          <p:nvPr>
            <p:ph type="title"/>
          </p:nvPr>
        </p:nvSpPr>
        <p:spPr>
          <a:xfrm>
            <a:off x="1116013" y="406400"/>
            <a:ext cx="6559550" cy="790575"/>
          </a:xfrm>
        </p:spPr>
        <p:txBody>
          <a:bodyPr/>
          <a:lstStyle/>
          <a:p>
            <a:pPr algn="ctr"/>
            <a:r>
              <a:rPr lang="en-US" altLang="el-GR" smtClean="0"/>
              <a:t>Define a public service – rules </a:t>
            </a:r>
            <a:endParaRPr lang="el-GR" altLang="el-GR" smtClean="0"/>
          </a:p>
        </p:txBody>
      </p:sp>
      <p:sp>
        <p:nvSpPr>
          <p:cNvPr id="30723" name="Θέση περιεχομένου 2"/>
          <p:cNvSpPr>
            <a:spLocks noGrp="1"/>
          </p:cNvSpPr>
          <p:nvPr>
            <p:ph idx="1"/>
          </p:nvPr>
        </p:nvSpPr>
        <p:spPr>
          <a:xfrm>
            <a:off x="900113" y="1844675"/>
            <a:ext cx="7559675" cy="4022725"/>
          </a:xfrm>
        </p:spPr>
        <p:txBody>
          <a:bodyPr/>
          <a:lstStyle/>
          <a:p>
            <a:r>
              <a:rPr lang="en-US" altLang="el-GR" sz="2000" smtClean="0"/>
              <a:t>The public service has a single service outcome / public decision. </a:t>
            </a:r>
          </a:p>
          <a:p>
            <a:pPr lvl="1"/>
            <a:r>
              <a:rPr lang="en-US" altLang="el-GR" sz="2000" smtClean="0"/>
              <a:t>Multiple service outcomes are recognized? -&gt; multiple public services need to be defined and assessed separately through the IMM; </a:t>
            </a:r>
          </a:p>
          <a:p>
            <a:r>
              <a:rPr lang="en-US" altLang="el-GR" sz="2000" smtClean="0"/>
              <a:t>The public service has a single service owner </a:t>
            </a:r>
          </a:p>
          <a:p>
            <a:pPr lvl="1"/>
            <a:r>
              <a:rPr lang="en-US" altLang="el-GR" sz="2000" smtClean="0"/>
              <a:t>Ownership of a service is distributed amongst multiple public administrations (e.g. multiple local administrations providing birth certificates)? -&gt; each service owner needs to conduct a separate assessment for their respective service</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Τίτλος 1"/>
          <p:cNvSpPr>
            <a:spLocks noGrp="1"/>
          </p:cNvSpPr>
          <p:nvPr>
            <p:ph type="title"/>
          </p:nvPr>
        </p:nvSpPr>
        <p:spPr>
          <a:xfrm>
            <a:off x="1187450" y="406400"/>
            <a:ext cx="6488113" cy="501650"/>
          </a:xfrm>
        </p:spPr>
        <p:txBody>
          <a:bodyPr/>
          <a:lstStyle/>
          <a:p>
            <a:r>
              <a:rPr lang="en-US" altLang="el-GR" smtClean="0"/>
              <a:t>Define a public service – rules </a:t>
            </a:r>
            <a:endParaRPr lang="el-GR" altLang="el-GR" smtClean="0"/>
          </a:p>
        </p:txBody>
      </p:sp>
      <p:sp>
        <p:nvSpPr>
          <p:cNvPr id="31747" name="Θέση περιεχομένου 2"/>
          <p:cNvSpPr>
            <a:spLocks noGrp="1"/>
          </p:cNvSpPr>
          <p:nvPr>
            <p:ph idx="1"/>
          </p:nvPr>
        </p:nvSpPr>
        <p:spPr>
          <a:xfrm>
            <a:off x="900113" y="1268413"/>
            <a:ext cx="7559675" cy="4598987"/>
          </a:xfrm>
        </p:spPr>
        <p:txBody>
          <a:bodyPr/>
          <a:lstStyle/>
          <a:p>
            <a:r>
              <a:rPr lang="en-US" altLang="el-GR" sz="2000" smtClean="0"/>
              <a:t>The public service has a single primary end user group: citizens, business and other public administrations. </a:t>
            </a:r>
          </a:p>
          <a:p>
            <a:pPr lvl="1"/>
            <a:r>
              <a:rPr lang="en-US" altLang="el-GR" sz="2000" smtClean="0"/>
              <a:t>Same public service is delivered to different types of end-user? -&gt; these services should be assessed separately from one another through the IMM</a:t>
            </a:r>
          </a:p>
          <a:p>
            <a:r>
              <a:rPr lang="en-US" altLang="el-GR" sz="2000" smtClean="0"/>
              <a:t>The public service has a visual end user interface. </a:t>
            </a:r>
          </a:p>
          <a:p>
            <a:pPr lvl="1"/>
            <a:r>
              <a:rPr lang="en-US" altLang="el-GR" sz="2000" smtClean="0"/>
              <a:t>IMM has been designed to evaluate services which are delivered to end users -&gt; it shall not be used to only assess pure machine-to-machine services, even though this would be theoretically feasible by omitting the assessment area of Service Delivery</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3"/>
          <p:cNvSpPr>
            <a:spLocks noGrp="1" noChangeArrowheads="1"/>
          </p:cNvSpPr>
          <p:nvPr>
            <p:ph type="body" idx="1"/>
          </p:nvPr>
        </p:nvSpPr>
        <p:spPr>
          <a:xfrm>
            <a:off x="1149350" y="2011363"/>
            <a:ext cx="6878638" cy="1130300"/>
          </a:xfrm>
        </p:spPr>
        <p:txBody>
          <a:bodyPr lIns="182562" tIns="46037" rIns="182562" bIns="46037"/>
          <a:lstStyle/>
          <a:p>
            <a:pPr marL="0" indent="0" algn="ctr">
              <a:buFont typeface="Wingdings" pitchFamily="2" charset="2"/>
              <a:buNone/>
            </a:pPr>
            <a:r>
              <a:rPr lang="en-US" b="1" smtClean="0">
                <a:solidFill>
                  <a:srgbClr val="0070C0"/>
                </a:solidFill>
              </a:rPr>
              <a:t>End of Section S3</a:t>
            </a:r>
            <a:r>
              <a:rPr lang="el-GR" b="1" smtClean="0">
                <a:solidFill>
                  <a:srgbClr val="0070C0"/>
                </a:solidFill>
              </a:rPr>
              <a:t> </a:t>
            </a:r>
          </a:p>
          <a:p>
            <a:pPr marL="0" indent="0" algn="ctr">
              <a:buFont typeface="Wingdings" pitchFamily="2" charset="2"/>
              <a:buNone/>
            </a:pPr>
            <a:endParaRPr lang="el-GR" smtClean="0"/>
          </a:p>
        </p:txBody>
      </p:sp>
    </p:spTree>
  </p:cSld>
  <p:clrMapOvr>
    <a:masterClrMapping/>
  </p:clrMapOvr>
  <p:transition spd="med">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1258888" y="404813"/>
            <a:ext cx="6713537" cy="982662"/>
          </a:xfrm>
        </p:spPr>
        <p:txBody>
          <a:bodyPr lIns="92075" tIns="46037" rIns="92075" bIns="46037" anchor="ctr"/>
          <a:lstStyle/>
          <a:p>
            <a:pPr algn="ctr"/>
            <a:r>
              <a:rPr lang="en-US" smtClean="0"/>
              <a:t>Funding</a:t>
            </a:r>
            <a:endParaRPr lang="el-GR" smtClean="0"/>
          </a:p>
        </p:txBody>
      </p:sp>
      <p:sp>
        <p:nvSpPr>
          <p:cNvPr id="2" name="Θέση περιεχομένου 1"/>
          <p:cNvSpPr>
            <a:spLocks noGrp="1"/>
          </p:cNvSpPr>
          <p:nvPr>
            <p:ph idx="1"/>
          </p:nvPr>
        </p:nvSpPr>
        <p:spPr>
          <a:xfrm>
            <a:off x="1149350" y="1700213"/>
            <a:ext cx="6878638" cy="3794125"/>
          </a:xfrm>
        </p:spPr>
        <p:txBody>
          <a:bodyPr/>
          <a:lstStyle/>
          <a:p>
            <a:pPr>
              <a:defRPr/>
            </a:pPr>
            <a:r>
              <a:rPr lang="en-US" sz="2000" dirty="0"/>
              <a:t>This training material has been developed in the context of the training actions of the National Centre of Public Administration and Local Government</a:t>
            </a:r>
            <a:r>
              <a:rPr lang="el-GR" sz="2000" dirty="0"/>
              <a:t>.</a:t>
            </a:r>
          </a:p>
          <a:p>
            <a:pPr>
              <a:defRPr/>
            </a:pPr>
            <a:r>
              <a:rPr lang="en-US" sz="2000" dirty="0"/>
              <a:t>The </a:t>
            </a:r>
            <a:r>
              <a:rPr lang="en-US" sz="2000" b="1" dirty="0" err="1"/>
              <a:t>SlideWiki</a:t>
            </a:r>
            <a:r>
              <a:rPr lang="en-US" sz="2000" b="1" dirty="0"/>
              <a:t> </a:t>
            </a:r>
            <a:r>
              <a:rPr lang="en-US" sz="2000" dirty="0"/>
              <a:t>project that belongs to the </a:t>
            </a:r>
            <a:r>
              <a:rPr lang="el-GR" sz="2000" dirty="0"/>
              <a:t>«</a:t>
            </a:r>
            <a:r>
              <a:rPr lang="en-US" sz="2000" dirty="0"/>
              <a:t>Large-scale pilots for collaborative </a:t>
            </a:r>
            <a:r>
              <a:rPr lang="en-US" sz="2000" dirty="0" err="1"/>
              <a:t>OpenCourseWare</a:t>
            </a:r>
            <a:r>
              <a:rPr lang="en-US" sz="2000" dirty="0"/>
              <a:t> authoring, multiplatform delivery and Learning Analytics</a:t>
            </a:r>
            <a:r>
              <a:rPr lang="el-GR" sz="2000" dirty="0"/>
              <a:t>» </a:t>
            </a:r>
            <a:r>
              <a:rPr lang="en-US" sz="2000" dirty="0"/>
              <a:t>has funded only the restructuring of the existing F2F Training material to an </a:t>
            </a:r>
            <a:r>
              <a:rPr lang="en-US" sz="2000" dirty="0" err="1"/>
              <a:t>opencourseware</a:t>
            </a:r>
            <a:r>
              <a:rPr lang="en-US" sz="2000" dirty="0"/>
              <a:t> version</a:t>
            </a:r>
            <a:r>
              <a:rPr lang="el-GR" sz="2000" dirty="0"/>
              <a:t>.</a:t>
            </a:r>
          </a:p>
          <a:p>
            <a:pPr>
              <a:defRPr/>
            </a:pPr>
            <a:r>
              <a:rPr lang="en-US" sz="2000" dirty="0"/>
              <a:t>The </a:t>
            </a:r>
            <a:r>
              <a:rPr lang="en-US" sz="2000" dirty="0" err="1"/>
              <a:t>SlideWiki</a:t>
            </a:r>
            <a:r>
              <a:rPr lang="en-US" sz="2000" dirty="0"/>
              <a:t> project is being implemented in the context of the European </a:t>
            </a:r>
            <a:r>
              <a:rPr lang="en-US" sz="2000" dirty="0" err="1"/>
              <a:t>Programme</a:t>
            </a:r>
            <a:r>
              <a:rPr lang="en-US" sz="2000" dirty="0"/>
              <a:t> </a:t>
            </a:r>
            <a:r>
              <a:rPr lang="el-GR" sz="2000" dirty="0"/>
              <a:t>«</a:t>
            </a:r>
            <a:r>
              <a:rPr lang="en-US" sz="2000" dirty="0"/>
              <a:t>Horizon 2020</a:t>
            </a:r>
            <a:r>
              <a:rPr lang="el-GR" sz="2000" dirty="0"/>
              <a:t>» </a:t>
            </a:r>
            <a:r>
              <a:rPr lang="en-US" sz="2000" dirty="0"/>
              <a:t>and it is being funded by European Union</a:t>
            </a:r>
            <a:r>
              <a:rPr lang="el-GR" sz="2000" dirty="0"/>
              <a:t>.</a:t>
            </a:r>
          </a:p>
          <a:p>
            <a:pPr marL="0" indent="0">
              <a:buFont typeface="Wingdings" pitchFamily="2" charset="2"/>
              <a:buNone/>
              <a:defRPr/>
            </a:pPr>
            <a:endParaRPr lang="el-GR" dirty="0"/>
          </a:p>
        </p:txBody>
      </p:sp>
    </p:spTree>
  </p:cSld>
  <p:clrMapOvr>
    <a:masterClrMapping/>
  </p:clrMapOvr>
  <p:transition spd="med">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body" idx="1"/>
          </p:nvPr>
        </p:nvSpPr>
        <p:spPr>
          <a:xfrm>
            <a:off x="1149350" y="1628775"/>
            <a:ext cx="6878638" cy="4176713"/>
          </a:xfrm>
        </p:spPr>
        <p:txBody>
          <a:bodyPr lIns="182562" tIns="46037" rIns="182562" bIns="46037"/>
          <a:lstStyle/>
          <a:p>
            <a:pPr marL="0" indent="0" algn="ctr">
              <a:buFont typeface="Wingdings" pitchFamily="2" charset="2"/>
              <a:buNone/>
              <a:defRPr/>
            </a:pPr>
            <a:r>
              <a:rPr lang="en-US" sz="3800" dirty="0">
                <a:solidFill>
                  <a:schemeClr val="tx2"/>
                </a:solidFill>
                <a:latin typeface="+mj-lt"/>
                <a:ea typeface="+mj-ea"/>
                <a:cs typeface="+mj-cs"/>
              </a:rPr>
              <a:t>Notes</a:t>
            </a:r>
            <a:endParaRPr lang="el-GR" sz="3800" dirty="0">
              <a:solidFill>
                <a:schemeClr val="tx2"/>
              </a:solidFill>
              <a:latin typeface="+mj-lt"/>
              <a:ea typeface="+mj-ea"/>
              <a:cs typeface="+mj-cs"/>
            </a:endParaRPr>
          </a:p>
        </p:txBody>
      </p:sp>
    </p:spTree>
  </p:cSld>
  <p:clrMapOvr>
    <a:masterClrMapping/>
  </p:clrMapOvr>
  <p:transition spd="med">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1258888" y="404813"/>
            <a:ext cx="6713537" cy="982662"/>
          </a:xfrm>
        </p:spPr>
        <p:txBody>
          <a:bodyPr lIns="92075" tIns="46037" rIns="92075" bIns="46037" anchor="ctr"/>
          <a:lstStyle/>
          <a:p>
            <a:pPr algn="ctr"/>
            <a:r>
              <a:rPr lang="en-US" smtClean="0"/>
              <a:t>Notes regarding the previous versions of the current work</a:t>
            </a:r>
            <a:endParaRPr lang="el-GR" smtClean="0"/>
          </a:p>
        </p:txBody>
      </p:sp>
      <p:sp>
        <p:nvSpPr>
          <p:cNvPr id="2" name="Θέση περιεχομένου 1"/>
          <p:cNvSpPr>
            <a:spLocks noGrp="1"/>
          </p:cNvSpPr>
          <p:nvPr>
            <p:ph idx="1"/>
          </p:nvPr>
        </p:nvSpPr>
        <p:spPr>
          <a:xfrm>
            <a:off x="1149350" y="1773238"/>
            <a:ext cx="6878638" cy="3794125"/>
          </a:xfrm>
        </p:spPr>
        <p:txBody>
          <a:bodyPr/>
          <a:lstStyle/>
          <a:p>
            <a:pPr>
              <a:defRPr/>
            </a:pPr>
            <a:r>
              <a:rPr lang="en-US" dirty="0"/>
              <a:t>The current version of the work is version 1</a:t>
            </a:r>
            <a:r>
              <a:rPr lang="el-GR" dirty="0"/>
              <a:t>.0. </a:t>
            </a:r>
          </a:p>
          <a:p>
            <a:pPr>
              <a:defRPr/>
            </a:pPr>
            <a:r>
              <a:rPr lang="en-US" dirty="0"/>
              <a:t>Previous versions are</a:t>
            </a:r>
            <a:r>
              <a:rPr lang="el-GR" dirty="0"/>
              <a:t>:</a:t>
            </a:r>
          </a:p>
          <a:p>
            <a:pPr lvl="1">
              <a:defRPr/>
            </a:pPr>
            <a:r>
              <a:rPr lang="en-US" dirty="0"/>
              <a:t>Version of </a:t>
            </a:r>
            <a:r>
              <a:rPr lang="en-US" sz="2000" dirty="0"/>
              <a:t>F2F Training material regarding Interoperability Maturity Assessment for Public Services </a:t>
            </a:r>
            <a:r>
              <a:rPr lang="en-US" dirty="0"/>
              <a:t>available </a:t>
            </a:r>
            <a:r>
              <a:rPr lang="en-US" dirty="0">
                <a:hlinkClick r:id="rId2"/>
              </a:rPr>
              <a:t>here</a:t>
            </a:r>
            <a:r>
              <a:rPr lang="el-GR" dirty="0"/>
              <a:t>. </a:t>
            </a:r>
          </a:p>
          <a:p>
            <a:pPr marL="0" indent="0">
              <a:buFont typeface="Wingdings" pitchFamily="2" charset="2"/>
              <a:buNone/>
              <a:defRPr/>
            </a:pPr>
            <a:endParaRPr lang="el-GR" sz="2000" dirty="0"/>
          </a:p>
          <a:p>
            <a:pPr marL="0" indent="0">
              <a:buFont typeface="Wingdings" pitchFamily="2" charset="2"/>
              <a:buNone/>
              <a:defRPr/>
            </a:pPr>
            <a:endParaRPr lang="el-GR" dirty="0"/>
          </a:p>
        </p:txBody>
      </p:sp>
    </p:spTree>
  </p:cSld>
  <p:clrMapOvr>
    <a:masterClrMapping/>
  </p:clrMapOvr>
  <p:transition spd="med">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1258888" y="404813"/>
            <a:ext cx="6713537" cy="982662"/>
          </a:xfrm>
        </p:spPr>
        <p:txBody>
          <a:bodyPr lIns="92075" tIns="46037" rIns="92075" bIns="46037" anchor="ctr"/>
          <a:lstStyle/>
          <a:p>
            <a:pPr algn="ctr"/>
            <a:r>
              <a:rPr lang="en-US" smtClean="0"/>
              <a:t>Notes Licensing</a:t>
            </a:r>
            <a:endParaRPr lang="el-GR" b="1" smtClean="0"/>
          </a:p>
        </p:txBody>
      </p:sp>
      <p:sp>
        <p:nvSpPr>
          <p:cNvPr id="36867" name="Θέση περιεχομένου 1"/>
          <p:cNvSpPr>
            <a:spLocks noGrp="1"/>
          </p:cNvSpPr>
          <p:nvPr>
            <p:ph idx="1"/>
          </p:nvPr>
        </p:nvSpPr>
        <p:spPr>
          <a:xfrm>
            <a:off x="1149350" y="1628775"/>
            <a:ext cx="6878638" cy="4176713"/>
          </a:xfrm>
        </p:spPr>
        <p:txBody>
          <a:bodyPr/>
          <a:lstStyle/>
          <a:p>
            <a:pPr marL="0" indent="0">
              <a:buFont typeface="Wingdings" pitchFamily="2" charset="2"/>
              <a:buNone/>
            </a:pPr>
            <a:endParaRPr lang="el-GR" sz="2000" smtClean="0"/>
          </a:p>
          <a:p>
            <a:pPr marL="0" indent="0">
              <a:buFont typeface="Wingdings" pitchFamily="2" charset="2"/>
              <a:buNone/>
            </a:pPr>
            <a:endParaRPr lang="el-GR" smtClean="0"/>
          </a:p>
        </p:txBody>
      </p:sp>
      <p:sp>
        <p:nvSpPr>
          <p:cNvPr id="36868" name="Θέση περιεχομένου 3"/>
          <p:cNvSpPr txBox="1">
            <a:spLocks/>
          </p:cNvSpPr>
          <p:nvPr/>
        </p:nvSpPr>
        <p:spPr bwMode="auto">
          <a:xfrm>
            <a:off x="893763" y="1866900"/>
            <a:ext cx="7356475" cy="4351338"/>
          </a:xfrm>
          <a:prstGeom prst="rect">
            <a:avLst/>
          </a:prstGeom>
          <a:noFill/>
          <a:ln w="9525">
            <a:noFill/>
            <a:miter lim="800000"/>
            <a:headEnd/>
            <a:tailEnd/>
          </a:ln>
        </p:spPr>
        <p:txBody>
          <a:bodyPr/>
          <a:lstStyle/>
          <a:p>
            <a:pPr marL="342900" indent="-342900" eaLnBrk="1" hangingPunct="1">
              <a:spcBef>
                <a:spcPct val="20000"/>
              </a:spcBef>
              <a:buClr>
                <a:schemeClr val="folHlink"/>
              </a:buClr>
              <a:buSzPct val="60000"/>
              <a:buFont typeface="Wingdings" pitchFamily="2" charset="2"/>
              <a:buChar char="n"/>
            </a:pPr>
            <a:r>
              <a:rPr lang="en-US" sz="2000">
                <a:latin typeface="Tahoma" pitchFamily="34" charset="0"/>
              </a:rPr>
              <a:t>The current training material is provided under the terms of use of the License </a:t>
            </a:r>
            <a:r>
              <a:rPr lang="el-GR" sz="2000">
                <a:latin typeface="Tahoma" pitchFamily="34" charset="0"/>
              </a:rPr>
              <a:t>Creative Commons </a:t>
            </a:r>
            <a:r>
              <a:rPr lang="fr-FR" sz="2000">
                <a:latin typeface="Tahoma" pitchFamily="34" charset="0"/>
              </a:rPr>
              <a:t>Attribution-NonCommercial 4.0 International (CC BY-NC 4.0) </a:t>
            </a:r>
            <a:r>
              <a:rPr lang="en-US" sz="2000">
                <a:latin typeface="Tahoma" pitchFamily="34" charset="0"/>
              </a:rPr>
              <a:t>or newer.</a:t>
            </a:r>
            <a:r>
              <a:rPr lang="fr-FR" sz="2000">
                <a:latin typeface="Tahoma" pitchFamily="34" charset="0"/>
              </a:rPr>
              <a:t> </a:t>
            </a:r>
            <a:endParaRPr lang="el-GR" sz="2000">
              <a:latin typeface="Tahoma" pitchFamily="34" charset="0"/>
            </a:endParaRPr>
          </a:p>
          <a:p>
            <a:pPr marL="342900" indent="-342900" eaLnBrk="1" hangingPunct="1">
              <a:spcBef>
                <a:spcPct val="20000"/>
              </a:spcBef>
              <a:buClr>
                <a:schemeClr val="folHlink"/>
              </a:buClr>
              <a:buSzPct val="60000"/>
              <a:buFont typeface="Wingdings" pitchFamily="2" charset="2"/>
              <a:buChar char="n"/>
            </a:pPr>
            <a:endParaRPr lang="en-US" sz="2000">
              <a:latin typeface="Tahoma" pitchFamily="34" charset="0"/>
            </a:endParaRPr>
          </a:p>
          <a:p>
            <a:pPr marL="342900" indent="-342900" eaLnBrk="1" hangingPunct="1">
              <a:spcBef>
                <a:spcPct val="20000"/>
              </a:spcBef>
              <a:buClr>
                <a:schemeClr val="folHlink"/>
              </a:buClr>
              <a:buSzPct val="60000"/>
              <a:buFont typeface="Wingdings" pitchFamily="2" charset="2"/>
              <a:buChar char="n"/>
            </a:pPr>
            <a:r>
              <a:rPr lang="en-US" sz="2000">
                <a:latin typeface="Tahoma" pitchFamily="34" charset="0"/>
              </a:rPr>
              <a:t>From this license is excluded the work from third parties e.g. photos, diagrams etc, that are included in this material and they are explicitly referred, including the terms of use from the third parties in the </a:t>
            </a:r>
            <a:r>
              <a:rPr lang="el-GR" sz="2000">
                <a:latin typeface="Tahoma" pitchFamily="34" charset="0"/>
              </a:rPr>
              <a:t>«</a:t>
            </a:r>
            <a:r>
              <a:rPr lang="en-US" sz="2000">
                <a:latin typeface="Tahoma" pitchFamily="34" charset="0"/>
              </a:rPr>
              <a:t>Note of Use of third parties work</a:t>
            </a:r>
            <a:r>
              <a:rPr lang="el-GR" sz="2000">
                <a:latin typeface="Tahoma" pitchFamily="34" charset="0"/>
              </a:rPr>
              <a:t>».</a:t>
            </a:r>
          </a:p>
        </p:txBody>
      </p:sp>
      <p:pic>
        <p:nvPicPr>
          <p:cNvPr id="36869" name="Εικόνα 5"/>
          <p:cNvPicPr>
            <a:picLocks noChangeAspect="1"/>
          </p:cNvPicPr>
          <p:nvPr/>
        </p:nvPicPr>
        <p:blipFill>
          <a:blip r:embed="rId2" cstate="print"/>
          <a:srcRect/>
          <a:stretch>
            <a:fillRect/>
          </a:stretch>
        </p:blipFill>
        <p:spPr bwMode="auto">
          <a:xfrm>
            <a:off x="3429000" y="5176838"/>
            <a:ext cx="2286000" cy="838200"/>
          </a:xfrm>
          <a:prstGeom prst="rect">
            <a:avLst/>
          </a:prstGeom>
          <a:noFill/>
          <a:ln w="9525">
            <a:noFill/>
            <a:miter lim="800000"/>
            <a:headEnd/>
            <a:tailEnd/>
          </a:ln>
        </p:spPr>
      </p:pic>
    </p:spTree>
  </p:cSld>
  <p:clrMapOvr>
    <a:masterClrMapping/>
  </p:clrMapOvr>
  <p:transition spd="med">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1258888" y="404813"/>
            <a:ext cx="6713537" cy="982662"/>
          </a:xfrm>
        </p:spPr>
        <p:txBody>
          <a:bodyPr lIns="92075" tIns="46037" rIns="92075" bIns="46037" anchor="ctr"/>
          <a:lstStyle/>
          <a:p>
            <a:pPr algn="ctr"/>
            <a:r>
              <a:rPr lang="en-US" smtClean="0"/>
              <a:t>Maintenance Notes</a:t>
            </a:r>
            <a:endParaRPr lang="el-GR" b="1" smtClean="0"/>
          </a:p>
        </p:txBody>
      </p:sp>
      <p:sp>
        <p:nvSpPr>
          <p:cNvPr id="37891" name="Θέση περιεχομένου 1"/>
          <p:cNvSpPr>
            <a:spLocks noGrp="1"/>
          </p:cNvSpPr>
          <p:nvPr>
            <p:ph idx="1"/>
          </p:nvPr>
        </p:nvSpPr>
        <p:spPr>
          <a:xfrm>
            <a:off x="1149350" y="1628775"/>
            <a:ext cx="6878638" cy="4176713"/>
          </a:xfrm>
        </p:spPr>
        <p:txBody>
          <a:bodyPr/>
          <a:lstStyle/>
          <a:p>
            <a:pPr marL="0" indent="0">
              <a:buFont typeface="Wingdings" pitchFamily="2" charset="2"/>
              <a:buNone/>
            </a:pPr>
            <a:endParaRPr lang="el-GR" sz="2000" smtClean="0"/>
          </a:p>
          <a:p>
            <a:pPr marL="0" indent="0">
              <a:buFont typeface="Wingdings" pitchFamily="2" charset="2"/>
              <a:buNone/>
            </a:pPr>
            <a:endParaRPr lang="el-GR" smtClean="0"/>
          </a:p>
        </p:txBody>
      </p:sp>
      <p:sp>
        <p:nvSpPr>
          <p:cNvPr id="37892" name="Θέση περιεχομένου 3"/>
          <p:cNvSpPr txBox="1">
            <a:spLocks/>
          </p:cNvSpPr>
          <p:nvPr/>
        </p:nvSpPr>
        <p:spPr bwMode="auto">
          <a:xfrm>
            <a:off x="893763" y="1866900"/>
            <a:ext cx="7356475" cy="4351338"/>
          </a:xfrm>
          <a:prstGeom prst="rect">
            <a:avLst/>
          </a:prstGeom>
          <a:noFill/>
          <a:ln w="9525">
            <a:noFill/>
            <a:miter lim="800000"/>
            <a:headEnd/>
            <a:tailEnd/>
          </a:ln>
        </p:spPr>
        <p:txBody>
          <a:bodyPr/>
          <a:lstStyle/>
          <a:p>
            <a:pPr marL="342900" indent="-342900" eaLnBrk="1" hangingPunct="1">
              <a:spcBef>
                <a:spcPct val="20000"/>
              </a:spcBef>
              <a:buClr>
                <a:schemeClr val="folHlink"/>
              </a:buClr>
              <a:buSzPct val="60000"/>
              <a:buFont typeface="Wingdings" pitchFamily="2" charset="2"/>
              <a:buChar char="n"/>
            </a:pPr>
            <a:endParaRPr lang="el-GR" sz="2000">
              <a:latin typeface="Tahoma" pitchFamily="34" charset="0"/>
            </a:endParaRPr>
          </a:p>
        </p:txBody>
      </p:sp>
      <p:sp>
        <p:nvSpPr>
          <p:cNvPr id="37893" name="Θέση περιεχομένου 3"/>
          <p:cNvSpPr txBox="1">
            <a:spLocks/>
          </p:cNvSpPr>
          <p:nvPr/>
        </p:nvSpPr>
        <p:spPr bwMode="auto">
          <a:xfrm>
            <a:off x="1046163" y="2019300"/>
            <a:ext cx="7356475" cy="2994025"/>
          </a:xfrm>
          <a:prstGeom prst="rect">
            <a:avLst/>
          </a:prstGeom>
          <a:noFill/>
          <a:ln w="9525">
            <a:noFill/>
            <a:miter lim="800000"/>
            <a:headEnd/>
            <a:tailEnd/>
          </a:ln>
        </p:spPr>
        <p:txBody>
          <a:bodyPr/>
          <a:lstStyle/>
          <a:p>
            <a:pPr marL="342900" indent="-342900" eaLnBrk="1" hangingPunct="1">
              <a:spcBef>
                <a:spcPct val="20000"/>
              </a:spcBef>
              <a:buClr>
                <a:schemeClr val="folHlink"/>
              </a:buClr>
              <a:buSzPct val="60000"/>
              <a:buFont typeface="Wingdings" pitchFamily="2" charset="2"/>
              <a:buChar char="n"/>
            </a:pPr>
            <a:r>
              <a:rPr lang="en-US" sz="2000">
                <a:latin typeface="Tahoma" pitchFamily="34" charset="0"/>
              </a:rPr>
              <a:t>Any copy, redistribute, remix or transform build on this material should contain</a:t>
            </a:r>
            <a:r>
              <a:rPr lang="el-GR" sz="2000">
                <a:latin typeface="Tahoma" pitchFamily="34" charset="0"/>
              </a:rPr>
              <a:t>:</a:t>
            </a:r>
          </a:p>
          <a:p>
            <a:pPr marL="742950" lvl="1" indent="-285750" eaLnBrk="1" hangingPunct="1">
              <a:spcBef>
                <a:spcPct val="20000"/>
              </a:spcBef>
              <a:buClr>
                <a:schemeClr val="hlink"/>
              </a:buClr>
              <a:buSzPct val="55000"/>
              <a:buFont typeface="Wingdings" pitchFamily="2" charset="2"/>
              <a:buChar char="n"/>
            </a:pPr>
            <a:r>
              <a:rPr lang="en-US" sz="2000">
                <a:latin typeface="Tahoma" pitchFamily="34" charset="0"/>
              </a:rPr>
              <a:t>The appropriate credit</a:t>
            </a:r>
            <a:endParaRPr lang="el-GR" sz="2000">
              <a:latin typeface="Tahoma" pitchFamily="34" charset="0"/>
            </a:endParaRPr>
          </a:p>
          <a:p>
            <a:pPr marL="742950" lvl="1" indent="-285750" eaLnBrk="1" hangingPunct="1">
              <a:spcBef>
                <a:spcPct val="20000"/>
              </a:spcBef>
              <a:buClr>
                <a:schemeClr val="hlink"/>
              </a:buClr>
              <a:buSzPct val="55000"/>
              <a:buFont typeface="Wingdings" pitchFamily="2" charset="2"/>
              <a:buChar char="n"/>
            </a:pPr>
            <a:r>
              <a:rPr lang="en-US" sz="2000">
                <a:latin typeface="Tahoma" pitchFamily="34" charset="0"/>
              </a:rPr>
              <a:t>The licensing note</a:t>
            </a:r>
            <a:endParaRPr lang="el-GR" sz="2000">
              <a:latin typeface="Tahoma" pitchFamily="34" charset="0"/>
            </a:endParaRPr>
          </a:p>
          <a:p>
            <a:pPr marL="742950" lvl="1" indent="-285750" eaLnBrk="1" hangingPunct="1">
              <a:spcBef>
                <a:spcPct val="20000"/>
              </a:spcBef>
              <a:buClr>
                <a:schemeClr val="hlink"/>
              </a:buClr>
              <a:buSzPct val="55000"/>
              <a:buFont typeface="Wingdings" pitchFamily="2" charset="2"/>
              <a:buChar char="n"/>
            </a:pPr>
            <a:r>
              <a:rPr lang="en-US" sz="2000">
                <a:latin typeface="Tahoma" pitchFamily="34" charset="0"/>
              </a:rPr>
              <a:t>The declaration of the maintenance note</a:t>
            </a:r>
            <a:endParaRPr lang="el-GR" sz="2000">
              <a:latin typeface="Tahoma" pitchFamily="34" charset="0"/>
            </a:endParaRPr>
          </a:p>
          <a:p>
            <a:pPr marL="742950" lvl="1" indent="-285750" eaLnBrk="1" hangingPunct="1">
              <a:spcBef>
                <a:spcPct val="20000"/>
              </a:spcBef>
              <a:buClr>
                <a:schemeClr val="hlink"/>
              </a:buClr>
              <a:buSzPct val="55000"/>
              <a:buFont typeface="Wingdings" pitchFamily="2" charset="2"/>
              <a:buChar char="n"/>
            </a:pPr>
            <a:r>
              <a:rPr lang="en-US" sz="2000">
                <a:latin typeface="Tahoma" pitchFamily="34" charset="0"/>
              </a:rPr>
              <a:t>The note for the use of third parties work (if applicable)</a:t>
            </a:r>
            <a:endParaRPr lang="el-GR" sz="2000">
              <a:latin typeface="Tahoma" pitchFamily="34" charset="0"/>
            </a:endParaRPr>
          </a:p>
          <a:p>
            <a:pPr marL="342900" indent="-342900" eaLnBrk="1" hangingPunct="1">
              <a:spcBef>
                <a:spcPct val="20000"/>
              </a:spcBef>
              <a:buClr>
                <a:schemeClr val="folHlink"/>
              </a:buClr>
              <a:buSzPct val="60000"/>
              <a:buFont typeface="Wingdings" pitchFamily="2" charset="2"/>
              <a:buChar char="n"/>
            </a:pPr>
            <a:r>
              <a:rPr lang="en-US" sz="2000">
                <a:latin typeface="Tahoma" pitchFamily="34" charset="0"/>
              </a:rPr>
              <a:t>including the relevant links to material and the above mentioned notes.</a:t>
            </a:r>
            <a:endParaRPr lang="el-GR" sz="3200">
              <a:latin typeface="Tahoma" pitchFamily="34" charset="0"/>
            </a:endParaRPr>
          </a:p>
        </p:txBody>
      </p:sp>
    </p:spTree>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xfrm>
            <a:off x="1028700" y="260350"/>
            <a:ext cx="6646863" cy="865188"/>
          </a:xfrm>
        </p:spPr>
        <p:txBody>
          <a:bodyPr/>
          <a:lstStyle/>
          <a:p>
            <a:pPr algn="ctr" eaLnBrk="1" hangingPunct="1"/>
            <a:r>
              <a:rPr lang="en-US" altLang="el-GR" sz="2400" b="1" smtClean="0"/>
              <a:t>IMM mainly focuses on Public Services that interact with the user!!!! </a:t>
            </a:r>
            <a:endParaRPr lang="el-GR" altLang="el-GR" sz="2400" b="1" smtClean="0"/>
          </a:p>
        </p:txBody>
      </p:sp>
      <p:sp>
        <p:nvSpPr>
          <p:cNvPr id="11267" name="Θέση αριθμού διαφάνειας 4"/>
          <p:cNvSpPr>
            <a:spLocks noGrp="1"/>
          </p:cNvSpPr>
          <p:nvPr>
            <p:ph type="sldNum" sz="quarter" idx="4294967295"/>
          </p:nvPr>
        </p:nvSpPr>
        <p:spPr bwMode="auto">
          <a:xfrm>
            <a:off x="8362950" y="6165850"/>
            <a:ext cx="698500" cy="404813"/>
          </a:xfrm>
          <a:prstGeom prst="rect">
            <a:avLst/>
          </a:prstGeom>
          <a:noFill/>
          <a:ln>
            <a:miter lim="800000"/>
            <a:headEnd/>
            <a:tailEnd/>
          </a:ln>
        </p:spPr>
        <p:txBody>
          <a:bodyPr/>
          <a:lstStyle/>
          <a:p>
            <a:fld id="{14A1163E-BEAC-4634-BB80-7B20A0A6C86D}" type="slidenum">
              <a:rPr lang="el-GR" altLang="el-GR">
                <a:latin typeface="Tahoma" pitchFamily="34" charset="0"/>
              </a:rPr>
              <a:pPr/>
              <a:t>3</a:t>
            </a:fld>
            <a:endParaRPr lang="el-GR" altLang="el-GR">
              <a:latin typeface="Tahoma" pitchFamily="34" charset="0"/>
            </a:endParaRPr>
          </a:p>
        </p:txBody>
      </p:sp>
      <p:sp>
        <p:nvSpPr>
          <p:cNvPr id="11268" name="Rectangle 3"/>
          <p:cNvSpPr>
            <a:spLocks noChangeArrowheads="1"/>
          </p:cNvSpPr>
          <p:nvPr/>
        </p:nvSpPr>
        <p:spPr bwMode="auto">
          <a:xfrm>
            <a:off x="3276600" y="3357563"/>
            <a:ext cx="2333625" cy="863600"/>
          </a:xfrm>
          <a:prstGeom prst="rect">
            <a:avLst/>
          </a:prstGeom>
          <a:solidFill>
            <a:srgbClr val="3399FF"/>
          </a:solidFill>
          <a:ln w="76200" cap="sq">
            <a:solidFill>
              <a:schemeClr val="tx1"/>
            </a:solidFill>
            <a:miter lim="800000"/>
            <a:headEnd type="none" w="sm" len="sm"/>
            <a:tailEnd type="none" w="sm" len="sm"/>
          </a:ln>
        </p:spPr>
        <p:txBody>
          <a:bodyPr wrap="none" anchor="ctr"/>
          <a:lstStyle/>
          <a:p>
            <a:pPr algn="ctr" eaLnBrk="1" hangingPunct="1"/>
            <a:r>
              <a:rPr lang="en-US" altLang="el-GR" sz="1400" b="1">
                <a:solidFill>
                  <a:schemeClr val="bg1"/>
                </a:solidFill>
                <a:latin typeface="Arial" charset="0"/>
              </a:rPr>
              <a:t>Process Steps</a:t>
            </a:r>
            <a:endParaRPr lang="el-GR" altLang="el-GR" sz="1400" b="1">
              <a:solidFill>
                <a:schemeClr val="bg1"/>
              </a:solidFill>
              <a:latin typeface="Arial" charset="0"/>
            </a:endParaRPr>
          </a:p>
        </p:txBody>
      </p:sp>
      <p:sp>
        <p:nvSpPr>
          <p:cNvPr id="11269" name="Rectangle 4"/>
          <p:cNvSpPr>
            <a:spLocks noChangeArrowheads="1"/>
          </p:cNvSpPr>
          <p:nvPr/>
        </p:nvSpPr>
        <p:spPr bwMode="auto">
          <a:xfrm>
            <a:off x="6156325" y="2997200"/>
            <a:ext cx="1136650" cy="1439863"/>
          </a:xfrm>
          <a:prstGeom prst="rect">
            <a:avLst/>
          </a:prstGeom>
          <a:solidFill>
            <a:schemeClr val="accent2"/>
          </a:solidFill>
          <a:ln w="38100" cap="sq">
            <a:solidFill>
              <a:schemeClr val="tx1"/>
            </a:solidFill>
            <a:miter lim="800000"/>
            <a:headEnd type="none" w="sm" len="sm"/>
            <a:tailEnd type="none" w="sm" len="sm"/>
          </a:ln>
        </p:spPr>
        <p:txBody>
          <a:bodyPr wrap="none" anchor="ctr"/>
          <a:lstStyle/>
          <a:p>
            <a:pPr algn="ctr" eaLnBrk="1" hangingPunct="1"/>
            <a:r>
              <a:rPr lang="en-US" altLang="el-GR" sz="1400" b="1" u="sng">
                <a:solidFill>
                  <a:schemeClr val="hlink"/>
                </a:solidFill>
                <a:latin typeface="Arial" charset="0"/>
              </a:rPr>
              <a:t>Outcome</a:t>
            </a:r>
            <a:endParaRPr lang="el-GR" altLang="el-GR" sz="1400" b="1" u="sng">
              <a:solidFill>
                <a:schemeClr val="hlink"/>
              </a:solidFill>
              <a:latin typeface="Arial" charset="0"/>
            </a:endParaRPr>
          </a:p>
          <a:p>
            <a:pPr algn="ctr" eaLnBrk="1" hangingPunct="1">
              <a:buFontTx/>
              <a:buChar char="•"/>
            </a:pPr>
            <a:r>
              <a:rPr lang="en-US" altLang="el-GR" sz="1400" b="1">
                <a:solidFill>
                  <a:schemeClr val="bg2"/>
                </a:solidFill>
                <a:latin typeface="Arial" charset="0"/>
              </a:rPr>
              <a:t>Public </a:t>
            </a:r>
          </a:p>
          <a:p>
            <a:pPr algn="ctr" eaLnBrk="1" hangingPunct="1">
              <a:buFontTx/>
              <a:buChar char="•"/>
            </a:pPr>
            <a:r>
              <a:rPr lang="en-US" altLang="el-GR" sz="1400" b="1">
                <a:solidFill>
                  <a:schemeClr val="bg2"/>
                </a:solidFill>
                <a:latin typeface="Arial" charset="0"/>
              </a:rPr>
              <a:t>Decision</a:t>
            </a:r>
            <a:endParaRPr lang="el-GR" altLang="el-GR" sz="1400" b="1">
              <a:solidFill>
                <a:schemeClr val="bg2"/>
              </a:solidFill>
              <a:latin typeface="Arial" charset="0"/>
            </a:endParaRPr>
          </a:p>
        </p:txBody>
      </p:sp>
      <p:sp>
        <p:nvSpPr>
          <p:cNvPr id="11270" name="Rectangle 5"/>
          <p:cNvSpPr>
            <a:spLocks noChangeArrowheads="1"/>
          </p:cNvSpPr>
          <p:nvPr/>
        </p:nvSpPr>
        <p:spPr bwMode="auto">
          <a:xfrm>
            <a:off x="1476375" y="3213100"/>
            <a:ext cx="1136650" cy="1368425"/>
          </a:xfrm>
          <a:prstGeom prst="rect">
            <a:avLst/>
          </a:prstGeom>
          <a:solidFill>
            <a:schemeClr val="accent2"/>
          </a:solidFill>
          <a:ln w="38100" cap="sq">
            <a:solidFill>
              <a:schemeClr val="tx1"/>
            </a:solidFill>
            <a:miter lim="800000"/>
            <a:headEnd type="none" w="sm" len="sm"/>
            <a:tailEnd type="none" w="sm" len="sm"/>
          </a:ln>
        </p:spPr>
        <p:txBody>
          <a:bodyPr wrap="none" anchor="ctr"/>
          <a:lstStyle/>
          <a:p>
            <a:pPr algn="ctr" eaLnBrk="1" hangingPunct="1"/>
            <a:r>
              <a:rPr lang="en-US" altLang="el-GR" sz="1400" b="1" u="sng">
                <a:solidFill>
                  <a:schemeClr val="hlink"/>
                </a:solidFill>
                <a:latin typeface="Arial" charset="0"/>
              </a:rPr>
              <a:t>Input</a:t>
            </a:r>
            <a:endParaRPr lang="el-GR" altLang="el-GR" sz="1400" b="1" u="sng">
              <a:solidFill>
                <a:schemeClr val="hlink"/>
              </a:solidFill>
              <a:latin typeface="Arial" charset="0"/>
            </a:endParaRPr>
          </a:p>
          <a:p>
            <a:pPr algn="ctr" eaLnBrk="1" hangingPunct="1">
              <a:buFont typeface="Wingdings" pitchFamily="2" charset="2"/>
              <a:buNone/>
            </a:pPr>
            <a:r>
              <a:rPr lang="en-US" altLang="el-GR" sz="1400" b="1">
                <a:solidFill>
                  <a:schemeClr val="bg2"/>
                </a:solidFill>
                <a:latin typeface="Arial" charset="0"/>
              </a:rPr>
              <a:t>Collected </a:t>
            </a:r>
          </a:p>
          <a:p>
            <a:pPr algn="ctr" eaLnBrk="1" hangingPunct="1">
              <a:buFont typeface="Wingdings" pitchFamily="2" charset="2"/>
              <a:buNone/>
            </a:pPr>
            <a:r>
              <a:rPr lang="en-US" altLang="el-GR" sz="1400" b="1">
                <a:solidFill>
                  <a:schemeClr val="bg2"/>
                </a:solidFill>
                <a:latin typeface="Arial" charset="0"/>
              </a:rPr>
              <a:t>Information</a:t>
            </a:r>
            <a:endParaRPr lang="el-GR" altLang="el-GR" sz="1400" b="1">
              <a:solidFill>
                <a:schemeClr val="bg2"/>
              </a:solidFill>
              <a:latin typeface="Arial" charset="0"/>
            </a:endParaRPr>
          </a:p>
        </p:txBody>
      </p:sp>
      <p:sp>
        <p:nvSpPr>
          <p:cNvPr id="11271" name="Rectangle 6"/>
          <p:cNvSpPr>
            <a:spLocks noChangeArrowheads="1"/>
          </p:cNvSpPr>
          <p:nvPr/>
        </p:nvSpPr>
        <p:spPr bwMode="auto">
          <a:xfrm>
            <a:off x="3348038" y="2278063"/>
            <a:ext cx="1974850" cy="647700"/>
          </a:xfrm>
          <a:prstGeom prst="rect">
            <a:avLst/>
          </a:prstGeom>
          <a:solidFill>
            <a:srgbClr val="CCCCFF"/>
          </a:solidFill>
          <a:ln w="38100" cap="sq">
            <a:solidFill>
              <a:schemeClr val="tx1"/>
            </a:solidFill>
            <a:miter lim="800000"/>
            <a:headEnd type="none" w="sm" len="sm"/>
            <a:tailEnd type="none" w="sm" len="sm"/>
          </a:ln>
        </p:spPr>
        <p:txBody>
          <a:bodyPr wrap="none" anchor="ctr"/>
          <a:lstStyle/>
          <a:p>
            <a:pPr algn="ctr" eaLnBrk="1" hangingPunct="1">
              <a:buFont typeface="Wingdings" pitchFamily="2" charset="2"/>
              <a:buNone/>
            </a:pPr>
            <a:r>
              <a:rPr lang="en-US" altLang="el-GR" sz="1400" b="1">
                <a:solidFill>
                  <a:schemeClr val="bg2"/>
                </a:solidFill>
                <a:latin typeface="Arial" charset="0"/>
              </a:rPr>
              <a:t>RULES </a:t>
            </a:r>
          </a:p>
          <a:p>
            <a:pPr algn="ctr" eaLnBrk="1" hangingPunct="1">
              <a:buFont typeface="Wingdings" pitchFamily="2" charset="2"/>
              <a:buNone/>
            </a:pPr>
            <a:r>
              <a:rPr lang="en-US" altLang="el-GR" sz="1400" b="1">
                <a:solidFill>
                  <a:schemeClr val="bg2"/>
                </a:solidFill>
                <a:latin typeface="Arial" charset="0"/>
              </a:rPr>
              <a:t>(e.g. LEGISLATION)</a:t>
            </a:r>
          </a:p>
        </p:txBody>
      </p:sp>
      <p:sp>
        <p:nvSpPr>
          <p:cNvPr id="11272" name="Rectangle 7"/>
          <p:cNvSpPr>
            <a:spLocks noChangeArrowheads="1"/>
          </p:cNvSpPr>
          <p:nvPr/>
        </p:nvSpPr>
        <p:spPr bwMode="auto">
          <a:xfrm>
            <a:off x="3348038" y="4654550"/>
            <a:ext cx="2033587" cy="647700"/>
          </a:xfrm>
          <a:prstGeom prst="rect">
            <a:avLst/>
          </a:prstGeom>
          <a:solidFill>
            <a:srgbClr val="CCCCFF"/>
          </a:solidFill>
          <a:ln w="38100" cap="sq">
            <a:solidFill>
              <a:schemeClr val="tx1"/>
            </a:solidFill>
            <a:miter lim="800000"/>
            <a:headEnd type="none" w="sm" len="sm"/>
            <a:tailEnd type="none" w="sm" len="sm"/>
          </a:ln>
        </p:spPr>
        <p:txBody>
          <a:bodyPr wrap="none" anchor="ctr"/>
          <a:lstStyle/>
          <a:p>
            <a:pPr algn="ctr" eaLnBrk="1" hangingPunct="1"/>
            <a:r>
              <a:rPr lang="en-US" altLang="el-GR" sz="1400" b="1">
                <a:solidFill>
                  <a:schemeClr val="bg2"/>
                </a:solidFill>
                <a:latin typeface="Arial" charset="0"/>
              </a:rPr>
              <a:t>IT Systems Involved</a:t>
            </a:r>
            <a:endParaRPr lang="el-GR" altLang="el-GR" sz="1400" b="1">
              <a:solidFill>
                <a:schemeClr val="bg2"/>
              </a:solidFill>
              <a:latin typeface="Arial" charset="0"/>
            </a:endParaRPr>
          </a:p>
        </p:txBody>
      </p:sp>
      <p:sp>
        <p:nvSpPr>
          <p:cNvPr id="11273" name="Rectangle 8"/>
          <p:cNvSpPr>
            <a:spLocks noChangeArrowheads="1"/>
          </p:cNvSpPr>
          <p:nvPr/>
        </p:nvSpPr>
        <p:spPr bwMode="auto">
          <a:xfrm>
            <a:off x="539750" y="2205038"/>
            <a:ext cx="360363" cy="2952750"/>
          </a:xfrm>
          <a:prstGeom prst="rect">
            <a:avLst/>
          </a:prstGeom>
          <a:solidFill>
            <a:srgbClr val="FF9900"/>
          </a:solidFill>
          <a:ln w="38100" cap="sq">
            <a:solidFill>
              <a:schemeClr val="tx1"/>
            </a:solidFill>
            <a:miter lim="800000"/>
            <a:headEnd type="none" w="sm" len="sm"/>
            <a:tailEnd type="none" w="sm" len="sm"/>
          </a:ln>
        </p:spPr>
        <p:txBody>
          <a:bodyPr wrap="none" anchor="ctr"/>
          <a:lstStyle/>
          <a:p>
            <a:pPr algn="ctr" eaLnBrk="1" hangingPunct="1"/>
            <a:r>
              <a:rPr lang="en-US" altLang="el-GR" sz="1400" b="1">
                <a:solidFill>
                  <a:schemeClr val="bg1"/>
                </a:solidFill>
                <a:latin typeface="Arial" charset="0"/>
              </a:rPr>
              <a:t>E</a:t>
            </a:r>
          </a:p>
          <a:p>
            <a:pPr algn="ctr" eaLnBrk="1" hangingPunct="1"/>
            <a:r>
              <a:rPr lang="en-US" altLang="el-GR" sz="1400" b="1">
                <a:solidFill>
                  <a:schemeClr val="bg1"/>
                </a:solidFill>
                <a:latin typeface="Arial" charset="0"/>
              </a:rPr>
              <a:t>N</a:t>
            </a:r>
          </a:p>
          <a:p>
            <a:pPr algn="ctr" eaLnBrk="1" hangingPunct="1"/>
            <a:r>
              <a:rPr lang="en-US" altLang="el-GR" sz="1400" b="1">
                <a:solidFill>
                  <a:schemeClr val="bg1"/>
                </a:solidFill>
                <a:latin typeface="Arial" charset="0"/>
              </a:rPr>
              <a:t>D</a:t>
            </a:r>
          </a:p>
          <a:p>
            <a:pPr algn="ctr" eaLnBrk="1" hangingPunct="1"/>
            <a:endParaRPr lang="en-US" altLang="el-GR" sz="1400" b="1">
              <a:solidFill>
                <a:schemeClr val="bg1"/>
              </a:solidFill>
              <a:latin typeface="Arial" charset="0"/>
            </a:endParaRPr>
          </a:p>
          <a:p>
            <a:pPr algn="ctr" eaLnBrk="1" hangingPunct="1"/>
            <a:r>
              <a:rPr lang="en-US" altLang="el-GR" sz="1400" b="1">
                <a:solidFill>
                  <a:schemeClr val="bg1"/>
                </a:solidFill>
                <a:latin typeface="Arial" charset="0"/>
              </a:rPr>
              <a:t>U</a:t>
            </a:r>
          </a:p>
          <a:p>
            <a:pPr algn="ctr" eaLnBrk="1" hangingPunct="1"/>
            <a:r>
              <a:rPr lang="en-US" altLang="el-GR" sz="1400" b="1">
                <a:solidFill>
                  <a:schemeClr val="bg1"/>
                </a:solidFill>
                <a:latin typeface="Arial" charset="0"/>
              </a:rPr>
              <a:t>S</a:t>
            </a:r>
          </a:p>
          <a:p>
            <a:pPr algn="ctr" eaLnBrk="1" hangingPunct="1"/>
            <a:r>
              <a:rPr lang="en-US" altLang="el-GR" sz="1400" b="1">
                <a:solidFill>
                  <a:schemeClr val="bg1"/>
                </a:solidFill>
                <a:latin typeface="Arial" charset="0"/>
              </a:rPr>
              <a:t>E</a:t>
            </a:r>
          </a:p>
          <a:p>
            <a:pPr algn="ctr" eaLnBrk="1" hangingPunct="1"/>
            <a:r>
              <a:rPr lang="en-US" altLang="el-GR" sz="1400" b="1">
                <a:solidFill>
                  <a:schemeClr val="bg1"/>
                </a:solidFill>
                <a:latin typeface="Arial" charset="0"/>
              </a:rPr>
              <a:t>R</a:t>
            </a:r>
            <a:endParaRPr lang="el-GR" altLang="el-GR" sz="1400" b="1">
              <a:solidFill>
                <a:schemeClr val="bg1"/>
              </a:solidFill>
              <a:latin typeface="Arial" charset="0"/>
            </a:endParaRPr>
          </a:p>
        </p:txBody>
      </p:sp>
      <p:sp>
        <p:nvSpPr>
          <p:cNvPr id="11274" name="Rectangle 9"/>
          <p:cNvSpPr>
            <a:spLocks noChangeArrowheads="1"/>
          </p:cNvSpPr>
          <p:nvPr/>
        </p:nvSpPr>
        <p:spPr bwMode="auto">
          <a:xfrm>
            <a:off x="7956550" y="2060575"/>
            <a:ext cx="360363" cy="2951163"/>
          </a:xfrm>
          <a:prstGeom prst="rect">
            <a:avLst/>
          </a:prstGeom>
          <a:solidFill>
            <a:srgbClr val="FF9900"/>
          </a:solidFill>
          <a:ln w="38100" cap="sq">
            <a:solidFill>
              <a:schemeClr val="tx1"/>
            </a:solidFill>
            <a:miter lim="800000"/>
            <a:headEnd type="none" w="sm" len="sm"/>
            <a:tailEnd type="none" w="sm" len="sm"/>
          </a:ln>
        </p:spPr>
        <p:txBody>
          <a:bodyPr wrap="none" anchor="ctr"/>
          <a:lstStyle/>
          <a:p>
            <a:pPr algn="ctr" eaLnBrk="1" hangingPunct="1"/>
            <a:r>
              <a:rPr lang="en-US" altLang="el-GR" sz="1400" b="1">
                <a:solidFill>
                  <a:schemeClr val="bg1"/>
                </a:solidFill>
                <a:latin typeface="Arial" charset="0"/>
              </a:rPr>
              <a:t>E</a:t>
            </a:r>
          </a:p>
          <a:p>
            <a:pPr algn="ctr" eaLnBrk="1" hangingPunct="1"/>
            <a:r>
              <a:rPr lang="en-US" altLang="el-GR" sz="1400" b="1">
                <a:solidFill>
                  <a:schemeClr val="bg1"/>
                </a:solidFill>
                <a:latin typeface="Arial" charset="0"/>
              </a:rPr>
              <a:t>N</a:t>
            </a:r>
          </a:p>
          <a:p>
            <a:pPr algn="ctr" eaLnBrk="1" hangingPunct="1"/>
            <a:r>
              <a:rPr lang="en-US" altLang="el-GR" sz="1400" b="1">
                <a:solidFill>
                  <a:schemeClr val="bg1"/>
                </a:solidFill>
                <a:latin typeface="Arial" charset="0"/>
              </a:rPr>
              <a:t>D</a:t>
            </a:r>
          </a:p>
          <a:p>
            <a:pPr algn="ctr" eaLnBrk="1" hangingPunct="1"/>
            <a:endParaRPr lang="en-US" altLang="el-GR" sz="1400" b="1">
              <a:solidFill>
                <a:schemeClr val="bg1"/>
              </a:solidFill>
              <a:latin typeface="Arial" charset="0"/>
            </a:endParaRPr>
          </a:p>
          <a:p>
            <a:pPr algn="ctr" eaLnBrk="1" hangingPunct="1"/>
            <a:r>
              <a:rPr lang="en-US" altLang="el-GR" sz="1400" b="1">
                <a:solidFill>
                  <a:schemeClr val="bg1"/>
                </a:solidFill>
                <a:latin typeface="Arial" charset="0"/>
              </a:rPr>
              <a:t>U</a:t>
            </a:r>
          </a:p>
          <a:p>
            <a:pPr algn="ctr" eaLnBrk="1" hangingPunct="1"/>
            <a:r>
              <a:rPr lang="en-US" altLang="el-GR" sz="1400" b="1">
                <a:solidFill>
                  <a:schemeClr val="bg1"/>
                </a:solidFill>
                <a:latin typeface="Arial" charset="0"/>
              </a:rPr>
              <a:t>S</a:t>
            </a:r>
          </a:p>
          <a:p>
            <a:pPr algn="ctr" eaLnBrk="1" hangingPunct="1"/>
            <a:r>
              <a:rPr lang="en-US" altLang="el-GR" sz="1400" b="1">
                <a:solidFill>
                  <a:schemeClr val="bg1"/>
                </a:solidFill>
                <a:latin typeface="Arial" charset="0"/>
              </a:rPr>
              <a:t>E</a:t>
            </a:r>
          </a:p>
          <a:p>
            <a:pPr algn="ctr" eaLnBrk="1" hangingPunct="1"/>
            <a:r>
              <a:rPr lang="en-US" altLang="el-GR" sz="1400" b="1">
                <a:solidFill>
                  <a:schemeClr val="bg1"/>
                </a:solidFill>
                <a:latin typeface="Arial" charset="0"/>
              </a:rPr>
              <a:t>R</a:t>
            </a:r>
            <a:endParaRPr lang="el-GR" altLang="el-GR" sz="1400" b="1">
              <a:solidFill>
                <a:schemeClr val="bg1"/>
              </a:solidFill>
              <a:latin typeface="Arial" charset="0"/>
            </a:endParaRPr>
          </a:p>
        </p:txBody>
      </p:sp>
      <p:sp>
        <p:nvSpPr>
          <p:cNvPr id="11275" name="Line 10"/>
          <p:cNvSpPr>
            <a:spLocks noChangeShapeType="1"/>
          </p:cNvSpPr>
          <p:nvPr/>
        </p:nvSpPr>
        <p:spPr bwMode="auto">
          <a:xfrm>
            <a:off x="2771775" y="3933825"/>
            <a:ext cx="431800" cy="0"/>
          </a:xfrm>
          <a:prstGeom prst="line">
            <a:avLst/>
          </a:prstGeom>
          <a:noFill/>
          <a:ln w="76200" cap="sq">
            <a:solidFill>
              <a:schemeClr val="tx1"/>
            </a:solidFill>
            <a:round/>
            <a:headEnd type="none" w="sm" len="sm"/>
            <a:tailEnd type="triangle" w="sm" len="sm"/>
          </a:ln>
        </p:spPr>
        <p:txBody>
          <a:bodyPr wrap="none"/>
          <a:lstStyle/>
          <a:p>
            <a:endParaRPr lang="el-GR"/>
          </a:p>
        </p:txBody>
      </p:sp>
      <p:sp>
        <p:nvSpPr>
          <p:cNvPr id="11276" name="Line 11"/>
          <p:cNvSpPr>
            <a:spLocks noChangeShapeType="1"/>
          </p:cNvSpPr>
          <p:nvPr/>
        </p:nvSpPr>
        <p:spPr bwMode="auto">
          <a:xfrm flipV="1">
            <a:off x="5724525" y="3789363"/>
            <a:ext cx="358775" cy="0"/>
          </a:xfrm>
          <a:prstGeom prst="line">
            <a:avLst/>
          </a:prstGeom>
          <a:noFill/>
          <a:ln w="76200" cap="sq">
            <a:solidFill>
              <a:schemeClr val="tx1"/>
            </a:solidFill>
            <a:round/>
            <a:headEnd type="none" w="sm" len="sm"/>
            <a:tailEnd type="triangle" w="sm" len="sm"/>
          </a:ln>
        </p:spPr>
        <p:txBody>
          <a:bodyPr wrap="none"/>
          <a:lstStyle/>
          <a:p>
            <a:endParaRPr lang="el-GR"/>
          </a:p>
        </p:txBody>
      </p:sp>
      <p:sp>
        <p:nvSpPr>
          <p:cNvPr id="11277" name="AutoShape 12"/>
          <p:cNvSpPr>
            <a:spLocks noChangeArrowheads="1"/>
          </p:cNvSpPr>
          <p:nvPr/>
        </p:nvSpPr>
        <p:spPr bwMode="auto">
          <a:xfrm>
            <a:off x="1042988" y="3644900"/>
            <a:ext cx="300037" cy="431800"/>
          </a:xfrm>
          <a:prstGeom prst="rightArrow">
            <a:avLst>
              <a:gd name="adj1" fmla="val 50000"/>
              <a:gd name="adj2" fmla="val 25000"/>
            </a:avLst>
          </a:prstGeom>
          <a:solidFill>
            <a:srgbClr val="FF9900"/>
          </a:solidFill>
          <a:ln w="12700" cap="sq">
            <a:solidFill>
              <a:schemeClr val="tx1"/>
            </a:solidFill>
            <a:miter lim="800000"/>
            <a:headEnd type="none" w="sm" len="sm"/>
            <a:tailEnd type="none" w="sm" len="sm"/>
          </a:ln>
        </p:spPr>
        <p:txBody>
          <a:bodyPr wrap="none" anchor="ctr"/>
          <a:lstStyle/>
          <a:p>
            <a:pPr eaLnBrk="1" hangingPunct="1"/>
            <a:endParaRPr lang="el-GR" altLang="el-GR" sz="1400">
              <a:latin typeface="Arial" charset="0"/>
            </a:endParaRPr>
          </a:p>
        </p:txBody>
      </p:sp>
      <p:sp>
        <p:nvSpPr>
          <p:cNvPr id="11278" name="AutoShape 13"/>
          <p:cNvSpPr>
            <a:spLocks noChangeArrowheads="1"/>
          </p:cNvSpPr>
          <p:nvPr/>
        </p:nvSpPr>
        <p:spPr bwMode="auto">
          <a:xfrm>
            <a:off x="7451725" y="3500438"/>
            <a:ext cx="420688" cy="431800"/>
          </a:xfrm>
          <a:prstGeom prst="rightArrow">
            <a:avLst>
              <a:gd name="adj1" fmla="val 50000"/>
              <a:gd name="adj2" fmla="val 29227"/>
            </a:avLst>
          </a:prstGeom>
          <a:solidFill>
            <a:srgbClr val="FF9900"/>
          </a:solidFill>
          <a:ln w="12700" cap="sq">
            <a:solidFill>
              <a:schemeClr val="tx1"/>
            </a:solidFill>
            <a:miter lim="800000"/>
            <a:headEnd type="none" w="sm" len="sm"/>
            <a:tailEnd type="none" w="sm" len="sm"/>
          </a:ln>
        </p:spPr>
        <p:txBody>
          <a:bodyPr wrap="none" anchor="ctr"/>
          <a:lstStyle/>
          <a:p>
            <a:pPr eaLnBrk="1" hangingPunct="1"/>
            <a:endParaRPr lang="el-GR" altLang="el-GR" sz="1400">
              <a:latin typeface="Arial" charset="0"/>
            </a:endParaRPr>
          </a:p>
        </p:txBody>
      </p:sp>
      <p:sp>
        <p:nvSpPr>
          <p:cNvPr id="11279" name="Rectangle 14"/>
          <p:cNvSpPr>
            <a:spLocks noChangeArrowheads="1"/>
          </p:cNvSpPr>
          <p:nvPr/>
        </p:nvSpPr>
        <p:spPr bwMode="auto">
          <a:xfrm>
            <a:off x="2987675" y="1773238"/>
            <a:ext cx="2454275" cy="431800"/>
          </a:xfrm>
          <a:prstGeom prst="rect">
            <a:avLst/>
          </a:prstGeom>
          <a:solidFill>
            <a:srgbClr val="CCCCFF"/>
          </a:solidFill>
          <a:ln w="38100" cap="sq">
            <a:solidFill>
              <a:schemeClr val="tx1"/>
            </a:solidFill>
            <a:miter lim="800000"/>
            <a:headEnd type="none" w="sm" len="sm"/>
            <a:tailEnd type="none" w="sm" len="sm"/>
          </a:ln>
        </p:spPr>
        <p:txBody>
          <a:bodyPr wrap="none" anchor="ctr"/>
          <a:lstStyle/>
          <a:p>
            <a:pPr algn="ctr" eaLnBrk="1" hangingPunct="1"/>
            <a:r>
              <a:rPr lang="en-US" altLang="el-GR" sz="1400" b="1">
                <a:solidFill>
                  <a:schemeClr val="hlink"/>
                </a:solidFill>
                <a:latin typeface="Arial" charset="0"/>
              </a:rPr>
              <a:t>Service Owner</a:t>
            </a:r>
            <a:endParaRPr lang="el-GR" altLang="el-GR" sz="1400" b="1">
              <a:solidFill>
                <a:schemeClr val="hlink"/>
              </a:solidFill>
              <a:latin typeface="Arial" charset="0"/>
            </a:endParaRPr>
          </a:p>
        </p:txBody>
      </p:sp>
      <p:sp>
        <p:nvSpPr>
          <p:cNvPr id="11280" name="Rectangle 15"/>
          <p:cNvSpPr>
            <a:spLocks noChangeArrowheads="1"/>
          </p:cNvSpPr>
          <p:nvPr/>
        </p:nvSpPr>
        <p:spPr bwMode="auto">
          <a:xfrm>
            <a:off x="2987675" y="5373688"/>
            <a:ext cx="2513013" cy="503237"/>
          </a:xfrm>
          <a:prstGeom prst="rect">
            <a:avLst/>
          </a:prstGeom>
          <a:solidFill>
            <a:srgbClr val="CCCCFF"/>
          </a:solidFill>
          <a:ln w="38100" cap="sq">
            <a:solidFill>
              <a:schemeClr val="tx1"/>
            </a:solidFill>
            <a:miter lim="800000"/>
            <a:headEnd type="none" w="sm" len="sm"/>
            <a:tailEnd type="none" w="sm" len="sm"/>
          </a:ln>
        </p:spPr>
        <p:txBody>
          <a:bodyPr wrap="none" anchor="ctr"/>
          <a:lstStyle/>
          <a:p>
            <a:pPr algn="ctr" eaLnBrk="1" hangingPunct="1"/>
            <a:r>
              <a:rPr lang="en-US" altLang="el-GR" sz="1400" b="1">
                <a:solidFill>
                  <a:schemeClr val="hlink"/>
                </a:solidFill>
                <a:latin typeface="Arial" charset="0"/>
              </a:rPr>
              <a:t>Visual user interface</a:t>
            </a:r>
            <a:endParaRPr lang="el-GR" altLang="el-GR" sz="1400" b="1">
              <a:solidFill>
                <a:schemeClr val="hlink"/>
              </a:solidFill>
              <a:latin typeface="Arial" charset="0"/>
            </a:endParaRPr>
          </a:p>
        </p:txBody>
      </p:sp>
      <p:sp>
        <p:nvSpPr>
          <p:cNvPr id="11281" name="Line 16"/>
          <p:cNvSpPr>
            <a:spLocks noChangeShapeType="1"/>
          </p:cNvSpPr>
          <p:nvPr/>
        </p:nvSpPr>
        <p:spPr bwMode="auto">
          <a:xfrm>
            <a:off x="4572000" y="2997200"/>
            <a:ext cx="0" cy="288925"/>
          </a:xfrm>
          <a:prstGeom prst="line">
            <a:avLst/>
          </a:prstGeom>
          <a:noFill/>
          <a:ln w="76200" cap="sq">
            <a:solidFill>
              <a:schemeClr val="tx1"/>
            </a:solidFill>
            <a:round/>
            <a:headEnd type="none" w="sm" len="sm"/>
            <a:tailEnd type="triangle" w="sm" len="sm"/>
          </a:ln>
        </p:spPr>
        <p:txBody>
          <a:bodyPr wrap="none"/>
          <a:lstStyle/>
          <a:p>
            <a:endParaRPr lang="el-GR"/>
          </a:p>
        </p:txBody>
      </p:sp>
      <p:sp>
        <p:nvSpPr>
          <p:cNvPr id="11282" name="Line 17"/>
          <p:cNvSpPr>
            <a:spLocks noChangeShapeType="1"/>
          </p:cNvSpPr>
          <p:nvPr/>
        </p:nvSpPr>
        <p:spPr bwMode="auto">
          <a:xfrm flipH="1" flipV="1">
            <a:off x="4572000" y="4221163"/>
            <a:ext cx="0" cy="360362"/>
          </a:xfrm>
          <a:prstGeom prst="line">
            <a:avLst/>
          </a:prstGeom>
          <a:noFill/>
          <a:ln w="76200" cap="sq">
            <a:solidFill>
              <a:schemeClr val="tx1"/>
            </a:solidFill>
            <a:round/>
            <a:headEnd type="none" w="sm" len="sm"/>
            <a:tailEnd type="triangle" w="sm" len="sm"/>
          </a:ln>
        </p:spPr>
        <p:txBody>
          <a:bodyPr wrap="none"/>
          <a:lstStyle/>
          <a:p>
            <a:endParaRPr lang="el-GR"/>
          </a:p>
        </p:txBody>
      </p:sp>
      <p:sp>
        <p:nvSpPr>
          <p:cNvPr id="11283" name="Ορθογώνιο 1"/>
          <p:cNvSpPr>
            <a:spLocks noChangeArrowheads="1"/>
          </p:cNvSpPr>
          <p:nvPr/>
        </p:nvSpPr>
        <p:spPr bwMode="auto">
          <a:xfrm>
            <a:off x="684213" y="1196975"/>
            <a:ext cx="8097837" cy="369888"/>
          </a:xfrm>
          <a:prstGeom prst="rect">
            <a:avLst/>
          </a:prstGeom>
          <a:noFill/>
          <a:ln w="9525">
            <a:noFill/>
            <a:miter lim="800000"/>
            <a:headEnd/>
            <a:tailEnd/>
          </a:ln>
        </p:spPr>
        <p:txBody>
          <a:bodyPr wrap="none">
            <a:spAutoFit/>
          </a:bodyPr>
          <a:lstStyle/>
          <a:p>
            <a:pPr eaLnBrk="1" hangingPunct="1"/>
            <a:r>
              <a:rPr lang="en-GB" altLang="el-GR">
                <a:latin typeface="Arial" charset="0"/>
              </a:rPr>
              <a:t>IMM can be used as a robust basis for Pure machine-to-machine assessment</a:t>
            </a:r>
            <a:endParaRPr lang="el-GR" altLang="el-GR">
              <a:latin typeface="Arial"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900113" y="406400"/>
            <a:ext cx="6775450" cy="790575"/>
          </a:xfrm>
        </p:spPr>
        <p:txBody>
          <a:bodyPr/>
          <a:lstStyle/>
          <a:p>
            <a:pPr algn="ctr" eaLnBrk="1" hangingPunct="1"/>
            <a:r>
              <a:rPr lang="en-US" altLang="el-GR" sz="2800" smtClean="0"/>
              <a:t>Four Design Rules</a:t>
            </a:r>
          </a:p>
        </p:txBody>
      </p:sp>
      <p:sp>
        <p:nvSpPr>
          <p:cNvPr id="3" name="Content Placeholder 2"/>
          <p:cNvSpPr>
            <a:spLocks noGrp="1"/>
          </p:cNvSpPr>
          <p:nvPr>
            <p:ph idx="1"/>
          </p:nvPr>
        </p:nvSpPr>
        <p:spPr>
          <a:xfrm>
            <a:off x="539750" y="1628775"/>
            <a:ext cx="8424863" cy="4176713"/>
          </a:xfrm>
        </p:spPr>
        <p:txBody>
          <a:bodyPr>
            <a:normAutofit/>
          </a:bodyPr>
          <a:lstStyle/>
          <a:p>
            <a:pPr eaLnBrk="1" hangingPunct="1">
              <a:defRPr/>
            </a:pPr>
            <a:r>
              <a:rPr lang="en-US" sz="2400" dirty="0"/>
              <a:t>The public services has:</a:t>
            </a:r>
          </a:p>
          <a:p>
            <a:pPr marL="398462" lvl="1" indent="0" eaLnBrk="1" hangingPunct="1">
              <a:buFont typeface="Franklin Gothic Book" pitchFamily="34" charset="0"/>
              <a:buNone/>
              <a:defRPr/>
            </a:pPr>
            <a:endParaRPr lang="en-US" sz="2000" b="1" dirty="0" smtClean="0"/>
          </a:p>
          <a:p>
            <a:pPr marL="398462" lvl="1" indent="0" eaLnBrk="1" hangingPunct="1">
              <a:buFont typeface="Franklin Gothic Book" pitchFamily="34" charset="0"/>
              <a:buNone/>
              <a:defRPr/>
            </a:pPr>
            <a:r>
              <a:rPr lang="en-US" sz="1800" b="1" dirty="0"/>
              <a:t>S</a:t>
            </a:r>
            <a:r>
              <a:rPr lang="en-US" sz="1800" b="1" dirty="0" smtClean="0"/>
              <a:t>ingle </a:t>
            </a:r>
            <a:r>
              <a:rPr lang="en-US" sz="1800" b="1" dirty="0"/>
              <a:t>service outcome / public decision </a:t>
            </a:r>
            <a:endParaRPr lang="en-US" sz="1800" b="1" dirty="0" smtClean="0"/>
          </a:p>
          <a:p>
            <a:pPr lvl="1" eaLnBrk="1" hangingPunct="1">
              <a:defRPr/>
            </a:pPr>
            <a:endParaRPr lang="en-US" sz="1800" b="1" dirty="0"/>
          </a:p>
          <a:p>
            <a:pPr marL="398462" lvl="1" indent="0" eaLnBrk="1" hangingPunct="1">
              <a:buFont typeface="Franklin Gothic Book" pitchFamily="34" charset="0"/>
              <a:buNone/>
              <a:defRPr/>
            </a:pPr>
            <a:r>
              <a:rPr lang="en-US" sz="1800" b="1" dirty="0" smtClean="0"/>
              <a:t>		Single </a:t>
            </a:r>
            <a:r>
              <a:rPr lang="en-US" sz="1800" b="1" dirty="0"/>
              <a:t>service </a:t>
            </a:r>
            <a:r>
              <a:rPr lang="en-US" sz="1800" b="1" dirty="0" smtClean="0"/>
              <a:t>owner</a:t>
            </a:r>
          </a:p>
          <a:p>
            <a:pPr lvl="1" eaLnBrk="1" hangingPunct="1">
              <a:defRPr/>
            </a:pPr>
            <a:endParaRPr lang="en-US" sz="1800" b="1" dirty="0"/>
          </a:p>
          <a:p>
            <a:pPr marL="398462" lvl="1" indent="0" eaLnBrk="1" hangingPunct="1">
              <a:buFont typeface="Franklin Gothic Book" pitchFamily="34" charset="0"/>
              <a:buNone/>
              <a:defRPr/>
            </a:pPr>
            <a:r>
              <a:rPr lang="en-US" sz="1800" b="1" dirty="0" smtClean="0"/>
              <a:t>			Single </a:t>
            </a:r>
            <a:r>
              <a:rPr lang="en-US" sz="1800" b="1" dirty="0"/>
              <a:t>primary end user </a:t>
            </a:r>
            <a:r>
              <a:rPr lang="en-US" sz="1800" b="1" dirty="0" smtClean="0"/>
              <a:t>group</a:t>
            </a:r>
          </a:p>
          <a:p>
            <a:pPr lvl="1" eaLnBrk="1" hangingPunct="1">
              <a:defRPr/>
            </a:pPr>
            <a:endParaRPr lang="en-US" sz="1800" b="1" dirty="0"/>
          </a:p>
          <a:p>
            <a:pPr marL="398462" lvl="1" indent="0" eaLnBrk="1" hangingPunct="1">
              <a:buFont typeface="Franklin Gothic Book" pitchFamily="34" charset="0"/>
              <a:buNone/>
              <a:defRPr/>
            </a:pPr>
            <a:r>
              <a:rPr lang="en-US" sz="1800" b="1" dirty="0" smtClean="0"/>
              <a:t>					A </a:t>
            </a:r>
            <a:r>
              <a:rPr lang="en-US" sz="1800" b="1" dirty="0"/>
              <a:t>visual end user interface </a:t>
            </a:r>
          </a:p>
          <a:p>
            <a:pPr lvl="2" eaLnBrk="1" hangingPunct="1">
              <a:defRPr/>
            </a:pP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1028700" y="406400"/>
            <a:ext cx="6646863" cy="1485900"/>
          </a:xfrm>
        </p:spPr>
        <p:txBody>
          <a:bodyPr/>
          <a:lstStyle/>
          <a:p>
            <a:pPr algn="ctr" eaLnBrk="1" hangingPunct="1"/>
            <a:r>
              <a:rPr lang="en-US" altLang="el-GR" sz="2800" b="1" smtClean="0"/>
              <a:t>Example of services that IMM can assess</a:t>
            </a:r>
            <a:endParaRPr lang="el-GR" altLang="el-GR" sz="2800" b="1" smtClean="0"/>
          </a:p>
        </p:txBody>
      </p:sp>
      <p:sp>
        <p:nvSpPr>
          <p:cNvPr id="13315" name="Θέση περιεχομένου 2"/>
          <p:cNvSpPr>
            <a:spLocks noGrp="1"/>
          </p:cNvSpPr>
          <p:nvPr>
            <p:ph idx="1"/>
          </p:nvPr>
        </p:nvSpPr>
        <p:spPr>
          <a:xfrm>
            <a:off x="900113" y="1844675"/>
            <a:ext cx="7559675" cy="4022725"/>
          </a:xfrm>
        </p:spPr>
        <p:txBody>
          <a:bodyPr/>
          <a:lstStyle/>
          <a:p>
            <a:pPr eaLnBrk="1" hangingPunct="1"/>
            <a:r>
              <a:rPr lang="en-US" altLang="el-GR" sz="2400" smtClean="0"/>
              <a:t>My doctor wants to have access to my patient health record (</a:t>
            </a:r>
            <a:r>
              <a:rPr lang="en-US" altLang="el-GR" sz="2400" b="1" smtClean="0"/>
              <a:t>yes</a:t>
            </a:r>
            <a:r>
              <a:rPr lang="en-US" altLang="el-GR" sz="2400" smtClean="0"/>
              <a:t>/no),</a:t>
            </a:r>
          </a:p>
          <a:p>
            <a:pPr eaLnBrk="1" hangingPunct="1"/>
            <a:r>
              <a:rPr lang="en-US" altLang="el-GR" sz="2400" smtClean="0"/>
              <a:t>The economic operator can participate in a public procurement procedure (</a:t>
            </a:r>
            <a:r>
              <a:rPr lang="en-US" altLang="el-GR" sz="2400" b="1" smtClean="0"/>
              <a:t>yes</a:t>
            </a:r>
            <a:r>
              <a:rPr lang="en-US" altLang="el-GR" sz="2400" smtClean="0"/>
              <a:t>/no)</a:t>
            </a:r>
          </a:p>
          <a:p>
            <a:pPr eaLnBrk="1" hangingPunct="1"/>
            <a:r>
              <a:rPr lang="en-US" altLang="el-GR" sz="2400" smtClean="0"/>
              <a:t>The security of our telecommunication network (yes/</a:t>
            </a:r>
            <a:r>
              <a:rPr lang="en-US" altLang="el-GR" sz="2400" b="1" smtClean="0"/>
              <a:t>no</a:t>
            </a:r>
            <a:r>
              <a:rPr lang="en-US" altLang="el-GR" sz="2400" smtClean="0"/>
              <a:t>)</a:t>
            </a:r>
            <a:endParaRPr lang="el-GR" altLang="el-GR" sz="2000" smtClean="0"/>
          </a:p>
        </p:txBody>
      </p:sp>
      <p:sp>
        <p:nvSpPr>
          <p:cNvPr id="13316" name="Θέση αριθμού διαφάνειας 4"/>
          <p:cNvSpPr>
            <a:spLocks noGrp="1"/>
          </p:cNvSpPr>
          <p:nvPr>
            <p:ph type="sldNum" sz="quarter" idx="4294967295"/>
          </p:nvPr>
        </p:nvSpPr>
        <p:spPr bwMode="auto">
          <a:xfrm>
            <a:off x="8362950" y="6165850"/>
            <a:ext cx="698500" cy="404813"/>
          </a:xfrm>
          <a:prstGeom prst="rect">
            <a:avLst/>
          </a:prstGeom>
          <a:noFill/>
          <a:ln>
            <a:miter lim="800000"/>
            <a:headEnd/>
            <a:tailEnd/>
          </a:ln>
        </p:spPr>
        <p:txBody>
          <a:bodyPr/>
          <a:lstStyle/>
          <a:p>
            <a:fld id="{9A02FDAB-F15B-44C7-BA7D-D69AEBCB52F9}" type="slidenum">
              <a:rPr lang="el-GR" altLang="el-GR">
                <a:latin typeface="Tahoma" pitchFamily="34" charset="0"/>
              </a:rPr>
              <a:pPr/>
              <a:t>5</a:t>
            </a:fld>
            <a:endParaRPr lang="el-GR" altLang="el-GR">
              <a:latin typeface="Tahoma"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p:cNvPicPr>
            <a:picLocks noGrp="1" noChangeAspect="1" noChangeArrowheads="1"/>
          </p:cNvPicPr>
          <p:nvPr>
            <p:ph sz="quarter" idx="4294967295"/>
          </p:nvPr>
        </p:nvPicPr>
        <p:blipFill>
          <a:blip r:embed="rId2" cstate="print"/>
          <a:srcRect/>
          <a:stretch>
            <a:fillRect/>
          </a:stretch>
        </p:blipFill>
        <p:spPr>
          <a:xfrm>
            <a:off x="4572000" y="2806700"/>
            <a:ext cx="4572000" cy="3359150"/>
          </a:xfrm>
          <a:noFill/>
        </p:spPr>
      </p:pic>
      <p:sp>
        <p:nvSpPr>
          <p:cNvPr id="14339" name="Τίτλος 1"/>
          <p:cNvSpPr>
            <a:spLocks noGrp="1"/>
          </p:cNvSpPr>
          <p:nvPr>
            <p:ph type="title"/>
          </p:nvPr>
        </p:nvSpPr>
        <p:spPr>
          <a:xfrm>
            <a:off x="1028700" y="406400"/>
            <a:ext cx="6646863" cy="1150938"/>
          </a:xfrm>
        </p:spPr>
        <p:txBody>
          <a:bodyPr/>
          <a:lstStyle/>
          <a:p>
            <a:pPr algn="ctr" eaLnBrk="1" hangingPunct="1"/>
            <a:r>
              <a:rPr lang="en-US" altLang="el-GR" b="1" smtClean="0"/>
              <a:t>Interoperability and Public Service</a:t>
            </a:r>
            <a:endParaRPr lang="el-GR" altLang="el-GR" b="1" smtClean="0"/>
          </a:p>
        </p:txBody>
      </p:sp>
      <p:sp>
        <p:nvSpPr>
          <p:cNvPr id="14340" name="Θέση περιεχομένου 2"/>
          <p:cNvSpPr>
            <a:spLocks noGrp="1"/>
          </p:cNvSpPr>
          <p:nvPr>
            <p:ph idx="1"/>
          </p:nvPr>
        </p:nvSpPr>
        <p:spPr>
          <a:xfrm>
            <a:off x="900113" y="1844675"/>
            <a:ext cx="4319587" cy="4022725"/>
          </a:xfrm>
        </p:spPr>
        <p:txBody>
          <a:bodyPr/>
          <a:lstStyle/>
          <a:p>
            <a:pPr eaLnBrk="1" hangingPunct="1"/>
            <a:r>
              <a:rPr lang="en-US" altLang="el-GR" sz="1800" smtClean="0"/>
              <a:t>Internal Domain:</a:t>
            </a:r>
          </a:p>
          <a:p>
            <a:pPr lvl="1" eaLnBrk="1" hangingPunct="1"/>
            <a:r>
              <a:rPr lang="en-US" altLang="el-GR" sz="1800" smtClean="0"/>
              <a:t>The organization </a:t>
            </a:r>
            <a:r>
              <a:rPr lang="en-US" altLang="el-GR" sz="1800" b="1" smtClean="0"/>
              <a:t>produces (develops)</a:t>
            </a:r>
            <a:r>
              <a:rPr lang="en-US" altLang="el-GR" sz="1800" smtClean="0"/>
              <a:t> the services that are part of the public service</a:t>
            </a:r>
          </a:p>
          <a:p>
            <a:pPr lvl="1" eaLnBrk="1" hangingPunct="1"/>
            <a:endParaRPr lang="en-US" altLang="el-GR" sz="1800" smtClean="0"/>
          </a:p>
          <a:p>
            <a:pPr eaLnBrk="1" hangingPunct="1"/>
            <a:r>
              <a:rPr lang="en-US" altLang="el-GR" sz="1800" smtClean="0"/>
              <a:t>External Domain</a:t>
            </a:r>
          </a:p>
          <a:p>
            <a:pPr lvl="1" eaLnBrk="1" hangingPunct="1"/>
            <a:r>
              <a:rPr lang="en-US" altLang="el-GR" sz="1800" smtClean="0"/>
              <a:t>The public service </a:t>
            </a:r>
            <a:r>
              <a:rPr lang="en-US" altLang="el-GR" sz="1800" b="1" smtClean="0"/>
              <a:t>reuses (consumes)</a:t>
            </a:r>
            <a:r>
              <a:rPr lang="en-US" altLang="el-GR" sz="1800" smtClean="0"/>
              <a:t> existing services from other organizations</a:t>
            </a:r>
            <a:endParaRPr lang="el-GR" altLang="el-GR" sz="180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Τίτλος 1"/>
          <p:cNvSpPr>
            <a:spLocks noGrp="1"/>
          </p:cNvSpPr>
          <p:nvPr>
            <p:ph type="title"/>
          </p:nvPr>
        </p:nvSpPr>
        <p:spPr>
          <a:xfrm>
            <a:off x="1116013" y="333375"/>
            <a:ext cx="6840537" cy="863600"/>
          </a:xfrm>
        </p:spPr>
        <p:txBody>
          <a:bodyPr/>
          <a:lstStyle/>
          <a:p>
            <a:pPr algn="ctr" eaLnBrk="1" hangingPunct="1"/>
            <a:r>
              <a:rPr lang="en-US" altLang="el-GR" sz="2400" b="1" smtClean="0"/>
              <a:t>Interoperability </a:t>
            </a:r>
            <a:r>
              <a:rPr lang="el-GR" altLang="el-GR" sz="2400" b="1" smtClean="0"/>
              <a:t/>
            </a:r>
            <a:br>
              <a:rPr lang="el-GR" altLang="el-GR" sz="2400" b="1" smtClean="0"/>
            </a:br>
            <a:r>
              <a:rPr lang="en-US" altLang="el-GR" sz="2400" b="1" smtClean="0"/>
              <a:t>Maturity Model objectives</a:t>
            </a:r>
            <a:endParaRPr lang="el-GR" altLang="el-GR" sz="2400" b="1" smtClean="0"/>
          </a:p>
        </p:txBody>
      </p:sp>
      <p:sp>
        <p:nvSpPr>
          <p:cNvPr id="18435" name="Θέση περιεχομένου 2">
            <a:extLst>
              <a:ext uri="{FF2B5EF4-FFF2-40B4-BE49-F238E27FC236}"/>
            </a:extLst>
          </p:cNvPr>
          <p:cNvSpPr>
            <a:spLocks noGrp="1"/>
          </p:cNvSpPr>
          <p:nvPr>
            <p:ph idx="1"/>
          </p:nvPr>
        </p:nvSpPr>
        <p:spPr>
          <a:xfrm>
            <a:off x="684213" y="1484313"/>
            <a:ext cx="8270875" cy="4648200"/>
          </a:xfrm>
        </p:spPr>
        <p:txBody>
          <a:bodyPr rtlCol="0">
            <a:normAutofit/>
          </a:bodyPr>
          <a:lstStyle/>
          <a:p>
            <a:pPr marL="288036" indent="-288036" eaLnBrk="1" fontAlgn="auto" hangingPunct="1">
              <a:defRPr/>
            </a:pPr>
            <a:r>
              <a:rPr lang="en-US" altLang="el-GR" sz="2000" dirty="0"/>
              <a:t>Provide insight into the current interoperability maturity of a public service based on:</a:t>
            </a:r>
          </a:p>
          <a:p>
            <a:pPr lvl="1" indent="-288036" eaLnBrk="1" fontAlgn="auto" hangingPunct="1">
              <a:defRPr/>
            </a:pPr>
            <a:r>
              <a:rPr lang="en-US" altLang="el-GR" sz="2000" dirty="0"/>
              <a:t>a set of defined interoperability attributes and maturity stages;</a:t>
            </a:r>
          </a:p>
          <a:p>
            <a:pPr marL="457200" lvl="1" indent="0" eaLnBrk="1" fontAlgn="auto" hangingPunct="1">
              <a:buFont typeface="Wingdings" pitchFamily="2" charset="2"/>
              <a:buNone/>
              <a:defRPr/>
            </a:pPr>
            <a:r>
              <a:rPr lang="en-US" altLang="el-GR" sz="2000" dirty="0"/>
              <a:t>i.e. To </a:t>
            </a:r>
            <a:r>
              <a:rPr lang="en-US" altLang="el-GR" sz="2000" b="1" dirty="0"/>
              <a:t>measure the interoperability maturity </a:t>
            </a:r>
            <a:r>
              <a:rPr lang="en-US" altLang="el-GR" sz="2000" dirty="0"/>
              <a:t>of the public service as a whole and of the underlying aspects;</a:t>
            </a:r>
          </a:p>
          <a:p>
            <a:pPr marL="288036" indent="-288036" eaLnBrk="1" fontAlgn="auto" hangingPunct="1">
              <a:defRPr/>
            </a:pPr>
            <a:r>
              <a:rPr lang="en-US" altLang="el-GR" sz="2000" dirty="0"/>
              <a:t>Provide guidelines how the public service can improve interoperability maturity.</a:t>
            </a:r>
          </a:p>
          <a:p>
            <a:pPr marL="457200" lvl="1" indent="0" eaLnBrk="1" fontAlgn="auto" hangingPunct="1">
              <a:buFont typeface="Wingdings" pitchFamily="2" charset="2"/>
              <a:buNone/>
              <a:defRPr/>
            </a:pPr>
            <a:r>
              <a:rPr lang="en-US" altLang="el-GR" sz="2000" dirty="0"/>
              <a:t>i.e. To indicate which capabilities and next steps are required to </a:t>
            </a:r>
            <a:r>
              <a:rPr lang="en-US" altLang="el-GR" sz="2000" b="1" dirty="0"/>
              <a:t>improve interoperability maturity</a:t>
            </a:r>
            <a:r>
              <a:rPr lang="en-US" altLang="el-GR" sz="2000" dirty="0"/>
              <a:t>.</a:t>
            </a:r>
          </a:p>
          <a:p>
            <a:pPr marL="457200" lvl="1" indent="0" eaLnBrk="1" fontAlgn="auto" hangingPunct="1">
              <a:buFont typeface="Wingdings" pitchFamily="2" charset="2"/>
              <a:buNone/>
              <a:defRPr/>
            </a:pPr>
            <a:r>
              <a:rPr lang="en-US" sz="2000" dirty="0"/>
              <a:t>Improving interoperability is a </a:t>
            </a:r>
            <a:r>
              <a:rPr lang="en-US" sz="2000" b="1" dirty="0"/>
              <a:t>continuous activity </a:t>
            </a:r>
            <a:endParaRPr lang="en-US" altLang="el-GR" sz="2000"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Τίτλος 1"/>
          <p:cNvSpPr>
            <a:spLocks noGrp="1"/>
          </p:cNvSpPr>
          <p:nvPr>
            <p:ph type="title"/>
          </p:nvPr>
        </p:nvSpPr>
        <p:spPr>
          <a:xfrm>
            <a:off x="1187450" y="188913"/>
            <a:ext cx="7793038" cy="1008062"/>
          </a:xfrm>
        </p:spPr>
        <p:txBody>
          <a:bodyPr/>
          <a:lstStyle/>
          <a:p>
            <a:pPr algn="ctr" eaLnBrk="1" hangingPunct="1"/>
            <a:r>
              <a:rPr lang="en-US" altLang="el-GR" sz="2400" b="1" smtClean="0"/>
              <a:t>What is Interoperability Maturity ?</a:t>
            </a:r>
            <a:endParaRPr lang="el-GR" altLang="el-GR" sz="2400" b="1" smtClean="0"/>
          </a:p>
        </p:txBody>
      </p:sp>
      <p:graphicFrame>
        <p:nvGraphicFramePr>
          <p:cNvPr id="2" name="Θέση περιεχομένου 1">
            <a:extLst>
              <a:ext uri="{FF2B5EF4-FFF2-40B4-BE49-F238E27FC236}"/>
            </a:extLst>
          </p:cNvPr>
          <p:cNvGraphicFramePr>
            <a:graphicFrameLocks noGrp="1"/>
          </p:cNvGraphicFramePr>
          <p:nvPr>
            <p:ph idx="1"/>
          </p:nvPr>
        </p:nvGraphicFramePr>
        <p:xfrm>
          <a:off x="744538" y="1484313"/>
          <a:ext cx="8208962" cy="3841752"/>
        </p:xfrm>
        <a:graphic>
          <a:graphicData uri="http://schemas.openxmlformats.org/drawingml/2006/table">
            <a:tbl>
              <a:tblPr firstRow="1" bandRow="1">
                <a:tableStyleId>{5C22544A-7EE6-4342-B048-85BDC9FD1C3A}</a:tableStyleId>
              </a:tblPr>
              <a:tblGrid>
                <a:gridCol w="1079475">
                  <a:extLst>
                    <a:ext uri="{9D8B030D-6E8A-4147-A177-3AD203B41FA5}"/>
                  </a:extLst>
                </a:gridCol>
                <a:gridCol w="1512168">
                  <a:extLst>
                    <a:ext uri="{9D8B030D-6E8A-4147-A177-3AD203B41FA5}"/>
                  </a:extLst>
                </a:gridCol>
                <a:gridCol w="5617319">
                  <a:extLst>
                    <a:ext uri="{9D8B030D-6E8A-4147-A177-3AD203B41FA5}"/>
                  </a:extLst>
                </a:gridCol>
              </a:tblGrid>
              <a:tr h="640292">
                <a:tc>
                  <a:txBody>
                    <a:bodyPr/>
                    <a:lstStyle/>
                    <a:p>
                      <a:r>
                        <a:rPr lang="en-US" sz="1600" dirty="0"/>
                        <a:t>Maturity level</a:t>
                      </a:r>
                      <a:endParaRPr lang="el-GR" sz="1600" dirty="0"/>
                    </a:p>
                  </a:txBody>
                  <a:tcPr marL="91448" marR="91448" marT="45750" marB="45750"/>
                </a:tc>
                <a:tc>
                  <a:txBody>
                    <a:bodyPr/>
                    <a:lstStyle/>
                    <a:p>
                      <a:r>
                        <a:rPr lang="en-US" sz="1600" dirty="0"/>
                        <a:t>Maturity stage</a:t>
                      </a:r>
                      <a:endParaRPr lang="el-GR" sz="1600" dirty="0"/>
                    </a:p>
                  </a:txBody>
                  <a:tcPr marL="91448" marR="91448" marT="45750" marB="45750"/>
                </a:tc>
                <a:tc>
                  <a:txBody>
                    <a:bodyPr/>
                    <a:lstStyle/>
                    <a:p>
                      <a:r>
                        <a:rPr lang="en-US" sz="1600" dirty="0"/>
                        <a:t>Interpretation </a:t>
                      </a:r>
                      <a:endParaRPr lang="el-GR" sz="1600" dirty="0"/>
                    </a:p>
                  </a:txBody>
                  <a:tcPr marL="91448" marR="91448" marT="45750" marB="45750"/>
                </a:tc>
                <a:extLst>
                  <a:ext uri="{0D108BD9-81ED-4DB2-BD59-A6C34878D82A}"/>
                </a:extLst>
              </a:tr>
              <a:tr h="640292">
                <a:tc>
                  <a:txBody>
                    <a:bodyPr/>
                    <a:lstStyle/>
                    <a:p>
                      <a:r>
                        <a:rPr lang="en-US" sz="1600" dirty="0"/>
                        <a:t>1</a:t>
                      </a:r>
                    </a:p>
                    <a:p>
                      <a:endParaRPr lang="el-GR" sz="1600" dirty="0"/>
                    </a:p>
                  </a:txBody>
                  <a:tcPr marL="91448" marR="91448" marT="45750" marB="45750"/>
                </a:tc>
                <a:tc>
                  <a:txBody>
                    <a:bodyPr/>
                    <a:lstStyle/>
                    <a:p>
                      <a:r>
                        <a:rPr lang="en-US" sz="1600" dirty="0"/>
                        <a:t>Ad Hoc</a:t>
                      </a:r>
                      <a:endParaRPr lang="el-GR" sz="1600" dirty="0"/>
                    </a:p>
                  </a:txBody>
                  <a:tcPr marL="91448" marR="91448" marT="45750" marB="45750"/>
                </a:tc>
                <a:tc>
                  <a:txBody>
                    <a:bodyPr/>
                    <a:lstStyle/>
                    <a:p>
                      <a:r>
                        <a:rPr lang="en-US" sz="1600" dirty="0"/>
                        <a:t>Poor interoperability – the service has almost no interoperability in place </a:t>
                      </a:r>
                      <a:endParaRPr lang="el-GR" sz="1600" dirty="0"/>
                    </a:p>
                  </a:txBody>
                  <a:tcPr marL="91448" marR="91448" marT="45750" marB="45750"/>
                </a:tc>
                <a:extLst>
                  <a:ext uri="{0D108BD9-81ED-4DB2-BD59-A6C34878D82A}"/>
                </a:extLst>
              </a:tr>
              <a:tr h="640292">
                <a:tc>
                  <a:txBody>
                    <a:bodyPr/>
                    <a:lstStyle/>
                    <a:p>
                      <a:r>
                        <a:rPr lang="en-US" sz="1600" dirty="0"/>
                        <a:t>2</a:t>
                      </a:r>
                    </a:p>
                    <a:p>
                      <a:endParaRPr lang="el-GR" sz="1600" dirty="0"/>
                    </a:p>
                  </a:txBody>
                  <a:tcPr marL="91448" marR="91448" marT="45750" marB="45750"/>
                </a:tc>
                <a:tc>
                  <a:txBody>
                    <a:bodyPr/>
                    <a:lstStyle/>
                    <a:p>
                      <a:r>
                        <a:rPr lang="en-US" sz="1600" dirty="0"/>
                        <a:t>Opportunistic</a:t>
                      </a:r>
                      <a:endParaRPr lang="el-GR" sz="1600" dirty="0"/>
                    </a:p>
                  </a:txBody>
                  <a:tcPr marL="91448" marR="91448" marT="45750" marB="45750"/>
                </a:tc>
                <a:tc>
                  <a:txBody>
                    <a:bodyPr/>
                    <a:lstStyle/>
                    <a:p>
                      <a:r>
                        <a:rPr lang="en-US" sz="1600" dirty="0"/>
                        <a:t>Fair interoperability – the service implements some elements of interoperability best practices </a:t>
                      </a:r>
                      <a:endParaRPr lang="el-GR" sz="1600" dirty="0"/>
                    </a:p>
                  </a:txBody>
                  <a:tcPr marL="91448" marR="91448" marT="45750" marB="45750"/>
                </a:tc>
                <a:extLst>
                  <a:ext uri="{0D108BD9-81ED-4DB2-BD59-A6C34878D82A}"/>
                </a:extLst>
              </a:tr>
              <a:tr h="640292">
                <a:tc>
                  <a:txBody>
                    <a:bodyPr/>
                    <a:lstStyle/>
                    <a:p>
                      <a:r>
                        <a:rPr lang="en-US" sz="1600" dirty="0"/>
                        <a:t>3</a:t>
                      </a:r>
                    </a:p>
                    <a:p>
                      <a:endParaRPr lang="el-GR" sz="1600" dirty="0"/>
                    </a:p>
                  </a:txBody>
                  <a:tcPr marL="91448" marR="91448" marT="45750" marB="45750"/>
                </a:tc>
                <a:tc>
                  <a:txBody>
                    <a:bodyPr/>
                    <a:lstStyle/>
                    <a:p>
                      <a:r>
                        <a:rPr lang="en-US" sz="1600" dirty="0"/>
                        <a:t>Essential</a:t>
                      </a:r>
                      <a:endParaRPr lang="el-GR" sz="1600" dirty="0"/>
                    </a:p>
                  </a:txBody>
                  <a:tcPr marL="91448" marR="91448" marT="45750" marB="45750"/>
                </a:tc>
                <a:tc>
                  <a:txBody>
                    <a:bodyPr/>
                    <a:lstStyle/>
                    <a:p>
                      <a:r>
                        <a:rPr lang="en-US" sz="1600" dirty="0"/>
                        <a:t>Essential interoperability – the service implements the essential best practices for interoperability</a:t>
                      </a:r>
                      <a:endParaRPr lang="el-GR" sz="1600" dirty="0"/>
                    </a:p>
                  </a:txBody>
                  <a:tcPr marL="91448" marR="91448" marT="45750" marB="45750"/>
                </a:tc>
                <a:extLst>
                  <a:ext uri="{0D108BD9-81ED-4DB2-BD59-A6C34878D82A}"/>
                </a:extLst>
              </a:tr>
              <a:tr h="640292">
                <a:tc>
                  <a:txBody>
                    <a:bodyPr/>
                    <a:lstStyle/>
                    <a:p>
                      <a:r>
                        <a:rPr lang="en-US" sz="1600" dirty="0"/>
                        <a:t>4</a:t>
                      </a:r>
                    </a:p>
                    <a:p>
                      <a:endParaRPr lang="el-GR" sz="1600" dirty="0"/>
                    </a:p>
                  </a:txBody>
                  <a:tcPr marL="91448" marR="91448" marT="45750" marB="45750"/>
                </a:tc>
                <a:tc>
                  <a:txBody>
                    <a:bodyPr/>
                    <a:lstStyle/>
                    <a:p>
                      <a:r>
                        <a:rPr lang="en-US" sz="1600" dirty="0"/>
                        <a:t>Sustainable</a:t>
                      </a:r>
                      <a:endParaRPr lang="el-GR" sz="1600" dirty="0"/>
                    </a:p>
                  </a:txBody>
                  <a:tcPr marL="91448" marR="91448" marT="45750" marB="45750"/>
                </a:tc>
                <a:tc>
                  <a:txBody>
                    <a:bodyPr/>
                    <a:lstStyle/>
                    <a:p>
                      <a:r>
                        <a:rPr lang="en-US" sz="1600" dirty="0"/>
                        <a:t>Good interoperability – all relevant interoperability best practices are implemented by the public service</a:t>
                      </a:r>
                      <a:endParaRPr lang="el-GR" sz="1600" dirty="0"/>
                    </a:p>
                  </a:txBody>
                  <a:tcPr marL="91448" marR="91448" marT="45750" marB="45750"/>
                </a:tc>
                <a:extLst>
                  <a:ext uri="{0D108BD9-81ED-4DB2-BD59-A6C34878D82A}"/>
                </a:extLst>
              </a:tr>
              <a:tr h="640292">
                <a:tc>
                  <a:txBody>
                    <a:bodyPr/>
                    <a:lstStyle/>
                    <a:p>
                      <a:r>
                        <a:rPr lang="en-US" sz="1600" dirty="0"/>
                        <a:t>5</a:t>
                      </a:r>
                    </a:p>
                    <a:p>
                      <a:endParaRPr lang="el-GR" sz="1600" dirty="0"/>
                    </a:p>
                  </a:txBody>
                  <a:tcPr marL="91448" marR="91448" marT="45750" marB="45750"/>
                </a:tc>
                <a:tc>
                  <a:txBody>
                    <a:bodyPr/>
                    <a:lstStyle/>
                    <a:p>
                      <a:r>
                        <a:rPr lang="en-US" sz="1600" dirty="0"/>
                        <a:t>Seamless</a:t>
                      </a:r>
                      <a:endParaRPr lang="el-GR" sz="1600" dirty="0"/>
                    </a:p>
                  </a:txBody>
                  <a:tcPr marL="91448" marR="91448" marT="45750" marB="4575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Interoperability leading practice – the service is a leading example for others</a:t>
                      </a:r>
                      <a:endParaRPr lang="el-GR" sz="1600" dirty="0"/>
                    </a:p>
                  </a:txBody>
                  <a:tcPr marL="91448" marR="91448" marT="45750" marB="45750"/>
                </a:tc>
                <a:extLst>
                  <a:ext uri="{0D108BD9-81ED-4DB2-BD59-A6C34878D82A}"/>
                </a:extLst>
              </a:tr>
            </a:tbl>
          </a:graphicData>
        </a:graphic>
      </p:graphicFrame>
      <p:sp>
        <p:nvSpPr>
          <p:cNvPr id="16417" name="Θέση αριθμού διαφάνειας 3"/>
          <p:cNvSpPr>
            <a:spLocks noGrp="1"/>
          </p:cNvSpPr>
          <p:nvPr>
            <p:ph type="sldNum" sz="quarter" idx="4294967295"/>
          </p:nvPr>
        </p:nvSpPr>
        <p:spPr bwMode="auto">
          <a:xfrm>
            <a:off x="8362950" y="6165850"/>
            <a:ext cx="698500" cy="404813"/>
          </a:xfrm>
          <a:prstGeom prst="rect">
            <a:avLst/>
          </a:prstGeom>
          <a:noFill/>
          <a:ln>
            <a:miter lim="800000"/>
            <a:headEnd/>
            <a:tailEnd/>
          </a:ln>
        </p:spPr>
        <p:txBody>
          <a:bodyPr/>
          <a:lstStyle/>
          <a:p>
            <a:fld id="{5E62A5F7-26EA-446E-8F7D-AB3F9CD42F7E}" type="slidenum">
              <a:rPr lang="el-GR" altLang="el-GR">
                <a:latin typeface="Tahoma" pitchFamily="34" charset="0"/>
              </a:rPr>
              <a:pPr/>
              <a:t>8</a:t>
            </a:fld>
            <a:endParaRPr lang="el-GR" altLang="el-GR">
              <a:latin typeface="Tahoma"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p:cNvPicPr>
            <a:picLocks noGrp="1" noChangeAspect="1" noChangeArrowheads="1"/>
          </p:cNvPicPr>
          <p:nvPr>
            <p:ph sz="quarter" idx="4294967295"/>
          </p:nvPr>
        </p:nvPicPr>
        <p:blipFill>
          <a:blip r:embed="rId2" cstate="print"/>
          <a:srcRect/>
          <a:stretch>
            <a:fillRect/>
          </a:stretch>
        </p:blipFill>
        <p:spPr>
          <a:xfrm>
            <a:off x="4211638" y="1341438"/>
            <a:ext cx="4906962" cy="3213100"/>
          </a:xfrm>
          <a:noFill/>
        </p:spPr>
      </p:pic>
      <p:sp>
        <p:nvSpPr>
          <p:cNvPr id="31746" name="Τίτλος 1">
            <a:extLst>
              <a:ext uri="{FF2B5EF4-FFF2-40B4-BE49-F238E27FC236}"/>
            </a:extLst>
          </p:cNvPr>
          <p:cNvSpPr>
            <a:spLocks noGrp="1"/>
          </p:cNvSpPr>
          <p:nvPr>
            <p:ph type="title"/>
          </p:nvPr>
        </p:nvSpPr>
        <p:spPr>
          <a:xfrm>
            <a:off x="1258888" y="260350"/>
            <a:ext cx="6416675" cy="792163"/>
          </a:xfrm>
        </p:spPr>
        <p:txBody>
          <a:bodyPr/>
          <a:lstStyle/>
          <a:p>
            <a:pPr eaLnBrk="1" fontAlgn="auto" hangingPunct="1">
              <a:buFont typeface="Franklin Gothic Book" panose="020B0503020102020204" pitchFamily="34" charset="0"/>
              <a:buNone/>
              <a:defRPr/>
            </a:pPr>
            <a:r>
              <a:rPr lang="en-US" altLang="el-GR" sz="2400" dirty="0">
                <a:effectLst>
                  <a:outerShdw blurRad="38100" dist="38100" dir="2700000" algn="tl">
                    <a:srgbClr val="000000">
                      <a:alpha val="43137"/>
                    </a:srgbClr>
                  </a:outerShdw>
                </a:effectLst>
              </a:rPr>
              <a:t>Interoperability areas of the IMM model – </a:t>
            </a:r>
            <a:br>
              <a:rPr lang="en-US" altLang="el-GR" sz="2400" dirty="0">
                <a:effectLst>
                  <a:outerShdw blurRad="38100" dist="38100" dir="2700000" algn="tl">
                    <a:srgbClr val="000000">
                      <a:alpha val="43137"/>
                    </a:srgbClr>
                  </a:outerShdw>
                </a:effectLst>
              </a:rPr>
            </a:br>
            <a:r>
              <a:rPr lang="en-US" altLang="el-GR" sz="2400" dirty="0">
                <a:effectLst>
                  <a:outerShdw blurRad="38100" dist="38100" dir="2700000" algn="tl">
                    <a:srgbClr val="000000">
                      <a:alpha val="43137"/>
                    </a:srgbClr>
                  </a:outerShdw>
                </a:effectLst>
              </a:rPr>
              <a:t>Points of interaction</a:t>
            </a:r>
            <a:endParaRPr lang="el-GR" altLang="el-GR" sz="2400" dirty="0">
              <a:effectLst>
                <a:outerShdw blurRad="38100" dist="38100" dir="2700000" algn="tl">
                  <a:srgbClr val="000000">
                    <a:alpha val="43137"/>
                  </a:srgbClr>
                </a:outerShdw>
              </a:effectLst>
            </a:endParaRPr>
          </a:p>
        </p:txBody>
      </p:sp>
      <p:sp>
        <p:nvSpPr>
          <p:cNvPr id="17412" name="Θέση περιεχομένου 5"/>
          <p:cNvSpPr>
            <a:spLocks noGrp="1"/>
          </p:cNvSpPr>
          <p:nvPr>
            <p:ph idx="1"/>
          </p:nvPr>
        </p:nvSpPr>
        <p:spPr>
          <a:xfrm>
            <a:off x="900113" y="1844675"/>
            <a:ext cx="3887787" cy="4022725"/>
          </a:xfrm>
        </p:spPr>
        <p:txBody>
          <a:bodyPr/>
          <a:lstStyle/>
          <a:p>
            <a:pPr eaLnBrk="1" hangingPunct="1"/>
            <a:r>
              <a:rPr lang="en-US" altLang="el-GR" sz="1800" i="1" smtClean="0"/>
              <a:t>Service Delivery (B) </a:t>
            </a:r>
            <a:r>
              <a:rPr lang="en-US" altLang="el-GR" sz="1800" smtClean="0"/>
              <a:t> </a:t>
            </a:r>
          </a:p>
          <a:p>
            <a:pPr lvl="1" eaLnBrk="1" hangingPunct="1"/>
            <a:r>
              <a:rPr lang="en-US" altLang="el-GR" sz="1800" smtClean="0"/>
              <a:t>Providing end-users access; </a:t>
            </a:r>
          </a:p>
          <a:p>
            <a:pPr eaLnBrk="1" hangingPunct="1"/>
            <a:r>
              <a:rPr lang="en-US" altLang="el-GR" sz="1800" i="1" smtClean="0"/>
              <a:t>Service Consumption (C) </a:t>
            </a:r>
            <a:endParaRPr lang="en-US" altLang="el-GR" sz="1800" smtClean="0"/>
          </a:p>
          <a:p>
            <a:pPr lvl="1" eaLnBrk="1" hangingPunct="1"/>
            <a:r>
              <a:rPr lang="en-US" altLang="el-GR" sz="1800" smtClean="0"/>
              <a:t>Reuse machine-to-machine services from other organizations. </a:t>
            </a:r>
          </a:p>
          <a:p>
            <a:pPr eaLnBrk="1" hangingPunct="1"/>
            <a:r>
              <a:rPr lang="en-US" altLang="el-GR" sz="1800" i="1" smtClean="0"/>
              <a:t>Service Management (D</a:t>
            </a:r>
            <a:r>
              <a:rPr lang="en-US" altLang="el-GR" sz="1800" smtClean="0"/>
              <a:t>) </a:t>
            </a:r>
          </a:p>
          <a:p>
            <a:pPr lvl="1" eaLnBrk="1" hangingPunct="1"/>
            <a:r>
              <a:rPr lang="en-US" altLang="el-GR" sz="1800" smtClean="0"/>
              <a:t>Controlling and monitoring the process flow related to service.</a:t>
            </a:r>
          </a:p>
          <a:p>
            <a:pPr lvl="1" eaLnBrk="1" hangingPunct="1"/>
            <a:r>
              <a:rPr lang="en-US" altLang="el-GR" sz="1800" smtClean="0"/>
              <a:t>Includes provisioning towards other administrations or businesses</a:t>
            </a:r>
          </a:p>
        </p:txBody>
      </p:sp>
      <p:sp>
        <p:nvSpPr>
          <p:cNvPr id="17413" name="Θέση αριθμού διαφάνειας 3"/>
          <p:cNvSpPr>
            <a:spLocks noGrp="1"/>
          </p:cNvSpPr>
          <p:nvPr>
            <p:ph type="sldNum" sz="quarter" idx="4294967295"/>
          </p:nvPr>
        </p:nvSpPr>
        <p:spPr bwMode="auto">
          <a:xfrm>
            <a:off x="8362950" y="6165850"/>
            <a:ext cx="698500" cy="404813"/>
          </a:xfrm>
          <a:prstGeom prst="rect">
            <a:avLst/>
          </a:prstGeom>
          <a:noFill/>
          <a:ln>
            <a:miter lim="800000"/>
            <a:headEnd/>
            <a:tailEnd/>
          </a:ln>
        </p:spPr>
        <p:txBody>
          <a:bodyPr/>
          <a:lstStyle/>
          <a:p>
            <a:fld id="{82D78387-7658-4498-9B5C-F84FF9C19F67}" type="slidenum">
              <a:rPr lang="el-GR" altLang="el-GR">
                <a:latin typeface="Tahoma" pitchFamily="34" charset="0"/>
              </a:rPr>
              <a:pPr/>
              <a:t>9</a:t>
            </a:fld>
            <a:endParaRPr lang="el-GR" altLang="el-GR">
              <a:latin typeface="Tahoma"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Παρουσίαση εκπαίδευσης προσωπικού">
  <a:themeElements>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D1_2_v0.1</Template>
  <TotalTime>6948</TotalTime>
  <Words>1437</Words>
  <Application>Microsoft Office PowerPoint</Application>
  <PresentationFormat>On-screen Show (4:3)</PresentationFormat>
  <Paragraphs>212</Paragraphs>
  <Slides>29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Franklin Gothic Book</vt:lpstr>
      <vt:lpstr>Arial</vt:lpstr>
      <vt:lpstr>Tahoma</vt:lpstr>
      <vt:lpstr>Wingdings</vt:lpstr>
      <vt:lpstr>Times New Roman</vt:lpstr>
      <vt:lpstr>Παρουσίαση εκπαίδευσης προσωπικού</vt:lpstr>
      <vt:lpstr>Beginning of Section S3</vt:lpstr>
      <vt:lpstr>Public service</vt:lpstr>
      <vt:lpstr>IMM mainly focuses on Public Services that interact with the user!!!! </vt:lpstr>
      <vt:lpstr>Four Design Rules</vt:lpstr>
      <vt:lpstr>Example of services that IMM can assess</vt:lpstr>
      <vt:lpstr>Interoperability and Public Service</vt:lpstr>
      <vt:lpstr>Interoperability  Maturity Model objectives</vt:lpstr>
      <vt:lpstr>What is Interoperability Maturity ?</vt:lpstr>
      <vt:lpstr>Interoperability areas of the IMM model –  Points of interaction</vt:lpstr>
      <vt:lpstr>Examples of Interoperability Areas Service Delivery (B)</vt:lpstr>
      <vt:lpstr>Examples of Interoperability Areas Service Delivery (B)</vt:lpstr>
      <vt:lpstr>Examples of Interoperability Areas Service Consumption (C)</vt:lpstr>
      <vt:lpstr>Examples of Interoperability Areas Service Management (D)</vt:lpstr>
      <vt:lpstr>Examples of Interoperability Areas Service Management (D)</vt:lpstr>
      <vt:lpstr>Discussion for specific cases</vt:lpstr>
      <vt:lpstr>Interoperability patterns</vt:lpstr>
      <vt:lpstr>Questionnaire Structure (sections)</vt:lpstr>
      <vt:lpstr>Versions of Questionnaire</vt:lpstr>
      <vt:lpstr>Assessment - Maturity Scoring  Service Consumption</vt:lpstr>
      <vt:lpstr>Assessment - Maturity Scoring  Service Provisioning</vt:lpstr>
      <vt:lpstr>Assessment - Maturity Scoring </vt:lpstr>
      <vt:lpstr>Define a public service – rules </vt:lpstr>
      <vt:lpstr>Define a public service – rules </vt:lpstr>
      <vt:lpstr>Slide 24</vt:lpstr>
      <vt:lpstr>Funding</vt:lpstr>
      <vt:lpstr>Slide 26</vt:lpstr>
      <vt:lpstr>Notes regarding the previous versions of the current work</vt:lpstr>
      <vt:lpstr>Notes Licensing</vt:lpstr>
      <vt:lpstr>Maintenance Notes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ddddd</dc:title>
  <dc:creator>AGGELOS</dc:creator>
  <cp:lastModifiedBy>AGGELOS</cp:lastModifiedBy>
  <cp:revision>563</cp:revision>
  <dcterms:created xsi:type="dcterms:W3CDTF">2002-11-27T07:39:06Z</dcterms:created>
  <dcterms:modified xsi:type="dcterms:W3CDTF">2018-06-10T15:39:00Z</dcterms:modified>
</cp:coreProperties>
</file>