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2" r:id="rId2"/>
    <p:sldId id="399" r:id="rId3"/>
    <p:sldId id="355" r:id="rId4"/>
    <p:sldId id="357" r:id="rId5"/>
    <p:sldId id="403" r:id="rId6"/>
    <p:sldId id="413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2972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B08FE3-9933-41AD-A802-E49ABA2E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3BF636-0426-40CB-9407-3EEAD9D48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  <a:lvl2pPr marL="6858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>
              <a:buClr>
                <a:schemeClr val="accent1">
                  <a:lumMod val="75000"/>
                </a:schemeClr>
              </a:buClr>
              <a:defRPr>
                <a:latin typeface="+mn-lt"/>
              </a:defRPr>
            </a:lvl3pPr>
            <a:lvl4pPr marL="1600200" indent="-228600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3ACB45-95BB-4EF8-B2E4-AEDD0ED3F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A6291F-4D76-4663-A885-F31E88674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AE2D7F7-A3FD-41C1-8147-9CCFA78C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714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46A326-2388-4AD4-8829-8B0ED65AA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latin typeface="+mn-lt"/>
              </a:defRPr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2BEF98-4D37-40AE-A9DF-7325642B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D4F7F-8BB4-4416-99FC-FEAF537D9F93}" type="datetime1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AE402E8-0E89-4A5A-B3C8-5D9338FB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9DA0879-C5F1-40E8-AC33-B15DF6C1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802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A46F3A2-683C-476F-BC1B-225CE7037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D33FFD2B-0C91-41D3-98C6-2F387E1C0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n-US" dirty="0"/>
              <a:t> </a:t>
            </a:r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218B1C-75CD-429E-AA22-F7C5769EAB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1729-D13F-4E29-B5AA-07206561BC41}" type="datetimeFigureOut">
              <a:rPr lang="el-GR" smtClean="0"/>
              <a:t>27/11/2020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E34858-6767-4D45-AFD6-729ACC4BB6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D8C06E6-5C1D-41B8-8416-145C195CD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CCA64-536C-4CED-9C1C-8F28337736A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036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l-GR" sz="3600" b="0" kern="1200" dirty="0" smtClean="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>
            <a:lumMod val="75000"/>
          </a:schemeClr>
        </a:buClr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268632-58FD-426E-9C2B-2ADC2065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ΕΚΔΟΣΗ </a:t>
            </a:r>
            <a:r>
              <a:rPr lang="en-US" b="1" dirty="0"/>
              <a:t>TAF</a:t>
            </a:r>
            <a:r>
              <a:rPr lang="en-US" b="1" dirty="0" smtClean="0"/>
              <a:t>                                                                                                    </a:t>
            </a:r>
            <a:r>
              <a:rPr lang="el-GR" b="1" dirty="0" smtClean="0"/>
              <a:t>Σκοπός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56" y="1484154"/>
            <a:ext cx="11730038" cy="1825716"/>
          </a:xfrm>
        </p:spPr>
        <p:txBody>
          <a:bodyPr>
            <a:noAutofit/>
          </a:bodyPr>
          <a:lstStyle/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Ο σκοπός αυτής της διάλεξης είναι να καθοριστούν:</a:t>
            </a:r>
          </a:p>
          <a:p>
            <a:pPr marL="809625" lvl="1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800" dirty="0"/>
              <a:t>το περιεχόμενο </a:t>
            </a:r>
            <a:r>
              <a:rPr lang="el-GR" sz="2800" dirty="0" smtClean="0"/>
              <a:t>και</a:t>
            </a:r>
            <a:endParaRPr lang="el-GR" sz="2800" dirty="0"/>
          </a:p>
          <a:p>
            <a:pPr marL="809625" lvl="1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800" dirty="0"/>
              <a:t>οι προϋποθέσεις έκδοσης </a:t>
            </a:r>
          </a:p>
          <a:p>
            <a:pPr marL="457200" lvl="1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2800" dirty="0"/>
              <a:t>των </a:t>
            </a:r>
            <a:r>
              <a:rPr lang="el-GR" sz="2800" b="1" i="1" dirty="0">
                <a:solidFill>
                  <a:schemeClr val="accent1">
                    <a:lumMod val="75000"/>
                  </a:schemeClr>
                </a:solidFill>
              </a:rPr>
              <a:t>Προγνώσεων </a:t>
            </a:r>
            <a:r>
              <a:rPr lang="el-GR" sz="2800" b="1" i="1" dirty="0" smtClean="0">
                <a:solidFill>
                  <a:schemeClr val="accent1">
                    <a:lumMod val="75000"/>
                  </a:schemeClr>
                </a:solidFill>
              </a:rPr>
              <a:t>Αεροδρομίων 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TAF 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</a:rPr>
              <a:t>(Terminal Aerodrome Forecasts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l-GR" sz="2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l-GR" sz="2800" dirty="0" smtClean="0"/>
              <a:t>σύμφωνα </a:t>
            </a:r>
            <a:r>
              <a:rPr lang="el-GR" sz="2800" dirty="0"/>
              <a:t>με το </a:t>
            </a:r>
            <a:r>
              <a:rPr lang="el-GR" sz="2800" dirty="0" smtClean="0"/>
              <a:t>«</a:t>
            </a:r>
            <a:r>
              <a:rPr lang="en-US" sz="2800" dirty="0" smtClean="0"/>
              <a:t>WMO/ </a:t>
            </a:r>
            <a:r>
              <a:rPr lang="en-US" sz="2800" dirty="0"/>
              <a:t>Manual </a:t>
            </a:r>
            <a:r>
              <a:rPr lang="en-US" sz="2800" dirty="0" smtClean="0"/>
              <a:t>on</a:t>
            </a:r>
            <a:r>
              <a:rPr lang="el-GR" sz="2800" dirty="0" smtClean="0"/>
              <a:t> </a:t>
            </a:r>
            <a:r>
              <a:rPr lang="en-US" sz="2800" dirty="0" smtClean="0"/>
              <a:t>Codes/ </a:t>
            </a:r>
            <a:r>
              <a:rPr lang="en-US" sz="2800" dirty="0"/>
              <a:t>Doc </a:t>
            </a:r>
            <a:r>
              <a:rPr lang="en-US" sz="2800" dirty="0" smtClean="0"/>
              <a:t>306</a:t>
            </a:r>
            <a:r>
              <a:rPr lang="el-GR" sz="2800" dirty="0" smtClean="0"/>
              <a:t>»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417331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268632-58FD-426E-9C2B-2ADC2065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ΜΟΡΦΗ ΚΩΔΙΚΑ </a:t>
            </a:r>
            <a:r>
              <a:rPr lang="en-US" b="1" dirty="0" smtClean="0"/>
              <a:t>TAF</a:t>
            </a:r>
            <a:r>
              <a:rPr lang="el-GR" b="1" dirty="0"/>
              <a:t/>
            </a:r>
            <a:br>
              <a:rPr lang="el-GR" b="1" dirty="0"/>
            </a:br>
            <a:endParaRPr lang="el-GR" b="1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953" y="1176941"/>
            <a:ext cx="9374094" cy="568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5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268632-58FD-426E-9C2B-2ADC2065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ΕΚΔΟΣΗ </a:t>
            </a:r>
            <a:r>
              <a:rPr lang="en-US" b="1" dirty="0" smtClean="0"/>
              <a:t>TAF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>Γενικά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503" y="1642745"/>
            <a:ext cx="11231880" cy="4351338"/>
          </a:xfrm>
        </p:spPr>
        <p:txBody>
          <a:bodyPr>
            <a:noAutofit/>
          </a:bodyPr>
          <a:lstStyle/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Η </a:t>
            </a:r>
            <a:r>
              <a:rPr lang="el-GR" sz="2600" b="1" dirty="0">
                <a:solidFill>
                  <a:schemeClr val="accent1">
                    <a:lumMod val="75000"/>
                  </a:schemeClr>
                </a:solidFill>
              </a:rPr>
              <a:t>πρόγνωση αεροδρομίου (Α/Δ) TAF </a:t>
            </a:r>
            <a:r>
              <a:rPr lang="el-GR" sz="2600" dirty="0"/>
              <a:t>αποτελεί έναν κώδικα, που περιγράφει με σύντομο και σαφή τρόπο τις μετεωρολογικές συνθήκες που αναμένεται να επικρατήσουν σε ένα Α/Δ για συγκεκριμένο χρονικό διάστημα</a:t>
            </a:r>
          </a:p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Περιλαμβάνει πληροφορίες κατά ομάδες, που αφορούν στα φαινόμενα: </a:t>
            </a:r>
          </a:p>
          <a:p>
            <a:pPr marL="1162050" lvl="1" indent="-7048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άνεμος</a:t>
            </a:r>
          </a:p>
          <a:p>
            <a:pPr marL="1162050" lvl="1" indent="-7048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ορατότητα</a:t>
            </a:r>
          </a:p>
          <a:p>
            <a:pPr marL="1162050" lvl="1" indent="-7048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καιρικά φαινόμενα</a:t>
            </a:r>
          </a:p>
          <a:p>
            <a:pPr marL="1162050" lvl="1" indent="-7048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νέφη </a:t>
            </a:r>
          </a:p>
          <a:p>
            <a:pPr marL="1162050" lvl="1" indent="-70485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κατακόρυφη ορατότητα</a:t>
            </a:r>
            <a:endParaRPr lang="en-US" sz="2600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4317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503" y="1642745"/>
            <a:ext cx="11231880" cy="4351338"/>
          </a:xfrm>
        </p:spPr>
        <p:txBody>
          <a:bodyPr>
            <a:normAutofit/>
          </a:bodyPr>
          <a:lstStyle/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Η πρόγνωση </a:t>
            </a:r>
            <a:r>
              <a:rPr lang="el-GR" dirty="0" smtClean="0"/>
              <a:t>Α/Δ </a:t>
            </a:r>
            <a:r>
              <a:rPr lang="en-US" dirty="0"/>
              <a:t>TAF </a:t>
            </a:r>
            <a:r>
              <a:rPr lang="el-GR" dirty="0"/>
              <a:t>θα πρέπει να είναι όσο το δυνατόν πιο σύντομη και περιεκτική και να περιλαμβάνει τον ελάχιστο αριθμό </a:t>
            </a:r>
            <a:r>
              <a:rPr lang="el-GR" dirty="0" smtClean="0"/>
              <a:t>μεταβολών</a:t>
            </a:r>
            <a:endParaRPr lang="el-GR" dirty="0"/>
          </a:p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Λόγω των περιορισμών των τεχνικών πρόγνωσης και του ευμετάβλητου των μετεωρολογικών στοιχείων στο χώρο και το χρόνο, η τιμή που θα δίνεται στην πρόγνωση </a:t>
            </a:r>
            <a:r>
              <a:rPr lang="en-US" dirty="0"/>
              <a:t>TAF</a:t>
            </a:r>
            <a:r>
              <a:rPr lang="el-GR" dirty="0"/>
              <a:t> είναι η πιθανότερη που το στοιχείο αυτό προβλέπεται να λάβει, κατά τη διάρκεια ισχύος του </a:t>
            </a:r>
            <a:r>
              <a:rPr lang="en-US" dirty="0" smtClean="0"/>
              <a:t>TAF</a:t>
            </a:r>
            <a:endParaRPr lang="el-GR" dirty="0"/>
          </a:p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Ομοίως, ο χρόνος εμφάνισης ή μεταβολής ενός μετεωρολογικού στοιχείου θεωρείται ότι αντιπροσωπεύει τον πλέον πιθανό.</a:t>
            </a:r>
            <a:endParaRPr lang="en-US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F9B2B704-D91B-4822-B667-E69209E8A4F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36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ΕΚΔΟΣΗ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TAF</a:t>
            </a:r>
            <a:endParaRPr lang="el-G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l-GR" b="1" dirty="0" smtClean="0">
                <a:solidFill>
                  <a:schemeClr val="accent1">
                    <a:lumMod val="75000"/>
                  </a:schemeClr>
                </a:solidFill>
              </a:rPr>
              <a:t>Γενικά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30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503" y="1642745"/>
            <a:ext cx="11231880" cy="4351338"/>
          </a:xfrm>
        </p:spPr>
        <p:txBody>
          <a:bodyPr>
            <a:normAutofit/>
          </a:bodyPr>
          <a:lstStyle/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Τα </a:t>
            </a:r>
            <a:r>
              <a:rPr lang="en-US" dirty="0"/>
              <a:t>TAF </a:t>
            </a:r>
            <a:r>
              <a:rPr lang="el-GR" dirty="0"/>
              <a:t>έχουν διάρκεια ισχύος </a:t>
            </a:r>
            <a:endParaRPr lang="el-GR" dirty="0" smtClean="0"/>
          </a:p>
          <a:p>
            <a:pPr marL="809625" lvl="1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800" b="1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el-GR" sz="2800" dirty="0" smtClean="0"/>
              <a:t> </a:t>
            </a:r>
            <a:r>
              <a:rPr lang="el-GR" sz="2800" dirty="0"/>
              <a:t>ωρών </a:t>
            </a:r>
            <a:r>
              <a:rPr lang="el-GR" sz="2800" dirty="0" smtClean="0"/>
              <a:t>   </a:t>
            </a:r>
            <a:r>
              <a:rPr lang="el-GR" sz="2800" dirty="0" smtClean="0">
                <a:sym typeface="Wingdings" panose="05000000000000000000" pitchFamily="2" charset="2"/>
              </a:rPr>
              <a:t>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FC</a:t>
            </a:r>
            <a:endParaRPr lang="el-GR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809625" lvl="1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l-GR" sz="2800" b="1" dirty="0">
                <a:solidFill>
                  <a:schemeClr val="accent1">
                    <a:lumMod val="75000"/>
                  </a:schemeClr>
                </a:solidFill>
              </a:rPr>
              <a:t>4</a:t>
            </a:r>
            <a:r>
              <a:rPr lang="el-GR" sz="2800" dirty="0"/>
              <a:t> ωρών</a:t>
            </a:r>
            <a:r>
              <a:rPr lang="en-US" sz="2800" dirty="0"/>
              <a:t> </a:t>
            </a:r>
            <a:r>
              <a:rPr lang="el-GR" sz="2800" dirty="0" smtClean="0"/>
              <a:t> </a:t>
            </a:r>
            <a:r>
              <a:rPr lang="el-GR" sz="2800" b="1" dirty="0" smtClean="0">
                <a:sym typeface="Wingdings" panose="05000000000000000000" pitchFamily="2" charset="2"/>
              </a:rPr>
              <a:t>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FT</a:t>
            </a:r>
            <a:endParaRPr lang="el-GR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Για κάθε Α/Δ</a:t>
            </a:r>
            <a:r>
              <a:rPr lang="el-GR" dirty="0" smtClean="0"/>
              <a:t> </a:t>
            </a:r>
            <a:r>
              <a:rPr lang="el-GR" dirty="0"/>
              <a:t>εκδίδεται ένα μόνο είδος </a:t>
            </a:r>
            <a:r>
              <a:rPr lang="en-US" dirty="0"/>
              <a:t>TAF </a:t>
            </a:r>
            <a:r>
              <a:rPr lang="el-GR" dirty="0"/>
              <a:t>δηλαδή </a:t>
            </a:r>
            <a:endParaRPr lang="el-GR" dirty="0" smtClean="0"/>
          </a:p>
          <a:p>
            <a:pPr marL="457200" lvl="1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FC</a:t>
            </a:r>
            <a:r>
              <a:rPr lang="en-US" sz="2800" dirty="0" smtClean="0"/>
              <a:t> </a:t>
            </a:r>
            <a:r>
              <a:rPr lang="el-GR" sz="2800" dirty="0"/>
              <a:t>ή</a:t>
            </a:r>
            <a:r>
              <a:rPr lang="en-US" sz="2800" dirty="0"/>
              <a:t>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FT</a:t>
            </a:r>
            <a:endParaRPr lang="el-GR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dirty="0"/>
              <a:t>Η έκδοση ενός νέου </a:t>
            </a:r>
            <a:r>
              <a:rPr lang="en-US" dirty="0"/>
              <a:t>TAF </a:t>
            </a:r>
            <a:r>
              <a:rPr lang="el-GR" dirty="0"/>
              <a:t>για ένα συγκεκριμένο Α/Δ</a:t>
            </a:r>
            <a:r>
              <a:rPr lang="el-GR" dirty="0" smtClean="0"/>
              <a:t>, </a:t>
            </a:r>
            <a:r>
              <a:rPr lang="el-GR" dirty="0"/>
              <a:t>ακυρώνει, αυτόματα και από την ώρα ισχύος του, κάθε προηγούμενο που έχει εκδοθεί για το εν λόγω Α/Δ</a:t>
            </a:r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l-GR" dirty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 smtClean="0"/>
              <a:t>ΕΚΔΟΣΗ </a:t>
            </a:r>
            <a:r>
              <a:rPr lang="en-US" b="1" dirty="0" smtClean="0"/>
              <a:t>TAF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Γενικά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3121495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503" y="1642745"/>
            <a:ext cx="11231880" cy="4351338"/>
          </a:xfrm>
        </p:spPr>
        <p:txBody>
          <a:bodyPr>
            <a:normAutofit/>
          </a:bodyPr>
          <a:lstStyle/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/>
              <a:t>Η λέξη «</a:t>
            </a:r>
            <a:r>
              <a:rPr lang="en-US" sz="2600" dirty="0"/>
              <a:t>TAF</a:t>
            </a:r>
            <a:r>
              <a:rPr lang="el-GR" sz="2600" dirty="0"/>
              <a:t>» θα περιλαμβάνεται στην αρχή κάθε μεμονωμένης πρόγνωσης </a:t>
            </a:r>
            <a:r>
              <a:rPr lang="el-GR" sz="2600" dirty="0" smtClean="0"/>
              <a:t>Α/Δ</a:t>
            </a:r>
            <a:endParaRPr lang="el-GR" sz="26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55B14E1E-13EA-4E23-A05B-9768693E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l-GR" b="1" dirty="0" smtClean="0"/>
              <a:t>ΕΚΔΟΣΗ </a:t>
            </a:r>
            <a:r>
              <a:rPr lang="en-US" b="1" dirty="0" smtClean="0"/>
              <a:t>TAF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Γενικά</a:t>
            </a:r>
            <a:endParaRPr lang="el-GR" b="1" dirty="0"/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3E0D6BAA-E485-49C1-80C4-253DD7F7C313}"/>
              </a:ext>
            </a:extLst>
          </p:cNvPr>
          <p:cNvSpPr txBox="1">
            <a:spLocks/>
          </p:cNvSpPr>
          <p:nvPr/>
        </p:nvSpPr>
        <p:spPr>
          <a:xfrm>
            <a:off x="480060" y="2618105"/>
            <a:ext cx="1123188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indent="-352425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600" dirty="0" smtClean="0"/>
              <a:t>Αναφορικά με την έκδοση ενός </a:t>
            </a:r>
            <a:r>
              <a:rPr lang="en-US" sz="2600" dirty="0" smtClean="0"/>
              <a:t>TAF</a:t>
            </a:r>
            <a:r>
              <a:rPr lang="el-GR" sz="2600" dirty="0" smtClean="0"/>
              <a:t>, μπορεί να χρειαστεί να χρησιμοποιηθούν οι παρακάτω </a:t>
            </a:r>
            <a:r>
              <a:rPr lang="el-GR" sz="2600" dirty="0" err="1" smtClean="0"/>
              <a:t>κωδικές</a:t>
            </a:r>
            <a:r>
              <a:rPr lang="el-GR" sz="2600" dirty="0" smtClean="0"/>
              <a:t> λέξεις:</a:t>
            </a:r>
          </a:p>
          <a:p>
            <a:pPr marL="1528763" lvl="1" indent="-8048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AMD (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AMenDed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dirty="0" smtClean="0"/>
              <a:t>, </a:t>
            </a:r>
            <a:r>
              <a:rPr lang="el-GR" dirty="0" smtClean="0"/>
              <a:t>σε περίπτωση που απαιτείται τροποποίηση στο μετεωρολογικό περιεχόμενο του </a:t>
            </a:r>
            <a:r>
              <a:rPr lang="en-US" dirty="0" smtClean="0"/>
              <a:t>TAF</a:t>
            </a:r>
          </a:p>
          <a:p>
            <a:pPr marL="1528763" lvl="1" indent="-8048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COR (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CORrected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dirty="0" smtClean="0"/>
              <a:t>, </a:t>
            </a:r>
            <a:r>
              <a:rPr lang="el-GR" dirty="0" smtClean="0"/>
              <a:t>σε περίπτωση που απαιτείται τροποποίηση στη σύνταξη ή την ώρα έκδοσης του </a:t>
            </a:r>
            <a:r>
              <a:rPr lang="en-US" dirty="0" smtClean="0"/>
              <a:t>TAF</a:t>
            </a:r>
          </a:p>
          <a:p>
            <a:pPr marL="1528763" lvl="1" indent="-8048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RTD (</a:t>
            </a:r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ReTardeD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n-US" dirty="0" smtClean="0"/>
              <a:t>, </a:t>
            </a:r>
            <a:r>
              <a:rPr lang="el-GR" dirty="0" smtClean="0"/>
              <a:t>σε περίπτωση που απαιτείται να δηλωθεί τυχόν καθυστέρηση στην αποστολή του </a:t>
            </a:r>
            <a:r>
              <a:rPr lang="en-US" dirty="0" smtClean="0"/>
              <a:t>TAF</a:t>
            </a:r>
          </a:p>
          <a:p>
            <a:pPr marL="1528763" lvl="1" indent="-8048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NIL</a:t>
            </a:r>
            <a:r>
              <a:rPr lang="en-US" dirty="0" smtClean="0"/>
              <a:t>, </a:t>
            </a:r>
            <a:r>
              <a:rPr lang="el-GR" dirty="0" smtClean="0"/>
              <a:t>σε περίπτωση που απαιτείται να δηλωθεί η μη αποστολή του </a:t>
            </a:r>
            <a:r>
              <a:rPr lang="en-US" dirty="0" smtClean="0"/>
              <a:t>TAF</a:t>
            </a:r>
          </a:p>
          <a:p>
            <a:pPr marL="1528763" lvl="1" indent="-804863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l-GR" sz="2600" dirty="0" smtClean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None/>
            </a:pPr>
            <a:endParaRPr lang="el-GR" sz="2600" dirty="0" smtClean="0"/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5049646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4936</TotalTime>
  <Words>329</Words>
  <Application>Microsoft Office PowerPoint</Application>
  <PresentationFormat>Ευρεία οθόνη</PresentationFormat>
  <Paragraphs>34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Θέμα του Office</vt:lpstr>
      <vt:lpstr>ΕΚΔΟΣΗ TAF                                                                                                    Σκοπός</vt:lpstr>
      <vt:lpstr>ΜΟΡΦΗ ΚΩΔΙΚΑ TAF </vt:lpstr>
      <vt:lpstr>ΕΚΔΟΣΗ TAF Γενικά</vt:lpstr>
      <vt:lpstr>Παρουσίαση του PowerPoint</vt:lpstr>
      <vt:lpstr>ΕΚΔΟΣΗ TAF Γενικά</vt:lpstr>
      <vt:lpstr>ΕΚΔΟΣΗ TAF Γενικά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MARINA KOROLOGOU</dc:creator>
  <cp:lastModifiedBy>Windows User</cp:lastModifiedBy>
  <cp:revision>115</cp:revision>
  <dcterms:created xsi:type="dcterms:W3CDTF">2020-08-26T13:11:59Z</dcterms:created>
  <dcterms:modified xsi:type="dcterms:W3CDTF">2020-11-27T09:28:10Z</dcterms:modified>
</cp:coreProperties>
</file>