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54" r:id="rId2"/>
    <p:sldId id="343" r:id="rId3"/>
    <p:sldId id="344" r:id="rId4"/>
    <p:sldId id="346" r:id="rId5"/>
    <p:sldId id="347" r:id="rId6"/>
    <p:sldId id="348" r:id="rId7"/>
    <p:sldId id="349" r:id="rId8"/>
    <p:sldId id="351" r:id="rId9"/>
    <p:sldId id="352" r:id="rId10"/>
    <p:sldId id="353" r:id="rId11"/>
    <p:sldId id="267" r:id="rId12"/>
    <p:sldId id="355" r:id="rId13"/>
    <p:sldId id="356" r:id="rId14"/>
    <p:sldId id="357" r:id="rId15"/>
    <p:sldId id="358" r:id="rId16"/>
    <p:sldId id="359" r:id="rId17"/>
    <p:sldId id="360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papa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28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2" autoAdjust="0"/>
    <p:restoredTop sz="90095" autoAdjust="0"/>
  </p:normalViewPr>
  <p:slideViewPr>
    <p:cSldViewPr snapToGrid="0">
      <p:cViewPr varScale="1">
        <p:scale>
          <a:sx n="101" d="100"/>
          <a:sy n="101" d="100"/>
        </p:scale>
        <p:origin x="1662" y="108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8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CDA59-D06C-4B75-9238-2222C53E0D1B}" type="datetimeFigureOut">
              <a:rPr lang="el-GR" smtClean="0"/>
              <a:t>11/6/2018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3AFDF-7401-4DBD-9B2F-A93B66ED30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90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2494728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393869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2654372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1771600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3538653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217278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l-GR" smtClean="0"/>
          </a:p>
        </p:txBody>
      </p:sp>
    </p:spTree>
    <p:extLst>
      <p:ext uri="{BB962C8B-B14F-4D97-AF65-F5344CB8AC3E}">
        <p14:creationId xmlns:p14="http://schemas.microsoft.com/office/powerpoint/2010/main" val="188476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45544" y="6125841"/>
            <a:ext cx="6887499" cy="697963"/>
            <a:chOff x="645544" y="6125841"/>
            <a:chExt cx="6887499" cy="697963"/>
          </a:xfrm>
        </p:grpSpPr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590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313488"/>
            <a:ext cx="133191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73C4-DB2A-4FD7-9DA2-7783341638D2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6798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3DBA3294-16DF-4A62-A790-8296DF99F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52953" y="549275"/>
            <a:ext cx="5981111" cy="75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2E80EE78-8666-4D73-85F3-D2F2A665F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63601" y="1946282"/>
            <a:ext cx="73660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/>
              <a:t>Επεξεργασία στυλ υποδείγματος κειμένου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D22D248-0B6A-4542-B954-85986D9CCE4F}"/>
              </a:ext>
            </a:extLst>
          </p:cNvPr>
          <p:cNvSpPr/>
          <p:nvPr/>
        </p:nvSpPr>
        <p:spPr>
          <a:xfrm>
            <a:off x="358775" y="1026160"/>
            <a:ext cx="171450" cy="58318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8"/>
          <p:cNvGrpSpPr/>
          <p:nvPr userDrawn="1"/>
        </p:nvGrpSpPr>
        <p:grpSpPr>
          <a:xfrm>
            <a:off x="645544" y="6125841"/>
            <a:ext cx="7337313" cy="719113"/>
            <a:chOff x="645544" y="6125841"/>
            <a:chExt cx="7337313" cy="719113"/>
          </a:xfrm>
        </p:grpSpPr>
        <p:sp>
          <p:nvSpPr>
            <p:cNvPr id="6" name="Rectangle 16"/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44" y="213286"/>
            <a:ext cx="1449762" cy="777333"/>
          </a:xfrm>
          <a:prstGeom prst="rect">
            <a:avLst/>
          </a:prstGeom>
        </p:spPr>
      </p:pic>
      <p:pic>
        <p:nvPicPr>
          <p:cNvPr id="13" name="Picture 2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" y="39041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35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hf hdr="0" ftr="0" dt="0"/>
  <p:txStyles>
    <p:titleStyle>
      <a:lvl1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2pPr>
      <a:lvl3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3pPr>
      <a:lvl4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4pPr>
      <a:lvl5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5pPr>
      <a:lvl6pPr marL="34284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6pPr>
      <a:lvl7pPr marL="68568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7pPr>
      <a:lvl8pPr marL="102852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8pPr>
      <a:lvl9pPr marL="137136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15464" indent="-215464" algn="l" defTabSz="514263" rtl="0" eaLnBrk="0" fontAlgn="base" hangingPunct="0">
        <a:lnSpc>
          <a:spcPct val="94000"/>
        </a:lnSpc>
        <a:spcBef>
          <a:spcPts val="563"/>
        </a:spcBef>
        <a:spcAft>
          <a:spcPts val="113"/>
        </a:spcAft>
        <a:buFont typeface="Franklin Gothic Book" panose="020B0503020102020204" pitchFamily="34" charset="0"/>
        <a:buChar char="■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14263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20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77139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2852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14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1285651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42781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9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99910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057042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788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314173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3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63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39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52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5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78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91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04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hyperlink" Target="http://stable.slidewiki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.1.3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204864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l-GR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Πλατφόρμα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Slidewiki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4594198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Ορθογώνιο 2"/>
          <p:cNvSpPr>
            <a:spLocks noChangeArrowheads="1"/>
          </p:cNvSpPr>
          <p:nvPr/>
        </p:nvSpPr>
        <p:spPr bwMode="auto">
          <a:xfrm>
            <a:off x="990600" y="1391576"/>
            <a:ext cx="76136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l-GR" b="1" i="1" dirty="0"/>
              <a:t>2.3 WP7-3. EKDDA. </a:t>
            </a:r>
            <a:r>
              <a:rPr lang="el-GR" altLang="el-GR" b="1" i="1" dirty="0" smtClean="0"/>
              <a:t>Ανοιχτή Διακυβέρνηση.</a:t>
            </a:r>
            <a:endParaRPr lang="en-US" altLang="el-GR" b="1" i="1" dirty="0"/>
          </a:p>
          <a:p>
            <a:pPr eaLnBrk="1" hangingPunct="1"/>
            <a:r>
              <a:rPr lang="el-GR" altLang="el-GR" b="1" i="1" dirty="0"/>
              <a:t>2</a:t>
            </a:r>
            <a:r>
              <a:rPr lang="en-US" altLang="el-GR" b="1" i="1" dirty="0"/>
              <a:t>.4 WP7-4. EKDDA. </a:t>
            </a:r>
            <a:r>
              <a:rPr lang="el-GR" altLang="el-GR" b="1" i="1" dirty="0" smtClean="0"/>
              <a:t>Βασικές αρχές </a:t>
            </a:r>
            <a:r>
              <a:rPr lang="el-GR" altLang="el-GR" b="1" i="1" dirty="0" err="1" smtClean="0"/>
              <a:t>Διαλειτουργικότητας</a:t>
            </a:r>
            <a:endParaRPr lang="el-GR" altLang="el-GR" b="1" i="1" dirty="0"/>
          </a:p>
          <a:p>
            <a:pPr eaLnBrk="1" hangingPunct="1"/>
            <a:r>
              <a:rPr lang="en-US" altLang="el-GR" b="1" i="1" dirty="0"/>
              <a:t>2.5 WP7-5. EKDDA. </a:t>
            </a:r>
            <a:r>
              <a:rPr lang="el-GR" altLang="el-GR" b="1" i="1" dirty="0" smtClean="0"/>
              <a:t>Αξιολόγηση Ωριμότητας </a:t>
            </a:r>
            <a:r>
              <a:rPr lang="el-GR" altLang="el-GR" b="1" i="1" dirty="0" err="1" smtClean="0"/>
              <a:t>Διαλειτουργικότητας</a:t>
            </a:r>
            <a:r>
              <a:rPr lang="el-GR" altLang="el-GR" b="1" i="1" dirty="0" smtClean="0"/>
              <a:t> Υπηρεσιών</a:t>
            </a:r>
            <a:endParaRPr lang="el-GR" alt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686466"/>
              </p:ext>
            </p:extLst>
          </p:nvPr>
        </p:nvGraphicFramePr>
        <p:xfrm>
          <a:off x="1979613" y="2703300"/>
          <a:ext cx="3886201" cy="2266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4983"/>
                <a:gridCol w="481813"/>
                <a:gridCol w="1321815"/>
                <a:gridCol w="988984"/>
                <a:gridCol w="608606"/>
              </a:tblGrid>
              <a:tr h="1133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WP7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WP7-3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 Training on e-Government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e- Government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EKDDA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647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WP7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WP7-4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Training on the basic Interoperability Concept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Basic Interoperability Concept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EKDDA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WP7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WP7-5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Training on Interoperability Maturity Model-IMM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Interoperability Maturity Model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EKDDA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1589313" y="449721"/>
            <a:ext cx="59726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Πιλοτικές εφαρμογές του </a:t>
            </a:r>
            <a:r>
              <a:rPr lang="el-GR" altLang="el-GR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ΙΝΕΠ στο </a:t>
            </a:r>
            <a:r>
              <a:rPr lang="en-US" altLang="el-GR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Slidewiki</a:t>
            </a:r>
            <a:endParaRPr lang="el-GR" sz="2000" dirty="0"/>
          </a:p>
        </p:txBody>
      </p:sp>
      <p:sp>
        <p:nvSpPr>
          <p:cNvPr id="5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10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514225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Επικοινωνία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smtClean="0"/>
              <a:t>Εθνικό Κέντρο Δημόσιας Διοίκησης και Αυτοδιοίκησης</a:t>
            </a: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smtClean="0"/>
              <a:t>Πειραιώς </a:t>
            </a:r>
            <a:r>
              <a:rPr lang="en-US" dirty="0" smtClean="0"/>
              <a:t>211</a:t>
            </a:r>
            <a:r>
              <a:rPr lang="en-US" dirty="0"/>
              <a:t>, 177 78 </a:t>
            </a:r>
            <a:r>
              <a:rPr lang="en-US" dirty="0" smtClean="0"/>
              <a:t>– </a:t>
            </a:r>
            <a:r>
              <a:rPr lang="el-GR" dirty="0" smtClean="0"/>
              <a:t>Ταύρος </a:t>
            </a:r>
            <a:r>
              <a:rPr lang="en-US" dirty="0" smtClean="0"/>
              <a:t>, </a:t>
            </a:r>
            <a:r>
              <a:rPr lang="en-US" dirty="0"/>
              <a:t>www.ekdd.gr   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err="1" smtClean="0"/>
              <a:t>Τηλ</a:t>
            </a:r>
            <a:r>
              <a:rPr lang="el-GR" dirty="0" smtClean="0"/>
              <a:t>.:</a:t>
            </a:r>
            <a:r>
              <a:rPr lang="en-US" dirty="0" smtClean="0"/>
              <a:t> </a:t>
            </a:r>
            <a:r>
              <a:rPr lang="en-US" dirty="0"/>
              <a:t>+302131306279 </a:t>
            </a:r>
            <a:endParaRPr lang="el-GR" dirty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E8D84459-7308-4B3B-BE86-238CF3FA7EEA}" type="slidenum">
              <a:rPr lang="el-GR" altLang="el-GR" smtClean="0">
                <a:solidFill>
                  <a:schemeClr val="tx2"/>
                </a:solidFill>
              </a:rPr>
              <a:pPr/>
              <a:t>11</a:t>
            </a:fld>
            <a:endParaRPr lang="el-GR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537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.1.3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3331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312621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2434862475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27123187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920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993478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824038" y="4664989"/>
            <a:ext cx="6264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4"/>
              </a:rPr>
              <a:t>http://stable.slidewiki.org/</a:t>
            </a:r>
            <a:endParaRPr lang="en-GB" sz="1600" dirty="0">
              <a:solidFill>
                <a:srgbClr val="7F7F7F"/>
              </a:solidFill>
              <a:latin typeface="Verdana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14" t="16806" r="24541" b="62553"/>
          <a:stretch>
            <a:fillRect/>
          </a:stretch>
        </p:blipFill>
        <p:spPr bwMode="auto">
          <a:xfrm>
            <a:off x="2041525" y="1927462"/>
            <a:ext cx="5348288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Πλατφόρμα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endParaRPr lang="el-GR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5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2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089462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Ορθογώνιο 2"/>
          <p:cNvSpPr>
            <a:spLocks noChangeArrowheads="1"/>
          </p:cNvSpPr>
          <p:nvPr/>
        </p:nvSpPr>
        <p:spPr bwMode="auto">
          <a:xfrm>
            <a:off x="755650" y="1648739"/>
            <a:ext cx="763270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 sz="2400" dirty="0"/>
              <a:t>Στο πλαίσιο του </a:t>
            </a:r>
            <a:r>
              <a:rPr lang="el-GR" altLang="el-GR" sz="2400" b="1" dirty="0">
                <a:solidFill>
                  <a:srgbClr val="0000FF"/>
                </a:solidFill>
              </a:rPr>
              <a:t>HORIZON 2020 </a:t>
            </a:r>
            <a:r>
              <a:rPr lang="el-GR" altLang="el-GR" sz="2400" dirty="0"/>
              <a:t>εγκρίθηκε το έργο </a:t>
            </a:r>
            <a:r>
              <a:rPr lang="el-GR" altLang="el-GR" sz="2400" b="1" dirty="0" err="1">
                <a:solidFill>
                  <a:srgbClr val="0000FF"/>
                </a:solidFill>
              </a:rPr>
              <a:t>SlideWiki</a:t>
            </a:r>
            <a:r>
              <a:rPr lang="el-GR" altLang="el-GR" sz="2400" b="1" dirty="0">
                <a:solidFill>
                  <a:srgbClr val="0000FF"/>
                </a:solidFill>
              </a:rPr>
              <a:t>  </a:t>
            </a:r>
            <a:r>
              <a:rPr lang="el-GR" altLang="el-GR" sz="2400" dirty="0"/>
              <a:t>στο οποίο</a:t>
            </a:r>
            <a:r>
              <a:rPr lang="el-GR" altLang="el-GR" sz="2400" b="1" dirty="0"/>
              <a:t> </a:t>
            </a:r>
            <a:r>
              <a:rPr lang="el-GR" altLang="el-GR" sz="2400" dirty="0"/>
              <a:t>συμμετέχει το ΕΚΔΔΑ ως </a:t>
            </a:r>
            <a:r>
              <a:rPr lang="el-GR" altLang="el-GR" sz="2400" dirty="0" smtClean="0"/>
              <a:t>εταίρος. </a:t>
            </a:r>
            <a:endParaRPr lang="el-GR" altLang="el-GR" sz="2400" dirty="0"/>
          </a:p>
          <a:p>
            <a:pPr eaLnBrk="1" hangingPunct="1"/>
            <a:endParaRPr lang="el-GR" altLang="el-GR" sz="2400" dirty="0"/>
          </a:p>
          <a:p>
            <a:pPr eaLnBrk="1" hangingPunct="1"/>
            <a:r>
              <a:rPr lang="el-GR" altLang="el-GR" sz="2400" b="1" dirty="0"/>
              <a:t>Σκοπός του έργου </a:t>
            </a:r>
            <a:r>
              <a:rPr lang="el-GR" altLang="el-GR" sz="2400" b="1" dirty="0" err="1"/>
              <a:t>SlideWiki</a:t>
            </a:r>
            <a:r>
              <a:rPr lang="el-GR" altLang="el-GR" sz="2400" b="1" dirty="0"/>
              <a:t> </a:t>
            </a:r>
          </a:p>
          <a:p>
            <a:pPr eaLnBrk="1" hangingPunct="1"/>
            <a:endParaRPr lang="el-GR" altLang="el-GR" sz="2400" b="1" dirty="0"/>
          </a:p>
          <a:p>
            <a:pPr eaLnBrk="1" hangingPunct="1"/>
            <a:r>
              <a:rPr lang="el-GR" altLang="el-GR" sz="2400" dirty="0"/>
              <a:t>Συμμετοχική  ανάπτυξη και αξιολόγηση  Ανοικτών Εκπαιδευτικών/ Επιμορφωτικών Προγραμμάτων και Εκπαιδευτικού Υλικού αλλά και γενικότερα περιεχομένου με τη μέθοδο </a:t>
            </a:r>
            <a:r>
              <a:rPr lang="en-US" altLang="el-GR" sz="2400" dirty="0"/>
              <a:t>C</a:t>
            </a:r>
            <a:r>
              <a:rPr lang="el-GR" altLang="el-GR" sz="2400" dirty="0" err="1"/>
              <a:t>rowdsourcing</a:t>
            </a:r>
            <a:r>
              <a:rPr lang="el-GR" altLang="el-GR" sz="2400" dirty="0"/>
              <a:t> με ειδικό στόχο την υποστήριξη ευπαθών ομάδων</a:t>
            </a:r>
          </a:p>
        </p:txBody>
      </p:sp>
      <p:sp>
        <p:nvSpPr>
          <p:cNvPr id="5" name="Τίτλος 2"/>
          <p:cNvSpPr>
            <a:spLocks noGrp="1"/>
          </p:cNvSpPr>
          <p:nvPr>
            <p:ph type="title"/>
          </p:nvPr>
        </p:nvSpPr>
        <p:spPr>
          <a:xfrm>
            <a:off x="1484508" y="633050"/>
            <a:ext cx="5903263" cy="863964"/>
          </a:xfrm>
        </p:spPr>
        <p:txBody>
          <a:bodyPr/>
          <a:lstStyle/>
          <a:p>
            <a:r>
              <a:rPr lang="el-GR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Έργο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r>
              <a:rPr lang="el-GR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 του 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Horizon 2020</a:t>
            </a:r>
            <a:endParaRPr lang="el-GR" sz="2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3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79911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Ορθογώνιο 2"/>
          <p:cNvSpPr>
            <a:spLocks noChangeArrowheads="1"/>
          </p:cNvSpPr>
          <p:nvPr/>
        </p:nvSpPr>
        <p:spPr bwMode="auto">
          <a:xfrm>
            <a:off x="788988" y="1468444"/>
            <a:ext cx="763270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 sz="2400" b="1" u="sng" dirty="0"/>
              <a:t>Ειδικοί στόχοι:</a:t>
            </a:r>
            <a:endParaRPr lang="el-GR" altLang="el-GR" sz="2400" dirty="0"/>
          </a:p>
          <a:p>
            <a:pPr eaLnBrk="1" hangingPunct="1"/>
            <a:r>
              <a:rPr lang="el-GR" altLang="el-GR" sz="2400" b="1" dirty="0"/>
              <a:t> </a:t>
            </a:r>
            <a:endParaRPr lang="el-GR" altLang="el-GR" sz="2400" dirty="0"/>
          </a:p>
          <a:p>
            <a:pPr eaLnBrk="1" hangingPunct="1"/>
            <a:r>
              <a:rPr lang="el-GR" altLang="el-GR" sz="2400" b="1" dirty="0"/>
              <a:t>Στόχος 1</a:t>
            </a:r>
            <a:r>
              <a:rPr lang="el-GR" altLang="el-GR" sz="2400" dirty="0"/>
              <a:t>: Εφαρμογή πιλοτικών προγραμμάτων μάθησης μεγάλης κλίμακας σε πραγματικό περιβάλλον που θα αξιοποιούν τη συνεργασία και  συμμετοχή</a:t>
            </a:r>
          </a:p>
          <a:p>
            <a:pPr eaLnBrk="1" hangingPunct="1"/>
            <a:r>
              <a:rPr lang="el-GR" altLang="el-GR" sz="2400" dirty="0"/>
              <a:t> </a:t>
            </a:r>
          </a:p>
          <a:p>
            <a:pPr eaLnBrk="1" hangingPunct="1"/>
            <a:r>
              <a:rPr lang="el-GR" altLang="el-GR" sz="2400" b="1" dirty="0"/>
              <a:t>Στόχος 2:</a:t>
            </a:r>
            <a:r>
              <a:rPr lang="el-GR" altLang="el-GR" sz="2400" dirty="0"/>
              <a:t> Μείωση των περιορισμών χρόνου και χώρου διαδικτυακή συνεργατική και </a:t>
            </a:r>
            <a:r>
              <a:rPr lang="el-GR" altLang="el-GR" sz="2400" dirty="0" err="1"/>
              <a:t>πολυγλωσσική</a:t>
            </a:r>
            <a:r>
              <a:rPr lang="el-GR" altLang="el-GR" sz="2400" dirty="0"/>
              <a:t> πλατφόρμα ανάπτυξης περιεχομένου μάθησης αλλά και κοινωνικής δικτύωσης γύρω από το περιεχόμενο μάθησης, εξασφαλίζοντας καθολική προσβασιμότητα από κινητά και έξυπνες συσκευές που θα διευκολύνουν  τη δημιουργία </a:t>
            </a:r>
            <a:r>
              <a:rPr lang="el-GR" altLang="el-GR" sz="2400" dirty="0" err="1"/>
              <a:t>MOOCs</a:t>
            </a:r>
            <a:r>
              <a:rPr lang="el-GR" altLang="el-GR" sz="2400" dirty="0"/>
              <a:t>.</a:t>
            </a:r>
          </a:p>
          <a:p>
            <a:pPr eaLnBrk="1" hangingPunct="1"/>
            <a:r>
              <a:rPr lang="el-GR" altLang="el-GR" sz="2400" b="1" dirty="0"/>
              <a:t> </a:t>
            </a:r>
            <a:endParaRPr lang="el-GR" altLang="el-GR" sz="2400" dirty="0"/>
          </a:p>
        </p:txBody>
      </p:sp>
      <p:sp>
        <p:nvSpPr>
          <p:cNvPr id="5" name="Τίτλος 2"/>
          <p:cNvSpPr>
            <a:spLocks noGrp="1"/>
          </p:cNvSpPr>
          <p:nvPr>
            <p:ph type="title"/>
          </p:nvPr>
        </p:nvSpPr>
        <p:spPr>
          <a:xfrm>
            <a:off x="1484508" y="633050"/>
            <a:ext cx="4920365" cy="863964"/>
          </a:xfrm>
        </p:spPr>
        <p:txBody>
          <a:bodyPr/>
          <a:lstStyle/>
          <a:p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Στόχοι έργου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 (1)</a:t>
            </a:r>
            <a:endParaRPr lang="el-GR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4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0188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Ορθογώνιο 2"/>
          <p:cNvSpPr>
            <a:spLocks noChangeArrowheads="1"/>
          </p:cNvSpPr>
          <p:nvPr/>
        </p:nvSpPr>
        <p:spPr bwMode="auto">
          <a:xfrm>
            <a:off x="539750" y="1773238"/>
            <a:ext cx="7881938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 sz="2400" b="1" u="sng" dirty="0"/>
              <a:t>Ειδικοί στόχοι:</a:t>
            </a:r>
            <a:endParaRPr lang="el-GR" altLang="el-GR" sz="2400" dirty="0"/>
          </a:p>
          <a:p>
            <a:pPr eaLnBrk="1" hangingPunct="1"/>
            <a:r>
              <a:rPr lang="el-GR" altLang="el-GR" sz="2400" b="1" dirty="0"/>
              <a:t>Στόχος 3</a:t>
            </a:r>
            <a:r>
              <a:rPr lang="el-GR" altLang="el-GR" sz="2400" dirty="0"/>
              <a:t>: Ενίσχυση και μεγαλύτερη σύνδεση μεταξύ τυπικής, μη-τυπικής και άτυπης μάθησης </a:t>
            </a:r>
          </a:p>
          <a:p>
            <a:pPr eaLnBrk="1" hangingPunct="1"/>
            <a:r>
              <a:rPr lang="el-GR" altLang="el-GR" sz="2400" dirty="0"/>
              <a:t>Άρση των εμποδίων μάθησης </a:t>
            </a:r>
          </a:p>
          <a:p>
            <a:pPr eaLnBrk="1" hangingPunct="1"/>
            <a:r>
              <a:rPr lang="el-GR" altLang="el-GR" sz="2400" dirty="0"/>
              <a:t>	 </a:t>
            </a:r>
          </a:p>
          <a:p>
            <a:pPr eaLnBrk="1" hangingPunct="1"/>
            <a:r>
              <a:rPr lang="el-GR" altLang="el-GR" sz="2400" b="1" dirty="0"/>
              <a:t>Στόχος 4:</a:t>
            </a:r>
            <a:r>
              <a:rPr lang="el-GR" altLang="el-GR" sz="2400" dirty="0"/>
              <a:t> </a:t>
            </a:r>
            <a:r>
              <a:rPr lang="el-GR" altLang="el-GR" sz="2400" dirty="0" err="1"/>
              <a:t>Σύνδεση,των</a:t>
            </a:r>
            <a:r>
              <a:rPr lang="el-GR" altLang="el-GR" sz="2400" dirty="0"/>
              <a:t> σχετικών με την εκπαίδευση φορέων σε βιώσιμες αλυσίδες εκπαιδευτικής αξίας και περιεχομένου. </a:t>
            </a:r>
          </a:p>
          <a:p>
            <a:pPr eaLnBrk="1" hangingPunct="1"/>
            <a:endParaRPr lang="el-GR" altLang="el-GR" sz="2400" dirty="0"/>
          </a:p>
          <a:p>
            <a:pPr eaLnBrk="1" hangingPunct="1"/>
            <a:r>
              <a:rPr lang="el-GR" altLang="el-GR" sz="2400" b="1" dirty="0"/>
              <a:t> </a:t>
            </a:r>
            <a:endParaRPr lang="el-GR" altLang="el-GR" sz="2400" dirty="0"/>
          </a:p>
        </p:txBody>
      </p:sp>
      <p:sp>
        <p:nvSpPr>
          <p:cNvPr id="5" name="Τίτλος 2"/>
          <p:cNvSpPr>
            <a:spLocks noGrp="1"/>
          </p:cNvSpPr>
          <p:nvPr>
            <p:ph type="title"/>
          </p:nvPr>
        </p:nvSpPr>
        <p:spPr>
          <a:xfrm>
            <a:off x="1484508" y="633050"/>
            <a:ext cx="4920365" cy="863964"/>
          </a:xfrm>
        </p:spPr>
        <p:txBody>
          <a:bodyPr/>
          <a:lstStyle/>
          <a:p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Στόχοι έργου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 (2)</a:t>
            </a:r>
            <a:endParaRPr lang="el-GR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5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67927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Ορθογώνιο 2"/>
          <p:cNvSpPr>
            <a:spLocks noChangeArrowheads="1"/>
          </p:cNvSpPr>
          <p:nvPr/>
        </p:nvSpPr>
        <p:spPr bwMode="auto">
          <a:xfrm>
            <a:off x="539750" y="1773238"/>
            <a:ext cx="7881938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 sz="2400" b="1" u="sng" dirty="0"/>
              <a:t>Ειδικοί στόχοι:</a:t>
            </a:r>
            <a:endParaRPr lang="el-GR" altLang="el-GR" sz="2400" dirty="0"/>
          </a:p>
          <a:p>
            <a:pPr eaLnBrk="1" hangingPunct="1"/>
            <a:r>
              <a:rPr lang="el-GR" altLang="el-GR" sz="2400" b="1" dirty="0"/>
              <a:t>Στόχος 5</a:t>
            </a:r>
            <a:r>
              <a:rPr lang="el-GR" altLang="el-GR" sz="2400" dirty="0"/>
              <a:t>: Εξασφάλιση της προσβασιμότητας</a:t>
            </a:r>
          </a:p>
          <a:p>
            <a:pPr eaLnBrk="1" hangingPunct="1"/>
            <a:r>
              <a:rPr lang="el-GR" altLang="el-GR" sz="2400" dirty="0"/>
              <a:t> </a:t>
            </a:r>
          </a:p>
          <a:p>
            <a:pPr eaLnBrk="1" hangingPunct="1"/>
            <a:r>
              <a:rPr lang="el-GR" altLang="el-GR" sz="2400" b="1" dirty="0"/>
              <a:t>Στόχος 6:</a:t>
            </a:r>
            <a:r>
              <a:rPr lang="el-GR" altLang="el-GR" sz="2400" dirty="0"/>
              <a:t> Αναγνώριση των ατομικών δεξιοτήτων και επικύρωση της καταλληλότητας του περιεχομένου  μέσω ειδικών αναλυτικών μεθόδων  μάθησης  όπου οι εκπαιδευόμενοι θα μπορούν να </a:t>
            </a:r>
            <a:r>
              <a:rPr lang="el-GR" altLang="el-GR" sz="2400" dirty="0" err="1"/>
              <a:t>αυτοκαθοδηγούνται</a:t>
            </a:r>
            <a:r>
              <a:rPr lang="el-GR" altLang="el-GR" sz="2400" dirty="0"/>
              <a:t>.</a:t>
            </a:r>
            <a:br>
              <a:rPr lang="el-GR" altLang="el-GR" sz="2400" dirty="0"/>
            </a:br>
            <a:r>
              <a:rPr lang="el-GR" altLang="el-GR" sz="2400" dirty="0"/>
              <a:t>Στόχος η δημιουργία μιας πλατφόρμας για  τη διευκόλυνση μεγάλης κλίμακας συνεργασίας γύρω από το εκπαιδευτικό περιεχόμενο που είναι παρόμοιο με τη </a:t>
            </a:r>
            <a:r>
              <a:rPr lang="el-GR" altLang="el-GR" sz="2400" dirty="0" err="1"/>
              <a:t>Wikipedia</a:t>
            </a:r>
            <a:r>
              <a:rPr lang="el-GR" altLang="el-GR" sz="2400" dirty="0"/>
              <a:t> </a:t>
            </a:r>
          </a:p>
          <a:p>
            <a:pPr eaLnBrk="1" hangingPunct="1"/>
            <a:r>
              <a:rPr lang="el-GR" altLang="el-GR" sz="2400" b="1" dirty="0"/>
              <a:t> </a:t>
            </a:r>
            <a:endParaRPr lang="el-GR" altLang="el-GR" sz="2400" dirty="0"/>
          </a:p>
          <a:p>
            <a:pPr eaLnBrk="1" hangingPunct="1"/>
            <a:endParaRPr lang="el-GR" altLang="el-GR" sz="2400" dirty="0"/>
          </a:p>
          <a:p>
            <a:pPr eaLnBrk="1" hangingPunct="1"/>
            <a:r>
              <a:rPr lang="el-GR" altLang="el-GR" sz="2400" b="1" dirty="0"/>
              <a:t> </a:t>
            </a:r>
            <a:endParaRPr lang="el-GR" altLang="el-GR" sz="2400" dirty="0"/>
          </a:p>
        </p:txBody>
      </p:sp>
      <p:sp>
        <p:nvSpPr>
          <p:cNvPr id="5" name="Τίτλος 2"/>
          <p:cNvSpPr>
            <a:spLocks noGrp="1"/>
          </p:cNvSpPr>
          <p:nvPr>
            <p:ph type="title"/>
          </p:nvPr>
        </p:nvSpPr>
        <p:spPr>
          <a:xfrm>
            <a:off x="1484508" y="633050"/>
            <a:ext cx="4920365" cy="863964"/>
          </a:xfrm>
        </p:spPr>
        <p:txBody>
          <a:bodyPr/>
          <a:lstStyle/>
          <a:p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Στόχοι έργου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 (3)</a:t>
            </a:r>
            <a:endParaRPr lang="el-GR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6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48362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1116013" y="2205038"/>
          <a:ext cx="6450012" cy="3267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523"/>
                <a:gridCol w="5468489"/>
              </a:tblGrid>
              <a:tr h="784375">
                <a:tc>
                  <a:txBody>
                    <a:bodyPr/>
                    <a:lstStyle/>
                    <a:p>
                      <a:endParaRPr lang="el-GR" sz="2000" dirty="0">
                        <a:effectLst/>
                        <a:latin typeface="Times New Roman"/>
                      </a:endParaRPr>
                    </a:p>
                  </a:txBody>
                  <a:tcPr marL="68576" marR="6857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Εργασίες </a:t>
                      </a:r>
                      <a:r>
                        <a:rPr lang="el-GR" sz="2000" dirty="0">
                          <a:effectLst/>
                        </a:rPr>
                        <a:t>ΕΚΔΔΑ 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b"/>
                </a:tc>
              </a:tr>
              <a:tr h="5109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WP5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MULTI-PLATFORM LEARNING RESOURCES DELIVERY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5109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WP7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PROFESSIONAL &amp; VOCATIONAL TRAINING TRIAL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5109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WP10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COMMUNITY ENGAGEMENT AND DISSEMINATION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8515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WP11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STANDARDIZATION, EXPLOITATION &amp;</a:t>
                      </a:r>
                      <a:br>
                        <a:rPr lang="el-GR" sz="2000" dirty="0">
                          <a:effectLst/>
                        </a:rPr>
                      </a:br>
                      <a:r>
                        <a:rPr lang="el-GR" sz="2000" dirty="0">
                          <a:effectLst/>
                        </a:rPr>
                        <a:t>SUSTAINABILITY</a:t>
                      </a:r>
                      <a:endParaRPr lang="el-G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</a:tbl>
          </a:graphicData>
        </a:graphic>
      </p:graphicFrame>
      <p:sp>
        <p:nvSpPr>
          <p:cNvPr id="5" name="Τίτλος 2"/>
          <p:cNvSpPr>
            <a:spLocks noGrp="1"/>
          </p:cNvSpPr>
          <p:nvPr>
            <p:ph type="title"/>
          </p:nvPr>
        </p:nvSpPr>
        <p:spPr>
          <a:xfrm>
            <a:off x="1484508" y="633050"/>
            <a:ext cx="4920365" cy="863964"/>
          </a:xfrm>
        </p:spPr>
        <p:txBody>
          <a:bodyPr/>
          <a:lstStyle/>
          <a:p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Πακέτα εργασίας που συμμετέχει το ΕΚΔΔΑ</a:t>
            </a:r>
            <a:endParaRPr lang="el-GR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7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78894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1306285" y="633049"/>
            <a:ext cx="6865257" cy="994631"/>
          </a:xfrm>
        </p:spPr>
        <p:txBody>
          <a:bodyPr/>
          <a:lstStyle/>
          <a:p>
            <a:pPr eaLnBrk="1" hangingPunct="1"/>
            <a:r>
              <a:rPr lang="el-GR" altLang="el-GR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Πιλοτικές εφαρμογές του έργου </a:t>
            </a:r>
            <a:r>
              <a:rPr lang="en-US" altLang="el-GR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endParaRPr lang="es-ES" altLang="el-GR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s-ES" dirty="0" smtClean="0"/>
              <a:t>WP6: </a:t>
            </a:r>
            <a:r>
              <a:rPr lang="el-GR" dirty="0" smtClean="0"/>
              <a:t>Δευτεροβάθμια Εκπαίδευση</a:t>
            </a:r>
            <a:endParaRPr lang="es-ES" dirty="0" smtClean="0"/>
          </a:p>
          <a:p>
            <a:pPr lvl="1" eaLnBrk="1" hangingPunct="1">
              <a:defRPr/>
            </a:pPr>
            <a:r>
              <a:rPr lang="es-ES" dirty="0" err="1" smtClean="0"/>
              <a:t>Fraunhofer</a:t>
            </a:r>
            <a:r>
              <a:rPr lang="es-ES" dirty="0" smtClean="0"/>
              <a:t>, ZGZ, SDR</a:t>
            </a:r>
          </a:p>
          <a:p>
            <a:pPr eaLnBrk="1" hangingPunct="1">
              <a:defRPr/>
            </a:pPr>
            <a:r>
              <a:rPr lang="es-ES" dirty="0" smtClean="0"/>
              <a:t>WP7: </a:t>
            </a:r>
            <a:r>
              <a:rPr lang="el-GR" dirty="0" smtClean="0"/>
              <a:t>Επαγγελματική κατάρτιση</a:t>
            </a:r>
            <a:endParaRPr lang="es-ES" dirty="0" smtClean="0"/>
          </a:p>
          <a:p>
            <a:pPr lvl="1" eaLnBrk="1" hangingPunct="1">
              <a:defRPr/>
            </a:pPr>
            <a:r>
              <a:rPr lang="es-ES" dirty="0" smtClean="0"/>
              <a:t>UPM, </a:t>
            </a:r>
            <a:r>
              <a:rPr lang="es-ES" dirty="0" err="1" smtClean="0"/>
              <a:t>Fraunhofer</a:t>
            </a:r>
            <a:r>
              <a:rPr lang="es-ES" dirty="0" smtClean="0"/>
              <a:t>, ATHENA, GFOSS, IHKBIZ, EKDDA, PUPIN, ACC</a:t>
            </a:r>
          </a:p>
          <a:p>
            <a:pPr eaLnBrk="1" hangingPunct="1">
              <a:defRPr/>
            </a:pPr>
            <a:r>
              <a:rPr lang="es-ES" dirty="0" smtClean="0"/>
              <a:t>WP8: </a:t>
            </a:r>
            <a:r>
              <a:rPr lang="el-GR" dirty="0" smtClean="0"/>
              <a:t>Ανώτερη εκπαίδευση</a:t>
            </a:r>
            <a:endParaRPr lang="es-ES" dirty="0" smtClean="0"/>
          </a:p>
          <a:p>
            <a:pPr lvl="1" eaLnBrk="1" hangingPunct="1">
              <a:defRPr/>
            </a:pPr>
            <a:r>
              <a:rPr lang="es-ES" dirty="0" smtClean="0"/>
              <a:t>UBO, </a:t>
            </a:r>
            <a:r>
              <a:rPr lang="es-ES" dirty="0" err="1" smtClean="0"/>
              <a:t>Fraunhofer</a:t>
            </a:r>
            <a:r>
              <a:rPr lang="es-ES" dirty="0" smtClean="0"/>
              <a:t>, SOTON, ATHENA, UPM, VUA, INFAI, PUPIN, UFRJ</a:t>
            </a:r>
          </a:p>
          <a:p>
            <a:pPr eaLnBrk="1" hangingPunct="1">
              <a:defRPr/>
            </a:pPr>
            <a:r>
              <a:rPr lang="es-ES" dirty="0" smtClean="0"/>
              <a:t>WP9: </a:t>
            </a:r>
            <a:r>
              <a:rPr lang="el-GR" dirty="0" smtClean="0"/>
              <a:t>Κοινότητα για την εκπαίδευση</a:t>
            </a:r>
            <a:endParaRPr lang="es-ES" dirty="0" smtClean="0"/>
          </a:p>
          <a:p>
            <a:pPr lvl="1" eaLnBrk="1" hangingPunct="1">
              <a:defRPr/>
            </a:pPr>
            <a:r>
              <a:rPr lang="es-ES" dirty="0" smtClean="0"/>
              <a:t>OU, SOTON, UPM, UPV, INFAI, UFRJ</a:t>
            </a:r>
            <a:endParaRPr lang="es-E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69706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789351"/>
          </a:xfrm>
        </p:spPr>
        <p:txBody>
          <a:bodyPr/>
          <a:lstStyle/>
          <a:p>
            <a:pPr eaLnBrk="1" hangingPunct="1"/>
            <a:r>
              <a:rPr lang="el-GR" alt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Προγραμματισμός έργου </a:t>
            </a:r>
            <a:r>
              <a:rPr lang="en-US" altLang="el-GR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Slidewiki</a:t>
            </a:r>
            <a:endParaRPr lang="es-ES" altLang="el-GR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s-ES" dirty="0" smtClean="0"/>
              <a:t>Y1: </a:t>
            </a:r>
            <a:r>
              <a:rPr lang="el-GR" dirty="0" smtClean="0"/>
              <a:t>Αρχικά πιλοτικά</a:t>
            </a:r>
            <a:endParaRPr lang="es-ES" dirty="0" smtClean="0"/>
          </a:p>
          <a:p>
            <a:pPr lvl="1" eaLnBrk="1" hangingPunct="1">
              <a:defRPr/>
            </a:pPr>
            <a:r>
              <a:rPr lang="el-GR" dirty="0" smtClean="0"/>
              <a:t>Επιβεβαίωση αρχικών ιδεών</a:t>
            </a:r>
            <a:r>
              <a:rPr lang="es-ES" dirty="0" smtClean="0"/>
              <a:t>. </a:t>
            </a:r>
            <a:r>
              <a:rPr lang="el-GR" dirty="0" smtClean="0"/>
              <a:t>Προσδιορισμός αναγκών για την υπό ανάπτυξη πλατφόρμα. Αναζήτηση προβλημάτων. Έλεγχος </a:t>
            </a:r>
            <a:r>
              <a:rPr lang="el-GR" dirty="0" err="1" smtClean="0"/>
              <a:t>εφικτότητας</a:t>
            </a:r>
            <a:r>
              <a:rPr lang="el-GR" dirty="0" smtClean="0"/>
              <a:t>.</a:t>
            </a:r>
            <a:endParaRPr lang="es-ES" dirty="0" smtClean="0"/>
          </a:p>
          <a:p>
            <a:pPr lvl="1" eaLnBrk="1" hangingPunct="1">
              <a:defRPr/>
            </a:pPr>
            <a:r>
              <a:rPr lang="el-GR" dirty="0" smtClean="0"/>
              <a:t>Μικρές ομάδες χρηστών </a:t>
            </a:r>
            <a:r>
              <a:rPr lang="es-ES" dirty="0" smtClean="0"/>
              <a:t>(</a:t>
            </a:r>
            <a:r>
              <a:rPr lang="el-GR" dirty="0" smtClean="0"/>
              <a:t>εκπαιδευτές και εκπαιδευόμενοι</a:t>
            </a:r>
            <a:r>
              <a:rPr lang="es-ES" dirty="0" smtClean="0"/>
              <a:t>)</a:t>
            </a:r>
            <a:endParaRPr lang="es-ES" dirty="0"/>
          </a:p>
          <a:p>
            <a:pPr eaLnBrk="1" hangingPunct="1">
              <a:defRPr/>
            </a:pPr>
            <a:r>
              <a:rPr lang="es-ES" dirty="0" smtClean="0"/>
              <a:t>Y2: </a:t>
            </a:r>
            <a:r>
              <a:rPr lang="el-GR" dirty="0" smtClean="0"/>
              <a:t>Οργάνωση ευρύτερων πιλοτικών σε επίπεδο οργανισμού</a:t>
            </a:r>
            <a:endParaRPr lang="es-ES" dirty="0" smtClean="0"/>
          </a:p>
          <a:p>
            <a:pPr lvl="1" eaLnBrk="1" hangingPunct="1">
              <a:defRPr/>
            </a:pPr>
            <a:r>
              <a:rPr lang="el-GR" dirty="0" smtClean="0"/>
              <a:t>Πραγματικές υλοποιήσεις σε οργανωτικό σε επίπεδο</a:t>
            </a:r>
            <a:endParaRPr lang="es-ES" dirty="0"/>
          </a:p>
          <a:p>
            <a:pPr eaLnBrk="1" hangingPunct="1">
              <a:defRPr/>
            </a:pPr>
            <a:r>
              <a:rPr lang="es-ES" dirty="0" smtClean="0"/>
              <a:t>Y3: </a:t>
            </a:r>
            <a:r>
              <a:rPr lang="el-GR" dirty="0" smtClean="0"/>
              <a:t>Τομεακά ευρύτερα πιλοτικά</a:t>
            </a:r>
            <a:endParaRPr lang="es-ES" dirty="0" smtClean="0"/>
          </a:p>
          <a:p>
            <a:pPr lvl="1" eaLnBrk="1" hangingPunct="1">
              <a:defRPr/>
            </a:pPr>
            <a:r>
              <a:rPr lang="el-GR" dirty="0"/>
              <a:t>Πραγματικές </a:t>
            </a:r>
            <a:r>
              <a:rPr lang="el-GR" dirty="0" smtClean="0"/>
              <a:t>υλοποιήσεις που θα διατηρηθούν μετά το έργο </a:t>
            </a:r>
            <a:r>
              <a:rPr lang="es-ES" dirty="0" smtClean="0"/>
              <a:t>SlideWiki</a:t>
            </a:r>
            <a:endParaRPr lang="es-E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</p:spPr>
        <p:txBody>
          <a:bodyPr/>
          <a:lstStyle/>
          <a:p>
            <a:pPr>
              <a:defRPr/>
            </a:pPr>
            <a:fld id="{D9C4195C-12F6-4761-9D75-1D1AF488652C}" type="slidenum">
              <a:rPr lang="el-GR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78244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</p:tagLst>
</file>

<file path=ppt/theme/theme1.xml><?xml version="1.0" encoding="utf-8"?>
<a:theme xmlns:a="http://schemas.openxmlformats.org/drawingml/2006/main" name="Crop">
  <a:themeElements>
    <a:clrScheme name="Custom 1">
      <a:dk1>
        <a:sysClr val="windowText" lastClr="000000"/>
      </a:dk1>
      <a:lt1>
        <a:srgbClr val="FFFFFF"/>
      </a:lt1>
      <a:dk2>
        <a:srgbClr val="44546A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11430</TotalTime>
  <Words>566</Words>
  <Application>Microsoft Office PowerPoint</Application>
  <PresentationFormat>Προβολή στην οθόνη (4:3)</PresentationFormat>
  <Paragraphs>114</Paragraphs>
  <Slides>17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Franklin Gothic Book</vt:lpstr>
      <vt:lpstr>Times New Roman</vt:lpstr>
      <vt:lpstr>Verdana</vt:lpstr>
      <vt:lpstr>Wingdings</vt:lpstr>
      <vt:lpstr>Crop</vt:lpstr>
      <vt:lpstr>Έναρξη Ενότητας 1.1.3</vt:lpstr>
      <vt:lpstr>Πλατφόρμα Slidewiki</vt:lpstr>
      <vt:lpstr>Έργο Slidewiki του Horizon 2020</vt:lpstr>
      <vt:lpstr>Στόχοι έργου Slidewiki (1)</vt:lpstr>
      <vt:lpstr>Στόχοι έργου Slidewiki (2)</vt:lpstr>
      <vt:lpstr>Στόχοι έργου Slidewiki (3)</vt:lpstr>
      <vt:lpstr>Πακέτα εργασίας που συμμετέχει το ΕΚΔΔΑ</vt:lpstr>
      <vt:lpstr>Πιλοτικές εφαρμογές του έργου SLIDEWIKI</vt:lpstr>
      <vt:lpstr>Προγραμματισμός έργου Slidewiki</vt:lpstr>
      <vt:lpstr>Παρουσίαση του PowerPoint</vt:lpstr>
      <vt:lpstr>Επικοινωνία</vt:lpstr>
      <vt:lpstr>Παρουσίαση του PowerPoint</vt:lpstr>
      <vt:lpstr>Χρηματοδότηση</vt:lpstr>
      <vt:lpstr>Παρουσίαση του PowerPoint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structure</dc:title>
  <dc:creator>ΘΟΔΩΡΗΣ ΠΑΠΑΔΟΠΟΥΛΟΣ</dc:creator>
  <cp:lastModifiedBy>Μέρκος</cp:lastModifiedBy>
  <cp:revision>329</cp:revision>
  <dcterms:created xsi:type="dcterms:W3CDTF">2017-09-26T09:48:13Z</dcterms:created>
  <dcterms:modified xsi:type="dcterms:W3CDTF">2018-06-11T16:42:50Z</dcterms:modified>
</cp:coreProperties>
</file>