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459" r:id="rId3"/>
    <p:sldId id="315" r:id="rId4"/>
    <p:sldId id="316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6A326-2388-4AD4-8829-8B0ED65AA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2BEF98-4D37-40AE-A9DF-7325642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E402E8-0E89-4A5A-B3C8-5D9338FB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DA0879-C5F1-40E8-AC33-B15DF6C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29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B08FE3-9933-41AD-A802-E49ABA2E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3BF636-0426-40CB-9407-3EEAD9D48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685800" indent="-2286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latin typeface="+mn-lt"/>
              </a:defRPr>
            </a:lvl3pPr>
            <a:lvl4pPr marL="1600200" indent="-2286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3ACB45-95BB-4EF8-B2E4-AEDD0ED3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A6291F-4D76-4663-A885-F31E8867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AE2D7F7-A3FD-41C1-8147-9CCFA78CF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6A326-2388-4AD4-8829-8B0ED65AA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2BEF98-4D37-40AE-A9DF-7325642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4F7F-8BB4-4416-99FC-FEAF537D9F93}" type="datetime1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E402E8-0E89-4A5A-B3C8-5D9338FB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DA0879-C5F1-40E8-AC33-B15DF6C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802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A46F3A2-683C-476F-BC1B-225CE703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33FFD2B-0C91-41D3-98C6-2F387E1C0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n-US" dirty="0"/>
              <a:t> </a:t>
            </a:r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E218B1C-75CD-429E-AA22-F7C5769EA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E34858-6767-4D45-AFD6-729ACC4BB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8C06E6-5C1D-41B8-8416-145C195CD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036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l-GR" sz="3600" b="0" kern="1200" dirty="0" smtClean="0">
          <a:solidFill>
            <a:schemeClr val="accent1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C83FD6-2B8B-4EC8-877A-00F8FC770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Εύρος και Επιθυμητή Ακρίβεια Μετεωρολογικών Στοιχείων</a:t>
            </a:r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962BB3FF-09DE-42E6-88CD-5196D33EF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278923"/>
              </p:ext>
            </p:extLst>
          </p:nvPr>
        </p:nvGraphicFramePr>
        <p:xfrm>
          <a:off x="2759529" y="1325563"/>
          <a:ext cx="6672942" cy="3952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4314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2224314">
                  <a:extLst>
                    <a:ext uri="{9D8B030D-6E8A-4147-A177-3AD203B41FA5}">
                      <a16:colId xmlns:a16="http://schemas.microsoft.com/office/drawing/2014/main" val="3595846909"/>
                    </a:ext>
                  </a:extLst>
                </a:gridCol>
                <a:gridCol w="2224314">
                  <a:extLst>
                    <a:ext uri="{9D8B030D-6E8A-4147-A177-3AD203B41FA5}">
                      <a16:colId xmlns:a16="http://schemas.microsoft.com/office/drawing/2014/main" val="417695040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bg1"/>
                          </a:solidFill>
                        </a:rPr>
                        <a:t>Μετεωρολογικό Στοιχείο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bg1"/>
                          </a:solidFill>
                        </a:rPr>
                        <a:t>Εύρος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bg1"/>
                          </a:solidFill>
                        </a:rPr>
                        <a:t>Επιθυμητή Ακρίβεια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315178"/>
                  </a:ext>
                </a:extLst>
              </a:tr>
              <a:tr h="828357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Διεύθυνση Ανέμου Μοίρες (</a:t>
                      </a:r>
                      <a:r>
                        <a:rPr lang="el-GR" sz="1600" b="1" baseline="300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ο</a:t>
                      </a:r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000-360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Ταχύτητα Ανέμου Κόμβοι (</a:t>
                      </a:r>
                      <a:r>
                        <a:rPr lang="en-US" sz="16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kt</a:t>
                      </a:r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00-199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355564"/>
                  </a:ext>
                </a:extLst>
              </a:tr>
              <a:tr h="414000">
                <a:tc rowSpan="2"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Ορατότητα </a:t>
                      </a: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     </a:t>
                      </a:r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Μέτρα (</a:t>
                      </a: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m</a:t>
                      </a:r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0000-0800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200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362751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0800-9999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30%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157253"/>
                  </a:ext>
                </a:extLst>
              </a:tr>
              <a:tr h="414000">
                <a:tc rowSpan="2"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Ύψος Βάσης Νεφών</a:t>
                      </a: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</a:t>
                      </a:r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(</a:t>
                      </a: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ft</a:t>
                      </a:r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000-1000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±100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549452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1000-1000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30%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130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87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Κριτήρια Έκδοσης Διορθωτικών </a:t>
            </a:r>
            <a:r>
              <a:rPr lang="en-US" b="1" dirty="0"/>
              <a:t>TAF</a:t>
            </a:r>
            <a:endParaRPr lang="el-GR" b="1" dirty="0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203200" y="1109663"/>
            <a:ext cx="11811000" cy="360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l-GR" sz="1700" dirty="0"/>
              <a:t>Σε περίπτωση εμφάνισης κάποιου καιρικού φαινομένου που δεν προβλέφθηκε στο αρχικό TAF, εκδίδεται διορθωτικό (</a:t>
            </a:r>
            <a:r>
              <a:rPr lang="el-GR" sz="1700" dirty="0" err="1"/>
              <a:t>Amended</a:t>
            </a:r>
            <a:r>
              <a:rPr lang="el-GR" sz="1700" dirty="0"/>
              <a:t>) TAF σύμφωνα με τα παρακάτω κριτήρια: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1700" dirty="0" smtClean="0"/>
              <a:t>   Μεταβολή </a:t>
            </a:r>
            <a:r>
              <a:rPr lang="el-GR" sz="1700" dirty="0"/>
              <a:t>της μέσης ταχύτητας επιφανείας του ανέμου κατά 10ΚΤ ή περισσότερο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1700" dirty="0" smtClean="0"/>
              <a:t>   Μεταβολή </a:t>
            </a:r>
            <a:r>
              <a:rPr lang="el-GR" sz="1700" dirty="0"/>
              <a:t>της διεύθυνσης του ανέμου κατά 60</a:t>
            </a:r>
            <a:r>
              <a:rPr lang="el-GR" sz="1700" baseline="30000" dirty="0"/>
              <a:t>Ο</a:t>
            </a:r>
            <a:r>
              <a:rPr lang="el-GR" sz="1700" dirty="0"/>
              <a:t> ή περισσότερο και εφ' όσον η μέση ένταση του ανέμου πριν ή/ και μετά την μεταβολή είναι 10ΚΤ ή περισσότερο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1700" dirty="0" smtClean="0"/>
              <a:t>   Εμφάνιση </a:t>
            </a:r>
            <a:r>
              <a:rPr lang="el-GR" sz="1700" dirty="0"/>
              <a:t>ριπαίου ανέμου με ριπές από 10 ΚΤ και άνω και εφ' όσον η μέση ταχύτητα πριν ή/και μετά τη μεταβολή, είναι 15 ΚΤ ή περισσότερο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1700" dirty="0" smtClean="0"/>
              <a:t>   Μείωση </a:t>
            </a:r>
            <a:r>
              <a:rPr lang="el-GR" sz="1700" dirty="0"/>
              <a:t>ή άνοδος της ορατότητας κάτω ή πάνω από τα κατώφλια των 350, 800, 1500 και 3000 m και σε περίπτωση που εκτελούνται στο Α/Δ πτήσεις VFR, τα 5000 m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1700" dirty="0" smtClean="0"/>
              <a:t>   Εκδήλωση </a:t>
            </a:r>
            <a:r>
              <a:rPr lang="el-GR" sz="1700" dirty="0"/>
              <a:t>ή παύση ενός από τα καιρικά φαινόμενα του Πίνακα 4678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1700" dirty="0" smtClean="0"/>
              <a:t>   Εμφάνιση </a:t>
            </a:r>
            <a:r>
              <a:rPr lang="el-GR" sz="1700" dirty="0"/>
              <a:t>ή διάλυση νέφους </a:t>
            </a:r>
            <a:r>
              <a:rPr lang="el-GR" sz="1700" dirty="0" err="1"/>
              <a:t>Cumulonimbus</a:t>
            </a:r>
            <a:endParaRPr lang="el-GR" sz="1700" dirty="0"/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1700" dirty="0" smtClean="0"/>
              <a:t>   Όταν </a:t>
            </a:r>
            <a:r>
              <a:rPr lang="el-GR" sz="1700" dirty="0"/>
              <a:t>το ποσοστό </a:t>
            </a:r>
            <a:r>
              <a:rPr lang="el-GR" sz="1700" dirty="0" err="1"/>
              <a:t>νεφοκάλυψης</a:t>
            </a:r>
            <a:r>
              <a:rPr lang="el-GR" sz="1700" dirty="0"/>
              <a:t> για νέφη με βάσεις κάτω από το μέγιστο ύψος του Παραρτήματος «Β» της ΑΤΟ SPECI 3/1993, αλλάζει ως εξής: 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1700" dirty="0"/>
              <a:t>Από NSC, FEW ή SCT σε BKN ή OVC </a:t>
            </a:r>
          </a:p>
          <a:p>
            <a:pPr lvl="1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1700" dirty="0"/>
              <a:t>Από BKN ή OVC σε NSC, FEW ή SCT 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1700" dirty="0" smtClean="0"/>
              <a:t>   Όταν </a:t>
            </a:r>
            <a:r>
              <a:rPr lang="el-GR" sz="1700" dirty="0"/>
              <a:t>το ύψος της βάσης του χαμηλότερου στρώματος νεφών ή της μάζας νεφών, που είναι BKN ή OVC ανέρχεται ή κατέρχεται σε σύγκριση με τις τιμές του παραρτήματος «Β» της ΑΤΟ SPECI 3/1993 και σε περίπτωση VFR πτήσεων τα 1500 </a:t>
            </a:r>
            <a:r>
              <a:rPr lang="el-GR" sz="1700" dirty="0" err="1"/>
              <a:t>ft</a:t>
            </a:r>
            <a:endParaRPr lang="el-GR" sz="1700" dirty="0"/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1700" dirty="0" smtClean="0"/>
              <a:t>   Όταν </a:t>
            </a:r>
            <a:r>
              <a:rPr lang="el-GR" sz="1700" dirty="0"/>
              <a:t>η κατακόρυφη ορατότητα αυξάνεται ή μειώνεται στα κατώφλια των τιμών: 100, 200, 500 ή 1000 </a:t>
            </a:r>
            <a:r>
              <a:rPr lang="el-GR" sz="1700" dirty="0" err="1"/>
              <a:t>ft</a:t>
            </a:r>
            <a:endParaRPr lang="el-GR" sz="1700" dirty="0"/>
          </a:p>
          <a:p>
            <a:pPr lvl="2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l-GR" sz="1700" dirty="0"/>
          </a:p>
        </p:txBody>
      </p:sp>
    </p:spTree>
    <p:extLst>
      <p:ext uri="{BB962C8B-B14F-4D97-AF65-F5344CB8AC3E}">
        <p14:creationId xmlns:p14="http://schemas.microsoft.com/office/powerpoint/2010/main" val="390423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Κριτήρια Έκδοσης Διορθωτικών </a:t>
            </a:r>
            <a:r>
              <a:rPr lang="en-US" b="1" dirty="0"/>
              <a:t>TAF</a:t>
            </a:r>
            <a:endParaRPr lang="el-GR" b="1" dirty="0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203200" y="1109663"/>
            <a:ext cx="11811000" cy="360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6825" lvl="2" indent="-352425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l-GR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2A48D-6A81-453A-BC85-835F74869BE5}"/>
              </a:ext>
            </a:extLst>
          </p:cNvPr>
          <p:cNvSpPr txBox="1"/>
          <p:nvPr/>
        </p:nvSpPr>
        <p:spPr>
          <a:xfrm>
            <a:off x="673100" y="1443841"/>
            <a:ext cx="10807700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1" i="1" dirty="0"/>
              <a:t>Παράδειγμα τροποποιημένου </a:t>
            </a:r>
            <a:r>
              <a:rPr lang="en-US" sz="2000" b="1" i="1" dirty="0"/>
              <a:t>TAF </a:t>
            </a:r>
            <a:r>
              <a:rPr lang="el-GR" sz="2000" b="1" i="1" dirty="0"/>
              <a:t>λόγω αλλαγής καιρικής κατάστασης </a:t>
            </a:r>
            <a:r>
              <a:rPr lang="en-US" sz="2000" b="1" i="1" dirty="0"/>
              <a:t>(Amended)</a:t>
            </a:r>
            <a:r>
              <a:rPr lang="el-GR" sz="2000" b="1" i="1" dirty="0"/>
              <a:t> :</a:t>
            </a:r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FTGR31 LGAT 131100 AAA (AAB,</a:t>
            </a:r>
            <a:r>
              <a:rPr lang="el-GR" dirty="0"/>
              <a:t> </a:t>
            </a:r>
            <a:r>
              <a:rPr lang="en-US" dirty="0"/>
              <a:t>AAC,</a:t>
            </a:r>
            <a:r>
              <a:rPr lang="el-GR" dirty="0"/>
              <a:t> </a:t>
            </a:r>
            <a:r>
              <a:rPr lang="en-US" dirty="0"/>
              <a:t>...</a:t>
            </a:r>
            <a:r>
              <a:rPr lang="el-GR" dirty="0"/>
              <a:t>ανάλογα πόσα διορθωτικά εκδίδουμε)</a:t>
            </a:r>
          </a:p>
          <a:p>
            <a:r>
              <a:rPr lang="el-GR" dirty="0"/>
              <a:t>     </a:t>
            </a:r>
            <a:r>
              <a:rPr lang="en-US" dirty="0"/>
              <a:t>TAF LGKR 131100</a:t>
            </a:r>
            <a:r>
              <a:rPr lang="el-GR" dirty="0"/>
              <a:t>Ζ </a:t>
            </a:r>
            <a:r>
              <a:rPr lang="en-US" dirty="0"/>
              <a:t>1312</a:t>
            </a:r>
            <a:r>
              <a:rPr lang="el-GR" dirty="0"/>
              <a:t>/</a:t>
            </a:r>
            <a:r>
              <a:rPr lang="en-US" dirty="0"/>
              <a:t>1412 </a:t>
            </a:r>
            <a:r>
              <a:rPr lang="el-GR" dirty="0"/>
              <a:t>……………..</a:t>
            </a:r>
          </a:p>
          <a:p>
            <a:r>
              <a:rPr lang="el-GR" dirty="0"/>
              <a:t>     </a:t>
            </a:r>
            <a:r>
              <a:rPr lang="en-US" dirty="0"/>
              <a:t>TAF AMD LGKR 131600</a:t>
            </a:r>
            <a:r>
              <a:rPr lang="el-GR" dirty="0"/>
              <a:t>Ζ </a:t>
            </a:r>
            <a:r>
              <a:rPr lang="en-US" dirty="0"/>
              <a:t>1316</a:t>
            </a:r>
            <a:r>
              <a:rPr lang="el-GR" dirty="0"/>
              <a:t>/</a:t>
            </a:r>
            <a:r>
              <a:rPr lang="en-US" dirty="0"/>
              <a:t>1412 </a:t>
            </a:r>
            <a:r>
              <a:rPr lang="el-GR" dirty="0"/>
              <a:t>……………….</a:t>
            </a:r>
          </a:p>
          <a:p>
            <a:endParaRPr lang="el-GR" dirty="0"/>
          </a:p>
          <a:p>
            <a:r>
              <a:rPr lang="el-GR" dirty="0"/>
              <a:t>Δηλαδή το </a:t>
            </a:r>
            <a:r>
              <a:rPr lang="en-US" dirty="0"/>
              <a:t>TAF </a:t>
            </a:r>
            <a:r>
              <a:rPr lang="el-GR" dirty="0"/>
              <a:t>του</a:t>
            </a:r>
            <a:r>
              <a:rPr lang="en-US" dirty="0"/>
              <a:t> LGKR </a:t>
            </a:r>
            <a:r>
              <a:rPr lang="el-GR" dirty="0"/>
              <a:t>που εκδόθηκε στις </a:t>
            </a:r>
            <a:r>
              <a:rPr lang="en-US" dirty="0"/>
              <a:t>1100 UTC </a:t>
            </a:r>
            <a:r>
              <a:rPr lang="el-GR" dirty="0"/>
              <a:t>με ισχύ </a:t>
            </a:r>
            <a:r>
              <a:rPr lang="en-US" dirty="0"/>
              <a:t>1312</a:t>
            </a:r>
            <a:r>
              <a:rPr lang="el-GR" dirty="0"/>
              <a:t>/</a:t>
            </a:r>
            <a:r>
              <a:rPr lang="en-US" dirty="0"/>
              <a:t>1412 </a:t>
            </a:r>
            <a:r>
              <a:rPr lang="el-GR" dirty="0"/>
              <a:t>τροποποιείται στις </a:t>
            </a:r>
            <a:r>
              <a:rPr lang="en-US" dirty="0"/>
              <a:t>1600 UTC, </a:t>
            </a:r>
            <a:r>
              <a:rPr lang="el-GR" dirty="0"/>
              <a:t>επειδή άλλαξε η καιρική κατάσταση, και ισχύει για το εναπομείναν χρονικό διάστημα </a:t>
            </a:r>
            <a:r>
              <a:rPr lang="en-US" dirty="0"/>
              <a:t>1316</a:t>
            </a:r>
            <a:r>
              <a:rPr lang="el-GR" dirty="0"/>
              <a:t>/</a:t>
            </a:r>
            <a:r>
              <a:rPr lang="en-US" dirty="0"/>
              <a:t>1412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FTGR31 LGAT 131100 AAB </a:t>
            </a:r>
            <a:endParaRPr lang="el-GR" dirty="0"/>
          </a:p>
          <a:p>
            <a:r>
              <a:rPr lang="el-GR" dirty="0"/>
              <a:t>     </a:t>
            </a:r>
            <a:r>
              <a:rPr lang="en-US" dirty="0"/>
              <a:t>TAF LGKR 131100</a:t>
            </a:r>
            <a:r>
              <a:rPr lang="el-GR" dirty="0"/>
              <a:t>Ζ</a:t>
            </a:r>
            <a:r>
              <a:rPr lang="en-US" dirty="0"/>
              <a:t> 1316</a:t>
            </a:r>
            <a:r>
              <a:rPr lang="el-GR" dirty="0"/>
              <a:t>/</a:t>
            </a:r>
            <a:r>
              <a:rPr lang="en-US" dirty="0"/>
              <a:t>1412 </a:t>
            </a:r>
            <a:r>
              <a:rPr lang="el-GR" dirty="0"/>
              <a:t>…………………</a:t>
            </a:r>
          </a:p>
          <a:p>
            <a:r>
              <a:rPr lang="el-GR" dirty="0"/>
              <a:t>     </a:t>
            </a:r>
            <a:r>
              <a:rPr lang="en-US" dirty="0"/>
              <a:t>TAF AMD LGKR 131745</a:t>
            </a:r>
            <a:r>
              <a:rPr lang="el-GR" dirty="0"/>
              <a:t>Ζ </a:t>
            </a:r>
            <a:r>
              <a:rPr lang="en-US" dirty="0"/>
              <a:t>1317</a:t>
            </a:r>
            <a:r>
              <a:rPr lang="el-GR" dirty="0"/>
              <a:t>/</a:t>
            </a:r>
            <a:r>
              <a:rPr lang="en-US" dirty="0"/>
              <a:t>1412 </a:t>
            </a:r>
            <a:r>
              <a:rPr lang="el-GR" dirty="0"/>
              <a:t>………………………….</a:t>
            </a:r>
          </a:p>
          <a:p>
            <a:endParaRPr lang="el-GR" dirty="0"/>
          </a:p>
          <a:p>
            <a:r>
              <a:rPr lang="el-GR" dirty="0"/>
              <a:t>Δηλαδή το </a:t>
            </a:r>
            <a:r>
              <a:rPr lang="en-US" dirty="0"/>
              <a:t>TAF </a:t>
            </a:r>
            <a:r>
              <a:rPr lang="el-GR" dirty="0"/>
              <a:t>του</a:t>
            </a:r>
            <a:r>
              <a:rPr lang="en-US" dirty="0"/>
              <a:t> LGKR </a:t>
            </a:r>
            <a:r>
              <a:rPr lang="el-GR" dirty="0"/>
              <a:t>που εκδόθηκε στις </a:t>
            </a:r>
            <a:r>
              <a:rPr lang="en-US" dirty="0"/>
              <a:t>1100 UTC </a:t>
            </a:r>
            <a:r>
              <a:rPr lang="el-GR" dirty="0"/>
              <a:t>με ισχύ </a:t>
            </a:r>
            <a:r>
              <a:rPr lang="en-US" dirty="0"/>
              <a:t>1312</a:t>
            </a:r>
            <a:r>
              <a:rPr lang="el-GR" dirty="0"/>
              <a:t>/</a:t>
            </a:r>
            <a:r>
              <a:rPr lang="en-US" dirty="0"/>
              <a:t>1412 </a:t>
            </a:r>
            <a:r>
              <a:rPr lang="el-GR" dirty="0"/>
              <a:t>τροποποιείται για δεύτερη φορά στις </a:t>
            </a:r>
            <a:r>
              <a:rPr lang="en-US" dirty="0"/>
              <a:t>1745 UTC, </a:t>
            </a:r>
            <a:r>
              <a:rPr lang="el-GR" dirty="0"/>
              <a:t>επειδή άλλαξε πάλι η καιρική κατάσταση, και ισχύει για το εναπομείναν χρονικό διάστημα</a:t>
            </a:r>
            <a:r>
              <a:rPr lang="en-US" dirty="0"/>
              <a:t> 1317</a:t>
            </a:r>
            <a:r>
              <a:rPr lang="el-GR" dirty="0"/>
              <a:t>/</a:t>
            </a:r>
            <a:r>
              <a:rPr lang="en-US" dirty="0"/>
              <a:t>1412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142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Κριτήρια Έκδοσης Διορθωτικών </a:t>
            </a:r>
            <a:r>
              <a:rPr lang="en-US" b="1" dirty="0"/>
              <a:t>TAF</a:t>
            </a:r>
            <a:endParaRPr lang="el-GR" b="1" dirty="0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203200" y="1109663"/>
            <a:ext cx="11811000" cy="360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6825" lvl="2" indent="-352425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l-GR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2A48D-6A81-453A-BC85-835F74869BE5}"/>
              </a:ext>
            </a:extLst>
          </p:cNvPr>
          <p:cNvSpPr txBox="1"/>
          <p:nvPr/>
        </p:nvSpPr>
        <p:spPr>
          <a:xfrm>
            <a:off x="673100" y="1443841"/>
            <a:ext cx="10807700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1" i="1" dirty="0"/>
              <a:t>Παράδειγμα τροποποιημένου </a:t>
            </a:r>
            <a:r>
              <a:rPr lang="en-US" sz="2000" b="1" i="1" dirty="0"/>
              <a:t>TAF </a:t>
            </a:r>
            <a:r>
              <a:rPr lang="el-GR" sz="2000" b="1" i="1" dirty="0"/>
              <a:t>λόγω συντακτικού λάθους (</a:t>
            </a:r>
            <a:r>
              <a:rPr lang="en-US" sz="2000" b="1" i="1" dirty="0"/>
              <a:t>Corrected)</a:t>
            </a:r>
            <a:r>
              <a:rPr lang="el-GR" sz="2000" b="1" i="1" dirty="0"/>
              <a:t> </a:t>
            </a:r>
            <a:endParaRPr lang="en-US" sz="2000" b="1" i="1" dirty="0"/>
          </a:p>
          <a:p>
            <a:r>
              <a:rPr lang="en-US" sz="2000" dirty="0"/>
              <a:t>(</a:t>
            </a:r>
            <a:r>
              <a:rPr lang="el-GR" sz="2000" dirty="0"/>
              <a:t>π.χ. λόγω παράλειψης ή λόγω λάθους γραφής της ημερομηνίας ή κάποιας ομάδας του μηνύματος)</a:t>
            </a:r>
            <a:r>
              <a:rPr lang="el-GR" sz="2000" b="1" i="1" dirty="0"/>
              <a:t>:</a:t>
            </a:r>
          </a:p>
          <a:p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FTGR31 LGAT 131100 CCA (CCB,</a:t>
            </a:r>
            <a:r>
              <a:rPr lang="el-GR" dirty="0"/>
              <a:t> </a:t>
            </a:r>
            <a:r>
              <a:rPr lang="en-US" dirty="0"/>
              <a:t>CCC,</a:t>
            </a:r>
            <a:r>
              <a:rPr lang="el-GR" dirty="0"/>
              <a:t> </a:t>
            </a:r>
            <a:r>
              <a:rPr lang="en-US" dirty="0"/>
              <a:t>...</a:t>
            </a:r>
            <a:r>
              <a:rPr lang="el-GR" dirty="0"/>
              <a:t>ανάλογα πόσα διορθωτικά εκδίδουμε)</a:t>
            </a:r>
          </a:p>
          <a:p>
            <a:r>
              <a:rPr lang="el-GR" dirty="0"/>
              <a:t>     </a:t>
            </a:r>
            <a:r>
              <a:rPr lang="en-US" dirty="0"/>
              <a:t>TAF COR LGAV 131345</a:t>
            </a:r>
            <a:r>
              <a:rPr lang="el-GR" dirty="0"/>
              <a:t>Ζ </a:t>
            </a:r>
            <a:r>
              <a:rPr lang="en-US" dirty="0"/>
              <a:t>1313</a:t>
            </a:r>
            <a:r>
              <a:rPr lang="el-GR" dirty="0"/>
              <a:t>/</a:t>
            </a:r>
            <a:r>
              <a:rPr lang="en-US" dirty="0"/>
              <a:t>1412 </a:t>
            </a:r>
            <a:r>
              <a:rPr lang="el-GR" dirty="0"/>
              <a:t>……………..</a:t>
            </a:r>
          </a:p>
          <a:p>
            <a:r>
              <a:rPr lang="el-GR" dirty="0"/>
              <a:t>     </a:t>
            </a:r>
          </a:p>
          <a:p>
            <a:r>
              <a:rPr lang="el-GR" dirty="0"/>
              <a:t>Δηλαδή το </a:t>
            </a:r>
            <a:r>
              <a:rPr lang="en-US" dirty="0"/>
              <a:t>TAF </a:t>
            </a:r>
            <a:r>
              <a:rPr lang="el-GR" dirty="0"/>
              <a:t>του</a:t>
            </a:r>
            <a:r>
              <a:rPr lang="en-US" dirty="0"/>
              <a:t> LGAV </a:t>
            </a:r>
            <a:r>
              <a:rPr lang="el-GR" dirty="0"/>
              <a:t>που εκδόθηκε στις </a:t>
            </a:r>
            <a:r>
              <a:rPr lang="en-US" dirty="0"/>
              <a:t>1100 UTC </a:t>
            </a:r>
            <a:r>
              <a:rPr lang="el-GR" dirty="0"/>
              <a:t>με ισχύ </a:t>
            </a:r>
            <a:r>
              <a:rPr lang="en-US" dirty="0"/>
              <a:t>1312</a:t>
            </a:r>
            <a:r>
              <a:rPr lang="el-GR" dirty="0"/>
              <a:t>/</a:t>
            </a:r>
            <a:r>
              <a:rPr lang="en-US" dirty="0"/>
              <a:t>1412 </a:t>
            </a:r>
            <a:r>
              <a:rPr lang="el-GR" dirty="0"/>
              <a:t>τροποποιείται λόγω συντακτικού λάθους (</a:t>
            </a:r>
            <a:r>
              <a:rPr lang="en-US" dirty="0"/>
              <a:t>COR</a:t>
            </a:r>
            <a:r>
              <a:rPr lang="el-GR" dirty="0"/>
              <a:t>)</a:t>
            </a:r>
            <a:r>
              <a:rPr lang="en-US" dirty="0"/>
              <a:t> </a:t>
            </a:r>
            <a:r>
              <a:rPr lang="el-GR" dirty="0"/>
              <a:t>στις </a:t>
            </a:r>
            <a:r>
              <a:rPr lang="en-US" dirty="0"/>
              <a:t>1</a:t>
            </a:r>
            <a:r>
              <a:rPr lang="el-GR" dirty="0"/>
              <a:t>345</a:t>
            </a:r>
            <a:r>
              <a:rPr lang="en-US" dirty="0"/>
              <a:t> UTC, </a:t>
            </a:r>
            <a:r>
              <a:rPr lang="el-GR" dirty="0"/>
              <a:t>και ισχύει για το εναπομείναν χρονικό διάστημα </a:t>
            </a:r>
            <a:r>
              <a:rPr lang="en-US" dirty="0"/>
              <a:t>131</a:t>
            </a:r>
            <a:r>
              <a:rPr lang="el-GR" dirty="0"/>
              <a:t>3/</a:t>
            </a:r>
            <a:r>
              <a:rPr lang="en-US" dirty="0"/>
              <a:t>1412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16156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4937</TotalTime>
  <Words>556</Words>
  <Application>Microsoft Office PowerPoint</Application>
  <PresentationFormat>Ευρεία οθόνη</PresentationFormat>
  <Paragraphs>56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Θέμα του Office</vt:lpstr>
      <vt:lpstr>Εύρος και Επιθυμητή Ακρίβεια Μετεωρολογικών Στοιχείων</vt:lpstr>
      <vt:lpstr>Κριτήρια Έκδοσης Διορθωτικών TAF</vt:lpstr>
      <vt:lpstr>Κριτήρια Έκδοσης Διορθωτικών TAF</vt:lpstr>
      <vt:lpstr>Κριτήρια Έκδοσης Διορθωτικών TAF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MARINA KOROLOGOU</dc:creator>
  <cp:lastModifiedBy>Windows User</cp:lastModifiedBy>
  <cp:revision>115</cp:revision>
  <dcterms:created xsi:type="dcterms:W3CDTF">2020-08-26T13:11:59Z</dcterms:created>
  <dcterms:modified xsi:type="dcterms:W3CDTF">2020-11-27T09:54:51Z</dcterms:modified>
</cp:coreProperties>
</file>