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66" r:id="rId3"/>
    <p:sldId id="447" r:id="rId4"/>
    <p:sldId id="302" r:id="rId5"/>
    <p:sldId id="303" r:id="rId6"/>
    <p:sldId id="305" r:id="rId7"/>
    <p:sldId id="307" r:id="rId8"/>
    <p:sldId id="306" r:id="rId9"/>
    <p:sldId id="332" r:id="rId10"/>
    <p:sldId id="309" r:id="rId11"/>
    <p:sldId id="310" r:id="rId12"/>
    <p:sldId id="311" r:id="rId13"/>
    <p:sldId id="452" r:id="rId14"/>
    <p:sldId id="448" r:id="rId15"/>
    <p:sldId id="449" r:id="rId16"/>
    <p:sldId id="402" r:id="rId17"/>
    <p:sldId id="450" r:id="rId18"/>
    <p:sldId id="451" r:id="rId19"/>
    <p:sldId id="317" r:id="rId20"/>
    <p:sldId id="334" r:id="rId21"/>
    <p:sldId id="336" r:id="rId22"/>
    <p:sldId id="460" r:id="rId23"/>
    <p:sldId id="319" r:id="rId24"/>
    <p:sldId id="405" r:id="rId25"/>
    <p:sldId id="459" r:id="rId26"/>
    <p:sldId id="453" r:id="rId27"/>
    <p:sldId id="454" r:id="rId28"/>
    <p:sldId id="455" r:id="rId29"/>
    <p:sldId id="456" r:id="rId30"/>
    <p:sldId id="457" r:id="rId31"/>
    <p:sldId id="458" r:id="rId32"/>
    <p:sldId id="339" r:id="rId33"/>
    <p:sldId id="340" r:id="rId34"/>
    <p:sldId id="461" r:id="rId35"/>
    <p:sldId id="399" r:id="rId36"/>
    <p:sldId id="441" r:id="rId3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093BA-7C3D-A248-ABC3-C2F22C652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5B8F-0915-6E42-A54A-49F41ECA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8256"/>
            <a:ext cx="9144000" cy="80148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07" y="94796"/>
            <a:ext cx="15113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57D2-D725-2F46-BC9D-C9D2906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64D1-961B-7644-86BC-3B729DB27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BEC98-1228-7148-A626-446666E3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ACA9-50E3-B14D-AE82-F3D34B70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6B95-B43B-B449-8F06-4BA500C83268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1C8B1-A71B-EB47-97DA-E59D09C5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AD04-9FD6-1A4B-B5F8-2AB6E69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10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E18E-05F7-4C44-9AD7-C4320E23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4F5AE-FAF9-514E-8B13-6488210D2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3939-8AEB-6547-9E85-4DC110BC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EF32-83A9-0345-8628-8E902239213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26CF-B5AE-1244-94AB-8719AD05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2441-F932-554C-8BC2-AB7C617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70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BABC5-AEFB-9143-8B11-F57CED13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A97-8330-D240-8A5C-748BA3F7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1CCC-FE22-8442-82FB-D7FD9D0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E64-336B-6844-BF2C-6EC8EBE4389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991E-1704-3348-9F30-365B5AE0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1EF5-4B73-E749-B892-3ACA5392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807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51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0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25625"/>
            <a:ext cx="10710862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072515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89C-9AB7-054C-BE03-7E933BC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0B2-584B-F24D-87D7-F66B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6D7B-E555-DD47-B690-58D99FA6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DEEA-5658-084D-B05F-2064A18904D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E4EF-4669-3943-9526-60D00DE5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6864-FD47-9A47-B5A9-4108C7AC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58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CA34-DFAC-2742-B21B-FC8FD550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9405939" cy="64633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6EFF-54FA-7544-837F-CAC0C0E0D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825625"/>
            <a:ext cx="11307553" cy="435133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F1542-22EC-6145-8AC2-8BD2A6CA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1086" y="1065322"/>
            <a:ext cx="8834439" cy="5674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3805-0B33-A748-83B3-1C1D102FF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A2D68-39DD-894D-8B49-C6D879D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6196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D51E-E542-424F-A970-01B3555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E6FD-3913-234E-BB90-0CAE5732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F4157-4AC0-AB42-ABA1-7C049593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966ED-4992-E346-BBD5-18FFE59EF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AAEB-D7A9-6E45-BF86-7325B774F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B5D22-2F9B-D74A-87C4-C193D364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B02-575F-2A4C-B5EF-573C73E99F3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24ADA-CC5A-194A-9D69-AEDD41C4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25F7-0FCA-C74F-92BC-A2EEC921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495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0EE4-7403-BB4E-A3BD-A3C5CD5D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640E-8032-0243-83B0-7DE2171B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8033-AEEE-E946-A8D6-702D9CC9A45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B49E4-1AEF-094F-91F0-BAD426C7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0AB3B-65E1-D947-937A-5524B03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156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BCE7-88F9-404E-9C58-EFBF791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B39-6A29-A541-9FC5-76448ACCBE80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51FF8-7056-F943-82BB-004BEC12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156E-2016-8145-8FA1-4EEBDA0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161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F45-4D89-C646-8140-08E7A83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72A5-FCB4-4F4A-B219-9DED2286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72EC-116C-0E45-A614-BC96C43F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FA30-1597-DE43-8F34-A4CDE8F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05BE-0C68-3742-84C0-2C8AF936764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CE9C-FB5C-4144-B2C1-F65BAA18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CF80-B63A-7044-9930-9349CF22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976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727BD-EA72-E84A-8D9E-75B4E547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71B94-9191-8B4F-9E9E-679F385F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1C4E-5776-FA4A-9946-F4D4966D4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A6D-83EF-0D43-8050-B17CA1CDB87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C5D1-69BC-A343-B035-F24B47CB2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3A1-5E49-064E-A824-1123F4E7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8011" y="230188"/>
            <a:ext cx="1122477" cy="504643"/>
          </a:xfrm>
          <a:prstGeom prst="rect">
            <a:avLst/>
          </a:prstGeom>
        </p:spPr>
      </p:pic>
      <p:pic>
        <p:nvPicPr>
          <p:cNvPr id="8" name="Εικόνα 9">
            <a:extLst>
              <a:ext uri="{FF2B5EF4-FFF2-40B4-BE49-F238E27FC236}">
                <a16:creationId xmlns:a16="http://schemas.microsoft.com/office/drawing/2014/main" id="{0ABF1601-6B03-4240-8885-91D417246C8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44" y="9654"/>
            <a:ext cx="899856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0497" y="2104473"/>
            <a:ext cx="2958091" cy="4776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Όταν ένας Χρήστης εκκινεί την διαδικασία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χωρίς την επιλογή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«Τελικού Υπογράφοντα»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όπως επίσης και χωρίς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«Δημιουργία Ακριβούς Αντιγράφου»,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τότε ζητείται η υπογραφή του χρήστη που δηλώνεται 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δεν εκχωρείται Αρ. Πρωτοκόλλου ούτε δημιουργείται Ακριβές Αντίγραφο.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18031" r="20714" b="19111"/>
          <a:stretch/>
        </p:blipFill>
        <p:spPr>
          <a:xfrm>
            <a:off x="1207712" y="1858129"/>
            <a:ext cx="7544401" cy="381522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49397" r="78643" b="47355"/>
          <a:stretch/>
        </p:blipFill>
        <p:spPr>
          <a:xfrm>
            <a:off x="2229391" y="3777863"/>
            <a:ext cx="923110" cy="18306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33133" r="78840" b="63510"/>
          <a:stretch/>
        </p:blipFill>
        <p:spPr>
          <a:xfrm>
            <a:off x="2209795" y="2845586"/>
            <a:ext cx="923109" cy="228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7665" y="3713831"/>
            <a:ext cx="976009" cy="3361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979097" y="3604961"/>
            <a:ext cx="4006999" cy="208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27925" r="2577" b="36295"/>
          <a:stretch/>
        </p:blipFill>
        <p:spPr>
          <a:xfrm>
            <a:off x="1158025" y="1975779"/>
            <a:ext cx="7443956" cy="15585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68866" y="2196493"/>
            <a:ext cx="690102" cy="3773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1223985" y="1826908"/>
            <a:ext cx="7377995" cy="3822398"/>
            <a:chOff x="2591103" y="2062960"/>
            <a:chExt cx="5872614" cy="3694912"/>
          </a:xfrm>
        </p:grpSpPr>
        <p:grpSp>
          <p:nvGrpSpPr>
            <p:cNvPr id="8" name="Ομάδα 7"/>
            <p:cNvGrpSpPr/>
            <p:nvPr/>
          </p:nvGrpSpPr>
          <p:grpSpPr>
            <a:xfrm>
              <a:off x="2591103" y="2078716"/>
              <a:ext cx="5872614" cy="3240314"/>
              <a:chOff x="1135926" y="1928242"/>
              <a:chExt cx="4949067" cy="2741144"/>
            </a:xfrm>
          </p:grpSpPr>
          <p:pic>
            <p:nvPicPr>
              <p:cNvPr id="3" name="Εικόνα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29" t="47590" r="65108" b="42251"/>
              <a:stretch/>
            </p:blipFill>
            <p:spPr>
              <a:xfrm>
                <a:off x="2264231" y="4094619"/>
                <a:ext cx="2360022" cy="574767"/>
              </a:xfrm>
              <a:prstGeom prst="rect">
                <a:avLst/>
              </a:prstGeom>
            </p:spPr>
          </p:pic>
          <p:pic>
            <p:nvPicPr>
              <p:cNvPr id="7" name="Εικόνα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73" r="51207" b="50446"/>
              <a:stretch/>
            </p:blipFill>
            <p:spPr>
              <a:xfrm>
                <a:off x="1135926" y="1928242"/>
                <a:ext cx="4949067" cy="2309602"/>
              </a:xfrm>
              <a:prstGeom prst="rect">
                <a:avLst/>
              </a:prstGeom>
            </p:spPr>
          </p:pic>
        </p:grp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151" y="2062960"/>
              <a:ext cx="4605366" cy="495137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5" t="38436" r="55968" b="1426"/>
            <a:stretch/>
          </p:blipFill>
          <p:spPr>
            <a:xfrm>
              <a:off x="3746328" y="2644576"/>
              <a:ext cx="3667196" cy="3113296"/>
            </a:xfrm>
            <a:prstGeom prst="rect">
              <a:avLst/>
            </a:prstGeom>
          </p:spPr>
        </p:pic>
      </p:grp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97179" y="2679267"/>
            <a:ext cx="2689160" cy="263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προεπισκόπηση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την εργασία που έχει ολοκληρωθεί, αναδύεται νέο παράθυρο όπου επιβεβαιώνουμε την εγκυρότητα της υπογραφής.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6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943848" y="1410125"/>
            <a:ext cx="3099172" cy="502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Όταν ένας Χρήστης εκκινεί την διαδικασία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                                  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«Τελικό Υπογράφοντα»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αλλά όχι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«Δημιουργία Ακριβές Αντιγράφου»,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τότε θα παραχθεί ένα έγγραφο όμοιο του αρχικού χωρίς τις υπογραφές των προηγούμενων χρηστών και θα ζητηθεί η υπογραφή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«Τελικού Υπογράφοντα»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στο τελικό έγγραφο.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επιλογή αυτή,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εκχωρείται Αρ. Πρωτοκόλλου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οποίος χρησιμοποιείται από την γραμματεία για την αποστολή του εγγράφου σε άλλο φορέα,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συμπεριλαμβανομένων και των συνημμένων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3857" y="2927189"/>
            <a:ext cx="935766" cy="49817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1451"/>
          <a:stretch/>
        </p:blipFill>
        <p:spPr>
          <a:xfrm>
            <a:off x="1153663" y="1893128"/>
            <a:ext cx="7790184" cy="3098299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49397" r="78643" b="47355"/>
          <a:stretch/>
        </p:blipFill>
        <p:spPr>
          <a:xfrm>
            <a:off x="2268719" y="3662978"/>
            <a:ext cx="923110" cy="18306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0" t="27858" r="20767" b="68094"/>
          <a:stretch/>
        </p:blipFill>
        <p:spPr>
          <a:xfrm>
            <a:off x="4934012" y="2797195"/>
            <a:ext cx="3649549" cy="229902"/>
          </a:xfrm>
          <a:prstGeom prst="rect">
            <a:avLst/>
          </a:prstGeom>
        </p:spPr>
      </p:pic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03515" y="5724399"/>
            <a:ext cx="7475165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ονομασία του εγγράφου που δημιουργείται μπροστά θα έχει την λέξη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ΤΕΛΙΚΟ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αυτό το σημείο δεν ξεκινάμε ροή υπογραφής εκ νέου. Μετά την δημιουργία του τελικού εγγράφου, δημιουργείται αυτόματα ροή υπογραφής προς τον τελικό υπογράφοντα 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1" t="56875" r="81500" b="2708"/>
          <a:stretch/>
        </p:blipFill>
        <p:spPr>
          <a:xfrm>
            <a:off x="725314" y="5362345"/>
            <a:ext cx="681112" cy="1417748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33133" r="78840" b="63510"/>
          <a:stretch/>
        </p:blipFill>
        <p:spPr>
          <a:xfrm>
            <a:off x="2226657" y="2845586"/>
            <a:ext cx="923109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53379" r="21213" b="16439"/>
          <a:stretch/>
        </p:blipFill>
        <p:spPr>
          <a:xfrm>
            <a:off x="1504507" y="2798992"/>
            <a:ext cx="4681601" cy="1212288"/>
          </a:xfrm>
          <a:prstGeom prst="rect">
            <a:avLst/>
          </a:prstGeom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307399" y="2695877"/>
            <a:ext cx="5270720" cy="480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επιλέγοντας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ξεκινά την διαδικασία έγκρισης υπογραφής.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νέο παράθυρο που εμφανίζεται, καλείται να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αναζητήσει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«Υπογράφοντα»,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βάση δεδομένων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address book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),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πληκτρολογώντας το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email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κουμπί της Αναζήτησης.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«ΟΚ»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η διαδικασία.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090418" y="5097440"/>
            <a:ext cx="1480458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220798" y="2011901"/>
            <a:ext cx="5086601" cy="3590397"/>
            <a:chOff x="668879" y="2117233"/>
            <a:chExt cx="5414446" cy="3620603"/>
          </a:xfrm>
        </p:grpSpPr>
        <p:sp>
          <p:nvSpPr>
            <p:cNvPr id="13" name="Ορθογώνιο 12"/>
            <p:cNvSpPr/>
            <p:nvPr/>
          </p:nvSpPr>
          <p:spPr>
            <a:xfrm>
              <a:off x="668879" y="2315204"/>
              <a:ext cx="5414446" cy="3342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Εικόνα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" t="3276" r="4517" b="3755"/>
            <a:stretch/>
          </p:blipFill>
          <p:spPr>
            <a:xfrm>
              <a:off x="1271823" y="2117233"/>
              <a:ext cx="3887278" cy="362060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258072" y="3645259"/>
            <a:ext cx="1937724" cy="2026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5" t="71971" r="45555" b="24158"/>
          <a:stretch/>
        </p:blipFill>
        <p:spPr>
          <a:xfrm>
            <a:off x="3210198" y="5306721"/>
            <a:ext cx="1026568" cy="285746"/>
          </a:xfrm>
          <a:prstGeom prst="rect">
            <a:avLst/>
          </a:prstGeom>
        </p:spPr>
      </p:pic>
      <p:grpSp>
        <p:nvGrpSpPr>
          <p:cNvPr id="9" name="Ομάδα 8"/>
          <p:cNvGrpSpPr/>
          <p:nvPr/>
        </p:nvGrpSpPr>
        <p:grpSpPr>
          <a:xfrm>
            <a:off x="1213938" y="1877961"/>
            <a:ext cx="4859942" cy="3952568"/>
            <a:chOff x="1213938" y="1877961"/>
            <a:chExt cx="4859942" cy="3952568"/>
          </a:xfrm>
          <a:solidFill>
            <a:schemeClr val="bg1"/>
          </a:solidFill>
        </p:grpSpPr>
        <p:sp>
          <p:nvSpPr>
            <p:cNvPr id="7" name="Ορθογώνιο 6"/>
            <p:cNvSpPr/>
            <p:nvPr/>
          </p:nvSpPr>
          <p:spPr>
            <a:xfrm>
              <a:off x="1220797" y="1877961"/>
              <a:ext cx="4776880" cy="39525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3" t="21108" r="27373" b="64269"/>
            <a:stretch/>
          </p:blipFill>
          <p:spPr>
            <a:xfrm>
              <a:off x="1213938" y="2925263"/>
              <a:ext cx="4859942" cy="12279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228694" y="3848784"/>
            <a:ext cx="657802" cy="3588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9114" y="3358769"/>
            <a:ext cx="170875" cy="1769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13763" r="28145" b="21864"/>
          <a:stretch/>
        </p:blipFill>
        <p:spPr>
          <a:xfrm>
            <a:off x="1210339" y="2005176"/>
            <a:ext cx="5097060" cy="40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0497" y="2651760"/>
            <a:ext cx="2958091" cy="4229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έχοντας στείλει το αίτημα για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βλέπει ότι η κατάσταση του εγγράφου έχει αλλάξει από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«Ανοικτό»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«Αναμονή Υπογραφής»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4000" r="15857" b="15175"/>
          <a:stretch/>
        </p:blipFill>
        <p:spPr>
          <a:xfrm>
            <a:off x="1205594" y="1981422"/>
            <a:ext cx="7570396" cy="3801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1407" y="2848496"/>
            <a:ext cx="1057657" cy="45205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2556462" y="3568782"/>
            <a:ext cx="7014257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 χρήστης ο οποίος θα υπογράψει το έγγραφο από την Κεντρική Σελίδα και κάνοντας κλικ 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«εκκρεμείς εργασίες»,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 βλέπει εκτός από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όνομα της εργασίας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σχετικό περιεχόμενο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(που είναι το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έγγραφο που θα υπογράψει),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κατάσταση της ροής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άλλες λεπτομέρειες, όπως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«Αποτέλεσμα»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(αν υπογράφηκε, εγκρίθηκε ή αν απορρίφθηκε)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«Ημερομηνία Έναρξης»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Πατώντας πάνω στο σχετικό έγγραφο, ο χρήστης βλέπει το έγγραφο σε νέα σελίδα.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«Όνομα της Εργασίας»,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«μολυβάκι»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ανοίγει το έγγραφο για την προσθήκη της ψηφιακής υπογραφής.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25115" r="243" b="36717"/>
          <a:stretch/>
        </p:blipFill>
        <p:spPr>
          <a:xfrm>
            <a:off x="1184737" y="1797285"/>
            <a:ext cx="10609007" cy="1730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5984" y="3079546"/>
            <a:ext cx="2859712" cy="2854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3B410-7B53-4A49-AD63-2F7574C9F4A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5130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 t="83494" r="54671" b="12033"/>
          <a:stretch/>
        </p:blipFill>
        <p:spPr>
          <a:xfrm>
            <a:off x="6983863" y="6241185"/>
            <a:ext cx="1199114" cy="350285"/>
          </a:xfrm>
          <a:prstGeom prst="rect">
            <a:avLst/>
          </a:prstGeom>
        </p:spPr>
      </p:pic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698658" y="1431522"/>
            <a:ext cx="3552816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το πεδίο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«Επιλ. Πεδ. Για υπογραφή»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o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χρήστης επιλέγει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«Νέα θέση Υπογραφής».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πλαίσιο που εμφανίζεται τοποθετείται η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Ψηφιακή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Υπογραφή, σε όποιο σημείο του εγγράφου επιθυμεί.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Κάνοντας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κλικ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και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σύροντας </a:t>
            </a:r>
            <a:r>
              <a:rPr kumimoji="0" lang="el-GR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το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πλαίσιο αυτό στην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κατάλληλη</a:t>
            </a:r>
            <a:r>
              <a:rPr kumimoji="0" lang="el-GR" sz="14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θέση, ξεκινάμε την διαδικασία.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Στην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συνέχεια,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πατώντας την </a:t>
            </a:r>
            <a:r>
              <a:rPr kumimoji="0" lang="el-GR" sz="14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«Υπογραφή»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ξεκινάει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η  διαδικασία της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υπογραφής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7290" r="58791" b="17089"/>
          <a:stretch/>
        </p:blipFill>
        <p:spPr>
          <a:xfrm>
            <a:off x="1224502" y="1456447"/>
            <a:ext cx="5724938" cy="5178233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6295754" y="4743803"/>
            <a:ext cx="1133333" cy="7819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67458" r="64641" b="22301"/>
          <a:stretch/>
        </p:blipFill>
        <p:spPr>
          <a:xfrm>
            <a:off x="3315056" y="2960852"/>
            <a:ext cx="1197036" cy="83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89176" r="28589" b="4372"/>
          <a:stretch/>
        </p:blipFill>
        <p:spPr>
          <a:xfrm>
            <a:off x="2510607" y="6303804"/>
            <a:ext cx="4398091" cy="287666"/>
          </a:xfrm>
          <a:prstGeom prst="rect">
            <a:avLst/>
          </a:prstGeom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856790" y="5092826"/>
            <a:ext cx="3739896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πλαίσιο της υπογραφής είναι δυναμικό και μπορείτε να αυξομειώσετε το μέγεθος του, κάνοντας κλικ στις γωνίες του πλαισίου. </a:t>
            </a:r>
          </a:p>
        </p:txBody>
      </p:sp>
      <p:pic>
        <p:nvPicPr>
          <p:cNvPr id="13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1" t="56875" r="81500" b="2708"/>
          <a:stretch/>
        </p:blipFill>
        <p:spPr>
          <a:xfrm>
            <a:off x="7180063" y="4763056"/>
            <a:ext cx="681112" cy="141774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67458" r="64641" b="22301"/>
          <a:stretch/>
        </p:blipFill>
        <p:spPr>
          <a:xfrm>
            <a:off x="4930100" y="5320431"/>
            <a:ext cx="1365654" cy="951480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6241060" y="5194596"/>
            <a:ext cx="232383" cy="20182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0.00023 C 0.00065 0.00324 0.00118 0.00671 0.00209 0.00995 C 0.00248 0.01134 0.00313 0.0125 0.00352 0.01389 C 0.00404 0.01597 0.0043 0.01806 0.00495 0.02014 C 0.00534 0.02153 0.00586 0.02269 0.00638 0.02408 C 0.00703 0.02616 0.00782 0.02824 0.00847 0.03033 C 0.00925 0.03287 0.01003 0.03542 0.01068 0.03796 C 0.0112 0.04028 0.01263 0.04954 0.01355 0.05185 C 0.01446 0.05463 0.01602 0.05695 0.01706 0.05949 C 0.01771 0.06111 0.01797 0.06296 0.01849 0.06458 C 0.01967 0.06806 0.02097 0.0713 0.02201 0.07477 C 0.0224 0.07593 0.0224 0.07732 0.02279 0.0787 C 0.02331 0.08033 0.02435 0.08171 0.02487 0.08357 C 0.02552 0.08565 0.02565 0.0882 0.02631 0.09005 C 0.02683 0.09144 0.02787 0.09236 0.02852 0.09375 C 0.02904 0.09491 0.02956 0.0963 0.02995 0.09769 C 0.03125 0.10162 0.03217 0.10579 0.03282 0.11042 C 0.03308 0.11204 0.03308 0.11389 0.03347 0.11551 C 0.03399 0.11736 0.0349 0.11875 0.03568 0.12037 C 0.03959 0.14167 0.03438 0.11551 0.0392 0.13449 C 0.04193 0.14514 0.03907 0.13935 0.04206 0.14468 C 0.04297 0.14954 0.04284 0.14977 0.04493 0.15486 C 0.04558 0.15648 0.04974 0.16458 0.05065 0.16736 C 0.05196 0.17153 0.053 0.17593 0.05417 0.18009 C 0.05469 0.18195 0.05521 0.18357 0.0556 0.18519 C 0.05612 0.18727 0.05638 0.18958 0.05703 0.19167 C 0.05769 0.19352 0.0586 0.19491 0.05925 0.19676 C 0.06381 0.21158 0.0573 0.19491 0.06276 0.2081 C 0.06302 0.20972 0.06315 0.21158 0.06342 0.2132 C 0.06394 0.21551 0.06641 0.22292 0.06706 0.22454 C 0.06771 0.22593 0.06849 0.22708 0.06914 0.22847 C 0.07032 0.23449 0.0694 0.23056 0.07201 0.23727 C 0.07331 0.24028 0.07683 0.2507 0.07709 0.25116 C 0.07748 0.25301 0.07813 0.25463 0.07852 0.25625 C 0.07878 0.25787 0.07865 0.25995 0.07917 0.26134 C 0.07995 0.26366 0.08112 0.26551 0.08203 0.26783 C 0.0823 0.26945 0.08243 0.2713 0.08282 0.27292 C 0.08308 0.27431 0.08373 0.27546 0.08412 0.27662 C 0.08646 0.28241 0.08581 0.28079 0.08842 0.28542 C 0.08972 0.2919 0.08855 0.2875 0.09128 0.29445 C 0.09232 0.29699 0.09297 0.29977 0.09414 0.30208 C 0.09493 0.30324 0.09571 0.3044 0.09636 0.30579 C 0.09688 0.30741 0.09714 0.30926 0.09779 0.31088 C 0.09818 0.31181 0.09883 0.3125 0.09922 0.31343 C 0.10274 0.32361 0.09935 0.31875 0.10352 0.32361 C 0.1073 0.3338 0.10508 0.32894 0.1099 0.3375 C 0.1125 0.34236 0.11107 0.34074 0.1142 0.34259 C 0.11511 0.34398 0.11602 0.34537 0.11706 0.34653 C 0.11914 0.34884 0.12032 0.34931 0.12279 0.35023 C 0.12409 0.3507 0.12552 0.35116 0.12696 0.35162 C 0.13776 0.35324 0.14024 0.34815 0.13698 0.35417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315450" y="2104473"/>
            <a:ext cx="4164725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νέα φόρμα που ανοίγει, συμπληρώνεται το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 Χρήστη»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«Κωδικό πρόσβασης»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συγκεκριμένα διαπιστευτήρια έχουν οριστεί από την διαδικασία έκδοσης Ψηφιακού Πιστοποιητικού από την πλατφόρμα του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ΚΕΝΤΡΙΚΟΥ ΣΥΣΤΗΜΑΤΟΣ ΗΛΕΚΤΡΟΝΙΚΗΣ ΔΙΑΚΙΝΗΣΗΣ ΕΓΓΡΑΦΩΝ – ΕΦΑΡΜΟΓΗ ΔΙΑΧΕΙΡΙΣΗΣ (ΚΣΗΔΕ-ΕΔ).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Για να προχωρήσετε στο επόμενο στάδιο, πατάτε 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«Σύνδεσης».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2" y="1832693"/>
            <a:ext cx="3312701" cy="4045436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4206240" y="2612571"/>
            <a:ext cx="3039292" cy="5281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>
            <a:off x="4206241" y="2969623"/>
            <a:ext cx="3109209" cy="4068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5930077" y="5297679"/>
            <a:ext cx="5401312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Πλέον των συγκεκριμένων κωδικών, απαιτείται και η εισαγωγή OTP που λαμβάνεται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είτε μέσω συσκευής smartphone, είτε μέσω του προσωπικού email 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(ανάλογα με το τι έχει επιλεχθεί). </a:t>
            </a:r>
          </a:p>
        </p:txBody>
      </p:sp>
      <p:pic>
        <p:nvPicPr>
          <p:cNvPr id="2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1" t="56875" r="81500" b="2708"/>
          <a:stretch/>
        </p:blipFill>
        <p:spPr>
          <a:xfrm>
            <a:off x="5287007" y="4881672"/>
            <a:ext cx="681112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845932" y="2313432"/>
            <a:ext cx="4231374" cy="406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λαμβάνει είτε στον προσωπικό του λογαριασμό ηλεκτρονικού ταχυδρομείου, είτε στο κινητό του τηλέφωνο,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«Εκτεταμένο κωδικό πρόσβασης».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 ο κωδικός δεν προστεθεί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εντός 15 λεπτών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πεδίο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«Εκτεταμένος Κωδικός Πρόσβασης»,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η διαδικασία απαιτείται να επαναληφθεί. 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62198" y="5719420"/>
            <a:ext cx="9631226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έκδοση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OTP (One Time Password)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μέσω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Google Authenticator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ισχύει για όση ώρα εμφανίζεται ο αριθμός στην εφαρμογή.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1081086" y="5224352"/>
            <a:ext cx="681112" cy="14177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128" r="2602" b="35301"/>
          <a:stretch/>
        </p:blipFill>
        <p:spPr>
          <a:xfrm>
            <a:off x="1195288" y="1797986"/>
            <a:ext cx="5457939" cy="2690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1646" y="2768794"/>
            <a:ext cx="584900" cy="36804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65629" y="2468911"/>
            <a:ext cx="955040" cy="163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7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965374" y="1636389"/>
            <a:ext cx="5426977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επιτυχή εισαγωγή των διαπιστευτηρίων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 Χρήστη»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«Κωδικό πρόσβασης»,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εμφανίζεται το παράθυρο για την οριστικοποίησή της Υπογραφής στο έγγραφο.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τρόπο εμφάνισης της υπογραφής, τα πεδία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«Υπογράφεται από»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«Γραφική Υπογραφή»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«Ημερομηνία/Ώρα»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«Θέση Γραφικής Υπογραφής»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προεπιλεγμένα και δεν μπορούν να τροποποιηθούν.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Μετά την επιτυχή εισαγωγή των διαπιστευτηρίων και πατώντας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«Υπογραφή»,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επιτυχώς η εισαγωγή της ψηφιακής υπογραφής.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6338886" y="5765132"/>
            <a:ext cx="5401312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 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OTP (One Time Password)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6ψήφιος κωδικός.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Υπάρχει η δυνατότητα καταγραφής σχολίου από τον υπογράφοντα στο πλαίσιο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«Σχόλιο υπογραφής».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5662159" y="5398786"/>
            <a:ext cx="681112" cy="141774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61212" y="4040777"/>
            <a:ext cx="1201782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314766" y="1808337"/>
            <a:ext cx="3838705" cy="4778388"/>
            <a:chOff x="1081086" y="1808337"/>
            <a:chExt cx="3838705" cy="477838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86" y="1808337"/>
              <a:ext cx="3838705" cy="4778388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>
              <a:off x="2635188" y="3583744"/>
              <a:ext cx="857561" cy="90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2822136" y="5220924"/>
              <a:ext cx="857561" cy="90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36830" r="38511" b="60194"/>
          <a:stretch/>
        </p:blipFill>
        <p:spPr>
          <a:xfrm>
            <a:off x="2909508" y="3570218"/>
            <a:ext cx="822960" cy="14224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 t="69993" r="43842" b="25117"/>
          <a:stretch/>
        </p:blipFill>
        <p:spPr>
          <a:xfrm>
            <a:off x="3092419" y="5149470"/>
            <a:ext cx="386080" cy="2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80686" y="4439154"/>
            <a:ext cx="10088759" cy="274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Μπαίνοντας στις ειδοποιήσεις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επιβεβαιώνουμε την ολοκλήρωση των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ανωτέρων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ενεργειών.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652621" y="5724399"/>
            <a:ext cx="9398837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Κάνοντας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«κλικ»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τίτλο της εργασίας αναδύεται νέο παράθυρο με τις παραμέτρους του φακέλου. Στην συνέχεια κάνοντας «κλικ» στο κουμπί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«Κλείσιμο»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ειδοποίηση της εργασίας που είχε επιλεχθεί διαγράφεται από την κατάσταση.  </a:t>
            </a:r>
            <a:endParaRPr kumimoji="0" lang="el-G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1044096" y="5250077"/>
            <a:ext cx="681112" cy="14177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06095" y="2882799"/>
            <a:ext cx="8475113" cy="11999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5535" r="14155" b="53067"/>
          <a:stretch/>
        </p:blipFill>
        <p:spPr>
          <a:xfrm>
            <a:off x="1125933" y="1860247"/>
            <a:ext cx="9655277" cy="21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0497" y="2033353"/>
            <a:ext cx="2958091" cy="389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επιλέγοντας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ξεκινά την διαδικασία έγκρισης υπογραφής.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νέο παράθυρο που εμφανίζεται, καλείται να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αναζητήσει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«Υπογράφοντα»,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βάση δεδομένων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address book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),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πληκτρολογώντας το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email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κουμπί της Αναζήτησης.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«ΟΚ»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η διαδικασία.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20341" r="1907" b="8172"/>
          <a:stretch/>
        </p:blipFill>
        <p:spPr>
          <a:xfrm>
            <a:off x="1207713" y="1870651"/>
            <a:ext cx="7624600" cy="312338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5" t="13008" r="6201" b="29453"/>
          <a:stretch/>
        </p:blipFill>
        <p:spPr>
          <a:xfrm>
            <a:off x="6749143" y="4343354"/>
            <a:ext cx="1619794" cy="2116184"/>
          </a:xfrm>
          <a:prstGeom prst="rect">
            <a:avLst/>
          </a:prstGeom>
        </p:spPr>
      </p:pic>
      <p:grpSp>
        <p:nvGrpSpPr>
          <p:cNvPr id="5" name="Ομάδα 4"/>
          <p:cNvGrpSpPr/>
          <p:nvPr/>
        </p:nvGrpSpPr>
        <p:grpSpPr>
          <a:xfrm>
            <a:off x="1207713" y="1870651"/>
            <a:ext cx="7622784" cy="4408229"/>
            <a:chOff x="1207713" y="1870651"/>
            <a:chExt cx="7622784" cy="4408229"/>
          </a:xfrm>
        </p:grpSpPr>
        <p:sp>
          <p:nvSpPr>
            <p:cNvPr id="3" name="Ορθογώνιο 2"/>
            <p:cNvSpPr/>
            <p:nvPr/>
          </p:nvSpPr>
          <p:spPr>
            <a:xfrm>
              <a:off x="1207713" y="1870651"/>
              <a:ext cx="7622784" cy="4408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Εικόνα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4" t="53379" r="21214" b="16439"/>
            <a:stretch/>
          </p:blipFill>
          <p:spPr>
            <a:xfrm>
              <a:off x="2393576" y="2862477"/>
              <a:ext cx="4655141" cy="121228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661160" y="2936925"/>
            <a:ext cx="227319" cy="22428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205897" y="1940854"/>
            <a:ext cx="7161224" cy="4267821"/>
            <a:chOff x="1207713" y="1870651"/>
            <a:chExt cx="7622784" cy="4303726"/>
          </a:xfrm>
        </p:grpSpPr>
        <p:sp>
          <p:nvSpPr>
            <p:cNvPr id="6" name="Ορθογώνιο 5"/>
            <p:cNvSpPr/>
            <p:nvPr/>
          </p:nvSpPr>
          <p:spPr>
            <a:xfrm>
              <a:off x="1207713" y="1870651"/>
              <a:ext cx="7622784" cy="4303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Εικόνα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" t="3276" r="4517" b="3755"/>
            <a:stretch/>
          </p:blipFill>
          <p:spPr>
            <a:xfrm>
              <a:off x="2583729" y="1906556"/>
              <a:ext cx="3887278" cy="362060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936498" y="3643716"/>
            <a:ext cx="1937724" cy="2026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5" t="71971" r="45555" b="24158"/>
          <a:stretch/>
        </p:blipFill>
        <p:spPr>
          <a:xfrm>
            <a:off x="3936499" y="5268100"/>
            <a:ext cx="1026568" cy="285746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13763" r="28145" b="21864"/>
          <a:stretch/>
        </p:blipFill>
        <p:spPr>
          <a:xfrm>
            <a:off x="2022806" y="1870649"/>
            <a:ext cx="5297194" cy="41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126582" y="2104473"/>
            <a:ext cx="2587897" cy="5405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5295075" y="5917531"/>
            <a:ext cx="6419404" cy="968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κατάσταση του εγγράφου από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«Αναμονή Υπογραφής»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αλλάζει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«Ολοκληρώθηκε». </a:t>
            </a:r>
          </a:p>
        </p:txBody>
      </p:sp>
      <p:pic>
        <p:nvPicPr>
          <p:cNvPr id="24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4316874" y="5524905"/>
            <a:ext cx="681112" cy="14177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t="23226" r="16210" b="14552"/>
          <a:stretch/>
        </p:blipFill>
        <p:spPr>
          <a:xfrm>
            <a:off x="1171882" y="1847608"/>
            <a:ext cx="7809968" cy="35307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9428" y="2655897"/>
            <a:ext cx="670559" cy="301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8018" y="2104431"/>
            <a:ext cx="530264" cy="8525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24229" r="2060" b="359"/>
          <a:stretch/>
        </p:blipFill>
        <p:spPr>
          <a:xfrm>
            <a:off x="1171882" y="1847608"/>
            <a:ext cx="7897936" cy="3860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3129" y="3756384"/>
            <a:ext cx="2257629" cy="23138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345051" y="1980977"/>
            <a:ext cx="2689160" cy="263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για να ελέγξει ότι 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«Εγκρίνων»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έχει διεκπεραιώσει όλες τις ενέργειες που απαιτούνται, ανατρέχει είτε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ανασκόπηση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είτε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κατάσταση του φακέλου.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ολοκλήρωση των υπογραφών, δίνεται η δυνατότητα στο χρήστη να εκκινήσει είτε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«Αποστολή σε Φορέα ΣΗΔΕ»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«Ανάρτηση στην Δι@ύγεια»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085806" y="2396224"/>
            <a:ext cx="6130834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Εφόσον έχει ολοκληρωθεί η υπογραφή του εγγράφου, παράγεται ένα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καινούργιο έγγραφο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όμοιο του αρχικού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το πρόθεμα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«ΤΕΛΙΚΟ»,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χωρίς τις υπογραφές των προηγούμενων χρηστών.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ολοκλήρωση της υπογραφής, στο έγγραφο έχει εκχωρηθεί 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Αρ. Πρωτοκόλλου​.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υπογραφή του τελικού υπογράφοντα δημιουργείται αυτόματα ροή υπογραφής προς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«Τελικό Υπογράφοντα»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για να ολοκληρωθεί επιτυχώς η διαδικασία.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srgbClr val="D661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t>Η διαδικασία που θα ακολουθηθεί είναι η ίδια με την προαναφερθείσα. </a:t>
            </a: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3" y="1451122"/>
            <a:ext cx="4989330" cy="49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979097" y="3604961"/>
            <a:ext cx="4006999" cy="208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97179" y="2679267"/>
            <a:ext cx="2689160" cy="263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προεπισκόπηση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την εργασία που έχει ολοκληρωθεί, αναδύεται νέο παράθυρο όπου επιβεβαιώνουμε την εγκυρότητα της υπογραφής.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24229" r="2060" b="38989"/>
          <a:stretch/>
        </p:blipFill>
        <p:spPr>
          <a:xfrm>
            <a:off x="1171882" y="2040662"/>
            <a:ext cx="7657963" cy="18259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43030" y="2292074"/>
            <a:ext cx="762241" cy="3773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183120" y="2011902"/>
            <a:ext cx="7673127" cy="3872018"/>
            <a:chOff x="1214841" y="1991489"/>
            <a:chExt cx="7607724" cy="3872018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1214841" y="1991489"/>
              <a:ext cx="7607724" cy="3872018"/>
              <a:chOff x="1214841" y="1991489"/>
              <a:chExt cx="7607724" cy="3872018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1214841" y="2011902"/>
                <a:ext cx="5823675" cy="3851605"/>
                <a:chOff x="2591103" y="2078717"/>
                <a:chExt cx="5823675" cy="3851605"/>
              </a:xfrm>
            </p:grpSpPr>
            <p:grpSp>
              <p:nvGrpSpPr>
                <p:cNvPr id="23" name="Ομάδα 22"/>
                <p:cNvGrpSpPr/>
                <p:nvPr/>
              </p:nvGrpSpPr>
              <p:grpSpPr>
                <a:xfrm>
                  <a:off x="2591103" y="2078717"/>
                  <a:ext cx="5823675" cy="3240311"/>
                  <a:chOff x="1135926" y="1928244"/>
                  <a:chExt cx="4907824" cy="2741142"/>
                </a:xfrm>
              </p:grpSpPr>
              <p:pic>
                <p:nvPicPr>
                  <p:cNvPr id="28" name="Εικόνα 27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429" t="47590" r="65108" b="42251"/>
                  <a:stretch/>
                </p:blipFill>
                <p:spPr>
                  <a:xfrm>
                    <a:off x="2264231" y="4094619"/>
                    <a:ext cx="2360022" cy="574767"/>
                  </a:xfrm>
                  <a:prstGeom prst="rect">
                    <a:avLst/>
                  </a:prstGeom>
                </p:spPr>
              </p:pic>
              <p:pic>
                <p:nvPicPr>
                  <p:cNvPr id="29" name="Εικόνα 28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9073" r="51207" b="50446"/>
                  <a:stretch/>
                </p:blipFill>
                <p:spPr>
                  <a:xfrm>
                    <a:off x="1135926" y="1928244"/>
                    <a:ext cx="4907824" cy="229035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4" name="Εικόνα 2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1101" y="2130649"/>
                  <a:ext cx="4524416" cy="367164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3871101" y="2636516"/>
                  <a:ext cx="3972232" cy="3293806"/>
                  <a:chOff x="3871101" y="2636516"/>
                  <a:chExt cx="3972232" cy="3293806"/>
                </a:xfrm>
              </p:grpSpPr>
              <p:pic>
                <p:nvPicPr>
                  <p:cNvPr id="26" name="Εικόνα 25"/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979" t="33582" r="49382" b="16307"/>
                  <a:stretch/>
                </p:blipFill>
                <p:spPr>
                  <a:xfrm>
                    <a:off x="3871101" y="2636516"/>
                    <a:ext cx="3972232" cy="3293806"/>
                  </a:xfrm>
                  <a:prstGeom prst="rect">
                    <a:avLst/>
                  </a:prstGeom>
                </p:spPr>
              </p:pic>
              <p:sp>
                <p:nvSpPr>
                  <p:cNvPr id="27" name="Ορθογώνιο 26"/>
                  <p:cNvSpPr/>
                  <p:nvPr/>
                </p:nvSpPr>
                <p:spPr>
                  <a:xfrm>
                    <a:off x="6207760" y="3040070"/>
                    <a:ext cx="71120" cy="150169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</p:grpSp>
          </p:grpSp>
          <p:pic>
            <p:nvPicPr>
              <p:cNvPr id="7" name="Εικόνα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18" t="18509" r="50300" b="41010"/>
              <a:stretch/>
            </p:blipFill>
            <p:spPr>
              <a:xfrm>
                <a:off x="7011975" y="1991489"/>
                <a:ext cx="1810590" cy="3872018"/>
              </a:xfrm>
              <a:prstGeom prst="rect">
                <a:avLst/>
              </a:prstGeom>
            </p:spPr>
          </p:pic>
        </p:grpSp>
        <p:pic>
          <p:nvPicPr>
            <p:cNvPr id="30" name="Εικόνα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8" t="18509" r="50300" b="41010"/>
            <a:stretch/>
          </p:blipFill>
          <p:spPr>
            <a:xfrm>
              <a:off x="6232148" y="4294602"/>
              <a:ext cx="1810590" cy="156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1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908237" y="2168433"/>
            <a:ext cx="1134783" cy="54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646326" y="1646910"/>
            <a:ext cx="3545674" cy="468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Όταν ένας Χρήστης εκκινεί την διαδικασία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«Τελικό Υπογράφοντα»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και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«Δημιουργία Ακριβούς Αντιγράφου»,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τότε ζητείται η υπογραφή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«Τελικού Υπογράφοντος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» στο αρχικό έγγραφο.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Επίσης, δημιουργείται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ακριβές αντίγραφο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στο οποίο εκχωρείται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Αρ. Πρωτοκόλλου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 (μπαίνει σφραγίδα με τις 3 γραμμές, η οποία περιλαμβάνει 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Ακριβές Αντίγραφο/Φορέα και Ημερομηνία/ΑΠ ΣΗΔΕΦ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). Στη συνέχεια το </a:t>
            </a:r>
            <a:r>
              <a:rPr kumimoji="0" lang="el-G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Ακ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Αντίγραφο υπογράφεται από την γραμματεία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μπορεί να αποσταλεί σε άλλο φορέα, συμπεριλαμβανομένων όλων των συνημμένων.  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1792" r="15726" b="16990"/>
          <a:stretch/>
        </p:blipFill>
        <p:spPr>
          <a:xfrm>
            <a:off x="1189973" y="1929599"/>
            <a:ext cx="7456353" cy="3350323"/>
          </a:xfrm>
          <a:prstGeom prst="rect">
            <a:avLst/>
          </a:prstGeom>
        </p:spPr>
      </p:pic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03515" y="5724399"/>
            <a:ext cx="7475165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ροή υπογραφής προς την γραμματεία δημιουργείται αυτόματα από το σύστημα.</a:t>
            </a:r>
            <a:endParaRPr kumimoji="0" lang="el-G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1" t="56875" r="81500" b="2708"/>
          <a:stretch/>
        </p:blipFill>
        <p:spPr>
          <a:xfrm>
            <a:off x="725314" y="5362345"/>
            <a:ext cx="681112" cy="141774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33133" r="78840" b="63510"/>
          <a:stretch/>
        </p:blipFill>
        <p:spPr>
          <a:xfrm>
            <a:off x="2162649" y="2731285"/>
            <a:ext cx="923109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1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53379" r="21213" b="16439"/>
          <a:stretch/>
        </p:blipFill>
        <p:spPr>
          <a:xfrm>
            <a:off x="1504507" y="2798992"/>
            <a:ext cx="4681601" cy="1212288"/>
          </a:xfrm>
          <a:prstGeom prst="rect">
            <a:avLst/>
          </a:prstGeom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307399" y="2695877"/>
            <a:ext cx="5270720" cy="480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επιλέγοντας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ξεκινά την διαδικασία έγκρισης υπογραφής.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νέο παράθυρο που εμφανίζεται, καλείται να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αναζητήσει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«Υπογράφοντα»,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βάση δεδομένων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address book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),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πληκτρολογώντας το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email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κουμπί της Αναζήτησης.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«ΟΚ»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η διαδικασία.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090418" y="5097440"/>
            <a:ext cx="1480458" cy="17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1220798" y="2011901"/>
            <a:ext cx="5086601" cy="3590397"/>
            <a:chOff x="668879" y="2117233"/>
            <a:chExt cx="5414446" cy="3620603"/>
          </a:xfrm>
        </p:grpSpPr>
        <p:sp>
          <p:nvSpPr>
            <p:cNvPr id="22" name="Ορθογώνιο 21"/>
            <p:cNvSpPr/>
            <p:nvPr/>
          </p:nvSpPr>
          <p:spPr>
            <a:xfrm>
              <a:off x="668879" y="2315204"/>
              <a:ext cx="5414446" cy="3342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Εικόνα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" t="3276" r="4517" b="3755"/>
            <a:stretch/>
          </p:blipFill>
          <p:spPr>
            <a:xfrm>
              <a:off x="1271823" y="2117233"/>
              <a:ext cx="3887278" cy="362060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258072" y="3645259"/>
            <a:ext cx="1937724" cy="2026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5" t="71971" r="45555" b="24158"/>
          <a:stretch/>
        </p:blipFill>
        <p:spPr>
          <a:xfrm>
            <a:off x="3210198" y="5306721"/>
            <a:ext cx="1026568" cy="285746"/>
          </a:xfrm>
          <a:prstGeom prst="rect">
            <a:avLst/>
          </a:prstGeom>
        </p:spPr>
      </p:pic>
      <p:grpSp>
        <p:nvGrpSpPr>
          <p:cNvPr id="10" name="Ομάδα 9"/>
          <p:cNvGrpSpPr/>
          <p:nvPr/>
        </p:nvGrpSpPr>
        <p:grpSpPr>
          <a:xfrm>
            <a:off x="1200458" y="2011901"/>
            <a:ext cx="4662460" cy="3962179"/>
            <a:chOff x="1200458" y="2011901"/>
            <a:chExt cx="4662460" cy="3962179"/>
          </a:xfrm>
        </p:grpSpPr>
        <p:sp>
          <p:nvSpPr>
            <p:cNvPr id="5" name="Ορθογώνιο 4"/>
            <p:cNvSpPr/>
            <p:nvPr/>
          </p:nvSpPr>
          <p:spPr>
            <a:xfrm>
              <a:off x="1220798" y="2011901"/>
              <a:ext cx="4509442" cy="3962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Εικόνα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9" t="20521" r="27711" b="63529"/>
            <a:stretch/>
          </p:blipFill>
          <p:spPr>
            <a:xfrm>
              <a:off x="1200458" y="3061402"/>
              <a:ext cx="4662460" cy="13123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210075" y="3955832"/>
            <a:ext cx="657802" cy="3588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5970" y="3540671"/>
            <a:ext cx="170875" cy="1769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0313" y="3736989"/>
            <a:ext cx="170875" cy="1769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Εικόνα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13763" r="28145" b="21864"/>
          <a:stretch/>
        </p:blipFill>
        <p:spPr>
          <a:xfrm>
            <a:off x="1174952" y="1953494"/>
            <a:ext cx="5097060" cy="40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0497" y="2651760"/>
            <a:ext cx="2958091" cy="4229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έχοντας στείλει το αίτημα για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βλέπει ότι η κατάσταση του εγγράφου έχει αλλάξει από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«Ανοικτό»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«Αναμονή Υπογραφής»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18534" r="15475" b="19467"/>
          <a:stretch/>
        </p:blipFill>
        <p:spPr>
          <a:xfrm>
            <a:off x="1243931" y="1915081"/>
            <a:ext cx="7569352" cy="3937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1407" y="2848496"/>
            <a:ext cx="1057657" cy="45205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2556462" y="3568782"/>
            <a:ext cx="7014257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 χρήστης ο οποίος θα υπογράψει το έγγραφο από την Κεντρική Σελίδα και κάνοντας κλικ 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«εκκρεμείς εργασίες»,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 βλέπει εκτός από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όνομα της εργασίας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σχετικό περιεχόμενο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(που είναι το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έγγραφο που θα υπογράψει),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κατάσταση της ροής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άλλες λεπτομέρειες, όπως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«Αποτέλεσμα»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(αν υπογράφηκε, εγκρίθηκε ή αν απορρίφθηκε)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«Ημερομηνία Έναρξης»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Πατώντας πάνω στο σχετικό έγγραφο, ο χρήστης βλέπει το έγγραφο σε νέα σελίδα.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«Όνομα της Εργασίας»,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«μολυβάκι»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ανοίγει το έγγραφο για την προσθήκη της ψηφιακής υπογραφής.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25115" r="243" b="36717"/>
          <a:stretch/>
        </p:blipFill>
        <p:spPr>
          <a:xfrm>
            <a:off x="1184737" y="1797285"/>
            <a:ext cx="10609007" cy="1730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5984" y="3079546"/>
            <a:ext cx="2859712" cy="2854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3B410-7B53-4A49-AD63-2F7574C9F4A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0022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 t="83494" r="54671" b="12033"/>
          <a:stretch/>
        </p:blipFill>
        <p:spPr>
          <a:xfrm>
            <a:off x="6983863" y="6241185"/>
            <a:ext cx="1199114" cy="350285"/>
          </a:xfrm>
          <a:prstGeom prst="rect">
            <a:avLst/>
          </a:prstGeom>
        </p:spPr>
      </p:pic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698658" y="1431522"/>
            <a:ext cx="3552816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το πεδίο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«Επιλ. Πεδ. Για υπογραφή»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o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χρήστης επιλέγει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«Νέα θέση Υπογραφής».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πλαίσιο που εμφανίζεται τοποθετείται η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Ψηφιακή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Υπογραφή, σε όποιο σημείο του εγγράφου επιθυμεί.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Κάνοντας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κλικ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και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σύροντας </a:t>
            </a:r>
            <a:r>
              <a:rPr kumimoji="0" lang="el-GR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το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πλαίσιο αυτό στην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κατάλληλη</a:t>
            </a:r>
            <a:r>
              <a:rPr kumimoji="0" lang="el-GR" sz="14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θέση, ξεκινάμε την διαδικασία.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Στην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συνέχεια,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πατώντας την </a:t>
            </a:r>
            <a:r>
              <a:rPr kumimoji="0" lang="el-GR" sz="14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«Υπογραφή»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ξεκινάει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η  διαδικασία της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υπογραφής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7290" r="58791" b="17089"/>
          <a:stretch/>
        </p:blipFill>
        <p:spPr>
          <a:xfrm>
            <a:off x="1224502" y="1456447"/>
            <a:ext cx="5724938" cy="5178233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6295754" y="4743803"/>
            <a:ext cx="1133333" cy="7819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67458" r="64641" b="22301"/>
          <a:stretch/>
        </p:blipFill>
        <p:spPr>
          <a:xfrm>
            <a:off x="3315056" y="2960852"/>
            <a:ext cx="1197036" cy="83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89176" r="28589" b="4372"/>
          <a:stretch/>
        </p:blipFill>
        <p:spPr>
          <a:xfrm>
            <a:off x="2510607" y="6303804"/>
            <a:ext cx="4398091" cy="287666"/>
          </a:xfrm>
          <a:prstGeom prst="rect">
            <a:avLst/>
          </a:prstGeom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856790" y="5092826"/>
            <a:ext cx="3739896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πλαίσιο της υπογραφής είναι δυναμικό και μπορείτε να αυξομειώσετε το μέγεθος του, κάνοντας κλικ στις γωνίες του πλαισίου. </a:t>
            </a:r>
          </a:p>
        </p:txBody>
      </p:sp>
      <p:pic>
        <p:nvPicPr>
          <p:cNvPr id="13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1" t="56875" r="81500" b="2708"/>
          <a:stretch/>
        </p:blipFill>
        <p:spPr>
          <a:xfrm>
            <a:off x="7180063" y="4763056"/>
            <a:ext cx="681112" cy="141774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67458" r="64641" b="22301"/>
          <a:stretch/>
        </p:blipFill>
        <p:spPr>
          <a:xfrm>
            <a:off x="4930100" y="5320431"/>
            <a:ext cx="1365654" cy="951480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6241060" y="5194596"/>
            <a:ext cx="232383" cy="20182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0.00023 C 0.00065 0.00324 0.00118 0.00671 0.00209 0.00995 C 0.00248 0.01134 0.00313 0.0125 0.00352 0.01389 C 0.00404 0.01597 0.0043 0.01806 0.00495 0.02014 C 0.00534 0.02153 0.00586 0.02269 0.00638 0.02408 C 0.00703 0.02616 0.00782 0.02824 0.00847 0.03033 C 0.00925 0.03287 0.01003 0.03542 0.01068 0.03796 C 0.0112 0.04028 0.01263 0.04954 0.01355 0.05185 C 0.01446 0.05463 0.01602 0.05695 0.01706 0.05949 C 0.01771 0.06111 0.01797 0.06296 0.01849 0.06458 C 0.01967 0.06806 0.02097 0.0713 0.02201 0.07477 C 0.0224 0.07593 0.0224 0.07732 0.02279 0.0787 C 0.02331 0.08033 0.02435 0.08171 0.02487 0.08357 C 0.02552 0.08565 0.02565 0.0882 0.02631 0.09005 C 0.02683 0.09144 0.02787 0.09236 0.02852 0.09375 C 0.02904 0.09491 0.02956 0.0963 0.02995 0.09769 C 0.03125 0.10162 0.03217 0.10579 0.03282 0.11042 C 0.03308 0.11204 0.03308 0.11389 0.03347 0.11551 C 0.03399 0.11736 0.0349 0.11875 0.03568 0.12037 C 0.03959 0.14167 0.03438 0.11551 0.0392 0.13449 C 0.04193 0.14514 0.03907 0.13935 0.04206 0.14468 C 0.04297 0.14954 0.04284 0.14977 0.04493 0.15486 C 0.04558 0.15648 0.04974 0.16458 0.05065 0.16736 C 0.05196 0.17153 0.053 0.17593 0.05417 0.18009 C 0.05469 0.18195 0.05521 0.18357 0.0556 0.18519 C 0.05612 0.18727 0.05638 0.18958 0.05703 0.19167 C 0.05769 0.19352 0.0586 0.19491 0.05925 0.19676 C 0.06381 0.21158 0.0573 0.19491 0.06276 0.2081 C 0.06302 0.20972 0.06315 0.21158 0.06342 0.2132 C 0.06394 0.21551 0.06641 0.22292 0.06706 0.22454 C 0.06771 0.22593 0.06849 0.22708 0.06914 0.22847 C 0.07032 0.23449 0.0694 0.23056 0.07201 0.23727 C 0.07331 0.24028 0.07683 0.2507 0.07709 0.25116 C 0.07748 0.25301 0.07813 0.25463 0.07852 0.25625 C 0.07878 0.25787 0.07865 0.25995 0.07917 0.26134 C 0.07995 0.26366 0.08112 0.26551 0.08203 0.26783 C 0.0823 0.26945 0.08243 0.2713 0.08282 0.27292 C 0.08308 0.27431 0.08373 0.27546 0.08412 0.27662 C 0.08646 0.28241 0.08581 0.28079 0.08842 0.28542 C 0.08972 0.2919 0.08855 0.2875 0.09128 0.29445 C 0.09232 0.29699 0.09297 0.29977 0.09414 0.30208 C 0.09493 0.30324 0.09571 0.3044 0.09636 0.30579 C 0.09688 0.30741 0.09714 0.30926 0.09779 0.31088 C 0.09818 0.31181 0.09883 0.3125 0.09922 0.31343 C 0.10274 0.32361 0.09935 0.31875 0.10352 0.32361 C 0.1073 0.3338 0.10508 0.32894 0.1099 0.3375 C 0.1125 0.34236 0.11107 0.34074 0.1142 0.34259 C 0.11511 0.34398 0.11602 0.34537 0.11706 0.34653 C 0.11914 0.34884 0.12032 0.34931 0.12279 0.35023 C 0.12409 0.3507 0.12552 0.35116 0.12696 0.35162 C 0.13776 0.35324 0.14024 0.34815 0.13698 0.35417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315450" y="2104473"/>
            <a:ext cx="4164725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νέα φόρμα που ανοίγει, συμπληρώνεται το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 Χρήστη»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«Κωδικό πρόσβασης»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συγκεκριμένα διαπιστευτήρια έχουν οριστεί από την διαδικασία έκδοσης Ψηφιακού Πιστοποιητικού από την πλατφόρμα του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ΚΕΝΤΡΙΚΟΥ ΣΥΣΤΗΜΑΤΟΣ ΗΛΕΚΤΡΟΝΙΚΗΣ ΔΙΑΚΙΝΗΣΗΣ ΕΓΓΡΑΦΩΝ – ΕΦΑΡΜΟΓΗ ΔΙΑΧΕΙΡΙΣΗΣ (ΚΣΗΔΕ-ΕΔ).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Για να προχωρήσετε στο επόμενο στάδιο, πατάτε 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«Σύνδεσης».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2" y="1832693"/>
            <a:ext cx="3312701" cy="4045436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4206240" y="2612571"/>
            <a:ext cx="3039292" cy="5281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>
            <a:off x="4206241" y="2969623"/>
            <a:ext cx="3109209" cy="4068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5930077" y="5297679"/>
            <a:ext cx="5401312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Πλέον των συγκεκριμένων κωδικών, απαιτείται και η εισαγωγή OTP που λαμβάνεται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είτε μέσω συσκευής smartphone, είτε μέσω του προσωπικού email 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(ανάλογα με το τι έχει επιλεχθεί). </a:t>
            </a:r>
          </a:p>
        </p:txBody>
      </p:sp>
      <p:pic>
        <p:nvPicPr>
          <p:cNvPr id="2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1" t="56875" r="81500" b="2708"/>
          <a:stretch/>
        </p:blipFill>
        <p:spPr>
          <a:xfrm>
            <a:off x="5287007" y="4881672"/>
            <a:ext cx="681112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845932" y="2313432"/>
            <a:ext cx="4231374" cy="406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λαμβάνει είτε στον προσωπικό του λογαριασμό ηλεκτρονικού ταχυδρομείου, είτε στο κινητό του τηλέφωνο,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«Εκτεταμένο κωδικό πρόσβασης».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 ο κωδικός δεν προστεθεί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εντός 15 λεπτών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πεδίο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«Εκτεταμένος Κωδικός Πρόσβασης»,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η διαδικασία απαιτείται να επαναληφθεί. 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62198" y="5719420"/>
            <a:ext cx="9631226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έκδοση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OTP (One Time Password)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μέσω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Google Authenticator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ισχύει για όση ώρα εμφανίζεται ο αριθμός στην εφαρμογή.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1081086" y="5224352"/>
            <a:ext cx="681112" cy="14177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128" r="2602" b="35301"/>
          <a:stretch/>
        </p:blipFill>
        <p:spPr>
          <a:xfrm>
            <a:off x="1195288" y="1797986"/>
            <a:ext cx="5457939" cy="2690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1646" y="2768794"/>
            <a:ext cx="584900" cy="36804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65629" y="2468911"/>
            <a:ext cx="955040" cy="163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9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17733" r="19528" b="19067"/>
          <a:stretch/>
        </p:blipFill>
        <p:spPr>
          <a:xfrm>
            <a:off x="1197863" y="1880451"/>
            <a:ext cx="7525513" cy="3898462"/>
          </a:xfrm>
          <a:prstGeom prst="rect">
            <a:avLst/>
          </a:prstGeom>
        </p:spPr>
      </p:pic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0497" y="2651760"/>
            <a:ext cx="2958091" cy="4229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έχοντας στείλει το αίτημα για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«Έναρξη Ροής Υπογραφής»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βλέπει ότι η κατάσταση του εγγράφου έχει αλλάξει από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«Ανοικτό»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«Αναμονή Υπογραφής»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862" y="2848496"/>
            <a:ext cx="1057657" cy="45205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965374" y="1636389"/>
            <a:ext cx="5426977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επιτυχή εισαγωγή των διαπιστευτηρίων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 Χρήστη»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«Κωδικό πρόσβασης»,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εμφανίζεται το παράθυρο για την οριστικοποίησή της Υπογραφής στο έγγραφο.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τρόπο εμφάνισης της υπογραφής, τα πεδία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«Υπογράφεται από»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«Γραφική Υπογραφή»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«Ημερομηνία/Ώρα»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«Θέση Γραφικής Υπογραφής»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προεπιλεγμένα και δεν μπορούν να τροποποιηθούν.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Μετά την επιτυχή εισαγωγή των διαπιστευτηρίων και πατώντας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«Υπογραφή»,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επιτυχώς η εισαγωγή της ψηφιακής υπογραφής.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6338886" y="5765132"/>
            <a:ext cx="5401312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 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OTP (One Time Password)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6ψήφιος κωδικός.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Υπάρχει η δυνατότητα καταγραφής σχολίου από τον υπογράφοντα στο πλαίσιο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«Σχόλιο υπογραφής».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5662159" y="5398786"/>
            <a:ext cx="681112" cy="141774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61212" y="4040777"/>
            <a:ext cx="1201782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314766" y="1808337"/>
            <a:ext cx="3838705" cy="4778388"/>
            <a:chOff x="1081086" y="1808337"/>
            <a:chExt cx="3838705" cy="477838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86" y="1808337"/>
              <a:ext cx="3838705" cy="4778388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>
              <a:off x="2635188" y="3583744"/>
              <a:ext cx="857561" cy="90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2822136" y="5220924"/>
              <a:ext cx="857561" cy="90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36830" r="38511" b="60194"/>
          <a:stretch/>
        </p:blipFill>
        <p:spPr>
          <a:xfrm>
            <a:off x="2909508" y="3570218"/>
            <a:ext cx="822960" cy="14224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 t="69993" r="43842" b="25117"/>
          <a:stretch/>
        </p:blipFill>
        <p:spPr>
          <a:xfrm>
            <a:off x="3092419" y="5149470"/>
            <a:ext cx="386080" cy="2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80686" y="4439154"/>
            <a:ext cx="10088759" cy="274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Μπαίνοντας στις ειδοποιήσεις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επιβεβαιώνουμε την ολοκλήρωση των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ανωτέρων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ενεργειών.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652621" y="5724399"/>
            <a:ext cx="9398837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Κάνοντας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«κλικ»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τίτλο της εργασίας αναδύεται νέο παράθυρο με τις παραμέτρους του φακέλου. Στην συνέχεια κάνοντας «κλικ» στο κουμπί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«Κλείσιμο»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ειδοποίηση της εργασίας που είχε επιλεχθεί διαγράφεται από την κατάσταση.  </a:t>
            </a:r>
            <a:endParaRPr kumimoji="0" lang="el-G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1044096" y="5250077"/>
            <a:ext cx="681112" cy="14177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06095" y="2882799"/>
            <a:ext cx="8475113" cy="11999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5535" r="14155" b="53067"/>
          <a:stretch/>
        </p:blipFill>
        <p:spPr>
          <a:xfrm>
            <a:off x="1125933" y="1860247"/>
            <a:ext cx="9655277" cy="21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126582" y="2104473"/>
            <a:ext cx="2587897" cy="5405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4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4508898" y="5575705"/>
            <a:ext cx="681112" cy="14177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8666" r="14500" b="20127"/>
          <a:stretch/>
        </p:blipFill>
        <p:spPr>
          <a:xfrm>
            <a:off x="1169072" y="1835114"/>
            <a:ext cx="7810676" cy="34070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3902" y="2605089"/>
            <a:ext cx="670559" cy="301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928" y="2066049"/>
            <a:ext cx="561206" cy="8401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1154623" y="1665935"/>
            <a:ext cx="7878283" cy="3875314"/>
            <a:chOff x="1154622" y="1724297"/>
            <a:chExt cx="7878283" cy="3875314"/>
          </a:xfrm>
        </p:grpSpPr>
        <p:sp>
          <p:nvSpPr>
            <p:cNvPr id="21" name="Ορθογώνιο 20"/>
            <p:cNvSpPr/>
            <p:nvPr/>
          </p:nvSpPr>
          <p:spPr>
            <a:xfrm>
              <a:off x="1169072" y="1724297"/>
              <a:ext cx="7863833" cy="3875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Εικόνα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" t="24381" r="2220" b="191"/>
            <a:stretch/>
          </p:blipFill>
          <p:spPr>
            <a:xfrm>
              <a:off x="1154622" y="1873633"/>
              <a:ext cx="7854200" cy="353439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136548" y="3640867"/>
            <a:ext cx="2257629" cy="23138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5295075" y="5917531"/>
            <a:ext cx="6573837" cy="968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κατάσταση του εγγράφου από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«Αναμονή Υπογραφής»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αλλάζει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 «Ολοκληρώθηκε». </a:t>
            </a:r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345051" y="1980977"/>
            <a:ext cx="2689160" cy="263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για να ελέγξει ότι 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«Εγκρίνων»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έχει διεκπεραιώσει όλες τις ενέργειες που απαιτούνται, ανατρέχει είτε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ανασκόπηση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είτε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κατάσταση του φακέλου.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ολοκλήρωση των υπογραφών, δίνεται η δυνατότητα στο χρήστη να εκκινήσει είτε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«Αποστολή σε Φορέα ΣΗΔΕ»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ή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«Ανάρτηση στην Δι@ύγεια»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7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085806" y="2609584"/>
            <a:ext cx="6130834" cy="4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Εφόσον ολοκληρωθεί η υπογραφή του εγγράφου, παράγεται ένα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καινούργιο έγγραφο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όμοιο του αρχικού, χωρίς τις υπογραφές των προηγούμενων χρηστών.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ολοκλήρωση της ροής υπογραφής, στο έγγραφο έχει 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εκχωρηθεί ο «Αρ. Πρωτοκόλλου».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υπογραφή του τελικού υπογράφοντα δημιουργείται αυτόματα έγγραφο με το πρόθεμα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«ΑΑ»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αίτημα υπογραφής του προς την γραμματεία για να ολοκληρωθεί επιτυχώς η διαδικασία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«Υπογραφής».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srgbClr val="D661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Calibri"/>
              </a:rPr>
              <a:t>Η διαδικασία που θα ακολουθηθεί είναι η ίδια με την προαναφερθείσα και δημιουργείται αυτόματα στο τέλος ροή υπογραφής για την γραμματεία για να υπογράψει το ΑΚΡΙΒΕΣ ΑΝΤΙΓΡΑΦΟ. </a:t>
            </a: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3" y="1451122"/>
            <a:ext cx="4989330" cy="49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Υπογραφής με Τελικό Υπογράφοντα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&amp;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 Δημιουργία Ακριβές Αντιγράφου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979097" y="3604961"/>
            <a:ext cx="4006999" cy="208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97179" y="2679267"/>
            <a:ext cx="2689160" cy="263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προεπισκόπηση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επιλέγοντας την εργασία που έχει ολοκληρωθεί, αναδύεται νέο παράθυρο όπου επιβεβαιώνουμε την εγκυρότητα της υπογραφής.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38" name="Ομάδα 37"/>
          <p:cNvGrpSpPr/>
          <p:nvPr/>
        </p:nvGrpSpPr>
        <p:grpSpPr>
          <a:xfrm>
            <a:off x="644861" y="2204268"/>
            <a:ext cx="8252318" cy="4404564"/>
            <a:chOff x="1169072" y="1195047"/>
            <a:chExt cx="8252318" cy="4404564"/>
          </a:xfrm>
        </p:grpSpPr>
        <p:sp>
          <p:nvSpPr>
            <p:cNvPr id="39" name="Ορθογώνιο 38"/>
            <p:cNvSpPr/>
            <p:nvPr/>
          </p:nvSpPr>
          <p:spPr>
            <a:xfrm>
              <a:off x="1169072" y="1724297"/>
              <a:ext cx="7863833" cy="3875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Εικόνα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" t="24381" r="2220" b="37619"/>
            <a:stretch/>
          </p:blipFill>
          <p:spPr>
            <a:xfrm>
              <a:off x="1752306" y="1195047"/>
              <a:ext cx="7669084" cy="173861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894260" y="2421529"/>
            <a:ext cx="762241" cy="3773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1207060" y="2164870"/>
            <a:ext cx="7690120" cy="3664541"/>
            <a:chOff x="1207060" y="2164870"/>
            <a:chExt cx="7690120" cy="3664541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1207060" y="2164870"/>
              <a:ext cx="5823675" cy="3664541"/>
              <a:chOff x="2591103" y="2078717"/>
              <a:chExt cx="5823675" cy="3664541"/>
            </a:xfrm>
          </p:grpSpPr>
          <p:grpSp>
            <p:nvGrpSpPr>
              <p:cNvPr id="32" name="Ομάδα 31"/>
              <p:cNvGrpSpPr/>
              <p:nvPr/>
            </p:nvGrpSpPr>
            <p:grpSpPr>
              <a:xfrm>
                <a:off x="2591103" y="2078717"/>
                <a:ext cx="5823675" cy="3240313"/>
                <a:chOff x="1135926" y="1928243"/>
                <a:chExt cx="4907824" cy="2741143"/>
              </a:xfrm>
            </p:grpSpPr>
            <p:pic>
              <p:nvPicPr>
                <p:cNvPr id="36" name="Εικόνα 3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9" t="47590" r="65108" b="42251"/>
                <a:stretch/>
              </p:blipFill>
              <p:spPr>
                <a:xfrm>
                  <a:off x="2264231" y="4094619"/>
                  <a:ext cx="2360022" cy="574767"/>
                </a:xfrm>
                <a:prstGeom prst="rect">
                  <a:avLst/>
                </a:prstGeom>
              </p:spPr>
            </p:pic>
            <p:pic>
              <p:nvPicPr>
                <p:cNvPr id="37" name="Εικόνα 3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073" r="51207" b="50446"/>
                <a:stretch/>
              </p:blipFill>
              <p:spPr>
                <a:xfrm>
                  <a:off x="1135926" y="1928243"/>
                  <a:ext cx="4907824" cy="2290355"/>
                </a:xfrm>
                <a:prstGeom prst="rect">
                  <a:avLst/>
                </a:prstGeom>
              </p:spPr>
            </p:pic>
          </p:grpSp>
          <p:grpSp>
            <p:nvGrpSpPr>
              <p:cNvPr id="33" name="Ομάδα 32"/>
              <p:cNvGrpSpPr/>
              <p:nvPr/>
            </p:nvGrpSpPr>
            <p:grpSpPr>
              <a:xfrm>
                <a:off x="3840480" y="2917372"/>
                <a:ext cx="3474970" cy="2825886"/>
                <a:chOff x="3840480" y="2917372"/>
                <a:chExt cx="3474970" cy="2825886"/>
              </a:xfrm>
            </p:grpSpPr>
            <p:pic>
              <p:nvPicPr>
                <p:cNvPr id="34" name="Εικόνα 33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43" t="39142" r="56000" b="1903"/>
                <a:stretch/>
              </p:blipFill>
              <p:spPr>
                <a:xfrm>
                  <a:off x="3840480" y="2917372"/>
                  <a:ext cx="3474970" cy="2825886"/>
                </a:xfrm>
                <a:prstGeom prst="rect">
                  <a:avLst/>
                </a:prstGeom>
              </p:spPr>
            </p:pic>
            <p:pic>
              <p:nvPicPr>
                <p:cNvPr id="35" name="Εικόνα 3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706" t="39142" r="56000" b="56861"/>
                <a:stretch/>
              </p:blipFill>
              <p:spPr>
                <a:xfrm>
                  <a:off x="5669406" y="3287132"/>
                  <a:ext cx="60672" cy="4571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1" name="Εικόνα 4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8" t="18509" r="50300" b="41010"/>
            <a:stretch/>
          </p:blipFill>
          <p:spPr>
            <a:xfrm>
              <a:off x="7030736" y="2164870"/>
              <a:ext cx="1866444" cy="3664541"/>
            </a:xfrm>
            <a:prstGeom prst="rect">
              <a:avLst/>
            </a:prstGeom>
          </p:spPr>
        </p:pic>
        <p:pic>
          <p:nvPicPr>
            <p:cNvPr id="42" name="Εικόνα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8" t="18509" r="50300" b="41010"/>
            <a:stretch/>
          </p:blipFill>
          <p:spPr>
            <a:xfrm>
              <a:off x="5757702" y="3942887"/>
              <a:ext cx="1866444" cy="1886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2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979097" y="3604961"/>
            <a:ext cx="4006999" cy="208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2918" r="16587" b="16007"/>
          <a:stretch/>
        </p:blipFill>
        <p:spPr>
          <a:xfrm>
            <a:off x="1179568" y="1635620"/>
            <a:ext cx="8059682" cy="3539613"/>
          </a:xfrm>
          <a:prstGeom prst="rect">
            <a:avLst/>
          </a:prstGeom>
        </p:spPr>
      </p:pic>
      <p:grpSp>
        <p:nvGrpSpPr>
          <p:cNvPr id="9" name="Ομάδα 8"/>
          <p:cNvGrpSpPr/>
          <p:nvPr/>
        </p:nvGrpSpPr>
        <p:grpSpPr>
          <a:xfrm>
            <a:off x="1172709" y="1584580"/>
            <a:ext cx="8066542" cy="3631864"/>
            <a:chOff x="1172709" y="1584580"/>
            <a:chExt cx="8066542" cy="3631864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2" t="24195" r="1"/>
            <a:stretch/>
          </p:blipFill>
          <p:spPr>
            <a:xfrm>
              <a:off x="1179569" y="1584580"/>
              <a:ext cx="8059682" cy="2561087"/>
            </a:xfrm>
            <a:prstGeom prst="rect">
              <a:avLst/>
            </a:prstGeom>
          </p:spPr>
        </p:pic>
        <p:pic>
          <p:nvPicPr>
            <p:cNvPr id="15" name="Εικόνα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2" t="66956" r="1"/>
            <a:stretch/>
          </p:blipFill>
          <p:spPr>
            <a:xfrm>
              <a:off x="1172709" y="4100051"/>
              <a:ext cx="8059682" cy="1116393"/>
            </a:xfrm>
            <a:prstGeom prst="rect">
              <a:avLst/>
            </a:prstGeom>
          </p:spPr>
        </p:pic>
      </p:grpSp>
      <p:grpSp>
        <p:nvGrpSpPr>
          <p:cNvPr id="23" name="Ομάδα 22"/>
          <p:cNvGrpSpPr/>
          <p:nvPr/>
        </p:nvGrpSpPr>
        <p:grpSpPr>
          <a:xfrm>
            <a:off x="1156841" y="1425058"/>
            <a:ext cx="8075550" cy="5349986"/>
            <a:chOff x="1156841" y="1425058"/>
            <a:chExt cx="8075550" cy="5349986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1156841" y="1425058"/>
              <a:ext cx="8075550" cy="5349986"/>
              <a:chOff x="-1320045" y="3811596"/>
              <a:chExt cx="8075550" cy="5349986"/>
            </a:xfrm>
          </p:grpSpPr>
          <p:sp>
            <p:nvSpPr>
              <p:cNvPr id="11" name="Ορθογώνιο 10"/>
              <p:cNvSpPr/>
              <p:nvPr/>
            </p:nvSpPr>
            <p:spPr>
              <a:xfrm>
                <a:off x="-1320045" y="3932719"/>
                <a:ext cx="8075550" cy="5228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" name="Εικόνα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" t="17290" r="58791" b="17089"/>
              <a:stretch/>
            </p:blipFill>
            <p:spPr>
              <a:xfrm>
                <a:off x="-447166" y="3811596"/>
                <a:ext cx="5724938" cy="5178233"/>
              </a:xfrm>
              <a:prstGeom prst="rect">
                <a:avLst/>
              </a:prstGeom>
            </p:spPr>
          </p:pic>
        </p:grpSp>
        <p:pic>
          <p:nvPicPr>
            <p:cNvPr id="21" name="Εικόνα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t="89176" r="28589" b="4372"/>
            <a:stretch/>
          </p:blipFill>
          <p:spPr>
            <a:xfrm>
              <a:off x="3299757" y="6273405"/>
              <a:ext cx="4398091" cy="287666"/>
            </a:xfrm>
            <a:prstGeom prst="rect">
              <a:avLst/>
            </a:prstGeom>
          </p:spPr>
        </p:pic>
      </p:grpSp>
      <p:pic>
        <p:nvPicPr>
          <p:cNvPr id="17" name="Εικόνα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 t="83494" r="54671" b="12033"/>
          <a:stretch/>
        </p:blipFill>
        <p:spPr>
          <a:xfrm>
            <a:off x="7745170" y="6210786"/>
            <a:ext cx="1199114" cy="35028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92876" y="6287795"/>
            <a:ext cx="556598" cy="33610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22837" r="12483" b="44698"/>
          <a:stretch/>
        </p:blipFill>
        <p:spPr>
          <a:xfrm>
            <a:off x="3370092" y="2801547"/>
            <a:ext cx="4080388" cy="1700980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6" t="42780" r="24468" b="52449"/>
          <a:stretch/>
        </p:blipFill>
        <p:spPr>
          <a:xfrm>
            <a:off x="5081408" y="3443514"/>
            <a:ext cx="2045110" cy="186812"/>
          </a:xfrm>
          <a:prstGeom prst="rect">
            <a:avLst/>
          </a:prstGeom>
        </p:spPr>
      </p:pic>
      <p:grpSp>
        <p:nvGrpSpPr>
          <p:cNvPr id="31" name="Ομάδα 30"/>
          <p:cNvGrpSpPr/>
          <p:nvPr/>
        </p:nvGrpSpPr>
        <p:grpSpPr>
          <a:xfrm>
            <a:off x="1061884" y="1268361"/>
            <a:ext cx="8198531" cy="5471487"/>
            <a:chOff x="1165849" y="1068198"/>
            <a:chExt cx="8066542" cy="5671650"/>
          </a:xfrm>
          <a:solidFill>
            <a:schemeClr val="bg1"/>
          </a:solidFill>
        </p:grpSpPr>
        <p:sp>
          <p:nvSpPr>
            <p:cNvPr id="30" name="Ορθογώνιο 29"/>
            <p:cNvSpPr/>
            <p:nvPr/>
          </p:nvSpPr>
          <p:spPr>
            <a:xfrm>
              <a:off x="1165849" y="1068198"/>
              <a:ext cx="8066542" cy="56716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Εικόνα 2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9" t="25950" r="1358" b="789"/>
            <a:stretch/>
          </p:blipFill>
          <p:spPr>
            <a:xfrm>
              <a:off x="1179569" y="1725059"/>
              <a:ext cx="8046844" cy="414928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4436278" y="2194359"/>
            <a:ext cx="4717554" cy="47935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467" y="2830807"/>
            <a:ext cx="1210493" cy="47935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9335026" y="1955200"/>
            <a:ext cx="2454064" cy="446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Κατά την ροή υπογραφής ο χρήστης ο οποίος θα πρέπει να υπογράψει έχει τη δυνατότητα να απορρίψει την εργασία που του έχει ανατεθεί πατώντας την επιλογή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«απόρριψη» επεξηγώντας την επιλογή αυτή στο αντίστοιχο πλαίσιο κειμένου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Τα σχόλια εμφανίζονται στο φάκελο των εγγράφων κάτω από το τίτλο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«Σχόλια»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 σκοπό ο Αιτούμενος να έχει πλήρη εικόνα της κατάστασης πορείας των εγγράφων.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50899" y="2025740"/>
            <a:ext cx="432522" cy="69099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081582" y="1130121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Απόρριψη αιτήματος υπογραφής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6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Έγγραφα τύπου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Word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προς υπογραφή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115915" y="2830286"/>
            <a:ext cx="10414669" cy="3030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έγγραφα τύπου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Word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doc)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για να μπορέσουν να υπογραφούν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πρέπει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να έχουν εξ’ αρχής οριστεί τα πλαίσια υπογραφών.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Κατά την έναρξη της εισαγωγής ψηφιακής υπογραφής στο συγκεκριμένο έγγραφο, η εφαρμογή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«βρίσκει»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πεδία που έχουν καθοριστεί για υπογραφή και 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«Νέο πεδίο»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ανοίγει αναδυόμενη λίστα με το σύνολό των υπογραφών που έχουν οριστεί επιλέγοντας στην συνέχεια ο χρήστης το σημείο που επιθυμεί.  </a:t>
            </a:r>
          </a:p>
        </p:txBody>
      </p:sp>
    </p:spTree>
    <p:extLst>
      <p:ext uri="{BB962C8B-B14F-4D97-AF65-F5344CB8AC3E}">
        <p14:creationId xmlns:p14="http://schemas.microsoft.com/office/powerpoint/2010/main" val="309648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2556462" y="3568782"/>
            <a:ext cx="7014257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 χρήστης ο οποίος θα υπογράψει το έγγραφο από την Κεντρική Σελίδα και κάνοντας κλικ στο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«εκκρεμείς εργασίες»,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 βλέπει εκτός από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όνομα της εργασίας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,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σχετικό περιεχόμενο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(που είναι το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έγγραφο που θα υπογράψει),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κατάσταση της ροής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άλλες λεπτομέρειες, όπως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«Αποτέλεσμα»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(αν υπογράφηκε, εγκρίθηκε ή αν απορρίφθηκε)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«Ημερομηνία Έναρξης»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Πατώντας πάνω στο σχετικό έγγραφο, ο χρήστης βλέπει το έγγραφο σε νέα σελίδα.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Επιλέγοντας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«Όνομα της Εργασίας»,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ή το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«μολυβάκι»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ανοίγει το έγγραφο για την προσθήκη της ψηφιακής υπογραφής.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25115" r="243" b="36717"/>
          <a:stretch/>
        </p:blipFill>
        <p:spPr>
          <a:xfrm>
            <a:off x="1184737" y="1797285"/>
            <a:ext cx="10609007" cy="1730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5984" y="3079546"/>
            <a:ext cx="2859712" cy="2854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3B410-7B53-4A49-AD63-2F7574C9F4A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743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 t="83494" r="54671" b="12033"/>
          <a:stretch/>
        </p:blipFill>
        <p:spPr>
          <a:xfrm>
            <a:off x="6983863" y="6241185"/>
            <a:ext cx="1199114" cy="350285"/>
          </a:xfrm>
          <a:prstGeom prst="rect">
            <a:avLst/>
          </a:prstGeom>
        </p:spPr>
      </p:pic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698658" y="1431522"/>
            <a:ext cx="3552816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Από το πεδίο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«Επιλ. Πεδ. Για υπογραφή»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o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χρήστης επιλέγει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«Νέα θέση Υπογραφής».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πλαίσιο που εμφανίζεται τοποθετείται η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Ψηφιακή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Υπογραφή, σε όποιο σημείο του εγγράφου επιθυμεί.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Κάνοντας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κλικ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και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σύροντας </a:t>
            </a:r>
            <a:r>
              <a:rPr kumimoji="0" lang="el-GR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το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πλαίσιο αυτό στην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κατάλληλη</a:t>
            </a:r>
            <a:r>
              <a:rPr kumimoji="0" lang="el-GR" sz="1400" b="0" i="0" u="none" strike="noStrike" kern="1200" cap="none" spc="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θέση, ξεκινάμε την διαδικασία.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Στην 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συνέχεια,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πατώντας την </a:t>
            </a:r>
            <a:r>
              <a:rPr kumimoji="0" lang="el-GR" sz="14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«Υπογραφή»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l-GR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ξεκινάει</a:t>
            </a:r>
            <a:r>
              <a:rPr kumimoji="0" lang="el-GR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η  διαδικασία της </a:t>
            </a:r>
            <a:r>
              <a:rPr kumimoji="0" lang="el-GR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υπογραφής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7290" r="58791" b="17089"/>
          <a:stretch/>
        </p:blipFill>
        <p:spPr>
          <a:xfrm>
            <a:off x="1224502" y="1456447"/>
            <a:ext cx="5724938" cy="5178233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6295754" y="4743803"/>
            <a:ext cx="1133333" cy="7819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67458" r="64641" b="22301"/>
          <a:stretch/>
        </p:blipFill>
        <p:spPr>
          <a:xfrm>
            <a:off x="3315056" y="2960852"/>
            <a:ext cx="1197036" cy="83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89176" r="28589" b="4372"/>
          <a:stretch/>
        </p:blipFill>
        <p:spPr>
          <a:xfrm>
            <a:off x="2510607" y="6303804"/>
            <a:ext cx="4398091" cy="287666"/>
          </a:xfrm>
          <a:prstGeom prst="rect">
            <a:avLst/>
          </a:prstGeom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7856790" y="5092826"/>
            <a:ext cx="3739896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πλαίσιο της υπογραφής είναι δυναμικό και μπορείτε να αυξομειώσετε το μέγεθος του, κάνοντας κλικ στις γωνίες του πλαισίου. </a:t>
            </a:r>
          </a:p>
        </p:txBody>
      </p:sp>
      <p:pic>
        <p:nvPicPr>
          <p:cNvPr id="13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1" t="56875" r="81500" b="2708"/>
          <a:stretch/>
        </p:blipFill>
        <p:spPr>
          <a:xfrm>
            <a:off x="7180063" y="4763056"/>
            <a:ext cx="681112" cy="141774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67458" r="64641" b="22301"/>
          <a:stretch/>
        </p:blipFill>
        <p:spPr>
          <a:xfrm>
            <a:off x="4930100" y="5320431"/>
            <a:ext cx="1365654" cy="951480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6241060" y="5194596"/>
            <a:ext cx="232383" cy="20182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0.00023 C 0.00065 0.00324 0.00118 0.00671 0.00209 0.00995 C 0.00248 0.01134 0.00313 0.0125 0.00352 0.01389 C 0.00404 0.01597 0.0043 0.01806 0.00495 0.02014 C 0.00534 0.02153 0.00586 0.02269 0.00638 0.02408 C 0.00703 0.02616 0.00782 0.02824 0.00847 0.03033 C 0.00925 0.03287 0.01003 0.03542 0.01068 0.03796 C 0.0112 0.04028 0.01263 0.04954 0.01355 0.05185 C 0.01446 0.05463 0.01602 0.05695 0.01706 0.05949 C 0.01771 0.06111 0.01797 0.06296 0.01849 0.06458 C 0.01967 0.06806 0.02097 0.0713 0.02201 0.07477 C 0.0224 0.07593 0.0224 0.07732 0.02279 0.0787 C 0.02331 0.08033 0.02435 0.08171 0.02487 0.08357 C 0.02552 0.08565 0.02565 0.0882 0.02631 0.09005 C 0.02683 0.09144 0.02787 0.09236 0.02852 0.09375 C 0.02904 0.09491 0.02956 0.0963 0.02995 0.09769 C 0.03125 0.10162 0.03217 0.10579 0.03282 0.11042 C 0.03308 0.11204 0.03308 0.11389 0.03347 0.11551 C 0.03399 0.11736 0.0349 0.11875 0.03568 0.12037 C 0.03959 0.14167 0.03438 0.11551 0.0392 0.13449 C 0.04193 0.14514 0.03907 0.13935 0.04206 0.14468 C 0.04297 0.14954 0.04284 0.14977 0.04493 0.15486 C 0.04558 0.15648 0.04974 0.16458 0.05065 0.16736 C 0.05196 0.17153 0.053 0.17593 0.05417 0.18009 C 0.05469 0.18195 0.05521 0.18357 0.0556 0.18519 C 0.05612 0.18727 0.05638 0.18958 0.05703 0.19167 C 0.05769 0.19352 0.0586 0.19491 0.05925 0.19676 C 0.06381 0.21158 0.0573 0.19491 0.06276 0.2081 C 0.06302 0.20972 0.06315 0.21158 0.06342 0.2132 C 0.06394 0.21551 0.06641 0.22292 0.06706 0.22454 C 0.06771 0.22593 0.06849 0.22708 0.06914 0.22847 C 0.07032 0.23449 0.0694 0.23056 0.07201 0.23727 C 0.07331 0.24028 0.07683 0.2507 0.07709 0.25116 C 0.07748 0.25301 0.07813 0.25463 0.07852 0.25625 C 0.07878 0.25787 0.07865 0.25995 0.07917 0.26134 C 0.07995 0.26366 0.08112 0.26551 0.08203 0.26783 C 0.0823 0.26945 0.08243 0.2713 0.08282 0.27292 C 0.08308 0.27431 0.08373 0.27546 0.08412 0.27662 C 0.08646 0.28241 0.08581 0.28079 0.08842 0.28542 C 0.08972 0.2919 0.08855 0.2875 0.09128 0.29445 C 0.09232 0.29699 0.09297 0.29977 0.09414 0.30208 C 0.09493 0.30324 0.09571 0.3044 0.09636 0.30579 C 0.09688 0.30741 0.09714 0.30926 0.09779 0.31088 C 0.09818 0.31181 0.09883 0.3125 0.09922 0.31343 C 0.10274 0.32361 0.09935 0.31875 0.10352 0.32361 C 0.1073 0.3338 0.10508 0.32894 0.1099 0.3375 C 0.1125 0.34236 0.11107 0.34074 0.1142 0.34259 C 0.11511 0.34398 0.11602 0.34537 0.11706 0.34653 C 0.11914 0.34884 0.12032 0.34931 0.12279 0.35023 C 0.12409 0.3507 0.12552 0.35116 0.12696 0.35162 C 0.13776 0.35324 0.14024 0.34815 0.13698 0.35417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315450" y="2104473"/>
            <a:ext cx="4164725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Στην νέα φόρμα που ανοίγει, συμπληρώνεται το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 Χρήστη»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«Κωδικό πρόσβασης»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Τα συγκεκριμένα διαπιστευτήρια έχουν οριστεί από την διαδικασία έκδοσης Ψηφιακού Πιστοποιητικού από την πλατφόρμα του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ΚΕΝΤΡΙΚΟΥ ΣΥΣΤΗΜΑΤΟΣ ΗΛΕΚΤΡΟΝΙΚΗΣ ΔΙΑΚΙΝΗΣΗΣ ΕΓΓΡΑΦΩΝ – ΕΦΑΡΜΟΓΗ ΔΙΑΧΕΙΡΙΣΗΣ (ΚΣΗΔΕ-ΕΔ).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Για να προχωρήσετε στο επόμενο στάδιο, πατάτε το κουμπί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«Σύνδεσης».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2" y="1832693"/>
            <a:ext cx="3312701" cy="4045436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 flipH="1">
            <a:off x="4206240" y="2612571"/>
            <a:ext cx="3039292" cy="5281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H="1">
            <a:off x="4206241" y="2969623"/>
            <a:ext cx="3109209" cy="4068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5930077" y="5297679"/>
            <a:ext cx="5401312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Πλέον των συγκεκριμένων κωδικών, απαιτείται και η εισαγωγή OTP που λαμβάνεται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είτε μέσω συσκευής smartphone, είτε μέσω του προσωπικού email 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(ανάλογα με το τι έχει επιλεχθεί). </a:t>
            </a:r>
          </a:p>
        </p:txBody>
      </p:sp>
      <p:pic>
        <p:nvPicPr>
          <p:cNvPr id="2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61" t="56875" r="81500" b="2708"/>
          <a:stretch/>
        </p:blipFill>
        <p:spPr>
          <a:xfrm>
            <a:off x="5287007" y="4881672"/>
            <a:ext cx="681112" cy="14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1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6845932" y="2313432"/>
            <a:ext cx="4231374" cy="406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λαμβάνει είτε στον προσωπικό του λογαριασμό ηλεκτρονικού ταχυδρομείου, είτε στο κινητό του τηλέφωνο, τον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«Εκτεταμένο κωδικό πρόσβασης».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 ο κωδικός δεν προστεθεί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εντός 15 λεπτών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πεδίο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«Εκτεταμένος Κωδικός Πρόσβασης»,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η διαδικασία απαιτείται να επαναληφθεί. 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1762198" y="5719420"/>
            <a:ext cx="9631226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έκδοση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OTP (One Time Password)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μέσω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Google Authenticator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ισχύει για όση ώρα εμφανίζεται ο αριθμός στην εφαρμογή.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1081086" y="5224352"/>
            <a:ext cx="681112" cy="14177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128" r="2602" b="35301"/>
          <a:stretch/>
        </p:blipFill>
        <p:spPr>
          <a:xfrm>
            <a:off x="1195288" y="1797986"/>
            <a:ext cx="5457939" cy="2690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1646" y="2768794"/>
            <a:ext cx="584900" cy="36804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65629" y="2468911"/>
            <a:ext cx="955040" cy="163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32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7583420" y="2486901"/>
            <a:ext cx="4131060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904411" y="1401257"/>
            <a:ext cx="5426977" cy="502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 την επιτυχή εισαγωγή των διαπιστευτηρίων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«Όνομα Χρήστη»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«Κωδικό πρόσβασης»,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εμφανίζεται το παράθυρο για την οριστικοποίησή της Υπογραφής στο έγγραφο.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Στο τρόπο εμφάνισης της υπογραφής, τα πεδία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«Υπογράφεται από»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«Γραφική Υπογραφή»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«Ημερομηνία/Ώρα»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«Θέση Γραφικής Υπογραφής»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είναι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προεπιλεγμένα και δεν μπορούν να τροποποιηθούν.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Μετά την επιτυχή εισαγωγή των διαπιστευτηρίων και πατώντας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«Υπογραφή»,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ολοκληρώνεται επιτυχώς η εισαγωγή της ψηφιακής υπογραφής.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6338886" y="5678042"/>
            <a:ext cx="5401312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 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OTP (One Time Password)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είναι 6ψήφιος κωδικός.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Υπάρχει η δυνατότητα καταγραφής σχολίου από τον υπογράφοντα στο πλαίσιο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«Σχόλιο υπογραφής».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5662159" y="5311696"/>
            <a:ext cx="681112" cy="141774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61212" y="4040777"/>
            <a:ext cx="1201782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314766" y="1808337"/>
            <a:ext cx="3838705" cy="4778388"/>
            <a:chOff x="1081086" y="1808337"/>
            <a:chExt cx="3838705" cy="4778388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086" y="1808337"/>
              <a:ext cx="3838705" cy="4778388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>
              <a:off x="2635188" y="3583744"/>
              <a:ext cx="857561" cy="90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2822136" y="5220924"/>
              <a:ext cx="857561" cy="90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0" t="36830" r="38511" b="60194"/>
          <a:stretch/>
        </p:blipFill>
        <p:spPr>
          <a:xfrm>
            <a:off x="2909508" y="3570218"/>
            <a:ext cx="822960" cy="14224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 t="69993" r="43842" b="25117"/>
          <a:stretch/>
        </p:blipFill>
        <p:spPr>
          <a:xfrm>
            <a:off x="3092419" y="5149470"/>
            <a:ext cx="386080" cy="2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Calibri"/>
                <a:hlinkClick r:id="rId2" action="ppaction://hlinksldjump"/>
              </a:rPr>
              <a:t>Εισαγωγή Ψηφιακής Υπογραφής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Εισαγωγή ψηφιακής υπογραφής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4" y="1444480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Επιλογή 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: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Έναρξη Απλής Υπογραφής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126582" y="2104473"/>
            <a:ext cx="2587897" cy="5405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9372483" y="2584481"/>
            <a:ext cx="2689160" cy="263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Ο χρήστης για να ελέγξει ότι 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«Εγκρίνων»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έχει διεκπεραιώσει όλες τις ενέργειες που απαιτούνται, ανατρέχει είτε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ανασκόπηση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είτε στην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κατάσταση του φακέλου.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0F4332DD-A0C7-A546-874C-C6B3E52F264F}"/>
              </a:ext>
            </a:extLst>
          </p:cNvPr>
          <p:cNvSpPr txBox="1">
            <a:spLocks/>
          </p:cNvSpPr>
          <p:nvPr/>
        </p:nvSpPr>
        <p:spPr>
          <a:xfrm>
            <a:off x="4828731" y="5886959"/>
            <a:ext cx="6510011" cy="11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θυμόμαστε:</a:t>
            </a:r>
          </a:p>
          <a:p>
            <a:pPr marL="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κατάσταση του εγγράφου από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«Αναμονή Υπογραφής»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αλλάζει σε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«Υπογράφθηκε». </a:t>
            </a:r>
          </a:p>
        </p:txBody>
      </p:sp>
      <p:pic>
        <p:nvPicPr>
          <p:cNvPr id="21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3850530" y="5524905"/>
            <a:ext cx="681112" cy="14177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27925" r="2577"/>
          <a:stretch/>
        </p:blipFill>
        <p:spPr>
          <a:xfrm>
            <a:off x="1242098" y="1892486"/>
            <a:ext cx="8081225" cy="3408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53104" y="2714568"/>
            <a:ext cx="791541" cy="301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375" y="1968942"/>
            <a:ext cx="688354" cy="8961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8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3108</Words>
  <Application>Microsoft Office PowerPoint</Application>
  <PresentationFormat>Ευρεία οθόνη</PresentationFormat>
  <Paragraphs>295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Segoe UI</vt:lpstr>
      <vt:lpstr>Office Theme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  <vt:lpstr>Εισαγωγή Ψηφιακής Υπογραφής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Ψηφιακής Υπογραφής</dc:title>
  <dc:creator>Prokopis Gatsoris</dc:creator>
  <cp:lastModifiedBy>Prokopis Gatsoris</cp:lastModifiedBy>
  <cp:revision>1</cp:revision>
  <dcterms:created xsi:type="dcterms:W3CDTF">2021-05-20T18:44:32Z</dcterms:created>
  <dcterms:modified xsi:type="dcterms:W3CDTF">2021-05-20T18:44:40Z</dcterms:modified>
</cp:coreProperties>
</file>