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50" r:id="rId2"/>
    <p:sldId id="353" r:id="rId3"/>
    <p:sldId id="367" r:id="rId4"/>
    <p:sldId id="368" r:id="rId5"/>
    <p:sldId id="423" r:id="rId6"/>
    <p:sldId id="421" r:id="rId7"/>
    <p:sldId id="425" r:id="rId8"/>
    <p:sldId id="426" r:id="rId9"/>
    <p:sldId id="427" r:id="rId10"/>
    <p:sldId id="352" r:id="rId11"/>
    <p:sldId id="369" r:id="rId1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62" d="100"/>
          <a:sy n="62" d="100"/>
        </p:scale>
        <p:origin x="72" y="7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E093BA-7C3D-A248-ABC3-C2F22C6520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B635B8F-0915-6E42-A54A-49F41ECAB286}"/>
              </a:ext>
            </a:extLst>
          </p:cNvPr>
          <p:cNvSpPr>
            <a:spLocks noGrp="1"/>
          </p:cNvSpPr>
          <p:nvPr>
            <p:ph type="ctrTitle"/>
          </p:nvPr>
        </p:nvSpPr>
        <p:spPr>
          <a:xfrm>
            <a:off x="1524000" y="3028256"/>
            <a:ext cx="9144000" cy="801487"/>
          </a:xfrm>
        </p:spPr>
        <p:txBody>
          <a:bodyPr anchor="b">
            <a:normAutofit/>
          </a:bodyPr>
          <a:lstStyle>
            <a:lvl1pPr algn="ctr">
              <a:defRPr sz="4000" b="1">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x-none" dirty="0"/>
          </a:p>
        </p:txBody>
      </p:sp>
      <p:pic>
        <p:nvPicPr>
          <p:cNvPr id="4" name="Picture 2">
            <a:extLst>
              <a:ext uri="{FF2B5EF4-FFF2-40B4-BE49-F238E27FC236}">
                <a16:creationId xmlns:a16="http://schemas.microsoft.com/office/drawing/2014/main" id="{25C3BFAB-261F-DD4F-A9B3-BEBFC3F6FFCD}"/>
              </a:ext>
            </a:extLst>
          </p:cNvPr>
          <p:cNvPicPr>
            <a:picLocks noChangeAspect="1"/>
          </p:cNvPicPr>
          <p:nvPr userDrawn="1"/>
        </p:nvPicPr>
        <p:blipFill>
          <a:blip r:embed="rId3"/>
          <a:stretch>
            <a:fillRect/>
          </a:stretch>
        </p:blipFill>
        <p:spPr>
          <a:xfrm>
            <a:off x="105807" y="94796"/>
            <a:ext cx="1511300" cy="679450"/>
          </a:xfrm>
          <a:prstGeom prst="rect">
            <a:avLst/>
          </a:prstGeom>
        </p:spPr>
      </p:pic>
    </p:spTree>
    <p:extLst>
      <p:ext uri="{BB962C8B-B14F-4D97-AF65-F5344CB8AC3E}">
        <p14:creationId xmlns:p14="http://schemas.microsoft.com/office/powerpoint/2010/main" val="271044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157D2-D725-2F46-BC9D-C9D2906AB1E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6E5F64D1-961B-7644-86BC-3B729DB27B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4ABBEC98-1228-7148-A626-446666E30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B95ACA9-50E3-B14D-AE82-F3D34B7010BB}"/>
              </a:ext>
            </a:extLst>
          </p:cNvPr>
          <p:cNvSpPr>
            <a:spLocks noGrp="1"/>
          </p:cNvSpPr>
          <p:nvPr>
            <p:ph type="dt" sz="half" idx="10"/>
          </p:nvPr>
        </p:nvSpPr>
        <p:spPr/>
        <p:txBody>
          <a:bodyPr/>
          <a:lstStyle/>
          <a:p>
            <a:fld id="{22956B95-B43B-B449-8F06-4BA500C83268}" type="datetime1">
              <a:rPr lang="en-US" smtClean="0"/>
              <a:pPr/>
              <a:t>5/20/2021</a:t>
            </a:fld>
            <a:endParaRPr lang="x-none"/>
          </a:p>
        </p:txBody>
      </p:sp>
      <p:sp>
        <p:nvSpPr>
          <p:cNvPr id="6" name="Footer Placeholder 5">
            <a:extLst>
              <a:ext uri="{FF2B5EF4-FFF2-40B4-BE49-F238E27FC236}">
                <a16:creationId xmlns:a16="http://schemas.microsoft.com/office/drawing/2014/main" id="{9761C8B1-A71B-EB47-97DA-E59D09C5D98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D1BFAD04-9FD6-1A4B-B5F8-2AB6E692E196}"/>
              </a:ext>
            </a:extLst>
          </p:cNvPr>
          <p:cNvSpPr>
            <a:spLocks noGrp="1"/>
          </p:cNvSpPr>
          <p:nvPr>
            <p:ph type="sldNum" sz="quarter" idx="12"/>
          </p:nvPr>
        </p:nvSpPr>
        <p:spPr/>
        <p:txBody>
          <a:bodyPr/>
          <a:lstStyle/>
          <a:p>
            <a:fld id="{86ADFEB9-F96B-CE45-BE50-33C056CDB7F1}" type="slidenum">
              <a:rPr lang="x-none" smtClean="0"/>
              <a:pPr/>
              <a:t>‹#›</a:t>
            </a:fld>
            <a:endParaRPr lang="x-none"/>
          </a:p>
        </p:txBody>
      </p:sp>
    </p:spTree>
    <p:extLst>
      <p:ext uri="{BB962C8B-B14F-4D97-AF65-F5344CB8AC3E}">
        <p14:creationId xmlns:p14="http://schemas.microsoft.com/office/powerpoint/2010/main" val="4062348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CE18E-05F7-4C44-9AD7-C4320E23587E}"/>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9944F5AE-FAF9-514E-8B13-6488210D21D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B7C33939-8AEB-6547-9E85-4DC110BCC593}"/>
              </a:ext>
            </a:extLst>
          </p:cNvPr>
          <p:cNvSpPr>
            <a:spLocks noGrp="1"/>
          </p:cNvSpPr>
          <p:nvPr>
            <p:ph type="dt" sz="half" idx="10"/>
          </p:nvPr>
        </p:nvSpPr>
        <p:spPr/>
        <p:txBody>
          <a:bodyPr/>
          <a:lstStyle/>
          <a:p>
            <a:fld id="{493FEF32-83A9-0345-8628-8E902239213E}" type="datetime1">
              <a:rPr lang="en-US" smtClean="0"/>
              <a:pPr/>
              <a:t>5/20/2021</a:t>
            </a:fld>
            <a:endParaRPr lang="x-none"/>
          </a:p>
        </p:txBody>
      </p:sp>
      <p:sp>
        <p:nvSpPr>
          <p:cNvPr id="5" name="Footer Placeholder 4">
            <a:extLst>
              <a:ext uri="{FF2B5EF4-FFF2-40B4-BE49-F238E27FC236}">
                <a16:creationId xmlns:a16="http://schemas.microsoft.com/office/drawing/2014/main" id="{589D26CF-B5AE-1244-94AB-8719AD05307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44112441-F932-554C-8BC2-AB7C61739C11}"/>
              </a:ext>
            </a:extLst>
          </p:cNvPr>
          <p:cNvSpPr>
            <a:spLocks noGrp="1"/>
          </p:cNvSpPr>
          <p:nvPr>
            <p:ph type="sldNum" sz="quarter" idx="12"/>
          </p:nvPr>
        </p:nvSpPr>
        <p:spPr/>
        <p:txBody>
          <a:bodyPr/>
          <a:lstStyle/>
          <a:p>
            <a:fld id="{86ADFEB9-F96B-CE45-BE50-33C056CDB7F1}" type="slidenum">
              <a:rPr lang="x-none" smtClean="0"/>
              <a:pPr/>
              <a:t>‹#›</a:t>
            </a:fld>
            <a:endParaRPr lang="x-none"/>
          </a:p>
        </p:txBody>
      </p:sp>
    </p:spTree>
    <p:extLst>
      <p:ext uri="{BB962C8B-B14F-4D97-AF65-F5344CB8AC3E}">
        <p14:creationId xmlns:p14="http://schemas.microsoft.com/office/powerpoint/2010/main" val="617446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ABABC5-AEFB-9143-8B11-F57CED13BC2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F38F5A97-8330-D240-8A5C-748BA3F7D14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8B541CCC-FE22-8442-82FB-D7FD9D06FE78}"/>
              </a:ext>
            </a:extLst>
          </p:cNvPr>
          <p:cNvSpPr>
            <a:spLocks noGrp="1"/>
          </p:cNvSpPr>
          <p:nvPr>
            <p:ph type="dt" sz="half" idx="10"/>
          </p:nvPr>
        </p:nvSpPr>
        <p:spPr/>
        <p:txBody>
          <a:bodyPr/>
          <a:lstStyle/>
          <a:p>
            <a:fld id="{CE4E8E64-336B-6844-BF2C-6EC8EBE43894}" type="datetime1">
              <a:rPr lang="en-US" smtClean="0"/>
              <a:pPr/>
              <a:t>5/20/2021</a:t>
            </a:fld>
            <a:endParaRPr lang="x-none"/>
          </a:p>
        </p:txBody>
      </p:sp>
      <p:sp>
        <p:nvSpPr>
          <p:cNvPr id="5" name="Footer Placeholder 4">
            <a:extLst>
              <a:ext uri="{FF2B5EF4-FFF2-40B4-BE49-F238E27FC236}">
                <a16:creationId xmlns:a16="http://schemas.microsoft.com/office/drawing/2014/main" id="{3ADE991E-1704-3348-9F30-365B5AE0060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CC871EF5-4B73-E749-B892-3ACA539269E8}"/>
              </a:ext>
            </a:extLst>
          </p:cNvPr>
          <p:cNvSpPr>
            <a:spLocks noGrp="1"/>
          </p:cNvSpPr>
          <p:nvPr>
            <p:ph type="sldNum" sz="quarter" idx="12"/>
          </p:nvPr>
        </p:nvSpPr>
        <p:spPr/>
        <p:txBody>
          <a:bodyPr/>
          <a:lstStyle/>
          <a:p>
            <a:fld id="{86ADFEB9-F96B-CE45-BE50-33C056CDB7F1}" type="slidenum">
              <a:rPr lang="x-none" smtClean="0"/>
              <a:pPr/>
              <a:t>‹#›</a:t>
            </a:fld>
            <a:endParaRPr lang="x-none"/>
          </a:p>
        </p:txBody>
      </p:sp>
    </p:spTree>
    <p:extLst>
      <p:ext uri="{BB962C8B-B14F-4D97-AF65-F5344CB8AC3E}">
        <p14:creationId xmlns:p14="http://schemas.microsoft.com/office/powerpoint/2010/main" val="2239634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Τίτλος και περιεχόμενο" type="obj">
  <p:cSld name="Τίτλος και περιεχόμενο">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3398525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Διαφάνεια τίτλου">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334485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CB3A8-B5C2-B741-9C78-313027D20FC8}"/>
              </a:ext>
            </a:extLst>
          </p:cNvPr>
          <p:cNvSpPr>
            <a:spLocks noGrp="1"/>
          </p:cNvSpPr>
          <p:nvPr>
            <p:ph type="title"/>
          </p:nvPr>
        </p:nvSpPr>
        <p:spPr>
          <a:xfrm>
            <a:off x="1081086" y="329295"/>
            <a:ext cx="10515600" cy="646332"/>
          </a:xfrm>
        </p:spPr>
        <p:txBody>
          <a:bodyPr>
            <a:normAutofit/>
          </a:bodyPr>
          <a:lstStyle>
            <a:lvl1pPr>
              <a:defRPr sz="3600" b="1">
                <a:solidFill>
                  <a:schemeClr val="tx1">
                    <a:lumMod val="65000"/>
                    <a:lumOff val="35000"/>
                  </a:schemeClr>
                </a:solidFill>
                <a:latin typeface="Arial" panose="020B0604020202020204" pitchFamily="34" charset="0"/>
                <a:cs typeface="Arial" panose="020B0604020202020204" pitchFamily="34" charset="0"/>
              </a:defRPr>
            </a:lvl1pPr>
          </a:lstStyle>
          <a:p>
            <a:r>
              <a:rPr lang="en-GB" dirty="0"/>
              <a:t>Click to edit Master title style</a:t>
            </a:r>
            <a:endParaRPr lang="x-none" dirty="0"/>
          </a:p>
        </p:txBody>
      </p:sp>
      <p:sp>
        <p:nvSpPr>
          <p:cNvPr id="3" name="Content Placeholder 2">
            <a:extLst>
              <a:ext uri="{FF2B5EF4-FFF2-40B4-BE49-F238E27FC236}">
                <a16:creationId xmlns:a16="http://schemas.microsoft.com/office/drawing/2014/main" id="{492E35C5-265A-3840-A491-DCDCAB8DF075}"/>
              </a:ext>
            </a:extLst>
          </p:cNvPr>
          <p:cNvSpPr>
            <a:spLocks noGrp="1"/>
          </p:cNvSpPr>
          <p:nvPr>
            <p:ph idx="1"/>
          </p:nvPr>
        </p:nvSpPr>
        <p:spPr>
          <a:xfrm>
            <a:off x="642938" y="1825625"/>
            <a:ext cx="10710862" cy="4351338"/>
          </a:xfr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6" name="Slide Number Placeholder 5">
            <a:extLst>
              <a:ext uri="{FF2B5EF4-FFF2-40B4-BE49-F238E27FC236}">
                <a16:creationId xmlns:a16="http://schemas.microsoft.com/office/drawing/2014/main" id="{9C8E6874-5F48-3E4D-A595-B5B9F475EDF4}"/>
              </a:ext>
            </a:extLst>
          </p:cNvPr>
          <p:cNvSpPr>
            <a:spLocks noGrp="1"/>
          </p:cNvSpPr>
          <p:nvPr>
            <p:ph type="sldNum" sz="quarter" idx="12"/>
          </p:nvPr>
        </p:nvSpPr>
        <p:spPr>
          <a:xfrm>
            <a:off x="9239250" y="6459538"/>
            <a:ext cx="2743200" cy="365125"/>
          </a:xfr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stStyle>
          <a:p>
            <a:fld id="{86ADFEB9-F96B-CE45-BE50-33C056CDB7F1}" type="slidenum">
              <a:rPr lang="x-none" smtClean="0"/>
              <a:pPr/>
              <a:t>‹#›</a:t>
            </a:fld>
            <a:endParaRPr lang="x-none" dirty="0"/>
          </a:p>
        </p:txBody>
      </p:sp>
      <p:pic>
        <p:nvPicPr>
          <p:cNvPr id="10" name="Picture 9">
            <a:extLst>
              <a:ext uri="{FF2B5EF4-FFF2-40B4-BE49-F238E27FC236}">
                <a16:creationId xmlns:a16="http://schemas.microsoft.com/office/drawing/2014/main" id="{AB6386BD-0538-E145-B674-45889CE203E9}"/>
              </a:ext>
            </a:extLst>
          </p:cNvPr>
          <p:cNvPicPr>
            <a:picLocks noChangeAspect="1"/>
          </p:cNvPicPr>
          <p:nvPr userDrawn="1"/>
        </p:nvPicPr>
        <p:blipFill>
          <a:blip r:embed="rId2"/>
          <a:stretch>
            <a:fillRect/>
          </a:stretch>
        </p:blipFill>
        <p:spPr>
          <a:xfrm>
            <a:off x="0" y="0"/>
            <a:ext cx="1551969" cy="1543050"/>
          </a:xfrm>
          <a:prstGeom prst="rect">
            <a:avLst/>
          </a:prstGeom>
        </p:spPr>
      </p:pic>
    </p:spTree>
    <p:extLst>
      <p:ext uri="{BB962C8B-B14F-4D97-AF65-F5344CB8AC3E}">
        <p14:creationId xmlns:p14="http://schemas.microsoft.com/office/powerpoint/2010/main" val="2514214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CB3A8-B5C2-B741-9C78-313027D20FC8}"/>
              </a:ext>
            </a:extLst>
          </p:cNvPr>
          <p:cNvSpPr>
            <a:spLocks noGrp="1"/>
          </p:cNvSpPr>
          <p:nvPr>
            <p:ph type="title"/>
          </p:nvPr>
        </p:nvSpPr>
        <p:spPr>
          <a:xfrm>
            <a:off x="1081086" y="329295"/>
            <a:ext cx="10515600" cy="646332"/>
          </a:xfrm>
        </p:spPr>
        <p:txBody>
          <a:bodyPr>
            <a:normAutofit/>
          </a:bodyPr>
          <a:lstStyle>
            <a:lvl1pPr>
              <a:defRPr sz="3600" b="1">
                <a:solidFill>
                  <a:schemeClr val="tx1">
                    <a:lumMod val="65000"/>
                    <a:lumOff val="35000"/>
                  </a:schemeClr>
                </a:solidFill>
                <a:latin typeface="Arial" panose="020B0604020202020204" pitchFamily="34" charset="0"/>
                <a:cs typeface="Arial" panose="020B0604020202020204" pitchFamily="34" charset="0"/>
              </a:defRPr>
            </a:lvl1pPr>
          </a:lstStyle>
          <a:p>
            <a:r>
              <a:rPr lang="en-GB" dirty="0"/>
              <a:t>Click to edit Master title style</a:t>
            </a:r>
            <a:endParaRPr lang="x-none" dirty="0"/>
          </a:p>
        </p:txBody>
      </p:sp>
      <p:sp>
        <p:nvSpPr>
          <p:cNvPr id="3" name="Content Placeholder 2">
            <a:extLst>
              <a:ext uri="{FF2B5EF4-FFF2-40B4-BE49-F238E27FC236}">
                <a16:creationId xmlns:a16="http://schemas.microsoft.com/office/drawing/2014/main" id="{492E35C5-265A-3840-A491-DCDCAB8DF075}"/>
              </a:ext>
            </a:extLst>
          </p:cNvPr>
          <p:cNvSpPr>
            <a:spLocks noGrp="1"/>
          </p:cNvSpPr>
          <p:nvPr>
            <p:ph idx="1"/>
          </p:nvPr>
        </p:nvSpPr>
        <p:spPr>
          <a:xfrm>
            <a:off x="628650" y="1825625"/>
            <a:ext cx="10725150" cy="4351338"/>
          </a:xfr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6" name="Slide Number Placeholder 5">
            <a:extLst>
              <a:ext uri="{FF2B5EF4-FFF2-40B4-BE49-F238E27FC236}">
                <a16:creationId xmlns:a16="http://schemas.microsoft.com/office/drawing/2014/main" id="{9C8E6874-5F48-3E4D-A595-B5B9F475EDF4}"/>
              </a:ext>
            </a:extLst>
          </p:cNvPr>
          <p:cNvSpPr>
            <a:spLocks noGrp="1"/>
          </p:cNvSpPr>
          <p:nvPr>
            <p:ph type="sldNum" sz="quarter" idx="12"/>
          </p:nvPr>
        </p:nvSpPr>
        <p:spPr>
          <a:xfrm>
            <a:off x="9239250" y="6459538"/>
            <a:ext cx="2743200" cy="365125"/>
          </a:xfr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stStyle>
          <a:p>
            <a:fld id="{86ADFEB9-F96B-CE45-BE50-33C056CDB7F1}" type="slidenum">
              <a:rPr lang="x-none" smtClean="0"/>
              <a:pPr/>
              <a:t>‹#›</a:t>
            </a:fld>
            <a:endParaRPr lang="x-none" dirty="0"/>
          </a:p>
        </p:txBody>
      </p:sp>
      <p:pic>
        <p:nvPicPr>
          <p:cNvPr id="10" name="Picture 9">
            <a:extLst>
              <a:ext uri="{FF2B5EF4-FFF2-40B4-BE49-F238E27FC236}">
                <a16:creationId xmlns:a16="http://schemas.microsoft.com/office/drawing/2014/main" id="{AB6386BD-0538-E145-B674-45889CE203E9}"/>
              </a:ext>
            </a:extLst>
          </p:cNvPr>
          <p:cNvPicPr>
            <a:picLocks noChangeAspect="1"/>
          </p:cNvPicPr>
          <p:nvPr userDrawn="1"/>
        </p:nvPicPr>
        <p:blipFill>
          <a:blip r:embed="rId2"/>
          <a:stretch>
            <a:fillRect/>
          </a:stretch>
        </p:blipFill>
        <p:spPr>
          <a:xfrm>
            <a:off x="0" y="0"/>
            <a:ext cx="1551969" cy="1543050"/>
          </a:xfrm>
          <a:prstGeom prst="rect">
            <a:avLst/>
          </a:prstGeom>
        </p:spPr>
      </p:pic>
    </p:spTree>
    <p:extLst>
      <p:ext uri="{BB962C8B-B14F-4D97-AF65-F5344CB8AC3E}">
        <p14:creationId xmlns:p14="http://schemas.microsoft.com/office/powerpoint/2010/main" val="1260722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F89C-9AB7-054C-BE03-7E933BC7758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A11240B2-584B-F24D-87D7-F66B58A0F5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3BB6D7B-E555-DD47-B690-58D99FA6B9E4}"/>
              </a:ext>
            </a:extLst>
          </p:cNvPr>
          <p:cNvSpPr>
            <a:spLocks noGrp="1"/>
          </p:cNvSpPr>
          <p:nvPr>
            <p:ph type="dt" sz="half" idx="10"/>
          </p:nvPr>
        </p:nvSpPr>
        <p:spPr/>
        <p:txBody>
          <a:bodyPr/>
          <a:lstStyle/>
          <a:p>
            <a:fld id="{5E29DEEA-5658-084D-B05F-2064A18904D4}" type="datetime1">
              <a:rPr lang="en-US" smtClean="0"/>
              <a:pPr/>
              <a:t>5/20/2021</a:t>
            </a:fld>
            <a:endParaRPr lang="x-none"/>
          </a:p>
        </p:txBody>
      </p:sp>
      <p:sp>
        <p:nvSpPr>
          <p:cNvPr id="5" name="Footer Placeholder 4">
            <a:extLst>
              <a:ext uri="{FF2B5EF4-FFF2-40B4-BE49-F238E27FC236}">
                <a16:creationId xmlns:a16="http://schemas.microsoft.com/office/drawing/2014/main" id="{BE2DE4EF-4669-3943-9526-60D00DE5437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8556864-FD47-9A47-B5A9-4108C7ACD290}"/>
              </a:ext>
            </a:extLst>
          </p:cNvPr>
          <p:cNvSpPr>
            <a:spLocks noGrp="1"/>
          </p:cNvSpPr>
          <p:nvPr>
            <p:ph type="sldNum" sz="quarter" idx="12"/>
          </p:nvPr>
        </p:nvSpPr>
        <p:spPr/>
        <p:txBody>
          <a:bodyPr/>
          <a:lstStyle/>
          <a:p>
            <a:fld id="{86ADFEB9-F96B-CE45-BE50-33C056CDB7F1}" type="slidenum">
              <a:rPr lang="x-none" smtClean="0"/>
              <a:pPr/>
              <a:t>‹#›</a:t>
            </a:fld>
            <a:endParaRPr lang="x-none"/>
          </a:p>
        </p:txBody>
      </p:sp>
    </p:spTree>
    <p:extLst>
      <p:ext uri="{BB962C8B-B14F-4D97-AF65-F5344CB8AC3E}">
        <p14:creationId xmlns:p14="http://schemas.microsoft.com/office/powerpoint/2010/main" val="3533674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8CA34-DFAC-2742-B21B-FC8FD550AD64}"/>
              </a:ext>
            </a:extLst>
          </p:cNvPr>
          <p:cNvSpPr>
            <a:spLocks noGrp="1"/>
          </p:cNvSpPr>
          <p:nvPr>
            <p:ph type="title"/>
          </p:nvPr>
        </p:nvSpPr>
        <p:spPr>
          <a:xfrm>
            <a:off x="1081086" y="329295"/>
            <a:ext cx="9405939" cy="646333"/>
          </a:xfrm>
        </p:spPr>
        <p:txBody>
          <a:bodyPr>
            <a:normAutofit/>
          </a:bodyPr>
          <a:lstStyle>
            <a:lvl1pPr>
              <a:defRPr sz="3600" b="1">
                <a:solidFill>
                  <a:schemeClr val="tx1">
                    <a:lumMod val="65000"/>
                    <a:lumOff val="35000"/>
                  </a:schemeClr>
                </a:solidFill>
                <a:latin typeface="Arial" panose="020B0604020202020204" pitchFamily="34" charset="0"/>
                <a:cs typeface="Arial" panose="020B0604020202020204" pitchFamily="34" charset="0"/>
              </a:defRPr>
            </a:lvl1pPr>
          </a:lstStyle>
          <a:p>
            <a:r>
              <a:rPr lang="en-GB" dirty="0"/>
              <a:t>Click to edit Master title style</a:t>
            </a:r>
            <a:endParaRPr lang="x-none" dirty="0"/>
          </a:p>
        </p:txBody>
      </p:sp>
      <p:sp>
        <p:nvSpPr>
          <p:cNvPr id="3" name="Content Placeholder 2">
            <a:extLst>
              <a:ext uri="{FF2B5EF4-FFF2-40B4-BE49-F238E27FC236}">
                <a16:creationId xmlns:a16="http://schemas.microsoft.com/office/drawing/2014/main" id="{B05B6EFF-54FA-7544-837F-CAC0C0E0D1BB}"/>
              </a:ext>
            </a:extLst>
          </p:cNvPr>
          <p:cNvSpPr>
            <a:spLocks noGrp="1"/>
          </p:cNvSpPr>
          <p:nvPr>
            <p:ph sz="half" idx="1"/>
          </p:nvPr>
        </p:nvSpPr>
        <p:spPr>
          <a:xfrm>
            <a:off x="571499" y="1825625"/>
            <a:ext cx="11307553" cy="4351338"/>
          </a:xfrm>
        </p:spPr>
        <p:txBody>
          <a:bodyPr>
            <a:noAutofit/>
          </a:bodyPr>
          <a:lstStyle>
            <a:lvl1pPr marL="0" indent="0">
              <a:lnSpc>
                <a:spcPct val="120000"/>
              </a:lnSpc>
              <a:buNone/>
              <a:defRPr sz="160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4" name="Content Placeholder 3">
            <a:extLst>
              <a:ext uri="{FF2B5EF4-FFF2-40B4-BE49-F238E27FC236}">
                <a16:creationId xmlns:a16="http://schemas.microsoft.com/office/drawing/2014/main" id="{D5BF1542-22EC-6145-8AC2-8BD2A6CA520E}"/>
              </a:ext>
            </a:extLst>
          </p:cNvPr>
          <p:cNvSpPr>
            <a:spLocks noGrp="1"/>
          </p:cNvSpPr>
          <p:nvPr>
            <p:ph sz="half" idx="2"/>
          </p:nvPr>
        </p:nvSpPr>
        <p:spPr>
          <a:xfrm>
            <a:off x="1081086" y="1065322"/>
            <a:ext cx="8834439" cy="567422"/>
          </a:xfrm>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GB" dirty="0"/>
              <a:t>Click to edit Master text styles</a:t>
            </a:r>
            <a:endParaRPr lang="x-none" dirty="0"/>
          </a:p>
        </p:txBody>
      </p:sp>
      <p:pic>
        <p:nvPicPr>
          <p:cNvPr id="8" name="Picture 7">
            <a:extLst>
              <a:ext uri="{FF2B5EF4-FFF2-40B4-BE49-F238E27FC236}">
                <a16:creationId xmlns:a16="http://schemas.microsoft.com/office/drawing/2014/main" id="{27463805-0B33-A748-83B3-1C1D102FFB56}"/>
              </a:ext>
            </a:extLst>
          </p:cNvPr>
          <p:cNvPicPr>
            <a:picLocks noChangeAspect="1"/>
          </p:cNvPicPr>
          <p:nvPr userDrawn="1"/>
        </p:nvPicPr>
        <p:blipFill>
          <a:blip r:embed="rId2"/>
          <a:stretch>
            <a:fillRect/>
          </a:stretch>
        </p:blipFill>
        <p:spPr>
          <a:xfrm>
            <a:off x="0" y="0"/>
            <a:ext cx="1551969" cy="1543050"/>
          </a:xfrm>
          <a:prstGeom prst="rect">
            <a:avLst/>
          </a:prstGeom>
        </p:spPr>
      </p:pic>
      <p:sp>
        <p:nvSpPr>
          <p:cNvPr id="11" name="Slide Number Placeholder 5">
            <a:extLst>
              <a:ext uri="{FF2B5EF4-FFF2-40B4-BE49-F238E27FC236}">
                <a16:creationId xmlns:a16="http://schemas.microsoft.com/office/drawing/2014/main" id="{58CA2D68-39DD-894D-8B49-C6D879DDE203}"/>
              </a:ext>
            </a:extLst>
          </p:cNvPr>
          <p:cNvSpPr>
            <a:spLocks noGrp="1"/>
          </p:cNvSpPr>
          <p:nvPr>
            <p:ph type="sldNum" sz="quarter" idx="12"/>
          </p:nvPr>
        </p:nvSpPr>
        <p:spPr>
          <a:xfrm>
            <a:off x="9239250" y="6459538"/>
            <a:ext cx="2743200" cy="365125"/>
          </a:xfr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stStyle>
          <a:p>
            <a:fld id="{86ADFEB9-F96B-CE45-BE50-33C056CDB7F1}" type="slidenum">
              <a:rPr lang="x-none" smtClean="0"/>
              <a:pPr/>
              <a:t>‹#›</a:t>
            </a:fld>
            <a:endParaRPr lang="x-none" dirty="0"/>
          </a:p>
        </p:txBody>
      </p:sp>
    </p:spTree>
    <p:extLst>
      <p:ext uri="{BB962C8B-B14F-4D97-AF65-F5344CB8AC3E}">
        <p14:creationId xmlns:p14="http://schemas.microsoft.com/office/powerpoint/2010/main" val="3822895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2D51E-E542-424F-A970-01B35559A334}"/>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7476E6FD-3913-234E-BB90-0CAE57326D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30F4157-4AC0-AB42-ABA1-7C0495934BC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id="{3A7966ED-4992-E346-BBD5-18FFE59EF4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903AAEB-D7A9-6E45-BF86-7325B774F90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id="{EB3B5D22-2F9B-D74A-87C4-C193D364FF21}"/>
              </a:ext>
            </a:extLst>
          </p:cNvPr>
          <p:cNvSpPr>
            <a:spLocks noGrp="1"/>
          </p:cNvSpPr>
          <p:nvPr>
            <p:ph type="dt" sz="half" idx="10"/>
          </p:nvPr>
        </p:nvSpPr>
        <p:spPr/>
        <p:txBody>
          <a:bodyPr/>
          <a:lstStyle/>
          <a:p>
            <a:fld id="{FC59BB02-575F-2A4C-B5EF-573C73E99F3C}" type="datetime1">
              <a:rPr lang="en-US" smtClean="0"/>
              <a:pPr/>
              <a:t>5/20/2021</a:t>
            </a:fld>
            <a:endParaRPr lang="x-none"/>
          </a:p>
        </p:txBody>
      </p:sp>
      <p:sp>
        <p:nvSpPr>
          <p:cNvPr id="8" name="Footer Placeholder 7">
            <a:extLst>
              <a:ext uri="{FF2B5EF4-FFF2-40B4-BE49-F238E27FC236}">
                <a16:creationId xmlns:a16="http://schemas.microsoft.com/office/drawing/2014/main" id="{2B824ADA-CC5A-194A-9D69-AEDD41C4F16D}"/>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4D1725F7-0FCA-C74F-92BC-A2EEC92114FF}"/>
              </a:ext>
            </a:extLst>
          </p:cNvPr>
          <p:cNvSpPr>
            <a:spLocks noGrp="1"/>
          </p:cNvSpPr>
          <p:nvPr>
            <p:ph type="sldNum" sz="quarter" idx="12"/>
          </p:nvPr>
        </p:nvSpPr>
        <p:spPr/>
        <p:txBody>
          <a:bodyPr/>
          <a:lstStyle/>
          <a:p>
            <a:fld id="{86ADFEB9-F96B-CE45-BE50-33C056CDB7F1}" type="slidenum">
              <a:rPr lang="x-none" smtClean="0"/>
              <a:pPr/>
              <a:t>‹#›</a:t>
            </a:fld>
            <a:endParaRPr lang="x-none"/>
          </a:p>
        </p:txBody>
      </p:sp>
    </p:spTree>
    <p:extLst>
      <p:ext uri="{BB962C8B-B14F-4D97-AF65-F5344CB8AC3E}">
        <p14:creationId xmlns:p14="http://schemas.microsoft.com/office/powerpoint/2010/main" val="1856790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C0EE4-7403-BB4E-A3BD-A3C5CD5DE769}"/>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id="{11BA640E-8032-0243-83B0-7DE2171BDDB5}"/>
              </a:ext>
            </a:extLst>
          </p:cNvPr>
          <p:cNvSpPr>
            <a:spLocks noGrp="1"/>
          </p:cNvSpPr>
          <p:nvPr>
            <p:ph type="dt" sz="half" idx="10"/>
          </p:nvPr>
        </p:nvSpPr>
        <p:spPr/>
        <p:txBody>
          <a:bodyPr/>
          <a:lstStyle/>
          <a:p>
            <a:fld id="{7D508033-AEEE-E946-A8D6-702D9CC9A45C}" type="datetime1">
              <a:rPr lang="en-US" smtClean="0"/>
              <a:pPr/>
              <a:t>5/20/2021</a:t>
            </a:fld>
            <a:endParaRPr lang="x-none"/>
          </a:p>
        </p:txBody>
      </p:sp>
      <p:sp>
        <p:nvSpPr>
          <p:cNvPr id="4" name="Footer Placeholder 3">
            <a:extLst>
              <a:ext uri="{FF2B5EF4-FFF2-40B4-BE49-F238E27FC236}">
                <a16:creationId xmlns:a16="http://schemas.microsoft.com/office/drawing/2014/main" id="{984B49E4-1AEF-094F-91F0-BAD426C741DB}"/>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B1D0AB3B-65E1-D947-937A-5524B0347933}"/>
              </a:ext>
            </a:extLst>
          </p:cNvPr>
          <p:cNvSpPr>
            <a:spLocks noGrp="1"/>
          </p:cNvSpPr>
          <p:nvPr>
            <p:ph type="sldNum" sz="quarter" idx="12"/>
          </p:nvPr>
        </p:nvSpPr>
        <p:spPr/>
        <p:txBody>
          <a:bodyPr/>
          <a:lstStyle/>
          <a:p>
            <a:fld id="{86ADFEB9-F96B-CE45-BE50-33C056CDB7F1}" type="slidenum">
              <a:rPr lang="x-none" smtClean="0"/>
              <a:pPr/>
              <a:t>‹#›</a:t>
            </a:fld>
            <a:endParaRPr lang="x-none"/>
          </a:p>
        </p:txBody>
      </p:sp>
    </p:spTree>
    <p:extLst>
      <p:ext uri="{BB962C8B-B14F-4D97-AF65-F5344CB8AC3E}">
        <p14:creationId xmlns:p14="http://schemas.microsoft.com/office/powerpoint/2010/main" val="4157880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C4BCE7-88F9-404E-9C58-EFBF791EA1AA}"/>
              </a:ext>
            </a:extLst>
          </p:cNvPr>
          <p:cNvSpPr>
            <a:spLocks noGrp="1"/>
          </p:cNvSpPr>
          <p:nvPr>
            <p:ph type="dt" sz="half" idx="10"/>
          </p:nvPr>
        </p:nvSpPr>
        <p:spPr/>
        <p:txBody>
          <a:bodyPr/>
          <a:lstStyle/>
          <a:p>
            <a:fld id="{E7ABEB39-6A29-A541-9FC5-76448ACCBE80}" type="datetime1">
              <a:rPr lang="en-US" smtClean="0"/>
              <a:pPr/>
              <a:t>5/20/2021</a:t>
            </a:fld>
            <a:endParaRPr lang="x-none"/>
          </a:p>
        </p:txBody>
      </p:sp>
      <p:sp>
        <p:nvSpPr>
          <p:cNvPr id="3" name="Footer Placeholder 2">
            <a:extLst>
              <a:ext uri="{FF2B5EF4-FFF2-40B4-BE49-F238E27FC236}">
                <a16:creationId xmlns:a16="http://schemas.microsoft.com/office/drawing/2014/main" id="{F9451FF8-7056-F943-82BB-004BEC12ACAF}"/>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B818156E-2016-8145-8FA1-4EEBDA0034DF}"/>
              </a:ext>
            </a:extLst>
          </p:cNvPr>
          <p:cNvSpPr>
            <a:spLocks noGrp="1"/>
          </p:cNvSpPr>
          <p:nvPr>
            <p:ph type="sldNum" sz="quarter" idx="12"/>
          </p:nvPr>
        </p:nvSpPr>
        <p:spPr/>
        <p:txBody>
          <a:bodyPr/>
          <a:lstStyle/>
          <a:p>
            <a:fld id="{86ADFEB9-F96B-CE45-BE50-33C056CDB7F1}" type="slidenum">
              <a:rPr lang="x-none" smtClean="0"/>
              <a:pPr/>
              <a:t>‹#›</a:t>
            </a:fld>
            <a:endParaRPr lang="x-none"/>
          </a:p>
        </p:txBody>
      </p:sp>
    </p:spTree>
    <p:extLst>
      <p:ext uri="{BB962C8B-B14F-4D97-AF65-F5344CB8AC3E}">
        <p14:creationId xmlns:p14="http://schemas.microsoft.com/office/powerpoint/2010/main" val="258809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D6F45-4D89-C646-8140-08E7A8353BD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id="{017E72A5-FCB4-4F4A-B219-9DED2286AE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id="{722D72EC-116C-0E45-A614-BC96C43F50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CF6FA30-1597-DE43-8F34-A4CDE8F853FE}"/>
              </a:ext>
            </a:extLst>
          </p:cNvPr>
          <p:cNvSpPr>
            <a:spLocks noGrp="1"/>
          </p:cNvSpPr>
          <p:nvPr>
            <p:ph type="dt" sz="half" idx="10"/>
          </p:nvPr>
        </p:nvSpPr>
        <p:spPr/>
        <p:txBody>
          <a:bodyPr/>
          <a:lstStyle/>
          <a:p>
            <a:fld id="{787A05BE-0C68-3742-84C0-2C8AF936764C}" type="datetime1">
              <a:rPr lang="en-US" smtClean="0"/>
              <a:pPr/>
              <a:t>5/20/2021</a:t>
            </a:fld>
            <a:endParaRPr lang="x-none"/>
          </a:p>
        </p:txBody>
      </p:sp>
      <p:sp>
        <p:nvSpPr>
          <p:cNvPr id="6" name="Footer Placeholder 5">
            <a:extLst>
              <a:ext uri="{FF2B5EF4-FFF2-40B4-BE49-F238E27FC236}">
                <a16:creationId xmlns:a16="http://schemas.microsoft.com/office/drawing/2014/main" id="{9F8CCE9C-FB5C-4144-B2C1-F65BAA18935A}"/>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8CB7CF80-B63A-7044-9930-9349CF224529}"/>
              </a:ext>
            </a:extLst>
          </p:cNvPr>
          <p:cNvSpPr>
            <a:spLocks noGrp="1"/>
          </p:cNvSpPr>
          <p:nvPr>
            <p:ph type="sldNum" sz="quarter" idx="12"/>
          </p:nvPr>
        </p:nvSpPr>
        <p:spPr/>
        <p:txBody>
          <a:bodyPr/>
          <a:lstStyle/>
          <a:p>
            <a:fld id="{86ADFEB9-F96B-CE45-BE50-33C056CDB7F1}" type="slidenum">
              <a:rPr lang="x-none" smtClean="0"/>
              <a:pPr/>
              <a:t>‹#›</a:t>
            </a:fld>
            <a:endParaRPr lang="x-none"/>
          </a:p>
        </p:txBody>
      </p:sp>
    </p:spTree>
    <p:extLst>
      <p:ext uri="{BB962C8B-B14F-4D97-AF65-F5344CB8AC3E}">
        <p14:creationId xmlns:p14="http://schemas.microsoft.com/office/powerpoint/2010/main" val="116395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E727BD-EA72-E84A-8D9E-75B4E54771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BF371B94-9191-8B4F-9E9E-679F385FCE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7F591C4E-5776-FA4A-9946-F4D4966D4E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0AA6D-83EF-0D43-8050-B17CA1CDB87E}" type="datetime1">
              <a:rPr lang="en-US" smtClean="0"/>
              <a:pPr/>
              <a:t>5/20/2021</a:t>
            </a:fld>
            <a:endParaRPr lang="x-none"/>
          </a:p>
        </p:txBody>
      </p:sp>
      <p:sp>
        <p:nvSpPr>
          <p:cNvPr id="5" name="Footer Placeholder 4">
            <a:extLst>
              <a:ext uri="{FF2B5EF4-FFF2-40B4-BE49-F238E27FC236}">
                <a16:creationId xmlns:a16="http://schemas.microsoft.com/office/drawing/2014/main" id="{79AEC5D1-69BC-A343-B035-F24B47CB28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1C2B83A1-5E49-064E-A824-1123F4E76A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DFEB9-F96B-CE45-BE50-33C056CDB7F1}" type="slidenum">
              <a:rPr lang="x-none" smtClean="0"/>
              <a:pPr/>
              <a:t>‹#›</a:t>
            </a:fld>
            <a:endParaRPr lang="x-none"/>
          </a:p>
        </p:txBody>
      </p:sp>
      <p:pic>
        <p:nvPicPr>
          <p:cNvPr id="7" name="Picture 2">
            <a:extLst>
              <a:ext uri="{FF2B5EF4-FFF2-40B4-BE49-F238E27FC236}">
                <a16:creationId xmlns:a16="http://schemas.microsoft.com/office/drawing/2014/main" id="{25C3BFAB-261F-DD4F-A9B3-BEBFC3F6FFCD}"/>
              </a:ext>
            </a:extLst>
          </p:cNvPr>
          <p:cNvPicPr>
            <a:picLocks noChangeAspect="1"/>
          </p:cNvPicPr>
          <p:nvPr userDrawn="1"/>
        </p:nvPicPr>
        <p:blipFill>
          <a:blip r:embed="rId16"/>
          <a:stretch>
            <a:fillRect/>
          </a:stretch>
        </p:blipFill>
        <p:spPr>
          <a:xfrm>
            <a:off x="10108011" y="230188"/>
            <a:ext cx="1122477" cy="504643"/>
          </a:xfrm>
          <a:prstGeom prst="rect">
            <a:avLst/>
          </a:prstGeom>
        </p:spPr>
      </p:pic>
      <p:pic>
        <p:nvPicPr>
          <p:cNvPr id="8" name="Εικόνα 9">
            <a:extLst>
              <a:ext uri="{FF2B5EF4-FFF2-40B4-BE49-F238E27FC236}">
                <a16:creationId xmlns:a16="http://schemas.microsoft.com/office/drawing/2014/main" id="{0ABF1601-6B03-4240-8885-91D417246C8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1292144" y="9654"/>
            <a:ext cx="899856" cy="899856"/>
          </a:xfrm>
          <a:prstGeom prst="rect">
            <a:avLst/>
          </a:prstGeom>
        </p:spPr>
      </p:pic>
    </p:spTree>
    <p:extLst>
      <p:ext uri="{BB962C8B-B14F-4D97-AF65-F5344CB8AC3E}">
        <p14:creationId xmlns:p14="http://schemas.microsoft.com/office/powerpoint/2010/main" val="1489867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7DEB7CE-A99F-A14F-8759-7C4017549B8A}"/>
              </a:ext>
            </a:extLst>
          </p:cNvPr>
          <p:cNvSpPr>
            <a:spLocks noGrp="1"/>
          </p:cNvSpPr>
          <p:nvPr>
            <p:ph type="title"/>
          </p:nvPr>
        </p:nvSpPr>
        <p:spPr/>
        <p:txBody>
          <a:bodyPr>
            <a:noAutofit/>
          </a:bodyPr>
          <a:lstStyle/>
          <a:p>
            <a:pPr marL="144145">
              <a:lnSpc>
                <a:spcPct val="110000"/>
              </a:lnSpc>
              <a:spcBef>
                <a:spcPts val="0"/>
              </a:spcBef>
              <a:buClr>
                <a:srgbClr val="EAAE1D"/>
              </a:buClr>
              <a:buSzPts val="1330"/>
            </a:pPr>
            <a:r>
              <a:rPr lang="el-GR" dirty="0">
                <a:sym typeface="Calibri"/>
                <a:hlinkClick r:id="rId2" action="ppaction://hlinksldjump"/>
              </a:rPr>
              <a:t>Παραλαβή Εγγράφων </a:t>
            </a:r>
            <a:endParaRPr lang="el-GR" dirty="0">
              <a:sym typeface="Calibri"/>
            </a:endParaRPr>
          </a:p>
        </p:txBody>
      </p:sp>
      <p:pic>
        <p:nvPicPr>
          <p:cNvPr id="5" name="Picture 4">
            <a:extLst>
              <a:ext uri="{FF2B5EF4-FFF2-40B4-BE49-F238E27FC236}">
                <a16:creationId xmlns:a16="http://schemas.microsoft.com/office/drawing/2014/main" id="{C5E47B7E-F490-BC4F-9E46-439367396C84}"/>
              </a:ext>
            </a:extLst>
          </p:cNvPr>
          <p:cNvPicPr>
            <a:picLocks noChangeAspect="1"/>
          </p:cNvPicPr>
          <p:nvPr/>
        </p:nvPicPr>
        <p:blipFill>
          <a:blip r:embed="rId3"/>
          <a:stretch>
            <a:fillRect/>
          </a:stretch>
        </p:blipFill>
        <p:spPr>
          <a:xfrm>
            <a:off x="0" y="11558"/>
            <a:ext cx="1551969" cy="1543050"/>
          </a:xfrm>
          <a:prstGeom prst="rect">
            <a:avLst/>
          </a:prstGeom>
        </p:spPr>
      </p:pic>
      <p:sp>
        <p:nvSpPr>
          <p:cNvPr id="7" name="Slide Number Placeholder 6">
            <a:extLst>
              <a:ext uri="{FF2B5EF4-FFF2-40B4-BE49-F238E27FC236}">
                <a16:creationId xmlns:a16="http://schemas.microsoft.com/office/drawing/2014/main" id="{FFCF8132-001E-2B47-9DBD-BF3E1F0E2E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DFEB9-F96B-CE45-BE50-33C056CDB7F1}" type="slidenum">
              <a:rPr kumimoji="0" lang="x-none"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x-none"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6" name="Content Placeholder 12">
            <a:extLst>
              <a:ext uri="{FF2B5EF4-FFF2-40B4-BE49-F238E27FC236}">
                <a16:creationId xmlns:a16="http://schemas.microsoft.com/office/drawing/2014/main" id="{CB438AC3-CEFB-9B4A-BC2E-6521C8093985}"/>
              </a:ext>
            </a:extLst>
          </p:cNvPr>
          <p:cNvSpPr txBox="1">
            <a:spLocks/>
          </p:cNvSpPr>
          <p:nvPr/>
        </p:nvSpPr>
        <p:spPr>
          <a:xfrm>
            <a:off x="1229132" y="1068198"/>
            <a:ext cx="8834439" cy="567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1000"/>
              </a:spcBef>
              <a:spcAft>
                <a:spcPts val="0"/>
              </a:spcAft>
              <a:buClr>
                <a:srgbClr val="EAAE1D"/>
              </a:buClr>
              <a:buSzPts val="1330"/>
              <a:buFont typeface="Arial" panose="020B0604020202020204" pitchFamily="34" charset="0"/>
              <a:buNone/>
              <a:tabLst/>
              <a:defRPr/>
            </a:pPr>
            <a:endPar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endParaRPr>
          </a:p>
        </p:txBody>
      </p:sp>
      <p:sp>
        <p:nvSpPr>
          <p:cNvPr id="33" name="Content Placeholder 16">
            <a:extLst>
              <a:ext uri="{FF2B5EF4-FFF2-40B4-BE49-F238E27FC236}">
                <a16:creationId xmlns:a16="http://schemas.microsoft.com/office/drawing/2014/main" id="{0F4332DD-A0C7-A546-874C-C6B3E52F264F}"/>
              </a:ext>
            </a:extLst>
          </p:cNvPr>
          <p:cNvSpPr txBox="1">
            <a:spLocks/>
          </p:cNvSpPr>
          <p:nvPr/>
        </p:nvSpPr>
        <p:spPr>
          <a:xfrm>
            <a:off x="6587745" y="1777045"/>
            <a:ext cx="4694967" cy="4672917"/>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Το αμέσως επόμενο κομβικό σημείο στην διαδικασία της αποστολής των εγγράφων, είναι η </a:t>
            </a: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παραλαβή</a:t>
            </a: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και </a:t>
            </a: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αποθήκευση</a:t>
            </a: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των ψηφιακά υπογεγραμμένων εγγράφων από άλλους φορείς.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Η παραλαβή των εγγράφων πραγματοποιείται αυτόματα και άμεσα στην εφαρμογή, ενώ αυτά αποθηκεύονται στη βιβλιοθήκη εισερχόμενα. Παράλληλα, δημιουργείται μια νέα ειδοποίησή στη λίστα </a:t>
            </a: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«Νέες Ειδοποιήσεις» </a:t>
            </a: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έτσι ώστε ο χρήστης να γνωρίζει ότι παραλήφθηκε ένα νέο έγγραφο-φάκελος.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Τα εισερχόμενα έγγραφα μπορούν να τα δουν μόνο οι χρήστες που ανήκουν στην </a:t>
            </a: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«Γραμματεία» </a:t>
            </a: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και οι </a:t>
            </a: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«Προϊστάμενοι». </a:t>
            </a: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Οι απλοί χρήστες δεν έχουν την δυνατότητα αυτή. </a:t>
            </a:r>
          </a:p>
        </p:txBody>
      </p:sp>
      <p:sp>
        <p:nvSpPr>
          <p:cNvPr id="8" name="Content Placeholder 12">
            <a:extLst>
              <a:ext uri="{FF2B5EF4-FFF2-40B4-BE49-F238E27FC236}">
                <a16:creationId xmlns:a16="http://schemas.microsoft.com/office/drawing/2014/main" id="{CB438AC3-CEFB-9B4A-BC2E-6521C8093985}"/>
              </a:ext>
            </a:extLst>
          </p:cNvPr>
          <p:cNvSpPr txBox="1">
            <a:spLocks/>
          </p:cNvSpPr>
          <p:nvPr/>
        </p:nvSpPr>
        <p:spPr>
          <a:xfrm>
            <a:off x="1115915" y="1068198"/>
            <a:ext cx="8834439" cy="567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1000"/>
              </a:spcBef>
              <a:spcAft>
                <a:spcPts val="0"/>
              </a:spcAft>
              <a:buClr>
                <a:srgbClr val="EAAE1D"/>
              </a:buClr>
              <a:buSzPts val="1330"/>
              <a:buFont typeface="Arial" panose="020B0604020202020204" pitchFamily="34" charset="0"/>
              <a:buNone/>
              <a:tabLst/>
              <a:defRPr/>
            </a:pPr>
            <a:r>
              <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hlinkClick r:id="rId2" action="ppaction://hlinksldjump"/>
              </a:rPr>
              <a:t>Εισαγωγή</a:t>
            </a:r>
            <a:endPar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endParaRPr>
          </a:p>
          <a:p>
            <a:pPr marL="0" marR="0" lvl="1" indent="0" algn="l" defTabSz="914400" rtl="0" eaLnBrk="1" fontAlgn="auto" latinLnBrk="0" hangingPunct="1">
              <a:lnSpc>
                <a:spcPct val="90000"/>
              </a:lnSpc>
              <a:spcBef>
                <a:spcPts val="1000"/>
              </a:spcBef>
              <a:spcAft>
                <a:spcPts val="0"/>
              </a:spcAft>
              <a:buClr>
                <a:srgbClr val="EAAE1D"/>
              </a:buClr>
              <a:buSzPts val="1330"/>
              <a:buFont typeface="Arial" panose="020B0604020202020204" pitchFamily="34" charset="0"/>
              <a:buNone/>
              <a:tabLst/>
              <a:defRPr/>
            </a:pPr>
            <a:endPar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endParaRPr>
          </a:p>
        </p:txBody>
      </p:sp>
      <p:pic>
        <p:nvPicPr>
          <p:cNvPr id="12" name="Εικόνα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132" y="1675277"/>
            <a:ext cx="3888763" cy="3888763"/>
          </a:xfrm>
          <a:prstGeom prst="rect">
            <a:avLst/>
          </a:prstGeom>
          <a:ln>
            <a:solidFill>
              <a:schemeClr val="bg1"/>
            </a:solidFill>
          </a:ln>
        </p:spPr>
      </p:pic>
      <p:pic>
        <p:nvPicPr>
          <p:cNvPr id="4" name="Εικόνα 3"/>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3782099" y="3842096"/>
            <a:ext cx="2556787" cy="2566411"/>
          </a:xfrm>
          <a:prstGeom prst="rect">
            <a:avLst/>
          </a:prstGeom>
        </p:spPr>
      </p:pic>
    </p:spTree>
    <p:extLst>
      <p:ext uri="{BB962C8B-B14F-4D97-AF65-F5344CB8AC3E}">
        <p14:creationId xmlns:p14="http://schemas.microsoft.com/office/powerpoint/2010/main" val="1849341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7DEB7CE-A99F-A14F-8759-7C4017549B8A}"/>
              </a:ext>
            </a:extLst>
          </p:cNvPr>
          <p:cNvSpPr>
            <a:spLocks noGrp="1"/>
          </p:cNvSpPr>
          <p:nvPr>
            <p:ph type="title"/>
          </p:nvPr>
        </p:nvSpPr>
        <p:spPr/>
        <p:txBody>
          <a:bodyPr>
            <a:noAutofit/>
          </a:bodyPr>
          <a:lstStyle/>
          <a:p>
            <a:pPr marL="144145">
              <a:lnSpc>
                <a:spcPct val="110000"/>
              </a:lnSpc>
              <a:spcBef>
                <a:spcPts val="0"/>
              </a:spcBef>
              <a:buClr>
                <a:srgbClr val="EAAE1D"/>
              </a:buClr>
              <a:buSzPts val="1330"/>
            </a:pPr>
            <a:r>
              <a:rPr lang="el-GR" dirty="0">
                <a:sym typeface="Calibri"/>
                <a:hlinkClick r:id="rId2" action="ppaction://hlinksldjump"/>
              </a:rPr>
              <a:t>Βιβλιοθήκη εισερχόμενων</a:t>
            </a:r>
            <a:endParaRPr lang="el-GR" dirty="0">
              <a:sym typeface="Calibri"/>
            </a:endParaRPr>
          </a:p>
        </p:txBody>
      </p:sp>
      <p:pic>
        <p:nvPicPr>
          <p:cNvPr id="5" name="Picture 4">
            <a:extLst>
              <a:ext uri="{FF2B5EF4-FFF2-40B4-BE49-F238E27FC236}">
                <a16:creationId xmlns:a16="http://schemas.microsoft.com/office/drawing/2014/main" id="{C5E47B7E-F490-BC4F-9E46-439367396C84}"/>
              </a:ext>
            </a:extLst>
          </p:cNvPr>
          <p:cNvPicPr>
            <a:picLocks noChangeAspect="1"/>
          </p:cNvPicPr>
          <p:nvPr/>
        </p:nvPicPr>
        <p:blipFill>
          <a:blip r:embed="rId3"/>
          <a:stretch>
            <a:fillRect/>
          </a:stretch>
        </p:blipFill>
        <p:spPr>
          <a:xfrm>
            <a:off x="0" y="11558"/>
            <a:ext cx="1551969" cy="1543050"/>
          </a:xfrm>
          <a:prstGeom prst="rect">
            <a:avLst/>
          </a:prstGeom>
        </p:spPr>
      </p:pic>
      <p:sp>
        <p:nvSpPr>
          <p:cNvPr id="7" name="Slide Number Placeholder 6">
            <a:extLst>
              <a:ext uri="{FF2B5EF4-FFF2-40B4-BE49-F238E27FC236}">
                <a16:creationId xmlns:a16="http://schemas.microsoft.com/office/drawing/2014/main" id="{FFCF8132-001E-2B47-9DBD-BF3E1F0E2E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DFEB9-F96B-CE45-BE50-33C056CDB7F1}" type="slidenum">
              <a:rPr kumimoji="0" lang="x-none"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x-none"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6" name="Content Placeholder 12">
            <a:extLst>
              <a:ext uri="{FF2B5EF4-FFF2-40B4-BE49-F238E27FC236}">
                <a16:creationId xmlns:a16="http://schemas.microsoft.com/office/drawing/2014/main" id="{CB438AC3-CEFB-9B4A-BC2E-6521C8093985}"/>
              </a:ext>
            </a:extLst>
          </p:cNvPr>
          <p:cNvSpPr txBox="1">
            <a:spLocks/>
          </p:cNvSpPr>
          <p:nvPr/>
        </p:nvSpPr>
        <p:spPr>
          <a:xfrm>
            <a:off x="1229132" y="1068198"/>
            <a:ext cx="8834439" cy="567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1000"/>
              </a:spcBef>
              <a:spcAft>
                <a:spcPts val="0"/>
              </a:spcAft>
              <a:buClr>
                <a:srgbClr val="EAAE1D"/>
              </a:buClr>
              <a:buSzPts val="1330"/>
              <a:buFont typeface="Arial" panose="020B0604020202020204" pitchFamily="34" charset="0"/>
              <a:buNone/>
              <a:tabLst/>
              <a:defRPr/>
            </a:pPr>
            <a:endPar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endParaRPr>
          </a:p>
        </p:txBody>
      </p:sp>
      <p:sp>
        <p:nvSpPr>
          <p:cNvPr id="33" name="Content Placeholder 16">
            <a:extLst>
              <a:ext uri="{FF2B5EF4-FFF2-40B4-BE49-F238E27FC236}">
                <a16:creationId xmlns:a16="http://schemas.microsoft.com/office/drawing/2014/main" id="{0F4332DD-A0C7-A546-874C-C6B3E52F264F}"/>
              </a:ext>
            </a:extLst>
          </p:cNvPr>
          <p:cNvSpPr txBox="1">
            <a:spLocks/>
          </p:cNvSpPr>
          <p:nvPr/>
        </p:nvSpPr>
        <p:spPr>
          <a:xfrm>
            <a:off x="6463862" y="2611120"/>
            <a:ext cx="4602407" cy="2725355"/>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Στη βιβλιοθήκη </a:t>
            </a: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«Εισερχόμενα»</a:t>
            </a: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ο χρήστης βλέπει τη λίστα με τους εισερχόμενους ηλεκτρονικούς φακέλους. Στη λίστα αυτή</a:t>
            </a: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t>
            </a: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φαίνεται  το όνομα του φακέλου, ο αριθμός πρωτοκόλλου που έχει πάρει από το ΣΔΔΔ, ο αριθμός πρωτοκόλλου του ΣΗΔΕΦ</a:t>
            </a: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του τρίτου φορέα, η ημερομηνία που εισήλθε το έγγραφο και ο φορέας από όπου στάλθηκε το έγγραφο.</a:t>
            </a:r>
          </a:p>
        </p:txBody>
      </p:sp>
      <p:sp>
        <p:nvSpPr>
          <p:cNvPr id="8" name="Content Placeholder 12">
            <a:extLst>
              <a:ext uri="{FF2B5EF4-FFF2-40B4-BE49-F238E27FC236}">
                <a16:creationId xmlns:a16="http://schemas.microsoft.com/office/drawing/2014/main" id="{CB438AC3-CEFB-9B4A-BC2E-6521C8093985}"/>
              </a:ext>
            </a:extLst>
          </p:cNvPr>
          <p:cNvSpPr txBox="1">
            <a:spLocks/>
          </p:cNvSpPr>
          <p:nvPr/>
        </p:nvSpPr>
        <p:spPr>
          <a:xfrm>
            <a:off x="1115915" y="1068198"/>
            <a:ext cx="8834439" cy="567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1000"/>
              </a:spcBef>
              <a:spcAft>
                <a:spcPts val="0"/>
              </a:spcAft>
              <a:buClr>
                <a:srgbClr val="EAAE1D"/>
              </a:buClr>
              <a:buSzPts val="1330"/>
              <a:buFont typeface="Arial" panose="020B0604020202020204" pitchFamily="34" charset="0"/>
              <a:buNone/>
              <a:tabLst/>
              <a:defRPr/>
            </a:pPr>
            <a:r>
              <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hlinkClick r:id="rId2" action="ppaction://hlinksldjump"/>
              </a:rPr>
              <a:t>Εισαγωγή</a:t>
            </a:r>
            <a:endPar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endParaRPr>
          </a:p>
          <a:p>
            <a:pPr marL="0" marR="0" lvl="1" indent="0" algn="l" defTabSz="914400" rtl="0" eaLnBrk="1" fontAlgn="auto" latinLnBrk="0" hangingPunct="1">
              <a:lnSpc>
                <a:spcPct val="90000"/>
              </a:lnSpc>
              <a:spcBef>
                <a:spcPts val="1000"/>
              </a:spcBef>
              <a:spcAft>
                <a:spcPts val="0"/>
              </a:spcAft>
              <a:buClr>
                <a:srgbClr val="EAAE1D"/>
              </a:buClr>
              <a:buSzPts val="1330"/>
              <a:buFont typeface="Arial" panose="020B0604020202020204" pitchFamily="34" charset="0"/>
              <a:buNone/>
              <a:tabLst/>
              <a:defRPr/>
            </a:pPr>
            <a:endPar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endParaRPr>
          </a:p>
        </p:txBody>
      </p:sp>
      <p:pic>
        <p:nvPicPr>
          <p:cNvPr id="3" name="Εικόνα 2"/>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551969" y="2022516"/>
            <a:ext cx="4573953" cy="3237742"/>
          </a:xfrm>
          <a:prstGeom prst="rect">
            <a:avLst/>
          </a:prstGeom>
        </p:spPr>
      </p:pic>
    </p:spTree>
    <p:extLst>
      <p:ext uri="{BB962C8B-B14F-4D97-AF65-F5344CB8AC3E}">
        <p14:creationId xmlns:p14="http://schemas.microsoft.com/office/powerpoint/2010/main" val="3200726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7DEB7CE-A99F-A14F-8759-7C4017549B8A}"/>
              </a:ext>
            </a:extLst>
          </p:cNvPr>
          <p:cNvSpPr>
            <a:spLocks noGrp="1"/>
          </p:cNvSpPr>
          <p:nvPr>
            <p:ph type="title"/>
          </p:nvPr>
        </p:nvSpPr>
        <p:spPr/>
        <p:txBody>
          <a:bodyPr>
            <a:noAutofit/>
          </a:bodyPr>
          <a:lstStyle/>
          <a:p>
            <a:pPr marL="144145">
              <a:lnSpc>
                <a:spcPct val="110000"/>
              </a:lnSpc>
              <a:spcBef>
                <a:spcPts val="0"/>
              </a:spcBef>
              <a:buClr>
                <a:srgbClr val="EAAE1D"/>
              </a:buClr>
              <a:buSzPts val="1330"/>
            </a:pPr>
            <a:r>
              <a:rPr lang="el-GR" dirty="0">
                <a:sym typeface="Calibri"/>
                <a:hlinkClick r:id="rId2" action="ppaction://hlinksldjump"/>
              </a:rPr>
              <a:t>Βιβλιοθήκη εισερχόμενων</a:t>
            </a:r>
            <a:endParaRPr lang="el-GR" dirty="0">
              <a:sym typeface="Calibri"/>
            </a:endParaRPr>
          </a:p>
        </p:txBody>
      </p:sp>
      <p:pic>
        <p:nvPicPr>
          <p:cNvPr id="5" name="Picture 4">
            <a:extLst>
              <a:ext uri="{FF2B5EF4-FFF2-40B4-BE49-F238E27FC236}">
                <a16:creationId xmlns:a16="http://schemas.microsoft.com/office/drawing/2014/main" id="{C5E47B7E-F490-BC4F-9E46-439367396C84}"/>
              </a:ext>
            </a:extLst>
          </p:cNvPr>
          <p:cNvPicPr>
            <a:picLocks noChangeAspect="1"/>
          </p:cNvPicPr>
          <p:nvPr/>
        </p:nvPicPr>
        <p:blipFill>
          <a:blip r:embed="rId3"/>
          <a:stretch>
            <a:fillRect/>
          </a:stretch>
        </p:blipFill>
        <p:spPr>
          <a:xfrm>
            <a:off x="0" y="11558"/>
            <a:ext cx="1551969" cy="1543050"/>
          </a:xfrm>
          <a:prstGeom prst="rect">
            <a:avLst/>
          </a:prstGeom>
        </p:spPr>
      </p:pic>
      <p:sp>
        <p:nvSpPr>
          <p:cNvPr id="7" name="Slide Number Placeholder 6">
            <a:extLst>
              <a:ext uri="{FF2B5EF4-FFF2-40B4-BE49-F238E27FC236}">
                <a16:creationId xmlns:a16="http://schemas.microsoft.com/office/drawing/2014/main" id="{FFCF8132-001E-2B47-9DBD-BF3E1F0E2E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DFEB9-F96B-CE45-BE50-33C056CDB7F1}" type="slidenum">
              <a:rPr kumimoji="0" lang="x-none"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x-none"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6" name="Content Placeholder 12">
            <a:extLst>
              <a:ext uri="{FF2B5EF4-FFF2-40B4-BE49-F238E27FC236}">
                <a16:creationId xmlns:a16="http://schemas.microsoft.com/office/drawing/2014/main" id="{CB438AC3-CEFB-9B4A-BC2E-6521C8093985}"/>
              </a:ext>
            </a:extLst>
          </p:cNvPr>
          <p:cNvSpPr txBox="1">
            <a:spLocks/>
          </p:cNvSpPr>
          <p:nvPr/>
        </p:nvSpPr>
        <p:spPr>
          <a:xfrm>
            <a:off x="1229132" y="1068198"/>
            <a:ext cx="8834439" cy="567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1000"/>
              </a:spcBef>
              <a:spcAft>
                <a:spcPts val="0"/>
              </a:spcAft>
              <a:buClr>
                <a:srgbClr val="EAAE1D"/>
              </a:buClr>
              <a:buSzPts val="1330"/>
              <a:buFont typeface="Arial" panose="020B0604020202020204" pitchFamily="34" charset="0"/>
              <a:buNone/>
              <a:tabLst/>
              <a:defRPr/>
            </a:pPr>
            <a:endPar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endParaRPr>
          </a:p>
        </p:txBody>
      </p:sp>
      <p:sp>
        <p:nvSpPr>
          <p:cNvPr id="8" name="Content Placeholder 12">
            <a:extLst>
              <a:ext uri="{FF2B5EF4-FFF2-40B4-BE49-F238E27FC236}">
                <a16:creationId xmlns:a16="http://schemas.microsoft.com/office/drawing/2014/main" id="{CB438AC3-CEFB-9B4A-BC2E-6521C8093985}"/>
              </a:ext>
            </a:extLst>
          </p:cNvPr>
          <p:cNvSpPr txBox="1">
            <a:spLocks/>
          </p:cNvSpPr>
          <p:nvPr/>
        </p:nvSpPr>
        <p:spPr>
          <a:xfrm>
            <a:off x="1115915" y="1068198"/>
            <a:ext cx="8834439" cy="567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1000"/>
              </a:spcBef>
              <a:spcAft>
                <a:spcPts val="0"/>
              </a:spcAft>
              <a:buClr>
                <a:srgbClr val="EAAE1D"/>
              </a:buClr>
              <a:buSzPts val="1330"/>
              <a:buFont typeface="Arial" panose="020B0604020202020204" pitchFamily="34" charset="0"/>
              <a:buNone/>
              <a:tabLst/>
              <a:defRPr/>
            </a:pPr>
            <a:r>
              <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hlinkClick r:id="rId2" action="ppaction://hlinksldjump"/>
              </a:rPr>
              <a:t>Εισαγωγή</a:t>
            </a:r>
            <a:endPar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endParaRPr>
          </a:p>
          <a:p>
            <a:pPr marL="0" marR="0" lvl="1" indent="0" algn="l" defTabSz="914400" rtl="0" eaLnBrk="1" fontAlgn="auto" latinLnBrk="0" hangingPunct="1">
              <a:lnSpc>
                <a:spcPct val="90000"/>
              </a:lnSpc>
              <a:spcBef>
                <a:spcPts val="1000"/>
              </a:spcBef>
              <a:spcAft>
                <a:spcPts val="0"/>
              </a:spcAft>
              <a:buClr>
                <a:srgbClr val="EAAE1D"/>
              </a:buClr>
              <a:buSzPts val="1330"/>
              <a:buFont typeface="Arial" panose="020B0604020202020204" pitchFamily="34" charset="0"/>
              <a:buNone/>
              <a:tabLst/>
              <a:defRPr/>
            </a:pPr>
            <a:endPar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endParaRPr>
          </a:p>
        </p:txBody>
      </p:sp>
      <p:grpSp>
        <p:nvGrpSpPr>
          <p:cNvPr id="12" name="Ομάδα 11"/>
          <p:cNvGrpSpPr/>
          <p:nvPr/>
        </p:nvGrpSpPr>
        <p:grpSpPr>
          <a:xfrm>
            <a:off x="1219173" y="1504749"/>
            <a:ext cx="7051438" cy="1736292"/>
            <a:chOff x="1219172" y="1504748"/>
            <a:chExt cx="9663358" cy="2483094"/>
          </a:xfrm>
        </p:grpSpPr>
        <p:grpSp>
          <p:nvGrpSpPr>
            <p:cNvPr id="11" name="Ομάδα 10"/>
            <p:cNvGrpSpPr/>
            <p:nvPr/>
          </p:nvGrpSpPr>
          <p:grpSpPr>
            <a:xfrm>
              <a:off x="1229131" y="1504748"/>
              <a:ext cx="9653399" cy="1523587"/>
              <a:chOff x="1229131" y="1504748"/>
              <a:chExt cx="9653399" cy="1523587"/>
            </a:xfrm>
          </p:grpSpPr>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131" y="1504748"/>
                <a:ext cx="9653399" cy="1523587"/>
              </a:xfrm>
              <a:prstGeom prst="rect">
                <a:avLst/>
              </a:prstGeom>
            </p:spPr>
          </p:pic>
          <p:sp>
            <p:nvSpPr>
              <p:cNvPr id="10" name="Ορθογώνιο 9"/>
              <p:cNvSpPr/>
              <p:nvPr/>
            </p:nvSpPr>
            <p:spPr>
              <a:xfrm>
                <a:off x="2802194" y="2694039"/>
                <a:ext cx="6577780" cy="137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3" name="Εικόνα 12"/>
            <p:cNvPicPr>
              <a:picLocks noChangeAspect="1"/>
            </p:cNvPicPr>
            <p:nvPr/>
          </p:nvPicPr>
          <p:blipFill rotWithShape="1">
            <a:blip r:embed="rId5">
              <a:extLst>
                <a:ext uri="{28A0092B-C50C-407E-A947-70E740481C1C}">
                  <a14:useLocalDpi xmlns:a14="http://schemas.microsoft.com/office/drawing/2010/main" val="0"/>
                </a:ext>
              </a:extLst>
            </a:blip>
            <a:srcRect l="82" t="18128" r="87741" b="37138"/>
            <a:stretch/>
          </p:blipFill>
          <p:spPr>
            <a:xfrm>
              <a:off x="1219172" y="2171108"/>
              <a:ext cx="1106157" cy="1816734"/>
            </a:xfrm>
            <a:prstGeom prst="rect">
              <a:avLst/>
            </a:prstGeom>
          </p:spPr>
        </p:pic>
      </p:grpSp>
      <p:pic>
        <p:nvPicPr>
          <p:cNvPr id="4" name="Εικόνα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9130" y="1504748"/>
            <a:ext cx="7044487" cy="3149507"/>
          </a:xfrm>
          <a:prstGeom prst="rect">
            <a:avLst/>
          </a:prstGeom>
        </p:spPr>
      </p:pic>
      <p:sp>
        <p:nvSpPr>
          <p:cNvPr id="16" name="Content Placeholder 16">
            <a:extLst>
              <a:ext uri="{FF2B5EF4-FFF2-40B4-BE49-F238E27FC236}">
                <a16:creationId xmlns:a16="http://schemas.microsoft.com/office/drawing/2014/main" id="{0F4332DD-A0C7-A546-874C-C6B3E52F264F}"/>
              </a:ext>
            </a:extLst>
          </p:cNvPr>
          <p:cNvSpPr txBox="1">
            <a:spLocks/>
          </p:cNvSpPr>
          <p:nvPr/>
        </p:nvSpPr>
        <p:spPr>
          <a:xfrm>
            <a:off x="8283573" y="1310768"/>
            <a:ext cx="3593467" cy="4754752"/>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a:pP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Times New Roman" panose="02020603050405020304" pitchFamily="18" charset="0"/>
              </a:rPr>
              <a:t>Το νέο παράθυρο </a:t>
            </a: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περιλαμβάνει </a:t>
            </a: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τρία τμήματα</a:t>
            </a: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p>
          <a:p>
            <a:pPr marL="342900" marR="0" lvl="0" indent="-342900" algn="l" defTabSz="914400" rtl="0" eaLnBrk="1" fontAlgn="auto" latinLnBrk="0" hangingPunct="1">
              <a:lnSpc>
                <a:spcPct val="120000"/>
              </a:lnSpc>
              <a:spcBef>
                <a:spcPts val="1200"/>
              </a:spcBef>
              <a:spcAft>
                <a:spcPts val="0"/>
              </a:spcAft>
              <a:buClr>
                <a:srgbClr val="ED7D31"/>
              </a:buClr>
              <a:buSzTx/>
              <a:buFont typeface="Symbol" panose="05050102010706020507" pitchFamily="18" charset="2"/>
              <a:buChar char=""/>
              <a:tabLst/>
              <a:defRPr/>
            </a:pP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Times New Roman" panose="02020603050405020304" pitchFamily="18" charset="0"/>
              </a:rPr>
              <a:t>Τα </a:t>
            </a: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Times New Roman" panose="02020603050405020304" pitchFamily="18" charset="0"/>
              </a:rPr>
              <a:t>«μεταδεδομένα» </a:t>
            </a: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Times New Roman" panose="02020603050405020304" pitchFamily="18" charset="0"/>
              </a:rPr>
              <a:t>όλου του ηλεκτρονικού φακέλου, όπως </a:t>
            </a: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τον αποστολέα, τους κοινοποιημένους φορείς κτλ.</a:t>
            </a:r>
            <a:endPar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20000"/>
              </a:lnSpc>
              <a:spcBef>
                <a:spcPts val="1200"/>
              </a:spcBef>
              <a:spcAft>
                <a:spcPts val="0"/>
              </a:spcAft>
              <a:buClr>
                <a:srgbClr val="ED7D31"/>
              </a:buClr>
              <a:buSzTx/>
              <a:buFont typeface="Arial" panose="020B0604020202020204" pitchFamily="34" charset="0"/>
              <a:buChar char="•"/>
              <a:tabLst/>
              <a:defRPr/>
            </a:pP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Τα έγγραφα που περιέχονται στο φάκελο</a:t>
            </a: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με τον χαρακτηρισμό τους ως </a:t>
            </a: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«Εισερχόμενα»</a:t>
            </a: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ή </a:t>
            </a: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«Συνημμένα».</a:t>
            </a:r>
          </a:p>
          <a:p>
            <a:pPr marL="285750" marR="0" lvl="0" indent="-285750" algn="l" defTabSz="914400" rtl="0" eaLnBrk="1" fontAlgn="auto" latinLnBrk="0" hangingPunct="1">
              <a:lnSpc>
                <a:spcPct val="120000"/>
              </a:lnSpc>
              <a:spcBef>
                <a:spcPts val="1200"/>
              </a:spcBef>
              <a:spcAft>
                <a:spcPts val="0"/>
              </a:spcAft>
              <a:buClr>
                <a:srgbClr val="ED7D31"/>
              </a:buClr>
              <a:buSzTx/>
              <a:buFont typeface="Arial" panose="020B0604020202020204" pitchFamily="34" charset="0"/>
              <a:buChar char="•"/>
              <a:tabLst/>
              <a:defRPr/>
            </a:pP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Τη «Γραμμή λειτουργιών» </a:t>
            </a: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με 5 βασικές επιλογές/ ενέργειες: </a:t>
            </a:r>
          </a:p>
          <a:p>
            <a:pPr marL="800100" marR="0" lvl="1" indent="-342900" algn="l" defTabSz="914400" rtl="0" eaLnBrk="1" fontAlgn="auto" latinLnBrk="0" hangingPunct="1">
              <a:lnSpc>
                <a:spcPct val="90000"/>
              </a:lnSpc>
              <a:spcBef>
                <a:spcPts val="1200"/>
              </a:spcBef>
              <a:spcAft>
                <a:spcPts val="0"/>
              </a:spcAft>
              <a:buClr>
                <a:srgbClr val="ED7D31"/>
              </a:buClr>
              <a:buSzTx/>
              <a:buFont typeface="Symbol" panose="05050102010706020507" pitchFamily="18" charset="2"/>
              <a:buChar char=""/>
              <a:tabLst/>
              <a:defRPr/>
            </a:pP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«Απάντηση με νέο Εξερχόμενο»</a:t>
            </a:r>
          </a:p>
          <a:p>
            <a:pPr marL="800100" marR="0" lvl="1" indent="-342900" algn="l" defTabSz="914400" rtl="0" eaLnBrk="1" fontAlgn="auto" latinLnBrk="0" hangingPunct="1">
              <a:lnSpc>
                <a:spcPct val="90000"/>
              </a:lnSpc>
              <a:spcBef>
                <a:spcPts val="1200"/>
              </a:spcBef>
              <a:spcAft>
                <a:spcPts val="0"/>
              </a:spcAft>
              <a:buClr>
                <a:srgbClr val="ED7D31"/>
              </a:buClr>
              <a:buSzTx/>
              <a:buFont typeface="Symbol" panose="05050102010706020507" pitchFamily="18" charset="2"/>
              <a:buChar char=""/>
              <a:tabLst/>
              <a:defRPr/>
            </a:pP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«Ενημέρωση Κατάστασης»</a:t>
            </a:r>
          </a:p>
          <a:p>
            <a:pPr marL="800100" marR="0" lvl="1" indent="-342900" algn="l" defTabSz="914400" rtl="0" eaLnBrk="1" fontAlgn="auto" latinLnBrk="0" hangingPunct="1">
              <a:lnSpc>
                <a:spcPct val="90000"/>
              </a:lnSpc>
              <a:spcBef>
                <a:spcPts val="1200"/>
              </a:spcBef>
              <a:spcAft>
                <a:spcPts val="0"/>
              </a:spcAft>
              <a:buClr>
                <a:srgbClr val="ED7D31"/>
              </a:buClr>
              <a:buSzTx/>
              <a:buFont typeface="Symbol" panose="05050102010706020507" pitchFamily="18" charset="2"/>
              <a:buChar char=""/>
              <a:tabLst/>
              <a:defRPr/>
            </a:pP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«Χρέωση»</a:t>
            </a:r>
          </a:p>
          <a:p>
            <a:pPr marL="800100" marR="0" lvl="1" indent="-342900" algn="l" defTabSz="914400" rtl="0" eaLnBrk="1" fontAlgn="auto" latinLnBrk="0" hangingPunct="1">
              <a:lnSpc>
                <a:spcPct val="90000"/>
              </a:lnSpc>
              <a:spcBef>
                <a:spcPts val="1200"/>
              </a:spcBef>
              <a:spcAft>
                <a:spcPts val="0"/>
              </a:spcAft>
              <a:buClr>
                <a:srgbClr val="ED7D31"/>
              </a:buClr>
              <a:buSzTx/>
              <a:buFont typeface="Symbol" panose="05050102010706020507" pitchFamily="18" charset="2"/>
              <a:buChar char=""/>
              <a:tabLst/>
              <a:defRPr/>
            </a:pP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«Γνωστοποίηση»</a:t>
            </a:r>
          </a:p>
          <a:p>
            <a:pPr marL="800100" marR="0" lvl="1" indent="-342900" algn="l" defTabSz="914400" rtl="0" eaLnBrk="1" fontAlgn="auto" latinLnBrk="0" hangingPunct="1">
              <a:lnSpc>
                <a:spcPct val="90000"/>
              </a:lnSpc>
              <a:spcBef>
                <a:spcPts val="1200"/>
              </a:spcBef>
              <a:spcAft>
                <a:spcPts val="0"/>
              </a:spcAft>
              <a:buClr>
                <a:srgbClr val="ED7D31"/>
              </a:buClr>
              <a:buSzTx/>
              <a:buFont typeface="Symbol" panose="05050102010706020507" pitchFamily="18" charset="2"/>
              <a:buChar char=""/>
              <a:tabLst/>
              <a:defRPr/>
            </a:pP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«Προβολή Εκδόσεων» </a:t>
            </a:r>
          </a:p>
          <a:p>
            <a:pPr marL="342900" marR="0" lvl="0" indent="-342900" algn="l" defTabSz="914400" rtl="0" eaLnBrk="1" fontAlgn="auto" latinLnBrk="0" hangingPunct="1">
              <a:lnSpc>
                <a:spcPct val="120000"/>
              </a:lnSpc>
              <a:spcBef>
                <a:spcPts val="1200"/>
              </a:spcBef>
              <a:spcAft>
                <a:spcPts val="0"/>
              </a:spcAft>
              <a:buClr>
                <a:srgbClr val="ED7D31"/>
              </a:buClr>
              <a:buSzTx/>
              <a:buFont typeface="Symbol" panose="05050102010706020507" pitchFamily="18" charset="2"/>
              <a:buChar char=""/>
              <a:tabLst/>
              <a:defRPr/>
            </a:pPr>
            <a:endParaRPr kumimoji="0" lang="el-GR"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20000"/>
              </a:lnSpc>
              <a:spcBef>
                <a:spcPts val="1200"/>
              </a:spcBef>
              <a:spcAft>
                <a:spcPts val="0"/>
              </a:spcAft>
              <a:buClr>
                <a:srgbClr val="ED7D31"/>
              </a:buClr>
              <a:buSzTx/>
              <a:buFont typeface="Symbol" panose="05050102010706020507" pitchFamily="18" charset="2"/>
              <a:buChar char=""/>
              <a:tabLst/>
              <a:defRPr/>
            </a:pPr>
            <a:endPar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20000"/>
              </a:lnSpc>
              <a:spcBef>
                <a:spcPts val="1200"/>
              </a:spcBef>
              <a:spcAft>
                <a:spcPts val="0"/>
              </a:spcAft>
              <a:buClrTx/>
              <a:buSzTx/>
              <a:buFont typeface="Symbol" panose="05050102010706020507" pitchFamily="18" charset="2"/>
              <a:buChar char=""/>
              <a:tabLst/>
              <a:defRPr/>
            </a:pPr>
            <a:endPar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17" name="TextBox 16"/>
          <p:cNvSpPr txBox="1"/>
          <p:nvPr/>
        </p:nvSpPr>
        <p:spPr>
          <a:xfrm>
            <a:off x="5208383" y="2107914"/>
            <a:ext cx="1491844" cy="1424986"/>
          </a:xfrm>
          <a:prstGeom prst="rect">
            <a:avLst/>
          </a:prstGeom>
          <a:noFill/>
          <a:ln w="571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7"/>
          <p:cNvSpPr txBox="1"/>
          <p:nvPr/>
        </p:nvSpPr>
        <p:spPr>
          <a:xfrm>
            <a:off x="2246017" y="4005194"/>
            <a:ext cx="5983953" cy="625769"/>
          </a:xfrm>
          <a:prstGeom prst="rect">
            <a:avLst/>
          </a:prstGeom>
          <a:noFill/>
          <a:ln w="57150">
            <a:solidFill>
              <a:schemeClr val="accent4">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p:cNvSpPr txBox="1"/>
          <p:nvPr/>
        </p:nvSpPr>
        <p:spPr>
          <a:xfrm flipV="1">
            <a:off x="2246017" y="3607962"/>
            <a:ext cx="5996917" cy="259728"/>
          </a:xfrm>
          <a:prstGeom prst="rect">
            <a:avLst/>
          </a:prstGeom>
          <a:noFill/>
          <a:ln w="57150">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283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fade">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fade">
                                      <p:cBhvr>
                                        <p:cTn id="27" dur="500"/>
                                        <p:tgtEl>
                                          <p:spTgt spid="1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animEffect transition="in" filter="fade">
                                      <p:cBhvr>
                                        <p:cTn id="35" dur="500"/>
                                        <p:tgtEl>
                                          <p:spTgt spid="16">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xEl>
                                              <p:pRg st="5" end="5"/>
                                            </p:txEl>
                                          </p:spTgt>
                                        </p:tgtEl>
                                        <p:attrNameLst>
                                          <p:attrName>style.visibility</p:attrName>
                                        </p:attrNameLst>
                                      </p:cBhvr>
                                      <p:to>
                                        <p:strVal val="visible"/>
                                      </p:to>
                                    </p:set>
                                    <p:animEffect transition="in" filter="fade">
                                      <p:cBhvr>
                                        <p:cTn id="38" dur="500"/>
                                        <p:tgtEl>
                                          <p:spTgt spid="16">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xEl>
                                              <p:pRg st="6" end="6"/>
                                            </p:txEl>
                                          </p:spTgt>
                                        </p:tgtEl>
                                        <p:attrNameLst>
                                          <p:attrName>style.visibility</p:attrName>
                                        </p:attrNameLst>
                                      </p:cBhvr>
                                      <p:to>
                                        <p:strVal val="visible"/>
                                      </p:to>
                                    </p:set>
                                    <p:animEffect transition="in" filter="fade">
                                      <p:cBhvr>
                                        <p:cTn id="41" dur="500"/>
                                        <p:tgtEl>
                                          <p:spTgt spid="16">
                                            <p:txEl>
                                              <p:pRg st="6" end="6"/>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xEl>
                                              <p:pRg st="7" end="7"/>
                                            </p:txEl>
                                          </p:spTgt>
                                        </p:tgtEl>
                                        <p:attrNameLst>
                                          <p:attrName>style.visibility</p:attrName>
                                        </p:attrNameLst>
                                      </p:cBhvr>
                                      <p:to>
                                        <p:strVal val="visible"/>
                                      </p:to>
                                    </p:set>
                                    <p:animEffect transition="in" filter="fade">
                                      <p:cBhvr>
                                        <p:cTn id="44" dur="500"/>
                                        <p:tgtEl>
                                          <p:spTgt spid="16">
                                            <p:txEl>
                                              <p:pRg st="7" end="7"/>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6">
                                            <p:txEl>
                                              <p:pRg st="8" end="8"/>
                                            </p:txEl>
                                          </p:spTgt>
                                        </p:tgtEl>
                                        <p:attrNameLst>
                                          <p:attrName>style.visibility</p:attrName>
                                        </p:attrNameLst>
                                      </p:cBhvr>
                                      <p:to>
                                        <p:strVal val="visible"/>
                                      </p:to>
                                    </p:set>
                                    <p:animEffect transition="in" filter="fade">
                                      <p:cBhvr>
                                        <p:cTn id="47" dur="500"/>
                                        <p:tgtEl>
                                          <p:spTgt spid="1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7DEB7CE-A99F-A14F-8759-7C4017549B8A}"/>
              </a:ext>
            </a:extLst>
          </p:cNvPr>
          <p:cNvSpPr>
            <a:spLocks noGrp="1"/>
          </p:cNvSpPr>
          <p:nvPr>
            <p:ph type="title"/>
          </p:nvPr>
        </p:nvSpPr>
        <p:spPr/>
        <p:txBody>
          <a:bodyPr>
            <a:noAutofit/>
          </a:bodyPr>
          <a:lstStyle/>
          <a:p>
            <a:pPr marL="144145">
              <a:lnSpc>
                <a:spcPct val="110000"/>
              </a:lnSpc>
              <a:spcBef>
                <a:spcPts val="0"/>
              </a:spcBef>
              <a:buClr>
                <a:srgbClr val="EAAE1D"/>
              </a:buClr>
              <a:buSzPts val="1330"/>
            </a:pPr>
            <a:r>
              <a:rPr lang="el-GR" dirty="0">
                <a:sym typeface="Calibri"/>
                <a:hlinkClick r:id="rId2" action="ppaction://hlinksldjump"/>
              </a:rPr>
              <a:t>Παραλαβή Εγγράφων </a:t>
            </a:r>
            <a:endParaRPr lang="el-GR" dirty="0">
              <a:sym typeface="Calibri"/>
            </a:endParaRPr>
          </a:p>
        </p:txBody>
      </p:sp>
      <p:pic>
        <p:nvPicPr>
          <p:cNvPr id="5" name="Picture 4">
            <a:extLst>
              <a:ext uri="{FF2B5EF4-FFF2-40B4-BE49-F238E27FC236}">
                <a16:creationId xmlns:a16="http://schemas.microsoft.com/office/drawing/2014/main" id="{C5E47B7E-F490-BC4F-9E46-439367396C84}"/>
              </a:ext>
            </a:extLst>
          </p:cNvPr>
          <p:cNvPicPr>
            <a:picLocks noChangeAspect="1"/>
          </p:cNvPicPr>
          <p:nvPr/>
        </p:nvPicPr>
        <p:blipFill>
          <a:blip r:embed="rId3"/>
          <a:stretch>
            <a:fillRect/>
          </a:stretch>
        </p:blipFill>
        <p:spPr>
          <a:xfrm>
            <a:off x="0" y="11558"/>
            <a:ext cx="1551969" cy="1543050"/>
          </a:xfrm>
          <a:prstGeom prst="rect">
            <a:avLst/>
          </a:prstGeom>
        </p:spPr>
      </p:pic>
      <p:sp>
        <p:nvSpPr>
          <p:cNvPr id="7" name="Slide Number Placeholder 6">
            <a:extLst>
              <a:ext uri="{FF2B5EF4-FFF2-40B4-BE49-F238E27FC236}">
                <a16:creationId xmlns:a16="http://schemas.microsoft.com/office/drawing/2014/main" id="{FFCF8132-001E-2B47-9DBD-BF3E1F0E2E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DFEB9-F96B-CE45-BE50-33C056CDB7F1}" type="slidenum">
              <a:rPr kumimoji="0" lang="x-none"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x-none"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6" name="Content Placeholder 12">
            <a:extLst>
              <a:ext uri="{FF2B5EF4-FFF2-40B4-BE49-F238E27FC236}">
                <a16:creationId xmlns:a16="http://schemas.microsoft.com/office/drawing/2014/main" id="{CB438AC3-CEFB-9B4A-BC2E-6521C8093985}"/>
              </a:ext>
            </a:extLst>
          </p:cNvPr>
          <p:cNvSpPr txBox="1">
            <a:spLocks/>
          </p:cNvSpPr>
          <p:nvPr/>
        </p:nvSpPr>
        <p:spPr>
          <a:xfrm>
            <a:off x="1229132" y="1068198"/>
            <a:ext cx="8834439" cy="567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1000"/>
              </a:spcBef>
              <a:spcAft>
                <a:spcPts val="0"/>
              </a:spcAft>
              <a:buClr>
                <a:srgbClr val="EAAE1D"/>
              </a:buClr>
              <a:buSzPts val="1330"/>
              <a:buFont typeface="Arial" panose="020B0604020202020204" pitchFamily="34" charset="0"/>
              <a:buNone/>
              <a:tabLst/>
              <a:defRPr/>
            </a:pPr>
            <a:endPar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endParaRPr>
          </a:p>
        </p:txBody>
      </p:sp>
      <p:sp>
        <p:nvSpPr>
          <p:cNvPr id="33" name="Content Placeholder 16">
            <a:extLst>
              <a:ext uri="{FF2B5EF4-FFF2-40B4-BE49-F238E27FC236}">
                <a16:creationId xmlns:a16="http://schemas.microsoft.com/office/drawing/2014/main" id="{0F4332DD-A0C7-A546-874C-C6B3E52F264F}"/>
              </a:ext>
            </a:extLst>
          </p:cNvPr>
          <p:cNvSpPr txBox="1">
            <a:spLocks/>
          </p:cNvSpPr>
          <p:nvPr/>
        </p:nvSpPr>
        <p:spPr>
          <a:xfrm>
            <a:off x="1229132" y="3892851"/>
            <a:ext cx="10255564" cy="2391646"/>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Η Γραμματεία του φορέα παραλήπτη λαμβάνει </a:t>
            </a: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«Ειδοποίηση» </a:t>
            </a: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κάθε φορά που της αποστέλλεται νέο έγγραφο.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Στις </a:t>
            </a: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«Νέες Ειδοποιήσεις» </a:t>
            </a: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που λαμβάνει ο φορέας βλέπει συγκεντρωτικά τον </a:t>
            </a: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αριθμό των νέων «μη αναγνωσμένων» ειδοποιήσεων </a:t>
            </a: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που έχουν έρθει στην εφαρμογή με τα έγγραφα που </a:t>
            </a: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περιέχουν και τον αριθμό πρωτοκόλλου που έχουν πάρει από το ΣΔΔΔ</a:t>
            </a: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Κάθε φορά που ο χρήστης ανοίγει μια ειδοποίηση, αυτή θα «εξαφανίζεται» από τη λίστα στην αρχική οθόνη.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Αυτή η επισκόπηση, γίνεται με σκοπό οι χρήστες να έχουν πλήρη εικόνα σχετικά με τον αριθμό των καινούργιων εγγράφων που έχουν σταλεί και αν έχουν διαβαστεί.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8" name="Content Placeholder 12">
            <a:extLst>
              <a:ext uri="{FF2B5EF4-FFF2-40B4-BE49-F238E27FC236}">
                <a16:creationId xmlns:a16="http://schemas.microsoft.com/office/drawing/2014/main" id="{CB438AC3-CEFB-9B4A-BC2E-6521C8093985}"/>
              </a:ext>
            </a:extLst>
          </p:cNvPr>
          <p:cNvSpPr txBox="1">
            <a:spLocks/>
          </p:cNvSpPr>
          <p:nvPr/>
        </p:nvSpPr>
        <p:spPr>
          <a:xfrm>
            <a:off x="1115915" y="1068198"/>
            <a:ext cx="8834439" cy="567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1000"/>
              </a:spcBef>
              <a:spcAft>
                <a:spcPts val="0"/>
              </a:spcAft>
              <a:buClr>
                <a:srgbClr val="EAAE1D"/>
              </a:buClr>
              <a:buSzPts val="1330"/>
              <a:buFont typeface="Arial" panose="020B0604020202020204" pitchFamily="34" charset="0"/>
              <a:buNone/>
              <a:tabLst/>
              <a:defRPr/>
            </a:pPr>
            <a:r>
              <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hlinkClick r:id="rId2" action="ppaction://hlinksldjump"/>
              </a:rPr>
              <a:t>Ειδοποιήσεις</a:t>
            </a:r>
            <a:endPar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endParaRPr>
          </a:p>
          <a:p>
            <a:pPr marL="0" marR="0" lvl="1" indent="0" algn="l" defTabSz="914400" rtl="0" eaLnBrk="1" fontAlgn="auto" latinLnBrk="0" hangingPunct="1">
              <a:lnSpc>
                <a:spcPct val="90000"/>
              </a:lnSpc>
              <a:spcBef>
                <a:spcPts val="1000"/>
              </a:spcBef>
              <a:spcAft>
                <a:spcPts val="0"/>
              </a:spcAft>
              <a:buClr>
                <a:srgbClr val="EAAE1D"/>
              </a:buClr>
              <a:buSzPts val="1330"/>
              <a:buFont typeface="Arial" panose="020B0604020202020204" pitchFamily="34" charset="0"/>
              <a:buNone/>
              <a:tabLst/>
              <a:defRPr/>
            </a:pPr>
            <a:endPar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endParaRPr>
          </a:p>
        </p:txBody>
      </p:sp>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131" y="1635620"/>
            <a:ext cx="10255565" cy="1889900"/>
          </a:xfrm>
          <a:prstGeom prst="rect">
            <a:avLst/>
          </a:prstGeom>
        </p:spPr>
      </p:pic>
    </p:spTree>
    <p:extLst>
      <p:ext uri="{BB962C8B-B14F-4D97-AF65-F5344CB8AC3E}">
        <p14:creationId xmlns:p14="http://schemas.microsoft.com/office/powerpoint/2010/main" val="2094008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7DEB7CE-A99F-A14F-8759-7C4017549B8A}"/>
              </a:ext>
            </a:extLst>
          </p:cNvPr>
          <p:cNvSpPr>
            <a:spLocks noGrp="1"/>
          </p:cNvSpPr>
          <p:nvPr>
            <p:ph type="title"/>
          </p:nvPr>
        </p:nvSpPr>
        <p:spPr/>
        <p:txBody>
          <a:bodyPr>
            <a:noAutofit/>
          </a:bodyPr>
          <a:lstStyle/>
          <a:p>
            <a:pPr marL="144145">
              <a:lnSpc>
                <a:spcPct val="110000"/>
              </a:lnSpc>
              <a:spcBef>
                <a:spcPts val="0"/>
              </a:spcBef>
              <a:buClr>
                <a:srgbClr val="EAAE1D"/>
              </a:buClr>
              <a:buSzPts val="1330"/>
            </a:pPr>
            <a:r>
              <a:rPr lang="el-GR" dirty="0">
                <a:sym typeface="Calibri"/>
                <a:hlinkClick r:id="rId2" action="ppaction://hlinksldjump"/>
              </a:rPr>
              <a:t>Παραλαβή Εγγράφων </a:t>
            </a:r>
            <a:endParaRPr lang="el-GR" dirty="0">
              <a:sym typeface="Calibri"/>
            </a:endParaRPr>
          </a:p>
        </p:txBody>
      </p:sp>
      <p:pic>
        <p:nvPicPr>
          <p:cNvPr id="5" name="Picture 4">
            <a:extLst>
              <a:ext uri="{FF2B5EF4-FFF2-40B4-BE49-F238E27FC236}">
                <a16:creationId xmlns:a16="http://schemas.microsoft.com/office/drawing/2014/main" id="{C5E47B7E-F490-BC4F-9E46-439367396C84}"/>
              </a:ext>
            </a:extLst>
          </p:cNvPr>
          <p:cNvPicPr>
            <a:picLocks noChangeAspect="1"/>
          </p:cNvPicPr>
          <p:nvPr/>
        </p:nvPicPr>
        <p:blipFill>
          <a:blip r:embed="rId3"/>
          <a:stretch>
            <a:fillRect/>
          </a:stretch>
        </p:blipFill>
        <p:spPr>
          <a:xfrm>
            <a:off x="0" y="11558"/>
            <a:ext cx="1551969" cy="1543050"/>
          </a:xfrm>
          <a:prstGeom prst="rect">
            <a:avLst/>
          </a:prstGeom>
        </p:spPr>
      </p:pic>
      <p:sp>
        <p:nvSpPr>
          <p:cNvPr id="7" name="Slide Number Placeholder 6">
            <a:extLst>
              <a:ext uri="{FF2B5EF4-FFF2-40B4-BE49-F238E27FC236}">
                <a16:creationId xmlns:a16="http://schemas.microsoft.com/office/drawing/2014/main" id="{FFCF8132-001E-2B47-9DBD-BF3E1F0E2E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DFEB9-F96B-CE45-BE50-33C056CDB7F1}" type="slidenum">
              <a:rPr kumimoji="0" lang="x-none"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x-none"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6" name="Content Placeholder 12">
            <a:extLst>
              <a:ext uri="{FF2B5EF4-FFF2-40B4-BE49-F238E27FC236}">
                <a16:creationId xmlns:a16="http://schemas.microsoft.com/office/drawing/2014/main" id="{CB438AC3-CEFB-9B4A-BC2E-6521C8093985}"/>
              </a:ext>
            </a:extLst>
          </p:cNvPr>
          <p:cNvSpPr txBox="1">
            <a:spLocks/>
          </p:cNvSpPr>
          <p:nvPr/>
        </p:nvSpPr>
        <p:spPr>
          <a:xfrm>
            <a:off x="1229132" y="1068198"/>
            <a:ext cx="8834439" cy="567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1000"/>
              </a:spcBef>
              <a:spcAft>
                <a:spcPts val="0"/>
              </a:spcAft>
              <a:buClr>
                <a:srgbClr val="EAAE1D"/>
              </a:buClr>
              <a:buSzPts val="1330"/>
              <a:buFont typeface="Arial" panose="020B0604020202020204" pitchFamily="34" charset="0"/>
              <a:buNone/>
              <a:tabLst/>
              <a:defRPr/>
            </a:pPr>
            <a:endPar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endParaRPr>
          </a:p>
        </p:txBody>
      </p:sp>
      <p:sp>
        <p:nvSpPr>
          <p:cNvPr id="33" name="Content Placeholder 16">
            <a:extLst>
              <a:ext uri="{FF2B5EF4-FFF2-40B4-BE49-F238E27FC236}">
                <a16:creationId xmlns:a16="http://schemas.microsoft.com/office/drawing/2014/main" id="{0F4332DD-A0C7-A546-874C-C6B3E52F264F}"/>
              </a:ext>
            </a:extLst>
          </p:cNvPr>
          <p:cNvSpPr txBox="1">
            <a:spLocks/>
          </p:cNvSpPr>
          <p:nvPr/>
        </p:nvSpPr>
        <p:spPr>
          <a:xfrm>
            <a:off x="1229132" y="3892851"/>
            <a:ext cx="10255564" cy="2391646"/>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Για να υπάρξει ολοκληρωμένη πληροφόρηση σχετικά με τις ενημερώσεις που λαμβάνονται, εκτός από την γενική ειδοποίηση, </a:t>
            </a:r>
            <a:endPar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ο χρήστης βλέπει και άλλες βασικές πληροφορίες, όπως</a:t>
            </a: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90000"/>
              </a:lnSpc>
              <a:spcBef>
                <a:spcPts val="1000"/>
              </a:spcBef>
              <a:spcAft>
                <a:spcPts val="0"/>
              </a:spcAft>
              <a:buClr>
                <a:srgbClr val="ED7D31"/>
              </a:buClr>
              <a:buSzTx/>
              <a:buFont typeface="Arial" panose="020B0604020202020204" pitchFamily="34" charset="0"/>
              <a:buChar char="•"/>
              <a:tabLst/>
              <a:defRPr/>
            </a:pP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«Τίτλος» </a:t>
            </a:r>
          </a:p>
          <a:p>
            <a:pPr marL="285750" marR="0" lvl="0" indent="-285750" algn="l" defTabSz="914400" rtl="0" eaLnBrk="1" fontAlgn="auto" latinLnBrk="0" hangingPunct="1">
              <a:lnSpc>
                <a:spcPct val="90000"/>
              </a:lnSpc>
              <a:spcBef>
                <a:spcPts val="1000"/>
              </a:spcBef>
              <a:spcAft>
                <a:spcPts val="0"/>
              </a:spcAft>
              <a:buClr>
                <a:srgbClr val="ED7D31"/>
              </a:buClr>
              <a:buSzTx/>
              <a:buFont typeface="Arial" panose="020B0604020202020204" pitchFamily="34" charset="0"/>
              <a:buChar char="•"/>
              <a:tabLst/>
              <a:defRPr/>
            </a:pP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«Σχετικός Φάκελος» </a:t>
            </a:r>
          </a:p>
          <a:p>
            <a:pPr marL="285750" marR="0" lvl="0" indent="-285750" algn="l" defTabSz="914400" rtl="0" eaLnBrk="1" fontAlgn="auto" latinLnBrk="0" hangingPunct="1">
              <a:lnSpc>
                <a:spcPct val="90000"/>
              </a:lnSpc>
              <a:spcBef>
                <a:spcPts val="1000"/>
              </a:spcBef>
              <a:spcAft>
                <a:spcPts val="0"/>
              </a:spcAft>
              <a:buClr>
                <a:srgbClr val="ED7D31"/>
              </a:buClr>
              <a:buSzTx/>
              <a:buFont typeface="Arial" panose="020B0604020202020204" pitchFamily="34" charset="0"/>
              <a:buChar char="•"/>
              <a:tabLst/>
              <a:defRPr/>
            </a:pP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«Τύπος ειδοποίησης» </a:t>
            </a:r>
          </a:p>
          <a:p>
            <a:pPr marL="285750" marR="0" lvl="0" indent="-285750" algn="l" defTabSz="914400" rtl="0" eaLnBrk="1" fontAlgn="auto" latinLnBrk="0" hangingPunct="1">
              <a:lnSpc>
                <a:spcPct val="90000"/>
              </a:lnSpc>
              <a:spcBef>
                <a:spcPts val="1000"/>
              </a:spcBef>
              <a:spcAft>
                <a:spcPts val="0"/>
              </a:spcAft>
              <a:buClr>
                <a:srgbClr val="ED7D31"/>
              </a:buClr>
              <a:buSzTx/>
              <a:buFont typeface="Arial" panose="020B0604020202020204" pitchFamily="34" charset="0"/>
              <a:buChar char="•"/>
              <a:tabLst/>
              <a:defRPr/>
            </a:pP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«Δημιουργήθηκε»</a:t>
            </a:r>
          </a:p>
          <a:p>
            <a:pPr marL="285750" marR="0" lvl="0" indent="-285750" algn="l" defTabSz="914400" rtl="0" eaLnBrk="1" fontAlgn="auto" latinLnBrk="0" hangingPunct="1">
              <a:lnSpc>
                <a:spcPct val="90000"/>
              </a:lnSpc>
              <a:spcBef>
                <a:spcPts val="1000"/>
              </a:spcBef>
              <a:spcAft>
                <a:spcPts val="0"/>
              </a:spcAft>
              <a:buClr>
                <a:srgbClr val="ED7D31"/>
              </a:buClr>
              <a:buSzTx/>
              <a:buFont typeface="Arial" panose="020B0604020202020204" pitchFamily="34" charset="0"/>
              <a:buChar char="•"/>
              <a:tabLst/>
              <a:defRPr/>
            </a:pP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«Φορέας Αποστολέα»</a:t>
            </a:r>
            <a:endParaRPr kumimoji="0" lang="en-US"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8" name="Content Placeholder 12">
            <a:extLst>
              <a:ext uri="{FF2B5EF4-FFF2-40B4-BE49-F238E27FC236}">
                <a16:creationId xmlns:a16="http://schemas.microsoft.com/office/drawing/2014/main" id="{CB438AC3-CEFB-9B4A-BC2E-6521C8093985}"/>
              </a:ext>
            </a:extLst>
          </p:cNvPr>
          <p:cNvSpPr txBox="1">
            <a:spLocks/>
          </p:cNvSpPr>
          <p:nvPr/>
        </p:nvSpPr>
        <p:spPr>
          <a:xfrm>
            <a:off x="1115915" y="1068198"/>
            <a:ext cx="8834439" cy="567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1000"/>
              </a:spcBef>
              <a:spcAft>
                <a:spcPts val="0"/>
              </a:spcAft>
              <a:buClr>
                <a:srgbClr val="EAAE1D"/>
              </a:buClr>
              <a:buSzPts val="1330"/>
              <a:buFont typeface="Arial" panose="020B0604020202020204" pitchFamily="34" charset="0"/>
              <a:buNone/>
              <a:tabLst/>
              <a:defRPr/>
            </a:pPr>
            <a:r>
              <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hlinkClick r:id="rId2" action="ppaction://hlinksldjump"/>
              </a:rPr>
              <a:t>Ειδοποιήσεις</a:t>
            </a:r>
            <a:endPar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endParaRPr>
          </a:p>
        </p:txBody>
      </p:sp>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131" y="1635620"/>
            <a:ext cx="10255565" cy="1889900"/>
          </a:xfrm>
          <a:prstGeom prst="rect">
            <a:avLst/>
          </a:prstGeom>
        </p:spPr>
      </p:pic>
    </p:spTree>
    <p:extLst>
      <p:ext uri="{BB962C8B-B14F-4D97-AF65-F5344CB8AC3E}">
        <p14:creationId xmlns:p14="http://schemas.microsoft.com/office/powerpoint/2010/main" val="1854394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7DEB7CE-A99F-A14F-8759-7C4017549B8A}"/>
              </a:ext>
            </a:extLst>
          </p:cNvPr>
          <p:cNvSpPr>
            <a:spLocks noGrp="1"/>
          </p:cNvSpPr>
          <p:nvPr>
            <p:ph type="title"/>
          </p:nvPr>
        </p:nvSpPr>
        <p:spPr/>
        <p:txBody>
          <a:bodyPr>
            <a:noAutofit/>
          </a:bodyPr>
          <a:lstStyle/>
          <a:p>
            <a:pPr marL="144145">
              <a:lnSpc>
                <a:spcPct val="110000"/>
              </a:lnSpc>
              <a:spcBef>
                <a:spcPts val="0"/>
              </a:spcBef>
              <a:buClr>
                <a:srgbClr val="EAAE1D"/>
              </a:buClr>
              <a:buSzPts val="1330"/>
            </a:pPr>
            <a:r>
              <a:rPr lang="el-GR" dirty="0">
                <a:sym typeface="Calibri"/>
                <a:hlinkClick r:id="rId2" action="ppaction://hlinksldjump"/>
              </a:rPr>
              <a:t>Παραλαβή Εγγράφων </a:t>
            </a:r>
            <a:endParaRPr lang="el-GR" dirty="0">
              <a:sym typeface="Calibri"/>
            </a:endParaRPr>
          </a:p>
        </p:txBody>
      </p:sp>
      <p:pic>
        <p:nvPicPr>
          <p:cNvPr id="5" name="Picture 4">
            <a:extLst>
              <a:ext uri="{FF2B5EF4-FFF2-40B4-BE49-F238E27FC236}">
                <a16:creationId xmlns:a16="http://schemas.microsoft.com/office/drawing/2014/main" id="{C5E47B7E-F490-BC4F-9E46-439367396C84}"/>
              </a:ext>
            </a:extLst>
          </p:cNvPr>
          <p:cNvPicPr>
            <a:picLocks noChangeAspect="1"/>
          </p:cNvPicPr>
          <p:nvPr/>
        </p:nvPicPr>
        <p:blipFill>
          <a:blip r:embed="rId3"/>
          <a:stretch>
            <a:fillRect/>
          </a:stretch>
        </p:blipFill>
        <p:spPr>
          <a:xfrm>
            <a:off x="0" y="11558"/>
            <a:ext cx="1551969" cy="1543050"/>
          </a:xfrm>
          <a:prstGeom prst="rect">
            <a:avLst/>
          </a:prstGeom>
        </p:spPr>
      </p:pic>
      <p:sp>
        <p:nvSpPr>
          <p:cNvPr id="7" name="Slide Number Placeholder 6">
            <a:extLst>
              <a:ext uri="{FF2B5EF4-FFF2-40B4-BE49-F238E27FC236}">
                <a16:creationId xmlns:a16="http://schemas.microsoft.com/office/drawing/2014/main" id="{FFCF8132-001E-2B47-9DBD-BF3E1F0E2E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DFEB9-F96B-CE45-BE50-33C056CDB7F1}" type="slidenum">
              <a:rPr kumimoji="0" lang="x-none"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x-none"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6" name="Content Placeholder 12">
            <a:extLst>
              <a:ext uri="{FF2B5EF4-FFF2-40B4-BE49-F238E27FC236}">
                <a16:creationId xmlns:a16="http://schemas.microsoft.com/office/drawing/2014/main" id="{CB438AC3-CEFB-9B4A-BC2E-6521C8093985}"/>
              </a:ext>
            </a:extLst>
          </p:cNvPr>
          <p:cNvSpPr txBox="1">
            <a:spLocks/>
          </p:cNvSpPr>
          <p:nvPr/>
        </p:nvSpPr>
        <p:spPr>
          <a:xfrm>
            <a:off x="1229132" y="1068198"/>
            <a:ext cx="8834439" cy="567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1000"/>
              </a:spcBef>
              <a:spcAft>
                <a:spcPts val="0"/>
              </a:spcAft>
              <a:buClr>
                <a:srgbClr val="EAAE1D"/>
              </a:buClr>
              <a:buSzPts val="1330"/>
              <a:buFont typeface="Arial" panose="020B0604020202020204" pitchFamily="34" charset="0"/>
              <a:buNone/>
              <a:tabLst/>
              <a:defRPr/>
            </a:pPr>
            <a:endPar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endParaRPr>
          </a:p>
        </p:txBody>
      </p:sp>
      <p:sp>
        <p:nvSpPr>
          <p:cNvPr id="33" name="Content Placeholder 16">
            <a:extLst>
              <a:ext uri="{FF2B5EF4-FFF2-40B4-BE49-F238E27FC236}">
                <a16:creationId xmlns:a16="http://schemas.microsoft.com/office/drawing/2014/main" id="{0F4332DD-A0C7-A546-874C-C6B3E52F264F}"/>
              </a:ext>
            </a:extLst>
          </p:cNvPr>
          <p:cNvSpPr txBox="1">
            <a:spLocks/>
          </p:cNvSpPr>
          <p:nvPr/>
        </p:nvSpPr>
        <p:spPr>
          <a:xfrm>
            <a:off x="7315200" y="2694039"/>
            <a:ext cx="4169496" cy="3590458"/>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Επιλέγοντας την στήλη </a:t>
            </a: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«Τίτλος», </a:t>
            </a: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αναδύεται νέο παράθυρο όπου μπορείτε να δείτε βασικά </a:t>
            </a: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«μεταδεδομένα» </a:t>
            </a: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του συγκριμένου φακέλου, όπως (Τίτλος, Αρ. Εγγράφου ΣΔΔΔ, Αρ. Έκδοσης κτλ.). Με τον τρόπο αυτό, κάθε φορέας έχει εικόνα της κατάστασης των εγγράφων που έχει αποστείλει ή που έχει λάβει.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8" name="Content Placeholder 12">
            <a:extLst>
              <a:ext uri="{FF2B5EF4-FFF2-40B4-BE49-F238E27FC236}">
                <a16:creationId xmlns:a16="http://schemas.microsoft.com/office/drawing/2014/main" id="{CB438AC3-CEFB-9B4A-BC2E-6521C8093985}"/>
              </a:ext>
            </a:extLst>
          </p:cNvPr>
          <p:cNvSpPr txBox="1">
            <a:spLocks/>
          </p:cNvSpPr>
          <p:nvPr/>
        </p:nvSpPr>
        <p:spPr>
          <a:xfrm>
            <a:off x="1115915" y="1068198"/>
            <a:ext cx="8834439" cy="567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1000"/>
              </a:spcBef>
              <a:spcAft>
                <a:spcPts val="0"/>
              </a:spcAft>
              <a:buClr>
                <a:srgbClr val="EAAE1D"/>
              </a:buClr>
              <a:buSzPts val="1330"/>
              <a:buFont typeface="Arial" panose="020B0604020202020204" pitchFamily="34" charset="0"/>
              <a:buNone/>
              <a:tabLst/>
              <a:defRPr/>
            </a:pPr>
            <a:r>
              <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hlinkClick r:id="rId2" action="ppaction://hlinksldjump"/>
              </a:rPr>
              <a:t>Λίστα Αποδεικτικών</a:t>
            </a:r>
            <a:endPar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endParaRPr>
          </a:p>
        </p:txBody>
      </p:sp>
      <p:pic>
        <p:nvPicPr>
          <p:cNvPr id="4" name="Εικόνα 3"/>
          <p:cNvPicPr>
            <a:picLocks noChangeAspect="1"/>
          </p:cNvPicPr>
          <p:nvPr/>
        </p:nvPicPr>
        <p:blipFill rotWithShape="1">
          <a:blip r:embed="rId4">
            <a:extLst>
              <a:ext uri="{28A0092B-C50C-407E-A947-70E740481C1C}">
                <a14:useLocalDpi xmlns:a14="http://schemas.microsoft.com/office/drawing/2010/main" val="0"/>
              </a:ext>
            </a:extLst>
          </a:blip>
          <a:srcRect r="55242" b="1176"/>
          <a:stretch/>
        </p:blipFill>
        <p:spPr>
          <a:xfrm>
            <a:off x="1209468" y="1682434"/>
            <a:ext cx="6071264" cy="3636818"/>
          </a:xfrm>
          <a:prstGeom prst="rect">
            <a:avLst/>
          </a:prstGeom>
        </p:spPr>
      </p:pic>
      <p:sp>
        <p:nvSpPr>
          <p:cNvPr id="11" name="Content Placeholder 16">
            <a:extLst>
              <a:ext uri="{FF2B5EF4-FFF2-40B4-BE49-F238E27FC236}">
                <a16:creationId xmlns:a16="http://schemas.microsoft.com/office/drawing/2014/main" id="{0F4332DD-A0C7-A546-874C-C6B3E52F264F}"/>
              </a:ext>
            </a:extLst>
          </p:cNvPr>
          <p:cNvSpPr txBox="1">
            <a:spLocks/>
          </p:cNvSpPr>
          <p:nvPr/>
        </p:nvSpPr>
        <p:spPr>
          <a:xfrm>
            <a:off x="2044470" y="5591440"/>
            <a:ext cx="9552216" cy="1736195"/>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228600" algn="l" defTabSz="914400" rtl="0" eaLnBrk="1" fontAlgn="auto" latinLnBrk="0" hangingPunct="1">
              <a:lnSpc>
                <a:spcPct val="115000"/>
              </a:lnSpc>
              <a:spcBef>
                <a:spcPts val="600"/>
              </a:spcBef>
              <a:spcAft>
                <a:spcPts val="0"/>
              </a:spcAft>
              <a:buClrTx/>
              <a:buSzTx/>
              <a:buFont typeface="Arial" panose="020B0604020202020204" pitchFamily="34" charset="0"/>
              <a:buNone/>
              <a:tabLst/>
              <a:defRPr/>
            </a:pPr>
            <a:r>
              <a:rPr kumimoji="0" lang="el-GR" sz="12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Να θυμόμαστε:</a:t>
            </a:r>
          </a:p>
          <a:p>
            <a:pPr marL="0" marR="0" lvl="0" indent="-228600" algn="l" defTabSz="914400" rtl="0" eaLnBrk="1" fontAlgn="auto" latinLnBrk="0" hangingPunct="1">
              <a:lnSpc>
                <a:spcPct val="115000"/>
              </a:lnSpc>
              <a:spcBef>
                <a:spcPts val="600"/>
              </a:spcBef>
              <a:spcAft>
                <a:spcPts val="0"/>
              </a:spcAft>
              <a:buClrTx/>
              <a:buSzTx/>
              <a:buFont typeface="Arial" panose="020B0604020202020204" pitchFamily="34" charset="0"/>
              <a:buNone/>
              <a:tabLst/>
              <a:defRPr/>
            </a:pPr>
            <a:r>
              <a:rPr kumimoji="0" lang="el-GR" sz="12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Ο </a:t>
            </a:r>
            <a:r>
              <a:rPr kumimoji="0" lang="el-GR" sz="1200" b="1"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Αρ. Εγγράφου ΣΔΔΔ </a:t>
            </a:r>
            <a:r>
              <a:rPr kumimoji="0" lang="el-GR" sz="12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είναι κοινός και για τους δυο φορείς. Δεν υπόκειται σε οποιαδήποτε τροποποίηση καθώς χαρακτηρίζεται ως το </a:t>
            </a:r>
            <a:r>
              <a:rPr kumimoji="0" lang="en-US" sz="12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primary key </a:t>
            </a:r>
            <a:r>
              <a:rPr kumimoji="0" lang="el-GR" sz="12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του φακέλου. </a:t>
            </a:r>
            <a:endParaRPr kumimoji="0" lang="en-US" sz="12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228600" algn="l" defTabSz="914400" rtl="0" eaLnBrk="1" fontAlgn="auto" latinLnBrk="0" hangingPunct="1">
              <a:lnSpc>
                <a:spcPct val="115000"/>
              </a:lnSpc>
              <a:spcBef>
                <a:spcPts val="600"/>
              </a:spcBef>
              <a:spcAft>
                <a:spcPts val="0"/>
              </a:spcAft>
              <a:buClrTx/>
              <a:buSzTx/>
              <a:buFont typeface="Arial" panose="020B0604020202020204" pitchFamily="34" charset="0"/>
              <a:buNone/>
              <a:tabLst/>
              <a:defRPr/>
            </a:pPr>
            <a:endParaRPr kumimoji="0" lang="el-GR"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12" name="Picture 34">
            <a:extLst>
              <a:ext uri="{FF2B5EF4-FFF2-40B4-BE49-F238E27FC236}">
                <a16:creationId xmlns:a16="http://schemas.microsoft.com/office/drawing/2014/main" id="{4371043F-1325-B245-A5F7-C9633838FEAF}"/>
              </a:ext>
            </a:extLst>
          </p:cNvPr>
          <p:cNvPicPr>
            <a:picLocks noChangeAspect="1"/>
          </p:cNvPicPr>
          <p:nvPr/>
        </p:nvPicPr>
        <p:blipFill rotWithShape="1">
          <a:blip r:embed="rId5"/>
          <a:srcRect l="7961" t="56875" r="81500" b="2708"/>
          <a:stretch/>
        </p:blipFill>
        <p:spPr>
          <a:xfrm>
            <a:off x="1081086" y="5366066"/>
            <a:ext cx="640971" cy="1417748"/>
          </a:xfrm>
          <a:prstGeom prst="rect">
            <a:avLst/>
          </a:prstGeom>
        </p:spPr>
      </p:pic>
    </p:spTree>
    <p:extLst>
      <p:ext uri="{BB962C8B-B14F-4D97-AF65-F5344CB8AC3E}">
        <p14:creationId xmlns:p14="http://schemas.microsoft.com/office/powerpoint/2010/main" val="315546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7DEB7CE-A99F-A14F-8759-7C4017549B8A}"/>
              </a:ext>
            </a:extLst>
          </p:cNvPr>
          <p:cNvSpPr>
            <a:spLocks noGrp="1"/>
          </p:cNvSpPr>
          <p:nvPr>
            <p:ph type="title"/>
          </p:nvPr>
        </p:nvSpPr>
        <p:spPr/>
        <p:txBody>
          <a:bodyPr>
            <a:noAutofit/>
          </a:bodyPr>
          <a:lstStyle/>
          <a:p>
            <a:pPr marL="144145">
              <a:lnSpc>
                <a:spcPct val="110000"/>
              </a:lnSpc>
              <a:spcBef>
                <a:spcPts val="0"/>
              </a:spcBef>
              <a:buClr>
                <a:srgbClr val="EAAE1D"/>
              </a:buClr>
              <a:buSzPts val="1330"/>
            </a:pPr>
            <a:r>
              <a:rPr lang="el-GR" dirty="0">
                <a:sym typeface="Calibri"/>
                <a:hlinkClick r:id="rId2" action="ppaction://hlinksldjump"/>
              </a:rPr>
              <a:t>Παραλαβή Εγγράφων </a:t>
            </a:r>
            <a:endParaRPr lang="el-GR" dirty="0">
              <a:sym typeface="Calibri"/>
            </a:endParaRPr>
          </a:p>
        </p:txBody>
      </p:sp>
      <p:pic>
        <p:nvPicPr>
          <p:cNvPr id="5" name="Picture 4">
            <a:extLst>
              <a:ext uri="{FF2B5EF4-FFF2-40B4-BE49-F238E27FC236}">
                <a16:creationId xmlns:a16="http://schemas.microsoft.com/office/drawing/2014/main" id="{C5E47B7E-F490-BC4F-9E46-439367396C84}"/>
              </a:ext>
            </a:extLst>
          </p:cNvPr>
          <p:cNvPicPr>
            <a:picLocks noChangeAspect="1"/>
          </p:cNvPicPr>
          <p:nvPr/>
        </p:nvPicPr>
        <p:blipFill>
          <a:blip r:embed="rId3"/>
          <a:stretch>
            <a:fillRect/>
          </a:stretch>
        </p:blipFill>
        <p:spPr>
          <a:xfrm>
            <a:off x="0" y="11558"/>
            <a:ext cx="1551969" cy="1543050"/>
          </a:xfrm>
          <a:prstGeom prst="rect">
            <a:avLst/>
          </a:prstGeom>
        </p:spPr>
      </p:pic>
      <p:sp>
        <p:nvSpPr>
          <p:cNvPr id="7" name="Slide Number Placeholder 6">
            <a:extLst>
              <a:ext uri="{FF2B5EF4-FFF2-40B4-BE49-F238E27FC236}">
                <a16:creationId xmlns:a16="http://schemas.microsoft.com/office/drawing/2014/main" id="{FFCF8132-001E-2B47-9DBD-BF3E1F0E2E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DFEB9-F96B-CE45-BE50-33C056CDB7F1}" type="slidenum">
              <a:rPr kumimoji="0" lang="x-none"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x-none"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6" name="Content Placeholder 12">
            <a:extLst>
              <a:ext uri="{FF2B5EF4-FFF2-40B4-BE49-F238E27FC236}">
                <a16:creationId xmlns:a16="http://schemas.microsoft.com/office/drawing/2014/main" id="{CB438AC3-CEFB-9B4A-BC2E-6521C8093985}"/>
              </a:ext>
            </a:extLst>
          </p:cNvPr>
          <p:cNvSpPr txBox="1">
            <a:spLocks/>
          </p:cNvSpPr>
          <p:nvPr/>
        </p:nvSpPr>
        <p:spPr>
          <a:xfrm>
            <a:off x="1229132" y="1068198"/>
            <a:ext cx="8834439" cy="567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1000"/>
              </a:spcBef>
              <a:spcAft>
                <a:spcPts val="0"/>
              </a:spcAft>
              <a:buClr>
                <a:srgbClr val="EAAE1D"/>
              </a:buClr>
              <a:buSzPts val="1330"/>
              <a:buFont typeface="Arial" panose="020B0604020202020204" pitchFamily="34" charset="0"/>
              <a:buNone/>
              <a:tabLst/>
              <a:defRPr/>
            </a:pPr>
            <a:endPar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endParaRPr>
          </a:p>
        </p:txBody>
      </p:sp>
      <p:sp>
        <p:nvSpPr>
          <p:cNvPr id="33" name="Content Placeholder 16">
            <a:extLst>
              <a:ext uri="{FF2B5EF4-FFF2-40B4-BE49-F238E27FC236}">
                <a16:creationId xmlns:a16="http://schemas.microsoft.com/office/drawing/2014/main" id="{0F4332DD-A0C7-A546-874C-C6B3E52F264F}"/>
              </a:ext>
            </a:extLst>
          </p:cNvPr>
          <p:cNvSpPr txBox="1">
            <a:spLocks/>
          </p:cNvSpPr>
          <p:nvPr/>
        </p:nvSpPr>
        <p:spPr>
          <a:xfrm>
            <a:off x="7315200" y="2694039"/>
            <a:ext cx="4169496" cy="3590458"/>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Επιλέγοντας</a:t>
            </a:r>
          </a:p>
        </p:txBody>
      </p:sp>
      <p:sp>
        <p:nvSpPr>
          <p:cNvPr id="8" name="Content Placeholder 12">
            <a:extLst>
              <a:ext uri="{FF2B5EF4-FFF2-40B4-BE49-F238E27FC236}">
                <a16:creationId xmlns:a16="http://schemas.microsoft.com/office/drawing/2014/main" id="{CB438AC3-CEFB-9B4A-BC2E-6521C8093985}"/>
              </a:ext>
            </a:extLst>
          </p:cNvPr>
          <p:cNvSpPr txBox="1">
            <a:spLocks/>
          </p:cNvSpPr>
          <p:nvPr/>
        </p:nvSpPr>
        <p:spPr>
          <a:xfrm>
            <a:off x="1115915" y="1068198"/>
            <a:ext cx="8834439" cy="567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1000"/>
              </a:spcBef>
              <a:spcAft>
                <a:spcPts val="0"/>
              </a:spcAft>
              <a:buClr>
                <a:srgbClr val="EAAE1D"/>
              </a:buClr>
              <a:buSzPts val="1330"/>
              <a:buFont typeface="Arial" panose="020B0604020202020204" pitchFamily="34" charset="0"/>
              <a:buNone/>
              <a:tabLst/>
              <a:defRPr/>
            </a:pPr>
            <a:r>
              <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hlinkClick r:id="rId2" action="ppaction://hlinksldjump"/>
              </a:rPr>
              <a:t>Προβολή Εκδόσεων</a:t>
            </a:r>
            <a:endPar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endParaRPr>
          </a:p>
        </p:txBody>
      </p:sp>
      <p:pic>
        <p:nvPicPr>
          <p:cNvPr id="2" name="Εικόνα 1"/>
          <p:cNvPicPr>
            <a:picLocks noChangeAspect="1"/>
          </p:cNvPicPr>
          <p:nvPr/>
        </p:nvPicPr>
        <p:blipFill rotWithShape="1">
          <a:blip r:embed="rId4">
            <a:extLst>
              <a:ext uri="{28A0092B-C50C-407E-A947-70E740481C1C}">
                <a14:useLocalDpi xmlns:a14="http://schemas.microsoft.com/office/drawing/2010/main" val="0"/>
              </a:ext>
            </a:extLst>
          </a:blip>
          <a:srcRect l="130" t="10031" r="1262" b="15809"/>
          <a:stretch/>
        </p:blipFill>
        <p:spPr>
          <a:xfrm>
            <a:off x="1229132" y="1546010"/>
            <a:ext cx="7758114" cy="3466519"/>
          </a:xfrm>
          <a:prstGeom prst="rect">
            <a:avLst/>
          </a:prstGeom>
        </p:spPr>
      </p:pic>
      <p:sp>
        <p:nvSpPr>
          <p:cNvPr id="13" name="Content Placeholder 16">
            <a:extLst>
              <a:ext uri="{FF2B5EF4-FFF2-40B4-BE49-F238E27FC236}">
                <a16:creationId xmlns:a16="http://schemas.microsoft.com/office/drawing/2014/main" id="{0F4332DD-A0C7-A546-874C-C6B3E52F264F}"/>
              </a:ext>
            </a:extLst>
          </p:cNvPr>
          <p:cNvSpPr txBox="1">
            <a:spLocks/>
          </p:cNvSpPr>
          <p:nvPr/>
        </p:nvSpPr>
        <p:spPr>
          <a:xfrm>
            <a:off x="8987246" y="2034045"/>
            <a:ext cx="2995204" cy="3365809"/>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Ο φορέας – παραλήπτης μπορεί να πληροφορηθεί για τις πολλαπλές εκδόσεις που μπορεί να έχει ένα αρχείο. Επιλέγοντας από το φάκελο εισερχομένων το σχετικό εισερχόμενο αρχείο του αναδύεται παράθυρο με τις πληροφορίες του εισερχομένου αυτού φακέλου και πατώντας στο σύνδεσμο </a:t>
            </a: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«Προβολή Εκδόσεων»</a:t>
            </a: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μεταφέρεται σε νέα σελίδα όπου μπορεί να δει τις εκδόσεις του τρέχοντος εισερχόμενου αρχείου.</a:t>
            </a:r>
          </a:p>
        </p:txBody>
      </p:sp>
      <p:pic>
        <p:nvPicPr>
          <p:cNvPr id="3" name="Εικόνα 2"/>
          <p:cNvPicPr>
            <a:picLocks noChangeAspect="1"/>
          </p:cNvPicPr>
          <p:nvPr/>
        </p:nvPicPr>
        <p:blipFill rotWithShape="1">
          <a:blip r:embed="rId5">
            <a:extLst>
              <a:ext uri="{28A0092B-C50C-407E-A947-70E740481C1C}">
                <a14:useLocalDpi xmlns:a14="http://schemas.microsoft.com/office/drawing/2010/main" val="0"/>
              </a:ext>
            </a:extLst>
          </a:blip>
          <a:srcRect l="285" t="12087" r="930" b="4831"/>
          <a:stretch/>
        </p:blipFill>
        <p:spPr>
          <a:xfrm>
            <a:off x="1229132" y="1554609"/>
            <a:ext cx="7758114" cy="3500408"/>
          </a:xfrm>
          <a:prstGeom prst="rect">
            <a:avLst/>
          </a:prstGeom>
        </p:spPr>
      </p:pic>
      <p:sp>
        <p:nvSpPr>
          <p:cNvPr id="14" name="TextBox 13"/>
          <p:cNvSpPr txBox="1"/>
          <p:nvPr/>
        </p:nvSpPr>
        <p:spPr>
          <a:xfrm>
            <a:off x="6688182" y="3728860"/>
            <a:ext cx="896983" cy="373137"/>
          </a:xfrm>
          <a:prstGeom prst="rect">
            <a:avLst/>
          </a:prstGeom>
          <a:noFill/>
          <a:ln w="38100">
            <a:solidFill>
              <a:srgbClr val="AE068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789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7DEB7CE-A99F-A14F-8759-7C4017549B8A}"/>
              </a:ext>
            </a:extLst>
          </p:cNvPr>
          <p:cNvSpPr>
            <a:spLocks noGrp="1"/>
          </p:cNvSpPr>
          <p:nvPr>
            <p:ph type="title"/>
          </p:nvPr>
        </p:nvSpPr>
        <p:spPr/>
        <p:txBody>
          <a:bodyPr>
            <a:noAutofit/>
          </a:bodyPr>
          <a:lstStyle/>
          <a:p>
            <a:pPr marL="144145">
              <a:lnSpc>
                <a:spcPct val="110000"/>
              </a:lnSpc>
              <a:spcBef>
                <a:spcPts val="0"/>
              </a:spcBef>
              <a:buClr>
                <a:srgbClr val="EAAE1D"/>
              </a:buClr>
              <a:buSzPts val="1330"/>
            </a:pPr>
            <a:r>
              <a:rPr lang="el-GR" dirty="0">
                <a:sym typeface="Calibri"/>
                <a:hlinkClick r:id="rId2" action="ppaction://hlinksldjump"/>
              </a:rPr>
              <a:t>Παραλαβή Εγγράφων </a:t>
            </a:r>
            <a:endParaRPr lang="el-GR" dirty="0">
              <a:sym typeface="Calibri"/>
            </a:endParaRPr>
          </a:p>
        </p:txBody>
      </p:sp>
      <p:pic>
        <p:nvPicPr>
          <p:cNvPr id="5" name="Picture 4">
            <a:extLst>
              <a:ext uri="{FF2B5EF4-FFF2-40B4-BE49-F238E27FC236}">
                <a16:creationId xmlns:a16="http://schemas.microsoft.com/office/drawing/2014/main" id="{C5E47B7E-F490-BC4F-9E46-439367396C84}"/>
              </a:ext>
            </a:extLst>
          </p:cNvPr>
          <p:cNvPicPr>
            <a:picLocks noChangeAspect="1"/>
          </p:cNvPicPr>
          <p:nvPr/>
        </p:nvPicPr>
        <p:blipFill>
          <a:blip r:embed="rId3"/>
          <a:stretch>
            <a:fillRect/>
          </a:stretch>
        </p:blipFill>
        <p:spPr>
          <a:xfrm>
            <a:off x="0" y="11558"/>
            <a:ext cx="1551969" cy="1543050"/>
          </a:xfrm>
          <a:prstGeom prst="rect">
            <a:avLst/>
          </a:prstGeom>
        </p:spPr>
      </p:pic>
      <p:sp>
        <p:nvSpPr>
          <p:cNvPr id="7" name="Slide Number Placeholder 6">
            <a:extLst>
              <a:ext uri="{FF2B5EF4-FFF2-40B4-BE49-F238E27FC236}">
                <a16:creationId xmlns:a16="http://schemas.microsoft.com/office/drawing/2014/main" id="{FFCF8132-001E-2B47-9DBD-BF3E1F0E2E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DFEB9-F96B-CE45-BE50-33C056CDB7F1}" type="slidenum">
              <a:rPr kumimoji="0" lang="x-none"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x-none"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6" name="Content Placeholder 12">
            <a:extLst>
              <a:ext uri="{FF2B5EF4-FFF2-40B4-BE49-F238E27FC236}">
                <a16:creationId xmlns:a16="http://schemas.microsoft.com/office/drawing/2014/main" id="{CB438AC3-CEFB-9B4A-BC2E-6521C8093985}"/>
              </a:ext>
            </a:extLst>
          </p:cNvPr>
          <p:cNvSpPr txBox="1">
            <a:spLocks/>
          </p:cNvSpPr>
          <p:nvPr/>
        </p:nvSpPr>
        <p:spPr>
          <a:xfrm>
            <a:off x="1229132" y="1068198"/>
            <a:ext cx="8834439" cy="567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1000"/>
              </a:spcBef>
              <a:spcAft>
                <a:spcPts val="0"/>
              </a:spcAft>
              <a:buClr>
                <a:srgbClr val="EAAE1D"/>
              </a:buClr>
              <a:buSzPts val="1330"/>
              <a:buFont typeface="Arial" panose="020B0604020202020204" pitchFamily="34" charset="0"/>
              <a:buNone/>
              <a:tabLst/>
              <a:defRPr/>
            </a:pPr>
            <a:endPar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endParaRPr>
          </a:p>
        </p:txBody>
      </p:sp>
      <p:sp>
        <p:nvSpPr>
          <p:cNvPr id="33" name="Content Placeholder 16">
            <a:extLst>
              <a:ext uri="{FF2B5EF4-FFF2-40B4-BE49-F238E27FC236}">
                <a16:creationId xmlns:a16="http://schemas.microsoft.com/office/drawing/2014/main" id="{0F4332DD-A0C7-A546-874C-C6B3E52F264F}"/>
              </a:ext>
            </a:extLst>
          </p:cNvPr>
          <p:cNvSpPr txBox="1">
            <a:spLocks/>
          </p:cNvSpPr>
          <p:nvPr/>
        </p:nvSpPr>
        <p:spPr>
          <a:xfrm>
            <a:off x="7315200" y="2694039"/>
            <a:ext cx="4169496" cy="3590458"/>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Επιλέγοντας</a:t>
            </a:r>
          </a:p>
        </p:txBody>
      </p:sp>
      <p:sp>
        <p:nvSpPr>
          <p:cNvPr id="8" name="Content Placeholder 12">
            <a:extLst>
              <a:ext uri="{FF2B5EF4-FFF2-40B4-BE49-F238E27FC236}">
                <a16:creationId xmlns:a16="http://schemas.microsoft.com/office/drawing/2014/main" id="{CB438AC3-CEFB-9B4A-BC2E-6521C8093985}"/>
              </a:ext>
            </a:extLst>
          </p:cNvPr>
          <p:cNvSpPr txBox="1">
            <a:spLocks/>
          </p:cNvSpPr>
          <p:nvPr/>
        </p:nvSpPr>
        <p:spPr>
          <a:xfrm>
            <a:off x="1115915" y="1068198"/>
            <a:ext cx="8834439" cy="567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1000"/>
              </a:spcBef>
              <a:spcAft>
                <a:spcPts val="0"/>
              </a:spcAft>
              <a:buClr>
                <a:srgbClr val="EAAE1D"/>
              </a:buClr>
              <a:buSzPts val="1330"/>
              <a:buFont typeface="Arial" panose="020B0604020202020204" pitchFamily="34" charset="0"/>
              <a:buNone/>
              <a:tabLst/>
              <a:defRPr/>
            </a:pPr>
            <a:r>
              <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hlinkClick r:id="rId2" action="ppaction://hlinksldjump"/>
              </a:rPr>
              <a:t>Προβολή Εκδόσεων</a:t>
            </a:r>
            <a:endPar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endParaRPr>
          </a:p>
        </p:txBody>
      </p:sp>
      <p:pic>
        <p:nvPicPr>
          <p:cNvPr id="2" name="Εικόνα 1"/>
          <p:cNvPicPr>
            <a:picLocks noChangeAspect="1"/>
          </p:cNvPicPr>
          <p:nvPr/>
        </p:nvPicPr>
        <p:blipFill rotWithShape="1">
          <a:blip r:embed="rId4">
            <a:extLst>
              <a:ext uri="{28A0092B-C50C-407E-A947-70E740481C1C}">
                <a14:useLocalDpi xmlns:a14="http://schemas.microsoft.com/office/drawing/2010/main" val="0"/>
              </a:ext>
            </a:extLst>
          </a:blip>
          <a:srcRect l="130" t="10031" r="1262" b="15809"/>
          <a:stretch/>
        </p:blipFill>
        <p:spPr>
          <a:xfrm>
            <a:off x="1229132" y="1546010"/>
            <a:ext cx="7758114" cy="3466519"/>
          </a:xfrm>
          <a:prstGeom prst="rect">
            <a:avLst/>
          </a:prstGeom>
        </p:spPr>
      </p:pic>
      <p:sp>
        <p:nvSpPr>
          <p:cNvPr id="13" name="Content Placeholder 16">
            <a:extLst>
              <a:ext uri="{FF2B5EF4-FFF2-40B4-BE49-F238E27FC236}">
                <a16:creationId xmlns:a16="http://schemas.microsoft.com/office/drawing/2014/main" id="{0F4332DD-A0C7-A546-874C-C6B3E52F264F}"/>
              </a:ext>
            </a:extLst>
          </p:cNvPr>
          <p:cNvSpPr txBox="1">
            <a:spLocks/>
          </p:cNvSpPr>
          <p:nvPr/>
        </p:nvSpPr>
        <p:spPr>
          <a:xfrm>
            <a:off x="8987246" y="2231923"/>
            <a:ext cx="2995204" cy="3167932"/>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Στην συνέχεια ο φορέας – παραλήπτης, αν επιθυμεί μια αναλυτικότερη εικόνα των εγγράφων, με το πάτημα του κουμπιού </a:t>
            </a: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«Λήψη Στοιχείων» </a:t>
            </a: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εμφανίζεται λεπτομερής φόρμα σχετικά με τα μεταδεδομένα του αρχείου όπως επίσης και για τις προηγούμενες εκδόσεις που μπορεί να έχει. </a:t>
            </a:r>
            <a:endParaRPr kumimoji="0" lang="el-GR"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3" name="Εικόνα 2"/>
          <p:cNvPicPr>
            <a:picLocks noChangeAspect="1"/>
          </p:cNvPicPr>
          <p:nvPr/>
        </p:nvPicPr>
        <p:blipFill rotWithShape="1">
          <a:blip r:embed="rId5">
            <a:extLst>
              <a:ext uri="{28A0092B-C50C-407E-A947-70E740481C1C}">
                <a14:useLocalDpi xmlns:a14="http://schemas.microsoft.com/office/drawing/2010/main" val="0"/>
              </a:ext>
            </a:extLst>
          </a:blip>
          <a:srcRect l="285" t="12087" r="930" b="4831"/>
          <a:stretch/>
        </p:blipFill>
        <p:spPr>
          <a:xfrm>
            <a:off x="1229132" y="1554609"/>
            <a:ext cx="7758114" cy="3500408"/>
          </a:xfrm>
          <a:prstGeom prst="rect">
            <a:avLst/>
          </a:prstGeom>
        </p:spPr>
      </p:pic>
      <p:sp>
        <p:nvSpPr>
          <p:cNvPr id="14" name="TextBox 13"/>
          <p:cNvSpPr txBox="1"/>
          <p:nvPr/>
        </p:nvSpPr>
        <p:spPr>
          <a:xfrm>
            <a:off x="6688182" y="3728860"/>
            <a:ext cx="896983" cy="373137"/>
          </a:xfrm>
          <a:prstGeom prst="rect">
            <a:avLst/>
          </a:prstGeom>
          <a:noFill/>
          <a:ln w="38100">
            <a:solidFill>
              <a:srgbClr val="AE068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Εικόνα 9"/>
          <p:cNvPicPr>
            <a:picLocks noChangeAspect="1"/>
          </p:cNvPicPr>
          <p:nvPr/>
        </p:nvPicPr>
        <p:blipFill rotWithShape="1">
          <a:blip r:embed="rId6">
            <a:extLst>
              <a:ext uri="{28A0092B-C50C-407E-A947-70E740481C1C}">
                <a14:useLocalDpi xmlns:a14="http://schemas.microsoft.com/office/drawing/2010/main" val="0"/>
              </a:ext>
            </a:extLst>
          </a:blip>
          <a:srcRect l="354" t="19756" r="1723" b="3626"/>
          <a:stretch/>
        </p:blipFill>
        <p:spPr>
          <a:xfrm>
            <a:off x="1150374" y="1503522"/>
            <a:ext cx="7836872" cy="3678078"/>
          </a:xfrm>
          <a:prstGeom prst="rect">
            <a:avLst/>
          </a:prstGeom>
        </p:spPr>
      </p:pic>
      <p:sp>
        <p:nvSpPr>
          <p:cNvPr id="16" name="TextBox 15"/>
          <p:cNvSpPr txBox="1"/>
          <p:nvPr/>
        </p:nvSpPr>
        <p:spPr>
          <a:xfrm>
            <a:off x="3960095" y="4204622"/>
            <a:ext cx="896983" cy="373137"/>
          </a:xfrm>
          <a:prstGeom prst="rect">
            <a:avLst/>
          </a:prstGeom>
          <a:noFill/>
          <a:ln w="38100">
            <a:solidFill>
              <a:srgbClr val="AE068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5" name="Εικόνα 14"/>
          <p:cNvPicPr>
            <a:picLocks noChangeAspect="1"/>
          </p:cNvPicPr>
          <p:nvPr/>
        </p:nvPicPr>
        <p:blipFill rotWithShape="1">
          <a:blip r:embed="rId7">
            <a:extLst>
              <a:ext uri="{28A0092B-C50C-407E-A947-70E740481C1C}">
                <a14:useLocalDpi xmlns:a14="http://schemas.microsoft.com/office/drawing/2010/main" val="0"/>
              </a:ext>
            </a:extLst>
          </a:blip>
          <a:srcRect l="212" t="13238" r="2825" b="167"/>
          <a:stretch/>
        </p:blipFill>
        <p:spPr>
          <a:xfrm>
            <a:off x="1170243" y="1465166"/>
            <a:ext cx="7703786" cy="5210625"/>
          </a:xfrm>
          <a:prstGeom prst="rect">
            <a:avLst/>
          </a:prstGeom>
        </p:spPr>
      </p:pic>
      <p:pic>
        <p:nvPicPr>
          <p:cNvPr id="17" name="Εικόνα 16"/>
          <p:cNvPicPr>
            <a:picLocks noChangeAspect="1"/>
          </p:cNvPicPr>
          <p:nvPr/>
        </p:nvPicPr>
        <p:blipFill rotWithShape="1">
          <a:blip r:embed="rId8">
            <a:extLst>
              <a:ext uri="{28A0092B-C50C-407E-A947-70E740481C1C}">
                <a14:useLocalDpi xmlns:a14="http://schemas.microsoft.com/office/drawing/2010/main" val="0"/>
              </a:ext>
            </a:extLst>
          </a:blip>
          <a:srcRect l="29612" t="30597" r="9114" b="-1"/>
          <a:stretch/>
        </p:blipFill>
        <p:spPr>
          <a:xfrm>
            <a:off x="3558369" y="2497374"/>
            <a:ext cx="4901627" cy="4199661"/>
          </a:xfrm>
          <a:prstGeom prst="rect">
            <a:avLst/>
          </a:prstGeom>
        </p:spPr>
      </p:pic>
      <p:pic>
        <p:nvPicPr>
          <p:cNvPr id="19" name="Εικόνα 18"/>
          <p:cNvPicPr>
            <a:picLocks noChangeAspect="1"/>
          </p:cNvPicPr>
          <p:nvPr/>
        </p:nvPicPr>
        <p:blipFill rotWithShape="1">
          <a:blip r:embed="rId8">
            <a:extLst>
              <a:ext uri="{28A0092B-C50C-407E-A947-70E740481C1C}">
                <a14:useLocalDpi xmlns:a14="http://schemas.microsoft.com/office/drawing/2010/main" val="0"/>
              </a:ext>
            </a:extLst>
          </a:blip>
          <a:srcRect l="16923" t="31254" r="71311" b="55198"/>
          <a:stretch/>
        </p:blipFill>
        <p:spPr>
          <a:xfrm>
            <a:off x="2513692" y="2544072"/>
            <a:ext cx="917250" cy="798895"/>
          </a:xfrm>
          <a:prstGeom prst="rect">
            <a:avLst/>
          </a:prstGeom>
        </p:spPr>
      </p:pic>
    </p:spTree>
    <p:extLst>
      <p:ext uri="{BB962C8B-B14F-4D97-AF65-F5344CB8AC3E}">
        <p14:creationId xmlns:p14="http://schemas.microsoft.com/office/powerpoint/2010/main" val="141241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7DEB7CE-A99F-A14F-8759-7C4017549B8A}"/>
              </a:ext>
            </a:extLst>
          </p:cNvPr>
          <p:cNvSpPr>
            <a:spLocks noGrp="1"/>
          </p:cNvSpPr>
          <p:nvPr>
            <p:ph type="title"/>
          </p:nvPr>
        </p:nvSpPr>
        <p:spPr/>
        <p:txBody>
          <a:bodyPr>
            <a:noAutofit/>
          </a:bodyPr>
          <a:lstStyle/>
          <a:p>
            <a:pPr marL="144145">
              <a:lnSpc>
                <a:spcPct val="110000"/>
              </a:lnSpc>
              <a:spcBef>
                <a:spcPts val="0"/>
              </a:spcBef>
              <a:buClr>
                <a:srgbClr val="EAAE1D"/>
              </a:buClr>
              <a:buSzPts val="1330"/>
            </a:pPr>
            <a:r>
              <a:rPr lang="el-GR" dirty="0">
                <a:sym typeface="Calibri"/>
                <a:hlinkClick r:id="rId2" action="ppaction://hlinksldjump"/>
              </a:rPr>
              <a:t>Ανάρτηση στην Δι@ύγεια</a:t>
            </a:r>
            <a:endParaRPr lang="el-GR" dirty="0">
              <a:sym typeface="Calibri"/>
            </a:endParaRPr>
          </a:p>
        </p:txBody>
      </p:sp>
      <p:pic>
        <p:nvPicPr>
          <p:cNvPr id="5" name="Picture 4">
            <a:extLst>
              <a:ext uri="{FF2B5EF4-FFF2-40B4-BE49-F238E27FC236}">
                <a16:creationId xmlns:a16="http://schemas.microsoft.com/office/drawing/2014/main" id="{C5E47B7E-F490-BC4F-9E46-439367396C84}"/>
              </a:ext>
            </a:extLst>
          </p:cNvPr>
          <p:cNvPicPr>
            <a:picLocks noChangeAspect="1"/>
          </p:cNvPicPr>
          <p:nvPr/>
        </p:nvPicPr>
        <p:blipFill>
          <a:blip r:embed="rId3"/>
          <a:stretch>
            <a:fillRect/>
          </a:stretch>
        </p:blipFill>
        <p:spPr>
          <a:xfrm>
            <a:off x="0" y="11558"/>
            <a:ext cx="1551969" cy="1543050"/>
          </a:xfrm>
          <a:prstGeom prst="rect">
            <a:avLst/>
          </a:prstGeom>
        </p:spPr>
      </p:pic>
      <p:sp>
        <p:nvSpPr>
          <p:cNvPr id="7" name="Slide Number Placeholder 6">
            <a:extLst>
              <a:ext uri="{FF2B5EF4-FFF2-40B4-BE49-F238E27FC236}">
                <a16:creationId xmlns:a16="http://schemas.microsoft.com/office/drawing/2014/main" id="{FFCF8132-001E-2B47-9DBD-BF3E1F0E2E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DFEB9-F96B-CE45-BE50-33C056CDB7F1}" type="slidenum">
              <a:rPr kumimoji="0" lang="x-none"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x-none"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6" name="Content Placeholder 12">
            <a:extLst>
              <a:ext uri="{FF2B5EF4-FFF2-40B4-BE49-F238E27FC236}">
                <a16:creationId xmlns:a16="http://schemas.microsoft.com/office/drawing/2014/main" id="{CB438AC3-CEFB-9B4A-BC2E-6521C8093985}"/>
              </a:ext>
            </a:extLst>
          </p:cNvPr>
          <p:cNvSpPr txBox="1">
            <a:spLocks/>
          </p:cNvSpPr>
          <p:nvPr/>
        </p:nvSpPr>
        <p:spPr>
          <a:xfrm>
            <a:off x="1229132" y="1068198"/>
            <a:ext cx="8834439" cy="567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1000"/>
              </a:spcBef>
              <a:spcAft>
                <a:spcPts val="0"/>
              </a:spcAft>
              <a:buClr>
                <a:srgbClr val="EAAE1D"/>
              </a:buClr>
              <a:buSzPts val="1330"/>
              <a:buFont typeface="Arial" panose="020B0604020202020204" pitchFamily="34" charset="0"/>
              <a:buNone/>
              <a:tabLst/>
              <a:defRPr/>
            </a:pPr>
            <a:endPar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endParaRPr>
          </a:p>
        </p:txBody>
      </p:sp>
      <p:sp>
        <p:nvSpPr>
          <p:cNvPr id="33" name="Content Placeholder 16">
            <a:extLst>
              <a:ext uri="{FF2B5EF4-FFF2-40B4-BE49-F238E27FC236}">
                <a16:creationId xmlns:a16="http://schemas.microsoft.com/office/drawing/2014/main" id="{0F4332DD-A0C7-A546-874C-C6B3E52F264F}"/>
              </a:ext>
            </a:extLst>
          </p:cNvPr>
          <p:cNvSpPr txBox="1">
            <a:spLocks/>
          </p:cNvSpPr>
          <p:nvPr/>
        </p:nvSpPr>
        <p:spPr>
          <a:xfrm>
            <a:off x="6416319" y="2831690"/>
            <a:ext cx="4866394" cy="3618272"/>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Η </a:t>
            </a: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Δι@ύγεια</a:t>
            </a: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αποσκοπεί στη δημοσίευση αποφάσεων των κυβερνητικών οργάνων και της διοίκησης στο Διαδίκτυο με σκοπό την γνωστοποίησης τους στο κοινό.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Η </a:t>
            </a: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Δι@ύγεια </a:t>
            </a: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μαζί με το </a:t>
            </a: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ΣΔΔΔ (Σύστημα Διακίνησης Δρομολόγησης και Διαλειτουργικότητας Εγγράφων)</a:t>
            </a: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«συνεργάζονται» δίνοντας την δυνατότητα στους φορείς να κοινοποιούν δημόσια έγγραφα. </a:t>
            </a:r>
          </a:p>
        </p:txBody>
      </p:sp>
      <p:sp>
        <p:nvSpPr>
          <p:cNvPr id="8" name="Content Placeholder 12">
            <a:extLst>
              <a:ext uri="{FF2B5EF4-FFF2-40B4-BE49-F238E27FC236}">
                <a16:creationId xmlns:a16="http://schemas.microsoft.com/office/drawing/2014/main" id="{CB438AC3-CEFB-9B4A-BC2E-6521C8093985}"/>
              </a:ext>
            </a:extLst>
          </p:cNvPr>
          <p:cNvSpPr txBox="1">
            <a:spLocks/>
          </p:cNvSpPr>
          <p:nvPr/>
        </p:nvSpPr>
        <p:spPr>
          <a:xfrm>
            <a:off x="1115915" y="1068198"/>
            <a:ext cx="8834439" cy="567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1000"/>
              </a:spcBef>
              <a:spcAft>
                <a:spcPts val="0"/>
              </a:spcAft>
              <a:buClr>
                <a:srgbClr val="EAAE1D"/>
              </a:buClr>
              <a:buSzPts val="1330"/>
              <a:buFont typeface="Arial" panose="020B0604020202020204" pitchFamily="34" charset="0"/>
              <a:buNone/>
              <a:tabLst/>
              <a:defRPr/>
            </a:pPr>
            <a:r>
              <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hlinkClick r:id="rId2" action="ppaction://hlinksldjump"/>
              </a:rPr>
              <a:t>Εισαγωγή</a:t>
            </a:r>
            <a:endPar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endParaRPr>
          </a:p>
          <a:p>
            <a:pPr marL="0" marR="0" lvl="1" indent="0" algn="l" defTabSz="914400" rtl="0" eaLnBrk="1" fontAlgn="auto" latinLnBrk="0" hangingPunct="1">
              <a:lnSpc>
                <a:spcPct val="90000"/>
              </a:lnSpc>
              <a:spcBef>
                <a:spcPts val="1000"/>
              </a:spcBef>
              <a:spcAft>
                <a:spcPts val="0"/>
              </a:spcAft>
              <a:buClr>
                <a:srgbClr val="EAAE1D"/>
              </a:buClr>
              <a:buSzPts val="1330"/>
              <a:buFont typeface="Arial" panose="020B0604020202020204" pitchFamily="34" charset="0"/>
              <a:buNone/>
              <a:tabLst/>
              <a:defRPr/>
            </a:pPr>
            <a:endPar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endParaRPr>
          </a:p>
        </p:txBody>
      </p:sp>
      <p:pic>
        <p:nvPicPr>
          <p:cNvPr id="12" name="Εικόνα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132" y="1675277"/>
            <a:ext cx="3888763" cy="3888763"/>
          </a:xfrm>
          <a:prstGeom prst="rect">
            <a:avLst/>
          </a:prstGeom>
          <a:ln>
            <a:solidFill>
              <a:schemeClr val="bg1"/>
            </a:solidFill>
          </a:ln>
        </p:spPr>
      </p:pic>
      <p:pic>
        <p:nvPicPr>
          <p:cNvPr id="2" name="Εικόνα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011818">
            <a:off x="3565354" y="4779026"/>
            <a:ext cx="2550134" cy="1212651"/>
          </a:xfrm>
          <a:prstGeom prst="rect">
            <a:avLst/>
          </a:prstGeom>
        </p:spPr>
      </p:pic>
    </p:spTree>
    <p:extLst>
      <p:ext uri="{BB962C8B-B14F-4D97-AF65-F5344CB8AC3E}">
        <p14:creationId xmlns:p14="http://schemas.microsoft.com/office/powerpoint/2010/main" val="2116970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7DEB7CE-A99F-A14F-8759-7C4017549B8A}"/>
              </a:ext>
            </a:extLst>
          </p:cNvPr>
          <p:cNvSpPr>
            <a:spLocks noGrp="1"/>
          </p:cNvSpPr>
          <p:nvPr>
            <p:ph type="title"/>
          </p:nvPr>
        </p:nvSpPr>
        <p:spPr/>
        <p:txBody>
          <a:bodyPr>
            <a:noAutofit/>
          </a:bodyPr>
          <a:lstStyle/>
          <a:p>
            <a:pPr marL="144145">
              <a:lnSpc>
                <a:spcPct val="110000"/>
              </a:lnSpc>
              <a:spcBef>
                <a:spcPts val="0"/>
              </a:spcBef>
              <a:buClr>
                <a:srgbClr val="EAAE1D"/>
              </a:buClr>
              <a:buSzPts val="1330"/>
            </a:pPr>
            <a:r>
              <a:rPr lang="el-GR" dirty="0">
                <a:sym typeface="Calibri"/>
                <a:hlinkClick r:id="rId2" action="ppaction://hlinksldjump"/>
              </a:rPr>
              <a:t>Ανάρτηση στην Δι@ύγεια</a:t>
            </a:r>
            <a:endParaRPr lang="el-GR" dirty="0">
              <a:sym typeface="Calibri"/>
            </a:endParaRPr>
          </a:p>
        </p:txBody>
      </p:sp>
      <p:pic>
        <p:nvPicPr>
          <p:cNvPr id="5" name="Picture 4">
            <a:extLst>
              <a:ext uri="{FF2B5EF4-FFF2-40B4-BE49-F238E27FC236}">
                <a16:creationId xmlns:a16="http://schemas.microsoft.com/office/drawing/2014/main" id="{C5E47B7E-F490-BC4F-9E46-439367396C84}"/>
              </a:ext>
            </a:extLst>
          </p:cNvPr>
          <p:cNvPicPr>
            <a:picLocks noChangeAspect="1"/>
          </p:cNvPicPr>
          <p:nvPr/>
        </p:nvPicPr>
        <p:blipFill>
          <a:blip r:embed="rId3"/>
          <a:stretch>
            <a:fillRect/>
          </a:stretch>
        </p:blipFill>
        <p:spPr>
          <a:xfrm>
            <a:off x="0" y="11558"/>
            <a:ext cx="1551969" cy="1543050"/>
          </a:xfrm>
          <a:prstGeom prst="rect">
            <a:avLst/>
          </a:prstGeom>
        </p:spPr>
      </p:pic>
      <p:sp>
        <p:nvSpPr>
          <p:cNvPr id="7" name="Slide Number Placeholder 6">
            <a:extLst>
              <a:ext uri="{FF2B5EF4-FFF2-40B4-BE49-F238E27FC236}">
                <a16:creationId xmlns:a16="http://schemas.microsoft.com/office/drawing/2014/main" id="{FFCF8132-001E-2B47-9DBD-BF3E1F0E2E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DFEB9-F96B-CE45-BE50-33C056CDB7F1}" type="slidenum">
              <a:rPr kumimoji="0" lang="x-none"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x-none"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6" name="Content Placeholder 12">
            <a:extLst>
              <a:ext uri="{FF2B5EF4-FFF2-40B4-BE49-F238E27FC236}">
                <a16:creationId xmlns:a16="http://schemas.microsoft.com/office/drawing/2014/main" id="{CB438AC3-CEFB-9B4A-BC2E-6521C8093985}"/>
              </a:ext>
            </a:extLst>
          </p:cNvPr>
          <p:cNvSpPr txBox="1">
            <a:spLocks/>
          </p:cNvSpPr>
          <p:nvPr/>
        </p:nvSpPr>
        <p:spPr>
          <a:xfrm>
            <a:off x="1229132" y="1068198"/>
            <a:ext cx="8834439" cy="567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1000"/>
              </a:spcBef>
              <a:spcAft>
                <a:spcPts val="0"/>
              </a:spcAft>
              <a:buClr>
                <a:srgbClr val="EAAE1D"/>
              </a:buClr>
              <a:buSzPts val="1330"/>
              <a:buFont typeface="Arial" panose="020B0604020202020204" pitchFamily="34" charset="0"/>
              <a:buNone/>
              <a:tabLst/>
              <a:defRPr/>
            </a:pPr>
            <a:endPar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endParaRPr>
          </a:p>
        </p:txBody>
      </p:sp>
      <p:sp>
        <p:nvSpPr>
          <p:cNvPr id="33" name="Content Placeholder 16">
            <a:extLst>
              <a:ext uri="{FF2B5EF4-FFF2-40B4-BE49-F238E27FC236}">
                <a16:creationId xmlns:a16="http://schemas.microsoft.com/office/drawing/2014/main" id="{0F4332DD-A0C7-A546-874C-C6B3E52F264F}"/>
              </a:ext>
            </a:extLst>
          </p:cNvPr>
          <p:cNvSpPr txBox="1">
            <a:spLocks/>
          </p:cNvSpPr>
          <p:nvPr/>
        </p:nvSpPr>
        <p:spPr>
          <a:xfrm>
            <a:off x="8308259" y="2005778"/>
            <a:ext cx="3445740" cy="3582876"/>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Η </a:t>
            </a: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Γραμματεία &amp; ο Προϊστάμενος του φορέα παραλήπτη, </a:t>
            </a: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μετά την πρωτοκόλληση του εξερχομένου εγγράφου, έχουν την δυνατότητα να το αναρτήσουν στην </a:t>
            </a: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«Δι@ύγεια», </a:t>
            </a: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επιλέγοντάς την </a:t>
            </a: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«Ανάρτηση στη Δι@ύγεια»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Στη φόρμα ο χρήστης πρέπει να συμπληρώσει το όνομα χρήστη και τον κωδικό πρόσβασης στη Διαύγεια, καθώς και τα αντίστοιχα πεδία που απαιτούνται από την εφαρμογή της Διαύγειας για τους δέκα τύπους πράξεων που υποστηρίζει η συγκεκριμένη εφαρμογή. </a:t>
            </a:r>
          </a:p>
        </p:txBody>
      </p:sp>
      <p:sp>
        <p:nvSpPr>
          <p:cNvPr id="8" name="Content Placeholder 12">
            <a:extLst>
              <a:ext uri="{FF2B5EF4-FFF2-40B4-BE49-F238E27FC236}">
                <a16:creationId xmlns:a16="http://schemas.microsoft.com/office/drawing/2014/main" id="{CB438AC3-CEFB-9B4A-BC2E-6521C8093985}"/>
              </a:ext>
            </a:extLst>
          </p:cNvPr>
          <p:cNvSpPr txBox="1">
            <a:spLocks/>
          </p:cNvSpPr>
          <p:nvPr/>
        </p:nvSpPr>
        <p:spPr>
          <a:xfrm>
            <a:off x="1115915" y="1068198"/>
            <a:ext cx="8834439" cy="567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1000"/>
              </a:spcBef>
              <a:spcAft>
                <a:spcPts val="0"/>
              </a:spcAft>
              <a:buClr>
                <a:srgbClr val="EAAE1D"/>
              </a:buClr>
              <a:buSzPts val="1330"/>
              <a:buFont typeface="Arial" panose="020B0604020202020204" pitchFamily="34" charset="0"/>
              <a:buNone/>
              <a:tabLst/>
              <a:defRPr/>
            </a:pPr>
            <a:r>
              <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hlinkClick r:id="rId2" action="ppaction://hlinksldjump"/>
              </a:rPr>
              <a:t>Εισαγωγή</a:t>
            </a:r>
            <a:endPar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endParaRPr>
          </a:p>
          <a:p>
            <a:pPr marL="0" marR="0" lvl="1" indent="0" algn="l" defTabSz="914400" rtl="0" eaLnBrk="1" fontAlgn="auto" latinLnBrk="0" hangingPunct="1">
              <a:lnSpc>
                <a:spcPct val="90000"/>
              </a:lnSpc>
              <a:spcBef>
                <a:spcPts val="1000"/>
              </a:spcBef>
              <a:spcAft>
                <a:spcPts val="0"/>
              </a:spcAft>
              <a:buClr>
                <a:srgbClr val="EAAE1D"/>
              </a:buClr>
              <a:buSzPts val="1330"/>
              <a:buFont typeface="Arial" panose="020B0604020202020204" pitchFamily="34" charset="0"/>
              <a:buNone/>
              <a:tabLst/>
              <a:defRPr/>
            </a:pPr>
            <a:endPar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endParaRPr>
          </a:p>
        </p:txBody>
      </p:sp>
      <p:pic>
        <p:nvPicPr>
          <p:cNvPr id="3" name="Εικόνα 2"/>
          <p:cNvPicPr>
            <a:picLocks noChangeAspect="1"/>
          </p:cNvPicPr>
          <p:nvPr/>
        </p:nvPicPr>
        <p:blipFill rotWithShape="1">
          <a:blip r:embed="rId4">
            <a:extLst>
              <a:ext uri="{28A0092B-C50C-407E-A947-70E740481C1C}">
                <a14:useLocalDpi xmlns:a14="http://schemas.microsoft.com/office/drawing/2010/main" val="0"/>
              </a:ext>
            </a:extLst>
          </a:blip>
          <a:srcRect l="10807" t="11932" r="887" b="-897"/>
          <a:stretch/>
        </p:blipFill>
        <p:spPr>
          <a:xfrm>
            <a:off x="1115915" y="1728191"/>
            <a:ext cx="6971783" cy="3775586"/>
          </a:xfrm>
          <a:prstGeom prst="rect">
            <a:avLst/>
          </a:prstGeom>
        </p:spPr>
      </p:pic>
    </p:spTree>
    <p:extLst>
      <p:ext uri="{BB962C8B-B14F-4D97-AF65-F5344CB8AC3E}">
        <p14:creationId xmlns:p14="http://schemas.microsoft.com/office/powerpoint/2010/main" val="3875672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7DEB7CE-A99F-A14F-8759-7C4017549B8A}"/>
              </a:ext>
            </a:extLst>
          </p:cNvPr>
          <p:cNvSpPr>
            <a:spLocks noGrp="1"/>
          </p:cNvSpPr>
          <p:nvPr>
            <p:ph type="title"/>
          </p:nvPr>
        </p:nvSpPr>
        <p:spPr/>
        <p:txBody>
          <a:bodyPr>
            <a:noAutofit/>
          </a:bodyPr>
          <a:lstStyle/>
          <a:p>
            <a:pPr marL="144145">
              <a:lnSpc>
                <a:spcPct val="110000"/>
              </a:lnSpc>
              <a:spcBef>
                <a:spcPts val="0"/>
              </a:spcBef>
              <a:buClr>
                <a:srgbClr val="EAAE1D"/>
              </a:buClr>
              <a:buSzPts val="1330"/>
            </a:pPr>
            <a:r>
              <a:rPr lang="el-GR" dirty="0">
                <a:sym typeface="Calibri"/>
                <a:hlinkClick r:id="rId2" action="ppaction://hlinksldjump"/>
              </a:rPr>
              <a:t>Ανάρτηση στην Δι@ύγεια</a:t>
            </a:r>
            <a:endParaRPr lang="el-GR" dirty="0">
              <a:sym typeface="Calibri"/>
            </a:endParaRPr>
          </a:p>
        </p:txBody>
      </p:sp>
      <p:pic>
        <p:nvPicPr>
          <p:cNvPr id="5" name="Picture 4">
            <a:extLst>
              <a:ext uri="{FF2B5EF4-FFF2-40B4-BE49-F238E27FC236}">
                <a16:creationId xmlns:a16="http://schemas.microsoft.com/office/drawing/2014/main" id="{C5E47B7E-F490-BC4F-9E46-439367396C84}"/>
              </a:ext>
            </a:extLst>
          </p:cNvPr>
          <p:cNvPicPr>
            <a:picLocks noChangeAspect="1"/>
          </p:cNvPicPr>
          <p:nvPr/>
        </p:nvPicPr>
        <p:blipFill>
          <a:blip r:embed="rId3"/>
          <a:stretch>
            <a:fillRect/>
          </a:stretch>
        </p:blipFill>
        <p:spPr>
          <a:xfrm>
            <a:off x="0" y="11558"/>
            <a:ext cx="1551969" cy="1543050"/>
          </a:xfrm>
          <a:prstGeom prst="rect">
            <a:avLst/>
          </a:prstGeom>
        </p:spPr>
      </p:pic>
      <p:sp>
        <p:nvSpPr>
          <p:cNvPr id="7" name="Slide Number Placeholder 6">
            <a:extLst>
              <a:ext uri="{FF2B5EF4-FFF2-40B4-BE49-F238E27FC236}">
                <a16:creationId xmlns:a16="http://schemas.microsoft.com/office/drawing/2014/main" id="{FFCF8132-001E-2B47-9DBD-BF3E1F0E2E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DFEB9-F96B-CE45-BE50-33C056CDB7F1}" type="slidenum">
              <a:rPr kumimoji="0" lang="x-none"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x-none"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6" name="Content Placeholder 12">
            <a:extLst>
              <a:ext uri="{FF2B5EF4-FFF2-40B4-BE49-F238E27FC236}">
                <a16:creationId xmlns:a16="http://schemas.microsoft.com/office/drawing/2014/main" id="{CB438AC3-CEFB-9B4A-BC2E-6521C8093985}"/>
              </a:ext>
            </a:extLst>
          </p:cNvPr>
          <p:cNvSpPr txBox="1">
            <a:spLocks/>
          </p:cNvSpPr>
          <p:nvPr/>
        </p:nvSpPr>
        <p:spPr>
          <a:xfrm>
            <a:off x="1229132" y="1068198"/>
            <a:ext cx="8834439" cy="567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1000"/>
              </a:spcBef>
              <a:spcAft>
                <a:spcPts val="0"/>
              </a:spcAft>
              <a:buClr>
                <a:srgbClr val="EAAE1D"/>
              </a:buClr>
              <a:buSzPts val="1330"/>
              <a:buFont typeface="Arial" panose="020B0604020202020204" pitchFamily="34" charset="0"/>
              <a:buNone/>
              <a:tabLst/>
              <a:defRPr/>
            </a:pPr>
            <a:endPar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endParaRPr>
          </a:p>
        </p:txBody>
      </p:sp>
      <p:sp>
        <p:nvSpPr>
          <p:cNvPr id="33" name="Content Placeholder 16">
            <a:extLst>
              <a:ext uri="{FF2B5EF4-FFF2-40B4-BE49-F238E27FC236}">
                <a16:creationId xmlns:a16="http://schemas.microsoft.com/office/drawing/2014/main" id="{0F4332DD-A0C7-A546-874C-C6B3E52F264F}"/>
              </a:ext>
            </a:extLst>
          </p:cNvPr>
          <p:cNvSpPr txBox="1">
            <a:spLocks/>
          </p:cNvSpPr>
          <p:nvPr/>
        </p:nvSpPr>
        <p:spPr>
          <a:xfrm>
            <a:off x="8308259" y="1506157"/>
            <a:ext cx="3445740" cy="4801175"/>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Τα πεδία τα οποία πρέπει να συμπληρωθούν υποχρεωτικά, είναι τα εξής</a:t>
            </a: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90000"/>
              </a:lnSpc>
              <a:spcBef>
                <a:spcPts val="1000"/>
              </a:spcBef>
              <a:spcAft>
                <a:spcPts val="0"/>
              </a:spcAft>
              <a:buClr>
                <a:srgbClr val="ED7D31"/>
              </a:buClr>
              <a:buSzTx/>
              <a:buFont typeface="Arial" panose="020B0604020202020204" pitchFamily="34" charset="0"/>
              <a:buChar char="•"/>
              <a:tabLst/>
              <a:defRPr/>
            </a:pP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t>
            </a:r>
            <a:r>
              <a:rPr kumimoji="0" lang="en-US"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Username</a:t>
            </a: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t>
            </a:r>
            <a:r>
              <a:rPr kumimoji="0" lang="en-US"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90000"/>
              </a:lnSpc>
              <a:spcBef>
                <a:spcPts val="1000"/>
              </a:spcBef>
              <a:spcAft>
                <a:spcPts val="0"/>
              </a:spcAft>
              <a:buClr>
                <a:srgbClr val="ED7D31"/>
              </a:buClr>
              <a:buSzTx/>
              <a:buFont typeface="Arial" panose="020B0604020202020204" pitchFamily="34" charset="0"/>
              <a:buChar char="•"/>
              <a:tabLst/>
              <a:defRPr/>
            </a:pP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t>
            </a:r>
            <a:r>
              <a:rPr kumimoji="0" lang="en-US"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Password</a:t>
            </a: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t>
            </a:r>
            <a:endParaRPr kumimoji="0" lang="en-US"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
                <a:srgbClr val="ED7D31"/>
              </a:buClr>
              <a:buSzTx/>
              <a:buFont typeface="Arial" panose="020B0604020202020204" pitchFamily="34" charset="0"/>
              <a:buChar char="•"/>
              <a:tabLst/>
              <a:defRPr/>
            </a:pP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«Τύπος Πράξης»</a:t>
            </a:r>
          </a:p>
          <a:p>
            <a:pPr marL="285750" marR="0" lvl="0" indent="-285750" algn="l" defTabSz="914400" rtl="0" eaLnBrk="1" fontAlgn="auto" latinLnBrk="0" hangingPunct="1">
              <a:lnSpc>
                <a:spcPct val="90000"/>
              </a:lnSpc>
              <a:spcBef>
                <a:spcPts val="1000"/>
              </a:spcBef>
              <a:spcAft>
                <a:spcPts val="0"/>
              </a:spcAft>
              <a:buClr>
                <a:srgbClr val="ED7D31"/>
              </a:buClr>
              <a:buSzTx/>
              <a:buFont typeface="Arial" panose="020B0604020202020204" pitchFamily="34" charset="0"/>
              <a:buChar char="•"/>
              <a:tabLst/>
              <a:defRPr/>
            </a:pP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«Οργανωτικές Μονάδες»</a:t>
            </a:r>
          </a:p>
          <a:p>
            <a:pPr marL="285750" marR="0" lvl="0" indent="-285750" algn="l" defTabSz="914400" rtl="0" eaLnBrk="1" fontAlgn="auto" latinLnBrk="0" hangingPunct="1">
              <a:lnSpc>
                <a:spcPct val="90000"/>
              </a:lnSpc>
              <a:spcBef>
                <a:spcPts val="1000"/>
              </a:spcBef>
              <a:spcAft>
                <a:spcPts val="0"/>
              </a:spcAft>
              <a:buClr>
                <a:srgbClr val="ED7D31"/>
              </a:buClr>
              <a:buSzTx/>
              <a:buFont typeface="Arial" panose="020B0604020202020204" pitchFamily="34" charset="0"/>
              <a:buChar char="•"/>
              <a:tabLst/>
              <a:defRPr/>
            </a:pP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«Υπογράφοντες»</a:t>
            </a:r>
          </a:p>
          <a:p>
            <a:pPr marL="285750" marR="0" lvl="0" indent="-285750" algn="l" defTabSz="914400" rtl="0" eaLnBrk="1" fontAlgn="auto" latinLnBrk="0" hangingPunct="1">
              <a:lnSpc>
                <a:spcPct val="90000"/>
              </a:lnSpc>
              <a:spcBef>
                <a:spcPts val="1000"/>
              </a:spcBef>
              <a:spcAft>
                <a:spcPts val="0"/>
              </a:spcAft>
              <a:buClr>
                <a:srgbClr val="ED7D31"/>
              </a:buClr>
              <a:buSzTx/>
              <a:buFont typeface="Arial" panose="020B0604020202020204" pitchFamily="34" charset="0"/>
              <a:buChar char="•"/>
              <a:tabLst/>
              <a:defRPr/>
            </a:pP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«Θεματικές Κατηγορίες» </a:t>
            </a:r>
          </a:p>
          <a:p>
            <a:pPr marL="0" marR="0" lvl="0" indent="0" algn="l" defTabSz="914400" rtl="0" eaLnBrk="1" fontAlgn="auto" latinLnBrk="0" hangingPunct="1">
              <a:lnSpc>
                <a:spcPct val="120000"/>
              </a:lnSpc>
              <a:spcBef>
                <a:spcPts val="1000"/>
              </a:spcBef>
              <a:spcAft>
                <a:spcPts val="0"/>
              </a:spcAft>
              <a:buClr>
                <a:srgbClr val="ED7D31"/>
              </a:buClr>
              <a:buSzTx/>
              <a:buFont typeface="Arial" panose="020B0604020202020204" pitchFamily="34" charset="0"/>
              <a:buNone/>
              <a:tabLst/>
              <a:defRPr/>
            </a:pP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Για την ολοκλήρωση της διαδικασίας κάνετε κλικ στην </a:t>
            </a: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«Αποστολή».</a:t>
            </a:r>
          </a:p>
          <a:p>
            <a:pPr marL="0" marR="0" lvl="0" indent="0" algn="l" defTabSz="914400" rtl="0" eaLnBrk="1" fontAlgn="auto" latinLnBrk="0" hangingPunct="1">
              <a:lnSpc>
                <a:spcPct val="120000"/>
              </a:lnSpc>
              <a:spcBef>
                <a:spcPts val="1000"/>
              </a:spcBef>
              <a:spcAft>
                <a:spcPts val="0"/>
              </a:spcAft>
              <a:buClr>
                <a:srgbClr val="ED7D31"/>
              </a:buClr>
              <a:buSzTx/>
              <a:buFont typeface="Arial" panose="020B0604020202020204" pitchFamily="34" charset="0"/>
              <a:buNone/>
              <a:tabLst/>
              <a:defRPr/>
            </a:pP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Επιλέγοντας την </a:t>
            </a: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«Αποστολή», </a:t>
            </a: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η εφαρμογή υλοποιεί τη μεταφόρτωση του αρχείου από το σύστημα και </a:t>
            </a:r>
            <a:r>
              <a:rPr kumimoji="0" lang="el-GR"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επιστρέφει τον ΑΔΑ στην οθόνη του χρήστη</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p>
        </p:txBody>
      </p:sp>
      <p:sp>
        <p:nvSpPr>
          <p:cNvPr id="8" name="Content Placeholder 12">
            <a:extLst>
              <a:ext uri="{FF2B5EF4-FFF2-40B4-BE49-F238E27FC236}">
                <a16:creationId xmlns:a16="http://schemas.microsoft.com/office/drawing/2014/main" id="{CB438AC3-CEFB-9B4A-BC2E-6521C8093985}"/>
              </a:ext>
            </a:extLst>
          </p:cNvPr>
          <p:cNvSpPr txBox="1">
            <a:spLocks/>
          </p:cNvSpPr>
          <p:nvPr/>
        </p:nvSpPr>
        <p:spPr>
          <a:xfrm>
            <a:off x="1115915" y="1068198"/>
            <a:ext cx="8834439" cy="567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1000"/>
              </a:spcBef>
              <a:spcAft>
                <a:spcPts val="0"/>
              </a:spcAft>
              <a:buClr>
                <a:srgbClr val="EAAE1D"/>
              </a:buClr>
              <a:buSzPts val="1330"/>
              <a:buFont typeface="Arial" panose="020B0604020202020204" pitchFamily="34" charset="0"/>
              <a:buNone/>
              <a:tabLst/>
              <a:defRPr/>
            </a:pPr>
            <a:r>
              <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hlinkClick r:id="rId2" action="ppaction://hlinksldjump"/>
              </a:rPr>
              <a:t>Εισαγωγή</a:t>
            </a:r>
            <a:endPar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endParaRPr>
          </a:p>
          <a:p>
            <a:pPr marL="0" marR="0" lvl="1" indent="0" algn="l" defTabSz="914400" rtl="0" eaLnBrk="1" fontAlgn="auto" latinLnBrk="0" hangingPunct="1">
              <a:lnSpc>
                <a:spcPct val="90000"/>
              </a:lnSpc>
              <a:spcBef>
                <a:spcPts val="1000"/>
              </a:spcBef>
              <a:spcAft>
                <a:spcPts val="0"/>
              </a:spcAft>
              <a:buClr>
                <a:srgbClr val="EAAE1D"/>
              </a:buClr>
              <a:buSzPts val="1330"/>
              <a:buFont typeface="Arial" panose="020B0604020202020204" pitchFamily="34" charset="0"/>
              <a:buNone/>
              <a:tabLst/>
              <a:defRPr/>
            </a:pPr>
            <a:endParaRPr kumimoji="0" lang="el-GR"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endParaRPr>
          </a:p>
        </p:txBody>
      </p:sp>
      <p:pic>
        <p:nvPicPr>
          <p:cNvPr id="3" name="Εικόνα 2"/>
          <p:cNvPicPr>
            <a:picLocks noChangeAspect="1"/>
          </p:cNvPicPr>
          <p:nvPr/>
        </p:nvPicPr>
        <p:blipFill rotWithShape="1">
          <a:blip r:embed="rId4">
            <a:extLst>
              <a:ext uri="{28A0092B-C50C-407E-A947-70E740481C1C}">
                <a14:useLocalDpi xmlns:a14="http://schemas.microsoft.com/office/drawing/2010/main" val="0"/>
              </a:ext>
            </a:extLst>
          </a:blip>
          <a:srcRect l="10807" t="11932" r="887" b="-897"/>
          <a:stretch/>
        </p:blipFill>
        <p:spPr>
          <a:xfrm>
            <a:off x="1115915" y="1728191"/>
            <a:ext cx="6971783" cy="3775586"/>
          </a:xfrm>
          <a:prstGeom prst="rect">
            <a:avLst/>
          </a:prstGeom>
        </p:spPr>
      </p:pic>
      <p:pic>
        <p:nvPicPr>
          <p:cNvPr id="2" name="Εικόνα 1"/>
          <p:cNvPicPr>
            <a:picLocks noChangeAspect="1"/>
          </p:cNvPicPr>
          <p:nvPr/>
        </p:nvPicPr>
        <p:blipFill rotWithShape="1">
          <a:blip r:embed="rId5">
            <a:extLst>
              <a:ext uri="{28A0092B-C50C-407E-A947-70E740481C1C}">
                <a14:useLocalDpi xmlns:a14="http://schemas.microsoft.com/office/drawing/2010/main" val="0"/>
              </a:ext>
            </a:extLst>
          </a:blip>
          <a:srcRect l="32051" t="39217" r="6699" b="36892"/>
          <a:stretch/>
        </p:blipFill>
        <p:spPr>
          <a:xfrm>
            <a:off x="2832608" y="3010831"/>
            <a:ext cx="4854448" cy="990705"/>
          </a:xfrm>
          <a:prstGeom prst="rect">
            <a:avLst/>
          </a:prstGeom>
        </p:spPr>
      </p:pic>
      <p:pic>
        <p:nvPicPr>
          <p:cNvPr id="11" name="Εικόνα 10"/>
          <p:cNvPicPr>
            <a:picLocks noChangeAspect="1"/>
          </p:cNvPicPr>
          <p:nvPr/>
        </p:nvPicPr>
        <p:blipFill rotWithShape="1">
          <a:blip r:embed="rId4">
            <a:extLst>
              <a:ext uri="{28A0092B-C50C-407E-A947-70E740481C1C}">
                <a14:useLocalDpi xmlns:a14="http://schemas.microsoft.com/office/drawing/2010/main" val="0"/>
              </a:ext>
            </a:extLst>
          </a:blip>
          <a:srcRect l="10807" t="11932" r="887" b="-897"/>
          <a:stretch/>
        </p:blipFill>
        <p:spPr>
          <a:xfrm>
            <a:off x="1081086" y="1728191"/>
            <a:ext cx="6971783" cy="3775586"/>
          </a:xfrm>
          <a:prstGeom prst="rect">
            <a:avLst/>
          </a:prstGeom>
        </p:spPr>
      </p:pic>
      <p:pic>
        <p:nvPicPr>
          <p:cNvPr id="4" name="Εικόνα 3"/>
          <p:cNvPicPr>
            <a:picLocks noChangeAspect="1"/>
          </p:cNvPicPr>
          <p:nvPr/>
        </p:nvPicPr>
        <p:blipFill rotWithShape="1">
          <a:blip r:embed="rId6">
            <a:extLst>
              <a:ext uri="{28A0092B-C50C-407E-A947-70E740481C1C}">
                <a14:useLocalDpi xmlns:a14="http://schemas.microsoft.com/office/drawing/2010/main" val="0"/>
              </a:ext>
            </a:extLst>
          </a:blip>
          <a:srcRect l="35505" t="15904" r="34348" b="19537"/>
          <a:stretch/>
        </p:blipFill>
        <p:spPr>
          <a:xfrm>
            <a:off x="2797779" y="3797216"/>
            <a:ext cx="2196354" cy="2510117"/>
          </a:xfrm>
          <a:prstGeom prst="rect">
            <a:avLst/>
          </a:prstGeom>
        </p:spPr>
      </p:pic>
      <p:grpSp>
        <p:nvGrpSpPr>
          <p:cNvPr id="14" name="Ομάδα 13"/>
          <p:cNvGrpSpPr/>
          <p:nvPr/>
        </p:nvGrpSpPr>
        <p:grpSpPr>
          <a:xfrm>
            <a:off x="1081086" y="1535289"/>
            <a:ext cx="7006612" cy="5096472"/>
            <a:chOff x="1115915" y="1728191"/>
            <a:chExt cx="7006612" cy="5096472"/>
          </a:xfrm>
        </p:grpSpPr>
        <p:sp>
          <p:nvSpPr>
            <p:cNvPr id="13" name="Ορθογώνιο 12"/>
            <p:cNvSpPr/>
            <p:nvPr/>
          </p:nvSpPr>
          <p:spPr>
            <a:xfrm>
              <a:off x="1115915" y="1728191"/>
              <a:ext cx="7006612" cy="5096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Εικόνα 11"/>
            <p:cNvPicPr>
              <a:picLocks noChangeAspect="1"/>
            </p:cNvPicPr>
            <p:nvPr/>
          </p:nvPicPr>
          <p:blipFill rotWithShape="1">
            <a:blip r:embed="rId4">
              <a:extLst>
                <a:ext uri="{28A0092B-C50C-407E-A947-70E740481C1C}">
                  <a14:useLocalDpi xmlns:a14="http://schemas.microsoft.com/office/drawing/2010/main" val="0"/>
                </a:ext>
              </a:extLst>
            </a:blip>
            <a:srcRect l="10807" t="11932" r="887" b="-897"/>
            <a:stretch/>
          </p:blipFill>
          <p:spPr>
            <a:xfrm>
              <a:off x="1133329" y="1909423"/>
              <a:ext cx="6971783" cy="3775586"/>
            </a:xfrm>
            <a:prstGeom prst="rect">
              <a:avLst/>
            </a:prstGeom>
          </p:spPr>
        </p:pic>
      </p:grpSp>
      <p:pic>
        <p:nvPicPr>
          <p:cNvPr id="10" name="Εικόνα 9"/>
          <p:cNvPicPr>
            <a:picLocks noChangeAspect="1"/>
          </p:cNvPicPr>
          <p:nvPr/>
        </p:nvPicPr>
        <p:blipFill rotWithShape="1">
          <a:blip r:embed="rId7">
            <a:extLst>
              <a:ext uri="{28A0092B-C50C-407E-A947-70E740481C1C}">
                <a14:useLocalDpi xmlns:a14="http://schemas.microsoft.com/office/drawing/2010/main" val="0"/>
              </a:ext>
            </a:extLst>
          </a:blip>
          <a:srcRect l="35500" t="16572" r="34857" b="19880"/>
          <a:stretch/>
        </p:blipFill>
        <p:spPr>
          <a:xfrm>
            <a:off x="3160012" y="4561198"/>
            <a:ext cx="1834121" cy="2121393"/>
          </a:xfrm>
          <a:prstGeom prst="rect">
            <a:avLst/>
          </a:prstGeom>
        </p:spPr>
      </p:pic>
      <p:sp>
        <p:nvSpPr>
          <p:cNvPr id="16" name="TextBox 15"/>
          <p:cNvSpPr txBox="1"/>
          <p:nvPr/>
        </p:nvSpPr>
        <p:spPr>
          <a:xfrm>
            <a:off x="2762950" y="5249858"/>
            <a:ext cx="426719" cy="272676"/>
          </a:xfrm>
          <a:prstGeom prst="rect">
            <a:avLst/>
          </a:prstGeom>
          <a:noFill/>
          <a:ln w="38100">
            <a:solidFill>
              <a:srgbClr val="AE068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082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835</Words>
  <Application>Microsoft Office PowerPoint</Application>
  <PresentationFormat>Ευρεία οθόνη</PresentationFormat>
  <Paragraphs>78</Paragraphs>
  <Slides>11</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11</vt:i4>
      </vt:variant>
    </vt:vector>
  </HeadingPairs>
  <TitlesOfParts>
    <vt:vector size="16" baseType="lpstr">
      <vt:lpstr>Arial</vt:lpstr>
      <vt:lpstr>Calibri</vt:lpstr>
      <vt:lpstr>Calibri Light</vt:lpstr>
      <vt:lpstr>Symbol</vt:lpstr>
      <vt:lpstr>Office Theme</vt:lpstr>
      <vt:lpstr>Παραλαβή Εγγράφων </vt:lpstr>
      <vt:lpstr>Παραλαβή Εγγράφων </vt:lpstr>
      <vt:lpstr>Παραλαβή Εγγράφων </vt:lpstr>
      <vt:lpstr>Παραλαβή Εγγράφων </vt:lpstr>
      <vt:lpstr>Παραλαβή Εγγράφων </vt:lpstr>
      <vt:lpstr>Παραλαβή Εγγράφων </vt:lpstr>
      <vt:lpstr>Ανάρτηση στην Δι@ύγεια</vt:lpstr>
      <vt:lpstr>Ανάρτηση στην Δι@ύγεια</vt:lpstr>
      <vt:lpstr>Ανάρτηση στην Δι@ύγεια</vt:lpstr>
      <vt:lpstr>Βιβλιοθήκη εισερχόμενων</vt:lpstr>
      <vt:lpstr>Βιβλιοθήκη εισερχόμενων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Παραλαβή Εγγράφων </dc:title>
  <dc:creator>Prokopis Gatsoris</dc:creator>
  <cp:lastModifiedBy>Prokopis Gatsoris</cp:lastModifiedBy>
  <cp:revision>1</cp:revision>
  <dcterms:created xsi:type="dcterms:W3CDTF">2021-05-20T18:47:46Z</dcterms:created>
  <dcterms:modified xsi:type="dcterms:W3CDTF">2021-05-20T18:48:03Z</dcterms:modified>
</cp:coreProperties>
</file>