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1" r:id="rId1"/>
    <p:sldMasterId id="2147483848" r:id="rId2"/>
  </p:sldMasterIdLst>
  <p:notesMasterIdLst>
    <p:notesMasterId r:id="rId37"/>
  </p:notesMasterIdLst>
  <p:handoutMasterIdLst>
    <p:handoutMasterId r:id="rId38"/>
  </p:handoutMasterIdLst>
  <p:sldIdLst>
    <p:sldId id="800" r:id="rId3"/>
    <p:sldId id="765" r:id="rId4"/>
    <p:sldId id="766" r:id="rId5"/>
    <p:sldId id="767" r:id="rId6"/>
    <p:sldId id="754" r:id="rId7"/>
    <p:sldId id="755" r:id="rId8"/>
    <p:sldId id="781" r:id="rId9"/>
    <p:sldId id="777" r:id="rId10"/>
    <p:sldId id="778" r:id="rId11"/>
    <p:sldId id="779" r:id="rId12"/>
    <p:sldId id="780" r:id="rId13"/>
    <p:sldId id="775" r:id="rId14"/>
    <p:sldId id="776" r:id="rId15"/>
    <p:sldId id="770" r:id="rId16"/>
    <p:sldId id="697" r:id="rId17"/>
    <p:sldId id="698" r:id="rId18"/>
    <p:sldId id="699" r:id="rId19"/>
    <p:sldId id="771" r:id="rId20"/>
    <p:sldId id="772" r:id="rId21"/>
    <p:sldId id="773" r:id="rId22"/>
    <p:sldId id="761" r:id="rId23"/>
    <p:sldId id="764" r:id="rId24"/>
    <p:sldId id="763" r:id="rId25"/>
    <p:sldId id="762" r:id="rId26"/>
    <p:sldId id="796" r:id="rId27"/>
    <p:sldId id="774" r:id="rId28"/>
    <p:sldId id="797" r:id="rId29"/>
    <p:sldId id="798" r:id="rId30"/>
    <p:sldId id="799" r:id="rId31"/>
    <p:sldId id="801" r:id="rId32"/>
    <p:sldId id="802" r:id="rId33"/>
    <p:sldId id="803" r:id="rId34"/>
    <p:sldId id="804" r:id="rId35"/>
    <p:sldId id="805" r:id="rId36"/>
  </p:sldIdLst>
  <p:sldSz cx="9144000" cy="6858000" type="screen4x3"/>
  <p:notesSz cx="6858000" cy="9774238"/>
  <p:defaultTextStyle>
    <a:defPPr>
      <a:defRPr lang="en-US"/>
    </a:defPPr>
    <a:lvl1pPr algn="l" rtl="0" eaLnBrk="0" fontAlgn="base" hangingPunct="0">
      <a:spcBef>
        <a:spcPct val="0"/>
      </a:spcBef>
      <a:spcAft>
        <a:spcPct val="0"/>
      </a:spcAft>
      <a:defRPr kern="1200">
        <a:solidFill>
          <a:schemeClr val="tx1"/>
        </a:solidFill>
        <a:latin typeface="Franklin Gothic Book" pitchFamily="34" charset="0"/>
        <a:ea typeface="+mn-ea"/>
        <a:cs typeface="+mn-cs"/>
      </a:defRPr>
    </a:lvl1pPr>
    <a:lvl2pPr marL="457200" algn="l" rtl="0" eaLnBrk="0" fontAlgn="base" hangingPunct="0">
      <a:spcBef>
        <a:spcPct val="0"/>
      </a:spcBef>
      <a:spcAft>
        <a:spcPct val="0"/>
      </a:spcAft>
      <a:defRPr kern="1200">
        <a:solidFill>
          <a:schemeClr val="tx1"/>
        </a:solidFill>
        <a:latin typeface="Franklin Gothic Book" pitchFamily="34" charset="0"/>
        <a:ea typeface="+mn-ea"/>
        <a:cs typeface="+mn-cs"/>
      </a:defRPr>
    </a:lvl2pPr>
    <a:lvl3pPr marL="914400" algn="l" rtl="0" eaLnBrk="0" fontAlgn="base" hangingPunct="0">
      <a:spcBef>
        <a:spcPct val="0"/>
      </a:spcBef>
      <a:spcAft>
        <a:spcPct val="0"/>
      </a:spcAft>
      <a:defRPr kern="1200">
        <a:solidFill>
          <a:schemeClr val="tx1"/>
        </a:solidFill>
        <a:latin typeface="Franklin Gothic Book" pitchFamily="34" charset="0"/>
        <a:ea typeface="+mn-ea"/>
        <a:cs typeface="+mn-cs"/>
      </a:defRPr>
    </a:lvl3pPr>
    <a:lvl4pPr marL="1371600" algn="l" rtl="0" eaLnBrk="0" fontAlgn="base" hangingPunct="0">
      <a:spcBef>
        <a:spcPct val="0"/>
      </a:spcBef>
      <a:spcAft>
        <a:spcPct val="0"/>
      </a:spcAft>
      <a:defRPr kern="1200">
        <a:solidFill>
          <a:schemeClr val="tx1"/>
        </a:solidFill>
        <a:latin typeface="Franklin Gothic Book" pitchFamily="34" charset="0"/>
        <a:ea typeface="+mn-ea"/>
        <a:cs typeface="+mn-cs"/>
      </a:defRPr>
    </a:lvl4pPr>
    <a:lvl5pPr marL="1828800" algn="l" rtl="0" eaLnBrk="0" fontAlgn="base" hangingPunct="0">
      <a:spcBef>
        <a:spcPct val="0"/>
      </a:spcBef>
      <a:spcAft>
        <a:spcPct val="0"/>
      </a:spcAft>
      <a:defRPr kern="1200">
        <a:solidFill>
          <a:schemeClr val="tx1"/>
        </a:solidFill>
        <a:latin typeface="Franklin Gothic Book" pitchFamily="34" charset="0"/>
        <a:ea typeface="+mn-ea"/>
        <a:cs typeface="+mn-cs"/>
      </a:defRPr>
    </a:lvl5pPr>
    <a:lvl6pPr marL="2286000" algn="l" defTabSz="914400" rtl="0" eaLnBrk="1" latinLnBrk="0" hangingPunct="1">
      <a:defRPr kern="1200">
        <a:solidFill>
          <a:schemeClr val="tx1"/>
        </a:solidFill>
        <a:latin typeface="Franklin Gothic Book" pitchFamily="34" charset="0"/>
        <a:ea typeface="+mn-ea"/>
        <a:cs typeface="+mn-cs"/>
      </a:defRPr>
    </a:lvl6pPr>
    <a:lvl7pPr marL="2743200" algn="l" defTabSz="914400" rtl="0" eaLnBrk="1" latinLnBrk="0" hangingPunct="1">
      <a:defRPr kern="1200">
        <a:solidFill>
          <a:schemeClr val="tx1"/>
        </a:solidFill>
        <a:latin typeface="Franklin Gothic Book" pitchFamily="34" charset="0"/>
        <a:ea typeface="+mn-ea"/>
        <a:cs typeface="+mn-cs"/>
      </a:defRPr>
    </a:lvl7pPr>
    <a:lvl8pPr marL="3200400" algn="l" defTabSz="914400" rtl="0" eaLnBrk="1" latinLnBrk="0" hangingPunct="1">
      <a:defRPr kern="1200">
        <a:solidFill>
          <a:schemeClr val="tx1"/>
        </a:solidFill>
        <a:latin typeface="Franklin Gothic Book" pitchFamily="34" charset="0"/>
        <a:ea typeface="+mn-ea"/>
        <a:cs typeface="+mn-cs"/>
      </a:defRPr>
    </a:lvl8pPr>
    <a:lvl9pPr marL="3657600" algn="l" defTabSz="914400" rtl="0" eaLnBrk="1" latinLnBrk="0" hangingPunct="1">
      <a:defRPr kern="1200">
        <a:solidFill>
          <a:schemeClr val="tx1"/>
        </a:solidFill>
        <a:latin typeface="Franklin Gothic Boo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FF99"/>
    <a:srgbClr val="FFFFCC"/>
    <a:srgbClr val="CC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591" autoAdjust="0"/>
  </p:normalViewPr>
  <p:slideViewPr>
    <p:cSldViewPr>
      <p:cViewPr varScale="1">
        <p:scale>
          <a:sx n="90" d="100"/>
          <a:sy n="90" d="100"/>
        </p:scale>
        <p:origin x="25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0"/>
    </p:cViewPr>
  </p:sorterViewPr>
  <p:notesViewPr>
    <p:cSldViewPr>
      <p:cViewPr varScale="1">
        <p:scale>
          <a:sx n="43" d="100"/>
          <a:sy n="43" d="100"/>
        </p:scale>
        <p:origin x="-1476" y="-96"/>
      </p:cViewPr>
      <p:guideLst>
        <p:guide orient="horz" pos="307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32771" name="Rectangle 3"/>
          <p:cNvSpPr>
            <a:spLocks noGrp="1" noChangeArrowheads="1"/>
          </p:cNvSpPr>
          <p:nvPr>
            <p:ph type="dt" sz="quarter"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l-GR"/>
          </a:p>
        </p:txBody>
      </p:sp>
      <p:sp>
        <p:nvSpPr>
          <p:cNvPr id="32772" name="Rectangle 4"/>
          <p:cNvSpPr>
            <a:spLocks noGrp="1" noChangeArrowheads="1"/>
          </p:cNvSpPr>
          <p:nvPr>
            <p:ph type="ftr" sz="quarter" idx="2"/>
          </p:nvPr>
        </p:nvSpPr>
        <p:spPr bwMode="auto">
          <a:xfrm>
            <a:off x="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32773" name="Rectangle 5"/>
          <p:cNvSpPr>
            <a:spLocks noGrp="1" noChangeArrowheads="1"/>
          </p:cNvSpPr>
          <p:nvPr>
            <p:ph type="sldNum" sz="quarter" idx="3"/>
          </p:nvPr>
        </p:nvSpPr>
        <p:spPr bwMode="auto">
          <a:xfrm>
            <a:off x="388620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6A7D979C-1906-48D9-90F6-60E0584B10AD}" type="slidenum">
              <a:rPr lang="el-GR" altLang="el-GR"/>
              <a:pPr>
                <a:defRPr/>
              </a:pPr>
              <a:t>‹#›</a:t>
            </a:fld>
            <a:endParaRPr lang="el-GR" altLang="el-GR"/>
          </a:p>
        </p:txBody>
      </p:sp>
    </p:spTree>
    <p:extLst>
      <p:ext uri="{BB962C8B-B14F-4D97-AF65-F5344CB8AC3E}">
        <p14:creationId xmlns:p14="http://schemas.microsoft.com/office/powerpoint/2010/main" val="322830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4099" name="Rectangle 3"/>
          <p:cNvSpPr>
            <a:spLocks noGrp="1" noChangeArrowheads="1"/>
          </p:cNvSpPr>
          <p:nvPr>
            <p:ph type="dt"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New Roman" pitchFamily="18" charset="0"/>
              </a:defRPr>
            </a:lvl1pPr>
          </a:lstStyle>
          <a:p>
            <a:pPr>
              <a:defRPr/>
            </a:pPr>
            <a:endParaRPr lang="el-GR"/>
          </a:p>
        </p:txBody>
      </p:sp>
      <p:sp>
        <p:nvSpPr>
          <p:cNvPr id="100356" name="Rectangle 4"/>
          <p:cNvSpPr>
            <a:spLocks noGrp="1" noRot="1" noChangeAspect="1" noChangeArrowheads="1" noTextEdit="1"/>
          </p:cNvSpPr>
          <p:nvPr>
            <p:ph type="sldImg" idx="2"/>
          </p:nvPr>
        </p:nvSpPr>
        <p:spPr bwMode="auto">
          <a:xfrm>
            <a:off x="984250" y="733425"/>
            <a:ext cx="4889500" cy="366553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643438"/>
            <a:ext cx="50292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4102" name="Rectangle 6"/>
          <p:cNvSpPr>
            <a:spLocks noGrp="1" noChangeArrowheads="1"/>
          </p:cNvSpPr>
          <p:nvPr>
            <p:ph type="ftr" sz="quarter" idx="4"/>
          </p:nvPr>
        </p:nvSpPr>
        <p:spPr bwMode="auto">
          <a:xfrm>
            <a:off x="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New Roman" pitchFamily="18" charset="0"/>
              </a:defRPr>
            </a:lvl1pPr>
          </a:lstStyle>
          <a:p>
            <a:pPr>
              <a:defRPr/>
            </a:pPr>
            <a:endParaRPr lang="el-GR"/>
          </a:p>
        </p:txBody>
      </p:sp>
      <p:sp>
        <p:nvSpPr>
          <p:cNvPr id="4103" name="Rectangle 7"/>
          <p:cNvSpPr>
            <a:spLocks noGrp="1" noChangeArrowheads="1"/>
          </p:cNvSpPr>
          <p:nvPr>
            <p:ph type="sldNum" sz="quarter" idx="5"/>
          </p:nvPr>
        </p:nvSpPr>
        <p:spPr bwMode="auto">
          <a:xfrm>
            <a:off x="388620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F145A116-1CD1-443D-A743-B6BA9AC44961}" type="slidenum">
              <a:rPr lang="el-GR" altLang="el-GR"/>
              <a:pPr>
                <a:defRPr/>
              </a:pPr>
              <a:t>‹#›</a:t>
            </a:fld>
            <a:endParaRPr lang="el-GR" altLang="el-GR"/>
          </a:p>
        </p:txBody>
      </p:sp>
    </p:spTree>
    <p:extLst>
      <p:ext uri="{BB962C8B-B14F-4D97-AF65-F5344CB8AC3E}">
        <p14:creationId xmlns:p14="http://schemas.microsoft.com/office/powerpoint/2010/main" val="1167573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Εικόνα 1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pic>
        <p:nvPicPr>
          <p:cNvPr id="5" name="Picture 12"/>
          <p:cNvPicPr>
            <a:picLocks noChangeAspect="1" noChangeArrowheads="1"/>
          </p:cNvPicPr>
          <p:nvPr userDrawn="1"/>
        </p:nvPicPr>
        <p:blipFill>
          <a:blip r:embed="rId3" cstate="print"/>
          <a:srcRect/>
          <a:stretch>
            <a:fillRect/>
          </a:stretch>
        </p:blipFill>
        <p:spPr bwMode="auto">
          <a:xfrm>
            <a:off x="3175" y="177800"/>
            <a:ext cx="1239838" cy="693738"/>
          </a:xfrm>
          <a:prstGeom prst="rect">
            <a:avLst/>
          </a:prstGeom>
          <a:noFill/>
          <a:ln w="9525">
            <a:noFill/>
            <a:miter lim="800000"/>
            <a:headEnd/>
            <a:tailEnd/>
          </a:ln>
        </p:spPr>
      </p:pic>
      <p:grpSp>
        <p:nvGrpSpPr>
          <p:cNvPr id="6" name="Group 18"/>
          <p:cNvGrpSpPr>
            <a:grpSpLocks/>
          </p:cNvGrpSpPr>
          <p:nvPr userDrawn="1"/>
        </p:nvGrpSpPr>
        <p:grpSpPr bwMode="auto">
          <a:xfrm>
            <a:off x="531813" y="6103938"/>
            <a:ext cx="8467725" cy="719137"/>
            <a:chOff x="645544" y="6125841"/>
            <a:chExt cx="7337313" cy="719113"/>
          </a:xfrm>
        </p:grpSpPr>
        <p:sp>
          <p:nvSpPr>
            <p:cNvPr id="7" name="Rectangle 16">
              <a:extLst>
                <a:ext uri="{FF2B5EF4-FFF2-40B4-BE49-F238E27FC236}"/>
              </a:extLst>
            </p:cNvPr>
            <p:cNvSpPr/>
            <p:nvPr userDrawn="1"/>
          </p:nvSpPr>
          <p:spPr>
            <a:xfrm>
              <a:off x="645544" y="6635411"/>
              <a:ext cx="7337313" cy="209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2" descr="European Commission logo"/>
            <p:cNvPicPr>
              <a:picLocks noChangeAspect="1" noChangeArrowheads="1"/>
            </p:cNvPicPr>
            <p:nvPr userDrawn="1"/>
          </p:nvPicPr>
          <p:blipFill>
            <a:blip r:embed="rId4" cstate="print"/>
            <a:srcRect/>
            <a:stretch>
              <a:fillRect/>
            </a:stretch>
          </p:blipFill>
          <p:spPr bwMode="auto">
            <a:xfrm>
              <a:off x="645544" y="6125841"/>
              <a:ext cx="1007410" cy="697963"/>
            </a:xfrm>
            <a:prstGeom prst="rect">
              <a:avLst/>
            </a:prstGeom>
            <a:noFill/>
            <a:ln w="9525">
              <a:noFill/>
              <a:miter lim="800000"/>
              <a:headEnd/>
              <a:tailEnd/>
            </a:ln>
          </p:spPr>
        </p:pic>
      </p:grpSp>
      <p:sp>
        <p:nvSpPr>
          <p:cNvPr id="9" name="Rectangle 8">
            <a:extLst>
              <a:ext uri="{FF2B5EF4-FFF2-40B4-BE49-F238E27FC236}"/>
            </a:extLst>
          </p:cNvPr>
          <p:cNvSpPr/>
          <p:nvPr userDrawn="1"/>
        </p:nvSpPr>
        <p:spPr>
          <a:xfrm>
            <a:off x="325438" y="874713"/>
            <a:ext cx="171450" cy="5948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852" name="Rectangle 12"/>
          <p:cNvSpPr>
            <a:spLocks noGrp="1" noChangeArrowheads="1"/>
          </p:cNvSpPr>
          <p:nvPr>
            <p:ph type="ctrTitle"/>
          </p:nvPr>
        </p:nvSpPr>
        <p:spPr>
          <a:xfrm>
            <a:off x="990600" y="1268760"/>
            <a:ext cx="7772400" cy="1296144"/>
          </a:xfrm>
        </p:spPr>
        <p:txBody>
          <a:bodyPr/>
          <a:lstStyle>
            <a:lvl1pPr>
              <a:defRPr sz="3200"/>
            </a:lvl1pPr>
          </a:lstStyle>
          <a:p>
            <a:pPr lvl="0"/>
            <a:r>
              <a:rPr lang="el-GR" noProof="0" dirty="0"/>
              <a:t>Στυλ κύριου τίτλου</a:t>
            </a:r>
          </a:p>
        </p:txBody>
      </p:sp>
      <p:sp>
        <p:nvSpPr>
          <p:cNvPr id="35853" name="Rectangle 13"/>
          <p:cNvSpPr>
            <a:spLocks noGrp="1" noChangeArrowheads="1"/>
          </p:cNvSpPr>
          <p:nvPr>
            <p:ph type="subTitle" idx="1"/>
          </p:nvPr>
        </p:nvSpPr>
        <p:spPr>
          <a:xfrm>
            <a:off x="1371600" y="3429000"/>
            <a:ext cx="6400800" cy="2209800"/>
          </a:xfrm>
        </p:spPr>
        <p:txBody>
          <a:bodyPr/>
          <a:lstStyle>
            <a:lvl1pPr marL="0" indent="0" algn="ctr">
              <a:buFont typeface="Wingdings" pitchFamily="2" charset="2"/>
              <a:buNone/>
              <a:defRPr/>
            </a:lvl1pPr>
          </a:lstStyle>
          <a:p>
            <a:pPr lvl="0"/>
            <a:r>
              <a:rPr lang="el-GR" noProof="0" dirty="0"/>
              <a:t>Στυλ κύριου υπότιτλου</a:t>
            </a:r>
          </a:p>
        </p:txBody>
      </p:sp>
    </p:spTree>
    <p:extLst>
      <p:ext uri="{BB962C8B-B14F-4D97-AF65-F5344CB8AC3E}">
        <p14:creationId xmlns:p14="http://schemas.microsoft.com/office/powerpoint/2010/main" val="225069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lstStyle>
            <a:lvl1pPr algn="l">
              <a:defRPr sz="2700" b="0" cap="all"/>
            </a:lvl1pPr>
          </a:lstStyle>
          <a:p>
            <a:r>
              <a:rPr lang="el-GR"/>
              <a:t>Στυλ κύριου τίτλου</a:t>
            </a:r>
            <a:endParaRPr lang="en-US" dirty="0"/>
          </a:p>
        </p:txBody>
      </p:sp>
      <p:sp>
        <p:nvSpPr>
          <p:cNvPr id="3" name="Text Placeholder 2"/>
          <p:cNvSpPr>
            <a:spLocks noGrp="1"/>
          </p:cNvSpPr>
          <p:nvPr>
            <p:ph type="body" idx="1"/>
          </p:nvPr>
        </p:nvSpPr>
        <p:spPr>
          <a:xfrm>
            <a:off x="513160" y="4495800"/>
            <a:ext cx="6400800" cy="1498600"/>
          </a:xfrm>
        </p:spPr>
        <p:txBody>
          <a:bodyPr anchor="t"/>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C026C4BE-B29E-4904-8B2B-D9C810D9C544}"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7E4A91-A11A-4929-9C01-B11591E72F12}" type="slidenum">
              <a:rPr lang="en-US" altLang="el-GR"/>
              <a:pPr>
                <a:defRPr/>
              </a:pPr>
              <a:t>‹#›</a:t>
            </a:fld>
            <a:endParaRPr lang="en-US" alt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513159" y="685801"/>
            <a:ext cx="3703241" cy="3615267"/>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356100" y="685801"/>
            <a:ext cx="3700859" cy="361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3"/>
          <p:cNvSpPr>
            <a:spLocks noGrp="1"/>
          </p:cNvSpPr>
          <p:nvPr>
            <p:ph type="dt" sz="half" idx="10"/>
          </p:nvPr>
        </p:nvSpPr>
        <p:spPr/>
        <p:txBody>
          <a:bodyPr/>
          <a:lstStyle>
            <a:lvl1pPr>
              <a:defRPr/>
            </a:lvl1pPr>
          </a:lstStyle>
          <a:p>
            <a:pPr>
              <a:defRPr/>
            </a:pPr>
            <a:fld id="{31FC0223-FE40-4FC4-88AD-5F0E4F966023}" type="datetime1">
              <a:rPr lang="en-US"/>
              <a:pPr>
                <a:defRPr/>
              </a:pPr>
              <a:t>6/13/2018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0A69B3-4532-477A-8CE7-BC1D5F649153}" type="slidenum">
              <a:rPr lang="en-US" altLang="el-GR"/>
              <a:pPr>
                <a:defRPr/>
              </a:pPr>
              <a:t>‹#›</a:t>
            </a:fld>
            <a:endParaRPr lang="en-US" alt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513159" y="1270529"/>
            <a:ext cx="3703241" cy="3030538"/>
          </a:xfrm>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354909" y="1262062"/>
            <a:ext cx="3696891" cy="3030538"/>
          </a:xfrm>
        </p:spPr>
        <p:txBody>
          <a:bodyPr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lvl1pPr>
              <a:defRPr/>
            </a:lvl1pPr>
          </a:lstStyle>
          <a:p>
            <a:pPr>
              <a:defRPr/>
            </a:pPr>
            <a:fld id="{D41A1570-151A-4C6F-B318-E0A2AB6AD29C}" type="datetime1">
              <a:rPr lang="en-US"/>
              <a:pPr>
                <a:defRPr/>
              </a:pPr>
              <a:t>6/13/2018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1DE3C4E-D9C1-4783-A758-59FECE07D89F}" type="slidenum">
              <a:rPr lang="en-US" altLang="el-GR"/>
              <a:pPr>
                <a:defRPr/>
              </a:pPr>
              <a:t>‹#›</a:t>
            </a:fld>
            <a:endParaRPr lang="en-US" alt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fld id="{7DC4661A-41E4-4BAC-8D3C-4A4FCD3EEC3E}" type="datetime1">
              <a:rPr lang="en-US"/>
              <a:pPr>
                <a:defRPr/>
              </a:pPr>
              <a:t>6/13/2018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21E1C9-7452-4DDD-B40D-F5AD3D913901}" type="slidenum">
              <a:rPr lang="en-US" altLang="el-GR"/>
              <a:pPr>
                <a:defRPr/>
              </a:pPr>
              <a:t>‹#›</a:t>
            </a:fld>
            <a:endParaRPr lang="en-US" alt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720EBB-3160-4356-AF81-AFA62A109EDA}" type="datetime1">
              <a:rPr lang="en-US"/>
              <a:pPr>
                <a:defRPr/>
              </a:pPr>
              <a:t>6/13/2018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46D823-686A-486E-946E-1E6C8B922E9A}" type="slidenum">
              <a:rPr lang="en-US" altLang="el-GR"/>
              <a:pPr>
                <a:defRPr/>
              </a:pPr>
              <a:t>‹#›</a:t>
            </a:fld>
            <a:endParaRPr lang="en-US" alt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lstStyle>
            <a:lvl1pPr algn="l">
              <a:defRPr sz="1800" b="0"/>
            </a:lvl1pPr>
          </a:lstStyle>
          <a:p>
            <a:r>
              <a:rPr lang="el-GR"/>
              <a:t>Στυλ κύριου τίτλου</a:t>
            </a:r>
            <a:endParaRPr lang="en-US" dirty="0"/>
          </a:p>
        </p:txBody>
      </p:sp>
      <p:sp>
        <p:nvSpPr>
          <p:cNvPr id="3" name="Content Placeholder 2"/>
          <p:cNvSpPr>
            <a:spLocks noGrp="1"/>
          </p:cNvSpPr>
          <p:nvPr>
            <p:ph idx="1"/>
          </p:nvPr>
        </p:nvSpPr>
        <p:spPr>
          <a:xfrm>
            <a:off x="513159" y="685800"/>
            <a:ext cx="4457701" cy="53086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5313759" y="2209800"/>
            <a:ext cx="2743200" cy="2091267"/>
          </a:xfrm>
        </p:spPr>
        <p:txBody>
          <a:bodyPr anchor="t"/>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Επεξεργασία 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15E98925-5580-4A84-A685-36E0B08C8263}" type="datetime1">
              <a:rPr lang="en-US"/>
              <a:pPr>
                <a:defRPr/>
              </a:pPr>
              <a:t>6/13/2018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056BBA-9498-41EF-8B40-F9056F547965}" type="slidenum">
              <a:rPr lang="en-US" altLang="el-GR"/>
              <a:pPr>
                <a:defRPr/>
              </a:pPr>
              <a:t>‹#›</a:t>
            </a:fld>
            <a:endParaRPr lang="en-US" alt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lstStyle>
            <a:lvl1pPr algn="l">
              <a:defRPr sz="21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l-GR" noProof="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3542109" y="2777067"/>
            <a:ext cx="4516041" cy="2048933"/>
          </a:xfrm>
        </p:spPr>
        <p:txBody>
          <a:bodyPr anchor="t"/>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Επεξεργασία 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fld id="{71AA0F17-6066-4018-89EE-6D9283FF2704}" type="datetime1">
              <a:rPr lang="en-US"/>
              <a:pPr>
                <a:defRPr/>
              </a:pPr>
              <a:t>6/13/2018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572053-32EC-466F-AD1E-303B4A5FBFE1}" type="slidenum">
              <a:rPr lang="en-US" altLang="el-GR"/>
              <a:pPr>
                <a:defRPr/>
              </a:pPr>
              <a:t>‹#›</a:t>
            </a:fld>
            <a:endParaRPr lang="en-US" alt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l-GR" noProof="0"/>
              <a:t>Κάντε κλικ στο εικονίδιο για να προσθέσετε εικόνα</a:t>
            </a:r>
            <a:endParaRPr lang="en-US" noProof="0" dirty="0"/>
          </a:p>
        </p:txBody>
      </p:sp>
      <p:sp>
        <p:nvSpPr>
          <p:cNvPr id="16" name="Text Placeholder 9"/>
          <p:cNvSpPr>
            <a:spLocks noGrp="1"/>
          </p:cNvSpPr>
          <p:nvPr>
            <p:ph type="body" sz="quarter" idx="14"/>
          </p:nvPr>
        </p:nvSpPr>
        <p:spPr>
          <a:xfrm>
            <a:off x="685801" y="3843867"/>
            <a:ext cx="6228158" cy="457200"/>
          </a:xfrm>
        </p:spPr>
        <p:txBody>
          <a:bodyPr anchor="t"/>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a:t>Επεξεργασία στυλ υποδείγματος κειμένου</a:t>
            </a:r>
          </a:p>
        </p:txBody>
      </p:sp>
      <p:sp>
        <p:nvSpPr>
          <p:cNvPr id="5" name="Date Placeholder 3"/>
          <p:cNvSpPr>
            <a:spLocks noGrp="1"/>
          </p:cNvSpPr>
          <p:nvPr>
            <p:ph type="dt" sz="half" idx="15"/>
          </p:nvPr>
        </p:nvSpPr>
        <p:spPr/>
        <p:txBody>
          <a:bodyPr/>
          <a:lstStyle>
            <a:lvl1pPr>
              <a:defRPr/>
            </a:lvl1pPr>
          </a:lstStyle>
          <a:p>
            <a:pPr>
              <a:defRPr/>
            </a:pPr>
            <a:fld id="{30777459-CBEF-4118-9BB7-156687BE6304}" type="datetime1">
              <a:rPr lang="en-US"/>
              <a:pPr>
                <a:defRPr/>
              </a:pPr>
              <a:t>6/13/2018</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AC2A6CE6-8EF7-4720-9C2C-C0E0FCF6ECCC}" type="slidenum">
              <a:rPr lang="en-US" altLang="el-GR"/>
              <a:pPr>
                <a:defRPr/>
              </a:pPr>
              <a:t>‹#›</a:t>
            </a:fld>
            <a:endParaRPr lang="en-US" alt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lstStyle>
            <a:lvl1pPr algn="l">
              <a:defRPr sz="2400" b="0" cap="all"/>
            </a:lvl1pPr>
          </a:lstStyle>
          <a:p>
            <a:r>
              <a:rPr lang="el-GR"/>
              <a:t>Στυλ κύριου τίτλου</a:t>
            </a:r>
            <a:endParaRPr lang="en-US" dirty="0"/>
          </a:p>
        </p:txBody>
      </p:sp>
      <p:sp>
        <p:nvSpPr>
          <p:cNvPr id="3" name="Text Placeholder 2"/>
          <p:cNvSpPr>
            <a:spLocks noGrp="1"/>
          </p:cNvSpPr>
          <p:nvPr>
            <p:ph type="body" idx="1"/>
          </p:nvPr>
        </p:nvSpPr>
        <p:spPr>
          <a:xfrm>
            <a:off x="513159" y="4114800"/>
            <a:ext cx="6401991" cy="1879600"/>
          </a:xfrm>
        </p:spPr>
        <p:txBody>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16C38914-EE6C-44EE-89C7-78755B714FE5}"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1DFA40-A7F8-4CAA-B26B-AD3B3AF5B063}" type="slidenum">
              <a:rPr lang="en-US" altLang="el-GR"/>
              <a:pPr>
                <a:defRPr/>
              </a:pPr>
              <a:t>‹#›</a:t>
            </a:fld>
            <a:endParaRPr lang="en-US" alt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98463" y="8128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l-GR" sz="6000">
                <a:latin typeface="Century Gothic" panose="020B0502020202020204" pitchFamily="34" charset="0"/>
              </a:rPr>
              <a:t>“</a:t>
            </a:r>
          </a:p>
        </p:txBody>
      </p:sp>
      <p:sp>
        <p:nvSpPr>
          <p:cNvPr id="6" name="TextBox 5"/>
          <p:cNvSpPr txBox="1">
            <a:spLocks noChangeArrowheads="1"/>
          </p:cNvSpPr>
          <p:nvPr/>
        </p:nvSpPr>
        <p:spPr bwMode="auto">
          <a:xfrm>
            <a:off x="7713663"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r" eaLnBrk="1" hangingPunct="1">
              <a:defRPr/>
            </a:pPr>
            <a:r>
              <a:rPr lang="en-US" altLang="el-GR" sz="6000">
                <a:latin typeface="Century Gothic" panose="020B0502020202020204" pitchFamily="34" charset="0"/>
              </a:rPr>
              <a:t>”</a:t>
            </a:r>
          </a:p>
        </p:txBody>
      </p:sp>
      <p:sp>
        <p:nvSpPr>
          <p:cNvPr id="2" name="Title 1"/>
          <p:cNvSpPr>
            <a:spLocks noGrp="1"/>
          </p:cNvSpPr>
          <p:nvPr>
            <p:ph type="title"/>
          </p:nvPr>
        </p:nvSpPr>
        <p:spPr>
          <a:xfrm>
            <a:off x="856059" y="685800"/>
            <a:ext cx="6858001" cy="2743200"/>
          </a:xfrm>
        </p:spPr>
        <p:txBody>
          <a:bodyPr/>
          <a:lstStyle>
            <a:lvl1pPr algn="l">
              <a:defRPr sz="24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084659" y="3429000"/>
            <a:ext cx="6400800" cy="381000"/>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513160" y="4301068"/>
            <a:ext cx="6400800" cy="1684865"/>
          </a:xfrm>
        </p:spPr>
        <p:txBody>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D8BD8305-3483-450C-A5FE-911AD04679D8}" type="datetime1">
              <a:rPr lang="en-US"/>
              <a:pPr>
                <a:defRPr/>
              </a:pPr>
              <a:t>6/13/2018</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D6980186-874F-44DB-8EBE-644A256D8EAB}" type="slidenum">
              <a:rPr lang="en-US" altLang="el-GR"/>
              <a:pPr>
                <a:defRPr/>
              </a:pPr>
              <a:t>‹#›</a:t>
            </a:fld>
            <a:endParaRPr lang="en-US"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4" name="Εικόνα 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1243320" y="214313"/>
            <a:ext cx="6713055" cy="766415"/>
          </a:xfrm>
        </p:spPr>
        <p:txBody>
          <a:bodyPr/>
          <a:lstStyle>
            <a:lvl1pPr>
              <a:defRPr sz="2800"/>
            </a:lvl1pPr>
          </a:lstStyle>
          <a:p>
            <a:r>
              <a:rPr lang="el-GR" dirty="0"/>
              <a:t>Στυλ κύριου τίτλου</a:t>
            </a:r>
          </a:p>
        </p:txBody>
      </p:sp>
      <p:sp>
        <p:nvSpPr>
          <p:cNvPr id="3" name="Θέση περιεχομένου 2"/>
          <p:cNvSpPr>
            <a:spLocks noGrp="1"/>
          </p:cNvSpPr>
          <p:nvPr>
            <p:ph idx="1"/>
          </p:nvPr>
        </p:nvSpPr>
        <p:spPr>
          <a:xfrm>
            <a:off x="1149249" y="1628801"/>
            <a:ext cx="6879135" cy="4176464"/>
          </a:xfrm>
        </p:spPr>
        <p:txBody>
          <a:bodyPr/>
          <a:lstStyle>
            <a:lvl1pPr>
              <a:defRPr sz="2000"/>
            </a:lvl1pPr>
            <a:lvl2pPr>
              <a:defRPr sz="1800"/>
            </a:lvl2pPr>
            <a:lvl3pPr>
              <a:defRPr sz="1600"/>
            </a:lvl3pPr>
            <a:lvl4pPr>
              <a:defRPr sz="1600"/>
            </a:lvl4pPr>
            <a:lvl5pPr>
              <a:defRPr sz="12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Tree>
    <p:extLst>
      <p:ext uri="{BB962C8B-B14F-4D97-AF65-F5344CB8AC3E}">
        <p14:creationId xmlns:p14="http://schemas.microsoft.com/office/powerpoint/2010/main" val="2133718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lstStyle>
            <a:lvl1pPr algn="l">
              <a:defRPr sz="2400" b="0" cap="all"/>
            </a:lvl1pPr>
          </a:lstStyle>
          <a:p>
            <a:r>
              <a:rPr lang="el-GR"/>
              <a:t>Στυλ κύριου τίτλου</a:t>
            </a:r>
            <a:endParaRPr lang="en-US" dirty="0"/>
          </a:p>
        </p:txBody>
      </p:sp>
      <p:sp>
        <p:nvSpPr>
          <p:cNvPr id="3" name="Text Placeholder 2"/>
          <p:cNvSpPr>
            <a:spLocks noGrp="1"/>
          </p:cNvSpPr>
          <p:nvPr>
            <p:ph type="body" idx="1"/>
          </p:nvPr>
        </p:nvSpPr>
        <p:spPr>
          <a:xfrm>
            <a:off x="513158" y="5132981"/>
            <a:ext cx="6401993" cy="860400"/>
          </a:xfrm>
        </p:spPr>
        <p:txBody>
          <a:bodyPr anchor="t"/>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fld id="{6DDCEC25-0A1D-4927-9CFA-E318808E1B70}"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C2E9E-1C86-44AC-9E63-691AD0169000}" type="slidenum">
              <a:rPr lang="en-US" altLang="el-GR"/>
              <a:pPr>
                <a:defRPr/>
              </a:pPr>
              <a:t>‹#›</a:t>
            </a:fld>
            <a:endParaRPr lang="en-US" alt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98463" y="8128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l-GR" sz="6000">
                <a:latin typeface="Century Gothic" panose="020B0502020202020204" pitchFamily="34" charset="0"/>
              </a:rPr>
              <a:t>“</a:t>
            </a:r>
          </a:p>
        </p:txBody>
      </p:sp>
      <p:sp>
        <p:nvSpPr>
          <p:cNvPr id="6" name="TextBox 5"/>
          <p:cNvSpPr txBox="1">
            <a:spLocks noChangeArrowheads="1"/>
          </p:cNvSpPr>
          <p:nvPr/>
        </p:nvSpPr>
        <p:spPr bwMode="auto">
          <a:xfrm>
            <a:off x="7713663"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r" eaLnBrk="1" hangingPunct="1">
              <a:defRPr/>
            </a:pPr>
            <a:r>
              <a:rPr lang="en-US" altLang="el-GR" sz="6000">
                <a:latin typeface="Century Gothic" panose="020B0502020202020204" pitchFamily="34" charset="0"/>
              </a:rPr>
              <a:t>”</a:t>
            </a:r>
          </a:p>
        </p:txBody>
      </p:sp>
      <p:sp>
        <p:nvSpPr>
          <p:cNvPr id="2" name="Title 1"/>
          <p:cNvSpPr>
            <a:spLocks noGrp="1"/>
          </p:cNvSpPr>
          <p:nvPr>
            <p:ph type="title"/>
          </p:nvPr>
        </p:nvSpPr>
        <p:spPr>
          <a:xfrm>
            <a:off x="856060" y="685800"/>
            <a:ext cx="6858000" cy="2743200"/>
          </a:xfrm>
        </p:spPr>
        <p:txBody>
          <a:bodyPr/>
          <a:lstStyle>
            <a:lvl1pPr algn="l">
              <a:defRPr sz="2400" b="0" cap="all">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513159" y="3928534"/>
            <a:ext cx="6400801" cy="1049866"/>
          </a:xfrm>
        </p:spPr>
        <p:txBody>
          <a:bodyPr anchor="b"/>
          <a:lstStyle>
            <a:lvl1pPr>
              <a:buNone/>
              <a:defRPr lang="en-US" sz="1800" b="0" cap="all" dirty="0">
                <a:ln w="3175" cmpd="sng">
                  <a:noFill/>
                </a:ln>
                <a:solidFill>
                  <a:schemeClr val="tx1"/>
                </a:solidFill>
                <a:effectLst/>
              </a:defRPr>
            </a:lvl1pPr>
          </a:lstStyle>
          <a:p>
            <a:pPr lvl="0"/>
            <a:r>
              <a:rPr lang="el-GR"/>
              <a:t>Επεξεργασία στυλ υποδείγματος κειμένου</a:t>
            </a:r>
          </a:p>
        </p:txBody>
      </p:sp>
      <p:sp>
        <p:nvSpPr>
          <p:cNvPr id="3" name="Text Placeholder 2"/>
          <p:cNvSpPr>
            <a:spLocks noGrp="1"/>
          </p:cNvSpPr>
          <p:nvPr>
            <p:ph type="body" idx="1"/>
          </p:nvPr>
        </p:nvSpPr>
        <p:spPr>
          <a:xfrm>
            <a:off x="513159" y="4978400"/>
            <a:ext cx="6400801" cy="1016000"/>
          </a:xfrm>
        </p:spPr>
        <p:txBody>
          <a:bodyPr anchor="t"/>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7" name="Date Placeholder 3"/>
          <p:cNvSpPr>
            <a:spLocks noGrp="1"/>
          </p:cNvSpPr>
          <p:nvPr>
            <p:ph type="dt" sz="half" idx="14"/>
          </p:nvPr>
        </p:nvSpPr>
        <p:spPr/>
        <p:txBody>
          <a:bodyPr/>
          <a:lstStyle>
            <a:lvl1pPr>
              <a:defRPr/>
            </a:lvl1pPr>
          </a:lstStyle>
          <a:p>
            <a:pPr>
              <a:defRPr/>
            </a:pPr>
            <a:fld id="{7A9A232D-0F43-438B-84D0-7AFF7F6C1885}" type="datetime1">
              <a:rPr lang="en-US"/>
              <a:pPr>
                <a:defRPr/>
              </a:pPr>
              <a:t>6/13/2018</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D464994E-18C0-4258-8242-C7BB38378288}" type="slidenum">
              <a:rPr lang="en-US" altLang="el-GR"/>
              <a:pPr>
                <a:defRPr/>
              </a:pPr>
              <a:t>‹#›</a:t>
            </a:fld>
            <a:endParaRPr lang="en-US" alt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lstStyle>
            <a:lvl1pPr>
              <a:defRPr lang="en-US" b="0" dirty="0"/>
            </a:lvl1pPr>
          </a:lstStyle>
          <a:p>
            <a:pPr lvl="0"/>
            <a:r>
              <a:rPr lang="el-GR"/>
              <a:t>Στυλ κύριου τίτλου</a:t>
            </a:r>
            <a:endParaRPr lang="en-US" dirty="0"/>
          </a:p>
        </p:txBody>
      </p:sp>
      <p:sp>
        <p:nvSpPr>
          <p:cNvPr id="10" name="Text Placeholder 9"/>
          <p:cNvSpPr>
            <a:spLocks noGrp="1"/>
          </p:cNvSpPr>
          <p:nvPr>
            <p:ph type="body" sz="quarter" idx="13"/>
          </p:nvPr>
        </p:nvSpPr>
        <p:spPr>
          <a:xfrm>
            <a:off x="513159" y="3928534"/>
            <a:ext cx="6400800" cy="838200"/>
          </a:xfrm>
        </p:spPr>
        <p:txBody>
          <a:bodyPr anchor="b"/>
          <a:lstStyle>
            <a:lvl1pPr>
              <a:buNone/>
              <a:defRPr lang="en-US" sz="1800" b="0" cap="all" dirty="0">
                <a:ln w="3175" cmpd="sng">
                  <a:noFill/>
                </a:ln>
                <a:solidFill>
                  <a:schemeClr val="tx1"/>
                </a:solidFill>
                <a:effectLst/>
              </a:defRPr>
            </a:lvl1pPr>
          </a:lstStyle>
          <a:p>
            <a:pPr lvl="0"/>
            <a:r>
              <a:rPr lang="el-GR"/>
              <a:t>Επεξεργασία στυλ υποδείγματος κειμένου</a:t>
            </a:r>
          </a:p>
        </p:txBody>
      </p:sp>
      <p:sp>
        <p:nvSpPr>
          <p:cNvPr id="3" name="Text Placeholder 2"/>
          <p:cNvSpPr>
            <a:spLocks noGrp="1"/>
          </p:cNvSpPr>
          <p:nvPr>
            <p:ph type="body" idx="1"/>
          </p:nvPr>
        </p:nvSpPr>
        <p:spPr>
          <a:xfrm>
            <a:off x="513159" y="4766733"/>
            <a:ext cx="6400801" cy="1227667"/>
          </a:xfrm>
        </p:spPr>
        <p:txBody>
          <a:bodyPr anchor="t"/>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Επεξεργασία στυλ υποδείγματος κειμένου</a:t>
            </a:r>
          </a:p>
        </p:txBody>
      </p:sp>
      <p:sp>
        <p:nvSpPr>
          <p:cNvPr id="5" name="Date Placeholder 3"/>
          <p:cNvSpPr>
            <a:spLocks noGrp="1"/>
          </p:cNvSpPr>
          <p:nvPr>
            <p:ph type="dt" sz="half" idx="14"/>
          </p:nvPr>
        </p:nvSpPr>
        <p:spPr/>
        <p:txBody>
          <a:bodyPr/>
          <a:lstStyle>
            <a:lvl1pPr>
              <a:defRPr/>
            </a:lvl1pPr>
          </a:lstStyle>
          <a:p>
            <a:pPr>
              <a:defRPr/>
            </a:pPr>
            <a:fld id="{DD94FE82-BDC3-457F-8D44-8344A7FD7FE7}" type="datetime1">
              <a:rPr lang="en-US"/>
              <a:pPr>
                <a:defRPr/>
              </a:pPr>
              <a:t>6/13/2018</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C4E3CAB-ACB2-4A15-A17C-E266F90A0872}" type="slidenum">
              <a:rPr lang="en-US" altLang="el-GR"/>
              <a:pPr>
                <a:defRPr/>
              </a:pPr>
              <a:t>‹#›</a:t>
            </a:fld>
            <a:endParaRPr lang="en-US" alt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AE3D33FD-667B-4036-BBCE-708ED1D37D06}"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5071A5-D076-4DEB-AA87-DC9D4DDA47DF}" type="slidenum">
              <a:rPr lang="en-US" altLang="el-GR"/>
              <a:pPr>
                <a:defRPr/>
              </a:pPr>
              <a:t>‹#›</a:t>
            </a:fld>
            <a:endParaRPr lang="en-US" alt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78F8C3A3-C284-48B2-A07D-B9A70429F613}"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F2C63C-31C1-44FA-94B7-732CC10CD4AC}" type="slidenum">
              <a:rPr lang="en-US" altLang="el-GR"/>
              <a:pPr>
                <a:defRPr/>
              </a:pPr>
              <a:t>‹#›</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Εικόνα 6"/>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dirty="0"/>
              <a:t>Στυλ υποδείγματος κειμένου</a:t>
            </a:r>
          </a:p>
        </p:txBody>
      </p:sp>
    </p:spTree>
    <p:extLst>
      <p:ext uri="{BB962C8B-B14F-4D97-AF65-F5344CB8AC3E}">
        <p14:creationId xmlns:p14="http://schemas.microsoft.com/office/powerpoint/2010/main" val="102685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Εικόνα 7"/>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1243320" y="214313"/>
            <a:ext cx="7739486" cy="1342479"/>
          </a:xfrm>
        </p:spPr>
        <p:txBody>
          <a:bodyPr/>
          <a:lstStyle/>
          <a:p>
            <a:r>
              <a:rPr lang="el-GR"/>
              <a:t>Στυλ κύριου τίτλου</a:t>
            </a:r>
          </a:p>
        </p:txBody>
      </p:sp>
      <p:sp>
        <p:nvSpPr>
          <p:cNvPr id="3" name="Θέση περιεχομένου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p:cNvSpPr>
            <a:spLocks noGrp="1"/>
          </p:cNvSpPr>
          <p:nvPr>
            <p:ph sz="half" idx="2"/>
          </p:nvPr>
        </p:nvSpPr>
        <p:spPr>
          <a:xfrm>
            <a:off x="5148064" y="198884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204331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Εικόνα 9"/>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a:xfrm>
            <a:off x="457200" y="274638"/>
            <a:ext cx="8229600" cy="1143000"/>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57384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Εικόνα 5"/>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a:t>Στυλ κύριου τίτλου</a:t>
            </a:r>
          </a:p>
        </p:txBody>
      </p:sp>
    </p:spTree>
    <p:extLst>
      <p:ext uri="{BB962C8B-B14F-4D97-AF65-F5344CB8AC3E}">
        <p14:creationId xmlns:p14="http://schemas.microsoft.com/office/powerpoint/2010/main" val="9005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Εικόνα 4"/>
          <p:cNvPicPr>
            <a:picLocks noChangeAspect="1"/>
          </p:cNvPicPr>
          <p:nvPr userDrawn="1"/>
        </p:nvPicPr>
        <p:blipFill>
          <a:blip r:embed="rId2" cstate="print"/>
          <a:srcRect/>
          <a:stretch>
            <a:fillRect/>
          </a:stretch>
        </p:blipFill>
        <p:spPr bwMode="auto">
          <a:xfrm>
            <a:off x="7885113" y="212725"/>
            <a:ext cx="1096962" cy="588963"/>
          </a:xfrm>
          <a:prstGeom prst="rect">
            <a:avLst/>
          </a:prstGeom>
          <a:noFill/>
          <a:ln w="9525">
            <a:noFill/>
            <a:miter lim="800000"/>
            <a:headEnd/>
            <a:tailEnd/>
          </a:ln>
        </p:spPr>
      </p:pic>
    </p:spTree>
    <p:extLst>
      <p:ext uri="{BB962C8B-B14F-4D97-AF65-F5344CB8AC3E}">
        <p14:creationId xmlns:p14="http://schemas.microsoft.com/office/powerpoint/2010/main" val="86756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cxnSp>
        <p:nvCxnSpPr>
          <p:cNvPr id="4" name="Straight Connector 15"/>
          <p:cNvCxnSpPr/>
          <p:nvPr/>
        </p:nvCxnSpPr>
        <p:spPr>
          <a:xfrm flipH="1">
            <a:off x="6170613" y="7938"/>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16"/>
          <p:cNvCxnSpPr/>
          <p:nvPr/>
        </p:nvCxnSpPr>
        <p:spPr>
          <a:xfrm flipH="1">
            <a:off x="4581525" y="92075"/>
            <a:ext cx="4560888"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5427663"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502275" y="31750"/>
            <a:ext cx="3640138"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2"/>
          <p:cNvCxnSpPr/>
          <p:nvPr/>
        </p:nvCxnSpPr>
        <p:spPr>
          <a:xfrm flipH="1">
            <a:off x="5884863" y="609600"/>
            <a:ext cx="325755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13159" y="685800"/>
            <a:ext cx="6000750" cy="2971801"/>
          </a:xfrm>
        </p:spPr>
        <p:txBody>
          <a:bodyPr anchor="b"/>
          <a:lstStyle>
            <a:lvl1pPr algn="l">
              <a:defRPr sz="3600">
                <a:effectLst/>
              </a:defRPr>
            </a:lvl1pPr>
          </a:lstStyle>
          <a:p>
            <a:r>
              <a:rPr lang="el-GR"/>
              <a:t>Στυλ κύριου τίτλου</a:t>
            </a:r>
            <a:endParaRPr lang="en-US" dirty="0"/>
          </a:p>
        </p:txBody>
      </p:sp>
      <p:sp>
        <p:nvSpPr>
          <p:cNvPr id="3" name="Subtitle 2"/>
          <p:cNvSpPr>
            <a:spLocks noGrp="1"/>
          </p:cNvSpPr>
          <p:nvPr>
            <p:ph type="subTitle" idx="1"/>
          </p:nvPr>
        </p:nvSpPr>
        <p:spPr>
          <a:xfrm>
            <a:off x="513159" y="3843868"/>
            <a:ext cx="4800600" cy="1947333"/>
          </a:xfrm>
        </p:spPr>
        <p:txBody>
          <a:bodyPr anchor="t"/>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9" name="Date Placeholder 3"/>
          <p:cNvSpPr>
            <a:spLocks noGrp="1"/>
          </p:cNvSpPr>
          <p:nvPr>
            <p:ph type="dt" sz="half" idx="10"/>
          </p:nvPr>
        </p:nvSpPr>
        <p:spPr/>
        <p:txBody>
          <a:bodyPr/>
          <a:lstStyle>
            <a:lvl1pPr>
              <a:defRPr/>
            </a:lvl1pPr>
          </a:lstStyle>
          <a:p>
            <a:pPr>
              <a:defRPr/>
            </a:pPr>
            <a:fld id="{2632D8E2-C941-4317-B46E-30EFAD7FCEA0}" type="datetime1">
              <a:rPr lang="en-US"/>
              <a:pPr>
                <a:defRPr/>
              </a:pPr>
              <a:t>6/13/2018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DCBACBD-6CDE-4B5D-93B3-CA9F8FAD6136}" type="slidenum">
              <a:rPr lang="en-US" altLang="el-GR"/>
              <a:pPr>
                <a:defRPr/>
              </a:pPr>
              <a:t>‹#›</a:t>
            </a:fld>
            <a:endParaRPr lang="en-US" alt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lvl1pPr>
              <a:defRPr/>
            </a:lvl1pPr>
          </a:lstStyle>
          <a:p>
            <a:pPr>
              <a:defRPr/>
            </a:pPr>
            <a:fld id="{2DEDC940-F801-4515-BB38-CEBF01827EA6}" type="datetime1">
              <a:rPr lang="en-US"/>
              <a:pPr>
                <a:defRPr/>
              </a:pPr>
              <a:t>6/13/2018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64A6D7-B7F0-4EFD-B335-57D559C0A808}" type="slidenum">
              <a:rPr lang="en-US" altLang="el-GR"/>
              <a:pPr>
                <a:defRPr/>
              </a:pPr>
              <a:t>‹#›</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1243013" y="214313"/>
            <a:ext cx="6713537" cy="1054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να επεξεργαστείτε το στυλ τίτλου του υποδείγματος</a:t>
            </a:r>
          </a:p>
        </p:txBody>
      </p:sp>
      <p:sp>
        <p:nvSpPr>
          <p:cNvPr id="1027" name="Rectangle 10"/>
          <p:cNvSpPr>
            <a:spLocks noGrp="1" noChangeArrowheads="1"/>
          </p:cNvSpPr>
          <p:nvPr>
            <p:ph type="body" idx="1"/>
          </p:nvPr>
        </p:nvSpPr>
        <p:spPr bwMode="auto">
          <a:xfrm>
            <a:off x="1149350" y="1557338"/>
            <a:ext cx="7772400" cy="4568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το στυλ κειμένου του υποδείγματος</a:t>
            </a:r>
          </a:p>
          <a:p>
            <a:pPr lvl="1"/>
            <a:r>
              <a:rPr lang="el-GR" smtClean="0"/>
              <a:t>Δευτέρου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28" name="Picture 12"/>
          <p:cNvPicPr>
            <a:picLocks noChangeAspect="1" noChangeArrowheads="1"/>
          </p:cNvPicPr>
          <p:nvPr userDrawn="1"/>
        </p:nvPicPr>
        <p:blipFill>
          <a:blip r:embed="rId9" cstate="print"/>
          <a:srcRect/>
          <a:stretch>
            <a:fillRect/>
          </a:stretch>
        </p:blipFill>
        <p:spPr bwMode="auto">
          <a:xfrm>
            <a:off x="3175" y="177800"/>
            <a:ext cx="1239838" cy="693738"/>
          </a:xfrm>
          <a:prstGeom prst="rect">
            <a:avLst/>
          </a:prstGeom>
          <a:noFill/>
          <a:ln w="9525">
            <a:noFill/>
            <a:miter lim="800000"/>
            <a:headEnd/>
            <a:tailEnd/>
          </a:ln>
        </p:spPr>
      </p:pic>
      <p:sp>
        <p:nvSpPr>
          <p:cNvPr id="15" name="Rectangle 8">
            <a:extLst>
              <a:ext uri="{FF2B5EF4-FFF2-40B4-BE49-F238E27FC236}"/>
            </a:extLst>
          </p:cNvPr>
          <p:cNvSpPr/>
          <p:nvPr userDrawn="1"/>
        </p:nvSpPr>
        <p:spPr>
          <a:xfrm>
            <a:off x="325438" y="874713"/>
            <a:ext cx="171450" cy="59483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30" name="Group 18"/>
          <p:cNvGrpSpPr>
            <a:grpSpLocks/>
          </p:cNvGrpSpPr>
          <p:nvPr userDrawn="1"/>
        </p:nvGrpSpPr>
        <p:grpSpPr bwMode="auto">
          <a:xfrm>
            <a:off x="531813" y="6103938"/>
            <a:ext cx="8467725" cy="719137"/>
            <a:chOff x="645544" y="6125841"/>
            <a:chExt cx="7337313" cy="719113"/>
          </a:xfrm>
        </p:grpSpPr>
        <p:sp>
          <p:nvSpPr>
            <p:cNvPr id="17" name="Rectangle 16">
              <a:extLst>
                <a:ext uri="{FF2B5EF4-FFF2-40B4-BE49-F238E27FC236}"/>
              </a:extLst>
            </p:cNvPr>
            <p:cNvSpPr/>
            <p:nvPr userDrawn="1"/>
          </p:nvSpPr>
          <p:spPr>
            <a:xfrm>
              <a:off x="645544" y="6635411"/>
              <a:ext cx="7337313" cy="2095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3" name="Picture 22" descr="European Commission logo"/>
            <p:cNvPicPr>
              <a:picLocks noChangeAspect="1" noChangeArrowheads="1"/>
            </p:cNvPicPr>
            <p:nvPr userDrawn="1"/>
          </p:nvPicPr>
          <p:blipFill>
            <a:blip r:embed="rId10" cstate="print"/>
            <a:srcRect/>
            <a:stretch>
              <a:fillRect/>
            </a:stretch>
          </p:blipFill>
          <p:spPr bwMode="auto">
            <a:xfrm>
              <a:off x="645544" y="6125841"/>
              <a:ext cx="1007410" cy="697963"/>
            </a:xfrm>
            <a:prstGeom prst="rect">
              <a:avLst/>
            </a:prstGeom>
            <a:noFill/>
            <a:ln w="9525">
              <a:noFill/>
              <a:miter lim="800000"/>
              <a:headEnd/>
              <a:tailEnd/>
            </a:ln>
          </p:spPr>
        </p:pic>
        <p:sp>
          <p:nvSpPr>
            <p:cNvPr id="19" name="Ορθογώνιο 10">
              <a:extLst>
                <a:ext uri="{FF2B5EF4-FFF2-40B4-BE49-F238E27FC236}"/>
              </a:extLst>
            </p:cNvPr>
            <p:cNvSpPr>
              <a:spLocks noChangeArrowheads="1"/>
            </p:cNvSpPr>
            <p:nvPr userDrawn="1"/>
          </p:nvSpPr>
          <p:spPr bwMode="auto">
            <a:xfrm>
              <a:off x="4209656" y="6402057"/>
              <a:ext cx="3327515" cy="277803"/>
            </a:xfrm>
            <a:prstGeom prst="rect">
              <a:avLst/>
            </a:prstGeom>
            <a:noFill/>
            <a:ln>
              <a:noFill/>
            </a:ln>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eaLnBrk="0" fontAlgn="base" hangingPunct="0">
                <a:spcBef>
                  <a:spcPct val="0"/>
                </a:spcBef>
                <a:spcAft>
                  <a:spcPct val="0"/>
                </a:spcAft>
                <a:defRPr>
                  <a:solidFill>
                    <a:schemeClr val="tx1"/>
                  </a:solidFill>
                  <a:latin typeface="Franklin Gothic Book" pitchFamily="34" charset="0"/>
                </a:defRPr>
              </a:lvl6pPr>
              <a:lvl7pPr marL="2971800" indent="-228600" eaLnBrk="0" fontAlgn="base" hangingPunct="0">
                <a:spcBef>
                  <a:spcPct val="0"/>
                </a:spcBef>
                <a:spcAft>
                  <a:spcPct val="0"/>
                </a:spcAft>
                <a:defRPr>
                  <a:solidFill>
                    <a:schemeClr val="tx1"/>
                  </a:solidFill>
                  <a:latin typeface="Franklin Gothic Book" pitchFamily="34" charset="0"/>
                </a:defRPr>
              </a:lvl7pPr>
              <a:lvl8pPr marL="3429000" indent="-228600" eaLnBrk="0" fontAlgn="base" hangingPunct="0">
                <a:spcBef>
                  <a:spcPct val="0"/>
                </a:spcBef>
                <a:spcAft>
                  <a:spcPct val="0"/>
                </a:spcAft>
                <a:defRPr>
                  <a:solidFill>
                    <a:schemeClr val="tx1"/>
                  </a:solidFill>
                  <a:latin typeface="Franklin Gothic Book" pitchFamily="34" charset="0"/>
                </a:defRPr>
              </a:lvl8pPr>
              <a:lvl9pPr marL="3886200" indent="-228600" eaLnBrk="0" fontAlgn="base" hangingPunct="0">
                <a:spcBef>
                  <a:spcPct val="0"/>
                </a:spcBef>
                <a:spcAft>
                  <a:spcPct val="0"/>
                </a:spcAft>
                <a:defRPr>
                  <a:solidFill>
                    <a:schemeClr val="tx1"/>
                  </a:solidFill>
                  <a:latin typeface="Franklin Gothic Book" pitchFamily="34" charset="0"/>
                </a:defRPr>
              </a:lvl9pPr>
            </a:lstStyle>
            <a:p>
              <a:pPr eaLnBrk="1" fontAlgn="auto" hangingPunct="1">
                <a:spcBef>
                  <a:spcPts val="0"/>
                </a:spcBef>
                <a:spcAft>
                  <a:spcPts val="0"/>
                </a:spcAft>
                <a:defRPr/>
              </a:pPr>
              <a:r>
                <a:rPr lang="en-GB" altLang="el-GR" sz="1200" b="1" dirty="0" err="1">
                  <a:solidFill>
                    <a:srgbClr val="C00000"/>
                  </a:solidFill>
                </a:rPr>
                <a:t>SlideWiki</a:t>
              </a:r>
              <a:r>
                <a:rPr lang="en-GB" altLang="el-GR" sz="1200" b="1" dirty="0">
                  <a:solidFill>
                    <a:srgbClr val="C00000"/>
                  </a:solidFill>
                </a:rPr>
                <a:t> Horizon 2020 - 688095</a:t>
              </a:r>
            </a:p>
          </p:txBody>
        </p:sp>
      </p:grpSp>
      <p:pic>
        <p:nvPicPr>
          <p:cNvPr id="1031" name="Εικόνα 16"/>
          <p:cNvPicPr>
            <a:picLocks noChangeAspect="1"/>
          </p:cNvPicPr>
          <p:nvPr userDrawn="1"/>
        </p:nvPicPr>
        <p:blipFill>
          <a:blip r:embed="rId11" cstate="print"/>
          <a:srcRect/>
          <a:stretch>
            <a:fillRect/>
          </a:stretch>
        </p:blipFill>
        <p:spPr bwMode="auto">
          <a:xfrm>
            <a:off x="7885113" y="212725"/>
            <a:ext cx="1096962" cy="588963"/>
          </a:xfrm>
          <a:prstGeom prst="rect">
            <a:avLst/>
          </a:prstGeom>
          <a:noFill/>
          <a:ln w="9525">
            <a:noFill/>
            <a:miter lim="800000"/>
            <a:headEnd/>
            <a:tailEnd/>
          </a:ln>
        </p:spPr>
      </p:pic>
    </p:spTree>
    <p:extLst>
      <p:ext uri="{BB962C8B-B14F-4D97-AF65-F5344CB8AC3E}">
        <p14:creationId xmlns:p14="http://schemas.microsoft.com/office/powerpoint/2010/main" val="1824582457"/>
      </p:ext>
    </p:extLst>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6905625" y="2963863"/>
            <a:ext cx="2236788" cy="3208337"/>
            <a:chOff x="9206969" y="2963333"/>
            <a:chExt cx="2981858" cy="3208867"/>
          </a:xfrm>
        </p:grpSpPr>
        <p:cxnSp>
          <p:nvCxnSpPr>
            <p:cNvPr id="8" name="Straight Connector 7"/>
            <p:cNvCxnSpPr/>
            <p:nvPr/>
          </p:nvCxnSpPr>
          <p:spPr>
            <a:xfrm flipH="1">
              <a:off x="11276704" y="2963333"/>
              <a:ext cx="912123"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628" y="3285648"/>
              <a:ext cx="1896199"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2884" y="3131636"/>
              <a:ext cx="1745943"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9051" y="3682589"/>
              <a:ext cx="1269776"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2763" y="4487863"/>
            <a:ext cx="6400800" cy="1506537"/>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2052" name="Text Placeholder 2"/>
          <p:cNvSpPr>
            <a:spLocks noGrp="1"/>
          </p:cNvSpPr>
          <p:nvPr>
            <p:ph type="body" idx="1"/>
          </p:nvPr>
        </p:nvSpPr>
        <p:spPr bwMode="auto">
          <a:xfrm>
            <a:off x="512763" y="685800"/>
            <a:ext cx="6400800" cy="36147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l-GR" smtClean="0"/>
              <a:t>Επεξεργασία 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7427913" y="6172200"/>
            <a:ext cx="1200150" cy="365125"/>
          </a:xfrm>
          <a:prstGeom prst="rect">
            <a:avLst/>
          </a:prstGeom>
        </p:spPr>
        <p:txBody>
          <a:bodyPr vert="horz" lIns="91440" tIns="45720" rIns="91440" bIns="45720" rtlCol="0" anchor="t"/>
          <a:lstStyle>
            <a:lvl1pPr algn="r" eaLnBrk="1" fontAlgn="auto" hangingPunct="1">
              <a:spcBef>
                <a:spcPts val="0"/>
              </a:spcBef>
              <a:spcAft>
                <a:spcPts val="0"/>
              </a:spcAft>
              <a:defRPr sz="750" b="0" i="0">
                <a:solidFill>
                  <a:schemeClr val="bg2">
                    <a:lumMod val="50000"/>
                  </a:schemeClr>
                </a:solidFill>
                <a:effectLst/>
                <a:latin typeface="+mn-lt"/>
              </a:defRPr>
            </a:lvl1pPr>
          </a:lstStyle>
          <a:p>
            <a:pPr>
              <a:defRPr/>
            </a:pPr>
            <a:fld id="{F7C3ED0C-0391-4939-9A31-4F1EFDDB9D83}" type="datetime1">
              <a:rPr lang="en-US"/>
              <a:pPr>
                <a:defRPr/>
              </a:pPr>
              <a:t>6/13/2018</a:t>
            </a:fld>
            <a:endParaRPr lang="en-US" dirty="0"/>
          </a:p>
        </p:txBody>
      </p:sp>
      <p:sp>
        <p:nvSpPr>
          <p:cNvPr id="5" name="Footer Placeholder 4"/>
          <p:cNvSpPr>
            <a:spLocks noGrp="1"/>
          </p:cNvSpPr>
          <p:nvPr>
            <p:ph type="ftr" sz="quarter" idx="3"/>
          </p:nvPr>
        </p:nvSpPr>
        <p:spPr>
          <a:xfrm>
            <a:off x="512763" y="6172200"/>
            <a:ext cx="5657850" cy="365125"/>
          </a:xfrm>
          <a:prstGeom prst="rect">
            <a:avLst/>
          </a:prstGeom>
        </p:spPr>
        <p:txBody>
          <a:bodyPr vert="horz" lIns="91440" tIns="45720" rIns="91440" bIns="45720" rtlCol="0" anchor="t"/>
          <a:lstStyle>
            <a:lvl1pPr algn="l" eaLnBrk="1" fontAlgn="auto" hangingPunct="1">
              <a:spcBef>
                <a:spcPts val="0"/>
              </a:spcBef>
              <a:spcAft>
                <a:spcPts val="0"/>
              </a:spcAft>
              <a:defRPr sz="75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2400" y="5578475"/>
            <a:ext cx="857250" cy="6699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2400">
                <a:solidFill>
                  <a:srgbClr val="0A304A"/>
                </a:solidFill>
                <a:latin typeface="Century Gothic" pitchFamily="34" charset="0"/>
              </a:defRPr>
            </a:lvl1pPr>
          </a:lstStyle>
          <a:p>
            <a:pPr>
              <a:defRPr/>
            </a:pPr>
            <a:fld id="{DA6508B6-048B-4810-AC9B-C47A376981FF}" type="slidenum">
              <a:rPr lang="en-US" altLang="el-GR"/>
              <a:pPr>
                <a:defRPr/>
              </a:pPr>
              <a:t>‹#›</a:t>
            </a:fld>
            <a:endParaRPr lang="en-US" altLang="el-GR"/>
          </a:p>
        </p:txBody>
      </p:sp>
    </p:spTree>
  </p:cSld>
  <p:clrMap bg1="dk1" tx1="lt1" bg2="dk2" tx2="lt2" accent1="accent1" accent2="accent2" accent3="accent3" accent4="accent4" accent5="accent5" accent6="accent6" hlink="hlink" folHlink="folHlink"/>
  <p:sldLayoutIdLst>
    <p:sldLayoutId id="2147484238"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39" r:id="rId12"/>
    <p:sldLayoutId id="2147484223" r:id="rId13"/>
    <p:sldLayoutId id="2147484240" r:id="rId14"/>
    <p:sldLayoutId id="2147484224" r:id="rId15"/>
    <p:sldLayoutId id="2147484225" r:id="rId16"/>
    <p:sldLayoutId id="2147484226" r:id="rId17"/>
  </p:sldLayoutIdLst>
  <p:hf hdr="0" ftr="0" dt="0"/>
  <p:txStyles>
    <p:titleStyle>
      <a:lvl1pPr algn="l" defTabSz="342900" rtl="0" eaLnBrk="0" fontAlgn="base" hangingPunct="0">
        <a:spcBef>
          <a:spcPct val="0"/>
        </a:spcBef>
        <a:spcAft>
          <a:spcPct val="0"/>
        </a:spcAft>
        <a:defRPr sz="2700" kern="1200" cap="all">
          <a:ln w="3175" cmpd="sng">
            <a:noFill/>
          </a:ln>
          <a:solidFill>
            <a:schemeClr val="tx1"/>
          </a:solidFill>
          <a:latin typeface="+mj-lt"/>
          <a:ea typeface="+mj-ea"/>
          <a:cs typeface="+mj-cs"/>
        </a:defRPr>
      </a:lvl1pPr>
      <a:lvl2pPr algn="l" defTabSz="342900" rtl="0" eaLnBrk="0" fontAlgn="base" hangingPunct="0">
        <a:spcBef>
          <a:spcPct val="0"/>
        </a:spcBef>
        <a:spcAft>
          <a:spcPct val="0"/>
        </a:spcAft>
        <a:defRPr sz="2700">
          <a:solidFill>
            <a:schemeClr val="tx1"/>
          </a:solidFill>
          <a:latin typeface="Century Gothic" panose="020B0502020202020204" pitchFamily="34" charset="0"/>
        </a:defRPr>
      </a:lvl2pPr>
      <a:lvl3pPr algn="l" defTabSz="342900" rtl="0" eaLnBrk="0" fontAlgn="base" hangingPunct="0">
        <a:spcBef>
          <a:spcPct val="0"/>
        </a:spcBef>
        <a:spcAft>
          <a:spcPct val="0"/>
        </a:spcAft>
        <a:defRPr sz="2700">
          <a:solidFill>
            <a:schemeClr val="tx1"/>
          </a:solidFill>
          <a:latin typeface="Century Gothic" panose="020B0502020202020204" pitchFamily="34" charset="0"/>
        </a:defRPr>
      </a:lvl3pPr>
      <a:lvl4pPr algn="l" defTabSz="342900" rtl="0" eaLnBrk="0" fontAlgn="base" hangingPunct="0">
        <a:spcBef>
          <a:spcPct val="0"/>
        </a:spcBef>
        <a:spcAft>
          <a:spcPct val="0"/>
        </a:spcAft>
        <a:defRPr sz="2700">
          <a:solidFill>
            <a:schemeClr val="tx1"/>
          </a:solidFill>
          <a:latin typeface="Century Gothic" panose="020B0502020202020204" pitchFamily="34" charset="0"/>
        </a:defRPr>
      </a:lvl4pPr>
      <a:lvl5pPr algn="l" defTabSz="342900" rtl="0" eaLnBrk="0" fontAlgn="base" hangingPunct="0">
        <a:spcBef>
          <a:spcPct val="0"/>
        </a:spcBef>
        <a:spcAft>
          <a:spcPct val="0"/>
        </a:spcAft>
        <a:defRPr sz="27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0" fontAlgn="base" hangingPunct="0">
        <a:spcBef>
          <a:spcPct val="20000"/>
        </a:spcBef>
        <a:spcAft>
          <a:spcPts val="450"/>
        </a:spcAft>
        <a:buClr>
          <a:schemeClr val="tx1"/>
        </a:buClr>
        <a:buSzPct val="80000"/>
        <a:buFont typeface="Wingdings 3" pitchFamily="18" charset="2"/>
        <a:buChar char=""/>
        <a:defRPr sz="1500" kern="1200">
          <a:solidFill>
            <a:srgbClr val="0F496F"/>
          </a:solidFill>
          <a:latin typeface="+mn-lt"/>
          <a:ea typeface="+mn-ea"/>
          <a:cs typeface="+mn-cs"/>
        </a:defRPr>
      </a:lvl1pPr>
      <a:lvl2pPr marL="557213" indent="-214313" algn="l" defTabSz="342900" rtl="0" eaLnBrk="0" fontAlgn="base" hangingPunct="0">
        <a:spcBef>
          <a:spcPct val="20000"/>
        </a:spcBef>
        <a:spcAft>
          <a:spcPts val="450"/>
        </a:spcAft>
        <a:buClr>
          <a:schemeClr val="tx1"/>
        </a:buClr>
        <a:buSzPct val="80000"/>
        <a:buFont typeface="Wingdings 3" pitchFamily="18" charset="2"/>
        <a:buChar char=""/>
        <a:defRPr sz="1300" kern="1200">
          <a:solidFill>
            <a:srgbClr val="0F496F"/>
          </a:solidFill>
          <a:latin typeface="+mn-lt"/>
          <a:ea typeface="+mn-ea"/>
          <a:cs typeface="+mn-cs"/>
        </a:defRPr>
      </a:lvl2pPr>
      <a:lvl3pPr marL="900113" indent="-214313" algn="l" defTabSz="342900" rtl="0" eaLnBrk="0" fontAlgn="base" hangingPunct="0">
        <a:spcBef>
          <a:spcPct val="20000"/>
        </a:spcBef>
        <a:spcAft>
          <a:spcPts val="450"/>
        </a:spcAft>
        <a:buClr>
          <a:schemeClr val="tx1"/>
        </a:buClr>
        <a:buSzPct val="80000"/>
        <a:buFont typeface="Wingdings 3" pitchFamily="18" charset="2"/>
        <a:buChar char=""/>
        <a:defRPr sz="1200" kern="1200">
          <a:solidFill>
            <a:srgbClr val="0F496F"/>
          </a:solidFill>
          <a:latin typeface="+mn-lt"/>
          <a:ea typeface="+mn-ea"/>
          <a:cs typeface="+mn-cs"/>
        </a:defRPr>
      </a:lvl3pPr>
      <a:lvl4pPr marL="1157288" indent="-128588" algn="l" defTabSz="342900" rtl="0" eaLnBrk="0" fontAlgn="base" hangingPunct="0">
        <a:spcBef>
          <a:spcPct val="20000"/>
        </a:spcBef>
        <a:spcAft>
          <a:spcPts val="450"/>
        </a:spcAft>
        <a:buClr>
          <a:schemeClr val="tx1"/>
        </a:buClr>
        <a:buSzPct val="80000"/>
        <a:buFont typeface="Wingdings 3" pitchFamily="18" charset="2"/>
        <a:buChar char=""/>
        <a:defRPr sz="1000" kern="1200">
          <a:solidFill>
            <a:srgbClr val="0F496F"/>
          </a:solidFill>
          <a:latin typeface="+mn-lt"/>
          <a:ea typeface="+mn-ea"/>
          <a:cs typeface="+mn-cs"/>
        </a:defRPr>
      </a:lvl4pPr>
      <a:lvl5pPr marL="1500188" indent="-128588" algn="l" defTabSz="342900" rtl="0" eaLnBrk="0" fontAlgn="base" hangingPunct="0">
        <a:spcBef>
          <a:spcPct val="20000"/>
        </a:spcBef>
        <a:spcAft>
          <a:spcPts val="450"/>
        </a:spcAft>
        <a:buClr>
          <a:schemeClr val="tx1"/>
        </a:buClr>
        <a:buSzPct val="80000"/>
        <a:buFont typeface="Wingdings 3" pitchFamily="18" charset="2"/>
        <a:buChar char=""/>
        <a:defRPr sz="1000" kern="1200">
          <a:solidFill>
            <a:srgbClr val="0F496F"/>
          </a:solidFill>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justice.europa.eu/home.do?action=home&amp;plang=el" TargetMode="External"/><Relationship Id="rId2" Type="http://schemas.openxmlformats.org/officeDocument/2006/relationships/hyperlink" Target="https://e-justice.europa.eu/home.do"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joinup.ec.europa.eu/page/catalogue-building-block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ur-lex.europa.eu/content/guided-tour/celex-number.html?locale=e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cefdigital/wiki/display/CEFDIGITAL/CEF+Digital+Home" TargetMode="External"/><Relationship Id="rId2" Type="http://schemas.openxmlformats.org/officeDocument/2006/relationships/hyperlink" Target="https://ec.europa.eu/digital-single-market/en/connecting-europe-facility"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resources.ekdd.gr/gnosis/index.php/2012-09-20-11-36-31/3-26/136-intero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oinup.ec.europa.eu/collections" TargetMode="External"/><Relationship Id="rId2" Type="http://schemas.openxmlformats.org/officeDocument/2006/relationships/hyperlink" Target="https://joinup.ec.europa.e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hyperlink" Target="https://joinup.ec.europa.eu/rdf_entity/http_e_f_fdata_ceuropa_ceu_fw21_fbf8ff383_bbe51_b4d25_bba57_bf4fbb194be08/abou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joinup.ec.europa.eu/rdf_entity/http_e_f_fdata_ceuropa_ceu_fw21_f26fe5e8d_b9b68_b45a3_b93c7_b93b6bb72c53a/abou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a:noFill/>
          <a:ln/>
        </p:spPr>
        <p:txBody>
          <a:bodyPr lIns="92075" tIns="46037" rIns="92075" bIns="46037" anchor="ctr"/>
          <a:lstStyle/>
          <a:p>
            <a:pPr algn="ctr"/>
            <a:r>
              <a:rPr lang="el-GR" b="1" dirty="0">
                <a:solidFill>
                  <a:srgbClr val="0070C0"/>
                </a:solidFill>
              </a:rPr>
              <a:t>Έναρξη Ενότητας </a:t>
            </a:r>
            <a:r>
              <a:rPr lang="el-GR" b="1" dirty="0" smtClean="0">
                <a:solidFill>
                  <a:srgbClr val="0070C0"/>
                </a:solidFill>
              </a:rPr>
              <a:t>1</a:t>
            </a:r>
            <a:r>
              <a:rPr lang="en-US" b="1" dirty="0" smtClean="0">
                <a:solidFill>
                  <a:srgbClr val="0070C0"/>
                </a:solidFill>
              </a:rPr>
              <a:t>3</a:t>
            </a:r>
            <a:endParaRPr lang="el-GR" b="1" dirty="0">
              <a:solidFill>
                <a:srgbClr val="0070C0"/>
              </a:solidFill>
            </a:endParaRPr>
          </a:p>
        </p:txBody>
      </p:sp>
      <p:sp>
        <p:nvSpPr>
          <p:cNvPr id="4" name="Rectangle 3"/>
          <p:cNvSpPr txBox="1">
            <a:spLocks noChangeArrowheads="1"/>
          </p:cNvSpPr>
          <p:nvPr/>
        </p:nvSpPr>
        <p:spPr bwMode="auto">
          <a:xfrm>
            <a:off x="1043608" y="2204865"/>
            <a:ext cx="763284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lgn="l" rtl="0" eaLnBrk="1" fontAlgn="base" hangingPunct="1">
              <a:spcBef>
                <a:spcPct val="0"/>
              </a:spcBef>
              <a:spcAft>
                <a:spcPct val="0"/>
              </a:spcAft>
              <a:defRPr sz="3800"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a:lstStyle>
          <a:p>
            <a:pPr algn="ctr">
              <a:lnSpc>
                <a:spcPct val="90000"/>
              </a:lnSpc>
            </a:pPr>
            <a:r>
              <a:rPr lang="el-GR" altLang="el-GR" sz="2800" b="1" dirty="0"/>
              <a:t>Βέλτιστες πρακτικές διαλειτουργικότητας δημοσίων υπηρεσιών </a:t>
            </a:r>
            <a:r>
              <a:rPr lang="el-GR" altLang="el-GR" sz="2800" b="1" dirty="0" smtClean="0"/>
              <a:t>– </a:t>
            </a:r>
            <a:endParaRPr lang="en-US" altLang="el-GR" sz="2800" b="1" dirty="0" smtClean="0"/>
          </a:p>
          <a:p>
            <a:pPr algn="ctr">
              <a:lnSpc>
                <a:spcPct val="90000"/>
              </a:lnSpc>
            </a:pPr>
            <a:r>
              <a:rPr lang="el-GR" altLang="el-GR" sz="2800" b="1" dirty="0" smtClean="0"/>
              <a:t>παραδείγματα</a:t>
            </a:r>
            <a:endParaRPr lang="el-GR" altLang="el-GR" sz="2800" b="1" dirty="0"/>
          </a:p>
        </p:txBody>
      </p:sp>
      <p:sp>
        <p:nvSpPr>
          <p:cNvPr id="2" name="Ορθογώνιο 1"/>
          <p:cNvSpPr/>
          <p:nvPr/>
        </p:nvSpPr>
        <p:spPr>
          <a:xfrm>
            <a:off x="1395720" y="4005064"/>
            <a:ext cx="7136720" cy="461665"/>
          </a:xfrm>
          <a:prstGeom prst="rect">
            <a:avLst/>
          </a:prstGeom>
        </p:spPr>
        <p:txBody>
          <a:bodyPr wrap="square">
            <a:spAutoFit/>
          </a:bodyPr>
          <a:lstStyle/>
          <a:p>
            <a:pPr algn="ctr"/>
            <a:r>
              <a:rPr lang="el-GR" altLang="el-GR" sz="2400" b="1" dirty="0"/>
              <a:t>Βασικές Αρχές και Έννοιες Διαλειτουργικότητας </a:t>
            </a:r>
            <a:endParaRPr lang="el-GR" sz="2400" dirty="0"/>
          </a:p>
        </p:txBody>
      </p:sp>
    </p:spTree>
    <p:extLst>
      <p:ext uri="{BB962C8B-B14F-4D97-AF65-F5344CB8AC3E}">
        <p14:creationId xmlns:p14="http://schemas.microsoft.com/office/powerpoint/2010/main" val="39086320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00113" y="406401"/>
            <a:ext cx="6775450" cy="646336"/>
          </a:xfrm>
        </p:spPr>
        <p:txBody>
          <a:bodyPr/>
          <a:lstStyle/>
          <a:p>
            <a:pPr algn="ctr" eaLnBrk="1" hangingPunct="1"/>
            <a:r>
              <a:rPr lang="en-US" altLang="el-GR" b="1" dirty="0"/>
              <a:t>Core </a:t>
            </a:r>
            <a:r>
              <a:rPr lang="en-US" altLang="el-GR" b="1" dirty="0" smtClean="0"/>
              <a:t>Public Service Vocabularies</a:t>
            </a:r>
            <a:endParaRPr lang="el-GR" altLang="el-GR" b="1" dirty="0" smtClean="0"/>
          </a:p>
        </p:txBody>
      </p:sp>
      <p:sp>
        <p:nvSpPr>
          <p:cNvPr id="29699" name="Rectangle 3"/>
          <p:cNvSpPr>
            <a:spLocks noGrp="1" noChangeArrowheads="1"/>
          </p:cNvSpPr>
          <p:nvPr>
            <p:ph idx="1"/>
          </p:nvPr>
        </p:nvSpPr>
        <p:spPr>
          <a:xfrm>
            <a:off x="798513" y="1052736"/>
            <a:ext cx="7488237" cy="4022725"/>
          </a:xfrm>
        </p:spPr>
        <p:txBody>
          <a:bodyPr/>
          <a:lstStyle/>
          <a:p>
            <a:pPr algn="just" eaLnBrk="1" hangingPunct="1">
              <a:lnSpc>
                <a:spcPct val="90000"/>
              </a:lnSpc>
            </a:pPr>
            <a:endParaRPr lang="en-US" altLang="el-GR" sz="1800" dirty="0" smtClean="0"/>
          </a:p>
          <a:p>
            <a:pPr algn="just" eaLnBrk="1" hangingPunct="1">
              <a:lnSpc>
                <a:spcPct val="90000"/>
              </a:lnSpc>
            </a:pPr>
            <a:r>
              <a:rPr lang="el-GR" altLang="el-GR" sz="1800" dirty="0" smtClean="0"/>
              <a:t>Ποιο </a:t>
            </a:r>
            <a:r>
              <a:rPr lang="el-GR" altLang="el-GR" sz="1800" dirty="0"/>
              <a:t>είναι το όραμα του βασικού λεξιλογίου δημόσιας υπηρεσίας;</a:t>
            </a:r>
          </a:p>
          <a:p>
            <a:pPr lvl="1" algn="just" eaLnBrk="1" hangingPunct="1">
              <a:lnSpc>
                <a:spcPct val="90000"/>
              </a:lnSpc>
            </a:pPr>
            <a:r>
              <a:rPr lang="el-GR" altLang="el-GR" dirty="0" smtClean="0"/>
              <a:t>Το </a:t>
            </a:r>
            <a:r>
              <a:rPr lang="el-GR" altLang="el-GR" dirty="0"/>
              <a:t>βασικό λεξιλόγιο δημόσιας υπηρεσίας στοχεύει να προσφέρει μια ανεξάρτητη από την τεχνολογία γενική εκπροσώπηση μιας υπηρεσίας που παρέχεται από τη δημόσια διοίκηση. </a:t>
            </a:r>
            <a:endParaRPr lang="el-GR" altLang="el-GR" dirty="0" smtClean="0"/>
          </a:p>
          <a:p>
            <a:pPr lvl="1" algn="just" eaLnBrk="1" hangingPunct="1">
              <a:lnSpc>
                <a:spcPct val="90000"/>
              </a:lnSpc>
            </a:pPr>
            <a:r>
              <a:rPr lang="el-GR" altLang="el-GR" dirty="0" smtClean="0"/>
              <a:t>Το </a:t>
            </a:r>
            <a:r>
              <a:rPr lang="el-GR" altLang="el-GR" dirty="0"/>
              <a:t>λεξιλόγιο θα αναδειχθεί ως ο κοινός παρονομαστής των υφιστάμενων εθνικών, περιφερειακών και τοπικών μοντέλων δημόσιων </a:t>
            </a:r>
            <a:r>
              <a:rPr lang="el-GR" altLang="el-GR" dirty="0" smtClean="0"/>
              <a:t>υπηρεσιών που </a:t>
            </a:r>
            <a:r>
              <a:rPr lang="el-GR" altLang="el-GR" dirty="0"/>
              <a:t>θα επιτρέψει την απρόσκοπτη ανταλλαγή υπηρεσιών και πληροφοριών σε διάφορα συστήματα ηλεκτρονικής διακυβέρνησης.</a:t>
            </a:r>
          </a:p>
          <a:p>
            <a:pPr algn="just" eaLnBrk="1" hangingPunct="1">
              <a:lnSpc>
                <a:spcPct val="90000"/>
              </a:lnSpc>
            </a:pPr>
            <a:r>
              <a:rPr lang="el-GR" altLang="el-GR" sz="1800" dirty="0" smtClean="0"/>
              <a:t>Ποια </a:t>
            </a:r>
            <a:r>
              <a:rPr lang="el-GR" altLang="el-GR" sz="1800" dirty="0"/>
              <a:t>είναι η περίπτωση που η βασική δημόσια υπηρεσία θα βοηθήσει στην πραγματοποίηση;</a:t>
            </a:r>
          </a:p>
          <a:p>
            <a:pPr lvl="1" algn="just" eaLnBrk="1" hangingPunct="1">
              <a:lnSpc>
                <a:spcPct val="90000"/>
              </a:lnSpc>
            </a:pPr>
            <a:r>
              <a:rPr lang="el-GR" altLang="el-GR" dirty="0" smtClean="0"/>
              <a:t>Το </a:t>
            </a:r>
            <a:r>
              <a:rPr lang="el-GR" altLang="el-GR" dirty="0"/>
              <a:t>βασικό λεξιλόγιο δημόσιας υπηρεσίας θα βοηθήσει στην πραγματοποίηση κάποιων πολύ σημαντικών περιπτώσεων χρήσης</a:t>
            </a:r>
            <a:r>
              <a:rPr lang="el-GR" altLang="el-GR" b="1" dirty="0" smtClean="0"/>
              <a:t>.</a:t>
            </a:r>
            <a:endParaRPr lang="el-GR" altLang="el-GR" b="1" dirty="0"/>
          </a:p>
        </p:txBody>
      </p:sp>
    </p:spTree>
    <p:extLst>
      <p:ext uri="{BB962C8B-B14F-4D97-AF65-F5344CB8AC3E}">
        <p14:creationId xmlns:p14="http://schemas.microsoft.com/office/powerpoint/2010/main" val="2103249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00113" y="406401"/>
            <a:ext cx="6775450" cy="502320"/>
          </a:xfrm>
        </p:spPr>
        <p:txBody>
          <a:bodyPr/>
          <a:lstStyle/>
          <a:p>
            <a:pPr algn="ctr" eaLnBrk="1" hangingPunct="1"/>
            <a:r>
              <a:rPr lang="en-US" altLang="el-GR" b="1" dirty="0"/>
              <a:t>Core </a:t>
            </a:r>
            <a:r>
              <a:rPr lang="en-US" altLang="el-GR" b="1" dirty="0" smtClean="0"/>
              <a:t>Public Service Vocabularies</a:t>
            </a:r>
            <a:endParaRPr lang="el-GR" altLang="el-GR" b="1" dirty="0" smtClean="0"/>
          </a:p>
        </p:txBody>
      </p:sp>
      <p:sp>
        <p:nvSpPr>
          <p:cNvPr id="29699" name="Rectangle 3"/>
          <p:cNvSpPr>
            <a:spLocks noGrp="1" noChangeArrowheads="1"/>
          </p:cNvSpPr>
          <p:nvPr>
            <p:ph idx="1"/>
          </p:nvPr>
        </p:nvSpPr>
        <p:spPr>
          <a:xfrm>
            <a:off x="798513" y="1268760"/>
            <a:ext cx="7589911" cy="4166841"/>
          </a:xfrm>
        </p:spPr>
        <p:txBody>
          <a:bodyPr/>
          <a:lstStyle/>
          <a:p>
            <a:pPr eaLnBrk="1" hangingPunct="1">
              <a:lnSpc>
                <a:spcPct val="90000"/>
              </a:lnSpc>
            </a:pPr>
            <a:r>
              <a:rPr lang="el-GR" altLang="el-GR" sz="1800" dirty="0" smtClean="0"/>
              <a:t>Γιατί </a:t>
            </a:r>
            <a:r>
              <a:rPr lang="el-GR" altLang="el-GR" sz="1800" dirty="0"/>
              <a:t>χρειάζεται το λεξιλόγιο δημόσιας υπηρεσίας;</a:t>
            </a:r>
          </a:p>
          <a:p>
            <a:pPr lvl="1" eaLnBrk="1" hangingPunct="1">
              <a:lnSpc>
                <a:spcPct val="90000"/>
              </a:lnSpc>
            </a:pPr>
            <a:r>
              <a:rPr lang="el-GR" altLang="el-GR" dirty="0" smtClean="0"/>
              <a:t>Ακόμη </a:t>
            </a:r>
            <a:r>
              <a:rPr lang="el-GR" altLang="el-GR" dirty="0"/>
              <a:t>και στην ίδια χώρα, οι δημόσιες υπηρεσίες τεκμηριώνονται βάσει διαφορετικών γεύσεων εθνικών, περιφερειακών ή τοπικών μοντέλων δημόσιας υπηρεσίας. </a:t>
            </a:r>
            <a:endParaRPr lang="el-GR" altLang="el-GR" dirty="0" smtClean="0"/>
          </a:p>
          <a:p>
            <a:pPr lvl="1" eaLnBrk="1" hangingPunct="1">
              <a:lnSpc>
                <a:spcPct val="90000"/>
              </a:lnSpc>
            </a:pPr>
            <a:r>
              <a:rPr lang="el-GR" altLang="el-GR" dirty="0" smtClean="0"/>
              <a:t>Επιπλέον</a:t>
            </a:r>
            <a:r>
              <a:rPr lang="el-GR" altLang="el-GR" dirty="0"/>
              <a:t>, οι περιγραφές δημόσιων υπηρεσιών που παρέχονται μέσω πύλων ηλεκτρονικής διακυβέρνησης είναι συνήθως μη δομημένες και μη αναγνώσιμες από μηχανές. </a:t>
            </a:r>
            <a:endParaRPr lang="el-GR" altLang="el-GR" dirty="0" smtClean="0"/>
          </a:p>
          <a:p>
            <a:pPr lvl="1" eaLnBrk="1" hangingPunct="1">
              <a:lnSpc>
                <a:spcPct val="90000"/>
              </a:lnSpc>
            </a:pPr>
            <a:r>
              <a:rPr lang="el-GR" altLang="el-GR" dirty="0" smtClean="0"/>
              <a:t>Αυτή </a:t>
            </a:r>
            <a:r>
              <a:rPr lang="el-GR" altLang="el-GR" dirty="0"/>
              <a:t>η κατακερματισμένη άποψη της έννοιας της δημόσιας υπηρεσίας και η απουσία μηχανικά αναγνώσιμων περιγραφών της δημόσιας υπηρεσίας επηρεάζουν την ποιότητα και την αποτελεσματικότητα της παροχής δημόσιων υπηρεσιών, αυξάνουν το διοικητικό φόρτο και καθιστούν την παροχή δημόσιας υπηρεσίας πιο δαπανηρή</a:t>
            </a:r>
            <a:r>
              <a:rPr lang="el-GR" altLang="el-GR" dirty="0" smtClean="0"/>
              <a:t>.</a:t>
            </a:r>
          </a:p>
          <a:p>
            <a:pPr lvl="1" eaLnBrk="1" hangingPunct="1">
              <a:lnSpc>
                <a:spcPct val="90000"/>
              </a:lnSpc>
            </a:pPr>
            <a:r>
              <a:rPr lang="el-GR" altLang="el-GR" dirty="0" smtClean="0"/>
              <a:t> </a:t>
            </a:r>
            <a:r>
              <a:rPr lang="el-GR" altLang="el-GR" dirty="0"/>
              <a:t>Αυτό αποτελεί σημαντικό εμπόδιο για την ενιαία αγορά.</a:t>
            </a:r>
            <a:endParaRPr lang="en-US" altLang="el-GR" dirty="0" smtClean="0"/>
          </a:p>
          <a:p>
            <a:pPr marL="609600" indent="-609600" eaLnBrk="1" hangingPunct="1">
              <a:lnSpc>
                <a:spcPct val="90000"/>
              </a:lnSpc>
              <a:buFont typeface="Tahoma" pitchFamily="34" charset="0"/>
              <a:buAutoNum type="arabicPeriod"/>
            </a:pPr>
            <a:endParaRPr lang="el-GR" altLang="el-GR" sz="1800" b="1" dirty="0" smtClean="0"/>
          </a:p>
        </p:txBody>
      </p:sp>
    </p:spTree>
    <p:extLst>
      <p:ext uri="{BB962C8B-B14F-4D97-AF65-F5344CB8AC3E}">
        <p14:creationId xmlns:p14="http://schemas.microsoft.com/office/powerpoint/2010/main" val="182857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43320" y="214313"/>
            <a:ext cx="7145104" cy="766415"/>
          </a:xfrm>
        </p:spPr>
        <p:txBody>
          <a:bodyPr/>
          <a:lstStyle/>
          <a:p>
            <a:pPr eaLnBrk="1" hangingPunct="1"/>
            <a:r>
              <a:rPr lang="en-US" altLang="el-GR" b="1" dirty="0" err="1" smtClean="0"/>
              <a:t>EuroVoc</a:t>
            </a:r>
            <a:r>
              <a:rPr lang="en-US" altLang="el-GR" b="1" dirty="0" smtClean="0"/>
              <a:t> </a:t>
            </a:r>
            <a:br>
              <a:rPr lang="en-US" altLang="el-GR" b="1" dirty="0" smtClean="0"/>
            </a:br>
            <a:r>
              <a:rPr lang="en-US" altLang="el-GR" b="1" dirty="0" smtClean="0"/>
              <a:t>http://eurovoc.europa.eu/</a:t>
            </a:r>
            <a:endParaRPr lang="el-GR" altLang="el-GR" b="1" dirty="0" smtClean="0"/>
          </a:p>
        </p:txBody>
      </p:sp>
      <p:pic>
        <p:nvPicPr>
          <p:cNvPr id="28677"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9350" y="1340768"/>
            <a:ext cx="7383090" cy="4104456"/>
          </a:xfrm>
          <a:noFill/>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471112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altLang="el-GR" b="1" dirty="0" err="1"/>
              <a:t>EuroVoc</a:t>
            </a:r>
            <a:r>
              <a:rPr lang="en-US" altLang="el-GR" sz="3600" b="1" dirty="0"/>
              <a:t> </a:t>
            </a:r>
            <a:endParaRPr lang="el-GR" altLang="el-GR" sz="3600" b="1" dirty="0" smtClean="0"/>
          </a:p>
        </p:txBody>
      </p:sp>
      <p:sp>
        <p:nvSpPr>
          <p:cNvPr id="29699" name="Rectangle 3"/>
          <p:cNvSpPr>
            <a:spLocks noGrp="1" noChangeArrowheads="1"/>
          </p:cNvSpPr>
          <p:nvPr>
            <p:ph idx="1"/>
          </p:nvPr>
        </p:nvSpPr>
        <p:spPr/>
        <p:txBody>
          <a:bodyPr/>
          <a:lstStyle/>
          <a:p>
            <a:pPr marL="609600" indent="-609600" eaLnBrk="1" hangingPunct="1">
              <a:lnSpc>
                <a:spcPct val="90000"/>
              </a:lnSpc>
              <a:buFont typeface="Tahoma" pitchFamily="34" charset="0"/>
              <a:buAutoNum type="arabicPeriod"/>
            </a:pPr>
            <a:endParaRPr lang="el-GR" altLang="el-GR" sz="2200" b="1" smtClean="0"/>
          </a:p>
        </p:txBody>
      </p:sp>
      <p:pic>
        <p:nvPicPr>
          <p:cNvPr id="297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268760"/>
            <a:ext cx="7632700" cy="459865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103429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00112" y="406401"/>
            <a:ext cx="7416303" cy="574328"/>
          </a:xfrm>
        </p:spPr>
        <p:txBody>
          <a:bodyPr/>
          <a:lstStyle/>
          <a:p>
            <a:pPr algn="ctr" eaLnBrk="1" hangingPunct="1"/>
            <a:r>
              <a:rPr lang="el-GR" dirty="0"/>
              <a:t>Πύλη </a:t>
            </a:r>
            <a:r>
              <a:rPr lang="el-GR" dirty="0" smtClean="0"/>
              <a:t>η-δικαιοσύνης</a:t>
            </a:r>
            <a:r>
              <a:rPr lang="en-US" dirty="0" smtClean="0"/>
              <a:t> </a:t>
            </a:r>
            <a:r>
              <a:rPr lang="en-US" altLang="el-GR" dirty="0" smtClean="0"/>
              <a:t>E-justice Portal</a:t>
            </a:r>
            <a:endParaRPr lang="el-GR" altLang="el-GR" sz="3200" dirty="0" smtClean="0"/>
          </a:p>
        </p:txBody>
      </p:sp>
      <p:pic>
        <p:nvPicPr>
          <p:cNvPr id="18437" name="Picture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9350" y="1681900"/>
            <a:ext cx="6878638" cy="4339388"/>
          </a:xfrm>
          <a:noFill/>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7" name="Rectangle 2"/>
          <p:cNvSpPr txBox="1">
            <a:spLocks noChangeArrowheads="1"/>
          </p:cNvSpPr>
          <p:nvPr/>
        </p:nvSpPr>
        <p:spPr bwMode="auto">
          <a:xfrm>
            <a:off x="1029197" y="1154450"/>
            <a:ext cx="7416303" cy="5468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685800" rtl="0" eaLnBrk="0" fontAlgn="base" hangingPunct="0">
              <a:lnSpc>
                <a:spcPct val="89000"/>
              </a:lnSpc>
              <a:spcBef>
                <a:spcPct val="0"/>
              </a:spcBef>
              <a:spcAft>
                <a:spcPct val="0"/>
              </a:spcAft>
              <a:defRPr sz="33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33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33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33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33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33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33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33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3300">
                <a:solidFill>
                  <a:schemeClr val="tx2"/>
                </a:solidFill>
                <a:latin typeface="Franklin Gothic Book" panose="020B0503020102020204" pitchFamily="34" charset="0"/>
              </a:defRPr>
            </a:lvl9pPr>
          </a:lstStyle>
          <a:p>
            <a:pPr eaLnBrk="1" hangingPunct="1"/>
            <a:r>
              <a:rPr lang="en-US" altLang="el-GR" sz="2800" dirty="0" smtClean="0"/>
              <a:t>https://e-ustice.europa.eu/home.do</a:t>
            </a:r>
            <a:endParaRPr lang="el-GR" altLang="el-GR" sz="2800" dirty="0" smtClean="0"/>
          </a:p>
        </p:txBody>
      </p:sp>
    </p:spTree>
    <p:extLst>
      <p:ext uri="{BB962C8B-B14F-4D97-AF65-F5344CB8AC3E}">
        <p14:creationId xmlns:p14="http://schemas.microsoft.com/office/powerpoint/2010/main" val="2084473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Τίτλος 1"/>
          <p:cNvSpPr>
            <a:spLocks noGrp="1"/>
          </p:cNvSpPr>
          <p:nvPr>
            <p:ph type="title"/>
          </p:nvPr>
        </p:nvSpPr>
        <p:spPr>
          <a:xfrm>
            <a:off x="900113" y="406400"/>
            <a:ext cx="6775450" cy="646113"/>
          </a:xfrm>
        </p:spPr>
        <p:txBody>
          <a:bodyPr/>
          <a:lstStyle/>
          <a:p>
            <a:pPr marL="342900" indent="-342900" algn="ctr"/>
            <a:r>
              <a:rPr lang="el-GR" dirty="0" smtClean="0"/>
              <a:t>Πύλη η-δικαιοσύνης (E-</a:t>
            </a:r>
            <a:r>
              <a:rPr lang="el-GR" dirty="0" err="1" smtClean="0"/>
              <a:t>justice</a:t>
            </a:r>
            <a:r>
              <a:rPr lang="el-GR" dirty="0" smtClean="0"/>
              <a:t> </a:t>
            </a:r>
            <a:r>
              <a:rPr lang="el-GR" dirty="0" err="1" smtClean="0"/>
              <a:t>portal</a:t>
            </a:r>
            <a:r>
              <a:rPr lang="el-GR" dirty="0" smtClean="0"/>
              <a:t>)</a:t>
            </a:r>
            <a:endParaRPr lang="en-US" dirty="0" smtClean="0"/>
          </a:p>
        </p:txBody>
      </p:sp>
      <p:sp>
        <p:nvSpPr>
          <p:cNvPr id="97284" name="Content Placeholder 1"/>
          <p:cNvSpPr>
            <a:spLocks noGrp="1"/>
          </p:cNvSpPr>
          <p:nvPr>
            <p:ph idx="1"/>
          </p:nvPr>
        </p:nvSpPr>
        <p:spPr>
          <a:xfrm>
            <a:off x="900113" y="1196752"/>
            <a:ext cx="7488237" cy="4310062"/>
          </a:xfrm>
        </p:spPr>
        <p:txBody>
          <a:bodyPr/>
          <a:lstStyle/>
          <a:p>
            <a:r>
              <a:rPr lang="en-US" sz="1800" dirty="0" smtClean="0">
                <a:hlinkClick r:id="rId2"/>
              </a:rPr>
              <a:t>https://e-justice.europa.eu/home.do</a:t>
            </a:r>
            <a:endParaRPr lang="el-GR" sz="1800" dirty="0" smtClean="0"/>
          </a:p>
          <a:p>
            <a:r>
              <a:rPr lang="en-US" sz="1800" dirty="0" smtClean="0">
                <a:hlinkClick r:id="rId3"/>
              </a:rPr>
              <a:t>https://e-justice.europa.eu/home.do?action=home&amp;plang=el</a:t>
            </a:r>
            <a:endParaRPr lang="el-GR" sz="1800" dirty="0" smtClean="0"/>
          </a:p>
          <a:p>
            <a:endParaRPr lang="el-GR" dirty="0" smtClean="0"/>
          </a:p>
        </p:txBody>
      </p:sp>
      <p:pic>
        <p:nvPicPr>
          <p:cNvPr id="97285" name="Picture 2"/>
          <p:cNvPicPr>
            <a:picLocks noChangeAspect="1" noChangeArrowheads="1"/>
          </p:cNvPicPr>
          <p:nvPr/>
        </p:nvPicPr>
        <p:blipFill>
          <a:blip r:embed="rId4" cstate="print"/>
          <a:srcRect/>
          <a:stretch>
            <a:fillRect/>
          </a:stretch>
        </p:blipFill>
        <p:spPr bwMode="auto">
          <a:xfrm>
            <a:off x="697706" y="2024064"/>
            <a:ext cx="7893050" cy="3997224"/>
          </a:xfrm>
          <a:prstGeom prst="rect">
            <a:avLst/>
          </a:prstGeom>
          <a:noFill/>
          <a:ln w="12700" cap="sq">
            <a:noFill/>
            <a:miter lim="800000"/>
            <a:headEnd type="none" w="sm" len="sm"/>
            <a:tailEnd type="none" w="sm" len="sm"/>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Τίτλος 1"/>
          <p:cNvSpPr>
            <a:spLocks noGrp="1"/>
          </p:cNvSpPr>
          <p:nvPr>
            <p:ph type="title"/>
          </p:nvPr>
        </p:nvSpPr>
        <p:spPr/>
        <p:txBody>
          <a:bodyPr/>
          <a:lstStyle/>
          <a:p>
            <a:pPr marL="342900" indent="-342900"/>
            <a:r>
              <a:rPr lang="el-GR" dirty="0" smtClean="0"/>
              <a:t>Πύλη η-δικαιοσύνης (E-</a:t>
            </a:r>
            <a:r>
              <a:rPr lang="el-GR" dirty="0" err="1" smtClean="0"/>
              <a:t>justice</a:t>
            </a:r>
            <a:r>
              <a:rPr lang="el-GR" dirty="0" smtClean="0"/>
              <a:t> </a:t>
            </a:r>
            <a:r>
              <a:rPr lang="el-GR" dirty="0" err="1" smtClean="0"/>
              <a:t>portal</a:t>
            </a:r>
            <a:r>
              <a:rPr lang="el-GR" dirty="0" smtClean="0"/>
              <a:t>)</a:t>
            </a:r>
            <a:endParaRPr lang="en-US" dirty="0" smtClean="0"/>
          </a:p>
        </p:txBody>
      </p:sp>
      <p:pic>
        <p:nvPicPr>
          <p:cNvPr id="98308" name="Picture 2"/>
          <p:cNvPicPr>
            <a:picLocks noGrp="1" noChangeAspect="1" noChangeArrowheads="1"/>
          </p:cNvPicPr>
          <p:nvPr>
            <p:ph idx="1"/>
          </p:nvPr>
        </p:nvPicPr>
        <p:blipFill>
          <a:blip r:embed="rId2" cstate="print"/>
          <a:srcRect/>
          <a:stretch>
            <a:fillRect/>
          </a:stretch>
        </p:blipFill>
        <p:spPr>
          <a:xfrm>
            <a:off x="899592" y="1341785"/>
            <a:ext cx="7485063" cy="4525615"/>
          </a:xfrm>
          <a:noFill/>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1"/>
          <p:cNvSpPr>
            <a:spLocks noGrp="1"/>
          </p:cNvSpPr>
          <p:nvPr>
            <p:ph type="title"/>
          </p:nvPr>
        </p:nvSpPr>
        <p:spPr>
          <a:xfrm>
            <a:off x="1331639" y="406401"/>
            <a:ext cx="6343923" cy="574328"/>
          </a:xfrm>
        </p:spPr>
        <p:txBody>
          <a:bodyPr/>
          <a:lstStyle/>
          <a:p>
            <a:pPr marL="342900" indent="-342900"/>
            <a:r>
              <a:rPr lang="el-GR" dirty="0" smtClean="0"/>
              <a:t>Πύλη η-δικαιοσύνης (E-</a:t>
            </a:r>
            <a:r>
              <a:rPr lang="el-GR" dirty="0" err="1" smtClean="0"/>
              <a:t>justice</a:t>
            </a:r>
            <a:r>
              <a:rPr lang="el-GR" dirty="0" smtClean="0"/>
              <a:t> </a:t>
            </a:r>
            <a:r>
              <a:rPr lang="el-GR" dirty="0" err="1" smtClean="0"/>
              <a:t>portal</a:t>
            </a:r>
            <a:r>
              <a:rPr lang="el-GR" dirty="0" smtClean="0"/>
              <a:t>)</a:t>
            </a:r>
            <a:endParaRPr lang="en-US" dirty="0" smtClean="0"/>
          </a:p>
        </p:txBody>
      </p:sp>
      <p:sp>
        <p:nvSpPr>
          <p:cNvPr id="99332" name="Content Placeholder 1"/>
          <p:cNvSpPr>
            <a:spLocks noGrp="1"/>
          </p:cNvSpPr>
          <p:nvPr>
            <p:ph idx="1"/>
          </p:nvPr>
        </p:nvSpPr>
        <p:spPr/>
        <p:txBody>
          <a:bodyPr/>
          <a:lstStyle/>
          <a:p>
            <a:endParaRPr lang="el-GR" dirty="0" smtClean="0"/>
          </a:p>
        </p:txBody>
      </p:sp>
      <p:pic>
        <p:nvPicPr>
          <p:cNvPr id="99333" name="Picture 2"/>
          <p:cNvPicPr>
            <a:picLocks noChangeAspect="1" noChangeArrowheads="1"/>
          </p:cNvPicPr>
          <p:nvPr/>
        </p:nvPicPr>
        <p:blipFill>
          <a:blip r:embed="rId2" cstate="print"/>
          <a:srcRect/>
          <a:stretch>
            <a:fillRect/>
          </a:stretch>
        </p:blipFill>
        <p:spPr bwMode="auto">
          <a:xfrm>
            <a:off x="934945" y="1231900"/>
            <a:ext cx="7488832" cy="4069308"/>
          </a:xfrm>
          <a:prstGeom prst="rect">
            <a:avLst/>
          </a:prstGeom>
          <a:noFill/>
          <a:ln w="12700" cap="sq">
            <a:noFill/>
            <a:miter lim="800000"/>
            <a:headEnd type="none" w="sm" len="sm"/>
            <a:tailEnd type="none" w="sm" len="sm"/>
          </a:ln>
          <a:effectLst>
            <a:prstShdw prst="shdw13" dist="53882" dir="13500000">
              <a:schemeClr val="bg2">
                <a:alpha val="50000"/>
              </a:schemeClr>
            </a:prst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1331639" y="406400"/>
            <a:ext cx="6343923" cy="701675"/>
          </a:xfrm>
        </p:spPr>
        <p:txBody>
          <a:bodyPr/>
          <a:lstStyle/>
          <a:p>
            <a:pPr marL="342900" indent="-342900"/>
            <a:r>
              <a:rPr lang="el-GR" dirty="0" smtClean="0"/>
              <a:t>Πύλη η-δικαιοσύνης (E-</a:t>
            </a:r>
            <a:r>
              <a:rPr lang="el-GR" dirty="0" err="1" smtClean="0"/>
              <a:t>justice</a:t>
            </a:r>
            <a:r>
              <a:rPr lang="el-GR" dirty="0" smtClean="0"/>
              <a:t> </a:t>
            </a:r>
            <a:r>
              <a:rPr lang="el-GR" dirty="0" err="1" smtClean="0"/>
              <a:t>portal</a:t>
            </a:r>
            <a:r>
              <a:rPr lang="el-GR" dirty="0" smtClean="0"/>
              <a:t>)</a:t>
            </a:r>
            <a:endParaRPr lang="en-US" dirty="0" smtClean="0"/>
          </a:p>
        </p:txBody>
      </p:sp>
      <p:sp>
        <p:nvSpPr>
          <p:cNvPr id="24579" name="Rectangle 3"/>
          <p:cNvSpPr>
            <a:spLocks noGrp="1" noChangeArrowheads="1"/>
          </p:cNvSpPr>
          <p:nvPr>
            <p:ph idx="1"/>
          </p:nvPr>
        </p:nvSpPr>
        <p:spPr/>
        <p:txBody>
          <a:bodyPr/>
          <a:lstStyle/>
          <a:p>
            <a:pPr marL="609600" indent="-609600" eaLnBrk="1" hangingPunct="1">
              <a:lnSpc>
                <a:spcPct val="90000"/>
              </a:lnSpc>
              <a:buFont typeface="Tahoma" pitchFamily="34" charset="0"/>
              <a:buAutoNum type="arabicPeriod"/>
            </a:pPr>
            <a:endParaRPr lang="el-GR" altLang="el-GR" sz="2200" b="1" smtClean="0"/>
          </a:p>
        </p:txBody>
      </p:sp>
      <p:pic>
        <p:nvPicPr>
          <p:cNvPr id="245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340768"/>
            <a:ext cx="7670800" cy="449964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913717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1259631" y="406401"/>
            <a:ext cx="6415931" cy="430311"/>
          </a:xfrm>
        </p:spPr>
        <p:txBody>
          <a:bodyPr/>
          <a:lstStyle/>
          <a:p>
            <a:pPr marL="342900" indent="-342900"/>
            <a:r>
              <a:rPr lang="el-GR" dirty="0" smtClean="0"/>
              <a:t>Πύλη η-δικαιοσύνης (E-</a:t>
            </a:r>
            <a:r>
              <a:rPr lang="el-GR" dirty="0" err="1" smtClean="0"/>
              <a:t>justice</a:t>
            </a:r>
            <a:r>
              <a:rPr lang="el-GR" dirty="0" smtClean="0"/>
              <a:t> </a:t>
            </a:r>
            <a:r>
              <a:rPr lang="el-GR" dirty="0" err="1" smtClean="0"/>
              <a:t>portal</a:t>
            </a:r>
            <a:r>
              <a:rPr lang="el-GR" dirty="0" smtClean="0"/>
              <a:t>)</a:t>
            </a:r>
            <a:endParaRPr lang="en-US" dirty="0" smtClean="0"/>
          </a:p>
        </p:txBody>
      </p:sp>
      <p:pic>
        <p:nvPicPr>
          <p:cNvPr id="2560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15616" y="1340768"/>
            <a:ext cx="7704856" cy="4176464"/>
          </a:xfrm>
          <a:noFill/>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4179728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a:xfrm>
            <a:off x="1243320" y="214313"/>
            <a:ext cx="6713055" cy="1270471"/>
          </a:xfrm>
        </p:spPr>
        <p:txBody>
          <a:bodyPr/>
          <a:lstStyle/>
          <a:p>
            <a:pPr algn="ctr"/>
            <a:r>
              <a:rPr lang="x-none" sz="2800" dirty="0"/>
              <a:t>Βέλτιστες πρακτικές διαλειτουργικότητας δημοσίων υπηρεσιών </a:t>
            </a:r>
            <a:r>
              <a:rPr lang="en-US" sz="2800" dirty="0" smtClean="0"/>
              <a:t>– </a:t>
            </a:r>
            <a:br>
              <a:rPr lang="en-US" sz="2800" dirty="0" smtClean="0"/>
            </a:br>
            <a:r>
              <a:rPr lang="en-US" sz="2800" dirty="0" err="1" smtClean="0"/>
              <a:t>JoinUp</a:t>
            </a:r>
            <a:r>
              <a:rPr lang="en-US" sz="2800" dirty="0" smtClean="0"/>
              <a:t> Building blogs</a:t>
            </a:r>
          </a:p>
        </p:txBody>
      </p:sp>
      <p:sp>
        <p:nvSpPr>
          <p:cNvPr id="68612" name="Content Placeholder 1"/>
          <p:cNvSpPr>
            <a:spLocks noGrp="1"/>
          </p:cNvSpPr>
          <p:nvPr>
            <p:ph idx="1"/>
          </p:nvPr>
        </p:nvSpPr>
        <p:spPr>
          <a:xfrm>
            <a:off x="798513" y="1340768"/>
            <a:ext cx="7488237" cy="4032448"/>
          </a:xfrm>
        </p:spPr>
        <p:txBody>
          <a:bodyPr/>
          <a:lstStyle/>
          <a:p>
            <a:endParaRPr lang="el-GR" dirty="0" smtClean="0">
              <a:hlinkClick r:id="rId2"/>
            </a:endParaRPr>
          </a:p>
          <a:p>
            <a:r>
              <a:rPr lang="en-US" dirty="0" smtClean="0">
                <a:hlinkClick r:id="rId2"/>
              </a:rPr>
              <a:t>https</a:t>
            </a:r>
            <a:r>
              <a:rPr lang="en-US" dirty="0">
                <a:hlinkClick r:id="rId2"/>
              </a:rPr>
              <a:t>://</a:t>
            </a:r>
            <a:r>
              <a:rPr lang="en-US" dirty="0" smtClean="0">
                <a:hlinkClick r:id="rId2"/>
              </a:rPr>
              <a:t>joinup.ec.europa.eu/page/catalogue-building-blocks</a:t>
            </a:r>
            <a:endParaRPr lang="en-US" dirty="0" smtClean="0"/>
          </a:p>
          <a:p>
            <a:r>
              <a:rPr lang="el-GR" dirty="0"/>
              <a:t> Η ψηφιακή πύλη CEF είναι η βάση των δομικών στοιχείων του CEF (eDelivery, eID, eInvoicing, eSignature και eTranslation). </a:t>
            </a:r>
            <a:endParaRPr lang="el-GR" dirty="0" smtClean="0"/>
          </a:p>
          <a:p>
            <a:r>
              <a:rPr lang="el-GR" dirty="0" smtClean="0"/>
              <a:t>Είναι </a:t>
            </a:r>
            <a:r>
              <a:rPr lang="el-GR" dirty="0"/>
              <a:t>η one-stop-shop για πληροφορίες σχετικά με τα δομικά στοιχεία. </a:t>
            </a:r>
            <a:endParaRPr lang="el-GR" dirty="0" smtClean="0"/>
          </a:p>
          <a:p>
            <a:r>
              <a:rPr lang="el-GR" dirty="0" smtClean="0"/>
              <a:t>Η </a:t>
            </a:r>
            <a:r>
              <a:rPr lang="el-GR" dirty="0"/>
              <a:t>πύλη παρέχει πρόσβαση σε εργαλεία, υπηρεσίες και λογισμικό που μπορούν να χρησιμοποιηθούν σε οποιοδήποτε ευρωπαϊκό έργο για τη διευκόλυνση της παροχής ψηφιακών δημόσιων υπηρεσιών πέρα ​​από τα σύνορα.</a:t>
            </a:r>
          </a:p>
          <a:p>
            <a:endParaRPr lang="el-GR" dirty="0"/>
          </a:p>
        </p:txBody>
      </p:sp>
    </p:spTree>
    <p:extLst>
      <p:ext uri="{BB962C8B-B14F-4D97-AF65-F5344CB8AC3E}">
        <p14:creationId xmlns:p14="http://schemas.microsoft.com/office/powerpoint/2010/main" val="4235961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p:cNvSpPr>
          <p:nvPr>
            <p:ph type="title"/>
          </p:nvPr>
        </p:nvSpPr>
        <p:spPr>
          <a:xfrm>
            <a:off x="1259631" y="406401"/>
            <a:ext cx="6415931" cy="502319"/>
          </a:xfrm>
        </p:spPr>
        <p:txBody>
          <a:bodyPr/>
          <a:lstStyle/>
          <a:p>
            <a:pPr marL="342900" indent="-342900"/>
            <a:r>
              <a:rPr lang="el-GR" dirty="0" smtClean="0"/>
              <a:t>Πύλη η-δικαιοσύνης (E-</a:t>
            </a:r>
            <a:r>
              <a:rPr lang="el-GR" dirty="0" err="1" smtClean="0"/>
              <a:t>justice</a:t>
            </a:r>
            <a:r>
              <a:rPr lang="el-GR" dirty="0" smtClean="0"/>
              <a:t> </a:t>
            </a:r>
            <a:r>
              <a:rPr lang="el-GR" dirty="0" err="1" smtClean="0"/>
              <a:t>portal</a:t>
            </a:r>
            <a:r>
              <a:rPr lang="el-GR" dirty="0" smtClean="0"/>
              <a:t>)</a:t>
            </a:r>
            <a:endParaRPr lang="en-US" dirty="0" smtClean="0"/>
          </a:p>
        </p:txBody>
      </p:sp>
      <p:sp>
        <p:nvSpPr>
          <p:cNvPr id="26627" name="Rectangle 3"/>
          <p:cNvSpPr>
            <a:spLocks noGrp="1" noChangeArrowheads="1"/>
          </p:cNvSpPr>
          <p:nvPr>
            <p:ph idx="1"/>
          </p:nvPr>
        </p:nvSpPr>
        <p:spPr/>
        <p:txBody>
          <a:bodyPr/>
          <a:lstStyle/>
          <a:p>
            <a:pPr marL="609600" indent="-609600" eaLnBrk="1" hangingPunct="1">
              <a:lnSpc>
                <a:spcPct val="90000"/>
              </a:lnSpc>
              <a:buFont typeface="Tahoma" pitchFamily="34" charset="0"/>
              <a:buAutoNum type="arabicPeriod"/>
            </a:pPr>
            <a:endParaRPr lang="el-GR" altLang="el-GR" sz="2200" b="1" smtClean="0"/>
          </a:p>
        </p:txBody>
      </p:sp>
      <p:pic>
        <p:nvPicPr>
          <p:cNvPr id="266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1205674"/>
            <a:ext cx="7560320" cy="4527582"/>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78357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1"/>
          <p:cNvSpPr>
            <a:spLocks noGrp="1"/>
          </p:cNvSpPr>
          <p:nvPr>
            <p:ph type="title"/>
          </p:nvPr>
        </p:nvSpPr>
        <p:spPr>
          <a:xfrm>
            <a:off x="1243320" y="214314"/>
            <a:ext cx="6713055" cy="636866"/>
          </a:xfrm>
        </p:spPr>
        <p:txBody>
          <a:bodyPr/>
          <a:lstStyle/>
          <a:p>
            <a:pPr algn="ctr"/>
            <a:r>
              <a:rPr lang="el-GR" dirty="0" smtClean="0"/>
              <a:t>Πύλη</a:t>
            </a:r>
            <a:r>
              <a:rPr lang="en-US" dirty="0" smtClean="0"/>
              <a:t> </a:t>
            </a:r>
            <a:r>
              <a:rPr lang="el-GR" dirty="0" smtClean="0"/>
              <a:t>E-</a:t>
            </a:r>
            <a:r>
              <a:rPr lang="el-GR" dirty="0" err="1" smtClean="0"/>
              <a:t>justice</a:t>
            </a:r>
            <a:r>
              <a:rPr lang="en-US" dirty="0"/>
              <a:t> </a:t>
            </a:r>
            <a:r>
              <a:rPr lang="en-US" dirty="0" smtClean="0"/>
              <a:t> </a:t>
            </a:r>
          </a:p>
        </p:txBody>
      </p:sp>
      <p:sp>
        <p:nvSpPr>
          <p:cNvPr id="2" name="Content Placeholder 1"/>
          <p:cNvSpPr>
            <a:spLocks noGrp="1"/>
          </p:cNvSpPr>
          <p:nvPr>
            <p:ph idx="1"/>
          </p:nvPr>
        </p:nvSpPr>
        <p:spPr/>
        <p:txBody>
          <a:bodyPr/>
          <a:lstStyle/>
          <a:p>
            <a:endParaRPr lang="en-US"/>
          </a:p>
        </p:txBody>
      </p:sp>
      <p:pic>
        <p:nvPicPr>
          <p:cNvPr id="136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78" y="1484784"/>
            <a:ext cx="7727950" cy="452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756030" y="913314"/>
            <a:ext cx="7875680" cy="369332"/>
          </a:xfrm>
          <a:prstGeom prst="rect">
            <a:avLst/>
          </a:prstGeom>
        </p:spPr>
        <p:txBody>
          <a:bodyPr wrap="square">
            <a:spAutoFit/>
          </a:bodyPr>
          <a:lstStyle/>
          <a:p>
            <a:r>
              <a:rPr lang="en-US" dirty="0"/>
              <a:t>https://e- justice.europa.eu/content_find_a_company-489-el.do?init=true</a:t>
            </a:r>
            <a:endParaRPr lang="el-GR" dirty="0"/>
          </a:p>
        </p:txBody>
      </p:sp>
    </p:spTree>
    <p:extLst>
      <p:ext uri="{BB962C8B-B14F-4D97-AF65-F5344CB8AC3E}">
        <p14:creationId xmlns:p14="http://schemas.microsoft.com/office/powerpoint/2010/main" val="888971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454371"/>
            <a:ext cx="6984776" cy="440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Τίτλος 1"/>
          <p:cNvSpPr txBox="1">
            <a:spLocks/>
          </p:cNvSpPr>
          <p:nvPr/>
        </p:nvSpPr>
        <p:spPr bwMode="auto">
          <a:xfrm>
            <a:off x="899592" y="265962"/>
            <a:ext cx="6713055" cy="63686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a:lstStyle>
          <a:p>
            <a:pPr algn="ctr"/>
            <a:endParaRPr lang="en-US" kern="0" dirty="0" smtClean="0"/>
          </a:p>
        </p:txBody>
      </p:sp>
      <p:sp>
        <p:nvSpPr>
          <p:cNvPr id="6" name="Ορθογώνιο 5"/>
          <p:cNvSpPr/>
          <p:nvPr/>
        </p:nvSpPr>
        <p:spPr>
          <a:xfrm>
            <a:off x="756030" y="913314"/>
            <a:ext cx="7875680" cy="369332"/>
          </a:xfrm>
          <a:prstGeom prst="rect">
            <a:avLst/>
          </a:prstGeom>
        </p:spPr>
        <p:txBody>
          <a:bodyPr wrap="square">
            <a:spAutoFit/>
          </a:bodyPr>
          <a:lstStyle/>
          <a:p>
            <a:r>
              <a:rPr lang="en-US" dirty="0"/>
              <a:t>https://e- justice.europa.eu/content_find_a_company-489-el.do?init=true</a:t>
            </a:r>
            <a:endParaRPr lang="el-GR" dirty="0"/>
          </a:p>
        </p:txBody>
      </p:sp>
      <p:sp>
        <p:nvSpPr>
          <p:cNvPr id="2" name="Τίτλος 1"/>
          <p:cNvSpPr>
            <a:spLocks noGrp="1"/>
          </p:cNvSpPr>
          <p:nvPr>
            <p:ph type="title"/>
          </p:nvPr>
        </p:nvSpPr>
        <p:spPr>
          <a:xfrm>
            <a:off x="1364385" y="361771"/>
            <a:ext cx="6713055" cy="766415"/>
          </a:xfrm>
        </p:spPr>
        <p:txBody>
          <a:bodyPr/>
          <a:lstStyle/>
          <a:p>
            <a:pPr algn="ctr"/>
            <a:r>
              <a:rPr lang="el-GR" dirty="0"/>
              <a:t>Π</a:t>
            </a:r>
            <a:r>
              <a:rPr lang="el-GR" dirty="0" smtClean="0"/>
              <a:t>ύλη</a:t>
            </a:r>
            <a:r>
              <a:rPr lang="en-US" dirty="0" smtClean="0"/>
              <a:t> </a:t>
            </a:r>
            <a:r>
              <a:rPr lang="el-GR" dirty="0"/>
              <a:t>E-</a:t>
            </a:r>
            <a:r>
              <a:rPr lang="el-GR" dirty="0" err="1"/>
              <a:t>justice</a:t>
            </a:r>
            <a:r>
              <a:rPr lang="en-US" dirty="0"/>
              <a:t>  </a:t>
            </a:r>
            <a:br>
              <a:rPr lang="en-US" dirty="0"/>
            </a:br>
            <a:endParaRPr lang="el-GR" dirty="0"/>
          </a:p>
        </p:txBody>
      </p:sp>
    </p:spTree>
    <p:extLst>
      <p:ext uri="{BB962C8B-B14F-4D97-AF65-F5344CB8AC3E}">
        <p14:creationId xmlns:p14="http://schemas.microsoft.com/office/powerpoint/2010/main" val="3056768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1"/>
          <p:cNvSpPr>
            <a:spLocks noGrp="1"/>
          </p:cNvSpPr>
          <p:nvPr>
            <p:ph type="title"/>
          </p:nvPr>
        </p:nvSpPr>
        <p:spPr/>
        <p:txBody>
          <a:bodyPr/>
          <a:lstStyle/>
          <a:p>
            <a:pPr algn="ctr"/>
            <a:r>
              <a:rPr lang="el-GR" sz="3200" dirty="0"/>
              <a:t>Πύλη</a:t>
            </a:r>
            <a:r>
              <a:rPr lang="en-US" sz="3200" dirty="0"/>
              <a:t> </a:t>
            </a:r>
            <a:r>
              <a:rPr lang="el-GR" sz="3200" dirty="0"/>
              <a:t>E-</a:t>
            </a:r>
            <a:r>
              <a:rPr lang="el-GR" sz="3200" dirty="0" err="1"/>
              <a:t>justice</a:t>
            </a:r>
            <a:r>
              <a:rPr lang="en-US" sz="3200" dirty="0"/>
              <a:t>  </a:t>
            </a:r>
            <a:r>
              <a:rPr lang="en-US" sz="4400" dirty="0"/>
              <a:t/>
            </a:r>
            <a:br>
              <a:rPr lang="en-US" sz="4400" dirty="0"/>
            </a:br>
            <a:endParaRPr lang="en-US" sz="2000" dirty="0" smtClean="0"/>
          </a:p>
        </p:txBody>
      </p:sp>
      <p:pic>
        <p:nvPicPr>
          <p:cNvPr id="13619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47155"/>
            <a:ext cx="7848872" cy="452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683568" y="879102"/>
            <a:ext cx="7704856" cy="369332"/>
          </a:xfrm>
          <a:prstGeom prst="rect">
            <a:avLst/>
          </a:prstGeom>
        </p:spPr>
        <p:txBody>
          <a:bodyPr wrap="square">
            <a:spAutoFit/>
          </a:bodyPr>
          <a:lstStyle/>
          <a:p>
            <a:r>
              <a:rPr lang="en-US" dirty="0"/>
              <a:t>https://e- justice.europa.eu/content_find_a_company-489-el.do?init=true</a:t>
            </a:r>
            <a:endParaRPr lang="el-GR" dirty="0"/>
          </a:p>
        </p:txBody>
      </p:sp>
    </p:spTree>
    <p:extLst>
      <p:ext uri="{BB962C8B-B14F-4D97-AF65-F5344CB8AC3E}">
        <p14:creationId xmlns:p14="http://schemas.microsoft.com/office/powerpoint/2010/main" val="2088336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Τίτλος 1"/>
          <p:cNvSpPr>
            <a:spLocks noGrp="1"/>
          </p:cNvSpPr>
          <p:nvPr>
            <p:ph type="title"/>
          </p:nvPr>
        </p:nvSpPr>
        <p:spPr>
          <a:xfrm>
            <a:off x="900112" y="406401"/>
            <a:ext cx="6840239" cy="584200"/>
          </a:xfrm>
        </p:spPr>
        <p:txBody>
          <a:bodyPr/>
          <a:lstStyle/>
          <a:p>
            <a:pPr marL="342900" indent="-342900" algn="ctr"/>
            <a:r>
              <a:rPr lang="el-GR" sz="2800" dirty="0" smtClean="0"/>
              <a:t>Πύλη</a:t>
            </a:r>
            <a:r>
              <a:rPr lang="en-US" sz="2800" dirty="0" smtClean="0"/>
              <a:t> </a:t>
            </a:r>
            <a:r>
              <a:rPr lang="el-GR" sz="2800" dirty="0" smtClean="0"/>
              <a:t>E-</a:t>
            </a:r>
            <a:r>
              <a:rPr lang="el-GR" sz="2800" dirty="0" err="1" smtClean="0"/>
              <a:t>justice</a:t>
            </a:r>
            <a:endParaRPr lang="en-US" sz="2800" dirty="0" smtClean="0"/>
          </a:p>
        </p:txBody>
      </p:sp>
      <p:sp>
        <p:nvSpPr>
          <p:cNvPr id="3" name="Content Placeholder 2"/>
          <p:cNvSpPr>
            <a:spLocks noGrp="1"/>
          </p:cNvSpPr>
          <p:nvPr>
            <p:ph idx="1"/>
          </p:nvPr>
        </p:nvSpPr>
        <p:spPr/>
        <p:txBody>
          <a:bodyPr/>
          <a:lstStyle/>
          <a:p>
            <a:endParaRPr lang="en-US"/>
          </a:p>
        </p:txBody>
      </p:sp>
      <p:pic>
        <p:nvPicPr>
          <p:cNvPr id="137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00" y="1168400"/>
            <a:ext cx="7817048"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589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15616" y="332657"/>
            <a:ext cx="6775450" cy="648072"/>
          </a:xfrm>
        </p:spPr>
        <p:txBody>
          <a:bodyPr/>
          <a:lstStyle/>
          <a:p>
            <a:pPr algn="ctr" eaLnBrk="1" hangingPunct="1"/>
            <a:r>
              <a:rPr lang="en-US" altLang="el-GR" sz="2800" b="1" dirty="0" smtClean="0"/>
              <a:t>EUR-Lex</a:t>
            </a:r>
            <a:endParaRPr lang="el-GR" altLang="el-GR" sz="2800" b="1" dirty="0" smtClean="0"/>
          </a:p>
        </p:txBody>
      </p:sp>
      <p:sp>
        <p:nvSpPr>
          <p:cNvPr id="2" name="Ορθογώνιο 1"/>
          <p:cNvSpPr/>
          <p:nvPr/>
        </p:nvSpPr>
        <p:spPr>
          <a:xfrm>
            <a:off x="900113" y="1556792"/>
            <a:ext cx="7632327" cy="4247317"/>
          </a:xfrm>
          <a:prstGeom prst="rect">
            <a:avLst/>
          </a:prstGeom>
        </p:spPr>
        <p:txBody>
          <a:bodyPr wrap="square">
            <a:spAutoFit/>
          </a:bodyPr>
          <a:lstStyle/>
          <a:p>
            <a:r>
              <a:rPr lang="en-US" altLang="el-GR" b="1" dirty="0" smtClean="0">
                <a:hlinkClick r:id="rId2"/>
              </a:rPr>
              <a:t>http</a:t>
            </a:r>
            <a:r>
              <a:rPr lang="en-US" altLang="el-GR" b="1" dirty="0">
                <a:hlinkClick r:id="rId2"/>
              </a:rPr>
              <a:t>://</a:t>
            </a:r>
            <a:r>
              <a:rPr lang="en-US" altLang="el-GR" b="1" dirty="0" smtClean="0">
                <a:hlinkClick r:id="rId2"/>
              </a:rPr>
              <a:t>eur-lex.europa.eu/content/guided-tour/celex-number.html?locale=el</a:t>
            </a:r>
            <a:endParaRPr lang="en-US" altLang="el-GR" b="1" dirty="0" smtClean="0"/>
          </a:p>
          <a:p>
            <a:r>
              <a:rPr lang="el-GR" dirty="0" smtClean="0"/>
              <a:t>Η </a:t>
            </a:r>
            <a:r>
              <a:rPr lang="el-GR" dirty="0"/>
              <a:t>πύλη EUR-</a:t>
            </a:r>
            <a:r>
              <a:rPr lang="el-GR" dirty="0" err="1"/>
              <a:t>Lex</a:t>
            </a:r>
            <a:r>
              <a:rPr lang="el-GR" dirty="0"/>
              <a:t> παρέχει δωρεάν πρόσβαση, και στις 24 επίσημες γλώσσες της ΕΕ, στα εξής:</a:t>
            </a:r>
          </a:p>
          <a:p>
            <a:pPr marL="285750" indent="-285750">
              <a:buFont typeface="Wingdings" panose="05000000000000000000" pitchFamily="2" charset="2"/>
              <a:buChar char="§"/>
            </a:pPr>
            <a:r>
              <a:rPr lang="el-GR" dirty="0"/>
              <a:t>αυθεντική Επίσημη Εφημερίδα της Ευρωπαϊκής Ένωσης</a:t>
            </a:r>
          </a:p>
          <a:p>
            <a:pPr marL="285750" indent="-285750">
              <a:buFont typeface="Wingdings" panose="05000000000000000000" pitchFamily="2" charset="2"/>
              <a:buChar char="§"/>
            </a:pPr>
            <a:r>
              <a:rPr lang="el-GR" dirty="0"/>
              <a:t>δίκαιο της ΕΕ (Συνθήκες, οδηγίες, κανονισμοί, αποφάσεις, ενοποιημένη νομοθεσία της ΕΕ κ.λπ.)</a:t>
            </a:r>
          </a:p>
          <a:p>
            <a:pPr marL="285750" indent="-285750">
              <a:buFont typeface="Wingdings" panose="05000000000000000000" pitchFamily="2" charset="2"/>
              <a:buChar char="§"/>
            </a:pPr>
            <a:r>
              <a:rPr lang="el-GR" dirty="0"/>
              <a:t>προπαρασκευαστικές πράξεις (νομοθετικές προτάσεις, εκθέσεις, πράσινες και λευκές βίβλοι κ.λπ.)</a:t>
            </a:r>
          </a:p>
          <a:p>
            <a:pPr marL="285750" indent="-285750">
              <a:buFont typeface="Wingdings" panose="05000000000000000000" pitchFamily="2" charset="2"/>
              <a:buChar char="§"/>
            </a:pPr>
            <a:r>
              <a:rPr lang="el-GR" dirty="0"/>
              <a:t>νομολογία της ΕΕ (αποφάσεις κ.λπ.)</a:t>
            </a:r>
          </a:p>
          <a:p>
            <a:pPr marL="285750" indent="-285750">
              <a:buFont typeface="Wingdings" panose="05000000000000000000" pitchFamily="2" charset="2"/>
              <a:buChar char="§"/>
            </a:pPr>
            <a:r>
              <a:rPr lang="el-GR" dirty="0"/>
              <a:t>διεθνείς συμφωνίες</a:t>
            </a:r>
          </a:p>
          <a:p>
            <a:pPr marL="285750" indent="-285750">
              <a:buFont typeface="Wingdings" panose="05000000000000000000" pitchFamily="2" charset="2"/>
              <a:buChar char="§"/>
            </a:pPr>
            <a:r>
              <a:rPr lang="el-GR" dirty="0"/>
              <a:t>έγγραφα ΕΖΕΣ</a:t>
            </a:r>
          </a:p>
          <a:p>
            <a:pPr marL="285750" indent="-285750">
              <a:buFont typeface="Wingdings" panose="05000000000000000000" pitchFamily="2" charset="2"/>
              <a:buChar char="§"/>
            </a:pPr>
            <a:r>
              <a:rPr lang="el-GR" dirty="0"/>
              <a:t>απλουστευμένη σύνοψη της νομοθεσίας της ΕΕ, εντάσσοντας τις νομικές πράξεις σε ένα πλαίσιο πολιτικής</a:t>
            </a:r>
          </a:p>
          <a:p>
            <a:pPr marL="285750" indent="-285750">
              <a:buFont typeface="Wingdings" panose="05000000000000000000" pitchFamily="2" charset="2"/>
              <a:buChar char="§"/>
            </a:pPr>
            <a:r>
              <a:rPr lang="el-GR" dirty="0"/>
              <a:t>άλλα δημόσια έγγραφα.</a:t>
            </a:r>
          </a:p>
          <a:p>
            <a:endParaRPr lang="el-GR" dirty="0"/>
          </a:p>
        </p:txBody>
      </p:sp>
    </p:spTree>
    <p:extLst>
      <p:ext uri="{BB962C8B-B14F-4D97-AF65-F5344CB8AC3E}">
        <p14:creationId xmlns:p14="http://schemas.microsoft.com/office/powerpoint/2010/main" val="2015956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15616" y="502955"/>
            <a:ext cx="6775450" cy="649026"/>
          </a:xfrm>
        </p:spPr>
        <p:txBody>
          <a:bodyPr/>
          <a:lstStyle/>
          <a:p>
            <a:pPr algn="just" eaLnBrk="1" hangingPunct="1"/>
            <a:r>
              <a:rPr lang="en-US" altLang="el-GR" sz="2800" b="1" dirty="0" smtClean="0"/>
              <a:t>EUR-Lex</a:t>
            </a:r>
            <a:br>
              <a:rPr lang="en-US" altLang="el-GR" sz="2800" b="1" dirty="0" smtClean="0"/>
            </a:br>
            <a:endParaRPr lang="el-GR" altLang="el-GR" sz="2800" b="1" dirty="0" smtClean="0"/>
          </a:p>
        </p:txBody>
      </p:sp>
      <p:pic>
        <p:nvPicPr>
          <p:cNvPr id="2765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99593" y="1052736"/>
            <a:ext cx="7632848" cy="4536503"/>
          </a:xfrm>
          <a:noFill/>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6269537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71600" y="283881"/>
            <a:ext cx="6775450" cy="756081"/>
          </a:xfrm>
        </p:spPr>
        <p:txBody>
          <a:bodyPr/>
          <a:lstStyle/>
          <a:p>
            <a:pPr algn="ctr" eaLnBrk="1" hangingPunct="1"/>
            <a:r>
              <a:rPr lang="x-none" b="1" dirty="0"/>
              <a:t>Νομικά έγγραφα και νομοθεσία </a:t>
            </a:r>
            <a:r>
              <a:rPr lang="x-none" sz="2000" b="1" dirty="0"/>
              <a:t>χρησιμοποιώντας το Eurovoc στα κράτη </a:t>
            </a:r>
            <a:r>
              <a:rPr lang="x-none" sz="2000" b="1" dirty="0" smtClean="0"/>
              <a:t>μέλη</a:t>
            </a:r>
            <a:endParaRPr lang="el-GR" altLang="el-GR" sz="2000" b="1" dirty="0" smtClean="0"/>
          </a:p>
        </p:txBody>
      </p:sp>
      <p:pic>
        <p:nvPicPr>
          <p:cNvPr id="3" name="Εικόνα 2"/>
          <p:cNvPicPr>
            <a:picLocks noChangeAspect="1"/>
          </p:cNvPicPr>
          <p:nvPr/>
        </p:nvPicPr>
        <p:blipFill>
          <a:blip r:embed="rId2"/>
          <a:stretch>
            <a:fillRect/>
          </a:stretch>
        </p:blipFill>
        <p:spPr>
          <a:xfrm>
            <a:off x="1043608" y="1136988"/>
            <a:ext cx="6953398" cy="4664226"/>
          </a:xfrm>
          <a:prstGeom prst="rect">
            <a:avLst/>
          </a:prstGeom>
        </p:spPr>
      </p:pic>
    </p:spTree>
    <p:extLst>
      <p:ext uri="{BB962C8B-B14F-4D97-AF65-F5344CB8AC3E}">
        <p14:creationId xmlns:p14="http://schemas.microsoft.com/office/powerpoint/2010/main" val="1432219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71600" y="283881"/>
            <a:ext cx="6775450" cy="897872"/>
          </a:xfrm>
        </p:spPr>
        <p:txBody>
          <a:bodyPr/>
          <a:lstStyle/>
          <a:p>
            <a:pPr algn="ctr" eaLnBrk="1" hangingPunct="1"/>
            <a:r>
              <a:rPr lang="x-none" sz="2000" b="1" dirty="0"/>
              <a:t>Χρήση εργαλείων ανάλυσης λίστας κατάστασης υπηρεσιών εμπιστοσύνης</a:t>
            </a:r>
            <a:r>
              <a:rPr lang="el-GR" sz="2000" b="1" dirty="0"/>
              <a:t> -  </a:t>
            </a:r>
            <a:r>
              <a:rPr lang="en-US" sz="2000" b="1" dirty="0" smtClean="0"/>
              <a:t/>
            </a:r>
            <a:br>
              <a:rPr lang="en-US" sz="2000" b="1" dirty="0" smtClean="0"/>
            </a:br>
            <a:r>
              <a:rPr lang="en-US" sz="2000" b="1" dirty="0" smtClean="0"/>
              <a:t>EU </a:t>
            </a:r>
            <a:r>
              <a:rPr lang="en-US" sz="2000" b="1" dirty="0"/>
              <a:t>Trust Service status List</a:t>
            </a:r>
            <a:r>
              <a:rPr lang="el-GR" sz="2000" b="1" dirty="0"/>
              <a:t> (</a:t>
            </a:r>
            <a:r>
              <a:rPr lang="en-US" sz="2000" b="1" dirty="0"/>
              <a:t>TSL</a:t>
            </a:r>
            <a:r>
              <a:rPr lang="el-GR" sz="2000" b="1" dirty="0"/>
              <a:t>) </a:t>
            </a:r>
            <a:r>
              <a:rPr lang="en-US" sz="2000" b="1" dirty="0"/>
              <a:t>Analysis Tool</a:t>
            </a:r>
            <a:r>
              <a:rPr lang="el-GR" sz="2400" b="1" dirty="0"/>
              <a:t/>
            </a:r>
            <a:br>
              <a:rPr lang="el-GR" sz="2400" b="1" dirty="0"/>
            </a:br>
            <a:r>
              <a:rPr lang="el-GR" sz="2800" b="1" dirty="0"/>
              <a:t/>
            </a:r>
            <a:br>
              <a:rPr lang="el-GR" sz="2800" b="1" dirty="0"/>
            </a:br>
            <a:r>
              <a:rPr lang="en-US" altLang="el-GR" sz="2800" b="1" dirty="0" smtClean="0"/>
              <a:t/>
            </a:r>
            <a:br>
              <a:rPr lang="en-US" altLang="el-GR" sz="2800" b="1" dirty="0" smtClean="0"/>
            </a:br>
            <a:r>
              <a:rPr lang="en-US" altLang="el-GR" b="1" dirty="0" smtClean="0"/>
              <a:t>EU </a:t>
            </a:r>
            <a:r>
              <a:rPr lang="en-US" altLang="el-GR" b="1" dirty="0" smtClean="0"/>
              <a:t>Trust List</a:t>
            </a:r>
            <a:endParaRPr lang="el-GR" altLang="el-GR" sz="2800" b="1" dirty="0" smtClean="0"/>
          </a:p>
        </p:txBody>
      </p:sp>
      <p:pic>
        <p:nvPicPr>
          <p:cNvPr id="2" name="Εικόνα 1"/>
          <p:cNvPicPr>
            <a:picLocks noChangeAspect="1"/>
          </p:cNvPicPr>
          <p:nvPr/>
        </p:nvPicPr>
        <p:blipFill>
          <a:blip r:embed="rId2"/>
          <a:stretch>
            <a:fillRect/>
          </a:stretch>
        </p:blipFill>
        <p:spPr>
          <a:xfrm>
            <a:off x="971600" y="1360918"/>
            <a:ext cx="7202438" cy="4300330"/>
          </a:xfrm>
          <a:prstGeom prst="rect">
            <a:avLst/>
          </a:prstGeom>
        </p:spPr>
      </p:pic>
    </p:spTree>
    <p:extLst>
      <p:ext uri="{BB962C8B-B14F-4D97-AF65-F5344CB8AC3E}">
        <p14:creationId xmlns:p14="http://schemas.microsoft.com/office/powerpoint/2010/main" val="3471696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71600" y="283881"/>
            <a:ext cx="6775450" cy="552831"/>
          </a:xfrm>
        </p:spPr>
        <p:txBody>
          <a:bodyPr/>
          <a:lstStyle/>
          <a:p>
            <a:pPr eaLnBrk="1" hangingPunct="1"/>
            <a:r>
              <a:rPr lang="en-US" sz="2000" b="1" dirty="0"/>
              <a:t>European Open Data Portal Tool </a:t>
            </a:r>
            <a:r>
              <a:rPr lang="el-GR" sz="2000" b="1" dirty="0"/>
              <a:t/>
            </a:r>
            <a:br>
              <a:rPr lang="el-GR" sz="2000" b="1" dirty="0"/>
            </a:br>
            <a:r>
              <a:rPr lang="el-GR" sz="2400" b="1" dirty="0"/>
              <a:t/>
            </a:r>
            <a:br>
              <a:rPr lang="el-GR" sz="2400" b="1" dirty="0"/>
            </a:br>
            <a:r>
              <a:rPr lang="el-GR" sz="2800" b="1" dirty="0"/>
              <a:t/>
            </a:r>
            <a:br>
              <a:rPr lang="el-GR" sz="2800" b="1" dirty="0"/>
            </a:br>
            <a:r>
              <a:rPr lang="en-US" altLang="el-GR" sz="2800" b="1" dirty="0" smtClean="0"/>
              <a:t/>
            </a:r>
            <a:br>
              <a:rPr lang="en-US" altLang="el-GR" sz="2800" b="1" dirty="0" smtClean="0"/>
            </a:br>
            <a:endParaRPr lang="el-GR" altLang="el-GR" sz="2800" b="1" dirty="0" smtClean="0"/>
          </a:p>
        </p:txBody>
      </p:sp>
      <p:pic>
        <p:nvPicPr>
          <p:cNvPr id="3" name="Εικόνα 2"/>
          <p:cNvPicPr>
            <a:picLocks noChangeAspect="1"/>
          </p:cNvPicPr>
          <p:nvPr/>
        </p:nvPicPr>
        <p:blipFill>
          <a:blip r:embed="rId2"/>
          <a:stretch>
            <a:fillRect/>
          </a:stretch>
        </p:blipFill>
        <p:spPr>
          <a:xfrm>
            <a:off x="807059" y="1124743"/>
            <a:ext cx="7797389" cy="4896545"/>
          </a:xfrm>
          <a:prstGeom prst="rect">
            <a:avLst/>
          </a:prstGeom>
        </p:spPr>
      </p:pic>
      <p:sp>
        <p:nvSpPr>
          <p:cNvPr id="6" name="Rectangle 2"/>
          <p:cNvSpPr txBox="1">
            <a:spLocks noChangeArrowheads="1"/>
          </p:cNvSpPr>
          <p:nvPr/>
        </p:nvSpPr>
        <p:spPr bwMode="auto">
          <a:xfrm>
            <a:off x="971600" y="283881"/>
            <a:ext cx="6775450" cy="69684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Tahoma" charset="0"/>
              </a:defRPr>
            </a:lvl2pPr>
            <a:lvl3pPr algn="l" rtl="0" eaLnBrk="0" fontAlgn="base" hangingPunct="0">
              <a:spcBef>
                <a:spcPct val="0"/>
              </a:spcBef>
              <a:spcAft>
                <a:spcPct val="0"/>
              </a:spcAft>
              <a:defRPr sz="3200">
                <a:solidFill>
                  <a:schemeClr val="tx2"/>
                </a:solidFill>
                <a:latin typeface="Tahoma" charset="0"/>
              </a:defRPr>
            </a:lvl3pPr>
            <a:lvl4pPr algn="l" rtl="0" eaLnBrk="0" fontAlgn="base" hangingPunct="0">
              <a:spcBef>
                <a:spcPct val="0"/>
              </a:spcBef>
              <a:spcAft>
                <a:spcPct val="0"/>
              </a:spcAft>
              <a:defRPr sz="3200">
                <a:solidFill>
                  <a:schemeClr val="tx2"/>
                </a:solidFill>
                <a:latin typeface="Tahoma" charset="0"/>
              </a:defRPr>
            </a:lvl4pPr>
            <a:lvl5pPr algn="l" rtl="0" eaLnBrk="0" fontAlgn="base" hangingPunct="0">
              <a:spcBef>
                <a:spcPct val="0"/>
              </a:spcBef>
              <a:spcAft>
                <a:spcPct val="0"/>
              </a:spcAft>
              <a:defRPr sz="32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a:lstStyle>
          <a:p>
            <a:pPr algn="ctr" eaLnBrk="1" hangingPunct="1"/>
            <a:r>
              <a:rPr lang="x-none" sz="2000" b="1" kern="0" dirty="0" smtClean="0"/>
              <a:t>Χρήση εργαλείων ανάλυσης λίστας κατάστασης υπηρεσιών εμπιστοσύνης</a:t>
            </a:r>
            <a:r>
              <a:rPr lang="el-GR" sz="2000" b="1" kern="0" dirty="0" smtClean="0"/>
              <a:t> -  </a:t>
            </a:r>
            <a:r>
              <a:rPr lang="en-US" sz="2000" b="1" kern="0" dirty="0" smtClean="0"/>
              <a:t/>
            </a:r>
            <a:br>
              <a:rPr lang="en-US" sz="2000" b="1" kern="0" dirty="0" smtClean="0"/>
            </a:br>
            <a:r>
              <a:rPr lang="en-US" sz="2000" b="1" kern="0" dirty="0" smtClean="0"/>
              <a:t>EU Trust Service status List</a:t>
            </a:r>
            <a:r>
              <a:rPr lang="el-GR" sz="2000" b="1" kern="0" dirty="0" smtClean="0"/>
              <a:t> (</a:t>
            </a:r>
            <a:r>
              <a:rPr lang="en-US" sz="2000" b="1" kern="0" dirty="0" smtClean="0"/>
              <a:t>TSL</a:t>
            </a:r>
            <a:r>
              <a:rPr lang="el-GR" sz="2000" b="1" kern="0" dirty="0" smtClean="0"/>
              <a:t>) </a:t>
            </a:r>
            <a:r>
              <a:rPr lang="en-US" sz="2000" b="1" kern="0" dirty="0" smtClean="0"/>
              <a:t>Analysis Tool</a:t>
            </a:r>
            <a:r>
              <a:rPr lang="el-GR" sz="2400" b="1" kern="0" dirty="0" smtClean="0"/>
              <a:t/>
            </a:r>
            <a:br>
              <a:rPr lang="el-GR" sz="2400" b="1" kern="0" dirty="0" smtClean="0"/>
            </a:br>
            <a:r>
              <a:rPr lang="el-GR" b="1" kern="0" dirty="0" smtClean="0"/>
              <a:t/>
            </a:r>
            <a:br>
              <a:rPr lang="el-GR" b="1" kern="0" dirty="0" smtClean="0"/>
            </a:br>
            <a:r>
              <a:rPr lang="en-US" altLang="el-GR" b="1" kern="0" dirty="0" smtClean="0"/>
              <a:t/>
            </a:r>
            <a:br>
              <a:rPr lang="en-US" altLang="el-GR" b="1" kern="0" dirty="0" smtClean="0"/>
            </a:br>
            <a:r>
              <a:rPr lang="en-US" altLang="el-GR" b="1" kern="0" dirty="0" smtClean="0"/>
              <a:t>EU Open Data Portal</a:t>
            </a:r>
            <a:endParaRPr lang="el-GR" altLang="el-GR" b="1" kern="0" dirty="0" smtClean="0"/>
          </a:p>
        </p:txBody>
      </p:sp>
    </p:spTree>
    <p:extLst>
      <p:ext uri="{BB962C8B-B14F-4D97-AF65-F5344CB8AC3E}">
        <p14:creationId xmlns:p14="http://schemas.microsoft.com/office/powerpoint/2010/main" val="2859510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p:txBody>
          <a:bodyPr/>
          <a:lstStyle/>
          <a:p>
            <a:pPr marL="342900" indent="-342900" algn="ctr"/>
            <a:r>
              <a:rPr lang="en-US" sz="3600" dirty="0" smtClean="0"/>
              <a:t>CEF Building blogs</a:t>
            </a:r>
          </a:p>
        </p:txBody>
      </p:sp>
      <p:sp>
        <p:nvSpPr>
          <p:cNvPr id="68612" name="Content Placeholder 1"/>
          <p:cNvSpPr>
            <a:spLocks noGrp="1"/>
          </p:cNvSpPr>
          <p:nvPr>
            <p:ph idx="1"/>
          </p:nvPr>
        </p:nvSpPr>
        <p:spPr>
          <a:xfrm>
            <a:off x="798513" y="1124744"/>
            <a:ext cx="7488237" cy="4248472"/>
          </a:xfrm>
        </p:spPr>
        <p:txBody>
          <a:bodyPr/>
          <a:lstStyle/>
          <a:p>
            <a:r>
              <a:rPr lang="el-GR" sz="1800" dirty="0" smtClean="0"/>
              <a:t>Μέρος του προγράμματος </a:t>
            </a:r>
            <a:r>
              <a:rPr lang="en-US" sz="1800" dirty="0" smtClean="0"/>
              <a:t>Connecting </a:t>
            </a:r>
            <a:r>
              <a:rPr lang="en-US" sz="1800" dirty="0"/>
              <a:t>Europe Facility (CEF) </a:t>
            </a:r>
            <a:r>
              <a:rPr lang="en-US" sz="1800" dirty="0" err="1"/>
              <a:t>programme</a:t>
            </a:r>
            <a:r>
              <a:rPr lang="en-US" sz="1800" dirty="0"/>
              <a:t> - enabler of the </a:t>
            </a:r>
            <a:r>
              <a:rPr lang="en-US" sz="1800" dirty="0">
                <a:hlinkClick r:id="rId2"/>
              </a:rPr>
              <a:t>Digital Single </a:t>
            </a:r>
            <a:r>
              <a:rPr lang="en-US" sz="1800" dirty="0" smtClean="0">
                <a:hlinkClick r:id="rId2"/>
              </a:rPr>
              <a:t>Market</a:t>
            </a:r>
            <a:endParaRPr lang="el-GR" sz="1800" dirty="0" smtClean="0"/>
          </a:p>
          <a:p>
            <a:r>
              <a:rPr lang="en-US" sz="1800" dirty="0">
                <a:hlinkClick r:id="rId3"/>
              </a:rPr>
              <a:t>https://</a:t>
            </a:r>
            <a:r>
              <a:rPr lang="en-US" sz="1800" dirty="0" smtClean="0">
                <a:hlinkClick r:id="rId3"/>
              </a:rPr>
              <a:t>ec.europa.eu/cefdigital/wiki/display/CEFDIGITAL/CEF+Digital+Home</a:t>
            </a:r>
            <a:endParaRPr lang="el-GR" sz="1800" dirty="0" smtClean="0"/>
          </a:p>
          <a:p>
            <a:endParaRPr lang="en-US" dirty="0"/>
          </a:p>
          <a:p>
            <a:endParaRPr lang="el-GR" dirty="0"/>
          </a:p>
        </p:txBody>
      </p:sp>
      <p:pic>
        <p:nvPicPr>
          <p:cNvPr id="139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951" y="2348880"/>
            <a:ext cx="8013700" cy="359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970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149249" y="1484785"/>
            <a:ext cx="6879135" cy="1656184"/>
          </a:xfrm>
          <a:noFill/>
          <a:ln/>
        </p:spPr>
        <p:txBody>
          <a:bodyPr lIns="182562" tIns="46037" rIns="182562" bIns="46037"/>
          <a:lstStyle/>
          <a:p>
            <a:pPr marL="0" indent="0" algn="ctr">
              <a:buNone/>
            </a:pPr>
            <a:r>
              <a:rPr lang="el-GR" b="1" dirty="0">
                <a:solidFill>
                  <a:srgbClr val="0070C0"/>
                </a:solidFill>
              </a:rPr>
              <a:t>Τέλος Ενότητας </a:t>
            </a:r>
            <a:r>
              <a:rPr lang="el-GR" b="1" dirty="0" smtClean="0">
                <a:solidFill>
                  <a:srgbClr val="0070C0"/>
                </a:solidFill>
              </a:rPr>
              <a:t>1</a:t>
            </a:r>
            <a:r>
              <a:rPr lang="en-US" b="1" dirty="0" smtClean="0">
                <a:solidFill>
                  <a:srgbClr val="0070C0"/>
                </a:solidFill>
              </a:rPr>
              <a:t>3</a:t>
            </a:r>
            <a:r>
              <a:rPr lang="el-GR" b="1" dirty="0" smtClean="0">
                <a:solidFill>
                  <a:srgbClr val="0070C0"/>
                </a:solidFill>
              </a:rPr>
              <a:t> </a:t>
            </a:r>
            <a:endParaRPr lang="el-GR" b="1" dirty="0">
              <a:solidFill>
                <a:srgbClr val="0070C0"/>
              </a:solidFill>
            </a:endParaRPr>
          </a:p>
          <a:p>
            <a:pPr marL="0" indent="0" algn="ctr">
              <a:buNone/>
            </a:pPr>
            <a:endParaRPr lang="el-GR" dirty="0"/>
          </a:p>
        </p:txBody>
      </p:sp>
      <p:sp>
        <p:nvSpPr>
          <p:cNvPr id="3" name="Rectangle 3"/>
          <p:cNvSpPr txBox="1">
            <a:spLocks noChangeArrowheads="1"/>
          </p:cNvSpPr>
          <p:nvPr/>
        </p:nvSpPr>
        <p:spPr bwMode="auto">
          <a:xfrm>
            <a:off x="539552" y="2564903"/>
            <a:ext cx="8352928" cy="108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ctr" anchorCtr="0" compatLnSpc="1">
            <a:prstTxWarp prst="textNoShape">
              <a:avLst/>
            </a:prstTxWarp>
          </a:bodyPr>
          <a:lstStyle>
            <a:lvl1pPr algn="l" rtl="0" eaLnBrk="1" fontAlgn="base" hangingPunct="1">
              <a:spcBef>
                <a:spcPct val="0"/>
              </a:spcBef>
              <a:spcAft>
                <a:spcPct val="0"/>
              </a:spcAft>
              <a:defRPr sz="3800" baseline="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charset="0"/>
              </a:defRPr>
            </a:lvl2pPr>
            <a:lvl3pPr algn="l" rtl="0" eaLnBrk="1" fontAlgn="base" hangingPunct="1">
              <a:spcBef>
                <a:spcPct val="0"/>
              </a:spcBef>
              <a:spcAft>
                <a:spcPct val="0"/>
              </a:spcAft>
              <a:defRPr sz="4400">
                <a:solidFill>
                  <a:schemeClr val="tx2"/>
                </a:solidFill>
                <a:latin typeface="Tahoma" charset="0"/>
              </a:defRPr>
            </a:lvl3pPr>
            <a:lvl4pPr algn="l" rtl="0" eaLnBrk="1" fontAlgn="base" hangingPunct="1">
              <a:spcBef>
                <a:spcPct val="0"/>
              </a:spcBef>
              <a:spcAft>
                <a:spcPct val="0"/>
              </a:spcAft>
              <a:defRPr sz="4400">
                <a:solidFill>
                  <a:schemeClr val="tx2"/>
                </a:solidFill>
                <a:latin typeface="Tahoma" charset="0"/>
              </a:defRPr>
            </a:lvl4pPr>
            <a:lvl5pPr algn="l" rtl="0" eaLnBrk="1" fontAlgn="base" hangingPunct="1">
              <a:spcBef>
                <a:spcPct val="0"/>
              </a:spcBef>
              <a:spcAft>
                <a:spcPct val="0"/>
              </a:spcAft>
              <a:defRPr sz="4400">
                <a:solidFill>
                  <a:schemeClr val="tx2"/>
                </a:solidFill>
                <a:latin typeface="Tahoma" charset="0"/>
              </a:defRPr>
            </a:lvl5pPr>
            <a:lvl6pPr marL="457200" algn="l" rtl="0" eaLnBrk="1" fontAlgn="base" hangingPunct="1">
              <a:spcBef>
                <a:spcPct val="0"/>
              </a:spcBef>
              <a:spcAft>
                <a:spcPct val="0"/>
              </a:spcAft>
              <a:defRPr sz="4400">
                <a:solidFill>
                  <a:schemeClr val="tx2"/>
                </a:solidFill>
                <a:latin typeface="Tahoma" charset="0"/>
              </a:defRPr>
            </a:lvl6pPr>
            <a:lvl7pPr marL="914400" algn="l" rtl="0" eaLnBrk="1" fontAlgn="base" hangingPunct="1">
              <a:spcBef>
                <a:spcPct val="0"/>
              </a:spcBef>
              <a:spcAft>
                <a:spcPct val="0"/>
              </a:spcAft>
              <a:defRPr sz="4400">
                <a:solidFill>
                  <a:schemeClr val="tx2"/>
                </a:solidFill>
                <a:latin typeface="Tahoma" charset="0"/>
              </a:defRPr>
            </a:lvl7pPr>
            <a:lvl8pPr marL="1371600" algn="l" rtl="0" eaLnBrk="1" fontAlgn="base" hangingPunct="1">
              <a:spcBef>
                <a:spcPct val="0"/>
              </a:spcBef>
              <a:spcAft>
                <a:spcPct val="0"/>
              </a:spcAft>
              <a:defRPr sz="4400">
                <a:solidFill>
                  <a:schemeClr val="tx2"/>
                </a:solidFill>
                <a:latin typeface="Tahoma" charset="0"/>
              </a:defRPr>
            </a:lvl8pPr>
            <a:lvl9pPr marL="1828800" algn="l" rtl="0" eaLnBrk="1" fontAlgn="base" hangingPunct="1">
              <a:spcBef>
                <a:spcPct val="0"/>
              </a:spcBef>
              <a:spcAft>
                <a:spcPct val="0"/>
              </a:spcAft>
              <a:defRPr sz="4400">
                <a:solidFill>
                  <a:schemeClr val="tx2"/>
                </a:solidFill>
                <a:latin typeface="Tahoma" charset="0"/>
              </a:defRPr>
            </a:lvl9pPr>
          </a:lstStyle>
          <a:p>
            <a:pPr algn="ctr">
              <a:lnSpc>
                <a:spcPct val="90000"/>
              </a:lnSpc>
            </a:pPr>
            <a:r>
              <a:rPr lang="el-GR" altLang="el-GR" sz="3200" b="1" dirty="0"/>
              <a:t>Βέλτιστες πρακτικές διαλειτουργικότητας δημοσίων υπηρεσιών – </a:t>
            </a:r>
            <a:endParaRPr lang="en-US" altLang="el-GR" sz="3200" b="1" dirty="0"/>
          </a:p>
          <a:p>
            <a:pPr algn="ctr">
              <a:lnSpc>
                <a:spcPct val="90000"/>
              </a:lnSpc>
            </a:pPr>
            <a:r>
              <a:rPr lang="el-GR" altLang="el-GR" sz="3200" b="1" dirty="0"/>
              <a:t>παραδείγματα</a:t>
            </a:r>
            <a:endParaRPr lang="el-GR" altLang="el-GR" sz="3200" b="1" dirty="0"/>
          </a:p>
        </p:txBody>
      </p:sp>
    </p:spTree>
    <p:extLst>
      <p:ext uri="{BB962C8B-B14F-4D97-AF65-F5344CB8AC3E}">
        <p14:creationId xmlns:p14="http://schemas.microsoft.com/office/powerpoint/2010/main" val="266243604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Χρηματοδότηση</a:t>
            </a:r>
          </a:p>
        </p:txBody>
      </p:sp>
      <p:sp>
        <p:nvSpPr>
          <p:cNvPr id="2" name="Θέση περιεχομένου 1"/>
          <p:cNvSpPr>
            <a:spLocks noGrp="1"/>
          </p:cNvSpPr>
          <p:nvPr>
            <p:ph idx="1"/>
          </p:nvPr>
        </p:nvSpPr>
        <p:spPr/>
        <p:txBody>
          <a:bodyPr/>
          <a:lstStyle/>
          <a:p>
            <a:r>
              <a:rPr lang="el-GR" sz="2000" dirty="0"/>
              <a:t>Το παρόν εκπαιδευτικό υλικό έχει αναπτυχθεί στο πλαίσιο του εκπαιδευτικού έργου του ΕΚΔΔΑ.</a:t>
            </a:r>
          </a:p>
          <a:p>
            <a:r>
              <a:rPr lang="el-GR" sz="2000" dirty="0"/>
              <a:t>Το έργο με το ακρωνύμιο </a:t>
            </a:r>
            <a:r>
              <a:rPr lang="en-US" sz="2000" b="1" dirty="0" err="1"/>
              <a:t>SlideWiki</a:t>
            </a:r>
            <a:r>
              <a:rPr lang="en-US" sz="2000" b="1" dirty="0"/>
              <a:t> </a:t>
            </a:r>
            <a:r>
              <a:rPr lang="el-GR" sz="2000" dirty="0"/>
              <a:t>«</a:t>
            </a:r>
            <a:r>
              <a:rPr lang="en-US" sz="2000" dirty="0"/>
              <a:t>Large-scale pilots for collaborative </a:t>
            </a:r>
            <a:r>
              <a:rPr lang="en-US" sz="2000" dirty="0" err="1"/>
              <a:t>OpenCourseWare</a:t>
            </a:r>
            <a:r>
              <a:rPr lang="en-US" sz="2000" dirty="0"/>
              <a:t> authoring, multiplatform delivery and Learning Analytics</a:t>
            </a:r>
            <a:r>
              <a:rPr lang="el-GR" sz="2000" dirty="0"/>
              <a:t>» έχει χρηματοδοτήσει μόνο την αναδιαμόρφωση του εκπαιδευτικού υλικού.</a:t>
            </a:r>
          </a:p>
          <a:p>
            <a:r>
              <a:rPr lang="el-GR" sz="2000" dirty="0"/>
              <a:t>Το έργο υλοποιείται στο πλαίσιο του Ευρωπαϊκού προγράμματος Έρευνας «</a:t>
            </a:r>
            <a:r>
              <a:rPr lang="en-US" sz="2000" dirty="0"/>
              <a:t>Horizon 2020</a:t>
            </a:r>
            <a:r>
              <a:rPr lang="el-GR" sz="2000" dirty="0"/>
              <a:t>» και χρηματοδοτείται από την Ευρωπαϊκή Ένωση.</a:t>
            </a:r>
          </a:p>
          <a:p>
            <a:pPr marL="0" indent="0">
              <a:buNone/>
            </a:pPr>
            <a:endParaRPr lang="el-GR" dirty="0"/>
          </a:p>
        </p:txBody>
      </p:sp>
    </p:spTree>
    <p:extLst>
      <p:ext uri="{BB962C8B-B14F-4D97-AF65-F5344CB8AC3E}">
        <p14:creationId xmlns:p14="http://schemas.microsoft.com/office/powerpoint/2010/main" val="394474718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noFill/>
          <a:ln/>
        </p:spPr>
        <p:txBody>
          <a:bodyPr lIns="182562" tIns="46037" rIns="182562" bIns="46037"/>
          <a:lstStyle/>
          <a:p>
            <a:pPr marL="0" indent="0" algn="ctr">
              <a:buNone/>
            </a:pPr>
            <a:r>
              <a:rPr lang="el-GR" sz="3800" dirty="0">
                <a:solidFill>
                  <a:schemeClr val="tx2"/>
                </a:solidFill>
                <a:latin typeface="+mj-lt"/>
                <a:ea typeface="+mj-ea"/>
                <a:cs typeface="+mj-cs"/>
              </a:rPr>
              <a:t>Σημειώματα</a:t>
            </a:r>
          </a:p>
        </p:txBody>
      </p:sp>
    </p:spTree>
    <p:extLst>
      <p:ext uri="{BB962C8B-B14F-4D97-AF65-F5344CB8AC3E}">
        <p14:creationId xmlns:p14="http://schemas.microsoft.com/office/powerpoint/2010/main" val="375652074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Σημείωμα Ιστορικού Εκδόσεων Έργου</a:t>
            </a:r>
          </a:p>
        </p:txBody>
      </p:sp>
      <p:sp>
        <p:nvSpPr>
          <p:cNvPr id="2" name="Θέση περιεχομένου 1"/>
          <p:cNvSpPr>
            <a:spLocks noGrp="1"/>
          </p:cNvSpPr>
          <p:nvPr>
            <p:ph idx="1"/>
          </p:nvPr>
        </p:nvSpPr>
        <p:spPr/>
        <p:txBody>
          <a:bodyPr/>
          <a:lstStyle/>
          <a:p>
            <a:r>
              <a:rPr lang="el-GR" dirty="0"/>
              <a:t>Το παρόν έργο αποτελεί την έκδοση 1.0. </a:t>
            </a:r>
          </a:p>
          <a:p>
            <a:r>
              <a:rPr lang="el-GR" dirty="0"/>
              <a:t>Έχουν προηγηθεί οι κάτωθι εκδόσεις:</a:t>
            </a:r>
          </a:p>
          <a:p>
            <a:pPr lvl="1"/>
            <a:r>
              <a:rPr lang="el-GR" dirty="0" smtClean="0"/>
              <a:t>Έκδοση</a:t>
            </a:r>
            <a:r>
              <a:rPr lang="en-US" dirty="0" smtClean="0"/>
              <a:t> F2F </a:t>
            </a:r>
            <a:r>
              <a:rPr lang="el-GR" dirty="0" smtClean="0"/>
              <a:t>υλικό εκπαίδευσης </a:t>
            </a:r>
          </a:p>
          <a:p>
            <a:pPr marL="457200" lvl="1" indent="0">
              <a:buNone/>
            </a:pPr>
            <a:r>
              <a:rPr lang="el-GR" dirty="0" smtClean="0"/>
              <a:t>είναι διαθέσιμο </a:t>
            </a:r>
            <a:r>
              <a:rPr lang="el-GR" dirty="0">
                <a:hlinkClick r:id="rId2"/>
              </a:rPr>
              <a:t>εδώ</a:t>
            </a:r>
            <a:r>
              <a:rPr lang="el-GR" dirty="0"/>
              <a:t>. </a:t>
            </a:r>
          </a:p>
          <a:p>
            <a:pPr marL="0" indent="0">
              <a:buNone/>
            </a:pPr>
            <a:endParaRPr lang="el-GR" sz="2000" dirty="0"/>
          </a:p>
          <a:p>
            <a:pPr marL="0" indent="0">
              <a:buNone/>
            </a:pPr>
            <a:endParaRPr lang="el-GR" dirty="0"/>
          </a:p>
        </p:txBody>
      </p:sp>
    </p:spTree>
    <p:extLst>
      <p:ext uri="{BB962C8B-B14F-4D97-AF65-F5344CB8AC3E}">
        <p14:creationId xmlns:p14="http://schemas.microsoft.com/office/powerpoint/2010/main" val="77455140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713055" cy="982439"/>
          </a:xfrm>
          <a:noFill/>
          <a:ln/>
        </p:spPr>
        <p:txBody>
          <a:bodyPr lIns="92075" tIns="46037" rIns="92075" bIns="46037" anchor="ctr"/>
          <a:lstStyle/>
          <a:p>
            <a:pPr algn="ctr"/>
            <a:r>
              <a:rPr lang="el-GR" dirty="0"/>
              <a:t>Σημείωμα </a:t>
            </a:r>
            <a:r>
              <a:rPr lang="el-GR" dirty="0" err="1"/>
              <a:t>Αδειοδότησης</a:t>
            </a:r>
            <a:endParaRPr lang="el-GR" b="1" dirty="0"/>
          </a:p>
        </p:txBody>
      </p:sp>
      <p:sp>
        <p:nvSpPr>
          <p:cNvPr id="2" name="Θέση περιεχομένου 1"/>
          <p:cNvSpPr>
            <a:spLocks noGrp="1"/>
          </p:cNvSpPr>
          <p:nvPr>
            <p:ph idx="1"/>
          </p:nvPr>
        </p:nvSpPr>
        <p:spPr/>
        <p:txBody>
          <a:bodyPr/>
          <a:lstStyle/>
          <a:p>
            <a:pPr marL="0" indent="0">
              <a:buNone/>
            </a:pPr>
            <a:endParaRPr lang="el-GR" sz="2000" dirty="0"/>
          </a:p>
          <a:p>
            <a:pPr marL="0" indent="0">
              <a:buNone/>
            </a:pPr>
            <a:endParaRPr lang="el-GR" dirty="0"/>
          </a:p>
        </p:txBody>
      </p:sp>
      <p:sp>
        <p:nvSpPr>
          <p:cNvPr id="5" name="Θέση περιεχομένου 3">
            <a:extLst>
              <a:ext uri="{FF2B5EF4-FFF2-40B4-BE49-F238E27FC236}">
                <a16:creationId xmlns="" xmlns:a16="http://schemas.microsoft.com/office/drawing/2014/main" id="{CFF87B85-DD02-48AD-AC9E-7DD50F468CF1}"/>
              </a:ext>
            </a:extLst>
          </p:cNvPr>
          <p:cNvSpPr txBox="1">
            <a:spLocks/>
          </p:cNvSpPr>
          <p:nvPr/>
        </p:nvSpPr>
        <p:spPr bwMode="auto">
          <a:xfrm>
            <a:off x="893618" y="1867189"/>
            <a:ext cx="7356764"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el-GR" sz="2000" dirty="0"/>
              <a:t>Το παρόν υλικό διατίθεται με τους όρους της άδειας χρήσης </a:t>
            </a:r>
            <a:r>
              <a:rPr lang="el-GR" sz="2000" dirty="0" err="1"/>
              <a:t>Creative</a:t>
            </a:r>
            <a:r>
              <a:rPr lang="el-GR" sz="2000" dirty="0"/>
              <a:t> </a:t>
            </a:r>
            <a:r>
              <a:rPr lang="el-GR" sz="2000" dirty="0" err="1"/>
              <a:t>Commons</a:t>
            </a:r>
            <a:r>
              <a:rPr lang="el-GR" sz="2000" dirty="0"/>
              <a:t> Αναφορά, Μη Εμπορική Χρήση Παρόμοια Διανομή 4.0 [1] ή μεταγενέστερη, Διεθνής Έκδοση. </a:t>
            </a:r>
          </a:p>
          <a:p>
            <a:r>
              <a:rPr lang="el-GR" sz="2000" dirty="0"/>
              <a:t>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p>
        </p:txBody>
      </p:sp>
      <p:pic>
        <p:nvPicPr>
          <p:cNvPr id="6" name="Εικόνα 5">
            <a:extLst>
              <a:ext uri="{FF2B5EF4-FFF2-40B4-BE49-F238E27FC236}">
                <a16:creationId xmlns="" xmlns:a16="http://schemas.microsoft.com/office/drawing/2014/main" id="{327E935D-3BF8-42A4-B523-E2684CC6F2AD}"/>
              </a:ext>
            </a:extLst>
          </p:cNvPr>
          <p:cNvPicPr>
            <a:picLocks noChangeAspect="1"/>
          </p:cNvPicPr>
          <p:nvPr/>
        </p:nvPicPr>
        <p:blipFill>
          <a:blip r:embed="rId2" cstate="print"/>
          <a:stretch>
            <a:fillRect/>
          </a:stretch>
        </p:blipFill>
        <p:spPr>
          <a:xfrm>
            <a:off x="3429000" y="5177439"/>
            <a:ext cx="2286000" cy="838200"/>
          </a:xfrm>
          <a:prstGeom prst="rect">
            <a:avLst/>
          </a:prstGeom>
        </p:spPr>
      </p:pic>
    </p:spTree>
    <p:extLst>
      <p:ext uri="{BB962C8B-B14F-4D97-AF65-F5344CB8AC3E}">
        <p14:creationId xmlns:p14="http://schemas.microsoft.com/office/powerpoint/2010/main" val="363215167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p:txBody>
          <a:bodyPr/>
          <a:lstStyle/>
          <a:p>
            <a:pPr marL="342900" indent="-342900" algn="ctr"/>
            <a:r>
              <a:rPr lang="en-US" dirty="0" smtClean="0"/>
              <a:t>CEF Building blogs</a:t>
            </a:r>
          </a:p>
        </p:txBody>
      </p:sp>
      <p:sp>
        <p:nvSpPr>
          <p:cNvPr id="68612" name="Content Placeholder 1"/>
          <p:cNvSpPr>
            <a:spLocks noGrp="1"/>
          </p:cNvSpPr>
          <p:nvPr>
            <p:ph idx="1"/>
          </p:nvPr>
        </p:nvSpPr>
        <p:spPr>
          <a:xfrm>
            <a:off x="798513" y="1340768"/>
            <a:ext cx="7877943" cy="4032448"/>
          </a:xfrm>
        </p:spPr>
        <p:txBody>
          <a:bodyPr/>
          <a:lstStyle/>
          <a:p>
            <a:pPr algn="just"/>
            <a:r>
              <a:rPr lang="el-GR" sz="1800" dirty="0"/>
              <a:t>Η ψηφιακή ενιαία αγορά της ΕΕ στοχεύει να </a:t>
            </a:r>
            <a:r>
              <a:rPr lang="el-GR" sz="1800" dirty="0" smtClean="0"/>
              <a:t>δημιουργήσει </a:t>
            </a:r>
            <a:r>
              <a:rPr lang="el-GR" sz="1800" dirty="0"/>
              <a:t>το κατάλληλο περιβάλλον για την ευημερία των ψηφιακών δικτύων και υπηρεσιών. </a:t>
            </a:r>
            <a:endParaRPr lang="el-GR" sz="1800" dirty="0" smtClean="0"/>
          </a:p>
          <a:p>
            <a:pPr algn="just"/>
            <a:r>
              <a:rPr lang="el-GR" sz="1800" dirty="0" smtClean="0"/>
              <a:t>Αυτό </a:t>
            </a:r>
            <a:r>
              <a:rPr lang="el-GR" sz="1800" dirty="0"/>
              <a:t>δεν επιτυγχάνεται μόνο με τον καθορισμό των σωστών κανονιστικών όρων, αλλά και με την παροχή διασυνοριακών ψηφιακών υποδομών και υπηρεσιών.</a:t>
            </a:r>
          </a:p>
          <a:p>
            <a:pPr algn="just"/>
            <a:r>
              <a:rPr lang="el-GR" sz="1800" dirty="0"/>
              <a:t>Για να υποστηρίξει την επιτυχία της ψηφιακής ενιαίας αγοράς, το πρόγραμμα «Συνδέοντας την Ευρώπη» (CEF) χρηματοδοτεί ένα σύνολο γενικών και επαναχρησιμοποιήσιμων υποδομών ψηφιακών υπηρεσιών (DSI), γνωστών και ως δομικά στοιχεία. </a:t>
            </a:r>
            <a:endParaRPr lang="el-GR" sz="1800" dirty="0" smtClean="0"/>
          </a:p>
          <a:p>
            <a:pPr algn="just"/>
            <a:r>
              <a:rPr lang="el-GR" sz="1800" dirty="0" smtClean="0"/>
              <a:t>Τα </a:t>
            </a:r>
            <a:r>
              <a:rPr lang="el-GR" sz="1800" dirty="0"/>
              <a:t>δομικά στοιχεία του CEF προσφέρουν βασικές δυνατότητες που μπορούν να επαναχρησιμοποιηθούν σε οποιοδήποτε ευρωπαϊκό σχέδιο για τη διευκόλυνση της παροχής ψηφιακών δημόσιων υπηρεσιών πέρα ​​από τα σύνορα και τους τομείς. </a:t>
            </a:r>
            <a:endParaRPr lang="el-GR" sz="1800" dirty="0" smtClean="0"/>
          </a:p>
          <a:p>
            <a:pPr algn="just"/>
            <a:r>
              <a:rPr lang="el-GR" sz="1800" dirty="0" smtClean="0"/>
              <a:t>Επί </a:t>
            </a:r>
            <a:r>
              <a:rPr lang="el-GR" sz="1800" dirty="0"/>
              <a:t>του παρόντος, υπάρχουν πέντε δομικά στοιχεία: eDelivery, eInvoicing, eID, eSignature και eTranslation</a:t>
            </a:r>
            <a:r>
              <a:rPr lang="el-GR" sz="1800" dirty="0" smtClean="0"/>
              <a:t>.</a:t>
            </a:r>
            <a:endParaRPr lang="el-GR" sz="1800" dirty="0"/>
          </a:p>
        </p:txBody>
      </p:sp>
    </p:spTree>
    <p:extLst>
      <p:ext uri="{BB962C8B-B14F-4D97-AF65-F5344CB8AC3E}">
        <p14:creationId xmlns:p14="http://schemas.microsoft.com/office/powerpoint/2010/main" val="839544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a:xfrm>
            <a:off x="900112" y="406401"/>
            <a:ext cx="7056263" cy="636588"/>
          </a:xfrm>
        </p:spPr>
        <p:txBody>
          <a:bodyPr/>
          <a:lstStyle/>
          <a:p>
            <a:pPr marL="342900" indent="-342900" algn="ctr"/>
            <a:r>
              <a:rPr lang="en-US" sz="2800" dirty="0"/>
              <a:t>Semantic Interoperability Community (</a:t>
            </a:r>
            <a:r>
              <a:rPr lang="en-US" sz="2800" dirty="0" err="1" smtClean="0"/>
              <a:t>Semic</a:t>
            </a:r>
            <a:r>
              <a:rPr lang="en-US" sz="2800" dirty="0" smtClean="0"/>
              <a:t>)</a:t>
            </a:r>
          </a:p>
        </p:txBody>
      </p:sp>
      <p:sp>
        <p:nvSpPr>
          <p:cNvPr id="68612" name="Content Placeholder 1"/>
          <p:cNvSpPr>
            <a:spLocks noGrp="1"/>
          </p:cNvSpPr>
          <p:nvPr>
            <p:ph idx="1"/>
          </p:nvPr>
        </p:nvSpPr>
        <p:spPr>
          <a:xfrm>
            <a:off x="798513" y="1783878"/>
            <a:ext cx="7488237" cy="3589338"/>
          </a:xfrm>
        </p:spPr>
        <p:txBody>
          <a:bodyPr/>
          <a:lstStyle/>
          <a:p>
            <a:r>
              <a:rPr lang="en-US" dirty="0">
                <a:hlinkClick r:id="rId2"/>
              </a:rPr>
              <a:t>https://joinup.ec.europa.eu</a:t>
            </a:r>
            <a:r>
              <a:rPr lang="en-US" dirty="0" smtClean="0">
                <a:hlinkClick r:id="rId2"/>
              </a:rPr>
              <a:t>/</a:t>
            </a:r>
            <a:endParaRPr lang="en-US" dirty="0" smtClean="0"/>
          </a:p>
          <a:p>
            <a:r>
              <a:rPr lang="el-GR" dirty="0"/>
              <a:t>Στοχεύει στην κοινή </a:t>
            </a:r>
            <a:r>
              <a:rPr lang="el-GR" dirty="0" smtClean="0"/>
              <a:t>χρήση </a:t>
            </a:r>
            <a:r>
              <a:rPr lang="el-GR" dirty="0"/>
              <a:t>και επαναχρησιμοποίηση λύσεων διαλειτουργικότητας για τις δημόσιες διοικήσεις, τις επιχειρήσεις και τους </a:t>
            </a:r>
            <a:r>
              <a:rPr lang="el-GR" dirty="0" smtClean="0"/>
              <a:t>πολίτες</a:t>
            </a:r>
            <a:endParaRPr lang="el-GR" dirty="0"/>
          </a:p>
          <a:p>
            <a:r>
              <a:rPr lang="el-GR" dirty="0" smtClean="0"/>
              <a:t>Περιέχει</a:t>
            </a:r>
          </a:p>
          <a:p>
            <a:pPr lvl="1"/>
            <a:r>
              <a:rPr lang="el-GR" dirty="0"/>
              <a:t>88 Συλλογές </a:t>
            </a:r>
            <a:r>
              <a:rPr lang="el-GR" dirty="0" smtClean="0"/>
              <a:t>γύρω </a:t>
            </a:r>
            <a:r>
              <a:rPr lang="el-GR" dirty="0"/>
              <a:t>από τα θεματικά </a:t>
            </a:r>
            <a:r>
              <a:rPr lang="el-GR" dirty="0" smtClean="0"/>
              <a:t>πεδία</a:t>
            </a:r>
          </a:p>
          <a:p>
            <a:pPr marL="398462" lvl="1" indent="0">
              <a:buNone/>
            </a:pPr>
            <a:r>
              <a:rPr lang="el-GR" dirty="0" smtClean="0"/>
              <a:t>(</a:t>
            </a:r>
            <a:r>
              <a:rPr lang="en-US" dirty="0">
                <a:hlinkClick r:id="rId3"/>
              </a:rPr>
              <a:t>https://</a:t>
            </a:r>
            <a:r>
              <a:rPr lang="en-US" dirty="0" smtClean="0">
                <a:hlinkClick r:id="rId3"/>
              </a:rPr>
              <a:t>joinup.ec.europa.eu/collections</a:t>
            </a:r>
            <a:r>
              <a:rPr lang="el-GR" dirty="0" smtClean="0"/>
              <a:t>)</a:t>
            </a:r>
          </a:p>
          <a:p>
            <a:pPr marL="398462" lvl="1" indent="0">
              <a:buNone/>
            </a:pPr>
            <a:r>
              <a:rPr lang="el-GR" dirty="0"/>
              <a:t>	</a:t>
            </a:r>
            <a:r>
              <a:rPr lang="en-US" dirty="0" smtClean="0"/>
              <a:t>Semantic Interoperability</a:t>
            </a:r>
          </a:p>
          <a:p>
            <a:pPr marL="398462" lvl="1" indent="0">
              <a:buNone/>
            </a:pPr>
            <a:r>
              <a:rPr lang="en-US" dirty="0"/>
              <a:t>	https://joinup.ec.europa.eu/collection/semantic-interoperability-community-semic</a:t>
            </a:r>
            <a:endParaRPr lang="el-GR" dirty="0"/>
          </a:p>
          <a:p>
            <a:pPr lvl="1"/>
            <a:r>
              <a:rPr lang="el-GR" dirty="0"/>
              <a:t>2688 </a:t>
            </a:r>
            <a:r>
              <a:rPr lang="el-GR" dirty="0" smtClean="0"/>
              <a:t>Διαλειτουργικότητα </a:t>
            </a:r>
            <a:r>
              <a:rPr lang="el-GR" dirty="0"/>
              <a:t>λύσεις έτοιμες για </a:t>
            </a:r>
            <a:r>
              <a:rPr lang="el-GR" dirty="0" smtClean="0"/>
              <a:t>χρήση</a:t>
            </a:r>
          </a:p>
        </p:txBody>
      </p:sp>
      <p:pic>
        <p:nvPicPr>
          <p:cNvPr id="136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196752"/>
            <a:ext cx="828675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08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a:xfrm>
            <a:off x="900112" y="406401"/>
            <a:ext cx="7056263" cy="646336"/>
          </a:xfrm>
        </p:spPr>
        <p:txBody>
          <a:bodyPr/>
          <a:lstStyle/>
          <a:p>
            <a:pPr marL="342900" indent="-342900" algn="ctr"/>
            <a:r>
              <a:rPr lang="en-US" sz="2800" dirty="0"/>
              <a:t>Semantic Interoperability Community (</a:t>
            </a:r>
            <a:r>
              <a:rPr lang="en-US" sz="2800" dirty="0" err="1"/>
              <a:t>Semic</a:t>
            </a:r>
            <a:r>
              <a:rPr lang="en-US" sz="2800" dirty="0"/>
              <a:t>)</a:t>
            </a:r>
            <a:endParaRPr lang="en-US" sz="2800" dirty="0" smtClean="0"/>
          </a:p>
        </p:txBody>
      </p:sp>
      <p:sp>
        <p:nvSpPr>
          <p:cNvPr id="68612" name="Content Placeholder 1"/>
          <p:cNvSpPr>
            <a:spLocks noGrp="1"/>
          </p:cNvSpPr>
          <p:nvPr>
            <p:ph idx="1"/>
          </p:nvPr>
        </p:nvSpPr>
        <p:spPr>
          <a:xfrm>
            <a:off x="683569" y="980728"/>
            <a:ext cx="8280920" cy="4320480"/>
          </a:xfrm>
        </p:spPr>
        <p:txBody>
          <a:bodyPr/>
          <a:lstStyle/>
          <a:p>
            <a:pPr algn="just"/>
            <a:r>
              <a:rPr lang="en-US" sz="1800" dirty="0">
                <a:hlinkClick r:id="rId2"/>
              </a:rPr>
              <a:t>https://</a:t>
            </a:r>
            <a:r>
              <a:rPr lang="en-US" sz="1800" dirty="0" smtClean="0">
                <a:hlinkClick r:id="rId2"/>
              </a:rPr>
              <a:t>joinup.ec.europa.eu/rdf_entity/http_e_f_fdata_ceuropa_ceu_fw21_fbf8ff383_bbe51_b4d25_bba57_bf4fbb194be08/about</a:t>
            </a:r>
            <a:endParaRPr lang="el-GR" sz="1800" dirty="0" smtClean="0"/>
          </a:p>
          <a:p>
            <a:pPr algn="just"/>
            <a:r>
              <a:rPr lang="el-GR" sz="1800" dirty="0"/>
              <a:t>Η Κοινότητα Σημασιολογικής Διαλειτουργικότητας (SEMIC) είναι μια πρωτοβουλία της Ευρωπαϊκής Επιτροπής που στοχεύει στη βελτίωση της σημασιολογικής διαλειτουργικότητας των διασυνδεδεμένων συστημάτων ηλεκτρονικής διακυβέρνησης. Χρηματοδοτείται στο πλαίσιο της δράσης για την προώθηση της σημασιολογικής διαλειτουργικότητας μεταξύ των κρατών μελών της Ευρωπαϊκής Ένωσης σχετικά με το πρόγραμμα "Λύσεις διαλειτουργικότητας για τις ευρωπαϊκές δημόσιες διοικήσεις" (ISA 2).</a:t>
            </a:r>
          </a:p>
          <a:p>
            <a:pPr algn="just"/>
            <a:r>
              <a:rPr lang="el-GR" sz="1800" dirty="0" smtClean="0"/>
              <a:t>Η </a:t>
            </a:r>
            <a:r>
              <a:rPr lang="el-GR" sz="1800" dirty="0"/>
              <a:t>σημασιολογική διαλειτουργικότητα αναφέρεται στη διατήρηση της σημασίας στην ανταλλαγή ηλεκτρονικών πληροφοριών (βλ. </a:t>
            </a:r>
            <a:r>
              <a:rPr lang="en-US" sz="1800" dirty="0" smtClean="0"/>
              <a:t>EIF)</a:t>
            </a:r>
            <a:r>
              <a:rPr lang="el-GR" sz="1800" dirty="0" smtClean="0"/>
              <a:t>. </a:t>
            </a:r>
          </a:p>
          <a:p>
            <a:pPr algn="just"/>
            <a:r>
              <a:rPr lang="el-GR" sz="1800" dirty="0" smtClean="0"/>
              <a:t>Σημαίνει </a:t>
            </a:r>
            <a:r>
              <a:rPr lang="el-GR" sz="1800" dirty="0"/>
              <a:t>ότι, στο πλαίσιο μιας ανταλλαγής πληροφοριών, ο παραλήπτης και ο αποστολέας των πληροφοριών μπορούν να το καταλάβουν και να την ερμηνεύσουν με τον ίδιο τρόπο. </a:t>
            </a:r>
            <a:endParaRPr lang="en-US" sz="1800" dirty="0" smtClean="0"/>
          </a:p>
          <a:p>
            <a:pPr algn="just"/>
            <a:r>
              <a:rPr lang="el-GR" sz="1800" dirty="0" smtClean="0"/>
              <a:t>Η </a:t>
            </a:r>
            <a:r>
              <a:rPr lang="el-GR" sz="1800" dirty="0"/>
              <a:t>έλλειψη σημασιολογικής διαλειτουργικότητας μεταξύ των ευρωπαϊκών συστημάτων ηλεκτρονικής διακυβέρνησης αποτελεί ένα από τα σημαντικότερα εμπόδια στην παροχή διασυνοριακών και διατομεακών ψηφιακών δημόσιων υπηρεσιών</a:t>
            </a:r>
            <a:r>
              <a:rPr lang="el-GR" sz="1800" dirty="0" smtClean="0"/>
              <a:t>.</a:t>
            </a:r>
          </a:p>
        </p:txBody>
      </p:sp>
    </p:spTree>
    <p:extLst>
      <p:ext uri="{BB962C8B-B14F-4D97-AF65-F5344CB8AC3E}">
        <p14:creationId xmlns:p14="http://schemas.microsoft.com/office/powerpoint/2010/main" val="1729035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Τίτλος 1"/>
          <p:cNvSpPr>
            <a:spLocks noGrp="1"/>
          </p:cNvSpPr>
          <p:nvPr>
            <p:ph type="title"/>
          </p:nvPr>
        </p:nvSpPr>
        <p:spPr>
          <a:xfrm>
            <a:off x="900112" y="188641"/>
            <a:ext cx="7056263" cy="936104"/>
          </a:xfrm>
        </p:spPr>
        <p:txBody>
          <a:bodyPr/>
          <a:lstStyle/>
          <a:p>
            <a:pPr marL="342900" indent="-342900" algn="ctr"/>
            <a:r>
              <a:rPr lang="en-US" sz="2800" dirty="0"/>
              <a:t>Semantic Interoperability Community (</a:t>
            </a:r>
            <a:r>
              <a:rPr lang="en-US" sz="2800" dirty="0" err="1"/>
              <a:t>Semic</a:t>
            </a:r>
            <a:r>
              <a:rPr lang="en-US" sz="2800" dirty="0"/>
              <a:t>)</a:t>
            </a:r>
            <a:endParaRPr lang="en-US" sz="2800" dirty="0" smtClean="0"/>
          </a:p>
        </p:txBody>
      </p:sp>
      <p:sp>
        <p:nvSpPr>
          <p:cNvPr id="68612" name="Content Placeholder 1"/>
          <p:cNvSpPr>
            <a:spLocks noGrp="1"/>
          </p:cNvSpPr>
          <p:nvPr>
            <p:ph idx="1"/>
          </p:nvPr>
        </p:nvSpPr>
        <p:spPr>
          <a:xfrm>
            <a:off x="798513" y="1052736"/>
            <a:ext cx="7733927" cy="4320480"/>
          </a:xfrm>
        </p:spPr>
        <p:txBody>
          <a:bodyPr/>
          <a:lstStyle/>
          <a:p>
            <a:r>
              <a:rPr lang="el-GR" sz="1800" dirty="0" smtClean="0"/>
              <a:t>Η </a:t>
            </a:r>
            <a:r>
              <a:rPr lang="el-GR" sz="1800" dirty="0"/>
              <a:t>σημασιολογική διαλειτουργικότητα μειώνει τη δημιουργία κοινών συμφωνιών για τη σημασία διαφορετικών οντοτήτων, π.χ. βασικά δεδομένα σχετικά με πρόσωπα, επιχειρήσεις ή διευθύνσεις, που ανταλλάσσονται στο πλαίσιο διασυνοριακών ανταλλαγών πληροφοριών και / ή διατομεακών ανταλλαγών πληροφοριών.</a:t>
            </a:r>
          </a:p>
          <a:p>
            <a:r>
              <a:rPr lang="el-GR" sz="1800" dirty="0" smtClean="0"/>
              <a:t>Η </a:t>
            </a:r>
            <a:r>
              <a:rPr lang="el-GR" sz="1800" dirty="0"/>
              <a:t>SEMIC επικεντρώνεται </a:t>
            </a:r>
            <a:r>
              <a:rPr lang="el-GR" sz="1800" dirty="0" smtClean="0"/>
              <a:t>στην </a:t>
            </a:r>
            <a:r>
              <a:rPr lang="el-GR" sz="1800" dirty="0"/>
              <a:t>α</a:t>
            </a:r>
            <a:r>
              <a:rPr lang="el-GR" sz="1800" dirty="0" smtClean="0"/>
              <a:t>νάπτυξη </a:t>
            </a:r>
            <a:r>
              <a:rPr lang="el-GR" sz="1800" dirty="0"/>
              <a:t>και προώθηση των βασικών </a:t>
            </a:r>
            <a:r>
              <a:rPr lang="el-GR" sz="1800" dirty="0" smtClean="0"/>
              <a:t>λεξιλογίων</a:t>
            </a:r>
            <a:r>
              <a:rPr lang="en-US" sz="1800" dirty="0" smtClean="0"/>
              <a:t>. </a:t>
            </a:r>
            <a:endParaRPr lang="el-GR" sz="1800" dirty="0"/>
          </a:p>
          <a:p>
            <a:r>
              <a:rPr lang="el-GR" sz="1800" dirty="0" smtClean="0"/>
              <a:t>Τα </a:t>
            </a:r>
            <a:r>
              <a:rPr lang="el-GR" sz="1800" dirty="0"/>
              <a:t>βασικά λεξιλόγια ηλεκτρονικής διακυβέρνησης είναι απλοποιημένα, επαναχρησιμοποιήσιμα και επεκτάσιμα μοντέλα δεδομένων τα οποία αποτυπώνουν τα θεμελιώδη χαρακτηριστικά μιας οντότητας, όπως ένα άτομο, μια επιχείρηση, μια τοποθεσία ή μια δημόσια υπηρεσία, με ουδέτερο τρόπο. </a:t>
            </a:r>
            <a:endParaRPr lang="el-GR" sz="1800" dirty="0" smtClean="0"/>
          </a:p>
          <a:p>
            <a:r>
              <a:rPr lang="el-GR" sz="1800" dirty="0" smtClean="0"/>
              <a:t>Μπορούν </a:t>
            </a:r>
            <a:r>
              <a:rPr lang="el-GR" sz="1800" dirty="0"/>
              <a:t>να χρησιμοποιηθούν από τις δημόσιες διοικήσεις για την επίτευξη ενός ελάχιστου επιπέδου σημασιολογικής διαλειτουργικότητας για συστήματα ηλεκτρονικής διακυβέρνησης.</a:t>
            </a:r>
          </a:p>
          <a:p>
            <a:endParaRPr lang="el-GR" dirty="0" smtClean="0"/>
          </a:p>
        </p:txBody>
      </p:sp>
    </p:spTree>
    <p:extLst>
      <p:ext uri="{BB962C8B-B14F-4D97-AF65-F5344CB8AC3E}">
        <p14:creationId xmlns:p14="http://schemas.microsoft.com/office/powerpoint/2010/main" val="90609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altLang="el-GR" b="1" dirty="0" smtClean="0"/>
              <a:t>Core Public Service Vocabularies</a:t>
            </a:r>
            <a:endParaRPr lang="el-GR" altLang="el-GR" b="1" dirty="0" smtClean="0"/>
          </a:p>
        </p:txBody>
      </p:sp>
      <p:sp>
        <p:nvSpPr>
          <p:cNvPr id="29699" name="Rectangle 3"/>
          <p:cNvSpPr>
            <a:spLocks noGrp="1" noChangeArrowheads="1"/>
          </p:cNvSpPr>
          <p:nvPr>
            <p:ph idx="1"/>
          </p:nvPr>
        </p:nvSpPr>
        <p:spPr>
          <a:xfrm>
            <a:off x="798513" y="908720"/>
            <a:ext cx="7488237" cy="4022725"/>
          </a:xfrm>
        </p:spPr>
        <p:txBody>
          <a:bodyPr/>
          <a:lstStyle/>
          <a:p>
            <a:pPr eaLnBrk="1" hangingPunct="1">
              <a:lnSpc>
                <a:spcPct val="90000"/>
              </a:lnSpc>
            </a:pPr>
            <a:endParaRPr lang="en-US" altLang="el-GR" dirty="0" smtClean="0"/>
          </a:p>
          <a:p>
            <a:pPr eaLnBrk="1" hangingPunct="1">
              <a:lnSpc>
                <a:spcPct val="90000"/>
              </a:lnSpc>
            </a:pPr>
            <a:r>
              <a:rPr lang="en-US" altLang="el-GR" sz="1800" dirty="0" smtClean="0">
                <a:hlinkClick r:id="rId2"/>
              </a:rPr>
              <a:t>https</a:t>
            </a:r>
            <a:r>
              <a:rPr lang="en-US" altLang="el-GR" sz="1800" dirty="0">
                <a:hlinkClick r:id="rId2"/>
              </a:rPr>
              <a:t>://</a:t>
            </a:r>
            <a:r>
              <a:rPr lang="en-US" altLang="el-GR" sz="1800" dirty="0" smtClean="0">
                <a:hlinkClick r:id="rId2"/>
              </a:rPr>
              <a:t>joinup.ec.europa.eu/rdf_entity/http_e_f_fdata_ceuropa_ceu_fw21_f26fe5e8d_b9b68_b45a3_b93c7_b93b6bb72c53a/about</a:t>
            </a:r>
            <a:endParaRPr lang="en-US" altLang="el-GR" sz="1800" dirty="0" smtClean="0"/>
          </a:p>
          <a:p>
            <a:pPr eaLnBrk="1" hangingPunct="1">
              <a:lnSpc>
                <a:spcPct val="90000"/>
              </a:lnSpc>
            </a:pPr>
            <a:endParaRPr lang="en-US" altLang="el-GR" sz="1800" dirty="0"/>
          </a:p>
          <a:p>
            <a:pPr eaLnBrk="1" hangingPunct="1">
              <a:lnSpc>
                <a:spcPct val="90000"/>
              </a:lnSpc>
            </a:pPr>
            <a:r>
              <a:rPr lang="en-US" altLang="el-GR" sz="1800" dirty="0" smtClean="0"/>
              <a:t>T</a:t>
            </a:r>
            <a:r>
              <a:rPr lang="el-GR" altLang="el-GR" sz="1800" dirty="0" smtClean="0"/>
              <a:t>ο </a:t>
            </a:r>
            <a:r>
              <a:rPr lang="el-GR" altLang="el-GR" sz="1800" dirty="0"/>
              <a:t>βασικό λεξιλόγιο δημόσιας υπηρεσίας είναι ένα απλοποιημένο, επαναχρησιμοποιήσιμο και επεκτάσιμο μοντέλο δεδομένων που συλλαμβάνει τα θεμελιώδη χαρακτηριστικά μιας υπηρεσίας που προσφέρεται από τη δημόσια </a:t>
            </a:r>
            <a:r>
              <a:rPr lang="el-GR" altLang="el-GR" sz="1800" dirty="0" smtClean="0"/>
              <a:t>διοίκηση.</a:t>
            </a:r>
            <a:endParaRPr lang="en-US" altLang="el-GR" sz="1800" dirty="0" smtClean="0"/>
          </a:p>
          <a:p>
            <a:pPr marL="0" indent="0" eaLnBrk="1" hangingPunct="1">
              <a:lnSpc>
                <a:spcPct val="90000"/>
              </a:lnSpc>
              <a:buNone/>
            </a:pPr>
            <a:endParaRPr lang="el-GR" altLang="el-GR" sz="2200" b="1" dirty="0" smtClean="0"/>
          </a:p>
        </p:txBody>
      </p:sp>
    </p:spTree>
    <p:extLst>
      <p:ext uri="{BB962C8B-B14F-4D97-AF65-F5344CB8AC3E}">
        <p14:creationId xmlns:p14="http://schemas.microsoft.com/office/powerpoint/2010/main" val="327459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eaLnBrk="1" hangingPunct="1"/>
            <a:r>
              <a:rPr lang="en-US" altLang="el-GR" b="1" dirty="0"/>
              <a:t>Core </a:t>
            </a:r>
            <a:r>
              <a:rPr lang="en-US" altLang="el-GR" b="1" dirty="0" smtClean="0"/>
              <a:t>Public Service Vocabularies</a:t>
            </a:r>
            <a:endParaRPr lang="el-GR" altLang="el-GR" b="1" dirty="0" smtClean="0"/>
          </a:p>
        </p:txBody>
      </p:sp>
      <p:sp>
        <p:nvSpPr>
          <p:cNvPr id="29699" name="Rectangle 3"/>
          <p:cNvSpPr>
            <a:spLocks noGrp="1" noChangeArrowheads="1"/>
          </p:cNvSpPr>
          <p:nvPr>
            <p:ph idx="1"/>
          </p:nvPr>
        </p:nvSpPr>
        <p:spPr>
          <a:xfrm>
            <a:off x="798513" y="1268760"/>
            <a:ext cx="7733927" cy="4022725"/>
          </a:xfrm>
        </p:spPr>
        <p:txBody>
          <a:bodyPr/>
          <a:lstStyle/>
          <a:p>
            <a:pPr algn="just" eaLnBrk="1" hangingPunct="1">
              <a:lnSpc>
                <a:spcPct val="90000"/>
              </a:lnSpc>
            </a:pPr>
            <a:r>
              <a:rPr lang="el-GR" altLang="el-GR" sz="1800" dirty="0"/>
              <a:t>Επί του παρόντος είναι αδύνατο ή πολύ δύσκολο:</a:t>
            </a:r>
          </a:p>
          <a:p>
            <a:pPr lvl="1" algn="just" eaLnBrk="1" hangingPunct="1">
              <a:lnSpc>
                <a:spcPct val="90000"/>
              </a:lnSpc>
            </a:pPr>
            <a:r>
              <a:rPr lang="el-GR" altLang="el-GR" dirty="0" smtClean="0"/>
              <a:t>Αναζήτηση </a:t>
            </a:r>
            <a:r>
              <a:rPr lang="el-GR" altLang="el-GR" dirty="0"/>
              <a:t>σε διάφορες πύλες ηλεκτρονικής διακυβέρνησης για δημόσιες υπηρεσίες που σχετίζονται ή ενδέχεται να αντιμετωπίσουν την ίδια ανάγκη.</a:t>
            </a:r>
          </a:p>
          <a:p>
            <a:pPr lvl="1" algn="just" eaLnBrk="1" hangingPunct="1">
              <a:lnSpc>
                <a:spcPct val="90000"/>
              </a:lnSpc>
            </a:pPr>
            <a:r>
              <a:rPr lang="el-GR" altLang="el-GR" dirty="0" smtClean="0"/>
              <a:t>Εύρεση των σωστών πληροφορίων </a:t>
            </a:r>
            <a:r>
              <a:rPr lang="el-GR" altLang="el-GR" dirty="0"/>
              <a:t>σχετικά με μια συγκεκριμένη δημόσια υπηρεσία, ειδικά σε ένα διασυνοριακό περιβάλλον με διαφορετικές κυβερνητικές δομές και διαφορετικά μοντέλα δημόσιας υπηρεσίας.</a:t>
            </a:r>
          </a:p>
          <a:p>
            <a:pPr lvl="1" algn="just" eaLnBrk="1" hangingPunct="1">
              <a:lnSpc>
                <a:spcPct val="90000"/>
              </a:lnSpc>
            </a:pPr>
            <a:r>
              <a:rPr lang="el-GR" altLang="el-GR" dirty="0"/>
              <a:t>Εύρεση </a:t>
            </a:r>
            <a:r>
              <a:rPr lang="el-GR" altLang="el-GR" dirty="0" smtClean="0"/>
              <a:t>συγκεντρωτικών πληροφορίων </a:t>
            </a:r>
            <a:r>
              <a:rPr lang="el-GR" altLang="el-GR" dirty="0"/>
              <a:t>από διάφορα εθνικά, περιφερειακά και τοπικά συστήματα ηλεκτρονικής διακυβέρνησης ή συνδυασμός υφιστάμενων υπηρεσιών για τη δημιουργία νέων.</a:t>
            </a:r>
          </a:p>
          <a:p>
            <a:pPr lvl="1" algn="just" eaLnBrk="1" hangingPunct="1">
              <a:lnSpc>
                <a:spcPct val="90000"/>
              </a:lnSpc>
            </a:pPr>
            <a:r>
              <a:rPr lang="el-GR" altLang="el-GR" dirty="0" smtClean="0"/>
              <a:t>Δημιουργία περιγραφών </a:t>
            </a:r>
            <a:r>
              <a:rPr lang="el-GR" altLang="el-GR" dirty="0"/>
              <a:t>δημόσιων υπηρεσιών αναγνώσιμες από μηχάνημα, οι οποίες θα είναι επαναχρησιμοποιήσιμες (ακολουθώντας το υπόδειγμα Open Government Linked Data) και θα επέτρεπαν λειτουργίες όπως η αυτοματοποιημένη ανακάλυψη και σύνθεση των υπηρεσιών</a:t>
            </a:r>
            <a:r>
              <a:rPr lang="el-GR" altLang="el-GR" dirty="0" smtClean="0"/>
              <a:t>.</a:t>
            </a:r>
            <a:endParaRPr lang="el-GR" altLang="el-GR" dirty="0"/>
          </a:p>
        </p:txBody>
      </p:sp>
    </p:spTree>
    <p:extLst>
      <p:ext uri="{BB962C8B-B14F-4D97-AF65-F5344CB8AC3E}">
        <p14:creationId xmlns:p14="http://schemas.microsoft.com/office/powerpoint/2010/main" val="3489365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Παρουσίαση εκπαίδευσης προσωπικού">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Κομμάτι">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D1_2_v0.1</Template>
  <TotalTime>7777</TotalTime>
  <Words>1264</Words>
  <Application>Microsoft Office PowerPoint</Application>
  <PresentationFormat>Προβολή στην οθόνη (4:3)</PresentationFormat>
  <Paragraphs>114</Paragraphs>
  <Slides>34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34</vt:i4>
      </vt:variant>
    </vt:vector>
  </HeadingPairs>
  <TitlesOfParts>
    <vt:vector size="43" baseType="lpstr">
      <vt:lpstr>Arial</vt:lpstr>
      <vt:lpstr>Century Gothic</vt:lpstr>
      <vt:lpstr>Franklin Gothic Book</vt:lpstr>
      <vt:lpstr>Tahoma</vt:lpstr>
      <vt:lpstr>Times New Roman</vt:lpstr>
      <vt:lpstr>Wingdings</vt:lpstr>
      <vt:lpstr>Wingdings 3</vt:lpstr>
      <vt:lpstr>Παρουσίαση εκπαίδευσης προσωπικού</vt:lpstr>
      <vt:lpstr>Κομμάτι</vt:lpstr>
      <vt:lpstr>Έναρξη Ενότητας 13</vt:lpstr>
      <vt:lpstr>Βέλτιστες πρακτικές διαλειτουργικότητας δημοσίων υπηρεσιών –  JoinUp Building blogs</vt:lpstr>
      <vt:lpstr>CEF Building blogs</vt:lpstr>
      <vt:lpstr>CEF Building blogs</vt:lpstr>
      <vt:lpstr>Semantic Interoperability Community (Semic)</vt:lpstr>
      <vt:lpstr>Semantic Interoperability Community (Semic)</vt:lpstr>
      <vt:lpstr>Semantic Interoperability Community (Semic)</vt:lpstr>
      <vt:lpstr>Core Public Service Vocabularies</vt:lpstr>
      <vt:lpstr>Core Public Service Vocabularies</vt:lpstr>
      <vt:lpstr>Core Public Service Vocabularies</vt:lpstr>
      <vt:lpstr>Core Public Service Vocabularies</vt:lpstr>
      <vt:lpstr>EuroVoc  http://eurovoc.europa.eu/</vt:lpstr>
      <vt:lpstr>EuroVoc </vt:lpstr>
      <vt:lpstr>Πύλη η-δικαιοσύνης E-justice Portal</vt:lpstr>
      <vt:lpstr>Πύλη η-δικαιοσύνης (E-justice portal)</vt:lpstr>
      <vt:lpstr>Πύλη η-δικαιοσύνης (E-justice portal)</vt:lpstr>
      <vt:lpstr>Πύλη η-δικαιοσύνης (E-justice portal)</vt:lpstr>
      <vt:lpstr>Πύλη η-δικαιοσύνης (E-justice portal)</vt:lpstr>
      <vt:lpstr>Πύλη η-δικαιοσύνης (E-justice portal)</vt:lpstr>
      <vt:lpstr>Πύλη η-δικαιοσύνης (E-justice portal)</vt:lpstr>
      <vt:lpstr>Πύλη E-justice  </vt:lpstr>
      <vt:lpstr>Πύλη E-justice   </vt:lpstr>
      <vt:lpstr>Πύλη E-justice   </vt:lpstr>
      <vt:lpstr>Πύλη E-justice</vt:lpstr>
      <vt:lpstr>EUR-Lex</vt:lpstr>
      <vt:lpstr>EUR-Lex </vt:lpstr>
      <vt:lpstr>Νομικά έγγραφα και νομοθεσία χρησιμοποιώντας το Eurovoc στα κράτη μέλη</vt:lpstr>
      <vt:lpstr>Χρήση εργαλείων ανάλυσης λίστας κατάστασης υπηρεσιών εμπιστοσύνης -   EU Trust Service status List (TSL) Analysis Tool   EU Trust List</vt:lpstr>
      <vt:lpstr>European Open Data Portal Tool     </vt:lpstr>
      <vt:lpstr>Παρουσίαση του PowerPoint</vt:lpstr>
      <vt:lpstr>Χρηματοδότηση</vt:lpstr>
      <vt:lpstr>Παρουσίαση του PowerPoint</vt:lpstr>
      <vt:lpstr>Σημείωμα Ιστορικού Εκδόσεων Έργου</vt:lpstr>
      <vt:lpstr>Σημείωμα Αδειοδότησης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ddddd</dc:title>
  <dc:creator>AGGELOS</dc:creator>
  <cp:lastModifiedBy>Αγγελος Καρβουνης</cp:lastModifiedBy>
  <cp:revision>1341</cp:revision>
  <dcterms:created xsi:type="dcterms:W3CDTF">2002-11-27T07:39:06Z</dcterms:created>
  <dcterms:modified xsi:type="dcterms:W3CDTF">2018-06-13T06:30:07Z</dcterms:modified>
</cp:coreProperties>
</file>