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54" r:id="rId2"/>
    <p:sldId id="357" r:id="rId3"/>
    <p:sldId id="440" r:id="rId4"/>
    <p:sldId id="356" r:id="rId5"/>
    <p:sldId id="280" r:id="rId6"/>
    <p:sldId id="358" r:id="rId7"/>
    <p:sldId id="359" r:id="rId8"/>
    <p:sldId id="439" r:id="rId9"/>
    <p:sldId id="394" r:id="rId10"/>
    <p:sldId id="284" r:id="rId11"/>
    <p:sldId id="331" r:id="rId12"/>
    <p:sldId id="362" r:id="rId13"/>
    <p:sldId id="395" r:id="rId14"/>
    <p:sldId id="363" r:id="rId15"/>
    <p:sldId id="365" r:id="rId16"/>
    <p:sldId id="290" r:id="rId17"/>
    <p:sldId id="296" r:id="rId18"/>
    <p:sldId id="297" r:id="rId19"/>
    <p:sldId id="397" r:id="rId20"/>
    <p:sldId id="396" r:id="rId21"/>
    <p:sldId id="298" r:id="rId22"/>
    <p:sldId id="444" r:id="rId23"/>
    <p:sldId id="445" r:id="rId24"/>
    <p:sldId id="446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02394-EA40-4711-97F7-402C7AA6FF80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455A8-29FC-42AE-AC7A-FE94A1A40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63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ym typeface="Calibri"/>
              </a:rPr>
              <a:t>Φάκελος Προορισμού</a:t>
            </a:r>
            <a:r>
              <a:rPr lang="en-US" dirty="0">
                <a:sym typeface="Calibri"/>
              </a:rPr>
              <a:t>: T</a:t>
            </a:r>
            <a:r>
              <a:rPr lang="el-GR" dirty="0">
                <a:sym typeface="Calibri"/>
              </a:rPr>
              <a:t>ο όνομα του φακέλου στο οποίο θα προστεθεί το συνημμένο.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6E294-94AD-3F4D-AC11-DAF89424A7FF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67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093BA-7C3D-A248-ABC3-C2F22C652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5B8F-0915-6E42-A54A-49F41ECAB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8256"/>
            <a:ext cx="9144000" cy="80148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07" y="94796"/>
            <a:ext cx="15113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7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57D2-D725-2F46-BC9D-C9D2906A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F64D1-961B-7644-86BC-3B729DB27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BEC98-1228-7148-A626-446666E30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ACA9-50E3-B14D-AE82-F3D34B70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6B95-B43B-B449-8F06-4BA500C83268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1C8B1-A71B-EB47-97DA-E59D09C5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FAD04-9FD6-1A4B-B5F8-2AB6E692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134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E18E-05F7-4C44-9AD7-C4320E23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4F5AE-FAF9-514E-8B13-6488210D2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3939-8AEB-6547-9E85-4DC110BC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EF32-83A9-0345-8628-8E902239213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26CF-B5AE-1244-94AB-8719AD05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2441-F932-554C-8BC2-AB7C6173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673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BABC5-AEFB-9143-8B11-F57CED13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F5A97-8330-D240-8A5C-748BA3F7D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1CCC-FE22-8442-82FB-D7FD9D0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E64-336B-6844-BF2C-6EC8EBE4389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991E-1704-3348-9F30-365B5AE0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1EF5-4B73-E749-B892-3ACA5392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6708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Τίτλος και περιεχόμενο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07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83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25625"/>
            <a:ext cx="10710862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072515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F89C-9AB7-054C-BE03-7E933BC7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240B2-584B-F24D-87D7-F66B58A0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6D7B-E555-DD47-B690-58D99FA6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DEEA-5658-084D-B05F-2064A18904D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E4EF-4669-3943-9526-60D00DE5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56864-FD47-9A47-B5A9-4108C7AC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091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CA34-DFAC-2742-B21B-FC8FD550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9405939" cy="64633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6EFF-54FA-7544-837F-CAC0C0E0D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825625"/>
            <a:ext cx="11307553" cy="435133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F1542-22EC-6145-8AC2-8BD2A6CA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1086" y="1065322"/>
            <a:ext cx="8834439" cy="5674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63805-0B33-A748-83B3-1C1D102FF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CA2D68-39DD-894D-8B49-C6D879DD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83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D51E-E542-424F-A970-01B35559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6E6FD-3913-234E-BB90-0CAE5732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F4157-4AC0-AB42-ABA1-7C049593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966ED-4992-E346-BBD5-18FFE59EF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AAEB-D7A9-6E45-BF86-7325B774F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B5D22-2F9B-D74A-87C4-C193D364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BB02-575F-2A4C-B5EF-573C73E99F3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24ADA-CC5A-194A-9D69-AEDD41C4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725F7-0FCA-C74F-92BC-A2EEC921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92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0EE4-7403-BB4E-A3BD-A3C5CD5D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A640E-8032-0243-83B0-7DE2171B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8033-AEEE-E946-A8D6-702D9CC9A45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B49E4-1AEF-094F-91F0-BAD426C7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0AB3B-65E1-D947-937A-5524B034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861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4BCE7-88F9-404E-9C58-EFBF791E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B39-6A29-A541-9FC5-76448ACCBE80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51FF8-7056-F943-82BB-004BEC12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8156E-2016-8145-8FA1-4EEBDA00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93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6F45-4D89-C646-8140-08E7A835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72A5-FCB4-4F4A-B219-9DED2286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D72EC-116C-0E45-A614-BC96C43F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6FA30-1597-DE43-8F34-A4CDE8F8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05BE-0C68-3742-84C0-2C8AF936764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CE9C-FB5C-4144-B2C1-F65BAA18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7CF80-B63A-7044-9930-9349CF22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192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727BD-EA72-E84A-8D9E-75B4E547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71B94-9191-8B4F-9E9E-679F385FC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1C4E-5776-FA4A-9946-F4D4966D4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AA6D-83EF-0D43-8050-B17CA1CDB87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C5D1-69BC-A343-B035-F24B47CB2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3A1-5E49-064E-A824-1123F4E7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08011" y="230188"/>
            <a:ext cx="1122477" cy="504643"/>
          </a:xfrm>
          <a:prstGeom prst="rect">
            <a:avLst/>
          </a:prstGeom>
        </p:spPr>
      </p:pic>
      <p:pic>
        <p:nvPicPr>
          <p:cNvPr id="8" name="Εικόνα 9">
            <a:extLst>
              <a:ext uri="{FF2B5EF4-FFF2-40B4-BE49-F238E27FC236}">
                <a16:creationId xmlns:a16="http://schemas.microsoft.com/office/drawing/2014/main" id="{0ABF1601-6B03-4240-8885-91D417246C8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44" y="9654"/>
            <a:ext cx="899856" cy="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0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2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202523" y="4916225"/>
            <a:ext cx="9008277" cy="1543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δημιουργία ενός εγγράφου μπορεί να επιτευχθεί είτε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«Γραμμή Εργαλείων»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το εικονίδιο                           ή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«Μενού Λειτουργιών»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τα εξερχόμενα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στην συνέχεια συνεχεία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πατώντας στο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988304" y="1452115"/>
            <a:ext cx="222632" cy="32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5605983" y="1400743"/>
            <a:ext cx="240932" cy="373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7283086" y="1410993"/>
            <a:ext cx="240932" cy="373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10460072" y="1360312"/>
            <a:ext cx="755316" cy="41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Ομάδα 33"/>
          <p:cNvGrpSpPr/>
          <p:nvPr/>
        </p:nvGrpSpPr>
        <p:grpSpPr>
          <a:xfrm>
            <a:off x="1415883" y="1616708"/>
            <a:ext cx="9408327" cy="3006094"/>
            <a:chOff x="1202523" y="1332228"/>
            <a:chExt cx="9408327" cy="3006094"/>
          </a:xfrm>
        </p:grpSpPr>
        <p:grpSp>
          <p:nvGrpSpPr>
            <p:cNvPr id="40" name="Ομάδα 39"/>
            <p:cNvGrpSpPr/>
            <p:nvPr/>
          </p:nvGrpSpPr>
          <p:grpSpPr>
            <a:xfrm>
              <a:off x="1202523" y="1332228"/>
              <a:ext cx="9408327" cy="3006094"/>
              <a:chOff x="1202523" y="1332228"/>
              <a:chExt cx="9408327" cy="3006094"/>
            </a:xfrm>
          </p:grpSpPr>
          <p:grpSp>
            <p:nvGrpSpPr>
              <p:cNvPr id="47" name="Ομάδα 46"/>
              <p:cNvGrpSpPr/>
              <p:nvPr/>
            </p:nvGrpSpPr>
            <p:grpSpPr>
              <a:xfrm>
                <a:off x="1202523" y="1452307"/>
                <a:ext cx="9408327" cy="2886015"/>
                <a:chOff x="1202523" y="1452307"/>
                <a:chExt cx="9408327" cy="2886015"/>
              </a:xfrm>
            </p:grpSpPr>
            <p:pic>
              <p:nvPicPr>
                <p:cNvPr id="49" name="Εικόνα 4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11386" r="28670" b="51456"/>
                <a:stretch/>
              </p:blipFill>
              <p:spPr>
                <a:xfrm>
                  <a:off x="1202523" y="1452307"/>
                  <a:ext cx="9408327" cy="2886014"/>
                </a:xfrm>
                <a:prstGeom prst="rect">
                  <a:avLst/>
                </a:prstGeom>
              </p:spPr>
            </p:pic>
            <p:sp>
              <p:nvSpPr>
                <p:cNvPr id="50" name="Ορθογώνιο 49"/>
                <p:cNvSpPr/>
                <p:nvPr/>
              </p:nvSpPr>
              <p:spPr>
                <a:xfrm>
                  <a:off x="2667000" y="3675156"/>
                  <a:ext cx="2453640" cy="6631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Ορθογώνιο 50"/>
                <p:cNvSpPr/>
                <p:nvPr/>
              </p:nvSpPr>
              <p:spPr>
                <a:xfrm>
                  <a:off x="5334000" y="3675155"/>
                  <a:ext cx="2453640" cy="2921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Ορθογώνιο 51"/>
                <p:cNvSpPr/>
                <p:nvPr/>
              </p:nvSpPr>
              <p:spPr>
                <a:xfrm>
                  <a:off x="8153399" y="3647590"/>
                  <a:ext cx="2165779" cy="690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Ορθογώνιο 47"/>
              <p:cNvSpPr/>
              <p:nvPr/>
            </p:nvSpPr>
            <p:spPr>
              <a:xfrm>
                <a:off x="3581400" y="1332228"/>
                <a:ext cx="2453640" cy="663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Ορθογώνιο 40"/>
            <p:cNvSpPr/>
            <p:nvPr/>
          </p:nvSpPr>
          <p:spPr>
            <a:xfrm flipV="1">
              <a:off x="4863011" y="2208094"/>
              <a:ext cx="237309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 flipV="1">
              <a:off x="6017626" y="2198025"/>
              <a:ext cx="229212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Ορθογώνιο 42"/>
            <p:cNvSpPr/>
            <p:nvPr/>
          </p:nvSpPr>
          <p:spPr>
            <a:xfrm flipV="1">
              <a:off x="7199200" y="2198025"/>
              <a:ext cx="229212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Ορθογώνιο 43"/>
            <p:cNvSpPr/>
            <p:nvPr/>
          </p:nvSpPr>
          <p:spPr>
            <a:xfrm flipV="1">
              <a:off x="9563577" y="2198025"/>
              <a:ext cx="457196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Ορθογώνιο 44"/>
            <p:cNvSpPr/>
            <p:nvPr/>
          </p:nvSpPr>
          <p:spPr>
            <a:xfrm flipV="1">
              <a:off x="8543112" y="1732624"/>
              <a:ext cx="30479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Ορθογώνιο 45"/>
            <p:cNvSpPr/>
            <p:nvPr/>
          </p:nvSpPr>
          <p:spPr>
            <a:xfrm flipV="1">
              <a:off x="8270228" y="1678383"/>
              <a:ext cx="30479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263229" y="2540991"/>
            <a:ext cx="936476" cy="7053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Εικόνα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22121" r="77041" b="69638"/>
          <a:stretch/>
        </p:blipFill>
        <p:spPr>
          <a:xfrm>
            <a:off x="3281680" y="2570480"/>
            <a:ext cx="873760" cy="640080"/>
          </a:xfrm>
          <a:prstGeom prst="rect">
            <a:avLst/>
          </a:prstGeom>
        </p:spPr>
      </p:pic>
      <p:pic>
        <p:nvPicPr>
          <p:cNvPr id="71" name="Εικόνα 7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28822" r="65312" b="66932"/>
          <a:stretch/>
        </p:blipFill>
        <p:spPr>
          <a:xfrm>
            <a:off x="9601013" y="5728522"/>
            <a:ext cx="1104046" cy="313294"/>
          </a:xfrm>
          <a:prstGeom prst="rect">
            <a:avLst/>
          </a:prstGeom>
        </p:spPr>
      </p:pic>
      <p:sp>
        <p:nvSpPr>
          <p:cNvPr id="73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300252" y="12205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ΣΗΦΕ-Φ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32254" y="2454717"/>
            <a:ext cx="8047698" cy="100828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1412265" y="1613134"/>
            <a:ext cx="9408327" cy="3031540"/>
            <a:chOff x="4228316" y="2629473"/>
            <a:chExt cx="9408327" cy="3031540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4228316" y="2629473"/>
              <a:ext cx="9408327" cy="3031540"/>
              <a:chOff x="4484964" y="2712596"/>
              <a:chExt cx="9408327" cy="3031540"/>
            </a:xfrm>
          </p:grpSpPr>
          <p:grpSp>
            <p:nvGrpSpPr>
              <p:cNvPr id="10" name="Ομάδα 9"/>
              <p:cNvGrpSpPr/>
              <p:nvPr/>
            </p:nvGrpSpPr>
            <p:grpSpPr>
              <a:xfrm>
                <a:off x="4484964" y="2728211"/>
                <a:ext cx="9408327" cy="3015925"/>
                <a:chOff x="1248597" y="1331758"/>
                <a:chExt cx="9408327" cy="3015925"/>
              </a:xfrm>
            </p:grpSpPr>
            <p:grpSp>
              <p:nvGrpSpPr>
                <p:cNvPr id="4" name="Ομάδα 3"/>
                <p:cNvGrpSpPr/>
                <p:nvPr/>
              </p:nvGrpSpPr>
              <p:grpSpPr>
                <a:xfrm>
                  <a:off x="1248597" y="1331758"/>
                  <a:ext cx="9408327" cy="3015925"/>
                  <a:chOff x="1248597" y="1331758"/>
                  <a:chExt cx="9408327" cy="3015925"/>
                </a:xfrm>
              </p:grpSpPr>
              <p:grpSp>
                <p:nvGrpSpPr>
                  <p:cNvPr id="37" name="Ομάδα 36"/>
                  <p:cNvGrpSpPr/>
                  <p:nvPr/>
                </p:nvGrpSpPr>
                <p:grpSpPr>
                  <a:xfrm>
                    <a:off x="1248597" y="1331758"/>
                    <a:ext cx="9408327" cy="3015925"/>
                    <a:chOff x="1241523" y="1332228"/>
                    <a:chExt cx="9408327" cy="3015925"/>
                  </a:xfrm>
                </p:grpSpPr>
                <p:grpSp>
                  <p:nvGrpSpPr>
                    <p:cNvPr id="38" name="Ομάδα 37"/>
                    <p:cNvGrpSpPr/>
                    <p:nvPr/>
                  </p:nvGrpSpPr>
                  <p:grpSpPr>
                    <a:xfrm>
                      <a:off x="1241523" y="1332228"/>
                      <a:ext cx="9408327" cy="3015925"/>
                      <a:chOff x="1241523" y="1332228"/>
                      <a:chExt cx="9408327" cy="3015925"/>
                    </a:xfrm>
                  </p:grpSpPr>
                  <p:grpSp>
                    <p:nvGrpSpPr>
                      <p:cNvPr id="58" name="Ομάδα 57"/>
                      <p:cNvGrpSpPr/>
                      <p:nvPr/>
                    </p:nvGrpSpPr>
                    <p:grpSpPr>
                      <a:xfrm>
                        <a:off x="1241523" y="1462139"/>
                        <a:ext cx="9408327" cy="2886014"/>
                        <a:chOff x="1241523" y="1462139"/>
                        <a:chExt cx="9408327" cy="2886014"/>
                      </a:xfrm>
                    </p:grpSpPr>
                    <p:pic>
                      <p:nvPicPr>
                        <p:cNvPr id="60" name="Εικόνα 59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191" t="11386" r="28670" b="51456"/>
                        <a:stretch/>
                      </p:blipFill>
                      <p:spPr>
                        <a:xfrm>
                          <a:off x="1241523" y="1462139"/>
                          <a:ext cx="9408327" cy="2886014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62" name="Ορθογώνιο 61"/>
                        <p:cNvSpPr/>
                        <p:nvPr/>
                      </p:nvSpPr>
                      <p:spPr>
                        <a:xfrm>
                          <a:off x="2667000" y="3675156"/>
                          <a:ext cx="2453640" cy="66316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Ορθογώνιο 62"/>
                        <p:cNvSpPr/>
                        <p:nvPr/>
                      </p:nvSpPr>
                      <p:spPr>
                        <a:xfrm>
                          <a:off x="5334000" y="3675155"/>
                          <a:ext cx="2453640" cy="29210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Ορθογώνιο 66"/>
                        <p:cNvSpPr/>
                        <p:nvPr/>
                      </p:nvSpPr>
                      <p:spPr>
                        <a:xfrm>
                          <a:off x="8153399" y="3647590"/>
                          <a:ext cx="2165779" cy="6907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9" name="Ορθογώνιο 58"/>
                      <p:cNvSpPr/>
                      <p:nvPr/>
                    </p:nvSpPr>
                    <p:spPr>
                      <a:xfrm>
                        <a:off x="3679371" y="1332228"/>
                        <a:ext cx="2453640" cy="6631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l-G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9" name="Ορθογώνιο 38"/>
                    <p:cNvSpPr/>
                    <p:nvPr/>
                  </p:nvSpPr>
                  <p:spPr>
                    <a:xfrm flipV="1">
                      <a:off x="4883331" y="2208094"/>
                      <a:ext cx="237309" cy="35977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" name="Ορθογώνιο 52"/>
                    <p:cNvSpPr/>
                    <p:nvPr/>
                  </p:nvSpPr>
                  <p:spPr>
                    <a:xfrm flipV="1">
                      <a:off x="6017626" y="2198025"/>
                      <a:ext cx="229212" cy="35977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" name="Ορθογώνιο 53"/>
                    <p:cNvSpPr/>
                    <p:nvPr/>
                  </p:nvSpPr>
                  <p:spPr>
                    <a:xfrm flipV="1">
                      <a:off x="7199200" y="2198025"/>
                      <a:ext cx="229212" cy="35977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" name="Ορθογώνιο 54"/>
                    <p:cNvSpPr/>
                    <p:nvPr/>
                  </p:nvSpPr>
                  <p:spPr>
                    <a:xfrm flipV="1">
                      <a:off x="9563577" y="2198025"/>
                      <a:ext cx="457196" cy="35977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Ορθογώνιο 55"/>
                    <p:cNvSpPr/>
                    <p:nvPr/>
                  </p:nvSpPr>
                  <p:spPr>
                    <a:xfrm flipV="1">
                      <a:off x="8543112" y="1732624"/>
                      <a:ext cx="304796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" name="Ορθογώνιο 56"/>
                    <p:cNvSpPr/>
                    <p:nvPr/>
                  </p:nvSpPr>
                  <p:spPr>
                    <a:xfrm flipV="1">
                      <a:off x="8270228" y="1678383"/>
                      <a:ext cx="304796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" name="Εικόνα 2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271" t="28822" r="12895" b="49845"/>
                  <a:stretch/>
                </p:blipFill>
                <p:spPr>
                  <a:xfrm>
                    <a:off x="2518118" y="2223462"/>
                    <a:ext cx="7979376" cy="157401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Ορθογώνιο 7"/>
                <p:cNvSpPr/>
                <p:nvPr/>
              </p:nvSpPr>
              <p:spPr>
                <a:xfrm>
                  <a:off x="2520977" y="2961820"/>
                  <a:ext cx="8013303" cy="1376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Ομάδα 84"/>
              <p:cNvGrpSpPr/>
              <p:nvPr/>
            </p:nvGrpSpPr>
            <p:grpSpPr>
              <a:xfrm>
                <a:off x="4502940" y="2712596"/>
                <a:ext cx="9116655" cy="3006094"/>
                <a:chOff x="1428277" y="1647179"/>
                <a:chExt cx="9116655" cy="3006094"/>
              </a:xfrm>
            </p:grpSpPr>
            <p:grpSp>
              <p:nvGrpSpPr>
                <p:cNvPr id="86" name="Ομάδα 85"/>
                <p:cNvGrpSpPr/>
                <p:nvPr/>
              </p:nvGrpSpPr>
              <p:grpSpPr>
                <a:xfrm>
                  <a:off x="1428277" y="1647179"/>
                  <a:ext cx="9116655" cy="3006094"/>
                  <a:chOff x="1202523" y="1332228"/>
                  <a:chExt cx="9116655" cy="3006094"/>
                </a:xfrm>
              </p:grpSpPr>
              <p:grpSp>
                <p:nvGrpSpPr>
                  <p:cNvPr id="89" name="Ομάδα 88"/>
                  <p:cNvGrpSpPr/>
                  <p:nvPr/>
                </p:nvGrpSpPr>
                <p:grpSpPr>
                  <a:xfrm>
                    <a:off x="1202523" y="1332228"/>
                    <a:ext cx="9116655" cy="3006094"/>
                    <a:chOff x="1202523" y="1332228"/>
                    <a:chExt cx="9116655" cy="3006094"/>
                  </a:xfrm>
                </p:grpSpPr>
                <p:grpSp>
                  <p:nvGrpSpPr>
                    <p:cNvPr id="96" name="Ομάδα 95"/>
                    <p:cNvGrpSpPr/>
                    <p:nvPr/>
                  </p:nvGrpSpPr>
                  <p:grpSpPr>
                    <a:xfrm>
                      <a:off x="1202523" y="2164079"/>
                      <a:ext cx="9116655" cy="2174243"/>
                      <a:chOff x="1202523" y="2164079"/>
                      <a:chExt cx="9116655" cy="2174243"/>
                    </a:xfrm>
                  </p:grpSpPr>
                  <p:pic>
                    <p:nvPicPr>
                      <p:cNvPr id="98" name="Εικόνα 9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1" t="20550" r="87711" b="51456"/>
                      <a:stretch/>
                    </p:blipFill>
                    <p:spPr>
                      <a:xfrm>
                        <a:off x="1202523" y="2164079"/>
                        <a:ext cx="1256197" cy="217424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9" name="Ορθογώνιο 98"/>
                      <p:cNvSpPr/>
                      <p:nvPr/>
                    </p:nvSpPr>
                    <p:spPr>
                      <a:xfrm>
                        <a:off x="2667000" y="3675156"/>
                        <a:ext cx="2453640" cy="6631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l-G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0" name="Ορθογώνιο 99"/>
                      <p:cNvSpPr/>
                      <p:nvPr/>
                    </p:nvSpPr>
                    <p:spPr>
                      <a:xfrm>
                        <a:off x="5334000" y="3675155"/>
                        <a:ext cx="2453640" cy="2921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l-G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" name="Ορθογώνιο 100"/>
                      <p:cNvSpPr/>
                      <p:nvPr/>
                    </p:nvSpPr>
                    <p:spPr>
                      <a:xfrm>
                        <a:off x="8153399" y="3647590"/>
                        <a:ext cx="2165779" cy="6907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l-G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7" name="Ορθογώνιο 96"/>
                    <p:cNvSpPr/>
                    <p:nvPr/>
                  </p:nvSpPr>
                  <p:spPr>
                    <a:xfrm>
                      <a:off x="3581400" y="1332228"/>
                      <a:ext cx="2453640" cy="66316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" name="Ορθογώνιο 89"/>
                  <p:cNvSpPr/>
                  <p:nvPr/>
                </p:nvSpPr>
                <p:spPr>
                  <a:xfrm flipV="1">
                    <a:off x="5229465" y="2320506"/>
                    <a:ext cx="237309" cy="3597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Ορθογώνιο 90"/>
                  <p:cNvSpPr/>
                  <p:nvPr/>
                </p:nvSpPr>
                <p:spPr>
                  <a:xfrm flipV="1">
                    <a:off x="5937423" y="2352696"/>
                    <a:ext cx="229212" cy="3597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Ορθογώνιο 91"/>
                  <p:cNvSpPr/>
                  <p:nvPr/>
                </p:nvSpPr>
                <p:spPr>
                  <a:xfrm flipV="1">
                    <a:off x="7160617" y="2288830"/>
                    <a:ext cx="229212" cy="3597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Ορθογώνιο 92"/>
                  <p:cNvSpPr/>
                  <p:nvPr/>
                </p:nvSpPr>
                <p:spPr>
                  <a:xfrm flipV="1">
                    <a:off x="9563577" y="2198025"/>
                    <a:ext cx="457196" cy="3597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Ορθογώνιο 93"/>
                  <p:cNvSpPr/>
                  <p:nvPr/>
                </p:nvSpPr>
                <p:spPr>
                  <a:xfrm flipV="1">
                    <a:off x="8543112" y="1732624"/>
                    <a:ext cx="304796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Ορθογώνιο 94"/>
                  <p:cNvSpPr/>
                  <p:nvPr/>
                </p:nvSpPr>
                <p:spPr>
                  <a:xfrm flipV="1">
                    <a:off x="8270228" y="1678383"/>
                    <a:ext cx="304796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87" name="Εικόνα 86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3" t="42343" r="88064" b="47696"/>
                <a:stretch/>
              </p:blipFill>
              <p:spPr>
                <a:xfrm>
                  <a:off x="1428277" y="2428118"/>
                  <a:ext cx="1212321" cy="347236"/>
                </a:xfrm>
                <a:prstGeom prst="rect">
                  <a:avLst/>
                </a:prstGeom>
              </p:spPr>
            </p:pic>
            <p:pic>
              <p:nvPicPr>
                <p:cNvPr id="88" name="Εικόνα 87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3" t="62553" r="88064" b="30160"/>
                <a:stretch/>
              </p:blipFill>
              <p:spPr>
                <a:xfrm>
                  <a:off x="1456523" y="3056666"/>
                  <a:ext cx="1212321" cy="2540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TextBox 64"/>
            <p:cNvSpPr txBox="1"/>
            <p:nvPr/>
          </p:nvSpPr>
          <p:spPr>
            <a:xfrm>
              <a:off x="4259045" y="3391556"/>
              <a:ext cx="1155396" cy="2077823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458487" y="3046337"/>
            <a:ext cx="1109356" cy="2295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2.08333E-6 0.00023 C 0.00273 0.00046 0.00586 0.00115 0.00885 0.00208 C 0.01041 0.00277 0.01172 0.00393 0.01302 0.00486 C 0.0138 0.00532 0.01471 0.00578 0.01549 0.00601 C 0.01666 0.00694 0.01771 0.0081 0.01888 0.00856 C 0.02057 0.00949 0.02213 0.00949 0.02383 0.01018 C 0.02474 0.01018 0.02565 0.01088 0.0263 0.01134 C 0.02825 0.01226 0.03021 0.01296 0.03216 0.01412 C 0.03307 0.01435 0.03385 0.01458 0.0345 0.01504 C 0.03646 0.01666 0.03776 0.01944 0.03971 0.0206 C 0.04179 0.02152 0.0444 0.02245 0.04635 0.0243 C 0.04739 0.025 0.04791 0.02639 0.0487 0.02685 C 0.05039 0.02777 0.05221 0.02777 0.05377 0.02824 C 0.05534 0.0287 0.05651 0.02916 0.05794 0.02963 C 0.05963 0.03078 0.06146 0.03217 0.06302 0.03356 C 0.0638 0.03426 0.06458 0.03426 0.06549 0.03495 C 0.06836 0.03703 0.07083 0.03981 0.07383 0.04143 C 0.07461 0.04166 0.07552 0.04213 0.0763 0.04282 C 0.08489 0.04953 0.07916 0.04606 0.08711 0.05185 C 0.08802 0.05208 0.08893 0.05231 0.08958 0.05301 C 0.09114 0.05393 0.09245 0.05555 0.09388 0.05694 C 0.09492 0.0581 0.09596 0.05972 0.09713 0.06064 C 0.09831 0.06157 0.09922 0.06157 0.10052 0.06203 C 0.10325 0.06643 0.10286 0.06643 0.10638 0.07014 C 0.10885 0.07268 0.11146 0.07476 0.11367 0.07777 C 0.12812 0.09722 0.11002 0.07361 0.12708 0.09328 C 0.12812 0.0949 0.12916 0.09629 0.13034 0.09722 C 0.13177 0.09838 0.1332 0.09884 0.1345 0.09976 C 0.13607 0.10139 0.13724 0.10277 0.1388 0.10416 C 0.13984 0.10486 0.14101 0.10555 0.14206 0.10648 C 0.14961 0.11365 0.14518 0.11088 0.15377 0.11944 C 0.15573 0.12152 0.15768 0.12314 0.15963 0.12476 C 0.16054 0.12569 0.16185 0.12685 0.16302 0.12731 C 0.16823 0.13078 0.16992 0.13078 0.17448 0.13518 C 0.17578 0.13634 0.17682 0.13819 0.17786 0.13935 C 0.17943 0.14097 0.18125 0.14166 0.18281 0.14305 C 0.18398 0.14421 0.18502 0.14583 0.1862 0.14722 C 0.18724 0.14814 0.18841 0.14861 0.18945 0.14953 C 0.19127 0.15115 0.19284 0.15347 0.19466 0.15486 C 0.19557 0.15578 0.19687 0.15555 0.19765 0.15601 C 0.20078 0.15787 0.20338 0.16041 0.20612 0.1625 C 0.20794 0.16412 0.21028 0.16481 0.21185 0.16643 C 0.21484 0.16898 0.21758 0.17199 0.22044 0.17453 C 0.22708 0.18032 0.22005 0.17291 0.22956 0.18101 C 0.23177 0.18287 0.23372 0.18634 0.2362 0.18726 C 0.23698 0.18773 0.23789 0.18796 0.23854 0.18865 C 0.2513 0.19976 0.23554 0.18842 0.24961 0.19768 C 0.25039 0.19907 0.25078 0.20115 0.25195 0.20208 C 0.25755 0.20671 0.25599 0.20208 0.26028 0.20717 C 0.26719 0.21481 0.25859 0.20787 0.26549 0.21365 C 0.26836 0.21643 0.26992 0.21666 0.27265 0.22014 C 0.27409 0.22152 0.27474 0.22384 0.27617 0.225 C 0.28021 0.23055 0.27995 0.22986 0.28346 0.23171 C 0.28463 0.23287 0.28581 0.23449 0.28698 0.23588 C 0.28776 0.2368 0.2888 0.2375 0.28932 0.23842 C 0.30117 0.25463 0.29049 0.23981 0.29609 0.25 C 0.29713 0.25185 0.29831 0.25347 0.29935 0.25532 C 0.30117 0.25856 0.30299 0.26203 0.30429 0.26574 C 0.30547 0.26875 0.30625 0.27129 0.30768 0.27361 L 0.31002 0.27731 C 0.3125 0.2949 0.31302 0.29282 0.3112 0.31527 C 0.31068 0.32176 0.30924 0.31967 0.30703 0.32291 C 0.3056 0.325 0.30508 0.32801 0.30351 0.32939 C 0.30234 0.33101 0.30078 0.33101 0.29935 0.33217 C 0.29466 0.33634 0.29935 0.33426 0.29349 0.3375 C 0.29245 0.33819 0.29127 0.33842 0.29023 0.33889 C 0.28659 0.34259 0.28685 0.34328 0.28112 0.34421 L 0.26614 0.34676 C 0.26549 0.34722 0.26432 0.34768 0.26367 0.34791 C 0.26159 0.34907 0.25898 0.34953 0.2569 0.35069 C 0.25547 0.35162 0.25351 0.35162 0.25195 0.35324 L 0.24961 0.35578 C 0.24883 0.35717 0.24844 0.35856 0.24778 0.35972 C 0.24713 0.36064 0.24596 0.36088 0.24531 0.36226 C 0.24466 0.36342 0.24453 0.36643 0.24453 0.36689 " pathEditMode="relative" rAng="0" ptsTypes="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4891281" y="1857123"/>
            <a:ext cx="2080008" cy="4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προς υπογραφή ηλεκτρονικό έγγραφο,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πρέπει να είναι της μορφής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.pdf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ή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(με θέση για υπογραφή).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0" y="1248910"/>
            <a:ext cx="4989330" cy="4989330"/>
          </a:xfrm>
          <a:prstGeom prst="rect">
            <a:avLst/>
          </a:prstGeom>
        </p:spPr>
      </p:pic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175299" y="4219644"/>
            <a:ext cx="2385016" cy="4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Τα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Συνημμένα Έγγραφα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που το συνοδεύουν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δεν υπογράφονται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αλλά συνοδεύουν το εξερχόμενο.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909158" y="3095813"/>
            <a:ext cx="2296033" cy="4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Τα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Εξερχόμενα Έγγραφα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είναι τα έγγραφα τα οποία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πρέπει να υπογραφούν ψηφιακά (Α.Α &amp; τελικό).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 flipH="1">
            <a:off x="4980783" y="3046464"/>
            <a:ext cx="1907697" cy="101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 flipH="1">
            <a:off x="6933108" y="4291835"/>
            <a:ext cx="2174062" cy="430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H="1" flipV="1">
            <a:off x="6898640" y="3026144"/>
            <a:ext cx="24305" cy="12918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 flipV="1">
            <a:off x="9107170" y="4271518"/>
            <a:ext cx="2" cy="116993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/>
          <p:nvPr/>
        </p:nvCxnSpPr>
        <p:spPr>
          <a:xfrm>
            <a:off x="9090666" y="5441451"/>
            <a:ext cx="255428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Εικόνα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82" y="5490511"/>
            <a:ext cx="919968" cy="9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186057" y="1915884"/>
            <a:ext cx="3410629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5309616" y="1940268"/>
            <a:ext cx="1029270" cy="1583220"/>
            <a:chOff x="5309616" y="1940268"/>
            <a:chExt cx="1029270" cy="1583220"/>
          </a:xfrm>
        </p:grpSpPr>
        <p:sp>
          <p:nvSpPr>
            <p:cNvPr id="7" name="Ορθογώνιο 6"/>
            <p:cNvSpPr/>
            <p:nvPr/>
          </p:nvSpPr>
          <p:spPr>
            <a:xfrm>
              <a:off x="5309616" y="3377184"/>
              <a:ext cx="908304" cy="14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5430582" y="1940268"/>
              <a:ext cx="908304" cy="315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926287" y="1561818"/>
            <a:ext cx="2871237" cy="3900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Πατώντας το κουμπί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«ΟΚ»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εμφανίζεται η σχετική οθόνη. Ο χρήστης στο κάτω μέρος της οθόνης,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βλέπει τα έγγραφα που ανέβασε με το χαρακτηρισμό τους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βάσει του επιλεγμένου Τύπου Περιεχομένου (Εξερχόμενο Έγγραφο ή Συνημμένο Έγγραφο)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που είχε κάνει, στο στάδιο της προσθήκης εγγράφου.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Επίσης, στο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κάτω δεξί μέρος της οθόνης,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εμφανίζεται προεπισκόπηση του εξερχόμενου εγγράφου.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531512" y="1011443"/>
            <a:ext cx="1975356" cy="624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7363" r="1951" b="1"/>
          <a:stretch/>
        </p:blipFill>
        <p:spPr>
          <a:xfrm>
            <a:off x="1195149" y="1484437"/>
            <a:ext cx="7731138" cy="37295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43559" y="4311535"/>
            <a:ext cx="5148531" cy="86765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1323" y="3886451"/>
            <a:ext cx="2285880" cy="17039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2007956" y="5710985"/>
            <a:ext cx="9063452" cy="134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προεπισκόπηση υποστηρίζεται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μόνο για τα κυρίως έγγραφα τύπου .pdf</a:t>
            </a:r>
          </a:p>
        </p:txBody>
      </p:sp>
      <p:pic>
        <p:nvPicPr>
          <p:cNvPr id="1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1" t="56875" r="81500" b="2708"/>
          <a:stretch/>
        </p:blipFill>
        <p:spPr>
          <a:xfrm>
            <a:off x="1245276" y="5374499"/>
            <a:ext cx="640971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8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186057" y="1915884"/>
            <a:ext cx="3410629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5309616" y="1940268"/>
            <a:ext cx="1029270" cy="1583220"/>
            <a:chOff x="5309616" y="1940268"/>
            <a:chExt cx="1029270" cy="1583220"/>
          </a:xfrm>
        </p:grpSpPr>
        <p:sp>
          <p:nvSpPr>
            <p:cNvPr id="7" name="Ορθογώνιο 6"/>
            <p:cNvSpPr/>
            <p:nvPr/>
          </p:nvSpPr>
          <p:spPr>
            <a:xfrm>
              <a:off x="5309616" y="3377184"/>
              <a:ext cx="908304" cy="14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5430582" y="1940268"/>
              <a:ext cx="908304" cy="315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Ορθογώνιο 5"/>
          <p:cNvSpPr/>
          <p:nvPr/>
        </p:nvSpPr>
        <p:spPr>
          <a:xfrm>
            <a:off x="7531512" y="1011443"/>
            <a:ext cx="1975356" cy="624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824200" y="1966956"/>
            <a:ext cx="2035653" cy="3455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Μεταδεδομένα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metadata)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δεδομένα τα οποία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περιγράφουν άλλα δεδομένα. Κατά κανόνα, ένα σύνολο μεταδεδομένων περιγράφει ένα άλλο σύνολο δεδομένων, το οποίο αποτελεί μια πηγή.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05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Πηγή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:https://el.wikipedia.org/wiki/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Πχ.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Ημερομηνία που έγινε η καταχώρηση </a:t>
            </a: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Αρ.Πρωτοκόλλου ΣΗΔΕΦ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7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7363" r="1951" b="1"/>
          <a:stretch/>
        </p:blipFill>
        <p:spPr>
          <a:xfrm>
            <a:off x="1195149" y="1484437"/>
            <a:ext cx="8404064" cy="4054214"/>
          </a:xfrm>
          <a:prstGeom prst="rect">
            <a:avLst/>
          </a:prstGeom>
        </p:spPr>
      </p:pic>
      <p:cxnSp>
        <p:nvCxnSpPr>
          <p:cNvPr id="18" name="Ευθύγραμμο βέλος σύνδεσης 17"/>
          <p:cNvCxnSpPr/>
          <p:nvPr/>
        </p:nvCxnSpPr>
        <p:spPr>
          <a:xfrm flipH="1" flipV="1">
            <a:off x="4501851" y="2896541"/>
            <a:ext cx="5348669" cy="8133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H="1">
            <a:off x="6688183" y="3709851"/>
            <a:ext cx="3162339" cy="1036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33487" y="2565757"/>
            <a:ext cx="603113" cy="5707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2745" y="4784408"/>
            <a:ext cx="1585438" cy="352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6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0" y="1248910"/>
            <a:ext cx="4989330" cy="4989330"/>
          </a:xfrm>
          <a:prstGeom prst="rect">
            <a:avLst/>
          </a:prstGeom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171769" y="2378058"/>
            <a:ext cx="6194322" cy="4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προεπισκόπηση παρουσιάζει το τελικό έγγραφο ή το Ακριβές Αντίγραφο του συγκεκριμένου αρχείου, η οποία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διατίθεται μόνο σε αρχεία .pdf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Στην περίπτωση που αυτά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δεν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υπάρχουν 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δεν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έχουν δημιουργηθεί ακόμα, εμφανίζεται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Σχέδιο του εγγράφου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το οποίο δηλώνει ότι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έγγραφο δεν έχει οριστικοποιηθεί από κάποια διαδικασία έγκρισης και υπογραφής και είναι το πρωτότυπο έγγραφο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(με την ολοκλήρωση της διαδικασίας ηλεκτρονικής υπογραφής και ανάλογα με τις επιλογές του χρήστη, δημιουργείται ένα Τελικό Έγγραφο ή Ακριβές Αντίγραφο).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7" name="Εικόνα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82" y="5490511"/>
            <a:ext cx="919968" cy="9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186057" y="1915884"/>
            <a:ext cx="3410629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531512" y="1011443"/>
            <a:ext cx="1975356" cy="624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7997783" y="1522408"/>
            <a:ext cx="125516" cy="226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64" y="3160622"/>
            <a:ext cx="4065977" cy="683423"/>
          </a:xfrm>
          <a:prstGeom prst="rect">
            <a:avLst/>
          </a:prstGeom>
        </p:spPr>
      </p:pic>
      <p:sp>
        <p:nvSpPr>
          <p:cNvPr id="3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626943" y="2089830"/>
            <a:ext cx="4969744" cy="3917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για να ξεκινήσει μια ροή εργασίας επιλέγει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«Έναρξης Ροής Έγκρισης»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Το σύστημα τον ανακατευθύνει σε καινούργια φόρμα στην οποία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καλείται να δηλώσει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 ποιον χρήστη, στον φορέα όπου ανήκει, θα σταλεί το έγγραφο για έγκριση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κουμπί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«Αναζήτησης»,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γίνεται αναζήτηση στους ήδη υπάρχοντες χρήστες, με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σκοπό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να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ξεκινήσει η ανάθεση της έγκρισης εγγράφου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χρήστης μπορεί να εκκινήσει την ροή όσες φορές το επιθυμεί.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 την ολοκλήρωση του αιτήματος ροής έγκρισης, κάνετε κλικ στο κουμπί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«Έναρξη»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1229350" y="1680504"/>
            <a:ext cx="4782313" cy="4252979"/>
            <a:chOff x="1229350" y="1680504"/>
            <a:chExt cx="4782313" cy="4252979"/>
          </a:xfrm>
        </p:grpSpPr>
        <p:pic>
          <p:nvPicPr>
            <p:cNvPr id="39" name="Εικόνα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8"/>
            <a:stretch/>
          </p:blipFill>
          <p:spPr>
            <a:xfrm>
              <a:off x="1229350" y="1680504"/>
              <a:ext cx="4782313" cy="4252979"/>
            </a:xfrm>
            <a:prstGeom prst="rect">
              <a:avLst/>
            </a:prstGeom>
          </p:spPr>
        </p:pic>
        <p:pic>
          <p:nvPicPr>
            <p:cNvPr id="42" name="Εικόνα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09" t="39175" r="37025" b="34357"/>
            <a:stretch/>
          </p:blipFill>
          <p:spPr>
            <a:xfrm>
              <a:off x="3239455" y="2685488"/>
              <a:ext cx="2320651" cy="2205442"/>
            </a:xfrm>
            <a:prstGeom prst="rect">
              <a:avLst/>
            </a:prstGeom>
          </p:spPr>
        </p:pic>
      </p:grpSp>
      <p:pic>
        <p:nvPicPr>
          <p:cNvPr id="43" name="Εικόνα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5" t="72115" r="44355" b="24731"/>
          <a:stretch/>
        </p:blipFill>
        <p:spPr>
          <a:xfrm>
            <a:off x="3341661" y="5612372"/>
            <a:ext cx="1198611" cy="283542"/>
          </a:xfrm>
          <a:prstGeom prst="rect">
            <a:avLst/>
          </a:prstGeom>
        </p:spPr>
      </p:pic>
      <p:grpSp>
        <p:nvGrpSpPr>
          <p:cNvPr id="48" name="Ομάδα 47"/>
          <p:cNvGrpSpPr/>
          <p:nvPr/>
        </p:nvGrpSpPr>
        <p:grpSpPr>
          <a:xfrm>
            <a:off x="1354869" y="1790809"/>
            <a:ext cx="4743345" cy="4216445"/>
            <a:chOff x="1201738" y="1635619"/>
            <a:chExt cx="5425205" cy="4678460"/>
          </a:xfrm>
          <a:solidFill>
            <a:schemeClr val="bg1"/>
          </a:solidFill>
        </p:grpSpPr>
        <p:sp>
          <p:nvSpPr>
            <p:cNvPr id="45" name="Ορθογώνιο 44"/>
            <p:cNvSpPr/>
            <p:nvPr/>
          </p:nvSpPr>
          <p:spPr>
            <a:xfrm>
              <a:off x="1201738" y="1635619"/>
              <a:ext cx="5425205" cy="46784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Εικόνα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636" y="2893938"/>
              <a:ext cx="5216060" cy="8767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pic>
        <p:nvPicPr>
          <p:cNvPr id="44" name="Εικόνα 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 t="22929" r="38028" b="75772"/>
          <a:stretch/>
        </p:blipFill>
        <p:spPr>
          <a:xfrm>
            <a:off x="2770552" y="3116835"/>
            <a:ext cx="2387913" cy="130453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4" t="18926" r="34638" b="40183"/>
          <a:stretch/>
        </p:blipFill>
        <p:spPr>
          <a:xfrm>
            <a:off x="1197080" y="2126075"/>
            <a:ext cx="5203976" cy="3827262"/>
          </a:xfrm>
          <a:prstGeom prst="rect">
            <a:avLst/>
          </a:prstGeom>
        </p:spPr>
      </p:pic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7478987" y="5738503"/>
            <a:ext cx="4327531" cy="134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Βασική προϋπόθεση για την εκκίνηση της ροής έγκρισης, είναι να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επιλεχθεί ο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«Εγκρίνων».</a:t>
            </a:r>
            <a:endParaRPr kumimoji="0" lang="el-GR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1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61" t="56875" r="81500" b="2708"/>
          <a:stretch/>
        </p:blipFill>
        <p:spPr>
          <a:xfrm>
            <a:off x="6670007" y="5578937"/>
            <a:ext cx="640971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186057" y="1915884"/>
            <a:ext cx="3410629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531512" y="1011443"/>
            <a:ext cx="1975356" cy="624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7997783" y="1522408"/>
            <a:ext cx="125516" cy="226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644873" y="2168173"/>
            <a:ext cx="4969744" cy="3695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παραπάνω διαδικασία, αν επιλεχθεί 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«Προβολή λεπτομερειών»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όχι η «Προβολή λίστας»,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αλλάζει ο τρόπος προβολής των προτεινόμενων χρηστών προς έγκριση. Εισάγοντας το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email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ή το ψευδώνυμο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alias)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του χρήστη ο οποίος θα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εγκρίνει το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σχετικό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έγγραφο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στην συνέχεια επιλέγοντας το κουμπί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Αναζήτησης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τα στοιχεία του εμφανίζονται ως εξής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9" t="26498" r="18697" b="66110"/>
          <a:stretch/>
        </p:blipFill>
        <p:spPr>
          <a:xfrm>
            <a:off x="7670396" y="4113927"/>
            <a:ext cx="2266797" cy="400022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64" y="3160622"/>
            <a:ext cx="4065977" cy="683423"/>
          </a:xfrm>
          <a:prstGeom prst="rect">
            <a:avLst/>
          </a:prstGeom>
        </p:spPr>
      </p:pic>
      <p:grpSp>
        <p:nvGrpSpPr>
          <p:cNvPr id="8" name="Ομάδα 7"/>
          <p:cNvGrpSpPr/>
          <p:nvPr/>
        </p:nvGrpSpPr>
        <p:grpSpPr>
          <a:xfrm>
            <a:off x="1085884" y="1915884"/>
            <a:ext cx="5290859" cy="3651721"/>
            <a:chOff x="1204574" y="1703966"/>
            <a:chExt cx="5309882" cy="4722154"/>
          </a:xfrm>
        </p:grpSpPr>
        <p:pic>
          <p:nvPicPr>
            <p:cNvPr id="39" name="Εικόνα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8"/>
            <a:stretch/>
          </p:blipFill>
          <p:spPr>
            <a:xfrm>
              <a:off x="1204574" y="1703966"/>
              <a:ext cx="5309882" cy="4722154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63" t="37499" r="38440" b="33425"/>
            <a:stretch/>
          </p:blipFill>
          <p:spPr>
            <a:xfrm>
              <a:off x="3392455" y="2677580"/>
              <a:ext cx="2848723" cy="3046637"/>
            </a:xfrm>
            <a:prstGeom prst="rect">
              <a:avLst/>
            </a:prstGeom>
          </p:spPr>
        </p:pic>
        <p:pic>
          <p:nvPicPr>
            <p:cNvPr id="20" name="Εικόνα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3" t="33002" r="37763" b="63658"/>
            <a:stretch/>
          </p:blipFill>
          <p:spPr>
            <a:xfrm>
              <a:off x="4811534" y="2215690"/>
              <a:ext cx="1494503" cy="334297"/>
            </a:xfrm>
            <a:prstGeom prst="rect">
              <a:avLst/>
            </a:prstGeom>
          </p:spPr>
        </p:pic>
      </p:grp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1" t="71567" r="45479" b="24271"/>
          <a:stretch/>
        </p:blipFill>
        <p:spPr>
          <a:xfrm>
            <a:off x="3428529" y="5203572"/>
            <a:ext cx="1335554" cy="379417"/>
          </a:xfrm>
          <a:prstGeom prst="rect">
            <a:avLst/>
          </a:prstGeom>
        </p:spPr>
      </p:pic>
      <p:pic>
        <p:nvPicPr>
          <p:cNvPr id="44" name="Εικόνα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 t="22929" r="38028" b="75772"/>
          <a:stretch/>
        </p:blipFill>
        <p:spPr>
          <a:xfrm>
            <a:off x="1806758" y="2400729"/>
            <a:ext cx="2136498" cy="116718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3" t="33799" r="46652" b="64337"/>
          <a:stretch/>
        </p:blipFill>
        <p:spPr>
          <a:xfrm>
            <a:off x="4106450" y="2402737"/>
            <a:ext cx="197540" cy="11165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7" t="41312" r="38247" b="29450"/>
          <a:stretch/>
        </p:blipFill>
        <p:spPr>
          <a:xfrm>
            <a:off x="3309354" y="2730807"/>
            <a:ext cx="2785258" cy="223057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5" t="38535" r="38025" b="42969"/>
          <a:stretch/>
        </p:blipFill>
        <p:spPr>
          <a:xfrm>
            <a:off x="3336428" y="2730806"/>
            <a:ext cx="2768016" cy="1912427"/>
          </a:xfrm>
          <a:prstGeom prst="rect">
            <a:avLst/>
          </a:prstGeom>
        </p:spPr>
      </p:pic>
      <p:grpSp>
        <p:nvGrpSpPr>
          <p:cNvPr id="48" name="Ομάδα 47"/>
          <p:cNvGrpSpPr/>
          <p:nvPr/>
        </p:nvGrpSpPr>
        <p:grpSpPr>
          <a:xfrm>
            <a:off x="1208315" y="1883844"/>
            <a:ext cx="5425204" cy="3646206"/>
            <a:chOff x="1276223" y="1635619"/>
            <a:chExt cx="5425204" cy="4678460"/>
          </a:xfrm>
          <a:solidFill>
            <a:schemeClr val="bg1"/>
          </a:solidFill>
        </p:grpSpPr>
        <p:sp>
          <p:nvSpPr>
            <p:cNvPr id="45" name="Ορθογώνιο 44"/>
            <p:cNvSpPr/>
            <p:nvPr/>
          </p:nvSpPr>
          <p:spPr>
            <a:xfrm>
              <a:off x="1276223" y="1635619"/>
              <a:ext cx="5425204" cy="46784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Εικόνα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635" y="2893938"/>
              <a:ext cx="5216059" cy="8767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pic>
        <p:nvPicPr>
          <p:cNvPr id="22" name="Εικόνα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2" t="33978" r="48423" b="64486"/>
          <a:stretch/>
        </p:blipFill>
        <p:spPr>
          <a:xfrm>
            <a:off x="2710355" y="3035959"/>
            <a:ext cx="1587645" cy="107388"/>
          </a:xfrm>
          <a:prstGeom prst="rect">
            <a:avLst/>
          </a:prstGeom>
        </p:spPr>
      </p:pic>
      <p:pic>
        <p:nvPicPr>
          <p:cNvPr id="30" name="Εικόνα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4" t="18926" r="34638" b="40183"/>
          <a:stretch/>
        </p:blipFill>
        <p:spPr>
          <a:xfrm>
            <a:off x="1197080" y="2042432"/>
            <a:ext cx="5317706" cy="3910905"/>
          </a:xfrm>
          <a:prstGeom prst="rect">
            <a:avLst/>
          </a:prstGeom>
        </p:spPr>
      </p:pic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7478987" y="5457946"/>
            <a:ext cx="4327531" cy="134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Δεν δίνονται άλλες πληροφορίες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όπως στην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«Προβολή λίστας»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(π.χ. Διεύθυνση ηλεκτρονικού ταχυδρομείου, Τίτλος, Τμήμα, Παρουσία, Θέση κτλ.). </a:t>
            </a:r>
          </a:p>
        </p:txBody>
      </p:sp>
      <p:pic>
        <p:nvPicPr>
          <p:cNvPr id="2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961" t="56875" r="81500" b="2708"/>
          <a:stretch/>
        </p:blipFill>
        <p:spPr>
          <a:xfrm>
            <a:off x="6716307" y="5121460"/>
            <a:ext cx="640971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33841" y="4177480"/>
            <a:ext cx="1404959" cy="24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639550" y="3838863"/>
            <a:ext cx="2137204" cy="39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313221" y="2559551"/>
            <a:ext cx="2569057" cy="2950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Πατώντας το κουμπί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«Έναρξης Ροής Έγκρισης»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δημιουργείται μια καινούργια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Εργασία σε εκκρεμότητα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την οποία ο Υπεύθυνος προς έγκριση θα πρέπει να ολοκληρώσει,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είτε με την αποδοχή, είτε με την απόρριψη της.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585884" y="2743476"/>
            <a:ext cx="5648487" cy="105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1152142" y="1757289"/>
            <a:ext cx="8161079" cy="3897992"/>
            <a:chOff x="1089890" y="1525471"/>
            <a:chExt cx="8786369" cy="3918031"/>
          </a:xfrm>
        </p:grpSpPr>
        <p:pic>
          <p:nvPicPr>
            <p:cNvPr id="32" name="Εικόνα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4" t="17225" r="1627" b="931"/>
            <a:stretch/>
          </p:blipFill>
          <p:spPr>
            <a:xfrm>
              <a:off x="1089890" y="1525471"/>
              <a:ext cx="8786369" cy="3918031"/>
            </a:xfrm>
            <a:prstGeom prst="rect">
              <a:avLst/>
            </a:prstGeom>
          </p:spPr>
        </p:pic>
        <p:sp>
          <p:nvSpPr>
            <p:cNvPr id="33" name="Ορθογώνιο 32"/>
            <p:cNvSpPr/>
            <p:nvPr/>
          </p:nvSpPr>
          <p:spPr>
            <a:xfrm>
              <a:off x="4506351" y="2460191"/>
              <a:ext cx="5195266" cy="753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85884" y="4192846"/>
            <a:ext cx="1193662" cy="33914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5"/>
          <a:stretch/>
        </p:blipFill>
        <p:spPr>
          <a:xfrm>
            <a:off x="1245189" y="3391590"/>
            <a:ext cx="1086476" cy="3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185312" y="2928565"/>
            <a:ext cx="4477941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Υπεύθυνος προς έγκριση,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ενημερώνεται για την εργασία σε τρία σημεία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κεντρική σελίδα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την 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Γραμμή Εργαλείων»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την 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Κορδέλα Βασικών Πληροφοριών»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(εμφανίζεται σε όλες τις σελίδες)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το 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Μενού λειτουργιών»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5471" r="59624" b="4004"/>
          <a:stretch/>
        </p:blipFill>
        <p:spPr>
          <a:xfrm>
            <a:off x="6539242" y="1743427"/>
            <a:ext cx="1545386" cy="993814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5639550" y="3838863"/>
            <a:ext cx="2137204" cy="39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09" y="1593784"/>
            <a:ext cx="4989330" cy="4989330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9"/>
          <a:stretch/>
        </p:blipFill>
        <p:spPr>
          <a:xfrm>
            <a:off x="6299829" y="3345259"/>
            <a:ext cx="1856600" cy="678383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7" b="47030"/>
          <a:stretch/>
        </p:blipFill>
        <p:spPr>
          <a:xfrm>
            <a:off x="6855063" y="4538172"/>
            <a:ext cx="1152601" cy="20217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58055" y="1687872"/>
            <a:ext cx="1823875" cy="115362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7469" y="3205920"/>
            <a:ext cx="1828932" cy="100168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4865" y="4484942"/>
            <a:ext cx="1695376" cy="217742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Ευθύγραμμο βέλος σύνδεσης 29"/>
          <p:cNvCxnSpPr/>
          <p:nvPr/>
        </p:nvCxnSpPr>
        <p:spPr>
          <a:xfrm flipV="1">
            <a:off x="5362552" y="2737245"/>
            <a:ext cx="785699" cy="74228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/>
          <p:nvPr/>
        </p:nvCxnSpPr>
        <p:spPr>
          <a:xfrm>
            <a:off x="5373189" y="3988308"/>
            <a:ext cx="80203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/>
          <p:nvPr/>
        </p:nvCxnSpPr>
        <p:spPr>
          <a:xfrm>
            <a:off x="5352241" y="4606834"/>
            <a:ext cx="864985" cy="2601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9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790399" y="1773641"/>
            <a:ext cx="3939485" cy="4611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«Εγκρίνων»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την εργασία που είναι σε εκκρεμότητα, στο νέο παράθυρο που εμφανίζεται, μπορεί να ξεκινήσει την διαδικασία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«Έγκρισης»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«Απόρριψης».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περίπτωση που ο χρήστης θέλει να σταματήσει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την διαδικασία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μπορεί να επιλέξει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«Ακύρωση»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αμέσως επιστρέφει στην αρχική σελίδα του φακέλου.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Εφόσον η εργασία έχει ολοκληρωθεί,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γυρίζοντας στην αρχική σελίδα,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εργασίες σε εκκρεμότητα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μηδενίζονται αφού έχουν ολοκληρωθεί/εκτελεστεί.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                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745115" y="2072640"/>
            <a:ext cx="6030286" cy="2306320"/>
            <a:chOff x="1745115" y="2072640"/>
            <a:chExt cx="6030286" cy="2306320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71" t="20051" r="40001" b="56880"/>
            <a:stretch/>
          </p:blipFill>
          <p:spPr>
            <a:xfrm>
              <a:off x="1745115" y="2072640"/>
              <a:ext cx="6030286" cy="23063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0518" y="3734022"/>
              <a:ext cx="621518" cy="31242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33841" y="4177480"/>
            <a:ext cx="1404959" cy="24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639550" y="3838863"/>
            <a:ext cx="2137204" cy="39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303626" y="2667616"/>
            <a:ext cx="2569057" cy="275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εμφάνιση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του ονόματος του εγκρίνοντος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γίνεται σύμφωνα με την καταγραφή/εισαγωγή των προσωπικών του στοιχείων στην βάση δεδομένων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address book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) της εφαρμογής.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227361" y="1681959"/>
            <a:ext cx="7333468" cy="2192656"/>
            <a:chOff x="580284" y="2200379"/>
            <a:chExt cx="7012633" cy="2074586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" t="8746" r="28300" b="52258"/>
            <a:stretch/>
          </p:blipFill>
          <p:spPr>
            <a:xfrm>
              <a:off x="580284" y="2200379"/>
              <a:ext cx="6735097" cy="2073343"/>
            </a:xfrm>
            <a:prstGeom prst="rect">
              <a:avLst/>
            </a:prstGeom>
          </p:spPr>
        </p:pic>
        <p:pic>
          <p:nvPicPr>
            <p:cNvPr id="18" name="Εικόνα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21" t="8746" r="242" b="52258"/>
            <a:stretch/>
          </p:blipFill>
          <p:spPr>
            <a:xfrm>
              <a:off x="7315387" y="2201622"/>
              <a:ext cx="277530" cy="2073343"/>
            </a:xfrm>
            <a:prstGeom prst="rect">
              <a:avLst/>
            </a:prstGeom>
          </p:spPr>
        </p:pic>
        <p:pic>
          <p:nvPicPr>
            <p:cNvPr id="17" name="Εικόνα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6" t="8746" r="266" b="83390"/>
            <a:stretch/>
          </p:blipFill>
          <p:spPr>
            <a:xfrm>
              <a:off x="5018584" y="2201622"/>
              <a:ext cx="2536723" cy="41809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194682" y="3434924"/>
            <a:ext cx="1027408" cy="264404"/>
          </a:xfrm>
          <a:prstGeom prst="rect">
            <a:avLst/>
          </a:prstGeom>
          <a:noFill/>
          <a:ln w="57150">
            <a:solidFill>
              <a:srgbClr val="B2D50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7115" y="1665337"/>
            <a:ext cx="1554546" cy="26440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585884" y="2743476"/>
            <a:ext cx="5648487" cy="105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Ομάδα 25"/>
          <p:cNvGrpSpPr/>
          <p:nvPr/>
        </p:nvGrpSpPr>
        <p:grpSpPr>
          <a:xfrm>
            <a:off x="1115915" y="1525470"/>
            <a:ext cx="8161079" cy="3897992"/>
            <a:chOff x="1089890" y="1525471"/>
            <a:chExt cx="8786369" cy="3918031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4" t="17225" r="1627" b="931"/>
            <a:stretch/>
          </p:blipFill>
          <p:spPr>
            <a:xfrm>
              <a:off x="1089890" y="1525471"/>
              <a:ext cx="8786369" cy="3918031"/>
            </a:xfrm>
            <a:prstGeom prst="rect">
              <a:avLst/>
            </a:prstGeom>
          </p:spPr>
        </p:pic>
        <p:sp>
          <p:nvSpPr>
            <p:cNvPr id="24" name="Ορθογώνιο 23"/>
            <p:cNvSpPr/>
            <p:nvPr/>
          </p:nvSpPr>
          <p:spPr>
            <a:xfrm>
              <a:off x="4506351" y="2478287"/>
              <a:ext cx="5195266" cy="753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Εικόνα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7" t="43585" r="4568" b="48816"/>
          <a:stretch/>
        </p:blipFill>
        <p:spPr>
          <a:xfrm>
            <a:off x="4303200" y="2440324"/>
            <a:ext cx="4725482" cy="3381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34886" y="1480906"/>
            <a:ext cx="1802719" cy="33914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44343" y="2437224"/>
            <a:ext cx="435950" cy="230393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5552551" y="2449606"/>
            <a:ext cx="1310365" cy="208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Παναγιώτης Παναγιωτόπουλος</a:t>
            </a:r>
          </a:p>
        </p:txBody>
      </p:sp>
      <p:cxnSp>
        <p:nvCxnSpPr>
          <p:cNvPr id="31" name="Ευθύγραμμο βέλος σύνδεσης 30"/>
          <p:cNvCxnSpPr/>
          <p:nvPr/>
        </p:nvCxnSpPr>
        <p:spPr>
          <a:xfrm flipH="1" flipV="1">
            <a:off x="6282813" y="2667618"/>
            <a:ext cx="3020814" cy="12069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3" y="3171012"/>
            <a:ext cx="1083636" cy="30835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26" y="3171012"/>
            <a:ext cx="871864" cy="3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2" b="89374"/>
          <a:stretch/>
        </p:blipFill>
        <p:spPr>
          <a:xfrm>
            <a:off x="1283143" y="1479132"/>
            <a:ext cx="6682297" cy="459644"/>
          </a:xfrm>
          <a:prstGeom prst="rect">
            <a:avLst/>
          </a:prstGeom>
        </p:spPr>
      </p:pic>
      <p:grpSp>
        <p:nvGrpSpPr>
          <p:cNvPr id="2" name="Ομάδα 1"/>
          <p:cNvGrpSpPr/>
          <p:nvPr/>
        </p:nvGrpSpPr>
        <p:grpSpPr>
          <a:xfrm>
            <a:off x="1374133" y="2019788"/>
            <a:ext cx="6594890" cy="3852692"/>
            <a:chOff x="1374133" y="2019788"/>
            <a:chExt cx="6594890" cy="3852692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20"/>
            <a:stretch/>
          </p:blipFill>
          <p:spPr>
            <a:xfrm>
              <a:off x="1374133" y="2019788"/>
              <a:ext cx="6581147" cy="3852692"/>
            </a:xfrm>
            <a:prstGeom prst="rect">
              <a:avLst/>
            </a:prstGeom>
          </p:spPr>
        </p:pic>
        <p:pic>
          <p:nvPicPr>
            <p:cNvPr id="18" name="Εικόνα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9" t="73986"/>
            <a:stretch/>
          </p:blipFill>
          <p:spPr>
            <a:xfrm>
              <a:off x="6401150" y="4742039"/>
              <a:ext cx="1567873" cy="894080"/>
            </a:xfrm>
            <a:prstGeom prst="rect">
              <a:avLst/>
            </a:prstGeom>
          </p:spPr>
        </p:pic>
      </p:grpSp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t="80271" r="35491"/>
          <a:stretch/>
        </p:blipFill>
        <p:spPr>
          <a:xfrm>
            <a:off x="4720124" y="4307839"/>
            <a:ext cx="847308" cy="868400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6" t="70780" r="35594" b="21448"/>
          <a:stretch/>
        </p:blipFill>
        <p:spPr>
          <a:xfrm>
            <a:off x="5567432" y="3873618"/>
            <a:ext cx="833718" cy="340657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2" t="55788" r="30167" b="35213"/>
          <a:stretch/>
        </p:blipFill>
        <p:spPr>
          <a:xfrm>
            <a:off x="4167165" y="3633050"/>
            <a:ext cx="573741" cy="3944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66225" y="2443416"/>
            <a:ext cx="961283" cy="28817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25" y="2787935"/>
            <a:ext cx="961283" cy="22958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25" y="3600689"/>
            <a:ext cx="961283" cy="2295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25" y="3875009"/>
            <a:ext cx="961283" cy="229585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3997" y="4114754"/>
            <a:ext cx="1158336" cy="229585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1769" y="4390998"/>
            <a:ext cx="1158336" cy="22958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9678" y="3639237"/>
            <a:ext cx="587791" cy="3820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6659" y="3878064"/>
            <a:ext cx="833718" cy="33926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3278" y="4322910"/>
            <a:ext cx="847309" cy="84825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086897" y="1503028"/>
            <a:ext cx="3828855" cy="3739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για την ολοκλήρωση της δημιουργίας νέου εγγράφου, καλείται να συμπληρώσει τα εξής πεδία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«Όνομα»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φακέλου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Μια σύντομη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«Περιγραφή»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«Τύπος συσχέτισης»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που πιθανότατα  να έχει με άλλους φακέλους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«Διαβάθμιση»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επιλέξει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«Κατηγορία Εγγράφου»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που θα χαρακτηρίζει το συγκεκριμένο έγγραφο.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Τον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«Αρ. Διαύγειας (ΑΔΑ)»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οποίος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προαιρετικός. Ο χρήστης, αν τον αναρτήσει απευθείας μέσα από την εφαρμογή δεν απαιτείται να τον συμπληρώσει.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Κάνοντας κλικ στο κουμπί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Αποθήκευσης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δημιουργείται ο νέος φάκελος.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0" t="24679" r="49429" b="73880"/>
          <a:stretch/>
        </p:blipFill>
        <p:spPr>
          <a:xfrm>
            <a:off x="4758813" y="2576052"/>
            <a:ext cx="2181250" cy="98829"/>
          </a:xfrm>
          <a:prstGeom prst="rect">
            <a:avLst/>
          </a:prstGeom>
        </p:spPr>
      </p:pic>
      <p:pic>
        <p:nvPicPr>
          <p:cNvPr id="31" name="Εικόνα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1" t="27146" r="50324" b="68410"/>
          <a:stretch/>
        </p:blipFill>
        <p:spPr>
          <a:xfrm>
            <a:off x="4758813" y="2840552"/>
            <a:ext cx="2064775" cy="30480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96891" y="5203331"/>
            <a:ext cx="701782" cy="229585"/>
          </a:xfrm>
          <a:prstGeom prst="rect">
            <a:avLst/>
          </a:prstGeom>
          <a:noFill/>
          <a:ln w="57150">
            <a:solidFill>
              <a:srgbClr val="B2D50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8398" r="23149" b="29083"/>
          <a:stretch/>
        </p:blipFill>
        <p:spPr>
          <a:xfrm>
            <a:off x="1365172" y="1566581"/>
            <a:ext cx="6590108" cy="42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0" y="1248910"/>
            <a:ext cx="4989330" cy="4989330"/>
          </a:xfrm>
          <a:prstGeom prst="rect">
            <a:avLst/>
          </a:prstGeom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058558" y="2309421"/>
            <a:ext cx="6194322" cy="451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εξερχόμενα έγγραφα σε αντίθεση με τα εισερχόμενα,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δεν παίρνουν Αυτόματα Αριθμό Πρωτοκόλλου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αλλά μόνο μετά από την υπογραφή του «Τελικού Υπογράφοντα» από την ροή «Έναρξη Ροής Υπογραφής».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Όταν σε ένα έγγραφο καταχωρηθεί «Αρ. Πρωτοκόλλου», δεν δύναται να αλλάξει/τροποποιηθεί.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το πεδίο «Τύπος Εξερχομένου» ο χρήστης μπορεί να διαχωρίσει αν τα έγγραφα αυτά έχουν καταχωρηθεί στο σύστημα ως: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Απλό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«Σχέδιο»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«Τελικό»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έγγραφο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«Ακριβές Αντίγραφο»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του αρχικού εγγράφου </a:t>
            </a:r>
          </a:p>
        </p:txBody>
      </p:sp>
      <p:pic>
        <p:nvPicPr>
          <p:cNvPr id="37" name="Εικόνα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82" y="5490511"/>
            <a:ext cx="919968" cy="9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673268" y="2356877"/>
            <a:ext cx="2065239" cy="273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Εφόσον ο χρήστης έχει ολοκληρώσει τα βήματα, επιστρέφοντας στην κεντρική σελίδα, βλέπει τις εργασίες που έχει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Απορρίψει η Εγκρίνει,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Περιοχή συνοπτικής προβολής εγγράφων και ειδοποιήσεων».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15535" r="1514" b="8479"/>
          <a:stretch/>
        </p:blipFill>
        <p:spPr>
          <a:xfrm>
            <a:off x="1115915" y="1728191"/>
            <a:ext cx="8325684" cy="38138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2258" y="3158967"/>
            <a:ext cx="7315201" cy="23830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7889" y="2284033"/>
            <a:ext cx="944864" cy="73570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361540" y="3726426"/>
            <a:ext cx="1858297" cy="845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4850391" y="3588774"/>
            <a:ext cx="2071517" cy="736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266927" y="3810275"/>
            <a:ext cx="1972323" cy="1626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39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Αναίρεση 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083296" y="1700783"/>
            <a:ext cx="3410712" cy="461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πλατφόρμα ΣΗΦΕ-Φ επιτρέπει στους χρήστες εκτός από το να εκκινούν την διαδικασία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«Ροής Έγκρισης»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ενός εγγράφου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να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«Αναιρέσουν»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εάν αυτό απαιτηθεί.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ενέργεια αυτή επιτυγχάνεται επιλέγοντας από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«Μενού λειτουργιών»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εξερχόμενα και στην συνέχεια πατώντας τα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αποσιωπητικά, που βρίσκονται δεξιά από την ονομασία του φακέλου που έχετε επιλέξει.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Εκτελώντας την ενέργεια αυτή,  αναδύονται επαυξημένες λειτουργίες προς τον χρήστη για την έναρξη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«Αναίρεσης Ροής έγκρισης»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1552854"/>
            <a:ext cx="6885432" cy="3583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3392" y="2483224"/>
            <a:ext cx="5870448" cy="32027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6" t="37435" r="29399" b="24901"/>
          <a:stretch/>
        </p:blipFill>
        <p:spPr>
          <a:xfrm>
            <a:off x="3799332" y="2688115"/>
            <a:ext cx="1344168" cy="141732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t="36420" r="51532" b="58963"/>
          <a:stretch/>
        </p:blipFill>
        <p:spPr>
          <a:xfrm>
            <a:off x="2173364" y="2624956"/>
            <a:ext cx="1502524" cy="12631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2" t="70383" r="13504" b="4346"/>
          <a:stretch/>
        </p:blipFill>
        <p:spPr>
          <a:xfrm>
            <a:off x="5143500" y="3914535"/>
            <a:ext cx="104241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Αναίρεση 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083296" y="1700783"/>
            <a:ext cx="3410712" cy="461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βήματα τα οποία πρέπει να ακολουθήσετε είναι τα εξής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αρχικό αναδυόμενο μενού επιλέγετε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«Για προχωρημένους»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στην συνέχεια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«Ροές Εργασίας»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νέο παράθυρο εμφανίζονται όλες οι εργασίες που σχετίζονται με το συγκεκριμένο φάκελο, είτε αυτές έχουν ολοκληρωθεί είτε αυτές βρίσκονται σε εκκρεμότητά.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από την εργασία που βρίσκεται σε εξέλιξη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«Έγκριση εγγράφου»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μεταφερόμαστε σε νέο παράθυρο.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+mj-lt"/>
              <a:buAutoNum type="arabicPeriod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1552854"/>
            <a:ext cx="6885432" cy="358339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6" t="37435" r="29399" b="24901"/>
          <a:stretch/>
        </p:blipFill>
        <p:spPr>
          <a:xfrm>
            <a:off x="3799332" y="2688115"/>
            <a:ext cx="1344168" cy="141732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t="36420" r="51532" b="58963"/>
          <a:stretch/>
        </p:blipFill>
        <p:spPr>
          <a:xfrm>
            <a:off x="2173364" y="2624956"/>
            <a:ext cx="1502524" cy="12631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2" t="70383" r="13504" b="4346"/>
          <a:stretch/>
        </p:blipFill>
        <p:spPr>
          <a:xfrm>
            <a:off x="5143500" y="3914535"/>
            <a:ext cx="1042416" cy="950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7620" y="3914535"/>
            <a:ext cx="1325880" cy="190900"/>
          </a:xfrm>
          <a:prstGeom prst="rect">
            <a:avLst/>
          </a:prstGeom>
          <a:noFill/>
          <a:ln w="57150">
            <a:solidFill>
              <a:srgbClr val="AE068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0076" y="4294573"/>
            <a:ext cx="969264" cy="1909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197864" y="1552854"/>
            <a:ext cx="6938748" cy="3777720"/>
            <a:chOff x="1197864" y="1552854"/>
            <a:chExt cx="6938748" cy="3777720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5"/>
            <a:stretch/>
          </p:blipFill>
          <p:spPr>
            <a:xfrm>
              <a:off x="1197864" y="1552854"/>
              <a:ext cx="6938748" cy="2982570"/>
            </a:xfrm>
            <a:prstGeom prst="rect">
              <a:avLst/>
            </a:prstGeom>
          </p:spPr>
        </p:pic>
        <p:pic>
          <p:nvPicPr>
            <p:cNvPr id="15" name="Εικόνα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5" t="92410"/>
            <a:stretch/>
          </p:blipFill>
          <p:spPr>
            <a:xfrm>
              <a:off x="1197864" y="4507511"/>
              <a:ext cx="6938748" cy="82306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49035" y="3648124"/>
            <a:ext cx="6916210" cy="37570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H="1" flipV="1">
            <a:off x="2029230" y="3769938"/>
            <a:ext cx="6000750" cy="124916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Αναίρεση Ροή έγκρισης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046970" y="1444752"/>
            <a:ext cx="2447038" cy="3962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το νέο παράθυρο, ο χρήστης λαμβάνει πληροφορίες σχετικά με το έγγραφο που έχει επιλέξει. Για να επιτευχθεί η διαδικασία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«Αναίρεσης Ροής έγκρισης»,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επιλέγετε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«Τερματισμός αυτής της ροής εργασίας».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μήνυμα που σας εμφανίζεται, καλείστε να αποδεχθείτε τον τερματισμό της διαδικασίας, κάνοντας κλικ στο κουμπί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«ΟΚ».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15" y="1647194"/>
            <a:ext cx="7931055" cy="3240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flipV="1">
            <a:off x="2139695" y="3319273"/>
            <a:ext cx="3008377" cy="22034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1115915" y="1595511"/>
            <a:ext cx="7931055" cy="3344011"/>
            <a:chOff x="1115915" y="1709903"/>
            <a:chExt cx="7931055" cy="3344011"/>
          </a:xfrm>
        </p:grpSpPr>
        <p:pic>
          <p:nvPicPr>
            <p:cNvPr id="17" name="Εικόνα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915" y="1709903"/>
              <a:ext cx="7923585" cy="2578633"/>
            </a:xfrm>
            <a:prstGeom prst="rect">
              <a:avLst/>
            </a:prstGeom>
          </p:spPr>
        </p:pic>
        <p:pic>
          <p:nvPicPr>
            <p:cNvPr id="19" name="Εικόνα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08"/>
            <a:stretch/>
          </p:blipFill>
          <p:spPr>
            <a:xfrm>
              <a:off x="1123385" y="4273893"/>
              <a:ext cx="7923585" cy="780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5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771738" y="2725569"/>
            <a:ext cx="3952901" cy="3135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περίπτωση που στο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«Τύπο Συσχέτισης»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επιλεχθεί η παράμετρος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Γενική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Απάντηση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αναδύεται πλαίσιο για την συμπλήρωση 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«Συσχετιζόμενου Αρ.Πρωτοκόλλου ΣΗΔΕ-Φ».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Η εισαγωγή του συγκεκριμένου αριθμού στο σχετικό πεδίο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είναι απαραίτητη διαφορετικά η εφαρμογή θα εξάγει μήνυμα σφάλματος.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089442" y="1702875"/>
            <a:ext cx="6682297" cy="4393348"/>
            <a:chOff x="-162625" y="3784235"/>
            <a:chExt cx="6682297" cy="4393348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62" b="89374"/>
            <a:stretch/>
          </p:blipFill>
          <p:spPr>
            <a:xfrm>
              <a:off x="-162625" y="3784235"/>
              <a:ext cx="6682297" cy="459644"/>
            </a:xfrm>
            <a:prstGeom prst="rect">
              <a:avLst/>
            </a:prstGeom>
          </p:spPr>
        </p:pic>
        <p:grpSp>
          <p:nvGrpSpPr>
            <p:cNvPr id="12" name="Ομάδα 11"/>
            <p:cNvGrpSpPr/>
            <p:nvPr/>
          </p:nvGrpSpPr>
          <p:grpSpPr>
            <a:xfrm>
              <a:off x="-75218" y="4324891"/>
              <a:ext cx="6594890" cy="3852692"/>
              <a:chOff x="1374133" y="2019788"/>
              <a:chExt cx="6594890" cy="3852692"/>
            </a:xfrm>
          </p:grpSpPr>
          <p:pic>
            <p:nvPicPr>
              <p:cNvPr id="14" name="Εικόνα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420"/>
              <a:stretch/>
            </p:blipFill>
            <p:spPr>
              <a:xfrm>
                <a:off x="1374133" y="2019788"/>
                <a:ext cx="6581147" cy="3852692"/>
              </a:xfrm>
              <a:prstGeom prst="rect">
                <a:avLst/>
              </a:prstGeom>
            </p:spPr>
          </p:pic>
          <p:pic>
            <p:nvPicPr>
              <p:cNvPr id="15" name="Εικόνα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49" t="73986"/>
              <a:stretch/>
            </p:blipFill>
            <p:spPr>
              <a:xfrm>
                <a:off x="6401150" y="4742039"/>
                <a:ext cx="1567873" cy="894080"/>
              </a:xfrm>
              <a:prstGeom prst="rect">
                <a:avLst/>
              </a:prstGeom>
            </p:spPr>
          </p:pic>
        </p:grpSp>
      </p:grpSp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2" t="55788" r="30167" b="35213"/>
          <a:stretch/>
        </p:blipFill>
        <p:spPr>
          <a:xfrm>
            <a:off x="5392567" y="3848559"/>
            <a:ext cx="573741" cy="3944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59422" y="3988359"/>
            <a:ext cx="606886" cy="3265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Ομάδα 22"/>
          <p:cNvGrpSpPr/>
          <p:nvPr/>
        </p:nvGrpSpPr>
        <p:grpSpPr>
          <a:xfrm>
            <a:off x="2757319" y="2238918"/>
            <a:ext cx="5000677" cy="2903781"/>
            <a:chOff x="2771062" y="2326999"/>
            <a:chExt cx="5000677" cy="2903781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2771062" y="2326999"/>
              <a:ext cx="5000677" cy="2903781"/>
              <a:chOff x="2757319" y="2239284"/>
              <a:chExt cx="5000677" cy="2903781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87" t="21426" r="63713" b="8962"/>
              <a:stretch/>
            </p:blipFill>
            <p:spPr>
              <a:xfrm>
                <a:off x="2757319" y="2243531"/>
                <a:ext cx="1595733" cy="2602914"/>
              </a:xfrm>
              <a:prstGeom prst="rect">
                <a:avLst/>
              </a:prstGeom>
            </p:spPr>
          </p:pic>
          <p:pic>
            <p:nvPicPr>
              <p:cNvPr id="16" name="Εικόνα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18" t="21426" r="15389" b="-17"/>
              <a:stretch/>
            </p:blipFill>
            <p:spPr>
              <a:xfrm>
                <a:off x="4467422" y="2239284"/>
                <a:ext cx="3290574" cy="2903781"/>
              </a:xfrm>
              <a:prstGeom prst="rect">
                <a:avLst/>
              </a:prstGeom>
            </p:spPr>
          </p:pic>
        </p:grpSp>
        <p:sp>
          <p:nvSpPr>
            <p:cNvPr id="21" name="Ορθογώνιο 20"/>
            <p:cNvSpPr/>
            <p:nvPr/>
          </p:nvSpPr>
          <p:spPr>
            <a:xfrm>
              <a:off x="4522031" y="2730197"/>
              <a:ext cx="626041" cy="83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Ορθογώνιο 21"/>
            <p:cNvSpPr/>
            <p:nvPr/>
          </p:nvSpPr>
          <p:spPr>
            <a:xfrm>
              <a:off x="4502455" y="4108106"/>
              <a:ext cx="626041" cy="83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Εικόνα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0" t="31984" r="21264" b="64551"/>
          <a:stretch/>
        </p:blipFill>
        <p:spPr>
          <a:xfrm>
            <a:off x="4508288" y="2626959"/>
            <a:ext cx="2734056" cy="128016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8" t="69562" r="42037" b="27221"/>
          <a:stretch/>
        </p:blipFill>
        <p:spPr>
          <a:xfrm>
            <a:off x="4469701" y="3998535"/>
            <a:ext cx="874527" cy="1188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81634" y="5390421"/>
            <a:ext cx="742422" cy="33563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Εικόνα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 t="18332" r="13192" b="127"/>
          <a:stretch/>
        </p:blipFill>
        <p:spPr>
          <a:xfrm>
            <a:off x="1081086" y="2125827"/>
            <a:ext cx="6718765" cy="3653635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8398" r="23149" b="29083"/>
          <a:stretch/>
        </p:blipFill>
        <p:spPr>
          <a:xfrm>
            <a:off x="1052973" y="1776062"/>
            <a:ext cx="6746877" cy="44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110479" y="2228714"/>
            <a:ext cx="3048001" cy="4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επιλογή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απάντησης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στον τύπο συσχέτισης καθώς και το Συσχετιζόμενο Πρωτόκολλο,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συμπληρώνεται αυτόματα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όταν πρόκειται για απάντηση σε άλλο έγγραφο.  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0" y="1248910"/>
            <a:ext cx="4989330" cy="4989330"/>
          </a:xfrm>
          <a:prstGeom prst="rect">
            <a:avLst/>
          </a:prstGeom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362342" y="3510919"/>
            <a:ext cx="2587280" cy="4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 την δημιουργία νέου φακέλου εγγράφων,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απαιτείται μόνο η συμπλήρωση του ονόματος. Όλα τα άλλα πεδία είναι προαιρετικά. </a:t>
            </a:r>
          </a:p>
        </p:txBody>
      </p:sp>
      <p:cxnSp>
        <p:nvCxnSpPr>
          <p:cNvPr id="16" name="Ευθεία γραμμή σύνδεσης 15"/>
          <p:cNvCxnSpPr/>
          <p:nvPr/>
        </p:nvCxnSpPr>
        <p:spPr>
          <a:xfrm flipH="1" flipV="1">
            <a:off x="5110479" y="3768140"/>
            <a:ext cx="2887616" cy="984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H="1" flipV="1">
            <a:off x="7983678" y="3768140"/>
            <a:ext cx="24305" cy="12918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/>
          <p:nvPr/>
        </p:nvCxnSpPr>
        <p:spPr>
          <a:xfrm flipV="1">
            <a:off x="7998095" y="5058238"/>
            <a:ext cx="3524371" cy="175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Εικόνα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82" y="5490511"/>
            <a:ext cx="919968" cy="9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DEB7CE-A99F-A14F-8759-7C401754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44145">
              <a:lnSpc>
                <a:spcPct val="110000"/>
              </a:lnSpc>
              <a:spcBef>
                <a:spcPts val="0"/>
              </a:spcBef>
              <a:buClr>
                <a:srgbClr val="EAAE1D"/>
              </a:buClr>
              <a:buSzPts val="1330"/>
            </a:pPr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7B7E-F490-BC4F-9E46-4393673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"/>
            <a:ext cx="1551969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8132-001E-2B47-9DBD-BF3E1F0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229132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776447" y="2300748"/>
            <a:ext cx="3091088" cy="32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Αφού έχετε επιλέξει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το κουμπί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Αποθήκευσης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αναδύεται το νέο παράθυρο πληροφοριών και αρχείων που σχετίζονται με το φάκελο. Με το κουμπί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«Ανέβασμα Αρχείου»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μπορείτε να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ανεβάσετε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αρχεία που απαιτούνται.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έγγραφα αυτά, χαρακτηρίζονται ως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εξερχόμενα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συνημμένα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9" t="27823" r="1260" b="17641"/>
          <a:stretch/>
        </p:blipFill>
        <p:spPr>
          <a:xfrm>
            <a:off x="1298802" y="1647179"/>
            <a:ext cx="7452609" cy="3795678"/>
          </a:xfrm>
          <a:prstGeom prst="rect">
            <a:avLst/>
          </a:prstGeom>
        </p:spPr>
      </p:pic>
      <p:cxnSp>
        <p:nvCxnSpPr>
          <p:cNvPr id="11" name="Ευθύγραμμο βέλος σύνδεσης 10"/>
          <p:cNvCxnSpPr/>
          <p:nvPr/>
        </p:nvCxnSpPr>
        <p:spPr>
          <a:xfrm flipH="1">
            <a:off x="2626850" y="3775587"/>
            <a:ext cx="6110269" cy="8643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6254" y="4495588"/>
            <a:ext cx="1118342" cy="28874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42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3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3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3951" r="2076" b="3322"/>
          <a:stretch/>
        </p:blipFill>
        <p:spPr>
          <a:xfrm>
            <a:off x="1217459" y="1659364"/>
            <a:ext cx="6520661" cy="3530138"/>
          </a:xfrm>
          <a:prstGeom prst="rect">
            <a:avLst/>
          </a:prstGeom>
        </p:spPr>
      </p:pic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791880" y="1457702"/>
            <a:ext cx="4123872" cy="3873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κουμπί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«Επιλογή Αρχείου»,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αναδύεται νέο παράθυρο με τις εξής παραμέτρους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Επιλογή αρχείου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Αναζήτηση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επιλέγετε να αναρτηθεί το αρχείο, το οποίο είναι αποθηκευμένο στον δίσκο του υπολογιστή σας.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Σχόλια έκδοσης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πλαίσιο κειμένου καταγράφεται ο λόγος της επιλογής του προς ανάρτηση αρχείου, με σκοπό τα εμπλεκόμενα μέλη, να έχουν ολοκληρωμένη εικόνα σχετικά με την συγκεκριμένη επιλογή.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Πατώντας το κουμπί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«ΟΚ»,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ολοκληρώνεται επιτυχώς η προσθήκη του εγγράφου στον φάκελο.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2007956" y="5710985"/>
            <a:ext cx="9063452" cy="134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Κάποια τυπικά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αρχεία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 οποία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μπορούν να αναρτηθούν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της μ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ρφής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.word, .pdf, .excel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.png.</a:t>
            </a:r>
            <a:endParaRPr kumimoji="0" lang="el-G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Κατά τη μεταφόρτωση του αρχείου στο σύστημα, αν το αρχείο υπάρχει με το ίδιο όνομα, κάνοντας κλικ στην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«Προσθήκη ως νέα έκδοση στο υπάρχον»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τότε το αρχείο θα αντικαταστήσει το αρχείο που υπάρχει ήδη αναρτημένο.</a:t>
            </a:r>
          </a:p>
        </p:txBody>
      </p:sp>
      <p:pic>
        <p:nvPicPr>
          <p:cNvPr id="15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61" t="56875" r="81500" b="2708"/>
          <a:stretch/>
        </p:blipFill>
        <p:spPr>
          <a:xfrm>
            <a:off x="1245276" y="5374499"/>
            <a:ext cx="640971" cy="14177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55033" y="2026086"/>
            <a:ext cx="1314394" cy="48851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1220172" y="1652794"/>
            <a:ext cx="6515234" cy="3795252"/>
            <a:chOff x="1245276" y="1657904"/>
            <a:chExt cx="6515234" cy="3795252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1245276" y="1657904"/>
              <a:ext cx="6515234" cy="3795252"/>
              <a:chOff x="1245276" y="1657904"/>
              <a:chExt cx="6515234" cy="3795252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1245276" y="1657904"/>
                <a:ext cx="6515234" cy="3795252"/>
                <a:chOff x="1245276" y="1657904"/>
                <a:chExt cx="6515234" cy="3795252"/>
              </a:xfrm>
            </p:grpSpPr>
            <p:pic>
              <p:nvPicPr>
                <p:cNvPr id="3" name="Εικόνα 2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32" t="1197" r="3827" b="6055"/>
                <a:stretch/>
              </p:blipFill>
              <p:spPr>
                <a:xfrm>
                  <a:off x="1245276" y="1657904"/>
                  <a:ext cx="6499123" cy="3795252"/>
                </a:xfrm>
                <a:prstGeom prst="rect">
                  <a:avLst/>
                </a:prstGeom>
              </p:spPr>
            </p:pic>
            <p:sp>
              <p:nvSpPr>
                <p:cNvPr id="9" name="Ορθογώνιο 8"/>
                <p:cNvSpPr/>
                <p:nvPr/>
              </p:nvSpPr>
              <p:spPr>
                <a:xfrm>
                  <a:off x="2025826" y="2109751"/>
                  <a:ext cx="5734684" cy="27283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Ορθογώνιο 18"/>
              <p:cNvSpPr/>
              <p:nvPr/>
            </p:nvSpPr>
            <p:spPr>
              <a:xfrm>
                <a:off x="1314100" y="2408905"/>
                <a:ext cx="640971" cy="22382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7" name="Εικόνα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36" t="28228" r="3827" b="48225"/>
            <a:stretch/>
          </p:blipFill>
          <p:spPr>
            <a:xfrm>
              <a:off x="2094003" y="2152761"/>
              <a:ext cx="1086595" cy="963563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676599" y="5259144"/>
            <a:ext cx="511739" cy="14494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193568" y="1635619"/>
            <a:ext cx="6533783" cy="3999159"/>
            <a:chOff x="1193568" y="1635619"/>
            <a:chExt cx="6533783" cy="3999159"/>
          </a:xfrm>
        </p:grpSpPr>
        <p:sp>
          <p:nvSpPr>
            <p:cNvPr id="7" name="Ορθογώνιο 6"/>
            <p:cNvSpPr/>
            <p:nvPr/>
          </p:nvSpPr>
          <p:spPr>
            <a:xfrm>
              <a:off x="1193568" y="1635619"/>
              <a:ext cx="6525728" cy="3999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Εικόνα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" t="3951" r="2076" b="3322"/>
            <a:stretch/>
          </p:blipFill>
          <p:spPr>
            <a:xfrm>
              <a:off x="1206690" y="1852671"/>
              <a:ext cx="6520661" cy="3530138"/>
            </a:xfrm>
            <a:prstGeom prst="rect">
              <a:avLst/>
            </a:prstGeom>
          </p:spPr>
        </p:pic>
      </p:grp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 t="29194" r="60847" b="66038"/>
          <a:stretch/>
        </p:blipFill>
        <p:spPr>
          <a:xfrm>
            <a:off x="3455033" y="2707907"/>
            <a:ext cx="197427" cy="166255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9" t="18585" r="11265" b="75753"/>
          <a:stretch/>
        </p:blipFill>
        <p:spPr>
          <a:xfrm>
            <a:off x="4740514" y="2371805"/>
            <a:ext cx="2327564" cy="1974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66018" y="4574132"/>
            <a:ext cx="832209" cy="4312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0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728986" y="1593370"/>
            <a:ext cx="4995654" cy="426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Για να ολοκληρωθεί η διαδικασία ανάρτησης του συνημμένου αρχείου,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αναδύεται νέο παράθυρο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στο οποίο ο χρήστης επιβάλλεται να συμπληρώσει περαιτέρω πληροφορίες σχετικές με το επιλεγμένο αρχείο. Οι πληροφορίες αυτές, είναι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«Τύπος περιεχομένου».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 αυτό το σημείο καθορίζεται αν το έγγραφο είναι εξερχόμενο (το οποίο είναι αυτό που λαμβάνει την ψηφιακή υπογραφή) ή συνημμένο.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«Όνομα»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του εγγράφου. Το συγκεκριμένο πεδίο, συμπληρώνεται αυτόματα από το όνομα αρχείου που μεταφορτώνει ο χρήστης από τον υπολογιστή του κι αν θέλει έχει τη δυνατότητα να το αλλάξει.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«Θέμα»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του εγγράφου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«Συντάκτης»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χρονική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«Προθεσμία»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που πιθανόν υπάρχει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880136" y="5789642"/>
            <a:ext cx="9063452" cy="134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Θέμα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και ο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Συντάκτης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είναι της μορφής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απλού κειμένου. 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Τύπος περιεχομένου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και η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Προθεσμία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είναι με την μορφή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αναδυόμενης λίστας. </a:t>
            </a:r>
          </a:p>
        </p:txBody>
      </p:sp>
      <p:pic>
        <p:nvPicPr>
          <p:cNvPr id="1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1117456" y="5453156"/>
            <a:ext cx="640971" cy="1417748"/>
          </a:xfrm>
          <a:prstGeom prst="rect">
            <a:avLst/>
          </a:prstGeom>
        </p:spPr>
      </p:pic>
      <p:grpSp>
        <p:nvGrpSpPr>
          <p:cNvPr id="9" name="Ομάδα 8"/>
          <p:cNvGrpSpPr/>
          <p:nvPr/>
        </p:nvGrpSpPr>
        <p:grpSpPr>
          <a:xfrm>
            <a:off x="1307690" y="1986117"/>
            <a:ext cx="5220929" cy="2723536"/>
            <a:chOff x="1340752" y="2099253"/>
            <a:chExt cx="5009517" cy="2610570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" t="1041" r="1466" b="2880"/>
            <a:stretch/>
          </p:blipFill>
          <p:spPr>
            <a:xfrm>
              <a:off x="1340752" y="2099253"/>
              <a:ext cx="5009517" cy="2610570"/>
            </a:xfrm>
            <a:prstGeom prst="rect">
              <a:avLst/>
            </a:prstGeom>
          </p:spPr>
        </p:pic>
        <p:sp>
          <p:nvSpPr>
            <p:cNvPr id="8" name="Ορθογώνιο 7"/>
            <p:cNvSpPr/>
            <p:nvPr/>
          </p:nvSpPr>
          <p:spPr>
            <a:xfrm>
              <a:off x="2654956" y="3289351"/>
              <a:ext cx="1317276" cy="114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4" t="52778" r="44516" b="45877"/>
          <a:stretch/>
        </p:blipFill>
        <p:spPr>
          <a:xfrm>
            <a:off x="2666951" y="3244644"/>
            <a:ext cx="1875552" cy="103493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3262" b="1480"/>
          <a:stretch/>
        </p:blipFill>
        <p:spPr>
          <a:xfrm>
            <a:off x="2664788" y="3912512"/>
            <a:ext cx="1047972" cy="985984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9427" r="6720" b="15781"/>
          <a:stretch/>
        </p:blipFill>
        <p:spPr>
          <a:xfrm>
            <a:off x="3856133" y="2693647"/>
            <a:ext cx="1137479" cy="2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422392" y="3081528"/>
            <a:ext cx="5806440" cy="277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ορισμός της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«χρονικής προθεσμίας»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αφορά το διάστημα που πρέπει να ολοκληρωθεί η συγκεκριμένη ανάθεση τόσο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τα μέλη του συγκεκριμένου φορέα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όσο και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τον τυχόν φορέα-παραλήπτη.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0" y="1248910"/>
            <a:ext cx="4989330" cy="49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Δημιουργία Νέου Εγγράφου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συνημμένων/εξερχόμενων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728986" y="1593370"/>
            <a:ext cx="4995654" cy="426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 στον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Τύπο Περιεχομένου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επιλεχθεί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Συνημμένο Έγγραφο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αντί του προεπιλεγμένου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εξερχόμενου έγγραφου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χρήστης συμπληρώνει όπως και πριν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«Όνομα»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του εγγράφου. Το συγκεκριμένο πεδίο, συμπληρώνεται αυτόματα από το όνομα αρχείου που μεταφορτώνει ο χρήστης από τον υπολογιστή του κι αν θέλει έχει τη δυνατότητα να το αλλάξει.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«Θέμα»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του εγγράφου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επιπλέον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«Σχόλια Εγγράφου»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που σχετίζονται με το προς ανάρτηση αρχείο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στις δυο περιπτώσεις, για την ολοκλήρωση της προσθήκης του εγγράφου, κάνετε κλικ στο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«ΟΚ».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84" y="2592222"/>
            <a:ext cx="1082602" cy="287357"/>
          </a:xfrm>
          <a:prstGeom prst="rect">
            <a:avLst/>
          </a:prstGeom>
        </p:spPr>
      </p:pic>
      <p:grpSp>
        <p:nvGrpSpPr>
          <p:cNvPr id="11" name="Ομάδα 10"/>
          <p:cNvGrpSpPr/>
          <p:nvPr/>
        </p:nvGrpSpPr>
        <p:grpSpPr>
          <a:xfrm>
            <a:off x="1199329" y="1956619"/>
            <a:ext cx="5319458" cy="3328612"/>
            <a:chOff x="1199329" y="1956619"/>
            <a:chExt cx="5319458" cy="3328612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29" y="1956619"/>
              <a:ext cx="5319458" cy="3328612"/>
            </a:xfrm>
            <a:prstGeom prst="rect">
              <a:avLst/>
            </a:prstGeom>
          </p:spPr>
        </p:pic>
        <p:sp>
          <p:nvSpPr>
            <p:cNvPr id="10" name="Ορθογώνιο 9"/>
            <p:cNvSpPr/>
            <p:nvPr/>
          </p:nvSpPr>
          <p:spPr>
            <a:xfrm>
              <a:off x="2556387" y="3146323"/>
              <a:ext cx="2684207" cy="98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34730" r="20978" b="58737"/>
          <a:stretch/>
        </p:blipFill>
        <p:spPr>
          <a:xfrm>
            <a:off x="2526893" y="3097159"/>
            <a:ext cx="2910348" cy="219651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84" y="2544953"/>
            <a:ext cx="1082602" cy="287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4619" y="4427853"/>
            <a:ext cx="564322" cy="17982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1891</Words>
  <Application>Microsoft Office PowerPoint</Application>
  <PresentationFormat>Ευρεία οθόνη</PresentationFormat>
  <Paragraphs>172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  <vt:lpstr>Δημιουργία Νέου Εγγράφου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Δημιουργία Νέου Εγγράφου</dc:title>
  <dc:creator>Prokopis Gatsoris</dc:creator>
  <cp:lastModifiedBy>Prokopis Gatsoris</cp:lastModifiedBy>
  <cp:revision>1</cp:revision>
  <dcterms:created xsi:type="dcterms:W3CDTF">2021-05-20T18:43:00Z</dcterms:created>
  <dcterms:modified xsi:type="dcterms:W3CDTF">2021-05-20T18:43:10Z</dcterms:modified>
</cp:coreProperties>
</file>