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120"/>
  </p:notesMasterIdLst>
  <p:sldIdLst>
    <p:sldId id="415" r:id="rId4"/>
    <p:sldId id="413" r:id="rId5"/>
    <p:sldId id="308" r:id="rId6"/>
    <p:sldId id="420" r:id="rId7"/>
    <p:sldId id="416" r:id="rId8"/>
    <p:sldId id="419" r:id="rId9"/>
    <p:sldId id="421" r:id="rId10"/>
    <p:sldId id="438" r:id="rId11"/>
    <p:sldId id="441" r:id="rId12"/>
    <p:sldId id="425" r:id="rId13"/>
    <p:sldId id="427" r:id="rId14"/>
    <p:sldId id="430" r:id="rId15"/>
    <p:sldId id="431" r:id="rId16"/>
    <p:sldId id="428" r:id="rId17"/>
    <p:sldId id="544" r:id="rId18"/>
    <p:sldId id="545" r:id="rId19"/>
    <p:sldId id="546" r:id="rId20"/>
    <p:sldId id="547" r:id="rId21"/>
    <p:sldId id="318" r:id="rId22"/>
    <p:sldId id="271" r:id="rId23"/>
    <p:sldId id="439" r:id="rId24"/>
    <p:sldId id="442" r:id="rId25"/>
    <p:sldId id="443" r:id="rId26"/>
    <p:sldId id="317" r:id="rId27"/>
    <p:sldId id="452" r:id="rId28"/>
    <p:sldId id="453" r:id="rId29"/>
    <p:sldId id="437" r:id="rId30"/>
    <p:sldId id="440" r:id="rId31"/>
    <p:sldId id="436" r:id="rId32"/>
    <p:sldId id="283" r:id="rId33"/>
    <p:sldId id="451" r:id="rId34"/>
    <p:sldId id="483" r:id="rId35"/>
    <p:sldId id="456" r:id="rId36"/>
    <p:sldId id="457" r:id="rId37"/>
    <p:sldId id="426" r:id="rId38"/>
    <p:sldId id="460" r:id="rId39"/>
    <p:sldId id="445" r:id="rId40"/>
    <p:sldId id="458" r:id="rId41"/>
    <p:sldId id="468" r:id="rId42"/>
    <p:sldId id="466" r:id="rId43"/>
    <p:sldId id="467" r:id="rId44"/>
    <p:sldId id="469" r:id="rId45"/>
    <p:sldId id="470" r:id="rId46"/>
    <p:sldId id="464" r:id="rId47"/>
    <p:sldId id="465" r:id="rId48"/>
    <p:sldId id="498" r:id="rId49"/>
    <p:sldId id="455" r:id="rId50"/>
    <p:sldId id="463" r:id="rId51"/>
    <p:sldId id="471" r:id="rId52"/>
    <p:sldId id="472" r:id="rId53"/>
    <p:sldId id="473" r:id="rId54"/>
    <p:sldId id="450" r:id="rId55"/>
    <p:sldId id="474" r:id="rId56"/>
    <p:sldId id="475" r:id="rId57"/>
    <p:sldId id="476" r:id="rId58"/>
    <p:sldId id="477" r:id="rId59"/>
    <p:sldId id="478" r:id="rId60"/>
    <p:sldId id="480" r:id="rId61"/>
    <p:sldId id="481" r:id="rId62"/>
    <p:sldId id="482" r:id="rId63"/>
    <p:sldId id="484" r:id="rId64"/>
    <p:sldId id="486" r:id="rId65"/>
    <p:sldId id="488" r:id="rId66"/>
    <p:sldId id="489" r:id="rId67"/>
    <p:sldId id="490" r:id="rId68"/>
    <p:sldId id="491" r:id="rId69"/>
    <p:sldId id="492" r:id="rId70"/>
    <p:sldId id="493" r:id="rId71"/>
    <p:sldId id="494" r:id="rId72"/>
    <p:sldId id="495" r:id="rId73"/>
    <p:sldId id="496" r:id="rId74"/>
    <p:sldId id="417" r:id="rId75"/>
    <p:sldId id="497" r:id="rId76"/>
    <p:sldId id="499" r:id="rId77"/>
    <p:sldId id="500" r:id="rId78"/>
    <p:sldId id="501" r:id="rId79"/>
    <p:sldId id="505" r:id="rId80"/>
    <p:sldId id="502" r:id="rId81"/>
    <p:sldId id="506" r:id="rId82"/>
    <p:sldId id="507" r:id="rId83"/>
    <p:sldId id="508" r:id="rId84"/>
    <p:sldId id="509" r:id="rId85"/>
    <p:sldId id="503" r:id="rId86"/>
    <p:sldId id="504" r:id="rId87"/>
    <p:sldId id="510" r:id="rId88"/>
    <p:sldId id="511" r:id="rId89"/>
    <p:sldId id="512" r:id="rId90"/>
    <p:sldId id="513" r:id="rId91"/>
    <p:sldId id="514" r:id="rId92"/>
    <p:sldId id="515" r:id="rId93"/>
    <p:sldId id="516" r:id="rId94"/>
    <p:sldId id="517" r:id="rId95"/>
    <p:sldId id="528" r:id="rId96"/>
    <p:sldId id="519" r:id="rId97"/>
    <p:sldId id="520" r:id="rId98"/>
    <p:sldId id="518" r:id="rId99"/>
    <p:sldId id="526" r:id="rId100"/>
    <p:sldId id="527" r:id="rId101"/>
    <p:sldId id="529" r:id="rId102"/>
    <p:sldId id="521" r:id="rId103"/>
    <p:sldId id="530" r:id="rId104"/>
    <p:sldId id="531" r:id="rId105"/>
    <p:sldId id="522" r:id="rId106"/>
    <p:sldId id="523" r:id="rId107"/>
    <p:sldId id="524" r:id="rId108"/>
    <p:sldId id="535" r:id="rId109"/>
    <p:sldId id="536" r:id="rId110"/>
    <p:sldId id="532" r:id="rId111"/>
    <p:sldId id="533" r:id="rId112"/>
    <p:sldId id="534" r:id="rId113"/>
    <p:sldId id="538" r:id="rId114"/>
    <p:sldId id="537" r:id="rId115"/>
    <p:sldId id="542" r:id="rId116"/>
    <p:sldId id="525" r:id="rId117"/>
    <p:sldId id="543" r:id="rId118"/>
    <p:sldId id="432"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99FF99"/>
    <a:srgbClr val="009900"/>
    <a:srgbClr val="CEC05C"/>
    <a:srgbClr val="66FF33"/>
    <a:srgbClr val="008E40"/>
    <a:srgbClr val="006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15" autoAdjust="0"/>
  </p:normalViewPr>
  <p:slideViewPr>
    <p:cSldViewPr snapToGrid="0" showGuides="1">
      <p:cViewPr>
        <p:scale>
          <a:sx n="66" d="100"/>
          <a:sy n="66" d="100"/>
        </p:scale>
        <p:origin x="-840" y="-1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1CDC5-32CF-45CD-8756-B68B4325883F}" type="doc">
      <dgm:prSet loTypeId="urn:microsoft.com/office/officeart/2005/8/layout/radial6" loCatId="cycle" qsTypeId="urn:microsoft.com/office/officeart/2005/8/quickstyle/3d4" qsCatId="3D" csTypeId="urn:microsoft.com/office/officeart/2005/8/colors/accent1_2" csCatId="accent1" phldr="1"/>
      <dgm:spPr/>
      <dgm:t>
        <a:bodyPr/>
        <a:lstStyle/>
        <a:p>
          <a:endParaRPr lang="el-GR"/>
        </a:p>
      </dgm:t>
    </dgm:pt>
    <dgm:pt modelId="{56D9BE62-3460-40BC-8D2E-91C7086A0D57}">
      <dgm:prSet phldrT="[Κείμενο]" custT="1"/>
      <dgm:spPr>
        <a:solidFill>
          <a:schemeClr val="accent1">
            <a:lumMod val="60000"/>
            <a:lumOff val="40000"/>
          </a:schemeClr>
        </a:solidFill>
        <a:ln>
          <a:solidFill>
            <a:schemeClr val="accent1">
              <a:lumMod val="10000"/>
            </a:schemeClr>
          </a:solidFill>
        </a:ln>
      </dgm:spPr>
      <dgm:t>
        <a:bodyPr/>
        <a:lstStyle/>
        <a:p>
          <a:r>
            <a:rPr lang="el-GR" sz="1300" b="1" dirty="0">
              <a:solidFill>
                <a:srgbClr val="002060"/>
              </a:solidFill>
              <a:latin typeface="Arial" panose="020B0604020202020204" pitchFamily="34" charset="0"/>
              <a:cs typeface="Arial" panose="020B0604020202020204" pitchFamily="34" charset="0"/>
            </a:rPr>
            <a:t>Διαχείριση</a:t>
          </a:r>
        </a:p>
        <a:p>
          <a:r>
            <a:rPr lang="el-GR" sz="1300" b="1" dirty="0" smtClean="0">
              <a:solidFill>
                <a:srgbClr val="002060"/>
              </a:solidFill>
              <a:latin typeface="Arial" panose="020B0604020202020204" pitchFamily="34" charset="0"/>
              <a:cs typeface="Arial" panose="020B0604020202020204" pitchFamily="34" charset="0"/>
            </a:rPr>
            <a:t>Κρίσεων /</a:t>
          </a:r>
        </a:p>
        <a:p>
          <a:r>
            <a:rPr lang="el-GR" sz="1300" b="1" dirty="0" smtClean="0">
              <a:solidFill>
                <a:srgbClr val="002060"/>
              </a:solidFill>
              <a:latin typeface="Arial" panose="020B0604020202020204" pitchFamily="34" charset="0"/>
              <a:cs typeface="Arial" panose="020B0604020202020204" pitchFamily="34" charset="0"/>
            </a:rPr>
            <a:t>Καταστροφών</a:t>
          </a:r>
          <a:endParaRPr lang="el-GR" sz="1300" b="1" dirty="0">
            <a:solidFill>
              <a:srgbClr val="002060"/>
            </a:solidFill>
            <a:latin typeface="Arial" panose="020B0604020202020204" pitchFamily="34" charset="0"/>
            <a:cs typeface="Arial" panose="020B0604020202020204" pitchFamily="34" charset="0"/>
          </a:endParaRPr>
        </a:p>
      </dgm:t>
    </dgm:pt>
    <dgm:pt modelId="{54863F44-4A25-4095-BB61-4D469B2558C8}" type="parTrans" cxnId="{06B05B55-ABFF-40E3-B899-9A5ADA7F585C}">
      <dgm:prSet/>
      <dgm:spPr/>
      <dgm:t>
        <a:bodyPr/>
        <a:lstStyle/>
        <a:p>
          <a:endParaRPr lang="el-GR"/>
        </a:p>
      </dgm:t>
    </dgm:pt>
    <dgm:pt modelId="{32181D7B-E851-45F2-B47F-FDB4289FAFE0}" type="sibTrans" cxnId="{06B05B55-ABFF-40E3-B899-9A5ADA7F585C}">
      <dgm:prSet/>
      <dgm:spPr/>
      <dgm:t>
        <a:bodyPr/>
        <a:lstStyle/>
        <a:p>
          <a:endParaRPr lang="el-GR"/>
        </a:p>
      </dgm:t>
    </dgm:pt>
    <dgm:pt modelId="{E2E05EAB-2103-4ED5-8C55-72D605B8CFA8}">
      <dgm:prSet phldrT="[Κείμενο]" custT="1"/>
      <dgm:spPr>
        <a:solidFill>
          <a:schemeClr val="tx2">
            <a:lumMod val="40000"/>
            <a:lumOff val="60000"/>
          </a:schemeClr>
        </a:solidFill>
      </dgm:spPr>
      <dgm:t>
        <a:bodyPr/>
        <a:lstStyle/>
        <a:p>
          <a:r>
            <a:rPr lang="el-GR" sz="1400" b="1" dirty="0">
              <a:solidFill>
                <a:srgbClr val="002060"/>
              </a:solidFill>
              <a:latin typeface="Arial" panose="020B0604020202020204" pitchFamily="34" charset="0"/>
              <a:cs typeface="Arial" panose="020B0604020202020204" pitchFamily="34" charset="0"/>
            </a:rPr>
            <a:t>Πρόληψη</a:t>
          </a:r>
        </a:p>
      </dgm:t>
    </dgm:pt>
    <dgm:pt modelId="{5D2B9760-9191-4966-9CBC-5DA551E67A6C}" type="parTrans" cxnId="{4B3C78B8-858F-48E2-BAC9-D29C31123CBF}">
      <dgm:prSet/>
      <dgm:spPr/>
      <dgm:t>
        <a:bodyPr/>
        <a:lstStyle/>
        <a:p>
          <a:endParaRPr lang="el-GR"/>
        </a:p>
      </dgm:t>
    </dgm:pt>
    <dgm:pt modelId="{21205CE3-68BA-499F-A732-86CE624DC52D}" type="sibTrans" cxnId="{4B3C78B8-858F-48E2-BAC9-D29C31123CBF}">
      <dgm:prSet/>
      <dgm:spPr>
        <a:solidFill>
          <a:srgbClr val="FF0000"/>
        </a:solidFill>
      </dgm:spPr>
      <dgm:t>
        <a:bodyPr/>
        <a:lstStyle/>
        <a:p>
          <a:endParaRPr lang="el-GR"/>
        </a:p>
      </dgm:t>
    </dgm:pt>
    <dgm:pt modelId="{6A5EAF29-564F-4D5E-9EA2-96E73DFDF14F}">
      <dgm:prSet phldrT="[Κείμενο]" custT="1"/>
      <dgm:spPr>
        <a:solidFill>
          <a:schemeClr val="tx2">
            <a:lumMod val="40000"/>
            <a:lumOff val="60000"/>
          </a:schemeClr>
        </a:solidFill>
      </dgm:spPr>
      <dgm:t>
        <a:bodyPr/>
        <a:lstStyle/>
        <a:p>
          <a:r>
            <a:rPr lang="el-GR" sz="1400" b="1" dirty="0" smtClean="0">
              <a:solidFill>
                <a:srgbClr val="002060"/>
              </a:solidFill>
              <a:latin typeface="Arial" panose="020B0604020202020204" pitchFamily="34" charset="0"/>
              <a:cs typeface="Arial" panose="020B0604020202020204" pitchFamily="34" charset="0"/>
            </a:rPr>
            <a:t>Ετοιμότητα</a:t>
          </a:r>
          <a:endParaRPr lang="el-GR" sz="1400" b="1" dirty="0">
            <a:solidFill>
              <a:srgbClr val="002060"/>
            </a:solidFill>
            <a:latin typeface="Arial" panose="020B0604020202020204" pitchFamily="34" charset="0"/>
            <a:cs typeface="Arial" panose="020B0604020202020204" pitchFamily="34" charset="0"/>
          </a:endParaRPr>
        </a:p>
      </dgm:t>
    </dgm:pt>
    <dgm:pt modelId="{B6AAC0E9-4526-443B-BDCC-09172BD6C2CC}" type="parTrans" cxnId="{7AD6CDE5-6A60-42F9-B204-D7A223639B5F}">
      <dgm:prSet/>
      <dgm:spPr/>
      <dgm:t>
        <a:bodyPr/>
        <a:lstStyle/>
        <a:p>
          <a:endParaRPr lang="el-GR"/>
        </a:p>
      </dgm:t>
    </dgm:pt>
    <dgm:pt modelId="{670A1EB3-DD9D-4E6A-9B38-0D34F2A31B3B}" type="sibTrans" cxnId="{7AD6CDE5-6A60-42F9-B204-D7A223639B5F}">
      <dgm:prSet/>
      <dgm:spPr>
        <a:solidFill>
          <a:srgbClr val="FF0000"/>
        </a:solidFill>
      </dgm:spPr>
      <dgm:t>
        <a:bodyPr/>
        <a:lstStyle/>
        <a:p>
          <a:endParaRPr lang="el-GR"/>
        </a:p>
      </dgm:t>
    </dgm:pt>
    <dgm:pt modelId="{BD76450D-4CF7-49CE-AE52-180A4D00CF7A}">
      <dgm:prSet phldrT="[Κείμενο]" custT="1"/>
      <dgm:spPr>
        <a:solidFill>
          <a:schemeClr val="tx2">
            <a:lumMod val="40000"/>
            <a:lumOff val="60000"/>
          </a:schemeClr>
        </a:solidFill>
      </dgm:spPr>
      <dgm:t>
        <a:bodyPr/>
        <a:lstStyle/>
        <a:p>
          <a:r>
            <a:rPr lang="el-GR" sz="1400" b="1" dirty="0" smtClean="0">
              <a:solidFill>
                <a:srgbClr val="002060"/>
              </a:solidFill>
              <a:latin typeface="Arial" panose="020B0604020202020204" pitchFamily="34" charset="0"/>
              <a:cs typeface="Arial" panose="020B0604020202020204" pitchFamily="34" charset="0"/>
            </a:rPr>
            <a:t>Αντιμετώπιση</a:t>
          </a:r>
          <a:endParaRPr lang="el-GR" sz="1400" b="1" dirty="0">
            <a:solidFill>
              <a:srgbClr val="002060"/>
            </a:solidFill>
            <a:latin typeface="Arial" panose="020B0604020202020204" pitchFamily="34" charset="0"/>
            <a:cs typeface="Arial" panose="020B0604020202020204" pitchFamily="34" charset="0"/>
          </a:endParaRPr>
        </a:p>
      </dgm:t>
    </dgm:pt>
    <dgm:pt modelId="{25548280-788D-44AD-ABBD-3633816C74B5}" type="parTrans" cxnId="{FC402EC6-63F5-47C1-9A53-EC6240C862EF}">
      <dgm:prSet/>
      <dgm:spPr/>
      <dgm:t>
        <a:bodyPr/>
        <a:lstStyle/>
        <a:p>
          <a:endParaRPr lang="el-GR"/>
        </a:p>
      </dgm:t>
    </dgm:pt>
    <dgm:pt modelId="{43033F6C-88A2-42A9-99F1-CE642F2B7C70}" type="sibTrans" cxnId="{FC402EC6-63F5-47C1-9A53-EC6240C862EF}">
      <dgm:prSet/>
      <dgm:spPr>
        <a:solidFill>
          <a:srgbClr val="FF0000"/>
        </a:solidFill>
      </dgm:spPr>
      <dgm:t>
        <a:bodyPr/>
        <a:lstStyle/>
        <a:p>
          <a:endParaRPr lang="el-GR"/>
        </a:p>
      </dgm:t>
    </dgm:pt>
    <dgm:pt modelId="{87049342-C23C-4B4F-9DDD-B8F6AB27D58D}">
      <dgm:prSet phldrT="[Κείμενο]" custT="1"/>
      <dgm:spPr>
        <a:solidFill>
          <a:schemeClr val="tx2">
            <a:lumMod val="40000"/>
            <a:lumOff val="60000"/>
          </a:schemeClr>
        </a:solidFill>
      </dgm:spPr>
      <dgm:t>
        <a:bodyPr/>
        <a:lstStyle/>
        <a:p>
          <a:r>
            <a:rPr lang="el-GR" sz="1400" b="1" dirty="0" smtClean="0">
              <a:solidFill>
                <a:srgbClr val="002060"/>
              </a:solidFill>
              <a:latin typeface="Arial" panose="020B0604020202020204" pitchFamily="34" charset="0"/>
              <a:cs typeface="Arial" panose="020B0604020202020204" pitchFamily="34" charset="0"/>
            </a:rPr>
            <a:t>Βραχεία </a:t>
          </a:r>
          <a:r>
            <a:rPr lang="el-GR" sz="1400" b="1" dirty="0" err="1" smtClean="0">
              <a:solidFill>
                <a:srgbClr val="002060"/>
              </a:solidFill>
              <a:latin typeface="Arial" panose="020B0604020202020204" pitchFamily="34" charset="0"/>
              <a:cs typeface="Arial" panose="020B0604020202020204" pitchFamily="34" charset="0"/>
            </a:rPr>
            <a:t>Αποκατάστα</a:t>
          </a:r>
          <a:r>
            <a:rPr lang="el-GR" sz="1400" b="1" dirty="0" smtClean="0">
              <a:solidFill>
                <a:srgbClr val="002060"/>
              </a:solidFill>
              <a:latin typeface="Arial" panose="020B0604020202020204" pitchFamily="34" charset="0"/>
              <a:cs typeface="Arial" panose="020B0604020202020204" pitchFamily="34" charset="0"/>
            </a:rPr>
            <a:t>-ση</a:t>
          </a:r>
          <a:endParaRPr lang="el-GR" sz="1400" b="1" dirty="0">
            <a:solidFill>
              <a:srgbClr val="002060"/>
            </a:solidFill>
            <a:latin typeface="Arial" panose="020B0604020202020204" pitchFamily="34" charset="0"/>
            <a:cs typeface="Arial" panose="020B0604020202020204" pitchFamily="34" charset="0"/>
          </a:endParaRPr>
        </a:p>
      </dgm:t>
    </dgm:pt>
    <dgm:pt modelId="{2B558F4D-B884-4CB3-BD39-6EC824A36CD9}" type="parTrans" cxnId="{A2968623-DB17-450D-95CB-BBB0C82A172F}">
      <dgm:prSet/>
      <dgm:spPr/>
      <dgm:t>
        <a:bodyPr/>
        <a:lstStyle/>
        <a:p>
          <a:endParaRPr lang="el-GR"/>
        </a:p>
      </dgm:t>
    </dgm:pt>
    <dgm:pt modelId="{949D0693-E747-4292-86DE-FAC1EAA222CB}" type="sibTrans" cxnId="{A2968623-DB17-450D-95CB-BBB0C82A172F}">
      <dgm:prSet/>
      <dgm:spPr>
        <a:solidFill>
          <a:srgbClr val="FF0000"/>
        </a:solidFill>
      </dgm:spPr>
      <dgm:t>
        <a:bodyPr/>
        <a:lstStyle/>
        <a:p>
          <a:endParaRPr lang="el-GR"/>
        </a:p>
      </dgm:t>
    </dgm:pt>
    <dgm:pt modelId="{594D530E-0D34-42D1-9EA2-CDA6CD8FB2B1}" type="pres">
      <dgm:prSet presAssocID="{7811CDC5-32CF-45CD-8756-B68B4325883F}" presName="Name0" presStyleCnt="0">
        <dgm:presLayoutVars>
          <dgm:chMax val="1"/>
          <dgm:dir/>
          <dgm:animLvl val="ctr"/>
          <dgm:resizeHandles val="exact"/>
        </dgm:presLayoutVars>
      </dgm:prSet>
      <dgm:spPr/>
      <dgm:t>
        <a:bodyPr/>
        <a:lstStyle/>
        <a:p>
          <a:endParaRPr lang="el-GR"/>
        </a:p>
      </dgm:t>
    </dgm:pt>
    <dgm:pt modelId="{E8D58DDF-7CC4-4CB4-8DD4-1A69570EFD5C}" type="pres">
      <dgm:prSet presAssocID="{56D9BE62-3460-40BC-8D2E-91C7086A0D57}" presName="centerShape" presStyleLbl="node0" presStyleIdx="0" presStyleCnt="1" custLinFactNeighborX="588" custLinFactNeighborY="-1597"/>
      <dgm:spPr/>
      <dgm:t>
        <a:bodyPr/>
        <a:lstStyle/>
        <a:p>
          <a:endParaRPr lang="el-GR"/>
        </a:p>
      </dgm:t>
    </dgm:pt>
    <dgm:pt modelId="{2718FB7B-FE8D-473F-BAC4-84B627CD7669}" type="pres">
      <dgm:prSet presAssocID="{E2E05EAB-2103-4ED5-8C55-72D605B8CFA8}" presName="node" presStyleLbl="node1" presStyleIdx="0" presStyleCnt="4" custScaleX="157893" custScaleY="151635">
        <dgm:presLayoutVars>
          <dgm:bulletEnabled val="1"/>
        </dgm:presLayoutVars>
      </dgm:prSet>
      <dgm:spPr/>
      <dgm:t>
        <a:bodyPr/>
        <a:lstStyle/>
        <a:p>
          <a:endParaRPr lang="el-GR"/>
        </a:p>
      </dgm:t>
    </dgm:pt>
    <dgm:pt modelId="{4AA9A0B8-3B8F-4F12-A99E-B2E28FF4A549}" type="pres">
      <dgm:prSet presAssocID="{E2E05EAB-2103-4ED5-8C55-72D605B8CFA8}" presName="dummy" presStyleCnt="0"/>
      <dgm:spPr/>
    </dgm:pt>
    <dgm:pt modelId="{CA44C547-ED08-443B-9E03-E520ABB2EB10}" type="pres">
      <dgm:prSet presAssocID="{21205CE3-68BA-499F-A732-86CE624DC52D}" presName="sibTrans" presStyleLbl="sibTrans2D1" presStyleIdx="0" presStyleCnt="4"/>
      <dgm:spPr/>
      <dgm:t>
        <a:bodyPr/>
        <a:lstStyle/>
        <a:p>
          <a:endParaRPr lang="el-GR"/>
        </a:p>
      </dgm:t>
    </dgm:pt>
    <dgm:pt modelId="{A6DD8BB6-9C4D-453C-9B0B-1B3BD83933A8}" type="pres">
      <dgm:prSet presAssocID="{6A5EAF29-564F-4D5E-9EA2-96E73DFDF14F}" presName="node" presStyleLbl="node1" presStyleIdx="1" presStyleCnt="4" custScaleX="146510" custScaleY="142068" custRadScaleRad="99896" custRadScaleInc="3565">
        <dgm:presLayoutVars>
          <dgm:bulletEnabled val="1"/>
        </dgm:presLayoutVars>
      </dgm:prSet>
      <dgm:spPr/>
      <dgm:t>
        <a:bodyPr/>
        <a:lstStyle/>
        <a:p>
          <a:endParaRPr lang="el-GR"/>
        </a:p>
      </dgm:t>
    </dgm:pt>
    <dgm:pt modelId="{2E5E5EB2-C28C-4DDD-8DFE-B257527FCA0B}" type="pres">
      <dgm:prSet presAssocID="{6A5EAF29-564F-4D5E-9EA2-96E73DFDF14F}" presName="dummy" presStyleCnt="0"/>
      <dgm:spPr/>
    </dgm:pt>
    <dgm:pt modelId="{85B79BBA-6C1D-4EE6-B2DF-3007E4F2A415}" type="pres">
      <dgm:prSet presAssocID="{670A1EB3-DD9D-4E6A-9B38-0D34F2A31B3B}" presName="sibTrans" presStyleLbl="sibTrans2D1" presStyleIdx="1" presStyleCnt="4"/>
      <dgm:spPr/>
      <dgm:t>
        <a:bodyPr/>
        <a:lstStyle/>
        <a:p>
          <a:endParaRPr lang="el-GR"/>
        </a:p>
      </dgm:t>
    </dgm:pt>
    <dgm:pt modelId="{123C3DF8-A518-478F-AFFE-F636F2B2CCA5}" type="pres">
      <dgm:prSet presAssocID="{BD76450D-4CF7-49CE-AE52-180A4D00CF7A}" presName="node" presStyleLbl="node1" presStyleIdx="2" presStyleCnt="4" custScaleX="157893" custScaleY="150811">
        <dgm:presLayoutVars>
          <dgm:bulletEnabled val="1"/>
        </dgm:presLayoutVars>
      </dgm:prSet>
      <dgm:spPr/>
      <dgm:t>
        <a:bodyPr/>
        <a:lstStyle/>
        <a:p>
          <a:endParaRPr lang="el-GR"/>
        </a:p>
      </dgm:t>
    </dgm:pt>
    <dgm:pt modelId="{B57FB8AE-C629-4848-A142-DE059F109F3F}" type="pres">
      <dgm:prSet presAssocID="{BD76450D-4CF7-49CE-AE52-180A4D00CF7A}" presName="dummy" presStyleCnt="0"/>
      <dgm:spPr/>
    </dgm:pt>
    <dgm:pt modelId="{07F72FED-352C-44D1-BB78-7D351F56F0AA}" type="pres">
      <dgm:prSet presAssocID="{43033F6C-88A2-42A9-99F1-CE642F2B7C70}" presName="sibTrans" presStyleLbl="sibTrans2D1" presStyleIdx="2" presStyleCnt="4"/>
      <dgm:spPr/>
      <dgm:t>
        <a:bodyPr/>
        <a:lstStyle/>
        <a:p>
          <a:endParaRPr lang="el-GR"/>
        </a:p>
      </dgm:t>
    </dgm:pt>
    <dgm:pt modelId="{988EEB04-CD86-485D-B408-0841AC07C080}" type="pres">
      <dgm:prSet presAssocID="{87049342-C23C-4B4F-9DDD-B8F6AB27D58D}" presName="node" presStyleLbl="node1" presStyleIdx="3" presStyleCnt="4" custScaleX="148894" custScaleY="142787">
        <dgm:presLayoutVars>
          <dgm:bulletEnabled val="1"/>
        </dgm:presLayoutVars>
      </dgm:prSet>
      <dgm:spPr/>
      <dgm:t>
        <a:bodyPr/>
        <a:lstStyle/>
        <a:p>
          <a:endParaRPr lang="el-GR"/>
        </a:p>
      </dgm:t>
    </dgm:pt>
    <dgm:pt modelId="{13753FC7-12E7-4389-AAA0-B06E4D0C2D5D}" type="pres">
      <dgm:prSet presAssocID="{87049342-C23C-4B4F-9DDD-B8F6AB27D58D}" presName="dummy" presStyleCnt="0"/>
      <dgm:spPr/>
    </dgm:pt>
    <dgm:pt modelId="{6507FC60-2F9B-49DE-826B-B9866216630C}" type="pres">
      <dgm:prSet presAssocID="{949D0693-E747-4292-86DE-FAC1EAA222CB}" presName="sibTrans" presStyleLbl="sibTrans2D1" presStyleIdx="3" presStyleCnt="4"/>
      <dgm:spPr/>
      <dgm:t>
        <a:bodyPr/>
        <a:lstStyle/>
        <a:p>
          <a:endParaRPr lang="el-GR"/>
        </a:p>
      </dgm:t>
    </dgm:pt>
  </dgm:ptLst>
  <dgm:cxnLst>
    <dgm:cxn modelId="{06B05B55-ABFF-40E3-B899-9A5ADA7F585C}" srcId="{7811CDC5-32CF-45CD-8756-B68B4325883F}" destId="{56D9BE62-3460-40BC-8D2E-91C7086A0D57}" srcOrd="0" destOrd="0" parTransId="{54863F44-4A25-4095-BB61-4D469B2558C8}" sibTransId="{32181D7B-E851-45F2-B47F-FDB4289FAFE0}"/>
    <dgm:cxn modelId="{DC08FE00-F1AB-4298-81C3-A43D97B141B4}" type="presOf" srcId="{949D0693-E747-4292-86DE-FAC1EAA222CB}" destId="{6507FC60-2F9B-49DE-826B-B9866216630C}" srcOrd="0" destOrd="0" presId="urn:microsoft.com/office/officeart/2005/8/layout/radial6"/>
    <dgm:cxn modelId="{7AD6CDE5-6A60-42F9-B204-D7A223639B5F}" srcId="{56D9BE62-3460-40BC-8D2E-91C7086A0D57}" destId="{6A5EAF29-564F-4D5E-9EA2-96E73DFDF14F}" srcOrd="1" destOrd="0" parTransId="{B6AAC0E9-4526-443B-BDCC-09172BD6C2CC}" sibTransId="{670A1EB3-DD9D-4E6A-9B38-0D34F2A31B3B}"/>
    <dgm:cxn modelId="{1061B5C9-648F-42A5-98BB-E064735AB2E1}" type="presOf" srcId="{6A5EAF29-564F-4D5E-9EA2-96E73DFDF14F}" destId="{A6DD8BB6-9C4D-453C-9B0B-1B3BD83933A8}" srcOrd="0" destOrd="0" presId="urn:microsoft.com/office/officeart/2005/8/layout/radial6"/>
    <dgm:cxn modelId="{4B3C78B8-858F-48E2-BAC9-D29C31123CBF}" srcId="{56D9BE62-3460-40BC-8D2E-91C7086A0D57}" destId="{E2E05EAB-2103-4ED5-8C55-72D605B8CFA8}" srcOrd="0" destOrd="0" parTransId="{5D2B9760-9191-4966-9CBC-5DA551E67A6C}" sibTransId="{21205CE3-68BA-499F-A732-86CE624DC52D}"/>
    <dgm:cxn modelId="{BF2AEE2E-46D4-46B1-A3F2-51DCD6CBA61A}" type="presOf" srcId="{7811CDC5-32CF-45CD-8756-B68B4325883F}" destId="{594D530E-0D34-42D1-9EA2-CDA6CD8FB2B1}" srcOrd="0" destOrd="0" presId="urn:microsoft.com/office/officeart/2005/8/layout/radial6"/>
    <dgm:cxn modelId="{F765898E-92A0-48D2-B90A-DE961384DAE4}" type="presOf" srcId="{21205CE3-68BA-499F-A732-86CE624DC52D}" destId="{CA44C547-ED08-443B-9E03-E520ABB2EB10}" srcOrd="0" destOrd="0" presId="urn:microsoft.com/office/officeart/2005/8/layout/radial6"/>
    <dgm:cxn modelId="{A2968623-DB17-450D-95CB-BBB0C82A172F}" srcId="{56D9BE62-3460-40BC-8D2E-91C7086A0D57}" destId="{87049342-C23C-4B4F-9DDD-B8F6AB27D58D}" srcOrd="3" destOrd="0" parTransId="{2B558F4D-B884-4CB3-BD39-6EC824A36CD9}" sibTransId="{949D0693-E747-4292-86DE-FAC1EAA222CB}"/>
    <dgm:cxn modelId="{5989217C-2222-40A6-9526-D22269875660}" type="presOf" srcId="{43033F6C-88A2-42A9-99F1-CE642F2B7C70}" destId="{07F72FED-352C-44D1-BB78-7D351F56F0AA}" srcOrd="0" destOrd="0" presId="urn:microsoft.com/office/officeart/2005/8/layout/radial6"/>
    <dgm:cxn modelId="{FC402EC6-63F5-47C1-9A53-EC6240C862EF}" srcId="{56D9BE62-3460-40BC-8D2E-91C7086A0D57}" destId="{BD76450D-4CF7-49CE-AE52-180A4D00CF7A}" srcOrd="2" destOrd="0" parTransId="{25548280-788D-44AD-ABBD-3633816C74B5}" sibTransId="{43033F6C-88A2-42A9-99F1-CE642F2B7C70}"/>
    <dgm:cxn modelId="{BAA7F3AB-BC77-46AC-8FBD-DC2037FB47F3}" type="presOf" srcId="{670A1EB3-DD9D-4E6A-9B38-0D34F2A31B3B}" destId="{85B79BBA-6C1D-4EE6-B2DF-3007E4F2A415}" srcOrd="0" destOrd="0" presId="urn:microsoft.com/office/officeart/2005/8/layout/radial6"/>
    <dgm:cxn modelId="{F03DB5AE-02E9-415C-8F60-2182DF70E926}" type="presOf" srcId="{BD76450D-4CF7-49CE-AE52-180A4D00CF7A}" destId="{123C3DF8-A518-478F-AFFE-F636F2B2CCA5}" srcOrd="0" destOrd="0" presId="urn:microsoft.com/office/officeart/2005/8/layout/radial6"/>
    <dgm:cxn modelId="{C8B7DCB8-8A82-4F3D-9A28-155BDC93E577}" type="presOf" srcId="{56D9BE62-3460-40BC-8D2E-91C7086A0D57}" destId="{E8D58DDF-7CC4-4CB4-8DD4-1A69570EFD5C}" srcOrd="0" destOrd="0" presId="urn:microsoft.com/office/officeart/2005/8/layout/radial6"/>
    <dgm:cxn modelId="{A5FB05EC-4BE1-4EFF-A676-6B7D718E33B1}" type="presOf" srcId="{87049342-C23C-4B4F-9DDD-B8F6AB27D58D}" destId="{988EEB04-CD86-485D-B408-0841AC07C080}" srcOrd="0" destOrd="0" presId="urn:microsoft.com/office/officeart/2005/8/layout/radial6"/>
    <dgm:cxn modelId="{64F45E0A-5FE7-423F-986B-04CFBA5A55D8}" type="presOf" srcId="{E2E05EAB-2103-4ED5-8C55-72D605B8CFA8}" destId="{2718FB7B-FE8D-473F-BAC4-84B627CD7669}" srcOrd="0" destOrd="0" presId="urn:microsoft.com/office/officeart/2005/8/layout/radial6"/>
    <dgm:cxn modelId="{377C5912-7CFB-4369-8888-D4DDD60C633A}" type="presParOf" srcId="{594D530E-0D34-42D1-9EA2-CDA6CD8FB2B1}" destId="{E8D58DDF-7CC4-4CB4-8DD4-1A69570EFD5C}" srcOrd="0" destOrd="0" presId="urn:microsoft.com/office/officeart/2005/8/layout/radial6"/>
    <dgm:cxn modelId="{4F3AC81C-B663-4D10-83F6-10F17E00E9E1}" type="presParOf" srcId="{594D530E-0D34-42D1-9EA2-CDA6CD8FB2B1}" destId="{2718FB7B-FE8D-473F-BAC4-84B627CD7669}" srcOrd="1" destOrd="0" presId="urn:microsoft.com/office/officeart/2005/8/layout/radial6"/>
    <dgm:cxn modelId="{F24F8700-B1FE-43FC-81AC-8AA741D9F9E9}" type="presParOf" srcId="{594D530E-0D34-42D1-9EA2-CDA6CD8FB2B1}" destId="{4AA9A0B8-3B8F-4F12-A99E-B2E28FF4A549}" srcOrd="2" destOrd="0" presId="urn:microsoft.com/office/officeart/2005/8/layout/radial6"/>
    <dgm:cxn modelId="{FAF10E24-5456-43AC-A1A1-865E3533C161}" type="presParOf" srcId="{594D530E-0D34-42D1-9EA2-CDA6CD8FB2B1}" destId="{CA44C547-ED08-443B-9E03-E520ABB2EB10}" srcOrd="3" destOrd="0" presId="urn:microsoft.com/office/officeart/2005/8/layout/radial6"/>
    <dgm:cxn modelId="{1D1AB01F-2D31-423C-8816-B76049EBB09A}" type="presParOf" srcId="{594D530E-0D34-42D1-9EA2-CDA6CD8FB2B1}" destId="{A6DD8BB6-9C4D-453C-9B0B-1B3BD83933A8}" srcOrd="4" destOrd="0" presId="urn:microsoft.com/office/officeart/2005/8/layout/radial6"/>
    <dgm:cxn modelId="{FD65AD57-C015-42DB-A960-30CBB960036E}" type="presParOf" srcId="{594D530E-0D34-42D1-9EA2-CDA6CD8FB2B1}" destId="{2E5E5EB2-C28C-4DDD-8DFE-B257527FCA0B}" srcOrd="5" destOrd="0" presId="urn:microsoft.com/office/officeart/2005/8/layout/radial6"/>
    <dgm:cxn modelId="{D59BA58A-FDF4-462C-84A9-D95722AE9C65}" type="presParOf" srcId="{594D530E-0D34-42D1-9EA2-CDA6CD8FB2B1}" destId="{85B79BBA-6C1D-4EE6-B2DF-3007E4F2A415}" srcOrd="6" destOrd="0" presId="urn:microsoft.com/office/officeart/2005/8/layout/radial6"/>
    <dgm:cxn modelId="{1F758EC3-0E2E-4FD9-8B76-0725375E41DB}" type="presParOf" srcId="{594D530E-0D34-42D1-9EA2-CDA6CD8FB2B1}" destId="{123C3DF8-A518-478F-AFFE-F636F2B2CCA5}" srcOrd="7" destOrd="0" presId="urn:microsoft.com/office/officeart/2005/8/layout/radial6"/>
    <dgm:cxn modelId="{ABBEF8A5-0BAF-440F-B4C0-8A6EC3388DC5}" type="presParOf" srcId="{594D530E-0D34-42D1-9EA2-CDA6CD8FB2B1}" destId="{B57FB8AE-C629-4848-A142-DE059F109F3F}" srcOrd="8" destOrd="0" presId="urn:microsoft.com/office/officeart/2005/8/layout/radial6"/>
    <dgm:cxn modelId="{BF65BE60-7B61-4EBE-9FDE-CD1661E94469}" type="presParOf" srcId="{594D530E-0D34-42D1-9EA2-CDA6CD8FB2B1}" destId="{07F72FED-352C-44D1-BB78-7D351F56F0AA}" srcOrd="9" destOrd="0" presId="urn:microsoft.com/office/officeart/2005/8/layout/radial6"/>
    <dgm:cxn modelId="{D283920D-A19E-4460-A990-8E7776553428}" type="presParOf" srcId="{594D530E-0D34-42D1-9EA2-CDA6CD8FB2B1}" destId="{988EEB04-CD86-485D-B408-0841AC07C080}" srcOrd="10" destOrd="0" presId="urn:microsoft.com/office/officeart/2005/8/layout/radial6"/>
    <dgm:cxn modelId="{AF6003C3-B329-4BC2-971C-629676C1255B}" type="presParOf" srcId="{594D530E-0D34-42D1-9EA2-CDA6CD8FB2B1}" destId="{13753FC7-12E7-4389-AAA0-B06E4D0C2D5D}" srcOrd="11" destOrd="0" presId="urn:microsoft.com/office/officeart/2005/8/layout/radial6"/>
    <dgm:cxn modelId="{AAA7A1E7-6C11-418D-9E13-6E324FC12FF0}" type="presParOf" srcId="{594D530E-0D34-42D1-9EA2-CDA6CD8FB2B1}" destId="{6507FC60-2F9B-49DE-826B-B9866216630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09CFA5-798B-4AB8-A3DA-C03F33665959}" type="datetimeFigureOut">
              <a:rPr lang="el-GR" smtClean="0"/>
              <a:pPr/>
              <a:t>3/6/2021</a:t>
            </a:fld>
            <a:endParaRPr lang="el-GR"/>
          </a:p>
        </p:txBody>
      </p:sp>
      <p:sp>
        <p:nvSpPr>
          <p:cNvPr id="4" name="Θέση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CF244-59A5-4703-9011-7B1119E9C537}" type="slidenum">
              <a:rPr lang="el-GR" smtClean="0"/>
              <a:pPr/>
              <a:t>‹#›</a:t>
            </a:fld>
            <a:endParaRPr lang="el-GR"/>
          </a:p>
        </p:txBody>
      </p:sp>
    </p:spTree>
    <p:extLst>
      <p:ext uri="{BB962C8B-B14F-4D97-AF65-F5344CB8AC3E}">
        <p14:creationId xmlns:p14="http://schemas.microsoft.com/office/powerpoint/2010/main" val="1293371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7285960-440A-422F-AD4C-82C1AD41565F}" type="slidenum">
              <a:rPr lang="el-GR" smtClean="0"/>
              <a:pPr/>
              <a:t>39</a:t>
            </a:fld>
            <a:endParaRPr lang="el-GR"/>
          </a:p>
        </p:txBody>
      </p:sp>
    </p:spTree>
    <p:extLst>
      <p:ext uri="{BB962C8B-B14F-4D97-AF65-F5344CB8AC3E}">
        <p14:creationId xmlns:p14="http://schemas.microsoft.com/office/powerpoint/2010/main" val="650803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86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BC232DA6-59C3-4D4A-A1D9-E3A6F6AE7D8E}"/>
              </a:ext>
            </a:extLst>
          </p:cNvPr>
          <p:cNvSpPr/>
          <p:nvPr userDrawn="1"/>
        </p:nvSpPr>
        <p:spPr>
          <a:xfrm>
            <a:off x="3215473" y="2039814"/>
            <a:ext cx="2150348" cy="2150348"/>
          </a:xfrm>
          <a:prstGeom prst="ellipse">
            <a:avLst/>
          </a:prstGeom>
          <a:gradFill flip="none" rotWithShape="1">
            <a:gsLst>
              <a:gs pos="0">
                <a:schemeClr val="accent1">
                  <a:alpha val="80000"/>
                </a:schemeClr>
              </a:gs>
              <a:gs pos="30000">
                <a:srgbClr val="FD2906">
                  <a:alpha val="40000"/>
                </a:srgbClr>
              </a:gs>
              <a:gs pos="15000">
                <a:schemeClr val="accent1">
                  <a:alpha val="70000"/>
                </a:schemeClr>
              </a:gs>
              <a:gs pos="50000">
                <a:srgbClr val="FD2906">
                  <a:alpha val="20000"/>
                </a:srgbClr>
              </a:gs>
              <a:gs pos="70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165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15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 xmlns:a16="http://schemas.microsoft.com/office/drawing/2014/main" id="{701AAEBB-D86C-4E30-86D1-FE1B4A25F356}"/>
              </a:ext>
            </a:extLst>
          </p:cNvPr>
          <p:cNvSpPr>
            <a:spLocks noGrp="1"/>
          </p:cNvSpPr>
          <p:nvPr>
            <p:ph type="body" sz="quarter" idx="10" hasCustomPrompt="1"/>
          </p:nvPr>
        </p:nvSpPr>
        <p:spPr>
          <a:xfrm>
            <a:off x="557349" y="226292"/>
            <a:ext cx="11339377" cy="724247"/>
          </a:xfrm>
          <a:prstGeom prst="rect">
            <a:avLst/>
          </a:prstGeom>
          <a:noFill/>
        </p:spPr>
        <p:txBody>
          <a:bodyPr anchor="ctr"/>
          <a:lstStyle>
            <a:lvl1pPr marL="0" indent="0" algn="l">
              <a:buNone/>
              <a:defRPr sz="5400" b="0" baseline="0">
                <a:solidFill>
                  <a:schemeClr val="tx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 xmlns:a16="http://schemas.microsoft.com/office/drawing/2014/main" id="{2AE944D9-5778-4315-976B-A286E91C5CEF}"/>
              </a:ext>
            </a:extLst>
          </p:cNvPr>
          <p:cNvSpPr/>
          <p:nvPr userDrawn="1"/>
        </p:nvSpPr>
        <p:spPr>
          <a:xfrm>
            <a:off x="0" y="2117377"/>
            <a:ext cx="12192000" cy="2348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5" name="Picture Placeholder 2">
            <a:extLst>
              <a:ext uri="{FF2B5EF4-FFF2-40B4-BE49-F238E27FC236}">
                <a16:creationId xmlns="" xmlns:a16="http://schemas.microsoft.com/office/drawing/2014/main" id="{84836274-AFF8-4D37-8BD5-DF458FCFF87D}"/>
              </a:ext>
            </a:extLst>
          </p:cNvPr>
          <p:cNvSpPr>
            <a:spLocks noGrp="1"/>
          </p:cNvSpPr>
          <p:nvPr>
            <p:ph type="pic" idx="11" hasCustomPrompt="1"/>
          </p:nvPr>
        </p:nvSpPr>
        <p:spPr>
          <a:xfrm>
            <a:off x="915027"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 xmlns:a16="http://schemas.microsoft.com/office/drawing/2014/main" id="{A4A98D3D-18A3-415D-8C2F-81A141548DE1}"/>
              </a:ext>
            </a:extLst>
          </p:cNvPr>
          <p:cNvSpPr>
            <a:spLocks noGrp="1"/>
          </p:cNvSpPr>
          <p:nvPr>
            <p:ph type="pic" idx="12" hasCustomPrompt="1"/>
          </p:nvPr>
        </p:nvSpPr>
        <p:spPr>
          <a:xfrm>
            <a:off x="3795613"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7" name="Picture Placeholder 2">
            <a:extLst>
              <a:ext uri="{FF2B5EF4-FFF2-40B4-BE49-F238E27FC236}">
                <a16:creationId xmlns="" xmlns:a16="http://schemas.microsoft.com/office/drawing/2014/main" id="{A1E7CD97-BB3B-48EB-89E2-6AAF4DE93648}"/>
              </a:ext>
            </a:extLst>
          </p:cNvPr>
          <p:cNvSpPr>
            <a:spLocks noGrp="1"/>
          </p:cNvSpPr>
          <p:nvPr>
            <p:ph type="pic" idx="13" hasCustomPrompt="1"/>
          </p:nvPr>
        </p:nvSpPr>
        <p:spPr>
          <a:xfrm>
            <a:off x="6676200"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98850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8D059AC0-94C0-461D-A3BF-6F2CCC0C05CB}"/>
              </a:ext>
            </a:extLst>
          </p:cNvPr>
          <p:cNvSpPr/>
          <p:nvPr userDrawn="1"/>
        </p:nvSpPr>
        <p:spPr>
          <a:xfrm>
            <a:off x="0" y="1082710"/>
            <a:ext cx="12192000" cy="46925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0" y="1208315"/>
            <a:ext cx="12192000" cy="4441371"/>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779134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33D1FC1-A995-4009-A918-B06752B41A5D}"/>
              </a:ext>
            </a:extLst>
          </p:cNvPr>
          <p:cNvSpPr/>
          <p:nvPr userDrawn="1"/>
        </p:nvSpPr>
        <p:spPr>
          <a:xfrm>
            <a:off x="0" y="2373923"/>
            <a:ext cx="12192000" cy="329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 xmlns:a16="http://schemas.microsoft.com/office/drawing/2014/main" id="{46E0D925-4D03-4269-9479-90AE9F5C7D95}"/>
              </a:ext>
            </a:extLst>
          </p:cNvPr>
          <p:cNvSpPr/>
          <p:nvPr userDrawn="1"/>
        </p:nvSpPr>
        <p:spPr>
          <a:xfrm>
            <a:off x="1210826" y="1522325"/>
            <a:ext cx="4999055" cy="499905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 xmlns:a16="http://schemas.microsoft.com/office/drawing/2014/main" id="{BBB72DB5-CE6A-4579-BC00-B09EC56F0889}"/>
              </a:ext>
            </a:extLst>
          </p:cNvPr>
          <p:cNvSpPr>
            <a:spLocks noGrp="1"/>
          </p:cNvSpPr>
          <p:nvPr>
            <p:ph type="pic" sz="quarter" idx="14" hasCustomPrompt="1"/>
          </p:nvPr>
        </p:nvSpPr>
        <p:spPr>
          <a:xfrm>
            <a:off x="502419" y="1620297"/>
            <a:ext cx="4803112" cy="4803112"/>
          </a:xfrm>
          <a:custGeom>
            <a:avLst/>
            <a:gdLst>
              <a:gd name="connsiteX0" fmla="*/ 2190541 w 4381081"/>
              <a:gd name="connsiteY0" fmla="*/ 0 h 4381081"/>
              <a:gd name="connsiteX1" fmla="*/ 4381081 w 4381081"/>
              <a:gd name="connsiteY1" fmla="*/ 2190541 h 4381081"/>
              <a:gd name="connsiteX2" fmla="*/ 2190541 w 4381081"/>
              <a:gd name="connsiteY2" fmla="*/ 4381081 h 4381081"/>
              <a:gd name="connsiteX3" fmla="*/ 0 w 4381081"/>
              <a:gd name="connsiteY3" fmla="*/ 2190541 h 4381081"/>
            </a:gdLst>
            <a:ahLst/>
            <a:cxnLst>
              <a:cxn ang="0">
                <a:pos x="connsiteX0" y="connsiteY0"/>
              </a:cxn>
              <a:cxn ang="0">
                <a:pos x="connsiteX1" y="connsiteY1"/>
              </a:cxn>
              <a:cxn ang="0">
                <a:pos x="connsiteX2" y="connsiteY2"/>
              </a:cxn>
              <a:cxn ang="0">
                <a:pos x="connsiteX3" y="connsiteY3"/>
              </a:cxn>
            </a:cxnLst>
            <a:rect l="l" t="t" r="r" b="b"/>
            <a:pathLst>
              <a:path w="4381081" h="4381081">
                <a:moveTo>
                  <a:pt x="2190541" y="0"/>
                </a:moveTo>
                <a:lnTo>
                  <a:pt x="4381081" y="2190541"/>
                </a:lnTo>
                <a:lnTo>
                  <a:pt x="2190541" y="4381081"/>
                </a:lnTo>
                <a:lnTo>
                  <a:pt x="0" y="2190541"/>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6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87088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EC410C82-B589-4E0B-9479-0A401B4ACA42}"/>
              </a:ext>
            </a:extLst>
          </p:cNvPr>
          <p:cNvSpPr>
            <a:spLocks noGrp="1"/>
          </p:cNvSpPr>
          <p:nvPr>
            <p:ph type="pic" sz="quarter" idx="14" hasCustomPrompt="1"/>
          </p:nvPr>
        </p:nvSpPr>
        <p:spPr>
          <a:xfrm>
            <a:off x="524349" y="777240"/>
            <a:ext cx="5770675" cy="5303520"/>
          </a:xfrm>
          <a:custGeom>
            <a:avLst/>
            <a:gdLst>
              <a:gd name="connsiteX0" fmla="*/ 2651762 w 5770675"/>
              <a:gd name="connsiteY0" fmla="*/ 1143000 h 5303520"/>
              <a:gd name="connsiteX1" fmla="*/ 3718618 w 5770675"/>
              <a:gd name="connsiteY1" fmla="*/ 1584906 h 5303520"/>
              <a:gd name="connsiteX2" fmla="*/ 3798142 w 5770675"/>
              <a:gd name="connsiteY2" fmla="*/ 1672404 h 5303520"/>
              <a:gd name="connsiteX3" fmla="*/ 3100596 w 5770675"/>
              <a:gd name="connsiteY3" fmla="*/ 2137041 h 5303520"/>
              <a:gd name="connsiteX4" fmla="*/ 3035200 w 5770675"/>
              <a:gd name="connsiteY4" fmla="*/ 2083084 h 5303520"/>
              <a:gd name="connsiteX5" fmla="*/ 2651762 w 5770675"/>
              <a:gd name="connsiteY5" fmla="*/ 1965960 h 5303520"/>
              <a:gd name="connsiteX6" fmla="*/ 1965961 w 5770675"/>
              <a:gd name="connsiteY6" fmla="*/ 2651760 h 5303520"/>
              <a:gd name="connsiteX7" fmla="*/ 2651762 w 5770675"/>
              <a:gd name="connsiteY7" fmla="*/ 3337560 h 5303520"/>
              <a:gd name="connsiteX8" fmla="*/ 3337563 w 5770675"/>
              <a:gd name="connsiteY8" fmla="*/ 2651760 h 5303520"/>
              <a:gd name="connsiteX9" fmla="*/ 3323630 w 5770675"/>
              <a:gd name="connsiteY9" fmla="*/ 2513547 h 5303520"/>
              <a:gd name="connsiteX10" fmla="*/ 3288675 w 5770675"/>
              <a:gd name="connsiteY10" fmla="*/ 2400940 h 5303520"/>
              <a:gd name="connsiteX11" fmla="*/ 3981670 w 5770675"/>
              <a:gd name="connsiteY11" fmla="*/ 1939333 h 5303520"/>
              <a:gd name="connsiteX12" fmla="*/ 4041958 w 5770675"/>
              <a:gd name="connsiteY12" fmla="*/ 2064483 h 5303520"/>
              <a:gd name="connsiteX13" fmla="*/ 4160524 w 5770675"/>
              <a:gd name="connsiteY13" fmla="*/ 2651760 h 5303520"/>
              <a:gd name="connsiteX14" fmla="*/ 2651762 w 5770675"/>
              <a:gd name="connsiteY14" fmla="*/ 4160520 h 5303520"/>
              <a:gd name="connsiteX15" fmla="*/ 1143000 w 5770675"/>
              <a:gd name="connsiteY15" fmla="*/ 2651760 h 5303520"/>
              <a:gd name="connsiteX16" fmla="*/ 2651762 w 5770675"/>
              <a:gd name="connsiteY16" fmla="*/ 1143000 h 5303520"/>
              <a:gd name="connsiteX17" fmla="*/ 5192878 w 5770675"/>
              <a:gd name="connsiteY17" fmla="*/ 285077 h 5303520"/>
              <a:gd name="connsiteX18" fmla="*/ 5213453 w 5770675"/>
              <a:gd name="connsiteY18" fmla="*/ 800830 h 5303520"/>
              <a:gd name="connsiteX19" fmla="*/ 5214199 w 5770675"/>
              <a:gd name="connsiteY19" fmla="*/ 800332 h 5303520"/>
              <a:gd name="connsiteX20" fmla="*/ 5356632 w 5770675"/>
              <a:gd name="connsiteY20" fmla="*/ 828877 h 5303520"/>
              <a:gd name="connsiteX21" fmla="*/ 5328088 w 5770675"/>
              <a:gd name="connsiteY21" fmla="*/ 971310 h 5303520"/>
              <a:gd name="connsiteX22" fmla="*/ 5302676 w 5770675"/>
              <a:gd name="connsiteY22" fmla="*/ 988237 h 5303520"/>
              <a:gd name="connsiteX23" fmla="*/ 5770675 w 5770675"/>
              <a:gd name="connsiteY23" fmla="*/ 1205962 h 5303520"/>
              <a:gd name="connsiteX24" fmla="*/ 4781688 w 5770675"/>
              <a:gd name="connsiteY24" fmla="*/ 1864729 h 5303520"/>
              <a:gd name="connsiteX25" fmla="*/ 4313690 w 5770675"/>
              <a:gd name="connsiteY25" fmla="*/ 1647004 h 5303520"/>
              <a:gd name="connsiteX26" fmla="*/ 3072878 w 5770675"/>
              <a:gd name="connsiteY26" fmla="*/ 2473512 h 5303520"/>
              <a:gd name="connsiteX27" fmla="*/ 3073033 w 5770675"/>
              <a:gd name="connsiteY27" fmla="*/ 2473797 h 5303520"/>
              <a:gd name="connsiteX28" fmla="*/ 3108962 w 5770675"/>
              <a:gd name="connsiteY28" fmla="*/ 2651760 h 5303520"/>
              <a:gd name="connsiteX29" fmla="*/ 2651762 w 5770675"/>
              <a:gd name="connsiteY29" fmla="*/ 3108960 h 5303520"/>
              <a:gd name="connsiteX30" fmla="*/ 2194562 w 5770675"/>
              <a:gd name="connsiteY30" fmla="*/ 2651760 h 5303520"/>
              <a:gd name="connsiteX31" fmla="*/ 2651762 w 5770675"/>
              <a:gd name="connsiteY31" fmla="*/ 2194560 h 5303520"/>
              <a:gd name="connsiteX32" fmla="*/ 2907387 w 5770675"/>
              <a:gd name="connsiteY32" fmla="*/ 2272643 h 5303520"/>
              <a:gd name="connsiteX33" fmla="*/ 2950484 w 5770675"/>
              <a:gd name="connsiteY33" fmla="*/ 2308201 h 5303520"/>
              <a:gd name="connsiteX34" fmla="*/ 4224466 w 5770675"/>
              <a:gd name="connsiteY34" fmla="*/ 1459597 h 5303520"/>
              <a:gd name="connsiteX35" fmla="*/ 4203891 w 5770675"/>
              <a:gd name="connsiteY35" fmla="*/ 943844 h 5303520"/>
              <a:gd name="connsiteX36" fmla="*/ 2651762 w 5770675"/>
              <a:gd name="connsiteY36" fmla="*/ 0 h 5303520"/>
              <a:gd name="connsiteX37" fmla="*/ 4338530 w 5770675"/>
              <a:gd name="connsiteY37" fmla="*/ 605533 h 5303520"/>
              <a:gd name="connsiteX38" fmla="*/ 4429079 w 5770675"/>
              <a:gd name="connsiteY38" fmla="*/ 687830 h 5303520"/>
              <a:gd name="connsiteX39" fmla="*/ 4091397 w 5770675"/>
              <a:gd name="connsiteY39" fmla="*/ 912761 h 5303520"/>
              <a:gd name="connsiteX40" fmla="*/ 4113326 w 5770675"/>
              <a:gd name="connsiteY40" fmla="*/ 1462459 h 5303520"/>
              <a:gd name="connsiteX41" fmla="*/ 3990342 w 5770675"/>
              <a:gd name="connsiteY41" fmla="*/ 1544379 h 5303520"/>
              <a:gd name="connsiteX42" fmla="*/ 3880263 w 5770675"/>
              <a:gd name="connsiteY42" fmla="*/ 1423261 h 5303520"/>
              <a:gd name="connsiteX43" fmla="*/ 2651761 w 5770675"/>
              <a:gd name="connsiteY43" fmla="*/ 914400 h 5303520"/>
              <a:gd name="connsiteX44" fmla="*/ 914398 w 5770675"/>
              <a:gd name="connsiteY44" fmla="*/ 2651760 h 5303520"/>
              <a:gd name="connsiteX45" fmla="*/ 2651761 w 5770675"/>
              <a:gd name="connsiteY45" fmla="*/ 4389120 h 5303520"/>
              <a:gd name="connsiteX46" fmla="*/ 4389125 w 5770675"/>
              <a:gd name="connsiteY46" fmla="*/ 2651760 h 5303520"/>
              <a:gd name="connsiteX47" fmla="*/ 4179435 w 5770675"/>
              <a:gd name="connsiteY47" fmla="*/ 1823631 h 5303520"/>
              <a:gd name="connsiteX48" fmla="*/ 4172502 w 5770675"/>
              <a:gd name="connsiteY48" fmla="*/ 1812220 h 5303520"/>
              <a:gd name="connsiteX49" fmla="*/ 4264219 w 5770675"/>
              <a:gd name="connsiteY49" fmla="*/ 1751126 h 5303520"/>
              <a:gd name="connsiteX50" fmla="*/ 4763017 w 5770675"/>
              <a:gd name="connsiteY50" fmla="*/ 1983181 h 5303520"/>
              <a:gd name="connsiteX51" fmla="*/ 5137033 w 5770675"/>
              <a:gd name="connsiteY51" fmla="*/ 1734047 h 5303520"/>
              <a:gd name="connsiteX52" fmla="*/ 5184306 w 5770675"/>
              <a:gd name="connsiteY52" fmla="*/ 1863208 h 5303520"/>
              <a:gd name="connsiteX53" fmla="*/ 5303524 w 5770675"/>
              <a:gd name="connsiteY53" fmla="*/ 2651760 h 5303520"/>
              <a:gd name="connsiteX54" fmla="*/ 2651762 w 5770675"/>
              <a:gd name="connsiteY54" fmla="*/ 5303520 h 5303520"/>
              <a:gd name="connsiteX55" fmla="*/ 0 w 5770675"/>
              <a:gd name="connsiteY55" fmla="*/ 2651760 h 5303520"/>
              <a:gd name="connsiteX56" fmla="*/ 2651762 w 5770675"/>
              <a:gd name="connsiteY56" fmla="*/ 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70675" h="5303520">
                <a:moveTo>
                  <a:pt x="2651762" y="1143000"/>
                </a:moveTo>
                <a:cubicBezTo>
                  <a:pt x="3068395" y="1143000"/>
                  <a:pt x="3445586" y="1311874"/>
                  <a:pt x="3718618" y="1584906"/>
                </a:cubicBezTo>
                <a:lnTo>
                  <a:pt x="3798142" y="1672404"/>
                </a:lnTo>
                <a:lnTo>
                  <a:pt x="3100596" y="2137041"/>
                </a:lnTo>
                <a:lnTo>
                  <a:pt x="3035200" y="2083084"/>
                </a:lnTo>
                <a:cubicBezTo>
                  <a:pt x="2925745" y="2009138"/>
                  <a:pt x="2793796" y="1965960"/>
                  <a:pt x="2651762" y="1965960"/>
                </a:cubicBezTo>
                <a:cubicBezTo>
                  <a:pt x="2273005" y="1965960"/>
                  <a:pt x="1965961" y="2273003"/>
                  <a:pt x="1965961" y="2651760"/>
                </a:cubicBezTo>
                <a:cubicBezTo>
                  <a:pt x="1965961" y="3030517"/>
                  <a:pt x="2273005" y="3337560"/>
                  <a:pt x="2651762" y="3337560"/>
                </a:cubicBezTo>
                <a:cubicBezTo>
                  <a:pt x="3030519" y="3337560"/>
                  <a:pt x="3337563" y="3030517"/>
                  <a:pt x="3337563" y="2651760"/>
                </a:cubicBezTo>
                <a:cubicBezTo>
                  <a:pt x="3337563" y="2604416"/>
                  <a:pt x="3332766" y="2558191"/>
                  <a:pt x="3323630" y="2513547"/>
                </a:cubicBezTo>
                <a:lnTo>
                  <a:pt x="3288675" y="2400940"/>
                </a:lnTo>
                <a:lnTo>
                  <a:pt x="3981670" y="1939333"/>
                </a:lnTo>
                <a:lnTo>
                  <a:pt x="4041958" y="2064483"/>
                </a:lnTo>
                <a:cubicBezTo>
                  <a:pt x="4118306" y="2244988"/>
                  <a:pt x="4160524" y="2443444"/>
                  <a:pt x="4160524" y="2651760"/>
                </a:cubicBezTo>
                <a:cubicBezTo>
                  <a:pt x="4160524" y="3485025"/>
                  <a:pt x="3485028" y="4160520"/>
                  <a:pt x="2651762" y="4160520"/>
                </a:cubicBezTo>
                <a:cubicBezTo>
                  <a:pt x="1818496" y="4160520"/>
                  <a:pt x="1143000" y="3485025"/>
                  <a:pt x="1143000" y="2651760"/>
                </a:cubicBezTo>
                <a:cubicBezTo>
                  <a:pt x="1143000" y="1818495"/>
                  <a:pt x="1818496" y="1143000"/>
                  <a:pt x="2651762" y="1143000"/>
                </a:cubicBezTo>
                <a:close/>
                <a:moveTo>
                  <a:pt x="5192878" y="285077"/>
                </a:moveTo>
                <a:lnTo>
                  <a:pt x="5213453" y="800830"/>
                </a:lnTo>
                <a:lnTo>
                  <a:pt x="5214199" y="800332"/>
                </a:lnTo>
                <a:cubicBezTo>
                  <a:pt x="5261414" y="768883"/>
                  <a:pt x="5325183" y="781663"/>
                  <a:pt x="5356632" y="828877"/>
                </a:cubicBezTo>
                <a:cubicBezTo>
                  <a:pt x="5388082" y="876092"/>
                  <a:pt x="5375302" y="939860"/>
                  <a:pt x="5328088" y="971310"/>
                </a:cubicBezTo>
                <a:lnTo>
                  <a:pt x="5302676" y="988237"/>
                </a:lnTo>
                <a:lnTo>
                  <a:pt x="5770675" y="1205962"/>
                </a:lnTo>
                <a:lnTo>
                  <a:pt x="4781688" y="1864729"/>
                </a:lnTo>
                <a:lnTo>
                  <a:pt x="4313690" y="1647004"/>
                </a:lnTo>
                <a:lnTo>
                  <a:pt x="3072878" y="2473512"/>
                </a:lnTo>
                <a:lnTo>
                  <a:pt x="3073033" y="2473797"/>
                </a:lnTo>
                <a:cubicBezTo>
                  <a:pt x="3096169" y="2528496"/>
                  <a:pt x="3108962" y="2588634"/>
                  <a:pt x="3108962" y="2651760"/>
                </a:cubicBezTo>
                <a:cubicBezTo>
                  <a:pt x="3108962" y="2904265"/>
                  <a:pt x="2904267" y="3108960"/>
                  <a:pt x="2651762" y="3108960"/>
                </a:cubicBezTo>
                <a:cubicBezTo>
                  <a:pt x="2399257" y="3108960"/>
                  <a:pt x="2194562" y="2904265"/>
                  <a:pt x="2194562" y="2651760"/>
                </a:cubicBezTo>
                <a:cubicBezTo>
                  <a:pt x="2194562" y="2399255"/>
                  <a:pt x="2399257" y="2194560"/>
                  <a:pt x="2651762" y="2194560"/>
                </a:cubicBezTo>
                <a:cubicBezTo>
                  <a:pt x="2746452" y="2194560"/>
                  <a:pt x="2834418" y="2223345"/>
                  <a:pt x="2907387" y="2272643"/>
                </a:cubicBezTo>
                <a:lnTo>
                  <a:pt x="2950484" y="2308201"/>
                </a:lnTo>
                <a:lnTo>
                  <a:pt x="4224466" y="1459597"/>
                </a:lnTo>
                <a:lnTo>
                  <a:pt x="4203891" y="943844"/>
                </a:lnTo>
                <a:close/>
                <a:moveTo>
                  <a:pt x="2651762" y="0"/>
                </a:moveTo>
                <a:cubicBezTo>
                  <a:pt x="3292494" y="0"/>
                  <a:pt x="3880149" y="227244"/>
                  <a:pt x="4338530" y="605533"/>
                </a:cubicBezTo>
                <a:lnTo>
                  <a:pt x="4429079" y="687830"/>
                </a:lnTo>
                <a:lnTo>
                  <a:pt x="4091397" y="912761"/>
                </a:lnTo>
                <a:lnTo>
                  <a:pt x="4113326" y="1462459"/>
                </a:lnTo>
                <a:lnTo>
                  <a:pt x="3990342" y="1544379"/>
                </a:lnTo>
                <a:lnTo>
                  <a:pt x="3880263" y="1423261"/>
                </a:lnTo>
                <a:cubicBezTo>
                  <a:pt x="3565862" y="1108861"/>
                  <a:pt x="3131521" y="914400"/>
                  <a:pt x="2651761" y="914400"/>
                </a:cubicBezTo>
                <a:cubicBezTo>
                  <a:pt x="1692242" y="914400"/>
                  <a:pt x="914398" y="1692243"/>
                  <a:pt x="914398" y="2651760"/>
                </a:cubicBezTo>
                <a:cubicBezTo>
                  <a:pt x="914398" y="3611277"/>
                  <a:pt x="1692242" y="4389120"/>
                  <a:pt x="2651761" y="4389120"/>
                </a:cubicBezTo>
                <a:cubicBezTo>
                  <a:pt x="3611280" y="4389120"/>
                  <a:pt x="4389125" y="3611277"/>
                  <a:pt x="4389125" y="2651760"/>
                </a:cubicBezTo>
                <a:cubicBezTo>
                  <a:pt x="4389125" y="2351911"/>
                  <a:pt x="4313164" y="2069804"/>
                  <a:pt x="4179435" y="1823631"/>
                </a:cubicBezTo>
                <a:lnTo>
                  <a:pt x="4172502" y="1812220"/>
                </a:lnTo>
                <a:lnTo>
                  <a:pt x="4264219" y="1751126"/>
                </a:lnTo>
                <a:lnTo>
                  <a:pt x="4763017" y="1983181"/>
                </a:lnTo>
                <a:lnTo>
                  <a:pt x="5137033" y="1734047"/>
                </a:lnTo>
                <a:lnTo>
                  <a:pt x="5184306" y="1863208"/>
                </a:lnTo>
                <a:cubicBezTo>
                  <a:pt x="5261786" y="2112311"/>
                  <a:pt x="5303524" y="2377161"/>
                  <a:pt x="5303524" y="2651760"/>
                </a:cubicBezTo>
                <a:cubicBezTo>
                  <a:pt x="5303524" y="4116287"/>
                  <a:pt x="4116291" y="5303520"/>
                  <a:pt x="2651762" y="5303520"/>
                </a:cubicBezTo>
                <a:cubicBezTo>
                  <a:pt x="1187234" y="5303520"/>
                  <a:pt x="0" y="4116287"/>
                  <a:pt x="0" y="2651760"/>
                </a:cubicBezTo>
                <a:cubicBezTo>
                  <a:pt x="0" y="1187233"/>
                  <a:pt x="1187234" y="0"/>
                  <a:pt x="2651762"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0658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083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699083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3439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410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xmlns=""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693590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54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167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Contents slide layout">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 xmlns:a16="http://schemas.microsoft.com/office/drawing/2014/main"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7971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4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1364475"/>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4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B331BA0-D300-4BEF-883C-D467B75DC67A}"/>
              </a:ext>
            </a:extLst>
          </p:cNvPr>
          <p:cNvSpPr/>
          <p:nvPr userDrawn="1"/>
        </p:nvSpPr>
        <p:spPr>
          <a:xfrm>
            <a:off x="-1" y="-1"/>
            <a:ext cx="12192001" cy="1097281"/>
          </a:xfrm>
          <a:prstGeom prst="rect">
            <a:avLst/>
          </a:prstGeom>
          <a:gradFill flip="none" rotWithShape="1">
            <a:gsLst>
              <a:gs pos="0">
                <a:schemeClr val="bg1">
                  <a:alpha val="0"/>
                </a:schemeClr>
              </a:gs>
              <a:gs pos="25000">
                <a:schemeClr val="accent6">
                  <a:alpha val="50000"/>
                </a:schemeClr>
              </a:gs>
              <a:gs pos="50000">
                <a:schemeClr val="accent6"/>
              </a:gs>
              <a:gs pos="100000">
                <a:schemeClr val="accent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557349" y="226292"/>
            <a:ext cx="11339377" cy="724247"/>
          </a:xfrm>
          <a:prstGeom prst="rect">
            <a:avLst/>
          </a:prstGeom>
          <a:noFill/>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16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74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22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1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4195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65" r:id="rId13"/>
    <p:sldLayoutId id="2147483679" r:id="rId14"/>
    <p:sldLayoutId id="2147483692" r:id="rId15"/>
    <p:sldLayoutId id="2147483694" r:id="rId16"/>
    <p:sldLayoutId id="2147483695" r:id="rId17"/>
    <p:sldLayoutId id="2147483696" r:id="rId18"/>
    <p:sldLayoutId id="2147483697" r:id="rId19"/>
    <p:sldLayoutId id="2147483698" r:id="rId20"/>
    <p:sldLayoutId id="2147483700" r:id="rId21"/>
    <p:sldLayoutId id="2147483702" r:id="rId22"/>
    <p:sldLayoutId id="2147483703" r:id="rId23"/>
    <p:sldLayoutId id="214748370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9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e-nomothesia.gr/tags.html?tag=2344/1995"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B9CA9A-F494-40FC-9630-AA91FCF302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427"/>
          <a:stretch/>
        </p:blipFill>
        <p:spPr>
          <a:xfrm>
            <a:off x="1762125" y="336118"/>
            <a:ext cx="10429727" cy="6535807"/>
          </a:xfrm>
          <a:prstGeom prst="rect">
            <a:avLst/>
          </a:prstGeom>
        </p:spPr>
      </p:pic>
      <p:sp>
        <p:nvSpPr>
          <p:cNvPr id="16" name="Rectangle 15">
            <a:extLst>
              <a:ext uri="{FF2B5EF4-FFF2-40B4-BE49-F238E27FC236}">
                <a16:creationId xmlns="" xmlns:a16="http://schemas.microsoft.com/office/drawing/2014/main" id="{F50F8743-FFB4-4FAE-8605-DEE70EC88649}"/>
              </a:ext>
            </a:extLst>
          </p:cNvPr>
          <p:cNvSpPr/>
          <p:nvPr/>
        </p:nvSpPr>
        <p:spPr>
          <a:xfrm>
            <a:off x="-148" y="823458"/>
            <a:ext cx="12191999" cy="2068353"/>
          </a:xfrm>
          <a:prstGeom prst="rect">
            <a:avLst/>
          </a:prstGeom>
          <a:gradFill>
            <a:gsLst>
              <a:gs pos="27000">
                <a:schemeClr val="tx2">
                  <a:lumMod val="40000"/>
                  <a:lumOff val="60000"/>
                </a:schemeClr>
              </a:gs>
              <a:gs pos="86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Picture 14">
            <a:extLst>
              <a:ext uri="{FF2B5EF4-FFF2-40B4-BE49-F238E27FC236}">
                <a16:creationId xmlns="" xmlns:a16="http://schemas.microsoft.com/office/drawing/2014/main" id="{47F0BBC1-A9C6-4A87-855B-8689719EAA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978957"/>
            <a:ext cx="1027602" cy="3542925"/>
          </a:xfrm>
          <a:prstGeom prst="rect">
            <a:avLst/>
          </a:prstGeom>
        </p:spPr>
      </p:pic>
      <p:sp>
        <p:nvSpPr>
          <p:cNvPr id="13" name="TextBox 12">
            <a:extLst>
              <a:ext uri="{FF2B5EF4-FFF2-40B4-BE49-F238E27FC236}">
                <a16:creationId xmlns="" xmlns:a16="http://schemas.microsoft.com/office/drawing/2014/main" id="{C221F751-3C5B-4561-AD14-8637C5B66736}"/>
              </a:ext>
            </a:extLst>
          </p:cNvPr>
          <p:cNvSpPr txBox="1"/>
          <p:nvPr/>
        </p:nvSpPr>
        <p:spPr>
          <a:xfrm>
            <a:off x="268064" y="823458"/>
            <a:ext cx="6686698" cy="2062103"/>
          </a:xfrm>
          <a:prstGeom prst="rect">
            <a:avLst/>
          </a:prstGeom>
          <a:noFill/>
        </p:spPr>
        <p:txBody>
          <a:bodyPr wrap="square" rtlCol="0" anchor="ctr">
            <a:spAutoFit/>
          </a:bodyPr>
          <a:lstStyle/>
          <a:p>
            <a:r>
              <a:rPr lang="el-GR" altLang="ko-KR" sz="3200" b="1" dirty="0">
                <a:solidFill>
                  <a:schemeClr val="bg1"/>
                </a:solidFill>
                <a:cs typeface="Arial" pitchFamily="34" charset="0"/>
              </a:rPr>
              <a:t>ΣΧΕΔΙΑΣΜΟΣ &amp; ΕΦΑΡΜΟΓΗ ΔΡΑΣΕΩΝ ΠΟΛΙΤΙΚΗΣ ΠΡΟΣΤΑΣΙΑΣ ΣΕ ΤΟΠΙΚΟ </a:t>
            </a:r>
            <a:r>
              <a:rPr lang="el-GR" altLang="ko-KR" sz="3200" b="1" dirty="0" smtClean="0">
                <a:solidFill>
                  <a:schemeClr val="bg1"/>
                </a:solidFill>
                <a:cs typeface="Arial" pitchFamily="34" charset="0"/>
              </a:rPr>
              <a:t>ΕΠΙΠΕΔΟ</a:t>
            </a:r>
            <a:endParaRPr lang="ko-KR" altLang="en-US" sz="3200" b="1" dirty="0">
              <a:solidFill>
                <a:schemeClr val="bg1"/>
              </a:solidFill>
              <a:cs typeface="Arial" pitchFamily="34" charset="0"/>
            </a:endParaRPr>
          </a:p>
        </p:txBody>
      </p:sp>
      <p:sp>
        <p:nvSpPr>
          <p:cNvPr id="14" name="TextBox 13">
            <a:extLst>
              <a:ext uri="{FF2B5EF4-FFF2-40B4-BE49-F238E27FC236}">
                <a16:creationId xmlns="" xmlns:a16="http://schemas.microsoft.com/office/drawing/2014/main" id="{DF166F6B-B975-4F3C-BCF2-9971086140FB}"/>
              </a:ext>
            </a:extLst>
          </p:cNvPr>
          <p:cNvSpPr txBox="1"/>
          <p:nvPr/>
        </p:nvSpPr>
        <p:spPr>
          <a:xfrm>
            <a:off x="393058" y="5758803"/>
            <a:ext cx="5200650" cy="923330"/>
          </a:xfrm>
          <a:prstGeom prst="rect">
            <a:avLst/>
          </a:prstGeom>
          <a:noFill/>
        </p:spPr>
        <p:txBody>
          <a:bodyPr wrap="square" rtlCol="0" anchor="ctr">
            <a:spAutoFit/>
          </a:bodyPr>
          <a:lstStyle/>
          <a:p>
            <a:pPr algn="ctr"/>
            <a:r>
              <a:rPr lang="el-GR" b="1" dirty="0">
                <a:solidFill>
                  <a:srgbClr val="0070C0"/>
                </a:solidFill>
                <a:latin typeface="Century Gothic" pitchFamily="34" charset="0"/>
              </a:rPr>
              <a:t>ΑΜΑΝΑΤΙΔΗΣ Ε. ΙΩΑΝΝΗΣ</a:t>
            </a:r>
          </a:p>
          <a:p>
            <a:pPr algn="ctr"/>
            <a:r>
              <a:rPr lang="el-GR" altLang="el-GR" dirty="0">
                <a:solidFill>
                  <a:srgbClr val="0070C0"/>
                </a:solidFill>
                <a:latin typeface="Bookman Old Style" pitchFamily="18" charset="0"/>
              </a:rPr>
              <a:t>Διαχείριση Φυσικών &amp; Ανθρωπογενών Καταστροφών Μ</a:t>
            </a:r>
            <a:r>
              <a:rPr lang="en-US" altLang="el-GR" dirty="0">
                <a:solidFill>
                  <a:srgbClr val="0070C0"/>
                </a:solidFill>
                <a:latin typeface="Bookman Old Style" pitchFamily="18" charset="0"/>
              </a:rPr>
              <a:t>.</a:t>
            </a:r>
            <a:r>
              <a:rPr lang="el-GR" altLang="el-GR" dirty="0" err="1">
                <a:solidFill>
                  <a:srgbClr val="0070C0"/>
                </a:solidFill>
                <a:latin typeface="Bookman Old Style" pitchFamily="18" charset="0"/>
              </a:rPr>
              <a:t>Sc</a:t>
            </a:r>
            <a:r>
              <a:rPr lang="el-GR" altLang="el-GR" dirty="0">
                <a:solidFill>
                  <a:srgbClr val="0070C0"/>
                </a:solidFill>
                <a:latin typeface="Bookman Old Style" pitchFamily="18" charset="0"/>
              </a:rPr>
              <a:t>.</a:t>
            </a:r>
          </a:p>
        </p:txBody>
      </p:sp>
      <p:sp>
        <p:nvSpPr>
          <p:cNvPr id="2" name="Ορθογώνιο 1"/>
          <p:cNvSpPr/>
          <p:nvPr/>
        </p:nvSpPr>
        <p:spPr>
          <a:xfrm>
            <a:off x="8307981" y="6363906"/>
            <a:ext cx="3655167" cy="338554"/>
          </a:xfrm>
          <a:prstGeom prst="rect">
            <a:avLst/>
          </a:prstGeom>
        </p:spPr>
        <p:txBody>
          <a:bodyPr wrap="none">
            <a:spAutoFit/>
          </a:bodyPr>
          <a:lstStyle/>
          <a:p>
            <a:pPr algn="ctr"/>
            <a:r>
              <a:rPr lang="el-GR" sz="1600" dirty="0">
                <a:solidFill>
                  <a:srgbClr val="0070C0"/>
                </a:solidFill>
              </a:rPr>
              <a:t>ΘΕΣΣΑΛΟΝΙΚΗ -  </a:t>
            </a:r>
            <a:r>
              <a:rPr lang="el-GR" sz="1600" dirty="0" smtClean="0">
                <a:solidFill>
                  <a:srgbClr val="0070C0"/>
                </a:solidFill>
              </a:rPr>
              <a:t>ΟΚΤΩΒΡΙΟΣ  </a:t>
            </a:r>
            <a:r>
              <a:rPr lang="el-GR" sz="1600" dirty="0">
                <a:solidFill>
                  <a:srgbClr val="0070C0"/>
                </a:solidFill>
              </a:rPr>
              <a:t>2020</a:t>
            </a:r>
          </a:p>
        </p:txBody>
      </p:sp>
    </p:spTree>
    <p:extLst>
      <p:ext uri="{BB962C8B-B14F-4D97-AF65-F5344CB8AC3E}">
        <p14:creationId xmlns:p14="http://schemas.microsoft.com/office/powerpoint/2010/main" val="66778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222D38C-8720-4086-9D29-4BE7A80B180A}"/>
              </a:ext>
            </a:extLst>
          </p:cNvPr>
          <p:cNvSpPr/>
          <p:nvPr/>
        </p:nvSpPr>
        <p:spPr>
          <a:xfrm>
            <a:off x="10819427" y="2344330"/>
            <a:ext cx="468000" cy="451367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33">
            <a:extLst>
              <a:ext uri="{FF2B5EF4-FFF2-40B4-BE49-F238E27FC236}">
                <a16:creationId xmlns="" xmlns:a16="http://schemas.microsoft.com/office/drawing/2014/main" id="{0AA5ECA0-01A7-4941-AF30-84B65AE38168}"/>
              </a:ext>
            </a:extLst>
          </p:cNvPr>
          <p:cNvSpPr/>
          <p:nvPr/>
        </p:nvSpPr>
        <p:spPr>
          <a:xfrm>
            <a:off x="5181601" y="198432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Isosceles Triangle 4">
            <a:extLst>
              <a:ext uri="{FF2B5EF4-FFF2-40B4-BE49-F238E27FC236}">
                <a16:creationId xmlns="" xmlns:a16="http://schemas.microsoft.com/office/drawing/2014/main" id="{AF97F972-A790-4851-9209-A1510C58E97A}"/>
              </a:ext>
            </a:extLst>
          </p:cNvPr>
          <p:cNvSpPr/>
          <p:nvPr/>
        </p:nvSpPr>
        <p:spPr>
          <a:xfrm rot="16200000">
            <a:off x="4646879" y="1915533"/>
            <a:ext cx="577208" cy="49759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TextBox 7">
            <a:extLst>
              <a:ext uri="{FF2B5EF4-FFF2-40B4-BE49-F238E27FC236}">
                <a16:creationId xmlns="" xmlns:a16="http://schemas.microsoft.com/office/drawing/2014/main" id="{C9DA4C98-2468-4173-BB18-0931DB749172}"/>
              </a:ext>
            </a:extLst>
          </p:cNvPr>
          <p:cNvSpPr txBox="1"/>
          <p:nvPr/>
        </p:nvSpPr>
        <p:spPr>
          <a:xfrm>
            <a:off x="231494" y="849044"/>
            <a:ext cx="4583574" cy="2554545"/>
          </a:xfrm>
          <a:prstGeom prst="rect">
            <a:avLst/>
          </a:prstGeom>
          <a:noFill/>
        </p:spPr>
        <p:txBody>
          <a:bodyPr wrap="square" rtlCol="0">
            <a:spAutoFit/>
          </a:bodyPr>
          <a:lstStyle/>
          <a:p>
            <a:pPr algn="just"/>
            <a:r>
              <a:rPr lang="el-GR" sz="1600" dirty="0"/>
              <a:t>Κατάσταση κινητοποίησης πολιτικής προστασίας είναι η ενεργοποίηση και η κλιμάκωση της δράσης του δυναμικού και των μέσων πολιτικής προστασίας σε κεντρικό, περιφερειακό και τοπικό επίπεδο, για τους σκοπούς της πολιτικής προστασίας και ειδικότερα για την αντιμετώπιση έκτακτων αναγκών από καταστροφές ή και για τον έλεγχο και περιορισμό των δυσμενών επιπτώσεων, που σχετίζονται με τους αντίστοιχους κινδύνους.</a:t>
            </a:r>
            <a:endParaRPr lang="ko-KR" altLang="en-US" sz="1600" b="1" dirty="0">
              <a:solidFill>
                <a:schemeClr val="accent5"/>
              </a:solidFill>
              <a:cs typeface="Arial" pitchFamily="34" charset="0"/>
            </a:endParaRPr>
          </a:p>
        </p:txBody>
      </p:sp>
      <p:sp>
        <p:nvSpPr>
          <p:cNvPr id="10" name="Rectangle 9">
            <a:extLst>
              <a:ext uri="{FF2B5EF4-FFF2-40B4-BE49-F238E27FC236}">
                <a16:creationId xmlns="" xmlns:a16="http://schemas.microsoft.com/office/drawing/2014/main" id="{23050B10-644A-4C5D-B649-908FC1F7EF29}"/>
              </a:ext>
            </a:extLst>
          </p:cNvPr>
          <p:cNvSpPr/>
          <p:nvPr/>
        </p:nvSpPr>
        <p:spPr>
          <a:xfrm>
            <a:off x="9572216" y="4080983"/>
            <a:ext cx="468000" cy="27770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TextBox 16">
            <a:extLst>
              <a:ext uri="{FF2B5EF4-FFF2-40B4-BE49-F238E27FC236}">
                <a16:creationId xmlns="" xmlns:a16="http://schemas.microsoft.com/office/drawing/2014/main" id="{FAD5959A-5C30-4413-A77C-D15F52646967}"/>
              </a:ext>
            </a:extLst>
          </p:cNvPr>
          <p:cNvSpPr txBox="1"/>
          <p:nvPr/>
        </p:nvSpPr>
        <p:spPr>
          <a:xfrm>
            <a:off x="1041723" y="3508518"/>
            <a:ext cx="5014840" cy="1323439"/>
          </a:xfrm>
          <a:prstGeom prst="rect">
            <a:avLst/>
          </a:prstGeom>
          <a:noFill/>
        </p:spPr>
        <p:txBody>
          <a:bodyPr wrap="square" rtlCol="0">
            <a:spAutoFit/>
          </a:bodyPr>
          <a:lstStyle/>
          <a:p>
            <a:pPr algn="just"/>
            <a:r>
              <a:rPr lang="el-GR" sz="1600" dirty="0"/>
              <a:t>Κατάσταση ετοιμότητας πολιτικής προστασίας, λόγω τεκμηριωμένου κινδύνου, στην οποία περιλαμβάνεται η κλιμάκωση της ετοιμότητας του δυναμικού και των μέσων πολιτικής προστασίας, κατά την εξειδίκευση που γίνεται στο σχεδίασμά ετοιμότητας.</a:t>
            </a:r>
            <a:endParaRPr lang="ko-KR" altLang="en-US" sz="1600" b="1" dirty="0">
              <a:solidFill>
                <a:schemeClr val="accent3"/>
              </a:solidFill>
              <a:cs typeface="Arial" pitchFamily="34" charset="0"/>
            </a:endParaRPr>
          </a:p>
        </p:txBody>
      </p:sp>
      <p:sp>
        <p:nvSpPr>
          <p:cNvPr id="23" name="TextBox 22">
            <a:extLst>
              <a:ext uri="{FF2B5EF4-FFF2-40B4-BE49-F238E27FC236}">
                <a16:creationId xmlns="" xmlns:a16="http://schemas.microsoft.com/office/drawing/2014/main" id="{2B15578D-98F1-4A30-9837-5435BC48AAF5}"/>
              </a:ext>
            </a:extLst>
          </p:cNvPr>
          <p:cNvSpPr txBox="1"/>
          <p:nvPr/>
        </p:nvSpPr>
        <p:spPr>
          <a:xfrm>
            <a:off x="347241" y="4972707"/>
            <a:ext cx="7079199" cy="1815882"/>
          </a:xfrm>
          <a:prstGeom prst="rect">
            <a:avLst/>
          </a:prstGeom>
          <a:noFill/>
        </p:spPr>
        <p:txBody>
          <a:bodyPr wrap="square" rtlCol="0">
            <a:spAutoFit/>
          </a:bodyPr>
          <a:lstStyle/>
          <a:p>
            <a:pPr algn="just"/>
            <a:r>
              <a:rPr lang="el-GR" sz="1600" dirty="0"/>
              <a:t>Κατάσταση έκτακτης ανάγκης πολιτικής προστασίας στην οποία περιλαμβάνεται η κατάσταση, που σχετίζεται με συγκεκριμένη καταστροφή, για την αντιμετώπιση της οποίας απαιτείται: ί. ειδικός συντονισμός από τη Γενική Γραμματεία Πολιτικής Προστασίας του δυναμικού και των μέσων των υπηρεσιών και των φορέων, </a:t>
            </a:r>
            <a:r>
              <a:rPr lang="el-GR" sz="1600" dirty="0" smtClean="0"/>
              <a:t>που </a:t>
            </a:r>
            <a:r>
              <a:rPr lang="el-GR" sz="1600" dirty="0"/>
              <a:t>αναλαμβάνουν δράση σε κεντρικό, περιφερειακό και τοπικό επίπεδο, και ii. κινητοποίηση δυναμικού και μέσων επιπλέον του διατιθέμενου υπό κανονικές συνθήκες.</a:t>
            </a:r>
            <a:endParaRPr lang="ko-KR" altLang="en-US" sz="1600" b="1" dirty="0">
              <a:solidFill>
                <a:schemeClr val="accent1"/>
              </a:solidFill>
              <a:cs typeface="Arial" pitchFamily="34" charset="0"/>
            </a:endParaRPr>
          </a:p>
        </p:txBody>
      </p:sp>
      <p:sp>
        <p:nvSpPr>
          <p:cNvPr id="26" name="Rectangle 57">
            <a:extLst>
              <a:ext uri="{FF2B5EF4-FFF2-40B4-BE49-F238E27FC236}">
                <a16:creationId xmlns="" xmlns:a16="http://schemas.microsoft.com/office/drawing/2014/main" id="{198389F7-7B4E-4405-83AD-B0E7B916F2CB}"/>
              </a:ext>
            </a:extLst>
          </p:cNvPr>
          <p:cNvSpPr/>
          <p:nvPr/>
        </p:nvSpPr>
        <p:spPr>
          <a:xfrm>
            <a:off x="6554156" y="3720983"/>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Isosceles Triangle 26">
            <a:extLst>
              <a:ext uri="{FF2B5EF4-FFF2-40B4-BE49-F238E27FC236}">
                <a16:creationId xmlns="" xmlns:a16="http://schemas.microsoft.com/office/drawing/2014/main" id="{34FBCD09-8265-46F8-B359-5C32B823B08A}"/>
              </a:ext>
            </a:extLst>
          </p:cNvPr>
          <p:cNvSpPr/>
          <p:nvPr/>
        </p:nvSpPr>
        <p:spPr>
          <a:xfrm rot="16200000">
            <a:off x="6016755" y="3665651"/>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Rectangle 61">
            <a:extLst>
              <a:ext uri="{FF2B5EF4-FFF2-40B4-BE49-F238E27FC236}">
                <a16:creationId xmlns="" xmlns:a16="http://schemas.microsoft.com/office/drawing/2014/main" id="{7724C10C-5DC4-4169-8D23-84D0FA412432}"/>
              </a:ext>
            </a:extLst>
          </p:cNvPr>
          <p:cNvSpPr/>
          <p:nvPr/>
        </p:nvSpPr>
        <p:spPr>
          <a:xfrm>
            <a:off x="7889926" y="5457637"/>
            <a:ext cx="903081" cy="423011"/>
          </a:xfrm>
          <a:custGeom>
            <a:avLst/>
            <a:gdLst/>
            <a:ahLst/>
            <a:cxnLst/>
            <a:rect l="l" t="t" r="r" b="b"/>
            <a:pathLst>
              <a:path w="640960" h="360000">
                <a:moveTo>
                  <a:pt x="0" y="0"/>
                </a:moveTo>
                <a:lnTo>
                  <a:pt x="280960" y="0"/>
                </a:lnTo>
                <a:lnTo>
                  <a:pt x="640960" y="360000"/>
                </a:lnTo>
                <a:lnTo>
                  <a:pt x="0" y="36000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Isosceles Triangle 30">
            <a:extLst>
              <a:ext uri="{FF2B5EF4-FFF2-40B4-BE49-F238E27FC236}">
                <a16:creationId xmlns="" xmlns:a16="http://schemas.microsoft.com/office/drawing/2014/main" id="{3FF04449-372D-4A3D-B363-C49DFCEE79A1}"/>
              </a:ext>
            </a:extLst>
          </p:cNvPr>
          <p:cNvSpPr/>
          <p:nvPr/>
        </p:nvSpPr>
        <p:spPr>
          <a:xfrm rot="16200000">
            <a:off x="7386632" y="5415769"/>
            <a:ext cx="577208" cy="49759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Rectangle 31">
            <a:extLst>
              <a:ext uri="{FF2B5EF4-FFF2-40B4-BE49-F238E27FC236}">
                <a16:creationId xmlns="" xmlns:a16="http://schemas.microsoft.com/office/drawing/2014/main" id="{9D3F08F6-0F78-447F-955E-4E7D55929EF1}"/>
              </a:ext>
            </a:extLst>
          </p:cNvPr>
          <p:cNvSpPr/>
          <p:nvPr/>
        </p:nvSpPr>
        <p:spPr>
          <a:xfrm>
            <a:off x="8325006" y="5880648"/>
            <a:ext cx="468000" cy="977352"/>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Ορθογώνιο 33"/>
          <p:cNvSpPr/>
          <p:nvPr/>
        </p:nvSpPr>
        <p:spPr>
          <a:xfrm>
            <a:off x="1955745" y="211767"/>
            <a:ext cx="7743839" cy="584775"/>
          </a:xfrm>
          <a:prstGeom prst="rect">
            <a:avLst/>
          </a:prstGeom>
          <a:solidFill>
            <a:schemeClr val="bg1">
              <a:lumMod val="65000"/>
            </a:schemeClr>
          </a:solidFill>
          <a:ln>
            <a:solidFill>
              <a:srgbClr val="002060"/>
            </a:solidFill>
          </a:ln>
        </p:spPr>
        <p:txBody>
          <a:bodyPr wrap="square">
            <a:spAutoFit/>
          </a:bodyPr>
          <a:lstStyle/>
          <a:p>
            <a:pPr algn="ctr"/>
            <a:r>
              <a:rPr lang="el-GR" sz="3200" b="1" dirty="0">
                <a:solidFill>
                  <a:srgbClr val="002060"/>
                </a:solidFill>
              </a:rPr>
              <a:t>Βασικές Έννοιες με τον Ν.3013/02</a:t>
            </a:r>
            <a:endParaRPr lang="en-US" sz="3200" b="1" dirty="0">
              <a:solidFill>
                <a:srgbClr val="002060"/>
              </a:solidFill>
            </a:endParaRPr>
          </a:p>
        </p:txBody>
      </p:sp>
    </p:spTree>
    <p:extLst>
      <p:ext uri="{BB962C8B-B14F-4D97-AF65-F5344CB8AC3E}">
        <p14:creationId xmlns:p14="http://schemas.microsoft.com/office/powerpoint/2010/main" val="30520015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00746" y="1392871"/>
            <a:ext cx="11583253" cy="5016758"/>
          </a:xfrm>
          <a:prstGeom prst="rect">
            <a:avLst/>
          </a:prstGeom>
        </p:spPr>
        <p:txBody>
          <a:bodyPr wrap="square">
            <a:spAutoFit/>
          </a:bodyPr>
          <a:lstStyle/>
          <a:p>
            <a:pPr algn="just"/>
            <a:r>
              <a:rPr lang="el-GR" sz="2000" dirty="0">
                <a:solidFill>
                  <a:srgbClr val="002060"/>
                </a:solidFill>
              </a:rPr>
              <a:t>Ο σκοπός της άσκησης αναφέρεται με μία γενική και περιεκτική φράση η οποία δεν πρέπει να υπεισέρχεται σε λεπτομέρειες για το πώς θα επιτευχθεί η βασική επιδίωξή του. </a:t>
            </a:r>
            <a:endParaRPr lang="el-GR" sz="2000" dirty="0" smtClean="0">
              <a:solidFill>
                <a:srgbClr val="002060"/>
              </a:solidFill>
            </a:endParaRPr>
          </a:p>
          <a:p>
            <a:pPr algn="just"/>
            <a:endParaRPr lang="el-GR" sz="2000" dirty="0">
              <a:solidFill>
                <a:srgbClr val="002060"/>
              </a:solidFill>
            </a:endParaRPr>
          </a:p>
          <a:p>
            <a:pPr algn="just"/>
            <a:r>
              <a:rPr lang="el-GR" sz="2000" dirty="0">
                <a:solidFill>
                  <a:srgbClr val="002060"/>
                </a:solidFill>
              </a:rPr>
              <a:t>Οι αντικειμενικοί στόχοι της άσκησης μπορεί να (αφορούν την διαλειτουργικότητα μεταξύ των συμμετεχόντων φορέων) ή (η να αφορούν δράσεις και εσωτερικές διεργασίες ενός ή περισσοτέρων από τους συμμετέχοντες φορείς).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Αντικειμενικός </a:t>
            </a:r>
            <a:r>
              <a:rPr lang="el-GR" sz="2000" dirty="0">
                <a:solidFill>
                  <a:srgbClr val="002060"/>
                </a:solidFill>
              </a:rPr>
              <a:t>στόχος είναι η περιγραφή του επιθυμητού τρόπου εκτέλεσης των καθηκόντων των ασκούμενων με επιγραμματικό τρόπο.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Σε </a:t>
            </a:r>
            <a:r>
              <a:rPr lang="el-GR" sz="2000" dirty="0">
                <a:solidFill>
                  <a:srgbClr val="002060"/>
                </a:solidFill>
              </a:rPr>
              <a:t>κάθε αντικειμενικό στόχο προσδιορίζεται ο ρόλος των ασκούμενων (άτομα, όργανα, υπηρεσίες, φορείς) για την αντιμετώπιση της κατάστασης, όπως αυτή τους παρουσιάζεται. Νοείται ότι όλοι οι αντικειμενικοί στόχοι πρέπει να αποβλέπουν στην εκπλήρωση του σκοπού της άσκησης</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Ο σκοπός και οι γενικοί αντικειμενικοί στόχοι της άσκησης καθοδηγούν την ανάπτυξη των επιμέρους ή ειδικών αντικειμενικών στόχων των ασκούμενων φορέων</a:t>
            </a:r>
          </a:p>
        </p:txBody>
      </p:sp>
      <p:sp>
        <p:nvSpPr>
          <p:cNvPr id="3" name="TextBox 2"/>
          <p:cNvSpPr txBox="1"/>
          <p:nvPr/>
        </p:nvSpPr>
        <p:spPr>
          <a:xfrm>
            <a:off x="7649029" y="333829"/>
            <a:ext cx="4034971" cy="646331"/>
          </a:xfrm>
          <a:prstGeom prst="rect">
            <a:avLst/>
          </a:prstGeom>
          <a:noFill/>
        </p:spPr>
        <p:txBody>
          <a:bodyPr wrap="square" rtlCol="0">
            <a:spAutoFit/>
          </a:bodyPr>
          <a:lstStyle/>
          <a:p>
            <a:pPr algn="ctr"/>
            <a:r>
              <a:rPr lang="el-GR" b="1" dirty="0" smtClean="0">
                <a:solidFill>
                  <a:srgbClr val="002060"/>
                </a:solidFill>
              </a:rPr>
              <a:t>ΣΚΟΠΟΣ &amp; ΑΝΤΙΚΕΙΜΕΝΙΚΟΙ ΣΤΟΧΟΙ ΤΗΣ ΑΣΚΗΣΗΣ</a:t>
            </a:r>
            <a:endParaRPr lang="el-GR" b="1" dirty="0">
              <a:solidFill>
                <a:srgbClr val="002060"/>
              </a:solidFill>
            </a:endParaRPr>
          </a:p>
        </p:txBody>
      </p:sp>
    </p:spTree>
    <p:extLst>
      <p:ext uri="{BB962C8B-B14F-4D97-AF65-F5344CB8AC3E}">
        <p14:creationId xmlns:p14="http://schemas.microsoft.com/office/powerpoint/2010/main" val="24561130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3" name="TextBox 2"/>
          <p:cNvSpPr txBox="1"/>
          <p:nvPr/>
        </p:nvSpPr>
        <p:spPr>
          <a:xfrm>
            <a:off x="7649029" y="333829"/>
            <a:ext cx="4034971" cy="646331"/>
          </a:xfrm>
          <a:prstGeom prst="rect">
            <a:avLst/>
          </a:prstGeom>
          <a:noFill/>
        </p:spPr>
        <p:txBody>
          <a:bodyPr wrap="square" rtlCol="0">
            <a:spAutoFit/>
          </a:bodyPr>
          <a:lstStyle/>
          <a:p>
            <a:pPr algn="ctr"/>
            <a:r>
              <a:rPr lang="el-GR" b="1" dirty="0" smtClean="0">
                <a:solidFill>
                  <a:srgbClr val="002060"/>
                </a:solidFill>
              </a:rPr>
              <a:t>ΣΚΟΠΟΣ &amp; ΑΝΤΙΚΕΙΜΕΝΙΚΟΙ ΣΤΟΧΟΙ ΤΗΣ ΑΣΚΗΣΗΣ</a:t>
            </a:r>
            <a:endParaRPr lang="el-GR" b="1" dirty="0">
              <a:solidFill>
                <a:srgbClr val="002060"/>
              </a:solidFill>
            </a:endParaRPr>
          </a:p>
        </p:txBody>
      </p:sp>
      <p:sp>
        <p:nvSpPr>
          <p:cNvPr id="4" name="Ορθογώνιο 3"/>
          <p:cNvSpPr/>
          <p:nvPr/>
        </p:nvSpPr>
        <p:spPr>
          <a:xfrm>
            <a:off x="179832" y="1452300"/>
            <a:ext cx="11591254" cy="4708981"/>
          </a:xfrm>
          <a:prstGeom prst="rect">
            <a:avLst/>
          </a:prstGeom>
        </p:spPr>
        <p:txBody>
          <a:bodyPr wrap="square">
            <a:spAutoFit/>
          </a:bodyPr>
          <a:lstStyle/>
          <a:p>
            <a:pPr algn="just"/>
            <a:r>
              <a:rPr lang="el-GR" sz="2000" dirty="0">
                <a:solidFill>
                  <a:srgbClr val="002060"/>
                </a:solidFill>
              </a:rPr>
              <a:t>Η Ο.ΣΧ.Α κατά τη διατύπωση των αντικειμενικών στόχων είναι σκόπιμο να λαμβάνει υπ’ όψιν ότι κάθε αντικειμενικός στόχος πρέπει να πληροί ορισμένα χαρακτηριστικά και συγκεκριμένα να είναι</a:t>
            </a:r>
            <a:r>
              <a:rPr lang="el-GR" sz="2000" dirty="0" smtClean="0">
                <a:solidFill>
                  <a:srgbClr val="002060"/>
                </a:solidFill>
              </a:rPr>
              <a:t>:</a:t>
            </a:r>
          </a:p>
          <a:p>
            <a:pPr algn="just"/>
            <a:r>
              <a:rPr lang="el-GR" sz="2000" dirty="0" smtClean="0">
                <a:solidFill>
                  <a:srgbClr val="002060"/>
                </a:solidFill>
              </a:rPr>
              <a:t>  </a:t>
            </a:r>
          </a:p>
          <a:p>
            <a:pPr marL="342900" indent="-342900" algn="just">
              <a:buFont typeface="Wingdings" pitchFamily="2" charset="2"/>
              <a:buChar char="Ø"/>
            </a:pPr>
            <a:r>
              <a:rPr lang="el-GR" sz="2000" dirty="0" smtClean="0">
                <a:solidFill>
                  <a:srgbClr val="002060"/>
                </a:solidFill>
              </a:rPr>
              <a:t>Συγκεκριμένος </a:t>
            </a:r>
            <a:r>
              <a:rPr lang="el-GR" sz="2000" dirty="0">
                <a:solidFill>
                  <a:srgbClr val="002060"/>
                </a:solidFill>
              </a:rPr>
              <a:t>– καθορισμένος (</a:t>
            </a:r>
            <a:r>
              <a:rPr lang="el-GR" sz="2000" dirty="0" err="1">
                <a:solidFill>
                  <a:srgbClr val="002060"/>
                </a:solidFill>
              </a:rPr>
              <a:t>Specific</a:t>
            </a:r>
            <a:r>
              <a:rPr lang="el-GR" sz="2000" dirty="0">
                <a:solidFill>
                  <a:srgbClr val="002060"/>
                </a:solidFill>
              </a:rPr>
              <a:t>): Να μην προσπαθεί να καλύψει ένα πολύ ευρύ πεδίο και να εστιάζει σε συγκεκριμένη συμπεριφορά ή διαδικασία για την υλοποίηση μίας δράσης. Εάν είναι πολύπλοκος θα πρέπει να αναλυθεί και να κατατμηθεί σε περισσότερους από ένα αντικειμενικούς στόχους. </a:t>
            </a:r>
            <a:endParaRPr lang="el-GR" sz="2000" dirty="0" smtClean="0">
              <a:solidFill>
                <a:srgbClr val="002060"/>
              </a:solidFill>
            </a:endParaRP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Μετρήσιμος </a:t>
            </a:r>
            <a:r>
              <a:rPr lang="el-GR" sz="2000" dirty="0">
                <a:solidFill>
                  <a:srgbClr val="002060"/>
                </a:solidFill>
              </a:rPr>
              <a:t>(</a:t>
            </a:r>
            <a:r>
              <a:rPr lang="el-GR" sz="2000" dirty="0" err="1">
                <a:solidFill>
                  <a:srgbClr val="002060"/>
                </a:solidFill>
              </a:rPr>
              <a:t>Measurable</a:t>
            </a:r>
            <a:r>
              <a:rPr lang="el-GR" sz="2000" dirty="0">
                <a:solidFill>
                  <a:srgbClr val="002060"/>
                </a:solidFill>
              </a:rPr>
              <a:t>): Ώστε οι αξιολογητές να μπορούν να προσδιορίσουν εάν ο αντικειμενικός στόχος επετεύχθη. Απαραίτητη προϋπόθεση είναι επομένως να μπορούν να οριστούν ποιοτικά ή ποσοτικά κριτήρια για την υλοποίησή του. </a:t>
            </a:r>
            <a:endParaRPr lang="el-GR" sz="2000" dirty="0" smtClean="0">
              <a:solidFill>
                <a:srgbClr val="002060"/>
              </a:solidFill>
            </a:endParaRP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Επιτεύξιμος </a:t>
            </a:r>
            <a:r>
              <a:rPr lang="el-GR" sz="2000" dirty="0">
                <a:solidFill>
                  <a:srgbClr val="002060"/>
                </a:solidFill>
              </a:rPr>
              <a:t>(</a:t>
            </a:r>
            <a:r>
              <a:rPr lang="el-GR" sz="2000" dirty="0" err="1">
                <a:solidFill>
                  <a:srgbClr val="002060"/>
                </a:solidFill>
              </a:rPr>
              <a:t>Achievable</a:t>
            </a:r>
            <a:r>
              <a:rPr lang="el-GR" sz="2000" dirty="0">
                <a:solidFill>
                  <a:srgbClr val="002060"/>
                </a:solidFill>
              </a:rPr>
              <a:t>): Ώστε να μπορεί να επιτευχθεί από τους ασκούμενους στα πλαίσια και υπό τους περιορισμούς της άσκησης. </a:t>
            </a:r>
            <a:endParaRPr lang="el-GR" sz="2000" dirty="0" smtClean="0">
              <a:solidFill>
                <a:srgbClr val="002060"/>
              </a:solidFill>
            </a:endParaRPr>
          </a:p>
          <a:p>
            <a:pPr algn="just"/>
            <a:endParaRPr lang="el-GR" sz="2000" dirty="0">
              <a:solidFill>
                <a:srgbClr val="002060"/>
              </a:solidFill>
            </a:endParaRPr>
          </a:p>
        </p:txBody>
      </p:sp>
    </p:spTree>
    <p:extLst>
      <p:ext uri="{BB962C8B-B14F-4D97-AF65-F5344CB8AC3E}">
        <p14:creationId xmlns:p14="http://schemas.microsoft.com/office/powerpoint/2010/main" val="41154328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3" name="TextBox 2"/>
          <p:cNvSpPr txBox="1"/>
          <p:nvPr/>
        </p:nvSpPr>
        <p:spPr>
          <a:xfrm>
            <a:off x="7649029" y="333829"/>
            <a:ext cx="4034971" cy="646331"/>
          </a:xfrm>
          <a:prstGeom prst="rect">
            <a:avLst/>
          </a:prstGeom>
          <a:noFill/>
        </p:spPr>
        <p:txBody>
          <a:bodyPr wrap="square" rtlCol="0">
            <a:spAutoFit/>
          </a:bodyPr>
          <a:lstStyle/>
          <a:p>
            <a:pPr algn="ctr"/>
            <a:r>
              <a:rPr lang="el-GR" b="1" dirty="0" smtClean="0">
                <a:solidFill>
                  <a:srgbClr val="002060"/>
                </a:solidFill>
              </a:rPr>
              <a:t>ΣΚΟΠΟΣ &amp; ΑΝΤΙΚΕΙΜΕΝΙΚΟΙ ΣΤΟΧΟΙ ΤΗΣ ΑΣΚΗΣΗΣ</a:t>
            </a:r>
            <a:endParaRPr lang="el-GR" b="1" dirty="0">
              <a:solidFill>
                <a:srgbClr val="002060"/>
              </a:solidFill>
            </a:endParaRPr>
          </a:p>
        </p:txBody>
      </p:sp>
      <p:sp>
        <p:nvSpPr>
          <p:cNvPr id="4" name="Ορθογώνιο 3"/>
          <p:cNvSpPr/>
          <p:nvPr/>
        </p:nvSpPr>
        <p:spPr>
          <a:xfrm>
            <a:off x="179832" y="1452300"/>
            <a:ext cx="11591254" cy="2246769"/>
          </a:xfrm>
          <a:prstGeom prst="rect">
            <a:avLst/>
          </a:prstGeom>
        </p:spPr>
        <p:txBody>
          <a:bodyPr wrap="square">
            <a:spAutoFit/>
          </a:bodyPr>
          <a:lstStyle/>
          <a:p>
            <a:pPr marL="342900" indent="-342900" algn="just">
              <a:buFont typeface="Wingdings" pitchFamily="2" charset="2"/>
              <a:buChar char="Ø"/>
            </a:pPr>
            <a:r>
              <a:rPr lang="el-GR" sz="2000" dirty="0" smtClean="0">
                <a:solidFill>
                  <a:srgbClr val="002060"/>
                </a:solidFill>
              </a:rPr>
              <a:t>Ρεαλιστικός </a:t>
            </a:r>
            <a:r>
              <a:rPr lang="el-GR" sz="2000" dirty="0">
                <a:solidFill>
                  <a:srgbClr val="002060"/>
                </a:solidFill>
              </a:rPr>
              <a:t>(</a:t>
            </a:r>
            <a:r>
              <a:rPr lang="el-GR" sz="2000" dirty="0" err="1">
                <a:solidFill>
                  <a:srgbClr val="002060"/>
                </a:solidFill>
              </a:rPr>
              <a:t>Relevant</a:t>
            </a:r>
            <a:r>
              <a:rPr lang="el-GR" sz="2000" dirty="0">
                <a:solidFill>
                  <a:srgbClr val="002060"/>
                </a:solidFill>
              </a:rPr>
              <a:t>): Ώστε να εκφράζει μία ρεαλιστική προσδοκία για τις ενέργειες που πρέπει να περιγράψουν ή να εκτελέσουν οι ασκούμενοι για την αντιμετώπιση της κατάστασης που παρουσιάζεται στο σενάριο. </a:t>
            </a:r>
            <a:endParaRPr lang="el-GR" sz="2000" dirty="0" smtClean="0">
              <a:solidFill>
                <a:srgbClr val="002060"/>
              </a:solidFill>
            </a:endParaRP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Χρονικά </a:t>
            </a:r>
            <a:r>
              <a:rPr lang="el-GR" sz="2000" dirty="0">
                <a:solidFill>
                  <a:srgbClr val="002060"/>
                </a:solidFill>
              </a:rPr>
              <a:t>προσδιορισμένος (</a:t>
            </a:r>
            <a:r>
              <a:rPr lang="el-GR" sz="2000" dirty="0" err="1">
                <a:solidFill>
                  <a:srgbClr val="002060"/>
                </a:solidFill>
              </a:rPr>
              <a:t>Time</a:t>
            </a:r>
            <a:r>
              <a:rPr lang="el-GR" sz="2000" dirty="0">
                <a:solidFill>
                  <a:srgbClr val="002060"/>
                </a:solidFill>
              </a:rPr>
              <a:t> </a:t>
            </a:r>
            <a:r>
              <a:rPr lang="el-GR" sz="2000" dirty="0" err="1">
                <a:solidFill>
                  <a:srgbClr val="002060"/>
                </a:solidFill>
              </a:rPr>
              <a:t>bounded</a:t>
            </a:r>
            <a:r>
              <a:rPr lang="el-GR" sz="2000" dirty="0">
                <a:solidFill>
                  <a:srgbClr val="002060"/>
                </a:solidFill>
              </a:rPr>
              <a:t>): Ώστε να οδηγεί στην υλοποίηση μιας συγκεκριμένης δράσης με προσδιορισμένο χρονικό ορίζοντα. Σημειώνεται ότι οι αντικειμενικοί στόχοι της άσκησης διαφοροποιούνται ανάλογα με την κατηγορία και το είδος της άσκησης. </a:t>
            </a:r>
          </a:p>
        </p:txBody>
      </p:sp>
    </p:spTree>
    <p:extLst>
      <p:ext uri="{BB962C8B-B14F-4D97-AF65-F5344CB8AC3E}">
        <p14:creationId xmlns:p14="http://schemas.microsoft.com/office/powerpoint/2010/main" val="19665545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333829" y="1452300"/>
            <a:ext cx="11567885" cy="3785652"/>
          </a:xfrm>
          <a:prstGeom prst="rect">
            <a:avLst/>
          </a:prstGeom>
        </p:spPr>
        <p:txBody>
          <a:bodyPr wrap="square">
            <a:spAutoFit/>
          </a:bodyPr>
          <a:lstStyle/>
          <a:p>
            <a:pPr algn="just"/>
            <a:r>
              <a:rPr lang="el-GR" sz="2000" dirty="0">
                <a:solidFill>
                  <a:srgbClr val="002060"/>
                </a:solidFill>
              </a:rPr>
              <a:t>Μετά τον καθορισμό του σκοπού και των αντικειμενικών στόχων της άσκησης ακολουθεί η συγγραφή του σεναρίου και η ανάπτυξη του Καταλόγου Επεισοδίων της Άσκησης.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Ανάλογα </a:t>
            </a:r>
            <a:r>
              <a:rPr lang="el-GR" sz="2000" dirty="0">
                <a:solidFill>
                  <a:srgbClr val="002060"/>
                </a:solidFill>
              </a:rPr>
              <a:t>με τον αριθμό των αντικειμενικών στόχων και τον αριθμό των ασκούμενων φορέων, το σενάριο δύναται να είναι απλό ή πολύπλοκο.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Το </a:t>
            </a:r>
            <a:r>
              <a:rPr lang="el-GR" sz="2000" dirty="0">
                <a:solidFill>
                  <a:srgbClr val="002060"/>
                </a:solidFill>
              </a:rPr>
              <a:t>Σενάριο είναι η αφήγηση πάνω στην οποία στηρίζεται η άσκηση. Είναι μία περιγραφή του αρχικού περιστατικού και της επακόλουθης εξέλιξης της κατάστασης, με χρονολογική σειρά. Το σενάριο συνήθως χωρίζεται σε Φάσεις, η κάθε μία από τις οποίες αποτελείται από ένα αριθμό επεισοδίων.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Το </a:t>
            </a:r>
            <a:r>
              <a:rPr lang="el-GR" sz="2000" dirty="0">
                <a:solidFill>
                  <a:srgbClr val="002060"/>
                </a:solidFill>
              </a:rPr>
              <a:t>σενάριο αποσκοπεί στο να παρουσιάσει καταστάσεις οι οποίες θα ωθήσουν τους ασκούμενους να ενεργήσουν έτσι ώστε να ελεγχθούν και να δοκιμαστούν οι αντικειμενικοί στόχοι της άσκησης</a:t>
            </a:r>
          </a:p>
        </p:txBody>
      </p:sp>
      <p:sp>
        <p:nvSpPr>
          <p:cNvPr id="3" name="TextBox 2"/>
          <p:cNvSpPr txBox="1"/>
          <p:nvPr/>
        </p:nvSpPr>
        <p:spPr>
          <a:xfrm>
            <a:off x="8563429" y="435429"/>
            <a:ext cx="3077028" cy="369332"/>
          </a:xfrm>
          <a:prstGeom prst="rect">
            <a:avLst/>
          </a:prstGeom>
          <a:noFill/>
        </p:spPr>
        <p:txBody>
          <a:bodyPr wrap="square" rtlCol="0">
            <a:spAutoFit/>
          </a:bodyPr>
          <a:lstStyle/>
          <a:p>
            <a:pPr algn="ctr"/>
            <a:r>
              <a:rPr lang="el-GR" b="1" dirty="0" smtClean="0">
                <a:solidFill>
                  <a:srgbClr val="002060"/>
                </a:solidFill>
              </a:rPr>
              <a:t>ΣΕΝΑΡΙΟ</a:t>
            </a:r>
            <a:endParaRPr lang="el-GR" b="1" dirty="0">
              <a:solidFill>
                <a:srgbClr val="002060"/>
              </a:solidFill>
            </a:endParaRPr>
          </a:p>
        </p:txBody>
      </p:sp>
    </p:spTree>
    <p:extLst>
      <p:ext uri="{BB962C8B-B14F-4D97-AF65-F5344CB8AC3E}">
        <p14:creationId xmlns:p14="http://schemas.microsoft.com/office/powerpoint/2010/main" val="24561130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391886" y="1443841"/>
            <a:ext cx="11277600" cy="5016758"/>
          </a:xfrm>
          <a:prstGeom prst="rect">
            <a:avLst/>
          </a:prstGeom>
        </p:spPr>
        <p:txBody>
          <a:bodyPr wrap="square">
            <a:spAutoFit/>
          </a:bodyPr>
          <a:lstStyle/>
          <a:p>
            <a:pPr algn="just"/>
            <a:r>
              <a:rPr lang="el-GR" sz="2000" dirty="0">
                <a:solidFill>
                  <a:srgbClr val="002060"/>
                </a:solidFill>
              </a:rPr>
              <a:t>Τα κύρια στοιχεία του σεναρίου είναι:  </a:t>
            </a:r>
            <a:endParaRPr lang="el-GR" sz="2000" dirty="0" smtClean="0">
              <a:solidFill>
                <a:srgbClr val="002060"/>
              </a:solidFill>
            </a:endParaRPr>
          </a:p>
          <a:p>
            <a:pPr algn="just"/>
            <a:endParaRPr lang="el-GR" sz="2000" dirty="0" smtClean="0">
              <a:solidFill>
                <a:srgbClr val="002060"/>
              </a:solidFill>
            </a:endParaRPr>
          </a:p>
          <a:p>
            <a:pPr marL="342900" indent="-342900" algn="just">
              <a:buFont typeface="Wingdings" pitchFamily="2" charset="2"/>
              <a:buChar char="Ø"/>
            </a:pPr>
            <a:r>
              <a:rPr lang="el-GR" sz="2000" dirty="0" smtClean="0">
                <a:solidFill>
                  <a:srgbClr val="002060"/>
                </a:solidFill>
              </a:rPr>
              <a:t>Το </a:t>
            </a:r>
            <a:r>
              <a:rPr lang="el-GR" sz="2000" dirty="0">
                <a:solidFill>
                  <a:srgbClr val="002060"/>
                </a:solidFill>
              </a:rPr>
              <a:t>αρχικό περιστατικό – τι συμβαίνει, πότε και πού. </a:t>
            </a:r>
            <a:endParaRPr lang="el-GR" sz="2000" dirty="0" smtClean="0">
              <a:solidFill>
                <a:srgbClr val="002060"/>
              </a:solidFill>
            </a:endParaRPr>
          </a:p>
          <a:p>
            <a:pPr algn="just"/>
            <a:endParaRPr lang="el-GR" sz="2000" dirty="0" smtClean="0">
              <a:solidFill>
                <a:srgbClr val="002060"/>
              </a:solidFill>
            </a:endParaRPr>
          </a:p>
          <a:p>
            <a:pPr marL="342900" indent="-342900" algn="just">
              <a:buFont typeface="Wingdings" pitchFamily="2" charset="2"/>
              <a:buChar char="Ø"/>
            </a:pPr>
            <a:r>
              <a:rPr lang="el-GR" sz="2000" dirty="0" smtClean="0">
                <a:solidFill>
                  <a:srgbClr val="002060"/>
                </a:solidFill>
              </a:rPr>
              <a:t>Πώς </a:t>
            </a:r>
            <a:r>
              <a:rPr lang="el-GR" sz="2000" dirty="0">
                <a:solidFill>
                  <a:srgbClr val="002060"/>
                </a:solidFill>
              </a:rPr>
              <a:t>γίνεται γνωστό το περιστατικό (ποιος δίνει και ποιος λαμβάνει την πρώτη ειδοποίηση) και πόσο σοβαρή είναι η </a:t>
            </a:r>
            <a:r>
              <a:rPr lang="el-GR" sz="2000" dirty="0" smtClean="0">
                <a:solidFill>
                  <a:srgbClr val="002060"/>
                </a:solidFill>
              </a:rPr>
              <a:t>κατάσταση.</a:t>
            </a:r>
          </a:p>
          <a:p>
            <a:pPr algn="just"/>
            <a:endParaRPr lang="el-GR" sz="2000" dirty="0" smtClean="0">
              <a:solidFill>
                <a:srgbClr val="002060"/>
              </a:solidFill>
            </a:endParaRPr>
          </a:p>
          <a:p>
            <a:pPr marL="342900" indent="-342900" algn="just">
              <a:buFont typeface="Wingdings" pitchFamily="2" charset="2"/>
              <a:buChar char="Ø"/>
            </a:pPr>
            <a:r>
              <a:rPr lang="el-GR" sz="2000" dirty="0" smtClean="0">
                <a:solidFill>
                  <a:srgbClr val="002060"/>
                </a:solidFill>
              </a:rPr>
              <a:t>Ποιες </a:t>
            </a:r>
            <a:r>
              <a:rPr lang="el-GR" sz="2000" dirty="0">
                <a:solidFill>
                  <a:srgbClr val="002060"/>
                </a:solidFill>
              </a:rPr>
              <a:t>οι συνέπειες στον πληθυσμό, στο φυσικό και στο ανθρωπογενές περιβάλλον, δηλαδή τι πρέπει να αντιμετωπιστεί. </a:t>
            </a:r>
            <a:endParaRPr lang="el-GR" sz="2000" dirty="0" smtClean="0">
              <a:solidFill>
                <a:srgbClr val="002060"/>
              </a:solidFill>
            </a:endParaRPr>
          </a:p>
          <a:p>
            <a:pPr algn="just"/>
            <a:endParaRPr lang="el-GR" sz="2000" dirty="0" smtClean="0">
              <a:solidFill>
                <a:srgbClr val="002060"/>
              </a:solidFill>
            </a:endParaRPr>
          </a:p>
          <a:p>
            <a:pPr marL="342900" indent="-342900" algn="just">
              <a:buFont typeface="Wingdings" pitchFamily="2" charset="2"/>
              <a:buChar char="Ø"/>
            </a:pPr>
            <a:r>
              <a:rPr lang="el-GR" sz="2000" dirty="0" smtClean="0">
                <a:solidFill>
                  <a:srgbClr val="002060"/>
                </a:solidFill>
              </a:rPr>
              <a:t>Ποιοι </a:t>
            </a:r>
            <a:r>
              <a:rPr lang="el-GR" sz="2000" dirty="0">
                <a:solidFill>
                  <a:srgbClr val="002060"/>
                </a:solidFill>
              </a:rPr>
              <a:t>είναι οι επιχειρησιακά εμπλεκόμενοι φορείς σε δράσεις πολιτικής προστασίας – το είδος των πόρων (ανθρώπινων και υλικών). </a:t>
            </a:r>
            <a:endParaRPr lang="el-GR" sz="2000" dirty="0" smtClean="0">
              <a:solidFill>
                <a:srgbClr val="002060"/>
              </a:solidFill>
            </a:endParaRPr>
          </a:p>
          <a:p>
            <a:pPr algn="just"/>
            <a:endParaRPr lang="el-GR" sz="2000" dirty="0" smtClean="0">
              <a:solidFill>
                <a:srgbClr val="002060"/>
              </a:solidFill>
            </a:endParaRPr>
          </a:p>
          <a:p>
            <a:pPr marL="342900" indent="-342900" algn="just">
              <a:buFont typeface="Wingdings" pitchFamily="2" charset="2"/>
              <a:buChar char="Ø"/>
            </a:pPr>
            <a:r>
              <a:rPr lang="el-GR" sz="2000" dirty="0" smtClean="0">
                <a:solidFill>
                  <a:srgbClr val="002060"/>
                </a:solidFill>
              </a:rPr>
              <a:t>Στοιχεία </a:t>
            </a:r>
            <a:r>
              <a:rPr lang="el-GR" sz="2000" dirty="0">
                <a:solidFill>
                  <a:srgbClr val="002060"/>
                </a:solidFill>
              </a:rPr>
              <a:t>για το πώς εξελίσσεται χρονικά η κατάσταση συμπεριλαμβανόμενων πληροφοριών, προβλημάτων και πιθανών εναλλακτικών κατευθύνσεων που μπορούν να δοθούν (υποβληθούν) στους ασκούμενους καθώς εξελίσσεται η άσκηση. </a:t>
            </a:r>
          </a:p>
        </p:txBody>
      </p:sp>
      <p:sp>
        <p:nvSpPr>
          <p:cNvPr id="10" name="TextBox 9"/>
          <p:cNvSpPr txBox="1"/>
          <p:nvPr/>
        </p:nvSpPr>
        <p:spPr>
          <a:xfrm>
            <a:off x="8563429" y="435429"/>
            <a:ext cx="3077028" cy="369332"/>
          </a:xfrm>
          <a:prstGeom prst="rect">
            <a:avLst/>
          </a:prstGeom>
          <a:noFill/>
        </p:spPr>
        <p:txBody>
          <a:bodyPr wrap="square" rtlCol="0">
            <a:spAutoFit/>
          </a:bodyPr>
          <a:lstStyle/>
          <a:p>
            <a:pPr algn="ctr"/>
            <a:r>
              <a:rPr lang="el-GR" b="1" dirty="0" smtClean="0">
                <a:solidFill>
                  <a:srgbClr val="002060"/>
                </a:solidFill>
              </a:rPr>
              <a:t>ΣΕΝΑΡΙΟ</a:t>
            </a:r>
            <a:endParaRPr lang="el-GR" b="1" dirty="0">
              <a:solidFill>
                <a:srgbClr val="002060"/>
              </a:solidFill>
            </a:endParaRPr>
          </a:p>
        </p:txBody>
      </p:sp>
    </p:spTree>
    <p:extLst>
      <p:ext uri="{BB962C8B-B14F-4D97-AF65-F5344CB8AC3E}">
        <p14:creationId xmlns:p14="http://schemas.microsoft.com/office/powerpoint/2010/main" val="24561130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79831" y="1270681"/>
            <a:ext cx="11649311" cy="5324535"/>
          </a:xfrm>
          <a:prstGeom prst="rect">
            <a:avLst/>
          </a:prstGeom>
        </p:spPr>
        <p:txBody>
          <a:bodyPr wrap="square">
            <a:spAutoFit/>
          </a:bodyPr>
          <a:lstStyle/>
          <a:p>
            <a:pPr algn="just"/>
            <a:r>
              <a:rPr lang="el-GR" sz="2000" dirty="0">
                <a:solidFill>
                  <a:srgbClr val="002060"/>
                </a:solidFill>
              </a:rPr>
              <a:t>Ο χώρος στον οποίο πραγματοποιείται η άσκηση προφανώς διαφοροποιείται ανάλογα με την κατηγορία, το είδος ή τον τύπο της άσκησης καθώς και με τον κίνδυνο/απειλή που περιγράφεται στο σενάριο.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Στις </a:t>
            </a:r>
            <a:r>
              <a:rPr lang="el-GR" sz="2000" dirty="0">
                <a:solidFill>
                  <a:srgbClr val="002060"/>
                </a:solidFill>
              </a:rPr>
              <a:t>ασκήσεις ανάλογα με το βαθμό πολυπλοκότητά τους και ιδίως στις  Ασκήσεις Επιχειρήσεων, πρέπει να προβλεφθούν και να οριστούν: </a:t>
            </a:r>
            <a:endParaRPr lang="el-GR" sz="2000" dirty="0" smtClean="0">
              <a:solidFill>
                <a:srgbClr val="002060"/>
              </a:solidFill>
            </a:endParaRPr>
          </a:p>
          <a:p>
            <a:pPr algn="just"/>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Χώρος </a:t>
            </a:r>
            <a:r>
              <a:rPr lang="el-GR" sz="2000" dirty="0">
                <a:solidFill>
                  <a:srgbClr val="002060"/>
                </a:solidFill>
              </a:rPr>
              <a:t>διεξαγωγής εισαγωγικών παρουσιάσεων, ενημέρωσης συμμετεχόντων. </a:t>
            </a:r>
          </a:p>
          <a:p>
            <a:pPr marL="342900" indent="-342900" algn="just">
              <a:buFont typeface="Wingdings" pitchFamily="2" charset="2"/>
              <a:buChar char="v"/>
            </a:pPr>
            <a:endParaRPr lang="el-GR" sz="2000" dirty="0" smtClean="0">
              <a:solidFill>
                <a:srgbClr val="002060"/>
              </a:solidFill>
            </a:endParaRPr>
          </a:p>
          <a:p>
            <a:pPr marL="342900" indent="-342900" algn="just">
              <a:buFont typeface="Wingdings" pitchFamily="2" charset="2"/>
              <a:buChar char="v"/>
            </a:pPr>
            <a:r>
              <a:rPr lang="el-GR" sz="2000" dirty="0" smtClean="0">
                <a:solidFill>
                  <a:srgbClr val="002060"/>
                </a:solidFill>
              </a:rPr>
              <a:t>Ο </a:t>
            </a:r>
            <a:r>
              <a:rPr lang="el-GR" sz="2000" dirty="0">
                <a:solidFill>
                  <a:srgbClr val="002060"/>
                </a:solidFill>
              </a:rPr>
              <a:t>υλικοτεχνικός </a:t>
            </a:r>
            <a:r>
              <a:rPr lang="el-GR" sz="2000" dirty="0" smtClean="0">
                <a:solidFill>
                  <a:srgbClr val="002060"/>
                </a:solidFill>
              </a:rPr>
              <a:t>εξοπλισμός.</a:t>
            </a: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Η </a:t>
            </a:r>
            <a:r>
              <a:rPr lang="el-GR" sz="2000" dirty="0">
                <a:solidFill>
                  <a:srgbClr val="002060"/>
                </a:solidFill>
              </a:rPr>
              <a:t>αντιμετώπιση πιθανών  εξωτερικών παρεμβολών (θόρυβος, παρουσία τρίτων κτλ</a:t>
            </a:r>
            <a:r>
              <a:rPr lang="el-GR" sz="2000" dirty="0" smtClean="0">
                <a:solidFill>
                  <a:srgbClr val="002060"/>
                </a:solidFill>
              </a:rPr>
              <a:t>).</a:t>
            </a: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Η </a:t>
            </a:r>
            <a:r>
              <a:rPr lang="el-GR" sz="2000" dirty="0">
                <a:solidFill>
                  <a:srgbClr val="002060"/>
                </a:solidFill>
              </a:rPr>
              <a:t>τοποθέτηση των Τραπεζιών Εργασίας κυρίως στις ασκήσεις επί χάρτου με τέτοιο τρόπο, ώστε να εξυπηρετείται ο σχεδιασμός της άσκησης. Το Τραπέζι ή το πάνελ του Συντονιστή θα πρέπει να είναι σε σημείο ώστε να έχει οπτική επαφή με όλα τα Τραπέζια </a:t>
            </a:r>
            <a:r>
              <a:rPr lang="el-GR" sz="2000" dirty="0" smtClean="0">
                <a:solidFill>
                  <a:srgbClr val="002060"/>
                </a:solidFill>
              </a:rPr>
              <a:t>Εργασίας.</a:t>
            </a:r>
          </a:p>
          <a:p>
            <a:pPr marL="342900" indent="-342900" algn="just">
              <a:buFont typeface="Wingdings" pitchFamily="2" charset="2"/>
              <a:buChar char="v"/>
            </a:pPr>
            <a:endParaRPr lang="el-GR" sz="2000" dirty="0">
              <a:solidFill>
                <a:srgbClr val="002060"/>
              </a:solidFill>
            </a:endParaRPr>
          </a:p>
        </p:txBody>
      </p:sp>
      <p:sp>
        <p:nvSpPr>
          <p:cNvPr id="3" name="TextBox 2"/>
          <p:cNvSpPr txBox="1"/>
          <p:nvPr/>
        </p:nvSpPr>
        <p:spPr>
          <a:xfrm>
            <a:off x="7532914" y="542012"/>
            <a:ext cx="3599543" cy="646331"/>
          </a:xfrm>
          <a:prstGeom prst="rect">
            <a:avLst/>
          </a:prstGeom>
          <a:noFill/>
        </p:spPr>
        <p:txBody>
          <a:bodyPr wrap="square" rtlCol="0">
            <a:spAutoFit/>
          </a:bodyPr>
          <a:lstStyle/>
          <a:p>
            <a:pPr algn="ctr"/>
            <a:r>
              <a:rPr lang="el-GR" b="1" dirty="0" smtClean="0">
                <a:solidFill>
                  <a:srgbClr val="002060"/>
                </a:solidFill>
              </a:rPr>
              <a:t>ΧΩΡΟΣ ΔΙΕΞΑΓΩΓΗΣ ΤΗΣ ΑΣΚΗΣΗΣ</a:t>
            </a:r>
            <a:endParaRPr lang="el-GR" b="1" dirty="0">
              <a:solidFill>
                <a:srgbClr val="002060"/>
              </a:solidFill>
            </a:endParaRPr>
          </a:p>
        </p:txBody>
      </p:sp>
    </p:spTree>
    <p:extLst>
      <p:ext uri="{BB962C8B-B14F-4D97-AF65-F5344CB8AC3E}">
        <p14:creationId xmlns:p14="http://schemas.microsoft.com/office/powerpoint/2010/main" val="24561130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79831" y="1270681"/>
            <a:ext cx="11649311" cy="5632311"/>
          </a:xfrm>
          <a:prstGeom prst="rect">
            <a:avLst/>
          </a:prstGeom>
        </p:spPr>
        <p:txBody>
          <a:bodyPr wrap="square">
            <a:spAutoFit/>
          </a:bodyPr>
          <a:lstStyle/>
          <a:p>
            <a:pPr marL="342900" indent="-342900" algn="just">
              <a:buFont typeface="Wingdings" pitchFamily="2" charset="2"/>
              <a:buChar char="v"/>
            </a:pPr>
            <a:r>
              <a:rPr lang="el-GR" sz="2000" dirty="0" smtClean="0">
                <a:solidFill>
                  <a:srgbClr val="002060"/>
                </a:solidFill>
              </a:rPr>
              <a:t>Περιοχή </a:t>
            </a:r>
            <a:r>
              <a:rPr lang="el-GR" sz="2000" dirty="0">
                <a:solidFill>
                  <a:srgbClr val="002060"/>
                </a:solidFill>
              </a:rPr>
              <a:t>επιχειρήσεων και περιοχή συγκέντρωσης δυνάμεων: Θα πρέπει να προσδιοριστούν η απαιτουμένη έκταση, η ευκολία πρόσβασης, οι έξοδοι διαφυγής, η τρωτότητα σε περίπτωση πραγματικού εκτάκτου συμβάντος ( αν πχ βρίσκεται δίπλα σε ποτάμι), το ιδιοκτησιακό καθεστώς της έκτασης και τι άδειες μπορεί να απαιτηθούν, η ασφάλεια της περιμέτρου, πρώτες βοήθειες, παρουσία εκπροσώπου της ομάδας διαχείρισης της </a:t>
            </a:r>
            <a:r>
              <a:rPr lang="el-GR" sz="2000" dirty="0" smtClean="0">
                <a:solidFill>
                  <a:srgbClr val="002060"/>
                </a:solidFill>
              </a:rPr>
              <a:t>άσκησης.</a:t>
            </a: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Χώρος </a:t>
            </a:r>
            <a:r>
              <a:rPr lang="el-GR" sz="2000" dirty="0">
                <a:solidFill>
                  <a:srgbClr val="002060"/>
                </a:solidFill>
              </a:rPr>
              <a:t>Παρατηρητών &amp; ΜΜΕ. </a:t>
            </a:r>
            <a:endParaRPr lang="el-GR" sz="2000" dirty="0" smtClean="0">
              <a:solidFill>
                <a:srgbClr val="002060"/>
              </a:solidFill>
            </a:endParaRP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Χώρος </a:t>
            </a:r>
            <a:r>
              <a:rPr lang="el-GR" sz="2000" dirty="0">
                <a:solidFill>
                  <a:srgbClr val="002060"/>
                </a:solidFill>
              </a:rPr>
              <a:t>διαμονής και εργασίας Ευρωπαϊκής Ομάδας Πολιτικής Προστασίας (EUCPTEAM) στην περίπτωση Ευρωπαϊκής Άσκησης. </a:t>
            </a:r>
            <a:endParaRPr lang="el-GR" sz="2000" dirty="0" smtClean="0">
              <a:solidFill>
                <a:srgbClr val="002060"/>
              </a:solidFill>
            </a:endParaRP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Σταθμός </a:t>
            </a:r>
            <a:r>
              <a:rPr lang="el-GR" sz="2000" dirty="0">
                <a:solidFill>
                  <a:srgbClr val="002060"/>
                </a:solidFill>
              </a:rPr>
              <a:t>Διεύθυνσης &amp; Ελέγχου άσκησης. </a:t>
            </a:r>
            <a:endParaRPr lang="el-GR" sz="2000" dirty="0" smtClean="0">
              <a:solidFill>
                <a:srgbClr val="002060"/>
              </a:solidFill>
            </a:endParaRP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Σημεία </a:t>
            </a:r>
            <a:r>
              <a:rPr lang="el-GR" sz="2000" dirty="0">
                <a:solidFill>
                  <a:srgbClr val="002060"/>
                </a:solidFill>
              </a:rPr>
              <a:t>υποδοχής και εγγραφής </a:t>
            </a:r>
            <a:r>
              <a:rPr lang="el-GR" sz="2000" dirty="0" smtClean="0">
                <a:solidFill>
                  <a:srgbClr val="002060"/>
                </a:solidFill>
              </a:rPr>
              <a:t>συμμετεχόντων.</a:t>
            </a: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Χώρος </a:t>
            </a:r>
            <a:r>
              <a:rPr lang="el-GR" sz="2000" dirty="0">
                <a:solidFill>
                  <a:srgbClr val="002060"/>
                </a:solidFill>
              </a:rPr>
              <a:t>προετοιμασίας των ηθοποιών –θυμάτων (μακιγιάζ, ένδυση). </a:t>
            </a:r>
            <a:endParaRPr lang="el-GR" sz="2000" dirty="0" smtClean="0">
              <a:solidFill>
                <a:srgbClr val="002060"/>
              </a:solidFill>
            </a:endParaRPr>
          </a:p>
          <a:p>
            <a:pPr marL="342900" indent="-342900" algn="just">
              <a:buFont typeface="Wingdings" pitchFamily="2" charset="2"/>
              <a:buChar char="v"/>
            </a:pPr>
            <a:endParaRPr lang="el-GR" sz="2000" dirty="0">
              <a:solidFill>
                <a:srgbClr val="002060"/>
              </a:solidFill>
            </a:endParaRPr>
          </a:p>
          <a:p>
            <a:pPr marL="342900" indent="-342900" algn="just">
              <a:buFont typeface="Wingdings" pitchFamily="2" charset="2"/>
              <a:buChar char="v"/>
            </a:pPr>
            <a:r>
              <a:rPr lang="el-GR" sz="2000" dirty="0" smtClean="0">
                <a:solidFill>
                  <a:srgbClr val="002060"/>
                </a:solidFill>
              </a:rPr>
              <a:t>Χώρος </a:t>
            </a:r>
            <a:r>
              <a:rPr lang="el-GR" sz="2000" dirty="0">
                <a:solidFill>
                  <a:srgbClr val="002060"/>
                </a:solidFill>
              </a:rPr>
              <a:t>στάθμευσης. </a:t>
            </a:r>
            <a:r>
              <a:rPr lang="el-GR" sz="2000" dirty="0" smtClean="0">
                <a:solidFill>
                  <a:srgbClr val="002060"/>
                </a:solidFill>
              </a:rPr>
              <a:t>&amp;  </a:t>
            </a:r>
            <a:r>
              <a:rPr lang="el-GR" sz="2000" dirty="0">
                <a:solidFill>
                  <a:srgbClr val="002060"/>
                </a:solidFill>
              </a:rPr>
              <a:t>Χώρος διεξαγωγής εν </a:t>
            </a:r>
            <a:r>
              <a:rPr lang="el-GR" sz="2000" dirty="0" err="1">
                <a:solidFill>
                  <a:srgbClr val="002060"/>
                </a:solidFill>
              </a:rPr>
              <a:t>θερμώ</a:t>
            </a:r>
            <a:r>
              <a:rPr lang="el-GR" sz="2000" dirty="0">
                <a:solidFill>
                  <a:srgbClr val="002060"/>
                </a:solidFill>
              </a:rPr>
              <a:t> </a:t>
            </a:r>
            <a:r>
              <a:rPr lang="el-GR" sz="2000" dirty="0" err="1">
                <a:solidFill>
                  <a:srgbClr val="002060"/>
                </a:solidFill>
              </a:rPr>
              <a:t>απ’ενημέρωσης</a:t>
            </a:r>
            <a:r>
              <a:rPr lang="el-GR" sz="2000" dirty="0">
                <a:solidFill>
                  <a:srgbClr val="002060"/>
                </a:solidFill>
              </a:rPr>
              <a:t>. </a:t>
            </a:r>
          </a:p>
        </p:txBody>
      </p:sp>
      <p:sp>
        <p:nvSpPr>
          <p:cNvPr id="3" name="TextBox 2"/>
          <p:cNvSpPr txBox="1"/>
          <p:nvPr/>
        </p:nvSpPr>
        <p:spPr>
          <a:xfrm>
            <a:off x="7532914" y="542012"/>
            <a:ext cx="3599543" cy="646331"/>
          </a:xfrm>
          <a:prstGeom prst="rect">
            <a:avLst/>
          </a:prstGeom>
          <a:noFill/>
        </p:spPr>
        <p:txBody>
          <a:bodyPr wrap="square" rtlCol="0">
            <a:spAutoFit/>
          </a:bodyPr>
          <a:lstStyle/>
          <a:p>
            <a:pPr algn="ctr"/>
            <a:r>
              <a:rPr lang="el-GR" b="1" dirty="0" smtClean="0">
                <a:solidFill>
                  <a:srgbClr val="002060"/>
                </a:solidFill>
              </a:rPr>
              <a:t>ΧΩΡΟΣ ΔΙΕΞΑΓΩΓΗΣ ΤΗΣ ΑΣΚΗΣΗΣ</a:t>
            </a:r>
            <a:endParaRPr lang="el-GR" b="1" dirty="0">
              <a:solidFill>
                <a:srgbClr val="002060"/>
              </a:solidFill>
            </a:endParaRPr>
          </a:p>
        </p:txBody>
      </p:sp>
    </p:spTree>
    <p:extLst>
      <p:ext uri="{BB962C8B-B14F-4D97-AF65-F5344CB8AC3E}">
        <p14:creationId xmlns:p14="http://schemas.microsoft.com/office/powerpoint/2010/main" val="34203685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79830" y="1225406"/>
            <a:ext cx="11576739" cy="4401205"/>
          </a:xfrm>
          <a:prstGeom prst="rect">
            <a:avLst/>
          </a:prstGeom>
        </p:spPr>
        <p:txBody>
          <a:bodyPr wrap="square">
            <a:spAutoFit/>
          </a:bodyPr>
          <a:lstStyle/>
          <a:p>
            <a:pPr algn="just"/>
            <a:r>
              <a:rPr lang="el-GR" sz="2000" dirty="0">
                <a:solidFill>
                  <a:srgbClr val="002060"/>
                </a:solidFill>
              </a:rPr>
              <a:t>Χρόνος εξέλιξης της άσκησης. Όσον αφορά στο χρόνο στον οποίο εξελίσσεται μία άσκηση υπάρχουν δύο δυνατότητες: </a:t>
            </a:r>
            <a:endParaRPr lang="el-GR" sz="2000" dirty="0" smtClean="0">
              <a:solidFill>
                <a:srgbClr val="002060"/>
              </a:solidFill>
            </a:endParaRPr>
          </a:p>
          <a:p>
            <a:pPr algn="just"/>
            <a:endParaRPr lang="el-GR" sz="2000" dirty="0" smtClean="0">
              <a:solidFill>
                <a:srgbClr val="002060"/>
              </a:solidFill>
            </a:endParaRPr>
          </a:p>
          <a:p>
            <a:pPr algn="just"/>
            <a:r>
              <a:rPr lang="el-GR" sz="2000" dirty="0" smtClean="0">
                <a:solidFill>
                  <a:srgbClr val="002060"/>
                </a:solidFill>
              </a:rPr>
              <a:t>α</a:t>
            </a:r>
            <a:r>
              <a:rPr lang="el-GR" sz="2000" dirty="0">
                <a:solidFill>
                  <a:srgbClr val="002060"/>
                </a:solidFill>
              </a:rPr>
              <a:t>) «</a:t>
            </a:r>
            <a:r>
              <a:rPr lang="el-GR" sz="2000" b="1" dirty="0">
                <a:solidFill>
                  <a:srgbClr val="002060"/>
                </a:solidFill>
              </a:rPr>
              <a:t>χρόνος άσκησης ή πλασματικός χρόνος» (</a:t>
            </a:r>
            <a:r>
              <a:rPr lang="el-GR" sz="2000" b="1" dirty="0" err="1">
                <a:solidFill>
                  <a:srgbClr val="002060"/>
                </a:solidFill>
              </a:rPr>
              <a:t>exercise</a:t>
            </a:r>
            <a:r>
              <a:rPr lang="el-GR" sz="2000" b="1" dirty="0">
                <a:solidFill>
                  <a:srgbClr val="002060"/>
                </a:solidFill>
              </a:rPr>
              <a:t> </a:t>
            </a:r>
            <a:r>
              <a:rPr lang="el-GR" sz="2000" b="1" dirty="0" err="1">
                <a:solidFill>
                  <a:srgbClr val="002060"/>
                </a:solidFill>
              </a:rPr>
              <a:t>time</a:t>
            </a:r>
            <a:r>
              <a:rPr lang="el-GR" sz="2000" b="1" dirty="0">
                <a:solidFill>
                  <a:srgbClr val="002060"/>
                </a:solidFill>
              </a:rPr>
              <a:t>): </a:t>
            </a:r>
            <a:r>
              <a:rPr lang="el-GR" sz="2000" dirty="0">
                <a:solidFill>
                  <a:srgbClr val="002060"/>
                </a:solidFill>
              </a:rPr>
              <a:t>Εφαρμόζεται συνήθως σε ασκήσεις προσανατολισμού, ασκήσεις επί χάρτου και ασκήσεις σταθμού διοικήσεως.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Σε </a:t>
            </a:r>
            <a:r>
              <a:rPr lang="el-GR" sz="2000" dirty="0">
                <a:solidFill>
                  <a:srgbClr val="002060"/>
                </a:solidFill>
              </a:rPr>
              <a:t>αυτήν την περίπτωση δίνεται επαρκής χρόνος στους ασκούμενους να συζητήσουν και να αποφασίσουν για τις ενέργειές τους σε κάθε φάση του σεναρίου. Ακολούθως αφιερώνεται χρόνος για συζήτηση και ανταλλαγή απόψεων σχετικά με τις αποφάσεις που ελήφθησαν για την αντιμετώπιση της κατάστασης που παρουσιάζει το σενάριο, δίνοντας ιδιαίτερη έμφαση στις επιπτώσεις που έχουν οι αποφάσεις τους στο κοινό αλλά και στις επιχειρούσες δυνάμεις.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 </a:t>
            </a:r>
            <a:r>
              <a:rPr lang="el-GR" sz="2000" dirty="0">
                <a:solidFill>
                  <a:srgbClr val="002060"/>
                </a:solidFill>
              </a:rPr>
              <a:t>«χρόνος άσκησης» καθορίζεται από τον επιδιωκόμενο σκοπό και τους αντικειμενικούς στόχους της άσκησης και κατά κανόνα δεν ανταποκρίνεται στην πραγματικότητα. </a:t>
            </a:r>
          </a:p>
        </p:txBody>
      </p:sp>
      <p:sp>
        <p:nvSpPr>
          <p:cNvPr id="3" name="TextBox 2"/>
          <p:cNvSpPr txBox="1"/>
          <p:nvPr/>
        </p:nvSpPr>
        <p:spPr>
          <a:xfrm>
            <a:off x="7373257" y="391886"/>
            <a:ext cx="4586514" cy="369332"/>
          </a:xfrm>
          <a:prstGeom prst="rect">
            <a:avLst/>
          </a:prstGeom>
          <a:noFill/>
        </p:spPr>
        <p:txBody>
          <a:bodyPr wrap="square" rtlCol="0">
            <a:spAutoFit/>
          </a:bodyPr>
          <a:lstStyle/>
          <a:p>
            <a:pPr algn="ctr"/>
            <a:r>
              <a:rPr lang="el-GR" b="1" dirty="0" smtClean="0">
                <a:solidFill>
                  <a:srgbClr val="002060"/>
                </a:solidFill>
              </a:rPr>
              <a:t>ΧΡΟΝΟΣ ΕΞΕΛΙΞΗΣ ΤΗΣ ΑΣΚΗΣΗΣ</a:t>
            </a:r>
            <a:endParaRPr lang="el-GR" b="1" dirty="0">
              <a:solidFill>
                <a:srgbClr val="002060"/>
              </a:solidFill>
            </a:endParaRPr>
          </a:p>
        </p:txBody>
      </p:sp>
    </p:spTree>
    <p:extLst>
      <p:ext uri="{BB962C8B-B14F-4D97-AF65-F5344CB8AC3E}">
        <p14:creationId xmlns:p14="http://schemas.microsoft.com/office/powerpoint/2010/main" val="34259674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79830" y="1225406"/>
            <a:ext cx="11576739" cy="2862322"/>
          </a:xfrm>
          <a:prstGeom prst="rect">
            <a:avLst/>
          </a:prstGeom>
        </p:spPr>
        <p:txBody>
          <a:bodyPr wrap="square">
            <a:spAutoFit/>
          </a:bodyPr>
          <a:lstStyle/>
          <a:p>
            <a:pPr algn="just"/>
            <a:r>
              <a:rPr lang="el-GR" sz="2000" dirty="0" smtClean="0">
                <a:solidFill>
                  <a:srgbClr val="002060"/>
                </a:solidFill>
              </a:rPr>
              <a:t>β</a:t>
            </a:r>
            <a:r>
              <a:rPr lang="el-GR" sz="2000" dirty="0">
                <a:solidFill>
                  <a:srgbClr val="002060"/>
                </a:solidFill>
              </a:rPr>
              <a:t>) </a:t>
            </a:r>
            <a:r>
              <a:rPr lang="el-GR" sz="2000" b="1" dirty="0">
                <a:solidFill>
                  <a:srgbClr val="002060"/>
                </a:solidFill>
              </a:rPr>
              <a:t>«πραγματικός χρόνος» (</a:t>
            </a:r>
            <a:r>
              <a:rPr lang="el-GR" sz="2000" b="1" dirty="0" err="1">
                <a:solidFill>
                  <a:srgbClr val="002060"/>
                </a:solidFill>
              </a:rPr>
              <a:t>real</a:t>
            </a:r>
            <a:r>
              <a:rPr lang="el-GR" sz="2000" b="1" dirty="0">
                <a:solidFill>
                  <a:srgbClr val="002060"/>
                </a:solidFill>
              </a:rPr>
              <a:t> </a:t>
            </a:r>
            <a:r>
              <a:rPr lang="el-GR" sz="2000" b="1" dirty="0" err="1">
                <a:solidFill>
                  <a:srgbClr val="002060"/>
                </a:solidFill>
              </a:rPr>
              <a:t>time</a:t>
            </a:r>
            <a:r>
              <a:rPr lang="el-GR" sz="2000" b="1" dirty="0">
                <a:solidFill>
                  <a:srgbClr val="002060"/>
                </a:solidFill>
              </a:rPr>
              <a:t>): </a:t>
            </a:r>
            <a:r>
              <a:rPr lang="el-GR" sz="2000" dirty="0">
                <a:solidFill>
                  <a:srgbClr val="002060"/>
                </a:solidFill>
              </a:rPr>
              <a:t>Εφαρμόζεται συνήθως σε ασκήσεις πεδίου πλήρους ανάπτυξης, σε γυμνάσια και σε ασκήσεις λειτουργιών.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Οι </a:t>
            </a:r>
            <a:r>
              <a:rPr lang="el-GR" sz="2000" dirty="0">
                <a:solidFill>
                  <a:srgbClr val="002060"/>
                </a:solidFill>
              </a:rPr>
              <a:t>ασκούμενοι αναγκάζονται να αντιμετωπίσουν τις καταστάσεις που περιγράφει το σενάριο με τον ρυθμό που θα αναπτύσσονταν σε ένα πραγματικό περιστατικό</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Σε αυτήν την περίπτωση οι ασκούμενοι εκτίθενται στην πίεση που θα αντιμετωπίσουν σε μία πραγματική κατάσταση και συνεπώς περιορίζονται οι δυνατότητες και η ευκαιρία για προβληματισμό και σοβαρή συζήτηση</a:t>
            </a:r>
          </a:p>
        </p:txBody>
      </p:sp>
      <p:sp>
        <p:nvSpPr>
          <p:cNvPr id="3" name="TextBox 2"/>
          <p:cNvSpPr txBox="1"/>
          <p:nvPr/>
        </p:nvSpPr>
        <p:spPr>
          <a:xfrm>
            <a:off x="7373257" y="391886"/>
            <a:ext cx="4586514" cy="369332"/>
          </a:xfrm>
          <a:prstGeom prst="rect">
            <a:avLst/>
          </a:prstGeom>
          <a:noFill/>
        </p:spPr>
        <p:txBody>
          <a:bodyPr wrap="square" rtlCol="0">
            <a:spAutoFit/>
          </a:bodyPr>
          <a:lstStyle/>
          <a:p>
            <a:pPr algn="ctr"/>
            <a:r>
              <a:rPr lang="el-GR" b="1" dirty="0" smtClean="0">
                <a:solidFill>
                  <a:srgbClr val="002060"/>
                </a:solidFill>
              </a:rPr>
              <a:t>ΧΡΟΝΟΣ ΕΞΕΛΙΞΗΣ ΤΗΣ ΑΣΚΗΣΗΣ</a:t>
            </a:r>
            <a:endParaRPr lang="el-GR" b="1" dirty="0">
              <a:solidFill>
                <a:srgbClr val="002060"/>
              </a:solidFill>
            </a:endParaRPr>
          </a:p>
        </p:txBody>
      </p:sp>
    </p:spTree>
    <p:extLst>
      <p:ext uri="{BB962C8B-B14F-4D97-AF65-F5344CB8AC3E}">
        <p14:creationId xmlns:p14="http://schemas.microsoft.com/office/powerpoint/2010/main" val="6640032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95629" y="1067857"/>
            <a:ext cx="11518682" cy="5632311"/>
          </a:xfrm>
          <a:prstGeom prst="rect">
            <a:avLst/>
          </a:prstGeom>
        </p:spPr>
        <p:txBody>
          <a:bodyPr wrap="square">
            <a:spAutoFit/>
          </a:bodyPr>
          <a:lstStyle/>
          <a:p>
            <a:pPr algn="just"/>
            <a:r>
              <a:rPr lang="el-GR" sz="2000" dirty="0">
                <a:solidFill>
                  <a:srgbClr val="002060"/>
                </a:solidFill>
              </a:rPr>
              <a:t>Οι επικοινωνίες είναι βασικό στοιχείο της επιτυχίας διεξαγωγής μιας άσκησης. Είναι σημαντικό όλοι οι συμμετέχοντες να είναι ενήμεροι για τον τρόπο επικοινωνίας μεταξύ τους.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Κατά </a:t>
            </a:r>
            <a:r>
              <a:rPr lang="el-GR" sz="2000" dirty="0">
                <a:solidFill>
                  <a:srgbClr val="002060"/>
                </a:solidFill>
              </a:rPr>
              <a:t>τη διεξαγωγή μιας άσκησης λαμβάνουν χώρα μια σειρά από οριζόντιες επικοινωνίες όπως: </a:t>
            </a:r>
            <a:endParaRPr lang="el-GR" sz="2000" dirty="0" smtClean="0">
              <a:solidFill>
                <a:srgbClr val="002060"/>
              </a:solidFill>
            </a:endParaRPr>
          </a:p>
          <a:p>
            <a:pPr algn="just"/>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Οι </a:t>
            </a:r>
            <a:r>
              <a:rPr lang="el-GR" sz="2000" dirty="0">
                <a:solidFill>
                  <a:srgbClr val="002060"/>
                </a:solidFill>
              </a:rPr>
              <a:t>επικοινωνίες μεταξύ των μελών του Διευθύνοντος Επιτελείου - ΔΙΕΥΘ.ΕΠ. ή του Συντονιστή και της υποστηρικτικής ομάδας </a:t>
            </a:r>
            <a:r>
              <a:rPr lang="el-GR" sz="2000" dirty="0" smtClean="0">
                <a:solidFill>
                  <a:srgbClr val="002060"/>
                </a:solidFill>
              </a:rPr>
              <a:t>αυτού.</a:t>
            </a: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Οι </a:t>
            </a:r>
            <a:r>
              <a:rPr lang="el-GR" sz="2000" dirty="0">
                <a:solidFill>
                  <a:srgbClr val="002060"/>
                </a:solidFill>
              </a:rPr>
              <a:t>επικοινωνίες μεταξύ των ασκουμένων της ίδιας ομάδας ή φορέα </a:t>
            </a:r>
            <a:r>
              <a:rPr lang="el-GR" sz="2000" dirty="0" smtClean="0">
                <a:solidFill>
                  <a:srgbClr val="002060"/>
                </a:solidFill>
              </a:rPr>
              <a:t>προέλευσης</a:t>
            </a: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Οι </a:t>
            </a:r>
            <a:r>
              <a:rPr lang="el-GR" sz="2000" dirty="0">
                <a:solidFill>
                  <a:srgbClr val="002060"/>
                </a:solidFill>
              </a:rPr>
              <a:t>επικοινωνίες μεταξύ των επικεφαλής των ασκούμενων ομάδων, του ίδιου επιπέδου, αλλά διαφορετικού φορέα Προέλευσης. </a:t>
            </a:r>
            <a:endParaRPr lang="el-GR" sz="2000" dirty="0" smtClean="0">
              <a:solidFill>
                <a:srgbClr val="002060"/>
              </a:solidFill>
            </a:endParaRP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Οι </a:t>
            </a:r>
            <a:r>
              <a:rPr lang="el-GR" sz="2000" dirty="0">
                <a:solidFill>
                  <a:srgbClr val="002060"/>
                </a:solidFill>
              </a:rPr>
              <a:t>επικοινωνίες μεταξύ των ελεγκτών. </a:t>
            </a:r>
            <a:endParaRPr lang="el-GR" sz="2000" dirty="0" smtClean="0">
              <a:solidFill>
                <a:srgbClr val="002060"/>
              </a:solidFill>
            </a:endParaRPr>
          </a:p>
          <a:p>
            <a:pPr marL="342900" indent="-342900" algn="just">
              <a:buFont typeface="Wingdings" pitchFamily="2" charset="2"/>
              <a:buChar char="Ø"/>
            </a:pPr>
            <a:endParaRPr lang="el-GR" sz="2000" dirty="0">
              <a:solidFill>
                <a:srgbClr val="002060"/>
              </a:solidFill>
            </a:endParaRPr>
          </a:p>
          <a:p>
            <a:pPr marL="342900" indent="-342900" algn="just">
              <a:buFont typeface="Wingdings" pitchFamily="2" charset="2"/>
              <a:buChar char="Ø"/>
            </a:pPr>
            <a:r>
              <a:rPr lang="el-GR" sz="2000" dirty="0" smtClean="0">
                <a:solidFill>
                  <a:srgbClr val="002060"/>
                </a:solidFill>
              </a:rPr>
              <a:t>και </a:t>
            </a:r>
            <a:r>
              <a:rPr lang="el-GR" sz="2000" dirty="0">
                <a:solidFill>
                  <a:srgbClr val="002060"/>
                </a:solidFill>
              </a:rPr>
              <a:t>μια σειρά από κάθετες επικοινωνίες όπως: • Οι επικοινωνίες μεταξύ του Διευθύνοντος Επιτελείου ΔΙΕΥΘ.ΕΠ. ή του Συντονιστή και των ασκούμενων. • Οι επικοινωνίες μεταξύ των ελεγκτών και αξιολογητών. </a:t>
            </a:r>
          </a:p>
        </p:txBody>
      </p:sp>
      <p:sp>
        <p:nvSpPr>
          <p:cNvPr id="3" name="TextBox 2"/>
          <p:cNvSpPr txBox="1"/>
          <p:nvPr/>
        </p:nvSpPr>
        <p:spPr>
          <a:xfrm>
            <a:off x="7692571" y="435429"/>
            <a:ext cx="4005943" cy="369332"/>
          </a:xfrm>
          <a:prstGeom prst="rect">
            <a:avLst/>
          </a:prstGeom>
          <a:noFill/>
        </p:spPr>
        <p:txBody>
          <a:bodyPr wrap="square" rtlCol="0">
            <a:spAutoFit/>
          </a:bodyPr>
          <a:lstStyle/>
          <a:p>
            <a:pPr algn="ctr"/>
            <a:r>
              <a:rPr lang="el-GR" b="1" dirty="0" smtClean="0">
                <a:solidFill>
                  <a:srgbClr val="002060"/>
                </a:solidFill>
              </a:rPr>
              <a:t>ΕΠΙΚΟΙΝΩΝΙΕΣ</a:t>
            </a:r>
            <a:endParaRPr lang="el-GR" b="1" dirty="0">
              <a:solidFill>
                <a:srgbClr val="002060"/>
              </a:solidFill>
            </a:endParaRPr>
          </a:p>
        </p:txBody>
      </p:sp>
    </p:spTree>
    <p:extLst>
      <p:ext uri="{BB962C8B-B14F-4D97-AF65-F5344CB8AC3E}">
        <p14:creationId xmlns:p14="http://schemas.microsoft.com/office/powerpoint/2010/main" val="664003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4B0FF5B-5857-4DD2-8316-525F7AB76D4C}"/>
              </a:ext>
            </a:extLst>
          </p:cNvPr>
          <p:cNvGrpSpPr/>
          <p:nvPr/>
        </p:nvGrpSpPr>
        <p:grpSpPr>
          <a:xfrm>
            <a:off x="5208124" y="162047"/>
            <a:ext cx="6983876" cy="856525"/>
            <a:chOff x="5207975" y="2573079"/>
            <a:chExt cx="6983876" cy="1711842"/>
          </a:xfrm>
          <a:solidFill>
            <a:schemeClr val="bg1">
              <a:lumMod val="65000"/>
            </a:schemeClr>
          </a:solidFill>
        </p:grpSpPr>
        <p:sp>
          <p:nvSpPr>
            <p:cNvPr id="2"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6386" name="Picture 2" descr="C:\Users\John\Desktop\2864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770" y="162047"/>
            <a:ext cx="4155312" cy="194454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7554973" y="286346"/>
            <a:ext cx="2074607" cy="584775"/>
          </a:xfrm>
          <a:prstGeom prst="rect">
            <a:avLst/>
          </a:prstGeom>
        </p:spPr>
        <p:txBody>
          <a:bodyPr wrap="none">
            <a:spAutoFit/>
          </a:bodyPr>
          <a:lstStyle/>
          <a:p>
            <a:pPr algn="ctr"/>
            <a:r>
              <a:rPr lang="el-GR" sz="3200" b="1" dirty="0" smtClean="0">
                <a:solidFill>
                  <a:srgbClr val="002060"/>
                </a:solidFill>
              </a:rPr>
              <a:t>Ν.3013/02</a:t>
            </a:r>
            <a:endParaRPr lang="en-US" sz="3200" b="1" dirty="0">
              <a:solidFill>
                <a:srgbClr val="002060"/>
              </a:solidFill>
            </a:endParaRPr>
          </a:p>
        </p:txBody>
      </p:sp>
      <p:sp>
        <p:nvSpPr>
          <p:cNvPr id="8" name="TextBox 7"/>
          <p:cNvSpPr txBox="1"/>
          <p:nvPr/>
        </p:nvSpPr>
        <p:spPr>
          <a:xfrm>
            <a:off x="4618298" y="1229430"/>
            <a:ext cx="7245752" cy="1754326"/>
          </a:xfrm>
          <a:prstGeom prst="rect">
            <a:avLst/>
          </a:prstGeom>
          <a:solidFill>
            <a:schemeClr val="bg1">
              <a:lumMod val="65000"/>
            </a:schemeClr>
          </a:solidFill>
          <a:scene3d>
            <a:camera prst="orthographicFront"/>
            <a:lightRig rig="threePt" dir="t"/>
          </a:scene3d>
          <a:sp3d>
            <a:bevelT/>
          </a:sp3d>
        </p:spPr>
        <p:txBody>
          <a:bodyPr wrap="square" rtlCol="0">
            <a:spAutoFit/>
          </a:bodyPr>
          <a:lstStyle/>
          <a:p>
            <a:pPr algn="just"/>
            <a:r>
              <a:rPr lang="el-GR" dirty="0" smtClean="0"/>
              <a:t>Στο άρθρο 5 αναφέρεται στη σύσταση Κεντρικού Συντονιστικού Οργάνου </a:t>
            </a:r>
            <a:r>
              <a:rPr lang="el-GR" dirty="0"/>
              <a:t>Πολιτικής Προστασίας</a:t>
            </a:r>
            <a:r>
              <a:rPr lang="el-GR" dirty="0" smtClean="0"/>
              <a:t>.</a:t>
            </a:r>
          </a:p>
          <a:p>
            <a:pPr algn="just"/>
            <a:r>
              <a:rPr lang="el-GR" dirty="0" smtClean="0"/>
              <a:t>Στη </a:t>
            </a:r>
            <a:r>
              <a:rPr lang="el-GR" dirty="0"/>
              <a:t>σύνθεσή του μετέχουν ο Γενικός Γραμματέας Πολιτικής Προστασίας, ως Πρόεδρος, οι Γενικοί Γραμματείς </a:t>
            </a:r>
            <a:r>
              <a:rPr lang="el-GR" dirty="0" smtClean="0"/>
              <a:t>των Υπουργείων, ο </a:t>
            </a:r>
            <a:r>
              <a:rPr lang="el-GR" dirty="0"/>
              <a:t>αρμόδιος Υπαρχηγός Γ.Ε.ΕΘ.Α. και οι Πρόεδροι Ε.Ν.Α.Ε. και Κ.Ε.Δ.Κ.Ε</a:t>
            </a:r>
            <a:r>
              <a:rPr lang="el-GR" dirty="0" smtClean="0"/>
              <a:t>.</a:t>
            </a:r>
            <a:endParaRPr lang="el-GR" dirty="0"/>
          </a:p>
        </p:txBody>
      </p:sp>
      <p:sp>
        <p:nvSpPr>
          <p:cNvPr id="9" name="TextBox 8"/>
          <p:cNvSpPr txBox="1"/>
          <p:nvPr/>
        </p:nvSpPr>
        <p:spPr>
          <a:xfrm>
            <a:off x="4166887" y="3164681"/>
            <a:ext cx="7731888" cy="3693319"/>
          </a:xfrm>
          <a:prstGeom prst="rect">
            <a:avLst/>
          </a:prstGeom>
          <a:solidFill>
            <a:schemeClr val="accent6">
              <a:lumMod val="25000"/>
              <a:lumOff val="75000"/>
            </a:schemeClr>
          </a:solidFill>
          <a:effectLst/>
          <a:scene3d>
            <a:camera prst="orthographicFront"/>
            <a:lightRig rig="threePt" dir="t"/>
          </a:scene3d>
          <a:sp3d>
            <a:bevelT/>
          </a:sp3d>
        </p:spPr>
        <p:txBody>
          <a:bodyPr wrap="square" rtlCol="0">
            <a:spAutoFit/>
          </a:bodyPr>
          <a:lstStyle/>
          <a:p>
            <a:pPr algn="just"/>
            <a:r>
              <a:rPr lang="el-GR" dirty="0" smtClean="0"/>
              <a:t>Αρμοδιότητες :</a:t>
            </a:r>
          </a:p>
          <a:p>
            <a:pPr marL="285750" indent="-285750" algn="just">
              <a:buFont typeface="Arial" pitchFamily="34" charset="0"/>
              <a:buChar char="•"/>
            </a:pPr>
            <a:r>
              <a:rPr lang="el-GR" dirty="0" smtClean="0"/>
              <a:t>Συγκεντρώνει </a:t>
            </a:r>
            <a:r>
              <a:rPr lang="el-GR" dirty="0"/>
              <a:t>και επεξεργάζεται τις επί μέρους προτάσεις για την κατάρτιση </a:t>
            </a:r>
            <a:r>
              <a:rPr lang="el-GR" dirty="0" smtClean="0"/>
              <a:t>της </a:t>
            </a:r>
            <a:r>
              <a:rPr lang="el-GR" dirty="0"/>
              <a:t>εισήγησης για τον Ετήσιο Εθνικό Σχεδίασμά Πολιτικής </a:t>
            </a:r>
            <a:r>
              <a:rPr lang="el-GR" dirty="0" smtClean="0"/>
              <a:t>Προστασίας.</a:t>
            </a:r>
          </a:p>
          <a:p>
            <a:pPr marL="285750" indent="-285750" algn="just">
              <a:buFont typeface="Arial" pitchFamily="34" charset="0"/>
              <a:buChar char="•"/>
            </a:pPr>
            <a:r>
              <a:rPr lang="el-GR" dirty="0"/>
              <a:t>Παρακολουθεί και αξιολογεί την εφαρμογή του Ετήσιου Εθνικού Σχεδιασμού Πολιτικής </a:t>
            </a:r>
            <a:r>
              <a:rPr lang="el-GR" dirty="0" smtClean="0"/>
              <a:t>Προστασίας</a:t>
            </a:r>
          </a:p>
          <a:p>
            <a:pPr marL="285750" indent="-285750" algn="just">
              <a:buFont typeface="Arial" pitchFamily="34" charset="0"/>
              <a:buChar char="•"/>
            </a:pPr>
            <a:r>
              <a:rPr lang="el-GR" dirty="0"/>
              <a:t>Συντονίζει τη διάθεση του απαραίτητου ανθρώπινου δυναμικού, των μέσων </a:t>
            </a:r>
            <a:endParaRPr lang="el-GR" dirty="0" smtClean="0"/>
          </a:p>
          <a:p>
            <a:pPr marL="285750" indent="-285750" algn="just">
              <a:buFont typeface="Arial" pitchFamily="34" charset="0"/>
              <a:buChar char="•"/>
            </a:pPr>
            <a:r>
              <a:rPr lang="el-GR" dirty="0"/>
              <a:t>Ενημερώνει την κοινή γνώμη για απειλούμενους κινδύνους καταστροφών και παρέχει </a:t>
            </a:r>
            <a:r>
              <a:rPr lang="el-GR" dirty="0" smtClean="0"/>
              <a:t>οδηγίες</a:t>
            </a:r>
          </a:p>
          <a:p>
            <a:pPr marL="285750" indent="-285750" algn="just">
              <a:buFont typeface="Arial" pitchFamily="34" charset="0"/>
              <a:buChar char="•"/>
            </a:pPr>
            <a:r>
              <a:rPr lang="el-GR" dirty="0"/>
              <a:t>Συντονίζει το έργο αποκατάστασης των πάσης φύσεως </a:t>
            </a:r>
            <a:r>
              <a:rPr lang="el-GR" dirty="0" smtClean="0"/>
              <a:t>ζημιών</a:t>
            </a:r>
          </a:p>
          <a:p>
            <a:pPr marL="285750" indent="-285750" algn="just">
              <a:buFont typeface="Arial" pitchFamily="34" charset="0"/>
              <a:buChar char="•"/>
            </a:pPr>
            <a:r>
              <a:rPr lang="el-GR" dirty="0"/>
              <a:t>Επιλαμβάνεται, κατά την κρίση του προέδρου του, κάθε άλλου σχετικού θέματος</a:t>
            </a:r>
          </a:p>
        </p:txBody>
      </p:sp>
    </p:spTree>
    <p:extLst>
      <p:ext uri="{BB962C8B-B14F-4D97-AF65-F5344CB8AC3E}">
        <p14:creationId xmlns:p14="http://schemas.microsoft.com/office/powerpoint/2010/main" val="2754451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264009" y="1213008"/>
            <a:ext cx="11663825" cy="5324535"/>
          </a:xfrm>
          <a:prstGeom prst="rect">
            <a:avLst/>
          </a:prstGeom>
        </p:spPr>
        <p:txBody>
          <a:bodyPr wrap="square">
            <a:spAutoFit/>
          </a:bodyPr>
          <a:lstStyle/>
          <a:p>
            <a:pPr algn="just"/>
            <a:r>
              <a:rPr lang="el-GR" sz="2000" dirty="0">
                <a:solidFill>
                  <a:srgbClr val="002060"/>
                </a:solidFill>
              </a:rPr>
              <a:t>Η διοικητική μέριμνα της άσκησης περιλαμβάνει την πρόβλεψη και τις ρυθμίσεις για τα ακόλουθα θέματα: </a:t>
            </a:r>
            <a:endParaRPr lang="el-GR" sz="2000" dirty="0" smtClean="0">
              <a:solidFill>
                <a:srgbClr val="002060"/>
              </a:solidFill>
            </a:endParaRPr>
          </a:p>
          <a:p>
            <a:pPr algn="just"/>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Φάκελος άσκησης.</a:t>
            </a:r>
          </a:p>
          <a:p>
            <a:pPr algn="just"/>
            <a:endParaRPr lang="el-GR" sz="2000" dirty="0" smtClean="0">
              <a:solidFill>
                <a:srgbClr val="002060"/>
              </a:solidFill>
            </a:endParaRPr>
          </a:p>
          <a:p>
            <a:pPr marL="342900" indent="-342900" algn="just">
              <a:buFont typeface="Wingdings" pitchFamily="2" charset="2"/>
              <a:buChar char="§"/>
            </a:pPr>
            <a:r>
              <a:rPr lang="el-GR" sz="2000" dirty="0" smtClean="0">
                <a:solidFill>
                  <a:srgbClr val="002060"/>
                </a:solidFill>
              </a:rPr>
              <a:t>Κάρτες </a:t>
            </a:r>
            <a:r>
              <a:rPr lang="el-GR" sz="2000" dirty="0">
                <a:solidFill>
                  <a:srgbClr val="002060"/>
                </a:solidFill>
              </a:rPr>
              <a:t>συμμετοχής – </a:t>
            </a:r>
            <a:r>
              <a:rPr lang="el-GR" sz="2000" dirty="0" smtClean="0">
                <a:solidFill>
                  <a:srgbClr val="002060"/>
                </a:solidFill>
              </a:rPr>
              <a:t>διαπίστευσης.</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Γραμματειακή </a:t>
            </a:r>
            <a:r>
              <a:rPr lang="el-GR" sz="2000" dirty="0">
                <a:solidFill>
                  <a:srgbClr val="002060"/>
                </a:solidFill>
              </a:rPr>
              <a:t>υποστήριξη στους χώρους υποδοχής.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Αναπαραγωγή </a:t>
            </a:r>
            <a:r>
              <a:rPr lang="el-GR" sz="2000" dirty="0">
                <a:solidFill>
                  <a:srgbClr val="002060"/>
                </a:solidFill>
              </a:rPr>
              <a:t>εντύπου υλικού.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Αναπαραγωγή </a:t>
            </a:r>
            <a:r>
              <a:rPr lang="el-GR" sz="2000" dirty="0">
                <a:solidFill>
                  <a:srgbClr val="002060"/>
                </a:solidFill>
              </a:rPr>
              <a:t>χαρτών και σχεδιαγραμμάτων.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Προσκλήσεις </a:t>
            </a:r>
            <a:r>
              <a:rPr lang="el-GR" sz="2000" dirty="0">
                <a:solidFill>
                  <a:srgbClr val="002060"/>
                </a:solidFill>
              </a:rPr>
              <a:t>συμμετοχής για επίσημους προσκεκλημένους από τη φυσική ιεραρχία καθώς και από τη πολιτική ηγεσία των ασκούμενων ή μη </a:t>
            </a:r>
            <a:r>
              <a:rPr lang="el-GR" sz="2000" dirty="0" smtClean="0">
                <a:solidFill>
                  <a:srgbClr val="002060"/>
                </a:solidFill>
              </a:rPr>
              <a:t>φορέων.</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Προσκλήσεις </a:t>
            </a:r>
            <a:r>
              <a:rPr lang="el-GR" sz="2000" dirty="0">
                <a:solidFill>
                  <a:srgbClr val="002060"/>
                </a:solidFill>
              </a:rPr>
              <a:t>ή αιτήσεις συμμετοχής για τους παρατηρητές. </a:t>
            </a:r>
          </a:p>
        </p:txBody>
      </p:sp>
      <p:sp>
        <p:nvSpPr>
          <p:cNvPr id="3" name="TextBox 2"/>
          <p:cNvSpPr txBox="1"/>
          <p:nvPr/>
        </p:nvSpPr>
        <p:spPr>
          <a:xfrm>
            <a:off x="7358743" y="420914"/>
            <a:ext cx="4569091" cy="369332"/>
          </a:xfrm>
          <a:prstGeom prst="rect">
            <a:avLst/>
          </a:prstGeom>
          <a:noFill/>
        </p:spPr>
        <p:txBody>
          <a:bodyPr wrap="square" rtlCol="0">
            <a:spAutoFit/>
          </a:bodyPr>
          <a:lstStyle/>
          <a:p>
            <a:pPr algn="ctr"/>
            <a:r>
              <a:rPr lang="el-GR" b="1" dirty="0" smtClean="0">
                <a:solidFill>
                  <a:srgbClr val="002060"/>
                </a:solidFill>
              </a:rPr>
              <a:t>ΔΙΟΙΚΗΤΙΚΗ ΜΕΡΙΜΝΑ</a:t>
            </a:r>
            <a:endParaRPr lang="el-GR" b="1" dirty="0">
              <a:solidFill>
                <a:srgbClr val="002060"/>
              </a:solidFill>
            </a:endParaRPr>
          </a:p>
        </p:txBody>
      </p:sp>
    </p:spTree>
    <p:extLst>
      <p:ext uri="{BB962C8B-B14F-4D97-AF65-F5344CB8AC3E}">
        <p14:creationId xmlns:p14="http://schemas.microsoft.com/office/powerpoint/2010/main" val="6640032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264009" y="1213008"/>
            <a:ext cx="11663825" cy="5632311"/>
          </a:xfrm>
          <a:prstGeom prst="rect">
            <a:avLst/>
          </a:prstGeom>
        </p:spPr>
        <p:txBody>
          <a:bodyPr wrap="square">
            <a:spAutoFit/>
          </a:bodyPr>
          <a:lstStyle/>
          <a:p>
            <a:pPr marL="342900" indent="-342900" algn="just">
              <a:buFont typeface="Wingdings" pitchFamily="2" charset="2"/>
              <a:buChar char="§"/>
            </a:pPr>
            <a:r>
              <a:rPr lang="el-GR" sz="2000" dirty="0" smtClean="0">
                <a:solidFill>
                  <a:srgbClr val="002060"/>
                </a:solidFill>
              </a:rPr>
              <a:t>Ενημέρωση </a:t>
            </a:r>
            <a:r>
              <a:rPr lang="el-GR" sz="2000" dirty="0">
                <a:solidFill>
                  <a:srgbClr val="002060"/>
                </a:solidFill>
              </a:rPr>
              <a:t>των συμμετεχόντων καθώς και ειδική κατάρτιση των ελεγκτών, </a:t>
            </a:r>
            <a:r>
              <a:rPr lang="el-GR" sz="2000" dirty="0" smtClean="0">
                <a:solidFill>
                  <a:srgbClr val="002060"/>
                </a:solidFill>
              </a:rPr>
              <a:t>αξιολογητών.</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Οπτικοακουστικά </a:t>
            </a:r>
            <a:r>
              <a:rPr lang="el-GR" sz="2000" dirty="0">
                <a:solidFill>
                  <a:srgbClr val="002060"/>
                </a:solidFill>
              </a:rPr>
              <a:t>Μέσα.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Καθορισμός </a:t>
            </a:r>
            <a:r>
              <a:rPr lang="el-GR" sz="2000" dirty="0">
                <a:solidFill>
                  <a:srgbClr val="002060"/>
                </a:solidFill>
              </a:rPr>
              <a:t>χώρων </a:t>
            </a:r>
            <a:r>
              <a:rPr lang="el-GR" sz="2000" dirty="0" smtClean="0">
                <a:solidFill>
                  <a:srgbClr val="002060"/>
                </a:solidFill>
              </a:rPr>
              <a:t>στάθμευσης.</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Αναμνηστικά συμμετοχής.</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Περιβολή </a:t>
            </a:r>
            <a:r>
              <a:rPr lang="el-GR" sz="2000" dirty="0">
                <a:solidFill>
                  <a:srgbClr val="002060"/>
                </a:solidFill>
              </a:rPr>
              <a:t>-ρουχισμός: Διαφοροποιείται ανάλογα με τον τύπο της άσκησης.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Τεχνική </a:t>
            </a:r>
            <a:r>
              <a:rPr lang="el-GR" sz="2000" dirty="0">
                <a:solidFill>
                  <a:srgbClr val="002060"/>
                </a:solidFill>
              </a:rPr>
              <a:t>υποστήριξη.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Αναλώσιμα </a:t>
            </a:r>
            <a:r>
              <a:rPr lang="el-GR" sz="2000" dirty="0">
                <a:solidFill>
                  <a:srgbClr val="002060"/>
                </a:solidFill>
              </a:rPr>
              <a:t>υλικά (γραφική </a:t>
            </a:r>
            <a:r>
              <a:rPr lang="el-GR" sz="2000" dirty="0" err="1">
                <a:solidFill>
                  <a:srgbClr val="002060"/>
                </a:solidFill>
              </a:rPr>
              <a:t>ύλη,CD</a:t>
            </a:r>
            <a:r>
              <a:rPr lang="el-GR" sz="2000" dirty="0">
                <a:solidFill>
                  <a:srgbClr val="002060"/>
                </a:solidFill>
              </a:rPr>
              <a:t>, κ.λπ</a:t>
            </a:r>
            <a:r>
              <a:rPr lang="el-GR" sz="2000" dirty="0" smtClean="0">
                <a:solidFill>
                  <a:srgbClr val="002060"/>
                </a:solidFill>
              </a:rPr>
              <a:t>.).</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Υγειονομική </a:t>
            </a:r>
            <a:r>
              <a:rPr lang="el-GR" sz="2000" dirty="0">
                <a:solidFill>
                  <a:srgbClr val="002060"/>
                </a:solidFill>
              </a:rPr>
              <a:t>υποστήριξη.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Χώρος </a:t>
            </a:r>
            <a:r>
              <a:rPr lang="el-GR" sz="2000" dirty="0">
                <a:solidFill>
                  <a:srgbClr val="002060"/>
                </a:solidFill>
              </a:rPr>
              <a:t>και Μέσα προσομοίωσης των  δράσεων (μακιγιάζ, ανδρείκελα, κτλ.) για την επίτευξη του ρεαλισμού και τη φυσική εξέλιξη της άσκησης. </a:t>
            </a:r>
          </a:p>
        </p:txBody>
      </p:sp>
      <p:sp>
        <p:nvSpPr>
          <p:cNvPr id="10" name="TextBox 9"/>
          <p:cNvSpPr txBox="1"/>
          <p:nvPr/>
        </p:nvSpPr>
        <p:spPr>
          <a:xfrm>
            <a:off x="7358743" y="420914"/>
            <a:ext cx="4569091" cy="369332"/>
          </a:xfrm>
          <a:prstGeom prst="rect">
            <a:avLst/>
          </a:prstGeom>
          <a:noFill/>
        </p:spPr>
        <p:txBody>
          <a:bodyPr wrap="square" rtlCol="0">
            <a:spAutoFit/>
          </a:bodyPr>
          <a:lstStyle/>
          <a:p>
            <a:pPr algn="ctr"/>
            <a:r>
              <a:rPr lang="el-GR" b="1" dirty="0" smtClean="0">
                <a:solidFill>
                  <a:srgbClr val="002060"/>
                </a:solidFill>
              </a:rPr>
              <a:t>ΔΙΟΙΚΗΤΙΚΗ ΜΕΡΙΜΝΑ</a:t>
            </a:r>
            <a:endParaRPr lang="el-GR" b="1" dirty="0">
              <a:solidFill>
                <a:srgbClr val="002060"/>
              </a:solidFill>
            </a:endParaRPr>
          </a:p>
        </p:txBody>
      </p:sp>
    </p:spTree>
    <p:extLst>
      <p:ext uri="{BB962C8B-B14F-4D97-AF65-F5344CB8AC3E}">
        <p14:creationId xmlns:p14="http://schemas.microsoft.com/office/powerpoint/2010/main" val="12203459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264009" y="1213008"/>
            <a:ext cx="11663825" cy="5016758"/>
          </a:xfrm>
          <a:prstGeom prst="rect">
            <a:avLst/>
          </a:prstGeom>
        </p:spPr>
        <p:txBody>
          <a:bodyPr wrap="square">
            <a:spAutoFit/>
          </a:bodyPr>
          <a:lstStyle/>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διαμονής και </a:t>
            </a:r>
            <a:r>
              <a:rPr lang="el-GR" sz="2000" dirty="0" smtClean="0">
                <a:solidFill>
                  <a:srgbClr val="002060"/>
                </a:solidFill>
              </a:rPr>
              <a:t>διατροφής.</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μεταφοράς.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εφοδιασμού σε καύσιμα.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τελωνειακών διευκολύνσεων κατά την διέλευση των συνόρων των ξένων δυνάμεων που θα συμμετέχουν στην άσκηση . Καθώς και συνοδείας αυτών εντός επικράτειας </a:t>
            </a:r>
            <a:r>
              <a:rPr lang="el-GR" sz="2000" dirty="0" smtClean="0">
                <a:solidFill>
                  <a:srgbClr val="002060"/>
                </a:solidFill>
              </a:rPr>
              <a:t>.</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πυρασφαλείας.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Επιλογή </a:t>
            </a:r>
            <a:r>
              <a:rPr lang="el-GR" sz="2000" dirty="0">
                <a:solidFill>
                  <a:srgbClr val="002060"/>
                </a:solidFill>
              </a:rPr>
              <a:t>και προετοιμασία Ηθοποιών.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Βιντεοσκόπηση</a:t>
            </a:r>
            <a:r>
              <a:rPr lang="el-GR" sz="2000" dirty="0">
                <a:solidFill>
                  <a:srgbClr val="002060"/>
                </a:solidFill>
              </a:rPr>
              <a:t>.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Θέματα </a:t>
            </a:r>
            <a:r>
              <a:rPr lang="el-GR" sz="2000" dirty="0">
                <a:solidFill>
                  <a:srgbClr val="002060"/>
                </a:solidFill>
              </a:rPr>
              <a:t>υψηλών προσκεκλημένων, παρατηρητών, εκπροσώπων ΜΜΕ (Ασφάλεια, Προσκλήσεις).  </a:t>
            </a:r>
          </a:p>
        </p:txBody>
      </p:sp>
      <p:sp>
        <p:nvSpPr>
          <p:cNvPr id="10" name="TextBox 9"/>
          <p:cNvSpPr txBox="1"/>
          <p:nvPr/>
        </p:nvSpPr>
        <p:spPr>
          <a:xfrm>
            <a:off x="7358743" y="420914"/>
            <a:ext cx="4569091" cy="369332"/>
          </a:xfrm>
          <a:prstGeom prst="rect">
            <a:avLst/>
          </a:prstGeom>
          <a:noFill/>
        </p:spPr>
        <p:txBody>
          <a:bodyPr wrap="square" rtlCol="0">
            <a:spAutoFit/>
          </a:bodyPr>
          <a:lstStyle/>
          <a:p>
            <a:pPr algn="ctr"/>
            <a:r>
              <a:rPr lang="el-GR" b="1" dirty="0" smtClean="0">
                <a:solidFill>
                  <a:srgbClr val="002060"/>
                </a:solidFill>
              </a:rPr>
              <a:t>ΔΙΟΙΚΗΤΙΚΗ ΜΕΡΙΜΝΑ</a:t>
            </a:r>
            <a:endParaRPr lang="el-GR" b="1" dirty="0">
              <a:solidFill>
                <a:srgbClr val="002060"/>
              </a:solidFill>
            </a:endParaRPr>
          </a:p>
        </p:txBody>
      </p:sp>
    </p:spTree>
    <p:extLst>
      <p:ext uri="{BB962C8B-B14F-4D97-AF65-F5344CB8AC3E}">
        <p14:creationId xmlns:p14="http://schemas.microsoft.com/office/powerpoint/2010/main" val="12228180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264009" y="1213008"/>
            <a:ext cx="11663825" cy="2554545"/>
          </a:xfrm>
          <a:prstGeom prst="rect">
            <a:avLst/>
          </a:prstGeom>
        </p:spPr>
        <p:txBody>
          <a:bodyPr wrap="square">
            <a:spAutoFit/>
          </a:bodyPr>
          <a:lstStyle/>
          <a:p>
            <a:pPr marL="342900" indent="-342900" algn="just">
              <a:buFont typeface="Wingdings" pitchFamily="2" charset="2"/>
              <a:buChar char="§"/>
            </a:pPr>
            <a:r>
              <a:rPr lang="el-GR" sz="2000" dirty="0" smtClean="0">
                <a:solidFill>
                  <a:srgbClr val="002060"/>
                </a:solidFill>
              </a:rPr>
              <a:t>Συνοδοί </a:t>
            </a:r>
            <a:r>
              <a:rPr lang="el-GR" sz="2000" dirty="0">
                <a:solidFill>
                  <a:srgbClr val="002060"/>
                </a:solidFill>
              </a:rPr>
              <a:t>για τη μετακίνηση των παρατηρητών μεταξύ των διαφόρων χώρων που εξελίσσεται ή άσκηση .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Ενημέρωση </a:t>
            </a:r>
            <a:r>
              <a:rPr lang="el-GR" sz="2000" dirty="0">
                <a:solidFill>
                  <a:srgbClr val="002060"/>
                </a:solidFill>
              </a:rPr>
              <a:t>τοπικών αρχών και περιοίκων (για Ασκήσεις Επιχειρήσεων</a:t>
            </a:r>
            <a:r>
              <a:rPr lang="el-GR" sz="2000" dirty="0" smtClean="0">
                <a:solidFill>
                  <a:srgbClr val="002060"/>
                </a:solidFill>
              </a:rPr>
              <a:t>).</a:t>
            </a: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Βεβαιώσεις </a:t>
            </a:r>
            <a:r>
              <a:rPr lang="el-GR" sz="2000" dirty="0">
                <a:solidFill>
                  <a:srgbClr val="002060"/>
                </a:solidFill>
              </a:rPr>
              <a:t>συμμετοχής. </a:t>
            </a:r>
            <a:endParaRPr lang="el-GR" sz="2000" dirty="0" smtClean="0">
              <a:solidFill>
                <a:srgbClr val="002060"/>
              </a:solidFill>
            </a:endParaRPr>
          </a:p>
          <a:p>
            <a:pPr marL="342900" indent="-342900" algn="just">
              <a:buFont typeface="Wingdings" pitchFamily="2" charset="2"/>
              <a:buChar char="§"/>
            </a:pPr>
            <a:endParaRPr lang="el-GR" sz="2000" dirty="0">
              <a:solidFill>
                <a:srgbClr val="002060"/>
              </a:solidFill>
            </a:endParaRPr>
          </a:p>
          <a:p>
            <a:pPr marL="342900" indent="-342900" algn="just">
              <a:buFont typeface="Wingdings" pitchFamily="2" charset="2"/>
              <a:buChar char="§"/>
            </a:pPr>
            <a:r>
              <a:rPr lang="el-GR" sz="2000" dirty="0" smtClean="0">
                <a:solidFill>
                  <a:srgbClr val="002060"/>
                </a:solidFill>
              </a:rPr>
              <a:t>Ευχαριστήριες </a:t>
            </a:r>
            <a:r>
              <a:rPr lang="el-GR" sz="2000" dirty="0">
                <a:solidFill>
                  <a:srgbClr val="002060"/>
                </a:solidFill>
              </a:rPr>
              <a:t>επιστολές στους συμμετέχοντες φορείς. </a:t>
            </a:r>
          </a:p>
        </p:txBody>
      </p:sp>
      <p:sp>
        <p:nvSpPr>
          <p:cNvPr id="10" name="TextBox 9"/>
          <p:cNvSpPr txBox="1"/>
          <p:nvPr/>
        </p:nvSpPr>
        <p:spPr>
          <a:xfrm>
            <a:off x="7358743" y="420914"/>
            <a:ext cx="4569091" cy="369332"/>
          </a:xfrm>
          <a:prstGeom prst="rect">
            <a:avLst/>
          </a:prstGeom>
          <a:noFill/>
        </p:spPr>
        <p:txBody>
          <a:bodyPr wrap="square" rtlCol="0">
            <a:spAutoFit/>
          </a:bodyPr>
          <a:lstStyle/>
          <a:p>
            <a:pPr algn="ctr"/>
            <a:r>
              <a:rPr lang="el-GR" b="1" dirty="0" smtClean="0">
                <a:solidFill>
                  <a:srgbClr val="002060"/>
                </a:solidFill>
              </a:rPr>
              <a:t>ΔΙΟΙΚΗΤΙΚΗ ΜΕΡΙΜΝΑ</a:t>
            </a:r>
            <a:endParaRPr lang="el-GR" b="1" dirty="0">
              <a:solidFill>
                <a:srgbClr val="002060"/>
              </a:solidFill>
            </a:endParaRPr>
          </a:p>
        </p:txBody>
      </p:sp>
    </p:spTree>
    <p:extLst>
      <p:ext uri="{BB962C8B-B14F-4D97-AF65-F5344CB8AC3E}">
        <p14:creationId xmlns:p14="http://schemas.microsoft.com/office/powerpoint/2010/main" val="12584022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3" name="TextBox 2"/>
          <p:cNvSpPr txBox="1"/>
          <p:nvPr/>
        </p:nvSpPr>
        <p:spPr>
          <a:xfrm>
            <a:off x="7474857" y="542012"/>
            <a:ext cx="4194629" cy="369332"/>
          </a:xfrm>
          <a:prstGeom prst="rect">
            <a:avLst/>
          </a:prstGeom>
          <a:noFill/>
        </p:spPr>
        <p:txBody>
          <a:bodyPr wrap="square" rtlCol="0">
            <a:spAutoFit/>
          </a:bodyPr>
          <a:lstStyle/>
          <a:p>
            <a:pPr algn="ctr"/>
            <a:r>
              <a:rPr lang="el-GR" b="1" dirty="0" smtClean="0">
                <a:solidFill>
                  <a:srgbClr val="002060"/>
                </a:solidFill>
              </a:rPr>
              <a:t>ΑΠΟΤΙΜΗΣΗ</a:t>
            </a:r>
            <a:endParaRPr lang="el-GR" b="1" dirty="0">
              <a:solidFill>
                <a:srgbClr val="002060"/>
              </a:solidFill>
            </a:endParaRPr>
          </a:p>
        </p:txBody>
      </p:sp>
      <p:sp>
        <p:nvSpPr>
          <p:cNvPr id="4" name="Ορθογώνιο 3"/>
          <p:cNvSpPr/>
          <p:nvPr/>
        </p:nvSpPr>
        <p:spPr>
          <a:xfrm>
            <a:off x="179832" y="1216307"/>
            <a:ext cx="11692854" cy="5632311"/>
          </a:xfrm>
          <a:prstGeom prst="rect">
            <a:avLst/>
          </a:prstGeom>
        </p:spPr>
        <p:txBody>
          <a:bodyPr wrap="square">
            <a:spAutoFit/>
          </a:bodyPr>
          <a:lstStyle/>
          <a:p>
            <a:pPr algn="just"/>
            <a:r>
              <a:rPr lang="el-GR" sz="2000" dirty="0">
                <a:solidFill>
                  <a:srgbClr val="002060"/>
                </a:solidFill>
              </a:rPr>
              <a:t>Σημειώνεται ότι η αξιολόγηση της εκτέλεσης των καθηκόντων γίνεται σε τρία επίπεδα: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Επίπεδο Δράσης: Αξιολόγηση της ικανότητας ενός ασκούμενου ή μίας ομάδας ασκούμενων να επιτελέσουν μία συγκεκριμένη δράση. Τα επίπεδα αξιολόγησης της εκτέλεσης μίας δράσης είναι συνήθως ποιοτικά: Πλήρως, Μερικώς, Καθόλου, Δεν εφαρμόζεται. Σε συγκεκριμένες όμως δράσεις είναι δυνατόν να μπορούν να διατυπωθούν και να χρησιμοποιηθούν ποσοτικά κριτήρια (π.χ. άφιξη στο σημείο του συμβάντος εντός 5΄ λεπτών της ώρας). Αυτού του είδους η αξιολόγηση, οδηγεί σε προτάσεις διορθωτικών ενεργειών, που είναι σχετικές με εκπαιδεύσεις προσωπικού, τροποποιήσεις κατευθυντήριων οδηγιών, προμήθεια νέου ή τροποποιήσεις υφιστάμενου εξοπλισμού, κλπ.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 Επίπεδο Λειτουργίας: Αξιολόγηση της ικανότητας ενός ή περισσοτέρων από τους ασκούμενους φορείς ή ενός διοικητικού επιπέδου (στρατηγικό, επιχειρησιακό, τακτικό) να επιτελέσει μία συγκεκριμένη λειτουργία. Μία λειτουργία αποτελείται από ένα σύνολο δράσεων η υλοποίηση των οποίων είναι απαραίτητη για την επίτευξη ενός αντικειμενικού στόχου. Αυτού του είδους η αξιολόγηση, οδηγεί σε προτάσεις διορθωτικών ενεργειών, που είναι σχετικές με σχέδια, κατευθυντήριες οδηγίες, συμφωνίες συνεργασίας, κοινές εκπαιδεύσεις, κλπ.  Επίπεδο Αποστολής: Αξιολόγηση της ικανότητας ολόκληρου του μηχανισμού πολιτικής προστασίας, που εμπλέκεται σύμφωνα με το σενάριο της άσκησης στη διαχείριση της κατάστασης έκτακτης ανάγκης να φέρει εις πέρας τη γενική αποστολή του. </a:t>
            </a:r>
          </a:p>
        </p:txBody>
      </p:sp>
    </p:spTree>
    <p:extLst>
      <p:ext uri="{BB962C8B-B14F-4D97-AF65-F5344CB8AC3E}">
        <p14:creationId xmlns:p14="http://schemas.microsoft.com/office/powerpoint/2010/main" val="24561130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TextBox 2"/>
          <p:cNvSpPr txBox="1"/>
          <p:nvPr/>
        </p:nvSpPr>
        <p:spPr>
          <a:xfrm>
            <a:off x="7474857" y="542012"/>
            <a:ext cx="4194629" cy="369332"/>
          </a:xfrm>
          <a:prstGeom prst="rect">
            <a:avLst/>
          </a:prstGeom>
          <a:noFill/>
        </p:spPr>
        <p:txBody>
          <a:bodyPr wrap="square" rtlCol="0">
            <a:spAutoFit/>
          </a:bodyPr>
          <a:lstStyle/>
          <a:p>
            <a:pPr algn="ctr"/>
            <a:r>
              <a:rPr lang="el-GR" b="1" dirty="0" smtClean="0">
                <a:solidFill>
                  <a:srgbClr val="002060"/>
                </a:solidFill>
              </a:rPr>
              <a:t>ΑΠΟΤΙΜΗΣΗ</a:t>
            </a:r>
            <a:endParaRPr lang="el-GR" b="1" dirty="0">
              <a:solidFill>
                <a:srgbClr val="002060"/>
              </a:solidFill>
            </a:endParaRPr>
          </a:p>
        </p:txBody>
      </p:sp>
      <p:sp>
        <p:nvSpPr>
          <p:cNvPr id="4" name="Ορθογώνιο 3"/>
          <p:cNvSpPr/>
          <p:nvPr/>
        </p:nvSpPr>
        <p:spPr>
          <a:xfrm>
            <a:off x="179832" y="1216307"/>
            <a:ext cx="11692854" cy="1015663"/>
          </a:xfrm>
          <a:prstGeom prst="rect">
            <a:avLst/>
          </a:prstGeom>
        </p:spPr>
        <p:txBody>
          <a:bodyPr wrap="square">
            <a:spAutoFit/>
          </a:bodyPr>
          <a:lstStyle/>
          <a:p>
            <a:pPr algn="just"/>
            <a:r>
              <a:rPr lang="el-GR" sz="2000" dirty="0" smtClean="0">
                <a:solidFill>
                  <a:srgbClr val="002060"/>
                </a:solidFill>
              </a:rPr>
              <a:t> </a:t>
            </a:r>
            <a:r>
              <a:rPr lang="el-GR" sz="2000" dirty="0">
                <a:solidFill>
                  <a:srgbClr val="002060"/>
                </a:solidFill>
              </a:rPr>
              <a:t>Επίπεδο Αποστολής: Αξιολόγηση της ικανότητας ολόκληρου του μηχανισμού πολιτικής προστασίας, που εμπλέκεται σύμφωνα με το σενάριο της άσκησης στη διαχείριση της κατάστασης έκτακτης ανάγκης να φέρει εις πέρας τη γενική αποστολή του. </a:t>
            </a:r>
          </a:p>
        </p:txBody>
      </p:sp>
      <p:sp>
        <p:nvSpPr>
          <p:cNvPr id="12" name="Ορθογώνιο 11"/>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36710645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6084E4B-5F7E-4B0D-9538-D7ABEB183593}"/>
              </a:ext>
            </a:extLst>
          </p:cNvPr>
          <p:cNvSpPr/>
          <p:nvPr/>
        </p:nvSpPr>
        <p:spPr>
          <a:xfrm>
            <a:off x="7857460" y="1"/>
            <a:ext cx="4334539" cy="6858000"/>
          </a:xfrm>
          <a:prstGeom prst="rect">
            <a:avLst/>
          </a:prstGeom>
          <a:solidFill>
            <a:schemeClr val="tx2">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 xmlns:a16="http://schemas.microsoft.com/office/drawing/2014/main" id="{DF691C40-340A-44BC-A6B3-C3A20A9ED913}"/>
              </a:ext>
            </a:extLst>
          </p:cNvPr>
          <p:cNvSpPr txBox="1"/>
          <p:nvPr/>
        </p:nvSpPr>
        <p:spPr>
          <a:xfrm>
            <a:off x="7857460" y="2629120"/>
            <a:ext cx="4334539" cy="995209"/>
          </a:xfrm>
          <a:prstGeom prst="rect">
            <a:avLst/>
          </a:prstGeom>
          <a:noFill/>
        </p:spPr>
        <p:txBody>
          <a:bodyPr wrap="square" rtlCol="0" anchor="ctr">
            <a:spAutoFit/>
          </a:bodyPr>
          <a:lstStyle/>
          <a:p>
            <a:pPr algn="ctr"/>
            <a:r>
              <a:rPr lang="en-US" altLang="ko-KR" sz="5867" dirty="0">
                <a:solidFill>
                  <a:schemeClr val="bg1"/>
                </a:solidFill>
                <a:cs typeface="Arial" pitchFamily="34" charset="0"/>
              </a:rPr>
              <a:t>Thank You</a:t>
            </a:r>
            <a:endParaRPr lang="ko-KR" altLang="en-US" sz="5867" dirty="0">
              <a:solidFill>
                <a:schemeClr val="bg1"/>
              </a:solidFill>
              <a:cs typeface="Arial" pitchFamily="34" charset="0"/>
            </a:endParaRP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8297" y="3134436"/>
            <a:ext cx="6596063"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1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C9FB8BC-F2BA-46BD-A620-94D74F830DE8}"/>
              </a:ext>
            </a:extLst>
          </p:cNvPr>
          <p:cNvGrpSpPr/>
          <p:nvPr/>
        </p:nvGrpSpPr>
        <p:grpSpPr>
          <a:xfrm>
            <a:off x="32590" y="2510118"/>
            <a:ext cx="5871476" cy="3535847"/>
            <a:chOff x="4098364" y="1571764"/>
            <a:chExt cx="7301609" cy="4397082"/>
          </a:xfrm>
        </p:grpSpPr>
        <p:grpSp>
          <p:nvGrpSpPr>
            <p:cNvPr id="4" name="Graphic 55">
              <a:extLst>
                <a:ext uri="{FF2B5EF4-FFF2-40B4-BE49-F238E27FC236}">
                  <a16:creationId xmlns="" xmlns:a16="http://schemas.microsoft.com/office/drawing/2014/main" id="{AA339EFD-E02E-4BBD-B8E9-AF4514BDC158}"/>
                </a:ext>
              </a:extLst>
            </p:cNvPr>
            <p:cNvGrpSpPr/>
            <p:nvPr/>
          </p:nvGrpSpPr>
          <p:grpSpPr>
            <a:xfrm>
              <a:off x="4910815" y="1571764"/>
              <a:ext cx="5616422" cy="3644404"/>
              <a:chOff x="5769768" y="3217068"/>
              <a:chExt cx="651510" cy="422754"/>
            </a:xfrm>
          </p:grpSpPr>
          <p:sp>
            <p:nvSpPr>
              <p:cNvPr id="29" name="Freeform: Shape 28">
                <a:extLst>
                  <a:ext uri="{FF2B5EF4-FFF2-40B4-BE49-F238E27FC236}">
                    <a16:creationId xmlns="" xmlns:a16="http://schemas.microsoft.com/office/drawing/2014/main" id="{28ECB40B-DA7E-4254-98B5-AD959C77D458}"/>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b="1"/>
              </a:p>
            </p:txBody>
          </p:sp>
          <p:sp>
            <p:nvSpPr>
              <p:cNvPr id="30" name="Freeform: Shape 29">
                <a:extLst>
                  <a:ext uri="{FF2B5EF4-FFF2-40B4-BE49-F238E27FC236}">
                    <a16:creationId xmlns="" xmlns:a16="http://schemas.microsoft.com/office/drawing/2014/main" id="{665C678F-2E4B-432D-B60E-5FA99F8B84EF}"/>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b="1"/>
              </a:p>
            </p:txBody>
          </p:sp>
        </p:grpSp>
        <p:sp>
          <p:nvSpPr>
            <p:cNvPr id="5" name="Freeform: Shape 4">
              <a:extLst>
                <a:ext uri="{FF2B5EF4-FFF2-40B4-BE49-F238E27FC236}">
                  <a16:creationId xmlns="" xmlns:a16="http://schemas.microsoft.com/office/drawing/2014/main" id="{9BE42D06-2141-4623-8F5D-ADEF6D69335A}"/>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b="1"/>
            </a:p>
          </p:txBody>
        </p:sp>
        <p:sp>
          <p:nvSpPr>
            <p:cNvPr id="6" name="Freeform: Shape 5">
              <a:extLst>
                <a:ext uri="{FF2B5EF4-FFF2-40B4-BE49-F238E27FC236}">
                  <a16:creationId xmlns="" xmlns:a16="http://schemas.microsoft.com/office/drawing/2014/main" id="{FFA02965-7769-4129-9F8A-75A4F1D51D1B}"/>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b="1"/>
            </a:p>
          </p:txBody>
        </p:sp>
        <p:sp>
          <p:nvSpPr>
            <p:cNvPr id="7" name="Freeform: Shape 6">
              <a:extLst>
                <a:ext uri="{FF2B5EF4-FFF2-40B4-BE49-F238E27FC236}">
                  <a16:creationId xmlns="" xmlns:a16="http://schemas.microsoft.com/office/drawing/2014/main" id="{86874870-19DD-467B-9DEB-12C10C3CFBEC}"/>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b="1"/>
            </a:p>
          </p:txBody>
        </p:sp>
        <p:sp>
          <p:nvSpPr>
            <p:cNvPr id="8" name="Freeform: Shape 7">
              <a:extLst>
                <a:ext uri="{FF2B5EF4-FFF2-40B4-BE49-F238E27FC236}">
                  <a16:creationId xmlns="" xmlns:a16="http://schemas.microsoft.com/office/drawing/2014/main" id="{46BDC898-DD5A-404B-B0A2-27C176D28A6B}"/>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b="1"/>
            </a:p>
          </p:txBody>
        </p:sp>
        <p:sp>
          <p:nvSpPr>
            <p:cNvPr id="9" name="Freeform: Shape 8">
              <a:extLst>
                <a:ext uri="{FF2B5EF4-FFF2-40B4-BE49-F238E27FC236}">
                  <a16:creationId xmlns="" xmlns:a16="http://schemas.microsoft.com/office/drawing/2014/main" id="{E9C23E3B-AA1D-4F25-8995-6A630A2375D5}"/>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b="1"/>
            </a:p>
          </p:txBody>
        </p:sp>
        <p:sp>
          <p:nvSpPr>
            <p:cNvPr id="10" name="Freeform: Shape 9">
              <a:extLst>
                <a:ext uri="{FF2B5EF4-FFF2-40B4-BE49-F238E27FC236}">
                  <a16:creationId xmlns="" xmlns:a16="http://schemas.microsoft.com/office/drawing/2014/main" id="{EA60B853-6E96-4ECA-8D33-A064D0767B08}"/>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b="1"/>
            </a:p>
          </p:txBody>
        </p:sp>
        <p:sp>
          <p:nvSpPr>
            <p:cNvPr id="11" name="Freeform: Shape 10">
              <a:extLst>
                <a:ext uri="{FF2B5EF4-FFF2-40B4-BE49-F238E27FC236}">
                  <a16:creationId xmlns="" xmlns:a16="http://schemas.microsoft.com/office/drawing/2014/main" id="{446B9320-37FF-4ECB-B5FA-8B184D49A28C}"/>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b="1"/>
            </a:p>
          </p:txBody>
        </p:sp>
        <p:sp>
          <p:nvSpPr>
            <p:cNvPr id="12" name="Freeform: Shape 11">
              <a:extLst>
                <a:ext uri="{FF2B5EF4-FFF2-40B4-BE49-F238E27FC236}">
                  <a16:creationId xmlns="" xmlns:a16="http://schemas.microsoft.com/office/drawing/2014/main" id="{51237979-272B-4B24-9B6A-A9B1B5DA751F}"/>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b="1"/>
            </a:p>
          </p:txBody>
        </p:sp>
        <p:sp>
          <p:nvSpPr>
            <p:cNvPr id="13" name="Freeform: Shape 12">
              <a:extLst>
                <a:ext uri="{FF2B5EF4-FFF2-40B4-BE49-F238E27FC236}">
                  <a16:creationId xmlns="" xmlns:a16="http://schemas.microsoft.com/office/drawing/2014/main" id="{834DE6E7-BE0F-4046-ACAB-C82D3219735D}"/>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b="1"/>
            </a:p>
          </p:txBody>
        </p:sp>
        <p:sp>
          <p:nvSpPr>
            <p:cNvPr id="14" name="Freeform: Shape 13">
              <a:extLst>
                <a:ext uri="{FF2B5EF4-FFF2-40B4-BE49-F238E27FC236}">
                  <a16:creationId xmlns="" xmlns:a16="http://schemas.microsoft.com/office/drawing/2014/main" id="{C5D6B483-ECCB-45D1-B405-07BE177B0B57}"/>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b="1"/>
            </a:p>
          </p:txBody>
        </p:sp>
        <p:sp>
          <p:nvSpPr>
            <p:cNvPr id="15" name="Freeform: Shape 14">
              <a:extLst>
                <a:ext uri="{FF2B5EF4-FFF2-40B4-BE49-F238E27FC236}">
                  <a16:creationId xmlns="" xmlns:a16="http://schemas.microsoft.com/office/drawing/2014/main" id="{3C6E423E-CE2A-458B-931D-5E19A0C9339D}"/>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b="1"/>
            </a:p>
          </p:txBody>
        </p:sp>
        <p:sp>
          <p:nvSpPr>
            <p:cNvPr id="16" name="Freeform: Shape 15">
              <a:extLst>
                <a:ext uri="{FF2B5EF4-FFF2-40B4-BE49-F238E27FC236}">
                  <a16:creationId xmlns="" xmlns:a16="http://schemas.microsoft.com/office/drawing/2014/main" id="{BCBC52B9-AC8E-4ADB-A1DB-6B311C3A9EF3}"/>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b="1"/>
            </a:p>
          </p:txBody>
        </p:sp>
        <p:sp>
          <p:nvSpPr>
            <p:cNvPr id="17" name="Freeform: Shape 16">
              <a:extLst>
                <a:ext uri="{FF2B5EF4-FFF2-40B4-BE49-F238E27FC236}">
                  <a16:creationId xmlns="" xmlns:a16="http://schemas.microsoft.com/office/drawing/2014/main" id="{6C46E444-0C1F-4505-9994-94C96067F45C}"/>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b="1" dirty="0"/>
            </a:p>
          </p:txBody>
        </p:sp>
        <p:grpSp>
          <p:nvGrpSpPr>
            <p:cNvPr id="18" name="Group 17">
              <a:extLst>
                <a:ext uri="{FF2B5EF4-FFF2-40B4-BE49-F238E27FC236}">
                  <a16:creationId xmlns="" xmlns:a16="http://schemas.microsoft.com/office/drawing/2014/main" id="{7C134881-8206-469D-9094-47B011519B97}"/>
                </a:ext>
              </a:extLst>
            </p:cNvPr>
            <p:cNvGrpSpPr/>
            <p:nvPr/>
          </p:nvGrpSpPr>
          <p:grpSpPr>
            <a:xfrm>
              <a:off x="5370712" y="5206368"/>
              <a:ext cx="4572000" cy="149296"/>
              <a:chOff x="5370712" y="5206368"/>
              <a:chExt cx="4572000" cy="149296"/>
            </a:xfrm>
          </p:grpSpPr>
          <p:sp>
            <p:nvSpPr>
              <p:cNvPr id="25" name="Rectangle 24">
                <a:extLst>
                  <a:ext uri="{FF2B5EF4-FFF2-40B4-BE49-F238E27FC236}">
                    <a16:creationId xmlns="" xmlns:a16="http://schemas.microsoft.com/office/drawing/2014/main" id="{A186A8FD-41AC-40B6-8701-D892F7469CFA}"/>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Rectangle 25">
                <a:extLst>
                  <a:ext uri="{FF2B5EF4-FFF2-40B4-BE49-F238E27FC236}">
                    <a16:creationId xmlns="" xmlns:a16="http://schemas.microsoft.com/office/drawing/2014/main" id="{C609C234-21C4-4D8B-B4BC-DB10F120776A}"/>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ectangle 26">
                <a:extLst>
                  <a:ext uri="{FF2B5EF4-FFF2-40B4-BE49-F238E27FC236}">
                    <a16:creationId xmlns="" xmlns:a16="http://schemas.microsoft.com/office/drawing/2014/main" id="{452AA423-C88B-4878-B30E-F222A148FACC}"/>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 xmlns:a16="http://schemas.microsoft.com/office/drawing/2014/main" id="{6FE03EE4-FC49-42FF-BD7E-98318AD43172}"/>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9" name="Group 18">
              <a:extLst>
                <a:ext uri="{FF2B5EF4-FFF2-40B4-BE49-F238E27FC236}">
                  <a16:creationId xmlns="" xmlns:a16="http://schemas.microsoft.com/office/drawing/2014/main" id="{24EDF576-6DC7-45A5-BB9B-2017DAC9B482}"/>
                </a:ext>
              </a:extLst>
            </p:cNvPr>
            <p:cNvGrpSpPr/>
            <p:nvPr/>
          </p:nvGrpSpPr>
          <p:grpSpPr>
            <a:xfrm>
              <a:off x="7661590" y="1698465"/>
              <a:ext cx="114873" cy="114873"/>
              <a:chOff x="7627525" y="1132589"/>
              <a:chExt cx="234846" cy="234846"/>
            </a:xfrm>
          </p:grpSpPr>
          <p:sp>
            <p:nvSpPr>
              <p:cNvPr id="22" name="Oval 21">
                <a:extLst>
                  <a:ext uri="{FF2B5EF4-FFF2-40B4-BE49-F238E27FC236}">
                    <a16:creationId xmlns="" xmlns:a16="http://schemas.microsoft.com/office/drawing/2014/main" id="{61DF3DF5-DC9A-422D-A1ED-9AC712A8B3D6}"/>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Oval 22">
                <a:extLst>
                  <a:ext uri="{FF2B5EF4-FFF2-40B4-BE49-F238E27FC236}">
                    <a16:creationId xmlns="" xmlns:a16="http://schemas.microsoft.com/office/drawing/2014/main" id="{187D7B73-9147-470A-9582-F809B0B53762}"/>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val 23">
                <a:extLst>
                  <a:ext uri="{FF2B5EF4-FFF2-40B4-BE49-F238E27FC236}">
                    <a16:creationId xmlns="" xmlns:a16="http://schemas.microsoft.com/office/drawing/2014/main" id="{61CD9167-22E6-478D-A9A3-17F09EFC9553}"/>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0" name="Rectangle: Rounded Corners 19">
              <a:extLst>
                <a:ext uri="{FF2B5EF4-FFF2-40B4-BE49-F238E27FC236}">
                  <a16:creationId xmlns="" xmlns:a16="http://schemas.microsoft.com/office/drawing/2014/main" id="{B0D155AD-EBA7-4938-9CE6-49C8155A8A46}"/>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Oval 20">
              <a:extLst>
                <a:ext uri="{FF2B5EF4-FFF2-40B4-BE49-F238E27FC236}">
                  <a16:creationId xmlns="" xmlns:a16="http://schemas.microsoft.com/office/drawing/2014/main" id="{E1018EDD-FBB5-4A65-9A37-1443C2FDAA27}"/>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7362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327795" y="278716"/>
            <a:ext cx="2313454" cy="646331"/>
          </a:xfrm>
          <a:prstGeom prst="rect">
            <a:avLst/>
          </a:prstGeom>
        </p:spPr>
        <p:txBody>
          <a:bodyPr wrap="none">
            <a:spAutoFit/>
          </a:bodyPr>
          <a:lstStyle/>
          <a:p>
            <a:pPr algn="ctr"/>
            <a:r>
              <a:rPr lang="el-GR" sz="3600" b="1" dirty="0">
                <a:solidFill>
                  <a:srgbClr val="002060"/>
                </a:solidFill>
              </a:rPr>
              <a:t>Ν.3013/02</a:t>
            </a:r>
            <a:endParaRPr lang="en-US" sz="3600" b="1" dirty="0">
              <a:solidFill>
                <a:srgbClr val="002060"/>
              </a:solidFill>
            </a:endParaRPr>
          </a:p>
        </p:txBody>
      </p:sp>
      <p:sp>
        <p:nvSpPr>
          <p:cNvPr id="32" name="Ορθογώνιο 31"/>
          <p:cNvSpPr/>
          <p:nvPr/>
        </p:nvSpPr>
        <p:spPr>
          <a:xfrm>
            <a:off x="343210" y="1247887"/>
            <a:ext cx="5464520" cy="923330"/>
          </a:xfrm>
          <a:prstGeom prst="rect">
            <a:avLst/>
          </a:prstGeom>
        </p:spPr>
        <p:txBody>
          <a:bodyPr wrap="square">
            <a:spAutoFit/>
          </a:bodyPr>
          <a:lstStyle/>
          <a:p>
            <a:pPr algn="ctr"/>
            <a:r>
              <a:rPr lang="el-GR" dirty="0" smtClean="0">
                <a:solidFill>
                  <a:srgbClr val="002060"/>
                </a:solidFill>
              </a:rPr>
              <a:t>Η </a:t>
            </a:r>
            <a:r>
              <a:rPr lang="el-GR" dirty="0">
                <a:solidFill>
                  <a:srgbClr val="002060"/>
                </a:solidFill>
              </a:rPr>
              <a:t>Γενική Γραμματεία Πολιτικής </a:t>
            </a:r>
            <a:r>
              <a:rPr lang="el-GR" dirty="0" smtClean="0">
                <a:solidFill>
                  <a:srgbClr val="002060"/>
                </a:solidFill>
              </a:rPr>
              <a:t>Προστασίας </a:t>
            </a:r>
            <a:r>
              <a:rPr lang="el-GR" dirty="0">
                <a:solidFill>
                  <a:srgbClr val="002060"/>
                </a:solidFill>
              </a:rPr>
              <a:t>έχει ιδρυθεί κατ’ εφαρμογή του άρθρου 4 παρ. 1 του ν. </a:t>
            </a:r>
            <a:r>
              <a:rPr lang="el-GR" dirty="0">
                <a:solidFill>
                  <a:srgbClr val="002060"/>
                </a:solidFill>
                <a:hlinkClick r:id="rId2" tooltip="Άρθρα με ετικέτα 2344/1995"/>
              </a:rPr>
              <a:t>2344/1995</a:t>
            </a:r>
            <a:r>
              <a:rPr lang="el-GR" dirty="0">
                <a:solidFill>
                  <a:srgbClr val="002060"/>
                </a:solidFill>
              </a:rPr>
              <a:t> (ΦΕΚ 212 Α</a:t>
            </a:r>
            <a:r>
              <a:rPr lang="el-GR" dirty="0" smtClean="0">
                <a:solidFill>
                  <a:srgbClr val="002060"/>
                </a:solidFill>
              </a:rPr>
              <a:t>').</a:t>
            </a:r>
            <a:r>
              <a:rPr lang="el-GR" dirty="0">
                <a:solidFill>
                  <a:srgbClr val="002060"/>
                </a:solidFill>
              </a:rPr>
              <a:t> </a:t>
            </a:r>
          </a:p>
        </p:txBody>
      </p:sp>
      <p:sp>
        <p:nvSpPr>
          <p:cNvPr id="34" name="TextBox 33"/>
          <p:cNvSpPr txBox="1"/>
          <p:nvPr/>
        </p:nvSpPr>
        <p:spPr>
          <a:xfrm>
            <a:off x="5904066" y="1230671"/>
            <a:ext cx="6287933" cy="5632311"/>
          </a:xfrm>
          <a:prstGeom prst="rect">
            <a:avLst/>
          </a:prstGeom>
          <a:solidFill>
            <a:schemeClr val="bg1">
              <a:lumMod val="75000"/>
            </a:schemeClr>
          </a:solidFill>
          <a:scene3d>
            <a:camera prst="orthographicFront"/>
            <a:lightRig rig="threePt" dir="t"/>
          </a:scene3d>
          <a:sp3d>
            <a:bevelT w="165100" prst="coolSlant"/>
          </a:sp3d>
        </p:spPr>
        <p:txBody>
          <a:bodyPr wrap="square" rtlCol="0">
            <a:spAutoFit/>
          </a:bodyPr>
          <a:lstStyle/>
          <a:p>
            <a:pPr marL="285750" indent="-285750" algn="just">
              <a:buFont typeface="Wingdings" pitchFamily="2" charset="2"/>
              <a:buChar char="v"/>
            </a:pPr>
            <a:r>
              <a:rPr lang="el-GR" dirty="0" smtClean="0">
                <a:solidFill>
                  <a:srgbClr val="002060"/>
                </a:solidFill>
              </a:rPr>
              <a:t>Προετοιμάζει </a:t>
            </a:r>
            <a:r>
              <a:rPr lang="el-GR" dirty="0">
                <a:solidFill>
                  <a:srgbClr val="002060"/>
                </a:solidFill>
              </a:rPr>
              <a:t>το δυναμικό και τα μέσα πολιτικής προστασίας της </a:t>
            </a:r>
            <a:r>
              <a:rPr lang="el-GR" dirty="0" smtClean="0">
                <a:solidFill>
                  <a:srgbClr val="002060"/>
                </a:solidFill>
              </a:rPr>
              <a:t>χώρας</a:t>
            </a:r>
          </a:p>
          <a:p>
            <a:pPr marL="285750" indent="-285750" algn="just">
              <a:buFont typeface="Wingdings" pitchFamily="2" charset="2"/>
              <a:buChar char="v"/>
            </a:pPr>
            <a:r>
              <a:rPr lang="el-GR" dirty="0">
                <a:solidFill>
                  <a:srgbClr val="002060"/>
                </a:solidFill>
              </a:rPr>
              <a:t>Αξιοποιεί τα διαθέσιμα επιστημονικά στοιχεία και πληροφορίες για την κινητοποίηση του δυναμικού και των </a:t>
            </a:r>
            <a:r>
              <a:rPr lang="el-GR" dirty="0" smtClean="0">
                <a:solidFill>
                  <a:srgbClr val="002060"/>
                </a:solidFill>
              </a:rPr>
              <a:t>μέσων</a:t>
            </a:r>
          </a:p>
          <a:p>
            <a:pPr marL="285750" indent="-285750" algn="just">
              <a:buFont typeface="Wingdings" pitchFamily="2" charset="2"/>
              <a:buChar char="v"/>
            </a:pPr>
            <a:r>
              <a:rPr lang="el-GR" dirty="0">
                <a:solidFill>
                  <a:srgbClr val="002060"/>
                </a:solidFill>
              </a:rPr>
              <a:t>Επεξεργάζεται, σχεδιάζει και παρακολουθεί την εφαρμογή της </a:t>
            </a:r>
            <a:r>
              <a:rPr lang="el-GR" dirty="0" smtClean="0">
                <a:solidFill>
                  <a:srgbClr val="002060"/>
                </a:solidFill>
              </a:rPr>
              <a:t>πολιτικής της</a:t>
            </a:r>
          </a:p>
          <a:p>
            <a:pPr marL="285750" indent="-285750" algn="just">
              <a:buFont typeface="Wingdings" pitchFamily="2" charset="2"/>
              <a:buChar char="v"/>
            </a:pPr>
            <a:r>
              <a:rPr lang="el-GR" dirty="0">
                <a:solidFill>
                  <a:srgbClr val="002060"/>
                </a:solidFill>
              </a:rPr>
              <a:t>Συντονίζει όλες τις δράσεις πρόληψης, ετοιμότητας, αντιμετώπισης και αποκατάστασης των καταστροφών</a:t>
            </a:r>
            <a:r>
              <a:rPr lang="el-GR" dirty="0" smtClean="0">
                <a:solidFill>
                  <a:srgbClr val="002060"/>
                </a:solidFill>
              </a:rPr>
              <a:t>.</a:t>
            </a:r>
          </a:p>
          <a:p>
            <a:pPr marL="285750" indent="-285750" algn="just">
              <a:buFont typeface="Wingdings" pitchFamily="2" charset="2"/>
              <a:buChar char="v"/>
            </a:pPr>
            <a:r>
              <a:rPr lang="el-GR" dirty="0">
                <a:solidFill>
                  <a:srgbClr val="002060"/>
                </a:solidFill>
              </a:rPr>
              <a:t>Εξασφαλίζει την επιστημονική υποστήριξη και τεκμηρίωση όλων των προγραμμάτων, σχεδίων και δράσεων της πολιτικής </a:t>
            </a:r>
            <a:r>
              <a:rPr lang="el-GR" dirty="0" smtClean="0">
                <a:solidFill>
                  <a:srgbClr val="002060"/>
                </a:solidFill>
              </a:rPr>
              <a:t>προστασίας</a:t>
            </a:r>
          </a:p>
          <a:p>
            <a:pPr marL="285750" indent="-285750" algn="just">
              <a:buFont typeface="Wingdings" pitchFamily="2" charset="2"/>
              <a:buChar char="v"/>
            </a:pPr>
            <a:r>
              <a:rPr lang="el-GR" dirty="0">
                <a:solidFill>
                  <a:srgbClr val="002060"/>
                </a:solidFill>
              </a:rPr>
              <a:t>Παρακολουθεί την εφαρμογή του Ετήσιου Εθνικού Σχεδιασμού Πολιτικής </a:t>
            </a:r>
            <a:r>
              <a:rPr lang="el-GR" dirty="0" smtClean="0">
                <a:solidFill>
                  <a:srgbClr val="002060"/>
                </a:solidFill>
              </a:rPr>
              <a:t>Προστασίας</a:t>
            </a:r>
          </a:p>
          <a:p>
            <a:pPr marL="285750" indent="-285750" algn="just">
              <a:buFont typeface="Wingdings" pitchFamily="2" charset="2"/>
              <a:buChar char="v"/>
            </a:pPr>
            <a:r>
              <a:rPr lang="el-GR" dirty="0">
                <a:solidFill>
                  <a:srgbClr val="002060"/>
                </a:solidFill>
              </a:rPr>
              <a:t>Εισηγείται στον Υπουργό Εσωτερικών, Δημόσιας Διοίκησης και Αποκέντρωσης την κατανομή των </a:t>
            </a:r>
            <a:r>
              <a:rPr lang="el-GR" dirty="0" smtClean="0">
                <a:solidFill>
                  <a:srgbClr val="002060"/>
                </a:solidFill>
              </a:rPr>
              <a:t>πιστώσεων</a:t>
            </a:r>
          </a:p>
          <a:p>
            <a:pPr marL="285750" indent="-285750" algn="just">
              <a:buFont typeface="Wingdings" pitchFamily="2" charset="2"/>
              <a:buChar char="v"/>
            </a:pPr>
            <a:r>
              <a:rPr lang="el-GR" dirty="0">
                <a:solidFill>
                  <a:srgbClr val="002060"/>
                </a:solidFill>
              </a:rPr>
              <a:t>Έχει την ευθύνη της τήρησης ειδικού φακέλου, για κάθε γενική, περιφερειακή ή τοπική μεγάλης έντασης </a:t>
            </a:r>
            <a:r>
              <a:rPr lang="el-GR" dirty="0" smtClean="0">
                <a:solidFill>
                  <a:srgbClr val="002060"/>
                </a:solidFill>
              </a:rPr>
              <a:t>καταστροφή</a:t>
            </a:r>
            <a:endParaRPr lang="el-GR" dirty="0">
              <a:solidFill>
                <a:srgbClr val="002060"/>
              </a:solidFill>
            </a:endParaRPr>
          </a:p>
        </p:txBody>
      </p:sp>
      <p:pic>
        <p:nvPicPr>
          <p:cNvPr id="17412" name="Picture 4" descr="Ρουβίκωνας: Παρέμβαση στο κέντρο επιχειρήσεων της πολιτικής προστασίας στο  Χαλάνδρι (+ βίντεο) | Alerta.g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77" y="2704376"/>
            <a:ext cx="4087783" cy="259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12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C9FB8BC-F2BA-46BD-A620-94D74F830DE8}"/>
              </a:ext>
            </a:extLst>
          </p:cNvPr>
          <p:cNvGrpSpPr/>
          <p:nvPr/>
        </p:nvGrpSpPr>
        <p:grpSpPr>
          <a:xfrm>
            <a:off x="32590" y="2510118"/>
            <a:ext cx="4296342" cy="3535847"/>
            <a:chOff x="4098364" y="1571764"/>
            <a:chExt cx="7301609" cy="4397082"/>
          </a:xfrm>
        </p:grpSpPr>
        <p:grpSp>
          <p:nvGrpSpPr>
            <p:cNvPr id="4" name="Graphic 55">
              <a:extLst>
                <a:ext uri="{FF2B5EF4-FFF2-40B4-BE49-F238E27FC236}">
                  <a16:creationId xmlns="" xmlns:a16="http://schemas.microsoft.com/office/drawing/2014/main" id="{AA339EFD-E02E-4BBD-B8E9-AF4514BDC158}"/>
                </a:ext>
              </a:extLst>
            </p:cNvPr>
            <p:cNvGrpSpPr/>
            <p:nvPr/>
          </p:nvGrpSpPr>
          <p:grpSpPr>
            <a:xfrm>
              <a:off x="4910815" y="1571764"/>
              <a:ext cx="5616422" cy="3644404"/>
              <a:chOff x="5769768" y="3217068"/>
              <a:chExt cx="651510" cy="422754"/>
            </a:xfrm>
          </p:grpSpPr>
          <p:sp>
            <p:nvSpPr>
              <p:cNvPr id="29" name="Freeform: Shape 28">
                <a:extLst>
                  <a:ext uri="{FF2B5EF4-FFF2-40B4-BE49-F238E27FC236}">
                    <a16:creationId xmlns="" xmlns:a16="http://schemas.microsoft.com/office/drawing/2014/main" id="{28ECB40B-DA7E-4254-98B5-AD959C77D458}"/>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b="1"/>
              </a:p>
            </p:txBody>
          </p:sp>
          <p:sp>
            <p:nvSpPr>
              <p:cNvPr id="30" name="Freeform: Shape 29">
                <a:extLst>
                  <a:ext uri="{FF2B5EF4-FFF2-40B4-BE49-F238E27FC236}">
                    <a16:creationId xmlns="" xmlns:a16="http://schemas.microsoft.com/office/drawing/2014/main" id="{665C678F-2E4B-432D-B60E-5FA99F8B84EF}"/>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b="1"/>
              </a:p>
            </p:txBody>
          </p:sp>
        </p:grpSp>
        <p:sp>
          <p:nvSpPr>
            <p:cNvPr id="5" name="Freeform: Shape 4">
              <a:extLst>
                <a:ext uri="{FF2B5EF4-FFF2-40B4-BE49-F238E27FC236}">
                  <a16:creationId xmlns="" xmlns:a16="http://schemas.microsoft.com/office/drawing/2014/main" id="{9BE42D06-2141-4623-8F5D-ADEF6D69335A}"/>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b="1"/>
            </a:p>
          </p:txBody>
        </p:sp>
        <p:sp>
          <p:nvSpPr>
            <p:cNvPr id="6" name="Freeform: Shape 5">
              <a:extLst>
                <a:ext uri="{FF2B5EF4-FFF2-40B4-BE49-F238E27FC236}">
                  <a16:creationId xmlns="" xmlns:a16="http://schemas.microsoft.com/office/drawing/2014/main" id="{FFA02965-7769-4129-9F8A-75A4F1D51D1B}"/>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b="1"/>
            </a:p>
          </p:txBody>
        </p:sp>
        <p:sp>
          <p:nvSpPr>
            <p:cNvPr id="7" name="Freeform: Shape 6">
              <a:extLst>
                <a:ext uri="{FF2B5EF4-FFF2-40B4-BE49-F238E27FC236}">
                  <a16:creationId xmlns="" xmlns:a16="http://schemas.microsoft.com/office/drawing/2014/main" id="{86874870-19DD-467B-9DEB-12C10C3CFBEC}"/>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b="1"/>
            </a:p>
          </p:txBody>
        </p:sp>
        <p:sp>
          <p:nvSpPr>
            <p:cNvPr id="8" name="Freeform: Shape 7">
              <a:extLst>
                <a:ext uri="{FF2B5EF4-FFF2-40B4-BE49-F238E27FC236}">
                  <a16:creationId xmlns="" xmlns:a16="http://schemas.microsoft.com/office/drawing/2014/main" id="{46BDC898-DD5A-404B-B0A2-27C176D28A6B}"/>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b="1"/>
            </a:p>
          </p:txBody>
        </p:sp>
        <p:sp>
          <p:nvSpPr>
            <p:cNvPr id="9" name="Freeform: Shape 8">
              <a:extLst>
                <a:ext uri="{FF2B5EF4-FFF2-40B4-BE49-F238E27FC236}">
                  <a16:creationId xmlns="" xmlns:a16="http://schemas.microsoft.com/office/drawing/2014/main" id="{E9C23E3B-AA1D-4F25-8995-6A630A2375D5}"/>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b="1"/>
            </a:p>
          </p:txBody>
        </p:sp>
        <p:sp>
          <p:nvSpPr>
            <p:cNvPr id="10" name="Freeform: Shape 9">
              <a:extLst>
                <a:ext uri="{FF2B5EF4-FFF2-40B4-BE49-F238E27FC236}">
                  <a16:creationId xmlns="" xmlns:a16="http://schemas.microsoft.com/office/drawing/2014/main" id="{EA60B853-6E96-4ECA-8D33-A064D0767B08}"/>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b="1"/>
            </a:p>
          </p:txBody>
        </p:sp>
        <p:sp>
          <p:nvSpPr>
            <p:cNvPr id="11" name="Freeform: Shape 10">
              <a:extLst>
                <a:ext uri="{FF2B5EF4-FFF2-40B4-BE49-F238E27FC236}">
                  <a16:creationId xmlns="" xmlns:a16="http://schemas.microsoft.com/office/drawing/2014/main" id="{446B9320-37FF-4ECB-B5FA-8B184D49A28C}"/>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b="1"/>
            </a:p>
          </p:txBody>
        </p:sp>
        <p:sp>
          <p:nvSpPr>
            <p:cNvPr id="12" name="Freeform: Shape 11">
              <a:extLst>
                <a:ext uri="{FF2B5EF4-FFF2-40B4-BE49-F238E27FC236}">
                  <a16:creationId xmlns="" xmlns:a16="http://schemas.microsoft.com/office/drawing/2014/main" id="{51237979-272B-4B24-9B6A-A9B1B5DA751F}"/>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b="1"/>
            </a:p>
          </p:txBody>
        </p:sp>
        <p:sp>
          <p:nvSpPr>
            <p:cNvPr id="13" name="Freeform: Shape 12">
              <a:extLst>
                <a:ext uri="{FF2B5EF4-FFF2-40B4-BE49-F238E27FC236}">
                  <a16:creationId xmlns="" xmlns:a16="http://schemas.microsoft.com/office/drawing/2014/main" id="{834DE6E7-BE0F-4046-ACAB-C82D3219735D}"/>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b="1"/>
            </a:p>
          </p:txBody>
        </p:sp>
        <p:sp>
          <p:nvSpPr>
            <p:cNvPr id="14" name="Freeform: Shape 13">
              <a:extLst>
                <a:ext uri="{FF2B5EF4-FFF2-40B4-BE49-F238E27FC236}">
                  <a16:creationId xmlns="" xmlns:a16="http://schemas.microsoft.com/office/drawing/2014/main" id="{C5D6B483-ECCB-45D1-B405-07BE177B0B57}"/>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b="1"/>
            </a:p>
          </p:txBody>
        </p:sp>
        <p:sp>
          <p:nvSpPr>
            <p:cNvPr id="15" name="Freeform: Shape 14">
              <a:extLst>
                <a:ext uri="{FF2B5EF4-FFF2-40B4-BE49-F238E27FC236}">
                  <a16:creationId xmlns="" xmlns:a16="http://schemas.microsoft.com/office/drawing/2014/main" id="{3C6E423E-CE2A-458B-931D-5E19A0C9339D}"/>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b="1"/>
            </a:p>
          </p:txBody>
        </p:sp>
        <p:sp>
          <p:nvSpPr>
            <p:cNvPr id="16" name="Freeform: Shape 15">
              <a:extLst>
                <a:ext uri="{FF2B5EF4-FFF2-40B4-BE49-F238E27FC236}">
                  <a16:creationId xmlns="" xmlns:a16="http://schemas.microsoft.com/office/drawing/2014/main" id="{BCBC52B9-AC8E-4ADB-A1DB-6B311C3A9EF3}"/>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b="1"/>
            </a:p>
          </p:txBody>
        </p:sp>
        <p:sp>
          <p:nvSpPr>
            <p:cNvPr id="17" name="Freeform: Shape 16">
              <a:extLst>
                <a:ext uri="{FF2B5EF4-FFF2-40B4-BE49-F238E27FC236}">
                  <a16:creationId xmlns="" xmlns:a16="http://schemas.microsoft.com/office/drawing/2014/main" id="{6C46E444-0C1F-4505-9994-94C96067F45C}"/>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b="1" dirty="0"/>
            </a:p>
          </p:txBody>
        </p:sp>
        <p:grpSp>
          <p:nvGrpSpPr>
            <p:cNvPr id="18" name="Group 17">
              <a:extLst>
                <a:ext uri="{FF2B5EF4-FFF2-40B4-BE49-F238E27FC236}">
                  <a16:creationId xmlns="" xmlns:a16="http://schemas.microsoft.com/office/drawing/2014/main" id="{7C134881-8206-469D-9094-47B011519B97}"/>
                </a:ext>
              </a:extLst>
            </p:cNvPr>
            <p:cNvGrpSpPr/>
            <p:nvPr/>
          </p:nvGrpSpPr>
          <p:grpSpPr>
            <a:xfrm>
              <a:off x="5370712" y="5206368"/>
              <a:ext cx="4572000" cy="149296"/>
              <a:chOff x="5370712" y="5206368"/>
              <a:chExt cx="4572000" cy="149296"/>
            </a:xfrm>
          </p:grpSpPr>
          <p:sp>
            <p:nvSpPr>
              <p:cNvPr id="25" name="Rectangle 24">
                <a:extLst>
                  <a:ext uri="{FF2B5EF4-FFF2-40B4-BE49-F238E27FC236}">
                    <a16:creationId xmlns="" xmlns:a16="http://schemas.microsoft.com/office/drawing/2014/main" id="{A186A8FD-41AC-40B6-8701-D892F7469CFA}"/>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Rectangle 25">
                <a:extLst>
                  <a:ext uri="{FF2B5EF4-FFF2-40B4-BE49-F238E27FC236}">
                    <a16:creationId xmlns="" xmlns:a16="http://schemas.microsoft.com/office/drawing/2014/main" id="{C609C234-21C4-4D8B-B4BC-DB10F120776A}"/>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ectangle 26">
                <a:extLst>
                  <a:ext uri="{FF2B5EF4-FFF2-40B4-BE49-F238E27FC236}">
                    <a16:creationId xmlns="" xmlns:a16="http://schemas.microsoft.com/office/drawing/2014/main" id="{452AA423-C88B-4878-B30E-F222A148FACC}"/>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 xmlns:a16="http://schemas.microsoft.com/office/drawing/2014/main" id="{6FE03EE4-FC49-42FF-BD7E-98318AD43172}"/>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9" name="Group 18">
              <a:extLst>
                <a:ext uri="{FF2B5EF4-FFF2-40B4-BE49-F238E27FC236}">
                  <a16:creationId xmlns="" xmlns:a16="http://schemas.microsoft.com/office/drawing/2014/main" id="{24EDF576-6DC7-45A5-BB9B-2017DAC9B482}"/>
                </a:ext>
              </a:extLst>
            </p:cNvPr>
            <p:cNvGrpSpPr/>
            <p:nvPr/>
          </p:nvGrpSpPr>
          <p:grpSpPr>
            <a:xfrm>
              <a:off x="7661590" y="1698465"/>
              <a:ext cx="114873" cy="114873"/>
              <a:chOff x="7627525" y="1132589"/>
              <a:chExt cx="234846" cy="234846"/>
            </a:xfrm>
          </p:grpSpPr>
          <p:sp>
            <p:nvSpPr>
              <p:cNvPr id="22" name="Oval 21">
                <a:extLst>
                  <a:ext uri="{FF2B5EF4-FFF2-40B4-BE49-F238E27FC236}">
                    <a16:creationId xmlns="" xmlns:a16="http://schemas.microsoft.com/office/drawing/2014/main" id="{61DF3DF5-DC9A-422D-A1ED-9AC712A8B3D6}"/>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Oval 22">
                <a:extLst>
                  <a:ext uri="{FF2B5EF4-FFF2-40B4-BE49-F238E27FC236}">
                    <a16:creationId xmlns="" xmlns:a16="http://schemas.microsoft.com/office/drawing/2014/main" id="{187D7B73-9147-470A-9582-F809B0B53762}"/>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val 23">
                <a:extLst>
                  <a:ext uri="{FF2B5EF4-FFF2-40B4-BE49-F238E27FC236}">
                    <a16:creationId xmlns="" xmlns:a16="http://schemas.microsoft.com/office/drawing/2014/main" id="{61CD9167-22E6-478D-A9A3-17F09EFC9553}"/>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0" name="Rectangle: Rounded Corners 19">
              <a:extLst>
                <a:ext uri="{FF2B5EF4-FFF2-40B4-BE49-F238E27FC236}">
                  <a16:creationId xmlns="" xmlns:a16="http://schemas.microsoft.com/office/drawing/2014/main" id="{B0D155AD-EBA7-4938-9CE6-49C8155A8A46}"/>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Oval 20">
              <a:extLst>
                <a:ext uri="{FF2B5EF4-FFF2-40B4-BE49-F238E27FC236}">
                  <a16:creationId xmlns="" xmlns:a16="http://schemas.microsoft.com/office/drawing/2014/main" id="{E1018EDD-FBB5-4A65-9A37-1443C2FDAA27}"/>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7362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327795" y="278716"/>
            <a:ext cx="2313454" cy="646331"/>
          </a:xfrm>
          <a:prstGeom prst="rect">
            <a:avLst/>
          </a:prstGeom>
        </p:spPr>
        <p:txBody>
          <a:bodyPr wrap="none">
            <a:spAutoFit/>
          </a:bodyPr>
          <a:lstStyle/>
          <a:p>
            <a:pPr algn="ctr"/>
            <a:r>
              <a:rPr lang="el-GR" sz="3600" b="1" dirty="0">
                <a:solidFill>
                  <a:srgbClr val="002060"/>
                </a:solidFill>
              </a:rPr>
              <a:t>Ν.3013/02</a:t>
            </a:r>
            <a:endParaRPr lang="en-US" sz="3600" b="1" dirty="0">
              <a:solidFill>
                <a:srgbClr val="002060"/>
              </a:solidFill>
            </a:endParaRPr>
          </a:p>
        </p:txBody>
      </p:sp>
      <p:pic>
        <p:nvPicPr>
          <p:cNvPr id="17410" name="Picture 2" descr="C:\Users\John\Desktop\politiki-prostasia_252863_1614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749" y="2729707"/>
            <a:ext cx="2991158" cy="2571995"/>
          </a:xfrm>
          <a:prstGeom prst="rect">
            <a:avLst/>
          </a:prstGeom>
          <a:noFill/>
          <a:extLst>
            <a:ext uri="{909E8E84-426E-40DD-AFC4-6F175D3DCCD1}">
              <a14:hiddenFill xmlns:a14="http://schemas.microsoft.com/office/drawing/2010/main">
                <a:solidFill>
                  <a:srgbClr val="FFFFFF"/>
                </a:solidFill>
              </a14:hiddenFill>
            </a:ext>
          </a:extLst>
        </p:spPr>
      </p:pic>
      <p:sp>
        <p:nvSpPr>
          <p:cNvPr id="32" name="Ορθογώνιο 31"/>
          <p:cNvSpPr/>
          <p:nvPr/>
        </p:nvSpPr>
        <p:spPr>
          <a:xfrm>
            <a:off x="343210" y="1247887"/>
            <a:ext cx="3047548" cy="646331"/>
          </a:xfrm>
          <a:prstGeom prst="rect">
            <a:avLst/>
          </a:prstGeom>
        </p:spPr>
        <p:txBody>
          <a:bodyPr wrap="square">
            <a:spAutoFit/>
          </a:bodyPr>
          <a:lstStyle/>
          <a:p>
            <a:pPr algn="ctr"/>
            <a:r>
              <a:rPr lang="el-GR" dirty="0" smtClean="0">
                <a:solidFill>
                  <a:srgbClr val="002060"/>
                </a:solidFill>
              </a:rPr>
              <a:t>Για την επίτευξη των σκοπών της :</a:t>
            </a:r>
            <a:endParaRPr lang="el-GR" dirty="0">
              <a:solidFill>
                <a:srgbClr val="002060"/>
              </a:solidFill>
            </a:endParaRPr>
          </a:p>
        </p:txBody>
      </p:sp>
      <p:sp>
        <p:nvSpPr>
          <p:cNvPr id="34" name="TextBox 33"/>
          <p:cNvSpPr txBox="1"/>
          <p:nvPr/>
        </p:nvSpPr>
        <p:spPr>
          <a:xfrm>
            <a:off x="4386606" y="1180871"/>
            <a:ext cx="7708938" cy="5555367"/>
          </a:xfrm>
          <a:prstGeom prst="rect">
            <a:avLst/>
          </a:prstGeom>
          <a:solidFill>
            <a:schemeClr val="tx2">
              <a:lumMod val="40000"/>
              <a:lumOff val="60000"/>
            </a:schemeClr>
          </a:solidFill>
          <a:scene3d>
            <a:camera prst="orthographicFront"/>
            <a:lightRig rig="threePt" dir="t"/>
          </a:scene3d>
          <a:sp3d>
            <a:bevelT w="165100" prst="coolSlant"/>
          </a:sp3d>
        </p:spPr>
        <p:txBody>
          <a:bodyPr wrap="square" rtlCol="0">
            <a:spAutoFit/>
          </a:bodyPr>
          <a:lstStyle/>
          <a:p>
            <a:pPr marL="285750" indent="-285750" algn="just">
              <a:buFont typeface="Wingdings" pitchFamily="2" charset="2"/>
              <a:buChar char="v"/>
            </a:pPr>
            <a:r>
              <a:rPr lang="el-GR" sz="1700" dirty="0">
                <a:solidFill>
                  <a:srgbClr val="002060"/>
                </a:solidFill>
              </a:rPr>
              <a:t>Οργανώνει και λειτουργεί σε μόνιμη βάση και για όλη τη διάρκεια του εικοσιτετραώρου το Κέντρο Επιχειρήσεων Πολιτικής </a:t>
            </a:r>
            <a:r>
              <a:rPr lang="el-GR" sz="1700" dirty="0" smtClean="0">
                <a:solidFill>
                  <a:srgbClr val="002060"/>
                </a:solidFill>
              </a:rPr>
              <a:t>Προστασίας</a:t>
            </a:r>
          </a:p>
          <a:p>
            <a:pPr marL="285750" indent="-285750" algn="just">
              <a:buFont typeface="Wingdings" pitchFamily="2" charset="2"/>
              <a:buChar char="v"/>
            </a:pPr>
            <a:r>
              <a:rPr lang="el-GR" sz="1700" dirty="0">
                <a:solidFill>
                  <a:srgbClr val="002060"/>
                </a:solidFill>
              </a:rPr>
              <a:t>Οργανώνει και λειτουργεί μονάδα αξιολόγησης και αξιοποίησης της πρόγνωσης καιρικών φαινομένων και άλλων πρόδρομων φαινομένων φυσικών </a:t>
            </a:r>
            <a:r>
              <a:rPr lang="el-GR" sz="1700" dirty="0" smtClean="0">
                <a:solidFill>
                  <a:srgbClr val="002060"/>
                </a:solidFill>
              </a:rPr>
              <a:t>καταστροφών</a:t>
            </a:r>
          </a:p>
          <a:p>
            <a:pPr marL="285750" indent="-285750" algn="just">
              <a:buFont typeface="Wingdings" pitchFamily="2" charset="2"/>
              <a:buChar char="v"/>
            </a:pPr>
            <a:r>
              <a:rPr lang="el-GR" sz="1700" dirty="0">
                <a:solidFill>
                  <a:srgbClr val="002060"/>
                </a:solidFill>
              </a:rPr>
              <a:t>Καταρτίζει και συντονίζει, σε συνεργασία με τους αρμόδιους κρατικούς φορείς, το έργο της πληροφόρησης και ευαισθητοποίησης των πολιτών στον τομέα της πολιτικής </a:t>
            </a:r>
            <a:r>
              <a:rPr lang="el-GR" sz="1700" dirty="0" smtClean="0">
                <a:solidFill>
                  <a:srgbClr val="002060"/>
                </a:solidFill>
              </a:rPr>
              <a:t>προστασίας</a:t>
            </a:r>
          </a:p>
          <a:p>
            <a:pPr marL="285750" indent="-285750" algn="just">
              <a:buFont typeface="Wingdings" pitchFamily="2" charset="2"/>
              <a:buChar char="v"/>
            </a:pPr>
            <a:r>
              <a:rPr lang="el-GR" sz="1700" dirty="0">
                <a:solidFill>
                  <a:srgbClr val="002060"/>
                </a:solidFill>
              </a:rPr>
              <a:t>Εντάσσει και αξιοποιεί τις εθελοντικές οργανώσεις πολιτικής προστασίας </a:t>
            </a:r>
            <a:endParaRPr lang="el-GR" sz="1700" dirty="0" smtClean="0">
              <a:solidFill>
                <a:srgbClr val="002060"/>
              </a:solidFill>
            </a:endParaRPr>
          </a:p>
          <a:p>
            <a:pPr marL="285750" indent="-285750" algn="just">
              <a:buFont typeface="Wingdings" pitchFamily="2" charset="2"/>
              <a:buChar char="v"/>
            </a:pPr>
            <a:r>
              <a:rPr lang="el-GR" sz="1700" dirty="0">
                <a:solidFill>
                  <a:srgbClr val="002060"/>
                </a:solidFill>
              </a:rPr>
              <a:t>Συνεργάζεται με τα αρμόδια Υπουργεία και τους οικείους φορείς για τη σύνταξη κανονισμών και για την κατάρτιση </a:t>
            </a:r>
            <a:r>
              <a:rPr lang="el-GR" sz="1700" dirty="0" smtClean="0">
                <a:solidFill>
                  <a:srgbClr val="002060"/>
                </a:solidFill>
              </a:rPr>
              <a:t>προδιαγραφών προς αντιμετώπιση καταστροφών</a:t>
            </a:r>
          </a:p>
          <a:p>
            <a:pPr marL="285750" indent="-285750" algn="just">
              <a:buFont typeface="Wingdings" pitchFamily="2" charset="2"/>
              <a:buChar char="v"/>
            </a:pPr>
            <a:r>
              <a:rPr lang="el-GR" sz="1700" dirty="0">
                <a:solidFill>
                  <a:srgbClr val="002060"/>
                </a:solidFill>
              </a:rPr>
              <a:t>Καταρτίζει, σε συνεργασία με τους συναρμόδιους κρατικούς φορείς, το ετήσιο πρόγραμμα προμηθειών όλων των μηχανικών μέσων και άλλων </a:t>
            </a:r>
            <a:r>
              <a:rPr lang="el-GR" sz="1700" dirty="0" smtClean="0">
                <a:solidFill>
                  <a:srgbClr val="002060"/>
                </a:solidFill>
              </a:rPr>
              <a:t>υλικών</a:t>
            </a:r>
          </a:p>
          <a:p>
            <a:pPr marL="285750" indent="-285750" algn="just">
              <a:buFont typeface="Wingdings" pitchFamily="2" charset="2"/>
              <a:buChar char="v"/>
            </a:pPr>
            <a:r>
              <a:rPr lang="el-GR" sz="1700" dirty="0">
                <a:solidFill>
                  <a:srgbClr val="002060"/>
                </a:solidFill>
              </a:rPr>
              <a:t>Συντονίζει, χρηματοδοτεί και αναθέτει σε επιστημονικούς και εκπαιδευτικούς φορείς κατάρτισης, την εκπόνηση και εκτέλεση προγραμμάτων </a:t>
            </a:r>
            <a:r>
              <a:rPr lang="el-GR" sz="1700" dirty="0" smtClean="0">
                <a:solidFill>
                  <a:srgbClr val="002060"/>
                </a:solidFill>
              </a:rPr>
              <a:t>εκπαίδευσης</a:t>
            </a:r>
          </a:p>
          <a:p>
            <a:pPr marL="285750" indent="-285750" algn="just">
              <a:buFont typeface="Wingdings" pitchFamily="2" charset="2"/>
              <a:buChar char="v"/>
            </a:pPr>
            <a:r>
              <a:rPr lang="el-GR" sz="1600" dirty="0">
                <a:solidFill>
                  <a:srgbClr val="002060"/>
                </a:solidFill>
              </a:rPr>
              <a:t>Σ</a:t>
            </a:r>
            <a:r>
              <a:rPr lang="el-GR" sz="1600" dirty="0" smtClean="0">
                <a:solidFill>
                  <a:srgbClr val="002060"/>
                </a:solidFill>
              </a:rPr>
              <a:t>υγκεντρώνει </a:t>
            </a:r>
            <a:r>
              <a:rPr lang="el-GR" sz="1600" dirty="0">
                <a:solidFill>
                  <a:srgbClr val="002060"/>
                </a:solidFill>
              </a:rPr>
              <a:t>επιστημονικές ή άλλες πληροφορίες και διατηρεί κέντρο τεκμηρίωσης σε ζητήματα πολιτικής </a:t>
            </a:r>
            <a:r>
              <a:rPr lang="el-GR" sz="1600" dirty="0" smtClean="0">
                <a:solidFill>
                  <a:srgbClr val="002060"/>
                </a:solidFill>
              </a:rPr>
              <a:t>προστασίας</a:t>
            </a:r>
          </a:p>
          <a:p>
            <a:pPr marL="285750" indent="-285750" algn="just">
              <a:buFont typeface="Wingdings" pitchFamily="2" charset="2"/>
              <a:buChar char="v"/>
            </a:pPr>
            <a:r>
              <a:rPr lang="el-GR" sz="1600" dirty="0">
                <a:solidFill>
                  <a:srgbClr val="002060"/>
                </a:solidFill>
              </a:rPr>
              <a:t>Προωθεί τις σχέσεις της χώρας στον τομέα της πολιτικής </a:t>
            </a:r>
            <a:r>
              <a:rPr lang="el-GR" sz="1600" dirty="0" smtClean="0">
                <a:solidFill>
                  <a:srgbClr val="002060"/>
                </a:solidFill>
              </a:rPr>
              <a:t>προστασίας</a:t>
            </a:r>
            <a:endParaRPr lang="el-GR" sz="1700" dirty="0">
              <a:solidFill>
                <a:srgbClr val="002060"/>
              </a:solidFill>
            </a:endParaRPr>
          </a:p>
        </p:txBody>
      </p:sp>
    </p:spTree>
    <p:extLst>
      <p:ext uri="{BB962C8B-B14F-4D97-AF65-F5344CB8AC3E}">
        <p14:creationId xmlns:p14="http://schemas.microsoft.com/office/powerpoint/2010/main" val="3026051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xmlns="" id="{64F114B5-BF08-46FB-880A-2EB8C212F8E7}"/>
              </a:ext>
            </a:extLst>
          </p:cNvPr>
          <p:cNvSpPr/>
          <p:nvPr/>
        </p:nvSpPr>
        <p:spPr>
          <a:xfrm>
            <a:off x="-75642" y="0"/>
            <a:ext cx="4868173" cy="6858000"/>
          </a:xfrm>
          <a:custGeom>
            <a:avLst/>
            <a:gdLst>
              <a:gd name="connsiteX0" fmla="*/ 0 w 4868173"/>
              <a:gd name="connsiteY0" fmla="*/ 0 h 6858000"/>
              <a:gd name="connsiteX1" fmla="*/ 4868173 w 4868173"/>
              <a:gd name="connsiteY1" fmla="*/ 0 h 6858000"/>
              <a:gd name="connsiteX2" fmla="*/ 2126832 w 4868173"/>
              <a:gd name="connsiteY2" fmla="*/ 6858000 h 6858000"/>
              <a:gd name="connsiteX3" fmla="*/ 0 w 48681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8173" h="6858000">
                <a:moveTo>
                  <a:pt x="0" y="0"/>
                </a:moveTo>
                <a:lnTo>
                  <a:pt x="4868173" y="0"/>
                </a:lnTo>
                <a:lnTo>
                  <a:pt x="2126832" y="6858000"/>
                </a:lnTo>
                <a:lnTo>
                  <a:pt x="0" y="6858000"/>
                </a:lnTo>
                <a:close/>
              </a:path>
            </a:pathLst>
          </a:cu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xmlns="" id="{3AEFA7AC-34B4-45A5-BE3F-7C686A56B498}"/>
              </a:ext>
            </a:extLst>
          </p:cNvPr>
          <p:cNvCxnSpPr>
            <a:cxnSpLocks/>
          </p:cNvCxnSpPr>
          <p:nvPr/>
        </p:nvCxnSpPr>
        <p:spPr>
          <a:xfrm flipH="1">
            <a:off x="10945789" y="4140745"/>
            <a:ext cx="1001829" cy="2528035"/>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xmlns="" id="{08DAAE6F-835C-44D8-A927-AA56CC07EDA3}"/>
              </a:ext>
            </a:extLst>
          </p:cNvPr>
          <p:cNvCxnSpPr>
            <a:cxnSpLocks/>
          </p:cNvCxnSpPr>
          <p:nvPr/>
        </p:nvCxnSpPr>
        <p:spPr>
          <a:xfrm flipH="1">
            <a:off x="1797103" y="4140745"/>
            <a:ext cx="1001829" cy="252803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xmlns="" id="{9F276600-9B9D-4CAF-B10B-041D668C0848}"/>
              </a:ext>
            </a:extLst>
          </p:cNvPr>
          <p:cNvCxnSpPr>
            <a:cxnSpLocks/>
          </p:cNvCxnSpPr>
          <p:nvPr/>
        </p:nvCxnSpPr>
        <p:spPr>
          <a:xfrm flipH="1">
            <a:off x="1393342" y="4920916"/>
            <a:ext cx="679417" cy="1714456"/>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xmlns="" id="{651915D1-9D71-4DBF-A0E7-F7F093CBD117}"/>
              </a:ext>
            </a:extLst>
          </p:cNvPr>
          <p:cNvCxnSpPr>
            <a:cxnSpLocks/>
          </p:cNvCxnSpPr>
          <p:nvPr/>
        </p:nvCxnSpPr>
        <p:spPr>
          <a:xfrm flipH="1">
            <a:off x="972424" y="5607124"/>
            <a:ext cx="402446" cy="1015544"/>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xmlns="" id="{B394B36D-783E-4560-94FB-5F422257D671}"/>
              </a:ext>
            </a:extLst>
          </p:cNvPr>
          <p:cNvCxnSpPr>
            <a:cxnSpLocks/>
          </p:cNvCxnSpPr>
          <p:nvPr/>
        </p:nvCxnSpPr>
        <p:spPr>
          <a:xfrm flipH="1">
            <a:off x="10604895" y="5230026"/>
            <a:ext cx="575020" cy="1451018"/>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Ορθογώνιο 42"/>
          <p:cNvSpPr/>
          <p:nvPr/>
        </p:nvSpPr>
        <p:spPr>
          <a:xfrm>
            <a:off x="972424" y="286001"/>
            <a:ext cx="2313454" cy="646331"/>
          </a:xfrm>
          <a:prstGeom prst="rect">
            <a:avLst/>
          </a:prstGeom>
        </p:spPr>
        <p:txBody>
          <a:bodyPr wrap="none">
            <a:spAutoFit/>
          </a:bodyPr>
          <a:lstStyle/>
          <a:p>
            <a:pPr algn="ctr"/>
            <a:r>
              <a:rPr lang="el-GR" sz="3600" b="1" dirty="0">
                <a:solidFill>
                  <a:srgbClr val="002060"/>
                </a:solidFill>
              </a:rPr>
              <a:t>Ν.3013/02</a:t>
            </a:r>
            <a:endParaRPr lang="en-US" sz="3600" b="1" dirty="0">
              <a:solidFill>
                <a:srgbClr val="002060"/>
              </a:solidFill>
            </a:endParaRPr>
          </a:p>
        </p:txBody>
      </p:sp>
      <p:sp>
        <p:nvSpPr>
          <p:cNvPr id="3" name="TextBox 2"/>
          <p:cNvSpPr txBox="1"/>
          <p:nvPr/>
        </p:nvSpPr>
        <p:spPr>
          <a:xfrm>
            <a:off x="130220" y="1388962"/>
            <a:ext cx="3573679" cy="923330"/>
          </a:xfrm>
          <a:prstGeom prst="rect">
            <a:avLst/>
          </a:prstGeom>
          <a:noFill/>
        </p:spPr>
        <p:txBody>
          <a:bodyPr wrap="square" rtlCol="0">
            <a:spAutoFit/>
          </a:bodyPr>
          <a:lstStyle/>
          <a:p>
            <a:pPr algn="ctr"/>
            <a:r>
              <a:rPr lang="el-GR" b="1" dirty="0">
                <a:solidFill>
                  <a:srgbClr val="0070C0"/>
                </a:solidFill>
              </a:rPr>
              <a:t>Αρμοδιότητες Γενικού Γραμματέα Πολιτικής Προστασία</a:t>
            </a:r>
            <a:r>
              <a:rPr lang="el-GR" dirty="0">
                <a:solidFill>
                  <a:srgbClr val="0070C0"/>
                </a:solidFill>
              </a:rPr>
              <a:t>ς</a:t>
            </a:r>
          </a:p>
        </p:txBody>
      </p:sp>
      <p:sp>
        <p:nvSpPr>
          <p:cNvPr id="4" name="TextBox 3"/>
          <p:cNvSpPr txBox="1"/>
          <p:nvPr/>
        </p:nvSpPr>
        <p:spPr>
          <a:xfrm>
            <a:off x="4409955" y="717990"/>
            <a:ext cx="7537664" cy="6186309"/>
          </a:xfrm>
          <a:prstGeom prst="rect">
            <a:avLst/>
          </a:prstGeom>
          <a:noFill/>
        </p:spPr>
        <p:txBody>
          <a:bodyPr wrap="square" rtlCol="0">
            <a:spAutoFit/>
          </a:bodyPr>
          <a:lstStyle/>
          <a:p>
            <a:pPr marL="285750" indent="-285750" algn="just">
              <a:buFont typeface="Wingdings" pitchFamily="2" charset="2"/>
              <a:buChar char="Ø"/>
            </a:pPr>
            <a:r>
              <a:rPr lang="el-GR" dirty="0">
                <a:solidFill>
                  <a:schemeClr val="bg1"/>
                </a:solidFill>
              </a:rPr>
              <a:t>Συντονίζει και κατευθύνει το έργο της πολιτικής προστασίας για την πρόληψη, ετοιμότητα, αντιμετώπιση, και αποκατάσταση, κάθε μορφής, </a:t>
            </a:r>
            <a:r>
              <a:rPr lang="el-GR" dirty="0" smtClean="0">
                <a:solidFill>
                  <a:schemeClr val="bg1"/>
                </a:solidFill>
              </a:rPr>
              <a:t>καταστροφών</a:t>
            </a:r>
          </a:p>
          <a:p>
            <a:pPr algn="just"/>
            <a:endParaRPr lang="el-GR" dirty="0" smtClean="0">
              <a:solidFill>
                <a:schemeClr val="bg1"/>
              </a:solidFill>
            </a:endParaRPr>
          </a:p>
          <a:p>
            <a:pPr marL="285750" indent="-285750" algn="just">
              <a:buFont typeface="Wingdings" pitchFamily="2" charset="2"/>
              <a:buChar char="Ø"/>
            </a:pPr>
            <a:r>
              <a:rPr lang="el-GR" dirty="0">
                <a:solidFill>
                  <a:schemeClr val="bg1"/>
                </a:solidFill>
              </a:rPr>
              <a:t>Εισηγείται στον Υπουργό Εσωτερικών, Δημόσιας Διοίκησης και Αποκέντρωσης το χαρακτηρισμό καταστροφής, ως γενικής και την έκδοση της αντίστοιχης απόφασης, για την κήρυξη κατάστασης έκτακτης ανάγκης</a:t>
            </a:r>
            <a:r>
              <a:rPr lang="el-GR" dirty="0" smtClean="0">
                <a:solidFill>
                  <a:schemeClr val="bg1"/>
                </a:solidFill>
              </a:rPr>
              <a:t>.</a:t>
            </a:r>
          </a:p>
          <a:p>
            <a:pPr algn="just"/>
            <a:endParaRPr lang="el-GR" dirty="0" smtClean="0"/>
          </a:p>
          <a:p>
            <a:pPr marL="285750" indent="-285750" algn="just">
              <a:buFont typeface="Wingdings" pitchFamily="2" charset="2"/>
              <a:buChar char="Ø"/>
            </a:pPr>
            <a:r>
              <a:rPr lang="el-GR" dirty="0">
                <a:solidFill>
                  <a:schemeClr val="bg1"/>
                </a:solidFill>
              </a:rPr>
              <a:t>Με απόφασή του προβαίνει στο χαρακτηρισμό των </a:t>
            </a:r>
            <a:r>
              <a:rPr lang="el-GR" dirty="0" smtClean="0">
                <a:solidFill>
                  <a:schemeClr val="bg1"/>
                </a:solidFill>
              </a:rPr>
              <a:t>καταστροφών</a:t>
            </a:r>
          </a:p>
          <a:p>
            <a:pPr algn="just"/>
            <a:endParaRPr lang="el-GR" dirty="0" smtClean="0">
              <a:solidFill>
                <a:schemeClr val="bg1"/>
              </a:solidFill>
            </a:endParaRPr>
          </a:p>
          <a:p>
            <a:pPr marL="285750" indent="-285750" algn="just">
              <a:buFont typeface="Wingdings" pitchFamily="2" charset="2"/>
              <a:buChar char="Ø"/>
            </a:pPr>
            <a:r>
              <a:rPr lang="el-GR" dirty="0">
                <a:solidFill>
                  <a:schemeClr val="bg1"/>
                </a:solidFill>
              </a:rPr>
              <a:t>Εκδίδει τις αποφάσεις για την κήρυξη κατάστασης ετοιμότητας πολιτικής προστασίας και κατάστασης ανάγκης πολιτικής προστασίας, στις περιπτώσεις περιφερειακών και τοπικών καταστροφών μεγάλης και μικρής </a:t>
            </a:r>
            <a:r>
              <a:rPr lang="el-GR" dirty="0" smtClean="0">
                <a:solidFill>
                  <a:schemeClr val="bg1"/>
                </a:solidFill>
              </a:rPr>
              <a:t>έντασης</a:t>
            </a:r>
          </a:p>
          <a:p>
            <a:pPr marL="285750" indent="-285750" algn="just">
              <a:buFont typeface="Wingdings" pitchFamily="2" charset="2"/>
              <a:buChar char="Ø"/>
            </a:pPr>
            <a:endParaRPr lang="el-GR" dirty="0">
              <a:solidFill>
                <a:schemeClr val="bg1"/>
              </a:solidFill>
            </a:endParaRPr>
          </a:p>
          <a:p>
            <a:pPr marL="285750" indent="-285750" algn="just">
              <a:buFont typeface="Wingdings" pitchFamily="2" charset="2"/>
              <a:buChar char="Ø"/>
            </a:pPr>
            <a:r>
              <a:rPr lang="el-GR" dirty="0">
                <a:solidFill>
                  <a:schemeClr val="bg1"/>
                </a:solidFill>
              </a:rPr>
              <a:t>Εισηγείται στον Υπουργό </a:t>
            </a:r>
            <a:r>
              <a:rPr lang="el-GR" dirty="0" smtClean="0">
                <a:solidFill>
                  <a:schemeClr val="bg1"/>
                </a:solidFill>
              </a:rPr>
              <a:t>Εσωτερικών τη </a:t>
            </a:r>
            <a:r>
              <a:rPr lang="el-GR" dirty="0">
                <a:solidFill>
                  <a:schemeClr val="bg1"/>
                </a:solidFill>
              </a:rPr>
              <a:t>διάθεση και κατανομή των </a:t>
            </a:r>
            <a:r>
              <a:rPr lang="el-GR" dirty="0" smtClean="0">
                <a:solidFill>
                  <a:schemeClr val="bg1"/>
                </a:solidFill>
              </a:rPr>
              <a:t>πιστώσεων</a:t>
            </a:r>
          </a:p>
          <a:p>
            <a:pPr marL="285750" indent="-285750" algn="just">
              <a:buFont typeface="Wingdings" pitchFamily="2" charset="2"/>
              <a:buChar char="Ø"/>
            </a:pPr>
            <a:endParaRPr lang="el-GR" dirty="0">
              <a:solidFill>
                <a:schemeClr val="bg1"/>
              </a:solidFill>
            </a:endParaRPr>
          </a:p>
          <a:p>
            <a:pPr marL="285750" indent="-285750" algn="just">
              <a:buFont typeface="Wingdings" pitchFamily="2" charset="2"/>
              <a:buChar char="Ø"/>
            </a:pPr>
            <a:r>
              <a:rPr lang="el-GR" dirty="0">
                <a:solidFill>
                  <a:schemeClr val="bg1"/>
                </a:solidFill>
              </a:rPr>
              <a:t>Σ</a:t>
            </a:r>
            <a:r>
              <a:rPr lang="el-GR" dirty="0" smtClean="0">
                <a:solidFill>
                  <a:schemeClr val="bg1"/>
                </a:solidFill>
              </a:rPr>
              <a:t>υντονίζει </a:t>
            </a:r>
            <a:r>
              <a:rPr lang="el-GR" dirty="0">
                <a:solidFill>
                  <a:schemeClr val="bg1"/>
                </a:solidFill>
              </a:rPr>
              <a:t>τη διάθεση του αναγκαίου ανθρώπινου δυναμικού, των τεχνικών μέσων, καθώς και της βοήθειας που παρέχεται, από άλλες </a:t>
            </a:r>
            <a:r>
              <a:rPr lang="el-GR" dirty="0" smtClean="0">
                <a:solidFill>
                  <a:schemeClr val="bg1"/>
                </a:solidFill>
              </a:rPr>
              <a:t>χώρες</a:t>
            </a:r>
            <a:endParaRPr lang="el-GR" dirty="0">
              <a:solidFill>
                <a:schemeClr val="bg1"/>
              </a:solidFill>
            </a:endParaRPr>
          </a:p>
        </p:txBody>
      </p:sp>
    </p:spTree>
    <p:extLst>
      <p:ext uri="{BB962C8B-B14F-4D97-AF65-F5344CB8AC3E}">
        <p14:creationId xmlns:p14="http://schemas.microsoft.com/office/powerpoint/2010/main" val="319886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2483935" y="280402"/>
            <a:ext cx="2588787" cy="523220"/>
          </a:xfrm>
          <a:prstGeom prst="rect">
            <a:avLst/>
          </a:prstGeom>
        </p:spPr>
        <p:txBody>
          <a:bodyPr wrap="none">
            <a:spAutoFit/>
          </a:bodyPr>
          <a:lstStyle/>
          <a:p>
            <a:pPr algn="ctr"/>
            <a:r>
              <a:rPr lang="el-GR" sz="2800" b="1" dirty="0" smtClean="0">
                <a:solidFill>
                  <a:srgbClr val="002060"/>
                </a:solidFill>
              </a:rPr>
              <a:t>ΞΕΝΟΚΡΑΤΗΣ</a:t>
            </a:r>
            <a:endParaRPr lang="el-GR" sz="2800" b="1" dirty="0">
              <a:solidFill>
                <a:srgbClr val="002060"/>
              </a:solidFill>
            </a:endParaRPr>
          </a:p>
        </p:txBody>
      </p:sp>
      <p:sp>
        <p:nvSpPr>
          <p:cNvPr id="2" name="Ορθογώνιο 1"/>
          <p:cNvSpPr/>
          <p:nvPr/>
        </p:nvSpPr>
        <p:spPr>
          <a:xfrm>
            <a:off x="179832" y="1125032"/>
            <a:ext cx="11678339" cy="5324535"/>
          </a:xfrm>
          <a:prstGeom prst="rect">
            <a:avLst/>
          </a:prstGeom>
        </p:spPr>
        <p:txBody>
          <a:bodyPr wrap="square">
            <a:spAutoFit/>
          </a:bodyPr>
          <a:lstStyle/>
          <a:p>
            <a:pPr algn="just"/>
            <a:r>
              <a:rPr lang="el-GR" sz="2000" dirty="0">
                <a:solidFill>
                  <a:srgbClr val="002060"/>
                </a:solidFill>
              </a:rPr>
              <a:t>O σκοπός του Γενικού Σχεδίου με τη συνθηματική λέξη «Ξενοκράτης» είναι η διαμόρφωση ενός συστήματος αποτελεσματικής αντιμετώπισης καταστροφικών φαινομένων για την προστασία της ζωής, της υγείας και της περιουσίας των πολιτών, καθώς και η προστασία του φυσικού περιβάλλοντος. Ο «Ξενοκράτης» συντάχθηκε από τη ΓΓΠΠ με την Υ.Α. 1299/2003 (ΦΕΚ 423 Β΄/10-4-2003) και αναθεωρήθηκε με συμπληρωματική Υ.Α. 3384/2006 (ΦΕΚ 776/28-6-06) με την οποία εγκρίθηκε το Ειδικό Σχέδιο «Διαχείριση Ανθρώπινων Απωλειών».</a:t>
            </a:r>
          </a:p>
          <a:p>
            <a:pPr algn="just"/>
            <a:endParaRPr lang="el-GR" sz="2000" dirty="0">
              <a:solidFill>
                <a:srgbClr val="002060"/>
              </a:solidFill>
            </a:endParaRPr>
          </a:p>
          <a:p>
            <a:pPr algn="just"/>
            <a:r>
              <a:rPr lang="el-GR" sz="2000" dirty="0">
                <a:solidFill>
                  <a:srgbClr val="002060"/>
                </a:solidFill>
              </a:rPr>
              <a:t> </a:t>
            </a:r>
            <a:r>
              <a:rPr lang="el-GR" sz="2000" dirty="0" smtClean="0">
                <a:solidFill>
                  <a:srgbClr val="002060"/>
                </a:solidFill>
              </a:rPr>
              <a:t>Στο </a:t>
            </a:r>
            <a:r>
              <a:rPr lang="el-GR" sz="2000" dirty="0">
                <a:solidFill>
                  <a:srgbClr val="002060"/>
                </a:solidFill>
              </a:rPr>
              <a:t>σχέδιο «Ξενοκράτης»:</a:t>
            </a:r>
          </a:p>
          <a:p>
            <a:pPr algn="just"/>
            <a:endParaRPr lang="el-GR" sz="2000" dirty="0">
              <a:solidFill>
                <a:srgbClr val="002060"/>
              </a:solidFill>
            </a:endParaRPr>
          </a:p>
          <a:p>
            <a:pPr algn="just"/>
            <a:r>
              <a:rPr lang="el-GR" sz="2000" dirty="0">
                <a:solidFill>
                  <a:srgbClr val="002060"/>
                </a:solidFill>
              </a:rPr>
              <a:t>• Καθορίζονται τα είδη των καταστροφών και οι αντίστοιχοι όροι πολιτικής προστασίας.</a:t>
            </a:r>
          </a:p>
          <a:p>
            <a:pPr algn="just"/>
            <a:endParaRPr lang="el-GR" sz="2000" dirty="0">
              <a:solidFill>
                <a:srgbClr val="002060"/>
              </a:solidFill>
            </a:endParaRPr>
          </a:p>
          <a:p>
            <a:pPr algn="just"/>
            <a:r>
              <a:rPr lang="el-GR" sz="2000" dirty="0">
                <a:solidFill>
                  <a:srgbClr val="002060"/>
                </a:solidFill>
              </a:rPr>
              <a:t>• Καθορίζονται ρόλοι και δίνονται κατευθύνσεις σχεδίασης σε Υπουργεία, Περιφέρειες, Ν.Α., Δήμους, Κοινότητες.</a:t>
            </a:r>
          </a:p>
          <a:p>
            <a:pPr algn="just"/>
            <a:endParaRPr lang="el-GR" sz="2000" dirty="0">
              <a:solidFill>
                <a:srgbClr val="002060"/>
              </a:solidFill>
            </a:endParaRPr>
          </a:p>
          <a:p>
            <a:pPr algn="just"/>
            <a:r>
              <a:rPr lang="el-GR" sz="2000" dirty="0">
                <a:solidFill>
                  <a:srgbClr val="002060"/>
                </a:solidFill>
              </a:rPr>
              <a:t>• Αποσαφηνίζεται ότι όλα τα σχέδια εγκρίνονται από τη ΓΓΠΠ.</a:t>
            </a:r>
          </a:p>
          <a:p>
            <a:pPr algn="just"/>
            <a:endParaRPr lang="el-GR" sz="2000" dirty="0">
              <a:solidFill>
                <a:srgbClr val="002060"/>
              </a:solidFill>
            </a:endParaRPr>
          </a:p>
          <a:p>
            <a:pPr algn="just"/>
            <a:r>
              <a:rPr lang="el-GR" sz="2000" dirty="0">
                <a:solidFill>
                  <a:srgbClr val="002060"/>
                </a:solidFill>
              </a:rPr>
              <a:t> </a:t>
            </a:r>
          </a:p>
        </p:txBody>
      </p:sp>
    </p:spTree>
    <p:extLst>
      <p:ext uri="{BB962C8B-B14F-4D97-AF65-F5344CB8AC3E}">
        <p14:creationId xmlns:p14="http://schemas.microsoft.com/office/powerpoint/2010/main" val="3591860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2483935" y="280402"/>
            <a:ext cx="2588787" cy="523220"/>
          </a:xfrm>
          <a:prstGeom prst="rect">
            <a:avLst/>
          </a:prstGeom>
        </p:spPr>
        <p:txBody>
          <a:bodyPr wrap="none">
            <a:spAutoFit/>
          </a:bodyPr>
          <a:lstStyle/>
          <a:p>
            <a:pPr algn="ctr"/>
            <a:r>
              <a:rPr lang="el-GR" sz="2800" b="1" dirty="0" smtClean="0">
                <a:solidFill>
                  <a:srgbClr val="002060"/>
                </a:solidFill>
              </a:rPr>
              <a:t>ΞΕΝΟΚΡΑΤΗΣ</a:t>
            </a:r>
            <a:endParaRPr lang="el-GR" sz="2800" b="1" dirty="0">
              <a:solidFill>
                <a:srgbClr val="002060"/>
              </a:solidFill>
            </a:endParaRPr>
          </a:p>
        </p:txBody>
      </p:sp>
      <p:sp>
        <p:nvSpPr>
          <p:cNvPr id="4" name="Ορθογώνιο 3"/>
          <p:cNvSpPr/>
          <p:nvPr/>
        </p:nvSpPr>
        <p:spPr>
          <a:xfrm>
            <a:off x="179832" y="1216307"/>
            <a:ext cx="11591254" cy="5324535"/>
          </a:xfrm>
          <a:prstGeom prst="rect">
            <a:avLst/>
          </a:prstGeom>
        </p:spPr>
        <p:txBody>
          <a:bodyPr wrap="square">
            <a:spAutoFit/>
          </a:bodyPr>
          <a:lstStyle/>
          <a:p>
            <a:pPr algn="just"/>
            <a:r>
              <a:rPr lang="el-GR" sz="2000" dirty="0">
                <a:solidFill>
                  <a:srgbClr val="002060"/>
                </a:solidFill>
              </a:rPr>
              <a:t>Προσδιορίζονται:</a:t>
            </a:r>
          </a:p>
          <a:p>
            <a:pPr algn="just"/>
            <a:endParaRPr lang="el-GR" sz="2000" dirty="0">
              <a:solidFill>
                <a:srgbClr val="002060"/>
              </a:solidFill>
            </a:endParaRPr>
          </a:p>
          <a:p>
            <a:pPr algn="just"/>
            <a:r>
              <a:rPr lang="el-GR" sz="2000" dirty="0">
                <a:solidFill>
                  <a:srgbClr val="002060"/>
                </a:solidFill>
              </a:rPr>
              <a:t>• Εμπλεκόμενες υπηρεσίες &amp; φορείς.</a:t>
            </a:r>
          </a:p>
          <a:p>
            <a:pPr algn="just"/>
            <a:endParaRPr lang="el-GR" sz="2000" dirty="0">
              <a:solidFill>
                <a:srgbClr val="002060"/>
              </a:solidFill>
            </a:endParaRPr>
          </a:p>
          <a:p>
            <a:pPr algn="just"/>
            <a:r>
              <a:rPr lang="el-GR" sz="2000" dirty="0">
                <a:solidFill>
                  <a:srgbClr val="002060"/>
                </a:solidFill>
              </a:rPr>
              <a:t>• Όργανα που διευθύνουν και συντονίζουν τις επιχειρησιακές δυνάμεις σε όλα τα επίπεδα.</a:t>
            </a:r>
          </a:p>
          <a:p>
            <a:pPr algn="just"/>
            <a:endParaRPr lang="el-GR" sz="2000" dirty="0">
              <a:solidFill>
                <a:srgbClr val="002060"/>
              </a:solidFill>
            </a:endParaRPr>
          </a:p>
          <a:p>
            <a:pPr algn="just"/>
            <a:r>
              <a:rPr lang="el-GR" sz="2000" dirty="0">
                <a:solidFill>
                  <a:srgbClr val="002060"/>
                </a:solidFill>
              </a:rPr>
              <a:t> Παρέχονται ουσιώδη στοιχεία για την:</a:t>
            </a:r>
          </a:p>
          <a:p>
            <a:pPr algn="just"/>
            <a:endParaRPr lang="el-GR" sz="2000" dirty="0">
              <a:solidFill>
                <a:srgbClr val="002060"/>
              </a:solidFill>
            </a:endParaRPr>
          </a:p>
          <a:p>
            <a:pPr algn="just"/>
            <a:r>
              <a:rPr lang="el-GR" sz="2000" dirty="0">
                <a:solidFill>
                  <a:srgbClr val="002060"/>
                </a:solidFill>
              </a:rPr>
              <a:t>• Αξιολόγηση κινδύνων.</a:t>
            </a:r>
          </a:p>
          <a:p>
            <a:pPr algn="just"/>
            <a:endParaRPr lang="el-GR" sz="2000" dirty="0">
              <a:solidFill>
                <a:srgbClr val="002060"/>
              </a:solidFill>
            </a:endParaRPr>
          </a:p>
          <a:p>
            <a:pPr algn="just"/>
            <a:r>
              <a:rPr lang="el-GR" sz="2000" dirty="0">
                <a:solidFill>
                  <a:srgbClr val="002060"/>
                </a:solidFill>
              </a:rPr>
              <a:t>• Επισήμανση ευπαθών χώρων.</a:t>
            </a:r>
          </a:p>
          <a:p>
            <a:pPr algn="just"/>
            <a:endParaRPr lang="el-GR" sz="2000" dirty="0">
              <a:solidFill>
                <a:srgbClr val="002060"/>
              </a:solidFill>
            </a:endParaRPr>
          </a:p>
          <a:p>
            <a:pPr algn="just"/>
            <a:r>
              <a:rPr lang="el-GR" sz="2000" dirty="0">
                <a:solidFill>
                  <a:srgbClr val="002060"/>
                </a:solidFill>
              </a:rPr>
              <a:t>• Εκπόνηση ειδικών σχεδίων για κάθε κίνδυνο.</a:t>
            </a:r>
          </a:p>
          <a:p>
            <a:pPr algn="just"/>
            <a:endParaRPr lang="el-GR" sz="2000" dirty="0">
              <a:solidFill>
                <a:srgbClr val="002060"/>
              </a:solidFill>
            </a:endParaRPr>
          </a:p>
          <a:p>
            <a:pPr algn="just"/>
            <a:r>
              <a:rPr lang="el-GR" sz="2000" dirty="0">
                <a:solidFill>
                  <a:srgbClr val="002060"/>
                </a:solidFill>
              </a:rPr>
              <a:t>• Κατευθυντήριες γραμμές για τη:</a:t>
            </a:r>
          </a:p>
          <a:p>
            <a:pPr algn="just"/>
            <a:endParaRPr lang="el-GR" sz="2000" dirty="0">
              <a:solidFill>
                <a:srgbClr val="002060"/>
              </a:solidFill>
            </a:endParaRPr>
          </a:p>
          <a:p>
            <a:pPr algn="just"/>
            <a:r>
              <a:rPr lang="el-GR" sz="2000" dirty="0">
                <a:solidFill>
                  <a:srgbClr val="002060"/>
                </a:solidFill>
              </a:rPr>
              <a:t>• Χάραξη στρατηγικών και </a:t>
            </a:r>
            <a:r>
              <a:rPr lang="el-GR" sz="2000" dirty="0" smtClean="0">
                <a:solidFill>
                  <a:srgbClr val="002060"/>
                </a:solidFill>
              </a:rPr>
              <a:t>τακτικών.</a:t>
            </a:r>
            <a:endParaRPr lang="el-GR" sz="2000" dirty="0">
              <a:solidFill>
                <a:srgbClr val="002060"/>
              </a:solidFill>
            </a:endParaRPr>
          </a:p>
        </p:txBody>
      </p:sp>
    </p:spTree>
    <p:extLst>
      <p:ext uri="{BB962C8B-B14F-4D97-AF65-F5344CB8AC3E}">
        <p14:creationId xmlns:p14="http://schemas.microsoft.com/office/powerpoint/2010/main" val="1283926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2483935" y="280402"/>
            <a:ext cx="2588787" cy="523220"/>
          </a:xfrm>
          <a:prstGeom prst="rect">
            <a:avLst/>
          </a:prstGeom>
        </p:spPr>
        <p:txBody>
          <a:bodyPr wrap="none">
            <a:spAutoFit/>
          </a:bodyPr>
          <a:lstStyle/>
          <a:p>
            <a:pPr algn="ctr"/>
            <a:r>
              <a:rPr lang="el-GR" sz="2800" b="1" dirty="0" smtClean="0">
                <a:solidFill>
                  <a:srgbClr val="002060"/>
                </a:solidFill>
              </a:rPr>
              <a:t>ΞΕΝΟΚΡΑΤΗΣ</a:t>
            </a:r>
            <a:endParaRPr lang="el-GR" sz="2800" b="1" dirty="0">
              <a:solidFill>
                <a:srgbClr val="002060"/>
              </a:solidFill>
            </a:endParaRPr>
          </a:p>
        </p:txBody>
      </p:sp>
      <p:sp>
        <p:nvSpPr>
          <p:cNvPr id="4" name="Ορθογώνιο 3"/>
          <p:cNvSpPr/>
          <p:nvPr/>
        </p:nvSpPr>
        <p:spPr>
          <a:xfrm>
            <a:off x="179832" y="1619573"/>
            <a:ext cx="11591254" cy="5016758"/>
          </a:xfrm>
          <a:prstGeom prst="rect">
            <a:avLst/>
          </a:prstGeom>
        </p:spPr>
        <p:txBody>
          <a:bodyPr wrap="square">
            <a:spAutoFit/>
          </a:bodyPr>
          <a:lstStyle/>
          <a:p>
            <a:pPr algn="just"/>
            <a:r>
              <a:rPr lang="el-GR" sz="2000" dirty="0" smtClean="0">
                <a:solidFill>
                  <a:srgbClr val="002060"/>
                </a:solidFill>
              </a:rPr>
              <a:t>• </a:t>
            </a:r>
            <a:r>
              <a:rPr lang="el-GR" sz="2000" dirty="0">
                <a:solidFill>
                  <a:srgbClr val="002060"/>
                </a:solidFill>
              </a:rPr>
              <a:t>Ορθή οργάνωση και εξοπλισμό των υπηρεσιών και διαμόρφωση επιχειρησιακής φιλοσοφίας.</a:t>
            </a:r>
          </a:p>
          <a:p>
            <a:pPr algn="just"/>
            <a:endParaRPr lang="el-GR" sz="2000" dirty="0">
              <a:solidFill>
                <a:srgbClr val="002060"/>
              </a:solidFill>
            </a:endParaRPr>
          </a:p>
          <a:p>
            <a:pPr algn="just"/>
            <a:r>
              <a:rPr lang="el-GR" sz="2000" dirty="0">
                <a:solidFill>
                  <a:srgbClr val="002060"/>
                </a:solidFill>
              </a:rPr>
              <a:t>• Έγκαιρη κινητοποίηση, δραστηριοποίηση, διεύθυνση και συντονισμό του ανθρωπίνου δυναμικού και μέσων.</a:t>
            </a:r>
          </a:p>
          <a:p>
            <a:pPr algn="just"/>
            <a:endParaRPr lang="el-GR" sz="2000" dirty="0">
              <a:solidFill>
                <a:srgbClr val="002060"/>
              </a:solidFill>
            </a:endParaRPr>
          </a:p>
          <a:p>
            <a:pPr algn="just"/>
            <a:r>
              <a:rPr lang="el-GR" sz="2000" dirty="0">
                <a:solidFill>
                  <a:srgbClr val="002060"/>
                </a:solidFill>
              </a:rPr>
              <a:t>• Η δημιουργία δυνατοτήτων διοικητικής μέριμνας για την αντιμετώπιση προβλημάτων τόσο των επιχειρησιακών δυνάμεων, όσο και των πληγέντων πολιτών</a:t>
            </a:r>
            <a:r>
              <a:rPr lang="el-GR" sz="2000" dirty="0" smtClean="0">
                <a:solidFill>
                  <a:srgbClr val="002060"/>
                </a:solidFill>
              </a:rPr>
              <a:t>.</a:t>
            </a:r>
          </a:p>
          <a:p>
            <a:pPr algn="just"/>
            <a:endParaRPr lang="el-GR" sz="2000" dirty="0">
              <a:solidFill>
                <a:srgbClr val="002060"/>
              </a:solidFill>
            </a:endParaRPr>
          </a:p>
          <a:p>
            <a:pPr algn="just"/>
            <a:r>
              <a:rPr lang="el-GR" sz="2000" dirty="0">
                <a:solidFill>
                  <a:srgbClr val="002060"/>
                </a:solidFill>
              </a:rPr>
              <a:t>Προβλέπεται</a:t>
            </a:r>
            <a:r>
              <a:rPr lang="el-GR" sz="2000" dirty="0" smtClean="0">
                <a:solidFill>
                  <a:srgbClr val="002060"/>
                </a:solidFill>
              </a:rPr>
              <a:t>:</a:t>
            </a:r>
          </a:p>
          <a:p>
            <a:pPr algn="just"/>
            <a:endParaRPr lang="el-GR" sz="2000" dirty="0">
              <a:solidFill>
                <a:srgbClr val="002060"/>
              </a:solidFill>
            </a:endParaRPr>
          </a:p>
          <a:p>
            <a:pPr algn="just"/>
            <a:r>
              <a:rPr lang="el-GR" sz="2000" dirty="0">
                <a:solidFill>
                  <a:srgbClr val="002060"/>
                </a:solidFill>
              </a:rPr>
              <a:t>• Η δημιουργία συστήματος επικοινωνίας και ροής πληροφοριών μεταξύ όλων των εμπλεκομένων υπηρεσιών και παραγόντων στη διαχείριση των κρίσεων</a:t>
            </a:r>
            <a:r>
              <a:rPr lang="el-GR" sz="2000" dirty="0" smtClean="0">
                <a:solidFill>
                  <a:srgbClr val="002060"/>
                </a:solidFill>
              </a:rPr>
              <a:t>.</a:t>
            </a:r>
          </a:p>
          <a:p>
            <a:pPr algn="just"/>
            <a:endParaRPr lang="el-GR" sz="2000" dirty="0">
              <a:solidFill>
                <a:srgbClr val="002060"/>
              </a:solidFill>
            </a:endParaRPr>
          </a:p>
          <a:p>
            <a:pPr algn="just"/>
            <a:endParaRPr lang="el-GR" sz="2000" dirty="0">
              <a:solidFill>
                <a:srgbClr val="002060"/>
              </a:solidFill>
            </a:endParaRPr>
          </a:p>
          <a:p>
            <a:pPr algn="just"/>
            <a:endParaRPr lang="el-GR" sz="2000" dirty="0">
              <a:solidFill>
                <a:srgbClr val="002060"/>
              </a:solidFill>
            </a:endParaRPr>
          </a:p>
          <a:p>
            <a:pPr algn="just"/>
            <a:r>
              <a:rPr lang="el-GR" sz="2000" dirty="0">
                <a:solidFill>
                  <a:srgbClr val="002060"/>
                </a:solidFill>
              </a:rPr>
              <a:t> </a:t>
            </a:r>
          </a:p>
        </p:txBody>
      </p:sp>
    </p:spTree>
    <p:extLst>
      <p:ext uri="{BB962C8B-B14F-4D97-AF65-F5344CB8AC3E}">
        <p14:creationId xmlns:p14="http://schemas.microsoft.com/office/powerpoint/2010/main" val="362115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2483935" y="280402"/>
            <a:ext cx="2588787" cy="523220"/>
          </a:xfrm>
          <a:prstGeom prst="rect">
            <a:avLst/>
          </a:prstGeom>
        </p:spPr>
        <p:txBody>
          <a:bodyPr wrap="none">
            <a:spAutoFit/>
          </a:bodyPr>
          <a:lstStyle/>
          <a:p>
            <a:pPr algn="ctr"/>
            <a:r>
              <a:rPr lang="el-GR" sz="2800" b="1" dirty="0" smtClean="0">
                <a:solidFill>
                  <a:srgbClr val="002060"/>
                </a:solidFill>
              </a:rPr>
              <a:t>ΞΕΝΟΚΡΑΤΗΣ</a:t>
            </a:r>
            <a:endParaRPr lang="el-GR" sz="2800" b="1" dirty="0">
              <a:solidFill>
                <a:srgbClr val="002060"/>
              </a:solidFill>
            </a:endParaRPr>
          </a:p>
        </p:txBody>
      </p:sp>
      <p:sp>
        <p:nvSpPr>
          <p:cNvPr id="4" name="Ορθογώνιο 3"/>
          <p:cNvSpPr/>
          <p:nvPr/>
        </p:nvSpPr>
        <p:spPr>
          <a:xfrm>
            <a:off x="179832" y="1216307"/>
            <a:ext cx="11591254" cy="4401205"/>
          </a:xfrm>
          <a:prstGeom prst="rect">
            <a:avLst/>
          </a:prstGeom>
        </p:spPr>
        <p:txBody>
          <a:bodyPr wrap="square">
            <a:spAutoFit/>
          </a:bodyPr>
          <a:lstStyle/>
          <a:p>
            <a:pPr algn="just"/>
            <a:r>
              <a:rPr lang="el-GR" sz="2000" dirty="0" smtClean="0">
                <a:solidFill>
                  <a:srgbClr val="002060"/>
                </a:solidFill>
              </a:rPr>
              <a:t>•</a:t>
            </a:r>
            <a:r>
              <a:rPr lang="el-GR" sz="2000" dirty="0">
                <a:solidFill>
                  <a:srgbClr val="002060"/>
                </a:solidFill>
              </a:rPr>
              <a:t> Το εν λόγω σχέδιο αποτελεί ένα βασικό πλαίσιο σχεδιασμού, βάσει του οποίου ανατίθεται η κατάρτιση των ειδικών ανά κίνδυνο σχεδίων στα καθ’ ύλη αρμόδια υπουργεία. Ήδη βρίσκεται σε εξέλιξη διαδικασία συγκρότησης ομάδων εργασίας στα υπουργεία, με πρωτοβουλία της Γενικής Γραμματείας Πολιτικής Προστασίας, προκειμένου να αναβαθμίσουν τα ειδικά σχέδια ανά κίνδυνο</a:t>
            </a:r>
            <a:r>
              <a:rPr lang="el-GR" sz="2000" dirty="0" smtClean="0">
                <a:solidFill>
                  <a:srgbClr val="002060"/>
                </a:solidFill>
              </a:rPr>
              <a:t>.</a:t>
            </a:r>
          </a:p>
          <a:p>
            <a:pPr algn="just"/>
            <a:endParaRPr lang="el-GR" sz="2000" dirty="0">
              <a:solidFill>
                <a:srgbClr val="002060"/>
              </a:solidFill>
            </a:endParaRPr>
          </a:p>
          <a:p>
            <a:pPr algn="just"/>
            <a:r>
              <a:rPr lang="el-GR" sz="2000" dirty="0">
                <a:solidFill>
                  <a:srgbClr val="002060"/>
                </a:solidFill>
              </a:rPr>
              <a:t>Μέσα από τα ειδικά σχέδια που θα εκπονηθούν από τις ομάδες εργασίας, μπορεί να δοθούν ειδικότερες οδηγίες ή απαιτήσεις σχεδίασης προς τις Περιφέρειες και τις Νομαρχιακές Αυτοδιοικήσεις για την εκ μέρους της σύνταξη σχεδίων. </a:t>
            </a:r>
            <a:endParaRPr lang="el-GR" sz="2000" dirty="0" smtClean="0">
              <a:solidFill>
                <a:srgbClr val="002060"/>
              </a:solidFill>
            </a:endParaRPr>
          </a:p>
          <a:p>
            <a:pPr algn="just"/>
            <a:endParaRPr lang="el-GR" sz="2000" dirty="0">
              <a:solidFill>
                <a:srgbClr val="002060"/>
              </a:solidFill>
            </a:endParaRPr>
          </a:p>
          <a:p>
            <a:pPr algn="just"/>
            <a:r>
              <a:rPr lang="el-GR" sz="2000" dirty="0">
                <a:solidFill>
                  <a:srgbClr val="002060"/>
                </a:solidFill>
              </a:rPr>
              <a:t>Μέχρι την ολοκλήρωση της διαδικασίας εκπόνησης και έγκρισης των ειδικών σχεδίων, ισχύουν όσα προβλέπονται από τα ήδη εγκεκριμένα σχέδια</a:t>
            </a:r>
            <a:r>
              <a:rPr lang="el-GR" sz="2000" dirty="0"/>
              <a:t>.</a:t>
            </a:r>
          </a:p>
          <a:p>
            <a:pPr algn="just"/>
            <a:endParaRPr lang="el-GR" sz="2000" dirty="0">
              <a:solidFill>
                <a:srgbClr val="002060"/>
              </a:solidFill>
            </a:endParaRPr>
          </a:p>
          <a:p>
            <a:pPr algn="just"/>
            <a:endParaRPr lang="el-GR" sz="2000" dirty="0">
              <a:solidFill>
                <a:srgbClr val="002060"/>
              </a:solidFill>
            </a:endParaRPr>
          </a:p>
          <a:p>
            <a:pPr algn="just"/>
            <a:r>
              <a:rPr lang="el-GR" sz="2000" dirty="0">
                <a:solidFill>
                  <a:srgbClr val="002060"/>
                </a:solidFill>
              </a:rPr>
              <a:t> </a:t>
            </a:r>
          </a:p>
        </p:txBody>
      </p:sp>
    </p:spTree>
    <p:extLst>
      <p:ext uri="{BB962C8B-B14F-4D97-AF65-F5344CB8AC3E}">
        <p14:creationId xmlns:p14="http://schemas.microsoft.com/office/powerpoint/2010/main" val="1837817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93AEA043-746F-4334-A00A-A4587B060237}"/>
              </a:ext>
            </a:extLst>
          </p:cNvPr>
          <p:cNvSpPr txBox="1"/>
          <p:nvPr/>
        </p:nvSpPr>
        <p:spPr>
          <a:xfrm>
            <a:off x="7022387" y="1104636"/>
            <a:ext cx="5169613" cy="1754326"/>
          </a:xfrm>
          <a:prstGeom prst="rect">
            <a:avLst/>
          </a:prstGeom>
          <a:noFill/>
        </p:spPr>
        <p:txBody>
          <a:bodyPr wrap="square" rtlCol="0" anchor="ctr">
            <a:spAutoFit/>
          </a:bodyPr>
          <a:lstStyle/>
          <a:p>
            <a:pPr algn="r"/>
            <a:r>
              <a:rPr lang="en-US" altLang="ko-KR" sz="5400" dirty="0" smtClean="0">
                <a:solidFill>
                  <a:schemeClr val="bg1"/>
                </a:solidFill>
                <a:latin typeface="+mj-lt"/>
                <a:cs typeface="Arial" pitchFamily="34" charset="0"/>
              </a:rPr>
              <a:t> CRISIS</a:t>
            </a:r>
          </a:p>
          <a:p>
            <a:pPr algn="r"/>
            <a:r>
              <a:rPr lang="en-US" altLang="ko-KR" sz="5400" dirty="0" smtClean="0">
                <a:solidFill>
                  <a:schemeClr val="bg1"/>
                </a:solidFill>
                <a:latin typeface="+mj-lt"/>
                <a:cs typeface="Arial" pitchFamily="34" charset="0"/>
              </a:rPr>
              <a:t>MANEGEMENT</a:t>
            </a:r>
            <a:endParaRPr lang="ko-KR" altLang="en-US" sz="5400" dirty="0">
              <a:solidFill>
                <a:schemeClr val="bg1"/>
              </a:solidFill>
              <a:latin typeface="+mj-lt"/>
              <a:cs typeface="Arial" pitchFamily="34" charset="0"/>
            </a:endParaRPr>
          </a:p>
        </p:txBody>
      </p:sp>
      <p:sp>
        <p:nvSpPr>
          <p:cNvPr id="2" name="TextBox 1"/>
          <p:cNvSpPr txBox="1"/>
          <p:nvPr/>
        </p:nvSpPr>
        <p:spPr>
          <a:xfrm>
            <a:off x="8148577" y="3993266"/>
            <a:ext cx="3708983" cy="646331"/>
          </a:xfrm>
          <a:prstGeom prst="rect">
            <a:avLst/>
          </a:prstGeom>
          <a:noFill/>
        </p:spPr>
        <p:txBody>
          <a:bodyPr wrap="square" rtlCol="0">
            <a:spAutoFit/>
          </a:bodyPr>
          <a:lstStyle/>
          <a:p>
            <a:pPr algn="ctr"/>
            <a:r>
              <a:rPr lang="en-US" sz="3600" b="1" dirty="0" smtClean="0">
                <a:solidFill>
                  <a:srgbClr val="FF0000"/>
                </a:solidFill>
              </a:rPr>
              <a:t>N. 4662 / 2020</a:t>
            </a:r>
            <a:endParaRPr lang="el-GR" sz="3600" b="1" dirty="0">
              <a:solidFill>
                <a:srgbClr val="FF0000"/>
              </a:solidFill>
            </a:endParaRPr>
          </a:p>
        </p:txBody>
      </p:sp>
    </p:spTree>
    <p:extLst>
      <p:ext uri="{BB962C8B-B14F-4D97-AF65-F5344CB8AC3E}">
        <p14:creationId xmlns:p14="http://schemas.microsoft.com/office/powerpoint/2010/main" val="233661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2D7251-4B39-427F-842D-01C8272FFCCA}"/>
              </a:ext>
            </a:extLst>
          </p:cNvPr>
          <p:cNvSpPr/>
          <p:nvPr/>
        </p:nvSpPr>
        <p:spPr>
          <a:xfrm>
            <a:off x="6143092" y="0"/>
            <a:ext cx="6096000" cy="6858000"/>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Group 4">
            <a:extLst>
              <a:ext uri="{FF2B5EF4-FFF2-40B4-BE49-F238E27FC236}">
                <a16:creationId xmlns="" xmlns:a16="http://schemas.microsoft.com/office/drawing/2014/main" id="{8A4B3717-B43B-4563-B085-3715CBD058DC}"/>
              </a:ext>
            </a:extLst>
          </p:cNvPr>
          <p:cNvGrpSpPr/>
          <p:nvPr/>
        </p:nvGrpSpPr>
        <p:grpSpPr>
          <a:xfrm>
            <a:off x="6487236" y="960050"/>
            <a:ext cx="5440021" cy="861774"/>
            <a:chOff x="5819650" y="1666120"/>
            <a:chExt cx="5440021" cy="861774"/>
          </a:xfrm>
        </p:grpSpPr>
        <p:sp>
          <p:nvSpPr>
            <p:cNvPr id="9" name="TextBox 8"/>
            <p:cNvSpPr txBox="1"/>
            <p:nvPr/>
          </p:nvSpPr>
          <p:spPr>
            <a:xfrm>
              <a:off x="6751979" y="1666120"/>
              <a:ext cx="4507692" cy="861774"/>
            </a:xfrm>
            <a:prstGeom prst="rect">
              <a:avLst/>
            </a:prstGeom>
            <a:noFill/>
          </p:spPr>
          <p:txBody>
            <a:bodyPr wrap="square" lIns="108000" rIns="108000" rtlCol="0">
              <a:spAutoFit/>
            </a:bodyPr>
            <a:lstStyle/>
            <a:p>
              <a:pPr algn="ctr"/>
              <a:r>
                <a:rPr lang="el-GR" altLang="ko-KR" sz="2500" b="1" dirty="0" smtClean="0">
                  <a:solidFill>
                    <a:schemeClr val="bg1"/>
                  </a:solidFill>
                  <a:cs typeface="Arial" pitchFamily="34" charset="0"/>
                </a:rPr>
                <a:t>Πλαίσιο &amp; δομές Πολιτικής Προστασίας στην Ελλάδα</a:t>
              </a:r>
              <a:endParaRPr lang="ko-KR" altLang="en-US" sz="2500" b="1" dirty="0">
                <a:solidFill>
                  <a:schemeClr val="bg1"/>
                </a:solidFill>
                <a:cs typeface="Arial" pitchFamily="34" charset="0"/>
              </a:endParaRPr>
            </a:p>
          </p:txBody>
        </p:sp>
        <p:sp>
          <p:nvSpPr>
            <p:cNvPr id="7" name="TextBox 6"/>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tx2">
                      <a:lumMod val="75000"/>
                    </a:schemeClr>
                  </a:solidFill>
                  <a:cs typeface="Arial" pitchFamily="34" charset="0"/>
                </a:rPr>
                <a:t>01</a:t>
              </a:r>
              <a:endParaRPr lang="ko-KR" altLang="en-US" sz="3600" b="1" dirty="0">
                <a:solidFill>
                  <a:schemeClr val="tx2">
                    <a:lumMod val="75000"/>
                  </a:schemeClr>
                </a:solidFill>
                <a:cs typeface="Arial" pitchFamily="34" charset="0"/>
              </a:endParaRPr>
            </a:p>
          </p:txBody>
        </p:sp>
      </p:grpSp>
      <p:grpSp>
        <p:nvGrpSpPr>
          <p:cNvPr id="11" name="Group 10">
            <a:extLst>
              <a:ext uri="{FF2B5EF4-FFF2-40B4-BE49-F238E27FC236}">
                <a16:creationId xmlns="" xmlns:a16="http://schemas.microsoft.com/office/drawing/2014/main" id="{EECB07EB-5AF0-45CD-B927-EBAF602181D2}"/>
              </a:ext>
            </a:extLst>
          </p:cNvPr>
          <p:cNvGrpSpPr/>
          <p:nvPr/>
        </p:nvGrpSpPr>
        <p:grpSpPr>
          <a:xfrm>
            <a:off x="6487236" y="2674818"/>
            <a:ext cx="5410725" cy="1246495"/>
            <a:chOff x="5824270" y="2012368"/>
            <a:chExt cx="5410725" cy="1246495"/>
          </a:xfrm>
        </p:grpSpPr>
        <p:sp>
          <p:nvSpPr>
            <p:cNvPr id="15" name="TextBox 14">
              <a:extLst>
                <a:ext uri="{FF2B5EF4-FFF2-40B4-BE49-F238E27FC236}">
                  <a16:creationId xmlns="" xmlns:a16="http://schemas.microsoft.com/office/drawing/2014/main" id="{77781492-1FA1-4EE9-87A1-4997D4F01DB5}"/>
                </a:ext>
              </a:extLst>
            </p:cNvPr>
            <p:cNvSpPr txBox="1"/>
            <p:nvPr/>
          </p:nvSpPr>
          <p:spPr>
            <a:xfrm>
              <a:off x="6727303" y="2012368"/>
              <a:ext cx="4507692" cy="1246495"/>
            </a:xfrm>
            <a:prstGeom prst="rect">
              <a:avLst/>
            </a:prstGeom>
            <a:noFill/>
          </p:spPr>
          <p:txBody>
            <a:bodyPr wrap="square" lIns="108000" rIns="108000" rtlCol="0">
              <a:spAutoFit/>
            </a:bodyPr>
            <a:lstStyle/>
            <a:p>
              <a:pPr algn="ctr"/>
              <a:r>
                <a:rPr lang="el-GR" altLang="ko-KR" sz="2500" b="1" dirty="0" smtClean="0">
                  <a:solidFill>
                    <a:schemeClr val="bg1"/>
                  </a:solidFill>
                  <a:cs typeface="Arial" pitchFamily="34" charset="0"/>
                </a:rPr>
                <a:t>Κατευθύνσεις, οδηγίες και προδιαγραφές σχεδιασμού Πολιτικής Προστασίας </a:t>
              </a:r>
              <a:endParaRPr lang="ko-KR" altLang="en-US" sz="2500" b="1" dirty="0">
                <a:solidFill>
                  <a:schemeClr val="bg1"/>
                </a:solidFill>
                <a:cs typeface="Arial" pitchFamily="34" charset="0"/>
              </a:endParaRPr>
            </a:p>
          </p:txBody>
        </p:sp>
        <p:sp>
          <p:nvSpPr>
            <p:cNvPr id="13" name="TextBox 12">
              <a:extLst>
                <a:ext uri="{FF2B5EF4-FFF2-40B4-BE49-F238E27FC236}">
                  <a16:creationId xmlns="" xmlns:a16="http://schemas.microsoft.com/office/drawing/2014/main" id="{A79AEE55-A06B-4578-BBC8-B650ED0DEABC}"/>
                </a:ext>
              </a:extLst>
            </p:cNvPr>
            <p:cNvSpPr txBox="1"/>
            <p:nvPr/>
          </p:nvSpPr>
          <p:spPr>
            <a:xfrm>
              <a:off x="5824270" y="2012368"/>
              <a:ext cx="958096" cy="646331"/>
            </a:xfrm>
            <a:prstGeom prst="rect">
              <a:avLst/>
            </a:prstGeom>
            <a:noFill/>
          </p:spPr>
          <p:txBody>
            <a:bodyPr wrap="square" lIns="108000" rIns="108000" rtlCol="0">
              <a:spAutoFit/>
            </a:bodyPr>
            <a:lstStyle/>
            <a:p>
              <a:pPr algn="ctr"/>
              <a:r>
                <a:rPr lang="en-US" altLang="ko-KR" sz="3600" b="1" dirty="0">
                  <a:solidFill>
                    <a:schemeClr val="tx2">
                      <a:lumMod val="75000"/>
                    </a:schemeClr>
                  </a:solidFill>
                  <a:cs typeface="Arial" pitchFamily="34" charset="0"/>
                </a:rPr>
                <a:t>02</a:t>
              </a:r>
              <a:endParaRPr lang="ko-KR" altLang="en-US" sz="3600" b="1" dirty="0">
                <a:solidFill>
                  <a:schemeClr val="tx2">
                    <a:lumMod val="75000"/>
                  </a:schemeClr>
                </a:solidFill>
                <a:cs typeface="Arial" pitchFamily="34" charset="0"/>
              </a:endParaRPr>
            </a:p>
          </p:txBody>
        </p:sp>
      </p:grpSp>
      <p:grpSp>
        <p:nvGrpSpPr>
          <p:cNvPr id="16" name="Group 15">
            <a:extLst>
              <a:ext uri="{FF2B5EF4-FFF2-40B4-BE49-F238E27FC236}">
                <a16:creationId xmlns="" xmlns:a16="http://schemas.microsoft.com/office/drawing/2014/main" id="{DACCAEFD-940F-43AD-B138-7AC7983A258D}"/>
              </a:ext>
            </a:extLst>
          </p:cNvPr>
          <p:cNvGrpSpPr/>
          <p:nvPr/>
        </p:nvGrpSpPr>
        <p:grpSpPr>
          <a:xfrm>
            <a:off x="6487236" y="4588340"/>
            <a:ext cx="5387293" cy="1246495"/>
            <a:chOff x="5828890" y="2557370"/>
            <a:chExt cx="5387293" cy="1246495"/>
          </a:xfrm>
        </p:grpSpPr>
        <p:sp>
          <p:nvSpPr>
            <p:cNvPr id="20" name="TextBox 19">
              <a:extLst>
                <a:ext uri="{FF2B5EF4-FFF2-40B4-BE49-F238E27FC236}">
                  <a16:creationId xmlns="" xmlns:a16="http://schemas.microsoft.com/office/drawing/2014/main" id="{92876439-7B60-4359-8451-3F9EFA3D510C}"/>
                </a:ext>
              </a:extLst>
            </p:cNvPr>
            <p:cNvSpPr txBox="1"/>
            <p:nvPr/>
          </p:nvSpPr>
          <p:spPr>
            <a:xfrm>
              <a:off x="6708491" y="2557370"/>
              <a:ext cx="4507692" cy="1246495"/>
            </a:xfrm>
            <a:prstGeom prst="rect">
              <a:avLst/>
            </a:prstGeom>
            <a:noFill/>
          </p:spPr>
          <p:txBody>
            <a:bodyPr wrap="square" lIns="108000" rIns="108000" rtlCol="0">
              <a:spAutoFit/>
            </a:bodyPr>
            <a:lstStyle/>
            <a:p>
              <a:pPr algn="ctr"/>
              <a:r>
                <a:rPr lang="el-GR" altLang="ko-KR" sz="2500" b="1" dirty="0" smtClean="0">
                  <a:solidFill>
                    <a:schemeClr val="bg1"/>
                  </a:solidFill>
                  <a:cs typeface="Arial" pitchFamily="34" charset="0"/>
                </a:rPr>
                <a:t>Σχεδιασμός, διεξαγωγή και αποτίμηση ασκήσεων </a:t>
              </a:r>
              <a:r>
                <a:rPr lang="el-GR" altLang="ko-KR" sz="2500" b="1" dirty="0">
                  <a:solidFill>
                    <a:schemeClr val="bg1"/>
                  </a:solidFill>
                  <a:cs typeface="Arial" pitchFamily="34" charset="0"/>
                </a:rPr>
                <a:t>Π</a:t>
              </a:r>
              <a:r>
                <a:rPr lang="el-GR" altLang="ko-KR" sz="2500" b="1" dirty="0" smtClean="0">
                  <a:solidFill>
                    <a:schemeClr val="bg1"/>
                  </a:solidFill>
                  <a:cs typeface="Arial" pitchFamily="34" charset="0"/>
                </a:rPr>
                <a:t>ολιτικής Προστασίας</a:t>
              </a:r>
              <a:endParaRPr lang="ko-KR" altLang="en-US" sz="2500" b="1" dirty="0">
                <a:solidFill>
                  <a:schemeClr val="bg1"/>
                </a:solidFill>
                <a:cs typeface="Arial" pitchFamily="34" charset="0"/>
              </a:endParaRPr>
            </a:p>
          </p:txBody>
        </p:sp>
        <p:sp>
          <p:nvSpPr>
            <p:cNvPr id="18" name="TextBox 17">
              <a:extLst>
                <a:ext uri="{FF2B5EF4-FFF2-40B4-BE49-F238E27FC236}">
                  <a16:creationId xmlns="" xmlns:a16="http://schemas.microsoft.com/office/drawing/2014/main" id="{CC5A42A5-241B-4616-801A-0591A81C946B}"/>
                </a:ext>
              </a:extLst>
            </p:cNvPr>
            <p:cNvSpPr txBox="1"/>
            <p:nvPr/>
          </p:nvSpPr>
          <p:spPr>
            <a:xfrm>
              <a:off x="5828890" y="2557370"/>
              <a:ext cx="958096" cy="646331"/>
            </a:xfrm>
            <a:prstGeom prst="rect">
              <a:avLst/>
            </a:prstGeom>
            <a:noFill/>
          </p:spPr>
          <p:txBody>
            <a:bodyPr wrap="square" lIns="108000" rIns="108000" rtlCol="0">
              <a:spAutoFit/>
            </a:bodyPr>
            <a:lstStyle/>
            <a:p>
              <a:pPr algn="ctr"/>
              <a:r>
                <a:rPr lang="en-US" altLang="ko-KR" sz="3600" b="1" dirty="0">
                  <a:solidFill>
                    <a:schemeClr val="tx2">
                      <a:lumMod val="75000"/>
                    </a:schemeClr>
                  </a:solidFill>
                  <a:cs typeface="Arial" pitchFamily="34" charset="0"/>
                </a:rPr>
                <a:t>03</a:t>
              </a:r>
              <a:endParaRPr lang="ko-KR" altLang="en-US" sz="3600" b="1" dirty="0">
                <a:solidFill>
                  <a:schemeClr val="tx2">
                    <a:lumMod val="75000"/>
                  </a:schemeClr>
                </a:solidFill>
                <a:cs typeface="Arial" pitchFamily="34" charset="0"/>
              </a:endParaRPr>
            </a:p>
          </p:txBody>
        </p:sp>
      </p:grpSp>
      <p:sp>
        <p:nvSpPr>
          <p:cNvPr id="26" name="Στρογγυλεμένο ορθογώνιο 25"/>
          <p:cNvSpPr/>
          <p:nvPr/>
        </p:nvSpPr>
        <p:spPr>
          <a:xfrm>
            <a:off x="1533478" y="484123"/>
            <a:ext cx="2232248" cy="729842"/>
          </a:xfrm>
          <a:prstGeom prst="roundRect">
            <a:avLst/>
          </a:prstGeom>
          <a:solidFill>
            <a:srgbClr val="CDE0EF"/>
          </a:solidFill>
          <a:ln w="28575">
            <a:solidFill>
              <a:schemeClr val="tx2">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000" dirty="0">
                <a:solidFill>
                  <a:srgbClr val="002060"/>
                </a:solidFill>
              </a:rPr>
              <a:t>ΠΕΡΙΕΧΟΜΕΝΑ</a:t>
            </a:r>
          </a:p>
        </p:txBody>
      </p:sp>
    </p:spTree>
    <p:extLst>
      <p:ext uri="{BB962C8B-B14F-4D97-AF65-F5344CB8AC3E}">
        <p14:creationId xmlns:p14="http://schemas.microsoft.com/office/powerpoint/2010/main" val="3929537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22EACE2C-F0BB-4B26-BDA0-E1B66FC049A7}"/>
              </a:ext>
            </a:extLst>
          </p:cNvPr>
          <p:cNvSpPr txBox="1"/>
          <p:nvPr/>
        </p:nvSpPr>
        <p:spPr>
          <a:xfrm>
            <a:off x="7499837" y="2796086"/>
            <a:ext cx="4692163" cy="830997"/>
          </a:xfrm>
          <a:prstGeom prst="rect">
            <a:avLst/>
          </a:prstGeom>
          <a:noFill/>
        </p:spPr>
        <p:txBody>
          <a:bodyPr wrap="square" rtlCol="0" anchor="ctr">
            <a:spAutoFit/>
          </a:bodyPr>
          <a:lstStyle/>
          <a:p>
            <a:endParaRPr lang="ko-KR" altLang="en-US" sz="4800" b="1" dirty="0">
              <a:solidFill>
                <a:schemeClr val="bg1"/>
              </a:solidFill>
              <a:latin typeface="+mj-lt"/>
              <a:cs typeface="Arial" pitchFamily="34" charset="0"/>
            </a:endParaRPr>
          </a:p>
        </p:txBody>
      </p:sp>
      <p:sp>
        <p:nvSpPr>
          <p:cNvPr id="11" name="TextBox 10">
            <a:extLst>
              <a:ext uri="{FF2B5EF4-FFF2-40B4-BE49-F238E27FC236}">
                <a16:creationId xmlns="" xmlns:a16="http://schemas.microsoft.com/office/drawing/2014/main" id="{DF7CD60F-31E5-47BD-825E-DF5FFB019C06}"/>
              </a:ext>
            </a:extLst>
          </p:cNvPr>
          <p:cNvSpPr txBox="1"/>
          <p:nvPr/>
        </p:nvSpPr>
        <p:spPr>
          <a:xfrm>
            <a:off x="6500192" y="481405"/>
            <a:ext cx="5691756" cy="6535187"/>
          </a:xfrm>
          <a:prstGeom prst="rect">
            <a:avLst/>
          </a:prstGeom>
          <a:noFill/>
        </p:spPr>
        <p:txBody>
          <a:bodyPr wrap="square" rtlCol="0" anchor="ctr">
            <a:spAutoFit/>
          </a:bodyPr>
          <a:lstStyle/>
          <a:p>
            <a:pPr marL="342900" indent="-342900">
              <a:buFont typeface="Wingdings" pitchFamily="2" charset="2"/>
              <a:buChar char="§"/>
            </a:pPr>
            <a:r>
              <a:rPr lang="el-GR" altLang="ko-KR" sz="1867" dirty="0">
                <a:solidFill>
                  <a:schemeClr val="bg1"/>
                </a:solidFill>
                <a:cs typeface="Arial" pitchFamily="34" charset="0"/>
              </a:rPr>
              <a:t> </a:t>
            </a:r>
            <a:r>
              <a:rPr lang="el-GR" altLang="ko-KR" sz="1867" dirty="0" smtClean="0">
                <a:solidFill>
                  <a:schemeClr val="bg1"/>
                </a:solidFill>
                <a:cs typeface="Arial" pitchFamily="34" charset="0"/>
              </a:rPr>
              <a:t>Κ</a:t>
            </a:r>
            <a:r>
              <a:rPr lang="el-GR" altLang="ko-KR" sz="2000" dirty="0" smtClean="0">
                <a:solidFill>
                  <a:schemeClr val="bg1"/>
                </a:solidFill>
                <a:cs typeface="Arial" pitchFamily="34" charset="0"/>
              </a:rPr>
              <a:t>αλύπτει </a:t>
            </a:r>
            <a:r>
              <a:rPr lang="el-GR" altLang="ko-KR" sz="2000" dirty="0">
                <a:solidFill>
                  <a:schemeClr val="bg1"/>
                </a:solidFill>
                <a:cs typeface="Arial" pitchFamily="34" charset="0"/>
              </a:rPr>
              <a:t>ολόκληρο τον κύκλο διαχείρισης καταστροφών και συνιστά το σύνολο των συντρεχουσών επιχειρησιακών και διοικητικών δομών και λειτουργιών της Πολιτικής Προστασίας. </a:t>
            </a:r>
            <a:endParaRPr lang="el-GR" altLang="ko-KR" sz="2000" dirty="0" smtClean="0">
              <a:solidFill>
                <a:schemeClr val="bg1"/>
              </a:solidFill>
              <a:cs typeface="Arial" pitchFamily="34" charset="0"/>
            </a:endParaRPr>
          </a:p>
          <a:p>
            <a:endParaRPr lang="el-GR" altLang="ko-KR" sz="2000" dirty="0" smtClean="0">
              <a:solidFill>
                <a:schemeClr val="bg1"/>
              </a:solidFill>
              <a:cs typeface="Arial" pitchFamily="34" charset="0"/>
            </a:endParaRPr>
          </a:p>
          <a:p>
            <a:pPr marL="342900" indent="-342900">
              <a:buFont typeface="Wingdings" pitchFamily="2" charset="2"/>
              <a:buChar char="§"/>
            </a:pPr>
            <a:r>
              <a:rPr lang="el-GR" altLang="ko-KR" sz="2000" dirty="0" smtClean="0">
                <a:solidFill>
                  <a:schemeClr val="bg1"/>
                </a:solidFill>
                <a:cs typeface="Arial" pitchFamily="34" charset="0"/>
              </a:rPr>
              <a:t>Ως προτεραιότητες : </a:t>
            </a:r>
            <a:r>
              <a:rPr lang="el-GR" altLang="ko-KR" sz="2000" dirty="0">
                <a:solidFill>
                  <a:schemeClr val="bg1"/>
                </a:solidFill>
                <a:cs typeface="Arial" pitchFamily="34" charset="0"/>
              </a:rPr>
              <a:t>την πρόληψη, την ετοιμότητα και την προστασία της ζωής, της υγείας και της περιουσίας των πολιτών, του περιβάλλοντος, της πολιτιστικής κληρονομιάς, των υποδομών, των πλουτοπαραγωγικών πηγών, των υπηρεσιών ζωτικής σημασίας, των υλικών και άυλων αγαθών από φυσικές και τεχνολογικές καταστροφές και λοιπές απειλές συναφούς προέλευσης, που προκαλούν ή ενδέχεται να προκαλέσουν καταστάσεις εκτάκτου ανάγκης σε ειρηνική περίοδο και αφετέρου τη μείωση του κινδύνου και την αντιμετώπιση, αποκατάσταση και ελαχιστοποίηση των συνεπειών τους.</a:t>
            </a:r>
          </a:p>
          <a:p>
            <a:endParaRPr lang="ko-KR" altLang="en-US" sz="1867" dirty="0">
              <a:solidFill>
                <a:schemeClr val="bg1"/>
              </a:solidFill>
              <a:cs typeface="Arial" pitchFamily="34" charset="0"/>
            </a:endParaRPr>
          </a:p>
        </p:txBody>
      </p:sp>
      <p:sp>
        <p:nvSpPr>
          <p:cNvPr id="2" name="TextBox 1"/>
          <p:cNvSpPr txBox="1"/>
          <p:nvPr/>
        </p:nvSpPr>
        <p:spPr>
          <a:xfrm>
            <a:off x="150471" y="5845215"/>
            <a:ext cx="3889093" cy="923330"/>
          </a:xfrm>
          <a:prstGeom prst="rect">
            <a:avLst/>
          </a:prstGeom>
          <a:noFill/>
        </p:spPr>
        <p:txBody>
          <a:bodyPr wrap="square" rtlCol="0">
            <a:spAutoFit/>
          </a:bodyPr>
          <a:lstStyle/>
          <a:p>
            <a:pPr algn="ctr"/>
            <a:r>
              <a:rPr lang="el-GR" b="1" dirty="0" smtClean="0">
                <a:solidFill>
                  <a:srgbClr val="66FF33"/>
                </a:solidFill>
              </a:rPr>
              <a:t>ΕΘΝΙΚΟΣ ΜΗΧΑΝΙΣΜΟΣ ΔΙΑΧΕΙΡΙΣΗΣ ΚΡΙΣΕΩΝ &amp; ΑΝΤΙΜΕΤΩΠΙΣΗΣ ΚΙΝΔΥΝΟΥ</a:t>
            </a:r>
            <a:endParaRPr lang="el-GR" b="1" dirty="0">
              <a:solidFill>
                <a:srgbClr val="66FF33"/>
              </a:solidFill>
            </a:endParaRPr>
          </a:p>
        </p:txBody>
      </p:sp>
    </p:spTree>
    <p:extLst>
      <p:ext uri="{BB962C8B-B14F-4D97-AF65-F5344CB8AC3E}">
        <p14:creationId xmlns:p14="http://schemas.microsoft.com/office/powerpoint/2010/main" val="2116302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042133"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43069" y="278716"/>
            <a:ext cx="5810490" cy="461665"/>
          </a:xfrm>
          <a:prstGeom prst="rect">
            <a:avLst/>
          </a:prstGeom>
        </p:spPr>
        <p:txBody>
          <a:bodyPr wrap="square">
            <a:spAutoFit/>
          </a:bodyPr>
          <a:lstStyle/>
          <a:p>
            <a:pPr algn="ctr"/>
            <a:r>
              <a:rPr lang="el-GR" sz="2400" b="1" dirty="0" smtClean="0">
                <a:solidFill>
                  <a:srgbClr val="002060"/>
                </a:solidFill>
              </a:rPr>
              <a:t>ΕΝΝΟΙΟΛΟΓΙΚΟΙ ΠΡΟΣΔΙΟΡΙΣΜΟΙ </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2">
            <a:extLst>
              <a:ext uri="{FF2B5EF4-FFF2-40B4-BE49-F238E27FC236}">
                <a16:creationId xmlns="" xmlns:a16="http://schemas.microsoft.com/office/drawing/2014/main" id="{AC9FB8BC-F2BA-46BD-A620-94D74F830DE8}"/>
              </a:ext>
            </a:extLst>
          </p:cNvPr>
          <p:cNvGrpSpPr/>
          <p:nvPr/>
        </p:nvGrpSpPr>
        <p:grpSpPr>
          <a:xfrm>
            <a:off x="638051" y="2522052"/>
            <a:ext cx="5871476" cy="3535847"/>
            <a:chOff x="4098364" y="1571764"/>
            <a:chExt cx="7301609" cy="4397082"/>
          </a:xfrm>
        </p:grpSpPr>
        <p:grpSp>
          <p:nvGrpSpPr>
            <p:cNvPr id="10" name="Graphic 55">
              <a:extLst>
                <a:ext uri="{FF2B5EF4-FFF2-40B4-BE49-F238E27FC236}">
                  <a16:creationId xmlns="" xmlns:a16="http://schemas.microsoft.com/office/drawing/2014/main" id="{AA339EFD-E02E-4BBD-B8E9-AF4514BDC158}"/>
                </a:ext>
              </a:extLst>
            </p:cNvPr>
            <p:cNvGrpSpPr/>
            <p:nvPr/>
          </p:nvGrpSpPr>
          <p:grpSpPr>
            <a:xfrm>
              <a:off x="4910815" y="1571764"/>
              <a:ext cx="5616422" cy="3644404"/>
              <a:chOff x="5769768" y="3217068"/>
              <a:chExt cx="651510" cy="422754"/>
            </a:xfrm>
          </p:grpSpPr>
          <p:sp>
            <p:nvSpPr>
              <p:cNvPr id="36" name="Freeform: Shape 28">
                <a:extLst>
                  <a:ext uri="{FF2B5EF4-FFF2-40B4-BE49-F238E27FC236}">
                    <a16:creationId xmlns="" xmlns:a16="http://schemas.microsoft.com/office/drawing/2014/main" id="{28ECB40B-DA7E-4254-98B5-AD959C77D458}"/>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b="1"/>
              </a:p>
            </p:txBody>
          </p:sp>
          <p:sp>
            <p:nvSpPr>
              <p:cNvPr id="37" name="Freeform: Shape 29">
                <a:extLst>
                  <a:ext uri="{FF2B5EF4-FFF2-40B4-BE49-F238E27FC236}">
                    <a16:creationId xmlns="" xmlns:a16="http://schemas.microsoft.com/office/drawing/2014/main" id="{665C678F-2E4B-432D-B60E-5FA99F8B84EF}"/>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b="1"/>
              </a:p>
            </p:txBody>
          </p:sp>
        </p:grpSp>
        <p:sp>
          <p:nvSpPr>
            <p:cNvPr id="11" name="Freeform: Shape 4">
              <a:extLst>
                <a:ext uri="{FF2B5EF4-FFF2-40B4-BE49-F238E27FC236}">
                  <a16:creationId xmlns="" xmlns:a16="http://schemas.microsoft.com/office/drawing/2014/main" id="{9BE42D06-2141-4623-8F5D-ADEF6D69335A}"/>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b="1"/>
            </a:p>
          </p:txBody>
        </p:sp>
        <p:sp>
          <p:nvSpPr>
            <p:cNvPr id="12" name="Freeform: Shape 5">
              <a:extLst>
                <a:ext uri="{FF2B5EF4-FFF2-40B4-BE49-F238E27FC236}">
                  <a16:creationId xmlns="" xmlns:a16="http://schemas.microsoft.com/office/drawing/2014/main" id="{FFA02965-7769-4129-9F8A-75A4F1D51D1B}"/>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b="1"/>
            </a:p>
          </p:txBody>
        </p:sp>
        <p:sp>
          <p:nvSpPr>
            <p:cNvPr id="13" name="Freeform: Shape 6">
              <a:extLst>
                <a:ext uri="{FF2B5EF4-FFF2-40B4-BE49-F238E27FC236}">
                  <a16:creationId xmlns="" xmlns:a16="http://schemas.microsoft.com/office/drawing/2014/main" id="{86874870-19DD-467B-9DEB-12C10C3CFBEC}"/>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b="1"/>
            </a:p>
          </p:txBody>
        </p:sp>
        <p:sp>
          <p:nvSpPr>
            <p:cNvPr id="14" name="Freeform: Shape 7">
              <a:extLst>
                <a:ext uri="{FF2B5EF4-FFF2-40B4-BE49-F238E27FC236}">
                  <a16:creationId xmlns="" xmlns:a16="http://schemas.microsoft.com/office/drawing/2014/main" id="{46BDC898-DD5A-404B-B0A2-27C176D28A6B}"/>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b="1"/>
            </a:p>
          </p:txBody>
        </p:sp>
        <p:sp>
          <p:nvSpPr>
            <p:cNvPr id="15" name="Freeform: Shape 8">
              <a:extLst>
                <a:ext uri="{FF2B5EF4-FFF2-40B4-BE49-F238E27FC236}">
                  <a16:creationId xmlns="" xmlns:a16="http://schemas.microsoft.com/office/drawing/2014/main" id="{E9C23E3B-AA1D-4F25-8995-6A630A2375D5}"/>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b="1"/>
            </a:p>
          </p:txBody>
        </p:sp>
        <p:sp>
          <p:nvSpPr>
            <p:cNvPr id="16" name="Freeform: Shape 9">
              <a:extLst>
                <a:ext uri="{FF2B5EF4-FFF2-40B4-BE49-F238E27FC236}">
                  <a16:creationId xmlns="" xmlns:a16="http://schemas.microsoft.com/office/drawing/2014/main" id="{EA60B853-6E96-4ECA-8D33-A064D0767B08}"/>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b="1"/>
            </a:p>
          </p:txBody>
        </p:sp>
        <p:sp>
          <p:nvSpPr>
            <p:cNvPr id="17" name="Freeform: Shape 10">
              <a:extLst>
                <a:ext uri="{FF2B5EF4-FFF2-40B4-BE49-F238E27FC236}">
                  <a16:creationId xmlns="" xmlns:a16="http://schemas.microsoft.com/office/drawing/2014/main" id="{446B9320-37FF-4ECB-B5FA-8B184D49A28C}"/>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b="1"/>
            </a:p>
          </p:txBody>
        </p:sp>
        <p:sp>
          <p:nvSpPr>
            <p:cNvPr id="18" name="Freeform: Shape 11">
              <a:extLst>
                <a:ext uri="{FF2B5EF4-FFF2-40B4-BE49-F238E27FC236}">
                  <a16:creationId xmlns="" xmlns:a16="http://schemas.microsoft.com/office/drawing/2014/main" id="{51237979-272B-4B24-9B6A-A9B1B5DA751F}"/>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b="1"/>
            </a:p>
          </p:txBody>
        </p:sp>
        <p:sp>
          <p:nvSpPr>
            <p:cNvPr id="19" name="Freeform: Shape 12">
              <a:extLst>
                <a:ext uri="{FF2B5EF4-FFF2-40B4-BE49-F238E27FC236}">
                  <a16:creationId xmlns="" xmlns:a16="http://schemas.microsoft.com/office/drawing/2014/main" id="{834DE6E7-BE0F-4046-ACAB-C82D3219735D}"/>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b="1"/>
            </a:p>
          </p:txBody>
        </p:sp>
        <p:sp>
          <p:nvSpPr>
            <p:cNvPr id="20" name="Freeform: Shape 13">
              <a:extLst>
                <a:ext uri="{FF2B5EF4-FFF2-40B4-BE49-F238E27FC236}">
                  <a16:creationId xmlns="" xmlns:a16="http://schemas.microsoft.com/office/drawing/2014/main" id="{C5D6B483-ECCB-45D1-B405-07BE177B0B57}"/>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b="1"/>
            </a:p>
          </p:txBody>
        </p:sp>
        <p:sp>
          <p:nvSpPr>
            <p:cNvPr id="21" name="Freeform: Shape 14">
              <a:extLst>
                <a:ext uri="{FF2B5EF4-FFF2-40B4-BE49-F238E27FC236}">
                  <a16:creationId xmlns="" xmlns:a16="http://schemas.microsoft.com/office/drawing/2014/main" id="{3C6E423E-CE2A-458B-931D-5E19A0C9339D}"/>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b="1"/>
            </a:p>
          </p:txBody>
        </p:sp>
        <p:sp>
          <p:nvSpPr>
            <p:cNvPr id="22" name="Freeform: Shape 15">
              <a:extLst>
                <a:ext uri="{FF2B5EF4-FFF2-40B4-BE49-F238E27FC236}">
                  <a16:creationId xmlns="" xmlns:a16="http://schemas.microsoft.com/office/drawing/2014/main" id="{BCBC52B9-AC8E-4ADB-A1DB-6B311C3A9EF3}"/>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b="1"/>
            </a:p>
          </p:txBody>
        </p:sp>
        <p:sp>
          <p:nvSpPr>
            <p:cNvPr id="23" name="Freeform: Shape 16">
              <a:extLst>
                <a:ext uri="{FF2B5EF4-FFF2-40B4-BE49-F238E27FC236}">
                  <a16:creationId xmlns="" xmlns:a16="http://schemas.microsoft.com/office/drawing/2014/main" id="{6C46E444-0C1F-4505-9994-94C96067F45C}"/>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b="1" dirty="0"/>
            </a:p>
          </p:txBody>
        </p:sp>
        <p:grpSp>
          <p:nvGrpSpPr>
            <p:cNvPr id="24" name="Group 17">
              <a:extLst>
                <a:ext uri="{FF2B5EF4-FFF2-40B4-BE49-F238E27FC236}">
                  <a16:creationId xmlns="" xmlns:a16="http://schemas.microsoft.com/office/drawing/2014/main" id="{7C134881-8206-469D-9094-47B011519B97}"/>
                </a:ext>
              </a:extLst>
            </p:cNvPr>
            <p:cNvGrpSpPr/>
            <p:nvPr/>
          </p:nvGrpSpPr>
          <p:grpSpPr>
            <a:xfrm>
              <a:off x="5370712" y="5206368"/>
              <a:ext cx="4572000" cy="149296"/>
              <a:chOff x="5370712" y="5206368"/>
              <a:chExt cx="4572000" cy="149296"/>
            </a:xfrm>
          </p:grpSpPr>
          <p:sp>
            <p:nvSpPr>
              <p:cNvPr id="32" name="Rectangle 24">
                <a:extLst>
                  <a:ext uri="{FF2B5EF4-FFF2-40B4-BE49-F238E27FC236}">
                    <a16:creationId xmlns="" xmlns:a16="http://schemas.microsoft.com/office/drawing/2014/main" id="{A186A8FD-41AC-40B6-8701-D892F7469CFA}"/>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25">
                <a:extLst>
                  <a:ext uri="{FF2B5EF4-FFF2-40B4-BE49-F238E27FC236}">
                    <a16:creationId xmlns="" xmlns:a16="http://schemas.microsoft.com/office/drawing/2014/main" id="{C609C234-21C4-4D8B-B4BC-DB10F120776A}"/>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26">
                <a:extLst>
                  <a:ext uri="{FF2B5EF4-FFF2-40B4-BE49-F238E27FC236}">
                    <a16:creationId xmlns="" xmlns:a16="http://schemas.microsoft.com/office/drawing/2014/main" id="{452AA423-C88B-4878-B30E-F222A148FACC}"/>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27">
                <a:extLst>
                  <a:ext uri="{FF2B5EF4-FFF2-40B4-BE49-F238E27FC236}">
                    <a16:creationId xmlns="" xmlns:a16="http://schemas.microsoft.com/office/drawing/2014/main" id="{6FE03EE4-FC49-42FF-BD7E-98318AD43172}"/>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25" name="Group 18">
              <a:extLst>
                <a:ext uri="{FF2B5EF4-FFF2-40B4-BE49-F238E27FC236}">
                  <a16:creationId xmlns="" xmlns:a16="http://schemas.microsoft.com/office/drawing/2014/main" id="{24EDF576-6DC7-45A5-BB9B-2017DAC9B482}"/>
                </a:ext>
              </a:extLst>
            </p:cNvPr>
            <p:cNvGrpSpPr/>
            <p:nvPr/>
          </p:nvGrpSpPr>
          <p:grpSpPr>
            <a:xfrm>
              <a:off x="7661590" y="1698465"/>
              <a:ext cx="114873" cy="114873"/>
              <a:chOff x="7627525" y="1132589"/>
              <a:chExt cx="234846" cy="234846"/>
            </a:xfrm>
          </p:grpSpPr>
          <p:sp>
            <p:nvSpPr>
              <p:cNvPr id="28" name="Oval 21">
                <a:extLst>
                  <a:ext uri="{FF2B5EF4-FFF2-40B4-BE49-F238E27FC236}">
                    <a16:creationId xmlns="" xmlns:a16="http://schemas.microsoft.com/office/drawing/2014/main" id="{61DF3DF5-DC9A-422D-A1ED-9AC712A8B3D6}"/>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Oval 22">
                <a:extLst>
                  <a:ext uri="{FF2B5EF4-FFF2-40B4-BE49-F238E27FC236}">
                    <a16:creationId xmlns="" xmlns:a16="http://schemas.microsoft.com/office/drawing/2014/main" id="{187D7B73-9147-470A-9582-F809B0B53762}"/>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Oval 23">
                <a:extLst>
                  <a:ext uri="{FF2B5EF4-FFF2-40B4-BE49-F238E27FC236}">
                    <a16:creationId xmlns="" xmlns:a16="http://schemas.microsoft.com/office/drawing/2014/main" id="{61CD9167-22E6-478D-A9A3-17F09EFC9553}"/>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6" name="Rectangle: Rounded Corners 19">
              <a:extLst>
                <a:ext uri="{FF2B5EF4-FFF2-40B4-BE49-F238E27FC236}">
                  <a16:creationId xmlns="" xmlns:a16="http://schemas.microsoft.com/office/drawing/2014/main" id="{B0D155AD-EBA7-4938-9CE6-49C8155A8A46}"/>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Oval 20">
              <a:extLst>
                <a:ext uri="{FF2B5EF4-FFF2-40B4-BE49-F238E27FC236}">
                  <a16:creationId xmlns="" xmlns:a16="http://schemas.microsoft.com/office/drawing/2014/main" id="{E1018EDD-FBB5-4A65-9A37-1443C2FDAA27}"/>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8" name="Freeform: Shape 39">
            <a:extLst>
              <a:ext uri="{FF2B5EF4-FFF2-40B4-BE49-F238E27FC236}">
                <a16:creationId xmlns="" xmlns:a16="http://schemas.microsoft.com/office/drawing/2014/main" id="{327DA55E-63AF-4A40-ACA3-9273537C9AA6}"/>
              </a:ext>
            </a:extLst>
          </p:cNvPr>
          <p:cNvSpPr/>
          <p:nvPr/>
        </p:nvSpPr>
        <p:spPr>
          <a:xfrm rot="2400000">
            <a:off x="2885507" y="393189"/>
            <a:ext cx="1714017" cy="5886734"/>
          </a:xfrm>
          <a:custGeom>
            <a:avLst/>
            <a:gdLst>
              <a:gd name="connsiteX0" fmla="*/ 857009 w 1714017"/>
              <a:gd name="connsiteY0" fmla="*/ 0 h 5886734"/>
              <a:gd name="connsiteX1" fmla="*/ 1714017 w 1714017"/>
              <a:gd name="connsiteY1" fmla="*/ 1202537 h 5886734"/>
              <a:gd name="connsiteX2" fmla="*/ 1315422 w 1714017"/>
              <a:gd name="connsiteY2" fmla="*/ 1202537 h 5886734"/>
              <a:gd name="connsiteX3" fmla="*/ 1315422 w 1714017"/>
              <a:gd name="connsiteY3" fmla="*/ 5117424 h 5886734"/>
              <a:gd name="connsiteX4" fmla="*/ 398595 w 1714017"/>
              <a:gd name="connsiteY4" fmla="*/ 5886734 h 5886734"/>
              <a:gd name="connsiteX5" fmla="*/ 398595 w 1714017"/>
              <a:gd name="connsiteY5" fmla="*/ 1202537 h 5886734"/>
              <a:gd name="connsiteX6" fmla="*/ 0 w 1714017"/>
              <a:gd name="connsiteY6" fmla="*/ 1202537 h 588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886734">
                <a:moveTo>
                  <a:pt x="857009" y="0"/>
                </a:moveTo>
                <a:lnTo>
                  <a:pt x="1714017" y="1202537"/>
                </a:lnTo>
                <a:lnTo>
                  <a:pt x="1315422" y="1202537"/>
                </a:lnTo>
                <a:lnTo>
                  <a:pt x="1315422" y="5117424"/>
                </a:lnTo>
                <a:lnTo>
                  <a:pt x="398595" y="5886734"/>
                </a:lnTo>
                <a:lnTo>
                  <a:pt x="398595" y="1202537"/>
                </a:lnTo>
                <a:lnTo>
                  <a:pt x="0" y="1202537"/>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 xmlns:a16="http://schemas.microsoft.com/office/drawing/2014/main" id="{773622E7-D7B5-446D-B9B3-0CCD2458E960}"/>
              </a:ext>
            </a:extLst>
          </p:cNvPr>
          <p:cNvSpPr/>
          <p:nvPr/>
        </p:nvSpPr>
        <p:spPr>
          <a:xfrm rot="3167894">
            <a:off x="3877399" y="1059717"/>
            <a:ext cx="1714017" cy="5829931"/>
          </a:xfrm>
          <a:custGeom>
            <a:avLst/>
            <a:gdLst>
              <a:gd name="connsiteX0" fmla="*/ 857009 w 1714017"/>
              <a:gd name="connsiteY0" fmla="*/ 0 h 5829931"/>
              <a:gd name="connsiteX1" fmla="*/ 1714017 w 1714017"/>
              <a:gd name="connsiteY1" fmla="*/ 1202537 h 5829931"/>
              <a:gd name="connsiteX2" fmla="*/ 1315422 w 1714017"/>
              <a:gd name="connsiteY2" fmla="*/ 1202537 h 5829931"/>
              <a:gd name="connsiteX3" fmla="*/ 1315422 w 1714017"/>
              <a:gd name="connsiteY3" fmla="*/ 4622133 h 5829931"/>
              <a:gd name="connsiteX4" fmla="*/ 398595 w 1714017"/>
              <a:gd name="connsiteY4" fmla="*/ 5829931 h 5829931"/>
              <a:gd name="connsiteX5" fmla="*/ 398595 w 1714017"/>
              <a:gd name="connsiteY5" fmla="*/ 1202537 h 5829931"/>
              <a:gd name="connsiteX6" fmla="*/ 0 w 1714017"/>
              <a:gd name="connsiteY6" fmla="*/ 1202537 h 582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829931">
                <a:moveTo>
                  <a:pt x="857009" y="0"/>
                </a:moveTo>
                <a:lnTo>
                  <a:pt x="1714017" y="1202537"/>
                </a:lnTo>
                <a:lnTo>
                  <a:pt x="1315422" y="1202537"/>
                </a:lnTo>
                <a:lnTo>
                  <a:pt x="1315422" y="4622133"/>
                </a:lnTo>
                <a:lnTo>
                  <a:pt x="398595" y="5829931"/>
                </a:lnTo>
                <a:lnTo>
                  <a:pt x="398595" y="1202537"/>
                </a:lnTo>
                <a:lnTo>
                  <a:pt x="0" y="120253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7">
            <a:extLst>
              <a:ext uri="{FF2B5EF4-FFF2-40B4-BE49-F238E27FC236}">
                <a16:creationId xmlns="" xmlns:a16="http://schemas.microsoft.com/office/drawing/2014/main" id="{7D946CA4-B922-48A7-9D7F-0E5B867751CE}"/>
              </a:ext>
            </a:extLst>
          </p:cNvPr>
          <p:cNvSpPr/>
          <p:nvPr/>
        </p:nvSpPr>
        <p:spPr>
          <a:xfrm rot="4181743">
            <a:off x="4521184" y="1807692"/>
            <a:ext cx="1714017" cy="5946609"/>
          </a:xfrm>
          <a:custGeom>
            <a:avLst/>
            <a:gdLst>
              <a:gd name="connsiteX0" fmla="*/ 0 w 1714017"/>
              <a:gd name="connsiteY0" fmla="*/ 1202537 h 5946609"/>
              <a:gd name="connsiteX1" fmla="*/ 857009 w 1714017"/>
              <a:gd name="connsiteY1" fmla="*/ 0 h 5946609"/>
              <a:gd name="connsiteX2" fmla="*/ 1714017 w 1714017"/>
              <a:gd name="connsiteY2" fmla="*/ 1202537 h 5946609"/>
              <a:gd name="connsiteX3" fmla="*/ 1315422 w 1714017"/>
              <a:gd name="connsiteY3" fmla="*/ 1202537 h 5946609"/>
              <a:gd name="connsiteX4" fmla="*/ 1315422 w 1714017"/>
              <a:gd name="connsiteY4" fmla="*/ 3468673 h 5946609"/>
              <a:gd name="connsiteX5" fmla="*/ 398595 w 1714017"/>
              <a:gd name="connsiteY5" fmla="*/ 5946609 h 5946609"/>
              <a:gd name="connsiteX6" fmla="*/ 398595 w 1714017"/>
              <a:gd name="connsiteY6" fmla="*/ 1202537 h 59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946609">
                <a:moveTo>
                  <a:pt x="0" y="1202537"/>
                </a:moveTo>
                <a:lnTo>
                  <a:pt x="857009" y="0"/>
                </a:lnTo>
                <a:lnTo>
                  <a:pt x="1714017" y="1202537"/>
                </a:lnTo>
                <a:lnTo>
                  <a:pt x="1315422" y="1202537"/>
                </a:lnTo>
                <a:lnTo>
                  <a:pt x="1315422" y="3468673"/>
                </a:lnTo>
                <a:lnTo>
                  <a:pt x="398595" y="5946609"/>
                </a:lnTo>
                <a:lnTo>
                  <a:pt x="398595" y="120253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extLst>
              <a:ext uri="{FF2B5EF4-FFF2-40B4-BE49-F238E27FC236}">
                <a16:creationId xmlns="" xmlns:a16="http://schemas.microsoft.com/office/drawing/2014/main" id="{D83C1B1A-2C4F-4E31-BBA9-64A5E864D0DC}"/>
              </a:ext>
            </a:extLst>
          </p:cNvPr>
          <p:cNvSpPr txBox="1"/>
          <p:nvPr/>
        </p:nvSpPr>
        <p:spPr>
          <a:xfrm>
            <a:off x="5781318" y="232225"/>
            <a:ext cx="6291077" cy="1477328"/>
          </a:xfrm>
          <a:prstGeom prst="rect">
            <a:avLst/>
          </a:prstGeom>
          <a:noFill/>
        </p:spPr>
        <p:txBody>
          <a:bodyPr wrap="square" rtlCol="0">
            <a:spAutoFit/>
          </a:bodyPr>
          <a:lstStyle/>
          <a:p>
            <a:pPr algn="ctr"/>
            <a:r>
              <a:rPr lang="el-GR" altLang="ko-KR" dirty="0">
                <a:solidFill>
                  <a:srgbClr val="002060"/>
                </a:solidFill>
                <a:cs typeface="Arial" pitchFamily="34" charset="0"/>
              </a:rPr>
              <a:t>ένα δυνητικά καταστροφικό γεγονός, φαινόμενο ή ανθρώπινη δραστηριότητα που μπορεί να προκαλέσει απώλειες ζωής ή τραυματισμούς, ζημιές σε περιουσίες, κοινωνικές και οικονομικές διαταραχές ή περιβαλλοντική υποβάθμιση. </a:t>
            </a:r>
            <a:endParaRPr lang="en-US" altLang="ko-KR" dirty="0">
              <a:solidFill>
                <a:srgbClr val="002060"/>
              </a:solidFill>
              <a:cs typeface="Arial" pitchFamily="34" charset="0"/>
            </a:endParaRPr>
          </a:p>
        </p:txBody>
      </p:sp>
      <p:sp>
        <p:nvSpPr>
          <p:cNvPr id="42" name="TextBox 41">
            <a:extLst>
              <a:ext uri="{FF2B5EF4-FFF2-40B4-BE49-F238E27FC236}">
                <a16:creationId xmlns="" xmlns:a16="http://schemas.microsoft.com/office/drawing/2014/main" id="{200D6724-7CD4-453B-991D-2FD123223420}"/>
              </a:ext>
            </a:extLst>
          </p:cNvPr>
          <p:cNvSpPr txBox="1"/>
          <p:nvPr/>
        </p:nvSpPr>
        <p:spPr>
          <a:xfrm>
            <a:off x="7162176" y="1839147"/>
            <a:ext cx="4422837" cy="1754326"/>
          </a:xfrm>
          <a:prstGeom prst="rect">
            <a:avLst/>
          </a:prstGeom>
          <a:noFill/>
        </p:spPr>
        <p:txBody>
          <a:bodyPr wrap="square" rtlCol="0">
            <a:spAutoFit/>
          </a:bodyPr>
          <a:lstStyle/>
          <a:p>
            <a:pPr algn="ctr"/>
            <a:r>
              <a:rPr lang="el-GR" altLang="ko-KR" dirty="0">
                <a:solidFill>
                  <a:srgbClr val="FF0000"/>
                </a:solidFill>
                <a:cs typeface="Arial" pitchFamily="34" charset="0"/>
              </a:rPr>
              <a:t>οι συνθήκες που καθορίζονται από φυσικούς, κοινωνικούς, οικονομικούς και περιβαλλοντικούς παράγοντες ή διεργασίες που αυξάνουν την ευπάθεια μιας κοινωνίας στις επιπτώσεις των κινδύνων</a:t>
            </a:r>
            <a:r>
              <a:rPr lang="el-GR" altLang="ko-KR" dirty="0">
                <a:solidFill>
                  <a:schemeClr val="tx1">
                    <a:lumMod val="75000"/>
                    <a:lumOff val="25000"/>
                  </a:schemeClr>
                </a:solidFill>
                <a:cs typeface="Arial" pitchFamily="34" charset="0"/>
              </a:rPr>
              <a:t>. </a:t>
            </a:r>
            <a:endParaRPr lang="ko-KR" altLang="en-US" dirty="0">
              <a:solidFill>
                <a:schemeClr val="tx1">
                  <a:lumMod val="75000"/>
                  <a:lumOff val="25000"/>
                </a:schemeClr>
              </a:solidFill>
              <a:cs typeface="Arial" pitchFamily="34" charset="0"/>
            </a:endParaRPr>
          </a:p>
        </p:txBody>
      </p:sp>
      <p:sp>
        <p:nvSpPr>
          <p:cNvPr id="43" name="TextBox 42">
            <a:extLst>
              <a:ext uri="{FF2B5EF4-FFF2-40B4-BE49-F238E27FC236}">
                <a16:creationId xmlns="" xmlns:a16="http://schemas.microsoft.com/office/drawing/2014/main" id="{D95A8B7D-7A3C-4FE0-979F-FC22A147161F}"/>
              </a:ext>
            </a:extLst>
          </p:cNvPr>
          <p:cNvSpPr txBox="1"/>
          <p:nvPr/>
        </p:nvSpPr>
        <p:spPr>
          <a:xfrm>
            <a:off x="7991061" y="3898911"/>
            <a:ext cx="3660525" cy="2585323"/>
          </a:xfrm>
          <a:prstGeom prst="rect">
            <a:avLst/>
          </a:prstGeom>
          <a:noFill/>
        </p:spPr>
        <p:txBody>
          <a:bodyPr wrap="square" rtlCol="0">
            <a:spAutoFit/>
          </a:bodyPr>
          <a:lstStyle/>
          <a:p>
            <a:pPr algn="ctr"/>
            <a:r>
              <a:rPr lang="el-GR" altLang="ko-KR" dirty="0">
                <a:solidFill>
                  <a:srgbClr val="0070C0"/>
                </a:solidFill>
                <a:cs typeface="Arial" pitchFamily="34" charset="0"/>
              </a:rPr>
              <a:t>η σοβαρή διαταραχή της λειτουργίας της κοινωνίας, που προκαλεί εκτεταμένες ανθρώπινες, υλικές και περιβαλλοντικές απώλειες, οι </a:t>
            </a:r>
          </a:p>
          <a:p>
            <a:pPr algn="ctr"/>
            <a:r>
              <a:rPr lang="el-GR" altLang="ko-KR" dirty="0">
                <a:solidFill>
                  <a:srgbClr val="0070C0"/>
                </a:solidFill>
                <a:cs typeface="Arial" pitchFamily="34" charset="0"/>
              </a:rPr>
              <a:t>οποίες ξεπερνούν την ικανότητα της πληγείσας κοινωνίας να τις αντιμετωπίσει με ίδια μέσα και πόρους. </a:t>
            </a:r>
            <a:endParaRPr lang="ko-KR" altLang="en-US" dirty="0">
              <a:solidFill>
                <a:srgbClr val="0070C0"/>
              </a:solidFill>
              <a:cs typeface="Arial" pitchFamily="34" charset="0"/>
            </a:endParaRPr>
          </a:p>
        </p:txBody>
      </p:sp>
      <p:sp>
        <p:nvSpPr>
          <p:cNvPr id="45" name="TextBox 44">
            <a:extLst>
              <a:ext uri="{FF2B5EF4-FFF2-40B4-BE49-F238E27FC236}">
                <a16:creationId xmlns="" xmlns:a16="http://schemas.microsoft.com/office/drawing/2014/main" id="{D622FC22-E15D-4E6A-81D4-AFF9D351A3C2}"/>
              </a:ext>
            </a:extLst>
          </p:cNvPr>
          <p:cNvSpPr txBox="1"/>
          <p:nvPr/>
        </p:nvSpPr>
        <p:spPr>
          <a:xfrm rot="20429782">
            <a:off x="4641216" y="4228339"/>
            <a:ext cx="2415246" cy="584775"/>
          </a:xfrm>
          <a:prstGeom prst="rect">
            <a:avLst/>
          </a:prstGeom>
          <a:noFill/>
        </p:spPr>
        <p:txBody>
          <a:bodyPr wrap="square" rtlCol="0">
            <a:spAutoFit/>
          </a:bodyPr>
          <a:lstStyle/>
          <a:p>
            <a:pPr algn="r"/>
            <a:r>
              <a:rPr lang="en-US" altLang="ko-KR" sz="3200" b="1" dirty="0">
                <a:solidFill>
                  <a:schemeClr val="bg1"/>
                </a:solidFill>
                <a:cs typeface="Arial" pitchFamily="34" charset="0"/>
              </a:rPr>
              <a:t>Disaster</a:t>
            </a:r>
            <a:endParaRPr lang="ko-KR" altLang="en-US" sz="3200" b="1" dirty="0">
              <a:solidFill>
                <a:schemeClr val="bg1"/>
              </a:solidFill>
              <a:cs typeface="Arial" pitchFamily="34" charset="0"/>
            </a:endParaRPr>
          </a:p>
        </p:txBody>
      </p:sp>
      <p:sp>
        <p:nvSpPr>
          <p:cNvPr id="48" name="TextBox 47">
            <a:extLst>
              <a:ext uri="{FF2B5EF4-FFF2-40B4-BE49-F238E27FC236}">
                <a16:creationId xmlns="" xmlns:a16="http://schemas.microsoft.com/office/drawing/2014/main" id="{46B12F1B-655B-4D3D-9D10-E03572716C70}"/>
              </a:ext>
            </a:extLst>
          </p:cNvPr>
          <p:cNvSpPr txBox="1"/>
          <p:nvPr/>
        </p:nvSpPr>
        <p:spPr>
          <a:xfrm rot="19373789">
            <a:off x="3598945" y="3412358"/>
            <a:ext cx="2717764" cy="584775"/>
          </a:xfrm>
          <a:prstGeom prst="rect">
            <a:avLst/>
          </a:prstGeom>
          <a:noFill/>
        </p:spPr>
        <p:txBody>
          <a:bodyPr wrap="square" rtlCol="0">
            <a:spAutoFit/>
          </a:bodyPr>
          <a:lstStyle/>
          <a:p>
            <a:pPr algn="r"/>
            <a:r>
              <a:rPr lang="en-US" altLang="ko-KR" sz="3200" b="1" dirty="0">
                <a:solidFill>
                  <a:schemeClr val="bg1"/>
                </a:solidFill>
                <a:cs typeface="Arial" pitchFamily="34" charset="0"/>
              </a:rPr>
              <a:t>Vulnerability</a:t>
            </a:r>
            <a:endParaRPr lang="ko-KR" altLang="en-US" sz="3200" b="1" dirty="0">
              <a:solidFill>
                <a:schemeClr val="bg1"/>
              </a:solidFill>
              <a:cs typeface="Arial" pitchFamily="34" charset="0"/>
            </a:endParaRPr>
          </a:p>
        </p:txBody>
      </p:sp>
      <p:sp>
        <p:nvSpPr>
          <p:cNvPr id="49" name="TextBox 48">
            <a:extLst>
              <a:ext uri="{FF2B5EF4-FFF2-40B4-BE49-F238E27FC236}">
                <a16:creationId xmlns="" xmlns:a16="http://schemas.microsoft.com/office/drawing/2014/main" id="{51E9CA4B-52D8-41D1-B64E-6E6C2EA734B1}"/>
              </a:ext>
            </a:extLst>
          </p:cNvPr>
          <p:cNvSpPr txBox="1"/>
          <p:nvPr/>
        </p:nvSpPr>
        <p:spPr>
          <a:xfrm rot="18599937">
            <a:off x="2900366" y="2584631"/>
            <a:ext cx="2415246" cy="584775"/>
          </a:xfrm>
          <a:prstGeom prst="rect">
            <a:avLst/>
          </a:prstGeom>
          <a:noFill/>
        </p:spPr>
        <p:txBody>
          <a:bodyPr wrap="square" rtlCol="0">
            <a:spAutoFit/>
          </a:bodyPr>
          <a:lstStyle/>
          <a:p>
            <a:pPr algn="r"/>
            <a:r>
              <a:rPr lang="en-US" altLang="ko-KR" sz="3200" b="1" dirty="0">
                <a:solidFill>
                  <a:schemeClr val="bg1"/>
                </a:solidFill>
                <a:cs typeface="Arial" pitchFamily="34" charset="0"/>
              </a:rPr>
              <a:t>Hazard</a:t>
            </a:r>
            <a:endParaRPr lang="ko-KR" altLang="en-US" sz="3200" b="1" dirty="0">
              <a:solidFill>
                <a:schemeClr val="bg1"/>
              </a:solidFill>
              <a:cs typeface="Arial" pitchFamily="34" charset="0"/>
            </a:endParaRPr>
          </a:p>
        </p:txBody>
      </p:sp>
      <p:sp>
        <p:nvSpPr>
          <p:cNvPr id="50" name="Freeform 20">
            <a:extLst>
              <a:ext uri="{FF2B5EF4-FFF2-40B4-BE49-F238E27FC236}">
                <a16:creationId xmlns="" xmlns:a16="http://schemas.microsoft.com/office/drawing/2014/main" id="{E674EC10-6DF4-4D79-8C68-8E0E302F4814}"/>
              </a:ext>
            </a:extLst>
          </p:cNvPr>
          <p:cNvSpPr/>
          <p:nvPr/>
        </p:nvSpPr>
        <p:spPr>
          <a:xfrm>
            <a:off x="7038363" y="3704745"/>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444948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2">
            <a:extLst>
              <a:ext uri="{FF2B5EF4-FFF2-40B4-BE49-F238E27FC236}">
                <a16:creationId xmlns:a16="http://schemas.microsoft.com/office/drawing/2014/main" xmlns="" id="{24B0FF5B-5857-4DD2-8316-525F7AB76D4C}"/>
              </a:ext>
            </a:extLst>
          </p:cNvPr>
          <p:cNvGrpSpPr/>
          <p:nvPr/>
        </p:nvGrpSpPr>
        <p:grpSpPr>
          <a:xfrm>
            <a:off x="0" y="149251"/>
            <a:ext cx="3856446" cy="856525"/>
            <a:chOff x="5207975" y="2573079"/>
            <a:chExt cx="6983876" cy="1711842"/>
          </a:xfrm>
          <a:solidFill>
            <a:schemeClr val="bg1">
              <a:lumMod val="65000"/>
            </a:schemeClr>
          </a:solidFill>
        </p:grpSpPr>
        <p:sp>
          <p:nvSpPr>
            <p:cNvPr id="10"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Ορθογώνιο 11"/>
          <p:cNvSpPr/>
          <p:nvPr/>
        </p:nvSpPr>
        <p:spPr>
          <a:xfrm>
            <a:off x="213477" y="147794"/>
            <a:ext cx="3624804" cy="830997"/>
          </a:xfrm>
          <a:prstGeom prst="rect">
            <a:avLst/>
          </a:prstGeom>
        </p:spPr>
        <p:txBody>
          <a:bodyPr wrap="square">
            <a:spAutoFit/>
          </a:bodyPr>
          <a:lstStyle/>
          <a:p>
            <a:pPr algn="ctr"/>
            <a:r>
              <a:rPr lang="el-GR" sz="2400" b="1" dirty="0" smtClean="0">
                <a:solidFill>
                  <a:srgbClr val="002060"/>
                </a:solidFill>
              </a:rPr>
              <a:t>ΕΝΝΟΙΟΛΟΓΙΚΟΙ </a:t>
            </a:r>
          </a:p>
          <a:p>
            <a:pPr algn="ctr"/>
            <a:r>
              <a:rPr lang="el-GR" sz="2400" b="1" dirty="0" smtClean="0">
                <a:solidFill>
                  <a:srgbClr val="002060"/>
                </a:solidFill>
              </a:rPr>
              <a:t>ΠΡΟΣΔΙΟΡΙΣΜΟΙ </a:t>
            </a:r>
            <a:endParaRPr lang="en-US" sz="2400" b="1" dirty="0">
              <a:solidFill>
                <a:srgbClr val="002060"/>
              </a:solidFill>
            </a:endParaRPr>
          </a:p>
        </p:txBody>
      </p:sp>
      <p:sp>
        <p:nvSpPr>
          <p:cNvPr id="13" name="Rounded Rectangle 3">
            <a:extLst>
              <a:ext uri="{FF2B5EF4-FFF2-40B4-BE49-F238E27FC236}">
                <a16:creationId xmlns="" xmlns:a16="http://schemas.microsoft.com/office/drawing/2014/main" id="{8D422474-65EE-4035-9B84-CA9A11039715}"/>
              </a:ext>
            </a:extLst>
          </p:cNvPr>
          <p:cNvSpPr/>
          <p:nvPr/>
        </p:nvSpPr>
        <p:spPr>
          <a:xfrm>
            <a:off x="213477" y="2193443"/>
            <a:ext cx="3822971" cy="2794252"/>
          </a:xfrm>
          <a:prstGeom prst="roundRect">
            <a:avLst>
              <a:gd name="adj" fmla="val 15250"/>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4" name="Group 3">
            <a:extLst>
              <a:ext uri="{FF2B5EF4-FFF2-40B4-BE49-F238E27FC236}">
                <a16:creationId xmlns="" xmlns:a16="http://schemas.microsoft.com/office/drawing/2014/main" id="{716EAFC0-C1D8-476B-851D-E2BBAC617CFC}"/>
              </a:ext>
            </a:extLst>
          </p:cNvPr>
          <p:cNvGrpSpPr/>
          <p:nvPr/>
        </p:nvGrpSpPr>
        <p:grpSpPr>
          <a:xfrm>
            <a:off x="428017" y="2223639"/>
            <a:ext cx="3439855" cy="2662267"/>
            <a:chOff x="3017859" y="4170245"/>
            <a:chExt cx="1886852" cy="1846637"/>
          </a:xfrm>
        </p:grpSpPr>
        <p:sp>
          <p:nvSpPr>
            <p:cNvPr id="15" name="TextBox 14">
              <a:extLst>
                <a:ext uri="{FF2B5EF4-FFF2-40B4-BE49-F238E27FC236}">
                  <a16:creationId xmlns="" xmlns:a16="http://schemas.microsoft.com/office/drawing/2014/main" id="{CF834912-EBBC-40CB-81AC-2659CE26D76A}"/>
                </a:ext>
              </a:extLst>
            </p:cNvPr>
            <p:cNvSpPr txBox="1"/>
            <p:nvPr/>
          </p:nvSpPr>
          <p:spPr>
            <a:xfrm>
              <a:off x="3017859" y="4415751"/>
              <a:ext cx="1886852" cy="1601131"/>
            </a:xfrm>
            <a:prstGeom prst="rect">
              <a:avLst/>
            </a:prstGeom>
            <a:noFill/>
          </p:spPr>
          <p:txBody>
            <a:bodyPr wrap="square" rtlCol="0" anchor="ctr">
              <a:spAutoFit/>
            </a:bodyPr>
            <a:lstStyle/>
            <a:p>
              <a:pPr algn="ctr"/>
              <a:r>
                <a:rPr lang="el-GR" altLang="ko-KR" dirty="0">
                  <a:solidFill>
                    <a:schemeClr val="tx1">
                      <a:lumMod val="75000"/>
                      <a:lumOff val="25000"/>
                    </a:schemeClr>
                  </a:solidFill>
                  <a:cs typeface="Arial" pitchFamily="34" charset="0"/>
                </a:rPr>
                <a:t> η ικανότητα ενός συστήματος ή μιας κοινωνίας, εν δυνάμει εκτεθειμένης σε πιθανούς κινδύνους, να αντιστέκεται ή να προσαρμόζεται, με στόχο να διατηρήσει ένα αποδεκτό επίπεδο λειτουργίας και συνοχής.</a:t>
              </a:r>
              <a:endParaRPr lang="en-US" altLang="ko-KR" dirty="0">
                <a:solidFill>
                  <a:schemeClr val="tx1">
                    <a:lumMod val="75000"/>
                    <a:lumOff val="25000"/>
                  </a:schemeClr>
                </a:solidFill>
                <a:cs typeface="Arial" pitchFamily="34" charset="0"/>
              </a:endParaRPr>
            </a:p>
          </p:txBody>
        </p:sp>
        <p:sp>
          <p:nvSpPr>
            <p:cNvPr id="16" name="TextBox 15">
              <a:extLst>
                <a:ext uri="{FF2B5EF4-FFF2-40B4-BE49-F238E27FC236}">
                  <a16:creationId xmlns="" xmlns:a16="http://schemas.microsoft.com/office/drawing/2014/main" id="{5B3B6F1F-02F9-49B9-9516-635FB28D5432}"/>
                </a:ext>
              </a:extLst>
            </p:cNvPr>
            <p:cNvSpPr txBox="1"/>
            <p:nvPr/>
          </p:nvSpPr>
          <p:spPr>
            <a:xfrm>
              <a:off x="3017859" y="4170245"/>
              <a:ext cx="1886852" cy="277530"/>
            </a:xfrm>
            <a:prstGeom prst="rect">
              <a:avLst/>
            </a:prstGeom>
            <a:noFill/>
          </p:spPr>
          <p:txBody>
            <a:bodyPr wrap="square" rtlCol="0" anchor="ctr">
              <a:spAutoFit/>
            </a:bodyPr>
            <a:lstStyle/>
            <a:p>
              <a:pPr algn="ctr"/>
              <a:r>
                <a:rPr lang="en-US" altLang="ko-KR" sz="2000" b="1" dirty="0">
                  <a:solidFill>
                    <a:schemeClr val="tx1">
                      <a:lumMod val="75000"/>
                      <a:lumOff val="25000"/>
                    </a:schemeClr>
                  </a:solidFill>
                  <a:cs typeface="Arial" pitchFamily="34" charset="0"/>
                </a:rPr>
                <a:t>Resilience</a:t>
              </a:r>
              <a:endParaRPr lang="ko-KR" altLang="en-US" sz="2000" b="1" dirty="0">
                <a:solidFill>
                  <a:schemeClr val="tx1">
                    <a:lumMod val="75000"/>
                    <a:lumOff val="25000"/>
                  </a:schemeClr>
                </a:solidFill>
                <a:cs typeface="Arial" pitchFamily="34" charset="0"/>
              </a:endParaRPr>
            </a:p>
          </p:txBody>
        </p:sp>
      </p:grpSp>
      <p:sp>
        <p:nvSpPr>
          <p:cNvPr id="17" name="Quad Arrow 7">
            <a:extLst>
              <a:ext uri="{FF2B5EF4-FFF2-40B4-BE49-F238E27FC236}">
                <a16:creationId xmlns="" xmlns:a16="http://schemas.microsoft.com/office/drawing/2014/main" id="{6040CBE7-E525-4EF8-AEF7-4C43F1B5CA23}"/>
              </a:ext>
            </a:extLst>
          </p:cNvPr>
          <p:cNvSpPr/>
          <p:nvPr/>
        </p:nvSpPr>
        <p:spPr>
          <a:xfrm>
            <a:off x="5089934" y="2373537"/>
            <a:ext cx="2384286" cy="2088232"/>
          </a:xfrm>
          <a:prstGeom prst="quadArrow">
            <a:avLst>
              <a:gd name="adj1" fmla="val 14289"/>
              <a:gd name="adj2" fmla="val 17483"/>
              <a:gd name="adj3" fmla="val 188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8" name="Rounded Rectangle 8">
            <a:extLst>
              <a:ext uri="{FF2B5EF4-FFF2-40B4-BE49-F238E27FC236}">
                <a16:creationId xmlns="" xmlns:a16="http://schemas.microsoft.com/office/drawing/2014/main" id="{550A8A5A-5724-43DC-8879-C1B673859B70}"/>
              </a:ext>
            </a:extLst>
          </p:cNvPr>
          <p:cNvSpPr/>
          <p:nvPr/>
        </p:nvSpPr>
        <p:spPr>
          <a:xfrm>
            <a:off x="8496068" y="2223227"/>
            <a:ext cx="3507864" cy="2803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9" name="Rounded Rectangle 9">
            <a:extLst>
              <a:ext uri="{FF2B5EF4-FFF2-40B4-BE49-F238E27FC236}">
                <a16:creationId xmlns="" xmlns:a16="http://schemas.microsoft.com/office/drawing/2014/main" id="{21EC4B1B-1B18-4739-9A1F-5B5317EA918A}"/>
              </a:ext>
            </a:extLst>
          </p:cNvPr>
          <p:cNvSpPr/>
          <p:nvPr/>
        </p:nvSpPr>
        <p:spPr>
          <a:xfrm>
            <a:off x="4114800" y="180398"/>
            <a:ext cx="4225462" cy="187875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0" name="Rounded Rectangle 10">
            <a:extLst>
              <a:ext uri="{FF2B5EF4-FFF2-40B4-BE49-F238E27FC236}">
                <a16:creationId xmlns="" xmlns:a16="http://schemas.microsoft.com/office/drawing/2014/main" id="{C6D852F9-9125-4273-B05A-3E90E3CB342E}"/>
              </a:ext>
            </a:extLst>
          </p:cNvPr>
          <p:cNvSpPr/>
          <p:nvPr/>
        </p:nvSpPr>
        <p:spPr>
          <a:xfrm>
            <a:off x="4096037" y="4885906"/>
            <a:ext cx="4400031" cy="1806724"/>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TextBox 20">
            <a:extLst>
              <a:ext uri="{FF2B5EF4-FFF2-40B4-BE49-F238E27FC236}">
                <a16:creationId xmlns="" xmlns:a16="http://schemas.microsoft.com/office/drawing/2014/main" id="{B5BD120B-34A0-4FF3-BCEA-46CD92852BDB}"/>
              </a:ext>
            </a:extLst>
          </p:cNvPr>
          <p:cNvSpPr txBox="1"/>
          <p:nvPr/>
        </p:nvSpPr>
        <p:spPr>
          <a:xfrm>
            <a:off x="8496069" y="2269805"/>
            <a:ext cx="3507864" cy="2616101"/>
          </a:xfrm>
          <a:prstGeom prst="rect">
            <a:avLst/>
          </a:prstGeom>
          <a:noFill/>
        </p:spPr>
        <p:txBody>
          <a:bodyPr wrap="square" rtlCol="0" anchor="ctr">
            <a:spAutoFit/>
          </a:bodyPr>
          <a:lstStyle/>
          <a:p>
            <a:pPr algn="ctr"/>
            <a:r>
              <a:rPr lang="en-US" altLang="ko-KR" sz="2000" b="1" dirty="0">
                <a:solidFill>
                  <a:schemeClr val="bg1"/>
                </a:solidFill>
                <a:cs typeface="Arial" pitchFamily="34" charset="0"/>
              </a:rPr>
              <a:t>Prevention</a:t>
            </a:r>
          </a:p>
          <a:p>
            <a:pPr algn="ctr"/>
            <a:r>
              <a:rPr lang="el-GR" altLang="ko-KR" dirty="0" smtClean="0">
                <a:solidFill>
                  <a:schemeClr val="bg1"/>
                </a:solidFill>
                <a:cs typeface="Arial" pitchFamily="34" charset="0"/>
              </a:rPr>
              <a:t>το </a:t>
            </a:r>
            <a:r>
              <a:rPr lang="el-GR" altLang="ko-KR" dirty="0">
                <a:solidFill>
                  <a:schemeClr val="bg1"/>
                </a:solidFill>
                <a:cs typeface="Arial" pitchFamily="34" charset="0"/>
              </a:rPr>
              <a:t>σύνολο των δράσεων και μέτρων που στοχεύουν στην απόλυτη αποφυγή των δυνητικών επιπτώσεων των κινδύνων και στην ελαχιστοποίηση των φυσικών, τεχνολογικών καταστροφών και λοιπών απειλών. </a:t>
            </a:r>
            <a:endParaRPr lang="ko-KR" altLang="en-US" dirty="0">
              <a:solidFill>
                <a:schemeClr val="bg1"/>
              </a:solidFill>
              <a:cs typeface="Arial" pitchFamily="34" charset="0"/>
            </a:endParaRPr>
          </a:p>
        </p:txBody>
      </p:sp>
      <p:sp>
        <p:nvSpPr>
          <p:cNvPr id="22" name="TextBox 21">
            <a:extLst>
              <a:ext uri="{FF2B5EF4-FFF2-40B4-BE49-F238E27FC236}">
                <a16:creationId xmlns="" xmlns:a16="http://schemas.microsoft.com/office/drawing/2014/main" id="{8FC99F91-44AD-467D-ADA3-BD283CDA3DBF}"/>
              </a:ext>
            </a:extLst>
          </p:cNvPr>
          <p:cNvSpPr txBox="1"/>
          <p:nvPr/>
        </p:nvSpPr>
        <p:spPr>
          <a:xfrm>
            <a:off x="4178279" y="4857354"/>
            <a:ext cx="4161983" cy="1785104"/>
          </a:xfrm>
          <a:prstGeom prst="rect">
            <a:avLst/>
          </a:prstGeom>
          <a:noFill/>
        </p:spPr>
        <p:txBody>
          <a:bodyPr wrap="square" rtlCol="0" anchor="ctr">
            <a:spAutoFit/>
          </a:bodyPr>
          <a:lstStyle/>
          <a:p>
            <a:pPr algn="ctr"/>
            <a:r>
              <a:rPr lang="en-US" altLang="ko-KR" sz="2000" b="1" dirty="0" smtClean="0">
                <a:solidFill>
                  <a:schemeClr val="bg1"/>
                </a:solidFill>
                <a:cs typeface="Arial" pitchFamily="34" charset="0"/>
              </a:rPr>
              <a:t>Preparedness</a:t>
            </a:r>
          </a:p>
          <a:p>
            <a:pPr algn="ctr"/>
            <a:r>
              <a:rPr lang="el-GR" altLang="ko-KR" dirty="0" smtClean="0">
                <a:solidFill>
                  <a:schemeClr val="bg1"/>
                </a:solidFill>
                <a:cs typeface="Arial" pitchFamily="34" charset="0"/>
              </a:rPr>
              <a:t> </a:t>
            </a:r>
            <a:r>
              <a:rPr lang="el-GR" altLang="ko-KR" dirty="0">
                <a:solidFill>
                  <a:schemeClr val="bg1"/>
                </a:solidFill>
                <a:cs typeface="Arial" pitchFamily="34" charset="0"/>
              </a:rPr>
              <a:t>το σύνολο δράσεων και μέτρων που λαμβάνονται εκ των προτέρων για να διασφαλίσουν αποτελεσματική αντίδραση σε περιπτώσεις καταστροφών.</a:t>
            </a:r>
            <a:r>
              <a:rPr lang="en-US" altLang="ko-KR" dirty="0" smtClean="0">
                <a:solidFill>
                  <a:schemeClr val="bg1"/>
                </a:solidFill>
                <a:cs typeface="Arial" pitchFamily="34" charset="0"/>
              </a:rPr>
              <a:t>. </a:t>
            </a:r>
            <a:endParaRPr lang="en-US" altLang="ko-KR" dirty="0">
              <a:solidFill>
                <a:schemeClr val="bg1"/>
              </a:solidFill>
              <a:cs typeface="Arial" pitchFamily="34" charset="0"/>
            </a:endParaRPr>
          </a:p>
        </p:txBody>
      </p:sp>
      <p:grpSp>
        <p:nvGrpSpPr>
          <p:cNvPr id="23" name="Group 16">
            <a:extLst>
              <a:ext uri="{FF2B5EF4-FFF2-40B4-BE49-F238E27FC236}">
                <a16:creationId xmlns="" xmlns:a16="http://schemas.microsoft.com/office/drawing/2014/main" id="{70B0D515-575D-4776-ABD1-3D79DE2A6CDA}"/>
              </a:ext>
            </a:extLst>
          </p:cNvPr>
          <p:cNvGrpSpPr/>
          <p:nvPr/>
        </p:nvGrpSpPr>
        <p:grpSpPr>
          <a:xfrm>
            <a:off x="4169347" y="281369"/>
            <a:ext cx="4225461" cy="1403519"/>
            <a:chOff x="3017859" y="4307410"/>
            <a:chExt cx="1890849" cy="747745"/>
          </a:xfrm>
        </p:grpSpPr>
        <p:sp>
          <p:nvSpPr>
            <p:cNvPr id="24" name="TextBox 23">
              <a:extLst>
                <a:ext uri="{FF2B5EF4-FFF2-40B4-BE49-F238E27FC236}">
                  <a16:creationId xmlns="" xmlns:a16="http://schemas.microsoft.com/office/drawing/2014/main" id="{C11B2E7A-E378-4EFA-B2A7-736852E383E7}"/>
                </a:ext>
              </a:extLst>
            </p:cNvPr>
            <p:cNvSpPr txBox="1"/>
            <p:nvPr/>
          </p:nvSpPr>
          <p:spPr>
            <a:xfrm>
              <a:off x="3021856" y="4527138"/>
              <a:ext cx="1886852" cy="528017"/>
            </a:xfrm>
            <a:prstGeom prst="rect">
              <a:avLst/>
            </a:prstGeom>
            <a:noFill/>
          </p:spPr>
          <p:txBody>
            <a:bodyPr wrap="square" rtlCol="0" anchor="ctr">
              <a:spAutoFit/>
            </a:bodyPr>
            <a:lstStyle/>
            <a:p>
              <a:pPr algn="ctr"/>
              <a:r>
                <a:rPr lang="el-GR" altLang="ko-KR" dirty="0">
                  <a:solidFill>
                    <a:schemeClr val="bg1"/>
                  </a:solidFill>
                  <a:cs typeface="Arial" pitchFamily="34" charset="0"/>
                </a:rPr>
                <a:t> οι παράγοντες που δημιουργούν τις προϋποθέσεις για την εξέλιξη ενός κινδύνου σε καταστροφή. </a:t>
              </a:r>
              <a:endParaRPr lang="en-US" altLang="ko-KR" dirty="0">
                <a:solidFill>
                  <a:schemeClr val="bg1"/>
                </a:solidFill>
                <a:cs typeface="Arial" pitchFamily="34" charset="0"/>
              </a:endParaRPr>
            </a:p>
          </p:txBody>
        </p:sp>
        <p:sp>
          <p:nvSpPr>
            <p:cNvPr id="25" name="TextBox 24">
              <a:extLst>
                <a:ext uri="{FF2B5EF4-FFF2-40B4-BE49-F238E27FC236}">
                  <a16:creationId xmlns="" xmlns:a16="http://schemas.microsoft.com/office/drawing/2014/main" id="{4BB252D7-6E70-4D3D-A34C-15AF22C166D5}"/>
                </a:ext>
              </a:extLst>
            </p:cNvPr>
            <p:cNvSpPr txBox="1"/>
            <p:nvPr/>
          </p:nvSpPr>
          <p:spPr>
            <a:xfrm>
              <a:off x="3017859" y="4307410"/>
              <a:ext cx="1890849" cy="228807"/>
            </a:xfrm>
            <a:prstGeom prst="rect">
              <a:avLst/>
            </a:prstGeom>
            <a:noFill/>
          </p:spPr>
          <p:txBody>
            <a:bodyPr wrap="square" rtlCol="0" anchor="ctr">
              <a:spAutoFit/>
            </a:bodyPr>
            <a:lstStyle/>
            <a:p>
              <a:pPr algn="ctr"/>
              <a:r>
                <a:rPr lang="en-US" altLang="ko-KR" sz="2000" b="1" dirty="0">
                  <a:solidFill>
                    <a:schemeClr val="bg1"/>
                  </a:solidFill>
                  <a:cs typeface="Arial" pitchFamily="34" charset="0"/>
                </a:rPr>
                <a:t>Susceptibility</a:t>
              </a:r>
              <a:endParaRPr lang="ko-KR" altLang="en-US" sz="2000" b="1" dirty="0">
                <a:solidFill>
                  <a:schemeClr val="bg1"/>
                </a:solidFill>
                <a:cs typeface="Arial" pitchFamily="34" charset="0"/>
              </a:endParaRPr>
            </a:p>
          </p:txBody>
        </p:sp>
      </p:grpSp>
    </p:spTree>
    <p:extLst>
      <p:ext uri="{BB962C8B-B14F-4D97-AF65-F5344CB8AC3E}">
        <p14:creationId xmlns:p14="http://schemas.microsoft.com/office/powerpoint/2010/main" val="2687741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2">
            <a:extLst>
              <a:ext uri="{FF2B5EF4-FFF2-40B4-BE49-F238E27FC236}">
                <a16:creationId xmlns:a16="http://schemas.microsoft.com/office/drawing/2014/main" xmlns="" id="{24B0FF5B-5857-4DD2-8316-525F7AB76D4C}"/>
              </a:ext>
            </a:extLst>
          </p:cNvPr>
          <p:cNvGrpSpPr/>
          <p:nvPr/>
        </p:nvGrpSpPr>
        <p:grpSpPr>
          <a:xfrm>
            <a:off x="0" y="149251"/>
            <a:ext cx="3856446" cy="856525"/>
            <a:chOff x="5207975" y="2573079"/>
            <a:chExt cx="6983876" cy="1711842"/>
          </a:xfrm>
          <a:solidFill>
            <a:schemeClr val="bg1">
              <a:lumMod val="65000"/>
            </a:schemeClr>
          </a:solidFill>
        </p:grpSpPr>
        <p:sp>
          <p:nvSpPr>
            <p:cNvPr id="10"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Ορθογώνιο 11"/>
          <p:cNvSpPr/>
          <p:nvPr/>
        </p:nvSpPr>
        <p:spPr>
          <a:xfrm>
            <a:off x="213477" y="147794"/>
            <a:ext cx="3624804" cy="830997"/>
          </a:xfrm>
          <a:prstGeom prst="rect">
            <a:avLst/>
          </a:prstGeom>
        </p:spPr>
        <p:txBody>
          <a:bodyPr wrap="square">
            <a:spAutoFit/>
          </a:bodyPr>
          <a:lstStyle/>
          <a:p>
            <a:pPr algn="ctr"/>
            <a:r>
              <a:rPr lang="el-GR" sz="2400" b="1" dirty="0" smtClean="0">
                <a:solidFill>
                  <a:srgbClr val="002060"/>
                </a:solidFill>
              </a:rPr>
              <a:t>ΕΝΝΟΙΟΛΟΓΙΚΟΙ </a:t>
            </a:r>
          </a:p>
          <a:p>
            <a:pPr algn="ctr"/>
            <a:r>
              <a:rPr lang="el-GR" sz="2400" b="1" dirty="0" smtClean="0">
                <a:solidFill>
                  <a:srgbClr val="002060"/>
                </a:solidFill>
              </a:rPr>
              <a:t>ΠΡΟΣΔΙΟΡΙΣΜΟΙ </a:t>
            </a:r>
            <a:endParaRPr lang="en-US" sz="2400" b="1" dirty="0">
              <a:solidFill>
                <a:srgbClr val="002060"/>
              </a:solidFill>
            </a:endParaRPr>
          </a:p>
        </p:txBody>
      </p:sp>
      <p:sp>
        <p:nvSpPr>
          <p:cNvPr id="13" name="Rounded Rectangle 3">
            <a:extLst>
              <a:ext uri="{FF2B5EF4-FFF2-40B4-BE49-F238E27FC236}">
                <a16:creationId xmlns="" xmlns:a16="http://schemas.microsoft.com/office/drawing/2014/main" id="{8D422474-65EE-4035-9B84-CA9A11039715}"/>
              </a:ext>
            </a:extLst>
          </p:cNvPr>
          <p:cNvSpPr/>
          <p:nvPr/>
        </p:nvSpPr>
        <p:spPr>
          <a:xfrm>
            <a:off x="213477" y="2193443"/>
            <a:ext cx="3822971" cy="2794252"/>
          </a:xfrm>
          <a:prstGeom prst="roundRect">
            <a:avLst>
              <a:gd name="adj" fmla="val 15250"/>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4" name="Group 3">
            <a:extLst>
              <a:ext uri="{FF2B5EF4-FFF2-40B4-BE49-F238E27FC236}">
                <a16:creationId xmlns="" xmlns:a16="http://schemas.microsoft.com/office/drawing/2014/main" id="{716EAFC0-C1D8-476B-851D-E2BBAC617CFC}"/>
              </a:ext>
            </a:extLst>
          </p:cNvPr>
          <p:cNvGrpSpPr/>
          <p:nvPr/>
        </p:nvGrpSpPr>
        <p:grpSpPr>
          <a:xfrm>
            <a:off x="428017" y="2254416"/>
            <a:ext cx="3439855" cy="2477600"/>
            <a:chOff x="3017859" y="4191594"/>
            <a:chExt cx="1886852" cy="1718546"/>
          </a:xfrm>
        </p:grpSpPr>
        <p:sp>
          <p:nvSpPr>
            <p:cNvPr id="15" name="TextBox 14">
              <a:extLst>
                <a:ext uri="{FF2B5EF4-FFF2-40B4-BE49-F238E27FC236}">
                  <a16:creationId xmlns="" xmlns:a16="http://schemas.microsoft.com/office/drawing/2014/main" id="{CF834912-EBBC-40CB-81AC-2659CE26D76A}"/>
                </a:ext>
              </a:extLst>
            </p:cNvPr>
            <p:cNvSpPr txBox="1"/>
            <p:nvPr/>
          </p:nvSpPr>
          <p:spPr>
            <a:xfrm>
              <a:off x="3017859" y="4309010"/>
              <a:ext cx="1886852" cy="1601130"/>
            </a:xfrm>
            <a:prstGeom prst="rect">
              <a:avLst/>
            </a:prstGeom>
            <a:noFill/>
          </p:spPr>
          <p:txBody>
            <a:bodyPr wrap="square" rtlCol="0" anchor="ctr">
              <a:spAutoFit/>
            </a:bodyPr>
            <a:lstStyle/>
            <a:p>
              <a:pPr algn="ctr"/>
              <a:r>
                <a:rPr lang="el-GR" altLang="ko-KR" sz="1600" dirty="0" smtClean="0">
                  <a:solidFill>
                    <a:schemeClr val="tx1">
                      <a:lumMod val="75000"/>
                      <a:lumOff val="25000"/>
                    </a:schemeClr>
                  </a:solidFill>
                  <a:cs typeface="Arial" pitchFamily="34" charset="0"/>
                </a:rPr>
                <a:t>Η </a:t>
              </a:r>
              <a:r>
                <a:rPr lang="el-GR" altLang="ko-KR" sz="1600" dirty="0">
                  <a:solidFill>
                    <a:schemeClr val="tx1">
                      <a:lumMod val="75000"/>
                      <a:lumOff val="25000"/>
                    </a:schemeClr>
                  </a:solidFill>
                  <a:cs typeface="Arial" pitchFamily="34" charset="0"/>
                </a:rPr>
                <a:t>παροχή έγκαιρης ειδοποίησης και επαρκούς πληροφόρησης, μέσω των αρμόδιων φορέων, που δίνει τη δυνατότητα δρομολόγησης συγκεκριμένων δράσεων για την αποφυγή ή τη μείωση των επιπτώσεων του κινδύνου και την προετοιμασία για αποτελεσματική αντιμετώπιση</a:t>
              </a:r>
              <a:endParaRPr lang="en-US" altLang="ko-KR" sz="1600" dirty="0">
                <a:solidFill>
                  <a:schemeClr val="tx1">
                    <a:lumMod val="75000"/>
                    <a:lumOff val="25000"/>
                  </a:schemeClr>
                </a:solidFill>
                <a:cs typeface="Arial" pitchFamily="34" charset="0"/>
              </a:endParaRPr>
            </a:p>
          </p:txBody>
        </p:sp>
        <p:sp>
          <p:nvSpPr>
            <p:cNvPr id="16" name="TextBox 15">
              <a:extLst>
                <a:ext uri="{FF2B5EF4-FFF2-40B4-BE49-F238E27FC236}">
                  <a16:creationId xmlns="" xmlns:a16="http://schemas.microsoft.com/office/drawing/2014/main" id="{5B3B6F1F-02F9-49B9-9516-635FB28D5432}"/>
                </a:ext>
              </a:extLst>
            </p:cNvPr>
            <p:cNvSpPr txBox="1"/>
            <p:nvPr/>
          </p:nvSpPr>
          <p:spPr>
            <a:xfrm>
              <a:off x="3017859" y="4191594"/>
              <a:ext cx="1460410" cy="234832"/>
            </a:xfrm>
            <a:prstGeom prst="rect">
              <a:avLst/>
            </a:prstGeom>
            <a:noFill/>
          </p:spPr>
          <p:txBody>
            <a:bodyPr wrap="square" rtlCol="0" anchor="ctr">
              <a:spAutoFit/>
            </a:bodyPr>
            <a:lstStyle/>
            <a:p>
              <a:pPr algn="ctr"/>
              <a:endParaRPr lang="ko-KR" altLang="en-US" sz="1600" b="1" dirty="0">
                <a:solidFill>
                  <a:schemeClr val="tx1">
                    <a:lumMod val="75000"/>
                    <a:lumOff val="25000"/>
                  </a:schemeClr>
                </a:solidFill>
                <a:cs typeface="Arial" pitchFamily="34" charset="0"/>
              </a:endParaRPr>
            </a:p>
          </p:txBody>
        </p:sp>
      </p:grpSp>
      <p:sp>
        <p:nvSpPr>
          <p:cNvPr id="17" name="Quad Arrow 7">
            <a:extLst>
              <a:ext uri="{FF2B5EF4-FFF2-40B4-BE49-F238E27FC236}">
                <a16:creationId xmlns="" xmlns:a16="http://schemas.microsoft.com/office/drawing/2014/main" id="{6040CBE7-E525-4EF8-AEF7-4C43F1B5CA23}"/>
              </a:ext>
            </a:extLst>
          </p:cNvPr>
          <p:cNvSpPr/>
          <p:nvPr/>
        </p:nvSpPr>
        <p:spPr>
          <a:xfrm>
            <a:off x="5089934" y="2373537"/>
            <a:ext cx="2384286" cy="2088232"/>
          </a:xfrm>
          <a:prstGeom prst="quadArrow">
            <a:avLst>
              <a:gd name="adj1" fmla="val 14289"/>
              <a:gd name="adj2" fmla="val 17483"/>
              <a:gd name="adj3" fmla="val 188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8" name="Rounded Rectangle 8">
            <a:extLst>
              <a:ext uri="{FF2B5EF4-FFF2-40B4-BE49-F238E27FC236}">
                <a16:creationId xmlns="" xmlns:a16="http://schemas.microsoft.com/office/drawing/2014/main" id="{550A8A5A-5724-43DC-8879-C1B673859B70}"/>
              </a:ext>
            </a:extLst>
          </p:cNvPr>
          <p:cNvSpPr/>
          <p:nvPr/>
        </p:nvSpPr>
        <p:spPr>
          <a:xfrm>
            <a:off x="8577091" y="2068225"/>
            <a:ext cx="3507864" cy="2803472"/>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9" name="Rounded Rectangle 9">
            <a:extLst>
              <a:ext uri="{FF2B5EF4-FFF2-40B4-BE49-F238E27FC236}">
                <a16:creationId xmlns="" xmlns:a16="http://schemas.microsoft.com/office/drawing/2014/main" id="{21EC4B1B-1B18-4739-9A1F-5B5317EA918A}"/>
              </a:ext>
            </a:extLst>
          </p:cNvPr>
          <p:cNvSpPr/>
          <p:nvPr/>
        </p:nvSpPr>
        <p:spPr>
          <a:xfrm>
            <a:off x="4114800" y="180398"/>
            <a:ext cx="4225462" cy="187875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0" name="Rounded Rectangle 10">
            <a:extLst>
              <a:ext uri="{FF2B5EF4-FFF2-40B4-BE49-F238E27FC236}">
                <a16:creationId xmlns="" xmlns:a16="http://schemas.microsoft.com/office/drawing/2014/main" id="{C6D852F9-9125-4273-B05A-3E90E3CB342E}"/>
              </a:ext>
            </a:extLst>
          </p:cNvPr>
          <p:cNvSpPr/>
          <p:nvPr/>
        </p:nvSpPr>
        <p:spPr>
          <a:xfrm>
            <a:off x="4096037" y="4549579"/>
            <a:ext cx="4400031" cy="214305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TextBox 20">
            <a:extLst>
              <a:ext uri="{FF2B5EF4-FFF2-40B4-BE49-F238E27FC236}">
                <a16:creationId xmlns="" xmlns:a16="http://schemas.microsoft.com/office/drawing/2014/main" id="{B5BD120B-34A0-4FF3-BCEA-46CD92852BDB}"/>
              </a:ext>
            </a:extLst>
          </p:cNvPr>
          <p:cNvSpPr txBox="1"/>
          <p:nvPr/>
        </p:nvSpPr>
        <p:spPr>
          <a:xfrm>
            <a:off x="8473170" y="2193443"/>
            <a:ext cx="3507864" cy="2616101"/>
          </a:xfrm>
          <a:prstGeom prst="rect">
            <a:avLst/>
          </a:prstGeom>
          <a:noFill/>
        </p:spPr>
        <p:txBody>
          <a:bodyPr wrap="square" rtlCol="0" anchor="ctr">
            <a:spAutoFit/>
          </a:bodyPr>
          <a:lstStyle/>
          <a:p>
            <a:pPr algn="ctr"/>
            <a:r>
              <a:rPr lang="en-US" altLang="ko-KR" sz="2000" b="1" dirty="0" smtClean="0">
                <a:solidFill>
                  <a:schemeClr val="bg1"/>
                </a:solidFill>
                <a:cs typeface="Arial" pitchFamily="34" charset="0"/>
              </a:rPr>
              <a:t>Coordination</a:t>
            </a:r>
            <a:endParaRPr lang="en-US" altLang="ko-KR" sz="2000" b="1" dirty="0">
              <a:solidFill>
                <a:schemeClr val="bg1"/>
              </a:solidFill>
              <a:cs typeface="Arial" pitchFamily="34" charset="0"/>
            </a:endParaRPr>
          </a:p>
          <a:p>
            <a:pPr algn="ctr"/>
            <a:r>
              <a:rPr lang="el-GR" altLang="ko-KR" sz="1600" dirty="0">
                <a:solidFill>
                  <a:schemeClr val="bg1"/>
                </a:solidFill>
                <a:cs typeface="Arial" pitchFamily="34" charset="0"/>
              </a:rPr>
              <a:t>η οργάνωση, </a:t>
            </a:r>
            <a:r>
              <a:rPr lang="el-GR" altLang="ko-KR" sz="1600" dirty="0" err="1">
                <a:solidFill>
                  <a:schemeClr val="bg1"/>
                </a:solidFill>
                <a:cs typeface="Arial" pitchFamily="34" charset="0"/>
              </a:rPr>
              <a:t>προτεραιοποίηση</a:t>
            </a:r>
            <a:r>
              <a:rPr lang="el-GR" altLang="ko-KR" sz="1600" dirty="0">
                <a:solidFill>
                  <a:schemeClr val="bg1"/>
                </a:solidFill>
                <a:cs typeface="Arial" pitchFamily="34" charset="0"/>
              </a:rPr>
              <a:t> και παρακολούθηση των απαιτούμενων δράσεων, καθώς και η εξασφάλιση της διαλειτουργικότητας, της εφαρμογής των κανόνων επιχειρησιακής δράσης και της συνεργασίας μεταξύ των εμπλεκόμενων φορέων για την επίτευξη κοινού σκοπού.. </a:t>
            </a:r>
            <a:endParaRPr lang="ko-KR" altLang="en-US" sz="1600" dirty="0">
              <a:solidFill>
                <a:schemeClr val="bg1"/>
              </a:solidFill>
              <a:cs typeface="Arial" pitchFamily="34" charset="0"/>
            </a:endParaRPr>
          </a:p>
        </p:txBody>
      </p:sp>
      <p:sp>
        <p:nvSpPr>
          <p:cNvPr id="22" name="TextBox 21">
            <a:extLst>
              <a:ext uri="{FF2B5EF4-FFF2-40B4-BE49-F238E27FC236}">
                <a16:creationId xmlns="" xmlns:a16="http://schemas.microsoft.com/office/drawing/2014/main" id="{8FC99F91-44AD-467D-ADA3-BD283CDA3DBF}"/>
              </a:ext>
            </a:extLst>
          </p:cNvPr>
          <p:cNvSpPr txBox="1"/>
          <p:nvPr/>
        </p:nvSpPr>
        <p:spPr>
          <a:xfrm>
            <a:off x="4178279" y="4549578"/>
            <a:ext cx="4161983" cy="2400657"/>
          </a:xfrm>
          <a:prstGeom prst="rect">
            <a:avLst/>
          </a:prstGeom>
          <a:noFill/>
        </p:spPr>
        <p:txBody>
          <a:bodyPr wrap="square" rtlCol="0" anchor="ctr">
            <a:spAutoFit/>
          </a:bodyPr>
          <a:lstStyle/>
          <a:p>
            <a:pPr algn="ctr"/>
            <a:r>
              <a:rPr lang="en-US" altLang="ko-KR" sz="2000" b="1" dirty="0" smtClean="0">
                <a:solidFill>
                  <a:schemeClr val="bg1"/>
                </a:solidFill>
                <a:cs typeface="Arial" pitchFamily="34" charset="0"/>
              </a:rPr>
              <a:t>Risk</a:t>
            </a:r>
          </a:p>
          <a:p>
            <a:pPr algn="ctr"/>
            <a:r>
              <a:rPr lang="el-GR" altLang="ko-KR" dirty="0" smtClean="0">
                <a:solidFill>
                  <a:schemeClr val="bg1"/>
                </a:solidFill>
                <a:cs typeface="Arial" pitchFamily="34" charset="0"/>
              </a:rPr>
              <a:t> </a:t>
            </a:r>
            <a:r>
              <a:rPr lang="el-GR" altLang="ko-KR" sz="1600" dirty="0">
                <a:solidFill>
                  <a:schemeClr val="bg1"/>
                </a:solidFill>
                <a:cs typeface="Arial" pitchFamily="34" charset="0"/>
              </a:rPr>
              <a:t>οι πιθανές ανθρώπινες, υλικές ή περιβαλλοντικές απώλειες σε καθορισμένη χρονική περίοδο, οι οποίες είναι αποτέλεσμα του συνδυασμού κινδύνων, συνθηκών τρωτότητας και ανεπάρκειας ικανότητας ή κατάλληλων μέτρων για τη μείωση των δυνητικών αρνητικών συνεπειών</a:t>
            </a:r>
            <a:endParaRPr lang="en-US" altLang="ko-KR" sz="1600" dirty="0">
              <a:solidFill>
                <a:schemeClr val="bg1"/>
              </a:solidFill>
              <a:cs typeface="Arial" pitchFamily="34" charset="0"/>
            </a:endParaRPr>
          </a:p>
        </p:txBody>
      </p:sp>
      <p:grpSp>
        <p:nvGrpSpPr>
          <p:cNvPr id="23" name="Group 16">
            <a:extLst>
              <a:ext uri="{FF2B5EF4-FFF2-40B4-BE49-F238E27FC236}">
                <a16:creationId xmlns="" xmlns:a16="http://schemas.microsoft.com/office/drawing/2014/main" id="{70B0D515-575D-4776-ABD1-3D79DE2A6CDA}"/>
              </a:ext>
            </a:extLst>
          </p:cNvPr>
          <p:cNvGrpSpPr/>
          <p:nvPr/>
        </p:nvGrpSpPr>
        <p:grpSpPr>
          <a:xfrm>
            <a:off x="4169347" y="195080"/>
            <a:ext cx="4225461" cy="1655990"/>
            <a:chOff x="3017859" y="4261435"/>
            <a:chExt cx="1890849" cy="882252"/>
          </a:xfrm>
        </p:grpSpPr>
        <p:sp>
          <p:nvSpPr>
            <p:cNvPr id="24" name="TextBox 23">
              <a:extLst>
                <a:ext uri="{FF2B5EF4-FFF2-40B4-BE49-F238E27FC236}">
                  <a16:creationId xmlns="" xmlns:a16="http://schemas.microsoft.com/office/drawing/2014/main" id="{C11B2E7A-E378-4EFA-B2A7-736852E383E7}"/>
                </a:ext>
              </a:extLst>
            </p:cNvPr>
            <p:cNvSpPr txBox="1"/>
            <p:nvPr/>
          </p:nvSpPr>
          <p:spPr>
            <a:xfrm>
              <a:off x="3021856" y="4438606"/>
              <a:ext cx="1886852" cy="705081"/>
            </a:xfrm>
            <a:prstGeom prst="rect">
              <a:avLst/>
            </a:prstGeom>
            <a:noFill/>
          </p:spPr>
          <p:txBody>
            <a:bodyPr wrap="square" rtlCol="0" anchor="ctr">
              <a:spAutoFit/>
            </a:bodyPr>
            <a:lstStyle/>
            <a:p>
              <a:pPr algn="ctr"/>
              <a:r>
                <a:rPr lang="el-GR" altLang="ko-KR" sz="1600" dirty="0">
                  <a:solidFill>
                    <a:schemeClr val="bg1"/>
                  </a:solidFill>
                  <a:cs typeface="Arial" pitchFamily="34" charset="0"/>
                </a:rPr>
                <a:t>περιλαμβάνει δράσεις μετά από μία καταστροφή με στόχο την αποκατάσταση ή τη βελτίωση των συνθηκών διαβίωσης κατά τις πρώτες ώρες και ημέρες μετά την εκδήλωσή της</a:t>
              </a:r>
              <a:r>
                <a:rPr lang="el-GR" altLang="ko-KR" sz="1600" dirty="0" smtClean="0">
                  <a:solidFill>
                    <a:schemeClr val="bg1"/>
                  </a:solidFill>
                  <a:cs typeface="Arial" pitchFamily="34" charset="0"/>
                </a:rPr>
                <a:t>. </a:t>
              </a:r>
              <a:endParaRPr lang="en-US" altLang="ko-KR" sz="1600" dirty="0">
                <a:solidFill>
                  <a:schemeClr val="bg1"/>
                </a:solidFill>
                <a:cs typeface="Arial" pitchFamily="34" charset="0"/>
              </a:endParaRPr>
            </a:p>
          </p:txBody>
        </p:sp>
        <p:sp>
          <p:nvSpPr>
            <p:cNvPr id="25" name="TextBox 24">
              <a:extLst>
                <a:ext uri="{FF2B5EF4-FFF2-40B4-BE49-F238E27FC236}">
                  <a16:creationId xmlns="" xmlns:a16="http://schemas.microsoft.com/office/drawing/2014/main" id="{4BB252D7-6E70-4D3D-A34C-15AF22C166D5}"/>
                </a:ext>
              </a:extLst>
            </p:cNvPr>
            <p:cNvSpPr txBox="1"/>
            <p:nvPr/>
          </p:nvSpPr>
          <p:spPr>
            <a:xfrm>
              <a:off x="3017859" y="4261435"/>
              <a:ext cx="1890849" cy="213164"/>
            </a:xfrm>
            <a:prstGeom prst="rect">
              <a:avLst/>
            </a:prstGeom>
            <a:noFill/>
          </p:spPr>
          <p:txBody>
            <a:bodyPr wrap="square" rtlCol="0" anchor="ctr">
              <a:spAutoFit/>
            </a:bodyPr>
            <a:lstStyle/>
            <a:p>
              <a:pPr algn="ctr"/>
              <a:r>
                <a:rPr lang="en-US" altLang="ko-KR" sz="2000" b="1" dirty="0" smtClean="0">
                  <a:solidFill>
                    <a:schemeClr val="bg1"/>
                  </a:solidFill>
                  <a:cs typeface="Arial" pitchFamily="34" charset="0"/>
                </a:rPr>
                <a:t>Short-term </a:t>
              </a:r>
              <a:r>
                <a:rPr lang="en-US" altLang="ko-KR" sz="2000" b="1" dirty="0">
                  <a:solidFill>
                    <a:schemeClr val="bg1"/>
                  </a:solidFill>
                  <a:cs typeface="Arial" pitchFamily="34" charset="0"/>
                </a:rPr>
                <a:t>Relief</a:t>
              </a:r>
              <a:endParaRPr lang="ko-KR" altLang="en-US" sz="2000" b="1" dirty="0">
                <a:solidFill>
                  <a:schemeClr val="bg1"/>
                </a:solidFill>
                <a:cs typeface="Arial" pitchFamily="34" charset="0"/>
              </a:endParaRPr>
            </a:p>
          </p:txBody>
        </p:sp>
      </p:grpSp>
    </p:spTree>
    <p:extLst>
      <p:ext uri="{BB962C8B-B14F-4D97-AF65-F5344CB8AC3E}">
        <p14:creationId xmlns:p14="http://schemas.microsoft.com/office/powerpoint/2010/main" val="2687741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838" y="833377"/>
            <a:ext cx="7349924" cy="5632311"/>
          </a:xfrm>
          <a:prstGeom prst="rect">
            <a:avLst/>
          </a:prstGeom>
          <a:noFill/>
        </p:spPr>
        <p:txBody>
          <a:bodyPr wrap="square" rtlCol="0">
            <a:spAutoFit/>
          </a:bodyPr>
          <a:lstStyle/>
          <a:p>
            <a:pPr marL="342900" indent="-342900" algn="just">
              <a:buFont typeface="+mj-lt"/>
              <a:buAutoNum type="arabicPeriod"/>
            </a:pPr>
            <a:r>
              <a:rPr lang="el-GR" dirty="0">
                <a:solidFill>
                  <a:schemeClr val="bg1"/>
                </a:solidFill>
              </a:rPr>
              <a:t>Κύκλος διαχείρισης καταστροφών (</a:t>
            </a:r>
            <a:r>
              <a:rPr lang="el-GR" dirty="0" err="1">
                <a:solidFill>
                  <a:schemeClr val="bg1"/>
                </a:solidFill>
              </a:rPr>
              <a:t>Disaster</a:t>
            </a:r>
            <a:r>
              <a:rPr lang="el-GR" dirty="0">
                <a:solidFill>
                  <a:schemeClr val="bg1"/>
                </a:solidFill>
              </a:rPr>
              <a:t> </a:t>
            </a:r>
            <a:r>
              <a:rPr lang="el-GR" dirty="0" err="1">
                <a:solidFill>
                  <a:schemeClr val="bg1"/>
                </a:solidFill>
              </a:rPr>
              <a:t>Management</a:t>
            </a:r>
            <a:r>
              <a:rPr lang="el-GR" dirty="0">
                <a:solidFill>
                  <a:schemeClr val="bg1"/>
                </a:solidFill>
              </a:rPr>
              <a:t> </a:t>
            </a:r>
            <a:r>
              <a:rPr lang="el-GR" dirty="0" err="1">
                <a:solidFill>
                  <a:schemeClr val="bg1"/>
                </a:solidFill>
              </a:rPr>
              <a:t>Cycle</a:t>
            </a:r>
            <a:r>
              <a:rPr lang="el-GR" dirty="0">
                <a:solidFill>
                  <a:schemeClr val="bg1"/>
                </a:solidFill>
              </a:rPr>
              <a:t>): </a:t>
            </a:r>
            <a:r>
              <a:rPr lang="el-GR" dirty="0">
                <a:solidFill>
                  <a:schemeClr val="accent1">
                    <a:lumMod val="60000"/>
                    <a:lumOff val="40000"/>
                  </a:schemeClr>
                </a:solidFill>
              </a:rPr>
              <a:t>το σύνολο των τακτικών και διαχειριστικών αποφάσεων και επιχειρησιακών δραστηριοτήτων σε όλα τα στάδια και τις φάσεις του κύκλου της καταστροφής, ήτοι της πρόληψης, ετοιμότητας, αντιμετώπισης και αποκατάστασης. </a:t>
            </a:r>
            <a:endParaRPr lang="el-GR" dirty="0" smtClean="0">
              <a:solidFill>
                <a:schemeClr val="accent1">
                  <a:lumMod val="60000"/>
                  <a:lumOff val="40000"/>
                </a:schemeClr>
              </a:solidFill>
            </a:endParaRPr>
          </a:p>
          <a:p>
            <a:pPr marL="342900" indent="-342900" algn="just">
              <a:buFont typeface="+mj-lt"/>
              <a:buAutoNum type="arabicPeriod"/>
            </a:pPr>
            <a:endParaRPr lang="el-GR" dirty="0" smtClean="0">
              <a:solidFill>
                <a:schemeClr val="accent1">
                  <a:lumMod val="60000"/>
                  <a:lumOff val="40000"/>
                </a:schemeClr>
              </a:solidFill>
            </a:endParaRPr>
          </a:p>
          <a:p>
            <a:pPr marL="342900" indent="-342900" algn="just">
              <a:buFont typeface="+mj-lt"/>
              <a:buAutoNum type="arabicPeriod"/>
            </a:pPr>
            <a:r>
              <a:rPr lang="el-GR" dirty="0">
                <a:solidFill>
                  <a:schemeClr val="bg1"/>
                </a:solidFill>
              </a:rPr>
              <a:t>Ομάδες πρώτης (1ης) απόκρισης (</a:t>
            </a:r>
            <a:r>
              <a:rPr lang="el-GR" dirty="0" err="1">
                <a:solidFill>
                  <a:schemeClr val="bg1"/>
                </a:solidFill>
              </a:rPr>
              <a:t>First</a:t>
            </a:r>
            <a:r>
              <a:rPr lang="el-GR" dirty="0">
                <a:solidFill>
                  <a:schemeClr val="bg1"/>
                </a:solidFill>
              </a:rPr>
              <a:t> </a:t>
            </a:r>
            <a:r>
              <a:rPr lang="el-GR" dirty="0" err="1">
                <a:solidFill>
                  <a:schemeClr val="bg1"/>
                </a:solidFill>
              </a:rPr>
              <a:t>Responders</a:t>
            </a:r>
            <a:r>
              <a:rPr lang="el-GR" dirty="0">
                <a:solidFill>
                  <a:schemeClr val="bg1"/>
                </a:solidFill>
              </a:rPr>
              <a:t>): </a:t>
            </a:r>
            <a:r>
              <a:rPr lang="el-GR" dirty="0">
                <a:solidFill>
                  <a:schemeClr val="accent1">
                    <a:lumMod val="60000"/>
                    <a:lumOff val="40000"/>
                  </a:schemeClr>
                </a:solidFill>
              </a:rPr>
              <a:t>οι κατά περίπτωση καθ’ </a:t>
            </a:r>
            <a:r>
              <a:rPr lang="el-GR" dirty="0" err="1">
                <a:solidFill>
                  <a:schemeClr val="accent1">
                    <a:lumMod val="60000"/>
                    <a:lumOff val="40000"/>
                  </a:schemeClr>
                </a:solidFill>
              </a:rPr>
              <a:t>ύλην</a:t>
            </a:r>
            <a:r>
              <a:rPr lang="el-GR" dirty="0">
                <a:solidFill>
                  <a:schemeClr val="accent1">
                    <a:lumMod val="60000"/>
                    <a:lumOff val="40000"/>
                  </a:schemeClr>
                </a:solidFill>
              </a:rPr>
              <a:t> και κατά τόπον αρμόδιοι, επιχειρησιακά, που επιλαμβάνονται πρώτοι του καταστροφικού συμβάντος</a:t>
            </a:r>
            <a:r>
              <a:rPr lang="el-GR" dirty="0" smtClean="0">
                <a:solidFill>
                  <a:schemeClr val="accent1">
                    <a:lumMod val="60000"/>
                    <a:lumOff val="40000"/>
                  </a:schemeClr>
                </a:solidFill>
              </a:rPr>
              <a:t>.</a:t>
            </a:r>
          </a:p>
          <a:p>
            <a:pPr marL="342900" indent="-342900" algn="just">
              <a:buFont typeface="+mj-lt"/>
              <a:buAutoNum type="arabicPeriod"/>
            </a:pPr>
            <a:endParaRPr lang="el-GR" dirty="0" smtClean="0">
              <a:solidFill>
                <a:schemeClr val="accent1">
                  <a:lumMod val="60000"/>
                  <a:lumOff val="40000"/>
                </a:schemeClr>
              </a:solidFill>
            </a:endParaRPr>
          </a:p>
          <a:p>
            <a:pPr marL="342900" indent="-342900" algn="just">
              <a:buFont typeface="+mj-lt"/>
              <a:buAutoNum type="arabicPeriod"/>
            </a:pPr>
            <a:r>
              <a:rPr lang="el-GR" dirty="0">
                <a:solidFill>
                  <a:schemeClr val="bg1"/>
                </a:solidFill>
              </a:rPr>
              <a:t>Εθνική Πολιτική Μείωσης Κινδύνου Καταστροφών (</a:t>
            </a:r>
            <a:r>
              <a:rPr lang="el-GR" dirty="0" err="1">
                <a:solidFill>
                  <a:schemeClr val="bg1"/>
                </a:solidFill>
              </a:rPr>
              <a:t>National</a:t>
            </a:r>
            <a:r>
              <a:rPr lang="el-GR" dirty="0">
                <a:solidFill>
                  <a:schemeClr val="bg1"/>
                </a:solidFill>
              </a:rPr>
              <a:t> </a:t>
            </a:r>
            <a:r>
              <a:rPr lang="el-GR" dirty="0" err="1">
                <a:solidFill>
                  <a:schemeClr val="bg1"/>
                </a:solidFill>
              </a:rPr>
              <a:t>Hazard</a:t>
            </a:r>
            <a:r>
              <a:rPr lang="el-GR" dirty="0">
                <a:solidFill>
                  <a:schemeClr val="bg1"/>
                </a:solidFill>
              </a:rPr>
              <a:t> </a:t>
            </a:r>
            <a:r>
              <a:rPr lang="el-GR" dirty="0" err="1">
                <a:solidFill>
                  <a:schemeClr val="bg1"/>
                </a:solidFill>
              </a:rPr>
              <a:t>Mitigation</a:t>
            </a:r>
            <a:r>
              <a:rPr lang="el-GR" dirty="0">
                <a:solidFill>
                  <a:schemeClr val="bg1"/>
                </a:solidFill>
              </a:rPr>
              <a:t> </a:t>
            </a:r>
            <a:r>
              <a:rPr lang="el-GR" dirty="0" err="1">
                <a:solidFill>
                  <a:schemeClr val="bg1"/>
                </a:solidFill>
              </a:rPr>
              <a:t>Policy</a:t>
            </a:r>
            <a:r>
              <a:rPr lang="el-GR" dirty="0">
                <a:solidFill>
                  <a:schemeClr val="bg1"/>
                </a:solidFill>
              </a:rPr>
              <a:t>): </a:t>
            </a:r>
            <a:r>
              <a:rPr lang="el-GR" dirty="0">
                <a:solidFill>
                  <a:schemeClr val="accent1">
                    <a:lumMod val="60000"/>
                    <a:lumOff val="40000"/>
                  </a:schemeClr>
                </a:solidFill>
              </a:rPr>
              <a:t>σχέδιο ενεργειών που καθορίζει σε εθνικό επίπεδο τους τελικούς και ενδιάμεσους στόχους για τη μείωση της διακινδύνευσης από καταστροφές, καθώς και τους αντίστοιχους δείκτες αξιολόγησης και τα χρονοδιαγράμματα. Περιλαμβάνει όλες τις απαραίτητες ενέργειες, διαδικασίες και τα προγράμματα που αφορούν όλες τις φάσεις του κύκλου καταστροφών και ειδικότερα την πρόληψη, ετοιμότητα, αντιμετώπιση, αποκατάσταση, καθώς και την ανατροφοδότηση του σχεδιασμού σε τοπικό και εθνικό επίπεδο για τη μείωση του κινδύνου και την ενίσχυση της ανθεκτικότητας.</a:t>
            </a:r>
          </a:p>
        </p:txBody>
      </p:sp>
      <p:sp>
        <p:nvSpPr>
          <p:cNvPr id="4" name="TextBox 3"/>
          <p:cNvSpPr txBox="1"/>
          <p:nvPr/>
        </p:nvSpPr>
        <p:spPr>
          <a:xfrm>
            <a:off x="324091" y="254643"/>
            <a:ext cx="8808334" cy="461665"/>
          </a:xfrm>
          <a:prstGeom prst="rect">
            <a:avLst/>
          </a:prstGeom>
          <a:noFill/>
        </p:spPr>
        <p:txBody>
          <a:bodyPr wrap="square" rtlCol="0">
            <a:spAutoFit/>
          </a:bodyPr>
          <a:lstStyle/>
          <a:p>
            <a:r>
              <a:rPr lang="el-GR" sz="2400" b="1" dirty="0" smtClean="0">
                <a:solidFill>
                  <a:schemeClr val="accent1">
                    <a:lumMod val="60000"/>
                    <a:lumOff val="40000"/>
                  </a:schemeClr>
                </a:solidFill>
              </a:rPr>
              <a:t>ΕΝΝΟΙΟΛΟΓΙΚΕΣ ΠΡΟΣΕΓΓΙΣΕΙΣ ΒΑΣΕΙ ΤΟΥ Ν. 4662/2020</a:t>
            </a:r>
            <a:endParaRPr lang="el-GR" sz="2400" b="1" dirty="0">
              <a:solidFill>
                <a:schemeClr val="accent1">
                  <a:lumMod val="60000"/>
                  <a:lumOff val="40000"/>
                </a:schemeClr>
              </a:solidFill>
            </a:endParaRPr>
          </a:p>
        </p:txBody>
      </p:sp>
    </p:spTree>
    <p:extLst>
      <p:ext uri="{BB962C8B-B14F-4D97-AF65-F5344CB8AC3E}">
        <p14:creationId xmlns:p14="http://schemas.microsoft.com/office/powerpoint/2010/main" val="2631436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647472" y="278716"/>
            <a:ext cx="5674117" cy="461665"/>
          </a:xfrm>
          <a:prstGeom prst="rect">
            <a:avLst/>
          </a:prstGeom>
        </p:spPr>
        <p:txBody>
          <a:bodyPr wrap="none">
            <a:spAutoFit/>
          </a:bodyPr>
          <a:lstStyle/>
          <a:p>
            <a:pPr algn="ctr"/>
            <a:r>
              <a:rPr lang="el-GR" sz="2400" b="1" dirty="0" smtClean="0">
                <a:solidFill>
                  <a:srgbClr val="002060"/>
                </a:solidFill>
              </a:rPr>
              <a:t>ΔΙΑΡΘΡΩΣΗ ΕΘΝΙΚΟΥ ΜΗΧΑΝΙΣΜΟΥ</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cxnSp>
        <p:nvCxnSpPr>
          <p:cNvPr id="9" name="Straight Connector 2">
            <a:extLst>
              <a:ext uri="{FF2B5EF4-FFF2-40B4-BE49-F238E27FC236}">
                <a16:creationId xmlns:a16="http://schemas.microsoft.com/office/drawing/2014/main" xmlns="" id="{7AA33A77-C00D-4E9E-AAFC-C5A6A5018E84}"/>
              </a:ext>
            </a:extLst>
          </p:cNvPr>
          <p:cNvCxnSpPr>
            <a:cxnSpLocks/>
          </p:cNvCxnSpPr>
          <p:nvPr/>
        </p:nvCxnSpPr>
        <p:spPr>
          <a:xfrm flipV="1">
            <a:off x="4348264" y="2294350"/>
            <a:ext cx="1768608" cy="1635530"/>
          </a:xfrm>
          <a:prstGeom prst="line">
            <a:avLst/>
          </a:prstGeom>
          <a:ln w="190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Connector 3">
            <a:extLst>
              <a:ext uri="{FF2B5EF4-FFF2-40B4-BE49-F238E27FC236}">
                <a16:creationId xmlns:a16="http://schemas.microsoft.com/office/drawing/2014/main" xmlns="" id="{7458AB40-9085-46A7-A299-8E562D7B958B}"/>
              </a:ext>
            </a:extLst>
          </p:cNvPr>
          <p:cNvCxnSpPr>
            <a:cxnSpLocks/>
            <a:endCxn id="13" idx="1"/>
          </p:cNvCxnSpPr>
          <p:nvPr/>
        </p:nvCxnSpPr>
        <p:spPr>
          <a:xfrm flipV="1">
            <a:off x="4348264" y="3382648"/>
            <a:ext cx="1770588" cy="547232"/>
          </a:xfrm>
          <a:prstGeom prst="line">
            <a:avLst/>
          </a:prstGeom>
          <a:ln w="190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1" name="Straight Connector 4">
            <a:extLst>
              <a:ext uri="{FF2B5EF4-FFF2-40B4-BE49-F238E27FC236}">
                <a16:creationId xmlns:a16="http://schemas.microsoft.com/office/drawing/2014/main" xmlns="" id="{4877693C-B85A-459F-848C-F38A21DD7B96}"/>
              </a:ext>
            </a:extLst>
          </p:cNvPr>
          <p:cNvCxnSpPr>
            <a:cxnSpLocks/>
            <a:endCxn id="14" idx="1"/>
          </p:cNvCxnSpPr>
          <p:nvPr/>
        </p:nvCxnSpPr>
        <p:spPr>
          <a:xfrm>
            <a:off x="4348264" y="3933826"/>
            <a:ext cx="1772568" cy="537121"/>
          </a:xfrm>
          <a:prstGeom prst="line">
            <a:avLst/>
          </a:prstGeom>
          <a:ln w="190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5">
            <a:extLst>
              <a:ext uri="{FF2B5EF4-FFF2-40B4-BE49-F238E27FC236}">
                <a16:creationId xmlns:a16="http://schemas.microsoft.com/office/drawing/2014/main" xmlns="" id="{D19FC5B9-9D0E-4391-9A40-C48A0B9BA1B0}"/>
              </a:ext>
            </a:extLst>
          </p:cNvPr>
          <p:cNvCxnSpPr>
            <a:cxnSpLocks/>
          </p:cNvCxnSpPr>
          <p:nvPr/>
        </p:nvCxnSpPr>
        <p:spPr>
          <a:xfrm>
            <a:off x="4348264" y="3933825"/>
            <a:ext cx="1774548" cy="1625420"/>
          </a:xfrm>
          <a:prstGeom prst="line">
            <a:avLst/>
          </a:prstGeom>
          <a:ln w="19050">
            <a:solidFill>
              <a:schemeClr val="bg1">
                <a:lumMod val="75000"/>
              </a:schemeClr>
            </a:solidFill>
            <a:headEnd type="oval"/>
          </a:ln>
        </p:spPr>
        <p:style>
          <a:lnRef idx="1">
            <a:schemeClr val="accent1"/>
          </a:lnRef>
          <a:fillRef idx="0">
            <a:schemeClr val="accent1"/>
          </a:fillRef>
          <a:effectRef idx="0">
            <a:schemeClr val="accent1"/>
          </a:effectRef>
          <a:fontRef idx="minor">
            <a:schemeClr val="tx1"/>
          </a:fontRef>
        </p:style>
      </p:cxnSp>
      <p:sp>
        <p:nvSpPr>
          <p:cNvPr id="13" name="Rounded Rectangle 13">
            <a:extLst>
              <a:ext uri="{FF2B5EF4-FFF2-40B4-BE49-F238E27FC236}">
                <a16:creationId xmlns:a16="http://schemas.microsoft.com/office/drawing/2014/main" xmlns="" id="{7BC2F0E2-5BE5-4F37-AA23-340093C2A09A}"/>
              </a:ext>
            </a:extLst>
          </p:cNvPr>
          <p:cNvSpPr/>
          <p:nvPr/>
        </p:nvSpPr>
        <p:spPr>
          <a:xfrm>
            <a:off x="6118853" y="2918437"/>
            <a:ext cx="5141817" cy="928423"/>
          </a:xfrm>
          <a:prstGeom prst="roundRect">
            <a:avLst>
              <a:gd name="adj" fmla="val 8880"/>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ounded Rectangle 14">
            <a:extLst>
              <a:ext uri="{FF2B5EF4-FFF2-40B4-BE49-F238E27FC236}">
                <a16:creationId xmlns:a16="http://schemas.microsoft.com/office/drawing/2014/main" xmlns="" id="{F0CDD745-37CF-49AF-AE9F-FE725FAE2CBE}"/>
              </a:ext>
            </a:extLst>
          </p:cNvPr>
          <p:cNvSpPr/>
          <p:nvPr/>
        </p:nvSpPr>
        <p:spPr>
          <a:xfrm>
            <a:off x="6120833" y="4006735"/>
            <a:ext cx="5141817" cy="928423"/>
          </a:xfrm>
          <a:prstGeom prst="roundRect">
            <a:avLst>
              <a:gd name="adj" fmla="val 88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8" name="Group 19">
            <a:extLst>
              <a:ext uri="{FF2B5EF4-FFF2-40B4-BE49-F238E27FC236}">
                <a16:creationId xmlns:a16="http://schemas.microsoft.com/office/drawing/2014/main" xmlns="" id="{C087383B-2FDA-4762-A8BD-144D0C1D5604}"/>
              </a:ext>
            </a:extLst>
          </p:cNvPr>
          <p:cNvGrpSpPr/>
          <p:nvPr/>
        </p:nvGrpSpPr>
        <p:grpSpPr>
          <a:xfrm>
            <a:off x="6116872" y="5089144"/>
            <a:ext cx="5141811" cy="1000274"/>
            <a:chOff x="6417576" y="2121507"/>
            <a:chExt cx="2952327" cy="716539"/>
          </a:xfrm>
        </p:grpSpPr>
        <p:sp>
          <p:nvSpPr>
            <p:cNvPr id="19" name="TextBox 18">
              <a:extLst>
                <a:ext uri="{FF2B5EF4-FFF2-40B4-BE49-F238E27FC236}">
                  <a16:creationId xmlns:a16="http://schemas.microsoft.com/office/drawing/2014/main" xmlns="" id="{DF68A513-3EF5-4558-8461-C7973565282D}"/>
                </a:ext>
              </a:extLst>
            </p:cNvPr>
            <p:cNvSpPr txBox="1"/>
            <p:nvPr/>
          </p:nvSpPr>
          <p:spPr>
            <a:xfrm>
              <a:off x="6417576" y="2308909"/>
              <a:ext cx="2952327" cy="529137"/>
            </a:xfrm>
            <a:prstGeom prst="rect">
              <a:avLst/>
            </a:prstGeom>
            <a:noFill/>
          </p:spPr>
          <p:txBody>
            <a:bodyPr wrap="square" rtlCol="0">
              <a:spAutoFit/>
            </a:bodyPr>
            <a:lstStyle/>
            <a:p>
              <a:r>
                <a:rPr lang="el-GR" altLang="ko-KR" sz="1400" dirty="0" smtClean="0">
                  <a:solidFill>
                    <a:schemeClr val="bg1"/>
                  </a:solidFill>
                  <a:cs typeface="Arial" pitchFamily="34" charset="0"/>
                </a:rPr>
                <a:t>Είναι το φαινόμενο κατά το οποίο επέρχεται διάσπαση οργανικών ενώσεων με τη βοήθεια των ενζύμων ή φυραμάτων που εκκρίνονται από μικροοργανισμούς</a:t>
              </a:r>
              <a:endParaRPr lang="en-US" altLang="ko-KR" sz="1400" dirty="0">
                <a:solidFill>
                  <a:schemeClr val="bg1"/>
                </a:solidFill>
                <a:latin typeface="Arial" pitchFamily="34" charset="0"/>
                <a:cs typeface="Arial" pitchFamily="34" charset="0"/>
              </a:endParaRPr>
            </a:p>
          </p:txBody>
        </p:sp>
        <p:sp>
          <p:nvSpPr>
            <p:cNvPr id="20" name="TextBox 19">
              <a:extLst>
                <a:ext uri="{FF2B5EF4-FFF2-40B4-BE49-F238E27FC236}">
                  <a16:creationId xmlns:a16="http://schemas.microsoft.com/office/drawing/2014/main" xmlns="" id="{E4BF1CF1-0FD9-4E6C-819A-56AB5978C976}"/>
                </a:ext>
              </a:extLst>
            </p:cNvPr>
            <p:cNvSpPr txBox="1"/>
            <p:nvPr/>
          </p:nvSpPr>
          <p:spPr>
            <a:xfrm>
              <a:off x="6420990" y="2121507"/>
              <a:ext cx="2948913" cy="374805"/>
            </a:xfrm>
            <a:prstGeom prst="rect">
              <a:avLst/>
            </a:prstGeom>
            <a:noFill/>
          </p:spPr>
          <p:txBody>
            <a:bodyPr wrap="square" rtlCol="0">
              <a:spAutoFit/>
            </a:bodyPr>
            <a:lstStyle/>
            <a:p>
              <a:pPr algn="ctr"/>
              <a:r>
                <a:rPr lang="el-GR" altLang="ko-KR" sz="1400" b="1" dirty="0" smtClean="0">
                  <a:solidFill>
                    <a:schemeClr val="bg1"/>
                  </a:solidFill>
                </a:rPr>
                <a:t>ΖΥΜΩΣΗ</a:t>
              </a:r>
            </a:p>
            <a:p>
              <a:pPr algn="ctr"/>
              <a:endParaRPr lang="ko-KR" altLang="en-US" sz="1400" b="1" dirty="0">
                <a:solidFill>
                  <a:schemeClr val="bg1"/>
                </a:solidFill>
              </a:endParaRPr>
            </a:p>
          </p:txBody>
        </p:sp>
      </p:grpSp>
      <p:grpSp>
        <p:nvGrpSpPr>
          <p:cNvPr id="21" name="Group 22">
            <a:extLst>
              <a:ext uri="{FF2B5EF4-FFF2-40B4-BE49-F238E27FC236}">
                <a16:creationId xmlns:a16="http://schemas.microsoft.com/office/drawing/2014/main" xmlns="" id="{74A104A8-1BE4-473C-A323-4BCB1FF1596D}"/>
              </a:ext>
            </a:extLst>
          </p:cNvPr>
          <p:cNvGrpSpPr/>
          <p:nvPr/>
        </p:nvGrpSpPr>
        <p:grpSpPr>
          <a:xfrm>
            <a:off x="1053889" y="2217744"/>
            <a:ext cx="3457375" cy="3459674"/>
            <a:chOff x="755576" y="1988840"/>
            <a:chExt cx="3457375" cy="3459674"/>
          </a:xfrm>
        </p:grpSpPr>
        <p:grpSp>
          <p:nvGrpSpPr>
            <p:cNvPr id="22" name="Group 23">
              <a:extLst>
                <a:ext uri="{FF2B5EF4-FFF2-40B4-BE49-F238E27FC236}">
                  <a16:creationId xmlns:a16="http://schemas.microsoft.com/office/drawing/2014/main" xmlns="" id="{C355A03C-F71C-418C-B759-C1FC3DB0D042}"/>
                </a:ext>
              </a:extLst>
            </p:cNvPr>
            <p:cNvGrpSpPr/>
            <p:nvPr/>
          </p:nvGrpSpPr>
          <p:grpSpPr>
            <a:xfrm>
              <a:off x="755576" y="1988840"/>
              <a:ext cx="3457375" cy="3459674"/>
              <a:chOff x="2050729" y="2195248"/>
              <a:chExt cx="3709400" cy="3711867"/>
            </a:xfrm>
          </p:grpSpPr>
          <p:sp>
            <p:nvSpPr>
              <p:cNvPr id="28" name="Block Arc 4">
                <a:extLst>
                  <a:ext uri="{FF2B5EF4-FFF2-40B4-BE49-F238E27FC236}">
                    <a16:creationId xmlns:a16="http://schemas.microsoft.com/office/drawing/2014/main" xmlns="" id="{46578E7C-539F-4D01-AE44-9E38D9D32771}"/>
                  </a:ext>
                </a:extLst>
              </p:cNvPr>
              <p:cNvSpPr/>
              <p:nvPr/>
            </p:nvSpPr>
            <p:spPr>
              <a:xfrm>
                <a:off x="2051720" y="2195990"/>
                <a:ext cx="2058641" cy="1836201"/>
              </a:xfrm>
              <a:custGeom>
                <a:avLst/>
                <a:gdLst/>
                <a:ahLst/>
                <a:cxnLst/>
                <a:rect l="l" t="t" r="r" b="b"/>
                <a:pathLst>
                  <a:path w="2058641" h="1836201">
                    <a:moveTo>
                      <a:pt x="1848414" y="0"/>
                    </a:moveTo>
                    <a:lnTo>
                      <a:pt x="1848644" y="188"/>
                    </a:lnTo>
                    <a:cubicBezTo>
                      <a:pt x="1849658" y="46"/>
                      <a:pt x="1850671" y="54"/>
                      <a:pt x="1851684" y="62"/>
                    </a:cubicBezTo>
                    <a:lnTo>
                      <a:pt x="1851662" y="2650"/>
                    </a:lnTo>
                    <a:lnTo>
                      <a:pt x="2058641" y="171512"/>
                    </a:lnTo>
                    <a:lnTo>
                      <a:pt x="1848795" y="342713"/>
                    </a:lnTo>
                    <a:cubicBezTo>
                      <a:pt x="1848790" y="343254"/>
                      <a:pt x="1848786" y="343796"/>
                      <a:pt x="1848781" y="344338"/>
                    </a:cubicBezTo>
                    <a:cubicBezTo>
                      <a:pt x="1450935" y="340984"/>
                      <a:pt x="1068229" y="496678"/>
                      <a:pt x="785716" y="776820"/>
                    </a:cubicBezTo>
                    <a:cubicBezTo>
                      <a:pt x="503203" y="1056961"/>
                      <a:pt x="344288" y="1438341"/>
                      <a:pt x="344288" y="1836201"/>
                    </a:cubicBezTo>
                    <a:lnTo>
                      <a:pt x="343024" y="1836201"/>
                    </a:lnTo>
                    <a:lnTo>
                      <a:pt x="171512" y="1625974"/>
                    </a:lnTo>
                    <a:lnTo>
                      <a:pt x="0" y="1836201"/>
                    </a:lnTo>
                    <a:cubicBezTo>
                      <a:pt x="0" y="1346527"/>
                      <a:pt x="195588" y="877137"/>
                      <a:pt x="543296" y="532347"/>
                    </a:cubicBezTo>
                    <a:cubicBezTo>
                      <a:pt x="890230" y="188326"/>
                      <a:pt x="1359931" y="-3212"/>
                      <a:pt x="1848414" y="19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9" name="Block Arc 4">
                <a:extLst>
                  <a:ext uri="{FF2B5EF4-FFF2-40B4-BE49-F238E27FC236}">
                    <a16:creationId xmlns:a16="http://schemas.microsoft.com/office/drawing/2014/main" xmlns="" id="{FB393938-C929-4845-B2C6-E2B04B5B257B}"/>
                  </a:ext>
                </a:extLst>
              </p:cNvPr>
              <p:cNvSpPr/>
              <p:nvPr/>
            </p:nvSpPr>
            <p:spPr>
              <a:xfrm rot="5400000">
                <a:off x="3812708" y="2306468"/>
                <a:ext cx="2058641" cy="1836201"/>
              </a:xfrm>
              <a:custGeom>
                <a:avLst/>
                <a:gdLst/>
                <a:ahLst/>
                <a:cxnLst/>
                <a:rect l="l" t="t" r="r" b="b"/>
                <a:pathLst>
                  <a:path w="2058641" h="1836201">
                    <a:moveTo>
                      <a:pt x="1848414" y="0"/>
                    </a:moveTo>
                    <a:lnTo>
                      <a:pt x="1848644" y="188"/>
                    </a:lnTo>
                    <a:cubicBezTo>
                      <a:pt x="1849658" y="46"/>
                      <a:pt x="1850671" y="54"/>
                      <a:pt x="1851684" y="62"/>
                    </a:cubicBezTo>
                    <a:lnTo>
                      <a:pt x="1851662" y="2650"/>
                    </a:lnTo>
                    <a:lnTo>
                      <a:pt x="2058641" y="171512"/>
                    </a:lnTo>
                    <a:lnTo>
                      <a:pt x="1848795" y="342713"/>
                    </a:lnTo>
                    <a:cubicBezTo>
                      <a:pt x="1848790" y="343254"/>
                      <a:pt x="1848786" y="343796"/>
                      <a:pt x="1848781" y="344338"/>
                    </a:cubicBezTo>
                    <a:cubicBezTo>
                      <a:pt x="1450935" y="340984"/>
                      <a:pt x="1068229" y="496678"/>
                      <a:pt x="785716" y="776820"/>
                    </a:cubicBezTo>
                    <a:cubicBezTo>
                      <a:pt x="503203" y="1056961"/>
                      <a:pt x="344288" y="1438341"/>
                      <a:pt x="344288" y="1836201"/>
                    </a:cubicBezTo>
                    <a:lnTo>
                      <a:pt x="343024" y="1836201"/>
                    </a:lnTo>
                    <a:lnTo>
                      <a:pt x="171512" y="1625974"/>
                    </a:lnTo>
                    <a:lnTo>
                      <a:pt x="0" y="1836201"/>
                    </a:lnTo>
                    <a:cubicBezTo>
                      <a:pt x="0" y="1346527"/>
                      <a:pt x="195588" y="877137"/>
                      <a:pt x="543296" y="532347"/>
                    </a:cubicBezTo>
                    <a:cubicBezTo>
                      <a:pt x="890230" y="188326"/>
                      <a:pt x="1359931" y="-3212"/>
                      <a:pt x="1848414" y="197"/>
                    </a:cubicBezTo>
                    <a:close/>
                  </a:path>
                </a:pathLst>
              </a:cu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0" name="Block Arc 4">
                <a:extLst>
                  <a:ext uri="{FF2B5EF4-FFF2-40B4-BE49-F238E27FC236}">
                    <a16:creationId xmlns:a16="http://schemas.microsoft.com/office/drawing/2014/main" xmlns="" id="{2227A2A7-B20C-4643-BE3C-45D8BF176D00}"/>
                  </a:ext>
                </a:extLst>
              </p:cNvPr>
              <p:cNvSpPr/>
              <p:nvPr/>
            </p:nvSpPr>
            <p:spPr>
              <a:xfrm rot="10800000">
                <a:off x="3701488" y="4070914"/>
                <a:ext cx="2058641" cy="1836201"/>
              </a:xfrm>
              <a:custGeom>
                <a:avLst/>
                <a:gdLst/>
                <a:ahLst/>
                <a:cxnLst/>
                <a:rect l="l" t="t" r="r" b="b"/>
                <a:pathLst>
                  <a:path w="2058641" h="1836201">
                    <a:moveTo>
                      <a:pt x="1848414" y="0"/>
                    </a:moveTo>
                    <a:lnTo>
                      <a:pt x="1848644" y="188"/>
                    </a:lnTo>
                    <a:cubicBezTo>
                      <a:pt x="1849658" y="46"/>
                      <a:pt x="1850671" y="54"/>
                      <a:pt x="1851684" y="62"/>
                    </a:cubicBezTo>
                    <a:lnTo>
                      <a:pt x="1851662" y="2650"/>
                    </a:lnTo>
                    <a:lnTo>
                      <a:pt x="2058641" y="171512"/>
                    </a:lnTo>
                    <a:lnTo>
                      <a:pt x="1848795" y="342713"/>
                    </a:lnTo>
                    <a:cubicBezTo>
                      <a:pt x="1848790" y="343254"/>
                      <a:pt x="1848786" y="343796"/>
                      <a:pt x="1848781" y="344338"/>
                    </a:cubicBezTo>
                    <a:cubicBezTo>
                      <a:pt x="1450935" y="340984"/>
                      <a:pt x="1068229" y="496678"/>
                      <a:pt x="785716" y="776820"/>
                    </a:cubicBezTo>
                    <a:cubicBezTo>
                      <a:pt x="503203" y="1056961"/>
                      <a:pt x="344288" y="1438341"/>
                      <a:pt x="344288" y="1836201"/>
                    </a:cubicBezTo>
                    <a:lnTo>
                      <a:pt x="343024" y="1836201"/>
                    </a:lnTo>
                    <a:lnTo>
                      <a:pt x="171512" y="1625974"/>
                    </a:lnTo>
                    <a:lnTo>
                      <a:pt x="0" y="1836201"/>
                    </a:lnTo>
                    <a:cubicBezTo>
                      <a:pt x="0" y="1346527"/>
                      <a:pt x="195588" y="877137"/>
                      <a:pt x="543296" y="532347"/>
                    </a:cubicBezTo>
                    <a:cubicBezTo>
                      <a:pt x="890230" y="188326"/>
                      <a:pt x="1359931" y="-3212"/>
                      <a:pt x="1848414" y="197"/>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2" name="Block Arc 4">
                <a:extLst>
                  <a:ext uri="{FF2B5EF4-FFF2-40B4-BE49-F238E27FC236}">
                    <a16:creationId xmlns:a16="http://schemas.microsoft.com/office/drawing/2014/main" xmlns="" id="{385FBAC7-800D-4686-89DD-85BD5729D137}"/>
                  </a:ext>
                </a:extLst>
              </p:cNvPr>
              <p:cNvSpPr/>
              <p:nvPr/>
            </p:nvSpPr>
            <p:spPr>
              <a:xfrm rot="16200000">
                <a:off x="1939509" y="3955742"/>
                <a:ext cx="2058641" cy="1836201"/>
              </a:xfrm>
              <a:custGeom>
                <a:avLst/>
                <a:gdLst/>
                <a:ahLst/>
                <a:cxnLst/>
                <a:rect l="l" t="t" r="r" b="b"/>
                <a:pathLst>
                  <a:path w="2058641" h="1836201">
                    <a:moveTo>
                      <a:pt x="1848414" y="0"/>
                    </a:moveTo>
                    <a:lnTo>
                      <a:pt x="1848644" y="188"/>
                    </a:lnTo>
                    <a:cubicBezTo>
                      <a:pt x="1849658" y="46"/>
                      <a:pt x="1850671" y="54"/>
                      <a:pt x="1851684" y="62"/>
                    </a:cubicBezTo>
                    <a:lnTo>
                      <a:pt x="1851662" y="2650"/>
                    </a:lnTo>
                    <a:lnTo>
                      <a:pt x="2058641" y="171512"/>
                    </a:lnTo>
                    <a:lnTo>
                      <a:pt x="1848795" y="342713"/>
                    </a:lnTo>
                    <a:cubicBezTo>
                      <a:pt x="1848790" y="343254"/>
                      <a:pt x="1848786" y="343796"/>
                      <a:pt x="1848781" y="344338"/>
                    </a:cubicBezTo>
                    <a:cubicBezTo>
                      <a:pt x="1450935" y="340984"/>
                      <a:pt x="1068229" y="496678"/>
                      <a:pt x="785716" y="776820"/>
                    </a:cubicBezTo>
                    <a:cubicBezTo>
                      <a:pt x="503203" y="1056961"/>
                      <a:pt x="344288" y="1438341"/>
                      <a:pt x="344288" y="1836201"/>
                    </a:cubicBezTo>
                    <a:lnTo>
                      <a:pt x="343024" y="1836201"/>
                    </a:lnTo>
                    <a:lnTo>
                      <a:pt x="171512" y="1625974"/>
                    </a:lnTo>
                    <a:lnTo>
                      <a:pt x="0" y="1836201"/>
                    </a:lnTo>
                    <a:cubicBezTo>
                      <a:pt x="0" y="1346527"/>
                      <a:pt x="195588" y="877137"/>
                      <a:pt x="543296" y="532347"/>
                    </a:cubicBezTo>
                    <a:cubicBezTo>
                      <a:pt x="890230" y="188326"/>
                      <a:pt x="1359931" y="-3212"/>
                      <a:pt x="1848414" y="197"/>
                    </a:cubicBezTo>
                    <a:close/>
                  </a:path>
                </a:pathLst>
              </a:cu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sp>
          <p:nvSpPr>
            <p:cNvPr id="24" name="TextBox 23">
              <a:extLst>
                <a:ext uri="{FF2B5EF4-FFF2-40B4-BE49-F238E27FC236}">
                  <a16:creationId xmlns:a16="http://schemas.microsoft.com/office/drawing/2014/main" xmlns="" id="{AF538DD8-6D24-4CFF-B6AF-7272C87AC562}"/>
                </a:ext>
              </a:extLst>
            </p:cNvPr>
            <p:cNvSpPr txBox="1"/>
            <p:nvPr/>
          </p:nvSpPr>
          <p:spPr>
            <a:xfrm rot="18900000">
              <a:off x="875270" y="2495508"/>
              <a:ext cx="1656185" cy="909095"/>
            </a:xfrm>
            <a:prstGeom prst="rect">
              <a:avLst/>
            </a:prstGeom>
            <a:noFill/>
          </p:spPr>
          <p:txBody>
            <a:bodyPr wrap="square" rtlCol="0">
              <a:prstTxWarp prst="textArchUp">
                <a:avLst>
                  <a:gd name="adj" fmla="val 10734286"/>
                </a:avLst>
              </a:prstTxWarp>
              <a:spAutoFit/>
            </a:bodyPr>
            <a:lstStyle/>
            <a:p>
              <a:pPr algn="ctr"/>
              <a:r>
                <a:rPr lang="el-GR" altLang="ko-KR" sz="1200" b="1" dirty="0" smtClean="0">
                  <a:solidFill>
                    <a:schemeClr val="bg1"/>
                  </a:solidFill>
                </a:rPr>
                <a:t>1</a:t>
              </a:r>
              <a:endParaRPr lang="ko-KR" altLang="en-US" sz="1200" b="1" dirty="0">
                <a:solidFill>
                  <a:schemeClr val="bg1"/>
                </a:solidFill>
              </a:endParaRPr>
            </a:p>
          </p:txBody>
        </p:sp>
        <p:sp>
          <p:nvSpPr>
            <p:cNvPr id="25" name="TextBox 24">
              <a:extLst>
                <a:ext uri="{FF2B5EF4-FFF2-40B4-BE49-F238E27FC236}">
                  <a16:creationId xmlns:a16="http://schemas.microsoft.com/office/drawing/2014/main" xmlns="" id="{6AEE3740-2289-4CC3-9D4F-6E7D415E9315}"/>
                </a:ext>
              </a:extLst>
            </p:cNvPr>
            <p:cNvSpPr txBox="1"/>
            <p:nvPr/>
          </p:nvSpPr>
          <p:spPr>
            <a:xfrm rot="2831784">
              <a:off x="2472754" y="2537223"/>
              <a:ext cx="1656185" cy="909095"/>
            </a:xfrm>
            <a:prstGeom prst="rect">
              <a:avLst/>
            </a:prstGeom>
            <a:noFill/>
          </p:spPr>
          <p:txBody>
            <a:bodyPr wrap="square" rtlCol="0">
              <a:prstTxWarp prst="textArchUp">
                <a:avLst>
                  <a:gd name="adj" fmla="val 10734286"/>
                </a:avLst>
              </a:prstTxWarp>
              <a:spAutoFit/>
            </a:bodyPr>
            <a:lstStyle/>
            <a:p>
              <a:pPr algn="ctr"/>
              <a:r>
                <a:rPr lang="el-GR" altLang="ko-KR" sz="1200" b="1" dirty="0" smtClean="0">
                  <a:solidFill>
                    <a:schemeClr val="bg1"/>
                  </a:solidFill>
                </a:rPr>
                <a:t>2</a:t>
              </a:r>
              <a:endParaRPr lang="ko-KR" altLang="en-US" sz="1200" b="1" dirty="0">
                <a:solidFill>
                  <a:schemeClr val="bg1"/>
                </a:solidFill>
              </a:endParaRPr>
            </a:p>
          </p:txBody>
        </p:sp>
        <p:sp>
          <p:nvSpPr>
            <p:cNvPr id="26" name="TextBox 25">
              <a:extLst>
                <a:ext uri="{FF2B5EF4-FFF2-40B4-BE49-F238E27FC236}">
                  <a16:creationId xmlns:a16="http://schemas.microsoft.com/office/drawing/2014/main" xmlns="" id="{41EAFF71-EA18-4E6B-A99A-FDC30BDD546C}"/>
                </a:ext>
              </a:extLst>
            </p:cNvPr>
            <p:cNvSpPr txBox="1"/>
            <p:nvPr/>
          </p:nvSpPr>
          <p:spPr>
            <a:xfrm rot="8100000">
              <a:off x="2427501" y="4138243"/>
              <a:ext cx="1656185" cy="909095"/>
            </a:xfrm>
            <a:prstGeom prst="rect">
              <a:avLst/>
            </a:prstGeom>
            <a:noFill/>
          </p:spPr>
          <p:txBody>
            <a:bodyPr wrap="square" rtlCol="0">
              <a:prstTxWarp prst="textArchUp">
                <a:avLst>
                  <a:gd name="adj" fmla="val 10734286"/>
                </a:avLst>
              </a:prstTxWarp>
              <a:spAutoFit/>
            </a:bodyPr>
            <a:lstStyle/>
            <a:p>
              <a:pPr algn="ctr"/>
              <a:r>
                <a:rPr lang="el-GR" altLang="ko-KR" sz="1200" b="1" dirty="0" smtClean="0">
                  <a:solidFill>
                    <a:schemeClr val="bg1"/>
                  </a:solidFill>
                </a:rPr>
                <a:t>3</a:t>
              </a:r>
              <a:endParaRPr lang="ko-KR" altLang="en-US" sz="1200" b="1" dirty="0">
                <a:solidFill>
                  <a:schemeClr val="bg1"/>
                </a:solidFill>
              </a:endParaRPr>
            </a:p>
          </p:txBody>
        </p:sp>
        <p:sp>
          <p:nvSpPr>
            <p:cNvPr id="27" name="TextBox 26">
              <a:extLst>
                <a:ext uri="{FF2B5EF4-FFF2-40B4-BE49-F238E27FC236}">
                  <a16:creationId xmlns:a16="http://schemas.microsoft.com/office/drawing/2014/main" xmlns="" id="{73A261D0-9CE8-484F-AD73-C8D48A3C8542}"/>
                </a:ext>
              </a:extLst>
            </p:cNvPr>
            <p:cNvSpPr txBox="1"/>
            <p:nvPr/>
          </p:nvSpPr>
          <p:spPr>
            <a:xfrm rot="13500000">
              <a:off x="940217" y="4045313"/>
              <a:ext cx="1656185" cy="909095"/>
            </a:xfrm>
            <a:prstGeom prst="rect">
              <a:avLst/>
            </a:prstGeom>
            <a:noFill/>
          </p:spPr>
          <p:txBody>
            <a:bodyPr wrap="square" rtlCol="0">
              <a:prstTxWarp prst="textArchUp">
                <a:avLst>
                  <a:gd name="adj" fmla="val 10734286"/>
                </a:avLst>
              </a:prstTxWarp>
              <a:spAutoFit/>
            </a:bodyPr>
            <a:lstStyle/>
            <a:p>
              <a:pPr algn="ctr"/>
              <a:r>
                <a:rPr lang="el-GR" altLang="ko-KR" sz="1200" b="1" dirty="0">
                  <a:solidFill>
                    <a:schemeClr val="bg1"/>
                  </a:solidFill>
                </a:rPr>
                <a:t>4</a:t>
              </a:r>
              <a:endParaRPr lang="ko-KR" altLang="en-US" sz="1200" b="1" dirty="0">
                <a:solidFill>
                  <a:schemeClr val="bg1"/>
                </a:solidFill>
              </a:endParaRPr>
            </a:p>
          </p:txBody>
        </p:sp>
      </p:grpSp>
      <p:sp>
        <p:nvSpPr>
          <p:cNvPr id="33" name="Rounded Rectangle 13">
            <a:extLst>
              <a:ext uri="{FF2B5EF4-FFF2-40B4-BE49-F238E27FC236}">
                <a16:creationId xmlns:a16="http://schemas.microsoft.com/office/drawing/2014/main" xmlns="" id="{7BC2F0E2-5BE5-4F37-AA23-340093C2A09A}"/>
              </a:ext>
            </a:extLst>
          </p:cNvPr>
          <p:cNvSpPr/>
          <p:nvPr/>
        </p:nvSpPr>
        <p:spPr>
          <a:xfrm>
            <a:off x="6122818" y="1787886"/>
            <a:ext cx="5141817" cy="928423"/>
          </a:xfrm>
          <a:prstGeom prst="roundRect">
            <a:avLst>
              <a:gd name="adj" fmla="val 888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ounded Rectangle 14">
            <a:extLst>
              <a:ext uri="{FF2B5EF4-FFF2-40B4-BE49-F238E27FC236}">
                <a16:creationId xmlns:a16="http://schemas.microsoft.com/office/drawing/2014/main" xmlns="" id="{F0CDD745-37CF-49AF-AE9F-FE725FAE2CBE}"/>
              </a:ext>
            </a:extLst>
          </p:cNvPr>
          <p:cNvSpPr/>
          <p:nvPr/>
        </p:nvSpPr>
        <p:spPr>
          <a:xfrm>
            <a:off x="6116866" y="5087558"/>
            <a:ext cx="5141817" cy="928423"/>
          </a:xfrm>
          <a:prstGeom prst="roundRect">
            <a:avLst>
              <a:gd name="adj" fmla="val 8880"/>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482" name="Picture 2" descr="C:\Users\John\Desktop\politiki-prostasia_252863_1614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203" y="3112114"/>
            <a:ext cx="2173408" cy="1709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3891" y="1250066"/>
            <a:ext cx="11339137" cy="369332"/>
          </a:xfrm>
          <a:prstGeom prst="rect">
            <a:avLst/>
          </a:prstGeom>
          <a:noFill/>
        </p:spPr>
        <p:txBody>
          <a:bodyPr wrap="square" rtlCol="0">
            <a:spAutoFit/>
          </a:bodyPr>
          <a:lstStyle/>
          <a:p>
            <a:r>
              <a:rPr lang="el-GR" dirty="0">
                <a:solidFill>
                  <a:srgbClr val="002060"/>
                </a:solidFill>
              </a:rPr>
              <a:t> Ο Εθνικός </a:t>
            </a:r>
            <a:r>
              <a:rPr lang="el-GR" dirty="0" smtClean="0">
                <a:solidFill>
                  <a:srgbClr val="002060"/>
                </a:solidFill>
              </a:rPr>
              <a:t>Μηχανισμός διαρθρώνεται </a:t>
            </a:r>
            <a:r>
              <a:rPr lang="el-GR" dirty="0">
                <a:solidFill>
                  <a:srgbClr val="002060"/>
                </a:solidFill>
              </a:rPr>
              <a:t>και λειτουργεί επιχειρησιακά μέσω των κάτωθι δομών και λειτουργιών: </a:t>
            </a:r>
          </a:p>
        </p:txBody>
      </p:sp>
      <p:sp>
        <p:nvSpPr>
          <p:cNvPr id="3" name="TextBox 2"/>
          <p:cNvSpPr txBox="1"/>
          <p:nvPr/>
        </p:nvSpPr>
        <p:spPr>
          <a:xfrm>
            <a:off x="6354501" y="1966805"/>
            <a:ext cx="4699322" cy="646331"/>
          </a:xfrm>
          <a:prstGeom prst="rect">
            <a:avLst/>
          </a:prstGeom>
          <a:noFill/>
        </p:spPr>
        <p:txBody>
          <a:bodyPr wrap="square" rtlCol="0">
            <a:spAutoFit/>
          </a:bodyPr>
          <a:lstStyle/>
          <a:p>
            <a:pPr algn="just"/>
            <a:r>
              <a:rPr lang="el-GR" dirty="0">
                <a:solidFill>
                  <a:schemeClr val="bg1"/>
                </a:solidFill>
              </a:rPr>
              <a:t> Του Εθνικού Συντονιστικού Κέντρου Διαχείρισης Κρίσεων (Ε.Σ.ΚΕ.ΔΙ.Κ.). </a:t>
            </a:r>
          </a:p>
        </p:txBody>
      </p:sp>
      <p:sp>
        <p:nvSpPr>
          <p:cNvPr id="4" name="TextBox 3"/>
          <p:cNvSpPr txBox="1"/>
          <p:nvPr/>
        </p:nvSpPr>
        <p:spPr>
          <a:xfrm>
            <a:off x="6354501" y="3074158"/>
            <a:ext cx="4699322" cy="646331"/>
          </a:xfrm>
          <a:prstGeom prst="rect">
            <a:avLst/>
          </a:prstGeom>
          <a:noFill/>
        </p:spPr>
        <p:txBody>
          <a:bodyPr wrap="square" rtlCol="0">
            <a:spAutoFit/>
          </a:bodyPr>
          <a:lstStyle/>
          <a:p>
            <a:pPr algn="just"/>
            <a:r>
              <a:rPr lang="el-GR" dirty="0">
                <a:solidFill>
                  <a:schemeClr val="bg1"/>
                </a:solidFill>
              </a:rPr>
              <a:t> Των Συντονιστικών Οργάνων Πολιτικής Προστασίας. </a:t>
            </a:r>
          </a:p>
        </p:txBody>
      </p:sp>
      <p:sp>
        <p:nvSpPr>
          <p:cNvPr id="5" name="TextBox 4"/>
          <p:cNvSpPr txBox="1"/>
          <p:nvPr/>
        </p:nvSpPr>
        <p:spPr>
          <a:xfrm>
            <a:off x="6338113" y="4137095"/>
            <a:ext cx="4699322" cy="615553"/>
          </a:xfrm>
          <a:prstGeom prst="rect">
            <a:avLst/>
          </a:prstGeom>
          <a:noFill/>
        </p:spPr>
        <p:txBody>
          <a:bodyPr wrap="square" rtlCol="0">
            <a:spAutoFit/>
          </a:bodyPr>
          <a:lstStyle/>
          <a:p>
            <a:pPr algn="just"/>
            <a:r>
              <a:rPr lang="el-GR" sz="1700" dirty="0">
                <a:solidFill>
                  <a:schemeClr val="bg1"/>
                </a:solidFill>
              </a:rPr>
              <a:t> Των Περιφερειακών Επιχειρησιακών Κέντρων Πολιτικής Προστασίας (ΠΕ.ΚΕ.Π.Π.).</a:t>
            </a:r>
          </a:p>
        </p:txBody>
      </p:sp>
      <p:sp>
        <p:nvSpPr>
          <p:cNvPr id="6" name="TextBox 5"/>
          <p:cNvSpPr txBox="1"/>
          <p:nvPr/>
        </p:nvSpPr>
        <p:spPr>
          <a:xfrm>
            <a:off x="6354501" y="5228603"/>
            <a:ext cx="4796733" cy="646331"/>
          </a:xfrm>
          <a:prstGeom prst="rect">
            <a:avLst/>
          </a:prstGeom>
          <a:noFill/>
        </p:spPr>
        <p:txBody>
          <a:bodyPr wrap="square" rtlCol="0">
            <a:spAutoFit/>
          </a:bodyPr>
          <a:lstStyle/>
          <a:p>
            <a:pPr algn="just"/>
            <a:r>
              <a:rPr lang="el-GR" dirty="0">
                <a:solidFill>
                  <a:schemeClr val="bg1"/>
                </a:solidFill>
              </a:rPr>
              <a:t>Των Πλαισίων Διαχείρισης Εκτάκτων Αναγκών (Π.Δ.Ε.Α.). </a:t>
            </a:r>
          </a:p>
        </p:txBody>
      </p:sp>
    </p:spTree>
    <p:extLst>
      <p:ext uri="{BB962C8B-B14F-4D97-AF65-F5344CB8AC3E}">
        <p14:creationId xmlns:p14="http://schemas.microsoft.com/office/powerpoint/2010/main" val="1485995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04794" y="278716"/>
            <a:ext cx="6559488" cy="461665"/>
          </a:xfrm>
          <a:prstGeom prst="rect">
            <a:avLst/>
          </a:prstGeom>
        </p:spPr>
        <p:txBody>
          <a:bodyPr wrap="none">
            <a:spAutoFit/>
          </a:bodyPr>
          <a:lstStyle/>
          <a:p>
            <a:pPr algn="ctr"/>
            <a:r>
              <a:rPr lang="el-GR" sz="2400" b="1" dirty="0" smtClean="0">
                <a:solidFill>
                  <a:srgbClr val="002060"/>
                </a:solidFill>
              </a:rPr>
              <a:t>ΛΕΙΤΟΥΡΓΕΙΑ ΤΟΥ ΕΘΝΙΚΟΥ ΜΗΧΑΝΙΣΜΟΥ</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39" name="Group 64">
            <a:extLst>
              <a:ext uri="{FF2B5EF4-FFF2-40B4-BE49-F238E27FC236}">
                <a16:creationId xmlns:a16="http://schemas.microsoft.com/office/drawing/2014/main" xmlns="" id="{C4B1C653-5A36-4E77-9ED7-E44AB68645D3}"/>
              </a:ext>
            </a:extLst>
          </p:cNvPr>
          <p:cNvGrpSpPr/>
          <p:nvPr/>
        </p:nvGrpSpPr>
        <p:grpSpPr>
          <a:xfrm>
            <a:off x="4703100" y="2548378"/>
            <a:ext cx="2931576" cy="2442382"/>
            <a:chOff x="3690367" y="1823747"/>
            <a:chExt cx="5020109" cy="4182400"/>
          </a:xfrm>
        </p:grpSpPr>
        <p:sp>
          <p:nvSpPr>
            <p:cNvPr id="40" name="Freeform: Shape 14">
              <a:extLst>
                <a:ext uri="{FF2B5EF4-FFF2-40B4-BE49-F238E27FC236}">
                  <a16:creationId xmlns:a16="http://schemas.microsoft.com/office/drawing/2014/main" xmlns="" id="{5D7BAB1F-9B0A-438A-AAA5-3B3C536A9A12}"/>
                </a:ext>
              </a:extLst>
            </p:cNvPr>
            <p:cNvSpPr/>
            <p:nvPr/>
          </p:nvSpPr>
          <p:spPr>
            <a:xfrm>
              <a:off x="6083223" y="1823747"/>
              <a:ext cx="2627253" cy="4182400"/>
            </a:xfrm>
            <a:custGeom>
              <a:avLst/>
              <a:gdLst>
                <a:gd name="connsiteX0" fmla="*/ 1127628 w 1136356"/>
                <a:gd name="connsiteY0" fmla="*/ 671962 h 1808998"/>
                <a:gd name="connsiteX1" fmla="*/ 1015351 w 1136356"/>
                <a:gd name="connsiteY1" fmla="*/ 617607 h 1808998"/>
                <a:gd name="connsiteX2" fmla="*/ 995308 w 1136356"/>
                <a:gd name="connsiteY2" fmla="*/ 623383 h 1808998"/>
                <a:gd name="connsiteX3" fmla="*/ 953862 w 1136356"/>
                <a:gd name="connsiteY3" fmla="*/ 695573 h 1808998"/>
                <a:gd name="connsiteX4" fmla="*/ 846341 w 1136356"/>
                <a:gd name="connsiteY4" fmla="*/ 882418 h 1808998"/>
                <a:gd name="connsiteX5" fmla="*/ 833093 w 1136356"/>
                <a:gd name="connsiteY5" fmla="*/ 885305 h 1808998"/>
                <a:gd name="connsiteX6" fmla="*/ 778228 w 1136356"/>
                <a:gd name="connsiteY6" fmla="*/ 844029 h 1808998"/>
                <a:gd name="connsiteX7" fmla="*/ 725062 w 1136356"/>
                <a:gd name="connsiteY7" fmla="*/ 830441 h 1808998"/>
                <a:gd name="connsiteX8" fmla="*/ 715041 w 1136356"/>
                <a:gd name="connsiteY8" fmla="*/ 830271 h 1808998"/>
                <a:gd name="connsiteX9" fmla="*/ 698564 w 1136356"/>
                <a:gd name="connsiteY9" fmla="*/ 831120 h 1808998"/>
                <a:gd name="connsiteX10" fmla="*/ 680559 w 1136356"/>
                <a:gd name="connsiteY10" fmla="*/ 834687 h 1808998"/>
                <a:gd name="connsiteX11" fmla="*/ 614654 w 1136356"/>
                <a:gd name="connsiteY11" fmla="*/ 823137 h 1808998"/>
                <a:gd name="connsiteX12" fmla="*/ 606671 w 1136356"/>
                <a:gd name="connsiteY12" fmla="*/ 818551 h 1808998"/>
                <a:gd name="connsiteX13" fmla="*/ 584929 w 1136356"/>
                <a:gd name="connsiteY13" fmla="*/ 808189 h 1808998"/>
                <a:gd name="connsiteX14" fmla="*/ 552146 w 1136356"/>
                <a:gd name="connsiteY14" fmla="*/ 796639 h 1808998"/>
                <a:gd name="connsiteX15" fmla="*/ 545351 w 1136356"/>
                <a:gd name="connsiteY15" fmla="*/ 790524 h 1808998"/>
                <a:gd name="connsiteX16" fmla="*/ 499490 w 1136356"/>
                <a:gd name="connsiteY16" fmla="*/ 772689 h 1808998"/>
                <a:gd name="connsiteX17" fmla="*/ 475709 w 1136356"/>
                <a:gd name="connsiteY17" fmla="*/ 765555 h 1808998"/>
                <a:gd name="connsiteX18" fmla="*/ 449381 w 1136356"/>
                <a:gd name="connsiteY18" fmla="*/ 751796 h 1808998"/>
                <a:gd name="connsiteX19" fmla="*/ 440209 w 1136356"/>
                <a:gd name="connsiteY19" fmla="*/ 741944 h 1808998"/>
                <a:gd name="connsiteX20" fmla="*/ 428319 w 1136356"/>
                <a:gd name="connsiteY20" fmla="*/ 728865 h 1808998"/>
                <a:gd name="connsiteX21" fmla="*/ 418127 w 1136356"/>
                <a:gd name="connsiteY21" fmla="*/ 727846 h 1808998"/>
                <a:gd name="connsiteX22" fmla="*/ 406916 w 1136356"/>
                <a:gd name="connsiteY22" fmla="*/ 710520 h 1808998"/>
                <a:gd name="connsiteX23" fmla="*/ 413541 w 1136356"/>
                <a:gd name="connsiteY23" fmla="*/ 692175 h 1808998"/>
                <a:gd name="connsiteX24" fmla="*/ 421354 w 1136356"/>
                <a:gd name="connsiteY24" fmla="*/ 662620 h 1808998"/>
                <a:gd name="connsiteX25" fmla="*/ 419656 w 1136356"/>
                <a:gd name="connsiteY25" fmla="*/ 616928 h 1808998"/>
                <a:gd name="connsiteX26" fmla="*/ 403349 w 1136356"/>
                <a:gd name="connsiteY26" fmla="*/ 577011 h 1808998"/>
                <a:gd name="connsiteX27" fmla="*/ 389081 w 1136356"/>
                <a:gd name="connsiteY27" fmla="*/ 534376 h 1808998"/>
                <a:gd name="connsiteX28" fmla="*/ 367849 w 1136356"/>
                <a:gd name="connsiteY28" fmla="*/ 467452 h 1808998"/>
                <a:gd name="connsiteX29" fmla="*/ 373794 w 1136356"/>
                <a:gd name="connsiteY29" fmla="*/ 432631 h 1808998"/>
                <a:gd name="connsiteX30" fmla="*/ 376681 w 1136356"/>
                <a:gd name="connsiteY30" fmla="*/ 426516 h 1808998"/>
                <a:gd name="connsiteX31" fmla="*/ 372265 w 1136356"/>
                <a:gd name="connsiteY31" fmla="*/ 406812 h 1808998"/>
                <a:gd name="connsiteX32" fmla="*/ 350693 w 1136356"/>
                <a:gd name="connsiteY32" fmla="*/ 385240 h 1808998"/>
                <a:gd name="connsiteX33" fmla="*/ 351542 w 1136356"/>
                <a:gd name="connsiteY33" fmla="*/ 370123 h 1808998"/>
                <a:gd name="connsiteX34" fmla="*/ 370736 w 1136356"/>
                <a:gd name="connsiteY34" fmla="*/ 368764 h 1808998"/>
                <a:gd name="connsiteX35" fmla="*/ 400292 w 1136356"/>
                <a:gd name="connsiteY35" fmla="*/ 383542 h 1808998"/>
                <a:gd name="connsiteX36" fmla="*/ 430697 w 1136356"/>
                <a:gd name="connsiteY36" fmla="*/ 370972 h 1808998"/>
                <a:gd name="connsiteX37" fmla="*/ 444795 w 1136356"/>
                <a:gd name="connsiteY37" fmla="*/ 357383 h 1808998"/>
                <a:gd name="connsiteX38" fmla="*/ 468915 w 1136356"/>
                <a:gd name="connsiteY38" fmla="*/ 338529 h 1808998"/>
                <a:gd name="connsiteX39" fmla="*/ 470444 w 1136356"/>
                <a:gd name="connsiteY39" fmla="*/ 334622 h 1808998"/>
                <a:gd name="connsiteX40" fmla="*/ 485901 w 1136356"/>
                <a:gd name="connsiteY40" fmla="*/ 322732 h 1808998"/>
                <a:gd name="connsiteX41" fmla="*/ 506114 w 1136356"/>
                <a:gd name="connsiteY41" fmla="*/ 302689 h 1808998"/>
                <a:gd name="connsiteX42" fmla="*/ 503566 w 1136356"/>
                <a:gd name="connsiteY42" fmla="*/ 264640 h 1808998"/>
                <a:gd name="connsiteX43" fmla="*/ 510700 w 1136356"/>
                <a:gd name="connsiteY43" fmla="*/ 231518 h 1808998"/>
                <a:gd name="connsiteX44" fmla="*/ 514607 w 1136356"/>
                <a:gd name="connsiteY44" fmla="*/ 220477 h 1808998"/>
                <a:gd name="connsiteX45" fmla="*/ 518344 w 1136356"/>
                <a:gd name="connsiteY45" fmla="*/ 188543 h 1808998"/>
                <a:gd name="connsiteX46" fmla="*/ 532782 w 1136356"/>
                <a:gd name="connsiteY46" fmla="*/ 141153 h 1808998"/>
                <a:gd name="connsiteX47" fmla="*/ 534480 w 1136356"/>
                <a:gd name="connsiteY47" fmla="*/ 131301 h 1808998"/>
                <a:gd name="connsiteX48" fmla="*/ 527686 w 1136356"/>
                <a:gd name="connsiteY48" fmla="*/ 107860 h 1808998"/>
                <a:gd name="connsiteX49" fmla="*/ 498980 w 1136356"/>
                <a:gd name="connsiteY49" fmla="*/ 61829 h 1808998"/>
                <a:gd name="connsiteX50" fmla="*/ 496772 w 1136356"/>
                <a:gd name="connsiteY50" fmla="*/ 59281 h 1808998"/>
                <a:gd name="connsiteX51" fmla="*/ 471293 w 1136356"/>
                <a:gd name="connsiteY51" fmla="*/ 38728 h 1808998"/>
                <a:gd name="connsiteX52" fmla="*/ 445644 w 1136356"/>
                <a:gd name="connsiteY52" fmla="*/ 18345 h 1808998"/>
                <a:gd name="connsiteX53" fmla="*/ 423223 w 1136356"/>
                <a:gd name="connsiteY53" fmla="*/ 5945 h 1808998"/>
                <a:gd name="connsiteX54" fmla="*/ 381777 w 1136356"/>
                <a:gd name="connsiteY54" fmla="*/ 0 h 1808998"/>
                <a:gd name="connsiteX55" fmla="*/ 373284 w 1136356"/>
                <a:gd name="connsiteY55" fmla="*/ 0 h 1808998"/>
                <a:gd name="connsiteX56" fmla="*/ 344918 w 1136356"/>
                <a:gd name="connsiteY56" fmla="*/ 9852 h 1808998"/>
                <a:gd name="connsiteX57" fmla="*/ 300075 w 1136356"/>
                <a:gd name="connsiteY57" fmla="*/ 35161 h 1808998"/>
                <a:gd name="connsiteX58" fmla="*/ 273407 w 1136356"/>
                <a:gd name="connsiteY58" fmla="*/ 71001 h 1808998"/>
                <a:gd name="connsiteX59" fmla="*/ 251156 w 1136356"/>
                <a:gd name="connsiteY59" fmla="*/ 134358 h 1808998"/>
                <a:gd name="connsiteX60" fmla="*/ 243172 w 1136356"/>
                <a:gd name="connsiteY60" fmla="*/ 183618 h 1808998"/>
                <a:gd name="connsiteX61" fmla="*/ 237907 w 1136356"/>
                <a:gd name="connsiteY61" fmla="*/ 235594 h 1808998"/>
                <a:gd name="connsiteX62" fmla="*/ 227375 w 1136356"/>
                <a:gd name="connsiteY62" fmla="*/ 272794 h 1808998"/>
                <a:gd name="connsiteX63" fmla="*/ 214636 w 1136356"/>
                <a:gd name="connsiteY63" fmla="*/ 276530 h 1808998"/>
                <a:gd name="connsiteX64" fmla="*/ 194423 w 1136356"/>
                <a:gd name="connsiteY64" fmla="*/ 286382 h 1808998"/>
                <a:gd name="connsiteX65" fmla="*/ 167925 w 1136356"/>
                <a:gd name="connsiteY65" fmla="*/ 335641 h 1808998"/>
                <a:gd name="connsiteX66" fmla="*/ 153317 w 1136356"/>
                <a:gd name="connsiteY66" fmla="*/ 353307 h 1808998"/>
                <a:gd name="connsiteX67" fmla="*/ 115948 w 1136356"/>
                <a:gd name="connsiteY67" fmla="*/ 403585 h 1808998"/>
                <a:gd name="connsiteX68" fmla="*/ 59045 w 1136356"/>
                <a:gd name="connsiteY68" fmla="*/ 481550 h 1808998"/>
                <a:gd name="connsiteX69" fmla="*/ 49193 w 1136356"/>
                <a:gd name="connsiteY69" fmla="*/ 495139 h 1808998"/>
                <a:gd name="connsiteX70" fmla="*/ 29320 w 1136356"/>
                <a:gd name="connsiteY70" fmla="*/ 577181 h 1808998"/>
                <a:gd name="connsiteX71" fmla="*/ 29320 w 1136356"/>
                <a:gd name="connsiteY71" fmla="*/ 660752 h 1808998"/>
                <a:gd name="connsiteX72" fmla="*/ 25753 w 1136356"/>
                <a:gd name="connsiteY72" fmla="*/ 670264 h 1808998"/>
                <a:gd name="connsiteX73" fmla="*/ 614 w 1136356"/>
                <a:gd name="connsiteY73" fmla="*/ 734131 h 1808998"/>
                <a:gd name="connsiteX74" fmla="*/ 17600 w 1136356"/>
                <a:gd name="connsiteY74" fmla="*/ 818041 h 1808998"/>
                <a:gd name="connsiteX75" fmla="*/ 34416 w 1136356"/>
                <a:gd name="connsiteY75" fmla="*/ 881059 h 1808998"/>
                <a:gd name="connsiteX76" fmla="*/ 53949 w 1136356"/>
                <a:gd name="connsiteY76" fmla="*/ 945435 h 1808998"/>
                <a:gd name="connsiteX77" fmla="*/ 61763 w 1136356"/>
                <a:gd name="connsiteY77" fmla="*/ 982295 h 1808998"/>
                <a:gd name="connsiteX78" fmla="*/ 59894 w 1136356"/>
                <a:gd name="connsiteY78" fmla="*/ 1014398 h 1808998"/>
                <a:gd name="connsiteX79" fmla="*/ 54289 w 1136356"/>
                <a:gd name="connsiteY79" fmla="*/ 1099837 h 1808998"/>
                <a:gd name="connsiteX80" fmla="*/ 79768 w 1136356"/>
                <a:gd name="connsiteY80" fmla="*/ 1170498 h 1808998"/>
                <a:gd name="connsiteX81" fmla="*/ 97943 w 1136356"/>
                <a:gd name="connsiteY81" fmla="*/ 1188673 h 1808998"/>
                <a:gd name="connsiteX82" fmla="*/ 115269 w 1136356"/>
                <a:gd name="connsiteY82" fmla="*/ 1200903 h 1808998"/>
                <a:gd name="connsiteX83" fmla="*/ 140408 w 1136356"/>
                <a:gd name="connsiteY83" fmla="*/ 1210755 h 1808998"/>
                <a:gd name="connsiteX84" fmla="*/ 196801 w 1136356"/>
                <a:gd name="connsiteY84" fmla="*/ 1222985 h 1808998"/>
                <a:gd name="connsiteX85" fmla="*/ 239945 w 1136356"/>
                <a:gd name="connsiteY85" fmla="*/ 1225872 h 1808998"/>
                <a:gd name="connsiteX86" fmla="*/ 259649 w 1136356"/>
                <a:gd name="connsiteY86" fmla="*/ 1242349 h 1808998"/>
                <a:gd name="connsiteX87" fmla="*/ 270690 w 1136356"/>
                <a:gd name="connsiteY87" fmla="*/ 1256787 h 1808998"/>
                <a:gd name="connsiteX88" fmla="*/ 304661 w 1136356"/>
                <a:gd name="connsiteY88" fmla="*/ 1252031 h 1808998"/>
                <a:gd name="connsiteX89" fmla="*/ 314004 w 1136356"/>
                <a:gd name="connsiteY89" fmla="*/ 1237253 h 1808998"/>
                <a:gd name="connsiteX90" fmla="*/ 327762 w 1136356"/>
                <a:gd name="connsiteY90" fmla="*/ 1223494 h 1808998"/>
                <a:gd name="connsiteX91" fmla="*/ 337954 w 1136356"/>
                <a:gd name="connsiteY91" fmla="*/ 1224174 h 1808998"/>
                <a:gd name="connsiteX92" fmla="*/ 344578 w 1136356"/>
                <a:gd name="connsiteY92" fmla="*/ 1229779 h 1808998"/>
                <a:gd name="connsiteX93" fmla="*/ 359016 w 1136356"/>
                <a:gd name="connsiteY93" fmla="*/ 1241500 h 1808998"/>
                <a:gd name="connsiteX94" fmla="*/ 365811 w 1136356"/>
                <a:gd name="connsiteY94" fmla="*/ 1251861 h 1808998"/>
                <a:gd name="connsiteX95" fmla="*/ 353241 w 1136356"/>
                <a:gd name="connsiteY95" fmla="*/ 1261543 h 1808998"/>
                <a:gd name="connsiteX96" fmla="*/ 347636 w 1136356"/>
                <a:gd name="connsiteY96" fmla="*/ 1266639 h 1808998"/>
                <a:gd name="connsiteX97" fmla="*/ 348315 w 1136356"/>
                <a:gd name="connsiteY97" fmla="*/ 1298742 h 1808998"/>
                <a:gd name="connsiteX98" fmla="*/ 348994 w 1136356"/>
                <a:gd name="connsiteY98" fmla="*/ 1315558 h 1808998"/>
                <a:gd name="connsiteX99" fmla="*/ 349504 w 1136356"/>
                <a:gd name="connsiteY99" fmla="*/ 1334582 h 1808998"/>
                <a:gd name="connsiteX100" fmla="*/ 348994 w 1136356"/>
                <a:gd name="connsiteY100" fmla="*/ 1367365 h 1808998"/>
                <a:gd name="connsiteX101" fmla="*/ 349164 w 1136356"/>
                <a:gd name="connsiteY101" fmla="*/ 1383502 h 1808998"/>
                <a:gd name="connsiteX102" fmla="*/ 347975 w 1136356"/>
                <a:gd name="connsiteY102" fmla="*/ 1410679 h 1808998"/>
                <a:gd name="connsiteX103" fmla="*/ 349164 w 1136356"/>
                <a:gd name="connsiteY103" fmla="*/ 1443802 h 1808998"/>
                <a:gd name="connsiteX104" fmla="*/ 346616 w 1136356"/>
                <a:gd name="connsiteY104" fmla="*/ 1497137 h 1808998"/>
                <a:gd name="connsiteX105" fmla="*/ 336255 w 1136356"/>
                <a:gd name="connsiteY105" fmla="*/ 1503932 h 1808998"/>
                <a:gd name="connsiteX106" fmla="*/ 292431 w 1136356"/>
                <a:gd name="connsiteY106" fmla="*/ 1486096 h 1808998"/>
                <a:gd name="connsiteX107" fmla="*/ 216335 w 1136356"/>
                <a:gd name="connsiteY107" fmla="*/ 1454842 h 1808998"/>
                <a:gd name="connsiteX108" fmla="*/ 193743 w 1136356"/>
                <a:gd name="connsiteY108" fmla="*/ 1467922 h 1808998"/>
                <a:gd name="connsiteX109" fmla="*/ 201387 w 1136356"/>
                <a:gd name="connsiteY109" fmla="*/ 1533147 h 1808998"/>
                <a:gd name="connsiteX110" fmla="*/ 203086 w 1136356"/>
                <a:gd name="connsiteY110" fmla="*/ 1537903 h 1808998"/>
                <a:gd name="connsiteX111" fmla="*/ 208012 w 1136356"/>
                <a:gd name="connsiteY111" fmla="*/ 1545037 h 1808998"/>
                <a:gd name="connsiteX112" fmla="*/ 212598 w 1136356"/>
                <a:gd name="connsiteY112" fmla="*/ 1556078 h 1808998"/>
                <a:gd name="connsiteX113" fmla="*/ 205124 w 1136356"/>
                <a:gd name="connsiteY113" fmla="*/ 1561854 h 1808998"/>
                <a:gd name="connsiteX114" fmla="*/ 138369 w 1136356"/>
                <a:gd name="connsiteY114" fmla="*/ 1577650 h 1808998"/>
                <a:gd name="connsiteX115" fmla="*/ 73653 w 1136356"/>
                <a:gd name="connsiteY115" fmla="*/ 1591579 h 1808998"/>
                <a:gd name="connsiteX116" fmla="*/ 54119 w 1136356"/>
                <a:gd name="connsiteY116" fmla="*/ 1608055 h 1808998"/>
                <a:gd name="connsiteX117" fmla="*/ 66009 w 1136356"/>
                <a:gd name="connsiteY117" fmla="*/ 1685001 h 1808998"/>
                <a:gd name="connsiteX118" fmla="*/ 81467 w 1136356"/>
                <a:gd name="connsiteY118" fmla="*/ 1699949 h 1808998"/>
                <a:gd name="connsiteX119" fmla="*/ 115608 w 1136356"/>
                <a:gd name="connsiteY119" fmla="*/ 1695193 h 1808998"/>
                <a:gd name="connsiteX120" fmla="*/ 134123 w 1136356"/>
                <a:gd name="connsiteY120" fmla="*/ 1651199 h 1808998"/>
                <a:gd name="connsiteX121" fmla="*/ 131235 w 1136356"/>
                <a:gd name="connsiteY121" fmla="*/ 1640668 h 1808998"/>
                <a:gd name="connsiteX122" fmla="*/ 137860 w 1136356"/>
                <a:gd name="connsiteY122" fmla="*/ 1626400 h 1808998"/>
                <a:gd name="connsiteX123" fmla="*/ 239775 w 1136356"/>
                <a:gd name="connsiteY123" fmla="*/ 1615529 h 1808998"/>
                <a:gd name="connsiteX124" fmla="*/ 245550 w 1136356"/>
                <a:gd name="connsiteY124" fmla="*/ 1614680 h 1808998"/>
                <a:gd name="connsiteX125" fmla="*/ 265933 w 1136356"/>
                <a:gd name="connsiteY125" fmla="*/ 1608395 h 1808998"/>
                <a:gd name="connsiteX126" fmla="*/ 316042 w 1136356"/>
                <a:gd name="connsiteY126" fmla="*/ 1599902 h 1808998"/>
                <a:gd name="connsiteX127" fmla="*/ 348994 w 1136356"/>
                <a:gd name="connsiteY127" fmla="*/ 1599053 h 1808998"/>
                <a:gd name="connsiteX128" fmla="*/ 364112 w 1136356"/>
                <a:gd name="connsiteY128" fmla="*/ 1612132 h 1808998"/>
                <a:gd name="connsiteX129" fmla="*/ 368528 w 1136356"/>
                <a:gd name="connsiteY129" fmla="*/ 1668015 h 1808998"/>
                <a:gd name="connsiteX130" fmla="*/ 353750 w 1136356"/>
                <a:gd name="connsiteY130" fmla="*/ 1679906 h 1808998"/>
                <a:gd name="connsiteX131" fmla="*/ 345427 w 1136356"/>
                <a:gd name="connsiteY131" fmla="*/ 1685171 h 1808998"/>
                <a:gd name="connsiteX132" fmla="*/ 344578 w 1136356"/>
                <a:gd name="connsiteY132" fmla="*/ 1694513 h 1808998"/>
                <a:gd name="connsiteX133" fmla="*/ 361394 w 1136356"/>
                <a:gd name="connsiteY133" fmla="*/ 1786067 h 1808998"/>
                <a:gd name="connsiteX134" fmla="*/ 372435 w 1136356"/>
                <a:gd name="connsiteY134" fmla="*/ 1798297 h 1808998"/>
                <a:gd name="connsiteX135" fmla="*/ 419995 w 1136356"/>
                <a:gd name="connsiteY135" fmla="*/ 1808998 h 1808998"/>
                <a:gd name="connsiteX136" fmla="*/ 435453 w 1136356"/>
                <a:gd name="connsiteY136" fmla="*/ 1803223 h 1808998"/>
                <a:gd name="connsiteX137" fmla="*/ 456006 w 1136356"/>
                <a:gd name="connsiteY137" fmla="*/ 1753624 h 1808998"/>
                <a:gd name="connsiteX138" fmla="*/ 441568 w 1136356"/>
                <a:gd name="connsiteY138" fmla="*/ 1732562 h 1808998"/>
                <a:gd name="connsiteX139" fmla="*/ 432056 w 1136356"/>
                <a:gd name="connsiteY139" fmla="*/ 1729165 h 1808998"/>
                <a:gd name="connsiteX140" fmla="*/ 417108 w 1136356"/>
                <a:gd name="connsiteY140" fmla="*/ 1711499 h 1808998"/>
                <a:gd name="connsiteX141" fmla="*/ 410653 w 1136356"/>
                <a:gd name="connsiteY141" fmla="*/ 1615869 h 1808998"/>
                <a:gd name="connsiteX142" fmla="*/ 425771 w 1136356"/>
                <a:gd name="connsiteY142" fmla="*/ 1597694 h 1808998"/>
                <a:gd name="connsiteX143" fmla="*/ 475709 w 1136356"/>
                <a:gd name="connsiteY143" fmla="*/ 1599053 h 1808998"/>
                <a:gd name="connsiteX144" fmla="*/ 555713 w 1136356"/>
                <a:gd name="connsiteY144" fmla="*/ 1608395 h 1808998"/>
                <a:gd name="connsiteX145" fmla="*/ 662894 w 1136356"/>
                <a:gd name="connsiteY145" fmla="*/ 1618926 h 1808998"/>
                <a:gd name="connsiteX146" fmla="*/ 671726 w 1136356"/>
                <a:gd name="connsiteY146" fmla="*/ 1630477 h 1808998"/>
                <a:gd name="connsiteX147" fmla="*/ 680389 w 1136356"/>
                <a:gd name="connsiteY147" fmla="*/ 1677188 h 1808998"/>
                <a:gd name="connsiteX148" fmla="*/ 694488 w 1136356"/>
                <a:gd name="connsiteY148" fmla="*/ 1714896 h 1808998"/>
                <a:gd name="connsiteX149" fmla="*/ 733725 w 1136356"/>
                <a:gd name="connsiteY149" fmla="*/ 1752945 h 1808998"/>
                <a:gd name="connsiteX150" fmla="*/ 800140 w 1136356"/>
                <a:gd name="connsiteY150" fmla="*/ 1760758 h 1808998"/>
                <a:gd name="connsiteX151" fmla="*/ 808463 w 1136356"/>
                <a:gd name="connsiteY151" fmla="*/ 1759739 h 1808998"/>
                <a:gd name="connsiteX152" fmla="*/ 825449 w 1136356"/>
                <a:gd name="connsiteY152" fmla="*/ 1757022 h 1808998"/>
                <a:gd name="connsiteX153" fmla="*/ 875217 w 1136356"/>
                <a:gd name="connsiteY153" fmla="*/ 1766873 h 1808998"/>
                <a:gd name="connsiteX154" fmla="*/ 972207 w 1136356"/>
                <a:gd name="connsiteY154" fmla="*/ 1778594 h 1808998"/>
                <a:gd name="connsiteX155" fmla="*/ 1054589 w 1136356"/>
                <a:gd name="connsiteY155" fmla="*/ 1768572 h 1808998"/>
                <a:gd name="connsiteX156" fmla="*/ 1096204 w 1136356"/>
                <a:gd name="connsiteY156" fmla="*/ 1747339 h 1808998"/>
                <a:gd name="connsiteX157" fmla="*/ 1099771 w 1136356"/>
                <a:gd name="connsiteY157" fmla="*/ 1719483 h 1808998"/>
                <a:gd name="connsiteX158" fmla="*/ 1043038 w 1136356"/>
                <a:gd name="connsiteY158" fmla="*/ 1684662 h 1808998"/>
                <a:gd name="connsiteX159" fmla="*/ 1022145 w 1136356"/>
                <a:gd name="connsiteY159" fmla="*/ 1682623 h 1808998"/>
                <a:gd name="connsiteX160" fmla="*/ 1001253 w 1136356"/>
                <a:gd name="connsiteY160" fmla="*/ 1681434 h 1808998"/>
                <a:gd name="connsiteX161" fmla="*/ 995308 w 1136356"/>
                <a:gd name="connsiteY161" fmla="*/ 1680755 h 1808998"/>
                <a:gd name="connsiteX162" fmla="*/ 980870 w 1136356"/>
                <a:gd name="connsiteY162" fmla="*/ 1671243 h 1808998"/>
                <a:gd name="connsiteX163" fmla="*/ 948257 w 1136356"/>
                <a:gd name="connsiteY163" fmla="*/ 1655616 h 1808998"/>
                <a:gd name="connsiteX164" fmla="*/ 945539 w 1136356"/>
                <a:gd name="connsiteY164" fmla="*/ 1651879 h 1808998"/>
                <a:gd name="connsiteX165" fmla="*/ 950295 w 1136356"/>
                <a:gd name="connsiteY165" fmla="*/ 1649331 h 1808998"/>
                <a:gd name="connsiteX166" fmla="*/ 964733 w 1136356"/>
                <a:gd name="connsiteY166" fmla="*/ 1648991 h 1808998"/>
                <a:gd name="connsiteX167" fmla="*/ 1037773 w 1136356"/>
                <a:gd name="connsiteY167" fmla="*/ 1646783 h 1808998"/>
                <a:gd name="connsiteX168" fmla="*/ 1088560 w 1136356"/>
                <a:gd name="connsiteY168" fmla="*/ 1626740 h 1808998"/>
                <a:gd name="connsiteX169" fmla="*/ 1092467 w 1136356"/>
                <a:gd name="connsiteY169" fmla="*/ 1607206 h 1808998"/>
                <a:gd name="connsiteX170" fmla="*/ 1071235 w 1136356"/>
                <a:gd name="connsiteY170" fmla="*/ 1587842 h 1808998"/>
                <a:gd name="connsiteX171" fmla="*/ 1058326 w 1136356"/>
                <a:gd name="connsiteY171" fmla="*/ 1584105 h 1808998"/>
                <a:gd name="connsiteX172" fmla="*/ 1055947 w 1136356"/>
                <a:gd name="connsiteY172" fmla="*/ 1584615 h 1808998"/>
                <a:gd name="connsiteX173" fmla="*/ 1044737 w 1136356"/>
                <a:gd name="connsiteY173" fmla="*/ 1587332 h 1808998"/>
                <a:gd name="connsiteX174" fmla="*/ 1029959 w 1136356"/>
                <a:gd name="connsiteY174" fmla="*/ 1581387 h 1808998"/>
                <a:gd name="connsiteX175" fmla="*/ 1003461 w 1136356"/>
                <a:gd name="connsiteY175" fmla="*/ 1570347 h 1808998"/>
                <a:gd name="connsiteX176" fmla="*/ 994968 w 1136356"/>
                <a:gd name="connsiteY176" fmla="*/ 1561514 h 1808998"/>
                <a:gd name="connsiteX177" fmla="*/ 995987 w 1136356"/>
                <a:gd name="connsiteY177" fmla="*/ 1489324 h 1808998"/>
                <a:gd name="connsiteX178" fmla="*/ 1001253 w 1136356"/>
                <a:gd name="connsiteY178" fmla="*/ 1482360 h 1808998"/>
                <a:gd name="connsiteX179" fmla="*/ 1008047 w 1136356"/>
                <a:gd name="connsiteY179" fmla="*/ 1468941 h 1808998"/>
                <a:gd name="connsiteX180" fmla="*/ 1006519 w 1136356"/>
                <a:gd name="connsiteY180" fmla="*/ 1457220 h 1808998"/>
                <a:gd name="connsiteX181" fmla="*/ 1002442 w 1136356"/>
                <a:gd name="connsiteY181" fmla="*/ 1390296 h 1808998"/>
                <a:gd name="connsiteX182" fmla="*/ 1006519 w 1136356"/>
                <a:gd name="connsiteY182" fmla="*/ 1229439 h 1808998"/>
                <a:gd name="connsiteX183" fmla="*/ 1015691 w 1136356"/>
                <a:gd name="connsiteY183" fmla="*/ 1100856 h 1808998"/>
                <a:gd name="connsiteX184" fmla="*/ 999724 w 1136356"/>
                <a:gd name="connsiteY184" fmla="*/ 1050238 h 1808998"/>
                <a:gd name="connsiteX185" fmla="*/ 992760 w 1136356"/>
                <a:gd name="connsiteY185" fmla="*/ 1032403 h 1808998"/>
                <a:gd name="connsiteX186" fmla="*/ 983248 w 1136356"/>
                <a:gd name="connsiteY186" fmla="*/ 1004037 h 1808998"/>
                <a:gd name="connsiteX187" fmla="*/ 981719 w 1136356"/>
                <a:gd name="connsiteY187" fmla="*/ 990957 h 1808998"/>
                <a:gd name="connsiteX188" fmla="*/ 1133403 w 1136356"/>
                <a:gd name="connsiteY188" fmla="*/ 687759 h 1808998"/>
                <a:gd name="connsiteX189" fmla="*/ 1137819 w 1136356"/>
                <a:gd name="connsiteY189" fmla="*/ 680795 h 1808998"/>
                <a:gd name="connsiteX190" fmla="*/ 1137819 w 1136356"/>
                <a:gd name="connsiteY190" fmla="*/ 679096 h 1808998"/>
                <a:gd name="connsiteX191" fmla="*/ 1127628 w 1136356"/>
                <a:gd name="connsiteY191" fmla="*/ 671962 h 1808998"/>
                <a:gd name="connsiteX192" fmla="*/ 187798 w 1136356"/>
                <a:gd name="connsiteY192" fmla="*/ 1154022 h 1808998"/>
                <a:gd name="connsiteX193" fmla="*/ 143125 w 1136356"/>
                <a:gd name="connsiteY193" fmla="*/ 1155891 h 1808998"/>
                <a:gd name="connsiteX194" fmla="*/ 125630 w 1136356"/>
                <a:gd name="connsiteY194" fmla="*/ 1144000 h 1808998"/>
                <a:gd name="connsiteX195" fmla="*/ 103548 w 1136356"/>
                <a:gd name="connsiteY195" fmla="*/ 1086079 h 1808998"/>
                <a:gd name="connsiteX196" fmla="*/ 103548 w 1136356"/>
                <a:gd name="connsiteY196" fmla="*/ 1069942 h 1808998"/>
                <a:gd name="connsiteX197" fmla="*/ 107795 w 1136356"/>
                <a:gd name="connsiteY197" fmla="*/ 997242 h 1808998"/>
                <a:gd name="connsiteX198" fmla="*/ 120364 w 1136356"/>
                <a:gd name="connsiteY198" fmla="*/ 987051 h 1808998"/>
                <a:gd name="connsiteX199" fmla="*/ 128687 w 1136356"/>
                <a:gd name="connsiteY199" fmla="*/ 997072 h 1808998"/>
                <a:gd name="connsiteX200" fmla="*/ 152128 w 1136356"/>
                <a:gd name="connsiteY200" fmla="*/ 1027817 h 1808998"/>
                <a:gd name="connsiteX201" fmla="*/ 176078 w 1136356"/>
                <a:gd name="connsiteY201" fmla="*/ 1063317 h 1808998"/>
                <a:gd name="connsiteX202" fmla="*/ 176758 w 1136356"/>
                <a:gd name="connsiteY202" fmla="*/ 1066545 h 1808998"/>
                <a:gd name="connsiteX203" fmla="*/ 192215 w 1136356"/>
                <a:gd name="connsiteY203" fmla="*/ 1124636 h 1808998"/>
                <a:gd name="connsiteX204" fmla="*/ 187798 w 1136356"/>
                <a:gd name="connsiteY204" fmla="*/ 1154022 h 1808998"/>
                <a:gd name="connsiteX205" fmla="*/ 795724 w 1136356"/>
                <a:gd name="connsiteY205" fmla="*/ 1195638 h 1808998"/>
                <a:gd name="connsiteX206" fmla="*/ 783663 w 1136356"/>
                <a:gd name="connsiteY206" fmla="*/ 1278699 h 1808998"/>
                <a:gd name="connsiteX207" fmla="*/ 782305 w 1136356"/>
                <a:gd name="connsiteY207" fmla="*/ 1330506 h 1808998"/>
                <a:gd name="connsiteX208" fmla="*/ 772962 w 1136356"/>
                <a:gd name="connsiteY208" fmla="*/ 1370422 h 1808998"/>
                <a:gd name="connsiteX209" fmla="*/ 750201 w 1136356"/>
                <a:gd name="connsiteY209" fmla="*/ 1462486 h 1808998"/>
                <a:gd name="connsiteX210" fmla="*/ 721495 w 1136356"/>
                <a:gd name="connsiteY210" fmla="*/ 1605337 h 1808998"/>
                <a:gd name="connsiteX211" fmla="*/ 720306 w 1136356"/>
                <a:gd name="connsiteY211" fmla="*/ 1606526 h 1808998"/>
                <a:gd name="connsiteX212" fmla="*/ 715041 w 1136356"/>
                <a:gd name="connsiteY212" fmla="*/ 1586313 h 1808998"/>
                <a:gd name="connsiteX213" fmla="*/ 702981 w 1136356"/>
                <a:gd name="connsiteY213" fmla="*/ 1577820 h 1808998"/>
                <a:gd name="connsiteX214" fmla="*/ 615673 w 1136356"/>
                <a:gd name="connsiteY214" fmla="*/ 1561174 h 1808998"/>
                <a:gd name="connsiteX215" fmla="*/ 590024 w 1136356"/>
                <a:gd name="connsiteY215" fmla="*/ 1555739 h 1808998"/>
                <a:gd name="connsiteX216" fmla="*/ 585778 w 1136356"/>
                <a:gd name="connsiteY216" fmla="*/ 1550643 h 1808998"/>
                <a:gd name="connsiteX217" fmla="*/ 589515 w 1136356"/>
                <a:gd name="connsiteY217" fmla="*/ 1516671 h 1808998"/>
                <a:gd name="connsiteX218" fmla="*/ 585608 w 1136356"/>
                <a:gd name="connsiteY218" fmla="*/ 1479302 h 1808998"/>
                <a:gd name="connsiteX219" fmla="*/ 579493 w 1136356"/>
                <a:gd name="connsiteY219" fmla="*/ 1475395 h 1808998"/>
                <a:gd name="connsiteX220" fmla="*/ 569471 w 1136356"/>
                <a:gd name="connsiteY220" fmla="*/ 1463675 h 1808998"/>
                <a:gd name="connsiteX221" fmla="*/ 553335 w 1136356"/>
                <a:gd name="connsiteY221" fmla="*/ 1443292 h 1808998"/>
                <a:gd name="connsiteX222" fmla="*/ 541275 w 1136356"/>
                <a:gd name="connsiteY222" fmla="*/ 1444481 h 1808998"/>
                <a:gd name="connsiteX223" fmla="*/ 442077 w 1136356"/>
                <a:gd name="connsiteY223" fmla="*/ 1492381 h 1808998"/>
                <a:gd name="connsiteX224" fmla="*/ 424072 w 1136356"/>
                <a:gd name="connsiteY224" fmla="*/ 1481340 h 1808998"/>
                <a:gd name="connsiteX225" fmla="*/ 423053 w 1136356"/>
                <a:gd name="connsiteY225" fmla="*/ 1308933 h 1808998"/>
                <a:gd name="connsiteX226" fmla="*/ 423393 w 1136356"/>
                <a:gd name="connsiteY226" fmla="*/ 1264261 h 1808998"/>
                <a:gd name="connsiteX227" fmla="*/ 419486 w 1136356"/>
                <a:gd name="connsiteY227" fmla="*/ 1258485 h 1808998"/>
                <a:gd name="connsiteX228" fmla="*/ 409294 w 1136356"/>
                <a:gd name="connsiteY228" fmla="*/ 1254239 h 1808998"/>
                <a:gd name="connsiteX229" fmla="*/ 404708 w 1136356"/>
                <a:gd name="connsiteY229" fmla="*/ 1251012 h 1808998"/>
                <a:gd name="connsiteX230" fmla="*/ 408275 w 1136356"/>
                <a:gd name="connsiteY230" fmla="*/ 1246086 h 1808998"/>
                <a:gd name="connsiteX231" fmla="*/ 413371 w 1136356"/>
                <a:gd name="connsiteY231" fmla="*/ 1241669 h 1808998"/>
                <a:gd name="connsiteX232" fmla="*/ 440039 w 1136356"/>
                <a:gd name="connsiteY232" fmla="*/ 1229439 h 1808998"/>
                <a:gd name="connsiteX233" fmla="*/ 585268 w 1136356"/>
                <a:gd name="connsiteY233" fmla="*/ 1229100 h 1808998"/>
                <a:gd name="connsiteX234" fmla="*/ 658987 w 1136356"/>
                <a:gd name="connsiteY234" fmla="*/ 1213133 h 1808998"/>
                <a:gd name="connsiteX235" fmla="*/ 680559 w 1136356"/>
                <a:gd name="connsiteY235" fmla="*/ 1196996 h 1808998"/>
                <a:gd name="connsiteX236" fmla="*/ 690241 w 1136356"/>
                <a:gd name="connsiteY236" fmla="*/ 1192580 h 1808998"/>
                <a:gd name="connsiteX237" fmla="*/ 788589 w 1136356"/>
                <a:gd name="connsiteY237" fmla="*/ 1186805 h 1808998"/>
                <a:gd name="connsiteX238" fmla="*/ 795724 w 1136356"/>
                <a:gd name="connsiteY238" fmla="*/ 1195638 h 18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36356" h="1808998">
                  <a:moveTo>
                    <a:pt x="1127628" y="671962"/>
                  </a:moveTo>
                  <a:cubicBezTo>
                    <a:pt x="1090089" y="653957"/>
                    <a:pt x="1052720" y="635612"/>
                    <a:pt x="1015351" y="617607"/>
                  </a:cubicBezTo>
                  <a:cubicBezTo>
                    <a:pt x="1003121" y="611662"/>
                    <a:pt x="1001932" y="611832"/>
                    <a:pt x="995308" y="623383"/>
                  </a:cubicBezTo>
                  <a:cubicBezTo>
                    <a:pt x="981549" y="647503"/>
                    <a:pt x="967621" y="671453"/>
                    <a:pt x="953862" y="695573"/>
                  </a:cubicBezTo>
                  <a:cubicBezTo>
                    <a:pt x="918022" y="757911"/>
                    <a:pt x="882182" y="820079"/>
                    <a:pt x="846341" y="882418"/>
                  </a:cubicBezTo>
                  <a:cubicBezTo>
                    <a:pt x="841416" y="891080"/>
                    <a:pt x="840906" y="891080"/>
                    <a:pt x="833093" y="885305"/>
                  </a:cubicBezTo>
                  <a:cubicBezTo>
                    <a:pt x="814748" y="871547"/>
                    <a:pt x="796063" y="858128"/>
                    <a:pt x="778228" y="844029"/>
                  </a:cubicBezTo>
                  <a:cubicBezTo>
                    <a:pt x="762261" y="831460"/>
                    <a:pt x="744766" y="827043"/>
                    <a:pt x="725062" y="830441"/>
                  </a:cubicBezTo>
                  <a:cubicBezTo>
                    <a:pt x="721665" y="830950"/>
                    <a:pt x="718268" y="831630"/>
                    <a:pt x="715041" y="830271"/>
                  </a:cubicBezTo>
                  <a:cubicBezTo>
                    <a:pt x="709435" y="827893"/>
                    <a:pt x="704000" y="828912"/>
                    <a:pt x="698564" y="831120"/>
                  </a:cubicBezTo>
                  <a:cubicBezTo>
                    <a:pt x="692789" y="833328"/>
                    <a:pt x="687014" y="835536"/>
                    <a:pt x="680559" y="834687"/>
                  </a:cubicBezTo>
                  <a:cubicBezTo>
                    <a:pt x="658308" y="831969"/>
                    <a:pt x="636736" y="826194"/>
                    <a:pt x="614654" y="823137"/>
                  </a:cubicBezTo>
                  <a:cubicBezTo>
                    <a:pt x="611427" y="822627"/>
                    <a:pt x="608879" y="820929"/>
                    <a:pt x="606671" y="818551"/>
                  </a:cubicBezTo>
                  <a:cubicBezTo>
                    <a:pt x="600895" y="812096"/>
                    <a:pt x="593422" y="809208"/>
                    <a:pt x="584929" y="808189"/>
                  </a:cubicBezTo>
                  <a:cubicBezTo>
                    <a:pt x="573208" y="806830"/>
                    <a:pt x="563017" y="800715"/>
                    <a:pt x="552146" y="796639"/>
                  </a:cubicBezTo>
                  <a:cubicBezTo>
                    <a:pt x="549258" y="795620"/>
                    <a:pt x="546710" y="793411"/>
                    <a:pt x="545351" y="790524"/>
                  </a:cubicBezTo>
                  <a:cubicBezTo>
                    <a:pt x="535500" y="770990"/>
                    <a:pt x="516306" y="772349"/>
                    <a:pt x="499490" y="772689"/>
                  </a:cubicBezTo>
                  <a:cubicBezTo>
                    <a:pt x="489977" y="772858"/>
                    <a:pt x="482164" y="772519"/>
                    <a:pt x="475709" y="765555"/>
                  </a:cubicBezTo>
                  <a:cubicBezTo>
                    <a:pt x="468405" y="757571"/>
                    <a:pt x="459912" y="752815"/>
                    <a:pt x="449381" y="751796"/>
                  </a:cubicBezTo>
                  <a:cubicBezTo>
                    <a:pt x="443606" y="751286"/>
                    <a:pt x="439869" y="748399"/>
                    <a:pt x="440209" y="741944"/>
                  </a:cubicBezTo>
                  <a:cubicBezTo>
                    <a:pt x="440548" y="733961"/>
                    <a:pt x="435623" y="730394"/>
                    <a:pt x="428319" y="728865"/>
                  </a:cubicBezTo>
                  <a:cubicBezTo>
                    <a:pt x="424921" y="728186"/>
                    <a:pt x="421524" y="728016"/>
                    <a:pt x="418127" y="727846"/>
                  </a:cubicBezTo>
                  <a:cubicBezTo>
                    <a:pt x="407426" y="727336"/>
                    <a:pt x="402840" y="720542"/>
                    <a:pt x="406916" y="710520"/>
                  </a:cubicBezTo>
                  <a:cubicBezTo>
                    <a:pt x="409464" y="704405"/>
                    <a:pt x="411333" y="698290"/>
                    <a:pt x="413541" y="692175"/>
                  </a:cubicBezTo>
                  <a:cubicBezTo>
                    <a:pt x="417278" y="682663"/>
                    <a:pt x="417108" y="672132"/>
                    <a:pt x="421354" y="662620"/>
                  </a:cubicBezTo>
                  <a:cubicBezTo>
                    <a:pt x="428319" y="646993"/>
                    <a:pt x="427469" y="632045"/>
                    <a:pt x="419656" y="616928"/>
                  </a:cubicBezTo>
                  <a:cubicBezTo>
                    <a:pt x="413031" y="604189"/>
                    <a:pt x="406747" y="591109"/>
                    <a:pt x="403349" y="577011"/>
                  </a:cubicBezTo>
                  <a:cubicBezTo>
                    <a:pt x="399782" y="562403"/>
                    <a:pt x="394177" y="548475"/>
                    <a:pt x="389081" y="534376"/>
                  </a:cubicBezTo>
                  <a:cubicBezTo>
                    <a:pt x="381098" y="512295"/>
                    <a:pt x="370567" y="491062"/>
                    <a:pt x="367849" y="467452"/>
                  </a:cubicBezTo>
                  <a:cubicBezTo>
                    <a:pt x="366490" y="455392"/>
                    <a:pt x="364791" y="443162"/>
                    <a:pt x="373794" y="432631"/>
                  </a:cubicBezTo>
                  <a:cubicBezTo>
                    <a:pt x="375323" y="430932"/>
                    <a:pt x="375832" y="428554"/>
                    <a:pt x="376681" y="426516"/>
                  </a:cubicBezTo>
                  <a:cubicBezTo>
                    <a:pt x="379739" y="418872"/>
                    <a:pt x="379060" y="412588"/>
                    <a:pt x="372265" y="406812"/>
                  </a:cubicBezTo>
                  <a:cubicBezTo>
                    <a:pt x="364452" y="400188"/>
                    <a:pt x="357487" y="392884"/>
                    <a:pt x="350693" y="385240"/>
                  </a:cubicBezTo>
                  <a:cubicBezTo>
                    <a:pt x="345258" y="379125"/>
                    <a:pt x="345597" y="375558"/>
                    <a:pt x="351542" y="370123"/>
                  </a:cubicBezTo>
                  <a:cubicBezTo>
                    <a:pt x="357657" y="364517"/>
                    <a:pt x="362753" y="363838"/>
                    <a:pt x="370736" y="368764"/>
                  </a:cubicBezTo>
                  <a:cubicBezTo>
                    <a:pt x="380249" y="374539"/>
                    <a:pt x="389931" y="379635"/>
                    <a:pt x="400292" y="383542"/>
                  </a:cubicBezTo>
                  <a:cubicBezTo>
                    <a:pt x="414900" y="388977"/>
                    <a:pt x="424752" y="384901"/>
                    <a:pt x="430697" y="370972"/>
                  </a:cubicBezTo>
                  <a:cubicBezTo>
                    <a:pt x="433584" y="364178"/>
                    <a:pt x="438001" y="360101"/>
                    <a:pt x="444795" y="357383"/>
                  </a:cubicBezTo>
                  <a:cubicBezTo>
                    <a:pt x="454647" y="353646"/>
                    <a:pt x="459403" y="342945"/>
                    <a:pt x="468915" y="338529"/>
                  </a:cubicBezTo>
                  <a:cubicBezTo>
                    <a:pt x="469934" y="338019"/>
                    <a:pt x="470104" y="335981"/>
                    <a:pt x="470444" y="334622"/>
                  </a:cubicBezTo>
                  <a:cubicBezTo>
                    <a:pt x="474011" y="323921"/>
                    <a:pt x="475200" y="322902"/>
                    <a:pt x="485901" y="322732"/>
                  </a:cubicBezTo>
                  <a:cubicBezTo>
                    <a:pt x="500509" y="322392"/>
                    <a:pt x="505435" y="317466"/>
                    <a:pt x="506114" y="302689"/>
                  </a:cubicBezTo>
                  <a:cubicBezTo>
                    <a:pt x="506624" y="289949"/>
                    <a:pt x="505265" y="277210"/>
                    <a:pt x="503566" y="264640"/>
                  </a:cubicBezTo>
                  <a:cubicBezTo>
                    <a:pt x="501868" y="252580"/>
                    <a:pt x="503906" y="241539"/>
                    <a:pt x="510700" y="231518"/>
                  </a:cubicBezTo>
                  <a:cubicBezTo>
                    <a:pt x="512908" y="228121"/>
                    <a:pt x="514267" y="224554"/>
                    <a:pt x="514607" y="220477"/>
                  </a:cubicBezTo>
                  <a:cubicBezTo>
                    <a:pt x="515626" y="209776"/>
                    <a:pt x="516475" y="199075"/>
                    <a:pt x="518344" y="188543"/>
                  </a:cubicBezTo>
                  <a:cubicBezTo>
                    <a:pt x="521231" y="172237"/>
                    <a:pt x="522081" y="155251"/>
                    <a:pt x="532782" y="141153"/>
                  </a:cubicBezTo>
                  <a:cubicBezTo>
                    <a:pt x="534820" y="138435"/>
                    <a:pt x="535500" y="134698"/>
                    <a:pt x="534480" y="131301"/>
                  </a:cubicBezTo>
                  <a:cubicBezTo>
                    <a:pt x="531933" y="123487"/>
                    <a:pt x="531593" y="114655"/>
                    <a:pt x="527686" y="107860"/>
                  </a:cubicBezTo>
                  <a:cubicBezTo>
                    <a:pt x="518853" y="92233"/>
                    <a:pt x="514607" y="73379"/>
                    <a:pt x="498980" y="61829"/>
                  </a:cubicBezTo>
                  <a:cubicBezTo>
                    <a:pt x="498131" y="61149"/>
                    <a:pt x="497451" y="60130"/>
                    <a:pt x="496772" y="59281"/>
                  </a:cubicBezTo>
                  <a:cubicBezTo>
                    <a:pt x="490147" y="50108"/>
                    <a:pt x="481145" y="43484"/>
                    <a:pt x="471293" y="38728"/>
                  </a:cubicBezTo>
                  <a:cubicBezTo>
                    <a:pt x="461101" y="33802"/>
                    <a:pt x="452439" y="27008"/>
                    <a:pt x="445644" y="18345"/>
                  </a:cubicBezTo>
                  <a:cubicBezTo>
                    <a:pt x="439699" y="10871"/>
                    <a:pt x="432056" y="7983"/>
                    <a:pt x="423223" y="5945"/>
                  </a:cubicBezTo>
                  <a:cubicBezTo>
                    <a:pt x="409634" y="3397"/>
                    <a:pt x="395706" y="1868"/>
                    <a:pt x="381777" y="0"/>
                  </a:cubicBezTo>
                  <a:cubicBezTo>
                    <a:pt x="378890" y="0"/>
                    <a:pt x="376172" y="0"/>
                    <a:pt x="373284" y="0"/>
                  </a:cubicBezTo>
                  <a:cubicBezTo>
                    <a:pt x="363772" y="3227"/>
                    <a:pt x="354430" y="6964"/>
                    <a:pt x="344918" y="9852"/>
                  </a:cubicBezTo>
                  <a:cubicBezTo>
                    <a:pt x="327932" y="14778"/>
                    <a:pt x="313154" y="23780"/>
                    <a:pt x="300075" y="35161"/>
                  </a:cubicBezTo>
                  <a:cubicBezTo>
                    <a:pt x="288695" y="45013"/>
                    <a:pt x="280202" y="57412"/>
                    <a:pt x="273407" y="71001"/>
                  </a:cubicBezTo>
                  <a:cubicBezTo>
                    <a:pt x="263216" y="91214"/>
                    <a:pt x="253194" y="111088"/>
                    <a:pt x="251156" y="134358"/>
                  </a:cubicBezTo>
                  <a:cubicBezTo>
                    <a:pt x="249797" y="150835"/>
                    <a:pt x="246909" y="167311"/>
                    <a:pt x="243172" y="183618"/>
                  </a:cubicBezTo>
                  <a:cubicBezTo>
                    <a:pt x="239435" y="200603"/>
                    <a:pt x="234510" y="217929"/>
                    <a:pt x="237907" y="235594"/>
                  </a:cubicBezTo>
                  <a:cubicBezTo>
                    <a:pt x="240794" y="250202"/>
                    <a:pt x="234510" y="261583"/>
                    <a:pt x="227375" y="272794"/>
                  </a:cubicBezTo>
                  <a:cubicBezTo>
                    <a:pt x="224488" y="277380"/>
                    <a:pt x="221091" y="279758"/>
                    <a:pt x="214636" y="276530"/>
                  </a:cubicBezTo>
                  <a:cubicBezTo>
                    <a:pt x="205124" y="271605"/>
                    <a:pt x="196801" y="275681"/>
                    <a:pt x="194423" y="286382"/>
                  </a:cubicBezTo>
                  <a:cubicBezTo>
                    <a:pt x="190007" y="305237"/>
                    <a:pt x="181514" y="321713"/>
                    <a:pt x="167925" y="335641"/>
                  </a:cubicBezTo>
                  <a:cubicBezTo>
                    <a:pt x="162659" y="341077"/>
                    <a:pt x="157903" y="347192"/>
                    <a:pt x="153317" y="353307"/>
                  </a:cubicBezTo>
                  <a:cubicBezTo>
                    <a:pt x="140747" y="370123"/>
                    <a:pt x="126309" y="385240"/>
                    <a:pt x="115948" y="403585"/>
                  </a:cubicBezTo>
                  <a:cubicBezTo>
                    <a:pt x="99811" y="431612"/>
                    <a:pt x="81976" y="458449"/>
                    <a:pt x="59045" y="481550"/>
                  </a:cubicBezTo>
                  <a:cubicBezTo>
                    <a:pt x="55138" y="485627"/>
                    <a:pt x="51062" y="489703"/>
                    <a:pt x="49193" y="495139"/>
                  </a:cubicBezTo>
                  <a:cubicBezTo>
                    <a:pt x="39681" y="521807"/>
                    <a:pt x="33057" y="549494"/>
                    <a:pt x="29320" y="577181"/>
                  </a:cubicBezTo>
                  <a:cubicBezTo>
                    <a:pt x="25753" y="604698"/>
                    <a:pt x="23035" y="632895"/>
                    <a:pt x="29320" y="660752"/>
                  </a:cubicBezTo>
                  <a:cubicBezTo>
                    <a:pt x="30169" y="664658"/>
                    <a:pt x="29320" y="667546"/>
                    <a:pt x="25753" y="670264"/>
                  </a:cubicBezTo>
                  <a:cubicBezTo>
                    <a:pt x="3841" y="686230"/>
                    <a:pt x="-2104" y="709331"/>
                    <a:pt x="614" y="734131"/>
                  </a:cubicBezTo>
                  <a:cubicBezTo>
                    <a:pt x="3501" y="762497"/>
                    <a:pt x="10126" y="790354"/>
                    <a:pt x="17600" y="818041"/>
                  </a:cubicBezTo>
                  <a:cubicBezTo>
                    <a:pt x="23375" y="838934"/>
                    <a:pt x="30509" y="859656"/>
                    <a:pt x="34416" y="881059"/>
                  </a:cubicBezTo>
                  <a:cubicBezTo>
                    <a:pt x="38492" y="903480"/>
                    <a:pt x="44098" y="925052"/>
                    <a:pt x="53949" y="945435"/>
                  </a:cubicBezTo>
                  <a:cubicBezTo>
                    <a:pt x="59725" y="957325"/>
                    <a:pt x="61763" y="969555"/>
                    <a:pt x="61763" y="982295"/>
                  </a:cubicBezTo>
                  <a:cubicBezTo>
                    <a:pt x="61763" y="992996"/>
                    <a:pt x="60574" y="1003697"/>
                    <a:pt x="59894" y="1014398"/>
                  </a:cubicBezTo>
                  <a:cubicBezTo>
                    <a:pt x="57856" y="1042934"/>
                    <a:pt x="53440" y="1071131"/>
                    <a:pt x="54289" y="1099837"/>
                  </a:cubicBezTo>
                  <a:cubicBezTo>
                    <a:pt x="55138" y="1126335"/>
                    <a:pt x="63801" y="1149436"/>
                    <a:pt x="79768" y="1170498"/>
                  </a:cubicBezTo>
                  <a:cubicBezTo>
                    <a:pt x="85204" y="1177632"/>
                    <a:pt x="92847" y="1181709"/>
                    <a:pt x="97943" y="1188673"/>
                  </a:cubicBezTo>
                  <a:cubicBezTo>
                    <a:pt x="102189" y="1194449"/>
                    <a:pt x="108814" y="1197676"/>
                    <a:pt x="115269" y="1200903"/>
                  </a:cubicBezTo>
                  <a:cubicBezTo>
                    <a:pt x="123252" y="1205150"/>
                    <a:pt x="131575" y="1208377"/>
                    <a:pt x="140408" y="1210755"/>
                  </a:cubicBezTo>
                  <a:cubicBezTo>
                    <a:pt x="158922" y="1215851"/>
                    <a:pt x="177267" y="1221966"/>
                    <a:pt x="196801" y="1222985"/>
                  </a:cubicBezTo>
                  <a:cubicBezTo>
                    <a:pt x="211239" y="1223834"/>
                    <a:pt x="225677" y="1224514"/>
                    <a:pt x="239945" y="1225872"/>
                  </a:cubicBezTo>
                  <a:cubicBezTo>
                    <a:pt x="255402" y="1227401"/>
                    <a:pt x="255232" y="1227741"/>
                    <a:pt x="259649" y="1242349"/>
                  </a:cubicBezTo>
                  <a:cubicBezTo>
                    <a:pt x="261517" y="1248294"/>
                    <a:pt x="262536" y="1255428"/>
                    <a:pt x="270690" y="1256787"/>
                  </a:cubicBezTo>
                  <a:cubicBezTo>
                    <a:pt x="282410" y="1258655"/>
                    <a:pt x="293790" y="1257126"/>
                    <a:pt x="304661" y="1252031"/>
                  </a:cubicBezTo>
                  <a:cubicBezTo>
                    <a:pt x="310946" y="1249143"/>
                    <a:pt x="313834" y="1244387"/>
                    <a:pt x="314004" y="1237253"/>
                  </a:cubicBezTo>
                  <a:cubicBezTo>
                    <a:pt x="314004" y="1223834"/>
                    <a:pt x="314683" y="1223494"/>
                    <a:pt x="327762" y="1223494"/>
                  </a:cubicBezTo>
                  <a:cubicBezTo>
                    <a:pt x="331159" y="1223494"/>
                    <a:pt x="334556" y="1223834"/>
                    <a:pt x="337954" y="1224174"/>
                  </a:cubicBezTo>
                  <a:cubicBezTo>
                    <a:pt x="341351" y="1224514"/>
                    <a:pt x="344578" y="1226212"/>
                    <a:pt x="344578" y="1229779"/>
                  </a:cubicBezTo>
                  <a:cubicBezTo>
                    <a:pt x="344408" y="1240141"/>
                    <a:pt x="351203" y="1241160"/>
                    <a:pt x="359016" y="1241500"/>
                  </a:cubicBezTo>
                  <a:cubicBezTo>
                    <a:pt x="365980" y="1241839"/>
                    <a:pt x="367509" y="1245576"/>
                    <a:pt x="365811" y="1251861"/>
                  </a:cubicBezTo>
                  <a:cubicBezTo>
                    <a:pt x="364112" y="1258485"/>
                    <a:pt x="358846" y="1260184"/>
                    <a:pt x="353241" y="1261543"/>
                  </a:cubicBezTo>
                  <a:cubicBezTo>
                    <a:pt x="350693" y="1262222"/>
                    <a:pt x="346447" y="1261883"/>
                    <a:pt x="347636" y="1266639"/>
                  </a:cubicBezTo>
                  <a:cubicBezTo>
                    <a:pt x="350014" y="1277340"/>
                    <a:pt x="348655" y="1288041"/>
                    <a:pt x="348315" y="1298742"/>
                  </a:cubicBezTo>
                  <a:cubicBezTo>
                    <a:pt x="348145" y="1304347"/>
                    <a:pt x="346447" y="1310462"/>
                    <a:pt x="348994" y="1315558"/>
                  </a:cubicBezTo>
                  <a:cubicBezTo>
                    <a:pt x="352222" y="1322013"/>
                    <a:pt x="350014" y="1328807"/>
                    <a:pt x="349504" y="1334582"/>
                  </a:cubicBezTo>
                  <a:cubicBezTo>
                    <a:pt x="348485" y="1345623"/>
                    <a:pt x="347975" y="1356324"/>
                    <a:pt x="348994" y="1367365"/>
                  </a:cubicBezTo>
                  <a:cubicBezTo>
                    <a:pt x="349504" y="1372801"/>
                    <a:pt x="349504" y="1378236"/>
                    <a:pt x="349164" y="1383502"/>
                  </a:cubicBezTo>
                  <a:cubicBezTo>
                    <a:pt x="348825" y="1392504"/>
                    <a:pt x="346616" y="1401846"/>
                    <a:pt x="347975" y="1410679"/>
                  </a:cubicBezTo>
                  <a:cubicBezTo>
                    <a:pt x="349844" y="1421720"/>
                    <a:pt x="349674" y="1433100"/>
                    <a:pt x="349164" y="1443802"/>
                  </a:cubicBezTo>
                  <a:cubicBezTo>
                    <a:pt x="348145" y="1461637"/>
                    <a:pt x="348485" y="1479472"/>
                    <a:pt x="346616" y="1497137"/>
                  </a:cubicBezTo>
                  <a:cubicBezTo>
                    <a:pt x="345767" y="1505291"/>
                    <a:pt x="343559" y="1506989"/>
                    <a:pt x="336255" y="1503932"/>
                  </a:cubicBezTo>
                  <a:cubicBezTo>
                    <a:pt x="321647" y="1497987"/>
                    <a:pt x="306700" y="1493061"/>
                    <a:pt x="292431" y="1486096"/>
                  </a:cubicBezTo>
                  <a:cubicBezTo>
                    <a:pt x="267802" y="1474206"/>
                    <a:pt x="242323" y="1463845"/>
                    <a:pt x="216335" y="1454842"/>
                  </a:cubicBezTo>
                  <a:cubicBezTo>
                    <a:pt x="203425" y="1450426"/>
                    <a:pt x="194593" y="1454333"/>
                    <a:pt x="193743" y="1467922"/>
                  </a:cubicBezTo>
                  <a:cubicBezTo>
                    <a:pt x="192384" y="1489833"/>
                    <a:pt x="184911" y="1513104"/>
                    <a:pt x="201387" y="1533147"/>
                  </a:cubicBezTo>
                  <a:cubicBezTo>
                    <a:pt x="202406" y="1534336"/>
                    <a:pt x="202916" y="1536205"/>
                    <a:pt x="203086" y="1537903"/>
                  </a:cubicBezTo>
                  <a:cubicBezTo>
                    <a:pt x="203255" y="1541301"/>
                    <a:pt x="204614" y="1543509"/>
                    <a:pt x="208012" y="1545037"/>
                  </a:cubicBezTo>
                  <a:cubicBezTo>
                    <a:pt x="212598" y="1547076"/>
                    <a:pt x="212937" y="1551662"/>
                    <a:pt x="212598" y="1556078"/>
                  </a:cubicBezTo>
                  <a:cubicBezTo>
                    <a:pt x="212258" y="1560665"/>
                    <a:pt x="208181" y="1560834"/>
                    <a:pt x="205124" y="1561854"/>
                  </a:cubicBezTo>
                  <a:cubicBezTo>
                    <a:pt x="183212" y="1568478"/>
                    <a:pt x="160791" y="1572894"/>
                    <a:pt x="138369" y="1577650"/>
                  </a:cubicBezTo>
                  <a:cubicBezTo>
                    <a:pt x="116797" y="1582237"/>
                    <a:pt x="95225" y="1586653"/>
                    <a:pt x="73653" y="1591579"/>
                  </a:cubicBezTo>
                  <a:cubicBezTo>
                    <a:pt x="64651" y="1593617"/>
                    <a:pt x="55818" y="1597524"/>
                    <a:pt x="54119" y="1608055"/>
                  </a:cubicBezTo>
                  <a:cubicBezTo>
                    <a:pt x="49873" y="1634893"/>
                    <a:pt x="44098" y="1662070"/>
                    <a:pt x="66009" y="1685001"/>
                  </a:cubicBezTo>
                  <a:cubicBezTo>
                    <a:pt x="66009" y="1695363"/>
                    <a:pt x="74502" y="1696722"/>
                    <a:pt x="81467" y="1699949"/>
                  </a:cubicBezTo>
                  <a:cubicBezTo>
                    <a:pt x="91658" y="1704535"/>
                    <a:pt x="107625" y="1703006"/>
                    <a:pt x="115608" y="1695193"/>
                  </a:cubicBezTo>
                  <a:cubicBezTo>
                    <a:pt x="127838" y="1683303"/>
                    <a:pt x="134802" y="1668695"/>
                    <a:pt x="134123" y="1651199"/>
                  </a:cubicBezTo>
                  <a:cubicBezTo>
                    <a:pt x="133953" y="1647463"/>
                    <a:pt x="133274" y="1644065"/>
                    <a:pt x="131235" y="1640668"/>
                  </a:cubicBezTo>
                  <a:cubicBezTo>
                    <a:pt x="125290" y="1631156"/>
                    <a:pt x="126819" y="1627759"/>
                    <a:pt x="137860" y="1626400"/>
                  </a:cubicBezTo>
                  <a:cubicBezTo>
                    <a:pt x="171832" y="1621984"/>
                    <a:pt x="205634" y="1616548"/>
                    <a:pt x="239775" y="1615529"/>
                  </a:cubicBezTo>
                  <a:cubicBezTo>
                    <a:pt x="241813" y="1615529"/>
                    <a:pt x="244531" y="1615699"/>
                    <a:pt x="245550" y="1614680"/>
                  </a:cubicBezTo>
                  <a:cubicBezTo>
                    <a:pt x="250986" y="1608055"/>
                    <a:pt x="258969" y="1609754"/>
                    <a:pt x="265933" y="1608395"/>
                  </a:cubicBezTo>
                  <a:cubicBezTo>
                    <a:pt x="282580" y="1605337"/>
                    <a:pt x="299396" y="1602790"/>
                    <a:pt x="316042" y="1599902"/>
                  </a:cubicBezTo>
                  <a:cubicBezTo>
                    <a:pt x="327083" y="1598033"/>
                    <a:pt x="338124" y="1597694"/>
                    <a:pt x="348994" y="1599053"/>
                  </a:cubicBezTo>
                  <a:cubicBezTo>
                    <a:pt x="356468" y="1600072"/>
                    <a:pt x="363432" y="1602790"/>
                    <a:pt x="364112" y="1612132"/>
                  </a:cubicBezTo>
                  <a:cubicBezTo>
                    <a:pt x="365471" y="1630816"/>
                    <a:pt x="368698" y="1649161"/>
                    <a:pt x="368528" y="1668015"/>
                  </a:cubicBezTo>
                  <a:cubicBezTo>
                    <a:pt x="368358" y="1680585"/>
                    <a:pt x="366150" y="1682453"/>
                    <a:pt x="353750" y="1679906"/>
                  </a:cubicBezTo>
                  <a:cubicBezTo>
                    <a:pt x="348655" y="1678886"/>
                    <a:pt x="346107" y="1680075"/>
                    <a:pt x="345427" y="1685171"/>
                  </a:cubicBezTo>
                  <a:cubicBezTo>
                    <a:pt x="345088" y="1688229"/>
                    <a:pt x="344578" y="1691286"/>
                    <a:pt x="344578" y="1694513"/>
                  </a:cubicBezTo>
                  <a:cubicBezTo>
                    <a:pt x="344748" y="1726107"/>
                    <a:pt x="348825" y="1756852"/>
                    <a:pt x="361394" y="1786067"/>
                  </a:cubicBezTo>
                  <a:cubicBezTo>
                    <a:pt x="363772" y="1791503"/>
                    <a:pt x="367000" y="1796259"/>
                    <a:pt x="372435" y="1798297"/>
                  </a:cubicBezTo>
                  <a:cubicBezTo>
                    <a:pt x="387722" y="1804072"/>
                    <a:pt x="403349" y="1808829"/>
                    <a:pt x="419995" y="1808998"/>
                  </a:cubicBezTo>
                  <a:cubicBezTo>
                    <a:pt x="425771" y="1809168"/>
                    <a:pt x="431376" y="1807639"/>
                    <a:pt x="435453" y="1803223"/>
                  </a:cubicBezTo>
                  <a:cubicBezTo>
                    <a:pt x="448532" y="1789295"/>
                    <a:pt x="456006" y="1772988"/>
                    <a:pt x="456006" y="1753624"/>
                  </a:cubicBezTo>
                  <a:cubicBezTo>
                    <a:pt x="456006" y="1743263"/>
                    <a:pt x="450570" y="1736639"/>
                    <a:pt x="441568" y="1732562"/>
                  </a:cubicBezTo>
                  <a:cubicBezTo>
                    <a:pt x="438510" y="1731203"/>
                    <a:pt x="435283" y="1729844"/>
                    <a:pt x="432056" y="1729165"/>
                  </a:cubicBezTo>
                  <a:cubicBezTo>
                    <a:pt x="422374" y="1727126"/>
                    <a:pt x="418297" y="1721181"/>
                    <a:pt x="417108" y="1711499"/>
                  </a:cubicBezTo>
                  <a:cubicBezTo>
                    <a:pt x="413371" y="1679736"/>
                    <a:pt x="412692" y="1647632"/>
                    <a:pt x="410653" y="1615869"/>
                  </a:cubicBezTo>
                  <a:cubicBezTo>
                    <a:pt x="409804" y="1603299"/>
                    <a:pt x="413201" y="1599562"/>
                    <a:pt x="425771" y="1597694"/>
                  </a:cubicBezTo>
                  <a:cubicBezTo>
                    <a:pt x="442417" y="1595316"/>
                    <a:pt x="459063" y="1597524"/>
                    <a:pt x="475709" y="1599053"/>
                  </a:cubicBezTo>
                  <a:cubicBezTo>
                    <a:pt x="502377" y="1601770"/>
                    <a:pt x="529045" y="1605847"/>
                    <a:pt x="555713" y="1608395"/>
                  </a:cubicBezTo>
                  <a:cubicBezTo>
                    <a:pt x="591553" y="1611792"/>
                    <a:pt x="627223" y="1614850"/>
                    <a:pt x="662894" y="1618926"/>
                  </a:cubicBezTo>
                  <a:cubicBezTo>
                    <a:pt x="670537" y="1619775"/>
                    <a:pt x="674105" y="1623173"/>
                    <a:pt x="671726" y="1630477"/>
                  </a:cubicBezTo>
                  <a:cubicBezTo>
                    <a:pt x="665951" y="1647802"/>
                    <a:pt x="672916" y="1663259"/>
                    <a:pt x="680389" y="1677188"/>
                  </a:cubicBezTo>
                  <a:cubicBezTo>
                    <a:pt x="686844" y="1689418"/>
                    <a:pt x="691770" y="1701478"/>
                    <a:pt x="694488" y="1714896"/>
                  </a:cubicBezTo>
                  <a:cubicBezTo>
                    <a:pt x="698904" y="1736299"/>
                    <a:pt x="712493" y="1748019"/>
                    <a:pt x="733725" y="1752945"/>
                  </a:cubicBezTo>
                  <a:cubicBezTo>
                    <a:pt x="755637" y="1758041"/>
                    <a:pt x="777888" y="1758890"/>
                    <a:pt x="800140" y="1760758"/>
                  </a:cubicBezTo>
                  <a:cubicBezTo>
                    <a:pt x="802858" y="1760928"/>
                    <a:pt x="805915" y="1761438"/>
                    <a:pt x="808463" y="1759739"/>
                  </a:cubicBezTo>
                  <a:cubicBezTo>
                    <a:pt x="813729" y="1755832"/>
                    <a:pt x="819504" y="1756512"/>
                    <a:pt x="825449" y="1757022"/>
                  </a:cubicBezTo>
                  <a:cubicBezTo>
                    <a:pt x="842605" y="1758041"/>
                    <a:pt x="858911" y="1762117"/>
                    <a:pt x="875217" y="1766873"/>
                  </a:cubicBezTo>
                  <a:cubicBezTo>
                    <a:pt x="906981" y="1776386"/>
                    <a:pt x="939084" y="1781651"/>
                    <a:pt x="972207" y="1778594"/>
                  </a:cubicBezTo>
                  <a:cubicBezTo>
                    <a:pt x="999724" y="1776046"/>
                    <a:pt x="1027411" y="1773498"/>
                    <a:pt x="1054589" y="1768572"/>
                  </a:cubicBezTo>
                  <a:cubicBezTo>
                    <a:pt x="1070725" y="1765684"/>
                    <a:pt x="1085673" y="1761608"/>
                    <a:pt x="1096204" y="1747339"/>
                  </a:cubicBezTo>
                  <a:cubicBezTo>
                    <a:pt x="1101979" y="1739526"/>
                    <a:pt x="1104527" y="1727806"/>
                    <a:pt x="1099771" y="1719483"/>
                  </a:cubicBezTo>
                  <a:cubicBezTo>
                    <a:pt x="1087371" y="1697401"/>
                    <a:pt x="1068857" y="1685171"/>
                    <a:pt x="1043038" y="1684662"/>
                  </a:cubicBezTo>
                  <a:cubicBezTo>
                    <a:pt x="1036074" y="1684492"/>
                    <a:pt x="1028430" y="1685851"/>
                    <a:pt x="1022145" y="1682623"/>
                  </a:cubicBezTo>
                  <a:cubicBezTo>
                    <a:pt x="1015011" y="1678886"/>
                    <a:pt x="1008387" y="1677867"/>
                    <a:pt x="1001253" y="1681434"/>
                  </a:cubicBezTo>
                  <a:cubicBezTo>
                    <a:pt x="999215" y="1682453"/>
                    <a:pt x="995987" y="1683473"/>
                    <a:pt x="995308" y="1680755"/>
                  </a:cubicBezTo>
                  <a:cubicBezTo>
                    <a:pt x="993609" y="1672432"/>
                    <a:pt x="986305" y="1673111"/>
                    <a:pt x="980870" y="1671243"/>
                  </a:cubicBezTo>
                  <a:cubicBezTo>
                    <a:pt x="969319" y="1667336"/>
                    <a:pt x="957769" y="1663939"/>
                    <a:pt x="948257" y="1655616"/>
                  </a:cubicBezTo>
                  <a:cubicBezTo>
                    <a:pt x="947068" y="1654597"/>
                    <a:pt x="945029" y="1653917"/>
                    <a:pt x="945539" y="1651879"/>
                  </a:cubicBezTo>
                  <a:cubicBezTo>
                    <a:pt x="946049" y="1649501"/>
                    <a:pt x="948427" y="1649331"/>
                    <a:pt x="950295" y="1649331"/>
                  </a:cubicBezTo>
                  <a:cubicBezTo>
                    <a:pt x="955051" y="1649161"/>
                    <a:pt x="959977" y="1648991"/>
                    <a:pt x="964733" y="1648991"/>
                  </a:cubicBezTo>
                  <a:cubicBezTo>
                    <a:pt x="989023" y="1648991"/>
                    <a:pt x="1013483" y="1649840"/>
                    <a:pt x="1037773" y="1646783"/>
                  </a:cubicBezTo>
                  <a:cubicBezTo>
                    <a:pt x="1055947" y="1644575"/>
                    <a:pt x="1075821" y="1645084"/>
                    <a:pt x="1088560" y="1626740"/>
                  </a:cubicBezTo>
                  <a:cubicBezTo>
                    <a:pt x="1093147" y="1619945"/>
                    <a:pt x="1097053" y="1614510"/>
                    <a:pt x="1092467" y="1607206"/>
                  </a:cubicBezTo>
                  <a:cubicBezTo>
                    <a:pt x="1087202" y="1598883"/>
                    <a:pt x="1084144" y="1588182"/>
                    <a:pt x="1071235" y="1587842"/>
                  </a:cubicBezTo>
                  <a:cubicBezTo>
                    <a:pt x="1066819" y="1587842"/>
                    <a:pt x="1061383" y="1589880"/>
                    <a:pt x="1058326" y="1584105"/>
                  </a:cubicBezTo>
                  <a:cubicBezTo>
                    <a:pt x="1057646" y="1582916"/>
                    <a:pt x="1056627" y="1583426"/>
                    <a:pt x="1055947" y="1584615"/>
                  </a:cubicBezTo>
                  <a:cubicBezTo>
                    <a:pt x="1053230" y="1589880"/>
                    <a:pt x="1048474" y="1588012"/>
                    <a:pt x="1044737" y="1587332"/>
                  </a:cubicBezTo>
                  <a:cubicBezTo>
                    <a:pt x="1039471" y="1586483"/>
                    <a:pt x="1034715" y="1583595"/>
                    <a:pt x="1029959" y="1581387"/>
                  </a:cubicBezTo>
                  <a:cubicBezTo>
                    <a:pt x="1021296" y="1577650"/>
                    <a:pt x="1014332" y="1569667"/>
                    <a:pt x="1003461" y="1570347"/>
                  </a:cubicBezTo>
                  <a:cubicBezTo>
                    <a:pt x="998195" y="1570686"/>
                    <a:pt x="994968" y="1566610"/>
                    <a:pt x="994968" y="1561514"/>
                  </a:cubicBezTo>
                  <a:cubicBezTo>
                    <a:pt x="994459" y="1537394"/>
                    <a:pt x="994119" y="1513444"/>
                    <a:pt x="995987" y="1489324"/>
                  </a:cubicBezTo>
                  <a:cubicBezTo>
                    <a:pt x="996327" y="1485757"/>
                    <a:pt x="998026" y="1483209"/>
                    <a:pt x="1001253" y="1482360"/>
                  </a:cubicBezTo>
                  <a:cubicBezTo>
                    <a:pt x="1008727" y="1480321"/>
                    <a:pt x="1008727" y="1474886"/>
                    <a:pt x="1008047" y="1468941"/>
                  </a:cubicBezTo>
                  <a:cubicBezTo>
                    <a:pt x="1007538" y="1465034"/>
                    <a:pt x="1006688" y="1461127"/>
                    <a:pt x="1006519" y="1457220"/>
                  </a:cubicBezTo>
                  <a:cubicBezTo>
                    <a:pt x="1005160" y="1434969"/>
                    <a:pt x="1005329" y="1412378"/>
                    <a:pt x="1002442" y="1390296"/>
                  </a:cubicBezTo>
                  <a:cubicBezTo>
                    <a:pt x="995648" y="1336451"/>
                    <a:pt x="1001593" y="1282775"/>
                    <a:pt x="1006519" y="1229439"/>
                  </a:cubicBezTo>
                  <a:cubicBezTo>
                    <a:pt x="1010425" y="1186635"/>
                    <a:pt x="1016370" y="1144170"/>
                    <a:pt x="1015691" y="1100856"/>
                  </a:cubicBezTo>
                  <a:cubicBezTo>
                    <a:pt x="1015351" y="1081832"/>
                    <a:pt x="1010595" y="1065356"/>
                    <a:pt x="999724" y="1050238"/>
                  </a:cubicBezTo>
                  <a:cubicBezTo>
                    <a:pt x="995817" y="1044803"/>
                    <a:pt x="993609" y="1039028"/>
                    <a:pt x="992760" y="1032403"/>
                  </a:cubicBezTo>
                  <a:cubicBezTo>
                    <a:pt x="991231" y="1022381"/>
                    <a:pt x="990042" y="1011850"/>
                    <a:pt x="983248" y="1004037"/>
                  </a:cubicBezTo>
                  <a:cubicBezTo>
                    <a:pt x="979001" y="999111"/>
                    <a:pt x="979171" y="996053"/>
                    <a:pt x="981719" y="990957"/>
                  </a:cubicBezTo>
                  <a:cubicBezTo>
                    <a:pt x="1032337" y="889891"/>
                    <a:pt x="1082785" y="788825"/>
                    <a:pt x="1133403" y="687759"/>
                  </a:cubicBezTo>
                  <a:cubicBezTo>
                    <a:pt x="1134592" y="685381"/>
                    <a:pt x="1135102" y="682324"/>
                    <a:pt x="1137819" y="680795"/>
                  </a:cubicBezTo>
                  <a:cubicBezTo>
                    <a:pt x="1137819" y="680285"/>
                    <a:pt x="1137819" y="679606"/>
                    <a:pt x="1137819" y="679096"/>
                  </a:cubicBezTo>
                  <a:cubicBezTo>
                    <a:pt x="1135442" y="675359"/>
                    <a:pt x="1131365" y="673831"/>
                    <a:pt x="1127628" y="671962"/>
                  </a:cubicBezTo>
                  <a:close/>
                  <a:moveTo>
                    <a:pt x="187798" y="1154022"/>
                  </a:moveTo>
                  <a:cubicBezTo>
                    <a:pt x="172851" y="1168800"/>
                    <a:pt x="159432" y="1169479"/>
                    <a:pt x="143125" y="1155891"/>
                  </a:cubicBezTo>
                  <a:cubicBezTo>
                    <a:pt x="137690" y="1151304"/>
                    <a:pt x="130896" y="1148926"/>
                    <a:pt x="125630" y="1144000"/>
                  </a:cubicBezTo>
                  <a:cubicBezTo>
                    <a:pt x="108984" y="1128204"/>
                    <a:pt x="105417" y="1107481"/>
                    <a:pt x="103548" y="1086079"/>
                  </a:cubicBezTo>
                  <a:cubicBezTo>
                    <a:pt x="103039" y="1080813"/>
                    <a:pt x="103548" y="1075377"/>
                    <a:pt x="103548" y="1069942"/>
                  </a:cubicBezTo>
                  <a:cubicBezTo>
                    <a:pt x="104228" y="1045652"/>
                    <a:pt x="107455" y="1021532"/>
                    <a:pt x="107795" y="997242"/>
                  </a:cubicBezTo>
                  <a:cubicBezTo>
                    <a:pt x="107965" y="989938"/>
                    <a:pt x="113740" y="985012"/>
                    <a:pt x="120364" y="987051"/>
                  </a:cubicBezTo>
                  <a:cubicBezTo>
                    <a:pt x="125120" y="988410"/>
                    <a:pt x="126989" y="993335"/>
                    <a:pt x="128687" y="997072"/>
                  </a:cubicBezTo>
                  <a:cubicBezTo>
                    <a:pt x="134463" y="1008962"/>
                    <a:pt x="143125" y="1018135"/>
                    <a:pt x="152128" y="1027817"/>
                  </a:cubicBezTo>
                  <a:cubicBezTo>
                    <a:pt x="161810" y="1038178"/>
                    <a:pt x="168265" y="1051427"/>
                    <a:pt x="176078" y="1063317"/>
                  </a:cubicBezTo>
                  <a:cubicBezTo>
                    <a:pt x="176588" y="1064167"/>
                    <a:pt x="177097" y="1065695"/>
                    <a:pt x="176758" y="1066545"/>
                  </a:cubicBezTo>
                  <a:cubicBezTo>
                    <a:pt x="170643" y="1088796"/>
                    <a:pt x="183892" y="1106292"/>
                    <a:pt x="192215" y="1124636"/>
                  </a:cubicBezTo>
                  <a:cubicBezTo>
                    <a:pt x="199858" y="1141453"/>
                    <a:pt x="201047" y="1140943"/>
                    <a:pt x="187798" y="1154022"/>
                  </a:cubicBezTo>
                  <a:close/>
                  <a:moveTo>
                    <a:pt x="795724" y="1195638"/>
                  </a:moveTo>
                  <a:cubicBezTo>
                    <a:pt x="790458" y="1223155"/>
                    <a:pt x="786211" y="1250842"/>
                    <a:pt x="783663" y="1278699"/>
                  </a:cubicBezTo>
                  <a:cubicBezTo>
                    <a:pt x="782135" y="1295854"/>
                    <a:pt x="782305" y="1313180"/>
                    <a:pt x="782305" y="1330506"/>
                  </a:cubicBezTo>
                  <a:cubicBezTo>
                    <a:pt x="782305" y="1344604"/>
                    <a:pt x="780436" y="1358362"/>
                    <a:pt x="772962" y="1370422"/>
                  </a:cubicBezTo>
                  <a:cubicBezTo>
                    <a:pt x="755467" y="1398789"/>
                    <a:pt x="753599" y="1430553"/>
                    <a:pt x="750201" y="1462486"/>
                  </a:cubicBezTo>
                  <a:cubicBezTo>
                    <a:pt x="744936" y="1510896"/>
                    <a:pt x="732706" y="1558117"/>
                    <a:pt x="721495" y="1605337"/>
                  </a:cubicBezTo>
                  <a:cubicBezTo>
                    <a:pt x="721325" y="1605677"/>
                    <a:pt x="720816" y="1606017"/>
                    <a:pt x="720306" y="1606526"/>
                  </a:cubicBezTo>
                  <a:cubicBezTo>
                    <a:pt x="717418" y="1600242"/>
                    <a:pt x="720306" y="1592598"/>
                    <a:pt x="715041" y="1586313"/>
                  </a:cubicBezTo>
                  <a:cubicBezTo>
                    <a:pt x="711473" y="1582237"/>
                    <a:pt x="708076" y="1579179"/>
                    <a:pt x="702981" y="1577820"/>
                  </a:cubicBezTo>
                  <a:cubicBezTo>
                    <a:pt x="674274" y="1569837"/>
                    <a:pt x="644719" y="1567119"/>
                    <a:pt x="615673" y="1561174"/>
                  </a:cubicBezTo>
                  <a:cubicBezTo>
                    <a:pt x="607180" y="1559475"/>
                    <a:pt x="598517" y="1557437"/>
                    <a:pt x="590024" y="1555739"/>
                  </a:cubicBezTo>
                  <a:cubicBezTo>
                    <a:pt x="586967" y="1555229"/>
                    <a:pt x="585778" y="1553700"/>
                    <a:pt x="585778" y="1550643"/>
                  </a:cubicBezTo>
                  <a:cubicBezTo>
                    <a:pt x="585268" y="1539092"/>
                    <a:pt x="584419" y="1528221"/>
                    <a:pt x="589515" y="1516671"/>
                  </a:cubicBezTo>
                  <a:cubicBezTo>
                    <a:pt x="594950" y="1504611"/>
                    <a:pt x="593082" y="1491192"/>
                    <a:pt x="585608" y="1479302"/>
                  </a:cubicBezTo>
                  <a:cubicBezTo>
                    <a:pt x="584079" y="1476924"/>
                    <a:pt x="582041" y="1475225"/>
                    <a:pt x="579493" y="1475395"/>
                  </a:cubicBezTo>
                  <a:cubicBezTo>
                    <a:pt x="571170" y="1475565"/>
                    <a:pt x="569981" y="1470639"/>
                    <a:pt x="569471" y="1463675"/>
                  </a:cubicBezTo>
                  <a:cubicBezTo>
                    <a:pt x="568792" y="1453484"/>
                    <a:pt x="564036" y="1446349"/>
                    <a:pt x="553335" y="1443292"/>
                  </a:cubicBezTo>
                  <a:cubicBezTo>
                    <a:pt x="548749" y="1441933"/>
                    <a:pt x="545182" y="1442443"/>
                    <a:pt x="541275" y="1444481"/>
                  </a:cubicBezTo>
                  <a:cubicBezTo>
                    <a:pt x="508322" y="1460618"/>
                    <a:pt x="475200" y="1476584"/>
                    <a:pt x="442077" y="1492381"/>
                  </a:cubicBezTo>
                  <a:cubicBezTo>
                    <a:pt x="426110" y="1500025"/>
                    <a:pt x="424921" y="1499006"/>
                    <a:pt x="424072" y="1481340"/>
                  </a:cubicBezTo>
                  <a:cubicBezTo>
                    <a:pt x="421015" y="1423928"/>
                    <a:pt x="421864" y="1366346"/>
                    <a:pt x="423053" y="1308933"/>
                  </a:cubicBezTo>
                  <a:cubicBezTo>
                    <a:pt x="423393" y="1293986"/>
                    <a:pt x="421185" y="1279038"/>
                    <a:pt x="423393" y="1264261"/>
                  </a:cubicBezTo>
                  <a:cubicBezTo>
                    <a:pt x="423902" y="1261033"/>
                    <a:pt x="421864" y="1259505"/>
                    <a:pt x="419486" y="1258485"/>
                  </a:cubicBezTo>
                  <a:cubicBezTo>
                    <a:pt x="416259" y="1256957"/>
                    <a:pt x="412692" y="1255768"/>
                    <a:pt x="409294" y="1254239"/>
                  </a:cubicBezTo>
                  <a:cubicBezTo>
                    <a:pt x="407426" y="1253559"/>
                    <a:pt x="405218" y="1253220"/>
                    <a:pt x="404708" y="1251012"/>
                  </a:cubicBezTo>
                  <a:cubicBezTo>
                    <a:pt x="404199" y="1248294"/>
                    <a:pt x="406407" y="1247275"/>
                    <a:pt x="408275" y="1246086"/>
                  </a:cubicBezTo>
                  <a:cubicBezTo>
                    <a:pt x="410144" y="1244897"/>
                    <a:pt x="412522" y="1243538"/>
                    <a:pt x="413371" y="1241669"/>
                  </a:cubicBezTo>
                  <a:cubicBezTo>
                    <a:pt x="418807" y="1229609"/>
                    <a:pt x="428828" y="1229439"/>
                    <a:pt x="440039" y="1229439"/>
                  </a:cubicBezTo>
                  <a:cubicBezTo>
                    <a:pt x="488449" y="1229779"/>
                    <a:pt x="536859" y="1230459"/>
                    <a:pt x="585268" y="1229100"/>
                  </a:cubicBezTo>
                  <a:cubicBezTo>
                    <a:pt x="610577" y="1228420"/>
                    <a:pt x="635886" y="1224683"/>
                    <a:pt x="658987" y="1213133"/>
                  </a:cubicBezTo>
                  <a:cubicBezTo>
                    <a:pt x="667140" y="1209056"/>
                    <a:pt x="673935" y="1203111"/>
                    <a:pt x="680559" y="1196996"/>
                  </a:cubicBezTo>
                  <a:cubicBezTo>
                    <a:pt x="683447" y="1194449"/>
                    <a:pt x="686164" y="1192750"/>
                    <a:pt x="690241" y="1192580"/>
                  </a:cubicBezTo>
                  <a:cubicBezTo>
                    <a:pt x="723024" y="1190881"/>
                    <a:pt x="755807" y="1189183"/>
                    <a:pt x="788589" y="1186805"/>
                  </a:cubicBezTo>
                  <a:cubicBezTo>
                    <a:pt x="796743" y="1186295"/>
                    <a:pt x="797082" y="1189183"/>
                    <a:pt x="795724" y="1195638"/>
                  </a:cubicBezTo>
                  <a:close/>
                </a:path>
              </a:pathLst>
            </a:custGeom>
            <a:solidFill>
              <a:srgbClr val="0070C0"/>
            </a:solidFill>
            <a:ln w="1698" cap="flat">
              <a:noFill/>
              <a:prstDash val="solid"/>
              <a:miter/>
            </a:ln>
          </p:spPr>
          <p:txBody>
            <a:bodyPr rtlCol="0" anchor="ctr"/>
            <a:lstStyle/>
            <a:p>
              <a:endParaRPr lang="en-US"/>
            </a:p>
          </p:txBody>
        </p:sp>
        <p:sp>
          <p:nvSpPr>
            <p:cNvPr id="41" name="Freeform: Shape 15">
              <a:extLst>
                <a:ext uri="{FF2B5EF4-FFF2-40B4-BE49-F238E27FC236}">
                  <a16:creationId xmlns:a16="http://schemas.microsoft.com/office/drawing/2014/main" xmlns="" id="{BD7E21BD-3492-40D2-B673-580C17B68C73}"/>
                </a:ext>
              </a:extLst>
            </p:cNvPr>
            <p:cNvSpPr/>
            <p:nvPr/>
          </p:nvSpPr>
          <p:spPr>
            <a:xfrm>
              <a:off x="3690367" y="1839454"/>
              <a:ext cx="2336646" cy="4166693"/>
            </a:xfrm>
            <a:custGeom>
              <a:avLst/>
              <a:gdLst>
                <a:gd name="connsiteX0" fmla="*/ 1010278 w 1010660"/>
                <a:gd name="connsiteY0" fmla="*/ 1613160 h 1802203"/>
                <a:gd name="connsiteX1" fmla="*/ 998557 w 1010660"/>
                <a:gd name="connsiteY1" fmla="*/ 1603308 h 1802203"/>
                <a:gd name="connsiteX2" fmla="*/ 990404 w 1010660"/>
                <a:gd name="connsiteY2" fmla="*/ 1596344 h 1802203"/>
                <a:gd name="connsiteX3" fmla="*/ 988536 w 1010660"/>
                <a:gd name="connsiteY3" fmla="*/ 1584624 h 1802203"/>
                <a:gd name="connsiteX4" fmla="*/ 968322 w 1010660"/>
                <a:gd name="connsiteY4" fmla="*/ 1564241 h 1802203"/>
                <a:gd name="connsiteX5" fmla="*/ 871163 w 1010660"/>
                <a:gd name="connsiteY5" fmla="*/ 1548444 h 1802203"/>
                <a:gd name="connsiteX6" fmla="*/ 749714 w 1010660"/>
                <a:gd name="connsiteY6" fmla="*/ 1529589 h 1802203"/>
                <a:gd name="connsiteX7" fmla="*/ 717101 w 1010660"/>
                <a:gd name="connsiteY7" fmla="*/ 1522625 h 1802203"/>
                <a:gd name="connsiteX8" fmla="*/ 717441 w 1010660"/>
                <a:gd name="connsiteY8" fmla="*/ 1520417 h 1802203"/>
                <a:gd name="connsiteX9" fmla="*/ 740032 w 1010660"/>
                <a:gd name="connsiteY9" fmla="*/ 1517020 h 1802203"/>
                <a:gd name="connsiteX10" fmla="*/ 743769 w 1010660"/>
                <a:gd name="connsiteY10" fmla="*/ 1518379 h 1802203"/>
                <a:gd name="connsiteX11" fmla="*/ 750563 w 1010660"/>
                <a:gd name="connsiteY11" fmla="*/ 1523474 h 1802203"/>
                <a:gd name="connsiteX12" fmla="*/ 804069 w 1010660"/>
                <a:gd name="connsiteY12" fmla="*/ 1521946 h 1802203"/>
                <a:gd name="connsiteX13" fmla="*/ 813581 w 1010660"/>
                <a:gd name="connsiteY13" fmla="*/ 1509036 h 1802203"/>
                <a:gd name="connsiteX14" fmla="*/ 816129 w 1010660"/>
                <a:gd name="connsiteY14" fmla="*/ 1490522 h 1802203"/>
                <a:gd name="connsiteX15" fmla="*/ 806277 w 1010660"/>
                <a:gd name="connsiteY15" fmla="*/ 1469459 h 1802203"/>
                <a:gd name="connsiteX16" fmla="*/ 798124 w 1010660"/>
                <a:gd name="connsiteY16" fmla="*/ 1455871 h 1802203"/>
                <a:gd name="connsiteX17" fmla="*/ 797274 w 1010660"/>
                <a:gd name="connsiteY17" fmla="*/ 1445849 h 1802203"/>
                <a:gd name="connsiteX18" fmla="*/ 786064 w 1010660"/>
                <a:gd name="connsiteY18" fmla="*/ 1441772 h 1802203"/>
                <a:gd name="connsiteX19" fmla="*/ 758037 w 1010660"/>
                <a:gd name="connsiteY19" fmla="*/ 1457739 h 1802203"/>
                <a:gd name="connsiteX20" fmla="*/ 698586 w 1010660"/>
                <a:gd name="connsiteY20" fmla="*/ 1490012 h 1802203"/>
                <a:gd name="connsiteX21" fmla="*/ 685507 w 1010660"/>
                <a:gd name="connsiteY21" fmla="*/ 1481859 h 1802203"/>
                <a:gd name="connsiteX22" fmla="*/ 683299 w 1010660"/>
                <a:gd name="connsiteY22" fmla="*/ 1417313 h 1802203"/>
                <a:gd name="connsiteX23" fmla="*/ 692302 w 1010660"/>
                <a:gd name="connsiteY23" fmla="*/ 1403214 h 1802203"/>
                <a:gd name="connsiteX24" fmla="*/ 708608 w 1010660"/>
                <a:gd name="connsiteY24" fmla="*/ 1399138 h 1802203"/>
                <a:gd name="connsiteX25" fmla="*/ 784875 w 1010660"/>
                <a:gd name="connsiteY25" fmla="*/ 1387417 h 1802203"/>
                <a:gd name="connsiteX26" fmla="*/ 833794 w 1010660"/>
                <a:gd name="connsiteY26" fmla="*/ 1365675 h 1802203"/>
                <a:gd name="connsiteX27" fmla="*/ 910231 w 1010660"/>
                <a:gd name="connsiteY27" fmla="*/ 1264100 h 1802203"/>
                <a:gd name="connsiteX28" fmla="*/ 935540 w 1010660"/>
                <a:gd name="connsiteY28" fmla="*/ 1186474 h 1802203"/>
                <a:gd name="connsiteX29" fmla="*/ 939616 w 1010660"/>
                <a:gd name="connsiteY29" fmla="*/ 1178661 h 1802203"/>
                <a:gd name="connsiteX30" fmla="*/ 960679 w 1010660"/>
                <a:gd name="connsiteY30" fmla="*/ 1157768 h 1802203"/>
                <a:gd name="connsiteX31" fmla="*/ 976646 w 1010660"/>
                <a:gd name="connsiteY31" fmla="*/ 1104602 h 1802203"/>
                <a:gd name="connsiteX32" fmla="*/ 958301 w 1010660"/>
                <a:gd name="connsiteY32" fmla="*/ 973301 h 1802203"/>
                <a:gd name="connsiteX33" fmla="*/ 956942 w 1010660"/>
                <a:gd name="connsiteY33" fmla="*/ 961751 h 1802203"/>
                <a:gd name="connsiteX34" fmla="*/ 957451 w 1010660"/>
                <a:gd name="connsiteY34" fmla="*/ 937970 h 1802203"/>
                <a:gd name="connsiteX35" fmla="*/ 957961 w 1010660"/>
                <a:gd name="connsiteY35" fmla="*/ 901281 h 1802203"/>
                <a:gd name="connsiteX36" fmla="*/ 957621 w 1010660"/>
                <a:gd name="connsiteY36" fmla="*/ 891259 h 1802203"/>
                <a:gd name="connsiteX37" fmla="*/ 957112 w 1010660"/>
                <a:gd name="connsiteY37" fmla="*/ 861364 h 1802203"/>
                <a:gd name="connsiteX38" fmla="*/ 959829 w 1010660"/>
                <a:gd name="connsiteY38" fmla="*/ 813804 h 1802203"/>
                <a:gd name="connsiteX39" fmla="*/ 962547 w 1010660"/>
                <a:gd name="connsiteY39" fmla="*/ 801064 h 1802203"/>
                <a:gd name="connsiteX40" fmla="*/ 953205 w 1010660"/>
                <a:gd name="connsiteY40" fmla="*/ 776435 h 1802203"/>
                <a:gd name="connsiteX41" fmla="*/ 944882 w 1010660"/>
                <a:gd name="connsiteY41" fmla="*/ 774566 h 1802203"/>
                <a:gd name="connsiteX42" fmla="*/ 930784 w 1010660"/>
                <a:gd name="connsiteY42" fmla="*/ 756561 h 1802203"/>
                <a:gd name="connsiteX43" fmla="*/ 931463 w 1010660"/>
                <a:gd name="connsiteY43" fmla="*/ 743822 h 1802203"/>
                <a:gd name="connsiteX44" fmla="*/ 939107 w 1010660"/>
                <a:gd name="connsiteY44" fmla="*/ 650059 h 1802203"/>
                <a:gd name="connsiteX45" fmla="*/ 916685 w 1010660"/>
                <a:gd name="connsiteY45" fmla="*/ 635112 h 1802203"/>
                <a:gd name="connsiteX46" fmla="*/ 902077 w 1010660"/>
                <a:gd name="connsiteY46" fmla="*/ 624581 h 1802203"/>
                <a:gd name="connsiteX47" fmla="*/ 902417 w 1010660"/>
                <a:gd name="connsiteY47" fmla="*/ 621183 h 1802203"/>
                <a:gd name="connsiteX48" fmla="*/ 907173 w 1010660"/>
                <a:gd name="connsiteY48" fmla="*/ 545087 h 1802203"/>
                <a:gd name="connsiteX49" fmla="*/ 896132 w 1010660"/>
                <a:gd name="connsiteY49" fmla="*/ 478162 h 1802203"/>
                <a:gd name="connsiteX50" fmla="*/ 888489 w 1010660"/>
                <a:gd name="connsiteY50" fmla="*/ 462195 h 1802203"/>
                <a:gd name="connsiteX51" fmla="*/ 887300 w 1010660"/>
                <a:gd name="connsiteY51" fmla="*/ 448267 h 1802203"/>
                <a:gd name="connsiteX52" fmla="*/ 891376 w 1010660"/>
                <a:gd name="connsiteY52" fmla="*/ 426355 h 1802203"/>
                <a:gd name="connsiteX53" fmla="*/ 908702 w 1010660"/>
                <a:gd name="connsiteY53" fmla="*/ 416333 h 1802203"/>
                <a:gd name="connsiteX54" fmla="*/ 919233 w 1010660"/>
                <a:gd name="connsiteY54" fmla="*/ 418881 h 1802203"/>
                <a:gd name="connsiteX55" fmla="*/ 913798 w 1010660"/>
                <a:gd name="connsiteY55" fmla="*/ 397819 h 1802203"/>
                <a:gd name="connsiteX56" fmla="*/ 915836 w 1010660"/>
                <a:gd name="connsiteY56" fmla="*/ 361129 h 1802203"/>
                <a:gd name="connsiteX57" fmla="*/ 915157 w 1010660"/>
                <a:gd name="connsiteY57" fmla="*/ 340067 h 1802203"/>
                <a:gd name="connsiteX58" fmla="*/ 933501 w 1010660"/>
                <a:gd name="connsiteY58" fmla="*/ 275520 h 1802203"/>
                <a:gd name="connsiteX59" fmla="*/ 941315 w 1010660"/>
                <a:gd name="connsiteY59" fmla="*/ 225922 h 1802203"/>
                <a:gd name="connsiteX60" fmla="*/ 940635 w 1010660"/>
                <a:gd name="connsiteY60" fmla="*/ 202141 h 1802203"/>
                <a:gd name="connsiteX61" fmla="*/ 934521 w 1010660"/>
                <a:gd name="connsiteY61" fmla="*/ 161205 h 1802203"/>
                <a:gd name="connsiteX62" fmla="*/ 920592 w 1010660"/>
                <a:gd name="connsiteY62" fmla="*/ 124006 h 1802203"/>
                <a:gd name="connsiteX63" fmla="*/ 914477 w 1010660"/>
                <a:gd name="connsiteY63" fmla="*/ 105661 h 1802203"/>
                <a:gd name="connsiteX64" fmla="*/ 893415 w 1010660"/>
                <a:gd name="connsiteY64" fmla="*/ 67783 h 1802203"/>
                <a:gd name="connsiteX65" fmla="*/ 792858 w 1010660"/>
                <a:gd name="connsiteY65" fmla="*/ 9 h 1802203"/>
                <a:gd name="connsiteX66" fmla="*/ 773834 w 1010660"/>
                <a:gd name="connsiteY66" fmla="*/ 8332 h 1802203"/>
                <a:gd name="connsiteX67" fmla="*/ 760415 w 1010660"/>
                <a:gd name="connsiteY67" fmla="*/ 28885 h 1802203"/>
                <a:gd name="connsiteX68" fmla="*/ 741221 w 1010660"/>
                <a:gd name="connsiteY68" fmla="*/ 35849 h 1802203"/>
                <a:gd name="connsiteX69" fmla="*/ 724235 w 1010660"/>
                <a:gd name="connsiteY69" fmla="*/ 30923 h 1802203"/>
                <a:gd name="connsiteX70" fmla="*/ 656801 w 1010660"/>
                <a:gd name="connsiteY70" fmla="*/ 30074 h 1802203"/>
                <a:gd name="connsiteX71" fmla="*/ 585630 w 1010660"/>
                <a:gd name="connsiteY71" fmla="*/ 72029 h 1802203"/>
                <a:gd name="connsiteX72" fmla="*/ 566946 w 1010660"/>
                <a:gd name="connsiteY72" fmla="*/ 104812 h 1802203"/>
                <a:gd name="connsiteX73" fmla="*/ 560491 w 1010660"/>
                <a:gd name="connsiteY73" fmla="*/ 189232 h 1802203"/>
                <a:gd name="connsiteX74" fmla="*/ 563209 w 1010660"/>
                <a:gd name="connsiteY74" fmla="*/ 206558 h 1802203"/>
                <a:gd name="connsiteX75" fmla="*/ 563379 w 1010660"/>
                <a:gd name="connsiteY75" fmla="*/ 259554 h 1802203"/>
                <a:gd name="connsiteX76" fmla="*/ 561340 w 1010660"/>
                <a:gd name="connsiteY76" fmla="*/ 276370 h 1802203"/>
                <a:gd name="connsiteX77" fmla="*/ 570853 w 1010660"/>
                <a:gd name="connsiteY77" fmla="*/ 288260 h 1802203"/>
                <a:gd name="connsiteX78" fmla="*/ 584781 w 1010660"/>
                <a:gd name="connsiteY78" fmla="*/ 303887 h 1802203"/>
                <a:gd name="connsiteX79" fmla="*/ 590386 w 1010660"/>
                <a:gd name="connsiteY79" fmla="*/ 312380 h 1802203"/>
                <a:gd name="connsiteX80" fmla="*/ 601937 w 1010660"/>
                <a:gd name="connsiteY80" fmla="*/ 335311 h 1802203"/>
                <a:gd name="connsiteX81" fmla="*/ 603635 w 1010660"/>
                <a:gd name="connsiteY81" fmla="*/ 341595 h 1802203"/>
                <a:gd name="connsiteX82" fmla="*/ 616205 w 1010660"/>
                <a:gd name="connsiteY82" fmla="*/ 359940 h 1802203"/>
                <a:gd name="connsiteX83" fmla="*/ 637947 w 1010660"/>
                <a:gd name="connsiteY83" fmla="*/ 374888 h 1802203"/>
                <a:gd name="connsiteX84" fmla="*/ 660708 w 1010660"/>
                <a:gd name="connsiteY84" fmla="*/ 372510 h 1802203"/>
                <a:gd name="connsiteX85" fmla="*/ 685168 w 1010660"/>
                <a:gd name="connsiteY85" fmla="*/ 382362 h 1802203"/>
                <a:gd name="connsiteX86" fmla="*/ 698247 w 1010660"/>
                <a:gd name="connsiteY86" fmla="*/ 402065 h 1802203"/>
                <a:gd name="connsiteX87" fmla="*/ 694680 w 1010660"/>
                <a:gd name="connsiteY87" fmla="*/ 422788 h 1802203"/>
                <a:gd name="connsiteX88" fmla="*/ 690603 w 1010660"/>
                <a:gd name="connsiteY88" fmla="*/ 425846 h 1802203"/>
                <a:gd name="connsiteX89" fmla="*/ 656971 w 1010660"/>
                <a:gd name="connsiteY89" fmla="*/ 466442 h 1802203"/>
                <a:gd name="connsiteX90" fmla="*/ 637607 w 1010660"/>
                <a:gd name="connsiteY90" fmla="*/ 500414 h 1802203"/>
                <a:gd name="connsiteX91" fmla="*/ 635229 w 1010660"/>
                <a:gd name="connsiteY91" fmla="*/ 507378 h 1802203"/>
                <a:gd name="connsiteX92" fmla="*/ 628605 w 1010660"/>
                <a:gd name="connsiteY92" fmla="*/ 536084 h 1802203"/>
                <a:gd name="connsiteX93" fmla="*/ 601597 w 1010660"/>
                <a:gd name="connsiteY93" fmla="*/ 588910 h 1802203"/>
                <a:gd name="connsiteX94" fmla="*/ 576118 w 1010660"/>
                <a:gd name="connsiteY94" fmla="*/ 666876 h 1802203"/>
                <a:gd name="connsiteX95" fmla="*/ 566776 w 1010660"/>
                <a:gd name="connsiteY95" fmla="*/ 710699 h 1802203"/>
                <a:gd name="connsiteX96" fmla="*/ 552847 w 1010660"/>
                <a:gd name="connsiteY96" fmla="*/ 799535 h 1802203"/>
                <a:gd name="connsiteX97" fmla="*/ 547582 w 1010660"/>
                <a:gd name="connsiteY97" fmla="*/ 812784 h 1802203"/>
                <a:gd name="connsiteX98" fmla="*/ 532804 w 1010660"/>
                <a:gd name="connsiteY98" fmla="*/ 815332 h 1802203"/>
                <a:gd name="connsiteX99" fmla="*/ 491189 w 1010660"/>
                <a:gd name="connsiteY99" fmla="*/ 818220 h 1802203"/>
                <a:gd name="connsiteX100" fmla="*/ 458406 w 1010660"/>
                <a:gd name="connsiteY100" fmla="*/ 835885 h 1802203"/>
                <a:gd name="connsiteX101" fmla="*/ 411015 w 1010660"/>
                <a:gd name="connsiteY101" fmla="*/ 853720 h 1802203"/>
                <a:gd name="connsiteX102" fmla="*/ 394199 w 1010660"/>
                <a:gd name="connsiteY102" fmla="*/ 854400 h 1802203"/>
                <a:gd name="connsiteX103" fmla="*/ 375345 w 1010660"/>
                <a:gd name="connsiteY103" fmla="*/ 856948 h 1802203"/>
                <a:gd name="connsiteX104" fmla="*/ 367361 w 1010660"/>
                <a:gd name="connsiteY104" fmla="*/ 858646 h 1802203"/>
                <a:gd name="connsiteX105" fmla="*/ 355471 w 1010660"/>
                <a:gd name="connsiteY105" fmla="*/ 859156 h 1802203"/>
                <a:gd name="connsiteX106" fmla="*/ 346469 w 1010660"/>
                <a:gd name="connsiteY106" fmla="*/ 866800 h 1802203"/>
                <a:gd name="connsiteX107" fmla="*/ 318102 w 1010660"/>
                <a:gd name="connsiteY107" fmla="*/ 884125 h 1802203"/>
                <a:gd name="connsiteX108" fmla="*/ 274788 w 1010660"/>
                <a:gd name="connsiteY108" fmla="*/ 891259 h 1802203"/>
                <a:gd name="connsiteX109" fmla="*/ 219754 w 1010660"/>
                <a:gd name="connsiteY109" fmla="*/ 894487 h 1802203"/>
                <a:gd name="connsiteX110" fmla="*/ 211771 w 1010660"/>
                <a:gd name="connsiteY110" fmla="*/ 889391 h 1802203"/>
                <a:gd name="connsiteX111" fmla="*/ 186801 w 1010660"/>
                <a:gd name="connsiteY111" fmla="*/ 833677 h 1802203"/>
                <a:gd name="connsiteX112" fmla="*/ 87094 w 1010660"/>
                <a:gd name="connsiteY112" fmla="*/ 610992 h 1802203"/>
                <a:gd name="connsiteX113" fmla="*/ 76393 w 1010660"/>
                <a:gd name="connsiteY113" fmla="*/ 607255 h 1802203"/>
                <a:gd name="connsiteX114" fmla="*/ 5222 w 1010660"/>
                <a:gd name="connsiteY114" fmla="*/ 643095 h 1802203"/>
                <a:gd name="connsiteX115" fmla="*/ 1655 w 1010660"/>
                <a:gd name="connsiteY115" fmla="*/ 654306 h 1802203"/>
                <a:gd name="connsiteX116" fmla="*/ 35117 w 1010660"/>
                <a:gd name="connsiteY116" fmla="*/ 727515 h 1802203"/>
                <a:gd name="connsiteX117" fmla="*/ 141789 w 1010660"/>
                <a:gd name="connsiteY117" fmla="*/ 969394 h 1802203"/>
                <a:gd name="connsiteX118" fmla="*/ 138561 w 1010660"/>
                <a:gd name="connsiteY118" fmla="*/ 994194 h 1802203"/>
                <a:gd name="connsiteX119" fmla="*/ 135334 w 1010660"/>
                <a:gd name="connsiteY119" fmla="*/ 999969 h 1802203"/>
                <a:gd name="connsiteX120" fmla="*/ 125143 w 1010660"/>
                <a:gd name="connsiteY120" fmla="*/ 1013897 h 1802203"/>
                <a:gd name="connsiteX121" fmla="*/ 96436 w 1010660"/>
                <a:gd name="connsiteY121" fmla="*/ 1073178 h 1802203"/>
                <a:gd name="connsiteX122" fmla="*/ 96946 w 1010660"/>
                <a:gd name="connsiteY122" fmla="*/ 1119040 h 1802203"/>
                <a:gd name="connsiteX123" fmla="*/ 98305 w 1010660"/>
                <a:gd name="connsiteY123" fmla="*/ 1129062 h 1802203"/>
                <a:gd name="connsiteX124" fmla="*/ 105779 w 1010660"/>
                <a:gd name="connsiteY124" fmla="*/ 1168979 h 1802203"/>
                <a:gd name="connsiteX125" fmla="*/ 120726 w 1010660"/>
                <a:gd name="connsiteY125" fmla="*/ 1260872 h 1802203"/>
                <a:gd name="connsiteX126" fmla="*/ 157076 w 1010660"/>
                <a:gd name="connsiteY126" fmla="*/ 1380793 h 1802203"/>
                <a:gd name="connsiteX127" fmla="*/ 171514 w 1010660"/>
                <a:gd name="connsiteY127" fmla="*/ 1439224 h 1802203"/>
                <a:gd name="connsiteX128" fmla="*/ 162512 w 1010660"/>
                <a:gd name="connsiteY128" fmla="*/ 1504110 h 1802203"/>
                <a:gd name="connsiteX129" fmla="*/ 140430 w 1010660"/>
                <a:gd name="connsiteY129" fmla="*/ 1544197 h 1802203"/>
                <a:gd name="connsiteX130" fmla="*/ 123274 w 1010660"/>
                <a:gd name="connsiteY130" fmla="*/ 1557786 h 1802203"/>
                <a:gd name="connsiteX131" fmla="*/ 94228 w 1010660"/>
                <a:gd name="connsiteY131" fmla="*/ 1563731 h 1802203"/>
                <a:gd name="connsiteX132" fmla="*/ 85226 w 1010660"/>
                <a:gd name="connsiteY132" fmla="*/ 1569167 h 1802203"/>
                <a:gd name="connsiteX133" fmla="*/ 59917 w 1010660"/>
                <a:gd name="connsiteY133" fmla="*/ 1597533 h 1802203"/>
                <a:gd name="connsiteX134" fmla="*/ 47347 w 1010660"/>
                <a:gd name="connsiteY134" fmla="*/ 1636940 h 1802203"/>
                <a:gd name="connsiteX135" fmla="*/ 82848 w 1010660"/>
                <a:gd name="connsiteY135" fmla="*/ 1670233 h 1802203"/>
                <a:gd name="connsiteX136" fmla="*/ 168626 w 1010660"/>
                <a:gd name="connsiteY136" fmla="*/ 1675668 h 1802203"/>
                <a:gd name="connsiteX137" fmla="*/ 225699 w 1010660"/>
                <a:gd name="connsiteY137" fmla="*/ 1626239 h 1802203"/>
                <a:gd name="connsiteX138" fmla="*/ 241496 w 1010660"/>
                <a:gd name="connsiteY138" fmla="*/ 1605007 h 1802203"/>
                <a:gd name="connsiteX139" fmla="*/ 272750 w 1010660"/>
                <a:gd name="connsiteY139" fmla="*/ 1588021 h 1802203"/>
                <a:gd name="connsiteX140" fmla="*/ 282092 w 1010660"/>
                <a:gd name="connsiteY140" fmla="*/ 1593966 h 1802203"/>
                <a:gd name="connsiteX141" fmla="*/ 279884 w 1010660"/>
                <a:gd name="connsiteY141" fmla="*/ 1643055 h 1802203"/>
                <a:gd name="connsiteX142" fmla="*/ 287698 w 1010660"/>
                <a:gd name="connsiteY142" fmla="*/ 1653417 h 1802203"/>
                <a:gd name="connsiteX143" fmla="*/ 291095 w 1010660"/>
                <a:gd name="connsiteY143" fmla="*/ 1645943 h 1802203"/>
                <a:gd name="connsiteX144" fmla="*/ 292963 w 1010660"/>
                <a:gd name="connsiteY144" fmla="*/ 1604327 h 1802203"/>
                <a:gd name="connsiteX145" fmla="*/ 295681 w 1010660"/>
                <a:gd name="connsiteY145" fmla="*/ 1579188 h 1802203"/>
                <a:gd name="connsiteX146" fmla="*/ 311648 w 1010660"/>
                <a:gd name="connsiteY146" fmla="*/ 1549633 h 1802203"/>
                <a:gd name="connsiteX147" fmla="*/ 316234 w 1010660"/>
                <a:gd name="connsiteY147" fmla="*/ 1517190 h 1802203"/>
                <a:gd name="connsiteX148" fmla="*/ 316743 w 1010660"/>
                <a:gd name="connsiteY148" fmla="*/ 1507338 h 1802203"/>
                <a:gd name="connsiteX149" fmla="*/ 313686 w 1010660"/>
                <a:gd name="connsiteY149" fmla="*/ 1474385 h 1802203"/>
                <a:gd name="connsiteX150" fmla="*/ 294662 w 1010660"/>
                <a:gd name="connsiteY150" fmla="*/ 1451794 h 1802203"/>
                <a:gd name="connsiteX151" fmla="*/ 281073 w 1010660"/>
                <a:gd name="connsiteY151" fmla="*/ 1446189 h 1802203"/>
                <a:gd name="connsiteX152" fmla="*/ 272071 w 1010660"/>
                <a:gd name="connsiteY152" fmla="*/ 1439734 h 1802203"/>
                <a:gd name="connsiteX153" fmla="*/ 270542 w 1010660"/>
                <a:gd name="connsiteY153" fmla="*/ 1428863 h 1802203"/>
                <a:gd name="connsiteX154" fmla="*/ 278355 w 1010660"/>
                <a:gd name="connsiteY154" fmla="*/ 1303677 h 1802203"/>
                <a:gd name="connsiteX155" fmla="*/ 285659 w 1010660"/>
                <a:gd name="connsiteY155" fmla="*/ 1212293 h 1802203"/>
                <a:gd name="connsiteX156" fmla="*/ 280564 w 1010660"/>
                <a:gd name="connsiteY156" fmla="*/ 1182398 h 1802203"/>
                <a:gd name="connsiteX157" fmla="*/ 269862 w 1010660"/>
                <a:gd name="connsiteY157" fmla="*/ 1148596 h 1802203"/>
                <a:gd name="connsiteX158" fmla="*/ 278016 w 1010660"/>
                <a:gd name="connsiteY158" fmla="*/ 1137725 h 1802203"/>
                <a:gd name="connsiteX159" fmla="*/ 313686 w 1010660"/>
                <a:gd name="connsiteY159" fmla="*/ 1138234 h 1802203"/>
                <a:gd name="connsiteX160" fmla="*/ 323708 w 1010660"/>
                <a:gd name="connsiteY160" fmla="*/ 1148596 h 1802203"/>
                <a:gd name="connsiteX161" fmla="*/ 337296 w 1010660"/>
                <a:gd name="connsiteY161" fmla="*/ 1174414 h 1802203"/>
                <a:gd name="connsiteX162" fmla="*/ 383668 w 1010660"/>
                <a:gd name="connsiteY162" fmla="*/ 1187663 h 1802203"/>
                <a:gd name="connsiteX163" fmla="*/ 507325 w 1010660"/>
                <a:gd name="connsiteY163" fmla="*/ 1194797 h 1802203"/>
                <a:gd name="connsiteX164" fmla="*/ 517007 w 1010660"/>
                <a:gd name="connsiteY164" fmla="*/ 1204309 h 1802203"/>
                <a:gd name="connsiteX165" fmla="*/ 509194 w 1010660"/>
                <a:gd name="connsiteY165" fmla="*/ 1295524 h 1802203"/>
                <a:gd name="connsiteX166" fmla="*/ 499851 w 1010660"/>
                <a:gd name="connsiteY166" fmla="*/ 1395910 h 1802203"/>
                <a:gd name="connsiteX167" fmla="*/ 506816 w 1010660"/>
                <a:gd name="connsiteY167" fmla="*/ 1404064 h 1802203"/>
                <a:gd name="connsiteX168" fmla="*/ 593104 w 1010660"/>
                <a:gd name="connsiteY168" fmla="*/ 1408140 h 1802203"/>
                <a:gd name="connsiteX169" fmla="*/ 606693 w 1010660"/>
                <a:gd name="connsiteY169" fmla="*/ 1407970 h 1802203"/>
                <a:gd name="connsiteX170" fmla="*/ 615016 w 1010660"/>
                <a:gd name="connsiteY170" fmla="*/ 1416293 h 1802203"/>
                <a:gd name="connsiteX171" fmla="*/ 614167 w 1010660"/>
                <a:gd name="connsiteY171" fmla="*/ 1485936 h 1802203"/>
                <a:gd name="connsiteX172" fmla="*/ 610430 w 1010660"/>
                <a:gd name="connsiteY172" fmla="*/ 1490861 h 1802203"/>
                <a:gd name="connsiteX173" fmla="*/ 560831 w 1010660"/>
                <a:gd name="connsiteY173" fmla="*/ 1486105 h 1802203"/>
                <a:gd name="connsiteX174" fmla="*/ 452801 w 1010660"/>
                <a:gd name="connsiteY174" fmla="*/ 1450945 h 1802203"/>
                <a:gd name="connsiteX175" fmla="*/ 429870 w 1010660"/>
                <a:gd name="connsiteY175" fmla="*/ 1458928 h 1802203"/>
                <a:gd name="connsiteX176" fmla="*/ 428341 w 1010660"/>
                <a:gd name="connsiteY176" fmla="*/ 1467081 h 1802203"/>
                <a:gd name="connsiteX177" fmla="*/ 428171 w 1010660"/>
                <a:gd name="connsiteY177" fmla="*/ 1505300 h 1802203"/>
                <a:gd name="connsiteX178" fmla="*/ 434626 w 1010660"/>
                <a:gd name="connsiteY178" fmla="*/ 1523474 h 1802203"/>
                <a:gd name="connsiteX179" fmla="*/ 438193 w 1010660"/>
                <a:gd name="connsiteY179" fmla="*/ 1531628 h 1802203"/>
                <a:gd name="connsiteX180" fmla="*/ 448214 w 1010660"/>
                <a:gd name="connsiteY180" fmla="*/ 1551671 h 1802203"/>
                <a:gd name="connsiteX181" fmla="*/ 451611 w 1010660"/>
                <a:gd name="connsiteY181" fmla="*/ 1557956 h 1802203"/>
                <a:gd name="connsiteX182" fmla="*/ 446346 w 1010660"/>
                <a:gd name="connsiteY182" fmla="*/ 1561523 h 1802203"/>
                <a:gd name="connsiteX183" fmla="*/ 350715 w 1010660"/>
                <a:gd name="connsiteY183" fmla="*/ 1584454 h 1802203"/>
                <a:gd name="connsiteX184" fmla="*/ 327954 w 1010660"/>
                <a:gd name="connsiteY184" fmla="*/ 1610782 h 1802203"/>
                <a:gd name="connsiteX185" fmla="*/ 327954 w 1010660"/>
                <a:gd name="connsiteY185" fmla="*/ 1649850 h 1802203"/>
                <a:gd name="connsiteX186" fmla="*/ 335428 w 1010660"/>
                <a:gd name="connsiteY186" fmla="*/ 1668194 h 1802203"/>
                <a:gd name="connsiteX187" fmla="*/ 346809 w 1010660"/>
                <a:gd name="connsiteY187" fmla="*/ 1688407 h 1802203"/>
                <a:gd name="connsiteX188" fmla="*/ 351904 w 1010660"/>
                <a:gd name="connsiteY188" fmla="*/ 1693673 h 1802203"/>
                <a:gd name="connsiteX189" fmla="*/ 395558 w 1010660"/>
                <a:gd name="connsiteY189" fmla="*/ 1687219 h 1802203"/>
                <a:gd name="connsiteX190" fmla="*/ 410166 w 1010660"/>
                <a:gd name="connsiteY190" fmla="*/ 1651888 h 1802203"/>
                <a:gd name="connsiteX191" fmla="*/ 398615 w 1010660"/>
                <a:gd name="connsiteY191" fmla="*/ 1632354 h 1802203"/>
                <a:gd name="connsiteX192" fmla="*/ 395388 w 1010660"/>
                <a:gd name="connsiteY192" fmla="*/ 1623182 h 1802203"/>
                <a:gd name="connsiteX193" fmla="*/ 403032 w 1010660"/>
                <a:gd name="connsiteY193" fmla="*/ 1619445 h 1802203"/>
                <a:gd name="connsiteX194" fmla="*/ 500701 w 1010660"/>
                <a:gd name="connsiteY194" fmla="*/ 1603478 h 1802203"/>
                <a:gd name="connsiteX195" fmla="*/ 566606 w 1010660"/>
                <a:gd name="connsiteY195" fmla="*/ 1591928 h 1802203"/>
                <a:gd name="connsiteX196" fmla="*/ 616205 w 1010660"/>
                <a:gd name="connsiteY196" fmla="*/ 1587341 h 1802203"/>
                <a:gd name="connsiteX197" fmla="*/ 638626 w 1010660"/>
                <a:gd name="connsiteY197" fmla="*/ 1604667 h 1802203"/>
                <a:gd name="connsiteX198" fmla="*/ 663935 w 1010660"/>
                <a:gd name="connsiteY198" fmla="*/ 1683312 h 1802203"/>
                <a:gd name="connsiteX199" fmla="*/ 667502 w 1010660"/>
                <a:gd name="connsiteY199" fmla="*/ 1731891 h 1802203"/>
                <a:gd name="connsiteX200" fmla="*/ 665634 w 1010660"/>
                <a:gd name="connsiteY200" fmla="*/ 1757200 h 1802203"/>
                <a:gd name="connsiteX201" fmla="*/ 712345 w 1010660"/>
                <a:gd name="connsiteY201" fmla="*/ 1803402 h 1802203"/>
                <a:gd name="connsiteX202" fmla="*/ 763642 w 1010660"/>
                <a:gd name="connsiteY202" fmla="*/ 1762976 h 1802203"/>
                <a:gd name="connsiteX203" fmla="*/ 760415 w 1010660"/>
                <a:gd name="connsiteY203" fmla="*/ 1742423 h 1802203"/>
                <a:gd name="connsiteX204" fmla="*/ 730860 w 1010660"/>
                <a:gd name="connsiteY204" fmla="*/ 1710319 h 1802203"/>
                <a:gd name="connsiteX205" fmla="*/ 725934 w 1010660"/>
                <a:gd name="connsiteY205" fmla="*/ 1704204 h 1802203"/>
                <a:gd name="connsiteX206" fmla="*/ 695189 w 1010660"/>
                <a:gd name="connsiteY206" fmla="*/ 1594985 h 1802203"/>
                <a:gd name="connsiteX207" fmla="*/ 705890 w 1010660"/>
                <a:gd name="connsiteY207" fmla="*/ 1581736 h 1802203"/>
                <a:gd name="connsiteX208" fmla="*/ 711835 w 1010660"/>
                <a:gd name="connsiteY208" fmla="*/ 1582246 h 1802203"/>
                <a:gd name="connsiteX209" fmla="*/ 783516 w 1010660"/>
                <a:gd name="connsiteY209" fmla="*/ 1589719 h 1802203"/>
                <a:gd name="connsiteX210" fmla="*/ 928236 w 1010660"/>
                <a:gd name="connsiteY210" fmla="*/ 1601270 h 1802203"/>
                <a:gd name="connsiteX211" fmla="*/ 942844 w 1010660"/>
                <a:gd name="connsiteY211" fmla="*/ 1623182 h 1802203"/>
                <a:gd name="connsiteX212" fmla="*/ 943353 w 1010660"/>
                <a:gd name="connsiteY212" fmla="*/ 1639488 h 1802203"/>
                <a:gd name="connsiteX213" fmla="*/ 951506 w 1010660"/>
                <a:gd name="connsiteY213" fmla="*/ 1656984 h 1802203"/>
                <a:gd name="connsiteX214" fmla="*/ 958980 w 1010660"/>
                <a:gd name="connsiteY214" fmla="*/ 1663778 h 1802203"/>
                <a:gd name="connsiteX215" fmla="*/ 989385 w 1010660"/>
                <a:gd name="connsiteY215" fmla="*/ 1666496 h 1802203"/>
                <a:gd name="connsiteX216" fmla="*/ 1002974 w 1010660"/>
                <a:gd name="connsiteY216" fmla="*/ 1659531 h 1802203"/>
                <a:gd name="connsiteX217" fmla="*/ 1010278 w 1010660"/>
                <a:gd name="connsiteY217" fmla="*/ 1613160 h 1802203"/>
                <a:gd name="connsiteX218" fmla="*/ 893245 w 1010660"/>
                <a:gd name="connsiteY218" fmla="*/ 959203 h 1802203"/>
                <a:gd name="connsiteX219" fmla="*/ 911929 w 1010660"/>
                <a:gd name="connsiteY219" fmla="*/ 957674 h 1802203"/>
                <a:gd name="connsiteX220" fmla="*/ 923310 w 1010660"/>
                <a:gd name="connsiteY220" fmla="*/ 963110 h 1802203"/>
                <a:gd name="connsiteX221" fmla="*/ 941655 w 1010660"/>
                <a:gd name="connsiteY221" fmla="*/ 1071989 h 1802203"/>
                <a:gd name="connsiteX222" fmla="*/ 943183 w 1010660"/>
                <a:gd name="connsiteY222" fmla="*/ 1086257 h 1802203"/>
                <a:gd name="connsiteX223" fmla="*/ 942504 w 1010660"/>
                <a:gd name="connsiteY223" fmla="*/ 1086257 h 1802203"/>
                <a:gd name="connsiteX224" fmla="*/ 942504 w 1010660"/>
                <a:gd name="connsiteY224" fmla="*/ 1098147 h 1802203"/>
                <a:gd name="connsiteX225" fmla="*/ 937748 w 1010660"/>
                <a:gd name="connsiteY225" fmla="*/ 1103073 h 1802203"/>
                <a:gd name="connsiteX226" fmla="*/ 932822 w 1010660"/>
                <a:gd name="connsiteY226" fmla="*/ 1098317 h 1802203"/>
                <a:gd name="connsiteX227" fmla="*/ 912269 w 1010660"/>
                <a:gd name="connsiteY227" fmla="*/ 1033261 h 1802203"/>
                <a:gd name="connsiteX228" fmla="*/ 893245 w 1010660"/>
                <a:gd name="connsiteY228" fmla="*/ 974830 h 1802203"/>
                <a:gd name="connsiteX229" fmla="*/ 888998 w 1010660"/>
                <a:gd name="connsiteY229" fmla="*/ 962940 h 1802203"/>
                <a:gd name="connsiteX230" fmla="*/ 893245 w 1010660"/>
                <a:gd name="connsiteY230" fmla="*/ 959203 h 18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010660" h="1802203">
                  <a:moveTo>
                    <a:pt x="1010278" y="1613160"/>
                  </a:moveTo>
                  <a:cubicBezTo>
                    <a:pt x="1009089" y="1607894"/>
                    <a:pt x="1006031" y="1602459"/>
                    <a:pt x="998557" y="1603308"/>
                  </a:cubicBezTo>
                  <a:cubicBezTo>
                    <a:pt x="993801" y="1603818"/>
                    <a:pt x="991253" y="1600760"/>
                    <a:pt x="990404" y="1596344"/>
                  </a:cubicBezTo>
                  <a:cubicBezTo>
                    <a:pt x="989725" y="1592437"/>
                    <a:pt x="989215" y="1588530"/>
                    <a:pt x="988536" y="1584624"/>
                  </a:cubicBezTo>
                  <a:cubicBezTo>
                    <a:pt x="986328" y="1571545"/>
                    <a:pt x="981232" y="1566449"/>
                    <a:pt x="968322" y="1564241"/>
                  </a:cubicBezTo>
                  <a:cubicBezTo>
                    <a:pt x="935879" y="1558975"/>
                    <a:pt x="903606" y="1553540"/>
                    <a:pt x="871163" y="1548444"/>
                  </a:cubicBezTo>
                  <a:cubicBezTo>
                    <a:pt x="830737" y="1542159"/>
                    <a:pt x="790140" y="1536214"/>
                    <a:pt x="749714" y="1529589"/>
                  </a:cubicBezTo>
                  <a:cubicBezTo>
                    <a:pt x="738843" y="1527721"/>
                    <a:pt x="728821" y="1521606"/>
                    <a:pt x="717101" y="1522625"/>
                  </a:cubicBezTo>
                  <a:cubicBezTo>
                    <a:pt x="717271" y="1521946"/>
                    <a:pt x="717441" y="1521096"/>
                    <a:pt x="717441" y="1520417"/>
                  </a:cubicBezTo>
                  <a:cubicBezTo>
                    <a:pt x="724915" y="1519228"/>
                    <a:pt x="732558" y="1518039"/>
                    <a:pt x="740032" y="1517020"/>
                  </a:cubicBezTo>
                  <a:cubicBezTo>
                    <a:pt x="741391" y="1516850"/>
                    <a:pt x="743599" y="1515491"/>
                    <a:pt x="743769" y="1518379"/>
                  </a:cubicBezTo>
                  <a:cubicBezTo>
                    <a:pt x="744109" y="1522795"/>
                    <a:pt x="748015" y="1522455"/>
                    <a:pt x="750563" y="1523474"/>
                  </a:cubicBezTo>
                  <a:cubicBezTo>
                    <a:pt x="768568" y="1530099"/>
                    <a:pt x="786404" y="1525853"/>
                    <a:pt x="804069" y="1521946"/>
                  </a:cubicBezTo>
                  <a:cubicBezTo>
                    <a:pt x="810354" y="1520587"/>
                    <a:pt x="812562" y="1514981"/>
                    <a:pt x="813581" y="1509036"/>
                  </a:cubicBezTo>
                  <a:cubicBezTo>
                    <a:pt x="814600" y="1502922"/>
                    <a:pt x="815110" y="1496637"/>
                    <a:pt x="816129" y="1490522"/>
                  </a:cubicBezTo>
                  <a:cubicBezTo>
                    <a:pt x="817827" y="1479821"/>
                    <a:pt x="815789" y="1474895"/>
                    <a:pt x="806277" y="1469459"/>
                  </a:cubicBezTo>
                  <a:cubicBezTo>
                    <a:pt x="800672" y="1466402"/>
                    <a:pt x="798124" y="1462155"/>
                    <a:pt x="798124" y="1455871"/>
                  </a:cubicBezTo>
                  <a:cubicBezTo>
                    <a:pt x="798124" y="1452473"/>
                    <a:pt x="798124" y="1449076"/>
                    <a:pt x="797274" y="1445849"/>
                  </a:cubicBezTo>
                  <a:cubicBezTo>
                    <a:pt x="795576" y="1439394"/>
                    <a:pt x="791839" y="1438375"/>
                    <a:pt x="786064" y="1441772"/>
                  </a:cubicBezTo>
                  <a:cubicBezTo>
                    <a:pt x="776722" y="1447208"/>
                    <a:pt x="767549" y="1452643"/>
                    <a:pt x="758037" y="1457739"/>
                  </a:cubicBezTo>
                  <a:cubicBezTo>
                    <a:pt x="738164" y="1468440"/>
                    <a:pt x="719649" y="1481349"/>
                    <a:pt x="698586" y="1490012"/>
                  </a:cubicBezTo>
                  <a:cubicBezTo>
                    <a:pt x="689584" y="1493749"/>
                    <a:pt x="685847" y="1491201"/>
                    <a:pt x="685507" y="1481859"/>
                  </a:cubicBezTo>
                  <a:cubicBezTo>
                    <a:pt x="684828" y="1460287"/>
                    <a:pt x="683979" y="1438885"/>
                    <a:pt x="683299" y="1417313"/>
                  </a:cubicBezTo>
                  <a:cubicBezTo>
                    <a:pt x="683129" y="1410688"/>
                    <a:pt x="686526" y="1405932"/>
                    <a:pt x="692302" y="1403214"/>
                  </a:cubicBezTo>
                  <a:cubicBezTo>
                    <a:pt x="697397" y="1400836"/>
                    <a:pt x="703003" y="1399817"/>
                    <a:pt x="708608" y="1399138"/>
                  </a:cubicBezTo>
                  <a:cubicBezTo>
                    <a:pt x="734087" y="1395910"/>
                    <a:pt x="759736" y="1392853"/>
                    <a:pt x="784875" y="1387417"/>
                  </a:cubicBezTo>
                  <a:cubicBezTo>
                    <a:pt x="802710" y="1383681"/>
                    <a:pt x="820375" y="1378755"/>
                    <a:pt x="833794" y="1365675"/>
                  </a:cubicBezTo>
                  <a:cubicBezTo>
                    <a:pt x="864369" y="1335780"/>
                    <a:pt x="892565" y="1303507"/>
                    <a:pt x="910231" y="1264100"/>
                  </a:cubicBezTo>
                  <a:cubicBezTo>
                    <a:pt x="921441" y="1239300"/>
                    <a:pt x="934011" y="1214671"/>
                    <a:pt x="935540" y="1186474"/>
                  </a:cubicBezTo>
                  <a:cubicBezTo>
                    <a:pt x="935710" y="1183417"/>
                    <a:pt x="936219" y="1180020"/>
                    <a:pt x="939616" y="1178661"/>
                  </a:cubicBezTo>
                  <a:cubicBezTo>
                    <a:pt x="949468" y="1174584"/>
                    <a:pt x="955243" y="1165582"/>
                    <a:pt x="960679" y="1157768"/>
                  </a:cubicBezTo>
                  <a:cubicBezTo>
                    <a:pt x="971380" y="1142141"/>
                    <a:pt x="975626" y="1123966"/>
                    <a:pt x="976646" y="1104602"/>
                  </a:cubicBezTo>
                  <a:cubicBezTo>
                    <a:pt x="978684" y="1059590"/>
                    <a:pt x="967473" y="1016615"/>
                    <a:pt x="958301" y="973301"/>
                  </a:cubicBezTo>
                  <a:cubicBezTo>
                    <a:pt x="957451" y="969564"/>
                    <a:pt x="954904" y="965318"/>
                    <a:pt x="956942" y="961751"/>
                  </a:cubicBezTo>
                  <a:cubicBezTo>
                    <a:pt x="961698" y="953767"/>
                    <a:pt x="959150" y="945784"/>
                    <a:pt x="957451" y="937970"/>
                  </a:cubicBezTo>
                  <a:cubicBezTo>
                    <a:pt x="954904" y="925571"/>
                    <a:pt x="953545" y="913511"/>
                    <a:pt x="957961" y="901281"/>
                  </a:cubicBezTo>
                  <a:cubicBezTo>
                    <a:pt x="959150" y="897884"/>
                    <a:pt x="958980" y="894656"/>
                    <a:pt x="957621" y="891259"/>
                  </a:cubicBezTo>
                  <a:cubicBezTo>
                    <a:pt x="953884" y="881407"/>
                    <a:pt x="954054" y="871046"/>
                    <a:pt x="957112" y="861364"/>
                  </a:cubicBezTo>
                  <a:cubicBezTo>
                    <a:pt x="961868" y="845567"/>
                    <a:pt x="962547" y="829770"/>
                    <a:pt x="959829" y="813804"/>
                  </a:cubicBezTo>
                  <a:cubicBezTo>
                    <a:pt x="958980" y="809047"/>
                    <a:pt x="959660" y="804971"/>
                    <a:pt x="962547" y="801064"/>
                  </a:cubicBezTo>
                  <a:cubicBezTo>
                    <a:pt x="971210" y="789174"/>
                    <a:pt x="967813" y="780171"/>
                    <a:pt x="953205" y="776435"/>
                  </a:cubicBezTo>
                  <a:cubicBezTo>
                    <a:pt x="950487" y="775755"/>
                    <a:pt x="947600" y="775246"/>
                    <a:pt x="944882" y="774566"/>
                  </a:cubicBezTo>
                  <a:cubicBezTo>
                    <a:pt x="930953" y="770999"/>
                    <a:pt x="930614" y="770489"/>
                    <a:pt x="930784" y="756561"/>
                  </a:cubicBezTo>
                  <a:cubicBezTo>
                    <a:pt x="930784" y="752315"/>
                    <a:pt x="931293" y="748068"/>
                    <a:pt x="931463" y="743822"/>
                  </a:cubicBezTo>
                  <a:cubicBezTo>
                    <a:pt x="932992" y="712398"/>
                    <a:pt x="939786" y="681483"/>
                    <a:pt x="939107" y="650059"/>
                  </a:cubicBezTo>
                  <a:cubicBezTo>
                    <a:pt x="938767" y="637490"/>
                    <a:pt x="928406" y="630526"/>
                    <a:pt x="916685" y="635112"/>
                  </a:cubicBezTo>
                  <a:cubicBezTo>
                    <a:pt x="902587" y="640547"/>
                    <a:pt x="901228" y="639698"/>
                    <a:pt x="902077" y="624581"/>
                  </a:cubicBezTo>
                  <a:cubicBezTo>
                    <a:pt x="902077" y="623392"/>
                    <a:pt x="902247" y="622372"/>
                    <a:pt x="902417" y="621183"/>
                  </a:cubicBezTo>
                  <a:cubicBezTo>
                    <a:pt x="908702" y="596044"/>
                    <a:pt x="906154" y="570565"/>
                    <a:pt x="907173" y="545087"/>
                  </a:cubicBezTo>
                  <a:cubicBezTo>
                    <a:pt x="908022" y="521816"/>
                    <a:pt x="906324" y="499395"/>
                    <a:pt x="896132" y="478162"/>
                  </a:cubicBezTo>
                  <a:cubicBezTo>
                    <a:pt x="893584" y="472896"/>
                    <a:pt x="890697" y="467631"/>
                    <a:pt x="888489" y="462195"/>
                  </a:cubicBezTo>
                  <a:cubicBezTo>
                    <a:pt x="886620" y="457779"/>
                    <a:pt x="884412" y="452344"/>
                    <a:pt x="887300" y="448267"/>
                  </a:cubicBezTo>
                  <a:cubicBezTo>
                    <a:pt x="892396" y="441303"/>
                    <a:pt x="891376" y="433829"/>
                    <a:pt x="891376" y="426355"/>
                  </a:cubicBezTo>
                  <a:cubicBezTo>
                    <a:pt x="891376" y="415484"/>
                    <a:pt x="898850" y="411238"/>
                    <a:pt x="908702" y="416333"/>
                  </a:cubicBezTo>
                  <a:cubicBezTo>
                    <a:pt x="911759" y="417862"/>
                    <a:pt x="914817" y="420240"/>
                    <a:pt x="919233" y="418881"/>
                  </a:cubicBezTo>
                  <a:cubicBezTo>
                    <a:pt x="916515" y="411747"/>
                    <a:pt x="910401" y="405462"/>
                    <a:pt x="913798" y="397819"/>
                  </a:cubicBezTo>
                  <a:cubicBezTo>
                    <a:pt x="919233" y="385759"/>
                    <a:pt x="916855" y="373359"/>
                    <a:pt x="915836" y="361129"/>
                  </a:cubicBezTo>
                  <a:cubicBezTo>
                    <a:pt x="915326" y="354165"/>
                    <a:pt x="912779" y="346861"/>
                    <a:pt x="915157" y="340067"/>
                  </a:cubicBezTo>
                  <a:cubicBezTo>
                    <a:pt x="922460" y="318834"/>
                    <a:pt x="918724" y="294545"/>
                    <a:pt x="933501" y="275520"/>
                  </a:cubicBezTo>
                  <a:cubicBezTo>
                    <a:pt x="933841" y="258704"/>
                    <a:pt x="943693" y="243417"/>
                    <a:pt x="941315" y="225922"/>
                  </a:cubicBezTo>
                  <a:cubicBezTo>
                    <a:pt x="940296" y="218108"/>
                    <a:pt x="940805" y="210125"/>
                    <a:pt x="940635" y="202141"/>
                  </a:cubicBezTo>
                  <a:cubicBezTo>
                    <a:pt x="940466" y="188213"/>
                    <a:pt x="939616" y="173945"/>
                    <a:pt x="934521" y="161205"/>
                  </a:cubicBezTo>
                  <a:cubicBezTo>
                    <a:pt x="929765" y="148806"/>
                    <a:pt x="933162" y="133348"/>
                    <a:pt x="920592" y="124006"/>
                  </a:cubicBezTo>
                  <a:cubicBezTo>
                    <a:pt x="914307" y="119250"/>
                    <a:pt x="917704" y="111437"/>
                    <a:pt x="914477" y="105661"/>
                  </a:cubicBezTo>
                  <a:cubicBezTo>
                    <a:pt x="907683" y="93262"/>
                    <a:pt x="900379" y="80692"/>
                    <a:pt x="893415" y="67783"/>
                  </a:cubicBezTo>
                  <a:cubicBezTo>
                    <a:pt x="871673" y="27696"/>
                    <a:pt x="841098" y="1028"/>
                    <a:pt x="792858" y="9"/>
                  </a:cubicBezTo>
                  <a:cubicBezTo>
                    <a:pt x="784535" y="-161"/>
                    <a:pt x="778420" y="2047"/>
                    <a:pt x="773834" y="8332"/>
                  </a:cubicBezTo>
                  <a:cubicBezTo>
                    <a:pt x="769078" y="14957"/>
                    <a:pt x="764322" y="21751"/>
                    <a:pt x="760415" y="28885"/>
                  </a:cubicBezTo>
                  <a:cubicBezTo>
                    <a:pt x="755659" y="37718"/>
                    <a:pt x="750393" y="40266"/>
                    <a:pt x="741221" y="35849"/>
                  </a:cubicBezTo>
                  <a:cubicBezTo>
                    <a:pt x="735786" y="33132"/>
                    <a:pt x="730010" y="32112"/>
                    <a:pt x="724235" y="30923"/>
                  </a:cubicBezTo>
                  <a:cubicBezTo>
                    <a:pt x="701814" y="26677"/>
                    <a:pt x="679053" y="25828"/>
                    <a:pt x="656801" y="30074"/>
                  </a:cubicBezTo>
                  <a:cubicBezTo>
                    <a:pt x="628435" y="35510"/>
                    <a:pt x="605674" y="52156"/>
                    <a:pt x="585630" y="72029"/>
                  </a:cubicBezTo>
                  <a:cubicBezTo>
                    <a:pt x="576628" y="81032"/>
                    <a:pt x="569833" y="91903"/>
                    <a:pt x="566946" y="104812"/>
                  </a:cubicBezTo>
                  <a:cubicBezTo>
                    <a:pt x="560831" y="132669"/>
                    <a:pt x="561171" y="161035"/>
                    <a:pt x="560491" y="189232"/>
                  </a:cubicBezTo>
                  <a:cubicBezTo>
                    <a:pt x="560321" y="195347"/>
                    <a:pt x="560831" y="200952"/>
                    <a:pt x="563209" y="206558"/>
                  </a:cubicBezTo>
                  <a:cubicBezTo>
                    <a:pt x="570853" y="224223"/>
                    <a:pt x="569324" y="241888"/>
                    <a:pt x="563379" y="259554"/>
                  </a:cubicBezTo>
                  <a:cubicBezTo>
                    <a:pt x="561510" y="264989"/>
                    <a:pt x="561680" y="270764"/>
                    <a:pt x="561340" y="276370"/>
                  </a:cubicBezTo>
                  <a:cubicBezTo>
                    <a:pt x="560831" y="283334"/>
                    <a:pt x="563039" y="287750"/>
                    <a:pt x="570853" y="288260"/>
                  </a:cubicBezTo>
                  <a:cubicBezTo>
                    <a:pt x="580534" y="288939"/>
                    <a:pt x="584951" y="294205"/>
                    <a:pt x="584781" y="303887"/>
                  </a:cubicBezTo>
                  <a:cubicBezTo>
                    <a:pt x="584781" y="307624"/>
                    <a:pt x="585970" y="311021"/>
                    <a:pt x="590386" y="312380"/>
                  </a:cubicBezTo>
                  <a:cubicBezTo>
                    <a:pt x="604654" y="317136"/>
                    <a:pt x="606353" y="320533"/>
                    <a:pt x="601937" y="335311"/>
                  </a:cubicBezTo>
                  <a:cubicBezTo>
                    <a:pt x="601087" y="338198"/>
                    <a:pt x="600918" y="339897"/>
                    <a:pt x="603635" y="341595"/>
                  </a:cubicBezTo>
                  <a:cubicBezTo>
                    <a:pt x="610599" y="345842"/>
                    <a:pt x="613827" y="352466"/>
                    <a:pt x="616205" y="359940"/>
                  </a:cubicBezTo>
                  <a:cubicBezTo>
                    <a:pt x="619772" y="370981"/>
                    <a:pt x="626227" y="375397"/>
                    <a:pt x="637947" y="374888"/>
                  </a:cubicBezTo>
                  <a:cubicBezTo>
                    <a:pt x="645590" y="374548"/>
                    <a:pt x="653234" y="373869"/>
                    <a:pt x="660708" y="372510"/>
                  </a:cubicBezTo>
                  <a:cubicBezTo>
                    <a:pt x="671239" y="370641"/>
                    <a:pt x="679222" y="374208"/>
                    <a:pt x="685168" y="382362"/>
                  </a:cubicBezTo>
                  <a:cubicBezTo>
                    <a:pt x="689924" y="388646"/>
                    <a:pt x="694000" y="395441"/>
                    <a:pt x="698247" y="402065"/>
                  </a:cubicBezTo>
                  <a:cubicBezTo>
                    <a:pt x="705381" y="413106"/>
                    <a:pt x="705041" y="414975"/>
                    <a:pt x="694680" y="422788"/>
                  </a:cubicBezTo>
                  <a:cubicBezTo>
                    <a:pt x="693321" y="423807"/>
                    <a:pt x="691962" y="424826"/>
                    <a:pt x="690603" y="425846"/>
                  </a:cubicBezTo>
                  <a:cubicBezTo>
                    <a:pt x="675995" y="436547"/>
                    <a:pt x="664954" y="450305"/>
                    <a:pt x="656971" y="466442"/>
                  </a:cubicBezTo>
                  <a:cubicBezTo>
                    <a:pt x="651196" y="478162"/>
                    <a:pt x="649327" y="492091"/>
                    <a:pt x="637607" y="500414"/>
                  </a:cubicBezTo>
                  <a:cubicBezTo>
                    <a:pt x="635399" y="501942"/>
                    <a:pt x="635908" y="505000"/>
                    <a:pt x="635229" y="507378"/>
                  </a:cubicBezTo>
                  <a:cubicBezTo>
                    <a:pt x="632851" y="516890"/>
                    <a:pt x="633021" y="527251"/>
                    <a:pt x="628605" y="536084"/>
                  </a:cubicBezTo>
                  <a:cubicBezTo>
                    <a:pt x="619942" y="553919"/>
                    <a:pt x="611449" y="571754"/>
                    <a:pt x="601597" y="588910"/>
                  </a:cubicBezTo>
                  <a:cubicBezTo>
                    <a:pt x="587499" y="613200"/>
                    <a:pt x="576798" y="638169"/>
                    <a:pt x="576118" y="666876"/>
                  </a:cubicBezTo>
                  <a:cubicBezTo>
                    <a:pt x="575778" y="681993"/>
                    <a:pt x="568474" y="695752"/>
                    <a:pt x="566776" y="710699"/>
                  </a:cubicBezTo>
                  <a:cubicBezTo>
                    <a:pt x="563209" y="740424"/>
                    <a:pt x="558453" y="769980"/>
                    <a:pt x="552847" y="799535"/>
                  </a:cubicBezTo>
                  <a:cubicBezTo>
                    <a:pt x="551998" y="804291"/>
                    <a:pt x="550300" y="808878"/>
                    <a:pt x="547582" y="812784"/>
                  </a:cubicBezTo>
                  <a:cubicBezTo>
                    <a:pt x="543505" y="818390"/>
                    <a:pt x="539768" y="819579"/>
                    <a:pt x="532804" y="815332"/>
                  </a:cubicBezTo>
                  <a:cubicBezTo>
                    <a:pt x="517177" y="805990"/>
                    <a:pt x="505457" y="802253"/>
                    <a:pt x="491189" y="818220"/>
                  </a:cubicBezTo>
                  <a:cubicBezTo>
                    <a:pt x="482866" y="827392"/>
                    <a:pt x="472334" y="835545"/>
                    <a:pt x="458406" y="835885"/>
                  </a:cubicBezTo>
                  <a:cubicBezTo>
                    <a:pt x="440571" y="836395"/>
                    <a:pt x="425114" y="844038"/>
                    <a:pt x="411015" y="853720"/>
                  </a:cubicBezTo>
                  <a:cubicBezTo>
                    <a:pt x="404391" y="858307"/>
                    <a:pt x="400654" y="861024"/>
                    <a:pt x="394199" y="854400"/>
                  </a:cubicBezTo>
                  <a:cubicBezTo>
                    <a:pt x="388424" y="848625"/>
                    <a:pt x="379761" y="850153"/>
                    <a:pt x="375345" y="856948"/>
                  </a:cubicBezTo>
                  <a:cubicBezTo>
                    <a:pt x="372967" y="860854"/>
                    <a:pt x="370249" y="861874"/>
                    <a:pt x="367361" y="858646"/>
                  </a:cubicBezTo>
                  <a:cubicBezTo>
                    <a:pt x="362945" y="853550"/>
                    <a:pt x="359208" y="855759"/>
                    <a:pt x="355471" y="859156"/>
                  </a:cubicBezTo>
                  <a:cubicBezTo>
                    <a:pt x="352414" y="861704"/>
                    <a:pt x="349526" y="864421"/>
                    <a:pt x="346469" y="866800"/>
                  </a:cubicBezTo>
                  <a:cubicBezTo>
                    <a:pt x="337806" y="873934"/>
                    <a:pt x="329143" y="882427"/>
                    <a:pt x="318102" y="884125"/>
                  </a:cubicBezTo>
                  <a:cubicBezTo>
                    <a:pt x="303664" y="886333"/>
                    <a:pt x="289566" y="890240"/>
                    <a:pt x="274788" y="891259"/>
                  </a:cubicBezTo>
                  <a:cubicBezTo>
                    <a:pt x="256444" y="892618"/>
                    <a:pt x="237929" y="891599"/>
                    <a:pt x="219754" y="894487"/>
                  </a:cubicBezTo>
                  <a:cubicBezTo>
                    <a:pt x="214998" y="895166"/>
                    <a:pt x="213469" y="893128"/>
                    <a:pt x="211771" y="889391"/>
                  </a:cubicBezTo>
                  <a:cubicBezTo>
                    <a:pt x="203617" y="870706"/>
                    <a:pt x="195124" y="852192"/>
                    <a:pt x="186801" y="833677"/>
                  </a:cubicBezTo>
                  <a:cubicBezTo>
                    <a:pt x="153509" y="759449"/>
                    <a:pt x="120047" y="685220"/>
                    <a:pt x="87094" y="610992"/>
                  </a:cubicBezTo>
                  <a:cubicBezTo>
                    <a:pt x="84207" y="604707"/>
                    <a:pt x="81998" y="604367"/>
                    <a:pt x="76393" y="607255"/>
                  </a:cubicBezTo>
                  <a:cubicBezTo>
                    <a:pt x="52783" y="619485"/>
                    <a:pt x="29172" y="631545"/>
                    <a:pt x="5222" y="643095"/>
                  </a:cubicBezTo>
                  <a:cubicBezTo>
                    <a:pt x="-1063" y="646153"/>
                    <a:pt x="-893" y="648701"/>
                    <a:pt x="1655" y="654306"/>
                  </a:cubicBezTo>
                  <a:cubicBezTo>
                    <a:pt x="13036" y="678596"/>
                    <a:pt x="23907" y="703225"/>
                    <a:pt x="35117" y="727515"/>
                  </a:cubicBezTo>
                  <a:cubicBezTo>
                    <a:pt x="71807" y="807689"/>
                    <a:pt x="107477" y="888202"/>
                    <a:pt x="141789" y="969394"/>
                  </a:cubicBezTo>
                  <a:cubicBezTo>
                    <a:pt x="145696" y="978567"/>
                    <a:pt x="147904" y="986890"/>
                    <a:pt x="138561" y="994194"/>
                  </a:cubicBezTo>
                  <a:cubicBezTo>
                    <a:pt x="136863" y="995553"/>
                    <a:pt x="135674" y="997931"/>
                    <a:pt x="135334" y="999969"/>
                  </a:cubicBezTo>
                  <a:cubicBezTo>
                    <a:pt x="133975" y="1006254"/>
                    <a:pt x="129729" y="1009991"/>
                    <a:pt x="125143" y="1013897"/>
                  </a:cubicBezTo>
                  <a:cubicBezTo>
                    <a:pt x="107138" y="1029524"/>
                    <a:pt x="94568" y="1047529"/>
                    <a:pt x="96436" y="1073178"/>
                  </a:cubicBezTo>
                  <a:cubicBezTo>
                    <a:pt x="97456" y="1088466"/>
                    <a:pt x="96776" y="1103753"/>
                    <a:pt x="96946" y="1119040"/>
                  </a:cubicBezTo>
                  <a:cubicBezTo>
                    <a:pt x="96946" y="1122437"/>
                    <a:pt x="97286" y="1125835"/>
                    <a:pt x="98305" y="1129062"/>
                  </a:cubicBezTo>
                  <a:cubicBezTo>
                    <a:pt x="102381" y="1142141"/>
                    <a:pt x="104760" y="1155390"/>
                    <a:pt x="105779" y="1168979"/>
                  </a:cubicBezTo>
                  <a:cubicBezTo>
                    <a:pt x="108157" y="1200063"/>
                    <a:pt x="112063" y="1230977"/>
                    <a:pt x="120726" y="1260872"/>
                  </a:cubicBezTo>
                  <a:cubicBezTo>
                    <a:pt x="132277" y="1300959"/>
                    <a:pt x="144676" y="1340876"/>
                    <a:pt x="157076" y="1380793"/>
                  </a:cubicBezTo>
                  <a:cubicBezTo>
                    <a:pt x="163021" y="1399987"/>
                    <a:pt x="167268" y="1419521"/>
                    <a:pt x="171514" y="1439224"/>
                  </a:cubicBezTo>
                  <a:cubicBezTo>
                    <a:pt x="176610" y="1461985"/>
                    <a:pt x="176270" y="1483727"/>
                    <a:pt x="162512" y="1504110"/>
                  </a:cubicBezTo>
                  <a:cubicBezTo>
                    <a:pt x="154019" y="1516680"/>
                    <a:pt x="147394" y="1530609"/>
                    <a:pt x="140430" y="1544197"/>
                  </a:cubicBezTo>
                  <a:cubicBezTo>
                    <a:pt x="136693" y="1551501"/>
                    <a:pt x="131597" y="1556257"/>
                    <a:pt x="123274" y="1557786"/>
                  </a:cubicBezTo>
                  <a:cubicBezTo>
                    <a:pt x="113592" y="1559485"/>
                    <a:pt x="103910" y="1561693"/>
                    <a:pt x="94228" y="1563731"/>
                  </a:cubicBezTo>
                  <a:cubicBezTo>
                    <a:pt x="90661" y="1564580"/>
                    <a:pt x="87604" y="1565599"/>
                    <a:pt x="85226" y="1569167"/>
                  </a:cubicBezTo>
                  <a:cubicBezTo>
                    <a:pt x="78092" y="1579698"/>
                    <a:pt x="70108" y="1589550"/>
                    <a:pt x="59917" y="1597533"/>
                  </a:cubicBezTo>
                  <a:cubicBezTo>
                    <a:pt x="47007" y="1607724"/>
                    <a:pt x="44120" y="1620974"/>
                    <a:pt x="47347" y="1636940"/>
                  </a:cubicBezTo>
                  <a:cubicBezTo>
                    <a:pt x="51424" y="1656984"/>
                    <a:pt x="66202" y="1666156"/>
                    <a:pt x="82848" y="1670233"/>
                  </a:cubicBezTo>
                  <a:cubicBezTo>
                    <a:pt x="110874" y="1677197"/>
                    <a:pt x="139750" y="1680764"/>
                    <a:pt x="168626" y="1675668"/>
                  </a:cubicBezTo>
                  <a:cubicBezTo>
                    <a:pt x="197333" y="1670572"/>
                    <a:pt x="219754" y="1658003"/>
                    <a:pt x="225699" y="1626239"/>
                  </a:cubicBezTo>
                  <a:cubicBezTo>
                    <a:pt x="227398" y="1616897"/>
                    <a:pt x="233343" y="1609763"/>
                    <a:pt x="241496" y="1605007"/>
                  </a:cubicBezTo>
                  <a:cubicBezTo>
                    <a:pt x="251687" y="1599062"/>
                    <a:pt x="262389" y="1593626"/>
                    <a:pt x="272750" y="1588021"/>
                  </a:cubicBezTo>
                  <a:cubicBezTo>
                    <a:pt x="280733" y="1583774"/>
                    <a:pt x="282092" y="1584284"/>
                    <a:pt x="282092" y="1593966"/>
                  </a:cubicBezTo>
                  <a:cubicBezTo>
                    <a:pt x="282262" y="1610272"/>
                    <a:pt x="283621" y="1626749"/>
                    <a:pt x="279884" y="1643055"/>
                  </a:cubicBezTo>
                  <a:cubicBezTo>
                    <a:pt x="278355" y="1649340"/>
                    <a:pt x="284300" y="1652397"/>
                    <a:pt x="287698" y="1653417"/>
                  </a:cubicBezTo>
                  <a:cubicBezTo>
                    <a:pt x="292114" y="1654606"/>
                    <a:pt x="290925" y="1648830"/>
                    <a:pt x="291095" y="1645943"/>
                  </a:cubicBezTo>
                  <a:cubicBezTo>
                    <a:pt x="291944" y="1632184"/>
                    <a:pt x="292284" y="1618256"/>
                    <a:pt x="292963" y="1604327"/>
                  </a:cubicBezTo>
                  <a:cubicBezTo>
                    <a:pt x="293473" y="1595834"/>
                    <a:pt x="293813" y="1587511"/>
                    <a:pt x="295681" y="1579188"/>
                  </a:cubicBezTo>
                  <a:cubicBezTo>
                    <a:pt x="298229" y="1567638"/>
                    <a:pt x="305363" y="1558805"/>
                    <a:pt x="311648" y="1549633"/>
                  </a:cubicBezTo>
                  <a:cubicBezTo>
                    <a:pt x="318612" y="1539441"/>
                    <a:pt x="322349" y="1529250"/>
                    <a:pt x="316234" y="1517190"/>
                  </a:cubicBezTo>
                  <a:cubicBezTo>
                    <a:pt x="314535" y="1513962"/>
                    <a:pt x="315045" y="1510395"/>
                    <a:pt x="316743" y="1507338"/>
                  </a:cubicBezTo>
                  <a:cubicBezTo>
                    <a:pt x="323028" y="1495618"/>
                    <a:pt x="319631" y="1484916"/>
                    <a:pt x="313686" y="1474385"/>
                  </a:cubicBezTo>
                  <a:cubicBezTo>
                    <a:pt x="308760" y="1465553"/>
                    <a:pt x="300947" y="1459268"/>
                    <a:pt x="294662" y="1451794"/>
                  </a:cubicBezTo>
                  <a:cubicBezTo>
                    <a:pt x="290755" y="1447378"/>
                    <a:pt x="287528" y="1444490"/>
                    <a:pt x="281073" y="1446189"/>
                  </a:cubicBezTo>
                  <a:cubicBezTo>
                    <a:pt x="276317" y="1447378"/>
                    <a:pt x="272920" y="1444830"/>
                    <a:pt x="272071" y="1439734"/>
                  </a:cubicBezTo>
                  <a:cubicBezTo>
                    <a:pt x="271391" y="1436167"/>
                    <a:pt x="270882" y="1432430"/>
                    <a:pt x="270542" y="1428863"/>
                  </a:cubicBezTo>
                  <a:cubicBezTo>
                    <a:pt x="266975" y="1386738"/>
                    <a:pt x="275298" y="1345292"/>
                    <a:pt x="278355" y="1303677"/>
                  </a:cubicBezTo>
                  <a:cubicBezTo>
                    <a:pt x="280564" y="1273272"/>
                    <a:pt x="285829" y="1243037"/>
                    <a:pt x="285659" y="1212293"/>
                  </a:cubicBezTo>
                  <a:cubicBezTo>
                    <a:pt x="285659" y="1202101"/>
                    <a:pt x="285150" y="1191230"/>
                    <a:pt x="280564" y="1182398"/>
                  </a:cubicBezTo>
                  <a:cubicBezTo>
                    <a:pt x="274958" y="1171527"/>
                    <a:pt x="273769" y="1159806"/>
                    <a:pt x="269862" y="1148596"/>
                  </a:cubicBezTo>
                  <a:cubicBezTo>
                    <a:pt x="267315" y="1141292"/>
                    <a:pt x="270372" y="1137725"/>
                    <a:pt x="278016" y="1137725"/>
                  </a:cubicBezTo>
                  <a:cubicBezTo>
                    <a:pt x="289906" y="1137555"/>
                    <a:pt x="301796" y="1138404"/>
                    <a:pt x="313686" y="1138234"/>
                  </a:cubicBezTo>
                  <a:cubicBezTo>
                    <a:pt x="321160" y="1138064"/>
                    <a:pt x="324217" y="1140952"/>
                    <a:pt x="323708" y="1148596"/>
                  </a:cubicBezTo>
                  <a:cubicBezTo>
                    <a:pt x="323198" y="1159636"/>
                    <a:pt x="328803" y="1167280"/>
                    <a:pt x="337296" y="1174414"/>
                  </a:cubicBezTo>
                  <a:cubicBezTo>
                    <a:pt x="351055" y="1185625"/>
                    <a:pt x="368041" y="1187154"/>
                    <a:pt x="383668" y="1187663"/>
                  </a:cubicBezTo>
                  <a:cubicBezTo>
                    <a:pt x="424944" y="1189362"/>
                    <a:pt x="466049" y="1193269"/>
                    <a:pt x="507325" y="1194797"/>
                  </a:cubicBezTo>
                  <a:cubicBezTo>
                    <a:pt x="514120" y="1194967"/>
                    <a:pt x="517007" y="1197345"/>
                    <a:pt x="517007" y="1204309"/>
                  </a:cubicBezTo>
                  <a:cubicBezTo>
                    <a:pt x="516837" y="1234884"/>
                    <a:pt x="513100" y="1265289"/>
                    <a:pt x="509194" y="1295524"/>
                  </a:cubicBezTo>
                  <a:cubicBezTo>
                    <a:pt x="504947" y="1328986"/>
                    <a:pt x="502229" y="1362448"/>
                    <a:pt x="499851" y="1395910"/>
                  </a:cubicBezTo>
                  <a:cubicBezTo>
                    <a:pt x="499512" y="1401176"/>
                    <a:pt x="501210" y="1403724"/>
                    <a:pt x="506816" y="1404064"/>
                  </a:cubicBezTo>
                  <a:cubicBezTo>
                    <a:pt x="535522" y="1405592"/>
                    <a:pt x="564228" y="1410688"/>
                    <a:pt x="593104" y="1408140"/>
                  </a:cubicBezTo>
                  <a:cubicBezTo>
                    <a:pt x="597520" y="1407801"/>
                    <a:pt x="602107" y="1407970"/>
                    <a:pt x="606693" y="1407970"/>
                  </a:cubicBezTo>
                  <a:cubicBezTo>
                    <a:pt x="612128" y="1407970"/>
                    <a:pt x="615016" y="1410348"/>
                    <a:pt x="615016" y="1416293"/>
                  </a:cubicBezTo>
                  <a:cubicBezTo>
                    <a:pt x="614676" y="1439564"/>
                    <a:pt x="614506" y="1462665"/>
                    <a:pt x="614167" y="1485936"/>
                  </a:cubicBezTo>
                  <a:cubicBezTo>
                    <a:pt x="614167" y="1488484"/>
                    <a:pt x="614336" y="1491201"/>
                    <a:pt x="610430" y="1490861"/>
                  </a:cubicBezTo>
                  <a:cubicBezTo>
                    <a:pt x="593953" y="1489672"/>
                    <a:pt x="577137" y="1491541"/>
                    <a:pt x="560831" y="1486105"/>
                  </a:cubicBezTo>
                  <a:cubicBezTo>
                    <a:pt x="524991" y="1474046"/>
                    <a:pt x="488980" y="1462325"/>
                    <a:pt x="452801" y="1450945"/>
                  </a:cubicBezTo>
                  <a:cubicBezTo>
                    <a:pt x="438363" y="1446358"/>
                    <a:pt x="436154" y="1447717"/>
                    <a:pt x="429870" y="1458928"/>
                  </a:cubicBezTo>
                  <a:cubicBezTo>
                    <a:pt x="428341" y="1461646"/>
                    <a:pt x="428341" y="1464194"/>
                    <a:pt x="428341" y="1467081"/>
                  </a:cubicBezTo>
                  <a:cubicBezTo>
                    <a:pt x="428341" y="1479821"/>
                    <a:pt x="428511" y="1492560"/>
                    <a:pt x="428171" y="1505300"/>
                  </a:cubicBezTo>
                  <a:cubicBezTo>
                    <a:pt x="428001" y="1512264"/>
                    <a:pt x="428341" y="1518718"/>
                    <a:pt x="434626" y="1523474"/>
                  </a:cubicBezTo>
                  <a:cubicBezTo>
                    <a:pt x="437004" y="1525343"/>
                    <a:pt x="439042" y="1528570"/>
                    <a:pt x="438193" y="1531628"/>
                  </a:cubicBezTo>
                  <a:cubicBezTo>
                    <a:pt x="435645" y="1541479"/>
                    <a:pt x="440571" y="1547085"/>
                    <a:pt x="448214" y="1551671"/>
                  </a:cubicBezTo>
                  <a:cubicBezTo>
                    <a:pt x="450592" y="1553030"/>
                    <a:pt x="451951" y="1555238"/>
                    <a:pt x="451611" y="1557956"/>
                  </a:cubicBezTo>
                  <a:cubicBezTo>
                    <a:pt x="451272" y="1560843"/>
                    <a:pt x="448554" y="1560843"/>
                    <a:pt x="446346" y="1561523"/>
                  </a:cubicBezTo>
                  <a:cubicBezTo>
                    <a:pt x="414582" y="1569846"/>
                    <a:pt x="382988" y="1578679"/>
                    <a:pt x="350715" y="1584454"/>
                  </a:cubicBezTo>
                  <a:cubicBezTo>
                    <a:pt x="336277" y="1587002"/>
                    <a:pt x="327954" y="1598722"/>
                    <a:pt x="327954" y="1610782"/>
                  </a:cubicBezTo>
                  <a:cubicBezTo>
                    <a:pt x="327954" y="1623861"/>
                    <a:pt x="327784" y="1636770"/>
                    <a:pt x="327954" y="1649850"/>
                  </a:cubicBezTo>
                  <a:cubicBezTo>
                    <a:pt x="327954" y="1656984"/>
                    <a:pt x="330332" y="1662929"/>
                    <a:pt x="335428" y="1668194"/>
                  </a:cubicBezTo>
                  <a:cubicBezTo>
                    <a:pt x="340863" y="1673800"/>
                    <a:pt x="346639" y="1679575"/>
                    <a:pt x="346809" y="1688407"/>
                  </a:cubicBezTo>
                  <a:cubicBezTo>
                    <a:pt x="346809" y="1691125"/>
                    <a:pt x="349866" y="1692314"/>
                    <a:pt x="351904" y="1693673"/>
                  </a:cubicBezTo>
                  <a:cubicBezTo>
                    <a:pt x="363285" y="1701317"/>
                    <a:pt x="383498" y="1698259"/>
                    <a:pt x="395558" y="1687219"/>
                  </a:cubicBezTo>
                  <a:cubicBezTo>
                    <a:pt x="405919" y="1677706"/>
                    <a:pt x="408637" y="1664627"/>
                    <a:pt x="410166" y="1651888"/>
                  </a:cubicBezTo>
                  <a:cubicBezTo>
                    <a:pt x="411015" y="1643905"/>
                    <a:pt x="405070" y="1637450"/>
                    <a:pt x="398615" y="1632354"/>
                  </a:cubicBezTo>
                  <a:cubicBezTo>
                    <a:pt x="395728" y="1630146"/>
                    <a:pt x="394539" y="1626919"/>
                    <a:pt x="395388" y="1623182"/>
                  </a:cubicBezTo>
                  <a:cubicBezTo>
                    <a:pt x="396407" y="1619105"/>
                    <a:pt x="400314" y="1619785"/>
                    <a:pt x="403032" y="1619445"/>
                  </a:cubicBezTo>
                  <a:cubicBezTo>
                    <a:pt x="435645" y="1614349"/>
                    <a:pt x="468597" y="1611971"/>
                    <a:pt x="500701" y="1603478"/>
                  </a:cubicBezTo>
                  <a:cubicBezTo>
                    <a:pt x="522103" y="1597703"/>
                    <a:pt x="544694" y="1595665"/>
                    <a:pt x="566606" y="1591928"/>
                  </a:cubicBezTo>
                  <a:cubicBezTo>
                    <a:pt x="583082" y="1589210"/>
                    <a:pt x="599389" y="1584963"/>
                    <a:pt x="616205" y="1587341"/>
                  </a:cubicBezTo>
                  <a:cubicBezTo>
                    <a:pt x="626736" y="1588870"/>
                    <a:pt x="634719" y="1592947"/>
                    <a:pt x="638626" y="1604667"/>
                  </a:cubicBezTo>
                  <a:cubicBezTo>
                    <a:pt x="647629" y="1630655"/>
                    <a:pt x="655952" y="1656984"/>
                    <a:pt x="663935" y="1683312"/>
                  </a:cubicBezTo>
                  <a:cubicBezTo>
                    <a:pt x="668861" y="1699448"/>
                    <a:pt x="672938" y="1715075"/>
                    <a:pt x="667502" y="1731891"/>
                  </a:cubicBezTo>
                  <a:cubicBezTo>
                    <a:pt x="664954" y="1739875"/>
                    <a:pt x="665124" y="1748707"/>
                    <a:pt x="665634" y="1757200"/>
                  </a:cubicBezTo>
                  <a:cubicBezTo>
                    <a:pt x="666993" y="1780471"/>
                    <a:pt x="688735" y="1802043"/>
                    <a:pt x="712345" y="1803402"/>
                  </a:cubicBezTo>
                  <a:cubicBezTo>
                    <a:pt x="734257" y="1804591"/>
                    <a:pt x="759905" y="1784378"/>
                    <a:pt x="763642" y="1762976"/>
                  </a:cubicBezTo>
                  <a:cubicBezTo>
                    <a:pt x="765001" y="1755842"/>
                    <a:pt x="763642" y="1748877"/>
                    <a:pt x="760415" y="1742423"/>
                  </a:cubicBezTo>
                  <a:cubicBezTo>
                    <a:pt x="753791" y="1728664"/>
                    <a:pt x="742580" y="1719152"/>
                    <a:pt x="730860" y="1710319"/>
                  </a:cubicBezTo>
                  <a:cubicBezTo>
                    <a:pt x="728482" y="1708451"/>
                    <a:pt x="726783" y="1707092"/>
                    <a:pt x="725934" y="1704204"/>
                  </a:cubicBezTo>
                  <a:cubicBezTo>
                    <a:pt x="714553" y="1668024"/>
                    <a:pt x="702663" y="1632184"/>
                    <a:pt x="695189" y="1594985"/>
                  </a:cubicBezTo>
                  <a:cubicBezTo>
                    <a:pt x="692811" y="1583435"/>
                    <a:pt x="694000" y="1581906"/>
                    <a:pt x="705890" y="1581736"/>
                  </a:cubicBezTo>
                  <a:cubicBezTo>
                    <a:pt x="707929" y="1581736"/>
                    <a:pt x="709797" y="1582076"/>
                    <a:pt x="711835" y="1582246"/>
                  </a:cubicBezTo>
                  <a:cubicBezTo>
                    <a:pt x="735786" y="1584793"/>
                    <a:pt x="759566" y="1587681"/>
                    <a:pt x="783516" y="1589719"/>
                  </a:cubicBezTo>
                  <a:cubicBezTo>
                    <a:pt x="831756" y="1593626"/>
                    <a:pt x="879996" y="1596514"/>
                    <a:pt x="928236" y="1601270"/>
                  </a:cubicBezTo>
                  <a:cubicBezTo>
                    <a:pt x="948449" y="1603308"/>
                    <a:pt x="948449" y="1603138"/>
                    <a:pt x="942844" y="1623182"/>
                  </a:cubicBezTo>
                  <a:cubicBezTo>
                    <a:pt x="941315" y="1628617"/>
                    <a:pt x="939446" y="1634732"/>
                    <a:pt x="943353" y="1639488"/>
                  </a:cubicBezTo>
                  <a:cubicBezTo>
                    <a:pt x="947600" y="1644754"/>
                    <a:pt x="950148" y="1650529"/>
                    <a:pt x="951506" y="1656984"/>
                  </a:cubicBezTo>
                  <a:cubicBezTo>
                    <a:pt x="952356" y="1661060"/>
                    <a:pt x="954734" y="1662759"/>
                    <a:pt x="958980" y="1663778"/>
                  </a:cubicBezTo>
                  <a:cubicBezTo>
                    <a:pt x="969002" y="1665986"/>
                    <a:pt x="979193" y="1665816"/>
                    <a:pt x="989385" y="1666496"/>
                  </a:cubicBezTo>
                  <a:cubicBezTo>
                    <a:pt x="996179" y="1667005"/>
                    <a:pt x="999916" y="1664118"/>
                    <a:pt x="1002974" y="1659531"/>
                  </a:cubicBezTo>
                  <a:cubicBezTo>
                    <a:pt x="1012656" y="1645263"/>
                    <a:pt x="1014015" y="1629297"/>
                    <a:pt x="1010278" y="1613160"/>
                  </a:cubicBezTo>
                  <a:close/>
                  <a:moveTo>
                    <a:pt x="893245" y="959203"/>
                  </a:moveTo>
                  <a:cubicBezTo>
                    <a:pt x="900379" y="964808"/>
                    <a:pt x="906154" y="960732"/>
                    <a:pt x="911929" y="957674"/>
                  </a:cubicBezTo>
                  <a:cubicBezTo>
                    <a:pt x="921611" y="952748"/>
                    <a:pt x="921611" y="952578"/>
                    <a:pt x="923310" y="963110"/>
                  </a:cubicBezTo>
                  <a:cubicBezTo>
                    <a:pt x="929425" y="999459"/>
                    <a:pt x="935540" y="1035639"/>
                    <a:pt x="941655" y="1071989"/>
                  </a:cubicBezTo>
                  <a:cubicBezTo>
                    <a:pt x="942504" y="1076745"/>
                    <a:pt x="942674" y="1081501"/>
                    <a:pt x="943183" y="1086257"/>
                  </a:cubicBezTo>
                  <a:cubicBezTo>
                    <a:pt x="943013" y="1086257"/>
                    <a:pt x="942844" y="1086257"/>
                    <a:pt x="942504" y="1086257"/>
                  </a:cubicBezTo>
                  <a:cubicBezTo>
                    <a:pt x="942504" y="1090164"/>
                    <a:pt x="942674" y="1094241"/>
                    <a:pt x="942504" y="1098147"/>
                  </a:cubicBezTo>
                  <a:cubicBezTo>
                    <a:pt x="942334" y="1100865"/>
                    <a:pt x="940805" y="1103073"/>
                    <a:pt x="937748" y="1103073"/>
                  </a:cubicBezTo>
                  <a:cubicBezTo>
                    <a:pt x="934690" y="1103243"/>
                    <a:pt x="933501" y="1101205"/>
                    <a:pt x="932822" y="1098317"/>
                  </a:cubicBezTo>
                  <a:cubicBezTo>
                    <a:pt x="928066" y="1076066"/>
                    <a:pt x="919573" y="1054833"/>
                    <a:pt x="912269" y="1033261"/>
                  </a:cubicBezTo>
                  <a:cubicBezTo>
                    <a:pt x="905645" y="1013897"/>
                    <a:pt x="897152" y="995213"/>
                    <a:pt x="893245" y="974830"/>
                  </a:cubicBezTo>
                  <a:cubicBezTo>
                    <a:pt x="892565" y="970753"/>
                    <a:pt x="888828" y="967526"/>
                    <a:pt x="888998" y="962940"/>
                  </a:cubicBezTo>
                  <a:cubicBezTo>
                    <a:pt x="888998" y="960562"/>
                    <a:pt x="889508" y="956145"/>
                    <a:pt x="893245" y="959203"/>
                  </a:cubicBezTo>
                  <a:close/>
                </a:path>
              </a:pathLst>
            </a:custGeom>
            <a:solidFill>
              <a:schemeClr val="tx2">
                <a:lumMod val="40000"/>
                <a:lumOff val="60000"/>
              </a:schemeClr>
            </a:solidFill>
            <a:ln w="1698" cap="flat">
              <a:noFill/>
              <a:prstDash val="solid"/>
              <a:miter/>
            </a:ln>
          </p:spPr>
          <p:txBody>
            <a:bodyPr rtlCol="0" anchor="ctr"/>
            <a:lstStyle/>
            <a:p>
              <a:endParaRPr lang="en-US"/>
            </a:p>
          </p:txBody>
        </p:sp>
      </p:grpSp>
      <p:grpSp>
        <p:nvGrpSpPr>
          <p:cNvPr id="42" name="Group 62">
            <a:extLst>
              <a:ext uri="{FF2B5EF4-FFF2-40B4-BE49-F238E27FC236}">
                <a16:creationId xmlns:a16="http://schemas.microsoft.com/office/drawing/2014/main" xmlns="" id="{160E4F19-0B20-472D-986D-BFBD7EAB1171}"/>
              </a:ext>
            </a:extLst>
          </p:cNvPr>
          <p:cNvGrpSpPr/>
          <p:nvPr/>
        </p:nvGrpSpPr>
        <p:grpSpPr>
          <a:xfrm>
            <a:off x="3402107" y="1676013"/>
            <a:ext cx="1983254" cy="4215759"/>
            <a:chOff x="2557931" y="1823747"/>
            <a:chExt cx="1983254" cy="4215759"/>
          </a:xfrm>
        </p:grpSpPr>
        <p:sp>
          <p:nvSpPr>
            <p:cNvPr id="43" name="Oval 25">
              <a:extLst>
                <a:ext uri="{FF2B5EF4-FFF2-40B4-BE49-F238E27FC236}">
                  <a16:creationId xmlns:a16="http://schemas.microsoft.com/office/drawing/2014/main" xmlns="" id="{6CCF7700-7CEF-4125-9B1E-61990A07D387}"/>
                </a:ext>
              </a:extLst>
            </p:cNvPr>
            <p:cNvSpPr/>
            <p:nvPr/>
          </p:nvSpPr>
          <p:spPr>
            <a:xfrm>
              <a:off x="3277450" y="1823747"/>
              <a:ext cx="914400" cy="914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26">
              <a:extLst>
                <a:ext uri="{FF2B5EF4-FFF2-40B4-BE49-F238E27FC236}">
                  <a16:creationId xmlns:a16="http://schemas.microsoft.com/office/drawing/2014/main" xmlns="" id="{1B742A5A-FEF0-4305-9EED-2C46AEF05010}"/>
                </a:ext>
              </a:extLst>
            </p:cNvPr>
            <p:cNvSpPr/>
            <p:nvPr/>
          </p:nvSpPr>
          <p:spPr>
            <a:xfrm>
              <a:off x="2557931" y="3513507"/>
              <a:ext cx="914400" cy="914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Oval 27">
              <a:extLst>
                <a:ext uri="{FF2B5EF4-FFF2-40B4-BE49-F238E27FC236}">
                  <a16:creationId xmlns:a16="http://schemas.microsoft.com/office/drawing/2014/main" xmlns="" id="{2F219CDA-EBB6-4E10-80E8-721811CF8D91}"/>
                </a:ext>
              </a:extLst>
            </p:cNvPr>
            <p:cNvSpPr/>
            <p:nvPr/>
          </p:nvSpPr>
          <p:spPr>
            <a:xfrm>
              <a:off x="3277450" y="5125106"/>
              <a:ext cx="914400" cy="914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TextBox 48">
              <a:extLst>
                <a:ext uri="{FF2B5EF4-FFF2-40B4-BE49-F238E27FC236}">
                  <a16:creationId xmlns:a16="http://schemas.microsoft.com/office/drawing/2014/main" xmlns="" id="{7B72F386-8192-4C9D-85E8-80A9B4AEEAAC}"/>
                </a:ext>
              </a:extLst>
            </p:cNvPr>
            <p:cNvSpPr txBox="1"/>
            <p:nvPr/>
          </p:nvSpPr>
          <p:spPr>
            <a:xfrm>
              <a:off x="3307018" y="5338708"/>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3</a:t>
              </a:r>
              <a:endParaRPr lang="ko-KR" altLang="en-US" b="1" dirty="0">
                <a:solidFill>
                  <a:srgbClr val="C00000"/>
                </a:solidFill>
                <a:cs typeface="Arial" pitchFamily="34" charset="0"/>
              </a:endParaRPr>
            </a:p>
          </p:txBody>
        </p:sp>
        <p:sp>
          <p:nvSpPr>
            <p:cNvPr id="50" name="TextBox 49">
              <a:extLst>
                <a:ext uri="{FF2B5EF4-FFF2-40B4-BE49-F238E27FC236}">
                  <a16:creationId xmlns:a16="http://schemas.microsoft.com/office/drawing/2014/main" xmlns="" id="{37DBE37D-5D31-41E1-850E-600883B8652B}"/>
                </a:ext>
              </a:extLst>
            </p:cNvPr>
            <p:cNvSpPr txBox="1"/>
            <p:nvPr/>
          </p:nvSpPr>
          <p:spPr>
            <a:xfrm>
              <a:off x="2583085" y="3727110"/>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2</a:t>
              </a:r>
              <a:endParaRPr lang="ko-KR" altLang="en-US" b="1" dirty="0">
                <a:solidFill>
                  <a:srgbClr val="C00000"/>
                </a:solidFill>
                <a:cs typeface="Arial" pitchFamily="34" charset="0"/>
              </a:endParaRPr>
            </a:p>
          </p:txBody>
        </p:sp>
        <p:sp>
          <p:nvSpPr>
            <p:cNvPr id="51" name="TextBox 50">
              <a:extLst>
                <a:ext uri="{FF2B5EF4-FFF2-40B4-BE49-F238E27FC236}">
                  <a16:creationId xmlns:a16="http://schemas.microsoft.com/office/drawing/2014/main" xmlns="" id="{FBFA138E-6CBE-41BC-9A7F-F983BF67BDC1}"/>
                </a:ext>
              </a:extLst>
            </p:cNvPr>
            <p:cNvSpPr txBox="1"/>
            <p:nvPr/>
          </p:nvSpPr>
          <p:spPr>
            <a:xfrm>
              <a:off x="3307018" y="2037349"/>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1</a:t>
              </a:r>
              <a:endParaRPr lang="ko-KR" altLang="en-US" b="1" dirty="0">
                <a:solidFill>
                  <a:srgbClr val="C00000"/>
                </a:solidFill>
                <a:cs typeface="Arial" pitchFamily="34" charset="0"/>
              </a:endParaRPr>
            </a:p>
          </p:txBody>
        </p:sp>
        <p:cxnSp>
          <p:nvCxnSpPr>
            <p:cNvPr id="52" name="Straight Arrow Connector 31">
              <a:extLst>
                <a:ext uri="{FF2B5EF4-FFF2-40B4-BE49-F238E27FC236}">
                  <a16:creationId xmlns:a16="http://schemas.microsoft.com/office/drawing/2014/main" xmlns="" id="{901DED47-1ECE-425E-A984-DD5C70158831}"/>
                </a:ext>
              </a:extLst>
            </p:cNvPr>
            <p:cNvCxnSpPr>
              <a:cxnSpLocks/>
            </p:cNvCxnSpPr>
            <p:nvPr/>
          </p:nvCxnSpPr>
          <p:spPr>
            <a:xfrm flipH="1" flipV="1">
              <a:off x="4135952" y="2675752"/>
              <a:ext cx="405233" cy="648000"/>
            </a:xfrm>
            <a:prstGeom prst="straightConnector1">
              <a:avLst/>
            </a:prstGeom>
            <a:ln w="25400">
              <a:solidFill>
                <a:srgbClr val="00206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32">
              <a:extLst>
                <a:ext uri="{FF2B5EF4-FFF2-40B4-BE49-F238E27FC236}">
                  <a16:creationId xmlns:a16="http://schemas.microsoft.com/office/drawing/2014/main" xmlns="" id="{FEFDB6FA-228A-406D-A1AA-00B8D9B6B168}"/>
                </a:ext>
              </a:extLst>
            </p:cNvPr>
            <p:cNvCxnSpPr/>
            <p:nvPr/>
          </p:nvCxnSpPr>
          <p:spPr>
            <a:xfrm flipH="1">
              <a:off x="3515984" y="3970709"/>
              <a:ext cx="504150" cy="0"/>
            </a:xfrm>
            <a:prstGeom prst="straightConnector1">
              <a:avLst/>
            </a:prstGeom>
            <a:ln w="25400">
              <a:solidFill>
                <a:srgbClr val="00206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6" name="Straight Arrow Connector 33">
              <a:extLst>
                <a:ext uri="{FF2B5EF4-FFF2-40B4-BE49-F238E27FC236}">
                  <a16:creationId xmlns:a16="http://schemas.microsoft.com/office/drawing/2014/main" xmlns="" id="{2434DD6B-5F23-4CC7-9E47-024A4962D246}"/>
                </a:ext>
              </a:extLst>
            </p:cNvPr>
            <p:cNvCxnSpPr>
              <a:cxnSpLocks/>
            </p:cNvCxnSpPr>
            <p:nvPr/>
          </p:nvCxnSpPr>
          <p:spPr>
            <a:xfrm flipH="1">
              <a:off x="4160483" y="4947528"/>
              <a:ext cx="380702" cy="317092"/>
            </a:xfrm>
            <a:prstGeom prst="straightConnector1">
              <a:avLst/>
            </a:prstGeom>
            <a:ln w="25400">
              <a:solidFill>
                <a:srgbClr val="002060"/>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7" name="Group 63">
            <a:extLst>
              <a:ext uri="{FF2B5EF4-FFF2-40B4-BE49-F238E27FC236}">
                <a16:creationId xmlns:a16="http://schemas.microsoft.com/office/drawing/2014/main" xmlns="" id="{B9366259-0F23-4B10-825D-444C9C7BDE6B}"/>
              </a:ext>
            </a:extLst>
          </p:cNvPr>
          <p:cNvGrpSpPr/>
          <p:nvPr/>
        </p:nvGrpSpPr>
        <p:grpSpPr>
          <a:xfrm>
            <a:off x="6896535" y="1498145"/>
            <a:ext cx="2296562" cy="3936427"/>
            <a:chOff x="6723048" y="1014242"/>
            <a:chExt cx="2296562" cy="3936427"/>
          </a:xfrm>
        </p:grpSpPr>
        <p:sp>
          <p:nvSpPr>
            <p:cNvPr id="58" name="Oval 43">
              <a:extLst>
                <a:ext uri="{FF2B5EF4-FFF2-40B4-BE49-F238E27FC236}">
                  <a16:creationId xmlns:a16="http://schemas.microsoft.com/office/drawing/2014/main" xmlns="" id="{625A62DB-FA15-45E4-81C7-A16BBA07FFBB}"/>
                </a:ext>
              </a:extLst>
            </p:cNvPr>
            <p:cNvSpPr/>
            <p:nvPr/>
          </p:nvSpPr>
          <p:spPr>
            <a:xfrm>
              <a:off x="7673163" y="2223455"/>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Oval 44">
              <a:extLst>
                <a:ext uri="{FF2B5EF4-FFF2-40B4-BE49-F238E27FC236}">
                  <a16:creationId xmlns:a16="http://schemas.microsoft.com/office/drawing/2014/main" xmlns="" id="{650A25F7-805C-4681-B95A-AE75E0E754F5}"/>
                </a:ext>
              </a:extLst>
            </p:cNvPr>
            <p:cNvSpPr/>
            <p:nvPr/>
          </p:nvSpPr>
          <p:spPr>
            <a:xfrm>
              <a:off x="6869322" y="1014242"/>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TextBox 59">
              <a:extLst>
                <a:ext uri="{FF2B5EF4-FFF2-40B4-BE49-F238E27FC236}">
                  <a16:creationId xmlns:a16="http://schemas.microsoft.com/office/drawing/2014/main" xmlns="" id="{B45C29C7-B1AE-41E1-8DDC-9B7A76CA9039}"/>
                </a:ext>
              </a:extLst>
            </p:cNvPr>
            <p:cNvSpPr txBox="1"/>
            <p:nvPr/>
          </p:nvSpPr>
          <p:spPr>
            <a:xfrm>
              <a:off x="6908766" y="1264777"/>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8</a:t>
              </a:r>
              <a:endParaRPr lang="ko-KR" altLang="en-US" b="1" dirty="0">
                <a:solidFill>
                  <a:srgbClr val="C00000"/>
                </a:solidFill>
                <a:cs typeface="Arial" pitchFamily="34" charset="0"/>
              </a:endParaRPr>
            </a:p>
          </p:txBody>
        </p:sp>
        <p:sp>
          <p:nvSpPr>
            <p:cNvPr id="61" name="TextBox 60">
              <a:extLst>
                <a:ext uri="{FF2B5EF4-FFF2-40B4-BE49-F238E27FC236}">
                  <a16:creationId xmlns:a16="http://schemas.microsoft.com/office/drawing/2014/main" xmlns="" id="{FCDEF202-D8B0-42B1-9CD1-F5458650D48D}"/>
                </a:ext>
              </a:extLst>
            </p:cNvPr>
            <p:cNvSpPr txBox="1"/>
            <p:nvPr/>
          </p:nvSpPr>
          <p:spPr>
            <a:xfrm>
              <a:off x="7698315" y="2495989"/>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7</a:t>
              </a:r>
              <a:endParaRPr lang="ko-KR" altLang="en-US" b="1" dirty="0">
                <a:solidFill>
                  <a:srgbClr val="C00000"/>
                </a:solidFill>
                <a:cs typeface="Arial" pitchFamily="34" charset="0"/>
              </a:endParaRPr>
            </a:p>
          </p:txBody>
        </p:sp>
        <p:sp>
          <p:nvSpPr>
            <p:cNvPr id="63" name="Oval 47">
              <a:extLst>
                <a:ext uri="{FF2B5EF4-FFF2-40B4-BE49-F238E27FC236}">
                  <a16:creationId xmlns:a16="http://schemas.microsoft.com/office/drawing/2014/main" xmlns="" id="{579A4714-64D8-413B-B4E0-BED7B1E8CC93}"/>
                </a:ext>
              </a:extLst>
            </p:cNvPr>
            <p:cNvSpPr/>
            <p:nvPr/>
          </p:nvSpPr>
          <p:spPr>
            <a:xfrm>
              <a:off x="8105210" y="3781211"/>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4" name="TextBox 63">
              <a:extLst>
                <a:ext uri="{FF2B5EF4-FFF2-40B4-BE49-F238E27FC236}">
                  <a16:creationId xmlns:a16="http://schemas.microsoft.com/office/drawing/2014/main" xmlns="" id="{4C59A531-53F1-4D1D-97BD-120DC2122757}"/>
                </a:ext>
              </a:extLst>
            </p:cNvPr>
            <p:cNvSpPr txBox="1"/>
            <p:nvPr/>
          </p:nvSpPr>
          <p:spPr>
            <a:xfrm>
              <a:off x="8155515" y="4053745"/>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6</a:t>
              </a:r>
              <a:endParaRPr lang="ko-KR" altLang="en-US" b="1" dirty="0">
                <a:solidFill>
                  <a:srgbClr val="C00000"/>
                </a:solidFill>
                <a:cs typeface="Arial" pitchFamily="34" charset="0"/>
              </a:endParaRPr>
            </a:p>
          </p:txBody>
        </p:sp>
        <p:cxnSp>
          <p:nvCxnSpPr>
            <p:cNvPr id="65" name="Straight Arrow Connector 49">
              <a:extLst>
                <a:ext uri="{FF2B5EF4-FFF2-40B4-BE49-F238E27FC236}">
                  <a16:creationId xmlns:a16="http://schemas.microsoft.com/office/drawing/2014/main" xmlns="" id="{048BA501-0C4E-4F87-BCB3-F0462B9D5D96}"/>
                </a:ext>
              </a:extLst>
            </p:cNvPr>
            <p:cNvCxnSpPr>
              <a:cxnSpLocks/>
            </p:cNvCxnSpPr>
            <p:nvPr/>
          </p:nvCxnSpPr>
          <p:spPr>
            <a:xfrm flipV="1">
              <a:off x="6723048" y="1928643"/>
              <a:ext cx="371437" cy="428012"/>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6" name="Straight Arrow Connector 50">
              <a:extLst>
                <a:ext uri="{FF2B5EF4-FFF2-40B4-BE49-F238E27FC236}">
                  <a16:creationId xmlns:a16="http://schemas.microsoft.com/office/drawing/2014/main" xmlns="" id="{FA20B7FB-3CBD-41E5-B854-FA495457D448}"/>
                </a:ext>
              </a:extLst>
            </p:cNvPr>
            <p:cNvCxnSpPr/>
            <p:nvPr/>
          </p:nvCxnSpPr>
          <p:spPr>
            <a:xfrm>
              <a:off x="6723048" y="2776178"/>
              <a:ext cx="814291" cy="0"/>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67" name="Straight Arrow Connector 51">
              <a:extLst>
                <a:ext uri="{FF2B5EF4-FFF2-40B4-BE49-F238E27FC236}">
                  <a16:creationId xmlns:a16="http://schemas.microsoft.com/office/drawing/2014/main" xmlns="" id="{57D37E19-E43A-48ED-93A4-6CAD7263D6B7}"/>
                </a:ext>
              </a:extLst>
            </p:cNvPr>
            <p:cNvCxnSpPr>
              <a:cxnSpLocks/>
            </p:cNvCxnSpPr>
            <p:nvPr/>
          </p:nvCxnSpPr>
          <p:spPr>
            <a:xfrm>
              <a:off x="7020721" y="4457784"/>
              <a:ext cx="516618" cy="492885"/>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74561" y="1070335"/>
            <a:ext cx="10845479" cy="381965"/>
          </a:xfrm>
          <a:prstGeom prst="rect">
            <a:avLst/>
          </a:prstGeom>
          <a:noFill/>
        </p:spPr>
        <p:txBody>
          <a:bodyPr wrap="square" rtlCol="0">
            <a:spAutoFit/>
          </a:bodyPr>
          <a:lstStyle/>
          <a:p>
            <a:r>
              <a:rPr lang="el-GR" dirty="0">
                <a:solidFill>
                  <a:srgbClr val="002060"/>
                </a:solidFill>
              </a:rPr>
              <a:t> Ο Εθνικός Μηχανισμός, διαρθρώνεται και λειτουργεί διοικητικά μέσω των κάτωθι δομών: </a:t>
            </a:r>
          </a:p>
        </p:txBody>
      </p:sp>
      <p:sp>
        <p:nvSpPr>
          <p:cNvPr id="8" name="TextBox 7"/>
          <p:cNvSpPr txBox="1"/>
          <p:nvPr/>
        </p:nvSpPr>
        <p:spPr>
          <a:xfrm>
            <a:off x="1215342" y="1594604"/>
            <a:ext cx="2906284" cy="1077218"/>
          </a:xfrm>
          <a:prstGeom prst="rect">
            <a:avLst/>
          </a:prstGeom>
          <a:noFill/>
        </p:spPr>
        <p:txBody>
          <a:bodyPr wrap="square" rtlCol="0">
            <a:spAutoFit/>
          </a:bodyPr>
          <a:lstStyle/>
          <a:p>
            <a:pPr algn="ctr"/>
            <a:r>
              <a:rPr lang="el-GR" sz="1600" dirty="0">
                <a:solidFill>
                  <a:srgbClr val="002060"/>
                </a:solidFill>
              </a:rPr>
              <a:t> Της Γενικής Γραμματείας Πολιτικής Προστασίας του Υπουργείου Προστασίας του Πολίτη</a:t>
            </a:r>
          </a:p>
        </p:txBody>
      </p:sp>
      <p:sp>
        <p:nvSpPr>
          <p:cNvPr id="9" name="TextBox 8"/>
          <p:cNvSpPr txBox="1"/>
          <p:nvPr/>
        </p:nvSpPr>
        <p:spPr>
          <a:xfrm>
            <a:off x="659757" y="3579376"/>
            <a:ext cx="2742350" cy="830997"/>
          </a:xfrm>
          <a:prstGeom prst="rect">
            <a:avLst/>
          </a:prstGeom>
          <a:noFill/>
        </p:spPr>
        <p:txBody>
          <a:bodyPr wrap="square" rtlCol="0">
            <a:spAutoFit/>
          </a:bodyPr>
          <a:lstStyle/>
          <a:p>
            <a:pPr algn="ctr"/>
            <a:r>
              <a:rPr lang="el-GR" sz="1600" dirty="0">
                <a:solidFill>
                  <a:srgbClr val="002060"/>
                </a:solidFill>
              </a:rPr>
              <a:t> Της Επιτελικής Δομής ΕΣΠΑ Πολιτικής Προστασίας</a:t>
            </a:r>
          </a:p>
        </p:txBody>
      </p:sp>
      <p:sp>
        <p:nvSpPr>
          <p:cNvPr id="10" name="TextBox 9"/>
          <p:cNvSpPr txBox="1"/>
          <p:nvPr/>
        </p:nvSpPr>
        <p:spPr>
          <a:xfrm>
            <a:off x="1539433" y="5190974"/>
            <a:ext cx="2582193" cy="1077218"/>
          </a:xfrm>
          <a:prstGeom prst="rect">
            <a:avLst/>
          </a:prstGeom>
          <a:noFill/>
        </p:spPr>
        <p:txBody>
          <a:bodyPr wrap="square" rtlCol="0">
            <a:spAutoFit/>
          </a:bodyPr>
          <a:lstStyle/>
          <a:p>
            <a:pPr algn="ctr"/>
            <a:r>
              <a:rPr lang="el-GR" sz="1600" dirty="0">
                <a:solidFill>
                  <a:srgbClr val="002060"/>
                </a:solidFill>
              </a:rPr>
              <a:t>Του Επιχειρησιακού Ταμείου Πρόληψης και Αντιμετώπισης Κινδύνων (Ε.Τ.Π.Α.Κ.).</a:t>
            </a:r>
          </a:p>
        </p:txBody>
      </p:sp>
      <p:cxnSp>
        <p:nvCxnSpPr>
          <p:cNvPr id="71" name="Straight Arrow Connector 50">
            <a:extLst>
              <a:ext uri="{FF2B5EF4-FFF2-40B4-BE49-F238E27FC236}">
                <a16:creationId xmlns:a16="http://schemas.microsoft.com/office/drawing/2014/main" xmlns="" id="{FA20B7FB-3CBD-41E5-B854-FA495457D448}"/>
              </a:ext>
            </a:extLst>
          </p:cNvPr>
          <p:cNvCxnSpPr/>
          <p:nvPr/>
        </p:nvCxnSpPr>
        <p:spPr>
          <a:xfrm>
            <a:off x="7588360" y="4733774"/>
            <a:ext cx="638808" cy="0"/>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99" name="Oval 47">
            <a:extLst>
              <a:ext uri="{FF2B5EF4-FFF2-40B4-BE49-F238E27FC236}">
                <a16:creationId xmlns:a16="http://schemas.microsoft.com/office/drawing/2014/main" xmlns="" id="{579A4714-64D8-413B-B4E0-BED7B1E8CC93}"/>
              </a:ext>
            </a:extLst>
          </p:cNvPr>
          <p:cNvSpPr/>
          <p:nvPr/>
        </p:nvSpPr>
        <p:spPr>
          <a:xfrm>
            <a:off x="7525852" y="5436229"/>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TextBox 99">
            <a:extLst>
              <a:ext uri="{FF2B5EF4-FFF2-40B4-BE49-F238E27FC236}">
                <a16:creationId xmlns:a16="http://schemas.microsoft.com/office/drawing/2014/main" xmlns="" id="{4C59A531-53F1-4D1D-97BD-120DC2122757}"/>
              </a:ext>
            </a:extLst>
          </p:cNvPr>
          <p:cNvSpPr txBox="1"/>
          <p:nvPr/>
        </p:nvSpPr>
        <p:spPr>
          <a:xfrm>
            <a:off x="7566177" y="5708763"/>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5</a:t>
            </a:r>
            <a:endParaRPr lang="ko-KR" altLang="en-US" b="1" dirty="0">
              <a:solidFill>
                <a:srgbClr val="C00000"/>
              </a:solidFill>
              <a:cs typeface="Arial" pitchFamily="34" charset="0"/>
            </a:endParaRPr>
          </a:p>
        </p:txBody>
      </p:sp>
      <p:sp>
        <p:nvSpPr>
          <p:cNvPr id="14" name="TextBox 13"/>
          <p:cNvSpPr txBox="1"/>
          <p:nvPr/>
        </p:nvSpPr>
        <p:spPr>
          <a:xfrm>
            <a:off x="7948916" y="1551306"/>
            <a:ext cx="3217762" cy="830997"/>
          </a:xfrm>
          <a:prstGeom prst="rect">
            <a:avLst/>
          </a:prstGeom>
          <a:noFill/>
        </p:spPr>
        <p:txBody>
          <a:bodyPr wrap="square" rtlCol="0">
            <a:spAutoFit/>
          </a:bodyPr>
          <a:lstStyle/>
          <a:p>
            <a:pPr algn="ctr"/>
            <a:r>
              <a:rPr lang="el-GR" sz="1600" dirty="0">
                <a:solidFill>
                  <a:srgbClr val="002060"/>
                </a:solidFill>
              </a:rPr>
              <a:t>Της Εθνικής Σχολής Διαχείρισης Κρίσεων και Αντιμετώπισης Κινδύνων. </a:t>
            </a:r>
          </a:p>
        </p:txBody>
      </p:sp>
      <p:sp>
        <p:nvSpPr>
          <p:cNvPr id="15" name="TextBox 14"/>
          <p:cNvSpPr txBox="1"/>
          <p:nvPr/>
        </p:nvSpPr>
        <p:spPr>
          <a:xfrm>
            <a:off x="8519259" y="2748379"/>
            <a:ext cx="3078573" cy="830997"/>
          </a:xfrm>
          <a:prstGeom prst="rect">
            <a:avLst/>
          </a:prstGeom>
          <a:noFill/>
        </p:spPr>
        <p:txBody>
          <a:bodyPr wrap="square" rtlCol="0">
            <a:spAutoFit/>
          </a:bodyPr>
          <a:lstStyle/>
          <a:p>
            <a:pPr algn="ctr"/>
            <a:r>
              <a:rPr lang="el-GR" sz="1600" dirty="0">
                <a:solidFill>
                  <a:srgbClr val="002060"/>
                </a:solidFill>
              </a:rPr>
              <a:t>Του Κέντρου Μελετών Διαχείρισης Κρίσεων (ΚΕ. ΜΕ.ΔΙ.Κ.). </a:t>
            </a:r>
          </a:p>
        </p:txBody>
      </p:sp>
      <p:sp>
        <p:nvSpPr>
          <p:cNvPr id="16" name="TextBox 15"/>
          <p:cNvSpPr txBox="1"/>
          <p:nvPr/>
        </p:nvSpPr>
        <p:spPr>
          <a:xfrm>
            <a:off x="9086126" y="4195165"/>
            <a:ext cx="2395959" cy="1077218"/>
          </a:xfrm>
          <a:prstGeom prst="rect">
            <a:avLst/>
          </a:prstGeom>
          <a:noFill/>
        </p:spPr>
        <p:txBody>
          <a:bodyPr wrap="square" rtlCol="0">
            <a:spAutoFit/>
          </a:bodyPr>
          <a:lstStyle/>
          <a:p>
            <a:pPr algn="ctr"/>
            <a:r>
              <a:rPr lang="el-GR" sz="1600" dirty="0">
                <a:solidFill>
                  <a:srgbClr val="002060"/>
                </a:solidFill>
              </a:rPr>
              <a:t> Του Μόνιμου Επιστημονικού Συμβουλίου Πολιτικής Προστασίας</a:t>
            </a:r>
          </a:p>
        </p:txBody>
      </p:sp>
      <p:sp>
        <p:nvSpPr>
          <p:cNvPr id="17" name="TextBox 16"/>
          <p:cNvSpPr txBox="1"/>
          <p:nvPr/>
        </p:nvSpPr>
        <p:spPr>
          <a:xfrm>
            <a:off x="8218392" y="5601041"/>
            <a:ext cx="3011596" cy="584775"/>
          </a:xfrm>
          <a:prstGeom prst="rect">
            <a:avLst/>
          </a:prstGeom>
          <a:noFill/>
        </p:spPr>
        <p:txBody>
          <a:bodyPr wrap="square" rtlCol="0">
            <a:spAutoFit/>
          </a:bodyPr>
          <a:lstStyle/>
          <a:p>
            <a:pPr algn="ctr"/>
            <a:r>
              <a:rPr lang="el-GR" sz="1600" dirty="0">
                <a:solidFill>
                  <a:srgbClr val="002060"/>
                </a:solidFill>
              </a:rPr>
              <a:t> Του Ευρωπαϊκού Κέντρου Δασικών Πυρκαγιών</a:t>
            </a:r>
          </a:p>
        </p:txBody>
      </p:sp>
      <p:sp>
        <p:nvSpPr>
          <p:cNvPr id="101" name="Oval 47">
            <a:extLst>
              <a:ext uri="{FF2B5EF4-FFF2-40B4-BE49-F238E27FC236}">
                <a16:creationId xmlns:a16="http://schemas.microsoft.com/office/drawing/2014/main" xmlns="" id="{579A4714-64D8-413B-B4E0-BED7B1E8CC93}"/>
              </a:ext>
            </a:extLst>
          </p:cNvPr>
          <p:cNvSpPr/>
          <p:nvPr/>
        </p:nvSpPr>
        <p:spPr>
          <a:xfrm>
            <a:off x="5739547" y="5436229"/>
            <a:ext cx="914400" cy="914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102" name="Straight Arrow Connector 51">
            <a:extLst>
              <a:ext uri="{FF2B5EF4-FFF2-40B4-BE49-F238E27FC236}">
                <a16:creationId xmlns:a16="http://schemas.microsoft.com/office/drawing/2014/main" xmlns="" id="{57D37E19-E43A-48ED-93A4-6CAD7263D6B7}"/>
              </a:ext>
            </a:extLst>
          </p:cNvPr>
          <p:cNvCxnSpPr>
            <a:cxnSpLocks/>
          </p:cNvCxnSpPr>
          <p:nvPr/>
        </p:nvCxnSpPr>
        <p:spPr>
          <a:xfrm>
            <a:off x="5897300" y="4906980"/>
            <a:ext cx="299446" cy="469536"/>
          </a:xfrm>
          <a:prstGeom prst="straightConnector1">
            <a:avLst/>
          </a:prstGeom>
          <a:ln w="25400">
            <a:solidFill>
              <a:srgbClr val="00206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xmlns="" id="{4C59A531-53F1-4D1D-97BD-120DC2122757}"/>
              </a:ext>
            </a:extLst>
          </p:cNvPr>
          <p:cNvSpPr txBox="1"/>
          <p:nvPr/>
        </p:nvSpPr>
        <p:spPr>
          <a:xfrm>
            <a:off x="5764699" y="5708763"/>
            <a:ext cx="864095" cy="369332"/>
          </a:xfrm>
          <a:prstGeom prst="rect">
            <a:avLst/>
          </a:prstGeom>
          <a:noFill/>
        </p:spPr>
        <p:txBody>
          <a:bodyPr wrap="square" rtlCol="0">
            <a:spAutoFit/>
          </a:bodyPr>
          <a:lstStyle/>
          <a:p>
            <a:pPr algn="ctr"/>
            <a:r>
              <a:rPr lang="el-GR" altLang="ko-KR" b="1" dirty="0">
                <a:solidFill>
                  <a:srgbClr val="C00000"/>
                </a:solidFill>
                <a:cs typeface="Arial" pitchFamily="34" charset="0"/>
              </a:rPr>
              <a:t>4</a:t>
            </a:r>
            <a:endParaRPr lang="ko-KR" altLang="en-US" b="1" dirty="0">
              <a:solidFill>
                <a:srgbClr val="C00000"/>
              </a:solidFill>
              <a:cs typeface="Arial" pitchFamily="34" charset="0"/>
            </a:endParaRPr>
          </a:p>
        </p:txBody>
      </p:sp>
      <p:sp>
        <p:nvSpPr>
          <p:cNvPr id="24" name="TextBox 23"/>
          <p:cNvSpPr txBox="1"/>
          <p:nvPr/>
        </p:nvSpPr>
        <p:spPr>
          <a:xfrm>
            <a:off x="4501400" y="6252745"/>
            <a:ext cx="3526799" cy="584775"/>
          </a:xfrm>
          <a:prstGeom prst="rect">
            <a:avLst/>
          </a:prstGeom>
          <a:noFill/>
        </p:spPr>
        <p:txBody>
          <a:bodyPr wrap="square" rtlCol="0">
            <a:spAutoFit/>
          </a:bodyPr>
          <a:lstStyle/>
          <a:p>
            <a:pPr algn="ctr"/>
            <a:r>
              <a:rPr lang="el-GR" sz="1600" dirty="0">
                <a:solidFill>
                  <a:srgbClr val="002060"/>
                </a:solidFill>
              </a:rPr>
              <a:t> Της Γενικής Διεύθυνσης Οικονομικών Υπηρεσιών (Γ.Δ.Ο.Υ.). </a:t>
            </a:r>
          </a:p>
        </p:txBody>
      </p:sp>
    </p:spTree>
    <p:extLst>
      <p:ext uri="{BB962C8B-B14F-4D97-AF65-F5344CB8AC3E}">
        <p14:creationId xmlns:p14="http://schemas.microsoft.com/office/powerpoint/2010/main" val="2170483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920977" y="278716"/>
            <a:ext cx="5127109" cy="461665"/>
          </a:xfrm>
          <a:prstGeom prst="rect">
            <a:avLst/>
          </a:prstGeom>
        </p:spPr>
        <p:txBody>
          <a:bodyPr wrap="none">
            <a:spAutoFit/>
          </a:bodyPr>
          <a:lstStyle/>
          <a:p>
            <a:pPr algn="ctr"/>
            <a:r>
              <a:rPr lang="el-GR" sz="2400" b="1" dirty="0" smtClean="0">
                <a:solidFill>
                  <a:srgbClr val="002060"/>
                </a:solidFill>
              </a:rPr>
              <a:t>ΔΡΑΣΕΙΣ ΕΘΝΙΚΟΥ ΜΗΧΑΝΙΣΜΟΥ</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aphicFrame>
        <p:nvGraphicFramePr>
          <p:cNvPr id="39" name="Διάγραμμα 9"/>
          <p:cNvGraphicFramePr/>
          <p:nvPr>
            <p:extLst>
              <p:ext uri="{D42A27DB-BD31-4B8C-83A1-F6EECF244321}">
                <p14:modId xmlns:p14="http://schemas.microsoft.com/office/powerpoint/2010/main" val="3445787316"/>
              </p:ext>
            </p:extLst>
          </p:nvPr>
        </p:nvGraphicFramePr>
        <p:xfrm>
          <a:off x="920977" y="1355714"/>
          <a:ext cx="10301817" cy="4898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Στρογγυλεμένο ορθογώνιο 17"/>
          <p:cNvSpPr/>
          <p:nvPr/>
        </p:nvSpPr>
        <p:spPr>
          <a:xfrm>
            <a:off x="407459" y="1478481"/>
            <a:ext cx="3960473" cy="17716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defRPr/>
            </a:pPr>
            <a:r>
              <a:rPr lang="el-GR" sz="1500" b="1" dirty="0">
                <a:solidFill>
                  <a:srgbClr val="002060"/>
                </a:solidFill>
              </a:rPr>
              <a:t>Πρόληψη</a:t>
            </a:r>
            <a:r>
              <a:rPr lang="el-GR" sz="1500" b="1" dirty="0" smtClean="0">
                <a:solidFill>
                  <a:srgbClr val="002060"/>
                </a:solidFill>
              </a:rPr>
              <a:t>: </a:t>
            </a:r>
            <a:r>
              <a:rPr lang="el-GR" sz="1500" dirty="0" smtClean="0">
                <a:solidFill>
                  <a:srgbClr val="002060"/>
                </a:solidFill>
              </a:rPr>
              <a:t>Συναρτάται </a:t>
            </a:r>
            <a:r>
              <a:rPr lang="el-GR" sz="1500" dirty="0">
                <a:solidFill>
                  <a:srgbClr val="002060"/>
                </a:solidFill>
              </a:rPr>
              <a:t>από το επίπεδο των κοινωνικών και τεχνολογικών κατακτήσεων και περιλαμβάνει το σύνολο των ενεργειών, πρωτοβουλιών, έργων, μέσων και μέτρων που στοχεύουν στην ελαχιστοποίηση των δυνητικών επιπτώσεων των καταστροφών και στη μόνιμη προστασία από αυτές</a:t>
            </a:r>
          </a:p>
        </p:txBody>
      </p:sp>
      <p:sp>
        <p:nvSpPr>
          <p:cNvPr id="41" name="Στρογγυλεμένο ορθογώνιο 20"/>
          <p:cNvSpPr/>
          <p:nvPr/>
        </p:nvSpPr>
        <p:spPr>
          <a:xfrm>
            <a:off x="346957" y="4616201"/>
            <a:ext cx="3761316" cy="20341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defRPr/>
            </a:pPr>
            <a:endParaRPr lang="en-US" sz="1500" b="1" dirty="0">
              <a:solidFill>
                <a:schemeClr val="accent6">
                  <a:lumMod val="50000"/>
                </a:schemeClr>
              </a:solidFill>
            </a:endParaRPr>
          </a:p>
          <a:p>
            <a:pPr>
              <a:defRPr/>
            </a:pPr>
            <a:r>
              <a:rPr lang="el-GR" sz="1500" b="1" dirty="0" smtClean="0">
                <a:solidFill>
                  <a:srgbClr val="002060"/>
                </a:solidFill>
              </a:rPr>
              <a:t>Ετοιμότητα: </a:t>
            </a:r>
            <a:r>
              <a:rPr lang="el-GR" sz="1500" dirty="0" smtClean="0">
                <a:solidFill>
                  <a:srgbClr val="002060"/>
                </a:solidFill>
              </a:rPr>
              <a:t>Αφορά </a:t>
            </a:r>
            <a:r>
              <a:rPr lang="el-GR" sz="1500" dirty="0">
                <a:solidFill>
                  <a:srgbClr val="002060"/>
                </a:solidFill>
              </a:rPr>
              <a:t>στο σύνολο των μέτρων και δράσεων, σε τοπικό, περιφερειακό και εθνικό επίπεδο που λαμβάνονται εκ των προτέρων και στοχεύουν στη διασφάλιση της αποτελεσματικής αντίδρασης στις επιπτώσεις των κινδύνων, στην ελαχιστοποίηση των απωλειών ζωής, στην ενίσχυση της ανθεκτικότητας και στη μείωση της τρωτότητας της κοινωνίας</a:t>
            </a:r>
            <a:r>
              <a:rPr lang="el-GR" sz="1500" dirty="0" smtClean="0">
                <a:solidFill>
                  <a:srgbClr val="002060"/>
                </a:solidFill>
              </a:rPr>
              <a:t>.</a:t>
            </a:r>
            <a:endParaRPr lang="el-GR" sz="1500" dirty="0">
              <a:solidFill>
                <a:srgbClr val="002060"/>
              </a:solidFill>
            </a:endParaRPr>
          </a:p>
          <a:p>
            <a:pPr>
              <a:defRPr/>
            </a:pPr>
            <a:endParaRPr lang="el-GR" sz="1500" dirty="0">
              <a:solidFill>
                <a:schemeClr val="accent6">
                  <a:lumMod val="50000"/>
                </a:schemeClr>
              </a:solidFill>
            </a:endParaRPr>
          </a:p>
        </p:txBody>
      </p:sp>
      <p:sp>
        <p:nvSpPr>
          <p:cNvPr id="42" name="Στρογγυλεμένο ορθογώνιο 21"/>
          <p:cNvSpPr/>
          <p:nvPr/>
        </p:nvSpPr>
        <p:spPr>
          <a:xfrm>
            <a:off x="8743891" y="740381"/>
            <a:ext cx="3321049" cy="14816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defRPr/>
            </a:pPr>
            <a:endParaRPr lang="en-US" sz="1500" b="1" dirty="0">
              <a:solidFill>
                <a:schemeClr val="accent6">
                  <a:lumMod val="50000"/>
                </a:schemeClr>
              </a:solidFill>
            </a:endParaRPr>
          </a:p>
          <a:p>
            <a:pPr>
              <a:defRPr/>
            </a:pPr>
            <a:endParaRPr lang="en-US" sz="1500" b="1" dirty="0">
              <a:solidFill>
                <a:schemeClr val="accent6">
                  <a:lumMod val="50000"/>
                </a:schemeClr>
              </a:solidFill>
            </a:endParaRPr>
          </a:p>
          <a:p>
            <a:pPr>
              <a:defRPr/>
            </a:pPr>
            <a:r>
              <a:rPr lang="el-GR" sz="1500" b="1" dirty="0" smtClean="0">
                <a:solidFill>
                  <a:srgbClr val="002060"/>
                </a:solidFill>
              </a:rPr>
              <a:t>Αντιμετώπιση:</a:t>
            </a:r>
            <a:r>
              <a:rPr lang="el-GR" sz="1500" dirty="0">
                <a:solidFill>
                  <a:srgbClr val="002060"/>
                </a:solidFill>
              </a:rPr>
              <a:t> Αφορά στην παροχή βοήθειας προς τον πληθυσμό </a:t>
            </a:r>
            <a:r>
              <a:rPr lang="el-GR" sz="1500" dirty="0" smtClean="0">
                <a:solidFill>
                  <a:srgbClr val="002060"/>
                </a:solidFill>
              </a:rPr>
              <a:t>και </a:t>
            </a:r>
            <a:r>
              <a:rPr lang="el-GR" sz="1500" dirty="0">
                <a:solidFill>
                  <a:srgbClr val="002060"/>
                </a:solidFill>
              </a:rPr>
              <a:t>στη διαχείριση της έκτακτης ανάγκης </a:t>
            </a:r>
            <a:r>
              <a:rPr lang="el-GR" sz="1500" dirty="0" smtClean="0">
                <a:solidFill>
                  <a:srgbClr val="002060"/>
                </a:solidFill>
              </a:rPr>
              <a:t>που </a:t>
            </a:r>
            <a:r>
              <a:rPr lang="el-GR" sz="1500" dirty="0">
                <a:solidFill>
                  <a:srgbClr val="002060"/>
                </a:solidFill>
              </a:rPr>
              <a:t>ανακύπτει, κατά τη διάρκεια ή αμέσως μετά την καταστροφή, με στόχο την προστασία ανθρώπινων ζωών, τη μείωση των συνεπειών στην υγεία του πληθυσμού, την αντιμετώπιση άμεσων αναγκών διαβίωσής του και την εν γένει διασφάλιση της παροχής αρωγής και υποστήριξης για τη μετρίαση των </a:t>
            </a:r>
            <a:r>
              <a:rPr lang="el-GR" sz="1500" dirty="0" smtClean="0">
                <a:solidFill>
                  <a:srgbClr val="002060"/>
                </a:solidFill>
              </a:rPr>
              <a:t>επιπτώσεων.</a:t>
            </a:r>
            <a:endParaRPr lang="el-GR" sz="1500" dirty="0">
              <a:solidFill>
                <a:srgbClr val="002060"/>
              </a:solidFill>
            </a:endParaRPr>
          </a:p>
        </p:txBody>
      </p:sp>
      <p:sp>
        <p:nvSpPr>
          <p:cNvPr id="43" name="Στρογγυλεμένο ορθογώνιο 22"/>
          <p:cNvSpPr/>
          <p:nvPr/>
        </p:nvSpPr>
        <p:spPr>
          <a:xfrm>
            <a:off x="8775700" y="4219458"/>
            <a:ext cx="3416300" cy="19050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defRPr/>
            </a:pPr>
            <a:endParaRPr lang="en-US" sz="1500" dirty="0" smtClean="0">
              <a:solidFill>
                <a:srgbClr val="002060"/>
              </a:solidFill>
            </a:endParaRPr>
          </a:p>
          <a:p>
            <a:pPr>
              <a:defRPr/>
            </a:pPr>
            <a:r>
              <a:rPr lang="el-GR" sz="1500" b="1" dirty="0">
                <a:solidFill>
                  <a:srgbClr val="002060"/>
                </a:solidFill>
              </a:rPr>
              <a:t>Βραχεία αποκατάσταση : </a:t>
            </a:r>
            <a:r>
              <a:rPr lang="el-GR" sz="1500" dirty="0">
                <a:solidFill>
                  <a:srgbClr val="002060"/>
                </a:solidFill>
              </a:rPr>
              <a:t>Περιλαμβάνει τη συντονισμένη εφαρμογή μέτρων και δράσεων για την άμεση ανακούφιση των πληγέντων, τις επείγουσες τεχνικές παρεμβάσεις για τον περιορισμό των επιπτώσεων των καταστροφών, την ενεργοποίηση του κρατικού μηχανισμού </a:t>
            </a:r>
            <a:r>
              <a:rPr lang="el-GR" sz="1500" dirty="0" smtClean="0">
                <a:solidFill>
                  <a:srgbClr val="002060"/>
                </a:solidFill>
              </a:rPr>
              <a:t> </a:t>
            </a:r>
            <a:r>
              <a:rPr lang="el-GR" sz="1500" dirty="0">
                <a:solidFill>
                  <a:srgbClr val="002060"/>
                </a:solidFill>
              </a:rPr>
              <a:t>για την ταχεία επαναφορά βασικών υπηρεσιών και επανόρθωση υποδομών για την αποκατάσταση της λειτουργικότητας της κοινωνίας. </a:t>
            </a:r>
            <a:r>
              <a:rPr lang="el-GR" sz="1500" dirty="0" smtClean="0">
                <a:solidFill>
                  <a:srgbClr val="002060"/>
                </a:solidFill>
              </a:rPr>
              <a:t>. </a:t>
            </a:r>
            <a:endParaRPr lang="el-GR" sz="1500" dirty="0">
              <a:solidFill>
                <a:srgbClr val="002060"/>
              </a:solidFill>
            </a:endParaRPr>
          </a:p>
        </p:txBody>
      </p:sp>
      <p:sp>
        <p:nvSpPr>
          <p:cNvPr id="45" name="Ορθογώνιο 1"/>
          <p:cNvSpPr/>
          <p:nvPr/>
        </p:nvSpPr>
        <p:spPr>
          <a:xfrm>
            <a:off x="-60501" y="4440569"/>
            <a:ext cx="814916" cy="678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l-GR" b="1" dirty="0">
                <a:solidFill>
                  <a:srgbClr val="C00000"/>
                </a:solidFill>
              </a:rPr>
              <a:t>2</a:t>
            </a:r>
          </a:p>
        </p:txBody>
      </p:sp>
      <p:sp>
        <p:nvSpPr>
          <p:cNvPr id="48" name="Ορθογώνιο 47"/>
          <p:cNvSpPr/>
          <p:nvPr/>
        </p:nvSpPr>
        <p:spPr>
          <a:xfrm>
            <a:off x="8312091" y="57475"/>
            <a:ext cx="8636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dirty="0">
              <a:solidFill>
                <a:srgbClr val="C00000"/>
              </a:solidFill>
            </a:endParaRPr>
          </a:p>
          <a:p>
            <a:pPr algn="ctr">
              <a:defRPr/>
            </a:pPr>
            <a:r>
              <a:rPr lang="en-US" b="1" dirty="0">
                <a:solidFill>
                  <a:srgbClr val="C00000"/>
                </a:solidFill>
              </a:rPr>
              <a:t>3</a:t>
            </a:r>
            <a:endParaRPr lang="el-GR" b="1" dirty="0">
              <a:solidFill>
                <a:srgbClr val="C00000"/>
              </a:solidFill>
            </a:endParaRPr>
          </a:p>
        </p:txBody>
      </p:sp>
      <p:sp>
        <p:nvSpPr>
          <p:cNvPr id="49" name="Ορθογώνιο 13"/>
          <p:cNvSpPr/>
          <p:nvPr/>
        </p:nvSpPr>
        <p:spPr>
          <a:xfrm>
            <a:off x="8569708" y="3929205"/>
            <a:ext cx="41198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dirty="0">
              <a:solidFill>
                <a:srgbClr val="C00000"/>
              </a:solidFill>
            </a:endParaRPr>
          </a:p>
          <a:p>
            <a:pPr algn="ctr">
              <a:defRPr/>
            </a:pPr>
            <a:r>
              <a:rPr lang="en-US" b="1" dirty="0">
                <a:solidFill>
                  <a:srgbClr val="C00000"/>
                </a:solidFill>
              </a:rPr>
              <a:t>4</a:t>
            </a:r>
            <a:endParaRPr lang="el-GR" b="1" dirty="0">
              <a:solidFill>
                <a:srgbClr val="C00000"/>
              </a:solidFill>
            </a:endParaRPr>
          </a:p>
        </p:txBody>
      </p:sp>
      <p:sp>
        <p:nvSpPr>
          <p:cNvPr id="50" name="Ορθογώνιο 1"/>
          <p:cNvSpPr/>
          <p:nvPr/>
        </p:nvSpPr>
        <p:spPr>
          <a:xfrm>
            <a:off x="1" y="1355714"/>
            <a:ext cx="814916"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b="1" dirty="0">
                <a:solidFill>
                  <a:srgbClr val="C00000"/>
                </a:solidFill>
              </a:rPr>
              <a:t>1</a:t>
            </a:r>
            <a:endParaRPr lang="el-GR" b="1" dirty="0">
              <a:solidFill>
                <a:srgbClr val="C00000"/>
              </a:solidFill>
            </a:endParaRPr>
          </a:p>
        </p:txBody>
      </p:sp>
    </p:spTree>
    <p:extLst>
      <p:ext uri="{BB962C8B-B14F-4D97-AF65-F5344CB8AC3E}">
        <p14:creationId xmlns:p14="http://schemas.microsoft.com/office/powerpoint/2010/main" val="4152111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80641"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55707" y="278716"/>
            <a:ext cx="6908810" cy="446276"/>
          </a:xfrm>
          <a:prstGeom prst="rect">
            <a:avLst/>
          </a:prstGeom>
        </p:spPr>
        <p:txBody>
          <a:bodyPr wrap="square">
            <a:spAutoFit/>
          </a:bodyPr>
          <a:lstStyle/>
          <a:p>
            <a:pPr algn="ctr"/>
            <a:r>
              <a:rPr lang="el-GR" sz="2300" b="1" dirty="0" smtClean="0">
                <a:solidFill>
                  <a:srgbClr val="002060"/>
                </a:solidFill>
              </a:rPr>
              <a:t>ΑΡΧΕΣ ΛΕΙΤΟΥΡΓΙΑΣ ΕΘΝΙΚΟΥ ΜΗΧΑΝΙΣΜΟΥ</a:t>
            </a:r>
            <a:endParaRPr lang="en-US" sz="23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2">
            <a:extLst>
              <a:ext uri="{FF2B5EF4-FFF2-40B4-BE49-F238E27FC236}">
                <a16:creationId xmlns="" xmlns:a16="http://schemas.microsoft.com/office/drawing/2014/main" id="{2DC4A8AD-3391-4C4B-AFD7-C74D1FC9AFE6}"/>
              </a:ext>
            </a:extLst>
          </p:cNvPr>
          <p:cNvGrpSpPr/>
          <p:nvPr/>
        </p:nvGrpSpPr>
        <p:grpSpPr>
          <a:xfrm rot="19356937">
            <a:off x="931166" y="1692232"/>
            <a:ext cx="3265741" cy="4172186"/>
            <a:chOff x="500396" y="1895835"/>
            <a:chExt cx="3483312" cy="4450146"/>
          </a:xfrm>
        </p:grpSpPr>
        <p:grpSp>
          <p:nvGrpSpPr>
            <p:cNvPr id="10" name="Group 3">
              <a:extLst>
                <a:ext uri="{FF2B5EF4-FFF2-40B4-BE49-F238E27FC236}">
                  <a16:creationId xmlns="" xmlns:a16="http://schemas.microsoft.com/office/drawing/2014/main" id="{FB95198A-E95C-4E77-8F50-6DC67EB1AC04}"/>
                </a:ext>
              </a:extLst>
            </p:cNvPr>
            <p:cNvGrpSpPr/>
            <p:nvPr/>
          </p:nvGrpSpPr>
          <p:grpSpPr>
            <a:xfrm>
              <a:off x="500396" y="1895835"/>
              <a:ext cx="3483312" cy="4450146"/>
              <a:chOff x="1404499" y="2043145"/>
              <a:chExt cx="3483312" cy="4450146"/>
            </a:xfrm>
          </p:grpSpPr>
          <p:sp>
            <p:nvSpPr>
              <p:cNvPr id="15" name="Rectangle 11">
                <a:extLst>
                  <a:ext uri="{FF2B5EF4-FFF2-40B4-BE49-F238E27FC236}">
                    <a16:creationId xmlns="" xmlns:a16="http://schemas.microsoft.com/office/drawing/2014/main" id="{FD8AF530-6D8F-4888-8D5C-973ADCD2D09B}"/>
                  </a:ext>
                </a:extLst>
              </p:cNvPr>
              <p:cNvSpPr/>
              <p:nvPr/>
            </p:nvSpPr>
            <p:spPr>
              <a:xfrm>
                <a:off x="1950893" y="2985237"/>
                <a:ext cx="2390525" cy="1116000"/>
              </a:xfrm>
              <a:custGeom>
                <a:avLst/>
                <a:gdLst/>
                <a:ahLst/>
                <a:cxnLst/>
                <a:rect l="l" t="t" r="r" b="b"/>
                <a:pathLst>
                  <a:path w="2390525" h="1116000">
                    <a:moveTo>
                      <a:pt x="235871" y="0"/>
                    </a:moveTo>
                    <a:lnTo>
                      <a:pt x="2154656" y="0"/>
                    </a:lnTo>
                    <a:cubicBezTo>
                      <a:pt x="2298210" y="310471"/>
                      <a:pt x="2396706" y="714290"/>
                      <a:pt x="2390224" y="1069686"/>
                    </a:cubicBezTo>
                    <a:lnTo>
                      <a:pt x="2387265" y="1116000"/>
                    </a:lnTo>
                    <a:lnTo>
                      <a:pt x="3263" y="1116000"/>
                    </a:lnTo>
                    <a:cubicBezTo>
                      <a:pt x="665" y="1100130"/>
                      <a:pt x="302" y="1084652"/>
                      <a:pt x="302" y="1069685"/>
                    </a:cubicBezTo>
                    <a:cubicBezTo>
                      <a:pt x="-6179" y="714290"/>
                      <a:pt x="92317" y="310471"/>
                      <a:pt x="235871"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12">
                <a:extLst>
                  <a:ext uri="{FF2B5EF4-FFF2-40B4-BE49-F238E27FC236}">
                    <a16:creationId xmlns="" xmlns:a16="http://schemas.microsoft.com/office/drawing/2014/main" id="{D01A8D53-E302-4747-8EA1-403D30F1031F}"/>
                  </a:ext>
                </a:extLst>
              </p:cNvPr>
              <p:cNvSpPr/>
              <p:nvPr/>
            </p:nvSpPr>
            <p:spPr>
              <a:xfrm>
                <a:off x="1670119" y="4181264"/>
                <a:ext cx="2952072" cy="1116000"/>
              </a:xfrm>
              <a:custGeom>
                <a:avLst/>
                <a:gdLst/>
                <a:ahLst/>
                <a:cxnLst/>
                <a:rect l="l" t="t" r="r" b="b"/>
                <a:pathLst>
                  <a:path w="2952072" h="1116000">
                    <a:moveTo>
                      <a:pt x="284416" y="0"/>
                    </a:moveTo>
                    <a:lnTo>
                      <a:pt x="2666659" y="0"/>
                    </a:lnTo>
                    <a:cubicBezTo>
                      <a:pt x="2658933" y="175805"/>
                      <a:pt x="2609068" y="405909"/>
                      <a:pt x="2539680" y="642275"/>
                    </a:cubicBezTo>
                    <a:lnTo>
                      <a:pt x="2849820" y="831816"/>
                    </a:lnTo>
                    <a:lnTo>
                      <a:pt x="2952072" y="1116000"/>
                    </a:lnTo>
                    <a:lnTo>
                      <a:pt x="0" y="1116000"/>
                    </a:lnTo>
                    <a:lnTo>
                      <a:pt x="102252" y="831816"/>
                    </a:lnTo>
                    <a:lnTo>
                      <a:pt x="411552" y="642787"/>
                    </a:lnTo>
                    <a:cubicBezTo>
                      <a:pt x="342079" y="406245"/>
                      <a:pt x="292147" y="175934"/>
                      <a:pt x="284416" y="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3">
                <a:extLst>
                  <a:ext uri="{FF2B5EF4-FFF2-40B4-BE49-F238E27FC236}">
                    <a16:creationId xmlns="" xmlns:a16="http://schemas.microsoft.com/office/drawing/2014/main" id="{06513E8C-4E3C-490A-B384-727A60B8200A}"/>
                  </a:ext>
                </a:extLst>
              </p:cNvPr>
              <p:cNvSpPr/>
              <p:nvPr/>
            </p:nvSpPr>
            <p:spPr>
              <a:xfrm>
                <a:off x="1404499" y="5377291"/>
                <a:ext cx="3483312" cy="1116000"/>
              </a:xfrm>
              <a:custGeom>
                <a:avLst/>
                <a:gdLst/>
                <a:ahLst/>
                <a:cxnLst/>
                <a:rect l="l" t="t" r="r" b="b"/>
                <a:pathLst>
                  <a:path w="3483312" h="1116000">
                    <a:moveTo>
                      <a:pt x="1898185" y="1105560"/>
                    </a:moveTo>
                    <a:lnTo>
                      <a:pt x="1919880" y="1116000"/>
                    </a:lnTo>
                    <a:lnTo>
                      <a:pt x="1908776" y="1116000"/>
                    </a:lnTo>
                    <a:cubicBezTo>
                      <a:pt x="1905979" y="1111563"/>
                      <a:pt x="1902100" y="1108505"/>
                      <a:pt x="1898185" y="1105560"/>
                    </a:cubicBezTo>
                    <a:close/>
                    <a:moveTo>
                      <a:pt x="260668" y="0"/>
                    </a:moveTo>
                    <a:lnTo>
                      <a:pt x="3222644" y="0"/>
                    </a:lnTo>
                    <a:lnTo>
                      <a:pt x="3483312" y="724461"/>
                    </a:lnTo>
                    <a:lnTo>
                      <a:pt x="2489111" y="354812"/>
                    </a:lnTo>
                    <a:cubicBezTo>
                      <a:pt x="2465120" y="480738"/>
                      <a:pt x="2446948" y="534340"/>
                      <a:pt x="2365708" y="674887"/>
                    </a:cubicBezTo>
                    <a:cubicBezTo>
                      <a:pt x="2291173" y="814963"/>
                      <a:pt x="2172951" y="936315"/>
                      <a:pt x="2076571" y="1067029"/>
                    </a:cubicBezTo>
                    <a:lnTo>
                      <a:pt x="1413587" y="1067029"/>
                    </a:lnTo>
                    <a:cubicBezTo>
                      <a:pt x="1317208" y="936315"/>
                      <a:pt x="1208344" y="821204"/>
                      <a:pt x="1124449" y="674887"/>
                    </a:cubicBezTo>
                    <a:cubicBezTo>
                      <a:pt x="1052663" y="558938"/>
                      <a:pt x="1024571" y="508523"/>
                      <a:pt x="993354" y="355127"/>
                    </a:cubicBezTo>
                    <a:lnTo>
                      <a:pt x="0" y="72446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Diagonal Stripe 17">
                <a:extLst>
                  <a:ext uri="{FF2B5EF4-FFF2-40B4-BE49-F238E27FC236}">
                    <a16:creationId xmlns="" xmlns:a16="http://schemas.microsoft.com/office/drawing/2014/main" id="{0EDFC7C3-F0F6-403B-B244-862EE24053E9}"/>
                  </a:ext>
                </a:extLst>
              </p:cNvPr>
              <p:cNvSpPr/>
              <p:nvPr/>
            </p:nvSpPr>
            <p:spPr>
              <a:xfrm rot="13500000">
                <a:off x="2388166" y="2062690"/>
                <a:ext cx="1515978" cy="1476887"/>
              </a:xfrm>
              <a:custGeom>
                <a:avLst/>
                <a:gdLst/>
                <a:ahLst/>
                <a:cxnLst/>
                <a:rect l="l" t="t" r="r" b="b"/>
                <a:pathLst>
                  <a:path w="1515978" h="1476887">
                    <a:moveTo>
                      <a:pt x="1432872" y="1407768"/>
                    </a:moveTo>
                    <a:cubicBezTo>
                      <a:pt x="1044152" y="1532778"/>
                      <a:pt x="463423" y="1466296"/>
                      <a:pt x="96513" y="1380535"/>
                    </a:cubicBezTo>
                    <a:lnTo>
                      <a:pt x="0" y="1347296"/>
                    </a:lnTo>
                    <a:lnTo>
                      <a:pt x="1347296" y="0"/>
                    </a:lnTo>
                    <a:cubicBezTo>
                      <a:pt x="1360006" y="32393"/>
                      <a:pt x="1370814" y="64720"/>
                      <a:pt x="1380535" y="96513"/>
                    </a:cubicBezTo>
                    <a:cubicBezTo>
                      <a:pt x="1465987" y="462097"/>
                      <a:pt x="1607423" y="1036327"/>
                      <a:pt x="1432872" y="1407768"/>
                    </a:cubicBezTo>
                    <a:close/>
                    <a:moveTo>
                      <a:pt x="1430390" y="1413759"/>
                    </a:moveTo>
                    <a:cubicBezTo>
                      <a:pt x="1431325" y="1411814"/>
                      <a:pt x="1432251" y="1409863"/>
                      <a:pt x="1432872" y="1407768"/>
                    </a:cubicBezTo>
                    <a:lnTo>
                      <a:pt x="1434816" y="1407282"/>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sp>
          <p:nvSpPr>
            <p:cNvPr id="11" name="TextBox 10">
              <a:extLst>
                <a:ext uri="{FF2B5EF4-FFF2-40B4-BE49-F238E27FC236}">
                  <a16:creationId xmlns="" xmlns:a16="http://schemas.microsoft.com/office/drawing/2014/main" id="{A72F1C04-2BB2-4497-9639-84A42BC8BDD5}"/>
                </a:ext>
              </a:extLst>
            </p:cNvPr>
            <p:cNvSpPr txBox="1"/>
            <p:nvPr/>
          </p:nvSpPr>
          <p:spPr>
            <a:xfrm>
              <a:off x="1637872" y="2386623"/>
              <a:ext cx="1208361" cy="361109"/>
            </a:xfrm>
            <a:prstGeom prst="rect">
              <a:avLst/>
            </a:prstGeom>
            <a:noFill/>
          </p:spPr>
          <p:txBody>
            <a:bodyPr wrap="square" rtlCol="0">
              <a:spAutoFit/>
            </a:bodyPr>
            <a:lstStyle/>
            <a:p>
              <a:pPr algn="ctr"/>
              <a:r>
                <a:rPr lang="en-US" altLang="ko-KR" sz="1600" b="1" dirty="0">
                  <a:solidFill>
                    <a:schemeClr val="bg1"/>
                  </a:solidFill>
                  <a:cs typeface="Arial" pitchFamily="34" charset="0"/>
                </a:rPr>
                <a:t>Option A</a:t>
              </a:r>
              <a:endParaRPr lang="ko-KR" altLang="en-US" sz="1600" b="1" dirty="0">
                <a:solidFill>
                  <a:schemeClr val="bg1"/>
                </a:solidFill>
                <a:cs typeface="Arial" pitchFamily="34" charset="0"/>
              </a:endParaRPr>
            </a:p>
          </p:txBody>
        </p:sp>
        <p:sp>
          <p:nvSpPr>
            <p:cNvPr id="12" name="TextBox 11">
              <a:extLst>
                <a:ext uri="{FF2B5EF4-FFF2-40B4-BE49-F238E27FC236}">
                  <a16:creationId xmlns="" xmlns:a16="http://schemas.microsoft.com/office/drawing/2014/main" id="{63196A46-0DDE-484F-942E-40EE2C5F9FEF}"/>
                </a:ext>
              </a:extLst>
            </p:cNvPr>
            <p:cNvSpPr txBox="1"/>
            <p:nvPr/>
          </p:nvSpPr>
          <p:spPr>
            <a:xfrm>
              <a:off x="1637873" y="3417722"/>
              <a:ext cx="1208361" cy="361109"/>
            </a:xfrm>
            <a:prstGeom prst="rect">
              <a:avLst/>
            </a:prstGeom>
            <a:noFill/>
          </p:spPr>
          <p:txBody>
            <a:bodyPr wrap="square" rtlCol="0">
              <a:spAutoFit/>
            </a:bodyPr>
            <a:lstStyle/>
            <a:p>
              <a:pPr algn="ctr"/>
              <a:r>
                <a:rPr lang="en-US" altLang="ko-KR" sz="1600" b="1" dirty="0">
                  <a:solidFill>
                    <a:schemeClr val="bg1"/>
                  </a:solidFill>
                  <a:cs typeface="Arial" pitchFamily="34" charset="0"/>
                </a:rPr>
                <a:t>Option B</a:t>
              </a:r>
              <a:endParaRPr lang="ko-KR" altLang="en-US" sz="1600" b="1" dirty="0">
                <a:solidFill>
                  <a:schemeClr val="bg1"/>
                </a:solidFill>
                <a:cs typeface="Arial" pitchFamily="34" charset="0"/>
              </a:endParaRPr>
            </a:p>
          </p:txBody>
        </p:sp>
        <p:sp>
          <p:nvSpPr>
            <p:cNvPr id="13" name="TextBox 12">
              <a:extLst>
                <a:ext uri="{FF2B5EF4-FFF2-40B4-BE49-F238E27FC236}">
                  <a16:creationId xmlns="" xmlns:a16="http://schemas.microsoft.com/office/drawing/2014/main" id="{F3F81B3A-A9AA-4BB9-8C9E-3685B6228DA0}"/>
                </a:ext>
              </a:extLst>
            </p:cNvPr>
            <p:cNvSpPr txBox="1"/>
            <p:nvPr/>
          </p:nvSpPr>
          <p:spPr>
            <a:xfrm>
              <a:off x="1637872" y="4663345"/>
              <a:ext cx="1208361" cy="361109"/>
            </a:xfrm>
            <a:prstGeom prst="rect">
              <a:avLst/>
            </a:prstGeom>
            <a:noFill/>
          </p:spPr>
          <p:txBody>
            <a:bodyPr wrap="square" rtlCol="0">
              <a:spAutoFit/>
            </a:bodyPr>
            <a:lstStyle/>
            <a:p>
              <a:pPr algn="ctr"/>
              <a:r>
                <a:rPr lang="en-US" altLang="ko-KR" sz="1600" b="1" dirty="0">
                  <a:solidFill>
                    <a:schemeClr val="bg1"/>
                  </a:solidFill>
                  <a:cs typeface="Arial" pitchFamily="34" charset="0"/>
                </a:rPr>
                <a:t>Option C</a:t>
              </a:r>
              <a:endParaRPr lang="ko-KR" altLang="en-US" sz="1600" b="1" dirty="0">
                <a:solidFill>
                  <a:schemeClr val="bg1"/>
                </a:solidFill>
                <a:cs typeface="Arial" pitchFamily="34" charset="0"/>
              </a:endParaRPr>
            </a:p>
          </p:txBody>
        </p:sp>
        <p:sp>
          <p:nvSpPr>
            <p:cNvPr id="14" name="TextBox 13">
              <a:extLst>
                <a:ext uri="{FF2B5EF4-FFF2-40B4-BE49-F238E27FC236}">
                  <a16:creationId xmlns="" xmlns:a16="http://schemas.microsoft.com/office/drawing/2014/main" id="{32891CB7-B63E-410B-A712-BBC7C974CD72}"/>
                </a:ext>
              </a:extLst>
            </p:cNvPr>
            <p:cNvSpPr txBox="1"/>
            <p:nvPr/>
          </p:nvSpPr>
          <p:spPr>
            <a:xfrm>
              <a:off x="1637871" y="5671456"/>
              <a:ext cx="1208361" cy="361109"/>
            </a:xfrm>
            <a:prstGeom prst="rect">
              <a:avLst/>
            </a:prstGeom>
            <a:noFill/>
          </p:spPr>
          <p:txBody>
            <a:bodyPr wrap="square" rtlCol="0">
              <a:spAutoFit/>
            </a:bodyPr>
            <a:lstStyle/>
            <a:p>
              <a:pPr algn="ctr"/>
              <a:r>
                <a:rPr lang="en-US" altLang="ko-KR" sz="1600" b="1" dirty="0">
                  <a:solidFill>
                    <a:schemeClr val="bg1"/>
                  </a:solidFill>
                  <a:cs typeface="Arial" pitchFamily="34" charset="0"/>
                </a:rPr>
                <a:t>Option D</a:t>
              </a:r>
              <a:endParaRPr lang="ko-KR" altLang="en-US" sz="1600" b="1" dirty="0">
                <a:solidFill>
                  <a:schemeClr val="bg1"/>
                </a:solidFill>
                <a:cs typeface="Arial" pitchFamily="34" charset="0"/>
              </a:endParaRPr>
            </a:p>
          </p:txBody>
        </p:sp>
      </p:grpSp>
      <p:grpSp>
        <p:nvGrpSpPr>
          <p:cNvPr id="20" name="Group 13">
            <a:extLst>
              <a:ext uri="{FF2B5EF4-FFF2-40B4-BE49-F238E27FC236}">
                <a16:creationId xmlns="" xmlns:a16="http://schemas.microsoft.com/office/drawing/2014/main" id="{F720C986-0CFF-42E0-BD12-C2B6D7FA2407}"/>
              </a:ext>
            </a:extLst>
          </p:cNvPr>
          <p:cNvGrpSpPr/>
          <p:nvPr/>
        </p:nvGrpSpPr>
        <p:grpSpPr>
          <a:xfrm>
            <a:off x="4102304" y="5156196"/>
            <a:ext cx="7150414" cy="868270"/>
            <a:chOff x="-1570302" y="2826095"/>
            <a:chExt cx="7150414" cy="868270"/>
          </a:xfrm>
        </p:grpSpPr>
        <p:sp>
          <p:nvSpPr>
            <p:cNvPr id="22" name="Oval 15">
              <a:extLst>
                <a:ext uri="{FF2B5EF4-FFF2-40B4-BE49-F238E27FC236}">
                  <a16:creationId xmlns="" xmlns:a16="http://schemas.microsoft.com/office/drawing/2014/main" id="{7BA1E0D2-E7F3-49D3-8B27-C8E585519234}"/>
                </a:ext>
              </a:extLst>
            </p:cNvPr>
            <p:cNvSpPr/>
            <p:nvPr/>
          </p:nvSpPr>
          <p:spPr>
            <a:xfrm>
              <a:off x="5033093" y="2826095"/>
              <a:ext cx="547019" cy="547019"/>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sp>
          <p:nvSpPr>
            <p:cNvPr id="23" name="TextBox 22">
              <a:extLst>
                <a:ext uri="{FF2B5EF4-FFF2-40B4-BE49-F238E27FC236}">
                  <a16:creationId xmlns="" xmlns:a16="http://schemas.microsoft.com/office/drawing/2014/main" id="{F0BD2922-2A22-42F1-958A-434E595EC201}"/>
                </a:ext>
              </a:extLst>
            </p:cNvPr>
            <p:cNvSpPr txBox="1"/>
            <p:nvPr/>
          </p:nvSpPr>
          <p:spPr>
            <a:xfrm>
              <a:off x="-643405" y="3109590"/>
              <a:ext cx="5545081" cy="584775"/>
            </a:xfrm>
            <a:prstGeom prst="rect">
              <a:avLst/>
            </a:prstGeom>
            <a:noFill/>
            <a:ln>
              <a:noFill/>
            </a:ln>
          </p:spPr>
          <p:txBody>
            <a:bodyPr wrap="square" rtlCol="0">
              <a:spAutoFit/>
            </a:bodyPr>
            <a:lstStyle/>
            <a:p>
              <a:pPr algn="r"/>
              <a:r>
                <a:rPr lang="el-GR" altLang="ko-KR" sz="1600" dirty="0">
                  <a:solidFill>
                    <a:srgbClr val="002060"/>
                  </a:solidFill>
                  <a:cs typeface="Arial" pitchFamily="34" charset="0"/>
                </a:rPr>
                <a:t> Συνεχής και εξειδικευμένη εκπαίδευση και πιστοποίηση του ανθρώπινου δυναμικού. </a:t>
              </a:r>
              <a:r>
                <a:rPr lang="en-US" altLang="ko-KR" sz="1600" dirty="0" smtClean="0">
                  <a:solidFill>
                    <a:srgbClr val="002060"/>
                  </a:solidFill>
                  <a:cs typeface="Arial" pitchFamily="34" charset="0"/>
                </a:rPr>
                <a:t> </a:t>
              </a:r>
              <a:endParaRPr lang="ko-KR" altLang="en-US" sz="1600" dirty="0">
                <a:solidFill>
                  <a:srgbClr val="002060"/>
                </a:solidFill>
                <a:cs typeface="Arial" pitchFamily="34" charset="0"/>
              </a:endParaRPr>
            </a:p>
          </p:txBody>
        </p:sp>
        <p:cxnSp>
          <p:nvCxnSpPr>
            <p:cNvPr id="25" name="Straight Connector 18">
              <a:extLst>
                <a:ext uri="{FF2B5EF4-FFF2-40B4-BE49-F238E27FC236}">
                  <a16:creationId xmlns="" xmlns:a16="http://schemas.microsoft.com/office/drawing/2014/main" id="{8CF80318-FA5E-4DB1-B4E0-6ECF88A8DB31}"/>
                </a:ext>
              </a:extLst>
            </p:cNvPr>
            <p:cNvCxnSpPr>
              <a:cxnSpLocks/>
              <a:endCxn id="22" idx="2"/>
            </p:cNvCxnSpPr>
            <p:nvPr/>
          </p:nvCxnSpPr>
          <p:spPr>
            <a:xfrm flipV="1">
              <a:off x="-1570302" y="3099605"/>
              <a:ext cx="6603395" cy="9985"/>
            </a:xfrm>
            <a:prstGeom prst="line">
              <a:avLst/>
            </a:prstGeom>
            <a:ln>
              <a:solidFill>
                <a:schemeClr val="tx2">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7" name="Group 20">
            <a:extLst>
              <a:ext uri="{FF2B5EF4-FFF2-40B4-BE49-F238E27FC236}">
                <a16:creationId xmlns="" xmlns:a16="http://schemas.microsoft.com/office/drawing/2014/main" id="{7430B264-2F67-4A2F-B4B7-A61C3C36D66D}"/>
              </a:ext>
            </a:extLst>
          </p:cNvPr>
          <p:cNvGrpSpPr/>
          <p:nvPr/>
        </p:nvGrpSpPr>
        <p:grpSpPr>
          <a:xfrm>
            <a:off x="4759867" y="2886863"/>
            <a:ext cx="6492851" cy="1114492"/>
            <a:chOff x="-912739" y="2826095"/>
            <a:chExt cx="6492851" cy="1114492"/>
          </a:xfrm>
        </p:grpSpPr>
        <p:sp>
          <p:nvSpPr>
            <p:cNvPr id="29" name="Oval 22">
              <a:extLst>
                <a:ext uri="{FF2B5EF4-FFF2-40B4-BE49-F238E27FC236}">
                  <a16:creationId xmlns="" xmlns:a16="http://schemas.microsoft.com/office/drawing/2014/main" id="{0DB720A0-CC40-4122-8BE9-68A3DD60415B}"/>
                </a:ext>
              </a:extLst>
            </p:cNvPr>
            <p:cNvSpPr/>
            <p:nvPr/>
          </p:nvSpPr>
          <p:spPr>
            <a:xfrm>
              <a:off x="5033093" y="2826095"/>
              <a:ext cx="547019" cy="54701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sp>
          <p:nvSpPr>
            <p:cNvPr id="30" name="TextBox 29">
              <a:extLst>
                <a:ext uri="{FF2B5EF4-FFF2-40B4-BE49-F238E27FC236}">
                  <a16:creationId xmlns="" xmlns:a16="http://schemas.microsoft.com/office/drawing/2014/main" id="{C16F90BB-98E7-4EF0-A2AF-AC027B5DA373}"/>
                </a:ext>
              </a:extLst>
            </p:cNvPr>
            <p:cNvSpPr txBox="1"/>
            <p:nvPr/>
          </p:nvSpPr>
          <p:spPr>
            <a:xfrm>
              <a:off x="-643404" y="3109590"/>
              <a:ext cx="5545082" cy="830997"/>
            </a:xfrm>
            <a:prstGeom prst="rect">
              <a:avLst/>
            </a:prstGeom>
            <a:noFill/>
          </p:spPr>
          <p:txBody>
            <a:bodyPr wrap="square" rtlCol="0">
              <a:spAutoFit/>
            </a:bodyPr>
            <a:lstStyle/>
            <a:p>
              <a:pPr algn="r"/>
              <a:r>
                <a:rPr lang="el-GR" altLang="ko-KR" sz="1600" dirty="0">
                  <a:solidFill>
                    <a:srgbClr val="002060"/>
                  </a:solidFill>
                  <a:cs typeface="Arial" pitchFamily="34" charset="0"/>
                </a:rPr>
                <a:t>Ευέλικτη, </a:t>
              </a:r>
              <a:r>
                <a:rPr lang="el-GR" altLang="ko-KR" sz="1600" dirty="0" err="1">
                  <a:solidFill>
                    <a:srgbClr val="002060"/>
                  </a:solidFill>
                  <a:cs typeface="Arial" pitchFamily="34" charset="0"/>
                </a:rPr>
                <a:t>διαλειτουργική</a:t>
              </a:r>
              <a:r>
                <a:rPr lang="el-GR" altLang="ko-KR" sz="1600" dirty="0">
                  <a:solidFill>
                    <a:srgbClr val="002060"/>
                  </a:solidFill>
                  <a:cs typeface="Arial" pitchFamily="34" charset="0"/>
                </a:rPr>
                <a:t>, πυραμιδοειδής διάρθρωση όλων των επιχειρησιακών δομών, με δυνατότητα κλιμάκωσης του επιπέδου ανταπόκρισης σύμφωνα με τον βαθμό ανάγκης</a:t>
              </a:r>
              <a:r>
                <a:rPr lang="el-GR" altLang="ko-KR" sz="1600" dirty="0" smtClean="0">
                  <a:solidFill>
                    <a:srgbClr val="002060"/>
                  </a:solidFill>
                  <a:cs typeface="Arial" pitchFamily="34" charset="0"/>
                </a:rPr>
                <a:t>.</a:t>
              </a:r>
              <a:r>
                <a:rPr lang="en-US" altLang="ko-KR" sz="1600" dirty="0" smtClean="0">
                  <a:solidFill>
                    <a:srgbClr val="002060"/>
                  </a:solidFill>
                  <a:cs typeface="Arial" pitchFamily="34" charset="0"/>
                </a:rPr>
                <a:t> </a:t>
              </a:r>
              <a:endParaRPr lang="ko-KR" altLang="en-US" sz="1600" dirty="0">
                <a:solidFill>
                  <a:srgbClr val="002060"/>
                </a:solidFill>
                <a:cs typeface="Arial" pitchFamily="34" charset="0"/>
              </a:endParaRPr>
            </a:p>
          </p:txBody>
        </p:sp>
        <p:cxnSp>
          <p:nvCxnSpPr>
            <p:cNvPr id="33" name="Straight Connector 25">
              <a:extLst>
                <a:ext uri="{FF2B5EF4-FFF2-40B4-BE49-F238E27FC236}">
                  <a16:creationId xmlns="" xmlns:a16="http://schemas.microsoft.com/office/drawing/2014/main" id="{896866C2-8FDE-435E-B73C-CB52FAF23BBC}"/>
                </a:ext>
              </a:extLst>
            </p:cNvPr>
            <p:cNvCxnSpPr>
              <a:cxnSpLocks/>
              <a:endCxn id="29" idx="2"/>
            </p:cNvCxnSpPr>
            <p:nvPr/>
          </p:nvCxnSpPr>
          <p:spPr>
            <a:xfrm flipV="1">
              <a:off x="-912739" y="3099605"/>
              <a:ext cx="5945832" cy="9985"/>
            </a:xfrm>
            <a:prstGeom prst="line">
              <a:avLst/>
            </a:prstGeom>
            <a:ln>
              <a:solidFill>
                <a:schemeClr val="tx2">
                  <a:lumMod val="40000"/>
                  <a:lumOff val="60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35" name="Group 27">
            <a:extLst>
              <a:ext uri="{FF2B5EF4-FFF2-40B4-BE49-F238E27FC236}">
                <a16:creationId xmlns="" xmlns:a16="http://schemas.microsoft.com/office/drawing/2014/main" id="{77BB1082-6408-42E6-B118-1EC716B82051}"/>
              </a:ext>
            </a:extLst>
          </p:cNvPr>
          <p:cNvGrpSpPr/>
          <p:nvPr/>
        </p:nvGrpSpPr>
        <p:grpSpPr>
          <a:xfrm>
            <a:off x="3835914" y="1752197"/>
            <a:ext cx="7416805" cy="1052936"/>
            <a:chOff x="-1836693" y="2826095"/>
            <a:chExt cx="7416805" cy="1052936"/>
          </a:xfrm>
        </p:grpSpPr>
        <p:sp>
          <p:nvSpPr>
            <p:cNvPr id="37" name="Oval 29">
              <a:extLst>
                <a:ext uri="{FF2B5EF4-FFF2-40B4-BE49-F238E27FC236}">
                  <a16:creationId xmlns="" xmlns:a16="http://schemas.microsoft.com/office/drawing/2014/main" id="{03B6D332-2E05-4A17-BF70-F6F94B0D2143}"/>
                </a:ext>
              </a:extLst>
            </p:cNvPr>
            <p:cNvSpPr/>
            <p:nvPr/>
          </p:nvSpPr>
          <p:spPr>
            <a:xfrm>
              <a:off x="5033093" y="2826095"/>
              <a:ext cx="547019" cy="54701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sp>
          <p:nvSpPr>
            <p:cNvPr id="38" name="TextBox 37">
              <a:extLst>
                <a:ext uri="{FF2B5EF4-FFF2-40B4-BE49-F238E27FC236}">
                  <a16:creationId xmlns="" xmlns:a16="http://schemas.microsoft.com/office/drawing/2014/main" id="{B89DE91B-0439-43E3-AF7A-045171B88AAB}"/>
                </a:ext>
              </a:extLst>
            </p:cNvPr>
            <p:cNvSpPr txBox="1"/>
            <p:nvPr/>
          </p:nvSpPr>
          <p:spPr>
            <a:xfrm>
              <a:off x="-1704110" y="3109590"/>
              <a:ext cx="6605787" cy="769441"/>
            </a:xfrm>
            <a:prstGeom prst="rect">
              <a:avLst/>
            </a:prstGeom>
            <a:noFill/>
          </p:spPr>
          <p:txBody>
            <a:bodyPr wrap="square" rtlCol="0">
              <a:spAutoFit/>
            </a:bodyPr>
            <a:lstStyle/>
            <a:p>
              <a:pPr algn="r"/>
              <a:r>
                <a:rPr lang="el-GR" altLang="ko-KR" sz="1200" dirty="0">
                  <a:solidFill>
                    <a:schemeClr val="tx1">
                      <a:lumMod val="65000"/>
                      <a:lumOff val="35000"/>
                    </a:schemeClr>
                  </a:solidFill>
                  <a:cs typeface="Arial" pitchFamily="34" charset="0"/>
                </a:rPr>
                <a:t> </a:t>
              </a:r>
              <a:r>
                <a:rPr lang="el-GR" altLang="ko-KR" sz="1600" dirty="0">
                  <a:solidFill>
                    <a:srgbClr val="002060"/>
                  </a:solidFill>
                  <a:cs typeface="Arial" pitchFamily="34" charset="0"/>
                </a:rPr>
                <a:t>Ενιαία και καθολική εφαρμογή τους ανεξάρτητα από το είδος, μέγεθος, την πολυπλοκότητα και αιτία πρόκλησης των καταστροφών.</a:t>
              </a:r>
            </a:p>
            <a:p>
              <a:pPr algn="r"/>
              <a:endParaRPr lang="ko-KR" altLang="en-US" sz="1200" dirty="0">
                <a:solidFill>
                  <a:schemeClr val="tx1">
                    <a:lumMod val="65000"/>
                    <a:lumOff val="35000"/>
                  </a:schemeClr>
                </a:solidFill>
                <a:cs typeface="Arial" pitchFamily="34" charset="0"/>
              </a:endParaRPr>
            </a:p>
          </p:txBody>
        </p:sp>
        <p:cxnSp>
          <p:nvCxnSpPr>
            <p:cNvPr id="40" name="Straight Connector 32">
              <a:extLst>
                <a:ext uri="{FF2B5EF4-FFF2-40B4-BE49-F238E27FC236}">
                  <a16:creationId xmlns="" xmlns:a16="http://schemas.microsoft.com/office/drawing/2014/main" id="{AD65D608-E69B-4B3B-9C99-9F0C64D889BF}"/>
                </a:ext>
              </a:extLst>
            </p:cNvPr>
            <p:cNvCxnSpPr>
              <a:cxnSpLocks/>
              <a:endCxn id="37" idx="2"/>
            </p:cNvCxnSpPr>
            <p:nvPr/>
          </p:nvCxnSpPr>
          <p:spPr>
            <a:xfrm>
              <a:off x="-1836693" y="3099605"/>
              <a:ext cx="6869786" cy="0"/>
            </a:xfrm>
            <a:prstGeom prst="line">
              <a:avLst/>
            </a:prstGeom>
            <a:ln>
              <a:solidFill>
                <a:schemeClr val="tx2">
                  <a:lumMod val="20000"/>
                  <a:lumOff val="80000"/>
                </a:schemeClr>
              </a:solidFill>
              <a:headEnd type="oval"/>
              <a:tailEnd type="none"/>
            </a:ln>
          </p:spPr>
          <p:style>
            <a:lnRef idx="1">
              <a:schemeClr val="dk1"/>
            </a:lnRef>
            <a:fillRef idx="0">
              <a:schemeClr val="dk1"/>
            </a:fillRef>
            <a:effectRef idx="0">
              <a:schemeClr val="dk1"/>
            </a:effectRef>
            <a:fontRef idx="minor">
              <a:schemeClr val="tx1"/>
            </a:fontRef>
          </p:style>
        </p:cxnSp>
      </p:grpSp>
      <p:grpSp>
        <p:nvGrpSpPr>
          <p:cNvPr id="42" name="Group 34">
            <a:extLst>
              <a:ext uri="{FF2B5EF4-FFF2-40B4-BE49-F238E27FC236}">
                <a16:creationId xmlns="" xmlns:a16="http://schemas.microsoft.com/office/drawing/2014/main" id="{5D514B88-8ECA-4788-BD25-3A30CF2E6473}"/>
              </a:ext>
            </a:extLst>
          </p:cNvPr>
          <p:cNvGrpSpPr/>
          <p:nvPr/>
        </p:nvGrpSpPr>
        <p:grpSpPr>
          <a:xfrm>
            <a:off x="4759867" y="4021529"/>
            <a:ext cx="6492850" cy="1360713"/>
            <a:chOff x="-912738" y="2826095"/>
            <a:chExt cx="6492850" cy="1360713"/>
          </a:xfrm>
        </p:grpSpPr>
        <p:sp>
          <p:nvSpPr>
            <p:cNvPr id="45" name="Oval 36">
              <a:extLst>
                <a:ext uri="{FF2B5EF4-FFF2-40B4-BE49-F238E27FC236}">
                  <a16:creationId xmlns="" xmlns:a16="http://schemas.microsoft.com/office/drawing/2014/main" id="{99ACF584-9FAE-4842-B7ED-EC0604476F2B}"/>
                </a:ext>
              </a:extLst>
            </p:cNvPr>
            <p:cNvSpPr/>
            <p:nvPr/>
          </p:nvSpPr>
          <p:spPr>
            <a:xfrm>
              <a:off x="5033093" y="2826095"/>
              <a:ext cx="547019" cy="5470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sp>
          <p:nvSpPr>
            <p:cNvPr id="48" name="TextBox 47">
              <a:extLst>
                <a:ext uri="{FF2B5EF4-FFF2-40B4-BE49-F238E27FC236}">
                  <a16:creationId xmlns="" xmlns:a16="http://schemas.microsoft.com/office/drawing/2014/main" id="{BCB335AF-B227-4CC9-BE0E-8B36EEB043BF}"/>
                </a:ext>
              </a:extLst>
            </p:cNvPr>
            <p:cNvSpPr txBox="1"/>
            <p:nvPr/>
          </p:nvSpPr>
          <p:spPr>
            <a:xfrm>
              <a:off x="-544531" y="3109590"/>
              <a:ext cx="5446207" cy="1077218"/>
            </a:xfrm>
            <a:prstGeom prst="rect">
              <a:avLst/>
            </a:prstGeom>
            <a:noFill/>
          </p:spPr>
          <p:txBody>
            <a:bodyPr wrap="square" rtlCol="0">
              <a:spAutoFit/>
            </a:bodyPr>
            <a:lstStyle/>
            <a:p>
              <a:pPr algn="r"/>
              <a:r>
                <a:rPr lang="el-GR" altLang="ko-KR" sz="1600" dirty="0">
                  <a:solidFill>
                    <a:srgbClr val="002060"/>
                  </a:solidFill>
                  <a:cs typeface="Arial" pitchFamily="34" charset="0"/>
                </a:rPr>
                <a:t> Αξιοποίηση της επιστημονικής γνώσης, των πορισμάτων εφαρμοσμένης έρευνας και καινοτομίας, υποδομών, εφαρμογών και εργαλείων Τεχνολογιών Πληροφορικής και Επικοινωνιών. </a:t>
              </a:r>
              <a:r>
                <a:rPr lang="en-US" altLang="ko-KR" sz="1600" dirty="0" smtClean="0">
                  <a:solidFill>
                    <a:srgbClr val="002060"/>
                  </a:solidFill>
                  <a:cs typeface="Arial" pitchFamily="34" charset="0"/>
                </a:rPr>
                <a:t> </a:t>
              </a:r>
              <a:endParaRPr lang="ko-KR" altLang="en-US" sz="1600" dirty="0">
                <a:solidFill>
                  <a:srgbClr val="002060"/>
                </a:solidFill>
                <a:cs typeface="Arial" pitchFamily="34" charset="0"/>
              </a:endParaRPr>
            </a:p>
          </p:txBody>
        </p:sp>
        <p:cxnSp>
          <p:nvCxnSpPr>
            <p:cNvPr id="50" name="Straight Connector 39">
              <a:extLst>
                <a:ext uri="{FF2B5EF4-FFF2-40B4-BE49-F238E27FC236}">
                  <a16:creationId xmlns="" xmlns:a16="http://schemas.microsoft.com/office/drawing/2014/main" id="{60BA5866-492F-488C-9E7D-A4D884C726B4}"/>
                </a:ext>
              </a:extLst>
            </p:cNvPr>
            <p:cNvCxnSpPr>
              <a:cxnSpLocks/>
              <a:endCxn id="45" idx="2"/>
            </p:cNvCxnSpPr>
            <p:nvPr/>
          </p:nvCxnSpPr>
          <p:spPr>
            <a:xfrm flipV="1">
              <a:off x="-912738" y="3099605"/>
              <a:ext cx="5945831" cy="32983"/>
            </a:xfrm>
            <a:prstGeom prst="line">
              <a:avLst/>
            </a:prstGeom>
            <a:ln>
              <a:solidFill>
                <a:schemeClr val="tx2">
                  <a:lumMod val="60000"/>
                  <a:lumOff val="40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0811038" y="1851026"/>
            <a:ext cx="297308" cy="369332"/>
          </a:xfrm>
          <a:prstGeom prst="rect">
            <a:avLst/>
          </a:prstGeom>
          <a:noFill/>
        </p:spPr>
        <p:txBody>
          <a:bodyPr wrap="square" rtlCol="0">
            <a:spAutoFit/>
          </a:bodyPr>
          <a:lstStyle/>
          <a:p>
            <a:r>
              <a:rPr lang="el-GR" b="1" dirty="0" smtClean="0">
                <a:solidFill>
                  <a:schemeClr val="accent6">
                    <a:lumMod val="75000"/>
                    <a:lumOff val="25000"/>
                  </a:schemeClr>
                </a:solidFill>
              </a:rPr>
              <a:t>1</a:t>
            </a:r>
            <a:endParaRPr lang="el-GR" b="1" dirty="0">
              <a:solidFill>
                <a:schemeClr val="accent6">
                  <a:lumMod val="75000"/>
                  <a:lumOff val="25000"/>
                </a:schemeClr>
              </a:solidFill>
            </a:endParaRPr>
          </a:p>
        </p:txBody>
      </p:sp>
      <p:sp>
        <p:nvSpPr>
          <p:cNvPr id="51" name="TextBox 50"/>
          <p:cNvSpPr txBox="1"/>
          <p:nvPr/>
        </p:nvSpPr>
        <p:spPr>
          <a:xfrm>
            <a:off x="10830553" y="2975706"/>
            <a:ext cx="297308" cy="369332"/>
          </a:xfrm>
          <a:prstGeom prst="rect">
            <a:avLst/>
          </a:prstGeom>
          <a:noFill/>
        </p:spPr>
        <p:txBody>
          <a:bodyPr wrap="square" rtlCol="0">
            <a:spAutoFit/>
          </a:bodyPr>
          <a:lstStyle/>
          <a:p>
            <a:r>
              <a:rPr lang="el-GR" b="1" dirty="0">
                <a:solidFill>
                  <a:srgbClr val="C00000"/>
                </a:solidFill>
              </a:rPr>
              <a:t>2</a:t>
            </a:r>
          </a:p>
        </p:txBody>
      </p:sp>
      <p:sp>
        <p:nvSpPr>
          <p:cNvPr id="52" name="TextBox 51"/>
          <p:cNvSpPr txBox="1"/>
          <p:nvPr/>
        </p:nvSpPr>
        <p:spPr>
          <a:xfrm>
            <a:off x="10811038" y="4118395"/>
            <a:ext cx="297308" cy="369332"/>
          </a:xfrm>
          <a:prstGeom prst="rect">
            <a:avLst/>
          </a:prstGeom>
          <a:noFill/>
        </p:spPr>
        <p:txBody>
          <a:bodyPr wrap="square" rtlCol="0">
            <a:spAutoFit/>
          </a:bodyPr>
          <a:lstStyle/>
          <a:p>
            <a:r>
              <a:rPr lang="el-GR" b="1" dirty="0">
                <a:solidFill>
                  <a:srgbClr val="FFFF00"/>
                </a:solidFill>
              </a:rPr>
              <a:t>3</a:t>
            </a:r>
          </a:p>
        </p:txBody>
      </p:sp>
      <p:sp>
        <p:nvSpPr>
          <p:cNvPr id="53" name="TextBox 52"/>
          <p:cNvSpPr txBox="1"/>
          <p:nvPr/>
        </p:nvSpPr>
        <p:spPr>
          <a:xfrm>
            <a:off x="10811038" y="5245040"/>
            <a:ext cx="297308" cy="369332"/>
          </a:xfrm>
          <a:prstGeom prst="rect">
            <a:avLst/>
          </a:prstGeom>
          <a:noFill/>
        </p:spPr>
        <p:txBody>
          <a:bodyPr wrap="square" rtlCol="0">
            <a:spAutoFit/>
          </a:bodyPr>
          <a:lstStyle/>
          <a:p>
            <a:r>
              <a:rPr lang="el-GR" b="1" dirty="0" smtClean="0">
                <a:solidFill>
                  <a:schemeClr val="bg1"/>
                </a:solidFill>
              </a:rPr>
              <a:t>4</a:t>
            </a:r>
            <a:endParaRPr lang="el-GR" b="1" dirty="0">
              <a:solidFill>
                <a:schemeClr val="bg1"/>
              </a:solidFill>
            </a:endParaRPr>
          </a:p>
        </p:txBody>
      </p:sp>
      <p:sp>
        <p:nvSpPr>
          <p:cNvPr id="4" name="TextBox 3"/>
          <p:cNvSpPr txBox="1"/>
          <p:nvPr/>
        </p:nvSpPr>
        <p:spPr>
          <a:xfrm>
            <a:off x="185580" y="1275328"/>
            <a:ext cx="11672876" cy="353943"/>
          </a:xfrm>
          <a:prstGeom prst="rect">
            <a:avLst/>
          </a:prstGeom>
          <a:noFill/>
        </p:spPr>
        <p:txBody>
          <a:bodyPr wrap="square" rtlCol="0">
            <a:spAutoFit/>
          </a:bodyPr>
          <a:lstStyle/>
          <a:p>
            <a:r>
              <a:rPr lang="el-GR" sz="1700" dirty="0">
                <a:solidFill>
                  <a:srgbClr val="002060"/>
                </a:solidFill>
              </a:rPr>
              <a:t>Η ενεργοποίηση, λειτουργία και υλοποίηση δράσεων του Εθνικού Μηχανισμού διέπεται από τις κάτωθι αρχές: </a:t>
            </a:r>
          </a:p>
        </p:txBody>
      </p:sp>
    </p:spTree>
    <p:extLst>
      <p:ext uri="{BB962C8B-B14F-4D97-AF65-F5344CB8AC3E}">
        <p14:creationId xmlns:p14="http://schemas.microsoft.com/office/powerpoint/2010/main" val="3444948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50535" y="278716"/>
            <a:ext cx="6467989" cy="461665"/>
          </a:xfrm>
          <a:prstGeom prst="rect">
            <a:avLst/>
          </a:prstGeom>
        </p:spPr>
        <p:txBody>
          <a:bodyPr wrap="none">
            <a:spAutoFit/>
          </a:bodyPr>
          <a:lstStyle/>
          <a:p>
            <a:pPr algn="ctr"/>
            <a:r>
              <a:rPr lang="el-GR" sz="2400" b="1" dirty="0" smtClean="0">
                <a:solidFill>
                  <a:srgbClr val="002060"/>
                </a:solidFill>
              </a:rPr>
              <a:t>ΔΙΑΒΑΘΜΙΣΗ ΚΑΤΑΣΤΑΣΗΣ ΕΤΟΙΜΟΤΗΤΑΣ</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37" name="Group 2">
            <a:extLst>
              <a:ext uri="{FF2B5EF4-FFF2-40B4-BE49-F238E27FC236}">
                <a16:creationId xmlns="" xmlns:a16="http://schemas.microsoft.com/office/drawing/2014/main" id="{42B02945-43D4-44BA-8FCE-4AB138BD1795}"/>
              </a:ext>
            </a:extLst>
          </p:cNvPr>
          <p:cNvGrpSpPr/>
          <p:nvPr/>
        </p:nvGrpSpPr>
        <p:grpSpPr>
          <a:xfrm>
            <a:off x="305607" y="922306"/>
            <a:ext cx="2358792" cy="2715991"/>
            <a:chOff x="1380965" y="1465124"/>
            <a:chExt cx="2358792" cy="2715991"/>
          </a:xfrm>
          <a:solidFill>
            <a:srgbClr val="00B050"/>
          </a:solidFill>
        </p:grpSpPr>
        <p:pic>
          <p:nvPicPr>
            <p:cNvPr id="38" name="Picture 2" descr="E:\002-KIMS BUSINESS\007-04-1-FIVERR\01-PPT-TEMPLATE\COVER-PSD\05-cut-01.png">
              <a:extLst>
                <a:ext uri="{FF2B5EF4-FFF2-40B4-BE49-F238E27FC236}">
                  <a16:creationId xmlns="" xmlns:a16="http://schemas.microsoft.com/office/drawing/2014/main" id="{A8C242E8-D263-4A3B-92B4-C6396CD8F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grpFill/>
            <a:extLst/>
          </p:spPr>
        </p:pic>
        <p:grpSp>
          <p:nvGrpSpPr>
            <p:cNvPr id="73" name="Group 4">
              <a:extLst>
                <a:ext uri="{FF2B5EF4-FFF2-40B4-BE49-F238E27FC236}">
                  <a16:creationId xmlns="" xmlns:a16="http://schemas.microsoft.com/office/drawing/2014/main" id="{233EDA3B-34A9-43E4-B185-68856887907C}"/>
                </a:ext>
              </a:extLst>
            </p:cNvPr>
            <p:cNvGrpSpPr/>
            <p:nvPr/>
          </p:nvGrpSpPr>
          <p:grpSpPr>
            <a:xfrm>
              <a:off x="1380965" y="2018710"/>
              <a:ext cx="2358792" cy="1608820"/>
              <a:chOff x="1380965" y="2018710"/>
              <a:chExt cx="2358792" cy="1608820"/>
            </a:xfrm>
            <a:grpFill/>
          </p:grpSpPr>
          <p:sp>
            <p:nvSpPr>
              <p:cNvPr id="74" name="Parallelogram 5">
                <a:extLst>
                  <a:ext uri="{FF2B5EF4-FFF2-40B4-BE49-F238E27FC236}">
                    <a16:creationId xmlns="" xmlns:a16="http://schemas.microsoft.com/office/drawing/2014/main" id="{B84B98E5-3CED-4B91-B70B-4460AD40F31E}"/>
                  </a:ext>
                </a:extLst>
              </p:cNvPr>
              <p:cNvSpPr/>
              <p:nvPr/>
            </p:nvSpPr>
            <p:spPr>
              <a:xfrm rot="14414865" flipH="1">
                <a:off x="1487101" y="2457044"/>
                <a:ext cx="661487" cy="873760"/>
              </a:xfrm>
              <a:prstGeom prst="parallelogram">
                <a:avLst>
                  <a:gd name="adj" fmla="val 76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
                <a:extLst>
                  <a:ext uri="{FF2B5EF4-FFF2-40B4-BE49-F238E27FC236}">
                    <a16:creationId xmlns="" xmlns:a16="http://schemas.microsoft.com/office/drawing/2014/main" id="{EDF491FE-8DF1-40BC-8DF2-64435C4B7377}"/>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
            <a:extLst>
              <a:ext uri="{FF2B5EF4-FFF2-40B4-BE49-F238E27FC236}">
                <a16:creationId xmlns="" xmlns:a16="http://schemas.microsoft.com/office/drawing/2014/main" id="{BFA31A33-3006-421B-94B1-CEA04F574CA4}"/>
              </a:ext>
            </a:extLst>
          </p:cNvPr>
          <p:cNvGrpSpPr/>
          <p:nvPr/>
        </p:nvGrpSpPr>
        <p:grpSpPr>
          <a:xfrm>
            <a:off x="3564025" y="941538"/>
            <a:ext cx="2358792" cy="2715991"/>
            <a:chOff x="1380965" y="1465124"/>
            <a:chExt cx="2358792" cy="2715991"/>
          </a:xfrm>
          <a:solidFill>
            <a:srgbClr val="FFFF00"/>
          </a:solidFill>
        </p:grpSpPr>
        <p:pic>
          <p:nvPicPr>
            <p:cNvPr id="77" name="Picture 2" descr="E:\002-KIMS BUSINESS\007-04-1-FIVERR\01-PPT-TEMPLATE\COVER-PSD\05-cut-01.png">
              <a:extLst>
                <a:ext uri="{FF2B5EF4-FFF2-40B4-BE49-F238E27FC236}">
                  <a16:creationId xmlns="" xmlns:a16="http://schemas.microsoft.com/office/drawing/2014/main" id="{43C3C033-4E3E-4520-ADE5-8325C55873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grpFill/>
            <a:extLst/>
          </p:spPr>
        </p:pic>
        <p:grpSp>
          <p:nvGrpSpPr>
            <p:cNvPr id="78" name="Group 9">
              <a:extLst>
                <a:ext uri="{FF2B5EF4-FFF2-40B4-BE49-F238E27FC236}">
                  <a16:creationId xmlns="" xmlns:a16="http://schemas.microsoft.com/office/drawing/2014/main" id="{86AB8770-6D98-466A-ADAA-A71FBFE4974D}"/>
                </a:ext>
              </a:extLst>
            </p:cNvPr>
            <p:cNvGrpSpPr/>
            <p:nvPr/>
          </p:nvGrpSpPr>
          <p:grpSpPr>
            <a:xfrm>
              <a:off x="1380965" y="2018710"/>
              <a:ext cx="2358792" cy="1608820"/>
              <a:chOff x="1380965" y="2018710"/>
              <a:chExt cx="2358792" cy="1608820"/>
            </a:xfrm>
            <a:grpFill/>
          </p:grpSpPr>
          <p:sp>
            <p:nvSpPr>
              <p:cNvPr id="79" name="Parallelogram 10">
                <a:extLst>
                  <a:ext uri="{FF2B5EF4-FFF2-40B4-BE49-F238E27FC236}">
                    <a16:creationId xmlns="" xmlns:a16="http://schemas.microsoft.com/office/drawing/2014/main" id="{FF4C1C6B-A00F-462E-BEE7-EB606018EF25}"/>
                  </a:ext>
                </a:extLst>
              </p:cNvPr>
              <p:cNvSpPr/>
              <p:nvPr/>
            </p:nvSpPr>
            <p:spPr>
              <a:xfrm rot="14414865" flipH="1">
                <a:off x="1487101" y="2457044"/>
                <a:ext cx="661487" cy="873760"/>
              </a:xfrm>
              <a:prstGeom prst="parallelogram">
                <a:avLst>
                  <a:gd name="adj" fmla="val 76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11">
                <a:extLst>
                  <a:ext uri="{FF2B5EF4-FFF2-40B4-BE49-F238E27FC236}">
                    <a16:creationId xmlns="" xmlns:a16="http://schemas.microsoft.com/office/drawing/2014/main" id="{44C25031-6DA0-43A5-857B-F3A1BFB05358}"/>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1" name="Group 12">
            <a:extLst>
              <a:ext uri="{FF2B5EF4-FFF2-40B4-BE49-F238E27FC236}">
                <a16:creationId xmlns="" xmlns:a16="http://schemas.microsoft.com/office/drawing/2014/main" id="{57E21615-9DD5-4ACD-88C2-F0D8894550EE}"/>
              </a:ext>
            </a:extLst>
          </p:cNvPr>
          <p:cNvGrpSpPr/>
          <p:nvPr/>
        </p:nvGrpSpPr>
        <p:grpSpPr>
          <a:xfrm>
            <a:off x="6587750" y="922306"/>
            <a:ext cx="2358792" cy="2715991"/>
            <a:chOff x="1380965" y="1465124"/>
            <a:chExt cx="2358792" cy="2715991"/>
          </a:xfrm>
          <a:solidFill>
            <a:srgbClr val="FFC000"/>
          </a:solidFill>
        </p:grpSpPr>
        <p:pic>
          <p:nvPicPr>
            <p:cNvPr id="82" name="Picture 2" descr="E:\002-KIMS BUSINESS\007-04-1-FIVERR\01-PPT-TEMPLATE\COVER-PSD\05-cut-01.png">
              <a:extLst>
                <a:ext uri="{FF2B5EF4-FFF2-40B4-BE49-F238E27FC236}">
                  <a16:creationId xmlns="" xmlns:a16="http://schemas.microsoft.com/office/drawing/2014/main" id="{8237E37D-AD34-48A3-A5CC-25AFB54B1D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grpFill/>
            <a:extLst/>
          </p:spPr>
        </p:pic>
        <p:grpSp>
          <p:nvGrpSpPr>
            <p:cNvPr id="83" name="Group 14">
              <a:extLst>
                <a:ext uri="{FF2B5EF4-FFF2-40B4-BE49-F238E27FC236}">
                  <a16:creationId xmlns="" xmlns:a16="http://schemas.microsoft.com/office/drawing/2014/main" id="{9D64405E-8C7F-4721-A224-E0202C16D405}"/>
                </a:ext>
              </a:extLst>
            </p:cNvPr>
            <p:cNvGrpSpPr/>
            <p:nvPr/>
          </p:nvGrpSpPr>
          <p:grpSpPr>
            <a:xfrm>
              <a:off x="1380965" y="2018710"/>
              <a:ext cx="2358792" cy="1608820"/>
              <a:chOff x="1380965" y="2018710"/>
              <a:chExt cx="2358792" cy="1608820"/>
            </a:xfrm>
            <a:grpFill/>
          </p:grpSpPr>
          <p:sp>
            <p:nvSpPr>
              <p:cNvPr id="84" name="Parallelogram 15">
                <a:extLst>
                  <a:ext uri="{FF2B5EF4-FFF2-40B4-BE49-F238E27FC236}">
                    <a16:creationId xmlns="" xmlns:a16="http://schemas.microsoft.com/office/drawing/2014/main" id="{5E36F305-42E1-4A12-8BCE-CDFC82696FFD}"/>
                  </a:ext>
                </a:extLst>
              </p:cNvPr>
              <p:cNvSpPr/>
              <p:nvPr/>
            </p:nvSpPr>
            <p:spPr>
              <a:xfrm rot="14414865" flipH="1">
                <a:off x="1487101" y="2457044"/>
                <a:ext cx="661487" cy="873760"/>
              </a:xfrm>
              <a:prstGeom prst="parallelogram">
                <a:avLst>
                  <a:gd name="adj" fmla="val 76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16">
                <a:extLst>
                  <a:ext uri="{FF2B5EF4-FFF2-40B4-BE49-F238E27FC236}">
                    <a16:creationId xmlns="" xmlns:a16="http://schemas.microsoft.com/office/drawing/2014/main" id="{1732BE1D-CF1B-4918-9D2E-B1A46C7FAF63}"/>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6" name="Group 17">
            <a:extLst>
              <a:ext uri="{FF2B5EF4-FFF2-40B4-BE49-F238E27FC236}">
                <a16:creationId xmlns="" xmlns:a16="http://schemas.microsoft.com/office/drawing/2014/main" id="{B8D8F8A9-485E-4B87-9C24-CADA921BA20C}"/>
              </a:ext>
            </a:extLst>
          </p:cNvPr>
          <p:cNvGrpSpPr/>
          <p:nvPr/>
        </p:nvGrpSpPr>
        <p:grpSpPr>
          <a:xfrm>
            <a:off x="9525359" y="922306"/>
            <a:ext cx="2358792" cy="2715991"/>
            <a:chOff x="1380965" y="1465124"/>
            <a:chExt cx="2358792" cy="2715991"/>
          </a:xfrm>
          <a:solidFill>
            <a:srgbClr val="FF0000"/>
          </a:solidFill>
        </p:grpSpPr>
        <p:pic>
          <p:nvPicPr>
            <p:cNvPr id="87" name="Picture 2" descr="E:\002-KIMS BUSINESS\007-04-1-FIVERR\01-PPT-TEMPLATE\COVER-PSD\05-cut-01.png">
              <a:extLst>
                <a:ext uri="{FF2B5EF4-FFF2-40B4-BE49-F238E27FC236}">
                  <a16:creationId xmlns="" xmlns:a16="http://schemas.microsoft.com/office/drawing/2014/main" id="{4CFC6EDF-47CA-4B08-B62F-2D363AE891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grpFill/>
            <a:extLst/>
          </p:spPr>
        </p:pic>
        <p:grpSp>
          <p:nvGrpSpPr>
            <p:cNvPr id="88" name="Group 19">
              <a:extLst>
                <a:ext uri="{FF2B5EF4-FFF2-40B4-BE49-F238E27FC236}">
                  <a16:creationId xmlns="" xmlns:a16="http://schemas.microsoft.com/office/drawing/2014/main" id="{9D6E4BF1-AE6E-450E-86F3-F1BD5CBB56E6}"/>
                </a:ext>
              </a:extLst>
            </p:cNvPr>
            <p:cNvGrpSpPr/>
            <p:nvPr/>
          </p:nvGrpSpPr>
          <p:grpSpPr>
            <a:xfrm>
              <a:off x="1380965" y="2018710"/>
              <a:ext cx="2358792" cy="1608820"/>
              <a:chOff x="1380965" y="2018710"/>
              <a:chExt cx="2358792" cy="1608820"/>
            </a:xfrm>
            <a:grpFill/>
          </p:grpSpPr>
          <p:sp>
            <p:nvSpPr>
              <p:cNvPr id="89" name="Parallelogram 20">
                <a:extLst>
                  <a:ext uri="{FF2B5EF4-FFF2-40B4-BE49-F238E27FC236}">
                    <a16:creationId xmlns="" xmlns:a16="http://schemas.microsoft.com/office/drawing/2014/main" id="{540E41AF-F36F-4C37-9F92-C41DD766D13B}"/>
                  </a:ext>
                </a:extLst>
              </p:cNvPr>
              <p:cNvSpPr/>
              <p:nvPr/>
            </p:nvSpPr>
            <p:spPr>
              <a:xfrm rot="14414865" flipH="1">
                <a:off x="1487101" y="2457044"/>
                <a:ext cx="661487" cy="873760"/>
              </a:xfrm>
              <a:prstGeom prst="parallelogram">
                <a:avLst>
                  <a:gd name="adj" fmla="val 76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21">
                <a:extLst>
                  <a:ext uri="{FF2B5EF4-FFF2-40B4-BE49-F238E27FC236}">
                    <a16:creationId xmlns="" xmlns:a16="http://schemas.microsoft.com/office/drawing/2014/main" id="{56C246DD-6A84-4E0B-8306-CC3CA827BAB3}"/>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TextBox 90">
            <a:extLst>
              <a:ext uri="{FF2B5EF4-FFF2-40B4-BE49-F238E27FC236}">
                <a16:creationId xmlns="" xmlns:a16="http://schemas.microsoft.com/office/drawing/2014/main" id="{FC4F94F6-4469-441C-A79F-13C6246A65EE}"/>
              </a:ext>
            </a:extLst>
          </p:cNvPr>
          <p:cNvSpPr txBox="1"/>
          <p:nvPr/>
        </p:nvSpPr>
        <p:spPr>
          <a:xfrm>
            <a:off x="127514" y="3558946"/>
            <a:ext cx="2862779" cy="2893100"/>
          </a:xfrm>
          <a:prstGeom prst="rect">
            <a:avLst/>
          </a:prstGeom>
          <a:noFill/>
        </p:spPr>
        <p:txBody>
          <a:bodyPr wrap="square" rtlCol="0">
            <a:spAutoFit/>
          </a:bodyPr>
          <a:lstStyle/>
          <a:p>
            <a:r>
              <a:rPr lang="el-GR" altLang="ko-KR" sz="1400" dirty="0">
                <a:solidFill>
                  <a:srgbClr val="002060"/>
                </a:solidFill>
                <a:cs typeface="Arial" pitchFamily="34" charset="0"/>
              </a:rPr>
              <a:t> </a:t>
            </a:r>
            <a:r>
              <a:rPr lang="el-GR" altLang="ko-KR" sz="1400" b="1" dirty="0">
                <a:solidFill>
                  <a:srgbClr val="002060"/>
                </a:solidFill>
                <a:cs typeface="Arial" pitchFamily="34" charset="0"/>
              </a:rPr>
              <a:t>Κατάσταση συνήθους ετοιμότητας </a:t>
            </a:r>
            <a:r>
              <a:rPr lang="el-GR" altLang="ko-KR" sz="1400" dirty="0" smtClean="0">
                <a:solidFill>
                  <a:srgbClr val="002060"/>
                </a:solidFill>
                <a:cs typeface="Arial" pitchFamily="34" charset="0"/>
              </a:rPr>
              <a:t>: </a:t>
            </a:r>
            <a:r>
              <a:rPr lang="el-GR" altLang="ko-KR" sz="1400" dirty="0">
                <a:solidFill>
                  <a:srgbClr val="002060"/>
                </a:solidFill>
                <a:cs typeface="Arial" pitchFamily="34" charset="0"/>
              </a:rPr>
              <a:t>Οι εμπλεκόμενοι, σε δράσεις πολιτικής προστασίας φορείς, επαγρυπνούν κατόπιν προειδοποίησης, για την περίπτωση εκδήλωσης ήπιας διακινδύνευσης συμβάντος, ή κινητοποίησης, κατόπιν εκδήλωσης χαμηλής επικινδυνότητας συμβάντος, ελέγχοντας τη διαθεσιμότητα σε ανθρώπινο δυναμικό, υλικά και μέσα και εφαρμόζουν </a:t>
            </a:r>
            <a:endParaRPr lang="ko-KR" altLang="en-US" sz="1400" dirty="0">
              <a:solidFill>
                <a:srgbClr val="002060"/>
              </a:solidFill>
              <a:cs typeface="Arial" pitchFamily="34" charset="0"/>
            </a:endParaRPr>
          </a:p>
        </p:txBody>
      </p:sp>
      <p:sp>
        <p:nvSpPr>
          <p:cNvPr id="92" name="TextBox 91">
            <a:extLst>
              <a:ext uri="{FF2B5EF4-FFF2-40B4-BE49-F238E27FC236}">
                <a16:creationId xmlns="" xmlns:a16="http://schemas.microsoft.com/office/drawing/2014/main" id="{40BE4BA1-D756-4A0B-8DB6-6CCFC8BBD9CC}"/>
              </a:ext>
            </a:extLst>
          </p:cNvPr>
          <p:cNvSpPr txBox="1"/>
          <p:nvPr/>
        </p:nvSpPr>
        <p:spPr>
          <a:xfrm>
            <a:off x="3453156" y="3539714"/>
            <a:ext cx="2639959" cy="2246769"/>
          </a:xfrm>
          <a:prstGeom prst="rect">
            <a:avLst/>
          </a:prstGeom>
          <a:noFill/>
        </p:spPr>
        <p:txBody>
          <a:bodyPr wrap="square" rtlCol="0">
            <a:spAutoFit/>
          </a:bodyPr>
          <a:lstStyle/>
          <a:p>
            <a:r>
              <a:rPr lang="el-GR" altLang="ko-KR" sz="1400" b="1" dirty="0">
                <a:solidFill>
                  <a:srgbClr val="002060"/>
                </a:solidFill>
                <a:cs typeface="Arial" pitchFamily="34" charset="0"/>
              </a:rPr>
              <a:t>Κατάσταση αυξημένης ετοιμότητας </a:t>
            </a:r>
            <a:r>
              <a:rPr lang="el-GR" altLang="ko-KR" sz="1400" dirty="0" smtClean="0">
                <a:solidFill>
                  <a:srgbClr val="002060"/>
                </a:solidFill>
                <a:cs typeface="Arial" pitchFamily="34" charset="0"/>
              </a:rPr>
              <a:t>: </a:t>
            </a:r>
            <a:r>
              <a:rPr lang="el-GR" altLang="ko-KR" sz="1400" dirty="0">
                <a:solidFill>
                  <a:srgbClr val="002060"/>
                </a:solidFill>
                <a:cs typeface="Arial" pitchFamily="34" charset="0"/>
              </a:rPr>
              <a:t>Οι εμπλεκόμενοι φορείς αυξάνουν την ετοιμότητά τους κατόπιν εκδήλωσης (ή προειδοποίησης) μέσης επικινδυνότητας συμβάντος και ενεργοποιούνται συγκεκριμένα Πλαίσια Διαχείρισης Εκτάκτων Αναγκών (Π.Δ.Ε.Α.). </a:t>
            </a:r>
            <a:endParaRPr lang="ko-KR" altLang="en-US" sz="1400" dirty="0">
              <a:solidFill>
                <a:srgbClr val="002060"/>
              </a:solidFill>
              <a:cs typeface="Arial" pitchFamily="34" charset="0"/>
            </a:endParaRPr>
          </a:p>
        </p:txBody>
      </p:sp>
      <p:sp>
        <p:nvSpPr>
          <p:cNvPr id="93" name="TextBox 92">
            <a:extLst>
              <a:ext uri="{FF2B5EF4-FFF2-40B4-BE49-F238E27FC236}">
                <a16:creationId xmlns="" xmlns:a16="http://schemas.microsoft.com/office/drawing/2014/main" id="{55752376-0A79-4673-A819-459E2565AE5D}"/>
              </a:ext>
            </a:extLst>
          </p:cNvPr>
          <p:cNvSpPr txBox="1"/>
          <p:nvPr/>
        </p:nvSpPr>
        <p:spPr>
          <a:xfrm>
            <a:off x="6300602" y="3558946"/>
            <a:ext cx="2534900" cy="2246769"/>
          </a:xfrm>
          <a:prstGeom prst="rect">
            <a:avLst/>
          </a:prstGeom>
          <a:noFill/>
        </p:spPr>
        <p:txBody>
          <a:bodyPr wrap="square" rtlCol="0">
            <a:spAutoFit/>
          </a:bodyPr>
          <a:lstStyle/>
          <a:p>
            <a:r>
              <a:rPr lang="el-GR" altLang="ko-KR" sz="1400" dirty="0">
                <a:solidFill>
                  <a:srgbClr val="002060"/>
                </a:solidFill>
                <a:cs typeface="Arial" pitchFamily="34" charset="0"/>
              </a:rPr>
              <a:t> </a:t>
            </a:r>
            <a:r>
              <a:rPr lang="el-GR" altLang="ko-KR" sz="1400" b="1" dirty="0">
                <a:solidFill>
                  <a:srgbClr val="002060"/>
                </a:solidFill>
                <a:cs typeface="Arial" pitchFamily="34" charset="0"/>
              </a:rPr>
              <a:t>Κατάσταση επιφυλακής </a:t>
            </a:r>
            <a:r>
              <a:rPr lang="el-GR" altLang="ko-KR" sz="1400" dirty="0" smtClean="0">
                <a:solidFill>
                  <a:srgbClr val="002060"/>
                </a:solidFill>
                <a:cs typeface="Arial" pitchFamily="34" charset="0"/>
              </a:rPr>
              <a:t>: </a:t>
            </a:r>
            <a:r>
              <a:rPr lang="el-GR" altLang="ko-KR" sz="1400" dirty="0">
                <a:solidFill>
                  <a:srgbClr val="002060"/>
                </a:solidFill>
                <a:cs typeface="Arial" pitchFamily="34" charset="0"/>
              </a:rPr>
              <a:t>Οι εμπλεκόμενοι φορείς εξαντλούν τα μέτρα ετοιμότητας και τίθενται σε επιφυλακή, επαυξανόμενοι σε στελέχωση, ύστερα από εκδήλωση αυξημένης επικινδυνότητας συμβάντος ή προειδοποίησης για πάσης φύσεως απειλή. </a:t>
            </a:r>
            <a:endParaRPr lang="ko-KR" altLang="en-US" sz="1400" dirty="0">
              <a:solidFill>
                <a:srgbClr val="002060"/>
              </a:solidFill>
              <a:cs typeface="Arial" pitchFamily="34" charset="0"/>
            </a:endParaRPr>
          </a:p>
        </p:txBody>
      </p:sp>
      <p:sp>
        <p:nvSpPr>
          <p:cNvPr id="94" name="TextBox 93">
            <a:extLst>
              <a:ext uri="{FF2B5EF4-FFF2-40B4-BE49-F238E27FC236}">
                <a16:creationId xmlns="" xmlns:a16="http://schemas.microsoft.com/office/drawing/2014/main" id="{2C564ECB-D73F-49C2-86E9-9BAF9D1C36C7}"/>
              </a:ext>
            </a:extLst>
          </p:cNvPr>
          <p:cNvSpPr txBox="1"/>
          <p:nvPr/>
        </p:nvSpPr>
        <p:spPr>
          <a:xfrm>
            <a:off x="8946542" y="3558946"/>
            <a:ext cx="3245457" cy="3108543"/>
          </a:xfrm>
          <a:prstGeom prst="rect">
            <a:avLst/>
          </a:prstGeom>
          <a:noFill/>
        </p:spPr>
        <p:txBody>
          <a:bodyPr wrap="square" rtlCol="0">
            <a:spAutoFit/>
          </a:bodyPr>
          <a:lstStyle/>
          <a:p>
            <a:r>
              <a:rPr lang="el-GR" altLang="ko-KR" sz="1400" dirty="0">
                <a:solidFill>
                  <a:srgbClr val="002060"/>
                </a:solidFill>
                <a:cs typeface="Arial" pitchFamily="34" charset="0"/>
              </a:rPr>
              <a:t> </a:t>
            </a:r>
            <a:r>
              <a:rPr lang="el-GR" altLang="ko-KR" sz="1400" b="1" dirty="0">
                <a:solidFill>
                  <a:srgbClr val="002060"/>
                </a:solidFill>
                <a:cs typeface="Arial" pitchFamily="34" charset="0"/>
              </a:rPr>
              <a:t>Κατάσταση </a:t>
            </a:r>
            <a:r>
              <a:rPr lang="el-GR" altLang="ko-KR" sz="1400" b="1" dirty="0" smtClean="0">
                <a:solidFill>
                  <a:srgbClr val="002060"/>
                </a:solidFill>
                <a:cs typeface="Arial" pitchFamily="34" charset="0"/>
              </a:rPr>
              <a:t>κινητοποίησης: </a:t>
            </a:r>
            <a:r>
              <a:rPr lang="el-GR" altLang="ko-KR" sz="1400" dirty="0" smtClean="0">
                <a:solidFill>
                  <a:srgbClr val="002060"/>
                </a:solidFill>
                <a:cs typeface="Arial" pitchFamily="34" charset="0"/>
              </a:rPr>
              <a:t>Ενεργοποιείται </a:t>
            </a:r>
            <a:r>
              <a:rPr lang="el-GR" altLang="ko-KR" sz="1400" dirty="0">
                <a:solidFill>
                  <a:srgbClr val="002060"/>
                </a:solidFill>
                <a:cs typeface="Arial" pitchFamily="34" charset="0"/>
              </a:rPr>
              <a:t>αμέσως μετά την εκδήλωση καταστροφικού φαινομένου ή σε περίπτωση σοβαρής πιθανότητας επέλευσης καταστροφής ή πάσης φύσεως απειλής. Ο Εθνικός Μηχανισμός τίθεται σε πλήρη κινητοποίηση, ενεργοποιώντας και αναπτύσσοντας το αναγκαίο ανθρώπινο δυναμικό, τα υλικά και μέσα και δρομολογούνται δράσεις βραχείας αποκατάστασης, αρωγής και υποστήριξης για τη μετρίαση των επιπτώσεων καταστροφής.</a:t>
            </a:r>
            <a:endParaRPr lang="ko-KR" altLang="en-US" sz="1400" dirty="0">
              <a:solidFill>
                <a:srgbClr val="002060"/>
              </a:solidFill>
              <a:cs typeface="Arial" pitchFamily="34" charset="0"/>
            </a:endParaRPr>
          </a:p>
        </p:txBody>
      </p:sp>
      <p:sp>
        <p:nvSpPr>
          <p:cNvPr id="95" name="TextBox 94">
            <a:extLst>
              <a:ext uri="{FF2B5EF4-FFF2-40B4-BE49-F238E27FC236}">
                <a16:creationId xmlns="" xmlns:a16="http://schemas.microsoft.com/office/drawing/2014/main" id="{792AA593-464D-4213-A9E9-1790C718BC5F}"/>
              </a:ext>
            </a:extLst>
          </p:cNvPr>
          <p:cNvSpPr txBox="1"/>
          <p:nvPr/>
        </p:nvSpPr>
        <p:spPr>
          <a:xfrm>
            <a:off x="1162632" y="1926359"/>
            <a:ext cx="792542" cy="707886"/>
          </a:xfrm>
          <a:prstGeom prst="rect">
            <a:avLst/>
          </a:prstGeom>
          <a:noFill/>
        </p:spPr>
        <p:txBody>
          <a:bodyPr wrap="square" lIns="108000" rIns="108000" rtlCol="0">
            <a:spAutoFit/>
          </a:bodyPr>
          <a:lstStyle/>
          <a:p>
            <a:pPr algn="ctr"/>
            <a:r>
              <a:rPr lang="en-US" altLang="ko-KR" sz="4000" b="1" dirty="0">
                <a:solidFill>
                  <a:schemeClr val="tx1">
                    <a:alpha val="40000"/>
                  </a:schemeClr>
                </a:solidFill>
                <a:cs typeface="Arial" pitchFamily="34" charset="0"/>
              </a:rPr>
              <a:t>01</a:t>
            </a:r>
            <a:endParaRPr lang="ko-KR" altLang="en-US" sz="4000" b="1" dirty="0">
              <a:solidFill>
                <a:schemeClr val="tx1">
                  <a:alpha val="40000"/>
                </a:schemeClr>
              </a:solidFill>
              <a:cs typeface="Arial" pitchFamily="34" charset="0"/>
            </a:endParaRPr>
          </a:p>
        </p:txBody>
      </p:sp>
      <p:sp>
        <p:nvSpPr>
          <p:cNvPr id="96" name="TextBox 95">
            <a:extLst>
              <a:ext uri="{FF2B5EF4-FFF2-40B4-BE49-F238E27FC236}">
                <a16:creationId xmlns="" xmlns:a16="http://schemas.microsoft.com/office/drawing/2014/main" id="{792AA593-464D-4213-A9E9-1790C718BC5F}"/>
              </a:ext>
            </a:extLst>
          </p:cNvPr>
          <p:cNvSpPr txBox="1"/>
          <p:nvPr/>
        </p:nvSpPr>
        <p:spPr>
          <a:xfrm>
            <a:off x="4421052" y="1926359"/>
            <a:ext cx="792542" cy="707886"/>
          </a:xfrm>
          <a:prstGeom prst="rect">
            <a:avLst/>
          </a:prstGeom>
          <a:noFill/>
        </p:spPr>
        <p:txBody>
          <a:bodyPr wrap="square" lIns="108000" rIns="108000" rtlCol="0">
            <a:spAutoFit/>
          </a:bodyPr>
          <a:lstStyle/>
          <a:p>
            <a:pPr algn="ctr"/>
            <a:r>
              <a:rPr lang="en-US" altLang="ko-KR" sz="4000" b="1" dirty="0" smtClean="0">
                <a:solidFill>
                  <a:schemeClr val="tx1">
                    <a:alpha val="40000"/>
                  </a:schemeClr>
                </a:solidFill>
                <a:cs typeface="Arial" pitchFamily="34" charset="0"/>
              </a:rPr>
              <a:t>0</a:t>
            </a:r>
            <a:r>
              <a:rPr lang="el-GR" altLang="ko-KR" sz="4000" b="1" dirty="0" smtClean="0">
                <a:solidFill>
                  <a:schemeClr val="tx1">
                    <a:alpha val="40000"/>
                  </a:schemeClr>
                </a:solidFill>
                <a:cs typeface="Arial" pitchFamily="34" charset="0"/>
              </a:rPr>
              <a:t>2</a:t>
            </a:r>
            <a:endParaRPr lang="ko-KR" altLang="en-US" sz="4000" b="1" dirty="0">
              <a:solidFill>
                <a:schemeClr val="tx1">
                  <a:alpha val="40000"/>
                </a:schemeClr>
              </a:solidFill>
              <a:cs typeface="Arial" pitchFamily="34" charset="0"/>
            </a:endParaRPr>
          </a:p>
        </p:txBody>
      </p:sp>
      <p:sp>
        <p:nvSpPr>
          <p:cNvPr id="97" name="TextBox 96">
            <a:extLst>
              <a:ext uri="{FF2B5EF4-FFF2-40B4-BE49-F238E27FC236}">
                <a16:creationId xmlns="" xmlns:a16="http://schemas.microsoft.com/office/drawing/2014/main" id="{792AA593-464D-4213-A9E9-1790C718BC5F}"/>
              </a:ext>
            </a:extLst>
          </p:cNvPr>
          <p:cNvSpPr txBox="1"/>
          <p:nvPr/>
        </p:nvSpPr>
        <p:spPr>
          <a:xfrm>
            <a:off x="7444777" y="1997163"/>
            <a:ext cx="792542" cy="707886"/>
          </a:xfrm>
          <a:prstGeom prst="rect">
            <a:avLst/>
          </a:prstGeom>
          <a:noFill/>
        </p:spPr>
        <p:txBody>
          <a:bodyPr wrap="square" lIns="108000" rIns="108000" rtlCol="0">
            <a:spAutoFit/>
          </a:bodyPr>
          <a:lstStyle/>
          <a:p>
            <a:pPr algn="ctr"/>
            <a:r>
              <a:rPr lang="en-US" altLang="ko-KR" sz="4000" b="1" dirty="0" smtClean="0">
                <a:solidFill>
                  <a:schemeClr val="tx1">
                    <a:alpha val="40000"/>
                  </a:schemeClr>
                </a:solidFill>
                <a:cs typeface="Arial" pitchFamily="34" charset="0"/>
              </a:rPr>
              <a:t>0</a:t>
            </a:r>
            <a:r>
              <a:rPr lang="el-GR" altLang="ko-KR" sz="4000" b="1" dirty="0">
                <a:solidFill>
                  <a:schemeClr val="tx1">
                    <a:alpha val="40000"/>
                  </a:schemeClr>
                </a:solidFill>
                <a:cs typeface="Arial" pitchFamily="34" charset="0"/>
              </a:rPr>
              <a:t>3</a:t>
            </a:r>
            <a:endParaRPr lang="ko-KR" altLang="en-US" sz="4000" b="1" dirty="0">
              <a:solidFill>
                <a:schemeClr val="tx1">
                  <a:alpha val="40000"/>
                </a:schemeClr>
              </a:solidFill>
              <a:cs typeface="Arial" pitchFamily="34" charset="0"/>
            </a:endParaRPr>
          </a:p>
        </p:txBody>
      </p:sp>
      <p:sp>
        <p:nvSpPr>
          <p:cNvPr id="98" name="TextBox 97">
            <a:extLst>
              <a:ext uri="{FF2B5EF4-FFF2-40B4-BE49-F238E27FC236}">
                <a16:creationId xmlns="" xmlns:a16="http://schemas.microsoft.com/office/drawing/2014/main" id="{792AA593-464D-4213-A9E9-1790C718BC5F}"/>
              </a:ext>
            </a:extLst>
          </p:cNvPr>
          <p:cNvSpPr txBox="1"/>
          <p:nvPr/>
        </p:nvSpPr>
        <p:spPr>
          <a:xfrm>
            <a:off x="10382386" y="1945591"/>
            <a:ext cx="792542" cy="707886"/>
          </a:xfrm>
          <a:prstGeom prst="rect">
            <a:avLst/>
          </a:prstGeom>
          <a:noFill/>
        </p:spPr>
        <p:txBody>
          <a:bodyPr wrap="square" lIns="108000" rIns="108000" rtlCol="0">
            <a:spAutoFit/>
          </a:bodyPr>
          <a:lstStyle/>
          <a:p>
            <a:pPr algn="ctr"/>
            <a:r>
              <a:rPr lang="en-US" altLang="ko-KR" sz="4000" b="1" dirty="0" smtClean="0">
                <a:solidFill>
                  <a:schemeClr val="tx1">
                    <a:alpha val="40000"/>
                  </a:schemeClr>
                </a:solidFill>
                <a:cs typeface="Arial" pitchFamily="34" charset="0"/>
              </a:rPr>
              <a:t>0</a:t>
            </a:r>
            <a:r>
              <a:rPr lang="el-GR" altLang="ko-KR" sz="4000" b="1" dirty="0" smtClean="0">
                <a:solidFill>
                  <a:schemeClr val="tx1">
                    <a:alpha val="40000"/>
                  </a:schemeClr>
                </a:solidFill>
                <a:cs typeface="Arial" pitchFamily="34" charset="0"/>
              </a:rPr>
              <a:t>4</a:t>
            </a:r>
            <a:endParaRPr lang="ko-KR" altLang="en-US" sz="4000" b="1" dirty="0">
              <a:solidFill>
                <a:schemeClr val="tx1">
                  <a:alpha val="40000"/>
                </a:schemeClr>
              </a:solidFill>
              <a:cs typeface="Arial" pitchFamily="34" charset="0"/>
            </a:endParaRPr>
          </a:p>
        </p:txBody>
      </p:sp>
    </p:spTree>
    <p:extLst>
      <p:ext uri="{BB962C8B-B14F-4D97-AF65-F5344CB8AC3E}">
        <p14:creationId xmlns:p14="http://schemas.microsoft.com/office/powerpoint/2010/main" val="1413821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2273" y="103230"/>
            <a:ext cx="9861630" cy="954107"/>
          </a:xfrm>
          <a:prstGeom prst="rect">
            <a:avLst/>
          </a:prstGeom>
          <a:noFill/>
          <a:ln>
            <a:solidFill>
              <a:schemeClr val="accent1">
                <a:lumMod val="75000"/>
              </a:schemeClr>
            </a:solidFill>
          </a:ln>
        </p:spPr>
        <p:txBody>
          <a:bodyPr wrap="square" rtlCol="0">
            <a:spAutoFit/>
          </a:bodyPr>
          <a:lstStyle/>
          <a:p>
            <a:pPr algn="ctr"/>
            <a:r>
              <a:rPr lang="el-GR" sz="2800" b="1" dirty="0" smtClean="0">
                <a:solidFill>
                  <a:srgbClr val="FF0000"/>
                </a:solidFill>
              </a:rPr>
              <a:t>1. ΠΛΑΣΙΟ &amp; ΔΟΜΕΣ ΠΟΛΙΤΙΚΗΣ ΠΡΟΣΤΑΣΙΑΣ ΣΤΗΝ ΕΛΛΑΔΑ</a:t>
            </a:r>
            <a:endParaRPr lang="el-GR" sz="2800" b="1" dirty="0">
              <a:solidFill>
                <a:srgbClr val="FF0000"/>
              </a:solidFill>
            </a:endParaRPr>
          </a:p>
        </p:txBody>
      </p:sp>
      <p:sp>
        <p:nvSpPr>
          <p:cNvPr id="7" name="TextBox 6"/>
          <p:cNvSpPr txBox="1"/>
          <p:nvPr/>
        </p:nvSpPr>
        <p:spPr>
          <a:xfrm>
            <a:off x="6632292" y="1359221"/>
            <a:ext cx="5451677" cy="5170646"/>
          </a:xfrm>
          <a:prstGeom prst="rect">
            <a:avLst/>
          </a:prstGeom>
          <a:noFill/>
        </p:spPr>
        <p:txBody>
          <a:bodyPr wrap="square" rtlCol="0">
            <a:spAutoFit/>
          </a:bodyPr>
          <a:lstStyle/>
          <a:p>
            <a:pPr marL="285750" indent="-285750">
              <a:buClr>
                <a:srgbClr val="FFFF00"/>
              </a:buClr>
              <a:buFont typeface="Wingdings" pitchFamily="2" charset="2"/>
              <a:buChar char="Ø"/>
            </a:pPr>
            <a:r>
              <a:rPr lang="el-GR" sz="2200" dirty="0" smtClean="0">
                <a:solidFill>
                  <a:srgbClr val="FF0000"/>
                </a:solidFill>
              </a:rPr>
              <a:t>Γενική Γραμματεία Πολιτικής Προστασίας</a:t>
            </a:r>
          </a:p>
          <a:p>
            <a:pPr marL="285750" indent="-285750">
              <a:buClr>
                <a:srgbClr val="FFFF00"/>
              </a:buClr>
              <a:buFont typeface="Wingdings" pitchFamily="2" charset="2"/>
              <a:buChar char="Ø"/>
            </a:pPr>
            <a:endParaRPr lang="el-GR" sz="2200" dirty="0" smtClean="0">
              <a:solidFill>
                <a:srgbClr val="FF0000"/>
              </a:solidFill>
            </a:endParaRPr>
          </a:p>
          <a:p>
            <a:pPr marL="285750" indent="-285750">
              <a:buClr>
                <a:srgbClr val="FFFF00"/>
              </a:buClr>
              <a:buFont typeface="Wingdings" pitchFamily="2" charset="2"/>
              <a:buChar char="Ø"/>
            </a:pPr>
            <a:r>
              <a:rPr lang="el-GR" sz="2200" dirty="0" smtClean="0">
                <a:solidFill>
                  <a:srgbClr val="FF0000"/>
                </a:solidFill>
              </a:rPr>
              <a:t>Νόμοι 3013/2002 &amp; 4662/22020</a:t>
            </a:r>
          </a:p>
          <a:p>
            <a:pPr marL="285750" indent="-285750">
              <a:buClr>
                <a:srgbClr val="FFFF00"/>
              </a:buClr>
              <a:buFont typeface="Wingdings" pitchFamily="2" charset="2"/>
              <a:buChar char="Ø"/>
            </a:pPr>
            <a:endParaRPr lang="el-GR" sz="2200" dirty="0" smtClean="0">
              <a:solidFill>
                <a:srgbClr val="FF0000"/>
              </a:solidFill>
            </a:endParaRPr>
          </a:p>
          <a:p>
            <a:pPr marL="285750" indent="-285750">
              <a:buClr>
                <a:srgbClr val="FFFF00"/>
              </a:buClr>
              <a:buFont typeface="Wingdings" pitchFamily="2" charset="2"/>
              <a:buChar char="Ø"/>
            </a:pPr>
            <a:r>
              <a:rPr lang="el-GR" sz="2200" dirty="0" smtClean="0">
                <a:solidFill>
                  <a:srgbClr val="FF0000"/>
                </a:solidFill>
              </a:rPr>
              <a:t>Σχέδιο «ΞΕΝΟΚΡΑΤΗΣ»</a:t>
            </a:r>
          </a:p>
          <a:p>
            <a:pPr marL="285750" indent="-285750">
              <a:buClr>
                <a:srgbClr val="FFFF00"/>
              </a:buClr>
              <a:buFont typeface="Wingdings" pitchFamily="2" charset="2"/>
              <a:buChar char="Ø"/>
            </a:pPr>
            <a:endParaRPr lang="el-GR" sz="2200" dirty="0" smtClean="0">
              <a:solidFill>
                <a:srgbClr val="FF0000"/>
              </a:solidFill>
            </a:endParaRPr>
          </a:p>
          <a:p>
            <a:pPr marL="285750" indent="-285750">
              <a:buClr>
                <a:srgbClr val="FFFF00"/>
              </a:buClr>
              <a:buFont typeface="Wingdings" pitchFamily="2" charset="2"/>
              <a:buChar char="Ø"/>
            </a:pPr>
            <a:r>
              <a:rPr lang="el-GR" sz="2200" dirty="0" smtClean="0">
                <a:solidFill>
                  <a:srgbClr val="FF0000"/>
                </a:solidFill>
              </a:rPr>
              <a:t>Φορείς &amp; Μέσα Πολιτικής Προστασίας στην Ελλάδα</a:t>
            </a:r>
          </a:p>
          <a:p>
            <a:pPr marL="285750" indent="-285750">
              <a:buClr>
                <a:srgbClr val="FFFF00"/>
              </a:buClr>
              <a:buFont typeface="Wingdings" pitchFamily="2" charset="2"/>
              <a:buChar char="Ø"/>
            </a:pPr>
            <a:endParaRPr lang="el-GR" sz="2200" dirty="0" smtClean="0">
              <a:solidFill>
                <a:srgbClr val="FF0000"/>
              </a:solidFill>
            </a:endParaRPr>
          </a:p>
          <a:p>
            <a:pPr marL="285750" indent="-285750">
              <a:buClr>
                <a:srgbClr val="FFFF00"/>
              </a:buClr>
              <a:buFont typeface="Wingdings" pitchFamily="2" charset="2"/>
              <a:buChar char="Ø"/>
            </a:pPr>
            <a:r>
              <a:rPr lang="el-GR" sz="2200" dirty="0" smtClean="0">
                <a:solidFill>
                  <a:srgbClr val="FF0000"/>
                </a:solidFill>
              </a:rPr>
              <a:t>Αρμοδιότητες Περιφερειών – Δήμων – Κοινοτήτων</a:t>
            </a:r>
          </a:p>
          <a:p>
            <a:pPr marL="285750" indent="-285750">
              <a:buClr>
                <a:srgbClr val="FFFF00"/>
              </a:buClr>
              <a:buFont typeface="Wingdings" pitchFamily="2" charset="2"/>
              <a:buChar char="Ø"/>
            </a:pPr>
            <a:endParaRPr lang="el-GR" sz="2200" dirty="0" smtClean="0">
              <a:solidFill>
                <a:srgbClr val="FF0000"/>
              </a:solidFill>
            </a:endParaRPr>
          </a:p>
          <a:p>
            <a:pPr marL="285750" indent="-285750">
              <a:buClr>
                <a:srgbClr val="FFFF00"/>
              </a:buClr>
              <a:buFont typeface="Wingdings" pitchFamily="2" charset="2"/>
              <a:buChar char="Ø"/>
            </a:pPr>
            <a:r>
              <a:rPr lang="el-GR" sz="2200" dirty="0" smtClean="0">
                <a:solidFill>
                  <a:srgbClr val="FF0000"/>
                </a:solidFill>
              </a:rPr>
              <a:t>Θεσμικά ζητήματα που συνδέονται με τον Εθελοντισμό Πολιτικής Προστασίας</a:t>
            </a:r>
            <a:endParaRPr lang="el-GR" sz="2200" dirty="0">
              <a:solidFill>
                <a:srgbClr val="FF0000"/>
              </a:solidFill>
            </a:endParaRPr>
          </a:p>
        </p:txBody>
      </p:sp>
    </p:spTree>
    <p:extLst>
      <p:ext uri="{BB962C8B-B14F-4D97-AF65-F5344CB8AC3E}">
        <p14:creationId xmlns:p14="http://schemas.microsoft.com/office/powerpoint/2010/main" val="4228638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87E199A-D01C-4363-B63B-B6F314711AC0}"/>
              </a:ext>
            </a:extLst>
          </p:cNvPr>
          <p:cNvSpPr/>
          <p:nvPr/>
        </p:nvSpPr>
        <p:spPr>
          <a:xfrm>
            <a:off x="6251326" y="0"/>
            <a:ext cx="5669280" cy="6858000"/>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
            <a:extLst>
              <a:ext uri="{FF2B5EF4-FFF2-40B4-BE49-F238E27FC236}">
                <a16:creationId xmlns:a16="http://schemas.microsoft.com/office/drawing/2014/main" xmlns="" id="{2FD24A37-A04F-4CF8-80D7-1D65CB9073FD}"/>
              </a:ext>
            </a:extLst>
          </p:cNvPr>
          <p:cNvSpPr/>
          <p:nvPr/>
        </p:nvSpPr>
        <p:spPr>
          <a:xfrm>
            <a:off x="6251326" y="158051"/>
            <a:ext cx="5669280" cy="856525"/>
          </a:xfrm>
          <a:prstGeom prst="rect">
            <a:avLst/>
          </a:prstGeom>
          <a:solidFill>
            <a:schemeClr val="bg1">
              <a:lumMod val="6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Ορθογώνιο 16"/>
          <p:cNvSpPr/>
          <p:nvPr/>
        </p:nvSpPr>
        <p:spPr>
          <a:xfrm>
            <a:off x="6886998" y="324616"/>
            <a:ext cx="4397935" cy="523220"/>
          </a:xfrm>
          <a:prstGeom prst="rect">
            <a:avLst/>
          </a:prstGeom>
        </p:spPr>
        <p:txBody>
          <a:bodyPr wrap="none">
            <a:spAutoFit/>
          </a:bodyPr>
          <a:lstStyle/>
          <a:p>
            <a:pPr algn="ctr"/>
            <a:r>
              <a:rPr lang="el-GR" sz="2800" b="1" dirty="0" smtClean="0">
                <a:solidFill>
                  <a:srgbClr val="002060"/>
                </a:solidFill>
              </a:rPr>
              <a:t>ΔΥΝΑΜΙΚΟ &amp; ΜΕΣΑ Ε.Μ.</a:t>
            </a:r>
            <a:endParaRPr lang="en-US" sz="2800" b="1" dirty="0">
              <a:solidFill>
                <a:srgbClr val="002060"/>
              </a:solidFill>
            </a:endParaRPr>
          </a:p>
        </p:txBody>
      </p:sp>
      <p:sp>
        <p:nvSpPr>
          <p:cNvPr id="2" name="TextBox 1"/>
          <p:cNvSpPr txBox="1"/>
          <p:nvPr/>
        </p:nvSpPr>
        <p:spPr>
          <a:xfrm>
            <a:off x="6400638" y="1250066"/>
            <a:ext cx="5370654" cy="4524315"/>
          </a:xfrm>
          <a:prstGeom prst="rect">
            <a:avLst/>
          </a:prstGeom>
          <a:noFill/>
        </p:spPr>
        <p:txBody>
          <a:bodyPr wrap="square" rtlCol="0">
            <a:spAutoFit/>
          </a:bodyPr>
          <a:lstStyle/>
          <a:p>
            <a:pPr marL="285750" indent="-285750" algn="just">
              <a:buFont typeface="Wingdings" pitchFamily="2" charset="2"/>
              <a:buChar char="v"/>
            </a:pPr>
            <a:r>
              <a:rPr lang="el-GR" dirty="0">
                <a:solidFill>
                  <a:srgbClr val="002060"/>
                </a:solidFill>
              </a:rPr>
              <a:t> </a:t>
            </a:r>
            <a:r>
              <a:rPr lang="el-GR" dirty="0" smtClean="0">
                <a:solidFill>
                  <a:srgbClr val="002060"/>
                </a:solidFill>
              </a:rPr>
              <a:t>Οι </a:t>
            </a:r>
            <a:r>
              <a:rPr lang="el-GR" dirty="0">
                <a:solidFill>
                  <a:srgbClr val="002060"/>
                </a:solidFill>
              </a:rPr>
              <a:t>φορείς και οι οργανισμοί περιφερειακού και κεντρικού επιπέδου διοίκησης</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τα Υπουργεία</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οι Υπηρεσίες</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οι Ο.Τ.Α. </a:t>
            </a:r>
            <a:r>
              <a:rPr lang="el-GR" dirty="0" err="1">
                <a:solidFill>
                  <a:srgbClr val="002060"/>
                </a:solidFill>
              </a:rPr>
              <a:t>α΄</a:t>
            </a:r>
            <a:r>
              <a:rPr lang="el-GR" dirty="0">
                <a:solidFill>
                  <a:srgbClr val="002060"/>
                </a:solidFill>
              </a:rPr>
              <a:t> και </a:t>
            </a:r>
            <a:r>
              <a:rPr lang="el-GR" dirty="0" err="1">
                <a:solidFill>
                  <a:srgbClr val="002060"/>
                </a:solidFill>
              </a:rPr>
              <a:t>β΄</a:t>
            </a:r>
            <a:r>
              <a:rPr lang="el-GR" dirty="0">
                <a:solidFill>
                  <a:srgbClr val="002060"/>
                </a:solidFill>
              </a:rPr>
              <a:t> βαθμού</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οι Ένοπλες Δυνάμεις</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το Πυροσβεστικό Σώμα</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η Ελληνική Αστυνομία</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το </a:t>
            </a:r>
            <a:r>
              <a:rPr lang="el-GR" dirty="0">
                <a:solidFill>
                  <a:srgbClr val="002060"/>
                </a:solidFill>
              </a:rPr>
              <a:t>Λιμενικό Σώμα-Ελληνική Ακτοφυλακή</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το Ε.Κ.Α.Β., </a:t>
            </a:r>
            <a:endParaRPr lang="el-GR" dirty="0" smtClean="0">
              <a:solidFill>
                <a:srgbClr val="002060"/>
              </a:solidFill>
            </a:endParaRPr>
          </a:p>
          <a:p>
            <a:pPr marL="285750" indent="-285750" algn="just">
              <a:buFont typeface="Wingdings" pitchFamily="2" charset="2"/>
              <a:buChar char="v"/>
            </a:pPr>
            <a:r>
              <a:rPr lang="el-GR" dirty="0">
                <a:solidFill>
                  <a:srgbClr val="002060"/>
                </a:solidFill>
              </a:rPr>
              <a:t> </a:t>
            </a:r>
            <a:r>
              <a:rPr lang="el-GR" dirty="0" smtClean="0">
                <a:solidFill>
                  <a:srgbClr val="002060"/>
                </a:solidFill>
              </a:rPr>
              <a:t>οι </a:t>
            </a:r>
            <a:r>
              <a:rPr lang="el-GR" dirty="0">
                <a:solidFill>
                  <a:srgbClr val="002060"/>
                </a:solidFill>
              </a:rPr>
              <a:t>εθελοντικές ομάδες και οι μη κυβερνητικές οργανώσεις του Μητρώου Πολιτικής Προστασίας, </a:t>
            </a:r>
            <a:endParaRPr lang="el-GR" dirty="0" smtClean="0">
              <a:solidFill>
                <a:srgbClr val="002060"/>
              </a:solidFill>
            </a:endParaRPr>
          </a:p>
          <a:p>
            <a:pPr marL="285750" indent="-285750" algn="just">
              <a:buFont typeface="Wingdings" pitchFamily="2" charset="2"/>
              <a:buChar char="v"/>
            </a:pPr>
            <a:r>
              <a:rPr lang="el-GR" dirty="0" smtClean="0">
                <a:solidFill>
                  <a:srgbClr val="002060"/>
                </a:solidFill>
              </a:rPr>
              <a:t>οι </a:t>
            </a:r>
            <a:r>
              <a:rPr lang="el-GR" dirty="0">
                <a:solidFill>
                  <a:srgbClr val="002060"/>
                </a:solidFill>
              </a:rPr>
              <a:t>πολίτες και κάθε άλλος δημόσιος ή ιδιωτικός φορέας δύναται να συνεισφέρουν σε ανθρώπινο δυναμικό, υλικά και μέσα. </a:t>
            </a:r>
          </a:p>
        </p:txBody>
      </p:sp>
      <p:sp>
        <p:nvSpPr>
          <p:cNvPr id="7" name="TextBox 6"/>
          <p:cNvSpPr txBox="1"/>
          <p:nvPr/>
        </p:nvSpPr>
        <p:spPr>
          <a:xfrm>
            <a:off x="6585995" y="6076709"/>
            <a:ext cx="5185297" cy="369332"/>
          </a:xfrm>
          <a:prstGeom prst="rect">
            <a:avLst/>
          </a:prstGeom>
          <a:noFill/>
        </p:spPr>
        <p:txBody>
          <a:bodyPr wrap="square" rtlCol="0">
            <a:spAutoFit/>
          </a:bodyPr>
          <a:lstStyle/>
          <a:p>
            <a:pPr marL="285750" indent="-285750">
              <a:buFont typeface="Wingdings" pitchFamily="2" charset="2"/>
              <a:buChar char="Ø"/>
            </a:pPr>
            <a:r>
              <a:rPr lang="el-GR" dirty="0" smtClean="0">
                <a:solidFill>
                  <a:srgbClr val="002060"/>
                </a:solidFill>
              </a:rPr>
              <a:t>Σύσταση Μητρώου Εμπειρογνωμόνων</a:t>
            </a:r>
            <a:endParaRPr lang="el-GR" dirty="0">
              <a:solidFill>
                <a:srgbClr val="002060"/>
              </a:solidFill>
            </a:endParaRPr>
          </a:p>
        </p:txBody>
      </p:sp>
    </p:spTree>
    <p:extLst>
      <p:ext uri="{BB962C8B-B14F-4D97-AF65-F5344CB8AC3E}">
        <p14:creationId xmlns:p14="http://schemas.microsoft.com/office/powerpoint/2010/main" val="2300285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7164878"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38027" y="278716"/>
            <a:ext cx="7445116" cy="461665"/>
          </a:xfrm>
          <a:prstGeom prst="rect">
            <a:avLst/>
          </a:prstGeom>
        </p:spPr>
        <p:txBody>
          <a:bodyPr wrap="none">
            <a:spAutoFit/>
          </a:bodyPr>
          <a:lstStyle/>
          <a:p>
            <a:pPr algn="ctr"/>
            <a:r>
              <a:rPr lang="el-GR" sz="2400" b="1" dirty="0" smtClean="0">
                <a:solidFill>
                  <a:srgbClr val="002060"/>
                </a:solidFill>
              </a:rPr>
              <a:t>     ΣΥΣΤΑΣΗ ΔΙΥΠΟΥΡΓΙΚΗΣ ΕΠΙΤΡΟΠΗΣ Ε.Σ.Π.Π.</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304" y="1365814"/>
            <a:ext cx="4771018" cy="4484406"/>
          </a:xfrm>
          <a:prstGeom prst="rect">
            <a:avLst/>
          </a:prstGeom>
          <a:noFill/>
          <a:ln>
            <a:noFill/>
          </a:ln>
          <a:effectLst>
            <a:outerShdw dist="35921" dir="2700000" algn="ctr" rotWithShape="0">
              <a:schemeClr val="bg2"/>
            </a:outerShdw>
            <a:reflection blurRad="6350" stA="50000" endA="300" endPos="55500" dist="50800" dir="5400000" sy="-100000" algn="bl" rotWithShape="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4197" y="1452300"/>
            <a:ext cx="6679590" cy="4093428"/>
          </a:xfrm>
          <a:prstGeom prst="rect">
            <a:avLst/>
          </a:prstGeom>
          <a:noFill/>
        </p:spPr>
        <p:txBody>
          <a:bodyPr wrap="square" rtlCol="0">
            <a:spAutoFit/>
          </a:bodyPr>
          <a:lstStyle/>
          <a:p>
            <a:pPr algn="just"/>
            <a:r>
              <a:rPr lang="el-GR" sz="2000" dirty="0">
                <a:solidFill>
                  <a:srgbClr val="002060"/>
                </a:solidFill>
              </a:rPr>
              <a:t>Η Διυπουργική Επιτροπή Εθνικού Σχεδιασμού Πολιτικής Προστασίας </a:t>
            </a:r>
            <a:r>
              <a:rPr lang="el-GR" sz="2000" dirty="0" smtClean="0">
                <a:solidFill>
                  <a:srgbClr val="002060"/>
                </a:solidFill>
              </a:rPr>
              <a:t>(Δ.Ε.Ε.Σ.Π.Π.) έχει τις κάτωθι αρμοδιότητες:</a:t>
            </a:r>
          </a:p>
          <a:p>
            <a:pPr algn="just"/>
            <a:endParaRPr lang="el-GR" sz="2000" dirty="0" smtClean="0">
              <a:solidFill>
                <a:srgbClr val="002060"/>
              </a:solidFill>
            </a:endParaRPr>
          </a:p>
          <a:p>
            <a:pPr marL="285750" indent="-285750" algn="just">
              <a:buFont typeface="Wingdings" pitchFamily="2" charset="2"/>
              <a:buChar char="v"/>
            </a:pPr>
            <a:r>
              <a:rPr lang="el-GR" sz="2000" dirty="0" smtClean="0">
                <a:solidFill>
                  <a:srgbClr val="002060"/>
                </a:solidFill>
              </a:rPr>
              <a:t>Εγκρίνει </a:t>
            </a:r>
            <a:r>
              <a:rPr lang="el-GR" sz="2000" dirty="0">
                <a:solidFill>
                  <a:srgbClr val="002060"/>
                </a:solidFill>
              </a:rPr>
              <a:t>την Εθνική Πολιτική Μείωσης Κινδύνου Καταστροφών και τον Εθνικό Σχεδιασμό Πολιτικής Προστασίας, κατόπιν προηγούμενης εισήγησης του Γενικού Γραμματέα Πολιτικής Προστασίας. </a:t>
            </a:r>
            <a:endParaRPr lang="el-GR" sz="2000" dirty="0" smtClean="0">
              <a:solidFill>
                <a:srgbClr val="002060"/>
              </a:solidFill>
            </a:endParaRPr>
          </a:p>
          <a:p>
            <a:pPr marL="285750" indent="-285750" algn="just">
              <a:buFont typeface="Wingdings" pitchFamily="2" charset="2"/>
              <a:buChar char="v"/>
            </a:pPr>
            <a:endParaRPr lang="el-GR" sz="2000" dirty="0">
              <a:solidFill>
                <a:srgbClr val="002060"/>
              </a:solidFill>
            </a:endParaRPr>
          </a:p>
          <a:p>
            <a:pPr marL="285750" indent="-285750" algn="just">
              <a:buFont typeface="Wingdings" pitchFamily="2" charset="2"/>
              <a:buChar char="v"/>
            </a:pPr>
            <a:r>
              <a:rPr lang="el-GR" sz="2000" dirty="0" smtClean="0">
                <a:solidFill>
                  <a:srgbClr val="002060"/>
                </a:solidFill>
              </a:rPr>
              <a:t>Προβαίνει </a:t>
            </a:r>
            <a:r>
              <a:rPr lang="el-GR" sz="2000" dirty="0">
                <a:solidFill>
                  <a:srgbClr val="002060"/>
                </a:solidFill>
              </a:rPr>
              <a:t>σε ετήσιο απολογισμό αποτελεσματικότητας των συνισταμένων του Εθνικού Σχεδιασμού Πολιτικής Προστασίας, προγραμμάτων, σχεδίων, μέτρων και δράσεων σε επίπεδο πρόληψης, ετοιμότητας, αντιμετώπισης και αποκατάστασης.</a:t>
            </a:r>
          </a:p>
        </p:txBody>
      </p:sp>
    </p:spTree>
    <p:extLst>
      <p:ext uri="{BB962C8B-B14F-4D97-AF65-F5344CB8AC3E}">
        <p14:creationId xmlns:p14="http://schemas.microsoft.com/office/powerpoint/2010/main" val="1084346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673318" y="139278"/>
            <a:ext cx="5252015" cy="830997"/>
          </a:xfrm>
          <a:prstGeom prst="rect">
            <a:avLst/>
          </a:prstGeom>
        </p:spPr>
        <p:txBody>
          <a:bodyPr wrap="none">
            <a:spAutoFit/>
          </a:bodyPr>
          <a:lstStyle/>
          <a:p>
            <a:pPr algn="ctr"/>
            <a:r>
              <a:rPr lang="el-GR" sz="2400" b="1" dirty="0" smtClean="0">
                <a:solidFill>
                  <a:srgbClr val="002060"/>
                </a:solidFill>
              </a:rPr>
              <a:t>ΠΛΑΙΣΙΑ ΔΙΑΧΕΙΡΙΣΗΣ ΕΚΤΑΚΤΩΝ </a:t>
            </a:r>
          </a:p>
          <a:p>
            <a:pPr algn="ctr"/>
            <a:r>
              <a:rPr lang="el-GR" sz="2400" b="1" dirty="0" smtClean="0">
                <a:solidFill>
                  <a:srgbClr val="002060"/>
                </a:solidFill>
              </a:rPr>
              <a:t> ΑΝΑΓΚΩΝ </a:t>
            </a:r>
            <a:r>
              <a:rPr lang="el-GR" sz="2400" b="1" dirty="0">
                <a:solidFill>
                  <a:srgbClr val="002060"/>
                </a:solidFill>
              </a:rPr>
              <a:t>(Π.Δ.Ε.Α.) </a:t>
            </a:r>
          </a:p>
        </p:txBody>
      </p:sp>
      <p:sp>
        <p:nvSpPr>
          <p:cNvPr id="3" name="Ορθογώνιο 2"/>
          <p:cNvSpPr/>
          <p:nvPr/>
        </p:nvSpPr>
        <p:spPr>
          <a:xfrm>
            <a:off x="141950" y="1632125"/>
            <a:ext cx="6096000" cy="1200329"/>
          </a:xfrm>
          <a:prstGeom prst="rect">
            <a:avLst/>
          </a:prstGeom>
          <a:solidFill>
            <a:schemeClr val="tx2">
              <a:lumMod val="20000"/>
              <a:lumOff val="80000"/>
            </a:schemeClr>
          </a:solidFill>
          <a:ln>
            <a:solidFill>
              <a:srgbClr val="002060"/>
            </a:solidFill>
            <a:prstDash val="sysDash"/>
          </a:ln>
        </p:spPr>
        <p:txBody>
          <a:bodyPr>
            <a:spAutoFit/>
          </a:bodyPr>
          <a:lstStyle/>
          <a:p>
            <a:pPr algn="just"/>
            <a:r>
              <a:rPr lang="el-GR" dirty="0">
                <a:solidFill>
                  <a:srgbClr val="002060"/>
                </a:solidFill>
              </a:rPr>
              <a:t> Ο Εθνικός Μηχανισμός υποστηρίζεται επιχειρησιακά και λειτουργικά από τα Πλαίσια Διαχείρισης Εκτάκτων Αναγκών (Π.Δ.Ε.Α.) (</a:t>
            </a:r>
            <a:r>
              <a:rPr lang="el-GR" dirty="0" err="1">
                <a:solidFill>
                  <a:srgbClr val="002060"/>
                </a:solidFill>
              </a:rPr>
              <a:t>Emergency</a:t>
            </a:r>
            <a:r>
              <a:rPr lang="el-GR" dirty="0">
                <a:solidFill>
                  <a:srgbClr val="002060"/>
                </a:solidFill>
              </a:rPr>
              <a:t> </a:t>
            </a:r>
            <a:r>
              <a:rPr lang="el-GR" dirty="0" err="1">
                <a:solidFill>
                  <a:srgbClr val="002060"/>
                </a:solidFill>
              </a:rPr>
              <a:t>Management</a:t>
            </a:r>
            <a:r>
              <a:rPr lang="el-GR" dirty="0">
                <a:solidFill>
                  <a:srgbClr val="002060"/>
                </a:solidFill>
              </a:rPr>
              <a:t> </a:t>
            </a:r>
            <a:r>
              <a:rPr lang="el-GR" dirty="0" err="1">
                <a:solidFill>
                  <a:srgbClr val="002060"/>
                </a:solidFill>
              </a:rPr>
              <a:t>Frameworks</a:t>
            </a:r>
            <a:r>
              <a:rPr lang="el-GR" dirty="0">
                <a:solidFill>
                  <a:srgbClr val="002060"/>
                </a:solidFill>
              </a:rPr>
              <a:t> </a:t>
            </a:r>
            <a:r>
              <a:rPr lang="el-GR" dirty="0" err="1">
                <a:solidFill>
                  <a:srgbClr val="002060"/>
                </a:solidFill>
              </a:rPr>
              <a:t>E.M.Fs</a:t>
            </a:r>
            <a:r>
              <a:rPr lang="el-GR" dirty="0">
                <a:solidFill>
                  <a:srgbClr val="002060"/>
                </a:solidFill>
              </a:rPr>
              <a:t>.)</a:t>
            </a:r>
          </a:p>
        </p:txBody>
      </p:sp>
      <p:sp>
        <p:nvSpPr>
          <p:cNvPr id="4" name="Ορθογώνιο 3"/>
          <p:cNvSpPr/>
          <p:nvPr/>
        </p:nvSpPr>
        <p:spPr>
          <a:xfrm>
            <a:off x="4988244" y="3224310"/>
            <a:ext cx="6789306" cy="2862322"/>
          </a:xfrm>
          <a:prstGeom prst="rect">
            <a:avLst/>
          </a:prstGeom>
          <a:solidFill>
            <a:srgbClr val="66FF66"/>
          </a:solidFill>
          <a:ln>
            <a:solidFill>
              <a:schemeClr val="tx1"/>
            </a:solidFill>
            <a:prstDash val="sysDash"/>
          </a:ln>
        </p:spPr>
        <p:txBody>
          <a:bodyPr wrap="square">
            <a:spAutoFit/>
          </a:bodyPr>
          <a:lstStyle/>
          <a:p>
            <a:pPr algn="just"/>
            <a:r>
              <a:rPr lang="el-GR" dirty="0" smtClean="0">
                <a:solidFill>
                  <a:srgbClr val="002060"/>
                </a:solidFill>
              </a:rPr>
              <a:t>            </a:t>
            </a:r>
            <a:r>
              <a:rPr lang="el-GR" b="1" dirty="0" smtClean="0">
                <a:solidFill>
                  <a:srgbClr val="002060"/>
                </a:solidFill>
              </a:rPr>
              <a:t>Τα Πλαίσια Διαχείρισης Εκτάκτων Αναγκών: </a:t>
            </a:r>
          </a:p>
          <a:p>
            <a:pPr marL="285750" indent="-285750" algn="just">
              <a:buFont typeface="Wingdings" pitchFamily="2" charset="2"/>
              <a:buChar char="Ø"/>
            </a:pPr>
            <a:r>
              <a:rPr lang="el-GR" dirty="0" smtClean="0">
                <a:solidFill>
                  <a:srgbClr val="002060"/>
                </a:solidFill>
              </a:rPr>
              <a:t>Αποτελούν</a:t>
            </a:r>
            <a:r>
              <a:rPr lang="el-GR" dirty="0">
                <a:solidFill>
                  <a:srgbClr val="002060"/>
                </a:solidFill>
              </a:rPr>
              <a:t>, χωρίς να θίγεται η αυτοτέλειά τους, το σύνολο των (</a:t>
            </a:r>
            <a:r>
              <a:rPr lang="el-GR" dirty="0" err="1">
                <a:solidFill>
                  <a:srgbClr val="002060"/>
                </a:solidFill>
              </a:rPr>
              <a:t>συν)αρμόδιων</a:t>
            </a:r>
            <a:r>
              <a:rPr lang="el-GR" dirty="0">
                <a:solidFill>
                  <a:srgbClr val="002060"/>
                </a:solidFill>
              </a:rPr>
              <a:t> οργανικών μονάδων και φορέων που διαθέτουν το κατάλληλο δυναμικό, υλικά και </a:t>
            </a:r>
            <a:r>
              <a:rPr lang="el-GR" dirty="0" smtClean="0">
                <a:solidFill>
                  <a:srgbClr val="002060"/>
                </a:solidFill>
              </a:rPr>
              <a:t>μέσα.</a:t>
            </a:r>
          </a:p>
          <a:p>
            <a:pPr marL="285750" indent="-285750" algn="just">
              <a:buFont typeface="Wingdings" pitchFamily="2" charset="2"/>
              <a:buChar char="Ø"/>
            </a:pPr>
            <a:r>
              <a:rPr lang="el-GR" dirty="0" smtClean="0">
                <a:solidFill>
                  <a:srgbClr val="002060"/>
                </a:solidFill>
              </a:rPr>
              <a:t>Σε </a:t>
            </a:r>
            <a:r>
              <a:rPr lang="el-GR" dirty="0">
                <a:solidFill>
                  <a:srgbClr val="002060"/>
                </a:solidFill>
              </a:rPr>
              <a:t>κεντρικό επίπεδο, ενεργοποιούνται είτε από τον Επικεφαλής του Εθνικού Μηχανισμού είτε από τον Διοικητή Συντονιστικού Οργάνου Πολιτικής Προστασίας του άρθρου 92 του ν. 4623/2019 (Α΄ 134). Σε περιφερειακό επίπεδο, ενεργοποιούνται από τον κατά τόπο αρμόδιο Περιφερειακό Συντονιστή Πολιτικής </a:t>
            </a:r>
            <a:r>
              <a:rPr lang="el-GR" dirty="0" smtClean="0">
                <a:solidFill>
                  <a:srgbClr val="002060"/>
                </a:solidFill>
              </a:rPr>
              <a:t>Προστασίας.</a:t>
            </a:r>
            <a:endParaRPr lang="el-GR" dirty="0">
              <a:solidFill>
                <a:srgbClr val="002060"/>
              </a:solidFill>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73" y="1279879"/>
            <a:ext cx="50958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32" y="3224309"/>
            <a:ext cx="4580035" cy="286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494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L 도형 3">
            <a:extLst>
              <a:ext uri="{FF2B5EF4-FFF2-40B4-BE49-F238E27FC236}">
                <a16:creationId xmlns="" xmlns:a16="http://schemas.microsoft.com/office/drawing/2014/main" id="{CF00337B-08D8-4F82-86BB-37B129C4372E}"/>
              </a:ext>
            </a:extLst>
          </p:cNvPr>
          <p:cNvSpPr/>
          <p:nvPr/>
        </p:nvSpPr>
        <p:spPr>
          <a:xfrm rot="5400000">
            <a:off x="6830726" y="2172441"/>
            <a:ext cx="1121870" cy="2463531"/>
          </a:xfrm>
          <a:prstGeom prst="corner">
            <a:avLst>
              <a:gd name="adj1" fmla="val 22091"/>
              <a:gd name="adj2" fmla="val 20975"/>
            </a:avLst>
          </a:prstGeom>
          <a:solidFill>
            <a:schemeClr val="accent6">
              <a:lumMod val="50000"/>
              <a:lumOff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0070C0"/>
              </a:solidFill>
            </a:endParaRPr>
          </a:p>
        </p:txBody>
      </p:sp>
      <p:sp>
        <p:nvSpPr>
          <p:cNvPr id="30" name="L 도형 5">
            <a:extLst>
              <a:ext uri="{FF2B5EF4-FFF2-40B4-BE49-F238E27FC236}">
                <a16:creationId xmlns="" xmlns:a16="http://schemas.microsoft.com/office/drawing/2014/main" id="{9E3528F8-4E57-4601-B34C-9348F77EEE36}"/>
              </a:ext>
            </a:extLst>
          </p:cNvPr>
          <p:cNvSpPr/>
          <p:nvPr/>
        </p:nvSpPr>
        <p:spPr>
          <a:xfrm rot="5400000">
            <a:off x="4278384" y="2690165"/>
            <a:ext cx="1121871" cy="2463531"/>
          </a:xfrm>
          <a:prstGeom prst="corner">
            <a:avLst>
              <a:gd name="adj1" fmla="val 22091"/>
              <a:gd name="adj2" fmla="val 20975"/>
            </a:avLst>
          </a:prstGeom>
          <a:solidFill>
            <a:srgbClr val="0020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0070C0"/>
              </a:solidFill>
            </a:endParaRPr>
          </a:p>
        </p:txBody>
      </p:sp>
      <p:sp>
        <p:nvSpPr>
          <p:cNvPr id="34" name="TextBox 33">
            <a:extLst>
              <a:ext uri="{FF2B5EF4-FFF2-40B4-BE49-F238E27FC236}">
                <a16:creationId xmlns="" xmlns:a16="http://schemas.microsoft.com/office/drawing/2014/main" id="{745D4848-137E-4B00-A6B8-CE273B1E03BF}"/>
              </a:ext>
            </a:extLst>
          </p:cNvPr>
          <p:cNvSpPr txBox="1"/>
          <p:nvPr/>
        </p:nvSpPr>
        <p:spPr>
          <a:xfrm>
            <a:off x="3957643" y="3664963"/>
            <a:ext cx="1952180" cy="369332"/>
          </a:xfrm>
          <a:prstGeom prst="rect">
            <a:avLst/>
          </a:prstGeom>
          <a:noFill/>
        </p:spPr>
        <p:txBody>
          <a:bodyPr wrap="square" rtlCol="0" anchor="b">
            <a:spAutoFit/>
          </a:bodyPr>
          <a:lstStyle/>
          <a:p>
            <a:r>
              <a:rPr lang="en-US" altLang="ko-KR" dirty="0">
                <a:solidFill>
                  <a:srgbClr val="0070C0"/>
                </a:solidFill>
              </a:rPr>
              <a:t>02 </a:t>
            </a:r>
            <a:r>
              <a:rPr lang="el-GR" altLang="ko-KR" dirty="0" smtClean="0">
                <a:solidFill>
                  <a:srgbClr val="0070C0"/>
                </a:solidFill>
              </a:rPr>
              <a:t> Π.Ε.Σ.Ο.Π.Π</a:t>
            </a:r>
            <a:r>
              <a:rPr lang="el-GR" altLang="ko-KR" dirty="0">
                <a:solidFill>
                  <a:srgbClr val="0070C0"/>
                </a:solidFill>
              </a:rPr>
              <a:t>.</a:t>
            </a:r>
            <a:endParaRPr lang="en-US" altLang="ko-KR" dirty="0">
              <a:solidFill>
                <a:srgbClr val="0070C0"/>
              </a:solidFill>
            </a:endParaRPr>
          </a:p>
        </p:txBody>
      </p:sp>
      <p:sp>
        <p:nvSpPr>
          <p:cNvPr id="37" name="TextBox 36">
            <a:extLst>
              <a:ext uri="{FF2B5EF4-FFF2-40B4-BE49-F238E27FC236}">
                <a16:creationId xmlns="" xmlns:a16="http://schemas.microsoft.com/office/drawing/2014/main" id="{12F2F0AF-1D7A-4D79-91C8-F0CF99675E26}"/>
              </a:ext>
            </a:extLst>
          </p:cNvPr>
          <p:cNvSpPr txBox="1"/>
          <p:nvPr/>
        </p:nvSpPr>
        <p:spPr>
          <a:xfrm>
            <a:off x="6516330" y="3147740"/>
            <a:ext cx="1940769" cy="369332"/>
          </a:xfrm>
          <a:prstGeom prst="rect">
            <a:avLst/>
          </a:prstGeom>
          <a:noFill/>
        </p:spPr>
        <p:txBody>
          <a:bodyPr wrap="square" rtlCol="0" anchor="b">
            <a:spAutoFit/>
          </a:bodyPr>
          <a:lstStyle/>
          <a:p>
            <a:r>
              <a:rPr lang="en-US" altLang="ko-KR" dirty="0">
                <a:solidFill>
                  <a:srgbClr val="0070C0"/>
                </a:solidFill>
              </a:rPr>
              <a:t>03 </a:t>
            </a:r>
            <a:r>
              <a:rPr lang="el-GR" altLang="ko-KR" dirty="0" smtClean="0">
                <a:solidFill>
                  <a:srgbClr val="0070C0"/>
                </a:solidFill>
              </a:rPr>
              <a:t> Τ.Ε.Σ.Ο.Π.Π.</a:t>
            </a:r>
            <a:endParaRPr lang="en-US" altLang="ko-KR" dirty="0">
              <a:solidFill>
                <a:srgbClr val="0070C0"/>
              </a:solidFill>
            </a:endParaRPr>
          </a:p>
        </p:txBody>
      </p:sp>
      <p:sp>
        <p:nvSpPr>
          <p:cNvPr id="38" name="Oval 10">
            <a:extLst>
              <a:ext uri="{FF2B5EF4-FFF2-40B4-BE49-F238E27FC236}">
                <a16:creationId xmlns="" xmlns:a16="http://schemas.microsoft.com/office/drawing/2014/main" id="{FA4D4BBB-DF2F-42A9-8222-629027AF2C70}"/>
              </a:ext>
            </a:extLst>
          </p:cNvPr>
          <p:cNvSpPr/>
          <p:nvPr/>
        </p:nvSpPr>
        <p:spPr>
          <a:xfrm>
            <a:off x="4839319" y="5404166"/>
            <a:ext cx="640080" cy="640080"/>
          </a:xfrm>
          <a:prstGeom prst="ellipse">
            <a:avLst/>
          </a:prstGeom>
          <a:solidFill>
            <a:srgbClr val="0020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41" name="TextBox 40">
            <a:extLst>
              <a:ext uri="{FF2B5EF4-FFF2-40B4-BE49-F238E27FC236}">
                <a16:creationId xmlns="" xmlns:a16="http://schemas.microsoft.com/office/drawing/2014/main" id="{B3F2033E-F974-480F-94BE-FE307F2FEB84}"/>
              </a:ext>
            </a:extLst>
          </p:cNvPr>
          <p:cNvSpPr txBox="1"/>
          <p:nvPr/>
        </p:nvSpPr>
        <p:spPr>
          <a:xfrm>
            <a:off x="5541299" y="5388615"/>
            <a:ext cx="2908005" cy="1200329"/>
          </a:xfrm>
          <a:prstGeom prst="rect">
            <a:avLst/>
          </a:prstGeom>
          <a:noFill/>
        </p:spPr>
        <p:txBody>
          <a:bodyPr wrap="square" rtlCol="0">
            <a:spAutoFit/>
          </a:bodyPr>
          <a:lstStyle/>
          <a:p>
            <a:r>
              <a:rPr lang="el-GR" altLang="ko-KR" dirty="0" smtClean="0">
                <a:solidFill>
                  <a:srgbClr val="002060"/>
                </a:solidFill>
              </a:rPr>
              <a:t>Περιφερειακά </a:t>
            </a:r>
            <a:r>
              <a:rPr lang="el-GR" altLang="ko-KR" dirty="0">
                <a:solidFill>
                  <a:srgbClr val="002060"/>
                </a:solidFill>
              </a:rPr>
              <a:t>Επιχειρησιακά Συντονιστικά Όργανα Πολιτικής Προστασίας </a:t>
            </a:r>
            <a:endParaRPr lang="ko-KR" altLang="en-US" dirty="0">
              <a:solidFill>
                <a:srgbClr val="002060"/>
              </a:solidFill>
            </a:endParaRPr>
          </a:p>
        </p:txBody>
      </p:sp>
      <p:sp>
        <p:nvSpPr>
          <p:cNvPr id="42" name="Oval 10">
            <a:extLst>
              <a:ext uri="{FF2B5EF4-FFF2-40B4-BE49-F238E27FC236}">
                <a16:creationId xmlns="" xmlns:a16="http://schemas.microsoft.com/office/drawing/2014/main" id="{92CCBC9B-F48F-4BE5-95DF-D827ADD2B04F}"/>
              </a:ext>
            </a:extLst>
          </p:cNvPr>
          <p:cNvSpPr/>
          <p:nvPr/>
        </p:nvSpPr>
        <p:spPr>
          <a:xfrm>
            <a:off x="8623427" y="5417027"/>
            <a:ext cx="640080" cy="640080"/>
          </a:xfrm>
          <a:prstGeom prst="ellipse">
            <a:avLst/>
          </a:prstGeom>
          <a:solidFill>
            <a:schemeClr val="accent6">
              <a:lumMod val="50000"/>
              <a:lumOff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48" name="TextBox 47">
            <a:extLst>
              <a:ext uri="{FF2B5EF4-FFF2-40B4-BE49-F238E27FC236}">
                <a16:creationId xmlns="" xmlns:a16="http://schemas.microsoft.com/office/drawing/2014/main" id="{8D5F476E-56A4-4A3D-B577-627D6A2EB1ED}"/>
              </a:ext>
            </a:extLst>
          </p:cNvPr>
          <p:cNvSpPr txBox="1"/>
          <p:nvPr/>
        </p:nvSpPr>
        <p:spPr>
          <a:xfrm>
            <a:off x="9316377" y="5388615"/>
            <a:ext cx="2663419" cy="923330"/>
          </a:xfrm>
          <a:prstGeom prst="rect">
            <a:avLst/>
          </a:prstGeom>
          <a:noFill/>
        </p:spPr>
        <p:txBody>
          <a:bodyPr wrap="square" rtlCol="0">
            <a:spAutoFit/>
          </a:bodyPr>
          <a:lstStyle/>
          <a:p>
            <a:r>
              <a:rPr lang="el-GR" altLang="ko-KR" dirty="0">
                <a:solidFill>
                  <a:srgbClr val="002060"/>
                </a:solidFill>
              </a:rPr>
              <a:t> Τοπικά Επιχειρησιακά Συντονιστικά Όργανα Πολιτικής Προστασίας </a:t>
            </a:r>
            <a:endParaRPr lang="ko-KR" altLang="en-US" dirty="0">
              <a:solidFill>
                <a:srgbClr val="002060"/>
              </a:solidFill>
            </a:endParaRPr>
          </a:p>
        </p:txBody>
      </p:sp>
      <p:sp>
        <p:nvSpPr>
          <p:cNvPr id="49" name="L 도형 36">
            <a:extLst>
              <a:ext uri="{FF2B5EF4-FFF2-40B4-BE49-F238E27FC236}">
                <a16:creationId xmlns="" xmlns:a16="http://schemas.microsoft.com/office/drawing/2014/main" id="{85AEC616-5B18-49FB-9C38-B88A6190CAD7}"/>
              </a:ext>
            </a:extLst>
          </p:cNvPr>
          <p:cNvSpPr/>
          <p:nvPr/>
        </p:nvSpPr>
        <p:spPr>
          <a:xfrm rot="5400000">
            <a:off x="1726042" y="3207889"/>
            <a:ext cx="1121871" cy="2463531"/>
          </a:xfrm>
          <a:prstGeom prst="corner">
            <a:avLst>
              <a:gd name="adj1" fmla="val 22091"/>
              <a:gd name="adj2" fmla="val 20975"/>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0070C0"/>
              </a:solidFill>
            </a:endParaRPr>
          </a:p>
        </p:txBody>
      </p:sp>
      <p:sp>
        <p:nvSpPr>
          <p:cNvPr id="52" name="TextBox 51">
            <a:extLst>
              <a:ext uri="{FF2B5EF4-FFF2-40B4-BE49-F238E27FC236}">
                <a16:creationId xmlns="" xmlns:a16="http://schemas.microsoft.com/office/drawing/2014/main" id="{D16DE628-B3DC-46CF-8BE2-1995104EBBE7}"/>
              </a:ext>
            </a:extLst>
          </p:cNvPr>
          <p:cNvSpPr txBox="1"/>
          <p:nvPr/>
        </p:nvSpPr>
        <p:spPr>
          <a:xfrm>
            <a:off x="1398955" y="4182185"/>
            <a:ext cx="1952180" cy="369332"/>
          </a:xfrm>
          <a:prstGeom prst="rect">
            <a:avLst/>
          </a:prstGeom>
          <a:noFill/>
        </p:spPr>
        <p:txBody>
          <a:bodyPr wrap="square" rtlCol="0" anchor="b">
            <a:spAutoFit/>
          </a:bodyPr>
          <a:lstStyle/>
          <a:p>
            <a:r>
              <a:rPr lang="en-US" altLang="ko-KR" dirty="0">
                <a:solidFill>
                  <a:srgbClr val="0070C0"/>
                </a:solidFill>
              </a:rPr>
              <a:t>01 </a:t>
            </a:r>
            <a:r>
              <a:rPr lang="el-GR" altLang="ko-KR" dirty="0" smtClean="0">
                <a:solidFill>
                  <a:srgbClr val="0070C0"/>
                </a:solidFill>
              </a:rPr>
              <a:t>  Σ.Ο.Π.Π.</a:t>
            </a:r>
            <a:endParaRPr lang="en-US" altLang="ko-KR" dirty="0">
              <a:solidFill>
                <a:srgbClr val="0070C0"/>
              </a:solidFill>
            </a:endParaRPr>
          </a:p>
        </p:txBody>
      </p:sp>
      <p:sp>
        <p:nvSpPr>
          <p:cNvPr id="53" name="Oval 10">
            <a:extLst>
              <a:ext uri="{FF2B5EF4-FFF2-40B4-BE49-F238E27FC236}">
                <a16:creationId xmlns="" xmlns:a16="http://schemas.microsoft.com/office/drawing/2014/main" id="{DFE8D75E-3502-45A4-B86D-6D93AA994A23}"/>
              </a:ext>
            </a:extLst>
          </p:cNvPr>
          <p:cNvSpPr/>
          <p:nvPr/>
        </p:nvSpPr>
        <p:spPr>
          <a:xfrm>
            <a:off x="886623" y="5375996"/>
            <a:ext cx="640080" cy="640080"/>
          </a:xfrm>
          <a:prstGeom prst="ellipse">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rgbClr val="0070C0"/>
              </a:solidFill>
            </a:endParaRPr>
          </a:p>
        </p:txBody>
      </p:sp>
      <p:sp>
        <p:nvSpPr>
          <p:cNvPr id="58" name="TextBox 57">
            <a:extLst>
              <a:ext uri="{FF2B5EF4-FFF2-40B4-BE49-F238E27FC236}">
                <a16:creationId xmlns="" xmlns:a16="http://schemas.microsoft.com/office/drawing/2014/main" id="{E0DB11FB-097D-417E-9F5B-AA71E282526A}"/>
              </a:ext>
            </a:extLst>
          </p:cNvPr>
          <p:cNvSpPr txBox="1"/>
          <p:nvPr/>
        </p:nvSpPr>
        <p:spPr>
          <a:xfrm>
            <a:off x="1623903" y="5375996"/>
            <a:ext cx="2924947" cy="646331"/>
          </a:xfrm>
          <a:prstGeom prst="rect">
            <a:avLst/>
          </a:prstGeom>
          <a:noFill/>
        </p:spPr>
        <p:txBody>
          <a:bodyPr wrap="square" rtlCol="0">
            <a:spAutoFit/>
          </a:bodyPr>
          <a:lstStyle/>
          <a:p>
            <a:r>
              <a:rPr lang="el-GR" altLang="ko-KR" dirty="0">
                <a:solidFill>
                  <a:srgbClr val="002060"/>
                </a:solidFill>
              </a:rPr>
              <a:t>Συντονιστικό Όργανο Πολιτικής </a:t>
            </a:r>
            <a:r>
              <a:rPr lang="el-GR" altLang="ko-KR" dirty="0" smtClean="0">
                <a:solidFill>
                  <a:srgbClr val="002060"/>
                </a:solidFill>
              </a:rPr>
              <a:t>Προστασίας</a:t>
            </a:r>
            <a:endParaRPr lang="ko-KR" altLang="en-US" dirty="0">
              <a:solidFill>
                <a:srgbClr val="002060"/>
              </a:solidFill>
            </a:endParaRPr>
          </a:p>
        </p:txBody>
      </p:sp>
      <p:sp>
        <p:nvSpPr>
          <p:cNvPr id="59" name="화살표: 원형 14">
            <a:extLst>
              <a:ext uri="{FF2B5EF4-FFF2-40B4-BE49-F238E27FC236}">
                <a16:creationId xmlns="" xmlns:a16="http://schemas.microsoft.com/office/drawing/2014/main" id="{4C89D2FA-0A50-44F3-B744-1D90D915B9F4}"/>
              </a:ext>
            </a:extLst>
          </p:cNvPr>
          <p:cNvSpPr/>
          <p:nvPr/>
        </p:nvSpPr>
        <p:spPr>
          <a:xfrm>
            <a:off x="2794753" y="2568061"/>
            <a:ext cx="1345489" cy="1345489"/>
          </a:xfrm>
          <a:prstGeom prst="circularArrow">
            <a:avLst>
              <a:gd name="adj1" fmla="val 16448"/>
              <a:gd name="adj2" fmla="val 1821358"/>
              <a:gd name="adj3" fmla="val 19790321"/>
              <a:gd name="adj4" fmla="val 7527901"/>
              <a:gd name="adj5" fmla="val 1562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0" name="화살표: 원형 44">
            <a:extLst>
              <a:ext uri="{FF2B5EF4-FFF2-40B4-BE49-F238E27FC236}">
                <a16:creationId xmlns="" xmlns:a16="http://schemas.microsoft.com/office/drawing/2014/main" id="{7E798B87-F727-477C-82E9-604088217C37}"/>
              </a:ext>
            </a:extLst>
          </p:cNvPr>
          <p:cNvSpPr/>
          <p:nvPr/>
        </p:nvSpPr>
        <p:spPr>
          <a:xfrm>
            <a:off x="5405561" y="2030656"/>
            <a:ext cx="1345489" cy="1345489"/>
          </a:xfrm>
          <a:prstGeom prst="circularArrow">
            <a:avLst>
              <a:gd name="adj1" fmla="val 16448"/>
              <a:gd name="adj2" fmla="val 1821358"/>
              <a:gd name="adj3" fmla="val 19790321"/>
              <a:gd name="adj4" fmla="val 7527901"/>
              <a:gd name="adj5" fmla="val 15624"/>
            </a:avLst>
          </a:prstGeom>
          <a:solidFill>
            <a:schemeClr val="accent4">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 name="TextBox 2"/>
          <p:cNvSpPr txBox="1"/>
          <p:nvPr/>
        </p:nvSpPr>
        <p:spPr>
          <a:xfrm>
            <a:off x="1055212" y="5504949"/>
            <a:ext cx="343743" cy="369332"/>
          </a:xfrm>
          <a:prstGeom prst="rect">
            <a:avLst/>
          </a:prstGeom>
          <a:noFill/>
        </p:spPr>
        <p:txBody>
          <a:bodyPr wrap="square" rtlCol="0">
            <a:spAutoFit/>
          </a:bodyPr>
          <a:lstStyle/>
          <a:p>
            <a:r>
              <a:rPr lang="el-GR" dirty="0">
                <a:solidFill>
                  <a:schemeClr val="bg1"/>
                </a:solidFill>
              </a:rPr>
              <a:t>1</a:t>
            </a:r>
          </a:p>
        </p:txBody>
      </p:sp>
      <p:sp>
        <p:nvSpPr>
          <p:cNvPr id="65" name="TextBox 64"/>
          <p:cNvSpPr txBox="1"/>
          <p:nvPr/>
        </p:nvSpPr>
        <p:spPr>
          <a:xfrm>
            <a:off x="5023520" y="5539540"/>
            <a:ext cx="343743" cy="369332"/>
          </a:xfrm>
          <a:prstGeom prst="rect">
            <a:avLst/>
          </a:prstGeom>
          <a:noFill/>
        </p:spPr>
        <p:txBody>
          <a:bodyPr wrap="square" rtlCol="0">
            <a:spAutoFit/>
          </a:bodyPr>
          <a:lstStyle/>
          <a:p>
            <a:r>
              <a:rPr lang="el-GR" dirty="0" smtClean="0">
                <a:solidFill>
                  <a:schemeClr val="bg1"/>
                </a:solidFill>
              </a:rPr>
              <a:t>2</a:t>
            </a:r>
            <a:endParaRPr lang="el-GR" dirty="0">
              <a:solidFill>
                <a:schemeClr val="bg1"/>
              </a:solidFill>
            </a:endParaRPr>
          </a:p>
        </p:txBody>
      </p:sp>
      <p:sp>
        <p:nvSpPr>
          <p:cNvPr id="66" name="TextBox 65"/>
          <p:cNvSpPr txBox="1"/>
          <p:nvPr/>
        </p:nvSpPr>
        <p:spPr>
          <a:xfrm>
            <a:off x="8771595" y="5592864"/>
            <a:ext cx="343743" cy="369332"/>
          </a:xfrm>
          <a:prstGeom prst="rect">
            <a:avLst/>
          </a:prstGeom>
          <a:noFill/>
        </p:spPr>
        <p:txBody>
          <a:bodyPr wrap="square" rtlCol="0">
            <a:spAutoFit/>
          </a:bodyPr>
          <a:lstStyle/>
          <a:p>
            <a:r>
              <a:rPr lang="el-GR" dirty="0" smtClean="0">
                <a:solidFill>
                  <a:schemeClr val="bg1"/>
                </a:solidFill>
              </a:rPr>
              <a:t>3</a:t>
            </a:r>
            <a:endParaRPr lang="el-GR" dirty="0">
              <a:solidFill>
                <a:schemeClr val="bg1"/>
              </a:solidFill>
            </a:endParaRPr>
          </a:p>
        </p:txBody>
      </p:sp>
      <p:sp>
        <p:nvSpPr>
          <p:cNvPr id="67" name="Ορθογώνιο 66"/>
          <p:cNvSpPr/>
          <p:nvPr/>
        </p:nvSpPr>
        <p:spPr>
          <a:xfrm>
            <a:off x="31605" y="278716"/>
            <a:ext cx="7052101" cy="430887"/>
          </a:xfrm>
          <a:prstGeom prst="rect">
            <a:avLst/>
          </a:prstGeom>
        </p:spPr>
        <p:txBody>
          <a:bodyPr wrap="square">
            <a:spAutoFit/>
          </a:bodyPr>
          <a:lstStyle/>
          <a:p>
            <a:pPr algn="ctr"/>
            <a:r>
              <a:rPr lang="el-GR" sz="2200" b="1" dirty="0" smtClean="0">
                <a:solidFill>
                  <a:srgbClr val="002060"/>
                </a:solidFill>
              </a:rPr>
              <a:t>ΣΥΝΤΟΝΙΣΤΙΚΑ ΟΡΓΑΝΑ ΠΟΛΙΤΙΚΗΣ ΠΡΟΣΤΑΣΙΑΣ</a:t>
            </a:r>
            <a:endParaRPr lang="en-US" sz="2200" b="1" dirty="0">
              <a:solidFill>
                <a:srgbClr val="002060"/>
              </a:solidFill>
            </a:endParaRPr>
          </a:p>
        </p:txBody>
      </p:sp>
      <p:pic>
        <p:nvPicPr>
          <p:cNvPr id="22530" name="Picture 2" descr="C:\Users\John\Desktop\2864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3427" y="970275"/>
            <a:ext cx="3234715" cy="131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67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585080" y="278716"/>
            <a:ext cx="1798890" cy="584775"/>
          </a:xfrm>
          <a:prstGeom prst="rect">
            <a:avLst/>
          </a:prstGeom>
        </p:spPr>
        <p:txBody>
          <a:bodyPr wrap="none">
            <a:spAutoFit/>
          </a:bodyPr>
          <a:lstStyle/>
          <a:p>
            <a:pPr algn="ctr"/>
            <a:r>
              <a:rPr lang="el-GR" sz="3200" b="1" dirty="0" smtClean="0">
                <a:solidFill>
                  <a:srgbClr val="002060"/>
                </a:solidFill>
              </a:rPr>
              <a:t>Σ.Ο.Π.Π.</a:t>
            </a:r>
            <a:endParaRPr lang="en-US" sz="32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Freeform: Shape 2">
            <a:extLst>
              <a:ext uri="{FF2B5EF4-FFF2-40B4-BE49-F238E27FC236}">
                <a16:creationId xmlns:a16="http://schemas.microsoft.com/office/drawing/2014/main" xmlns="" id="{E9647152-983C-49E8-9F34-F9883A63DBB6}"/>
              </a:ext>
            </a:extLst>
          </p:cNvPr>
          <p:cNvSpPr/>
          <p:nvPr/>
        </p:nvSpPr>
        <p:spPr>
          <a:xfrm>
            <a:off x="3262372" y="292587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tx2">
              <a:lumMod val="60000"/>
              <a:lumOff val="40000"/>
            </a:schemeClr>
          </a:solidFill>
          <a:ln w="25400" cap="flat">
            <a:solidFill>
              <a:schemeClr val="bg1"/>
            </a:solidFill>
            <a:prstDash val="solid"/>
            <a:miter/>
          </a:ln>
        </p:spPr>
        <p:txBody>
          <a:bodyPr rtlCol="0" anchor="ctr"/>
          <a:lstStyle/>
          <a:p>
            <a:endParaRPr lang="en-US" dirty="0"/>
          </a:p>
        </p:txBody>
      </p:sp>
      <p:sp>
        <p:nvSpPr>
          <p:cNvPr id="10" name="Freeform: Shape 3">
            <a:extLst>
              <a:ext uri="{FF2B5EF4-FFF2-40B4-BE49-F238E27FC236}">
                <a16:creationId xmlns:a16="http://schemas.microsoft.com/office/drawing/2014/main" xmlns="" id="{FEE95F1F-FB62-4B4C-9F0B-FA681AEE1E2B}"/>
              </a:ext>
            </a:extLst>
          </p:cNvPr>
          <p:cNvSpPr/>
          <p:nvPr/>
        </p:nvSpPr>
        <p:spPr>
          <a:xfrm>
            <a:off x="4671494" y="3287754"/>
            <a:ext cx="1064923" cy="141989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tx2">
              <a:lumMod val="75000"/>
            </a:schemeClr>
          </a:solidFill>
          <a:ln w="25400" cap="flat">
            <a:solidFill>
              <a:schemeClr val="bg1"/>
            </a:solidFill>
            <a:prstDash val="solid"/>
            <a:miter/>
          </a:ln>
        </p:spPr>
        <p:txBody>
          <a:bodyPr rtlCol="0" anchor="ctr"/>
          <a:lstStyle/>
          <a:p>
            <a:endParaRPr lang="en-US"/>
          </a:p>
        </p:txBody>
      </p:sp>
      <p:sp>
        <p:nvSpPr>
          <p:cNvPr id="11" name="Freeform: Shape 4">
            <a:extLst>
              <a:ext uri="{FF2B5EF4-FFF2-40B4-BE49-F238E27FC236}">
                <a16:creationId xmlns:a16="http://schemas.microsoft.com/office/drawing/2014/main" xmlns="" id="{0CE3B5B2-728D-403D-9D87-14149A2E1A61}"/>
              </a:ext>
            </a:extLst>
          </p:cNvPr>
          <p:cNvSpPr/>
          <p:nvPr/>
        </p:nvSpPr>
        <p:spPr>
          <a:xfrm rot="10800000" flipV="1">
            <a:off x="5377442" y="2923992"/>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tx2">
              <a:lumMod val="60000"/>
              <a:lumOff val="40000"/>
            </a:schemeClr>
          </a:solidFill>
          <a:ln w="25400" cap="flat">
            <a:solidFill>
              <a:schemeClr val="bg1"/>
            </a:solidFill>
            <a:prstDash val="solid"/>
            <a:miter/>
          </a:ln>
        </p:spPr>
        <p:txBody>
          <a:bodyPr rtlCol="0" anchor="ctr"/>
          <a:lstStyle/>
          <a:p>
            <a:endParaRPr lang="en-US" dirty="0"/>
          </a:p>
        </p:txBody>
      </p:sp>
      <p:sp>
        <p:nvSpPr>
          <p:cNvPr id="12" name="Freeform: Shape 5">
            <a:extLst>
              <a:ext uri="{FF2B5EF4-FFF2-40B4-BE49-F238E27FC236}">
                <a16:creationId xmlns:a16="http://schemas.microsoft.com/office/drawing/2014/main" xmlns="" id="{99E07440-AFB1-402B-A374-9476FBA9AC8B}"/>
              </a:ext>
            </a:extLst>
          </p:cNvPr>
          <p:cNvSpPr/>
          <p:nvPr/>
        </p:nvSpPr>
        <p:spPr>
          <a:xfrm rot="10800000" flipV="1">
            <a:off x="6744749" y="3278817"/>
            <a:ext cx="1064923" cy="141989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tx2">
              <a:lumMod val="75000"/>
            </a:schemeClr>
          </a:solidFill>
          <a:ln w="25400" cap="flat">
            <a:solidFill>
              <a:schemeClr val="bg1"/>
            </a:solidFill>
            <a:prstDash val="solid"/>
            <a:miter/>
          </a:ln>
        </p:spPr>
        <p:txBody>
          <a:bodyPr rtlCol="0" anchor="ctr"/>
          <a:lstStyle/>
          <a:p>
            <a:endParaRPr lang="en-US"/>
          </a:p>
        </p:txBody>
      </p:sp>
      <p:cxnSp>
        <p:nvCxnSpPr>
          <p:cNvPr id="14" name="Elbow Connector 14">
            <a:extLst>
              <a:ext uri="{FF2B5EF4-FFF2-40B4-BE49-F238E27FC236}">
                <a16:creationId xmlns:a16="http://schemas.microsoft.com/office/drawing/2014/main" xmlns="" id="{1ADF520C-8261-474A-A01A-940817AC88AB}"/>
              </a:ext>
            </a:extLst>
          </p:cNvPr>
          <p:cNvCxnSpPr>
            <a:cxnSpLocks/>
          </p:cNvCxnSpPr>
          <p:nvPr/>
        </p:nvCxnSpPr>
        <p:spPr>
          <a:xfrm flipV="1">
            <a:off x="1348751" y="4761858"/>
            <a:ext cx="1529081" cy="520902"/>
          </a:xfrm>
          <a:prstGeom prst="bentConnector3">
            <a:avLst>
              <a:gd name="adj1" fmla="val -21013"/>
            </a:avLst>
          </a:prstGeom>
          <a:ln w="25400">
            <a:solidFill>
              <a:srgbClr val="00206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Elbow Connector 33">
            <a:extLst>
              <a:ext uri="{FF2B5EF4-FFF2-40B4-BE49-F238E27FC236}">
                <a16:creationId xmlns:a16="http://schemas.microsoft.com/office/drawing/2014/main" xmlns="" id="{B758394B-CB2A-47B2-B99E-7D11B7D9A8A7}"/>
              </a:ext>
            </a:extLst>
          </p:cNvPr>
          <p:cNvCxnSpPr>
            <a:cxnSpLocks/>
          </p:cNvCxnSpPr>
          <p:nvPr/>
        </p:nvCxnSpPr>
        <p:spPr>
          <a:xfrm rot="10800000">
            <a:off x="8455440" y="4686074"/>
            <a:ext cx="2038788" cy="520900"/>
          </a:xfrm>
          <a:prstGeom prst="bentConnector3">
            <a:avLst>
              <a:gd name="adj1" fmla="val -19611"/>
            </a:avLst>
          </a:prstGeom>
          <a:ln w="25400">
            <a:solidFill>
              <a:schemeClr val="tx2">
                <a:lumMod val="60000"/>
                <a:lumOff val="40000"/>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Elbow Connector 43">
            <a:extLst>
              <a:ext uri="{FF2B5EF4-FFF2-40B4-BE49-F238E27FC236}">
                <a16:creationId xmlns:a16="http://schemas.microsoft.com/office/drawing/2014/main" xmlns="" id="{2085084D-9491-4B46-871F-18ECA41711FA}"/>
              </a:ext>
            </a:extLst>
          </p:cNvPr>
          <p:cNvCxnSpPr/>
          <p:nvPr/>
        </p:nvCxnSpPr>
        <p:spPr>
          <a:xfrm>
            <a:off x="476958" y="2695944"/>
            <a:ext cx="2542346" cy="854225"/>
          </a:xfrm>
          <a:prstGeom prst="bentConnector3">
            <a:avLst>
              <a:gd name="adj1" fmla="val -6919"/>
            </a:avLst>
          </a:prstGeom>
          <a:ln w="25400">
            <a:solidFill>
              <a:schemeClr val="tx2">
                <a:lumMod val="60000"/>
                <a:lumOff val="40000"/>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Elbow Connector 55">
            <a:extLst>
              <a:ext uri="{FF2B5EF4-FFF2-40B4-BE49-F238E27FC236}">
                <a16:creationId xmlns:a16="http://schemas.microsoft.com/office/drawing/2014/main" xmlns="" id="{67A69DF5-F536-4184-9694-E80F89841402}"/>
              </a:ext>
            </a:extLst>
          </p:cNvPr>
          <p:cNvCxnSpPr/>
          <p:nvPr/>
        </p:nvCxnSpPr>
        <p:spPr>
          <a:xfrm flipV="1">
            <a:off x="8455440" y="2623934"/>
            <a:ext cx="2755744" cy="926235"/>
          </a:xfrm>
          <a:prstGeom prst="bentConnector3">
            <a:avLst>
              <a:gd name="adj1" fmla="val 117007"/>
            </a:avLst>
          </a:prstGeom>
          <a:ln w="25400">
            <a:solidFill>
              <a:srgbClr val="00206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05790" y="3419225"/>
            <a:ext cx="288032" cy="400110"/>
          </a:xfrm>
          <a:prstGeom prst="rect">
            <a:avLst/>
          </a:prstGeom>
          <a:noFill/>
        </p:spPr>
        <p:txBody>
          <a:bodyPr wrap="square" rtlCol="0">
            <a:spAutoFit/>
          </a:bodyPr>
          <a:lstStyle/>
          <a:p>
            <a:r>
              <a:rPr lang="el-GR" sz="2000" b="1" dirty="0" smtClean="0">
                <a:solidFill>
                  <a:srgbClr val="C00000"/>
                </a:solidFill>
                <a:effectLst>
                  <a:outerShdw blurRad="38100" dist="38100" dir="2700000" algn="tl">
                    <a:srgbClr val="000000">
                      <a:alpha val="43137"/>
                    </a:srgbClr>
                  </a:outerShdw>
                </a:effectLst>
              </a:rPr>
              <a:t>1</a:t>
            </a:r>
            <a:endParaRPr lang="el-GR" sz="2000" b="1" dirty="0">
              <a:solidFill>
                <a:srgbClr val="C00000"/>
              </a:solidFill>
              <a:effectLst>
                <a:outerShdw blurRad="38100" dist="38100" dir="2700000" algn="tl">
                  <a:srgbClr val="000000">
                    <a:alpha val="43137"/>
                  </a:srgbClr>
                </a:outerShdw>
              </a:effectLst>
            </a:endParaRPr>
          </a:p>
        </p:txBody>
      </p:sp>
      <p:sp>
        <p:nvSpPr>
          <p:cNvPr id="20" name="TextBox 19"/>
          <p:cNvSpPr txBox="1"/>
          <p:nvPr/>
        </p:nvSpPr>
        <p:spPr>
          <a:xfrm>
            <a:off x="5059939" y="3840140"/>
            <a:ext cx="288032" cy="400110"/>
          </a:xfrm>
          <a:prstGeom prst="rect">
            <a:avLst/>
          </a:prstGeom>
          <a:noFill/>
        </p:spPr>
        <p:txBody>
          <a:bodyPr wrap="square" rtlCol="0">
            <a:spAutoFit/>
          </a:bodyPr>
          <a:lstStyle/>
          <a:p>
            <a:r>
              <a:rPr lang="el-GR" sz="2000" b="1" dirty="0">
                <a:solidFill>
                  <a:srgbClr val="C00000"/>
                </a:solidFill>
                <a:effectLst>
                  <a:outerShdw blurRad="38100" dist="38100" dir="2700000" algn="tl">
                    <a:srgbClr val="000000">
                      <a:alpha val="43137"/>
                    </a:srgbClr>
                  </a:outerShdw>
                </a:effectLst>
              </a:rPr>
              <a:t>2</a:t>
            </a:r>
          </a:p>
        </p:txBody>
      </p:sp>
      <p:sp>
        <p:nvSpPr>
          <p:cNvPr id="21" name="TextBox 20"/>
          <p:cNvSpPr txBox="1"/>
          <p:nvPr/>
        </p:nvSpPr>
        <p:spPr>
          <a:xfrm>
            <a:off x="6120860" y="3419225"/>
            <a:ext cx="288032" cy="400110"/>
          </a:xfrm>
          <a:prstGeom prst="rect">
            <a:avLst/>
          </a:prstGeom>
          <a:noFill/>
        </p:spPr>
        <p:txBody>
          <a:bodyPr wrap="square" rtlCol="0">
            <a:spAutoFit/>
          </a:bodyPr>
          <a:lstStyle/>
          <a:p>
            <a:r>
              <a:rPr lang="el-GR" sz="2000" b="1" dirty="0" smtClean="0">
                <a:solidFill>
                  <a:srgbClr val="C00000"/>
                </a:solidFill>
                <a:effectLst>
                  <a:outerShdw blurRad="38100" dist="38100" dir="2700000" algn="tl">
                    <a:srgbClr val="000000">
                      <a:alpha val="43137"/>
                    </a:srgbClr>
                  </a:outerShdw>
                </a:effectLst>
              </a:rPr>
              <a:t>3</a:t>
            </a:r>
            <a:endParaRPr lang="el-GR" sz="2000" b="1" dirty="0">
              <a:solidFill>
                <a:srgbClr val="C00000"/>
              </a:solidFill>
              <a:effectLst>
                <a:outerShdw blurRad="38100" dist="38100" dir="2700000" algn="tl">
                  <a:srgbClr val="000000">
                    <a:alpha val="43137"/>
                  </a:srgbClr>
                </a:outerShdw>
              </a:effectLst>
            </a:endParaRPr>
          </a:p>
        </p:txBody>
      </p:sp>
      <p:sp>
        <p:nvSpPr>
          <p:cNvPr id="23" name="TextBox 22"/>
          <p:cNvSpPr txBox="1"/>
          <p:nvPr/>
        </p:nvSpPr>
        <p:spPr>
          <a:xfrm>
            <a:off x="7133194" y="3835879"/>
            <a:ext cx="288032" cy="400110"/>
          </a:xfrm>
          <a:prstGeom prst="rect">
            <a:avLst/>
          </a:prstGeom>
          <a:noFill/>
        </p:spPr>
        <p:txBody>
          <a:bodyPr wrap="square" rtlCol="0">
            <a:spAutoFit/>
          </a:bodyPr>
          <a:lstStyle/>
          <a:p>
            <a:r>
              <a:rPr lang="el-GR" sz="2000" b="1" dirty="0">
                <a:solidFill>
                  <a:srgbClr val="C00000"/>
                </a:solidFill>
                <a:effectLst>
                  <a:outerShdw blurRad="38100" dist="38100" dir="2700000" algn="tl">
                    <a:srgbClr val="000000">
                      <a:alpha val="43137"/>
                    </a:srgbClr>
                  </a:outerShdw>
                </a:effectLst>
              </a:rPr>
              <a:t>4</a:t>
            </a:r>
          </a:p>
        </p:txBody>
      </p:sp>
      <p:sp>
        <p:nvSpPr>
          <p:cNvPr id="24" name="TextBox 23"/>
          <p:cNvSpPr txBox="1"/>
          <p:nvPr/>
        </p:nvSpPr>
        <p:spPr>
          <a:xfrm>
            <a:off x="581130" y="2226730"/>
            <a:ext cx="3568676" cy="1323439"/>
          </a:xfrm>
          <a:prstGeom prst="rect">
            <a:avLst/>
          </a:prstGeom>
          <a:noFill/>
        </p:spPr>
        <p:txBody>
          <a:bodyPr wrap="square" rtlCol="0">
            <a:spAutoFit/>
          </a:bodyPr>
          <a:lstStyle/>
          <a:p>
            <a:r>
              <a:rPr lang="el-GR" sz="1600" dirty="0" smtClean="0">
                <a:solidFill>
                  <a:srgbClr val="002060"/>
                </a:solidFill>
              </a:rPr>
              <a:t>Τον </a:t>
            </a:r>
            <a:r>
              <a:rPr lang="el-GR" sz="1600" dirty="0">
                <a:solidFill>
                  <a:srgbClr val="002060"/>
                </a:solidFill>
              </a:rPr>
              <a:t>συντονισμό των δράσεων για την κατάρτιση, επιστημονική τεκμηρίωση και εφαρμογή του σχεδιασμού πολιτικής προστασίας σε εθνικό </a:t>
            </a:r>
            <a:r>
              <a:rPr lang="el-GR" sz="1600" dirty="0" smtClean="0">
                <a:solidFill>
                  <a:srgbClr val="002060"/>
                </a:solidFill>
              </a:rPr>
              <a:t>επίπεδο.</a:t>
            </a:r>
            <a:endParaRPr lang="el-GR" sz="1600" dirty="0">
              <a:solidFill>
                <a:srgbClr val="002060"/>
              </a:solidFill>
            </a:endParaRPr>
          </a:p>
        </p:txBody>
      </p:sp>
      <p:sp>
        <p:nvSpPr>
          <p:cNvPr id="25" name="TextBox 24"/>
          <p:cNvSpPr txBox="1"/>
          <p:nvPr/>
        </p:nvSpPr>
        <p:spPr>
          <a:xfrm>
            <a:off x="7616141" y="1709552"/>
            <a:ext cx="3659889" cy="1815882"/>
          </a:xfrm>
          <a:prstGeom prst="rect">
            <a:avLst/>
          </a:prstGeom>
          <a:noFill/>
        </p:spPr>
        <p:txBody>
          <a:bodyPr wrap="square" rtlCol="0">
            <a:spAutoFit/>
          </a:bodyPr>
          <a:lstStyle/>
          <a:p>
            <a:pPr algn="r"/>
            <a:r>
              <a:rPr lang="el-GR" sz="1600" dirty="0">
                <a:solidFill>
                  <a:srgbClr val="002060"/>
                </a:solidFill>
              </a:rPr>
              <a:t> Τη λήψη μέτρων εκτίμησης και πρόβλεψης των επικινδυνοτήτων, τρωτότητας και απειλών για τη βέλτιστη αντιμετώπιση καταστάσεων εκτάκτων αναγκών και τη μείωση των αρνητικών συνεπειών επικείμενων καταστροφών. </a:t>
            </a:r>
          </a:p>
        </p:txBody>
      </p:sp>
      <p:sp>
        <p:nvSpPr>
          <p:cNvPr id="26" name="TextBox 25"/>
          <p:cNvSpPr txBox="1"/>
          <p:nvPr/>
        </p:nvSpPr>
        <p:spPr>
          <a:xfrm>
            <a:off x="1348751" y="4821095"/>
            <a:ext cx="3639492" cy="1077218"/>
          </a:xfrm>
          <a:prstGeom prst="rect">
            <a:avLst/>
          </a:prstGeom>
          <a:noFill/>
        </p:spPr>
        <p:txBody>
          <a:bodyPr wrap="square" rtlCol="0">
            <a:spAutoFit/>
          </a:bodyPr>
          <a:lstStyle/>
          <a:p>
            <a:r>
              <a:rPr lang="el-GR" sz="1600" dirty="0">
                <a:solidFill>
                  <a:srgbClr val="002060"/>
                </a:solidFill>
              </a:rPr>
              <a:t>Την ενημέρωση των πολιτών για τα ζητήματα αυτά, τον συντονισμό των δράσεων και μέτρων αποκατάστασης και τον έλεγχο εφαρμογής τους</a:t>
            </a:r>
            <a:r>
              <a:rPr lang="el-GR" sz="1600" dirty="0" smtClean="0">
                <a:solidFill>
                  <a:srgbClr val="002060"/>
                </a:solidFill>
              </a:rPr>
              <a:t>. </a:t>
            </a:r>
            <a:endParaRPr lang="el-GR" sz="1600" dirty="0">
              <a:solidFill>
                <a:srgbClr val="002060"/>
              </a:solidFill>
            </a:endParaRPr>
          </a:p>
        </p:txBody>
      </p:sp>
      <p:sp>
        <p:nvSpPr>
          <p:cNvPr id="28" name="TextBox 27"/>
          <p:cNvSpPr txBox="1"/>
          <p:nvPr/>
        </p:nvSpPr>
        <p:spPr>
          <a:xfrm>
            <a:off x="6744748" y="4821095"/>
            <a:ext cx="3749480" cy="830997"/>
          </a:xfrm>
          <a:prstGeom prst="rect">
            <a:avLst/>
          </a:prstGeom>
          <a:noFill/>
        </p:spPr>
        <p:txBody>
          <a:bodyPr wrap="square" rtlCol="0">
            <a:spAutoFit/>
          </a:bodyPr>
          <a:lstStyle/>
          <a:p>
            <a:pPr algn="r"/>
            <a:r>
              <a:rPr lang="el-GR" sz="1600" dirty="0">
                <a:solidFill>
                  <a:srgbClr val="002060"/>
                </a:solidFill>
              </a:rPr>
              <a:t>Τη συνεργασία με φορείς και υπηρεσίες του Δημοσίου για ζητήματα αρμοδιότητάς </a:t>
            </a:r>
            <a:r>
              <a:rPr lang="el-GR" sz="1600" dirty="0" smtClean="0">
                <a:solidFill>
                  <a:srgbClr val="002060"/>
                </a:solidFill>
              </a:rPr>
              <a:t>του.</a:t>
            </a:r>
            <a:endParaRPr lang="el-GR" sz="1600" dirty="0">
              <a:solidFill>
                <a:srgbClr val="002060"/>
              </a:solidFill>
            </a:endParaRPr>
          </a:p>
        </p:txBody>
      </p:sp>
      <p:sp>
        <p:nvSpPr>
          <p:cNvPr id="2" name="TextBox 1"/>
          <p:cNvSpPr txBox="1"/>
          <p:nvPr/>
        </p:nvSpPr>
        <p:spPr>
          <a:xfrm>
            <a:off x="358815" y="1129134"/>
            <a:ext cx="11343190" cy="646331"/>
          </a:xfrm>
          <a:prstGeom prst="rect">
            <a:avLst/>
          </a:prstGeom>
          <a:noFill/>
        </p:spPr>
        <p:txBody>
          <a:bodyPr wrap="square" rtlCol="0">
            <a:spAutoFit/>
          </a:bodyPr>
          <a:lstStyle/>
          <a:p>
            <a:r>
              <a:rPr lang="el-GR" dirty="0">
                <a:solidFill>
                  <a:srgbClr val="002060"/>
                </a:solidFill>
              </a:rPr>
              <a:t>1. Το Συντονιστικό Όργανο Πολιτικής Προστασίας (Σ.Ο.Π.Π.), είναι το ανώτατο επιχειρησιακά </a:t>
            </a:r>
            <a:r>
              <a:rPr lang="el-GR" dirty="0" smtClean="0">
                <a:solidFill>
                  <a:srgbClr val="002060"/>
                </a:solidFill>
              </a:rPr>
              <a:t>όργανο και έχει ως αποστολή :</a:t>
            </a:r>
            <a:endParaRPr lang="el-GR" dirty="0">
              <a:solidFill>
                <a:srgbClr val="002060"/>
              </a:solidFill>
            </a:endParaRPr>
          </a:p>
        </p:txBody>
      </p:sp>
    </p:spTree>
    <p:extLst>
      <p:ext uri="{BB962C8B-B14F-4D97-AF65-F5344CB8AC3E}">
        <p14:creationId xmlns:p14="http://schemas.microsoft.com/office/powerpoint/2010/main" val="2552267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3"/>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l="27103" r="27103"/>
          <a:stretch>
            <a:fillRect/>
          </a:stretch>
        </p:blipFill>
        <p:spPr/>
      </p:pic>
      <p:grpSp>
        <p:nvGrpSpPr>
          <p:cNvPr id="19"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20"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ltLang="ko-KR" sz="3200" b="1" dirty="0" smtClean="0">
                  <a:solidFill>
                    <a:srgbClr val="002060"/>
                  </a:solidFill>
                </a:rPr>
                <a:t>Π.Ε.Σ.Ο.Π.Π.</a:t>
              </a:r>
              <a:endParaRPr lang="ko-KR" altLang="en-US" sz="3200" b="1" dirty="0">
                <a:solidFill>
                  <a:srgbClr val="002060"/>
                </a:solidFill>
              </a:endParaRPr>
            </a:p>
          </p:txBody>
        </p:sp>
        <p:sp>
          <p:nvSpPr>
            <p:cNvPr id="21"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TextBox 1"/>
          <p:cNvSpPr txBox="1"/>
          <p:nvPr/>
        </p:nvSpPr>
        <p:spPr>
          <a:xfrm>
            <a:off x="6713317" y="798654"/>
            <a:ext cx="5162309" cy="6093976"/>
          </a:xfrm>
          <a:prstGeom prst="rect">
            <a:avLst/>
          </a:prstGeom>
          <a:noFill/>
        </p:spPr>
        <p:txBody>
          <a:bodyPr wrap="square" rtlCol="0">
            <a:spAutoFit/>
          </a:bodyPr>
          <a:lstStyle/>
          <a:p>
            <a:pPr algn="ctr"/>
            <a:r>
              <a:rPr lang="el-GR" sz="1500" b="1" dirty="0" smtClean="0">
                <a:solidFill>
                  <a:srgbClr val="002060"/>
                </a:solidFill>
              </a:rPr>
              <a:t>Απαρτίζονται:</a:t>
            </a: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Περιφερειάρχη, ως </a:t>
            </a:r>
            <a:r>
              <a:rPr lang="el-GR" sz="1500" dirty="0" smtClean="0">
                <a:solidFill>
                  <a:srgbClr val="002060"/>
                </a:solidFill>
              </a:rPr>
              <a:t>Πρόεδρο.</a:t>
            </a: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Περιφερειακό Συντονιστή Πολιτικής Προστασίας, ο οποίος, σε περίπτωση απουσίας ή νομίμου κωλύματος του Προέδρου, τον αναπληρώνει.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θεματικό </a:t>
            </a:r>
            <a:r>
              <a:rPr lang="el-GR" sz="1500" dirty="0" err="1">
                <a:solidFill>
                  <a:srgbClr val="002060"/>
                </a:solidFill>
              </a:rPr>
              <a:t>Αντιπεριφερειάρχη</a:t>
            </a:r>
            <a:r>
              <a:rPr lang="el-GR" sz="1500" dirty="0">
                <a:solidFill>
                  <a:srgbClr val="002060"/>
                </a:solidFill>
              </a:rPr>
              <a:t> Πολιτικής Προστασίας ή τον Εντεταλμένο Σύμβουλο Πολιτικής Προστασίας.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χωρικό </a:t>
            </a:r>
            <a:r>
              <a:rPr lang="el-GR" sz="1500" dirty="0" err="1">
                <a:solidFill>
                  <a:srgbClr val="002060"/>
                </a:solidFill>
              </a:rPr>
              <a:t>Αντιπεριφερειάρχη</a:t>
            </a:r>
            <a:r>
              <a:rPr lang="el-GR" sz="1500" dirty="0">
                <a:solidFill>
                  <a:srgbClr val="002060"/>
                </a:solidFill>
              </a:rPr>
              <a:t> της οικείας Περιφερειακής Ενότητας.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Προϊστάμενο της Αυτοτελούς Διεύθυνσης Πολιτικής Προστασίας της Περιφέρειας.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ανώτερο Διοικητή φρουράς ή τον νόμιμο αντικαταστάτη του.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Διοικητή των Περιφερειακών Πυροσβεστικών Διοικήσεων.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Γενικό Περιφερειακό Αστυνομικό Διευθυντή.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Διοικητή της Περιφερειακής Διοίκησης του Λιμενικού Σώματος-Ελληνικής Ακτοφυλακής (Λ.Σ.-ΕΛ.ΑΚΤ.). </a:t>
            </a:r>
            <a:endParaRPr lang="el-GR" sz="1500" dirty="0" smtClean="0">
              <a:solidFill>
                <a:srgbClr val="002060"/>
              </a:solidFill>
            </a:endParaRP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Διοικητή της οικείας Υγειονομικής Περιφέρειας ή εκπρόσωπο του </a:t>
            </a:r>
            <a:r>
              <a:rPr lang="el-GR" sz="1500" dirty="0" smtClean="0">
                <a:solidFill>
                  <a:srgbClr val="002060"/>
                </a:solidFill>
              </a:rPr>
              <a:t>Ε.Κ.Α.Β.</a:t>
            </a:r>
          </a:p>
          <a:p>
            <a:pPr marL="285750" indent="-285750">
              <a:buFont typeface="Wingdings" pitchFamily="2" charset="2"/>
              <a:buChar char="Ø"/>
            </a:pPr>
            <a:r>
              <a:rPr lang="el-GR" sz="1500" dirty="0" smtClean="0">
                <a:solidFill>
                  <a:srgbClr val="002060"/>
                </a:solidFill>
              </a:rPr>
              <a:t>Τον </a:t>
            </a:r>
            <a:r>
              <a:rPr lang="el-GR" sz="1500" dirty="0">
                <a:solidFill>
                  <a:srgbClr val="002060"/>
                </a:solidFill>
              </a:rPr>
              <a:t>Προϊστάμενο της οικείας Δασικής Υπηρεσίας (Διεύθυνση Συντονισμού και Επιθεώρησης Δασών</a:t>
            </a:r>
            <a:r>
              <a:rPr lang="el-GR" sz="1500" dirty="0" smtClean="0">
                <a:solidFill>
                  <a:srgbClr val="002060"/>
                </a:solidFill>
              </a:rPr>
              <a:t>).</a:t>
            </a:r>
          </a:p>
          <a:p>
            <a:pPr marL="285750" indent="-285750">
              <a:buFont typeface="Wingdings" pitchFamily="2" charset="2"/>
              <a:buChar char="Ø"/>
            </a:pPr>
            <a:r>
              <a:rPr lang="el-GR" sz="1500" dirty="0" smtClean="0">
                <a:solidFill>
                  <a:srgbClr val="002060"/>
                </a:solidFill>
              </a:rPr>
              <a:t> </a:t>
            </a:r>
            <a:r>
              <a:rPr lang="el-GR" sz="1500" dirty="0">
                <a:solidFill>
                  <a:srgbClr val="002060"/>
                </a:solidFill>
              </a:rPr>
              <a:t>Τους Προϊστάμενους Διευθύνσεων ή Τμημάτων Οργανικών Μονάδων της οικείας Περιφέρειας, ανά περίπτωση εμπλοκής και κατηγορίας κινδύνου</a:t>
            </a:r>
          </a:p>
        </p:txBody>
      </p:sp>
    </p:spTree>
    <p:extLst>
      <p:ext uri="{BB962C8B-B14F-4D97-AF65-F5344CB8AC3E}">
        <p14:creationId xmlns:p14="http://schemas.microsoft.com/office/powerpoint/2010/main" val="3328830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496277" y="278716"/>
            <a:ext cx="5976509" cy="584775"/>
          </a:xfrm>
          <a:prstGeom prst="rect">
            <a:avLst/>
          </a:prstGeom>
        </p:spPr>
        <p:txBody>
          <a:bodyPr wrap="none">
            <a:spAutoFit/>
          </a:bodyPr>
          <a:lstStyle/>
          <a:p>
            <a:pPr algn="ctr"/>
            <a:r>
              <a:rPr lang="el-GR" sz="3200" b="1" dirty="0" smtClean="0">
                <a:solidFill>
                  <a:srgbClr val="002060"/>
                </a:solidFill>
              </a:rPr>
              <a:t>ΑΡΜΟΔΙΟΤΗΤΕΣ Π.Ε.Σ.Ο.Π.Π.</a:t>
            </a:r>
            <a:endParaRPr lang="en-US" sz="32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그룹 37">
            <a:extLst>
              <a:ext uri="{FF2B5EF4-FFF2-40B4-BE49-F238E27FC236}">
                <a16:creationId xmlns:a16="http://schemas.microsoft.com/office/drawing/2014/main" xmlns="" id="{E70C451B-C757-48ED-A856-F85BCB1EC431}"/>
              </a:ext>
            </a:extLst>
          </p:cNvPr>
          <p:cNvGrpSpPr/>
          <p:nvPr/>
        </p:nvGrpSpPr>
        <p:grpSpPr>
          <a:xfrm>
            <a:off x="4664055" y="2496426"/>
            <a:ext cx="2846384" cy="2838215"/>
            <a:chOff x="4664054" y="2409981"/>
            <a:chExt cx="2846384" cy="2838215"/>
          </a:xfrm>
        </p:grpSpPr>
        <p:sp>
          <p:nvSpPr>
            <p:cNvPr id="10" name="Rounded Rectangle 10">
              <a:extLst>
                <a:ext uri="{FF2B5EF4-FFF2-40B4-BE49-F238E27FC236}">
                  <a16:creationId xmlns:a16="http://schemas.microsoft.com/office/drawing/2014/main" xmlns="" id="{C699B486-C98E-4302-BFAE-B991F001EF08}"/>
                </a:ext>
              </a:extLst>
            </p:cNvPr>
            <p:cNvSpPr/>
            <p:nvPr/>
          </p:nvSpPr>
          <p:spPr>
            <a:xfrm rot="18900000">
              <a:off x="5849646" y="2409981"/>
              <a:ext cx="1660792" cy="1660792"/>
            </a:xfrm>
            <a:prstGeom prst="roundRect">
              <a:avLst>
                <a:gd name="adj" fmla="val 15614"/>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ounded Rectangle 9">
              <a:extLst>
                <a:ext uri="{FF2B5EF4-FFF2-40B4-BE49-F238E27FC236}">
                  <a16:creationId xmlns:a16="http://schemas.microsoft.com/office/drawing/2014/main" xmlns="" id="{D5F25684-4264-41F5-AAE7-0A8CB0E0263F}"/>
                </a:ext>
              </a:extLst>
            </p:cNvPr>
            <p:cNvSpPr/>
            <p:nvPr/>
          </p:nvSpPr>
          <p:spPr>
            <a:xfrm rot="18900000">
              <a:off x="4668141" y="2409981"/>
              <a:ext cx="1660792" cy="1660792"/>
            </a:xfrm>
            <a:prstGeom prst="roundRect">
              <a:avLst>
                <a:gd name="adj" fmla="val 156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 name="Rounded Rectangle 12">
              <a:extLst>
                <a:ext uri="{FF2B5EF4-FFF2-40B4-BE49-F238E27FC236}">
                  <a16:creationId xmlns:a16="http://schemas.microsoft.com/office/drawing/2014/main" xmlns="" id="{98E67845-46F2-4DF8-8B3F-1FEBB533127C}"/>
                </a:ext>
              </a:extLst>
            </p:cNvPr>
            <p:cNvSpPr/>
            <p:nvPr/>
          </p:nvSpPr>
          <p:spPr>
            <a:xfrm rot="18900000">
              <a:off x="4664054" y="3587404"/>
              <a:ext cx="1660792" cy="1660792"/>
            </a:xfrm>
            <a:prstGeom prst="roundRect">
              <a:avLst>
                <a:gd name="adj" fmla="val 156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Rounded Rectangle 11">
              <a:extLst>
                <a:ext uri="{FF2B5EF4-FFF2-40B4-BE49-F238E27FC236}">
                  <a16:creationId xmlns:a16="http://schemas.microsoft.com/office/drawing/2014/main" xmlns="" id="{994A4A69-2613-4516-87AC-90DD4D866653}"/>
                </a:ext>
              </a:extLst>
            </p:cNvPr>
            <p:cNvSpPr/>
            <p:nvPr/>
          </p:nvSpPr>
          <p:spPr>
            <a:xfrm rot="18900000">
              <a:off x="5823394" y="3587404"/>
              <a:ext cx="1660792" cy="1660792"/>
            </a:xfrm>
            <a:custGeom>
              <a:avLst/>
              <a:gdLst/>
              <a:ahLst/>
              <a:cxnLst/>
              <a:rect l="l" t="t" r="r" b="b"/>
              <a:pathLst>
                <a:path w="1660792" h="1660792">
                  <a:moveTo>
                    <a:pt x="851127" y="0"/>
                  </a:moveTo>
                  <a:lnTo>
                    <a:pt x="851127" y="587475"/>
                  </a:lnTo>
                  <a:cubicBezTo>
                    <a:pt x="851127" y="730691"/>
                    <a:pt x="967227" y="846791"/>
                    <a:pt x="1110443" y="846791"/>
                  </a:cubicBezTo>
                  <a:lnTo>
                    <a:pt x="1660792" y="846791"/>
                  </a:lnTo>
                  <a:lnTo>
                    <a:pt x="1660792" y="1401476"/>
                  </a:lnTo>
                  <a:cubicBezTo>
                    <a:pt x="1660792" y="1544692"/>
                    <a:pt x="1544692" y="1660792"/>
                    <a:pt x="1401476" y="1660792"/>
                  </a:cubicBezTo>
                  <a:lnTo>
                    <a:pt x="259316" y="1660792"/>
                  </a:lnTo>
                  <a:cubicBezTo>
                    <a:pt x="116100" y="1660792"/>
                    <a:pt x="0" y="1544692"/>
                    <a:pt x="0" y="1401476"/>
                  </a:cubicBezTo>
                  <a:lnTo>
                    <a:pt x="0" y="259316"/>
                  </a:lnTo>
                  <a:cubicBezTo>
                    <a:pt x="0" y="116100"/>
                    <a:pt x="116100" y="0"/>
                    <a:pt x="259316"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5" name="TextBox 14">
            <a:extLst>
              <a:ext uri="{FF2B5EF4-FFF2-40B4-BE49-F238E27FC236}">
                <a16:creationId xmlns:a16="http://schemas.microsoft.com/office/drawing/2014/main" xmlns="" id="{D8789EE2-F9B3-4C8F-8EB1-29E8FFECFDF9}"/>
              </a:ext>
            </a:extLst>
          </p:cNvPr>
          <p:cNvSpPr txBox="1"/>
          <p:nvPr/>
        </p:nvSpPr>
        <p:spPr>
          <a:xfrm>
            <a:off x="438404" y="1872515"/>
            <a:ext cx="4166886" cy="1815882"/>
          </a:xfrm>
          <a:prstGeom prst="rect">
            <a:avLst/>
          </a:prstGeom>
          <a:noFill/>
        </p:spPr>
        <p:txBody>
          <a:bodyPr wrap="square" rtlCol="0" anchor="ctr">
            <a:spAutoFit/>
          </a:bodyPr>
          <a:lstStyle/>
          <a:p>
            <a:r>
              <a:rPr lang="el-GR" altLang="ko-KR" sz="1600" dirty="0">
                <a:solidFill>
                  <a:srgbClr val="002060"/>
                </a:solidFill>
                <a:cs typeface="Arial" pitchFamily="34" charset="0"/>
              </a:rPr>
              <a:t>Κατευθύνουν, σε περιφερειακό επίπεδο, το έργο των Τοπικών Επιχειρησιακών Συντονιστικών Οργάνων Πολιτικής Προστασίας (Τ.Ε.Σ.Ο.Π.Π.) για την αντιμετώπιση των καταστάσεων εκτάκτου ανάγκης όλου του κύκλου διαχείρισης καταστροφών</a:t>
            </a:r>
            <a:endParaRPr lang="ko-KR" altLang="en-US" sz="1600" dirty="0">
              <a:solidFill>
                <a:srgbClr val="002060"/>
              </a:solidFill>
              <a:cs typeface="Arial" pitchFamily="34" charset="0"/>
            </a:endParaRPr>
          </a:p>
        </p:txBody>
      </p:sp>
      <p:sp>
        <p:nvSpPr>
          <p:cNvPr id="18" name="TextBox 17">
            <a:extLst>
              <a:ext uri="{FF2B5EF4-FFF2-40B4-BE49-F238E27FC236}">
                <a16:creationId xmlns:a16="http://schemas.microsoft.com/office/drawing/2014/main" xmlns="" id="{C9CE9547-84CD-461A-B187-E92DBA1B63C9}"/>
              </a:ext>
            </a:extLst>
          </p:cNvPr>
          <p:cNvSpPr txBox="1"/>
          <p:nvPr/>
        </p:nvSpPr>
        <p:spPr>
          <a:xfrm>
            <a:off x="496277" y="4964601"/>
            <a:ext cx="4065450" cy="830997"/>
          </a:xfrm>
          <a:prstGeom prst="rect">
            <a:avLst/>
          </a:prstGeom>
          <a:noFill/>
        </p:spPr>
        <p:txBody>
          <a:bodyPr wrap="square" rtlCol="0" anchor="ctr">
            <a:spAutoFit/>
          </a:bodyPr>
          <a:lstStyle/>
          <a:p>
            <a:r>
              <a:rPr lang="el-GR" altLang="ko-KR" sz="1600" dirty="0" smtClean="0">
                <a:solidFill>
                  <a:srgbClr val="002060"/>
                </a:solidFill>
                <a:cs typeface="Arial" pitchFamily="34" charset="0"/>
              </a:rPr>
              <a:t>Σχεδιάζουν</a:t>
            </a:r>
            <a:r>
              <a:rPr lang="el-GR" altLang="ko-KR" sz="1600" dirty="0">
                <a:solidFill>
                  <a:srgbClr val="002060"/>
                </a:solidFill>
                <a:cs typeface="Arial" pitchFamily="34" charset="0"/>
              </a:rPr>
              <a:t>, οργανώνουν και υλοποιούν δράσεις ενημέρωσης και ειδοποίησης πολιτών. </a:t>
            </a:r>
            <a:endParaRPr lang="ko-KR" altLang="en-US" sz="1600" dirty="0">
              <a:solidFill>
                <a:srgbClr val="002060"/>
              </a:solidFill>
              <a:cs typeface="Arial" pitchFamily="34" charset="0"/>
            </a:endParaRPr>
          </a:p>
        </p:txBody>
      </p:sp>
      <p:sp>
        <p:nvSpPr>
          <p:cNvPr id="21" name="TextBox 20">
            <a:extLst>
              <a:ext uri="{FF2B5EF4-FFF2-40B4-BE49-F238E27FC236}">
                <a16:creationId xmlns:a16="http://schemas.microsoft.com/office/drawing/2014/main" xmlns="" id="{CBCDF31D-5637-44F2-B2FD-68B06484968E}"/>
              </a:ext>
            </a:extLst>
          </p:cNvPr>
          <p:cNvSpPr txBox="1"/>
          <p:nvPr/>
        </p:nvSpPr>
        <p:spPr>
          <a:xfrm>
            <a:off x="7116695" y="1865907"/>
            <a:ext cx="4735781" cy="1077218"/>
          </a:xfrm>
          <a:prstGeom prst="rect">
            <a:avLst/>
          </a:prstGeom>
          <a:noFill/>
        </p:spPr>
        <p:txBody>
          <a:bodyPr wrap="square" rtlCol="0" anchor="ctr">
            <a:spAutoFit/>
          </a:bodyPr>
          <a:lstStyle/>
          <a:p>
            <a:pPr algn="r"/>
            <a:r>
              <a:rPr lang="el-GR" altLang="ko-KR" sz="1600" dirty="0">
                <a:solidFill>
                  <a:srgbClr val="002060"/>
                </a:solidFill>
                <a:cs typeface="Arial" pitchFamily="34" charset="0"/>
              </a:rPr>
              <a:t> Συντονίζουν τον κατά λόγο αρμοδιότητας επιχειρησιακό σχεδιασμό των Περιφερειακών Π.Δ.Ε.Α., παρακολουθώντας τις φάσεις υλοποίησής τους. </a:t>
            </a:r>
            <a:endParaRPr lang="ko-KR" altLang="en-US" sz="1600" dirty="0">
              <a:solidFill>
                <a:srgbClr val="002060"/>
              </a:solidFill>
              <a:cs typeface="Arial" pitchFamily="34" charset="0"/>
            </a:endParaRPr>
          </a:p>
        </p:txBody>
      </p:sp>
      <p:sp>
        <p:nvSpPr>
          <p:cNvPr id="24" name="TextBox 23">
            <a:extLst>
              <a:ext uri="{FF2B5EF4-FFF2-40B4-BE49-F238E27FC236}">
                <a16:creationId xmlns:a16="http://schemas.microsoft.com/office/drawing/2014/main" xmlns="" id="{EA85C479-5D9E-4120-BED9-B66532FAAB26}"/>
              </a:ext>
            </a:extLst>
          </p:cNvPr>
          <p:cNvSpPr txBox="1"/>
          <p:nvPr/>
        </p:nvSpPr>
        <p:spPr>
          <a:xfrm>
            <a:off x="7677677" y="5016884"/>
            <a:ext cx="4174799" cy="1323439"/>
          </a:xfrm>
          <a:prstGeom prst="rect">
            <a:avLst/>
          </a:prstGeom>
          <a:noFill/>
        </p:spPr>
        <p:txBody>
          <a:bodyPr wrap="square" rtlCol="0" anchor="ctr">
            <a:spAutoFit/>
          </a:bodyPr>
          <a:lstStyle/>
          <a:p>
            <a:pPr algn="r"/>
            <a:r>
              <a:rPr lang="el-GR" altLang="ko-KR" sz="1600" dirty="0">
                <a:solidFill>
                  <a:srgbClr val="002060"/>
                </a:solidFill>
                <a:cs typeface="Arial" pitchFamily="34" charset="0"/>
              </a:rPr>
              <a:t>Συνάπτουν με άλλα περιφερειακά όργανα μνημόνια συνεργασίας για αμοιβαία συνδρομή σε ζητήματα ανθρώπινου δυναμικού, υλικών και μέσων πολιτικής προστασίας</a:t>
            </a:r>
            <a:endParaRPr lang="ko-KR" altLang="en-US" sz="1600" dirty="0">
              <a:solidFill>
                <a:srgbClr val="002060"/>
              </a:solidFill>
              <a:cs typeface="Arial" pitchFamily="34" charset="0"/>
            </a:endParaRPr>
          </a:p>
        </p:txBody>
      </p:sp>
      <p:cxnSp>
        <p:nvCxnSpPr>
          <p:cNvPr id="26" name="Elbow Connector 41">
            <a:extLst>
              <a:ext uri="{FF2B5EF4-FFF2-40B4-BE49-F238E27FC236}">
                <a16:creationId xmlns:a16="http://schemas.microsoft.com/office/drawing/2014/main" xmlns="" id="{570A003F-F6C5-47DE-B4D6-134CD9465804}"/>
              </a:ext>
            </a:extLst>
          </p:cNvPr>
          <p:cNvCxnSpPr>
            <a:cxnSpLocks/>
          </p:cNvCxnSpPr>
          <p:nvPr/>
        </p:nvCxnSpPr>
        <p:spPr>
          <a:xfrm flipV="1">
            <a:off x="6680042" y="1872515"/>
            <a:ext cx="4544470" cy="346599"/>
          </a:xfrm>
          <a:prstGeom prst="bentConnector3">
            <a:avLst>
              <a:gd name="adj1" fmla="val 167"/>
            </a:avLst>
          </a:prstGeom>
          <a:ln w="19050">
            <a:solidFill>
              <a:schemeClr val="accent6">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Elbow Connector 59">
            <a:extLst>
              <a:ext uri="{FF2B5EF4-FFF2-40B4-BE49-F238E27FC236}">
                <a16:creationId xmlns:a16="http://schemas.microsoft.com/office/drawing/2014/main" xmlns="" id="{C174E143-4338-47BA-A61E-87E820838445}"/>
              </a:ext>
            </a:extLst>
          </p:cNvPr>
          <p:cNvCxnSpPr>
            <a:cxnSpLocks/>
          </p:cNvCxnSpPr>
          <p:nvPr/>
        </p:nvCxnSpPr>
        <p:spPr>
          <a:xfrm flipV="1">
            <a:off x="6695060" y="4948658"/>
            <a:ext cx="4529452" cy="729946"/>
          </a:xfrm>
          <a:prstGeom prst="bentConnector3">
            <a:avLst>
              <a:gd name="adj1" fmla="val 25661"/>
            </a:avLst>
          </a:prstGeom>
          <a:ln w="19050">
            <a:solidFill>
              <a:schemeClr val="tx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41">
            <a:extLst>
              <a:ext uri="{FF2B5EF4-FFF2-40B4-BE49-F238E27FC236}">
                <a16:creationId xmlns:a16="http://schemas.microsoft.com/office/drawing/2014/main" xmlns="" id="{6D9AE5EE-E2F7-4C95-9520-116B9ACC5BCD}"/>
              </a:ext>
            </a:extLst>
          </p:cNvPr>
          <p:cNvCxnSpPr>
            <a:cxnSpLocks/>
          </p:cNvCxnSpPr>
          <p:nvPr/>
        </p:nvCxnSpPr>
        <p:spPr>
          <a:xfrm flipH="1" flipV="1">
            <a:off x="927292" y="1872515"/>
            <a:ext cx="4544470" cy="346599"/>
          </a:xfrm>
          <a:prstGeom prst="bentConnector3">
            <a:avLst>
              <a:gd name="adj1" fmla="val 167"/>
            </a:avLst>
          </a:prstGeom>
          <a:ln w="19050">
            <a:solidFill>
              <a:schemeClr val="tx2">
                <a:lumMod val="40000"/>
                <a:lumOff val="6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59">
            <a:extLst>
              <a:ext uri="{FF2B5EF4-FFF2-40B4-BE49-F238E27FC236}">
                <a16:creationId xmlns:a16="http://schemas.microsoft.com/office/drawing/2014/main" xmlns="" id="{F2646B3A-9026-4BFB-B81F-BC5FAC76980F}"/>
              </a:ext>
            </a:extLst>
          </p:cNvPr>
          <p:cNvCxnSpPr>
            <a:cxnSpLocks/>
          </p:cNvCxnSpPr>
          <p:nvPr/>
        </p:nvCxnSpPr>
        <p:spPr>
          <a:xfrm flipH="1" flipV="1">
            <a:off x="942310" y="4948658"/>
            <a:ext cx="4529452" cy="729946"/>
          </a:xfrm>
          <a:prstGeom prst="bentConnector3">
            <a:avLst>
              <a:gd name="adj1" fmla="val 25661"/>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26127" y="3028104"/>
            <a:ext cx="336647" cy="369332"/>
          </a:xfrm>
          <a:prstGeom prst="rect">
            <a:avLst/>
          </a:prstGeom>
          <a:noFill/>
        </p:spPr>
        <p:txBody>
          <a:bodyPr wrap="square" rtlCol="0">
            <a:spAutoFit/>
          </a:bodyPr>
          <a:lstStyle/>
          <a:p>
            <a:r>
              <a:rPr lang="el-GR" b="1" dirty="0" smtClean="0">
                <a:solidFill>
                  <a:schemeClr val="bg1"/>
                </a:solidFill>
              </a:rPr>
              <a:t>1</a:t>
            </a:r>
            <a:endParaRPr lang="el-GR" b="1" dirty="0">
              <a:solidFill>
                <a:schemeClr val="bg1"/>
              </a:solidFill>
            </a:endParaRPr>
          </a:p>
        </p:txBody>
      </p:sp>
      <p:sp>
        <p:nvSpPr>
          <p:cNvPr id="32" name="TextBox 31"/>
          <p:cNvSpPr txBox="1"/>
          <p:nvPr/>
        </p:nvSpPr>
        <p:spPr>
          <a:xfrm>
            <a:off x="5258607" y="4361005"/>
            <a:ext cx="336647" cy="369332"/>
          </a:xfrm>
          <a:prstGeom prst="rect">
            <a:avLst/>
          </a:prstGeom>
          <a:noFill/>
        </p:spPr>
        <p:txBody>
          <a:bodyPr wrap="square" rtlCol="0">
            <a:spAutoFit/>
          </a:bodyPr>
          <a:lstStyle/>
          <a:p>
            <a:r>
              <a:rPr lang="el-GR" b="1" dirty="0" smtClean="0">
                <a:solidFill>
                  <a:schemeClr val="bg1"/>
                </a:solidFill>
              </a:rPr>
              <a:t>3</a:t>
            </a:r>
            <a:endParaRPr lang="el-GR" b="1" dirty="0">
              <a:solidFill>
                <a:schemeClr val="bg1"/>
              </a:solidFill>
            </a:endParaRPr>
          </a:p>
        </p:txBody>
      </p:sp>
      <p:sp>
        <p:nvSpPr>
          <p:cNvPr id="33" name="TextBox 32"/>
          <p:cNvSpPr txBox="1"/>
          <p:nvPr/>
        </p:nvSpPr>
        <p:spPr>
          <a:xfrm>
            <a:off x="6595780" y="3028104"/>
            <a:ext cx="336647" cy="369332"/>
          </a:xfrm>
          <a:prstGeom prst="rect">
            <a:avLst/>
          </a:prstGeom>
          <a:noFill/>
        </p:spPr>
        <p:txBody>
          <a:bodyPr wrap="square" rtlCol="0">
            <a:spAutoFit/>
          </a:bodyPr>
          <a:lstStyle/>
          <a:p>
            <a:r>
              <a:rPr lang="el-GR" b="1" dirty="0">
                <a:solidFill>
                  <a:schemeClr val="bg1"/>
                </a:solidFill>
              </a:rPr>
              <a:t>2</a:t>
            </a:r>
          </a:p>
        </p:txBody>
      </p:sp>
      <p:sp>
        <p:nvSpPr>
          <p:cNvPr id="34" name="TextBox 33"/>
          <p:cNvSpPr txBox="1"/>
          <p:nvPr/>
        </p:nvSpPr>
        <p:spPr>
          <a:xfrm>
            <a:off x="6511718" y="4361005"/>
            <a:ext cx="336647" cy="369332"/>
          </a:xfrm>
          <a:prstGeom prst="rect">
            <a:avLst/>
          </a:prstGeom>
          <a:noFill/>
        </p:spPr>
        <p:txBody>
          <a:bodyPr wrap="square" rtlCol="0">
            <a:spAutoFit/>
          </a:bodyPr>
          <a:lstStyle/>
          <a:p>
            <a:r>
              <a:rPr lang="el-GR" b="1" dirty="0">
                <a:solidFill>
                  <a:schemeClr val="bg1"/>
                </a:solidFill>
              </a:rPr>
              <a:t>4</a:t>
            </a:r>
          </a:p>
        </p:txBody>
      </p:sp>
    </p:spTree>
    <p:extLst>
      <p:ext uri="{BB962C8B-B14F-4D97-AF65-F5344CB8AC3E}">
        <p14:creationId xmlns:p14="http://schemas.microsoft.com/office/powerpoint/2010/main" val="23799765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31605" y="278716"/>
            <a:ext cx="7052101" cy="430887"/>
          </a:xfrm>
          <a:prstGeom prst="rect">
            <a:avLst/>
          </a:prstGeom>
        </p:spPr>
        <p:txBody>
          <a:bodyPr wrap="square">
            <a:spAutoFit/>
          </a:bodyPr>
          <a:lstStyle/>
          <a:p>
            <a:pPr algn="ctr"/>
            <a:r>
              <a:rPr lang="el-GR" sz="2200" b="1" dirty="0" smtClean="0">
                <a:solidFill>
                  <a:srgbClr val="002060"/>
                </a:solidFill>
              </a:rPr>
              <a:t>Τ.Ε.Σ.Ο.Π.Π.</a:t>
            </a:r>
            <a:endParaRPr lang="en-US" sz="22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277792" y="1452300"/>
            <a:ext cx="7002684" cy="5632311"/>
          </a:xfrm>
          <a:prstGeom prst="rect">
            <a:avLst/>
          </a:prstGeom>
          <a:noFill/>
        </p:spPr>
        <p:txBody>
          <a:bodyPr wrap="square" rtlCol="0">
            <a:spAutoFit/>
          </a:bodyPr>
          <a:lstStyle/>
          <a:p>
            <a:pPr marL="285750" indent="-285750">
              <a:buFont typeface="Wingdings" pitchFamily="2" charset="2"/>
              <a:buChar char="v"/>
            </a:pPr>
            <a:r>
              <a:rPr lang="el-GR" dirty="0" smtClean="0">
                <a:solidFill>
                  <a:srgbClr val="002060"/>
                </a:solidFill>
              </a:rPr>
              <a:t>Τον </a:t>
            </a:r>
            <a:r>
              <a:rPr lang="el-GR" dirty="0">
                <a:solidFill>
                  <a:srgbClr val="002060"/>
                </a:solidFill>
              </a:rPr>
              <a:t>Δήμαρχο, ως Πρόεδρο. </a:t>
            </a:r>
          </a:p>
          <a:p>
            <a:pPr marL="285750" indent="-285750">
              <a:buFont typeface="Wingdings" pitchFamily="2" charset="2"/>
              <a:buChar char="v"/>
            </a:pPr>
            <a:r>
              <a:rPr lang="el-GR" dirty="0" smtClean="0">
                <a:solidFill>
                  <a:srgbClr val="002060"/>
                </a:solidFill>
              </a:rPr>
              <a:t>Τον </a:t>
            </a:r>
            <a:r>
              <a:rPr lang="el-GR" dirty="0">
                <a:solidFill>
                  <a:srgbClr val="002060"/>
                </a:solidFill>
              </a:rPr>
              <a:t>Αντιδήμαρχο Πολιτικής Προστασίας ή τον Εντεταλμένο Σύμβουλο Πολιτικής Προστασίας, ο οποίος, σε περίπτωση απουσίας ή νομίμου κωλύματος του Προέδρου, τον </a:t>
            </a:r>
            <a:r>
              <a:rPr lang="el-GR" dirty="0" smtClean="0">
                <a:solidFill>
                  <a:srgbClr val="002060"/>
                </a:solidFill>
              </a:rPr>
              <a:t>αναπληρώνει.</a:t>
            </a:r>
          </a:p>
          <a:p>
            <a:pPr marL="285750" indent="-285750">
              <a:buFont typeface="Wingdings" pitchFamily="2" charset="2"/>
              <a:buChar char="v"/>
            </a:pPr>
            <a:r>
              <a:rPr lang="el-GR" dirty="0" smtClean="0">
                <a:solidFill>
                  <a:srgbClr val="002060"/>
                </a:solidFill>
              </a:rPr>
              <a:t>Τον </a:t>
            </a:r>
            <a:r>
              <a:rPr lang="el-GR" dirty="0">
                <a:solidFill>
                  <a:srgbClr val="002060"/>
                </a:solidFill>
              </a:rPr>
              <a:t>Προϊστάμενο του Αυτοτελούς Τμήματος Πολιτικής Προστασίας του </a:t>
            </a:r>
            <a:r>
              <a:rPr lang="el-GR" dirty="0" smtClean="0">
                <a:solidFill>
                  <a:srgbClr val="002060"/>
                </a:solidFill>
              </a:rPr>
              <a:t>Δήμου.</a:t>
            </a:r>
          </a:p>
          <a:p>
            <a:pPr marL="285750" indent="-285750">
              <a:buFont typeface="Wingdings" pitchFamily="2" charset="2"/>
              <a:buChar char="v"/>
            </a:pPr>
            <a:r>
              <a:rPr lang="el-GR" dirty="0" smtClean="0">
                <a:solidFill>
                  <a:srgbClr val="002060"/>
                </a:solidFill>
              </a:rPr>
              <a:t>Τον </a:t>
            </a:r>
            <a:r>
              <a:rPr lang="el-GR" dirty="0">
                <a:solidFill>
                  <a:srgbClr val="002060"/>
                </a:solidFill>
              </a:rPr>
              <a:t>Διοικητή της Διοίκησης Πυροσβεστικών Υπηρεσιών </a:t>
            </a:r>
            <a:r>
              <a:rPr lang="el-GR" dirty="0" smtClean="0">
                <a:solidFill>
                  <a:srgbClr val="002060"/>
                </a:solidFill>
              </a:rPr>
              <a:t>Νομού.</a:t>
            </a:r>
          </a:p>
          <a:p>
            <a:pPr marL="285750" indent="-285750">
              <a:buFont typeface="Wingdings" pitchFamily="2" charset="2"/>
              <a:buChar char="v"/>
            </a:pPr>
            <a:r>
              <a:rPr lang="el-GR" dirty="0" smtClean="0">
                <a:solidFill>
                  <a:srgbClr val="002060"/>
                </a:solidFill>
              </a:rPr>
              <a:t>Τον </a:t>
            </a:r>
            <a:r>
              <a:rPr lang="el-GR" dirty="0">
                <a:solidFill>
                  <a:srgbClr val="002060"/>
                </a:solidFill>
              </a:rPr>
              <a:t>Διοικητή της κατά τόπο Πυροσβεστικής Υπηρεσίας ή Πυροσβεστικού Κλιμακίου ή Πυροσβεστικού </a:t>
            </a:r>
            <a:r>
              <a:rPr lang="el-GR" dirty="0" smtClean="0">
                <a:solidFill>
                  <a:srgbClr val="002060"/>
                </a:solidFill>
              </a:rPr>
              <a:t>Σταθμού.</a:t>
            </a:r>
          </a:p>
          <a:p>
            <a:pPr marL="285750" indent="-285750">
              <a:buFont typeface="Wingdings" pitchFamily="2" charset="2"/>
              <a:buChar char="v"/>
            </a:pPr>
            <a:r>
              <a:rPr lang="el-GR" dirty="0" smtClean="0">
                <a:solidFill>
                  <a:srgbClr val="002060"/>
                </a:solidFill>
              </a:rPr>
              <a:t>Τον </a:t>
            </a:r>
            <a:r>
              <a:rPr lang="el-GR" dirty="0">
                <a:solidFill>
                  <a:srgbClr val="002060"/>
                </a:solidFill>
              </a:rPr>
              <a:t>Διοικητή του κατά τόπο αρμόδιου Αστυνομικού </a:t>
            </a:r>
            <a:r>
              <a:rPr lang="el-GR" dirty="0" smtClean="0">
                <a:solidFill>
                  <a:srgbClr val="002060"/>
                </a:solidFill>
              </a:rPr>
              <a:t>Τμήματος.</a:t>
            </a:r>
          </a:p>
          <a:p>
            <a:pPr marL="285750" indent="-285750">
              <a:buFont typeface="Wingdings" pitchFamily="2" charset="2"/>
              <a:buChar char="v"/>
            </a:pPr>
            <a:r>
              <a:rPr lang="el-GR" dirty="0" smtClean="0">
                <a:solidFill>
                  <a:srgbClr val="002060"/>
                </a:solidFill>
              </a:rPr>
              <a:t>Τον </a:t>
            </a:r>
            <a:r>
              <a:rPr lang="el-GR" dirty="0">
                <a:solidFill>
                  <a:srgbClr val="002060"/>
                </a:solidFill>
              </a:rPr>
              <a:t>Διοικητή της κατά τόπο αρμόδιας Λιμενικής </a:t>
            </a:r>
            <a:r>
              <a:rPr lang="el-GR" dirty="0" smtClean="0">
                <a:solidFill>
                  <a:srgbClr val="002060"/>
                </a:solidFill>
              </a:rPr>
              <a:t>Αρχής.</a:t>
            </a:r>
          </a:p>
          <a:p>
            <a:pPr marL="285750" indent="-285750">
              <a:buFont typeface="Wingdings" pitchFamily="2" charset="2"/>
              <a:buChar char="v"/>
            </a:pPr>
            <a:r>
              <a:rPr lang="el-GR" dirty="0" smtClean="0">
                <a:solidFill>
                  <a:srgbClr val="002060"/>
                </a:solidFill>
              </a:rPr>
              <a:t>Τους </a:t>
            </a:r>
            <a:r>
              <a:rPr lang="el-GR" dirty="0">
                <a:solidFill>
                  <a:srgbClr val="002060"/>
                </a:solidFill>
              </a:rPr>
              <a:t>Διοικητές των μονάδων Υγείας του </a:t>
            </a:r>
            <a:r>
              <a:rPr lang="el-GR" dirty="0" smtClean="0">
                <a:solidFill>
                  <a:srgbClr val="002060"/>
                </a:solidFill>
              </a:rPr>
              <a:t>Δήμου.</a:t>
            </a:r>
          </a:p>
          <a:p>
            <a:pPr marL="285750" indent="-285750">
              <a:buFont typeface="Wingdings" pitchFamily="2" charset="2"/>
              <a:buChar char="v"/>
            </a:pPr>
            <a:r>
              <a:rPr lang="el-GR" dirty="0" smtClean="0">
                <a:solidFill>
                  <a:srgbClr val="002060"/>
                </a:solidFill>
              </a:rPr>
              <a:t>Τον </a:t>
            </a:r>
            <a:r>
              <a:rPr lang="el-GR" dirty="0">
                <a:solidFill>
                  <a:srgbClr val="002060"/>
                </a:solidFill>
              </a:rPr>
              <a:t>ανώτερο Διοικητή φρουράς ή τον νόμιμο αντικαταστάτη </a:t>
            </a:r>
            <a:r>
              <a:rPr lang="el-GR" dirty="0" smtClean="0">
                <a:solidFill>
                  <a:srgbClr val="002060"/>
                </a:solidFill>
              </a:rPr>
              <a:t>του.</a:t>
            </a:r>
          </a:p>
          <a:p>
            <a:pPr marL="285750" indent="-285750">
              <a:buFont typeface="Wingdings" pitchFamily="2" charset="2"/>
              <a:buChar char="v"/>
            </a:pPr>
            <a:r>
              <a:rPr lang="el-GR" dirty="0" smtClean="0">
                <a:solidFill>
                  <a:srgbClr val="002060"/>
                </a:solidFill>
              </a:rPr>
              <a:t> </a:t>
            </a:r>
            <a:r>
              <a:rPr lang="el-GR" dirty="0">
                <a:solidFill>
                  <a:srgbClr val="002060"/>
                </a:solidFill>
              </a:rPr>
              <a:t>Τον εκπρόσωπο του </a:t>
            </a:r>
            <a:r>
              <a:rPr lang="el-GR" dirty="0" smtClean="0">
                <a:solidFill>
                  <a:srgbClr val="002060"/>
                </a:solidFill>
              </a:rPr>
              <a:t>Ε.Κ.Α.Β.</a:t>
            </a:r>
          </a:p>
          <a:p>
            <a:pPr marL="285750" indent="-285750">
              <a:buFont typeface="Wingdings" pitchFamily="2" charset="2"/>
              <a:buChar char="v"/>
            </a:pPr>
            <a:r>
              <a:rPr lang="el-GR" dirty="0" smtClean="0">
                <a:solidFill>
                  <a:srgbClr val="002060"/>
                </a:solidFill>
              </a:rPr>
              <a:t>Τον </a:t>
            </a:r>
            <a:r>
              <a:rPr lang="el-GR" dirty="0">
                <a:solidFill>
                  <a:srgbClr val="002060"/>
                </a:solidFill>
              </a:rPr>
              <a:t>Προϊστάμενο της οικείας Δασικής Υπηρεσίας (Διεύθυνσης Συντονισμού και Επιθεώρησης Δασών</a:t>
            </a:r>
            <a:r>
              <a:rPr lang="el-GR" dirty="0" smtClean="0">
                <a:solidFill>
                  <a:srgbClr val="002060"/>
                </a:solidFill>
              </a:rPr>
              <a:t>).</a:t>
            </a:r>
          </a:p>
          <a:p>
            <a:pPr marL="285750" indent="-285750">
              <a:buFont typeface="Wingdings" pitchFamily="2" charset="2"/>
              <a:buChar char="v"/>
            </a:pPr>
            <a:r>
              <a:rPr lang="el-GR" dirty="0" smtClean="0">
                <a:solidFill>
                  <a:srgbClr val="002060"/>
                </a:solidFill>
              </a:rPr>
              <a:t>Τον </a:t>
            </a:r>
            <a:r>
              <a:rPr lang="el-GR" dirty="0">
                <a:solidFill>
                  <a:srgbClr val="002060"/>
                </a:solidFill>
              </a:rPr>
              <a:t>Προϊστάμενο Διεύθυνσης ή Τμήματος της Δημοτικής Αστυνομίας. </a:t>
            </a:r>
          </a:p>
          <a:p>
            <a:endParaRPr lang="el-GR" dirty="0">
              <a:solidFill>
                <a:srgbClr val="002060"/>
              </a:solidFill>
            </a:endParaRPr>
          </a:p>
        </p:txBody>
      </p:sp>
      <p:sp>
        <p:nvSpPr>
          <p:cNvPr id="3" name="TextBox 2"/>
          <p:cNvSpPr txBox="1"/>
          <p:nvPr/>
        </p:nvSpPr>
        <p:spPr>
          <a:xfrm>
            <a:off x="179832" y="1082968"/>
            <a:ext cx="6815470" cy="369332"/>
          </a:xfrm>
          <a:prstGeom prst="rect">
            <a:avLst/>
          </a:prstGeom>
          <a:noFill/>
        </p:spPr>
        <p:txBody>
          <a:bodyPr wrap="square" rtlCol="0">
            <a:spAutoFit/>
          </a:bodyPr>
          <a:lstStyle/>
          <a:p>
            <a:pPr algn="ctr"/>
            <a:r>
              <a:rPr lang="el-GR" b="1" dirty="0" smtClean="0">
                <a:solidFill>
                  <a:srgbClr val="002060"/>
                </a:solidFill>
              </a:rPr>
              <a:t>Απαρτίζονται :</a:t>
            </a:r>
            <a:endParaRPr lang="el-GR" b="1" dirty="0">
              <a:solidFill>
                <a:srgbClr val="00206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7878" y="1267634"/>
            <a:ext cx="4791919" cy="448498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3465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cxnSp>
        <p:nvCxnSpPr>
          <p:cNvPr id="9" name="Straight Connector 2">
            <a:extLst>
              <a:ext uri="{FF2B5EF4-FFF2-40B4-BE49-F238E27FC236}">
                <a16:creationId xmlns:a16="http://schemas.microsoft.com/office/drawing/2014/main" xmlns="" id="{D4CEDD89-FB95-4698-A951-8D667DAD61F7}"/>
              </a:ext>
            </a:extLst>
          </p:cNvPr>
          <p:cNvCxnSpPr/>
          <p:nvPr/>
        </p:nvCxnSpPr>
        <p:spPr>
          <a:xfrm flipV="1">
            <a:off x="276071" y="3755524"/>
            <a:ext cx="11363" cy="1800000"/>
          </a:xfrm>
          <a:prstGeom prst="line">
            <a:avLst/>
          </a:prstGeom>
          <a:ln w="254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3">
            <a:extLst>
              <a:ext uri="{FF2B5EF4-FFF2-40B4-BE49-F238E27FC236}">
                <a16:creationId xmlns:a16="http://schemas.microsoft.com/office/drawing/2014/main" xmlns="" id="{273AC6F6-116D-4971-9838-E43566A33F7B}"/>
              </a:ext>
            </a:extLst>
          </p:cNvPr>
          <p:cNvCxnSpPr/>
          <p:nvPr/>
        </p:nvCxnSpPr>
        <p:spPr>
          <a:xfrm flipV="1">
            <a:off x="3611397" y="3009290"/>
            <a:ext cx="11363" cy="1800000"/>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Straight Connector 4">
            <a:extLst>
              <a:ext uri="{FF2B5EF4-FFF2-40B4-BE49-F238E27FC236}">
                <a16:creationId xmlns:a16="http://schemas.microsoft.com/office/drawing/2014/main" xmlns="" id="{72A7DE9A-E02E-4428-88E9-F0BCCAB02C1D}"/>
              </a:ext>
            </a:extLst>
          </p:cNvPr>
          <p:cNvCxnSpPr/>
          <p:nvPr/>
        </p:nvCxnSpPr>
        <p:spPr>
          <a:xfrm flipV="1">
            <a:off x="7405435" y="2339386"/>
            <a:ext cx="11363" cy="180000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12" name="Freeform 57">
            <a:extLst>
              <a:ext uri="{FF2B5EF4-FFF2-40B4-BE49-F238E27FC236}">
                <a16:creationId xmlns:a16="http://schemas.microsoft.com/office/drawing/2014/main" xmlns="" id="{0C365D8F-B51C-4EA5-AE51-77287C3CAC89}"/>
              </a:ext>
            </a:extLst>
          </p:cNvPr>
          <p:cNvSpPr/>
          <p:nvPr/>
        </p:nvSpPr>
        <p:spPr>
          <a:xfrm>
            <a:off x="0" y="4929743"/>
            <a:ext cx="9963150" cy="1238793"/>
          </a:xfrm>
          <a:custGeom>
            <a:avLst/>
            <a:gdLst>
              <a:gd name="connsiteX0" fmla="*/ 1665514 w 7946571"/>
              <a:gd name="connsiteY0" fmla="*/ 957943 h 957943"/>
              <a:gd name="connsiteX1" fmla="*/ 1665514 w 7946571"/>
              <a:gd name="connsiteY1" fmla="*/ 957943 h 957943"/>
              <a:gd name="connsiteX2" fmla="*/ 7946571 w 7946571"/>
              <a:gd name="connsiteY2" fmla="*/ 43543 h 957943"/>
              <a:gd name="connsiteX3" fmla="*/ 5878285 w 7946571"/>
              <a:gd name="connsiteY3" fmla="*/ 0 h 957943"/>
              <a:gd name="connsiteX4" fmla="*/ 0 w 7946571"/>
              <a:gd name="connsiteY4" fmla="*/ 489858 h 957943"/>
              <a:gd name="connsiteX5" fmla="*/ 1665514 w 7946571"/>
              <a:gd name="connsiteY5" fmla="*/ 957943 h 957943"/>
              <a:gd name="connsiteX0" fmla="*/ 0 w 7946571"/>
              <a:gd name="connsiteY0" fmla="*/ 489858 h 957943"/>
              <a:gd name="connsiteX1" fmla="*/ 1665514 w 7946571"/>
              <a:gd name="connsiteY1" fmla="*/ 957943 h 957943"/>
              <a:gd name="connsiteX2" fmla="*/ 7946571 w 7946571"/>
              <a:gd name="connsiteY2" fmla="*/ 43543 h 957943"/>
              <a:gd name="connsiteX3" fmla="*/ 5878285 w 7946571"/>
              <a:gd name="connsiteY3" fmla="*/ 0 h 957943"/>
              <a:gd name="connsiteX4" fmla="*/ 0 w 7946571"/>
              <a:gd name="connsiteY4" fmla="*/ 489858 h 957943"/>
              <a:gd name="connsiteX0" fmla="*/ 0 w 7946571"/>
              <a:gd name="connsiteY0" fmla="*/ 489858 h 833119"/>
              <a:gd name="connsiteX1" fmla="*/ 1799254 w 7946571"/>
              <a:gd name="connsiteY1" fmla="*/ 833119 h 833119"/>
              <a:gd name="connsiteX2" fmla="*/ 7946571 w 7946571"/>
              <a:gd name="connsiteY2" fmla="*/ 43543 h 833119"/>
              <a:gd name="connsiteX3" fmla="*/ 5878285 w 7946571"/>
              <a:gd name="connsiteY3" fmla="*/ 0 h 833119"/>
              <a:gd name="connsiteX4" fmla="*/ 0 w 7946571"/>
              <a:gd name="connsiteY4" fmla="*/ 489858 h 833119"/>
              <a:gd name="connsiteX0" fmla="*/ 0 w 7946571"/>
              <a:gd name="connsiteY0" fmla="*/ 489858 h 895531"/>
              <a:gd name="connsiteX1" fmla="*/ 1781423 w 7946571"/>
              <a:gd name="connsiteY1" fmla="*/ 895531 h 895531"/>
              <a:gd name="connsiteX2" fmla="*/ 7946571 w 7946571"/>
              <a:gd name="connsiteY2" fmla="*/ 43543 h 895531"/>
              <a:gd name="connsiteX3" fmla="*/ 5878285 w 7946571"/>
              <a:gd name="connsiteY3" fmla="*/ 0 h 895531"/>
              <a:gd name="connsiteX4" fmla="*/ 0 w 7946571"/>
              <a:gd name="connsiteY4" fmla="*/ 489858 h 895531"/>
              <a:gd name="connsiteX0" fmla="*/ 0 w 7946571"/>
              <a:gd name="connsiteY0" fmla="*/ 489858 h 833119"/>
              <a:gd name="connsiteX1" fmla="*/ 2031070 w 7946571"/>
              <a:gd name="connsiteY1" fmla="*/ 833119 h 833119"/>
              <a:gd name="connsiteX2" fmla="*/ 7946571 w 7946571"/>
              <a:gd name="connsiteY2" fmla="*/ 43543 h 833119"/>
              <a:gd name="connsiteX3" fmla="*/ 5878285 w 7946571"/>
              <a:gd name="connsiteY3" fmla="*/ 0 h 833119"/>
              <a:gd name="connsiteX4" fmla="*/ 0 w 7946571"/>
              <a:gd name="connsiteY4" fmla="*/ 489858 h 833119"/>
              <a:gd name="connsiteX0" fmla="*/ 0 w 7946571"/>
              <a:gd name="connsiteY0" fmla="*/ 489858 h 850326"/>
              <a:gd name="connsiteX1" fmla="*/ 2031070 w 7946571"/>
              <a:gd name="connsiteY1" fmla="*/ 833119 h 850326"/>
              <a:gd name="connsiteX2" fmla="*/ 2181428 w 7946571"/>
              <a:gd name="connsiteY2" fmla="*/ 799114 h 850326"/>
              <a:gd name="connsiteX3" fmla="*/ 7946571 w 7946571"/>
              <a:gd name="connsiteY3" fmla="*/ 43543 h 850326"/>
              <a:gd name="connsiteX4" fmla="*/ 5878285 w 7946571"/>
              <a:gd name="connsiteY4" fmla="*/ 0 h 850326"/>
              <a:gd name="connsiteX5" fmla="*/ 0 w 7946571"/>
              <a:gd name="connsiteY5" fmla="*/ 489858 h 850326"/>
              <a:gd name="connsiteX0" fmla="*/ 0 w 7946571"/>
              <a:gd name="connsiteY0" fmla="*/ 489858 h 863871"/>
              <a:gd name="connsiteX1" fmla="*/ 2031070 w 7946571"/>
              <a:gd name="connsiteY1" fmla="*/ 833119 h 863871"/>
              <a:gd name="connsiteX2" fmla="*/ 2199260 w 7946571"/>
              <a:gd name="connsiteY2" fmla="*/ 843694 h 863871"/>
              <a:gd name="connsiteX3" fmla="*/ 7946571 w 7946571"/>
              <a:gd name="connsiteY3" fmla="*/ 43543 h 863871"/>
              <a:gd name="connsiteX4" fmla="*/ 5878285 w 7946571"/>
              <a:gd name="connsiteY4" fmla="*/ 0 h 863871"/>
              <a:gd name="connsiteX5" fmla="*/ 0 w 7946571"/>
              <a:gd name="connsiteY5" fmla="*/ 489858 h 863871"/>
              <a:gd name="connsiteX0" fmla="*/ 0 w 7679092"/>
              <a:gd name="connsiteY0" fmla="*/ 489858 h 863871"/>
              <a:gd name="connsiteX1" fmla="*/ 2031070 w 7679092"/>
              <a:gd name="connsiteY1" fmla="*/ 833119 h 863871"/>
              <a:gd name="connsiteX2" fmla="*/ 2199260 w 7679092"/>
              <a:gd name="connsiteY2" fmla="*/ 843694 h 863871"/>
              <a:gd name="connsiteX3" fmla="*/ 7679092 w 7679092"/>
              <a:gd name="connsiteY3" fmla="*/ 212947 h 863871"/>
              <a:gd name="connsiteX4" fmla="*/ 5878285 w 7679092"/>
              <a:gd name="connsiteY4" fmla="*/ 0 h 863871"/>
              <a:gd name="connsiteX5" fmla="*/ 0 w 7679092"/>
              <a:gd name="connsiteY5" fmla="*/ 489858 h 863871"/>
              <a:gd name="connsiteX0" fmla="*/ 0 w 7982235"/>
              <a:gd name="connsiteY0" fmla="*/ 489858 h 863871"/>
              <a:gd name="connsiteX1" fmla="*/ 2031070 w 7982235"/>
              <a:gd name="connsiteY1" fmla="*/ 833119 h 863871"/>
              <a:gd name="connsiteX2" fmla="*/ 2199260 w 7982235"/>
              <a:gd name="connsiteY2" fmla="*/ 843694 h 863871"/>
              <a:gd name="connsiteX3" fmla="*/ 7982235 w 7982235"/>
              <a:gd name="connsiteY3" fmla="*/ 132702 h 863871"/>
              <a:gd name="connsiteX4" fmla="*/ 5878285 w 7982235"/>
              <a:gd name="connsiteY4" fmla="*/ 0 h 863871"/>
              <a:gd name="connsiteX5" fmla="*/ 0 w 7982235"/>
              <a:gd name="connsiteY5" fmla="*/ 489858 h 863871"/>
              <a:gd name="connsiteX0" fmla="*/ 0 w 8035731"/>
              <a:gd name="connsiteY0" fmla="*/ 489858 h 863871"/>
              <a:gd name="connsiteX1" fmla="*/ 2031070 w 8035731"/>
              <a:gd name="connsiteY1" fmla="*/ 833119 h 863871"/>
              <a:gd name="connsiteX2" fmla="*/ 2199260 w 8035731"/>
              <a:gd name="connsiteY2" fmla="*/ 843694 h 863871"/>
              <a:gd name="connsiteX3" fmla="*/ 8035731 w 8035731"/>
              <a:gd name="connsiteY3" fmla="*/ 34627 h 863871"/>
              <a:gd name="connsiteX4" fmla="*/ 5878285 w 8035731"/>
              <a:gd name="connsiteY4" fmla="*/ 0 h 863871"/>
              <a:gd name="connsiteX5" fmla="*/ 0 w 8035731"/>
              <a:gd name="connsiteY5" fmla="*/ 489858 h 863871"/>
              <a:gd name="connsiteX0" fmla="*/ 0 w 8026816"/>
              <a:gd name="connsiteY0" fmla="*/ 489858 h 863871"/>
              <a:gd name="connsiteX1" fmla="*/ 2031070 w 8026816"/>
              <a:gd name="connsiteY1" fmla="*/ 833119 h 863871"/>
              <a:gd name="connsiteX2" fmla="*/ 2199260 w 8026816"/>
              <a:gd name="connsiteY2" fmla="*/ 843694 h 863871"/>
              <a:gd name="connsiteX3" fmla="*/ 8026816 w 8026816"/>
              <a:gd name="connsiteY3" fmla="*/ 284275 h 863871"/>
              <a:gd name="connsiteX4" fmla="*/ 5878285 w 8026816"/>
              <a:gd name="connsiteY4" fmla="*/ 0 h 863871"/>
              <a:gd name="connsiteX5" fmla="*/ 0 w 8026816"/>
              <a:gd name="connsiteY5" fmla="*/ 489858 h 863871"/>
              <a:gd name="connsiteX0" fmla="*/ 0 w 8026816"/>
              <a:gd name="connsiteY0" fmla="*/ 489858 h 863871"/>
              <a:gd name="connsiteX1" fmla="*/ 2031070 w 8026816"/>
              <a:gd name="connsiteY1" fmla="*/ 833119 h 863871"/>
              <a:gd name="connsiteX2" fmla="*/ 2199260 w 8026816"/>
              <a:gd name="connsiteY2" fmla="*/ 843694 h 863871"/>
              <a:gd name="connsiteX3" fmla="*/ 8026816 w 8026816"/>
              <a:gd name="connsiteY3" fmla="*/ 177283 h 863871"/>
              <a:gd name="connsiteX4" fmla="*/ 5878285 w 8026816"/>
              <a:gd name="connsiteY4" fmla="*/ 0 h 863871"/>
              <a:gd name="connsiteX5" fmla="*/ 0 w 8026816"/>
              <a:gd name="connsiteY5" fmla="*/ 489858 h 863871"/>
              <a:gd name="connsiteX0" fmla="*/ 0 w 7242209"/>
              <a:gd name="connsiteY0" fmla="*/ 489858 h 863871"/>
              <a:gd name="connsiteX1" fmla="*/ 2031070 w 7242209"/>
              <a:gd name="connsiteY1" fmla="*/ 833119 h 863871"/>
              <a:gd name="connsiteX2" fmla="*/ 2199260 w 7242209"/>
              <a:gd name="connsiteY2" fmla="*/ 843694 h 863871"/>
              <a:gd name="connsiteX3" fmla="*/ 7242209 w 7242209"/>
              <a:gd name="connsiteY3" fmla="*/ 177283 h 863871"/>
              <a:gd name="connsiteX4" fmla="*/ 5878285 w 7242209"/>
              <a:gd name="connsiteY4" fmla="*/ 0 h 863871"/>
              <a:gd name="connsiteX5" fmla="*/ 0 w 7242209"/>
              <a:gd name="connsiteY5" fmla="*/ 489858 h 863871"/>
              <a:gd name="connsiteX0" fmla="*/ 0 w 7215461"/>
              <a:gd name="connsiteY0" fmla="*/ 489858 h 863871"/>
              <a:gd name="connsiteX1" fmla="*/ 2031070 w 7215461"/>
              <a:gd name="connsiteY1" fmla="*/ 833119 h 863871"/>
              <a:gd name="connsiteX2" fmla="*/ 2199260 w 7215461"/>
              <a:gd name="connsiteY2" fmla="*/ 843694 h 863871"/>
              <a:gd name="connsiteX3" fmla="*/ 7215461 w 7215461"/>
              <a:gd name="connsiteY3" fmla="*/ 328854 h 863871"/>
              <a:gd name="connsiteX4" fmla="*/ 5878285 w 7215461"/>
              <a:gd name="connsiteY4" fmla="*/ 0 h 863871"/>
              <a:gd name="connsiteX5" fmla="*/ 0 w 7215461"/>
              <a:gd name="connsiteY5" fmla="*/ 489858 h 863871"/>
              <a:gd name="connsiteX0" fmla="*/ 0 w 7215461"/>
              <a:gd name="connsiteY0" fmla="*/ 596850 h 970863"/>
              <a:gd name="connsiteX1" fmla="*/ 2031070 w 7215461"/>
              <a:gd name="connsiteY1" fmla="*/ 940111 h 970863"/>
              <a:gd name="connsiteX2" fmla="*/ 2199260 w 7215461"/>
              <a:gd name="connsiteY2" fmla="*/ 950686 h 970863"/>
              <a:gd name="connsiteX3" fmla="*/ 7215461 w 7215461"/>
              <a:gd name="connsiteY3" fmla="*/ 435846 h 970863"/>
              <a:gd name="connsiteX4" fmla="*/ 5628637 w 7215461"/>
              <a:gd name="connsiteY4" fmla="*/ 0 h 970863"/>
              <a:gd name="connsiteX5" fmla="*/ 0 w 7215461"/>
              <a:gd name="connsiteY5" fmla="*/ 596850 h 970863"/>
              <a:gd name="connsiteX0" fmla="*/ 0 w 7063889"/>
              <a:gd name="connsiteY0" fmla="*/ 596850 h 970863"/>
              <a:gd name="connsiteX1" fmla="*/ 2031070 w 7063889"/>
              <a:gd name="connsiteY1" fmla="*/ 940111 h 970863"/>
              <a:gd name="connsiteX2" fmla="*/ 2199260 w 7063889"/>
              <a:gd name="connsiteY2" fmla="*/ 950686 h 970863"/>
              <a:gd name="connsiteX3" fmla="*/ 7063889 w 7063889"/>
              <a:gd name="connsiteY3" fmla="*/ 355603 h 970863"/>
              <a:gd name="connsiteX4" fmla="*/ 5628637 w 7063889"/>
              <a:gd name="connsiteY4" fmla="*/ 0 h 970863"/>
              <a:gd name="connsiteX5" fmla="*/ 0 w 7063889"/>
              <a:gd name="connsiteY5" fmla="*/ 596850 h 970863"/>
              <a:gd name="connsiteX0" fmla="*/ 0 w 6921233"/>
              <a:gd name="connsiteY0" fmla="*/ 596850 h 970863"/>
              <a:gd name="connsiteX1" fmla="*/ 2031070 w 6921233"/>
              <a:gd name="connsiteY1" fmla="*/ 940111 h 970863"/>
              <a:gd name="connsiteX2" fmla="*/ 2199260 w 6921233"/>
              <a:gd name="connsiteY2" fmla="*/ 950686 h 970863"/>
              <a:gd name="connsiteX3" fmla="*/ 6921233 w 6921233"/>
              <a:gd name="connsiteY3" fmla="*/ 302106 h 970863"/>
              <a:gd name="connsiteX4" fmla="*/ 5628637 w 6921233"/>
              <a:gd name="connsiteY4" fmla="*/ 0 h 970863"/>
              <a:gd name="connsiteX5" fmla="*/ 0 w 6921233"/>
              <a:gd name="connsiteY5" fmla="*/ 596850 h 970863"/>
              <a:gd name="connsiteX0" fmla="*/ 0 w 6921233"/>
              <a:gd name="connsiteY0" fmla="*/ 659262 h 1033275"/>
              <a:gd name="connsiteX1" fmla="*/ 2031070 w 6921233"/>
              <a:gd name="connsiteY1" fmla="*/ 1002523 h 1033275"/>
              <a:gd name="connsiteX2" fmla="*/ 2199260 w 6921233"/>
              <a:gd name="connsiteY2" fmla="*/ 1013098 h 1033275"/>
              <a:gd name="connsiteX3" fmla="*/ 6921233 w 6921233"/>
              <a:gd name="connsiteY3" fmla="*/ 364518 h 1033275"/>
              <a:gd name="connsiteX4" fmla="*/ 5468149 w 6921233"/>
              <a:gd name="connsiteY4" fmla="*/ 0 h 1033275"/>
              <a:gd name="connsiteX5" fmla="*/ 0 w 6921233"/>
              <a:gd name="connsiteY5" fmla="*/ 659262 h 1033275"/>
              <a:gd name="connsiteX0" fmla="*/ 0 w 6921233"/>
              <a:gd name="connsiteY0" fmla="*/ 489858 h 863871"/>
              <a:gd name="connsiteX1" fmla="*/ 2031070 w 6921233"/>
              <a:gd name="connsiteY1" fmla="*/ 833119 h 863871"/>
              <a:gd name="connsiteX2" fmla="*/ 2199260 w 6921233"/>
              <a:gd name="connsiteY2" fmla="*/ 843694 h 863871"/>
              <a:gd name="connsiteX3" fmla="*/ 6921233 w 6921233"/>
              <a:gd name="connsiteY3" fmla="*/ 195114 h 863871"/>
              <a:gd name="connsiteX4" fmla="*/ 5280914 w 6921233"/>
              <a:gd name="connsiteY4" fmla="*/ 0 h 863871"/>
              <a:gd name="connsiteX5" fmla="*/ 0 w 6921233"/>
              <a:gd name="connsiteY5" fmla="*/ 489858 h 863871"/>
              <a:gd name="connsiteX0" fmla="*/ 0 w 6921233"/>
              <a:gd name="connsiteY0" fmla="*/ 579018 h 953031"/>
              <a:gd name="connsiteX1" fmla="*/ 2031070 w 6921233"/>
              <a:gd name="connsiteY1" fmla="*/ 922279 h 953031"/>
              <a:gd name="connsiteX2" fmla="*/ 2199260 w 6921233"/>
              <a:gd name="connsiteY2" fmla="*/ 932854 h 953031"/>
              <a:gd name="connsiteX3" fmla="*/ 6921233 w 6921233"/>
              <a:gd name="connsiteY3" fmla="*/ 284274 h 953031"/>
              <a:gd name="connsiteX4" fmla="*/ 5156091 w 6921233"/>
              <a:gd name="connsiteY4" fmla="*/ 0 h 953031"/>
              <a:gd name="connsiteX5" fmla="*/ 0 w 6921233"/>
              <a:gd name="connsiteY5" fmla="*/ 579018 h 953031"/>
              <a:gd name="connsiteX0" fmla="*/ 0 w 6921233"/>
              <a:gd name="connsiteY0" fmla="*/ 489858 h 863871"/>
              <a:gd name="connsiteX1" fmla="*/ 2031070 w 6921233"/>
              <a:gd name="connsiteY1" fmla="*/ 833119 h 863871"/>
              <a:gd name="connsiteX2" fmla="*/ 2199260 w 6921233"/>
              <a:gd name="connsiteY2" fmla="*/ 843694 h 863871"/>
              <a:gd name="connsiteX3" fmla="*/ 6921233 w 6921233"/>
              <a:gd name="connsiteY3" fmla="*/ 195114 h 863871"/>
              <a:gd name="connsiteX4" fmla="*/ 5004519 w 6921233"/>
              <a:gd name="connsiteY4" fmla="*/ 0 h 863871"/>
              <a:gd name="connsiteX5" fmla="*/ 0 w 6921233"/>
              <a:gd name="connsiteY5" fmla="*/ 489858 h 863871"/>
              <a:gd name="connsiteX0" fmla="*/ 0 w 6921233"/>
              <a:gd name="connsiteY0" fmla="*/ 516606 h 890619"/>
              <a:gd name="connsiteX1" fmla="*/ 2031070 w 6921233"/>
              <a:gd name="connsiteY1" fmla="*/ 859867 h 890619"/>
              <a:gd name="connsiteX2" fmla="*/ 2199260 w 6921233"/>
              <a:gd name="connsiteY2" fmla="*/ 870442 h 890619"/>
              <a:gd name="connsiteX3" fmla="*/ 6921233 w 6921233"/>
              <a:gd name="connsiteY3" fmla="*/ 221862 h 890619"/>
              <a:gd name="connsiteX4" fmla="*/ 4835116 w 6921233"/>
              <a:gd name="connsiteY4" fmla="*/ 0 h 890619"/>
              <a:gd name="connsiteX5" fmla="*/ 0 w 6921233"/>
              <a:gd name="connsiteY5" fmla="*/ 516606 h 890619"/>
              <a:gd name="connsiteX0" fmla="*/ 0 w 7028224"/>
              <a:gd name="connsiteY0" fmla="*/ 516606 h 890619"/>
              <a:gd name="connsiteX1" fmla="*/ 2031070 w 7028224"/>
              <a:gd name="connsiteY1" fmla="*/ 859867 h 890619"/>
              <a:gd name="connsiteX2" fmla="*/ 2199260 w 7028224"/>
              <a:gd name="connsiteY2" fmla="*/ 870442 h 890619"/>
              <a:gd name="connsiteX3" fmla="*/ 7028224 w 7028224"/>
              <a:gd name="connsiteY3" fmla="*/ 150534 h 890619"/>
              <a:gd name="connsiteX4" fmla="*/ 4835116 w 7028224"/>
              <a:gd name="connsiteY4" fmla="*/ 0 h 890619"/>
              <a:gd name="connsiteX5" fmla="*/ 0 w 7028224"/>
              <a:gd name="connsiteY5" fmla="*/ 516606 h 89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8224" h="890619">
                <a:moveTo>
                  <a:pt x="0" y="516606"/>
                </a:moveTo>
                <a:lnTo>
                  <a:pt x="2031070" y="859867"/>
                </a:lnTo>
                <a:cubicBezTo>
                  <a:pt x="2397613" y="918840"/>
                  <a:pt x="2187777" y="875833"/>
                  <a:pt x="2199260" y="870442"/>
                </a:cubicBezTo>
                <a:lnTo>
                  <a:pt x="7028224" y="150534"/>
                </a:lnTo>
                <a:lnTo>
                  <a:pt x="4835116" y="0"/>
                </a:lnTo>
                <a:lnTo>
                  <a:pt x="0" y="516606"/>
                </a:lnTo>
                <a:close/>
              </a:path>
            </a:pathLst>
          </a:custGeom>
          <a:solidFill>
            <a:schemeClr val="tx1">
              <a:lumMod val="50000"/>
              <a:lumOff val="50000"/>
              <a:alpha val="2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7">
            <a:extLst>
              <a:ext uri="{FF2B5EF4-FFF2-40B4-BE49-F238E27FC236}">
                <a16:creationId xmlns:a16="http://schemas.microsoft.com/office/drawing/2014/main" xmlns="" id="{060F8524-0A4C-4E1C-9513-B1BD35631E5C}"/>
              </a:ext>
            </a:extLst>
          </p:cNvPr>
          <p:cNvSpPr/>
          <p:nvPr/>
        </p:nvSpPr>
        <p:spPr>
          <a:xfrm>
            <a:off x="1609492" y="5582632"/>
            <a:ext cx="1656184" cy="360040"/>
          </a:xfrm>
          <a:prstGeom prst="rect">
            <a:avLst/>
          </a:prstGeom>
          <a:solidFill>
            <a:schemeClr val="accent1"/>
          </a:solidFill>
          <a:ln>
            <a:noFill/>
          </a:ln>
          <a:scene3d>
            <a:camera prst="orthographicFront">
              <a:rot lat="297669" lon="18624798" rev="52620"/>
            </a:camera>
            <a:lightRig rig="threePt" dir="t">
              <a:rot lat="0" lon="0" rev="1800000"/>
            </a:lightRig>
          </a:scene3d>
          <a:sp3d extrusionH="21717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ectangle 8">
            <a:extLst>
              <a:ext uri="{FF2B5EF4-FFF2-40B4-BE49-F238E27FC236}">
                <a16:creationId xmlns:a16="http://schemas.microsoft.com/office/drawing/2014/main" xmlns="" id="{587CAE00-43F8-43C3-A3AA-0919566D1751}"/>
              </a:ext>
            </a:extLst>
          </p:cNvPr>
          <p:cNvSpPr/>
          <p:nvPr/>
        </p:nvSpPr>
        <p:spPr>
          <a:xfrm>
            <a:off x="4941499" y="4749723"/>
            <a:ext cx="1656184" cy="360040"/>
          </a:xfrm>
          <a:prstGeom prst="rect">
            <a:avLst/>
          </a:prstGeom>
          <a:solidFill>
            <a:schemeClr val="accent2"/>
          </a:solidFill>
          <a:ln>
            <a:noFill/>
          </a:ln>
          <a:scene3d>
            <a:camera prst="orthographicFront">
              <a:rot lat="297669" lon="18624798" rev="52620"/>
            </a:camera>
            <a:lightRig rig="threePt" dir="t">
              <a:rot lat="0" lon="0" rev="1800000"/>
            </a:lightRig>
          </a:scene3d>
          <a:sp3d extrusionH="21717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Rectangle 9">
            <a:extLst>
              <a:ext uri="{FF2B5EF4-FFF2-40B4-BE49-F238E27FC236}">
                <a16:creationId xmlns:a16="http://schemas.microsoft.com/office/drawing/2014/main" xmlns="" id="{43CE5775-A6BE-48EC-9AE3-DD1B8EB71F14}"/>
              </a:ext>
            </a:extLst>
          </p:cNvPr>
          <p:cNvSpPr/>
          <p:nvPr/>
        </p:nvSpPr>
        <p:spPr>
          <a:xfrm>
            <a:off x="8757676" y="4139386"/>
            <a:ext cx="1656184" cy="360040"/>
          </a:xfrm>
          <a:prstGeom prst="rect">
            <a:avLst/>
          </a:prstGeom>
          <a:solidFill>
            <a:schemeClr val="accent3"/>
          </a:solidFill>
          <a:ln>
            <a:noFill/>
          </a:ln>
          <a:scene3d>
            <a:camera prst="orthographicFront">
              <a:rot lat="297669" lon="18624798" rev="52620"/>
            </a:camera>
            <a:lightRig rig="threePt" dir="t">
              <a:rot lat="0" lon="0" rev="1800000"/>
            </a:lightRig>
          </a:scene3d>
          <a:sp3d extrusionH="2171700">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TextBox 16">
            <a:extLst>
              <a:ext uri="{FF2B5EF4-FFF2-40B4-BE49-F238E27FC236}">
                <a16:creationId xmlns:a16="http://schemas.microsoft.com/office/drawing/2014/main" xmlns="" id="{E9A56744-058B-4CD2-B945-7DFF205FD76A}"/>
              </a:ext>
            </a:extLst>
          </p:cNvPr>
          <p:cNvSpPr txBox="1"/>
          <p:nvPr/>
        </p:nvSpPr>
        <p:spPr>
          <a:xfrm>
            <a:off x="3474020" y="3416923"/>
            <a:ext cx="2000666" cy="276999"/>
          </a:xfrm>
          <a:prstGeom prst="rect">
            <a:avLst/>
          </a:prstGeom>
          <a:noFill/>
        </p:spPr>
        <p:txBody>
          <a:bodyPr wrap="square" rtlCol="0">
            <a:spAutoFit/>
          </a:bodyPr>
          <a:lstStyle/>
          <a:p>
            <a:r>
              <a:rPr lang="en-US" altLang="ko-KR" sz="1200" dirty="0" smtClean="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9" name="Arc 59">
            <a:extLst>
              <a:ext uri="{FF2B5EF4-FFF2-40B4-BE49-F238E27FC236}">
                <a16:creationId xmlns:a16="http://schemas.microsoft.com/office/drawing/2014/main" xmlns="" id="{62280B5C-AB49-4696-8C67-E38EC738001F}"/>
              </a:ext>
            </a:extLst>
          </p:cNvPr>
          <p:cNvSpPr/>
          <p:nvPr/>
        </p:nvSpPr>
        <p:spPr>
          <a:xfrm>
            <a:off x="5908475" y="4541197"/>
            <a:ext cx="2274213" cy="777093"/>
          </a:xfrm>
          <a:prstGeom prst="arc">
            <a:avLst>
              <a:gd name="adj1" fmla="val 20633190"/>
              <a:gd name="adj2" fmla="val 9870224"/>
            </a:avLst>
          </a:prstGeom>
          <a:ln w="12700">
            <a:solidFill>
              <a:schemeClr val="tx1">
                <a:lumMod val="75000"/>
                <a:lumOff val="25000"/>
              </a:schemeClr>
            </a:soli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20" name="Ορθογώνιο 19"/>
          <p:cNvSpPr/>
          <p:nvPr/>
        </p:nvSpPr>
        <p:spPr>
          <a:xfrm>
            <a:off x="3774893" y="3306717"/>
            <a:ext cx="2110838" cy="1169551"/>
          </a:xfrm>
          <a:prstGeom prst="rect">
            <a:avLst/>
          </a:prstGeom>
        </p:spPr>
        <p:txBody>
          <a:bodyPr wrap="square">
            <a:spAutoFit/>
          </a:bodyPr>
          <a:lstStyle/>
          <a:p>
            <a:pPr algn="ctr"/>
            <a:r>
              <a:rPr lang="el-GR" sz="1400" dirty="0">
                <a:solidFill>
                  <a:srgbClr val="002060"/>
                </a:solidFill>
              </a:rPr>
              <a:t> Σχεδιάζουν, οργανώνουν και υλοποιούν δράσεις ενημέρωσης και ειδοποίησης πολιτών. </a:t>
            </a:r>
          </a:p>
        </p:txBody>
      </p:sp>
      <p:sp>
        <p:nvSpPr>
          <p:cNvPr id="21" name="Ορθογώνιο 20"/>
          <p:cNvSpPr/>
          <p:nvPr/>
        </p:nvSpPr>
        <p:spPr>
          <a:xfrm>
            <a:off x="7592992" y="2455735"/>
            <a:ext cx="2370158" cy="1384995"/>
          </a:xfrm>
          <a:prstGeom prst="rect">
            <a:avLst/>
          </a:prstGeom>
        </p:spPr>
        <p:txBody>
          <a:bodyPr wrap="square">
            <a:spAutoFit/>
          </a:bodyPr>
          <a:lstStyle/>
          <a:p>
            <a:pPr algn="ctr"/>
            <a:r>
              <a:rPr lang="el-GR" sz="1400" dirty="0">
                <a:solidFill>
                  <a:srgbClr val="002060"/>
                </a:solidFill>
              </a:rPr>
              <a:t> Συνάπτουν με άλλα τοπικά όργανα μνημόνια συνεργασίας για αμοιβαία συνδρομή, σε ανθρώπινο δυναμικό, υλικά και μέσα πολιτικής προστασίας. </a:t>
            </a:r>
          </a:p>
        </p:txBody>
      </p:sp>
      <p:sp>
        <p:nvSpPr>
          <p:cNvPr id="22" name="Ορθογώνιο 21"/>
          <p:cNvSpPr/>
          <p:nvPr/>
        </p:nvSpPr>
        <p:spPr>
          <a:xfrm>
            <a:off x="468742" y="3963026"/>
            <a:ext cx="2281497" cy="1384995"/>
          </a:xfrm>
          <a:prstGeom prst="rect">
            <a:avLst/>
          </a:prstGeom>
        </p:spPr>
        <p:txBody>
          <a:bodyPr wrap="square">
            <a:spAutoFit/>
          </a:bodyPr>
          <a:lstStyle/>
          <a:p>
            <a:pPr algn="ctr"/>
            <a:r>
              <a:rPr lang="el-GR" sz="1400" dirty="0">
                <a:solidFill>
                  <a:srgbClr val="002060"/>
                </a:solidFill>
              </a:rPr>
              <a:t> Κατευθύνουν, σε τοπικό επίπεδο, το έργο της πολιτικής προστασίας για καταστάσεις εκτάκτου ανάγκης όλου του κύκλου διαχείρισης καταστροφών. </a:t>
            </a:r>
          </a:p>
        </p:txBody>
      </p:sp>
      <p:sp>
        <p:nvSpPr>
          <p:cNvPr id="23" name="Arc 59">
            <a:extLst>
              <a:ext uri="{FF2B5EF4-FFF2-40B4-BE49-F238E27FC236}">
                <a16:creationId xmlns:a16="http://schemas.microsoft.com/office/drawing/2014/main" xmlns="" id="{62280B5C-AB49-4696-8C67-E38EC738001F}"/>
              </a:ext>
            </a:extLst>
          </p:cNvPr>
          <p:cNvSpPr/>
          <p:nvPr/>
        </p:nvSpPr>
        <p:spPr>
          <a:xfrm>
            <a:off x="2994796" y="5229795"/>
            <a:ext cx="2274213" cy="777093"/>
          </a:xfrm>
          <a:prstGeom prst="arc">
            <a:avLst>
              <a:gd name="adj1" fmla="val 20633190"/>
              <a:gd name="adj2" fmla="val 9870224"/>
            </a:avLst>
          </a:prstGeom>
          <a:ln w="12700">
            <a:solidFill>
              <a:schemeClr val="tx1">
                <a:lumMod val="75000"/>
                <a:lumOff val="25000"/>
              </a:schemeClr>
            </a:soli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24" name="Ορθογώνιο 23"/>
          <p:cNvSpPr/>
          <p:nvPr/>
        </p:nvSpPr>
        <p:spPr>
          <a:xfrm>
            <a:off x="542059" y="278716"/>
            <a:ext cx="5884945" cy="584775"/>
          </a:xfrm>
          <a:prstGeom prst="rect">
            <a:avLst/>
          </a:prstGeom>
        </p:spPr>
        <p:txBody>
          <a:bodyPr wrap="none">
            <a:spAutoFit/>
          </a:bodyPr>
          <a:lstStyle/>
          <a:p>
            <a:pPr algn="ctr"/>
            <a:r>
              <a:rPr lang="el-GR" sz="3200" b="1" dirty="0" smtClean="0">
                <a:solidFill>
                  <a:srgbClr val="002060"/>
                </a:solidFill>
              </a:rPr>
              <a:t>ΑΡΜΟΔΙΟΤΗΤΕΣ Τ.Ε.Σ.Ο.Π.Π.</a:t>
            </a:r>
            <a:endParaRPr lang="en-US" sz="3200" b="1" dirty="0">
              <a:solidFill>
                <a:srgbClr val="002060"/>
              </a:solidFill>
            </a:endParaRPr>
          </a:p>
        </p:txBody>
      </p:sp>
      <p:sp>
        <p:nvSpPr>
          <p:cNvPr id="2" name="TextBox 1"/>
          <p:cNvSpPr txBox="1"/>
          <p:nvPr/>
        </p:nvSpPr>
        <p:spPr>
          <a:xfrm>
            <a:off x="2349661" y="1452300"/>
            <a:ext cx="8322197" cy="369332"/>
          </a:xfrm>
          <a:prstGeom prst="rect">
            <a:avLst/>
          </a:prstGeom>
          <a:noFill/>
        </p:spPr>
        <p:txBody>
          <a:bodyPr wrap="square" rtlCol="0">
            <a:spAutoFit/>
          </a:bodyPr>
          <a:lstStyle/>
          <a:p>
            <a:pPr algn="ctr"/>
            <a:r>
              <a:rPr lang="el-GR" dirty="0" smtClean="0">
                <a:solidFill>
                  <a:srgbClr val="002060"/>
                </a:solidFill>
              </a:rPr>
              <a:t>Τα </a:t>
            </a:r>
            <a:r>
              <a:rPr lang="el-GR" dirty="0">
                <a:solidFill>
                  <a:srgbClr val="002060"/>
                </a:solidFill>
              </a:rPr>
              <a:t>Τ.Ε.Σ.Ο.Π.Π. έχουν τις κάτωθι αρμοδιότητες: </a:t>
            </a:r>
          </a:p>
        </p:txBody>
      </p:sp>
      <p:pic>
        <p:nvPicPr>
          <p:cNvPr id="16386" name="Picture 2" descr="C:\Users\John\Desktop\politiki-prostasia_252863_1614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3860" y="5421894"/>
            <a:ext cx="1460500" cy="116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67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2"/>
          <p:cNvSpPr/>
          <p:nvPr/>
        </p:nvSpPr>
        <p:spPr>
          <a:xfrm>
            <a:off x="5618880" y="2327149"/>
            <a:ext cx="971640" cy="9716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p:style>
      </p:sp>
      <p:sp>
        <p:nvSpPr>
          <p:cNvPr id="537" name="CustomShape 3"/>
          <p:cNvSpPr/>
          <p:nvPr/>
        </p:nvSpPr>
        <p:spPr>
          <a:xfrm>
            <a:off x="903600" y="5031000"/>
            <a:ext cx="971640" cy="9716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38" name="CustomShape 4"/>
          <p:cNvSpPr/>
          <p:nvPr/>
        </p:nvSpPr>
        <p:spPr>
          <a:xfrm>
            <a:off x="1976039" y="5031000"/>
            <a:ext cx="8268120" cy="9716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39" name="CustomShape 5"/>
          <p:cNvSpPr/>
          <p:nvPr/>
        </p:nvSpPr>
        <p:spPr>
          <a:xfrm>
            <a:off x="10313280" y="5031000"/>
            <a:ext cx="971640" cy="9716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40" name="CustomShape 6"/>
          <p:cNvSpPr/>
          <p:nvPr/>
        </p:nvSpPr>
        <p:spPr>
          <a:xfrm>
            <a:off x="1065240" y="5257800"/>
            <a:ext cx="637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1" strike="noStrike" spc="-1" dirty="0" smtClean="0">
                <a:solidFill>
                  <a:srgbClr val="FFFFFF"/>
                </a:solidFill>
                <a:latin typeface="Arial"/>
                <a:ea typeface="Arial Unicode MS"/>
              </a:rPr>
              <a:t>02</a:t>
            </a:r>
            <a:endParaRPr lang="el-GR" sz="2800" b="0" strike="noStrike" spc="-1" dirty="0">
              <a:latin typeface="Arial"/>
            </a:endParaRPr>
          </a:p>
        </p:txBody>
      </p:sp>
      <p:sp>
        <p:nvSpPr>
          <p:cNvPr id="542" name="CustomShape 8"/>
          <p:cNvSpPr/>
          <p:nvPr/>
        </p:nvSpPr>
        <p:spPr>
          <a:xfrm>
            <a:off x="1976039" y="5061600"/>
            <a:ext cx="8174958" cy="63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l-GR" sz="1400" spc="-1" dirty="0">
                <a:solidFill>
                  <a:schemeClr val="bg1"/>
                </a:solidFill>
              </a:rPr>
              <a:t> τον συντονισμό, σχεδιασμό, εποπτεία, οργάνωση και υλοποίηση των δράσεων αντιμετώπισης και παροχής οργανωμένης υποστήριξης στον αρμόδιο φορέα διαχείρισης και αντιμετώπισης των καταστάσεων έκτακτης ανάγκης και των συνεπειών τους, στο πλαίσιο της τοπικής τους αρμοδιότητας, </a:t>
            </a:r>
            <a:endParaRPr lang="el-GR" sz="1400" b="0" strike="noStrike" spc="-1" dirty="0">
              <a:solidFill>
                <a:schemeClr val="bg1"/>
              </a:solidFill>
              <a:latin typeface="Arial"/>
            </a:endParaRPr>
          </a:p>
        </p:txBody>
      </p:sp>
      <p:sp>
        <p:nvSpPr>
          <p:cNvPr id="544" name="CustomShape 10"/>
          <p:cNvSpPr/>
          <p:nvPr/>
        </p:nvSpPr>
        <p:spPr>
          <a:xfrm>
            <a:off x="1875960" y="3952080"/>
            <a:ext cx="971640" cy="9716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45" name="CustomShape 11"/>
          <p:cNvSpPr/>
          <p:nvPr/>
        </p:nvSpPr>
        <p:spPr>
          <a:xfrm>
            <a:off x="2937600" y="3952080"/>
            <a:ext cx="6323400" cy="9716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46" name="CustomShape 12"/>
          <p:cNvSpPr/>
          <p:nvPr/>
        </p:nvSpPr>
        <p:spPr>
          <a:xfrm>
            <a:off x="9340920" y="3952080"/>
            <a:ext cx="971640" cy="9716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547" name="CustomShape 13"/>
          <p:cNvSpPr/>
          <p:nvPr/>
        </p:nvSpPr>
        <p:spPr>
          <a:xfrm>
            <a:off x="2037600" y="4178880"/>
            <a:ext cx="637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1" strike="noStrike" spc="-1" dirty="0" smtClean="0">
                <a:solidFill>
                  <a:srgbClr val="FFFFFF"/>
                </a:solidFill>
                <a:latin typeface="Arial"/>
                <a:ea typeface="Arial Unicode MS"/>
              </a:rPr>
              <a:t>01</a:t>
            </a:r>
            <a:endParaRPr lang="el-GR" sz="2800" b="0" strike="noStrike" spc="-1" dirty="0">
              <a:latin typeface="Arial"/>
            </a:endParaRPr>
          </a:p>
        </p:txBody>
      </p:sp>
      <p:sp>
        <p:nvSpPr>
          <p:cNvPr id="549" name="CustomShape 15"/>
          <p:cNvSpPr/>
          <p:nvPr/>
        </p:nvSpPr>
        <p:spPr>
          <a:xfrm>
            <a:off x="2982601" y="3965040"/>
            <a:ext cx="6233400" cy="63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l-GR" sz="1400" spc="-1" dirty="0">
                <a:solidFill>
                  <a:srgbClr val="FFFFFF"/>
                </a:solidFill>
              </a:rPr>
              <a:t>τη συλλογή, επεξεργασία και διαβίβαση πληροφοριών που αφορούν σε εν εξελίξει συμβάντα ή επικείμενη κατάσταση έκτακτης ανάγκης, για την ορθή εκτίμηση της κατάστασης και λήψη απόφασης από τα, κατά περίπτωση, αρμόδια όργανα.  .</a:t>
            </a:r>
            <a:endParaRPr lang="el-GR" sz="1400" b="0" strike="noStrike" spc="-1" dirty="0">
              <a:latin typeface="Arial"/>
            </a:endParaRPr>
          </a:p>
        </p:txBody>
      </p:sp>
      <p:sp>
        <p:nvSpPr>
          <p:cNvPr id="554" name="CustomShape 20"/>
          <p:cNvSpPr/>
          <p:nvPr/>
        </p:nvSpPr>
        <p:spPr>
          <a:xfrm>
            <a:off x="3027600" y="3099960"/>
            <a:ext cx="637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1" strike="noStrike" spc="-1" dirty="0" smtClean="0">
                <a:solidFill>
                  <a:srgbClr val="FFFFFF"/>
                </a:solidFill>
                <a:latin typeface="Arial"/>
                <a:ea typeface="Arial Unicode MS"/>
              </a:rPr>
              <a:t>0</a:t>
            </a:r>
            <a:endParaRPr lang="el-GR" sz="2800" b="0" strike="noStrike" spc="-1" dirty="0">
              <a:latin typeface="Arial"/>
            </a:endParaRPr>
          </a:p>
        </p:txBody>
      </p:sp>
      <p:sp>
        <p:nvSpPr>
          <p:cNvPr id="558" name="CustomShape 24"/>
          <p:cNvSpPr/>
          <p:nvPr/>
        </p:nvSpPr>
        <p:spPr>
          <a:xfrm flipV="1">
            <a:off x="1359360" y="4507560"/>
            <a:ext cx="467640" cy="467640"/>
          </a:xfrm>
          <a:prstGeom prst="bentConnector3">
            <a:avLst>
              <a:gd name="adj1" fmla="val -2917"/>
            </a:avLst>
          </a:prstGeom>
          <a:noFill/>
          <a:ln w="28440">
            <a:solidFill>
              <a:schemeClr val="accent1"/>
            </a:solidFill>
            <a:custDash>
              <a:ds d="100000" sp="100000"/>
            </a:custDash>
            <a:headEnd type="oval" w="med" len="med"/>
            <a:tailEnd type="oval" w="med" len="med"/>
          </a:ln>
        </p:spPr>
        <p:style>
          <a:lnRef idx="1">
            <a:schemeClr val="accent1"/>
          </a:lnRef>
          <a:fillRef idx="0">
            <a:schemeClr val="accent1"/>
          </a:fillRef>
          <a:effectRef idx="0">
            <a:schemeClr val="accent1"/>
          </a:effectRef>
          <a:fontRef idx="minor"/>
        </p:style>
      </p:sp>
      <p:sp>
        <p:nvSpPr>
          <p:cNvPr id="560" name="CustomShape 26"/>
          <p:cNvSpPr/>
          <p:nvPr/>
        </p:nvSpPr>
        <p:spPr>
          <a:xfrm rot="5400000" flipH="1" flipV="1">
            <a:off x="3932376" y="2322720"/>
            <a:ext cx="611640" cy="2159640"/>
          </a:xfrm>
          <a:prstGeom prst="bentConnector2">
            <a:avLst/>
          </a:prstGeom>
          <a:noFill/>
          <a:ln w="28440">
            <a:solidFill>
              <a:srgbClr val="0070C0"/>
            </a:solidFill>
            <a:custDash>
              <a:ds d="100000" sp="100000"/>
            </a:custDash>
            <a:headEnd type="oval" w="med" len="med"/>
            <a:tailEnd type="oval" w="med" len="med"/>
          </a:ln>
        </p:spPr>
        <p:style>
          <a:lnRef idx="1">
            <a:schemeClr val="accent1"/>
          </a:lnRef>
          <a:fillRef idx="0">
            <a:schemeClr val="accent1"/>
          </a:fillRef>
          <a:effectRef idx="0">
            <a:schemeClr val="accent1"/>
          </a:effectRef>
          <a:fontRef idx="minor"/>
        </p:style>
      </p:sp>
      <p:sp>
        <p:nvSpPr>
          <p:cNvPr id="561" name="CustomShape 27"/>
          <p:cNvSpPr/>
          <p:nvPr/>
        </p:nvSpPr>
        <p:spPr>
          <a:xfrm flipH="1" flipV="1">
            <a:off x="10351440" y="4507560"/>
            <a:ext cx="467640" cy="467640"/>
          </a:xfrm>
          <a:prstGeom prst="bentConnector3">
            <a:avLst>
              <a:gd name="adj1" fmla="val -2917"/>
            </a:avLst>
          </a:prstGeom>
          <a:noFill/>
          <a:ln w="28440">
            <a:solidFill>
              <a:schemeClr val="accent1"/>
            </a:solidFill>
            <a:custDash>
              <a:ds d="100000" sp="100000"/>
            </a:custDash>
            <a:headEnd type="oval" w="med" len="med"/>
            <a:tailEnd type="oval" w="med" len="med"/>
          </a:ln>
        </p:spPr>
        <p:style>
          <a:lnRef idx="1">
            <a:schemeClr val="accent1"/>
          </a:lnRef>
          <a:fillRef idx="0">
            <a:schemeClr val="accent1"/>
          </a:fillRef>
          <a:effectRef idx="0">
            <a:schemeClr val="accent1"/>
          </a:effectRef>
          <a:fontRef idx="minor"/>
        </p:style>
      </p:sp>
      <p:sp>
        <p:nvSpPr>
          <p:cNvPr id="563" name="CustomShape 29"/>
          <p:cNvSpPr/>
          <p:nvPr/>
        </p:nvSpPr>
        <p:spPr>
          <a:xfrm rot="16200000" flipV="1">
            <a:off x="7531997" y="2322720"/>
            <a:ext cx="611640" cy="2159640"/>
          </a:xfrm>
          <a:prstGeom prst="bentConnector2">
            <a:avLst/>
          </a:prstGeom>
          <a:noFill/>
          <a:ln w="28440">
            <a:solidFill>
              <a:srgbClr val="0070C0"/>
            </a:solidFill>
            <a:custDash>
              <a:ds d="100000" sp="100000"/>
            </a:custDash>
            <a:headEnd type="oval" w="med" len="med"/>
            <a:tailEnd type="oval" w="med" len="med"/>
          </a:ln>
        </p:spPr>
        <p:style>
          <a:lnRef idx="1">
            <a:schemeClr val="accent1"/>
          </a:lnRef>
          <a:fillRef idx="0">
            <a:schemeClr val="accent1"/>
          </a:fillRef>
          <a:effectRef idx="0">
            <a:schemeClr val="accent1"/>
          </a:effectRef>
          <a:fontRef idx="minor"/>
        </p:style>
      </p:sp>
      <p:sp>
        <p:nvSpPr>
          <p:cNvPr id="564" name="CustomShape 30"/>
          <p:cNvSpPr/>
          <p:nvPr/>
        </p:nvSpPr>
        <p:spPr>
          <a:xfrm rot="2700000">
            <a:off x="8674200" y="3093840"/>
            <a:ext cx="294120" cy="52740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66" name="CustomShape 32"/>
          <p:cNvSpPr/>
          <p:nvPr/>
        </p:nvSpPr>
        <p:spPr>
          <a:xfrm>
            <a:off x="9622800" y="4242960"/>
            <a:ext cx="430920" cy="36000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67" name="CustomShape 33"/>
          <p:cNvSpPr/>
          <p:nvPr/>
        </p:nvSpPr>
        <p:spPr>
          <a:xfrm>
            <a:off x="10598400" y="5380200"/>
            <a:ext cx="435960" cy="27324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37"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38"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0" name="Ορθογώνιο 39"/>
          <p:cNvSpPr/>
          <p:nvPr/>
        </p:nvSpPr>
        <p:spPr>
          <a:xfrm>
            <a:off x="2340627" y="278716"/>
            <a:ext cx="2287807" cy="461665"/>
          </a:xfrm>
          <a:prstGeom prst="rect">
            <a:avLst/>
          </a:prstGeom>
        </p:spPr>
        <p:txBody>
          <a:bodyPr wrap="none">
            <a:spAutoFit/>
          </a:bodyPr>
          <a:lstStyle/>
          <a:p>
            <a:pPr algn="ctr"/>
            <a:r>
              <a:rPr lang="el-GR" sz="2400" b="1" dirty="0" smtClean="0">
                <a:solidFill>
                  <a:srgbClr val="002060"/>
                </a:solidFill>
              </a:rPr>
              <a:t>Π.Ε.ΚΕ.Π.Π.(1)</a:t>
            </a:r>
            <a:endParaRPr lang="en-US" sz="2400" b="1" dirty="0">
              <a:solidFill>
                <a:srgbClr val="002060"/>
              </a:solidFill>
            </a:endParaRPr>
          </a:p>
        </p:txBody>
      </p:sp>
      <p:pic>
        <p:nvPicPr>
          <p:cNvPr id="17410" name="Picture 2" descr="C:\Users\John\Desktop\politiki-prostasia_252863_1614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458" y="2528559"/>
            <a:ext cx="713282" cy="57140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28263" y="1400671"/>
            <a:ext cx="10961226" cy="584775"/>
          </a:xfrm>
          <a:prstGeom prst="rect">
            <a:avLst/>
          </a:prstGeom>
        </p:spPr>
        <p:txBody>
          <a:bodyPr wrap="square">
            <a:spAutoFit/>
          </a:bodyPr>
          <a:lstStyle/>
          <a:p>
            <a:r>
              <a:rPr lang="el-GR" sz="1600" dirty="0">
                <a:solidFill>
                  <a:schemeClr val="tx2">
                    <a:lumMod val="50000"/>
                  </a:schemeClr>
                </a:solidFill>
              </a:rPr>
              <a:t> Συστήνονται δεκατρία (13) Περιφερειακά Επιχειρησιακά Κέντρα Πολιτικής Προστασίας (Π.Ε.ΚΕ.Π.Π.), που λειτουργούν επί εικοσιτετραώρου βάσεως, ένα (1) σε κάθε </a:t>
            </a:r>
            <a:r>
              <a:rPr lang="el-GR" sz="1600" dirty="0" smtClean="0">
                <a:solidFill>
                  <a:schemeClr val="tx2">
                    <a:lumMod val="50000"/>
                  </a:schemeClr>
                </a:solidFill>
              </a:rPr>
              <a:t>Περιφέρεια και έχουν ως αρμοδιότητα τα κάτωθι:</a:t>
            </a:r>
            <a:endParaRPr lang="el-GR" sz="1600" dirty="0">
              <a:solidFill>
                <a:schemeClr val="tx2">
                  <a:lumMod val="50000"/>
                </a:schemeClr>
              </a:solidFill>
            </a:endParaRPr>
          </a:p>
        </p:txBody>
      </p:sp>
    </p:spTree>
    <p:extLst>
      <p:ext uri="{BB962C8B-B14F-4D97-AF65-F5344CB8AC3E}">
        <p14:creationId xmlns:p14="http://schemas.microsoft.com/office/powerpoint/2010/main" val="75868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3">
            <a:extLst>
              <a:ext uri="{FF2B5EF4-FFF2-40B4-BE49-F238E27FC236}">
                <a16:creationId xmlns="" xmlns:a16="http://schemas.microsoft.com/office/drawing/2014/main" id="{96CB4540-5E07-4C56-831D-7DFC7C899F05}"/>
              </a:ext>
            </a:extLst>
          </p:cNvPr>
          <p:cNvSpPr/>
          <p:nvPr/>
        </p:nvSpPr>
        <p:spPr>
          <a:xfrm>
            <a:off x="219919" y="997936"/>
            <a:ext cx="5058136" cy="1754326"/>
          </a:xfrm>
          <a:prstGeom prst="rect">
            <a:avLst/>
          </a:prstGeom>
        </p:spPr>
        <p:txBody>
          <a:bodyPr wrap="square">
            <a:spAutoFit/>
          </a:bodyPr>
          <a:lstStyle/>
          <a:p>
            <a:pPr algn="ctr"/>
            <a:r>
              <a:rPr lang="el-GR" altLang="ko-KR" sz="5400" b="1" dirty="0" smtClean="0">
                <a:solidFill>
                  <a:schemeClr val="bg1"/>
                </a:solidFill>
                <a:latin typeface="+mj-lt"/>
              </a:rPr>
              <a:t>ΠΟΛΙΤΙΚΗ ΠΡΟΣΤΑΣΙΑ</a:t>
            </a:r>
            <a:endParaRPr lang="ko-KR" altLang="en-US" sz="5400" dirty="0">
              <a:solidFill>
                <a:schemeClr val="bg1"/>
              </a:solidFill>
              <a:latin typeface="+mj-lt"/>
            </a:endParaRPr>
          </a:p>
        </p:txBody>
      </p:sp>
      <p:sp>
        <p:nvSpPr>
          <p:cNvPr id="5" name="TextBox 4"/>
          <p:cNvSpPr txBox="1"/>
          <p:nvPr/>
        </p:nvSpPr>
        <p:spPr>
          <a:xfrm>
            <a:off x="5903089" y="1875099"/>
            <a:ext cx="5741043" cy="3416320"/>
          </a:xfrm>
          <a:prstGeom prst="rect">
            <a:avLst/>
          </a:prstGeom>
          <a:noFill/>
        </p:spPr>
        <p:txBody>
          <a:bodyPr wrap="square" rtlCol="0">
            <a:spAutoFit/>
          </a:bodyPr>
          <a:lstStyle/>
          <a:p>
            <a:pPr algn="just"/>
            <a:r>
              <a:rPr lang="el-GR" dirty="0">
                <a:solidFill>
                  <a:schemeClr val="bg1"/>
                </a:solidFill>
              </a:rPr>
              <a:t>Η πολιτική προστασία της Χώρας αποβλέπει στην προστασία της ζωής, υγείας και περιουσίας των πολιτών από φυσικές (ταχείας ή βραδείας εξέλιξης), τεχνολογικές (συμπεριλαμβανομένων βιολογικών, χημικών και πυρηνικών συμβάντων) και λοιπές καταστροφές που προκαλούν καταστάσεις εκτάκτου ανάγκης, κατά τη διάρκεια ειρηνικής περιόδου. Στο πλαίσιο του ίδιου σκοπού περιλαμβάνεται η μέριμνα για τα υλικά και πολιτιστικά αγαθά, τις πλουτοπαραγωγικές πηγές και τις υποδομές της χώρας, με στόχο την ελαχιστοποίηση των συνεπειών των καταστροφών.</a:t>
            </a:r>
          </a:p>
        </p:txBody>
      </p:sp>
    </p:spTree>
    <p:extLst>
      <p:ext uri="{BB962C8B-B14F-4D97-AF65-F5344CB8AC3E}">
        <p14:creationId xmlns:p14="http://schemas.microsoft.com/office/powerpoint/2010/main" val="2612860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298148" y="278716"/>
            <a:ext cx="2372765" cy="461665"/>
          </a:xfrm>
          <a:prstGeom prst="rect">
            <a:avLst/>
          </a:prstGeom>
        </p:spPr>
        <p:txBody>
          <a:bodyPr wrap="none">
            <a:spAutoFit/>
          </a:bodyPr>
          <a:lstStyle/>
          <a:p>
            <a:pPr algn="ctr"/>
            <a:r>
              <a:rPr lang="el-GR" sz="2400" b="1" dirty="0" smtClean="0">
                <a:solidFill>
                  <a:srgbClr val="002060"/>
                </a:solidFill>
              </a:rPr>
              <a:t>Π.Ε.ΚΕ.Π.Π. (2)</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358815" y="1342663"/>
            <a:ext cx="11053823" cy="1077218"/>
          </a:xfrm>
          <a:prstGeom prst="rect">
            <a:avLst/>
          </a:prstGeom>
          <a:solidFill>
            <a:schemeClr val="bg1">
              <a:lumMod val="85000"/>
            </a:schemeClr>
          </a:solidFill>
          <a:ln>
            <a:solidFill>
              <a:srgbClr val="002060"/>
            </a:solidFill>
          </a:ln>
        </p:spPr>
        <p:txBody>
          <a:bodyPr wrap="square" rtlCol="0">
            <a:spAutoFit/>
          </a:bodyPr>
          <a:lstStyle/>
          <a:p>
            <a:pPr algn="just"/>
            <a:r>
              <a:rPr lang="el-GR" sz="1600" dirty="0" smtClean="0">
                <a:solidFill>
                  <a:srgbClr val="002060"/>
                </a:solidFill>
              </a:rPr>
              <a:t>Τα Περιφερειακά Επιχειρησιακά Κέντρα </a:t>
            </a:r>
            <a:r>
              <a:rPr lang="el-GR" sz="1600" dirty="0">
                <a:solidFill>
                  <a:srgbClr val="002060"/>
                </a:solidFill>
              </a:rPr>
              <a:t>Πολιτικής Προστασίας ενεργοποιούνται και κλιμακώνουν το επίπεδο συνήθους ετοιμότητας και δράσης τους, με ευθύνη του κατά τόπο αρμόδιου Περιφερειακού Συντονιστή Πολιτικής Προστασίας, σε περίπτωση αναγνώρισης κατάστασης έκτακτης ανάγκης, εκτίμησης πιθανού κινδύνου ή προειδοποίησης επαπειλούμενης καταστροφής</a:t>
            </a:r>
          </a:p>
        </p:txBody>
      </p:sp>
      <p:sp>
        <p:nvSpPr>
          <p:cNvPr id="3" name="TextBox 2"/>
          <p:cNvSpPr txBox="1"/>
          <p:nvPr/>
        </p:nvSpPr>
        <p:spPr>
          <a:xfrm>
            <a:off x="1111170" y="2716310"/>
            <a:ext cx="10729731" cy="830997"/>
          </a:xfrm>
          <a:prstGeom prst="rect">
            <a:avLst/>
          </a:prstGeom>
          <a:solidFill>
            <a:schemeClr val="bg1">
              <a:lumMod val="85000"/>
            </a:schemeClr>
          </a:solidFill>
          <a:ln>
            <a:solidFill>
              <a:srgbClr val="002060"/>
            </a:solidFill>
          </a:ln>
        </p:spPr>
        <p:txBody>
          <a:bodyPr wrap="square" rtlCol="0">
            <a:spAutoFit/>
          </a:bodyPr>
          <a:lstStyle/>
          <a:p>
            <a:pPr algn="just"/>
            <a:r>
              <a:rPr lang="el-GR" sz="1600" dirty="0">
                <a:solidFill>
                  <a:srgbClr val="002060"/>
                </a:solidFill>
              </a:rPr>
              <a:t> Τα ΠΕ.ΚΕ.Π.Π. συντονίζουν δράσεις ενημέρωσης και ειδοποίησης των πολιτών, τηρούν ενημερωμένους καταλόγους ανθρώπινου δυναμικού, διαθέσιμων μέσων και πόρων και υποβάλλουν στο Σ.Ο.Π.Π. και στους κατά περίπτωση εμπλεκόμενους φορείς, σχετικές αναφορές και εισηγήσεις. </a:t>
            </a:r>
          </a:p>
        </p:txBody>
      </p:sp>
      <p:sp>
        <p:nvSpPr>
          <p:cNvPr id="4" name="TextBox 3"/>
          <p:cNvSpPr txBox="1"/>
          <p:nvPr/>
        </p:nvSpPr>
        <p:spPr>
          <a:xfrm>
            <a:off x="358815" y="3865944"/>
            <a:ext cx="11053823" cy="338554"/>
          </a:xfrm>
          <a:prstGeom prst="rect">
            <a:avLst/>
          </a:prstGeom>
          <a:solidFill>
            <a:schemeClr val="bg1">
              <a:lumMod val="75000"/>
            </a:schemeClr>
          </a:solidFill>
          <a:ln>
            <a:solidFill>
              <a:schemeClr val="tx2">
                <a:lumMod val="50000"/>
              </a:schemeClr>
            </a:solidFill>
          </a:ln>
        </p:spPr>
        <p:txBody>
          <a:bodyPr wrap="square" rtlCol="0">
            <a:spAutoFit/>
          </a:bodyPr>
          <a:lstStyle/>
          <a:p>
            <a:pPr algn="just"/>
            <a:r>
              <a:rPr lang="el-GR" sz="1600" dirty="0">
                <a:solidFill>
                  <a:srgbClr val="002060"/>
                </a:solidFill>
              </a:rPr>
              <a:t> Τα ΠΕ.ΚΕ.Π.Π. συντονίζουν τον επιχειρησιακό σχεδιασμό των Περιφερειακών Π.Δ.Ε.Α., </a:t>
            </a:r>
          </a:p>
        </p:txBody>
      </p:sp>
      <p:sp>
        <p:nvSpPr>
          <p:cNvPr id="5" name="TextBox 4"/>
          <p:cNvSpPr txBox="1"/>
          <p:nvPr/>
        </p:nvSpPr>
        <p:spPr>
          <a:xfrm>
            <a:off x="1111170" y="4757195"/>
            <a:ext cx="10729731" cy="1077218"/>
          </a:xfrm>
          <a:prstGeom prst="rect">
            <a:avLst/>
          </a:prstGeom>
          <a:solidFill>
            <a:schemeClr val="bg1">
              <a:lumMod val="75000"/>
            </a:schemeClr>
          </a:solidFill>
          <a:ln>
            <a:solidFill>
              <a:srgbClr val="002060"/>
            </a:solidFill>
          </a:ln>
        </p:spPr>
        <p:txBody>
          <a:bodyPr wrap="square" rtlCol="0">
            <a:spAutoFit/>
          </a:bodyPr>
          <a:lstStyle/>
          <a:p>
            <a:pPr algn="just"/>
            <a:r>
              <a:rPr lang="el-GR" sz="1600" dirty="0">
                <a:solidFill>
                  <a:srgbClr val="002060"/>
                </a:solidFill>
              </a:rPr>
              <a:t> Ανάλογα με την εκτίμηση της κατάστασης έκτακτης ανάγκης, μετά από εκδήλωση καταστροφικών φαινομένων ή προειδοποίηση επαπειλούμενης καταστροφής, αναγνωρίζονται τα κάτωθι τέσσερα επίπεδα απόκρισης, «Επίπεδο 1», «Επίπεδο 2», «Επίπεδο 3» και «Επίπεδο 4», τα οποία κλιμακώνονται με απόφαση των Περιφερειακών Συντονιστών Πολιτικής Προστασίας.</a:t>
            </a:r>
          </a:p>
        </p:txBody>
      </p:sp>
    </p:spTree>
    <p:extLst>
      <p:ext uri="{BB962C8B-B14F-4D97-AF65-F5344CB8AC3E}">
        <p14:creationId xmlns:p14="http://schemas.microsoft.com/office/powerpoint/2010/main" val="3651539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7362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9" name="Oval 2">
            <a:extLst>
              <a:ext uri="{FF2B5EF4-FFF2-40B4-BE49-F238E27FC236}">
                <a16:creationId xmlns:a16="http://schemas.microsoft.com/office/drawing/2014/main" xmlns="" id="{C32F4A66-F57E-4F1C-A5F0-91151B46E13C}"/>
              </a:ext>
            </a:extLst>
          </p:cNvPr>
          <p:cNvSpPr/>
          <p:nvPr/>
        </p:nvSpPr>
        <p:spPr>
          <a:xfrm>
            <a:off x="925423" y="1994212"/>
            <a:ext cx="468000" cy="468000"/>
          </a:xfrm>
          <a:prstGeom prst="ellipse">
            <a:avLst/>
          </a:prstGeom>
          <a:solidFill>
            <a:srgbClr val="0099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xmlns="" id="{10BD4E77-1AD0-4BD5-9C7E-36C9377A8AFF}"/>
              </a:ext>
            </a:extLst>
          </p:cNvPr>
          <p:cNvSpPr txBox="1"/>
          <p:nvPr/>
        </p:nvSpPr>
        <p:spPr>
          <a:xfrm>
            <a:off x="1377403" y="2074324"/>
            <a:ext cx="2557388" cy="307777"/>
          </a:xfrm>
          <a:prstGeom prst="rect">
            <a:avLst/>
          </a:prstGeom>
          <a:noFill/>
        </p:spPr>
        <p:txBody>
          <a:bodyPr wrap="square" rtlCol="0">
            <a:spAutoFit/>
          </a:bodyPr>
          <a:lstStyle/>
          <a:p>
            <a:r>
              <a:rPr lang="el-GR" altLang="ko-KR" sz="1400" b="1" dirty="0" smtClean="0">
                <a:solidFill>
                  <a:srgbClr val="002060"/>
                </a:solidFill>
                <a:cs typeface="Arial" pitchFamily="34" charset="0"/>
              </a:rPr>
              <a:t>ΕΠΙΠΕΔΟ 1</a:t>
            </a:r>
            <a:endParaRPr lang="ko-KR" altLang="en-US" sz="1400" b="1" dirty="0">
              <a:solidFill>
                <a:srgbClr val="002060"/>
              </a:solidFill>
              <a:cs typeface="Arial" pitchFamily="34" charset="0"/>
            </a:endParaRPr>
          </a:p>
        </p:txBody>
      </p:sp>
      <p:sp>
        <p:nvSpPr>
          <p:cNvPr id="41" name="Oval 5">
            <a:extLst>
              <a:ext uri="{FF2B5EF4-FFF2-40B4-BE49-F238E27FC236}">
                <a16:creationId xmlns:a16="http://schemas.microsoft.com/office/drawing/2014/main" xmlns="" id="{8238DF90-F737-43BF-8F08-70DB44C0EC19}"/>
              </a:ext>
            </a:extLst>
          </p:cNvPr>
          <p:cNvSpPr/>
          <p:nvPr/>
        </p:nvSpPr>
        <p:spPr>
          <a:xfrm>
            <a:off x="6257583" y="1994212"/>
            <a:ext cx="468000" cy="468000"/>
          </a:xfrm>
          <a:prstGeom prst="ellipse">
            <a:avLst/>
          </a:prstGeom>
          <a:solidFill>
            <a:srgbClr val="FFFF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dirty="0">
              <a:solidFill>
                <a:schemeClr val="tx1">
                  <a:lumMod val="75000"/>
                  <a:lumOff val="25000"/>
                </a:schemeClr>
              </a:solidFill>
              <a:cs typeface="Arial" pitchFamily="34" charset="0"/>
            </a:endParaRPr>
          </a:p>
        </p:txBody>
      </p:sp>
      <p:sp>
        <p:nvSpPr>
          <p:cNvPr id="42" name="TextBox 41">
            <a:extLst>
              <a:ext uri="{FF2B5EF4-FFF2-40B4-BE49-F238E27FC236}">
                <a16:creationId xmlns:a16="http://schemas.microsoft.com/office/drawing/2014/main" xmlns="" id="{64DFB833-C83A-45D7-BB6F-48B18CF1F54C}"/>
              </a:ext>
            </a:extLst>
          </p:cNvPr>
          <p:cNvSpPr txBox="1"/>
          <p:nvPr/>
        </p:nvSpPr>
        <p:spPr>
          <a:xfrm>
            <a:off x="6725583" y="2096739"/>
            <a:ext cx="2557388" cy="307777"/>
          </a:xfrm>
          <a:prstGeom prst="rect">
            <a:avLst/>
          </a:prstGeom>
          <a:noFill/>
        </p:spPr>
        <p:txBody>
          <a:bodyPr wrap="square" rtlCol="0">
            <a:spAutoFit/>
          </a:bodyPr>
          <a:lstStyle/>
          <a:p>
            <a:r>
              <a:rPr lang="el-GR" altLang="ko-KR" sz="1400" b="1" dirty="0" smtClean="0">
                <a:solidFill>
                  <a:srgbClr val="002060"/>
                </a:solidFill>
                <a:cs typeface="Arial" pitchFamily="34" charset="0"/>
              </a:rPr>
              <a:t>ΕΠΙΠΕΔΟ 2</a:t>
            </a:r>
            <a:endParaRPr lang="ko-KR" altLang="en-US" sz="1400" b="1" dirty="0">
              <a:solidFill>
                <a:srgbClr val="002060"/>
              </a:solidFill>
              <a:cs typeface="Arial" pitchFamily="34" charset="0"/>
            </a:endParaRPr>
          </a:p>
        </p:txBody>
      </p:sp>
      <p:sp>
        <p:nvSpPr>
          <p:cNvPr id="43" name="Oval 8">
            <a:extLst>
              <a:ext uri="{FF2B5EF4-FFF2-40B4-BE49-F238E27FC236}">
                <a16:creationId xmlns:a16="http://schemas.microsoft.com/office/drawing/2014/main" xmlns="" id="{B3C84A62-0D5D-486C-AB00-E642D9068C4E}"/>
              </a:ext>
            </a:extLst>
          </p:cNvPr>
          <p:cNvSpPr/>
          <p:nvPr/>
        </p:nvSpPr>
        <p:spPr>
          <a:xfrm>
            <a:off x="927132" y="4116746"/>
            <a:ext cx="468000" cy="468000"/>
          </a:xfrm>
          <a:prstGeom prst="ellipse">
            <a:avLst/>
          </a:prstGeom>
          <a:solidFill>
            <a:srgbClr val="FFC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dirty="0">
              <a:solidFill>
                <a:schemeClr val="tx1">
                  <a:lumMod val="75000"/>
                  <a:lumOff val="25000"/>
                </a:schemeClr>
              </a:solidFill>
              <a:cs typeface="Arial" pitchFamily="34" charset="0"/>
            </a:endParaRPr>
          </a:p>
        </p:txBody>
      </p:sp>
      <p:sp>
        <p:nvSpPr>
          <p:cNvPr id="45" name="TextBox 44">
            <a:extLst>
              <a:ext uri="{FF2B5EF4-FFF2-40B4-BE49-F238E27FC236}">
                <a16:creationId xmlns:a16="http://schemas.microsoft.com/office/drawing/2014/main" xmlns="" id="{BF2A8B7F-7303-490C-AB9C-6AE6B52F7791}"/>
              </a:ext>
            </a:extLst>
          </p:cNvPr>
          <p:cNvSpPr txBox="1"/>
          <p:nvPr/>
        </p:nvSpPr>
        <p:spPr>
          <a:xfrm>
            <a:off x="1379112" y="4196858"/>
            <a:ext cx="2557388" cy="307777"/>
          </a:xfrm>
          <a:prstGeom prst="rect">
            <a:avLst/>
          </a:prstGeom>
          <a:noFill/>
        </p:spPr>
        <p:txBody>
          <a:bodyPr wrap="square" rtlCol="0">
            <a:spAutoFit/>
          </a:bodyPr>
          <a:lstStyle/>
          <a:p>
            <a:r>
              <a:rPr lang="el-GR" altLang="ko-KR" sz="1400" b="1" dirty="0" smtClean="0">
                <a:solidFill>
                  <a:srgbClr val="002060"/>
                </a:solidFill>
                <a:cs typeface="Arial" pitchFamily="34" charset="0"/>
              </a:rPr>
              <a:t>ΕΠΙΠΕΔΟ 3</a:t>
            </a:r>
            <a:endParaRPr lang="ko-KR" altLang="en-US" sz="1400" b="1" dirty="0">
              <a:solidFill>
                <a:srgbClr val="002060"/>
              </a:solidFill>
              <a:cs typeface="Arial" pitchFamily="34" charset="0"/>
            </a:endParaRPr>
          </a:p>
        </p:txBody>
      </p:sp>
      <p:sp>
        <p:nvSpPr>
          <p:cNvPr id="48" name="Oval 11">
            <a:extLst>
              <a:ext uri="{FF2B5EF4-FFF2-40B4-BE49-F238E27FC236}">
                <a16:creationId xmlns:a16="http://schemas.microsoft.com/office/drawing/2014/main" xmlns="" id="{1F422C60-ED98-4AD8-97DB-6C2054991EFF}"/>
              </a:ext>
            </a:extLst>
          </p:cNvPr>
          <p:cNvSpPr/>
          <p:nvPr/>
        </p:nvSpPr>
        <p:spPr>
          <a:xfrm>
            <a:off x="6257583" y="4116746"/>
            <a:ext cx="468000" cy="468000"/>
          </a:xfrm>
          <a:prstGeom prst="ellipse">
            <a:avLst/>
          </a:prstGeom>
          <a:solidFill>
            <a:schemeClr val="accent5">
              <a:lumMod val="9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1" dirty="0">
              <a:solidFill>
                <a:schemeClr val="tx1">
                  <a:lumMod val="75000"/>
                  <a:lumOff val="25000"/>
                </a:schemeClr>
              </a:solidFill>
              <a:cs typeface="Arial" pitchFamily="34" charset="0"/>
            </a:endParaRPr>
          </a:p>
        </p:txBody>
      </p:sp>
      <p:sp>
        <p:nvSpPr>
          <p:cNvPr id="49" name="TextBox 48">
            <a:extLst>
              <a:ext uri="{FF2B5EF4-FFF2-40B4-BE49-F238E27FC236}">
                <a16:creationId xmlns:a16="http://schemas.microsoft.com/office/drawing/2014/main" xmlns="" id="{A5A584DC-8DAD-4C64-A40D-1F0D538614BE}"/>
              </a:ext>
            </a:extLst>
          </p:cNvPr>
          <p:cNvSpPr txBox="1"/>
          <p:nvPr/>
        </p:nvSpPr>
        <p:spPr>
          <a:xfrm>
            <a:off x="6725583" y="4190020"/>
            <a:ext cx="2557388" cy="307777"/>
          </a:xfrm>
          <a:prstGeom prst="rect">
            <a:avLst/>
          </a:prstGeom>
          <a:noFill/>
        </p:spPr>
        <p:txBody>
          <a:bodyPr wrap="square" rtlCol="0">
            <a:spAutoFit/>
          </a:bodyPr>
          <a:lstStyle/>
          <a:p>
            <a:r>
              <a:rPr lang="el-GR" altLang="ko-KR" sz="1400" b="1" dirty="0" smtClean="0">
                <a:solidFill>
                  <a:srgbClr val="002060"/>
                </a:solidFill>
                <a:cs typeface="Arial" pitchFamily="34" charset="0"/>
              </a:rPr>
              <a:t>ΕΠΙΠΕΔΟ 4</a:t>
            </a:r>
            <a:endParaRPr lang="ko-KR" altLang="en-US" sz="1400" b="1" dirty="0">
              <a:solidFill>
                <a:srgbClr val="002060"/>
              </a:solidFill>
              <a:cs typeface="Arial" pitchFamily="34" charset="0"/>
            </a:endParaRPr>
          </a:p>
        </p:txBody>
      </p:sp>
      <p:cxnSp>
        <p:nvCxnSpPr>
          <p:cNvPr id="50" name="Straight Connector 14">
            <a:extLst>
              <a:ext uri="{FF2B5EF4-FFF2-40B4-BE49-F238E27FC236}">
                <a16:creationId xmlns:a16="http://schemas.microsoft.com/office/drawing/2014/main" xmlns="" id="{35A38058-F9AD-4E8B-BC0A-B270D79F53B8}"/>
              </a:ext>
            </a:extLst>
          </p:cNvPr>
          <p:cNvCxnSpPr/>
          <p:nvPr/>
        </p:nvCxnSpPr>
        <p:spPr>
          <a:xfrm flipH="1">
            <a:off x="6039626" y="2290700"/>
            <a:ext cx="3416" cy="113441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15">
            <a:extLst>
              <a:ext uri="{FF2B5EF4-FFF2-40B4-BE49-F238E27FC236}">
                <a16:creationId xmlns:a16="http://schemas.microsoft.com/office/drawing/2014/main" xmlns="" id="{2310BB7F-B6C6-491B-912C-B8F06189F979}"/>
              </a:ext>
            </a:extLst>
          </p:cNvPr>
          <p:cNvCxnSpPr/>
          <p:nvPr/>
        </p:nvCxnSpPr>
        <p:spPr>
          <a:xfrm flipH="1">
            <a:off x="6037918" y="4205386"/>
            <a:ext cx="1708" cy="115376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16">
            <a:extLst>
              <a:ext uri="{FF2B5EF4-FFF2-40B4-BE49-F238E27FC236}">
                <a16:creationId xmlns:a16="http://schemas.microsoft.com/office/drawing/2014/main" xmlns="" id="{137FB83D-E3C4-4585-9E77-0313FEDE9449}"/>
              </a:ext>
            </a:extLst>
          </p:cNvPr>
          <p:cNvCxnSpPr/>
          <p:nvPr/>
        </p:nvCxnSpPr>
        <p:spPr>
          <a:xfrm>
            <a:off x="2101652" y="3695077"/>
            <a:ext cx="788278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872C059B-4DB0-4A65-9A68-B281FED40BA0}"/>
              </a:ext>
            </a:extLst>
          </p:cNvPr>
          <p:cNvSpPr txBox="1"/>
          <p:nvPr/>
        </p:nvSpPr>
        <p:spPr>
          <a:xfrm>
            <a:off x="896266" y="2442412"/>
            <a:ext cx="4948949" cy="1169551"/>
          </a:xfrm>
          <a:prstGeom prst="rect">
            <a:avLst/>
          </a:prstGeom>
          <a:noFill/>
        </p:spPr>
        <p:txBody>
          <a:bodyPr wrap="square" rtlCol="0">
            <a:spAutoFit/>
          </a:bodyPr>
          <a:lstStyle/>
          <a:p>
            <a:pPr algn="just"/>
            <a:r>
              <a:rPr lang="el-GR" altLang="ko-KR" sz="1400" dirty="0">
                <a:solidFill>
                  <a:schemeClr val="tx1">
                    <a:lumMod val="75000"/>
                    <a:lumOff val="25000"/>
                  </a:schemeClr>
                </a:solidFill>
                <a:cs typeface="Arial" pitchFamily="34" charset="0"/>
              </a:rPr>
              <a:t> </a:t>
            </a:r>
            <a:r>
              <a:rPr lang="el-GR" altLang="ko-KR" sz="1400" dirty="0">
                <a:solidFill>
                  <a:srgbClr val="002060"/>
                </a:solidFill>
                <a:cs typeface="Arial" pitchFamily="34" charset="0"/>
              </a:rPr>
              <a:t>Το «Επίπεδο 1» αφορά σε χαμηλής επικινδυνότητας συμβάν ή σε προειδοποίηση επερχόμενου συμβάντος ήπιας διακινδύνευσης, καταστάσεις για τις οποίες οι φορείς οφείλουν να βρίσκονται σε κατάσταση «συνήθους ετοιμότητας» (</a:t>
            </a:r>
            <a:r>
              <a:rPr lang="el-GR" altLang="ko-KR" sz="1400" dirty="0" err="1">
                <a:solidFill>
                  <a:srgbClr val="002060"/>
                </a:solidFill>
                <a:cs typeface="Arial" pitchFamily="34" charset="0"/>
              </a:rPr>
              <a:t>Green</a:t>
            </a:r>
            <a:r>
              <a:rPr lang="el-GR" altLang="ko-KR" sz="1400" dirty="0">
                <a:solidFill>
                  <a:srgbClr val="002060"/>
                </a:solidFill>
                <a:cs typeface="Arial" pitchFamily="34" charset="0"/>
              </a:rPr>
              <a:t> </a:t>
            </a:r>
            <a:r>
              <a:rPr lang="el-GR" altLang="ko-KR" sz="1400" dirty="0" err="1">
                <a:solidFill>
                  <a:srgbClr val="002060"/>
                </a:solidFill>
                <a:cs typeface="Arial" pitchFamily="34" charset="0"/>
              </a:rPr>
              <a:t>Code</a:t>
            </a:r>
            <a:r>
              <a:rPr lang="el-GR" altLang="ko-KR" sz="1400" dirty="0">
                <a:solidFill>
                  <a:srgbClr val="002060"/>
                </a:solidFill>
                <a:cs typeface="Arial" pitchFamily="34" charset="0"/>
              </a:rPr>
              <a:t>). </a:t>
            </a:r>
            <a:endParaRPr lang="ko-KR" altLang="en-US" sz="1400" dirty="0">
              <a:solidFill>
                <a:srgbClr val="002060"/>
              </a:solidFill>
              <a:cs typeface="Arial" pitchFamily="34" charset="0"/>
            </a:endParaRPr>
          </a:p>
        </p:txBody>
      </p:sp>
      <p:sp>
        <p:nvSpPr>
          <p:cNvPr id="68" name="TextBox 67">
            <a:extLst>
              <a:ext uri="{FF2B5EF4-FFF2-40B4-BE49-F238E27FC236}">
                <a16:creationId xmlns:a16="http://schemas.microsoft.com/office/drawing/2014/main" xmlns="" id="{3F365FD6-1869-40FC-A1C8-71DF587C1CD9}"/>
              </a:ext>
            </a:extLst>
          </p:cNvPr>
          <p:cNvSpPr txBox="1"/>
          <p:nvPr/>
        </p:nvSpPr>
        <p:spPr>
          <a:xfrm>
            <a:off x="6439210" y="2462212"/>
            <a:ext cx="4869256" cy="1169551"/>
          </a:xfrm>
          <a:prstGeom prst="rect">
            <a:avLst/>
          </a:prstGeom>
          <a:noFill/>
        </p:spPr>
        <p:txBody>
          <a:bodyPr wrap="square" rtlCol="0">
            <a:spAutoFit/>
          </a:bodyPr>
          <a:lstStyle/>
          <a:p>
            <a:pPr algn="just"/>
            <a:r>
              <a:rPr lang="el-GR" altLang="ko-KR" sz="1400" dirty="0">
                <a:solidFill>
                  <a:srgbClr val="002060"/>
                </a:solidFill>
                <a:cs typeface="Arial" pitchFamily="34" charset="0"/>
              </a:rPr>
              <a:t> Το «Επίπεδο 2» αφορά είτε σε επαύξηση του επιπέδου ετοιμότητας 1 του Π.Ε.ΚΕ.Π.Π., είτε σε περίπτωση εκδήλωσης μέσης επικινδυνότητας συμβάντος, είτε σε προειδοποίηση επερχόμενου συμβάντος μέσης διακινδύνευσης (</a:t>
            </a:r>
            <a:r>
              <a:rPr lang="el-GR" altLang="ko-KR" sz="1400" dirty="0" err="1">
                <a:solidFill>
                  <a:srgbClr val="002060"/>
                </a:solidFill>
                <a:cs typeface="Arial" pitchFamily="34" charset="0"/>
              </a:rPr>
              <a:t>Yellow</a:t>
            </a:r>
            <a:r>
              <a:rPr lang="el-GR" altLang="ko-KR" sz="1400" dirty="0">
                <a:solidFill>
                  <a:srgbClr val="002060"/>
                </a:solidFill>
                <a:cs typeface="Arial" pitchFamily="34" charset="0"/>
              </a:rPr>
              <a:t> </a:t>
            </a:r>
            <a:r>
              <a:rPr lang="el-GR" altLang="ko-KR" sz="1400" dirty="0" err="1">
                <a:solidFill>
                  <a:srgbClr val="002060"/>
                </a:solidFill>
                <a:cs typeface="Arial" pitchFamily="34" charset="0"/>
              </a:rPr>
              <a:t>Code</a:t>
            </a:r>
            <a:r>
              <a:rPr lang="el-GR" altLang="ko-KR" sz="1400" dirty="0">
                <a:solidFill>
                  <a:srgbClr val="002060"/>
                </a:solidFill>
                <a:cs typeface="Arial" pitchFamily="34" charset="0"/>
              </a:rPr>
              <a:t>) </a:t>
            </a:r>
            <a:r>
              <a:rPr lang="el-GR" altLang="ko-KR" sz="1400" dirty="0" smtClean="0">
                <a:solidFill>
                  <a:srgbClr val="002060"/>
                </a:solidFill>
                <a:cs typeface="Arial" pitchFamily="34" charset="0"/>
              </a:rPr>
              <a:t>. </a:t>
            </a:r>
            <a:endParaRPr lang="ko-KR" altLang="en-US" sz="1400" dirty="0">
              <a:solidFill>
                <a:srgbClr val="002060"/>
              </a:solidFill>
              <a:cs typeface="Arial" pitchFamily="34" charset="0"/>
            </a:endParaRPr>
          </a:p>
        </p:txBody>
      </p:sp>
      <p:sp>
        <p:nvSpPr>
          <p:cNvPr id="69" name="TextBox 68">
            <a:extLst>
              <a:ext uri="{FF2B5EF4-FFF2-40B4-BE49-F238E27FC236}">
                <a16:creationId xmlns:a16="http://schemas.microsoft.com/office/drawing/2014/main" xmlns="" id="{14AC869E-80EA-4E12-8830-AF0CB90D4FE8}"/>
              </a:ext>
            </a:extLst>
          </p:cNvPr>
          <p:cNvSpPr txBox="1"/>
          <p:nvPr/>
        </p:nvSpPr>
        <p:spPr>
          <a:xfrm>
            <a:off x="927133" y="4552859"/>
            <a:ext cx="4918082" cy="1169551"/>
          </a:xfrm>
          <a:prstGeom prst="rect">
            <a:avLst/>
          </a:prstGeom>
          <a:noFill/>
        </p:spPr>
        <p:txBody>
          <a:bodyPr wrap="square" rtlCol="0">
            <a:spAutoFit/>
          </a:bodyPr>
          <a:lstStyle/>
          <a:p>
            <a:pPr algn="just"/>
            <a:r>
              <a:rPr lang="el-GR" altLang="ko-KR" sz="1400" dirty="0">
                <a:solidFill>
                  <a:srgbClr val="002060"/>
                </a:solidFill>
                <a:cs typeface="Arial" pitchFamily="34" charset="0"/>
              </a:rPr>
              <a:t>Το «Επίπεδο 3» αφορά είτε σε επαύξηση των επιπέδων ετοιμότητας 1 και 2 του Π.Ε.ΚΕ.Π.Π., είτε σε περίπτωση εκδήλωσης αυξημένης επικινδυνότητας συμβάντος, είτε προειδοποίησης για εκδήλωση αυξημένης διακινδύνευσης συμβάντος (</a:t>
            </a:r>
            <a:r>
              <a:rPr lang="el-GR" altLang="ko-KR" sz="1400" dirty="0" err="1">
                <a:solidFill>
                  <a:srgbClr val="002060"/>
                </a:solidFill>
                <a:cs typeface="Arial" pitchFamily="34" charset="0"/>
              </a:rPr>
              <a:t>Orange</a:t>
            </a:r>
            <a:r>
              <a:rPr lang="el-GR" altLang="ko-KR" sz="1400" dirty="0">
                <a:solidFill>
                  <a:srgbClr val="002060"/>
                </a:solidFill>
                <a:cs typeface="Arial" pitchFamily="34" charset="0"/>
              </a:rPr>
              <a:t> </a:t>
            </a:r>
            <a:r>
              <a:rPr lang="el-GR" altLang="ko-KR" sz="1400" dirty="0" err="1">
                <a:solidFill>
                  <a:srgbClr val="002060"/>
                </a:solidFill>
                <a:cs typeface="Arial" pitchFamily="34" charset="0"/>
              </a:rPr>
              <a:t>Code</a:t>
            </a:r>
            <a:r>
              <a:rPr lang="el-GR" altLang="ko-KR" sz="1400" dirty="0">
                <a:solidFill>
                  <a:srgbClr val="002060"/>
                </a:solidFill>
                <a:cs typeface="Arial" pitchFamily="34" charset="0"/>
              </a:rPr>
              <a:t>).  </a:t>
            </a:r>
            <a:endParaRPr lang="ko-KR" altLang="en-US" sz="1400" dirty="0">
              <a:solidFill>
                <a:srgbClr val="002060"/>
              </a:solidFill>
              <a:cs typeface="Arial" pitchFamily="34" charset="0"/>
            </a:endParaRPr>
          </a:p>
        </p:txBody>
      </p:sp>
      <p:sp>
        <p:nvSpPr>
          <p:cNvPr id="70" name="TextBox 69">
            <a:extLst>
              <a:ext uri="{FF2B5EF4-FFF2-40B4-BE49-F238E27FC236}">
                <a16:creationId xmlns:a16="http://schemas.microsoft.com/office/drawing/2014/main" xmlns="" id="{CA057503-36D9-4B77-B75F-54496B1D8589}"/>
              </a:ext>
            </a:extLst>
          </p:cNvPr>
          <p:cNvSpPr txBox="1"/>
          <p:nvPr/>
        </p:nvSpPr>
        <p:spPr>
          <a:xfrm>
            <a:off x="6491583" y="4528574"/>
            <a:ext cx="4816883" cy="1169551"/>
          </a:xfrm>
          <a:prstGeom prst="rect">
            <a:avLst/>
          </a:prstGeom>
          <a:noFill/>
        </p:spPr>
        <p:txBody>
          <a:bodyPr wrap="square" rtlCol="0">
            <a:spAutoFit/>
          </a:bodyPr>
          <a:lstStyle/>
          <a:p>
            <a:pPr algn="just"/>
            <a:r>
              <a:rPr lang="el-GR" altLang="ko-KR" sz="1400" dirty="0">
                <a:solidFill>
                  <a:srgbClr val="002060"/>
                </a:solidFill>
                <a:cs typeface="Arial" pitchFamily="34" charset="0"/>
              </a:rPr>
              <a:t>Το «Επίπεδο 4» αφορά είτε σε επαύξηση των επιπέδων ετοιμότητας 1, 2 και 3 του Π.Ε.ΚΕ.Π.Π., είτε σε περίπτωση εκδήλωσης καταστροφικών φαινομένων, είτε σε περίπτωση ύπαρξης σοβαρής πιθανότητας επέλευσης καταστροφής ή πάσης φύσεως απειλής (</a:t>
            </a:r>
            <a:r>
              <a:rPr lang="el-GR" altLang="ko-KR" sz="1400" dirty="0" err="1">
                <a:solidFill>
                  <a:srgbClr val="002060"/>
                </a:solidFill>
                <a:cs typeface="Arial" pitchFamily="34" charset="0"/>
              </a:rPr>
              <a:t>Red</a:t>
            </a:r>
            <a:r>
              <a:rPr lang="el-GR" altLang="ko-KR" sz="1400" dirty="0">
                <a:solidFill>
                  <a:srgbClr val="002060"/>
                </a:solidFill>
                <a:cs typeface="Arial" pitchFamily="34" charset="0"/>
              </a:rPr>
              <a:t> </a:t>
            </a:r>
            <a:r>
              <a:rPr lang="el-GR" altLang="ko-KR" sz="1400" dirty="0" err="1">
                <a:solidFill>
                  <a:srgbClr val="002060"/>
                </a:solidFill>
                <a:cs typeface="Arial" pitchFamily="34" charset="0"/>
              </a:rPr>
              <a:t>Code</a:t>
            </a:r>
            <a:r>
              <a:rPr lang="el-GR" altLang="ko-KR" sz="1400" dirty="0">
                <a:solidFill>
                  <a:srgbClr val="002060"/>
                </a:solidFill>
                <a:cs typeface="Arial" pitchFamily="34" charset="0"/>
              </a:rPr>
              <a:t>). </a:t>
            </a:r>
            <a:endParaRPr lang="ko-KR" altLang="en-US" sz="1400" dirty="0">
              <a:solidFill>
                <a:srgbClr val="002060"/>
              </a:solidFill>
              <a:cs typeface="Arial" pitchFamily="34" charset="0"/>
            </a:endParaRPr>
          </a:p>
        </p:txBody>
      </p:sp>
      <p:sp>
        <p:nvSpPr>
          <p:cNvPr id="2" name="TextBox 1"/>
          <p:cNvSpPr txBox="1"/>
          <p:nvPr/>
        </p:nvSpPr>
        <p:spPr>
          <a:xfrm>
            <a:off x="993427" y="2043546"/>
            <a:ext cx="335666" cy="369332"/>
          </a:xfrm>
          <a:prstGeom prst="rect">
            <a:avLst/>
          </a:prstGeom>
          <a:noFill/>
        </p:spPr>
        <p:txBody>
          <a:bodyPr wrap="square" rtlCol="0">
            <a:spAutoFit/>
          </a:bodyPr>
          <a:lstStyle/>
          <a:p>
            <a:r>
              <a:rPr lang="el-GR" b="1" dirty="0">
                <a:solidFill>
                  <a:schemeClr val="bg1"/>
                </a:solidFill>
              </a:rPr>
              <a:t>1</a:t>
            </a:r>
          </a:p>
        </p:txBody>
      </p:sp>
      <p:sp>
        <p:nvSpPr>
          <p:cNvPr id="37" name="TextBox 36"/>
          <p:cNvSpPr txBox="1"/>
          <p:nvPr/>
        </p:nvSpPr>
        <p:spPr>
          <a:xfrm>
            <a:off x="6346008" y="2065961"/>
            <a:ext cx="335666" cy="369332"/>
          </a:xfrm>
          <a:prstGeom prst="rect">
            <a:avLst/>
          </a:prstGeom>
          <a:noFill/>
        </p:spPr>
        <p:txBody>
          <a:bodyPr wrap="square" rtlCol="0">
            <a:spAutoFit/>
          </a:bodyPr>
          <a:lstStyle/>
          <a:p>
            <a:r>
              <a:rPr lang="el-GR" b="1" dirty="0" smtClean="0">
                <a:solidFill>
                  <a:srgbClr val="002060"/>
                </a:solidFill>
              </a:rPr>
              <a:t>2</a:t>
            </a:r>
            <a:endParaRPr lang="el-GR" b="1" dirty="0">
              <a:solidFill>
                <a:srgbClr val="002060"/>
              </a:solidFill>
            </a:endParaRPr>
          </a:p>
        </p:txBody>
      </p:sp>
      <p:sp>
        <p:nvSpPr>
          <p:cNvPr id="38" name="TextBox 37"/>
          <p:cNvSpPr txBox="1"/>
          <p:nvPr/>
        </p:nvSpPr>
        <p:spPr>
          <a:xfrm>
            <a:off x="991590" y="4159242"/>
            <a:ext cx="335666" cy="369332"/>
          </a:xfrm>
          <a:prstGeom prst="rect">
            <a:avLst/>
          </a:prstGeom>
          <a:noFill/>
        </p:spPr>
        <p:txBody>
          <a:bodyPr wrap="square" rtlCol="0">
            <a:spAutoFit/>
          </a:bodyPr>
          <a:lstStyle/>
          <a:p>
            <a:r>
              <a:rPr lang="el-GR" b="1" dirty="0">
                <a:solidFill>
                  <a:srgbClr val="002060"/>
                </a:solidFill>
              </a:rPr>
              <a:t>3</a:t>
            </a:r>
          </a:p>
        </p:txBody>
      </p:sp>
      <p:sp>
        <p:nvSpPr>
          <p:cNvPr id="73" name="TextBox 72"/>
          <p:cNvSpPr txBox="1"/>
          <p:nvPr/>
        </p:nvSpPr>
        <p:spPr>
          <a:xfrm>
            <a:off x="6323750" y="4159242"/>
            <a:ext cx="335666" cy="369332"/>
          </a:xfrm>
          <a:prstGeom prst="rect">
            <a:avLst/>
          </a:prstGeom>
          <a:noFill/>
        </p:spPr>
        <p:txBody>
          <a:bodyPr wrap="square" rtlCol="0">
            <a:spAutoFit/>
          </a:bodyPr>
          <a:lstStyle/>
          <a:p>
            <a:r>
              <a:rPr lang="el-GR" b="1" dirty="0" smtClean="0">
                <a:solidFill>
                  <a:srgbClr val="002060"/>
                </a:solidFill>
              </a:rPr>
              <a:t>4</a:t>
            </a:r>
            <a:endParaRPr lang="el-GR" b="1" dirty="0">
              <a:solidFill>
                <a:srgbClr val="002060"/>
              </a:solidFill>
            </a:endParaRPr>
          </a:p>
        </p:txBody>
      </p:sp>
      <p:sp>
        <p:nvSpPr>
          <p:cNvPr id="3" name="Ορθογώνιο 2"/>
          <p:cNvSpPr/>
          <p:nvPr/>
        </p:nvSpPr>
        <p:spPr>
          <a:xfrm>
            <a:off x="1045446" y="1159912"/>
            <a:ext cx="10230158" cy="584775"/>
          </a:xfrm>
          <a:prstGeom prst="rect">
            <a:avLst/>
          </a:prstGeom>
        </p:spPr>
        <p:txBody>
          <a:bodyPr wrap="square">
            <a:spAutoFit/>
          </a:bodyPr>
          <a:lstStyle/>
          <a:p>
            <a:r>
              <a:rPr lang="el-GR" sz="1600" dirty="0">
                <a:solidFill>
                  <a:srgbClr val="002060"/>
                </a:solidFill>
              </a:rPr>
              <a:t>Ανάλογα με την εκτίμηση της κατάστασης έκτακτης ανάγκης, μετά από εκδήλωση καταστροφικών φαινομένων ή προειδοποίηση επαπειλούμενης καταστροφής, αναγνωρίζονται τα κάτωθι τέσσερα επίπεδα απόκρισης, </a:t>
            </a:r>
          </a:p>
        </p:txBody>
      </p:sp>
      <p:sp>
        <p:nvSpPr>
          <p:cNvPr id="74" name="Ορθογώνιο 73"/>
          <p:cNvSpPr/>
          <p:nvPr/>
        </p:nvSpPr>
        <p:spPr>
          <a:xfrm>
            <a:off x="2298149" y="278716"/>
            <a:ext cx="2372765" cy="461665"/>
          </a:xfrm>
          <a:prstGeom prst="rect">
            <a:avLst/>
          </a:prstGeom>
        </p:spPr>
        <p:txBody>
          <a:bodyPr wrap="none">
            <a:spAutoFit/>
          </a:bodyPr>
          <a:lstStyle/>
          <a:p>
            <a:pPr algn="ctr"/>
            <a:r>
              <a:rPr lang="el-GR" sz="2400" b="1" dirty="0" smtClean="0">
                <a:solidFill>
                  <a:srgbClr val="002060"/>
                </a:solidFill>
              </a:rPr>
              <a:t>Π.Ε.ΚΕ.Π.Π. (3)</a:t>
            </a:r>
            <a:endParaRPr lang="en-US" sz="2400" b="1" dirty="0">
              <a:solidFill>
                <a:srgbClr val="002060"/>
              </a:solidFill>
            </a:endParaRPr>
          </a:p>
        </p:txBody>
      </p:sp>
    </p:spTree>
    <p:extLst>
      <p:ext uri="{BB962C8B-B14F-4D97-AF65-F5344CB8AC3E}">
        <p14:creationId xmlns:p14="http://schemas.microsoft.com/office/powerpoint/2010/main" val="15668864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942590" y="278716"/>
            <a:ext cx="5083892" cy="461665"/>
          </a:xfrm>
          <a:prstGeom prst="rect">
            <a:avLst/>
          </a:prstGeom>
        </p:spPr>
        <p:txBody>
          <a:bodyPr wrap="none">
            <a:spAutoFit/>
          </a:bodyPr>
          <a:lstStyle/>
          <a:p>
            <a:pPr algn="ctr"/>
            <a:r>
              <a:rPr lang="el-GR" sz="2400" b="1" dirty="0" smtClean="0">
                <a:solidFill>
                  <a:srgbClr val="002060"/>
                </a:solidFill>
              </a:rPr>
              <a:t>ΑΥΤΟΤΕΛΗ ΔΙΕΥΘΥΝΣΕΙΣ Π.Π. (1)</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462987" y="1319514"/>
            <a:ext cx="7940233" cy="5262979"/>
          </a:xfrm>
          <a:prstGeom prst="rect">
            <a:avLst/>
          </a:prstGeom>
          <a:noFill/>
        </p:spPr>
        <p:txBody>
          <a:bodyPr wrap="square" rtlCol="0">
            <a:spAutoFit/>
          </a:bodyPr>
          <a:lstStyle/>
          <a:p>
            <a:pPr marL="285750" indent="-285750" algn="just">
              <a:buFont typeface="Wingdings" pitchFamily="2" charset="2"/>
              <a:buChar char="Ø"/>
            </a:pPr>
            <a:r>
              <a:rPr lang="el-GR" sz="1600" dirty="0">
                <a:solidFill>
                  <a:schemeClr val="tx2">
                    <a:lumMod val="50000"/>
                  </a:schemeClr>
                </a:solidFill>
              </a:rPr>
              <a:t>Συντονίζει, κατά χωρική αρμοδιότητα, το έργο της πολιτικής προστασίας σχετικά με την πρόληψη, ετοιμότητα, αντιμετώπιση και αποκατάσταση των </a:t>
            </a:r>
            <a:r>
              <a:rPr lang="el-GR" sz="1600" dirty="0" smtClean="0">
                <a:solidFill>
                  <a:schemeClr val="tx2">
                    <a:lumMod val="50000"/>
                  </a:schemeClr>
                </a:solidFill>
              </a:rPr>
              <a:t>καταστροφών.</a:t>
            </a:r>
          </a:p>
          <a:p>
            <a:pPr marL="285750" indent="-285750" algn="just">
              <a:buFont typeface="Wingdings" pitchFamily="2" charset="2"/>
              <a:buChar char="Ø"/>
            </a:pPr>
            <a:r>
              <a:rPr lang="el-GR" sz="1600" dirty="0">
                <a:solidFill>
                  <a:schemeClr val="tx2">
                    <a:lumMod val="50000"/>
                  </a:schemeClr>
                </a:solidFill>
              </a:rPr>
              <a:t>Συμβάλλει στη λειτουργία του </a:t>
            </a:r>
            <a:r>
              <a:rPr lang="el-GR" sz="1600" dirty="0" smtClean="0">
                <a:solidFill>
                  <a:schemeClr val="tx2">
                    <a:lumMod val="50000"/>
                  </a:schemeClr>
                </a:solidFill>
              </a:rPr>
              <a:t>Π.Ε.Σ.Ο.Π.Π.</a:t>
            </a:r>
          </a:p>
          <a:p>
            <a:pPr marL="285750" indent="-285750" algn="just">
              <a:buFont typeface="Wingdings" pitchFamily="2" charset="2"/>
              <a:buChar char="Ø"/>
            </a:pPr>
            <a:r>
              <a:rPr lang="el-GR" sz="1600" dirty="0" smtClean="0">
                <a:solidFill>
                  <a:schemeClr val="tx2">
                    <a:lumMod val="50000"/>
                  </a:schemeClr>
                </a:solidFill>
              </a:rPr>
              <a:t>Προγραμματίζει </a:t>
            </a:r>
            <a:r>
              <a:rPr lang="el-GR" sz="1600" dirty="0">
                <a:solidFill>
                  <a:schemeClr val="tx2">
                    <a:lumMod val="50000"/>
                  </a:schemeClr>
                </a:solidFill>
              </a:rPr>
              <a:t>και υλοποιεί δράσεις ενημέρωσης και ευαισθητοποίησης των πολιτών για ζητήματα πολιτικής </a:t>
            </a:r>
            <a:r>
              <a:rPr lang="el-GR" sz="1600" dirty="0" smtClean="0">
                <a:solidFill>
                  <a:schemeClr val="tx2">
                    <a:lumMod val="50000"/>
                  </a:schemeClr>
                </a:solidFill>
              </a:rPr>
              <a:t>προστασίας.</a:t>
            </a:r>
          </a:p>
          <a:p>
            <a:pPr marL="285750" indent="-285750" algn="just">
              <a:buFont typeface="Wingdings" pitchFamily="2" charset="2"/>
              <a:buChar char="Ø"/>
            </a:pPr>
            <a:r>
              <a:rPr lang="el-GR" sz="1600" dirty="0" smtClean="0">
                <a:solidFill>
                  <a:schemeClr val="tx2">
                    <a:lumMod val="50000"/>
                  </a:schemeClr>
                </a:solidFill>
              </a:rPr>
              <a:t>Αναλαμβάνει </a:t>
            </a:r>
            <a:r>
              <a:rPr lang="el-GR" sz="1600" dirty="0">
                <a:solidFill>
                  <a:schemeClr val="tx2">
                    <a:lumMod val="50000"/>
                  </a:schemeClr>
                </a:solidFill>
              </a:rPr>
              <a:t>κάθε αναγκαία πρωτοβουλία, ενέργεια και δράση για τη συνδρομή του Π.Ε.Σ.Ο.Π.Π. και των λοιπών εμπλεκόμενων φορέων σε επίπεδο </a:t>
            </a:r>
            <a:r>
              <a:rPr lang="el-GR" sz="1600" dirty="0" smtClean="0">
                <a:solidFill>
                  <a:schemeClr val="tx2">
                    <a:lumMod val="50000"/>
                  </a:schemeClr>
                </a:solidFill>
              </a:rPr>
              <a:t>αναγνώρισης, εκτίμησης </a:t>
            </a:r>
            <a:r>
              <a:rPr lang="el-GR" sz="1600" dirty="0">
                <a:solidFill>
                  <a:schemeClr val="tx2">
                    <a:lumMod val="50000"/>
                  </a:schemeClr>
                </a:solidFill>
              </a:rPr>
              <a:t>και ανάλυσης της επικινδυνότητας εκδήλωσης καταστροφών</a:t>
            </a:r>
            <a:r>
              <a:rPr lang="el-GR" sz="1600" dirty="0" smtClean="0">
                <a:solidFill>
                  <a:schemeClr val="tx2">
                    <a:lumMod val="50000"/>
                  </a:schemeClr>
                </a:solidFill>
              </a:rPr>
              <a:t>.</a:t>
            </a:r>
          </a:p>
          <a:p>
            <a:pPr marL="285750" indent="-285750" algn="just">
              <a:buFont typeface="Wingdings" pitchFamily="2" charset="2"/>
              <a:buChar char="Ø"/>
            </a:pPr>
            <a:r>
              <a:rPr lang="el-GR" sz="1600" dirty="0">
                <a:solidFill>
                  <a:schemeClr val="tx2">
                    <a:lumMod val="50000"/>
                  </a:schemeClr>
                </a:solidFill>
              </a:rPr>
              <a:t>Με αποκλειστική ευθύνη του οικείου Περιφερειάρχη συντάσσεται, υποχρεωτικά εντός δεκαοκτώ (18) μηνών από τη δημοσίευση του παρόντος, Περιφερειακό Σχέδιο Αντιμετώπισης Εκτάκτων Αναγκών και Διαχείρισης Συνεπειών για φυσικές, τεχνολογικές καταστροφές και λοιπές απειλές εντός της χωρικής Επικράτειας της Περιφέρειας</a:t>
            </a:r>
            <a:r>
              <a:rPr lang="el-GR" sz="1600" dirty="0" smtClean="0">
                <a:solidFill>
                  <a:schemeClr val="tx2">
                    <a:lumMod val="50000"/>
                  </a:schemeClr>
                </a:solidFill>
              </a:rPr>
              <a:t>.</a:t>
            </a:r>
          </a:p>
          <a:p>
            <a:pPr marL="285750" indent="-285750" algn="just">
              <a:buFont typeface="Wingdings" pitchFamily="2" charset="2"/>
              <a:buChar char="Ø"/>
            </a:pPr>
            <a:r>
              <a:rPr lang="el-GR" sz="1600" dirty="0">
                <a:solidFill>
                  <a:schemeClr val="tx2">
                    <a:lumMod val="50000"/>
                  </a:schemeClr>
                </a:solidFill>
              </a:rPr>
              <a:t>Συμβάλλει στην υλοποίηση των προγραμμάτων εκπαίδευσης της Ακαδημίας Πολιτικής Προστασίας σε θέματα πολιτικής προστασίας και συμμετέχει σε ασκήσεις, σε συνεργασία με τον Εθνικό </a:t>
            </a:r>
            <a:r>
              <a:rPr lang="el-GR" sz="1600" dirty="0" smtClean="0">
                <a:solidFill>
                  <a:schemeClr val="tx2">
                    <a:lumMod val="50000"/>
                  </a:schemeClr>
                </a:solidFill>
              </a:rPr>
              <a:t>Μηχανισμό</a:t>
            </a:r>
          </a:p>
          <a:p>
            <a:pPr marL="285750" indent="-285750" algn="just">
              <a:buFont typeface="Wingdings" pitchFamily="2" charset="2"/>
              <a:buChar char="Ø"/>
            </a:pPr>
            <a:r>
              <a:rPr lang="el-GR" sz="1600" dirty="0">
                <a:solidFill>
                  <a:schemeClr val="tx2">
                    <a:lumMod val="50000"/>
                  </a:schemeClr>
                </a:solidFill>
              </a:rPr>
              <a:t>Τηρεί και κοινοποιεί σε μηνιαία βάση στον Περιφερειακό Συντονιστή </a:t>
            </a:r>
            <a:r>
              <a:rPr lang="el-GR" sz="1600" dirty="0" err="1">
                <a:solidFill>
                  <a:schemeClr val="tx2">
                    <a:lumMod val="50000"/>
                  </a:schemeClr>
                </a:solidFill>
              </a:rPr>
              <a:t>επικαιροποιημένη</a:t>
            </a:r>
            <a:r>
              <a:rPr lang="el-GR" sz="1600" dirty="0">
                <a:solidFill>
                  <a:schemeClr val="tx2">
                    <a:lumMod val="50000"/>
                  </a:schemeClr>
                </a:solidFill>
              </a:rPr>
              <a:t> κατάσταση του διαθέσιμου ανθρώπινου δυναμικού, μέσων και υλικών πολιτικής προστασίας, παρακολουθώντας το επίπεδο ετοιμότητάς τους, σύμφωνα με τις οδηγίες του.</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3220" y="1966805"/>
            <a:ext cx="3657600" cy="380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664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942590" y="278716"/>
            <a:ext cx="5083892" cy="461665"/>
          </a:xfrm>
          <a:prstGeom prst="rect">
            <a:avLst/>
          </a:prstGeom>
        </p:spPr>
        <p:txBody>
          <a:bodyPr wrap="none">
            <a:spAutoFit/>
          </a:bodyPr>
          <a:lstStyle/>
          <a:p>
            <a:pPr algn="ctr"/>
            <a:r>
              <a:rPr lang="el-GR" sz="2400" b="1" dirty="0" smtClean="0">
                <a:solidFill>
                  <a:srgbClr val="002060"/>
                </a:solidFill>
              </a:rPr>
              <a:t>ΑΥΤΟΤΕΛΗ ΔΙΕΥΘΥΝΣΕΙΣ Π.Π. (2)</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462987" y="1319514"/>
            <a:ext cx="10984375" cy="3293209"/>
          </a:xfrm>
          <a:prstGeom prst="rect">
            <a:avLst/>
          </a:prstGeom>
          <a:noFill/>
        </p:spPr>
        <p:txBody>
          <a:bodyPr wrap="square" rtlCol="0">
            <a:spAutoFit/>
          </a:bodyPr>
          <a:lstStyle/>
          <a:p>
            <a:pPr marL="285750" indent="-285750" algn="just">
              <a:buFont typeface="Wingdings" pitchFamily="2" charset="2"/>
              <a:buChar char="Ø"/>
            </a:pPr>
            <a:r>
              <a:rPr lang="el-GR" sz="1600" dirty="0">
                <a:solidFill>
                  <a:schemeClr val="tx2">
                    <a:lumMod val="50000"/>
                  </a:schemeClr>
                </a:solidFill>
              </a:rPr>
              <a:t> </a:t>
            </a:r>
            <a:r>
              <a:rPr lang="el-GR" sz="1600" dirty="0">
                <a:solidFill>
                  <a:schemeClr val="tx2">
                    <a:lumMod val="75000"/>
                  </a:schemeClr>
                </a:solidFill>
              </a:rPr>
              <a:t>Αξιολογεί την αποτελεσματικότητα των Π.Δ.Ε.Α., σε συνεργασία με τους αντίστοιχους Επικεφαλής, στη βάση κατευθυντήριων οδηγιών του Π.Ε.Σ.Ο.Π.Π., ώστε να διαπιστωθούν τυχόν ελλείψεις στους τομείς σχεδιασμού, οργάνωσης, εξοπλισμού, εκπαίδευσης και ασκήσεων, υποβάλλοντας σχετική έκθεση στο Π.Ε.Σ.Ο.Π.Π</a:t>
            </a:r>
            <a:r>
              <a:rPr lang="el-GR" sz="1600" dirty="0" smtClean="0">
                <a:solidFill>
                  <a:schemeClr val="tx2">
                    <a:lumMod val="75000"/>
                  </a:schemeClr>
                </a:solidFill>
              </a:rPr>
              <a:t>..</a:t>
            </a:r>
          </a:p>
          <a:p>
            <a:pPr algn="just"/>
            <a:endParaRPr lang="el-GR" sz="1600" dirty="0" smtClean="0">
              <a:solidFill>
                <a:schemeClr val="tx2">
                  <a:lumMod val="75000"/>
                </a:schemeClr>
              </a:solidFill>
            </a:endParaRPr>
          </a:p>
          <a:p>
            <a:pPr marL="285750" indent="-285750" algn="just">
              <a:buFont typeface="Wingdings" pitchFamily="2" charset="2"/>
              <a:buChar char="Ø"/>
            </a:pPr>
            <a:r>
              <a:rPr lang="el-GR" sz="1600" dirty="0">
                <a:solidFill>
                  <a:schemeClr val="tx2">
                    <a:lumMod val="75000"/>
                  </a:schemeClr>
                </a:solidFill>
              </a:rPr>
              <a:t> Υποβάλλει, λαμβάνοντας υπόψη τις κατευθυντήριες οδηγίες του Π.Ε.Σ.Ο.Π.Π. και τις προτάσεις των, κατά λόγο αρμοδιότητας, Επικεφαλής Π.Δ.Ε.Α., εισηγήσεις: </a:t>
            </a:r>
            <a:r>
              <a:rPr lang="el-GR" sz="1600" dirty="0" smtClean="0">
                <a:solidFill>
                  <a:schemeClr val="tx2">
                    <a:lumMod val="75000"/>
                  </a:schemeClr>
                </a:solidFill>
              </a:rPr>
              <a:t>     Στην </a:t>
            </a:r>
            <a:r>
              <a:rPr lang="el-GR" sz="1600" dirty="0">
                <a:solidFill>
                  <a:schemeClr val="tx2">
                    <a:lumMod val="75000"/>
                  </a:schemeClr>
                </a:solidFill>
              </a:rPr>
              <a:t>Περιφέρεια για την κατάρτιση του οικείου προϋπολογισμού πολιτικής προστασίας και για την ένταξη των Π.Δ.Ε.Α. σε συγχρηματοδοτούμενα προγράμματα ενίσχυσης. </a:t>
            </a:r>
            <a:r>
              <a:rPr lang="el-GR" sz="1600" dirty="0" smtClean="0">
                <a:solidFill>
                  <a:schemeClr val="tx2">
                    <a:lumMod val="75000"/>
                  </a:schemeClr>
                </a:solidFill>
              </a:rPr>
              <a:t>Στο </a:t>
            </a:r>
            <a:r>
              <a:rPr lang="el-GR" sz="1600" dirty="0">
                <a:solidFill>
                  <a:schemeClr val="tx2">
                    <a:lumMod val="75000"/>
                  </a:schemeClr>
                </a:solidFill>
              </a:rPr>
              <a:t>Π.Ε.Σ.Ο.Π.Π. για την κατάρτιση του Περιφερειακού Σχεδίου Πολιτικής Προστασίας</a:t>
            </a:r>
            <a:r>
              <a:rPr lang="el-GR" sz="1600" dirty="0" smtClean="0">
                <a:solidFill>
                  <a:schemeClr val="tx2">
                    <a:lumMod val="75000"/>
                  </a:schemeClr>
                </a:solidFill>
              </a:rPr>
              <a:t>.</a:t>
            </a:r>
          </a:p>
          <a:p>
            <a:pPr algn="just"/>
            <a:endParaRPr lang="el-GR" sz="1600" dirty="0" smtClean="0">
              <a:solidFill>
                <a:schemeClr val="tx2">
                  <a:lumMod val="75000"/>
                </a:schemeClr>
              </a:solidFill>
            </a:endParaRPr>
          </a:p>
          <a:p>
            <a:pPr marL="285750" indent="-285750" algn="just">
              <a:buFont typeface="Wingdings" pitchFamily="2" charset="2"/>
              <a:buChar char="Ø"/>
            </a:pPr>
            <a:r>
              <a:rPr lang="el-GR" sz="1600" dirty="0">
                <a:solidFill>
                  <a:schemeClr val="tx2">
                    <a:lumMod val="75000"/>
                  </a:schemeClr>
                </a:solidFill>
              </a:rPr>
              <a:t>Παρέχει γραμματειακή υποστήριξη στο Π.Ε.Σ.Ο.Π.Π</a:t>
            </a:r>
            <a:r>
              <a:rPr lang="el-GR" sz="1600" dirty="0" smtClean="0">
                <a:solidFill>
                  <a:schemeClr val="tx2">
                    <a:lumMod val="75000"/>
                  </a:schemeClr>
                </a:solidFill>
              </a:rPr>
              <a:t>..</a:t>
            </a:r>
          </a:p>
          <a:p>
            <a:pPr algn="just"/>
            <a:endParaRPr lang="el-GR" sz="1600" dirty="0" smtClean="0">
              <a:solidFill>
                <a:schemeClr val="tx2">
                  <a:lumMod val="75000"/>
                </a:schemeClr>
              </a:solidFill>
            </a:endParaRPr>
          </a:p>
          <a:p>
            <a:pPr marL="285750" indent="-285750" algn="just">
              <a:buFont typeface="Wingdings" pitchFamily="2" charset="2"/>
              <a:buChar char="Ø"/>
            </a:pPr>
            <a:r>
              <a:rPr lang="el-GR" sz="1600" dirty="0" smtClean="0">
                <a:solidFill>
                  <a:schemeClr val="tx2">
                    <a:lumMod val="75000"/>
                  </a:schemeClr>
                </a:solidFill>
              </a:rPr>
              <a:t>Συνάπτει </a:t>
            </a:r>
            <a:r>
              <a:rPr lang="el-GR" sz="1600" dirty="0">
                <a:solidFill>
                  <a:schemeClr val="tx2">
                    <a:lumMod val="75000"/>
                  </a:schemeClr>
                </a:solidFill>
              </a:rPr>
              <a:t>μνημόνια συνεργασίας παροχής υπηρεσιών, υλικών και μέσων με ιδιωτικούς φορείς</a:t>
            </a:r>
          </a:p>
          <a:p>
            <a:pPr marL="285750" indent="-285750" algn="just">
              <a:buFont typeface="Wingdings" pitchFamily="2" charset="2"/>
              <a:buChar char="Ø"/>
            </a:pPr>
            <a:endParaRPr lang="el-GR" sz="1600" dirty="0">
              <a:solidFill>
                <a:schemeClr val="tx2">
                  <a:lumMod val="75000"/>
                </a:schemeClr>
              </a:solidFill>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4049" y="4365014"/>
            <a:ext cx="4505396" cy="249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960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8"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Ορθογώνιο 9"/>
          <p:cNvSpPr/>
          <p:nvPr/>
        </p:nvSpPr>
        <p:spPr>
          <a:xfrm>
            <a:off x="31605" y="278716"/>
            <a:ext cx="7052101" cy="430887"/>
          </a:xfrm>
          <a:prstGeom prst="rect">
            <a:avLst/>
          </a:prstGeom>
        </p:spPr>
        <p:txBody>
          <a:bodyPr wrap="square">
            <a:spAutoFit/>
          </a:bodyPr>
          <a:lstStyle/>
          <a:p>
            <a:pPr algn="ctr"/>
            <a:r>
              <a:rPr lang="el-GR" sz="2200" b="1" dirty="0" smtClean="0">
                <a:solidFill>
                  <a:srgbClr val="002060"/>
                </a:solidFill>
              </a:rPr>
              <a:t>ΑΥΤΟΤΕΛΗ ΤΜΗΜΑΤΑ Π.Π. (1)</a:t>
            </a:r>
            <a:endParaRPr lang="en-US" sz="2200" b="1" dirty="0">
              <a:solidFill>
                <a:srgbClr val="002060"/>
              </a:solidFill>
            </a:endParaRPr>
          </a:p>
        </p:txBody>
      </p:sp>
      <p:sp>
        <p:nvSpPr>
          <p:cNvPr id="11" name="Ορθογώνιο 10"/>
          <p:cNvSpPr/>
          <p:nvPr/>
        </p:nvSpPr>
        <p:spPr>
          <a:xfrm>
            <a:off x="4599007" y="1443841"/>
            <a:ext cx="7265043" cy="5016758"/>
          </a:xfrm>
          <a:prstGeom prst="rect">
            <a:avLst/>
          </a:prstGeom>
        </p:spPr>
        <p:txBody>
          <a:bodyPr wrap="square">
            <a:spAutoFit/>
          </a:bodyPr>
          <a:lstStyle/>
          <a:p>
            <a:pPr marL="285750" indent="-285750" algn="just">
              <a:buFont typeface="Wingdings" pitchFamily="2" charset="2"/>
              <a:buChar char="Ø"/>
            </a:pPr>
            <a:r>
              <a:rPr lang="el-GR" sz="1600" dirty="0" smtClean="0">
                <a:solidFill>
                  <a:srgbClr val="002060"/>
                </a:solidFill>
              </a:rPr>
              <a:t>Συντονίζει </a:t>
            </a:r>
            <a:r>
              <a:rPr lang="el-GR" sz="1600" dirty="0">
                <a:solidFill>
                  <a:srgbClr val="002060"/>
                </a:solidFill>
              </a:rPr>
              <a:t>κατά χωρική αρμοδιότητα το έργο της πολιτικής προστασίας για την πρόληψη, ετοιμότητα, αντιμετώπιση και αποκατάσταση των </a:t>
            </a:r>
            <a:r>
              <a:rPr lang="el-GR" sz="1600" dirty="0" smtClean="0">
                <a:solidFill>
                  <a:srgbClr val="002060"/>
                </a:solidFill>
              </a:rPr>
              <a:t>καταστροφών</a:t>
            </a:r>
          </a:p>
          <a:p>
            <a:pPr marL="285750" indent="-285750" algn="just">
              <a:buFont typeface="Wingdings" pitchFamily="2" charset="2"/>
              <a:buChar char="Ø"/>
            </a:pPr>
            <a:r>
              <a:rPr lang="el-GR" sz="1600" dirty="0">
                <a:solidFill>
                  <a:srgbClr val="002060"/>
                </a:solidFill>
              </a:rPr>
              <a:t>Παρέχει την αναγκαία συνδρομή στη δράση των </a:t>
            </a:r>
            <a:r>
              <a:rPr lang="el-GR" sz="1600" dirty="0" smtClean="0">
                <a:solidFill>
                  <a:srgbClr val="002060"/>
                </a:solidFill>
              </a:rPr>
              <a:t>Τ.Ε.Σ.Ο.Π.Π.</a:t>
            </a:r>
          </a:p>
          <a:p>
            <a:pPr marL="285750" indent="-285750" algn="just">
              <a:buFont typeface="Wingdings" pitchFamily="2" charset="2"/>
              <a:buChar char="Ø"/>
            </a:pPr>
            <a:r>
              <a:rPr lang="el-GR" sz="1600" dirty="0" smtClean="0">
                <a:solidFill>
                  <a:srgbClr val="002060"/>
                </a:solidFill>
              </a:rPr>
              <a:t>Προγραμματίζει </a:t>
            </a:r>
            <a:r>
              <a:rPr lang="el-GR" sz="1600" dirty="0">
                <a:solidFill>
                  <a:srgbClr val="002060"/>
                </a:solidFill>
              </a:rPr>
              <a:t>και υλοποιεί δράσεις ενημέρωσης και ευαισθητοποίησης των πολιτών για ζητήματα πολιτικής προστασίας. </a:t>
            </a:r>
            <a:endParaRPr lang="el-GR" sz="1600" dirty="0" smtClean="0">
              <a:solidFill>
                <a:srgbClr val="002060"/>
              </a:solidFill>
            </a:endParaRPr>
          </a:p>
          <a:p>
            <a:pPr marL="285750" indent="-285750" algn="just">
              <a:buFont typeface="Wingdings" pitchFamily="2" charset="2"/>
              <a:buChar char="Ø"/>
            </a:pPr>
            <a:r>
              <a:rPr lang="el-GR" sz="1600" dirty="0" smtClean="0">
                <a:solidFill>
                  <a:srgbClr val="002060"/>
                </a:solidFill>
              </a:rPr>
              <a:t>Αναλαμβάνει </a:t>
            </a:r>
            <a:r>
              <a:rPr lang="el-GR" sz="1600" dirty="0">
                <a:solidFill>
                  <a:srgbClr val="002060"/>
                </a:solidFill>
              </a:rPr>
              <a:t>κάθε αναγκαία πρωτοβουλία, ενέργεια και δράση για τη συνδρομή του Τ.Ε.Σ.Ο.Π.Π. και των λοιπών εμπλεκόμενων φορέων σε επίπεδο αναγνώρισης, εκτίμησης και ανάλυσης της επικινδυνότητας εκδήλωσης καταστροφών</a:t>
            </a:r>
            <a:r>
              <a:rPr lang="el-GR" sz="1600" dirty="0" smtClean="0">
                <a:solidFill>
                  <a:srgbClr val="002060"/>
                </a:solidFill>
              </a:rPr>
              <a:t>.</a:t>
            </a:r>
          </a:p>
          <a:p>
            <a:pPr marL="285750" indent="-285750" algn="just">
              <a:buFont typeface="Wingdings" pitchFamily="2" charset="2"/>
              <a:buChar char="Ø"/>
            </a:pPr>
            <a:r>
              <a:rPr lang="el-GR" sz="1600" dirty="0">
                <a:solidFill>
                  <a:srgbClr val="002060"/>
                </a:solidFill>
              </a:rPr>
              <a:t> Με αποκλειστική ευθύνη του οικείου Δημάρχου συντάσσεται, υποχρεωτικά εντός δεκαοκτώ (18) μηνών από τη δημοσίευση του παρόντος, Τοπικό Σχέδιο Αντιμετώπισης Εκτάκτων Αναγκών και Διαχείρισης </a:t>
            </a:r>
            <a:endParaRPr lang="el-GR" sz="1600" dirty="0" smtClean="0">
              <a:solidFill>
                <a:srgbClr val="002060"/>
              </a:solidFill>
            </a:endParaRPr>
          </a:p>
          <a:p>
            <a:pPr marL="285750" indent="-285750" algn="just">
              <a:buFont typeface="Wingdings" pitchFamily="2" charset="2"/>
              <a:buChar char="Ø"/>
            </a:pPr>
            <a:r>
              <a:rPr lang="el-GR" sz="1600" dirty="0">
                <a:solidFill>
                  <a:srgbClr val="002060"/>
                </a:solidFill>
              </a:rPr>
              <a:t>Συμβάλλει στην υλοποίηση των προγραμμάτων εκπαίδευσης της Ακαδημίας Πολιτικής Προστασίας σε θέματα πολιτικής προστασίας και συμμετέχει σε ασκήσεις, σε συνεργασία με την Περιφέρεια και άλλους όμορους </a:t>
            </a:r>
            <a:r>
              <a:rPr lang="el-GR" sz="1600" dirty="0" smtClean="0">
                <a:solidFill>
                  <a:srgbClr val="002060"/>
                </a:solidFill>
              </a:rPr>
              <a:t>Δήμους.</a:t>
            </a:r>
          </a:p>
          <a:p>
            <a:pPr marL="285750" indent="-285750" algn="just">
              <a:buFont typeface="Wingdings" pitchFamily="2" charset="2"/>
              <a:buChar char="Ø"/>
            </a:pPr>
            <a:r>
              <a:rPr lang="el-GR" sz="1600" dirty="0" smtClean="0">
                <a:solidFill>
                  <a:srgbClr val="002060"/>
                </a:solidFill>
              </a:rPr>
              <a:t>Τηρεί </a:t>
            </a:r>
            <a:r>
              <a:rPr lang="el-GR" sz="1600" dirty="0">
                <a:solidFill>
                  <a:srgbClr val="002060"/>
                </a:solidFill>
              </a:rPr>
              <a:t>και κοινοποιεί σε μηνιαία βάση στον Περιφερειακό Συντονιστή </a:t>
            </a:r>
            <a:r>
              <a:rPr lang="el-GR" sz="1600" dirty="0" err="1">
                <a:solidFill>
                  <a:srgbClr val="002060"/>
                </a:solidFill>
              </a:rPr>
              <a:t>επικαιροποιημένη</a:t>
            </a:r>
            <a:r>
              <a:rPr lang="el-GR" sz="1600" dirty="0">
                <a:solidFill>
                  <a:srgbClr val="002060"/>
                </a:solidFill>
              </a:rPr>
              <a:t> κατάσταση του διαθέσιμου ανθρώπινου δυναμικού, των μέσων και υλικών πολιτικής </a:t>
            </a:r>
            <a:r>
              <a:rPr lang="el-GR" sz="1600" dirty="0" smtClean="0">
                <a:solidFill>
                  <a:srgbClr val="002060"/>
                </a:solidFill>
              </a:rPr>
              <a:t>προστασίας.</a:t>
            </a:r>
            <a:endParaRPr lang="el-GR" sz="1600" dirty="0">
              <a:solidFill>
                <a:srgbClr val="002060"/>
              </a:solidFill>
            </a:endParaRPr>
          </a:p>
        </p:txBody>
      </p:sp>
      <p:sp>
        <p:nvSpPr>
          <p:cNvPr id="12" name="TextBox 11"/>
          <p:cNvSpPr txBox="1"/>
          <p:nvPr/>
        </p:nvSpPr>
        <p:spPr>
          <a:xfrm>
            <a:off x="7315200" y="856527"/>
            <a:ext cx="4178461" cy="338554"/>
          </a:xfrm>
          <a:prstGeom prst="rect">
            <a:avLst/>
          </a:prstGeom>
          <a:noFill/>
        </p:spPr>
        <p:txBody>
          <a:bodyPr wrap="square" rtlCol="0">
            <a:spAutoFit/>
          </a:bodyPr>
          <a:lstStyle/>
          <a:p>
            <a:r>
              <a:rPr lang="el-GR" sz="1600" b="1" dirty="0" smtClean="0">
                <a:solidFill>
                  <a:srgbClr val="002060"/>
                </a:solidFill>
              </a:rPr>
              <a:t>Αρμοδιότητες :</a:t>
            </a:r>
            <a:endParaRPr lang="el-GR" sz="1600" b="1" dirty="0">
              <a:solidFill>
                <a:srgbClr val="002060"/>
              </a:solidFill>
            </a:endParaRPr>
          </a:p>
        </p:txBody>
      </p:sp>
    </p:spTree>
    <p:extLst>
      <p:ext uri="{BB962C8B-B14F-4D97-AF65-F5344CB8AC3E}">
        <p14:creationId xmlns:p14="http://schemas.microsoft.com/office/powerpoint/2010/main" val="1378643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8"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Ορθογώνιο 9"/>
          <p:cNvSpPr/>
          <p:nvPr/>
        </p:nvSpPr>
        <p:spPr>
          <a:xfrm>
            <a:off x="31605" y="278716"/>
            <a:ext cx="7052101" cy="430887"/>
          </a:xfrm>
          <a:prstGeom prst="rect">
            <a:avLst/>
          </a:prstGeom>
        </p:spPr>
        <p:txBody>
          <a:bodyPr wrap="square">
            <a:spAutoFit/>
          </a:bodyPr>
          <a:lstStyle/>
          <a:p>
            <a:pPr algn="ctr"/>
            <a:r>
              <a:rPr lang="el-GR" sz="2200" b="1" dirty="0" smtClean="0">
                <a:solidFill>
                  <a:srgbClr val="002060"/>
                </a:solidFill>
              </a:rPr>
              <a:t>ΑΥΤΟΤΕΛΗ ΤΜΗΜΑΤΑ Π.Π. (2)</a:t>
            </a:r>
            <a:endParaRPr lang="en-US" sz="2200" b="1" dirty="0">
              <a:solidFill>
                <a:srgbClr val="002060"/>
              </a:solidFill>
            </a:endParaRPr>
          </a:p>
        </p:txBody>
      </p:sp>
      <p:sp>
        <p:nvSpPr>
          <p:cNvPr id="11" name="Ορθογώνιο 10"/>
          <p:cNvSpPr/>
          <p:nvPr/>
        </p:nvSpPr>
        <p:spPr>
          <a:xfrm>
            <a:off x="4599007" y="1443841"/>
            <a:ext cx="7265043" cy="1815882"/>
          </a:xfrm>
          <a:prstGeom prst="rect">
            <a:avLst/>
          </a:prstGeom>
        </p:spPr>
        <p:txBody>
          <a:bodyPr wrap="square">
            <a:spAutoFit/>
          </a:bodyPr>
          <a:lstStyle/>
          <a:p>
            <a:pPr marL="285750" indent="-285750" algn="just">
              <a:buFont typeface="Wingdings" pitchFamily="2" charset="2"/>
              <a:buChar char="Ø"/>
            </a:pPr>
            <a:r>
              <a:rPr lang="el-GR" sz="1600" dirty="0" smtClean="0">
                <a:solidFill>
                  <a:srgbClr val="002060"/>
                </a:solidFill>
              </a:rPr>
              <a:t>Υποβάλλει εισηγήσεις στον </a:t>
            </a:r>
            <a:r>
              <a:rPr lang="el-GR" sz="1600" dirty="0">
                <a:solidFill>
                  <a:srgbClr val="002060"/>
                </a:solidFill>
              </a:rPr>
              <a:t>Δήμο για την κατάρτιση του οικείου προϋπολογισμού πολιτικής προστασίας και την αξιοποίηση συγχρηματοδοτούμενων προγραμμάτων </a:t>
            </a:r>
            <a:r>
              <a:rPr lang="el-GR" sz="1600" dirty="0" smtClean="0">
                <a:solidFill>
                  <a:srgbClr val="002060"/>
                </a:solidFill>
              </a:rPr>
              <a:t>ενίσχυσης, καθώς και στο Τ.Ε.Σ.Ο.Π.Π</a:t>
            </a:r>
            <a:r>
              <a:rPr lang="el-GR" sz="1600" dirty="0">
                <a:solidFill>
                  <a:srgbClr val="002060"/>
                </a:solidFill>
              </a:rPr>
              <a:t>. για την κατάρτιση του Τοπικού Σχεδίου Πολιτικής Προστασίας</a:t>
            </a:r>
            <a:r>
              <a:rPr lang="el-GR" sz="1600" dirty="0" smtClean="0">
                <a:solidFill>
                  <a:srgbClr val="002060"/>
                </a:solidFill>
              </a:rPr>
              <a:t>.</a:t>
            </a:r>
          </a:p>
          <a:p>
            <a:pPr marL="285750" indent="-285750" algn="just">
              <a:buFont typeface="Wingdings" pitchFamily="2" charset="2"/>
              <a:buChar char="Ø"/>
            </a:pPr>
            <a:r>
              <a:rPr lang="el-GR" sz="1600" dirty="0">
                <a:solidFill>
                  <a:srgbClr val="002060"/>
                </a:solidFill>
              </a:rPr>
              <a:t> Παρέχει γραμματειακή υποστήριξη στο </a:t>
            </a:r>
            <a:r>
              <a:rPr lang="el-GR" sz="1600" dirty="0" smtClean="0">
                <a:solidFill>
                  <a:srgbClr val="002060"/>
                </a:solidFill>
              </a:rPr>
              <a:t>Τ.Ε.Σ.Ο.Π.Π.</a:t>
            </a:r>
          </a:p>
          <a:p>
            <a:pPr marL="285750" indent="-285750" algn="just">
              <a:buFont typeface="Wingdings" pitchFamily="2" charset="2"/>
              <a:buChar char="Ø"/>
            </a:pPr>
            <a:r>
              <a:rPr lang="el-GR" sz="1600" dirty="0" smtClean="0">
                <a:solidFill>
                  <a:srgbClr val="002060"/>
                </a:solidFill>
              </a:rPr>
              <a:t>Συνάπτει </a:t>
            </a:r>
            <a:r>
              <a:rPr lang="el-GR" sz="1600" dirty="0">
                <a:solidFill>
                  <a:srgbClr val="002060"/>
                </a:solidFill>
              </a:rPr>
              <a:t>μνημόνια συνεργασίας παροχής υπηρεσιών, υλικών και μέσων με ιδιωτικούς φορείς. </a:t>
            </a:r>
          </a:p>
        </p:txBody>
      </p:sp>
      <p:sp>
        <p:nvSpPr>
          <p:cNvPr id="2" name="Ορθογώνιο 1"/>
          <p:cNvSpPr/>
          <p:nvPr/>
        </p:nvSpPr>
        <p:spPr>
          <a:xfrm>
            <a:off x="5183528" y="3907266"/>
            <a:ext cx="6096000" cy="1815882"/>
          </a:xfrm>
          <a:prstGeom prst="rect">
            <a:avLst/>
          </a:prstGeom>
          <a:solidFill>
            <a:schemeClr val="accent1">
              <a:lumMod val="20000"/>
              <a:lumOff val="80000"/>
            </a:schemeClr>
          </a:solidFill>
          <a:effectLst>
            <a:outerShdw blurRad="50800" dist="38100" algn="l" rotWithShape="0">
              <a:prstClr val="black">
                <a:alpha val="40000"/>
              </a:prstClr>
            </a:outerShdw>
          </a:effectLst>
          <a:scene3d>
            <a:camera prst="orthographicFront"/>
            <a:lightRig rig="threePt" dir="t"/>
          </a:scene3d>
          <a:sp3d>
            <a:bevelT w="165100" prst="coolSlant"/>
          </a:sp3d>
        </p:spPr>
        <p:txBody>
          <a:bodyPr>
            <a:spAutoFit/>
          </a:bodyPr>
          <a:lstStyle/>
          <a:p>
            <a:pPr algn="just"/>
            <a:r>
              <a:rPr lang="el-GR" sz="1600" dirty="0">
                <a:solidFill>
                  <a:srgbClr val="002060"/>
                </a:solidFill>
              </a:rPr>
              <a:t> Με προεδρικό διάταγμα, το οποίο εκδίδεται εντός έξι (6) μηνών από τη δημοσίευση του παρόντος, μετά από πρόταση των Υπουργών Οικονομικών, Προστασίας του Πολίτη και Εσωτερικών, καθορίζονται οι οργανικές θέσεις, οι ειδικότητες, τα περιγράμματα </a:t>
            </a:r>
            <a:r>
              <a:rPr lang="el-GR" sz="1600" dirty="0" smtClean="0">
                <a:solidFill>
                  <a:srgbClr val="002060"/>
                </a:solidFill>
              </a:rPr>
              <a:t>θέσεων, </a:t>
            </a:r>
            <a:r>
              <a:rPr lang="el-GR" sz="1600" dirty="0">
                <a:solidFill>
                  <a:srgbClr val="002060"/>
                </a:solidFill>
              </a:rPr>
              <a:t>η διαδικασία πρόσληψης, τα κριτήρια στελέχωσης των Αυτοτελών Τμημάτων Πολιτικής Προστασίας και κάθε άλλη αναγκαία λεπτομέρεια. </a:t>
            </a:r>
          </a:p>
        </p:txBody>
      </p:sp>
    </p:spTree>
    <p:extLst>
      <p:ext uri="{BB962C8B-B14F-4D97-AF65-F5344CB8AC3E}">
        <p14:creationId xmlns:p14="http://schemas.microsoft.com/office/powerpoint/2010/main" val="1276986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556645" y="218846"/>
            <a:ext cx="6096000" cy="707886"/>
          </a:xfrm>
          <a:prstGeom prst="rect">
            <a:avLst/>
          </a:prstGeom>
        </p:spPr>
        <p:txBody>
          <a:bodyPr>
            <a:spAutoFit/>
          </a:bodyPr>
          <a:lstStyle/>
          <a:p>
            <a:pPr algn="ctr"/>
            <a:r>
              <a:rPr lang="el-GR" sz="2000" b="1" dirty="0" smtClean="0">
                <a:solidFill>
                  <a:srgbClr val="002060"/>
                </a:solidFill>
              </a:rPr>
              <a:t>ΕΘΝΙΚΗ ΒΑΣΗ ΔΕΔΟΜΕΝΩΝ – ΚΙΝΔΥΝΩΝ –ΑΠΕΙΛΩΝ &amp; ΑΠΩΛΕΙΩΝ ΚΑΤΑΣΤΡΟΦΩΝ</a:t>
            </a:r>
            <a:endParaRPr lang="el-GR" sz="2000" b="1" dirty="0">
              <a:solidFill>
                <a:srgbClr val="002060"/>
              </a:solidFill>
            </a:endParaRPr>
          </a:p>
        </p:txBody>
      </p:sp>
      <p:sp>
        <p:nvSpPr>
          <p:cNvPr id="4" name="Ορθογώνιο 3"/>
          <p:cNvSpPr/>
          <p:nvPr/>
        </p:nvSpPr>
        <p:spPr>
          <a:xfrm>
            <a:off x="455438" y="1452300"/>
            <a:ext cx="5597019" cy="2308324"/>
          </a:xfrm>
          <a:prstGeom prst="rect">
            <a:avLst/>
          </a:prstGeom>
        </p:spPr>
        <p:txBody>
          <a:bodyPr wrap="square">
            <a:spAutoFit/>
          </a:bodyPr>
          <a:lstStyle/>
          <a:p>
            <a:pPr algn="just"/>
            <a:r>
              <a:rPr lang="el-GR" dirty="0">
                <a:solidFill>
                  <a:srgbClr val="002060"/>
                </a:solidFill>
              </a:rPr>
              <a:t> Στον Εθνικό Μηχανισμό συστήνεται Εθνική Βάση Δεδομένων Κινδύνων, Απειλών και Απωλειών Καταστροφών σε εθνικό επίπεδο, εφεξής καλούμενη «Εθνική Βάση Δεδομένων». Στην Εθνική Βάση Δεδομένων περιλαμβάνονται αναγνωρισμένοι κίνδυνοι και απειλές, όπως αυτοί έχουν καθοριστεί από τον επιχειρησιακό Εθνικό Σχεδιασμό Πολιτικής Προστασίας</a:t>
            </a:r>
          </a:p>
        </p:txBody>
      </p:sp>
      <p:sp>
        <p:nvSpPr>
          <p:cNvPr id="5" name="Ορθογώνιο 4"/>
          <p:cNvSpPr/>
          <p:nvPr/>
        </p:nvSpPr>
        <p:spPr>
          <a:xfrm>
            <a:off x="6051604" y="2842871"/>
            <a:ext cx="6096000" cy="3416320"/>
          </a:xfrm>
          <a:prstGeom prst="rect">
            <a:avLst/>
          </a:prstGeom>
        </p:spPr>
        <p:txBody>
          <a:bodyPr>
            <a:spAutoFit/>
          </a:bodyPr>
          <a:lstStyle/>
          <a:p>
            <a:pPr algn="ctr"/>
            <a:r>
              <a:rPr lang="el-GR" b="1" dirty="0" smtClean="0">
                <a:solidFill>
                  <a:srgbClr val="002060"/>
                </a:solidFill>
              </a:rPr>
              <a:t> Ειδικότερα</a:t>
            </a:r>
            <a:r>
              <a:rPr lang="el-GR" b="1" dirty="0">
                <a:solidFill>
                  <a:srgbClr val="002060"/>
                </a:solidFill>
              </a:rPr>
              <a:t>, η Εθνική Βάση Δεδομένων περιλαμβάνει, ιδίως,: </a:t>
            </a:r>
            <a:endParaRPr lang="el-GR" b="1" dirty="0" smtClean="0">
              <a:solidFill>
                <a:srgbClr val="002060"/>
              </a:solidFill>
            </a:endParaRPr>
          </a:p>
          <a:p>
            <a:pPr marL="285750" indent="-285750" algn="just">
              <a:buFont typeface="Wingdings" pitchFamily="2" charset="2"/>
              <a:buChar char="Ø"/>
            </a:pPr>
            <a:r>
              <a:rPr lang="el-GR" dirty="0" smtClean="0">
                <a:solidFill>
                  <a:srgbClr val="002060"/>
                </a:solidFill>
              </a:rPr>
              <a:t>Τους </a:t>
            </a:r>
            <a:r>
              <a:rPr lang="el-GR" dirty="0">
                <a:solidFill>
                  <a:srgbClr val="002060"/>
                </a:solidFill>
              </a:rPr>
              <a:t>αναγνωρισμένους κινδύνους και απειλές, που ενεργοποιούν τον κύκλο </a:t>
            </a:r>
            <a:r>
              <a:rPr lang="el-GR" dirty="0" smtClean="0">
                <a:solidFill>
                  <a:srgbClr val="002060"/>
                </a:solidFill>
              </a:rPr>
              <a:t>καταστροφών.</a:t>
            </a:r>
          </a:p>
          <a:p>
            <a:pPr marL="285750" indent="-285750" algn="just">
              <a:buFont typeface="Wingdings" pitchFamily="2" charset="2"/>
              <a:buChar char="Ø"/>
            </a:pPr>
            <a:r>
              <a:rPr lang="el-GR" dirty="0" smtClean="0">
                <a:solidFill>
                  <a:srgbClr val="002060"/>
                </a:solidFill>
              </a:rPr>
              <a:t>Τους </a:t>
            </a:r>
            <a:r>
              <a:rPr lang="el-GR" dirty="0">
                <a:solidFill>
                  <a:srgbClr val="002060"/>
                </a:solidFill>
              </a:rPr>
              <a:t>φορείς και τα συστήματα διαχείρισης και εκτίμησης κινδύνων και συμβάντων όλου του κύκλου καταστροφών. </a:t>
            </a:r>
            <a:endParaRPr lang="el-GR" dirty="0" smtClean="0">
              <a:solidFill>
                <a:srgbClr val="002060"/>
              </a:solidFill>
            </a:endParaRPr>
          </a:p>
          <a:p>
            <a:pPr marL="285750" indent="-285750" algn="just">
              <a:buFont typeface="Wingdings" pitchFamily="2" charset="2"/>
              <a:buChar char="Ø"/>
            </a:pPr>
            <a:r>
              <a:rPr lang="el-GR" dirty="0" smtClean="0">
                <a:solidFill>
                  <a:srgbClr val="002060"/>
                </a:solidFill>
              </a:rPr>
              <a:t>Τα </a:t>
            </a:r>
            <a:r>
              <a:rPr lang="el-GR" dirty="0">
                <a:solidFill>
                  <a:srgbClr val="002060"/>
                </a:solidFill>
              </a:rPr>
              <a:t>υφιστάμενα Π.Δ.Ε.Α.. </a:t>
            </a:r>
            <a:endParaRPr lang="el-GR" dirty="0" smtClean="0">
              <a:solidFill>
                <a:srgbClr val="002060"/>
              </a:solidFill>
            </a:endParaRPr>
          </a:p>
          <a:p>
            <a:pPr marL="285750" indent="-285750" algn="just">
              <a:buFont typeface="Wingdings" pitchFamily="2" charset="2"/>
              <a:buChar char="Ø"/>
            </a:pPr>
            <a:r>
              <a:rPr lang="el-GR" dirty="0" smtClean="0">
                <a:solidFill>
                  <a:srgbClr val="002060"/>
                </a:solidFill>
              </a:rPr>
              <a:t> </a:t>
            </a:r>
            <a:r>
              <a:rPr lang="el-GR" dirty="0">
                <a:solidFill>
                  <a:srgbClr val="002060"/>
                </a:solidFill>
              </a:rPr>
              <a:t>Τους αρμόδιους φορείς που, ανάλογα με τον κίνδυνο ή την απειλή, εισηγούνται την οργανωμένη προληπτική απομάκρυνση πολιτών.</a:t>
            </a:r>
          </a:p>
          <a:p>
            <a:pPr marL="285750" indent="-285750" algn="just">
              <a:buFont typeface="Wingdings" pitchFamily="2" charset="2"/>
              <a:buChar char="Ø"/>
            </a:pPr>
            <a:r>
              <a:rPr lang="el-GR" dirty="0" smtClean="0">
                <a:solidFill>
                  <a:srgbClr val="002060"/>
                </a:solidFill>
              </a:rPr>
              <a:t>Τα </a:t>
            </a:r>
            <a:r>
              <a:rPr lang="el-GR" dirty="0">
                <a:solidFill>
                  <a:srgbClr val="002060"/>
                </a:solidFill>
              </a:rPr>
              <a:t>δεδομένα απωλειών από </a:t>
            </a:r>
            <a:r>
              <a:rPr lang="el-GR" dirty="0" smtClean="0">
                <a:solidFill>
                  <a:srgbClr val="002060"/>
                </a:solidFill>
              </a:rPr>
              <a:t>καταστροφές.</a:t>
            </a:r>
            <a:endParaRPr lang="el-GR" dirty="0">
              <a:solidFill>
                <a:srgbClr val="002060"/>
              </a:solidFill>
            </a:endParaRP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645" y="3963824"/>
            <a:ext cx="5234555" cy="233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1711" y="928141"/>
            <a:ext cx="3105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2579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3"/>
          <p:cNvPicPr>
            <a:picLocks noGrp="1" noChangeAspect="1"/>
          </p:cNvPicPr>
          <p:nvPr>
            <p:ph type="pic" sz="quarter" idx="41"/>
          </p:nvPr>
        </p:nvPicPr>
        <p:blipFill>
          <a:blip r:embed="rId2" cstate="print">
            <a:extLst>
              <a:ext uri="{28A0092B-C50C-407E-A947-70E740481C1C}">
                <a14:useLocalDpi xmlns:a14="http://schemas.microsoft.com/office/drawing/2010/main" val="0"/>
              </a:ext>
            </a:extLst>
          </a:blip>
          <a:srcRect l="25691" r="25691"/>
          <a:stretch>
            <a:fillRect/>
          </a:stretch>
        </p:blipFill>
        <p:spPr>
          <a:xfrm>
            <a:off x="6748041" y="0"/>
            <a:ext cx="5443959" cy="6858000"/>
          </a:xfrm>
        </p:spPr>
      </p:pic>
      <p:grpSp>
        <p:nvGrpSpPr>
          <p:cNvPr id="7" name="Group 2">
            <a:extLst>
              <a:ext uri="{FF2B5EF4-FFF2-40B4-BE49-F238E27FC236}">
                <a16:creationId xmlns:a16="http://schemas.microsoft.com/office/drawing/2014/main" xmlns="" id="{24B0FF5B-5857-4DD2-8316-525F7AB76D4C}"/>
              </a:ext>
            </a:extLst>
          </p:cNvPr>
          <p:cNvGrpSpPr/>
          <p:nvPr/>
        </p:nvGrpSpPr>
        <p:grpSpPr>
          <a:xfrm>
            <a:off x="95629" y="345243"/>
            <a:ext cx="6983876" cy="856525"/>
            <a:chOff x="5207975" y="2573079"/>
            <a:chExt cx="6983876" cy="1711842"/>
          </a:xfrm>
          <a:solidFill>
            <a:schemeClr val="bg1">
              <a:lumMod val="65000"/>
            </a:schemeClr>
          </a:solidFill>
        </p:grpSpPr>
        <p:sp>
          <p:nvSpPr>
            <p:cNvPr id="8"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Ορθογώνιο 5"/>
          <p:cNvSpPr/>
          <p:nvPr/>
        </p:nvSpPr>
        <p:spPr>
          <a:xfrm>
            <a:off x="1951742" y="509548"/>
            <a:ext cx="3065583" cy="461665"/>
          </a:xfrm>
          <a:prstGeom prst="rect">
            <a:avLst/>
          </a:prstGeom>
        </p:spPr>
        <p:txBody>
          <a:bodyPr wrap="none">
            <a:spAutoFit/>
          </a:bodyPr>
          <a:lstStyle/>
          <a:p>
            <a:pPr algn="ctr"/>
            <a:r>
              <a:rPr lang="el-GR" sz="2400" b="1" dirty="0" smtClean="0">
                <a:solidFill>
                  <a:srgbClr val="002060"/>
                </a:solidFill>
              </a:rPr>
              <a:t>ΑΠΟΣΤΟΛΗ Γ.Γ.Π.Π.</a:t>
            </a:r>
            <a:endParaRPr lang="en-US" sz="2400" b="1" dirty="0">
              <a:solidFill>
                <a:srgbClr val="002060"/>
              </a:solidFill>
            </a:endParaRPr>
          </a:p>
        </p:txBody>
      </p:sp>
      <p:sp>
        <p:nvSpPr>
          <p:cNvPr id="5" name="Ορθογώνιο 4"/>
          <p:cNvSpPr/>
          <p:nvPr/>
        </p:nvSpPr>
        <p:spPr>
          <a:xfrm>
            <a:off x="772199" y="1714673"/>
            <a:ext cx="6096000" cy="830997"/>
          </a:xfrm>
          <a:prstGeom prst="rect">
            <a:avLst/>
          </a:prstGeom>
        </p:spPr>
        <p:txBody>
          <a:bodyPr>
            <a:spAutoFit/>
          </a:bodyPr>
          <a:lstStyle/>
          <a:p>
            <a:pPr algn="just"/>
            <a:r>
              <a:rPr lang="el-GR" sz="1600" dirty="0">
                <a:solidFill>
                  <a:srgbClr val="002060"/>
                </a:solidFill>
              </a:rPr>
              <a:t> Η Γενική Γραμματεία Πολιτικής Προστασίας (Γ.Γ.Π.Π.) που συστάθηκε με την παράγραφο 1 του άρθρου 4 του ν. 2344/1995 (Α΄ 212) υπάγεται στο Υπουργείο Προστασίας του Πολίτη</a:t>
            </a:r>
          </a:p>
        </p:txBody>
      </p:sp>
      <p:sp>
        <p:nvSpPr>
          <p:cNvPr id="10" name="Ορθογώνιο 9"/>
          <p:cNvSpPr/>
          <p:nvPr/>
        </p:nvSpPr>
        <p:spPr>
          <a:xfrm>
            <a:off x="772199" y="3249492"/>
            <a:ext cx="6096000" cy="3046988"/>
          </a:xfrm>
          <a:prstGeom prst="rect">
            <a:avLst/>
          </a:prstGeom>
        </p:spPr>
        <p:txBody>
          <a:bodyPr>
            <a:spAutoFit/>
          </a:bodyPr>
          <a:lstStyle/>
          <a:p>
            <a:pPr algn="just"/>
            <a:r>
              <a:rPr lang="el-GR" sz="1600" dirty="0">
                <a:solidFill>
                  <a:srgbClr val="002060"/>
                </a:solidFill>
              </a:rPr>
              <a:t>Η Γ.Γ.Π.Π. συνιστά υπερκείμενη Επιχειρησιακή Δομή του Εθνικού Μηχανισμού και έχει ως αποστολή τη μελέτη, την επεξεργασία, τον σχεδιασμό, την οργάνωση και τον συντονισμό του συνόλου των δράσεων πολιτικής προστασίας όλων των εμπλεκόμενων φορέων, για την πρόληψη, ετοιμότητα, αντιμετώπιση και αποκατάσταση των φυσικών, τεχνολογικών καταστροφών και λοιπών απειλών, που δύναται να προκαλέσουν καταστάσεις εκτάκτου ανάγκης κατά τη διάρκεια ειρηνικής περιόδου, με στόχο την προστασία της ζωής, της υγείας, της περιουσίας των πολιτών, του φυσικού περιβάλλοντος και της πολιτιστικής κληρονομιάς, τον έλεγχο εφαρμογής των ανωτέρω, καθώς και την ενημέρωση των πολιτών για τα ζητήματα </a:t>
            </a:r>
            <a:r>
              <a:rPr lang="el-GR" sz="1600" dirty="0" smtClean="0">
                <a:solidFill>
                  <a:srgbClr val="002060"/>
                </a:solidFill>
              </a:rPr>
              <a:t>αυτά.</a:t>
            </a:r>
            <a:endParaRPr lang="el-GR" sz="1600" dirty="0">
              <a:solidFill>
                <a:srgbClr val="002060"/>
              </a:solidFill>
            </a:endParaRPr>
          </a:p>
        </p:txBody>
      </p:sp>
    </p:spTree>
    <p:extLst>
      <p:ext uri="{BB962C8B-B14F-4D97-AF65-F5344CB8AC3E}">
        <p14:creationId xmlns:p14="http://schemas.microsoft.com/office/powerpoint/2010/main" val="33222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351838" y="278716"/>
            <a:ext cx="4265399" cy="461665"/>
          </a:xfrm>
          <a:prstGeom prst="rect">
            <a:avLst/>
          </a:prstGeom>
        </p:spPr>
        <p:txBody>
          <a:bodyPr wrap="none">
            <a:spAutoFit/>
          </a:bodyPr>
          <a:lstStyle/>
          <a:p>
            <a:pPr algn="ctr"/>
            <a:r>
              <a:rPr lang="el-GR" sz="2400" b="1" dirty="0" smtClean="0">
                <a:solidFill>
                  <a:srgbClr val="002060"/>
                </a:solidFill>
              </a:rPr>
              <a:t>ΑΡΜΟΔΙΟΤΗΤΕΣ Γ.Γ.Π.Π. (1)</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179832" y="1247887"/>
            <a:ext cx="6096000" cy="4278094"/>
          </a:xfrm>
          <a:prstGeom prst="rect">
            <a:avLst/>
          </a:prstGeom>
          <a:solidFill>
            <a:schemeClr val="tx2">
              <a:lumMod val="40000"/>
              <a:lumOff val="60000"/>
            </a:schemeClr>
          </a:solidFill>
          <a:effectLst>
            <a:reflection blurRad="6350" stA="50000" endA="275" endPos="40000" dist="101600" dir="5400000" sy="-100000" algn="bl" rotWithShape="0"/>
          </a:effectLst>
        </p:spPr>
        <p:txBody>
          <a:bodyPr>
            <a:spAutoFit/>
          </a:bodyPr>
          <a:lstStyle/>
          <a:p>
            <a:pPr marL="285750" indent="-285750" algn="just">
              <a:buFont typeface="Wingdings" pitchFamily="2" charset="2"/>
              <a:buChar char="v"/>
            </a:pPr>
            <a:r>
              <a:rPr lang="el-GR" sz="1700" dirty="0" smtClean="0">
                <a:solidFill>
                  <a:srgbClr val="002060"/>
                </a:solidFill>
              </a:rPr>
              <a:t>Επεξεργάζεται</a:t>
            </a:r>
            <a:r>
              <a:rPr lang="el-GR" sz="1700" dirty="0">
                <a:solidFill>
                  <a:srgbClr val="002060"/>
                </a:solidFill>
              </a:rPr>
              <a:t>, σχεδιάζει, καθορίζει και παρακολουθεί την εφαρμογή της πολιτικής στον τομέα της πολιτικής προστασίας</a:t>
            </a:r>
            <a:r>
              <a:rPr lang="el-GR" sz="1700" dirty="0" smtClean="0">
                <a:solidFill>
                  <a:srgbClr val="002060"/>
                </a:solidFill>
              </a:rPr>
              <a:t>.</a:t>
            </a:r>
          </a:p>
          <a:p>
            <a:pPr marL="285750" indent="-285750" algn="just">
              <a:buFont typeface="Wingdings" pitchFamily="2" charset="2"/>
              <a:buChar char="v"/>
            </a:pPr>
            <a:r>
              <a:rPr lang="el-GR" sz="1700" dirty="0">
                <a:solidFill>
                  <a:srgbClr val="002060"/>
                </a:solidFill>
              </a:rPr>
              <a:t> Προωθεί και συντονίζει τις διαδικασίες για τη διαμόρφωση του Εθνικού Σχεδιασμού Πολιτικής Προστασίας, σύμφωνα με την Εθνική Πολιτική Μείωσης Κινδύνου Καταστροφών, επεξεργάζεται τις σχετικές προτάσεις, εισηγείται την έγκρισή του στη Διυπουργική Επιτροπή Εθνικού Σχεδιασμού Πολιτικής </a:t>
            </a:r>
            <a:r>
              <a:rPr lang="el-GR" sz="1700" dirty="0" smtClean="0">
                <a:solidFill>
                  <a:srgbClr val="002060"/>
                </a:solidFill>
              </a:rPr>
              <a:t>Προστασίας</a:t>
            </a:r>
          </a:p>
          <a:p>
            <a:pPr marL="285750" indent="-285750" algn="just">
              <a:buFont typeface="Wingdings" pitchFamily="2" charset="2"/>
              <a:buChar char="v"/>
            </a:pPr>
            <a:r>
              <a:rPr lang="el-GR" sz="1700" dirty="0" smtClean="0">
                <a:solidFill>
                  <a:srgbClr val="002060"/>
                </a:solidFill>
              </a:rPr>
              <a:t>Παρακολουθεί </a:t>
            </a:r>
            <a:r>
              <a:rPr lang="el-GR" sz="1700" dirty="0">
                <a:solidFill>
                  <a:srgbClr val="002060"/>
                </a:solidFill>
              </a:rPr>
              <a:t>την εφαρμογή του Εθνικού Σχεδιασμού Πολιτικής Προστασίας και προβαίνει σε έλεγχο της εφαρμογής </a:t>
            </a:r>
            <a:r>
              <a:rPr lang="el-GR" sz="1700" dirty="0" smtClean="0">
                <a:solidFill>
                  <a:srgbClr val="002060"/>
                </a:solidFill>
              </a:rPr>
              <a:t>του</a:t>
            </a:r>
          </a:p>
          <a:p>
            <a:pPr marL="285750" indent="-285750" algn="just">
              <a:buFont typeface="Wingdings" pitchFamily="2" charset="2"/>
              <a:buChar char="v"/>
            </a:pPr>
            <a:r>
              <a:rPr lang="el-GR" sz="1700" dirty="0">
                <a:solidFill>
                  <a:srgbClr val="002060"/>
                </a:solidFill>
              </a:rPr>
              <a:t> Καταρτίζει, σε συνεργασία με τους συναρμόδιους κρατικούς φορείς, το πρόγραμμα προμηθειών όλων των μηχανικών υλικών και μέσων, που είναι αναγκαία για την Πολιτική Προστασία της Χώρας</a:t>
            </a:r>
          </a:p>
        </p:txBody>
      </p:sp>
      <p:sp>
        <p:nvSpPr>
          <p:cNvPr id="3" name="TextBox 2"/>
          <p:cNvSpPr txBox="1"/>
          <p:nvPr/>
        </p:nvSpPr>
        <p:spPr>
          <a:xfrm>
            <a:off x="6681674" y="1247887"/>
            <a:ext cx="5286549" cy="4801314"/>
          </a:xfrm>
          <a:prstGeom prst="rect">
            <a:avLst/>
          </a:prstGeom>
          <a:solidFill>
            <a:schemeClr val="accent1">
              <a:lumMod val="40000"/>
              <a:lumOff val="60000"/>
            </a:schemeClr>
          </a:solidFill>
          <a:effectLst>
            <a:outerShdw blurRad="152400" dist="317500" dir="5400000" sx="90000" sy="-19000" rotWithShape="0">
              <a:prstClr val="black">
                <a:alpha val="15000"/>
              </a:prstClr>
            </a:outerShdw>
            <a:reflection blurRad="6350" stA="50000" endA="295" endPos="92000" dist="101600" dir="5400000" sy="-100000" algn="bl" rotWithShape="0"/>
          </a:effectLst>
        </p:spPr>
        <p:txBody>
          <a:bodyPr wrap="square" rtlCol="0">
            <a:spAutoFit/>
          </a:bodyPr>
          <a:lstStyle/>
          <a:p>
            <a:pPr marL="285750" indent="-285750" algn="just">
              <a:buFont typeface="Wingdings" pitchFamily="2" charset="2"/>
              <a:buChar char="Ø"/>
            </a:pPr>
            <a:r>
              <a:rPr lang="el-GR" sz="1700" dirty="0" smtClean="0">
                <a:solidFill>
                  <a:srgbClr val="002060"/>
                </a:solidFill>
              </a:rPr>
              <a:t>Συνεργάζεται </a:t>
            </a:r>
            <a:r>
              <a:rPr lang="el-GR" sz="1700" dirty="0">
                <a:solidFill>
                  <a:srgbClr val="002060"/>
                </a:solidFill>
              </a:rPr>
              <a:t>με την επιστημονική και ερευνητική κοινότητα, τα ερευνητικά και ακαδημαϊκά ιδρύματα της χώρας και με δημόσιους και ιδιωτικούς φορείς, με σκοπό την αξιοποίηση γνώσεων, δεξιοτήτων και προϊόντων εφαρμοσμένης έρευνας και καινοτομίας. </a:t>
            </a:r>
          </a:p>
          <a:p>
            <a:pPr marL="285750" indent="-285750" algn="just">
              <a:buFont typeface="Wingdings" pitchFamily="2" charset="2"/>
              <a:buChar char="Ø"/>
            </a:pPr>
            <a:r>
              <a:rPr lang="el-GR" sz="1700" dirty="0" smtClean="0">
                <a:solidFill>
                  <a:srgbClr val="002060"/>
                </a:solidFill>
              </a:rPr>
              <a:t>Αξιοποιεί</a:t>
            </a:r>
            <a:r>
              <a:rPr lang="el-GR" sz="1700" dirty="0">
                <a:solidFill>
                  <a:srgbClr val="002060"/>
                </a:solidFill>
              </a:rPr>
              <a:t>, εγκρίνει και χρηματοδοτεί προγράμματα πληροφορικής και επικοινωνιών, τεχνολογίες εφαρμοσμένης έρευνας και μελέτες για την υποστήριξη του σχεδιασμού πολιτικής προστασίας και την ενημέρωση του </a:t>
            </a:r>
            <a:r>
              <a:rPr lang="el-GR" sz="1700" dirty="0" smtClean="0">
                <a:solidFill>
                  <a:srgbClr val="002060"/>
                </a:solidFill>
              </a:rPr>
              <a:t>πληθυσμού</a:t>
            </a:r>
          </a:p>
          <a:p>
            <a:pPr marL="285750" indent="-285750" algn="just">
              <a:buFont typeface="Wingdings" pitchFamily="2" charset="2"/>
              <a:buChar char="Ø"/>
            </a:pPr>
            <a:r>
              <a:rPr lang="el-GR" sz="1700" dirty="0">
                <a:solidFill>
                  <a:srgbClr val="002060"/>
                </a:solidFill>
              </a:rPr>
              <a:t>Η Γ.Γ.Π.Π. έχει την ευθύνη τήρησης Ειδικού Φακέλου Καταστροφής, για κάθε μεγάλης έντασης καταστροφή, στον οποίο περιέχονται τα στοιχεία του συνόλου των ενεργειών, στο πλαίσιο του αντίστοιχου σχεδιασμού, για την αντιμετώπιση των καταστροφών κατά την εκδήλωση των φαινομένων</a:t>
            </a:r>
          </a:p>
        </p:txBody>
      </p:sp>
    </p:spTree>
    <p:extLst>
      <p:ext uri="{BB962C8B-B14F-4D97-AF65-F5344CB8AC3E}">
        <p14:creationId xmlns:p14="http://schemas.microsoft.com/office/powerpoint/2010/main" val="196380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351838" y="278716"/>
            <a:ext cx="4265399" cy="461665"/>
          </a:xfrm>
          <a:prstGeom prst="rect">
            <a:avLst/>
          </a:prstGeom>
        </p:spPr>
        <p:txBody>
          <a:bodyPr wrap="none">
            <a:spAutoFit/>
          </a:bodyPr>
          <a:lstStyle/>
          <a:p>
            <a:pPr algn="ctr"/>
            <a:r>
              <a:rPr lang="el-GR" sz="2400" b="1" dirty="0" smtClean="0">
                <a:solidFill>
                  <a:srgbClr val="002060"/>
                </a:solidFill>
              </a:rPr>
              <a:t>ΑΡΜΟΔΙΟΤΗΤΕΣ Γ.Γ.Π.Π. (2)</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179832" y="1247887"/>
            <a:ext cx="6096000" cy="5062924"/>
          </a:xfrm>
          <a:prstGeom prst="rect">
            <a:avLst/>
          </a:prstGeom>
        </p:spPr>
        <p:txBody>
          <a:bodyPr>
            <a:spAutoFit/>
          </a:bodyPr>
          <a:lstStyle/>
          <a:p>
            <a:pPr marL="285750" indent="-285750" algn="just">
              <a:buFont typeface="Wingdings" pitchFamily="2" charset="2"/>
              <a:buChar char="v"/>
            </a:pPr>
            <a:r>
              <a:rPr lang="el-GR" sz="1700" dirty="0">
                <a:solidFill>
                  <a:srgbClr val="002060"/>
                </a:solidFill>
              </a:rPr>
              <a:t> Η Γ.Γ.Π.Π. είναι αρμόδια για τον συντονισμό των εμπλεκόμενων φορέων σε όλες τις φάσεις του κύκλου καταστροφών και </a:t>
            </a:r>
            <a:r>
              <a:rPr lang="el-GR" sz="1700" dirty="0" smtClean="0">
                <a:solidFill>
                  <a:srgbClr val="002060"/>
                </a:solidFill>
              </a:rPr>
              <a:t>απειλών</a:t>
            </a:r>
          </a:p>
          <a:p>
            <a:pPr marL="285750" indent="-285750" algn="just">
              <a:buFont typeface="Wingdings" pitchFamily="2" charset="2"/>
              <a:buChar char="v"/>
            </a:pPr>
            <a:r>
              <a:rPr lang="el-GR" sz="1700" dirty="0">
                <a:solidFill>
                  <a:srgbClr val="002060"/>
                </a:solidFill>
              </a:rPr>
              <a:t> Συντονίζει την προετοιμασία του δυναμικού και των μέσων Πολιτικής Προστασίας της Χώρας για την αντιμετώπιση ενδεχόμενων καταστροφών, στο πλαίσιο του υφιστάμενου σχεδιασμού, ανά κατάσταση ετοιμότητας. </a:t>
            </a:r>
            <a:endParaRPr lang="el-GR" sz="1700" dirty="0" smtClean="0">
              <a:solidFill>
                <a:srgbClr val="002060"/>
              </a:solidFill>
            </a:endParaRPr>
          </a:p>
          <a:p>
            <a:pPr marL="285750" indent="-285750" algn="just">
              <a:buFont typeface="Wingdings" pitchFamily="2" charset="2"/>
              <a:buChar char="v"/>
            </a:pPr>
            <a:r>
              <a:rPr lang="el-GR" sz="1700" dirty="0" smtClean="0">
                <a:solidFill>
                  <a:srgbClr val="002060"/>
                </a:solidFill>
              </a:rPr>
              <a:t>Αξιοποιεί </a:t>
            </a:r>
            <a:r>
              <a:rPr lang="el-GR" sz="1700" dirty="0">
                <a:solidFill>
                  <a:srgbClr val="002060"/>
                </a:solidFill>
              </a:rPr>
              <a:t>τα διαθέσιμα επιστημονικά στοιχεία και τις πληροφορίες για την κινητοποίηση του δυναμικού και των μέσων Πολιτικής Προστασίας της Χώρας, εν όψει επαπειλούμενου κινδύνου ή προειδοποίησης για εκδήλωση αυξημένης διακινδύνευσης συμβάντων φυσικών και τεχνολογικών </a:t>
            </a:r>
            <a:r>
              <a:rPr lang="el-GR" sz="1700" dirty="0" smtClean="0">
                <a:solidFill>
                  <a:srgbClr val="002060"/>
                </a:solidFill>
              </a:rPr>
              <a:t>καταστροφών.</a:t>
            </a:r>
          </a:p>
          <a:p>
            <a:pPr marL="285750" indent="-285750" algn="just">
              <a:buFont typeface="Wingdings" pitchFamily="2" charset="2"/>
              <a:buChar char="v"/>
            </a:pPr>
            <a:r>
              <a:rPr lang="el-GR" sz="1700" dirty="0" smtClean="0">
                <a:solidFill>
                  <a:srgbClr val="002060"/>
                </a:solidFill>
              </a:rPr>
              <a:t>Οργανώνει </a:t>
            </a:r>
            <a:r>
              <a:rPr lang="el-GR" sz="1700" dirty="0">
                <a:solidFill>
                  <a:srgbClr val="002060"/>
                </a:solidFill>
              </a:rPr>
              <a:t>και λειτουργεί Μονάδα Ευρωπαϊκού Αριθμού έκτακτης Ανάγκης </a:t>
            </a:r>
            <a:r>
              <a:rPr lang="el-GR" sz="1700" dirty="0" smtClean="0">
                <a:solidFill>
                  <a:srgbClr val="002060"/>
                </a:solidFill>
              </a:rPr>
              <a:t>(112).</a:t>
            </a:r>
          </a:p>
          <a:p>
            <a:pPr marL="285750" indent="-285750" algn="just">
              <a:buFont typeface="Wingdings" pitchFamily="2" charset="2"/>
              <a:buChar char="v"/>
            </a:pPr>
            <a:r>
              <a:rPr lang="el-GR" sz="1700" dirty="0">
                <a:solidFill>
                  <a:srgbClr val="002060"/>
                </a:solidFill>
              </a:rPr>
              <a:t> Συντονίζει το έργο και τις δράσεις αντιμετώπισης των καταστροφών, κατά την εκδήλωση των φαινομένων, καθώς και το έργο αποκατάστασης των προκαλούμενων ζημιών. </a:t>
            </a:r>
          </a:p>
        </p:txBody>
      </p:sp>
      <p:sp>
        <p:nvSpPr>
          <p:cNvPr id="4" name="TextBox 3"/>
          <p:cNvSpPr txBox="1"/>
          <p:nvPr/>
        </p:nvSpPr>
        <p:spPr>
          <a:xfrm>
            <a:off x="6551271" y="1247887"/>
            <a:ext cx="5463251" cy="5324535"/>
          </a:xfrm>
          <a:prstGeom prst="rect">
            <a:avLst/>
          </a:prstGeom>
          <a:noFill/>
        </p:spPr>
        <p:txBody>
          <a:bodyPr wrap="square" rtlCol="0">
            <a:spAutoFit/>
          </a:bodyPr>
          <a:lstStyle/>
          <a:p>
            <a:pPr marL="285750" indent="-285750" algn="just">
              <a:buFont typeface="Wingdings" pitchFamily="2" charset="2"/>
              <a:buChar char="v"/>
            </a:pPr>
            <a:r>
              <a:rPr lang="el-GR" sz="1700" dirty="0">
                <a:solidFill>
                  <a:srgbClr val="002060"/>
                </a:solidFill>
              </a:rPr>
              <a:t>Μεριμνά, μέσω των εμπλεκομένων φορέων του Εθνικού Μηχανισμού, για την ασφάλεια και προστασία της ζωής, της υγείας και περιουσίας των πολιτών και του Κράτους, του φυσικού περιβάλλοντος και, ιδίως, του δασικού πλούτου της Χώρας, καθώς και της πολιτιστικής </a:t>
            </a:r>
            <a:r>
              <a:rPr lang="el-GR" sz="1700" dirty="0" smtClean="0">
                <a:solidFill>
                  <a:srgbClr val="002060"/>
                </a:solidFill>
              </a:rPr>
              <a:t>κληρονομιάς.</a:t>
            </a:r>
          </a:p>
          <a:p>
            <a:pPr marL="285750" indent="-285750" algn="just">
              <a:buFont typeface="Wingdings" pitchFamily="2" charset="2"/>
              <a:buChar char="v"/>
            </a:pPr>
            <a:r>
              <a:rPr lang="el-GR" sz="1700" dirty="0">
                <a:solidFill>
                  <a:srgbClr val="002060"/>
                </a:solidFill>
              </a:rPr>
              <a:t>Μεριμνά, σε περίπτωση εξελισσόμενης ή επικείμενης καταστροφής, για την οργανωμένη απομάκρυνση των πολιτών από μία περιοχή για λόγους προστασίας της ζωής ή της υγείας τους. </a:t>
            </a:r>
            <a:endParaRPr lang="el-GR" sz="1700" dirty="0" smtClean="0">
              <a:solidFill>
                <a:srgbClr val="002060"/>
              </a:solidFill>
            </a:endParaRPr>
          </a:p>
          <a:p>
            <a:pPr marL="285750" indent="-285750" algn="just">
              <a:buFont typeface="Wingdings" pitchFamily="2" charset="2"/>
              <a:buChar char="v"/>
            </a:pPr>
            <a:r>
              <a:rPr lang="el-GR" sz="1700" dirty="0">
                <a:solidFill>
                  <a:srgbClr val="002060"/>
                </a:solidFill>
              </a:rPr>
              <a:t> Είναι υπεύθυνη για τη λειτουργία, σε μόνιμη βάση και για όλη τη διάρκεια του εικοσιτετραώρου, των Περιφερειακών Κέντρων Πολιτικής Προστασίας (ΠΕ.ΚΕ.Π.Π.) και του Ενιαίου Συντονιστικού Κέντρου Διαχείρισης Κρίσεων (Ε.Σ.ΚΕ.ΔΙ.Κ.) </a:t>
            </a:r>
            <a:endParaRPr lang="el-GR" sz="1700" dirty="0" smtClean="0">
              <a:solidFill>
                <a:srgbClr val="002060"/>
              </a:solidFill>
            </a:endParaRPr>
          </a:p>
          <a:p>
            <a:pPr marL="285750" indent="-285750" algn="just">
              <a:buFont typeface="Wingdings" pitchFamily="2" charset="2"/>
              <a:buChar char="v"/>
            </a:pPr>
            <a:r>
              <a:rPr lang="el-GR" sz="1700" dirty="0">
                <a:solidFill>
                  <a:srgbClr val="002060"/>
                </a:solidFill>
              </a:rPr>
              <a:t> Η Γ.Γ.Π.Π. καταρτίζει και συντονίζει το έργο της πληροφόρησης και ευαισθητοποίησης των πολιτών στον τομέα της Πολιτικής </a:t>
            </a:r>
            <a:r>
              <a:rPr lang="el-GR" sz="1700" dirty="0" smtClean="0">
                <a:solidFill>
                  <a:srgbClr val="002060"/>
                </a:solidFill>
              </a:rPr>
              <a:t>Προστασίας</a:t>
            </a:r>
          </a:p>
          <a:p>
            <a:pPr marL="285750" indent="-285750" algn="just">
              <a:buFont typeface="Wingdings" pitchFamily="2" charset="2"/>
              <a:buChar char="v"/>
            </a:pPr>
            <a:r>
              <a:rPr lang="el-GR" sz="1700" dirty="0">
                <a:solidFill>
                  <a:srgbClr val="002060"/>
                </a:solidFill>
              </a:rPr>
              <a:t> </a:t>
            </a:r>
            <a:r>
              <a:rPr lang="el-GR" sz="1700" dirty="0" smtClean="0">
                <a:solidFill>
                  <a:srgbClr val="002060"/>
                </a:solidFill>
              </a:rPr>
              <a:t>Η </a:t>
            </a:r>
            <a:r>
              <a:rPr lang="el-GR" sz="1700" dirty="0">
                <a:solidFill>
                  <a:srgbClr val="002060"/>
                </a:solidFill>
              </a:rPr>
              <a:t>Γ.Γ.Π.Π. τηρεί το Ενιαίο Μητρώο Εθελοντισμού Πολιτικής Προστασίας</a:t>
            </a:r>
          </a:p>
        </p:txBody>
      </p:sp>
    </p:spTree>
    <p:extLst>
      <p:ext uri="{BB962C8B-B14F-4D97-AF65-F5344CB8AC3E}">
        <p14:creationId xmlns:p14="http://schemas.microsoft.com/office/powerpoint/2010/main" val="3323452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2">
            <a:extLst>
              <a:ext uri="{FF2B5EF4-FFF2-40B4-BE49-F238E27FC236}">
                <a16:creationId xmlns="" xmlns:a16="http://schemas.microsoft.com/office/drawing/2014/main" id="{1C7CDB0C-1518-4B42-9553-71F172318E2E}"/>
              </a:ext>
            </a:extLst>
          </p:cNvPr>
          <p:cNvGrpSpPr/>
          <p:nvPr/>
        </p:nvGrpSpPr>
        <p:grpSpPr>
          <a:xfrm>
            <a:off x="-1" y="1958505"/>
            <a:ext cx="8889357" cy="4053060"/>
            <a:chOff x="0" y="1992982"/>
            <a:chExt cx="3096864" cy="3380234"/>
          </a:xfrm>
          <a:solidFill>
            <a:schemeClr val="bg1">
              <a:lumMod val="50000"/>
            </a:schemeClr>
          </a:solidFill>
        </p:grpSpPr>
        <p:sp>
          <p:nvSpPr>
            <p:cNvPr id="6" name="Rectangle 43">
              <a:extLst>
                <a:ext uri="{FF2B5EF4-FFF2-40B4-BE49-F238E27FC236}">
                  <a16:creationId xmlns="" xmlns:a16="http://schemas.microsoft.com/office/drawing/2014/main" id="{D72C992E-58F9-459D-A9BB-0D2DFAF9287E}"/>
                </a:ext>
              </a:extLst>
            </p:cNvPr>
            <p:cNvSpPr/>
            <p:nvPr/>
          </p:nvSpPr>
          <p:spPr>
            <a:xfrm>
              <a:off x="0" y="1992982"/>
              <a:ext cx="3025109" cy="33802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7" name="Rectangle 44">
              <a:extLst>
                <a:ext uri="{FF2B5EF4-FFF2-40B4-BE49-F238E27FC236}">
                  <a16:creationId xmlns="" xmlns:a16="http://schemas.microsoft.com/office/drawing/2014/main" id="{B7BA9409-C760-4727-B262-121C017E01B4}"/>
                </a:ext>
              </a:extLst>
            </p:cNvPr>
            <p:cNvSpPr/>
            <p:nvPr/>
          </p:nvSpPr>
          <p:spPr>
            <a:xfrm>
              <a:off x="3051145" y="1992982"/>
              <a:ext cx="45719" cy="33802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8" name="Group 34">
            <a:extLst>
              <a:ext uri="{FF2B5EF4-FFF2-40B4-BE49-F238E27FC236}">
                <a16:creationId xmlns="" xmlns:a16="http://schemas.microsoft.com/office/drawing/2014/main" id="{16736EA8-E3B6-4330-A279-50B5CB5B14D0}"/>
              </a:ext>
            </a:extLst>
          </p:cNvPr>
          <p:cNvGrpSpPr/>
          <p:nvPr/>
        </p:nvGrpSpPr>
        <p:grpSpPr>
          <a:xfrm>
            <a:off x="9031021" y="1601610"/>
            <a:ext cx="2670336" cy="4409955"/>
            <a:chOff x="3501573" y="3178068"/>
            <a:chExt cx="1340594" cy="2737840"/>
          </a:xfrm>
        </p:grpSpPr>
        <p:sp>
          <p:nvSpPr>
            <p:cNvPr id="9" name="Freeform: Shape 35">
              <a:extLst>
                <a:ext uri="{FF2B5EF4-FFF2-40B4-BE49-F238E27FC236}">
                  <a16:creationId xmlns="" xmlns:a16="http://schemas.microsoft.com/office/drawing/2014/main" id="{BCA28F57-EFBD-47FC-8379-2D3E23F582DD}"/>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10" name="Freeform: Shape 36">
              <a:extLst>
                <a:ext uri="{FF2B5EF4-FFF2-40B4-BE49-F238E27FC236}">
                  <a16:creationId xmlns="" xmlns:a16="http://schemas.microsoft.com/office/drawing/2014/main" id="{C80E9608-0C20-4142-83CA-AB5C41C0C571}"/>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11" name="Freeform: Shape 37">
              <a:extLst>
                <a:ext uri="{FF2B5EF4-FFF2-40B4-BE49-F238E27FC236}">
                  <a16:creationId xmlns="" xmlns:a16="http://schemas.microsoft.com/office/drawing/2014/main" id="{18E3676F-3370-4C7E-80A3-BCF39D161974}"/>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12" name="Freeform: Shape 38">
              <a:extLst>
                <a:ext uri="{FF2B5EF4-FFF2-40B4-BE49-F238E27FC236}">
                  <a16:creationId xmlns="" xmlns:a16="http://schemas.microsoft.com/office/drawing/2014/main" id="{754209F0-F591-461B-9FA5-863184AF9717}"/>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dirty="0"/>
            </a:p>
          </p:txBody>
        </p:sp>
        <p:sp>
          <p:nvSpPr>
            <p:cNvPr id="13" name="Freeform: Shape 39">
              <a:extLst>
                <a:ext uri="{FF2B5EF4-FFF2-40B4-BE49-F238E27FC236}">
                  <a16:creationId xmlns="" xmlns:a16="http://schemas.microsoft.com/office/drawing/2014/main" id="{6B9F1445-27D6-43B2-957F-7EF3ECEEEDA0}"/>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14" name="Freeform: Shape 40">
              <a:extLst>
                <a:ext uri="{FF2B5EF4-FFF2-40B4-BE49-F238E27FC236}">
                  <a16:creationId xmlns="" xmlns:a16="http://schemas.microsoft.com/office/drawing/2014/main" id="{944C1532-B17D-4512-B6A3-01580240F253}"/>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5" name="Group 41">
              <a:extLst>
                <a:ext uri="{FF2B5EF4-FFF2-40B4-BE49-F238E27FC236}">
                  <a16:creationId xmlns="" xmlns:a16="http://schemas.microsoft.com/office/drawing/2014/main" id="{8E91FD06-2390-41F8-9907-EA2FAC8492B4}"/>
                </a:ext>
              </a:extLst>
            </p:cNvPr>
            <p:cNvGrpSpPr/>
            <p:nvPr/>
          </p:nvGrpSpPr>
          <p:grpSpPr>
            <a:xfrm>
              <a:off x="4092761" y="5635852"/>
              <a:ext cx="164520" cy="173080"/>
              <a:chOff x="6772303" y="6038214"/>
              <a:chExt cx="140650" cy="147968"/>
            </a:xfrm>
          </p:grpSpPr>
          <p:sp>
            <p:nvSpPr>
              <p:cNvPr id="19" name="Oval 45">
                <a:extLst>
                  <a:ext uri="{FF2B5EF4-FFF2-40B4-BE49-F238E27FC236}">
                    <a16:creationId xmlns="" xmlns:a16="http://schemas.microsoft.com/office/drawing/2014/main" id="{85288D17-4178-4A1D-9A96-65E806F63B7C}"/>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46">
                <a:extLst>
                  <a:ext uri="{FF2B5EF4-FFF2-40B4-BE49-F238E27FC236}">
                    <a16:creationId xmlns="" xmlns:a16="http://schemas.microsoft.com/office/drawing/2014/main" id="{A3D37312-EBAA-44FC-BF3A-3A491761AAFF}"/>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42">
              <a:extLst>
                <a:ext uri="{FF2B5EF4-FFF2-40B4-BE49-F238E27FC236}">
                  <a16:creationId xmlns="" xmlns:a16="http://schemas.microsoft.com/office/drawing/2014/main" id="{0BC2B73D-A5B9-4E6F-A055-F54B5EC77106}"/>
                </a:ext>
              </a:extLst>
            </p:cNvPr>
            <p:cNvSpPr/>
            <p:nvPr/>
          </p:nvSpPr>
          <p:spPr>
            <a:xfrm>
              <a:off x="3668036" y="3628406"/>
              <a:ext cx="1059517"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7" name="Rectangle: Rounded Corners 43">
              <a:extLst>
                <a:ext uri="{FF2B5EF4-FFF2-40B4-BE49-F238E27FC236}">
                  <a16:creationId xmlns="" xmlns:a16="http://schemas.microsoft.com/office/drawing/2014/main" id="{28C4316C-570C-46C3-8B27-FDEE63BC0594}"/>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44">
              <a:extLst>
                <a:ext uri="{FF2B5EF4-FFF2-40B4-BE49-F238E27FC236}">
                  <a16:creationId xmlns="" xmlns:a16="http://schemas.microsoft.com/office/drawing/2014/main" id="{F49AA6E8-7CBE-4625-B48C-5062799A2180}"/>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0" name="Picture 2" descr="Μήνυμα 112 σε Ημαθία, Πέλλα, Κιλκίς και Πιερία: «Φοράτε υποχρεωτικά μάσκ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3351" y="2326989"/>
            <a:ext cx="2143277" cy="3176588"/>
          </a:xfrm>
          <a:prstGeom prst="rect">
            <a:avLst/>
          </a:prstGeom>
          <a:noFill/>
          <a:extLst>
            <a:ext uri="{909E8E84-426E-40DD-AFC4-6F175D3DCCD1}">
              <a14:hiddenFill xmlns:a14="http://schemas.microsoft.com/office/drawing/2010/main">
                <a:solidFill>
                  <a:srgbClr val="FFFFFF"/>
                </a:solidFill>
              </a14:hiddenFill>
            </a:ext>
          </a:extLst>
        </p:spPr>
      </p:pic>
      <p:sp>
        <p:nvSpPr>
          <p:cNvPr id="22" name="Oval 10">
            <a:extLst>
              <a:ext uri="{FF2B5EF4-FFF2-40B4-BE49-F238E27FC236}">
                <a16:creationId xmlns="" xmlns:a16="http://schemas.microsoft.com/office/drawing/2014/main" id="{0D3D093D-4946-4D7E-9351-2586B05E7647}"/>
              </a:ext>
            </a:extLst>
          </p:cNvPr>
          <p:cNvSpPr/>
          <p:nvPr/>
        </p:nvSpPr>
        <p:spPr>
          <a:xfrm>
            <a:off x="90822" y="2038161"/>
            <a:ext cx="683886" cy="683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Oval 10">
            <a:extLst>
              <a:ext uri="{FF2B5EF4-FFF2-40B4-BE49-F238E27FC236}">
                <a16:creationId xmlns="" xmlns:a16="http://schemas.microsoft.com/office/drawing/2014/main" id="{0D3D093D-4946-4D7E-9351-2586B05E7647}"/>
              </a:ext>
            </a:extLst>
          </p:cNvPr>
          <p:cNvSpPr/>
          <p:nvPr/>
        </p:nvSpPr>
        <p:spPr>
          <a:xfrm>
            <a:off x="90822" y="3117625"/>
            <a:ext cx="683886" cy="683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10">
            <a:extLst>
              <a:ext uri="{FF2B5EF4-FFF2-40B4-BE49-F238E27FC236}">
                <a16:creationId xmlns="" xmlns:a16="http://schemas.microsoft.com/office/drawing/2014/main" id="{0D3D093D-4946-4D7E-9351-2586B05E7647}"/>
              </a:ext>
            </a:extLst>
          </p:cNvPr>
          <p:cNvSpPr/>
          <p:nvPr/>
        </p:nvSpPr>
        <p:spPr>
          <a:xfrm>
            <a:off x="90822" y="4153547"/>
            <a:ext cx="683886" cy="683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10">
            <a:extLst>
              <a:ext uri="{FF2B5EF4-FFF2-40B4-BE49-F238E27FC236}">
                <a16:creationId xmlns="" xmlns:a16="http://schemas.microsoft.com/office/drawing/2014/main" id="{0D3D093D-4946-4D7E-9351-2586B05E7647}"/>
              </a:ext>
            </a:extLst>
          </p:cNvPr>
          <p:cNvSpPr/>
          <p:nvPr/>
        </p:nvSpPr>
        <p:spPr>
          <a:xfrm>
            <a:off x="90822" y="5076556"/>
            <a:ext cx="683886" cy="683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TextBox 20"/>
          <p:cNvSpPr txBox="1"/>
          <p:nvPr/>
        </p:nvSpPr>
        <p:spPr>
          <a:xfrm>
            <a:off x="275544" y="2195438"/>
            <a:ext cx="267342" cy="400110"/>
          </a:xfrm>
          <a:prstGeom prst="rect">
            <a:avLst/>
          </a:prstGeom>
          <a:noFill/>
        </p:spPr>
        <p:txBody>
          <a:bodyPr wrap="square" rtlCol="0">
            <a:spAutoFit/>
          </a:bodyPr>
          <a:lstStyle/>
          <a:p>
            <a:r>
              <a:rPr lang="el-GR" sz="2000" b="1" dirty="0" smtClean="0">
                <a:solidFill>
                  <a:schemeClr val="tx2">
                    <a:lumMod val="75000"/>
                  </a:schemeClr>
                </a:solidFill>
              </a:rPr>
              <a:t>1</a:t>
            </a:r>
            <a:endParaRPr lang="el-GR" sz="2000" b="1" dirty="0">
              <a:solidFill>
                <a:schemeClr val="tx2">
                  <a:lumMod val="75000"/>
                </a:schemeClr>
              </a:solidFill>
            </a:endParaRPr>
          </a:p>
        </p:txBody>
      </p:sp>
      <p:sp>
        <p:nvSpPr>
          <p:cNvPr id="27" name="TextBox 26"/>
          <p:cNvSpPr txBox="1"/>
          <p:nvPr/>
        </p:nvSpPr>
        <p:spPr>
          <a:xfrm>
            <a:off x="275544" y="3259513"/>
            <a:ext cx="267342" cy="400110"/>
          </a:xfrm>
          <a:prstGeom prst="rect">
            <a:avLst/>
          </a:prstGeom>
          <a:noFill/>
        </p:spPr>
        <p:txBody>
          <a:bodyPr wrap="square" rtlCol="0">
            <a:spAutoFit/>
          </a:bodyPr>
          <a:lstStyle/>
          <a:p>
            <a:r>
              <a:rPr lang="el-GR" sz="2000" b="1" dirty="0">
                <a:solidFill>
                  <a:schemeClr val="tx2">
                    <a:lumMod val="75000"/>
                  </a:schemeClr>
                </a:solidFill>
              </a:rPr>
              <a:t>2</a:t>
            </a:r>
          </a:p>
        </p:txBody>
      </p:sp>
      <p:sp>
        <p:nvSpPr>
          <p:cNvPr id="28" name="TextBox 27"/>
          <p:cNvSpPr txBox="1"/>
          <p:nvPr/>
        </p:nvSpPr>
        <p:spPr>
          <a:xfrm>
            <a:off x="299094" y="4292873"/>
            <a:ext cx="267342" cy="400110"/>
          </a:xfrm>
          <a:prstGeom prst="rect">
            <a:avLst/>
          </a:prstGeom>
          <a:noFill/>
        </p:spPr>
        <p:txBody>
          <a:bodyPr wrap="square" rtlCol="0">
            <a:spAutoFit/>
          </a:bodyPr>
          <a:lstStyle/>
          <a:p>
            <a:r>
              <a:rPr lang="el-GR" sz="2000" b="1" dirty="0">
                <a:solidFill>
                  <a:schemeClr val="tx2">
                    <a:lumMod val="75000"/>
                  </a:schemeClr>
                </a:solidFill>
              </a:rPr>
              <a:t>3</a:t>
            </a:r>
          </a:p>
        </p:txBody>
      </p:sp>
      <p:sp>
        <p:nvSpPr>
          <p:cNvPr id="29" name="TextBox 28"/>
          <p:cNvSpPr txBox="1"/>
          <p:nvPr/>
        </p:nvSpPr>
        <p:spPr>
          <a:xfrm>
            <a:off x="299094" y="5218444"/>
            <a:ext cx="267342" cy="400110"/>
          </a:xfrm>
          <a:prstGeom prst="rect">
            <a:avLst/>
          </a:prstGeom>
          <a:noFill/>
        </p:spPr>
        <p:txBody>
          <a:bodyPr wrap="square" rtlCol="0">
            <a:spAutoFit/>
          </a:bodyPr>
          <a:lstStyle/>
          <a:p>
            <a:r>
              <a:rPr lang="el-GR" sz="2000" b="1" dirty="0">
                <a:solidFill>
                  <a:schemeClr val="tx2">
                    <a:lumMod val="75000"/>
                  </a:schemeClr>
                </a:solidFill>
              </a:rPr>
              <a:t>4</a:t>
            </a:r>
          </a:p>
        </p:txBody>
      </p:sp>
      <p:sp>
        <p:nvSpPr>
          <p:cNvPr id="31" name="Text Placeholder 27">
            <a:extLst>
              <a:ext uri="{FF2B5EF4-FFF2-40B4-BE49-F238E27FC236}">
                <a16:creationId xmlns="" xmlns:a16="http://schemas.microsoft.com/office/drawing/2014/main" id="{1F4A433F-9932-44D3-8AE2-4FCF45376351}"/>
              </a:ext>
            </a:extLst>
          </p:cNvPr>
          <p:cNvSpPr txBox="1">
            <a:spLocks/>
          </p:cNvSpPr>
          <p:nvPr/>
        </p:nvSpPr>
        <p:spPr>
          <a:xfrm>
            <a:off x="774708" y="2024993"/>
            <a:ext cx="7755834" cy="1372683"/>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GR" altLang="en-US" sz="1600" dirty="0"/>
              <a:t>Τη μελέτη, το σχεδιασμό, την οργάνωση και το συντονισμό της δράσης για την </a:t>
            </a:r>
            <a:r>
              <a:rPr lang="el-GR" altLang="en-US" sz="1600" dirty="0" err="1" smtClean="0"/>
              <a:t>πρό</a:t>
            </a:r>
            <a:r>
              <a:rPr lang="el-GR" altLang="en-US" sz="1600" dirty="0" smtClean="0"/>
              <a:t>-</a:t>
            </a:r>
            <a:r>
              <a:rPr lang="el-GR" altLang="en-US" sz="1600" dirty="0" err="1" smtClean="0"/>
              <a:t>ληψη</a:t>
            </a:r>
            <a:r>
              <a:rPr lang="el-GR" altLang="en-US" sz="1600" dirty="0" smtClean="0"/>
              <a:t> </a:t>
            </a:r>
            <a:r>
              <a:rPr lang="el-GR" altLang="en-US" sz="1600" dirty="0"/>
              <a:t>και αντιμετώπιση των φυσικών, τεχνολογικών και λοιπών </a:t>
            </a:r>
            <a:r>
              <a:rPr lang="el-GR" altLang="en-US" sz="1600" dirty="0" smtClean="0"/>
              <a:t>καταστροφών </a:t>
            </a:r>
            <a:r>
              <a:rPr lang="el-GR" altLang="en-US" sz="1600" dirty="0"/>
              <a:t>ή </a:t>
            </a:r>
            <a:r>
              <a:rPr lang="el-GR" altLang="en-US" sz="1600" dirty="0" smtClean="0"/>
              <a:t> κα-</a:t>
            </a:r>
            <a:r>
              <a:rPr lang="el-GR" altLang="en-US" sz="1600" dirty="0" err="1" smtClean="0"/>
              <a:t>ταστάσεων</a:t>
            </a:r>
            <a:r>
              <a:rPr lang="el-GR" altLang="en-US" sz="1600" dirty="0" smtClean="0"/>
              <a:t> </a:t>
            </a:r>
            <a:r>
              <a:rPr lang="el-GR" altLang="en-US" sz="1600" dirty="0"/>
              <a:t>έκτακτης ανάγκης, καθώς και την ενημέρωση του κοινού για τα ζητήματα αυτά.</a:t>
            </a:r>
          </a:p>
          <a:p>
            <a:pPr algn="just"/>
            <a:endParaRPr lang="en-US" altLang="ko-KR" sz="1600" dirty="0"/>
          </a:p>
        </p:txBody>
      </p:sp>
      <p:sp>
        <p:nvSpPr>
          <p:cNvPr id="32" name="Text Placeholder 27">
            <a:extLst>
              <a:ext uri="{FF2B5EF4-FFF2-40B4-BE49-F238E27FC236}">
                <a16:creationId xmlns="" xmlns:a16="http://schemas.microsoft.com/office/drawing/2014/main" id="{1F4A433F-9932-44D3-8AE2-4FCF45376351}"/>
              </a:ext>
            </a:extLst>
          </p:cNvPr>
          <p:cNvSpPr txBox="1">
            <a:spLocks/>
          </p:cNvSpPr>
          <p:nvPr/>
        </p:nvSpPr>
        <p:spPr>
          <a:xfrm>
            <a:off x="774709" y="3120245"/>
            <a:ext cx="7755834" cy="1372683"/>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l-GR" altLang="en-US" sz="1600" dirty="0"/>
              <a:t>Την προετοιμασία, κινητοποίηση και συντονισμό δράσης του δυναμικού και των </a:t>
            </a:r>
            <a:r>
              <a:rPr lang="el-GR" altLang="en-US" sz="1600" dirty="0" smtClean="0"/>
              <a:t>με-σων </a:t>
            </a:r>
            <a:r>
              <a:rPr lang="el-GR" altLang="en-US" sz="1600" dirty="0"/>
              <a:t>πολιτικής προστασίας της χώρας για την αντιμετώπιση πιθανών κάθε </a:t>
            </a:r>
            <a:r>
              <a:rPr lang="el-GR" altLang="en-US" sz="1600" dirty="0" smtClean="0"/>
              <a:t>μορφής  </a:t>
            </a:r>
            <a:r>
              <a:rPr lang="el-GR" altLang="en-US" sz="1600" dirty="0"/>
              <a:t>καταστροφών στο πλαίσιο του υφιστάμενου σχετικού σχεδιασμού ανά κατηγορία </a:t>
            </a:r>
            <a:r>
              <a:rPr lang="el-GR" altLang="en-US" sz="1600" dirty="0" smtClean="0"/>
              <a:t>κινδύνου</a:t>
            </a:r>
            <a:r>
              <a:rPr lang="el-GR" altLang="en-US" sz="1600" dirty="0"/>
              <a:t>.</a:t>
            </a:r>
          </a:p>
          <a:p>
            <a:endParaRPr lang="en-US" altLang="ko-KR" sz="1600" dirty="0"/>
          </a:p>
        </p:txBody>
      </p:sp>
      <p:sp>
        <p:nvSpPr>
          <p:cNvPr id="30" name="Ορθογώνιο 29"/>
          <p:cNvSpPr/>
          <p:nvPr/>
        </p:nvSpPr>
        <p:spPr>
          <a:xfrm>
            <a:off x="774709" y="4133591"/>
            <a:ext cx="7755834" cy="830997"/>
          </a:xfrm>
          <a:prstGeom prst="rect">
            <a:avLst/>
          </a:prstGeom>
        </p:spPr>
        <p:txBody>
          <a:bodyPr wrap="square">
            <a:spAutoFit/>
          </a:bodyPr>
          <a:lstStyle/>
          <a:p>
            <a:pPr algn="just"/>
            <a:r>
              <a:rPr lang="el-GR" sz="1600" dirty="0">
                <a:solidFill>
                  <a:schemeClr val="bg1"/>
                </a:solidFill>
              </a:rPr>
              <a:t>Την αξιοποίηση των διαθέσιμων επιστημονικών στοιχείων και πληροφοριών για την κινητοποίηση του δυναμικού και των μέσων πολιτικής προστασίας της χώρας, εν όψει απειλούμενου κινδύνου καταστροφών.</a:t>
            </a:r>
          </a:p>
        </p:txBody>
      </p:sp>
      <p:sp>
        <p:nvSpPr>
          <p:cNvPr id="34" name="Text Placeholder 29">
            <a:extLst>
              <a:ext uri="{FF2B5EF4-FFF2-40B4-BE49-F238E27FC236}">
                <a16:creationId xmlns="" xmlns:a16="http://schemas.microsoft.com/office/drawing/2014/main" id="{AAF3C36A-05E3-42A7-89FF-70B9F63C4E6A}"/>
              </a:ext>
            </a:extLst>
          </p:cNvPr>
          <p:cNvSpPr txBox="1">
            <a:spLocks/>
          </p:cNvSpPr>
          <p:nvPr/>
        </p:nvSpPr>
        <p:spPr>
          <a:xfrm>
            <a:off x="765068" y="4997236"/>
            <a:ext cx="7775115" cy="1126462"/>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l-GR" altLang="en-US" sz="1600" dirty="0"/>
              <a:t>Τον συντονισμό του έργου και των δράσεων αντιμετώπισης των καταστροφών κατά την εκδήλωση των φαινομένων, καθώς και το έργο αποκατάστασης των </a:t>
            </a:r>
            <a:r>
              <a:rPr lang="el-GR" altLang="en-US" sz="1600" dirty="0" err="1" smtClean="0"/>
              <a:t>προκαλού</a:t>
            </a:r>
            <a:r>
              <a:rPr lang="el-GR" altLang="en-US" sz="1600" dirty="0" smtClean="0"/>
              <a:t>-</a:t>
            </a:r>
            <a:r>
              <a:rPr lang="el-GR" altLang="en-US" sz="1600" dirty="0" err="1" smtClean="0"/>
              <a:t>μενων</a:t>
            </a:r>
            <a:r>
              <a:rPr lang="el-GR" altLang="en-US" sz="1600" dirty="0" smtClean="0"/>
              <a:t> </a:t>
            </a:r>
            <a:r>
              <a:rPr lang="el-GR" altLang="en-US" sz="1600" dirty="0"/>
              <a:t>ζημιών.</a:t>
            </a:r>
          </a:p>
          <a:p>
            <a:r>
              <a:rPr lang="en-US" altLang="ko-KR" sz="1600" dirty="0" smtClean="0">
                <a:cs typeface="Arial" pitchFamily="34" charset="0"/>
              </a:rPr>
              <a:t>. </a:t>
            </a:r>
            <a:endParaRPr lang="en-US" altLang="ko-KR" sz="1600" dirty="0"/>
          </a:p>
        </p:txBody>
      </p:sp>
      <p:sp>
        <p:nvSpPr>
          <p:cNvPr id="7168" name="TextBox 7167"/>
          <p:cNvSpPr txBox="1"/>
          <p:nvPr/>
        </p:nvSpPr>
        <p:spPr>
          <a:xfrm>
            <a:off x="409216" y="849044"/>
            <a:ext cx="11248272" cy="923330"/>
          </a:xfrm>
          <a:prstGeom prst="rect">
            <a:avLst/>
          </a:prstGeom>
          <a:noFill/>
        </p:spPr>
        <p:txBody>
          <a:bodyPr wrap="square" rtlCol="0">
            <a:spAutoFit/>
          </a:bodyPr>
          <a:lstStyle/>
          <a:p>
            <a:pPr algn="just"/>
            <a:r>
              <a:rPr lang="el-GR" b="1" dirty="0" smtClean="0"/>
              <a:t>Βάσει του αρ</a:t>
            </a:r>
            <a:r>
              <a:rPr lang="el-GR" b="1" dirty="0"/>
              <a:t>. 1, ΠΔ </a:t>
            </a:r>
            <a:r>
              <a:rPr lang="el-GR" b="1" dirty="0" smtClean="0"/>
              <a:t>151/2004, η Πολιτική Προστασία ασκείται μέσω της Γενικής Γραμματείας Πολιτικής Προστασίας (Γ.Γ.Π.Π.) που έχει ως αποστολή τα κάτωθι:</a:t>
            </a:r>
            <a:endParaRPr lang="el-GR" b="1" dirty="0"/>
          </a:p>
          <a:p>
            <a:pPr algn="just"/>
            <a:endParaRPr lang="el-GR" dirty="0"/>
          </a:p>
        </p:txBody>
      </p:sp>
      <p:grpSp>
        <p:nvGrpSpPr>
          <p:cNvPr id="35" name="Group 2">
            <a:extLst>
              <a:ext uri="{FF2B5EF4-FFF2-40B4-BE49-F238E27FC236}">
                <a16:creationId xmlns:a16="http://schemas.microsoft.com/office/drawing/2014/main" xmlns="" id="{24B0FF5B-5857-4DD2-8316-525F7AB76D4C}"/>
              </a:ext>
            </a:extLst>
          </p:cNvPr>
          <p:cNvGrpSpPr/>
          <p:nvPr/>
        </p:nvGrpSpPr>
        <p:grpSpPr>
          <a:xfrm>
            <a:off x="11426" y="113751"/>
            <a:ext cx="6983876" cy="735294"/>
            <a:chOff x="5207975" y="2573079"/>
            <a:chExt cx="6983876" cy="1711842"/>
          </a:xfrm>
          <a:solidFill>
            <a:schemeClr val="bg1">
              <a:lumMod val="65000"/>
            </a:schemeClr>
          </a:solidFill>
        </p:grpSpPr>
        <p:sp>
          <p:nvSpPr>
            <p:cNvPr id="3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TextBox 25"/>
          <p:cNvSpPr txBox="1"/>
          <p:nvPr/>
        </p:nvSpPr>
        <p:spPr>
          <a:xfrm>
            <a:off x="774709" y="249624"/>
            <a:ext cx="5753413" cy="584775"/>
          </a:xfrm>
          <a:prstGeom prst="rect">
            <a:avLst/>
          </a:prstGeom>
          <a:noFill/>
        </p:spPr>
        <p:txBody>
          <a:bodyPr wrap="square" rtlCol="0">
            <a:spAutoFit/>
          </a:bodyPr>
          <a:lstStyle/>
          <a:p>
            <a:pPr algn="ctr"/>
            <a:r>
              <a:rPr lang="el-GR" sz="3200" b="1" dirty="0" smtClean="0">
                <a:solidFill>
                  <a:srgbClr val="002060"/>
                </a:solidFill>
              </a:rPr>
              <a:t>ΠΟΛΙΤΙΚΗ ΠΡΟΣΤΑΣΙΑ</a:t>
            </a:r>
            <a:endParaRPr lang="el-GR" sz="3200" b="1" dirty="0">
              <a:solidFill>
                <a:srgbClr val="002060"/>
              </a:solidFill>
            </a:endParaRPr>
          </a:p>
        </p:txBody>
      </p:sp>
    </p:spTree>
    <p:extLst>
      <p:ext uri="{BB962C8B-B14F-4D97-AF65-F5344CB8AC3E}">
        <p14:creationId xmlns:p14="http://schemas.microsoft.com/office/powerpoint/2010/main" val="196192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351838" y="278716"/>
            <a:ext cx="4265399" cy="461665"/>
          </a:xfrm>
          <a:prstGeom prst="rect">
            <a:avLst/>
          </a:prstGeom>
        </p:spPr>
        <p:txBody>
          <a:bodyPr wrap="none">
            <a:spAutoFit/>
          </a:bodyPr>
          <a:lstStyle/>
          <a:p>
            <a:pPr algn="ctr"/>
            <a:r>
              <a:rPr lang="el-GR" sz="2400" b="1" dirty="0" smtClean="0">
                <a:solidFill>
                  <a:srgbClr val="002060"/>
                </a:solidFill>
              </a:rPr>
              <a:t>ΑΡΜΟΔΙΟΤΗΤΕΣ Γ.Γ.Π.Π. (3)</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83689" y="1109387"/>
            <a:ext cx="11761383" cy="5062924"/>
          </a:xfrm>
          <a:prstGeom prst="rect">
            <a:avLst/>
          </a:prstGeom>
        </p:spPr>
        <p:txBody>
          <a:bodyPr wrap="square">
            <a:spAutoFit/>
          </a:bodyPr>
          <a:lstStyle/>
          <a:p>
            <a:pPr marL="285750" indent="-285750" algn="just">
              <a:buFont typeface="Wingdings" pitchFamily="2" charset="2"/>
              <a:buChar char="ü"/>
            </a:pPr>
            <a:r>
              <a:rPr lang="el-GR" sz="1700" dirty="0">
                <a:solidFill>
                  <a:srgbClr val="002060"/>
                </a:solidFill>
              </a:rPr>
              <a:t> Η Γ.Γ.Π.Π. συντονίζει τους εμπλεκόμενους φορείς και υπηρεσίες για την κατάρτιση των Γενικών, Περιφερειακών και Τοπικών Σχεδίων Πολιτικής Προστασίας, εγκρίνει τα Σχέδια </a:t>
            </a:r>
            <a:r>
              <a:rPr lang="el-GR" sz="1700" dirty="0" smtClean="0">
                <a:solidFill>
                  <a:srgbClr val="002060"/>
                </a:solidFill>
              </a:rPr>
              <a:t>αυτά.</a:t>
            </a:r>
          </a:p>
          <a:p>
            <a:pPr marL="285750" indent="-285750" algn="just">
              <a:buFont typeface="Wingdings" pitchFamily="2" charset="2"/>
              <a:buChar char="ü"/>
            </a:pPr>
            <a:r>
              <a:rPr lang="el-GR" sz="1700" dirty="0">
                <a:solidFill>
                  <a:srgbClr val="002060"/>
                </a:solidFill>
              </a:rPr>
              <a:t> Η Γ.Γ.Π.Π. είναι αρμόδια, μέσω της Εθνικής Σχολής Διαχείρισης Κρίσεων και Αντιμετώπισης Κινδύνων, για την εκπαίδευση και επιμόρφωση των στελεχών των εμπλεκόμενων φορέων του Εθνικού Μηχανισμού, των </a:t>
            </a:r>
            <a:r>
              <a:rPr lang="el-GR" sz="1700" dirty="0" smtClean="0">
                <a:solidFill>
                  <a:srgbClr val="002060"/>
                </a:solidFill>
              </a:rPr>
              <a:t>εθελοντών</a:t>
            </a:r>
            <a:r>
              <a:rPr lang="el-GR" sz="1700" dirty="0">
                <a:solidFill>
                  <a:srgbClr val="002060"/>
                </a:solidFill>
              </a:rPr>
              <a:t>, των στελεχών των Ο.Τ.Α. </a:t>
            </a:r>
            <a:r>
              <a:rPr lang="el-GR" sz="1700" dirty="0" err="1">
                <a:solidFill>
                  <a:srgbClr val="002060"/>
                </a:solidFill>
              </a:rPr>
              <a:t>α΄</a:t>
            </a:r>
            <a:r>
              <a:rPr lang="el-GR" sz="1700" dirty="0">
                <a:solidFill>
                  <a:srgbClr val="002060"/>
                </a:solidFill>
              </a:rPr>
              <a:t> και </a:t>
            </a:r>
            <a:r>
              <a:rPr lang="el-GR" sz="1700" dirty="0" err="1">
                <a:solidFill>
                  <a:srgbClr val="002060"/>
                </a:solidFill>
              </a:rPr>
              <a:t>β΄</a:t>
            </a:r>
            <a:r>
              <a:rPr lang="el-GR" sz="1700" dirty="0">
                <a:solidFill>
                  <a:srgbClr val="002060"/>
                </a:solidFill>
              </a:rPr>
              <a:t> βαθμού, των δημόσιων λειτουργών, καθώς και των πολιτών, σε θέματα πολιτικής προστασίας. </a:t>
            </a:r>
            <a:endParaRPr lang="el-GR" sz="1700" dirty="0" smtClean="0">
              <a:solidFill>
                <a:srgbClr val="002060"/>
              </a:solidFill>
            </a:endParaRPr>
          </a:p>
          <a:p>
            <a:pPr marL="285750" indent="-285750" algn="just">
              <a:buFont typeface="Wingdings" pitchFamily="2" charset="2"/>
              <a:buChar char="ü"/>
            </a:pPr>
            <a:r>
              <a:rPr lang="el-GR" sz="1700" dirty="0" smtClean="0">
                <a:solidFill>
                  <a:srgbClr val="002060"/>
                </a:solidFill>
              </a:rPr>
              <a:t>Συνεργάζεται</a:t>
            </a:r>
            <a:r>
              <a:rPr lang="el-GR" sz="1700" dirty="0">
                <a:solidFill>
                  <a:srgbClr val="002060"/>
                </a:solidFill>
              </a:rPr>
              <a:t>, χρηματοδοτεί και αναθέτει στην Ακαδημία Πολιτικής Προστασίας της Εθνικής Σχολής Διαχείρισης Κρίσεων και Αντιμετώπισης Κινδύνων, την εκπόνηση και εκτέλεση προγραμμάτων εκπαίδευσης, κατάρτισης, επιμόρφωσης και μετεκπαίδευσης των στελεχών των εμπλεκόμενων φορέων του Εθνικού Μηχανισμού, σε κεντρικό και περιφερειακό επίπεδο. </a:t>
            </a:r>
            <a:endParaRPr lang="el-GR" sz="1700" dirty="0" smtClean="0">
              <a:solidFill>
                <a:srgbClr val="002060"/>
              </a:solidFill>
            </a:endParaRPr>
          </a:p>
          <a:p>
            <a:pPr marL="285750" indent="-285750" algn="just">
              <a:buFont typeface="Wingdings" pitchFamily="2" charset="2"/>
              <a:buChar char="ü"/>
            </a:pPr>
            <a:r>
              <a:rPr lang="el-GR" sz="1700" dirty="0" smtClean="0">
                <a:solidFill>
                  <a:srgbClr val="002060"/>
                </a:solidFill>
              </a:rPr>
              <a:t>Συνεργάζεται </a:t>
            </a:r>
            <a:r>
              <a:rPr lang="el-GR" sz="1700" dirty="0">
                <a:solidFill>
                  <a:srgbClr val="002060"/>
                </a:solidFill>
              </a:rPr>
              <a:t>με το Εθνικό Κέντρο Δημόσιας Διοίκησης και Αυτοδιοίκησης για τον σχεδιασμό προγραμμάτων εκπαίδευσης, κατάρτισης, επιμόρφωσης και μετεκπαίδευσης των στελεχών των εμπλεκόμενων φορέων του Εθνικού Μηχανισμού, των στελεχών των Ο.Τ.Α. </a:t>
            </a:r>
            <a:r>
              <a:rPr lang="el-GR" sz="1700" dirty="0" err="1">
                <a:solidFill>
                  <a:srgbClr val="002060"/>
                </a:solidFill>
              </a:rPr>
              <a:t>α΄</a:t>
            </a:r>
            <a:r>
              <a:rPr lang="el-GR" sz="1700" dirty="0">
                <a:solidFill>
                  <a:srgbClr val="002060"/>
                </a:solidFill>
              </a:rPr>
              <a:t> και </a:t>
            </a:r>
            <a:r>
              <a:rPr lang="el-GR" sz="1700" dirty="0" err="1">
                <a:solidFill>
                  <a:srgbClr val="002060"/>
                </a:solidFill>
              </a:rPr>
              <a:t>β΄</a:t>
            </a:r>
            <a:r>
              <a:rPr lang="el-GR" sz="1700" dirty="0">
                <a:solidFill>
                  <a:srgbClr val="002060"/>
                </a:solidFill>
              </a:rPr>
              <a:t> βαθμού και των δημόσιων λειτουργών σε θέματα πολιτικής προστασίας. </a:t>
            </a:r>
            <a:endParaRPr lang="el-GR" sz="1700" dirty="0" smtClean="0">
              <a:solidFill>
                <a:srgbClr val="002060"/>
              </a:solidFill>
            </a:endParaRPr>
          </a:p>
          <a:p>
            <a:pPr marL="285750" indent="-285750" algn="just">
              <a:buFont typeface="Wingdings" pitchFamily="2" charset="2"/>
              <a:buChar char="ü"/>
            </a:pPr>
            <a:r>
              <a:rPr lang="el-GR" sz="1700" dirty="0">
                <a:solidFill>
                  <a:srgbClr val="002060"/>
                </a:solidFill>
              </a:rPr>
              <a:t> Η Γ.Γ.Π.Π. προωθεί τις σχέσεις της χώρας στον τομέα της Πολιτικής Προστασίας με τους αρμόδιους διεθνείς οργανισμούς και αντίστοιχους φορείς πολιτικής προστασίας άλλων χωρών, συντονίζει την παροχή επιστημονικής ή υλικής βοήθειας από και προς άλλες </a:t>
            </a:r>
            <a:r>
              <a:rPr lang="el-GR" sz="1700" dirty="0" smtClean="0">
                <a:solidFill>
                  <a:srgbClr val="002060"/>
                </a:solidFill>
              </a:rPr>
              <a:t>χώρες</a:t>
            </a:r>
          </a:p>
          <a:p>
            <a:pPr marL="285750" indent="-285750" algn="just">
              <a:buFont typeface="Wingdings" pitchFamily="2" charset="2"/>
              <a:buChar char="ü"/>
            </a:pPr>
            <a:r>
              <a:rPr lang="el-GR" sz="1700" dirty="0">
                <a:solidFill>
                  <a:srgbClr val="002060"/>
                </a:solidFill>
              </a:rPr>
              <a:t>10. Η Γ.Γ.Π.Π. εισηγείται στον Υπουργό Προστασίας του Πολίτη κάθε αναγκαίο μέτρο για τον σχεδιασμό και την υλοποίηση της Πολιτικής Προστασίας της Χώρας</a:t>
            </a:r>
          </a:p>
        </p:txBody>
      </p:sp>
    </p:spTree>
    <p:extLst>
      <p:ext uri="{BB962C8B-B14F-4D97-AF65-F5344CB8AC3E}">
        <p14:creationId xmlns:p14="http://schemas.microsoft.com/office/powerpoint/2010/main" val="3300937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FE31AD7E-CFC1-418F-98A2-18CC1568DE7A}"/>
              </a:ext>
            </a:extLst>
          </p:cNvPr>
          <p:cNvGrpSpPr/>
          <p:nvPr/>
        </p:nvGrpSpPr>
        <p:grpSpPr>
          <a:xfrm>
            <a:off x="0" y="1918544"/>
            <a:ext cx="11431630" cy="1405526"/>
            <a:chOff x="0" y="2023474"/>
            <a:chExt cx="11431630" cy="1405526"/>
          </a:xfrm>
          <a:solidFill>
            <a:schemeClr val="tx2">
              <a:lumMod val="40000"/>
              <a:lumOff val="60000"/>
            </a:schemeClr>
          </a:solidFill>
        </p:grpSpPr>
        <p:sp>
          <p:nvSpPr>
            <p:cNvPr id="4" name="Rectangle 3">
              <a:extLst>
                <a:ext uri="{FF2B5EF4-FFF2-40B4-BE49-F238E27FC236}">
                  <a16:creationId xmlns="" xmlns:a16="http://schemas.microsoft.com/office/drawing/2014/main" id="{4C0A3FD7-9EFF-42EC-8BCC-8DC54EFB8BBE}"/>
                </a:ext>
              </a:extLst>
            </p:cNvPr>
            <p:cNvSpPr/>
            <p:nvPr/>
          </p:nvSpPr>
          <p:spPr>
            <a:xfrm>
              <a:off x="0" y="3200400"/>
              <a:ext cx="613548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3413F97A-86EF-43CD-8CB7-E32D10AD6927}"/>
                </a:ext>
              </a:extLst>
            </p:cNvPr>
            <p:cNvSpPr/>
            <p:nvPr/>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 xmlns:a16="http://schemas.microsoft.com/office/drawing/2014/main" id="{7203772E-A1FB-4E49-8AF7-B31C59999691}"/>
                </a:ext>
              </a:extLst>
            </p:cNvPr>
            <p:cNvSpPr/>
            <p:nvPr/>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 xmlns:a16="http://schemas.microsoft.com/office/drawing/2014/main" id="{A31E7180-931A-4C17-9E5B-1625B2C7DEC1}"/>
              </a:ext>
            </a:extLst>
          </p:cNvPr>
          <p:cNvGrpSpPr/>
          <p:nvPr/>
        </p:nvGrpSpPr>
        <p:grpSpPr>
          <a:xfrm rot="10800000">
            <a:off x="5518929" y="3559557"/>
            <a:ext cx="6673071" cy="1405526"/>
            <a:chOff x="4758559" y="2023474"/>
            <a:chExt cx="6673071" cy="1405526"/>
          </a:xfrm>
          <a:solidFill>
            <a:schemeClr val="tx2">
              <a:lumMod val="75000"/>
            </a:schemeClr>
          </a:solidFill>
        </p:grpSpPr>
        <p:sp>
          <p:nvSpPr>
            <p:cNvPr id="8" name="Rectangle 7">
              <a:extLst>
                <a:ext uri="{FF2B5EF4-FFF2-40B4-BE49-F238E27FC236}">
                  <a16:creationId xmlns="" xmlns:a16="http://schemas.microsoft.com/office/drawing/2014/main" id="{AE8DF00D-8E76-4614-88B8-767E8BE23F4E}"/>
                </a:ext>
              </a:extLst>
            </p:cNvPr>
            <p:cNvSpPr/>
            <p:nvPr/>
          </p:nvSpPr>
          <p:spPr>
            <a:xfrm>
              <a:off x="4758559" y="3200400"/>
              <a:ext cx="1376923"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8531C40D-47AF-4709-89BF-A81A115A5003}"/>
                </a:ext>
              </a:extLst>
            </p:cNvPr>
            <p:cNvSpPr/>
            <p:nvPr/>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 xmlns:a16="http://schemas.microsoft.com/office/drawing/2014/main" id="{BF08A5D7-6365-49D1-8A3E-659608ED742D}"/>
                </a:ext>
              </a:extLst>
            </p:cNvPr>
            <p:cNvSpPr/>
            <p:nvPr/>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Θέση εικόνας 12"/>
          <p:cNvPicPr>
            <a:picLocks noGrp="1" noChangeAspect="1"/>
          </p:cNvPicPr>
          <p:nvPr>
            <p:ph type="pic" idx="12"/>
          </p:nvPr>
        </p:nvPicPr>
        <p:blipFill>
          <a:blip r:embed="rId2" cstate="print">
            <a:extLst>
              <a:ext uri="{28A0092B-C50C-407E-A947-70E740481C1C}">
                <a14:useLocalDpi xmlns:a14="http://schemas.microsoft.com/office/drawing/2010/main" val="0"/>
              </a:ext>
            </a:extLst>
          </a:blip>
          <a:srcRect l="16908" r="16908"/>
          <a:stretch>
            <a:fillRect/>
          </a:stretch>
        </p:blipFill>
        <p:spPr/>
      </p:pic>
      <p:grpSp>
        <p:nvGrpSpPr>
          <p:cNvPr id="37"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39"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1" name="Ορθογώνιο 40"/>
          <p:cNvSpPr/>
          <p:nvPr/>
        </p:nvSpPr>
        <p:spPr>
          <a:xfrm>
            <a:off x="53539" y="278716"/>
            <a:ext cx="6862007" cy="461665"/>
          </a:xfrm>
          <a:prstGeom prst="rect">
            <a:avLst/>
          </a:prstGeom>
        </p:spPr>
        <p:txBody>
          <a:bodyPr wrap="none">
            <a:spAutoFit/>
          </a:bodyPr>
          <a:lstStyle/>
          <a:p>
            <a:pPr algn="ctr"/>
            <a:r>
              <a:rPr lang="el-GR" sz="2400" b="1" dirty="0" smtClean="0">
                <a:solidFill>
                  <a:srgbClr val="002060"/>
                </a:solidFill>
              </a:rPr>
              <a:t>ΑΡΜΟΔΙΟΤΗΤΕΣ Γ</a:t>
            </a:r>
            <a:r>
              <a:rPr lang="en-US" sz="2400" b="1" dirty="0" smtClean="0">
                <a:solidFill>
                  <a:srgbClr val="002060"/>
                </a:solidFill>
              </a:rPr>
              <a:t>E</a:t>
            </a:r>
            <a:r>
              <a:rPr lang="el-GR" sz="2400" b="1" dirty="0" smtClean="0">
                <a:solidFill>
                  <a:srgbClr val="002060"/>
                </a:solidFill>
              </a:rPr>
              <a:t>ΝΙΚΟΥ ΓΡΑΜΜΑΤΕΑ Π.Π.</a:t>
            </a:r>
            <a:endParaRPr lang="en-US" sz="2400" b="1" dirty="0">
              <a:solidFill>
                <a:srgbClr val="002060"/>
              </a:solidFill>
            </a:endParaRPr>
          </a:p>
        </p:txBody>
      </p:sp>
      <p:sp>
        <p:nvSpPr>
          <p:cNvPr id="2" name="Ορθογώνιο 1"/>
          <p:cNvSpPr/>
          <p:nvPr/>
        </p:nvSpPr>
        <p:spPr>
          <a:xfrm>
            <a:off x="66490" y="970275"/>
            <a:ext cx="6096000" cy="5586145"/>
          </a:xfrm>
          <a:prstGeom prst="rect">
            <a:avLst/>
          </a:prstGeom>
        </p:spPr>
        <p:txBody>
          <a:bodyPr>
            <a:spAutoFit/>
          </a:bodyPr>
          <a:lstStyle/>
          <a:p>
            <a:pPr marL="285750" indent="-285750" algn="just">
              <a:buFont typeface="Wingdings" pitchFamily="2" charset="2"/>
              <a:buChar char="q"/>
            </a:pPr>
            <a:r>
              <a:rPr lang="el-GR" sz="1700" dirty="0" smtClean="0">
                <a:solidFill>
                  <a:srgbClr val="002060"/>
                </a:solidFill>
              </a:rPr>
              <a:t>Συντονίζει </a:t>
            </a:r>
            <a:r>
              <a:rPr lang="el-GR" sz="1700" dirty="0">
                <a:solidFill>
                  <a:srgbClr val="002060"/>
                </a:solidFill>
              </a:rPr>
              <a:t>και κατευθύνει το έργο της πολιτικής προστασίας σε όλες τις φάσεις του κύκλου των καταστροφών και </a:t>
            </a:r>
            <a:r>
              <a:rPr lang="el-GR" sz="1700" dirty="0" smtClean="0">
                <a:solidFill>
                  <a:srgbClr val="002060"/>
                </a:solidFill>
              </a:rPr>
              <a:t>απειλών.</a:t>
            </a:r>
            <a:endParaRPr lang="en-US" sz="1700" dirty="0" smtClean="0">
              <a:solidFill>
                <a:srgbClr val="002060"/>
              </a:solidFill>
            </a:endParaRPr>
          </a:p>
          <a:p>
            <a:pPr marL="285750" indent="-285750" algn="just">
              <a:buFont typeface="Wingdings" pitchFamily="2" charset="2"/>
              <a:buChar char="q"/>
            </a:pPr>
            <a:r>
              <a:rPr lang="el-GR" sz="1700" dirty="0" smtClean="0">
                <a:solidFill>
                  <a:srgbClr val="002060"/>
                </a:solidFill>
              </a:rPr>
              <a:t>Εκδίδει </a:t>
            </a:r>
            <a:r>
              <a:rPr lang="el-GR" sz="1700" dirty="0">
                <a:solidFill>
                  <a:srgbClr val="002060"/>
                </a:solidFill>
              </a:rPr>
              <a:t>την απόφαση για την κήρυξη μιας περιοχής σε κατάσταση έκτακτης ανάγκης πολιτικής προστασίας σύμφωνα με το άρθρο 25 του παρόντος. </a:t>
            </a:r>
            <a:endParaRPr lang="en-US" sz="1700" dirty="0" smtClean="0">
              <a:solidFill>
                <a:srgbClr val="002060"/>
              </a:solidFill>
            </a:endParaRPr>
          </a:p>
          <a:p>
            <a:pPr marL="285750" indent="-285750" algn="just">
              <a:buFont typeface="Wingdings" pitchFamily="2" charset="2"/>
              <a:buChar char="q"/>
            </a:pPr>
            <a:r>
              <a:rPr lang="el-GR" sz="1700" dirty="0" smtClean="0">
                <a:solidFill>
                  <a:srgbClr val="002060"/>
                </a:solidFill>
              </a:rPr>
              <a:t>Εκδίδει </a:t>
            </a:r>
            <a:r>
              <a:rPr lang="el-GR" sz="1700" dirty="0">
                <a:solidFill>
                  <a:srgbClr val="002060"/>
                </a:solidFill>
              </a:rPr>
              <a:t>την απόφαση για την κήρυξη μιας περιοχής σε κατάσταση ειδικής κινητοποίησης πολιτικής προστασίας </a:t>
            </a:r>
            <a:endParaRPr lang="en-US" sz="1700" dirty="0" smtClean="0">
              <a:solidFill>
                <a:srgbClr val="002060"/>
              </a:solidFill>
            </a:endParaRPr>
          </a:p>
          <a:p>
            <a:pPr marL="285750" indent="-285750" algn="just">
              <a:buFont typeface="Wingdings" pitchFamily="2" charset="2"/>
              <a:buChar char="q"/>
            </a:pPr>
            <a:endParaRPr lang="en-US" sz="1700" dirty="0">
              <a:solidFill>
                <a:srgbClr val="002060"/>
              </a:solidFill>
            </a:endParaRPr>
          </a:p>
          <a:p>
            <a:pPr marL="285750" indent="-285750" algn="just">
              <a:buFont typeface="Wingdings" pitchFamily="2" charset="2"/>
              <a:buChar char="q"/>
            </a:pPr>
            <a:r>
              <a:rPr lang="el-GR" sz="1700" dirty="0" smtClean="0">
                <a:solidFill>
                  <a:srgbClr val="002060"/>
                </a:solidFill>
              </a:rPr>
              <a:t>Εκδίδει </a:t>
            </a:r>
            <a:r>
              <a:rPr lang="el-GR" sz="1700" dirty="0">
                <a:solidFill>
                  <a:srgbClr val="002060"/>
                </a:solidFill>
              </a:rPr>
              <a:t>την απόφαση της περίπτωσης </a:t>
            </a:r>
            <a:r>
              <a:rPr lang="el-GR" sz="1700" dirty="0" err="1">
                <a:solidFill>
                  <a:srgbClr val="002060"/>
                </a:solidFill>
              </a:rPr>
              <a:t>α΄</a:t>
            </a:r>
            <a:r>
              <a:rPr lang="el-GR" sz="1700" dirty="0">
                <a:solidFill>
                  <a:srgbClr val="002060"/>
                </a:solidFill>
              </a:rPr>
              <a:t> της παραγράφου 2 του άρθρου 3 του ν. 3013/2002 (Α΄ 102) και συντονίζει τη διάθεση του αναγκαίου ανθρώπινου δυναμικού, υλικών και μέσων, καθώς και της βοήθειας που παρέχεται, από άλλες χώρες, για την αντιμετώπιση των </a:t>
            </a:r>
            <a:r>
              <a:rPr lang="el-GR" sz="1700" dirty="0" smtClean="0">
                <a:solidFill>
                  <a:srgbClr val="002060"/>
                </a:solidFill>
              </a:rPr>
              <a:t>καταστροφών.</a:t>
            </a:r>
            <a:endParaRPr lang="en-US" sz="1700" dirty="0" smtClean="0">
              <a:solidFill>
                <a:srgbClr val="002060"/>
              </a:solidFill>
            </a:endParaRPr>
          </a:p>
          <a:p>
            <a:pPr marL="285750" indent="-285750" algn="just">
              <a:buFont typeface="Wingdings" pitchFamily="2" charset="2"/>
              <a:buChar char="q"/>
            </a:pPr>
            <a:r>
              <a:rPr lang="el-GR" sz="1700" dirty="0" smtClean="0">
                <a:solidFill>
                  <a:srgbClr val="002060"/>
                </a:solidFill>
              </a:rPr>
              <a:t>Σε </a:t>
            </a:r>
            <a:r>
              <a:rPr lang="el-GR" sz="1700" dirty="0">
                <a:solidFill>
                  <a:srgbClr val="002060"/>
                </a:solidFill>
              </a:rPr>
              <a:t>περίπτωση κινητοποίησης της πολιτικής προστασίας, αποφασίζει για την άμεση προμήθεια και διάθεση υλικών, εφοδίων και μέσων, καθ’ υπέρβαση των προϋπολογισθέντων, εφόσον τούτο κρίνεται απολύτως </a:t>
            </a:r>
            <a:r>
              <a:rPr lang="el-GR" sz="1700" dirty="0" smtClean="0">
                <a:solidFill>
                  <a:srgbClr val="002060"/>
                </a:solidFill>
              </a:rPr>
              <a:t>αναγκαίο.</a:t>
            </a:r>
            <a:endParaRPr lang="en-US" sz="1700" dirty="0" smtClean="0">
              <a:solidFill>
                <a:srgbClr val="002060"/>
              </a:solidFill>
            </a:endParaRPr>
          </a:p>
          <a:p>
            <a:pPr marL="285750" indent="-285750" algn="just">
              <a:buFont typeface="Wingdings" pitchFamily="2" charset="2"/>
              <a:buChar char="q"/>
            </a:pPr>
            <a:r>
              <a:rPr lang="el-GR" sz="1700" dirty="0" smtClean="0">
                <a:solidFill>
                  <a:srgbClr val="002060"/>
                </a:solidFill>
              </a:rPr>
              <a:t>Μπορεί</a:t>
            </a:r>
            <a:r>
              <a:rPr lang="el-GR" sz="1700" dirty="0">
                <a:solidFill>
                  <a:srgbClr val="002060"/>
                </a:solidFill>
              </a:rPr>
              <a:t>, με απόφασή του, να μεταβιβάζει αρμοδιότητές του σε ιεραρχικώς κατώτερα </a:t>
            </a:r>
            <a:r>
              <a:rPr lang="el-GR" sz="1700" dirty="0" smtClean="0">
                <a:solidFill>
                  <a:srgbClr val="002060"/>
                </a:solidFill>
              </a:rPr>
              <a:t>όργανα</a:t>
            </a:r>
            <a:r>
              <a:rPr lang="en-US" sz="1700" dirty="0" smtClean="0">
                <a:solidFill>
                  <a:srgbClr val="002060"/>
                </a:solidFill>
              </a:rPr>
              <a:t>.</a:t>
            </a:r>
            <a:endParaRPr lang="el-GR" sz="1700" dirty="0">
              <a:solidFill>
                <a:srgbClr val="002060"/>
              </a:solidFill>
            </a:endParaRPr>
          </a:p>
        </p:txBody>
      </p:sp>
    </p:spTree>
    <p:extLst>
      <p:ext uri="{BB962C8B-B14F-4D97-AF65-F5344CB8AC3E}">
        <p14:creationId xmlns:p14="http://schemas.microsoft.com/office/powerpoint/2010/main" val="239462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81285"/>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94583" y="81285"/>
            <a:ext cx="6579879" cy="830997"/>
          </a:xfrm>
          <a:prstGeom prst="rect">
            <a:avLst/>
          </a:prstGeom>
        </p:spPr>
        <p:txBody>
          <a:bodyPr wrap="none">
            <a:spAutoFit/>
          </a:bodyPr>
          <a:lstStyle/>
          <a:p>
            <a:pPr algn="ctr"/>
            <a:r>
              <a:rPr lang="el-GR" sz="2400" b="1" dirty="0">
                <a:solidFill>
                  <a:srgbClr val="002060"/>
                </a:solidFill>
              </a:rPr>
              <a:t>Εθνικό Συντονιστικό </a:t>
            </a:r>
            <a:r>
              <a:rPr lang="el-GR" sz="2400" b="1" dirty="0" smtClean="0">
                <a:solidFill>
                  <a:srgbClr val="002060"/>
                </a:solidFill>
              </a:rPr>
              <a:t>Κέντρο Επιχειρήσεων</a:t>
            </a:r>
          </a:p>
          <a:p>
            <a:pPr algn="ctr"/>
            <a:r>
              <a:rPr lang="el-GR" sz="2400" b="1" dirty="0" smtClean="0">
                <a:solidFill>
                  <a:srgbClr val="002060"/>
                </a:solidFill>
              </a:rPr>
              <a:t> </a:t>
            </a:r>
            <a:r>
              <a:rPr lang="el-GR" sz="2400" b="1" dirty="0">
                <a:solidFill>
                  <a:srgbClr val="002060"/>
                </a:solidFill>
              </a:rPr>
              <a:t>και Διαχείρισης Κρίσεων (Ε.Σ.Κ.Ε.ΔΙ.Κ</a:t>
            </a:r>
            <a:r>
              <a:rPr lang="el-GR" sz="2400" b="1" dirty="0" smtClean="0">
                <a:solidFill>
                  <a:srgbClr val="002060"/>
                </a:solidFill>
              </a:rPr>
              <a:t>.) (1) </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521" y="509548"/>
            <a:ext cx="4388011" cy="434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7442521" y="5254907"/>
            <a:ext cx="4572000" cy="1077218"/>
          </a:xfrm>
          <a:prstGeom prst="rect">
            <a:avLst/>
          </a:prstGeom>
        </p:spPr>
        <p:txBody>
          <a:bodyPr wrap="square">
            <a:spAutoFit/>
          </a:bodyPr>
          <a:lstStyle/>
          <a:p>
            <a:pPr algn="just"/>
            <a:r>
              <a:rPr lang="el-GR" sz="1600" dirty="0" smtClean="0">
                <a:solidFill>
                  <a:srgbClr val="002060"/>
                </a:solidFill>
              </a:rPr>
              <a:t>Το Ε.Σ.Κ.Ε.ΔΙ.Κ. αποτελεί </a:t>
            </a:r>
            <a:r>
              <a:rPr lang="el-GR" sz="1600" dirty="0">
                <a:solidFill>
                  <a:srgbClr val="002060"/>
                </a:solidFill>
              </a:rPr>
              <a:t>Ειδική Κεντρική Υπηρεσία του Πυροσβεστικού Σώματος (Π.Σ.) και εποπτεύεται από τον Γενικό Γραμματέα Πολιτικής Προστασίας. </a:t>
            </a:r>
          </a:p>
        </p:txBody>
      </p:sp>
      <p:sp>
        <p:nvSpPr>
          <p:cNvPr id="3" name="Ορθογώνιο 2"/>
          <p:cNvSpPr/>
          <p:nvPr/>
        </p:nvSpPr>
        <p:spPr>
          <a:xfrm>
            <a:off x="455438" y="1305342"/>
            <a:ext cx="6096000" cy="4524315"/>
          </a:xfrm>
          <a:prstGeom prst="rect">
            <a:avLst/>
          </a:prstGeom>
        </p:spPr>
        <p:txBody>
          <a:bodyPr>
            <a:spAutoFit/>
          </a:bodyPr>
          <a:lstStyle/>
          <a:p>
            <a:pPr algn="just"/>
            <a:r>
              <a:rPr lang="el-GR" sz="1600" b="1" dirty="0" smtClean="0">
                <a:solidFill>
                  <a:srgbClr val="002060"/>
                </a:solidFill>
              </a:rPr>
              <a:t>                                       Αρμοδιότητες:</a:t>
            </a:r>
          </a:p>
          <a:p>
            <a:pPr marL="285750" indent="-285750" algn="just">
              <a:buFont typeface="Wingdings" pitchFamily="2" charset="2"/>
              <a:buChar char="§"/>
            </a:pPr>
            <a:r>
              <a:rPr lang="el-GR" sz="1600" dirty="0" smtClean="0">
                <a:solidFill>
                  <a:srgbClr val="002060"/>
                </a:solidFill>
              </a:rPr>
              <a:t>Τον </a:t>
            </a:r>
            <a:r>
              <a:rPr lang="el-GR" sz="1600" dirty="0">
                <a:solidFill>
                  <a:srgbClr val="002060"/>
                </a:solidFill>
              </a:rPr>
              <a:t>επιχειρησιακό συντονισμό της κινητοποίησης των πυροσβεστικών δυνάμεων, μέσων και εξοπλισμού, κατά τις εντολές της φυσικής ηγεσίας του Πυροσβεστικού Σώματος στο πλαίσιο εκπλήρωσης της αποστολής του, για την αντιμετώπιση των συνεπειών από φυσικές, τεχνολογικές και λοιπές καταστροφές, τις περιπτώσεις διάσωσης και παροχής βοηθείας, περιφρούρησης και διαφύλαξης της περιουσίας που καταστράφηκε ή απειλήθηκε από πυρκαγιές ή άλλες καταστροφές. </a:t>
            </a:r>
            <a:r>
              <a:rPr lang="el-GR" sz="1600" dirty="0" smtClean="0">
                <a:solidFill>
                  <a:srgbClr val="002060"/>
                </a:solidFill>
              </a:rPr>
              <a:t> </a:t>
            </a:r>
          </a:p>
          <a:p>
            <a:pPr algn="just"/>
            <a:endParaRPr lang="el-GR" sz="1600" dirty="0" smtClean="0">
              <a:solidFill>
                <a:srgbClr val="002060"/>
              </a:solidFill>
            </a:endParaRPr>
          </a:p>
          <a:p>
            <a:pPr marL="285750" indent="-285750" algn="just">
              <a:buFont typeface="Wingdings" pitchFamily="2" charset="2"/>
              <a:buChar char="§"/>
            </a:pPr>
            <a:r>
              <a:rPr lang="el-GR" sz="1600" dirty="0" smtClean="0">
                <a:solidFill>
                  <a:srgbClr val="002060"/>
                </a:solidFill>
              </a:rPr>
              <a:t>Τη </a:t>
            </a:r>
            <a:r>
              <a:rPr lang="el-GR" sz="1600" dirty="0">
                <a:solidFill>
                  <a:srgbClr val="002060"/>
                </a:solidFill>
              </a:rPr>
              <a:t>συνδρομή σε φορείς του εσωτερικού, καθώς και σε φορείς άλλων χωρών στο πλαίσιο διακρατικών </a:t>
            </a:r>
            <a:r>
              <a:rPr lang="el-GR" sz="1600" dirty="0" smtClean="0">
                <a:solidFill>
                  <a:srgbClr val="002060"/>
                </a:solidFill>
              </a:rPr>
              <a:t>συμφωνιών.</a:t>
            </a:r>
          </a:p>
          <a:p>
            <a:pPr algn="just"/>
            <a:endParaRPr lang="el-GR" sz="1600" dirty="0" smtClean="0">
              <a:solidFill>
                <a:srgbClr val="002060"/>
              </a:solidFill>
            </a:endParaRPr>
          </a:p>
          <a:p>
            <a:pPr marL="285750" indent="-285750" algn="just">
              <a:buFont typeface="Wingdings" pitchFamily="2" charset="2"/>
              <a:buChar char="§"/>
            </a:pPr>
            <a:r>
              <a:rPr lang="el-GR" sz="1600" dirty="0" smtClean="0">
                <a:solidFill>
                  <a:srgbClr val="002060"/>
                </a:solidFill>
              </a:rPr>
              <a:t>Τον </a:t>
            </a:r>
            <a:r>
              <a:rPr lang="el-GR" sz="1600" dirty="0">
                <a:solidFill>
                  <a:srgbClr val="002060"/>
                </a:solidFill>
              </a:rPr>
              <a:t>επιχειρησιακό συντονισμό και τη συνεργασία όλων των συναρμόδιων Υπηρεσιών, στο πλαίσιο εφαρμογής του Εθνικού Σχεδιασμού Πολιτικής Προστασίας της Χώρας σε εθνικό, περιφερειακό και τοπικό επίπεδο. </a:t>
            </a:r>
          </a:p>
        </p:txBody>
      </p:sp>
    </p:spTree>
    <p:extLst>
      <p:ext uri="{BB962C8B-B14F-4D97-AF65-F5344CB8AC3E}">
        <p14:creationId xmlns:p14="http://schemas.microsoft.com/office/powerpoint/2010/main" val="1084346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81285"/>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194583" y="81285"/>
            <a:ext cx="6579879" cy="830997"/>
          </a:xfrm>
          <a:prstGeom prst="rect">
            <a:avLst/>
          </a:prstGeom>
        </p:spPr>
        <p:txBody>
          <a:bodyPr wrap="none">
            <a:spAutoFit/>
          </a:bodyPr>
          <a:lstStyle/>
          <a:p>
            <a:pPr algn="ctr"/>
            <a:r>
              <a:rPr lang="el-GR" sz="2400" b="1" dirty="0">
                <a:solidFill>
                  <a:srgbClr val="002060"/>
                </a:solidFill>
              </a:rPr>
              <a:t>Εθνικό Συντονιστικό </a:t>
            </a:r>
            <a:r>
              <a:rPr lang="el-GR" sz="2400" b="1" dirty="0" smtClean="0">
                <a:solidFill>
                  <a:srgbClr val="002060"/>
                </a:solidFill>
              </a:rPr>
              <a:t>Κέντρο Επιχειρήσεων</a:t>
            </a:r>
          </a:p>
          <a:p>
            <a:pPr algn="ctr"/>
            <a:r>
              <a:rPr lang="el-GR" sz="2400" b="1" dirty="0" smtClean="0">
                <a:solidFill>
                  <a:srgbClr val="002060"/>
                </a:solidFill>
              </a:rPr>
              <a:t> </a:t>
            </a:r>
            <a:r>
              <a:rPr lang="el-GR" sz="2400" b="1" dirty="0">
                <a:solidFill>
                  <a:srgbClr val="002060"/>
                </a:solidFill>
              </a:rPr>
              <a:t>και Διαχείρισης Κρίσεων (Ε.Σ.Κ.Ε.ΔΙ.Κ</a:t>
            </a:r>
            <a:r>
              <a:rPr lang="el-GR" sz="2400" b="1" dirty="0" smtClean="0">
                <a:solidFill>
                  <a:srgbClr val="002060"/>
                </a:solidFill>
              </a:rPr>
              <a:t>.) (2) </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79832" y="1105060"/>
            <a:ext cx="6815470" cy="5755422"/>
          </a:xfrm>
          <a:prstGeom prst="rect">
            <a:avLst/>
          </a:prstGeom>
        </p:spPr>
        <p:txBody>
          <a:bodyPr wrap="square">
            <a:spAutoFit/>
          </a:bodyPr>
          <a:lstStyle/>
          <a:p>
            <a:pPr algn="just"/>
            <a:r>
              <a:rPr lang="el-GR" sz="1600" b="1" dirty="0">
                <a:solidFill>
                  <a:srgbClr val="002060"/>
                </a:solidFill>
              </a:rPr>
              <a:t>                                       </a:t>
            </a:r>
            <a:r>
              <a:rPr lang="el-GR" sz="1600" b="1" dirty="0" smtClean="0">
                <a:solidFill>
                  <a:srgbClr val="002060"/>
                </a:solidFill>
              </a:rPr>
              <a:t>Στο </a:t>
            </a:r>
            <a:r>
              <a:rPr lang="el-GR" sz="1600" b="1" dirty="0">
                <a:solidFill>
                  <a:srgbClr val="002060"/>
                </a:solidFill>
              </a:rPr>
              <a:t>Ε.Σ.Κ.Ε.ΔΙ.Κ. λειτουργούν: </a:t>
            </a:r>
            <a:endParaRPr lang="el-GR" sz="1600" b="1" dirty="0" smtClean="0">
              <a:solidFill>
                <a:srgbClr val="002060"/>
              </a:solidFill>
            </a:endParaRPr>
          </a:p>
          <a:p>
            <a:pPr marL="285750" indent="-285750" algn="just">
              <a:buFont typeface="Wingdings" pitchFamily="2" charset="2"/>
              <a:buChar char="ü"/>
            </a:pPr>
            <a:r>
              <a:rPr lang="el-GR" sz="1600" dirty="0" smtClean="0">
                <a:solidFill>
                  <a:srgbClr val="002060"/>
                </a:solidFill>
              </a:rPr>
              <a:t>Μονάδα </a:t>
            </a:r>
            <a:r>
              <a:rPr lang="el-GR" sz="1600" dirty="0">
                <a:solidFill>
                  <a:srgbClr val="002060"/>
                </a:solidFill>
              </a:rPr>
              <a:t>Χερσαίων και Θαλάσσιων Επιχειρήσεων (Unit1-SEALOPS), η οποία, κυρίως, εποπτεύει και συντονίζει την κινητοποίηση των πυροσβεστικών, χερσαίων και θαλάσσιων, δυνάμεων για συμβάντα μεγάλης </a:t>
            </a:r>
            <a:r>
              <a:rPr lang="el-GR" sz="1600" dirty="0" smtClean="0">
                <a:solidFill>
                  <a:srgbClr val="002060"/>
                </a:solidFill>
              </a:rPr>
              <a:t>έκτασης.</a:t>
            </a:r>
          </a:p>
          <a:p>
            <a:pPr marL="285750" indent="-285750" algn="just">
              <a:buFont typeface="Wingdings" pitchFamily="2" charset="2"/>
              <a:buChar char="ü"/>
            </a:pPr>
            <a:r>
              <a:rPr lang="el-GR" sz="1600" dirty="0">
                <a:solidFill>
                  <a:srgbClr val="002060"/>
                </a:solidFill>
              </a:rPr>
              <a:t> Μονάδα Εναερίων Επιχειρήσεων (Unit2-AIROPS), η οποία είναι υπεύθυνη κυρίως για τον προγραμματισμό των εναέριων επιτηρήσεων και τον συντονισμό και τη διαχείριση των επιχειρησιακά διαθέσιμων που τελούν υπό τον έλεγχο του Ε.Σ.Κ.Ε.ΔΙ.Κ., εθνικών, ιδιόκτητων ή μισθωμένων, εναέριων μέσων </a:t>
            </a:r>
            <a:endParaRPr lang="el-GR" sz="1600" dirty="0" smtClean="0">
              <a:solidFill>
                <a:srgbClr val="002060"/>
              </a:solidFill>
            </a:endParaRPr>
          </a:p>
          <a:p>
            <a:pPr marL="285750" indent="-285750" algn="just">
              <a:buFont typeface="Wingdings" pitchFamily="2" charset="2"/>
              <a:buChar char="ü"/>
            </a:pPr>
            <a:r>
              <a:rPr lang="el-GR" sz="1600" dirty="0">
                <a:solidFill>
                  <a:srgbClr val="002060"/>
                </a:solidFill>
              </a:rPr>
              <a:t>Μονάδα Εμπλεκομένων Φορέων (Unit3-COMRES), η οποία είναι υπεύθυνη κυρίως για την εποπτεία και τον συντονισμό της κινητοποίησης των ανά περίπτωση εμπλεκόμενων επιχειρησιακά στην πολιτική προστασία δυνάμεων. </a:t>
            </a:r>
            <a:endParaRPr lang="el-GR" sz="1600" dirty="0" smtClean="0">
              <a:solidFill>
                <a:srgbClr val="002060"/>
              </a:solidFill>
            </a:endParaRPr>
          </a:p>
          <a:p>
            <a:pPr marL="285750" indent="-285750" algn="just">
              <a:buFont typeface="Wingdings" pitchFamily="2" charset="2"/>
              <a:buChar char="ü"/>
            </a:pPr>
            <a:r>
              <a:rPr lang="el-GR" sz="1600" dirty="0">
                <a:solidFill>
                  <a:srgbClr val="002060"/>
                </a:solidFill>
              </a:rPr>
              <a:t>Μονάδα Ευρωπαϊκού Μηχανισμού και Διεθνούς Συνδρομής (Unit4-EUCPM/RescEU), η οποία είναι αρμόδια για τη συμμετοχή του Ε.Σ.Κ.Ε.ΔΙ.Κ. στους μηχανισμούς ενεργοποίησης αντίστοιχων κέντρων άλλων χωρών και την ενεργοποίηση των απαραίτητων διαδικασιών στις περιπτώσεις αποστολής ή λήψης, διεθνούς </a:t>
            </a:r>
            <a:r>
              <a:rPr lang="el-GR" sz="1600" dirty="0" smtClean="0">
                <a:solidFill>
                  <a:srgbClr val="002060"/>
                </a:solidFill>
              </a:rPr>
              <a:t>βοηθείας</a:t>
            </a:r>
          </a:p>
          <a:p>
            <a:pPr marL="285750" indent="-285750" algn="just">
              <a:buFont typeface="Wingdings" pitchFamily="2" charset="2"/>
              <a:buChar char="ü"/>
            </a:pPr>
            <a:r>
              <a:rPr lang="el-GR" sz="1600" dirty="0">
                <a:solidFill>
                  <a:srgbClr val="002060"/>
                </a:solidFill>
              </a:rPr>
              <a:t>Μονάδα Ευρωπαϊκού Αριθμού έκτακτης Ανάγκης (Unit5-112), η οποία, μέσω αυτοματοποιημένης διαδικασίας υποδοχής κλήσεων, γραπτών μηνυμάτων, </a:t>
            </a:r>
            <a:r>
              <a:rPr lang="el-GR" sz="1600" dirty="0" err="1">
                <a:solidFill>
                  <a:srgbClr val="002060"/>
                </a:solidFill>
              </a:rPr>
              <a:t>πολυμεσικών</a:t>
            </a:r>
            <a:r>
              <a:rPr lang="el-GR" sz="1600" dirty="0">
                <a:solidFill>
                  <a:srgbClr val="002060"/>
                </a:solidFill>
              </a:rPr>
              <a:t> μηνυμάτων (</a:t>
            </a:r>
            <a:r>
              <a:rPr lang="el-GR" sz="1600" dirty="0" err="1">
                <a:solidFill>
                  <a:srgbClr val="002060"/>
                </a:solidFill>
              </a:rPr>
              <a:t>mms</a:t>
            </a:r>
            <a:r>
              <a:rPr lang="el-GR" sz="1600" dirty="0">
                <a:solidFill>
                  <a:srgbClr val="002060"/>
                </a:solidFill>
              </a:rPr>
              <a:t>), μηνυμάτων κυψέλης (CBS), καλύπτει τις ανάγκες και των πολιτών με </a:t>
            </a:r>
            <a:r>
              <a:rPr lang="el-GR" sz="1600" dirty="0" smtClean="0">
                <a:solidFill>
                  <a:srgbClr val="002060"/>
                </a:solidFill>
              </a:rPr>
              <a:t>αναπηρία.</a:t>
            </a:r>
            <a:endParaRPr lang="el-GR" sz="1600" dirty="0">
              <a:solidFill>
                <a:srgbClr val="00206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028" y="1064871"/>
            <a:ext cx="4699321" cy="375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86262" y="4817414"/>
            <a:ext cx="4797707" cy="2308324"/>
          </a:xfrm>
          <a:prstGeom prst="rect">
            <a:avLst/>
          </a:prstGeom>
          <a:noFill/>
        </p:spPr>
        <p:txBody>
          <a:bodyPr wrap="square" rtlCol="0">
            <a:spAutoFit/>
          </a:bodyPr>
          <a:lstStyle/>
          <a:p>
            <a:pPr marL="285750" indent="-285750" algn="just">
              <a:buFont typeface="Arial" pitchFamily="34" charset="0"/>
              <a:buChar char="•"/>
            </a:pPr>
            <a:r>
              <a:rPr lang="el-GR" sz="1600" dirty="0" smtClean="0">
                <a:solidFill>
                  <a:srgbClr val="002060"/>
                </a:solidFill>
              </a:rPr>
              <a:t>Εντοπίζει </a:t>
            </a:r>
            <a:r>
              <a:rPr lang="el-GR" sz="1600" dirty="0">
                <a:solidFill>
                  <a:srgbClr val="002060"/>
                </a:solidFill>
              </a:rPr>
              <a:t>τη θέση του καλούντος και δια της συλλογής κρίσιμων </a:t>
            </a:r>
            <a:r>
              <a:rPr lang="el-GR" sz="1600" dirty="0" smtClean="0">
                <a:solidFill>
                  <a:srgbClr val="002060"/>
                </a:solidFill>
              </a:rPr>
              <a:t>πληροφοριών</a:t>
            </a:r>
          </a:p>
          <a:p>
            <a:pPr marL="285750" indent="-285750" algn="just">
              <a:buFont typeface="Arial" pitchFamily="34" charset="0"/>
              <a:buChar char="•"/>
            </a:pPr>
            <a:r>
              <a:rPr lang="el-GR" sz="1600" dirty="0" smtClean="0">
                <a:solidFill>
                  <a:srgbClr val="002060"/>
                </a:solidFill>
              </a:rPr>
              <a:t>Συνδέεται και με περιστατικά </a:t>
            </a:r>
            <a:r>
              <a:rPr lang="el-GR" sz="1600" dirty="0">
                <a:solidFill>
                  <a:srgbClr val="002060"/>
                </a:solidFill>
              </a:rPr>
              <a:t>εξαφάνισης ή διακινδύνευσης </a:t>
            </a:r>
            <a:r>
              <a:rPr lang="el-GR" sz="1600" dirty="0" smtClean="0">
                <a:solidFill>
                  <a:srgbClr val="002060"/>
                </a:solidFill>
              </a:rPr>
              <a:t>ανήλικου</a:t>
            </a:r>
          </a:p>
          <a:p>
            <a:pPr marL="285750" indent="-285750" algn="just">
              <a:buFont typeface="Arial" pitchFamily="34" charset="0"/>
              <a:buChar char="•"/>
            </a:pPr>
            <a:r>
              <a:rPr lang="el-GR" sz="1600" dirty="0" smtClean="0">
                <a:solidFill>
                  <a:srgbClr val="002060"/>
                </a:solidFill>
              </a:rPr>
              <a:t>Σε </a:t>
            </a:r>
            <a:r>
              <a:rPr lang="el-GR" sz="1600" dirty="0">
                <a:solidFill>
                  <a:srgbClr val="002060"/>
                </a:solidFill>
              </a:rPr>
              <a:t>περίπτωση διακινδύνευσης της </a:t>
            </a:r>
            <a:r>
              <a:rPr lang="el-GR" sz="1600" dirty="0" smtClean="0">
                <a:solidFill>
                  <a:srgbClr val="002060"/>
                </a:solidFill>
              </a:rPr>
              <a:t>ζωής  επιτρέπει </a:t>
            </a:r>
            <a:r>
              <a:rPr lang="el-GR" sz="1600" dirty="0">
                <a:solidFill>
                  <a:srgbClr val="002060"/>
                </a:solidFill>
              </a:rPr>
              <a:t>στη Γενική Γραμματεία Πολιτικής Προστασίας, μέσω αποστολής </a:t>
            </a:r>
            <a:r>
              <a:rPr lang="el-GR" sz="1600" dirty="0" err="1" smtClean="0">
                <a:solidFill>
                  <a:srgbClr val="002060"/>
                </a:solidFill>
              </a:rPr>
              <a:t>προει</a:t>
            </a:r>
            <a:r>
              <a:rPr lang="el-GR" sz="1600" dirty="0" smtClean="0">
                <a:solidFill>
                  <a:srgbClr val="002060"/>
                </a:solidFill>
              </a:rPr>
              <a:t>-</a:t>
            </a:r>
            <a:r>
              <a:rPr lang="el-GR" sz="1600" dirty="0" err="1" smtClean="0">
                <a:solidFill>
                  <a:srgbClr val="002060"/>
                </a:solidFill>
              </a:rPr>
              <a:t>δοποιητικού</a:t>
            </a:r>
            <a:r>
              <a:rPr lang="el-GR" sz="1600" dirty="0" smtClean="0">
                <a:solidFill>
                  <a:srgbClr val="002060"/>
                </a:solidFill>
              </a:rPr>
              <a:t> </a:t>
            </a:r>
            <a:r>
              <a:rPr lang="el-GR" sz="1600" dirty="0">
                <a:solidFill>
                  <a:srgbClr val="002060"/>
                </a:solidFill>
              </a:rPr>
              <a:t>γραπτού </a:t>
            </a:r>
            <a:r>
              <a:rPr lang="el-GR" sz="1600" dirty="0" smtClean="0">
                <a:solidFill>
                  <a:srgbClr val="002060"/>
                </a:solidFill>
              </a:rPr>
              <a:t>μηνύματος.</a:t>
            </a:r>
          </a:p>
          <a:p>
            <a:pPr marL="285750" indent="-285750" algn="just">
              <a:buFont typeface="Arial" pitchFamily="34" charset="0"/>
              <a:buChar char="•"/>
            </a:pPr>
            <a:endParaRPr lang="el-GR" sz="1600" dirty="0">
              <a:solidFill>
                <a:srgbClr val="002060"/>
              </a:solidFill>
            </a:endParaRPr>
          </a:p>
        </p:txBody>
      </p:sp>
    </p:spTree>
    <p:extLst>
      <p:ext uri="{BB962C8B-B14F-4D97-AF65-F5344CB8AC3E}">
        <p14:creationId xmlns:p14="http://schemas.microsoft.com/office/powerpoint/2010/main" val="2180440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grpSp>
      <p:sp>
        <p:nvSpPr>
          <p:cNvPr id="31" name="Ορθογώνιο 30"/>
          <p:cNvSpPr/>
          <p:nvPr/>
        </p:nvSpPr>
        <p:spPr>
          <a:xfrm>
            <a:off x="44364" y="278716"/>
            <a:ext cx="6950938" cy="430887"/>
          </a:xfrm>
          <a:prstGeom prst="rect">
            <a:avLst/>
          </a:prstGeom>
        </p:spPr>
        <p:txBody>
          <a:bodyPr wrap="square">
            <a:spAutoFit/>
          </a:bodyPr>
          <a:lstStyle/>
          <a:p>
            <a:pPr algn="ctr"/>
            <a:r>
              <a:rPr lang="el-GR" sz="2200" b="1" dirty="0" smtClean="0">
                <a:solidFill>
                  <a:srgbClr val="002060"/>
                </a:solidFill>
              </a:rPr>
              <a:t>ΕΠΙΤΕΛΙΚΗ ΔΟΜΗ </a:t>
            </a:r>
            <a:r>
              <a:rPr lang="el-GR" sz="2200" b="1" dirty="0">
                <a:solidFill>
                  <a:srgbClr val="002060"/>
                </a:solidFill>
              </a:rPr>
              <a:t>ΕΣΠΑ </a:t>
            </a:r>
            <a:r>
              <a:rPr lang="el-GR" sz="2200" b="1" dirty="0" smtClean="0">
                <a:solidFill>
                  <a:srgbClr val="002060"/>
                </a:solidFill>
              </a:rPr>
              <a:t>ΠΟΛΙΤΙΚΗΣ ΠΡΟΣΤΑΣΙΑΣ</a:t>
            </a:r>
            <a:endParaRPr lang="en-US" sz="22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343210" y="1238982"/>
            <a:ext cx="6096000" cy="1477328"/>
          </a:xfrm>
          <a:prstGeom prst="rect">
            <a:avLst/>
          </a:prstGeom>
          <a:ln>
            <a:solidFill>
              <a:srgbClr val="002060"/>
            </a:solidFill>
            <a:prstDash val="lgDash"/>
          </a:ln>
        </p:spPr>
        <p:txBody>
          <a:bodyPr>
            <a:spAutoFit/>
          </a:bodyPr>
          <a:lstStyle/>
          <a:p>
            <a:pPr algn="just"/>
            <a:r>
              <a:rPr lang="el-GR" dirty="0">
                <a:solidFill>
                  <a:srgbClr val="002060"/>
                </a:solidFill>
              </a:rPr>
              <a:t> Στο Υπουργείο Προστασίας του Πολίτη συστήνεται νέα, σε Επίπεδο Διεύθυνσης, Ειδική Υπηρεσία με την ονομασία Επιτελική Δομή ΕΣΠΑ Πολιτικής Προστασίας (εφεξής Επιτελική Δομή), η οποία υπάγεται στον Γενικό Γραμματέα Πολιτικής Προστασίας</a:t>
            </a:r>
          </a:p>
        </p:txBody>
      </p:sp>
      <p:sp>
        <p:nvSpPr>
          <p:cNvPr id="4" name="Ορθογώνιο 3"/>
          <p:cNvSpPr/>
          <p:nvPr/>
        </p:nvSpPr>
        <p:spPr>
          <a:xfrm>
            <a:off x="4907194" y="3213040"/>
            <a:ext cx="6869810" cy="3139321"/>
          </a:xfrm>
          <a:prstGeom prst="rect">
            <a:avLst/>
          </a:prstGeom>
          <a:ln>
            <a:solidFill>
              <a:srgbClr val="002060"/>
            </a:solidFill>
            <a:prstDash val="lgDash"/>
          </a:ln>
        </p:spPr>
        <p:txBody>
          <a:bodyPr wrap="square">
            <a:spAutoFit/>
          </a:bodyPr>
          <a:lstStyle/>
          <a:p>
            <a:pPr algn="just"/>
            <a:r>
              <a:rPr lang="el-GR" dirty="0">
                <a:solidFill>
                  <a:srgbClr val="002060"/>
                </a:solidFill>
              </a:rPr>
              <a:t> Η Επιτελική Δομή έχει τις ενδεικτικά αναφερόμενες ειδικές αρμοδιότητες του άρθρου 17 του ν. 4314/2014, τις οποίες ασκεί αναλογικά για έργα χρηματοδοτούμενα από εθνικούς πόρους ή το Χρηματοδοτικό Μηχανισμό Ευρωπαϊκού Οικονομικού Χώρου (ΧΜ ΕΟΧ) ή άλλα ευρωπαϊκά και διεθνή προγράμματα και χρηματοδοτήσεις. Ειδικά για την Επιτελική Δομή ΕΣΠΑ της Πολιτικής Προστασίας, ως Πράξεις, για τις οποίες η Επιτελική Δομή έχει αρμοδιότητα τελικού δικαιούχου, νοούνται δράσεις που άπτονται της Πολιτικής Προστασίας και υλοποιούνται είτε από το Υπουργείο Προστασίας του Πολίτη και τους φορείς αυτού είτε από οποιοδήποτε άλλο Υπουργείο και τους φορείς του. </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5301" y="1300613"/>
            <a:ext cx="4810875" cy="172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10" y="3028103"/>
            <a:ext cx="4182491" cy="350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77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626696" y="157291"/>
            <a:ext cx="5796780" cy="769441"/>
          </a:xfrm>
          <a:prstGeom prst="rect">
            <a:avLst/>
          </a:prstGeom>
        </p:spPr>
        <p:txBody>
          <a:bodyPr wrap="none">
            <a:spAutoFit/>
          </a:bodyPr>
          <a:lstStyle/>
          <a:p>
            <a:pPr algn="ctr"/>
            <a:r>
              <a:rPr lang="el-GR" sz="2200" b="1" dirty="0" smtClean="0">
                <a:solidFill>
                  <a:srgbClr val="002060"/>
                </a:solidFill>
              </a:rPr>
              <a:t>ΕΠΙΧΕΙΡΗΣΙΑΚΟ ΤΑΜΕΙΟ ΠΡΟΛΗΨΗΣ ΚΑΙ</a:t>
            </a:r>
          </a:p>
          <a:p>
            <a:pPr algn="ctr"/>
            <a:r>
              <a:rPr lang="el-GR" sz="2200" b="1" dirty="0" smtClean="0">
                <a:solidFill>
                  <a:srgbClr val="002060"/>
                </a:solidFill>
              </a:rPr>
              <a:t> ΑΝΤΙΜΕΤΩΠΙΣΗΣ ΚΙΝΔΥΝΩΝ </a:t>
            </a:r>
            <a:r>
              <a:rPr lang="el-GR" sz="2200" b="1" dirty="0">
                <a:solidFill>
                  <a:srgbClr val="002060"/>
                </a:solidFill>
              </a:rPr>
              <a:t>(Ε.Τ.Π.Α.Κ.) </a:t>
            </a:r>
            <a:endParaRPr lang="en-US" sz="22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266302" y="2201410"/>
            <a:ext cx="6096000" cy="2585323"/>
          </a:xfrm>
          <a:prstGeom prst="rect">
            <a:avLst/>
          </a:prstGeom>
          <a:ln>
            <a:solidFill>
              <a:schemeClr val="accent6">
                <a:lumMod val="75000"/>
                <a:lumOff val="25000"/>
              </a:schemeClr>
            </a:solidFill>
            <a:prstDash val="sysDash"/>
          </a:ln>
        </p:spPr>
        <p:txBody>
          <a:bodyPr>
            <a:spAutoFit/>
          </a:bodyPr>
          <a:lstStyle/>
          <a:p>
            <a:pPr algn="just"/>
            <a:r>
              <a:rPr lang="el-GR" dirty="0">
                <a:solidFill>
                  <a:srgbClr val="002060"/>
                </a:solidFill>
              </a:rPr>
              <a:t> Το Επιχειρησιακό Ταμείο διαχειρίζεται χρηματοδοτήσεις φορέων του δημοσίου, λοιπών νομικών προσώπων, χρηματοδοτήσεις προγραμμάτων της Ευρωπαϊκής Ένωσης, άλλων διεθνών οργανισμών και λοιπών φορέων του εξωτερικού, αναφορικά με τον σχεδιασμό, την εκπόνηση και υλοποίηση μελετών, έργων, εργασιών και προμηθειών για την πρόληψη και αντιμετώπιση κινδύνων αρμοδιότητας της Γενικής Γραμματείας Πολιτικής Προστασίας </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74" y="1099595"/>
            <a:ext cx="5317413" cy="518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643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575" y="88222"/>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508626" y="113750"/>
            <a:ext cx="5951822" cy="830997"/>
          </a:xfrm>
          <a:prstGeom prst="rect">
            <a:avLst/>
          </a:prstGeom>
        </p:spPr>
        <p:txBody>
          <a:bodyPr wrap="none">
            <a:spAutoFit/>
          </a:bodyPr>
          <a:lstStyle/>
          <a:p>
            <a:pPr algn="ctr"/>
            <a:r>
              <a:rPr lang="el-GR" sz="2400" b="1" dirty="0" smtClean="0">
                <a:solidFill>
                  <a:srgbClr val="002060"/>
                </a:solidFill>
              </a:rPr>
              <a:t>ΕΘΝΙΚΗ ΣΧΟΛΗ ΔΙΑΧΕΙΡΙΣΗΣ ΚΡΙΣΕΩΝ</a:t>
            </a:r>
          </a:p>
          <a:p>
            <a:pPr algn="ctr"/>
            <a:r>
              <a:rPr lang="el-GR" sz="2400" b="1" dirty="0" smtClean="0">
                <a:solidFill>
                  <a:srgbClr val="002060"/>
                </a:solidFill>
              </a:rPr>
              <a:t> ΚΑΙ ΑΝΤΙΜΕΤΩΠΙΣΗΣ ΚΙΝΔΥΝΩΝ</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179981" y="1373464"/>
            <a:ext cx="6096000" cy="2062103"/>
          </a:xfrm>
          <a:prstGeom prst="rect">
            <a:avLst/>
          </a:prstGeom>
        </p:spPr>
        <p:txBody>
          <a:bodyPr>
            <a:spAutoFit/>
          </a:bodyPr>
          <a:lstStyle/>
          <a:p>
            <a:pPr algn="just"/>
            <a:r>
              <a:rPr lang="el-GR" sz="1600" dirty="0">
                <a:solidFill>
                  <a:srgbClr val="002060"/>
                </a:solidFill>
              </a:rPr>
              <a:t>Ιδρύεται Εθνική Σχολή Διαχείρισης Κρίσεων και Αντιμετώπισης Κινδύνων ως νομικό πρόσωπο δημοσίου δικαίου, που έχει διοικητική και οικονομική αυτοτέλεια και η εποπτεία της ασκείται από τον Υπουργό Προστασίας του Πολίτη και τον Υπουργό Παιδείας και Θρησκευμάτων. Η Εθνική Σχολή Διαχείρισης Κρίσεων και Αντιμετώπισης Κινδύνων, εδρεύει στην Αττική και αποτελείται από την Πυροσβεστική Ακαδημία, την Ακαδημία Πολιτικής Προστασίας και το Κέντρο Ειδικών Εκπαιδεύσεων</a:t>
            </a:r>
          </a:p>
        </p:txBody>
      </p:sp>
      <p:sp>
        <p:nvSpPr>
          <p:cNvPr id="3" name="Ορθογώνιο 2"/>
          <p:cNvSpPr/>
          <p:nvPr/>
        </p:nvSpPr>
        <p:spPr>
          <a:xfrm>
            <a:off x="6681674" y="621846"/>
            <a:ext cx="5286549" cy="6740307"/>
          </a:xfrm>
          <a:prstGeom prst="rect">
            <a:avLst/>
          </a:prstGeom>
        </p:spPr>
        <p:txBody>
          <a:bodyPr wrap="square">
            <a:spAutoFit/>
          </a:bodyPr>
          <a:lstStyle/>
          <a:p>
            <a:pPr algn="ctr"/>
            <a:r>
              <a:rPr lang="el-GR" sz="1600" dirty="0">
                <a:solidFill>
                  <a:srgbClr val="002060"/>
                </a:solidFill>
              </a:rPr>
              <a:t> </a:t>
            </a:r>
            <a:r>
              <a:rPr lang="el-GR" sz="1600" b="1" dirty="0" smtClean="0">
                <a:solidFill>
                  <a:srgbClr val="002060"/>
                </a:solidFill>
              </a:rPr>
              <a:t>Αρμοδιότητες: </a:t>
            </a:r>
          </a:p>
          <a:p>
            <a:pPr marL="285750" indent="-285750" algn="just">
              <a:buFont typeface="Wingdings" pitchFamily="2" charset="2"/>
              <a:buChar char="§"/>
            </a:pPr>
            <a:r>
              <a:rPr lang="el-GR" sz="1600" dirty="0" smtClean="0">
                <a:solidFill>
                  <a:srgbClr val="002060"/>
                </a:solidFill>
              </a:rPr>
              <a:t>Να </a:t>
            </a:r>
            <a:r>
              <a:rPr lang="el-GR" sz="1600" dirty="0">
                <a:solidFill>
                  <a:srgbClr val="002060"/>
                </a:solidFill>
              </a:rPr>
              <a:t>συνεργάζεται και να συνάπτει προγραμματικές συμφωνίες, μνημόνια ή συμβάσεις με Α.Ε.Ι. της Χώρας ή της αλλοδαπής, με εκπαιδευτικά ιδρύματα και Σχολές των Ενόπλων Δυνάμεων και των άλλων Σωμάτων Ασφαλείας, με το Εθνικό Κέντρο Δημόσιας Διοίκησης και Αυτοδιοίκησης, με την Ελληνική Εταιρεία Τοπικής Ανάπτυξης και Αυτοδιοίκησης, με φορείς του δημόσιου και του ευρύτερου δημόσιου τομέα, τους ερευνητικούς και τεχνολογικούς </a:t>
            </a:r>
            <a:r>
              <a:rPr lang="el-GR" sz="1600" dirty="0" smtClean="0">
                <a:solidFill>
                  <a:srgbClr val="002060"/>
                </a:solidFill>
              </a:rPr>
              <a:t>φορείς</a:t>
            </a:r>
          </a:p>
          <a:p>
            <a:pPr marL="285750" indent="-285750" algn="just">
              <a:buFont typeface="Wingdings" pitchFamily="2" charset="2"/>
              <a:buChar char="§"/>
            </a:pPr>
            <a:r>
              <a:rPr lang="el-GR" sz="1600" dirty="0">
                <a:solidFill>
                  <a:srgbClr val="002060"/>
                </a:solidFill>
              </a:rPr>
              <a:t> Να σχεδιάζει και να υλοποιεί, σε συνεργασία με Α.Ε.Ι. της Χώρας ή της αλλοδαπής, προγράμματα, μαθήματα διδασκαλίας ή σεμινάρια για την εκμάθηση ξένων γλωσσών ή την πιστοποίηση σε θέματα ξενόγλωσσης ειδικής ορολογίας που αφορά το Πυροσβεστικό Σώμα και την Πολιτική </a:t>
            </a:r>
            <a:r>
              <a:rPr lang="el-GR" sz="1600" dirty="0" smtClean="0">
                <a:solidFill>
                  <a:srgbClr val="002060"/>
                </a:solidFill>
              </a:rPr>
              <a:t>Προστασία</a:t>
            </a:r>
          </a:p>
          <a:p>
            <a:pPr marL="285750" indent="-285750" algn="just">
              <a:buFont typeface="Wingdings" pitchFamily="2" charset="2"/>
              <a:buChar char="§"/>
            </a:pPr>
            <a:r>
              <a:rPr lang="el-GR" sz="1600" dirty="0">
                <a:solidFill>
                  <a:srgbClr val="002060"/>
                </a:solidFill>
              </a:rPr>
              <a:t>Να εκπονεί μελέτες, να διεξάγει έρευνες, να παρέχει συμβουλευτικές υπηρεσίες, να συμμετέχει σε διαγωνισμούς για την ανάληψη επιστημονικών και εκπαιδευτικών </a:t>
            </a:r>
            <a:r>
              <a:rPr lang="el-GR" sz="1600" dirty="0" smtClean="0">
                <a:solidFill>
                  <a:srgbClr val="002060"/>
                </a:solidFill>
              </a:rPr>
              <a:t>δράσεων</a:t>
            </a:r>
          </a:p>
          <a:p>
            <a:pPr marL="285750" indent="-285750" algn="just">
              <a:buFont typeface="Wingdings" pitchFamily="2" charset="2"/>
              <a:buChar char="§"/>
            </a:pPr>
            <a:r>
              <a:rPr lang="el-GR" sz="1600" dirty="0" smtClean="0">
                <a:solidFill>
                  <a:srgbClr val="002060"/>
                </a:solidFill>
              </a:rPr>
              <a:t>Να </a:t>
            </a:r>
            <a:r>
              <a:rPr lang="el-GR" sz="1600" dirty="0">
                <a:solidFill>
                  <a:srgbClr val="002060"/>
                </a:solidFill>
              </a:rPr>
              <a:t>υλοποιεί, σε συνεργασία με άλλους φορείς, ευρωπαϊκά ή άλλα εκπαιδευτικά και ερευνητικά προγράμματα. </a:t>
            </a:r>
            <a:endParaRPr lang="el-GR" sz="1600" dirty="0" smtClean="0">
              <a:solidFill>
                <a:srgbClr val="002060"/>
              </a:solidFill>
            </a:endParaRPr>
          </a:p>
          <a:p>
            <a:pPr marL="285750" indent="-285750" algn="just">
              <a:buFont typeface="Wingdings" pitchFamily="2" charset="2"/>
              <a:buChar char="§"/>
            </a:pPr>
            <a:r>
              <a:rPr lang="el-GR" sz="1600" dirty="0">
                <a:solidFill>
                  <a:srgbClr val="002060"/>
                </a:solidFill>
              </a:rPr>
              <a:t>Να παρέχει υπηρεσίες, εκπαιδευτικού και ερευνητικού </a:t>
            </a:r>
            <a:r>
              <a:rPr lang="el-GR" sz="1600" dirty="0" smtClean="0">
                <a:solidFill>
                  <a:srgbClr val="002060"/>
                </a:solidFill>
              </a:rPr>
              <a:t>περιεχομένου.</a:t>
            </a:r>
          </a:p>
          <a:p>
            <a:pPr marL="285750" indent="-285750" algn="just">
              <a:buFont typeface="Wingdings" pitchFamily="2" charset="2"/>
              <a:buChar char="§"/>
            </a:pPr>
            <a:endParaRPr lang="el-GR" sz="1600" dirty="0" smtClean="0">
              <a:solidFill>
                <a:srgbClr val="002060"/>
              </a:solidFill>
            </a:endParaRPr>
          </a:p>
          <a:p>
            <a:pPr marL="285750" indent="-285750" algn="just">
              <a:buFont typeface="Wingdings" pitchFamily="2" charset="2"/>
              <a:buChar char="§"/>
            </a:pPr>
            <a:endParaRPr lang="el-GR" sz="1600" dirty="0">
              <a:solidFill>
                <a:srgbClr val="002060"/>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80" y="3345084"/>
            <a:ext cx="6280467" cy="340530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6430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513549" y="139278"/>
            <a:ext cx="5681363" cy="830997"/>
          </a:xfrm>
          <a:prstGeom prst="rect">
            <a:avLst/>
          </a:prstGeom>
        </p:spPr>
        <p:txBody>
          <a:bodyPr wrap="none">
            <a:spAutoFit/>
          </a:bodyPr>
          <a:lstStyle/>
          <a:p>
            <a:pPr algn="ctr"/>
            <a:r>
              <a:rPr lang="el-GR" sz="2400" b="1" dirty="0" smtClean="0">
                <a:solidFill>
                  <a:srgbClr val="002060"/>
                </a:solidFill>
              </a:rPr>
              <a:t>ΚΕΝΤΡΟ ΜΕΛΕΤΩΝ </a:t>
            </a:r>
          </a:p>
          <a:p>
            <a:pPr algn="ctr"/>
            <a:r>
              <a:rPr lang="el-GR" sz="2400" b="1" dirty="0" smtClean="0">
                <a:solidFill>
                  <a:srgbClr val="002060"/>
                </a:solidFill>
              </a:rPr>
              <a:t>ΔΙΑΧΕΙΡΙΣΗΣ ΚΡΙΣΕΩΝ </a:t>
            </a:r>
            <a:r>
              <a:rPr lang="el-GR" sz="2400" b="1" dirty="0">
                <a:solidFill>
                  <a:srgbClr val="002060"/>
                </a:solidFill>
              </a:rPr>
              <a:t>(ΚΕ.ΜΕ.ΔΙ.Κ.) </a:t>
            </a:r>
          </a:p>
        </p:txBody>
      </p:sp>
      <p:sp>
        <p:nvSpPr>
          <p:cNvPr id="3" name="Ορθογώνιο 2"/>
          <p:cNvSpPr/>
          <p:nvPr/>
        </p:nvSpPr>
        <p:spPr>
          <a:xfrm>
            <a:off x="179832" y="1250967"/>
            <a:ext cx="6096000" cy="2585323"/>
          </a:xfrm>
          <a:prstGeom prst="rect">
            <a:avLst/>
          </a:prstGeom>
          <a:solidFill>
            <a:schemeClr val="accent6">
              <a:lumMod val="10000"/>
              <a:lumOff val="90000"/>
            </a:schemeClr>
          </a:solidFill>
          <a:ln w="28575">
            <a:solidFill>
              <a:srgbClr val="002060"/>
            </a:solidFill>
          </a:ln>
        </p:spPr>
        <p:txBody>
          <a:bodyPr>
            <a:spAutoFit/>
          </a:bodyPr>
          <a:lstStyle/>
          <a:p>
            <a:pPr algn="just"/>
            <a:r>
              <a:rPr lang="el-GR" dirty="0">
                <a:solidFill>
                  <a:srgbClr val="002060"/>
                </a:solidFill>
              </a:rPr>
              <a:t> Συστήνεται νομικό πρόσωπο ιδιωτικού δικαίου με την επωνυμία «Κέντρο Μελετών Διαχείρισης Κρίσεων» (ΚΕ.ΜΕ.ΔΙ.Κ.), εφεξής Κέντρο Μελετών, το οποίο υπάγεται, έχει έδρα και εποπτεύεται από τη Γενική Γραμματεία Πολιτικής Προστασίας. Η εποπτεία περιλαμβάνει τον οικονομικό και διαχειριστικό έλεγχο, την έγκριση του προϋπολογισμού και απολογισμού του έργου του και τον διοικητικό έλεγχο σχετικά με τη νομιμότητα των πράξεων και ενεργειών των οργάνων διοίκησής του. </a:t>
            </a:r>
          </a:p>
        </p:txBody>
      </p:sp>
      <p:sp>
        <p:nvSpPr>
          <p:cNvPr id="4" name="Ορθογώνιο 3"/>
          <p:cNvSpPr/>
          <p:nvPr/>
        </p:nvSpPr>
        <p:spPr>
          <a:xfrm>
            <a:off x="5892800" y="4245742"/>
            <a:ext cx="6096000" cy="2308324"/>
          </a:xfrm>
          <a:prstGeom prst="rect">
            <a:avLst/>
          </a:prstGeom>
          <a:solidFill>
            <a:schemeClr val="bg1">
              <a:lumMod val="85000"/>
            </a:schemeClr>
          </a:solidFill>
          <a:ln w="28575">
            <a:solidFill>
              <a:srgbClr val="002060"/>
            </a:solidFill>
          </a:ln>
        </p:spPr>
        <p:txBody>
          <a:bodyPr>
            <a:spAutoFit/>
          </a:bodyPr>
          <a:lstStyle/>
          <a:p>
            <a:r>
              <a:rPr lang="el-GR" dirty="0"/>
              <a:t> Σκοπός του ΚΕ.ΜΕ.ΔΙ.Κ. είναι η διεξαγωγή θεωρητικής και εφαρμοσμένης έρευνας και η εκπόνηση μελετών, ιδίως σε στρατηγικό επίπεδο, για θέματα που αφορούν στην πολιτική προστασία και τη διαχείριση κρίσεων και απειλών, καθώς και η παροχή υπηρεσιών, γνωμοδοτικού και συμβουλευτικού χαρακτήρα, για τα θέματα αυτά προς τη Γενική Γραμματεία Πολιτικής Προστασίας ή άλλους Φορείς. </a:t>
            </a:r>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9772" y="1250967"/>
            <a:ext cx="470262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32" y="3992777"/>
            <a:ext cx="5509768" cy="256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6430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238131" y="113750"/>
            <a:ext cx="6757171" cy="954107"/>
          </a:xfrm>
          <a:prstGeom prst="rect">
            <a:avLst/>
          </a:prstGeom>
        </p:spPr>
        <p:txBody>
          <a:bodyPr wrap="none">
            <a:spAutoFit/>
          </a:bodyPr>
          <a:lstStyle/>
          <a:p>
            <a:pPr algn="ctr"/>
            <a:r>
              <a:rPr lang="el-GR" sz="2800" b="1" dirty="0" smtClean="0">
                <a:solidFill>
                  <a:srgbClr val="002060"/>
                </a:solidFill>
              </a:rPr>
              <a:t>ΜΟΝΙΜΟ ΕΠΙΣΤΗΜΟΝΙΚΟ ΣΥΜΒΟΥΛΙΟ</a:t>
            </a:r>
          </a:p>
          <a:p>
            <a:pPr algn="ctr"/>
            <a:r>
              <a:rPr lang="el-GR" sz="2800" b="1" dirty="0" smtClean="0">
                <a:solidFill>
                  <a:srgbClr val="002060"/>
                </a:solidFill>
              </a:rPr>
              <a:t> ΠΟΛΙΤΙΚΗΣ </a:t>
            </a:r>
            <a:r>
              <a:rPr lang="el-GR" sz="2800" b="1" dirty="0">
                <a:solidFill>
                  <a:srgbClr val="002060"/>
                </a:solidFill>
              </a:rPr>
              <a:t>Π</a:t>
            </a:r>
            <a:r>
              <a:rPr lang="el-GR" sz="2800" b="1" dirty="0" smtClean="0">
                <a:solidFill>
                  <a:srgbClr val="002060"/>
                </a:solidFill>
              </a:rPr>
              <a:t>ΡΟΣΤΑΣΙΑΣ</a:t>
            </a:r>
            <a:endParaRPr lang="el-GR" sz="2800" b="1" dirty="0">
              <a:solidFill>
                <a:srgbClr val="002060"/>
              </a:solidFill>
            </a:endParaRPr>
          </a:p>
        </p:txBody>
      </p:sp>
      <p:sp>
        <p:nvSpPr>
          <p:cNvPr id="3" name="Ορθογώνιο 2"/>
          <p:cNvSpPr/>
          <p:nvPr/>
        </p:nvSpPr>
        <p:spPr>
          <a:xfrm>
            <a:off x="130318" y="1106421"/>
            <a:ext cx="6096000" cy="3139321"/>
          </a:xfrm>
          <a:prstGeom prst="rect">
            <a:avLst/>
          </a:prstGeom>
        </p:spPr>
        <p:txBody>
          <a:bodyPr>
            <a:spAutoFit/>
          </a:bodyPr>
          <a:lstStyle/>
          <a:p>
            <a:pPr algn="just"/>
            <a:r>
              <a:rPr lang="el-GR" dirty="0">
                <a:solidFill>
                  <a:srgbClr val="002060"/>
                </a:solidFill>
              </a:rPr>
              <a:t>Συστήνεται Επιστημονικό Συμβούλιο Πολιτικής Προστασίας, το οποίο υπάγεται στη Γενική Γραμματεία Πολιτικής Προστασίας που αποτελεί μόνιμο συμβουλευτικό όργανο του Συντονιστικού Οργάνου Πολιτικής Προστασίας του Εθνικού Μηχανισμού σε όλες τις φάσεις του κύκλου καταστροφών, σύμφωνα με τα καταχωρισμένα στην Εθνική Βάση Δεδομένων του άρθρου 22 του παρόντος είδη κινδύνων και απειλών, καθώς και σε θέματα σύγχρονων τεχνολογιών για την υποστήριξη κρίσιμων επιχειρησιακών λειτουργιών του Εθνικού Μηχανισμού</a:t>
            </a:r>
          </a:p>
        </p:txBody>
      </p:sp>
      <p:sp>
        <p:nvSpPr>
          <p:cNvPr id="4" name="Ορθογώνιο 3"/>
          <p:cNvSpPr/>
          <p:nvPr/>
        </p:nvSpPr>
        <p:spPr>
          <a:xfrm>
            <a:off x="6328229" y="1443841"/>
            <a:ext cx="5442857" cy="5078313"/>
          </a:xfrm>
          <a:prstGeom prst="rect">
            <a:avLst/>
          </a:prstGeom>
        </p:spPr>
        <p:txBody>
          <a:bodyPr wrap="square">
            <a:spAutoFit/>
          </a:bodyPr>
          <a:lstStyle/>
          <a:p>
            <a:pPr algn="ctr"/>
            <a:r>
              <a:rPr lang="el-GR" dirty="0">
                <a:solidFill>
                  <a:srgbClr val="002060"/>
                </a:solidFill>
              </a:rPr>
              <a:t> </a:t>
            </a:r>
            <a:r>
              <a:rPr lang="el-GR" b="1" dirty="0" smtClean="0">
                <a:solidFill>
                  <a:srgbClr val="002060"/>
                </a:solidFill>
              </a:rPr>
              <a:t>ΣΥΜΜΕΤΕΧΟΥΝ :</a:t>
            </a:r>
          </a:p>
          <a:p>
            <a:pPr marL="285750" indent="-285750" algn="just">
              <a:buFont typeface="Wingdings" pitchFamily="2" charset="2"/>
              <a:buChar char="v"/>
            </a:pPr>
            <a:r>
              <a:rPr lang="el-GR" dirty="0" smtClean="0">
                <a:solidFill>
                  <a:srgbClr val="002060"/>
                </a:solidFill>
              </a:rPr>
              <a:t>Εκπρόσωποι </a:t>
            </a:r>
            <a:r>
              <a:rPr lang="el-GR" dirty="0">
                <a:solidFill>
                  <a:srgbClr val="002060"/>
                </a:solidFill>
              </a:rPr>
              <a:t>των θεσμοθετημένων οργάνων της πολιτείας, αρμόδιοι για την πρόγνωση, παρακολούθηση και μελέτη καταστροφικών φαινομένων, καθώς και τη συμβουλευτική και χάραξη πολιτικής για τη μείωση και διαχείριση του κινδύνου </a:t>
            </a:r>
            <a:r>
              <a:rPr lang="el-GR" dirty="0" smtClean="0">
                <a:solidFill>
                  <a:srgbClr val="002060"/>
                </a:solidFill>
              </a:rPr>
              <a:t>καταστροφών.</a:t>
            </a:r>
          </a:p>
          <a:p>
            <a:pPr marL="285750" indent="-285750" algn="just">
              <a:buFont typeface="Wingdings" pitchFamily="2" charset="2"/>
              <a:buChar char="v"/>
            </a:pPr>
            <a:r>
              <a:rPr lang="el-GR" dirty="0" smtClean="0">
                <a:solidFill>
                  <a:srgbClr val="002060"/>
                </a:solidFill>
              </a:rPr>
              <a:t>Εκπρόσωποι </a:t>
            </a:r>
            <a:r>
              <a:rPr lang="el-GR" dirty="0">
                <a:solidFill>
                  <a:srgbClr val="002060"/>
                </a:solidFill>
              </a:rPr>
              <a:t>ακαδημαϊκών και ερευνητικών ιδρυμάτων, ερευνητικών κέντρων και οργανισμών, που κατέχουν και διαθέτουν γνώση και παρέχουν προϊόντα εφαρμοσμένης έρευνας και καινοτομίας, σχετικά με τα θέματα της παραγράφου 1 του παρόντος </a:t>
            </a:r>
            <a:r>
              <a:rPr lang="el-GR" dirty="0" smtClean="0">
                <a:solidFill>
                  <a:srgbClr val="002060"/>
                </a:solidFill>
              </a:rPr>
              <a:t>άρθρου.</a:t>
            </a:r>
          </a:p>
          <a:p>
            <a:pPr marL="285750" indent="-285750" algn="just">
              <a:buFont typeface="Wingdings" pitchFamily="2" charset="2"/>
              <a:buChar char="v"/>
            </a:pPr>
            <a:r>
              <a:rPr lang="el-GR" dirty="0" smtClean="0">
                <a:solidFill>
                  <a:srgbClr val="002060"/>
                </a:solidFill>
              </a:rPr>
              <a:t>Με </a:t>
            </a:r>
            <a:r>
              <a:rPr lang="el-GR" dirty="0">
                <a:solidFill>
                  <a:srgbClr val="002060"/>
                </a:solidFill>
              </a:rPr>
              <a:t>απόφαση του Γενικού Γραμματέα Πολιτικής Προστασίας καθορίζονται η σύνθεση, οι αρμοδιότητες, καθώς και κάθε άλλο ζήτημα σχετικό με τη λειτουργία του εν λόγω Συμβουλίου, πλην μισθολογικών ζητημάτων.</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574" y="4120718"/>
            <a:ext cx="5065487" cy="273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59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112921" y="249624"/>
            <a:ext cx="7012882" cy="584775"/>
          </a:xfrm>
          <a:prstGeom prst="rect">
            <a:avLst/>
          </a:prstGeom>
        </p:spPr>
        <p:txBody>
          <a:bodyPr wrap="none">
            <a:spAutoFit/>
          </a:bodyPr>
          <a:lstStyle/>
          <a:p>
            <a:r>
              <a:rPr lang="el-GR" sz="3200" b="1" dirty="0" smtClean="0">
                <a:solidFill>
                  <a:srgbClr val="002060"/>
                </a:solidFill>
              </a:rPr>
              <a:t>ΕΠΙΤΡΟΠΗ ΕΚΤΙΜΗΣΗΣ ΚΙΝΔΥΝΟΥ</a:t>
            </a:r>
            <a:endParaRPr lang="el-GR" sz="3200" b="1" dirty="0">
              <a:solidFill>
                <a:srgbClr val="002060"/>
              </a:solidFill>
            </a:endParaRPr>
          </a:p>
        </p:txBody>
      </p:sp>
      <p:sp>
        <p:nvSpPr>
          <p:cNvPr id="3" name="Ορθογώνιο 2"/>
          <p:cNvSpPr/>
          <p:nvPr/>
        </p:nvSpPr>
        <p:spPr>
          <a:xfrm>
            <a:off x="112921" y="1100483"/>
            <a:ext cx="6096000" cy="2862322"/>
          </a:xfrm>
          <a:prstGeom prst="rect">
            <a:avLst/>
          </a:prstGeom>
          <a:solidFill>
            <a:schemeClr val="accent3">
              <a:lumMod val="20000"/>
              <a:lumOff val="80000"/>
            </a:schemeClr>
          </a:solidFill>
          <a:scene3d>
            <a:camera prst="orthographicFront"/>
            <a:lightRig rig="threePt" dir="t"/>
          </a:scene3d>
          <a:sp3d>
            <a:bevelT w="165100" prst="coolSlant"/>
          </a:sp3d>
        </p:spPr>
        <p:txBody>
          <a:bodyPr>
            <a:spAutoFit/>
          </a:bodyPr>
          <a:lstStyle/>
          <a:p>
            <a:pPr algn="just"/>
            <a:r>
              <a:rPr lang="el-GR" dirty="0">
                <a:solidFill>
                  <a:srgbClr val="002060"/>
                </a:solidFill>
              </a:rPr>
              <a:t> Στη Γενική Γραμματεία Πολιτικής Προστασίας συστήνεται, με απόφαση του Γενικού Γραμματέα Πολιτικής Προστασίας, Επιτροπή Εκτίμησης Κινδύνου η οποία, ανεξάρτητα από την κήρυξη κάποιας περιοχής σε Κατάσταση Ειδικής Κινητοποίησης Πολιτικής Προστασίας, μπορεί να χαρακτηρίζει, ως κατεπείγοντα και άμεσης υλοποίησης, προληπτικής φύσεως έργα ή εργασίες των Δήμων ή Περιφερειών ή της Γενικής Γραμματείας Πολιτικής Προστασίας ή οποιουδήποτε άλλου αρμόδιου φορέα του Δημοσίου </a:t>
            </a:r>
          </a:p>
        </p:txBody>
      </p:sp>
      <p:sp>
        <p:nvSpPr>
          <p:cNvPr id="4" name="Ορθογώνιο 3"/>
          <p:cNvSpPr/>
          <p:nvPr/>
        </p:nvSpPr>
        <p:spPr>
          <a:xfrm>
            <a:off x="6482169" y="1173926"/>
            <a:ext cx="5418961" cy="5355312"/>
          </a:xfrm>
          <a:prstGeom prst="rect">
            <a:avLst/>
          </a:prstGeom>
          <a:solidFill>
            <a:srgbClr val="99FF99"/>
          </a:solidFill>
          <a:scene3d>
            <a:camera prst="orthographicFront"/>
            <a:lightRig rig="threePt" dir="t"/>
          </a:scene3d>
          <a:sp3d>
            <a:bevelT/>
          </a:sp3d>
        </p:spPr>
        <p:txBody>
          <a:bodyPr wrap="square">
            <a:spAutoFit/>
          </a:bodyPr>
          <a:lstStyle/>
          <a:p>
            <a:pPr algn="just"/>
            <a:r>
              <a:rPr lang="el-GR" dirty="0" smtClean="0">
                <a:solidFill>
                  <a:srgbClr val="002060"/>
                </a:solidFill>
              </a:rPr>
              <a:t>           </a:t>
            </a:r>
            <a:r>
              <a:rPr lang="el-GR" b="1" dirty="0" smtClean="0">
                <a:solidFill>
                  <a:srgbClr val="002060"/>
                </a:solidFill>
              </a:rPr>
              <a:t>Τα έργα ή οι εργασίες διακρίνονται σε:</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a:t>
            </a:r>
            <a:r>
              <a:rPr lang="el-GR" dirty="0" smtClean="0">
                <a:solidFill>
                  <a:srgbClr val="002060"/>
                </a:solidFill>
              </a:rPr>
              <a:t>καθαρισμού</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αντιπλημμυρικής θωράκισης μικρής </a:t>
            </a:r>
            <a:r>
              <a:rPr lang="el-GR" dirty="0" smtClean="0">
                <a:solidFill>
                  <a:srgbClr val="002060"/>
                </a:solidFill>
              </a:rPr>
              <a:t>κλίμακας</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διάνοιξης αντιπυρικών </a:t>
            </a:r>
            <a:r>
              <a:rPr lang="el-GR" dirty="0" smtClean="0">
                <a:solidFill>
                  <a:srgbClr val="002060"/>
                </a:solidFill>
              </a:rPr>
              <a:t>ζωνών</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συντήρησης δασικού οδικού </a:t>
            </a:r>
            <a:r>
              <a:rPr lang="el-GR" dirty="0" smtClean="0">
                <a:solidFill>
                  <a:srgbClr val="002060"/>
                </a:solidFill>
              </a:rPr>
              <a:t>δικτύου</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για τη διαφύλαξη της δημόσιας </a:t>
            </a:r>
            <a:r>
              <a:rPr lang="el-GR" dirty="0" smtClean="0">
                <a:solidFill>
                  <a:srgbClr val="002060"/>
                </a:solidFill>
              </a:rPr>
              <a:t>υγείας</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ανάσχεσης ή αποκατάστασης διάβρωσης εδαφών βασικών οδικών δικτύων ή αντιστήριξης πρανών ή αποτροπής </a:t>
            </a:r>
            <a:r>
              <a:rPr lang="el-GR" dirty="0" err="1">
                <a:solidFill>
                  <a:srgbClr val="002060"/>
                </a:solidFill>
              </a:rPr>
              <a:t>κατολισθητικών</a:t>
            </a:r>
            <a:r>
              <a:rPr lang="el-GR" dirty="0">
                <a:solidFill>
                  <a:srgbClr val="002060"/>
                </a:solidFill>
              </a:rPr>
              <a:t> </a:t>
            </a:r>
            <a:r>
              <a:rPr lang="el-GR" dirty="0" smtClean="0">
                <a:solidFill>
                  <a:srgbClr val="002060"/>
                </a:solidFill>
              </a:rPr>
              <a:t>φαινομένων</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που αφορούν σε αναγκαίες επιχειρησιακά κτιριακές υποδομές του Εθνικού </a:t>
            </a:r>
            <a:r>
              <a:rPr lang="el-GR" dirty="0" smtClean="0">
                <a:solidFill>
                  <a:srgbClr val="002060"/>
                </a:solidFill>
              </a:rPr>
              <a:t>Μηχανισμού</a:t>
            </a:r>
          </a:p>
          <a:p>
            <a:pPr marL="285750" indent="-285750" algn="just">
              <a:buFont typeface="Wingdings" pitchFamily="2" charset="2"/>
              <a:buChar char="Ø"/>
            </a:pPr>
            <a:r>
              <a:rPr lang="el-GR" dirty="0" smtClean="0">
                <a:solidFill>
                  <a:srgbClr val="002060"/>
                </a:solidFill>
              </a:rPr>
              <a:t>έργα </a:t>
            </a:r>
            <a:r>
              <a:rPr lang="el-GR" dirty="0">
                <a:solidFill>
                  <a:srgbClr val="002060"/>
                </a:solidFill>
              </a:rPr>
              <a:t>ή εργασίες άμεσης αντιμετώπισης κινδύνων από φυσικές και τεχνολογικές </a:t>
            </a:r>
            <a:r>
              <a:rPr lang="el-GR" dirty="0" smtClean="0">
                <a:solidFill>
                  <a:srgbClr val="002060"/>
                </a:solidFill>
              </a:rPr>
              <a:t>καταστροφές. </a:t>
            </a:r>
            <a:endParaRPr lang="el-GR" dirty="0">
              <a:solidFill>
                <a:srgbClr val="002060"/>
              </a:solidFill>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30" y="4093029"/>
            <a:ext cx="6101118" cy="254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59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27">
            <a:extLst>
              <a:ext uri="{FF2B5EF4-FFF2-40B4-BE49-F238E27FC236}">
                <a16:creationId xmlns="" xmlns:a16="http://schemas.microsoft.com/office/drawing/2014/main" id="{1F4A433F-9932-44D3-8AE2-4FCF45376351}"/>
              </a:ext>
            </a:extLst>
          </p:cNvPr>
          <p:cNvSpPr txBox="1">
            <a:spLocks/>
          </p:cNvSpPr>
          <p:nvPr/>
        </p:nvSpPr>
        <p:spPr>
          <a:xfrm>
            <a:off x="774709" y="3120245"/>
            <a:ext cx="7755834" cy="1372683"/>
          </a:xfrm>
          <a:prstGeom prst="rect">
            <a:avLst/>
          </a:prstGeom>
          <a:noFill/>
          <a:ln w="12700">
            <a:noFill/>
          </a:ln>
          <a:effectLst>
            <a:innerShdw blurRad="114300">
              <a:schemeClr val="bg1"/>
            </a:innerShdw>
          </a:effectLst>
        </p:spPr>
        <p:txBody>
          <a:bodyPr wrap="square" lIns="108000" rtlCol="0" anchor="t">
            <a:sp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lang="ko-KR" altLang="en-US" sz="1200"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l-GR" altLang="en-US" sz="1600" dirty="0"/>
              <a:t>Την προετοιμασία, κινητοποίηση και συντονισμό δράσης του δυναμικού και των </a:t>
            </a:r>
            <a:r>
              <a:rPr lang="el-GR" altLang="en-US" sz="1600" dirty="0" smtClean="0"/>
              <a:t>με-σων </a:t>
            </a:r>
            <a:r>
              <a:rPr lang="el-GR" altLang="en-US" sz="1600" dirty="0"/>
              <a:t>πολιτικής προστασίας της χώρας για την αντιμετώπιση πιθανών κάθε </a:t>
            </a:r>
            <a:r>
              <a:rPr lang="el-GR" altLang="en-US" sz="1600" dirty="0" smtClean="0"/>
              <a:t>μορφής  </a:t>
            </a:r>
            <a:r>
              <a:rPr lang="el-GR" altLang="en-US" sz="1600" dirty="0"/>
              <a:t>καταστροφών στο πλαίσιο του υφιστάμενου σχετικού σχεδιασμού ανά κατηγορία </a:t>
            </a:r>
            <a:r>
              <a:rPr lang="el-GR" altLang="en-US" sz="1600" dirty="0" smtClean="0"/>
              <a:t>κινδύνου</a:t>
            </a:r>
            <a:r>
              <a:rPr lang="el-GR" altLang="en-US" sz="1600" dirty="0"/>
              <a:t>.</a:t>
            </a:r>
          </a:p>
          <a:p>
            <a:endParaRPr lang="en-US" altLang="ko-KR" sz="1600" dirty="0"/>
          </a:p>
        </p:txBody>
      </p:sp>
      <p:sp>
        <p:nvSpPr>
          <p:cNvPr id="30" name="Ορθογώνιο 29"/>
          <p:cNvSpPr/>
          <p:nvPr/>
        </p:nvSpPr>
        <p:spPr>
          <a:xfrm>
            <a:off x="774709" y="4133591"/>
            <a:ext cx="7755834" cy="830997"/>
          </a:xfrm>
          <a:prstGeom prst="rect">
            <a:avLst/>
          </a:prstGeom>
        </p:spPr>
        <p:txBody>
          <a:bodyPr wrap="square">
            <a:spAutoFit/>
          </a:bodyPr>
          <a:lstStyle/>
          <a:p>
            <a:pPr algn="just"/>
            <a:r>
              <a:rPr lang="el-GR" sz="1600" dirty="0">
                <a:solidFill>
                  <a:schemeClr val="bg1"/>
                </a:solidFill>
              </a:rPr>
              <a:t>Την αξιοποίηση των διαθέσιμων επιστημονικών στοιχείων και πληροφοριών για την κινητοποίηση του δυναμικού και των μέσων πολιτικής προστασίας της χώρας, εν όψει απειλούμενου κινδύνου καταστροφών.</a:t>
            </a:r>
          </a:p>
        </p:txBody>
      </p:sp>
      <p:pic>
        <p:nvPicPr>
          <p:cNvPr id="8196" name="Picture 4" descr="http://sfairika.gr/site/wp-content/uploads/2018/07/Clipboard01-16-768x4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458" y="849044"/>
            <a:ext cx="10394066" cy="56790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
            <a:extLst>
              <a:ext uri="{FF2B5EF4-FFF2-40B4-BE49-F238E27FC236}">
                <a16:creationId xmlns:a16="http://schemas.microsoft.com/office/drawing/2014/main" xmlns="" id="{24B0FF5B-5857-4DD2-8316-525F7AB76D4C}"/>
              </a:ext>
            </a:extLst>
          </p:cNvPr>
          <p:cNvGrpSpPr/>
          <p:nvPr/>
        </p:nvGrpSpPr>
        <p:grpSpPr>
          <a:xfrm>
            <a:off x="11426" y="113751"/>
            <a:ext cx="6983876" cy="735294"/>
            <a:chOff x="5207975" y="2573079"/>
            <a:chExt cx="6983876" cy="1711842"/>
          </a:xfrm>
          <a:solidFill>
            <a:schemeClr val="bg1">
              <a:lumMod val="65000"/>
            </a:schemeClr>
          </a:solidFill>
        </p:grpSpPr>
        <p:sp>
          <p:nvSpPr>
            <p:cNvPr id="9"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TextBox 10"/>
          <p:cNvSpPr txBox="1"/>
          <p:nvPr/>
        </p:nvSpPr>
        <p:spPr>
          <a:xfrm>
            <a:off x="774709" y="249624"/>
            <a:ext cx="5753413" cy="584775"/>
          </a:xfrm>
          <a:prstGeom prst="rect">
            <a:avLst/>
          </a:prstGeom>
          <a:noFill/>
        </p:spPr>
        <p:txBody>
          <a:bodyPr wrap="square" rtlCol="0">
            <a:spAutoFit/>
          </a:bodyPr>
          <a:lstStyle/>
          <a:p>
            <a:pPr algn="ctr"/>
            <a:r>
              <a:rPr lang="el-GR" sz="3200" b="1" dirty="0" smtClean="0">
                <a:solidFill>
                  <a:srgbClr val="002060"/>
                </a:solidFill>
              </a:rPr>
              <a:t>Γ.Γ.Π.Π.</a:t>
            </a:r>
            <a:endParaRPr lang="el-GR" sz="3200" b="1" dirty="0">
              <a:solidFill>
                <a:srgbClr val="002060"/>
              </a:solidFill>
            </a:endParaRPr>
          </a:p>
        </p:txBody>
      </p:sp>
    </p:spTree>
    <p:extLst>
      <p:ext uri="{BB962C8B-B14F-4D97-AF65-F5344CB8AC3E}">
        <p14:creationId xmlns:p14="http://schemas.microsoft.com/office/powerpoint/2010/main" val="2983273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367898" y="113750"/>
            <a:ext cx="6138220" cy="954107"/>
          </a:xfrm>
          <a:prstGeom prst="rect">
            <a:avLst/>
          </a:prstGeom>
        </p:spPr>
        <p:txBody>
          <a:bodyPr wrap="none">
            <a:spAutoFit/>
          </a:bodyPr>
          <a:lstStyle/>
          <a:p>
            <a:pPr algn="ctr"/>
            <a:r>
              <a:rPr lang="el-GR" sz="2800" b="1" dirty="0" smtClean="0">
                <a:solidFill>
                  <a:srgbClr val="002060"/>
                </a:solidFill>
              </a:rPr>
              <a:t>ΕΥΡΩΠΑΙΚΟ ΚΕΝΤΡΟ </a:t>
            </a:r>
          </a:p>
          <a:p>
            <a:pPr algn="ctr"/>
            <a:r>
              <a:rPr lang="el-GR" sz="2800" b="1" dirty="0" smtClean="0">
                <a:solidFill>
                  <a:srgbClr val="002060"/>
                </a:solidFill>
              </a:rPr>
              <a:t>ΔΑΣΙΚΩΝ ΠΥΡΚΑΓΙΩΝ (Ε.ΚΕ.ΔΑ.Π)</a:t>
            </a:r>
            <a:endParaRPr lang="el-GR" sz="2800" b="1" dirty="0">
              <a:solidFill>
                <a:srgbClr val="002060"/>
              </a:solidFill>
            </a:endParaRPr>
          </a:p>
        </p:txBody>
      </p:sp>
      <p:sp>
        <p:nvSpPr>
          <p:cNvPr id="3" name="Ορθογώνιο 2"/>
          <p:cNvSpPr/>
          <p:nvPr/>
        </p:nvSpPr>
        <p:spPr>
          <a:xfrm>
            <a:off x="449943" y="1443841"/>
            <a:ext cx="8694057" cy="4893647"/>
          </a:xfrm>
          <a:prstGeom prst="rect">
            <a:avLst/>
          </a:prstGeom>
          <a:ln>
            <a:solidFill>
              <a:schemeClr val="tx2"/>
            </a:solidFill>
            <a:prstDash val="sysDot"/>
          </a:ln>
        </p:spPr>
        <p:txBody>
          <a:bodyPr wrap="square">
            <a:spAutoFit/>
          </a:bodyPr>
          <a:lstStyle/>
          <a:p>
            <a:pPr algn="just"/>
            <a:r>
              <a:rPr lang="el-GR" sz="2400" dirty="0">
                <a:solidFill>
                  <a:srgbClr val="002060"/>
                </a:solidFill>
              </a:rPr>
              <a:t> Σκοπός του </a:t>
            </a:r>
            <a:r>
              <a:rPr lang="el-GR" sz="2400" dirty="0" smtClean="0">
                <a:solidFill>
                  <a:srgbClr val="002060"/>
                </a:solidFill>
              </a:rPr>
              <a:t>Ε.ΚΕ.ΔΑ.Π., </a:t>
            </a:r>
            <a:r>
              <a:rPr lang="el-GR" sz="2400" dirty="0">
                <a:solidFill>
                  <a:srgbClr val="002060"/>
                </a:solidFill>
              </a:rPr>
              <a:t>που έχει ως έδρα την έδρα της Γενικής Γραμματείας Πολιτικής Προστασίας, είναι η συλλογή χρήσιμων δεδομένων με σκοπό τη διευκόλυνση της συνεργασίας στο πεδίο της πρόληψης, αντιμετώπισης και του συντονισμού δράσεων δασικών πυρκαγιών σε εθνικό και ευρωπαϊκό επίπεδο, καθώς και των Ευρωπαϊκών Κέντρων της Ανοικτής Μερικής Συμφωνίας. Για την επίτευξη των σκοπών του, το Ε.ΚΕ.ΔΑ.Π., δύναται να συνεργάζεται με λοιπά Ευρωπαϊκά Κέντρα της Ανοικτής Μερικής Συμφωνίας, με επιστημονικούς, δημόσιους και ιδιωτικούς φορείς, να καταθέτει προτάσεις, να αναλαμβάνει έργα χρηματοδοτούμενα από το Συμβούλιο της </a:t>
            </a:r>
            <a:r>
              <a:rPr lang="el-GR" sz="2400" dirty="0" smtClean="0">
                <a:solidFill>
                  <a:srgbClr val="002060"/>
                </a:solidFill>
              </a:rPr>
              <a:t>Ευρώπης, </a:t>
            </a:r>
            <a:r>
              <a:rPr lang="el-GR" sz="2400" dirty="0">
                <a:solidFill>
                  <a:srgbClr val="002060"/>
                </a:solidFill>
              </a:rPr>
              <a:t>άλλο διεθνή οργανισμό ή εθνική αρχή και να υλοποιεί κάθε συναφή δράση. </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5599" y="4731657"/>
            <a:ext cx="2830287" cy="163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592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 name="Ορθογώνιο 3"/>
          <p:cNvSpPr/>
          <p:nvPr/>
        </p:nvSpPr>
        <p:spPr>
          <a:xfrm>
            <a:off x="585674" y="113750"/>
            <a:ext cx="6096000" cy="830997"/>
          </a:xfrm>
          <a:prstGeom prst="rect">
            <a:avLst/>
          </a:prstGeom>
        </p:spPr>
        <p:txBody>
          <a:bodyPr>
            <a:spAutoFit/>
          </a:bodyPr>
          <a:lstStyle/>
          <a:p>
            <a:pPr algn="ctr"/>
            <a:r>
              <a:rPr lang="el-GR" sz="2400" b="1" dirty="0" smtClean="0">
                <a:solidFill>
                  <a:srgbClr val="002060"/>
                </a:solidFill>
              </a:rPr>
              <a:t>ΓΕΝΙΚΗ ΔΙΕΥΘΥΝΣΗ ΟΙΚΟΝΟΜΙΚΩΝ ΥΠΗΡΕΣΙΩΝ </a:t>
            </a:r>
            <a:r>
              <a:rPr lang="el-GR" sz="2400" b="1" dirty="0">
                <a:solidFill>
                  <a:srgbClr val="002060"/>
                </a:solidFill>
              </a:rPr>
              <a:t>(Γ.Δ.Ο.Υ.) </a:t>
            </a:r>
            <a:r>
              <a:rPr lang="el-GR" sz="2400" b="1" dirty="0" smtClean="0">
                <a:solidFill>
                  <a:srgbClr val="002060"/>
                </a:solidFill>
              </a:rPr>
              <a:t>Γ.Γ.Π.Π. </a:t>
            </a:r>
            <a:endParaRPr lang="el-GR" sz="2400" b="1" dirty="0">
              <a:solidFill>
                <a:srgbClr val="002060"/>
              </a:solidFill>
            </a:endParaRPr>
          </a:p>
        </p:txBody>
      </p:sp>
      <p:sp>
        <p:nvSpPr>
          <p:cNvPr id="5" name="Ορθογώνιο 4"/>
          <p:cNvSpPr/>
          <p:nvPr/>
        </p:nvSpPr>
        <p:spPr>
          <a:xfrm>
            <a:off x="199449" y="1093765"/>
            <a:ext cx="5179366" cy="1754326"/>
          </a:xfrm>
          <a:prstGeom prst="rect">
            <a:avLst/>
          </a:prstGeom>
        </p:spPr>
        <p:txBody>
          <a:bodyPr wrap="square">
            <a:spAutoFit/>
          </a:bodyPr>
          <a:lstStyle/>
          <a:p>
            <a:pPr algn="just"/>
            <a:r>
              <a:rPr lang="el-GR" dirty="0">
                <a:solidFill>
                  <a:srgbClr val="002060"/>
                </a:solidFill>
              </a:rPr>
              <a:t>Συστήνεται Γενική Διεύθυνση Οικονομικών Υπηρεσιών (Γ.Δ.Ο.Υ.), η οποία υπάγεται απευθείας στον Γενικό Γραμματέα Πολιτικής Προστασίας και συντονίζεται και εποπτεύεται από την κύρια Γ.Δ.Ο.Ε.Σ. του Υπουργείου Προστασίας του Πολίτη</a:t>
            </a:r>
          </a:p>
        </p:txBody>
      </p:sp>
      <p:sp>
        <p:nvSpPr>
          <p:cNvPr id="6" name="Ορθογώνιο 5"/>
          <p:cNvSpPr/>
          <p:nvPr/>
        </p:nvSpPr>
        <p:spPr>
          <a:xfrm>
            <a:off x="5378815" y="1245551"/>
            <a:ext cx="6639014" cy="5355312"/>
          </a:xfrm>
          <a:prstGeom prst="rect">
            <a:avLst/>
          </a:prstGeom>
        </p:spPr>
        <p:txBody>
          <a:bodyPr wrap="square">
            <a:spAutoFit/>
          </a:bodyPr>
          <a:lstStyle/>
          <a:p>
            <a:pPr algn="ctr"/>
            <a:r>
              <a:rPr lang="el-GR" dirty="0" smtClean="0">
                <a:solidFill>
                  <a:srgbClr val="002060"/>
                </a:solidFill>
              </a:rPr>
              <a:t> </a:t>
            </a:r>
            <a:r>
              <a:rPr lang="el-GR" b="1" dirty="0" smtClean="0">
                <a:solidFill>
                  <a:srgbClr val="002060"/>
                </a:solidFill>
              </a:rPr>
              <a:t>Η Γ.Δ.Ο.Υ. </a:t>
            </a:r>
            <a:r>
              <a:rPr lang="el-GR" b="1" dirty="0">
                <a:solidFill>
                  <a:srgbClr val="002060"/>
                </a:solidFill>
              </a:rPr>
              <a:t>έχει ως αποστολή</a:t>
            </a:r>
            <a:r>
              <a:rPr lang="el-GR" b="1" dirty="0" smtClean="0">
                <a:solidFill>
                  <a:srgbClr val="002060"/>
                </a:solidFill>
              </a:rPr>
              <a:t>:</a:t>
            </a:r>
          </a:p>
          <a:p>
            <a:pPr marL="285750" indent="-285750" algn="just">
              <a:buFont typeface="Wingdings" pitchFamily="2" charset="2"/>
              <a:buChar char="ü"/>
            </a:pPr>
            <a:r>
              <a:rPr lang="el-GR" dirty="0" smtClean="0">
                <a:solidFill>
                  <a:srgbClr val="002060"/>
                </a:solidFill>
              </a:rPr>
              <a:t>Την </a:t>
            </a:r>
            <a:r>
              <a:rPr lang="el-GR" dirty="0">
                <a:solidFill>
                  <a:srgbClr val="002060"/>
                </a:solidFill>
              </a:rPr>
              <a:t>εφαρμογή των αρχών της χρηστής δημοσιονομικής διαχείρισης και ευθύνης κατά τον σχεδιασμό και την υλοποίηση της οικονομικής στρατηγικής των Φορέων (Πυροσβεστικό Σώμα και Γενική Γραμματεία Πολιτικής Προστασίας), του Ειδικού Φορέα (Ε.Φ.) της Γενικής Γραμματείας Πολιτικής </a:t>
            </a:r>
            <a:r>
              <a:rPr lang="el-GR" dirty="0" smtClean="0">
                <a:solidFill>
                  <a:srgbClr val="002060"/>
                </a:solidFill>
              </a:rPr>
              <a:t>Προστασίας.</a:t>
            </a:r>
          </a:p>
          <a:p>
            <a:pPr marL="285750" indent="-285750" algn="just">
              <a:buFont typeface="Wingdings" pitchFamily="2" charset="2"/>
              <a:buChar char="ü"/>
            </a:pPr>
            <a:r>
              <a:rPr lang="el-GR" dirty="0">
                <a:solidFill>
                  <a:srgbClr val="002060"/>
                </a:solidFill>
              </a:rPr>
              <a:t>Τον συντονισμό, την καθοδήγηση και εποπτεία όλων των φορέων του Ε.Φ. της Γενικής Γραμματείας Πολιτικής Προστασίας, σχετικά με την ορθή και ενιαία οικονομική λειτουργία και διαχείριση, καθώς και τον έλεγχο των οικονομικών υποθέσεων και </a:t>
            </a:r>
            <a:r>
              <a:rPr lang="el-GR" dirty="0" smtClean="0">
                <a:solidFill>
                  <a:srgbClr val="002060"/>
                </a:solidFill>
              </a:rPr>
              <a:t>λειτουργιών</a:t>
            </a:r>
          </a:p>
          <a:p>
            <a:pPr marL="285750" indent="-285750" algn="just">
              <a:buFont typeface="Wingdings" pitchFamily="2" charset="2"/>
              <a:buChar char="ü"/>
            </a:pPr>
            <a:r>
              <a:rPr lang="el-GR" dirty="0">
                <a:solidFill>
                  <a:srgbClr val="002060"/>
                </a:solidFill>
              </a:rPr>
              <a:t>Την ορθολογική αξιοποίηση των πόρων των φορέων του Ε.Φ. της Γ.Γ.Π.Π., βάσει των γενικών αρχών και κανόνων της δημοσιονομικής </a:t>
            </a:r>
            <a:r>
              <a:rPr lang="el-GR" dirty="0" smtClean="0">
                <a:solidFill>
                  <a:srgbClr val="002060"/>
                </a:solidFill>
              </a:rPr>
              <a:t>διαχείρισης.</a:t>
            </a:r>
          </a:p>
          <a:p>
            <a:pPr marL="285750" indent="-285750" algn="just">
              <a:buFont typeface="Wingdings" pitchFamily="2" charset="2"/>
              <a:buChar char="ü"/>
            </a:pPr>
            <a:r>
              <a:rPr lang="el-GR" dirty="0" smtClean="0">
                <a:solidFill>
                  <a:srgbClr val="002060"/>
                </a:solidFill>
              </a:rPr>
              <a:t>Την </a:t>
            </a:r>
            <a:r>
              <a:rPr lang="el-GR" dirty="0">
                <a:solidFill>
                  <a:srgbClr val="002060"/>
                </a:solidFill>
              </a:rPr>
              <a:t>αποτελεσματική διαχείριση των διαδικασιών πληρωμής των υποχρεώσεων των φορέων του Ε.Φ. της </a:t>
            </a:r>
            <a:r>
              <a:rPr lang="el-GR" dirty="0" smtClean="0">
                <a:solidFill>
                  <a:srgbClr val="002060"/>
                </a:solidFill>
              </a:rPr>
              <a:t>Γ.Γ.Π.Π.</a:t>
            </a:r>
          </a:p>
          <a:p>
            <a:pPr marL="285750" indent="-285750" algn="just">
              <a:buFont typeface="Wingdings" pitchFamily="2" charset="2"/>
              <a:buChar char="ü"/>
            </a:pPr>
            <a:r>
              <a:rPr lang="el-GR" dirty="0" smtClean="0">
                <a:solidFill>
                  <a:srgbClr val="002060"/>
                </a:solidFill>
              </a:rPr>
              <a:t>Τη </a:t>
            </a:r>
            <a:r>
              <a:rPr lang="el-GR" dirty="0">
                <a:solidFill>
                  <a:srgbClr val="002060"/>
                </a:solidFill>
              </a:rPr>
              <a:t>διασφάλιση της νομιμότητας και κανονικότητας των δαπανών των φορέων της Γ.Γ.Π.Π..</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682" y="2848091"/>
            <a:ext cx="514613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947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803133" y="247966"/>
            <a:ext cx="5231880" cy="523220"/>
          </a:xfrm>
          <a:prstGeom prst="rect">
            <a:avLst/>
          </a:prstGeom>
        </p:spPr>
        <p:txBody>
          <a:bodyPr wrap="none">
            <a:spAutoFit/>
          </a:bodyPr>
          <a:lstStyle/>
          <a:p>
            <a:pPr algn="ctr"/>
            <a:r>
              <a:rPr lang="el-GR" sz="2800" b="1" dirty="0" smtClean="0">
                <a:solidFill>
                  <a:srgbClr val="002060"/>
                </a:solidFill>
              </a:rPr>
              <a:t>ΕΘΕΛΟΝΤΙΚΕΣ ΟΡΓΑΝΩΣΕΙΣ</a:t>
            </a:r>
            <a:endParaRPr lang="el-GR" sz="2800" b="1" dirty="0">
              <a:solidFill>
                <a:srgbClr val="002060"/>
              </a:solidFill>
            </a:endParaRPr>
          </a:p>
        </p:txBody>
      </p:sp>
      <p:grpSp>
        <p:nvGrpSpPr>
          <p:cNvPr id="9" name="Group 7">
            <a:extLst>
              <a:ext uri="{FF2B5EF4-FFF2-40B4-BE49-F238E27FC236}">
                <a16:creationId xmlns="" xmlns:a16="http://schemas.microsoft.com/office/drawing/2014/main" id="{E3EF9808-C6AD-4138-B7CA-F72ECE537A8C}"/>
              </a:ext>
            </a:extLst>
          </p:cNvPr>
          <p:cNvGrpSpPr/>
          <p:nvPr/>
        </p:nvGrpSpPr>
        <p:grpSpPr>
          <a:xfrm>
            <a:off x="248410" y="1924462"/>
            <a:ext cx="5474490" cy="4958712"/>
            <a:chOff x="1569022" y="1657523"/>
            <a:chExt cx="5617573" cy="5088315"/>
          </a:xfrm>
        </p:grpSpPr>
        <p:sp>
          <p:nvSpPr>
            <p:cNvPr id="10" name="Freeform: Shape 83">
              <a:extLst>
                <a:ext uri="{FF2B5EF4-FFF2-40B4-BE49-F238E27FC236}">
                  <a16:creationId xmlns="" xmlns:a16="http://schemas.microsoft.com/office/drawing/2014/main" id="{CCC8FED4-622F-48E9-8404-76155663EEFC}"/>
                </a:ext>
              </a:extLst>
            </p:cNvPr>
            <p:cNvSpPr/>
            <p:nvPr/>
          </p:nvSpPr>
          <p:spPr>
            <a:xfrm>
              <a:off x="2923068" y="1665471"/>
              <a:ext cx="2967885" cy="2156018"/>
            </a:xfrm>
            <a:custGeom>
              <a:avLst/>
              <a:gdLst>
                <a:gd name="connsiteX0" fmla="*/ 1117322 w 2162559"/>
                <a:gd name="connsiteY0" fmla="*/ 0 h 1570989"/>
                <a:gd name="connsiteX1" fmla="*/ 1073836 w 2162559"/>
                <a:gd name="connsiteY1" fmla="*/ 10186 h 1570989"/>
                <a:gd name="connsiteX2" fmla="*/ 986864 w 2162559"/>
                <a:gd name="connsiteY2" fmla="*/ 48579 h 1570989"/>
                <a:gd name="connsiteX3" fmla="*/ 987255 w 2162559"/>
                <a:gd name="connsiteY3" fmla="*/ 48971 h 1570989"/>
                <a:gd name="connsiteX4" fmla="*/ 902242 w 2162559"/>
                <a:gd name="connsiteY4" fmla="*/ 75219 h 1570989"/>
                <a:gd name="connsiteX5" fmla="*/ 861498 w 2162559"/>
                <a:gd name="connsiteY5" fmla="*/ 91674 h 1570989"/>
                <a:gd name="connsiteX6" fmla="*/ 807434 w 2162559"/>
                <a:gd name="connsiteY6" fmla="*/ 134376 h 1570989"/>
                <a:gd name="connsiteX7" fmla="*/ 746318 w 2162559"/>
                <a:gd name="connsiteY7" fmla="*/ 155924 h 1570989"/>
                <a:gd name="connsiteX8" fmla="*/ 680893 w 2162559"/>
                <a:gd name="connsiteY8" fmla="*/ 180605 h 1570989"/>
                <a:gd name="connsiteX9" fmla="*/ 680893 w 2162559"/>
                <a:gd name="connsiteY9" fmla="*/ 180605 h 1570989"/>
                <a:gd name="connsiteX10" fmla="*/ 601364 w 2162559"/>
                <a:gd name="connsiteY10" fmla="*/ 193142 h 1570989"/>
                <a:gd name="connsiteX11" fmla="*/ 517526 w 2162559"/>
                <a:gd name="connsiteY11" fmla="*/ 244072 h 1570989"/>
                <a:gd name="connsiteX12" fmla="*/ 506556 w 2162559"/>
                <a:gd name="connsiteY12" fmla="*/ 249165 h 1570989"/>
                <a:gd name="connsiteX13" fmla="*/ 352591 w 2162559"/>
                <a:gd name="connsiteY13" fmla="*/ 363561 h 1570989"/>
                <a:gd name="connsiteX14" fmla="*/ 310280 w 2162559"/>
                <a:gd name="connsiteY14" fmla="*/ 418017 h 1570989"/>
                <a:gd name="connsiteX15" fmla="*/ 310280 w 2162559"/>
                <a:gd name="connsiteY15" fmla="*/ 418017 h 1570989"/>
                <a:gd name="connsiteX16" fmla="*/ 180605 w 2162559"/>
                <a:gd name="connsiteY16" fmla="*/ 607241 h 1570989"/>
                <a:gd name="connsiteX17" fmla="*/ 0 w 2162559"/>
                <a:gd name="connsiteY17" fmla="*/ 837992 h 1570989"/>
                <a:gd name="connsiteX18" fmla="*/ 65425 w 2162559"/>
                <a:gd name="connsiteY18" fmla="*/ 870900 h 1570989"/>
                <a:gd name="connsiteX19" fmla="*/ 159450 w 2162559"/>
                <a:gd name="connsiteY19" fmla="*/ 938285 h 1570989"/>
                <a:gd name="connsiteX20" fmla="*/ 225658 w 2162559"/>
                <a:gd name="connsiteY20" fmla="*/ 1012721 h 1570989"/>
                <a:gd name="connsiteX21" fmla="*/ 343189 w 2162559"/>
                <a:gd name="connsiteY21" fmla="*/ 907727 h 1570989"/>
                <a:gd name="connsiteX22" fmla="*/ 440347 w 2162559"/>
                <a:gd name="connsiteY22" fmla="*/ 865807 h 1570989"/>
                <a:gd name="connsiteX23" fmla="*/ 490102 w 2162559"/>
                <a:gd name="connsiteY23" fmla="*/ 868942 h 1570989"/>
                <a:gd name="connsiteX24" fmla="*/ 501855 w 2162559"/>
                <a:gd name="connsiteY24" fmla="*/ 914778 h 1570989"/>
                <a:gd name="connsiteX25" fmla="*/ 539856 w 2162559"/>
                <a:gd name="connsiteY25" fmla="*/ 1009978 h 1570989"/>
                <a:gd name="connsiteX26" fmla="*/ 609983 w 2162559"/>
                <a:gd name="connsiteY26" fmla="*/ 1037402 h 1570989"/>
                <a:gd name="connsiteX27" fmla="*/ 669532 w 2162559"/>
                <a:gd name="connsiteY27" fmla="*/ 1015463 h 1570989"/>
                <a:gd name="connsiteX28" fmla="*/ 679718 w 2162559"/>
                <a:gd name="connsiteY28" fmla="*/ 1020556 h 1570989"/>
                <a:gd name="connsiteX29" fmla="*/ 691862 w 2162559"/>
                <a:gd name="connsiteY29" fmla="*/ 1081672 h 1570989"/>
                <a:gd name="connsiteX30" fmla="*/ 746710 w 2162559"/>
                <a:gd name="connsiteY30" fmla="*/ 1361002 h 1570989"/>
                <a:gd name="connsiteX31" fmla="*/ 757679 w 2162559"/>
                <a:gd name="connsiteY31" fmla="*/ 1393911 h 1570989"/>
                <a:gd name="connsiteX32" fmla="*/ 1106353 w 2162559"/>
                <a:gd name="connsiteY32" fmla="*/ 1567856 h 1570989"/>
                <a:gd name="connsiteX33" fmla="*/ 1138870 w 2162559"/>
                <a:gd name="connsiteY33" fmla="*/ 1567856 h 1570989"/>
                <a:gd name="connsiteX34" fmla="*/ 1334362 w 2162559"/>
                <a:gd name="connsiteY34" fmla="*/ 1441315 h 1570989"/>
                <a:gd name="connsiteX35" fmla="*/ 1422902 w 2162559"/>
                <a:gd name="connsiteY35" fmla="*/ 1036618 h 1570989"/>
                <a:gd name="connsiteX36" fmla="*/ 1434263 w 2162559"/>
                <a:gd name="connsiteY36" fmla="*/ 1031134 h 1570989"/>
                <a:gd name="connsiteX37" fmla="*/ 1490677 w 2162559"/>
                <a:gd name="connsiteY37" fmla="*/ 1053856 h 1570989"/>
                <a:gd name="connsiteX38" fmla="*/ 1551010 w 2162559"/>
                <a:gd name="connsiteY38" fmla="*/ 1030350 h 1570989"/>
                <a:gd name="connsiteX39" fmla="*/ 1580000 w 2162559"/>
                <a:gd name="connsiteY39" fmla="*/ 877952 h 1570989"/>
                <a:gd name="connsiteX40" fmla="*/ 1601156 w 2162559"/>
                <a:gd name="connsiteY40" fmla="*/ 863457 h 1570989"/>
                <a:gd name="connsiteX41" fmla="*/ 1727697 w 2162559"/>
                <a:gd name="connsiteY41" fmla="*/ 915170 h 1570989"/>
                <a:gd name="connsiteX42" fmla="*/ 1800958 w 2162559"/>
                <a:gd name="connsiteY42" fmla="*/ 963750 h 1570989"/>
                <a:gd name="connsiteX43" fmla="*/ 1927107 w 2162559"/>
                <a:gd name="connsiteY43" fmla="*/ 1104002 h 1570989"/>
                <a:gd name="connsiteX44" fmla="*/ 2165302 w 2162559"/>
                <a:gd name="connsiteY44" fmla="*/ 915954 h 1570989"/>
                <a:gd name="connsiteX45" fmla="*/ 2023482 w 2162559"/>
                <a:gd name="connsiteY45" fmla="*/ 751019 h 1570989"/>
                <a:gd name="connsiteX46" fmla="*/ 1894198 w 2162559"/>
                <a:gd name="connsiteY46" fmla="*/ 627221 h 1570989"/>
                <a:gd name="connsiteX47" fmla="*/ 1800174 w 2162559"/>
                <a:gd name="connsiteY47" fmla="*/ 504989 h 1570989"/>
                <a:gd name="connsiteX48" fmla="*/ 1751203 w 2162559"/>
                <a:gd name="connsiteY48" fmla="*/ 421151 h 1570989"/>
                <a:gd name="connsiteX49" fmla="*/ 1751203 w 2162559"/>
                <a:gd name="connsiteY49" fmla="*/ 421151 h 1570989"/>
                <a:gd name="connsiteX50" fmla="*/ 1699098 w 2162559"/>
                <a:gd name="connsiteY50" fmla="*/ 333395 h 1570989"/>
                <a:gd name="connsiteX51" fmla="*/ 1669324 w 2162559"/>
                <a:gd name="connsiteY51" fmla="*/ 311064 h 1570989"/>
                <a:gd name="connsiteX52" fmla="*/ 1598414 w 2162559"/>
                <a:gd name="connsiteY52" fmla="*/ 271495 h 1570989"/>
                <a:gd name="connsiteX53" fmla="*/ 1591362 w 2162559"/>
                <a:gd name="connsiteY53" fmla="*/ 265227 h 1570989"/>
                <a:gd name="connsiteX54" fmla="*/ 1580000 w 2162559"/>
                <a:gd name="connsiteY54" fmla="*/ 238195 h 1570989"/>
                <a:gd name="connsiteX55" fmla="*/ 1580000 w 2162559"/>
                <a:gd name="connsiteY55" fmla="*/ 238195 h 1570989"/>
                <a:gd name="connsiteX56" fmla="*/ 1552577 w 2162559"/>
                <a:gd name="connsiteY56" fmla="*/ 195101 h 1570989"/>
                <a:gd name="connsiteX57" fmla="*/ 1529854 w 2162559"/>
                <a:gd name="connsiteY57" fmla="*/ 173162 h 1570989"/>
                <a:gd name="connsiteX58" fmla="*/ 1463254 w 2162559"/>
                <a:gd name="connsiteY58" fmla="*/ 145346 h 1570989"/>
                <a:gd name="connsiteX59" fmla="*/ 1357476 w 2162559"/>
                <a:gd name="connsiteY59" fmla="*/ 159058 h 1570989"/>
                <a:gd name="connsiteX60" fmla="*/ 1284999 w 2162559"/>
                <a:gd name="connsiteY60" fmla="*/ 86189 h 1570989"/>
                <a:gd name="connsiteX61" fmla="*/ 1210955 w 2162559"/>
                <a:gd name="connsiteY61" fmla="*/ 36434 h 157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62559" h="1570989">
                  <a:moveTo>
                    <a:pt x="1117322" y="0"/>
                  </a:moveTo>
                  <a:cubicBezTo>
                    <a:pt x="1102043" y="0"/>
                    <a:pt x="1087156" y="1959"/>
                    <a:pt x="1073836" y="10186"/>
                  </a:cubicBezTo>
                  <a:cubicBezTo>
                    <a:pt x="1071486" y="14495"/>
                    <a:pt x="1011937" y="43878"/>
                    <a:pt x="986864" y="48579"/>
                  </a:cubicBezTo>
                  <a:cubicBezTo>
                    <a:pt x="986864" y="48579"/>
                    <a:pt x="987255" y="48971"/>
                    <a:pt x="987255" y="48971"/>
                  </a:cubicBezTo>
                  <a:cubicBezTo>
                    <a:pt x="983338" y="52497"/>
                    <a:pt x="904592" y="72477"/>
                    <a:pt x="902242" y="75219"/>
                  </a:cubicBezTo>
                  <a:cubicBezTo>
                    <a:pt x="899891" y="75611"/>
                    <a:pt x="870509" y="81880"/>
                    <a:pt x="861498" y="91674"/>
                  </a:cubicBezTo>
                  <a:cubicBezTo>
                    <a:pt x="845827" y="101076"/>
                    <a:pt x="809393" y="129283"/>
                    <a:pt x="807434" y="134376"/>
                  </a:cubicBezTo>
                  <a:cubicBezTo>
                    <a:pt x="787062" y="141428"/>
                    <a:pt x="767082" y="149264"/>
                    <a:pt x="746318" y="155924"/>
                  </a:cubicBezTo>
                  <a:cubicBezTo>
                    <a:pt x="728297" y="161408"/>
                    <a:pt x="684811" y="178646"/>
                    <a:pt x="680893" y="180605"/>
                  </a:cubicBezTo>
                  <a:cubicBezTo>
                    <a:pt x="680893" y="180605"/>
                    <a:pt x="680893" y="180605"/>
                    <a:pt x="680893" y="180605"/>
                  </a:cubicBezTo>
                  <a:cubicBezTo>
                    <a:pt x="653469" y="178254"/>
                    <a:pt x="626829" y="183739"/>
                    <a:pt x="601364" y="193142"/>
                  </a:cubicBezTo>
                  <a:cubicBezTo>
                    <a:pt x="577466" y="202152"/>
                    <a:pt x="523794" y="239762"/>
                    <a:pt x="517526" y="244072"/>
                  </a:cubicBezTo>
                  <a:cubicBezTo>
                    <a:pt x="517526" y="244072"/>
                    <a:pt x="510474" y="247597"/>
                    <a:pt x="506556" y="249165"/>
                  </a:cubicBezTo>
                  <a:cubicBezTo>
                    <a:pt x="448183" y="277764"/>
                    <a:pt x="392943" y="310672"/>
                    <a:pt x="352591" y="363561"/>
                  </a:cubicBezTo>
                  <a:cubicBezTo>
                    <a:pt x="349849" y="367087"/>
                    <a:pt x="310280" y="418017"/>
                    <a:pt x="310280" y="418017"/>
                  </a:cubicBezTo>
                  <a:cubicBezTo>
                    <a:pt x="310280" y="418017"/>
                    <a:pt x="310280" y="418017"/>
                    <a:pt x="310280" y="418017"/>
                  </a:cubicBezTo>
                  <a:cubicBezTo>
                    <a:pt x="310280" y="418017"/>
                    <a:pt x="198626" y="579817"/>
                    <a:pt x="180605" y="607241"/>
                  </a:cubicBezTo>
                  <a:cubicBezTo>
                    <a:pt x="141428" y="667965"/>
                    <a:pt x="10970" y="824280"/>
                    <a:pt x="0" y="837992"/>
                  </a:cubicBezTo>
                  <a:cubicBezTo>
                    <a:pt x="392" y="841126"/>
                    <a:pt x="54064" y="864240"/>
                    <a:pt x="65425" y="870900"/>
                  </a:cubicBezTo>
                  <a:cubicBezTo>
                    <a:pt x="67776" y="873251"/>
                    <a:pt x="143779" y="923397"/>
                    <a:pt x="159450" y="938285"/>
                  </a:cubicBezTo>
                  <a:cubicBezTo>
                    <a:pt x="183739" y="961007"/>
                    <a:pt x="203719" y="987647"/>
                    <a:pt x="225658" y="1012721"/>
                  </a:cubicBezTo>
                  <a:cubicBezTo>
                    <a:pt x="253866" y="986080"/>
                    <a:pt x="335353" y="913995"/>
                    <a:pt x="343189" y="907727"/>
                  </a:cubicBezTo>
                  <a:cubicBezTo>
                    <a:pt x="372180" y="885788"/>
                    <a:pt x="402738" y="867375"/>
                    <a:pt x="440347" y="865807"/>
                  </a:cubicBezTo>
                  <a:cubicBezTo>
                    <a:pt x="449358" y="865416"/>
                    <a:pt x="489318" y="864632"/>
                    <a:pt x="490102" y="868942"/>
                  </a:cubicBezTo>
                  <a:cubicBezTo>
                    <a:pt x="494019" y="884221"/>
                    <a:pt x="497154" y="899891"/>
                    <a:pt x="501855" y="914778"/>
                  </a:cubicBezTo>
                  <a:cubicBezTo>
                    <a:pt x="511257" y="947687"/>
                    <a:pt x="521051" y="980987"/>
                    <a:pt x="539856" y="1009978"/>
                  </a:cubicBezTo>
                  <a:cubicBezTo>
                    <a:pt x="556311" y="1035443"/>
                    <a:pt x="580208" y="1044454"/>
                    <a:pt x="609983" y="1037402"/>
                  </a:cubicBezTo>
                  <a:cubicBezTo>
                    <a:pt x="630747" y="1032309"/>
                    <a:pt x="650727" y="1025257"/>
                    <a:pt x="669532" y="1015463"/>
                  </a:cubicBezTo>
                  <a:cubicBezTo>
                    <a:pt x="676975" y="1011545"/>
                    <a:pt x="678542" y="1013504"/>
                    <a:pt x="679718" y="1020556"/>
                  </a:cubicBezTo>
                  <a:cubicBezTo>
                    <a:pt x="683635" y="1040928"/>
                    <a:pt x="687945" y="1061300"/>
                    <a:pt x="691862" y="1081672"/>
                  </a:cubicBezTo>
                  <a:cubicBezTo>
                    <a:pt x="710275" y="1174913"/>
                    <a:pt x="728297" y="1268153"/>
                    <a:pt x="746710" y="1361002"/>
                  </a:cubicBezTo>
                  <a:cubicBezTo>
                    <a:pt x="749452" y="1372364"/>
                    <a:pt x="746710" y="1387643"/>
                    <a:pt x="757679" y="1393911"/>
                  </a:cubicBezTo>
                  <a:cubicBezTo>
                    <a:pt x="778835" y="1406056"/>
                    <a:pt x="1094600" y="1562371"/>
                    <a:pt x="1106353" y="1567856"/>
                  </a:cubicBezTo>
                  <a:cubicBezTo>
                    <a:pt x="1117322" y="1577258"/>
                    <a:pt x="1128292" y="1573732"/>
                    <a:pt x="1138870" y="1567856"/>
                  </a:cubicBezTo>
                  <a:cubicBezTo>
                    <a:pt x="1145530" y="1561196"/>
                    <a:pt x="1332795" y="1447583"/>
                    <a:pt x="1334362" y="1441315"/>
                  </a:cubicBezTo>
                  <a:cubicBezTo>
                    <a:pt x="1338671" y="1422902"/>
                    <a:pt x="1416241" y="1067176"/>
                    <a:pt x="1422902" y="1036618"/>
                  </a:cubicBezTo>
                  <a:cubicBezTo>
                    <a:pt x="1424469" y="1029175"/>
                    <a:pt x="1426428" y="1026824"/>
                    <a:pt x="1434263" y="1031134"/>
                  </a:cubicBezTo>
                  <a:cubicBezTo>
                    <a:pt x="1452284" y="1040928"/>
                    <a:pt x="1471089" y="1048371"/>
                    <a:pt x="1490677" y="1053856"/>
                  </a:cubicBezTo>
                  <a:cubicBezTo>
                    <a:pt x="1520452" y="1062083"/>
                    <a:pt x="1538473" y="1055423"/>
                    <a:pt x="1551010" y="1030350"/>
                  </a:cubicBezTo>
                  <a:cubicBezTo>
                    <a:pt x="1554144" y="1024082"/>
                    <a:pt x="1579217" y="879128"/>
                    <a:pt x="1580000" y="877952"/>
                  </a:cubicBezTo>
                  <a:cubicBezTo>
                    <a:pt x="1580392" y="856013"/>
                    <a:pt x="1581176" y="855230"/>
                    <a:pt x="1601156" y="863457"/>
                  </a:cubicBezTo>
                  <a:cubicBezTo>
                    <a:pt x="1643467" y="880695"/>
                    <a:pt x="1685386" y="898324"/>
                    <a:pt x="1727697" y="915170"/>
                  </a:cubicBezTo>
                  <a:cubicBezTo>
                    <a:pt x="1755513" y="926532"/>
                    <a:pt x="1780586" y="939852"/>
                    <a:pt x="1800958" y="963750"/>
                  </a:cubicBezTo>
                  <a:cubicBezTo>
                    <a:pt x="1834258" y="1003318"/>
                    <a:pt x="1923581" y="1092641"/>
                    <a:pt x="1927107" y="1104002"/>
                  </a:cubicBezTo>
                  <a:cubicBezTo>
                    <a:pt x="1929066" y="1102044"/>
                    <a:pt x="2139837" y="932800"/>
                    <a:pt x="2165302" y="915954"/>
                  </a:cubicBezTo>
                  <a:cubicBezTo>
                    <a:pt x="2162560" y="912428"/>
                    <a:pt x="2029358" y="752587"/>
                    <a:pt x="2023482" y="751019"/>
                  </a:cubicBezTo>
                  <a:cubicBezTo>
                    <a:pt x="2021915" y="750628"/>
                    <a:pt x="1931025" y="672666"/>
                    <a:pt x="1894198" y="627221"/>
                  </a:cubicBezTo>
                  <a:cubicBezTo>
                    <a:pt x="1861682" y="587260"/>
                    <a:pt x="1827598" y="548867"/>
                    <a:pt x="1800174" y="504989"/>
                  </a:cubicBezTo>
                  <a:cubicBezTo>
                    <a:pt x="1782936" y="477565"/>
                    <a:pt x="1767657" y="448966"/>
                    <a:pt x="1751203" y="421151"/>
                  </a:cubicBezTo>
                  <a:cubicBezTo>
                    <a:pt x="1751203" y="421151"/>
                    <a:pt x="1751203" y="421151"/>
                    <a:pt x="1751203" y="421151"/>
                  </a:cubicBezTo>
                  <a:cubicBezTo>
                    <a:pt x="1735924" y="390593"/>
                    <a:pt x="1719470" y="360818"/>
                    <a:pt x="1699098" y="333395"/>
                  </a:cubicBezTo>
                  <a:cubicBezTo>
                    <a:pt x="1691654" y="323209"/>
                    <a:pt x="1682252" y="313806"/>
                    <a:pt x="1669324" y="311064"/>
                  </a:cubicBezTo>
                  <a:cubicBezTo>
                    <a:pt x="1641508" y="305187"/>
                    <a:pt x="1619569" y="289517"/>
                    <a:pt x="1598414" y="271495"/>
                  </a:cubicBezTo>
                  <a:cubicBezTo>
                    <a:pt x="1597238" y="267969"/>
                    <a:pt x="1595671" y="265619"/>
                    <a:pt x="1591362" y="265227"/>
                  </a:cubicBezTo>
                  <a:cubicBezTo>
                    <a:pt x="1591362" y="265227"/>
                    <a:pt x="1585877" y="238979"/>
                    <a:pt x="1580000" y="238195"/>
                  </a:cubicBezTo>
                  <a:lnTo>
                    <a:pt x="1580000" y="238195"/>
                  </a:lnTo>
                  <a:cubicBezTo>
                    <a:pt x="1572557" y="222916"/>
                    <a:pt x="1562371" y="209204"/>
                    <a:pt x="1552577" y="195101"/>
                  </a:cubicBezTo>
                  <a:cubicBezTo>
                    <a:pt x="1547484" y="185306"/>
                    <a:pt x="1540432" y="177471"/>
                    <a:pt x="1529854" y="173162"/>
                  </a:cubicBezTo>
                  <a:cubicBezTo>
                    <a:pt x="1509091" y="160233"/>
                    <a:pt x="1487935" y="149264"/>
                    <a:pt x="1463254" y="145346"/>
                  </a:cubicBezTo>
                  <a:cubicBezTo>
                    <a:pt x="1426428" y="139078"/>
                    <a:pt x="1391560" y="146129"/>
                    <a:pt x="1357476" y="159058"/>
                  </a:cubicBezTo>
                  <a:cubicBezTo>
                    <a:pt x="1343373" y="142995"/>
                    <a:pt x="1296361" y="92457"/>
                    <a:pt x="1284999" y="86189"/>
                  </a:cubicBezTo>
                  <a:cubicBezTo>
                    <a:pt x="1283040" y="86189"/>
                    <a:pt x="1234069" y="51322"/>
                    <a:pt x="1210955" y="36434"/>
                  </a:cubicBezTo>
                </a:path>
              </a:pathLst>
            </a:custGeom>
            <a:solidFill>
              <a:schemeClr val="bg1">
                <a:lumMod val="85000"/>
              </a:schemeClr>
            </a:solidFill>
            <a:ln w="3910" cap="flat">
              <a:noFill/>
              <a:prstDash val="solid"/>
              <a:miter/>
            </a:ln>
          </p:spPr>
          <p:txBody>
            <a:bodyPr rtlCol="0" anchor="ctr"/>
            <a:lstStyle/>
            <a:p>
              <a:endParaRPr lang="en-US"/>
            </a:p>
          </p:txBody>
        </p:sp>
        <p:sp>
          <p:nvSpPr>
            <p:cNvPr id="11" name="Freeform: Shape 79">
              <a:extLst>
                <a:ext uri="{FF2B5EF4-FFF2-40B4-BE49-F238E27FC236}">
                  <a16:creationId xmlns="" xmlns:a16="http://schemas.microsoft.com/office/drawing/2014/main" id="{690BFA1F-86BD-4F10-A75F-EEE7B272B183}"/>
                </a:ext>
              </a:extLst>
            </p:cNvPr>
            <p:cNvSpPr/>
            <p:nvPr/>
          </p:nvSpPr>
          <p:spPr>
            <a:xfrm>
              <a:off x="1569022" y="2980450"/>
              <a:ext cx="2394717" cy="3753708"/>
            </a:xfrm>
            <a:custGeom>
              <a:avLst/>
              <a:gdLst>
                <a:gd name="connsiteX0" fmla="*/ 1569189 w 1743367"/>
                <a:gd name="connsiteY0" fmla="*/ 1800667 h 1813886"/>
                <a:gd name="connsiteX1" fmla="*/ 1568014 w 1743367"/>
                <a:gd name="connsiteY1" fmla="*/ 1801842 h 1813886"/>
                <a:gd name="connsiteX2" fmla="*/ 1413265 w 1743367"/>
                <a:gd name="connsiteY2" fmla="*/ 1809677 h 1813886"/>
                <a:gd name="connsiteX3" fmla="*/ 1019146 w 1743367"/>
                <a:gd name="connsiteY3" fmla="*/ 1807718 h 1813886"/>
                <a:gd name="connsiteX4" fmla="*/ 959989 w 1743367"/>
                <a:gd name="connsiteY4" fmla="*/ 1806935 h 1813886"/>
                <a:gd name="connsiteX5" fmla="*/ 964691 w 1743367"/>
                <a:gd name="connsiteY5" fmla="*/ 1694889 h 1813886"/>
                <a:gd name="connsiteX6" fmla="*/ 820912 w 1743367"/>
                <a:gd name="connsiteY6" fmla="*/ 1613793 h 1813886"/>
                <a:gd name="connsiteX7" fmla="*/ 395452 w 1743367"/>
                <a:gd name="connsiteY7" fmla="*/ 1453168 h 1813886"/>
                <a:gd name="connsiteX8" fmla="*/ 390359 w 1743367"/>
                <a:gd name="connsiteY8" fmla="*/ 1451601 h 1813886"/>
                <a:gd name="connsiteX9" fmla="*/ 196042 w 1743367"/>
                <a:gd name="connsiteY9" fmla="*/ 1350133 h 1813886"/>
                <a:gd name="connsiteX10" fmla="*/ 51871 w 1743367"/>
                <a:gd name="connsiteY10" fmla="*/ 1191859 h 1813886"/>
                <a:gd name="connsiteX11" fmla="*/ 6034 w 1743367"/>
                <a:gd name="connsiteY11" fmla="*/ 1120557 h 1813886"/>
                <a:gd name="connsiteX12" fmla="*/ 107502 w 1743367"/>
                <a:gd name="connsiteY12" fmla="*/ 827515 h 1813886"/>
                <a:gd name="connsiteX13" fmla="*/ 401720 w 1743367"/>
                <a:gd name="connsiteY13" fmla="*/ 469830 h 1813886"/>
                <a:gd name="connsiteX14" fmla="*/ 805241 w 1743367"/>
                <a:gd name="connsiteY14" fmla="*/ 8328 h 1813886"/>
                <a:gd name="connsiteX15" fmla="*/ 830314 w 1743367"/>
                <a:gd name="connsiteY15" fmla="*/ 8719 h 1813886"/>
                <a:gd name="connsiteX16" fmla="*/ 952546 w 1743367"/>
                <a:gd name="connsiteY16" fmla="*/ 125466 h 1813886"/>
                <a:gd name="connsiteX17" fmla="*/ 1092799 w 1743367"/>
                <a:gd name="connsiteY17" fmla="*/ 242605 h 1813886"/>
                <a:gd name="connsiteX18" fmla="*/ 1126099 w 1743367"/>
                <a:gd name="connsiteY18" fmla="*/ 282957 h 1813886"/>
                <a:gd name="connsiteX19" fmla="*/ 979578 w 1743367"/>
                <a:gd name="connsiteY19" fmla="*/ 589711 h 1813886"/>
                <a:gd name="connsiteX20" fmla="*/ 869883 w 1743367"/>
                <a:gd name="connsiteY20" fmla="*/ 706067 h 1813886"/>
                <a:gd name="connsiteX21" fmla="*/ 790354 w 1743367"/>
                <a:gd name="connsiteY21" fmla="*/ 860423 h 1813886"/>
                <a:gd name="connsiteX22" fmla="*/ 797406 w 1743367"/>
                <a:gd name="connsiteY22" fmla="*/ 874527 h 1813886"/>
                <a:gd name="connsiteX23" fmla="*/ 848727 w 1743367"/>
                <a:gd name="connsiteY23" fmla="*/ 846711 h 1813886"/>
                <a:gd name="connsiteX24" fmla="*/ 902791 w 1743367"/>
                <a:gd name="connsiteY24" fmla="*/ 688829 h 1813886"/>
                <a:gd name="connsiteX25" fmla="*/ 952154 w 1743367"/>
                <a:gd name="connsiteY25" fmla="*/ 665323 h 1813886"/>
                <a:gd name="connsiteX26" fmla="*/ 1325117 w 1743367"/>
                <a:gd name="connsiteY26" fmla="*/ 734666 h 1813886"/>
                <a:gd name="connsiteX27" fmla="*/ 1413265 w 1743367"/>
                <a:gd name="connsiteY27" fmla="*/ 771884 h 1813886"/>
                <a:gd name="connsiteX28" fmla="*/ 1421101 w 1743367"/>
                <a:gd name="connsiteY28" fmla="*/ 748769 h 1813886"/>
                <a:gd name="connsiteX29" fmla="*/ 1453225 w 1743367"/>
                <a:gd name="connsiteY29" fmla="*/ 714685 h 1813886"/>
                <a:gd name="connsiteX30" fmla="*/ 1633831 w 1743367"/>
                <a:gd name="connsiteY30" fmla="*/ 551710 h 1813886"/>
                <a:gd name="connsiteX31" fmla="*/ 1703174 w 1743367"/>
                <a:gd name="connsiteY31" fmla="*/ 509791 h 1813886"/>
                <a:gd name="connsiteX32" fmla="*/ 1711009 w 1743367"/>
                <a:gd name="connsiteY32" fmla="*/ 633981 h 1813886"/>
                <a:gd name="connsiteX33" fmla="*/ 1743917 w 1743367"/>
                <a:gd name="connsiteY33" fmla="*/ 795782 h 1813886"/>
                <a:gd name="connsiteX34" fmla="*/ 1721978 w 1743367"/>
                <a:gd name="connsiteY34" fmla="*/ 957973 h 1813886"/>
                <a:gd name="connsiteX35" fmla="*/ 1660862 w 1743367"/>
                <a:gd name="connsiteY35" fmla="*/ 1311348 h 1813886"/>
                <a:gd name="connsiteX36" fmla="*/ 1618552 w 1743367"/>
                <a:gd name="connsiteY36" fmla="*/ 1567565 h 1813886"/>
                <a:gd name="connsiteX37" fmla="*/ 1597396 w 1743367"/>
                <a:gd name="connsiteY37" fmla="*/ 1695673 h 1813886"/>
                <a:gd name="connsiteX38" fmla="*/ 1569189 w 1743367"/>
                <a:gd name="connsiteY38" fmla="*/ 1800667 h 1813886"/>
                <a:gd name="connsiteX0" fmla="*/ 1636072 w 1744918"/>
                <a:gd name="connsiteY0" fmla="*/ 2744463 h 2744463"/>
                <a:gd name="connsiteX1" fmla="*/ 1568014 w 1744918"/>
                <a:gd name="connsiteY1" fmla="*/ 1801842 h 2744463"/>
                <a:gd name="connsiteX2" fmla="*/ 1413265 w 1744918"/>
                <a:gd name="connsiteY2" fmla="*/ 1809677 h 2744463"/>
                <a:gd name="connsiteX3" fmla="*/ 1019146 w 1744918"/>
                <a:gd name="connsiteY3" fmla="*/ 1807718 h 2744463"/>
                <a:gd name="connsiteX4" fmla="*/ 959989 w 1744918"/>
                <a:gd name="connsiteY4" fmla="*/ 1806935 h 2744463"/>
                <a:gd name="connsiteX5" fmla="*/ 964691 w 1744918"/>
                <a:gd name="connsiteY5" fmla="*/ 1694889 h 2744463"/>
                <a:gd name="connsiteX6" fmla="*/ 820912 w 1744918"/>
                <a:gd name="connsiteY6" fmla="*/ 1613793 h 2744463"/>
                <a:gd name="connsiteX7" fmla="*/ 395452 w 1744918"/>
                <a:gd name="connsiteY7" fmla="*/ 1453168 h 2744463"/>
                <a:gd name="connsiteX8" fmla="*/ 390359 w 1744918"/>
                <a:gd name="connsiteY8" fmla="*/ 1451601 h 2744463"/>
                <a:gd name="connsiteX9" fmla="*/ 196042 w 1744918"/>
                <a:gd name="connsiteY9" fmla="*/ 1350133 h 2744463"/>
                <a:gd name="connsiteX10" fmla="*/ 51871 w 1744918"/>
                <a:gd name="connsiteY10" fmla="*/ 1191859 h 2744463"/>
                <a:gd name="connsiteX11" fmla="*/ 6034 w 1744918"/>
                <a:gd name="connsiteY11" fmla="*/ 1120557 h 2744463"/>
                <a:gd name="connsiteX12" fmla="*/ 107502 w 1744918"/>
                <a:gd name="connsiteY12" fmla="*/ 827515 h 2744463"/>
                <a:gd name="connsiteX13" fmla="*/ 401720 w 1744918"/>
                <a:gd name="connsiteY13" fmla="*/ 469830 h 2744463"/>
                <a:gd name="connsiteX14" fmla="*/ 805241 w 1744918"/>
                <a:gd name="connsiteY14" fmla="*/ 8328 h 2744463"/>
                <a:gd name="connsiteX15" fmla="*/ 830314 w 1744918"/>
                <a:gd name="connsiteY15" fmla="*/ 8719 h 2744463"/>
                <a:gd name="connsiteX16" fmla="*/ 952546 w 1744918"/>
                <a:gd name="connsiteY16" fmla="*/ 125466 h 2744463"/>
                <a:gd name="connsiteX17" fmla="*/ 1092799 w 1744918"/>
                <a:gd name="connsiteY17" fmla="*/ 242605 h 2744463"/>
                <a:gd name="connsiteX18" fmla="*/ 1126099 w 1744918"/>
                <a:gd name="connsiteY18" fmla="*/ 282957 h 2744463"/>
                <a:gd name="connsiteX19" fmla="*/ 979578 w 1744918"/>
                <a:gd name="connsiteY19" fmla="*/ 589711 h 2744463"/>
                <a:gd name="connsiteX20" fmla="*/ 869883 w 1744918"/>
                <a:gd name="connsiteY20" fmla="*/ 706067 h 2744463"/>
                <a:gd name="connsiteX21" fmla="*/ 790354 w 1744918"/>
                <a:gd name="connsiteY21" fmla="*/ 860423 h 2744463"/>
                <a:gd name="connsiteX22" fmla="*/ 797406 w 1744918"/>
                <a:gd name="connsiteY22" fmla="*/ 874527 h 2744463"/>
                <a:gd name="connsiteX23" fmla="*/ 848727 w 1744918"/>
                <a:gd name="connsiteY23" fmla="*/ 846711 h 2744463"/>
                <a:gd name="connsiteX24" fmla="*/ 902791 w 1744918"/>
                <a:gd name="connsiteY24" fmla="*/ 688829 h 2744463"/>
                <a:gd name="connsiteX25" fmla="*/ 952154 w 1744918"/>
                <a:gd name="connsiteY25" fmla="*/ 665323 h 2744463"/>
                <a:gd name="connsiteX26" fmla="*/ 1325117 w 1744918"/>
                <a:gd name="connsiteY26" fmla="*/ 734666 h 2744463"/>
                <a:gd name="connsiteX27" fmla="*/ 1413265 w 1744918"/>
                <a:gd name="connsiteY27" fmla="*/ 771884 h 2744463"/>
                <a:gd name="connsiteX28" fmla="*/ 1421101 w 1744918"/>
                <a:gd name="connsiteY28" fmla="*/ 748769 h 2744463"/>
                <a:gd name="connsiteX29" fmla="*/ 1453225 w 1744918"/>
                <a:gd name="connsiteY29" fmla="*/ 714685 h 2744463"/>
                <a:gd name="connsiteX30" fmla="*/ 1633831 w 1744918"/>
                <a:gd name="connsiteY30" fmla="*/ 551710 h 2744463"/>
                <a:gd name="connsiteX31" fmla="*/ 1703174 w 1744918"/>
                <a:gd name="connsiteY31" fmla="*/ 509791 h 2744463"/>
                <a:gd name="connsiteX32" fmla="*/ 1711009 w 1744918"/>
                <a:gd name="connsiteY32" fmla="*/ 633981 h 2744463"/>
                <a:gd name="connsiteX33" fmla="*/ 1743917 w 1744918"/>
                <a:gd name="connsiteY33" fmla="*/ 795782 h 2744463"/>
                <a:gd name="connsiteX34" fmla="*/ 1721978 w 1744918"/>
                <a:gd name="connsiteY34" fmla="*/ 957973 h 2744463"/>
                <a:gd name="connsiteX35" fmla="*/ 1660862 w 1744918"/>
                <a:gd name="connsiteY35" fmla="*/ 1311348 h 2744463"/>
                <a:gd name="connsiteX36" fmla="*/ 1618552 w 1744918"/>
                <a:gd name="connsiteY36" fmla="*/ 1567565 h 2744463"/>
                <a:gd name="connsiteX37" fmla="*/ 1597396 w 1744918"/>
                <a:gd name="connsiteY37" fmla="*/ 1695673 h 2744463"/>
                <a:gd name="connsiteX38" fmla="*/ 1636072 w 1744918"/>
                <a:gd name="connsiteY38" fmla="*/ 2744463 h 2744463"/>
                <a:gd name="connsiteX0" fmla="*/ 1636072 w 1744918"/>
                <a:gd name="connsiteY0" fmla="*/ 2744463 h 2744796"/>
                <a:gd name="connsiteX1" fmla="*/ 1413265 w 1744918"/>
                <a:gd name="connsiteY1" fmla="*/ 1809677 h 2744796"/>
                <a:gd name="connsiteX2" fmla="*/ 1019146 w 1744918"/>
                <a:gd name="connsiteY2" fmla="*/ 1807718 h 2744796"/>
                <a:gd name="connsiteX3" fmla="*/ 959989 w 1744918"/>
                <a:gd name="connsiteY3" fmla="*/ 1806935 h 2744796"/>
                <a:gd name="connsiteX4" fmla="*/ 964691 w 1744918"/>
                <a:gd name="connsiteY4" fmla="*/ 1694889 h 2744796"/>
                <a:gd name="connsiteX5" fmla="*/ 820912 w 1744918"/>
                <a:gd name="connsiteY5" fmla="*/ 1613793 h 2744796"/>
                <a:gd name="connsiteX6" fmla="*/ 395452 w 1744918"/>
                <a:gd name="connsiteY6" fmla="*/ 1453168 h 2744796"/>
                <a:gd name="connsiteX7" fmla="*/ 390359 w 1744918"/>
                <a:gd name="connsiteY7" fmla="*/ 1451601 h 2744796"/>
                <a:gd name="connsiteX8" fmla="*/ 196042 w 1744918"/>
                <a:gd name="connsiteY8" fmla="*/ 1350133 h 2744796"/>
                <a:gd name="connsiteX9" fmla="*/ 51871 w 1744918"/>
                <a:gd name="connsiteY9" fmla="*/ 1191859 h 2744796"/>
                <a:gd name="connsiteX10" fmla="*/ 6034 w 1744918"/>
                <a:gd name="connsiteY10" fmla="*/ 1120557 h 2744796"/>
                <a:gd name="connsiteX11" fmla="*/ 107502 w 1744918"/>
                <a:gd name="connsiteY11" fmla="*/ 827515 h 2744796"/>
                <a:gd name="connsiteX12" fmla="*/ 401720 w 1744918"/>
                <a:gd name="connsiteY12" fmla="*/ 469830 h 2744796"/>
                <a:gd name="connsiteX13" fmla="*/ 805241 w 1744918"/>
                <a:gd name="connsiteY13" fmla="*/ 8328 h 2744796"/>
                <a:gd name="connsiteX14" fmla="*/ 830314 w 1744918"/>
                <a:gd name="connsiteY14" fmla="*/ 8719 h 2744796"/>
                <a:gd name="connsiteX15" fmla="*/ 952546 w 1744918"/>
                <a:gd name="connsiteY15" fmla="*/ 125466 h 2744796"/>
                <a:gd name="connsiteX16" fmla="*/ 1092799 w 1744918"/>
                <a:gd name="connsiteY16" fmla="*/ 242605 h 2744796"/>
                <a:gd name="connsiteX17" fmla="*/ 1126099 w 1744918"/>
                <a:gd name="connsiteY17" fmla="*/ 282957 h 2744796"/>
                <a:gd name="connsiteX18" fmla="*/ 979578 w 1744918"/>
                <a:gd name="connsiteY18" fmla="*/ 589711 h 2744796"/>
                <a:gd name="connsiteX19" fmla="*/ 869883 w 1744918"/>
                <a:gd name="connsiteY19" fmla="*/ 706067 h 2744796"/>
                <a:gd name="connsiteX20" fmla="*/ 790354 w 1744918"/>
                <a:gd name="connsiteY20" fmla="*/ 860423 h 2744796"/>
                <a:gd name="connsiteX21" fmla="*/ 797406 w 1744918"/>
                <a:gd name="connsiteY21" fmla="*/ 874527 h 2744796"/>
                <a:gd name="connsiteX22" fmla="*/ 848727 w 1744918"/>
                <a:gd name="connsiteY22" fmla="*/ 846711 h 2744796"/>
                <a:gd name="connsiteX23" fmla="*/ 902791 w 1744918"/>
                <a:gd name="connsiteY23" fmla="*/ 688829 h 2744796"/>
                <a:gd name="connsiteX24" fmla="*/ 952154 w 1744918"/>
                <a:gd name="connsiteY24" fmla="*/ 665323 h 2744796"/>
                <a:gd name="connsiteX25" fmla="*/ 1325117 w 1744918"/>
                <a:gd name="connsiteY25" fmla="*/ 734666 h 2744796"/>
                <a:gd name="connsiteX26" fmla="*/ 1413265 w 1744918"/>
                <a:gd name="connsiteY26" fmla="*/ 771884 h 2744796"/>
                <a:gd name="connsiteX27" fmla="*/ 1421101 w 1744918"/>
                <a:gd name="connsiteY27" fmla="*/ 748769 h 2744796"/>
                <a:gd name="connsiteX28" fmla="*/ 1453225 w 1744918"/>
                <a:gd name="connsiteY28" fmla="*/ 714685 h 2744796"/>
                <a:gd name="connsiteX29" fmla="*/ 1633831 w 1744918"/>
                <a:gd name="connsiteY29" fmla="*/ 551710 h 2744796"/>
                <a:gd name="connsiteX30" fmla="*/ 1703174 w 1744918"/>
                <a:gd name="connsiteY30" fmla="*/ 509791 h 2744796"/>
                <a:gd name="connsiteX31" fmla="*/ 1711009 w 1744918"/>
                <a:gd name="connsiteY31" fmla="*/ 633981 h 2744796"/>
                <a:gd name="connsiteX32" fmla="*/ 1743917 w 1744918"/>
                <a:gd name="connsiteY32" fmla="*/ 795782 h 2744796"/>
                <a:gd name="connsiteX33" fmla="*/ 1721978 w 1744918"/>
                <a:gd name="connsiteY33" fmla="*/ 957973 h 2744796"/>
                <a:gd name="connsiteX34" fmla="*/ 1660862 w 1744918"/>
                <a:gd name="connsiteY34" fmla="*/ 1311348 h 2744796"/>
                <a:gd name="connsiteX35" fmla="*/ 1618552 w 1744918"/>
                <a:gd name="connsiteY35" fmla="*/ 1567565 h 2744796"/>
                <a:gd name="connsiteX36" fmla="*/ 1597396 w 1744918"/>
                <a:gd name="connsiteY36" fmla="*/ 1695673 h 2744796"/>
                <a:gd name="connsiteX37" fmla="*/ 1636072 w 1744918"/>
                <a:gd name="connsiteY37" fmla="*/ 2744463 h 2744796"/>
                <a:gd name="connsiteX0" fmla="*/ 1636072 w 1744918"/>
                <a:gd name="connsiteY0" fmla="*/ 2744463 h 2744785"/>
                <a:gd name="connsiteX1" fmla="*/ 1019146 w 1744918"/>
                <a:gd name="connsiteY1" fmla="*/ 1807718 h 2744785"/>
                <a:gd name="connsiteX2" fmla="*/ 959989 w 1744918"/>
                <a:gd name="connsiteY2" fmla="*/ 1806935 h 2744785"/>
                <a:gd name="connsiteX3" fmla="*/ 964691 w 1744918"/>
                <a:gd name="connsiteY3" fmla="*/ 1694889 h 2744785"/>
                <a:gd name="connsiteX4" fmla="*/ 820912 w 1744918"/>
                <a:gd name="connsiteY4" fmla="*/ 1613793 h 2744785"/>
                <a:gd name="connsiteX5" fmla="*/ 395452 w 1744918"/>
                <a:gd name="connsiteY5" fmla="*/ 1453168 h 2744785"/>
                <a:gd name="connsiteX6" fmla="*/ 390359 w 1744918"/>
                <a:gd name="connsiteY6" fmla="*/ 1451601 h 2744785"/>
                <a:gd name="connsiteX7" fmla="*/ 196042 w 1744918"/>
                <a:gd name="connsiteY7" fmla="*/ 1350133 h 2744785"/>
                <a:gd name="connsiteX8" fmla="*/ 51871 w 1744918"/>
                <a:gd name="connsiteY8" fmla="*/ 1191859 h 2744785"/>
                <a:gd name="connsiteX9" fmla="*/ 6034 w 1744918"/>
                <a:gd name="connsiteY9" fmla="*/ 1120557 h 2744785"/>
                <a:gd name="connsiteX10" fmla="*/ 107502 w 1744918"/>
                <a:gd name="connsiteY10" fmla="*/ 827515 h 2744785"/>
                <a:gd name="connsiteX11" fmla="*/ 401720 w 1744918"/>
                <a:gd name="connsiteY11" fmla="*/ 469830 h 2744785"/>
                <a:gd name="connsiteX12" fmla="*/ 805241 w 1744918"/>
                <a:gd name="connsiteY12" fmla="*/ 8328 h 2744785"/>
                <a:gd name="connsiteX13" fmla="*/ 830314 w 1744918"/>
                <a:gd name="connsiteY13" fmla="*/ 8719 h 2744785"/>
                <a:gd name="connsiteX14" fmla="*/ 952546 w 1744918"/>
                <a:gd name="connsiteY14" fmla="*/ 125466 h 2744785"/>
                <a:gd name="connsiteX15" fmla="*/ 1092799 w 1744918"/>
                <a:gd name="connsiteY15" fmla="*/ 242605 h 2744785"/>
                <a:gd name="connsiteX16" fmla="*/ 1126099 w 1744918"/>
                <a:gd name="connsiteY16" fmla="*/ 282957 h 2744785"/>
                <a:gd name="connsiteX17" fmla="*/ 979578 w 1744918"/>
                <a:gd name="connsiteY17" fmla="*/ 589711 h 2744785"/>
                <a:gd name="connsiteX18" fmla="*/ 869883 w 1744918"/>
                <a:gd name="connsiteY18" fmla="*/ 706067 h 2744785"/>
                <a:gd name="connsiteX19" fmla="*/ 790354 w 1744918"/>
                <a:gd name="connsiteY19" fmla="*/ 860423 h 2744785"/>
                <a:gd name="connsiteX20" fmla="*/ 797406 w 1744918"/>
                <a:gd name="connsiteY20" fmla="*/ 874527 h 2744785"/>
                <a:gd name="connsiteX21" fmla="*/ 848727 w 1744918"/>
                <a:gd name="connsiteY21" fmla="*/ 846711 h 2744785"/>
                <a:gd name="connsiteX22" fmla="*/ 902791 w 1744918"/>
                <a:gd name="connsiteY22" fmla="*/ 688829 h 2744785"/>
                <a:gd name="connsiteX23" fmla="*/ 952154 w 1744918"/>
                <a:gd name="connsiteY23" fmla="*/ 665323 h 2744785"/>
                <a:gd name="connsiteX24" fmla="*/ 1325117 w 1744918"/>
                <a:gd name="connsiteY24" fmla="*/ 734666 h 2744785"/>
                <a:gd name="connsiteX25" fmla="*/ 1413265 w 1744918"/>
                <a:gd name="connsiteY25" fmla="*/ 771884 h 2744785"/>
                <a:gd name="connsiteX26" fmla="*/ 1421101 w 1744918"/>
                <a:gd name="connsiteY26" fmla="*/ 748769 h 2744785"/>
                <a:gd name="connsiteX27" fmla="*/ 1453225 w 1744918"/>
                <a:gd name="connsiteY27" fmla="*/ 714685 h 2744785"/>
                <a:gd name="connsiteX28" fmla="*/ 1633831 w 1744918"/>
                <a:gd name="connsiteY28" fmla="*/ 551710 h 2744785"/>
                <a:gd name="connsiteX29" fmla="*/ 1703174 w 1744918"/>
                <a:gd name="connsiteY29" fmla="*/ 509791 h 2744785"/>
                <a:gd name="connsiteX30" fmla="*/ 1711009 w 1744918"/>
                <a:gd name="connsiteY30" fmla="*/ 633981 h 2744785"/>
                <a:gd name="connsiteX31" fmla="*/ 1743917 w 1744918"/>
                <a:gd name="connsiteY31" fmla="*/ 795782 h 2744785"/>
                <a:gd name="connsiteX32" fmla="*/ 1721978 w 1744918"/>
                <a:gd name="connsiteY32" fmla="*/ 957973 h 2744785"/>
                <a:gd name="connsiteX33" fmla="*/ 1660862 w 1744918"/>
                <a:gd name="connsiteY33" fmla="*/ 1311348 h 2744785"/>
                <a:gd name="connsiteX34" fmla="*/ 1618552 w 1744918"/>
                <a:gd name="connsiteY34" fmla="*/ 1567565 h 2744785"/>
                <a:gd name="connsiteX35" fmla="*/ 1597396 w 1744918"/>
                <a:gd name="connsiteY35" fmla="*/ 1695673 h 2744785"/>
                <a:gd name="connsiteX36" fmla="*/ 1636072 w 1744918"/>
                <a:gd name="connsiteY36" fmla="*/ 2744463 h 2744785"/>
                <a:gd name="connsiteX0" fmla="*/ 1636072 w 1744918"/>
                <a:gd name="connsiteY0" fmla="*/ 2744463 h 2744787"/>
                <a:gd name="connsiteX1" fmla="*/ 959989 w 1744918"/>
                <a:gd name="connsiteY1" fmla="*/ 1806935 h 2744787"/>
                <a:gd name="connsiteX2" fmla="*/ 964691 w 1744918"/>
                <a:gd name="connsiteY2" fmla="*/ 1694889 h 2744787"/>
                <a:gd name="connsiteX3" fmla="*/ 820912 w 1744918"/>
                <a:gd name="connsiteY3" fmla="*/ 1613793 h 2744787"/>
                <a:gd name="connsiteX4" fmla="*/ 395452 w 1744918"/>
                <a:gd name="connsiteY4" fmla="*/ 1453168 h 2744787"/>
                <a:gd name="connsiteX5" fmla="*/ 390359 w 1744918"/>
                <a:gd name="connsiteY5" fmla="*/ 1451601 h 2744787"/>
                <a:gd name="connsiteX6" fmla="*/ 196042 w 1744918"/>
                <a:gd name="connsiteY6" fmla="*/ 1350133 h 2744787"/>
                <a:gd name="connsiteX7" fmla="*/ 51871 w 1744918"/>
                <a:gd name="connsiteY7" fmla="*/ 1191859 h 2744787"/>
                <a:gd name="connsiteX8" fmla="*/ 6034 w 1744918"/>
                <a:gd name="connsiteY8" fmla="*/ 1120557 h 2744787"/>
                <a:gd name="connsiteX9" fmla="*/ 107502 w 1744918"/>
                <a:gd name="connsiteY9" fmla="*/ 827515 h 2744787"/>
                <a:gd name="connsiteX10" fmla="*/ 401720 w 1744918"/>
                <a:gd name="connsiteY10" fmla="*/ 469830 h 2744787"/>
                <a:gd name="connsiteX11" fmla="*/ 805241 w 1744918"/>
                <a:gd name="connsiteY11" fmla="*/ 8328 h 2744787"/>
                <a:gd name="connsiteX12" fmla="*/ 830314 w 1744918"/>
                <a:gd name="connsiteY12" fmla="*/ 8719 h 2744787"/>
                <a:gd name="connsiteX13" fmla="*/ 952546 w 1744918"/>
                <a:gd name="connsiteY13" fmla="*/ 125466 h 2744787"/>
                <a:gd name="connsiteX14" fmla="*/ 1092799 w 1744918"/>
                <a:gd name="connsiteY14" fmla="*/ 242605 h 2744787"/>
                <a:gd name="connsiteX15" fmla="*/ 1126099 w 1744918"/>
                <a:gd name="connsiteY15" fmla="*/ 282957 h 2744787"/>
                <a:gd name="connsiteX16" fmla="*/ 979578 w 1744918"/>
                <a:gd name="connsiteY16" fmla="*/ 589711 h 2744787"/>
                <a:gd name="connsiteX17" fmla="*/ 869883 w 1744918"/>
                <a:gd name="connsiteY17" fmla="*/ 706067 h 2744787"/>
                <a:gd name="connsiteX18" fmla="*/ 790354 w 1744918"/>
                <a:gd name="connsiteY18" fmla="*/ 860423 h 2744787"/>
                <a:gd name="connsiteX19" fmla="*/ 797406 w 1744918"/>
                <a:gd name="connsiteY19" fmla="*/ 874527 h 2744787"/>
                <a:gd name="connsiteX20" fmla="*/ 848727 w 1744918"/>
                <a:gd name="connsiteY20" fmla="*/ 846711 h 2744787"/>
                <a:gd name="connsiteX21" fmla="*/ 902791 w 1744918"/>
                <a:gd name="connsiteY21" fmla="*/ 688829 h 2744787"/>
                <a:gd name="connsiteX22" fmla="*/ 952154 w 1744918"/>
                <a:gd name="connsiteY22" fmla="*/ 665323 h 2744787"/>
                <a:gd name="connsiteX23" fmla="*/ 1325117 w 1744918"/>
                <a:gd name="connsiteY23" fmla="*/ 734666 h 2744787"/>
                <a:gd name="connsiteX24" fmla="*/ 1413265 w 1744918"/>
                <a:gd name="connsiteY24" fmla="*/ 771884 h 2744787"/>
                <a:gd name="connsiteX25" fmla="*/ 1421101 w 1744918"/>
                <a:gd name="connsiteY25" fmla="*/ 748769 h 2744787"/>
                <a:gd name="connsiteX26" fmla="*/ 1453225 w 1744918"/>
                <a:gd name="connsiteY26" fmla="*/ 714685 h 2744787"/>
                <a:gd name="connsiteX27" fmla="*/ 1633831 w 1744918"/>
                <a:gd name="connsiteY27" fmla="*/ 551710 h 2744787"/>
                <a:gd name="connsiteX28" fmla="*/ 1703174 w 1744918"/>
                <a:gd name="connsiteY28" fmla="*/ 509791 h 2744787"/>
                <a:gd name="connsiteX29" fmla="*/ 1711009 w 1744918"/>
                <a:gd name="connsiteY29" fmla="*/ 633981 h 2744787"/>
                <a:gd name="connsiteX30" fmla="*/ 1743917 w 1744918"/>
                <a:gd name="connsiteY30" fmla="*/ 795782 h 2744787"/>
                <a:gd name="connsiteX31" fmla="*/ 1721978 w 1744918"/>
                <a:gd name="connsiteY31" fmla="*/ 957973 h 2744787"/>
                <a:gd name="connsiteX32" fmla="*/ 1660862 w 1744918"/>
                <a:gd name="connsiteY32" fmla="*/ 1311348 h 2744787"/>
                <a:gd name="connsiteX33" fmla="*/ 1618552 w 1744918"/>
                <a:gd name="connsiteY33" fmla="*/ 1567565 h 2744787"/>
                <a:gd name="connsiteX34" fmla="*/ 1597396 w 1744918"/>
                <a:gd name="connsiteY34" fmla="*/ 1695673 h 2744787"/>
                <a:gd name="connsiteX35" fmla="*/ 1636072 w 1744918"/>
                <a:gd name="connsiteY35" fmla="*/ 2744463 h 2744787"/>
                <a:gd name="connsiteX0" fmla="*/ 1636072 w 1744918"/>
                <a:gd name="connsiteY0" fmla="*/ 2744463 h 2800429"/>
                <a:gd name="connsiteX1" fmla="*/ 969485 w 1744918"/>
                <a:gd name="connsiteY1" fmla="*/ 2705866 h 2800429"/>
                <a:gd name="connsiteX2" fmla="*/ 964691 w 1744918"/>
                <a:gd name="connsiteY2" fmla="*/ 1694889 h 2800429"/>
                <a:gd name="connsiteX3" fmla="*/ 820912 w 1744918"/>
                <a:gd name="connsiteY3" fmla="*/ 1613793 h 2800429"/>
                <a:gd name="connsiteX4" fmla="*/ 395452 w 1744918"/>
                <a:gd name="connsiteY4" fmla="*/ 1453168 h 2800429"/>
                <a:gd name="connsiteX5" fmla="*/ 390359 w 1744918"/>
                <a:gd name="connsiteY5" fmla="*/ 1451601 h 2800429"/>
                <a:gd name="connsiteX6" fmla="*/ 196042 w 1744918"/>
                <a:gd name="connsiteY6" fmla="*/ 1350133 h 2800429"/>
                <a:gd name="connsiteX7" fmla="*/ 51871 w 1744918"/>
                <a:gd name="connsiteY7" fmla="*/ 1191859 h 2800429"/>
                <a:gd name="connsiteX8" fmla="*/ 6034 w 1744918"/>
                <a:gd name="connsiteY8" fmla="*/ 1120557 h 2800429"/>
                <a:gd name="connsiteX9" fmla="*/ 107502 w 1744918"/>
                <a:gd name="connsiteY9" fmla="*/ 827515 h 2800429"/>
                <a:gd name="connsiteX10" fmla="*/ 401720 w 1744918"/>
                <a:gd name="connsiteY10" fmla="*/ 469830 h 2800429"/>
                <a:gd name="connsiteX11" fmla="*/ 805241 w 1744918"/>
                <a:gd name="connsiteY11" fmla="*/ 8328 h 2800429"/>
                <a:gd name="connsiteX12" fmla="*/ 830314 w 1744918"/>
                <a:gd name="connsiteY12" fmla="*/ 8719 h 2800429"/>
                <a:gd name="connsiteX13" fmla="*/ 952546 w 1744918"/>
                <a:gd name="connsiteY13" fmla="*/ 125466 h 2800429"/>
                <a:gd name="connsiteX14" fmla="*/ 1092799 w 1744918"/>
                <a:gd name="connsiteY14" fmla="*/ 242605 h 2800429"/>
                <a:gd name="connsiteX15" fmla="*/ 1126099 w 1744918"/>
                <a:gd name="connsiteY15" fmla="*/ 282957 h 2800429"/>
                <a:gd name="connsiteX16" fmla="*/ 979578 w 1744918"/>
                <a:gd name="connsiteY16" fmla="*/ 589711 h 2800429"/>
                <a:gd name="connsiteX17" fmla="*/ 869883 w 1744918"/>
                <a:gd name="connsiteY17" fmla="*/ 706067 h 2800429"/>
                <a:gd name="connsiteX18" fmla="*/ 790354 w 1744918"/>
                <a:gd name="connsiteY18" fmla="*/ 860423 h 2800429"/>
                <a:gd name="connsiteX19" fmla="*/ 797406 w 1744918"/>
                <a:gd name="connsiteY19" fmla="*/ 874527 h 2800429"/>
                <a:gd name="connsiteX20" fmla="*/ 848727 w 1744918"/>
                <a:gd name="connsiteY20" fmla="*/ 846711 h 2800429"/>
                <a:gd name="connsiteX21" fmla="*/ 902791 w 1744918"/>
                <a:gd name="connsiteY21" fmla="*/ 688829 h 2800429"/>
                <a:gd name="connsiteX22" fmla="*/ 952154 w 1744918"/>
                <a:gd name="connsiteY22" fmla="*/ 665323 h 2800429"/>
                <a:gd name="connsiteX23" fmla="*/ 1325117 w 1744918"/>
                <a:gd name="connsiteY23" fmla="*/ 734666 h 2800429"/>
                <a:gd name="connsiteX24" fmla="*/ 1413265 w 1744918"/>
                <a:gd name="connsiteY24" fmla="*/ 771884 h 2800429"/>
                <a:gd name="connsiteX25" fmla="*/ 1421101 w 1744918"/>
                <a:gd name="connsiteY25" fmla="*/ 748769 h 2800429"/>
                <a:gd name="connsiteX26" fmla="*/ 1453225 w 1744918"/>
                <a:gd name="connsiteY26" fmla="*/ 714685 h 2800429"/>
                <a:gd name="connsiteX27" fmla="*/ 1633831 w 1744918"/>
                <a:gd name="connsiteY27" fmla="*/ 551710 h 2800429"/>
                <a:gd name="connsiteX28" fmla="*/ 1703174 w 1744918"/>
                <a:gd name="connsiteY28" fmla="*/ 509791 h 2800429"/>
                <a:gd name="connsiteX29" fmla="*/ 1711009 w 1744918"/>
                <a:gd name="connsiteY29" fmla="*/ 633981 h 2800429"/>
                <a:gd name="connsiteX30" fmla="*/ 1743917 w 1744918"/>
                <a:gd name="connsiteY30" fmla="*/ 795782 h 2800429"/>
                <a:gd name="connsiteX31" fmla="*/ 1721978 w 1744918"/>
                <a:gd name="connsiteY31" fmla="*/ 957973 h 2800429"/>
                <a:gd name="connsiteX32" fmla="*/ 1660862 w 1744918"/>
                <a:gd name="connsiteY32" fmla="*/ 1311348 h 2800429"/>
                <a:gd name="connsiteX33" fmla="*/ 1618552 w 1744918"/>
                <a:gd name="connsiteY33" fmla="*/ 1567565 h 2800429"/>
                <a:gd name="connsiteX34" fmla="*/ 1597396 w 1744918"/>
                <a:gd name="connsiteY34" fmla="*/ 1695673 h 2800429"/>
                <a:gd name="connsiteX35" fmla="*/ 1636072 w 1744918"/>
                <a:gd name="connsiteY35" fmla="*/ 2744463 h 2800429"/>
                <a:gd name="connsiteX0" fmla="*/ 1636072 w 1744918"/>
                <a:gd name="connsiteY0" fmla="*/ 2744463 h 2748763"/>
                <a:gd name="connsiteX1" fmla="*/ 969485 w 1744918"/>
                <a:gd name="connsiteY1" fmla="*/ 2705866 h 2748763"/>
                <a:gd name="connsiteX2" fmla="*/ 964691 w 1744918"/>
                <a:gd name="connsiteY2" fmla="*/ 1694889 h 2748763"/>
                <a:gd name="connsiteX3" fmla="*/ 820912 w 1744918"/>
                <a:gd name="connsiteY3" fmla="*/ 1613793 h 2748763"/>
                <a:gd name="connsiteX4" fmla="*/ 395452 w 1744918"/>
                <a:gd name="connsiteY4" fmla="*/ 1453168 h 2748763"/>
                <a:gd name="connsiteX5" fmla="*/ 390359 w 1744918"/>
                <a:gd name="connsiteY5" fmla="*/ 1451601 h 2748763"/>
                <a:gd name="connsiteX6" fmla="*/ 196042 w 1744918"/>
                <a:gd name="connsiteY6" fmla="*/ 1350133 h 2748763"/>
                <a:gd name="connsiteX7" fmla="*/ 51871 w 1744918"/>
                <a:gd name="connsiteY7" fmla="*/ 1191859 h 2748763"/>
                <a:gd name="connsiteX8" fmla="*/ 6034 w 1744918"/>
                <a:gd name="connsiteY8" fmla="*/ 1120557 h 2748763"/>
                <a:gd name="connsiteX9" fmla="*/ 107502 w 1744918"/>
                <a:gd name="connsiteY9" fmla="*/ 827515 h 2748763"/>
                <a:gd name="connsiteX10" fmla="*/ 401720 w 1744918"/>
                <a:gd name="connsiteY10" fmla="*/ 469830 h 2748763"/>
                <a:gd name="connsiteX11" fmla="*/ 805241 w 1744918"/>
                <a:gd name="connsiteY11" fmla="*/ 8328 h 2748763"/>
                <a:gd name="connsiteX12" fmla="*/ 830314 w 1744918"/>
                <a:gd name="connsiteY12" fmla="*/ 8719 h 2748763"/>
                <a:gd name="connsiteX13" fmla="*/ 952546 w 1744918"/>
                <a:gd name="connsiteY13" fmla="*/ 125466 h 2748763"/>
                <a:gd name="connsiteX14" fmla="*/ 1092799 w 1744918"/>
                <a:gd name="connsiteY14" fmla="*/ 242605 h 2748763"/>
                <a:gd name="connsiteX15" fmla="*/ 1126099 w 1744918"/>
                <a:gd name="connsiteY15" fmla="*/ 282957 h 2748763"/>
                <a:gd name="connsiteX16" fmla="*/ 979578 w 1744918"/>
                <a:gd name="connsiteY16" fmla="*/ 589711 h 2748763"/>
                <a:gd name="connsiteX17" fmla="*/ 869883 w 1744918"/>
                <a:gd name="connsiteY17" fmla="*/ 706067 h 2748763"/>
                <a:gd name="connsiteX18" fmla="*/ 790354 w 1744918"/>
                <a:gd name="connsiteY18" fmla="*/ 860423 h 2748763"/>
                <a:gd name="connsiteX19" fmla="*/ 797406 w 1744918"/>
                <a:gd name="connsiteY19" fmla="*/ 874527 h 2748763"/>
                <a:gd name="connsiteX20" fmla="*/ 848727 w 1744918"/>
                <a:gd name="connsiteY20" fmla="*/ 846711 h 2748763"/>
                <a:gd name="connsiteX21" fmla="*/ 902791 w 1744918"/>
                <a:gd name="connsiteY21" fmla="*/ 688829 h 2748763"/>
                <a:gd name="connsiteX22" fmla="*/ 952154 w 1744918"/>
                <a:gd name="connsiteY22" fmla="*/ 665323 h 2748763"/>
                <a:gd name="connsiteX23" fmla="*/ 1325117 w 1744918"/>
                <a:gd name="connsiteY23" fmla="*/ 734666 h 2748763"/>
                <a:gd name="connsiteX24" fmla="*/ 1413265 w 1744918"/>
                <a:gd name="connsiteY24" fmla="*/ 771884 h 2748763"/>
                <a:gd name="connsiteX25" fmla="*/ 1421101 w 1744918"/>
                <a:gd name="connsiteY25" fmla="*/ 748769 h 2748763"/>
                <a:gd name="connsiteX26" fmla="*/ 1453225 w 1744918"/>
                <a:gd name="connsiteY26" fmla="*/ 714685 h 2748763"/>
                <a:gd name="connsiteX27" fmla="*/ 1633831 w 1744918"/>
                <a:gd name="connsiteY27" fmla="*/ 551710 h 2748763"/>
                <a:gd name="connsiteX28" fmla="*/ 1703174 w 1744918"/>
                <a:gd name="connsiteY28" fmla="*/ 509791 h 2748763"/>
                <a:gd name="connsiteX29" fmla="*/ 1711009 w 1744918"/>
                <a:gd name="connsiteY29" fmla="*/ 633981 h 2748763"/>
                <a:gd name="connsiteX30" fmla="*/ 1743917 w 1744918"/>
                <a:gd name="connsiteY30" fmla="*/ 795782 h 2748763"/>
                <a:gd name="connsiteX31" fmla="*/ 1721978 w 1744918"/>
                <a:gd name="connsiteY31" fmla="*/ 957973 h 2748763"/>
                <a:gd name="connsiteX32" fmla="*/ 1660862 w 1744918"/>
                <a:gd name="connsiteY32" fmla="*/ 1311348 h 2748763"/>
                <a:gd name="connsiteX33" fmla="*/ 1618552 w 1744918"/>
                <a:gd name="connsiteY33" fmla="*/ 1567565 h 2748763"/>
                <a:gd name="connsiteX34" fmla="*/ 1597396 w 1744918"/>
                <a:gd name="connsiteY34" fmla="*/ 1695673 h 2748763"/>
                <a:gd name="connsiteX35" fmla="*/ 1636072 w 1744918"/>
                <a:gd name="connsiteY35" fmla="*/ 2744463 h 2748763"/>
                <a:gd name="connsiteX0" fmla="*/ 1632907 w 1744918"/>
                <a:gd name="connsiteY0" fmla="*/ 2725471 h 2731694"/>
                <a:gd name="connsiteX1" fmla="*/ 969485 w 1744918"/>
                <a:gd name="connsiteY1" fmla="*/ 2705866 h 2731694"/>
                <a:gd name="connsiteX2" fmla="*/ 964691 w 1744918"/>
                <a:gd name="connsiteY2" fmla="*/ 1694889 h 2731694"/>
                <a:gd name="connsiteX3" fmla="*/ 820912 w 1744918"/>
                <a:gd name="connsiteY3" fmla="*/ 1613793 h 2731694"/>
                <a:gd name="connsiteX4" fmla="*/ 395452 w 1744918"/>
                <a:gd name="connsiteY4" fmla="*/ 1453168 h 2731694"/>
                <a:gd name="connsiteX5" fmla="*/ 390359 w 1744918"/>
                <a:gd name="connsiteY5" fmla="*/ 1451601 h 2731694"/>
                <a:gd name="connsiteX6" fmla="*/ 196042 w 1744918"/>
                <a:gd name="connsiteY6" fmla="*/ 1350133 h 2731694"/>
                <a:gd name="connsiteX7" fmla="*/ 51871 w 1744918"/>
                <a:gd name="connsiteY7" fmla="*/ 1191859 h 2731694"/>
                <a:gd name="connsiteX8" fmla="*/ 6034 w 1744918"/>
                <a:gd name="connsiteY8" fmla="*/ 1120557 h 2731694"/>
                <a:gd name="connsiteX9" fmla="*/ 107502 w 1744918"/>
                <a:gd name="connsiteY9" fmla="*/ 827515 h 2731694"/>
                <a:gd name="connsiteX10" fmla="*/ 401720 w 1744918"/>
                <a:gd name="connsiteY10" fmla="*/ 469830 h 2731694"/>
                <a:gd name="connsiteX11" fmla="*/ 805241 w 1744918"/>
                <a:gd name="connsiteY11" fmla="*/ 8328 h 2731694"/>
                <a:gd name="connsiteX12" fmla="*/ 830314 w 1744918"/>
                <a:gd name="connsiteY12" fmla="*/ 8719 h 2731694"/>
                <a:gd name="connsiteX13" fmla="*/ 952546 w 1744918"/>
                <a:gd name="connsiteY13" fmla="*/ 125466 h 2731694"/>
                <a:gd name="connsiteX14" fmla="*/ 1092799 w 1744918"/>
                <a:gd name="connsiteY14" fmla="*/ 242605 h 2731694"/>
                <a:gd name="connsiteX15" fmla="*/ 1126099 w 1744918"/>
                <a:gd name="connsiteY15" fmla="*/ 282957 h 2731694"/>
                <a:gd name="connsiteX16" fmla="*/ 979578 w 1744918"/>
                <a:gd name="connsiteY16" fmla="*/ 589711 h 2731694"/>
                <a:gd name="connsiteX17" fmla="*/ 869883 w 1744918"/>
                <a:gd name="connsiteY17" fmla="*/ 706067 h 2731694"/>
                <a:gd name="connsiteX18" fmla="*/ 790354 w 1744918"/>
                <a:gd name="connsiteY18" fmla="*/ 860423 h 2731694"/>
                <a:gd name="connsiteX19" fmla="*/ 797406 w 1744918"/>
                <a:gd name="connsiteY19" fmla="*/ 874527 h 2731694"/>
                <a:gd name="connsiteX20" fmla="*/ 848727 w 1744918"/>
                <a:gd name="connsiteY20" fmla="*/ 846711 h 2731694"/>
                <a:gd name="connsiteX21" fmla="*/ 902791 w 1744918"/>
                <a:gd name="connsiteY21" fmla="*/ 688829 h 2731694"/>
                <a:gd name="connsiteX22" fmla="*/ 952154 w 1744918"/>
                <a:gd name="connsiteY22" fmla="*/ 665323 h 2731694"/>
                <a:gd name="connsiteX23" fmla="*/ 1325117 w 1744918"/>
                <a:gd name="connsiteY23" fmla="*/ 734666 h 2731694"/>
                <a:gd name="connsiteX24" fmla="*/ 1413265 w 1744918"/>
                <a:gd name="connsiteY24" fmla="*/ 771884 h 2731694"/>
                <a:gd name="connsiteX25" fmla="*/ 1421101 w 1744918"/>
                <a:gd name="connsiteY25" fmla="*/ 748769 h 2731694"/>
                <a:gd name="connsiteX26" fmla="*/ 1453225 w 1744918"/>
                <a:gd name="connsiteY26" fmla="*/ 714685 h 2731694"/>
                <a:gd name="connsiteX27" fmla="*/ 1633831 w 1744918"/>
                <a:gd name="connsiteY27" fmla="*/ 551710 h 2731694"/>
                <a:gd name="connsiteX28" fmla="*/ 1703174 w 1744918"/>
                <a:gd name="connsiteY28" fmla="*/ 509791 h 2731694"/>
                <a:gd name="connsiteX29" fmla="*/ 1711009 w 1744918"/>
                <a:gd name="connsiteY29" fmla="*/ 633981 h 2731694"/>
                <a:gd name="connsiteX30" fmla="*/ 1743917 w 1744918"/>
                <a:gd name="connsiteY30" fmla="*/ 795782 h 2731694"/>
                <a:gd name="connsiteX31" fmla="*/ 1721978 w 1744918"/>
                <a:gd name="connsiteY31" fmla="*/ 957973 h 2731694"/>
                <a:gd name="connsiteX32" fmla="*/ 1660862 w 1744918"/>
                <a:gd name="connsiteY32" fmla="*/ 1311348 h 2731694"/>
                <a:gd name="connsiteX33" fmla="*/ 1618552 w 1744918"/>
                <a:gd name="connsiteY33" fmla="*/ 1567565 h 2731694"/>
                <a:gd name="connsiteX34" fmla="*/ 1597396 w 1744918"/>
                <a:gd name="connsiteY34" fmla="*/ 1695673 h 2731694"/>
                <a:gd name="connsiteX35" fmla="*/ 1632907 w 1744918"/>
                <a:gd name="connsiteY35" fmla="*/ 2725471 h 2731694"/>
                <a:gd name="connsiteX0" fmla="*/ 1632907 w 1744918"/>
                <a:gd name="connsiteY0" fmla="*/ 2725471 h 2735151"/>
                <a:gd name="connsiteX1" fmla="*/ 966320 w 1744918"/>
                <a:gd name="connsiteY1" fmla="*/ 2721693 h 2735151"/>
                <a:gd name="connsiteX2" fmla="*/ 964691 w 1744918"/>
                <a:gd name="connsiteY2" fmla="*/ 1694889 h 2735151"/>
                <a:gd name="connsiteX3" fmla="*/ 820912 w 1744918"/>
                <a:gd name="connsiteY3" fmla="*/ 1613793 h 2735151"/>
                <a:gd name="connsiteX4" fmla="*/ 395452 w 1744918"/>
                <a:gd name="connsiteY4" fmla="*/ 1453168 h 2735151"/>
                <a:gd name="connsiteX5" fmla="*/ 390359 w 1744918"/>
                <a:gd name="connsiteY5" fmla="*/ 1451601 h 2735151"/>
                <a:gd name="connsiteX6" fmla="*/ 196042 w 1744918"/>
                <a:gd name="connsiteY6" fmla="*/ 1350133 h 2735151"/>
                <a:gd name="connsiteX7" fmla="*/ 51871 w 1744918"/>
                <a:gd name="connsiteY7" fmla="*/ 1191859 h 2735151"/>
                <a:gd name="connsiteX8" fmla="*/ 6034 w 1744918"/>
                <a:gd name="connsiteY8" fmla="*/ 1120557 h 2735151"/>
                <a:gd name="connsiteX9" fmla="*/ 107502 w 1744918"/>
                <a:gd name="connsiteY9" fmla="*/ 827515 h 2735151"/>
                <a:gd name="connsiteX10" fmla="*/ 401720 w 1744918"/>
                <a:gd name="connsiteY10" fmla="*/ 469830 h 2735151"/>
                <a:gd name="connsiteX11" fmla="*/ 805241 w 1744918"/>
                <a:gd name="connsiteY11" fmla="*/ 8328 h 2735151"/>
                <a:gd name="connsiteX12" fmla="*/ 830314 w 1744918"/>
                <a:gd name="connsiteY12" fmla="*/ 8719 h 2735151"/>
                <a:gd name="connsiteX13" fmla="*/ 952546 w 1744918"/>
                <a:gd name="connsiteY13" fmla="*/ 125466 h 2735151"/>
                <a:gd name="connsiteX14" fmla="*/ 1092799 w 1744918"/>
                <a:gd name="connsiteY14" fmla="*/ 242605 h 2735151"/>
                <a:gd name="connsiteX15" fmla="*/ 1126099 w 1744918"/>
                <a:gd name="connsiteY15" fmla="*/ 282957 h 2735151"/>
                <a:gd name="connsiteX16" fmla="*/ 979578 w 1744918"/>
                <a:gd name="connsiteY16" fmla="*/ 589711 h 2735151"/>
                <a:gd name="connsiteX17" fmla="*/ 869883 w 1744918"/>
                <a:gd name="connsiteY17" fmla="*/ 706067 h 2735151"/>
                <a:gd name="connsiteX18" fmla="*/ 790354 w 1744918"/>
                <a:gd name="connsiteY18" fmla="*/ 860423 h 2735151"/>
                <a:gd name="connsiteX19" fmla="*/ 797406 w 1744918"/>
                <a:gd name="connsiteY19" fmla="*/ 874527 h 2735151"/>
                <a:gd name="connsiteX20" fmla="*/ 848727 w 1744918"/>
                <a:gd name="connsiteY20" fmla="*/ 846711 h 2735151"/>
                <a:gd name="connsiteX21" fmla="*/ 902791 w 1744918"/>
                <a:gd name="connsiteY21" fmla="*/ 688829 h 2735151"/>
                <a:gd name="connsiteX22" fmla="*/ 952154 w 1744918"/>
                <a:gd name="connsiteY22" fmla="*/ 665323 h 2735151"/>
                <a:gd name="connsiteX23" fmla="*/ 1325117 w 1744918"/>
                <a:gd name="connsiteY23" fmla="*/ 734666 h 2735151"/>
                <a:gd name="connsiteX24" fmla="*/ 1413265 w 1744918"/>
                <a:gd name="connsiteY24" fmla="*/ 771884 h 2735151"/>
                <a:gd name="connsiteX25" fmla="*/ 1421101 w 1744918"/>
                <a:gd name="connsiteY25" fmla="*/ 748769 h 2735151"/>
                <a:gd name="connsiteX26" fmla="*/ 1453225 w 1744918"/>
                <a:gd name="connsiteY26" fmla="*/ 714685 h 2735151"/>
                <a:gd name="connsiteX27" fmla="*/ 1633831 w 1744918"/>
                <a:gd name="connsiteY27" fmla="*/ 551710 h 2735151"/>
                <a:gd name="connsiteX28" fmla="*/ 1703174 w 1744918"/>
                <a:gd name="connsiteY28" fmla="*/ 509791 h 2735151"/>
                <a:gd name="connsiteX29" fmla="*/ 1711009 w 1744918"/>
                <a:gd name="connsiteY29" fmla="*/ 633981 h 2735151"/>
                <a:gd name="connsiteX30" fmla="*/ 1743917 w 1744918"/>
                <a:gd name="connsiteY30" fmla="*/ 795782 h 2735151"/>
                <a:gd name="connsiteX31" fmla="*/ 1721978 w 1744918"/>
                <a:gd name="connsiteY31" fmla="*/ 957973 h 2735151"/>
                <a:gd name="connsiteX32" fmla="*/ 1660862 w 1744918"/>
                <a:gd name="connsiteY32" fmla="*/ 1311348 h 2735151"/>
                <a:gd name="connsiteX33" fmla="*/ 1618552 w 1744918"/>
                <a:gd name="connsiteY33" fmla="*/ 1567565 h 2735151"/>
                <a:gd name="connsiteX34" fmla="*/ 1597396 w 1744918"/>
                <a:gd name="connsiteY34" fmla="*/ 1695673 h 2735151"/>
                <a:gd name="connsiteX35" fmla="*/ 1632907 w 1744918"/>
                <a:gd name="connsiteY35" fmla="*/ 2725471 h 2735151"/>
                <a:gd name="connsiteX0" fmla="*/ 1632907 w 1744918"/>
                <a:gd name="connsiteY0" fmla="*/ 2725471 h 2735151"/>
                <a:gd name="connsiteX1" fmla="*/ 966320 w 1744918"/>
                <a:gd name="connsiteY1" fmla="*/ 2721693 h 2735151"/>
                <a:gd name="connsiteX2" fmla="*/ 964691 w 1744918"/>
                <a:gd name="connsiteY2" fmla="*/ 1694889 h 2735151"/>
                <a:gd name="connsiteX3" fmla="*/ 820912 w 1744918"/>
                <a:gd name="connsiteY3" fmla="*/ 1613793 h 2735151"/>
                <a:gd name="connsiteX4" fmla="*/ 395452 w 1744918"/>
                <a:gd name="connsiteY4" fmla="*/ 1453168 h 2735151"/>
                <a:gd name="connsiteX5" fmla="*/ 390359 w 1744918"/>
                <a:gd name="connsiteY5" fmla="*/ 1451601 h 2735151"/>
                <a:gd name="connsiteX6" fmla="*/ 196042 w 1744918"/>
                <a:gd name="connsiteY6" fmla="*/ 1350133 h 2735151"/>
                <a:gd name="connsiteX7" fmla="*/ 51871 w 1744918"/>
                <a:gd name="connsiteY7" fmla="*/ 1191859 h 2735151"/>
                <a:gd name="connsiteX8" fmla="*/ 6034 w 1744918"/>
                <a:gd name="connsiteY8" fmla="*/ 1120557 h 2735151"/>
                <a:gd name="connsiteX9" fmla="*/ 107502 w 1744918"/>
                <a:gd name="connsiteY9" fmla="*/ 827515 h 2735151"/>
                <a:gd name="connsiteX10" fmla="*/ 401720 w 1744918"/>
                <a:gd name="connsiteY10" fmla="*/ 469830 h 2735151"/>
                <a:gd name="connsiteX11" fmla="*/ 805241 w 1744918"/>
                <a:gd name="connsiteY11" fmla="*/ 8328 h 2735151"/>
                <a:gd name="connsiteX12" fmla="*/ 830314 w 1744918"/>
                <a:gd name="connsiteY12" fmla="*/ 8719 h 2735151"/>
                <a:gd name="connsiteX13" fmla="*/ 952546 w 1744918"/>
                <a:gd name="connsiteY13" fmla="*/ 125466 h 2735151"/>
                <a:gd name="connsiteX14" fmla="*/ 1092799 w 1744918"/>
                <a:gd name="connsiteY14" fmla="*/ 242605 h 2735151"/>
                <a:gd name="connsiteX15" fmla="*/ 1126099 w 1744918"/>
                <a:gd name="connsiteY15" fmla="*/ 282957 h 2735151"/>
                <a:gd name="connsiteX16" fmla="*/ 979578 w 1744918"/>
                <a:gd name="connsiteY16" fmla="*/ 589711 h 2735151"/>
                <a:gd name="connsiteX17" fmla="*/ 869883 w 1744918"/>
                <a:gd name="connsiteY17" fmla="*/ 706067 h 2735151"/>
                <a:gd name="connsiteX18" fmla="*/ 790354 w 1744918"/>
                <a:gd name="connsiteY18" fmla="*/ 860423 h 2735151"/>
                <a:gd name="connsiteX19" fmla="*/ 797406 w 1744918"/>
                <a:gd name="connsiteY19" fmla="*/ 874527 h 2735151"/>
                <a:gd name="connsiteX20" fmla="*/ 848727 w 1744918"/>
                <a:gd name="connsiteY20" fmla="*/ 846711 h 2735151"/>
                <a:gd name="connsiteX21" fmla="*/ 902791 w 1744918"/>
                <a:gd name="connsiteY21" fmla="*/ 688829 h 2735151"/>
                <a:gd name="connsiteX22" fmla="*/ 952154 w 1744918"/>
                <a:gd name="connsiteY22" fmla="*/ 665323 h 2735151"/>
                <a:gd name="connsiteX23" fmla="*/ 1325117 w 1744918"/>
                <a:gd name="connsiteY23" fmla="*/ 734666 h 2735151"/>
                <a:gd name="connsiteX24" fmla="*/ 1413265 w 1744918"/>
                <a:gd name="connsiteY24" fmla="*/ 771884 h 2735151"/>
                <a:gd name="connsiteX25" fmla="*/ 1421101 w 1744918"/>
                <a:gd name="connsiteY25" fmla="*/ 748769 h 2735151"/>
                <a:gd name="connsiteX26" fmla="*/ 1453225 w 1744918"/>
                <a:gd name="connsiteY26" fmla="*/ 714685 h 2735151"/>
                <a:gd name="connsiteX27" fmla="*/ 1633831 w 1744918"/>
                <a:gd name="connsiteY27" fmla="*/ 551710 h 2735151"/>
                <a:gd name="connsiteX28" fmla="*/ 1703174 w 1744918"/>
                <a:gd name="connsiteY28" fmla="*/ 509791 h 2735151"/>
                <a:gd name="connsiteX29" fmla="*/ 1711009 w 1744918"/>
                <a:gd name="connsiteY29" fmla="*/ 633981 h 2735151"/>
                <a:gd name="connsiteX30" fmla="*/ 1743917 w 1744918"/>
                <a:gd name="connsiteY30" fmla="*/ 795782 h 2735151"/>
                <a:gd name="connsiteX31" fmla="*/ 1721978 w 1744918"/>
                <a:gd name="connsiteY31" fmla="*/ 957973 h 2735151"/>
                <a:gd name="connsiteX32" fmla="*/ 1660862 w 1744918"/>
                <a:gd name="connsiteY32" fmla="*/ 1311348 h 2735151"/>
                <a:gd name="connsiteX33" fmla="*/ 1618552 w 1744918"/>
                <a:gd name="connsiteY33" fmla="*/ 1567565 h 2735151"/>
                <a:gd name="connsiteX34" fmla="*/ 1635379 w 1744918"/>
                <a:gd name="connsiteY34" fmla="*/ 2097660 h 2735151"/>
                <a:gd name="connsiteX35" fmla="*/ 1632907 w 1744918"/>
                <a:gd name="connsiteY35" fmla="*/ 2725471 h 2735151"/>
                <a:gd name="connsiteX0" fmla="*/ 1632907 w 1744918"/>
                <a:gd name="connsiteY0" fmla="*/ 2725471 h 2735151"/>
                <a:gd name="connsiteX1" fmla="*/ 966320 w 1744918"/>
                <a:gd name="connsiteY1" fmla="*/ 2721693 h 2735151"/>
                <a:gd name="connsiteX2" fmla="*/ 951956 w 1744918"/>
                <a:gd name="connsiteY2" fmla="*/ 2136971 h 2735151"/>
                <a:gd name="connsiteX3" fmla="*/ 964691 w 1744918"/>
                <a:gd name="connsiteY3" fmla="*/ 1694889 h 2735151"/>
                <a:gd name="connsiteX4" fmla="*/ 820912 w 1744918"/>
                <a:gd name="connsiteY4" fmla="*/ 1613793 h 2735151"/>
                <a:gd name="connsiteX5" fmla="*/ 395452 w 1744918"/>
                <a:gd name="connsiteY5" fmla="*/ 1453168 h 2735151"/>
                <a:gd name="connsiteX6" fmla="*/ 390359 w 1744918"/>
                <a:gd name="connsiteY6" fmla="*/ 1451601 h 2735151"/>
                <a:gd name="connsiteX7" fmla="*/ 196042 w 1744918"/>
                <a:gd name="connsiteY7" fmla="*/ 1350133 h 2735151"/>
                <a:gd name="connsiteX8" fmla="*/ 51871 w 1744918"/>
                <a:gd name="connsiteY8" fmla="*/ 1191859 h 2735151"/>
                <a:gd name="connsiteX9" fmla="*/ 6034 w 1744918"/>
                <a:gd name="connsiteY9" fmla="*/ 1120557 h 2735151"/>
                <a:gd name="connsiteX10" fmla="*/ 107502 w 1744918"/>
                <a:gd name="connsiteY10" fmla="*/ 827515 h 2735151"/>
                <a:gd name="connsiteX11" fmla="*/ 401720 w 1744918"/>
                <a:gd name="connsiteY11" fmla="*/ 469830 h 2735151"/>
                <a:gd name="connsiteX12" fmla="*/ 805241 w 1744918"/>
                <a:gd name="connsiteY12" fmla="*/ 8328 h 2735151"/>
                <a:gd name="connsiteX13" fmla="*/ 830314 w 1744918"/>
                <a:gd name="connsiteY13" fmla="*/ 8719 h 2735151"/>
                <a:gd name="connsiteX14" fmla="*/ 952546 w 1744918"/>
                <a:gd name="connsiteY14" fmla="*/ 125466 h 2735151"/>
                <a:gd name="connsiteX15" fmla="*/ 1092799 w 1744918"/>
                <a:gd name="connsiteY15" fmla="*/ 242605 h 2735151"/>
                <a:gd name="connsiteX16" fmla="*/ 1126099 w 1744918"/>
                <a:gd name="connsiteY16" fmla="*/ 282957 h 2735151"/>
                <a:gd name="connsiteX17" fmla="*/ 979578 w 1744918"/>
                <a:gd name="connsiteY17" fmla="*/ 589711 h 2735151"/>
                <a:gd name="connsiteX18" fmla="*/ 869883 w 1744918"/>
                <a:gd name="connsiteY18" fmla="*/ 706067 h 2735151"/>
                <a:gd name="connsiteX19" fmla="*/ 790354 w 1744918"/>
                <a:gd name="connsiteY19" fmla="*/ 860423 h 2735151"/>
                <a:gd name="connsiteX20" fmla="*/ 797406 w 1744918"/>
                <a:gd name="connsiteY20" fmla="*/ 874527 h 2735151"/>
                <a:gd name="connsiteX21" fmla="*/ 848727 w 1744918"/>
                <a:gd name="connsiteY21" fmla="*/ 846711 h 2735151"/>
                <a:gd name="connsiteX22" fmla="*/ 902791 w 1744918"/>
                <a:gd name="connsiteY22" fmla="*/ 688829 h 2735151"/>
                <a:gd name="connsiteX23" fmla="*/ 952154 w 1744918"/>
                <a:gd name="connsiteY23" fmla="*/ 665323 h 2735151"/>
                <a:gd name="connsiteX24" fmla="*/ 1325117 w 1744918"/>
                <a:gd name="connsiteY24" fmla="*/ 734666 h 2735151"/>
                <a:gd name="connsiteX25" fmla="*/ 1413265 w 1744918"/>
                <a:gd name="connsiteY25" fmla="*/ 771884 h 2735151"/>
                <a:gd name="connsiteX26" fmla="*/ 1421101 w 1744918"/>
                <a:gd name="connsiteY26" fmla="*/ 748769 h 2735151"/>
                <a:gd name="connsiteX27" fmla="*/ 1453225 w 1744918"/>
                <a:gd name="connsiteY27" fmla="*/ 714685 h 2735151"/>
                <a:gd name="connsiteX28" fmla="*/ 1633831 w 1744918"/>
                <a:gd name="connsiteY28" fmla="*/ 551710 h 2735151"/>
                <a:gd name="connsiteX29" fmla="*/ 1703174 w 1744918"/>
                <a:gd name="connsiteY29" fmla="*/ 509791 h 2735151"/>
                <a:gd name="connsiteX30" fmla="*/ 1711009 w 1744918"/>
                <a:gd name="connsiteY30" fmla="*/ 633981 h 2735151"/>
                <a:gd name="connsiteX31" fmla="*/ 1743917 w 1744918"/>
                <a:gd name="connsiteY31" fmla="*/ 795782 h 2735151"/>
                <a:gd name="connsiteX32" fmla="*/ 1721978 w 1744918"/>
                <a:gd name="connsiteY32" fmla="*/ 957973 h 2735151"/>
                <a:gd name="connsiteX33" fmla="*/ 1660862 w 1744918"/>
                <a:gd name="connsiteY33" fmla="*/ 1311348 h 2735151"/>
                <a:gd name="connsiteX34" fmla="*/ 1618552 w 1744918"/>
                <a:gd name="connsiteY34" fmla="*/ 1567565 h 2735151"/>
                <a:gd name="connsiteX35" fmla="*/ 1635379 w 1744918"/>
                <a:gd name="connsiteY35" fmla="*/ 2097660 h 2735151"/>
                <a:gd name="connsiteX36" fmla="*/ 1632907 w 1744918"/>
                <a:gd name="connsiteY36" fmla="*/ 2725471 h 2735151"/>
                <a:gd name="connsiteX0" fmla="*/ 1632907 w 1744918"/>
                <a:gd name="connsiteY0" fmla="*/ 2725471 h 2735151"/>
                <a:gd name="connsiteX1" fmla="*/ 966320 w 1744918"/>
                <a:gd name="connsiteY1" fmla="*/ 2721693 h 2735151"/>
                <a:gd name="connsiteX2" fmla="*/ 951956 w 1744918"/>
                <a:gd name="connsiteY2" fmla="*/ 2136971 h 2735151"/>
                <a:gd name="connsiteX3" fmla="*/ 964691 w 1744918"/>
                <a:gd name="connsiteY3" fmla="*/ 1694889 h 2735151"/>
                <a:gd name="connsiteX4" fmla="*/ 820912 w 1744918"/>
                <a:gd name="connsiteY4" fmla="*/ 1613793 h 2735151"/>
                <a:gd name="connsiteX5" fmla="*/ 395452 w 1744918"/>
                <a:gd name="connsiteY5" fmla="*/ 1453168 h 2735151"/>
                <a:gd name="connsiteX6" fmla="*/ 390359 w 1744918"/>
                <a:gd name="connsiteY6" fmla="*/ 1451601 h 2735151"/>
                <a:gd name="connsiteX7" fmla="*/ 196042 w 1744918"/>
                <a:gd name="connsiteY7" fmla="*/ 1350133 h 2735151"/>
                <a:gd name="connsiteX8" fmla="*/ 51871 w 1744918"/>
                <a:gd name="connsiteY8" fmla="*/ 1191859 h 2735151"/>
                <a:gd name="connsiteX9" fmla="*/ 6034 w 1744918"/>
                <a:gd name="connsiteY9" fmla="*/ 1120557 h 2735151"/>
                <a:gd name="connsiteX10" fmla="*/ 107502 w 1744918"/>
                <a:gd name="connsiteY10" fmla="*/ 827515 h 2735151"/>
                <a:gd name="connsiteX11" fmla="*/ 401720 w 1744918"/>
                <a:gd name="connsiteY11" fmla="*/ 469830 h 2735151"/>
                <a:gd name="connsiteX12" fmla="*/ 805241 w 1744918"/>
                <a:gd name="connsiteY12" fmla="*/ 8328 h 2735151"/>
                <a:gd name="connsiteX13" fmla="*/ 830314 w 1744918"/>
                <a:gd name="connsiteY13" fmla="*/ 8719 h 2735151"/>
                <a:gd name="connsiteX14" fmla="*/ 952546 w 1744918"/>
                <a:gd name="connsiteY14" fmla="*/ 125466 h 2735151"/>
                <a:gd name="connsiteX15" fmla="*/ 1092799 w 1744918"/>
                <a:gd name="connsiteY15" fmla="*/ 242605 h 2735151"/>
                <a:gd name="connsiteX16" fmla="*/ 1126099 w 1744918"/>
                <a:gd name="connsiteY16" fmla="*/ 282957 h 2735151"/>
                <a:gd name="connsiteX17" fmla="*/ 979578 w 1744918"/>
                <a:gd name="connsiteY17" fmla="*/ 589711 h 2735151"/>
                <a:gd name="connsiteX18" fmla="*/ 869883 w 1744918"/>
                <a:gd name="connsiteY18" fmla="*/ 706067 h 2735151"/>
                <a:gd name="connsiteX19" fmla="*/ 790354 w 1744918"/>
                <a:gd name="connsiteY19" fmla="*/ 860423 h 2735151"/>
                <a:gd name="connsiteX20" fmla="*/ 797406 w 1744918"/>
                <a:gd name="connsiteY20" fmla="*/ 874527 h 2735151"/>
                <a:gd name="connsiteX21" fmla="*/ 848727 w 1744918"/>
                <a:gd name="connsiteY21" fmla="*/ 846711 h 2735151"/>
                <a:gd name="connsiteX22" fmla="*/ 902791 w 1744918"/>
                <a:gd name="connsiteY22" fmla="*/ 688829 h 2735151"/>
                <a:gd name="connsiteX23" fmla="*/ 952154 w 1744918"/>
                <a:gd name="connsiteY23" fmla="*/ 665323 h 2735151"/>
                <a:gd name="connsiteX24" fmla="*/ 1325117 w 1744918"/>
                <a:gd name="connsiteY24" fmla="*/ 734666 h 2735151"/>
                <a:gd name="connsiteX25" fmla="*/ 1413265 w 1744918"/>
                <a:gd name="connsiteY25" fmla="*/ 771884 h 2735151"/>
                <a:gd name="connsiteX26" fmla="*/ 1421101 w 1744918"/>
                <a:gd name="connsiteY26" fmla="*/ 748769 h 2735151"/>
                <a:gd name="connsiteX27" fmla="*/ 1453225 w 1744918"/>
                <a:gd name="connsiteY27" fmla="*/ 714685 h 2735151"/>
                <a:gd name="connsiteX28" fmla="*/ 1633831 w 1744918"/>
                <a:gd name="connsiteY28" fmla="*/ 551710 h 2735151"/>
                <a:gd name="connsiteX29" fmla="*/ 1703174 w 1744918"/>
                <a:gd name="connsiteY29" fmla="*/ 509791 h 2735151"/>
                <a:gd name="connsiteX30" fmla="*/ 1711009 w 1744918"/>
                <a:gd name="connsiteY30" fmla="*/ 633981 h 2735151"/>
                <a:gd name="connsiteX31" fmla="*/ 1743917 w 1744918"/>
                <a:gd name="connsiteY31" fmla="*/ 795782 h 2735151"/>
                <a:gd name="connsiteX32" fmla="*/ 1721978 w 1744918"/>
                <a:gd name="connsiteY32" fmla="*/ 957973 h 2735151"/>
                <a:gd name="connsiteX33" fmla="*/ 1660862 w 1744918"/>
                <a:gd name="connsiteY33" fmla="*/ 1311348 h 2735151"/>
                <a:gd name="connsiteX34" fmla="*/ 1618552 w 1744918"/>
                <a:gd name="connsiteY34" fmla="*/ 1567565 h 2735151"/>
                <a:gd name="connsiteX35" fmla="*/ 1635379 w 1744918"/>
                <a:gd name="connsiteY35" fmla="*/ 2097660 h 2735151"/>
                <a:gd name="connsiteX36" fmla="*/ 1632907 w 1744918"/>
                <a:gd name="connsiteY36" fmla="*/ 2725471 h 2735151"/>
                <a:gd name="connsiteX0" fmla="*/ 1632907 w 1744918"/>
                <a:gd name="connsiteY0" fmla="*/ 2725471 h 2735151"/>
                <a:gd name="connsiteX1" fmla="*/ 966320 w 1744918"/>
                <a:gd name="connsiteY1" fmla="*/ 2721693 h 2735151"/>
                <a:gd name="connsiteX2" fmla="*/ 1012095 w 1744918"/>
                <a:gd name="connsiteY2" fmla="*/ 2124310 h 2735151"/>
                <a:gd name="connsiteX3" fmla="*/ 964691 w 1744918"/>
                <a:gd name="connsiteY3" fmla="*/ 1694889 h 2735151"/>
                <a:gd name="connsiteX4" fmla="*/ 820912 w 1744918"/>
                <a:gd name="connsiteY4" fmla="*/ 1613793 h 2735151"/>
                <a:gd name="connsiteX5" fmla="*/ 395452 w 1744918"/>
                <a:gd name="connsiteY5" fmla="*/ 1453168 h 2735151"/>
                <a:gd name="connsiteX6" fmla="*/ 390359 w 1744918"/>
                <a:gd name="connsiteY6" fmla="*/ 1451601 h 2735151"/>
                <a:gd name="connsiteX7" fmla="*/ 196042 w 1744918"/>
                <a:gd name="connsiteY7" fmla="*/ 1350133 h 2735151"/>
                <a:gd name="connsiteX8" fmla="*/ 51871 w 1744918"/>
                <a:gd name="connsiteY8" fmla="*/ 1191859 h 2735151"/>
                <a:gd name="connsiteX9" fmla="*/ 6034 w 1744918"/>
                <a:gd name="connsiteY9" fmla="*/ 1120557 h 2735151"/>
                <a:gd name="connsiteX10" fmla="*/ 107502 w 1744918"/>
                <a:gd name="connsiteY10" fmla="*/ 827515 h 2735151"/>
                <a:gd name="connsiteX11" fmla="*/ 401720 w 1744918"/>
                <a:gd name="connsiteY11" fmla="*/ 469830 h 2735151"/>
                <a:gd name="connsiteX12" fmla="*/ 805241 w 1744918"/>
                <a:gd name="connsiteY12" fmla="*/ 8328 h 2735151"/>
                <a:gd name="connsiteX13" fmla="*/ 830314 w 1744918"/>
                <a:gd name="connsiteY13" fmla="*/ 8719 h 2735151"/>
                <a:gd name="connsiteX14" fmla="*/ 952546 w 1744918"/>
                <a:gd name="connsiteY14" fmla="*/ 125466 h 2735151"/>
                <a:gd name="connsiteX15" fmla="*/ 1092799 w 1744918"/>
                <a:gd name="connsiteY15" fmla="*/ 242605 h 2735151"/>
                <a:gd name="connsiteX16" fmla="*/ 1126099 w 1744918"/>
                <a:gd name="connsiteY16" fmla="*/ 282957 h 2735151"/>
                <a:gd name="connsiteX17" fmla="*/ 979578 w 1744918"/>
                <a:gd name="connsiteY17" fmla="*/ 589711 h 2735151"/>
                <a:gd name="connsiteX18" fmla="*/ 869883 w 1744918"/>
                <a:gd name="connsiteY18" fmla="*/ 706067 h 2735151"/>
                <a:gd name="connsiteX19" fmla="*/ 790354 w 1744918"/>
                <a:gd name="connsiteY19" fmla="*/ 860423 h 2735151"/>
                <a:gd name="connsiteX20" fmla="*/ 797406 w 1744918"/>
                <a:gd name="connsiteY20" fmla="*/ 874527 h 2735151"/>
                <a:gd name="connsiteX21" fmla="*/ 848727 w 1744918"/>
                <a:gd name="connsiteY21" fmla="*/ 846711 h 2735151"/>
                <a:gd name="connsiteX22" fmla="*/ 902791 w 1744918"/>
                <a:gd name="connsiteY22" fmla="*/ 688829 h 2735151"/>
                <a:gd name="connsiteX23" fmla="*/ 952154 w 1744918"/>
                <a:gd name="connsiteY23" fmla="*/ 665323 h 2735151"/>
                <a:gd name="connsiteX24" fmla="*/ 1325117 w 1744918"/>
                <a:gd name="connsiteY24" fmla="*/ 734666 h 2735151"/>
                <a:gd name="connsiteX25" fmla="*/ 1413265 w 1744918"/>
                <a:gd name="connsiteY25" fmla="*/ 771884 h 2735151"/>
                <a:gd name="connsiteX26" fmla="*/ 1421101 w 1744918"/>
                <a:gd name="connsiteY26" fmla="*/ 748769 h 2735151"/>
                <a:gd name="connsiteX27" fmla="*/ 1453225 w 1744918"/>
                <a:gd name="connsiteY27" fmla="*/ 714685 h 2735151"/>
                <a:gd name="connsiteX28" fmla="*/ 1633831 w 1744918"/>
                <a:gd name="connsiteY28" fmla="*/ 551710 h 2735151"/>
                <a:gd name="connsiteX29" fmla="*/ 1703174 w 1744918"/>
                <a:gd name="connsiteY29" fmla="*/ 509791 h 2735151"/>
                <a:gd name="connsiteX30" fmla="*/ 1711009 w 1744918"/>
                <a:gd name="connsiteY30" fmla="*/ 633981 h 2735151"/>
                <a:gd name="connsiteX31" fmla="*/ 1743917 w 1744918"/>
                <a:gd name="connsiteY31" fmla="*/ 795782 h 2735151"/>
                <a:gd name="connsiteX32" fmla="*/ 1721978 w 1744918"/>
                <a:gd name="connsiteY32" fmla="*/ 957973 h 2735151"/>
                <a:gd name="connsiteX33" fmla="*/ 1660862 w 1744918"/>
                <a:gd name="connsiteY33" fmla="*/ 1311348 h 2735151"/>
                <a:gd name="connsiteX34" fmla="*/ 1618552 w 1744918"/>
                <a:gd name="connsiteY34" fmla="*/ 1567565 h 2735151"/>
                <a:gd name="connsiteX35" fmla="*/ 1635379 w 1744918"/>
                <a:gd name="connsiteY35" fmla="*/ 2097660 h 2735151"/>
                <a:gd name="connsiteX36" fmla="*/ 1632907 w 1744918"/>
                <a:gd name="connsiteY36" fmla="*/ 2725471 h 2735151"/>
                <a:gd name="connsiteX0" fmla="*/ 1632907 w 1744918"/>
                <a:gd name="connsiteY0" fmla="*/ 2725471 h 2735151"/>
                <a:gd name="connsiteX1" fmla="*/ 966320 w 1744918"/>
                <a:gd name="connsiteY1" fmla="*/ 2721693 h 2735151"/>
                <a:gd name="connsiteX2" fmla="*/ 1012095 w 1744918"/>
                <a:gd name="connsiteY2" fmla="*/ 2124310 h 2735151"/>
                <a:gd name="connsiteX3" fmla="*/ 964691 w 1744918"/>
                <a:gd name="connsiteY3" fmla="*/ 1694889 h 2735151"/>
                <a:gd name="connsiteX4" fmla="*/ 820912 w 1744918"/>
                <a:gd name="connsiteY4" fmla="*/ 1613793 h 2735151"/>
                <a:gd name="connsiteX5" fmla="*/ 395452 w 1744918"/>
                <a:gd name="connsiteY5" fmla="*/ 1453168 h 2735151"/>
                <a:gd name="connsiteX6" fmla="*/ 390359 w 1744918"/>
                <a:gd name="connsiteY6" fmla="*/ 1451601 h 2735151"/>
                <a:gd name="connsiteX7" fmla="*/ 196042 w 1744918"/>
                <a:gd name="connsiteY7" fmla="*/ 1350133 h 2735151"/>
                <a:gd name="connsiteX8" fmla="*/ 51871 w 1744918"/>
                <a:gd name="connsiteY8" fmla="*/ 1191859 h 2735151"/>
                <a:gd name="connsiteX9" fmla="*/ 6034 w 1744918"/>
                <a:gd name="connsiteY9" fmla="*/ 1120557 h 2735151"/>
                <a:gd name="connsiteX10" fmla="*/ 107502 w 1744918"/>
                <a:gd name="connsiteY10" fmla="*/ 827515 h 2735151"/>
                <a:gd name="connsiteX11" fmla="*/ 401720 w 1744918"/>
                <a:gd name="connsiteY11" fmla="*/ 469830 h 2735151"/>
                <a:gd name="connsiteX12" fmla="*/ 805241 w 1744918"/>
                <a:gd name="connsiteY12" fmla="*/ 8328 h 2735151"/>
                <a:gd name="connsiteX13" fmla="*/ 830314 w 1744918"/>
                <a:gd name="connsiteY13" fmla="*/ 8719 h 2735151"/>
                <a:gd name="connsiteX14" fmla="*/ 952546 w 1744918"/>
                <a:gd name="connsiteY14" fmla="*/ 125466 h 2735151"/>
                <a:gd name="connsiteX15" fmla="*/ 1092799 w 1744918"/>
                <a:gd name="connsiteY15" fmla="*/ 242605 h 2735151"/>
                <a:gd name="connsiteX16" fmla="*/ 1126099 w 1744918"/>
                <a:gd name="connsiteY16" fmla="*/ 282957 h 2735151"/>
                <a:gd name="connsiteX17" fmla="*/ 979578 w 1744918"/>
                <a:gd name="connsiteY17" fmla="*/ 589711 h 2735151"/>
                <a:gd name="connsiteX18" fmla="*/ 869883 w 1744918"/>
                <a:gd name="connsiteY18" fmla="*/ 706067 h 2735151"/>
                <a:gd name="connsiteX19" fmla="*/ 790354 w 1744918"/>
                <a:gd name="connsiteY19" fmla="*/ 860423 h 2735151"/>
                <a:gd name="connsiteX20" fmla="*/ 797406 w 1744918"/>
                <a:gd name="connsiteY20" fmla="*/ 874527 h 2735151"/>
                <a:gd name="connsiteX21" fmla="*/ 848727 w 1744918"/>
                <a:gd name="connsiteY21" fmla="*/ 846711 h 2735151"/>
                <a:gd name="connsiteX22" fmla="*/ 902791 w 1744918"/>
                <a:gd name="connsiteY22" fmla="*/ 688829 h 2735151"/>
                <a:gd name="connsiteX23" fmla="*/ 952154 w 1744918"/>
                <a:gd name="connsiteY23" fmla="*/ 665323 h 2735151"/>
                <a:gd name="connsiteX24" fmla="*/ 1325117 w 1744918"/>
                <a:gd name="connsiteY24" fmla="*/ 734666 h 2735151"/>
                <a:gd name="connsiteX25" fmla="*/ 1413265 w 1744918"/>
                <a:gd name="connsiteY25" fmla="*/ 771884 h 2735151"/>
                <a:gd name="connsiteX26" fmla="*/ 1421101 w 1744918"/>
                <a:gd name="connsiteY26" fmla="*/ 748769 h 2735151"/>
                <a:gd name="connsiteX27" fmla="*/ 1453225 w 1744918"/>
                <a:gd name="connsiteY27" fmla="*/ 714685 h 2735151"/>
                <a:gd name="connsiteX28" fmla="*/ 1633831 w 1744918"/>
                <a:gd name="connsiteY28" fmla="*/ 551710 h 2735151"/>
                <a:gd name="connsiteX29" fmla="*/ 1703174 w 1744918"/>
                <a:gd name="connsiteY29" fmla="*/ 509791 h 2735151"/>
                <a:gd name="connsiteX30" fmla="*/ 1711009 w 1744918"/>
                <a:gd name="connsiteY30" fmla="*/ 633981 h 2735151"/>
                <a:gd name="connsiteX31" fmla="*/ 1743917 w 1744918"/>
                <a:gd name="connsiteY31" fmla="*/ 795782 h 2735151"/>
                <a:gd name="connsiteX32" fmla="*/ 1721978 w 1744918"/>
                <a:gd name="connsiteY32" fmla="*/ 957973 h 2735151"/>
                <a:gd name="connsiteX33" fmla="*/ 1660862 w 1744918"/>
                <a:gd name="connsiteY33" fmla="*/ 1311348 h 2735151"/>
                <a:gd name="connsiteX34" fmla="*/ 1618552 w 1744918"/>
                <a:gd name="connsiteY34" fmla="*/ 1567565 h 2735151"/>
                <a:gd name="connsiteX35" fmla="*/ 1635379 w 1744918"/>
                <a:gd name="connsiteY35" fmla="*/ 2097660 h 2735151"/>
                <a:gd name="connsiteX36" fmla="*/ 1632907 w 1744918"/>
                <a:gd name="connsiteY36" fmla="*/ 2725471 h 27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4918" h="2735151">
                  <a:moveTo>
                    <a:pt x="1632907" y="2725471"/>
                  </a:moveTo>
                  <a:cubicBezTo>
                    <a:pt x="1526672" y="2744015"/>
                    <a:pt x="1236479" y="2732029"/>
                    <a:pt x="966320" y="2721693"/>
                  </a:cubicBezTo>
                  <a:cubicBezTo>
                    <a:pt x="985769" y="2576131"/>
                    <a:pt x="1012366" y="2295444"/>
                    <a:pt x="1012095" y="2124310"/>
                  </a:cubicBezTo>
                  <a:cubicBezTo>
                    <a:pt x="1002328" y="2019646"/>
                    <a:pt x="986532" y="1782085"/>
                    <a:pt x="964691" y="1694889"/>
                  </a:cubicBezTo>
                  <a:cubicBezTo>
                    <a:pt x="966650" y="1644351"/>
                    <a:pt x="861264" y="1629072"/>
                    <a:pt x="820912" y="1613793"/>
                  </a:cubicBezTo>
                  <a:cubicBezTo>
                    <a:pt x="679484" y="1562472"/>
                    <a:pt x="539622" y="1495871"/>
                    <a:pt x="395452" y="1453168"/>
                  </a:cubicBezTo>
                  <a:cubicBezTo>
                    <a:pt x="393885" y="1452777"/>
                    <a:pt x="392318" y="1451993"/>
                    <a:pt x="390359" y="1451601"/>
                  </a:cubicBezTo>
                  <a:cubicBezTo>
                    <a:pt x="326501" y="1424177"/>
                    <a:pt x="253240" y="1392053"/>
                    <a:pt x="196042" y="1350133"/>
                  </a:cubicBezTo>
                  <a:cubicBezTo>
                    <a:pt x="138844" y="1308214"/>
                    <a:pt x="94574" y="1247490"/>
                    <a:pt x="51871" y="1191859"/>
                  </a:cubicBezTo>
                  <a:cubicBezTo>
                    <a:pt x="34633" y="1169136"/>
                    <a:pt x="13478" y="1148373"/>
                    <a:pt x="6034" y="1120557"/>
                  </a:cubicBezTo>
                  <a:cubicBezTo>
                    <a:pt x="-21389" y="1016739"/>
                    <a:pt x="50304" y="907827"/>
                    <a:pt x="107502" y="827515"/>
                  </a:cubicBezTo>
                  <a:cubicBezTo>
                    <a:pt x="196825" y="701757"/>
                    <a:pt x="301819" y="587361"/>
                    <a:pt x="401720" y="469830"/>
                  </a:cubicBezTo>
                  <a:cubicBezTo>
                    <a:pt x="534529" y="313907"/>
                    <a:pt x="667339" y="158767"/>
                    <a:pt x="805241" y="8328"/>
                  </a:cubicBezTo>
                  <a:cubicBezTo>
                    <a:pt x="815819" y="-3034"/>
                    <a:pt x="820128" y="-2642"/>
                    <a:pt x="830314" y="8719"/>
                  </a:cubicBezTo>
                  <a:cubicBezTo>
                    <a:pt x="858130" y="58474"/>
                    <a:pt x="908668" y="91382"/>
                    <a:pt x="952546" y="125466"/>
                  </a:cubicBezTo>
                  <a:cubicBezTo>
                    <a:pt x="1000733" y="162684"/>
                    <a:pt x="1046962" y="202645"/>
                    <a:pt x="1092799" y="242605"/>
                  </a:cubicBezTo>
                  <a:cubicBezTo>
                    <a:pt x="1110820" y="258276"/>
                    <a:pt x="1146471" y="244956"/>
                    <a:pt x="1126099" y="282957"/>
                  </a:cubicBezTo>
                  <a:cubicBezTo>
                    <a:pt x="1073210" y="383250"/>
                    <a:pt x="1027374" y="487068"/>
                    <a:pt x="979578" y="589711"/>
                  </a:cubicBezTo>
                  <a:cubicBezTo>
                    <a:pt x="956072" y="639858"/>
                    <a:pt x="902791" y="662972"/>
                    <a:pt x="869883" y="706067"/>
                  </a:cubicBezTo>
                  <a:cubicBezTo>
                    <a:pt x="834624" y="752295"/>
                    <a:pt x="815819" y="808710"/>
                    <a:pt x="790354" y="860423"/>
                  </a:cubicBezTo>
                  <a:cubicBezTo>
                    <a:pt x="785261" y="871001"/>
                    <a:pt x="786436" y="872960"/>
                    <a:pt x="797406" y="874527"/>
                  </a:cubicBezTo>
                  <a:cubicBezTo>
                    <a:pt x="824829" y="879228"/>
                    <a:pt x="838150" y="872960"/>
                    <a:pt x="848727" y="846711"/>
                  </a:cubicBezTo>
                  <a:cubicBezTo>
                    <a:pt x="868708" y="796565"/>
                    <a:pt x="876151" y="735057"/>
                    <a:pt x="902791" y="688829"/>
                  </a:cubicBezTo>
                  <a:cubicBezTo>
                    <a:pt x="913761" y="670024"/>
                    <a:pt x="930607" y="662972"/>
                    <a:pt x="952154" y="665323"/>
                  </a:cubicBezTo>
                  <a:cubicBezTo>
                    <a:pt x="1077520" y="680602"/>
                    <a:pt x="1202102" y="706850"/>
                    <a:pt x="1325117" y="734666"/>
                  </a:cubicBezTo>
                  <a:cubicBezTo>
                    <a:pt x="1337654" y="737408"/>
                    <a:pt x="1408956" y="774626"/>
                    <a:pt x="1413265" y="771884"/>
                  </a:cubicBezTo>
                  <a:cubicBezTo>
                    <a:pt x="1418750" y="768749"/>
                    <a:pt x="1417575" y="755038"/>
                    <a:pt x="1421101" y="748769"/>
                  </a:cubicBezTo>
                  <a:cubicBezTo>
                    <a:pt x="1428544" y="735449"/>
                    <a:pt x="1442648" y="725263"/>
                    <a:pt x="1453225" y="714685"/>
                  </a:cubicBezTo>
                  <a:cubicBezTo>
                    <a:pt x="1511207" y="657487"/>
                    <a:pt x="1575457" y="608125"/>
                    <a:pt x="1633831" y="551710"/>
                  </a:cubicBezTo>
                  <a:cubicBezTo>
                    <a:pt x="1641666" y="544266"/>
                    <a:pt x="1694163" y="486676"/>
                    <a:pt x="1703174" y="509791"/>
                  </a:cubicBezTo>
                  <a:cubicBezTo>
                    <a:pt x="1716885" y="544658"/>
                    <a:pt x="1704741" y="596371"/>
                    <a:pt x="1711009" y="633981"/>
                  </a:cubicBezTo>
                  <a:cubicBezTo>
                    <a:pt x="1720019" y="688045"/>
                    <a:pt x="1738433" y="740934"/>
                    <a:pt x="1743917" y="795782"/>
                  </a:cubicBezTo>
                  <a:cubicBezTo>
                    <a:pt x="1749402" y="848670"/>
                    <a:pt x="1730989" y="905868"/>
                    <a:pt x="1721978" y="957973"/>
                  </a:cubicBezTo>
                  <a:lnTo>
                    <a:pt x="1660862" y="1311348"/>
                  </a:lnTo>
                  <a:cubicBezTo>
                    <a:pt x="1646367" y="1396754"/>
                    <a:pt x="1632655" y="1482159"/>
                    <a:pt x="1618552" y="1567565"/>
                  </a:cubicBezTo>
                  <a:lnTo>
                    <a:pt x="1635379" y="2097660"/>
                  </a:lnTo>
                  <a:cubicBezTo>
                    <a:pt x="1631461" y="2125084"/>
                    <a:pt x="1657196" y="2704707"/>
                    <a:pt x="1632907" y="2725471"/>
                  </a:cubicBezTo>
                  <a:close/>
                </a:path>
              </a:pathLst>
            </a:custGeom>
            <a:solidFill>
              <a:srgbClr val="000000"/>
            </a:solidFill>
            <a:ln w="3910" cap="flat">
              <a:noFill/>
              <a:prstDash val="solid"/>
              <a:miter/>
            </a:ln>
          </p:spPr>
          <p:txBody>
            <a:bodyPr rtlCol="0" anchor="ctr"/>
            <a:lstStyle/>
            <a:p>
              <a:endParaRPr lang="en-US"/>
            </a:p>
          </p:txBody>
        </p:sp>
        <p:sp>
          <p:nvSpPr>
            <p:cNvPr id="12" name="Freeform: Shape 80">
              <a:extLst>
                <a:ext uri="{FF2B5EF4-FFF2-40B4-BE49-F238E27FC236}">
                  <a16:creationId xmlns="" xmlns:a16="http://schemas.microsoft.com/office/drawing/2014/main" id="{A8F608CF-34A4-4329-8084-2D6BC22717B6}"/>
                </a:ext>
              </a:extLst>
            </p:cNvPr>
            <p:cNvSpPr/>
            <p:nvPr/>
          </p:nvSpPr>
          <p:spPr>
            <a:xfrm>
              <a:off x="4822554" y="3031724"/>
              <a:ext cx="2364041" cy="3683963"/>
            </a:xfrm>
            <a:custGeom>
              <a:avLst/>
              <a:gdLst>
                <a:gd name="connsiteX0" fmla="*/ 782411 w 1719861"/>
                <a:gd name="connsiteY0" fmla="*/ 1769183 h 1770791"/>
                <a:gd name="connsiteX1" fmla="*/ 707191 w 1719861"/>
                <a:gd name="connsiteY1" fmla="*/ 1769574 h 1770791"/>
                <a:gd name="connsiteX2" fmla="*/ 622961 w 1719861"/>
                <a:gd name="connsiteY2" fmla="*/ 1769574 h 1770791"/>
                <a:gd name="connsiteX3" fmla="*/ 292309 w 1719861"/>
                <a:gd name="connsiteY3" fmla="*/ 1769574 h 1770791"/>
                <a:gd name="connsiteX4" fmla="*/ 283690 w 1719861"/>
                <a:gd name="connsiteY4" fmla="*/ 1751553 h 1770791"/>
                <a:gd name="connsiteX5" fmla="*/ 215130 w 1719861"/>
                <a:gd name="connsiteY5" fmla="*/ 1500821 h 1770791"/>
                <a:gd name="connsiteX6" fmla="*/ 35309 w 1719861"/>
                <a:gd name="connsiteY6" fmla="*/ 852445 h 1770791"/>
                <a:gd name="connsiteX7" fmla="*/ 4751 w 1719861"/>
                <a:gd name="connsiteY7" fmla="*/ 753720 h 1770791"/>
                <a:gd name="connsiteX8" fmla="*/ 50 w 1719861"/>
                <a:gd name="connsiteY8" fmla="*/ 725904 h 1770791"/>
                <a:gd name="connsiteX9" fmla="*/ 50 w 1719861"/>
                <a:gd name="connsiteY9" fmla="*/ 482224 h 1770791"/>
                <a:gd name="connsiteX10" fmla="*/ 1617 w 1719861"/>
                <a:gd name="connsiteY10" fmla="*/ 467337 h 1770791"/>
                <a:gd name="connsiteX11" fmla="*/ 15329 w 1719861"/>
                <a:gd name="connsiteY11" fmla="*/ 466945 h 1770791"/>
                <a:gd name="connsiteX12" fmla="*/ 34525 w 1719861"/>
                <a:gd name="connsiteY12" fmla="*/ 484183 h 1770791"/>
                <a:gd name="connsiteX13" fmla="*/ 158324 w 1719861"/>
                <a:gd name="connsiteY13" fmla="*/ 602497 h 1770791"/>
                <a:gd name="connsiteX14" fmla="*/ 184181 w 1719861"/>
                <a:gd name="connsiteY14" fmla="*/ 631488 h 1770791"/>
                <a:gd name="connsiteX15" fmla="*/ 214739 w 1719861"/>
                <a:gd name="connsiteY15" fmla="*/ 624828 h 1770791"/>
                <a:gd name="connsiteX16" fmla="*/ 316598 w 1719861"/>
                <a:gd name="connsiteY16" fmla="*/ 603281 h 1770791"/>
                <a:gd name="connsiteX17" fmla="*/ 494461 w 1719861"/>
                <a:gd name="connsiteY17" fmla="*/ 579383 h 1770791"/>
                <a:gd name="connsiteX18" fmla="*/ 634714 w 1719861"/>
                <a:gd name="connsiteY18" fmla="*/ 540598 h 1770791"/>
                <a:gd name="connsiteX19" fmla="*/ 749894 w 1719861"/>
                <a:gd name="connsiteY19" fmla="*/ 584084 h 1770791"/>
                <a:gd name="connsiteX20" fmla="*/ 801215 w 1719861"/>
                <a:gd name="connsiteY20" fmla="*/ 721203 h 1770791"/>
                <a:gd name="connsiteX21" fmla="*/ 805525 w 1719861"/>
                <a:gd name="connsiteY21" fmla="*/ 738441 h 1770791"/>
                <a:gd name="connsiteX22" fmla="*/ 828247 w 1719861"/>
                <a:gd name="connsiteY22" fmla="*/ 761947 h 1770791"/>
                <a:gd name="connsiteX23" fmla="*/ 892106 w 1719861"/>
                <a:gd name="connsiteY23" fmla="*/ 799165 h 1770791"/>
                <a:gd name="connsiteX24" fmla="*/ 929715 w 1719861"/>
                <a:gd name="connsiteY24" fmla="*/ 808959 h 1770791"/>
                <a:gd name="connsiteX25" fmla="*/ 951654 w 1719861"/>
                <a:gd name="connsiteY25" fmla="*/ 800732 h 1770791"/>
                <a:gd name="connsiteX26" fmla="*/ 936375 w 1719861"/>
                <a:gd name="connsiteY26" fmla="*/ 781927 h 1770791"/>
                <a:gd name="connsiteX27" fmla="*/ 744801 w 1719861"/>
                <a:gd name="connsiteY27" fmla="*/ 493194 h 1770791"/>
                <a:gd name="connsiteX28" fmla="*/ 619043 w 1719861"/>
                <a:gd name="connsiteY28" fmla="*/ 278505 h 1770791"/>
                <a:gd name="connsiteX29" fmla="*/ 632363 w 1719861"/>
                <a:gd name="connsiteY29" fmla="*/ 248731 h 1770791"/>
                <a:gd name="connsiteX30" fmla="*/ 821196 w 1719861"/>
                <a:gd name="connsiteY30" fmla="*/ 168418 h 1770791"/>
                <a:gd name="connsiteX31" fmla="*/ 884270 w 1719861"/>
                <a:gd name="connsiteY31" fmla="*/ 53238 h 1770791"/>
                <a:gd name="connsiteX32" fmla="*/ 913261 w 1719861"/>
                <a:gd name="connsiteY32" fmla="*/ 9752 h 1770791"/>
                <a:gd name="connsiteX33" fmla="*/ 971634 w 1719861"/>
                <a:gd name="connsiteY33" fmla="*/ 64991 h 1770791"/>
                <a:gd name="connsiteX34" fmla="*/ 1198077 w 1719861"/>
                <a:gd name="connsiteY34" fmla="*/ 294567 h 1770791"/>
                <a:gd name="connsiteX35" fmla="*/ 1428828 w 1719861"/>
                <a:gd name="connsiteY35" fmla="*/ 554701 h 1770791"/>
                <a:gd name="connsiteX36" fmla="*/ 1704632 w 1719861"/>
                <a:gd name="connsiteY36" fmla="*/ 927665 h 1770791"/>
                <a:gd name="connsiteX37" fmla="*/ 1718736 w 1719861"/>
                <a:gd name="connsiteY37" fmla="*/ 1061649 h 1770791"/>
                <a:gd name="connsiteX38" fmla="*/ 1661930 w 1719861"/>
                <a:gd name="connsiteY38" fmla="*/ 1210521 h 1770791"/>
                <a:gd name="connsiteX39" fmla="*/ 1510707 w 1719861"/>
                <a:gd name="connsiteY39" fmla="*/ 1304545 h 1770791"/>
                <a:gd name="connsiteX40" fmla="*/ 1153807 w 1719861"/>
                <a:gd name="connsiteY40" fmla="*/ 1446366 h 1770791"/>
                <a:gd name="connsiteX41" fmla="*/ 968500 w 1719861"/>
                <a:gd name="connsiteY41" fmla="*/ 1505914 h 1770791"/>
                <a:gd name="connsiteX42" fmla="*/ 817670 w 1719861"/>
                <a:gd name="connsiteY42" fmla="*/ 1537256 h 1770791"/>
                <a:gd name="connsiteX43" fmla="*/ 791029 w 1719861"/>
                <a:gd name="connsiteY43" fmla="*/ 1627362 h 1770791"/>
                <a:gd name="connsiteX44" fmla="*/ 782411 w 1719861"/>
                <a:gd name="connsiteY44" fmla="*/ 1769183 h 1770791"/>
                <a:gd name="connsiteX0" fmla="*/ 782411 w 1722566"/>
                <a:gd name="connsiteY0" fmla="*/ 1769183 h 2684332"/>
                <a:gd name="connsiteX1" fmla="*/ 707191 w 1722566"/>
                <a:gd name="connsiteY1" fmla="*/ 1769574 h 2684332"/>
                <a:gd name="connsiteX2" fmla="*/ 622961 w 1722566"/>
                <a:gd name="connsiteY2" fmla="*/ 1769574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2411 w 1722566"/>
                <a:gd name="connsiteY44" fmla="*/ 1769183 h 2684332"/>
                <a:gd name="connsiteX0" fmla="*/ 788742 w 1722566"/>
                <a:gd name="connsiteY0" fmla="*/ 1930611 h 2684332"/>
                <a:gd name="connsiteX1" fmla="*/ 707191 w 1722566"/>
                <a:gd name="connsiteY1" fmla="*/ 1769574 h 2684332"/>
                <a:gd name="connsiteX2" fmla="*/ 622961 w 1722566"/>
                <a:gd name="connsiteY2" fmla="*/ 1769574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30611 h 2684332"/>
                <a:gd name="connsiteX0" fmla="*/ 788742 w 1722566"/>
                <a:gd name="connsiteY0" fmla="*/ 1930611 h 2684332"/>
                <a:gd name="connsiteX1" fmla="*/ 795819 w 1722566"/>
                <a:gd name="connsiteY1" fmla="*/ 2260188 h 2684332"/>
                <a:gd name="connsiteX2" fmla="*/ 622961 w 1722566"/>
                <a:gd name="connsiteY2" fmla="*/ 1769574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30611 h 2684332"/>
                <a:gd name="connsiteX0" fmla="*/ 788742 w 1722566"/>
                <a:gd name="connsiteY0" fmla="*/ 1930611 h 2715750"/>
                <a:gd name="connsiteX1" fmla="*/ 795819 w 1722566"/>
                <a:gd name="connsiteY1" fmla="*/ 2260188 h 2715750"/>
                <a:gd name="connsiteX2" fmla="*/ 876181 w 1722566"/>
                <a:gd name="connsiteY2" fmla="*/ 2684333 h 2715750"/>
                <a:gd name="connsiteX3" fmla="*/ 393598 w 1722566"/>
                <a:gd name="connsiteY3" fmla="*/ 2684332 h 2715750"/>
                <a:gd name="connsiteX4" fmla="*/ 283690 w 1722566"/>
                <a:gd name="connsiteY4" fmla="*/ 1751553 h 2715750"/>
                <a:gd name="connsiteX5" fmla="*/ 215130 w 1722566"/>
                <a:gd name="connsiteY5" fmla="*/ 1500821 h 2715750"/>
                <a:gd name="connsiteX6" fmla="*/ 35309 w 1722566"/>
                <a:gd name="connsiteY6" fmla="*/ 852445 h 2715750"/>
                <a:gd name="connsiteX7" fmla="*/ 4751 w 1722566"/>
                <a:gd name="connsiteY7" fmla="*/ 753720 h 2715750"/>
                <a:gd name="connsiteX8" fmla="*/ 50 w 1722566"/>
                <a:gd name="connsiteY8" fmla="*/ 725904 h 2715750"/>
                <a:gd name="connsiteX9" fmla="*/ 50 w 1722566"/>
                <a:gd name="connsiteY9" fmla="*/ 482224 h 2715750"/>
                <a:gd name="connsiteX10" fmla="*/ 1617 w 1722566"/>
                <a:gd name="connsiteY10" fmla="*/ 467337 h 2715750"/>
                <a:gd name="connsiteX11" fmla="*/ 15329 w 1722566"/>
                <a:gd name="connsiteY11" fmla="*/ 466945 h 2715750"/>
                <a:gd name="connsiteX12" fmla="*/ 34525 w 1722566"/>
                <a:gd name="connsiteY12" fmla="*/ 484183 h 2715750"/>
                <a:gd name="connsiteX13" fmla="*/ 158324 w 1722566"/>
                <a:gd name="connsiteY13" fmla="*/ 602497 h 2715750"/>
                <a:gd name="connsiteX14" fmla="*/ 184181 w 1722566"/>
                <a:gd name="connsiteY14" fmla="*/ 631488 h 2715750"/>
                <a:gd name="connsiteX15" fmla="*/ 214739 w 1722566"/>
                <a:gd name="connsiteY15" fmla="*/ 624828 h 2715750"/>
                <a:gd name="connsiteX16" fmla="*/ 316598 w 1722566"/>
                <a:gd name="connsiteY16" fmla="*/ 603281 h 2715750"/>
                <a:gd name="connsiteX17" fmla="*/ 494461 w 1722566"/>
                <a:gd name="connsiteY17" fmla="*/ 579383 h 2715750"/>
                <a:gd name="connsiteX18" fmla="*/ 634714 w 1722566"/>
                <a:gd name="connsiteY18" fmla="*/ 540598 h 2715750"/>
                <a:gd name="connsiteX19" fmla="*/ 749894 w 1722566"/>
                <a:gd name="connsiteY19" fmla="*/ 584084 h 2715750"/>
                <a:gd name="connsiteX20" fmla="*/ 801215 w 1722566"/>
                <a:gd name="connsiteY20" fmla="*/ 721203 h 2715750"/>
                <a:gd name="connsiteX21" fmla="*/ 805525 w 1722566"/>
                <a:gd name="connsiteY21" fmla="*/ 738441 h 2715750"/>
                <a:gd name="connsiteX22" fmla="*/ 828247 w 1722566"/>
                <a:gd name="connsiteY22" fmla="*/ 761947 h 2715750"/>
                <a:gd name="connsiteX23" fmla="*/ 892106 w 1722566"/>
                <a:gd name="connsiteY23" fmla="*/ 799165 h 2715750"/>
                <a:gd name="connsiteX24" fmla="*/ 929715 w 1722566"/>
                <a:gd name="connsiteY24" fmla="*/ 808959 h 2715750"/>
                <a:gd name="connsiteX25" fmla="*/ 951654 w 1722566"/>
                <a:gd name="connsiteY25" fmla="*/ 800732 h 2715750"/>
                <a:gd name="connsiteX26" fmla="*/ 936375 w 1722566"/>
                <a:gd name="connsiteY26" fmla="*/ 781927 h 2715750"/>
                <a:gd name="connsiteX27" fmla="*/ 744801 w 1722566"/>
                <a:gd name="connsiteY27" fmla="*/ 493194 h 2715750"/>
                <a:gd name="connsiteX28" fmla="*/ 619043 w 1722566"/>
                <a:gd name="connsiteY28" fmla="*/ 278505 h 2715750"/>
                <a:gd name="connsiteX29" fmla="*/ 632363 w 1722566"/>
                <a:gd name="connsiteY29" fmla="*/ 248731 h 2715750"/>
                <a:gd name="connsiteX30" fmla="*/ 821196 w 1722566"/>
                <a:gd name="connsiteY30" fmla="*/ 168418 h 2715750"/>
                <a:gd name="connsiteX31" fmla="*/ 884270 w 1722566"/>
                <a:gd name="connsiteY31" fmla="*/ 53238 h 2715750"/>
                <a:gd name="connsiteX32" fmla="*/ 913261 w 1722566"/>
                <a:gd name="connsiteY32" fmla="*/ 9752 h 2715750"/>
                <a:gd name="connsiteX33" fmla="*/ 971634 w 1722566"/>
                <a:gd name="connsiteY33" fmla="*/ 64991 h 2715750"/>
                <a:gd name="connsiteX34" fmla="*/ 1198077 w 1722566"/>
                <a:gd name="connsiteY34" fmla="*/ 294567 h 2715750"/>
                <a:gd name="connsiteX35" fmla="*/ 1428828 w 1722566"/>
                <a:gd name="connsiteY35" fmla="*/ 554701 h 2715750"/>
                <a:gd name="connsiteX36" fmla="*/ 1704632 w 1722566"/>
                <a:gd name="connsiteY36" fmla="*/ 927665 h 2715750"/>
                <a:gd name="connsiteX37" fmla="*/ 1718736 w 1722566"/>
                <a:gd name="connsiteY37" fmla="*/ 1061649 h 2715750"/>
                <a:gd name="connsiteX38" fmla="*/ 1661930 w 1722566"/>
                <a:gd name="connsiteY38" fmla="*/ 1210521 h 2715750"/>
                <a:gd name="connsiteX39" fmla="*/ 1510707 w 1722566"/>
                <a:gd name="connsiteY39" fmla="*/ 1304545 h 2715750"/>
                <a:gd name="connsiteX40" fmla="*/ 1153807 w 1722566"/>
                <a:gd name="connsiteY40" fmla="*/ 1446366 h 2715750"/>
                <a:gd name="connsiteX41" fmla="*/ 968500 w 1722566"/>
                <a:gd name="connsiteY41" fmla="*/ 1505914 h 2715750"/>
                <a:gd name="connsiteX42" fmla="*/ 817670 w 1722566"/>
                <a:gd name="connsiteY42" fmla="*/ 1537256 h 2715750"/>
                <a:gd name="connsiteX43" fmla="*/ 791029 w 1722566"/>
                <a:gd name="connsiteY43" fmla="*/ 1627362 h 2715750"/>
                <a:gd name="connsiteX44" fmla="*/ 788742 w 1722566"/>
                <a:gd name="connsiteY44" fmla="*/ 1930611 h 2715750"/>
                <a:gd name="connsiteX0" fmla="*/ 788742 w 1722566"/>
                <a:gd name="connsiteY0" fmla="*/ 1930611 h 2689022"/>
                <a:gd name="connsiteX1" fmla="*/ 795819 w 1722566"/>
                <a:gd name="connsiteY1" fmla="*/ 2260188 h 2689022"/>
                <a:gd name="connsiteX2" fmla="*/ 876181 w 1722566"/>
                <a:gd name="connsiteY2" fmla="*/ 2684333 h 2689022"/>
                <a:gd name="connsiteX3" fmla="*/ 393598 w 1722566"/>
                <a:gd name="connsiteY3" fmla="*/ 2684332 h 2689022"/>
                <a:gd name="connsiteX4" fmla="*/ 283690 w 1722566"/>
                <a:gd name="connsiteY4" fmla="*/ 1751553 h 2689022"/>
                <a:gd name="connsiteX5" fmla="*/ 215130 w 1722566"/>
                <a:gd name="connsiteY5" fmla="*/ 1500821 h 2689022"/>
                <a:gd name="connsiteX6" fmla="*/ 35309 w 1722566"/>
                <a:gd name="connsiteY6" fmla="*/ 852445 h 2689022"/>
                <a:gd name="connsiteX7" fmla="*/ 4751 w 1722566"/>
                <a:gd name="connsiteY7" fmla="*/ 753720 h 2689022"/>
                <a:gd name="connsiteX8" fmla="*/ 50 w 1722566"/>
                <a:gd name="connsiteY8" fmla="*/ 725904 h 2689022"/>
                <a:gd name="connsiteX9" fmla="*/ 50 w 1722566"/>
                <a:gd name="connsiteY9" fmla="*/ 482224 h 2689022"/>
                <a:gd name="connsiteX10" fmla="*/ 1617 w 1722566"/>
                <a:gd name="connsiteY10" fmla="*/ 467337 h 2689022"/>
                <a:gd name="connsiteX11" fmla="*/ 15329 w 1722566"/>
                <a:gd name="connsiteY11" fmla="*/ 466945 h 2689022"/>
                <a:gd name="connsiteX12" fmla="*/ 34525 w 1722566"/>
                <a:gd name="connsiteY12" fmla="*/ 484183 h 2689022"/>
                <a:gd name="connsiteX13" fmla="*/ 158324 w 1722566"/>
                <a:gd name="connsiteY13" fmla="*/ 602497 h 2689022"/>
                <a:gd name="connsiteX14" fmla="*/ 184181 w 1722566"/>
                <a:gd name="connsiteY14" fmla="*/ 631488 h 2689022"/>
                <a:gd name="connsiteX15" fmla="*/ 214739 w 1722566"/>
                <a:gd name="connsiteY15" fmla="*/ 624828 h 2689022"/>
                <a:gd name="connsiteX16" fmla="*/ 316598 w 1722566"/>
                <a:gd name="connsiteY16" fmla="*/ 603281 h 2689022"/>
                <a:gd name="connsiteX17" fmla="*/ 494461 w 1722566"/>
                <a:gd name="connsiteY17" fmla="*/ 579383 h 2689022"/>
                <a:gd name="connsiteX18" fmla="*/ 634714 w 1722566"/>
                <a:gd name="connsiteY18" fmla="*/ 540598 h 2689022"/>
                <a:gd name="connsiteX19" fmla="*/ 749894 w 1722566"/>
                <a:gd name="connsiteY19" fmla="*/ 584084 h 2689022"/>
                <a:gd name="connsiteX20" fmla="*/ 801215 w 1722566"/>
                <a:gd name="connsiteY20" fmla="*/ 721203 h 2689022"/>
                <a:gd name="connsiteX21" fmla="*/ 805525 w 1722566"/>
                <a:gd name="connsiteY21" fmla="*/ 738441 h 2689022"/>
                <a:gd name="connsiteX22" fmla="*/ 828247 w 1722566"/>
                <a:gd name="connsiteY22" fmla="*/ 761947 h 2689022"/>
                <a:gd name="connsiteX23" fmla="*/ 892106 w 1722566"/>
                <a:gd name="connsiteY23" fmla="*/ 799165 h 2689022"/>
                <a:gd name="connsiteX24" fmla="*/ 929715 w 1722566"/>
                <a:gd name="connsiteY24" fmla="*/ 808959 h 2689022"/>
                <a:gd name="connsiteX25" fmla="*/ 951654 w 1722566"/>
                <a:gd name="connsiteY25" fmla="*/ 800732 h 2689022"/>
                <a:gd name="connsiteX26" fmla="*/ 936375 w 1722566"/>
                <a:gd name="connsiteY26" fmla="*/ 781927 h 2689022"/>
                <a:gd name="connsiteX27" fmla="*/ 744801 w 1722566"/>
                <a:gd name="connsiteY27" fmla="*/ 493194 h 2689022"/>
                <a:gd name="connsiteX28" fmla="*/ 619043 w 1722566"/>
                <a:gd name="connsiteY28" fmla="*/ 278505 h 2689022"/>
                <a:gd name="connsiteX29" fmla="*/ 632363 w 1722566"/>
                <a:gd name="connsiteY29" fmla="*/ 248731 h 2689022"/>
                <a:gd name="connsiteX30" fmla="*/ 821196 w 1722566"/>
                <a:gd name="connsiteY30" fmla="*/ 168418 h 2689022"/>
                <a:gd name="connsiteX31" fmla="*/ 884270 w 1722566"/>
                <a:gd name="connsiteY31" fmla="*/ 53238 h 2689022"/>
                <a:gd name="connsiteX32" fmla="*/ 913261 w 1722566"/>
                <a:gd name="connsiteY32" fmla="*/ 9752 h 2689022"/>
                <a:gd name="connsiteX33" fmla="*/ 971634 w 1722566"/>
                <a:gd name="connsiteY33" fmla="*/ 64991 h 2689022"/>
                <a:gd name="connsiteX34" fmla="*/ 1198077 w 1722566"/>
                <a:gd name="connsiteY34" fmla="*/ 294567 h 2689022"/>
                <a:gd name="connsiteX35" fmla="*/ 1428828 w 1722566"/>
                <a:gd name="connsiteY35" fmla="*/ 554701 h 2689022"/>
                <a:gd name="connsiteX36" fmla="*/ 1704632 w 1722566"/>
                <a:gd name="connsiteY36" fmla="*/ 927665 h 2689022"/>
                <a:gd name="connsiteX37" fmla="*/ 1718736 w 1722566"/>
                <a:gd name="connsiteY37" fmla="*/ 1061649 h 2689022"/>
                <a:gd name="connsiteX38" fmla="*/ 1661930 w 1722566"/>
                <a:gd name="connsiteY38" fmla="*/ 1210521 h 2689022"/>
                <a:gd name="connsiteX39" fmla="*/ 1510707 w 1722566"/>
                <a:gd name="connsiteY39" fmla="*/ 1304545 h 2689022"/>
                <a:gd name="connsiteX40" fmla="*/ 1153807 w 1722566"/>
                <a:gd name="connsiteY40" fmla="*/ 1446366 h 2689022"/>
                <a:gd name="connsiteX41" fmla="*/ 968500 w 1722566"/>
                <a:gd name="connsiteY41" fmla="*/ 1505914 h 2689022"/>
                <a:gd name="connsiteX42" fmla="*/ 817670 w 1722566"/>
                <a:gd name="connsiteY42" fmla="*/ 1537256 h 2689022"/>
                <a:gd name="connsiteX43" fmla="*/ 791029 w 1722566"/>
                <a:gd name="connsiteY43" fmla="*/ 1627362 h 2689022"/>
                <a:gd name="connsiteX44" fmla="*/ 788742 w 1722566"/>
                <a:gd name="connsiteY44" fmla="*/ 1930611 h 2689022"/>
                <a:gd name="connsiteX0" fmla="*/ 788742 w 1722566"/>
                <a:gd name="connsiteY0" fmla="*/ 1930611 h 2735147"/>
                <a:gd name="connsiteX1" fmla="*/ 795819 w 1722566"/>
                <a:gd name="connsiteY1" fmla="*/ 2260188 h 2735147"/>
                <a:gd name="connsiteX2" fmla="*/ 876181 w 1722566"/>
                <a:gd name="connsiteY2" fmla="*/ 2684333 h 2735147"/>
                <a:gd name="connsiteX3" fmla="*/ 393598 w 1722566"/>
                <a:gd name="connsiteY3" fmla="*/ 2684332 h 2735147"/>
                <a:gd name="connsiteX4" fmla="*/ 283690 w 1722566"/>
                <a:gd name="connsiteY4" fmla="*/ 1751553 h 2735147"/>
                <a:gd name="connsiteX5" fmla="*/ 215130 w 1722566"/>
                <a:gd name="connsiteY5" fmla="*/ 1500821 h 2735147"/>
                <a:gd name="connsiteX6" fmla="*/ 35309 w 1722566"/>
                <a:gd name="connsiteY6" fmla="*/ 852445 h 2735147"/>
                <a:gd name="connsiteX7" fmla="*/ 4751 w 1722566"/>
                <a:gd name="connsiteY7" fmla="*/ 753720 h 2735147"/>
                <a:gd name="connsiteX8" fmla="*/ 50 w 1722566"/>
                <a:gd name="connsiteY8" fmla="*/ 725904 h 2735147"/>
                <a:gd name="connsiteX9" fmla="*/ 50 w 1722566"/>
                <a:gd name="connsiteY9" fmla="*/ 482224 h 2735147"/>
                <a:gd name="connsiteX10" fmla="*/ 1617 w 1722566"/>
                <a:gd name="connsiteY10" fmla="*/ 467337 h 2735147"/>
                <a:gd name="connsiteX11" fmla="*/ 15329 w 1722566"/>
                <a:gd name="connsiteY11" fmla="*/ 466945 h 2735147"/>
                <a:gd name="connsiteX12" fmla="*/ 34525 w 1722566"/>
                <a:gd name="connsiteY12" fmla="*/ 484183 h 2735147"/>
                <a:gd name="connsiteX13" fmla="*/ 158324 w 1722566"/>
                <a:gd name="connsiteY13" fmla="*/ 602497 h 2735147"/>
                <a:gd name="connsiteX14" fmla="*/ 184181 w 1722566"/>
                <a:gd name="connsiteY14" fmla="*/ 631488 h 2735147"/>
                <a:gd name="connsiteX15" fmla="*/ 214739 w 1722566"/>
                <a:gd name="connsiteY15" fmla="*/ 624828 h 2735147"/>
                <a:gd name="connsiteX16" fmla="*/ 316598 w 1722566"/>
                <a:gd name="connsiteY16" fmla="*/ 603281 h 2735147"/>
                <a:gd name="connsiteX17" fmla="*/ 494461 w 1722566"/>
                <a:gd name="connsiteY17" fmla="*/ 579383 h 2735147"/>
                <a:gd name="connsiteX18" fmla="*/ 634714 w 1722566"/>
                <a:gd name="connsiteY18" fmla="*/ 540598 h 2735147"/>
                <a:gd name="connsiteX19" fmla="*/ 749894 w 1722566"/>
                <a:gd name="connsiteY19" fmla="*/ 584084 h 2735147"/>
                <a:gd name="connsiteX20" fmla="*/ 801215 w 1722566"/>
                <a:gd name="connsiteY20" fmla="*/ 721203 h 2735147"/>
                <a:gd name="connsiteX21" fmla="*/ 805525 w 1722566"/>
                <a:gd name="connsiteY21" fmla="*/ 738441 h 2735147"/>
                <a:gd name="connsiteX22" fmla="*/ 828247 w 1722566"/>
                <a:gd name="connsiteY22" fmla="*/ 761947 h 2735147"/>
                <a:gd name="connsiteX23" fmla="*/ 892106 w 1722566"/>
                <a:gd name="connsiteY23" fmla="*/ 799165 h 2735147"/>
                <a:gd name="connsiteX24" fmla="*/ 929715 w 1722566"/>
                <a:gd name="connsiteY24" fmla="*/ 808959 h 2735147"/>
                <a:gd name="connsiteX25" fmla="*/ 951654 w 1722566"/>
                <a:gd name="connsiteY25" fmla="*/ 800732 h 2735147"/>
                <a:gd name="connsiteX26" fmla="*/ 936375 w 1722566"/>
                <a:gd name="connsiteY26" fmla="*/ 781927 h 2735147"/>
                <a:gd name="connsiteX27" fmla="*/ 744801 w 1722566"/>
                <a:gd name="connsiteY27" fmla="*/ 493194 h 2735147"/>
                <a:gd name="connsiteX28" fmla="*/ 619043 w 1722566"/>
                <a:gd name="connsiteY28" fmla="*/ 278505 h 2735147"/>
                <a:gd name="connsiteX29" fmla="*/ 632363 w 1722566"/>
                <a:gd name="connsiteY29" fmla="*/ 248731 h 2735147"/>
                <a:gd name="connsiteX30" fmla="*/ 821196 w 1722566"/>
                <a:gd name="connsiteY30" fmla="*/ 168418 h 2735147"/>
                <a:gd name="connsiteX31" fmla="*/ 884270 w 1722566"/>
                <a:gd name="connsiteY31" fmla="*/ 53238 h 2735147"/>
                <a:gd name="connsiteX32" fmla="*/ 913261 w 1722566"/>
                <a:gd name="connsiteY32" fmla="*/ 9752 h 2735147"/>
                <a:gd name="connsiteX33" fmla="*/ 971634 w 1722566"/>
                <a:gd name="connsiteY33" fmla="*/ 64991 h 2735147"/>
                <a:gd name="connsiteX34" fmla="*/ 1198077 w 1722566"/>
                <a:gd name="connsiteY34" fmla="*/ 294567 h 2735147"/>
                <a:gd name="connsiteX35" fmla="*/ 1428828 w 1722566"/>
                <a:gd name="connsiteY35" fmla="*/ 554701 h 2735147"/>
                <a:gd name="connsiteX36" fmla="*/ 1704632 w 1722566"/>
                <a:gd name="connsiteY36" fmla="*/ 927665 h 2735147"/>
                <a:gd name="connsiteX37" fmla="*/ 1718736 w 1722566"/>
                <a:gd name="connsiteY37" fmla="*/ 1061649 h 2735147"/>
                <a:gd name="connsiteX38" fmla="*/ 1661930 w 1722566"/>
                <a:gd name="connsiteY38" fmla="*/ 1210521 h 2735147"/>
                <a:gd name="connsiteX39" fmla="*/ 1510707 w 1722566"/>
                <a:gd name="connsiteY39" fmla="*/ 1304545 h 2735147"/>
                <a:gd name="connsiteX40" fmla="*/ 1153807 w 1722566"/>
                <a:gd name="connsiteY40" fmla="*/ 1446366 h 2735147"/>
                <a:gd name="connsiteX41" fmla="*/ 968500 w 1722566"/>
                <a:gd name="connsiteY41" fmla="*/ 1505914 h 2735147"/>
                <a:gd name="connsiteX42" fmla="*/ 817670 w 1722566"/>
                <a:gd name="connsiteY42" fmla="*/ 1537256 h 2735147"/>
                <a:gd name="connsiteX43" fmla="*/ 791029 w 1722566"/>
                <a:gd name="connsiteY43" fmla="*/ 1627362 h 2735147"/>
                <a:gd name="connsiteX44" fmla="*/ 788742 w 1722566"/>
                <a:gd name="connsiteY44" fmla="*/ 1930611 h 2735147"/>
                <a:gd name="connsiteX0" fmla="*/ 788742 w 1722566"/>
                <a:gd name="connsiteY0" fmla="*/ 1930611 h 2735147"/>
                <a:gd name="connsiteX1" fmla="*/ 795819 w 1722566"/>
                <a:gd name="connsiteY1" fmla="*/ 2260188 h 2735147"/>
                <a:gd name="connsiteX2" fmla="*/ 876181 w 1722566"/>
                <a:gd name="connsiteY2" fmla="*/ 2684333 h 2735147"/>
                <a:gd name="connsiteX3" fmla="*/ 393598 w 1722566"/>
                <a:gd name="connsiteY3" fmla="*/ 2684332 h 2735147"/>
                <a:gd name="connsiteX4" fmla="*/ 283690 w 1722566"/>
                <a:gd name="connsiteY4" fmla="*/ 1751553 h 2735147"/>
                <a:gd name="connsiteX5" fmla="*/ 215130 w 1722566"/>
                <a:gd name="connsiteY5" fmla="*/ 1500821 h 2735147"/>
                <a:gd name="connsiteX6" fmla="*/ 35309 w 1722566"/>
                <a:gd name="connsiteY6" fmla="*/ 852445 h 2735147"/>
                <a:gd name="connsiteX7" fmla="*/ 4751 w 1722566"/>
                <a:gd name="connsiteY7" fmla="*/ 753720 h 2735147"/>
                <a:gd name="connsiteX8" fmla="*/ 50 w 1722566"/>
                <a:gd name="connsiteY8" fmla="*/ 725904 h 2735147"/>
                <a:gd name="connsiteX9" fmla="*/ 50 w 1722566"/>
                <a:gd name="connsiteY9" fmla="*/ 482224 h 2735147"/>
                <a:gd name="connsiteX10" fmla="*/ 1617 w 1722566"/>
                <a:gd name="connsiteY10" fmla="*/ 467337 h 2735147"/>
                <a:gd name="connsiteX11" fmla="*/ 15329 w 1722566"/>
                <a:gd name="connsiteY11" fmla="*/ 466945 h 2735147"/>
                <a:gd name="connsiteX12" fmla="*/ 34525 w 1722566"/>
                <a:gd name="connsiteY12" fmla="*/ 484183 h 2735147"/>
                <a:gd name="connsiteX13" fmla="*/ 158324 w 1722566"/>
                <a:gd name="connsiteY13" fmla="*/ 602497 h 2735147"/>
                <a:gd name="connsiteX14" fmla="*/ 184181 w 1722566"/>
                <a:gd name="connsiteY14" fmla="*/ 631488 h 2735147"/>
                <a:gd name="connsiteX15" fmla="*/ 214739 w 1722566"/>
                <a:gd name="connsiteY15" fmla="*/ 624828 h 2735147"/>
                <a:gd name="connsiteX16" fmla="*/ 316598 w 1722566"/>
                <a:gd name="connsiteY16" fmla="*/ 603281 h 2735147"/>
                <a:gd name="connsiteX17" fmla="*/ 494461 w 1722566"/>
                <a:gd name="connsiteY17" fmla="*/ 579383 h 2735147"/>
                <a:gd name="connsiteX18" fmla="*/ 634714 w 1722566"/>
                <a:gd name="connsiteY18" fmla="*/ 540598 h 2735147"/>
                <a:gd name="connsiteX19" fmla="*/ 749894 w 1722566"/>
                <a:gd name="connsiteY19" fmla="*/ 584084 h 2735147"/>
                <a:gd name="connsiteX20" fmla="*/ 801215 w 1722566"/>
                <a:gd name="connsiteY20" fmla="*/ 721203 h 2735147"/>
                <a:gd name="connsiteX21" fmla="*/ 805525 w 1722566"/>
                <a:gd name="connsiteY21" fmla="*/ 738441 h 2735147"/>
                <a:gd name="connsiteX22" fmla="*/ 828247 w 1722566"/>
                <a:gd name="connsiteY22" fmla="*/ 761947 h 2735147"/>
                <a:gd name="connsiteX23" fmla="*/ 892106 w 1722566"/>
                <a:gd name="connsiteY23" fmla="*/ 799165 h 2735147"/>
                <a:gd name="connsiteX24" fmla="*/ 929715 w 1722566"/>
                <a:gd name="connsiteY24" fmla="*/ 808959 h 2735147"/>
                <a:gd name="connsiteX25" fmla="*/ 951654 w 1722566"/>
                <a:gd name="connsiteY25" fmla="*/ 800732 h 2735147"/>
                <a:gd name="connsiteX26" fmla="*/ 936375 w 1722566"/>
                <a:gd name="connsiteY26" fmla="*/ 781927 h 2735147"/>
                <a:gd name="connsiteX27" fmla="*/ 744801 w 1722566"/>
                <a:gd name="connsiteY27" fmla="*/ 493194 h 2735147"/>
                <a:gd name="connsiteX28" fmla="*/ 619043 w 1722566"/>
                <a:gd name="connsiteY28" fmla="*/ 278505 h 2735147"/>
                <a:gd name="connsiteX29" fmla="*/ 632363 w 1722566"/>
                <a:gd name="connsiteY29" fmla="*/ 248731 h 2735147"/>
                <a:gd name="connsiteX30" fmla="*/ 821196 w 1722566"/>
                <a:gd name="connsiteY30" fmla="*/ 168418 h 2735147"/>
                <a:gd name="connsiteX31" fmla="*/ 884270 w 1722566"/>
                <a:gd name="connsiteY31" fmla="*/ 53238 h 2735147"/>
                <a:gd name="connsiteX32" fmla="*/ 913261 w 1722566"/>
                <a:gd name="connsiteY32" fmla="*/ 9752 h 2735147"/>
                <a:gd name="connsiteX33" fmla="*/ 971634 w 1722566"/>
                <a:gd name="connsiteY33" fmla="*/ 64991 h 2735147"/>
                <a:gd name="connsiteX34" fmla="*/ 1198077 w 1722566"/>
                <a:gd name="connsiteY34" fmla="*/ 294567 h 2735147"/>
                <a:gd name="connsiteX35" fmla="*/ 1428828 w 1722566"/>
                <a:gd name="connsiteY35" fmla="*/ 554701 h 2735147"/>
                <a:gd name="connsiteX36" fmla="*/ 1704632 w 1722566"/>
                <a:gd name="connsiteY36" fmla="*/ 927665 h 2735147"/>
                <a:gd name="connsiteX37" fmla="*/ 1718736 w 1722566"/>
                <a:gd name="connsiteY37" fmla="*/ 1061649 h 2735147"/>
                <a:gd name="connsiteX38" fmla="*/ 1661930 w 1722566"/>
                <a:gd name="connsiteY38" fmla="*/ 1210521 h 2735147"/>
                <a:gd name="connsiteX39" fmla="*/ 1510707 w 1722566"/>
                <a:gd name="connsiteY39" fmla="*/ 1304545 h 2735147"/>
                <a:gd name="connsiteX40" fmla="*/ 1153807 w 1722566"/>
                <a:gd name="connsiteY40" fmla="*/ 1446366 h 2735147"/>
                <a:gd name="connsiteX41" fmla="*/ 968500 w 1722566"/>
                <a:gd name="connsiteY41" fmla="*/ 1505914 h 2735147"/>
                <a:gd name="connsiteX42" fmla="*/ 817670 w 1722566"/>
                <a:gd name="connsiteY42" fmla="*/ 1537256 h 2735147"/>
                <a:gd name="connsiteX43" fmla="*/ 791029 w 1722566"/>
                <a:gd name="connsiteY43" fmla="*/ 1627362 h 2735147"/>
                <a:gd name="connsiteX44" fmla="*/ 788742 w 1722566"/>
                <a:gd name="connsiteY44" fmla="*/ 1930611 h 2735147"/>
                <a:gd name="connsiteX0" fmla="*/ 788742 w 1722566"/>
                <a:gd name="connsiteY0" fmla="*/ 1930611 h 2684333"/>
                <a:gd name="connsiteX1" fmla="*/ 795819 w 1722566"/>
                <a:gd name="connsiteY1" fmla="*/ 2260188 h 2684333"/>
                <a:gd name="connsiteX2" fmla="*/ 876181 w 1722566"/>
                <a:gd name="connsiteY2" fmla="*/ 2684333 h 2684333"/>
                <a:gd name="connsiteX3" fmla="*/ 393598 w 1722566"/>
                <a:gd name="connsiteY3" fmla="*/ 2684332 h 2684333"/>
                <a:gd name="connsiteX4" fmla="*/ 283690 w 1722566"/>
                <a:gd name="connsiteY4" fmla="*/ 1751553 h 2684333"/>
                <a:gd name="connsiteX5" fmla="*/ 215130 w 1722566"/>
                <a:gd name="connsiteY5" fmla="*/ 1500821 h 2684333"/>
                <a:gd name="connsiteX6" fmla="*/ 35309 w 1722566"/>
                <a:gd name="connsiteY6" fmla="*/ 852445 h 2684333"/>
                <a:gd name="connsiteX7" fmla="*/ 4751 w 1722566"/>
                <a:gd name="connsiteY7" fmla="*/ 753720 h 2684333"/>
                <a:gd name="connsiteX8" fmla="*/ 50 w 1722566"/>
                <a:gd name="connsiteY8" fmla="*/ 725904 h 2684333"/>
                <a:gd name="connsiteX9" fmla="*/ 50 w 1722566"/>
                <a:gd name="connsiteY9" fmla="*/ 482224 h 2684333"/>
                <a:gd name="connsiteX10" fmla="*/ 1617 w 1722566"/>
                <a:gd name="connsiteY10" fmla="*/ 467337 h 2684333"/>
                <a:gd name="connsiteX11" fmla="*/ 15329 w 1722566"/>
                <a:gd name="connsiteY11" fmla="*/ 466945 h 2684333"/>
                <a:gd name="connsiteX12" fmla="*/ 34525 w 1722566"/>
                <a:gd name="connsiteY12" fmla="*/ 484183 h 2684333"/>
                <a:gd name="connsiteX13" fmla="*/ 158324 w 1722566"/>
                <a:gd name="connsiteY13" fmla="*/ 602497 h 2684333"/>
                <a:gd name="connsiteX14" fmla="*/ 184181 w 1722566"/>
                <a:gd name="connsiteY14" fmla="*/ 631488 h 2684333"/>
                <a:gd name="connsiteX15" fmla="*/ 214739 w 1722566"/>
                <a:gd name="connsiteY15" fmla="*/ 624828 h 2684333"/>
                <a:gd name="connsiteX16" fmla="*/ 316598 w 1722566"/>
                <a:gd name="connsiteY16" fmla="*/ 603281 h 2684333"/>
                <a:gd name="connsiteX17" fmla="*/ 494461 w 1722566"/>
                <a:gd name="connsiteY17" fmla="*/ 579383 h 2684333"/>
                <a:gd name="connsiteX18" fmla="*/ 634714 w 1722566"/>
                <a:gd name="connsiteY18" fmla="*/ 540598 h 2684333"/>
                <a:gd name="connsiteX19" fmla="*/ 749894 w 1722566"/>
                <a:gd name="connsiteY19" fmla="*/ 584084 h 2684333"/>
                <a:gd name="connsiteX20" fmla="*/ 801215 w 1722566"/>
                <a:gd name="connsiteY20" fmla="*/ 721203 h 2684333"/>
                <a:gd name="connsiteX21" fmla="*/ 805525 w 1722566"/>
                <a:gd name="connsiteY21" fmla="*/ 738441 h 2684333"/>
                <a:gd name="connsiteX22" fmla="*/ 828247 w 1722566"/>
                <a:gd name="connsiteY22" fmla="*/ 761947 h 2684333"/>
                <a:gd name="connsiteX23" fmla="*/ 892106 w 1722566"/>
                <a:gd name="connsiteY23" fmla="*/ 799165 h 2684333"/>
                <a:gd name="connsiteX24" fmla="*/ 929715 w 1722566"/>
                <a:gd name="connsiteY24" fmla="*/ 808959 h 2684333"/>
                <a:gd name="connsiteX25" fmla="*/ 951654 w 1722566"/>
                <a:gd name="connsiteY25" fmla="*/ 800732 h 2684333"/>
                <a:gd name="connsiteX26" fmla="*/ 936375 w 1722566"/>
                <a:gd name="connsiteY26" fmla="*/ 781927 h 2684333"/>
                <a:gd name="connsiteX27" fmla="*/ 744801 w 1722566"/>
                <a:gd name="connsiteY27" fmla="*/ 493194 h 2684333"/>
                <a:gd name="connsiteX28" fmla="*/ 619043 w 1722566"/>
                <a:gd name="connsiteY28" fmla="*/ 278505 h 2684333"/>
                <a:gd name="connsiteX29" fmla="*/ 632363 w 1722566"/>
                <a:gd name="connsiteY29" fmla="*/ 248731 h 2684333"/>
                <a:gd name="connsiteX30" fmla="*/ 821196 w 1722566"/>
                <a:gd name="connsiteY30" fmla="*/ 168418 h 2684333"/>
                <a:gd name="connsiteX31" fmla="*/ 884270 w 1722566"/>
                <a:gd name="connsiteY31" fmla="*/ 53238 h 2684333"/>
                <a:gd name="connsiteX32" fmla="*/ 913261 w 1722566"/>
                <a:gd name="connsiteY32" fmla="*/ 9752 h 2684333"/>
                <a:gd name="connsiteX33" fmla="*/ 971634 w 1722566"/>
                <a:gd name="connsiteY33" fmla="*/ 64991 h 2684333"/>
                <a:gd name="connsiteX34" fmla="*/ 1198077 w 1722566"/>
                <a:gd name="connsiteY34" fmla="*/ 294567 h 2684333"/>
                <a:gd name="connsiteX35" fmla="*/ 1428828 w 1722566"/>
                <a:gd name="connsiteY35" fmla="*/ 554701 h 2684333"/>
                <a:gd name="connsiteX36" fmla="*/ 1704632 w 1722566"/>
                <a:gd name="connsiteY36" fmla="*/ 927665 h 2684333"/>
                <a:gd name="connsiteX37" fmla="*/ 1718736 w 1722566"/>
                <a:gd name="connsiteY37" fmla="*/ 1061649 h 2684333"/>
                <a:gd name="connsiteX38" fmla="*/ 1661930 w 1722566"/>
                <a:gd name="connsiteY38" fmla="*/ 1210521 h 2684333"/>
                <a:gd name="connsiteX39" fmla="*/ 1510707 w 1722566"/>
                <a:gd name="connsiteY39" fmla="*/ 1304545 h 2684333"/>
                <a:gd name="connsiteX40" fmla="*/ 1153807 w 1722566"/>
                <a:gd name="connsiteY40" fmla="*/ 1446366 h 2684333"/>
                <a:gd name="connsiteX41" fmla="*/ 968500 w 1722566"/>
                <a:gd name="connsiteY41" fmla="*/ 1505914 h 2684333"/>
                <a:gd name="connsiteX42" fmla="*/ 817670 w 1722566"/>
                <a:gd name="connsiteY42" fmla="*/ 1537256 h 2684333"/>
                <a:gd name="connsiteX43" fmla="*/ 791029 w 1722566"/>
                <a:gd name="connsiteY43" fmla="*/ 1627362 h 2684333"/>
                <a:gd name="connsiteX44" fmla="*/ 788742 w 1722566"/>
                <a:gd name="connsiteY44" fmla="*/ 1930611 h 2684333"/>
                <a:gd name="connsiteX0" fmla="*/ 788742 w 1722566"/>
                <a:gd name="connsiteY0" fmla="*/ 1930611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30611 h 2684332"/>
                <a:gd name="connsiteX0" fmla="*/ 788742 w 1722566"/>
                <a:gd name="connsiteY0" fmla="*/ 1930611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30611 h 2684332"/>
                <a:gd name="connsiteX0" fmla="*/ 766585 w 1722566"/>
                <a:gd name="connsiteY0" fmla="*/ 1974925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66585 w 1722566"/>
                <a:gd name="connsiteY44" fmla="*/ 1974925 h 2684332"/>
                <a:gd name="connsiteX0" fmla="*/ 788742 w 1722566"/>
                <a:gd name="connsiteY0" fmla="*/ 1924281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24281 h 2684332"/>
                <a:gd name="connsiteX0" fmla="*/ 788742 w 1722566"/>
                <a:gd name="connsiteY0" fmla="*/ 1924281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24281 h 2684332"/>
                <a:gd name="connsiteX0" fmla="*/ 807733 w 1722566"/>
                <a:gd name="connsiteY0" fmla="*/ 2031899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807733 w 1722566"/>
                <a:gd name="connsiteY44" fmla="*/ 2031899 h 2684332"/>
                <a:gd name="connsiteX0" fmla="*/ 807733 w 1722566"/>
                <a:gd name="connsiteY0" fmla="*/ 2031899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807733 w 1722566"/>
                <a:gd name="connsiteY44" fmla="*/ 2031899 h 2684332"/>
                <a:gd name="connsiteX0" fmla="*/ 826725 w 1722566"/>
                <a:gd name="connsiteY0" fmla="*/ 1971760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826725 w 1722566"/>
                <a:gd name="connsiteY44" fmla="*/ 1971760 h 2684332"/>
                <a:gd name="connsiteX0" fmla="*/ 826725 w 1722566"/>
                <a:gd name="connsiteY0" fmla="*/ 1971760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826725 w 1722566"/>
                <a:gd name="connsiteY44" fmla="*/ 1971760 h 2684332"/>
                <a:gd name="connsiteX0" fmla="*/ 788742 w 1722566"/>
                <a:gd name="connsiteY0" fmla="*/ 1965430 h 2684332"/>
                <a:gd name="connsiteX1" fmla="*/ 795819 w 1722566"/>
                <a:gd name="connsiteY1" fmla="*/ 2260188 h 2684332"/>
                <a:gd name="connsiteX2" fmla="*/ 812876 w 1722566"/>
                <a:gd name="connsiteY2" fmla="*/ 2678002 h 2684332"/>
                <a:gd name="connsiteX3" fmla="*/ 393598 w 1722566"/>
                <a:gd name="connsiteY3" fmla="*/ 2684332 h 2684332"/>
                <a:gd name="connsiteX4" fmla="*/ 283690 w 1722566"/>
                <a:gd name="connsiteY4" fmla="*/ 1751553 h 2684332"/>
                <a:gd name="connsiteX5" fmla="*/ 215130 w 1722566"/>
                <a:gd name="connsiteY5" fmla="*/ 1500821 h 2684332"/>
                <a:gd name="connsiteX6" fmla="*/ 35309 w 1722566"/>
                <a:gd name="connsiteY6" fmla="*/ 852445 h 2684332"/>
                <a:gd name="connsiteX7" fmla="*/ 4751 w 1722566"/>
                <a:gd name="connsiteY7" fmla="*/ 753720 h 2684332"/>
                <a:gd name="connsiteX8" fmla="*/ 50 w 1722566"/>
                <a:gd name="connsiteY8" fmla="*/ 725904 h 2684332"/>
                <a:gd name="connsiteX9" fmla="*/ 50 w 1722566"/>
                <a:gd name="connsiteY9" fmla="*/ 482224 h 2684332"/>
                <a:gd name="connsiteX10" fmla="*/ 1617 w 1722566"/>
                <a:gd name="connsiteY10" fmla="*/ 467337 h 2684332"/>
                <a:gd name="connsiteX11" fmla="*/ 15329 w 1722566"/>
                <a:gd name="connsiteY11" fmla="*/ 466945 h 2684332"/>
                <a:gd name="connsiteX12" fmla="*/ 34525 w 1722566"/>
                <a:gd name="connsiteY12" fmla="*/ 484183 h 2684332"/>
                <a:gd name="connsiteX13" fmla="*/ 158324 w 1722566"/>
                <a:gd name="connsiteY13" fmla="*/ 602497 h 2684332"/>
                <a:gd name="connsiteX14" fmla="*/ 184181 w 1722566"/>
                <a:gd name="connsiteY14" fmla="*/ 631488 h 2684332"/>
                <a:gd name="connsiteX15" fmla="*/ 214739 w 1722566"/>
                <a:gd name="connsiteY15" fmla="*/ 624828 h 2684332"/>
                <a:gd name="connsiteX16" fmla="*/ 316598 w 1722566"/>
                <a:gd name="connsiteY16" fmla="*/ 603281 h 2684332"/>
                <a:gd name="connsiteX17" fmla="*/ 494461 w 1722566"/>
                <a:gd name="connsiteY17" fmla="*/ 579383 h 2684332"/>
                <a:gd name="connsiteX18" fmla="*/ 634714 w 1722566"/>
                <a:gd name="connsiteY18" fmla="*/ 540598 h 2684332"/>
                <a:gd name="connsiteX19" fmla="*/ 749894 w 1722566"/>
                <a:gd name="connsiteY19" fmla="*/ 584084 h 2684332"/>
                <a:gd name="connsiteX20" fmla="*/ 801215 w 1722566"/>
                <a:gd name="connsiteY20" fmla="*/ 721203 h 2684332"/>
                <a:gd name="connsiteX21" fmla="*/ 805525 w 1722566"/>
                <a:gd name="connsiteY21" fmla="*/ 738441 h 2684332"/>
                <a:gd name="connsiteX22" fmla="*/ 828247 w 1722566"/>
                <a:gd name="connsiteY22" fmla="*/ 761947 h 2684332"/>
                <a:gd name="connsiteX23" fmla="*/ 892106 w 1722566"/>
                <a:gd name="connsiteY23" fmla="*/ 799165 h 2684332"/>
                <a:gd name="connsiteX24" fmla="*/ 929715 w 1722566"/>
                <a:gd name="connsiteY24" fmla="*/ 808959 h 2684332"/>
                <a:gd name="connsiteX25" fmla="*/ 951654 w 1722566"/>
                <a:gd name="connsiteY25" fmla="*/ 800732 h 2684332"/>
                <a:gd name="connsiteX26" fmla="*/ 936375 w 1722566"/>
                <a:gd name="connsiteY26" fmla="*/ 781927 h 2684332"/>
                <a:gd name="connsiteX27" fmla="*/ 744801 w 1722566"/>
                <a:gd name="connsiteY27" fmla="*/ 493194 h 2684332"/>
                <a:gd name="connsiteX28" fmla="*/ 619043 w 1722566"/>
                <a:gd name="connsiteY28" fmla="*/ 278505 h 2684332"/>
                <a:gd name="connsiteX29" fmla="*/ 632363 w 1722566"/>
                <a:gd name="connsiteY29" fmla="*/ 248731 h 2684332"/>
                <a:gd name="connsiteX30" fmla="*/ 821196 w 1722566"/>
                <a:gd name="connsiteY30" fmla="*/ 168418 h 2684332"/>
                <a:gd name="connsiteX31" fmla="*/ 884270 w 1722566"/>
                <a:gd name="connsiteY31" fmla="*/ 53238 h 2684332"/>
                <a:gd name="connsiteX32" fmla="*/ 913261 w 1722566"/>
                <a:gd name="connsiteY32" fmla="*/ 9752 h 2684332"/>
                <a:gd name="connsiteX33" fmla="*/ 971634 w 1722566"/>
                <a:gd name="connsiteY33" fmla="*/ 64991 h 2684332"/>
                <a:gd name="connsiteX34" fmla="*/ 1198077 w 1722566"/>
                <a:gd name="connsiteY34" fmla="*/ 294567 h 2684332"/>
                <a:gd name="connsiteX35" fmla="*/ 1428828 w 1722566"/>
                <a:gd name="connsiteY35" fmla="*/ 554701 h 2684332"/>
                <a:gd name="connsiteX36" fmla="*/ 1704632 w 1722566"/>
                <a:gd name="connsiteY36" fmla="*/ 927665 h 2684332"/>
                <a:gd name="connsiteX37" fmla="*/ 1718736 w 1722566"/>
                <a:gd name="connsiteY37" fmla="*/ 1061649 h 2684332"/>
                <a:gd name="connsiteX38" fmla="*/ 1661930 w 1722566"/>
                <a:gd name="connsiteY38" fmla="*/ 1210521 h 2684332"/>
                <a:gd name="connsiteX39" fmla="*/ 1510707 w 1722566"/>
                <a:gd name="connsiteY39" fmla="*/ 1304545 h 2684332"/>
                <a:gd name="connsiteX40" fmla="*/ 1153807 w 1722566"/>
                <a:gd name="connsiteY40" fmla="*/ 1446366 h 2684332"/>
                <a:gd name="connsiteX41" fmla="*/ 968500 w 1722566"/>
                <a:gd name="connsiteY41" fmla="*/ 1505914 h 2684332"/>
                <a:gd name="connsiteX42" fmla="*/ 817670 w 1722566"/>
                <a:gd name="connsiteY42" fmla="*/ 1537256 h 2684332"/>
                <a:gd name="connsiteX43" fmla="*/ 791029 w 1722566"/>
                <a:gd name="connsiteY43" fmla="*/ 1627362 h 2684332"/>
                <a:gd name="connsiteX44" fmla="*/ 788742 w 1722566"/>
                <a:gd name="connsiteY44" fmla="*/ 1965430 h 26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2566" h="2684332">
                  <a:moveTo>
                    <a:pt x="788742" y="1965430"/>
                  </a:moveTo>
                  <a:cubicBezTo>
                    <a:pt x="787268" y="2103823"/>
                    <a:pt x="791797" y="2141426"/>
                    <a:pt x="795819" y="2260188"/>
                  </a:cubicBezTo>
                  <a:cubicBezTo>
                    <a:pt x="799841" y="2378950"/>
                    <a:pt x="805512" y="2559162"/>
                    <a:pt x="812876" y="2678002"/>
                  </a:cubicBezTo>
                  <a:lnTo>
                    <a:pt x="393598" y="2684332"/>
                  </a:lnTo>
                  <a:cubicBezTo>
                    <a:pt x="387721" y="2679631"/>
                    <a:pt x="285257" y="1758213"/>
                    <a:pt x="283690" y="1751553"/>
                  </a:cubicBezTo>
                  <a:cubicBezTo>
                    <a:pt x="260575" y="1668106"/>
                    <a:pt x="238245" y="1584268"/>
                    <a:pt x="215130" y="1500821"/>
                  </a:cubicBezTo>
                  <a:cubicBezTo>
                    <a:pt x="155582" y="1284565"/>
                    <a:pt x="96816" y="1068309"/>
                    <a:pt x="35309" y="852445"/>
                  </a:cubicBezTo>
                  <a:cubicBezTo>
                    <a:pt x="25906" y="819145"/>
                    <a:pt x="16504" y="786236"/>
                    <a:pt x="4751" y="753720"/>
                  </a:cubicBezTo>
                  <a:cubicBezTo>
                    <a:pt x="1617" y="744709"/>
                    <a:pt x="-342" y="735306"/>
                    <a:pt x="50" y="725904"/>
                  </a:cubicBezTo>
                  <a:lnTo>
                    <a:pt x="50" y="482224"/>
                  </a:lnTo>
                  <a:cubicBezTo>
                    <a:pt x="50" y="477131"/>
                    <a:pt x="-342" y="472038"/>
                    <a:pt x="1617" y="467337"/>
                  </a:cubicBezTo>
                  <a:cubicBezTo>
                    <a:pt x="5926" y="459894"/>
                    <a:pt x="11019" y="463811"/>
                    <a:pt x="15329" y="466945"/>
                  </a:cubicBezTo>
                  <a:cubicBezTo>
                    <a:pt x="22380" y="472038"/>
                    <a:pt x="28649" y="477915"/>
                    <a:pt x="34525" y="484183"/>
                  </a:cubicBezTo>
                  <a:cubicBezTo>
                    <a:pt x="74877" y="524535"/>
                    <a:pt x="118364" y="561753"/>
                    <a:pt x="158324" y="602497"/>
                  </a:cubicBezTo>
                  <a:cubicBezTo>
                    <a:pt x="166159" y="610724"/>
                    <a:pt x="173995" y="626395"/>
                    <a:pt x="184181" y="631488"/>
                  </a:cubicBezTo>
                  <a:cubicBezTo>
                    <a:pt x="202986" y="640499"/>
                    <a:pt x="195542" y="633839"/>
                    <a:pt x="214739" y="624828"/>
                  </a:cubicBezTo>
                  <a:cubicBezTo>
                    <a:pt x="247255" y="609549"/>
                    <a:pt x="281731" y="608374"/>
                    <a:pt x="316598" y="603281"/>
                  </a:cubicBezTo>
                  <a:lnTo>
                    <a:pt x="494461" y="579383"/>
                  </a:lnTo>
                  <a:cubicBezTo>
                    <a:pt x="543040" y="572723"/>
                    <a:pt x="588485" y="555093"/>
                    <a:pt x="634714" y="540598"/>
                  </a:cubicBezTo>
                  <a:cubicBezTo>
                    <a:pt x="684468" y="524927"/>
                    <a:pt x="724037" y="536680"/>
                    <a:pt x="749894" y="584084"/>
                  </a:cubicBezTo>
                  <a:cubicBezTo>
                    <a:pt x="773792" y="627570"/>
                    <a:pt x="787503" y="674191"/>
                    <a:pt x="801215" y="721203"/>
                  </a:cubicBezTo>
                  <a:cubicBezTo>
                    <a:pt x="802782" y="726688"/>
                    <a:pt x="804350" y="732564"/>
                    <a:pt x="805525" y="738441"/>
                  </a:cubicBezTo>
                  <a:cubicBezTo>
                    <a:pt x="807875" y="751761"/>
                    <a:pt x="814927" y="758421"/>
                    <a:pt x="828247" y="761947"/>
                  </a:cubicBezTo>
                  <a:cubicBezTo>
                    <a:pt x="852929" y="768215"/>
                    <a:pt x="874868" y="780752"/>
                    <a:pt x="892106" y="799165"/>
                  </a:cubicBezTo>
                  <a:cubicBezTo>
                    <a:pt x="903467" y="811310"/>
                    <a:pt x="915220" y="813660"/>
                    <a:pt x="929715" y="808959"/>
                  </a:cubicBezTo>
                  <a:cubicBezTo>
                    <a:pt x="937551" y="806608"/>
                    <a:pt x="949696" y="807000"/>
                    <a:pt x="951654" y="800732"/>
                  </a:cubicBezTo>
                  <a:cubicBezTo>
                    <a:pt x="953613" y="792896"/>
                    <a:pt x="942644" y="787412"/>
                    <a:pt x="936375" y="781927"/>
                  </a:cubicBezTo>
                  <a:cubicBezTo>
                    <a:pt x="852537" y="709058"/>
                    <a:pt x="800824" y="587218"/>
                    <a:pt x="744801" y="493194"/>
                  </a:cubicBezTo>
                  <a:cubicBezTo>
                    <a:pt x="703273" y="423851"/>
                    <a:pt x="660179" y="349415"/>
                    <a:pt x="619043" y="278505"/>
                  </a:cubicBezTo>
                  <a:cubicBezTo>
                    <a:pt x="609249" y="261267"/>
                    <a:pt x="612775" y="253432"/>
                    <a:pt x="632363" y="248731"/>
                  </a:cubicBezTo>
                  <a:cubicBezTo>
                    <a:pt x="707975" y="252256"/>
                    <a:pt x="767523" y="216997"/>
                    <a:pt x="821196" y="168418"/>
                  </a:cubicBezTo>
                  <a:cubicBezTo>
                    <a:pt x="858022" y="135118"/>
                    <a:pt x="883095" y="104560"/>
                    <a:pt x="884270" y="53238"/>
                  </a:cubicBezTo>
                  <a:cubicBezTo>
                    <a:pt x="884662" y="36392"/>
                    <a:pt x="879177" y="-23157"/>
                    <a:pt x="913261" y="9752"/>
                  </a:cubicBezTo>
                  <a:cubicBezTo>
                    <a:pt x="932458" y="28165"/>
                    <a:pt x="952438" y="46186"/>
                    <a:pt x="971634" y="64991"/>
                  </a:cubicBezTo>
                  <a:cubicBezTo>
                    <a:pt x="1048029" y="140994"/>
                    <a:pt x="1124816" y="215822"/>
                    <a:pt x="1198077" y="294567"/>
                  </a:cubicBezTo>
                  <a:cubicBezTo>
                    <a:pt x="1277214" y="379189"/>
                    <a:pt x="1353608" y="466554"/>
                    <a:pt x="1428828" y="554701"/>
                  </a:cubicBezTo>
                  <a:cubicBezTo>
                    <a:pt x="1524811" y="667139"/>
                    <a:pt x="1643517" y="789371"/>
                    <a:pt x="1704632" y="927665"/>
                  </a:cubicBezTo>
                  <a:cubicBezTo>
                    <a:pt x="1723437" y="969976"/>
                    <a:pt x="1726180" y="1016204"/>
                    <a:pt x="1718736" y="1061649"/>
                  </a:cubicBezTo>
                  <a:cubicBezTo>
                    <a:pt x="1710117" y="1114146"/>
                    <a:pt x="1693663" y="1167427"/>
                    <a:pt x="1661930" y="1210521"/>
                  </a:cubicBezTo>
                  <a:cubicBezTo>
                    <a:pt x="1623537" y="1263018"/>
                    <a:pt x="1569081" y="1281823"/>
                    <a:pt x="1510707" y="1304545"/>
                  </a:cubicBezTo>
                  <a:cubicBezTo>
                    <a:pt x="1391610" y="1351166"/>
                    <a:pt x="1274079" y="1402487"/>
                    <a:pt x="1153807" y="1446366"/>
                  </a:cubicBezTo>
                  <a:cubicBezTo>
                    <a:pt x="1092691" y="1468696"/>
                    <a:pt x="1031183" y="1489068"/>
                    <a:pt x="968500" y="1505914"/>
                  </a:cubicBezTo>
                  <a:cubicBezTo>
                    <a:pt x="920705" y="1518843"/>
                    <a:pt x="862723" y="1516100"/>
                    <a:pt x="817670" y="1537256"/>
                  </a:cubicBezTo>
                  <a:cubicBezTo>
                    <a:pt x="786328" y="1552143"/>
                    <a:pt x="790638" y="1598763"/>
                    <a:pt x="791029" y="1627362"/>
                  </a:cubicBezTo>
                  <a:cubicBezTo>
                    <a:pt x="792205" y="1653219"/>
                    <a:pt x="777460" y="1838191"/>
                    <a:pt x="788742" y="1965430"/>
                  </a:cubicBezTo>
                  <a:close/>
                </a:path>
              </a:pathLst>
            </a:custGeom>
            <a:solidFill>
              <a:srgbClr val="000000"/>
            </a:solidFill>
            <a:ln w="3910" cap="flat">
              <a:noFill/>
              <a:prstDash val="solid"/>
              <a:miter/>
            </a:ln>
          </p:spPr>
          <p:txBody>
            <a:bodyPr rtlCol="0" anchor="ctr"/>
            <a:lstStyle/>
            <a:p>
              <a:endParaRPr lang="en-US"/>
            </a:p>
          </p:txBody>
        </p:sp>
        <p:sp>
          <p:nvSpPr>
            <p:cNvPr id="13" name="Freeform: Shape 81">
              <a:extLst>
                <a:ext uri="{FF2B5EF4-FFF2-40B4-BE49-F238E27FC236}">
                  <a16:creationId xmlns="" xmlns:a16="http://schemas.microsoft.com/office/drawing/2014/main" id="{DF1FD49E-2F52-4972-8FB7-11C3AE59ABF1}"/>
                </a:ext>
              </a:extLst>
            </p:cNvPr>
            <p:cNvSpPr/>
            <p:nvPr/>
          </p:nvSpPr>
          <p:spPr>
            <a:xfrm>
              <a:off x="2696175" y="2808820"/>
              <a:ext cx="553790" cy="516153"/>
            </a:xfrm>
            <a:custGeom>
              <a:avLst/>
              <a:gdLst>
                <a:gd name="connsiteX0" fmla="*/ 391768 w 403521"/>
                <a:gd name="connsiteY0" fmla="*/ 180007 h 376097"/>
                <a:gd name="connsiteX1" fmla="*/ 399603 w 403521"/>
                <a:gd name="connsiteY1" fmla="*/ 190977 h 376097"/>
                <a:gd name="connsiteX2" fmla="*/ 401562 w 403521"/>
                <a:gd name="connsiteY2" fmla="*/ 207823 h 376097"/>
                <a:gd name="connsiteX3" fmla="*/ 388242 w 403521"/>
                <a:gd name="connsiteY3" fmla="*/ 225844 h 376097"/>
                <a:gd name="connsiteX4" fmla="*/ 295393 w 403521"/>
                <a:gd name="connsiteY4" fmla="*/ 370406 h 376097"/>
                <a:gd name="connsiteX5" fmla="*/ 273062 w 403521"/>
                <a:gd name="connsiteY5" fmla="*/ 372365 h 376097"/>
                <a:gd name="connsiteX6" fmla="*/ 0 w 403521"/>
                <a:gd name="connsiteY6" fmla="*/ 143573 h 376097"/>
                <a:gd name="connsiteX7" fmla="*/ 9011 w 403521"/>
                <a:gd name="connsiteY7" fmla="*/ 133387 h 376097"/>
                <a:gd name="connsiteX8" fmla="*/ 30166 w 403521"/>
                <a:gd name="connsiteY8" fmla="*/ 112231 h 376097"/>
                <a:gd name="connsiteX9" fmla="*/ 57982 w 403521"/>
                <a:gd name="connsiteY9" fmla="*/ 84807 h 376097"/>
                <a:gd name="connsiteX10" fmla="*/ 83838 w 403521"/>
                <a:gd name="connsiteY10" fmla="*/ 59734 h 376097"/>
                <a:gd name="connsiteX11" fmla="*/ 94024 w 403521"/>
                <a:gd name="connsiteY11" fmla="*/ 49157 h 376097"/>
                <a:gd name="connsiteX12" fmla="*/ 132809 w 403521"/>
                <a:gd name="connsiteY12" fmla="*/ 10763 h 376097"/>
                <a:gd name="connsiteX13" fmla="*/ 144171 w 403521"/>
                <a:gd name="connsiteY13" fmla="*/ 186 h 376097"/>
                <a:gd name="connsiteX14" fmla="*/ 162975 w 403521"/>
                <a:gd name="connsiteY14" fmla="*/ 6062 h 376097"/>
                <a:gd name="connsiteX15" fmla="*/ 172770 w 403521"/>
                <a:gd name="connsiteY15" fmla="*/ 8021 h 376097"/>
                <a:gd name="connsiteX16" fmla="*/ 187657 w 403521"/>
                <a:gd name="connsiteY16" fmla="*/ 14681 h 376097"/>
                <a:gd name="connsiteX17" fmla="*/ 197059 w 403521"/>
                <a:gd name="connsiteY17" fmla="*/ 18990 h 376097"/>
                <a:gd name="connsiteX18" fmla="*/ 230751 w 403521"/>
                <a:gd name="connsiteY18" fmla="*/ 35836 h 376097"/>
                <a:gd name="connsiteX19" fmla="*/ 239762 w 403521"/>
                <a:gd name="connsiteY19" fmla="*/ 41321 h 376097"/>
                <a:gd name="connsiteX20" fmla="*/ 250732 w 403521"/>
                <a:gd name="connsiteY20" fmla="*/ 47981 h 376097"/>
                <a:gd name="connsiteX21" fmla="*/ 275413 w 403521"/>
                <a:gd name="connsiteY21" fmla="*/ 62477 h 376097"/>
                <a:gd name="connsiteX22" fmla="*/ 323209 w 403521"/>
                <a:gd name="connsiteY22" fmla="*/ 99695 h 376097"/>
                <a:gd name="connsiteX23" fmla="*/ 386283 w 403521"/>
                <a:gd name="connsiteY23" fmla="*/ 170605 h 376097"/>
                <a:gd name="connsiteX24" fmla="*/ 391768 w 403521"/>
                <a:gd name="connsiteY24" fmla="*/ 180007 h 3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3521" h="376097">
                  <a:moveTo>
                    <a:pt x="391768" y="180007"/>
                  </a:moveTo>
                  <a:cubicBezTo>
                    <a:pt x="393335" y="184708"/>
                    <a:pt x="396078" y="188234"/>
                    <a:pt x="399603" y="190977"/>
                  </a:cubicBezTo>
                  <a:cubicBezTo>
                    <a:pt x="406263" y="195678"/>
                    <a:pt x="407439" y="201163"/>
                    <a:pt x="401562" y="207823"/>
                  </a:cubicBezTo>
                  <a:cubicBezTo>
                    <a:pt x="396861" y="213307"/>
                    <a:pt x="394510" y="221143"/>
                    <a:pt x="388242" y="225844"/>
                  </a:cubicBezTo>
                  <a:cubicBezTo>
                    <a:pt x="356509" y="273640"/>
                    <a:pt x="325167" y="321435"/>
                    <a:pt x="295393" y="370406"/>
                  </a:cubicBezTo>
                  <a:cubicBezTo>
                    <a:pt x="289125" y="384118"/>
                    <a:pt x="282073" y="379809"/>
                    <a:pt x="273062" y="372365"/>
                  </a:cubicBezTo>
                  <a:cubicBezTo>
                    <a:pt x="182172" y="295971"/>
                    <a:pt x="91282" y="219967"/>
                    <a:pt x="0" y="143573"/>
                  </a:cubicBezTo>
                  <a:cubicBezTo>
                    <a:pt x="3134" y="140047"/>
                    <a:pt x="5877" y="136913"/>
                    <a:pt x="9011" y="133387"/>
                  </a:cubicBezTo>
                  <a:cubicBezTo>
                    <a:pt x="16062" y="126335"/>
                    <a:pt x="23114" y="119283"/>
                    <a:pt x="30166" y="112231"/>
                  </a:cubicBezTo>
                  <a:cubicBezTo>
                    <a:pt x="37610" y="101262"/>
                    <a:pt x="46229" y="91468"/>
                    <a:pt x="57982" y="84807"/>
                  </a:cubicBezTo>
                  <a:cubicBezTo>
                    <a:pt x="66601" y="76580"/>
                    <a:pt x="75219" y="67961"/>
                    <a:pt x="83838" y="59734"/>
                  </a:cubicBezTo>
                  <a:cubicBezTo>
                    <a:pt x="86581" y="55425"/>
                    <a:pt x="89715" y="51507"/>
                    <a:pt x="94024" y="49157"/>
                  </a:cubicBezTo>
                  <a:cubicBezTo>
                    <a:pt x="108128" y="37404"/>
                    <a:pt x="121056" y="24475"/>
                    <a:pt x="132809" y="10763"/>
                  </a:cubicBezTo>
                  <a:cubicBezTo>
                    <a:pt x="134768" y="5279"/>
                    <a:pt x="139469" y="2928"/>
                    <a:pt x="144171" y="186"/>
                  </a:cubicBezTo>
                  <a:cubicBezTo>
                    <a:pt x="151614" y="-990"/>
                    <a:pt x="156707" y="3711"/>
                    <a:pt x="162975" y="6062"/>
                  </a:cubicBezTo>
                  <a:cubicBezTo>
                    <a:pt x="165718" y="8804"/>
                    <a:pt x="169636" y="7237"/>
                    <a:pt x="172770" y="8021"/>
                  </a:cubicBezTo>
                  <a:cubicBezTo>
                    <a:pt x="178646" y="8413"/>
                    <a:pt x="183347" y="11547"/>
                    <a:pt x="187657" y="14681"/>
                  </a:cubicBezTo>
                  <a:cubicBezTo>
                    <a:pt x="190399" y="17423"/>
                    <a:pt x="193533" y="18599"/>
                    <a:pt x="197059" y="18990"/>
                  </a:cubicBezTo>
                  <a:cubicBezTo>
                    <a:pt x="208812" y="23692"/>
                    <a:pt x="221349" y="26826"/>
                    <a:pt x="230751" y="35836"/>
                  </a:cubicBezTo>
                  <a:cubicBezTo>
                    <a:pt x="233102" y="38579"/>
                    <a:pt x="236236" y="40538"/>
                    <a:pt x="239762" y="41321"/>
                  </a:cubicBezTo>
                  <a:cubicBezTo>
                    <a:pt x="243680" y="42888"/>
                    <a:pt x="247206" y="45239"/>
                    <a:pt x="250732" y="47981"/>
                  </a:cubicBezTo>
                  <a:cubicBezTo>
                    <a:pt x="256608" y="56600"/>
                    <a:pt x="266402" y="58951"/>
                    <a:pt x="275413" y="62477"/>
                  </a:cubicBezTo>
                  <a:cubicBezTo>
                    <a:pt x="294610" y="70704"/>
                    <a:pt x="308713" y="85983"/>
                    <a:pt x="323209" y="99695"/>
                  </a:cubicBezTo>
                  <a:cubicBezTo>
                    <a:pt x="345931" y="121634"/>
                    <a:pt x="367478" y="144748"/>
                    <a:pt x="386283" y="170605"/>
                  </a:cubicBezTo>
                  <a:cubicBezTo>
                    <a:pt x="389026" y="173347"/>
                    <a:pt x="391768" y="176089"/>
                    <a:pt x="391768" y="180007"/>
                  </a:cubicBezTo>
                  <a:close/>
                </a:path>
              </a:pathLst>
            </a:custGeom>
            <a:solidFill>
              <a:srgbClr val="FEFEFE"/>
            </a:solidFill>
            <a:ln w="3910" cap="flat">
              <a:noFill/>
              <a:prstDash val="solid"/>
              <a:miter/>
            </a:ln>
          </p:spPr>
          <p:txBody>
            <a:bodyPr rtlCol="0" anchor="ctr"/>
            <a:lstStyle/>
            <a:p>
              <a:endParaRPr lang="en-US"/>
            </a:p>
          </p:txBody>
        </p:sp>
        <p:sp>
          <p:nvSpPr>
            <p:cNvPr id="14" name="Freeform: Shape 82">
              <a:extLst>
                <a:ext uri="{FF2B5EF4-FFF2-40B4-BE49-F238E27FC236}">
                  <a16:creationId xmlns="" xmlns:a16="http://schemas.microsoft.com/office/drawing/2014/main" id="{672DF299-EF29-4E1B-9AF8-8E30B5A83323}"/>
                </a:ext>
              </a:extLst>
            </p:cNvPr>
            <p:cNvSpPr/>
            <p:nvPr/>
          </p:nvSpPr>
          <p:spPr>
            <a:xfrm>
              <a:off x="5563487" y="2923651"/>
              <a:ext cx="478518" cy="451634"/>
            </a:xfrm>
            <a:custGeom>
              <a:avLst/>
              <a:gdLst>
                <a:gd name="connsiteX0" fmla="*/ 92479 w 348673"/>
                <a:gd name="connsiteY0" fmla="*/ 330221 h 329085"/>
                <a:gd name="connsiteX1" fmla="*/ 4331 w 348673"/>
                <a:gd name="connsiteY1" fmla="*/ 200154 h 329085"/>
                <a:gd name="connsiteX2" fmla="*/ 3939 w 348673"/>
                <a:gd name="connsiteY2" fmla="*/ 188401 h 329085"/>
                <a:gd name="connsiteX3" fmla="*/ 14125 w 348673"/>
                <a:gd name="connsiteY3" fmla="*/ 175081 h 329085"/>
                <a:gd name="connsiteX4" fmla="*/ 223721 w 348673"/>
                <a:gd name="connsiteY4" fmla="*/ 9363 h 329085"/>
                <a:gd name="connsiteX5" fmla="*/ 242526 w 348673"/>
                <a:gd name="connsiteY5" fmla="*/ 352 h 329085"/>
                <a:gd name="connsiteX6" fmla="*/ 333024 w 348673"/>
                <a:gd name="connsiteY6" fmla="*/ 85366 h 329085"/>
                <a:gd name="connsiteX7" fmla="*/ 343602 w 348673"/>
                <a:gd name="connsiteY7" fmla="*/ 93593 h 329085"/>
                <a:gd name="connsiteX8" fmla="*/ 336158 w 348673"/>
                <a:gd name="connsiteY8" fmla="*/ 189968 h 329085"/>
                <a:gd name="connsiteX9" fmla="*/ 159863 w 348673"/>
                <a:gd name="connsiteY9" fmla="*/ 322777 h 329085"/>
                <a:gd name="connsiteX10" fmla="*/ 92479 w 348673"/>
                <a:gd name="connsiteY10" fmla="*/ 330221 h 3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673" h="329085">
                  <a:moveTo>
                    <a:pt x="92479" y="330221"/>
                  </a:moveTo>
                  <a:cubicBezTo>
                    <a:pt x="63096" y="286735"/>
                    <a:pt x="33713" y="243640"/>
                    <a:pt x="4331" y="200154"/>
                  </a:cubicBezTo>
                  <a:cubicBezTo>
                    <a:pt x="1980" y="196628"/>
                    <a:pt x="-3896" y="192318"/>
                    <a:pt x="3939" y="188401"/>
                  </a:cubicBezTo>
                  <a:cubicBezTo>
                    <a:pt x="4331" y="181349"/>
                    <a:pt x="9816" y="178607"/>
                    <a:pt x="14125" y="175081"/>
                  </a:cubicBezTo>
                  <a:cubicBezTo>
                    <a:pt x="84643" y="120625"/>
                    <a:pt x="153594" y="64602"/>
                    <a:pt x="223721" y="9363"/>
                  </a:cubicBezTo>
                  <a:cubicBezTo>
                    <a:pt x="229206" y="5053"/>
                    <a:pt x="233515" y="-1607"/>
                    <a:pt x="242526" y="352"/>
                  </a:cubicBezTo>
                  <a:cubicBezTo>
                    <a:pt x="272692" y="28951"/>
                    <a:pt x="302858" y="57158"/>
                    <a:pt x="333024" y="85366"/>
                  </a:cubicBezTo>
                  <a:cubicBezTo>
                    <a:pt x="336158" y="88500"/>
                    <a:pt x="338901" y="92418"/>
                    <a:pt x="343602" y="93593"/>
                  </a:cubicBezTo>
                  <a:cubicBezTo>
                    <a:pt x="353788" y="126893"/>
                    <a:pt x="356530" y="160585"/>
                    <a:pt x="336158" y="189968"/>
                  </a:cubicBezTo>
                  <a:cubicBezTo>
                    <a:pt x="292280" y="253434"/>
                    <a:pt x="234299" y="299663"/>
                    <a:pt x="159863" y="322777"/>
                  </a:cubicBezTo>
                  <a:cubicBezTo>
                    <a:pt x="137924" y="330221"/>
                    <a:pt x="115201" y="332180"/>
                    <a:pt x="92479" y="330221"/>
                  </a:cubicBezTo>
                  <a:close/>
                </a:path>
              </a:pathLst>
            </a:custGeom>
            <a:solidFill>
              <a:srgbClr val="FEFEFE"/>
            </a:solidFill>
            <a:ln w="3910" cap="flat">
              <a:noFill/>
              <a:prstDash val="solid"/>
              <a:miter/>
            </a:ln>
          </p:spPr>
          <p:txBody>
            <a:bodyPr rtlCol="0" anchor="ctr"/>
            <a:lstStyle/>
            <a:p>
              <a:endParaRPr lang="en-US"/>
            </a:p>
          </p:txBody>
        </p:sp>
        <p:sp>
          <p:nvSpPr>
            <p:cNvPr id="15" name="Freeform: Shape 84">
              <a:extLst>
                <a:ext uri="{FF2B5EF4-FFF2-40B4-BE49-F238E27FC236}">
                  <a16:creationId xmlns="" xmlns:a16="http://schemas.microsoft.com/office/drawing/2014/main" id="{25C97EEE-FF89-4F3A-A027-8458B65F691A}"/>
                </a:ext>
              </a:extLst>
            </p:cNvPr>
            <p:cNvSpPr/>
            <p:nvPr/>
          </p:nvSpPr>
          <p:spPr>
            <a:xfrm>
              <a:off x="4045703" y="1845050"/>
              <a:ext cx="5377" cy="5377"/>
            </a:xfrm>
            <a:custGeom>
              <a:avLst/>
              <a:gdLst>
                <a:gd name="connsiteX0" fmla="*/ 0 w 0"/>
                <a:gd name="connsiteY0" fmla="*/ 784 h 0"/>
                <a:gd name="connsiteX1" fmla="*/ 0 w 0"/>
                <a:gd name="connsiteY1" fmla="*/ 0 h 0"/>
                <a:gd name="connsiteX2" fmla="*/ 783 w 0"/>
                <a:gd name="connsiteY2" fmla="*/ 392 h 0"/>
                <a:gd name="connsiteX3" fmla="*/ 0 w 0"/>
                <a:gd name="connsiteY3" fmla="*/ 784 h 0"/>
              </a:gdLst>
              <a:ahLst/>
              <a:cxnLst>
                <a:cxn ang="0">
                  <a:pos x="connsiteX0" y="connsiteY0"/>
                </a:cxn>
                <a:cxn ang="0">
                  <a:pos x="connsiteX1" y="connsiteY1"/>
                </a:cxn>
                <a:cxn ang="0">
                  <a:pos x="connsiteX2" y="connsiteY2"/>
                </a:cxn>
                <a:cxn ang="0">
                  <a:pos x="connsiteX3" y="connsiteY3"/>
                </a:cxn>
              </a:cxnLst>
              <a:rect l="l" t="t" r="r" b="b"/>
              <a:pathLst>
                <a:path>
                  <a:moveTo>
                    <a:pt x="0" y="784"/>
                  </a:moveTo>
                  <a:cubicBezTo>
                    <a:pt x="0" y="392"/>
                    <a:pt x="0" y="392"/>
                    <a:pt x="0" y="0"/>
                  </a:cubicBezTo>
                  <a:cubicBezTo>
                    <a:pt x="392" y="0"/>
                    <a:pt x="392" y="392"/>
                    <a:pt x="783" y="392"/>
                  </a:cubicBezTo>
                  <a:cubicBezTo>
                    <a:pt x="783" y="784"/>
                    <a:pt x="392" y="784"/>
                    <a:pt x="0" y="784"/>
                  </a:cubicBezTo>
                  <a:close/>
                </a:path>
              </a:pathLst>
            </a:custGeom>
            <a:solidFill>
              <a:srgbClr val="F4970C"/>
            </a:solidFill>
            <a:ln w="3910" cap="flat">
              <a:noFill/>
              <a:prstDash val="solid"/>
              <a:miter/>
            </a:ln>
          </p:spPr>
          <p:txBody>
            <a:bodyPr rtlCol="0" anchor="ctr"/>
            <a:lstStyle/>
            <a:p>
              <a:endParaRPr lang="en-US"/>
            </a:p>
          </p:txBody>
        </p:sp>
        <p:sp>
          <p:nvSpPr>
            <p:cNvPr id="16" name="Freeform: Shape 85">
              <a:extLst>
                <a:ext uri="{FF2B5EF4-FFF2-40B4-BE49-F238E27FC236}">
                  <a16:creationId xmlns="" xmlns:a16="http://schemas.microsoft.com/office/drawing/2014/main" id="{6E1AC69B-62ED-48DF-A93D-8FFEA283B429}"/>
                </a:ext>
              </a:extLst>
            </p:cNvPr>
            <p:cNvSpPr/>
            <p:nvPr/>
          </p:nvSpPr>
          <p:spPr>
            <a:xfrm>
              <a:off x="3919830" y="3217011"/>
              <a:ext cx="919399" cy="602179"/>
            </a:xfrm>
            <a:custGeom>
              <a:avLst/>
              <a:gdLst>
                <a:gd name="connsiteX0" fmla="*/ 94068 w 669923"/>
                <a:gd name="connsiteY0" fmla="*/ 300593 h 438780"/>
                <a:gd name="connsiteX1" fmla="*/ 44 w 669923"/>
                <a:gd name="connsiteY1" fmla="*/ 4808 h 438780"/>
                <a:gd name="connsiteX2" fmla="*/ 24333 w 669923"/>
                <a:gd name="connsiteY2" fmla="*/ 48295 h 438780"/>
                <a:gd name="connsiteX3" fmla="*/ 140296 w 669923"/>
                <a:gd name="connsiteY3" fmla="*/ 156031 h 438780"/>
                <a:gd name="connsiteX4" fmla="*/ 327953 w 669923"/>
                <a:gd name="connsiteY4" fmla="*/ 196775 h 438780"/>
                <a:gd name="connsiteX5" fmla="*/ 463897 w 669923"/>
                <a:gd name="connsiteY5" fmla="*/ 185805 h 438780"/>
                <a:gd name="connsiteX6" fmla="*/ 628831 w 669923"/>
                <a:gd name="connsiteY6" fmla="*/ 74151 h 438780"/>
                <a:gd name="connsiteX7" fmla="*/ 671534 w 669923"/>
                <a:gd name="connsiteY7" fmla="*/ 107 h 438780"/>
                <a:gd name="connsiteX8" fmla="*/ 573592 w 669923"/>
                <a:gd name="connsiteY8" fmla="*/ 338203 h 438780"/>
                <a:gd name="connsiteX9" fmla="*/ 431380 w 669923"/>
                <a:gd name="connsiteY9" fmla="*/ 424000 h 438780"/>
                <a:gd name="connsiteX10" fmla="*/ 361254 w 669923"/>
                <a:gd name="connsiteY10" fmla="*/ 427918 h 438780"/>
                <a:gd name="connsiteX11" fmla="*/ 94068 w 669923"/>
                <a:gd name="connsiteY11" fmla="*/ 300593 h 43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923" h="438780">
                  <a:moveTo>
                    <a:pt x="94068" y="300593"/>
                  </a:moveTo>
                  <a:cubicBezTo>
                    <a:pt x="91325" y="281788"/>
                    <a:pt x="-2307" y="11860"/>
                    <a:pt x="44" y="4808"/>
                  </a:cubicBezTo>
                  <a:cubicBezTo>
                    <a:pt x="8662" y="20087"/>
                    <a:pt x="16106" y="34583"/>
                    <a:pt x="24333" y="48295"/>
                  </a:cubicBezTo>
                  <a:cubicBezTo>
                    <a:pt x="51757" y="96090"/>
                    <a:pt x="89367" y="132525"/>
                    <a:pt x="140296" y="156031"/>
                  </a:cubicBezTo>
                  <a:cubicBezTo>
                    <a:pt x="200237" y="183455"/>
                    <a:pt x="262136" y="196775"/>
                    <a:pt x="327953" y="196775"/>
                  </a:cubicBezTo>
                  <a:cubicBezTo>
                    <a:pt x="373790" y="196775"/>
                    <a:pt x="419235" y="196775"/>
                    <a:pt x="463897" y="185805"/>
                  </a:cubicBezTo>
                  <a:cubicBezTo>
                    <a:pt x="532848" y="168568"/>
                    <a:pt x="590438" y="136834"/>
                    <a:pt x="628831" y="74151"/>
                  </a:cubicBezTo>
                  <a:cubicBezTo>
                    <a:pt x="644894" y="47903"/>
                    <a:pt x="671142" y="-2635"/>
                    <a:pt x="671534" y="107"/>
                  </a:cubicBezTo>
                  <a:cubicBezTo>
                    <a:pt x="653513" y="78069"/>
                    <a:pt x="579468" y="331935"/>
                    <a:pt x="573592" y="338203"/>
                  </a:cubicBezTo>
                  <a:cubicBezTo>
                    <a:pt x="529322" y="365627"/>
                    <a:pt x="434122" y="422433"/>
                    <a:pt x="431380" y="424000"/>
                  </a:cubicBezTo>
                  <a:cubicBezTo>
                    <a:pt x="391028" y="448682"/>
                    <a:pt x="402781" y="447506"/>
                    <a:pt x="361254" y="427918"/>
                  </a:cubicBezTo>
                  <a:cubicBezTo>
                    <a:pt x="352243" y="424000"/>
                    <a:pt x="96027" y="302160"/>
                    <a:pt x="94068" y="300593"/>
                  </a:cubicBezTo>
                  <a:close/>
                </a:path>
              </a:pathLst>
            </a:custGeom>
            <a:solidFill>
              <a:schemeClr val="bg1">
                <a:lumMod val="75000"/>
              </a:schemeClr>
            </a:solidFill>
            <a:ln w="3910" cap="flat">
              <a:noFill/>
              <a:prstDash val="solid"/>
              <a:miter/>
            </a:ln>
          </p:spPr>
          <p:txBody>
            <a:bodyPr rtlCol="0" anchor="ctr"/>
            <a:lstStyle/>
            <a:p>
              <a:endParaRPr lang="en-US"/>
            </a:p>
          </p:txBody>
        </p:sp>
        <p:sp>
          <p:nvSpPr>
            <p:cNvPr id="17" name="Freeform: Shape 86">
              <a:extLst>
                <a:ext uri="{FF2B5EF4-FFF2-40B4-BE49-F238E27FC236}">
                  <a16:creationId xmlns="" xmlns:a16="http://schemas.microsoft.com/office/drawing/2014/main" id="{BB64EBEB-E90A-4F62-B4B3-986A96C9401E}"/>
                </a:ext>
              </a:extLst>
            </p:cNvPr>
            <p:cNvSpPr/>
            <p:nvPr/>
          </p:nvSpPr>
          <p:spPr>
            <a:xfrm>
              <a:off x="4874237" y="2316577"/>
              <a:ext cx="311842" cy="365609"/>
            </a:xfrm>
            <a:custGeom>
              <a:avLst/>
              <a:gdLst>
                <a:gd name="connsiteX0" fmla="*/ 155532 w 227225"/>
                <a:gd name="connsiteY0" fmla="*/ 0 h 266402"/>
                <a:gd name="connsiteX1" fmla="*/ 227225 w 227225"/>
                <a:gd name="connsiteY1" fmla="*/ 268753 h 266402"/>
                <a:gd name="connsiteX2" fmla="*/ 0 w 227225"/>
                <a:gd name="connsiteY2" fmla="*/ 119881 h 266402"/>
                <a:gd name="connsiteX3" fmla="*/ 99117 w 227225"/>
                <a:gd name="connsiteY3" fmla="*/ 70910 h 266402"/>
                <a:gd name="connsiteX4" fmla="*/ 155532 w 227225"/>
                <a:gd name="connsiteY4" fmla="*/ 0 h 26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25" h="266402">
                  <a:moveTo>
                    <a:pt x="155532" y="0"/>
                  </a:moveTo>
                  <a:cubicBezTo>
                    <a:pt x="183739" y="98334"/>
                    <a:pt x="220565" y="243680"/>
                    <a:pt x="227225" y="268753"/>
                  </a:cubicBezTo>
                  <a:cubicBezTo>
                    <a:pt x="193142" y="246030"/>
                    <a:pt x="28991" y="137119"/>
                    <a:pt x="0" y="119881"/>
                  </a:cubicBezTo>
                  <a:cubicBezTo>
                    <a:pt x="56414" y="101468"/>
                    <a:pt x="74436" y="87756"/>
                    <a:pt x="99117" y="70910"/>
                  </a:cubicBezTo>
                  <a:cubicBezTo>
                    <a:pt x="128892" y="47796"/>
                    <a:pt x="144562" y="17630"/>
                    <a:pt x="155532" y="0"/>
                  </a:cubicBezTo>
                  <a:close/>
                </a:path>
              </a:pathLst>
            </a:custGeom>
            <a:solidFill>
              <a:schemeClr val="bg1">
                <a:lumMod val="75000"/>
              </a:schemeClr>
            </a:solidFill>
            <a:ln w="3910" cap="flat">
              <a:noFill/>
              <a:prstDash val="solid"/>
              <a:miter/>
            </a:ln>
          </p:spPr>
          <p:txBody>
            <a:bodyPr rtlCol="0" anchor="ctr"/>
            <a:lstStyle/>
            <a:p>
              <a:endParaRPr lang="en-US"/>
            </a:p>
          </p:txBody>
        </p:sp>
        <p:sp>
          <p:nvSpPr>
            <p:cNvPr id="18" name="Freeform: Shape 87">
              <a:extLst>
                <a:ext uri="{FF2B5EF4-FFF2-40B4-BE49-F238E27FC236}">
                  <a16:creationId xmlns="" xmlns:a16="http://schemas.microsoft.com/office/drawing/2014/main" id="{7548BC75-DF85-4C72-87D4-C409A14A94D8}"/>
                </a:ext>
              </a:extLst>
            </p:cNvPr>
            <p:cNvSpPr/>
            <p:nvPr/>
          </p:nvSpPr>
          <p:spPr>
            <a:xfrm>
              <a:off x="3538688" y="2331633"/>
              <a:ext cx="80649" cy="225818"/>
            </a:xfrm>
            <a:custGeom>
              <a:avLst/>
              <a:gdLst>
                <a:gd name="connsiteX0" fmla="*/ 0 w 58765"/>
                <a:gd name="connsiteY0" fmla="*/ 168069 h 164542"/>
                <a:gd name="connsiteX1" fmla="*/ 58765 w 58765"/>
                <a:gd name="connsiteY1" fmla="*/ 0 h 164542"/>
              </a:gdLst>
              <a:ahLst/>
              <a:cxnLst>
                <a:cxn ang="0">
                  <a:pos x="connsiteX0" y="connsiteY0"/>
                </a:cxn>
                <a:cxn ang="0">
                  <a:pos x="connsiteX1" y="connsiteY1"/>
                </a:cxn>
              </a:cxnLst>
              <a:rect l="l" t="t" r="r" b="b"/>
              <a:pathLst>
                <a:path w="58765" h="164542">
                  <a:moveTo>
                    <a:pt x="0" y="168069"/>
                  </a:moveTo>
                  <a:cubicBezTo>
                    <a:pt x="19197" y="114788"/>
                    <a:pt x="52497" y="20372"/>
                    <a:pt x="58765" y="0"/>
                  </a:cubicBezTo>
                </a:path>
              </a:pathLst>
            </a:custGeom>
            <a:solidFill>
              <a:srgbClr val="FEB47A"/>
            </a:solidFill>
            <a:ln w="3910" cap="flat">
              <a:noFill/>
              <a:prstDash val="solid"/>
              <a:miter/>
            </a:ln>
          </p:spPr>
          <p:txBody>
            <a:bodyPr rtlCol="0" anchor="ctr"/>
            <a:lstStyle/>
            <a:p>
              <a:endParaRPr lang="en-US"/>
            </a:p>
          </p:txBody>
        </p:sp>
        <p:sp>
          <p:nvSpPr>
            <p:cNvPr id="19" name="Freeform: Shape 88">
              <a:extLst>
                <a:ext uri="{FF2B5EF4-FFF2-40B4-BE49-F238E27FC236}">
                  <a16:creationId xmlns="" xmlns:a16="http://schemas.microsoft.com/office/drawing/2014/main" id="{D7BD4980-C75A-4383-A991-7289EE8F9DC7}"/>
                </a:ext>
              </a:extLst>
            </p:cNvPr>
            <p:cNvSpPr/>
            <p:nvPr/>
          </p:nvSpPr>
          <p:spPr>
            <a:xfrm>
              <a:off x="3577259" y="1868120"/>
              <a:ext cx="1553839" cy="655946"/>
            </a:xfrm>
            <a:custGeom>
              <a:avLst/>
              <a:gdLst>
                <a:gd name="connsiteX0" fmla="*/ 1128786 w 1132209"/>
                <a:gd name="connsiteY0" fmla="*/ 167321 h 477957"/>
                <a:gd name="connsiteX1" fmla="*/ 1117817 w 1132209"/>
                <a:gd name="connsiteY1" fmla="*/ 127361 h 477957"/>
                <a:gd name="connsiteX2" fmla="*/ 984224 w 1132209"/>
                <a:gd name="connsiteY2" fmla="*/ 2387 h 477957"/>
                <a:gd name="connsiteX3" fmla="*/ 782071 w 1132209"/>
                <a:gd name="connsiteY3" fmla="*/ 88576 h 477957"/>
                <a:gd name="connsiteX4" fmla="*/ 708419 w 1132209"/>
                <a:gd name="connsiteY4" fmla="*/ 111298 h 477957"/>
                <a:gd name="connsiteX5" fmla="*/ 584228 w 1132209"/>
                <a:gd name="connsiteY5" fmla="*/ 79173 h 477957"/>
                <a:gd name="connsiteX6" fmla="*/ 501957 w 1132209"/>
                <a:gd name="connsiteY6" fmla="*/ 83483 h 477957"/>
                <a:gd name="connsiteX7" fmla="*/ 371890 w 1132209"/>
                <a:gd name="connsiteY7" fmla="*/ 116783 h 477957"/>
                <a:gd name="connsiteX8" fmla="*/ 333889 w 1132209"/>
                <a:gd name="connsiteY8" fmla="*/ 90534 h 477957"/>
                <a:gd name="connsiteX9" fmla="*/ 241823 w 1132209"/>
                <a:gd name="connsiteY9" fmla="*/ 45873 h 477957"/>
                <a:gd name="connsiteX10" fmla="*/ 215575 w 1132209"/>
                <a:gd name="connsiteY10" fmla="*/ 40388 h 477957"/>
                <a:gd name="connsiteX11" fmla="*/ 53383 w 1132209"/>
                <a:gd name="connsiteY11" fmla="*/ 93669 h 477957"/>
                <a:gd name="connsiteX12" fmla="*/ 6371 w 1132209"/>
                <a:gd name="connsiteY12" fmla="*/ 164187 h 477957"/>
                <a:gd name="connsiteX13" fmla="*/ 3628 w 1132209"/>
                <a:gd name="connsiteY13" fmla="*/ 257819 h 477957"/>
                <a:gd name="connsiteX14" fmla="*/ 83157 w 1132209"/>
                <a:gd name="connsiteY14" fmla="*/ 416485 h 477957"/>
                <a:gd name="connsiteX15" fmla="*/ 157593 w 1132209"/>
                <a:gd name="connsiteY15" fmla="*/ 469374 h 477957"/>
                <a:gd name="connsiteX16" fmla="*/ 253576 w 1132209"/>
                <a:gd name="connsiteY16" fmla="*/ 476426 h 477957"/>
                <a:gd name="connsiteX17" fmla="*/ 274340 w 1132209"/>
                <a:gd name="connsiteY17" fmla="*/ 472508 h 477957"/>
                <a:gd name="connsiteX18" fmla="*/ 355044 w 1132209"/>
                <a:gd name="connsiteY18" fmla="*/ 444301 h 477957"/>
                <a:gd name="connsiteX19" fmla="*/ 389520 w 1132209"/>
                <a:gd name="connsiteY19" fmla="*/ 427455 h 477957"/>
                <a:gd name="connsiteX20" fmla="*/ 468657 w 1132209"/>
                <a:gd name="connsiteY20" fmla="*/ 403557 h 477957"/>
                <a:gd name="connsiteX21" fmla="*/ 530164 w 1132209"/>
                <a:gd name="connsiteY21" fmla="*/ 322069 h 477957"/>
                <a:gd name="connsiteX22" fmla="*/ 614395 w 1132209"/>
                <a:gd name="connsiteY22" fmla="*/ 345575 h 477957"/>
                <a:gd name="connsiteX23" fmla="*/ 698233 w 1132209"/>
                <a:gd name="connsiteY23" fmla="*/ 397681 h 477957"/>
                <a:gd name="connsiteX24" fmla="*/ 768359 w 1132209"/>
                <a:gd name="connsiteY24" fmla="*/ 400815 h 477957"/>
                <a:gd name="connsiteX25" fmla="*/ 829867 w 1132209"/>
                <a:gd name="connsiteY25" fmla="*/ 410609 h 477957"/>
                <a:gd name="connsiteX26" fmla="*/ 950923 w 1132209"/>
                <a:gd name="connsiteY26" fmla="*/ 445868 h 477957"/>
                <a:gd name="connsiteX27" fmla="*/ 1128786 w 1132209"/>
                <a:gd name="connsiteY27" fmla="*/ 167321 h 477957"/>
                <a:gd name="connsiteX28" fmla="*/ 1062969 w 1132209"/>
                <a:gd name="connsiteY28" fmla="*/ 307966 h 477957"/>
                <a:gd name="connsiteX29" fmla="*/ 1062969 w 1132209"/>
                <a:gd name="connsiteY29" fmla="*/ 307966 h 477957"/>
                <a:gd name="connsiteX30" fmla="*/ 1062969 w 1132209"/>
                <a:gd name="connsiteY30" fmla="*/ 307966 h 477957"/>
                <a:gd name="connsiteX31" fmla="*/ 1062969 w 1132209"/>
                <a:gd name="connsiteY31" fmla="*/ 307966 h 477957"/>
                <a:gd name="connsiteX32" fmla="*/ 1062969 w 1132209"/>
                <a:gd name="connsiteY32" fmla="*/ 307966 h 477957"/>
                <a:gd name="connsiteX33" fmla="*/ 1062969 w 1132209"/>
                <a:gd name="connsiteY33" fmla="*/ 307966 h 477957"/>
                <a:gd name="connsiteX34" fmla="*/ 1062969 w 1132209"/>
                <a:gd name="connsiteY34" fmla="*/ 307966 h 477957"/>
                <a:gd name="connsiteX35" fmla="*/ 1062969 w 1132209"/>
                <a:gd name="connsiteY35" fmla="*/ 307966 h 4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2209" h="477957">
                  <a:moveTo>
                    <a:pt x="1128786" y="167321"/>
                  </a:moveTo>
                  <a:cubicBezTo>
                    <a:pt x="1126827" y="156743"/>
                    <a:pt x="1118992" y="130103"/>
                    <a:pt x="1117817" y="127361"/>
                  </a:cubicBezTo>
                  <a:cubicBezTo>
                    <a:pt x="1095486" y="68204"/>
                    <a:pt x="1048865" y="13356"/>
                    <a:pt x="984224" y="2387"/>
                  </a:cubicBezTo>
                  <a:cubicBezTo>
                    <a:pt x="907045" y="-10542"/>
                    <a:pt x="830651" y="30594"/>
                    <a:pt x="782071" y="88576"/>
                  </a:cubicBezTo>
                  <a:cubicBezTo>
                    <a:pt x="762091" y="112473"/>
                    <a:pt x="753472" y="124618"/>
                    <a:pt x="708419" y="111298"/>
                  </a:cubicBezTo>
                  <a:cubicBezTo>
                    <a:pt x="702151" y="108164"/>
                    <a:pt x="597549" y="83091"/>
                    <a:pt x="584228" y="79173"/>
                  </a:cubicBezTo>
                  <a:cubicBezTo>
                    <a:pt x="560331" y="72121"/>
                    <a:pt x="525072" y="70554"/>
                    <a:pt x="501957" y="83483"/>
                  </a:cubicBezTo>
                  <a:cubicBezTo>
                    <a:pt x="493338" y="88184"/>
                    <a:pt x="389912" y="120701"/>
                    <a:pt x="371890" y="116783"/>
                  </a:cubicBezTo>
                  <a:cubicBezTo>
                    <a:pt x="359745" y="114432"/>
                    <a:pt x="344858" y="97978"/>
                    <a:pt x="333889" y="90534"/>
                  </a:cubicBezTo>
                  <a:cubicBezTo>
                    <a:pt x="306073" y="70946"/>
                    <a:pt x="275124" y="54884"/>
                    <a:pt x="241823" y="45873"/>
                  </a:cubicBezTo>
                  <a:cubicBezTo>
                    <a:pt x="233204" y="43522"/>
                    <a:pt x="224585" y="41563"/>
                    <a:pt x="215575" y="40388"/>
                  </a:cubicBezTo>
                  <a:cubicBezTo>
                    <a:pt x="156810" y="31769"/>
                    <a:pt x="96086" y="52533"/>
                    <a:pt x="53383" y="93669"/>
                  </a:cubicBezTo>
                  <a:cubicBezTo>
                    <a:pt x="33794" y="112473"/>
                    <a:pt x="14598" y="137938"/>
                    <a:pt x="6371" y="164187"/>
                  </a:cubicBezTo>
                  <a:cubicBezTo>
                    <a:pt x="-2640" y="192786"/>
                    <a:pt x="-681" y="228829"/>
                    <a:pt x="3628" y="257819"/>
                  </a:cubicBezTo>
                  <a:cubicBezTo>
                    <a:pt x="11855" y="317368"/>
                    <a:pt x="40063" y="374174"/>
                    <a:pt x="83157" y="416485"/>
                  </a:cubicBezTo>
                  <a:cubicBezTo>
                    <a:pt x="103921" y="437249"/>
                    <a:pt x="129778" y="458796"/>
                    <a:pt x="157593" y="469374"/>
                  </a:cubicBezTo>
                  <a:cubicBezTo>
                    <a:pt x="188151" y="481127"/>
                    <a:pt x="221843" y="481127"/>
                    <a:pt x="253576" y="476426"/>
                  </a:cubicBezTo>
                  <a:cubicBezTo>
                    <a:pt x="260628" y="475251"/>
                    <a:pt x="267680" y="474075"/>
                    <a:pt x="274340" y="472508"/>
                  </a:cubicBezTo>
                  <a:cubicBezTo>
                    <a:pt x="302156" y="466240"/>
                    <a:pt x="329187" y="456446"/>
                    <a:pt x="355044" y="444301"/>
                  </a:cubicBezTo>
                  <a:cubicBezTo>
                    <a:pt x="366405" y="438816"/>
                    <a:pt x="377767" y="431373"/>
                    <a:pt x="389520" y="427455"/>
                  </a:cubicBezTo>
                  <a:cubicBezTo>
                    <a:pt x="415376" y="419620"/>
                    <a:pt x="444759" y="416877"/>
                    <a:pt x="468657" y="403557"/>
                  </a:cubicBezTo>
                  <a:cubicBezTo>
                    <a:pt x="498040" y="386711"/>
                    <a:pt x="512535" y="349493"/>
                    <a:pt x="530164" y="322069"/>
                  </a:cubicBezTo>
                  <a:cubicBezTo>
                    <a:pt x="557588" y="278583"/>
                    <a:pt x="596765" y="316193"/>
                    <a:pt x="614395" y="345575"/>
                  </a:cubicBezTo>
                  <a:cubicBezTo>
                    <a:pt x="645344" y="397289"/>
                    <a:pt x="670417" y="396505"/>
                    <a:pt x="698233" y="397681"/>
                  </a:cubicBezTo>
                  <a:cubicBezTo>
                    <a:pt x="721739" y="398856"/>
                    <a:pt x="745245" y="400031"/>
                    <a:pt x="768359" y="400815"/>
                  </a:cubicBezTo>
                  <a:cubicBezTo>
                    <a:pt x="787948" y="401598"/>
                    <a:pt x="813021" y="398464"/>
                    <a:pt x="829867" y="410609"/>
                  </a:cubicBezTo>
                  <a:cubicBezTo>
                    <a:pt x="867869" y="432548"/>
                    <a:pt x="905087" y="454879"/>
                    <a:pt x="950923" y="445868"/>
                  </a:cubicBezTo>
                  <a:cubicBezTo>
                    <a:pt x="1073938" y="422362"/>
                    <a:pt x="1149942" y="286027"/>
                    <a:pt x="1128786" y="167321"/>
                  </a:cubicBezTo>
                  <a:close/>
                  <a:moveTo>
                    <a:pt x="1062969" y="307966"/>
                  </a:moveTo>
                  <a:cubicBezTo>
                    <a:pt x="1062969" y="307966"/>
                    <a:pt x="1062969" y="307966"/>
                    <a:pt x="1062969" y="307966"/>
                  </a:cubicBezTo>
                  <a:cubicBezTo>
                    <a:pt x="1062969" y="307966"/>
                    <a:pt x="1062969" y="307966"/>
                    <a:pt x="1062969" y="307966"/>
                  </a:cubicBezTo>
                  <a:cubicBezTo>
                    <a:pt x="1062969" y="307966"/>
                    <a:pt x="1062969" y="307966"/>
                    <a:pt x="1062969" y="307966"/>
                  </a:cubicBezTo>
                  <a:close/>
                  <a:moveTo>
                    <a:pt x="1062969" y="307966"/>
                  </a:moveTo>
                  <a:cubicBezTo>
                    <a:pt x="1062969" y="307966"/>
                    <a:pt x="1062969" y="307966"/>
                    <a:pt x="1062969" y="307966"/>
                  </a:cubicBezTo>
                  <a:cubicBezTo>
                    <a:pt x="1062969" y="307966"/>
                    <a:pt x="1062969" y="307966"/>
                    <a:pt x="1062969" y="307966"/>
                  </a:cubicBezTo>
                  <a:cubicBezTo>
                    <a:pt x="1062969" y="307966"/>
                    <a:pt x="1062969" y="307966"/>
                    <a:pt x="1062969" y="307966"/>
                  </a:cubicBezTo>
                  <a:close/>
                </a:path>
              </a:pathLst>
            </a:custGeom>
            <a:solidFill>
              <a:srgbClr val="000000"/>
            </a:solidFill>
            <a:ln w="3910" cap="flat">
              <a:noFill/>
              <a:prstDash val="solid"/>
              <a:miter/>
            </a:ln>
          </p:spPr>
          <p:txBody>
            <a:bodyPr rtlCol="0" anchor="ctr"/>
            <a:lstStyle/>
            <a:p>
              <a:endParaRPr lang="en-US"/>
            </a:p>
          </p:txBody>
        </p:sp>
        <p:sp>
          <p:nvSpPr>
            <p:cNvPr id="20" name="Freeform: Shape 89">
              <a:extLst>
                <a:ext uri="{FF2B5EF4-FFF2-40B4-BE49-F238E27FC236}">
                  <a16:creationId xmlns="" xmlns:a16="http://schemas.microsoft.com/office/drawing/2014/main" id="{27AF53FF-30A6-492C-9F33-3F3BEE6C54C5}"/>
                </a:ext>
              </a:extLst>
            </p:cNvPr>
            <p:cNvSpPr/>
            <p:nvPr/>
          </p:nvSpPr>
          <p:spPr>
            <a:xfrm>
              <a:off x="3637619" y="1991293"/>
              <a:ext cx="381738" cy="381738"/>
            </a:xfrm>
            <a:custGeom>
              <a:avLst/>
              <a:gdLst>
                <a:gd name="connsiteX0" fmla="*/ 278155 w 278155"/>
                <a:gd name="connsiteY0" fmla="*/ 139078 h 278155"/>
                <a:gd name="connsiteX1" fmla="*/ 139078 w 278155"/>
                <a:gd name="connsiteY1" fmla="*/ 278155 h 278155"/>
                <a:gd name="connsiteX2" fmla="*/ 0 w 278155"/>
                <a:gd name="connsiteY2" fmla="*/ 139078 h 278155"/>
                <a:gd name="connsiteX3" fmla="*/ 139078 w 278155"/>
                <a:gd name="connsiteY3" fmla="*/ 0 h 278155"/>
                <a:gd name="connsiteX4" fmla="*/ 278155 w 278155"/>
                <a:gd name="connsiteY4" fmla="*/ 139078 h 2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55" h="278155">
                  <a:moveTo>
                    <a:pt x="278155" y="139078"/>
                  </a:moveTo>
                  <a:cubicBezTo>
                    <a:pt x="278155" y="215888"/>
                    <a:pt x="215888" y="278155"/>
                    <a:pt x="139078" y="278155"/>
                  </a:cubicBezTo>
                  <a:cubicBezTo>
                    <a:pt x="62267" y="278155"/>
                    <a:pt x="0" y="215888"/>
                    <a:pt x="0" y="139078"/>
                  </a:cubicBezTo>
                  <a:cubicBezTo>
                    <a:pt x="0" y="62267"/>
                    <a:pt x="62267" y="0"/>
                    <a:pt x="139078" y="0"/>
                  </a:cubicBezTo>
                  <a:cubicBezTo>
                    <a:pt x="215888" y="0"/>
                    <a:pt x="278155" y="62267"/>
                    <a:pt x="278155" y="139078"/>
                  </a:cubicBezTo>
                  <a:close/>
                </a:path>
              </a:pathLst>
            </a:custGeom>
            <a:solidFill>
              <a:schemeClr val="accent1"/>
            </a:solidFill>
            <a:ln w="3910" cap="flat">
              <a:noFill/>
              <a:prstDash val="solid"/>
              <a:miter/>
            </a:ln>
          </p:spPr>
          <p:txBody>
            <a:bodyPr rtlCol="0" anchor="ctr"/>
            <a:lstStyle/>
            <a:p>
              <a:endParaRPr lang="en-US"/>
            </a:p>
          </p:txBody>
        </p:sp>
        <p:sp>
          <p:nvSpPr>
            <p:cNvPr id="21" name="Freeform: Shape 90">
              <a:extLst>
                <a:ext uri="{FF2B5EF4-FFF2-40B4-BE49-F238E27FC236}">
                  <a16:creationId xmlns="" xmlns:a16="http://schemas.microsoft.com/office/drawing/2014/main" id="{5D636053-8484-46DD-A7C2-DE10398B5A3F}"/>
                </a:ext>
              </a:extLst>
            </p:cNvPr>
            <p:cNvSpPr/>
            <p:nvPr/>
          </p:nvSpPr>
          <p:spPr>
            <a:xfrm>
              <a:off x="4691970" y="1943441"/>
              <a:ext cx="381738" cy="381738"/>
            </a:xfrm>
            <a:custGeom>
              <a:avLst/>
              <a:gdLst>
                <a:gd name="connsiteX0" fmla="*/ 278155 w 278155"/>
                <a:gd name="connsiteY0" fmla="*/ 139078 h 278155"/>
                <a:gd name="connsiteX1" fmla="*/ 139078 w 278155"/>
                <a:gd name="connsiteY1" fmla="*/ 278155 h 278155"/>
                <a:gd name="connsiteX2" fmla="*/ 0 w 278155"/>
                <a:gd name="connsiteY2" fmla="*/ 139078 h 278155"/>
                <a:gd name="connsiteX3" fmla="*/ 139078 w 278155"/>
                <a:gd name="connsiteY3" fmla="*/ 0 h 278155"/>
                <a:gd name="connsiteX4" fmla="*/ 278155 w 278155"/>
                <a:gd name="connsiteY4" fmla="*/ 139078 h 2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55" h="278155">
                  <a:moveTo>
                    <a:pt x="278155" y="139078"/>
                  </a:moveTo>
                  <a:cubicBezTo>
                    <a:pt x="278155" y="215888"/>
                    <a:pt x="215888" y="278155"/>
                    <a:pt x="139078" y="278155"/>
                  </a:cubicBezTo>
                  <a:cubicBezTo>
                    <a:pt x="62267" y="278155"/>
                    <a:pt x="0" y="215888"/>
                    <a:pt x="0" y="139078"/>
                  </a:cubicBezTo>
                  <a:cubicBezTo>
                    <a:pt x="0" y="62267"/>
                    <a:pt x="62267" y="0"/>
                    <a:pt x="139078" y="0"/>
                  </a:cubicBezTo>
                  <a:cubicBezTo>
                    <a:pt x="215888" y="0"/>
                    <a:pt x="278155" y="62267"/>
                    <a:pt x="278155" y="139078"/>
                  </a:cubicBezTo>
                  <a:close/>
                </a:path>
              </a:pathLst>
            </a:custGeom>
            <a:solidFill>
              <a:schemeClr val="accent1"/>
            </a:solidFill>
            <a:ln w="3910" cap="flat">
              <a:noFill/>
              <a:prstDash val="solid"/>
              <a:miter/>
            </a:ln>
          </p:spPr>
          <p:txBody>
            <a:bodyPr rtlCol="0" anchor="ctr"/>
            <a:lstStyle/>
            <a:p>
              <a:endParaRPr lang="en-US"/>
            </a:p>
          </p:txBody>
        </p:sp>
        <p:sp>
          <p:nvSpPr>
            <p:cNvPr id="22" name="Freeform: Shape 91">
              <a:extLst>
                <a:ext uri="{FF2B5EF4-FFF2-40B4-BE49-F238E27FC236}">
                  <a16:creationId xmlns="" xmlns:a16="http://schemas.microsoft.com/office/drawing/2014/main" id="{0F713711-DC01-411C-A6EC-EB453D6A6343}"/>
                </a:ext>
              </a:extLst>
            </p:cNvPr>
            <p:cNvSpPr/>
            <p:nvPr/>
          </p:nvSpPr>
          <p:spPr>
            <a:xfrm>
              <a:off x="3796426" y="3532764"/>
              <a:ext cx="1553265" cy="3199717"/>
            </a:xfrm>
            <a:custGeom>
              <a:avLst/>
              <a:gdLst>
                <a:gd name="connsiteX0" fmla="*/ 915170 w 1089115"/>
                <a:gd name="connsiteY0" fmla="*/ 763556 h 1402529"/>
                <a:gd name="connsiteX1" fmla="*/ 803125 w 1089115"/>
                <a:gd name="connsiteY1" fmla="*/ 377665 h 1402529"/>
                <a:gd name="connsiteX2" fmla="*/ 801949 w 1089115"/>
                <a:gd name="connsiteY2" fmla="*/ 364344 h 1402529"/>
                <a:gd name="connsiteX3" fmla="*/ 801949 w 1089115"/>
                <a:gd name="connsiteY3" fmla="*/ 209204 h 1402529"/>
                <a:gd name="connsiteX4" fmla="*/ 802733 w 1089115"/>
                <a:gd name="connsiteY4" fmla="*/ 99117 h 1402529"/>
                <a:gd name="connsiteX5" fmla="*/ 805083 w 1089115"/>
                <a:gd name="connsiteY5" fmla="*/ 63075 h 1402529"/>
                <a:gd name="connsiteX6" fmla="*/ 800774 w 1089115"/>
                <a:gd name="connsiteY6" fmla="*/ 46620 h 1402529"/>
                <a:gd name="connsiteX7" fmla="*/ 766690 w 1089115"/>
                <a:gd name="connsiteY7" fmla="*/ 14104 h 1402529"/>
                <a:gd name="connsiteX8" fmla="*/ 757680 w 1089115"/>
                <a:gd name="connsiteY8" fmla="*/ 24290 h 1402529"/>
                <a:gd name="connsiteX9" fmla="*/ 752195 w 1089115"/>
                <a:gd name="connsiteY9" fmla="*/ 50930 h 1402529"/>
                <a:gd name="connsiteX10" fmla="*/ 716936 w 1089115"/>
                <a:gd name="connsiteY10" fmla="*/ 101860 h 1402529"/>
                <a:gd name="connsiteX11" fmla="*/ 583343 w 1089115"/>
                <a:gd name="connsiteY11" fmla="*/ 184523 h 1402529"/>
                <a:gd name="connsiteX12" fmla="*/ 574332 w 1089115"/>
                <a:gd name="connsiteY12" fmla="*/ 191183 h 1402529"/>
                <a:gd name="connsiteX13" fmla="*/ 555135 w 1089115"/>
                <a:gd name="connsiteY13" fmla="*/ 205678 h 1402529"/>
                <a:gd name="connsiteX14" fmla="*/ 521052 w 1089115"/>
                <a:gd name="connsiteY14" fmla="*/ 208812 h 1402529"/>
                <a:gd name="connsiteX15" fmla="*/ 515567 w 1089115"/>
                <a:gd name="connsiteY15" fmla="*/ 202152 h 1402529"/>
                <a:gd name="connsiteX16" fmla="*/ 487751 w 1089115"/>
                <a:gd name="connsiteY16" fmla="*/ 189224 h 1402529"/>
                <a:gd name="connsiteX17" fmla="*/ 467379 w 1089115"/>
                <a:gd name="connsiteY17" fmla="*/ 179822 h 1402529"/>
                <a:gd name="connsiteX18" fmla="*/ 404305 w 1089115"/>
                <a:gd name="connsiteY18" fmla="*/ 147697 h 1402529"/>
                <a:gd name="connsiteX19" fmla="*/ 400779 w 1089115"/>
                <a:gd name="connsiteY19" fmla="*/ 146130 h 1402529"/>
                <a:gd name="connsiteX20" fmla="*/ 389418 w 1089115"/>
                <a:gd name="connsiteY20" fmla="*/ 139469 h 1402529"/>
                <a:gd name="connsiteX21" fmla="*/ 237803 w 1089115"/>
                <a:gd name="connsiteY21" fmla="*/ 64250 h 1402529"/>
                <a:gd name="connsiteX22" fmla="*/ 181780 w 1089115"/>
                <a:gd name="connsiteY22" fmla="*/ 36435 h 1402529"/>
                <a:gd name="connsiteX23" fmla="*/ 167285 w 1089115"/>
                <a:gd name="connsiteY23" fmla="*/ 18021 h 1402529"/>
                <a:gd name="connsiteX24" fmla="*/ 159450 w 1089115"/>
                <a:gd name="connsiteY24" fmla="*/ 0 h 1402529"/>
                <a:gd name="connsiteX25" fmla="*/ 138294 w 1089115"/>
                <a:gd name="connsiteY25" fmla="*/ 24681 h 1402529"/>
                <a:gd name="connsiteX26" fmla="*/ 129283 w 1089115"/>
                <a:gd name="connsiteY26" fmla="*/ 81880 h 1402529"/>
                <a:gd name="connsiteX27" fmla="*/ 129283 w 1089115"/>
                <a:gd name="connsiteY27" fmla="*/ 103035 h 1402529"/>
                <a:gd name="connsiteX28" fmla="*/ 126541 w 1089115"/>
                <a:gd name="connsiteY28" fmla="*/ 121840 h 1402529"/>
                <a:gd name="connsiteX29" fmla="*/ 121448 w 1089115"/>
                <a:gd name="connsiteY29" fmla="*/ 167285 h 1402529"/>
                <a:gd name="connsiteX30" fmla="*/ 162976 w 1089115"/>
                <a:gd name="connsiteY30" fmla="*/ 363561 h 1402529"/>
                <a:gd name="connsiteX31" fmla="*/ 170811 w 1089115"/>
                <a:gd name="connsiteY31" fmla="*/ 408614 h 1402529"/>
                <a:gd name="connsiteX32" fmla="*/ 124191 w 1089115"/>
                <a:gd name="connsiteY32" fmla="*/ 680110 h 1402529"/>
                <a:gd name="connsiteX33" fmla="*/ 76395 w 1089115"/>
                <a:gd name="connsiteY33" fmla="*/ 958265 h 1402529"/>
                <a:gd name="connsiteX34" fmla="*/ 28599 w 1089115"/>
                <a:gd name="connsiteY34" fmla="*/ 1234853 h 1402529"/>
                <a:gd name="connsiteX35" fmla="*/ 0 w 1089115"/>
                <a:gd name="connsiteY35" fmla="*/ 1403313 h 1402529"/>
                <a:gd name="connsiteX36" fmla="*/ 327126 w 1089115"/>
                <a:gd name="connsiteY36" fmla="*/ 1403313 h 1402529"/>
                <a:gd name="connsiteX37" fmla="*/ 465812 w 1089115"/>
                <a:gd name="connsiteY37" fmla="*/ 1403313 h 1402529"/>
                <a:gd name="connsiteX38" fmla="*/ 776484 w 1089115"/>
                <a:gd name="connsiteY38" fmla="*/ 1403313 h 1402529"/>
                <a:gd name="connsiteX39" fmla="*/ 891272 w 1089115"/>
                <a:gd name="connsiteY39" fmla="*/ 1403313 h 1402529"/>
                <a:gd name="connsiteX40" fmla="*/ 1089899 w 1089115"/>
                <a:gd name="connsiteY40" fmla="*/ 1403313 h 1402529"/>
                <a:gd name="connsiteX41" fmla="*/ 915170 w 1089115"/>
                <a:gd name="connsiteY41" fmla="*/ 763556 h 1402529"/>
                <a:gd name="connsiteX0" fmla="*/ 886613 w 1061343"/>
                <a:gd name="connsiteY0" fmla="*/ 763556 h 2318072"/>
                <a:gd name="connsiteX1" fmla="*/ 774568 w 1061343"/>
                <a:gd name="connsiteY1" fmla="*/ 377665 h 2318072"/>
                <a:gd name="connsiteX2" fmla="*/ 773392 w 1061343"/>
                <a:gd name="connsiteY2" fmla="*/ 364344 h 2318072"/>
                <a:gd name="connsiteX3" fmla="*/ 773392 w 1061343"/>
                <a:gd name="connsiteY3" fmla="*/ 209204 h 2318072"/>
                <a:gd name="connsiteX4" fmla="*/ 774176 w 1061343"/>
                <a:gd name="connsiteY4" fmla="*/ 99117 h 2318072"/>
                <a:gd name="connsiteX5" fmla="*/ 776526 w 1061343"/>
                <a:gd name="connsiteY5" fmla="*/ 63075 h 2318072"/>
                <a:gd name="connsiteX6" fmla="*/ 772217 w 1061343"/>
                <a:gd name="connsiteY6" fmla="*/ 46620 h 2318072"/>
                <a:gd name="connsiteX7" fmla="*/ 738133 w 1061343"/>
                <a:gd name="connsiteY7" fmla="*/ 14104 h 2318072"/>
                <a:gd name="connsiteX8" fmla="*/ 729123 w 1061343"/>
                <a:gd name="connsiteY8" fmla="*/ 24290 h 2318072"/>
                <a:gd name="connsiteX9" fmla="*/ 723638 w 1061343"/>
                <a:gd name="connsiteY9" fmla="*/ 50930 h 2318072"/>
                <a:gd name="connsiteX10" fmla="*/ 688379 w 1061343"/>
                <a:gd name="connsiteY10" fmla="*/ 101860 h 2318072"/>
                <a:gd name="connsiteX11" fmla="*/ 554786 w 1061343"/>
                <a:gd name="connsiteY11" fmla="*/ 184523 h 2318072"/>
                <a:gd name="connsiteX12" fmla="*/ 545775 w 1061343"/>
                <a:gd name="connsiteY12" fmla="*/ 191183 h 2318072"/>
                <a:gd name="connsiteX13" fmla="*/ 526578 w 1061343"/>
                <a:gd name="connsiteY13" fmla="*/ 205678 h 2318072"/>
                <a:gd name="connsiteX14" fmla="*/ 492495 w 1061343"/>
                <a:gd name="connsiteY14" fmla="*/ 208812 h 2318072"/>
                <a:gd name="connsiteX15" fmla="*/ 487010 w 1061343"/>
                <a:gd name="connsiteY15" fmla="*/ 202152 h 2318072"/>
                <a:gd name="connsiteX16" fmla="*/ 459194 w 1061343"/>
                <a:gd name="connsiteY16" fmla="*/ 189224 h 2318072"/>
                <a:gd name="connsiteX17" fmla="*/ 438822 w 1061343"/>
                <a:gd name="connsiteY17" fmla="*/ 179822 h 2318072"/>
                <a:gd name="connsiteX18" fmla="*/ 375748 w 1061343"/>
                <a:gd name="connsiteY18" fmla="*/ 147697 h 2318072"/>
                <a:gd name="connsiteX19" fmla="*/ 372222 w 1061343"/>
                <a:gd name="connsiteY19" fmla="*/ 146130 h 2318072"/>
                <a:gd name="connsiteX20" fmla="*/ 360861 w 1061343"/>
                <a:gd name="connsiteY20" fmla="*/ 139469 h 2318072"/>
                <a:gd name="connsiteX21" fmla="*/ 209246 w 1061343"/>
                <a:gd name="connsiteY21" fmla="*/ 64250 h 2318072"/>
                <a:gd name="connsiteX22" fmla="*/ 153223 w 1061343"/>
                <a:gd name="connsiteY22" fmla="*/ 36435 h 2318072"/>
                <a:gd name="connsiteX23" fmla="*/ 138728 w 1061343"/>
                <a:gd name="connsiteY23" fmla="*/ 18021 h 2318072"/>
                <a:gd name="connsiteX24" fmla="*/ 130893 w 1061343"/>
                <a:gd name="connsiteY24" fmla="*/ 0 h 2318072"/>
                <a:gd name="connsiteX25" fmla="*/ 109737 w 1061343"/>
                <a:gd name="connsiteY25" fmla="*/ 24681 h 2318072"/>
                <a:gd name="connsiteX26" fmla="*/ 100726 w 1061343"/>
                <a:gd name="connsiteY26" fmla="*/ 81880 h 2318072"/>
                <a:gd name="connsiteX27" fmla="*/ 100726 w 1061343"/>
                <a:gd name="connsiteY27" fmla="*/ 103035 h 2318072"/>
                <a:gd name="connsiteX28" fmla="*/ 97984 w 1061343"/>
                <a:gd name="connsiteY28" fmla="*/ 121840 h 2318072"/>
                <a:gd name="connsiteX29" fmla="*/ 92891 w 1061343"/>
                <a:gd name="connsiteY29" fmla="*/ 167285 h 2318072"/>
                <a:gd name="connsiteX30" fmla="*/ 134419 w 1061343"/>
                <a:gd name="connsiteY30" fmla="*/ 363561 h 2318072"/>
                <a:gd name="connsiteX31" fmla="*/ 142254 w 1061343"/>
                <a:gd name="connsiteY31" fmla="*/ 408614 h 2318072"/>
                <a:gd name="connsiteX32" fmla="*/ 95634 w 1061343"/>
                <a:gd name="connsiteY32" fmla="*/ 680110 h 2318072"/>
                <a:gd name="connsiteX33" fmla="*/ 47838 w 1061343"/>
                <a:gd name="connsiteY33" fmla="*/ 958265 h 2318072"/>
                <a:gd name="connsiteX34" fmla="*/ 42 w 1061343"/>
                <a:gd name="connsiteY34" fmla="*/ 1234853 h 2318072"/>
                <a:gd name="connsiteX35" fmla="*/ 37913 w 1061343"/>
                <a:gd name="connsiteY35" fmla="*/ 2318072 h 2318072"/>
                <a:gd name="connsiteX36" fmla="*/ 298569 w 1061343"/>
                <a:gd name="connsiteY36" fmla="*/ 1403313 h 2318072"/>
                <a:gd name="connsiteX37" fmla="*/ 437255 w 1061343"/>
                <a:gd name="connsiteY37" fmla="*/ 1403313 h 2318072"/>
                <a:gd name="connsiteX38" fmla="*/ 747927 w 1061343"/>
                <a:gd name="connsiteY38" fmla="*/ 1403313 h 2318072"/>
                <a:gd name="connsiteX39" fmla="*/ 862715 w 1061343"/>
                <a:gd name="connsiteY39" fmla="*/ 1403313 h 2318072"/>
                <a:gd name="connsiteX40" fmla="*/ 1061342 w 1061343"/>
                <a:gd name="connsiteY40" fmla="*/ 1403313 h 2318072"/>
                <a:gd name="connsiteX41" fmla="*/ 886613 w 1061343"/>
                <a:gd name="connsiteY41" fmla="*/ 763556 h 2318072"/>
                <a:gd name="connsiteX0" fmla="*/ 855031 w 1029760"/>
                <a:gd name="connsiteY0" fmla="*/ 763556 h 2318072"/>
                <a:gd name="connsiteX1" fmla="*/ 742986 w 1029760"/>
                <a:gd name="connsiteY1" fmla="*/ 377665 h 2318072"/>
                <a:gd name="connsiteX2" fmla="*/ 741810 w 1029760"/>
                <a:gd name="connsiteY2" fmla="*/ 364344 h 2318072"/>
                <a:gd name="connsiteX3" fmla="*/ 741810 w 1029760"/>
                <a:gd name="connsiteY3" fmla="*/ 209204 h 2318072"/>
                <a:gd name="connsiteX4" fmla="*/ 742594 w 1029760"/>
                <a:gd name="connsiteY4" fmla="*/ 99117 h 2318072"/>
                <a:gd name="connsiteX5" fmla="*/ 744944 w 1029760"/>
                <a:gd name="connsiteY5" fmla="*/ 63075 h 2318072"/>
                <a:gd name="connsiteX6" fmla="*/ 740635 w 1029760"/>
                <a:gd name="connsiteY6" fmla="*/ 46620 h 2318072"/>
                <a:gd name="connsiteX7" fmla="*/ 706551 w 1029760"/>
                <a:gd name="connsiteY7" fmla="*/ 14104 h 2318072"/>
                <a:gd name="connsiteX8" fmla="*/ 697541 w 1029760"/>
                <a:gd name="connsiteY8" fmla="*/ 24290 h 2318072"/>
                <a:gd name="connsiteX9" fmla="*/ 692056 w 1029760"/>
                <a:gd name="connsiteY9" fmla="*/ 50930 h 2318072"/>
                <a:gd name="connsiteX10" fmla="*/ 656797 w 1029760"/>
                <a:gd name="connsiteY10" fmla="*/ 101860 h 2318072"/>
                <a:gd name="connsiteX11" fmla="*/ 523204 w 1029760"/>
                <a:gd name="connsiteY11" fmla="*/ 184523 h 2318072"/>
                <a:gd name="connsiteX12" fmla="*/ 514193 w 1029760"/>
                <a:gd name="connsiteY12" fmla="*/ 191183 h 2318072"/>
                <a:gd name="connsiteX13" fmla="*/ 494996 w 1029760"/>
                <a:gd name="connsiteY13" fmla="*/ 205678 h 2318072"/>
                <a:gd name="connsiteX14" fmla="*/ 460913 w 1029760"/>
                <a:gd name="connsiteY14" fmla="*/ 208812 h 2318072"/>
                <a:gd name="connsiteX15" fmla="*/ 455428 w 1029760"/>
                <a:gd name="connsiteY15" fmla="*/ 202152 h 2318072"/>
                <a:gd name="connsiteX16" fmla="*/ 427612 w 1029760"/>
                <a:gd name="connsiteY16" fmla="*/ 189224 h 2318072"/>
                <a:gd name="connsiteX17" fmla="*/ 407240 w 1029760"/>
                <a:gd name="connsiteY17" fmla="*/ 179822 h 2318072"/>
                <a:gd name="connsiteX18" fmla="*/ 344166 w 1029760"/>
                <a:gd name="connsiteY18" fmla="*/ 147697 h 2318072"/>
                <a:gd name="connsiteX19" fmla="*/ 340640 w 1029760"/>
                <a:gd name="connsiteY19" fmla="*/ 146130 h 2318072"/>
                <a:gd name="connsiteX20" fmla="*/ 329279 w 1029760"/>
                <a:gd name="connsiteY20" fmla="*/ 139469 h 2318072"/>
                <a:gd name="connsiteX21" fmla="*/ 177664 w 1029760"/>
                <a:gd name="connsiteY21" fmla="*/ 64250 h 2318072"/>
                <a:gd name="connsiteX22" fmla="*/ 121641 w 1029760"/>
                <a:gd name="connsiteY22" fmla="*/ 36435 h 2318072"/>
                <a:gd name="connsiteX23" fmla="*/ 107146 w 1029760"/>
                <a:gd name="connsiteY23" fmla="*/ 18021 h 2318072"/>
                <a:gd name="connsiteX24" fmla="*/ 99311 w 1029760"/>
                <a:gd name="connsiteY24" fmla="*/ 0 h 2318072"/>
                <a:gd name="connsiteX25" fmla="*/ 78155 w 1029760"/>
                <a:gd name="connsiteY25" fmla="*/ 24681 h 2318072"/>
                <a:gd name="connsiteX26" fmla="*/ 69144 w 1029760"/>
                <a:gd name="connsiteY26" fmla="*/ 81880 h 2318072"/>
                <a:gd name="connsiteX27" fmla="*/ 69144 w 1029760"/>
                <a:gd name="connsiteY27" fmla="*/ 103035 h 2318072"/>
                <a:gd name="connsiteX28" fmla="*/ 66402 w 1029760"/>
                <a:gd name="connsiteY28" fmla="*/ 121840 h 2318072"/>
                <a:gd name="connsiteX29" fmla="*/ 61309 w 1029760"/>
                <a:gd name="connsiteY29" fmla="*/ 167285 h 2318072"/>
                <a:gd name="connsiteX30" fmla="*/ 102837 w 1029760"/>
                <a:gd name="connsiteY30" fmla="*/ 363561 h 2318072"/>
                <a:gd name="connsiteX31" fmla="*/ 110672 w 1029760"/>
                <a:gd name="connsiteY31" fmla="*/ 408614 h 2318072"/>
                <a:gd name="connsiteX32" fmla="*/ 64052 w 1029760"/>
                <a:gd name="connsiteY32" fmla="*/ 680110 h 2318072"/>
                <a:gd name="connsiteX33" fmla="*/ 16256 w 1029760"/>
                <a:gd name="connsiteY33" fmla="*/ 958265 h 2318072"/>
                <a:gd name="connsiteX34" fmla="*/ 113 w 1029760"/>
                <a:gd name="connsiteY34" fmla="*/ 1276001 h 2318072"/>
                <a:gd name="connsiteX35" fmla="*/ 6331 w 1029760"/>
                <a:gd name="connsiteY35" fmla="*/ 2318072 h 2318072"/>
                <a:gd name="connsiteX36" fmla="*/ 266987 w 1029760"/>
                <a:gd name="connsiteY36" fmla="*/ 1403313 h 2318072"/>
                <a:gd name="connsiteX37" fmla="*/ 405673 w 1029760"/>
                <a:gd name="connsiteY37" fmla="*/ 1403313 h 2318072"/>
                <a:gd name="connsiteX38" fmla="*/ 716345 w 1029760"/>
                <a:gd name="connsiteY38" fmla="*/ 1403313 h 2318072"/>
                <a:gd name="connsiteX39" fmla="*/ 831133 w 1029760"/>
                <a:gd name="connsiteY39" fmla="*/ 1403313 h 2318072"/>
                <a:gd name="connsiteX40" fmla="*/ 1029760 w 1029760"/>
                <a:gd name="connsiteY40" fmla="*/ 1403313 h 2318072"/>
                <a:gd name="connsiteX41" fmla="*/ 855031 w 1029760"/>
                <a:gd name="connsiteY41" fmla="*/ 763556 h 2318072"/>
                <a:gd name="connsiteX0" fmla="*/ 855031 w 1029760"/>
                <a:gd name="connsiteY0" fmla="*/ 763556 h 2318072"/>
                <a:gd name="connsiteX1" fmla="*/ 742986 w 1029760"/>
                <a:gd name="connsiteY1" fmla="*/ 377665 h 2318072"/>
                <a:gd name="connsiteX2" fmla="*/ 741810 w 1029760"/>
                <a:gd name="connsiteY2" fmla="*/ 364344 h 2318072"/>
                <a:gd name="connsiteX3" fmla="*/ 741810 w 1029760"/>
                <a:gd name="connsiteY3" fmla="*/ 209204 h 2318072"/>
                <a:gd name="connsiteX4" fmla="*/ 742594 w 1029760"/>
                <a:gd name="connsiteY4" fmla="*/ 99117 h 2318072"/>
                <a:gd name="connsiteX5" fmla="*/ 744944 w 1029760"/>
                <a:gd name="connsiteY5" fmla="*/ 63075 h 2318072"/>
                <a:gd name="connsiteX6" fmla="*/ 740635 w 1029760"/>
                <a:gd name="connsiteY6" fmla="*/ 46620 h 2318072"/>
                <a:gd name="connsiteX7" fmla="*/ 706551 w 1029760"/>
                <a:gd name="connsiteY7" fmla="*/ 14104 h 2318072"/>
                <a:gd name="connsiteX8" fmla="*/ 697541 w 1029760"/>
                <a:gd name="connsiteY8" fmla="*/ 24290 h 2318072"/>
                <a:gd name="connsiteX9" fmla="*/ 692056 w 1029760"/>
                <a:gd name="connsiteY9" fmla="*/ 50930 h 2318072"/>
                <a:gd name="connsiteX10" fmla="*/ 656797 w 1029760"/>
                <a:gd name="connsiteY10" fmla="*/ 101860 h 2318072"/>
                <a:gd name="connsiteX11" fmla="*/ 523204 w 1029760"/>
                <a:gd name="connsiteY11" fmla="*/ 184523 h 2318072"/>
                <a:gd name="connsiteX12" fmla="*/ 514193 w 1029760"/>
                <a:gd name="connsiteY12" fmla="*/ 191183 h 2318072"/>
                <a:gd name="connsiteX13" fmla="*/ 494996 w 1029760"/>
                <a:gd name="connsiteY13" fmla="*/ 205678 h 2318072"/>
                <a:gd name="connsiteX14" fmla="*/ 460913 w 1029760"/>
                <a:gd name="connsiteY14" fmla="*/ 208812 h 2318072"/>
                <a:gd name="connsiteX15" fmla="*/ 455428 w 1029760"/>
                <a:gd name="connsiteY15" fmla="*/ 202152 h 2318072"/>
                <a:gd name="connsiteX16" fmla="*/ 427612 w 1029760"/>
                <a:gd name="connsiteY16" fmla="*/ 189224 h 2318072"/>
                <a:gd name="connsiteX17" fmla="*/ 407240 w 1029760"/>
                <a:gd name="connsiteY17" fmla="*/ 179822 h 2318072"/>
                <a:gd name="connsiteX18" fmla="*/ 344166 w 1029760"/>
                <a:gd name="connsiteY18" fmla="*/ 147697 h 2318072"/>
                <a:gd name="connsiteX19" fmla="*/ 340640 w 1029760"/>
                <a:gd name="connsiteY19" fmla="*/ 146130 h 2318072"/>
                <a:gd name="connsiteX20" fmla="*/ 329279 w 1029760"/>
                <a:gd name="connsiteY20" fmla="*/ 139469 h 2318072"/>
                <a:gd name="connsiteX21" fmla="*/ 177664 w 1029760"/>
                <a:gd name="connsiteY21" fmla="*/ 64250 h 2318072"/>
                <a:gd name="connsiteX22" fmla="*/ 121641 w 1029760"/>
                <a:gd name="connsiteY22" fmla="*/ 36435 h 2318072"/>
                <a:gd name="connsiteX23" fmla="*/ 107146 w 1029760"/>
                <a:gd name="connsiteY23" fmla="*/ 18021 h 2318072"/>
                <a:gd name="connsiteX24" fmla="*/ 99311 w 1029760"/>
                <a:gd name="connsiteY24" fmla="*/ 0 h 2318072"/>
                <a:gd name="connsiteX25" fmla="*/ 78155 w 1029760"/>
                <a:gd name="connsiteY25" fmla="*/ 24681 h 2318072"/>
                <a:gd name="connsiteX26" fmla="*/ 69144 w 1029760"/>
                <a:gd name="connsiteY26" fmla="*/ 81880 h 2318072"/>
                <a:gd name="connsiteX27" fmla="*/ 69144 w 1029760"/>
                <a:gd name="connsiteY27" fmla="*/ 103035 h 2318072"/>
                <a:gd name="connsiteX28" fmla="*/ 66402 w 1029760"/>
                <a:gd name="connsiteY28" fmla="*/ 121840 h 2318072"/>
                <a:gd name="connsiteX29" fmla="*/ 61309 w 1029760"/>
                <a:gd name="connsiteY29" fmla="*/ 167285 h 2318072"/>
                <a:gd name="connsiteX30" fmla="*/ 102837 w 1029760"/>
                <a:gd name="connsiteY30" fmla="*/ 363561 h 2318072"/>
                <a:gd name="connsiteX31" fmla="*/ 110672 w 1029760"/>
                <a:gd name="connsiteY31" fmla="*/ 408614 h 2318072"/>
                <a:gd name="connsiteX32" fmla="*/ 64052 w 1029760"/>
                <a:gd name="connsiteY32" fmla="*/ 680110 h 2318072"/>
                <a:gd name="connsiteX33" fmla="*/ 16256 w 1029760"/>
                <a:gd name="connsiteY33" fmla="*/ 958265 h 2318072"/>
                <a:gd name="connsiteX34" fmla="*/ 113 w 1029760"/>
                <a:gd name="connsiteY34" fmla="*/ 1276001 h 2318072"/>
                <a:gd name="connsiteX35" fmla="*/ 6331 w 1029760"/>
                <a:gd name="connsiteY35" fmla="*/ 2318072 h 2318072"/>
                <a:gd name="connsiteX36" fmla="*/ 266987 w 1029760"/>
                <a:gd name="connsiteY36" fmla="*/ 1403313 h 2318072"/>
                <a:gd name="connsiteX37" fmla="*/ 405673 w 1029760"/>
                <a:gd name="connsiteY37" fmla="*/ 1403313 h 2318072"/>
                <a:gd name="connsiteX38" fmla="*/ 716345 w 1029760"/>
                <a:gd name="connsiteY38" fmla="*/ 1403313 h 2318072"/>
                <a:gd name="connsiteX39" fmla="*/ 831133 w 1029760"/>
                <a:gd name="connsiteY39" fmla="*/ 1403313 h 2318072"/>
                <a:gd name="connsiteX40" fmla="*/ 1029760 w 1029760"/>
                <a:gd name="connsiteY40" fmla="*/ 1403313 h 2318072"/>
                <a:gd name="connsiteX41" fmla="*/ 855031 w 1029760"/>
                <a:gd name="connsiteY41" fmla="*/ 763556 h 2318072"/>
                <a:gd name="connsiteX0" fmla="*/ 864487 w 1039216"/>
                <a:gd name="connsiteY0" fmla="*/ 763556 h 2318072"/>
                <a:gd name="connsiteX1" fmla="*/ 752442 w 1039216"/>
                <a:gd name="connsiteY1" fmla="*/ 377665 h 2318072"/>
                <a:gd name="connsiteX2" fmla="*/ 751266 w 1039216"/>
                <a:gd name="connsiteY2" fmla="*/ 364344 h 2318072"/>
                <a:gd name="connsiteX3" fmla="*/ 751266 w 1039216"/>
                <a:gd name="connsiteY3" fmla="*/ 209204 h 2318072"/>
                <a:gd name="connsiteX4" fmla="*/ 752050 w 1039216"/>
                <a:gd name="connsiteY4" fmla="*/ 99117 h 2318072"/>
                <a:gd name="connsiteX5" fmla="*/ 754400 w 1039216"/>
                <a:gd name="connsiteY5" fmla="*/ 63075 h 2318072"/>
                <a:gd name="connsiteX6" fmla="*/ 750091 w 1039216"/>
                <a:gd name="connsiteY6" fmla="*/ 46620 h 2318072"/>
                <a:gd name="connsiteX7" fmla="*/ 716007 w 1039216"/>
                <a:gd name="connsiteY7" fmla="*/ 14104 h 2318072"/>
                <a:gd name="connsiteX8" fmla="*/ 706997 w 1039216"/>
                <a:gd name="connsiteY8" fmla="*/ 24290 h 2318072"/>
                <a:gd name="connsiteX9" fmla="*/ 701512 w 1039216"/>
                <a:gd name="connsiteY9" fmla="*/ 50930 h 2318072"/>
                <a:gd name="connsiteX10" fmla="*/ 666253 w 1039216"/>
                <a:gd name="connsiteY10" fmla="*/ 101860 h 2318072"/>
                <a:gd name="connsiteX11" fmla="*/ 532660 w 1039216"/>
                <a:gd name="connsiteY11" fmla="*/ 184523 h 2318072"/>
                <a:gd name="connsiteX12" fmla="*/ 523649 w 1039216"/>
                <a:gd name="connsiteY12" fmla="*/ 191183 h 2318072"/>
                <a:gd name="connsiteX13" fmla="*/ 504452 w 1039216"/>
                <a:gd name="connsiteY13" fmla="*/ 205678 h 2318072"/>
                <a:gd name="connsiteX14" fmla="*/ 470369 w 1039216"/>
                <a:gd name="connsiteY14" fmla="*/ 208812 h 2318072"/>
                <a:gd name="connsiteX15" fmla="*/ 464884 w 1039216"/>
                <a:gd name="connsiteY15" fmla="*/ 202152 h 2318072"/>
                <a:gd name="connsiteX16" fmla="*/ 437068 w 1039216"/>
                <a:gd name="connsiteY16" fmla="*/ 189224 h 2318072"/>
                <a:gd name="connsiteX17" fmla="*/ 416696 w 1039216"/>
                <a:gd name="connsiteY17" fmla="*/ 179822 h 2318072"/>
                <a:gd name="connsiteX18" fmla="*/ 353622 w 1039216"/>
                <a:gd name="connsiteY18" fmla="*/ 147697 h 2318072"/>
                <a:gd name="connsiteX19" fmla="*/ 350096 w 1039216"/>
                <a:gd name="connsiteY19" fmla="*/ 146130 h 2318072"/>
                <a:gd name="connsiteX20" fmla="*/ 338735 w 1039216"/>
                <a:gd name="connsiteY20" fmla="*/ 139469 h 2318072"/>
                <a:gd name="connsiteX21" fmla="*/ 187120 w 1039216"/>
                <a:gd name="connsiteY21" fmla="*/ 64250 h 2318072"/>
                <a:gd name="connsiteX22" fmla="*/ 131097 w 1039216"/>
                <a:gd name="connsiteY22" fmla="*/ 36435 h 2318072"/>
                <a:gd name="connsiteX23" fmla="*/ 116602 w 1039216"/>
                <a:gd name="connsiteY23" fmla="*/ 18021 h 2318072"/>
                <a:gd name="connsiteX24" fmla="*/ 108767 w 1039216"/>
                <a:gd name="connsiteY24" fmla="*/ 0 h 2318072"/>
                <a:gd name="connsiteX25" fmla="*/ 87611 w 1039216"/>
                <a:gd name="connsiteY25" fmla="*/ 24681 h 2318072"/>
                <a:gd name="connsiteX26" fmla="*/ 78600 w 1039216"/>
                <a:gd name="connsiteY26" fmla="*/ 81880 h 2318072"/>
                <a:gd name="connsiteX27" fmla="*/ 78600 w 1039216"/>
                <a:gd name="connsiteY27" fmla="*/ 103035 h 2318072"/>
                <a:gd name="connsiteX28" fmla="*/ 75858 w 1039216"/>
                <a:gd name="connsiteY28" fmla="*/ 121840 h 2318072"/>
                <a:gd name="connsiteX29" fmla="*/ 70765 w 1039216"/>
                <a:gd name="connsiteY29" fmla="*/ 167285 h 2318072"/>
                <a:gd name="connsiteX30" fmla="*/ 112293 w 1039216"/>
                <a:gd name="connsiteY30" fmla="*/ 363561 h 2318072"/>
                <a:gd name="connsiteX31" fmla="*/ 120128 w 1039216"/>
                <a:gd name="connsiteY31" fmla="*/ 408614 h 2318072"/>
                <a:gd name="connsiteX32" fmla="*/ 73508 w 1039216"/>
                <a:gd name="connsiteY32" fmla="*/ 680110 h 2318072"/>
                <a:gd name="connsiteX33" fmla="*/ 25712 w 1039216"/>
                <a:gd name="connsiteY33" fmla="*/ 958265 h 2318072"/>
                <a:gd name="connsiteX34" fmla="*/ 73 w 1039216"/>
                <a:gd name="connsiteY34" fmla="*/ 1282332 h 2318072"/>
                <a:gd name="connsiteX35" fmla="*/ 15787 w 1039216"/>
                <a:gd name="connsiteY35" fmla="*/ 2318072 h 2318072"/>
                <a:gd name="connsiteX36" fmla="*/ 276443 w 1039216"/>
                <a:gd name="connsiteY36" fmla="*/ 1403313 h 2318072"/>
                <a:gd name="connsiteX37" fmla="*/ 415129 w 1039216"/>
                <a:gd name="connsiteY37" fmla="*/ 1403313 h 2318072"/>
                <a:gd name="connsiteX38" fmla="*/ 725801 w 1039216"/>
                <a:gd name="connsiteY38" fmla="*/ 1403313 h 2318072"/>
                <a:gd name="connsiteX39" fmla="*/ 840589 w 1039216"/>
                <a:gd name="connsiteY39" fmla="*/ 1403313 h 2318072"/>
                <a:gd name="connsiteX40" fmla="*/ 1039216 w 1039216"/>
                <a:gd name="connsiteY40" fmla="*/ 1403313 h 2318072"/>
                <a:gd name="connsiteX41" fmla="*/ 864487 w 1039216"/>
                <a:gd name="connsiteY41" fmla="*/ 763556 h 2318072"/>
                <a:gd name="connsiteX0" fmla="*/ 864487 w 1039216"/>
                <a:gd name="connsiteY0" fmla="*/ 763556 h 2318072"/>
                <a:gd name="connsiteX1" fmla="*/ 752442 w 1039216"/>
                <a:gd name="connsiteY1" fmla="*/ 377665 h 2318072"/>
                <a:gd name="connsiteX2" fmla="*/ 751266 w 1039216"/>
                <a:gd name="connsiteY2" fmla="*/ 364344 h 2318072"/>
                <a:gd name="connsiteX3" fmla="*/ 751266 w 1039216"/>
                <a:gd name="connsiteY3" fmla="*/ 209204 h 2318072"/>
                <a:gd name="connsiteX4" fmla="*/ 752050 w 1039216"/>
                <a:gd name="connsiteY4" fmla="*/ 99117 h 2318072"/>
                <a:gd name="connsiteX5" fmla="*/ 754400 w 1039216"/>
                <a:gd name="connsiteY5" fmla="*/ 63075 h 2318072"/>
                <a:gd name="connsiteX6" fmla="*/ 750091 w 1039216"/>
                <a:gd name="connsiteY6" fmla="*/ 46620 h 2318072"/>
                <a:gd name="connsiteX7" fmla="*/ 716007 w 1039216"/>
                <a:gd name="connsiteY7" fmla="*/ 14104 h 2318072"/>
                <a:gd name="connsiteX8" fmla="*/ 706997 w 1039216"/>
                <a:gd name="connsiteY8" fmla="*/ 24290 h 2318072"/>
                <a:gd name="connsiteX9" fmla="*/ 701512 w 1039216"/>
                <a:gd name="connsiteY9" fmla="*/ 50930 h 2318072"/>
                <a:gd name="connsiteX10" fmla="*/ 666253 w 1039216"/>
                <a:gd name="connsiteY10" fmla="*/ 101860 h 2318072"/>
                <a:gd name="connsiteX11" fmla="*/ 532660 w 1039216"/>
                <a:gd name="connsiteY11" fmla="*/ 184523 h 2318072"/>
                <a:gd name="connsiteX12" fmla="*/ 523649 w 1039216"/>
                <a:gd name="connsiteY12" fmla="*/ 191183 h 2318072"/>
                <a:gd name="connsiteX13" fmla="*/ 504452 w 1039216"/>
                <a:gd name="connsiteY13" fmla="*/ 205678 h 2318072"/>
                <a:gd name="connsiteX14" fmla="*/ 470369 w 1039216"/>
                <a:gd name="connsiteY14" fmla="*/ 208812 h 2318072"/>
                <a:gd name="connsiteX15" fmla="*/ 464884 w 1039216"/>
                <a:gd name="connsiteY15" fmla="*/ 202152 h 2318072"/>
                <a:gd name="connsiteX16" fmla="*/ 437068 w 1039216"/>
                <a:gd name="connsiteY16" fmla="*/ 189224 h 2318072"/>
                <a:gd name="connsiteX17" fmla="*/ 416696 w 1039216"/>
                <a:gd name="connsiteY17" fmla="*/ 179822 h 2318072"/>
                <a:gd name="connsiteX18" fmla="*/ 353622 w 1039216"/>
                <a:gd name="connsiteY18" fmla="*/ 147697 h 2318072"/>
                <a:gd name="connsiteX19" fmla="*/ 350096 w 1039216"/>
                <a:gd name="connsiteY19" fmla="*/ 146130 h 2318072"/>
                <a:gd name="connsiteX20" fmla="*/ 338735 w 1039216"/>
                <a:gd name="connsiteY20" fmla="*/ 139469 h 2318072"/>
                <a:gd name="connsiteX21" fmla="*/ 187120 w 1039216"/>
                <a:gd name="connsiteY21" fmla="*/ 64250 h 2318072"/>
                <a:gd name="connsiteX22" fmla="*/ 131097 w 1039216"/>
                <a:gd name="connsiteY22" fmla="*/ 36435 h 2318072"/>
                <a:gd name="connsiteX23" fmla="*/ 116602 w 1039216"/>
                <a:gd name="connsiteY23" fmla="*/ 18021 h 2318072"/>
                <a:gd name="connsiteX24" fmla="*/ 108767 w 1039216"/>
                <a:gd name="connsiteY24" fmla="*/ 0 h 2318072"/>
                <a:gd name="connsiteX25" fmla="*/ 87611 w 1039216"/>
                <a:gd name="connsiteY25" fmla="*/ 24681 h 2318072"/>
                <a:gd name="connsiteX26" fmla="*/ 78600 w 1039216"/>
                <a:gd name="connsiteY26" fmla="*/ 81880 h 2318072"/>
                <a:gd name="connsiteX27" fmla="*/ 78600 w 1039216"/>
                <a:gd name="connsiteY27" fmla="*/ 103035 h 2318072"/>
                <a:gd name="connsiteX28" fmla="*/ 75858 w 1039216"/>
                <a:gd name="connsiteY28" fmla="*/ 121840 h 2318072"/>
                <a:gd name="connsiteX29" fmla="*/ 70765 w 1039216"/>
                <a:gd name="connsiteY29" fmla="*/ 167285 h 2318072"/>
                <a:gd name="connsiteX30" fmla="*/ 112293 w 1039216"/>
                <a:gd name="connsiteY30" fmla="*/ 363561 h 2318072"/>
                <a:gd name="connsiteX31" fmla="*/ 120128 w 1039216"/>
                <a:gd name="connsiteY31" fmla="*/ 408614 h 2318072"/>
                <a:gd name="connsiteX32" fmla="*/ 73508 w 1039216"/>
                <a:gd name="connsiteY32" fmla="*/ 680110 h 2318072"/>
                <a:gd name="connsiteX33" fmla="*/ 25712 w 1039216"/>
                <a:gd name="connsiteY33" fmla="*/ 958265 h 2318072"/>
                <a:gd name="connsiteX34" fmla="*/ 73 w 1039216"/>
                <a:gd name="connsiteY34" fmla="*/ 1282332 h 2318072"/>
                <a:gd name="connsiteX35" fmla="*/ 15787 w 1039216"/>
                <a:gd name="connsiteY35" fmla="*/ 2318072 h 2318072"/>
                <a:gd name="connsiteX36" fmla="*/ 276443 w 1039216"/>
                <a:gd name="connsiteY36" fmla="*/ 1403313 h 2318072"/>
                <a:gd name="connsiteX37" fmla="*/ 475268 w 1039216"/>
                <a:gd name="connsiteY37" fmla="*/ 1634376 h 2318072"/>
                <a:gd name="connsiteX38" fmla="*/ 725801 w 1039216"/>
                <a:gd name="connsiteY38" fmla="*/ 1403313 h 2318072"/>
                <a:gd name="connsiteX39" fmla="*/ 840589 w 1039216"/>
                <a:gd name="connsiteY39" fmla="*/ 1403313 h 2318072"/>
                <a:gd name="connsiteX40" fmla="*/ 1039216 w 1039216"/>
                <a:gd name="connsiteY40" fmla="*/ 1403313 h 2318072"/>
                <a:gd name="connsiteX41" fmla="*/ 864487 w 1039216"/>
                <a:gd name="connsiteY41" fmla="*/ 763556 h 2318072"/>
                <a:gd name="connsiteX0" fmla="*/ 864487 w 1039216"/>
                <a:gd name="connsiteY0" fmla="*/ 763556 h 2322159"/>
                <a:gd name="connsiteX1" fmla="*/ 752442 w 1039216"/>
                <a:gd name="connsiteY1" fmla="*/ 377665 h 2322159"/>
                <a:gd name="connsiteX2" fmla="*/ 751266 w 1039216"/>
                <a:gd name="connsiteY2" fmla="*/ 364344 h 2322159"/>
                <a:gd name="connsiteX3" fmla="*/ 751266 w 1039216"/>
                <a:gd name="connsiteY3" fmla="*/ 209204 h 2322159"/>
                <a:gd name="connsiteX4" fmla="*/ 752050 w 1039216"/>
                <a:gd name="connsiteY4" fmla="*/ 99117 h 2322159"/>
                <a:gd name="connsiteX5" fmla="*/ 754400 w 1039216"/>
                <a:gd name="connsiteY5" fmla="*/ 63075 h 2322159"/>
                <a:gd name="connsiteX6" fmla="*/ 750091 w 1039216"/>
                <a:gd name="connsiteY6" fmla="*/ 46620 h 2322159"/>
                <a:gd name="connsiteX7" fmla="*/ 716007 w 1039216"/>
                <a:gd name="connsiteY7" fmla="*/ 14104 h 2322159"/>
                <a:gd name="connsiteX8" fmla="*/ 706997 w 1039216"/>
                <a:gd name="connsiteY8" fmla="*/ 24290 h 2322159"/>
                <a:gd name="connsiteX9" fmla="*/ 701512 w 1039216"/>
                <a:gd name="connsiteY9" fmla="*/ 50930 h 2322159"/>
                <a:gd name="connsiteX10" fmla="*/ 666253 w 1039216"/>
                <a:gd name="connsiteY10" fmla="*/ 101860 h 2322159"/>
                <a:gd name="connsiteX11" fmla="*/ 532660 w 1039216"/>
                <a:gd name="connsiteY11" fmla="*/ 184523 h 2322159"/>
                <a:gd name="connsiteX12" fmla="*/ 523649 w 1039216"/>
                <a:gd name="connsiteY12" fmla="*/ 191183 h 2322159"/>
                <a:gd name="connsiteX13" fmla="*/ 504452 w 1039216"/>
                <a:gd name="connsiteY13" fmla="*/ 205678 h 2322159"/>
                <a:gd name="connsiteX14" fmla="*/ 470369 w 1039216"/>
                <a:gd name="connsiteY14" fmla="*/ 208812 h 2322159"/>
                <a:gd name="connsiteX15" fmla="*/ 464884 w 1039216"/>
                <a:gd name="connsiteY15" fmla="*/ 202152 h 2322159"/>
                <a:gd name="connsiteX16" fmla="*/ 437068 w 1039216"/>
                <a:gd name="connsiteY16" fmla="*/ 189224 h 2322159"/>
                <a:gd name="connsiteX17" fmla="*/ 416696 w 1039216"/>
                <a:gd name="connsiteY17" fmla="*/ 179822 h 2322159"/>
                <a:gd name="connsiteX18" fmla="*/ 353622 w 1039216"/>
                <a:gd name="connsiteY18" fmla="*/ 147697 h 2322159"/>
                <a:gd name="connsiteX19" fmla="*/ 350096 w 1039216"/>
                <a:gd name="connsiteY19" fmla="*/ 146130 h 2322159"/>
                <a:gd name="connsiteX20" fmla="*/ 338735 w 1039216"/>
                <a:gd name="connsiteY20" fmla="*/ 139469 h 2322159"/>
                <a:gd name="connsiteX21" fmla="*/ 187120 w 1039216"/>
                <a:gd name="connsiteY21" fmla="*/ 64250 h 2322159"/>
                <a:gd name="connsiteX22" fmla="*/ 131097 w 1039216"/>
                <a:gd name="connsiteY22" fmla="*/ 36435 h 2322159"/>
                <a:gd name="connsiteX23" fmla="*/ 116602 w 1039216"/>
                <a:gd name="connsiteY23" fmla="*/ 18021 h 2322159"/>
                <a:gd name="connsiteX24" fmla="*/ 108767 w 1039216"/>
                <a:gd name="connsiteY24" fmla="*/ 0 h 2322159"/>
                <a:gd name="connsiteX25" fmla="*/ 87611 w 1039216"/>
                <a:gd name="connsiteY25" fmla="*/ 24681 h 2322159"/>
                <a:gd name="connsiteX26" fmla="*/ 78600 w 1039216"/>
                <a:gd name="connsiteY26" fmla="*/ 81880 h 2322159"/>
                <a:gd name="connsiteX27" fmla="*/ 78600 w 1039216"/>
                <a:gd name="connsiteY27" fmla="*/ 103035 h 2322159"/>
                <a:gd name="connsiteX28" fmla="*/ 75858 w 1039216"/>
                <a:gd name="connsiteY28" fmla="*/ 121840 h 2322159"/>
                <a:gd name="connsiteX29" fmla="*/ 70765 w 1039216"/>
                <a:gd name="connsiteY29" fmla="*/ 167285 h 2322159"/>
                <a:gd name="connsiteX30" fmla="*/ 112293 w 1039216"/>
                <a:gd name="connsiteY30" fmla="*/ 363561 h 2322159"/>
                <a:gd name="connsiteX31" fmla="*/ 120128 w 1039216"/>
                <a:gd name="connsiteY31" fmla="*/ 408614 h 2322159"/>
                <a:gd name="connsiteX32" fmla="*/ 73508 w 1039216"/>
                <a:gd name="connsiteY32" fmla="*/ 680110 h 2322159"/>
                <a:gd name="connsiteX33" fmla="*/ 25712 w 1039216"/>
                <a:gd name="connsiteY33" fmla="*/ 958265 h 2322159"/>
                <a:gd name="connsiteX34" fmla="*/ 73 w 1039216"/>
                <a:gd name="connsiteY34" fmla="*/ 1282332 h 2322159"/>
                <a:gd name="connsiteX35" fmla="*/ 15787 w 1039216"/>
                <a:gd name="connsiteY35" fmla="*/ 2318072 h 2322159"/>
                <a:gd name="connsiteX36" fmla="*/ 475268 w 1039216"/>
                <a:gd name="connsiteY36" fmla="*/ 1634376 h 2322159"/>
                <a:gd name="connsiteX37" fmla="*/ 725801 w 1039216"/>
                <a:gd name="connsiteY37" fmla="*/ 1403313 h 2322159"/>
                <a:gd name="connsiteX38" fmla="*/ 840589 w 1039216"/>
                <a:gd name="connsiteY38" fmla="*/ 1403313 h 2322159"/>
                <a:gd name="connsiteX39" fmla="*/ 1039216 w 1039216"/>
                <a:gd name="connsiteY39" fmla="*/ 1403313 h 2322159"/>
                <a:gd name="connsiteX40" fmla="*/ 864487 w 1039216"/>
                <a:gd name="connsiteY40" fmla="*/ 763556 h 2322159"/>
                <a:gd name="connsiteX0" fmla="*/ 864487 w 1039216"/>
                <a:gd name="connsiteY0" fmla="*/ 763556 h 2318454"/>
                <a:gd name="connsiteX1" fmla="*/ 752442 w 1039216"/>
                <a:gd name="connsiteY1" fmla="*/ 377665 h 2318454"/>
                <a:gd name="connsiteX2" fmla="*/ 751266 w 1039216"/>
                <a:gd name="connsiteY2" fmla="*/ 364344 h 2318454"/>
                <a:gd name="connsiteX3" fmla="*/ 751266 w 1039216"/>
                <a:gd name="connsiteY3" fmla="*/ 209204 h 2318454"/>
                <a:gd name="connsiteX4" fmla="*/ 752050 w 1039216"/>
                <a:gd name="connsiteY4" fmla="*/ 99117 h 2318454"/>
                <a:gd name="connsiteX5" fmla="*/ 754400 w 1039216"/>
                <a:gd name="connsiteY5" fmla="*/ 63075 h 2318454"/>
                <a:gd name="connsiteX6" fmla="*/ 750091 w 1039216"/>
                <a:gd name="connsiteY6" fmla="*/ 46620 h 2318454"/>
                <a:gd name="connsiteX7" fmla="*/ 716007 w 1039216"/>
                <a:gd name="connsiteY7" fmla="*/ 14104 h 2318454"/>
                <a:gd name="connsiteX8" fmla="*/ 706997 w 1039216"/>
                <a:gd name="connsiteY8" fmla="*/ 24290 h 2318454"/>
                <a:gd name="connsiteX9" fmla="*/ 701512 w 1039216"/>
                <a:gd name="connsiteY9" fmla="*/ 50930 h 2318454"/>
                <a:gd name="connsiteX10" fmla="*/ 666253 w 1039216"/>
                <a:gd name="connsiteY10" fmla="*/ 101860 h 2318454"/>
                <a:gd name="connsiteX11" fmla="*/ 532660 w 1039216"/>
                <a:gd name="connsiteY11" fmla="*/ 184523 h 2318454"/>
                <a:gd name="connsiteX12" fmla="*/ 523649 w 1039216"/>
                <a:gd name="connsiteY12" fmla="*/ 191183 h 2318454"/>
                <a:gd name="connsiteX13" fmla="*/ 504452 w 1039216"/>
                <a:gd name="connsiteY13" fmla="*/ 205678 h 2318454"/>
                <a:gd name="connsiteX14" fmla="*/ 470369 w 1039216"/>
                <a:gd name="connsiteY14" fmla="*/ 208812 h 2318454"/>
                <a:gd name="connsiteX15" fmla="*/ 464884 w 1039216"/>
                <a:gd name="connsiteY15" fmla="*/ 202152 h 2318454"/>
                <a:gd name="connsiteX16" fmla="*/ 437068 w 1039216"/>
                <a:gd name="connsiteY16" fmla="*/ 189224 h 2318454"/>
                <a:gd name="connsiteX17" fmla="*/ 416696 w 1039216"/>
                <a:gd name="connsiteY17" fmla="*/ 179822 h 2318454"/>
                <a:gd name="connsiteX18" fmla="*/ 353622 w 1039216"/>
                <a:gd name="connsiteY18" fmla="*/ 147697 h 2318454"/>
                <a:gd name="connsiteX19" fmla="*/ 350096 w 1039216"/>
                <a:gd name="connsiteY19" fmla="*/ 146130 h 2318454"/>
                <a:gd name="connsiteX20" fmla="*/ 338735 w 1039216"/>
                <a:gd name="connsiteY20" fmla="*/ 139469 h 2318454"/>
                <a:gd name="connsiteX21" fmla="*/ 187120 w 1039216"/>
                <a:gd name="connsiteY21" fmla="*/ 64250 h 2318454"/>
                <a:gd name="connsiteX22" fmla="*/ 131097 w 1039216"/>
                <a:gd name="connsiteY22" fmla="*/ 36435 h 2318454"/>
                <a:gd name="connsiteX23" fmla="*/ 116602 w 1039216"/>
                <a:gd name="connsiteY23" fmla="*/ 18021 h 2318454"/>
                <a:gd name="connsiteX24" fmla="*/ 108767 w 1039216"/>
                <a:gd name="connsiteY24" fmla="*/ 0 h 2318454"/>
                <a:gd name="connsiteX25" fmla="*/ 87611 w 1039216"/>
                <a:gd name="connsiteY25" fmla="*/ 24681 h 2318454"/>
                <a:gd name="connsiteX26" fmla="*/ 78600 w 1039216"/>
                <a:gd name="connsiteY26" fmla="*/ 81880 h 2318454"/>
                <a:gd name="connsiteX27" fmla="*/ 78600 w 1039216"/>
                <a:gd name="connsiteY27" fmla="*/ 103035 h 2318454"/>
                <a:gd name="connsiteX28" fmla="*/ 75858 w 1039216"/>
                <a:gd name="connsiteY28" fmla="*/ 121840 h 2318454"/>
                <a:gd name="connsiteX29" fmla="*/ 70765 w 1039216"/>
                <a:gd name="connsiteY29" fmla="*/ 167285 h 2318454"/>
                <a:gd name="connsiteX30" fmla="*/ 112293 w 1039216"/>
                <a:gd name="connsiteY30" fmla="*/ 363561 h 2318454"/>
                <a:gd name="connsiteX31" fmla="*/ 120128 w 1039216"/>
                <a:gd name="connsiteY31" fmla="*/ 408614 h 2318454"/>
                <a:gd name="connsiteX32" fmla="*/ 73508 w 1039216"/>
                <a:gd name="connsiteY32" fmla="*/ 680110 h 2318454"/>
                <a:gd name="connsiteX33" fmla="*/ 25712 w 1039216"/>
                <a:gd name="connsiteY33" fmla="*/ 958265 h 2318454"/>
                <a:gd name="connsiteX34" fmla="*/ 73 w 1039216"/>
                <a:gd name="connsiteY34" fmla="*/ 1282332 h 2318454"/>
                <a:gd name="connsiteX35" fmla="*/ 15787 w 1039216"/>
                <a:gd name="connsiteY35" fmla="*/ 2318072 h 2318454"/>
                <a:gd name="connsiteX36" fmla="*/ 725801 w 1039216"/>
                <a:gd name="connsiteY36" fmla="*/ 1403313 h 2318454"/>
                <a:gd name="connsiteX37" fmla="*/ 840589 w 1039216"/>
                <a:gd name="connsiteY37" fmla="*/ 1403313 h 2318454"/>
                <a:gd name="connsiteX38" fmla="*/ 1039216 w 1039216"/>
                <a:gd name="connsiteY38" fmla="*/ 1403313 h 2318454"/>
                <a:gd name="connsiteX39" fmla="*/ 864487 w 1039216"/>
                <a:gd name="connsiteY39" fmla="*/ 763556 h 2318454"/>
                <a:gd name="connsiteX0" fmla="*/ 864487 w 1039216"/>
                <a:gd name="connsiteY0" fmla="*/ 763556 h 2318454"/>
                <a:gd name="connsiteX1" fmla="*/ 752442 w 1039216"/>
                <a:gd name="connsiteY1" fmla="*/ 377665 h 2318454"/>
                <a:gd name="connsiteX2" fmla="*/ 751266 w 1039216"/>
                <a:gd name="connsiteY2" fmla="*/ 364344 h 2318454"/>
                <a:gd name="connsiteX3" fmla="*/ 751266 w 1039216"/>
                <a:gd name="connsiteY3" fmla="*/ 209204 h 2318454"/>
                <a:gd name="connsiteX4" fmla="*/ 752050 w 1039216"/>
                <a:gd name="connsiteY4" fmla="*/ 99117 h 2318454"/>
                <a:gd name="connsiteX5" fmla="*/ 754400 w 1039216"/>
                <a:gd name="connsiteY5" fmla="*/ 63075 h 2318454"/>
                <a:gd name="connsiteX6" fmla="*/ 750091 w 1039216"/>
                <a:gd name="connsiteY6" fmla="*/ 46620 h 2318454"/>
                <a:gd name="connsiteX7" fmla="*/ 716007 w 1039216"/>
                <a:gd name="connsiteY7" fmla="*/ 14104 h 2318454"/>
                <a:gd name="connsiteX8" fmla="*/ 706997 w 1039216"/>
                <a:gd name="connsiteY8" fmla="*/ 24290 h 2318454"/>
                <a:gd name="connsiteX9" fmla="*/ 701512 w 1039216"/>
                <a:gd name="connsiteY9" fmla="*/ 50930 h 2318454"/>
                <a:gd name="connsiteX10" fmla="*/ 666253 w 1039216"/>
                <a:gd name="connsiteY10" fmla="*/ 101860 h 2318454"/>
                <a:gd name="connsiteX11" fmla="*/ 532660 w 1039216"/>
                <a:gd name="connsiteY11" fmla="*/ 184523 h 2318454"/>
                <a:gd name="connsiteX12" fmla="*/ 523649 w 1039216"/>
                <a:gd name="connsiteY12" fmla="*/ 191183 h 2318454"/>
                <a:gd name="connsiteX13" fmla="*/ 504452 w 1039216"/>
                <a:gd name="connsiteY13" fmla="*/ 205678 h 2318454"/>
                <a:gd name="connsiteX14" fmla="*/ 470369 w 1039216"/>
                <a:gd name="connsiteY14" fmla="*/ 208812 h 2318454"/>
                <a:gd name="connsiteX15" fmla="*/ 464884 w 1039216"/>
                <a:gd name="connsiteY15" fmla="*/ 202152 h 2318454"/>
                <a:gd name="connsiteX16" fmla="*/ 437068 w 1039216"/>
                <a:gd name="connsiteY16" fmla="*/ 189224 h 2318454"/>
                <a:gd name="connsiteX17" fmla="*/ 416696 w 1039216"/>
                <a:gd name="connsiteY17" fmla="*/ 179822 h 2318454"/>
                <a:gd name="connsiteX18" fmla="*/ 353622 w 1039216"/>
                <a:gd name="connsiteY18" fmla="*/ 147697 h 2318454"/>
                <a:gd name="connsiteX19" fmla="*/ 350096 w 1039216"/>
                <a:gd name="connsiteY19" fmla="*/ 146130 h 2318454"/>
                <a:gd name="connsiteX20" fmla="*/ 338735 w 1039216"/>
                <a:gd name="connsiteY20" fmla="*/ 139469 h 2318454"/>
                <a:gd name="connsiteX21" fmla="*/ 187120 w 1039216"/>
                <a:gd name="connsiteY21" fmla="*/ 64250 h 2318454"/>
                <a:gd name="connsiteX22" fmla="*/ 131097 w 1039216"/>
                <a:gd name="connsiteY22" fmla="*/ 36435 h 2318454"/>
                <a:gd name="connsiteX23" fmla="*/ 116602 w 1039216"/>
                <a:gd name="connsiteY23" fmla="*/ 18021 h 2318454"/>
                <a:gd name="connsiteX24" fmla="*/ 108767 w 1039216"/>
                <a:gd name="connsiteY24" fmla="*/ 0 h 2318454"/>
                <a:gd name="connsiteX25" fmla="*/ 87611 w 1039216"/>
                <a:gd name="connsiteY25" fmla="*/ 24681 h 2318454"/>
                <a:gd name="connsiteX26" fmla="*/ 78600 w 1039216"/>
                <a:gd name="connsiteY26" fmla="*/ 81880 h 2318454"/>
                <a:gd name="connsiteX27" fmla="*/ 78600 w 1039216"/>
                <a:gd name="connsiteY27" fmla="*/ 103035 h 2318454"/>
                <a:gd name="connsiteX28" fmla="*/ 75858 w 1039216"/>
                <a:gd name="connsiteY28" fmla="*/ 121840 h 2318454"/>
                <a:gd name="connsiteX29" fmla="*/ 70765 w 1039216"/>
                <a:gd name="connsiteY29" fmla="*/ 167285 h 2318454"/>
                <a:gd name="connsiteX30" fmla="*/ 112293 w 1039216"/>
                <a:gd name="connsiteY30" fmla="*/ 363561 h 2318454"/>
                <a:gd name="connsiteX31" fmla="*/ 120128 w 1039216"/>
                <a:gd name="connsiteY31" fmla="*/ 408614 h 2318454"/>
                <a:gd name="connsiteX32" fmla="*/ 73508 w 1039216"/>
                <a:gd name="connsiteY32" fmla="*/ 680110 h 2318454"/>
                <a:gd name="connsiteX33" fmla="*/ 25712 w 1039216"/>
                <a:gd name="connsiteY33" fmla="*/ 958265 h 2318454"/>
                <a:gd name="connsiteX34" fmla="*/ 73 w 1039216"/>
                <a:gd name="connsiteY34" fmla="*/ 1282332 h 2318454"/>
                <a:gd name="connsiteX35" fmla="*/ 15787 w 1039216"/>
                <a:gd name="connsiteY35" fmla="*/ 2318072 h 2318454"/>
                <a:gd name="connsiteX36" fmla="*/ 840589 w 1039216"/>
                <a:gd name="connsiteY36" fmla="*/ 1403313 h 2318454"/>
                <a:gd name="connsiteX37" fmla="*/ 1039216 w 1039216"/>
                <a:gd name="connsiteY37" fmla="*/ 1403313 h 2318454"/>
                <a:gd name="connsiteX38" fmla="*/ 864487 w 1039216"/>
                <a:gd name="connsiteY38" fmla="*/ 763556 h 2318454"/>
                <a:gd name="connsiteX0" fmla="*/ 864487 w 1131793"/>
                <a:gd name="connsiteY0" fmla="*/ 763556 h 2388302"/>
                <a:gd name="connsiteX1" fmla="*/ 752442 w 1131793"/>
                <a:gd name="connsiteY1" fmla="*/ 377665 h 2388302"/>
                <a:gd name="connsiteX2" fmla="*/ 751266 w 1131793"/>
                <a:gd name="connsiteY2" fmla="*/ 364344 h 2388302"/>
                <a:gd name="connsiteX3" fmla="*/ 751266 w 1131793"/>
                <a:gd name="connsiteY3" fmla="*/ 209204 h 2388302"/>
                <a:gd name="connsiteX4" fmla="*/ 752050 w 1131793"/>
                <a:gd name="connsiteY4" fmla="*/ 99117 h 2388302"/>
                <a:gd name="connsiteX5" fmla="*/ 754400 w 1131793"/>
                <a:gd name="connsiteY5" fmla="*/ 63075 h 2388302"/>
                <a:gd name="connsiteX6" fmla="*/ 750091 w 1131793"/>
                <a:gd name="connsiteY6" fmla="*/ 46620 h 2388302"/>
                <a:gd name="connsiteX7" fmla="*/ 716007 w 1131793"/>
                <a:gd name="connsiteY7" fmla="*/ 14104 h 2388302"/>
                <a:gd name="connsiteX8" fmla="*/ 706997 w 1131793"/>
                <a:gd name="connsiteY8" fmla="*/ 24290 h 2388302"/>
                <a:gd name="connsiteX9" fmla="*/ 701512 w 1131793"/>
                <a:gd name="connsiteY9" fmla="*/ 50930 h 2388302"/>
                <a:gd name="connsiteX10" fmla="*/ 666253 w 1131793"/>
                <a:gd name="connsiteY10" fmla="*/ 101860 h 2388302"/>
                <a:gd name="connsiteX11" fmla="*/ 532660 w 1131793"/>
                <a:gd name="connsiteY11" fmla="*/ 184523 h 2388302"/>
                <a:gd name="connsiteX12" fmla="*/ 523649 w 1131793"/>
                <a:gd name="connsiteY12" fmla="*/ 191183 h 2388302"/>
                <a:gd name="connsiteX13" fmla="*/ 504452 w 1131793"/>
                <a:gd name="connsiteY13" fmla="*/ 205678 h 2388302"/>
                <a:gd name="connsiteX14" fmla="*/ 470369 w 1131793"/>
                <a:gd name="connsiteY14" fmla="*/ 208812 h 2388302"/>
                <a:gd name="connsiteX15" fmla="*/ 464884 w 1131793"/>
                <a:gd name="connsiteY15" fmla="*/ 202152 h 2388302"/>
                <a:gd name="connsiteX16" fmla="*/ 437068 w 1131793"/>
                <a:gd name="connsiteY16" fmla="*/ 189224 h 2388302"/>
                <a:gd name="connsiteX17" fmla="*/ 416696 w 1131793"/>
                <a:gd name="connsiteY17" fmla="*/ 179822 h 2388302"/>
                <a:gd name="connsiteX18" fmla="*/ 353622 w 1131793"/>
                <a:gd name="connsiteY18" fmla="*/ 147697 h 2388302"/>
                <a:gd name="connsiteX19" fmla="*/ 350096 w 1131793"/>
                <a:gd name="connsiteY19" fmla="*/ 146130 h 2388302"/>
                <a:gd name="connsiteX20" fmla="*/ 338735 w 1131793"/>
                <a:gd name="connsiteY20" fmla="*/ 139469 h 2388302"/>
                <a:gd name="connsiteX21" fmla="*/ 187120 w 1131793"/>
                <a:gd name="connsiteY21" fmla="*/ 64250 h 2388302"/>
                <a:gd name="connsiteX22" fmla="*/ 131097 w 1131793"/>
                <a:gd name="connsiteY22" fmla="*/ 36435 h 2388302"/>
                <a:gd name="connsiteX23" fmla="*/ 116602 w 1131793"/>
                <a:gd name="connsiteY23" fmla="*/ 18021 h 2388302"/>
                <a:gd name="connsiteX24" fmla="*/ 108767 w 1131793"/>
                <a:gd name="connsiteY24" fmla="*/ 0 h 2388302"/>
                <a:gd name="connsiteX25" fmla="*/ 87611 w 1131793"/>
                <a:gd name="connsiteY25" fmla="*/ 24681 h 2388302"/>
                <a:gd name="connsiteX26" fmla="*/ 78600 w 1131793"/>
                <a:gd name="connsiteY26" fmla="*/ 81880 h 2388302"/>
                <a:gd name="connsiteX27" fmla="*/ 78600 w 1131793"/>
                <a:gd name="connsiteY27" fmla="*/ 103035 h 2388302"/>
                <a:gd name="connsiteX28" fmla="*/ 75858 w 1131793"/>
                <a:gd name="connsiteY28" fmla="*/ 121840 h 2388302"/>
                <a:gd name="connsiteX29" fmla="*/ 70765 w 1131793"/>
                <a:gd name="connsiteY29" fmla="*/ 167285 h 2388302"/>
                <a:gd name="connsiteX30" fmla="*/ 112293 w 1131793"/>
                <a:gd name="connsiteY30" fmla="*/ 363561 h 2388302"/>
                <a:gd name="connsiteX31" fmla="*/ 120128 w 1131793"/>
                <a:gd name="connsiteY31" fmla="*/ 408614 h 2388302"/>
                <a:gd name="connsiteX32" fmla="*/ 73508 w 1131793"/>
                <a:gd name="connsiteY32" fmla="*/ 680110 h 2388302"/>
                <a:gd name="connsiteX33" fmla="*/ 25712 w 1131793"/>
                <a:gd name="connsiteY33" fmla="*/ 958265 h 2388302"/>
                <a:gd name="connsiteX34" fmla="*/ 73 w 1131793"/>
                <a:gd name="connsiteY34" fmla="*/ 1282332 h 2388302"/>
                <a:gd name="connsiteX35" fmla="*/ 15787 w 1131793"/>
                <a:gd name="connsiteY35" fmla="*/ 2318072 h 2388302"/>
                <a:gd name="connsiteX36" fmla="*/ 1131793 w 1131793"/>
                <a:gd name="connsiteY36" fmla="*/ 2314905 h 2388302"/>
                <a:gd name="connsiteX37" fmla="*/ 1039216 w 1131793"/>
                <a:gd name="connsiteY37" fmla="*/ 1403313 h 2388302"/>
                <a:gd name="connsiteX38" fmla="*/ 864487 w 1131793"/>
                <a:gd name="connsiteY38" fmla="*/ 763556 h 2388302"/>
                <a:gd name="connsiteX0" fmla="*/ 864487 w 1131793"/>
                <a:gd name="connsiteY0" fmla="*/ 763556 h 2331483"/>
                <a:gd name="connsiteX1" fmla="*/ 752442 w 1131793"/>
                <a:gd name="connsiteY1" fmla="*/ 377665 h 2331483"/>
                <a:gd name="connsiteX2" fmla="*/ 751266 w 1131793"/>
                <a:gd name="connsiteY2" fmla="*/ 364344 h 2331483"/>
                <a:gd name="connsiteX3" fmla="*/ 751266 w 1131793"/>
                <a:gd name="connsiteY3" fmla="*/ 209204 h 2331483"/>
                <a:gd name="connsiteX4" fmla="*/ 752050 w 1131793"/>
                <a:gd name="connsiteY4" fmla="*/ 99117 h 2331483"/>
                <a:gd name="connsiteX5" fmla="*/ 754400 w 1131793"/>
                <a:gd name="connsiteY5" fmla="*/ 63075 h 2331483"/>
                <a:gd name="connsiteX6" fmla="*/ 750091 w 1131793"/>
                <a:gd name="connsiteY6" fmla="*/ 46620 h 2331483"/>
                <a:gd name="connsiteX7" fmla="*/ 716007 w 1131793"/>
                <a:gd name="connsiteY7" fmla="*/ 14104 h 2331483"/>
                <a:gd name="connsiteX8" fmla="*/ 706997 w 1131793"/>
                <a:gd name="connsiteY8" fmla="*/ 24290 h 2331483"/>
                <a:gd name="connsiteX9" fmla="*/ 701512 w 1131793"/>
                <a:gd name="connsiteY9" fmla="*/ 50930 h 2331483"/>
                <a:gd name="connsiteX10" fmla="*/ 666253 w 1131793"/>
                <a:gd name="connsiteY10" fmla="*/ 101860 h 2331483"/>
                <a:gd name="connsiteX11" fmla="*/ 532660 w 1131793"/>
                <a:gd name="connsiteY11" fmla="*/ 184523 h 2331483"/>
                <a:gd name="connsiteX12" fmla="*/ 523649 w 1131793"/>
                <a:gd name="connsiteY12" fmla="*/ 191183 h 2331483"/>
                <a:gd name="connsiteX13" fmla="*/ 504452 w 1131793"/>
                <a:gd name="connsiteY13" fmla="*/ 205678 h 2331483"/>
                <a:gd name="connsiteX14" fmla="*/ 470369 w 1131793"/>
                <a:gd name="connsiteY14" fmla="*/ 208812 h 2331483"/>
                <a:gd name="connsiteX15" fmla="*/ 464884 w 1131793"/>
                <a:gd name="connsiteY15" fmla="*/ 202152 h 2331483"/>
                <a:gd name="connsiteX16" fmla="*/ 437068 w 1131793"/>
                <a:gd name="connsiteY16" fmla="*/ 189224 h 2331483"/>
                <a:gd name="connsiteX17" fmla="*/ 416696 w 1131793"/>
                <a:gd name="connsiteY17" fmla="*/ 179822 h 2331483"/>
                <a:gd name="connsiteX18" fmla="*/ 353622 w 1131793"/>
                <a:gd name="connsiteY18" fmla="*/ 147697 h 2331483"/>
                <a:gd name="connsiteX19" fmla="*/ 350096 w 1131793"/>
                <a:gd name="connsiteY19" fmla="*/ 146130 h 2331483"/>
                <a:gd name="connsiteX20" fmla="*/ 338735 w 1131793"/>
                <a:gd name="connsiteY20" fmla="*/ 139469 h 2331483"/>
                <a:gd name="connsiteX21" fmla="*/ 187120 w 1131793"/>
                <a:gd name="connsiteY21" fmla="*/ 64250 h 2331483"/>
                <a:gd name="connsiteX22" fmla="*/ 131097 w 1131793"/>
                <a:gd name="connsiteY22" fmla="*/ 36435 h 2331483"/>
                <a:gd name="connsiteX23" fmla="*/ 116602 w 1131793"/>
                <a:gd name="connsiteY23" fmla="*/ 18021 h 2331483"/>
                <a:gd name="connsiteX24" fmla="*/ 108767 w 1131793"/>
                <a:gd name="connsiteY24" fmla="*/ 0 h 2331483"/>
                <a:gd name="connsiteX25" fmla="*/ 87611 w 1131793"/>
                <a:gd name="connsiteY25" fmla="*/ 24681 h 2331483"/>
                <a:gd name="connsiteX26" fmla="*/ 78600 w 1131793"/>
                <a:gd name="connsiteY26" fmla="*/ 81880 h 2331483"/>
                <a:gd name="connsiteX27" fmla="*/ 78600 w 1131793"/>
                <a:gd name="connsiteY27" fmla="*/ 103035 h 2331483"/>
                <a:gd name="connsiteX28" fmla="*/ 75858 w 1131793"/>
                <a:gd name="connsiteY28" fmla="*/ 121840 h 2331483"/>
                <a:gd name="connsiteX29" fmla="*/ 70765 w 1131793"/>
                <a:gd name="connsiteY29" fmla="*/ 167285 h 2331483"/>
                <a:gd name="connsiteX30" fmla="*/ 112293 w 1131793"/>
                <a:gd name="connsiteY30" fmla="*/ 363561 h 2331483"/>
                <a:gd name="connsiteX31" fmla="*/ 120128 w 1131793"/>
                <a:gd name="connsiteY31" fmla="*/ 408614 h 2331483"/>
                <a:gd name="connsiteX32" fmla="*/ 73508 w 1131793"/>
                <a:gd name="connsiteY32" fmla="*/ 680110 h 2331483"/>
                <a:gd name="connsiteX33" fmla="*/ 25712 w 1131793"/>
                <a:gd name="connsiteY33" fmla="*/ 958265 h 2331483"/>
                <a:gd name="connsiteX34" fmla="*/ 73 w 1131793"/>
                <a:gd name="connsiteY34" fmla="*/ 1282332 h 2331483"/>
                <a:gd name="connsiteX35" fmla="*/ 15787 w 1131793"/>
                <a:gd name="connsiteY35" fmla="*/ 2318072 h 2331483"/>
                <a:gd name="connsiteX36" fmla="*/ 1131793 w 1131793"/>
                <a:gd name="connsiteY36" fmla="*/ 2314905 h 2331483"/>
                <a:gd name="connsiteX37" fmla="*/ 1039216 w 1131793"/>
                <a:gd name="connsiteY37" fmla="*/ 1403313 h 2331483"/>
                <a:gd name="connsiteX38" fmla="*/ 864487 w 1131793"/>
                <a:gd name="connsiteY38" fmla="*/ 763556 h 233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1793" h="2331483">
                  <a:moveTo>
                    <a:pt x="864487" y="763556"/>
                  </a:moveTo>
                  <a:cubicBezTo>
                    <a:pt x="828836" y="634664"/>
                    <a:pt x="795144" y="504597"/>
                    <a:pt x="752442" y="377665"/>
                  </a:cubicBezTo>
                  <a:cubicBezTo>
                    <a:pt x="750875" y="372963"/>
                    <a:pt x="751266" y="368654"/>
                    <a:pt x="751266" y="364344"/>
                  </a:cubicBezTo>
                  <a:lnTo>
                    <a:pt x="751266" y="209204"/>
                  </a:lnTo>
                  <a:cubicBezTo>
                    <a:pt x="751266" y="172378"/>
                    <a:pt x="751658" y="135944"/>
                    <a:pt x="752050" y="99117"/>
                  </a:cubicBezTo>
                  <a:cubicBezTo>
                    <a:pt x="757143" y="87364"/>
                    <a:pt x="754009" y="75220"/>
                    <a:pt x="754400" y="63075"/>
                  </a:cubicBezTo>
                  <a:cubicBezTo>
                    <a:pt x="754792" y="57198"/>
                    <a:pt x="754009" y="50930"/>
                    <a:pt x="750091" y="46620"/>
                  </a:cubicBezTo>
                  <a:cubicBezTo>
                    <a:pt x="739513" y="35259"/>
                    <a:pt x="729327" y="22723"/>
                    <a:pt x="716007" y="14104"/>
                  </a:cubicBezTo>
                  <a:cubicBezTo>
                    <a:pt x="709347" y="14104"/>
                    <a:pt x="707780" y="18805"/>
                    <a:pt x="706997" y="24290"/>
                  </a:cubicBezTo>
                  <a:cubicBezTo>
                    <a:pt x="706213" y="33300"/>
                    <a:pt x="702687" y="41919"/>
                    <a:pt x="701512" y="50930"/>
                  </a:cubicBezTo>
                  <a:cubicBezTo>
                    <a:pt x="698769" y="74044"/>
                    <a:pt x="690542" y="93633"/>
                    <a:pt x="666253" y="101860"/>
                  </a:cubicBezTo>
                  <a:lnTo>
                    <a:pt x="532660" y="184523"/>
                  </a:lnTo>
                  <a:cubicBezTo>
                    <a:pt x="529917" y="186873"/>
                    <a:pt x="526783" y="189224"/>
                    <a:pt x="523649" y="191183"/>
                  </a:cubicBezTo>
                  <a:cubicBezTo>
                    <a:pt x="518164" y="197059"/>
                    <a:pt x="508370" y="198235"/>
                    <a:pt x="504452" y="205678"/>
                  </a:cubicBezTo>
                  <a:cubicBezTo>
                    <a:pt x="493483" y="210771"/>
                    <a:pt x="482122" y="209596"/>
                    <a:pt x="470369" y="208812"/>
                  </a:cubicBezTo>
                  <a:cubicBezTo>
                    <a:pt x="472327" y="204895"/>
                    <a:pt x="467626" y="203328"/>
                    <a:pt x="464884" y="202152"/>
                  </a:cubicBezTo>
                  <a:cubicBezTo>
                    <a:pt x="455481" y="198235"/>
                    <a:pt x="446862" y="192750"/>
                    <a:pt x="437068" y="189224"/>
                  </a:cubicBezTo>
                  <a:cubicBezTo>
                    <a:pt x="429625" y="187265"/>
                    <a:pt x="422181" y="186090"/>
                    <a:pt x="416696" y="179822"/>
                  </a:cubicBezTo>
                  <a:cubicBezTo>
                    <a:pt x="396324" y="167677"/>
                    <a:pt x="374385" y="158666"/>
                    <a:pt x="353622" y="147697"/>
                  </a:cubicBezTo>
                  <a:cubicBezTo>
                    <a:pt x="352446" y="146913"/>
                    <a:pt x="351271" y="146521"/>
                    <a:pt x="350096" y="146130"/>
                  </a:cubicBezTo>
                  <a:cubicBezTo>
                    <a:pt x="346178" y="144563"/>
                    <a:pt x="342260" y="142212"/>
                    <a:pt x="338735" y="139469"/>
                  </a:cubicBezTo>
                  <a:lnTo>
                    <a:pt x="187120" y="64250"/>
                  </a:lnTo>
                  <a:cubicBezTo>
                    <a:pt x="167924" y="55631"/>
                    <a:pt x="150294" y="45053"/>
                    <a:pt x="131097" y="36435"/>
                  </a:cubicBezTo>
                  <a:cubicBezTo>
                    <a:pt x="122870" y="32517"/>
                    <a:pt x="118953" y="26640"/>
                    <a:pt x="116602" y="18021"/>
                  </a:cubicBezTo>
                  <a:cubicBezTo>
                    <a:pt x="115035" y="11753"/>
                    <a:pt x="115818" y="4309"/>
                    <a:pt x="108767" y="0"/>
                  </a:cubicBezTo>
                  <a:cubicBezTo>
                    <a:pt x="95838" y="3134"/>
                    <a:pt x="89570" y="12145"/>
                    <a:pt x="87611" y="24681"/>
                  </a:cubicBezTo>
                  <a:cubicBezTo>
                    <a:pt x="84477" y="43878"/>
                    <a:pt x="80951" y="62683"/>
                    <a:pt x="78600" y="81880"/>
                  </a:cubicBezTo>
                  <a:cubicBezTo>
                    <a:pt x="77817" y="88931"/>
                    <a:pt x="76642" y="95983"/>
                    <a:pt x="78600" y="103035"/>
                  </a:cubicBezTo>
                  <a:cubicBezTo>
                    <a:pt x="77817" y="109303"/>
                    <a:pt x="76250" y="115572"/>
                    <a:pt x="75858" y="121840"/>
                  </a:cubicBezTo>
                  <a:cubicBezTo>
                    <a:pt x="75075" y="137119"/>
                    <a:pt x="67631" y="152006"/>
                    <a:pt x="70765" y="167285"/>
                  </a:cubicBezTo>
                  <a:cubicBezTo>
                    <a:pt x="84477" y="232710"/>
                    <a:pt x="98972" y="298136"/>
                    <a:pt x="112293" y="363561"/>
                  </a:cubicBezTo>
                  <a:cubicBezTo>
                    <a:pt x="115427" y="378448"/>
                    <a:pt x="122479" y="393727"/>
                    <a:pt x="120128" y="408614"/>
                  </a:cubicBezTo>
                  <a:cubicBezTo>
                    <a:pt x="105241" y="499113"/>
                    <a:pt x="89178" y="589611"/>
                    <a:pt x="73508" y="680110"/>
                  </a:cubicBezTo>
                  <a:cubicBezTo>
                    <a:pt x="57445" y="772958"/>
                    <a:pt x="41774" y="865416"/>
                    <a:pt x="25712" y="958265"/>
                  </a:cubicBezTo>
                  <a:cubicBezTo>
                    <a:pt x="9649" y="1050330"/>
                    <a:pt x="1660" y="1055698"/>
                    <a:pt x="73" y="1282332"/>
                  </a:cubicBezTo>
                  <a:cubicBezTo>
                    <a:pt x="-1581" y="1518462"/>
                    <a:pt x="25190" y="2262050"/>
                    <a:pt x="15787" y="2318072"/>
                  </a:cubicBezTo>
                  <a:cubicBezTo>
                    <a:pt x="155873" y="2338235"/>
                    <a:pt x="910578" y="2334424"/>
                    <a:pt x="1131793" y="2314905"/>
                  </a:cubicBezTo>
                  <a:lnTo>
                    <a:pt x="1039216" y="1403313"/>
                  </a:lnTo>
                  <a:cubicBezTo>
                    <a:pt x="981626" y="1190583"/>
                    <a:pt x="923644" y="977070"/>
                    <a:pt x="864487" y="763556"/>
                  </a:cubicBezTo>
                  <a:close/>
                </a:path>
              </a:pathLst>
            </a:custGeom>
            <a:solidFill>
              <a:srgbClr val="FEFEFE"/>
            </a:solidFill>
            <a:ln w="3910" cap="flat">
              <a:noFill/>
              <a:prstDash val="solid"/>
              <a:miter/>
            </a:ln>
          </p:spPr>
          <p:txBody>
            <a:bodyPr rtlCol="0" anchor="ctr"/>
            <a:lstStyle/>
            <a:p>
              <a:endParaRPr lang="en-US"/>
            </a:p>
          </p:txBody>
        </p:sp>
        <p:sp>
          <p:nvSpPr>
            <p:cNvPr id="23" name="Freeform: Shape 92">
              <a:extLst>
                <a:ext uri="{FF2B5EF4-FFF2-40B4-BE49-F238E27FC236}">
                  <a16:creationId xmlns="" xmlns:a16="http://schemas.microsoft.com/office/drawing/2014/main" id="{D403A344-08FE-428F-82CF-A85ADD6683AE}"/>
                </a:ext>
              </a:extLst>
            </p:cNvPr>
            <p:cNvSpPr/>
            <p:nvPr/>
          </p:nvSpPr>
          <p:spPr>
            <a:xfrm>
              <a:off x="4241065" y="3825115"/>
              <a:ext cx="632218" cy="2920723"/>
            </a:xfrm>
            <a:custGeom>
              <a:avLst/>
              <a:gdLst>
                <a:gd name="connsiteX0" fmla="*/ 63719 w 368261"/>
                <a:gd name="connsiteY0" fmla="*/ 1189117 h 1190974"/>
                <a:gd name="connsiteX1" fmla="*/ 49615 w 368261"/>
                <a:gd name="connsiteY1" fmla="*/ 373064 h 1190974"/>
                <a:gd name="connsiteX2" fmla="*/ 55883 w 368261"/>
                <a:gd name="connsiteY2" fmla="*/ 340155 h 1190974"/>
                <a:gd name="connsiteX3" fmla="*/ 103287 w 368261"/>
                <a:gd name="connsiteY3" fmla="*/ 224975 h 1190974"/>
                <a:gd name="connsiteX4" fmla="*/ 1819 w 368261"/>
                <a:gd name="connsiteY4" fmla="*/ 97651 h 1190974"/>
                <a:gd name="connsiteX5" fmla="*/ 116999 w 368261"/>
                <a:gd name="connsiteY5" fmla="*/ 6369 h 1190974"/>
                <a:gd name="connsiteX6" fmla="*/ 151475 w 368261"/>
                <a:gd name="connsiteY6" fmla="*/ 2843 h 1190974"/>
                <a:gd name="connsiteX7" fmla="*/ 308574 w 368261"/>
                <a:gd name="connsiteY7" fmla="*/ 104311 h 1190974"/>
                <a:gd name="connsiteX8" fmla="*/ 229045 w 368261"/>
                <a:gd name="connsiteY8" fmla="*/ 224584 h 1190974"/>
                <a:gd name="connsiteX9" fmla="*/ 282717 w 368261"/>
                <a:gd name="connsiteY9" fmla="*/ 331536 h 1190974"/>
                <a:gd name="connsiteX10" fmla="*/ 298780 w 368261"/>
                <a:gd name="connsiteY10" fmla="*/ 378940 h 1190974"/>
                <a:gd name="connsiteX11" fmla="*/ 372040 w 368261"/>
                <a:gd name="connsiteY11" fmla="*/ 1190684 h 1190974"/>
                <a:gd name="connsiteX12" fmla="*/ 63719 w 368261"/>
                <a:gd name="connsiteY12" fmla="*/ 1189117 h 1190974"/>
                <a:gd name="connsiteX0" fmla="*/ 98537 w 372040"/>
                <a:gd name="connsiteY0" fmla="*/ 2129196 h 2129213"/>
                <a:gd name="connsiteX1" fmla="*/ 49615 w 372040"/>
                <a:gd name="connsiteY1" fmla="*/ 373064 h 2129213"/>
                <a:gd name="connsiteX2" fmla="*/ 55883 w 372040"/>
                <a:gd name="connsiteY2" fmla="*/ 340155 h 2129213"/>
                <a:gd name="connsiteX3" fmla="*/ 103287 w 372040"/>
                <a:gd name="connsiteY3" fmla="*/ 224975 h 2129213"/>
                <a:gd name="connsiteX4" fmla="*/ 1819 w 372040"/>
                <a:gd name="connsiteY4" fmla="*/ 97651 h 2129213"/>
                <a:gd name="connsiteX5" fmla="*/ 116999 w 372040"/>
                <a:gd name="connsiteY5" fmla="*/ 6369 h 2129213"/>
                <a:gd name="connsiteX6" fmla="*/ 151475 w 372040"/>
                <a:gd name="connsiteY6" fmla="*/ 2843 h 2129213"/>
                <a:gd name="connsiteX7" fmla="*/ 308574 w 372040"/>
                <a:gd name="connsiteY7" fmla="*/ 104311 h 2129213"/>
                <a:gd name="connsiteX8" fmla="*/ 229045 w 372040"/>
                <a:gd name="connsiteY8" fmla="*/ 224584 h 2129213"/>
                <a:gd name="connsiteX9" fmla="*/ 282717 w 372040"/>
                <a:gd name="connsiteY9" fmla="*/ 331536 h 2129213"/>
                <a:gd name="connsiteX10" fmla="*/ 298780 w 372040"/>
                <a:gd name="connsiteY10" fmla="*/ 378940 h 2129213"/>
                <a:gd name="connsiteX11" fmla="*/ 372040 w 372040"/>
                <a:gd name="connsiteY11" fmla="*/ 1190684 h 2129213"/>
                <a:gd name="connsiteX12" fmla="*/ 98537 w 372040"/>
                <a:gd name="connsiteY12" fmla="*/ 2129196 h 2129213"/>
                <a:gd name="connsiteX0" fmla="*/ 98537 w 460667"/>
                <a:gd name="connsiteY0" fmla="*/ 2129196 h 2130772"/>
                <a:gd name="connsiteX1" fmla="*/ 49615 w 460667"/>
                <a:gd name="connsiteY1" fmla="*/ 373064 h 2130772"/>
                <a:gd name="connsiteX2" fmla="*/ 55883 w 460667"/>
                <a:gd name="connsiteY2" fmla="*/ 340155 h 2130772"/>
                <a:gd name="connsiteX3" fmla="*/ 103287 w 460667"/>
                <a:gd name="connsiteY3" fmla="*/ 224975 h 2130772"/>
                <a:gd name="connsiteX4" fmla="*/ 1819 w 460667"/>
                <a:gd name="connsiteY4" fmla="*/ 97651 h 2130772"/>
                <a:gd name="connsiteX5" fmla="*/ 116999 w 460667"/>
                <a:gd name="connsiteY5" fmla="*/ 6369 h 2130772"/>
                <a:gd name="connsiteX6" fmla="*/ 151475 w 460667"/>
                <a:gd name="connsiteY6" fmla="*/ 2843 h 2130772"/>
                <a:gd name="connsiteX7" fmla="*/ 308574 w 460667"/>
                <a:gd name="connsiteY7" fmla="*/ 104311 h 2130772"/>
                <a:gd name="connsiteX8" fmla="*/ 229045 w 460667"/>
                <a:gd name="connsiteY8" fmla="*/ 224584 h 2130772"/>
                <a:gd name="connsiteX9" fmla="*/ 282717 w 460667"/>
                <a:gd name="connsiteY9" fmla="*/ 331536 h 2130772"/>
                <a:gd name="connsiteX10" fmla="*/ 298780 w 460667"/>
                <a:gd name="connsiteY10" fmla="*/ 378940 h 2130772"/>
                <a:gd name="connsiteX11" fmla="*/ 460667 w 460667"/>
                <a:gd name="connsiteY11" fmla="*/ 2121268 h 2130772"/>
                <a:gd name="connsiteX12" fmla="*/ 98537 w 460667"/>
                <a:gd name="connsiteY12" fmla="*/ 2129196 h 2130772"/>
                <a:gd name="connsiteX0" fmla="*/ 95371 w 460667"/>
                <a:gd name="connsiteY0" fmla="*/ 2126030 h 2128193"/>
                <a:gd name="connsiteX1" fmla="*/ 49615 w 460667"/>
                <a:gd name="connsiteY1" fmla="*/ 373064 h 2128193"/>
                <a:gd name="connsiteX2" fmla="*/ 55883 w 460667"/>
                <a:gd name="connsiteY2" fmla="*/ 340155 h 2128193"/>
                <a:gd name="connsiteX3" fmla="*/ 103287 w 460667"/>
                <a:gd name="connsiteY3" fmla="*/ 224975 h 2128193"/>
                <a:gd name="connsiteX4" fmla="*/ 1819 w 460667"/>
                <a:gd name="connsiteY4" fmla="*/ 97651 h 2128193"/>
                <a:gd name="connsiteX5" fmla="*/ 116999 w 460667"/>
                <a:gd name="connsiteY5" fmla="*/ 6369 h 2128193"/>
                <a:gd name="connsiteX6" fmla="*/ 151475 w 460667"/>
                <a:gd name="connsiteY6" fmla="*/ 2843 h 2128193"/>
                <a:gd name="connsiteX7" fmla="*/ 308574 w 460667"/>
                <a:gd name="connsiteY7" fmla="*/ 104311 h 2128193"/>
                <a:gd name="connsiteX8" fmla="*/ 229045 w 460667"/>
                <a:gd name="connsiteY8" fmla="*/ 224584 h 2128193"/>
                <a:gd name="connsiteX9" fmla="*/ 282717 w 460667"/>
                <a:gd name="connsiteY9" fmla="*/ 331536 h 2128193"/>
                <a:gd name="connsiteX10" fmla="*/ 298780 w 460667"/>
                <a:gd name="connsiteY10" fmla="*/ 378940 h 2128193"/>
                <a:gd name="connsiteX11" fmla="*/ 460667 w 460667"/>
                <a:gd name="connsiteY11" fmla="*/ 2121268 h 2128193"/>
                <a:gd name="connsiteX12" fmla="*/ 95371 w 460667"/>
                <a:gd name="connsiteY12" fmla="*/ 2126030 h 21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667" h="2128193">
                  <a:moveTo>
                    <a:pt x="95371" y="2126030"/>
                  </a:moveTo>
                  <a:cubicBezTo>
                    <a:pt x="88711" y="2069223"/>
                    <a:pt x="54708" y="601073"/>
                    <a:pt x="49615" y="373064"/>
                  </a:cubicBezTo>
                  <a:cubicBezTo>
                    <a:pt x="49223" y="361702"/>
                    <a:pt x="51182" y="350733"/>
                    <a:pt x="55883" y="340155"/>
                  </a:cubicBezTo>
                  <a:cubicBezTo>
                    <a:pt x="71946" y="301762"/>
                    <a:pt x="87225" y="263369"/>
                    <a:pt x="103287" y="224975"/>
                  </a:cubicBezTo>
                  <a:cubicBezTo>
                    <a:pt x="122092" y="180705"/>
                    <a:pt x="-17377" y="132126"/>
                    <a:pt x="1819" y="97651"/>
                  </a:cubicBezTo>
                  <a:cubicBezTo>
                    <a:pt x="21800" y="62000"/>
                    <a:pt x="71162" y="3235"/>
                    <a:pt x="116999" y="6369"/>
                  </a:cubicBezTo>
                  <a:cubicBezTo>
                    <a:pt x="128752" y="7152"/>
                    <a:pt x="140505" y="8327"/>
                    <a:pt x="151475" y="2843"/>
                  </a:cubicBezTo>
                  <a:cubicBezTo>
                    <a:pt x="187909" y="-15179"/>
                    <a:pt x="343049" y="56515"/>
                    <a:pt x="308574" y="104311"/>
                  </a:cubicBezTo>
                  <a:cubicBezTo>
                    <a:pt x="285459" y="136436"/>
                    <a:pt x="231787" y="184231"/>
                    <a:pt x="229045" y="224584"/>
                  </a:cubicBezTo>
                  <a:cubicBezTo>
                    <a:pt x="226694" y="259059"/>
                    <a:pt x="263520" y="305680"/>
                    <a:pt x="282717" y="331536"/>
                  </a:cubicBezTo>
                  <a:cubicBezTo>
                    <a:pt x="299171" y="354259"/>
                    <a:pt x="292119" y="344073"/>
                    <a:pt x="298780" y="378940"/>
                  </a:cubicBezTo>
                  <a:cubicBezTo>
                    <a:pt x="312491" y="451025"/>
                    <a:pt x="456358" y="2069946"/>
                    <a:pt x="460667" y="2121268"/>
                  </a:cubicBezTo>
                  <a:cubicBezTo>
                    <a:pt x="400335" y="2127144"/>
                    <a:pt x="172941" y="2130731"/>
                    <a:pt x="95371" y="2126030"/>
                  </a:cubicBezTo>
                  <a:close/>
                </a:path>
              </a:pathLst>
            </a:custGeom>
            <a:solidFill>
              <a:srgbClr val="000000"/>
            </a:solidFill>
            <a:ln w="3910" cap="flat">
              <a:noFill/>
              <a:prstDash val="solid"/>
              <a:miter/>
            </a:ln>
          </p:spPr>
          <p:txBody>
            <a:bodyPr rtlCol="0" anchor="ctr"/>
            <a:lstStyle/>
            <a:p>
              <a:endParaRPr lang="en-US"/>
            </a:p>
          </p:txBody>
        </p:sp>
        <p:sp>
          <p:nvSpPr>
            <p:cNvPr id="24" name="Freeform: Shape 94">
              <a:extLst>
                <a:ext uri="{FF2B5EF4-FFF2-40B4-BE49-F238E27FC236}">
                  <a16:creationId xmlns="" xmlns:a16="http://schemas.microsoft.com/office/drawing/2014/main" id="{F95C453D-3409-4FEA-ACAE-71FD7EA3884F}"/>
                </a:ext>
              </a:extLst>
            </p:cNvPr>
            <p:cNvSpPr/>
            <p:nvPr/>
          </p:nvSpPr>
          <p:spPr>
            <a:xfrm>
              <a:off x="4024378" y="1657523"/>
              <a:ext cx="840192" cy="270062"/>
            </a:xfrm>
            <a:custGeom>
              <a:avLst/>
              <a:gdLst>
                <a:gd name="connsiteX0" fmla="*/ 1230630 w 1333500"/>
                <a:gd name="connsiteY0" fmla="*/ 276508 h 428625"/>
                <a:gd name="connsiteX1" fmla="*/ 1150620 w 1333500"/>
                <a:gd name="connsiteY1" fmla="*/ 206975 h 428625"/>
                <a:gd name="connsiteX2" fmla="*/ 982028 w 1333500"/>
                <a:gd name="connsiteY2" fmla="*/ 91723 h 428625"/>
                <a:gd name="connsiteX3" fmla="*/ 752475 w 1333500"/>
                <a:gd name="connsiteY3" fmla="*/ 283 h 428625"/>
                <a:gd name="connsiteX4" fmla="*/ 647700 w 1333500"/>
                <a:gd name="connsiteY4" fmla="*/ 26000 h 428625"/>
                <a:gd name="connsiteX5" fmla="*/ 603885 w 1333500"/>
                <a:gd name="connsiteY5" fmla="*/ 46955 h 428625"/>
                <a:gd name="connsiteX6" fmla="*/ 436245 w 1333500"/>
                <a:gd name="connsiteY6" fmla="*/ 119345 h 428625"/>
                <a:gd name="connsiteX7" fmla="*/ 383858 w 1333500"/>
                <a:gd name="connsiteY7" fmla="*/ 133633 h 428625"/>
                <a:gd name="connsiteX8" fmla="*/ 304800 w 1333500"/>
                <a:gd name="connsiteY8" fmla="*/ 155540 h 428625"/>
                <a:gd name="connsiteX9" fmla="*/ 251460 w 1333500"/>
                <a:gd name="connsiteY9" fmla="*/ 172685 h 428625"/>
                <a:gd name="connsiteX10" fmla="*/ 131445 w 1333500"/>
                <a:gd name="connsiteY10" fmla="*/ 224120 h 428625"/>
                <a:gd name="connsiteX11" fmla="*/ 25718 w 1333500"/>
                <a:gd name="connsiteY11" fmla="*/ 301273 h 428625"/>
                <a:gd name="connsiteX12" fmla="*/ 0 w 1333500"/>
                <a:gd name="connsiteY12" fmla="*/ 328895 h 428625"/>
                <a:gd name="connsiteX13" fmla="*/ 24765 w 1333500"/>
                <a:gd name="connsiteY13" fmla="*/ 321275 h 428625"/>
                <a:gd name="connsiteX14" fmla="*/ 68580 w 1333500"/>
                <a:gd name="connsiteY14" fmla="*/ 309845 h 428625"/>
                <a:gd name="connsiteX15" fmla="*/ 93345 w 1333500"/>
                <a:gd name="connsiteY15" fmla="*/ 303178 h 428625"/>
                <a:gd name="connsiteX16" fmla="*/ 229553 w 1333500"/>
                <a:gd name="connsiteY16" fmla="*/ 291748 h 428625"/>
                <a:gd name="connsiteX17" fmla="*/ 270510 w 1333500"/>
                <a:gd name="connsiteY17" fmla="*/ 315560 h 428625"/>
                <a:gd name="connsiteX18" fmla="*/ 280988 w 1333500"/>
                <a:gd name="connsiteY18" fmla="*/ 329848 h 428625"/>
                <a:gd name="connsiteX19" fmla="*/ 285750 w 1333500"/>
                <a:gd name="connsiteY19" fmla="*/ 338420 h 428625"/>
                <a:gd name="connsiteX20" fmla="*/ 301943 w 1333500"/>
                <a:gd name="connsiteY20" fmla="*/ 356518 h 428625"/>
                <a:gd name="connsiteX21" fmla="*/ 322898 w 1333500"/>
                <a:gd name="connsiteY21" fmla="*/ 365090 h 428625"/>
                <a:gd name="connsiteX22" fmla="*/ 367665 w 1333500"/>
                <a:gd name="connsiteY22" fmla="*/ 359375 h 428625"/>
                <a:gd name="connsiteX23" fmla="*/ 371475 w 1333500"/>
                <a:gd name="connsiteY23" fmla="*/ 357470 h 428625"/>
                <a:gd name="connsiteX24" fmla="*/ 389573 w 1333500"/>
                <a:gd name="connsiteY24" fmla="*/ 356518 h 428625"/>
                <a:gd name="connsiteX25" fmla="*/ 397193 w 1333500"/>
                <a:gd name="connsiteY25" fmla="*/ 357470 h 428625"/>
                <a:gd name="connsiteX26" fmla="*/ 426720 w 1333500"/>
                <a:gd name="connsiteY26" fmla="*/ 352708 h 428625"/>
                <a:gd name="connsiteX27" fmla="*/ 456248 w 1333500"/>
                <a:gd name="connsiteY27" fmla="*/ 348898 h 428625"/>
                <a:gd name="connsiteX28" fmla="*/ 541973 w 1333500"/>
                <a:gd name="connsiteY28" fmla="*/ 350803 h 428625"/>
                <a:gd name="connsiteX29" fmla="*/ 674370 w 1333500"/>
                <a:gd name="connsiteY29" fmla="*/ 409858 h 428625"/>
                <a:gd name="connsiteX30" fmla="*/ 674370 w 1333500"/>
                <a:gd name="connsiteY30" fmla="*/ 416525 h 428625"/>
                <a:gd name="connsiteX31" fmla="*/ 701993 w 1333500"/>
                <a:gd name="connsiteY31" fmla="*/ 436528 h 428625"/>
                <a:gd name="connsiteX32" fmla="*/ 1025843 w 1333500"/>
                <a:gd name="connsiteY32" fmla="*/ 414620 h 428625"/>
                <a:gd name="connsiteX33" fmla="*/ 1026795 w 1333500"/>
                <a:gd name="connsiteY33" fmla="*/ 413668 h 428625"/>
                <a:gd name="connsiteX34" fmla="*/ 1044893 w 1333500"/>
                <a:gd name="connsiteY34" fmla="*/ 415573 h 428625"/>
                <a:gd name="connsiteX35" fmla="*/ 1095375 w 1333500"/>
                <a:gd name="connsiteY35" fmla="*/ 413668 h 428625"/>
                <a:gd name="connsiteX36" fmla="*/ 1098233 w 1333500"/>
                <a:gd name="connsiteY36" fmla="*/ 411763 h 428625"/>
                <a:gd name="connsiteX37" fmla="*/ 1220153 w 1333500"/>
                <a:gd name="connsiteY37" fmla="*/ 406048 h 428625"/>
                <a:gd name="connsiteX38" fmla="*/ 1234440 w 1333500"/>
                <a:gd name="connsiteY38" fmla="*/ 406048 h 428625"/>
                <a:gd name="connsiteX39" fmla="*/ 1300163 w 1333500"/>
                <a:gd name="connsiteY39" fmla="*/ 407000 h 428625"/>
                <a:gd name="connsiteX40" fmla="*/ 1338263 w 1333500"/>
                <a:gd name="connsiteY40" fmla="*/ 389855 h 428625"/>
                <a:gd name="connsiteX41" fmla="*/ 1230630 w 1333500"/>
                <a:gd name="connsiteY41" fmla="*/ 27650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3500" h="428625">
                  <a:moveTo>
                    <a:pt x="1230630" y="276508"/>
                  </a:moveTo>
                  <a:cubicBezTo>
                    <a:pt x="1210628" y="252695"/>
                    <a:pt x="1152525" y="212690"/>
                    <a:pt x="1150620" y="206975"/>
                  </a:cubicBezTo>
                  <a:cubicBezTo>
                    <a:pt x="1094423" y="168875"/>
                    <a:pt x="1039178" y="128870"/>
                    <a:pt x="982028" y="91723"/>
                  </a:cubicBezTo>
                  <a:cubicBezTo>
                    <a:pt x="927735" y="56480"/>
                    <a:pt x="766763" y="283"/>
                    <a:pt x="752475" y="283"/>
                  </a:cubicBezTo>
                  <a:cubicBezTo>
                    <a:pt x="714375" y="-1622"/>
                    <a:pt x="680085" y="5998"/>
                    <a:pt x="647700" y="26000"/>
                  </a:cubicBezTo>
                  <a:cubicBezTo>
                    <a:pt x="636270" y="34573"/>
                    <a:pt x="609600" y="43145"/>
                    <a:pt x="603885" y="46955"/>
                  </a:cubicBezTo>
                  <a:cubicBezTo>
                    <a:pt x="550545" y="76483"/>
                    <a:pt x="498158" y="107915"/>
                    <a:pt x="436245" y="119345"/>
                  </a:cubicBezTo>
                  <a:cubicBezTo>
                    <a:pt x="436245" y="119345"/>
                    <a:pt x="392430" y="128870"/>
                    <a:pt x="383858" y="133633"/>
                  </a:cubicBezTo>
                  <a:cubicBezTo>
                    <a:pt x="374333" y="140300"/>
                    <a:pt x="315278" y="150778"/>
                    <a:pt x="304800" y="155540"/>
                  </a:cubicBezTo>
                  <a:cubicBezTo>
                    <a:pt x="292418" y="162208"/>
                    <a:pt x="257175" y="171733"/>
                    <a:pt x="251460" y="172685"/>
                  </a:cubicBezTo>
                  <a:cubicBezTo>
                    <a:pt x="239078" y="175543"/>
                    <a:pt x="153353" y="200308"/>
                    <a:pt x="131445" y="224120"/>
                  </a:cubicBezTo>
                  <a:cubicBezTo>
                    <a:pt x="110490" y="241265"/>
                    <a:pt x="56198" y="268888"/>
                    <a:pt x="25718" y="301273"/>
                  </a:cubicBezTo>
                  <a:cubicBezTo>
                    <a:pt x="19050" y="307940"/>
                    <a:pt x="9525" y="312703"/>
                    <a:pt x="0" y="328895"/>
                  </a:cubicBezTo>
                  <a:cubicBezTo>
                    <a:pt x="6668" y="321275"/>
                    <a:pt x="20955" y="323180"/>
                    <a:pt x="24765" y="321275"/>
                  </a:cubicBezTo>
                  <a:cubicBezTo>
                    <a:pt x="39053" y="317465"/>
                    <a:pt x="53340" y="313655"/>
                    <a:pt x="68580" y="309845"/>
                  </a:cubicBezTo>
                  <a:cubicBezTo>
                    <a:pt x="76200" y="307940"/>
                    <a:pt x="84773" y="306035"/>
                    <a:pt x="93345" y="303178"/>
                  </a:cubicBezTo>
                  <a:cubicBezTo>
                    <a:pt x="143828" y="286985"/>
                    <a:pt x="183833" y="282223"/>
                    <a:pt x="229553" y="291748"/>
                  </a:cubicBezTo>
                  <a:cubicBezTo>
                    <a:pt x="249555" y="295558"/>
                    <a:pt x="260985" y="303178"/>
                    <a:pt x="270510" y="315560"/>
                  </a:cubicBezTo>
                  <a:cubicBezTo>
                    <a:pt x="275273" y="320323"/>
                    <a:pt x="278130" y="323180"/>
                    <a:pt x="280988" y="329848"/>
                  </a:cubicBezTo>
                  <a:cubicBezTo>
                    <a:pt x="281940" y="332705"/>
                    <a:pt x="284798" y="336515"/>
                    <a:pt x="285750" y="338420"/>
                  </a:cubicBezTo>
                  <a:cubicBezTo>
                    <a:pt x="291465" y="345088"/>
                    <a:pt x="296228" y="351755"/>
                    <a:pt x="301943" y="356518"/>
                  </a:cubicBezTo>
                  <a:cubicBezTo>
                    <a:pt x="308610" y="361280"/>
                    <a:pt x="315278" y="364138"/>
                    <a:pt x="322898" y="365090"/>
                  </a:cubicBezTo>
                  <a:cubicBezTo>
                    <a:pt x="333375" y="366043"/>
                    <a:pt x="345758" y="365090"/>
                    <a:pt x="367665" y="359375"/>
                  </a:cubicBezTo>
                  <a:cubicBezTo>
                    <a:pt x="368618" y="359375"/>
                    <a:pt x="371475" y="358423"/>
                    <a:pt x="371475" y="357470"/>
                  </a:cubicBezTo>
                  <a:cubicBezTo>
                    <a:pt x="374333" y="354613"/>
                    <a:pt x="382905" y="353660"/>
                    <a:pt x="389573" y="356518"/>
                  </a:cubicBezTo>
                  <a:cubicBezTo>
                    <a:pt x="392430" y="358423"/>
                    <a:pt x="394335" y="358423"/>
                    <a:pt x="397193" y="357470"/>
                  </a:cubicBezTo>
                  <a:cubicBezTo>
                    <a:pt x="397193" y="357470"/>
                    <a:pt x="421005" y="356518"/>
                    <a:pt x="426720" y="352708"/>
                  </a:cubicBezTo>
                  <a:cubicBezTo>
                    <a:pt x="436245" y="345088"/>
                    <a:pt x="446723" y="347945"/>
                    <a:pt x="456248" y="348898"/>
                  </a:cubicBezTo>
                  <a:cubicBezTo>
                    <a:pt x="484823" y="349850"/>
                    <a:pt x="513398" y="350803"/>
                    <a:pt x="541973" y="350803"/>
                  </a:cubicBezTo>
                  <a:cubicBezTo>
                    <a:pt x="592455" y="355565"/>
                    <a:pt x="640080" y="368900"/>
                    <a:pt x="674370" y="409858"/>
                  </a:cubicBezTo>
                  <a:cubicBezTo>
                    <a:pt x="674370" y="412715"/>
                    <a:pt x="674370" y="414620"/>
                    <a:pt x="674370" y="416525"/>
                  </a:cubicBezTo>
                  <a:cubicBezTo>
                    <a:pt x="674370" y="431765"/>
                    <a:pt x="681990" y="437480"/>
                    <a:pt x="701993" y="436528"/>
                  </a:cubicBezTo>
                  <a:cubicBezTo>
                    <a:pt x="809625" y="427955"/>
                    <a:pt x="918210" y="422240"/>
                    <a:pt x="1025843" y="414620"/>
                  </a:cubicBezTo>
                  <a:cubicBezTo>
                    <a:pt x="1025843" y="414620"/>
                    <a:pt x="1026795" y="413668"/>
                    <a:pt x="1026795" y="413668"/>
                  </a:cubicBezTo>
                  <a:cubicBezTo>
                    <a:pt x="1032510" y="414620"/>
                    <a:pt x="1039178" y="414620"/>
                    <a:pt x="1044893" y="415573"/>
                  </a:cubicBezTo>
                  <a:cubicBezTo>
                    <a:pt x="1062038" y="414620"/>
                    <a:pt x="1078230" y="414620"/>
                    <a:pt x="1095375" y="413668"/>
                  </a:cubicBezTo>
                  <a:cubicBezTo>
                    <a:pt x="1096328" y="413668"/>
                    <a:pt x="1098233" y="412715"/>
                    <a:pt x="1098233" y="411763"/>
                  </a:cubicBezTo>
                  <a:cubicBezTo>
                    <a:pt x="1139190" y="408905"/>
                    <a:pt x="1180148" y="407000"/>
                    <a:pt x="1220153" y="406048"/>
                  </a:cubicBezTo>
                  <a:cubicBezTo>
                    <a:pt x="1224915" y="406048"/>
                    <a:pt x="1229678" y="405095"/>
                    <a:pt x="1234440" y="406048"/>
                  </a:cubicBezTo>
                  <a:cubicBezTo>
                    <a:pt x="1256348" y="406048"/>
                    <a:pt x="1278255" y="406048"/>
                    <a:pt x="1300163" y="407000"/>
                  </a:cubicBezTo>
                  <a:cubicBezTo>
                    <a:pt x="1316355" y="409858"/>
                    <a:pt x="1329690" y="406048"/>
                    <a:pt x="1338263" y="389855"/>
                  </a:cubicBezTo>
                  <a:cubicBezTo>
                    <a:pt x="1303973" y="350803"/>
                    <a:pt x="1272540" y="309845"/>
                    <a:pt x="1230630" y="276508"/>
                  </a:cubicBezTo>
                  <a:close/>
                </a:path>
              </a:pathLst>
            </a:custGeom>
            <a:solidFill>
              <a:schemeClr val="tx1"/>
            </a:solidFill>
            <a:ln w="9525" cap="flat">
              <a:noFill/>
              <a:prstDash val="solid"/>
              <a:miter/>
            </a:ln>
          </p:spPr>
          <p:txBody>
            <a:bodyPr rtlCol="0" anchor="ctr"/>
            <a:lstStyle/>
            <a:p>
              <a:endParaRPr lang="en-US"/>
            </a:p>
          </p:txBody>
        </p:sp>
        <p:sp>
          <p:nvSpPr>
            <p:cNvPr id="25" name="Graphic 124">
              <a:extLst>
                <a:ext uri="{FF2B5EF4-FFF2-40B4-BE49-F238E27FC236}">
                  <a16:creationId xmlns="" xmlns:a16="http://schemas.microsoft.com/office/drawing/2014/main" id="{BB357B23-B4B1-44FB-97F1-67778E4AD2E3}"/>
                </a:ext>
              </a:extLst>
            </p:cNvPr>
            <p:cNvSpPr/>
            <p:nvPr/>
          </p:nvSpPr>
          <p:spPr>
            <a:xfrm>
              <a:off x="3522278" y="2349947"/>
              <a:ext cx="302429" cy="292513"/>
            </a:xfrm>
            <a:custGeom>
              <a:avLst/>
              <a:gdLst>
                <a:gd name="connsiteX0" fmla="*/ 113220 w 333642"/>
                <a:gd name="connsiteY0" fmla="*/ 0 h 322703"/>
                <a:gd name="connsiteX1" fmla="*/ 230815 w 333642"/>
                <a:gd name="connsiteY1" fmla="*/ 145490 h 322703"/>
                <a:gd name="connsiteX2" fmla="*/ 333642 w 333642"/>
                <a:gd name="connsiteY2" fmla="*/ 191434 h 322703"/>
                <a:gd name="connsiteX3" fmla="*/ 48132 w 333642"/>
                <a:gd name="connsiteY3" fmla="*/ 305747 h 322703"/>
                <a:gd name="connsiteX4" fmla="*/ 0 w 333642"/>
                <a:gd name="connsiteY4" fmla="*/ 322703 h 322703"/>
                <a:gd name="connsiteX5" fmla="*/ 31176 w 333642"/>
                <a:gd name="connsiteY5" fmla="*/ 234643 h 322703"/>
                <a:gd name="connsiteX6" fmla="*/ 113220 w 333642"/>
                <a:gd name="connsiteY6" fmla="*/ 0 h 3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42" h="322703">
                  <a:moveTo>
                    <a:pt x="113220" y="0"/>
                  </a:moveTo>
                  <a:cubicBezTo>
                    <a:pt x="144943" y="57977"/>
                    <a:pt x="177760" y="98452"/>
                    <a:pt x="230815" y="145490"/>
                  </a:cubicBezTo>
                  <a:cubicBezTo>
                    <a:pt x="262538" y="166821"/>
                    <a:pt x="294261" y="180495"/>
                    <a:pt x="333642" y="191434"/>
                  </a:cubicBezTo>
                  <a:cubicBezTo>
                    <a:pt x="309029" y="201279"/>
                    <a:pt x="135098" y="270742"/>
                    <a:pt x="48132" y="305747"/>
                  </a:cubicBezTo>
                  <a:cubicBezTo>
                    <a:pt x="35005" y="310670"/>
                    <a:pt x="16409" y="317233"/>
                    <a:pt x="0" y="322703"/>
                  </a:cubicBezTo>
                  <a:cubicBezTo>
                    <a:pt x="12580" y="288792"/>
                    <a:pt x="19690" y="265820"/>
                    <a:pt x="31176" y="234643"/>
                  </a:cubicBezTo>
                  <a:cubicBezTo>
                    <a:pt x="57430" y="160258"/>
                    <a:pt x="104468" y="28989"/>
                    <a:pt x="113220" y="0"/>
                  </a:cubicBezTo>
                  <a:close/>
                </a:path>
              </a:pathLst>
            </a:custGeom>
            <a:solidFill>
              <a:schemeClr val="bg1">
                <a:lumMod val="75000"/>
              </a:schemeClr>
            </a:solidFill>
            <a:ln w="5465" cap="flat">
              <a:noFill/>
              <a:prstDash val="solid"/>
              <a:miter/>
            </a:ln>
          </p:spPr>
          <p:txBody>
            <a:bodyPr rtlCol="0" anchor="ctr"/>
            <a:lstStyle/>
            <a:p>
              <a:endParaRPr lang="en-US"/>
            </a:p>
          </p:txBody>
        </p:sp>
      </p:grpSp>
      <p:sp>
        <p:nvSpPr>
          <p:cNvPr id="28" name="TextBox 27">
            <a:extLst>
              <a:ext uri="{FF2B5EF4-FFF2-40B4-BE49-F238E27FC236}">
                <a16:creationId xmlns="" xmlns:a16="http://schemas.microsoft.com/office/drawing/2014/main" id="{92180FB5-30E6-4AE6-A105-78E6084E4E77}"/>
              </a:ext>
            </a:extLst>
          </p:cNvPr>
          <p:cNvSpPr txBox="1"/>
          <p:nvPr/>
        </p:nvSpPr>
        <p:spPr>
          <a:xfrm>
            <a:off x="5979886" y="1306440"/>
            <a:ext cx="5913596" cy="1815882"/>
          </a:xfrm>
          <a:prstGeom prst="rect">
            <a:avLst/>
          </a:prstGeom>
          <a:noFill/>
        </p:spPr>
        <p:txBody>
          <a:bodyPr wrap="square" rtlCol="0">
            <a:spAutoFit/>
          </a:bodyPr>
          <a:lstStyle/>
          <a:p>
            <a:pPr algn="just"/>
            <a:r>
              <a:rPr lang="el-GR" altLang="ko-KR" sz="1600" b="1" dirty="0">
                <a:solidFill>
                  <a:srgbClr val="002060"/>
                </a:solidFill>
                <a:cs typeface="Calibri" pitchFamily="34" charset="0"/>
              </a:rPr>
              <a:t>Εθελοντής Πολιτικής Προστασίας</a:t>
            </a:r>
            <a:endParaRPr lang="ko-KR" altLang="en-US" sz="1600" b="1" dirty="0">
              <a:solidFill>
                <a:srgbClr val="002060"/>
              </a:solidFill>
              <a:cs typeface="Calibri" pitchFamily="34" charset="0"/>
            </a:endParaRPr>
          </a:p>
          <a:p>
            <a:pPr algn="just"/>
            <a:r>
              <a:rPr lang="el-GR" altLang="ko-KR" sz="1600" dirty="0" smtClean="0">
                <a:solidFill>
                  <a:srgbClr val="002060"/>
                </a:solidFill>
              </a:rPr>
              <a:t>Το </a:t>
            </a:r>
            <a:r>
              <a:rPr lang="el-GR" altLang="ko-KR" sz="1600" dirty="0">
                <a:solidFill>
                  <a:srgbClr val="002060"/>
                </a:solidFill>
              </a:rPr>
              <a:t>φυσικό πρόσωπο - μέλος εθελοντικής οργάνωσης πολιτικής προστασίας, το οποίο εντάσσεται στο δυναμικό της Πολιτικής Προστασίας και παρέχει, σε συνεργασία με φορείς της Τοπικής Αυτοδιοίκησης και λοιπούς επιχειρησιακούς φορείς, άμισθη και μη κερδοσκοπική υπηρεσία προς όφελος του κοινωνικού </a:t>
            </a:r>
            <a:r>
              <a:rPr lang="el-GR" altLang="ko-KR" sz="1600" dirty="0" smtClean="0">
                <a:solidFill>
                  <a:srgbClr val="002060"/>
                </a:solidFill>
              </a:rPr>
              <a:t>συνόλου </a:t>
            </a:r>
            <a:r>
              <a:rPr lang="en-US" altLang="ko-KR" sz="1600" dirty="0" smtClean="0">
                <a:solidFill>
                  <a:srgbClr val="002060"/>
                </a:solidFill>
              </a:rPr>
              <a:t>.</a:t>
            </a:r>
            <a:endParaRPr lang="en-US" altLang="ko-KR" sz="1600" dirty="0">
              <a:solidFill>
                <a:srgbClr val="002060"/>
              </a:solidFill>
            </a:endParaRPr>
          </a:p>
        </p:txBody>
      </p:sp>
      <p:sp>
        <p:nvSpPr>
          <p:cNvPr id="29" name="TextBox 28"/>
          <p:cNvSpPr txBox="1"/>
          <p:nvPr/>
        </p:nvSpPr>
        <p:spPr>
          <a:xfrm>
            <a:off x="8022880" y="406137"/>
            <a:ext cx="3804503" cy="369332"/>
          </a:xfrm>
          <a:prstGeom prst="rect">
            <a:avLst/>
          </a:prstGeom>
          <a:noFill/>
        </p:spPr>
        <p:txBody>
          <a:bodyPr wrap="square" rtlCol="0">
            <a:spAutoFit/>
          </a:bodyPr>
          <a:lstStyle/>
          <a:p>
            <a:r>
              <a:rPr lang="el-GR" b="1" u="sng" dirty="0" smtClean="0">
                <a:solidFill>
                  <a:srgbClr val="002060"/>
                </a:solidFill>
              </a:rPr>
              <a:t>Εννοιολογικές Προσεγγίσεις</a:t>
            </a:r>
            <a:endParaRPr lang="el-GR" b="1" u="sng" dirty="0">
              <a:solidFill>
                <a:srgbClr val="002060"/>
              </a:solidFill>
            </a:endParaRPr>
          </a:p>
        </p:txBody>
      </p:sp>
      <p:sp>
        <p:nvSpPr>
          <p:cNvPr id="32" name="TextBox 31">
            <a:extLst>
              <a:ext uri="{FF2B5EF4-FFF2-40B4-BE49-F238E27FC236}">
                <a16:creationId xmlns="" xmlns:a16="http://schemas.microsoft.com/office/drawing/2014/main" id="{E117C604-DB61-41C4-AF7C-0A1C90BC5C63}"/>
              </a:ext>
            </a:extLst>
          </p:cNvPr>
          <p:cNvSpPr txBox="1"/>
          <p:nvPr/>
        </p:nvSpPr>
        <p:spPr>
          <a:xfrm>
            <a:off x="5994400" y="3213693"/>
            <a:ext cx="5847497" cy="1815882"/>
          </a:xfrm>
          <a:prstGeom prst="rect">
            <a:avLst/>
          </a:prstGeom>
          <a:noFill/>
        </p:spPr>
        <p:txBody>
          <a:bodyPr wrap="square" rtlCol="0">
            <a:spAutoFit/>
          </a:bodyPr>
          <a:lstStyle/>
          <a:p>
            <a:pPr algn="just"/>
            <a:r>
              <a:rPr lang="el-GR" altLang="ko-KR" sz="1600" b="1" dirty="0">
                <a:solidFill>
                  <a:srgbClr val="002060"/>
                </a:solidFill>
                <a:cs typeface="Calibri" pitchFamily="34" charset="0"/>
              </a:rPr>
              <a:t>Εθελοντική Οργάνωση Πολιτικής Προστασίας</a:t>
            </a:r>
            <a:endParaRPr lang="ko-KR" altLang="en-US" sz="1600" b="1" dirty="0">
              <a:solidFill>
                <a:srgbClr val="002060"/>
              </a:solidFill>
              <a:cs typeface="Calibri" pitchFamily="34" charset="0"/>
            </a:endParaRPr>
          </a:p>
          <a:p>
            <a:pPr algn="just"/>
            <a:r>
              <a:rPr lang="el-GR" altLang="ko-KR" sz="1600" dirty="0" smtClean="0">
                <a:solidFill>
                  <a:srgbClr val="002060"/>
                </a:solidFill>
              </a:rPr>
              <a:t>Νομικά </a:t>
            </a:r>
            <a:r>
              <a:rPr lang="el-GR" altLang="ko-KR" sz="1600" dirty="0">
                <a:solidFill>
                  <a:srgbClr val="002060"/>
                </a:solidFill>
              </a:rPr>
              <a:t>πρόσωπα ή ενώσεις ή ομάδες φυσικών προσώπων, οι οποίες εντάσσονται στο δυναμικό της Πολιτικής Προστασίας και σε συνεργασία με φορείς της Τοπικής Αυτοδιοίκησης και λοιπούς επιχειρησιακούς φορείς δραστηριοποιούνται στην παροχή μη κερδοσκοπικών υπηρεσιών προς όφελος του κοινωνικού συνόλου</a:t>
            </a:r>
            <a:endParaRPr lang="en-US" altLang="ko-KR" sz="1600" dirty="0">
              <a:solidFill>
                <a:srgbClr val="002060"/>
              </a:solidFill>
            </a:endParaRPr>
          </a:p>
        </p:txBody>
      </p:sp>
      <p:sp>
        <p:nvSpPr>
          <p:cNvPr id="3" name="Ορθογώνιο 2"/>
          <p:cNvSpPr/>
          <p:nvPr/>
        </p:nvSpPr>
        <p:spPr>
          <a:xfrm>
            <a:off x="5994400" y="5178856"/>
            <a:ext cx="5913596" cy="1077218"/>
          </a:xfrm>
          <a:prstGeom prst="rect">
            <a:avLst/>
          </a:prstGeom>
        </p:spPr>
        <p:txBody>
          <a:bodyPr wrap="square">
            <a:spAutoFit/>
          </a:bodyPr>
          <a:lstStyle/>
          <a:p>
            <a:pPr algn="just"/>
            <a:r>
              <a:rPr lang="el-GR" sz="1600" b="1" dirty="0" smtClean="0">
                <a:solidFill>
                  <a:srgbClr val="002060"/>
                </a:solidFill>
              </a:rPr>
              <a:t>Ενιαίο </a:t>
            </a:r>
            <a:r>
              <a:rPr lang="el-GR" sz="1600" b="1" dirty="0">
                <a:solidFill>
                  <a:srgbClr val="002060"/>
                </a:solidFill>
              </a:rPr>
              <a:t>Μητρώο Εθελοντισμού Πολιτικής Προστασίας (Ε.Μ.Ε.Π.Π</a:t>
            </a:r>
            <a:r>
              <a:rPr lang="el-GR" sz="1600" b="1" dirty="0" smtClean="0">
                <a:solidFill>
                  <a:srgbClr val="002060"/>
                </a:solidFill>
              </a:rPr>
              <a:t>.)</a:t>
            </a:r>
          </a:p>
          <a:p>
            <a:pPr algn="just"/>
            <a:r>
              <a:rPr lang="el-GR" sz="1600" dirty="0" smtClean="0">
                <a:solidFill>
                  <a:srgbClr val="002060"/>
                </a:solidFill>
              </a:rPr>
              <a:t>Μητρώο</a:t>
            </a:r>
            <a:r>
              <a:rPr lang="el-GR" sz="1600" dirty="0">
                <a:solidFill>
                  <a:srgbClr val="002060"/>
                </a:solidFill>
              </a:rPr>
              <a:t>, το οποίο τηρείται από τη Διεύθυνση Εθελοντισμού και Εκπαίδευσης της Γενικής Γραμματείας Πολιτικής Προστασίας </a:t>
            </a:r>
          </a:p>
        </p:txBody>
      </p:sp>
    </p:spTree>
    <p:extLst>
      <p:ext uri="{BB962C8B-B14F-4D97-AF65-F5344CB8AC3E}">
        <p14:creationId xmlns:p14="http://schemas.microsoft.com/office/powerpoint/2010/main" val="3463349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Rectangle 2">
            <a:extLst>
              <a:ext uri="{FF2B5EF4-FFF2-40B4-BE49-F238E27FC236}">
                <a16:creationId xmlns="" xmlns:a16="http://schemas.microsoft.com/office/drawing/2014/main" id="{08461215-73BE-40FB-A801-36EFFD46890B}"/>
              </a:ext>
            </a:extLst>
          </p:cNvPr>
          <p:cNvSpPr/>
          <p:nvPr/>
        </p:nvSpPr>
        <p:spPr>
          <a:xfrm>
            <a:off x="9168095" y="2803896"/>
            <a:ext cx="2105076" cy="3263520"/>
          </a:xfrm>
          <a:prstGeom prst="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evron 3">
            <a:extLst>
              <a:ext uri="{FF2B5EF4-FFF2-40B4-BE49-F238E27FC236}">
                <a16:creationId xmlns="" xmlns:a16="http://schemas.microsoft.com/office/drawing/2014/main" id="{0D271BF9-713B-41D0-90E0-5CC8311DE6E4}"/>
              </a:ext>
            </a:extLst>
          </p:cNvPr>
          <p:cNvSpPr/>
          <p:nvPr/>
        </p:nvSpPr>
        <p:spPr>
          <a:xfrm>
            <a:off x="918830" y="3542172"/>
            <a:ext cx="2042102" cy="89348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1" name="Chevron 4">
            <a:extLst>
              <a:ext uri="{FF2B5EF4-FFF2-40B4-BE49-F238E27FC236}">
                <a16:creationId xmlns="" xmlns:a16="http://schemas.microsoft.com/office/drawing/2014/main" id="{01E0273A-B459-4CD0-8435-5CF254BFE226}"/>
              </a:ext>
            </a:extLst>
          </p:cNvPr>
          <p:cNvSpPr/>
          <p:nvPr/>
        </p:nvSpPr>
        <p:spPr>
          <a:xfrm>
            <a:off x="2987884" y="3114722"/>
            <a:ext cx="2042102" cy="89348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2" name="Chevron 5">
            <a:extLst>
              <a:ext uri="{FF2B5EF4-FFF2-40B4-BE49-F238E27FC236}">
                <a16:creationId xmlns="" xmlns:a16="http://schemas.microsoft.com/office/drawing/2014/main" id="{53E938E4-B903-4E78-890B-D2C0B4A4A281}"/>
              </a:ext>
            </a:extLst>
          </p:cNvPr>
          <p:cNvSpPr/>
          <p:nvPr/>
        </p:nvSpPr>
        <p:spPr>
          <a:xfrm>
            <a:off x="5056938" y="2687274"/>
            <a:ext cx="2042102" cy="893484"/>
          </a:xfrm>
          <a:prstGeom prst="chevron">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 name="Chevron 6">
            <a:extLst>
              <a:ext uri="{FF2B5EF4-FFF2-40B4-BE49-F238E27FC236}">
                <a16:creationId xmlns="" xmlns:a16="http://schemas.microsoft.com/office/drawing/2014/main" id="{B4CBDB40-14D8-445F-AAA2-A37966BF7CB8}"/>
              </a:ext>
            </a:extLst>
          </p:cNvPr>
          <p:cNvSpPr/>
          <p:nvPr/>
        </p:nvSpPr>
        <p:spPr>
          <a:xfrm>
            <a:off x="7125992" y="2259825"/>
            <a:ext cx="2042102" cy="893484"/>
          </a:xfrm>
          <a:prstGeom prst="chevr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 name="Chevron 7">
            <a:extLst>
              <a:ext uri="{FF2B5EF4-FFF2-40B4-BE49-F238E27FC236}">
                <a16:creationId xmlns="" xmlns:a16="http://schemas.microsoft.com/office/drawing/2014/main" id="{29863FB2-BB9F-4CEE-A775-3AF41CCCB421}"/>
              </a:ext>
            </a:extLst>
          </p:cNvPr>
          <p:cNvSpPr/>
          <p:nvPr/>
        </p:nvSpPr>
        <p:spPr>
          <a:xfrm>
            <a:off x="9195048" y="1832376"/>
            <a:ext cx="2042102" cy="893484"/>
          </a:xfrm>
          <a:prstGeom prst="chevr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ectangle 8">
            <a:extLst>
              <a:ext uri="{FF2B5EF4-FFF2-40B4-BE49-F238E27FC236}">
                <a16:creationId xmlns="" xmlns:a16="http://schemas.microsoft.com/office/drawing/2014/main" id="{243275C8-BCE5-4258-AD9C-4BE1B63BF8B8}"/>
              </a:ext>
            </a:extLst>
          </p:cNvPr>
          <p:cNvSpPr/>
          <p:nvPr/>
        </p:nvSpPr>
        <p:spPr>
          <a:xfrm>
            <a:off x="7099041" y="3246640"/>
            <a:ext cx="2069053" cy="2820777"/>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9">
            <a:extLst>
              <a:ext uri="{FF2B5EF4-FFF2-40B4-BE49-F238E27FC236}">
                <a16:creationId xmlns="" xmlns:a16="http://schemas.microsoft.com/office/drawing/2014/main" id="{9455025A-0387-4B0E-A1A6-AC0967700908}"/>
              </a:ext>
            </a:extLst>
          </p:cNvPr>
          <p:cNvSpPr/>
          <p:nvPr/>
        </p:nvSpPr>
        <p:spPr>
          <a:xfrm>
            <a:off x="5029988" y="3688604"/>
            <a:ext cx="2069054" cy="2378812"/>
          </a:xfrm>
          <a:prstGeom prst="rect">
            <a:avLst/>
          </a:pr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0">
            <a:extLst>
              <a:ext uri="{FF2B5EF4-FFF2-40B4-BE49-F238E27FC236}">
                <a16:creationId xmlns="" xmlns:a16="http://schemas.microsoft.com/office/drawing/2014/main" id="{979DF2F2-2AAF-423B-9C1A-E3CA37AC6BBB}"/>
              </a:ext>
            </a:extLst>
          </p:cNvPr>
          <p:cNvSpPr/>
          <p:nvPr/>
        </p:nvSpPr>
        <p:spPr>
          <a:xfrm>
            <a:off x="2987884" y="4084563"/>
            <a:ext cx="2042102" cy="198285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Rectangle 11">
            <a:extLst>
              <a:ext uri="{FF2B5EF4-FFF2-40B4-BE49-F238E27FC236}">
                <a16:creationId xmlns="" xmlns:a16="http://schemas.microsoft.com/office/drawing/2014/main" id="{D8FAC203-2011-4453-B617-FFB3DD1E00E9}"/>
              </a:ext>
            </a:extLst>
          </p:cNvPr>
          <p:cNvSpPr/>
          <p:nvPr/>
        </p:nvSpPr>
        <p:spPr>
          <a:xfrm>
            <a:off x="932387" y="4495694"/>
            <a:ext cx="2055497" cy="1571722"/>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TextBox 18">
            <a:extLst>
              <a:ext uri="{FF2B5EF4-FFF2-40B4-BE49-F238E27FC236}">
                <a16:creationId xmlns="" xmlns:a16="http://schemas.microsoft.com/office/drawing/2014/main" id="{314082F2-4BAD-44A6-AF6A-9285015585DB}"/>
              </a:ext>
            </a:extLst>
          </p:cNvPr>
          <p:cNvSpPr txBox="1"/>
          <p:nvPr/>
        </p:nvSpPr>
        <p:spPr>
          <a:xfrm>
            <a:off x="1306286" y="3727305"/>
            <a:ext cx="1480457" cy="307777"/>
          </a:xfrm>
          <a:prstGeom prst="rect">
            <a:avLst/>
          </a:prstGeom>
          <a:noFill/>
        </p:spPr>
        <p:txBody>
          <a:bodyPr wrap="square" rtlCol="0">
            <a:spAutoFit/>
          </a:bodyPr>
          <a:lstStyle/>
          <a:p>
            <a:pPr algn="ctr"/>
            <a:r>
              <a:rPr lang="el-GR" altLang="ko-KR" sz="1400" b="1" dirty="0" smtClean="0">
                <a:solidFill>
                  <a:srgbClr val="002060"/>
                </a:solidFill>
                <a:cs typeface="Arial" pitchFamily="34" charset="0"/>
              </a:rPr>
              <a:t>Α.Ε.Α.Ε.Ο.Π.Π.</a:t>
            </a:r>
            <a:endParaRPr lang="ko-KR" altLang="en-US" sz="1400" b="1" dirty="0">
              <a:solidFill>
                <a:srgbClr val="002060"/>
              </a:solidFill>
              <a:cs typeface="Arial" pitchFamily="34" charset="0"/>
            </a:endParaRPr>
          </a:p>
        </p:txBody>
      </p:sp>
      <p:sp>
        <p:nvSpPr>
          <p:cNvPr id="20" name="TextBox 19">
            <a:extLst>
              <a:ext uri="{FF2B5EF4-FFF2-40B4-BE49-F238E27FC236}">
                <a16:creationId xmlns="" xmlns:a16="http://schemas.microsoft.com/office/drawing/2014/main" id="{A01A7B38-9CD0-43B0-BBE2-116116D27F63}"/>
              </a:ext>
            </a:extLst>
          </p:cNvPr>
          <p:cNvSpPr txBox="1"/>
          <p:nvPr/>
        </p:nvSpPr>
        <p:spPr>
          <a:xfrm>
            <a:off x="3507693" y="3299856"/>
            <a:ext cx="1002485" cy="307777"/>
          </a:xfrm>
          <a:prstGeom prst="rect">
            <a:avLst/>
          </a:prstGeom>
          <a:noFill/>
        </p:spPr>
        <p:txBody>
          <a:bodyPr wrap="square" rtlCol="0">
            <a:spAutoFit/>
          </a:bodyPr>
          <a:lstStyle/>
          <a:p>
            <a:pPr algn="ctr"/>
            <a:r>
              <a:rPr lang="el-GR" altLang="ko-KR" sz="1400" b="1" dirty="0" smtClean="0">
                <a:solidFill>
                  <a:srgbClr val="002060"/>
                </a:solidFill>
                <a:cs typeface="Arial" pitchFamily="34" charset="0"/>
              </a:rPr>
              <a:t>Α.Σ.Ο.Φ.</a:t>
            </a:r>
            <a:endParaRPr lang="ko-KR" altLang="en-US" sz="1400" b="1" dirty="0">
              <a:solidFill>
                <a:srgbClr val="002060"/>
              </a:solidFill>
              <a:cs typeface="Arial" pitchFamily="34" charset="0"/>
            </a:endParaRPr>
          </a:p>
        </p:txBody>
      </p:sp>
      <p:sp>
        <p:nvSpPr>
          <p:cNvPr id="21" name="TextBox 20">
            <a:extLst>
              <a:ext uri="{FF2B5EF4-FFF2-40B4-BE49-F238E27FC236}">
                <a16:creationId xmlns="" xmlns:a16="http://schemas.microsoft.com/office/drawing/2014/main" id="{CF0B5A58-2E50-4E36-9C18-683C49ADB133}"/>
              </a:ext>
            </a:extLst>
          </p:cNvPr>
          <p:cNvSpPr txBox="1"/>
          <p:nvPr/>
        </p:nvSpPr>
        <p:spPr>
          <a:xfrm>
            <a:off x="5370287" y="2872407"/>
            <a:ext cx="1576066" cy="307777"/>
          </a:xfrm>
          <a:prstGeom prst="rect">
            <a:avLst/>
          </a:prstGeom>
          <a:noFill/>
        </p:spPr>
        <p:txBody>
          <a:bodyPr wrap="square" rtlCol="0">
            <a:spAutoFit/>
          </a:bodyPr>
          <a:lstStyle/>
          <a:p>
            <a:pPr algn="ctr"/>
            <a:r>
              <a:rPr lang="el-GR" altLang="ko-KR" sz="1400" b="1" dirty="0">
                <a:solidFill>
                  <a:srgbClr val="002060"/>
                </a:solidFill>
                <a:cs typeface="Arial" pitchFamily="34" charset="0"/>
              </a:rPr>
              <a:t>Μ.Ε.Μ.Ε.Ο.Π.Π</a:t>
            </a:r>
            <a:endParaRPr lang="ko-KR" altLang="en-US" sz="1400" b="1" dirty="0">
              <a:solidFill>
                <a:srgbClr val="002060"/>
              </a:solidFill>
              <a:cs typeface="Arial" pitchFamily="34" charset="0"/>
            </a:endParaRPr>
          </a:p>
        </p:txBody>
      </p:sp>
      <p:sp>
        <p:nvSpPr>
          <p:cNvPr id="22" name="TextBox 21">
            <a:extLst>
              <a:ext uri="{FF2B5EF4-FFF2-40B4-BE49-F238E27FC236}">
                <a16:creationId xmlns="" xmlns:a16="http://schemas.microsoft.com/office/drawing/2014/main" id="{92B1FE9C-E64F-4162-9D3C-92C1C5F8837A}"/>
              </a:ext>
            </a:extLst>
          </p:cNvPr>
          <p:cNvSpPr txBox="1"/>
          <p:nvPr/>
        </p:nvSpPr>
        <p:spPr>
          <a:xfrm>
            <a:off x="7645801" y="2444958"/>
            <a:ext cx="1002485" cy="307777"/>
          </a:xfrm>
          <a:prstGeom prst="rect">
            <a:avLst/>
          </a:prstGeom>
          <a:noFill/>
        </p:spPr>
        <p:txBody>
          <a:bodyPr wrap="square" rtlCol="0">
            <a:spAutoFit/>
          </a:bodyPr>
          <a:lstStyle/>
          <a:p>
            <a:pPr algn="ctr"/>
            <a:r>
              <a:rPr lang="el-GR" altLang="ko-KR" sz="1400" b="1" dirty="0">
                <a:solidFill>
                  <a:srgbClr val="002060"/>
                </a:solidFill>
                <a:cs typeface="Arial" pitchFamily="34" charset="0"/>
              </a:rPr>
              <a:t>Μ.Ε.Π.Π.</a:t>
            </a:r>
            <a:endParaRPr lang="ko-KR" altLang="en-US" sz="1400" b="1" dirty="0">
              <a:solidFill>
                <a:srgbClr val="002060"/>
              </a:solidFill>
              <a:cs typeface="Arial" pitchFamily="34" charset="0"/>
            </a:endParaRPr>
          </a:p>
        </p:txBody>
      </p:sp>
      <p:sp>
        <p:nvSpPr>
          <p:cNvPr id="23" name="TextBox 22">
            <a:extLst>
              <a:ext uri="{FF2B5EF4-FFF2-40B4-BE49-F238E27FC236}">
                <a16:creationId xmlns="" xmlns:a16="http://schemas.microsoft.com/office/drawing/2014/main" id="{1A8D21A9-00CE-4E72-9FA0-C8F67A52636E}"/>
              </a:ext>
            </a:extLst>
          </p:cNvPr>
          <p:cNvSpPr txBox="1"/>
          <p:nvPr/>
        </p:nvSpPr>
        <p:spPr>
          <a:xfrm>
            <a:off x="9714857" y="2017509"/>
            <a:ext cx="1228914" cy="307777"/>
          </a:xfrm>
          <a:prstGeom prst="rect">
            <a:avLst/>
          </a:prstGeom>
          <a:noFill/>
        </p:spPr>
        <p:txBody>
          <a:bodyPr wrap="square" rtlCol="0">
            <a:spAutoFit/>
          </a:bodyPr>
          <a:lstStyle/>
          <a:p>
            <a:pPr algn="ctr"/>
            <a:r>
              <a:rPr lang="el-GR" sz="1400" b="1" dirty="0" smtClean="0">
                <a:solidFill>
                  <a:srgbClr val="002060"/>
                </a:solidFill>
              </a:rPr>
              <a:t>Μ.Ε.Ο.Π.Π.</a:t>
            </a:r>
            <a:endParaRPr lang="ko-KR" altLang="en-US" sz="1400" b="1" dirty="0">
              <a:solidFill>
                <a:schemeClr val="bg1"/>
              </a:solidFill>
              <a:cs typeface="Arial" pitchFamily="34" charset="0"/>
            </a:endParaRPr>
          </a:p>
        </p:txBody>
      </p:sp>
      <p:sp>
        <p:nvSpPr>
          <p:cNvPr id="24" name="TextBox 23">
            <a:extLst>
              <a:ext uri="{FF2B5EF4-FFF2-40B4-BE49-F238E27FC236}">
                <a16:creationId xmlns="" xmlns:a16="http://schemas.microsoft.com/office/drawing/2014/main" id="{EE8AC5A9-0842-4658-BC2E-35021DD23B42}"/>
              </a:ext>
            </a:extLst>
          </p:cNvPr>
          <p:cNvSpPr txBox="1"/>
          <p:nvPr/>
        </p:nvSpPr>
        <p:spPr>
          <a:xfrm>
            <a:off x="932387" y="4708398"/>
            <a:ext cx="2028545" cy="1384995"/>
          </a:xfrm>
          <a:prstGeom prst="rect">
            <a:avLst/>
          </a:prstGeom>
          <a:noFill/>
        </p:spPr>
        <p:txBody>
          <a:bodyPr wrap="square" rtlCol="0">
            <a:spAutoFit/>
          </a:bodyPr>
          <a:lstStyle/>
          <a:p>
            <a:pPr algn="ctr"/>
            <a:r>
              <a:rPr lang="el-GR" altLang="ko-KR" sz="1200" b="1" dirty="0">
                <a:solidFill>
                  <a:srgbClr val="002060"/>
                </a:solidFill>
                <a:cs typeface="Arial" pitchFamily="34" charset="0"/>
              </a:rPr>
              <a:t>Αρχείο Εκθέσεων Αξιολόγησης Εθελοντικών Οργανώσεων Πολιτικής </a:t>
            </a:r>
            <a:r>
              <a:rPr lang="el-GR" altLang="ko-KR" sz="1200" b="1" dirty="0" smtClean="0">
                <a:solidFill>
                  <a:srgbClr val="002060"/>
                </a:solidFill>
                <a:cs typeface="Arial" pitchFamily="34" charset="0"/>
              </a:rPr>
              <a:t>Προστασίας</a:t>
            </a:r>
            <a:r>
              <a:rPr lang="el-GR" altLang="ko-KR" sz="1200" dirty="0" smtClean="0">
                <a:solidFill>
                  <a:srgbClr val="002060"/>
                </a:solidFill>
                <a:cs typeface="Arial" pitchFamily="34" charset="0"/>
              </a:rPr>
              <a:t>, </a:t>
            </a:r>
            <a:r>
              <a:rPr lang="el-GR" altLang="ko-KR" sz="1200" dirty="0">
                <a:solidFill>
                  <a:srgbClr val="002060"/>
                </a:solidFill>
                <a:cs typeface="Arial" pitchFamily="34" charset="0"/>
              </a:rPr>
              <a:t>στο οποίο καταχωρίζονται οι Εκθέσεις Αξιολόγησης</a:t>
            </a:r>
            <a:endParaRPr lang="en-US" altLang="ko-KR" sz="1200" dirty="0">
              <a:solidFill>
                <a:srgbClr val="002060"/>
              </a:solidFill>
              <a:cs typeface="Arial" pitchFamily="34" charset="0"/>
            </a:endParaRPr>
          </a:p>
        </p:txBody>
      </p:sp>
      <p:sp>
        <p:nvSpPr>
          <p:cNvPr id="25" name="TextBox 24">
            <a:extLst>
              <a:ext uri="{FF2B5EF4-FFF2-40B4-BE49-F238E27FC236}">
                <a16:creationId xmlns="" xmlns:a16="http://schemas.microsoft.com/office/drawing/2014/main" id="{AE0F4336-1E53-4C94-B9F9-64022E9A4E9B}"/>
              </a:ext>
            </a:extLst>
          </p:cNvPr>
          <p:cNvSpPr txBox="1"/>
          <p:nvPr/>
        </p:nvSpPr>
        <p:spPr>
          <a:xfrm>
            <a:off x="3169294" y="4284333"/>
            <a:ext cx="1711933" cy="1569660"/>
          </a:xfrm>
          <a:prstGeom prst="rect">
            <a:avLst/>
          </a:prstGeom>
          <a:noFill/>
        </p:spPr>
        <p:txBody>
          <a:bodyPr wrap="square" rtlCol="0">
            <a:spAutoFit/>
          </a:bodyPr>
          <a:lstStyle/>
          <a:p>
            <a:pPr algn="ctr"/>
            <a:r>
              <a:rPr lang="el-GR" altLang="ko-KR" sz="1200" b="1" dirty="0">
                <a:solidFill>
                  <a:srgbClr val="002060"/>
                </a:solidFill>
                <a:cs typeface="Arial" pitchFamily="34" charset="0"/>
              </a:rPr>
              <a:t>Αρχείο Συνεργαζόμενων Οργανώσεων και </a:t>
            </a:r>
            <a:r>
              <a:rPr lang="el-GR" altLang="ko-KR" sz="1200" b="1" dirty="0" smtClean="0">
                <a:solidFill>
                  <a:srgbClr val="002060"/>
                </a:solidFill>
                <a:cs typeface="Arial" pitchFamily="34" charset="0"/>
              </a:rPr>
              <a:t>Φορέων</a:t>
            </a:r>
            <a:r>
              <a:rPr lang="el-GR" altLang="ko-KR" sz="1200" dirty="0" smtClean="0">
                <a:solidFill>
                  <a:srgbClr val="002060"/>
                </a:solidFill>
                <a:cs typeface="Arial" pitchFamily="34" charset="0"/>
              </a:rPr>
              <a:t>, </a:t>
            </a:r>
            <a:r>
              <a:rPr lang="el-GR" altLang="ko-KR" sz="1200" dirty="0">
                <a:solidFill>
                  <a:srgbClr val="002060"/>
                </a:solidFill>
                <a:cs typeface="Arial" pitchFamily="34" charset="0"/>
              </a:rPr>
              <a:t>στο οποίο καταχωρίζονται οι Οργανώσεις και οι Φορείς του άρθρου 72 του παρόντος</a:t>
            </a:r>
            <a:endParaRPr lang="en-US" altLang="ko-KR" sz="1200" dirty="0">
              <a:solidFill>
                <a:srgbClr val="002060"/>
              </a:solidFill>
              <a:cs typeface="Arial" pitchFamily="34" charset="0"/>
            </a:endParaRPr>
          </a:p>
        </p:txBody>
      </p:sp>
      <p:sp>
        <p:nvSpPr>
          <p:cNvPr id="26" name="TextBox 25">
            <a:extLst>
              <a:ext uri="{FF2B5EF4-FFF2-40B4-BE49-F238E27FC236}">
                <a16:creationId xmlns="" xmlns:a16="http://schemas.microsoft.com/office/drawing/2014/main" id="{E7FBB3F7-71B3-4ED7-A2C7-0F40D26452D1}"/>
              </a:ext>
            </a:extLst>
          </p:cNvPr>
          <p:cNvSpPr txBox="1"/>
          <p:nvPr/>
        </p:nvSpPr>
        <p:spPr>
          <a:xfrm>
            <a:off x="5234419" y="3860268"/>
            <a:ext cx="1711933" cy="2123658"/>
          </a:xfrm>
          <a:prstGeom prst="rect">
            <a:avLst/>
          </a:prstGeom>
          <a:noFill/>
        </p:spPr>
        <p:txBody>
          <a:bodyPr wrap="square" rtlCol="0">
            <a:spAutoFit/>
          </a:bodyPr>
          <a:lstStyle/>
          <a:p>
            <a:pPr algn="ctr"/>
            <a:r>
              <a:rPr lang="el-GR" altLang="ko-KR" sz="1200" b="1" dirty="0">
                <a:solidFill>
                  <a:srgbClr val="002060"/>
                </a:solidFill>
                <a:cs typeface="Arial" pitchFamily="34" charset="0"/>
              </a:rPr>
              <a:t>Μητρώο Εξοπλισμού και Μέσων Εθελοντικών Οργανώσεων Πολιτικής </a:t>
            </a:r>
            <a:r>
              <a:rPr lang="el-GR" altLang="ko-KR" sz="1200" b="1" dirty="0" smtClean="0">
                <a:solidFill>
                  <a:srgbClr val="002060"/>
                </a:solidFill>
                <a:cs typeface="Arial" pitchFamily="34" charset="0"/>
              </a:rPr>
              <a:t>Προστασίας</a:t>
            </a:r>
            <a:r>
              <a:rPr lang="el-GR" altLang="ko-KR" sz="1200" dirty="0" smtClean="0">
                <a:solidFill>
                  <a:srgbClr val="002060"/>
                </a:solidFill>
                <a:cs typeface="Arial" pitchFamily="34" charset="0"/>
              </a:rPr>
              <a:t>, </a:t>
            </a:r>
            <a:r>
              <a:rPr lang="el-GR" altLang="ko-KR" sz="1200" dirty="0">
                <a:solidFill>
                  <a:srgbClr val="002060"/>
                </a:solidFill>
                <a:cs typeface="Arial" pitchFamily="34" charset="0"/>
              </a:rPr>
              <a:t>στο οποίο εγγράφονται υλικά και μέσα των εθελοντικών οργανώσεων Πολιτικής Προστασίας</a:t>
            </a:r>
            <a:endParaRPr lang="en-US" altLang="ko-KR" sz="1200" dirty="0">
              <a:solidFill>
                <a:srgbClr val="002060"/>
              </a:solidFill>
              <a:cs typeface="Arial" pitchFamily="34" charset="0"/>
            </a:endParaRPr>
          </a:p>
        </p:txBody>
      </p:sp>
      <p:sp>
        <p:nvSpPr>
          <p:cNvPr id="27" name="TextBox 26">
            <a:extLst>
              <a:ext uri="{FF2B5EF4-FFF2-40B4-BE49-F238E27FC236}">
                <a16:creationId xmlns="" xmlns:a16="http://schemas.microsoft.com/office/drawing/2014/main" id="{278DCFBA-B190-45F7-864C-F7236E8FB0CA}"/>
              </a:ext>
            </a:extLst>
          </p:cNvPr>
          <p:cNvSpPr txBox="1"/>
          <p:nvPr/>
        </p:nvSpPr>
        <p:spPr>
          <a:xfrm>
            <a:off x="7299544" y="3436203"/>
            <a:ext cx="1711933" cy="2123658"/>
          </a:xfrm>
          <a:prstGeom prst="rect">
            <a:avLst/>
          </a:prstGeom>
          <a:noFill/>
        </p:spPr>
        <p:txBody>
          <a:bodyPr wrap="square" rtlCol="0">
            <a:spAutoFit/>
          </a:bodyPr>
          <a:lstStyle/>
          <a:p>
            <a:pPr algn="ctr"/>
            <a:r>
              <a:rPr lang="el-GR" altLang="ko-KR" sz="1200" b="1" dirty="0">
                <a:solidFill>
                  <a:srgbClr val="002060"/>
                </a:solidFill>
                <a:cs typeface="Arial" pitchFamily="34" charset="0"/>
              </a:rPr>
              <a:t>Μητρώο Εθελοντών Πολιτικής </a:t>
            </a:r>
            <a:r>
              <a:rPr lang="el-GR" altLang="ko-KR" sz="1200" b="1" dirty="0" smtClean="0">
                <a:solidFill>
                  <a:srgbClr val="002060"/>
                </a:solidFill>
                <a:cs typeface="Arial" pitchFamily="34" charset="0"/>
              </a:rPr>
              <a:t>Προστασίας</a:t>
            </a:r>
            <a:r>
              <a:rPr lang="el-GR" altLang="ko-KR" sz="1200" dirty="0" smtClean="0">
                <a:solidFill>
                  <a:srgbClr val="002060"/>
                </a:solidFill>
                <a:cs typeface="Arial" pitchFamily="34" charset="0"/>
              </a:rPr>
              <a:t>, </a:t>
            </a:r>
            <a:r>
              <a:rPr lang="el-GR" altLang="ko-KR" sz="1200" dirty="0">
                <a:solidFill>
                  <a:srgbClr val="002060"/>
                </a:solidFill>
                <a:cs typeface="Arial" pitchFamily="34" charset="0"/>
              </a:rPr>
              <a:t>στο οποίο εγγράφονται τα μέλη των εθελοντικών οργανώσεων Πολιτικής Προστασίας που πληρούν τις προϋποθέσεις του άρθρου 59 του παρόντος.</a:t>
            </a:r>
            <a:endParaRPr lang="en-US" altLang="ko-KR" sz="1200" dirty="0">
              <a:solidFill>
                <a:srgbClr val="002060"/>
              </a:solidFill>
              <a:cs typeface="Arial" pitchFamily="34" charset="0"/>
            </a:endParaRPr>
          </a:p>
        </p:txBody>
      </p:sp>
      <p:sp>
        <p:nvSpPr>
          <p:cNvPr id="28" name="TextBox 27"/>
          <p:cNvSpPr txBox="1"/>
          <p:nvPr/>
        </p:nvSpPr>
        <p:spPr>
          <a:xfrm>
            <a:off x="9212297" y="2968178"/>
            <a:ext cx="2024853" cy="1569660"/>
          </a:xfrm>
          <a:prstGeom prst="rect">
            <a:avLst/>
          </a:prstGeom>
          <a:noFill/>
        </p:spPr>
        <p:txBody>
          <a:bodyPr wrap="square" rtlCol="0">
            <a:spAutoFit/>
          </a:bodyPr>
          <a:lstStyle/>
          <a:p>
            <a:r>
              <a:rPr lang="el-GR" sz="1200" b="1" dirty="0">
                <a:solidFill>
                  <a:srgbClr val="002060"/>
                </a:solidFill>
              </a:rPr>
              <a:t>Μητρώο Εθελοντικών Οργανώσεων Πολιτικής </a:t>
            </a:r>
            <a:r>
              <a:rPr lang="el-GR" sz="1200" b="1" dirty="0" smtClean="0">
                <a:solidFill>
                  <a:srgbClr val="002060"/>
                </a:solidFill>
              </a:rPr>
              <a:t>Προστασίας, </a:t>
            </a:r>
            <a:r>
              <a:rPr lang="el-GR" sz="1200" dirty="0">
                <a:solidFill>
                  <a:srgbClr val="002060"/>
                </a:solidFill>
              </a:rPr>
              <a:t>στο οποίο εγγράφονται οι Εθελοντικές Οργανώσεις Πολιτικής Προστασίας, που πληρούν τις προϋποθέσεις του άρθρου 58 του παρόντος</a:t>
            </a:r>
            <a:endParaRPr lang="el-GR" sz="1200" dirty="0"/>
          </a:p>
        </p:txBody>
      </p:sp>
      <p:sp>
        <p:nvSpPr>
          <p:cNvPr id="29" name="Ορθογώνιο 28"/>
          <p:cNvSpPr/>
          <p:nvPr/>
        </p:nvSpPr>
        <p:spPr>
          <a:xfrm>
            <a:off x="130045" y="280402"/>
            <a:ext cx="6745869" cy="492443"/>
          </a:xfrm>
          <a:prstGeom prst="rect">
            <a:avLst/>
          </a:prstGeom>
        </p:spPr>
        <p:txBody>
          <a:bodyPr wrap="square">
            <a:spAutoFit/>
          </a:bodyPr>
          <a:lstStyle/>
          <a:p>
            <a:pPr algn="ctr"/>
            <a:r>
              <a:rPr lang="el-GR" sz="2600" b="1" dirty="0" smtClean="0">
                <a:solidFill>
                  <a:srgbClr val="002060"/>
                </a:solidFill>
              </a:rPr>
              <a:t>ΜΗΤΡΩΑ ΕΘΕΛΟΝΤΙΚΩΝ ΟΡΓΑΝΩΣΕΩΝ</a:t>
            </a:r>
            <a:endParaRPr lang="el-GR" sz="2600" b="1" dirty="0">
              <a:solidFill>
                <a:srgbClr val="002060"/>
              </a:solidFill>
            </a:endParaRPr>
          </a:p>
        </p:txBody>
      </p:sp>
      <p:sp>
        <p:nvSpPr>
          <p:cNvPr id="30" name="TextBox 29"/>
          <p:cNvSpPr txBox="1"/>
          <p:nvPr/>
        </p:nvSpPr>
        <p:spPr>
          <a:xfrm>
            <a:off x="8022880" y="406137"/>
            <a:ext cx="3804503" cy="369332"/>
          </a:xfrm>
          <a:prstGeom prst="rect">
            <a:avLst/>
          </a:prstGeom>
          <a:noFill/>
        </p:spPr>
        <p:txBody>
          <a:bodyPr wrap="square" rtlCol="0">
            <a:spAutoFit/>
          </a:bodyPr>
          <a:lstStyle/>
          <a:p>
            <a:r>
              <a:rPr lang="el-GR" b="1" u="sng" dirty="0" smtClean="0">
                <a:solidFill>
                  <a:srgbClr val="002060"/>
                </a:solidFill>
              </a:rPr>
              <a:t>Εννοιολογικές Προσεγγίσεις</a:t>
            </a:r>
            <a:endParaRPr lang="el-GR" b="1" u="sng" dirty="0">
              <a:solidFill>
                <a:srgbClr val="002060"/>
              </a:solidFill>
            </a:endParaRPr>
          </a:p>
        </p:txBody>
      </p:sp>
    </p:spTree>
    <p:extLst>
      <p:ext uri="{BB962C8B-B14F-4D97-AF65-F5344CB8AC3E}">
        <p14:creationId xmlns:p14="http://schemas.microsoft.com/office/powerpoint/2010/main" val="3463349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110758" y="278923"/>
            <a:ext cx="6888360" cy="523220"/>
          </a:xfrm>
          <a:prstGeom prst="rect">
            <a:avLst/>
          </a:prstGeom>
        </p:spPr>
        <p:txBody>
          <a:bodyPr wrap="none">
            <a:spAutoFit/>
          </a:bodyPr>
          <a:lstStyle/>
          <a:p>
            <a:pPr algn="ctr"/>
            <a:r>
              <a:rPr lang="el-GR" sz="2800" b="1" dirty="0" smtClean="0">
                <a:solidFill>
                  <a:srgbClr val="002060"/>
                </a:solidFill>
              </a:rPr>
              <a:t>ΑΠΟΣΤΟΛΗ ΕΘΕΛΟΝΤΙΚΩΝ ΟΜΑΔΩΝ</a:t>
            </a:r>
            <a:endParaRPr lang="el-GR" sz="2800" b="1" dirty="0">
              <a:solidFill>
                <a:srgbClr val="002060"/>
              </a:solidFill>
            </a:endParaRPr>
          </a:p>
        </p:txBody>
      </p:sp>
      <p:sp>
        <p:nvSpPr>
          <p:cNvPr id="30" name="Hexagon 68">
            <a:extLst>
              <a:ext uri="{FF2B5EF4-FFF2-40B4-BE49-F238E27FC236}">
                <a16:creationId xmlns="" xmlns:a16="http://schemas.microsoft.com/office/drawing/2014/main" id="{9022950D-1900-4507-9E3E-BDD2E111E34D}"/>
              </a:ext>
            </a:extLst>
          </p:cNvPr>
          <p:cNvSpPr/>
          <p:nvPr/>
        </p:nvSpPr>
        <p:spPr>
          <a:xfrm rot="10800000">
            <a:off x="4563050" y="3292510"/>
            <a:ext cx="4125238" cy="2483033"/>
          </a:xfrm>
          <a:custGeom>
            <a:avLst/>
            <a:gdLst/>
            <a:ahLst/>
            <a:cxnLst/>
            <a:rect l="l" t="t" r="r" b="b"/>
            <a:pathLst>
              <a:path w="4125238" h="2483033">
                <a:moveTo>
                  <a:pt x="780492" y="242020"/>
                </a:moveTo>
                <a:lnTo>
                  <a:pt x="280743" y="1241517"/>
                </a:lnTo>
                <a:lnTo>
                  <a:pt x="780492" y="2241014"/>
                </a:lnTo>
                <a:lnTo>
                  <a:pt x="2099829" y="2241014"/>
                </a:lnTo>
                <a:lnTo>
                  <a:pt x="2599577" y="1241517"/>
                </a:lnTo>
                <a:lnTo>
                  <a:pt x="2099829" y="242020"/>
                </a:lnTo>
                <a:close/>
                <a:moveTo>
                  <a:pt x="2186212" y="0"/>
                </a:moveTo>
                <a:lnTo>
                  <a:pt x="3407726" y="0"/>
                </a:lnTo>
                <a:cubicBezTo>
                  <a:pt x="3699951" y="0"/>
                  <a:pt x="3936847" y="236897"/>
                  <a:pt x="3936847" y="529122"/>
                </a:cubicBezTo>
                <a:lnTo>
                  <a:pt x="3936847" y="907065"/>
                </a:lnTo>
                <a:lnTo>
                  <a:pt x="4125238" y="907065"/>
                </a:lnTo>
                <a:lnTo>
                  <a:pt x="3822883" y="1209420"/>
                </a:lnTo>
                <a:lnTo>
                  <a:pt x="3520528" y="907065"/>
                </a:lnTo>
                <a:lnTo>
                  <a:pt x="3708920" y="907065"/>
                </a:lnTo>
                <a:lnTo>
                  <a:pt x="3708920" y="529122"/>
                </a:lnTo>
                <a:cubicBezTo>
                  <a:pt x="3708920" y="362777"/>
                  <a:pt x="3574071" y="227928"/>
                  <a:pt x="3407726" y="227928"/>
                </a:cubicBezTo>
                <a:lnTo>
                  <a:pt x="2373526" y="227928"/>
                </a:lnTo>
                <a:lnTo>
                  <a:pt x="2880320" y="1241517"/>
                </a:lnTo>
                <a:lnTo>
                  <a:pt x="2259562" y="2483033"/>
                </a:lnTo>
                <a:lnTo>
                  <a:pt x="620759" y="2483033"/>
                </a:lnTo>
                <a:lnTo>
                  <a:pt x="0" y="1241517"/>
                </a:lnTo>
                <a:lnTo>
                  <a:pt x="620759" y="1"/>
                </a:lnTo>
                <a:lnTo>
                  <a:pt x="2186212" y="1"/>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Hexagon 68">
            <a:extLst>
              <a:ext uri="{FF2B5EF4-FFF2-40B4-BE49-F238E27FC236}">
                <a16:creationId xmlns="" xmlns:a16="http://schemas.microsoft.com/office/drawing/2014/main" id="{7AE2D459-14D1-46D4-9BB5-77C992E3F56C}"/>
              </a:ext>
            </a:extLst>
          </p:cNvPr>
          <p:cNvSpPr/>
          <p:nvPr/>
        </p:nvSpPr>
        <p:spPr>
          <a:xfrm>
            <a:off x="3554938" y="2052394"/>
            <a:ext cx="4125238" cy="2483033"/>
          </a:xfrm>
          <a:custGeom>
            <a:avLst/>
            <a:gdLst/>
            <a:ahLst/>
            <a:cxnLst/>
            <a:rect l="l" t="t" r="r" b="b"/>
            <a:pathLst>
              <a:path w="4125238" h="2483033">
                <a:moveTo>
                  <a:pt x="780492" y="242020"/>
                </a:moveTo>
                <a:lnTo>
                  <a:pt x="280743" y="1241517"/>
                </a:lnTo>
                <a:lnTo>
                  <a:pt x="780492" y="2241014"/>
                </a:lnTo>
                <a:lnTo>
                  <a:pt x="2099829" y="2241014"/>
                </a:lnTo>
                <a:lnTo>
                  <a:pt x="2599577" y="1241517"/>
                </a:lnTo>
                <a:lnTo>
                  <a:pt x="2099829" y="242020"/>
                </a:lnTo>
                <a:close/>
                <a:moveTo>
                  <a:pt x="2186212" y="0"/>
                </a:moveTo>
                <a:lnTo>
                  <a:pt x="3407726" y="0"/>
                </a:lnTo>
                <a:cubicBezTo>
                  <a:pt x="3699951" y="0"/>
                  <a:pt x="3936847" y="236897"/>
                  <a:pt x="3936847" y="529122"/>
                </a:cubicBezTo>
                <a:lnTo>
                  <a:pt x="3936847" y="907065"/>
                </a:lnTo>
                <a:lnTo>
                  <a:pt x="4125238" y="907065"/>
                </a:lnTo>
                <a:lnTo>
                  <a:pt x="3822883" y="1209420"/>
                </a:lnTo>
                <a:lnTo>
                  <a:pt x="3520528" y="907065"/>
                </a:lnTo>
                <a:lnTo>
                  <a:pt x="3708920" y="907065"/>
                </a:lnTo>
                <a:lnTo>
                  <a:pt x="3708920" y="529122"/>
                </a:lnTo>
                <a:cubicBezTo>
                  <a:pt x="3708920" y="362777"/>
                  <a:pt x="3574071" y="227928"/>
                  <a:pt x="3407726" y="227928"/>
                </a:cubicBezTo>
                <a:lnTo>
                  <a:pt x="2373526" y="227928"/>
                </a:lnTo>
                <a:lnTo>
                  <a:pt x="2880320" y="1241517"/>
                </a:lnTo>
                <a:lnTo>
                  <a:pt x="2259562" y="2483033"/>
                </a:lnTo>
                <a:lnTo>
                  <a:pt x="620759" y="2483033"/>
                </a:lnTo>
                <a:lnTo>
                  <a:pt x="0" y="1241517"/>
                </a:lnTo>
                <a:lnTo>
                  <a:pt x="620759" y="1"/>
                </a:lnTo>
                <a:lnTo>
                  <a:pt x="2186212" y="1"/>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Ορθογώνιο 3"/>
          <p:cNvSpPr/>
          <p:nvPr/>
        </p:nvSpPr>
        <p:spPr>
          <a:xfrm>
            <a:off x="7978326" y="247966"/>
            <a:ext cx="4083046" cy="3293209"/>
          </a:xfrm>
          <a:prstGeom prst="rect">
            <a:avLst/>
          </a:prstGeom>
        </p:spPr>
        <p:txBody>
          <a:bodyPr wrap="square">
            <a:spAutoFit/>
          </a:bodyPr>
          <a:lstStyle/>
          <a:p>
            <a:pPr algn="just"/>
            <a:r>
              <a:rPr lang="el-GR" sz="1600" dirty="0">
                <a:solidFill>
                  <a:srgbClr val="002060"/>
                </a:solidFill>
              </a:rPr>
              <a:t>Αποστολή των Εθελοντικών Οργανώσεων Πολιτικής Προστασίας είναι η παροχή συνδρομής στους </a:t>
            </a:r>
            <a:r>
              <a:rPr lang="el-GR" sz="1600" dirty="0" smtClean="0">
                <a:solidFill>
                  <a:srgbClr val="002060"/>
                </a:solidFill>
              </a:rPr>
              <a:t>αρμόδιους </a:t>
            </a:r>
            <a:r>
              <a:rPr lang="el-GR" sz="1600" dirty="0">
                <a:solidFill>
                  <a:srgbClr val="002060"/>
                </a:solidFill>
              </a:rPr>
              <a:t>κρατικούς φορείς στο έργο της προστασίας της ζωής, της υγείας, της περιουσίας των πολιτών, καθώς και του περιβάλλοντος και της πολιτιστικής κληρονομιάς από απειλούμενες ή εν εξελίξει φυσικές, τεχνολογικές ή ανθρωπογενείς καταστροφές και απειλές, που προκαλούν καταστάσεις εκτάκτου ανάγκης κατά τη διάρκεια ειρηνικής περιόδου</a:t>
            </a:r>
            <a:r>
              <a:rPr lang="el-GR" sz="1600" dirty="0" smtClean="0">
                <a:solidFill>
                  <a:srgbClr val="002060"/>
                </a:solidFill>
              </a:rPr>
              <a:t>.</a:t>
            </a:r>
          </a:p>
          <a:p>
            <a:pPr algn="just"/>
            <a:endParaRPr lang="el-GR" sz="1600" dirty="0">
              <a:solidFill>
                <a:srgbClr val="002060"/>
              </a:solidFill>
            </a:endParaRPr>
          </a:p>
        </p:txBody>
      </p:sp>
      <p:sp>
        <p:nvSpPr>
          <p:cNvPr id="5" name="Ορθογώνιο 4"/>
          <p:cNvSpPr/>
          <p:nvPr/>
        </p:nvSpPr>
        <p:spPr>
          <a:xfrm>
            <a:off x="141950" y="4245742"/>
            <a:ext cx="3849479" cy="2062103"/>
          </a:xfrm>
          <a:prstGeom prst="rect">
            <a:avLst/>
          </a:prstGeom>
        </p:spPr>
        <p:txBody>
          <a:bodyPr wrap="square">
            <a:spAutoFit/>
          </a:bodyPr>
          <a:lstStyle/>
          <a:p>
            <a:pPr algn="just"/>
            <a:r>
              <a:rPr lang="el-GR" sz="1600" dirty="0">
                <a:solidFill>
                  <a:srgbClr val="002060"/>
                </a:solidFill>
              </a:rPr>
              <a:t>Οι Εθελοντικές Οργανώσεις Πολιτικής Προστασίας συνδράμουν τον Εθνικό Μηχανισμό, δρουν και υποστηρίζουν το έργο των αρμόδιων Αρχών και των κρατικών υπηρεσιών για την εκπλήρωση της αποστολής τους, σύμφωνα με τις αρχές της κοινωνικής αλληλεγγύης</a:t>
            </a:r>
          </a:p>
        </p:txBody>
      </p:sp>
      <p:sp>
        <p:nvSpPr>
          <p:cNvPr id="6" name="TextBox 5"/>
          <p:cNvSpPr txBox="1"/>
          <p:nvPr/>
        </p:nvSpPr>
        <p:spPr>
          <a:xfrm>
            <a:off x="4759867" y="3112953"/>
            <a:ext cx="558513" cy="400110"/>
          </a:xfrm>
          <a:prstGeom prst="rect">
            <a:avLst/>
          </a:prstGeom>
          <a:noFill/>
        </p:spPr>
        <p:txBody>
          <a:bodyPr wrap="square" rtlCol="0">
            <a:spAutoFit/>
          </a:bodyPr>
          <a:lstStyle/>
          <a:p>
            <a:r>
              <a:rPr lang="el-GR" sz="2000" b="1" dirty="0" smtClean="0">
                <a:solidFill>
                  <a:schemeClr val="tx2">
                    <a:lumMod val="60000"/>
                    <a:lumOff val="40000"/>
                  </a:schemeClr>
                </a:solidFill>
              </a:rPr>
              <a:t>01</a:t>
            </a:r>
            <a:endParaRPr lang="el-GR" sz="2000" b="1" dirty="0">
              <a:solidFill>
                <a:schemeClr val="tx2">
                  <a:lumMod val="60000"/>
                  <a:lumOff val="40000"/>
                </a:schemeClr>
              </a:solidFill>
            </a:endParaRPr>
          </a:p>
        </p:txBody>
      </p:sp>
      <p:sp>
        <p:nvSpPr>
          <p:cNvPr id="37" name="TextBox 36"/>
          <p:cNvSpPr txBox="1"/>
          <p:nvPr/>
        </p:nvSpPr>
        <p:spPr>
          <a:xfrm>
            <a:off x="6999118" y="4291602"/>
            <a:ext cx="558513" cy="400110"/>
          </a:xfrm>
          <a:prstGeom prst="rect">
            <a:avLst/>
          </a:prstGeom>
          <a:noFill/>
        </p:spPr>
        <p:txBody>
          <a:bodyPr wrap="square" rtlCol="0">
            <a:spAutoFit/>
          </a:bodyPr>
          <a:lstStyle/>
          <a:p>
            <a:r>
              <a:rPr lang="el-GR" sz="2000" b="1" dirty="0" smtClean="0">
                <a:solidFill>
                  <a:srgbClr val="002060"/>
                </a:solidFill>
              </a:rPr>
              <a:t>02</a:t>
            </a:r>
            <a:endParaRPr lang="el-GR" sz="2000" b="1" dirty="0">
              <a:solidFill>
                <a:srgbClr val="002060"/>
              </a:solidFill>
            </a:endParaRPr>
          </a:p>
        </p:txBody>
      </p:sp>
    </p:spTree>
    <p:extLst>
      <p:ext uri="{BB962C8B-B14F-4D97-AF65-F5344CB8AC3E}">
        <p14:creationId xmlns:p14="http://schemas.microsoft.com/office/powerpoint/2010/main" val="15793077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99645" y="247966"/>
            <a:ext cx="7211645" cy="492443"/>
          </a:xfrm>
          <a:prstGeom prst="rect">
            <a:avLst/>
          </a:prstGeom>
        </p:spPr>
        <p:txBody>
          <a:bodyPr wrap="square">
            <a:spAutoFit/>
          </a:bodyPr>
          <a:lstStyle/>
          <a:p>
            <a:pPr algn="ctr"/>
            <a:r>
              <a:rPr lang="el-GR" sz="2600" b="1" dirty="0" smtClean="0">
                <a:solidFill>
                  <a:srgbClr val="002060"/>
                </a:solidFill>
              </a:rPr>
              <a:t>ΔΡΑΣΕΙΣ ΕΘΕΛΟΝΤΙΚΩΝ ΟΡΓΑΝΩΣΕΩΝ</a:t>
            </a:r>
            <a:endParaRPr lang="el-GR" sz="2600" b="1" dirty="0">
              <a:solidFill>
                <a:srgbClr val="002060"/>
              </a:solidFill>
            </a:endParaRPr>
          </a:p>
        </p:txBody>
      </p:sp>
      <p:sp>
        <p:nvSpPr>
          <p:cNvPr id="3" name="Ορθογώνιο 2"/>
          <p:cNvSpPr/>
          <p:nvPr/>
        </p:nvSpPr>
        <p:spPr>
          <a:xfrm>
            <a:off x="1167547" y="1043475"/>
            <a:ext cx="10058400" cy="923330"/>
          </a:xfrm>
          <a:prstGeom prst="rect">
            <a:avLst/>
          </a:prstGeom>
        </p:spPr>
        <p:txBody>
          <a:bodyPr wrap="square">
            <a:spAutoFit/>
          </a:bodyPr>
          <a:lstStyle/>
          <a:p>
            <a:pPr algn="just"/>
            <a:r>
              <a:rPr lang="el-GR" dirty="0">
                <a:solidFill>
                  <a:srgbClr val="002060"/>
                </a:solidFill>
              </a:rPr>
              <a:t> Οι Εθελοντικές Οργανώσεις Πολιτικής Προστασίας υποστηρίζουν τους κρατικούς φορείς σε όλες τις φάσεις του κύκλου καταστροφών, μέσω των κάτωθι δράσεων: </a:t>
            </a:r>
            <a:endParaRPr lang="el-GR" dirty="0" smtClean="0">
              <a:solidFill>
                <a:srgbClr val="002060"/>
              </a:solidFill>
            </a:endParaRPr>
          </a:p>
          <a:p>
            <a:pPr algn="ctr"/>
            <a:r>
              <a:rPr lang="el-GR" b="1" dirty="0" smtClean="0">
                <a:solidFill>
                  <a:srgbClr val="002060"/>
                </a:solidFill>
              </a:rPr>
              <a:t>α</a:t>
            </a:r>
            <a:r>
              <a:rPr lang="el-GR" b="1" dirty="0">
                <a:solidFill>
                  <a:srgbClr val="002060"/>
                </a:solidFill>
              </a:rPr>
              <a:t>. Επιχειρησιακών. </a:t>
            </a:r>
            <a:r>
              <a:rPr lang="el-GR" b="1" dirty="0" smtClean="0">
                <a:solidFill>
                  <a:srgbClr val="002060"/>
                </a:solidFill>
              </a:rPr>
              <a:t> &amp; β</a:t>
            </a:r>
            <a:r>
              <a:rPr lang="el-GR" b="1" dirty="0">
                <a:solidFill>
                  <a:srgbClr val="002060"/>
                </a:solidFill>
              </a:rPr>
              <a:t>. Υποστηρικτικών. </a:t>
            </a:r>
          </a:p>
        </p:txBody>
      </p:sp>
      <p:sp>
        <p:nvSpPr>
          <p:cNvPr id="4" name="Ορθογώνιο 3"/>
          <p:cNvSpPr/>
          <p:nvPr/>
        </p:nvSpPr>
        <p:spPr>
          <a:xfrm>
            <a:off x="74696" y="2368305"/>
            <a:ext cx="6096000" cy="3754874"/>
          </a:xfrm>
          <a:prstGeom prst="rect">
            <a:avLst/>
          </a:prstGeom>
        </p:spPr>
        <p:txBody>
          <a:bodyPr>
            <a:spAutoFit/>
          </a:bodyPr>
          <a:lstStyle/>
          <a:p>
            <a:pPr algn="ctr"/>
            <a:r>
              <a:rPr lang="el-GR" sz="1700" b="1" dirty="0" smtClean="0">
                <a:solidFill>
                  <a:srgbClr val="002060"/>
                </a:solidFill>
              </a:rPr>
              <a:t>Οι </a:t>
            </a:r>
            <a:r>
              <a:rPr lang="el-GR" sz="1700" b="1" dirty="0">
                <a:solidFill>
                  <a:srgbClr val="002060"/>
                </a:solidFill>
              </a:rPr>
              <a:t>επιχειρησιακές δράσεις αφορούν σε: </a:t>
            </a:r>
            <a:endParaRPr lang="el-GR" sz="1700" b="1" dirty="0" smtClean="0">
              <a:solidFill>
                <a:srgbClr val="002060"/>
              </a:solidFill>
            </a:endParaRP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δασοπροστασίας για την πρόληψη των δασικών </a:t>
            </a:r>
            <a:r>
              <a:rPr lang="el-GR" sz="1700" dirty="0" smtClean="0">
                <a:solidFill>
                  <a:srgbClr val="002060"/>
                </a:solidFill>
              </a:rPr>
              <a:t>πυρκαγιών</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δασοπυρόσβεσης για την καταστολή των δασικών </a:t>
            </a:r>
            <a:r>
              <a:rPr lang="el-GR" sz="1700" dirty="0" smtClean="0">
                <a:solidFill>
                  <a:srgbClr val="002060"/>
                </a:solidFill>
              </a:rPr>
              <a:t>πυρκαγιών</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αστικής πυρόσβεσης για την καταστολή πυρκαγιών σε αστικό </a:t>
            </a:r>
            <a:r>
              <a:rPr lang="el-GR" sz="1700" dirty="0" smtClean="0">
                <a:solidFill>
                  <a:srgbClr val="002060"/>
                </a:solidFill>
              </a:rPr>
              <a:t>περιβάλλον</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πρώτων βοηθειών για την εφαρμογή ακολουθίας ενεργειών αποτροπής επιδείνωσης της κατάστασης τραυματιών ή ασθενών </a:t>
            </a:r>
            <a:endParaRPr lang="el-GR" sz="1700" dirty="0" smtClean="0">
              <a:solidFill>
                <a:srgbClr val="002060"/>
              </a:solidFill>
            </a:endParaRP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έρευνας και διάσωσης που αφορούν στη διαδικασία εντοπισμού και παροχής βοήθειας σε </a:t>
            </a:r>
            <a:r>
              <a:rPr lang="el-GR" sz="1700" dirty="0" smtClean="0">
                <a:solidFill>
                  <a:srgbClr val="002060"/>
                </a:solidFill>
              </a:rPr>
              <a:t>ανθρώπους</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παροχής βοηθείας </a:t>
            </a:r>
            <a:r>
              <a:rPr lang="el-GR" sz="1700" dirty="0" smtClean="0">
                <a:solidFill>
                  <a:srgbClr val="002060"/>
                </a:solidFill>
              </a:rPr>
              <a:t>.</a:t>
            </a:r>
            <a:endParaRPr lang="el-GR" sz="1700" dirty="0">
              <a:solidFill>
                <a:srgbClr val="002060"/>
              </a:solidFill>
            </a:endParaRPr>
          </a:p>
        </p:txBody>
      </p:sp>
      <p:sp>
        <p:nvSpPr>
          <p:cNvPr id="5" name="Ορθογώνιο 4"/>
          <p:cNvSpPr/>
          <p:nvPr/>
        </p:nvSpPr>
        <p:spPr>
          <a:xfrm>
            <a:off x="6201850" y="2127516"/>
            <a:ext cx="5859521" cy="4801314"/>
          </a:xfrm>
          <a:prstGeom prst="rect">
            <a:avLst/>
          </a:prstGeom>
        </p:spPr>
        <p:txBody>
          <a:bodyPr wrap="square">
            <a:spAutoFit/>
          </a:bodyPr>
          <a:lstStyle/>
          <a:p>
            <a:pPr algn="just"/>
            <a:r>
              <a:rPr lang="el-GR" sz="1700" b="1" dirty="0" smtClean="0">
                <a:solidFill>
                  <a:srgbClr val="002060"/>
                </a:solidFill>
              </a:rPr>
              <a:t>                 Οι Υποστηρικτικές δράσεις </a:t>
            </a:r>
            <a:r>
              <a:rPr lang="el-GR" sz="1700" b="1" dirty="0">
                <a:solidFill>
                  <a:srgbClr val="002060"/>
                </a:solidFill>
              </a:rPr>
              <a:t>αφορούν σε: </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τηλεπικοινωνιών για την εξασφάλιση εναλλακτικών λύσεων για την αποκατάσταση των επικοινωνιών μεταξύ </a:t>
            </a:r>
            <a:r>
              <a:rPr lang="el-GR" sz="1700" dirty="0" smtClean="0">
                <a:solidFill>
                  <a:srgbClr val="002060"/>
                </a:solidFill>
              </a:rPr>
              <a:t>φορέων</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ψυχολογικής υποστήριξης για τη στήριξη των πληγέντων, των συγγενών των θυμάτων, καθώς και των πρώτων ανταποκριτών </a:t>
            </a:r>
            <a:endParaRPr lang="el-GR" sz="1700" dirty="0" smtClean="0">
              <a:solidFill>
                <a:srgbClr val="002060"/>
              </a:solidFill>
            </a:endParaRP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ενημέρωσης και προειδοποίησης για την παροχή έγκαιρης, λειτουργικής, συντονισμένης και απρόσκοπτης πληροφόρησης πολιτών σε </a:t>
            </a:r>
            <a:r>
              <a:rPr lang="el-GR" sz="1700" dirty="0" smtClean="0">
                <a:solidFill>
                  <a:srgbClr val="002060"/>
                </a:solidFill>
              </a:rPr>
              <a:t>περιπτώσεις έκτακτης </a:t>
            </a:r>
            <a:r>
              <a:rPr lang="el-GR" sz="1700" dirty="0">
                <a:solidFill>
                  <a:srgbClr val="002060"/>
                </a:solidFill>
              </a:rPr>
              <a:t>ανάγκης και προληπτικά, </a:t>
            </a:r>
            <a:endParaRPr lang="el-GR" sz="1700" dirty="0" smtClean="0">
              <a:solidFill>
                <a:srgbClr val="002060"/>
              </a:solidFill>
            </a:endParaRP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μέριμνας πληγέντων για την εξασφάλιση βασικών αναγκών των πληγέντων, </a:t>
            </a:r>
            <a:endParaRPr lang="el-GR" sz="1700" dirty="0" smtClean="0">
              <a:solidFill>
                <a:srgbClr val="002060"/>
              </a:solidFill>
            </a:endParaRP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μεταφορών για τη χρήση μεταφορικών μέσων σε δράσεις πολιτικής </a:t>
            </a:r>
            <a:r>
              <a:rPr lang="el-GR" sz="1700" dirty="0" smtClean="0">
                <a:solidFill>
                  <a:srgbClr val="002060"/>
                </a:solidFill>
              </a:rPr>
              <a:t>προστασίας,</a:t>
            </a:r>
          </a:p>
          <a:p>
            <a:pPr marL="285750" indent="-285750" algn="just">
              <a:buFont typeface="Wingdings" pitchFamily="2" charset="2"/>
              <a:buChar char="v"/>
            </a:pPr>
            <a:r>
              <a:rPr lang="el-GR" sz="1700" dirty="0" smtClean="0">
                <a:solidFill>
                  <a:srgbClr val="002060"/>
                </a:solidFill>
              </a:rPr>
              <a:t>Δράσεις </a:t>
            </a:r>
            <a:r>
              <a:rPr lang="el-GR" sz="1700" dirty="0">
                <a:solidFill>
                  <a:srgbClr val="002060"/>
                </a:solidFill>
              </a:rPr>
              <a:t>οργάνωσης και λειτουργίας χώρων συγκέντρωσης για την ανάπτυξη και οργάνωση προσωρινού </a:t>
            </a:r>
            <a:r>
              <a:rPr lang="el-GR" sz="1700" dirty="0" smtClean="0">
                <a:solidFill>
                  <a:srgbClr val="002060"/>
                </a:solidFill>
              </a:rPr>
              <a:t>καταυλισμού</a:t>
            </a:r>
            <a:endParaRPr lang="el-GR" sz="1700" dirty="0">
              <a:solidFill>
                <a:srgbClr val="002060"/>
              </a:solidFill>
            </a:endParaRPr>
          </a:p>
        </p:txBody>
      </p:sp>
    </p:spTree>
    <p:extLst>
      <p:ext uri="{BB962C8B-B14F-4D97-AF65-F5344CB8AC3E}">
        <p14:creationId xmlns:p14="http://schemas.microsoft.com/office/powerpoint/2010/main" val="41372522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 name="Ορθογώνιο 5"/>
          <p:cNvSpPr/>
          <p:nvPr/>
        </p:nvSpPr>
        <p:spPr>
          <a:xfrm>
            <a:off x="585674" y="139278"/>
            <a:ext cx="6096000" cy="830997"/>
          </a:xfrm>
          <a:prstGeom prst="rect">
            <a:avLst/>
          </a:prstGeom>
        </p:spPr>
        <p:txBody>
          <a:bodyPr>
            <a:spAutoFit/>
          </a:bodyPr>
          <a:lstStyle/>
          <a:p>
            <a:pPr algn="ctr"/>
            <a:r>
              <a:rPr lang="el-GR" sz="2400" b="1" dirty="0" smtClean="0">
                <a:solidFill>
                  <a:srgbClr val="002060"/>
                </a:solidFill>
              </a:rPr>
              <a:t>ΠΡΟΠΟΘΕΣΕΙΣ ΕΝΤΑΞΗΣ ΣΤΟ Μ.Ε.Ο.Π.Π. </a:t>
            </a:r>
            <a:endParaRPr lang="el-GR" sz="2400" b="1" dirty="0">
              <a:solidFill>
                <a:srgbClr val="002060"/>
              </a:solidFill>
            </a:endParaRPr>
          </a:p>
        </p:txBody>
      </p:sp>
      <p:sp>
        <p:nvSpPr>
          <p:cNvPr id="7" name="Ορθογώνιο 6"/>
          <p:cNvSpPr/>
          <p:nvPr/>
        </p:nvSpPr>
        <p:spPr>
          <a:xfrm>
            <a:off x="3604645" y="1204187"/>
            <a:ext cx="6096000" cy="1200329"/>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a:r>
              <a:rPr lang="el-GR" dirty="0"/>
              <a:t> Η ένταξη στο Μ.Ε.Ο.Π.Π. του Ε.Μ.Ε.Π.Π. γίνεται με απόφαση του Γενικού Γραμματέα Πολιτικής Προστασίας, κατόπιν υποβολής αιτήματος της εθελοντικής οργάνωσης και του οικείου φακέλου απαιτούμενων δικαιολογητικών</a:t>
            </a:r>
          </a:p>
        </p:txBody>
      </p:sp>
      <p:sp>
        <p:nvSpPr>
          <p:cNvPr id="8" name="Ορθογώνιο 7"/>
          <p:cNvSpPr/>
          <p:nvPr/>
        </p:nvSpPr>
        <p:spPr>
          <a:xfrm>
            <a:off x="1192465" y="2883677"/>
            <a:ext cx="7591555" cy="1477328"/>
          </a:xfrm>
          <a:prstGeom prst="rect">
            <a:avLst/>
          </a:prstGeom>
          <a:solidFill>
            <a:schemeClr val="accent6">
              <a:lumMod val="10000"/>
              <a:lumOff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l-GR" dirty="0">
                <a:solidFill>
                  <a:srgbClr val="002060"/>
                </a:solidFill>
              </a:rPr>
              <a:t> Στο Μ.Ε.Ο.Π.Π. εντάσσονται οι εθελοντικές οργανώσεις της Χώρας που αποτελούν: α) νομικά πρόσωπα, μη κερδοσκοπικού χαρακτήρα, με σκοπό την επιδίωξη δράσεων πολιτικής προστασίας, ή, β) ενώσεις ή ομάδες προσώπων, μη κερδοσκοπικού χαρακτήρα, με σκοπό την επιδίωξη δράσεων πολιτικής προστασίας.</a:t>
            </a:r>
          </a:p>
        </p:txBody>
      </p:sp>
      <p:sp>
        <p:nvSpPr>
          <p:cNvPr id="9" name="Ορθογώνιο 8"/>
          <p:cNvSpPr/>
          <p:nvPr/>
        </p:nvSpPr>
        <p:spPr>
          <a:xfrm>
            <a:off x="3503437" y="4860836"/>
            <a:ext cx="6197207" cy="92333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l-GR" dirty="0">
                <a:solidFill>
                  <a:srgbClr val="002060"/>
                </a:solidFill>
              </a:rPr>
              <a:t>Για την ένταξη εθελοντικής οργάνωσης στο Μ.Ε.Ο.Π.Π. απαιτείται η απόκτηση της ιδιότητας του Εθελοντή Πολιτικής Προστασίας τουλάχιστον δώδεκα (12) μελών της. </a:t>
            </a:r>
          </a:p>
        </p:txBody>
      </p:sp>
    </p:spTree>
    <p:extLst>
      <p:ext uri="{BB962C8B-B14F-4D97-AF65-F5344CB8AC3E}">
        <p14:creationId xmlns:p14="http://schemas.microsoft.com/office/powerpoint/2010/main" val="14211847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585674" y="113750"/>
            <a:ext cx="6096000" cy="954107"/>
          </a:xfrm>
          <a:prstGeom prst="rect">
            <a:avLst/>
          </a:prstGeom>
        </p:spPr>
        <p:txBody>
          <a:bodyPr>
            <a:spAutoFit/>
          </a:bodyPr>
          <a:lstStyle/>
          <a:p>
            <a:pPr algn="ctr"/>
            <a:r>
              <a:rPr lang="el-GR" sz="2800" b="1" dirty="0" smtClean="0">
                <a:solidFill>
                  <a:srgbClr val="002060"/>
                </a:solidFill>
              </a:rPr>
              <a:t>ΑΠΟΚΤΗΣΗ ΙΔΙΟΤΗΤΑΣ ΕΘΕΛΟΝΤΗ Π.Π.</a:t>
            </a:r>
            <a:endParaRPr lang="el-GR" sz="2800" b="1" dirty="0">
              <a:solidFill>
                <a:srgbClr val="002060"/>
              </a:solidFill>
            </a:endParaRPr>
          </a:p>
        </p:txBody>
      </p:sp>
      <p:sp>
        <p:nvSpPr>
          <p:cNvPr id="4" name="Ορθογώνιο 3"/>
          <p:cNvSpPr/>
          <p:nvPr/>
        </p:nvSpPr>
        <p:spPr>
          <a:xfrm>
            <a:off x="179831" y="1452300"/>
            <a:ext cx="8702911" cy="5078313"/>
          </a:xfrm>
          <a:prstGeom prst="rect">
            <a:avLst/>
          </a:prstGeom>
        </p:spPr>
        <p:txBody>
          <a:bodyPr wrap="square">
            <a:spAutoFit/>
          </a:bodyPr>
          <a:lstStyle/>
          <a:p>
            <a:pPr algn="just"/>
            <a:r>
              <a:rPr lang="el-GR" dirty="0">
                <a:solidFill>
                  <a:srgbClr val="002060"/>
                </a:solidFill>
              </a:rPr>
              <a:t> Τα μέλη των εθελοντικών οργανώσεων, προκειμένου να λάβουν την ιδιότητα του Εθελοντή Πολιτικής Προστασίας, πρέπει να έχουν τις ακόλουθες προϋποθέσεις</a:t>
            </a:r>
            <a:r>
              <a:rPr lang="el-GR" dirty="0" smtClean="0">
                <a:solidFill>
                  <a:srgbClr val="002060"/>
                </a:solidFill>
              </a:rPr>
              <a:t>:</a:t>
            </a:r>
          </a:p>
          <a:p>
            <a:pPr algn="just"/>
            <a:endParaRPr lang="el-GR" dirty="0" smtClean="0">
              <a:solidFill>
                <a:srgbClr val="002060"/>
              </a:solidFill>
            </a:endParaRPr>
          </a:p>
          <a:p>
            <a:pPr marL="285750" indent="-285750" algn="just">
              <a:buFont typeface="Wingdings" pitchFamily="2" charset="2"/>
              <a:buChar char="§"/>
            </a:pPr>
            <a:r>
              <a:rPr lang="el-GR" dirty="0">
                <a:solidFill>
                  <a:srgbClr val="002060"/>
                </a:solidFill>
              </a:rPr>
              <a:t> Να είναι Έλληνες πολίτες ή πολίτες κράτους - μέλους της Ευρωπαϊκής Ένωσης με μόνιμη διαμονή στην Ελλάδα επί τουλάχιστον τριετία ή υπήκοοι τρίτων χωρών, που είναι κάτοχοι άδειας παραμονής επί μακρόν </a:t>
            </a:r>
            <a:r>
              <a:rPr lang="el-GR" dirty="0" smtClean="0">
                <a:solidFill>
                  <a:srgbClr val="002060"/>
                </a:solidFill>
              </a:rPr>
              <a:t>διαμένοντος</a:t>
            </a:r>
          </a:p>
          <a:p>
            <a:pPr marL="285750" indent="-285750" algn="just">
              <a:buFont typeface="Wingdings" pitchFamily="2" charset="2"/>
              <a:buChar char="§"/>
            </a:pPr>
            <a:r>
              <a:rPr lang="el-GR" dirty="0" smtClean="0">
                <a:solidFill>
                  <a:srgbClr val="002060"/>
                </a:solidFill>
              </a:rPr>
              <a:t>Να </a:t>
            </a:r>
            <a:r>
              <a:rPr lang="el-GR" dirty="0">
                <a:solidFill>
                  <a:srgbClr val="002060"/>
                </a:solidFill>
              </a:rPr>
              <a:t>μιλούν και να γράφουν με επάρκεια στην ελληνική γλώσσα. </a:t>
            </a:r>
            <a:endParaRPr lang="el-GR" dirty="0" smtClean="0">
              <a:solidFill>
                <a:srgbClr val="002060"/>
              </a:solidFill>
            </a:endParaRPr>
          </a:p>
          <a:p>
            <a:pPr marL="285750" indent="-285750" algn="just">
              <a:buFont typeface="Wingdings" pitchFamily="2" charset="2"/>
              <a:buChar char="§"/>
            </a:pPr>
            <a:r>
              <a:rPr lang="el-GR" dirty="0">
                <a:solidFill>
                  <a:srgbClr val="002060"/>
                </a:solidFill>
              </a:rPr>
              <a:t>Να μην διώκονται και να μην έχουν καταδικαστεί για εγκλήματα που αποτελούν κωλύματα για την πρόσληψη στο </a:t>
            </a:r>
            <a:r>
              <a:rPr lang="el-GR" dirty="0" smtClean="0">
                <a:solidFill>
                  <a:srgbClr val="002060"/>
                </a:solidFill>
              </a:rPr>
              <a:t>Δημόσιο</a:t>
            </a:r>
          </a:p>
          <a:p>
            <a:pPr marL="285750" indent="-285750" algn="just">
              <a:buFont typeface="Wingdings" pitchFamily="2" charset="2"/>
              <a:buChar char="§"/>
            </a:pPr>
            <a:r>
              <a:rPr lang="el-GR" dirty="0">
                <a:solidFill>
                  <a:srgbClr val="002060"/>
                </a:solidFill>
              </a:rPr>
              <a:t>Να έχουν συμπληρώσει το δέκατο όγδοο (18ο) έτος και να μην υπερβαίνουν το εξηκοστό πέμπτο (65ο) της ηλικίας τους</a:t>
            </a:r>
            <a:r>
              <a:rPr lang="el-GR" dirty="0" smtClean="0">
                <a:solidFill>
                  <a:srgbClr val="002060"/>
                </a:solidFill>
              </a:rPr>
              <a:t>,</a:t>
            </a:r>
          </a:p>
          <a:p>
            <a:pPr marL="285750" indent="-285750" algn="just">
              <a:buFont typeface="Wingdings" pitchFamily="2" charset="2"/>
              <a:buChar char="§"/>
            </a:pPr>
            <a:r>
              <a:rPr lang="el-GR" dirty="0">
                <a:solidFill>
                  <a:srgbClr val="002060"/>
                </a:solidFill>
              </a:rPr>
              <a:t>Να έχουν αποδεδειγμένα καλή σωματική και ψυχική υγεία που θα πιστοποιείται κατόπιν υποβολής γνωμάτευσης καλής γενικής ιατρικής </a:t>
            </a:r>
            <a:r>
              <a:rPr lang="el-GR" dirty="0" smtClean="0">
                <a:solidFill>
                  <a:srgbClr val="002060"/>
                </a:solidFill>
              </a:rPr>
              <a:t>κατάστασης</a:t>
            </a:r>
          </a:p>
          <a:p>
            <a:pPr marL="285750" indent="-285750" algn="just">
              <a:buFont typeface="Wingdings" pitchFamily="2" charset="2"/>
              <a:buChar char="§"/>
            </a:pPr>
            <a:r>
              <a:rPr lang="el-GR" dirty="0">
                <a:solidFill>
                  <a:srgbClr val="002060"/>
                </a:solidFill>
              </a:rPr>
              <a:t>Να έχουν λάβει την απαιτούμενη πιστοποιημένη εκπαίδευση και πιστοποίηση από τη Σχολή Εθελοντών και Εθελοντικών Οργανώσεων της Ακαδημίας Πολιτικής Προστασίας και της Πυροσβεστικής </a:t>
            </a:r>
            <a:r>
              <a:rPr lang="el-GR" dirty="0" smtClean="0">
                <a:solidFill>
                  <a:srgbClr val="002060"/>
                </a:solidFill>
              </a:rPr>
              <a:t>Ακαδημίας</a:t>
            </a:r>
          </a:p>
          <a:p>
            <a:pPr marL="285750" indent="-285750" algn="just">
              <a:buFont typeface="Wingdings" pitchFamily="2" charset="2"/>
              <a:buChar char="§"/>
            </a:pPr>
            <a:r>
              <a:rPr lang="el-GR" dirty="0">
                <a:solidFill>
                  <a:srgbClr val="002060"/>
                </a:solidFill>
              </a:rPr>
              <a:t> Να μην έχουν την ιδιότητα του Εθελοντή Πυροσβέστη του Πυροσβεστικού Σώματος</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0130" y="1564368"/>
            <a:ext cx="2898322"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5262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0" y="165784"/>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99645" y="147770"/>
            <a:ext cx="7211645" cy="892552"/>
          </a:xfrm>
          <a:prstGeom prst="rect">
            <a:avLst/>
          </a:prstGeom>
        </p:spPr>
        <p:txBody>
          <a:bodyPr wrap="square">
            <a:spAutoFit/>
          </a:bodyPr>
          <a:lstStyle/>
          <a:p>
            <a:pPr algn="ctr"/>
            <a:r>
              <a:rPr lang="el-GR" sz="2600" b="1" dirty="0" smtClean="0">
                <a:solidFill>
                  <a:srgbClr val="002060"/>
                </a:solidFill>
              </a:rPr>
              <a:t>ΕΚΠΑΙΔΕΥΣΗ &amp; ΑΞΙΟΛΟΓΗΣΗ ΕΘΕΛΟΝΤΙΚΩΝ ΟΡΓΑΝΩΣΕΩΝ</a:t>
            </a:r>
            <a:endParaRPr lang="el-GR" sz="2600" b="1" dirty="0">
              <a:solidFill>
                <a:srgbClr val="002060"/>
              </a:solidFill>
            </a:endParaRPr>
          </a:p>
        </p:txBody>
      </p:sp>
      <p:sp>
        <p:nvSpPr>
          <p:cNvPr id="3" name="Ορθογώνιο 2"/>
          <p:cNvSpPr/>
          <p:nvPr/>
        </p:nvSpPr>
        <p:spPr>
          <a:xfrm>
            <a:off x="527617" y="1515981"/>
            <a:ext cx="6096000" cy="1200329"/>
          </a:xfrm>
          <a:prstGeom prst="rect">
            <a:avLst/>
          </a:prstGeom>
        </p:spPr>
        <p:txBody>
          <a:bodyPr>
            <a:spAutoFit/>
          </a:bodyPr>
          <a:lstStyle/>
          <a:p>
            <a:pPr algn="just"/>
            <a:r>
              <a:rPr lang="el-GR" dirty="0">
                <a:solidFill>
                  <a:srgbClr val="002060"/>
                </a:solidFill>
              </a:rPr>
              <a:t> Η Γενική Γραμματεία Πολιτικής Προστασίας έχει επιτελικό και συντονιστικό ρόλο στην εκπαίδευση των Εθελοντών Πολιτικής Προστασίας και τους εκπαιδεύει μέσω της Ακαδημίας Πολιτικής Προστασίας</a:t>
            </a:r>
          </a:p>
        </p:txBody>
      </p:sp>
      <p:sp>
        <p:nvSpPr>
          <p:cNvPr id="4" name="Ορθογώνιο 3"/>
          <p:cNvSpPr/>
          <p:nvPr/>
        </p:nvSpPr>
        <p:spPr>
          <a:xfrm>
            <a:off x="2330815" y="3028104"/>
            <a:ext cx="6096000" cy="1477328"/>
          </a:xfrm>
          <a:prstGeom prst="rect">
            <a:avLst/>
          </a:prstGeom>
        </p:spPr>
        <p:txBody>
          <a:bodyPr>
            <a:spAutoFit/>
          </a:bodyPr>
          <a:lstStyle/>
          <a:p>
            <a:pPr algn="just"/>
            <a:r>
              <a:rPr lang="el-GR" dirty="0">
                <a:solidFill>
                  <a:srgbClr val="002060"/>
                </a:solidFill>
              </a:rPr>
              <a:t> Για την αξιολόγηση των Εθελοντικών Οργανώσεων συντάσσονται Εκθέσεις αξιολόγησης με μέριμνα του αρμόδιου κατά τόπο Περιφερειακού Συντονιστή Πολιτικής Προστασίας, κατόπιν εισήγησης του επικεφαλής του εκάστοτε εμπλεκόμενου φορέα. </a:t>
            </a:r>
          </a:p>
        </p:txBody>
      </p:sp>
      <p:sp>
        <p:nvSpPr>
          <p:cNvPr id="5" name="Ορθογώνιο 4"/>
          <p:cNvSpPr/>
          <p:nvPr/>
        </p:nvSpPr>
        <p:spPr>
          <a:xfrm>
            <a:off x="4426857" y="4637989"/>
            <a:ext cx="7429333" cy="2031325"/>
          </a:xfrm>
          <a:prstGeom prst="rect">
            <a:avLst/>
          </a:prstGeom>
        </p:spPr>
        <p:txBody>
          <a:bodyPr wrap="square">
            <a:spAutoFit/>
          </a:bodyPr>
          <a:lstStyle/>
          <a:p>
            <a:pPr algn="just"/>
            <a:r>
              <a:rPr lang="el-GR" dirty="0">
                <a:solidFill>
                  <a:srgbClr val="002060"/>
                </a:solidFill>
              </a:rPr>
              <a:t>Οι Εκθέσεις Αξιολόγησης αποτελούν κύριο εργαλείο αποτύπωσης της επάρκειας, αποτελεσματικότητας και απόδοσης των μελών των εμπλεκόμενων ανά δράση εθελοντικών οργανώσεων και συντάσσονται μηνιαίως, και μόνο σε περίπτωση κινητοποίησης. Κατόπιν υποβάλλονται στη Διεύθυνση Εθελοντισμού και Εκπαίδευσης της Γ.Γ.Π.Π. και καταχωρίζονται στο Αρχείο Εκθέσεων Αξιολόγησης Εθελοντικών Οργανώσεων Πολιτικής Προστασίας. </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517" y="4767399"/>
            <a:ext cx="29813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6815" y="1022309"/>
            <a:ext cx="3634556" cy="343392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5262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1575" y="113750"/>
            <a:ext cx="7135030" cy="892552"/>
          </a:xfrm>
          <a:prstGeom prst="rect">
            <a:avLst/>
          </a:prstGeom>
        </p:spPr>
        <p:txBody>
          <a:bodyPr wrap="square">
            <a:spAutoFit/>
          </a:bodyPr>
          <a:lstStyle/>
          <a:p>
            <a:pPr algn="ctr"/>
            <a:r>
              <a:rPr lang="el-GR" sz="2600" b="1" dirty="0" smtClean="0">
                <a:solidFill>
                  <a:srgbClr val="002060"/>
                </a:solidFill>
              </a:rPr>
              <a:t>ΔΙΑΓΡΑΦΗ ΕΘΕΛΟΝΤΙΚΩΝ ΟΡΓΑΝΩΣΕΩΝ</a:t>
            </a:r>
          </a:p>
          <a:p>
            <a:pPr algn="ctr"/>
            <a:r>
              <a:rPr lang="el-GR" sz="2600" b="1" dirty="0" smtClean="0">
                <a:solidFill>
                  <a:srgbClr val="002060"/>
                </a:solidFill>
              </a:rPr>
              <a:t>ΑΠΟ ΤΟ </a:t>
            </a:r>
            <a:r>
              <a:rPr lang="el-GR" sz="2600" b="1" dirty="0">
                <a:solidFill>
                  <a:srgbClr val="002060"/>
                </a:solidFill>
              </a:rPr>
              <a:t>Μ.Ε.Ο.Π.Π.</a:t>
            </a:r>
          </a:p>
        </p:txBody>
      </p:sp>
      <p:sp>
        <p:nvSpPr>
          <p:cNvPr id="4" name="Ορθογώνιο 3"/>
          <p:cNvSpPr/>
          <p:nvPr/>
        </p:nvSpPr>
        <p:spPr>
          <a:xfrm>
            <a:off x="696685" y="1247887"/>
            <a:ext cx="10914743" cy="646331"/>
          </a:xfrm>
          <a:prstGeom prst="rect">
            <a:avLst/>
          </a:prstGeom>
        </p:spPr>
        <p:txBody>
          <a:bodyPr wrap="square">
            <a:spAutoFit/>
          </a:bodyPr>
          <a:lstStyle/>
          <a:p>
            <a:pPr algn="just"/>
            <a:r>
              <a:rPr lang="el-GR" dirty="0">
                <a:solidFill>
                  <a:srgbClr val="002060"/>
                </a:solidFill>
              </a:rPr>
              <a:t>Οι Εθελοντικές Οργανώσεις διαγράφονται από το Μ.Ε.Ο.Π.Π. με απόφαση του Γενικού Γραμματέα Πολιτικής Προστασίας για τους παρακάτω λόγους: </a:t>
            </a:r>
          </a:p>
        </p:txBody>
      </p:sp>
      <p:sp>
        <p:nvSpPr>
          <p:cNvPr id="5" name="Ορθογώνιο 4"/>
          <p:cNvSpPr/>
          <p:nvPr/>
        </p:nvSpPr>
        <p:spPr>
          <a:xfrm>
            <a:off x="696685" y="2097418"/>
            <a:ext cx="10914742" cy="3970318"/>
          </a:xfrm>
          <a:prstGeom prst="rect">
            <a:avLst/>
          </a:prstGeom>
        </p:spPr>
        <p:txBody>
          <a:bodyPr wrap="square">
            <a:spAutoFit/>
          </a:bodyPr>
          <a:lstStyle/>
          <a:p>
            <a:pPr marL="285750" indent="-285750" algn="just">
              <a:buFont typeface="Wingdings" pitchFamily="2" charset="2"/>
              <a:buChar char="q"/>
            </a:pPr>
            <a:r>
              <a:rPr lang="el-GR" dirty="0" smtClean="0">
                <a:solidFill>
                  <a:srgbClr val="002060"/>
                </a:solidFill>
              </a:rPr>
              <a:t>Υπαίτια</a:t>
            </a:r>
            <a:r>
              <a:rPr lang="el-GR" dirty="0">
                <a:solidFill>
                  <a:srgbClr val="002060"/>
                </a:solidFill>
              </a:rPr>
              <a:t>, μη έγκαιρη ή αναποτελεσματική ανταπόκριση της Εθελοντικής Οργάνωσης σε κλήση για κινητοποίηση ή δυστοκία στη συνεργασία της με τη Γενική Γραμματεία Πολιτικής Προστασίας ή τους εμπλεκόμενους επιχειρησιακούς φορείς. </a:t>
            </a:r>
            <a:endParaRPr lang="el-GR" dirty="0" smtClean="0">
              <a:solidFill>
                <a:srgbClr val="002060"/>
              </a:solidFill>
            </a:endParaRPr>
          </a:p>
          <a:p>
            <a:pPr marL="285750" indent="-285750" algn="just">
              <a:buFont typeface="Wingdings" pitchFamily="2" charset="2"/>
              <a:buChar char="q"/>
            </a:pPr>
            <a:r>
              <a:rPr lang="el-GR" dirty="0" smtClean="0">
                <a:solidFill>
                  <a:srgbClr val="002060"/>
                </a:solidFill>
              </a:rPr>
              <a:t>Αυθαίρετη </a:t>
            </a:r>
            <a:r>
              <a:rPr lang="el-GR" dirty="0">
                <a:solidFill>
                  <a:srgbClr val="002060"/>
                </a:solidFill>
              </a:rPr>
              <a:t>απουσία ή πλημμελής ή ανάρμοστη εκτέλεση καθηκόντων των μελών Εθελοντικής </a:t>
            </a:r>
            <a:r>
              <a:rPr lang="el-GR" dirty="0" smtClean="0">
                <a:solidFill>
                  <a:srgbClr val="002060"/>
                </a:solidFill>
              </a:rPr>
              <a:t>Οργάνωσης.</a:t>
            </a:r>
          </a:p>
          <a:p>
            <a:pPr marL="285750" indent="-285750" algn="just">
              <a:buFont typeface="Wingdings" pitchFamily="2" charset="2"/>
              <a:buChar char="q"/>
            </a:pPr>
            <a:r>
              <a:rPr lang="el-GR" dirty="0" smtClean="0">
                <a:solidFill>
                  <a:srgbClr val="002060"/>
                </a:solidFill>
              </a:rPr>
              <a:t>Αυθαίρετη </a:t>
            </a:r>
            <a:r>
              <a:rPr lang="el-GR" dirty="0">
                <a:solidFill>
                  <a:srgbClr val="002060"/>
                </a:solidFill>
              </a:rPr>
              <a:t>ανάληψη εθνικής ή υπερεθνικής επιχειρησιακής δράσης, εκτός επιχειρησιακού σχεδιασμού, εντολών και κινητοποίησης των δομών της </a:t>
            </a:r>
            <a:r>
              <a:rPr lang="el-GR" dirty="0" smtClean="0">
                <a:solidFill>
                  <a:srgbClr val="002060"/>
                </a:solidFill>
              </a:rPr>
              <a:t>Γ.Γ.Π.Π.</a:t>
            </a:r>
          </a:p>
          <a:p>
            <a:pPr marL="285750" indent="-285750" algn="just">
              <a:buFont typeface="Wingdings" pitchFamily="2" charset="2"/>
              <a:buChar char="q"/>
            </a:pPr>
            <a:r>
              <a:rPr lang="el-GR" dirty="0" smtClean="0">
                <a:solidFill>
                  <a:srgbClr val="002060"/>
                </a:solidFill>
              </a:rPr>
              <a:t>Άσκηση </a:t>
            </a:r>
            <a:r>
              <a:rPr lang="el-GR" dirty="0">
                <a:solidFill>
                  <a:srgbClr val="002060"/>
                </a:solidFill>
              </a:rPr>
              <a:t>ή κεκαλυμμένη επιδίωξη άσκησης κερδοσκοπικής δραστηριότητας της Εθελοντικής </a:t>
            </a:r>
            <a:r>
              <a:rPr lang="el-GR" dirty="0" smtClean="0">
                <a:solidFill>
                  <a:srgbClr val="002060"/>
                </a:solidFill>
              </a:rPr>
              <a:t>Οργάνωσης.</a:t>
            </a:r>
          </a:p>
          <a:p>
            <a:pPr marL="285750" indent="-285750" algn="just">
              <a:buFont typeface="Wingdings" pitchFamily="2" charset="2"/>
              <a:buChar char="q"/>
            </a:pPr>
            <a:r>
              <a:rPr lang="el-GR" dirty="0" smtClean="0">
                <a:solidFill>
                  <a:srgbClr val="002060"/>
                </a:solidFill>
              </a:rPr>
              <a:t>Αδράνεια </a:t>
            </a:r>
            <a:r>
              <a:rPr lang="el-GR" dirty="0">
                <a:solidFill>
                  <a:srgbClr val="002060"/>
                </a:solidFill>
              </a:rPr>
              <a:t>κινητοποίησης της Εθελοντικής Οργάνωσης για χρονικό διάστημα που υπερβαίνει τη διετία. στ. Μη τήρηση κανόνων ασφαλείας από τα μέλη τους κατά την άσκηση των καθηκόντων </a:t>
            </a:r>
            <a:r>
              <a:rPr lang="el-GR" dirty="0" smtClean="0">
                <a:solidFill>
                  <a:srgbClr val="002060"/>
                </a:solidFill>
              </a:rPr>
              <a:t>τους.</a:t>
            </a:r>
          </a:p>
          <a:p>
            <a:pPr marL="285750" indent="-285750" algn="just">
              <a:buFont typeface="Wingdings" pitchFamily="2" charset="2"/>
              <a:buChar char="q"/>
            </a:pPr>
            <a:r>
              <a:rPr lang="el-GR" dirty="0" smtClean="0">
                <a:solidFill>
                  <a:srgbClr val="002060"/>
                </a:solidFill>
              </a:rPr>
              <a:t>Δήλωση </a:t>
            </a:r>
            <a:r>
              <a:rPr lang="el-GR" dirty="0">
                <a:solidFill>
                  <a:srgbClr val="002060"/>
                </a:solidFill>
              </a:rPr>
              <a:t>ανακριβών ή ψευδών ή ανυπόστατων στοιχείων στη Γ.Γ.Π.Π. των Οργανώσεων και των μελών τους για τα μέλη και τις Οργανώσεις. η. Οποιαδήποτε παράβαση των διατάξεων του παρόντος κεφαλαίου</a:t>
            </a:r>
          </a:p>
        </p:txBody>
      </p:sp>
    </p:spTree>
    <p:extLst>
      <p:ext uri="{BB962C8B-B14F-4D97-AF65-F5344CB8AC3E}">
        <p14:creationId xmlns:p14="http://schemas.microsoft.com/office/powerpoint/2010/main" val="2356526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DDF1E0CE-93C9-47B4-992E-2B88D78DFE7A}"/>
              </a:ext>
            </a:extLst>
          </p:cNvPr>
          <p:cNvSpPr txBox="1">
            <a:spLocks/>
          </p:cNvSpPr>
          <p:nvPr/>
        </p:nvSpPr>
        <p:spPr>
          <a:xfrm>
            <a:off x="8286010" y="750701"/>
            <a:ext cx="3562231" cy="1752267"/>
          </a:xfrm>
          <a:prstGeom prst="rect">
            <a:avLst/>
          </a:prstGeom>
        </p:spPr>
        <p:txBody>
          <a:bodyPr anchor="ctr">
            <a:noAutofit/>
          </a:bodyPr>
          <a:lstStyle>
            <a:lvl1pPr algn="ctr" defTabSz="914400" rtl="0" eaLnBrk="1" latinLnBrk="1" hangingPunct="1">
              <a:spcBef>
                <a:spcPct val="0"/>
              </a:spcBef>
              <a:buNone/>
              <a:defRPr sz="4800" b="0" kern="1200" baseline="0">
                <a:solidFill>
                  <a:schemeClr val="tx1">
                    <a:lumMod val="75000"/>
                    <a:lumOff val="25000"/>
                  </a:schemeClr>
                </a:solidFill>
                <a:latin typeface="Arial" pitchFamily="34" charset="0"/>
                <a:ea typeface="+mj-ea"/>
                <a:cs typeface="Arial" pitchFamily="34" charset="0"/>
              </a:defRPr>
            </a:lvl1pPr>
          </a:lstStyle>
          <a:p>
            <a:r>
              <a:rPr lang="el-GR" altLang="ko-KR" sz="4400" b="1" dirty="0" smtClean="0">
                <a:solidFill>
                  <a:schemeClr val="bg1"/>
                </a:solidFill>
                <a:latin typeface="+mj-lt"/>
              </a:rPr>
              <a:t>Ν. 3013/2002</a:t>
            </a:r>
            <a:endParaRPr lang="ko-KR" altLang="en-US" sz="4400" b="1" dirty="0">
              <a:solidFill>
                <a:schemeClr val="bg1"/>
              </a:solidFill>
              <a:latin typeface="+mj-lt"/>
            </a:endParaRPr>
          </a:p>
        </p:txBody>
      </p:sp>
      <p:sp>
        <p:nvSpPr>
          <p:cNvPr id="2" name="TextBox 1"/>
          <p:cNvSpPr txBox="1"/>
          <p:nvPr/>
        </p:nvSpPr>
        <p:spPr>
          <a:xfrm>
            <a:off x="219920" y="471643"/>
            <a:ext cx="5729468" cy="2031325"/>
          </a:xfrm>
          <a:prstGeom prst="rect">
            <a:avLst/>
          </a:prstGeom>
          <a:noFill/>
          <a:ln>
            <a:solidFill>
              <a:srgbClr val="00B0F0"/>
            </a:solidFill>
            <a:prstDash val="lgDashDotDot"/>
          </a:ln>
        </p:spPr>
        <p:txBody>
          <a:bodyPr wrap="square" rtlCol="0">
            <a:spAutoFit/>
          </a:bodyPr>
          <a:lstStyle/>
          <a:p>
            <a:pPr algn="just"/>
            <a:r>
              <a:rPr lang="el-GR" dirty="0" smtClean="0">
                <a:solidFill>
                  <a:schemeClr val="bg1"/>
                </a:solidFill>
              </a:rPr>
              <a:t>Στο άρθρο 1 γίνεται αποσαφήνιση του όρου Π.Π. και καθορίζετε ότι : εκπονούνται </a:t>
            </a:r>
            <a:r>
              <a:rPr lang="el-GR" dirty="0">
                <a:solidFill>
                  <a:schemeClr val="bg1"/>
                </a:solidFill>
              </a:rPr>
              <a:t>σχέδια και προγράμματα πρόληψης, </a:t>
            </a:r>
            <a:r>
              <a:rPr lang="el-GR" dirty="0" smtClean="0">
                <a:solidFill>
                  <a:schemeClr val="bg1"/>
                </a:solidFill>
              </a:rPr>
              <a:t>λαμβάνονται </a:t>
            </a:r>
            <a:r>
              <a:rPr lang="el-GR" dirty="0">
                <a:solidFill>
                  <a:schemeClr val="bg1"/>
                </a:solidFill>
              </a:rPr>
              <a:t>μέτρα ετοιμότητας και αναλαμβάνονται δράσεις πρόληψης, ετοιμότητας, αντιμετώπισης και </a:t>
            </a:r>
            <a:r>
              <a:rPr lang="el-GR" dirty="0" smtClean="0">
                <a:solidFill>
                  <a:schemeClr val="bg1"/>
                </a:solidFill>
              </a:rPr>
              <a:t>αποκατάστασης, </a:t>
            </a:r>
            <a:r>
              <a:rPr lang="el-GR" dirty="0">
                <a:solidFill>
                  <a:schemeClr val="bg1"/>
                </a:solidFill>
              </a:rPr>
              <a:t>αξιοποιείται το ανθρώπινο δυναμικό </a:t>
            </a:r>
            <a:r>
              <a:rPr lang="el-GR" dirty="0" smtClean="0">
                <a:solidFill>
                  <a:schemeClr val="bg1"/>
                </a:solidFill>
              </a:rPr>
              <a:t>και </a:t>
            </a:r>
            <a:r>
              <a:rPr lang="el-GR" dirty="0">
                <a:solidFill>
                  <a:schemeClr val="bg1"/>
                </a:solidFill>
              </a:rPr>
              <a:t>υποβάλλονται εισηγήσεις προς τα </a:t>
            </a:r>
            <a:r>
              <a:rPr lang="el-GR" dirty="0" smtClean="0">
                <a:solidFill>
                  <a:schemeClr val="bg1"/>
                </a:solidFill>
              </a:rPr>
              <a:t>αρμόδια όργανα</a:t>
            </a:r>
            <a:endParaRPr lang="el-GR" dirty="0">
              <a:solidFill>
                <a:schemeClr val="bg1"/>
              </a:solidFill>
            </a:endParaRPr>
          </a:p>
        </p:txBody>
      </p:sp>
      <p:sp>
        <p:nvSpPr>
          <p:cNvPr id="15" name="TextBox 14"/>
          <p:cNvSpPr txBox="1"/>
          <p:nvPr/>
        </p:nvSpPr>
        <p:spPr>
          <a:xfrm>
            <a:off x="783241" y="2912931"/>
            <a:ext cx="5729468" cy="646331"/>
          </a:xfrm>
          <a:prstGeom prst="rect">
            <a:avLst/>
          </a:prstGeom>
          <a:noFill/>
          <a:ln>
            <a:solidFill>
              <a:srgbClr val="00B0F0"/>
            </a:solidFill>
            <a:prstDash val="lgDashDotDot"/>
          </a:ln>
        </p:spPr>
        <p:txBody>
          <a:bodyPr wrap="square" rtlCol="0">
            <a:spAutoFit/>
          </a:bodyPr>
          <a:lstStyle/>
          <a:p>
            <a:pPr algn="just"/>
            <a:r>
              <a:rPr lang="el-GR" dirty="0" smtClean="0">
                <a:solidFill>
                  <a:schemeClr val="bg1"/>
                </a:solidFill>
              </a:rPr>
              <a:t>Στο άρθρο 2 γίνεται εννοιολογική προσέγγιση βασικών όρων</a:t>
            </a:r>
            <a:endParaRPr lang="el-GR" dirty="0">
              <a:solidFill>
                <a:schemeClr val="bg1"/>
              </a:solidFill>
            </a:endParaRPr>
          </a:p>
        </p:txBody>
      </p:sp>
      <p:sp>
        <p:nvSpPr>
          <p:cNvPr id="16" name="TextBox 15"/>
          <p:cNvSpPr txBox="1"/>
          <p:nvPr/>
        </p:nvSpPr>
        <p:spPr>
          <a:xfrm>
            <a:off x="1404396" y="3937322"/>
            <a:ext cx="6317847" cy="2585323"/>
          </a:xfrm>
          <a:prstGeom prst="rect">
            <a:avLst/>
          </a:prstGeom>
          <a:noFill/>
          <a:ln>
            <a:solidFill>
              <a:srgbClr val="00B0F0"/>
            </a:solidFill>
            <a:prstDash val="lgDashDotDot"/>
          </a:ln>
        </p:spPr>
        <p:txBody>
          <a:bodyPr wrap="square" rtlCol="0">
            <a:spAutoFit/>
          </a:bodyPr>
          <a:lstStyle/>
          <a:p>
            <a:pPr algn="just"/>
            <a:r>
              <a:rPr lang="el-GR" dirty="0" smtClean="0">
                <a:solidFill>
                  <a:schemeClr val="bg1"/>
                </a:solidFill>
              </a:rPr>
              <a:t>Στο άρθρο 3 γίνεται αναφορά στο </a:t>
            </a:r>
            <a:r>
              <a:rPr lang="el-GR" dirty="0">
                <a:solidFill>
                  <a:schemeClr val="bg1"/>
                </a:solidFill>
              </a:rPr>
              <a:t>δυναμικό και στα μέσα πολιτικής </a:t>
            </a:r>
            <a:r>
              <a:rPr lang="el-GR" dirty="0" smtClean="0">
                <a:solidFill>
                  <a:schemeClr val="bg1"/>
                </a:solidFill>
              </a:rPr>
              <a:t>προστασίας, που είναι:</a:t>
            </a:r>
          </a:p>
          <a:p>
            <a:pPr algn="just"/>
            <a:r>
              <a:rPr lang="el-GR" dirty="0" smtClean="0">
                <a:solidFill>
                  <a:schemeClr val="bg1"/>
                </a:solidFill>
              </a:rPr>
              <a:t>α</a:t>
            </a:r>
            <a:r>
              <a:rPr lang="el-GR" dirty="0">
                <a:solidFill>
                  <a:schemeClr val="bg1"/>
                </a:solidFill>
              </a:rPr>
              <a:t>. Ειδικευμένα στελέχη πολιτικής προστασίας σε κεντρικό, περιφερειακό και τοπικό </a:t>
            </a:r>
            <a:r>
              <a:rPr lang="el-GR" dirty="0" smtClean="0">
                <a:solidFill>
                  <a:schemeClr val="bg1"/>
                </a:solidFill>
              </a:rPr>
              <a:t>επίπεδο</a:t>
            </a:r>
          </a:p>
          <a:p>
            <a:pPr algn="just"/>
            <a:r>
              <a:rPr lang="el-GR" dirty="0" smtClean="0">
                <a:solidFill>
                  <a:schemeClr val="bg1"/>
                </a:solidFill>
              </a:rPr>
              <a:t>β. </a:t>
            </a:r>
            <a:r>
              <a:rPr lang="el-GR" dirty="0">
                <a:solidFill>
                  <a:schemeClr val="bg1"/>
                </a:solidFill>
              </a:rPr>
              <a:t>Το σύνολο των κρατικών υπηρεσιών, οι υπηρεσίες των οργανισμών τοπικής αυτοδιοίκησης και των οργανισμών κοινής </a:t>
            </a:r>
            <a:r>
              <a:rPr lang="el-GR" dirty="0" smtClean="0">
                <a:solidFill>
                  <a:schemeClr val="bg1"/>
                </a:solidFill>
              </a:rPr>
              <a:t>ωφέλειας.</a:t>
            </a:r>
          </a:p>
          <a:p>
            <a:pPr algn="just"/>
            <a:r>
              <a:rPr lang="el-GR" dirty="0">
                <a:solidFill>
                  <a:schemeClr val="bg1"/>
                </a:solidFill>
              </a:rPr>
              <a:t>γ</a:t>
            </a:r>
            <a:r>
              <a:rPr lang="el-GR" dirty="0" smtClean="0">
                <a:solidFill>
                  <a:schemeClr val="bg1"/>
                </a:solidFill>
              </a:rPr>
              <a:t>. </a:t>
            </a:r>
            <a:r>
              <a:rPr lang="el-GR" dirty="0">
                <a:solidFill>
                  <a:schemeClr val="bg1"/>
                </a:solidFill>
              </a:rPr>
              <a:t>Οι εθελοντικές οργανώσεις πολιτικής προστασίας</a:t>
            </a:r>
            <a:r>
              <a:rPr lang="el-GR" dirty="0" smtClean="0">
                <a:solidFill>
                  <a:schemeClr val="bg1"/>
                </a:solidFill>
              </a:rPr>
              <a:t> </a:t>
            </a:r>
          </a:p>
          <a:p>
            <a:pPr algn="just"/>
            <a:r>
              <a:rPr lang="el-GR" dirty="0">
                <a:solidFill>
                  <a:schemeClr val="bg1"/>
                </a:solidFill>
              </a:rPr>
              <a:t>δ</a:t>
            </a:r>
            <a:r>
              <a:rPr lang="el-GR" dirty="0" smtClean="0">
                <a:solidFill>
                  <a:schemeClr val="bg1"/>
                </a:solidFill>
              </a:rPr>
              <a:t>. </a:t>
            </a:r>
            <a:r>
              <a:rPr lang="el-GR" dirty="0">
                <a:solidFill>
                  <a:schemeClr val="bg1"/>
                </a:solidFill>
              </a:rPr>
              <a:t>πολίτες με ειδικές γνώσεις και εμπειρία</a:t>
            </a:r>
          </a:p>
        </p:txBody>
      </p:sp>
    </p:spTree>
    <p:extLst>
      <p:ext uri="{BB962C8B-B14F-4D97-AF65-F5344CB8AC3E}">
        <p14:creationId xmlns:p14="http://schemas.microsoft.com/office/powerpoint/2010/main" val="2873145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556645" y="113750"/>
            <a:ext cx="6096000" cy="830997"/>
          </a:xfrm>
          <a:prstGeom prst="rect">
            <a:avLst/>
          </a:prstGeom>
        </p:spPr>
        <p:txBody>
          <a:bodyPr>
            <a:spAutoFit/>
          </a:bodyPr>
          <a:lstStyle/>
          <a:p>
            <a:pPr algn="ctr"/>
            <a:r>
              <a:rPr lang="el-GR" sz="2400" b="1" dirty="0" smtClean="0">
                <a:solidFill>
                  <a:srgbClr val="002060"/>
                </a:solidFill>
              </a:rPr>
              <a:t>ΥΠΟΧΡΕΩΣΕΙΣ ΕΡΓΟΔΟΤΩΝ ΤΩΝ ΕΡΓΑΖΟΜΕΝΩΝ ΕΘΕΛΟΝΤΩΝ Π.Π.</a:t>
            </a:r>
            <a:endParaRPr lang="el-GR" sz="2400" b="1" dirty="0">
              <a:solidFill>
                <a:srgbClr val="002060"/>
              </a:solidFill>
            </a:endParaRPr>
          </a:p>
        </p:txBody>
      </p:sp>
      <p:sp>
        <p:nvSpPr>
          <p:cNvPr id="4" name="Ορθογώνιο 3"/>
          <p:cNvSpPr/>
          <p:nvPr/>
        </p:nvSpPr>
        <p:spPr>
          <a:xfrm>
            <a:off x="343210" y="1182584"/>
            <a:ext cx="6096000" cy="3970318"/>
          </a:xfrm>
          <a:prstGeom prst="rect">
            <a:avLst/>
          </a:prstGeom>
        </p:spPr>
        <p:txBody>
          <a:bodyPr>
            <a:spAutoFit/>
          </a:bodyPr>
          <a:lstStyle/>
          <a:p>
            <a:pPr algn="just"/>
            <a:r>
              <a:rPr lang="el-GR" dirty="0">
                <a:solidFill>
                  <a:srgbClr val="002060"/>
                </a:solidFill>
              </a:rPr>
              <a:t> Οι Εθελοντές Πολιτικής Προστασίας, που υπηρετούν ως υπάλληλοι του Δημοσίου, Ν.Π.Δ.Δ., κρατικών Ν.Π.Ι.Δ., Ο.Τ.Α. </a:t>
            </a:r>
            <a:r>
              <a:rPr lang="el-GR" dirty="0" err="1">
                <a:solidFill>
                  <a:srgbClr val="002060"/>
                </a:solidFill>
              </a:rPr>
              <a:t>α΄</a:t>
            </a:r>
            <a:r>
              <a:rPr lang="el-GR" dirty="0">
                <a:solidFill>
                  <a:srgbClr val="002060"/>
                </a:solidFill>
              </a:rPr>
              <a:t> και </a:t>
            </a:r>
            <a:r>
              <a:rPr lang="el-GR" dirty="0" err="1">
                <a:solidFill>
                  <a:srgbClr val="002060"/>
                </a:solidFill>
              </a:rPr>
              <a:t>β΄</a:t>
            </a:r>
            <a:r>
              <a:rPr lang="el-GR" dirty="0">
                <a:solidFill>
                  <a:srgbClr val="002060"/>
                </a:solidFill>
              </a:rPr>
              <a:t> βαθμού ή εργάζονται στον ιδιωτικό τομέα και κινητοποιηθούν, απασχοληθούν ή αξιοποιηθούν με την ιδιότητά τους ως Εθελοντές στην αντιμετώπιση έκτακτων αναγκών, δικαιούνται υποχρεωτικής, </a:t>
            </a:r>
            <a:r>
              <a:rPr lang="el-GR" b="1" dirty="0">
                <a:solidFill>
                  <a:srgbClr val="002060"/>
                </a:solidFill>
              </a:rPr>
              <a:t>ισόχρονης άδειας απουσίας από την κύρια απασχόλησή τους, η οποία δεν συνυπολογίζεται στον συνολικό χρόνο της προβλεπόμενης κανονικής ετήσιας άδειας</a:t>
            </a:r>
            <a:r>
              <a:rPr lang="el-GR" dirty="0">
                <a:solidFill>
                  <a:srgbClr val="002060"/>
                </a:solidFill>
              </a:rPr>
              <a:t>. Για τη λήψη της εν λόγω άδειας, απαιτείται η χορήγηση βεβαίωσης του κατά τόπο Περιφερειακού Συντονιστή Πολιτικής Προστασίας, στην οποία θα περιγράφονται με σαφήνεια ο χρόνος απασχόλησης και η φύση των ανατεθειμένων καθηκόντων. </a:t>
            </a:r>
          </a:p>
        </p:txBody>
      </p:sp>
      <p:sp>
        <p:nvSpPr>
          <p:cNvPr id="5" name="Ορθογώνιο 4"/>
          <p:cNvSpPr/>
          <p:nvPr/>
        </p:nvSpPr>
        <p:spPr>
          <a:xfrm>
            <a:off x="6643233" y="2537582"/>
            <a:ext cx="5321639" cy="3693319"/>
          </a:xfrm>
          <a:prstGeom prst="rect">
            <a:avLst/>
          </a:prstGeom>
        </p:spPr>
        <p:txBody>
          <a:bodyPr wrap="square">
            <a:spAutoFit/>
          </a:bodyPr>
          <a:lstStyle/>
          <a:p>
            <a:pPr algn="just"/>
            <a:r>
              <a:rPr lang="el-GR" dirty="0">
                <a:solidFill>
                  <a:srgbClr val="002060"/>
                </a:solidFill>
              </a:rPr>
              <a:t> Ο χρόνος συμμετοχής στις δράσεις της προηγούμενης παραγράφου </a:t>
            </a:r>
            <a:r>
              <a:rPr lang="el-GR" b="1" dirty="0">
                <a:solidFill>
                  <a:srgbClr val="002060"/>
                </a:solidFill>
              </a:rPr>
              <a:t>λογίζεται ως χρόνος απασχόλησης στην κύρια εργασία του Εθελοντή, με όλα τα εργασιακά δικαιώματα που απορρέουν από αυτή, πλην της υποχρέωσης καταβολής αμοιβής από τον εργοδότη</a:t>
            </a:r>
            <a:r>
              <a:rPr lang="el-GR" dirty="0">
                <a:solidFill>
                  <a:srgbClr val="002060"/>
                </a:solidFill>
              </a:rPr>
              <a:t>. Στην περίπτωση αυτή, οι ασφαλιστικές εισφορές εργοδότη και του εργαζομένου Εθελοντή καλύπτονται, από τον φορέα κύριας απασχόλησης του, για Δημόσιο, Ν.Π.Δ.Δ., κρατικά Ν.Π.Ι.Δ. ή Ο.Τ.Α. </a:t>
            </a:r>
            <a:r>
              <a:rPr lang="el-GR" dirty="0" err="1">
                <a:solidFill>
                  <a:srgbClr val="002060"/>
                </a:solidFill>
              </a:rPr>
              <a:t>α΄</a:t>
            </a:r>
            <a:r>
              <a:rPr lang="el-GR" dirty="0">
                <a:solidFill>
                  <a:srgbClr val="002060"/>
                </a:solidFill>
              </a:rPr>
              <a:t> και </a:t>
            </a:r>
            <a:r>
              <a:rPr lang="el-GR" dirty="0" err="1">
                <a:solidFill>
                  <a:srgbClr val="002060"/>
                </a:solidFill>
              </a:rPr>
              <a:t>β΄</a:t>
            </a:r>
            <a:r>
              <a:rPr lang="el-GR" dirty="0">
                <a:solidFill>
                  <a:srgbClr val="002060"/>
                </a:solidFill>
              </a:rPr>
              <a:t> βαθμού και από τον κρατικό προϋπολογισμό, στην περίπτωση απασχόλησής του στον ιδιωτικό τομέα. </a:t>
            </a:r>
          </a:p>
        </p:txBody>
      </p:sp>
    </p:spTree>
    <p:extLst>
      <p:ext uri="{BB962C8B-B14F-4D97-AF65-F5344CB8AC3E}">
        <p14:creationId xmlns:p14="http://schemas.microsoft.com/office/powerpoint/2010/main" val="23565262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31248" y="215786"/>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475260" y="290105"/>
            <a:ext cx="6096000" cy="707886"/>
          </a:xfrm>
          <a:prstGeom prst="rect">
            <a:avLst/>
          </a:prstGeom>
        </p:spPr>
        <p:txBody>
          <a:bodyPr>
            <a:spAutoFit/>
          </a:bodyPr>
          <a:lstStyle/>
          <a:p>
            <a:pPr algn="ctr"/>
            <a:r>
              <a:rPr lang="el-GR" sz="2000" b="1" dirty="0" smtClean="0">
                <a:solidFill>
                  <a:srgbClr val="002060"/>
                </a:solidFill>
              </a:rPr>
              <a:t>ΑΣΦΑΛΙΣΤΙΚΗ ΚΑΛΥΨΗ &amp; ΑΣΤΙΚΗ ΕΥΘΥΝΗ ΕΘΕΛΟΝΤΩΝ Π.Π. ΤΟΥ ΜΗΤΡΩΟΥ ΕΘΕΛΟΝΤΩΝ</a:t>
            </a:r>
            <a:endParaRPr lang="el-GR" sz="2000" b="1" dirty="0">
              <a:solidFill>
                <a:srgbClr val="002060"/>
              </a:solidFill>
            </a:endParaRPr>
          </a:p>
        </p:txBody>
      </p:sp>
      <p:sp>
        <p:nvSpPr>
          <p:cNvPr id="4" name="Ορθογώνιο 3"/>
          <p:cNvSpPr/>
          <p:nvPr/>
        </p:nvSpPr>
        <p:spPr>
          <a:xfrm>
            <a:off x="343210" y="1388853"/>
            <a:ext cx="6096000" cy="2031325"/>
          </a:xfrm>
          <a:prstGeom prst="rect">
            <a:avLst/>
          </a:prstGeom>
        </p:spPr>
        <p:txBody>
          <a:bodyPr>
            <a:spAutoFit/>
          </a:bodyPr>
          <a:lstStyle/>
          <a:p>
            <a:pPr algn="just"/>
            <a:r>
              <a:rPr lang="el-GR" dirty="0">
                <a:solidFill>
                  <a:srgbClr val="002060"/>
                </a:solidFill>
              </a:rPr>
              <a:t> Σε περίπτωση ατυχήματος κατά την εκτέλεση της εθελοντικής υπηρεσίας τους και μόνο υπό τον όρο συνδρομής των τυπικών προϋποθέσεων περί κινητοποίησής τους (ύπαρξη εντολής για επιχειρησιακή τους εμπλοκή και προσφορά εθελοντικής υπηρεσίας), οι Εθελοντές Πολιτικής Προστασίας </a:t>
            </a:r>
            <a:r>
              <a:rPr lang="el-GR" b="1" dirty="0">
                <a:solidFill>
                  <a:srgbClr val="002060"/>
                </a:solidFill>
              </a:rPr>
              <a:t>καλύπτονται από τον ασφαλιστικό φορέα της κύριας απασχόλησής τους</a:t>
            </a:r>
            <a:r>
              <a:rPr lang="el-GR" dirty="0">
                <a:solidFill>
                  <a:srgbClr val="002060"/>
                </a:solidFill>
              </a:rPr>
              <a:t>. </a:t>
            </a:r>
          </a:p>
        </p:txBody>
      </p:sp>
      <p:sp>
        <p:nvSpPr>
          <p:cNvPr id="5" name="Ορθογώνιο 4"/>
          <p:cNvSpPr/>
          <p:nvPr/>
        </p:nvSpPr>
        <p:spPr>
          <a:xfrm>
            <a:off x="5378815" y="3813352"/>
            <a:ext cx="6096000" cy="2308324"/>
          </a:xfrm>
          <a:prstGeom prst="rect">
            <a:avLst/>
          </a:prstGeom>
        </p:spPr>
        <p:txBody>
          <a:bodyPr>
            <a:spAutoFit/>
          </a:bodyPr>
          <a:lstStyle/>
          <a:p>
            <a:pPr algn="just"/>
            <a:r>
              <a:rPr lang="el-GR" dirty="0">
                <a:solidFill>
                  <a:srgbClr val="002060"/>
                </a:solidFill>
              </a:rPr>
              <a:t> Στους Εθελοντές Πολιτικής Προστασίας, οι οποίοι είναι ανασφάλιστοι και νοσηλεύονται εξαιτίας τραυματισμού ή άλλου ατυχήματος που προκλήθηκε κατά την ενάσκηση των εθελοντικών καθηκόντων τους, παρέχεται, με δαπάνη του Δημοσίου, νοσοκομειακή και ιατροφαρμακευτική περίθαλψη, εφόσον αποδειχθούν όπως ανωτέρω, η επιχειρησιακή τους εμπλοκή και η προσφορά εθελοντικής υπηρεσίας</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4209" y="38384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descr="Παρουσίαση του PowerPoi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35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343" y="997991"/>
            <a:ext cx="3135085" cy="242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2579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7203AE6-F5A6-4660-966A-9904F52EDE9C}"/>
              </a:ext>
            </a:extLst>
          </p:cNvPr>
          <p:cNvSpPr/>
          <p:nvPr/>
        </p:nvSpPr>
        <p:spPr>
          <a:xfrm>
            <a:off x="2438400" y="3744686"/>
            <a:ext cx="9753600" cy="2715891"/>
          </a:xfrm>
          <a:prstGeom prst="rect">
            <a:avLst/>
          </a:prstGeom>
          <a:gradFill flip="none" rotWithShape="1">
            <a:gsLst>
              <a:gs pos="42000">
                <a:schemeClr val="accent2">
                  <a:alpha val="70000"/>
                  <a:lumMod val="80000"/>
                  <a:lumOff val="20000"/>
                </a:schemeClr>
              </a:gs>
              <a:gs pos="0">
                <a:schemeClr val="accent2">
                  <a:alpha val="0"/>
                  <a:lumMod val="80000"/>
                  <a:lumOff val="20000"/>
                </a:schemeClr>
              </a:gs>
              <a:gs pos="100000">
                <a:schemeClr val="accent2">
                  <a:alpha val="70000"/>
                  <a:lumMod val="80000"/>
                  <a:lumOff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99657" y="682171"/>
            <a:ext cx="8940800" cy="954107"/>
          </a:xfrm>
          <a:prstGeom prst="rect">
            <a:avLst/>
          </a:prstGeom>
          <a:noFill/>
        </p:spPr>
        <p:txBody>
          <a:bodyPr wrap="square" rtlCol="0">
            <a:spAutoFit/>
          </a:bodyPr>
          <a:lstStyle/>
          <a:p>
            <a:pPr algn="ctr"/>
            <a:r>
              <a:rPr lang="el-GR" sz="2800" b="1" dirty="0" smtClean="0">
                <a:solidFill>
                  <a:srgbClr val="C00000"/>
                </a:solidFill>
              </a:rPr>
              <a:t>2. ΚΑΤΕΥΘΥΝΣΕΙΣ, ΟΔΗΓΙΕΣ ΚΑΙ ΠΡΟΔΙΑΓΡΑΦΕΣ ΣΧΕΔΙΑΣΜΟΥ ΕΚΤΑΚΤΗΣ ΑΝΑΓΚΗΣ</a:t>
            </a:r>
            <a:endParaRPr lang="el-GR" sz="2800" b="1" dirty="0">
              <a:solidFill>
                <a:srgbClr val="C00000"/>
              </a:solidFill>
            </a:endParaRPr>
          </a:p>
        </p:txBody>
      </p:sp>
      <p:sp>
        <p:nvSpPr>
          <p:cNvPr id="4" name="TextBox 3"/>
          <p:cNvSpPr txBox="1"/>
          <p:nvPr/>
        </p:nvSpPr>
        <p:spPr>
          <a:xfrm>
            <a:off x="2699657" y="3962400"/>
            <a:ext cx="9144000" cy="2677656"/>
          </a:xfrm>
          <a:prstGeom prst="rect">
            <a:avLst/>
          </a:prstGeom>
          <a:noFill/>
        </p:spPr>
        <p:txBody>
          <a:bodyPr wrap="square" rtlCol="0">
            <a:spAutoFit/>
          </a:bodyPr>
          <a:lstStyle/>
          <a:p>
            <a:pPr marL="285750" indent="-285750">
              <a:buFont typeface="Wingdings" pitchFamily="2" charset="2"/>
              <a:buChar char="Ø"/>
            </a:pPr>
            <a:r>
              <a:rPr lang="el-GR" sz="2400" dirty="0" smtClean="0">
                <a:solidFill>
                  <a:srgbClr val="C00000"/>
                </a:solidFill>
              </a:rPr>
              <a:t>Κατευθύνσεις της Π.Π. στην Ελλάδα και διεθνώς</a:t>
            </a:r>
          </a:p>
          <a:p>
            <a:pPr marL="285750" indent="-285750">
              <a:buFont typeface="Wingdings" pitchFamily="2" charset="2"/>
              <a:buChar char="Ø"/>
            </a:pPr>
            <a:r>
              <a:rPr lang="el-GR" sz="2400" dirty="0" smtClean="0">
                <a:solidFill>
                  <a:srgbClr val="C00000"/>
                </a:solidFill>
              </a:rPr>
              <a:t>Σχεδιασμός Π.Π. κατά κίνδυνο και τομέα</a:t>
            </a:r>
          </a:p>
          <a:p>
            <a:pPr marL="285750" indent="-285750">
              <a:buFont typeface="Wingdings" pitchFamily="2" charset="2"/>
              <a:buChar char="Ø"/>
            </a:pPr>
            <a:r>
              <a:rPr lang="el-GR" sz="2400" dirty="0" smtClean="0">
                <a:solidFill>
                  <a:srgbClr val="C00000"/>
                </a:solidFill>
              </a:rPr>
              <a:t>Διαδικασίες διαβούλευσης και συνεργασίας κατά το σχεδιασμό Π.Π.</a:t>
            </a:r>
          </a:p>
          <a:p>
            <a:pPr marL="285750" indent="-285750">
              <a:buFont typeface="Wingdings" pitchFamily="2" charset="2"/>
              <a:buChar char="Ø"/>
            </a:pPr>
            <a:r>
              <a:rPr lang="el-GR" sz="2400" dirty="0" smtClean="0">
                <a:solidFill>
                  <a:srgbClr val="C00000"/>
                </a:solidFill>
              </a:rPr>
              <a:t>Σύνταξη και εναρμόνιση ειδικών σχεδίων ανά κίνδυνο και διοικητικό επίπεδο.</a:t>
            </a:r>
          </a:p>
          <a:p>
            <a:endParaRPr lang="el-GR" sz="2400" dirty="0">
              <a:solidFill>
                <a:srgbClr val="C00000"/>
              </a:solidFill>
            </a:endParaRPr>
          </a:p>
        </p:txBody>
      </p:sp>
    </p:spTree>
    <p:extLst>
      <p:ext uri="{BB962C8B-B14F-4D97-AF65-F5344CB8AC3E}">
        <p14:creationId xmlns:p14="http://schemas.microsoft.com/office/powerpoint/2010/main" val="1505258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99645" y="247966"/>
            <a:ext cx="7342274" cy="492443"/>
          </a:xfrm>
          <a:prstGeom prst="rect">
            <a:avLst/>
          </a:prstGeom>
        </p:spPr>
        <p:txBody>
          <a:bodyPr wrap="square">
            <a:spAutoFit/>
          </a:bodyPr>
          <a:lstStyle/>
          <a:p>
            <a:pPr algn="ctr"/>
            <a:r>
              <a:rPr lang="el-GR" sz="2600" b="1" dirty="0" smtClean="0">
                <a:solidFill>
                  <a:srgbClr val="002060"/>
                </a:solidFill>
              </a:rPr>
              <a:t>ΣΧΕΔΙΑ ΑΝΤΙΜΕΤΩΠΙΣΗΣ ΚΑΤΑΣΤΡΟΦΩΝ</a:t>
            </a:r>
            <a:endParaRPr lang="el-GR" sz="2600" b="1" dirty="0">
              <a:solidFill>
                <a:srgbClr val="002060"/>
              </a:solidFill>
            </a:endParaRPr>
          </a:p>
        </p:txBody>
      </p:sp>
      <p:sp>
        <p:nvSpPr>
          <p:cNvPr id="3" name="Ορθογώνιο 2"/>
          <p:cNvSpPr/>
          <p:nvPr/>
        </p:nvSpPr>
        <p:spPr>
          <a:xfrm>
            <a:off x="343210" y="1250354"/>
            <a:ext cx="6096000" cy="2308324"/>
          </a:xfrm>
          <a:prstGeom prst="rect">
            <a:avLst/>
          </a:prstGeom>
        </p:spPr>
        <p:txBody>
          <a:bodyPr>
            <a:spAutoFit/>
          </a:bodyPr>
          <a:lstStyle/>
          <a:p>
            <a:pPr algn="just"/>
            <a:r>
              <a:rPr lang="el-GR" dirty="0">
                <a:solidFill>
                  <a:srgbClr val="002060"/>
                </a:solidFill>
              </a:rPr>
              <a:t> Η ανάλυση κινδύνων και απειλών, όπως περιλαμβάνονται στην Εθνική Βάση Δεδομένων, αποτελεί απαραίτητο στοιχείο για την εκπόνηση και υλοποίηση τόσο των Γενικών Σχεδίων Αντιμετώπισης Εκτάκτων Αναγκών και Διαχείρισης Συνεπειών, εφεξής Γενικών Σχεδίων, όσο και για την κατάρτιση του Εθνικού Σχεδιασμού Πολιτικής Προστασίας στο πλαίσιο της Εθνικής Πολιτικής Μείωσης Κινδύνου Καταστροφών. </a:t>
            </a:r>
          </a:p>
        </p:txBody>
      </p:sp>
      <p:sp>
        <p:nvSpPr>
          <p:cNvPr id="4" name="Ορθογώνιο 3"/>
          <p:cNvSpPr/>
          <p:nvPr/>
        </p:nvSpPr>
        <p:spPr>
          <a:xfrm>
            <a:off x="1940243" y="3558678"/>
            <a:ext cx="6096000" cy="1200329"/>
          </a:xfrm>
          <a:prstGeom prst="rect">
            <a:avLst/>
          </a:prstGeom>
        </p:spPr>
        <p:txBody>
          <a:bodyPr>
            <a:spAutoFit/>
          </a:bodyPr>
          <a:lstStyle/>
          <a:p>
            <a:pPr algn="just"/>
            <a:r>
              <a:rPr lang="el-GR" dirty="0">
                <a:solidFill>
                  <a:srgbClr val="002060"/>
                </a:solidFill>
              </a:rPr>
              <a:t> Μετά την υλοποίηση του Σχεδιασμού Πολιτικής Προστασίας σχεδιάζεται και πραγματοποιείται πρόγραμμα εκπαίδευσης και ασκήσεων για κάθε κίνδυνο με τη συμμετοχή των εμπλεκόμενων φορέων. </a:t>
            </a:r>
          </a:p>
        </p:txBody>
      </p:sp>
      <p:sp>
        <p:nvSpPr>
          <p:cNvPr id="5" name="Ορθογώνιο 4"/>
          <p:cNvSpPr/>
          <p:nvPr/>
        </p:nvSpPr>
        <p:spPr>
          <a:xfrm>
            <a:off x="3710525" y="4845906"/>
            <a:ext cx="8432799" cy="2031325"/>
          </a:xfrm>
          <a:prstGeom prst="rect">
            <a:avLst/>
          </a:prstGeom>
        </p:spPr>
        <p:txBody>
          <a:bodyPr wrap="square">
            <a:spAutoFit/>
          </a:bodyPr>
          <a:lstStyle/>
          <a:p>
            <a:pPr algn="just"/>
            <a:r>
              <a:rPr lang="el-GR" dirty="0">
                <a:solidFill>
                  <a:srgbClr val="002060"/>
                </a:solidFill>
              </a:rPr>
              <a:t>Τα Γενικά Σχέδια καταρτίζονται κεντρικά από τη Διεύθυνση Σχεδιασμού Αντιμετώπισης Εκτάκτων Αναγκών της Γενικής Διεύθυνσης Συντονισμού της Γενικής Γραμματείας Πολιτικής Προστασίας και εγκρίνονται από </a:t>
            </a:r>
            <a:r>
              <a:rPr lang="el-GR" dirty="0" smtClean="0">
                <a:solidFill>
                  <a:srgbClr val="002060"/>
                </a:solidFill>
              </a:rPr>
              <a:t>τον Γενικό </a:t>
            </a:r>
            <a:r>
              <a:rPr lang="el-GR" dirty="0">
                <a:solidFill>
                  <a:srgbClr val="002060"/>
                </a:solidFill>
              </a:rPr>
              <a:t>Γραμματέα Πολιτικής Προστασίας. Τα αντίστοιχα Περιφερειακά και Τοπικά Σχέδια καταρτίζονται από την Αυτοτελή Διεύθυνση Πολιτικής Προστασίας των Περιφερειών και τα Αυτοτελή Τμήματα Πολιτικής Προστασίας των Δήμων, αντίστοιχα. </a:t>
            </a:r>
          </a:p>
        </p:txBody>
      </p:sp>
      <p:pic>
        <p:nvPicPr>
          <p:cNvPr id="266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6243" y="970274"/>
            <a:ext cx="3909014" cy="350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32" y="4845907"/>
            <a:ext cx="3326345" cy="190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74857" y="247966"/>
            <a:ext cx="4470400" cy="369332"/>
          </a:xfrm>
          <a:prstGeom prst="rect">
            <a:avLst/>
          </a:prstGeom>
          <a:noFill/>
        </p:spPr>
        <p:txBody>
          <a:bodyPr wrap="square" rtlCol="0">
            <a:spAutoFit/>
          </a:bodyPr>
          <a:lstStyle/>
          <a:p>
            <a:pPr algn="ctr"/>
            <a:r>
              <a:rPr lang="el-GR" b="1" dirty="0" smtClean="0">
                <a:solidFill>
                  <a:srgbClr val="002060"/>
                </a:solidFill>
              </a:rPr>
              <a:t>Βάσει Ν. 4662/20, άρθρο 23</a:t>
            </a:r>
            <a:endParaRPr lang="el-GR" b="1" dirty="0">
              <a:solidFill>
                <a:srgbClr val="002060"/>
              </a:solidFill>
            </a:endParaRPr>
          </a:p>
        </p:txBody>
      </p:sp>
    </p:spTree>
    <p:extLst>
      <p:ext uri="{BB962C8B-B14F-4D97-AF65-F5344CB8AC3E}">
        <p14:creationId xmlns:p14="http://schemas.microsoft.com/office/powerpoint/2010/main" val="20422579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Ορθογώνιο 1"/>
          <p:cNvSpPr/>
          <p:nvPr/>
        </p:nvSpPr>
        <p:spPr>
          <a:xfrm>
            <a:off x="-99645" y="247966"/>
            <a:ext cx="7211645" cy="492443"/>
          </a:xfrm>
          <a:prstGeom prst="rect">
            <a:avLst/>
          </a:prstGeom>
        </p:spPr>
        <p:txBody>
          <a:bodyPr wrap="square">
            <a:spAutoFit/>
          </a:bodyPr>
          <a:lstStyle/>
          <a:p>
            <a:pPr algn="ctr"/>
            <a:r>
              <a:rPr lang="el-GR" sz="2600" b="1" dirty="0" smtClean="0">
                <a:solidFill>
                  <a:srgbClr val="002060"/>
                </a:solidFill>
              </a:rPr>
              <a:t>ΕΚΤΙΜΗΣΗ ΕΠΙΚΙΝΔΥΝΟΤΗΤΑΣ</a:t>
            </a:r>
            <a:endParaRPr lang="el-GR" sz="2600" b="1" dirty="0">
              <a:solidFill>
                <a:srgbClr val="002060"/>
              </a:solidFill>
            </a:endParaRPr>
          </a:p>
        </p:txBody>
      </p:sp>
      <p:sp>
        <p:nvSpPr>
          <p:cNvPr id="3" name="Ορθογώνιο 2"/>
          <p:cNvSpPr/>
          <p:nvPr/>
        </p:nvSpPr>
        <p:spPr>
          <a:xfrm>
            <a:off x="696686" y="1966805"/>
            <a:ext cx="6096000" cy="3970318"/>
          </a:xfrm>
          <a:prstGeom prst="rect">
            <a:avLst/>
          </a:prstGeom>
        </p:spPr>
        <p:txBody>
          <a:bodyPr>
            <a:spAutoFit/>
          </a:bodyPr>
          <a:lstStyle/>
          <a:p>
            <a:pPr marL="285750" indent="-285750" algn="just">
              <a:buFont typeface="Courier New" pitchFamily="49" charset="0"/>
              <a:buChar char="o"/>
            </a:pPr>
            <a:r>
              <a:rPr lang="el-GR" dirty="0">
                <a:solidFill>
                  <a:srgbClr val="002060"/>
                </a:solidFill>
              </a:rPr>
              <a:t>Η εκτίμηση της επικινδυνότητας όλων των φάσεων του κύκλου καταστροφών καθορίζει τη </a:t>
            </a:r>
            <a:r>
              <a:rPr lang="el-GR" b="1" dirty="0">
                <a:solidFill>
                  <a:srgbClr val="002060"/>
                </a:solidFill>
              </a:rPr>
              <a:t>στρατηγική που πρόκειται να ακολουθηθεί, το απαιτούμενο ανθρώπινο δυναμικό, τα υλικά και μέσα</a:t>
            </a:r>
            <a:r>
              <a:rPr lang="el-GR" dirty="0">
                <a:solidFill>
                  <a:srgbClr val="002060"/>
                </a:solidFill>
              </a:rPr>
              <a:t> για την αντιμετώπιση των καταστροφικών φαινομένων και των επιπτώσεών τους και συντελείται, αμέσως μετά την αρχική κινητοποίηση με ευθύνη της Ομάδας Πρώτης (1ης) Απόκρισης. </a:t>
            </a:r>
            <a:endParaRPr lang="el-GR" dirty="0" smtClean="0">
              <a:solidFill>
                <a:srgbClr val="002060"/>
              </a:solidFill>
            </a:endParaRPr>
          </a:p>
          <a:p>
            <a:pPr marL="285750" indent="-285750" algn="just">
              <a:buFont typeface="Courier New" pitchFamily="49" charset="0"/>
              <a:buChar char="o"/>
            </a:pPr>
            <a:r>
              <a:rPr lang="el-GR" dirty="0" smtClean="0">
                <a:solidFill>
                  <a:srgbClr val="002060"/>
                </a:solidFill>
              </a:rPr>
              <a:t>Ενημερώνονται </a:t>
            </a:r>
            <a:r>
              <a:rPr lang="el-GR" dirty="0">
                <a:solidFill>
                  <a:srgbClr val="002060"/>
                </a:solidFill>
              </a:rPr>
              <a:t>άμεσα, δια του Π.Ε.ΚΕ.Π.Π., ο κατά τόπο Περιφερειακός Συντονιστής Πολιτικής Προστασίας, ο οποίος ενημερώνει τον Επικεφαλής Π.Δ.Ε.Α., τους προέδρους των Τ.Ε.Σ.Ο.Π.Π. (σε επίπεδο Δήμου) ή Π.Ε.Σ.Ο.Π.Π. (σε επίπεδο Περιφέρειας) και το Ε.Σ.Κ.Ε.ΔΙ.Κ.. </a:t>
            </a:r>
          </a:p>
        </p:txBody>
      </p:sp>
      <p:sp>
        <p:nvSpPr>
          <p:cNvPr id="4" name="TextBox 3"/>
          <p:cNvSpPr txBox="1"/>
          <p:nvPr/>
        </p:nvSpPr>
        <p:spPr>
          <a:xfrm>
            <a:off x="1480457" y="1452300"/>
            <a:ext cx="4455886" cy="369332"/>
          </a:xfrm>
          <a:prstGeom prst="rect">
            <a:avLst/>
          </a:prstGeom>
          <a:noFill/>
        </p:spPr>
        <p:txBody>
          <a:bodyPr wrap="square" rtlCol="0">
            <a:spAutoFit/>
          </a:bodyPr>
          <a:lstStyle/>
          <a:p>
            <a:pPr algn="ctr"/>
            <a:r>
              <a:rPr lang="el-GR" b="1" dirty="0" smtClean="0">
                <a:solidFill>
                  <a:srgbClr val="002060"/>
                </a:solidFill>
              </a:rPr>
              <a:t>Βάσει άρθρου 24, Ν. 4662/20</a:t>
            </a:r>
            <a:endParaRPr lang="el-GR" b="1" dirty="0">
              <a:solidFill>
                <a:srgbClr val="002060"/>
              </a:solidFill>
            </a:endParaRPr>
          </a:p>
        </p:txBody>
      </p:sp>
      <p:pic>
        <p:nvPicPr>
          <p:cNvPr id="2457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3599" y="1452300"/>
            <a:ext cx="4426857" cy="46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2579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523224" y="113750"/>
            <a:ext cx="6188169" cy="954107"/>
          </a:xfrm>
          <a:prstGeom prst="rect">
            <a:avLst/>
          </a:prstGeom>
        </p:spPr>
        <p:txBody>
          <a:bodyPr wrap="none">
            <a:spAutoFit/>
          </a:bodyPr>
          <a:lstStyle/>
          <a:p>
            <a:pPr algn="ctr"/>
            <a:r>
              <a:rPr lang="el-GR" sz="2800" b="1" dirty="0" smtClean="0">
                <a:solidFill>
                  <a:srgbClr val="002060"/>
                </a:solidFill>
              </a:rPr>
              <a:t>ΚΑΤΑΣΤΑΣΗ ΕΚΤΑΚΤΗΣ ΑΝΑΓΚΗΣ </a:t>
            </a:r>
          </a:p>
          <a:p>
            <a:pPr algn="ctr"/>
            <a:r>
              <a:rPr lang="el-GR" sz="2800" b="1" dirty="0" smtClean="0">
                <a:solidFill>
                  <a:srgbClr val="002060"/>
                </a:solidFill>
              </a:rPr>
              <a:t>ΠΟΛΙΤΙΚΗΣ ΠΡΟΣΤΑΣΙΑΣ</a:t>
            </a:r>
            <a:endParaRPr lang="el-GR" sz="2800" b="1" dirty="0">
              <a:solidFill>
                <a:srgbClr val="002060"/>
              </a:solidFill>
            </a:endParaRPr>
          </a:p>
        </p:txBody>
      </p:sp>
      <p:sp>
        <p:nvSpPr>
          <p:cNvPr id="4" name="TextBox 3"/>
          <p:cNvSpPr txBox="1"/>
          <p:nvPr/>
        </p:nvSpPr>
        <p:spPr>
          <a:xfrm>
            <a:off x="7649029" y="590803"/>
            <a:ext cx="3526971" cy="379472"/>
          </a:xfrm>
          <a:prstGeom prst="rect">
            <a:avLst/>
          </a:prstGeom>
          <a:noFill/>
        </p:spPr>
        <p:txBody>
          <a:bodyPr wrap="square" rtlCol="0">
            <a:spAutoFit/>
          </a:bodyPr>
          <a:lstStyle/>
          <a:p>
            <a:pPr algn="ctr"/>
            <a:r>
              <a:rPr lang="el-GR" b="1" dirty="0" smtClean="0">
                <a:solidFill>
                  <a:srgbClr val="002060"/>
                </a:solidFill>
              </a:rPr>
              <a:t>Ν. 4662/2020</a:t>
            </a:r>
            <a:endParaRPr lang="el-GR" b="1" dirty="0">
              <a:solidFill>
                <a:srgbClr val="002060"/>
              </a:solidFill>
            </a:endParaRPr>
          </a:p>
        </p:txBody>
      </p:sp>
      <p:sp>
        <p:nvSpPr>
          <p:cNvPr id="5" name="Ορθογώνιο 4"/>
          <p:cNvSpPr/>
          <p:nvPr/>
        </p:nvSpPr>
        <p:spPr>
          <a:xfrm>
            <a:off x="299667" y="1452300"/>
            <a:ext cx="6096000" cy="2308324"/>
          </a:xfrm>
          <a:prstGeom prst="rect">
            <a:avLst/>
          </a:prstGeom>
        </p:spPr>
        <p:txBody>
          <a:bodyPr>
            <a:spAutoFit/>
          </a:bodyPr>
          <a:lstStyle/>
          <a:p>
            <a:pPr algn="just"/>
            <a:r>
              <a:rPr lang="el-GR" dirty="0">
                <a:solidFill>
                  <a:srgbClr val="002060"/>
                </a:solidFill>
              </a:rPr>
              <a:t>Η κατάσταση έκτακτης ανάγκης πολιτικής προστασίας συντρέχει σε περίπτωση συντελεσθείσας φυσικής και τεχνολογικής καταστροφής ευρείας κλίμακας στον πληθυσμό και στις υποδομές, για την αντιμετώπιση της οποίας δεν επαρκούν οι άμεσα διαθέσιμοι πόροι, μέσα και υλικά των φορέων διαχείρισης σε τοπικό, περιφερειακό ή εθνικό επίπεδο και απαιτείται η λήψη έκτακτων μέτρων αποκατάστασης ορισμένης χρονικής διάρκειας</a:t>
            </a:r>
          </a:p>
        </p:txBody>
      </p:sp>
      <p:sp>
        <p:nvSpPr>
          <p:cNvPr id="6" name="Ορθογώνιο 5"/>
          <p:cNvSpPr/>
          <p:nvPr/>
        </p:nvSpPr>
        <p:spPr>
          <a:xfrm>
            <a:off x="310468" y="4014603"/>
            <a:ext cx="6096000" cy="923330"/>
          </a:xfrm>
          <a:prstGeom prst="rect">
            <a:avLst/>
          </a:prstGeom>
        </p:spPr>
        <p:txBody>
          <a:bodyPr>
            <a:spAutoFit/>
          </a:bodyPr>
          <a:lstStyle/>
          <a:p>
            <a:pPr algn="just"/>
            <a:r>
              <a:rPr lang="el-GR" dirty="0" smtClean="0">
                <a:solidFill>
                  <a:srgbClr val="002060"/>
                </a:solidFill>
              </a:rPr>
              <a:t>Η κήρυξη μιας περιοχής σε περιοχή έκτακτης ανάγκης ρυθμίζεται με </a:t>
            </a:r>
            <a:r>
              <a:rPr lang="el-GR" dirty="0">
                <a:solidFill>
                  <a:srgbClr val="002060"/>
                </a:solidFill>
              </a:rPr>
              <a:t>κοινή απόφαση του Υπουργού Προστασίας του Πολίτη και του εκάστοτε συναρμόδιου Υπουργού. </a:t>
            </a:r>
          </a:p>
        </p:txBody>
      </p:sp>
      <p:sp>
        <p:nvSpPr>
          <p:cNvPr id="7" name="Ορθογώνιο 6"/>
          <p:cNvSpPr/>
          <p:nvPr/>
        </p:nvSpPr>
        <p:spPr>
          <a:xfrm>
            <a:off x="343210" y="5213828"/>
            <a:ext cx="6096000" cy="1477328"/>
          </a:xfrm>
          <a:prstGeom prst="rect">
            <a:avLst/>
          </a:prstGeom>
        </p:spPr>
        <p:txBody>
          <a:bodyPr>
            <a:spAutoFit/>
          </a:bodyPr>
          <a:lstStyle/>
          <a:p>
            <a:pPr algn="just"/>
            <a:r>
              <a:rPr lang="el-GR" dirty="0">
                <a:solidFill>
                  <a:srgbClr val="002060"/>
                </a:solidFill>
              </a:rPr>
              <a:t>Η κήρυξη μιας περιοχής σε κατάσταση έκτακτης ανάγκης πολιτικής προστασίας από φυσικές, τεχνολογικές και λοιπές καταστροφές αίρεται αυτοδικαίως με την πάροδο εξαμήνου, δύναται δε να ανανεώνεται με απόφαση του Γενικού Γραμματέα Πολιτικής Προστασίας, </a:t>
            </a:r>
          </a:p>
        </p:txBody>
      </p:sp>
      <p:pic>
        <p:nvPicPr>
          <p:cNvPr id="358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75" y="1452300"/>
            <a:ext cx="5303906" cy="496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7433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2497"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646282" y="113750"/>
            <a:ext cx="4158446" cy="954107"/>
          </a:xfrm>
          <a:prstGeom prst="rect">
            <a:avLst/>
          </a:prstGeom>
        </p:spPr>
        <p:txBody>
          <a:bodyPr wrap="none">
            <a:spAutoFit/>
          </a:bodyPr>
          <a:lstStyle/>
          <a:p>
            <a:pPr algn="ctr"/>
            <a:r>
              <a:rPr lang="el-GR" sz="2800" b="1" dirty="0" smtClean="0">
                <a:solidFill>
                  <a:srgbClr val="002060"/>
                </a:solidFill>
              </a:rPr>
              <a:t>ΚΑΤΑΣΤΑΣΗ ΕΙΔΙΚΗΣ</a:t>
            </a:r>
          </a:p>
          <a:p>
            <a:pPr algn="ctr"/>
            <a:r>
              <a:rPr lang="el-GR" sz="2800" b="1" dirty="0" smtClean="0">
                <a:solidFill>
                  <a:srgbClr val="002060"/>
                </a:solidFill>
              </a:rPr>
              <a:t> ΚΙΝΗΤΟΠΟΙΗΣΗΣ  Π.Π.</a:t>
            </a:r>
            <a:endParaRPr lang="el-GR" sz="2800" b="1" dirty="0">
              <a:solidFill>
                <a:srgbClr val="002060"/>
              </a:solidFill>
            </a:endParaRPr>
          </a:p>
        </p:txBody>
      </p:sp>
      <p:sp>
        <p:nvSpPr>
          <p:cNvPr id="4" name="Ορθογώνιο 3"/>
          <p:cNvSpPr/>
          <p:nvPr/>
        </p:nvSpPr>
        <p:spPr>
          <a:xfrm>
            <a:off x="180903" y="1527353"/>
            <a:ext cx="6096000" cy="2246769"/>
          </a:xfrm>
          <a:prstGeom prst="rect">
            <a:avLst/>
          </a:prstGeom>
        </p:spPr>
        <p:txBody>
          <a:bodyPr>
            <a:spAutoFit/>
          </a:bodyPr>
          <a:lstStyle/>
          <a:p>
            <a:pPr algn="just"/>
            <a:r>
              <a:rPr lang="el-GR" sz="2000" dirty="0">
                <a:solidFill>
                  <a:srgbClr val="002060"/>
                </a:solidFill>
              </a:rPr>
              <a:t>Λόγω επαπειλούμενου κινδύνου ή προειδοποίησης για εκδήλωση αυξημένης διακινδύνευσης συμβάντων φυσικών και τεχνολογικών καταστροφών, ο Γενικός Γραμματέας Πολιτικής Προστασίας δύναται να κηρύσσει τις επαπειλούμενες περιοχές σε Κατάσταση Ειδικής Κινητοποίησης Πολιτικής Προστασίας</a:t>
            </a:r>
          </a:p>
        </p:txBody>
      </p:sp>
      <p:sp>
        <p:nvSpPr>
          <p:cNvPr id="5" name="Ορθογώνιο 4"/>
          <p:cNvSpPr/>
          <p:nvPr/>
        </p:nvSpPr>
        <p:spPr>
          <a:xfrm>
            <a:off x="180903" y="4476268"/>
            <a:ext cx="6096000" cy="1631216"/>
          </a:xfrm>
          <a:prstGeom prst="rect">
            <a:avLst/>
          </a:prstGeom>
        </p:spPr>
        <p:txBody>
          <a:bodyPr>
            <a:spAutoFit/>
          </a:bodyPr>
          <a:lstStyle/>
          <a:p>
            <a:pPr algn="just"/>
            <a:r>
              <a:rPr lang="el-GR" sz="2000" dirty="0">
                <a:solidFill>
                  <a:srgbClr val="002060"/>
                </a:solidFill>
              </a:rPr>
              <a:t> Στην Κατάσταση Ειδικής Κινητοποίησης Πολιτικής Προστασίας λαμβάνονται μέτρα ορισμένης χρονικής διάρκειας, αντίστοιχα με εκείνα της κήρυξης μιας περιοχής σε κατάσταση έκτακτης ανάγκης Πολιτικής Προστασίας. </a:t>
            </a:r>
          </a:p>
        </p:txBody>
      </p:sp>
      <p:sp>
        <p:nvSpPr>
          <p:cNvPr id="12" name="TextBox 11"/>
          <p:cNvSpPr txBox="1"/>
          <p:nvPr/>
        </p:nvSpPr>
        <p:spPr>
          <a:xfrm>
            <a:off x="7649029" y="590803"/>
            <a:ext cx="3526971" cy="379472"/>
          </a:xfrm>
          <a:prstGeom prst="rect">
            <a:avLst/>
          </a:prstGeom>
          <a:noFill/>
        </p:spPr>
        <p:txBody>
          <a:bodyPr wrap="square" rtlCol="0">
            <a:spAutoFit/>
          </a:bodyPr>
          <a:lstStyle/>
          <a:p>
            <a:pPr algn="ctr"/>
            <a:r>
              <a:rPr lang="el-GR" b="1" dirty="0" smtClean="0">
                <a:solidFill>
                  <a:srgbClr val="002060"/>
                </a:solidFill>
              </a:rPr>
              <a:t>Ν. 4662/2020</a:t>
            </a:r>
            <a:endParaRPr lang="el-GR" b="1" dirty="0">
              <a:solidFill>
                <a:srgbClr val="002060"/>
              </a:solidFill>
            </a:endParaRPr>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9210" y="1329933"/>
            <a:ext cx="5578619" cy="49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7433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l="24138" r="24138"/>
          <a:stretch>
            <a:fillRect/>
          </a:stretch>
        </p:blipFill>
        <p:spPr/>
      </p:pic>
      <p:sp>
        <p:nvSpPr>
          <p:cNvPr id="5" name="Ορθογώνιο 4"/>
          <p:cNvSpPr/>
          <p:nvPr/>
        </p:nvSpPr>
        <p:spPr>
          <a:xfrm>
            <a:off x="6763657" y="1443841"/>
            <a:ext cx="5283200" cy="5355312"/>
          </a:xfrm>
          <a:prstGeom prst="rect">
            <a:avLst/>
          </a:prstGeom>
        </p:spPr>
        <p:txBody>
          <a:bodyPr wrap="square">
            <a:spAutoFit/>
          </a:bodyPr>
          <a:lstStyle/>
          <a:p>
            <a:pPr marL="285750" indent="-285750" algn="just">
              <a:buFont typeface="Wingdings" pitchFamily="2" charset="2"/>
              <a:buChar char="v"/>
            </a:pPr>
            <a:r>
              <a:rPr lang="el-GR" dirty="0">
                <a:solidFill>
                  <a:srgbClr val="002060"/>
                </a:solidFill>
              </a:rPr>
              <a:t> Η οργανωμένη προληπτική απομάκρυνση πολιτών από μια περιοχή (ολική ή μερική) αποτελεί προληπτικό μέτρο πολιτικής προστασίας και οργανώνεται για την προστασία της ζωής και της υγείας των πολιτών, όταν τεκμηριωμένα μία περιοχή εκτιμάται ότι, απειλείται από εξελισσόμενη ή επικείμενη καταστροφή και ο κίνδυνος λόγω της παραμονής των πολιτών σε αυτή είναι σοβαρός. </a:t>
            </a:r>
            <a:endParaRPr lang="el-GR" dirty="0" smtClean="0">
              <a:solidFill>
                <a:srgbClr val="002060"/>
              </a:solidFill>
            </a:endParaRPr>
          </a:p>
          <a:p>
            <a:pPr algn="just"/>
            <a:endParaRPr lang="el-GR" dirty="0" smtClean="0">
              <a:solidFill>
                <a:srgbClr val="002060"/>
              </a:solidFill>
            </a:endParaRPr>
          </a:p>
          <a:p>
            <a:pPr marL="285750" indent="-285750" algn="just">
              <a:buFont typeface="Wingdings" pitchFamily="2" charset="2"/>
              <a:buChar char="v"/>
            </a:pPr>
            <a:r>
              <a:rPr lang="el-GR" dirty="0" smtClean="0">
                <a:solidFill>
                  <a:srgbClr val="002060"/>
                </a:solidFill>
              </a:rPr>
              <a:t>Η </a:t>
            </a:r>
            <a:r>
              <a:rPr lang="el-GR" dirty="0">
                <a:solidFill>
                  <a:srgbClr val="002060"/>
                </a:solidFill>
              </a:rPr>
              <a:t>απόφαση για την οργανωμένη προληπτική απομάκρυνση πολιτών λαμβάνεται, σύμφωνα με το άρθρο 29 και σύμφωνα με το κείμενο θεσμικό πλαίσιο, τις κατευθυντήριες οδηγίες, εγκυκλίους και κανονιστικές πράξεις της διοίκησης αναφορικά με αυτή και το οποίο παραμένει σε ισχύ και μετά τη δημοσίευση του παρόντος νόμου</a:t>
            </a:r>
          </a:p>
        </p:txBody>
      </p:sp>
      <p:grpSp>
        <p:nvGrpSpPr>
          <p:cNvPr id="10"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11"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3" name="Ορθογώνιο 12"/>
          <p:cNvSpPr/>
          <p:nvPr/>
        </p:nvSpPr>
        <p:spPr>
          <a:xfrm>
            <a:off x="1173612" y="113750"/>
            <a:ext cx="5209438" cy="954107"/>
          </a:xfrm>
          <a:prstGeom prst="rect">
            <a:avLst/>
          </a:prstGeom>
        </p:spPr>
        <p:txBody>
          <a:bodyPr wrap="none">
            <a:spAutoFit/>
          </a:bodyPr>
          <a:lstStyle/>
          <a:p>
            <a:pPr algn="ctr"/>
            <a:r>
              <a:rPr lang="el-GR" sz="2800" b="1" dirty="0" smtClean="0">
                <a:solidFill>
                  <a:srgbClr val="002060"/>
                </a:solidFill>
              </a:rPr>
              <a:t>ΟΡΓΑΝΩΜΕΝΗ ΠΡΟΛΗΠΤΙΚΗ</a:t>
            </a:r>
          </a:p>
          <a:p>
            <a:pPr algn="ctr"/>
            <a:r>
              <a:rPr lang="el-GR" sz="2800" b="1" dirty="0" smtClean="0">
                <a:solidFill>
                  <a:srgbClr val="002060"/>
                </a:solidFill>
              </a:rPr>
              <a:t> ΑΠΟΜΑΚΡΥΝΣΗ ΠΟΛΙΤΩΝ</a:t>
            </a:r>
            <a:endParaRPr lang="el-GR" sz="2800" b="1" dirty="0">
              <a:solidFill>
                <a:srgbClr val="002060"/>
              </a:solidFill>
            </a:endParaRPr>
          </a:p>
        </p:txBody>
      </p:sp>
      <p:sp>
        <p:nvSpPr>
          <p:cNvPr id="14" name="TextBox 13"/>
          <p:cNvSpPr txBox="1"/>
          <p:nvPr/>
        </p:nvSpPr>
        <p:spPr>
          <a:xfrm>
            <a:off x="7649029" y="590803"/>
            <a:ext cx="3526971" cy="379472"/>
          </a:xfrm>
          <a:prstGeom prst="rect">
            <a:avLst/>
          </a:prstGeom>
          <a:noFill/>
        </p:spPr>
        <p:txBody>
          <a:bodyPr wrap="square" rtlCol="0">
            <a:spAutoFit/>
          </a:bodyPr>
          <a:lstStyle/>
          <a:p>
            <a:pPr algn="ctr"/>
            <a:r>
              <a:rPr lang="el-GR" b="1" dirty="0" smtClean="0">
                <a:solidFill>
                  <a:srgbClr val="002060"/>
                </a:solidFill>
              </a:rPr>
              <a:t>Ν. 4662/2020</a:t>
            </a:r>
            <a:endParaRPr lang="el-GR" b="1" dirty="0">
              <a:solidFill>
                <a:srgbClr val="002060"/>
              </a:solidFill>
            </a:endParaRPr>
          </a:p>
        </p:txBody>
      </p:sp>
    </p:spTree>
    <p:extLst>
      <p:ext uri="{BB962C8B-B14F-4D97-AF65-F5344CB8AC3E}">
        <p14:creationId xmlns:p14="http://schemas.microsoft.com/office/powerpoint/2010/main" val="3007324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4" name="Ορθογώνιο 3"/>
          <p:cNvSpPr/>
          <p:nvPr/>
        </p:nvSpPr>
        <p:spPr>
          <a:xfrm>
            <a:off x="420914" y="1142567"/>
            <a:ext cx="7866743" cy="5632311"/>
          </a:xfrm>
          <a:prstGeom prst="rect">
            <a:avLst/>
          </a:prstGeom>
        </p:spPr>
        <p:txBody>
          <a:bodyPr wrap="square">
            <a:spAutoFit/>
          </a:bodyPr>
          <a:lstStyle/>
          <a:p>
            <a:pPr algn="just"/>
            <a:r>
              <a:rPr lang="el-GR" dirty="0">
                <a:solidFill>
                  <a:srgbClr val="002060"/>
                </a:solidFill>
              </a:rPr>
              <a:t>Ο σχεδιασμός για την διαχείριση του κύκλου μιας καταστροφής, και ο οποίος περιλαμβάνει τις φάσεις της πρόληψης, ετοιμότητας, αντιμετώπισης-κινητοποίησης και αποκατάστασης, θεωρείται αξιόπιστος αν προηγουμένως έχει δοκιμαστεί και αποδειχθεί μέσω μετρήσιμων δεικτών ότι είναι εφαρμόσιμος και αποτελεσματικός</a:t>
            </a:r>
            <a:r>
              <a:rPr lang="el-GR" dirty="0" smtClean="0">
                <a:solidFill>
                  <a:srgbClr val="002060"/>
                </a:solidFill>
              </a:rPr>
              <a:t>.</a:t>
            </a:r>
          </a:p>
          <a:p>
            <a:pPr algn="just"/>
            <a:endParaRPr lang="el-GR" dirty="0">
              <a:solidFill>
                <a:srgbClr val="002060"/>
              </a:solidFill>
            </a:endParaRPr>
          </a:p>
          <a:p>
            <a:pPr algn="just"/>
            <a:r>
              <a:rPr lang="el-GR" dirty="0" smtClean="0">
                <a:solidFill>
                  <a:srgbClr val="002060"/>
                </a:solidFill>
              </a:rPr>
              <a:t> </a:t>
            </a:r>
            <a:r>
              <a:rPr lang="el-GR" dirty="0">
                <a:solidFill>
                  <a:srgbClr val="002060"/>
                </a:solidFill>
              </a:rPr>
              <a:t>Η επιτυχής υλοποίηση του σχεδιασμού διαχείρισης του κύκλου μιας καταστροφής, επιτυγχάνεται βασικά με δύο τρόπους </a:t>
            </a:r>
            <a:r>
              <a:rPr lang="el-GR" dirty="0" smtClean="0">
                <a:solidFill>
                  <a:srgbClr val="002060"/>
                </a:solidFill>
              </a:rPr>
              <a:t>:</a:t>
            </a:r>
          </a:p>
          <a:p>
            <a:pPr algn="just"/>
            <a:r>
              <a:rPr lang="el-GR" dirty="0" smtClean="0">
                <a:solidFill>
                  <a:srgbClr val="002060"/>
                </a:solidFill>
              </a:rPr>
              <a:t> </a:t>
            </a:r>
            <a:r>
              <a:rPr lang="el-GR" dirty="0">
                <a:solidFill>
                  <a:srgbClr val="002060"/>
                </a:solidFill>
              </a:rPr>
              <a:t>1. Την προσεκτική και συστηματική μελέτη των Σχεδίων, των κατευθυντήριων οδηγιών και των αντίστοιχων Μνημονίων ενεργειών από όλους τους εμπλεκομένους φορείς με στόχο </a:t>
            </a:r>
            <a:r>
              <a:rPr lang="el-GR" dirty="0" smtClean="0">
                <a:solidFill>
                  <a:srgbClr val="002060"/>
                </a:solidFill>
              </a:rPr>
              <a:t>: </a:t>
            </a:r>
          </a:p>
          <a:p>
            <a:pPr marL="400050" indent="-400050" algn="just">
              <a:buAutoNum type="romanUcPeriod"/>
            </a:pPr>
            <a:r>
              <a:rPr lang="el-GR" dirty="0" smtClean="0">
                <a:solidFill>
                  <a:srgbClr val="002060"/>
                </a:solidFill>
              </a:rPr>
              <a:t>Την </a:t>
            </a:r>
            <a:r>
              <a:rPr lang="el-GR" dirty="0">
                <a:solidFill>
                  <a:srgbClr val="002060"/>
                </a:solidFill>
              </a:rPr>
              <a:t>ενημέρωση του προσωπικού για τους ρόλους και τις αρμοδιότητές τους</a:t>
            </a:r>
            <a:r>
              <a:rPr lang="el-GR" dirty="0" smtClean="0">
                <a:solidFill>
                  <a:srgbClr val="002060"/>
                </a:solidFill>
              </a:rPr>
              <a:t>.</a:t>
            </a:r>
          </a:p>
          <a:p>
            <a:pPr marL="400050" indent="-400050" algn="just">
              <a:buAutoNum type="romanUcPeriod"/>
            </a:pPr>
            <a:r>
              <a:rPr lang="el-GR" dirty="0" smtClean="0">
                <a:solidFill>
                  <a:srgbClr val="002060"/>
                </a:solidFill>
              </a:rPr>
              <a:t>Την </a:t>
            </a:r>
            <a:r>
              <a:rPr lang="el-GR" dirty="0">
                <a:solidFill>
                  <a:srgbClr val="002060"/>
                </a:solidFill>
              </a:rPr>
              <a:t>κατανομή του προσωπικού και των μέσων που είναι διαθέσιμα για την υλοποίηση του σχεδιασμού</a:t>
            </a:r>
            <a:r>
              <a:rPr lang="el-GR" dirty="0" smtClean="0">
                <a:solidFill>
                  <a:srgbClr val="002060"/>
                </a:solidFill>
              </a:rPr>
              <a:t>. </a:t>
            </a:r>
          </a:p>
          <a:p>
            <a:pPr marL="400050" indent="-400050" algn="just">
              <a:buAutoNum type="romanUcPeriod"/>
            </a:pPr>
            <a:r>
              <a:rPr lang="el-GR" dirty="0" smtClean="0">
                <a:solidFill>
                  <a:srgbClr val="002060"/>
                </a:solidFill>
              </a:rPr>
              <a:t>Την  </a:t>
            </a:r>
            <a:r>
              <a:rPr lang="el-GR" dirty="0">
                <a:solidFill>
                  <a:srgbClr val="002060"/>
                </a:solidFill>
              </a:rPr>
              <a:t>διαπίστωση τυχόν κενών, επικαλύψεων ή/και άλλων προβλημάτων. </a:t>
            </a:r>
            <a:endParaRPr lang="el-GR" dirty="0" smtClean="0">
              <a:solidFill>
                <a:srgbClr val="002060"/>
              </a:solidFill>
            </a:endParaRPr>
          </a:p>
          <a:p>
            <a:pPr algn="just"/>
            <a:r>
              <a:rPr lang="el-GR" dirty="0" smtClean="0">
                <a:solidFill>
                  <a:srgbClr val="002060"/>
                </a:solidFill>
              </a:rPr>
              <a:t>2. Την διενέργεια ασκήσεων με σκοπό να αξιολογηθεί η πληρότητα και η αποτελεσματικότητα: A.  Των σχεδίων, των κατευθυντηρίων οδηγιών των Μνημονίων ενεργειών και B.  Του προσωπικού και των μέσων</a:t>
            </a:r>
            <a:endParaRPr lang="el-GR" dirty="0">
              <a:solidFill>
                <a:srgbClr val="002060"/>
              </a:solidFill>
            </a:endParaRP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4072" y="1320799"/>
            <a:ext cx="2937642" cy="458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2623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343209" y="1320474"/>
            <a:ext cx="7421933" cy="5016758"/>
          </a:xfrm>
          <a:prstGeom prst="rect">
            <a:avLst/>
          </a:prstGeom>
        </p:spPr>
        <p:txBody>
          <a:bodyPr wrap="square">
            <a:spAutoFit/>
          </a:bodyPr>
          <a:lstStyle/>
          <a:p>
            <a:pPr algn="just"/>
            <a:r>
              <a:rPr lang="el-GR" sz="2000" dirty="0">
                <a:solidFill>
                  <a:srgbClr val="002060"/>
                </a:solidFill>
              </a:rPr>
              <a:t>Οι ασκήσεις διεξάγονται, όταν συντρέχει τουλάχιστον ένας από τους παρακάτω λόγους: </a:t>
            </a:r>
            <a:endParaRPr lang="el-GR" sz="2000" dirty="0" smtClean="0">
              <a:solidFill>
                <a:srgbClr val="002060"/>
              </a:solidFill>
            </a:endParaRPr>
          </a:p>
          <a:p>
            <a:pPr algn="just"/>
            <a:endParaRPr lang="el-GR" sz="2000" dirty="0">
              <a:solidFill>
                <a:srgbClr val="002060"/>
              </a:solidFill>
            </a:endParaRPr>
          </a:p>
          <a:p>
            <a:pPr marL="285750" indent="-285750" algn="just">
              <a:buFont typeface="Wingdings" pitchFamily="2" charset="2"/>
              <a:buChar char="§"/>
            </a:pPr>
            <a:r>
              <a:rPr lang="el-GR" sz="2000" dirty="0">
                <a:solidFill>
                  <a:srgbClr val="002060"/>
                </a:solidFill>
              </a:rPr>
              <a:t>Για να διαπιστωθεί κατά πόσο το Σχέδιο ή το Μνημόνιο ενεργειών είναι ολοκληρωμένο, απλό, σαφές και κατανοητό και περιγράφει επαρκώς τις δράσεις, τους ρόλους και τις αρμοδιότητες σε όλες τις φάσεις κινητοποίησης. </a:t>
            </a:r>
            <a:endParaRPr lang="el-GR" sz="2000" dirty="0" smtClean="0">
              <a:solidFill>
                <a:srgbClr val="002060"/>
              </a:solidFill>
            </a:endParaRPr>
          </a:p>
          <a:p>
            <a:pPr marL="285750" indent="-285750" algn="just">
              <a:buFont typeface="Wingdings" pitchFamily="2" charset="2"/>
              <a:buChar char="§"/>
            </a:pPr>
            <a:r>
              <a:rPr lang="el-GR" sz="2000" dirty="0" smtClean="0">
                <a:solidFill>
                  <a:srgbClr val="002060"/>
                </a:solidFill>
              </a:rPr>
              <a:t>Έχει </a:t>
            </a:r>
            <a:r>
              <a:rPr lang="el-GR" sz="2000" dirty="0">
                <a:solidFill>
                  <a:srgbClr val="002060"/>
                </a:solidFill>
              </a:rPr>
              <a:t>γίνει αναθεώρηση του </a:t>
            </a:r>
            <a:r>
              <a:rPr lang="el-GR" sz="2000" dirty="0" smtClean="0">
                <a:solidFill>
                  <a:srgbClr val="002060"/>
                </a:solidFill>
              </a:rPr>
              <a:t>Σχεδίου.</a:t>
            </a:r>
          </a:p>
          <a:p>
            <a:pPr marL="285750" indent="-285750" algn="just">
              <a:buFont typeface="Wingdings" pitchFamily="2" charset="2"/>
              <a:buChar char="§"/>
            </a:pPr>
            <a:r>
              <a:rPr lang="el-GR" sz="2000" dirty="0" smtClean="0">
                <a:solidFill>
                  <a:srgbClr val="002060"/>
                </a:solidFill>
              </a:rPr>
              <a:t>Έχει </a:t>
            </a:r>
            <a:r>
              <a:rPr lang="el-GR" sz="2000" dirty="0">
                <a:solidFill>
                  <a:srgbClr val="002060"/>
                </a:solidFill>
              </a:rPr>
              <a:t>παρέλθει μεγάλο χρονικό διάστημα από την τελευταία φορά που ενεργοποιήθηκε ή δοκιμάστηκε το </a:t>
            </a:r>
            <a:r>
              <a:rPr lang="el-GR" sz="2000" dirty="0" smtClean="0">
                <a:solidFill>
                  <a:srgbClr val="002060"/>
                </a:solidFill>
              </a:rPr>
              <a:t>Σχέδιο.</a:t>
            </a:r>
          </a:p>
          <a:p>
            <a:pPr marL="285750" indent="-285750" algn="just">
              <a:buFont typeface="Wingdings" pitchFamily="2" charset="2"/>
              <a:buChar char="§"/>
            </a:pPr>
            <a:r>
              <a:rPr lang="el-GR" sz="2000" dirty="0" smtClean="0">
                <a:solidFill>
                  <a:srgbClr val="002060"/>
                </a:solidFill>
              </a:rPr>
              <a:t>Υφίσταται </a:t>
            </a:r>
            <a:r>
              <a:rPr lang="el-GR" sz="2000" dirty="0">
                <a:solidFill>
                  <a:srgbClr val="002060"/>
                </a:solidFill>
              </a:rPr>
              <a:t>θεσμική (εθνική ή κοινοτική) υποχρέωση για την διεξαγωγή ασκήσεων σε τακτά χρονικά </a:t>
            </a:r>
            <a:r>
              <a:rPr lang="el-GR" sz="2000" dirty="0" smtClean="0">
                <a:solidFill>
                  <a:srgbClr val="002060"/>
                </a:solidFill>
              </a:rPr>
              <a:t>διαστήματα.</a:t>
            </a:r>
          </a:p>
          <a:p>
            <a:pPr marL="285750" indent="-285750" algn="just">
              <a:buFont typeface="Wingdings" pitchFamily="2" charset="2"/>
              <a:buChar char="§"/>
            </a:pPr>
            <a:r>
              <a:rPr lang="el-GR" sz="2000" dirty="0" smtClean="0">
                <a:solidFill>
                  <a:srgbClr val="002060"/>
                </a:solidFill>
              </a:rPr>
              <a:t>Έχει </a:t>
            </a:r>
            <a:r>
              <a:rPr lang="el-GR" sz="2000" dirty="0">
                <a:solidFill>
                  <a:srgbClr val="002060"/>
                </a:solidFill>
              </a:rPr>
              <a:t>διαπιστωθεί μειωμένη αποτελεσματικότητα κατά την εφαρμογή των Σχεδίων σε πραγματική έκτακτη ανάγκη. </a:t>
            </a:r>
            <a:endParaRPr lang="el-GR" sz="2000" dirty="0" smtClean="0">
              <a:solidFill>
                <a:srgbClr val="002060"/>
              </a:solidFill>
            </a:endParaRPr>
          </a:p>
          <a:p>
            <a:pPr marL="285750" indent="-285750" algn="just">
              <a:buFont typeface="Wingdings" pitchFamily="2" charset="2"/>
              <a:buChar char="§"/>
            </a:pPr>
            <a:r>
              <a:rPr lang="el-GR" sz="2000" dirty="0" smtClean="0">
                <a:solidFill>
                  <a:srgbClr val="002060"/>
                </a:solidFill>
              </a:rPr>
              <a:t>Έχει </a:t>
            </a:r>
            <a:r>
              <a:rPr lang="el-GR" sz="2000" dirty="0">
                <a:solidFill>
                  <a:srgbClr val="002060"/>
                </a:solidFill>
              </a:rPr>
              <a:t>αλλάξει το προσωπικό που εμπλέκεται στην εφαρμογή των Σχεδίων αυτών. </a:t>
            </a: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5142" y="1067857"/>
            <a:ext cx="4165600" cy="517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976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505381" y="278716"/>
            <a:ext cx="5958298" cy="523220"/>
          </a:xfrm>
          <a:prstGeom prst="rect">
            <a:avLst/>
          </a:prstGeom>
        </p:spPr>
        <p:txBody>
          <a:bodyPr wrap="none">
            <a:spAutoFit/>
          </a:bodyPr>
          <a:lstStyle/>
          <a:p>
            <a:pPr algn="ctr"/>
            <a:r>
              <a:rPr lang="el-GR" sz="2800" b="1" dirty="0">
                <a:solidFill>
                  <a:srgbClr val="002060"/>
                </a:solidFill>
              </a:rPr>
              <a:t>Βασικές Έννοιες με τον Ν.3013/02</a:t>
            </a:r>
            <a:endParaRPr lang="en-US" sz="28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35">
            <a:extLst>
              <a:ext uri="{FF2B5EF4-FFF2-40B4-BE49-F238E27FC236}">
                <a16:creationId xmlns="" xmlns:a16="http://schemas.microsoft.com/office/drawing/2014/main" id="{7F910652-1ED7-4779-AADE-C6DB10809118}"/>
              </a:ext>
            </a:extLst>
          </p:cNvPr>
          <p:cNvGrpSpPr/>
          <p:nvPr/>
        </p:nvGrpSpPr>
        <p:grpSpPr>
          <a:xfrm>
            <a:off x="4938375" y="3397525"/>
            <a:ext cx="6485838" cy="3211619"/>
            <a:chOff x="-548507" y="477868"/>
            <a:chExt cx="11570449" cy="6357177"/>
          </a:xfrm>
        </p:grpSpPr>
        <p:sp>
          <p:nvSpPr>
            <p:cNvPr id="10" name="Freeform: Shape 36">
              <a:extLst>
                <a:ext uri="{FF2B5EF4-FFF2-40B4-BE49-F238E27FC236}">
                  <a16:creationId xmlns="" xmlns:a16="http://schemas.microsoft.com/office/drawing/2014/main" id="{8AFB7055-9F5D-4A1B-A01D-53136864968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1" name="Freeform: Shape 37">
              <a:extLst>
                <a:ext uri="{FF2B5EF4-FFF2-40B4-BE49-F238E27FC236}">
                  <a16:creationId xmlns="" xmlns:a16="http://schemas.microsoft.com/office/drawing/2014/main" id="{99C6C1B3-47E0-4764-B0C3-13B7AB43E42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2" name="Freeform: Shape 38">
              <a:extLst>
                <a:ext uri="{FF2B5EF4-FFF2-40B4-BE49-F238E27FC236}">
                  <a16:creationId xmlns="" xmlns:a16="http://schemas.microsoft.com/office/drawing/2014/main" id="{6136AD7B-C6A3-4D0B-A90E-4BEE2F2E6E4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3" name="Freeform: Shape 39">
              <a:extLst>
                <a:ext uri="{FF2B5EF4-FFF2-40B4-BE49-F238E27FC236}">
                  <a16:creationId xmlns="" xmlns:a16="http://schemas.microsoft.com/office/drawing/2014/main" id="{C89504D8-97C1-4239-9311-19AEA996C05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4" name="Freeform: Shape 40">
              <a:extLst>
                <a:ext uri="{FF2B5EF4-FFF2-40B4-BE49-F238E27FC236}">
                  <a16:creationId xmlns="" xmlns:a16="http://schemas.microsoft.com/office/drawing/2014/main" id="{8E2C9CF7-D331-4068-9F83-D439FA29146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5" name="Group 41">
              <a:extLst>
                <a:ext uri="{FF2B5EF4-FFF2-40B4-BE49-F238E27FC236}">
                  <a16:creationId xmlns="" xmlns:a16="http://schemas.microsoft.com/office/drawing/2014/main" id="{4AD9902E-89CD-4FA8-B74F-D5E54E5D550A}"/>
                </a:ext>
              </a:extLst>
            </p:cNvPr>
            <p:cNvGrpSpPr/>
            <p:nvPr/>
          </p:nvGrpSpPr>
          <p:grpSpPr>
            <a:xfrm>
              <a:off x="1606" y="6382978"/>
              <a:ext cx="413937" cy="115242"/>
              <a:chOff x="5955" y="6353672"/>
              <a:chExt cx="413937" cy="115242"/>
            </a:xfrm>
          </p:grpSpPr>
          <p:sp>
            <p:nvSpPr>
              <p:cNvPr id="20" name="Rectangle: Rounded Corners 46">
                <a:extLst>
                  <a:ext uri="{FF2B5EF4-FFF2-40B4-BE49-F238E27FC236}">
                    <a16:creationId xmlns="" xmlns:a16="http://schemas.microsoft.com/office/drawing/2014/main" id="{134B4347-A7EF-4149-870C-77599D70F1C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47">
                <a:extLst>
                  <a:ext uri="{FF2B5EF4-FFF2-40B4-BE49-F238E27FC236}">
                    <a16:creationId xmlns="" xmlns:a16="http://schemas.microsoft.com/office/drawing/2014/main" id="{045138FE-BA73-4875-89A8-22BD6162D7D9}"/>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2">
              <a:extLst>
                <a:ext uri="{FF2B5EF4-FFF2-40B4-BE49-F238E27FC236}">
                  <a16:creationId xmlns="" xmlns:a16="http://schemas.microsoft.com/office/drawing/2014/main" id="{BCA7CEBB-B6B3-45A8-BF01-2D45FCD8F476}"/>
                </a:ext>
              </a:extLst>
            </p:cNvPr>
            <p:cNvGrpSpPr/>
            <p:nvPr/>
          </p:nvGrpSpPr>
          <p:grpSpPr>
            <a:xfrm>
              <a:off x="9855291" y="6381600"/>
              <a:ext cx="885989" cy="115242"/>
              <a:chOff x="5955" y="6353672"/>
              <a:chExt cx="413937" cy="115242"/>
            </a:xfrm>
          </p:grpSpPr>
          <p:sp>
            <p:nvSpPr>
              <p:cNvPr id="18" name="Rectangle: Rounded Corners 44">
                <a:extLst>
                  <a:ext uri="{FF2B5EF4-FFF2-40B4-BE49-F238E27FC236}">
                    <a16:creationId xmlns="" xmlns:a16="http://schemas.microsoft.com/office/drawing/2014/main" id="{7027819E-7284-4FD6-9657-599110EF66E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45">
                <a:extLst>
                  <a:ext uri="{FF2B5EF4-FFF2-40B4-BE49-F238E27FC236}">
                    <a16:creationId xmlns="" xmlns:a16="http://schemas.microsoft.com/office/drawing/2014/main" id="{87A3C121-64B4-4A43-8344-DF3570FC99B1}"/>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Freeform: Shape 43">
              <a:extLst>
                <a:ext uri="{FF2B5EF4-FFF2-40B4-BE49-F238E27FC236}">
                  <a16:creationId xmlns="" xmlns:a16="http://schemas.microsoft.com/office/drawing/2014/main" id="{C43C94EB-85E9-4938-A338-250FF0D8B79D}"/>
                </a:ext>
              </a:extLst>
            </p:cNvPr>
            <p:cNvSpPr/>
            <p:nvPr/>
          </p:nvSpPr>
          <p:spPr>
            <a:xfrm>
              <a:off x="1088451" y="496954"/>
              <a:ext cx="8283389"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2" name="Freeform 39">
            <a:extLst>
              <a:ext uri="{FF2B5EF4-FFF2-40B4-BE49-F238E27FC236}">
                <a16:creationId xmlns="" xmlns:a16="http://schemas.microsoft.com/office/drawing/2014/main" id="{09D152F6-C50C-41BB-9CC7-1A4FF74FA573}"/>
              </a:ext>
            </a:extLst>
          </p:cNvPr>
          <p:cNvSpPr>
            <a:spLocks noChangeAspect="1"/>
          </p:cNvSpPr>
          <p:nvPr/>
        </p:nvSpPr>
        <p:spPr>
          <a:xfrm>
            <a:off x="2009218" y="3362196"/>
            <a:ext cx="2275213" cy="122584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223511" y="1089813"/>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rgbClr val="FFC000"/>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3" name="Freeform 44">
            <a:extLst>
              <a:ext uri="{FF2B5EF4-FFF2-40B4-BE49-F238E27FC236}">
                <a16:creationId xmlns="" xmlns:a16="http://schemas.microsoft.com/office/drawing/2014/main" id="{690A250C-1C13-490D-BF9F-41A656A23763}"/>
              </a:ext>
            </a:extLst>
          </p:cNvPr>
          <p:cNvSpPr>
            <a:spLocks noChangeAspect="1"/>
          </p:cNvSpPr>
          <p:nvPr/>
        </p:nvSpPr>
        <p:spPr>
          <a:xfrm>
            <a:off x="3366546" y="1743569"/>
            <a:ext cx="2275213" cy="122584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rgbClr val="FF0000"/>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4" name="Freeform 45">
            <a:extLst>
              <a:ext uri="{FF2B5EF4-FFF2-40B4-BE49-F238E27FC236}">
                <a16:creationId xmlns="" xmlns:a16="http://schemas.microsoft.com/office/drawing/2014/main" id="{20D3B618-2061-4582-9435-52E0ED3E41E0}"/>
              </a:ext>
            </a:extLst>
          </p:cNvPr>
          <p:cNvSpPr>
            <a:spLocks noChangeAspect="1"/>
          </p:cNvSpPr>
          <p:nvPr/>
        </p:nvSpPr>
        <p:spPr>
          <a:xfrm>
            <a:off x="6787505" y="1743569"/>
            <a:ext cx="2275213" cy="1225848"/>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9016" y="108164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tx2">
              <a:lumMod val="75000"/>
            </a:schemeClr>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5" name="TextBox 24">
            <a:extLst>
              <a:ext uri="{FF2B5EF4-FFF2-40B4-BE49-F238E27FC236}">
                <a16:creationId xmlns="" xmlns:a16="http://schemas.microsoft.com/office/drawing/2014/main" id="{B86F8104-B47B-44CC-9E0F-D7D5E3DA71B1}"/>
              </a:ext>
            </a:extLst>
          </p:cNvPr>
          <p:cNvSpPr txBox="1"/>
          <p:nvPr/>
        </p:nvSpPr>
        <p:spPr>
          <a:xfrm>
            <a:off x="2454228" y="3982816"/>
            <a:ext cx="1385190" cy="338554"/>
          </a:xfrm>
          <a:prstGeom prst="rect">
            <a:avLst/>
          </a:prstGeom>
          <a:noFill/>
        </p:spPr>
        <p:txBody>
          <a:bodyPr wrap="square" rtlCol="0" anchor="ctr">
            <a:spAutoFit/>
          </a:bodyPr>
          <a:lstStyle/>
          <a:p>
            <a:pPr algn="ctr"/>
            <a:r>
              <a:rPr lang="el-GR" altLang="ko-KR" sz="1600" b="1" dirty="0" smtClean="0">
                <a:cs typeface="Arial" pitchFamily="34" charset="0"/>
              </a:rPr>
              <a:t>ΚΙΝΔΥΝΟΣ</a:t>
            </a:r>
            <a:endParaRPr lang="ko-KR" altLang="en-US" sz="1600" b="1" dirty="0">
              <a:cs typeface="Arial" pitchFamily="34" charset="0"/>
            </a:endParaRPr>
          </a:p>
        </p:txBody>
      </p:sp>
      <p:sp>
        <p:nvSpPr>
          <p:cNvPr id="26" name="TextBox 25">
            <a:extLst>
              <a:ext uri="{FF2B5EF4-FFF2-40B4-BE49-F238E27FC236}">
                <a16:creationId xmlns="" xmlns:a16="http://schemas.microsoft.com/office/drawing/2014/main" id="{8CCE2869-3487-4060-98F9-7A3F2AD6364A}"/>
              </a:ext>
            </a:extLst>
          </p:cNvPr>
          <p:cNvSpPr txBox="1"/>
          <p:nvPr/>
        </p:nvSpPr>
        <p:spPr>
          <a:xfrm>
            <a:off x="3680749" y="2384490"/>
            <a:ext cx="1643605" cy="338554"/>
          </a:xfrm>
          <a:prstGeom prst="rect">
            <a:avLst/>
          </a:prstGeom>
          <a:noFill/>
        </p:spPr>
        <p:txBody>
          <a:bodyPr wrap="square" rtlCol="0" anchor="ctr">
            <a:spAutoFit/>
          </a:bodyPr>
          <a:lstStyle/>
          <a:p>
            <a:pPr algn="ctr"/>
            <a:r>
              <a:rPr lang="el-GR" altLang="ko-KR" sz="1600" b="1" dirty="0" smtClean="0">
                <a:solidFill>
                  <a:schemeClr val="bg1"/>
                </a:solidFill>
                <a:cs typeface="Arial" pitchFamily="34" charset="0"/>
              </a:rPr>
              <a:t>ΚΑΤΑΣΤΡΟΦΗ</a:t>
            </a:r>
            <a:endParaRPr lang="ko-KR" altLang="en-US" sz="1600" b="1" dirty="0">
              <a:solidFill>
                <a:schemeClr val="bg1"/>
              </a:solidFill>
              <a:cs typeface="Arial" pitchFamily="34" charset="0"/>
            </a:endParaRPr>
          </a:p>
        </p:txBody>
      </p:sp>
      <p:sp>
        <p:nvSpPr>
          <p:cNvPr id="27" name="TextBox 26">
            <a:extLst>
              <a:ext uri="{FF2B5EF4-FFF2-40B4-BE49-F238E27FC236}">
                <a16:creationId xmlns="" xmlns:a16="http://schemas.microsoft.com/office/drawing/2014/main" id="{A66D0486-3B3F-4B0E-B0EE-CB3E8C176627}"/>
              </a:ext>
            </a:extLst>
          </p:cNvPr>
          <p:cNvSpPr txBox="1"/>
          <p:nvPr/>
        </p:nvSpPr>
        <p:spPr>
          <a:xfrm>
            <a:off x="6944810" y="2261380"/>
            <a:ext cx="2018856" cy="584775"/>
          </a:xfrm>
          <a:prstGeom prst="rect">
            <a:avLst/>
          </a:prstGeom>
          <a:noFill/>
        </p:spPr>
        <p:txBody>
          <a:bodyPr wrap="square" rtlCol="0" anchor="ctr">
            <a:spAutoFit/>
          </a:bodyPr>
          <a:lstStyle/>
          <a:p>
            <a:pPr algn="ctr"/>
            <a:r>
              <a:rPr lang="el-GR" altLang="ko-KR" sz="1600" b="1" dirty="0" smtClean="0">
                <a:solidFill>
                  <a:schemeClr val="bg1"/>
                </a:solidFill>
                <a:cs typeface="Arial" pitchFamily="34" charset="0"/>
              </a:rPr>
              <a:t>ΕΝΤΑΣΗ ΚΑΤΑΣΣΤΡΟΦΗΣ</a:t>
            </a:r>
            <a:endParaRPr lang="ko-KR" altLang="en-US" sz="1600" b="1" dirty="0">
              <a:solidFill>
                <a:schemeClr val="bg1"/>
              </a:solidFill>
              <a:cs typeface="Arial" pitchFamily="34" charset="0"/>
            </a:endParaRPr>
          </a:p>
        </p:txBody>
      </p:sp>
      <p:sp>
        <p:nvSpPr>
          <p:cNvPr id="28" name="TextBox 27">
            <a:extLst>
              <a:ext uri="{FF2B5EF4-FFF2-40B4-BE49-F238E27FC236}">
                <a16:creationId xmlns="" xmlns:a16="http://schemas.microsoft.com/office/drawing/2014/main" id="{3A155E81-7B96-47C6-AFAE-328C6AFAE53F}"/>
              </a:ext>
            </a:extLst>
          </p:cNvPr>
          <p:cNvSpPr txBox="1"/>
          <p:nvPr/>
        </p:nvSpPr>
        <p:spPr>
          <a:xfrm>
            <a:off x="9062718" y="1461160"/>
            <a:ext cx="2778183" cy="1600438"/>
          </a:xfrm>
          <a:prstGeom prst="rect">
            <a:avLst/>
          </a:prstGeom>
          <a:noFill/>
        </p:spPr>
        <p:txBody>
          <a:bodyPr wrap="square" rtlCol="0">
            <a:spAutoFit/>
          </a:bodyPr>
          <a:lstStyle/>
          <a:p>
            <a:pPr algn="just"/>
            <a:r>
              <a:rPr lang="el-GR" sz="1400" dirty="0"/>
              <a:t>Η ένταση της καταστροφής καθορίζεται από το μέγεθος των απωλειών ή ζημιών που αφορούν στη ζωή, στην υγεία και στην περιουσία των πολιτών, στα αγαθά, στις παραγωγικές πηγές και στις υποδομές.</a:t>
            </a:r>
            <a:r>
              <a:rPr lang="en-US" altLang="ko-KR" sz="1400" dirty="0" smtClean="0">
                <a:solidFill>
                  <a:schemeClr val="tx1">
                    <a:lumMod val="75000"/>
                    <a:lumOff val="25000"/>
                  </a:schemeClr>
                </a:solidFill>
                <a:cs typeface="Arial" pitchFamily="34" charset="0"/>
              </a:rPr>
              <a:t> </a:t>
            </a:r>
            <a:endParaRPr lang="en-US" altLang="ko-KR" sz="1400" dirty="0">
              <a:solidFill>
                <a:schemeClr val="tx1">
                  <a:lumMod val="75000"/>
                  <a:lumOff val="25000"/>
                </a:schemeClr>
              </a:solidFill>
              <a:cs typeface="Arial" pitchFamily="34" charset="0"/>
            </a:endParaRPr>
          </a:p>
        </p:txBody>
      </p:sp>
      <p:sp>
        <p:nvSpPr>
          <p:cNvPr id="29" name="TextBox 28">
            <a:extLst>
              <a:ext uri="{FF2B5EF4-FFF2-40B4-BE49-F238E27FC236}">
                <a16:creationId xmlns="" xmlns:a16="http://schemas.microsoft.com/office/drawing/2014/main" id="{6614350B-2F21-4965-A954-B2BA9CD7600E}"/>
              </a:ext>
            </a:extLst>
          </p:cNvPr>
          <p:cNvSpPr txBox="1"/>
          <p:nvPr/>
        </p:nvSpPr>
        <p:spPr>
          <a:xfrm>
            <a:off x="231494" y="1374189"/>
            <a:ext cx="3135052" cy="1815882"/>
          </a:xfrm>
          <a:prstGeom prst="rect">
            <a:avLst/>
          </a:prstGeom>
          <a:noFill/>
        </p:spPr>
        <p:txBody>
          <a:bodyPr wrap="square" rtlCol="0">
            <a:spAutoFit/>
          </a:bodyPr>
          <a:lstStyle/>
          <a:p>
            <a:pPr algn="just"/>
            <a:r>
              <a:rPr lang="el-GR" sz="1400" dirty="0"/>
              <a:t>Καταστροφή νοείται κάθε ταχείας ή βραδείας εξέλιξης φυσικό φαινόμενο ή τεχνολογικό συμβάν στο χερσαίο, θαλάσσιο και εναέριο χώρο, το οποίο προκαλεί εκτεταμένες δυσμενείς επιπτώσεις στον άνθρωπο, καθώς και στο ανθρωπογενές ή φυσικό περιβάλλον.</a:t>
            </a:r>
            <a:r>
              <a:rPr lang="en-US" altLang="ko-KR" sz="1400" dirty="0" smtClean="0">
                <a:solidFill>
                  <a:schemeClr val="tx1">
                    <a:lumMod val="75000"/>
                    <a:lumOff val="25000"/>
                  </a:schemeClr>
                </a:solidFill>
                <a:cs typeface="Arial" pitchFamily="34" charset="0"/>
              </a:rPr>
              <a:t> </a:t>
            </a:r>
            <a:endParaRPr lang="en-US" altLang="ko-KR" sz="1400" dirty="0">
              <a:solidFill>
                <a:schemeClr val="tx1">
                  <a:lumMod val="75000"/>
                  <a:lumOff val="25000"/>
                </a:schemeClr>
              </a:solidFill>
              <a:cs typeface="Arial" pitchFamily="34" charset="0"/>
            </a:endParaRPr>
          </a:p>
        </p:txBody>
      </p:sp>
      <p:sp>
        <p:nvSpPr>
          <p:cNvPr id="30" name="TextBox 29">
            <a:extLst>
              <a:ext uri="{FF2B5EF4-FFF2-40B4-BE49-F238E27FC236}">
                <a16:creationId xmlns="" xmlns:a16="http://schemas.microsoft.com/office/drawing/2014/main" id="{05CFC999-091F-4021-AE51-787DED20AEBB}"/>
              </a:ext>
            </a:extLst>
          </p:cNvPr>
          <p:cNvSpPr txBox="1"/>
          <p:nvPr/>
        </p:nvSpPr>
        <p:spPr>
          <a:xfrm>
            <a:off x="324091" y="4713473"/>
            <a:ext cx="3252486" cy="2031325"/>
          </a:xfrm>
          <a:prstGeom prst="rect">
            <a:avLst/>
          </a:prstGeom>
          <a:noFill/>
        </p:spPr>
        <p:txBody>
          <a:bodyPr wrap="square" rtlCol="0">
            <a:spAutoFit/>
          </a:bodyPr>
          <a:lstStyle/>
          <a:p>
            <a:pPr algn="just"/>
            <a:r>
              <a:rPr lang="el-GR" sz="1400" dirty="0"/>
              <a:t>Κίνδυνος νοείται η πιθανότητα εκδήλωσης ενός φυσικού φαινομένου ή τεχνολογικού συμβάντος ή και λοιπών καταστροφών σε συνδυασμό με την ένταση των καταστροφών, που μπορεί να προκληθούν στους πολίτες, στα αγαθά, στις πλουτοπαραγωγικές πηγές και στις υποδομές μιας περιοχής</a:t>
            </a:r>
            <a:r>
              <a:rPr lang="el-GR" sz="1400" dirty="0" smtClean="0"/>
              <a:t>.</a:t>
            </a:r>
            <a:endParaRPr lang="en-US" altLang="ko-KR" sz="1400" dirty="0">
              <a:solidFill>
                <a:schemeClr val="tx1">
                  <a:lumMod val="75000"/>
                  <a:lumOff val="25000"/>
                </a:schemeClr>
              </a:solidFill>
              <a:cs typeface="Arial" pitchFamily="34" charset="0"/>
            </a:endParaRPr>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976" y="3592803"/>
            <a:ext cx="4643270" cy="254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9485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7576457" y="435429"/>
            <a:ext cx="4064000" cy="369332"/>
          </a:xfrm>
          <a:prstGeom prst="rect">
            <a:avLst/>
          </a:prstGeom>
          <a:noFill/>
        </p:spPr>
        <p:txBody>
          <a:bodyPr wrap="square" rtlCol="0">
            <a:spAutoFit/>
          </a:bodyPr>
          <a:lstStyle/>
          <a:p>
            <a:pPr algn="ctr"/>
            <a:r>
              <a:rPr lang="el-GR" b="1" dirty="0" smtClean="0">
                <a:solidFill>
                  <a:srgbClr val="002060"/>
                </a:solidFill>
              </a:rPr>
              <a:t>ΕΝΝΟΙΑ &amp; ΩΦΕΛΗ </a:t>
            </a:r>
            <a:endParaRPr lang="el-GR" b="1" dirty="0">
              <a:solidFill>
                <a:srgbClr val="002060"/>
              </a:solidFill>
            </a:endParaRPr>
          </a:p>
        </p:txBody>
      </p:sp>
      <p:sp>
        <p:nvSpPr>
          <p:cNvPr id="4" name="Ορθογώνιο 3"/>
          <p:cNvSpPr/>
          <p:nvPr/>
        </p:nvSpPr>
        <p:spPr>
          <a:xfrm>
            <a:off x="179832" y="1281224"/>
            <a:ext cx="6096000" cy="1754326"/>
          </a:xfrm>
          <a:prstGeom prst="rect">
            <a:avLst/>
          </a:prstGeom>
        </p:spPr>
        <p:txBody>
          <a:bodyPr>
            <a:spAutoFit/>
          </a:bodyPr>
          <a:lstStyle/>
          <a:p>
            <a:pPr algn="just"/>
            <a:r>
              <a:rPr lang="el-GR" b="1" dirty="0">
                <a:solidFill>
                  <a:srgbClr val="002060"/>
                </a:solidFill>
              </a:rPr>
              <a:t>Άσκηση</a:t>
            </a:r>
            <a:r>
              <a:rPr lang="el-GR" dirty="0">
                <a:solidFill>
                  <a:srgbClr val="002060"/>
                </a:solidFill>
              </a:rPr>
              <a:t> είναι μία ελεγχόμενη δραστηριότητα η οποία βάσει ενός σεναρίου αποσκοπεί στο </a:t>
            </a:r>
            <a:r>
              <a:rPr lang="el-GR" b="1" dirty="0">
                <a:solidFill>
                  <a:srgbClr val="002060"/>
                </a:solidFill>
              </a:rPr>
              <a:t>α)</a:t>
            </a:r>
            <a:r>
              <a:rPr lang="el-GR" dirty="0">
                <a:solidFill>
                  <a:srgbClr val="002060"/>
                </a:solidFill>
              </a:rPr>
              <a:t> να εκπαιδεύσει ή/και να αξιολογήσει προσωπικό ή/και </a:t>
            </a:r>
            <a:r>
              <a:rPr lang="el-GR" b="1" dirty="0">
                <a:solidFill>
                  <a:srgbClr val="002060"/>
                </a:solidFill>
              </a:rPr>
              <a:t>β)</a:t>
            </a:r>
            <a:r>
              <a:rPr lang="el-GR" dirty="0">
                <a:solidFill>
                  <a:srgbClr val="002060"/>
                </a:solidFill>
              </a:rPr>
              <a:t> να πιστοποιήσει την εγκυρότητα και να δοκιμάσει υφιστάμενα Σχέδια έκτακτης ανάγκης, κατευθυντήριες οδηγίες, διαδικασίες, συστήματα ή δυνατότητες</a:t>
            </a:r>
            <a:r>
              <a:rPr lang="el-GR" dirty="0" smtClean="0">
                <a:solidFill>
                  <a:srgbClr val="002060"/>
                </a:solidFill>
              </a:rPr>
              <a:t>.</a:t>
            </a:r>
            <a:endParaRPr lang="el-GR" dirty="0">
              <a:solidFill>
                <a:srgbClr val="002060"/>
              </a:solidFill>
            </a:endParaRPr>
          </a:p>
        </p:txBody>
      </p:sp>
      <p:sp>
        <p:nvSpPr>
          <p:cNvPr id="5" name="Ορθογώνιο 4"/>
          <p:cNvSpPr/>
          <p:nvPr/>
        </p:nvSpPr>
        <p:spPr>
          <a:xfrm>
            <a:off x="179832" y="3222185"/>
            <a:ext cx="6096000" cy="3416320"/>
          </a:xfrm>
          <a:prstGeom prst="rect">
            <a:avLst/>
          </a:prstGeom>
        </p:spPr>
        <p:txBody>
          <a:bodyPr>
            <a:spAutoFit/>
          </a:bodyPr>
          <a:lstStyle/>
          <a:p>
            <a:pPr algn="just"/>
            <a:r>
              <a:rPr lang="el-GR" dirty="0">
                <a:solidFill>
                  <a:srgbClr val="002060"/>
                </a:solidFill>
              </a:rPr>
              <a:t> Με τη διεξαγωγή ασκήσεων επιτυγχάνεται: </a:t>
            </a:r>
            <a:endParaRPr lang="el-GR" dirty="0" smtClean="0">
              <a:solidFill>
                <a:srgbClr val="002060"/>
              </a:solidFill>
            </a:endParaRPr>
          </a:p>
          <a:p>
            <a:pPr marL="285750" indent="-285750" algn="just">
              <a:buFont typeface="Wingdings" pitchFamily="2" charset="2"/>
              <a:buChar char="v"/>
            </a:pPr>
            <a:r>
              <a:rPr lang="el-GR" dirty="0" smtClean="0">
                <a:solidFill>
                  <a:srgbClr val="002060"/>
                </a:solidFill>
              </a:rPr>
              <a:t>Η </a:t>
            </a:r>
            <a:r>
              <a:rPr lang="el-GR" dirty="0">
                <a:solidFill>
                  <a:srgbClr val="002060"/>
                </a:solidFill>
              </a:rPr>
              <a:t>δοκιμασία και ο έλεγχος πληρότητας των Σχεδίων έκτακτης ανάγκης και της απαιτούμενης συνεργασίας μεταξύ των εμπλεκόμενων φορέων. </a:t>
            </a:r>
            <a:endParaRPr lang="el-GR" dirty="0" smtClean="0">
              <a:solidFill>
                <a:srgbClr val="002060"/>
              </a:solidFill>
            </a:endParaRPr>
          </a:p>
          <a:p>
            <a:pPr marL="285750" indent="-285750" algn="just">
              <a:buFont typeface="Wingdings" pitchFamily="2" charset="2"/>
              <a:buChar char="v"/>
            </a:pPr>
            <a:r>
              <a:rPr lang="el-GR" dirty="0" smtClean="0">
                <a:solidFill>
                  <a:srgbClr val="002060"/>
                </a:solidFill>
              </a:rPr>
              <a:t>Η </a:t>
            </a:r>
            <a:r>
              <a:rPr lang="el-GR" dirty="0">
                <a:solidFill>
                  <a:srgbClr val="002060"/>
                </a:solidFill>
              </a:rPr>
              <a:t>αναγνώριση κενών ή επικαλύψεων στους ρόλους και τις αρμοδιότητες των εμπλεκόμενων </a:t>
            </a:r>
            <a:r>
              <a:rPr lang="el-GR" dirty="0" smtClean="0">
                <a:solidFill>
                  <a:srgbClr val="002060"/>
                </a:solidFill>
              </a:rPr>
              <a:t>φορέων.</a:t>
            </a:r>
          </a:p>
          <a:p>
            <a:pPr marL="285750" indent="-285750" algn="just">
              <a:buFont typeface="Wingdings" pitchFamily="2" charset="2"/>
              <a:buChar char="v"/>
            </a:pPr>
            <a:r>
              <a:rPr lang="el-GR" dirty="0" smtClean="0">
                <a:solidFill>
                  <a:srgbClr val="002060"/>
                </a:solidFill>
              </a:rPr>
              <a:t>Η </a:t>
            </a:r>
            <a:r>
              <a:rPr lang="el-GR" dirty="0">
                <a:solidFill>
                  <a:srgbClr val="002060"/>
                </a:solidFill>
              </a:rPr>
              <a:t>βελτίωση του συντονισμού, των επικοινωνιών, συλλογής και διαχείρισης πληροφορίας μεταξύ των εμπλεκομένων </a:t>
            </a:r>
            <a:r>
              <a:rPr lang="el-GR" dirty="0" smtClean="0">
                <a:solidFill>
                  <a:srgbClr val="002060"/>
                </a:solidFill>
              </a:rPr>
              <a:t>φορέων.</a:t>
            </a:r>
          </a:p>
          <a:p>
            <a:pPr marL="285750" indent="-285750" algn="just">
              <a:buFont typeface="Wingdings" pitchFamily="2" charset="2"/>
              <a:buChar char="v"/>
            </a:pPr>
            <a:r>
              <a:rPr lang="el-GR" dirty="0" smtClean="0">
                <a:solidFill>
                  <a:srgbClr val="002060"/>
                </a:solidFill>
              </a:rPr>
              <a:t>Ο </a:t>
            </a:r>
            <a:r>
              <a:rPr lang="el-GR" dirty="0">
                <a:solidFill>
                  <a:srgbClr val="002060"/>
                </a:solidFill>
              </a:rPr>
              <a:t>προσδιορισμός και η εκτίμηση των απαραίτητων πόρων (ανθρώπινων και υλικών</a:t>
            </a:r>
            <a:r>
              <a:rPr lang="el-GR" dirty="0" smtClean="0">
                <a:solidFill>
                  <a:srgbClr val="002060"/>
                </a:solidFill>
              </a:rPr>
              <a:t>).</a:t>
            </a:r>
          </a:p>
          <a:p>
            <a:pPr marL="285750" indent="-285750" algn="just">
              <a:buFont typeface="Wingdings" pitchFamily="2" charset="2"/>
              <a:buChar char="v"/>
            </a:pPr>
            <a:r>
              <a:rPr lang="el-GR" dirty="0" smtClean="0">
                <a:solidFill>
                  <a:srgbClr val="002060"/>
                </a:solidFill>
              </a:rPr>
              <a:t> </a:t>
            </a:r>
            <a:r>
              <a:rPr lang="el-GR" dirty="0">
                <a:solidFill>
                  <a:srgbClr val="002060"/>
                </a:solidFill>
              </a:rPr>
              <a:t>Η βελτίωση της απόδοσης του προσωπικού</a:t>
            </a:r>
            <a:r>
              <a:rPr lang="el-GR" dirty="0" smtClean="0">
                <a:solidFill>
                  <a:srgbClr val="002060"/>
                </a:solidFill>
              </a:rPr>
              <a:t>. </a:t>
            </a:r>
            <a:endParaRPr lang="el-GR" dirty="0">
              <a:solidFill>
                <a:srgbClr val="002060"/>
              </a:solidFill>
            </a:endParaRPr>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452300"/>
            <a:ext cx="3556000" cy="46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976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179832" y="1452301"/>
            <a:ext cx="6815470" cy="3693319"/>
          </a:xfrm>
          <a:prstGeom prst="rect">
            <a:avLst/>
          </a:prstGeom>
        </p:spPr>
        <p:txBody>
          <a:bodyPr wrap="square">
            <a:spAutoFit/>
          </a:bodyPr>
          <a:lstStyle/>
          <a:p>
            <a:pPr marL="285750" indent="-285750" algn="just">
              <a:buFont typeface="Wingdings" pitchFamily="2" charset="2"/>
              <a:buChar char="v"/>
            </a:pPr>
            <a:r>
              <a:rPr lang="el-GR" dirty="0">
                <a:solidFill>
                  <a:srgbClr val="002060"/>
                </a:solidFill>
              </a:rPr>
              <a:t>Η προσομοίωση καταστάσεων έκτακτης ανάγκης όπου η λήψη αποφάσεων από το ασκούμενο προσωπικό γίνεται υπό συνθήκες αυξημένης </a:t>
            </a:r>
            <a:r>
              <a:rPr lang="el-GR" dirty="0" smtClean="0">
                <a:solidFill>
                  <a:srgbClr val="002060"/>
                </a:solidFill>
              </a:rPr>
              <a:t>πίεσης.</a:t>
            </a:r>
          </a:p>
          <a:p>
            <a:pPr marL="285750" indent="-285750" algn="just">
              <a:buFont typeface="Wingdings" pitchFamily="2" charset="2"/>
              <a:buChar char="v"/>
            </a:pPr>
            <a:r>
              <a:rPr lang="el-GR" dirty="0" smtClean="0">
                <a:solidFill>
                  <a:srgbClr val="002060"/>
                </a:solidFill>
              </a:rPr>
              <a:t>Η </a:t>
            </a:r>
            <a:r>
              <a:rPr lang="el-GR" dirty="0">
                <a:solidFill>
                  <a:srgbClr val="002060"/>
                </a:solidFill>
              </a:rPr>
              <a:t>ανάπτυξη συνεργασίας μεταξύ του προσωπικού των εμπλεκόμενων φορέων υπό ελεγχόμενες συνθήκες (ασφαλές και άνετο περιβάλλον, χωρίς ιδιαίτερη πίεση χρόνου κλπ) με αποτέλεσμα το προσωπικό να γνωριστεί και να δημιουργήσει καλές εργασιακές </a:t>
            </a:r>
            <a:r>
              <a:rPr lang="el-GR" dirty="0" smtClean="0">
                <a:solidFill>
                  <a:srgbClr val="002060"/>
                </a:solidFill>
              </a:rPr>
              <a:t>σχέσεις.</a:t>
            </a:r>
          </a:p>
          <a:p>
            <a:pPr marL="285750" indent="-285750" algn="just">
              <a:buFont typeface="Wingdings" pitchFamily="2" charset="2"/>
              <a:buChar char="v"/>
            </a:pPr>
            <a:r>
              <a:rPr lang="el-GR" dirty="0" smtClean="0">
                <a:solidFill>
                  <a:srgbClr val="002060"/>
                </a:solidFill>
              </a:rPr>
              <a:t>Η </a:t>
            </a:r>
            <a:r>
              <a:rPr lang="el-GR" dirty="0">
                <a:solidFill>
                  <a:srgbClr val="002060"/>
                </a:solidFill>
              </a:rPr>
              <a:t>δοκιμή νέων μεθοδολογιών και </a:t>
            </a:r>
            <a:r>
              <a:rPr lang="el-GR" dirty="0" smtClean="0">
                <a:solidFill>
                  <a:srgbClr val="002060"/>
                </a:solidFill>
              </a:rPr>
              <a:t>τεχνικών.</a:t>
            </a:r>
          </a:p>
          <a:p>
            <a:pPr marL="285750" indent="-285750" algn="just">
              <a:buFont typeface="Wingdings" pitchFamily="2" charset="2"/>
              <a:buChar char="v"/>
            </a:pPr>
            <a:r>
              <a:rPr lang="el-GR" dirty="0" smtClean="0">
                <a:solidFill>
                  <a:srgbClr val="002060"/>
                </a:solidFill>
              </a:rPr>
              <a:t>Η </a:t>
            </a:r>
            <a:r>
              <a:rPr lang="el-GR" dirty="0">
                <a:solidFill>
                  <a:srgbClr val="002060"/>
                </a:solidFill>
              </a:rPr>
              <a:t>ενδυνάμωση της πεποίθησης του κοινού ότι οι εμπλεκόμενοι φορείς στη διαχείριση της κατάστασης έκτακτης ανάγκης, λαμβάνουν σοβαρά την αποστολή τους και προετοιμάζονται για την εκπλήρωσή της. </a:t>
            </a:r>
          </a:p>
        </p:txBody>
      </p:sp>
      <p:sp>
        <p:nvSpPr>
          <p:cNvPr id="4" name="Ορθογώνιο 3"/>
          <p:cNvSpPr/>
          <p:nvPr/>
        </p:nvSpPr>
        <p:spPr>
          <a:xfrm>
            <a:off x="7315200" y="1206196"/>
            <a:ext cx="4659086" cy="5355312"/>
          </a:xfrm>
          <a:prstGeom prst="rect">
            <a:avLst/>
          </a:prstGeom>
        </p:spPr>
        <p:txBody>
          <a:bodyPr wrap="square">
            <a:spAutoFit/>
          </a:bodyPr>
          <a:lstStyle/>
          <a:p>
            <a:pPr algn="just"/>
            <a:r>
              <a:rPr lang="el-GR" dirty="0" smtClean="0">
                <a:solidFill>
                  <a:srgbClr val="002060"/>
                </a:solidFill>
              </a:rPr>
              <a:t>Η Απόφαση για σχεδιασμό &amp; υλοποίηση ασκήσεων ενέχει τα εξής </a:t>
            </a:r>
            <a:r>
              <a:rPr lang="el-GR" b="1" dirty="0" smtClean="0">
                <a:solidFill>
                  <a:srgbClr val="002060"/>
                </a:solidFill>
              </a:rPr>
              <a:t>μειονεκτήματα</a:t>
            </a:r>
            <a:r>
              <a:rPr lang="el-GR" dirty="0" smtClean="0">
                <a:solidFill>
                  <a:srgbClr val="002060"/>
                </a:solidFill>
              </a:rPr>
              <a:t>:</a:t>
            </a:r>
          </a:p>
          <a:p>
            <a:pPr marL="285750" indent="-285750" algn="just">
              <a:buFont typeface="Wingdings" pitchFamily="2" charset="2"/>
              <a:buChar char="Ø"/>
            </a:pPr>
            <a:r>
              <a:rPr lang="el-GR" dirty="0" smtClean="0">
                <a:solidFill>
                  <a:srgbClr val="002060"/>
                </a:solidFill>
              </a:rPr>
              <a:t>Κατηγορίες </a:t>
            </a:r>
            <a:r>
              <a:rPr lang="el-GR" dirty="0">
                <a:solidFill>
                  <a:srgbClr val="002060"/>
                </a:solidFill>
              </a:rPr>
              <a:t>ασκήσεων, όπως οι πεδίου ή πλήρους ανάπτυξης, έχουν σημαντικό οικονομικό κόστος</a:t>
            </a:r>
            <a:r>
              <a:rPr lang="el-GR" dirty="0" smtClean="0">
                <a:solidFill>
                  <a:srgbClr val="002060"/>
                </a:solidFill>
              </a:rPr>
              <a:t>.</a:t>
            </a:r>
          </a:p>
          <a:p>
            <a:pPr marL="285750" indent="-285750" algn="just">
              <a:buFont typeface="Wingdings" pitchFamily="2" charset="2"/>
              <a:buChar char="Ø"/>
            </a:pPr>
            <a:r>
              <a:rPr lang="el-GR" dirty="0" smtClean="0">
                <a:solidFill>
                  <a:srgbClr val="002060"/>
                </a:solidFill>
              </a:rPr>
              <a:t>Ασκήσεις </a:t>
            </a:r>
            <a:r>
              <a:rPr lang="el-GR" dirty="0">
                <a:solidFill>
                  <a:srgbClr val="002060"/>
                </a:solidFill>
              </a:rPr>
              <a:t>που έχουν σχεδιαστεί ανεπαρκώς ή ασκήσεις κατά τις οποίες δεν επετεύχθησαν οι αντικειμενικοί στόχοι που ετέθησαν, ενδέχεται να έχουν αρνητική επίδραση στο ηθικό του προσωπικού των υπηρεσιών που συμμετείχαν στην </a:t>
            </a:r>
            <a:r>
              <a:rPr lang="el-GR" dirty="0" smtClean="0">
                <a:solidFill>
                  <a:srgbClr val="002060"/>
                </a:solidFill>
              </a:rPr>
              <a:t>άσκηση.</a:t>
            </a:r>
          </a:p>
          <a:p>
            <a:pPr marL="285750" indent="-285750" algn="just">
              <a:buFont typeface="Wingdings" pitchFamily="2" charset="2"/>
              <a:buChar char="Ø"/>
            </a:pPr>
            <a:r>
              <a:rPr lang="el-GR" dirty="0" smtClean="0">
                <a:solidFill>
                  <a:srgbClr val="002060"/>
                </a:solidFill>
              </a:rPr>
              <a:t>Ασκήσεις </a:t>
            </a:r>
            <a:r>
              <a:rPr lang="el-GR" dirty="0">
                <a:solidFill>
                  <a:srgbClr val="002060"/>
                </a:solidFill>
              </a:rPr>
              <a:t>που δεν έχουν σχεδιαστεί και αξιολογηθεί καταλλήλως μπορεί να δημιουργήσουν στο προσωπικό και στη διοίκηση του ασκούμενου φορέα την ψευδαίσθηση ότι είναι επαρκώς προετοιμασμένοι για να αντιμετωπίσουν μία κατάσταση έκτακτης ανάγκης. </a:t>
            </a:r>
          </a:p>
        </p:txBody>
      </p:sp>
    </p:spTree>
    <p:extLst>
      <p:ext uri="{BB962C8B-B14F-4D97-AF65-F5344CB8AC3E}">
        <p14:creationId xmlns:p14="http://schemas.microsoft.com/office/powerpoint/2010/main" val="21229767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227992" y="1058719"/>
            <a:ext cx="6767309" cy="5355312"/>
          </a:xfrm>
          <a:prstGeom prst="rect">
            <a:avLst/>
          </a:prstGeom>
        </p:spPr>
        <p:txBody>
          <a:bodyPr wrap="square">
            <a:spAutoFit/>
          </a:bodyPr>
          <a:lstStyle/>
          <a:p>
            <a:pPr algn="just"/>
            <a:endParaRPr lang="el-GR" dirty="0" smtClean="0">
              <a:solidFill>
                <a:srgbClr val="002060"/>
              </a:solidFill>
            </a:endParaRPr>
          </a:p>
          <a:p>
            <a:pPr algn="just"/>
            <a:r>
              <a:rPr lang="el-GR" dirty="0" smtClean="0">
                <a:solidFill>
                  <a:srgbClr val="002060"/>
                </a:solidFill>
              </a:rPr>
              <a:t>Οι </a:t>
            </a:r>
            <a:r>
              <a:rPr lang="el-GR" b="1" dirty="0">
                <a:solidFill>
                  <a:srgbClr val="002060"/>
                </a:solidFill>
              </a:rPr>
              <a:t>«θεωρητικές» </a:t>
            </a:r>
            <a:r>
              <a:rPr lang="el-GR" dirty="0">
                <a:solidFill>
                  <a:srgbClr val="002060"/>
                </a:solidFill>
              </a:rPr>
              <a:t>ασκήσεις εστιάζουν σε θέματα στρατηγικής, κατανομής ρόλων και αρμοδιοτήτων, ακολουθούμενων πολιτικών (</a:t>
            </a:r>
            <a:r>
              <a:rPr lang="el-GR" dirty="0" err="1">
                <a:solidFill>
                  <a:srgbClr val="002060"/>
                </a:solidFill>
              </a:rPr>
              <a:t>policies</a:t>
            </a:r>
            <a:r>
              <a:rPr lang="el-GR" dirty="0">
                <a:solidFill>
                  <a:srgbClr val="002060"/>
                </a:solidFill>
              </a:rPr>
              <a:t>) και κατευθυντήριων οδηγιών/διαδικασιών για το σύνολο των λειτουργιών σε κάθε Φάση του Συστήματος Κινητοποίησης Πολιτικής Προστασίας. Οι θεωρητικές ασκήσεις μέσω της περιγραφής, από τους ασκούμενους, των δράσεων και των ενεργειών στις οποίες θα προέβαιναν αποσκοπούν στη συζήτηση και στην ανταλλαγή απόψεων για το σύνολο των παραπάνω θεμάτων. Τα δύο βασικά είδη ασκήσεων αυτής της κατηγορίας είναι: οι Ασκήσεις Προσανατολισμού και οι Ασκήσεις Επί Χάρτου</a:t>
            </a:r>
            <a:r>
              <a:rPr lang="el-GR" dirty="0" smtClean="0">
                <a:solidFill>
                  <a:srgbClr val="002060"/>
                </a:solidFill>
              </a:rPr>
              <a:t>.</a:t>
            </a:r>
          </a:p>
          <a:p>
            <a:pPr algn="just"/>
            <a:endParaRPr lang="el-GR" dirty="0">
              <a:solidFill>
                <a:srgbClr val="002060"/>
              </a:solidFill>
            </a:endParaRPr>
          </a:p>
          <a:p>
            <a:pPr algn="just"/>
            <a:r>
              <a:rPr lang="el-GR" dirty="0" smtClean="0">
                <a:solidFill>
                  <a:srgbClr val="002060"/>
                </a:solidFill>
              </a:rPr>
              <a:t> </a:t>
            </a:r>
            <a:r>
              <a:rPr lang="el-GR" dirty="0">
                <a:solidFill>
                  <a:srgbClr val="002060"/>
                </a:solidFill>
              </a:rPr>
              <a:t>Οι </a:t>
            </a:r>
            <a:r>
              <a:rPr lang="el-GR" b="1" dirty="0">
                <a:solidFill>
                  <a:srgbClr val="002060"/>
                </a:solidFill>
              </a:rPr>
              <a:t>«πρακτικές» </a:t>
            </a:r>
            <a:r>
              <a:rPr lang="el-GR" dirty="0">
                <a:solidFill>
                  <a:srgbClr val="002060"/>
                </a:solidFill>
              </a:rPr>
              <a:t>ασκήσεις εστιάζουν κυρίως στην υλοποίηση δράσεων στο τακτικό επίπεδο, χωρίς να αποκλείεται το ενδεχόμενο να συνδυάζουν και θέματα στα οποία εστιάζουν οι «θεωρητικές» ασκήσεις. Τα τρία βασικά είδη ασκήσεων αυτής της κατηγορίας είναι: τα Γυμνάσια, οι Ασκήσεις Λειτουργιών και οι Ασκήσεις Πεδίου ή Πλήρους Ανάπτυξης. </a:t>
            </a:r>
          </a:p>
        </p:txBody>
      </p:sp>
      <p:sp>
        <p:nvSpPr>
          <p:cNvPr id="4" name="TextBox 3"/>
          <p:cNvSpPr txBox="1"/>
          <p:nvPr/>
        </p:nvSpPr>
        <p:spPr>
          <a:xfrm>
            <a:off x="7344229" y="590803"/>
            <a:ext cx="4383314" cy="369332"/>
          </a:xfrm>
          <a:prstGeom prst="rect">
            <a:avLst/>
          </a:prstGeom>
          <a:noFill/>
        </p:spPr>
        <p:txBody>
          <a:bodyPr wrap="square" rtlCol="0">
            <a:spAutoFit/>
          </a:bodyPr>
          <a:lstStyle/>
          <a:p>
            <a:pPr algn="ctr"/>
            <a:r>
              <a:rPr lang="el-GR" b="1" dirty="0" smtClean="0">
                <a:solidFill>
                  <a:srgbClr val="002060"/>
                </a:solidFill>
              </a:rPr>
              <a:t>ΤΑΞΙΝΟΜΗΣΗ ΑΣΚΗΣΕΩΝ </a:t>
            </a:r>
            <a:endParaRPr lang="el-GR" b="1" dirty="0">
              <a:solidFill>
                <a:srgbClr val="002060"/>
              </a:solidFill>
            </a:endParaRP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1981" y="1665423"/>
            <a:ext cx="3466875" cy="414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9767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7213600" y="218846"/>
            <a:ext cx="4688114" cy="1200329"/>
          </a:xfrm>
          <a:prstGeom prst="rect">
            <a:avLst/>
          </a:prstGeom>
        </p:spPr>
        <p:txBody>
          <a:bodyPr wrap="square">
            <a:spAutoFit/>
          </a:bodyPr>
          <a:lstStyle/>
          <a:p>
            <a:pPr algn="ctr"/>
            <a:r>
              <a:rPr lang="el-GR" b="1" dirty="0">
                <a:solidFill>
                  <a:srgbClr val="002060"/>
                </a:solidFill>
              </a:rPr>
              <a:t>«Θεωρητικές» Ασκήσεις ή Ασκήσεις </a:t>
            </a:r>
            <a:r>
              <a:rPr lang="el-GR" b="1" dirty="0" smtClean="0">
                <a:solidFill>
                  <a:srgbClr val="002060"/>
                </a:solidFill>
              </a:rPr>
              <a:t>Συζήτησης</a:t>
            </a:r>
          </a:p>
          <a:p>
            <a:pPr algn="ctr"/>
            <a:r>
              <a:rPr lang="el-GR" b="1" dirty="0" smtClean="0">
                <a:solidFill>
                  <a:srgbClr val="002060"/>
                </a:solidFill>
              </a:rPr>
              <a:t> (</a:t>
            </a:r>
            <a:r>
              <a:rPr lang="el-GR" b="1" dirty="0">
                <a:solidFill>
                  <a:srgbClr val="002060"/>
                </a:solidFill>
              </a:rPr>
              <a:t>Ασκήσεις Προσανατολισμού και Ασκήσεις επί Χάρτου) </a:t>
            </a:r>
          </a:p>
        </p:txBody>
      </p:sp>
      <p:sp>
        <p:nvSpPr>
          <p:cNvPr id="4" name="Ορθογώνιο 3"/>
          <p:cNvSpPr/>
          <p:nvPr/>
        </p:nvSpPr>
        <p:spPr>
          <a:xfrm>
            <a:off x="179832" y="1244829"/>
            <a:ext cx="6501842" cy="5632311"/>
          </a:xfrm>
          <a:prstGeom prst="rect">
            <a:avLst/>
          </a:prstGeom>
        </p:spPr>
        <p:txBody>
          <a:bodyPr wrap="square">
            <a:spAutoFit/>
          </a:bodyPr>
          <a:lstStyle/>
          <a:p>
            <a:pPr algn="just"/>
            <a:r>
              <a:rPr lang="el-GR" b="1" dirty="0">
                <a:solidFill>
                  <a:srgbClr val="002060"/>
                </a:solidFill>
              </a:rPr>
              <a:t>Οι Ασκήσεις Προσανατολισμού </a:t>
            </a:r>
            <a:r>
              <a:rPr lang="el-GR" dirty="0">
                <a:solidFill>
                  <a:srgbClr val="002060"/>
                </a:solidFill>
              </a:rPr>
              <a:t>είναι ενδεδειγμένο να προηγούνται οποιουδήποτε άλλου είδους άσκησης ώστε να εξασφαλιστεί ότι το προσωπικό των εμπλεκόμενων φορέων είναι εξοικειωμένο με τα Σχέδια αντιμετώπισης εκτάκτων αναγκών και τα αντίστοιχα Μνημόνια ενεργειών. </a:t>
            </a:r>
            <a:endParaRPr lang="el-GR" dirty="0" smtClean="0">
              <a:solidFill>
                <a:srgbClr val="002060"/>
              </a:solidFill>
            </a:endParaRPr>
          </a:p>
          <a:p>
            <a:pPr algn="just"/>
            <a:endParaRPr lang="el-GR" dirty="0">
              <a:solidFill>
                <a:srgbClr val="002060"/>
              </a:solidFill>
            </a:endParaRPr>
          </a:p>
          <a:p>
            <a:pPr algn="just"/>
            <a:r>
              <a:rPr lang="el-GR" dirty="0" smtClean="0">
                <a:solidFill>
                  <a:srgbClr val="002060"/>
                </a:solidFill>
              </a:rPr>
              <a:t>Αυτού </a:t>
            </a:r>
            <a:r>
              <a:rPr lang="el-GR" dirty="0">
                <a:solidFill>
                  <a:srgbClr val="002060"/>
                </a:solidFill>
              </a:rPr>
              <a:t>του τύπου οι ασκήσεις λειτουργούν συνήθως</a:t>
            </a:r>
            <a:r>
              <a:rPr lang="el-GR" dirty="0" smtClean="0">
                <a:solidFill>
                  <a:srgbClr val="002060"/>
                </a:solidFill>
              </a:rPr>
              <a:t>:</a:t>
            </a:r>
          </a:p>
          <a:p>
            <a:pPr marL="285750" indent="-285750" algn="just">
              <a:buFontTx/>
              <a:buChar char="-"/>
            </a:pPr>
            <a:r>
              <a:rPr lang="el-GR" dirty="0" smtClean="0">
                <a:solidFill>
                  <a:srgbClr val="002060"/>
                </a:solidFill>
              </a:rPr>
              <a:t>Είτε </a:t>
            </a:r>
            <a:r>
              <a:rPr lang="el-GR" dirty="0">
                <a:solidFill>
                  <a:srgbClr val="002060"/>
                </a:solidFill>
              </a:rPr>
              <a:t>με την μορφή </a:t>
            </a:r>
            <a:r>
              <a:rPr lang="el-GR" b="1" dirty="0">
                <a:solidFill>
                  <a:srgbClr val="002060"/>
                </a:solidFill>
              </a:rPr>
              <a:t>Σεμιναρίου</a:t>
            </a:r>
            <a:r>
              <a:rPr lang="el-GR" dirty="0">
                <a:solidFill>
                  <a:srgbClr val="002060"/>
                </a:solidFill>
              </a:rPr>
              <a:t> (</a:t>
            </a:r>
            <a:r>
              <a:rPr lang="el-GR" dirty="0" err="1">
                <a:solidFill>
                  <a:srgbClr val="002060"/>
                </a:solidFill>
              </a:rPr>
              <a:t>Seminar</a:t>
            </a:r>
            <a:r>
              <a:rPr lang="el-GR" dirty="0">
                <a:solidFill>
                  <a:srgbClr val="002060"/>
                </a:solidFill>
              </a:rPr>
              <a:t>), όταν ο επιδιωκόμενος σκοπός είναι η ενημέρωση και εκπαίδευση των εμπλεκόμενων </a:t>
            </a:r>
            <a:r>
              <a:rPr lang="el-GR" dirty="0" smtClean="0">
                <a:solidFill>
                  <a:srgbClr val="002060"/>
                </a:solidFill>
              </a:rPr>
              <a:t>υπηρεσιών.</a:t>
            </a:r>
          </a:p>
          <a:p>
            <a:pPr marL="285750" indent="-285750" algn="just">
              <a:buFontTx/>
              <a:buChar char="-"/>
            </a:pPr>
            <a:r>
              <a:rPr lang="el-GR" dirty="0" smtClean="0">
                <a:solidFill>
                  <a:srgbClr val="002060"/>
                </a:solidFill>
              </a:rPr>
              <a:t>Είτε </a:t>
            </a:r>
            <a:r>
              <a:rPr lang="el-GR" dirty="0">
                <a:solidFill>
                  <a:srgbClr val="002060"/>
                </a:solidFill>
              </a:rPr>
              <a:t>με την μορφή </a:t>
            </a:r>
            <a:r>
              <a:rPr lang="el-GR" b="1" dirty="0">
                <a:solidFill>
                  <a:srgbClr val="002060"/>
                </a:solidFill>
              </a:rPr>
              <a:t>Συναντήσεων Πρακτικής Εργασίας </a:t>
            </a:r>
            <a:r>
              <a:rPr lang="el-GR" dirty="0">
                <a:solidFill>
                  <a:srgbClr val="002060"/>
                </a:solidFill>
              </a:rPr>
              <a:t>(</a:t>
            </a:r>
            <a:r>
              <a:rPr lang="el-GR" dirty="0" err="1">
                <a:solidFill>
                  <a:srgbClr val="002060"/>
                </a:solidFill>
              </a:rPr>
              <a:t>workshop</a:t>
            </a:r>
            <a:r>
              <a:rPr lang="el-GR" dirty="0">
                <a:solidFill>
                  <a:srgbClr val="002060"/>
                </a:solidFill>
              </a:rPr>
              <a:t>) όπου συστήνονται μικρές Ομάδες Εργασίας με σκοπό την συζήτηση, την ανταλλαγή απόψεων και την διατύπωση συμπερασμάτων και προτάσεων επί συγκεκριμένων θεμάτων που έχουν παρουσιάσει πρόβλημα κατά την εφαρμογή ενός Σχεδίου έκτακτης ανάγκης. Με την ολοκλήρωση των εργασιών/συναντήσεων οι επικεφαλής των Ομάδων Εργασίας παρουσιάζουν σε όλους τους συμμετέχοντες τα συμπεράσματα, τις προτάσεις τους και ακολουθεί σχετική συζήτηση</a:t>
            </a: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1942" y="1488440"/>
            <a:ext cx="3730398" cy="472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Ορθογώνιο 1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9842623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79833" y="1388853"/>
            <a:ext cx="11460624" cy="1631216"/>
          </a:xfrm>
          <a:prstGeom prst="rect">
            <a:avLst/>
          </a:prstGeom>
        </p:spPr>
        <p:txBody>
          <a:bodyPr wrap="square">
            <a:spAutoFit/>
          </a:bodyPr>
          <a:lstStyle/>
          <a:p>
            <a:pPr algn="just"/>
            <a:r>
              <a:rPr lang="el-GR" sz="2000" dirty="0">
                <a:solidFill>
                  <a:srgbClr val="002060"/>
                </a:solidFill>
              </a:rPr>
              <a:t>Οι  </a:t>
            </a:r>
            <a:r>
              <a:rPr lang="el-GR" sz="2000" b="1" dirty="0">
                <a:solidFill>
                  <a:srgbClr val="002060"/>
                </a:solidFill>
              </a:rPr>
              <a:t>Ασκήσεις Προσανατολισμού </a:t>
            </a:r>
            <a:r>
              <a:rPr lang="el-GR" sz="2000" dirty="0">
                <a:solidFill>
                  <a:srgbClr val="002060"/>
                </a:solidFill>
              </a:rPr>
              <a:t>έχουν σαν βασικό πλεονέκτημα ότι  δεν απαιτούν υψηλό κόστος και μεγάλο χρονικό διάστημα, ούτε την απασχόληση μεγάλου αριθμού προσωπικού των εμπλεκόμενων φορέων για την προετοιμασία και τον σχεδιασμό τους. Επίσης υπάρχει άνεση χρόνου για την ανάπτυξη μιας εποικοδομητικής συζήτησης που δεν απαιτεί την λήψη τελικών αποφάσεων. </a:t>
            </a:r>
          </a:p>
        </p:txBody>
      </p:sp>
      <p:sp>
        <p:nvSpPr>
          <p:cNvPr id="4" name="Ορθογώνιο 3"/>
          <p:cNvSpPr/>
          <p:nvPr/>
        </p:nvSpPr>
        <p:spPr>
          <a:xfrm>
            <a:off x="179832" y="3228811"/>
            <a:ext cx="11460625" cy="707886"/>
          </a:xfrm>
          <a:prstGeom prst="rect">
            <a:avLst/>
          </a:prstGeom>
        </p:spPr>
        <p:txBody>
          <a:bodyPr wrap="square">
            <a:spAutoFit/>
          </a:bodyPr>
          <a:lstStyle/>
          <a:p>
            <a:pPr algn="just"/>
            <a:r>
              <a:rPr lang="el-GR" sz="2000" dirty="0">
                <a:solidFill>
                  <a:srgbClr val="002060"/>
                </a:solidFill>
              </a:rPr>
              <a:t>Στις ασκήσεις προσανατολισμού ορίζεται Ομάδα Σχεδιασμού η οποία μεριμνά για όλες τις πλευρές διεξαγωγής του Σεμιναρίου ή </a:t>
            </a:r>
            <a:r>
              <a:rPr lang="el-GR" sz="2000" dirty="0" err="1">
                <a:solidFill>
                  <a:srgbClr val="002060"/>
                </a:solidFill>
              </a:rPr>
              <a:t>Workshop</a:t>
            </a:r>
            <a:r>
              <a:rPr lang="el-GR" sz="2000" dirty="0">
                <a:solidFill>
                  <a:srgbClr val="002060"/>
                </a:solidFill>
              </a:rPr>
              <a:t> </a:t>
            </a:r>
            <a:r>
              <a:rPr lang="el-GR" sz="2000" dirty="0" smtClean="0">
                <a:solidFill>
                  <a:srgbClr val="002060"/>
                </a:solidFill>
              </a:rPr>
              <a:t>.</a:t>
            </a:r>
            <a:endParaRPr lang="el-GR" sz="2000" dirty="0">
              <a:solidFill>
                <a:srgbClr val="002060"/>
              </a:solidFill>
            </a:endParaRPr>
          </a:p>
        </p:txBody>
      </p:sp>
      <p:sp>
        <p:nvSpPr>
          <p:cNvPr id="5" name="Ορθογώνιο 4"/>
          <p:cNvSpPr/>
          <p:nvPr/>
        </p:nvSpPr>
        <p:spPr>
          <a:xfrm>
            <a:off x="343210" y="4245742"/>
            <a:ext cx="6096000" cy="2554545"/>
          </a:xfrm>
          <a:prstGeom prst="rect">
            <a:avLst/>
          </a:prstGeom>
        </p:spPr>
        <p:txBody>
          <a:bodyPr>
            <a:spAutoFit/>
          </a:bodyPr>
          <a:lstStyle/>
          <a:p>
            <a:pPr algn="just"/>
            <a:r>
              <a:rPr lang="el-GR" sz="2000" dirty="0">
                <a:solidFill>
                  <a:srgbClr val="002060"/>
                </a:solidFill>
              </a:rPr>
              <a:t>Οι συνήθεις μέθοδοι διεξαγωγής ενός σεμιναρίου ή </a:t>
            </a:r>
            <a:r>
              <a:rPr lang="el-GR" sz="2000" dirty="0" err="1">
                <a:solidFill>
                  <a:srgbClr val="002060"/>
                </a:solidFill>
              </a:rPr>
              <a:t>workshop</a:t>
            </a:r>
            <a:r>
              <a:rPr lang="el-GR" sz="2000" dirty="0">
                <a:solidFill>
                  <a:srgbClr val="002060"/>
                </a:solidFill>
              </a:rPr>
              <a:t> είναι: </a:t>
            </a:r>
            <a:endParaRPr lang="el-GR" sz="2000" dirty="0" smtClean="0">
              <a:solidFill>
                <a:srgbClr val="002060"/>
              </a:solidFill>
            </a:endParaRPr>
          </a:p>
          <a:p>
            <a:pPr algn="just"/>
            <a:r>
              <a:rPr lang="el-GR" sz="2000" dirty="0" smtClean="0">
                <a:solidFill>
                  <a:srgbClr val="002060"/>
                </a:solidFill>
              </a:rPr>
              <a:t>Εμπλουτισμένη Εισήγηση</a:t>
            </a:r>
          </a:p>
          <a:p>
            <a:pPr algn="just"/>
            <a:r>
              <a:rPr lang="el-GR" sz="2000" dirty="0" smtClean="0">
                <a:solidFill>
                  <a:srgbClr val="002060"/>
                </a:solidFill>
              </a:rPr>
              <a:t>Καταιγισμός Ιδεών</a:t>
            </a:r>
          </a:p>
          <a:p>
            <a:pPr algn="just"/>
            <a:r>
              <a:rPr lang="el-GR" sz="2000" dirty="0" smtClean="0">
                <a:solidFill>
                  <a:srgbClr val="002060"/>
                </a:solidFill>
              </a:rPr>
              <a:t>Παιχνίδι Ρόλων</a:t>
            </a:r>
          </a:p>
          <a:p>
            <a:pPr algn="just"/>
            <a:r>
              <a:rPr lang="el-GR" sz="2000" dirty="0" smtClean="0">
                <a:solidFill>
                  <a:srgbClr val="002060"/>
                </a:solidFill>
              </a:rPr>
              <a:t>Προσομοίωση</a:t>
            </a:r>
          </a:p>
          <a:p>
            <a:pPr algn="just"/>
            <a:r>
              <a:rPr lang="el-GR" sz="2000" dirty="0" smtClean="0">
                <a:solidFill>
                  <a:srgbClr val="002060"/>
                </a:solidFill>
              </a:rPr>
              <a:t>Μελέτη Περίπτωσης</a:t>
            </a:r>
          </a:p>
          <a:p>
            <a:pPr algn="just"/>
            <a:r>
              <a:rPr lang="el-GR" sz="2000" dirty="0" smtClean="0">
                <a:solidFill>
                  <a:srgbClr val="002060"/>
                </a:solidFill>
              </a:rPr>
              <a:t>Ανάπτυξη </a:t>
            </a:r>
            <a:r>
              <a:rPr lang="el-GR" sz="2000" dirty="0">
                <a:solidFill>
                  <a:srgbClr val="002060"/>
                </a:solidFill>
              </a:rPr>
              <a:t>ενός υποθετικού Σεναρίου κ.α. </a:t>
            </a:r>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000" y="4245742"/>
            <a:ext cx="3810001"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44229" y="494187"/>
            <a:ext cx="4615542" cy="369332"/>
          </a:xfrm>
          <a:prstGeom prst="rect">
            <a:avLst/>
          </a:prstGeom>
          <a:noFill/>
        </p:spPr>
        <p:txBody>
          <a:bodyPr wrap="square" rtlCol="0">
            <a:spAutoFit/>
          </a:bodyPr>
          <a:lstStyle/>
          <a:p>
            <a:pPr algn="ctr"/>
            <a:r>
              <a:rPr lang="el-GR" b="1" dirty="0" smtClean="0">
                <a:solidFill>
                  <a:srgbClr val="002060"/>
                </a:solidFill>
              </a:rPr>
              <a:t>ΑΣΚΗΣΕΙΣ ΠΡΟΣΑΝΑΤΟΛΙΣΜΟΥ</a:t>
            </a:r>
            <a:endParaRPr lang="el-GR" b="1" dirty="0">
              <a:solidFill>
                <a:srgbClr val="002060"/>
              </a:solidFill>
            </a:endParaRPr>
          </a:p>
        </p:txBody>
      </p:sp>
      <p:sp>
        <p:nvSpPr>
          <p:cNvPr id="14" name="Ορθογώνιο 13"/>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9842623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 name="Ορθογώνιο 4"/>
          <p:cNvSpPr/>
          <p:nvPr/>
        </p:nvSpPr>
        <p:spPr>
          <a:xfrm>
            <a:off x="208861" y="1217029"/>
            <a:ext cx="11721882" cy="4708981"/>
          </a:xfrm>
          <a:prstGeom prst="rect">
            <a:avLst/>
          </a:prstGeom>
        </p:spPr>
        <p:txBody>
          <a:bodyPr wrap="square">
            <a:spAutoFit/>
          </a:bodyPr>
          <a:lstStyle/>
          <a:p>
            <a:pPr algn="just"/>
            <a:r>
              <a:rPr lang="el-GR" sz="2000" dirty="0">
                <a:solidFill>
                  <a:srgbClr val="002060"/>
                </a:solidFill>
              </a:rPr>
              <a:t>Οι </a:t>
            </a:r>
            <a:r>
              <a:rPr lang="el-GR" sz="2000" b="1" dirty="0">
                <a:solidFill>
                  <a:srgbClr val="002060"/>
                </a:solidFill>
              </a:rPr>
              <a:t>Ασκήσεις επί Χάρτου-Α.Ε.Χ. </a:t>
            </a:r>
            <a:r>
              <a:rPr lang="el-GR" sz="2000" dirty="0">
                <a:solidFill>
                  <a:srgbClr val="002060"/>
                </a:solidFill>
              </a:rPr>
              <a:t>είναι ασκήσεις οι οποίες δεν περιλαμβάνουν την ανάπτυξη δυνάμεων, ούτε τη χρήση εξοπλισμού.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Διεξάγονται </a:t>
            </a:r>
            <a:r>
              <a:rPr lang="el-GR" sz="2000" dirty="0">
                <a:solidFill>
                  <a:srgbClr val="002060"/>
                </a:solidFill>
              </a:rPr>
              <a:t>συνήθως σε κλειστό χώρο (πχ αίθουσες συνεδριάσεων) και συμμετέχει προσωπικό που στελεχώνει ιεραρχικά υψηλές θέσεις ή/και σημαντικές θέσεις (θέσεις – κλειδιά) των φορέων που ασκούνται και όχι το σύνολο του προσωπικού.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 </a:t>
            </a:r>
            <a:r>
              <a:rPr lang="el-GR" sz="2000" dirty="0">
                <a:solidFill>
                  <a:srgbClr val="002060"/>
                </a:solidFill>
              </a:rPr>
              <a:t>βασικός σκοπός αυτού του τύπου ασκήσεων είναι να προκαλέσουν τη συζήτηση μεταξύ των ασκουμένων σχετικά με τον τρόπο αντιμετώπισης της παρουσιαζόμενης στο σενάριο κατάστασης έκτακτης ανάγκης.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Κατά </a:t>
            </a:r>
            <a:r>
              <a:rPr lang="el-GR" sz="2000" dirty="0">
                <a:solidFill>
                  <a:srgbClr val="002060"/>
                </a:solidFill>
              </a:rPr>
              <a:t>τη διεξαγωγή Ασκήσεων επί Χάρτου, οι ασκούμενοι καλούνται με βάση τα Σχέδια αντιμετώπισης εκτάκτων αναγκών, να εξετάσουν την επάρκεια των υφιστάμενων Σχεδίων, να λάβουν αποφάσεις και να περιγράψουν το σύνολο των δράσεων που απαιτείται για την αντιμετώπιση της παρουσιαζόμενης από το σενάριο κατάστασης έκτακτης ανάγκης. </a:t>
            </a:r>
          </a:p>
        </p:txBody>
      </p:sp>
      <p:sp>
        <p:nvSpPr>
          <p:cNvPr id="6" name="TextBox 5"/>
          <p:cNvSpPr txBox="1"/>
          <p:nvPr/>
        </p:nvSpPr>
        <p:spPr>
          <a:xfrm>
            <a:off x="7286171" y="494187"/>
            <a:ext cx="4644572" cy="369332"/>
          </a:xfrm>
          <a:prstGeom prst="rect">
            <a:avLst/>
          </a:prstGeom>
          <a:noFill/>
        </p:spPr>
        <p:txBody>
          <a:bodyPr wrap="square" rtlCol="0">
            <a:spAutoFit/>
          </a:bodyPr>
          <a:lstStyle/>
          <a:p>
            <a:pPr algn="ctr"/>
            <a:r>
              <a:rPr lang="el-GR" b="1" dirty="0" smtClean="0">
                <a:solidFill>
                  <a:srgbClr val="002060"/>
                </a:solidFill>
              </a:rPr>
              <a:t>ΑΣΚΗΣΕΙΣ ΕΠΙ ΧΑΡΤΟΥ</a:t>
            </a:r>
            <a:endParaRPr lang="el-GR" b="1" dirty="0">
              <a:solidFill>
                <a:srgbClr val="002060"/>
              </a:solidFill>
            </a:endParaRPr>
          </a:p>
        </p:txBody>
      </p:sp>
      <p:sp>
        <p:nvSpPr>
          <p:cNvPr id="15" name="Ορθογώνιο 14"/>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14440408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79832" y="1225689"/>
            <a:ext cx="11721882" cy="5016758"/>
          </a:xfrm>
          <a:prstGeom prst="rect">
            <a:avLst/>
          </a:prstGeom>
        </p:spPr>
        <p:txBody>
          <a:bodyPr wrap="square">
            <a:spAutoFit/>
          </a:bodyPr>
          <a:lstStyle/>
          <a:p>
            <a:pPr algn="just"/>
            <a:r>
              <a:rPr lang="el-GR" sz="2000" dirty="0">
                <a:solidFill>
                  <a:srgbClr val="002060"/>
                </a:solidFill>
              </a:rPr>
              <a:t>Πρόκειται για μια υποκατηγορία των ασκήσεων επί χάρτου.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Εστιάζονται </a:t>
            </a:r>
            <a:r>
              <a:rPr lang="el-GR" sz="2000" dirty="0">
                <a:solidFill>
                  <a:srgbClr val="002060"/>
                </a:solidFill>
              </a:rPr>
              <a:t>στην «εξάσκηση» του προσωπικού που στελεχώνει τα διάφορα όργανα διοίκησης, ελέγχου και συντονισμού επιχειρήσεων (Κέντρα Επιχειρήσεων πχ ΕΚΑΒ, ΕΣΚΕ/ΚΕΠΠ κτλ). Για αυτό τον λόγο άλλωστε αναφέρονται συνήθως και ως Ασκήσεις Σταθμού Διοικήσεως.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Το </a:t>
            </a:r>
            <a:r>
              <a:rPr lang="el-GR" sz="2000" dirty="0">
                <a:solidFill>
                  <a:srgbClr val="002060"/>
                </a:solidFill>
              </a:rPr>
              <a:t>σενάριο βασιζόμενο σε προηγούμενο πραγματικό η σε υποθετικό περιστατικό συντάσσεται έτσι ώστε να δίνεται έμφαση στις επικοινωνίες, στη διαχείριση πληροφορίας και στη λήψη αποφάσεων (αρχική εκτίμηση, συλλογή, πληροφοριών, παρακολούθηση, απόφαση, κινητοποίηση, αποκλιμάκωση) εντός και μεταξύ των διαφόρων οργάνων διοίκησης, ελέγχου και συντονισμού επιχειρήσεων (Κέντρα Επιχειρήσεων).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Κατά </a:t>
            </a:r>
            <a:r>
              <a:rPr lang="el-GR" sz="2000" dirty="0">
                <a:solidFill>
                  <a:srgbClr val="002060"/>
                </a:solidFill>
              </a:rPr>
              <a:t>την υλοποίηση των ασκήσεων αυτής της κατηγορίας καταβάλλεται κάθε δυνατή προσπάθεια ώστε οι ασκούμενοι να υποβάλλονται σε συνθήκες ιδιαίτερης </a:t>
            </a:r>
            <a:r>
              <a:rPr lang="el-GR" sz="2000" dirty="0" smtClean="0">
                <a:solidFill>
                  <a:srgbClr val="002060"/>
                </a:solidFill>
              </a:rPr>
              <a:t>πίεσης </a:t>
            </a:r>
            <a:r>
              <a:rPr lang="el-GR" sz="2000" dirty="0">
                <a:solidFill>
                  <a:srgbClr val="002060"/>
                </a:solidFill>
              </a:rPr>
              <a:t>όπως συμβαίνει σε μία πραγματική κατάσταση έκτακτης ανάγκης, για το λόγο αυτό ενδείκνυται οι ασκήσεις αυτού του είδους να πραγματοποιούνται σε πραγματικό χρόνο. </a:t>
            </a:r>
          </a:p>
        </p:txBody>
      </p:sp>
      <p:sp>
        <p:nvSpPr>
          <p:cNvPr id="4" name="TextBox 3"/>
          <p:cNvSpPr txBox="1"/>
          <p:nvPr/>
        </p:nvSpPr>
        <p:spPr>
          <a:xfrm>
            <a:off x="7649029" y="542012"/>
            <a:ext cx="3947885" cy="369332"/>
          </a:xfrm>
          <a:prstGeom prst="rect">
            <a:avLst/>
          </a:prstGeom>
          <a:noFill/>
        </p:spPr>
        <p:txBody>
          <a:bodyPr wrap="square" rtlCol="0">
            <a:spAutoFit/>
          </a:bodyPr>
          <a:lstStyle/>
          <a:p>
            <a:pPr algn="ctr"/>
            <a:r>
              <a:rPr lang="el-GR" b="1" dirty="0" smtClean="0">
                <a:solidFill>
                  <a:srgbClr val="002060"/>
                </a:solidFill>
              </a:rPr>
              <a:t>ΑΣΚΗΣΕΙΣ ΣΤΑΘΜΟΥ ΔΙΟΙΚΗΣΕΩΣ</a:t>
            </a:r>
            <a:endParaRPr lang="el-GR" b="1" dirty="0">
              <a:solidFill>
                <a:srgbClr val="002060"/>
              </a:solidFill>
            </a:endParaRPr>
          </a:p>
        </p:txBody>
      </p:sp>
      <p:sp>
        <p:nvSpPr>
          <p:cNvPr id="13" name="Ορθογώνιο 12"/>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10114425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24657" y="1054227"/>
            <a:ext cx="11617399" cy="5016758"/>
          </a:xfrm>
          <a:prstGeom prst="rect">
            <a:avLst/>
          </a:prstGeom>
        </p:spPr>
        <p:txBody>
          <a:bodyPr wrap="square">
            <a:spAutoFit/>
          </a:bodyPr>
          <a:lstStyle/>
          <a:p>
            <a:pPr algn="just"/>
            <a:r>
              <a:rPr lang="el-GR" sz="2000" dirty="0">
                <a:solidFill>
                  <a:srgbClr val="002060"/>
                </a:solidFill>
              </a:rPr>
              <a:t>Η διενέργεια ασκήσεων αυτής της κατηγορίας έχει σαν ελάχιστη προϋπόθεση την ύπαρξη Σχεδίων και κατευθυντήριων οδηγιών που έχουν ήδη εκδοθεί και «περάσει επιτυχώς» την δοκιμασία των «θεωρητικών» ασκήσεων.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Όλες </a:t>
            </a:r>
            <a:r>
              <a:rPr lang="el-GR" sz="2000" dirty="0">
                <a:solidFill>
                  <a:srgbClr val="002060"/>
                </a:solidFill>
              </a:rPr>
              <a:t>οι ασκήσεις επιχειρήσεων χαρακτηρίζονται από την ανάπτυξη προσωπικού, εξοπλισμού και γενικά υλικών πόρων για την υλοποίηση συγκεκριμένων δράσεων στο τακτικό κυρίως επίπεδο, σε κατά το δυνατόν πραγματικές συνθήκες για μία χρονική περίοδο, η οποία δύναται να προσδιορίζεται από λίγες ώρες έως αρκετές ημέρες.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Με </a:t>
            </a:r>
            <a:r>
              <a:rPr lang="el-GR" sz="2000" dirty="0">
                <a:solidFill>
                  <a:srgbClr val="002060"/>
                </a:solidFill>
              </a:rPr>
              <a:t>τις </a:t>
            </a:r>
            <a:r>
              <a:rPr lang="el-GR" sz="2000" dirty="0" err="1">
                <a:solidFill>
                  <a:srgbClr val="002060"/>
                </a:solidFill>
              </a:rPr>
              <a:t>Aσκήσεις</a:t>
            </a:r>
            <a:r>
              <a:rPr lang="el-GR" sz="2000" dirty="0">
                <a:solidFill>
                  <a:srgbClr val="002060"/>
                </a:solidFill>
              </a:rPr>
              <a:t> </a:t>
            </a:r>
            <a:r>
              <a:rPr lang="el-GR" sz="2000" dirty="0" err="1">
                <a:solidFill>
                  <a:srgbClr val="002060"/>
                </a:solidFill>
              </a:rPr>
              <a:t>Eπιχειρήσεων</a:t>
            </a:r>
            <a:r>
              <a:rPr lang="el-GR" sz="2000" dirty="0">
                <a:solidFill>
                  <a:srgbClr val="002060"/>
                </a:solidFill>
              </a:rPr>
              <a:t> επιδιώκεται</a:t>
            </a:r>
            <a:r>
              <a:rPr lang="el-GR" sz="2000" dirty="0" smtClean="0">
                <a:solidFill>
                  <a:srgbClr val="002060"/>
                </a:solidFill>
              </a:rPr>
              <a:t>:</a:t>
            </a:r>
          </a:p>
          <a:p>
            <a:pPr algn="just"/>
            <a:r>
              <a:rPr lang="el-GR" sz="2000" dirty="0" smtClean="0">
                <a:solidFill>
                  <a:srgbClr val="002060"/>
                </a:solidFill>
              </a:rPr>
              <a:t> </a:t>
            </a:r>
            <a:r>
              <a:rPr lang="el-GR" sz="2000" dirty="0">
                <a:solidFill>
                  <a:srgbClr val="002060"/>
                </a:solidFill>
              </a:rPr>
              <a:t>α) Η αποσαφήνιση των ρόλων και των αρμοδιοτήτων των εμπλεκόμενων φορέων</a:t>
            </a:r>
            <a:r>
              <a:rPr lang="el-GR" sz="2000" dirty="0" smtClean="0">
                <a:solidFill>
                  <a:srgbClr val="002060"/>
                </a:solidFill>
              </a:rPr>
              <a:t>.</a:t>
            </a:r>
          </a:p>
          <a:p>
            <a:pPr algn="just"/>
            <a:r>
              <a:rPr lang="el-GR" sz="2000" dirty="0" smtClean="0">
                <a:solidFill>
                  <a:srgbClr val="002060"/>
                </a:solidFill>
              </a:rPr>
              <a:t> β) Ο </a:t>
            </a:r>
            <a:r>
              <a:rPr lang="el-GR" sz="2000" dirty="0">
                <a:solidFill>
                  <a:srgbClr val="002060"/>
                </a:solidFill>
              </a:rPr>
              <a:t>προσδιορισμός ελλείψεων σε ανθρώπινο δυναμικό ή υλικούς πόρους για την εφαρμογή </a:t>
            </a:r>
            <a:endParaRPr lang="el-GR" sz="2000" dirty="0" smtClean="0">
              <a:solidFill>
                <a:srgbClr val="002060"/>
              </a:solidFill>
            </a:endParaRPr>
          </a:p>
          <a:p>
            <a:pPr algn="just"/>
            <a:r>
              <a:rPr lang="el-GR" sz="2000" dirty="0">
                <a:solidFill>
                  <a:srgbClr val="002060"/>
                </a:solidFill>
              </a:rPr>
              <a:t> </a:t>
            </a:r>
            <a:r>
              <a:rPr lang="el-GR" sz="2000" dirty="0" smtClean="0">
                <a:solidFill>
                  <a:srgbClr val="002060"/>
                </a:solidFill>
              </a:rPr>
              <a:t>    Σχεδίων </a:t>
            </a:r>
            <a:r>
              <a:rPr lang="el-GR" sz="2000" dirty="0">
                <a:solidFill>
                  <a:srgbClr val="002060"/>
                </a:solidFill>
              </a:rPr>
              <a:t>και την εκτέλεση των κατευθυντήριων οδηγιών</a:t>
            </a:r>
            <a:r>
              <a:rPr lang="el-GR" sz="2000" dirty="0" smtClean="0">
                <a:solidFill>
                  <a:srgbClr val="002060"/>
                </a:solidFill>
              </a:rPr>
              <a:t>.</a:t>
            </a:r>
          </a:p>
          <a:p>
            <a:pPr algn="just"/>
            <a:r>
              <a:rPr lang="el-GR" sz="2000" dirty="0" smtClean="0">
                <a:solidFill>
                  <a:srgbClr val="002060"/>
                </a:solidFill>
              </a:rPr>
              <a:t> </a:t>
            </a:r>
            <a:r>
              <a:rPr lang="el-GR" sz="2000" dirty="0">
                <a:solidFill>
                  <a:srgbClr val="002060"/>
                </a:solidFill>
              </a:rPr>
              <a:t>γ) Η βελτίωση των ικανοτήτων των ατόμων και ομάδων στην εκτέλεση συγκεκριμένων δράσεων</a:t>
            </a:r>
            <a:r>
              <a:rPr lang="el-GR" sz="2000" dirty="0" smtClean="0">
                <a:solidFill>
                  <a:srgbClr val="002060"/>
                </a:solidFill>
              </a:rPr>
              <a:t>.</a:t>
            </a:r>
          </a:p>
          <a:p>
            <a:pPr algn="just"/>
            <a:r>
              <a:rPr lang="el-GR" sz="2000" dirty="0" smtClean="0">
                <a:solidFill>
                  <a:srgbClr val="002060"/>
                </a:solidFill>
              </a:rPr>
              <a:t> </a:t>
            </a:r>
            <a:r>
              <a:rPr lang="el-GR" sz="2000" dirty="0">
                <a:solidFill>
                  <a:srgbClr val="002060"/>
                </a:solidFill>
              </a:rPr>
              <a:t>δ) Ο έλεγχος της διαδικασίας λήψης αποφάσεων και η υλοποίηση τους στο πεδίο</a:t>
            </a:r>
            <a:r>
              <a:rPr lang="el-GR" sz="2000" dirty="0" smtClean="0">
                <a:solidFill>
                  <a:srgbClr val="002060"/>
                </a:solidFill>
              </a:rPr>
              <a:t>.</a:t>
            </a:r>
          </a:p>
          <a:p>
            <a:pPr algn="just"/>
            <a:r>
              <a:rPr lang="el-GR" sz="2000" dirty="0" smtClean="0">
                <a:solidFill>
                  <a:srgbClr val="002060"/>
                </a:solidFill>
              </a:rPr>
              <a:t> </a:t>
            </a:r>
            <a:r>
              <a:rPr lang="el-GR" sz="2000" dirty="0">
                <a:solidFill>
                  <a:srgbClr val="002060"/>
                </a:solidFill>
              </a:rPr>
              <a:t>ε) Η βελτίωση της συνεργασίας, του συντονισμού και της επικοινωνίας των φορέων στο πεδίο.</a:t>
            </a:r>
          </a:p>
        </p:txBody>
      </p:sp>
      <p:sp>
        <p:nvSpPr>
          <p:cNvPr id="4" name="TextBox 3"/>
          <p:cNvSpPr txBox="1"/>
          <p:nvPr/>
        </p:nvSpPr>
        <p:spPr>
          <a:xfrm>
            <a:off x="7242629" y="494187"/>
            <a:ext cx="4717142" cy="369332"/>
          </a:xfrm>
          <a:prstGeom prst="rect">
            <a:avLst/>
          </a:prstGeom>
          <a:noFill/>
        </p:spPr>
        <p:txBody>
          <a:bodyPr wrap="square" rtlCol="0">
            <a:spAutoFit/>
          </a:bodyPr>
          <a:lstStyle/>
          <a:p>
            <a:pPr algn="ctr"/>
            <a:r>
              <a:rPr lang="el-GR" b="1" dirty="0" smtClean="0">
                <a:solidFill>
                  <a:srgbClr val="002060"/>
                </a:solidFill>
              </a:rPr>
              <a:t>ΠΡΑΚΤΙΚΕΣ  ΑΣΚΗΣΕΙΣ</a:t>
            </a:r>
            <a:endParaRPr lang="el-GR" b="1" dirty="0">
              <a:solidFill>
                <a:srgbClr val="002060"/>
              </a:solidFill>
            </a:endParaRPr>
          </a:p>
        </p:txBody>
      </p:sp>
      <p:sp>
        <p:nvSpPr>
          <p:cNvPr id="11" name="Ορθογώνιο 10"/>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42828261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179832" y="1225689"/>
            <a:ext cx="11605768" cy="4093428"/>
          </a:xfrm>
          <a:prstGeom prst="rect">
            <a:avLst/>
          </a:prstGeom>
        </p:spPr>
        <p:txBody>
          <a:bodyPr wrap="square">
            <a:spAutoFit/>
          </a:bodyPr>
          <a:lstStyle/>
          <a:p>
            <a:pPr algn="just"/>
            <a:r>
              <a:rPr lang="el-GR" sz="2000" dirty="0">
                <a:solidFill>
                  <a:srgbClr val="002060"/>
                </a:solidFill>
              </a:rPr>
              <a:t>Τα Γυμνάσια αποτελούν την πιο απλή μορφή ασκήσεων. Ως Γυμνάσιο, ορίζεται μία εποπτευόμενη δραστηριότητα που πραγματοποιείται με σκοπό να εξασκηθεί ή να δοκιμαστεί μία διαδικασία ή δράση που υλοποιείται από έναν μόνο φορέα ή οργανική του μονάδα (Δ/</a:t>
            </a:r>
            <a:r>
              <a:rPr lang="el-GR" sz="2000" dirty="0" err="1">
                <a:solidFill>
                  <a:srgbClr val="002060"/>
                </a:solidFill>
              </a:rPr>
              <a:t>νσ</a:t>
            </a:r>
            <a:r>
              <a:rPr lang="el-GR" sz="2000" dirty="0">
                <a:solidFill>
                  <a:srgbClr val="002060"/>
                </a:solidFill>
              </a:rPr>
              <a:t>η, Τμήμα, Γραφείο, Κέντρο Επιχειρήσεων κλπ) ή περισσότερους φορείς.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Συνήθως </a:t>
            </a:r>
            <a:r>
              <a:rPr lang="el-GR" sz="2000" dirty="0">
                <a:solidFill>
                  <a:srgbClr val="002060"/>
                </a:solidFill>
              </a:rPr>
              <a:t>χρησιμοποιείται για να γίνει: </a:t>
            </a:r>
            <a:endParaRPr lang="el-GR" sz="2000" dirty="0" smtClean="0">
              <a:solidFill>
                <a:srgbClr val="002060"/>
              </a:solidFill>
            </a:endParaRPr>
          </a:p>
          <a:p>
            <a:pPr algn="just"/>
            <a:r>
              <a:rPr lang="el-GR" sz="2000" dirty="0" smtClean="0">
                <a:solidFill>
                  <a:srgbClr val="002060"/>
                </a:solidFill>
              </a:rPr>
              <a:t>α</a:t>
            </a:r>
            <a:r>
              <a:rPr lang="el-GR" sz="2000" dirty="0">
                <a:solidFill>
                  <a:srgbClr val="002060"/>
                </a:solidFill>
              </a:rPr>
              <a:t>) Εκπαίδευση στη χρήση νέου εξοπλισμού. </a:t>
            </a:r>
            <a:endParaRPr lang="el-GR" sz="2000" dirty="0" smtClean="0">
              <a:solidFill>
                <a:srgbClr val="002060"/>
              </a:solidFill>
            </a:endParaRPr>
          </a:p>
          <a:p>
            <a:pPr algn="just"/>
            <a:r>
              <a:rPr lang="el-GR" sz="2000" dirty="0" smtClean="0">
                <a:solidFill>
                  <a:srgbClr val="002060"/>
                </a:solidFill>
              </a:rPr>
              <a:t>β</a:t>
            </a:r>
            <a:r>
              <a:rPr lang="el-GR" sz="2000" dirty="0">
                <a:solidFill>
                  <a:srgbClr val="002060"/>
                </a:solidFill>
              </a:rPr>
              <a:t>) Πρακτική εφαρμογή ή δοκιμασία νέων διαδικασιών</a:t>
            </a:r>
            <a:r>
              <a:rPr lang="el-GR" sz="2000" dirty="0" smtClean="0">
                <a:solidFill>
                  <a:srgbClr val="002060"/>
                </a:solidFill>
              </a:rPr>
              <a:t>.</a:t>
            </a:r>
          </a:p>
          <a:p>
            <a:pPr algn="just"/>
            <a:r>
              <a:rPr lang="el-GR" sz="2000" dirty="0" smtClean="0">
                <a:solidFill>
                  <a:srgbClr val="002060"/>
                </a:solidFill>
              </a:rPr>
              <a:t>γ</a:t>
            </a:r>
            <a:r>
              <a:rPr lang="el-GR" sz="2000" dirty="0">
                <a:solidFill>
                  <a:srgbClr val="002060"/>
                </a:solidFill>
              </a:rPr>
              <a:t>) «Εξάσκηση» και «συντήρηση» των υφιστάμενων δεξιοτήτων του προσωπικού</a:t>
            </a:r>
            <a:r>
              <a:rPr lang="el-GR" sz="2000" dirty="0" smtClean="0">
                <a:solidFill>
                  <a:srgbClr val="002060"/>
                </a:solidFill>
              </a:rPr>
              <a:t>.</a:t>
            </a:r>
          </a:p>
          <a:p>
            <a:pPr algn="just"/>
            <a:r>
              <a:rPr lang="el-GR" sz="2000" dirty="0" smtClean="0">
                <a:solidFill>
                  <a:srgbClr val="002060"/>
                </a:solidFill>
              </a:rPr>
              <a:t>δ</a:t>
            </a:r>
            <a:r>
              <a:rPr lang="el-GR" sz="2000" dirty="0">
                <a:solidFill>
                  <a:srgbClr val="002060"/>
                </a:solidFill>
              </a:rPr>
              <a:t>) Αξιολόγηση της απόδοσης του προσωπικού με βάση καθιερωμένα και αποδεκτά πρότυπα (</a:t>
            </a:r>
            <a:r>
              <a:rPr lang="el-GR" sz="2000" dirty="0" err="1">
                <a:solidFill>
                  <a:srgbClr val="002060"/>
                </a:solidFill>
              </a:rPr>
              <a:t>standards</a:t>
            </a:r>
            <a:r>
              <a:rPr lang="el-GR" sz="2000" dirty="0">
                <a:solidFill>
                  <a:srgbClr val="002060"/>
                </a:solidFill>
              </a:rPr>
              <a:t>), που συνδέονται είτε με κανόνες ασφαλείας (</a:t>
            </a:r>
            <a:r>
              <a:rPr lang="el-GR" sz="2000" dirty="0" err="1">
                <a:solidFill>
                  <a:srgbClr val="002060"/>
                </a:solidFill>
              </a:rPr>
              <a:t>safety</a:t>
            </a:r>
            <a:r>
              <a:rPr lang="el-GR" sz="2000" dirty="0">
                <a:solidFill>
                  <a:srgbClr val="002060"/>
                </a:solidFill>
              </a:rPr>
              <a:t> </a:t>
            </a:r>
            <a:r>
              <a:rPr lang="el-GR" sz="2000" dirty="0" err="1">
                <a:solidFill>
                  <a:srgbClr val="002060"/>
                </a:solidFill>
              </a:rPr>
              <a:t>rules</a:t>
            </a:r>
            <a:r>
              <a:rPr lang="el-GR" sz="2000" dirty="0">
                <a:solidFill>
                  <a:srgbClr val="002060"/>
                </a:solidFill>
              </a:rPr>
              <a:t>), είτε με την εκτέλεση διαδικασιών (Standard </a:t>
            </a:r>
            <a:r>
              <a:rPr lang="el-GR" sz="2000" dirty="0" err="1">
                <a:solidFill>
                  <a:srgbClr val="002060"/>
                </a:solidFill>
              </a:rPr>
              <a:t>Operation</a:t>
            </a:r>
            <a:r>
              <a:rPr lang="el-GR" sz="2000" dirty="0">
                <a:solidFill>
                  <a:srgbClr val="002060"/>
                </a:solidFill>
              </a:rPr>
              <a:t> </a:t>
            </a:r>
            <a:r>
              <a:rPr lang="el-GR" sz="2000" dirty="0" err="1">
                <a:solidFill>
                  <a:srgbClr val="002060"/>
                </a:solidFill>
              </a:rPr>
              <a:t>Procedures</a:t>
            </a:r>
            <a:r>
              <a:rPr lang="el-GR" sz="2000" dirty="0">
                <a:solidFill>
                  <a:srgbClr val="002060"/>
                </a:solidFill>
              </a:rPr>
              <a:t>- SOP) όπως αυτές προβλέπονται από τις κατευθυντήριες οδηγίες της Κεντρικής Διοίκησης. </a:t>
            </a:r>
          </a:p>
        </p:txBody>
      </p:sp>
      <p:sp>
        <p:nvSpPr>
          <p:cNvPr id="4" name="TextBox 3"/>
          <p:cNvSpPr txBox="1"/>
          <p:nvPr/>
        </p:nvSpPr>
        <p:spPr>
          <a:xfrm>
            <a:off x="7663543" y="494187"/>
            <a:ext cx="3933371" cy="369332"/>
          </a:xfrm>
          <a:prstGeom prst="rect">
            <a:avLst/>
          </a:prstGeom>
          <a:noFill/>
        </p:spPr>
        <p:txBody>
          <a:bodyPr wrap="square" rtlCol="0">
            <a:spAutoFit/>
          </a:bodyPr>
          <a:lstStyle/>
          <a:p>
            <a:pPr algn="ctr"/>
            <a:r>
              <a:rPr lang="el-GR" b="1" dirty="0" smtClean="0">
                <a:solidFill>
                  <a:srgbClr val="002060"/>
                </a:solidFill>
              </a:rPr>
              <a:t>ΓΥΜΝΑΣΙΑ</a:t>
            </a:r>
            <a:endParaRPr lang="el-GR" b="1" dirty="0">
              <a:solidFill>
                <a:srgbClr val="002060"/>
              </a:solidFill>
            </a:endParaRPr>
          </a:p>
        </p:txBody>
      </p:sp>
      <p:sp>
        <p:nvSpPr>
          <p:cNvPr id="11" name="Ορθογώνιο 10"/>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42828261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Ορθογώνιο 2"/>
          <p:cNvSpPr/>
          <p:nvPr/>
        </p:nvSpPr>
        <p:spPr>
          <a:xfrm>
            <a:off x="343210" y="1267215"/>
            <a:ext cx="11442390" cy="4708981"/>
          </a:xfrm>
          <a:prstGeom prst="rect">
            <a:avLst/>
          </a:prstGeom>
        </p:spPr>
        <p:txBody>
          <a:bodyPr wrap="square">
            <a:spAutoFit/>
          </a:bodyPr>
          <a:lstStyle/>
          <a:p>
            <a:pPr algn="just"/>
            <a:r>
              <a:rPr lang="el-GR" sz="2000" dirty="0">
                <a:solidFill>
                  <a:srgbClr val="002060"/>
                </a:solidFill>
              </a:rPr>
              <a:t>Οι ασκήσεις αυτού του τύπου έχουν σκοπό να δοκιμάσουν και να αξιολογήσουν τις ικανότητες του προσωπικού και την επάρκεια του τεχνολογικού εξοπλισμού και των διαδικασιών και πρωτοκόλλων που είναι απαραίτητα για την υλοποίηση μιας συγκεκριμένης λειτουργία του συστήματος (πχ στάνταρ και εναλλακτικές επικοινωνίες, διακίνηση και διαχείριση μηνυμάτων προειδοποίησης για </a:t>
            </a:r>
            <a:r>
              <a:rPr lang="el-GR" sz="2000" dirty="0" err="1">
                <a:solidFill>
                  <a:srgbClr val="002060"/>
                </a:solidFill>
              </a:rPr>
              <a:t>τσουνάμι</a:t>
            </a:r>
            <a:r>
              <a:rPr lang="el-GR" sz="2000" dirty="0">
                <a:solidFill>
                  <a:srgbClr val="002060"/>
                </a:solidFill>
              </a:rPr>
              <a:t> κτλ).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Δοκιμάζονται </a:t>
            </a:r>
            <a:r>
              <a:rPr lang="el-GR" sz="2000" dirty="0">
                <a:solidFill>
                  <a:srgbClr val="002060"/>
                </a:solidFill>
              </a:rPr>
              <a:t>διαδικασίες και εξασκούνται οι ικανότητες ατόμων και ομάδων στην εκτέλεση όλων ή μερικών μόνο δράσεων μίας λειτουργίας ή μικρού αριθμού αλληλοεξαρτώμενων ομάδων λειτουργιών.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Οι </a:t>
            </a:r>
            <a:r>
              <a:rPr lang="el-GR" sz="2000" dirty="0">
                <a:solidFill>
                  <a:srgbClr val="002060"/>
                </a:solidFill>
              </a:rPr>
              <a:t>Ασκήσεις Λειτουργιών πραγματοποιούνται συνήθως σε Κέντρα Επιχειρήσεων, είτε σε συνδυασμό με την απαραίτητη ανάπτυξη προσωπικού και υλικών πόρων στο πεδίο που επιτρέπει τον έλεγχο της επίτευξης των αντικειμενικών στόχων της άσκησης, είτε με απλή προσομοίωση της ανάπτυξης τους. </a:t>
            </a:r>
          </a:p>
          <a:p>
            <a:pPr algn="just"/>
            <a:r>
              <a:rPr lang="el-GR" sz="2000" dirty="0">
                <a:solidFill>
                  <a:srgbClr val="002060"/>
                </a:solidFill>
              </a:rPr>
              <a:t> </a:t>
            </a:r>
          </a:p>
        </p:txBody>
      </p:sp>
      <p:sp>
        <p:nvSpPr>
          <p:cNvPr id="4" name="TextBox 3"/>
          <p:cNvSpPr txBox="1"/>
          <p:nvPr/>
        </p:nvSpPr>
        <p:spPr>
          <a:xfrm>
            <a:off x="7300686" y="542012"/>
            <a:ext cx="4717143" cy="369332"/>
          </a:xfrm>
          <a:prstGeom prst="rect">
            <a:avLst/>
          </a:prstGeom>
          <a:noFill/>
        </p:spPr>
        <p:txBody>
          <a:bodyPr wrap="square" rtlCol="0">
            <a:spAutoFit/>
          </a:bodyPr>
          <a:lstStyle/>
          <a:p>
            <a:pPr algn="ctr"/>
            <a:r>
              <a:rPr lang="el-GR" b="1" dirty="0" smtClean="0">
                <a:solidFill>
                  <a:srgbClr val="002060"/>
                </a:solidFill>
              </a:rPr>
              <a:t>ΑΣΚΗΣΕΙΣ ΛΕΙΤΟΥΡΓΙΩΝ</a:t>
            </a:r>
            <a:endParaRPr lang="el-GR" b="1" dirty="0">
              <a:solidFill>
                <a:srgbClr val="002060"/>
              </a:solidFill>
            </a:endParaRPr>
          </a:p>
        </p:txBody>
      </p:sp>
      <p:sp>
        <p:nvSpPr>
          <p:cNvPr id="11" name="Ορθογώνιο 10"/>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Tree>
    <p:extLst>
      <p:ext uri="{BB962C8B-B14F-4D97-AF65-F5344CB8AC3E}">
        <p14:creationId xmlns:p14="http://schemas.microsoft.com/office/powerpoint/2010/main" val="4282826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Ορθογώνιο 30"/>
          <p:cNvSpPr/>
          <p:nvPr/>
        </p:nvSpPr>
        <p:spPr>
          <a:xfrm>
            <a:off x="250535" y="278716"/>
            <a:ext cx="6467989" cy="461665"/>
          </a:xfrm>
          <a:prstGeom prst="rect">
            <a:avLst/>
          </a:prstGeom>
        </p:spPr>
        <p:txBody>
          <a:bodyPr wrap="none">
            <a:spAutoFit/>
          </a:bodyPr>
          <a:lstStyle/>
          <a:p>
            <a:pPr algn="ctr"/>
            <a:r>
              <a:rPr lang="el-GR" sz="2400" b="1" dirty="0" smtClean="0">
                <a:solidFill>
                  <a:srgbClr val="002060"/>
                </a:solidFill>
              </a:rPr>
              <a:t>ΔΙΑΒΑΘΜΙΣΗ ΚΑΤΑΣΤΑΣΗΣ ΕΤΟΙΜΟΤΗΤΑΣ</a:t>
            </a:r>
            <a:endParaRPr lang="en-US" sz="2400" b="1" dirty="0">
              <a:solidFill>
                <a:srgbClr val="002060"/>
              </a:solidFill>
            </a:endParaRPr>
          </a:p>
        </p:txBody>
      </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 name="Group 2">
            <a:extLst>
              <a:ext uri="{FF2B5EF4-FFF2-40B4-BE49-F238E27FC236}">
                <a16:creationId xmlns="" xmlns:a16="http://schemas.microsoft.com/office/drawing/2014/main" id="{E59ADD44-0C50-43C1-B5C3-0CED2159BBB3}"/>
              </a:ext>
            </a:extLst>
          </p:cNvPr>
          <p:cNvGrpSpPr/>
          <p:nvPr/>
        </p:nvGrpSpPr>
        <p:grpSpPr>
          <a:xfrm>
            <a:off x="5469701" y="2016434"/>
            <a:ext cx="1139838" cy="1632238"/>
            <a:chOff x="3692771" y="1580738"/>
            <a:chExt cx="1954016" cy="2798134"/>
          </a:xfrm>
          <a:solidFill>
            <a:schemeClr val="accent1">
              <a:lumMod val="60000"/>
              <a:lumOff val="40000"/>
            </a:schemeClr>
          </a:solidFill>
        </p:grpSpPr>
        <p:sp>
          <p:nvSpPr>
            <p:cNvPr id="10" name="Freeform 18">
              <a:extLst>
                <a:ext uri="{FF2B5EF4-FFF2-40B4-BE49-F238E27FC236}">
                  <a16:creationId xmlns="" xmlns:a16="http://schemas.microsoft.com/office/drawing/2014/main" id="{4878C136-D428-405D-8437-588BD660C472}"/>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1" name="Down Arrow 1">
              <a:extLst>
                <a:ext uri="{FF2B5EF4-FFF2-40B4-BE49-F238E27FC236}">
                  <a16:creationId xmlns="" xmlns:a16="http://schemas.microsoft.com/office/drawing/2014/main" id="{D6888AEA-E72F-47DF-85BD-9F61C6D06C40}"/>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2" name="Group 5">
            <a:extLst>
              <a:ext uri="{FF2B5EF4-FFF2-40B4-BE49-F238E27FC236}">
                <a16:creationId xmlns="" xmlns:a16="http://schemas.microsoft.com/office/drawing/2014/main" id="{5B98F84E-08A9-4D55-8B06-7BA863E1825F}"/>
              </a:ext>
            </a:extLst>
          </p:cNvPr>
          <p:cNvGrpSpPr/>
          <p:nvPr/>
        </p:nvGrpSpPr>
        <p:grpSpPr>
          <a:xfrm rot="4113254">
            <a:off x="6507304" y="2709678"/>
            <a:ext cx="1139838" cy="1632238"/>
            <a:chOff x="3692771" y="1580738"/>
            <a:chExt cx="1954016" cy="2798134"/>
          </a:xfrm>
          <a:solidFill>
            <a:schemeClr val="accent6">
              <a:lumMod val="90000"/>
              <a:lumOff val="10000"/>
            </a:schemeClr>
          </a:solidFill>
        </p:grpSpPr>
        <p:sp>
          <p:nvSpPr>
            <p:cNvPr id="13" name="Freeform 28">
              <a:extLst>
                <a:ext uri="{FF2B5EF4-FFF2-40B4-BE49-F238E27FC236}">
                  <a16:creationId xmlns="" xmlns:a16="http://schemas.microsoft.com/office/drawing/2014/main" id="{DAB9B6C4-E525-4467-AED6-1D3AACD4AA0F}"/>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4" name="Down Arrow 1">
              <a:extLst>
                <a:ext uri="{FF2B5EF4-FFF2-40B4-BE49-F238E27FC236}">
                  <a16:creationId xmlns="" xmlns:a16="http://schemas.microsoft.com/office/drawing/2014/main" id="{9C930316-0704-4E84-9172-320A94894759}"/>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5" name="Group 8">
            <a:extLst>
              <a:ext uri="{FF2B5EF4-FFF2-40B4-BE49-F238E27FC236}">
                <a16:creationId xmlns="" xmlns:a16="http://schemas.microsoft.com/office/drawing/2014/main" id="{093E2D81-7AB5-4DA3-BEE4-97422C242662}"/>
              </a:ext>
            </a:extLst>
          </p:cNvPr>
          <p:cNvGrpSpPr/>
          <p:nvPr/>
        </p:nvGrpSpPr>
        <p:grpSpPr>
          <a:xfrm rot="8531373">
            <a:off x="6194583" y="3920320"/>
            <a:ext cx="1139838" cy="1632238"/>
            <a:chOff x="3692771" y="1580738"/>
            <a:chExt cx="1954016" cy="2798134"/>
          </a:xfrm>
          <a:solidFill>
            <a:srgbClr val="92D050"/>
          </a:solidFill>
        </p:grpSpPr>
        <p:sp>
          <p:nvSpPr>
            <p:cNvPr id="16" name="Freeform 32">
              <a:extLst>
                <a:ext uri="{FF2B5EF4-FFF2-40B4-BE49-F238E27FC236}">
                  <a16:creationId xmlns="" xmlns:a16="http://schemas.microsoft.com/office/drawing/2014/main" id="{B3A9E33B-1596-4835-B9CA-4B057E8EEF7D}"/>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7" name="Down Arrow 1">
              <a:extLst>
                <a:ext uri="{FF2B5EF4-FFF2-40B4-BE49-F238E27FC236}">
                  <a16:creationId xmlns="" xmlns:a16="http://schemas.microsoft.com/office/drawing/2014/main" id="{A76859E5-997B-4CC0-8157-D70857AB2C55}"/>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8" name="Group 11">
            <a:extLst>
              <a:ext uri="{FF2B5EF4-FFF2-40B4-BE49-F238E27FC236}">
                <a16:creationId xmlns="" xmlns:a16="http://schemas.microsoft.com/office/drawing/2014/main" id="{470B0F94-D491-4905-9507-3D18691988F4}"/>
              </a:ext>
            </a:extLst>
          </p:cNvPr>
          <p:cNvGrpSpPr/>
          <p:nvPr/>
        </p:nvGrpSpPr>
        <p:grpSpPr>
          <a:xfrm rot="13128837">
            <a:off x="4911456" y="3936076"/>
            <a:ext cx="1139838" cy="1632238"/>
            <a:chOff x="3692771" y="1580738"/>
            <a:chExt cx="1954016" cy="2798134"/>
          </a:xfrm>
          <a:solidFill>
            <a:srgbClr val="0070C0"/>
          </a:solidFill>
        </p:grpSpPr>
        <p:sp>
          <p:nvSpPr>
            <p:cNvPr id="19" name="Freeform 37">
              <a:extLst>
                <a:ext uri="{FF2B5EF4-FFF2-40B4-BE49-F238E27FC236}">
                  <a16:creationId xmlns="" xmlns:a16="http://schemas.microsoft.com/office/drawing/2014/main" id="{BA181364-0351-4869-BF8C-0FB7F07CF0FD}"/>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0" name="Down Arrow 1">
              <a:extLst>
                <a:ext uri="{FF2B5EF4-FFF2-40B4-BE49-F238E27FC236}">
                  <a16:creationId xmlns="" xmlns:a16="http://schemas.microsoft.com/office/drawing/2014/main" id="{6086FF56-271F-4F27-B49E-A3740C22E868}"/>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21" name="Group 14">
            <a:extLst>
              <a:ext uri="{FF2B5EF4-FFF2-40B4-BE49-F238E27FC236}">
                <a16:creationId xmlns="" xmlns:a16="http://schemas.microsoft.com/office/drawing/2014/main" id="{60C87246-71AA-42E3-9281-84DD30DAAD6B}"/>
              </a:ext>
            </a:extLst>
          </p:cNvPr>
          <p:cNvGrpSpPr/>
          <p:nvPr/>
        </p:nvGrpSpPr>
        <p:grpSpPr>
          <a:xfrm rot="17414357">
            <a:off x="4485256" y="2763861"/>
            <a:ext cx="1139838" cy="1632238"/>
            <a:chOff x="3692771" y="1580738"/>
            <a:chExt cx="1954016" cy="2798134"/>
          </a:xfrm>
          <a:solidFill>
            <a:schemeClr val="bg1">
              <a:lumMod val="50000"/>
            </a:schemeClr>
          </a:solidFill>
        </p:grpSpPr>
        <p:sp>
          <p:nvSpPr>
            <p:cNvPr id="22" name="Freeform 40">
              <a:extLst>
                <a:ext uri="{FF2B5EF4-FFF2-40B4-BE49-F238E27FC236}">
                  <a16:creationId xmlns=""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3" name="Down Arrow 1">
              <a:extLst>
                <a:ext uri="{FF2B5EF4-FFF2-40B4-BE49-F238E27FC236}">
                  <a16:creationId xmlns=""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4" name="TextBox 23">
            <a:extLst>
              <a:ext uri="{FF2B5EF4-FFF2-40B4-BE49-F238E27FC236}">
                <a16:creationId xmlns="" xmlns:a16="http://schemas.microsoft.com/office/drawing/2014/main" id="{36A9D95A-5478-4940-B163-F6D0974A3F5A}"/>
              </a:ext>
            </a:extLst>
          </p:cNvPr>
          <p:cNvSpPr txBox="1"/>
          <p:nvPr/>
        </p:nvSpPr>
        <p:spPr>
          <a:xfrm>
            <a:off x="7728543" y="1966452"/>
            <a:ext cx="3443975" cy="1815882"/>
          </a:xfrm>
          <a:prstGeom prst="rect">
            <a:avLst/>
          </a:prstGeom>
          <a:noFill/>
        </p:spPr>
        <p:txBody>
          <a:bodyPr wrap="square" lIns="0" rtlCol="0">
            <a:spAutoFit/>
          </a:bodyPr>
          <a:lstStyle/>
          <a:p>
            <a:pPr algn="just"/>
            <a:r>
              <a:rPr lang="el-GR" sz="1600" dirty="0">
                <a:solidFill>
                  <a:srgbClr val="002060"/>
                </a:solidFill>
              </a:rPr>
              <a:t>Τοπική καταστροφή μεγάλης έντασης νοείται αυτή για την αντιμετώπιση της οποίας απαιτείται η διάθεση δυναμικού και μέσων πολιτικής προστασίας και από άλλους νομούς, περιφέρειες ή και από κεντρικές υπηρεσίες και φορείς.</a:t>
            </a:r>
            <a:endParaRPr lang="ko-KR" altLang="en-US" sz="1600" dirty="0">
              <a:solidFill>
                <a:srgbClr val="002060"/>
              </a:solidFill>
              <a:cs typeface="Arial" pitchFamily="34" charset="0"/>
            </a:endParaRPr>
          </a:p>
        </p:txBody>
      </p:sp>
      <p:sp>
        <p:nvSpPr>
          <p:cNvPr id="25" name="TextBox 24">
            <a:extLst>
              <a:ext uri="{FF2B5EF4-FFF2-40B4-BE49-F238E27FC236}">
                <a16:creationId xmlns="" xmlns:a16="http://schemas.microsoft.com/office/drawing/2014/main" id="{8274A5F3-91F4-400D-B7FC-160411E87273}"/>
              </a:ext>
            </a:extLst>
          </p:cNvPr>
          <p:cNvSpPr txBox="1"/>
          <p:nvPr/>
        </p:nvSpPr>
        <p:spPr>
          <a:xfrm>
            <a:off x="7861093" y="4041977"/>
            <a:ext cx="3443975" cy="1323439"/>
          </a:xfrm>
          <a:prstGeom prst="rect">
            <a:avLst/>
          </a:prstGeom>
          <a:noFill/>
        </p:spPr>
        <p:txBody>
          <a:bodyPr wrap="square" lIns="0" rtlCol="0">
            <a:spAutoFit/>
          </a:bodyPr>
          <a:lstStyle/>
          <a:p>
            <a:pPr algn="just"/>
            <a:r>
              <a:rPr lang="el-GR" sz="1600" dirty="0">
                <a:solidFill>
                  <a:srgbClr val="002060"/>
                </a:solidFill>
              </a:rPr>
              <a:t>Τοπική καταστροφή μικρής έντασης νοείται αυτή για την αντιμετώπιση της οποίας αρκεί το δυναμικό και τα μέσα πολιτικής προστασίας σε επίπεδο νομού.</a:t>
            </a:r>
            <a:endParaRPr lang="ko-KR" altLang="en-US" sz="1600" dirty="0">
              <a:solidFill>
                <a:srgbClr val="002060"/>
              </a:solidFill>
              <a:cs typeface="Arial" pitchFamily="34" charset="0"/>
            </a:endParaRPr>
          </a:p>
        </p:txBody>
      </p:sp>
      <p:sp>
        <p:nvSpPr>
          <p:cNvPr id="26" name="TextBox 25">
            <a:extLst>
              <a:ext uri="{FF2B5EF4-FFF2-40B4-BE49-F238E27FC236}">
                <a16:creationId xmlns="" xmlns:a16="http://schemas.microsoft.com/office/drawing/2014/main" id="{4EBEDA5D-EAD3-408B-8FDE-7A8933FB9985}"/>
              </a:ext>
            </a:extLst>
          </p:cNvPr>
          <p:cNvSpPr txBox="1"/>
          <p:nvPr/>
        </p:nvSpPr>
        <p:spPr>
          <a:xfrm>
            <a:off x="1734177" y="2004675"/>
            <a:ext cx="3489221" cy="1077218"/>
          </a:xfrm>
          <a:prstGeom prst="rect">
            <a:avLst/>
          </a:prstGeom>
          <a:noFill/>
        </p:spPr>
        <p:txBody>
          <a:bodyPr wrap="square" lIns="0" rtlCol="0">
            <a:spAutoFit/>
          </a:bodyPr>
          <a:lstStyle/>
          <a:p>
            <a:pPr algn="just"/>
            <a:r>
              <a:rPr lang="el-GR" sz="1600" dirty="0">
                <a:solidFill>
                  <a:srgbClr val="002060"/>
                </a:solidFill>
              </a:rPr>
              <a:t>Γενική καταστροφή νοείται η καταστροφή που εκτείνεται σε περισσότερες από τρεις περιφέρειες της χώρας</a:t>
            </a:r>
            <a:r>
              <a:rPr lang="el-GR" sz="1600" dirty="0" smtClean="0">
                <a:solidFill>
                  <a:srgbClr val="002060"/>
                </a:solidFill>
              </a:rPr>
              <a:t>.</a:t>
            </a:r>
            <a:endParaRPr lang="ko-KR" altLang="en-US" sz="1600" dirty="0">
              <a:solidFill>
                <a:srgbClr val="002060"/>
              </a:solidFill>
              <a:cs typeface="Arial" pitchFamily="34" charset="0"/>
            </a:endParaRPr>
          </a:p>
        </p:txBody>
      </p:sp>
      <p:sp>
        <p:nvSpPr>
          <p:cNvPr id="27" name="TextBox 26">
            <a:extLst>
              <a:ext uri="{FF2B5EF4-FFF2-40B4-BE49-F238E27FC236}">
                <a16:creationId xmlns="" xmlns:a16="http://schemas.microsoft.com/office/drawing/2014/main" id="{4AEAF35E-3B6F-4895-9FF5-075841247B13}"/>
              </a:ext>
            </a:extLst>
          </p:cNvPr>
          <p:cNvSpPr txBox="1"/>
          <p:nvPr/>
        </p:nvSpPr>
        <p:spPr>
          <a:xfrm>
            <a:off x="909542" y="4147769"/>
            <a:ext cx="3489221" cy="1323439"/>
          </a:xfrm>
          <a:prstGeom prst="rect">
            <a:avLst/>
          </a:prstGeom>
          <a:noFill/>
        </p:spPr>
        <p:txBody>
          <a:bodyPr wrap="square" lIns="0" rtlCol="0">
            <a:spAutoFit/>
          </a:bodyPr>
          <a:lstStyle/>
          <a:p>
            <a:pPr algn="just"/>
            <a:r>
              <a:rPr lang="el-GR" sz="1600" dirty="0">
                <a:solidFill>
                  <a:srgbClr val="002060"/>
                </a:solidFill>
              </a:rPr>
              <a:t>Περιφερειακή καταστροφή μικρής έντασης νοείται αυτή για την αντιμετώπιση της οποίας αρκεί το δυναμικό και τα μέσα πολιτικής προστασίας της περιφέρειας.</a:t>
            </a:r>
            <a:endParaRPr lang="ko-KR" altLang="en-US" sz="1600" dirty="0">
              <a:solidFill>
                <a:srgbClr val="002060"/>
              </a:solidFill>
              <a:cs typeface="Arial" pitchFamily="34" charset="0"/>
            </a:endParaRPr>
          </a:p>
        </p:txBody>
      </p:sp>
      <p:sp>
        <p:nvSpPr>
          <p:cNvPr id="28" name="TextBox 27">
            <a:extLst>
              <a:ext uri="{FF2B5EF4-FFF2-40B4-BE49-F238E27FC236}">
                <a16:creationId xmlns="" xmlns:a16="http://schemas.microsoft.com/office/drawing/2014/main" id="{6999F80D-8CB2-4874-812F-8BB55F8DDA90}"/>
              </a:ext>
            </a:extLst>
          </p:cNvPr>
          <p:cNvSpPr txBox="1"/>
          <p:nvPr/>
        </p:nvSpPr>
        <p:spPr>
          <a:xfrm>
            <a:off x="3970116" y="5601711"/>
            <a:ext cx="4965539" cy="1323439"/>
          </a:xfrm>
          <a:prstGeom prst="rect">
            <a:avLst/>
          </a:prstGeom>
          <a:noFill/>
        </p:spPr>
        <p:txBody>
          <a:bodyPr wrap="square" lIns="0" rtlCol="0">
            <a:spAutoFit/>
          </a:bodyPr>
          <a:lstStyle/>
          <a:p>
            <a:pPr algn="just"/>
            <a:r>
              <a:rPr lang="el-GR" sz="1600" dirty="0">
                <a:solidFill>
                  <a:srgbClr val="002060"/>
                </a:solidFill>
              </a:rPr>
              <a:t>Περιφερειακή καταστροφή μεγάλης έντασης νοείται αυτή για την αντιμετώπιση της οποίας απαιτείται η διάθεση δυναμικού και μέσων πολιτικής προστασίας και από άλλες περιφέρειες ή και από κεντρικές υπηρεσίες και φορείς.</a:t>
            </a:r>
            <a:endParaRPr lang="ko-KR" altLang="en-US" sz="1600" dirty="0">
              <a:solidFill>
                <a:srgbClr val="002060"/>
              </a:solidFill>
              <a:cs typeface="Arial" pitchFamily="34" charset="0"/>
            </a:endParaRPr>
          </a:p>
        </p:txBody>
      </p:sp>
      <p:sp>
        <p:nvSpPr>
          <p:cNvPr id="29" name="TextBox 28"/>
          <p:cNvSpPr txBox="1"/>
          <p:nvPr/>
        </p:nvSpPr>
        <p:spPr>
          <a:xfrm>
            <a:off x="6609233" y="3523486"/>
            <a:ext cx="455308" cy="369332"/>
          </a:xfrm>
          <a:prstGeom prst="rect">
            <a:avLst/>
          </a:prstGeom>
          <a:noFill/>
        </p:spPr>
        <p:txBody>
          <a:bodyPr wrap="square" rtlCol="0">
            <a:spAutoFit/>
          </a:bodyPr>
          <a:lstStyle/>
          <a:p>
            <a:pPr algn="ctr"/>
            <a:r>
              <a:rPr lang="el-GR" dirty="0" smtClean="0">
                <a:solidFill>
                  <a:schemeClr val="bg1"/>
                </a:solidFill>
              </a:rPr>
              <a:t>5</a:t>
            </a:r>
            <a:endParaRPr lang="el-GR" dirty="0">
              <a:solidFill>
                <a:schemeClr val="bg1"/>
              </a:solidFill>
            </a:endParaRPr>
          </a:p>
        </p:txBody>
      </p:sp>
      <p:sp>
        <p:nvSpPr>
          <p:cNvPr id="30" name="TextBox 29"/>
          <p:cNvSpPr txBox="1"/>
          <p:nvPr/>
        </p:nvSpPr>
        <p:spPr>
          <a:xfrm>
            <a:off x="6268150" y="4256619"/>
            <a:ext cx="455308" cy="369332"/>
          </a:xfrm>
          <a:prstGeom prst="rect">
            <a:avLst/>
          </a:prstGeom>
          <a:noFill/>
        </p:spPr>
        <p:txBody>
          <a:bodyPr wrap="square" rtlCol="0">
            <a:spAutoFit/>
          </a:bodyPr>
          <a:lstStyle/>
          <a:p>
            <a:pPr algn="ctr"/>
            <a:r>
              <a:rPr lang="el-GR" dirty="0">
                <a:solidFill>
                  <a:schemeClr val="bg1"/>
                </a:solidFill>
              </a:rPr>
              <a:t>4</a:t>
            </a:r>
          </a:p>
        </p:txBody>
      </p:sp>
      <p:sp>
        <p:nvSpPr>
          <p:cNvPr id="32" name="TextBox 31"/>
          <p:cNvSpPr txBox="1"/>
          <p:nvPr/>
        </p:nvSpPr>
        <p:spPr>
          <a:xfrm>
            <a:off x="5452144" y="4256619"/>
            <a:ext cx="455308" cy="369332"/>
          </a:xfrm>
          <a:prstGeom prst="rect">
            <a:avLst/>
          </a:prstGeom>
          <a:noFill/>
        </p:spPr>
        <p:txBody>
          <a:bodyPr wrap="square" rtlCol="0">
            <a:spAutoFit/>
          </a:bodyPr>
          <a:lstStyle/>
          <a:p>
            <a:pPr algn="ctr"/>
            <a:r>
              <a:rPr lang="el-GR" dirty="0">
                <a:solidFill>
                  <a:schemeClr val="bg1"/>
                </a:solidFill>
              </a:rPr>
              <a:t>3</a:t>
            </a:r>
          </a:p>
        </p:txBody>
      </p:sp>
      <p:sp>
        <p:nvSpPr>
          <p:cNvPr id="33" name="TextBox 32"/>
          <p:cNvSpPr txBox="1"/>
          <p:nvPr/>
        </p:nvSpPr>
        <p:spPr>
          <a:xfrm>
            <a:off x="5223398" y="3483988"/>
            <a:ext cx="455308" cy="369332"/>
          </a:xfrm>
          <a:prstGeom prst="rect">
            <a:avLst/>
          </a:prstGeom>
          <a:noFill/>
        </p:spPr>
        <p:txBody>
          <a:bodyPr wrap="square" rtlCol="0">
            <a:spAutoFit/>
          </a:bodyPr>
          <a:lstStyle/>
          <a:p>
            <a:pPr algn="ctr"/>
            <a:r>
              <a:rPr lang="el-GR" dirty="0">
                <a:solidFill>
                  <a:schemeClr val="bg1"/>
                </a:solidFill>
              </a:rPr>
              <a:t>2</a:t>
            </a:r>
          </a:p>
        </p:txBody>
      </p:sp>
      <p:sp>
        <p:nvSpPr>
          <p:cNvPr id="34" name="TextBox 33"/>
          <p:cNvSpPr txBox="1"/>
          <p:nvPr/>
        </p:nvSpPr>
        <p:spPr>
          <a:xfrm>
            <a:off x="5842057" y="2969682"/>
            <a:ext cx="455308" cy="369332"/>
          </a:xfrm>
          <a:prstGeom prst="rect">
            <a:avLst/>
          </a:prstGeom>
          <a:noFill/>
        </p:spPr>
        <p:txBody>
          <a:bodyPr wrap="square" rtlCol="0">
            <a:spAutoFit/>
          </a:bodyPr>
          <a:lstStyle/>
          <a:p>
            <a:pPr algn="ctr"/>
            <a:r>
              <a:rPr lang="el-GR" dirty="0">
                <a:solidFill>
                  <a:schemeClr val="bg1"/>
                </a:solidFill>
              </a:rPr>
              <a:t>1</a:t>
            </a:r>
          </a:p>
        </p:txBody>
      </p:sp>
      <p:sp>
        <p:nvSpPr>
          <p:cNvPr id="35" name="TextBox 34"/>
          <p:cNvSpPr txBox="1"/>
          <p:nvPr/>
        </p:nvSpPr>
        <p:spPr>
          <a:xfrm>
            <a:off x="4224760" y="1331089"/>
            <a:ext cx="3636334" cy="369332"/>
          </a:xfrm>
          <a:prstGeom prst="rect">
            <a:avLst/>
          </a:prstGeom>
          <a:noFill/>
        </p:spPr>
        <p:txBody>
          <a:bodyPr wrap="square" rtlCol="0">
            <a:spAutoFit/>
          </a:bodyPr>
          <a:lstStyle/>
          <a:p>
            <a:pPr algn="ctr"/>
            <a:r>
              <a:rPr lang="el-GR" b="1" dirty="0" smtClean="0">
                <a:solidFill>
                  <a:schemeClr val="tx2">
                    <a:lumMod val="75000"/>
                  </a:schemeClr>
                </a:solidFill>
              </a:rPr>
              <a:t>ΚΑΤΑΣΤΡΟΦΗ</a:t>
            </a:r>
            <a:endParaRPr lang="el-GR" b="1" dirty="0">
              <a:solidFill>
                <a:schemeClr val="tx2">
                  <a:lumMod val="75000"/>
                </a:schemeClr>
              </a:solidFill>
            </a:endParaRPr>
          </a:p>
        </p:txBody>
      </p:sp>
    </p:spTree>
    <p:extLst>
      <p:ext uri="{BB962C8B-B14F-4D97-AF65-F5344CB8AC3E}">
        <p14:creationId xmlns:p14="http://schemas.microsoft.com/office/powerpoint/2010/main" val="36900505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3" name="Ορθογώνιο 2"/>
          <p:cNvSpPr/>
          <p:nvPr/>
        </p:nvSpPr>
        <p:spPr>
          <a:xfrm>
            <a:off x="200007" y="1025186"/>
            <a:ext cx="11692854" cy="5940088"/>
          </a:xfrm>
          <a:prstGeom prst="rect">
            <a:avLst/>
          </a:prstGeom>
        </p:spPr>
        <p:txBody>
          <a:bodyPr wrap="square">
            <a:spAutoFit/>
          </a:bodyPr>
          <a:lstStyle/>
          <a:p>
            <a:pPr algn="just"/>
            <a:r>
              <a:rPr lang="el-GR" sz="2000" dirty="0">
                <a:solidFill>
                  <a:srgbClr val="002060"/>
                </a:solidFill>
              </a:rPr>
              <a:t>Οι Ασκήσεις Πεδίου Πλήρους Ανάπτυξης είναι οι πιο πολύπλοκες και δαπανηρές ασκήσεις καθόσον σε αυτές συμμετέχουν πολλές υπηρεσίες και πολλά επίπεδα διοίκησης, ελέγχου και συντονισμού επιχειρήσεων και δοκιμάζονται με την κινητοποίηση του πραγματικού προσωπικού και των μέσων κάθε φορέα, πολλές αλληλοεπηρεαζόμενες, σε μικρότερο ή μεγαλύτερο βαθμό, λειτουργίες του συστήματος κινητοποίησης πολιτικής προστασίας. </a:t>
            </a:r>
            <a:r>
              <a:rPr lang="el-GR" sz="2000" dirty="0" smtClean="0">
                <a:solidFill>
                  <a:srgbClr val="002060"/>
                </a:solidFill>
              </a:rPr>
              <a:t>Αναφέρονται </a:t>
            </a:r>
            <a:r>
              <a:rPr lang="el-GR" sz="2000" dirty="0">
                <a:solidFill>
                  <a:srgbClr val="002060"/>
                </a:solidFill>
              </a:rPr>
              <a:t>και ως Τακτικές Ασκήσεις μετά Δυνάμεων, (Τ.Α.Μ.Δ.).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Το </a:t>
            </a:r>
            <a:r>
              <a:rPr lang="el-GR" sz="2000" dirty="0">
                <a:solidFill>
                  <a:srgbClr val="002060"/>
                </a:solidFill>
              </a:rPr>
              <a:t>προσωπικό και οι υλικοί πόροι κινητοποιούνται και αναπτύσσονται στο πεδίο όπου εκτελούν τις δράσεις που εμπίπτουν στις αρμοδιότητές τους, σύμφωνα με τα οριζόμενα στα Σχέδια</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Είναι δυνατόν το σενάριο να περιλαμβάνει ανάπτυξη προσωπικού και υλικών πόρων σε περισσότερες από μία τοποθεσίες</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Λαμβάνουν χώρα σε πραγματικό χρόνο, με περιορισμένη δυνατότητα για συζήτηση, σε ένα περιβάλλον που προσομοιώνει κατά το δυνατόν περισσότερο και πιο ρεαλιστικά την κατάσταση που δύναται να δημιουργηθεί από ένα καταστροφικό φαινόμενο </a:t>
            </a:r>
            <a:r>
              <a:rPr lang="el-GR" sz="2000" dirty="0" smtClean="0">
                <a:solidFill>
                  <a:srgbClr val="002060"/>
                </a:solidFill>
              </a:rPr>
              <a:t>.</a:t>
            </a:r>
          </a:p>
          <a:p>
            <a:pPr algn="just"/>
            <a:endParaRPr lang="el-GR" sz="2000" dirty="0" smtClean="0">
              <a:solidFill>
                <a:srgbClr val="002060"/>
              </a:solidFill>
            </a:endParaRPr>
          </a:p>
          <a:p>
            <a:pPr algn="just"/>
            <a:r>
              <a:rPr lang="el-GR" sz="2000" dirty="0" smtClean="0">
                <a:solidFill>
                  <a:srgbClr val="002060"/>
                </a:solidFill>
              </a:rPr>
              <a:t>Εδώ δίνεται έμφαση στα </a:t>
            </a:r>
            <a:r>
              <a:rPr lang="el-GR" sz="2000" dirty="0">
                <a:solidFill>
                  <a:srgbClr val="002060"/>
                </a:solidFill>
              </a:rPr>
              <a:t>θέματα της ασφάλειας, της περιφρούρησης του χώρου της άσκησης, καθώς και τα θέματα διοικητικής μέριμνας</a:t>
            </a:r>
            <a:r>
              <a:rPr lang="el-GR" sz="2000" dirty="0" smtClean="0">
                <a:solidFill>
                  <a:srgbClr val="002060"/>
                </a:solidFill>
              </a:rPr>
              <a:t>. Έχουν υψηλό κόστος.</a:t>
            </a:r>
            <a:endParaRPr lang="el-GR" sz="2000" dirty="0">
              <a:solidFill>
                <a:srgbClr val="002060"/>
              </a:solidFill>
            </a:endParaRPr>
          </a:p>
        </p:txBody>
      </p:sp>
      <p:sp>
        <p:nvSpPr>
          <p:cNvPr id="4" name="TextBox 3"/>
          <p:cNvSpPr txBox="1"/>
          <p:nvPr/>
        </p:nvSpPr>
        <p:spPr>
          <a:xfrm>
            <a:off x="7184571" y="290633"/>
            <a:ext cx="4804229" cy="646331"/>
          </a:xfrm>
          <a:prstGeom prst="rect">
            <a:avLst/>
          </a:prstGeom>
          <a:noFill/>
        </p:spPr>
        <p:txBody>
          <a:bodyPr wrap="square" rtlCol="0">
            <a:spAutoFit/>
          </a:bodyPr>
          <a:lstStyle/>
          <a:p>
            <a:pPr algn="ctr"/>
            <a:r>
              <a:rPr lang="el-GR" b="1" dirty="0" smtClean="0">
                <a:solidFill>
                  <a:srgbClr val="002060"/>
                </a:solidFill>
              </a:rPr>
              <a:t>ΑΣΚΗΣΕΙΣ ΠΕΔΙΟΥ ΠΛΗΡΟΥΣ ΑΝΑΠΤΥΞΗΣ</a:t>
            </a:r>
            <a:endParaRPr lang="el-GR" b="1" dirty="0">
              <a:solidFill>
                <a:srgbClr val="002060"/>
              </a:solidFill>
            </a:endParaRPr>
          </a:p>
        </p:txBody>
      </p:sp>
    </p:spTree>
    <p:extLst>
      <p:ext uri="{BB962C8B-B14F-4D97-AF65-F5344CB8AC3E}">
        <p14:creationId xmlns:p14="http://schemas.microsoft.com/office/powerpoint/2010/main" val="42828261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4" name="Ορθογώνιο 3"/>
          <p:cNvSpPr/>
          <p:nvPr/>
        </p:nvSpPr>
        <p:spPr>
          <a:xfrm>
            <a:off x="179831" y="1439037"/>
            <a:ext cx="11649311" cy="1323439"/>
          </a:xfrm>
          <a:prstGeom prst="rect">
            <a:avLst/>
          </a:prstGeom>
        </p:spPr>
        <p:txBody>
          <a:bodyPr wrap="square">
            <a:spAutoFit/>
          </a:bodyPr>
          <a:lstStyle/>
          <a:p>
            <a:pPr algn="just"/>
            <a:r>
              <a:rPr lang="el-GR" sz="2000" dirty="0">
                <a:solidFill>
                  <a:srgbClr val="002060"/>
                </a:solidFill>
              </a:rPr>
              <a:t>Νοείται, ότι μερικές φορές είναι σκόπιμο να πραγματοποιούνται ασκήσεις στις οποίες γίνεται συνδυασμός των χαρακτηριστικών διαφόρων κατηγοριών ή ειδών ασκήσεων π. χ. για κάποια τμήματα </a:t>
            </a:r>
            <a:r>
              <a:rPr lang="el-GR" sz="2000" dirty="0" smtClean="0">
                <a:solidFill>
                  <a:srgbClr val="002060"/>
                </a:solidFill>
              </a:rPr>
              <a:t>(</a:t>
            </a:r>
            <a:r>
              <a:rPr lang="el-GR" sz="2000" dirty="0">
                <a:solidFill>
                  <a:srgbClr val="002060"/>
                </a:solidFill>
              </a:rPr>
              <a:t>ή λειτουργίες) του σχεδίου γίνεται Άσκηση επί Χάρτου ενώ για άλλα τμήματα του σχεδίου πραγματοποιείται Άσκηση Λειτουργιών ή Άσκηση Πεδίου Πλήρους Ανάπτυξης. </a:t>
            </a:r>
          </a:p>
        </p:txBody>
      </p:sp>
      <p:sp>
        <p:nvSpPr>
          <p:cNvPr id="5" name="TextBox 4"/>
          <p:cNvSpPr txBox="1"/>
          <p:nvPr/>
        </p:nvSpPr>
        <p:spPr>
          <a:xfrm>
            <a:off x="7315200" y="406400"/>
            <a:ext cx="4513942" cy="646331"/>
          </a:xfrm>
          <a:prstGeom prst="rect">
            <a:avLst/>
          </a:prstGeom>
          <a:noFill/>
        </p:spPr>
        <p:txBody>
          <a:bodyPr wrap="square" rtlCol="0">
            <a:spAutoFit/>
          </a:bodyPr>
          <a:lstStyle/>
          <a:p>
            <a:pPr algn="ctr"/>
            <a:r>
              <a:rPr lang="el-GR" b="1" dirty="0" smtClean="0">
                <a:solidFill>
                  <a:srgbClr val="002060"/>
                </a:solidFill>
              </a:rPr>
              <a:t>ΣΥΝΔΙΑΣΜΟΣ ΚΑΤΗΓΟΡΙΩΝ ΑΣΚΗΣΕΩΝ</a:t>
            </a:r>
            <a:endParaRPr lang="el-GR" b="1" dirty="0">
              <a:solidFill>
                <a:srgbClr val="002060"/>
              </a:solidFill>
            </a:endParaRPr>
          </a:p>
        </p:txBody>
      </p:sp>
    </p:spTree>
    <p:extLst>
      <p:ext uri="{BB962C8B-B14F-4D97-AF65-F5344CB8AC3E}">
        <p14:creationId xmlns:p14="http://schemas.microsoft.com/office/powerpoint/2010/main" val="42828261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7286171" y="348343"/>
            <a:ext cx="4673600" cy="646331"/>
          </a:xfrm>
          <a:prstGeom prst="rect">
            <a:avLst/>
          </a:prstGeom>
          <a:noFill/>
        </p:spPr>
        <p:txBody>
          <a:bodyPr wrap="square" rtlCol="0">
            <a:spAutoFit/>
          </a:bodyPr>
          <a:lstStyle/>
          <a:p>
            <a:pPr algn="ctr"/>
            <a:r>
              <a:rPr lang="el-GR" b="1" dirty="0" smtClean="0">
                <a:solidFill>
                  <a:srgbClr val="002060"/>
                </a:solidFill>
              </a:rPr>
              <a:t>ΚΑΤΗΓΟΡΙΕΣ  ΣΥΜΜΕΤΕΧΟΝΤΩΝ  ΣΕ ΑΣΚΗΣΕΙΣ</a:t>
            </a:r>
            <a:endParaRPr lang="el-GR" b="1" dirty="0">
              <a:solidFill>
                <a:srgbClr val="002060"/>
              </a:solidFill>
            </a:endParaRPr>
          </a:p>
        </p:txBody>
      </p:sp>
      <p:sp>
        <p:nvSpPr>
          <p:cNvPr id="3" name="Ορθογώνιο 2"/>
          <p:cNvSpPr/>
          <p:nvPr/>
        </p:nvSpPr>
        <p:spPr>
          <a:xfrm>
            <a:off x="179832" y="1366640"/>
            <a:ext cx="11779939" cy="5355312"/>
          </a:xfrm>
          <a:prstGeom prst="rect">
            <a:avLst/>
          </a:prstGeom>
        </p:spPr>
        <p:txBody>
          <a:bodyPr wrap="square">
            <a:spAutoFit/>
          </a:bodyPr>
          <a:lstStyle/>
          <a:p>
            <a:pPr algn="just"/>
            <a:r>
              <a:rPr lang="el-GR" b="1" dirty="0">
                <a:solidFill>
                  <a:srgbClr val="002060"/>
                </a:solidFill>
              </a:rPr>
              <a:t>Ασκούμενοι (</a:t>
            </a:r>
            <a:r>
              <a:rPr lang="el-GR" b="1" dirty="0" err="1">
                <a:solidFill>
                  <a:srgbClr val="002060"/>
                </a:solidFill>
              </a:rPr>
              <a:t>Players</a:t>
            </a:r>
            <a:r>
              <a:rPr lang="el-GR" b="1" dirty="0">
                <a:solidFill>
                  <a:srgbClr val="002060"/>
                </a:solidFill>
              </a:rPr>
              <a:t>): </a:t>
            </a:r>
            <a:r>
              <a:rPr lang="el-GR" dirty="0">
                <a:solidFill>
                  <a:srgbClr val="002060"/>
                </a:solidFill>
              </a:rPr>
              <a:t>Οι οποίοι δύναται να αναφέρονται και ως «παίκτες», είναι άτομα που προέρχονται από το προσωπικό των φορέων που εμπλέκονται στη διαχείριση της έκτακτης ανάγκης σύμφωνα με το Σχέδιο που «εξασκείται», ελέγχεται και δοκιμάζεται. </a:t>
            </a:r>
            <a:endParaRPr lang="el-GR" dirty="0" smtClean="0">
              <a:solidFill>
                <a:srgbClr val="002060"/>
              </a:solidFill>
            </a:endParaRPr>
          </a:p>
          <a:p>
            <a:pPr algn="just"/>
            <a:endParaRPr lang="el-GR" dirty="0">
              <a:solidFill>
                <a:srgbClr val="002060"/>
              </a:solidFill>
            </a:endParaRPr>
          </a:p>
          <a:p>
            <a:pPr algn="just"/>
            <a:r>
              <a:rPr lang="el-GR" b="1" dirty="0">
                <a:solidFill>
                  <a:srgbClr val="002060"/>
                </a:solidFill>
              </a:rPr>
              <a:t>Ελεγκτές (</a:t>
            </a:r>
            <a:r>
              <a:rPr lang="el-GR" b="1" dirty="0" err="1">
                <a:solidFill>
                  <a:srgbClr val="002060"/>
                </a:solidFill>
              </a:rPr>
              <a:t>Controllers</a:t>
            </a:r>
            <a:r>
              <a:rPr lang="el-GR" b="1" dirty="0">
                <a:solidFill>
                  <a:srgbClr val="002060"/>
                </a:solidFill>
              </a:rPr>
              <a:t>): </a:t>
            </a:r>
            <a:r>
              <a:rPr lang="el-GR" dirty="0">
                <a:solidFill>
                  <a:srgbClr val="002060"/>
                </a:solidFill>
              </a:rPr>
              <a:t>Είναι άτομα τα οποία έχουν ως αποστολή να προμηθεύουν τους ασκούμενους με τα μηνύματα/επεισόδια του σεναρίου και να καθοδηγούν την εξέλιξη της </a:t>
            </a:r>
            <a:r>
              <a:rPr lang="el-GR" dirty="0" smtClean="0">
                <a:solidFill>
                  <a:srgbClr val="002060"/>
                </a:solidFill>
              </a:rPr>
              <a:t>άσκησης.</a:t>
            </a:r>
          </a:p>
          <a:p>
            <a:pPr algn="just"/>
            <a:endParaRPr lang="el-GR" dirty="0">
              <a:solidFill>
                <a:srgbClr val="002060"/>
              </a:solidFill>
            </a:endParaRPr>
          </a:p>
          <a:p>
            <a:pPr algn="just"/>
            <a:r>
              <a:rPr lang="el-GR" b="1" dirty="0">
                <a:solidFill>
                  <a:srgbClr val="002060"/>
                </a:solidFill>
              </a:rPr>
              <a:t>Εκπαιδευτές ( </a:t>
            </a:r>
            <a:r>
              <a:rPr lang="el-GR" b="1" dirty="0" err="1">
                <a:solidFill>
                  <a:srgbClr val="002060"/>
                </a:solidFill>
              </a:rPr>
              <a:t>Trainers</a:t>
            </a:r>
            <a:r>
              <a:rPr lang="el-GR" b="1" dirty="0">
                <a:solidFill>
                  <a:srgbClr val="002060"/>
                </a:solidFill>
              </a:rPr>
              <a:t>): </a:t>
            </a:r>
            <a:r>
              <a:rPr lang="el-GR" dirty="0">
                <a:solidFill>
                  <a:srgbClr val="002060"/>
                </a:solidFill>
              </a:rPr>
              <a:t>Σε ορισμένες ασκήσεις επιλέγεται και η παρουσία εκπαιδευτών, έμπειρων δηλαδή στελεχών που επικεντρώνονται στην δυναμική της ομάδας, στις επίλυση διαφορών, την αλληλοκατανόηση ενώ ενθαρρύνουν τους παίκτες ώστε όλοι να συμμετέχουν ενεργά. </a:t>
            </a:r>
            <a:endParaRPr lang="el-GR" dirty="0" smtClean="0">
              <a:solidFill>
                <a:srgbClr val="002060"/>
              </a:solidFill>
            </a:endParaRPr>
          </a:p>
          <a:p>
            <a:pPr algn="just"/>
            <a:endParaRPr lang="el-GR" dirty="0">
              <a:solidFill>
                <a:srgbClr val="002060"/>
              </a:solidFill>
            </a:endParaRPr>
          </a:p>
          <a:p>
            <a:pPr algn="just"/>
            <a:r>
              <a:rPr lang="el-GR" b="1" dirty="0">
                <a:solidFill>
                  <a:srgbClr val="002060"/>
                </a:solidFill>
              </a:rPr>
              <a:t>Αξιολογητές (</a:t>
            </a:r>
            <a:r>
              <a:rPr lang="el-GR" b="1" dirty="0" err="1">
                <a:solidFill>
                  <a:srgbClr val="002060"/>
                </a:solidFill>
              </a:rPr>
              <a:t>Evaluators</a:t>
            </a:r>
            <a:r>
              <a:rPr lang="el-GR" b="1" dirty="0">
                <a:solidFill>
                  <a:srgbClr val="002060"/>
                </a:solidFill>
              </a:rPr>
              <a:t>): </a:t>
            </a:r>
            <a:r>
              <a:rPr lang="el-GR" dirty="0">
                <a:solidFill>
                  <a:srgbClr val="002060"/>
                </a:solidFill>
              </a:rPr>
              <a:t>είναι τα άτομα τα οποία έχουν ως αποστολή: α) Την παρατήρηση των ενεργειών στις οποίες προβαίνουν οι ασκούμενοι για να αντιμετωπίσουν την κατάσταση που παρουσιάζεται από το σενάριο της άσκησης. β) Την καταγραφή των παρατηρήσεών τους. γ) Τη συλλογή οιοδήποτε άλλων σχετικών στοιχείων. δ) Την παρατήρηση και καταγραφή των ενεργειών των συντελεστών της άσκησης καθώς και την αξιολόγηση της συνολικής πορείας της </a:t>
            </a:r>
            <a:r>
              <a:rPr lang="el-GR" dirty="0" smtClean="0">
                <a:solidFill>
                  <a:srgbClr val="002060"/>
                </a:solidFill>
              </a:rPr>
              <a:t>άσκησης.</a:t>
            </a:r>
          </a:p>
          <a:p>
            <a:pPr algn="just"/>
            <a:endParaRPr lang="el-GR" dirty="0">
              <a:solidFill>
                <a:srgbClr val="002060"/>
              </a:solidFill>
            </a:endParaRPr>
          </a:p>
          <a:p>
            <a:pPr algn="just"/>
            <a:r>
              <a:rPr lang="el-GR" b="1" dirty="0">
                <a:solidFill>
                  <a:srgbClr val="002060"/>
                </a:solidFill>
              </a:rPr>
              <a:t>Παρατηρητές (</a:t>
            </a:r>
            <a:r>
              <a:rPr lang="el-GR" b="1" dirty="0" err="1">
                <a:solidFill>
                  <a:srgbClr val="002060"/>
                </a:solidFill>
              </a:rPr>
              <a:t>Observers</a:t>
            </a:r>
            <a:r>
              <a:rPr lang="el-GR" b="1" dirty="0">
                <a:solidFill>
                  <a:srgbClr val="002060"/>
                </a:solidFill>
              </a:rPr>
              <a:t>): </a:t>
            </a:r>
            <a:r>
              <a:rPr lang="el-GR" dirty="0">
                <a:solidFill>
                  <a:srgbClr val="002060"/>
                </a:solidFill>
              </a:rPr>
              <a:t>Είναι τα άτομα που απλώς παρακολουθούν την εξέλιξη της άσκησης χωρίς να έχουν κανένα άλλο </a:t>
            </a:r>
            <a:r>
              <a:rPr lang="el-GR" dirty="0" smtClean="0">
                <a:solidFill>
                  <a:srgbClr val="002060"/>
                </a:solidFill>
              </a:rPr>
              <a:t>ρόλο </a:t>
            </a:r>
            <a:r>
              <a:rPr lang="el-GR" dirty="0">
                <a:solidFill>
                  <a:srgbClr val="002060"/>
                </a:solidFill>
              </a:rPr>
              <a:t>και τέλος </a:t>
            </a:r>
            <a:r>
              <a:rPr lang="el-GR" dirty="0" smtClean="0">
                <a:solidFill>
                  <a:srgbClr val="002060"/>
                </a:solidFill>
              </a:rPr>
              <a:t>οι </a:t>
            </a:r>
            <a:r>
              <a:rPr lang="el-GR" b="1" dirty="0" smtClean="0">
                <a:solidFill>
                  <a:srgbClr val="002060"/>
                </a:solidFill>
              </a:rPr>
              <a:t>Ηθοποιοί </a:t>
            </a:r>
            <a:r>
              <a:rPr lang="el-GR" b="1" dirty="0">
                <a:solidFill>
                  <a:srgbClr val="002060"/>
                </a:solidFill>
              </a:rPr>
              <a:t>(</a:t>
            </a:r>
            <a:r>
              <a:rPr lang="el-GR" b="1" dirty="0" err="1">
                <a:solidFill>
                  <a:srgbClr val="002060"/>
                </a:solidFill>
              </a:rPr>
              <a:t>Actors</a:t>
            </a:r>
            <a:r>
              <a:rPr lang="el-GR" b="1" dirty="0">
                <a:solidFill>
                  <a:srgbClr val="002060"/>
                </a:solidFill>
              </a:rPr>
              <a:t>): </a:t>
            </a:r>
            <a:r>
              <a:rPr lang="el-GR" dirty="0">
                <a:solidFill>
                  <a:srgbClr val="002060"/>
                </a:solidFill>
              </a:rPr>
              <a:t>Είναι τα άτομα τα οποία υποδύονται συγκεκριμένους </a:t>
            </a:r>
            <a:r>
              <a:rPr lang="el-GR" dirty="0" smtClean="0">
                <a:solidFill>
                  <a:srgbClr val="002060"/>
                </a:solidFill>
              </a:rPr>
              <a:t>ρόλους.</a:t>
            </a:r>
            <a:endParaRPr lang="el-GR" dirty="0">
              <a:solidFill>
                <a:srgbClr val="002060"/>
              </a:solidFill>
            </a:endParaRPr>
          </a:p>
        </p:txBody>
      </p:sp>
    </p:spTree>
    <p:extLst>
      <p:ext uri="{BB962C8B-B14F-4D97-AF65-F5344CB8AC3E}">
        <p14:creationId xmlns:p14="http://schemas.microsoft.com/office/powerpoint/2010/main" val="4885572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8592457" y="377371"/>
            <a:ext cx="2699657" cy="369332"/>
          </a:xfrm>
          <a:prstGeom prst="rect">
            <a:avLst/>
          </a:prstGeom>
          <a:noFill/>
        </p:spPr>
        <p:txBody>
          <a:bodyPr wrap="square" rtlCol="0">
            <a:spAutoFit/>
          </a:bodyPr>
          <a:lstStyle/>
          <a:p>
            <a:pPr algn="ctr"/>
            <a:r>
              <a:rPr lang="el-GR" b="1" dirty="0" smtClean="0">
                <a:solidFill>
                  <a:srgbClr val="002060"/>
                </a:solidFill>
              </a:rPr>
              <a:t>Ο.ΣΧ.Α.</a:t>
            </a:r>
            <a:endParaRPr lang="el-GR" b="1" dirty="0">
              <a:solidFill>
                <a:srgbClr val="002060"/>
              </a:solidFill>
            </a:endParaRPr>
          </a:p>
        </p:txBody>
      </p:sp>
      <p:sp>
        <p:nvSpPr>
          <p:cNvPr id="4" name="Ορθογώνιο 3"/>
          <p:cNvSpPr/>
          <p:nvPr/>
        </p:nvSpPr>
        <p:spPr>
          <a:xfrm>
            <a:off x="179832" y="1141300"/>
            <a:ext cx="11634797" cy="5016758"/>
          </a:xfrm>
          <a:prstGeom prst="rect">
            <a:avLst/>
          </a:prstGeom>
        </p:spPr>
        <p:txBody>
          <a:bodyPr wrap="square">
            <a:spAutoFit/>
          </a:bodyPr>
          <a:lstStyle/>
          <a:p>
            <a:pPr algn="just"/>
            <a:r>
              <a:rPr lang="el-GR" sz="2000" dirty="0">
                <a:solidFill>
                  <a:srgbClr val="002060"/>
                </a:solidFill>
              </a:rPr>
              <a:t>Για όλες τις ασκήσεις ανάλογα με το εύρος και τις απαιτήσεις υλοποίησης, αλλά ιδιαίτερα για ασκήσεις μεγάλης κλίμακας, είναι χρήσιμο να γίνει κατανομή των μελών της Ο.ΣΧ.Α σε υποομάδες με συγκεκριμένες αρμοδιότητες όπως: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ελέγχου: Υπεύθυνη για το συντονισμό όλων των ενεργειών σχεδιασμού. Στην ομάδα αυτή ανήκει και ο υπεύθυνος της Ομάδας Σχεδιασμού ο οποίος αναθέτει καθήκοντα και αρμοδιότητες, καθοδηγεί τα μέλη, καθορίζει τα χρονοδιαγράμματα και παρακολουθεί την ανάπτυξη της διαδικασίας.  </a:t>
            </a:r>
          </a:p>
          <a:p>
            <a:pPr algn="just"/>
            <a:endParaRPr lang="el-GR" sz="2000" dirty="0" smtClean="0">
              <a:solidFill>
                <a:srgbClr val="002060"/>
              </a:solidFill>
            </a:endParaRPr>
          </a:p>
          <a:p>
            <a:pPr algn="just"/>
            <a:r>
              <a:rPr lang="el-GR" sz="2000" dirty="0" smtClean="0">
                <a:solidFill>
                  <a:srgbClr val="002060"/>
                </a:solidFill>
              </a:rPr>
              <a:t>Ομάδα </a:t>
            </a:r>
            <a:r>
              <a:rPr lang="el-GR" sz="2000" dirty="0">
                <a:solidFill>
                  <a:srgbClr val="002060"/>
                </a:solidFill>
              </a:rPr>
              <a:t>λειτουργίας: Υπεύθυνη για την παροχή οδηγιών προς τους συμμετέχοντες. Αυτή η ομάδα δημιουργεί το σενάριο και έχει το προσωπικό με την απαραίτητη εμπειρία για να λειτουργήσει ως αξιολογητής.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σχεδίασης: Υπεύθυνη για την συγκέντρωση και ανάπτυξη όλου του έντυπου υλικού. Για την αποτελεσματική επίτευξη των αρμοδιοτήτων της, η ομάδα σχεδίασης συγκεντρώνει και επανεξετάζει, τα Σχέδια, τις κατευθυντήριες οδηγίες και τα μνημόνια συνεργασίας που θα επικυρωθούν με την άσκηση. Η ομάδα αυτή είναι επίσης υπεύθυνη για το σχεδιασμό της αξιολόγησης της άσκησης. </a:t>
            </a:r>
          </a:p>
        </p:txBody>
      </p:sp>
    </p:spTree>
    <p:extLst>
      <p:ext uri="{BB962C8B-B14F-4D97-AF65-F5344CB8AC3E}">
        <p14:creationId xmlns:p14="http://schemas.microsoft.com/office/powerpoint/2010/main" val="39936360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7893821" y="357346"/>
            <a:ext cx="4022896" cy="369332"/>
          </a:xfrm>
          <a:prstGeom prst="rect">
            <a:avLst/>
          </a:prstGeom>
        </p:spPr>
        <p:txBody>
          <a:bodyPr wrap="none">
            <a:spAutoFit/>
          </a:bodyPr>
          <a:lstStyle/>
          <a:p>
            <a:r>
              <a:rPr lang="el-GR" b="1" dirty="0">
                <a:solidFill>
                  <a:srgbClr val="002060"/>
                </a:solidFill>
              </a:rPr>
              <a:t>ΚΥΚΛΟΣ ΔΙΑΧΕΙΡΙΣΗΣ ΑΣΚΗΣΕΩΝ </a:t>
            </a:r>
          </a:p>
        </p:txBody>
      </p:sp>
      <p:sp>
        <p:nvSpPr>
          <p:cNvPr id="3" name="Ορθογώνιο 2"/>
          <p:cNvSpPr/>
          <p:nvPr/>
        </p:nvSpPr>
        <p:spPr>
          <a:xfrm>
            <a:off x="551543" y="1392871"/>
            <a:ext cx="10160000" cy="2246769"/>
          </a:xfrm>
          <a:prstGeom prst="rect">
            <a:avLst/>
          </a:prstGeom>
        </p:spPr>
        <p:txBody>
          <a:bodyPr wrap="square">
            <a:spAutoFit/>
          </a:bodyPr>
          <a:lstStyle/>
          <a:p>
            <a:pPr algn="just"/>
            <a:r>
              <a:rPr lang="el-GR" sz="2000" dirty="0">
                <a:solidFill>
                  <a:srgbClr val="002060"/>
                </a:solidFill>
              </a:rPr>
              <a:t>Ο κύκλος της διαχείρισης ασκήσεων (</a:t>
            </a:r>
            <a:r>
              <a:rPr lang="el-GR" sz="2000" dirty="0" err="1">
                <a:solidFill>
                  <a:srgbClr val="002060"/>
                </a:solidFill>
              </a:rPr>
              <a:t>exercise</a:t>
            </a:r>
            <a:r>
              <a:rPr lang="el-GR" sz="2000" dirty="0">
                <a:solidFill>
                  <a:srgbClr val="002060"/>
                </a:solidFill>
              </a:rPr>
              <a:t> </a:t>
            </a:r>
            <a:r>
              <a:rPr lang="el-GR" sz="2000" dirty="0" err="1">
                <a:solidFill>
                  <a:srgbClr val="002060"/>
                </a:solidFill>
              </a:rPr>
              <a:t>management</a:t>
            </a:r>
            <a:r>
              <a:rPr lang="el-GR" sz="2000" dirty="0">
                <a:solidFill>
                  <a:srgbClr val="002060"/>
                </a:solidFill>
              </a:rPr>
              <a:t> </a:t>
            </a:r>
            <a:r>
              <a:rPr lang="el-GR" sz="2000" dirty="0" err="1">
                <a:solidFill>
                  <a:srgbClr val="002060"/>
                </a:solidFill>
              </a:rPr>
              <a:t>cycle</a:t>
            </a:r>
            <a:r>
              <a:rPr lang="el-GR" sz="2000" dirty="0">
                <a:solidFill>
                  <a:srgbClr val="002060"/>
                </a:solidFill>
              </a:rPr>
              <a:t>) αποτελείται από τα ακόλουθα κατά προτεραιότητα βήματα: </a:t>
            </a:r>
            <a:endParaRPr lang="el-GR" sz="2000" dirty="0" smtClean="0">
              <a:solidFill>
                <a:srgbClr val="002060"/>
              </a:solidFill>
            </a:endParaRPr>
          </a:p>
          <a:p>
            <a:pPr marL="342900" indent="-342900" algn="just">
              <a:buFont typeface="Wingdings" pitchFamily="2" charset="2"/>
              <a:buChar char="v"/>
            </a:pPr>
            <a:r>
              <a:rPr lang="el-GR" sz="2000" dirty="0" smtClean="0">
                <a:solidFill>
                  <a:srgbClr val="002060"/>
                </a:solidFill>
              </a:rPr>
              <a:t>Προσδιορισμός </a:t>
            </a:r>
            <a:r>
              <a:rPr lang="el-GR" sz="2000" dirty="0">
                <a:solidFill>
                  <a:srgbClr val="002060"/>
                </a:solidFill>
              </a:rPr>
              <a:t>-Ανάλυση </a:t>
            </a:r>
            <a:r>
              <a:rPr lang="el-GR" sz="2000" dirty="0" smtClean="0">
                <a:solidFill>
                  <a:srgbClr val="002060"/>
                </a:solidFill>
              </a:rPr>
              <a:t>αναγκών</a:t>
            </a:r>
          </a:p>
          <a:p>
            <a:pPr marL="342900" indent="-342900" algn="just">
              <a:buFont typeface="Wingdings" pitchFamily="2" charset="2"/>
              <a:buChar char="v"/>
            </a:pPr>
            <a:r>
              <a:rPr lang="el-GR" sz="2000" dirty="0" smtClean="0">
                <a:solidFill>
                  <a:srgbClr val="002060"/>
                </a:solidFill>
              </a:rPr>
              <a:t>Σχεδιασμός άσκησης</a:t>
            </a:r>
          </a:p>
          <a:p>
            <a:pPr marL="342900" indent="-342900" algn="just">
              <a:buFont typeface="Wingdings" pitchFamily="2" charset="2"/>
              <a:buChar char="v"/>
            </a:pPr>
            <a:r>
              <a:rPr lang="el-GR" sz="2000" dirty="0" smtClean="0">
                <a:solidFill>
                  <a:srgbClr val="002060"/>
                </a:solidFill>
              </a:rPr>
              <a:t>Διεξαγωγή άσκησης</a:t>
            </a:r>
          </a:p>
          <a:p>
            <a:pPr marL="342900" indent="-342900" algn="just">
              <a:buFont typeface="Wingdings" pitchFamily="2" charset="2"/>
              <a:buChar char="v"/>
            </a:pPr>
            <a:r>
              <a:rPr lang="el-GR" sz="2000" dirty="0" smtClean="0">
                <a:solidFill>
                  <a:srgbClr val="002060"/>
                </a:solidFill>
              </a:rPr>
              <a:t>Αποτίμηση </a:t>
            </a:r>
            <a:r>
              <a:rPr lang="el-GR" sz="2000" dirty="0">
                <a:solidFill>
                  <a:srgbClr val="002060"/>
                </a:solidFill>
              </a:rPr>
              <a:t>/ Αξιολόγηση </a:t>
            </a:r>
            <a:r>
              <a:rPr lang="el-GR" sz="2000" dirty="0" smtClean="0">
                <a:solidFill>
                  <a:srgbClr val="002060"/>
                </a:solidFill>
              </a:rPr>
              <a:t>άσκησης</a:t>
            </a:r>
          </a:p>
          <a:p>
            <a:pPr marL="342900" indent="-342900" algn="just">
              <a:buFont typeface="Wingdings" pitchFamily="2" charset="2"/>
              <a:buChar char="v"/>
            </a:pPr>
            <a:r>
              <a:rPr lang="el-GR" sz="2000" dirty="0" smtClean="0">
                <a:solidFill>
                  <a:srgbClr val="002060"/>
                </a:solidFill>
              </a:rPr>
              <a:t>Κατάρτιση </a:t>
            </a:r>
            <a:r>
              <a:rPr lang="el-GR" sz="2000" dirty="0">
                <a:solidFill>
                  <a:srgbClr val="002060"/>
                </a:solidFill>
              </a:rPr>
              <a:t>Καταλόγου Διορθωτικών Ενεργειών</a:t>
            </a:r>
          </a:p>
        </p:txBody>
      </p:sp>
    </p:spTree>
    <p:extLst>
      <p:ext uri="{BB962C8B-B14F-4D97-AF65-F5344CB8AC3E}">
        <p14:creationId xmlns:p14="http://schemas.microsoft.com/office/powerpoint/2010/main" val="15591603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Ορθογώνιο 1"/>
          <p:cNvSpPr/>
          <p:nvPr/>
        </p:nvSpPr>
        <p:spPr>
          <a:xfrm>
            <a:off x="95629" y="1067857"/>
            <a:ext cx="11504168" cy="5632311"/>
          </a:xfrm>
          <a:prstGeom prst="rect">
            <a:avLst/>
          </a:prstGeom>
        </p:spPr>
        <p:txBody>
          <a:bodyPr wrap="square">
            <a:spAutoFit/>
          </a:bodyPr>
          <a:lstStyle/>
          <a:p>
            <a:pPr algn="just"/>
            <a:r>
              <a:rPr lang="el-GR" sz="2000" dirty="0">
                <a:solidFill>
                  <a:srgbClr val="002060"/>
                </a:solidFill>
              </a:rPr>
              <a:t>Ο Σχεδιασμός της άσκησης είναι το πιο κρίσιμο στάδιο του κύκλου διαχείρισης ασκήσεων</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Περιλαμβάνει </a:t>
            </a:r>
            <a:r>
              <a:rPr lang="el-GR" sz="2000" dirty="0">
                <a:solidFill>
                  <a:srgbClr val="002060"/>
                </a:solidFill>
              </a:rPr>
              <a:t>τον προσδιορισμό του σκοπού και των αντικειμενικών στόχων, την κατάστρωση του σεναρίου της άσκησης αλλά και τον σχεδιασμό όλων των απαραίτητων ρυθμίσεων για την διεξαγωγή και την αξιολόγηση της άσκησης συμπεριλαμβανομένων και θεμάτων διοικητικής μέριμνας και ασφάλειας</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Απαραίτητες προϋποθέσεις για την έναρξη του σχεδιασμού αυτής καθαυτής της άσκησης είναι: i. Η σύσταση της Ομάδας Σχεδιασμού της Άσκησης (Ο.ΣΧ.Α). ii. Η ανάπτυξη χρονοδιαγράμματος και ο προγραμματισμός των συναντήσεων σχεδιασμού της Ο.ΣΧ.Α</a:t>
            </a:r>
            <a:r>
              <a:rPr lang="el-GR" sz="2000" dirty="0" smtClean="0">
                <a:solidFill>
                  <a:srgbClr val="002060"/>
                </a:solidFill>
              </a:rPr>
              <a:t>.</a:t>
            </a:r>
          </a:p>
          <a:p>
            <a:pPr algn="just"/>
            <a:endParaRPr lang="el-GR" sz="2000" dirty="0">
              <a:solidFill>
                <a:srgbClr val="002060"/>
              </a:solidFill>
            </a:endParaRPr>
          </a:p>
          <a:p>
            <a:pPr algn="just"/>
            <a:r>
              <a:rPr lang="el-GR" sz="2000" dirty="0">
                <a:solidFill>
                  <a:srgbClr val="002060"/>
                </a:solidFill>
              </a:rPr>
              <a:t>Ο βασικότερος ίσως παράγοντας για την επιτυχή έκβαση μιας άσκησης είναι η δεξιοτεχνία στο σχεδιασμό και τη διεξαγωγή της άσκησης από τα μέλη της Ομάδας Σχεδιασμού Άσκησης (Ο.ΣΧ.Α</a:t>
            </a:r>
            <a:r>
              <a:rPr lang="el-GR" sz="2000" dirty="0" smtClean="0">
                <a:solidFill>
                  <a:srgbClr val="002060"/>
                </a:solidFill>
              </a:rPr>
              <a:t>.).</a:t>
            </a:r>
          </a:p>
          <a:p>
            <a:pPr algn="just"/>
            <a:endParaRPr lang="el-GR" sz="2000" dirty="0">
              <a:solidFill>
                <a:srgbClr val="002060"/>
              </a:solidFill>
            </a:endParaRPr>
          </a:p>
          <a:p>
            <a:pPr algn="just"/>
            <a:r>
              <a:rPr lang="el-GR" sz="2000" dirty="0" smtClean="0">
                <a:solidFill>
                  <a:srgbClr val="002060"/>
                </a:solidFill>
              </a:rPr>
              <a:t> </a:t>
            </a:r>
            <a:r>
              <a:rPr lang="el-GR" sz="2000" dirty="0">
                <a:solidFill>
                  <a:srgbClr val="002060"/>
                </a:solidFill>
              </a:rPr>
              <a:t>Ο επικεφαλής της Ο.ΣΧ.Α συνήθως αναλαμβάνει τη θέση του Διευθυντή ή Συντονιστή και κατά τη διεξαγωγή της άσκησης. Ο αριθμός των μελών της Ο.ΣΧ.Α. εξαρτάται από το είδος και το εύρος της σχεδιαζόμενης άσκησης. Εντούτοις, πρέπει να καταβάλλεται προσπάθεια ώστε ο αριθμός των μελών της, να διατηρείται όσο το δυνατόν πιο μικρός. </a:t>
            </a:r>
          </a:p>
        </p:txBody>
      </p:sp>
      <p:sp>
        <p:nvSpPr>
          <p:cNvPr id="3" name="TextBox 2"/>
          <p:cNvSpPr txBox="1"/>
          <p:nvPr/>
        </p:nvSpPr>
        <p:spPr>
          <a:xfrm>
            <a:off x="7431314" y="542012"/>
            <a:ext cx="4049486" cy="369332"/>
          </a:xfrm>
          <a:prstGeom prst="rect">
            <a:avLst/>
          </a:prstGeom>
          <a:noFill/>
        </p:spPr>
        <p:txBody>
          <a:bodyPr wrap="square" rtlCol="0">
            <a:spAutoFit/>
          </a:bodyPr>
          <a:lstStyle/>
          <a:p>
            <a:pPr algn="ctr"/>
            <a:r>
              <a:rPr lang="el-GR" b="1" dirty="0" smtClean="0">
                <a:solidFill>
                  <a:srgbClr val="002060"/>
                </a:solidFill>
              </a:rPr>
              <a:t>ΣΧΕΔΙΑΣΜΟΣ ΑΣΚΗΣΗΣ</a:t>
            </a:r>
            <a:endParaRPr lang="el-GR" b="1" dirty="0">
              <a:solidFill>
                <a:srgbClr val="002060"/>
              </a:solidFill>
            </a:endParaRPr>
          </a:p>
        </p:txBody>
      </p:sp>
    </p:spTree>
    <p:extLst>
      <p:ext uri="{BB962C8B-B14F-4D97-AF65-F5344CB8AC3E}">
        <p14:creationId xmlns:p14="http://schemas.microsoft.com/office/powerpoint/2010/main" val="15591603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8592457" y="377371"/>
            <a:ext cx="2699657" cy="369332"/>
          </a:xfrm>
          <a:prstGeom prst="rect">
            <a:avLst/>
          </a:prstGeom>
          <a:noFill/>
        </p:spPr>
        <p:txBody>
          <a:bodyPr wrap="square" rtlCol="0">
            <a:spAutoFit/>
          </a:bodyPr>
          <a:lstStyle/>
          <a:p>
            <a:pPr algn="ctr"/>
            <a:r>
              <a:rPr lang="el-GR" b="1" dirty="0" smtClean="0">
                <a:solidFill>
                  <a:srgbClr val="002060"/>
                </a:solidFill>
              </a:rPr>
              <a:t>Ο.ΣΧ.Α.</a:t>
            </a:r>
            <a:endParaRPr lang="el-GR" b="1" dirty="0">
              <a:solidFill>
                <a:srgbClr val="002060"/>
              </a:solidFill>
            </a:endParaRPr>
          </a:p>
        </p:txBody>
      </p:sp>
      <p:sp>
        <p:nvSpPr>
          <p:cNvPr id="3" name="Ορθογώνιο 2"/>
          <p:cNvSpPr/>
          <p:nvPr/>
        </p:nvSpPr>
        <p:spPr>
          <a:xfrm>
            <a:off x="95629" y="1067857"/>
            <a:ext cx="11707368" cy="5324535"/>
          </a:xfrm>
          <a:prstGeom prst="rect">
            <a:avLst/>
          </a:prstGeom>
        </p:spPr>
        <p:txBody>
          <a:bodyPr wrap="square">
            <a:spAutoFit/>
          </a:bodyPr>
          <a:lstStyle/>
          <a:p>
            <a:pPr algn="just"/>
            <a:r>
              <a:rPr lang="el-GR" sz="2000" dirty="0">
                <a:solidFill>
                  <a:srgbClr val="002060"/>
                </a:solidFill>
              </a:rPr>
              <a:t>Ειδικότερα, η Ο.ΣΧ.Α είναι υπεύθυνη για: </a:t>
            </a:r>
            <a:endParaRPr lang="el-GR" sz="2000" dirty="0" smtClean="0">
              <a:solidFill>
                <a:srgbClr val="002060"/>
              </a:solidFill>
            </a:endParaRP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Τον </a:t>
            </a:r>
            <a:r>
              <a:rPr lang="el-GR" sz="2000" dirty="0">
                <a:solidFill>
                  <a:srgbClr val="002060"/>
                </a:solidFill>
              </a:rPr>
              <a:t>καθορισμό του σκοπού και των αντικειμενικών στόχων της </a:t>
            </a:r>
            <a:r>
              <a:rPr lang="el-GR" sz="2000" dirty="0" smtClean="0">
                <a:solidFill>
                  <a:srgbClr val="002060"/>
                </a:solidFill>
              </a:rPr>
              <a:t>άσκησης</a:t>
            </a: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Την </a:t>
            </a:r>
            <a:r>
              <a:rPr lang="el-GR" sz="2000" dirty="0">
                <a:solidFill>
                  <a:srgbClr val="002060"/>
                </a:solidFill>
              </a:rPr>
              <a:t>επιλογή της κατηγορίας, του είδους και εύρους της </a:t>
            </a:r>
            <a:r>
              <a:rPr lang="el-GR" sz="2000" dirty="0" smtClean="0">
                <a:solidFill>
                  <a:srgbClr val="002060"/>
                </a:solidFill>
              </a:rPr>
              <a:t>άσκησης.</a:t>
            </a: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Τη </a:t>
            </a:r>
            <a:r>
              <a:rPr lang="el-GR" sz="2000" dirty="0">
                <a:solidFill>
                  <a:srgbClr val="002060"/>
                </a:solidFill>
              </a:rPr>
              <a:t>συγγραφή του σεναρίου και των επεισοδίων της </a:t>
            </a:r>
            <a:r>
              <a:rPr lang="el-GR" sz="2000" dirty="0" smtClean="0">
                <a:solidFill>
                  <a:srgbClr val="002060"/>
                </a:solidFill>
              </a:rPr>
              <a:t>άσκησης.</a:t>
            </a:r>
          </a:p>
          <a:p>
            <a:pPr algn="just"/>
            <a:endParaRPr lang="el-GR" sz="2000" dirty="0" smtClean="0">
              <a:solidFill>
                <a:srgbClr val="002060"/>
              </a:solidFill>
            </a:endParaRPr>
          </a:p>
          <a:p>
            <a:pPr marL="285750" indent="-285750" algn="just">
              <a:buFont typeface="Wingdings" pitchFamily="2" charset="2"/>
              <a:buChar char="q"/>
            </a:pPr>
            <a:r>
              <a:rPr lang="el-GR" sz="2000" dirty="0" err="1" smtClean="0">
                <a:solidFill>
                  <a:srgbClr val="002060"/>
                </a:solidFill>
              </a:rPr>
              <a:t>Tην</a:t>
            </a:r>
            <a:r>
              <a:rPr lang="el-GR" sz="2000" dirty="0" smtClean="0">
                <a:solidFill>
                  <a:srgbClr val="002060"/>
                </a:solidFill>
              </a:rPr>
              <a:t> </a:t>
            </a:r>
            <a:r>
              <a:rPr lang="el-GR" sz="2000" dirty="0">
                <a:solidFill>
                  <a:srgbClr val="002060"/>
                </a:solidFill>
              </a:rPr>
              <a:t>ανάπτυξη μεθόδων και την παραγωγή των απαραίτητων υλικών για την ρεαλιστική παρουσίαση (περιγραφή ή αναπαράσταση) του σεναρίου (κατάλληλο οπτικοακουστικό υλικό, εύρεση και διαμόρφωση κτιρίων, υλικών μέσων, εξοπλισμού, κλπ</a:t>
            </a:r>
            <a:r>
              <a:rPr lang="el-GR" sz="2000" dirty="0" smtClean="0">
                <a:solidFill>
                  <a:srgbClr val="002060"/>
                </a:solidFill>
              </a:rPr>
              <a:t>).</a:t>
            </a: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Τον </a:t>
            </a:r>
            <a:r>
              <a:rPr lang="el-GR" sz="2000" dirty="0">
                <a:solidFill>
                  <a:srgbClr val="002060"/>
                </a:solidFill>
              </a:rPr>
              <a:t>προσδιορισμό των επιπέδων διοίκησης, ελέγχου και συντονισμού που θα </a:t>
            </a:r>
            <a:r>
              <a:rPr lang="el-GR" sz="2000" dirty="0" smtClean="0">
                <a:solidFill>
                  <a:srgbClr val="002060"/>
                </a:solidFill>
              </a:rPr>
              <a:t>ασκηθούν.</a:t>
            </a: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Τον </a:t>
            </a:r>
            <a:r>
              <a:rPr lang="el-GR" sz="2000" dirty="0">
                <a:solidFill>
                  <a:srgbClr val="002060"/>
                </a:solidFill>
              </a:rPr>
              <a:t>προσδιορισμό των οργανικών μονάδων και του προσωπικού που θα ασκηθεί από κάθε εμπλεκόμενο </a:t>
            </a:r>
            <a:r>
              <a:rPr lang="el-GR" sz="2000" dirty="0" smtClean="0">
                <a:solidFill>
                  <a:srgbClr val="002060"/>
                </a:solidFill>
              </a:rPr>
              <a:t>φορέα.</a:t>
            </a:r>
          </a:p>
          <a:p>
            <a:pPr algn="just"/>
            <a:endParaRPr lang="el-GR" sz="2000" dirty="0" smtClean="0">
              <a:solidFill>
                <a:srgbClr val="002060"/>
              </a:solidFill>
            </a:endParaRPr>
          </a:p>
        </p:txBody>
      </p:sp>
    </p:spTree>
    <p:extLst>
      <p:ext uri="{BB962C8B-B14F-4D97-AF65-F5344CB8AC3E}">
        <p14:creationId xmlns:p14="http://schemas.microsoft.com/office/powerpoint/2010/main" val="39447062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8592457" y="377371"/>
            <a:ext cx="2699657" cy="369332"/>
          </a:xfrm>
          <a:prstGeom prst="rect">
            <a:avLst/>
          </a:prstGeom>
          <a:noFill/>
        </p:spPr>
        <p:txBody>
          <a:bodyPr wrap="square" rtlCol="0">
            <a:spAutoFit/>
          </a:bodyPr>
          <a:lstStyle/>
          <a:p>
            <a:pPr algn="ctr"/>
            <a:r>
              <a:rPr lang="el-GR" b="1" dirty="0" smtClean="0">
                <a:solidFill>
                  <a:srgbClr val="002060"/>
                </a:solidFill>
              </a:rPr>
              <a:t>Ο.ΣΧ.Α.</a:t>
            </a:r>
            <a:endParaRPr lang="el-GR" b="1" dirty="0">
              <a:solidFill>
                <a:srgbClr val="002060"/>
              </a:solidFill>
            </a:endParaRPr>
          </a:p>
        </p:txBody>
      </p:sp>
      <p:sp>
        <p:nvSpPr>
          <p:cNvPr id="3" name="Ορθογώνιο 2"/>
          <p:cNvSpPr/>
          <p:nvPr/>
        </p:nvSpPr>
        <p:spPr>
          <a:xfrm>
            <a:off x="95629" y="1067857"/>
            <a:ext cx="11707368" cy="5016758"/>
          </a:xfrm>
          <a:prstGeom prst="rect">
            <a:avLst/>
          </a:prstGeom>
        </p:spPr>
        <p:txBody>
          <a:bodyPr wrap="square">
            <a:spAutoFit/>
          </a:bodyPr>
          <a:lstStyle/>
          <a:p>
            <a:pPr marL="285750" indent="-285750" algn="just">
              <a:buFont typeface="Wingdings" pitchFamily="2" charset="2"/>
              <a:buChar char="q"/>
            </a:pPr>
            <a:r>
              <a:rPr lang="el-GR" sz="2000" dirty="0" smtClean="0">
                <a:solidFill>
                  <a:srgbClr val="002060"/>
                </a:solidFill>
              </a:rPr>
              <a:t>Τον </a:t>
            </a:r>
            <a:r>
              <a:rPr lang="el-GR" sz="2000" dirty="0">
                <a:solidFill>
                  <a:srgbClr val="002060"/>
                </a:solidFill>
              </a:rPr>
              <a:t>προσδιορισμό του χώρου και χρόνου πραγματοποίησης της άσκησης, της διάρκειας αυτής, της μεθοδολογίας ελέγχου της διεξαγωγής της, του τρόπου επικοινωνίας του ασκούμενου </a:t>
            </a:r>
            <a:r>
              <a:rPr lang="el-GR" sz="2000" dirty="0" smtClean="0">
                <a:solidFill>
                  <a:srgbClr val="002060"/>
                </a:solidFill>
              </a:rPr>
              <a:t>προσωπικού </a:t>
            </a:r>
            <a:r>
              <a:rPr lang="el-GR" sz="2000" dirty="0">
                <a:solidFill>
                  <a:srgbClr val="002060"/>
                </a:solidFill>
              </a:rPr>
              <a:t>καθώς και θέματα διοικητικής μέριμνας και ασφάλειας όλων των συμμετεχόντων και τέλος λοιπά θέματα, όπως η δημοσιοποίησή </a:t>
            </a:r>
            <a:r>
              <a:rPr lang="el-GR" sz="2000" dirty="0" smtClean="0">
                <a:solidFill>
                  <a:srgbClr val="002060"/>
                </a:solidFill>
              </a:rPr>
              <a:t>της.</a:t>
            </a:r>
          </a:p>
          <a:p>
            <a:pPr algn="just"/>
            <a:endParaRPr lang="el-GR" sz="2000" dirty="0" smtClean="0">
              <a:solidFill>
                <a:srgbClr val="002060"/>
              </a:solidFill>
            </a:endParaRPr>
          </a:p>
          <a:p>
            <a:pPr marL="285750" indent="-285750" algn="just">
              <a:buFont typeface="Wingdings" pitchFamily="2" charset="2"/>
              <a:buChar char="q"/>
            </a:pPr>
            <a:r>
              <a:rPr lang="el-GR" sz="2000" dirty="0" smtClean="0">
                <a:solidFill>
                  <a:srgbClr val="002060"/>
                </a:solidFill>
              </a:rPr>
              <a:t>Την </a:t>
            </a:r>
            <a:r>
              <a:rPr lang="el-GR" sz="2000" dirty="0">
                <a:solidFill>
                  <a:srgbClr val="002060"/>
                </a:solidFill>
              </a:rPr>
              <a:t>ανάπτυξη και την παραγωγή των απαραίτητων εντύπων για τη διεξαγωγή και αξιολόγηση της άσκησης</a:t>
            </a:r>
            <a:r>
              <a:rPr lang="el-GR" sz="2000" dirty="0" smtClean="0">
                <a:solidFill>
                  <a:srgbClr val="002060"/>
                </a:solidFill>
              </a:rPr>
              <a:t>.</a:t>
            </a:r>
          </a:p>
          <a:p>
            <a:pPr marL="285750" indent="-285750" algn="just">
              <a:buFont typeface="Wingdings" pitchFamily="2" charset="2"/>
              <a:buChar char="q"/>
            </a:pPr>
            <a:endParaRPr lang="el-GR" sz="2000" dirty="0">
              <a:solidFill>
                <a:srgbClr val="002060"/>
              </a:solidFill>
            </a:endParaRPr>
          </a:p>
          <a:p>
            <a:pPr marL="285750" indent="-285750" algn="just">
              <a:buFont typeface="Wingdings" pitchFamily="2" charset="2"/>
              <a:buChar char="q"/>
            </a:pPr>
            <a:r>
              <a:rPr lang="el-GR" sz="2000" dirty="0" smtClean="0">
                <a:solidFill>
                  <a:srgbClr val="002060"/>
                </a:solidFill>
              </a:rPr>
              <a:t> </a:t>
            </a:r>
            <a:r>
              <a:rPr lang="el-GR" sz="2000" dirty="0">
                <a:solidFill>
                  <a:srgbClr val="002060"/>
                </a:solidFill>
              </a:rPr>
              <a:t>Τον προσδιορισμό και τη στελέχωση όλων των θέσεων εργασίας που είναι απαραίτητες για τη διεξαγωγή της άσκησης (διεύθυνση και έλεγχος, διοικητική και τεχνική υποστήριξη</a:t>
            </a:r>
            <a:r>
              <a:rPr lang="el-GR" sz="2000" dirty="0" smtClean="0">
                <a:solidFill>
                  <a:srgbClr val="002060"/>
                </a:solidFill>
              </a:rPr>
              <a:t>).</a:t>
            </a:r>
          </a:p>
          <a:p>
            <a:pPr marL="285750" indent="-285750" algn="just">
              <a:buFont typeface="Wingdings" pitchFamily="2" charset="2"/>
              <a:buChar char="q"/>
            </a:pPr>
            <a:endParaRPr lang="el-GR" sz="2000" dirty="0">
              <a:solidFill>
                <a:srgbClr val="002060"/>
              </a:solidFill>
            </a:endParaRPr>
          </a:p>
          <a:p>
            <a:pPr marL="285750" indent="-285750" algn="just">
              <a:buFont typeface="Wingdings" pitchFamily="2" charset="2"/>
              <a:buChar char="q"/>
            </a:pPr>
            <a:r>
              <a:rPr lang="el-GR" sz="2000" dirty="0" smtClean="0">
                <a:solidFill>
                  <a:srgbClr val="002060"/>
                </a:solidFill>
              </a:rPr>
              <a:t>Τον </a:t>
            </a:r>
            <a:r>
              <a:rPr lang="el-GR" sz="2000" dirty="0">
                <a:solidFill>
                  <a:srgbClr val="002060"/>
                </a:solidFill>
              </a:rPr>
              <a:t>τελικό έλεγχο και τις σχετικές ενημερώσεις πριν τη διεξαγωγή της </a:t>
            </a:r>
            <a:r>
              <a:rPr lang="el-GR" sz="2000" dirty="0" smtClean="0">
                <a:solidFill>
                  <a:srgbClr val="002060"/>
                </a:solidFill>
              </a:rPr>
              <a:t>άσκησης.</a:t>
            </a:r>
          </a:p>
          <a:p>
            <a:pPr marL="285750" indent="-285750" algn="just">
              <a:buFont typeface="Wingdings" pitchFamily="2" charset="2"/>
              <a:buChar char="q"/>
            </a:pPr>
            <a:endParaRPr lang="el-GR" sz="2000" dirty="0">
              <a:solidFill>
                <a:srgbClr val="002060"/>
              </a:solidFill>
            </a:endParaRPr>
          </a:p>
          <a:p>
            <a:pPr marL="285750" indent="-285750" algn="just">
              <a:buFont typeface="Wingdings" pitchFamily="2" charset="2"/>
              <a:buChar char="q"/>
            </a:pPr>
            <a:r>
              <a:rPr lang="el-GR" sz="2000" dirty="0" smtClean="0">
                <a:solidFill>
                  <a:srgbClr val="002060"/>
                </a:solidFill>
              </a:rPr>
              <a:t>Τη </a:t>
            </a:r>
            <a:r>
              <a:rPr lang="el-GR" sz="2000" dirty="0">
                <a:solidFill>
                  <a:srgbClr val="002060"/>
                </a:solidFill>
              </a:rPr>
              <a:t>διεξαγωγή της </a:t>
            </a:r>
            <a:r>
              <a:rPr lang="el-GR" sz="2000" dirty="0" smtClean="0">
                <a:solidFill>
                  <a:srgbClr val="002060"/>
                </a:solidFill>
              </a:rPr>
              <a:t>άσκησης.</a:t>
            </a:r>
          </a:p>
          <a:p>
            <a:pPr marL="285750" indent="-285750" algn="just">
              <a:buFont typeface="Wingdings" pitchFamily="2" charset="2"/>
              <a:buChar char="q"/>
            </a:pPr>
            <a:endParaRPr lang="el-GR" sz="2000" dirty="0">
              <a:solidFill>
                <a:srgbClr val="002060"/>
              </a:solidFill>
            </a:endParaRPr>
          </a:p>
          <a:p>
            <a:pPr marL="285750" indent="-285750" algn="just">
              <a:buFont typeface="Wingdings" pitchFamily="2" charset="2"/>
              <a:buChar char="q"/>
            </a:pPr>
            <a:r>
              <a:rPr lang="el-GR" sz="2000" dirty="0" smtClean="0">
                <a:solidFill>
                  <a:srgbClr val="002060"/>
                </a:solidFill>
              </a:rPr>
              <a:t>Την </a:t>
            </a:r>
            <a:r>
              <a:rPr lang="el-GR" sz="2000" dirty="0">
                <a:solidFill>
                  <a:srgbClr val="002060"/>
                </a:solidFill>
              </a:rPr>
              <a:t>αποτίμηση της άσκησης. </a:t>
            </a:r>
          </a:p>
        </p:txBody>
      </p:sp>
    </p:spTree>
    <p:extLst>
      <p:ext uri="{BB962C8B-B14F-4D97-AF65-F5344CB8AC3E}">
        <p14:creationId xmlns:p14="http://schemas.microsoft.com/office/powerpoint/2010/main" val="32819438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8592457" y="377371"/>
            <a:ext cx="2699657" cy="369332"/>
          </a:xfrm>
          <a:prstGeom prst="rect">
            <a:avLst/>
          </a:prstGeom>
          <a:noFill/>
        </p:spPr>
        <p:txBody>
          <a:bodyPr wrap="square" rtlCol="0">
            <a:spAutoFit/>
          </a:bodyPr>
          <a:lstStyle/>
          <a:p>
            <a:pPr algn="ctr"/>
            <a:r>
              <a:rPr lang="el-GR" b="1" dirty="0" smtClean="0">
                <a:solidFill>
                  <a:srgbClr val="002060"/>
                </a:solidFill>
              </a:rPr>
              <a:t>Ο.ΣΧ.Α.</a:t>
            </a:r>
            <a:endParaRPr lang="el-GR" b="1" dirty="0">
              <a:solidFill>
                <a:srgbClr val="002060"/>
              </a:solidFill>
            </a:endParaRPr>
          </a:p>
        </p:txBody>
      </p:sp>
      <p:sp>
        <p:nvSpPr>
          <p:cNvPr id="4" name="Ορθογώνιο 3"/>
          <p:cNvSpPr/>
          <p:nvPr/>
        </p:nvSpPr>
        <p:spPr>
          <a:xfrm>
            <a:off x="179832" y="1141300"/>
            <a:ext cx="11634797" cy="5016758"/>
          </a:xfrm>
          <a:prstGeom prst="rect">
            <a:avLst/>
          </a:prstGeom>
        </p:spPr>
        <p:txBody>
          <a:bodyPr wrap="square">
            <a:spAutoFit/>
          </a:bodyPr>
          <a:lstStyle/>
          <a:p>
            <a:pPr algn="just"/>
            <a:r>
              <a:rPr lang="el-GR" sz="2000" dirty="0">
                <a:solidFill>
                  <a:srgbClr val="002060"/>
                </a:solidFill>
              </a:rPr>
              <a:t>Για όλες τις ασκήσεις ανάλογα με το εύρος και τις απαιτήσεις υλοποίησης, αλλά ιδιαίτερα για ασκήσεις μεγάλης κλίμακας, είναι χρήσιμο να γίνει κατανομή των μελών της Ο.ΣΧ.Α σε υποομάδες με συγκεκριμένες αρμοδιότητες όπως: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ελέγχου: Υπεύθυνη για το συντονισμό όλων των ενεργειών σχεδιασμού. Στην ομάδα αυτή ανήκει και ο υπεύθυνος της Ομάδας Σχεδιασμού ο οποίος αναθέτει καθήκοντα και αρμοδιότητες, καθοδηγεί τα μέλη, καθορίζει τα χρονοδιαγράμματα και παρακολουθεί την ανάπτυξη της διαδικασίας.  </a:t>
            </a:r>
          </a:p>
          <a:p>
            <a:pPr algn="just"/>
            <a:endParaRPr lang="el-GR" sz="2000" dirty="0" smtClean="0">
              <a:solidFill>
                <a:srgbClr val="002060"/>
              </a:solidFill>
            </a:endParaRPr>
          </a:p>
          <a:p>
            <a:pPr algn="just"/>
            <a:r>
              <a:rPr lang="el-GR" sz="2000" dirty="0" smtClean="0">
                <a:solidFill>
                  <a:srgbClr val="002060"/>
                </a:solidFill>
              </a:rPr>
              <a:t>Ομάδα </a:t>
            </a:r>
            <a:r>
              <a:rPr lang="el-GR" sz="2000" dirty="0">
                <a:solidFill>
                  <a:srgbClr val="002060"/>
                </a:solidFill>
              </a:rPr>
              <a:t>λειτουργίας: Υπεύθυνη για την παροχή οδηγιών προς τους συμμετέχοντες. Αυτή η ομάδα δημιουργεί το σενάριο και έχει το προσωπικό με την απαραίτητη εμπειρία για να λειτουργήσει ως αξιολογητής.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σχεδίασης: Υπεύθυνη για την συγκέντρωση και ανάπτυξη όλου του έντυπου υλικού. Για την αποτελεσματική επίτευξη των αρμοδιοτήτων της, η ομάδα σχεδίασης συγκεντρώνει και επανεξετάζει, τα Σχέδια, τις κατευθυντήριες οδηγίες και τα μνημόνια συνεργασίας που θα επικυρωθούν με την άσκηση. Η ομάδα αυτή είναι επίσης υπεύθυνη για το σχεδιασμό της αξιολόγησης της άσκησης. </a:t>
            </a:r>
          </a:p>
        </p:txBody>
      </p:sp>
    </p:spTree>
    <p:extLst>
      <p:ext uri="{BB962C8B-B14F-4D97-AF65-F5344CB8AC3E}">
        <p14:creationId xmlns:p14="http://schemas.microsoft.com/office/powerpoint/2010/main" val="12453936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38">
            <a:extLst>
              <a:ext uri="{FF2B5EF4-FFF2-40B4-BE49-F238E27FC236}">
                <a16:creationId xmlns="" xmlns:a16="http://schemas.microsoft.com/office/drawing/2014/main" id="{284AD387-FD7A-4FAE-86E7-99768FD2F34F}"/>
              </a:ext>
            </a:extLst>
          </p:cNvPr>
          <p:cNvSpPr/>
          <p:nvPr/>
        </p:nvSpPr>
        <p:spPr>
          <a:xfrm>
            <a:off x="6196747" y="2404516"/>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Oval 7">
            <a:extLst>
              <a:ext uri="{FF2B5EF4-FFF2-40B4-BE49-F238E27FC236}">
                <a16:creationId xmlns="" xmlns:a16="http://schemas.microsoft.com/office/drawing/2014/main" id="{5B3365E1-0E4A-4E37-8487-402BEAEC4C18}"/>
              </a:ext>
            </a:extLst>
          </p:cNvPr>
          <p:cNvSpPr/>
          <p:nvPr/>
        </p:nvSpPr>
        <p:spPr>
          <a:xfrm>
            <a:off x="4864310" y="1452300"/>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4" name="Group 2">
            <a:extLst>
              <a:ext uri="{FF2B5EF4-FFF2-40B4-BE49-F238E27FC236}">
                <a16:creationId xmlns:a16="http://schemas.microsoft.com/office/drawing/2014/main" xmlns="" id="{24B0FF5B-5857-4DD2-8316-525F7AB76D4C}"/>
              </a:ext>
            </a:extLst>
          </p:cNvPr>
          <p:cNvGrpSpPr/>
          <p:nvPr/>
        </p:nvGrpSpPr>
        <p:grpSpPr>
          <a:xfrm>
            <a:off x="11426" y="113750"/>
            <a:ext cx="6983876" cy="856525"/>
            <a:chOff x="5207975" y="2573079"/>
            <a:chExt cx="6983876" cy="1711842"/>
          </a:xfrm>
          <a:solidFill>
            <a:schemeClr val="bg1">
              <a:lumMod val="65000"/>
            </a:schemeClr>
          </a:solidFill>
        </p:grpSpPr>
        <p:sp>
          <p:nvSpPr>
            <p:cNvPr id="46" name="Rectangle 1">
              <a:extLst>
                <a:ext uri="{FF2B5EF4-FFF2-40B4-BE49-F238E27FC236}">
                  <a16:creationId xmlns:a16="http://schemas.microsoft.com/office/drawing/2014/main" xmlns="" id="{2FD24A37-A04F-4CF8-80D7-1D65CB9073FD}"/>
                </a:ext>
              </a:extLst>
            </p:cNvPr>
            <p:cNvSpPr/>
            <p:nvPr/>
          </p:nvSpPr>
          <p:spPr>
            <a:xfrm>
              <a:off x="5208124" y="2573079"/>
              <a:ext cx="6983727"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5">
              <a:extLst>
                <a:ext uri="{FF2B5EF4-FFF2-40B4-BE49-F238E27FC236}">
                  <a16:creationId xmlns:a16="http://schemas.microsoft.com/office/drawing/2014/main" xmlns="" id="{AE50E034-FB76-415F-B18C-807D285EA85C}"/>
                </a:ext>
              </a:extLst>
            </p:cNvPr>
            <p:cNvSpPr/>
            <p:nvPr/>
          </p:nvSpPr>
          <p:spPr>
            <a:xfrm>
              <a:off x="5207975" y="2573079"/>
              <a:ext cx="168406" cy="1711842"/>
            </a:xfrm>
            <a:prstGeom prst="rect">
              <a:avLst/>
            </a:prstGeom>
            <a:gr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2" name="Oval 31">
            <a:extLst>
              <a:ext uri="{FF2B5EF4-FFF2-40B4-BE49-F238E27FC236}">
                <a16:creationId xmlns:a16="http://schemas.microsoft.com/office/drawing/2014/main" xmlns="" id="{B045EE25-DCE2-4FB4-860D-261F38F2DE44}"/>
              </a:ext>
            </a:extLst>
          </p:cNvPr>
          <p:cNvSpPr/>
          <p:nvPr/>
        </p:nvSpPr>
        <p:spPr>
          <a:xfrm>
            <a:off x="4759867" y="4245742"/>
            <a:ext cx="228376" cy="230526"/>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 name="Ορθογώνιο 8"/>
          <p:cNvSpPr/>
          <p:nvPr/>
        </p:nvSpPr>
        <p:spPr>
          <a:xfrm>
            <a:off x="1460743" y="113750"/>
            <a:ext cx="4635179" cy="954107"/>
          </a:xfrm>
          <a:prstGeom prst="rect">
            <a:avLst/>
          </a:prstGeom>
        </p:spPr>
        <p:txBody>
          <a:bodyPr wrap="none">
            <a:spAutoFit/>
          </a:bodyPr>
          <a:lstStyle/>
          <a:p>
            <a:pPr algn="ctr"/>
            <a:r>
              <a:rPr lang="el-GR" sz="2800" b="1" dirty="0" smtClean="0">
                <a:solidFill>
                  <a:srgbClr val="002060"/>
                </a:solidFill>
              </a:rPr>
              <a:t>ΟΔΗΓΙΕΣ ΣΧΕΔΙΑΣΗΣ  &amp;</a:t>
            </a:r>
          </a:p>
          <a:p>
            <a:pPr algn="ctr"/>
            <a:r>
              <a:rPr lang="el-GR" sz="2800" b="1" dirty="0" smtClean="0">
                <a:solidFill>
                  <a:srgbClr val="002060"/>
                </a:solidFill>
              </a:rPr>
              <a:t> ΔΙΕΞΑΓΩΓΗΣ ΑΣΚΗΣΕΩΝ</a:t>
            </a:r>
            <a:endParaRPr lang="el-GR" sz="2800" b="1" dirty="0">
              <a:solidFill>
                <a:srgbClr val="002060"/>
              </a:solidFill>
            </a:endParaRPr>
          </a:p>
        </p:txBody>
      </p:sp>
      <p:sp>
        <p:nvSpPr>
          <p:cNvPr id="2" name="TextBox 1"/>
          <p:cNvSpPr txBox="1"/>
          <p:nvPr/>
        </p:nvSpPr>
        <p:spPr>
          <a:xfrm>
            <a:off x="8592457" y="377371"/>
            <a:ext cx="2699657" cy="369332"/>
          </a:xfrm>
          <a:prstGeom prst="rect">
            <a:avLst/>
          </a:prstGeom>
          <a:noFill/>
        </p:spPr>
        <p:txBody>
          <a:bodyPr wrap="square" rtlCol="0">
            <a:spAutoFit/>
          </a:bodyPr>
          <a:lstStyle/>
          <a:p>
            <a:pPr algn="ctr"/>
            <a:r>
              <a:rPr lang="el-GR" b="1" dirty="0" smtClean="0">
                <a:solidFill>
                  <a:srgbClr val="002060"/>
                </a:solidFill>
              </a:rPr>
              <a:t>Ο.ΣΧ.Α.</a:t>
            </a:r>
            <a:endParaRPr lang="el-GR" b="1" dirty="0">
              <a:solidFill>
                <a:srgbClr val="002060"/>
              </a:solidFill>
            </a:endParaRPr>
          </a:p>
        </p:txBody>
      </p:sp>
      <p:sp>
        <p:nvSpPr>
          <p:cNvPr id="3" name="Ορθογώνιο 2"/>
          <p:cNvSpPr/>
          <p:nvPr/>
        </p:nvSpPr>
        <p:spPr>
          <a:xfrm>
            <a:off x="179832" y="1166843"/>
            <a:ext cx="11620282" cy="4401205"/>
          </a:xfrm>
          <a:prstGeom prst="rect">
            <a:avLst/>
          </a:prstGeom>
        </p:spPr>
        <p:txBody>
          <a:bodyPr wrap="square">
            <a:spAutoFit/>
          </a:bodyPr>
          <a:lstStyle/>
          <a:p>
            <a:pPr algn="just"/>
            <a:r>
              <a:rPr lang="el-GR" sz="2000" dirty="0">
                <a:solidFill>
                  <a:srgbClr val="002060"/>
                </a:solidFill>
              </a:rPr>
              <a:t>Ομάδα διοικητικής μέριμνας: Αυτή η ομάδα διασφαλίζει όλες τις δράσεις που περιλαμβάνονται στη διοικητική μέριμνα.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οικονομικής διαχείρισης: Υπεύθυνη για τον  προϋπολογισμό και  την οικονομική διαχείριση. </a:t>
            </a:r>
            <a:endParaRPr lang="el-GR" sz="2000" dirty="0" smtClean="0">
              <a:solidFill>
                <a:srgbClr val="002060"/>
              </a:solidFill>
            </a:endParaRP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Ασφαλείας: Υπεύθυνη για τα μέτρα ασφάλειας που πρέπει να ληφθούν σε όλους τους χώρους διεξαγωγής της άσκησης και παρακολουθεί την εφαρμογής τους κατά την διάρκεια παρεμβαίνοντας όπου </a:t>
            </a:r>
            <a:r>
              <a:rPr lang="el-GR" sz="2000" dirty="0" smtClean="0">
                <a:solidFill>
                  <a:srgbClr val="002060"/>
                </a:solidFill>
              </a:rPr>
              <a:t>χρειαστεί.</a:t>
            </a:r>
          </a:p>
          <a:p>
            <a:pPr algn="just"/>
            <a:endParaRPr lang="el-GR" sz="2000" dirty="0">
              <a:solidFill>
                <a:srgbClr val="002060"/>
              </a:solidFill>
            </a:endParaRPr>
          </a:p>
          <a:p>
            <a:pPr algn="just"/>
            <a:r>
              <a:rPr lang="el-GR" sz="2000" dirty="0" smtClean="0">
                <a:solidFill>
                  <a:srgbClr val="002060"/>
                </a:solidFill>
              </a:rPr>
              <a:t>Ομάδα </a:t>
            </a:r>
            <a:r>
              <a:rPr lang="el-GR" sz="2000" dirty="0">
                <a:solidFill>
                  <a:srgbClr val="002060"/>
                </a:solidFill>
              </a:rPr>
              <a:t>Επικοινωνίας: Η Ομάδα επικοινωνίας στελεχώνεται από ειδικούς των ΜΜΕ. Είναι  υπεύθυνη για την επικοινωνιακή στρατηγική της άσκησης, συντάσσει τα κύρια μηνύματα, επιλεγεί τα εργαλεία  επικοινωνιακής διαχείρισης ( άρθρα, δελτία, τύπου, συνεντεύξεις) οργανώνει την λίστα με τους διαπιστευμένους δημοσιογράφους, απαντά στα ερωτήματα τους, παρακολουθεί τις δημοσιεύσεις των Μέσων αναφορικά με την άσκηση. </a:t>
            </a:r>
          </a:p>
        </p:txBody>
      </p:sp>
    </p:spTree>
    <p:extLst>
      <p:ext uri="{BB962C8B-B14F-4D97-AF65-F5344CB8AC3E}">
        <p14:creationId xmlns:p14="http://schemas.microsoft.com/office/powerpoint/2010/main" val="2746082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COLOR-A3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3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3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5412</TotalTime>
  <Words>14485</Words>
  <Application>Microsoft Office PowerPoint</Application>
  <PresentationFormat>Προσαρμογή</PresentationFormat>
  <Paragraphs>1071</Paragraphs>
  <Slides>116</Slides>
  <Notes>1</Notes>
  <HiddenSlides>0</HiddenSlides>
  <MMClips>0</MMClips>
  <ScaleCrop>false</ScaleCrop>
  <HeadingPairs>
    <vt:vector size="4" baseType="variant">
      <vt:variant>
        <vt:lpstr>Θέμα</vt:lpstr>
      </vt:variant>
      <vt:variant>
        <vt:i4>3</vt:i4>
      </vt:variant>
      <vt:variant>
        <vt:lpstr>Τίτλοι διαφανειών</vt:lpstr>
      </vt:variant>
      <vt:variant>
        <vt:i4>116</vt:i4>
      </vt:variant>
    </vt:vector>
  </HeadingPairs>
  <TitlesOfParts>
    <vt:vector size="119" baseType="lpstr">
      <vt:lpstr>Cover and End Slide Master</vt:lpstr>
      <vt:lpstr>Contents Slide Master</vt:lpstr>
      <vt:lpstr>Section Break Slide Master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Χρήστης των Windows</cp:lastModifiedBy>
  <cp:revision>405</cp:revision>
  <dcterms:created xsi:type="dcterms:W3CDTF">2019-01-14T06:35:35Z</dcterms:created>
  <dcterms:modified xsi:type="dcterms:W3CDTF">2021-06-03T16:01:43Z</dcterms:modified>
</cp:coreProperties>
</file>