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17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8" r:id="rId15"/>
    <p:sldId id="319" r:id="rId16"/>
    <p:sldId id="320" r:id="rId17"/>
    <p:sldId id="321" r:id="rId18"/>
    <p:sldId id="322" r:id="rId19"/>
    <p:sldId id="323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papas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200"/>
    <a:srgbClr val="280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662" autoAdjust="0"/>
    <p:restoredTop sz="90095" autoAdjust="0"/>
  </p:normalViewPr>
  <p:slideViewPr>
    <p:cSldViewPr snapToGrid="0">
      <p:cViewPr varScale="1">
        <p:scale>
          <a:sx n="101" d="100"/>
          <a:sy n="101" d="100"/>
        </p:scale>
        <p:origin x="1662" y="108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8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CDA59-D06C-4B75-9238-2222C53E0D1B}" type="datetimeFigureOut">
              <a:rPr lang="el-GR" smtClean="0"/>
              <a:t>11/6/2018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3AFDF-7401-4DBD-9B2F-A93B66ED30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890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e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162" y="633049"/>
            <a:ext cx="6031890" cy="994631"/>
          </a:xfrm>
        </p:spPr>
        <p:txBody>
          <a:bodyPr/>
          <a:lstStyle>
            <a:lvl1pPr>
              <a:defRPr sz="2800"/>
            </a:lvl1pPr>
          </a:lstStyle>
          <a:p>
            <a:r>
              <a:rPr lang="el-GR" dirty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691" y="1773172"/>
            <a:ext cx="7488832" cy="4242467"/>
          </a:xfrm>
        </p:spPr>
        <p:txBody>
          <a:bodyPr/>
          <a:lstStyle>
            <a:lvl1pPr marL="290513" indent="-290513">
              <a:defRPr sz="2400"/>
            </a:lvl1pPr>
            <a:lvl2pPr marL="571500" indent="-273050">
              <a:defRPr sz="2000" i="0"/>
            </a:lvl2pPr>
            <a:lvl3pPr marL="800100" indent="-244475">
              <a:defRPr sz="1800"/>
            </a:lvl3pPr>
            <a:lvl4pPr>
              <a:defRPr sz="1800" i="0"/>
            </a:lvl4pPr>
            <a:lvl5pPr>
              <a:defRPr sz="1800"/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064" y="213287"/>
            <a:ext cx="1348741" cy="72316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AD82645-2CA8-4781-85DC-D14D0DE4C8E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645544" y="6125841"/>
            <a:ext cx="6887499" cy="697963"/>
            <a:chOff x="645544" y="6125841"/>
            <a:chExt cx="6887499" cy="697963"/>
          </a:xfrm>
        </p:grpSpPr>
        <p:pic>
          <p:nvPicPr>
            <p:cNvPr id="12" name="Picture 22" descr="European Commission logo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Ορθογώνιο 10"/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 smtClean="0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 smtClean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590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565150" y="744538"/>
            <a:ext cx="8005763" cy="5349875"/>
            <a:chOff x="752858" y="744469"/>
            <a:chExt cx="10674117" cy="5349671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8152563" y="1685820"/>
              <a:ext cx="3274412" cy="4408320"/>
            </a:xfrm>
            <a:custGeom>
              <a:avLst/>
              <a:gdLst>
                <a:gd name="T0" fmla="*/ 2147483647 w 10000"/>
                <a:gd name="T1" fmla="*/ 0 h 10000"/>
                <a:gd name="T2" fmla="*/ 2147483647 w 10000"/>
                <a:gd name="T3" fmla="*/ 0 h 10000"/>
                <a:gd name="T4" fmla="*/ 2147483647 w 10000"/>
                <a:gd name="T5" fmla="*/ 2147483647 h 10000"/>
                <a:gd name="T6" fmla="*/ 0 w 10000"/>
                <a:gd name="T7" fmla="*/ 2147483647 h 10000"/>
                <a:gd name="T8" fmla="*/ 0 w 10000"/>
                <a:gd name="T9" fmla="*/ 2147483647 h 10000"/>
                <a:gd name="T10" fmla="*/ 2147483647 w 10000"/>
                <a:gd name="T11" fmla="*/ 2147483647 h 10000"/>
                <a:gd name="T12" fmla="*/ 2147483647 w 10000"/>
                <a:gd name="T13" fmla="*/ 0 h 10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 flipH="1" flipV="1">
              <a:off x="752858" y="744469"/>
              <a:ext cx="3276528" cy="4408319"/>
            </a:xfrm>
            <a:custGeom>
              <a:avLst/>
              <a:gdLst>
                <a:gd name="T0" fmla="*/ 2147483647 w 10002"/>
                <a:gd name="T1" fmla="*/ 0 h 10000"/>
                <a:gd name="T2" fmla="*/ 2147483647 w 10002"/>
                <a:gd name="T3" fmla="*/ 0 h 10000"/>
                <a:gd name="T4" fmla="*/ 2147483647 w 10002"/>
                <a:gd name="T5" fmla="*/ 2147483647 h 10000"/>
                <a:gd name="T6" fmla="*/ 2147483647 w 10002"/>
                <a:gd name="T7" fmla="*/ 2147483647 h 10000"/>
                <a:gd name="T8" fmla="*/ 0 w 10002"/>
                <a:gd name="T9" fmla="*/ 2147483647 h 10000"/>
                <a:gd name="T10" fmla="*/ 2147483647 w 10002"/>
                <a:gd name="T11" fmla="*/ 2147483647 h 10000"/>
                <a:gd name="T12" fmla="*/ 2147483647 w 10002"/>
                <a:gd name="T13" fmla="*/ 0 h 10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pic>
        <p:nvPicPr>
          <p:cNvPr id="7" name="Picture 24" descr="http://ec.europa.eu/isa/images/title2012_en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618"/>
          <a:stretch>
            <a:fillRect/>
          </a:stretch>
        </p:blipFill>
        <p:spPr bwMode="auto">
          <a:xfrm>
            <a:off x="1619250" y="5621338"/>
            <a:ext cx="7524750" cy="123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 descr="European Commission 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5732463"/>
            <a:ext cx="1638300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136525"/>
            <a:ext cx="1554162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Ορθογώνιο 10"/>
          <p:cNvSpPr>
            <a:spLocks noChangeArrowheads="1"/>
          </p:cNvSpPr>
          <p:nvPr userDrawn="1"/>
        </p:nvSpPr>
        <p:spPr bwMode="auto">
          <a:xfrm>
            <a:off x="5508625" y="6165850"/>
            <a:ext cx="3643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>
              <a:defRPr/>
            </a:pPr>
            <a:r>
              <a:rPr lang="en-GB" altLang="el-GR" b="1" smtClean="0"/>
              <a:t>Horizon 2020 - 688095 - SlideWiki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/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5150" y="6453188"/>
            <a:ext cx="1204913" cy="404812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372350" y="6453188"/>
            <a:ext cx="1198563" cy="404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15363-9AAF-4EBA-BC66-0F86B010C6C3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pic>
        <p:nvPicPr>
          <p:cNvPr id="14" name="Picture 13" descr="\\kerveros\Admins\Ιστοσελίδα\Banners &amp; photos Site\used\logo_ekdda_up_down_en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85" y="53328"/>
            <a:ext cx="1333830" cy="705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137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313488"/>
            <a:ext cx="1331912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373C4-DB2A-4FD7-9DA2-7783341638D2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6798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3DBA3294-16DF-4A62-A790-8296DF99FA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52953" y="549275"/>
            <a:ext cx="5981111" cy="75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  <a:endParaRPr lang="en-US" altLang="el-G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2E80EE78-8666-4D73-85F3-D2F2A665F8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63601" y="1946282"/>
            <a:ext cx="7366000" cy="392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dirty="0"/>
              <a:t>Επεξεργασία στυλ υποδείγματος κειμένου</a:t>
            </a:r>
          </a:p>
          <a:p>
            <a:pPr lvl="1"/>
            <a:r>
              <a:rPr lang="el-GR" altLang="el-GR" dirty="0"/>
              <a:t>Δεύτερου επιπέδου</a:t>
            </a:r>
          </a:p>
          <a:p>
            <a:pPr lvl="2"/>
            <a:r>
              <a:rPr lang="el-GR" altLang="el-GR" dirty="0"/>
              <a:t>Τρίτου επιπέδου</a:t>
            </a:r>
          </a:p>
          <a:p>
            <a:pPr lvl="3"/>
            <a:r>
              <a:rPr lang="el-GR" altLang="el-GR" dirty="0"/>
              <a:t>Τέταρτου επιπέδου</a:t>
            </a:r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D22D248-0B6A-4542-B954-85986D9CCE4F}"/>
              </a:ext>
            </a:extLst>
          </p:cNvPr>
          <p:cNvSpPr/>
          <p:nvPr/>
        </p:nvSpPr>
        <p:spPr>
          <a:xfrm>
            <a:off x="358775" y="1026160"/>
            <a:ext cx="171450" cy="583184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" name="Group 18"/>
          <p:cNvGrpSpPr/>
          <p:nvPr userDrawn="1"/>
        </p:nvGrpSpPr>
        <p:grpSpPr>
          <a:xfrm>
            <a:off x="645544" y="6125841"/>
            <a:ext cx="7337313" cy="719113"/>
            <a:chOff x="645544" y="6125841"/>
            <a:chExt cx="7337313" cy="719113"/>
          </a:xfrm>
        </p:grpSpPr>
        <p:sp>
          <p:nvSpPr>
            <p:cNvPr id="6" name="Rectangle 16"/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22" descr="European Commission logo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Ορθογώνιο 10"/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 smtClean="0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 smtClean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pic>
        <p:nvPicPr>
          <p:cNvPr id="11" name="Εικόνα 10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044" y="213286"/>
            <a:ext cx="1449762" cy="777333"/>
          </a:xfrm>
          <a:prstGeom prst="rect">
            <a:avLst/>
          </a:prstGeom>
        </p:spPr>
      </p:pic>
      <p:pic>
        <p:nvPicPr>
          <p:cNvPr id="13" name="Picture 12" descr="\\kerveros\Admins\Ιστοσελίδα\Banners &amp; photos Site\used\logo_ekdda_up_down_en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5" y="14680"/>
            <a:ext cx="1333830" cy="705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35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hf hdr="0" ftr="0" dt="0"/>
  <p:txStyles>
    <p:titleStyle>
      <a:lvl1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2pPr>
      <a:lvl3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3pPr>
      <a:lvl4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4pPr>
      <a:lvl5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5pPr>
      <a:lvl6pPr marL="342841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6pPr>
      <a:lvl7pPr marL="685681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7pPr>
      <a:lvl8pPr marL="1028522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8pPr>
      <a:lvl9pPr marL="1371362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9pPr>
    </p:titleStyle>
    <p:bodyStyle>
      <a:lvl1pPr marL="215464" indent="-215464" algn="l" defTabSz="514263" rtl="0" eaLnBrk="0" fontAlgn="base" hangingPunct="0">
        <a:lnSpc>
          <a:spcPct val="94000"/>
        </a:lnSpc>
        <a:spcBef>
          <a:spcPts val="563"/>
        </a:spcBef>
        <a:spcAft>
          <a:spcPts val="113"/>
        </a:spcAft>
        <a:buFont typeface="Franklin Gothic Book" panose="020B0503020102020204" pitchFamily="34" charset="0"/>
        <a:buChar char="■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14263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2000" i="1" kern="1200">
          <a:solidFill>
            <a:schemeClr val="tx2"/>
          </a:solidFill>
          <a:latin typeface="+mn-lt"/>
          <a:ea typeface="+mn-ea"/>
          <a:cs typeface="+mn-cs"/>
        </a:defRPr>
      </a:lvl2pPr>
      <a:lvl3pPr marL="771392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028522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1400" i="1" kern="1200">
          <a:solidFill>
            <a:schemeClr val="tx2"/>
          </a:solidFill>
          <a:latin typeface="+mn-lt"/>
          <a:ea typeface="+mn-ea"/>
          <a:cs typeface="+mn-cs"/>
        </a:defRPr>
      </a:lvl4pPr>
      <a:lvl5pPr marL="1285651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542781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9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1799910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788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057042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788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314173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788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3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263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39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52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651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781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799910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04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ens.eu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b="1" dirty="0">
                <a:solidFill>
                  <a:srgbClr val="0070C0"/>
                </a:solidFill>
              </a:rPr>
              <a:t>Έναρξη Ενότητας </a:t>
            </a:r>
            <a:r>
              <a:rPr lang="el-GR" b="1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.4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66751" y="2204864"/>
            <a:ext cx="8391524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fontAlgn="auto">
              <a:defRPr/>
            </a:pPr>
            <a:r>
              <a:rPr lang="el-GR" altLang="el-GR" sz="3200" b="1" dirty="0"/>
              <a:t>Βασικά θέματα </a:t>
            </a:r>
            <a:r>
              <a:rPr lang="el-GR" altLang="el-GR" sz="3200" b="1" dirty="0" err="1"/>
              <a:t>διαλειτουργικότητας</a:t>
            </a:r>
            <a:r>
              <a:rPr lang="el-GR" altLang="el-GR" sz="3200" b="1" dirty="0"/>
              <a:t> και έννοιες</a:t>
            </a:r>
            <a:endParaRPr lang="el-GR" altLang="el-GR" sz="3200" dirty="0"/>
          </a:p>
        </p:txBody>
      </p:sp>
    </p:spTree>
    <p:extLst>
      <p:ext uri="{BB962C8B-B14F-4D97-AF65-F5344CB8AC3E}">
        <p14:creationId xmlns:p14="http://schemas.microsoft.com/office/powerpoint/2010/main" val="1863475047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Τίτλος 1"/>
          <p:cNvSpPr>
            <a:spLocks noGrp="1"/>
          </p:cNvSpPr>
          <p:nvPr>
            <p:ph type="title"/>
          </p:nvPr>
        </p:nvSpPr>
        <p:spPr>
          <a:xfrm>
            <a:off x="1692275" y="406400"/>
            <a:ext cx="5983288" cy="1027113"/>
          </a:xfrm>
        </p:spPr>
        <p:txBody>
          <a:bodyPr/>
          <a:lstStyle/>
          <a:p>
            <a:r>
              <a:rPr lang="el-GR" altLang="el-GR" sz="3200" dirty="0" smtClean="0"/>
              <a:t>Πρακτική Εφαρμογή – Άνοιγμα Επιχείρησης (1)</a:t>
            </a:r>
          </a:p>
        </p:txBody>
      </p:sp>
      <p:sp>
        <p:nvSpPr>
          <p:cNvPr id="5" name="Θέση περιεχομένου 2"/>
          <p:cNvSpPr>
            <a:spLocks noGrp="1"/>
          </p:cNvSpPr>
          <p:nvPr>
            <p:ph idx="1"/>
          </p:nvPr>
        </p:nvSpPr>
        <p:spPr>
          <a:xfrm>
            <a:off x="539750" y="1422400"/>
            <a:ext cx="6340475" cy="51689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Ο ενδιαφερόμενος (πολίτης ή εκπρόσωπος επιχείρησης) συνδέεται μέσω του υπολογιστή του στην Ηλεκτρονική Υπηρεσία «Άνοιγμα Επιχείρησης» της χώρας προορισμού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Δηλώνει την χώρα προέλευσης και παίρνει τις απαραίτητες πληροφορίες και τα απαιτούμενα δικαιολογητικά, προσαρμοσμένες στην χώρα του 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Χρησιμοποιεί την ηλεκτρονική ταυτότητα που έχει εκδοθεί στην χώρα του για να δηλώσει την ταυτότητα και την ιδιότητά του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 Το σύστημα αναγνώρισης ταυτότητας της χώρας προορισμού συνδέεται με το σύστημα παροχής ταυτότητας και ιδιοτήτων της χώρας προέλευσης και ζητά πρόσβαση στα απαιτούμενα στοιχεία ταυτότητας του χρήστη. 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endParaRPr lang="el-GR" sz="2600" dirty="0" smtClean="0">
              <a:ea typeface="Geneva"/>
            </a:endParaRPr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296025" y="2349500"/>
            <a:ext cx="695325" cy="488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loud 9"/>
          <p:cNvSpPr/>
          <p:nvPr/>
        </p:nvSpPr>
        <p:spPr bwMode="auto">
          <a:xfrm>
            <a:off x="6845300" y="1346200"/>
            <a:ext cx="2047875" cy="1612900"/>
          </a:xfrm>
          <a:prstGeom prst="cloud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</a:gradFill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l-GR" dirty="0"/>
          </a:p>
          <a:p>
            <a:pPr algn="ctr">
              <a:defRPr/>
            </a:pPr>
            <a:r>
              <a:rPr lang="en-US" b="1" dirty="0"/>
              <a:t>Semantics</a:t>
            </a:r>
            <a:r>
              <a:rPr lang="en-US" dirty="0"/>
              <a:t> </a:t>
            </a:r>
            <a:r>
              <a:rPr lang="el-GR" dirty="0"/>
              <a:t>για την </a:t>
            </a:r>
          </a:p>
          <a:p>
            <a:pPr algn="ctr">
              <a:defRPr/>
            </a:pPr>
            <a:r>
              <a:rPr lang="el-GR" dirty="0"/>
              <a:t>ορθή κατανόηση</a:t>
            </a:r>
          </a:p>
          <a:p>
            <a:pPr algn="ctr">
              <a:defRPr/>
            </a:pPr>
            <a:r>
              <a:rPr lang="el-GR" dirty="0"/>
              <a:t>των απαιτούμενων </a:t>
            </a:r>
          </a:p>
          <a:p>
            <a:pPr algn="ctr">
              <a:defRPr/>
            </a:pPr>
            <a:r>
              <a:rPr lang="el-GR" dirty="0"/>
              <a:t>στοιχείων </a:t>
            </a:r>
          </a:p>
          <a:p>
            <a:pPr algn="ctr">
              <a:defRPr/>
            </a:pPr>
            <a:endParaRPr lang="el-GR" dirty="0"/>
          </a:p>
        </p:txBody>
      </p:sp>
      <p:sp>
        <p:nvSpPr>
          <p:cNvPr id="13" name="Cloud 12"/>
          <p:cNvSpPr/>
          <p:nvPr/>
        </p:nvSpPr>
        <p:spPr bwMode="auto">
          <a:xfrm>
            <a:off x="6738938" y="3124200"/>
            <a:ext cx="2295525" cy="1612900"/>
          </a:xfrm>
          <a:prstGeom prst="cloud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</a:gradFill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l-GR" dirty="0"/>
          </a:p>
          <a:p>
            <a:pPr algn="ctr">
              <a:defRPr/>
            </a:pPr>
            <a:r>
              <a:rPr lang="en-US" b="1" dirty="0" err="1"/>
              <a:t>eID</a:t>
            </a:r>
            <a:r>
              <a:rPr lang="en-US" dirty="0"/>
              <a:t> </a:t>
            </a:r>
            <a:r>
              <a:rPr lang="el-GR" dirty="0"/>
              <a:t>για την </a:t>
            </a:r>
          </a:p>
          <a:p>
            <a:pPr algn="ctr">
              <a:defRPr/>
            </a:pPr>
            <a:r>
              <a:rPr lang="el-GR" dirty="0" smtClean="0"/>
              <a:t>Αναγνώριση</a:t>
            </a:r>
            <a:r>
              <a:rPr lang="en-US" dirty="0" smtClean="0"/>
              <a:t> </a:t>
            </a:r>
            <a:r>
              <a:rPr lang="el-GR" dirty="0" smtClean="0"/>
              <a:t>της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«</a:t>
            </a:r>
            <a:r>
              <a:rPr lang="el-GR" dirty="0"/>
              <a:t>Εθνικής» Ταυτότητας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–&gt; </a:t>
            </a:r>
            <a:endParaRPr lang="el-GR" dirty="0"/>
          </a:p>
          <a:p>
            <a:pPr algn="ctr">
              <a:defRPr/>
            </a:pPr>
            <a:r>
              <a:rPr lang="el-GR" b="1" dirty="0"/>
              <a:t>ευκολία σύνδεσης</a:t>
            </a:r>
          </a:p>
          <a:p>
            <a:pPr algn="ctr">
              <a:defRPr/>
            </a:pPr>
            <a:endParaRPr lang="el-GR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5943600" y="4122738"/>
            <a:ext cx="892175" cy="385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loud 17"/>
          <p:cNvSpPr/>
          <p:nvPr/>
        </p:nvSpPr>
        <p:spPr bwMode="auto">
          <a:xfrm>
            <a:off x="6972300" y="4902200"/>
            <a:ext cx="2047875" cy="1612900"/>
          </a:xfrm>
          <a:prstGeom prst="cloud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</a:gradFill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l-GR" dirty="0"/>
          </a:p>
          <a:p>
            <a:pPr algn="ctr">
              <a:defRPr/>
            </a:pPr>
            <a:r>
              <a:rPr lang="el-GR" dirty="0"/>
              <a:t>Απόκτηση στοιχείων </a:t>
            </a:r>
          </a:p>
          <a:p>
            <a:pPr algn="ctr">
              <a:defRPr/>
            </a:pPr>
            <a:r>
              <a:rPr lang="el-GR" dirty="0"/>
              <a:t>μέσω </a:t>
            </a:r>
            <a:r>
              <a:rPr lang="el-GR" b="1" dirty="0"/>
              <a:t>αξιόπιστης</a:t>
            </a:r>
            <a:r>
              <a:rPr lang="el-GR" dirty="0"/>
              <a:t> πηγής</a:t>
            </a:r>
            <a:endParaRPr lang="el-GR" dirty="0">
              <a:sym typeface="Wingdings" pitchFamily="2" charset="2"/>
            </a:endParaRPr>
          </a:p>
          <a:p>
            <a:pPr algn="ctr">
              <a:defRPr/>
            </a:pPr>
            <a:r>
              <a:rPr lang="el-GR" dirty="0">
                <a:sym typeface="Wingdings" pitchFamily="2" charset="2"/>
              </a:rPr>
              <a:t>που εγγυάται την</a:t>
            </a:r>
          </a:p>
          <a:p>
            <a:pPr algn="ctr">
              <a:defRPr/>
            </a:pPr>
            <a:r>
              <a:rPr lang="el-GR" b="1" dirty="0">
                <a:sym typeface="Wingdings" pitchFamily="2" charset="2"/>
              </a:rPr>
              <a:t>εγκυρότητά </a:t>
            </a:r>
            <a:r>
              <a:rPr lang="el-GR" dirty="0">
                <a:sym typeface="Wingdings" pitchFamily="2" charset="2"/>
              </a:rPr>
              <a:t>τους</a:t>
            </a:r>
            <a:endParaRPr lang="el-GR" dirty="0"/>
          </a:p>
          <a:p>
            <a:pPr algn="ctr">
              <a:defRPr/>
            </a:pPr>
            <a:endParaRPr lang="el-GR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6238875" y="5778500"/>
            <a:ext cx="733425" cy="63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Θέση αριθμού διαφάνειας 3"/>
          <p:cNvSpPr>
            <a:spLocks noGrp="1"/>
          </p:cNvSpPr>
          <p:nvPr>
            <p:ph type="sldNum" sz="quarter" idx="4294967295"/>
          </p:nvPr>
        </p:nvSpPr>
        <p:spPr>
          <a:xfrm>
            <a:off x="8362950" y="6238420"/>
            <a:ext cx="698500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10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84918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Τίτλος 1"/>
          <p:cNvSpPr>
            <a:spLocks noGrp="1"/>
          </p:cNvSpPr>
          <p:nvPr>
            <p:ph type="title"/>
          </p:nvPr>
        </p:nvSpPr>
        <p:spPr>
          <a:xfrm>
            <a:off x="1547663" y="406400"/>
            <a:ext cx="6127899" cy="1027113"/>
          </a:xfrm>
        </p:spPr>
        <p:txBody>
          <a:bodyPr/>
          <a:lstStyle/>
          <a:p>
            <a:r>
              <a:rPr lang="el-GR" altLang="el-GR" sz="3200" dirty="0" smtClean="0"/>
              <a:t>Πρακτική Εφαρμογή – Άνοιγμα Επιχείρησης (2)</a:t>
            </a:r>
          </a:p>
        </p:txBody>
      </p:sp>
      <p:sp>
        <p:nvSpPr>
          <p:cNvPr id="5" name="Θέση περιεχομένου 2"/>
          <p:cNvSpPr>
            <a:spLocks noGrp="1"/>
          </p:cNvSpPr>
          <p:nvPr>
            <p:ph idx="1"/>
          </p:nvPr>
        </p:nvSpPr>
        <p:spPr>
          <a:xfrm>
            <a:off x="611188" y="1422400"/>
            <a:ext cx="6503987" cy="51689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Ο χρήστης ενημερώνεται για τα στοιχεία ταυτότητας του που πρόκειται να μεταφερθούν στην Υπηρεσία Προορισμού και δίνει την συγκατάθεσή του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Ο χρήστης συνδέεται στο σύστημα και αρχίζει να συμπληρώνει την αίτηση. Για κάθε απαιτούμενο δικαιολογητικό / 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buFont typeface="Franklin Gothic Book" pitchFamily="34" charset="0"/>
              <a:buNone/>
              <a:defRPr/>
            </a:pPr>
            <a:r>
              <a:rPr lang="el-GR" sz="2600" dirty="0" smtClean="0">
                <a:ea typeface="Geneva"/>
              </a:rPr>
              <a:t> 	πληροφορία βρίσκει το αντίστοιχο πιστοποιητικό / απόδειξη από τη χώρα του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Αν ο αιτών είναι εκπρόσωπος εταιρείας, τότε προσκομίζει τη σχετική εξουσιοδότηση (ηλεκτρονικά υπογεγραμμένη ή μέσω των ιδιοτήτων του </a:t>
            </a:r>
            <a:r>
              <a:rPr lang="en-US" sz="2600" dirty="0" err="1" smtClean="0">
                <a:ea typeface="Geneva"/>
              </a:rPr>
              <a:t>eID</a:t>
            </a:r>
            <a:r>
              <a:rPr lang="en-US" sz="2600" dirty="0" smtClean="0">
                <a:ea typeface="Geneva"/>
              </a:rPr>
              <a:t>)</a:t>
            </a:r>
            <a:endParaRPr lang="el-GR" sz="2600" dirty="0" smtClean="0">
              <a:ea typeface="Geneva"/>
            </a:endParaRP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Αφού τελειώσει την καταχώρηση, επισυνάπτει </a:t>
            </a:r>
            <a:r>
              <a:rPr lang="en-US" sz="2600" dirty="0" smtClean="0">
                <a:ea typeface="Geneva"/>
              </a:rPr>
              <a:t>(upload) </a:t>
            </a:r>
            <a:r>
              <a:rPr lang="el-GR" sz="2600" dirty="0" smtClean="0">
                <a:ea typeface="Geneva"/>
              </a:rPr>
              <a:t>τα απαραίτητα δικαιολογητικά (αν απαιτούνται) </a:t>
            </a:r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 smtClean="0"/>
          </a:p>
        </p:txBody>
      </p:sp>
      <p:cxnSp>
        <p:nvCxnSpPr>
          <p:cNvPr id="8" name="Straight Arrow Connector 7"/>
          <p:cNvCxnSpPr>
            <a:stCxn id="10" idx="2"/>
          </p:cNvCxnSpPr>
          <p:nvPr/>
        </p:nvCxnSpPr>
        <p:spPr>
          <a:xfrm flipH="1">
            <a:off x="6562725" y="1873250"/>
            <a:ext cx="795338" cy="120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loud 9"/>
          <p:cNvSpPr/>
          <p:nvPr/>
        </p:nvSpPr>
        <p:spPr bwMode="auto">
          <a:xfrm>
            <a:off x="7353300" y="1320800"/>
            <a:ext cx="1676400" cy="1104900"/>
          </a:xfrm>
          <a:prstGeom prst="cloud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</a:gradFill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l-GR" dirty="0"/>
          </a:p>
          <a:p>
            <a:pPr algn="ctr">
              <a:defRPr/>
            </a:pPr>
            <a:r>
              <a:rPr lang="el-GR" b="1" dirty="0"/>
              <a:t>Προστασία </a:t>
            </a:r>
          </a:p>
          <a:p>
            <a:pPr algn="ctr">
              <a:defRPr/>
            </a:pPr>
            <a:r>
              <a:rPr lang="el-GR" b="1" dirty="0"/>
              <a:t>προσωπικών </a:t>
            </a:r>
          </a:p>
          <a:p>
            <a:pPr algn="ctr">
              <a:defRPr/>
            </a:pPr>
            <a:r>
              <a:rPr lang="el-GR" b="1" dirty="0"/>
              <a:t>δεδομένων</a:t>
            </a:r>
            <a:r>
              <a:rPr lang="el-GR" dirty="0"/>
              <a:t> </a:t>
            </a:r>
          </a:p>
          <a:p>
            <a:pPr algn="ctr">
              <a:defRPr/>
            </a:pPr>
            <a:endParaRPr lang="el-GR" dirty="0"/>
          </a:p>
        </p:txBody>
      </p:sp>
      <p:sp>
        <p:nvSpPr>
          <p:cNvPr id="13" name="Cloud 12"/>
          <p:cNvSpPr/>
          <p:nvPr/>
        </p:nvSpPr>
        <p:spPr bwMode="auto">
          <a:xfrm>
            <a:off x="6848475" y="2679700"/>
            <a:ext cx="2105025" cy="1612900"/>
          </a:xfrm>
          <a:prstGeom prst="cloud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</a:gradFill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l-GR" dirty="0"/>
          </a:p>
          <a:p>
            <a:pPr algn="ctr">
              <a:defRPr/>
            </a:pPr>
            <a:r>
              <a:rPr lang="en-US" b="1" dirty="0"/>
              <a:t>Semantics</a:t>
            </a:r>
            <a:r>
              <a:rPr lang="en-US" dirty="0"/>
              <a:t> </a:t>
            </a:r>
            <a:r>
              <a:rPr lang="el-GR" dirty="0"/>
              <a:t>για την </a:t>
            </a:r>
          </a:p>
          <a:p>
            <a:pPr algn="ctr">
              <a:defRPr/>
            </a:pPr>
            <a:r>
              <a:rPr lang="el-GR" dirty="0"/>
              <a:t>ορθή </a:t>
            </a:r>
            <a:r>
              <a:rPr lang="el-GR" b="1" dirty="0"/>
              <a:t>κατανόηση </a:t>
            </a:r>
          </a:p>
          <a:p>
            <a:pPr algn="ctr">
              <a:defRPr/>
            </a:pPr>
            <a:r>
              <a:rPr lang="el-GR" dirty="0"/>
              <a:t>των ζητούμενων στοιχείων</a:t>
            </a:r>
          </a:p>
          <a:p>
            <a:pPr algn="ctr">
              <a:defRPr/>
            </a:pPr>
            <a:endParaRPr lang="el-GR" dirty="0"/>
          </a:p>
        </p:txBody>
      </p:sp>
      <p:cxnSp>
        <p:nvCxnSpPr>
          <p:cNvPr id="14" name="Straight Arrow Connector 13"/>
          <p:cNvCxnSpPr>
            <a:stCxn id="13" idx="2"/>
          </p:cNvCxnSpPr>
          <p:nvPr/>
        </p:nvCxnSpPr>
        <p:spPr>
          <a:xfrm flipH="1" flipV="1">
            <a:off x="5810250" y="3416300"/>
            <a:ext cx="1044575" cy="69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loud 17"/>
          <p:cNvSpPr/>
          <p:nvPr/>
        </p:nvSpPr>
        <p:spPr bwMode="auto">
          <a:xfrm>
            <a:off x="7096125" y="4610100"/>
            <a:ext cx="1809750" cy="1612900"/>
          </a:xfrm>
          <a:prstGeom prst="cloud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</a:gradFill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l-GR" dirty="0"/>
          </a:p>
          <a:p>
            <a:pPr algn="ctr">
              <a:defRPr/>
            </a:pPr>
            <a:r>
              <a:rPr lang="el-GR" b="1" dirty="0"/>
              <a:t>Επιβεβαίωση </a:t>
            </a:r>
            <a:r>
              <a:rPr lang="el-GR" dirty="0"/>
              <a:t> </a:t>
            </a:r>
          </a:p>
          <a:p>
            <a:pPr algn="ctr">
              <a:defRPr/>
            </a:pPr>
            <a:r>
              <a:rPr lang="el-GR" dirty="0"/>
              <a:t>ιδιότητας χρήστη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886450" y="5168900"/>
            <a:ext cx="1323975" cy="33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Θέση αριθμού διαφάνειας 3"/>
          <p:cNvSpPr>
            <a:spLocks noGrp="1"/>
          </p:cNvSpPr>
          <p:nvPr>
            <p:ph type="sldNum" sz="quarter" idx="4294967295"/>
          </p:nvPr>
        </p:nvSpPr>
        <p:spPr>
          <a:xfrm>
            <a:off x="8362950" y="6165850"/>
            <a:ext cx="698500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11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82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Τίτλος 1"/>
          <p:cNvSpPr>
            <a:spLocks noGrp="1"/>
          </p:cNvSpPr>
          <p:nvPr>
            <p:ph type="title"/>
          </p:nvPr>
        </p:nvSpPr>
        <p:spPr>
          <a:xfrm>
            <a:off x="1763687" y="406400"/>
            <a:ext cx="5911875" cy="1027113"/>
          </a:xfrm>
        </p:spPr>
        <p:txBody>
          <a:bodyPr/>
          <a:lstStyle/>
          <a:p>
            <a:r>
              <a:rPr lang="el-GR" altLang="el-GR" sz="3200" dirty="0" smtClean="0"/>
              <a:t>Πρακτική Εφαρμογή – Άνοιγμα Επιχείρησης (3)</a:t>
            </a:r>
          </a:p>
        </p:txBody>
      </p:sp>
      <p:sp>
        <p:nvSpPr>
          <p:cNvPr id="5" name="Θέση περιεχομένου 2"/>
          <p:cNvSpPr>
            <a:spLocks noGrp="1"/>
          </p:cNvSpPr>
          <p:nvPr>
            <p:ph idx="1"/>
          </p:nvPr>
        </p:nvSpPr>
        <p:spPr>
          <a:xfrm>
            <a:off x="684213" y="1422400"/>
            <a:ext cx="6059487" cy="51689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Το σύστημα κάνει τον αρχικό έλεγχο </a:t>
            </a:r>
            <a:r>
              <a:rPr lang="el-GR" sz="2600" b="1" dirty="0" smtClean="0">
                <a:ea typeface="Geneva"/>
              </a:rPr>
              <a:t>πληρότητας</a:t>
            </a:r>
            <a:r>
              <a:rPr lang="el-GR" sz="2600" dirty="0" smtClean="0">
                <a:ea typeface="Geneva"/>
              </a:rPr>
              <a:t> και </a:t>
            </a:r>
            <a:r>
              <a:rPr lang="el-GR" sz="2600" b="1" dirty="0" smtClean="0">
                <a:ea typeface="Geneva"/>
              </a:rPr>
              <a:t>ορθότητας</a:t>
            </a:r>
            <a:r>
              <a:rPr lang="el-GR" sz="2600" dirty="0" smtClean="0">
                <a:ea typeface="Geneva"/>
              </a:rPr>
              <a:t> των υποβληθέντων στοιχείων 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Ο χρήστης υπογράφει ηλεκτρονικά την αίτηση και την υποβάλει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Η αίτηση αποθηκεύεται στο σύστημα και μεταφέρεται μέσω</a:t>
            </a:r>
            <a:r>
              <a:rPr lang="en-US" sz="2600" dirty="0" smtClean="0">
                <a:ea typeface="Geneva"/>
              </a:rPr>
              <a:t> </a:t>
            </a:r>
            <a:r>
              <a:rPr lang="el-GR" sz="2600" dirty="0" smtClean="0">
                <a:ea typeface="Geneva"/>
              </a:rPr>
              <a:t>συστήματος </a:t>
            </a:r>
            <a:r>
              <a:rPr lang="en-US" sz="2600" dirty="0" err="1" smtClean="0">
                <a:ea typeface="Geneva"/>
              </a:rPr>
              <a:t>eDelivery</a:t>
            </a:r>
            <a:r>
              <a:rPr lang="el-GR" sz="2600" dirty="0" smtClean="0">
                <a:ea typeface="Geneva"/>
              </a:rPr>
              <a:t> στην αρμόδια Υπηρεσία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Ο χρήστης λαμβάνει </a:t>
            </a:r>
            <a:r>
              <a:rPr lang="el-GR" sz="2600" dirty="0" err="1" smtClean="0">
                <a:ea typeface="Geneva"/>
              </a:rPr>
              <a:t>χρονοσημασμένο</a:t>
            </a:r>
            <a:r>
              <a:rPr lang="el-GR" sz="2600" dirty="0" smtClean="0">
                <a:ea typeface="Geneva"/>
              </a:rPr>
              <a:t> μήνυμα για την υποβολή της αίτησης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Η αρμόδια υπηρεσία εξετάζει το αίτημα</a:t>
            </a:r>
          </a:p>
          <a:p>
            <a:pPr eaLnBrk="1" hangingPunct="1">
              <a:spcBef>
                <a:spcPts val="400"/>
              </a:spcBef>
              <a:spcAft>
                <a:spcPts val="200"/>
              </a:spcAft>
              <a:defRPr/>
            </a:pPr>
            <a:r>
              <a:rPr lang="el-GR" sz="2600" dirty="0" smtClean="0">
                <a:ea typeface="Geneva"/>
              </a:rPr>
              <a:t>Η υπηρεσία επικοινωνεί στον χρήστη μέσω </a:t>
            </a:r>
            <a:r>
              <a:rPr lang="en-US" sz="2600" dirty="0" err="1" smtClean="0">
                <a:ea typeface="Geneva"/>
              </a:rPr>
              <a:t>eDelivery</a:t>
            </a:r>
            <a:r>
              <a:rPr lang="el-GR" sz="2600" dirty="0" smtClean="0">
                <a:ea typeface="Geneva"/>
              </a:rPr>
              <a:t> το αποτέλεσμα της αίτησής του ή για να ζητήσει περισσότερα στοιχεία και λαμβάνει απόδειξη για την επικοινωνία</a:t>
            </a:r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867025" y="1790700"/>
            <a:ext cx="4219575" cy="622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loud 9"/>
          <p:cNvSpPr/>
          <p:nvPr/>
        </p:nvSpPr>
        <p:spPr bwMode="auto">
          <a:xfrm>
            <a:off x="6124575" y="1320800"/>
            <a:ext cx="2905125" cy="1930400"/>
          </a:xfrm>
          <a:prstGeom prst="cloud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</a:gradFill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 err="1"/>
              <a:t>eSignature</a:t>
            </a:r>
            <a:r>
              <a:rPr lang="en-US" b="1" dirty="0"/>
              <a:t> </a:t>
            </a:r>
            <a:endParaRPr lang="el-GR" b="1" dirty="0"/>
          </a:p>
          <a:p>
            <a:pPr algn="ctr">
              <a:defRPr/>
            </a:pPr>
            <a:r>
              <a:rPr lang="el-GR" dirty="0"/>
              <a:t>για τη διασφάλιση </a:t>
            </a:r>
          </a:p>
          <a:p>
            <a:pPr algn="ctr">
              <a:defRPr/>
            </a:pPr>
            <a:r>
              <a:rPr lang="el-GR" dirty="0"/>
              <a:t>της συγκατάθεσης του χρήστη και </a:t>
            </a:r>
          </a:p>
          <a:p>
            <a:pPr algn="ctr">
              <a:defRPr/>
            </a:pPr>
            <a:r>
              <a:rPr lang="el-GR" dirty="0"/>
              <a:t>της ακεραιότητας </a:t>
            </a:r>
          </a:p>
          <a:p>
            <a:pPr algn="ctr">
              <a:defRPr/>
            </a:pPr>
            <a:r>
              <a:rPr lang="el-GR" dirty="0"/>
              <a:t>των διακινούμενων στοιχείων</a:t>
            </a:r>
          </a:p>
        </p:txBody>
      </p:sp>
      <p:sp>
        <p:nvSpPr>
          <p:cNvPr id="13" name="Cloud 12"/>
          <p:cNvSpPr/>
          <p:nvPr/>
        </p:nvSpPr>
        <p:spPr bwMode="auto">
          <a:xfrm>
            <a:off x="6438900" y="3403600"/>
            <a:ext cx="2705100" cy="1333500"/>
          </a:xfrm>
          <a:prstGeom prst="cloud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</a:gradFill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l-GR" dirty="0"/>
          </a:p>
          <a:p>
            <a:pPr algn="ctr">
              <a:defRPr/>
            </a:pPr>
            <a:r>
              <a:rPr lang="en-US" b="1" dirty="0" err="1"/>
              <a:t>eDelivery</a:t>
            </a:r>
            <a:r>
              <a:rPr lang="en-US" b="1" dirty="0"/>
              <a:t> </a:t>
            </a:r>
            <a:r>
              <a:rPr lang="el-GR" dirty="0"/>
              <a:t>για την </a:t>
            </a:r>
            <a:r>
              <a:rPr lang="el-GR" b="1" dirty="0"/>
              <a:t>ασφαλή </a:t>
            </a:r>
          </a:p>
          <a:p>
            <a:pPr algn="ctr">
              <a:defRPr/>
            </a:pPr>
            <a:r>
              <a:rPr lang="el-GR" dirty="0"/>
              <a:t>και </a:t>
            </a:r>
            <a:r>
              <a:rPr lang="el-GR" b="1" dirty="0"/>
              <a:t>πιστοποιημένη</a:t>
            </a:r>
            <a:r>
              <a:rPr lang="el-GR" dirty="0"/>
              <a:t> λήψη</a:t>
            </a:r>
          </a:p>
          <a:p>
            <a:pPr algn="ctr">
              <a:defRPr/>
            </a:pPr>
            <a:r>
              <a:rPr lang="el-GR" dirty="0"/>
              <a:t>των δεδομένων</a:t>
            </a:r>
          </a:p>
          <a:p>
            <a:pPr algn="ctr">
              <a:defRPr/>
            </a:pPr>
            <a:endParaRPr lang="el-GR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5505450" y="3695700"/>
            <a:ext cx="1009650" cy="355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3362325" y="4445000"/>
            <a:ext cx="3267075" cy="101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loud 23"/>
          <p:cNvSpPr/>
          <p:nvPr/>
        </p:nvSpPr>
        <p:spPr bwMode="auto">
          <a:xfrm>
            <a:off x="6524625" y="4838700"/>
            <a:ext cx="2495550" cy="1485900"/>
          </a:xfrm>
          <a:prstGeom prst="cloud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</a:gradFill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l-GR" dirty="0"/>
          </a:p>
          <a:p>
            <a:pPr algn="ctr">
              <a:defRPr/>
            </a:pPr>
            <a:r>
              <a:rPr lang="en-US" b="1" dirty="0" err="1"/>
              <a:t>eDelivery</a:t>
            </a:r>
            <a:r>
              <a:rPr lang="en-US" b="1" dirty="0"/>
              <a:t> </a:t>
            </a:r>
            <a:r>
              <a:rPr lang="el-GR" b="1" dirty="0"/>
              <a:t>(</a:t>
            </a:r>
            <a:r>
              <a:rPr lang="en-US" b="1" dirty="0"/>
              <a:t>evidences) </a:t>
            </a:r>
            <a:endParaRPr lang="el-GR" b="1" dirty="0"/>
          </a:p>
          <a:p>
            <a:pPr algn="ctr">
              <a:defRPr/>
            </a:pPr>
            <a:r>
              <a:rPr lang="el-GR" dirty="0"/>
              <a:t>για την </a:t>
            </a:r>
            <a:r>
              <a:rPr lang="el-GR" b="1" dirty="0"/>
              <a:t>πιστοποίηση </a:t>
            </a:r>
          </a:p>
          <a:p>
            <a:pPr algn="ctr">
              <a:defRPr/>
            </a:pPr>
            <a:r>
              <a:rPr lang="el-GR" dirty="0"/>
              <a:t>της αποστολής και </a:t>
            </a:r>
          </a:p>
          <a:p>
            <a:pPr algn="ctr">
              <a:defRPr/>
            </a:pPr>
            <a:r>
              <a:rPr lang="el-GR" b="1" dirty="0"/>
              <a:t>τη μη αποποίηση ευθύνης</a:t>
            </a:r>
          </a:p>
          <a:p>
            <a:pPr algn="ctr">
              <a:defRPr/>
            </a:pPr>
            <a:endParaRPr lang="el-GR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5767388" y="5651500"/>
            <a:ext cx="889000" cy="269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Θέση αριθμού διαφάνειας 3"/>
          <p:cNvSpPr>
            <a:spLocks noGrp="1"/>
          </p:cNvSpPr>
          <p:nvPr>
            <p:ph type="sldNum" sz="quarter" idx="4294967295"/>
          </p:nvPr>
        </p:nvSpPr>
        <p:spPr>
          <a:xfrm>
            <a:off x="8362950" y="6165850"/>
            <a:ext cx="698500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12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52330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Τίτλος 1"/>
          <p:cNvSpPr>
            <a:spLocks noGrp="1"/>
          </p:cNvSpPr>
          <p:nvPr>
            <p:ph type="title"/>
          </p:nvPr>
        </p:nvSpPr>
        <p:spPr>
          <a:xfrm>
            <a:off x="1547663" y="406400"/>
            <a:ext cx="6127899" cy="1027113"/>
          </a:xfrm>
        </p:spPr>
        <p:txBody>
          <a:bodyPr/>
          <a:lstStyle/>
          <a:p>
            <a:r>
              <a:rPr lang="el-GR" altLang="el-GR" sz="3200" dirty="0" smtClean="0"/>
              <a:t>Αποτελέσματα </a:t>
            </a:r>
            <a:r>
              <a:rPr lang="en-US" altLang="el-GR" sz="3200" dirty="0" err="1" smtClean="0"/>
              <a:t>eSENS</a:t>
            </a:r>
            <a:r>
              <a:rPr lang="en-US" altLang="el-GR" sz="3200" dirty="0" smtClean="0"/>
              <a:t> </a:t>
            </a:r>
            <a:r>
              <a:rPr lang="el-GR" altLang="el-GR" sz="3200" dirty="0" smtClean="0"/>
              <a:t>για την Ελλάδα</a:t>
            </a:r>
            <a:r>
              <a:rPr lang="en-US" altLang="el-GR" sz="3200" dirty="0" smtClean="0"/>
              <a:t>	</a:t>
            </a:r>
            <a:endParaRPr lang="el-GR" altLang="el-GR" sz="3200" dirty="0" smtClean="0"/>
          </a:p>
        </p:txBody>
      </p:sp>
      <p:sp>
        <p:nvSpPr>
          <p:cNvPr id="5" name="Θέση περιεχομένου 2"/>
          <p:cNvSpPr>
            <a:spLocks noGrp="1"/>
          </p:cNvSpPr>
          <p:nvPr>
            <p:ph idx="1"/>
          </p:nvPr>
        </p:nvSpPr>
        <p:spPr>
          <a:xfrm>
            <a:off x="827583" y="1556792"/>
            <a:ext cx="7849691" cy="5034508"/>
          </a:xfrm>
        </p:spPr>
        <p:txBody>
          <a:bodyPr>
            <a:normAutofit/>
          </a:bodyPr>
          <a:lstStyle/>
          <a:p>
            <a:pPr eaLnBrk="1" hangingPunct="1">
              <a:spcBef>
                <a:spcPts val="400"/>
              </a:spcBef>
              <a:spcAft>
                <a:spcPts val="0"/>
              </a:spcAft>
              <a:defRPr/>
            </a:pPr>
            <a:endParaRPr lang="el-GR" b="1" dirty="0" smtClean="0">
              <a:ea typeface="Geneva"/>
            </a:endParaRPr>
          </a:p>
          <a:p>
            <a:pPr eaLnBrk="1" hangingPunct="1">
              <a:spcBef>
                <a:spcPts val="400"/>
              </a:spcBef>
              <a:spcAft>
                <a:spcPts val="0"/>
              </a:spcAft>
              <a:defRPr/>
            </a:pPr>
            <a:r>
              <a:rPr lang="el-GR" b="1" dirty="0" smtClean="0">
                <a:ea typeface="Geneva"/>
              </a:rPr>
              <a:t>Ηλεκτρονική Υπηρεσία </a:t>
            </a:r>
            <a:r>
              <a:rPr lang="el-GR" dirty="0" smtClean="0">
                <a:ea typeface="Geneva"/>
              </a:rPr>
              <a:t>για την Ίδρυση</a:t>
            </a:r>
            <a:r>
              <a:rPr lang="el-GR" b="1" dirty="0" smtClean="0">
                <a:ea typeface="Geneva"/>
              </a:rPr>
              <a:t> ΙΚΕ</a:t>
            </a:r>
            <a:endParaRPr lang="el-GR" dirty="0" smtClean="0">
              <a:ea typeface="Geneva"/>
            </a:endParaRPr>
          </a:p>
          <a:p>
            <a:pPr eaLnBrk="1" hangingPunct="1">
              <a:spcBef>
                <a:spcPts val="400"/>
              </a:spcBef>
              <a:spcAft>
                <a:spcPts val="0"/>
              </a:spcAft>
              <a:defRPr/>
            </a:pPr>
            <a:r>
              <a:rPr lang="el-GR" b="1" dirty="0" smtClean="0">
                <a:ea typeface="Geneva"/>
              </a:rPr>
              <a:t>Επέκταση</a:t>
            </a:r>
            <a:r>
              <a:rPr lang="el-GR" dirty="0" smtClean="0">
                <a:ea typeface="Geneva"/>
              </a:rPr>
              <a:t> Ηλεκτρονικών Υπηρεσιών </a:t>
            </a:r>
            <a:r>
              <a:rPr lang="el-GR" b="1" dirty="0" smtClean="0">
                <a:ea typeface="Geneva"/>
              </a:rPr>
              <a:t>Υγείας – Σύνδεση στοιχείων ταυτότητας με ΑΜΚΑ</a:t>
            </a:r>
          </a:p>
          <a:p>
            <a:pPr eaLnBrk="1" hangingPunct="1">
              <a:spcBef>
                <a:spcPts val="400"/>
              </a:spcBef>
              <a:spcAft>
                <a:spcPts val="0"/>
              </a:spcAft>
              <a:defRPr/>
            </a:pPr>
            <a:r>
              <a:rPr lang="el-GR" dirty="0" smtClean="0">
                <a:ea typeface="Geneva"/>
              </a:rPr>
              <a:t>Προετοιμασία </a:t>
            </a:r>
            <a:r>
              <a:rPr lang="el-GR" b="1" dirty="0" smtClean="0">
                <a:ea typeface="Geneva"/>
              </a:rPr>
              <a:t>Νομοσχεδίου</a:t>
            </a:r>
            <a:r>
              <a:rPr lang="el-GR" dirty="0" smtClean="0">
                <a:ea typeface="Geneva"/>
              </a:rPr>
              <a:t> στο ΥΠΔΑ για </a:t>
            </a:r>
            <a:r>
              <a:rPr lang="el-GR" b="1" dirty="0" smtClean="0">
                <a:ea typeface="Geneva"/>
              </a:rPr>
              <a:t>εφαρμογή του κανονισμού </a:t>
            </a:r>
            <a:r>
              <a:rPr lang="en-US" b="1" dirty="0" err="1" smtClean="0">
                <a:ea typeface="Geneva"/>
              </a:rPr>
              <a:t>eIDAS</a:t>
            </a:r>
            <a:endParaRPr lang="en-US" b="1" dirty="0" smtClean="0">
              <a:ea typeface="Geneva"/>
            </a:endParaRPr>
          </a:p>
          <a:p>
            <a:pPr lvl="1" eaLnBrk="1" hangingPunct="1">
              <a:spcBef>
                <a:spcPts val="200"/>
              </a:spcBef>
              <a:spcAft>
                <a:spcPts val="0"/>
              </a:spcAft>
              <a:defRPr/>
            </a:pPr>
            <a:endParaRPr lang="el-GR" dirty="0" smtClean="0">
              <a:ea typeface="Geneva"/>
            </a:endParaRPr>
          </a:p>
          <a:p>
            <a:pPr marL="0" indent="0" eaLnBrk="1" hangingPunct="1">
              <a:buFont typeface="Franklin Gothic Book" pitchFamily="34" charset="0"/>
              <a:buNone/>
              <a:defRPr/>
            </a:pPr>
            <a:endParaRPr lang="en-US" sz="3000" dirty="0" smtClean="0">
              <a:ea typeface="Geneva"/>
            </a:endParaRPr>
          </a:p>
          <a:p>
            <a:pPr eaLnBrk="1" hangingPunct="1">
              <a:defRPr/>
            </a:pPr>
            <a:endParaRPr lang="en-US" sz="3000" dirty="0" smtClean="0">
              <a:ea typeface="Geneva"/>
            </a:endParaRPr>
          </a:p>
          <a:p>
            <a:pPr marL="0" indent="0" eaLnBrk="1" hangingPunct="1">
              <a:buFont typeface="Franklin Gothic Book" pitchFamily="34" charset="0"/>
              <a:buNone/>
              <a:defRPr/>
            </a:pPr>
            <a:r>
              <a:rPr lang="en-US" sz="3000" dirty="0" smtClean="0">
                <a:ea typeface="Geneva"/>
              </a:rPr>
              <a:t> </a:t>
            </a:r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/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 smtClean="0"/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 smtClean="0"/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/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4294967295"/>
          </p:nvPr>
        </p:nvSpPr>
        <p:spPr>
          <a:xfrm>
            <a:off x="8362950" y="6165850"/>
            <a:ext cx="698500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13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13517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b="1" dirty="0">
                <a:solidFill>
                  <a:srgbClr val="0070C0"/>
                </a:solidFill>
              </a:rPr>
              <a:t>Τέλος Ενότητας 1 </a:t>
            </a: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5691562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Χρηματοδότηση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dirty="0"/>
              <a:t>Το παρόν εκπαιδευτικό υλικό έχει αναπτυχθεί στο πλαίσιο του εκπαιδευτικού έργου του ΕΚΔΔΑ.</a:t>
            </a:r>
          </a:p>
          <a:p>
            <a:r>
              <a:rPr lang="el-GR" sz="2000" dirty="0"/>
              <a:t>Το έργο με το ακρωνύμιο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έχει χρηματοδοτήσει μόνο την αναδιαμόρφωση του εκπαιδευτικού υλικού.</a:t>
            </a:r>
          </a:p>
          <a:p>
            <a:r>
              <a:rPr lang="el-GR" sz="2000" dirty="0"/>
              <a:t>Το έργο υλοποιείται στο πλαίσιο του Ευρωπαϊκού προγράμματος Έρευνας «</a:t>
            </a:r>
            <a:r>
              <a:rPr lang="en-US" sz="2000" dirty="0"/>
              <a:t>Horizon 2020</a:t>
            </a:r>
            <a:r>
              <a:rPr lang="el-GR" sz="2000" dirty="0"/>
              <a:t>» και χρηματοδοτείται από την Ευρωπαϊκή Ένωση.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7751720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Σημειώματα</a:t>
            </a:r>
          </a:p>
        </p:txBody>
      </p:sp>
    </p:spTree>
    <p:extLst>
      <p:ext uri="{BB962C8B-B14F-4D97-AF65-F5344CB8AC3E}">
        <p14:creationId xmlns:p14="http://schemas.microsoft.com/office/powerpoint/2010/main" val="3223161623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Ιστορικού Εκδόσεων Έργου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παρόν έργο αποτελεί την έκδοση 1.0. </a:t>
            </a:r>
          </a:p>
          <a:p>
            <a:r>
              <a:rPr lang="el-GR" dirty="0"/>
              <a:t>Έχουν προηγηθεί οι κάτωθι εκδόσεις:</a:t>
            </a:r>
          </a:p>
          <a:p>
            <a:pPr lvl="1"/>
            <a:r>
              <a:rPr lang="el-GR" dirty="0"/>
              <a:t>Έκδοση διαθέσιμη εδώ.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3779846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</a:t>
            </a:r>
            <a:r>
              <a:rPr lang="el-GR" dirty="0" err="1"/>
              <a:t>Αδειοδότησης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Το παρόν υλικό διατίθεται με τους όρους της άδειας χρήσης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Αναφορά, Μη Εμπορική Χρήση Παρόμοια Διανομή 4.0 [1] ή μεταγενέστερη, Διεθνής Έκδοση. </a:t>
            </a:r>
          </a:p>
          <a:p>
            <a:r>
              <a:rPr lang="el-GR" sz="2000" dirty="0"/>
              <a:t>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τα οποία εμπεριέχονται σε αυτό και τα οποία αναφέρονται μαζί με τους όρους χρήσης τους στο «Σημείωμα Χρήσης Έργων Τρίτων».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406061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Διατήρηση Σημειωμάτων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Οποιαδήποτε αναπαραγωγή ή διασκευή του υλικού θα πρέπει να συμπεριλαμβάνει:</a:t>
            </a:r>
          </a:p>
          <a:p>
            <a:pPr lvl="1"/>
            <a:r>
              <a:rPr lang="el-GR" sz="2000" dirty="0"/>
              <a:t>το Σημείωμα Αναφοράς</a:t>
            </a:r>
          </a:p>
          <a:p>
            <a:pPr lvl="1"/>
            <a:r>
              <a:rPr lang="el-GR" sz="2000" dirty="0"/>
              <a:t>το Σημείωμα </a:t>
            </a:r>
            <a:r>
              <a:rPr lang="el-GR" sz="2000" dirty="0" err="1"/>
              <a:t>Αδειοδότησης</a:t>
            </a:r>
            <a:endParaRPr lang="el-GR" sz="2000" dirty="0"/>
          </a:p>
          <a:p>
            <a:pPr lvl="1"/>
            <a:r>
              <a:rPr lang="el-GR" sz="2000" dirty="0"/>
              <a:t>τη δήλωση Διατήρησης Σημειωμάτων</a:t>
            </a:r>
          </a:p>
          <a:p>
            <a:pPr lvl="1"/>
            <a:r>
              <a:rPr lang="el-GR" sz="2000" dirty="0"/>
              <a:t>το Σημείωμα Χρήσης Έργων Τρίτων (εφόσον υπάρχει)</a:t>
            </a:r>
          </a:p>
          <a:p>
            <a:r>
              <a:rPr lang="el-GR" sz="2000" dirty="0"/>
              <a:t>μαζί με τους συνοδευόμενους </a:t>
            </a:r>
            <a:r>
              <a:rPr lang="el-GR" sz="2000" dirty="0" err="1"/>
              <a:t>υπερσυνδέσμους</a:t>
            </a:r>
            <a:r>
              <a:rPr lang="el-GR" sz="2000" dirty="0"/>
              <a:t>.</a:t>
            </a:r>
          </a:p>
          <a:p>
            <a:pPr marL="0" indent="0">
              <a:buFont typeface="Wingdings" pitchFamily="2" charset="2"/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73134888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Τίτλος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688" y="1789113"/>
            <a:ext cx="6270625" cy="2097087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sz="2800" b="1" dirty="0" smtClean="0"/>
              <a:t>ΒΑΣΙΚΕΣ ΑΡΧΕΣ ΚΑΙ ΕΝΝΟΙΕΣ </a:t>
            </a:r>
            <a:r>
              <a:rPr lang="el-GR" altLang="el-GR" sz="2800" b="1" dirty="0" err="1" smtClean="0"/>
              <a:t>ΔιαλειτουργικΟτηταΣ</a:t>
            </a:r>
            <a:endParaRPr lang="el-GR" altLang="el-GR" sz="2800" dirty="0"/>
          </a:p>
        </p:txBody>
      </p:sp>
      <p:sp>
        <p:nvSpPr>
          <p:cNvPr id="19459" name="Θέση περιεχομένου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9775" y="3956050"/>
            <a:ext cx="5124450" cy="1085850"/>
          </a:xfrm>
        </p:spPr>
        <p:txBody>
          <a:bodyPr rtlCol="0">
            <a:normAutofit/>
          </a:bodyPr>
          <a:lstStyle/>
          <a:p>
            <a:pPr eaLnBrk="1" fontAlgn="auto" hangingPunct="1">
              <a:defRPr/>
            </a:pPr>
            <a:r>
              <a:rPr lang="el-GR" altLang="el-GR" b="1" dirty="0"/>
              <a:t>Βασικά θέματα </a:t>
            </a:r>
            <a:r>
              <a:rPr lang="el-GR" altLang="el-GR" b="1" dirty="0" err="1"/>
              <a:t>διαλειτουργικότητας</a:t>
            </a:r>
            <a:r>
              <a:rPr lang="el-GR" altLang="el-GR" b="1" dirty="0"/>
              <a:t> και </a:t>
            </a:r>
            <a:r>
              <a:rPr lang="el-GR" altLang="el-GR" b="1" dirty="0" smtClean="0"/>
              <a:t>έννοιες</a:t>
            </a:r>
            <a:endParaRPr lang="el-GR" altLang="el-GR" dirty="0"/>
          </a:p>
        </p:txBody>
      </p:sp>
      <p:sp>
        <p:nvSpPr>
          <p:cNvPr id="48132" name="Θέση αριθμού διαφάνειας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E82C3FE5-DF48-42A4-9B4E-A4C6C35230AD}" type="slidenum">
              <a:rPr lang="el-GR" altLang="el-GR" smtClean="0">
                <a:solidFill>
                  <a:schemeClr val="bg2"/>
                </a:solidFill>
                <a:latin typeface="Tahoma" pitchFamily="34" charset="0"/>
              </a:rPr>
              <a:pPr/>
              <a:t>2</a:t>
            </a:fld>
            <a:endParaRPr lang="el-GR" altLang="el-GR" smtClean="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5" name="Θέση αριθμού διαφάνειας 3"/>
          <p:cNvSpPr txBox="1">
            <a:spLocks/>
          </p:cNvSpPr>
          <p:nvPr/>
        </p:nvSpPr>
        <p:spPr>
          <a:xfrm>
            <a:off x="8362950" y="5875570"/>
            <a:ext cx="698500" cy="404813"/>
          </a:xfrm>
          <a:prstGeom prst="rect">
            <a:avLst/>
          </a:prstGeom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2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96073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175" y="406400"/>
            <a:ext cx="5767388" cy="102711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l-GR" altLang="el-GR" dirty="0" smtClean="0"/>
              <a:t>Εύρος </a:t>
            </a:r>
            <a:r>
              <a:rPr lang="el-GR" altLang="el-GR" dirty="0" err="1" smtClean="0"/>
              <a:t>Διαλειτουργικότητας</a:t>
            </a:r>
            <a:r>
              <a:rPr lang="el-GR" altLang="el-GR" dirty="0" smtClean="0"/>
              <a:t> (1)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12775" y="6356350"/>
            <a:ext cx="9350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2E925BB3-51F9-4FA6-8D53-7EF0CAFCDD10}" type="slidenum">
              <a:rPr lang="en-US" altLang="el-GR" smtClean="0">
                <a:solidFill>
                  <a:schemeClr val="tx2"/>
                </a:solidFill>
              </a:rPr>
              <a:pPr/>
              <a:t>3</a:t>
            </a:fld>
            <a:endParaRPr lang="en-US" altLang="el-GR" smtClean="0">
              <a:solidFill>
                <a:schemeClr val="tx2"/>
              </a:solidFill>
            </a:endParaRPr>
          </a:p>
        </p:txBody>
      </p:sp>
      <p:sp>
        <p:nvSpPr>
          <p:cNvPr id="49156" name="Content Placeholder 4"/>
          <p:cNvSpPr>
            <a:spLocks noGrp="1"/>
          </p:cNvSpPr>
          <p:nvPr>
            <p:ph sz="quarter" idx="1"/>
          </p:nvPr>
        </p:nvSpPr>
        <p:spPr>
          <a:xfrm>
            <a:off x="900113" y="1844675"/>
            <a:ext cx="7559675" cy="402272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60000"/>
              <a:buFont typeface="Wingdings" pitchFamily="2" charset="2"/>
              <a:buChar char=""/>
            </a:pPr>
            <a:r>
              <a:rPr lang="en-US" altLang="el-GR" sz="2800" dirty="0" smtClean="0">
                <a:solidFill>
                  <a:srgbClr val="000000"/>
                </a:solidFill>
              </a:rPr>
              <a:t>Aπό </a:t>
            </a:r>
            <a:r>
              <a:rPr lang="en-US" altLang="el-GR" sz="2800" dirty="0" err="1" smtClean="0">
                <a:solidFill>
                  <a:srgbClr val="000000"/>
                </a:solidFill>
              </a:rPr>
              <a:t>κοινού</a:t>
            </a:r>
            <a:r>
              <a:rPr lang="en-US" altLang="el-GR" sz="2800" dirty="0" smtClean="0">
                <a:solidFill>
                  <a:srgbClr val="000000"/>
                </a:solidFill>
              </a:rPr>
              <a:t> </a:t>
            </a:r>
            <a:r>
              <a:rPr lang="en-US" altLang="el-GR" sz="2800" dirty="0" err="1" smtClean="0">
                <a:solidFill>
                  <a:srgbClr val="000000"/>
                </a:solidFill>
              </a:rPr>
              <a:t>εκμετάλλευση</a:t>
            </a:r>
            <a:r>
              <a:rPr lang="en-US" altLang="el-GR" sz="2800" dirty="0" smtClean="0">
                <a:solidFill>
                  <a:srgbClr val="000000"/>
                </a:solidFill>
              </a:rPr>
              <a:t> </a:t>
            </a:r>
            <a:r>
              <a:rPr lang="en-US" altLang="el-GR" sz="2800" dirty="0" err="1" smtClean="0">
                <a:solidFill>
                  <a:srgbClr val="000000"/>
                </a:solidFill>
              </a:rPr>
              <a:t>εφ</a:t>
            </a:r>
            <a:r>
              <a:rPr lang="en-US" altLang="el-GR" sz="2800" dirty="0" smtClean="0">
                <a:solidFill>
                  <a:srgbClr val="000000"/>
                </a:solidFill>
              </a:rPr>
              <a:t>αρμογών σε διαφορετικά </a:t>
            </a:r>
          </a:p>
          <a:p>
            <a:pPr lvl="1">
              <a:lnSpc>
                <a:spcPct val="90000"/>
              </a:lnSpc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n-US" altLang="el-GR" sz="2400" dirty="0" err="1" smtClean="0">
                <a:solidFill>
                  <a:srgbClr val="000000"/>
                </a:solidFill>
              </a:rPr>
              <a:t>Πληροφορι</a:t>
            </a:r>
            <a:r>
              <a:rPr lang="en-US" altLang="el-GR" sz="2400" dirty="0" smtClean="0">
                <a:solidFill>
                  <a:srgbClr val="000000"/>
                </a:solidFill>
              </a:rPr>
              <a:t>ακά συστήματα</a:t>
            </a:r>
          </a:p>
          <a:p>
            <a:pPr lvl="1">
              <a:lnSpc>
                <a:spcPct val="90000"/>
              </a:lnSpc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n-US" altLang="el-GR" sz="2400" dirty="0" err="1" smtClean="0">
                <a:solidFill>
                  <a:srgbClr val="000000"/>
                </a:solidFill>
              </a:rPr>
              <a:t>Λειτουργικά</a:t>
            </a:r>
            <a:r>
              <a:rPr lang="en-US" altLang="el-GR" sz="2400" dirty="0" smtClean="0">
                <a:solidFill>
                  <a:srgbClr val="000000"/>
                </a:solidFill>
              </a:rPr>
              <a:t> 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συστήμ</a:t>
            </a:r>
            <a:r>
              <a:rPr lang="en-US" altLang="el-GR" sz="2400" dirty="0" smtClean="0">
                <a:solidFill>
                  <a:srgbClr val="000000"/>
                </a:solidFill>
              </a:rPr>
              <a:t>ατα</a:t>
            </a:r>
            <a:r>
              <a:rPr lang="el-GR" altLang="el-GR" sz="2400" dirty="0" smtClean="0">
                <a:solidFill>
                  <a:srgbClr val="000000"/>
                </a:solidFill>
              </a:rPr>
              <a:t>, βάσεις δεδομένων</a:t>
            </a:r>
            <a:endParaRPr lang="en-US" altLang="el-GR" sz="2400" dirty="0" smtClean="0">
              <a:solidFill>
                <a:srgbClr val="000000"/>
              </a:solidFill>
            </a:endParaRPr>
          </a:p>
          <a:p>
            <a:pPr lvl="1">
              <a:lnSpc>
                <a:spcPct val="90000"/>
              </a:lnSpc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l-GR" altLang="el-GR" sz="2400" dirty="0" smtClean="0">
                <a:solidFill>
                  <a:srgbClr val="000000"/>
                </a:solidFill>
              </a:rPr>
              <a:t>Υλικά εξυπηρετητών</a:t>
            </a:r>
            <a:endParaRPr lang="en-US" altLang="el-GR" sz="2400" dirty="0" smtClean="0">
              <a:solidFill>
                <a:srgbClr val="000000"/>
              </a:solidFill>
            </a:endParaRPr>
          </a:p>
          <a:p>
            <a:pPr lvl="1">
              <a:lnSpc>
                <a:spcPct val="90000"/>
              </a:lnSpc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n-US" altLang="el-GR" sz="2400" dirty="0" err="1" smtClean="0">
                <a:solidFill>
                  <a:srgbClr val="000000"/>
                </a:solidFill>
              </a:rPr>
              <a:t>Δίκτυ</a:t>
            </a:r>
            <a:r>
              <a:rPr lang="en-US" altLang="el-GR" sz="2400" dirty="0" smtClean="0">
                <a:solidFill>
                  <a:srgbClr val="000000"/>
                </a:solidFill>
              </a:rPr>
              <a:t>α  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SzPct val="60000"/>
              <a:buFont typeface="Wingdings" pitchFamily="2" charset="2"/>
              <a:buChar char=""/>
            </a:pPr>
            <a:r>
              <a:rPr lang="en-US" altLang="el-GR" sz="2800" dirty="0" err="1" smtClean="0">
                <a:solidFill>
                  <a:srgbClr val="000000"/>
                </a:solidFill>
              </a:rPr>
              <a:t>Πρότυ</a:t>
            </a:r>
            <a:r>
              <a:rPr lang="en-US" altLang="el-GR" sz="2800" dirty="0" smtClean="0">
                <a:solidFill>
                  <a:srgbClr val="000000"/>
                </a:solidFill>
              </a:rPr>
              <a:t>πα – Πρωτόκολλα</a:t>
            </a:r>
            <a:r>
              <a:rPr lang="el-GR" altLang="el-GR" sz="2800" dirty="0" smtClean="0">
                <a:solidFill>
                  <a:srgbClr val="000000"/>
                </a:solidFill>
              </a:rPr>
              <a:t> </a:t>
            </a:r>
            <a:endParaRPr lang="en-US" altLang="el-GR" sz="2800" dirty="0" smtClean="0">
              <a:solidFill>
                <a:srgbClr val="000000"/>
              </a:solidFill>
            </a:endParaRPr>
          </a:p>
        </p:txBody>
      </p:sp>
      <p:sp>
        <p:nvSpPr>
          <p:cNvPr id="5" name="Θέση αριθμού διαφάνειας 3"/>
          <p:cNvSpPr>
            <a:spLocks noGrp="1"/>
          </p:cNvSpPr>
          <p:nvPr>
            <p:ph type="sldNum" sz="quarter" idx="4294967295"/>
          </p:nvPr>
        </p:nvSpPr>
        <p:spPr>
          <a:xfrm>
            <a:off x="8362950" y="6165850"/>
            <a:ext cx="698500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3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47054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1835150" y="406400"/>
            <a:ext cx="5840413" cy="1027113"/>
          </a:xfrm>
        </p:spPr>
        <p:txBody>
          <a:bodyPr/>
          <a:lstStyle/>
          <a:p>
            <a:r>
              <a:rPr lang="el-GR" altLang="el-GR" dirty="0" smtClean="0"/>
              <a:t>Εύρος </a:t>
            </a:r>
            <a:r>
              <a:rPr lang="el-GR" altLang="el-GR" dirty="0" err="1" smtClean="0"/>
              <a:t>Διαλειτουργικότητας</a:t>
            </a:r>
            <a:r>
              <a:rPr lang="el-GR" altLang="el-GR" dirty="0" smtClean="0"/>
              <a:t> (2)</a:t>
            </a:r>
            <a:endParaRPr lang="en-US" altLang="el-GR" dirty="0" smtClean="0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12775" y="6356350"/>
            <a:ext cx="9350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1367C9C2-BDF5-4F7C-8B6C-ED1E416133E1}" type="slidenum">
              <a:rPr lang="en-US" altLang="el-GR" smtClean="0">
                <a:solidFill>
                  <a:schemeClr val="tx2"/>
                </a:solidFill>
              </a:rPr>
              <a:pPr/>
              <a:t>4</a:t>
            </a:fld>
            <a:endParaRPr lang="en-US" altLang="el-GR" smtClean="0">
              <a:solidFill>
                <a:schemeClr val="tx2"/>
              </a:solidFill>
            </a:endParaRPr>
          </a:p>
        </p:txBody>
      </p:sp>
      <p:sp>
        <p:nvSpPr>
          <p:cNvPr id="50180" name="Content Placeholder 4"/>
          <p:cNvSpPr>
            <a:spLocks noGrp="1"/>
          </p:cNvSpPr>
          <p:nvPr>
            <p:ph sz="quarter" idx="1"/>
          </p:nvPr>
        </p:nvSpPr>
        <p:spPr>
          <a:xfrm>
            <a:off x="900113" y="1844675"/>
            <a:ext cx="7559675" cy="4022725"/>
          </a:xfrm>
        </p:spPr>
        <p:txBody>
          <a:bodyPr/>
          <a:lstStyle/>
          <a:p>
            <a:pPr>
              <a:buClr>
                <a:srgbClr val="3333CC"/>
              </a:buClr>
              <a:buSzPct val="60000"/>
              <a:buFont typeface="Wingdings" pitchFamily="2" charset="2"/>
              <a:buChar char=""/>
            </a:pPr>
            <a:r>
              <a:rPr lang="en-US" altLang="el-GR" sz="2800" dirty="0" smtClean="0">
                <a:solidFill>
                  <a:srgbClr val="000000"/>
                </a:solidFill>
              </a:rPr>
              <a:t>Η </a:t>
            </a:r>
            <a:r>
              <a:rPr lang="en-US" altLang="el-GR" sz="2800" dirty="0" err="1" smtClean="0">
                <a:solidFill>
                  <a:srgbClr val="000000"/>
                </a:solidFill>
              </a:rPr>
              <a:t>δι</a:t>
            </a:r>
            <a:r>
              <a:rPr lang="en-US" altLang="el-GR" sz="2800" dirty="0" smtClean="0">
                <a:solidFill>
                  <a:srgbClr val="000000"/>
                </a:solidFill>
              </a:rPr>
              <a:t>αλειτουργικότητα ενός </a:t>
            </a:r>
            <a:r>
              <a:rPr lang="el-GR" altLang="el-GR" sz="2800" dirty="0" smtClean="0">
                <a:solidFill>
                  <a:srgbClr val="000000"/>
                </a:solidFill>
              </a:rPr>
              <a:t>Πληροφοριακού Συστήματος (</a:t>
            </a:r>
            <a:r>
              <a:rPr lang="en-US" altLang="el-GR" sz="2800" dirty="0" smtClean="0">
                <a:solidFill>
                  <a:srgbClr val="000000"/>
                </a:solidFill>
              </a:rPr>
              <a:t>ΠΣ</a:t>
            </a:r>
            <a:r>
              <a:rPr lang="el-GR" altLang="el-GR" sz="2800" dirty="0" smtClean="0">
                <a:solidFill>
                  <a:srgbClr val="000000"/>
                </a:solidFill>
              </a:rPr>
              <a:t>)</a:t>
            </a:r>
            <a:r>
              <a:rPr lang="en-US" altLang="el-GR" sz="2800" dirty="0" smtClean="0">
                <a:solidFill>
                  <a:srgbClr val="000000"/>
                </a:solidFill>
              </a:rPr>
              <a:t> </a:t>
            </a:r>
            <a:r>
              <a:rPr lang="en-US" altLang="el-GR" sz="2800" dirty="0" err="1" smtClean="0">
                <a:solidFill>
                  <a:srgbClr val="000000"/>
                </a:solidFill>
              </a:rPr>
              <a:t>μέσω</a:t>
            </a:r>
            <a:r>
              <a:rPr lang="en-US" altLang="el-GR" sz="2800" dirty="0" smtClean="0">
                <a:solidFill>
                  <a:srgbClr val="000000"/>
                </a:solidFill>
              </a:rPr>
              <a:t> </a:t>
            </a:r>
            <a:r>
              <a:rPr lang="en-US" altLang="el-GR" sz="2800" dirty="0" err="1" smtClean="0">
                <a:solidFill>
                  <a:srgbClr val="000000"/>
                </a:solidFill>
              </a:rPr>
              <a:t>της</a:t>
            </a:r>
            <a:r>
              <a:rPr lang="en-US" altLang="el-GR" sz="2800" dirty="0" smtClean="0">
                <a:solidFill>
                  <a:srgbClr val="000000"/>
                </a:solidFill>
              </a:rPr>
              <a:t> οπ</a:t>
            </a:r>
            <a:r>
              <a:rPr lang="en-US" altLang="el-GR" sz="2800" dirty="0" err="1" smtClean="0">
                <a:solidFill>
                  <a:srgbClr val="000000"/>
                </a:solidFill>
              </a:rPr>
              <a:t>οί</a:t>
            </a:r>
            <a:r>
              <a:rPr lang="en-US" altLang="el-GR" sz="2800" dirty="0" smtClean="0">
                <a:solidFill>
                  <a:srgbClr val="000000"/>
                </a:solidFill>
              </a:rPr>
              <a:t>ας επιτυγχάνεται η διασύνδεση συστημάτων και η ανταλλαγή δεδομένων, μπορεί να αναφέρεται μεταξύ: </a:t>
            </a:r>
          </a:p>
          <a:p>
            <a:pPr lvl="1"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n-US" altLang="el-GR" sz="2400" dirty="0" smtClean="0">
                <a:solidFill>
                  <a:srgbClr val="000000"/>
                </a:solidFill>
              </a:rPr>
              <a:t>ΠΣ και 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άλλων</a:t>
            </a:r>
            <a:r>
              <a:rPr lang="en-US" altLang="el-GR" sz="2400" dirty="0" smtClean="0">
                <a:solidFill>
                  <a:srgbClr val="000000"/>
                </a:solidFill>
              </a:rPr>
              <a:t> 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συστημάτων</a:t>
            </a:r>
            <a:r>
              <a:rPr lang="en-US" altLang="el-GR" sz="2400" dirty="0" smtClean="0">
                <a:solidFill>
                  <a:srgbClr val="000000"/>
                </a:solidFill>
              </a:rPr>
              <a:t> 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λογισμικού</a:t>
            </a:r>
            <a:r>
              <a:rPr lang="en-US" altLang="el-GR" sz="2400" dirty="0" smtClean="0">
                <a:solidFill>
                  <a:srgbClr val="000000"/>
                </a:solidFill>
              </a:rPr>
              <a:t> 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του</a:t>
            </a:r>
            <a:r>
              <a:rPr lang="en-US" altLang="el-GR" sz="2400" dirty="0" smtClean="0">
                <a:solidFill>
                  <a:srgbClr val="000000"/>
                </a:solidFill>
              </a:rPr>
              <a:t> 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οργ</a:t>
            </a:r>
            <a:r>
              <a:rPr lang="en-US" altLang="el-GR" sz="2400" dirty="0" smtClean="0">
                <a:solidFill>
                  <a:srgbClr val="000000"/>
                </a:solidFill>
              </a:rPr>
              <a:t>ανισμού </a:t>
            </a:r>
            <a:endParaRPr lang="el-GR" altLang="el-GR" sz="2400" dirty="0" smtClean="0">
              <a:solidFill>
                <a:srgbClr val="000000"/>
              </a:solidFill>
            </a:endParaRPr>
          </a:p>
          <a:p>
            <a:pPr lvl="1"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n-US" altLang="el-GR" sz="2400" dirty="0" smtClean="0">
                <a:solidFill>
                  <a:srgbClr val="000000"/>
                </a:solidFill>
              </a:rPr>
              <a:t>Υπ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οσυστημάτων</a:t>
            </a:r>
            <a:r>
              <a:rPr lang="en-US" altLang="el-GR" sz="2400" dirty="0" smtClean="0">
                <a:solidFill>
                  <a:srgbClr val="000000"/>
                </a:solidFill>
              </a:rPr>
              <a:t> 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του</a:t>
            </a:r>
            <a:r>
              <a:rPr lang="en-US" altLang="el-GR" sz="2400" dirty="0" smtClean="0">
                <a:solidFill>
                  <a:srgbClr val="000000"/>
                </a:solidFill>
              </a:rPr>
              <a:t> ΠΣ </a:t>
            </a:r>
          </a:p>
          <a:p>
            <a:pPr lvl="1"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n-US" altLang="el-GR" sz="2400" dirty="0" smtClean="0">
                <a:solidFill>
                  <a:srgbClr val="000000"/>
                </a:solidFill>
              </a:rPr>
              <a:t>ΠΣ και 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συστημάτων</a:t>
            </a:r>
            <a:r>
              <a:rPr lang="en-US" altLang="el-GR" sz="2400" dirty="0" smtClean="0">
                <a:solidFill>
                  <a:srgbClr val="000000"/>
                </a:solidFill>
              </a:rPr>
              <a:t> 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μελλοντικής</a:t>
            </a:r>
            <a:r>
              <a:rPr lang="en-US" altLang="el-GR" sz="2400" dirty="0" smtClean="0">
                <a:solidFill>
                  <a:srgbClr val="000000"/>
                </a:solidFill>
              </a:rPr>
              <a:t> επ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έκτ</a:t>
            </a:r>
            <a:r>
              <a:rPr lang="en-US" altLang="el-GR" sz="2400" dirty="0" smtClean="0">
                <a:solidFill>
                  <a:srgbClr val="000000"/>
                </a:solidFill>
              </a:rPr>
              <a:t>ασης   </a:t>
            </a:r>
          </a:p>
          <a:p>
            <a:pPr lvl="1"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n-US" altLang="el-GR" sz="2400" dirty="0" smtClean="0">
                <a:solidFill>
                  <a:srgbClr val="000000"/>
                </a:solidFill>
              </a:rPr>
              <a:t>ΠΣ και 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άλλων</a:t>
            </a:r>
            <a:r>
              <a:rPr lang="en-US" altLang="el-GR" sz="2400" dirty="0" smtClean="0">
                <a:solidFill>
                  <a:srgbClr val="000000"/>
                </a:solidFill>
              </a:rPr>
              <a:t> ΠΣ - π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ιθ</a:t>
            </a:r>
            <a:r>
              <a:rPr lang="en-US" altLang="el-GR" sz="2400" dirty="0" smtClean="0">
                <a:solidFill>
                  <a:srgbClr val="000000"/>
                </a:solidFill>
              </a:rPr>
              <a:t>ανόν διαφορετικής  πλατφόρμας</a:t>
            </a:r>
            <a:endParaRPr lang="en-US" altLang="el-GR" dirty="0" smtClean="0"/>
          </a:p>
        </p:txBody>
      </p:sp>
      <p:sp>
        <p:nvSpPr>
          <p:cNvPr id="5" name="Θέση αριθμού διαφάνειας 3"/>
          <p:cNvSpPr>
            <a:spLocks noGrp="1"/>
          </p:cNvSpPr>
          <p:nvPr>
            <p:ph type="sldNum" sz="quarter" idx="4294967295"/>
          </p:nvPr>
        </p:nvSpPr>
        <p:spPr>
          <a:xfrm>
            <a:off x="8362950" y="6165850"/>
            <a:ext cx="698500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4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797972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1979613" y="406400"/>
            <a:ext cx="5695950" cy="1027113"/>
          </a:xfrm>
        </p:spPr>
        <p:txBody>
          <a:bodyPr/>
          <a:lstStyle/>
          <a:p>
            <a:r>
              <a:rPr lang="el-GR" altLang="el-GR" dirty="0" smtClean="0"/>
              <a:t>Πτυχές </a:t>
            </a:r>
            <a:r>
              <a:rPr lang="el-GR" altLang="el-GR" dirty="0" err="1" smtClean="0"/>
              <a:t>Διαλειτουργικότητας</a:t>
            </a:r>
            <a:endParaRPr lang="en-US" altLang="el-GR" dirty="0" smtClean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12775" y="6356350"/>
            <a:ext cx="9350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7D3AFE1A-F825-4BCB-A45D-770A20F72399}" type="slidenum">
              <a:rPr lang="en-US" altLang="el-GR" smtClean="0">
                <a:solidFill>
                  <a:schemeClr val="tx2"/>
                </a:solidFill>
              </a:rPr>
              <a:pPr/>
              <a:t>5</a:t>
            </a:fld>
            <a:endParaRPr lang="en-US" altLang="el-GR" smtClean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00113" y="1844675"/>
            <a:ext cx="7559675" cy="4022725"/>
          </a:xfrm>
        </p:spPr>
        <p:txBody>
          <a:bodyPr/>
          <a:lstStyle/>
          <a:p>
            <a:pPr>
              <a:buClr>
                <a:srgbClr val="3333CC"/>
              </a:buClr>
              <a:buSzPct val="60000"/>
              <a:buFont typeface="Wingdings" charset="2"/>
              <a:buChar char=""/>
              <a:defRPr/>
            </a:pPr>
            <a:r>
              <a:rPr lang="el-GR" altLang="el-GR" sz="2800" dirty="0" err="1">
                <a:solidFill>
                  <a:srgbClr val="000000"/>
                </a:solidFill>
                <a:latin typeface="+mj-lt"/>
              </a:rPr>
              <a:t>Πο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λυσύνθετη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υ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π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όθεση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με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 π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τυχές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:</a:t>
            </a:r>
          </a:p>
          <a:p>
            <a:pPr lvl="1">
              <a:buClr>
                <a:srgbClr val="FF0000"/>
              </a:buClr>
              <a:buSzPct val="55000"/>
              <a:buFont typeface="Wingdings" charset="2"/>
              <a:buChar char=""/>
              <a:defRPr/>
            </a:pPr>
            <a:r>
              <a:rPr lang="en-US" altLang="el-GR" sz="2400" dirty="0" err="1">
                <a:solidFill>
                  <a:srgbClr val="000000"/>
                </a:solidFill>
                <a:latin typeface="+mj-lt"/>
              </a:rPr>
              <a:t>Νομικές</a:t>
            </a:r>
            <a:r>
              <a:rPr lang="en-US" altLang="el-GR" sz="24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altLang="el-GR" sz="2400" dirty="0" err="1">
                <a:solidFill>
                  <a:srgbClr val="000000"/>
                </a:solidFill>
                <a:latin typeface="+mj-lt"/>
              </a:rPr>
              <a:t>διοικητικές</a:t>
            </a:r>
            <a:r>
              <a:rPr lang="en-US" altLang="el-GR" sz="24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altLang="el-GR" sz="2400" dirty="0" err="1">
                <a:solidFill>
                  <a:srgbClr val="000000"/>
                </a:solidFill>
                <a:latin typeface="+mj-lt"/>
              </a:rPr>
              <a:t>οργ</a:t>
            </a:r>
            <a:r>
              <a:rPr lang="en-US" altLang="el-GR" sz="24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400" dirty="0" err="1">
                <a:solidFill>
                  <a:srgbClr val="000000"/>
                </a:solidFill>
                <a:latin typeface="+mj-lt"/>
              </a:rPr>
              <a:t>νωτικές</a:t>
            </a:r>
            <a:r>
              <a:rPr lang="en-US" altLang="el-GR" sz="24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altLang="el-GR" sz="2400" dirty="0" err="1">
                <a:solidFill>
                  <a:srgbClr val="000000"/>
                </a:solidFill>
                <a:latin typeface="+mj-lt"/>
              </a:rPr>
              <a:t>οικονομικές</a:t>
            </a:r>
            <a:r>
              <a:rPr lang="en-US" altLang="el-GR" sz="24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altLang="el-GR" sz="2400" dirty="0" err="1">
                <a:solidFill>
                  <a:srgbClr val="000000"/>
                </a:solidFill>
                <a:latin typeface="+mj-lt"/>
              </a:rPr>
              <a:t>κοινωνικές</a:t>
            </a:r>
            <a:r>
              <a:rPr lang="en-US" altLang="el-GR" sz="24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altLang="el-GR" sz="2400" dirty="0" err="1">
                <a:solidFill>
                  <a:srgbClr val="000000"/>
                </a:solidFill>
                <a:latin typeface="+mj-lt"/>
              </a:rPr>
              <a:t>ηθικές</a:t>
            </a:r>
            <a:r>
              <a:rPr lang="en-US" altLang="el-GR" sz="2400" dirty="0">
                <a:solidFill>
                  <a:srgbClr val="000000"/>
                </a:solidFill>
                <a:latin typeface="+mj-lt"/>
              </a:rPr>
              <a:t>, π</a:t>
            </a:r>
            <a:r>
              <a:rPr lang="en-US" altLang="el-GR" sz="2400" dirty="0" err="1">
                <a:solidFill>
                  <a:srgbClr val="000000"/>
                </a:solidFill>
                <a:latin typeface="+mj-lt"/>
              </a:rPr>
              <a:t>ολιτιστικές</a:t>
            </a:r>
            <a:r>
              <a:rPr lang="en-US" altLang="el-GR" sz="24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400" dirty="0" err="1">
                <a:solidFill>
                  <a:srgbClr val="000000"/>
                </a:solidFill>
                <a:latin typeface="+mj-lt"/>
              </a:rPr>
              <a:t>κ</a:t>
            </a:r>
            <a:r>
              <a:rPr lang="en-US" altLang="el-GR" sz="24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400" dirty="0" err="1">
                <a:solidFill>
                  <a:srgbClr val="000000"/>
                </a:solidFill>
                <a:latin typeface="+mj-lt"/>
              </a:rPr>
              <a:t>ι</a:t>
            </a:r>
            <a:r>
              <a:rPr lang="en-US" altLang="el-GR" sz="24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400" dirty="0" err="1">
                <a:solidFill>
                  <a:srgbClr val="000000"/>
                </a:solidFill>
                <a:latin typeface="+mj-lt"/>
              </a:rPr>
              <a:t>τεχνικές</a:t>
            </a:r>
            <a:endParaRPr lang="en-US" altLang="el-GR" sz="2400" dirty="0">
              <a:solidFill>
                <a:srgbClr val="000000"/>
              </a:solidFill>
              <a:latin typeface="+mj-lt"/>
            </a:endParaRPr>
          </a:p>
          <a:p>
            <a:pPr>
              <a:buClr>
                <a:srgbClr val="3333CC"/>
              </a:buClr>
              <a:buSzPct val="60000"/>
              <a:buFont typeface="Wingdings" charset="2"/>
              <a:buChar char=""/>
              <a:defRPr/>
            </a:pP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Ελληνικό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Πλ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ίσιο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Π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ροχής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Υ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π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ηρεσιών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 ΗΔ &amp; 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Προτύ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π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ων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Δι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λειτουργικότητ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800" dirty="0" err="1">
                <a:solidFill>
                  <a:srgbClr val="000000"/>
                </a:solidFill>
                <a:latin typeface="+mj-lt"/>
              </a:rPr>
              <a:t>ς</a:t>
            </a:r>
            <a:r>
              <a:rPr lang="en-US" altLang="el-GR" sz="280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>
              <a:defRPr/>
            </a:pPr>
            <a:endParaRPr lang="en-US" dirty="0">
              <a:latin typeface="+mj-lt"/>
            </a:endParaRPr>
          </a:p>
        </p:txBody>
      </p:sp>
      <p:sp>
        <p:nvSpPr>
          <p:cNvPr id="6" name="Θέση αριθμού διαφάνειας 3"/>
          <p:cNvSpPr>
            <a:spLocks noGrp="1"/>
          </p:cNvSpPr>
          <p:nvPr>
            <p:ph type="sldNum" sz="quarter" idx="4294967295"/>
          </p:nvPr>
        </p:nvSpPr>
        <p:spPr>
          <a:xfrm>
            <a:off x="8362950" y="6165850"/>
            <a:ext cx="698500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5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609174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2051050" y="406400"/>
            <a:ext cx="5624513" cy="1027113"/>
          </a:xfrm>
        </p:spPr>
        <p:txBody>
          <a:bodyPr/>
          <a:lstStyle/>
          <a:p>
            <a:r>
              <a:rPr lang="el-GR" altLang="el-GR" dirty="0" smtClean="0"/>
              <a:t>Πλεονεκτήματα </a:t>
            </a:r>
            <a:r>
              <a:rPr lang="el-GR" altLang="el-GR" dirty="0" err="1" smtClean="0"/>
              <a:t>Διαλειτουργικότητα</a:t>
            </a:r>
            <a:endParaRPr lang="en-US" altLang="el-GR" dirty="0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12775" y="6356350"/>
            <a:ext cx="9350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D1281CD9-CE7B-414D-B37F-6BFA4A3D7C48}" type="slidenum">
              <a:rPr lang="en-US" altLang="el-GR" smtClean="0">
                <a:solidFill>
                  <a:schemeClr val="tx2"/>
                </a:solidFill>
              </a:rPr>
              <a:pPr/>
              <a:t>6</a:t>
            </a:fld>
            <a:endParaRPr lang="en-US" altLang="el-GR" smtClean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00113" y="1844675"/>
            <a:ext cx="7559675" cy="4022725"/>
          </a:xfrm>
        </p:spPr>
        <p:txBody>
          <a:bodyPr/>
          <a:lstStyle/>
          <a:p>
            <a:pPr>
              <a:defRPr/>
            </a:pPr>
            <a:r>
              <a:rPr lang="el-GR" altLang="el-GR" sz="3200" dirty="0" smtClean="0">
                <a:solidFill>
                  <a:srgbClr val="000000"/>
                </a:solidFill>
                <a:latin typeface="+mj-lt"/>
              </a:rPr>
              <a:t>Πλεονεκτήματα</a:t>
            </a:r>
            <a:r>
              <a:rPr lang="en-US" altLang="el-GR" sz="3200" dirty="0" smtClean="0">
                <a:solidFill>
                  <a:srgbClr val="000000"/>
                </a:solidFill>
                <a:latin typeface="+mj-lt"/>
              </a:rPr>
              <a:t>: </a:t>
            </a:r>
          </a:p>
          <a:p>
            <a:pPr lvl="1">
              <a:defRPr/>
            </a:pPr>
            <a:r>
              <a:rPr lang="en-US" altLang="el-GR" sz="2500" dirty="0" err="1" smtClean="0">
                <a:solidFill>
                  <a:srgbClr val="000000"/>
                </a:solidFill>
                <a:latin typeface="+mj-lt"/>
              </a:rPr>
              <a:t>Έγκυρη</a:t>
            </a:r>
            <a:r>
              <a:rPr lang="en-US" altLang="el-GR" sz="2500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κ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ι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έγκ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ιρη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 α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ντ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λλ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γή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500" dirty="0" err="1" smtClean="0">
                <a:solidFill>
                  <a:srgbClr val="000000"/>
                </a:solidFill>
                <a:latin typeface="+mj-lt"/>
              </a:rPr>
              <a:t>δεδομένων</a:t>
            </a:r>
            <a:endParaRPr lang="el-GR" altLang="el-GR" sz="2500" dirty="0" smtClean="0">
              <a:solidFill>
                <a:srgbClr val="000000"/>
              </a:solidFill>
              <a:latin typeface="+mj-lt"/>
            </a:endParaRPr>
          </a:p>
          <a:p>
            <a:pPr lvl="1">
              <a:defRPr/>
            </a:pP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Μείωση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κόστους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 α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νά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π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τυξης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500" dirty="0" err="1" smtClean="0">
                <a:solidFill>
                  <a:srgbClr val="000000"/>
                </a:solidFill>
                <a:latin typeface="+mj-lt"/>
              </a:rPr>
              <a:t>διε</a:t>
            </a:r>
            <a:r>
              <a:rPr lang="en-US" altLang="el-GR" sz="2500" dirty="0" smtClean="0">
                <a:solidFill>
                  <a:srgbClr val="000000"/>
                </a:solidFill>
                <a:latin typeface="+mj-lt"/>
              </a:rPr>
              <a:t>πα</a:t>
            </a:r>
            <a:r>
              <a:rPr lang="en-US" altLang="el-GR" sz="2500" dirty="0" err="1" smtClean="0">
                <a:solidFill>
                  <a:srgbClr val="000000"/>
                </a:solidFill>
                <a:latin typeface="+mj-lt"/>
              </a:rPr>
              <a:t>φών</a:t>
            </a:r>
            <a:endParaRPr lang="el-GR" altLang="el-GR" sz="2500" dirty="0" smtClean="0">
              <a:solidFill>
                <a:srgbClr val="000000"/>
              </a:solidFill>
              <a:latin typeface="+mj-lt"/>
            </a:endParaRPr>
          </a:p>
          <a:p>
            <a:pPr lvl="1">
              <a:defRPr/>
            </a:pP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Τυ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π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ο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π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οιημένη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 α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ντ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λλ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γή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500" dirty="0" err="1" smtClean="0">
                <a:solidFill>
                  <a:srgbClr val="000000"/>
                </a:solidFill>
                <a:latin typeface="+mj-lt"/>
              </a:rPr>
              <a:t>δεδομένων</a:t>
            </a:r>
            <a:endParaRPr lang="el-GR" altLang="el-GR" sz="2500" dirty="0" smtClean="0">
              <a:solidFill>
                <a:srgbClr val="000000"/>
              </a:solidFill>
              <a:latin typeface="+mj-lt"/>
            </a:endParaRPr>
          </a:p>
          <a:p>
            <a:pPr lvl="1">
              <a:defRPr/>
            </a:pP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Δυν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500" dirty="0" err="1">
                <a:solidFill>
                  <a:srgbClr val="000000"/>
                </a:solidFill>
                <a:latin typeface="+mj-lt"/>
              </a:rPr>
              <a:t>τότητ</a:t>
            </a:r>
            <a:r>
              <a:rPr lang="en-US" altLang="el-GR" sz="2500" dirty="0">
                <a:solidFill>
                  <a:srgbClr val="000000"/>
                </a:solidFill>
                <a:latin typeface="+mj-lt"/>
              </a:rPr>
              <a:t>α </a:t>
            </a:r>
            <a:r>
              <a:rPr lang="en-US" altLang="el-GR" sz="2500" dirty="0" err="1" smtClean="0">
                <a:solidFill>
                  <a:srgbClr val="000000"/>
                </a:solidFill>
                <a:latin typeface="+mj-lt"/>
              </a:rPr>
              <a:t>ε</a:t>
            </a:r>
            <a:r>
              <a:rPr lang="en-US" altLang="el-GR" sz="2500" dirty="0" smtClean="0">
                <a:solidFill>
                  <a:srgbClr val="000000"/>
                </a:solidFill>
                <a:latin typeface="+mj-lt"/>
              </a:rPr>
              <a:t>π</a:t>
            </a:r>
            <a:r>
              <a:rPr lang="en-US" altLang="el-GR" sz="2500" dirty="0" err="1" smtClean="0">
                <a:solidFill>
                  <a:srgbClr val="000000"/>
                </a:solidFill>
                <a:latin typeface="+mj-lt"/>
              </a:rPr>
              <a:t>ιλ</a:t>
            </a:r>
            <a:r>
              <a:rPr lang="el-GR" altLang="el-GR" sz="2500" dirty="0" err="1" smtClean="0">
                <a:solidFill>
                  <a:srgbClr val="000000"/>
                </a:solidFill>
                <a:latin typeface="+mj-lt"/>
              </a:rPr>
              <a:t>ογής</a:t>
            </a:r>
            <a:r>
              <a:rPr lang="el-GR" altLang="el-GR" sz="2500" dirty="0" smtClean="0">
                <a:solidFill>
                  <a:srgbClr val="000000"/>
                </a:solidFill>
                <a:latin typeface="+mj-lt"/>
              </a:rPr>
              <a:t> του</a:t>
            </a:r>
            <a:r>
              <a:rPr lang="en-US" altLang="el-GR" sz="2500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500" dirty="0" err="1" smtClean="0">
                <a:solidFill>
                  <a:srgbClr val="000000"/>
                </a:solidFill>
                <a:latin typeface="+mj-lt"/>
              </a:rPr>
              <a:t>κ</a:t>
            </a:r>
            <a:r>
              <a:rPr lang="en-US" altLang="el-GR" sz="2500" dirty="0" smtClean="0">
                <a:solidFill>
                  <a:srgbClr val="000000"/>
                </a:solidFill>
                <a:latin typeface="+mj-lt"/>
              </a:rPr>
              <a:t>α</a:t>
            </a:r>
            <a:r>
              <a:rPr lang="en-US" altLang="el-GR" sz="2500" dirty="0" err="1" smtClean="0">
                <a:solidFill>
                  <a:srgbClr val="000000"/>
                </a:solidFill>
                <a:latin typeface="+mj-lt"/>
              </a:rPr>
              <a:t>λύτερο</a:t>
            </a:r>
            <a:r>
              <a:rPr lang="el-GR" altLang="el-GR" sz="2500" dirty="0" smtClean="0">
                <a:solidFill>
                  <a:srgbClr val="000000"/>
                </a:solidFill>
                <a:latin typeface="+mj-lt"/>
              </a:rPr>
              <a:t>υ</a:t>
            </a:r>
            <a:r>
              <a:rPr lang="en-US" altLang="el-GR" sz="2500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el-GR" sz="2500" dirty="0" err="1" smtClean="0">
                <a:solidFill>
                  <a:srgbClr val="000000"/>
                </a:solidFill>
                <a:latin typeface="+mj-lt"/>
              </a:rPr>
              <a:t>υ</a:t>
            </a:r>
            <a:r>
              <a:rPr lang="en-US" altLang="el-GR" sz="2500" dirty="0" smtClean="0">
                <a:solidFill>
                  <a:srgbClr val="000000"/>
                </a:solidFill>
                <a:latin typeface="+mj-lt"/>
              </a:rPr>
              <a:t>π</a:t>
            </a:r>
            <a:r>
              <a:rPr lang="en-US" altLang="el-GR" sz="2500" dirty="0" err="1" smtClean="0">
                <a:solidFill>
                  <a:srgbClr val="000000"/>
                </a:solidFill>
                <a:latin typeface="+mj-lt"/>
              </a:rPr>
              <a:t>οσ</a:t>
            </a:r>
            <a:r>
              <a:rPr lang="el-GR" altLang="el-GR" sz="2500" dirty="0" err="1" smtClean="0">
                <a:solidFill>
                  <a:srgbClr val="000000"/>
                </a:solidFill>
                <a:latin typeface="+mj-lt"/>
              </a:rPr>
              <a:t>υστήματος</a:t>
            </a:r>
            <a:r>
              <a:rPr lang="el-GR" altLang="el-GR" sz="2500" dirty="0">
                <a:solidFill>
                  <a:srgbClr val="000000"/>
                </a:solidFill>
                <a:latin typeface="+mj-lt"/>
              </a:rPr>
              <a:t> </a:t>
            </a:r>
            <a:endParaRPr lang="el-GR" dirty="0" smtClean="0">
              <a:latin typeface="+mj-lt"/>
            </a:endParaRPr>
          </a:p>
        </p:txBody>
      </p:sp>
      <p:sp>
        <p:nvSpPr>
          <p:cNvPr id="6" name="Θέση αριθμού διαφάνειας 3"/>
          <p:cNvSpPr>
            <a:spLocks noGrp="1"/>
          </p:cNvSpPr>
          <p:nvPr>
            <p:ph type="sldNum" sz="quarter" idx="4294967295"/>
          </p:nvPr>
        </p:nvSpPr>
        <p:spPr>
          <a:xfrm>
            <a:off x="8362950" y="6165850"/>
            <a:ext cx="698500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6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87970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Τίτλος 1"/>
          <p:cNvSpPr>
            <a:spLocks noGrp="1"/>
          </p:cNvSpPr>
          <p:nvPr>
            <p:ph type="title"/>
          </p:nvPr>
        </p:nvSpPr>
        <p:spPr>
          <a:xfrm>
            <a:off x="1692275" y="406400"/>
            <a:ext cx="5983288" cy="1027113"/>
          </a:xfrm>
        </p:spPr>
        <p:txBody>
          <a:bodyPr/>
          <a:lstStyle/>
          <a:p>
            <a:r>
              <a:rPr lang="el-GR" altLang="el-GR" sz="3200" dirty="0" smtClean="0"/>
              <a:t>Παράδειγμα το Έργο </a:t>
            </a:r>
            <a:r>
              <a:rPr lang="en-US" altLang="el-GR" sz="3200" dirty="0" err="1" smtClean="0"/>
              <a:t>eSENS</a:t>
            </a:r>
            <a:r>
              <a:rPr lang="en-US" altLang="el-GR" sz="3200" dirty="0" smtClean="0"/>
              <a:t> 	</a:t>
            </a:r>
            <a:endParaRPr lang="el-GR" altLang="el-GR" sz="3200" dirty="0" smtClean="0"/>
          </a:p>
        </p:txBody>
      </p:sp>
      <p:sp>
        <p:nvSpPr>
          <p:cNvPr id="5" name="Θέση περιεχομένου 2"/>
          <p:cNvSpPr>
            <a:spLocks noGrp="1"/>
          </p:cNvSpPr>
          <p:nvPr>
            <p:ph idx="1"/>
          </p:nvPr>
        </p:nvSpPr>
        <p:spPr>
          <a:xfrm>
            <a:off x="827583" y="1422400"/>
            <a:ext cx="7849691" cy="5435600"/>
          </a:xfrm>
        </p:spPr>
        <p:txBody>
          <a:bodyPr>
            <a:normAutofit fontScale="47500" lnSpcReduction="20000"/>
          </a:bodyPr>
          <a:lstStyle/>
          <a:p>
            <a:pPr>
              <a:spcBef>
                <a:spcPts val="400"/>
              </a:spcBef>
              <a:spcAft>
                <a:spcPts val="1200"/>
              </a:spcAft>
              <a:defRPr/>
            </a:pPr>
            <a:r>
              <a:rPr lang="en-US" sz="5100" dirty="0" smtClean="0">
                <a:ea typeface="Geneva"/>
              </a:rPr>
              <a:t>eSENS: </a:t>
            </a:r>
            <a:r>
              <a:rPr lang="en-US" sz="5100" b="1" dirty="0" smtClean="0">
                <a:ea typeface="Geneva"/>
              </a:rPr>
              <a:t>Electronic Simple European Networked Services</a:t>
            </a:r>
            <a:r>
              <a:rPr lang="el-GR" sz="5100" b="1" dirty="0" smtClean="0">
                <a:ea typeface="Geneva"/>
              </a:rPr>
              <a:t>  </a:t>
            </a:r>
            <a:r>
              <a:rPr lang="en-US" sz="2900" dirty="0"/>
              <a:t>(</a:t>
            </a:r>
            <a:r>
              <a:rPr lang="en-US" sz="2900" dirty="0">
                <a:hlinkClick r:id="rId2"/>
              </a:rPr>
              <a:t>https://www.esens.eu/</a:t>
            </a:r>
            <a:r>
              <a:rPr lang="en-US" sz="2900" dirty="0"/>
              <a:t>) </a:t>
            </a:r>
            <a:endParaRPr lang="el-GR" sz="2900" dirty="0"/>
          </a:p>
          <a:p>
            <a:pPr eaLnBrk="1" hangingPunct="1">
              <a:spcBef>
                <a:spcPts val="400"/>
              </a:spcBef>
              <a:spcAft>
                <a:spcPts val="1200"/>
              </a:spcAft>
              <a:defRPr/>
            </a:pPr>
            <a:r>
              <a:rPr lang="el-GR" sz="4400" dirty="0" smtClean="0">
                <a:ea typeface="Geneva"/>
              </a:rPr>
              <a:t>01/04/2013 – 31/3/2017</a:t>
            </a:r>
          </a:p>
          <a:p>
            <a:pPr eaLnBrk="1" hangingPunct="1">
              <a:spcBef>
                <a:spcPts val="400"/>
              </a:spcBef>
              <a:spcAft>
                <a:spcPts val="1200"/>
              </a:spcAft>
              <a:defRPr/>
            </a:pPr>
            <a:r>
              <a:rPr lang="el-GR" sz="4400" b="1" dirty="0" smtClean="0">
                <a:ea typeface="Geneva"/>
              </a:rPr>
              <a:t>Βιωσιμότητα</a:t>
            </a:r>
            <a:r>
              <a:rPr lang="el-GR" sz="4400" dirty="0" smtClean="0">
                <a:ea typeface="Geneva"/>
              </a:rPr>
              <a:t> / </a:t>
            </a:r>
            <a:r>
              <a:rPr lang="el-GR" sz="4400" b="1" dirty="0" smtClean="0">
                <a:ea typeface="Geneva"/>
              </a:rPr>
              <a:t>Επέκταση</a:t>
            </a:r>
            <a:r>
              <a:rPr lang="el-GR" sz="4400" dirty="0" smtClean="0">
                <a:ea typeface="Geneva"/>
              </a:rPr>
              <a:t> / </a:t>
            </a:r>
            <a:r>
              <a:rPr lang="el-GR" sz="4400" b="1" dirty="0" smtClean="0">
                <a:ea typeface="Geneva"/>
              </a:rPr>
              <a:t>Συνένωση</a:t>
            </a:r>
            <a:r>
              <a:rPr lang="el-GR" sz="4400" dirty="0" smtClean="0">
                <a:ea typeface="Geneva"/>
              </a:rPr>
              <a:t> των </a:t>
            </a:r>
            <a:r>
              <a:rPr lang="el-GR" sz="4400" b="1" dirty="0" smtClean="0">
                <a:ea typeface="Geneva"/>
              </a:rPr>
              <a:t>Δομικών Στοιχείων </a:t>
            </a:r>
            <a:r>
              <a:rPr lang="el-GR" sz="4400" dirty="0" smtClean="0">
                <a:ea typeface="Geneva"/>
              </a:rPr>
              <a:t>(</a:t>
            </a:r>
            <a:r>
              <a:rPr lang="en-US" sz="4400" dirty="0" smtClean="0">
                <a:ea typeface="Geneva"/>
              </a:rPr>
              <a:t>Building Blocks) </a:t>
            </a:r>
            <a:r>
              <a:rPr lang="el-GR" sz="4400" dirty="0" smtClean="0">
                <a:ea typeface="Geneva"/>
              </a:rPr>
              <a:t>των προηγούμενων </a:t>
            </a:r>
            <a:r>
              <a:rPr lang="el-GR" sz="4400" dirty="0">
                <a:ea typeface="Geneva"/>
              </a:rPr>
              <a:t>Πιλοτικών Έργων Ευρείας Κλίμακας</a:t>
            </a:r>
            <a:endParaRPr lang="en-US" sz="4400" dirty="0" smtClean="0">
              <a:ea typeface="Geneva"/>
            </a:endParaRPr>
          </a:p>
          <a:p>
            <a:pPr eaLnBrk="1" hangingPunct="1">
              <a:spcBef>
                <a:spcPts val="400"/>
              </a:spcBef>
              <a:spcAft>
                <a:spcPts val="1200"/>
              </a:spcAft>
              <a:defRPr/>
            </a:pPr>
            <a:r>
              <a:rPr lang="en-US" sz="4400" b="1" dirty="0" smtClean="0">
                <a:ea typeface="Geneva"/>
              </a:rPr>
              <a:t>20</a:t>
            </a:r>
            <a:r>
              <a:rPr lang="el-GR" sz="4400" b="1" dirty="0" smtClean="0">
                <a:ea typeface="Geneva"/>
              </a:rPr>
              <a:t>+</a:t>
            </a:r>
            <a:r>
              <a:rPr lang="en-US" sz="4400" dirty="0" smtClean="0">
                <a:ea typeface="Geneva"/>
              </a:rPr>
              <a:t> </a:t>
            </a:r>
            <a:r>
              <a:rPr lang="el-GR" sz="4400" dirty="0" smtClean="0">
                <a:ea typeface="Geneva"/>
              </a:rPr>
              <a:t>χώρες –</a:t>
            </a:r>
            <a:r>
              <a:rPr lang="el-GR" sz="4400" b="1" dirty="0" smtClean="0">
                <a:ea typeface="Geneva"/>
              </a:rPr>
              <a:t>100+ </a:t>
            </a:r>
            <a:r>
              <a:rPr lang="el-GR" sz="4400" dirty="0" smtClean="0">
                <a:ea typeface="Geneva"/>
              </a:rPr>
              <a:t>εταίροι</a:t>
            </a:r>
          </a:p>
          <a:p>
            <a:pPr eaLnBrk="1" hangingPunct="1">
              <a:spcBef>
                <a:spcPts val="400"/>
              </a:spcBef>
              <a:spcAft>
                <a:spcPts val="600"/>
              </a:spcAft>
              <a:defRPr/>
            </a:pPr>
            <a:r>
              <a:rPr lang="en-US" sz="5100" b="1" dirty="0" smtClean="0">
                <a:ea typeface="Geneva"/>
              </a:rPr>
              <a:t>4</a:t>
            </a:r>
            <a:r>
              <a:rPr lang="en-US" sz="5100" dirty="0" smtClean="0">
                <a:ea typeface="Geneva"/>
              </a:rPr>
              <a:t> </a:t>
            </a:r>
            <a:r>
              <a:rPr lang="el-GR" sz="5100" dirty="0" smtClean="0">
                <a:ea typeface="Geneva"/>
              </a:rPr>
              <a:t>Βασικά </a:t>
            </a:r>
            <a:r>
              <a:rPr lang="el-GR" sz="5100" b="1" dirty="0" smtClean="0">
                <a:ea typeface="Geneva"/>
              </a:rPr>
              <a:t>Δομικά Στοιχεία </a:t>
            </a:r>
            <a:r>
              <a:rPr lang="el-GR" sz="5100" dirty="0" smtClean="0">
                <a:ea typeface="Geneva"/>
              </a:rPr>
              <a:t>:</a:t>
            </a:r>
            <a:endParaRPr lang="en-US" sz="5100" dirty="0" smtClean="0">
              <a:ea typeface="Geneva"/>
            </a:endParaRPr>
          </a:p>
          <a:p>
            <a:pPr lvl="1" eaLnBrk="1" hangingPunct="1">
              <a:spcBef>
                <a:spcPts val="200"/>
              </a:spcBef>
              <a:spcAft>
                <a:spcPts val="0"/>
              </a:spcAft>
              <a:defRPr/>
            </a:pPr>
            <a:r>
              <a:rPr lang="el-GR" sz="3300" dirty="0" smtClean="0">
                <a:ea typeface="Geneva"/>
              </a:rPr>
              <a:t>Ηλεκτρονική Ταυτοποίηση (</a:t>
            </a:r>
            <a:r>
              <a:rPr lang="en-US" sz="3300" dirty="0" err="1" smtClean="0">
                <a:ea typeface="Geneva"/>
              </a:rPr>
              <a:t>eID</a:t>
            </a:r>
            <a:r>
              <a:rPr lang="en-US" sz="3300" dirty="0" smtClean="0">
                <a:ea typeface="Geneva"/>
              </a:rPr>
              <a:t>)</a:t>
            </a:r>
          </a:p>
          <a:p>
            <a:pPr lvl="1" eaLnBrk="1" hangingPunct="1">
              <a:spcBef>
                <a:spcPts val="200"/>
              </a:spcBef>
              <a:spcAft>
                <a:spcPts val="0"/>
              </a:spcAft>
              <a:defRPr/>
            </a:pPr>
            <a:r>
              <a:rPr lang="el-GR" sz="3300" dirty="0" smtClean="0">
                <a:ea typeface="Geneva"/>
              </a:rPr>
              <a:t>Ηλεκτρονική Υπογραφή (</a:t>
            </a:r>
            <a:r>
              <a:rPr lang="en-US" sz="3300" dirty="0" err="1" smtClean="0">
                <a:ea typeface="Geneva"/>
              </a:rPr>
              <a:t>eSignature</a:t>
            </a:r>
            <a:r>
              <a:rPr lang="en-US" sz="3300" dirty="0" smtClean="0">
                <a:ea typeface="Geneva"/>
              </a:rPr>
              <a:t>)</a:t>
            </a:r>
          </a:p>
          <a:p>
            <a:pPr lvl="1" eaLnBrk="1" hangingPunct="1">
              <a:spcBef>
                <a:spcPts val="200"/>
              </a:spcBef>
              <a:spcAft>
                <a:spcPts val="0"/>
              </a:spcAft>
              <a:defRPr/>
            </a:pPr>
            <a:r>
              <a:rPr lang="en-US" sz="3300" dirty="0" err="1" smtClean="0">
                <a:ea typeface="Geneva"/>
              </a:rPr>
              <a:t>eDocuments</a:t>
            </a:r>
            <a:r>
              <a:rPr lang="en-US" sz="3300" dirty="0" smtClean="0">
                <a:ea typeface="Geneva"/>
              </a:rPr>
              <a:t> </a:t>
            </a:r>
            <a:r>
              <a:rPr lang="el-GR" sz="3300" dirty="0" smtClean="0">
                <a:ea typeface="Geneva"/>
              </a:rPr>
              <a:t> - </a:t>
            </a:r>
            <a:r>
              <a:rPr lang="en-US" sz="3300" dirty="0" smtClean="0">
                <a:ea typeface="Geneva"/>
              </a:rPr>
              <a:t>Semantics</a:t>
            </a:r>
          </a:p>
          <a:p>
            <a:pPr lvl="1" eaLnBrk="1" hangingPunct="1">
              <a:spcBef>
                <a:spcPts val="200"/>
              </a:spcBef>
              <a:spcAft>
                <a:spcPts val="0"/>
              </a:spcAft>
              <a:defRPr/>
            </a:pPr>
            <a:r>
              <a:rPr lang="el-GR" sz="3300" dirty="0" smtClean="0">
                <a:ea typeface="Geneva"/>
              </a:rPr>
              <a:t>Συστημένη Ηλεκτρονική Αλληλογραφία (</a:t>
            </a:r>
            <a:r>
              <a:rPr lang="en-US" sz="3300" dirty="0" err="1" smtClean="0">
                <a:ea typeface="Geneva"/>
              </a:rPr>
              <a:t>eDelivery</a:t>
            </a:r>
            <a:r>
              <a:rPr lang="en-US" sz="3300" dirty="0" smtClean="0">
                <a:ea typeface="Geneva"/>
              </a:rPr>
              <a:t>)</a:t>
            </a:r>
          </a:p>
          <a:p>
            <a:pPr eaLnBrk="1" hangingPunct="1">
              <a:spcBef>
                <a:spcPts val="400"/>
              </a:spcBef>
              <a:spcAft>
                <a:spcPts val="1200"/>
              </a:spcAft>
              <a:defRPr/>
            </a:pPr>
            <a:endParaRPr lang="el-GR" sz="3000" dirty="0" smtClean="0">
              <a:ea typeface="Geneva"/>
            </a:endParaRPr>
          </a:p>
          <a:p>
            <a:pPr eaLnBrk="1" hangingPunct="1">
              <a:spcBef>
                <a:spcPts val="400"/>
              </a:spcBef>
              <a:spcAft>
                <a:spcPts val="1200"/>
              </a:spcAft>
              <a:defRPr/>
            </a:pPr>
            <a:endParaRPr lang="el-GR" sz="3000" dirty="0" smtClean="0">
              <a:ea typeface="Geneva"/>
            </a:endParaRPr>
          </a:p>
          <a:p>
            <a:pPr marL="0" indent="0" eaLnBrk="1" hangingPunct="1">
              <a:buFont typeface="Franklin Gothic Book" pitchFamily="34" charset="0"/>
              <a:buNone/>
              <a:defRPr/>
            </a:pPr>
            <a:endParaRPr lang="en-US" sz="3000" dirty="0" smtClean="0">
              <a:ea typeface="Geneva"/>
            </a:endParaRPr>
          </a:p>
          <a:p>
            <a:pPr eaLnBrk="1" hangingPunct="1">
              <a:defRPr/>
            </a:pPr>
            <a:endParaRPr lang="en-US" sz="3000" dirty="0" smtClean="0">
              <a:ea typeface="Geneva"/>
            </a:endParaRPr>
          </a:p>
          <a:p>
            <a:pPr marL="0" indent="0" eaLnBrk="1" hangingPunct="1">
              <a:buFont typeface="Franklin Gothic Book" pitchFamily="34" charset="0"/>
              <a:buNone/>
              <a:defRPr/>
            </a:pPr>
            <a:r>
              <a:rPr lang="en-US" sz="3000" dirty="0" smtClean="0">
                <a:ea typeface="Geneva"/>
              </a:rPr>
              <a:t> </a:t>
            </a:r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/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 smtClean="0"/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 smtClean="0"/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/>
          </a:p>
          <a:p>
            <a:pPr marL="0" indent="0">
              <a:buFont typeface="Franklin Gothic Book" pitchFamily="34" charset="0"/>
              <a:buNone/>
              <a:defRPr/>
            </a:pPr>
            <a:endParaRPr lang="en-US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4294967295"/>
          </p:nvPr>
        </p:nvSpPr>
        <p:spPr>
          <a:xfrm>
            <a:off x="8362950" y="6165850"/>
            <a:ext cx="698500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7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50280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Τίτλος 1"/>
          <p:cNvSpPr>
            <a:spLocks noGrp="1"/>
          </p:cNvSpPr>
          <p:nvPr>
            <p:ph type="title"/>
          </p:nvPr>
        </p:nvSpPr>
        <p:spPr>
          <a:xfrm>
            <a:off x="1908175" y="406400"/>
            <a:ext cx="5767388" cy="1027113"/>
          </a:xfrm>
        </p:spPr>
        <p:txBody>
          <a:bodyPr/>
          <a:lstStyle/>
          <a:p>
            <a:r>
              <a:rPr lang="el-GR" altLang="el-GR" sz="3200" dirty="0" smtClean="0"/>
              <a:t>Το Έργο </a:t>
            </a:r>
            <a:r>
              <a:rPr lang="en-US" altLang="el-GR" sz="3200" dirty="0" err="1" smtClean="0"/>
              <a:t>eSENS</a:t>
            </a:r>
            <a:r>
              <a:rPr lang="en-US" altLang="el-GR" sz="3200" dirty="0" smtClean="0"/>
              <a:t> </a:t>
            </a:r>
            <a:r>
              <a:rPr lang="el-GR" altLang="el-GR" sz="3200" dirty="0" smtClean="0"/>
              <a:t> - Τομείς Ανάπτυξης</a:t>
            </a:r>
            <a:r>
              <a:rPr lang="en-US" altLang="el-GR" sz="3200" dirty="0" smtClean="0"/>
              <a:t>	</a:t>
            </a:r>
            <a:endParaRPr lang="el-GR" altLang="el-GR" sz="3200" dirty="0" smtClean="0"/>
          </a:p>
        </p:txBody>
      </p:sp>
      <p:sp>
        <p:nvSpPr>
          <p:cNvPr id="5" name="Θέση περιεχομένου 2"/>
          <p:cNvSpPr>
            <a:spLocks noGrp="1"/>
          </p:cNvSpPr>
          <p:nvPr>
            <p:ph idx="1"/>
          </p:nvPr>
        </p:nvSpPr>
        <p:spPr>
          <a:xfrm>
            <a:off x="971599" y="1422400"/>
            <a:ext cx="7705675" cy="51689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400"/>
              </a:spcBef>
              <a:spcAft>
                <a:spcPts val="600"/>
              </a:spcAft>
              <a:defRPr/>
            </a:pPr>
            <a:r>
              <a:rPr lang="en-US" sz="2400" b="1" dirty="0" smtClean="0">
                <a:ea typeface="Geneva"/>
              </a:rPr>
              <a:t>5</a:t>
            </a:r>
            <a:r>
              <a:rPr lang="en-US" sz="2400" dirty="0" smtClean="0">
                <a:ea typeface="Geneva"/>
              </a:rPr>
              <a:t> </a:t>
            </a:r>
            <a:r>
              <a:rPr lang="el-GR" sz="2400" dirty="0" smtClean="0">
                <a:ea typeface="Geneva"/>
              </a:rPr>
              <a:t>Τομείς: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smtClean="0">
                <a:ea typeface="Geneva"/>
              </a:rPr>
              <a:t>Ηλεκτρονικές Προμήθειες </a:t>
            </a:r>
            <a:r>
              <a:rPr lang="el-GR" sz="2000" dirty="0" smtClean="0">
                <a:ea typeface="Geneva"/>
              </a:rPr>
              <a:t>(</a:t>
            </a:r>
            <a:r>
              <a:rPr lang="en-US" sz="2000" dirty="0" err="1" smtClean="0">
                <a:ea typeface="Geneva"/>
              </a:rPr>
              <a:t>eProcurement</a:t>
            </a:r>
            <a:r>
              <a:rPr lang="en-US" sz="2000" dirty="0" smtClean="0">
                <a:ea typeface="Geneva"/>
              </a:rPr>
              <a:t>)</a:t>
            </a:r>
          </a:p>
          <a:p>
            <a:pPr lvl="1" eaLnBrk="1" hangingPunct="1">
              <a:spcBef>
                <a:spcPts val="200"/>
              </a:spcBef>
              <a:spcAft>
                <a:spcPts val="0"/>
              </a:spcAft>
              <a:defRPr/>
            </a:pPr>
            <a:r>
              <a:rPr lang="el-GR" sz="2000" b="1" dirty="0" smtClean="0">
                <a:ea typeface="Geneva"/>
              </a:rPr>
              <a:t>Υγεία</a:t>
            </a:r>
            <a:r>
              <a:rPr lang="en-US" sz="2000" dirty="0" smtClean="0">
                <a:ea typeface="Geneva"/>
              </a:rPr>
              <a:t> (</a:t>
            </a:r>
            <a:r>
              <a:rPr lang="en-US" sz="2000" dirty="0" err="1" smtClean="0">
                <a:ea typeface="Geneva"/>
              </a:rPr>
              <a:t>eHealth</a:t>
            </a:r>
            <a:r>
              <a:rPr lang="en-US" sz="2000" dirty="0" smtClean="0">
                <a:ea typeface="Geneva"/>
              </a:rPr>
              <a:t>)</a:t>
            </a:r>
          </a:p>
          <a:p>
            <a:pPr lvl="1" eaLnBrk="1" hangingPunct="1">
              <a:spcBef>
                <a:spcPts val="200"/>
              </a:spcBef>
              <a:spcAft>
                <a:spcPts val="0"/>
              </a:spcAft>
              <a:defRPr/>
            </a:pPr>
            <a:r>
              <a:rPr lang="el-GR" sz="2000" b="1" dirty="0" smtClean="0">
                <a:ea typeface="Geneva"/>
              </a:rPr>
              <a:t>Δικαιοσύνη</a:t>
            </a:r>
            <a:r>
              <a:rPr lang="el-GR" sz="2000" dirty="0" smtClean="0">
                <a:ea typeface="Geneva"/>
              </a:rPr>
              <a:t> (</a:t>
            </a:r>
            <a:r>
              <a:rPr lang="en-US" sz="2000" dirty="0" err="1" smtClean="0">
                <a:ea typeface="Geneva"/>
              </a:rPr>
              <a:t>eJustice</a:t>
            </a:r>
            <a:r>
              <a:rPr lang="en-US" sz="2000" dirty="0" smtClean="0">
                <a:ea typeface="Geneva"/>
              </a:rPr>
              <a:t>)</a:t>
            </a:r>
          </a:p>
          <a:p>
            <a:pPr lvl="1" eaLnBrk="1" hangingPunct="1">
              <a:spcBef>
                <a:spcPts val="200"/>
              </a:spcBef>
              <a:spcAft>
                <a:spcPts val="0"/>
              </a:spcAft>
              <a:defRPr/>
            </a:pPr>
            <a:r>
              <a:rPr lang="el-GR" sz="2000" b="1" dirty="0" smtClean="0">
                <a:ea typeface="Geneva"/>
              </a:rPr>
              <a:t>Ανάπτυξη Επαγγελματικής Δραστηριότητας </a:t>
            </a:r>
            <a:r>
              <a:rPr lang="el-GR" sz="2000" dirty="0" smtClean="0">
                <a:ea typeface="Geneva"/>
              </a:rPr>
              <a:t>(</a:t>
            </a:r>
            <a:r>
              <a:rPr lang="en-US" sz="2000" dirty="0" smtClean="0">
                <a:ea typeface="Geneva"/>
              </a:rPr>
              <a:t>Business Lifecycle)</a:t>
            </a:r>
            <a:endParaRPr lang="el-GR" sz="2000" dirty="0" smtClean="0">
              <a:ea typeface="Geneva"/>
            </a:endParaRPr>
          </a:p>
          <a:p>
            <a:pPr lvl="1" eaLnBrk="1" hangingPunct="1">
              <a:spcBef>
                <a:spcPts val="200"/>
              </a:spcBef>
              <a:spcAft>
                <a:spcPts val="0"/>
              </a:spcAft>
              <a:defRPr/>
            </a:pPr>
            <a:r>
              <a:rPr lang="el-GR" sz="2000" b="1" dirty="0" smtClean="0">
                <a:ea typeface="Geneva"/>
              </a:rPr>
              <a:t>Κύκλος Ζωής Πολίτη </a:t>
            </a:r>
            <a:r>
              <a:rPr lang="el-GR" sz="2000" dirty="0" smtClean="0">
                <a:ea typeface="Geneva"/>
              </a:rPr>
              <a:t>(</a:t>
            </a:r>
            <a:r>
              <a:rPr lang="en-US" sz="2000" dirty="0" smtClean="0">
                <a:ea typeface="Geneva"/>
              </a:rPr>
              <a:t>Citizen Lifecycle)</a:t>
            </a:r>
            <a:endParaRPr lang="el-GR" sz="2000" dirty="0" smtClean="0">
              <a:ea typeface="Geneva"/>
            </a:endParaRP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l-GR" sz="2400" dirty="0" smtClean="0">
                <a:ea typeface="Geneva"/>
              </a:rPr>
              <a:t>Άλλες Δραστηριότητες:</a:t>
            </a:r>
            <a:endParaRPr lang="en-US" sz="2400" dirty="0" smtClean="0">
              <a:ea typeface="Geneva"/>
            </a:endParaRP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dirty="0" smtClean="0">
                <a:ea typeface="Geneva"/>
              </a:rPr>
              <a:t>Νομική Υποστήριξη</a:t>
            </a:r>
            <a:endParaRPr lang="en-US" sz="2000" dirty="0" smtClean="0">
              <a:ea typeface="Geneva"/>
            </a:endParaRPr>
          </a:p>
          <a:p>
            <a:pPr lvl="1" eaLnBrk="1" hangingPunct="1">
              <a:spcBef>
                <a:spcPts val="200"/>
              </a:spcBef>
              <a:spcAft>
                <a:spcPts val="0"/>
              </a:spcAft>
              <a:defRPr/>
            </a:pPr>
            <a:r>
              <a:rPr lang="el-GR" sz="2000" dirty="0" smtClean="0">
                <a:ea typeface="Geneva"/>
              </a:rPr>
              <a:t>Βιωσιμότητα Λύσεων</a:t>
            </a:r>
          </a:p>
          <a:p>
            <a:pPr lvl="1" eaLnBrk="1" hangingPunct="1">
              <a:spcBef>
                <a:spcPts val="200"/>
              </a:spcBef>
              <a:spcAft>
                <a:spcPts val="0"/>
              </a:spcAft>
              <a:defRPr/>
            </a:pPr>
            <a:r>
              <a:rPr lang="el-GR" sz="2000" dirty="0" smtClean="0">
                <a:ea typeface="Geneva"/>
              </a:rPr>
              <a:t>Διάχυση Αποτελεσμάτων</a:t>
            </a:r>
            <a:endParaRPr lang="en-US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4294967295"/>
          </p:nvPr>
        </p:nvSpPr>
        <p:spPr>
          <a:xfrm>
            <a:off x="8362950" y="6165850"/>
            <a:ext cx="698500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8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17830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kstSylinder 14"/>
          <p:cNvSpPr txBox="1">
            <a:spLocks noChangeAspect="1"/>
          </p:cNvSpPr>
          <p:nvPr/>
        </p:nvSpPr>
        <p:spPr>
          <a:xfrm>
            <a:off x="3491880" y="1196752"/>
            <a:ext cx="461665" cy="56166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vert270" anchor="ctr">
            <a:spAutoFit/>
          </a:bodyPr>
          <a:lstStyle/>
          <a:p>
            <a:pPr algn="r">
              <a:defRPr/>
            </a:pPr>
            <a:r>
              <a:rPr lang="el-GR" dirty="0">
                <a:solidFill>
                  <a:srgbClr val="002060"/>
                </a:solidFill>
              </a:rPr>
              <a:t>Δικαιοσύνη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13" name="TekstSylinder 12"/>
          <p:cNvSpPr txBox="1">
            <a:spLocks noChangeAspect="1"/>
          </p:cNvSpPr>
          <p:nvPr/>
        </p:nvSpPr>
        <p:spPr>
          <a:xfrm>
            <a:off x="2886199" y="1196752"/>
            <a:ext cx="461665" cy="56166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vert270" anchor="ctr">
            <a:spAutoFit/>
          </a:bodyPr>
          <a:lstStyle/>
          <a:p>
            <a:pPr algn="r">
              <a:defRPr/>
            </a:pPr>
            <a:r>
              <a:rPr lang="el-GR" dirty="0">
                <a:solidFill>
                  <a:srgbClr val="002060"/>
                </a:solidFill>
              </a:rPr>
              <a:t>Υγεία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10" name="TekstSylinder 9"/>
          <p:cNvSpPr txBox="1"/>
          <p:nvPr/>
        </p:nvSpPr>
        <p:spPr>
          <a:xfrm>
            <a:off x="1979712" y="1196752"/>
            <a:ext cx="738664" cy="561662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vert270">
            <a:spAutoFit/>
          </a:bodyPr>
          <a:lstStyle/>
          <a:p>
            <a:pPr algn="r">
              <a:defRPr/>
            </a:pPr>
            <a:r>
              <a:rPr lang="el-GR" dirty="0">
                <a:solidFill>
                  <a:srgbClr val="002060"/>
                </a:solidFill>
              </a:rPr>
              <a:t>Επιχειρήσεις </a:t>
            </a:r>
          </a:p>
          <a:p>
            <a:pPr algn="r">
              <a:defRPr/>
            </a:pPr>
            <a:r>
              <a:rPr lang="en-GB" dirty="0">
                <a:solidFill>
                  <a:srgbClr val="002060"/>
                </a:solidFill>
              </a:rPr>
              <a:t>Lifecycle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1115616" y="1196752"/>
            <a:ext cx="738664" cy="561662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vert270">
            <a:spAutoFit/>
          </a:bodyPr>
          <a:lstStyle/>
          <a:p>
            <a:pPr algn="r">
              <a:defRPr/>
            </a:pPr>
            <a:r>
              <a:rPr lang="el-GR" dirty="0">
                <a:solidFill>
                  <a:srgbClr val="002060"/>
                </a:solidFill>
              </a:rPr>
              <a:t>Δημόσιες Προμήθειες </a:t>
            </a:r>
          </a:p>
          <a:p>
            <a:pPr algn="r">
              <a:defRPr/>
            </a:pPr>
            <a:r>
              <a:rPr lang="en-GB" dirty="0">
                <a:solidFill>
                  <a:srgbClr val="002060"/>
                </a:solidFill>
              </a:rPr>
              <a:t>Post-award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251520" y="1196752"/>
            <a:ext cx="738664" cy="561662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vert270">
            <a:spAutoFit/>
          </a:bodyPr>
          <a:lstStyle/>
          <a:p>
            <a:pPr algn="r">
              <a:defRPr/>
            </a:pPr>
            <a:r>
              <a:rPr lang="el-GR" dirty="0">
                <a:solidFill>
                  <a:srgbClr val="002060"/>
                </a:solidFill>
              </a:rPr>
              <a:t>Δημόσιες Προμήθειες </a:t>
            </a:r>
          </a:p>
          <a:p>
            <a:pPr algn="r">
              <a:defRPr/>
            </a:pPr>
            <a:r>
              <a:rPr lang="en-GB" dirty="0">
                <a:solidFill>
                  <a:srgbClr val="002060"/>
                </a:solidFill>
              </a:rPr>
              <a:t>Pre-award</a:t>
            </a:r>
          </a:p>
        </p:txBody>
      </p:sp>
      <p:sp>
        <p:nvSpPr>
          <p:cNvPr id="31751" name="Tittel 26"/>
          <p:cNvSpPr>
            <a:spLocks noGrp="1"/>
          </p:cNvSpPr>
          <p:nvPr>
            <p:ph type="title"/>
          </p:nvPr>
        </p:nvSpPr>
        <p:spPr>
          <a:xfrm>
            <a:off x="1979613" y="125413"/>
            <a:ext cx="6130925" cy="8556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l-GR" altLang="el-GR" dirty="0"/>
              <a:t>Τομείς </a:t>
            </a:r>
            <a:r>
              <a:rPr lang="en-GB" altLang="el-GR" dirty="0"/>
              <a:t>E-SENS /</a:t>
            </a:r>
            <a:r>
              <a:rPr lang="el-GR" altLang="el-GR" dirty="0"/>
              <a:t>Δομικά </a:t>
            </a:r>
            <a:r>
              <a:rPr lang="el-GR" altLang="el-GR" dirty="0" smtClean="0"/>
              <a:t>στοιχεία Λογισμικού </a:t>
            </a:r>
            <a:endParaRPr lang="en-GB" altLang="el-GR" dirty="0"/>
          </a:p>
        </p:txBody>
      </p:sp>
      <p:sp>
        <p:nvSpPr>
          <p:cNvPr id="31" name="TekstSylinder 14"/>
          <p:cNvSpPr txBox="1">
            <a:spLocks noChangeAspect="1"/>
          </p:cNvSpPr>
          <p:nvPr/>
        </p:nvSpPr>
        <p:spPr>
          <a:xfrm>
            <a:off x="4139952" y="1196752"/>
            <a:ext cx="461665" cy="56166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vert270" anchor="ctr">
            <a:spAutoFit/>
          </a:bodyPr>
          <a:lstStyle/>
          <a:p>
            <a:pPr algn="r">
              <a:defRPr/>
            </a:pPr>
            <a:r>
              <a:rPr lang="el-GR" dirty="0">
                <a:solidFill>
                  <a:srgbClr val="002060"/>
                </a:solidFill>
              </a:rPr>
              <a:t>Εξυπηρέτηση Π</a:t>
            </a:r>
            <a:r>
              <a:rPr lang="en-US" dirty="0">
                <a:solidFill>
                  <a:srgbClr val="002060"/>
                </a:solidFill>
              </a:rPr>
              <a:t>o</a:t>
            </a:r>
            <a:r>
              <a:rPr lang="el-GR" dirty="0">
                <a:solidFill>
                  <a:srgbClr val="002060"/>
                </a:solidFill>
              </a:rPr>
              <a:t>λιτών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55305" name="TekstSylinder 5"/>
          <p:cNvSpPr txBox="1">
            <a:spLocks noChangeArrowheads="1"/>
          </p:cNvSpPr>
          <p:nvPr/>
        </p:nvSpPr>
        <p:spPr bwMode="auto">
          <a:xfrm>
            <a:off x="179388" y="6308725"/>
            <a:ext cx="8569325" cy="369888"/>
          </a:xfrm>
          <a:prstGeom prst="rect">
            <a:avLst/>
          </a:prstGeom>
          <a:solidFill>
            <a:srgbClr val="00B050">
              <a:alpha val="85097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itchFamily="34" charset="0"/>
              <a:buChar char="■"/>
              <a:defRPr sz="15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500" i="1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3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300" i="1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l-GR" sz="1800" dirty="0" err="1">
                <a:solidFill>
                  <a:srgbClr val="002060"/>
                </a:solidFill>
                <a:latin typeface="Arial" pitchFamily="34" charset="0"/>
              </a:rPr>
              <a:t>eDelivery</a:t>
            </a:r>
            <a:endParaRPr lang="en-GB" altLang="el-GR" sz="1800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55306" name="TekstSylinder 5"/>
          <p:cNvSpPr txBox="1">
            <a:spLocks noChangeArrowheads="1"/>
          </p:cNvSpPr>
          <p:nvPr/>
        </p:nvSpPr>
        <p:spPr bwMode="auto">
          <a:xfrm>
            <a:off x="179388" y="5805488"/>
            <a:ext cx="8569325" cy="369887"/>
          </a:xfrm>
          <a:prstGeom prst="rect">
            <a:avLst/>
          </a:prstGeom>
          <a:solidFill>
            <a:srgbClr val="00B050">
              <a:alpha val="85097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itchFamily="34" charset="0"/>
              <a:buChar char="■"/>
              <a:defRPr sz="15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500" i="1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3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300" i="1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l-GR" sz="1800" dirty="0">
                <a:solidFill>
                  <a:srgbClr val="002060"/>
                </a:solidFill>
                <a:latin typeface="Arial" pitchFamily="34" charset="0"/>
              </a:rPr>
              <a:t>eSignatures</a:t>
            </a:r>
          </a:p>
        </p:txBody>
      </p:sp>
      <p:sp>
        <p:nvSpPr>
          <p:cNvPr id="55307" name="TekstSylinder 5"/>
          <p:cNvSpPr txBox="1">
            <a:spLocks noChangeArrowheads="1"/>
          </p:cNvSpPr>
          <p:nvPr/>
        </p:nvSpPr>
        <p:spPr bwMode="auto">
          <a:xfrm>
            <a:off x="179388" y="5291138"/>
            <a:ext cx="8569325" cy="369887"/>
          </a:xfrm>
          <a:prstGeom prst="rect">
            <a:avLst/>
          </a:prstGeom>
          <a:solidFill>
            <a:srgbClr val="00B050">
              <a:alpha val="85097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itchFamily="34" charset="0"/>
              <a:buChar char="■"/>
              <a:defRPr sz="15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500" i="1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3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300" i="1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l-GR" sz="1800" dirty="0">
                <a:solidFill>
                  <a:srgbClr val="002060"/>
                </a:solidFill>
                <a:latin typeface="Arial" pitchFamily="34" charset="0"/>
              </a:rPr>
              <a:t>Semantics and eDocs</a:t>
            </a:r>
          </a:p>
        </p:txBody>
      </p:sp>
      <p:sp>
        <p:nvSpPr>
          <p:cNvPr id="35" name="TekstSylinder 5"/>
          <p:cNvSpPr txBox="1"/>
          <p:nvPr/>
        </p:nvSpPr>
        <p:spPr>
          <a:xfrm>
            <a:off x="179388" y="4787900"/>
            <a:ext cx="8569325" cy="369888"/>
          </a:xfrm>
          <a:prstGeom prst="rect">
            <a:avLst/>
          </a:prstGeom>
          <a:solidFill>
            <a:schemeClr val="accent6">
              <a:lumMod val="75000"/>
              <a:alpha val="85000"/>
            </a:schemeClr>
          </a:solidFill>
          <a:ln>
            <a:solidFill>
              <a:srgbClr val="00B050"/>
            </a:solidFill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GB" dirty="0" err="1">
                <a:solidFill>
                  <a:srgbClr val="002060"/>
                </a:solidFill>
              </a:rPr>
              <a:t>eID</a:t>
            </a:r>
            <a:r>
              <a:rPr lang="en-GB" dirty="0">
                <a:solidFill>
                  <a:srgbClr val="002060"/>
                </a:solidFill>
              </a:rPr>
              <a:t> (STORK</a:t>
            </a:r>
            <a:r>
              <a:rPr lang="el-GR" dirty="0">
                <a:solidFill>
                  <a:srgbClr val="002060"/>
                </a:solidFill>
              </a:rPr>
              <a:t>2 - </a:t>
            </a:r>
            <a:r>
              <a:rPr lang="en-US" dirty="0" err="1">
                <a:solidFill>
                  <a:srgbClr val="002060"/>
                </a:solidFill>
              </a:rPr>
              <a:t>eIDAS</a:t>
            </a:r>
            <a:r>
              <a:rPr lang="en-GB" dirty="0">
                <a:solidFill>
                  <a:srgbClr val="002060"/>
                </a:solidFill>
              </a:rPr>
              <a:t>)</a:t>
            </a:r>
          </a:p>
        </p:txBody>
      </p:sp>
      <p:grpSp>
        <p:nvGrpSpPr>
          <p:cNvPr id="55309" name="Group 70"/>
          <p:cNvGrpSpPr>
            <a:grpSpLocks/>
          </p:cNvGrpSpPr>
          <p:nvPr/>
        </p:nvGrpSpPr>
        <p:grpSpPr bwMode="auto">
          <a:xfrm>
            <a:off x="468313" y="4868863"/>
            <a:ext cx="3455987" cy="1800225"/>
            <a:chOff x="467544" y="4869532"/>
            <a:chExt cx="3456384" cy="1799456"/>
          </a:xfrm>
        </p:grpSpPr>
        <p:sp>
          <p:nvSpPr>
            <p:cNvPr id="55313" name="AutoShape 12"/>
            <p:cNvSpPr>
              <a:spLocks noChangeArrowheads="1"/>
            </p:cNvSpPr>
            <p:nvPr/>
          </p:nvSpPr>
          <p:spPr bwMode="auto">
            <a:xfrm>
              <a:off x="467544" y="6381328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14" name="AutoShape 12"/>
            <p:cNvSpPr>
              <a:spLocks noChangeArrowheads="1"/>
            </p:cNvSpPr>
            <p:nvPr/>
          </p:nvSpPr>
          <p:spPr bwMode="auto">
            <a:xfrm>
              <a:off x="1331641" y="6381328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15" name="AutoShape 12"/>
            <p:cNvSpPr>
              <a:spLocks noChangeArrowheads="1"/>
            </p:cNvSpPr>
            <p:nvPr/>
          </p:nvSpPr>
          <p:spPr bwMode="auto">
            <a:xfrm>
              <a:off x="467544" y="5877644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16" name="AutoShape 12"/>
            <p:cNvSpPr>
              <a:spLocks noChangeArrowheads="1"/>
            </p:cNvSpPr>
            <p:nvPr/>
          </p:nvSpPr>
          <p:spPr bwMode="auto">
            <a:xfrm>
              <a:off x="467544" y="5373588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17" name="AutoShape 12"/>
            <p:cNvSpPr>
              <a:spLocks noChangeArrowheads="1"/>
            </p:cNvSpPr>
            <p:nvPr/>
          </p:nvSpPr>
          <p:spPr bwMode="auto">
            <a:xfrm>
              <a:off x="467544" y="4869532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18" name="AutoShape 12"/>
            <p:cNvSpPr>
              <a:spLocks noChangeArrowheads="1"/>
            </p:cNvSpPr>
            <p:nvPr/>
          </p:nvSpPr>
          <p:spPr bwMode="auto">
            <a:xfrm>
              <a:off x="2195737" y="6381328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19" name="AutoShape 12"/>
            <p:cNvSpPr>
              <a:spLocks noChangeArrowheads="1"/>
            </p:cNvSpPr>
            <p:nvPr/>
          </p:nvSpPr>
          <p:spPr bwMode="auto">
            <a:xfrm>
              <a:off x="3635897" y="6381328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20" name="AutoShape 12"/>
            <p:cNvSpPr>
              <a:spLocks noChangeArrowheads="1"/>
            </p:cNvSpPr>
            <p:nvPr/>
          </p:nvSpPr>
          <p:spPr bwMode="auto">
            <a:xfrm>
              <a:off x="1331641" y="5877272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21" name="AutoShape 12"/>
            <p:cNvSpPr>
              <a:spLocks noChangeArrowheads="1"/>
            </p:cNvSpPr>
            <p:nvPr/>
          </p:nvSpPr>
          <p:spPr bwMode="auto">
            <a:xfrm>
              <a:off x="2195736" y="5877272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22" name="AutoShape 12"/>
            <p:cNvSpPr>
              <a:spLocks noChangeArrowheads="1"/>
            </p:cNvSpPr>
            <p:nvPr/>
          </p:nvSpPr>
          <p:spPr bwMode="auto">
            <a:xfrm>
              <a:off x="3635897" y="5877644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23" name="AutoShape 12"/>
            <p:cNvSpPr>
              <a:spLocks noChangeArrowheads="1"/>
            </p:cNvSpPr>
            <p:nvPr/>
          </p:nvSpPr>
          <p:spPr bwMode="auto">
            <a:xfrm>
              <a:off x="2195737" y="5373588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24" name="AutoShape 12"/>
            <p:cNvSpPr>
              <a:spLocks noChangeArrowheads="1"/>
            </p:cNvSpPr>
            <p:nvPr/>
          </p:nvSpPr>
          <p:spPr bwMode="auto">
            <a:xfrm>
              <a:off x="2987825" y="5373588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25" name="AutoShape 12"/>
            <p:cNvSpPr>
              <a:spLocks noChangeArrowheads="1"/>
            </p:cNvSpPr>
            <p:nvPr/>
          </p:nvSpPr>
          <p:spPr bwMode="auto">
            <a:xfrm>
              <a:off x="1331641" y="5373216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55326" name="AutoShape 12"/>
            <p:cNvSpPr>
              <a:spLocks noChangeArrowheads="1"/>
            </p:cNvSpPr>
            <p:nvPr/>
          </p:nvSpPr>
          <p:spPr bwMode="auto">
            <a:xfrm>
              <a:off x="2195737" y="4869532"/>
              <a:ext cx="288031" cy="287660"/>
            </a:xfrm>
            <a:prstGeom prst="flowChartSummingJunction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4000"/>
                </a:lnSpc>
                <a:spcBef>
                  <a:spcPts val="750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5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500" i="1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3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–"/>
                <a:defRPr sz="1300" i="1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lnSpc>
                  <a:spcPct val="94000"/>
                </a:lnSpc>
                <a:spcBef>
                  <a:spcPts val="375"/>
                </a:spcBef>
                <a:spcAft>
                  <a:spcPts val="150"/>
                </a:spcAft>
                <a:buFont typeface="Franklin Gothic Book" pitchFamily="34" charset="0"/>
                <a:buChar char="■"/>
                <a:defRPr sz="1200"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l-GR" altLang="el-GR" sz="1800">
                <a:solidFill>
                  <a:schemeClr val="tx1"/>
                </a:solidFill>
                <a:latin typeface="Arial" pitchFamily="34" charset="0"/>
              </a:endParaRPr>
            </a:p>
          </p:txBody>
        </p:sp>
      </p:grpSp>
      <p:sp>
        <p:nvSpPr>
          <p:cNvPr id="55310" name="AutoShape 12"/>
          <p:cNvSpPr>
            <a:spLocks noChangeArrowheads="1"/>
          </p:cNvSpPr>
          <p:nvPr/>
        </p:nvSpPr>
        <p:spPr bwMode="auto">
          <a:xfrm>
            <a:off x="4211638" y="4868863"/>
            <a:ext cx="288925" cy="288925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itchFamily="34" charset="0"/>
              <a:buChar char="■"/>
              <a:defRPr sz="15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500" i="1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3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300" i="1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l-GR" altLang="el-GR" sz="18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5311" name="AutoShape 12"/>
          <p:cNvSpPr>
            <a:spLocks noChangeArrowheads="1"/>
          </p:cNvSpPr>
          <p:nvPr/>
        </p:nvSpPr>
        <p:spPr bwMode="auto">
          <a:xfrm>
            <a:off x="2987675" y="4868863"/>
            <a:ext cx="288925" cy="288925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itchFamily="34" charset="0"/>
              <a:buChar char="■"/>
              <a:defRPr sz="15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500" i="1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3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300" i="1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l-GR" altLang="el-GR" sz="18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5312" name="AutoShape 12"/>
          <p:cNvSpPr>
            <a:spLocks noChangeArrowheads="1"/>
          </p:cNvSpPr>
          <p:nvPr/>
        </p:nvSpPr>
        <p:spPr bwMode="auto">
          <a:xfrm>
            <a:off x="2987675" y="6381750"/>
            <a:ext cx="288925" cy="287338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itchFamily="34" charset="0"/>
              <a:buChar char="■"/>
              <a:defRPr sz="15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500" i="1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3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–"/>
              <a:defRPr sz="1300" i="1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itchFamily="34" charset="0"/>
              <a:buChar char="■"/>
              <a:defRPr sz="12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l-GR" altLang="el-GR" sz="18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2" name="Θέση αριθμού διαφάνειας 3"/>
          <p:cNvSpPr>
            <a:spLocks noGrp="1"/>
          </p:cNvSpPr>
          <p:nvPr>
            <p:ph type="sldNum" sz="quarter" idx="4294967295"/>
          </p:nvPr>
        </p:nvSpPr>
        <p:spPr>
          <a:xfrm>
            <a:off x="8362950" y="6165850"/>
            <a:ext cx="698500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538C65-FE07-4C9A-9A52-4130A786E66C}" type="slidenum">
              <a:rPr lang="el-GR" altLang="el-GR" smtClean="0"/>
              <a:pPr>
                <a:defRPr/>
              </a:pPr>
              <a:t>9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1264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ustom 1">
      <a:dk1>
        <a:sysClr val="windowText" lastClr="000000"/>
      </a:dk1>
      <a:lt1>
        <a:srgbClr val="FFFFFF"/>
      </a:lt1>
      <a:dk2>
        <a:srgbClr val="44546A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11450</TotalTime>
  <Words>837</Words>
  <Application>Microsoft Office PowerPoint</Application>
  <PresentationFormat>Προβολή στην οθόνη (4:3)</PresentationFormat>
  <Paragraphs>176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6" baseType="lpstr">
      <vt:lpstr>Arial</vt:lpstr>
      <vt:lpstr>Calibri</vt:lpstr>
      <vt:lpstr>Franklin Gothic Book</vt:lpstr>
      <vt:lpstr>Geneva</vt:lpstr>
      <vt:lpstr>Tahoma</vt:lpstr>
      <vt:lpstr>Wingdings</vt:lpstr>
      <vt:lpstr>Crop</vt:lpstr>
      <vt:lpstr>Έναρξη Ενότητας 1.4</vt:lpstr>
      <vt:lpstr>ΒΑΣΙΚΕΣ ΑΡΧΕΣ ΚΑΙ ΕΝΝΟΙΕΣ ΔιαλειτουργικΟτηταΣ</vt:lpstr>
      <vt:lpstr>Εύρος Διαλειτουργικότητας (1)</vt:lpstr>
      <vt:lpstr>Εύρος Διαλειτουργικότητας (2)</vt:lpstr>
      <vt:lpstr>Πτυχές Διαλειτουργικότητας</vt:lpstr>
      <vt:lpstr>Πλεονεκτήματα Διαλειτουργικότητα</vt:lpstr>
      <vt:lpstr>Παράδειγμα το Έργο eSENS  </vt:lpstr>
      <vt:lpstr>Το Έργο eSENS  - Τομείς Ανάπτυξης </vt:lpstr>
      <vt:lpstr>Τομείς E-SENS /Δομικά στοιχεία Λογισμικού </vt:lpstr>
      <vt:lpstr>Πρακτική Εφαρμογή – Άνοιγμα Επιχείρησης (1)</vt:lpstr>
      <vt:lpstr>Πρακτική Εφαρμογή – Άνοιγμα Επιχείρησης (2)</vt:lpstr>
      <vt:lpstr>Πρακτική Εφαρμογή – Άνοιγμα Επιχείρησης (3)</vt:lpstr>
      <vt:lpstr>Αποτελέσματα eSENS για την Ελλάδα </vt:lpstr>
      <vt:lpstr>Παρουσίαση του PowerPoint</vt:lpstr>
      <vt:lpstr>Χρηματοδότηση</vt:lpstr>
      <vt:lpstr>Παρουσίαση του PowerPoint</vt:lpstr>
      <vt:lpstr>Σημείωμα Ιστορικού Εκδόσεων Έργου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Questionnaire structure</dc:title>
  <dc:creator>ΘΟΔΩΡΗΣ ΠΑΠΑΔΟΠΟΥΛΟΣ</dc:creator>
  <cp:lastModifiedBy>Μέρκος</cp:lastModifiedBy>
  <cp:revision>327</cp:revision>
  <dcterms:created xsi:type="dcterms:W3CDTF">2017-09-26T09:48:13Z</dcterms:created>
  <dcterms:modified xsi:type="dcterms:W3CDTF">2018-06-11T16:52:31Z</dcterms:modified>
</cp:coreProperties>
</file>