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Ορθογώνιο τρίγωνο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Τίτλο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smtClean="0"/>
              <a:t>Στυλ κύριου τίτλου</a:t>
            </a:r>
            <a:endParaRPr kumimoji="0" lang="en-US"/>
          </a:p>
        </p:txBody>
      </p:sp>
      <p:sp>
        <p:nvSpPr>
          <p:cNvPr id="17" name="Υπότιτλο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Στυλ κύριου υπότιτλου</a:t>
            </a:r>
            <a:endParaRPr kumimoji="0" lang="en-US"/>
          </a:p>
        </p:txBody>
      </p:sp>
      <p:grpSp>
        <p:nvGrpSpPr>
          <p:cNvPr id="2" name="Ομάδα 1"/>
          <p:cNvGrpSpPr/>
          <p:nvPr/>
        </p:nvGrpSpPr>
        <p:grpSpPr>
          <a:xfrm>
            <a:off x="-3765" y="4953000"/>
            <a:ext cx="9147765" cy="1912088"/>
            <a:chOff x="-3765" y="4832896"/>
            <a:chExt cx="9147765" cy="2032192"/>
          </a:xfrm>
        </p:grpSpPr>
        <p:sp>
          <p:nvSpPr>
            <p:cNvPr id="7" name="Ελεύθερη σχεδίαση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Ελεύθερη σχεδίαση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Ελεύθερη σχεδίαση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Ευθεία γραμμή σύνδεσης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Θέση ημερομηνίας 29"/>
          <p:cNvSpPr>
            <a:spLocks noGrp="1"/>
          </p:cNvSpPr>
          <p:nvPr>
            <p:ph type="dt" sz="half" idx="10"/>
          </p:nvPr>
        </p:nvSpPr>
        <p:spPr/>
        <p:txBody>
          <a:bodyPr/>
          <a:lstStyle>
            <a:lvl1pPr>
              <a:defRPr>
                <a:solidFill>
                  <a:srgbClr val="FFFFFF"/>
                </a:solidFill>
              </a:defRPr>
            </a:lvl1pPr>
            <a:extLst/>
          </a:lstStyle>
          <a:p>
            <a:fld id="{84F7E986-BB6A-4D54-BECE-0084E52935C8}" type="datetimeFigureOut">
              <a:rPr lang="el-GR" smtClean="0"/>
              <a:t>6/11/2019</a:t>
            </a:fld>
            <a:endParaRPr lang="el-GR"/>
          </a:p>
        </p:txBody>
      </p:sp>
      <p:sp>
        <p:nvSpPr>
          <p:cNvPr id="19" name="Θέση υποσέλιδου 18"/>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Θέση αριθμού διαφάνειας 26"/>
          <p:cNvSpPr>
            <a:spLocks noGrp="1"/>
          </p:cNvSpPr>
          <p:nvPr>
            <p:ph type="sldNum" sz="quarter" idx="12"/>
          </p:nvPr>
        </p:nvSpPr>
        <p:spPr/>
        <p:txBody>
          <a:bodyPr/>
          <a:lstStyle>
            <a:lvl1pPr>
              <a:defRPr>
                <a:solidFill>
                  <a:srgbClr val="FFFFFF"/>
                </a:solidFill>
              </a:defRPr>
            </a:lvl1pPr>
            <a:extLst/>
          </a:lstStyle>
          <a:p>
            <a:fld id="{12777C52-A64D-4299-8326-EDE1CA1ECDED}"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1481329"/>
            <a:ext cx="8229600" cy="4386071"/>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84F7E986-BB6A-4D54-BECE-0084E52935C8}" type="datetimeFigureOut">
              <a:rPr lang="el-GR" smtClean="0"/>
              <a:t>6/11/2019</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12777C52-A64D-4299-8326-EDE1CA1ECDED}"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44013" y="274640"/>
            <a:ext cx="1777470" cy="5592761"/>
          </a:xfrm>
        </p:spPr>
        <p:txBody>
          <a:bodyPr vert="eaVert"/>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41"/>
            <a:ext cx="6324600" cy="5592760"/>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84F7E986-BB6A-4D54-BECE-0084E52935C8}" type="datetimeFigureOut">
              <a:rPr lang="el-GR" smtClean="0"/>
              <a:t>6/11/2019</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12777C52-A64D-4299-8326-EDE1CA1ECDED}"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84F7E986-BB6A-4D54-BECE-0084E52935C8}" type="datetimeFigureOut">
              <a:rPr lang="el-GR" smtClean="0"/>
              <a:t>6/11/2019</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12777C52-A64D-4299-8326-EDE1CA1ECDED}" type="slidenum">
              <a:rPr lang="el-GR" smtClean="0"/>
              <a:t>‹#›</a:t>
            </a:fld>
            <a:endParaRPr lang="el-GR"/>
          </a:p>
        </p:txBody>
      </p:sp>
      <p:sp>
        <p:nvSpPr>
          <p:cNvPr id="7" name="Τίτλος 6"/>
          <p:cNvSpPr>
            <a:spLocks noGrp="1"/>
          </p:cNvSpPr>
          <p:nvPr>
            <p:ph type="title"/>
          </p:nvPr>
        </p:nvSpPr>
        <p:spPr/>
        <p:txBody>
          <a:bodyPr rtlCol="0"/>
          <a:lstStyle>
            <a:extLst/>
          </a:lstStyle>
          <a:p>
            <a:r>
              <a:rPr kumimoji="0" lang="el-GR" smtClean="0"/>
              <a:t>Στυλ κύριου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extLst/>
          </a:lstStyle>
          <a:p>
            <a:fld id="{84F7E986-BB6A-4D54-BECE-0084E52935C8}" type="datetimeFigureOut">
              <a:rPr lang="el-GR" smtClean="0"/>
              <a:t>6/11/2019</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12777C52-A64D-4299-8326-EDE1CA1ECDED}" type="slidenum">
              <a:rPr lang="el-GR" smtClean="0"/>
              <a:t>‹#›</a:t>
            </a:fld>
            <a:endParaRPr lang="el-GR"/>
          </a:p>
        </p:txBody>
      </p:sp>
      <p:sp>
        <p:nvSpPr>
          <p:cNvPr id="7" name="Διάσημα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Διάσημα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84F7E986-BB6A-4D54-BECE-0084E52935C8}" type="datetimeFigureOut">
              <a:rPr lang="el-GR" smtClean="0"/>
              <a:t>6/11/2019</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12777C52-A64D-4299-8326-EDE1CA1ECDED}" type="slidenum">
              <a:rPr lang="el-GR" smtClean="0"/>
              <a:t>‹#›</a:t>
            </a:fld>
            <a:endParaRPr lang="el-GR"/>
          </a:p>
        </p:txBody>
      </p:sp>
      <p:sp>
        <p:nvSpPr>
          <p:cNvPr id="8" name="Τίτλος 7"/>
          <p:cNvSpPr>
            <a:spLocks noGrp="1"/>
          </p:cNvSpPr>
          <p:nvPr>
            <p:ph type="title"/>
          </p:nvPr>
        </p:nvSpPr>
        <p:spPr/>
        <p:txBody>
          <a:bodyPr rtlCol="0"/>
          <a:lstStyle>
            <a:extLst/>
          </a:lstStyle>
          <a:p>
            <a:r>
              <a:rPr kumimoji="0" lang="el-GR" smtClean="0"/>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extLst/>
          </a:lstStyle>
          <a:p>
            <a:fld id="{84F7E986-BB6A-4D54-BECE-0084E52935C8}" type="datetimeFigureOut">
              <a:rPr lang="el-GR" smtClean="0"/>
              <a:t>6/11/2019</a:t>
            </a:fld>
            <a:endParaRPr lang="el-GR"/>
          </a:p>
        </p:txBody>
      </p:sp>
      <p:sp>
        <p:nvSpPr>
          <p:cNvPr id="8" name="Θέση υποσέλιδου 7"/>
          <p:cNvSpPr>
            <a:spLocks noGrp="1"/>
          </p:cNvSpPr>
          <p:nvPr>
            <p:ph type="ftr" sz="quarter" idx="11"/>
          </p:nvPr>
        </p:nvSpPr>
        <p:spPr/>
        <p:txBody>
          <a:bodyPr/>
          <a:lstStyle>
            <a:extLst/>
          </a:lstStyle>
          <a:p>
            <a:endParaRPr lang="el-GR"/>
          </a:p>
        </p:txBody>
      </p:sp>
      <p:sp>
        <p:nvSpPr>
          <p:cNvPr id="9" name="Θέση αριθμού διαφάνειας 8"/>
          <p:cNvSpPr>
            <a:spLocks noGrp="1"/>
          </p:cNvSpPr>
          <p:nvPr>
            <p:ph type="sldNum" sz="quarter" idx="12"/>
          </p:nvPr>
        </p:nvSpPr>
        <p:spPr/>
        <p:txBody>
          <a:bodyPr/>
          <a:lstStyle>
            <a:extLst/>
          </a:lstStyle>
          <a:p>
            <a:fld id="{12777C52-A64D-4299-8326-EDE1CA1ECDED}"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extLst/>
          </a:lstStyle>
          <a:p>
            <a:fld id="{84F7E986-BB6A-4D54-BECE-0084E52935C8}" type="datetimeFigureOut">
              <a:rPr lang="el-GR" smtClean="0"/>
              <a:t>6/11/2019</a:t>
            </a:fld>
            <a:endParaRPr lang="el-GR"/>
          </a:p>
        </p:txBody>
      </p:sp>
      <p:sp>
        <p:nvSpPr>
          <p:cNvPr id="4" name="Θέση υποσέλιδου 3"/>
          <p:cNvSpPr>
            <a:spLocks noGrp="1"/>
          </p:cNvSpPr>
          <p:nvPr>
            <p:ph type="ftr" sz="quarter" idx="11"/>
          </p:nvPr>
        </p:nvSpPr>
        <p:spPr/>
        <p:txBody>
          <a:bodyPr/>
          <a:lstStyle>
            <a:extLst/>
          </a:lstStyle>
          <a:p>
            <a:endParaRPr lang="el-GR"/>
          </a:p>
        </p:txBody>
      </p:sp>
      <p:sp>
        <p:nvSpPr>
          <p:cNvPr id="5" name="Θέση αριθμού διαφάνειας 4"/>
          <p:cNvSpPr>
            <a:spLocks noGrp="1"/>
          </p:cNvSpPr>
          <p:nvPr>
            <p:ph type="sldNum" sz="quarter" idx="12"/>
          </p:nvPr>
        </p:nvSpPr>
        <p:spPr/>
        <p:txBody>
          <a:bodyPr/>
          <a:lstStyle>
            <a:extLst/>
          </a:lstStyle>
          <a:p>
            <a:fld id="{12777C52-A64D-4299-8326-EDE1CA1ECDED}" type="slidenum">
              <a:rPr lang="el-GR" smtClean="0"/>
              <a:t>‹#›</a:t>
            </a:fld>
            <a:endParaRPr lang="el-GR"/>
          </a:p>
        </p:txBody>
      </p:sp>
      <p:sp>
        <p:nvSpPr>
          <p:cNvPr id="6" name="Τίτλος 5"/>
          <p:cNvSpPr>
            <a:spLocks noGrp="1"/>
          </p:cNvSpPr>
          <p:nvPr>
            <p:ph type="title"/>
          </p:nvPr>
        </p:nvSpPr>
        <p:spPr/>
        <p:txBody>
          <a:bodyPr rtlCol="0"/>
          <a:lstStyle>
            <a:extLst/>
          </a:lstStyle>
          <a:p>
            <a:r>
              <a:rPr kumimoji="0" lang="el-GR" smtClean="0"/>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extLst/>
          </a:lstStyle>
          <a:p>
            <a:fld id="{84F7E986-BB6A-4D54-BECE-0084E52935C8}" type="datetimeFigureOut">
              <a:rPr lang="el-GR" smtClean="0"/>
              <a:t>6/11/2019</a:t>
            </a:fld>
            <a:endParaRPr lang="el-GR"/>
          </a:p>
        </p:txBody>
      </p:sp>
      <p:sp>
        <p:nvSpPr>
          <p:cNvPr id="3" name="Θέση υποσέλιδου 2"/>
          <p:cNvSpPr>
            <a:spLocks noGrp="1"/>
          </p:cNvSpPr>
          <p:nvPr>
            <p:ph type="ftr" sz="quarter" idx="11"/>
          </p:nvPr>
        </p:nvSpPr>
        <p:spPr/>
        <p:txBody>
          <a:bodyPr/>
          <a:lstStyle>
            <a:extLst/>
          </a:lstStyle>
          <a:p>
            <a:endParaRPr lang="el-GR"/>
          </a:p>
        </p:txBody>
      </p:sp>
      <p:sp>
        <p:nvSpPr>
          <p:cNvPr id="4" name="Θέση αριθμού διαφάνειας 3"/>
          <p:cNvSpPr>
            <a:spLocks noGrp="1"/>
          </p:cNvSpPr>
          <p:nvPr>
            <p:ph type="sldNum" sz="quarter" idx="12"/>
          </p:nvPr>
        </p:nvSpPr>
        <p:spPr/>
        <p:txBody>
          <a:bodyPr/>
          <a:lstStyle>
            <a:extLst/>
          </a:lstStyle>
          <a:p>
            <a:fld id="{12777C52-A64D-4299-8326-EDE1CA1ECDED}"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a:xfrm>
            <a:off x="6727032" y="6407944"/>
            <a:ext cx="1920240" cy="365760"/>
          </a:xfrm>
        </p:spPr>
        <p:txBody>
          <a:bodyPr/>
          <a:lstStyle>
            <a:extLst/>
          </a:lstStyle>
          <a:p>
            <a:fld id="{84F7E986-BB6A-4D54-BECE-0084E52935C8}" type="datetimeFigureOut">
              <a:rPr lang="el-GR" smtClean="0"/>
              <a:t>6/11/2019</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12777C52-A64D-4299-8326-EDE1CA1ECDED}"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Θέση κειμένου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smtClean="0"/>
              <a:t>Στυλ υποδείγματος κειμένου</a:t>
            </a:r>
          </a:p>
        </p:txBody>
      </p:sp>
      <p:sp>
        <p:nvSpPr>
          <p:cNvPr id="3" name="Θέση εικόνας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
        <p:nvSpPr>
          <p:cNvPr id="5" name="Θέση ημερομηνίας 4"/>
          <p:cNvSpPr>
            <a:spLocks noGrp="1"/>
          </p:cNvSpPr>
          <p:nvPr>
            <p:ph type="dt" sz="half" idx="10"/>
          </p:nvPr>
        </p:nvSpPr>
        <p:spPr/>
        <p:txBody>
          <a:bodyPr/>
          <a:lstStyle>
            <a:lvl1pPr>
              <a:defRPr>
                <a:solidFill>
                  <a:schemeClr val="tx1"/>
                </a:solidFill>
              </a:defRPr>
            </a:lvl1pPr>
            <a:extLst/>
          </a:lstStyle>
          <a:p>
            <a:fld id="{84F7E986-BB6A-4D54-BECE-0084E52935C8}" type="datetimeFigureOut">
              <a:rPr lang="el-GR" smtClean="0"/>
              <a:t>6/11/2019</a:t>
            </a:fld>
            <a:endParaRPr lang="el-GR"/>
          </a:p>
        </p:txBody>
      </p:sp>
      <p:sp>
        <p:nvSpPr>
          <p:cNvPr id="6" name="Θέση υποσέλιδου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Θέση αριθμού διαφάνειας 6"/>
          <p:cNvSpPr>
            <a:spLocks noGrp="1"/>
          </p:cNvSpPr>
          <p:nvPr>
            <p:ph type="sldNum" sz="quarter" idx="12"/>
          </p:nvPr>
        </p:nvSpPr>
        <p:spPr/>
        <p:txBody>
          <a:bodyPr/>
          <a:lstStyle>
            <a:lvl1pPr>
              <a:defRPr>
                <a:solidFill>
                  <a:schemeClr val="tx1"/>
                </a:solidFill>
              </a:defRPr>
            </a:lvl1pPr>
            <a:extLst/>
          </a:lstStyle>
          <a:p>
            <a:fld id="{12777C52-A64D-4299-8326-EDE1CA1ECDED}" type="slidenum">
              <a:rPr lang="el-GR" smtClean="0"/>
              <a:t>‹#›</a:t>
            </a:fld>
            <a:endParaRPr lang="el-GR"/>
          </a:p>
        </p:txBody>
      </p:sp>
      <p:sp>
        <p:nvSpPr>
          <p:cNvPr id="2" name="Τίτλο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smtClean="0"/>
              <a:t>Στυλ κύριου τίτλου</a:t>
            </a:r>
            <a:endParaRPr kumimoji="0" lang="en-US"/>
          </a:p>
        </p:txBody>
      </p:sp>
      <p:sp>
        <p:nvSpPr>
          <p:cNvPr id="8" name="Ελεύθερη σχεδίαση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Ελεύθερη σχεδίαση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Ορθογώνιο τρίγωνο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Ευθεία γραμμή σύνδεσης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Διάσημα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Διάσημα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Ελεύθερη σχεδίαση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Ελεύθερη σχεδίαση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Ορθογώνιο τρίγωνο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Ευθεία γραμμή σύνδεσης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Θέση τίτλου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l-GR" smtClean="0"/>
              <a:t>Στυλ κύριου τίτλου</a:t>
            </a:r>
            <a:endParaRPr kumimoji="0" lang="en-US"/>
          </a:p>
        </p:txBody>
      </p:sp>
      <p:sp>
        <p:nvSpPr>
          <p:cNvPr id="30" name="Θέση κειμένου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Θέση ημερομηνίας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4F7E986-BB6A-4D54-BECE-0084E52935C8}" type="datetimeFigureOut">
              <a:rPr lang="el-GR" smtClean="0"/>
              <a:t>6/11/2019</a:t>
            </a:fld>
            <a:endParaRPr lang="el-GR"/>
          </a:p>
        </p:txBody>
      </p:sp>
      <p:sp>
        <p:nvSpPr>
          <p:cNvPr id="22" name="Θέση υποσέλιδου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Θέση αριθμού διαφάνειας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2777C52-A64D-4299-8326-EDE1CA1ECDED}"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844824"/>
            <a:ext cx="7175351" cy="1793167"/>
          </a:xfrm>
        </p:spPr>
        <p:txBody>
          <a:bodyPr/>
          <a:lstStyle/>
          <a:p>
            <a:pPr marL="182880" indent="0" algn="ctr">
              <a:buNone/>
            </a:pPr>
            <a:r>
              <a:rPr lang="el-GR" sz="800" b="0" dirty="0">
                <a:solidFill>
                  <a:schemeClr val="tx1"/>
                </a:solidFill>
                <a:effectLst/>
                <a:latin typeface="Arial" pitchFamily="34" charset="0"/>
                <a:cs typeface="Arial" pitchFamily="34" charset="0"/>
              </a:rPr>
              <a:t/>
            </a:r>
            <a:br>
              <a:rPr lang="el-GR" sz="800" b="0" dirty="0">
                <a:solidFill>
                  <a:schemeClr val="tx1"/>
                </a:solidFill>
                <a:effectLst/>
                <a:latin typeface="Arial" pitchFamily="34" charset="0"/>
                <a:cs typeface="Arial" pitchFamily="34" charset="0"/>
              </a:rPr>
            </a:br>
            <a:r>
              <a:rPr lang="el-GR" sz="2800" dirty="0" smtClean="0">
                <a:solidFill>
                  <a:srgbClr val="C00000"/>
                </a:solidFill>
                <a:effectLst/>
                <a:latin typeface="Arial" pitchFamily="34" charset="0"/>
                <a:ea typeface="Calibri" pitchFamily="34" charset="0"/>
                <a:cs typeface="Calibri" pitchFamily="34" charset="0"/>
              </a:rPr>
              <a:t>Η </a:t>
            </a:r>
            <a:r>
              <a:rPr lang="el-GR" sz="2800" dirty="0">
                <a:solidFill>
                  <a:srgbClr val="C00000"/>
                </a:solidFill>
                <a:effectLst/>
                <a:latin typeface="Arial" pitchFamily="34" charset="0"/>
                <a:ea typeface="Calibri" pitchFamily="34" charset="0"/>
                <a:cs typeface="Calibri" pitchFamily="34" charset="0"/>
              </a:rPr>
              <a:t>νέα Ευρωπαϊκή μεθοδολογία Διαχείρισης Έργων</a:t>
            </a:r>
            <a:r>
              <a:rPr lang="en-US" sz="2800" dirty="0">
                <a:solidFill>
                  <a:srgbClr val="C00000"/>
                </a:solidFill>
                <a:effectLst/>
                <a:latin typeface="Arial" pitchFamily="34" charset="0"/>
                <a:ea typeface="Calibri" pitchFamily="34" charset="0"/>
                <a:cs typeface="Calibri" pitchFamily="34" charset="0"/>
              </a:rPr>
              <a:t>-</a:t>
            </a:r>
            <a:r>
              <a:rPr lang="el-GR" sz="2800" dirty="0">
                <a:solidFill>
                  <a:srgbClr val="C00000"/>
                </a:solidFill>
                <a:effectLst/>
                <a:latin typeface="Arial" pitchFamily="34" charset="0"/>
                <a:ea typeface="Calibri" pitchFamily="34" charset="0"/>
                <a:cs typeface="Calibri" pitchFamily="34" charset="0"/>
              </a:rPr>
              <a:t>PM</a:t>
            </a:r>
            <a:r>
              <a:rPr lang="en-US" sz="2800" baseline="30000" dirty="0">
                <a:solidFill>
                  <a:srgbClr val="C00000"/>
                </a:solidFill>
                <a:effectLst/>
                <a:latin typeface="Arial" pitchFamily="34" charset="0"/>
                <a:ea typeface="Calibri" pitchFamily="34" charset="0"/>
                <a:cs typeface="Calibri" pitchFamily="34" charset="0"/>
              </a:rPr>
              <a:t>2</a:t>
            </a:r>
            <a:r>
              <a:rPr lang="en-US" sz="2800" b="0" dirty="0">
                <a:solidFill>
                  <a:srgbClr val="C00000"/>
                </a:solidFill>
                <a:effectLst/>
                <a:latin typeface="Arial" pitchFamily="34" charset="0"/>
                <a:cs typeface="Arial" pitchFamily="34" charset="0"/>
              </a:rPr>
              <a:t/>
            </a:r>
            <a:br>
              <a:rPr lang="en-US" sz="2800" b="0" dirty="0">
                <a:solidFill>
                  <a:srgbClr val="C00000"/>
                </a:solidFill>
                <a:effectLst/>
                <a:latin typeface="Arial" pitchFamily="34" charset="0"/>
                <a:cs typeface="Arial" pitchFamily="34" charset="0"/>
              </a:rPr>
            </a:br>
            <a:endParaRPr lang="el-GR" sz="2800" dirty="0">
              <a:solidFill>
                <a:srgbClr val="C00000"/>
              </a:solidFill>
            </a:endParaRPr>
          </a:p>
        </p:txBody>
      </p:sp>
      <p:sp>
        <p:nvSpPr>
          <p:cNvPr id="3" name="Υπότιτλος 2"/>
          <p:cNvSpPr>
            <a:spLocks noGrp="1"/>
          </p:cNvSpPr>
          <p:nvPr>
            <p:ph type="subTitle" idx="1"/>
          </p:nvPr>
        </p:nvSpPr>
        <p:spPr>
          <a:xfrm>
            <a:off x="1691680" y="4581128"/>
            <a:ext cx="5637010" cy="882119"/>
          </a:xfrm>
        </p:spPr>
        <p:txBody>
          <a:bodyPr/>
          <a:lstStyle/>
          <a:p>
            <a:pPr algn="ctr"/>
            <a:r>
              <a:rPr lang="el-GR" b="1" dirty="0" smtClean="0">
                <a:solidFill>
                  <a:schemeClr val="accent4">
                    <a:lumMod val="60000"/>
                    <a:lumOff val="40000"/>
                  </a:schemeClr>
                </a:solidFill>
              </a:rPr>
              <a:t>11 Νοεμβρίου 2019</a:t>
            </a:r>
            <a:endParaRPr lang="el-GR" b="1" dirty="0">
              <a:solidFill>
                <a:schemeClr val="accent4">
                  <a:lumMod val="60000"/>
                  <a:lumOff val="40000"/>
                </a:schemeClr>
              </a:solidFill>
            </a:endParaRPr>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123934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488832" cy="3528392"/>
          </a:xfrm>
        </p:spPr>
        <p:txBody>
          <a:bodyPr>
            <a:normAutofit fontScale="90000"/>
          </a:bodyPr>
          <a:lstStyle/>
          <a:p>
            <a:pPr marL="182880" indent="0" algn="l">
              <a:buNone/>
            </a:pPr>
            <a:r>
              <a:rPr lang="el-GR" sz="2000" dirty="0" smtClean="0">
                <a:effectLst/>
              </a:rPr>
              <a:t>Το </a:t>
            </a:r>
            <a:r>
              <a:rPr lang="el-GR" sz="2000" dirty="0">
                <a:effectLst/>
              </a:rPr>
              <a:t>Ινστιτούτο Επιμόρφωσης (ΙΝ.ΕΠ.) του Εθνικού Κέντρου Δημόσιας Διοίκησης και Αυτοδιοίκησης (Ε.Κ.Δ.Δ.Α.), στο πλαίσιο της αποστολής του, υλοποιεί </a:t>
            </a:r>
            <a:r>
              <a:rPr lang="el-GR" sz="2000" dirty="0" smtClean="0">
                <a:effectLst/>
              </a:rPr>
              <a:t>δράσεις </a:t>
            </a:r>
            <a:r>
              <a:rPr lang="el-GR" sz="2000" dirty="0">
                <a:effectLst/>
              </a:rPr>
              <a:t>ανάπτυξης του ανθρώπινου δυναμικού, οι οποίες συγχρηματοδοτούνται από την Ευρωπαϊκή Ένωση</a:t>
            </a:r>
            <a:r>
              <a:rPr lang="el-GR" sz="2000" dirty="0" smtClean="0">
                <a:effectLst/>
              </a:rPr>
              <a:t>.</a:t>
            </a:r>
            <a:br>
              <a:rPr lang="el-GR" sz="2000" dirty="0" smtClean="0">
                <a:effectLst/>
              </a:rPr>
            </a:br>
            <a:r>
              <a:rPr lang="el-GR" sz="2000" dirty="0">
                <a:effectLst/>
              </a:rPr>
              <a:t/>
            </a:r>
            <a:br>
              <a:rPr lang="el-GR" sz="2000" dirty="0">
                <a:effectLst/>
              </a:rPr>
            </a:br>
            <a:r>
              <a:rPr lang="el-GR" sz="2000" dirty="0">
                <a:effectLst/>
              </a:rPr>
              <a:t>Στο πλαίσιο αυτό ο τομέας  «Πληροφορικής και Ψηφιακών Υπηρεσιών» σχεδίασε και υλοποιεί την  ημερίδα αυτή που έχει τίτλο «Η νέα Ευρωπαϊκή μεθοδολογία Διαχείρισης Έργων- PM</a:t>
            </a:r>
            <a:r>
              <a:rPr lang="el-GR" sz="2000" baseline="30000" dirty="0">
                <a:effectLst/>
              </a:rPr>
              <a:t>2</a:t>
            </a:r>
            <a:r>
              <a:rPr lang="el-GR" sz="2000" dirty="0">
                <a:effectLst/>
              </a:rPr>
              <a:t>». </a:t>
            </a:r>
            <a:br>
              <a:rPr lang="el-GR" sz="2000" dirty="0">
                <a:effectLst/>
              </a:rPr>
            </a:br>
            <a:r>
              <a:rPr lang="el-GR" sz="2000" dirty="0">
                <a:effectLst/>
              </a:rPr>
              <a:t> </a:t>
            </a:r>
            <a:endParaRPr lang="el-GR" sz="2000" dirty="0"/>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76991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488832" cy="3456384"/>
          </a:xfrm>
        </p:spPr>
        <p:txBody>
          <a:bodyPr/>
          <a:lstStyle/>
          <a:p>
            <a:pPr marL="182880" indent="0" algn="l">
              <a:buNone/>
            </a:pPr>
            <a:r>
              <a:rPr lang="el-GR" sz="2000" dirty="0" smtClean="0">
                <a:effectLst/>
              </a:rPr>
              <a:t>Η </a:t>
            </a:r>
            <a:r>
              <a:rPr lang="el-GR" sz="2000" dirty="0">
                <a:effectLst/>
              </a:rPr>
              <a:t>ημερίδα  εντάσσεται στο πλαίσιο της πολιτικής του Ε.Κ.Δ.Δ.Α για την ενίσχυση και διεύρυνση του επιμορφωτικού και ερευνητικού του ρόλου και δημιουργία </a:t>
            </a:r>
            <a:r>
              <a:rPr lang="el-GR" sz="2000" dirty="0">
                <a:solidFill>
                  <a:srgbClr val="C00000"/>
                </a:solidFill>
                <a:effectLst/>
              </a:rPr>
              <a:t>συμβουλευτικού και  υποστηρικτικού μηχανισμού </a:t>
            </a:r>
            <a:r>
              <a:rPr lang="el-GR" sz="2000" dirty="0">
                <a:solidFill>
                  <a:schemeClr val="tx1"/>
                </a:solidFill>
                <a:effectLst/>
              </a:rPr>
              <a:t>για την προώθηση </a:t>
            </a:r>
            <a:r>
              <a:rPr lang="el-GR" sz="2000" dirty="0">
                <a:solidFill>
                  <a:srgbClr val="C00000"/>
                </a:solidFill>
                <a:effectLst/>
              </a:rPr>
              <a:t>των έργων </a:t>
            </a:r>
            <a:r>
              <a:rPr lang="el-GR" sz="2000" dirty="0">
                <a:solidFill>
                  <a:schemeClr val="tx1"/>
                </a:solidFill>
                <a:effectLst/>
              </a:rPr>
              <a:t>της διοίκησης.</a:t>
            </a:r>
            <a:r>
              <a:rPr lang="el-GR" sz="2000" dirty="0">
                <a:effectLst/>
              </a:rPr>
              <a:t/>
            </a:r>
            <a:br>
              <a:rPr lang="el-GR" sz="2000" dirty="0">
                <a:effectLst/>
              </a:rPr>
            </a:br>
            <a:r>
              <a:rPr lang="el-GR" sz="2000" dirty="0">
                <a:effectLst/>
              </a:rPr>
              <a:t> </a:t>
            </a:r>
            <a:br>
              <a:rPr lang="el-GR" sz="2000" dirty="0">
                <a:effectLst/>
              </a:rPr>
            </a:br>
            <a:r>
              <a:rPr lang="el-GR" sz="2000" dirty="0" smtClean="0">
                <a:solidFill>
                  <a:schemeClr val="tx1"/>
                </a:solidFill>
                <a:effectLst/>
              </a:rPr>
              <a:t>Το </a:t>
            </a:r>
            <a:r>
              <a:rPr lang="el-GR" sz="2000" dirty="0">
                <a:solidFill>
                  <a:schemeClr val="tx1"/>
                </a:solidFill>
                <a:effectLst/>
              </a:rPr>
              <a:t>ΕΚΔΔΑ σε άριστη συνεργασία με πολλούς ευρωπαϊκούς και διεθνείς φορείς </a:t>
            </a:r>
            <a:r>
              <a:rPr lang="el-GR" sz="2000" dirty="0" smtClean="0">
                <a:solidFill>
                  <a:schemeClr val="tx1"/>
                </a:solidFill>
                <a:effectLst/>
              </a:rPr>
              <a:t>προωθεί </a:t>
            </a:r>
            <a:r>
              <a:rPr lang="el-GR" sz="2000" dirty="0">
                <a:solidFill>
                  <a:srgbClr val="C00000"/>
                </a:solidFill>
                <a:effectLst/>
              </a:rPr>
              <a:t>ανοικτές λύσεις και εργαλεία </a:t>
            </a:r>
            <a:r>
              <a:rPr lang="el-GR" sz="2000" dirty="0">
                <a:solidFill>
                  <a:schemeClr val="tx1"/>
                </a:solidFill>
                <a:effectLst/>
              </a:rPr>
              <a:t>στη διοίκηση </a:t>
            </a:r>
            <a:r>
              <a:rPr lang="el-GR" sz="2000" dirty="0">
                <a:effectLst/>
              </a:rPr>
              <a:t>όπως </a:t>
            </a:r>
            <a:r>
              <a:rPr lang="el-GR" sz="2000" dirty="0" smtClean="0">
                <a:effectLst/>
              </a:rPr>
              <a:t>η PM</a:t>
            </a:r>
            <a:r>
              <a:rPr lang="el-GR" sz="2000" baseline="30000" dirty="0" smtClean="0">
                <a:effectLst/>
              </a:rPr>
              <a:t>2</a:t>
            </a:r>
            <a:r>
              <a:rPr lang="el-GR" sz="2000" dirty="0">
                <a:effectLst/>
              </a:rPr>
              <a:t/>
            </a:r>
            <a:br>
              <a:rPr lang="el-GR" sz="2000" dirty="0">
                <a:effectLst/>
              </a:rPr>
            </a:br>
            <a:endParaRPr lang="el-GR" sz="2000" dirty="0"/>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93746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416824" cy="3240360"/>
          </a:xfrm>
        </p:spPr>
        <p:txBody>
          <a:bodyPr/>
          <a:lstStyle/>
          <a:p>
            <a:pPr marL="182880" indent="0" algn="l">
              <a:buNone/>
            </a:pPr>
            <a:r>
              <a:rPr lang="el-GR" sz="2000" dirty="0" smtClean="0">
                <a:solidFill>
                  <a:srgbClr val="C00000"/>
                </a:solidFill>
                <a:effectLst/>
              </a:rPr>
              <a:t>Τα </a:t>
            </a:r>
            <a:r>
              <a:rPr lang="el-GR" sz="2000" dirty="0">
                <a:solidFill>
                  <a:srgbClr val="C00000"/>
                </a:solidFill>
                <a:effectLst/>
              </a:rPr>
              <a:t>έργα προωθούνται  από τους </a:t>
            </a:r>
            <a:r>
              <a:rPr lang="el-GR" sz="2000" dirty="0" smtClean="0">
                <a:solidFill>
                  <a:srgbClr val="C00000"/>
                </a:solidFill>
                <a:effectLst/>
              </a:rPr>
              <a:t>ανθρώπους!</a:t>
            </a:r>
            <a:br>
              <a:rPr lang="el-GR" sz="2000" dirty="0" smtClean="0">
                <a:solidFill>
                  <a:srgbClr val="C00000"/>
                </a:solidFill>
                <a:effectLst/>
              </a:rPr>
            </a:br>
            <a:r>
              <a:rPr lang="el-GR" sz="2000" dirty="0">
                <a:solidFill>
                  <a:srgbClr val="C00000"/>
                </a:solidFill>
                <a:effectLst/>
              </a:rPr>
              <a:t/>
            </a:r>
            <a:br>
              <a:rPr lang="el-GR" sz="2000" dirty="0">
                <a:solidFill>
                  <a:srgbClr val="C00000"/>
                </a:solidFill>
                <a:effectLst/>
              </a:rPr>
            </a:br>
            <a:r>
              <a:rPr lang="el-GR" sz="2000" dirty="0">
                <a:effectLst/>
              </a:rPr>
              <a:t>Η συνεχής επιμόρφωση του ανθρώπινου δυναμικού και ειδικότερα η </a:t>
            </a:r>
            <a:r>
              <a:rPr lang="el-GR" sz="2000" dirty="0">
                <a:solidFill>
                  <a:srgbClr val="C00000"/>
                </a:solidFill>
                <a:effectLst/>
              </a:rPr>
              <a:t>ενίσχυση και επαύξηση των ψηφιακών δεξιοτήτων</a:t>
            </a:r>
            <a:r>
              <a:rPr lang="el-GR" sz="2000" dirty="0">
                <a:effectLst/>
              </a:rPr>
              <a:t> </a:t>
            </a:r>
            <a:r>
              <a:rPr lang="el-GR" sz="2000" dirty="0" smtClean="0">
                <a:effectLst/>
              </a:rPr>
              <a:t> και ικανοτήτων του είναι </a:t>
            </a:r>
            <a:r>
              <a:rPr lang="el-GR" sz="2000" dirty="0">
                <a:effectLst/>
              </a:rPr>
              <a:t>κρίσιμος παράγοντας για την προώθηση των απαιτούμενων </a:t>
            </a:r>
            <a:r>
              <a:rPr lang="el-GR" sz="2000" dirty="0">
                <a:solidFill>
                  <a:srgbClr val="C00000"/>
                </a:solidFill>
                <a:effectLst/>
              </a:rPr>
              <a:t>ψηφιακών έργων</a:t>
            </a:r>
            <a:r>
              <a:rPr lang="el-GR" sz="2000" dirty="0">
                <a:effectLst/>
              </a:rPr>
              <a:t>, των ψηφιακών υποδομών και εφαρμογών και την επίτευξη του </a:t>
            </a:r>
            <a:r>
              <a:rPr lang="el-GR" sz="2000" dirty="0">
                <a:solidFill>
                  <a:srgbClr val="C00000"/>
                </a:solidFill>
                <a:effectLst/>
              </a:rPr>
              <a:t>ψηφιακού μετασχηματισμού</a:t>
            </a:r>
            <a:r>
              <a:rPr lang="el-GR" sz="2000" dirty="0">
                <a:effectLst/>
              </a:rPr>
              <a:t> της διοίκησης. </a:t>
            </a:r>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09245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488832" cy="3312368"/>
          </a:xfrm>
        </p:spPr>
        <p:txBody>
          <a:bodyPr>
            <a:normAutofit/>
          </a:bodyPr>
          <a:lstStyle/>
          <a:p>
            <a:pPr algn="l"/>
            <a:r>
              <a:rPr lang="el-GR" sz="2000" dirty="0">
                <a:effectLst/>
              </a:rPr>
              <a:t>Σκοπός του ΕΚΔΔΑ είναι να προωθήσει </a:t>
            </a:r>
            <a:r>
              <a:rPr lang="el-GR" sz="2000" dirty="0">
                <a:solidFill>
                  <a:srgbClr val="C00000"/>
                </a:solidFill>
                <a:effectLst/>
              </a:rPr>
              <a:t>ανοικτές και κοινές μεθοδολογίες </a:t>
            </a:r>
            <a:r>
              <a:rPr lang="el-GR" sz="2000" dirty="0" smtClean="0">
                <a:solidFill>
                  <a:srgbClr val="C00000"/>
                </a:solidFill>
                <a:effectLst/>
              </a:rPr>
              <a:t>,όπως </a:t>
            </a:r>
            <a:r>
              <a:rPr lang="el-GR" sz="2000" dirty="0">
                <a:solidFill>
                  <a:srgbClr val="C00000"/>
                </a:solidFill>
                <a:effectLst/>
              </a:rPr>
              <a:t>η </a:t>
            </a:r>
            <a:r>
              <a:rPr lang="en-US" sz="2000" dirty="0" smtClean="0">
                <a:solidFill>
                  <a:srgbClr val="C00000"/>
                </a:solidFill>
                <a:effectLst/>
              </a:rPr>
              <a:t>PM</a:t>
            </a:r>
            <a:r>
              <a:rPr lang="en-US" sz="2000" baseline="30000" dirty="0" smtClean="0">
                <a:solidFill>
                  <a:srgbClr val="C00000"/>
                </a:solidFill>
                <a:effectLst/>
              </a:rPr>
              <a:t>2</a:t>
            </a:r>
            <a:r>
              <a:rPr lang="el-GR" sz="2000" dirty="0" smtClean="0">
                <a:effectLst/>
              </a:rPr>
              <a:t>, γενικότερα ενισχύοντας </a:t>
            </a:r>
            <a:r>
              <a:rPr lang="el-GR" sz="2000" dirty="0">
                <a:effectLst/>
              </a:rPr>
              <a:t>τη </a:t>
            </a:r>
            <a:r>
              <a:rPr lang="el-GR" sz="2000" dirty="0">
                <a:solidFill>
                  <a:srgbClr val="C00000"/>
                </a:solidFill>
                <a:effectLst/>
              </a:rPr>
              <a:t>συμμετοχή, τη συνεργασία,  και το πλαίσιο για τη συνδημιουργία</a:t>
            </a:r>
            <a:r>
              <a:rPr lang="el-GR" sz="2000" dirty="0">
                <a:effectLst/>
              </a:rPr>
              <a:t> όλων των </a:t>
            </a:r>
            <a:r>
              <a:rPr lang="el-GR" sz="2000" dirty="0" smtClean="0">
                <a:effectLst/>
              </a:rPr>
              <a:t>εμπλεκομένων.</a:t>
            </a:r>
            <a:br>
              <a:rPr lang="el-GR" sz="2000" dirty="0" smtClean="0">
                <a:effectLst/>
              </a:rPr>
            </a:br>
            <a:r>
              <a:rPr lang="el-GR" sz="2000" dirty="0">
                <a:effectLst/>
              </a:rPr>
              <a:t/>
            </a:r>
            <a:br>
              <a:rPr lang="el-GR" sz="2000" dirty="0">
                <a:effectLst/>
              </a:rPr>
            </a:br>
            <a:r>
              <a:rPr lang="el-GR" sz="2000" dirty="0" smtClean="0">
                <a:effectLst/>
              </a:rPr>
              <a:t/>
            </a:r>
            <a:br>
              <a:rPr lang="el-GR" sz="2000" dirty="0" smtClean="0">
                <a:effectLst/>
              </a:rPr>
            </a:br>
            <a:r>
              <a:rPr lang="el-GR" sz="2000" dirty="0">
                <a:effectLst/>
              </a:rPr>
              <a:t/>
            </a:r>
            <a:br>
              <a:rPr lang="el-GR" sz="2000" dirty="0">
                <a:effectLst/>
              </a:rPr>
            </a:br>
            <a:r>
              <a:rPr lang="el-GR" sz="2000" dirty="0">
                <a:effectLst/>
              </a:rPr>
              <a:t/>
            </a:r>
            <a:br>
              <a:rPr lang="el-GR" sz="2000" dirty="0">
                <a:effectLst/>
              </a:rPr>
            </a:br>
            <a:endParaRPr lang="el-GR" sz="2000" dirty="0">
              <a:effectLst/>
            </a:endParaRPr>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074206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488832" cy="3312368"/>
          </a:xfrm>
        </p:spPr>
        <p:txBody>
          <a:bodyPr>
            <a:normAutofit fontScale="90000"/>
          </a:bodyPr>
          <a:lstStyle/>
          <a:p>
            <a:pPr algn="l"/>
            <a:r>
              <a:rPr lang="el-GR" sz="2000" dirty="0">
                <a:effectLst/>
              </a:rPr>
              <a:t>Η ημερίδα για το </a:t>
            </a:r>
            <a:r>
              <a:rPr lang="en-US" sz="2000" dirty="0">
                <a:effectLst/>
              </a:rPr>
              <a:t>PM</a:t>
            </a:r>
            <a:r>
              <a:rPr lang="en-US" sz="2000" baseline="30000" dirty="0">
                <a:effectLst/>
              </a:rPr>
              <a:t>2</a:t>
            </a:r>
            <a:r>
              <a:rPr lang="en-US" sz="2000" dirty="0">
                <a:effectLst/>
              </a:rPr>
              <a:t> </a:t>
            </a:r>
            <a:r>
              <a:rPr lang="el-GR" sz="2000" dirty="0" smtClean="0">
                <a:effectLst/>
              </a:rPr>
              <a:t/>
            </a:r>
            <a:br>
              <a:rPr lang="el-GR" sz="2000" dirty="0" smtClean="0">
                <a:effectLst/>
              </a:rPr>
            </a:br>
            <a:r>
              <a:rPr lang="el-GR" sz="2000" dirty="0">
                <a:effectLst/>
              </a:rPr>
              <a:t/>
            </a:r>
            <a:br>
              <a:rPr lang="el-GR" sz="2000" dirty="0">
                <a:effectLst/>
              </a:rPr>
            </a:br>
            <a:r>
              <a:rPr lang="el-GR" sz="2000" dirty="0" smtClean="0">
                <a:effectLst/>
              </a:rPr>
              <a:t>μεταδίδεται </a:t>
            </a:r>
            <a:r>
              <a:rPr lang="el-GR" sz="2000" dirty="0">
                <a:effectLst/>
              </a:rPr>
              <a:t>αυτή τη στιγμή με </a:t>
            </a:r>
            <a:r>
              <a:rPr lang="en-US" sz="2000" dirty="0">
                <a:solidFill>
                  <a:srgbClr val="C00000"/>
                </a:solidFill>
                <a:effectLst/>
              </a:rPr>
              <a:t>live streaming  </a:t>
            </a:r>
            <a:r>
              <a:rPr lang="el-GR" sz="2000" dirty="0">
                <a:effectLst/>
              </a:rPr>
              <a:t>παρέχοντας δυνατότητας άμεσης ενημέρωσης </a:t>
            </a:r>
            <a:r>
              <a:rPr lang="el-GR" sz="2000" dirty="0" err="1">
                <a:effectLst/>
              </a:rPr>
              <a:t>σ΄ολους</a:t>
            </a:r>
            <a:r>
              <a:rPr lang="el-GR" sz="2000" dirty="0">
                <a:effectLst/>
              </a:rPr>
              <a:t>. </a:t>
            </a:r>
            <a:r>
              <a:rPr lang="el-GR" sz="2000" dirty="0" smtClean="0">
                <a:effectLst/>
              </a:rPr>
              <a:t/>
            </a:r>
            <a:br>
              <a:rPr lang="el-GR" sz="2000" dirty="0" smtClean="0">
                <a:effectLst/>
              </a:rPr>
            </a:br>
            <a:r>
              <a:rPr lang="el-GR" sz="2000" dirty="0" smtClean="0">
                <a:effectLst/>
              </a:rPr>
              <a:t/>
            </a:r>
            <a:br>
              <a:rPr lang="el-GR" sz="2000" dirty="0" smtClean="0">
                <a:effectLst/>
              </a:rPr>
            </a:br>
            <a:r>
              <a:rPr lang="el-GR" sz="2000" dirty="0" smtClean="0">
                <a:effectLst/>
              </a:rPr>
              <a:t>το </a:t>
            </a:r>
            <a:r>
              <a:rPr lang="el-GR" sz="2000" dirty="0">
                <a:effectLst/>
              </a:rPr>
              <a:t>υλικό </a:t>
            </a:r>
            <a:r>
              <a:rPr lang="el-GR" sz="2000" dirty="0" smtClean="0">
                <a:effectLst/>
              </a:rPr>
              <a:t>είναι </a:t>
            </a:r>
            <a:r>
              <a:rPr lang="el-GR" sz="2000" dirty="0" smtClean="0">
                <a:solidFill>
                  <a:srgbClr val="C00000"/>
                </a:solidFill>
                <a:effectLst/>
              </a:rPr>
              <a:t>ανοικτά </a:t>
            </a:r>
            <a:r>
              <a:rPr lang="el-GR" sz="2000" dirty="0">
                <a:solidFill>
                  <a:srgbClr val="C00000"/>
                </a:solidFill>
                <a:effectLst/>
              </a:rPr>
              <a:t>διαθέσιμο </a:t>
            </a:r>
            <a:r>
              <a:rPr lang="el-GR" sz="2000" dirty="0">
                <a:effectLst/>
              </a:rPr>
              <a:t>και μετά το </a:t>
            </a:r>
            <a:r>
              <a:rPr lang="el-GR" sz="2000" dirty="0" smtClean="0">
                <a:effectLst/>
              </a:rPr>
              <a:t>πέρας</a:t>
            </a:r>
            <a:r>
              <a:rPr lang="el-GR" sz="2000" dirty="0">
                <a:effectLst/>
              </a:rPr>
              <a:t/>
            </a:r>
            <a:br>
              <a:rPr lang="el-GR" sz="2000" dirty="0">
                <a:effectLst/>
              </a:rPr>
            </a:br>
            <a:r>
              <a:rPr lang="el-GR" sz="2000" dirty="0" smtClean="0">
                <a:effectLst/>
              </a:rPr>
              <a:t/>
            </a:r>
            <a:br>
              <a:rPr lang="el-GR" sz="2000" dirty="0" smtClean="0">
                <a:effectLst/>
              </a:rPr>
            </a:br>
            <a:r>
              <a:rPr lang="el-GR" sz="2000" dirty="0" smtClean="0">
                <a:effectLst/>
              </a:rPr>
              <a:t>η </a:t>
            </a:r>
            <a:r>
              <a:rPr lang="el-GR" sz="2000" dirty="0">
                <a:solidFill>
                  <a:srgbClr val="C00000"/>
                </a:solidFill>
                <a:effectLst/>
              </a:rPr>
              <a:t>επαύξηση</a:t>
            </a:r>
            <a:r>
              <a:rPr lang="el-GR" sz="2000" dirty="0">
                <a:effectLst/>
              </a:rPr>
              <a:t> του </a:t>
            </a:r>
            <a:r>
              <a:rPr lang="el-GR" sz="2000" dirty="0" smtClean="0">
                <a:effectLst/>
              </a:rPr>
              <a:t>υλικού με </a:t>
            </a:r>
            <a:r>
              <a:rPr lang="el-GR" sz="2000" dirty="0">
                <a:effectLst/>
              </a:rPr>
              <a:t>παραδείγματα, μελέτες </a:t>
            </a:r>
            <a:r>
              <a:rPr lang="el-GR" sz="2000" dirty="0" smtClean="0">
                <a:effectLst/>
              </a:rPr>
              <a:t>περίπτωσης </a:t>
            </a:r>
            <a:r>
              <a:rPr lang="el-GR" sz="2000" dirty="0">
                <a:effectLst/>
              </a:rPr>
              <a:t>κλπ. </a:t>
            </a:r>
            <a:r>
              <a:rPr lang="el-GR" sz="2000" dirty="0" smtClean="0">
                <a:effectLst/>
              </a:rPr>
              <a:t>θα οδηγήσει στη </a:t>
            </a:r>
            <a:r>
              <a:rPr lang="el-GR" sz="2000" dirty="0">
                <a:solidFill>
                  <a:srgbClr val="C00000"/>
                </a:solidFill>
                <a:effectLst/>
              </a:rPr>
              <a:t>δημιουργία σχετικού ανοικτού </a:t>
            </a:r>
            <a:r>
              <a:rPr lang="el-GR" sz="2000" dirty="0" smtClean="0">
                <a:solidFill>
                  <a:srgbClr val="C00000"/>
                </a:solidFill>
                <a:effectLst/>
              </a:rPr>
              <a:t>μαθήματος</a:t>
            </a:r>
            <a:r>
              <a:rPr lang="el-GR" sz="2000" dirty="0">
                <a:effectLst/>
              </a:rPr>
              <a:t/>
            </a:r>
            <a:br>
              <a:rPr lang="el-GR" sz="2000" dirty="0">
                <a:effectLst/>
              </a:rPr>
            </a:br>
            <a:r>
              <a:rPr lang="el-GR" sz="2000" dirty="0">
                <a:effectLst/>
              </a:rPr>
              <a:t/>
            </a:r>
            <a:br>
              <a:rPr lang="el-GR" sz="2000" dirty="0">
                <a:effectLst/>
              </a:rPr>
            </a:br>
            <a:endParaRPr lang="el-GR" sz="2000" dirty="0">
              <a:effectLst/>
            </a:endParaRPr>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19664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556792"/>
            <a:ext cx="7704856" cy="3456384"/>
          </a:xfrm>
        </p:spPr>
        <p:txBody>
          <a:bodyPr>
            <a:normAutofit fontScale="90000"/>
          </a:bodyPr>
          <a:lstStyle/>
          <a:p>
            <a:pPr algn="l"/>
            <a:r>
              <a:rPr lang="el-GR" sz="2000" dirty="0" smtClean="0">
                <a:effectLst/>
              </a:rPr>
              <a:t>Το ΕΚΚΔΑ θα συμβάλλει και </a:t>
            </a:r>
            <a:r>
              <a:rPr lang="el-GR" sz="2000" dirty="0">
                <a:effectLst/>
              </a:rPr>
              <a:t>στο επίπεδο εφαρμογής αυτών που θα </a:t>
            </a:r>
            <a:r>
              <a:rPr lang="el-GR" sz="2000" dirty="0" smtClean="0">
                <a:effectLst/>
              </a:rPr>
              <a:t>ακούσετε μέσω ειδικής εκπαίδευσης</a:t>
            </a:r>
            <a:r>
              <a:rPr lang="el-GR" sz="2000" dirty="0">
                <a:effectLst/>
              </a:rPr>
              <a:t/>
            </a:r>
            <a:br>
              <a:rPr lang="el-GR" sz="2000" dirty="0">
                <a:effectLst/>
              </a:rPr>
            </a:br>
            <a:r>
              <a:rPr lang="el-GR" sz="2000" dirty="0" smtClean="0">
                <a:effectLst/>
              </a:rPr>
              <a:t/>
            </a:r>
            <a:br>
              <a:rPr lang="el-GR" sz="2000" dirty="0" smtClean="0">
                <a:effectLst/>
              </a:rPr>
            </a:br>
            <a:r>
              <a:rPr lang="el-GR" sz="2000" dirty="0" smtClean="0">
                <a:effectLst/>
              </a:rPr>
              <a:t>Θέλω </a:t>
            </a:r>
            <a:r>
              <a:rPr lang="el-GR" sz="2000" dirty="0">
                <a:effectLst/>
              </a:rPr>
              <a:t>να σας ευχαριστήσω για την ανταπόκριση και συμμετοχή σας και </a:t>
            </a:r>
            <a:r>
              <a:rPr lang="el-GR" sz="2000" dirty="0" smtClean="0">
                <a:effectLst/>
              </a:rPr>
              <a:t/>
            </a:r>
            <a:br>
              <a:rPr lang="el-GR" sz="2000" dirty="0" smtClean="0">
                <a:effectLst/>
              </a:rPr>
            </a:br>
            <a:r>
              <a:rPr lang="el-GR" sz="2000" dirty="0">
                <a:effectLst/>
              </a:rPr>
              <a:t/>
            </a:r>
            <a:br>
              <a:rPr lang="el-GR" sz="2000" dirty="0">
                <a:effectLst/>
              </a:rPr>
            </a:br>
            <a:r>
              <a:rPr lang="el-GR" sz="2000" dirty="0" smtClean="0">
                <a:effectLst/>
              </a:rPr>
              <a:t>εύχομαι </a:t>
            </a:r>
            <a:r>
              <a:rPr lang="el-GR" sz="2000" dirty="0">
                <a:effectLst/>
              </a:rPr>
              <a:t>καλή επιτυχία και καλή συνέχεια</a:t>
            </a:r>
            <a:r>
              <a:rPr lang="el-GR" sz="2000" dirty="0" smtClean="0">
                <a:effectLst/>
              </a:rPr>
              <a:t>.</a:t>
            </a:r>
            <a:br>
              <a:rPr lang="el-GR" sz="2000" dirty="0" smtClean="0">
                <a:effectLst/>
              </a:rPr>
            </a:br>
            <a:r>
              <a:rPr lang="el-GR" sz="2000" dirty="0" smtClean="0">
                <a:effectLst/>
              </a:rPr>
              <a:t>	</a:t>
            </a:r>
            <a:r>
              <a:rPr lang="el-GR" sz="2000" dirty="0">
                <a:effectLst/>
              </a:rPr>
              <a:t/>
            </a:r>
            <a:br>
              <a:rPr lang="el-GR" sz="2000" dirty="0">
                <a:effectLst/>
              </a:rPr>
            </a:br>
            <a:r>
              <a:rPr lang="el-GR" sz="2000" dirty="0" smtClean="0">
                <a:effectLst/>
              </a:rPr>
              <a:t>				Ο πρόεδρος του ΕΚΔΔΑ</a:t>
            </a:r>
            <a:br>
              <a:rPr lang="el-GR" sz="2000" dirty="0" smtClean="0">
                <a:effectLst/>
              </a:rPr>
            </a:br>
            <a:r>
              <a:rPr lang="el-GR" sz="2000" dirty="0" smtClean="0">
                <a:effectLst/>
              </a:rPr>
              <a:t>			</a:t>
            </a:r>
            <a:br>
              <a:rPr lang="el-GR" sz="2000" dirty="0" smtClean="0">
                <a:effectLst/>
              </a:rPr>
            </a:br>
            <a:r>
              <a:rPr lang="el-GR" sz="2000" dirty="0">
                <a:effectLst/>
              </a:rPr>
              <a:t>	</a:t>
            </a:r>
            <a:r>
              <a:rPr lang="el-GR" sz="2000" dirty="0" smtClean="0">
                <a:effectLst/>
              </a:rPr>
              <a:t>			Διονύσης Κυριακόπουλος </a:t>
            </a:r>
            <a:r>
              <a:rPr lang="el-GR" sz="2000" dirty="0">
                <a:effectLst/>
              </a:rPr>
              <a:t/>
            </a:r>
            <a:br>
              <a:rPr lang="el-GR" sz="2000" dirty="0">
                <a:effectLst/>
              </a:rPr>
            </a:br>
            <a:endParaRPr lang="el-GR" sz="2000" dirty="0">
              <a:effectLst/>
            </a:endParaRPr>
          </a:p>
        </p:txBody>
      </p:sp>
      <p:pic>
        <p:nvPicPr>
          <p:cNvPr id="1028" name="Picture 4" descr="ΝΕΟ ΕΚΚΔΑ"/>
          <p:cNvPicPr>
            <a:picLocks noChangeAspect="1" noChangeArrowheads="1"/>
          </p:cNvPicPr>
          <p:nvPr/>
        </p:nvPicPr>
        <p:blipFill>
          <a:blip r:embed="rId2">
            <a:extLst>
              <a:ext uri="{28A0092B-C50C-407E-A947-70E740481C1C}">
                <a14:useLocalDpi xmlns:a14="http://schemas.microsoft.com/office/drawing/2010/main" val="0"/>
              </a:ext>
            </a:extLst>
          </a:blip>
          <a:srcRect t="36867"/>
          <a:stretch>
            <a:fillRect/>
          </a:stretch>
        </p:blipFill>
        <p:spPr bwMode="auto">
          <a:xfrm>
            <a:off x="35496" y="116632"/>
            <a:ext cx="37147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Εικόνα 5" descr="Περιγραφή: Περιγραφή: λογότυπο εσπα"/>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491" y="6309320"/>
            <a:ext cx="2844831" cy="5166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a:spLocks noChangeArrowheads="1"/>
          </p:cNvSpPr>
          <p:nvPr/>
        </p:nvSpPr>
        <p:spPr bwMode="auto">
          <a:xfrm>
            <a:off x="395536" y="40466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168801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85</TotalTime>
  <Words>134</Words>
  <Application>Microsoft Office PowerPoint</Application>
  <PresentationFormat>Προβολή στην οθόνη (4:3)</PresentationFormat>
  <Paragraphs>8</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Συγκέντρωση</vt:lpstr>
      <vt:lpstr> Η νέα Ευρωπαϊκή μεθοδολογία Διαχείρισης Έργων-PM2 </vt:lpstr>
      <vt:lpstr>Το Ινστιτούτο Επιμόρφωσης (ΙΝ.ΕΠ.) του Εθνικού Κέντρου Δημόσιας Διοίκησης και Αυτοδιοίκησης (Ε.Κ.Δ.Δ.Α.), στο πλαίσιο της αποστολής του, υλοποιεί δράσεις ανάπτυξης του ανθρώπινου δυναμικού, οι οποίες συγχρηματοδοτούνται από την Ευρωπαϊκή Ένωση.  Στο πλαίσιο αυτό ο τομέας  «Πληροφορικής και Ψηφιακών Υπηρεσιών» σχεδίασε και υλοποιεί την  ημερίδα αυτή που έχει τίτλο «Η νέα Ευρωπαϊκή μεθοδολογία Διαχείρισης Έργων- PM2».   </vt:lpstr>
      <vt:lpstr>Η ημερίδα  εντάσσεται στο πλαίσιο της πολιτικής του Ε.Κ.Δ.Δ.Α για την ενίσχυση και διεύρυνση του επιμορφωτικού και ερευνητικού του ρόλου και δημιουργία συμβουλευτικού και  υποστηρικτικού μηχανισμού για την προώθηση των έργων της διοίκησης.   Το ΕΚΔΔΑ σε άριστη συνεργασία με πολλούς ευρωπαϊκούς και διεθνείς φορείς προωθεί ανοικτές λύσεις και εργαλεία στη διοίκηση όπως η PM2 </vt:lpstr>
      <vt:lpstr>Τα έργα προωθούνται  από τους ανθρώπους!  Η συνεχής επιμόρφωση του ανθρώπινου δυναμικού και ειδικότερα η ενίσχυση και επαύξηση των ψηφιακών δεξιοτήτων  και ικανοτήτων του είναι κρίσιμος παράγοντας για την προώθηση των απαιτούμενων ψηφιακών έργων, των ψηφιακών υποδομών και εφαρμογών και την επίτευξη του ψηφιακού μετασχηματισμού της διοίκησης. </vt:lpstr>
      <vt:lpstr>Σκοπός του ΕΚΔΔΑ είναι να προωθήσει ανοικτές και κοινές μεθοδολογίες ,όπως η PM2, γενικότερα ενισχύοντας τη συμμετοχή, τη συνεργασία,  και το πλαίσιο για τη συνδημιουργία όλων των εμπλεκομένων.     </vt:lpstr>
      <vt:lpstr>Η ημερίδα για το PM2   μεταδίδεται αυτή τη στιγμή με live streaming  παρέχοντας δυνατότητας άμεσης ενημέρωσης σ΄ολους.   το υλικό είναι ανοικτά διαθέσιμο και μετά το πέρας  η επαύξηση του υλικού με παραδείγματα, μελέτες περίπτωσης κλπ. θα οδηγήσει στη δημιουργία σχετικού ανοικτού μαθήματος  </vt:lpstr>
      <vt:lpstr>Το ΕΚΚΔΑ θα συμβάλλει και στο επίπεδο εφαρμογής αυτών που θα ακούσετε μέσω ειδικής εκπαίδευσης  Θέλω να σας ευχαριστήσω για την ανταπόκριση και συμμετοχή σας και   εύχομαι καλή επιτυχία και καλή συνέχεια.       Ο πρόεδρος του ΕΚΔΔΑ         Διονύσης Κυριακόπουλος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Αναστασία Παπαστυλιανού</dc:creator>
  <cp:lastModifiedBy>Αναστασία Παπαστυλιανού</cp:lastModifiedBy>
  <cp:revision>6</cp:revision>
  <dcterms:created xsi:type="dcterms:W3CDTF">2019-11-06T13:25:02Z</dcterms:created>
  <dcterms:modified xsi:type="dcterms:W3CDTF">2019-11-06T14:50:41Z</dcterms:modified>
</cp:coreProperties>
</file>