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329" r:id="rId2"/>
    <p:sldId id="318" r:id="rId3"/>
    <p:sldId id="319" r:id="rId4"/>
    <p:sldId id="320" r:id="rId5"/>
    <p:sldId id="321" r:id="rId6"/>
    <p:sldId id="322" r:id="rId7"/>
    <p:sldId id="323" r:id="rId8"/>
    <p:sldId id="324" r:id="rId9"/>
    <p:sldId id="325" r:id="rId10"/>
    <p:sldId id="326" r:id="rId11"/>
    <p:sldId id="327" r:id="rId12"/>
    <p:sldId id="328" r:id="rId13"/>
    <p:sldId id="330" r:id="rId14"/>
    <p:sldId id="331" r:id="rId15"/>
    <p:sldId id="332" r:id="rId16"/>
    <p:sldId id="333" r:id="rId17"/>
    <p:sldId id="334" r:id="rId18"/>
    <p:sldId id="335"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papas"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B200"/>
    <a:srgbClr val="2805B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62" autoAdjust="0"/>
    <p:restoredTop sz="90095" autoAdjust="0"/>
  </p:normalViewPr>
  <p:slideViewPr>
    <p:cSldViewPr snapToGrid="0">
      <p:cViewPr varScale="1">
        <p:scale>
          <a:sx n="78" d="100"/>
          <a:sy n="78" d="100"/>
        </p:scale>
        <p:origin x="1382" y="62"/>
      </p:cViewPr>
      <p:guideLst>
        <p:guide orient="horz" pos="2184"/>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8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6CDA59-D06C-4B75-9238-2222C53E0D1B}" type="datetimeFigureOut">
              <a:rPr lang="el-GR" smtClean="0"/>
              <a:t>11/06/2018</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23AFDF-7401-4DBD-9B2F-A93B66ED30ED}" type="slidenum">
              <a:rPr lang="el-GR" smtClean="0"/>
              <a:t>‹#›</a:t>
            </a:fld>
            <a:endParaRPr lang="el-GR"/>
          </a:p>
        </p:txBody>
      </p:sp>
    </p:spTree>
    <p:extLst>
      <p:ext uri="{BB962C8B-B14F-4D97-AF65-F5344CB8AC3E}">
        <p14:creationId xmlns:p14="http://schemas.microsoft.com/office/powerpoint/2010/main" val="3418906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1644162" y="633049"/>
            <a:ext cx="6031890" cy="994631"/>
          </a:xfrm>
        </p:spPr>
        <p:txBody>
          <a:bodyPr/>
          <a:lstStyle>
            <a:lvl1pPr>
              <a:defRPr sz="2800"/>
            </a:lvl1pPr>
          </a:lstStyle>
          <a:p>
            <a:r>
              <a:rPr lang="el-GR" dirty="0"/>
              <a:t>Στυλ κύριου τίτλου</a:t>
            </a:r>
            <a:endParaRPr lang="en-US" dirty="0"/>
          </a:p>
        </p:txBody>
      </p:sp>
      <p:sp>
        <p:nvSpPr>
          <p:cNvPr id="3" name="Content Placeholder 2"/>
          <p:cNvSpPr>
            <a:spLocks noGrp="1"/>
          </p:cNvSpPr>
          <p:nvPr>
            <p:ph idx="1"/>
          </p:nvPr>
        </p:nvSpPr>
        <p:spPr>
          <a:xfrm>
            <a:off x="915691" y="1773172"/>
            <a:ext cx="7488832" cy="4242467"/>
          </a:xfrm>
        </p:spPr>
        <p:txBody>
          <a:bodyPr/>
          <a:lstStyle>
            <a:lvl1pPr marL="290513" indent="-290513">
              <a:defRPr sz="2400"/>
            </a:lvl1pPr>
            <a:lvl2pPr marL="571500" indent="-273050">
              <a:defRPr sz="2000" i="0"/>
            </a:lvl2pPr>
            <a:lvl3pPr marL="800100" indent="-244475">
              <a:defRPr sz="1800"/>
            </a:lvl3pPr>
            <a:lvl4pPr>
              <a:defRPr sz="1800" i="0"/>
            </a:lvl4pPr>
            <a:lvl5pPr>
              <a:defRPr sz="1800"/>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endParaRPr lang="en-US" dirty="0"/>
          </a:p>
        </p:txBody>
      </p:sp>
      <p:pic>
        <p:nvPicPr>
          <p:cNvPr id="6" name="Εικόνα 5">
            <a:extLst>
              <a:ext uri="{FF2B5EF4-FFF2-40B4-BE49-F238E27FC236}">
                <a16:creationId xmlns="" xmlns:a16="http://schemas.microsoft.com/office/drawing/2014/main" id="{E4D334EB-825D-404C-809F-5EA38C4C79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4064" y="213287"/>
            <a:ext cx="1348741" cy="723168"/>
          </a:xfrm>
          <a:prstGeom prst="rect">
            <a:avLst/>
          </a:prstGeom>
        </p:spPr>
      </p:pic>
      <p:sp>
        <p:nvSpPr>
          <p:cNvPr id="9" name="Slide Number Placeholder 5"/>
          <p:cNvSpPr>
            <a:spLocks noGrp="1"/>
          </p:cNvSpPr>
          <p:nvPr>
            <p:ph type="sldNum" sz="quarter" idx="12"/>
          </p:nvPr>
        </p:nvSpPr>
        <p:spPr>
          <a:xfrm>
            <a:off x="8326017" y="6420204"/>
            <a:ext cx="514350" cy="365125"/>
          </a:xfrm>
          <a:prstGeom prst="rect">
            <a:avLst/>
          </a:prstGeom>
        </p:spPr>
        <p:txBody>
          <a:bodyPr/>
          <a:lstStyle>
            <a:lvl1pPr>
              <a:defRPr sz="1400"/>
            </a:lvl1pPr>
          </a:lstStyle>
          <a:p>
            <a:fld id="{8AD82645-2CA8-4781-85DC-D14D0DE4C8E7}" type="slidenum">
              <a:rPr lang="en-US" smtClean="0"/>
              <a:pPr/>
              <a:t>‹#›</a:t>
            </a:fld>
            <a:endParaRPr lang="en-US" dirty="0"/>
          </a:p>
        </p:txBody>
      </p:sp>
      <p:grpSp>
        <p:nvGrpSpPr>
          <p:cNvPr id="19" name="Group 18"/>
          <p:cNvGrpSpPr/>
          <p:nvPr userDrawn="1"/>
        </p:nvGrpSpPr>
        <p:grpSpPr>
          <a:xfrm>
            <a:off x="645544" y="6125841"/>
            <a:ext cx="6887499" cy="697963"/>
            <a:chOff x="645544" y="6125841"/>
            <a:chExt cx="6887499" cy="697963"/>
          </a:xfrm>
        </p:grpSpPr>
        <p:pic>
          <p:nvPicPr>
            <p:cNvPr id="12" name="Picture 22" descr="European Commission logo"/>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5544" y="6125841"/>
              <a:ext cx="1007410" cy="69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0"/>
            <p:cNvSpPr>
              <a:spLocks noChangeArrowheads="1"/>
            </p:cNvSpPr>
            <p:nvPr userDrawn="1"/>
          </p:nvSpPr>
          <p:spPr bwMode="auto">
            <a:xfrm>
              <a:off x="4204865" y="6327770"/>
              <a:ext cx="332817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l-GR" sz="1400" b="1" dirty="0" err="1" smtClean="0">
                  <a:solidFill>
                    <a:srgbClr val="C00000"/>
                  </a:solidFill>
                </a:rPr>
                <a:t>SlideWiki</a:t>
              </a:r>
              <a:r>
                <a:rPr lang="en-GB" altLang="el-GR" sz="1400" b="1" dirty="0" smtClean="0">
                  <a:solidFill>
                    <a:srgbClr val="C00000"/>
                  </a:solidFill>
                </a:rPr>
                <a:t> Horizon 2020 - 688095</a:t>
              </a:r>
            </a:p>
          </p:txBody>
        </p:sp>
      </p:grpSp>
    </p:spTree>
    <p:extLst>
      <p:ext uri="{BB962C8B-B14F-4D97-AF65-F5344CB8AC3E}">
        <p14:creationId xmlns:p14="http://schemas.microsoft.com/office/powerpoint/2010/main" val="2205900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pic>
        <p:nvPicPr>
          <p:cNvPr id="4" name="Εικόνα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732588" y="6313488"/>
            <a:ext cx="1331912"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l-GR" alt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l-GR" alt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6F0373C4-DB2A-4FD7-9DA2-7783341638D2}" type="slidenum">
              <a:rPr lang="el-GR" altLang="en-US"/>
              <a:pPr>
                <a:defRPr/>
              </a:pPr>
              <a:t>‹#›</a:t>
            </a:fld>
            <a:endParaRPr lang="el-GR" altLang="en-US"/>
          </a:p>
        </p:txBody>
      </p:sp>
    </p:spTree>
    <p:extLst>
      <p:ext uri="{BB962C8B-B14F-4D97-AF65-F5344CB8AC3E}">
        <p14:creationId xmlns:p14="http://schemas.microsoft.com/office/powerpoint/2010/main" val="4679888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 xmlns:a16="http://schemas.microsoft.com/office/drawing/2014/main" id="{3DBA3294-16DF-4A62-A790-8296DF99FA99}"/>
              </a:ext>
            </a:extLst>
          </p:cNvPr>
          <p:cNvSpPr>
            <a:spLocks noGrp="1"/>
          </p:cNvSpPr>
          <p:nvPr>
            <p:ph type="title"/>
          </p:nvPr>
        </p:nvSpPr>
        <p:spPr bwMode="auto">
          <a:xfrm>
            <a:off x="1652953" y="549275"/>
            <a:ext cx="5981111" cy="75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Στυλ κύριου τίτλου</a:t>
            </a:r>
            <a:endParaRPr lang="en-US" altLang="el-GR"/>
          </a:p>
        </p:txBody>
      </p:sp>
      <p:sp>
        <p:nvSpPr>
          <p:cNvPr id="1027" name="Text Placeholder 2">
            <a:extLst>
              <a:ext uri="{FF2B5EF4-FFF2-40B4-BE49-F238E27FC236}">
                <a16:creationId xmlns="" xmlns:a16="http://schemas.microsoft.com/office/drawing/2014/main" id="{2E80EE78-8666-4D73-85F3-D2F2A665F871}"/>
              </a:ext>
            </a:extLst>
          </p:cNvPr>
          <p:cNvSpPr>
            <a:spLocks noGrp="1"/>
          </p:cNvSpPr>
          <p:nvPr>
            <p:ph type="body" idx="1"/>
          </p:nvPr>
        </p:nvSpPr>
        <p:spPr bwMode="auto">
          <a:xfrm>
            <a:off x="863601" y="1946282"/>
            <a:ext cx="7366000" cy="392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dirty="0"/>
              <a:t>Επεξεργασία στυλ υποδείγματος κειμένου</a:t>
            </a:r>
          </a:p>
          <a:p>
            <a:pPr lvl="1"/>
            <a:r>
              <a:rPr lang="el-GR" altLang="el-GR" dirty="0"/>
              <a:t>Δεύτερου επιπέδου</a:t>
            </a:r>
          </a:p>
          <a:p>
            <a:pPr lvl="2"/>
            <a:r>
              <a:rPr lang="el-GR" altLang="el-GR" dirty="0"/>
              <a:t>Τρίτου επιπέδου</a:t>
            </a:r>
          </a:p>
          <a:p>
            <a:pPr lvl="3"/>
            <a:r>
              <a:rPr lang="el-GR" altLang="el-GR" dirty="0"/>
              <a:t>Τέταρτου επιπέδου</a:t>
            </a:r>
          </a:p>
          <a:p>
            <a:pPr lvl="4"/>
            <a:r>
              <a:rPr lang="el-GR" altLang="el-GR" dirty="0"/>
              <a:t>Πέμπτου επιπέδου</a:t>
            </a:r>
            <a:endParaRPr lang="en-US" altLang="el-GR" dirty="0"/>
          </a:p>
        </p:txBody>
      </p:sp>
      <p:sp>
        <p:nvSpPr>
          <p:cNvPr id="9" name="Rectangle 8">
            <a:extLst>
              <a:ext uri="{FF2B5EF4-FFF2-40B4-BE49-F238E27FC236}">
                <a16:creationId xmlns="" xmlns:a16="http://schemas.microsoft.com/office/drawing/2014/main" id="{5D22D248-0B6A-4542-B954-85986D9CCE4F}"/>
              </a:ext>
            </a:extLst>
          </p:cNvPr>
          <p:cNvSpPr/>
          <p:nvPr/>
        </p:nvSpPr>
        <p:spPr>
          <a:xfrm>
            <a:off x="358775" y="1026160"/>
            <a:ext cx="171450" cy="583184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18"/>
          <p:cNvGrpSpPr/>
          <p:nvPr userDrawn="1"/>
        </p:nvGrpSpPr>
        <p:grpSpPr>
          <a:xfrm>
            <a:off x="645544" y="6125841"/>
            <a:ext cx="7337313" cy="719113"/>
            <a:chOff x="645544" y="6125841"/>
            <a:chExt cx="7337313" cy="719113"/>
          </a:xfrm>
        </p:grpSpPr>
        <p:sp>
          <p:nvSpPr>
            <p:cNvPr id="6" name="Rectangle 16"/>
            <p:cNvSpPr/>
            <p:nvPr userDrawn="1"/>
          </p:nvSpPr>
          <p:spPr>
            <a:xfrm>
              <a:off x="645544" y="6635547"/>
              <a:ext cx="7337313" cy="209407"/>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2" descr="European Commission logo"/>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5544" y="6125841"/>
              <a:ext cx="1007410" cy="69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Ορθογώνιο 10"/>
            <p:cNvSpPr>
              <a:spLocks noChangeArrowheads="1"/>
            </p:cNvSpPr>
            <p:nvPr userDrawn="1"/>
          </p:nvSpPr>
          <p:spPr bwMode="auto">
            <a:xfrm>
              <a:off x="4204865" y="6327770"/>
              <a:ext cx="332817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l-GR" sz="1400" b="1" dirty="0" err="1" smtClean="0">
                  <a:solidFill>
                    <a:srgbClr val="C00000"/>
                  </a:solidFill>
                </a:rPr>
                <a:t>SlideWiki</a:t>
              </a:r>
              <a:r>
                <a:rPr lang="en-GB" altLang="el-GR" sz="1400" b="1" dirty="0" smtClean="0">
                  <a:solidFill>
                    <a:srgbClr val="C00000"/>
                  </a:solidFill>
                </a:rPr>
                <a:t> Horizon 2020 - 688095</a:t>
              </a:r>
            </a:p>
          </p:txBody>
        </p:sp>
      </p:grpSp>
      <p:pic>
        <p:nvPicPr>
          <p:cNvPr id="11" name="Εικόνα 10">
            <a:extLst>
              <a:ext uri="{FF2B5EF4-FFF2-40B4-BE49-F238E27FC236}">
                <a16:creationId xmlns="" xmlns:a16="http://schemas.microsoft.com/office/drawing/2014/main" id="{E4D334EB-825D-404C-809F-5EA38C4C7918}"/>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533044" y="213286"/>
            <a:ext cx="1449762" cy="777333"/>
          </a:xfrm>
          <a:prstGeom prst="rect">
            <a:avLst/>
          </a:prstGeom>
        </p:spPr>
      </p:pic>
      <p:pic>
        <p:nvPicPr>
          <p:cNvPr id="13" name="Picture 12" descr="\\kerveros\Admins\Ιστοσελίδα\Banners &amp; photos Site\used\logo_ekdda_up_down_en.jp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7112" y="14680"/>
            <a:ext cx="1333830" cy="705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5353233"/>
      </p:ext>
    </p:extLst>
  </p:cSld>
  <p:clrMap bg1="lt1" tx1="dk1" bg2="lt2" tx2="dk2" accent1="accent1" accent2="accent2" accent3="accent3" accent4="accent4" accent5="accent5" accent6="accent6" hlink="hlink" folHlink="folHlink"/>
  <p:sldLayoutIdLst>
    <p:sldLayoutId id="2147483662" r:id="rId1"/>
    <p:sldLayoutId id="2147483664" r:id="rId2"/>
  </p:sldLayoutIdLst>
  <p:hf hdr="0" ftr="0" dt="0"/>
  <p:txStyles>
    <p:titleStyle>
      <a:lvl1pPr algn="l" defTabSz="514263" rtl="0" eaLnBrk="0" fontAlgn="base" hangingPunct="0">
        <a:lnSpc>
          <a:spcPct val="89000"/>
        </a:lnSpc>
        <a:spcBef>
          <a:spcPct val="0"/>
        </a:spcBef>
        <a:spcAft>
          <a:spcPct val="0"/>
        </a:spcAft>
        <a:defRPr sz="2475" kern="1200">
          <a:solidFill>
            <a:schemeClr val="tx2"/>
          </a:solidFill>
          <a:latin typeface="+mj-lt"/>
          <a:ea typeface="+mj-ea"/>
          <a:cs typeface="+mj-cs"/>
        </a:defRPr>
      </a:lvl1pPr>
      <a:lvl2pPr algn="l" defTabSz="514263" rtl="0" eaLnBrk="0" fontAlgn="base" hangingPunct="0">
        <a:lnSpc>
          <a:spcPct val="89000"/>
        </a:lnSpc>
        <a:spcBef>
          <a:spcPct val="0"/>
        </a:spcBef>
        <a:spcAft>
          <a:spcPct val="0"/>
        </a:spcAft>
        <a:defRPr sz="2475">
          <a:solidFill>
            <a:schemeClr val="tx2"/>
          </a:solidFill>
          <a:latin typeface="Franklin Gothic Book" panose="020B0503020102020204" pitchFamily="34" charset="0"/>
        </a:defRPr>
      </a:lvl2pPr>
      <a:lvl3pPr algn="l" defTabSz="514263" rtl="0" eaLnBrk="0" fontAlgn="base" hangingPunct="0">
        <a:lnSpc>
          <a:spcPct val="89000"/>
        </a:lnSpc>
        <a:spcBef>
          <a:spcPct val="0"/>
        </a:spcBef>
        <a:spcAft>
          <a:spcPct val="0"/>
        </a:spcAft>
        <a:defRPr sz="2475">
          <a:solidFill>
            <a:schemeClr val="tx2"/>
          </a:solidFill>
          <a:latin typeface="Franklin Gothic Book" panose="020B0503020102020204" pitchFamily="34" charset="0"/>
        </a:defRPr>
      </a:lvl3pPr>
      <a:lvl4pPr algn="l" defTabSz="514263" rtl="0" eaLnBrk="0" fontAlgn="base" hangingPunct="0">
        <a:lnSpc>
          <a:spcPct val="89000"/>
        </a:lnSpc>
        <a:spcBef>
          <a:spcPct val="0"/>
        </a:spcBef>
        <a:spcAft>
          <a:spcPct val="0"/>
        </a:spcAft>
        <a:defRPr sz="2475">
          <a:solidFill>
            <a:schemeClr val="tx2"/>
          </a:solidFill>
          <a:latin typeface="Franklin Gothic Book" panose="020B0503020102020204" pitchFamily="34" charset="0"/>
        </a:defRPr>
      </a:lvl4pPr>
      <a:lvl5pPr algn="l" defTabSz="514263" rtl="0" eaLnBrk="0" fontAlgn="base" hangingPunct="0">
        <a:lnSpc>
          <a:spcPct val="89000"/>
        </a:lnSpc>
        <a:spcBef>
          <a:spcPct val="0"/>
        </a:spcBef>
        <a:spcAft>
          <a:spcPct val="0"/>
        </a:spcAft>
        <a:defRPr sz="2475">
          <a:solidFill>
            <a:schemeClr val="tx2"/>
          </a:solidFill>
          <a:latin typeface="Franklin Gothic Book" panose="020B0503020102020204" pitchFamily="34" charset="0"/>
        </a:defRPr>
      </a:lvl5pPr>
      <a:lvl6pPr marL="342841" algn="l" defTabSz="514263" rtl="0" fontAlgn="base">
        <a:lnSpc>
          <a:spcPct val="89000"/>
        </a:lnSpc>
        <a:spcBef>
          <a:spcPct val="0"/>
        </a:spcBef>
        <a:spcAft>
          <a:spcPct val="0"/>
        </a:spcAft>
        <a:defRPr sz="2475">
          <a:solidFill>
            <a:schemeClr val="tx2"/>
          </a:solidFill>
          <a:latin typeface="Franklin Gothic Book" panose="020B0503020102020204" pitchFamily="34" charset="0"/>
        </a:defRPr>
      </a:lvl6pPr>
      <a:lvl7pPr marL="685681" algn="l" defTabSz="514263" rtl="0" fontAlgn="base">
        <a:lnSpc>
          <a:spcPct val="89000"/>
        </a:lnSpc>
        <a:spcBef>
          <a:spcPct val="0"/>
        </a:spcBef>
        <a:spcAft>
          <a:spcPct val="0"/>
        </a:spcAft>
        <a:defRPr sz="2475">
          <a:solidFill>
            <a:schemeClr val="tx2"/>
          </a:solidFill>
          <a:latin typeface="Franklin Gothic Book" panose="020B0503020102020204" pitchFamily="34" charset="0"/>
        </a:defRPr>
      </a:lvl7pPr>
      <a:lvl8pPr marL="1028522" algn="l" defTabSz="514263" rtl="0" fontAlgn="base">
        <a:lnSpc>
          <a:spcPct val="89000"/>
        </a:lnSpc>
        <a:spcBef>
          <a:spcPct val="0"/>
        </a:spcBef>
        <a:spcAft>
          <a:spcPct val="0"/>
        </a:spcAft>
        <a:defRPr sz="2475">
          <a:solidFill>
            <a:schemeClr val="tx2"/>
          </a:solidFill>
          <a:latin typeface="Franklin Gothic Book" panose="020B0503020102020204" pitchFamily="34" charset="0"/>
        </a:defRPr>
      </a:lvl8pPr>
      <a:lvl9pPr marL="1371362" algn="l" defTabSz="514263" rtl="0" fontAlgn="base">
        <a:lnSpc>
          <a:spcPct val="89000"/>
        </a:lnSpc>
        <a:spcBef>
          <a:spcPct val="0"/>
        </a:spcBef>
        <a:spcAft>
          <a:spcPct val="0"/>
        </a:spcAft>
        <a:defRPr sz="2475">
          <a:solidFill>
            <a:schemeClr val="tx2"/>
          </a:solidFill>
          <a:latin typeface="Franklin Gothic Book" panose="020B0503020102020204" pitchFamily="34" charset="0"/>
        </a:defRPr>
      </a:lvl9pPr>
    </p:titleStyle>
    <p:bodyStyle>
      <a:lvl1pPr marL="215464" indent="-215464" algn="l" defTabSz="514263" rtl="0" eaLnBrk="0" fontAlgn="base" hangingPunct="0">
        <a:lnSpc>
          <a:spcPct val="94000"/>
        </a:lnSpc>
        <a:spcBef>
          <a:spcPts val="563"/>
        </a:spcBef>
        <a:spcAft>
          <a:spcPts val="113"/>
        </a:spcAft>
        <a:buFont typeface="Franklin Gothic Book" panose="020B0503020102020204" pitchFamily="34" charset="0"/>
        <a:buChar char="■"/>
        <a:defRPr sz="2000" kern="1200">
          <a:solidFill>
            <a:schemeClr val="tx2"/>
          </a:solidFill>
          <a:latin typeface="+mn-lt"/>
          <a:ea typeface="+mn-ea"/>
          <a:cs typeface="+mn-cs"/>
        </a:defRPr>
      </a:lvl1pPr>
      <a:lvl2pPr marL="514263" indent="-215464" algn="l" defTabSz="514263" rtl="0" eaLnBrk="0" fontAlgn="base" hangingPunct="0">
        <a:lnSpc>
          <a:spcPct val="94000"/>
        </a:lnSpc>
        <a:spcBef>
          <a:spcPts val="281"/>
        </a:spcBef>
        <a:spcAft>
          <a:spcPts val="113"/>
        </a:spcAft>
        <a:buFont typeface="Franklin Gothic Book" panose="020B0503020102020204" pitchFamily="34" charset="0"/>
        <a:buChar char="–"/>
        <a:defRPr sz="2000" i="1" kern="1200">
          <a:solidFill>
            <a:schemeClr val="tx2"/>
          </a:solidFill>
          <a:latin typeface="+mn-lt"/>
          <a:ea typeface="+mn-ea"/>
          <a:cs typeface="+mn-cs"/>
        </a:defRPr>
      </a:lvl2pPr>
      <a:lvl3pPr marL="771392" indent="-215464" algn="l" defTabSz="514263" rtl="0" eaLnBrk="0" fontAlgn="base" hangingPunct="0">
        <a:lnSpc>
          <a:spcPct val="94000"/>
        </a:lnSpc>
        <a:spcBef>
          <a:spcPts val="281"/>
        </a:spcBef>
        <a:spcAft>
          <a:spcPts val="113"/>
        </a:spcAft>
        <a:buFont typeface="Franklin Gothic Book" panose="020B0503020102020204" pitchFamily="34" charset="0"/>
        <a:buChar char="■"/>
        <a:defRPr sz="1400" kern="1200">
          <a:solidFill>
            <a:schemeClr val="tx2"/>
          </a:solidFill>
          <a:latin typeface="+mn-lt"/>
          <a:ea typeface="+mn-ea"/>
          <a:cs typeface="+mn-cs"/>
        </a:defRPr>
      </a:lvl3pPr>
      <a:lvl4pPr marL="1028522" indent="-215464" algn="l" defTabSz="514263" rtl="0" eaLnBrk="0" fontAlgn="base" hangingPunct="0">
        <a:lnSpc>
          <a:spcPct val="94000"/>
        </a:lnSpc>
        <a:spcBef>
          <a:spcPts val="281"/>
        </a:spcBef>
        <a:spcAft>
          <a:spcPts val="113"/>
        </a:spcAft>
        <a:buFont typeface="Franklin Gothic Book" panose="020B0503020102020204" pitchFamily="34" charset="0"/>
        <a:buChar char="–"/>
        <a:defRPr sz="1400" i="1" kern="1200">
          <a:solidFill>
            <a:schemeClr val="tx2"/>
          </a:solidFill>
          <a:latin typeface="+mn-lt"/>
          <a:ea typeface="+mn-ea"/>
          <a:cs typeface="+mn-cs"/>
        </a:defRPr>
      </a:lvl4pPr>
      <a:lvl5pPr marL="1285651" indent="-215464" algn="l" defTabSz="514263" rtl="0" eaLnBrk="0" fontAlgn="base" hangingPunct="0">
        <a:lnSpc>
          <a:spcPct val="94000"/>
        </a:lnSpc>
        <a:spcBef>
          <a:spcPts val="281"/>
        </a:spcBef>
        <a:spcAft>
          <a:spcPts val="113"/>
        </a:spcAft>
        <a:buFont typeface="Franklin Gothic Book" panose="020B0503020102020204" pitchFamily="34" charset="0"/>
        <a:buChar char="■"/>
        <a:defRPr sz="1400" kern="1200">
          <a:solidFill>
            <a:schemeClr val="tx2"/>
          </a:solidFill>
          <a:latin typeface="+mn-lt"/>
          <a:ea typeface="+mn-ea"/>
          <a:cs typeface="+mn-cs"/>
        </a:defRPr>
      </a:lvl5pPr>
      <a:lvl6pPr marL="1542781" indent="-215987" algn="l" defTabSz="514263" rtl="0" eaLnBrk="1" latinLnBrk="0" hangingPunct="1">
        <a:lnSpc>
          <a:spcPct val="94000"/>
        </a:lnSpc>
        <a:spcBef>
          <a:spcPts val="281"/>
        </a:spcBef>
        <a:spcAft>
          <a:spcPts val="113"/>
        </a:spcAft>
        <a:buFont typeface="Franklin Gothic Book" panose="020B0503020102020204" pitchFamily="34" charset="0"/>
        <a:buChar char="–"/>
        <a:defRPr sz="900" i="1" kern="1200" baseline="0">
          <a:solidFill>
            <a:schemeClr val="tx2"/>
          </a:solidFill>
          <a:latin typeface="+mn-lt"/>
          <a:ea typeface="+mn-ea"/>
          <a:cs typeface="+mn-cs"/>
        </a:defRPr>
      </a:lvl6pPr>
      <a:lvl7pPr marL="1799910" indent="-215987" algn="l" defTabSz="514263" rtl="0" eaLnBrk="1" latinLnBrk="0" hangingPunct="1">
        <a:lnSpc>
          <a:spcPct val="94000"/>
        </a:lnSpc>
        <a:spcBef>
          <a:spcPts val="281"/>
        </a:spcBef>
        <a:spcAft>
          <a:spcPts val="113"/>
        </a:spcAft>
        <a:buFont typeface="Franklin Gothic Book" panose="020B0503020102020204" pitchFamily="34" charset="0"/>
        <a:buChar char="■"/>
        <a:defRPr sz="788" kern="1200" baseline="0">
          <a:solidFill>
            <a:schemeClr val="tx2"/>
          </a:solidFill>
          <a:latin typeface="+mn-lt"/>
          <a:ea typeface="+mn-ea"/>
          <a:cs typeface="+mn-cs"/>
        </a:defRPr>
      </a:lvl7pPr>
      <a:lvl8pPr marL="2057042" indent="-215987" algn="l" defTabSz="514263" rtl="0" eaLnBrk="1" latinLnBrk="0" hangingPunct="1">
        <a:lnSpc>
          <a:spcPct val="94000"/>
        </a:lnSpc>
        <a:spcBef>
          <a:spcPts val="281"/>
        </a:spcBef>
        <a:spcAft>
          <a:spcPts val="113"/>
        </a:spcAft>
        <a:buFont typeface="Franklin Gothic Book" panose="020B0503020102020204" pitchFamily="34" charset="0"/>
        <a:buChar char="–"/>
        <a:defRPr sz="788" i="1" kern="1200" baseline="0">
          <a:solidFill>
            <a:schemeClr val="tx2"/>
          </a:solidFill>
          <a:latin typeface="+mn-lt"/>
          <a:ea typeface="+mn-ea"/>
          <a:cs typeface="+mn-cs"/>
        </a:defRPr>
      </a:lvl8pPr>
      <a:lvl9pPr marL="2314173" indent="-215987" algn="l" defTabSz="514263" rtl="0" eaLnBrk="1" latinLnBrk="0" hangingPunct="1">
        <a:lnSpc>
          <a:spcPct val="94000"/>
        </a:lnSpc>
        <a:spcBef>
          <a:spcPts val="281"/>
        </a:spcBef>
        <a:spcAft>
          <a:spcPts val="113"/>
        </a:spcAft>
        <a:buFont typeface="Franklin Gothic Book" panose="020B0503020102020204" pitchFamily="34" charset="0"/>
        <a:buChar char="■"/>
        <a:defRPr sz="788" kern="1200" baseline="0">
          <a:solidFill>
            <a:schemeClr val="tx2"/>
          </a:solidFill>
          <a:latin typeface="+mn-lt"/>
          <a:ea typeface="+mn-ea"/>
          <a:cs typeface="+mn-cs"/>
        </a:defRPr>
      </a:lvl9pPr>
    </p:bodyStyle>
    <p:otherStyle>
      <a:defPPr>
        <a:defRPr lang="en-US"/>
      </a:defPPr>
      <a:lvl1pPr marL="0" algn="l" defTabSz="514263" rtl="0" eaLnBrk="1" latinLnBrk="0" hangingPunct="1">
        <a:defRPr sz="1013" kern="1200">
          <a:solidFill>
            <a:schemeClr val="tx1"/>
          </a:solidFill>
          <a:latin typeface="+mn-lt"/>
          <a:ea typeface="+mn-ea"/>
          <a:cs typeface="+mn-cs"/>
        </a:defRPr>
      </a:lvl1pPr>
      <a:lvl2pPr marL="257132" algn="l" defTabSz="514263" rtl="0" eaLnBrk="1" latinLnBrk="0" hangingPunct="1">
        <a:defRPr sz="1013" kern="1200">
          <a:solidFill>
            <a:schemeClr val="tx1"/>
          </a:solidFill>
          <a:latin typeface="+mn-lt"/>
          <a:ea typeface="+mn-ea"/>
          <a:cs typeface="+mn-cs"/>
        </a:defRPr>
      </a:lvl2pPr>
      <a:lvl3pPr marL="514263" algn="l" defTabSz="514263" rtl="0" eaLnBrk="1" latinLnBrk="0" hangingPunct="1">
        <a:defRPr sz="1013" kern="1200">
          <a:solidFill>
            <a:schemeClr val="tx1"/>
          </a:solidFill>
          <a:latin typeface="+mn-lt"/>
          <a:ea typeface="+mn-ea"/>
          <a:cs typeface="+mn-cs"/>
        </a:defRPr>
      </a:lvl3pPr>
      <a:lvl4pPr marL="771392" algn="l" defTabSz="514263" rtl="0" eaLnBrk="1" latinLnBrk="0" hangingPunct="1">
        <a:defRPr sz="1013" kern="1200">
          <a:solidFill>
            <a:schemeClr val="tx1"/>
          </a:solidFill>
          <a:latin typeface="+mn-lt"/>
          <a:ea typeface="+mn-ea"/>
          <a:cs typeface="+mn-cs"/>
        </a:defRPr>
      </a:lvl4pPr>
      <a:lvl5pPr marL="1028522" algn="l" defTabSz="514263" rtl="0" eaLnBrk="1" latinLnBrk="0" hangingPunct="1">
        <a:defRPr sz="1013" kern="1200">
          <a:solidFill>
            <a:schemeClr val="tx1"/>
          </a:solidFill>
          <a:latin typeface="+mn-lt"/>
          <a:ea typeface="+mn-ea"/>
          <a:cs typeface="+mn-cs"/>
        </a:defRPr>
      </a:lvl5pPr>
      <a:lvl6pPr marL="1285651" algn="l" defTabSz="514263" rtl="0" eaLnBrk="1" latinLnBrk="0" hangingPunct="1">
        <a:defRPr sz="1013" kern="1200">
          <a:solidFill>
            <a:schemeClr val="tx1"/>
          </a:solidFill>
          <a:latin typeface="+mn-lt"/>
          <a:ea typeface="+mn-ea"/>
          <a:cs typeface="+mn-cs"/>
        </a:defRPr>
      </a:lvl6pPr>
      <a:lvl7pPr marL="1542781" algn="l" defTabSz="514263" rtl="0" eaLnBrk="1" latinLnBrk="0" hangingPunct="1">
        <a:defRPr sz="1013" kern="1200">
          <a:solidFill>
            <a:schemeClr val="tx1"/>
          </a:solidFill>
          <a:latin typeface="+mn-lt"/>
          <a:ea typeface="+mn-ea"/>
          <a:cs typeface="+mn-cs"/>
        </a:defRPr>
      </a:lvl7pPr>
      <a:lvl8pPr marL="1799910" algn="l" defTabSz="514263" rtl="0" eaLnBrk="1" latinLnBrk="0" hangingPunct="1">
        <a:defRPr sz="1013" kern="1200">
          <a:solidFill>
            <a:schemeClr val="tx1"/>
          </a:solidFill>
          <a:latin typeface="+mn-lt"/>
          <a:ea typeface="+mn-ea"/>
          <a:cs typeface="+mn-cs"/>
        </a:defRPr>
      </a:lvl8pPr>
      <a:lvl9pPr marL="2057042" algn="l" defTabSz="514263"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eur-lex.europa.eu/resource.html?uri=cellar:f132547a-7d66-4626-8eb6-9f7428394de7.0017.03/DOC_2&amp;format=PDF" TargetMode="External"/><Relationship Id="rId2" Type="http://schemas.openxmlformats.org/officeDocument/2006/relationships/hyperlink" Target="https://ec.europa.eu/isa2/actions/continuously-updating-european-interoperability-strategy_en"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title"/>
          </p:nvPr>
        </p:nvSpPr>
        <p:spPr>
          <a:noFill/>
          <a:ln/>
        </p:spPr>
        <p:txBody>
          <a:bodyPr lIns="92075" tIns="46037" rIns="92075" bIns="46037" anchor="ctr"/>
          <a:lstStyle/>
          <a:p>
            <a:pPr algn="ctr"/>
            <a:r>
              <a:rPr lang="el-GR" b="1" dirty="0">
                <a:solidFill>
                  <a:srgbClr val="0070C0"/>
                </a:solidFill>
              </a:rPr>
              <a:t>Έναρξη Ενότητας </a:t>
            </a:r>
            <a:r>
              <a:rPr lang="el-GR" b="1" dirty="0" smtClean="0">
                <a:solidFill>
                  <a:srgbClr val="0070C0"/>
                </a:solidFill>
              </a:rPr>
              <a:t>1.5</a:t>
            </a:r>
            <a:endParaRPr lang="el-GR" b="1" dirty="0">
              <a:solidFill>
                <a:srgbClr val="0070C0"/>
              </a:solidFill>
            </a:endParaRPr>
          </a:p>
        </p:txBody>
      </p:sp>
      <p:sp>
        <p:nvSpPr>
          <p:cNvPr id="4" name="Rectangle 3"/>
          <p:cNvSpPr txBox="1">
            <a:spLocks noChangeArrowheads="1"/>
          </p:cNvSpPr>
          <p:nvPr/>
        </p:nvSpPr>
        <p:spPr bwMode="auto">
          <a:xfrm>
            <a:off x="1215472" y="2484661"/>
            <a:ext cx="6713055" cy="982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ctr" anchorCtr="0" compatLnSpc="1">
            <a:prstTxWarp prst="textNoShape">
              <a:avLst/>
            </a:prstTxWarp>
          </a:bodyPr>
          <a:lstStyle>
            <a:lvl1pPr algn="l" rtl="0" eaLnBrk="1" fontAlgn="base" hangingPunct="1">
              <a:spcBef>
                <a:spcPct val="0"/>
              </a:spcBef>
              <a:spcAft>
                <a:spcPct val="0"/>
              </a:spcAft>
              <a:defRPr sz="3800" baseline="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charset="0"/>
              </a:defRPr>
            </a:lvl2pPr>
            <a:lvl3pPr algn="l" rtl="0" eaLnBrk="1" fontAlgn="base" hangingPunct="1">
              <a:spcBef>
                <a:spcPct val="0"/>
              </a:spcBef>
              <a:spcAft>
                <a:spcPct val="0"/>
              </a:spcAft>
              <a:defRPr sz="4400">
                <a:solidFill>
                  <a:schemeClr val="tx2"/>
                </a:solidFill>
                <a:latin typeface="Tahoma" charset="0"/>
              </a:defRPr>
            </a:lvl3pPr>
            <a:lvl4pPr algn="l" rtl="0" eaLnBrk="1" fontAlgn="base" hangingPunct="1">
              <a:spcBef>
                <a:spcPct val="0"/>
              </a:spcBef>
              <a:spcAft>
                <a:spcPct val="0"/>
              </a:spcAft>
              <a:defRPr sz="4400">
                <a:solidFill>
                  <a:schemeClr val="tx2"/>
                </a:solidFill>
                <a:latin typeface="Tahoma" charset="0"/>
              </a:defRPr>
            </a:lvl4pPr>
            <a:lvl5pPr algn="l" rtl="0" eaLnBrk="1" fontAlgn="base" hangingPunct="1">
              <a:spcBef>
                <a:spcPct val="0"/>
              </a:spcBef>
              <a:spcAft>
                <a:spcPct val="0"/>
              </a:spcAft>
              <a:defRPr sz="4400">
                <a:solidFill>
                  <a:schemeClr val="tx2"/>
                </a:solidFill>
                <a:latin typeface="Tahoma" charset="0"/>
              </a:defRPr>
            </a:lvl5pPr>
            <a:lvl6pPr marL="457200" algn="l" rtl="0" eaLnBrk="1" fontAlgn="base" hangingPunct="1">
              <a:spcBef>
                <a:spcPct val="0"/>
              </a:spcBef>
              <a:spcAft>
                <a:spcPct val="0"/>
              </a:spcAft>
              <a:defRPr sz="4400">
                <a:solidFill>
                  <a:schemeClr val="tx2"/>
                </a:solidFill>
                <a:latin typeface="Tahoma" charset="0"/>
              </a:defRPr>
            </a:lvl6pPr>
            <a:lvl7pPr marL="914400" algn="l" rtl="0" eaLnBrk="1" fontAlgn="base" hangingPunct="1">
              <a:spcBef>
                <a:spcPct val="0"/>
              </a:spcBef>
              <a:spcAft>
                <a:spcPct val="0"/>
              </a:spcAft>
              <a:defRPr sz="4400">
                <a:solidFill>
                  <a:schemeClr val="tx2"/>
                </a:solidFill>
                <a:latin typeface="Tahoma" charset="0"/>
              </a:defRPr>
            </a:lvl7pPr>
            <a:lvl8pPr marL="1371600" algn="l" rtl="0" eaLnBrk="1" fontAlgn="base" hangingPunct="1">
              <a:spcBef>
                <a:spcPct val="0"/>
              </a:spcBef>
              <a:spcAft>
                <a:spcPct val="0"/>
              </a:spcAft>
              <a:defRPr sz="4400">
                <a:solidFill>
                  <a:schemeClr val="tx2"/>
                </a:solidFill>
                <a:latin typeface="Tahoma" charset="0"/>
              </a:defRPr>
            </a:lvl8pPr>
            <a:lvl9pPr marL="1828800" algn="l" rtl="0" eaLnBrk="1" fontAlgn="base" hangingPunct="1">
              <a:spcBef>
                <a:spcPct val="0"/>
              </a:spcBef>
              <a:spcAft>
                <a:spcPct val="0"/>
              </a:spcAft>
              <a:defRPr sz="4400">
                <a:solidFill>
                  <a:schemeClr val="tx2"/>
                </a:solidFill>
                <a:latin typeface="Tahoma" charset="0"/>
              </a:defRPr>
            </a:lvl9pPr>
          </a:lstStyle>
          <a:p>
            <a:pPr algn="ctr"/>
            <a:r>
              <a:rPr lang="el-GR" dirty="0"/>
              <a:t>Διεθνές και Ευρωπαϊκό πλαίσιο </a:t>
            </a:r>
            <a:r>
              <a:rPr lang="el-GR" dirty="0" err="1"/>
              <a:t>διαλειτουργικότητας</a:t>
            </a:r>
            <a:endParaRPr lang="el-GR" dirty="0"/>
          </a:p>
        </p:txBody>
      </p:sp>
    </p:spTree>
    <p:extLst>
      <p:ext uri="{BB962C8B-B14F-4D97-AF65-F5344CB8AC3E}">
        <p14:creationId xmlns:p14="http://schemas.microsoft.com/office/powerpoint/2010/main" val="3158738322"/>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Τίτλος 1"/>
          <p:cNvSpPr>
            <a:spLocks noGrp="1"/>
          </p:cNvSpPr>
          <p:nvPr>
            <p:ph type="title"/>
          </p:nvPr>
        </p:nvSpPr>
        <p:spPr>
          <a:xfrm>
            <a:off x="1835150" y="406400"/>
            <a:ext cx="5840413" cy="1027113"/>
          </a:xfrm>
        </p:spPr>
        <p:txBody>
          <a:bodyPr/>
          <a:lstStyle/>
          <a:p>
            <a:r>
              <a:rPr lang="el-GR" altLang="el-GR" dirty="0" smtClean="0"/>
              <a:t>Ο ρόλος του </a:t>
            </a:r>
            <a:r>
              <a:rPr lang="en-US" altLang="el-GR" dirty="0" smtClean="0"/>
              <a:t>EIF</a:t>
            </a:r>
            <a:endParaRPr lang="el-GR" altLang="el-GR" dirty="0" smtClean="0"/>
          </a:p>
        </p:txBody>
      </p:sp>
      <p:sp>
        <p:nvSpPr>
          <p:cNvPr id="68611" name="Θέση αριθμού διαφάνειας 3"/>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8A546ECB-54EF-41B4-B759-9053B1544641}" type="slidenum">
              <a:rPr lang="en-US" altLang="el-GR" smtClean="0">
                <a:solidFill>
                  <a:schemeClr val="tx2"/>
                </a:solidFill>
              </a:rPr>
              <a:pPr/>
              <a:t>10</a:t>
            </a:fld>
            <a:endParaRPr lang="en-US" altLang="el-GR" smtClean="0">
              <a:solidFill>
                <a:schemeClr val="tx2"/>
              </a:solidFill>
            </a:endParaRPr>
          </a:p>
        </p:txBody>
      </p:sp>
      <p:sp>
        <p:nvSpPr>
          <p:cNvPr id="68612" name="Θέση περιεχομένου 4"/>
          <p:cNvSpPr>
            <a:spLocks noGrp="1"/>
          </p:cNvSpPr>
          <p:nvPr>
            <p:ph sz="quarter" idx="1"/>
          </p:nvPr>
        </p:nvSpPr>
        <p:spPr>
          <a:xfrm>
            <a:off x="900113" y="1844675"/>
            <a:ext cx="7559675" cy="4022725"/>
          </a:xfrm>
        </p:spPr>
        <p:txBody>
          <a:bodyPr/>
          <a:lstStyle/>
          <a:p>
            <a:endParaRPr lang="el-GR" altLang="el-GR" smtClean="0"/>
          </a:p>
        </p:txBody>
      </p:sp>
      <p:sp>
        <p:nvSpPr>
          <p:cNvPr id="68613" name="TextBox 5"/>
          <p:cNvSpPr txBox="1">
            <a:spLocks noChangeArrowheads="1"/>
          </p:cNvSpPr>
          <p:nvPr/>
        </p:nvSpPr>
        <p:spPr bwMode="auto">
          <a:xfrm>
            <a:off x="611188" y="908050"/>
            <a:ext cx="8712200"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6" rIns="91430" bIns="45716">
            <a:spAutoFit/>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r>
              <a:rPr lang="en-GB" altLang="el-GR" sz="1400" i="1" dirty="0"/>
              <a:t>"</a:t>
            </a:r>
            <a:r>
              <a:rPr lang="el-GR" altLang="el-GR" sz="1400" i="1" dirty="0"/>
              <a:t>Το Ε</a:t>
            </a:r>
            <a:r>
              <a:rPr lang="en-US" altLang="el-GR" sz="1400" i="1" dirty="0"/>
              <a:t>IF</a:t>
            </a:r>
            <a:r>
              <a:rPr lang="el-GR" altLang="el-GR" sz="1400" i="1" dirty="0"/>
              <a:t> είναι ένα γενικό πλαίσιο που ισχύει για όλα τα κράτη μέλη, τα θεσμικά όργανα της ΕΕ και τους τομείς πολιτικής. Καθορίζει τις βασικές προϋποθέσεις για την επίτευξη της διαλειτουργικότητας, ενεργώντας ως κοινός παρονομαστής για ανάλογες πρωτοβουλίες σε όλα τα επίπεδα, συμπεριλαμβανομένων των ευρωπαϊκών εθνικών, περιφερειακών και τοπικών αρχών, συμπεριλαμβανομένων των δημόσιων διοικήσεων, των πολιτών και των επιχειρήσεων ».</a:t>
            </a:r>
            <a:r>
              <a:rPr lang="en-US" altLang="el-GR" sz="1200" i="1" dirty="0"/>
              <a:t>Revised EIF version</a:t>
            </a:r>
            <a:endParaRPr lang="en-GB" altLang="el-GR" sz="1200" i="1" dirty="0"/>
          </a:p>
        </p:txBody>
      </p:sp>
      <p:pic>
        <p:nvPicPr>
          <p:cNvPr id="68614" name="Immagine 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2275" y="2781300"/>
            <a:ext cx="583247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10</a:t>
            </a:fld>
            <a:endParaRPr lang="el-GR" altLang="el-GR" dirty="0"/>
          </a:p>
        </p:txBody>
      </p:sp>
    </p:spTree>
    <p:extLst>
      <p:ext uri="{BB962C8B-B14F-4D97-AF65-F5344CB8AC3E}">
        <p14:creationId xmlns:p14="http://schemas.microsoft.com/office/powerpoint/2010/main" val="27304391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028700" y="333375"/>
            <a:ext cx="6646863" cy="1114425"/>
          </a:xfrm>
        </p:spPr>
        <p:txBody>
          <a:bodyPr/>
          <a:lstStyle/>
          <a:p>
            <a:r>
              <a:rPr lang="en-US" altLang="en-US" sz="3200" dirty="0" smtClean="0"/>
              <a:t>European Interoperability Reference Architecture Initiative (EIRA)</a:t>
            </a:r>
            <a:r>
              <a:rPr lang="el-GR" altLang="en-US" sz="3200" dirty="0" smtClean="0"/>
              <a:t> (1)</a:t>
            </a:r>
          </a:p>
        </p:txBody>
      </p:sp>
      <p:sp>
        <p:nvSpPr>
          <p:cNvPr id="52227" name="Slide Number Placeholder 3"/>
          <p:cNvSpPr>
            <a:spLocks noGrp="1"/>
          </p:cNvSpPr>
          <p:nvPr>
            <p:ph type="sldNum" sz="quarter" idx="4294967295"/>
          </p:nvPr>
        </p:nvSpPr>
        <p:spPr bwMode="auto">
          <a:xfrm>
            <a:off x="8362950" y="6165850"/>
            <a:ext cx="698500" cy="4048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FBC8A2A1-2123-4F15-A5B6-2EBE2ECBFF8F}" type="slidenum">
              <a:rPr lang="en-US" altLang="en-US" smtClean="0">
                <a:solidFill>
                  <a:schemeClr val="tx2"/>
                </a:solidFill>
                <a:cs typeface="Arial" charset="0"/>
              </a:rPr>
              <a:pPr/>
              <a:t>11</a:t>
            </a:fld>
            <a:endParaRPr lang="en-US" altLang="en-US" smtClean="0">
              <a:solidFill>
                <a:schemeClr val="tx2"/>
              </a:solidFill>
              <a:cs typeface="Arial" charset="0"/>
            </a:endParaRPr>
          </a:p>
        </p:txBody>
      </p:sp>
      <p:pic>
        <p:nvPicPr>
          <p:cNvPr id="5222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11353" t="20972" r="25839" b="20393"/>
          <a:stretch>
            <a:fillRect/>
          </a:stretch>
        </p:blipFill>
        <p:spPr>
          <a:xfrm>
            <a:off x="1112838" y="2024063"/>
            <a:ext cx="5942012" cy="3117850"/>
          </a:xfrm>
        </p:spPr>
      </p:pic>
      <p:sp>
        <p:nvSpPr>
          <p:cNvPr id="3" name="Rounded Rectangle 2">
            <a:extLst>
              <a:ext uri="{FF2B5EF4-FFF2-40B4-BE49-F238E27FC236}"/>
            </a:extLst>
          </p:cNvPr>
          <p:cNvSpPr/>
          <p:nvPr/>
        </p:nvSpPr>
        <p:spPr>
          <a:xfrm>
            <a:off x="1265238" y="2897188"/>
            <a:ext cx="5681662" cy="4635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5" name="TextBox 4">
            <a:extLst>
              <a:ext uri="{FF2B5EF4-FFF2-40B4-BE49-F238E27FC236}"/>
            </a:extLst>
          </p:cNvPr>
          <p:cNvSpPr txBox="1"/>
          <p:nvPr/>
        </p:nvSpPr>
        <p:spPr>
          <a:xfrm>
            <a:off x="1379538" y="2986088"/>
            <a:ext cx="473075" cy="508000"/>
          </a:xfrm>
          <a:prstGeom prst="rect">
            <a:avLst/>
          </a:prstGeom>
          <a:noFill/>
        </p:spPr>
        <p:txBody>
          <a:bodyPr>
            <a:spAutoFit/>
          </a:bodyPr>
          <a:lstStyle/>
          <a:p>
            <a:pPr fontAlgn="auto">
              <a:spcBef>
                <a:spcPts val="0"/>
              </a:spcBef>
              <a:spcAft>
                <a:spcPts val="0"/>
              </a:spcAft>
              <a:defRPr/>
            </a:pPr>
            <a:r>
              <a:rPr lang="en-US" sz="900" b="1" i="1" dirty="0">
                <a:solidFill>
                  <a:schemeClr val="accent2">
                    <a:lumMod val="50000"/>
                  </a:schemeClr>
                </a:solidFill>
                <a:latin typeface="+mn-lt"/>
              </a:rPr>
              <a:t>EIS SCOPE</a:t>
            </a:r>
            <a:endParaRPr lang="el-GR" sz="900" b="1" i="1" dirty="0">
              <a:solidFill>
                <a:schemeClr val="accent2">
                  <a:lumMod val="50000"/>
                </a:schemeClr>
              </a:solidFill>
              <a:latin typeface="+mn-lt"/>
            </a:endParaRPr>
          </a:p>
        </p:txBody>
      </p:sp>
      <p:sp>
        <p:nvSpPr>
          <p:cNvPr id="7" name="TextBox 6">
            <a:extLst>
              <a:ext uri="{FF2B5EF4-FFF2-40B4-BE49-F238E27FC236}"/>
            </a:extLst>
          </p:cNvPr>
          <p:cNvSpPr txBox="1"/>
          <p:nvPr/>
        </p:nvSpPr>
        <p:spPr>
          <a:xfrm>
            <a:off x="6383338" y="2954338"/>
            <a:ext cx="473075" cy="508000"/>
          </a:xfrm>
          <a:prstGeom prst="rect">
            <a:avLst/>
          </a:prstGeom>
          <a:noFill/>
        </p:spPr>
        <p:txBody>
          <a:bodyPr>
            <a:spAutoFit/>
          </a:bodyPr>
          <a:lstStyle/>
          <a:p>
            <a:pPr fontAlgn="auto">
              <a:spcBef>
                <a:spcPts val="0"/>
              </a:spcBef>
              <a:spcAft>
                <a:spcPts val="0"/>
              </a:spcAft>
              <a:defRPr/>
            </a:pPr>
            <a:r>
              <a:rPr lang="en-US" sz="900" b="1" i="1" dirty="0">
                <a:solidFill>
                  <a:schemeClr val="accent2">
                    <a:lumMod val="50000"/>
                  </a:schemeClr>
                </a:solidFill>
                <a:latin typeface="+mn-lt"/>
              </a:rPr>
              <a:t>EIS SCOPE</a:t>
            </a:r>
            <a:endParaRPr lang="el-GR" sz="900" b="1" i="1" dirty="0">
              <a:solidFill>
                <a:schemeClr val="accent2">
                  <a:lumMod val="50000"/>
                </a:schemeClr>
              </a:solidFill>
              <a:latin typeface="+mn-lt"/>
            </a:endParaRPr>
          </a:p>
        </p:txBody>
      </p:sp>
      <p:sp>
        <p:nvSpPr>
          <p:cNvPr id="8" name="Rounded Rectangle 7">
            <a:extLst>
              <a:ext uri="{FF2B5EF4-FFF2-40B4-BE49-F238E27FC236}"/>
            </a:extLst>
          </p:cNvPr>
          <p:cNvSpPr/>
          <p:nvPr/>
        </p:nvSpPr>
        <p:spPr>
          <a:xfrm>
            <a:off x="1271588" y="4017963"/>
            <a:ext cx="5683250" cy="46196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9" name="TextBox 8">
            <a:extLst>
              <a:ext uri="{FF2B5EF4-FFF2-40B4-BE49-F238E27FC236}"/>
            </a:extLst>
          </p:cNvPr>
          <p:cNvSpPr txBox="1"/>
          <p:nvPr/>
        </p:nvSpPr>
        <p:spPr>
          <a:xfrm>
            <a:off x="1389063" y="4106863"/>
            <a:ext cx="471487" cy="508000"/>
          </a:xfrm>
          <a:prstGeom prst="rect">
            <a:avLst/>
          </a:prstGeom>
          <a:noFill/>
        </p:spPr>
        <p:txBody>
          <a:bodyPr>
            <a:spAutoFit/>
          </a:bodyPr>
          <a:lstStyle/>
          <a:p>
            <a:pPr fontAlgn="auto">
              <a:spcBef>
                <a:spcPts val="0"/>
              </a:spcBef>
              <a:spcAft>
                <a:spcPts val="0"/>
              </a:spcAft>
              <a:defRPr/>
            </a:pPr>
            <a:r>
              <a:rPr lang="en-US" sz="900" b="1" i="1" dirty="0">
                <a:solidFill>
                  <a:schemeClr val="accent2">
                    <a:lumMod val="50000"/>
                  </a:schemeClr>
                </a:solidFill>
                <a:latin typeface="+mn-lt"/>
              </a:rPr>
              <a:t>EIRA SCOPE</a:t>
            </a:r>
            <a:endParaRPr lang="el-GR" sz="900" b="1" i="1" dirty="0">
              <a:solidFill>
                <a:schemeClr val="accent2">
                  <a:lumMod val="50000"/>
                </a:schemeClr>
              </a:solidFill>
              <a:latin typeface="+mn-lt"/>
            </a:endParaRPr>
          </a:p>
        </p:txBody>
      </p:sp>
      <p:sp>
        <p:nvSpPr>
          <p:cNvPr id="10" name="TextBox 9">
            <a:extLst>
              <a:ext uri="{FF2B5EF4-FFF2-40B4-BE49-F238E27FC236}"/>
            </a:extLst>
          </p:cNvPr>
          <p:cNvSpPr txBox="1"/>
          <p:nvPr/>
        </p:nvSpPr>
        <p:spPr>
          <a:xfrm>
            <a:off x="6392863" y="4075113"/>
            <a:ext cx="471487" cy="508000"/>
          </a:xfrm>
          <a:prstGeom prst="rect">
            <a:avLst/>
          </a:prstGeom>
          <a:noFill/>
        </p:spPr>
        <p:txBody>
          <a:bodyPr>
            <a:spAutoFit/>
          </a:bodyPr>
          <a:lstStyle/>
          <a:p>
            <a:pPr fontAlgn="auto">
              <a:spcBef>
                <a:spcPts val="0"/>
              </a:spcBef>
              <a:spcAft>
                <a:spcPts val="0"/>
              </a:spcAft>
              <a:defRPr/>
            </a:pPr>
            <a:r>
              <a:rPr lang="en-US" sz="900" b="1" i="1" dirty="0">
                <a:solidFill>
                  <a:schemeClr val="accent2">
                    <a:lumMod val="50000"/>
                  </a:schemeClr>
                </a:solidFill>
                <a:latin typeface="+mn-lt"/>
              </a:rPr>
              <a:t>EIRA SCOPE</a:t>
            </a:r>
            <a:endParaRPr lang="el-GR" sz="900" b="1" i="1" dirty="0">
              <a:solidFill>
                <a:schemeClr val="accent2">
                  <a:lumMod val="50000"/>
                </a:schemeClr>
              </a:solidFill>
              <a:latin typeface="+mn-lt"/>
            </a:endParaRPr>
          </a:p>
        </p:txBody>
      </p:sp>
      <p:sp>
        <p:nvSpPr>
          <p:cNvPr id="11" name="Left Arrow 10">
            <a:extLst>
              <a:ext uri="{FF2B5EF4-FFF2-40B4-BE49-F238E27FC236}"/>
            </a:extLst>
          </p:cNvPr>
          <p:cNvSpPr/>
          <p:nvPr/>
        </p:nvSpPr>
        <p:spPr>
          <a:xfrm>
            <a:off x="7240588" y="4019550"/>
            <a:ext cx="873125" cy="446088"/>
          </a:xfrm>
          <a:prstGeom prst="left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Tree>
    <p:extLst>
      <p:ext uri="{BB962C8B-B14F-4D97-AF65-F5344CB8AC3E}">
        <p14:creationId xmlns:p14="http://schemas.microsoft.com/office/powerpoint/2010/main" val="34327922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971550" y="549275"/>
            <a:ext cx="6646863" cy="1114425"/>
          </a:xfrm>
        </p:spPr>
        <p:txBody>
          <a:bodyPr/>
          <a:lstStyle/>
          <a:p>
            <a:r>
              <a:rPr lang="en-US" altLang="en-US" dirty="0" smtClean="0"/>
              <a:t>European Interoperability Reference Architecture (EIRA)</a:t>
            </a:r>
            <a:r>
              <a:rPr lang="el-GR" altLang="en-US" dirty="0" smtClean="0"/>
              <a:t> (2)</a:t>
            </a:r>
          </a:p>
        </p:txBody>
      </p:sp>
      <p:sp>
        <p:nvSpPr>
          <p:cNvPr id="53251" name="Slide Number Placeholder 3"/>
          <p:cNvSpPr>
            <a:spLocks noGrp="1"/>
          </p:cNvSpPr>
          <p:nvPr>
            <p:ph type="sldNum" sz="quarter" idx="4294967295"/>
          </p:nvPr>
        </p:nvSpPr>
        <p:spPr bwMode="auto">
          <a:xfrm>
            <a:off x="8362950" y="6165850"/>
            <a:ext cx="698500" cy="4048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1F00E12F-F181-4699-B538-CF696499C5AF}" type="slidenum">
              <a:rPr lang="en-US" altLang="en-US" smtClean="0">
                <a:solidFill>
                  <a:schemeClr val="tx2"/>
                </a:solidFill>
                <a:cs typeface="Arial" charset="0"/>
              </a:rPr>
              <a:pPr/>
              <a:t>12</a:t>
            </a:fld>
            <a:endParaRPr lang="en-US" altLang="en-US" smtClean="0">
              <a:solidFill>
                <a:schemeClr val="tx2"/>
              </a:solidFill>
              <a:cs typeface="Arial" charset="0"/>
            </a:endParaRPr>
          </a:p>
        </p:txBody>
      </p:sp>
      <p:pic>
        <p:nvPicPr>
          <p:cNvPr id="53252" name="Content Placeholder 4" descr="EIRA High Level Overview"/>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619250" y="1484313"/>
            <a:ext cx="5905500" cy="4206875"/>
          </a:xfrm>
        </p:spPr>
      </p:pic>
      <p:sp>
        <p:nvSpPr>
          <p:cNvPr id="53253" name="Rectangle 5"/>
          <p:cNvSpPr>
            <a:spLocks noChangeArrowheads="1"/>
          </p:cNvSpPr>
          <p:nvPr/>
        </p:nvSpPr>
        <p:spPr bwMode="auto">
          <a:xfrm>
            <a:off x="5508625" y="5876925"/>
            <a:ext cx="34290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r>
              <a:rPr lang="en-US" altLang="el-GR" sz="900"/>
              <a:t>Source</a:t>
            </a:r>
            <a:r>
              <a:rPr lang="el-GR" altLang="el-GR" sz="900"/>
              <a:t>: </a:t>
            </a:r>
            <a:r>
              <a:rPr lang="en-US" altLang="el-GR" sz="900"/>
              <a:t>https://joinup.ec.europa.eu/asset/eia/description</a:t>
            </a:r>
            <a:endParaRPr lang="el-GR" altLang="el-GR" sz="900"/>
          </a:p>
        </p:txBody>
      </p:sp>
    </p:spTree>
    <p:extLst>
      <p:ext uri="{BB962C8B-B14F-4D97-AF65-F5344CB8AC3E}">
        <p14:creationId xmlns:p14="http://schemas.microsoft.com/office/powerpoint/2010/main" val="2439083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1149249" y="2011041"/>
            <a:ext cx="6879135" cy="1129927"/>
          </a:xfrm>
          <a:noFill/>
          <a:ln/>
        </p:spPr>
        <p:txBody>
          <a:bodyPr lIns="182562" tIns="46037" rIns="182562" bIns="46037"/>
          <a:lstStyle/>
          <a:p>
            <a:pPr marL="0" indent="0" algn="ctr">
              <a:buNone/>
            </a:pPr>
            <a:r>
              <a:rPr lang="el-GR" b="1" dirty="0">
                <a:solidFill>
                  <a:srgbClr val="0070C0"/>
                </a:solidFill>
              </a:rPr>
              <a:t>Τέλος Ενότητας </a:t>
            </a:r>
            <a:r>
              <a:rPr lang="el-GR" b="1">
                <a:solidFill>
                  <a:srgbClr val="0070C0"/>
                </a:solidFill>
              </a:rPr>
              <a:t>1 </a:t>
            </a:r>
            <a:r>
              <a:rPr lang="el-GR" b="1" smtClean="0">
                <a:solidFill>
                  <a:srgbClr val="0070C0"/>
                </a:solidFill>
              </a:rPr>
              <a:t>.5</a:t>
            </a:r>
            <a:endParaRPr lang="el-GR" b="1" dirty="0">
              <a:solidFill>
                <a:srgbClr val="0070C0"/>
              </a:solidFill>
            </a:endParaRPr>
          </a:p>
          <a:p>
            <a:pPr marL="0" indent="0" algn="ctr">
              <a:buNone/>
            </a:pPr>
            <a:endParaRPr lang="el-GR" dirty="0"/>
          </a:p>
        </p:txBody>
      </p:sp>
    </p:spTree>
    <p:extLst>
      <p:ext uri="{BB962C8B-B14F-4D97-AF65-F5344CB8AC3E}">
        <p14:creationId xmlns:p14="http://schemas.microsoft.com/office/powerpoint/2010/main" val="1008945466"/>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Χρηματοδότηση</a:t>
            </a:r>
          </a:p>
        </p:txBody>
      </p:sp>
      <p:sp>
        <p:nvSpPr>
          <p:cNvPr id="2" name="Θέση περιεχομένου 1"/>
          <p:cNvSpPr>
            <a:spLocks noGrp="1"/>
          </p:cNvSpPr>
          <p:nvPr>
            <p:ph idx="1"/>
          </p:nvPr>
        </p:nvSpPr>
        <p:spPr/>
        <p:txBody>
          <a:bodyPr/>
          <a:lstStyle/>
          <a:p>
            <a:r>
              <a:rPr lang="el-GR" sz="2000" dirty="0"/>
              <a:t>Το παρόν εκπαιδευτικό υλικό έχει αναπτυχθεί στο πλαίσιο του εκπαιδευτικού έργου του ΕΚΔΔΑ.</a:t>
            </a:r>
          </a:p>
          <a:p>
            <a:r>
              <a:rPr lang="el-GR" sz="2000" dirty="0"/>
              <a:t>Το έργο με το ακρωνύμιο </a:t>
            </a:r>
            <a:r>
              <a:rPr lang="en-US" sz="2000" b="1" dirty="0" err="1"/>
              <a:t>SlideWiki</a:t>
            </a:r>
            <a:r>
              <a:rPr lang="en-US" sz="2000" b="1" dirty="0"/>
              <a:t> </a:t>
            </a:r>
            <a:r>
              <a:rPr lang="el-GR" sz="2000" dirty="0"/>
              <a:t>«</a:t>
            </a:r>
            <a:r>
              <a:rPr lang="en-US" sz="2000" dirty="0"/>
              <a:t>Large-scale pilots for collaborative </a:t>
            </a:r>
            <a:r>
              <a:rPr lang="en-US" sz="2000" dirty="0" err="1"/>
              <a:t>OpenCourseWare</a:t>
            </a:r>
            <a:r>
              <a:rPr lang="en-US" sz="2000" dirty="0"/>
              <a:t> authoring, multiplatform delivery and Learning Analytics</a:t>
            </a:r>
            <a:r>
              <a:rPr lang="el-GR" sz="2000" dirty="0"/>
              <a:t>» έχει χρηματοδοτήσει μόνο την αναδιαμόρφωση του εκπαιδευτικού υλικού.</a:t>
            </a:r>
          </a:p>
          <a:p>
            <a:r>
              <a:rPr lang="el-GR" sz="2000" dirty="0"/>
              <a:t>Το έργο υλοποιείται στο πλαίσιο του Ευρωπαϊκού προγράμματος Έρευνας «</a:t>
            </a:r>
            <a:r>
              <a:rPr lang="en-US" sz="2000" dirty="0"/>
              <a:t>Horizon 2020</a:t>
            </a:r>
            <a:r>
              <a:rPr lang="el-GR" sz="2000" dirty="0"/>
              <a:t>» και χρηματοδοτείται από την Ευρωπαϊκή Ένωση.</a:t>
            </a:r>
          </a:p>
          <a:p>
            <a:pPr marL="0" indent="0">
              <a:buNone/>
            </a:pPr>
            <a:endParaRPr lang="el-GR" dirty="0"/>
          </a:p>
        </p:txBody>
      </p:sp>
    </p:spTree>
    <p:extLst>
      <p:ext uri="{BB962C8B-B14F-4D97-AF65-F5344CB8AC3E}">
        <p14:creationId xmlns:p14="http://schemas.microsoft.com/office/powerpoint/2010/main" val="2645102254"/>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noFill/>
          <a:ln/>
        </p:spPr>
        <p:txBody>
          <a:bodyPr lIns="182562" tIns="46037" rIns="182562" bIns="46037"/>
          <a:lstStyle/>
          <a:p>
            <a:pPr marL="0" indent="0" algn="ctr">
              <a:buNone/>
            </a:pPr>
            <a:r>
              <a:rPr lang="el-GR" sz="3800" dirty="0">
                <a:solidFill>
                  <a:schemeClr val="tx2"/>
                </a:solidFill>
                <a:latin typeface="+mj-lt"/>
                <a:ea typeface="+mj-ea"/>
                <a:cs typeface="+mj-cs"/>
              </a:rPr>
              <a:t>Σημειώματα</a:t>
            </a:r>
          </a:p>
        </p:txBody>
      </p:sp>
    </p:spTree>
    <p:extLst>
      <p:ext uri="{BB962C8B-B14F-4D97-AF65-F5344CB8AC3E}">
        <p14:creationId xmlns:p14="http://schemas.microsoft.com/office/powerpoint/2010/main" val="3682079843"/>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Σημείωμα Ιστορικού Εκδόσεων Έργου</a:t>
            </a:r>
          </a:p>
        </p:txBody>
      </p:sp>
      <p:sp>
        <p:nvSpPr>
          <p:cNvPr id="2" name="Θέση περιεχομένου 1"/>
          <p:cNvSpPr>
            <a:spLocks noGrp="1"/>
          </p:cNvSpPr>
          <p:nvPr>
            <p:ph idx="1"/>
          </p:nvPr>
        </p:nvSpPr>
        <p:spPr/>
        <p:txBody>
          <a:bodyPr/>
          <a:lstStyle/>
          <a:p>
            <a:r>
              <a:rPr lang="el-GR" dirty="0"/>
              <a:t>Το παρόν έργο αποτελεί την έκδοση 1.0. </a:t>
            </a:r>
          </a:p>
          <a:p>
            <a:r>
              <a:rPr lang="el-GR" dirty="0"/>
              <a:t>Έχουν προηγηθεί οι κάτωθι εκδόσεις:</a:t>
            </a:r>
          </a:p>
          <a:p>
            <a:pPr lvl="1"/>
            <a:r>
              <a:rPr lang="el-GR" dirty="0"/>
              <a:t>Έκδοση διαθέσιμη εδώ. </a:t>
            </a:r>
          </a:p>
          <a:p>
            <a:pPr marL="0" indent="0">
              <a:buNone/>
            </a:pPr>
            <a:endParaRPr lang="el-GR" sz="2000" dirty="0"/>
          </a:p>
          <a:p>
            <a:pPr marL="0" indent="0">
              <a:buNone/>
            </a:pPr>
            <a:endParaRPr lang="el-GR" dirty="0"/>
          </a:p>
        </p:txBody>
      </p:sp>
    </p:spTree>
    <p:extLst>
      <p:ext uri="{BB962C8B-B14F-4D97-AF65-F5344CB8AC3E}">
        <p14:creationId xmlns:p14="http://schemas.microsoft.com/office/powerpoint/2010/main" val="2710808617"/>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Σημείωμα </a:t>
            </a:r>
            <a:r>
              <a:rPr lang="el-GR" dirty="0" err="1"/>
              <a:t>Αδειοδότησης</a:t>
            </a:r>
            <a:endParaRPr lang="el-GR" b="1" dirty="0"/>
          </a:p>
        </p:txBody>
      </p:sp>
      <p:sp>
        <p:nvSpPr>
          <p:cNvPr id="2" name="Θέση περιεχομένου 1"/>
          <p:cNvSpPr>
            <a:spLocks noGrp="1"/>
          </p:cNvSpPr>
          <p:nvPr>
            <p:ph idx="1"/>
          </p:nvPr>
        </p:nvSpPr>
        <p:spPr/>
        <p:txBody>
          <a:bodyPr/>
          <a:lstStyle/>
          <a:p>
            <a:pPr marL="0" indent="0">
              <a:buNone/>
            </a:pPr>
            <a:endParaRPr lang="el-GR" sz="2000" dirty="0"/>
          </a:p>
          <a:p>
            <a:pPr marL="0" indent="0">
              <a:buNone/>
            </a:pPr>
            <a:endParaRPr lang="el-GR" dirty="0"/>
          </a:p>
        </p:txBody>
      </p:sp>
      <p:sp>
        <p:nvSpPr>
          <p:cNvPr id="5" name="Θέση περιεχομένου 3">
            <a:extLst>
              <a:ext uri="{FF2B5EF4-FFF2-40B4-BE49-F238E27FC236}">
                <a16:creationId xmlns="" xmlns:a16="http://schemas.microsoft.com/office/drawing/2014/main" id="{CFF87B85-DD02-48AD-AC9E-7DD50F468CF1}"/>
              </a:ext>
            </a:extLst>
          </p:cNvPr>
          <p:cNvSpPr txBox="1">
            <a:spLocks/>
          </p:cNvSpPr>
          <p:nvPr/>
        </p:nvSpPr>
        <p:spPr bwMode="auto">
          <a:xfrm>
            <a:off x="893618" y="1867189"/>
            <a:ext cx="7356764"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r>
              <a:rPr lang="el-GR" sz="2000" dirty="0"/>
              <a:t>Το παρόν υλικό διατίθεται με τους όρους της άδειας χρήσης </a:t>
            </a:r>
            <a:r>
              <a:rPr lang="el-GR" sz="2000" dirty="0" err="1"/>
              <a:t>Creative</a:t>
            </a:r>
            <a:r>
              <a:rPr lang="el-GR" sz="2000" dirty="0"/>
              <a:t> </a:t>
            </a:r>
            <a:r>
              <a:rPr lang="el-GR" sz="2000" dirty="0" err="1"/>
              <a:t>Commons</a:t>
            </a:r>
            <a:r>
              <a:rPr lang="el-GR" sz="2000" dirty="0"/>
              <a:t> Αναφορά, Μη Εμπορική Χρήση Παρόμοια Διανομή 4.0 [1] ή μεταγενέστερη, Διεθνής Έκδοση. </a:t>
            </a:r>
          </a:p>
          <a:p>
            <a:r>
              <a:rPr lang="el-GR" sz="2000" dirty="0"/>
              <a:t>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p>
        </p:txBody>
      </p:sp>
      <p:pic>
        <p:nvPicPr>
          <p:cNvPr id="6" name="Εικόνα 5">
            <a:extLst>
              <a:ext uri="{FF2B5EF4-FFF2-40B4-BE49-F238E27FC236}">
                <a16:creationId xmlns="" xmlns:a16="http://schemas.microsoft.com/office/drawing/2014/main" id="{327E935D-3BF8-42A4-B523-E2684CC6F2AD}"/>
              </a:ext>
            </a:extLst>
          </p:cNvPr>
          <p:cNvPicPr>
            <a:picLocks noChangeAspect="1"/>
          </p:cNvPicPr>
          <p:nvPr/>
        </p:nvPicPr>
        <p:blipFill>
          <a:blip r:embed="rId2"/>
          <a:stretch>
            <a:fillRect/>
          </a:stretch>
        </p:blipFill>
        <p:spPr>
          <a:xfrm>
            <a:off x="3429000" y="5177439"/>
            <a:ext cx="2286000" cy="838200"/>
          </a:xfrm>
          <a:prstGeom prst="rect">
            <a:avLst/>
          </a:prstGeom>
        </p:spPr>
      </p:pic>
    </p:spTree>
    <p:extLst>
      <p:ext uri="{BB962C8B-B14F-4D97-AF65-F5344CB8AC3E}">
        <p14:creationId xmlns:p14="http://schemas.microsoft.com/office/powerpoint/2010/main" val="513800341"/>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Διατήρηση Σημειωμάτων</a:t>
            </a:r>
            <a:endParaRPr lang="el-GR" b="1" dirty="0"/>
          </a:p>
        </p:txBody>
      </p:sp>
      <p:sp>
        <p:nvSpPr>
          <p:cNvPr id="2" name="Θέση περιεχομένου 1"/>
          <p:cNvSpPr>
            <a:spLocks noGrp="1"/>
          </p:cNvSpPr>
          <p:nvPr>
            <p:ph idx="1"/>
          </p:nvPr>
        </p:nvSpPr>
        <p:spPr/>
        <p:txBody>
          <a:bodyPr/>
          <a:lstStyle/>
          <a:p>
            <a:pPr marL="0" indent="0">
              <a:buNone/>
            </a:pPr>
            <a:endParaRPr lang="el-GR" sz="2000" dirty="0"/>
          </a:p>
          <a:p>
            <a:pPr marL="0" indent="0">
              <a:buNone/>
            </a:pPr>
            <a:endParaRPr lang="el-GR" dirty="0"/>
          </a:p>
        </p:txBody>
      </p:sp>
      <p:sp>
        <p:nvSpPr>
          <p:cNvPr id="5" name="Θέση περιεχομένου 3">
            <a:extLst>
              <a:ext uri="{FF2B5EF4-FFF2-40B4-BE49-F238E27FC236}">
                <a16:creationId xmlns="" xmlns:a16="http://schemas.microsoft.com/office/drawing/2014/main" id="{CFF87B85-DD02-48AD-AC9E-7DD50F468CF1}"/>
              </a:ext>
            </a:extLst>
          </p:cNvPr>
          <p:cNvSpPr txBox="1">
            <a:spLocks/>
          </p:cNvSpPr>
          <p:nvPr/>
        </p:nvSpPr>
        <p:spPr bwMode="auto">
          <a:xfrm>
            <a:off x="893618" y="1867189"/>
            <a:ext cx="7356764"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endParaRPr lang="el-GR" sz="2000" dirty="0"/>
          </a:p>
        </p:txBody>
      </p:sp>
      <p:sp>
        <p:nvSpPr>
          <p:cNvPr id="8" name="Θέση περιεχομένου 3">
            <a:extLst>
              <a:ext uri="{FF2B5EF4-FFF2-40B4-BE49-F238E27FC236}">
                <a16:creationId xmlns="" xmlns:a16="http://schemas.microsoft.com/office/drawing/2014/main" id="{CFF87B85-DD02-48AD-AC9E-7DD50F468CF1}"/>
              </a:ext>
            </a:extLst>
          </p:cNvPr>
          <p:cNvSpPr txBox="1">
            <a:spLocks/>
          </p:cNvSpPr>
          <p:nvPr/>
        </p:nvSpPr>
        <p:spPr bwMode="auto">
          <a:xfrm>
            <a:off x="1046018" y="2019589"/>
            <a:ext cx="7356764" cy="2993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r>
              <a:rPr lang="el-GR" sz="2000" dirty="0"/>
              <a:t>Οποιαδήποτε αναπαραγωγή ή διασκευή του υλικού θα πρέπει να συμπεριλαμβάνει:</a:t>
            </a:r>
          </a:p>
          <a:p>
            <a:pPr lvl="1"/>
            <a:r>
              <a:rPr lang="el-GR" sz="2000" dirty="0"/>
              <a:t>το Σημείωμα Αναφοράς</a:t>
            </a:r>
          </a:p>
          <a:p>
            <a:pPr lvl="1"/>
            <a:r>
              <a:rPr lang="el-GR" sz="2000" dirty="0"/>
              <a:t>το Σημείωμα </a:t>
            </a:r>
            <a:r>
              <a:rPr lang="el-GR" sz="2000" dirty="0" err="1"/>
              <a:t>Αδειοδότησης</a:t>
            </a:r>
            <a:endParaRPr lang="el-GR" sz="2000" dirty="0"/>
          </a:p>
          <a:p>
            <a:pPr lvl="1"/>
            <a:r>
              <a:rPr lang="el-GR" sz="2000" dirty="0"/>
              <a:t>τη δήλωση Διατήρησης Σημειωμάτων</a:t>
            </a:r>
          </a:p>
          <a:p>
            <a:pPr lvl="1"/>
            <a:r>
              <a:rPr lang="el-GR" sz="2000" dirty="0"/>
              <a:t>το Σημείωμα Χρήσης Έργων Τρίτων (εφόσον υπάρχει)</a:t>
            </a:r>
          </a:p>
          <a:p>
            <a:r>
              <a:rPr lang="el-GR" sz="2000" dirty="0"/>
              <a:t>μαζί με τους συνοδευόμενους </a:t>
            </a:r>
            <a:r>
              <a:rPr lang="el-GR" sz="2000" dirty="0" err="1"/>
              <a:t>υπερσυνδέσμους</a:t>
            </a:r>
            <a:r>
              <a:rPr lang="el-GR" sz="2000" dirty="0"/>
              <a:t>.</a:t>
            </a:r>
          </a:p>
          <a:p>
            <a:pPr marL="0" indent="0">
              <a:buFont typeface="Wingdings" pitchFamily="2" charset="2"/>
              <a:buNone/>
            </a:pPr>
            <a:endParaRPr lang="el-GR" dirty="0"/>
          </a:p>
        </p:txBody>
      </p:sp>
    </p:spTree>
    <p:extLst>
      <p:ext uri="{BB962C8B-B14F-4D97-AF65-F5344CB8AC3E}">
        <p14:creationId xmlns:p14="http://schemas.microsoft.com/office/powerpoint/2010/main" val="1061825015"/>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1751013" y="369888"/>
            <a:ext cx="5924550" cy="1114425"/>
          </a:xfrm>
        </p:spPr>
        <p:txBody>
          <a:bodyPr/>
          <a:lstStyle/>
          <a:p>
            <a:r>
              <a:rPr lang="el-GR" altLang="en-US" dirty="0" smtClean="0"/>
              <a:t>ΕΕ</a:t>
            </a:r>
            <a:r>
              <a:rPr lang="en-US" altLang="en-US" dirty="0" smtClean="0"/>
              <a:t> </a:t>
            </a:r>
            <a:r>
              <a:rPr lang="el-GR" altLang="en-US" dirty="0" smtClean="0"/>
              <a:t>Πρωτοβουλίες για </a:t>
            </a:r>
            <a:r>
              <a:rPr lang="el-GR" altLang="en-US" dirty="0" err="1" smtClean="0"/>
              <a:t>διαλειτουργικότητα</a:t>
            </a:r>
            <a:endParaRPr lang="el-GR" altLang="en-US" dirty="0" smtClean="0"/>
          </a:p>
        </p:txBody>
      </p:sp>
      <p:sp>
        <p:nvSpPr>
          <p:cNvPr id="61443" name="Slide Number Placeholder 3"/>
          <p:cNvSpPr>
            <a:spLocks noGrp="1"/>
          </p:cNvSpPr>
          <p:nvPr>
            <p:ph type="sldNum" sz="quarter" idx="4294967295"/>
          </p:nvPr>
        </p:nvSpPr>
        <p:spPr bwMode="auto">
          <a:xfrm>
            <a:off x="8362950" y="6165850"/>
            <a:ext cx="698500" cy="4048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7B812160-49F3-4021-A7E5-69076F338040}" type="slidenum">
              <a:rPr lang="en-US" altLang="en-US" smtClean="0">
                <a:solidFill>
                  <a:schemeClr val="tx2"/>
                </a:solidFill>
                <a:cs typeface="Arial" pitchFamily="34" charset="0"/>
              </a:rPr>
              <a:pPr/>
              <a:t>2</a:t>
            </a:fld>
            <a:endParaRPr lang="en-US" altLang="en-US" smtClean="0">
              <a:solidFill>
                <a:schemeClr val="tx2"/>
              </a:solidFill>
              <a:cs typeface="Arial" pitchFamily="34" charset="0"/>
            </a:endParaRPr>
          </a:p>
        </p:txBody>
      </p:sp>
      <p:pic>
        <p:nvPicPr>
          <p:cNvPr id="6144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11353" t="20972" r="25839" b="20393"/>
          <a:stretch>
            <a:fillRect/>
          </a:stretch>
        </p:blipFill>
        <p:spPr>
          <a:xfrm>
            <a:off x="755650" y="1647825"/>
            <a:ext cx="7921625" cy="4157663"/>
          </a:xfrm>
        </p:spPr>
      </p:pic>
      <p:sp>
        <p:nvSpPr>
          <p:cNvPr id="13" name="Rounded Rectangle 2">
            <a:extLst/>
          </p:cNvPr>
          <p:cNvSpPr/>
          <p:nvPr/>
        </p:nvSpPr>
        <p:spPr>
          <a:xfrm>
            <a:off x="957263" y="2811463"/>
            <a:ext cx="7577137" cy="61753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14" name="TextBox 13">
            <a:extLst/>
          </p:cNvPr>
          <p:cNvSpPr txBox="1"/>
          <p:nvPr/>
        </p:nvSpPr>
        <p:spPr>
          <a:xfrm>
            <a:off x="1111250" y="2930525"/>
            <a:ext cx="630238" cy="461963"/>
          </a:xfrm>
          <a:prstGeom prst="rect">
            <a:avLst/>
          </a:prstGeom>
          <a:noFill/>
        </p:spPr>
        <p:txBody>
          <a:bodyPr>
            <a:spAutoFit/>
          </a:bodyPr>
          <a:lstStyle/>
          <a:p>
            <a:pPr fontAlgn="auto">
              <a:spcBef>
                <a:spcPts val="0"/>
              </a:spcBef>
              <a:spcAft>
                <a:spcPts val="0"/>
              </a:spcAft>
              <a:defRPr/>
            </a:pPr>
            <a:r>
              <a:rPr lang="en-US" sz="1200" b="1" i="1" dirty="0">
                <a:solidFill>
                  <a:schemeClr val="accent2">
                    <a:lumMod val="50000"/>
                  </a:schemeClr>
                </a:solidFill>
                <a:latin typeface="+mn-lt"/>
              </a:rPr>
              <a:t>EIS SCOPE</a:t>
            </a:r>
            <a:endParaRPr lang="el-GR" sz="1200" b="1" i="1" dirty="0">
              <a:solidFill>
                <a:schemeClr val="accent2">
                  <a:lumMod val="50000"/>
                </a:schemeClr>
              </a:solidFill>
              <a:latin typeface="+mn-lt"/>
            </a:endParaRPr>
          </a:p>
        </p:txBody>
      </p:sp>
      <p:sp>
        <p:nvSpPr>
          <p:cNvPr id="15" name="TextBox 14">
            <a:extLst/>
          </p:cNvPr>
          <p:cNvSpPr txBox="1"/>
          <p:nvPr/>
        </p:nvSpPr>
        <p:spPr>
          <a:xfrm>
            <a:off x="7783513" y="2889250"/>
            <a:ext cx="630237" cy="461963"/>
          </a:xfrm>
          <a:prstGeom prst="rect">
            <a:avLst/>
          </a:prstGeom>
          <a:noFill/>
        </p:spPr>
        <p:txBody>
          <a:bodyPr>
            <a:spAutoFit/>
          </a:bodyPr>
          <a:lstStyle/>
          <a:p>
            <a:pPr fontAlgn="auto">
              <a:spcBef>
                <a:spcPts val="0"/>
              </a:spcBef>
              <a:spcAft>
                <a:spcPts val="0"/>
              </a:spcAft>
              <a:defRPr/>
            </a:pPr>
            <a:r>
              <a:rPr lang="en-US" sz="1200" b="1" i="1" dirty="0">
                <a:solidFill>
                  <a:schemeClr val="accent2">
                    <a:lumMod val="50000"/>
                  </a:schemeClr>
                </a:solidFill>
                <a:latin typeface="+mn-lt"/>
              </a:rPr>
              <a:t>EIS SCOPE</a:t>
            </a:r>
            <a:endParaRPr lang="el-GR" sz="1200" b="1" i="1" dirty="0">
              <a:solidFill>
                <a:schemeClr val="accent2">
                  <a:lumMod val="50000"/>
                </a:schemeClr>
              </a:solidFill>
              <a:latin typeface="+mn-lt"/>
            </a:endParaRPr>
          </a:p>
        </p:txBody>
      </p:sp>
      <p:sp>
        <p:nvSpPr>
          <p:cNvPr id="16" name="Rounded Rectangle 7">
            <a:extLst/>
          </p:cNvPr>
          <p:cNvSpPr/>
          <p:nvPr/>
        </p:nvSpPr>
        <p:spPr>
          <a:xfrm>
            <a:off x="966788" y="4305300"/>
            <a:ext cx="7577137" cy="61753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17" name="TextBox 16">
            <a:extLst/>
          </p:cNvPr>
          <p:cNvSpPr txBox="1"/>
          <p:nvPr/>
        </p:nvSpPr>
        <p:spPr>
          <a:xfrm>
            <a:off x="1122363" y="4424363"/>
            <a:ext cx="628650" cy="461962"/>
          </a:xfrm>
          <a:prstGeom prst="rect">
            <a:avLst/>
          </a:prstGeom>
          <a:noFill/>
        </p:spPr>
        <p:txBody>
          <a:bodyPr>
            <a:spAutoFit/>
          </a:bodyPr>
          <a:lstStyle/>
          <a:p>
            <a:pPr fontAlgn="auto">
              <a:spcBef>
                <a:spcPts val="0"/>
              </a:spcBef>
              <a:spcAft>
                <a:spcPts val="0"/>
              </a:spcAft>
              <a:defRPr/>
            </a:pPr>
            <a:r>
              <a:rPr lang="en-US" sz="1200" b="1" i="1" dirty="0">
                <a:solidFill>
                  <a:schemeClr val="accent2">
                    <a:lumMod val="50000"/>
                  </a:schemeClr>
                </a:solidFill>
                <a:latin typeface="+mn-lt"/>
              </a:rPr>
              <a:t>EIRA SCOPE</a:t>
            </a:r>
            <a:endParaRPr lang="el-GR" sz="1200" b="1" i="1" dirty="0">
              <a:solidFill>
                <a:schemeClr val="accent2">
                  <a:lumMod val="50000"/>
                </a:schemeClr>
              </a:solidFill>
              <a:latin typeface="+mn-lt"/>
            </a:endParaRPr>
          </a:p>
        </p:txBody>
      </p:sp>
      <p:sp>
        <p:nvSpPr>
          <p:cNvPr id="18" name="TextBox 17">
            <a:extLst/>
          </p:cNvPr>
          <p:cNvSpPr txBox="1"/>
          <p:nvPr/>
        </p:nvSpPr>
        <p:spPr>
          <a:xfrm>
            <a:off x="7794625" y="4383088"/>
            <a:ext cx="628650" cy="461962"/>
          </a:xfrm>
          <a:prstGeom prst="rect">
            <a:avLst/>
          </a:prstGeom>
          <a:noFill/>
        </p:spPr>
        <p:txBody>
          <a:bodyPr>
            <a:spAutoFit/>
          </a:bodyPr>
          <a:lstStyle/>
          <a:p>
            <a:pPr fontAlgn="auto">
              <a:spcBef>
                <a:spcPts val="0"/>
              </a:spcBef>
              <a:spcAft>
                <a:spcPts val="0"/>
              </a:spcAft>
              <a:defRPr/>
            </a:pPr>
            <a:r>
              <a:rPr lang="en-US" sz="1200" b="1" i="1" dirty="0">
                <a:solidFill>
                  <a:schemeClr val="accent2">
                    <a:lumMod val="50000"/>
                  </a:schemeClr>
                </a:solidFill>
                <a:latin typeface="+mn-lt"/>
              </a:rPr>
              <a:t>EIRA SCOPE</a:t>
            </a:r>
            <a:endParaRPr lang="el-GR" sz="1200" b="1" i="1" dirty="0">
              <a:solidFill>
                <a:schemeClr val="accent2">
                  <a:lumMod val="50000"/>
                </a:schemeClr>
              </a:solidFill>
              <a:latin typeface="+mn-lt"/>
            </a:endParaRPr>
          </a:p>
        </p:txBody>
      </p:sp>
    </p:spTree>
    <p:extLst>
      <p:ext uri="{BB962C8B-B14F-4D97-AF65-F5344CB8AC3E}">
        <p14:creationId xmlns:p14="http://schemas.microsoft.com/office/powerpoint/2010/main" val="1611871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83972" y="260648"/>
            <a:ext cx="6128388" cy="1027112"/>
          </a:xfrm>
        </p:spPr>
        <p:txBody>
          <a:bodyPr/>
          <a:lstStyle/>
          <a:p>
            <a:r>
              <a:rPr lang="el-GR" sz="2400" dirty="0" smtClean="0"/>
              <a:t>Ευρωπαϊκή Στρατηγική </a:t>
            </a:r>
            <a:r>
              <a:rPr lang="el-GR" sz="2400" dirty="0" err="1" smtClean="0"/>
              <a:t>διαλειτουργικότητας</a:t>
            </a:r>
            <a:r>
              <a:rPr lang="el-GR" sz="2800" dirty="0" smtClean="0"/>
              <a:t> </a:t>
            </a:r>
            <a:r>
              <a:rPr lang="en-GB" sz="1400" dirty="0">
                <a:hlinkClick r:id="rId2"/>
              </a:rPr>
              <a:t>https://</a:t>
            </a:r>
            <a:r>
              <a:rPr lang="en-GB" sz="1400" dirty="0" smtClean="0">
                <a:hlinkClick r:id="rId2"/>
              </a:rPr>
              <a:t>ec.europa.eu/isa2/actions/continuously-updating-european-interoperability-strategy_en</a:t>
            </a:r>
            <a:r>
              <a:rPr lang="el-GR" sz="1400" dirty="0" smtClean="0"/>
              <a:t> </a:t>
            </a:r>
            <a:br>
              <a:rPr lang="el-GR" sz="1400" dirty="0" smtClean="0"/>
            </a:br>
            <a:r>
              <a:rPr lang="en-GB" sz="1400" dirty="0">
                <a:hlinkClick r:id="rId3"/>
              </a:rPr>
              <a:t>http://</a:t>
            </a:r>
            <a:r>
              <a:rPr lang="en-GB" sz="1400" dirty="0" smtClean="0">
                <a:hlinkClick r:id="rId3"/>
              </a:rPr>
              <a:t>eur-lex.europa.eu/resource.html?uri=cellar:f132547a-7d66-4626-8eb6-9f7428394de7.0017.03/DOC_2&amp;format=PDF</a:t>
            </a:r>
            <a:r>
              <a:rPr lang="el-GR" sz="1400" dirty="0" smtClean="0"/>
              <a:t> </a:t>
            </a:r>
            <a:endParaRPr lang="el-GR" sz="1400" dirty="0"/>
          </a:p>
        </p:txBody>
      </p:sp>
      <p:sp>
        <p:nvSpPr>
          <p:cNvPr id="3" name="Θέση περιεχομένου 2"/>
          <p:cNvSpPr>
            <a:spLocks noGrp="1"/>
          </p:cNvSpPr>
          <p:nvPr>
            <p:ph idx="1"/>
          </p:nvPr>
        </p:nvSpPr>
        <p:spPr/>
        <p:txBody>
          <a:bodyPr/>
          <a:lstStyle/>
          <a:p>
            <a:r>
              <a:rPr lang="el-GR" dirty="0" smtClean="0"/>
              <a:t>Η </a:t>
            </a:r>
            <a:r>
              <a:rPr lang="el-GR" dirty="0"/>
              <a:t>Ευρωπαϊκή Στρατηγική </a:t>
            </a:r>
            <a:r>
              <a:rPr lang="el-GR" dirty="0" err="1"/>
              <a:t>Διαλειτουργικότητας</a:t>
            </a:r>
            <a:r>
              <a:rPr lang="el-GR" dirty="0"/>
              <a:t> (EIS) </a:t>
            </a:r>
            <a:r>
              <a:rPr lang="el-GR" dirty="0" smtClean="0"/>
              <a:t>έχει ως σκοπό να:</a:t>
            </a:r>
          </a:p>
          <a:p>
            <a:pPr lvl="1"/>
            <a:r>
              <a:rPr lang="el-GR" b="1" dirty="0" smtClean="0"/>
              <a:t>παρέχει οδηγίες</a:t>
            </a:r>
            <a:r>
              <a:rPr lang="el-GR" dirty="0" smtClean="0"/>
              <a:t> σχετικά </a:t>
            </a:r>
            <a:r>
              <a:rPr lang="el-GR" dirty="0"/>
              <a:t>με </a:t>
            </a:r>
            <a:r>
              <a:rPr lang="el-GR" b="1" dirty="0" smtClean="0"/>
              <a:t>τη </a:t>
            </a:r>
            <a:r>
              <a:rPr lang="el-GR" b="1" dirty="0"/>
              <a:t>συνεργασία μεταξύ των ευρωπαϊκών δημόσιων διοικήσεων </a:t>
            </a:r>
            <a:r>
              <a:rPr lang="el-GR" dirty="0"/>
              <a:t>για την παροχή ευρωπαϊκών </a:t>
            </a:r>
            <a:r>
              <a:rPr lang="el-GR" b="1" dirty="0" smtClean="0"/>
              <a:t>διασυνοριακών </a:t>
            </a:r>
            <a:r>
              <a:rPr lang="el-GR" dirty="0" smtClean="0"/>
              <a:t>και</a:t>
            </a:r>
            <a:r>
              <a:rPr lang="el-GR" b="1" dirty="0" smtClean="0"/>
              <a:t> </a:t>
            </a:r>
            <a:r>
              <a:rPr lang="el-GR" b="1" dirty="0" err="1" smtClean="0"/>
              <a:t>διατομεακών</a:t>
            </a:r>
            <a:r>
              <a:rPr lang="el-GR" dirty="0" smtClean="0"/>
              <a:t>  δημόσιων υπηρεσιών.</a:t>
            </a:r>
          </a:p>
          <a:p>
            <a:r>
              <a:rPr lang="el-GR" dirty="0" smtClean="0"/>
              <a:t>Οι βασικοί στόχοι είναι να:</a:t>
            </a:r>
          </a:p>
          <a:p>
            <a:pPr lvl="1"/>
            <a:r>
              <a:rPr lang="el-GR" dirty="0" smtClean="0"/>
              <a:t>Διασφαλίσει τη διακυβέρνηση, το συντονισμό και την ανταλλαγή </a:t>
            </a:r>
            <a:r>
              <a:rPr lang="el-GR" dirty="0"/>
              <a:t>πρωτοβουλιών </a:t>
            </a:r>
            <a:r>
              <a:rPr lang="el-GR" dirty="0" smtClean="0"/>
              <a:t>διαλειτουργικότητας μεταξύ των κρατών μελών,</a:t>
            </a:r>
          </a:p>
          <a:p>
            <a:pPr lvl="1"/>
            <a:r>
              <a:rPr lang="el-GR" dirty="0" smtClean="0"/>
              <a:t>Αναπτύξει λύσεις </a:t>
            </a:r>
            <a:r>
              <a:rPr lang="el-GR" dirty="0"/>
              <a:t>οργανωτικής </a:t>
            </a:r>
            <a:r>
              <a:rPr lang="el-GR" dirty="0" err="1" smtClean="0"/>
              <a:t>διαλειτουργικότητας</a:t>
            </a:r>
            <a:endParaRPr lang="el-GR" dirty="0" smtClean="0"/>
          </a:p>
          <a:p>
            <a:pPr lvl="1"/>
            <a:r>
              <a:rPr lang="el-GR" dirty="0" smtClean="0"/>
              <a:t>Εμπλέξει τους ενδιαφερομένους και να ευαισθητοποιήσει – ενημερώσει για </a:t>
            </a:r>
            <a:r>
              <a:rPr lang="el-GR" dirty="0"/>
              <a:t>τη </a:t>
            </a:r>
            <a:r>
              <a:rPr lang="el-GR" dirty="0" err="1" smtClean="0"/>
              <a:t>διαλειτουργικότητα</a:t>
            </a:r>
            <a:endParaRPr lang="el-GR" dirty="0" smtClean="0"/>
          </a:p>
          <a:p>
            <a:pPr lvl="1"/>
            <a:r>
              <a:rPr lang="el-GR" dirty="0" smtClean="0"/>
              <a:t>Αναπτύξει, συντηρήσει και προωθήσει βασικά σημεία κλειδιά για τη </a:t>
            </a:r>
            <a:r>
              <a:rPr lang="el-GR" dirty="0" err="1" smtClean="0"/>
              <a:t>διαλειτουργικότητα</a:t>
            </a:r>
            <a:endParaRPr lang="el-GR" dirty="0" smtClean="0"/>
          </a:p>
          <a:p>
            <a:pPr lvl="1"/>
            <a:r>
              <a:rPr lang="el-GR" dirty="0"/>
              <a:t>Αναπτύξει, συντηρήσει και προωθήσει</a:t>
            </a:r>
            <a:r>
              <a:rPr lang="el-GR" dirty="0" smtClean="0"/>
              <a:t> μέσα για την υποστήριξη της διαλειτουργικότητας</a:t>
            </a:r>
            <a:endParaRPr lang="el-GR" dirty="0"/>
          </a:p>
        </p:txBody>
      </p:sp>
      <p:sp>
        <p:nvSpPr>
          <p:cNvPr id="4"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3</a:t>
            </a:fld>
            <a:endParaRPr lang="el-GR" altLang="el-GR"/>
          </a:p>
        </p:txBody>
      </p:sp>
    </p:spTree>
    <p:extLst>
      <p:ext uri="{BB962C8B-B14F-4D97-AF65-F5344CB8AC3E}">
        <p14:creationId xmlns:p14="http://schemas.microsoft.com/office/powerpoint/2010/main" val="2568244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2051050" y="406400"/>
            <a:ext cx="5624513" cy="1027113"/>
          </a:xfrm>
        </p:spPr>
        <p:txBody>
          <a:bodyPr/>
          <a:lstStyle/>
          <a:p>
            <a:r>
              <a:rPr lang="el-GR" altLang="el-GR" dirty="0" smtClean="0"/>
              <a:t>Πλαίσιο </a:t>
            </a:r>
            <a:r>
              <a:rPr lang="el-GR" altLang="el-GR" dirty="0" err="1" smtClean="0"/>
              <a:t>Διαλειτουργικότητας</a:t>
            </a:r>
            <a:r>
              <a:rPr lang="el-GR" altLang="el-GR" dirty="0" smtClean="0"/>
              <a:t> -</a:t>
            </a:r>
            <a:br>
              <a:rPr lang="el-GR" altLang="el-GR" dirty="0" smtClean="0"/>
            </a:br>
            <a:r>
              <a:rPr lang="el-GR" altLang="el-GR" dirty="0" smtClean="0"/>
              <a:t>Επίπεδα </a:t>
            </a:r>
            <a:r>
              <a:rPr lang="el-GR" altLang="el-GR" dirty="0" err="1" smtClean="0"/>
              <a:t>Διαλειτουργικότητας</a:t>
            </a:r>
            <a:endParaRPr lang="en-US" altLang="el-GR" dirty="0" smtClean="0"/>
          </a:p>
        </p:txBody>
      </p:sp>
      <p:sp>
        <p:nvSpPr>
          <p:cNvPr id="62467" name="Slide Number Placeholder 3"/>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99742516-754D-45B6-9F71-DF8540C2CDF5}" type="slidenum">
              <a:rPr lang="en-US" altLang="el-GR" smtClean="0">
                <a:solidFill>
                  <a:schemeClr val="tx2"/>
                </a:solidFill>
              </a:rPr>
              <a:pPr/>
              <a:t>4</a:t>
            </a:fld>
            <a:endParaRPr lang="en-US" altLang="el-GR" smtClean="0">
              <a:solidFill>
                <a:schemeClr val="tx2"/>
              </a:solidFill>
            </a:endParaRPr>
          </a:p>
        </p:txBody>
      </p:sp>
      <p:sp>
        <p:nvSpPr>
          <p:cNvPr id="5" name="Content Placeholder 4"/>
          <p:cNvSpPr>
            <a:spLocks noGrp="1"/>
          </p:cNvSpPr>
          <p:nvPr>
            <p:ph sz="quarter" idx="1"/>
          </p:nvPr>
        </p:nvSpPr>
        <p:spPr>
          <a:extLst/>
        </p:spPr>
        <p:txBody>
          <a:bodyPr numCol="2">
            <a:normAutofit/>
          </a:bodyPr>
          <a:lstStyle/>
          <a:p>
            <a:pPr>
              <a:defRPr/>
            </a:pPr>
            <a:r>
              <a:rPr lang="en-US" altLang="el-GR" sz="2000" dirty="0" err="1" smtClean="0">
                <a:ea typeface="Tahoma" charset="0"/>
                <a:cs typeface="Tahoma" charset="0"/>
              </a:rPr>
              <a:t>Έν</a:t>
            </a:r>
            <a:r>
              <a:rPr lang="en-US" altLang="el-GR" sz="2000" dirty="0" smtClean="0">
                <a:ea typeface="Tahoma" charset="0"/>
                <a:cs typeface="Tahoma" charset="0"/>
              </a:rPr>
              <a:t>α πλαίσιο </a:t>
            </a:r>
            <a:r>
              <a:rPr lang="en-US" altLang="el-GR" sz="2000" dirty="0">
                <a:ea typeface="Tahoma" charset="0"/>
                <a:cs typeface="Tahoma" charset="0"/>
              </a:rPr>
              <a:t>διαλειτουργικότητας (interoperability framework) καθορίζει τρόπους αντιμετώπισης θεμάτων διαλειτουργικότητας. </a:t>
            </a:r>
            <a:r>
              <a:rPr lang="el-GR" altLang="el-GR" sz="2000" dirty="0">
                <a:ea typeface="Tahoma" charset="0"/>
                <a:cs typeface="Tahoma" charset="0"/>
              </a:rPr>
              <a:t>Δ</a:t>
            </a:r>
            <a:r>
              <a:rPr lang="en-US" altLang="el-GR" sz="2000" dirty="0">
                <a:ea typeface="Tahoma" charset="0"/>
                <a:cs typeface="Tahoma" charset="0"/>
              </a:rPr>
              <a:t>ια</a:t>
            </a:r>
            <a:r>
              <a:rPr lang="en-US" altLang="el-GR" sz="2000" dirty="0" err="1">
                <a:ea typeface="Tahoma" charset="0"/>
                <a:cs typeface="Tahoma" charset="0"/>
              </a:rPr>
              <a:t>κρίνουμε</a:t>
            </a:r>
            <a:r>
              <a:rPr lang="en-US" altLang="el-GR" sz="2000" dirty="0">
                <a:ea typeface="Tahoma" charset="0"/>
                <a:cs typeface="Tahoma" charset="0"/>
              </a:rPr>
              <a:t> </a:t>
            </a:r>
            <a:r>
              <a:rPr lang="en-US" altLang="el-GR" sz="2000" dirty="0" err="1">
                <a:ea typeface="Tahoma" charset="0"/>
                <a:cs typeface="Tahoma" charset="0"/>
              </a:rPr>
              <a:t>δομή</a:t>
            </a:r>
            <a:r>
              <a:rPr lang="en-US" altLang="el-GR" sz="2000" dirty="0">
                <a:ea typeface="Tahoma" charset="0"/>
                <a:cs typeface="Tahoma" charset="0"/>
              </a:rPr>
              <a:t> </a:t>
            </a:r>
            <a:r>
              <a:rPr lang="en-US" altLang="el-GR" sz="2000" dirty="0" err="1">
                <a:ea typeface="Tahoma" charset="0"/>
                <a:cs typeface="Tahoma" charset="0"/>
              </a:rPr>
              <a:t>τεσσάρων</a:t>
            </a:r>
            <a:r>
              <a:rPr lang="en-US" altLang="el-GR" sz="2000" dirty="0">
                <a:ea typeface="Tahoma" charset="0"/>
                <a:cs typeface="Tahoma" charset="0"/>
              </a:rPr>
              <a:t> </a:t>
            </a:r>
            <a:r>
              <a:rPr lang="el-GR" altLang="el-GR" sz="2000" dirty="0" smtClean="0">
                <a:ea typeface="Tahoma" charset="0"/>
                <a:cs typeface="Tahoma" charset="0"/>
              </a:rPr>
              <a:t>επιπέδων</a:t>
            </a:r>
            <a:r>
              <a:rPr lang="en-US" altLang="el-GR" sz="2000" dirty="0" smtClean="0">
                <a:ea typeface="Tahoma" charset="0"/>
                <a:cs typeface="Tahoma" charset="0"/>
              </a:rPr>
              <a:t>:</a:t>
            </a:r>
            <a:endParaRPr lang="el-GR" altLang="el-GR" sz="2000" dirty="0" smtClean="0">
              <a:ea typeface="Tahoma" charset="0"/>
              <a:cs typeface="Tahoma" charset="0"/>
            </a:endParaRPr>
          </a:p>
          <a:p>
            <a:pPr>
              <a:defRPr/>
            </a:pPr>
            <a:r>
              <a:rPr lang="en-US" altLang="el-GR" sz="2000" b="1" dirty="0" err="1">
                <a:ea typeface="Tahoma" charset="0"/>
                <a:cs typeface="Tahoma" charset="0"/>
              </a:rPr>
              <a:t>Θεσμικό</a:t>
            </a:r>
            <a:r>
              <a:rPr lang="en-US" altLang="el-GR" b="1" dirty="0">
                <a:ea typeface="Tahoma" charset="0"/>
                <a:cs typeface="Tahoma" charset="0"/>
              </a:rPr>
              <a:t>	</a:t>
            </a:r>
            <a:r>
              <a:rPr lang="en-US" altLang="el-GR" dirty="0">
                <a:ea typeface="Tahoma" charset="0"/>
                <a:cs typeface="Tahoma" charset="0"/>
              </a:rPr>
              <a:t/>
            </a:r>
            <a:br>
              <a:rPr lang="en-US" altLang="el-GR" dirty="0">
                <a:ea typeface="Tahoma" charset="0"/>
                <a:cs typeface="Tahoma" charset="0"/>
              </a:rPr>
            </a:br>
            <a:r>
              <a:rPr lang="en-US" altLang="el-GR" dirty="0" err="1">
                <a:ea typeface="Tahoma" charset="0"/>
                <a:cs typeface="Tahoma" charset="0"/>
              </a:rPr>
              <a:t>Εν</a:t>
            </a:r>
            <a:r>
              <a:rPr lang="en-US" altLang="el-GR" dirty="0">
                <a:ea typeface="Tahoma" charset="0"/>
                <a:cs typeface="Tahoma" charset="0"/>
              </a:rPr>
              <a:t>α</a:t>
            </a:r>
            <a:r>
              <a:rPr lang="en-US" altLang="el-GR" dirty="0" err="1">
                <a:ea typeface="Tahoma" charset="0"/>
                <a:cs typeface="Tahoma" charset="0"/>
              </a:rPr>
              <a:t>ρμόνιση</a:t>
            </a:r>
            <a:r>
              <a:rPr lang="en-US" altLang="el-GR" dirty="0">
                <a:ea typeface="Tahoma" charset="0"/>
                <a:cs typeface="Tahoma" charset="0"/>
              </a:rPr>
              <a:t> </a:t>
            </a:r>
            <a:r>
              <a:rPr lang="en-US" altLang="el-GR" dirty="0" err="1">
                <a:ea typeface="Tahoma" charset="0"/>
                <a:cs typeface="Tahoma" charset="0"/>
              </a:rPr>
              <a:t>των</a:t>
            </a:r>
            <a:r>
              <a:rPr lang="en-US" altLang="el-GR" dirty="0">
                <a:ea typeface="Tahoma" charset="0"/>
                <a:cs typeface="Tahoma" charset="0"/>
              </a:rPr>
              <a:t> </a:t>
            </a:r>
            <a:r>
              <a:rPr lang="en-US" altLang="el-GR" dirty="0" err="1">
                <a:ea typeface="Tahoma" charset="0"/>
                <a:cs typeface="Tahoma" charset="0"/>
              </a:rPr>
              <a:t>νομικών</a:t>
            </a:r>
            <a:r>
              <a:rPr lang="en-US" altLang="el-GR" dirty="0">
                <a:ea typeface="Tahoma" charset="0"/>
                <a:cs typeface="Tahoma" charset="0"/>
              </a:rPr>
              <a:t> π</a:t>
            </a:r>
            <a:r>
              <a:rPr lang="en-US" altLang="el-GR" dirty="0" err="1">
                <a:ea typeface="Tahoma" charset="0"/>
                <a:cs typeface="Tahoma" charset="0"/>
              </a:rPr>
              <a:t>λ</a:t>
            </a:r>
            <a:r>
              <a:rPr lang="en-US" altLang="el-GR" dirty="0">
                <a:ea typeface="Tahoma" charset="0"/>
                <a:cs typeface="Tahoma" charset="0"/>
              </a:rPr>
              <a:t>α</a:t>
            </a:r>
            <a:r>
              <a:rPr lang="en-US" altLang="el-GR" dirty="0" err="1">
                <a:ea typeface="Tahoma" charset="0"/>
                <a:cs typeface="Tahoma" charset="0"/>
              </a:rPr>
              <a:t>ισίων</a:t>
            </a:r>
            <a:r>
              <a:rPr lang="en-US" altLang="el-GR" dirty="0">
                <a:ea typeface="Tahoma" charset="0"/>
                <a:cs typeface="Tahoma" charset="0"/>
              </a:rPr>
              <a:t>, π</a:t>
            </a:r>
            <a:r>
              <a:rPr lang="en-US" altLang="el-GR" dirty="0" err="1">
                <a:ea typeface="Tahoma" charset="0"/>
                <a:cs typeface="Tahoma" charset="0"/>
              </a:rPr>
              <a:t>ου</a:t>
            </a:r>
            <a:r>
              <a:rPr lang="en-US" altLang="el-GR" dirty="0">
                <a:ea typeface="Tahoma" charset="0"/>
                <a:cs typeface="Tahoma" charset="0"/>
              </a:rPr>
              <a:t> </a:t>
            </a:r>
            <a:r>
              <a:rPr lang="en-US" altLang="el-GR" dirty="0" err="1">
                <a:ea typeface="Tahoma" charset="0"/>
                <a:cs typeface="Tahoma" charset="0"/>
              </a:rPr>
              <a:t>κ</a:t>
            </a:r>
            <a:r>
              <a:rPr lang="en-US" altLang="el-GR" dirty="0">
                <a:ea typeface="Tahoma" charset="0"/>
                <a:cs typeface="Tahoma" charset="0"/>
              </a:rPr>
              <a:t>α</a:t>
            </a:r>
            <a:r>
              <a:rPr lang="en-US" altLang="el-GR" dirty="0" err="1">
                <a:ea typeface="Tahoma" charset="0"/>
                <a:cs typeface="Tahoma" charset="0"/>
              </a:rPr>
              <a:t>θορίζουν</a:t>
            </a:r>
            <a:r>
              <a:rPr lang="en-US" altLang="el-GR" dirty="0">
                <a:ea typeface="Tahoma" charset="0"/>
                <a:cs typeface="Tahoma" charset="0"/>
              </a:rPr>
              <a:t> </a:t>
            </a:r>
            <a:r>
              <a:rPr lang="en-US" altLang="el-GR" dirty="0" err="1">
                <a:ea typeface="Tahoma" charset="0"/>
                <a:cs typeface="Tahoma" charset="0"/>
              </a:rPr>
              <a:t>τον</a:t>
            </a:r>
            <a:r>
              <a:rPr lang="en-US" altLang="el-GR" dirty="0">
                <a:ea typeface="Tahoma" charset="0"/>
                <a:cs typeface="Tahoma" charset="0"/>
              </a:rPr>
              <a:t> </a:t>
            </a:r>
            <a:r>
              <a:rPr lang="en-US" altLang="el-GR" dirty="0" err="1">
                <a:ea typeface="Tahoma" charset="0"/>
                <a:cs typeface="Tahoma" charset="0"/>
              </a:rPr>
              <a:t>τρό</a:t>
            </a:r>
            <a:r>
              <a:rPr lang="en-US" altLang="el-GR" dirty="0">
                <a:ea typeface="Tahoma" charset="0"/>
                <a:cs typeface="Tahoma" charset="0"/>
              </a:rPr>
              <a:t>π</a:t>
            </a:r>
            <a:r>
              <a:rPr lang="en-US" altLang="el-GR" dirty="0" err="1">
                <a:ea typeface="Tahoma" charset="0"/>
                <a:cs typeface="Tahoma" charset="0"/>
              </a:rPr>
              <a:t>ο</a:t>
            </a:r>
            <a:r>
              <a:rPr lang="en-US" altLang="el-GR" dirty="0">
                <a:ea typeface="Tahoma" charset="0"/>
                <a:cs typeface="Tahoma" charset="0"/>
              </a:rPr>
              <a:t> </a:t>
            </a:r>
            <a:r>
              <a:rPr lang="en-US" altLang="el-GR" dirty="0" err="1">
                <a:ea typeface="Tahoma" charset="0"/>
                <a:cs typeface="Tahoma" charset="0"/>
              </a:rPr>
              <a:t>οργάνωσης</a:t>
            </a:r>
            <a:r>
              <a:rPr lang="en-US" altLang="el-GR" dirty="0">
                <a:ea typeface="Tahoma" charset="0"/>
                <a:cs typeface="Tahoma" charset="0"/>
              </a:rPr>
              <a:t> </a:t>
            </a:r>
            <a:r>
              <a:rPr lang="en-US" altLang="el-GR" dirty="0" err="1">
                <a:ea typeface="Tahoma" charset="0"/>
                <a:cs typeface="Tahoma" charset="0"/>
              </a:rPr>
              <a:t>κ</a:t>
            </a:r>
            <a:r>
              <a:rPr lang="en-US" altLang="el-GR" dirty="0">
                <a:ea typeface="Tahoma" charset="0"/>
                <a:cs typeface="Tahoma" charset="0"/>
              </a:rPr>
              <a:t>α</a:t>
            </a:r>
            <a:r>
              <a:rPr lang="en-US" altLang="el-GR" dirty="0" err="1">
                <a:ea typeface="Tahoma" charset="0"/>
                <a:cs typeface="Tahoma" charset="0"/>
              </a:rPr>
              <a:t>ι</a:t>
            </a:r>
            <a:r>
              <a:rPr lang="en-US" altLang="el-GR" dirty="0">
                <a:ea typeface="Tahoma" charset="0"/>
                <a:cs typeface="Tahoma" charset="0"/>
              </a:rPr>
              <a:t> </a:t>
            </a:r>
            <a:r>
              <a:rPr lang="en-US" altLang="el-GR" dirty="0" err="1">
                <a:ea typeface="Tahoma" charset="0"/>
                <a:cs typeface="Tahoma" charset="0"/>
              </a:rPr>
              <a:t>λειτουργί</a:t>
            </a:r>
            <a:r>
              <a:rPr lang="en-US" altLang="el-GR" dirty="0">
                <a:ea typeface="Tahoma" charset="0"/>
                <a:cs typeface="Tahoma" charset="0"/>
              </a:rPr>
              <a:t>α</a:t>
            </a:r>
            <a:r>
              <a:rPr lang="en-US" altLang="el-GR" dirty="0" err="1">
                <a:ea typeface="Tahoma" charset="0"/>
                <a:cs typeface="Tahoma" charset="0"/>
              </a:rPr>
              <a:t>ς</a:t>
            </a:r>
            <a:r>
              <a:rPr lang="en-US" altLang="el-GR" dirty="0">
                <a:ea typeface="Tahoma" charset="0"/>
                <a:cs typeface="Tahoma" charset="0"/>
              </a:rPr>
              <a:t> </a:t>
            </a:r>
            <a:r>
              <a:rPr lang="en-US" altLang="el-GR" dirty="0" err="1">
                <a:ea typeface="Tahoma" charset="0"/>
                <a:cs typeface="Tahoma" charset="0"/>
              </a:rPr>
              <a:t>των</a:t>
            </a:r>
            <a:r>
              <a:rPr lang="en-US" altLang="el-GR" dirty="0">
                <a:ea typeface="Tahoma" charset="0"/>
                <a:cs typeface="Tahoma" charset="0"/>
              </a:rPr>
              <a:t> </a:t>
            </a:r>
            <a:r>
              <a:rPr lang="en-US" altLang="el-GR" dirty="0" err="1" smtClean="0">
                <a:ea typeface="Tahoma" charset="0"/>
                <a:cs typeface="Tahoma" charset="0"/>
              </a:rPr>
              <a:t>υ</a:t>
            </a:r>
            <a:r>
              <a:rPr lang="en-US" altLang="el-GR" dirty="0" smtClean="0">
                <a:ea typeface="Tahoma" charset="0"/>
                <a:cs typeface="Tahoma" charset="0"/>
              </a:rPr>
              <a:t>π</a:t>
            </a:r>
            <a:r>
              <a:rPr lang="en-US" altLang="el-GR" dirty="0" err="1" smtClean="0">
                <a:ea typeface="Tahoma" charset="0"/>
                <a:cs typeface="Tahoma" charset="0"/>
              </a:rPr>
              <a:t>ηρεσιών</a:t>
            </a:r>
            <a:r>
              <a:rPr lang="en-US" altLang="el-GR" dirty="0">
                <a:ea typeface="Tahoma" charset="0"/>
                <a:cs typeface="Tahoma" charset="0"/>
              </a:rPr>
              <a:t>	</a:t>
            </a:r>
            <a:endParaRPr lang="el-GR" altLang="el-GR" dirty="0" smtClean="0">
              <a:ea typeface="Tahoma" charset="0"/>
              <a:cs typeface="Tahoma" charset="0"/>
            </a:endParaRPr>
          </a:p>
        </p:txBody>
      </p:sp>
      <p:pic>
        <p:nvPicPr>
          <p:cNvPr id="6246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7900" y="1773238"/>
            <a:ext cx="3887788" cy="314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4</a:t>
            </a:fld>
            <a:endParaRPr lang="el-GR" altLang="el-GR" dirty="0"/>
          </a:p>
        </p:txBody>
      </p:sp>
    </p:spTree>
    <p:extLst>
      <p:ext uri="{BB962C8B-B14F-4D97-AF65-F5344CB8AC3E}">
        <p14:creationId xmlns:p14="http://schemas.microsoft.com/office/powerpoint/2010/main" val="813655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2195513" y="406400"/>
            <a:ext cx="5480050" cy="1027113"/>
          </a:xfrm>
        </p:spPr>
        <p:txBody>
          <a:bodyPr/>
          <a:lstStyle/>
          <a:p>
            <a:r>
              <a:rPr lang="el-GR" altLang="el-GR" dirty="0" smtClean="0"/>
              <a:t>Επίπεδα </a:t>
            </a:r>
            <a:r>
              <a:rPr lang="el-GR" altLang="el-GR" dirty="0" err="1" smtClean="0"/>
              <a:t>διαλειτουργικότητας</a:t>
            </a:r>
            <a:endParaRPr lang="en-US" altLang="el-GR" dirty="0" smtClean="0"/>
          </a:p>
        </p:txBody>
      </p:sp>
      <p:sp>
        <p:nvSpPr>
          <p:cNvPr id="63491" name="Slide Number Placeholder 3"/>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E1A90A90-5A61-408F-AB63-10A9342B8FBE}" type="slidenum">
              <a:rPr lang="en-US" altLang="el-GR" smtClean="0">
                <a:solidFill>
                  <a:schemeClr val="tx2"/>
                </a:solidFill>
              </a:rPr>
              <a:pPr/>
              <a:t>5</a:t>
            </a:fld>
            <a:endParaRPr lang="en-US" altLang="el-GR" smtClean="0">
              <a:solidFill>
                <a:schemeClr val="tx2"/>
              </a:solidFill>
            </a:endParaRPr>
          </a:p>
        </p:txBody>
      </p:sp>
      <p:sp>
        <p:nvSpPr>
          <p:cNvPr id="5" name="Content Placeholder 4"/>
          <p:cNvSpPr>
            <a:spLocks noGrp="1"/>
          </p:cNvSpPr>
          <p:nvPr>
            <p:ph sz="quarter" idx="1"/>
          </p:nvPr>
        </p:nvSpPr>
        <p:spPr>
          <a:xfrm>
            <a:off x="900113" y="1844675"/>
            <a:ext cx="7559675" cy="4022725"/>
          </a:xfrm>
        </p:spPr>
        <p:txBody>
          <a:bodyPr>
            <a:normAutofit/>
          </a:bodyPr>
          <a:lstStyle/>
          <a:p>
            <a:pPr>
              <a:lnSpc>
                <a:spcPct val="74000"/>
              </a:lnSpc>
            </a:pPr>
            <a:r>
              <a:rPr lang="en-US" altLang="el-GR" sz="2500" smtClean="0">
                <a:cs typeface="Tahoma" pitchFamily="34" charset="0"/>
              </a:rPr>
              <a:t>Οργανωτικό</a:t>
            </a:r>
            <a:r>
              <a:rPr lang="en-US" altLang="el-GR" sz="2200" smtClean="0">
                <a:cs typeface="Tahoma" pitchFamily="34" charset="0"/>
              </a:rPr>
              <a:t>	</a:t>
            </a:r>
            <a:br>
              <a:rPr lang="en-US" altLang="el-GR" sz="2200" smtClean="0">
                <a:cs typeface="Tahoma" pitchFamily="34" charset="0"/>
              </a:rPr>
            </a:br>
            <a:r>
              <a:rPr lang="en-US" altLang="el-GR" sz="2200" smtClean="0">
                <a:cs typeface="Tahoma" pitchFamily="34" charset="0"/>
              </a:rPr>
              <a:t>Αναφέρεται στον καθορισμό των στόχων, τη διαμόρφωση διαδικασιών (κυρίως διοικητικών–οικονομικών) και την επίτευξη συνεργασίας των φορέων. </a:t>
            </a:r>
            <a:r>
              <a:rPr lang="el-GR" altLang="el-GR" sz="2200" smtClean="0">
                <a:cs typeface="Tahoma" pitchFamily="34" charset="0"/>
              </a:rPr>
              <a:t>Α</a:t>
            </a:r>
            <a:r>
              <a:rPr lang="en-US" altLang="el-GR" sz="2200" smtClean="0">
                <a:cs typeface="Tahoma" pitchFamily="34" charset="0"/>
              </a:rPr>
              <a:t>παιτούνται νομοθετικές ρυθμίσεις καθώς και συμφωνίες μεταξύ των εμπλεκομένων. </a:t>
            </a:r>
            <a:endParaRPr lang="el-GR" altLang="el-GR" sz="2200" smtClean="0">
              <a:cs typeface="Tahoma" pitchFamily="34" charset="0"/>
            </a:endParaRPr>
          </a:p>
          <a:p>
            <a:pPr>
              <a:lnSpc>
                <a:spcPct val="74000"/>
              </a:lnSpc>
            </a:pPr>
            <a:r>
              <a:rPr lang="el-GR" altLang="el-GR" sz="2500" smtClean="0">
                <a:cs typeface="Tahoma" pitchFamily="34" charset="0"/>
              </a:rPr>
              <a:t>Σημασιολογικό</a:t>
            </a:r>
            <a:r>
              <a:rPr lang="en-US" altLang="el-GR" sz="2200" smtClean="0">
                <a:latin typeface="Tahoma Bold"/>
                <a:ea typeface="Tahoma Bold"/>
                <a:cs typeface="Tahoma Bold"/>
                <a:sym typeface="Tahoma Bold"/>
              </a:rPr>
              <a:t/>
            </a:r>
            <a:br>
              <a:rPr lang="en-US" altLang="el-GR" sz="2200" smtClean="0">
                <a:latin typeface="Tahoma Bold"/>
                <a:ea typeface="Tahoma Bold"/>
                <a:cs typeface="Tahoma Bold"/>
                <a:sym typeface="Tahoma Bold"/>
              </a:rPr>
            </a:br>
            <a:r>
              <a:rPr lang="en-US" altLang="el-GR" sz="2200" smtClean="0">
                <a:cs typeface="Tahoma" pitchFamily="34" charset="0"/>
              </a:rPr>
              <a:t>Αναφέρεται στα περιεχόμενα της εφαρμογής που θα καλύψει η διαλειτουργικότητα. Διασφαλίζει ότι η ακριβής έννοια των ανταλλασσόμενων πληροφοριών είναι κατανοητή από όλους. Είναι η βάση για κοινή αντίληψη των οντοτήτων των εφαρμογών, βασικ</a:t>
            </a:r>
            <a:r>
              <a:rPr lang="el-GR" altLang="el-GR" sz="2200" smtClean="0">
                <a:cs typeface="Tahoma" pitchFamily="34" charset="0"/>
              </a:rPr>
              <a:t>ών</a:t>
            </a:r>
            <a:r>
              <a:rPr lang="en-US" altLang="el-GR" sz="2200" smtClean="0">
                <a:cs typeface="Tahoma" pitchFamily="34" charset="0"/>
              </a:rPr>
              <a:t> </a:t>
            </a:r>
            <a:r>
              <a:rPr lang="el-GR" altLang="el-GR" sz="2200" smtClean="0">
                <a:cs typeface="Tahoma" pitchFamily="34" charset="0"/>
              </a:rPr>
              <a:t>ε</a:t>
            </a:r>
            <a:r>
              <a:rPr lang="en-US" altLang="el-GR" sz="2200" smtClean="0">
                <a:cs typeface="Tahoma" pitchFamily="34" charset="0"/>
              </a:rPr>
              <a:t>ννοι</a:t>
            </a:r>
            <a:r>
              <a:rPr lang="el-GR" altLang="el-GR" sz="2200" smtClean="0">
                <a:cs typeface="Tahoma" pitchFamily="34" charset="0"/>
              </a:rPr>
              <a:t>ών</a:t>
            </a:r>
            <a:r>
              <a:rPr lang="en-US" altLang="el-GR" sz="2200" smtClean="0">
                <a:cs typeface="Tahoma" pitchFamily="34" charset="0"/>
              </a:rPr>
              <a:t> και </a:t>
            </a:r>
            <a:r>
              <a:rPr lang="el-GR" altLang="el-GR" sz="2200" smtClean="0">
                <a:cs typeface="Tahoma" pitchFamily="34" charset="0"/>
              </a:rPr>
              <a:t>απαιτούμενων </a:t>
            </a:r>
            <a:r>
              <a:rPr lang="en-US" altLang="el-GR" sz="2200" smtClean="0">
                <a:cs typeface="Tahoma" pitchFamily="34" charset="0"/>
              </a:rPr>
              <a:t>β</a:t>
            </a:r>
            <a:r>
              <a:rPr lang="el-GR" altLang="el-GR" sz="2200" smtClean="0">
                <a:cs typeface="Tahoma" pitchFamily="34" charset="0"/>
              </a:rPr>
              <a:t>ημάτων </a:t>
            </a:r>
            <a:r>
              <a:rPr lang="en-US" altLang="el-GR" sz="2200" smtClean="0">
                <a:cs typeface="Tahoma" pitchFamily="34" charset="0"/>
              </a:rPr>
              <a:t/>
            </a:r>
            <a:br>
              <a:rPr lang="en-US" altLang="el-GR" sz="2200" smtClean="0">
                <a:cs typeface="Tahoma" pitchFamily="34" charset="0"/>
              </a:rPr>
            </a:br>
            <a:r>
              <a:rPr lang="en-US" altLang="el-GR" sz="2200" smtClean="0">
                <a:cs typeface="Tahoma" pitchFamily="34" charset="0"/>
              </a:rPr>
              <a:t>Σημαντική η υιοθέτηση ενός κοινού λεξιλογίου-ορολογίας από όλα τα συστήματα και τις υπηρεσίες</a:t>
            </a:r>
            <a:r>
              <a:rPr lang="el-GR" altLang="el-GR" sz="2200" smtClean="0">
                <a:cs typeface="Tahoma" pitchFamily="34" charset="0"/>
              </a:rPr>
              <a:t> </a:t>
            </a:r>
            <a:endParaRPr lang="en-US" altLang="el-GR" sz="2200" smtClean="0">
              <a:cs typeface="Tahoma" pitchFamily="34" charset="0"/>
            </a:endParaRPr>
          </a:p>
          <a:p>
            <a:pPr>
              <a:lnSpc>
                <a:spcPct val="74000"/>
              </a:lnSpc>
            </a:pPr>
            <a:endParaRPr lang="en-US" altLang="el-GR" sz="2200" smtClean="0">
              <a:cs typeface="Tahoma" pitchFamily="34" charset="0"/>
            </a:endParaRPr>
          </a:p>
          <a:p>
            <a:pPr>
              <a:lnSpc>
                <a:spcPct val="74000"/>
              </a:lnSpc>
            </a:pPr>
            <a:endParaRPr lang="en-US" altLang="el-GR" sz="1400" smtClean="0"/>
          </a:p>
        </p:txBody>
      </p:sp>
      <p:sp>
        <p:nvSpPr>
          <p:cNvPr id="6"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5</a:t>
            </a:fld>
            <a:endParaRPr lang="el-GR" altLang="el-GR" dirty="0"/>
          </a:p>
        </p:txBody>
      </p:sp>
    </p:spTree>
    <p:extLst>
      <p:ext uri="{BB962C8B-B14F-4D97-AF65-F5344CB8AC3E}">
        <p14:creationId xmlns:p14="http://schemas.microsoft.com/office/powerpoint/2010/main" val="3578140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1979613" y="406400"/>
            <a:ext cx="5695950" cy="1027113"/>
          </a:xfrm>
        </p:spPr>
        <p:txBody>
          <a:bodyPr/>
          <a:lstStyle/>
          <a:p>
            <a:r>
              <a:rPr lang="el-GR" altLang="el-GR" smtClean="0"/>
              <a:t>Επίπεδα διαλειτουργικότητας</a:t>
            </a:r>
            <a:endParaRPr lang="en-US" altLang="el-GR" smtClean="0"/>
          </a:p>
        </p:txBody>
      </p:sp>
      <p:sp>
        <p:nvSpPr>
          <p:cNvPr id="3" name="Footer Placeholder 2"/>
          <p:cNvSpPr>
            <a:spLocks noGrp="1"/>
          </p:cNvSpPr>
          <p:nvPr>
            <p:ph type="ftr" sz="quarter" idx="4294967295"/>
          </p:nvPr>
        </p:nvSpPr>
        <p:spPr>
          <a:xfrm>
            <a:off x="2339975" y="6356350"/>
            <a:ext cx="4248150" cy="365125"/>
          </a:xfrm>
          <a:prstGeom prst="rect">
            <a:avLst/>
          </a:prstGeom>
        </p:spPr>
        <p:txBody>
          <a:bodyPr/>
          <a:lstStyle/>
          <a:p>
            <a:pPr>
              <a:defRPr/>
            </a:pPr>
            <a:r>
              <a:rPr lang="el-GR" smtClean="0"/>
              <a:t>Εθνική Σχολή Δημόσιας Διοίκησης &amp; Αυτοδιοίκησης </a:t>
            </a:r>
            <a:endParaRPr lang="en-US"/>
          </a:p>
        </p:txBody>
      </p:sp>
      <p:sp>
        <p:nvSpPr>
          <p:cNvPr id="64516" name="Slide Number Placeholder 3"/>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0E8441A4-1DBD-4BDB-A278-C3D5203CC3C9}" type="slidenum">
              <a:rPr lang="en-US" altLang="el-GR" smtClean="0">
                <a:solidFill>
                  <a:schemeClr val="tx2"/>
                </a:solidFill>
              </a:rPr>
              <a:pPr/>
              <a:t>6</a:t>
            </a:fld>
            <a:endParaRPr lang="en-US" altLang="el-GR" smtClean="0">
              <a:solidFill>
                <a:schemeClr val="tx2"/>
              </a:solidFill>
            </a:endParaRPr>
          </a:p>
        </p:txBody>
      </p:sp>
      <p:sp>
        <p:nvSpPr>
          <p:cNvPr id="64517" name="Content Placeholder 4"/>
          <p:cNvSpPr>
            <a:spLocks noGrp="1"/>
          </p:cNvSpPr>
          <p:nvPr>
            <p:ph sz="quarter" idx="1"/>
          </p:nvPr>
        </p:nvSpPr>
        <p:spPr>
          <a:xfrm>
            <a:off x="900113" y="1844675"/>
            <a:ext cx="7559675" cy="4022725"/>
          </a:xfrm>
        </p:spPr>
        <p:txBody>
          <a:bodyPr/>
          <a:lstStyle/>
          <a:p>
            <a:r>
              <a:rPr lang="en-US" altLang="el-GR" sz="2800" smtClean="0">
                <a:cs typeface="Tahoma" pitchFamily="34" charset="0"/>
              </a:rPr>
              <a:t>Τεχνικό</a:t>
            </a:r>
            <a:r>
              <a:rPr lang="en-US" altLang="el-GR" sz="2400" smtClean="0">
                <a:cs typeface="Tahoma" pitchFamily="34" charset="0"/>
              </a:rPr>
              <a:t/>
            </a:r>
            <a:br>
              <a:rPr lang="en-US" altLang="el-GR" sz="2400" smtClean="0">
                <a:cs typeface="Tahoma" pitchFamily="34" charset="0"/>
              </a:rPr>
            </a:br>
            <a:r>
              <a:rPr lang="en-US" altLang="el-GR" sz="2400" smtClean="0">
                <a:cs typeface="Tahoma" pitchFamily="34" charset="0"/>
              </a:rPr>
              <a:t>Η ικανότητα μεταφοράς και χρησιμοποίησης της πληροφορίας με ομοιογενή και αποτελεσματικό τρόπο μεταξύ των συστημάτων πληροφορικής. Το στρώμα αυτό αναφέρεται σε τεχνικές προδιαγραφές υλικού και λογισμικού.</a:t>
            </a:r>
          </a:p>
          <a:p>
            <a:endParaRPr lang="en-US" altLang="el-GR" smtClean="0"/>
          </a:p>
        </p:txBody>
      </p:sp>
      <p:sp>
        <p:nvSpPr>
          <p:cNvPr id="6"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6</a:t>
            </a:fld>
            <a:endParaRPr lang="el-GR" altLang="el-GR" dirty="0"/>
          </a:p>
        </p:txBody>
      </p:sp>
    </p:spTree>
    <p:extLst>
      <p:ext uri="{BB962C8B-B14F-4D97-AF65-F5344CB8AC3E}">
        <p14:creationId xmlns:p14="http://schemas.microsoft.com/office/powerpoint/2010/main" val="45638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2051050" y="406400"/>
            <a:ext cx="5624513" cy="1027113"/>
          </a:xfrm>
        </p:spPr>
        <p:txBody>
          <a:bodyPr/>
          <a:lstStyle/>
          <a:p>
            <a:r>
              <a:rPr lang="el-GR" altLang="el-GR" dirty="0" smtClean="0"/>
              <a:t>Ευρωπαϊκό Πλαίσιο </a:t>
            </a:r>
            <a:r>
              <a:rPr lang="el-GR" altLang="el-GR" dirty="0" err="1" smtClean="0"/>
              <a:t>Διαλειτουργικότητας</a:t>
            </a:r>
            <a:r>
              <a:rPr lang="el-GR" altLang="el-GR" dirty="0" smtClean="0"/>
              <a:t> (1)</a:t>
            </a:r>
            <a:endParaRPr lang="en-US" altLang="el-GR" dirty="0" smtClean="0"/>
          </a:p>
        </p:txBody>
      </p:sp>
      <p:sp>
        <p:nvSpPr>
          <p:cNvPr id="65539" name="Slide Number Placeholder 3"/>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78CC9EBF-FFA9-433B-897C-830D14EE23BC}" type="slidenum">
              <a:rPr lang="en-US" altLang="el-GR" smtClean="0">
                <a:solidFill>
                  <a:schemeClr val="tx2"/>
                </a:solidFill>
              </a:rPr>
              <a:pPr/>
              <a:t>7</a:t>
            </a:fld>
            <a:endParaRPr lang="en-US" altLang="el-GR" smtClean="0">
              <a:solidFill>
                <a:schemeClr val="tx2"/>
              </a:solidFill>
            </a:endParaRPr>
          </a:p>
        </p:txBody>
      </p:sp>
      <p:sp>
        <p:nvSpPr>
          <p:cNvPr id="5" name="Content Placeholder 4"/>
          <p:cNvSpPr>
            <a:spLocks noGrp="1"/>
          </p:cNvSpPr>
          <p:nvPr>
            <p:ph sz="quarter" idx="1"/>
          </p:nvPr>
        </p:nvSpPr>
        <p:spPr>
          <a:xfrm>
            <a:off x="1042988" y="1927225"/>
            <a:ext cx="7561262" cy="4022725"/>
          </a:xfrm>
        </p:spPr>
        <p:txBody>
          <a:bodyPr>
            <a:normAutofit/>
          </a:bodyPr>
          <a:lstStyle/>
          <a:p>
            <a:pPr>
              <a:lnSpc>
                <a:spcPct val="74000"/>
              </a:lnSpc>
            </a:pPr>
            <a:r>
              <a:rPr lang="el-GR" altLang="el-GR" sz="1700" dirty="0" smtClean="0">
                <a:cs typeface="Tahoma" pitchFamily="34" charset="0"/>
              </a:rPr>
              <a:t>Η </a:t>
            </a:r>
            <a:r>
              <a:rPr lang="el-GR" altLang="el-GR" sz="1700" dirty="0" err="1" smtClean="0">
                <a:cs typeface="Tahoma" pitchFamily="34" charset="0"/>
              </a:rPr>
              <a:t>Ευρωπαϊκη</a:t>
            </a:r>
            <a:r>
              <a:rPr lang="el-GR" altLang="el-GR" sz="1700" dirty="0" smtClean="0">
                <a:cs typeface="Tahoma" pitchFamily="34" charset="0"/>
              </a:rPr>
              <a:t>́ </a:t>
            </a:r>
            <a:r>
              <a:rPr lang="el-GR" altLang="el-GR" sz="1700" dirty="0" err="1" smtClean="0">
                <a:cs typeface="Tahoma" pitchFamily="34" charset="0"/>
              </a:rPr>
              <a:t>Επιτροπη</a:t>
            </a:r>
            <a:r>
              <a:rPr lang="el-GR" altLang="el-GR" sz="1700" dirty="0" smtClean="0">
                <a:cs typeface="Tahoma" pitchFamily="34" charset="0"/>
              </a:rPr>
              <a:t>́ </a:t>
            </a:r>
            <a:r>
              <a:rPr lang="el-GR" altLang="el-GR" sz="1700" dirty="0" err="1" smtClean="0">
                <a:cs typeface="Tahoma" pitchFamily="34" charset="0"/>
              </a:rPr>
              <a:t>δημοσίευσε</a:t>
            </a:r>
            <a:r>
              <a:rPr lang="el-GR" altLang="el-GR" sz="1700" dirty="0" smtClean="0">
                <a:cs typeface="Tahoma" pitchFamily="34" charset="0"/>
              </a:rPr>
              <a:t> το 2004 το </a:t>
            </a:r>
            <a:r>
              <a:rPr lang="el-GR" altLang="el-GR" sz="1700" dirty="0" err="1" smtClean="0">
                <a:cs typeface="Tahoma" pitchFamily="34" charset="0"/>
              </a:rPr>
              <a:t>Ευρωπαϊκο</a:t>
            </a:r>
            <a:r>
              <a:rPr lang="el-GR" altLang="el-GR" sz="1700" dirty="0" smtClean="0">
                <a:cs typeface="Tahoma" pitchFamily="34" charset="0"/>
              </a:rPr>
              <a:t>́ </a:t>
            </a:r>
            <a:r>
              <a:rPr lang="el-GR" altLang="el-GR" sz="1700" dirty="0" err="1" smtClean="0">
                <a:cs typeface="Tahoma" pitchFamily="34" charset="0"/>
              </a:rPr>
              <a:t>Πλαίσιο</a:t>
            </a:r>
            <a:r>
              <a:rPr lang="el-GR" altLang="el-GR" sz="1700" dirty="0" smtClean="0">
                <a:cs typeface="Tahoma" pitchFamily="34" charset="0"/>
              </a:rPr>
              <a:t> </a:t>
            </a:r>
            <a:r>
              <a:rPr lang="el-GR" altLang="el-GR" sz="1700" dirty="0" err="1" smtClean="0">
                <a:cs typeface="Tahoma" pitchFamily="34" charset="0"/>
              </a:rPr>
              <a:t>Διαλειτουργικότητας</a:t>
            </a:r>
            <a:r>
              <a:rPr lang="el-GR" altLang="el-GR" sz="1700" dirty="0" smtClean="0">
                <a:cs typeface="Tahoma" pitchFamily="34" charset="0"/>
              </a:rPr>
              <a:t> (European </a:t>
            </a:r>
            <a:r>
              <a:rPr lang="el-GR" altLang="el-GR" sz="1700" dirty="0" err="1" smtClean="0">
                <a:cs typeface="Tahoma" pitchFamily="34" charset="0"/>
              </a:rPr>
              <a:t>Interoperability</a:t>
            </a:r>
            <a:r>
              <a:rPr lang="el-GR" altLang="el-GR" sz="1700" dirty="0" smtClean="0">
                <a:cs typeface="Tahoma" pitchFamily="34" charset="0"/>
              </a:rPr>
              <a:t> </a:t>
            </a:r>
            <a:r>
              <a:rPr lang="el-GR" altLang="el-GR" sz="1700" dirty="0" err="1" smtClean="0">
                <a:cs typeface="Tahoma" pitchFamily="34" charset="0"/>
              </a:rPr>
              <a:t>Framework</a:t>
            </a:r>
            <a:r>
              <a:rPr lang="el-GR" altLang="el-GR" sz="1700" dirty="0" smtClean="0">
                <a:cs typeface="Tahoma" pitchFamily="34" charset="0"/>
              </a:rPr>
              <a:t>-EIF) (άτυπο) </a:t>
            </a:r>
          </a:p>
          <a:p>
            <a:pPr>
              <a:lnSpc>
                <a:spcPct val="74000"/>
              </a:lnSpc>
            </a:pPr>
            <a:r>
              <a:rPr lang="el-GR" altLang="el-GR" sz="1700" dirty="0" smtClean="0">
                <a:cs typeface="Tahoma" pitchFamily="34" charset="0"/>
              </a:rPr>
              <a:t>Η πρόσφατη έκδοσή έγινε το Μάρτιο του 2017 (</a:t>
            </a:r>
            <a:r>
              <a:rPr lang="en-US" altLang="el-GR" sz="1700" dirty="0" smtClean="0"/>
              <a:t>EIF/EIS COM(2017)134</a:t>
            </a:r>
            <a:r>
              <a:rPr lang="el-GR" altLang="el-GR" sz="1700" dirty="0" smtClean="0"/>
              <a:t>)</a:t>
            </a:r>
            <a:endParaRPr lang="el-GR" altLang="el-GR" sz="1700" dirty="0" smtClean="0">
              <a:cs typeface="Tahoma" pitchFamily="34" charset="0"/>
            </a:endParaRPr>
          </a:p>
          <a:p>
            <a:pPr>
              <a:lnSpc>
                <a:spcPct val="74000"/>
              </a:lnSpc>
            </a:pPr>
            <a:r>
              <a:rPr lang="el-GR" altLang="el-GR" sz="1700" dirty="0" err="1" smtClean="0">
                <a:cs typeface="Tahoma" pitchFamily="34" charset="0"/>
              </a:rPr>
              <a:t>Kαθορίζει</a:t>
            </a:r>
            <a:r>
              <a:rPr lang="el-GR" altLang="el-GR" sz="1700" dirty="0" smtClean="0">
                <a:cs typeface="Tahoma" pitchFamily="34" charset="0"/>
              </a:rPr>
              <a:t> </a:t>
            </a:r>
            <a:r>
              <a:rPr lang="el-GR" altLang="el-GR" sz="1700" dirty="0" err="1" smtClean="0">
                <a:cs typeface="Tahoma" pitchFamily="34" charset="0"/>
              </a:rPr>
              <a:t>συστάσεις</a:t>
            </a:r>
            <a:r>
              <a:rPr lang="el-GR" altLang="el-GR" sz="1700" dirty="0" smtClean="0">
                <a:cs typeface="Tahoma" pitchFamily="34" charset="0"/>
              </a:rPr>
              <a:t> και </a:t>
            </a:r>
            <a:r>
              <a:rPr lang="el-GR" altLang="el-GR" sz="1700" dirty="0" err="1" smtClean="0">
                <a:cs typeface="Tahoma" pitchFamily="34" charset="0"/>
              </a:rPr>
              <a:t>κατευθυντήριες</a:t>
            </a:r>
            <a:r>
              <a:rPr lang="el-GR" altLang="el-GR" sz="1700" dirty="0" smtClean="0">
                <a:cs typeface="Tahoma" pitchFamily="34" charset="0"/>
              </a:rPr>
              <a:t> γραμμές για τις </a:t>
            </a:r>
            <a:r>
              <a:rPr lang="el-GR" altLang="el-GR" sz="1700" dirty="0" err="1" smtClean="0">
                <a:cs typeface="Tahoma" pitchFamily="34" charset="0"/>
              </a:rPr>
              <a:t>υπηρεσίες</a:t>
            </a:r>
            <a:r>
              <a:rPr lang="el-GR" altLang="el-GR" sz="1700" dirty="0" smtClean="0">
                <a:cs typeface="Tahoma" pitchFamily="34" charset="0"/>
              </a:rPr>
              <a:t> </a:t>
            </a:r>
            <a:r>
              <a:rPr lang="el-GR" altLang="el-GR" sz="1700" dirty="0" err="1" smtClean="0">
                <a:cs typeface="Tahoma" pitchFamily="34" charset="0"/>
              </a:rPr>
              <a:t>Ηλ-Διακυβέρνησης</a:t>
            </a:r>
            <a:r>
              <a:rPr lang="el-GR" altLang="el-GR" sz="1700" dirty="0" smtClean="0">
                <a:cs typeface="Tahoma" pitchFamily="34" charset="0"/>
              </a:rPr>
              <a:t>, </a:t>
            </a:r>
            <a:r>
              <a:rPr lang="el-GR" altLang="el-GR" sz="1700" dirty="0" err="1" smtClean="0">
                <a:cs typeface="Tahoma" pitchFamily="34" charset="0"/>
              </a:rPr>
              <a:t>ώστε</a:t>
            </a:r>
            <a:r>
              <a:rPr lang="el-GR" altLang="el-GR" sz="1700" dirty="0" smtClean="0">
                <a:cs typeface="Tahoma" pitchFamily="34" charset="0"/>
              </a:rPr>
              <a:t> η Δημόσια Διοίκηση, οι </a:t>
            </a:r>
            <a:r>
              <a:rPr lang="el-GR" altLang="el-GR" sz="1700" dirty="0" err="1" smtClean="0">
                <a:cs typeface="Tahoma" pitchFamily="34" charset="0"/>
              </a:rPr>
              <a:t>επιχειρήσεις</a:t>
            </a:r>
            <a:r>
              <a:rPr lang="el-GR" altLang="el-GR" sz="1700" dirty="0" smtClean="0">
                <a:cs typeface="Tahoma" pitchFamily="34" charset="0"/>
              </a:rPr>
              <a:t> και οι </a:t>
            </a:r>
            <a:r>
              <a:rPr lang="el-GR" altLang="el-GR" sz="1700" dirty="0" err="1" smtClean="0">
                <a:cs typeface="Tahoma" pitchFamily="34" charset="0"/>
              </a:rPr>
              <a:t>πολίτες</a:t>
            </a:r>
            <a:r>
              <a:rPr lang="el-GR" altLang="el-GR" sz="1700" dirty="0" smtClean="0">
                <a:cs typeface="Tahoma" pitchFamily="34" charset="0"/>
              </a:rPr>
              <a:t> να </a:t>
            </a:r>
            <a:r>
              <a:rPr lang="el-GR" altLang="el-GR" sz="1700" dirty="0" err="1" smtClean="0">
                <a:cs typeface="Tahoma" pitchFamily="34" charset="0"/>
              </a:rPr>
              <a:t>μπορούν</a:t>
            </a:r>
            <a:r>
              <a:rPr lang="el-GR" altLang="el-GR" sz="1700" dirty="0" smtClean="0">
                <a:cs typeface="Tahoma" pitchFamily="34" charset="0"/>
              </a:rPr>
              <a:t> να </a:t>
            </a:r>
            <a:r>
              <a:rPr lang="el-GR" altLang="el-GR" sz="1700" dirty="0" err="1" smtClean="0">
                <a:cs typeface="Tahoma" pitchFamily="34" charset="0"/>
              </a:rPr>
              <a:t>αλληλεπιδρούν</a:t>
            </a:r>
            <a:r>
              <a:rPr lang="el-GR" altLang="el-GR" sz="1700" dirty="0" smtClean="0">
                <a:cs typeface="Tahoma" pitchFamily="34" charset="0"/>
              </a:rPr>
              <a:t> διασυνοριακά σε </a:t>
            </a:r>
            <a:r>
              <a:rPr lang="el-GR" altLang="el-GR" sz="1700" dirty="0" err="1" smtClean="0">
                <a:cs typeface="Tahoma" pitchFamily="34" charset="0"/>
              </a:rPr>
              <a:t>ένα</a:t>
            </a:r>
            <a:r>
              <a:rPr lang="el-GR" altLang="el-GR" sz="1700" dirty="0" smtClean="0">
                <a:cs typeface="Tahoma" pitchFamily="34" charset="0"/>
              </a:rPr>
              <a:t> </a:t>
            </a:r>
            <a:r>
              <a:rPr lang="el-GR" altLang="el-GR" sz="1700" dirty="0" err="1" smtClean="0">
                <a:cs typeface="Tahoma" pitchFamily="34" charset="0"/>
              </a:rPr>
              <a:t>πανευρωπαϊκο</a:t>
            </a:r>
            <a:r>
              <a:rPr lang="el-GR" altLang="el-GR" sz="1700" dirty="0" smtClean="0">
                <a:cs typeface="Tahoma" pitchFamily="34" charset="0"/>
              </a:rPr>
              <a:t>́ </a:t>
            </a:r>
            <a:r>
              <a:rPr lang="el-GR" altLang="el-GR" sz="1700" dirty="0" err="1" smtClean="0">
                <a:cs typeface="Tahoma" pitchFamily="34" charset="0"/>
              </a:rPr>
              <a:t>περιβάλλον</a:t>
            </a:r>
            <a:r>
              <a:rPr lang="el-GR" altLang="el-GR" sz="1700" dirty="0" smtClean="0">
                <a:cs typeface="Tahoma" pitchFamily="34" charset="0"/>
              </a:rPr>
              <a:t>. </a:t>
            </a:r>
            <a:r>
              <a:rPr lang="el-GR" altLang="el-GR" sz="1700" dirty="0" err="1" smtClean="0">
                <a:cs typeface="Tahoma" pitchFamily="34" charset="0"/>
              </a:rPr>
              <a:t>Στόχοι</a:t>
            </a:r>
            <a:r>
              <a:rPr lang="el-GR" altLang="el-GR" sz="1700" dirty="0" smtClean="0">
                <a:cs typeface="Tahoma" pitchFamily="34" charset="0"/>
              </a:rPr>
              <a:t>: </a:t>
            </a:r>
          </a:p>
          <a:p>
            <a:pPr lvl="1">
              <a:lnSpc>
                <a:spcPct val="74000"/>
              </a:lnSpc>
            </a:pPr>
            <a:r>
              <a:rPr lang="el-GR" altLang="el-GR" sz="2200" dirty="0" smtClean="0">
                <a:cs typeface="Tahoma" pitchFamily="34" charset="0"/>
              </a:rPr>
              <a:t>Η </a:t>
            </a:r>
            <a:r>
              <a:rPr lang="el-GR" altLang="el-GR" sz="2200" dirty="0" err="1" smtClean="0">
                <a:cs typeface="Tahoma" pitchFamily="34" charset="0"/>
              </a:rPr>
              <a:t>υποστήριξη</a:t>
            </a:r>
            <a:r>
              <a:rPr lang="el-GR" altLang="el-GR" sz="2200" dirty="0" smtClean="0">
                <a:cs typeface="Tahoma" pitchFamily="34" charset="0"/>
              </a:rPr>
              <a:t> της </a:t>
            </a:r>
            <a:r>
              <a:rPr lang="el-GR" altLang="el-GR" sz="2200" dirty="0" err="1" smtClean="0">
                <a:cs typeface="Tahoma" pitchFamily="34" charset="0"/>
              </a:rPr>
              <a:t>στρατηγικής</a:t>
            </a:r>
            <a:r>
              <a:rPr lang="el-GR" altLang="el-GR" sz="2200" dirty="0" smtClean="0">
                <a:cs typeface="Tahoma" pitchFamily="34" charset="0"/>
              </a:rPr>
              <a:t> της ΕΕ για την </a:t>
            </a:r>
            <a:r>
              <a:rPr lang="el-GR" altLang="el-GR" sz="2200" dirty="0" err="1" smtClean="0">
                <a:cs typeface="Tahoma" pitchFamily="34" charset="0"/>
              </a:rPr>
              <a:t>παροχη</a:t>
            </a:r>
            <a:r>
              <a:rPr lang="el-GR" altLang="el-GR" sz="2200" dirty="0" smtClean="0">
                <a:cs typeface="Tahoma" pitchFamily="34" charset="0"/>
              </a:rPr>
              <a:t>́ </a:t>
            </a:r>
            <a:r>
              <a:rPr lang="el-GR" altLang="el-GR" sz="2200" dirty="0" err="1" smtClean="0">
                <a:cs typeface="Tahoma" pitchFamily="34" charset="0"/>
              </a:rPr>
              <a:t>ηλεκτρονικών</a:t>
            </a:r>
            <a:r>
              <a:rPr lang="el-GR" altLang="el-GR" sz="2200" dirty="0" smtClean="0">
                <a:cs typeface="Tahoma" pitchFamily="34" charset="0"/>
              </a:rPr>
              <a:t> </a:t>
            </a:r>
            <a:r>
              <a:rPr lang="el-GR" altLang="el-GR" sz="2200" dirty="0" err="1" smtClean="0">
                <a:cs typeface="Tahoma" pitchFamily="34" charset="0"/>
              </a:rPr>
              <a:t>υπηρεσιών</a:t>
            </a:r>
            <a:r>
              <a:rPr lang="el-GR" altLang="el-GR" sz="2200" dirty="0" smtClean="0">
                <a:cs typeface="Tahoma" pitchFamily="34" charset="0"/>
              </a:rPr>
              <a:t> </a:t>
            </a:r>
            <a:r>
              <a:rPr lang="el-GR" altLang="el-GR" sz="2200" dirty="0" err="1" smtClean="0">
                <a:cs typeface="Tahoma" pitchFamily="34" charset="0"/>
              </a:rPr>
              <a:t>προσανατολισμένων</a:t>
            </a:r>
            <a:r>
              <a:rPr lang="el-GR" altLang="el-GR" sz="2200" dirty="0" smtClean="0">
                <a:cs typeface="Tahoma" pitchFamily="34" charset="0"/>
              </a:rPr>
              <a:t> στο </a:t>
            </a:r>
            <a:r>
              <a:rPr lang="el-GR" altLang="el-GR" sz="2200" dirty="0" err="1" smtClean="0">
                <a:cs typeface="Tahoma" pitchFamily="34" charset="0"/>
              </a:rPr>
              <a:t>χρήστη</a:t>
            </a:r>
            <a:r>
              <a:rPr lang="el-GR" altLang="el-GR" sz="2200" dirty="0" smtClean="0">
                <a:cs typeface="Tahoma" pitchFamily="34" charset="0"/>
              </a:rPr>
              <a:t> </a:t>
            </a:r>
            <a:r>
              <a:rPr lang="el-GR" altLang="el-GR" sz="2200" dirty="0" err="1" smtClean="0">
                <a:cs typeface="Tahoma" pitchFamily="34" charset="0"/>
              </a:rPr>
              <a:t>μέσα</a:t>
            </a:r>
            <a:r>
              <a:rPr lang="el-GR" altLang="el-GR" sz="2200" dirty="0" smtClean="0">
                <a:cs typeface="Tahoma" pitchFamily="34" charset="0"/>
              </a:rPr>
              <a:t> </a:t>
            </a:r>
            <a:r>
              <a:rPr lang="el-GR" altLang="el-GR" sz="2200" dirty="0" err="1" smtClean="0">
                <a:cs typeface="Tahoma" pitchFamily="34" charset="0"/>
              </a:rPr>
              <a:t>απο</a:t>
            </a:r>
            <a:r>
              <a:rPr lang="el-GR" altLang="el-GR" sz="2200" dirty="0" smtClean="0">
                <a:cs typeface="Tahoma" pitchFamily="34" charset="0"/>
              </a:rPr>
              <a:t>́ τη </a:t>
            </a:r>
            <a:r>
              <a:rPr lang="el-GR" altLang="el-GR" sz="2200" dirty="0" err="1" smtClean="0">
                <a:cs typeface="Tahoma" pitchFamily="34" charset="0"/>
              </a:rPr>
              <a:t>διαλειτουργικότητα</a:t>
            </a:r>
            <a:r>
              <a:rPr lang="el-GR" altLang="el-GR" sz="2200" dirty="0" smtClean="0">
                <a:cs typeface="Tahoma" pitchFamily="34" charset="0"/>
              </a:rPr>
              <a:t> </a:t>
            </a:r>
            <a:r>
              <a:rPr lang="el-GR" altLang="el-GR" sz="2200" dirty="0" err="1" smtClean="0">
                <a:cs typeface="Tahoma" pitchFamily="34" charset="0"/>
              </a:rPr>
              <a:t>υπηρεσιών</a:t>
            </a:r>
            <a:r>
              <a:rPr lang="el-GR" altLang="el-GR" sz="2200" dirty="0" smtClean="0">
                <a:cs typeface="Tahoma" pitchFamily="34" charset="0"/>
              </a:rPr>
              <a:t> και </a:t>
            </a:r>
            <a:r>
              <a:rPr lang="el-GR" altLang="el-GR" sz="2200" dirty="0" err="1" smtClean="0">
                <a:cs typeface="Tahoma" pitchFamily="34" charset="0"/>
              </a:rPr>
              <a:t>συστημάτων</a:t>
            </a:r>
            <a:r>
              <a:rPr lang="el-GR" altLang="el-GR" sz="2200" dirty="0" smtClean="0">
                <a:cs typeface="Tahoma" pitchFamily="34" charset="0"/>
              </a:rPr>
              <a:t> </a:t>
            </a:r>
            <a:r>
              <a:rPr lang="el-GR" altLang="el-GR" sz="2200" dirty="0" err="1" smtClean="0">
                <a:cs typeface="Tahoma" pitchFamily="34" charset="0"/>
              </a:rPr>
              <a:t>μεταξυ</a:t>
            </a:r>
            <a:r>
              <a:rPr lang="el-GR" altLang="el-GR" sz="2200" dirty="0" smtClean="0">
                <a:cs typeface="Tahoma" pitchFamily="34" charset="0"/>
              </a:rPr>
              <a:t>́:</a:t>
            </a:r>
          </a:p>
          <a:p>
            <a:pPr lvl="2">
              <a:lnSpc>
                <a:spcPct val="74000"/>
              </a:lnSpc>
            </a:pPr>
            <a:r>
              <a:rPr lang="el-GR" altLang="el-GR" sz="1900" dirty="0" err="1" smtClean="0">
                <a:cs typeface="Tahoma" pitchFamily="34" charset="0"/>
              </a:rPr>
              <a:t>Δημοσίων</a:t>
            </a:r>
            <a:r>
              <a:rPr lang="el-GR" altLang="el-GR" sz="1900" dirty="0" smtClean="0">
                <a:cs typeface="Tahoma" pitchFamily="34" charset="0"/>
              </a:rPr>
              <a:t> </a:t>
            </a:r>
            <a:r>
              <a:rPr lang="el-GR" altLang="el-GR" sz="1900" dirty="0" err="1" smtClean="0">
                <a:cs typeface="Tahoma" pitchFamily="34" charset="0"/>
              </a:rPr>
              <a:t>διοικήσεων</a:t>
            </a:r>
            <a:r>
              <a:rPr lang="el-GR" altLang="el-GR" sz="1900" dirty="0" smtClean="0">
                <a:cs typeface="Tahoma" pitchFamily="34" charset="0"/>
              </a:rPr>
              <a:t>  </a:t>
            </a:r>
          </a:p>
          <a:p>
            <a:pPr lvl="2">
              <a:lnSpc>
                <a:spcPct val="74000"/>
              </a:lnSpc>
            </a:pPr>
            <a:r>
              <a:rPr lang="el-GR" altLang="el-GR" sz="1900" dirty="0" err="1" smtClean="0">
                <a:cs typeface="Tahoma" pitchFamily="34" charset="0"/>
              </a:rPr>
              <a:t>Κοινου</a:t>
            </a:r>
            <a:r>
              <a:rPr lang="el-GR" altLang="el-GR" sz="1900" dirty="0" smtClean="0">
                <a:cs typeface="Tahoma" pitchFamily="34" charset="0"/>
              </a:rPr>
              <a:t>́ (</a:t>
            </a:r>
            <a:r>
              <a:rPr lang="el-GR" altLang="el-GR" sz="1900" dirty="0" err="1" smtClean="0">
                <a:cs typeface="Tahoma" pitchFamily="34" charset="0"/>
              </a:rPr>
              <a:t>πολιτών</a:t>
            </a:r>
            <a:r>
              <a:rPr lang="el-GR" altLang="el-GR" sz="1900" dirty="0" smtClean="0">
                <a:cs typeface="Tahoma" pitchFamily="34" charset="0"/>
              </a:rPr>
              <a:t> και </a:t>
            </a:r>
            <a:r>
              <a:rPr lang="el-GR" altLang="el-GR" sz="1900" dirty="0" err="1" smtClean="0">
                <a:cs typeface="Tahoma" pitchFamily="34" charset="0"/>
              </a:rPr>
              <a:t>επιχειρήσεων</a:t>
            </a:r>
            <a:r>
              <a:rPr lang="el-GR" altLang="el-GR" sz="1900" dirty="0" smtClean="0">
                <a:cs typeface="Tahoma" pitchFamily="34" charset="0"/>
              </a:rPr>
              <a:t>) </a:t>
            </a:r>
          </a:p>
          <a:p>
            <a:pPr lvl="2">
              <a:lnSpc>
                <a:spcPct val="74000"/>
              </a:lnSpc>
            </a:pPr>
            <a:r>
              <a:rPr lang="el-GR" altLang="el-GR" sz="1900" dirty="0" err="1" smtClean="0">
                <a:cs typeface="Tahoma" pitchFamily="34" charset="0"/>
              </a:rPr>
              <a:t>Δημοσίων</a:t>
            </a:r>
            <a:r>
              <a:rPr lang="el-GR" altLang="el-GR" sz="1900" dirty="0" smtClean="0">
                <a:cs typeface="Tahoma" pitchFamily="34" charset="0"/>
              </a:rPr>
              <a:t> </a:t>
            </a:r>
            <a:r>
              <a:rPr lang="el-GR" altLang="el-GR" sz="1900" dirty="0" err="1" smtClean="0">
                <a:cs typeface="Tahoma" pitchFamily="34" charset="0"/>
              </a:rPr>
              <a:t>διοικήσεων</a:t>
            </a:r>
            <a:r>
              <a:rPr lang="el-GR" altLang="el-GR" sz="1900" dirty="0" smtClean="0">
                <a:cs typeface="Tahoma" pitchFamily="34" charset="0"/>
              </a:rPr>
              <a:t> σε </a:t>
            </a:r>
            <a:r>
              <a:rPr lang="el-GR" altLang="el-GR" sz="1900" dirty="0" err="1" smtClean="0">
                <a:cs typeface="Tahoma" pitchFamily="34" charset="0"/>
              </a:rPr>
              <a:t>πανευρωπαϊκο</a:t>
            </a:r>
            <a:r>
              <a:rPr lang="el-GR" altLang="el-GR" sz="1900" dirty="0" smtClean="0">
                <a:cs typeface="Tahoma" pitchFamily="34" charset="0"/>
              </a:rPr>
              <a:t>́ </a:t>
            </a:r>
            <a:r>
              <a:rPr lang="el-GR" altLang="el-GR" sz="1900" dirty="0" err="1" smtClean="0">
                <a:cs typeface="Tahoma" pitchFamily="34" charset="0"/>
              </a:rPr>
              <a:t>επίπεδο</a:t>
            </a:r>
            <a:r>
              <a:rPr lang="el-GR" altLang="el-GR" sz="1200" dirty="0" smtClean="0"/>
              <a:t> </a:t>
            </a:r>
          </a:p>
        </p:txBody>
      </p:sp>
      <p:sp>
        <p:nvSpPr>
          <p:cNvPr id="6"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7</a:t>
            </a:fld>
            <a:endParaRPr lang="el-GR" altLang="el-GR" dirty="0"/>
          </a:p>
        </p:txBody>
      </p:sp>
    </p:spTree>
    <p:extLst>
      <p:ext uri="{BB962C8B-B14F-4D97-AF65-F5344CB8AC3E}">
        <p14:creationId xmlns:p14="http://schemas.microsoft.com/office/powerpoint/2010/main" val="312076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2268538" y="406400"/>
            <a:ext cx="5407025" cy="1027113"/>
          </a:xfrm>
        </p:spPr>
        <p:txBody>
          <a:bodyPr/>
          <a:lstStyle/>
          <a:p>
            <a:r>
              <a:rPr lang="el-GR" altLang="el-GR" dirty="0" smtClean="0"/>
              <a:t>Ευρωπαϊκό Πλαίσιο </a:t>
            </a:r>
            <a:r>
              <a:rPr lang="el-GR" altLang="el-GR" dirty="0" err="1" smtClean="0"/>
              <a:t>Διαλειτουργικότητας</a:t>
            </a:r>
            <a:r>
              <a:rPr lang="el-GR" altLang="el-GR" dirty="0" smtClean="0"/>
              <a:t> (2)</a:t>
            </a:r>
            <a:br>
              <a:rPr lang="el-GR" altLang="el-GR" dirty="0" smtClean="0"/>
            </a:br>
            <a:r>
              <a:rPr lang="el-GR" altLang="el-GR" dirty="0"/>
              <a:t/>
            </a:r>
            <a:br>
              <a:rPr lang="el-GR" altLang="el-GR" dirty="0"/>
            </a:br>
            <a:endParaRPr lang="en-US" altLang="el-GR" dirty="0" smtClean="0"/>
          </a:p>
        </p:txBody>
      </p:sp>
      <p:sp>
        <p:nvSpPr>
          <p:cNvPr id="66563" name="Slide Number Placeholder 3"/>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109E18FC-CA2B-44A8-87E8-25215781E500}" type="slidenum">
              <a:rPr lang="en-US" altLang="el-GR" smtClean="0">
                <a:solidFill>
                  <a:schemeClr val="tx2"/>
                </a:solidFill>
              </a:rPr>
              <a:pPr/>
              <a:t>8</a:t>
            </a:fld>
            <a:endParaRPr lang="en-US" altLang="el-GR" smtClean="0">
              <a:solidFill>
                <a:schemeClr val="tx2"/>
              </a:solidFill>
            </a:endParaRPr>
          </a:p>
        </p:txBody>
      </p:sp>
      <p:sp>
        <p:nvSpPr>
          <p:cNvPr id="5" name="Content Placeholder 4"/>
          <p:cNvSpPr>
            <a:spLocks noGrp="1"/>
          </p:cNvSpPr>
          <p:nvPr>
            <p:ph sz="quarter" idx="1"/>
          </p:nvPr>
        </p:nvSpPr>
        <p:spPr>
          <a:xfrm>
            <a:off x="900113" y="1844675"/>
            <a:ext cx="7559675" cy="4022725"/>
          </a:xfrm>
        </p:spPr>
        <p:txBody>
          <a:bodyPr>
            <a:normAutofit/>
          </a:bodyPr>
          <a:lstStyle/>
          <a:p>
            <a:pPr lvl="1">
              <a:lnSpc>
                <a:spcPct val="84000"/>
              </a:lnSpc>
            </a:pPr>
            <a:r>
              <a:rPr lang="en-US" altLang="el-GR" sz="2400" smtClean="0">
                <a:cs typeface="Tahoma" pitchFamily="34" charset="0"/>
              </a:rPr>
              <a:t>Η συμπλήρωση εθνικών προτύπων διαλειτουργικότητας σε περιοχές που δεν μπορούν να αντιμετωπιστούν με μία καθαρά εθνική λογικ</a:t>
            </a:r>
            <a:r>
              <a:rPr lang="el-GR" altLang="el-GR" sz="2400" smtClean="0">
                <a:cs typeface="Tahoma" pitchFamily="34" charset="0"/>
              </a:rPr>
              <a:t>ή</a:t>
            </a:r>
          </a:p>
          <a:p>
            <a:pPr>
              <a:lnSpc>
                <a:spcPct val="84000"/>
              </a:lnSpc>
            </a:pPr>
            <a:r>
              <a:rPr lang="en-US" altLang="el-GR" sz="2800" smtClean="0">
                <a:cs typeface="Tahoma" pitchFamily="34" charset="0"/>
              </a:rPr>
              <a:t>Το EIF δείχνει τον τρόπο με τον οποίο θα πρέπει να συσχετιστούν τα συστήματα των δημοσίων διοικήσεων της Ευρώπης, προκειμένου να:</a:t>
            </a:r>
            <a:endParaRPr lang="el-GR" altLang="el-GR" sz="2800" smtClean="0">
              <a:cs typeface="Tahoma" pitchFamily="34" charset="0"/>
            </a:endParaRPr>
          </a:p>
          <a:p>
            <a:pPr lvl="2">
              <a:lnSpc>
                <a:spcPct val="84000"/>
              </a:lnSpc>
            </a:pPr>
            <a:r>
              <a:rPr lang="en-US" altLang="el-GR" sz="2400" smtClean="0">
                <a:cs typeface="Tahoma" pitchFamily="34" charset="0"/>
              </a:rPr>
              <a:t>Εξυπηρετούν</a:t>
            </a:r>
            <a:r>
              <a:rPr lang="el-GR" altLang="el-GR" sz="2400" smtClean="0">
                <a:cs typeface="Tahoma" pitchFamily="34" charset="0"/>
              </a:rPr>
              <a:t> </a:t>
            </a:r>
          </a:p>
          <a:p>
            <a:pPr lvl="2">
              <a:lnSpc>
                <a:spcPct val="84000"/>
              </a:lnSpc>
            </a:pPr>
            <a:r>
              <a:rPr lang="en-US" altLang="el-GR" sz="2400" smtClean="0">
                <a:cs typeface="Tahoma" pitchFamily="34" charset="0"/>
              </a:rPr>
              <a:t>Συμπληρώνουν </a:t>
            </a:r>
            <a:endParaRPr lang="el-GR" altLang="el-GR" sz="2400" smtClean="0">
              <a:cs typeface="Tahoma" pitchFamily="34" charset="0"/>
            </a:endParaRPr>
          </a:p>
          <a:p>
            <a:pPr lvl="2">
              <a:lnSpc>
                <a:spcPct val="84000"/>
              </a:lnSpc>
            </a:pPr>
            <a:r>
              <a:rPr lang="en-US" altLang="el-GR" sz="2400" smtClean="0">
                <a:cs typeface="Tahoma" pitchFamily="34" charset="0"/>
              </a:rPr>
              <a:t>Εμπλουτίζουν το ένα το άλλο</a:t>
            </a:r>
            <a:r>
              <a:rPr lang="el-GR" altLang="el-GR" sz="2400" smtClean="0">
                <a:cs typeface="Tahoma" pitchFamily="34" charset="0"/>
              </a:rPr>
              <a:t> </a:t>
            </a:r>
            <a:r>
              <a:rPr lang="en-US" altLang="el-GR" sz="2400" smtClean="0">
                <a:cs typeface="Tahoma" pitchFamily="34" charset="0"/>
              </a:rPr>
              <a:t>με στόχο την παροχή πανευρωπαϊκών υπηρεσιών ηλ</a:t>
            </a:r>
            <a:r>
              <a:rPr lang="el-GR" altLang="el-GR" sz="2400" smtClean="0">
                <a:cs typeface="Tahoma" pitchFamily="34" charset="0"/>
              </a:rPr>
              <a:t>-</a:t>
            </a:r>
            <a:r>
              <a:rPr lang="en-US" altLang="el-GR" sz="2400" smtClean="0">
                <a:cs typeface="Tahoma" pitchFamily="34" charset="0"/>
              </a:rPr>
              <a:t> </a:t>
            </a:r>
            <a:r>
              <a:rPr lang="el-GR" altLang="el-GR" sz="2400" smtClean="0">
                <a:cs typeface="Tahoma" pitchFamily="34" charset="0"/>
              </a:rPr>
              <a:t>Δ</a:t>
            </a:r>
            <a:r>
              <a:rPr lang="en-US" altLang="el-GR" sz="2400" smtClean="0">
                <a:cs typeface="Tahoma" pitchFamily="34" charset="0"/>
              </a:rPr>
              <a:t>ιακυβέρνησης </a:t>
            </a:r>
          </a:p>
        </p:txBody>
      </p:sp>
      <p:sp>
        <p:nvSpPr>
          <p:cNvPr id="6"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8</a:t>
            </a:fld>
            <a:endParaRPr lang="el-GR" altLang="el-GR" dirty="0"/>
          </a:p>
        </p:txBody>
      </p:sp>
    </p:spTree>
    <p:extLst>
      <p:ext uri="{BB962C8B-B14F-4D97-AF65-F5344CB8AC3E}">
        <p14:creationId xmlns:p14="http://schemas.microsoft.com/office/powerpoint/2010/main" val="16934269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Τίτλος 1"/>
          <p:cNvSpPr>
            <a:spLocks noGrp="1"/>
          </p:cNvSpPr>
          <p:nvPr>
            <p:ph type="title"/>
          </p:nvPr>
        </p:nvSpPr>
        <p:spPr>
          <a:xfrm>
            <a:off x="2268538" y="406400"/>
            <a:ext cx="5407025" cy="1027113"/>
          </a:xfrm>
        </p:spPr>
        <p:txBody>
          <a:bodyPr/>
          <a:lstStyle/>
          <a:p>
            <a:r>
              <a:rPr lang="el-GR" altLang="el-GR" dirty="0" smtClean="0"/>
              <a:t>Στοιχεία του </a:t>
            </a:r>
            <a:r>
              <a:rPr lang="en-US" altLang="el-GR" dirty="0" smtClean="0"/>
              <a:t>EIF</a:t>
            </a:r>
            <a:endParaRPr lang="el-GR" altLang="el-GR" dirty="0" smtClean="0"/>
          </a:p>
        </p:txBody>
      </p:sp>
      <p:sp>
        <p:nvSpPr>
          <p:cNvPr id="67587" name="Θέση αριθμού διαφάνειας 3"/>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62F79FDF-5325-4ED9-8CBB-1B8B8AFF3365}" type="slidenum">
              <a:rPr lang="en-US" altLang="el-GR" smtClean="0">
                <a:solidFill>
                  <a:schemeClr val="tx2"/>
                </a:solidFill>
              </a:rPr>
              <a:pPr/>
              <a:t>9</a:t>
            </a:fld>
            <a:endParaRPr lang="en-US" altLang="el-GR" smtClean="0">
              <a:solidFill>
                <a:schemeClr val="tx2"/>
              </a:solidFill>
            </a:endParaRPr>
          </a:p>
        </p:txBody>
      </p:sp>
      <p:sp>
        <p:nvSpPr>
          <p:cNvPr id="67588" name="Θέση περιεχομένου 4"/>
          <p:cNvSpPr>
            <a:spLocks noGrp="1"/>
          </p:cNvSpPr>
          <p:nvPr>
            <p:ph sz="quarter" idx="1"/>
          </p:nvPr>
        </p:nvSpPr>
        <p:spPr>
          <a:xfrm>
            <a:off x="900113" y="1844675"/>
            <a:ext cx="7559675" cy="4022725"/>
          </a:xfrm>
        </p:spPr>
        <p:txBody>
          <a:bodyPr/>
          <a:lstStyle/>
          <a:p>
            <a:endParaRPr lang="el-GR" altLang="el-GR" smtClean="0"/>
          </a:p>
        </p:txBody>
      </p:sp>
      <p:pic>
        <p:nvPicPr>
          <p:cNvPr id="67589"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538" y="1196975"/>
            <a:ext cx="4716462" cy="449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468313" y="981075"/>
            <a:ext cx="3959225" cy="5186363"/>
          </a:xfrm>
          <a:prstGeom prst="rect">
            <a:avLst/>
          </a:prstGeom>
          <a:noFill/>
        </p:spPr>
        <p:txBody>
          <a:bodyPr lIns="91430" tIns="45716" rIns="91430" bIns="45716">
            <a:spAutoFit/>
          </a:bodyPr>
          <a:lstStyle/>
          <a:p>
            <a:pPr marL="171432" indent="-171432">
              <a:spcBef>
                <a:spcPts val="300"/>
              </a:spcBef>
              <a:buFont typeface="Arial" panose="020B0604020202020204" pitchFamily="34" charset="0"/>
              <a:buChar char="•"/>
              <a:defRPr/>
            </a:pPr>
            <a:r>
              <a:rPr lang="el-GR" sz="1600" dirty="0" err="1">
                <a:solidFill>
                  <a:srgbClr val="0070C0"/>
                </a:solidFill>
              </a:rPr>
              <a:t>Πολυκαναλική</a:t>
            </a:r>
            <a:r>
              <a:rPr lang="el-GR" sz="1600" dirty="0">
                <a:solidFill>
                  <a:srgbClr val="0070C0"/>
                </a:solidFill>
              </a:rPr>
              <a:t> πρόσβαση</a:t>
            </a:r>
          </a:p>
          <a:p>
            <a:pPr marL="171432" indent="-171432">
              <a:spcBef>
                <a:spcPts val="300"/>
              </a:spcBef>
              <a:buFont typeface="Arial" panose="020B0604020202020204" pitchFamily="34" charset="0"/>
              <a:buChar char="•"/>
              <a:defRPr/>
            </a:pPr>
            <a:r>
              <a:rPr lang="en-US" sz="1600" dirty="0">
                <a:solidFill>
                  <a:srgbClr val="0070C0"/>
                </a:solidFill>
              </a:rPr>
              <a:t>Digital-by-Default</a:t>
            </a:r>
          </a:p>
          <a:p>
            <a:pPr marL="171432" indent="-171432">
              <a:spcBef>
                <a:spcPts val="300"/>
              </a:spcBef>
              <a:buFont typeface="Arial" panose="020B0604020202020204" pitchFamily="34" charset="0"/>
              <a:buChar char="•"/>
              <a:defRPr/>
            </a:pPr>
            <a:r>
              <a:rPr lang="el-GR" sz="1600" dirty="0">
                <a:solidFill>
                  <a:srgbClr val="0070C0"/>
                </a:solidFill>
              </a:rPr>
              <a:t>Υπηρεσίες μίας στάσης</a:t>
            </a:r>
            <a:endParaRPr lang="en-US" sz="1600" dirty="0">
              <a:solidFill>
                <a:srgbClr val="0070C0"/>
              </a:solidFill>
            </a:endParaRPr>
          </a:p>
          <a:p>
            <a:pPr marL="171432" indent="-171432">
              <a:spcBef>
                <a:spcPts val="300"/>
              </a:spcBef>
              <a:buFont typeface="Arial" panose="020B0604020202020204" pitchFamily="34" charset="0"/>
              <a:buChar char="•"/>
              <a:defRPr/>
            </a:pPr>
            <a:r>
              <a:rPr lang="el-GR" sz="1600" dirty="0">
                <a:solidFill>
                  <a:srgbClr val="0070C0"/>
                </a:solidFill>
              </a:rPr>
              <a:t>Υπηρεσίες από άκρη /σε άκρη</a:t>
            </a:r>
            <a:endParaRPr lang="en-US" sz="1600" dirty="0">
              <a:solidFill>
                <a:srgbClr val="0070C0"/>
              </a:solidFill>
            </a:endParaRPr>
          </a:p>
          <a:p>
            <a:pPr marL="285750" indent="-285750">
              <a:spcBef>
                <a:spcPts val="300"/>
              </a:spcBef>
              <a:buFont typeface="Arial" panose="020B0604020202020204" pitchFamily="34" charset="0"/>
              <a:buChar char="•"/>
              <a:defRPr/>
            </a:pPr>
            <a:r>
              <a:rPr lang="el-GR" sz="1600" dirty="0">
                <a:solidFill>
                  <a:srgbClr val="0070C0"/>
                </a:solidFill>
              </a:rPr>
              <a:t>Εσωτερικές πηγές πληροφορίας και υπηρεσιών </a:t>
            </a:r>
          </a:p>
          <a:p>
            <a:pPr marL="742950" lvl="1" indent="-285750">
              <a:spcBef>
                <a:spcPts val="300"/>
              </a:spcBef>
              <a:buFont typeface="Arial" panose="020B0604020202020204" pitchFamily="34" charset="0"/>
              <a:buChar char="•"/>
              <a:defRPr/>
            </a:pPr>
            <a:r>
              <a:rPr lang="el-GR" sz="1600" dirty="0">
                <a:solidFill>
                  <a:srgbClr val="0070C0"/>
                </a:solidFill>
              </a:rPr>
              <a:t>Βασικά Μητρώα,</a:t>
            </a:r>
          </a:p>
          <a:p>
            <a:pPr marL="742950" lvl="1" indent="-285750">
              <a:spcBef>
                <a:spcPts val="300"/>
              </a:spcBef>
              <a:buFont typeface="Arial" panose="020B0604020202020204" pitchFamily="34" charset="0"/>
              <a:buChar char="•"/>
              <a:defRPr/>
            </a:pPr>
            <a:r>
              <a:rPr lang="el-GR" sz="1600" dirty="0">
                <a:solidFill>
                  <a:srgbClr val="0070C0"/>
                </a:solidFill>
              </a:rPr>
              <a:t>Ανοιχτά Δεδομένα</a:t>
            </a:r>
            <a:endParaRPr lang="en-US" sz="1600" dirty="0">
              <a:solidFill>
                <a:srgbClr val="0070C0"/>
              </a:solidFill>
            </a:endParaRPr>
          </a:p>
          <a:p>
            <a:pPr marL="171432" indent="-171432">
              <a:spcBef>
                <a:spcPts val="300"/>
              </a:spcBef>
              <a:buFont typeface="Arial" panose="020B0604020202020204" pitchFamily="34" charset="0"/>
              <a:buChar char="•"/>
              <a:defRPr/>
            </a:pPr>
            <a:r>
              <a:rPr lang="el-GR" sz="1600" dirty="0">
                <a:solidFill>
                  <a:srgbClr val="0070C0"/>
                </a:solidFill>
              </a:rPr>
              <a:t>Εξωτερικές πηγές πληροφορίας και υπηρεσιών</a:t>
            </a:r>
            <a:endParaRPr lang="en-US" sz="1600" dirty="0">
              <a:solidFill>
                <a:srgbClr val="0070C0"/>
              </a:solidFill>
            </a:endParaRPr>
          </a:p>
          <a:p>
            <a:pPr marL="171432" indent="-171432">
              <a:spcBef>
                <a:spcPts val="300"/>
              </a:spcBef>
              <a:buFont typeface="Arial" panose="020B0604020202020204" pitchFamily="34" charset="0"/>
              <a:buChar char="•"/>
              <a:defRPr/>
            </a:pPr>
            <a:r>
              <a:rPr lang="el-GR" sz="1600" dirty="0">
                <a:solidFill>
                  <a:srgbClr val="0070C0"/>
                </a:solidFill>
              </a:rPr>
              <a:t>Κατάλογοι</a:t>
            </a:r>
            <a:r>
              <a:rPr lang="en-US" sz="1600" dirty="0">
                <a:solidFill>
                  <a:srgbClr val="0070C0"/>
                </a:solidFill>
              </a:rPr>
              <a:t> </a:t>
            </a:r>
          </a:p>
          <a:p>
            <a:pPr marL="628586" lvl="1" indent="-171432">
              <a:spcBef>
                <a:spcPts val="300"/>
              </a:spcBef>
              <a:buFont typeface="Arial" panose="020B0604020202020204" pitchFamily="34" charset="0"/>
              <a:buChar char="•"/>
              <a:defRPr/>
            </a:pPr>
            <a:r>
              <a:rPr lang="el-GR" sz="1600" dirty="0">
                <a:solidFill>
                  <a:srgbClr val="0070C0"/>
                </a:solidFill>
              </a:rPr>
              <a:t>Υπηρεσιών</a:t>
            </a:r>
            <a:endParaRPr lang="en-US" sz="1600" dirty="0">
              <a:solidFill>
                <a:srgbClr val="0070C0"/>
              </a:solidFill>
            </a:endParaRPr>
          </a:p>
          <a:p>
            <a:pPr marL="628586" lvl="1" indent="-171432">
              <a:spcBef>
                <a:spcPts val="300"/>
              </a:spcBef>
              <a:buFont typeface="Arial" panose="020B0604020202020204" pitchFamily="34" charset="0"/>
              <a:buChar char="•"/>
              <a:defRPr/>
            </a:pPr>
            <a:r>
              <a:rPr lang="el-GR" sz="1600" dirty="0">
                <a:solidFill>
                  <a:srgbClr val="0070C0"/>
                </a:solidFill>
              </a:rPr>
              <a:t>Δεδομένων</a:t>
            </a:r>
            <a:endParaRPr lang="en-US" sz="1600" dirty="0">
              <a:solidFill>
                <a:srgbClr val="0070C0"/>
              </a:solidFill>
            </a:endParaRPr>
          </a:p>
          <a:p>
            <a:pPr marL="628586" lvl="1" indent="-171432">
              <a:spcBef>
                <a:spcPts val="300"/>
              </a:spcBef>
              <a:buFont typeface="Arial" panose="020B0604020202020204" pitchFamily="34" charset="0"/>
              <a:buChar char="•"/>
              <a:defRPr/>
            </a:pPr>
            <a:r>
              <a:rPr lang="el-GR" sz="1600" dirty="0">
                <a:solidFill>
                  <a:srgbClr val="0070C0"/>
                </a:solidFill>
              </a:rPr>
              <a:t>Λογισμικού</a:t>
            </a:r>
            <a:endParaRPr lang="en-US" sz="1600" dirty="0">
              <a:solidFill>
                <a:srgbClr val="0070C0"/>
              </a:solidFill>
            </a:endParaRPr>
          </a:p>
          <a:p>
            <a:pPr marL="171432" indent="-171432">
              <a:spcBef>
                <a:spcPts val="300"/>
              </a:spcBef>
              <a:buFont typeface="Arial" panose="020B0604020202020204" pitchFamily="34" charset="0"/>
              <a:buChar char="•"/>
              <a:defRPr/>
            </a:pPr>
            <a:r>
              <a:rPr lang="el-GR" sz="1600" dirty="0">
                <a:solidFill>
                  <a:srgbClr val="0070C0"/>
                </a:solidFill>
              </a:rPr>
              <a:t>Ασφάλεια και </a:t>
            </a:r>
            <a:r>
              <a:rPr lang="el-GR" sz="1600" dirty="0" err="1">
                <a:solidFill>
                  <a:srgbClr val="0070C0"/>
                </a:solidFill>
              </a:rPr>
              <a:t>ιδιωτικότητα</a:t>
            </a:r>
            <a:endParaRPr lang="en-US" sz="1600" dirty="0">
              <a:solidFill>
                <a:srgbClr val="0070C0"/>
              </a:solidFill>
            </a:endParaRPr>
          </a:p>
          <a:p>
            <a:pPr marL="171432" indent="-171432">
              <a:spcBef>
                <a:spcPts val="300"/>
              </a:spcBef>
              <a:buFont typeface="Arial" panose="020B0604020202020204" pitchFamily="34" charset="0"/>
              <a:buChar char="•"/>
              <a:defRPr/>
            </a:pPr>
            <a:r>
              <a:rPr lang="el-GR" sz="1600" dirty="0">
                <a:solidFill>
                  <a:srgbClr val="0070C0"/>
                </a:solidFill>
              </a:rPr>
              <a:t>Διαχείριση δημοσίων υπηρεσιών</a:t>
            </a:r>
            <a:endParaRPr lang="en-US" sz="1600" dirty="0">
              <a:solidFill>
                <a:srgbClr val="0070C0"/>
              </a:solidFill>
            </a:endParaRPr>
          </a:p>
          <a:p>
            <a:pPr marL="171432" indent="-171432">
              <a:spcBef>
                <a:spcPts val="300"/>
              </a:spcBef>
              <a:buFont typeface="Arial" panose="020B0604020202020204" pitchFamily="34" charset="0"/>
              <a:buChar char="•"/>
              <a:defRPr/>
            </a:pPr>
            <a:r>
              <a:rPr lang="el-GR" sz="1600" dirty="0" err="1">
                <a:solidFill>
                  <a:srgbClr val="0070C0"/>
                </a:solidFill>
              </a:rPr>
              <a:t>Διαλειτουργικότητα</a:t>
            </a:r>
            <a:r>
              <a:rPr lang="el-GR" sz="1600" dirty="0">
                <a:solidFill>
                  <a:srgbClr val="0070C0"/>
                </a:solidFill>
              </a:rPr>
              <a:t> από τη σχεδίαση των υπηρεσιών</a:t>
            </a:r>
            <a:endParaRPr lang="en-US" sz="1100" dirty="0">
              <a:solidFill>
                <a:srgbClr val="0070C0"/>
              </a:solidFill>
            </a:endParaRPr>
          </a:p>
        </p:txBody>
      </p:sp>
      <p:sp>
        <p:nvSpPr>
          <p:cNvPr id="8"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9</a:t>
            </a:fld>
            <a:endParaRPr lang="el-GR" altLang="el-GR" dirty="0"/>
          </a:p>
        </p:txBody>
      </p:sp>
    </p:spTree>
    <p:extLst>
      <p:ext uri="{BB962C8B-B14F-4D97-AF65-F5344CB8AC3E}">
        <p14:creationId xmlns:p14="http://schemas.microsoft.com/office/powerpoint/2010/main" val="11415219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txEl>
                                              <p:pRg st="9" end="9"/>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
                                            <p:txEl>
                                              <p:pRg st="10" end="10"/>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
                                            <p:txEl>
                                              <p:pRg st="13" end="13"/>
                                            </p:txEl>
                                          </p:spTgt>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theme/theme1.xml><?xml version="1.0" encoding="utf-8"?>
<a:theme xmlns:a="http://schemas.openxmlformats.org/drawingml/2006/main" name="Crop">
  <a:themeElements>
    <a:clrScheme name="Custom 1">
      <a:dk1>
        <a:sysClr val="windowText" lastClr="000000"/>
      </a:dk1>
      <a:lt1>
        <a:srgbClr val="FFFFFF"/>
      </a:lt1>
      <a:dk2>
        <a:srgbClr val="44546A"/>
      </a:dk2>
      <a:lt2>
        <a:srgbClr val="FFFFFF"/>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11410</TotalTime>
  <Words>700</Words>
  <Application>Microsoft Office PowerPoint</Application>
  <PresentationFormat>On-screen Show (4:3)</PresentationFormat>
  <Paragraphs>102</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Franklin Gothic Book</vt:lpstr>
      <vt:lpstr>Tahoma</vt:lpstr>
      <vt:lpstr>Tahoma Bold</vt:lpstr>
      <vt:lpstr>Wingdings</vt:lpstr>
      <vt:lpstr>Crop</vt:lpstr>
      <vt:lpstr>Έναρξη Ενότητας 1.5</vt:lpstr>
      <vt:lpstr>ΕΕ Πρωτοβουλίες για διαλειτουργικότητα</vt:lpstr>
      <vt:lpstr>Ευρωπαϊκή Στρατηγική διαλειτουργικότητας https://ec.europa.eu/isa2/actions/continuously-updating-european-interoperability-strategy_en  http://eur-lex.europa.eu/resource.html?uri=cellar:f132547a-7d66-4626-8eb6-9f7428394de7.0017.03/DOC_2&amp;format=PDF </vt:lpstr>
      <vt:lpstr>Πλαίσιο Διαλειτουργικότητας - Επίπεδα Διαλειτουργικότητας</vt:lpstr>
      <vt:lpstr>Επίπεδα διαλειτουργικότητας</vt:lpstr>
      <vt:lpstr>Επίπεδα διαλειτουργικότητας</vt:lpstr>
      <vt:lpstr>Ευρωπαϊκό Πλαίσιο Διαλειτουργικότητας (1)</vt:lpstr>
      <vt:lpstr>Ευρωπαϊκό Πλαίσιο Διαλειτουργικότητας (2)  </vt:lpstr>
      <vt:lpstr>Στοιχεία του EIF</vt:lpstr>
      <vt:lpstr>Ο ρόλος του EIF</vt:lpstr>
      <vt:lpstr>European Interoperability Reference Architecture Initiative (EIRA) (1)</vt:lpstr>
      <vt:lpstr>European Interoperability Reference Architecture (EIRA) (2)</vt:lpstr>
      <vt:lpstr>PowerPoint Presentation</vt:lpstr>
      <vt:lpstr>Χρηματοδότηση</vt:lpstr>
      <vt:lpstr>PowerPoint Presentation</vt:lpstr>
      <vt:lpstr>Σημείωμα Ιστορικού Εκδόσεων Έργου</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Questionnaire structure</dc:title>
  <dc:creator>ΘΟΔΩΡΗΣ ΠΑΠΑΔΟΠΟΥΛΟΣ</dc:creator>
  <cp:lastModifiedBy>krantos</cp:lastModifiedBy>
  <cp:revision>327</cp:revision>
  <dcterms:created xsi:type="dcterms:W3CDTF">2017-09-26T09:48:13Z</dcterms:created>
  <dcterms:modified xsi:type="dcterms:W3CDTF">2018-06-11T19:48:06Z</dcterms:modified>
</cp:coreProperties>
</file>