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6" r:id="rId2"/>
    <p:sldId id="795" r:id="rId3"/>
    <p:sldId id="796" r:id="rId4"/>
    <p:sldId id="797" r:id="rId5"/>
    <p:sldId id="798" r:id="rId6"/>
    <p:sldId id="280" r:id="rId7"/>
    <p:sldId id="799" r:id="rId8"/>
    <p:sldId id="800" r:id="rId9"/>
    <p:sldId id="801" r:id="rId10"/>
    <p:sldId id="802" r:id="rId11"/>
    <p:sldId id="803" r:id="rId1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S4.1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Detailed presentation of </a:t>
            </a:r>
            <a:r>
              <a:rPr lang="en-US"/>
              <a:t>methodology, </a:t>
            </a:r>
            <a:r>
              <a:rPr lang="en-US" dirty="0"/>
              <a:t>criteria and rating scale of the model</a:t>
            </a:r>
          </a:p>
          <a:p>
            <a:pPr algn="ctr"/>
            <a:r>
              <a:rPr lang="en-US" dirty="0"/>
              <a:t>Service Context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4800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459482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F7614D97-F8EB-4ED1-B00F-B324AE16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400" b="1"/>
              <a:t>Questionnaire structure</a:t>
            </a:r>
            <a:endParaRPr lang="el-GR" altLang="el-GR" sz="3600" b="1"/>
          </a:p>
        </p:txBody>
      </p:sp>
      <p:sp>
        <p:nvSpPr>
          <p:cNvPr id="22531" name="Θέση περιεχομένου 7">
            <a:extLst>
              <a:ext uri="{FF2B5EF4-FFF2-40B4-BE49-F238E27FC236}">
                <a16:creationId xmlns:a16="http://schemas.microsoft.com/office/drawing/2014/main" id="{C99F92B2-7048-4C71-837B-E31A42816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/>
          <a:lstStyle/>
          <a:p>
            <a:pPr algn="just" eaLnBrk="1" hangingPunct="1"/>
            <a:r>
              <a:rPr lang="en-US" altLang="el-GR" sz="2000" b="1"/>
              <a:t>Service Context (A)</a:t>
            </a:r>
            <a:r>
              <a:rPr lang="en-US" altLang="el-GR" sz="2000"/>
              <a:t>: Assesses the scope of the public service; </a:t>
            </a:r>
            <a:r>
              <a:rPr lang="en-US" altLang="el-GR" sz="2000" b="1"/>
              <a:t>No maturity scoring at this section.</a:t>
            </a:r>
          </a:p>
          <a:p>
            <a:pPr algn="just" eaLnBrk="1" hangingPunct="1"/>
            <a:r>
              <a:rPr lang="en-US" altLang="el-GR" sz="2000" b="1"/>
              <a:t>Service Delivery (B)</a:t>
            </a:r>
            <a:r>
              <a:rPr lang="en-US" altLang="el-GR" sz="2000"/>
              <a:t>: Assesses how the public service delivers the public service towards end-users (</a:t>
            </a:r>
            <a:r>
              <a:rPr lang="en-US" altLang="el-GR" sz="2000" b="1"/>
              <a:t>weight in maturity scoring 25%</a:t>
            </a:r>
            <a:r>
              <a:rPr lang="en-US" altLang="el-GR" sz="2000"/>
              <a:t>);</a:t>
            </a:r>
          </a:p>
          <a:p>
            <a:pPr algn="just" eaLnBrk="1" hangingPunct="1"/>
            <a:r>
              <a:rPr lang="en-US" altLang="el-GR" sz="2000" b="1"/>
              <a:t>Service Consumption (C)</a:t>
            </a:r>
            <a:r>
              <a:rPr lang="en-US" altLang="el-GR" sz="2000"/>
              <a:t>: Assesses if and how services are consumed from other administrations and businesses (</a:t>
            </a:r>
            <a:r>
              <a:rPr lang="en-US" altLang="el-GR" sz="2000" b="1"/>
              <a:t>weight in maturity scoring 40%</a:t>
            </a:r>
            <a:r>
              <a:rPr lang="en-US" altLang="el-GR" sz="2000"/>
              <a:t>).;</a:t>
            </a:r>
          </a:p>
          <a:p>
            <a:pPr algn="just" eaLnBrk="1" hangingPunct="1"/>
            <a:r>
              <a:rPr lang="en-US" altLang="el-GR" sz="2000" b="1"/>
              <a:t>Service Management (D)</a:t>
            </a:r>
            <a:r>
              <a:rPr lang="en-US" altLang="el-GR" sz="2000"/>
              <a:t>: Assesses how the public service arranges the consumption and provisioning of external services and includes aspects such as architecture, procurement and cost-benefit analysis (</a:t>
            </a:r>
            <a:r>
              <a:rPr lang="en-US" altLang="el-GR" sz="2000" b="1"/>
              <a:t>weight in maturity scoring 35%</a:t>
            </a:r>
            <a:r>
              <a:rPr lang="en-US" altLang="el-GR" sz="2000"/>
              <a:t>).</a:t>
            </a:r>
            <a:endParaRPr lang="el-GR" altLang="el-GR" sz="2000"/>
          </a:p>
        </p:txBody>
      </p:sp>
      <p:sp>
        <p:nvSpPr>
          <p:cNvPr id="22532" name="Θέση αριθμού διαφάνειας 6">
            <a:extLst>
              <a:ext uri="{FF2B5EF4-FFF2-40B4-BE49-F238E27FC236}">
                <a16:creationId xmlns:a16="http://schemas.microsoft.com/office/drawing/2014/main" id="{ABA38F27-60DB-4E2A-B405-6241AA4D024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C5E269C6-DDBF-4D54-8272-1FC058C7A106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2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8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>
            <a:extLst>
              <a:ext uri="{FF2B5EF4-FFF2-40B4-BE49-F238E27FC236}">
                <a16:creationId xmlns:a16="http://schemas.microsoft.com/office/drawing/2014/main" id="{99CADE93-746A-484F-BFF6-AE797209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Context (A1, A2)</a:t>
            </a:r>
            <a:endParaRPr lang="el-GR" altLang="el-GR"/>
          </a:p>
        </p:txBody>
      </p:sp>
      <p:sp>
        <p:nvSpPr>
          <p:cNvPr id="17411" name="Θέση περιεχομένου 2">
            <a:extLst>
              <a:ext uri="{FF2B5EF4-FFF2-40B4-BE49-F238E27FC236}">
                <a16:creationId xmlns:a16="http://schemas.microsoft.com/office/drawing/2014/main" id="{55C3490E-A763-445A-9753-01AECA7E3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 rtlCol="0">
            <a:normAutofit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/>
              <a:t>Questions:</a:t>
            </a:r>
          </a:p>
          <a:p>
            <a:pPr lvl="1" indent="-288036" eaLnBrk="1" fontAlgn="auto" hangingPunct="1">
              <a:defRPr/>
            </a:pPr>
            <a:r>
              <a:rPr lang="en-GB" altLang="el-GR" sz="2400"/>
              <a:t>A1: Contact details</a:t>
            </a:r>
          </a:p>
          <a:p>
            <a:pPr lvl="1" indent="-288036" eaLnBrk="1" fontAlgn="auto" hangingPunct="1">
              <a:defRPr/>
            </a:pPr>
            <a:r>
              <a:rPr lang="en-GB" altLang="el-GR" sz="2400"/>
              <a:t>A2: Public service description 	</a:t>
            </a:r>
          </a:p>
          <a:p>
            <a:pPr lvl="2" indent="-288036" eaLnBrk="1" fontAlgn="auto" hangingPunct="1">
              <a:defRPr/>
            </a:pPr>
            <a:r>
              <a:rPr lang="en-GB" altLang="el-GR" sz="2000"/>
              <a:t>Define the process and underlying activities (</a:t>
            </a:r>
            <a:r>
              <a:rPr lang="en-US" altLang="el-GR" sz="2000"/>
              <a:t>1. initiation, 2. processing and 3. delivery of an outcome)</a:t>
            </a:r>
            <a:endParaRPr lang="en-GB" altLang="el-GR" sz="2000"/>
          </a:p>
          <a:p>
            <a:pPr lvl="2" indent="-288036" eaLnBrk="1" fontAlgn="auto" hangingPunct="1">
              <a:defRPr/>
            </a:pPr>
            <a:r>
              <a:rPr lang="en-GB" altLang="el-GR" sz="2000"/>
              <a:t>Define the owner</a:t>
            </a:r>
          </a:p>
          <a:p>
            <a:pPr lvl="2" indent="-288036" eaLnBrk="1" fontAlgn="auto" hangingPunct="1">
              <a:defRPr/>
            </a:pPr>
            <a:r>
              <a:rPr lang="en-GB" altLang="el-GR" sz="2000"/>
              <a:t>Define the appearance (</a:t>
            </a:r>
            <a:r>
              <a:rPr lang="en-US" altLang="el-GR" sz="2000"/>
              <a:t>fully digital process / manual interactions)</a:t>
            </a:r>
          </a:p>
          <a:p>
            <a:pPr lvl="2" indent="-288036" eaLnBrk="1" fontAlgn="auto" hangingPunct="1">
              <a:defRPr/>
            </a:pPr>
            <a:r>
              <a:rPr lang="en-US" altLang="el-GR" sz="2000"/>
              <a:t>Benefits to end user group</a:t>
            </a:r>
          </a:p>
          <a:p>
            <a:pPr lvl="1" indent="-288036" eaLnBrk="1" fontAlgn="auto" hangingPunct="1">
              <a:defRPr/>
            </a:pPr>
            <a:r>
              <a:rPr lang="en-US" altLang="el-GR" sz="2400"/>
              <a:t>A2: Example: Change of residence of a citizen</a:t>
            </a:r>
            <a:endParaRPr lang="el-GR" altLang="el-GR" sz="2400"/>
          </a:p>
          <a:p>
            <a:pPr lvl="2" indent="-288036" eaLnBrk="1" fontAlgn="auto" hangingPunct="1">
              <a:defRPr/>
            </a:pPr>
            <a:endParaRPr lang="el-GR" altLang="el-GR" sz="2800"/>
          </a:p>
          <a:p>
            <a:pPr lvl="2" indent="-288036" eaLnBrk="1" fontAlgn="auto" hangingPunct="1">
              <a:defRPr/>
            </a:pPr>
            <a:endParaRPr lang="en-GB" altLang="el-GR" sz="1350"/>
          </a:p>
          <a:p>
            <a:pPr marL="288036" indent="-288036" eaLnBrk="1" fontAlgn="auto" hangingPunct="1">
              <a:defRPr/>
            </a:pPr>
            <a:endParaRPr lang="el-GR" altLang="el-GR"/>
          </a:p>
        </p:txBody>
      </p:sp>
      <p:sp>
        <p:nvSpPr>
          <p:cNvPr id="23556" name="Θέση αριθμού διαφάνειας 3">
            <a:extLst>
              <a:ext uri="{FF2B5EF4-FFF2-40B4-BE49-F238E27FC236}">
                <a16:creationId xmlns:a16="http://schemas.microsoft.com/office/drawing/2014/main" id="{3BBA20BB-81C3-469D-8D9F-27663947D46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A9D7EA2D-E2F2-4123-A7DF-B31D5CA454BF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3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4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>
            <a:extLst>
              <a:ext uri="{FF2B5EF4-FFF2-40B4-BE49-F238E27FC236}">
                <a16:creationId xmlns:a16="http://schemas.microsoft.com/office/drawing/2014/main" id="{433FECBC-0484-48B9-8413-03E0D9C4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Context (A3, A4)</a:t>
            </a:r>
            <a:endParaRPr lang="el-GR" altLang="el-GR"/>
          </a:p>
        </p:txBody>
      </p:sp>
      <p:sp>
        <p:nvSpPr>
          <p:cNvPr id="23555" name="Θέση περιεχομένου 2">
            <a:extLst>
              <a:ext uri="{FF2B5EF4-FFF2-40B4-BE49-F238E27FC236}">
                <a16:creationId xmlns:a16="http://schemas.microsoft.com/office/drawing/2014/main" id="{52C7C5D8-EDD0-4D7E-9CE7-2B46ABB3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altLang="el-GR" sz="2800"/>
              <a:t>Questions:</a:t>
            </a:r>
          </a:p>
          <a:p>
            <a:pPr lvl="1" eaLnBrk="1" hangingPunct="1">
              <a:defRPr/>
            </a:pPr>
            <a:r>
              <a:rPr lang="en-GB" altLang="el-GR" sz="2400"/>
              <a:t>A3: Service owner 	</a:t>
            </a:r>
          </a:p>
          <a:p>
            <a:pPr lvl="2" eaLnBrk="1" hangingPunct="1">
              <a:defRPr/>
            </a:pPr>
            <a:r>
              <a:rPr lang="en-US" altLang="el-GR" sz="2000"/>
              <a:t>Which public administration is primarily responsible for providing the public service?</a:t>
            </a:r>
          </a:p>
          <a:p>
            <a:pPr lvl="1" eaLnBrk="1" hangingPunct="1">
              <a:defRPr/>
            </a:pPr>
            <a:r>
              <a:rPr lang="en-US" altLang="el-GR" sz="2400"/>
              <a:t>A3: Example tax administration</a:t>
            </a:r>
            <a:endParaRPr lang="en-GB" altLang="el-GR" sz="2400"/>
          </a:p>
          <a:p>
            <a:pPr lvl="1" eaLnBrk="1" hangingPunct="1">
              <a:defRPr/>
            </a:pPr>
            <a:r>
              <a:rPr lang="en-GB" altLang="el-GR" sz="2400"/>
              <a:t>A4: </a:t>
            </a:r>
            <a:r>
              <a:rPr lang="en-US" altLang="el-GR" sz="2400"/>
              <a:t>End user group to which the service is delivered</a:t>
            </a:r>
            <a:r>
              <a:rPr lang="en-GB" altLang="el-GR" sz="2400"/>
              <a:t> 	</a:t>
            </a:r>
          </a:p>
          <a:p>
            <a:pPr lvl="2" eaLnBrk="1" hangingPunct="1">
              <a:defRPr/>
            </a:pPr>
            <a:r>
              <a:rPr lang="en-US" altLang="el-GR" sz="2000"/>
              <a:t>What is the primary end user group to which the public service is delivered?</a:t>
            </a:r>
            <a:endParaRPr lang="en-GB" altLang="el-GR" sz="2000"/>
          </a:p>
          <a:p>
            <a:pPr lvl="1" eaLnBrk="1" hangingPunct="1">
              <a:defRPr/>
            </a:pPr>
            <a:r>
              <a:rPr lang="en-US" altLang="el-GR" sz="2400"/>
              <a:t>A4: Example A specific group of businesses e.g. tourims services</a:t>
            </a:r>
            <a:endParaRPr lang="el-GR" altLang="el-GR"/>
          </a:p>
        </p:txBody>
      </p:sp>
      <p:sp>
        <p:nvSpPr>
          <p:cNvPr id="24580" name="Θέση αριθμού διαφάνειας 3">
            <a:extLst>
              <a:ext uri="{FF2B5EF4-FFF2-40B4-BE49-F238E27FC236}">
                <a16:creationId xmlns:a16="http://schemas.microsoft.com/office/drawing/2014/main" id="{BCB50264-BC26-4999-A7E3-AF18105FD47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50B26E0-BC3D-4ACB-9E6E-CBF743DFB02B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4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2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>
            <a:extLst>
              <a:ext uri="{FF2B5EF4-FFF2-40B4-BE49-F238E27FC236}">
                <a16:creationId xmlns:a16="http://schemas.microsoft.com/office/drawing/2014/main" id="{45155C12-B611-4E7E-9E45-C76DCF52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Context (A5)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5F17A6-A7AE-4E6E-8325-0FD021785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 rtlCol="0">
            <a:normAutofit/>
          </a:bodyPr>
          <a:lstStyle/>
          <a:p>
            <a:pPr marL="288036" indent="-288036" eaLnBrk="1" fontAlgn="auto" hangingPunct="1">
              <a:defRPr/>
            </a:pPr>
            <a:r>
              <a:rPr lang="en-US" sz="28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400" dirty="0"/>
              <a:t>A5: Administrative level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What is the underlying administrative level of the public service</a:t>
            </a:r>
          </a:p>
          <a:p>
            <a:pPr lvl="1" indent="-288036" eaLnBrk="1" fontAlgn="auto" hangingPunct="1">
              <a:defRPr/>
            </a:pPr>
            <a:r>
              <a:rPr lang="en-US" sz="2400" dirty="0"/>
              <a:t>A5: Example 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Local (e.g. city, municipality), Regional, National, European,  International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25604" name="Θέση αριθμού διαφάνειας 3">
            <a:extLst>
              <a:ext uri="{FF2B5EF4-FFF2-40B4-BE49-F238E27FC236}">
                <a16:creationId xmlns:a16="http://schemas.microsoft.com/office/drawing/2014/main" id="{C0A022C4-975B-47FA-A4DB-6917DA7EDD3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FAD8AC44-8D6C-4341-A46B-48713FCB18E6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5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S4.1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00808"/>
            <a:ext cx="6879135" cy="3794223"/>
          </a:xfrm>
        </p:spPr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971402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986619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341759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64</TotalTime>
  <Words>471</Words>
  <Application>Microsoft Office PowerPoint</Application>
  <PresentationFormat>Προβολή στην οθόνη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Beginning of Section S4.1</vt:lpstr>
      <vt:lpstr>Questionnaire structure</vt:lpstr>
      <vt:lpstr>Service Context (A1, A2)</vt:lpstr>
      <vt:lpstr>Service Context (A3, A4)</vt:lpstr>
      <vt:lpstr>Service Context (A5)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16</cp:revision>
  <dcterms:created xsi:type="dcterms:W3CDTF">2018-05-07T07:21:56Z</dcterms:created>
  <dcterms:modified xsi:type="dcterms:W3CDTF">2018-06-10T05:37:40Z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