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0"/>
  </p:notesMasterIdLst>
  <p:handoutMasterIdLst>
    <p:handoutMasterId r:id="rId41"/>
  </p:handoutMasterIdLst>
  <p:sldIdLst>
    <p:sldId id="266"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280" r:id="rId34"/>
    <p:sldId id="279" r:id="rId35"/>
    <p:sldId id="278" r:id="rId36"/>
    <p:sldId id="281" r:id="rId37"/>
    <p:sldId id="282" r:id="rId38"/>
    <p:sldId id="283" r:id="rId39"/>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947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00" autoAdjust="0"/>
  </p:normalViewPr>
  <p:slideViewPr>
    <p:cSldViewPr>
      <p:cViewPr>
        <p:scale>
          <a:sx n="60" d="100"/>
          <a:sy n="60" d="100"/>
        </p:scale>
        <p:origin x="-3072" y="-1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defTabSz="930275">
              <a:defRPr kumimoji="1" sz="1200">
                <a:latin typeface="Tahoma" charset="0"/>
              </a:defRPr>
            </a:lvl1pPr>
          </a:lstStyle>
          <a:p>
            <a:endParaRPr lang="el-GR"/>
          </a:p>
        </p:txBody>
      </p:sp>
      <p:sp>
        <p:nvSpPr>
          <p:cNvPr id="19459" name="Rectangle 3"/>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algn="r" defTabSz="930275">
              <a:defRPr kumimoji="1" sz="1200">
                <a:latin typeface="Tahoma" charset="0"/>
              </a:defRPr>
            </a:lvl1pPr>
          </a:lstStyle>
          <a:p>
            <a:endParaRPr lang="el-GR"/>
          </a:p>
        </p:txBody>
      </p:sp>
      <p:sp>
        <p:nvSpPr>
          <p:cNvPr id="19460" name="Rectangle 4"/>
          <p:cNvSpPr>
            <a:spLocks noGrp="1" noChangeArrowheads="1"/>
          </p:cNvSpPr>
          <p:nvPr>
            <p:ph type="ftr" sz="quarter" idx="2"/>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defTabSz="930275">
              <a:defRPr kumimoji="1" sz="1200">
                <a:latin typeface="Tahoma" charset="0"/>
              </a:defRPr>
            </a:lvl1pPr>
          </a:lstStyle>
          <a:p>
            <a:endParaRPr lang="el-GR"/>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algn="r" defTabSz="930275">
              <a:defRPr kumimoji="1" sz="1200">
                <a:latin typeface="Tahoma" charset="0"/>
              </a:defRPr>
            </a:lvl1pPr>
          </a:lstStyle>
          <a:p>
            <a:fld id="{4A947208-8E3C-401F-A46F-B83B7F75D64A}" type="slidenum">
              <a:rPr lang="el-GR"/>
              <a:pPr/>
              <a:t>‹#›</a:t>
            </a:fld>
            <a:endParaRPr lang="el-GR"/>
          </a:p>
        </p:txBody>
      </p:sp>
    </p:spTree>
    <p:extLst>
      <p:ext uri="{BB962C8B-B14F-4D97-AF65-F5344CB8AC3E}">
        <p14:creationId xmlns:p14="http://schemas.microsoft.com/office/powerpoint/2010/main" val="122946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t" anchorCtr="0" compatLnSpc="1">
            <a:prstTxWarp prst="textNoShape">
              <a:avLst/>
            </a:prstTxWarp>
          </a:bodyPr>
          <a:lstStyle>
            <a:lvl1pPr defTabSz="930275">
              <a:defRPr kumimoji="1" sz="1000" i="1">
                <a:latin typeface="Tahoma" charset="0"/>
              </a:defRPr>
            </a:lvl1pPr>
          </a:lstStyle>
          <a:p>
            <a:r>
              <a:rPr lang="el-GR"/>
              <a:t>*</a:t>
            </a:r>
            <a:endParaRPr lang="el-GR" sz="1200" i="0"/>
          </a:p>
        </p:txBody>
      </p:sp>
      <p:sp>
        <p:nvSpPr>
          <p:cNvPr id="2051" name="Rectangle 3"/>
          <p:cNvSpPr>
            <a:spLocks noGrp="1" noChangeArrowheads="1"/>
          </p:cNvSpPr>
          <p:nvPr>
            <p:ph type="dt" idx="1"/>
          </p:nvPr>
        </p:nvSpPr>
        <p:spPr bwMode="auto">
          <a:xfrm>
            <a:off x="3965575"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t" anchorCtr="0" compatLnSpc="1">
            <a:prstTxWarp prst="textNoShape">
              <a:avLst/>
            </a:prstTxWarp>
          </a:bodyPr>
          <a:lstStyle>
            <a:lvl1pPr algn="r" defTabSz="930275">
              <a:defRPr kumimoji="1" sz="1000" i="1">
                <a:latin typeface="Tahoma" charset="0"/>
              </a:defRPr>
            </a:lvl1pPr>
          </a:lstStyle>
          <a:p>
            <a:r>
              <a:rPr lang="el-GR"/>
              <a:t>07/16/96</a:t>
            </a:r>
            <a:endParaRPr lang="el-GR" sz="1200" i="0"/>
          </a:p>
        </p:txBody>
      </p:sp>
      <p:sp>
        <p:nvSpPr>
          <p:cNvPr id="2052" name="Rectangle 4"/>
          <p:cNvSpPr>
            <a:spLocks noGrp="1" noRot="1" noChangeAspect="1" noChangeArrowheads="1" noTextEdit="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675" tIns="46840" rIns="93675" bIns="46840" numCol="1" anchor="t" anchorCtr="0" compatLnSpc="1">
            <a:prstTxWarp prst="textNoShape">
              <a:avLst/>
            </a:prstTxWarp>
          </a:bodyPr>
          <a:lstStyle/>
          <a:p>
            <a:pPr lvl="0"/>
            <a:r>
              <a:rPr lang="el-GR"/>
              <a:t>Κάντε κλικ για να επεξεργαστείτε το στυλ κειμένου του υποδείγματος</a:t>
            </a:r>
          </a:p>
          <a:p>
            <a:pPr lvl="1"/>
            <a:r>
              <a:rPr lang="el-GR"/>
              <a:t>Δευτέρου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b" anchorCtr="0" compatLnSpc="1">
            <a:prstTxWarp prst="textNoShape">
              <a:avLst/>
            </a:prstTxWarp>
          </a:bodyPr>
          <a:lstStyle>
            <a:lvl1pPr defTabSz="930275">
              <a:defRPr kumimoji="1" sz="1000" i="1">
                <a:latin typeface="Tahoma" charset="0"/>
              </a:defRPr>
            </a:lvl1pPr>
          </a:lstStyle>
          <a:p>
            <a:r>
              <a:rPr lang="el-GR"/>
              <a:t>*</a:t>
            </a:r>
            <a:endParaRPr lang="el-GR" sz="1200" i="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b" anchorCtr="0" compatLnSpc="1">
            <a:prstTxWarp prst="textNoShape">
              <a:avLst/>
            </a:prstTxWarp>
          </a:bodyPr>
          <a:lstStyle>
            <a:lvl1pPr algn="r" defTabSz="930275">
              <a:defRPr kumimoji="1" sz="1000" i="1">
                <a:latin typeface="Tahoma" charset="0"/>
              </a:defRPr>
            </a:lvl1pPr>
          </a:lstStyle>
          <a:p>
            <a:r>
              <a:rPr lang="el-GR"/>
              <a:t>##</a:t>
            </a:r>
            <a:endParaRPr lang="el-GR" sz="1200" i="0"/>
          </a:p>
        </p:txBody>
      </p:sp>
    </p:spTree>
    <p:extLst>
      <p:ext uri="{BB962C8B-B14F-4D97-AF65-F5344CB8AC3E}">
        <p14:creationId xmlns:p14="http://schemas.microsoft.com/office/powerpoint/2010/main" val="320344305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5852" name="Rectangle 12"/>
          <p:cNvSpPr>
            <a:spLocks noGrp="1" noChangeArrowheads="1"/>
          </p:cNvSpPr>
          <p:nvPr>
            <p:ph type="ctrTitle"/>
          </p:nvPr>
        </p:nvSpPr>
        <p:spPr>
          <a:xfrm>
            <a:off x="990600" y="1676400"/>
            <a:ext cx="7772400" cy="1462088"/>
          </a:xfrm>
        </p:spPr>
        <p:txBody>
          <a:bodyPr/>
          <a:lstStyle>
            <a:lvl1pPr>
              <a:defRPr/>
            </a:lvl1pPr>
          </a:lstStyle>
          <a:p>
            <a:pPr lvl="0"/>
            <a:r>
              <a:rPr lang="el-GR" noProof="0"/>
              <a:t>Στυλ κύριου τίτλου</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l-GR" noProof="0"/>
              <a:t>Στυλ κύριου υπότιτλου</a:t>
            </a:r>
          </a:p>
        </p:txBody>
      </p:sp>
      <p:pic>
        <p:nvPicPr>
          <p:cNvPr id="17" name="Εικόνα 16">
            <a:extLst>
              <a:ext uri="{FF2B5EF4-FFF2-40B4-BE49-F238E27FC236}">
                <a16:creationId xmlns="" xmlns:a16="http://schemas.microsoft.com/office/drawing/2014/main" id="{BF3EDFD1-FB27-48DF-8A45-C64D13202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13287"/>
            <a:ext cx="1098438" cy="588960"/>
          </a:xfrm>
          <a:prstGeom prst="rect">
            <a:avLst/>
          </a:prstGeom>
        </p:spPr>
      </p:pic>
      <p:pic>
        <p:nvPicPr>
          <p:cNvPr id="18" name="Picture 12">
            <a:extLst>
              <a:ext uri="{FF2B5EF4-FFF2-40B4-BE49-F238E27FC236}">
                <a16:creationId xmlns="" xmlns:a16="http://schemas.microsoft.com/office/drawing/2014/main" id="{5508BE34-E20F-4516-96F6-D92F864207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837" y="178556"/>
            <a:ext cx="1239483" cy="69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8">
            <a:extLst>
              <a:ext uri="{FF2B5EF4-FFF2-40B4-BE49-F238E27FC236}">
                <a16:creationId xmlns="" xmlns:a16="http://schemas.microsoft.com/office/drawing/2014/main" id="{C9E3AF18-78C3-4250-90BC-22ACE72C8C92}"/>
              </a:ext>
            </a:extLst>
          </p:cNvPr>
          <p:cNvGrpSpPr/>
          <p:nvPr userDrawn="1"/>
        </p:nvGrpSpPr>
        <p:grpSpPr>
          <a:xfrm>
            <a:off x="531637" y="6104690"/>
            <a:ext cx="8467193" cy="719113"/>
            <a:chOff x="645544" y="6125841"/>
            <a:chExt cx="7337313" cy="719113"/>
          </a:xfrm>
        </p:grpSpPr>
        <p:sp>
          <p:nvSpPr>
            <p:cNvPr id="21" name="Rectangle 16">
              <a:extLst>
                <a:ext uri="{FF2B5EF4-FFF2-40B4-BE49-F238E27FC236}">
                  <a16:creationId xmlns="" xmlns:a16="http://schemas.microsoft.com/office/drawing/2014/main" id="{E7F7F09C-E668-41CF-AA7B-7139201D17D9}"/>
                </a:ext>
              </a:extLst>
            </p:cNvPr>
            <p:cNvSpPr/>
            <p:nvPr userDrawn="1"/>
          </p:nvSpPr>
          <p:spPr>
            <a:xfrm>
              <a:off x="645544" y="6635547"/>
              <a:ext cx="7337313" cy="20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2" descr="European Commission logo">
              <a:extLst>
                <a:ext uri="{FF2B5EF4-FFF2-40B4-BE49-F238E27FC236}">
                  <a16:creationId xmlns="" xmlns:a16="http://schemas.microsoft.com/office/drawing/2014/main" id="{39FC5744-FA86-4064-89D3-0FFF7F536CD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5544" y="6125841"/>
              <a:ext cx="1007410" cy="6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Ορθογώνιο 10">
              <a:extLst>
                <a:ext uri="{FF2B5EF4-FFF2-40B4-BE49-F238E27FC236}">
                  <a16:creationId xmlns="" xmlns:a16="http://schemas.microsoft.com/office/drawing/2014/main" id="{8B60A3E5-7BBB-48FA-8E31-B014D104D0B0}"/>
                </a:ext>
              </a:extLst>
            </p:cNvPr>
            <p:cNvSpPr>
              <a:spLocks noChangeArrowheads="1"/>
            </p:cNvSpPr>
            <p:nvPr userDrawn="1"/>
          </p:nvSpPr>
          <p:spPr bwMode="auto">
            <a:xfrm>
              <a:off x="4204865" y="6327770"/>
              <a:ext cx="3328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l-GR" sz="1400" b="1" dirty="0" err="1">
                  <a:solidFill>
                    <a:srgbClr val="C00000"/>
                  </a:solidFill>
                </a:rPr>
                <a:t>SlideWiki</a:t>
              </a:r>
              <a:r>
                <a:rPr lang="en-GB" altLang="el-GR" sz="1400" b="1" dirty="0">
                  <a:solidFill>
                    <a:srgbClr val="C00000"/>
                  </a:solidFill>
                </a:rPr>
                <a:t> Horizon 2020 - 688095</a:t>
              </a:r>
            </a:p>
          </p:txBody>
        </p:sp>
      </p:grpSp>
      <p:sp>
        <p:nvSpPr>
          <p:cNvPr id="24" name="Rectangle 8">
            <a:extLst>
              <a:ext uri="{FF2B5EF4-FFF2-40B4-BE49-F238E27FC236}">
                <a16:creationId xmlns="" xmlns:a16="http://schemas.microsoft.com/office/drawing/2014/main" id="{12DF99E1-1A7A-4B00-B218-0E12C99371C8}"/>
              </a:ext>
            </a:extLst>
          </p:cNvPr>
          <p:cNvSpPr/>
          <p:nvPr userDrawn="1"/>
        </p:nvSpPr>
        <p:spPr>
          <a:xfrm>
            <a:off x="325845" y="874778"/>
            <a:ext cx="171450" cy="59490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Θέση αριθμού διαφάνειας 5"/>
          <p:cNvSpPr>
            <a:spLocks noGrp="1"/>
          </p:cNvSpPr>
          <p:nvPr>
            <p:ph type="sldNum" sz="quarter" idx="12"/>
          </p:nvPr>
        </p:nvSpPr>
        <p:spPr>
          <a:xfrm>
            <a:off x="8433586" y="6453336"/>
            <a:ext cx="549219" cy="360040"/>
          </a:xfrm>
          <a:prstGeom prst="rect">
            <a:avLst/>
          </a:prstGeom>
        </p:spPr>
        <p:txBody>
          <a:bodyPr/>
          <a:lstStyle>
            <a:lvl1pPr>
              <a:defRPr baseline="0">
                <a:solidFill>
                  <a:schemeClr val="bg1"/>
                </a:solidFill>
              </a:defRPr>
            </a:lvl1pPr>
          </a:lstStyle>
          <a:p>
            <a:fld id="{7735973E-847F-47F7-AABA-D1B406D9E549}"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243320" y="214313"/>
            <a:ext cx="6713055" cy="982439"/>
          </a:xfrm>
        </p:spPr>
        <p:txBody>
          <a:bodyPr/>
          <a:lstStyle/>
          <a:p>
            <a:r>
              <a:rPr lang="el-GR"/>
              <a:t>Στυλ κύριου τίτλου</a:t>
            </a:r>
          </a:p>
        </p:txBody>
      </p:sp>
      <p:sp>
        <p:nvSpPr>
          <p:cNvPr id="3" name="Θέση περιεχομένου 2"/>
          <p:cNvSpPr>
            <a:spLocks noGrp="1"/>
          </p:cNvSpPr>
          <p:nvPr>
            <p:ph idx="1"/>
          </p:nvPr>
        </p:nvSpPr>
        <p:spPr>
          <a:xfrm>
            <a:off x="1149249" y="2011041"/>
            <a:ext cx="6879135" cy="379422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a:xfrm>
            <a:off x="8433586" y="6453336"/>
            <a:ext cx="549219" cy="360040"/>
          </a:xfrm>
          <a:prstGeom prst="rect">
            <a:avLst/>
          </a:prstGeom>
        </p:spPr>
        <p:txBody>
          <a:bodyPr/>
          <a:lstStyle>
            <a:lvl1pPr>
              <a:defRPr baseline="0">
                <a:solidFill>
                  <a:schemeClr val="bg1"/>
                </a:solidFill>
              </a:defRPr>
            </a:lvl1pPr>
          </a:lstStyle>
          <a:p>
            <a:fld id="{7735973E-847F-47F7-AABA-D1B406D9E549}" type="slidenum">
              <a:rPr lang="el-GR" smtClean="0"/>
              <a:pPr/>
              <a:t>‹#›</a:t>
            </a:fld>
            <a:endParaRPr lang="el-GR" dirty="0"/>
          </a:p>
        </p:txBody>
      </p:sp>
      <p:pic>
        <p:nvPicPr>
          <p:cNvPr id="7" name="Εικόνα 6">
            <a:extLst>
              <a:ext uri="{FF2B5EF4-FFF2-40B4-BE49-F238E27FC236}">
                <a16:creationId xmlns="" xmlns:a16="http://schemas.microsoft.com/office/drawing/2014/main" id="{BF3EDFD1-FB27-48DF-8A45-C64D13202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13287"/>
            <a:ext cx="1098438" cy="588960"/>
          </a:xfrm>
          <a:prstGeom prst="rect">
            <a:avLst/>
          </a:prstGeom>
        </p:spPr>
      </p:pic>
    </p:spTree>
    <p:extLst>
      <p:ext uri="{BB962C8B-B14F-4D97-AF65-F5344CB8AC3E}">
        <p14:creationId xmlns:p14="http://schemas.microsoft.com/office/powerpoint/2010/main" val="376322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6" name="Θέση αριθμού διαφάνειας 5"/>
          <p:cNvSpPr>
            <a:spLocks noGrp="1"/>
          </p:cNvSpPr>
          <p:nvPr>
            <p:ph type="sldNum" sz="quarter" idx="12"/>
          </p:nvPr>
        </p:nvSpPr>
        <p:spPr>
          <a:xfrm>
            <a:off x="8316416" y="6368425"/>
            <a:ext cx="803572" cy="457200"/>
          </a:xfrm>
          <a:prstGeom prst="rect">
            <a:avLst/>
          </a:prstGeom>
        </p:spPr>
        <p:txBody>
          <a:bodyPr/>
          <a:lstStyle>
            <a:lvl1pPr>
              <a:defRPr baseline="0">
                <a:solidFill>
                  <a:schemeClr val="bg1"/>
                </a:solidFill>
              </a:defRPr>
            </a:lvl1pPr>
          </a:lstStyle>
          <a:p>
            <a:fld id="{AAB0BD28-D8D0-4480-9204-35C60E270639}" type="slidenum">
              <a:rPr lang="el-GR" smtClean="0"/>
              <a:pPr/>
              <a:t>‹#›</a:t>
            </a:fld>
            <a:endParaRPr lang="el-GR" dirty="0"/>
          </a:p>
        </p:txBody>
      </p:sp>
      <p:pic>
        <p:nvPicPr>
          <p:cNvPr id="7" name="Εικόνα 6">
            <a:extLst>
              <a:ext uri="{FF2B5EF4-FFF2-40B4-BE49-F238E27FC236}">
                <a16:creationId xmlns="" xmlns:a16="http://schemas.microsoft.com/office/drawing/2014/main" id="{BF3EDFD1-FB27-48DF-8A45-C64D13202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13287"/>
            <a:ext cx="1098438" cy="588960"/>
          </a:xfrm>
          <a:prstGeom prst="rect">
            <a:avLst/>
          </a:prstGeom>
        </p:spPr>
      </p:pic>
    </p:spTree>
    <p:extLst>
      <p:ext uri="{BB962C8B-B14F-4D97-AF65-F5344CB8AC3E}">
        <p14:creationId xmlns:p14="http://schemas.microsoft.com/office/powerpoint/2010/main" val="412388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243320" y="214313"/>
            <a:ext cx="7739486" cy="1342479"/>
          </a:xfrm>
        </p:spPr>
        <p:txBody>
          <a:bodyPr/>
          <a:lstStyle/>
          <a:p>
            <a:r>
              <a:rPr lang="el-GR"/>
              <a:t>Στυλ κύριου τίτλου</a:t>
            </a:r>
          </a:p>
        </p:txBody>
      </p:sp>
      <p:sp>
        <p:nvSpPr>
          <p:cNvPr id="3" name="Θέση περιεχομένου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148064" y="198884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a:xfrm>
            <a:off x="8460432" y="6389531"/>
            <a:ext cx="536848" cy="457200"/>
          </a:xfrm>
          <a:prstGeom prst="rect">
            <a:avLst/>
          </a:prstGeom>
        </p:spPr>
        <p:txBody>
          <a:bodyPr/>
          <a:lstStyle>
            <a:lvl1pPr>
              <a:defRPr baseline="0">
                <a:solidFill>
                  <a:schemeClr val="bg1"/>
                </a:solidFill>
              </a:defRPr>
            </a:lvl1pPr>
          </a:lstStyle>
          <a:p>
            <a:fld id="{9E4C5A3E-EF34-4350-A6DA-2705500F1956}" type="slidenum">
              <a:rPr lang="el-GR" smtClean="0"/>
              <a:pPr/>
              <a:t>‹#›</a:t>
            </a:fld>
            <a:endParaRPr lang="el-GR" dirty="0"/>
          </a:p>
        </p:txBody>
      </p:sp>
      <p:pic>
        <p:nvPicPr>
          <p:cNvPr id="8" name="Εικόνα 7">
            <a:extLst>
              <a:ext uri="{FF2B5EF4-FFF2-40B4-BE49-F238E27FC236}">
                <a16:creationId xmlns="" xmlns:a16="http://schemas.microsoft.com/office/drawing/2014/main" id="{BF3EDFD1-FB27-48DF-8A45-C64D13202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13287"/>
            <a:ext cx="1098438" cy="588960"/>
          </a:xfrm>
          <a:prstGeom prst="rect">
            <a:avLst/>
          </a:prstGeom>
        </p:spPr>
      </p:pic>
    </p:spTree>
    <p:extLst>
      <p:ext uri="{BB962C8B-B14F-4D97-AF65-F5344CB8AC3E}">
        <p14:creationId xmlns:p14="http://schemas.microsoft.com/office/powerpoint/2010/main" val="37587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a:xfrm>
            <a:off x="1162050" y="6243638"/>
            <a:ext cx="1905000" cy="457200"/>
          </a:xfrm>
          <a:prstGeom prst="rect">
            <a:avLst/>
          </a:prstGeom>
        </p:spPr>
        <p:txBody>
          <a:bodyPr/>
          <a:lstStyle>
            <a:lvl1pPr>
              <a:defRPr/>
            </a:lvl1pPr>
          </a:lstStyle>
          <a:p>
            <a:endParaRPr lang="el-GR"/>
          </a:p>
        </p:txBody>
      </p:sp>
      <p:sp>
        <p:nvSpPr>
          <p:cNvPr id="8" name="Θέση υποσέλιδου 7"/>
          <p:cNvSpPr>
            <a:spLocks noGrp="1"/>
          </p:cNvSpPr>
          <p:nvPr>
            <p:ph type="ftr" sz="quarter" idx="11"/>
          </p:nvPr>
        </p:nvSpPr>
        <p:spPr>
          <a:xfrm>
            <a:off x="497295" y="6237312"/>
            <a:ext cx="8467193" cy="502938"/>
          </a:xfrm>
          <a:prstGeom prst="rect">
            <a:avLst/>
          </a:prstGeom>
        </p:spPr>
        <p:txBody>
          <a:bodyPr/>
          <a:lstStyle>
            <a:lvl1pPr>
              <a:defRPr/>
            </a:lvl1pPr>
          </a:lstStyle>
          <a:p>
            <a:endParaRPr lang="el-GR"/>
          </a:p>
        </p:txBody>
      </p:sp>
      <p:sp>
        <p:nvSpPr>
          <p:cNvPr id="9" name="Θέση αριθμού διαφάνειας 8"/>
          <p:cNvSpPr>
            <a:spLocks noGrp="1"/>
          </p:cNvSpPr>
          <p:nvPr>
            <p:ph type="sldNum" sz="quarter" idx="12"/>
          </p:nvPr>
        </p:nvSpPr>
        <p:spPr>
          <a:xfrm>
            <a:off x="8133452" y="6400800"/>
            <a:ext cx="899592" cy="457200"/>
          </a:xfrm>
          <a:prstGeom prst="rect">
            <a:avLst/>
          </a:prstGeom>
        </p:spPr>
        <p:txBody>
          <a:bodyPr/>
          <a:lstStyle>
            <a:lvl1pPr>
              <a:defRPr baseline="0">
                <a:solidFill>
                  <a:schemeClr val="bg1"/>
                </a:solidFill>
              </a:defRPr>
            </a:lvl1pPr>
          </a:lstStyle>
          <a:p>
            <a:fld id="{94FE8705-62F4-4454-A65C-99EC21C1BA9B}" type="slidenum">
              <a:rPr lang="el-GR" smtClean="0"/>
              <a:pPr/>
              <a:t>‹#›</a:t>
            </a:fld>
            <a:endParaRPr lang="el-GR" dirty="0"/>
          </a:p>
        </p:txBody>
      </p:sp>
      <p:pic>
        <p:nvPicPr>
          <p:cNvPr id="10" name="Εικόνα 9">
            <a:extLst>
              <a:ext uri="{FF2B5EF4-FFF2-40B4-BE49-F238E27FC236}">
                <a16:creationId xmlns="" xmlns:a16="http://schemas.microsoft.com/office/drawing/2014/main" id="{BF3EDFD1-FB27-48DF-8A45-C64D13202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13287"/>
            <a:ext cx="1098438" cy="588960"/>
          </a:xfrm>
          <a:prstGeom prst="rect">
            <a:avLst/>
          </a:prstGeom>
        </p:spPr>
      </p:pic>
    </p:spTree>
    <p:extLst>
      <p:ext uri="{BB962C8B-B14F-4D97-AF65-F5344CB8AC3E}">
        <p14:creationId xmlns:p14="http://schemas.microsoft.com/office/powerpoint/2010/main" val="187404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5" name="Θέση αριθμού διαφάνειας 4"/>
          <p:cNvSpPr>
            <a:spLocks noGrp="1"/>
          </p:cNvSpPr>
          <p:nvPr>
            <p:ph type="sldNum" sz="quarter" idx="12"/>
          </p:nvPr>
        </p:nvSpPr>
        <p:spPr>
          <a:xfrm>
            <a:off x="8532440" y="6384609"/>
            <a:ext cx="464840" cy="457200"/>
          </a:xfrm>
          <a:prstGeom prst="rect">
            <a:avLst/>
          </a:prstGeom>
        </p:spPr>
        <p:txBody>
          <a:bodyPr/>
          <a:lstStyle>
            <a:lvl1pPr>
              <a:defRPr baseline="0">
                <a:solidFill>
                  <a:schemeClr val="bg1"/>
                </a:solidFill>
              </a:defRPr>
            </a:lvl1pPr>
          </a:lstStyle>
          <a:p>
            <a:fld id="{7BCCA914-AF5B-482D-ABD6-5C7EF3E8AE42}" type="slidenum">
              <a:rPr lang="el-GR" smtClean="0"/>
              <a:pPr/>
              <a:t>‹#›</a:t>
            </a:fld>
            <a:endParaRPr lang="el-GR" dirty="0"/>
          </a:p>
        </p:txBody>
      </p:sp>
      <p:pic>
        <p:nvPicPr>
          <p:cNvPr id="6" name="Εικόνα 5">
            <a:extLst>
              <a:ext uri="{FF2B5EF4-FFF2-40B4-BE49-F238E27FC236}">
                <a16:creationId xmlns="" xmlns:a16="http://schemas.microsoft.com/office/drawing/2014/main" id="{BF3EDFD1-FB27-48DF-8A45-C64D13202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13287"/>
            <a:ext cx="1098438" cy="588960"/>
          </a:xfrm>
          <a:prstGeom prst="rect">
            <a:avLst/>
          </a:prstGeom>
        </p:spPr>
      </p:pic>
    </p:spTree>
    <p:extLst>
      <p:ext uri="{BB962C8B-B14F-4D97-AF65-F5344CB8AC3E}">
        <p14:creationId xmlns:p14="http://schemas.microsoft.com/office/powerpoint/2010/main" val="1601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Εικόνα 4">
            <a:extLst>
              <a:ext uri="{FF2B5EF4-FFF2-40B4-BE49-F238E27FC236}">
                <a16:creationId xmlns="" xmlns:a16="http://schemas.microsoft.com/office/drawing/2014/main" id="{BF3EDFD1-FB27-48DF-8A45-C64D13202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13287"/>
            <a:ext cx="1098438" cy="588960"/>
          </a:xfrm>
          <a:prstGeom prst="rect">
            <a:avLst/>
          </a:prstGeom>
        </p:spPr>
      </p:pic>
      <p:sp>
        <p:nvSpPr>
          <p:cNvPr id="6" name="Θέση αριθμού διαφάνειας 4"/>
          <p:cNvSpPr>
            <a:spLocks noGrp="1"/>
          </p:cNvSpPr>
          <p:nvPr>
            <p:ph type="sldNum" sz="quarter" idx="12"/>
          </p:nvPr>
        </p:nvSpPr>
        <p:spPr>
          <a:xfrm>
            <a:off x="8532440" y="6384609"/>
            <a:ext cx="464840" cy="457200"/>
          </a:xfrm>
          <a:prstGeom prst="rect">
            <a:avLst/>
          </a:prstGeom>
        </p:spPr>
        <p:txBody>
          <a:bodyPr/>
          <a:lstStyle>
            <a:lvl1pPr>
              <a:defRPr baseline="0">
                <a:solidFill>
                  <a:schemeClr val="bg1"/>
                </a:solidFill>
              </a:defRPr>
            </a:lvl1pPr>
          </a:lstStyle>
          <a:p>
            <a:fld id="{7BCCA914-AF5B-482D-ABD6-5C7EF3E8AE42}" type="slidenum">
              <a:rPr lang="el-GR" smtClean="0"/>
              <a:pPr/>
              <a:t>‹#›</a:t>
            </a:fld>
            <a:endParaRPr lang="el-GR" dirty="0"/>
          </a:p>
        </p:txBody>
      </p:sp>
    </p:spTree>
    <p:extLst>
      <p:ext uri="{BB962C8B-B14F-4D97-AF65-F5344CB8AC3E}">
        <p14:creationId xmlns:p14="http://schemas.microsoft.com/office/powerpoint/2010/main" val="237915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243320" y="214313"/>
            <a:ext cx="7700655" cy="14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l-GR" dirty="0"/>
              <a:t>Κάντε κλικ για να επεξεργαστείτε το στυλ τίτλου του υποδείγματος</a:t>
            </a:r>
          </a:p>
        </p:txBody>
      </p:sp>
      <p:sp>
        <p:nvSpPr>
          <p:cNvPr id="34826" name="Rectangle 10"/>
          <p:cNvSpPr>
            <a:spLocks noGrp="1" noChangeArrowheads="1"/>
          </p:cNvSpPr>
          <p:nvPr>
            <p:ph type="body" idx="1"/>
          </p:nvPr>
        </p:nvSpPr>
        <p:spPr bwMode="auto">
          <a:xfrm>
            <a:off x="1149249" y="2011041"/>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dirty="0"/>
              <a:t>Κάντε κλικ για να επεξεργαστείτε το στυλ κειμένου του υποδείγματος</a:t>
            </a:r>
          </a:p>
          <a:p>
            <a:pPr lvl="1"/>
            <a:r>
              <a:rPr lang="el-GR" dirty="0"/>
              <a:t>Δευτέρου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4" name="Picture 12">
            <a:extLst>
              <a:ext uri="{FF2B5EF4-FFF2-40B4-BE49-F238E27FC236}">
                <a16:creationId xmlns="" xmlns:a16="http://schemas.microsoft.com/office/drawing/2014/main" id="{5508BE34-E20F-4516-96F6-D92F8642073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3837" y="178556"/>
            <a:ext cx="1239483" cy="69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8">
            <a:extLst>
              <a:ext uri="{FF2B5EF4-FFF2-40B4-BE49-F238E27FC236}">
                <a16:creationId xmlns="" xmlns:a16="http://schemas.microsoft.com/office/drawing/2014/main" id="{12DF99E1-1A7A-4B00-B218-0E12C99371C8}"/>
              </a:ext>
            </a:extLst>
          </p:cNvPr>
          <p:cNvSpPr/>
          <p:nvPr userDrawn="1"/>
        </p:nvSpPr>
        <p:spPr>
          <a:xfrm>
            <a:off x="325845" y="874778"/>
            <a:ext cx="171450" cy="59490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8">
            <a:extLst>
              <a:ext uri="{FF2B5EF4-FFF2-40B4-BE49-F238E27FC236}">
                <a16:creationId xmlns="" xmlns:a16="http://schemas.microsoft.com/office/drawing/2014/main" id="{C9E3AF18-78C3-4250-90BC-22ACE72C8C92}"/>
              </a:ext>
            </a:extLst>
          </p:cNvPr>
          <p:cNvGrpSpPr/>
          <p:nvPr userDrawn="1"/>
        </p:nvGrpSpPr>
        <p:grpSpPr>
          <a:xfrm>
            <a:off x="531637" y="6104690"/>
            <a:ext cx="8467193" cy="719113"/>
            <a:chOff x="645544" y="6125841"/>
            <a:chExt cx="7337313" cy="719113"/>
          </a:xfrm>
        </p:grpSpPr>
        <p:sp>
          <p:nvSpPr>
            <p:cNvPr id="17" name="Rectangle 16">
              <a:extLst>
                <a:ext uri="{FF2B5EF4-FFF2-40B4-BE49-F238E27FC236}">
                  <a16:creationId xmlns="" xmlns:a16="http://schemas.microsoft.com/office/drawing/2014/main" id="{E7F7F09C-E668-41CF-AA7B-7139201D17D9}"/>
                </a:ext>
              </a:extLst>
            </p:cNvPr>
            <p:cNvSpPr/>
            <p:nvPr userDrawn="1"/>
          </p:nvSpPr>
          <p:spPr>
            <a:xfrm>
              <a:off x="645544" y="6635547"/>
              <a:ext cx="7337313" cy="20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2" descr="European Commission logo">
              <a:extLst>
                <a:ext uri="{FF2B5EF4-FFF2-40B4-BE49-F238E27FC236}">
                  <a16:creationId xmlns="" xmlns:a16="http://schemas.microsoft.com/office/drawing/2014/main" id="{39FC5744-FA86-4064-89D3-0FFF7F536CD3}"/>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45544" y="6125841"/>
              <a:ext cx="1007410" cy="6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Ορθογώνιο 10">
              <a:extLst>
                <a:ext uri="{FF2B5EF4-FFF2-40B4-BE49-F238E27FC236}">
                  <a16:creationId xmlns="" xmlns:a16="http://schemas.microsoft.com/office/drawing/2014/main" id="{8B60A3E5-7BBB-48FA-8E31-B014D104D0B0}"/>
                </a:ext>
              </a:extLst>
            </p:cNvPr>
            <p:cNvSpPr>
              <a:spLocks noChangeArrowheads="1"/>
            </p:cNvSpPr>
            <p:nvPr userDrawn="1"/>
          </p:nvSpPr>
          <p:spPr bwMode="auto">
            <a:xfrm>
              <a:off x="4204865" y="6327770"/>
              <a:ext cx="3328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l-GR" sz="1400" b="1" dirty="0" err="1">
                  <a:solidFill>
                    <a:srgbClr val="C00000"/>
                  </a:solidFill>
                </a:rPr>
                <a:t>SlideWiki</a:t>
              </a:r>
              <a:r>
                <a:rPr lang="en-GB" altLang="el-GR" sz="1400" b="1" dirty="0">
                  <a:solidFill>
                    <a:srgbClr val="C00000"/>
                  </a:solidFill>
                </a:rPr>
                <a:t> Horizon 2020 - 688095</a:t>
              </a:r>
            </a:p>
          </p:txBody>
        </p:sp>
      </p:grpSp>
      <p:sp>
        <p:nvSpPr>
          <p:cNvPr id="20" name="Θέση αριθμού διαφάνειας 5"/>
          <p:cNvSpPr>
            <a:spLocks noGrp="1"/>
          </p:cNvSpPr>
          <p:nvPr>
            <p:ph type="sldNum" sz="quarter" idx="4"/>
          </p:nvPr>
        </p:nvSpPr>
        <p:spPr>
          <a:xfrm>
            <a:off x="8433586" y="6453336"/>
            <a:ext cx="549219" cy="360040"/>
          </a:xfrm>
          <a:prstGeom prst="rect">
            <a:avLst/>
          </a:prstGeom>
        </p:spPr>
        <p:txBody>
          <a:bodyPr/>
          <a:lstStyle>
            <a:lvl1pPr>
              <a:defRPr baseline="0">
                <a:solidFill>
                  <a:schemeClr val="bg1"/>
                </a:solidFill>
              </a:defRPr>
            </a:lvl1pPr>
          </a:lstStyle>
          <a:p>
            <a:fld id="{7735973E-847F-47F7-AABA-D1B406D9E549}"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rtl="0" eaLnBrk="1" fontAlgn="base" hangingPunct="1">
        <a:spcBef>
          <a:spcPct val="0"/>
        </a:spcBef>
        <a:spcAft>
          <a:spcPct val="0"/>
        </a:spcAft>
        <a:defRPr sz="3800"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digital-single-market/en/open-govern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www.oecd.org/gov/open-government.htm"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noFill/>
          <a:ln/>
        </p:spPr>
        <p:txBody>
          <a:bodyPr lIns="92075" tIns="46037" rIns="92075" bIns="46037" anchor="ctr"/>
          <a:lstStyle/>
          <a:p>
            <a:pPr algn="ctr"/>
            <a:r>
              <a:rPr lang="el-GR" b="1" dirty="0">
                <a:solidFill>
                  <a:srgbClr val="0070C0"/>
                </a:solidFill>
              </a:rPr>
              <a:t>Έναρξη Ενότητας </a:t>
            </a:r>
            <a:r>
              <a:rPr lang="en-US" b="1" dirty="0" smtClean="0">
                <a:solidFill>
                  <a:srgbClr val="0070C0"/>
                </a:solidFill>
              </a:rPr>
              <a:t>2</a:t>
            </a:r>
            <a:endParaRPr lang="el-GR" b="1" dirty="0">
              <a:solidFill>
                <a:srgbClr val="0070C0"/>
              </a:solidFill>
            </a:endParaRPr>
          </a:p>
        </p:txBody>
      </p:sp>
      <p:sp>
        <p:nvSpPr>
          <p:cNvPr id="4" name="Rectangle 3"/>
          <p:cNvSpPr txBox="1">
            <a:spLocks noChangeArrowheads="1"/>
          </p:cNvSpPr>
          <p:nvPr/>
        </p:nvSpPr>
        <p:spPr bwMode="auto">
          <a:xfrm>
            <a:off x="1395720" y="2204864"/>
            <a:ext cx="6713055" cy="98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lgn="l" rtl="0" eaLnBrk="1" fontAlgn="base" hangingPunct="1">
              <a:spcBef>
                <a:spcPct val="0"/>
              </a:spcBef>
              <a:spcAft>
                <a:spcPct val="0"/>
              </a:spcAft>
              <a:defRPr sz="3800"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a:lstStyle>
          <a:p>
            <a:pPr algn="ctr"/>
            <a:r>
              <a:rPr lang="el-GR" dirty="0"/>
              <a:t>Διεθνείς και Ευρωπαϊκές Πρωτοβουλίες για την Ανοικτή Διακυβέρνηση</a:t>
            </a:r>
          </a:p>
        </p:txBody>
      </p:sp>
    </p:spTree>
    <p:extLst>
      <p:ext uri="{BB962C8B-B14F-4D97-AF65-F5344CB8AC3E}">
        <p14:creationId xmlns:p14="http://schemas.microsoft.com/office/powerpoint/2010/main" val="351703818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Μεταφορά Οδηγίας</a:t>
            </a:r>
          </a:p>
        </p:txBody>
      </p:sp>
      <p:sp>
        <p:nvSpPr>
          <p:cNvPr id="3" name="Θέση περιεχομένου 2"/>
          <p:cNvSpPr>
            <a:spLocks noGrp="1"/>
          </p:cNvSpPr>
          <p:nvPr>
            <p:ph idx="1"/>
          </p:nvPr>
        </p:nvSpPr>
        <p:spPr/>
        <p:txBody>
          <a:bodyPr/>
          <a:lstStyle/>
          <a:p>
            <a:r>
              <a:rPr lang="el-GR" sz="2800" dirty="0"/>
              <a:t>Έχει επιτευχθεί η μεταφορά της Οδηγίας σε όλα τα Κράτη Μέλη της ΕΕ </a:t>
            </a:r>
          </a:p>
          <a:p>
            <a:r>
              <a:rPr lang="el-GR" sz="2800" dirty="0"/>
              <a:t>Βήματα</a:t>
            </a:r>
          </a:p>
          <a:p>
            <a:pPr lvl="1"/>
            <a:r>
              <a:rPr lang="el-GR" sz="2000" dirty="0"/>
              <a:t>Η ένταξη της διάθεσης της δημόσιας πληροφορίας για περαιτέρω χρήση στις ροές εργασίας της δημόσιας διοίκησης </a:t>
            </a:r>
          </a:p>
          <a:p>
            <a:pPr lvl="1"/>
            <a:r>
              <a:rPr lang="el-GR" sz="2000" dirty="0"/>
              <a:t>Η δημιουργία διαδικασιών και εργαλείων για το πώς γίνεται η διάθεση της δημόσιας πληροφορίας προς περαιτέρω χρήση </a:t>
            </a:r>
          </a:p>
          <a:p>
            <a:pPr lvl="1"/>
            <a:r>
              <a:rPr lang="el-GR" sz="2000" dirty="0"/>
              <a:t>Ο διαμοιρασμός βέλτιστων πρακτικών και εργαλείων λήψης αποφάσεων μεταξύ των δημοσίων διοικήσεων </a:t>
            </a:r>
          </a:p>
        </p:txBody>
      </p:sp>
    </p:spTree>
    <p:extLst>
      <p:ext uri="{BB962C8B-B14F-4D97-AF65-F5344CB8AC3E}">
        <p14:creationId xmlns:p14="http://schemas.microsoft.com/office/powerpoint/2010/main" val="324927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Πύλες Ανοικτών Δεδομένων </a:t>
            </a:r>
          </a:p>
        </p:txBody>
      </p:sp>
      <p:sp>
        <p:nvSpPr>
          <p:cNvPr id="3" name="Θέση περιεχομένου 2"/>
          <p:cNvSpPr>
            <a:spLocks noGrp="1"/>
          </p:cNvSpPr>
          <p:nvPr>
            <p:ph idx="1"/>
          </p:nvPr>
        </p:nvSpPr>
        <p:spPr/>
        <p:txBody>
          <a:bodyPr/>
          <a:lstStyle/>
          <a:p>
            <a:r>
              <a:rPr lang="el-GR" sz="1800" dirty="0"/>
              <a:t>Οι πιο χαρακτηριστικές πύλες ανοικτών δημόσιων δεδομένων είναι αυτές με το συνθετικό “</a:t>
            </a:r>
            <a:r>
              <a:rPr lang="el-GR" sz="1800" dirty="0" err="1"/>
              <a:t>data.gov</a:t>
            </a:r>
            <a:r>
              <a:rPr lang="el-GR" sz="1800" dirty="0"/>
              <a:t>” </a:t>
            </a:r>
          </a:p>
          <a:p>
            <a:r>
              <a:rPr lang="el-GR" sz="1800" dirty="0"/>
              <a:t>Ανοικτά δεδομένα ως μέσο για </a:t>
            </a:r>
          </a:p>
          <a:p>
            <a:pPr lvl="1"/>
            <a:r>
              <a:rPr lang="el-GR" sz="1400" dirty="0"/>
              <a:t>Αποτελεσματικότερες δημόσιες υπηρεσίες,</a:t>
            </a:r>
          </a:p>
          <a:p>
            <a:pPr lvl="1"/>
            <a:r>
              <a:rPr lang="el-GR" sz="1400" dirty="0"/>
              <a:t>Βελτίωση στη λήψη αποφάσεων</a:t>
            </a:r>
          </a:p>
          <a:p>
            <a:r>
              <a:rPr lang="el-GR" sz="1800" dirty="0"/>
              <a:t>Εθνική υποδομή δεδομένων των μητρώων (έγκυροι κατάλογοι που τηρούνται μία φορά σε ολόκληρη τη δημόσια διοίκηση) και με συστηματική ανανέωση </a:t>
            </a:r>
          </a:p>
          <a:p>
            <a:r>
              <a:rPr lang="el-GR" sz="1800" dirty="0"/>
              <a:t>Διαχείριση δεδομένων με ασφάλεια και εξασφάλιση ότι οι εργαζόμενοι του δημόσιου τομέα κατανοούν τη δεοντολογία της ανταλλαγής δεδομένων</a:t>
            </a:r>
          </a:p>
          <a:p>
            <a:r>
              <a:rPr lang="el-GR" sz="1800" dirty="0"/>
              <a:t>Συστηματικό άνοιγμα κυβερνητικών υπηρεσιών μέσω της χρήσης των υφιστάμενων API (</a:t>
            </a:r>
            <a:r>
              <a:rPr lang="el-GR" sz="1800" dirty="0" err="1"/>
              <a:t>Application</a:t>
            </a:r>
            <a:r>
              <a:rPr lang="el-GR" sz="1800" dirty="0"/>
              <a:t> </a:t>
            </a:r>
            <a:r>
              <a:rPr lang="el-GR" sz="1800" dirty="0" err="1"/>
              <a:t>programming</a:t>
            </a:r>
            <a:r>
              <a:rPr lang="el-GR" sz="1800" dirty="0"/>
              <a:t> </a:t>
            </a:r>
            <a:r>
              <a:rPr lang="el-GR" sz="1800" dirty="0" err="1"/>
              <a:t>interface</a:t>
            </a:r>
            <a:r>
              <a:rPr lang="el-GR" sz="1800" dirty="0" smtClean="0"/>
              <a:t>)</a:t>
            </a:r>
            <a:endParaRPr lang="el-GR" sz="1800" dirty="0"/>
          </a:p>
        </p:txBody>
      </p:sp>
    </p:spTree>
    <p:extLst>
      <p:ext uri="{BB962C8B-B14F-4D97-AF65-F5344CB8AC3E}">
        <p14:creationId xmlns:p14="http://schemas.microsoft.com/office/powerpoint/2010/main" val="113282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Καλές Πρακτικές από το </a:t>
            </a:r>
            <a:r>
              <a:rPr lang="el-GR" dirty="0" err="1"/>
              <a:t>data.gov.uk</a:t>
            </a:r>
            <a:endParaRPr lang="el-GR" dirty="0"/>
          </a:p>
        </p:txBody>
      </p:sp>
      <p:sp>
        <p:nvSpPr>
          <p:cNvPr id="3" name="Θέση περιεχομένου 2"/>
          <p:cNvSpPr>
            <a:spLocks noGrp="1"/>
          </p:cNvSpPr>
          <p:nvPr>
            <p:ph idx="1"/>
          </p:nvPr>
        </p:nvSpPr>
        <p:spPr/>
        <p:txBody>
          <a:bodyPr/>
          <a:lstStyle/>
          <a:p>
            <a:r>
              <a:rPr lang="el-GR" sz="2400" dirty="0"/>
              <a:t>Το </a:t>
            </a:r>
            <a:r>
              <a:rPr lang="el-GR" sz="2400" dirty="0" err="1"/>
              <a:t>data.gov.uk</a:t>
            </a:r>
            <a:r>
              <a:rPr lang="el-GR" sz="2400" dirty="0"/>
              <a:t> ξεκίνησε το 2010 και περιέχει πάνω από 42.000 σύνολα δεδομένων από διάφορες υπηρεσίες του Ηνωμένου Βασιλείου. </a:t>
            </a:r>
          </a:p>
          <a:p>
            <a:pPr lvl="1"/>
            <a:r>
              <a:rPr lang="el-GR" sz="2000" dirty="0"/>
              <a:t>Από στατιστικά στοιχεία κυκλοφορίας </a:t>
            </a:r>
          </a:p>
          <a:p>
            <a:pPr lvl="1"/>
            <a:r>
              <a:rPr lang="el-GR" sz="2000" dirty="0"/>
              <a:t>Έως στοιχεία εγκληματικότητας</a:t>
            </a:r>
          </a:p>
          <a:p>
            <a:r>
              <a:rPr lang="el-GR" sz="2400" dirty="0"/>
              <a:t>Τα δεδομένα μπορούν να χρησιμοποιηθούν για ιδιωτικούς ή εμπορικούς σκοπούς</a:t>
            </a:r>
          </a:p>
          <a:p>
            <a:pPr lvl="1"/>
            <a:r>
              <a:rPr lang="el-GR" sz="2000" dirty="0"/>
              <a:t>Στόχος ανάπτυξη υπηρεσιών με χρήση των δημόσιων και ανοικτών πληροφοριών.</a:t>
            </a:r>
          </a:p>
          <a:p>
            <a:endParaRPr lang="el-GR" sz="2400" dirty="0"/>
          </a:p>
        </p:txBody>
      </p:sp>
    </p:spTree>
    <p:extLst>
      <p:ext uri="{BB962C8B-B14F-4D97-AF65-F5344CB8AC3E}">
        <p14:creationId xmlns:p14="http://schemas.microsoft.com/office/powerpoint/2010/main" val="336671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data.gov.uk</a:t>
            </a:r>
            <a:endParaRPr lang="el-GR" dirty="0"/>
          </a:p>
        </p:txBody>
      </p:sp>
      <p:sp>
        <p:nvSpPr>
          <p:cNvPr id="3" name="Θέση περιεχομένου 2"/>
          <p:cNvSpPr>
            <a:spLocks noGrp="1"/>
          </p:cNvSpPr>
          <p:nvPr>
            <p:ph idx="1"/>
          </p:nvPr>
        </p:nvSpPr>
        <p:spPr/>
        <p:txBody>
          <a:bodyPr/>
          <a:lstStyle/>
          <a:p>
            <a:r>
              <a:rPr lang="el-GR" sz="1800" dirty="0"/>
              <a:t>Όλα τα δεδομένα είναι μη προσωπικά και παρέχονται σε μορφή, η οποία επιτρέπει την </a:t>
            </a:r>
            <a:r>
              <a:rPr lang="el-GR" sz="1800" dirty="0" err="1"/>
              <a:t>επαναχρησιμοποίησή</a:t>
            </a:r>
            <a:r>
              <a:rPr lang="el-GR" sz="1800" dirty="0"/>
              <a:t> τους. </a:t>
            </a:r>
          </a:p>
          <a:p>
            <a:r>
              <a:rPr lang="el-GR" sz="1800" dirty="0"/>
              <a:t>Το Γραφείο του Υπουργικού Συμβουλίου του Ηνωμένου Βασιλείου ηγείται της πρωτοβουλίας και αποσκοπεί στην απελευθέρωση των δημόσιων δεδομένων ώστε να γίνει «συνήθης επιχειρηματική δραστηριότητα» μεταξύ των δημόσιων φορέων</a:t>
            </a:r>
            <a:r>
              <a:rPr lang="el-GR" sz="1800" dirty="0" smtClean="0"/>
              <a:t>.</a:t>
            </a:r>
            <a:endParaRPr lang="el-GR" sz="1800" dirty="0"/>
          </a:p>
        </p:txBody>
      </p:sp>
      <p:pic>
        <p:nvPicPr>
          <p:cNvPr id="4" name="Shape 309" descr="Στιγμιότυπο 2017-12-04, 10.05.11 πμ.png"/>
          <p:cNvPicPr preferRelativeResize="0">
            <a:picLocks/>
          </p:cNvPicPr>
          <p:nvPr/>
        </p:nvPicPr>
        <p:blipFill rotWithShape="1">
          <a:blip r:embed="rId2">
            <a:alphaModFix/>
          </a:blip>
          <a:srcRect l="7907" r="7908"/>
          <a:stretch/>
        </p:blipFill>
        <p:spPr bwMode="auto">
          <a:xfrm>
            <a:off x="1331640" y="4477566"/>
            <a:ext cx="6763657" cy="237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79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Data.gov.gr</a:t>
            </a:r>
            <a:endParaRPr lang="el-GR" dirty="0"/>
          </a:p>
        </p:txBody>
      </p:sp>
      <p:sp>
        <p:nvSpPr>
          <p:cNvPr id="3" name="Θέση περιεχομένου 2"/>
          <p:cNvSpPr>
            <a:spLocks noGrp="1"/>
          </p:cNvSpPr>
          <p:nvPr>
            <p:ph idx="1"/>
          </p:nvPr>
        </p:nvSpPr>
        <p:spPr/>
        <p:txBody>
          <a:bodyPr/>
          <a:lstStyle/>
          <a:p>
            <a:r>
              <a:rPr lang="el-GR" sz="2000" dirty="0"/>
              <a:t>Το </a:t>
            </a:r>
            <a:r>
              <a:rPr lang="el-GR" sz="2000" dirty="0" err="1"/>
              <a:t>data.gov.gr</a:t>
            </a:r>
            <a:r>
              <a:rPr lang="el-GR" sz="2000" dirty="0"/>
              <a:t> είναι ο κεντρικός κατάλογος των δημόσιων δεδομένων που παρέχει πρόσβαση σε βάσεις δεδομένων των φορέων της ελληνικής κυβέρνησης (Ν.4305/2017, μεταφορά οδηγίας 2013/37/ΕΕ, </a:t>
            </a:r>
            <a:r>
              <a:rPr lang="el-GR" sz="2000" dirty="0" err="1"/>
              <a:t>τροποπ</a:t>
            </a:r>
            <a:r>
              <a:rPr lang="el-GR" sz="2000" dirty="0"/>
              <a:t>. Ν.3448/2006).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93614"/>
            <a:ext cx="7871448" cy="299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70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a:t>Σχέδιο Δράσης για την Ηλεκτρονική Διακυβέρνηση </a:t>
            </a:r>
            <a:br>
              <a:rPr lang="el-GR" sz="2400" dirty="0"/>
            </a:br>
            <a:r>
              <a:rPr lang="el-GR" sz="2400" dirty="0"/>
              <a:t>Ευρωπαϊκή Επιτροπή </a:t>
            </a:r>
          </a:p>
        </p:txBody>
      </p:sp>
      <p:sp>
        <p:nvSpPr>
          <p:cNvPr id="3" name="Θέση περιεχομένου 2"/>
          <p:cNvSpPr>
            <a:spLocks noGrp="1"/>
          </p:cNvSpPr>
          <p:nvPr>
            <p:ph idx="1"/>
          </p:nvPr>
        </p:nvSpPr>
        <p:spPr/>
        <p:txBody>
          <a:bodyPr/>
          <a:lstStyle/>
          <a:p>
            <a:r>
              <a:rPr lang="el-GR" sz="1800" dirty="0"/>
              <a:t>Στόχοι </a:t>
            </a:r>
          </a:p>
          <a:p>
            <a:pPr lvl="1"/>
            <a:r>
              <a:rPr lang="el-GR" sz="1600" dirty="0"/>
              <a:t>Ψηφιοποίηση με έμφαση στην απλούστευση.</a:t>
            </a:r>
          </a:p>
          <a:p>
            <a:pPr lvl="1"/>
            <a:r>
              <a:rPr lang="el-GR" sz="1600" dirty="0"/>
              <a:t>Διασυνοριακές υπηρεσίες</a:t>
            </a:r>
          </a:p>
          <a:p>
            <a:pPr lvl="1"/>
            <a:r>
              <a:rPr lang="el-GR" sz="1600" dirty="0"/>
              <a:t>Ανοικτές διαδικασίες συμμετοχής και ενδυνάμωσης των πολιτών</a:t>
            </a:r>
          </a:p>
          <a:p>
            <a:endParaRPr lang="el-GR" sz="1800" dirty="0"/>
          </a:p>
        </p:txBody>
      </p:sp>
      <p:pic>
        <p:nvPicPr>
          <p:cNvPr id="4" name="Shape 561"/>
          <p:cNvPicPr preferRelativeResize="0"/>
          <p:nvPr/>
        </p:nvPicPr>
        <p:blipFill rotWithShape="1">
          <a:blip r:embed="rId2">
            <a:alphaModFix/>
          </a:blip>
          <a:srcRect t="4389"/>
          <a:stretch/>
        </p:blipFill>
        <p:spPr>
          <a:xfrm>
            <a:off x="2123728" y="3522220"/>
            <a:ext cx="5701029" cy="3308320"/>
          </a:xfrm>
          <a:prstGeom prst="rect">
            <a:avLst/>
          </a:prstGeom>
          <a:noFill/>
          <a:ln>
            <a:noFill/>
          </a:ln>
        </p:spPr>
      </p:pic>
    </p:spTree>
    <p:extLst>
      <p:ext uri="{BB962C8B-B14F-4D97-AF65-F5344CB8AC3E}">
        <p14:creationId xmlns:p14="http://schemas.microsoft.com/office/powerpoint/2010/main" val="195363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Διευκόλυνση διακίνησης της πληροφορίας</a:t>
            </a:r>
          </a:p>
        </p:txBody>
      </p:sp>
      <p:sp>
        <p:nvSpPr>
          <p:cNvPr id="3" name="Θέση περιεχομένου 2"/>
          <p:cNvSpPr>
            <a:spLocks noGrp="1"/>
          </p:cNvSpPr>
          <p:nvPr>
            <p:ph idx="1"/>
          </p:nvPr>
        </p:nvSpPr>
        <p:spPr/>
        <p:txBody>
          <a:bodyPr/>
          <a:lstStyle/>
          <a:p>
            <a:r>
              <a:rPr lang="el-GR" sz="1800" dirty="0"/>
              <a:t>Στις τέσσερις θεμελιώδεις ελευθερίες της Ευρωπαϊκής </a:t>
            </a:r>
            <a:r>
              <a:rPr lang="el-GR" sz="1800" dirty="0" smtClean="0"/>
              <a:t>Ένωσης:</a:t>
            </a:r>
            <a:endParaRPr lang="el-GR" sz="1800" dirty="0"/>
          </a:p>
          <a:p>
            <a:pPr lvl="1"/>
            <a:r>
              <a:rPr lang="el-GR" sz="1400" dirty="0" smtClean="0"/>
              <a:t>Ελεύθερη </a:t>
            </a:r>
            <a:r>
              <a:rPr lang="el-GR" sz="1400" dirty="0"/>
              <a:t>διακίνηση προσώπων</a:t>
            </a:r>
          </a:p>
          <a:p>
            <a:pPr lvl="1"/>
            <a:r>
              <a:rPr lang="el-GR" sz="1400" dirty="0" smtClean="0"/>
              <a:t>Ελεύθερη </a:t>
            </a:r>
            <a:r>
              <a:rPr lang="el-GR" sz="1400" dirty="0"/>
              <a:t>διακίνηση αγαθών</a:t>
            </a:r>
          </a:p>
          <a:p>
            <a:pPr lvl="1"/>
            <a:r>
              <a:rPr lang="el-GR" sz="1400" dirty="0" smtClean="0"/>
              <a:t>Ελεύθερη </a:t>
            </a:r>
            <a:r>
              <a:rPr lang="el-GR" sz="1400" dirty="0"/>
              <a:t>διακίνηση υπηρεσιών</a:t>
            </a:r>
          </a:p>
          <a:p>
            <a:pPr lvl="1"/>
            <a:r>
              <a:rPr lang="el-GR" sz="1400" dirty="0" smtClean="0"/>
              <a:t>Ελεύθερη </a:t>
            </a:r>
            <a:r>
              <a:rPr lang="el-GR" sz="1400" dirty="0"/>
              <a:t>διακίνηση κεφαλαίων</a:t>
            </a:r>
          </a:p>
          <a:p>
            <a:endParaRPr lang="el-GR" sz="1800" dirty="0"/>
          </a:p>
          <a:p>
            <a:r>
              <a:rPr lang="el-GR" sz="1800" dirty="0"/>
              <a:t>Προστίθεται και η ελεύθερη διακίνηση πληροφορίας </a:t>
            </a:r>
          </a:p>
          <a:p>
            <a:pPr lvl="1"/>
            <a:r>
              <a:rPr lang="el-GR" sz="1400" dirty="0"/>
              <a:t>Αφορά στην αποθήκευση και διαμοιρασμό, επεξεργασία δεδομένων</a:t>
            </a:r>
          </a:p>
          <a:p>
            <a:pPr lvl="1"/>
            <a:r>
              <a:rPr lang="el-GR" sz="1400" dirty="0"/>
              <a:t>Μείωση νομοθετικών εμποδίων</a:t>
            </a:r>
          </a:p>
          <a:p>
            <a:pPr lvl="1"/>
            <a:r>
              <a:rPr lang="el-GR" sz="1400" dirty="0"/>
              <a:t>Δημιουργία προτύπων νομικών συμφωνιών</a:t>
            </a:r>
          </a:p>
          <a:p>
            <a:pPr lvl="1"/>
            <a:r>
              <a:rPr lang="el-GR" sz="1400" dirty="0"/>
              <a:t>Ενίσχυση της </a:t>
            </a:r>
            <a:r>
              <a:rPr lang="el-GR" sz="1400" dirty="0" err="1"/>
              <a:t>διαλειτουργικότητας</a:t>
            </a:r>
            <a:endParaRPr lang="el-GR" sz="1400" dirty="0"/>
          </a:p>
          <a:p>
            <a:endParaRPr lang="el-GR" sz="1800" dirty="0"/>
          </a:p>
        </p:txBody>
      </p:sp>
    </p:spTree>
    <p:extLst>
      <p:ext uri="{BB962C8B-B14F-4D97-AF65-F5344CB8AC3E}">
        <p14:creationId xmlns:p14="http://schemas.microsoft.com/office/powerpoint/2010/main" val="58357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Ενιαία Ψηφιακή Αγορά - Ευρωπαϊκή Επιτροπή </a:t>
            </a:r>
          </a:p>
        </p:txBody>
      </p:sp>
      <p:sp>
        <p:nvSpPr>
          <p:cNvPr id="3" name="Θέση περιεχομένου 2"/>
          <p:cNvSpPr>
            <a:spLocks noGrp="1"/>
          </p:cNvSpPr>
          <p:nvPr>
            <p:ph idx="1"/>
          </p:nvPr>
        </p:nvSpPr>
        <p:spPr/>
        <p:txBody>
          <a:bodyPr/>
          <a:lstStyle/>
          <a:p>
            <a:r>
              <a:rPr lang="en-US" sz="2000" dirty="0"/>
              <a:t>achieve a more competitive and integrated EU market for data storage and/or processing services and activities. More specifically this means to reduce the number and range of data </a:t>
            </a:r>
            <a:r>
              <a:rPr lang="en-US" sz="2000" dirty="0" err="1"/>
              <a:t>localisation</a:t>
            </a:r>
            <a:r>
              <a:rPr lang="en-US" sz="2000" dirty="0"/>
              <a:t> restrictions, enhance legal certainty; facilitate cross-border availability of data for regulatory control purposes; improve the conditions under which users can switch data storage and/or processing service providers or port their data back to their own IT systems; enhance trust in and the security of cross-border data storage and/or processing</a:t>
            </a:r>
            <a:r>
              <a:rPr lang="en-US" sz="2000" dirty="0" smtClean="0"/>
              <a:t>.</a:t>
            </a:r>
            <a:endParaRPr lang="el-GR" sz="2000" dirty="0" smtClean="0"/>
          </a:p>
          <a:p>
            <a:pPr lvl="0"/>
            <a:r>
              <a:rPr lang="en-US" sz="2000" u="sng" dirty="0">
                <a:solidFill>
                  <a:schemeClr val="hlink"/>
                </a:solidFill>
                <a:latin typeface="Arial"/>
                <a:ea typeface="Arial"/>
                <a:cs typeface="Arial"/>
                <a:sym typeface="Arial"/>
                <a:hlinkClick r:id="rId2"/>
              </a:rPr>
              <a:t>https://ec.europa.eu/digital-single-market/en/open-government</a:t>
            </a:r>
            <a:endParaRPr lang="en-US" sz="2000" dirty="0">
              <a:solidFill>
                <a:srgbClr val="000000"/>
              </a:solidFill>
              <a:latin typeface="Arial"/>
              <a:ea typeface="Arial"/>
              <a:cs typeface="Arial"/>
              <a:sym typeface="Arial"/>
            </a:endParaRPr>
          </a:p>
          <a:p>
            <a:endParaRPr lang="en-US" sz="2000" dirty="0"/>
          </a:p>
        </p:txBody>
      </p:sp>
    </p:spTree>
    <p:extLst>
      <p:ext uri="{BB962C8B-B14F-4D97-AF65-F5344CB8AC3E}">
        <p14:creationId xmlns:p14="http://schemas.microsoft.com/office/powerpoint/2010/main" val="277643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p>
        </p:txBody>
      </p:sp>
      <p:sp>
        <p:nvSpPr>
          <p:cNvPr id="3" name="Θέση περιεχομένου 2"/>
          <p:cNvSpPr>
            <a:spLocks noGrp="1"/>
          </p:cNvSpPr>
          <p:nvPr>
            <p:ph idx="1"/>
          </p:nvPr>
        </p:nvSpPr>
        <p:spPr/>
        <p:txBody>
          <a:bodyPr/>
          <a:lstStyle/>
          <a:p>
            <a:r>
              <a:rPr lang="el-GR" sz="2000" dirty="0" err="1"/>
              <a:t>Εστονία</a:t>
            </a:r>
            <a:r>
              <a:rPr lang="el-GR" sz="2000" dirty="0"/>
              <a:t>, το πλαίσιο X-</a:t>
            </a:r>
            <a:r>
              <a:rPr lang="el-GR" sz="2000" dirty="0" err="1"/>
              <a:t>Road</a:t>
            </a:r>
            <a:r>
              <a:rPr lang="el-GR" sz="2000" dirty="0"/>
              <a:t> διασυνδέει 170 βάσεις δεδομένων και επιτρέπει την ηλεκτρονική παροχή 2000 υπηρεσιών από πάνω από 900 οργανισμούς (99% των υπηρεσιών παρέχονται ηλεκτρονικά). </a:t>
            </a:r>
          </a:p>
          <a:p>
            <a:r>
              <a:rPr lang="el-GR" sz="2000" dirty="0"/>
              <a:t>Βέλγιο, πλατφόρμα MAGDA (</a:t>
            </a:r>
            <a:r>
              <a:rPr lang="el-GR" sz="2000" dirty="0" err="1"/>
              <a:t>Maximum</a:t>
            </a:r>
            <a:r>
              <a:rPr lang="el-GR" sz="2000" dirty="0"/>
              <a:t> </a:t>
            </a:r>
            <a:r>
              <a:rPr lang="el-GR" sz="2000" dirty="0" err="1"/>
              <a:t>Data</a:t>
            </a:r>
            <a:r>
              <a:rPr lang="el-GR" sz="2000" dirty="0"/>
              <a:t> </a:t>
            </a:r>
            <a:r>
              <a:rPr lang="el-GR" sz="2000" dirty="0" err="1"/>
              <a:t>Sharing</a:t>
            </a:r>
            <a:r>
              <a:rPr lang="el-GR" sz="2000" dirty="0"/>
              <a:t> </a:t>
            </a:r>
            <a:r>
              <a:rPr lang="el-GR" sz="2000" dirty="0" err="1"/>
              <a:t>between</a:t>
            </a:r>
            <a:r>
              <a:rPr lang="el-GR" sz="2000" dirty="0"/>
              <a:t> </a:t>
            </a:r>
            <a:r>
              <a:rPr lang="el-GR" sz="2000" dirty="0" err="1"/>
              <a:t>Agencies</a:t>
            </a:r>
            <a:r>
              <a:rPr lang="el-GR" sz="2000" dirty="0"/>
              <a:t>) η οποία επιτρέπει στους δημόσιους φορείς να ανταλλάσσουν δεδομένα από αυθεντικές πηγές και υποστηρίζουν την αρχή </a:t>
            </a:r>
            <a:r>
              <a:rPr lang="el-GR" sz="2000" dirty="0" err="1"/>
              <a:t>once</a:t>
            </a:r>
            <a:r>
              <a:rPr lang="el-GR" sz="2000" dirty="0"/>
              <a:t>-</a:t>
            </a:r>
            <a:r>
              <a:rPr lang="el-GR" sz="2000" dirty="0" err="1"/>
              <a:t>only</a:t>
            </a:r>
            <a:r>
              <a:rPr lang="el-GR" sz="2000" dirty="0"/>
              <a:t> ελαχιστοποιώντας την ανάγκη επαφής με τους πολίτες</a:t>
            </a:r>
          </a:p>
          <a:p>
            <a:r>
              <a:rPr lang="el-GR" sz="2000" dirty="0"/>
              <a:t>https://ec.europa.eu/digital-single-market/en/open-government </a:t>
            </a:r>
          </a:p>
        </p:txBody>
      </p:sp>
    </p:spTree>
    <p:extLst>
      <p:ext uri="{BB962C8B-B14F-4D97-AF65-F5344CB8AC3E}">
        <p14:creationId xmlns:p14="http://schemas.microsoft.com/office/powerpoint/2010/main" val="378819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Προστασία Δεδομένων Προσωπικού Χαρακτήρα (GDPR)</a:t>
            </a:r>
          </a:p>
        </p:txBody>
      </p:sp>
      <p:sp>
        <p:nvSpPr>
          <p:cNvPr id="3" name="Θέση περιεχομένου 2"/>
          <p:cNvSpPr>
            <a:spLocks noGrp="1"/>
          </p:cNvSpPr>
          <p:nvPr>
            <p:ph idx="1"/>
          </p:nvPr>
        </p:nvSpPr>
        <p:spPr/>
        <p:txBody>
          <a:bodyPr/>
          <a:lstStyle/>
          <a:p>
            <a:r>
              <a:rPr lang="el-GR" sz="1800" dirty="0"/>
              <a:t>Απρόσκοπτη ροή δεδομένων προσωπικού χαρακτήρα με ταυτόχρονη προστασία του υποκειμένου επεξεργασίας δεδομένων προσωπικού χαρακτήρα</a:t>
            </a:r>
          </a:p>
          <a:p>
            <a:r>
              <a:rPr lang="el-GR" sz="1800" dirty="0"/>
              <a:t>Έχει άμεση εφαρμογή στα Κράτη Μέλη από τον Μάρτιο του 2018, αλλά απαιτεί νομοθετικές προσαρμογές</a:t>
            </a:r>
          </a:p>
          <a:p>
            <a:r>
              <a:rPr lang="el-GR" sz="1800" dirty="0"/>
              <a:t>Περιλαμβάνει τη δημιουργία:</a:t>
            </a:r>
          </a:p>
          <a:p>
            <a:pPr lvl="1"/>
            <a:r>
              <a:rPr lang="el-GR" sz="1400" dirty="0" err="1"/>
              <a:t>Data</a:t>
            </a:r>
            <a:r>
              <a:rPr lang="el-GR" sz="1400" dirty="0"/>
              <a:t> </a:t>
            </a:r>
            <a:r>
              <a:rPr lang="el-GR" sz="1400" dirty="0" err="1"/>
              <a:t>Protection</a:t>
            </a:r>
            <a:r>
              <a:rPr lang="el-GR" sz="1400" dirty="0"/>
              <a:t> </a:t>
            </a:r>
            <a:r>
              <a:rPr lang="el-GR" sz="1400" dirty="0" err="1"/>
              <a:t>Officers</a:t>
            </a:r>
            <a:endParaRPr lang="el-GR" sz="1400" dirty="0"/>
          </a:p>
          <a:p>
            <a:pPr lvl="1"/>
            <a:r>
              <a:rPr lang="el-GR" sz="1400" dirty="0" err="1"/>
              <a:t>Data</a:t>
            </a:r>
            <a:r>
              <a:rPr lang="el-GR" sz="1400" dirty="0"/>
              <a:t> </a:t>
            </a:r>
            <a:r>
              <a:rPr lang="el-GR" sz="1400" dirty="0" err="1"/>
              <a:t>Protection</a:t>
            </a:r>
            <a:r>
              <a:rPr lang="el-GR" sz="1400" dirty="0"/>
              <a:t> </a:t>
            </a:r>
            <a:r>
              <a:rPr lang="el-GR" sz="1400" dirty="0" err="1"/>
              <a:t>Impact</a:t>
            </a:r>
            <a:r>
              <a:rPr lang="el-GR" sz="1400" dirty="0"/>
              <a:t> </a:t>
            </a:r>
            <a:r>
              <a:rPr lang="el-GR" sz="1400" dirty="0" err="1"/>
              <a:t>Assessments</a:t>
            </a:r>
            <a:endParaRPr lang="el-GR" sz="1400" dirty="0"/>
          </a:p>
          <a:p>
            <a:pPr lvl="1"/>
            <a:r>
              <a:rPr lang="el-GR" sz="1400" dirty="0" err="1"/>
              <a:t>Data</a:t>
            </a:r>
            <a:r>
              <a:rPr lang="el-GR" sz="1400" dirty="0"/>
              <a:t> </a:t>
            </a:r>
            <a:r>
              <a:rPr lang="el-GR" sz="1400" dirty="0" err="1"/>
              <a:t>Management</a:t>
            </a:r>
            <a:r>
              <a:rPr lang="el-GR" sz="1400" dirty="0"/>
              <a:t> </a:t>
            </a:r>
            <a:r>
              <a:rPr lang="el-GR" sz="1400" dirty="0" err="1"/>
              <a:t>Plans</a:t>
            </a:r>
            <a:endParaRPr lang="el-GR" sz="1400" dirty="0"/>
          </a:p>
          <a:p>
            <a:r>
              <a:rPr lang="el-GR" sz="1800" dirty="0"/>
              <a:t>Εισάγει τις Αρχές του </a:t>
            </a:r>
            <a:r>
              <a:rPr lang="el-GR" sz="1800" dirty="0" err="1"/>
              <a:t>Privacy</a:t>
            </a:r>
            <a:r>
              <a:rPr lang="el-GR" sz="1800" dirty="0"/>
              <a:t> </a:t>
            </a:r>
            <a:r>
              <a:rPr lang="el-GR" sz="1800" dirty="0" err="1"/>
              <a:t>by</a:t>
            </a:r>
            <a:r>
              <a:rPr lang="el-GR" sz="1800" dirty="0"/>
              <a:t> </a:t>
            </a:r>
            <a:r>
              <a:rPr lang="el-GR" sz="1800" dirty="0" err="1"/>
              <a:t>Design</a:t>
            </a:r>
            <a:r>
              <a:rPr lang="el-GR" sz="1800" dirty="0"/>
              <a:t> &amp; </a:t>
            </a:r>
            <a:r>
              <a:rPr lang="el-GR" sz="1800" dirty="0" err="1"/>
              <a:t>Privacy</a:t>
            </a:r>
            <a:r>
              <a:rPr lang="el-GR" sz="1800" dirty="0"/>
              <a:t> </a:t>
            </a:r>
            <a:r>
              <a:rPr lang="el-GR" sz="1800" dirty="0" err="1"/>
              <a:t>by</a:t>
            </a:r>
            <a:r>
              <a:rPr lang="el-GR" sz="1800" dirty="0"/>
              <a:t> </a:t>
            </a:r>
            <a:r>
              <a:rPr lang="el-GR" sz="1800" dirty="0" err="1"/>
              <a:t>Default</a:t>
            </a:r>
            <a:r>
              <a:rPr lang="el-GR" sz="1800" dirty="0"/>
              <a:t> &amp; </a:t>
            </a:r>
            <a:r>
              <a:rPr lang="el-GR" sz="1800" dirty="0" err="1"/>
              <a:t>Right</a:t>
            </a:r>
            <a:r>
              <a:rPr lang="el-GR" sz="1800" dirty="0"/>
              <a:t> </a:t>
            </a:r>
            <a:r>
              <a:rPr lang="el-GR" sz="1800" dirty="0" err="1"/>
              <a:t>to</a:t>
            </a:r>
            <a:r>
              <a:rPr lang="el-GR" sz="1800" dirty="0"/>
              <a:t> </a:t>
            </a:r>
            <a:r>
              <a:rPr lang="el-GR" sz="1800" dirty="0" err="1"/>
              <a:t>be</a:t>
            </a:r>
            <a:r>
              <a:rPr lang="el-GR" sz="1800" dirty="0"/>
              <a:t> </a:t>
            </a:r>
            <a:r>
              <a:rPr lang="el-GR" sz="1800" dirty="0" err="1"/>
              <a:t>forgotten</a:t>
            </a:r>
            <a:endParaRPr lang="el-GR" sz="1800" dirty="0"/>
          </a:p>
          <a:p>
            <a:r>
              <a:rPr lang="el-GR" sz="1800" dirty="0"/>
              <a:t>Βασικό κείμενο: Γενικός Κανονισμός  https://www.eugdpr.org/the-regulation.html </a:t>
            </a:r>
          </a:p>
        </p:txBody>
      </p:sp>
    </p:spTree>
    <p:extLst>
      <p:ext uri="{BB962C8B-B14F-4D97-AF65-F5344CB8AC3E}">
        <p14:creationId xmlns:p14="http://schemas.microsoft.com/office/powerpoint/2010/main" val="158801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 </a:t>
            </a:r>
            <a:endParaRPr lang="el-GR" dirty="0"/>
          </a:p>
        </p:txBody>
      </p:sp>
      <p:sp>
        <p:nvSpPr>
          <p:cNvPr id="3" name="Θέση περιεχομένου 2"/>
          <p:cNvSpPr>
            <a:spLocks noGrp="1"/>
          </p:cNvSpPr>
          <p:nvPr>
            <p:ph idx="1"/>
          </p:nvPr>
        </p:nvSpPr>
        <p:spPr/>
        <p:txBody>
          <a:bodyPr/>
          <a:lstStyle/>
          <a:p>
            <a:r>
              <a:rPr lang="el-GR" sz="2000" dirty="0"/>
              <a:t>Αρχές κι επίπεδα εφαρμογής ανοικτής διακυβέρνησης </a:t>
            </a:r>
          </a:p>
          <a:p>
            <a:r>
              <a:rPr lang="el-GR" sz="2000" dirty="0"/>
              <a:t>Ευρωπαϊκές πρωτοβουλίες</a:t>
            </a:r>
          </a:p>
          <a:p>
            <a:pPr lvl="1"/>
            <a:r>
              <a:rPr lang="el-GR" sz="1800" dirty="0"/>
              <a:t>Δημόσια Ανοικτά δεδομένα</a:t>
            </a:r>
          </a:p>
          <a:p>
            <a:pPr lvl="1"/>
            <a:r>
              <a:rPr lang="el-GR" sz="1800" dirty="0" err="1"/>
              <a:t>eGov</a:t>
            </a:r>
            <a:r>
              <a:rPr lang="el-GR" sz="1800" dirty="0"/>
              <a:t> 2020  και  απρόσκοπτη ροή δεδομένων</a:t>
            </a:r>
          </a:p>
          <a:p>
            <a:pPr lvl="1"/>
            <a:r>
              <a:rPr lang="el-GR" sz="1800" dirty="0"/>
              <a:t>Κανονισμός προσωπικών δεδομένων </a:t>
            </a:r>
          </a:p>
          <a:p>
            <a:pPr lvl="1"/>
            <a:r>
              <a:rPr lang="el-GR" sz="1800" dirty="0"/>
              <a:t>Πνευματική Ιδιοκτησία  και Πολιτιστικά Δεδομένα</a:t>
            </a:r>
          </a:p>
          <a:p>
            <a:pPr lvl="1"/>
            <a:r>
              <a:rPr lang="el-GR" sz="1800" dirty="0"/>
              <a:t>Πολιτικές Υποδομών και Ευρωπαϊκό Νέφος Ανοικτής Επιστήμης</a:t>
            </a:r>
          </a:p>
          <a:p>
            <a:r>
              <a:rPr lang="el-GR" sz="2000" dirty="0"/>
              <a:t>Διεθνείς πρωτοβουλίες </a:t>
            </a:r>
          </a:p>
          <a:p>
            <a:pPr lvl="1"/>
            <a:r>
              <a:rPr lang="el-GR" sz="1800" dirty="0"/>
              <a:t>Συμμαχία για την Ανοικτή διακυβέρνηση </a:t>
            </a:r>
          </a:p>
          <a:p>
            <a:pPr lvl="1"/>
            <a:r>
              <a:rPr lang="el-GR" sz="1800" dirty="0"/>
              <a:t>ΟΟΣΑ, Παγκόσμια Τράπεζα </a:t>
            </a:r>
          </a:p>
          <a:p>
            <a:pPr lvl="1"/>
            <a:r>
              <a:rPr lang="el-GR" sz="1800" dirty="0"/>
              <a:t>Ανοικτός προϋπολογισμός </a:t>
            </a:r>
          </a:p>
        </p:txBody>
      </p:sp>
    </p:spTree>
    <p:extLst>
      <p:ext uri="{BB962C8B-B14F-4D97-AF65-F5344CB8AC3E}">
        <p14:creationId xmlns:p14="http://schemas.microsoft.com/office/powerpoint/2010/main" val="301710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Ενδεικτικά Σημεία Κανονισμού </a:t>
            </a:r>
          </a:p>
        </p:txBody>
      </p:sp>
      <p:sp>
        <p:nvSpPr>
          <p:cNvPr id="3" name="Θέση περιεχομένου 2"/>
          <p:cNvSpPr>
            <a:spLocks noGrp="1"/>
          </p:cNvSpPr>
          <p:nvPr>
            <p:ph idx="1"/>
          </p:nvPr>
        </p:nvSpPr>
        <p:spPr/>
        <p:txBody>
          <a:bodyPr/>
          <a:lstStyle/>
          <a:p>
            <a:r>
              <a:rPr lang="el-GR" sz="1800" dirty="0"/>
              <a:t>Περισσότερα μέσα επιβολής (υψηλά πρόστιμα )</a:t>
            </a:r>
          </a:p>
          <a:p>
            <a:r>
              <a:rPr lang="el-GR" sz="1800" dirty="0"/>
              <a:t>Αυξημένη υποχρέωση λογοδοσίας για τις διαδικασίες προστασίας των προσωπικών δεδομένων.</a:t>
            </a:r>
          </a:p>
          <a:p>
            <a:pPr lvl="1"/>
            <a:r>
              <a:rPr lang="el-GR" sz="1400" dirty="0"/>
              <a:t>Αντί για την απόκτηση τυπικής άδειας πρόσβασης αξιολογούνται οι διαδικασίες.</a:t>
            </a:r>
          </a:p>
          <a:p>
            <a:r>
              <a:rPr lang="el-GR" sz="1800" dirty="0"/>
              <a:t>Προστασία της </a:t>
            </a:r>
            <a:r>
              <a:rPr lang="el-GR" sz="1800" dirty="0" err="1"/>
              <a:t>ιδιωτικότητας</a:t>
            </a:r>
            <a:r>
              <a:rPr lang="el-GR" sz="1800" dirty="0"/>
              <a:t> από το σχεδιασμό των συστημάτων (</a:t>
            </a:r>
            <a:r>
              <a:rPr lang="el-GR" sz="1800" dirty="0" err="1"/>
              <a:t>privacy</a:t>
            </a:r>
            <a:r>
              <a:rPr lang="el-GR" sz="1800" dirty="0"/>
              <a:t> </a:t>
            </a:r>
            <a:r>
              <a:rPr lang="el-GR" sz="1800" dirty="0" err="1"/>
              <a:t>by</a:t>
            </a:r>
            <a:r>
              <a:rPr lang="el-GR" sz="1800" dirty="0"/>
              <a:t> </a:t>
            </a:r>
            <a:r>
              <a:rPr lang="el-GR" sz="1800" dirty="0" err="1"/>
              <a:t>design</a:t>
            </a:r>
            <a:r>
              <a:rPr lang="el-GR" sz="1800" dirty="0"/>
              <a:t>)  </a:t>
            </a:r>
          </a:p>
          <a:p>
            <a:pPr lvl="1"/>
            <a:r>
              <a:rPr lang="el-GR" sz="1400" dirty="0"/>
              <a:t>Με χαρτογράφηση της ροής των δεδομένων στο σύνολο του οργανισμού</a:t>
            </a:r>
          </a:p>
          <a:p>
            <a:r>
              <a:rPr lang="el-GR" sz="1800" dirty="0"/>
              <a:t>Δίνει προβάδισμα στο άτομο, με δυνατότητα μεταφοράς του συνόλου των δεδομένων </a:t>
            </a:r>
          </a:p>
          <a:p>
            <a:pPr lvl="1"/>
            <a:r>
              <a:rPr lang="el-GR" sz="1400" dirty="0"/>
              <a:t>Οι καταναλωτές έχουν ήδη τη δυνατότητα να ζητήσουν την διαγραφή των προσωπικών τους στοιχείων, το GDPR ενισχύει το δικαίωμα διαγραφής (</a:t>
            </a:r>
            <a:r>
              <a:rPr lang="el-GR" sz="1400" dirty="0" err="1"/>
              <a:t>Right</a:t>
            </a:r>
            <a:r>
              <a:rPr lang="el-GR" sz="1400" dirty="0"/>
              <a:t> </a:t>
            </a:r>
            <a:r>
              <a:rPr lang="el-GR" sz="1400" dirty="0" err="1"/>
              <a:t>to</a:t>
            </a:r>
            <a:r>
              <a:rPr lang="el-GR" sz="1400" dirty="0"/>
              <a:t> </a:t>
            </a:r>
            <a:r>
              <a:rPr lang="el-GR" sz="1400" dirty="0" err="1"/>
              <a:t>be</a:t>
            </a:r>
            <a:r>
              <a:rPr lang="el-GR" sz="1400" dirty="0"/>
              <a:t> </a:t>
            </a:r>
            <a:r>
              <a:rPr lang="el-GR" sz="1400" dirty="0" err="1"/>
              <a:t>Forgotten</a:t>
            </a:r>
            <a:r>
              <a:rPr lang="el-GR" sz="1400" dirty="0"/>
              <a:t>). </a:t>
            </a:r>
          </a:p>
          <a:p>
            <a:endParaRPr lang="el-GR" sz="1800" dirty="0"/>
          </a:p>
        </p:txBody>
      </p:sp>
    </p:spTree>
    <p:extLst>
      <p:ext uri="{BB962C8B-B14F-4D97-AF65-F5344CB8AC3E}">
        <p14:creationId xmlns:p14="http://schemas.microsoft.com/office/powerpoint/2010/main" val="154088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Πνευματική Ιδιοκτησία</a:t>
            </a:r>
          </a:p>
        </p:txBody>
      </p:sp>
      <p:sp>
        <p:nvSpPr>
          <p:cNvPr id="3" name="Θέση περιεχομένου 2"/>
          <p:cNvSpPr>
            <a:spLocks noGrp="1"/>
          </p:cNvSpPr>
          <p:nvPr>
            <p:ph idx="1"/>
          </p:nvPr>
        </p:nvSpPr>
        <p:spPr/>
        <p:txBody>
          <a:bodyPr/>
          <a:lstStyle/>
          <a:p>
            <a:r>
              <a:rPr lang="el-GR" sz="2000" dirty="0"/>
              <a:t>Ενίσχυση δεξιοτήτων κατανόησης διανοητικής ιδιοκτησίας στη δημόσια διοίκηση και αξιοποίηση της διανοητικής ιδιοκτησίας που παράγει η δημόσια διοίκηση</a:t>
            </a:r>
          </a:p>
          <a:p>
            <a:r>
              <a:rPr lang="el-GR" sz="2000" dirty="0"/>
              <a:t>Εναρμόνιση των εξαιρέσεων, ιδίως σε σχέση με την εξόρυξη κειμένου</a:t>
            </a:r>
          </a:p>
          <a:p>
            <a:r>
              <a:rPr lang="el-GR" sz="2000" dirty="0"/>
              <a:t>Ενίσχυση της διαφάνειας και της λογοδοσίας στους οργανισμούς συλλογικής διαχείρισης</a:t>
            </a:r>
          </a:p>
          <a:p>
            <a:r>
              <a:rPr lang="el-GR" sz="2000" dirty="0"/>
              <a:t>Ενίσχυση της παροχής διασυνοριακών </a:t>
            </a:r>
            <a:r>
              <a:rPr lang="el-GR" sz="2000" dirty="0" err="1"/>
              <a:t>επιγραμμικών</a:t>
            </a:r>
            <a:r>
              <a:rPr lang="el-GR" sz="2000" dirty="0"/>
              <a:t> υπηρεσιών</a:t>
            </a:r>
          </a:p>
          <a:p>
            <a:r>
              <a:rPr lang="el-GR" sz="2000" dirty="0"/>
              <a:t>Βασικό Κείμενο: </a:t>
            </a:r>
            <a:r>
              <a:rPr lang="el-GR" sz="2000" dirty="0" err="1"/>
              <a:t>Towards</a:t>
            </a:r>
            <a:r>
              <a:rPr lang="el-GR" sz="2000" dirty="0"/>
              <a:t> a </a:t>
            </a:r>
            <a:r>
              <a:rPr lang="el-GR" sz="2000" dirty="0" err="1"/>
              <a:t>Modern</a:t>
            </a:r>
            <a:r>
              <a:rPr lang="el-GR" sz="2000" dirty="0"/>
              <a:t> </a:t>
            </a:r>
            <a:r>
              <a:rPr lang="el-GR" sz="2000" dirty="0" err="1"/>
              <a:t>More</a:t>
            </a:r>
            <a:r>
              <a:rPr lang="el-GR" sz="2000" dirty="0"/>
              <a:t> </a:t>
            </a:r>
            <a:r>
              <a:rPr lang="el-GR" sz="2000" dirty="0" err="1"/>
              <a:t>European</a:t>
            </a:r>
            <a:r>
              <a:rPr lang="el-GR" sz="2000" dirty="0"/>
              <a:t> </a:t>
            </a:r>
            <a:r>
              <a:rPr lang="el-GR" sz="2000" dirty="0" err="1"/>
              <a:t>Copyright</a:t>
            </a:r>
            <a:r>
              <a:rPr lang="el-GR" sz="2000" dirty="0"/>
              <a:t> </a:t>
            </a:r>
            <a:r>
              <a:rPr lang="el-GR" sz="2000" dirty="0" err="1"/>
              <a:t>Framework</a:t>
            </a:r>
            <a:r>
              <a:rPr lang="el-GR" sz="2000" dirty="0"/>
              <a:t> http://ec.europa.eu/newsroom/dae/document.cfm?action=display&amp;doc_id=12526 </a:t>
            </a:r>
          </a:p>
        </p:txBody>
      </p:sp>
    </p:spTree>
    <p:extLst>
      <p:ext uri="{BB962C8B-B14F-4D97-AF65-F5344CB8AC3E}">
        <p14:creationId xmlns:p14="http://schemas.microsoft.com/office/powerpoint/2010/main" val="269725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Πολιτιστικά Δεδομένα</a:t>
            </a:r>
          </a:p>
        </p:txBody>
      </p:sp>
      <p:sp>
        <p:nvSpPr>
          <p:cNvPr id="3" name="Θέση περιεχομένου 2"/>
          <p:cNvSpPr>
            <a:spLocks noGrp="1"/>
          </p:cNvSpPr>
          <p:nvPr>
            <p:ph idx="1"/>
          </p:nvPr>
        </p:nvSpPr>
        <p:spPr/>
        <p:txBody>
          <a:bodyPr/>
          <a:lstStyle/>
          <a:p>
            <a:r>
              <a:rPr lang="el-GR" sz="2000" dirty="0"/>
              <a:t>Εκφράζονται κυρίως μέσα από τις πρωτοβουλίες της </a:t>
            </a:r>
            <a:r>
              <a:rPr lang="el-GR" sz="2000" dirty="0" err="1"/>
              <a:t>Europeana</a:t>
            </a:r>
            <a:endParaRPr lang="el-GR" sz="2000" dirty="0"/>
          </a:p>
          <a:p>
            <a:r>
              <a:rPr lang="el-GR" sz="2000" dirty="0"/>
              <a:t>Καλύπτονται σε μεγάλο βαθμό από τις πρωτοβουλίες για την πνευματική ιδιοκτησία (Εξαιρέσεις, Κοινά Κτήματα) και την περαιτέρω χρήση δεδομένων προσωπικού χαρακτήρα</a:t>
            </a:r>
          </a:p>
          <a:p>
            <a:r>
              <a:rPr lang="el-GR" sz="2000" dirty="0"/>
              <a:t>Τα Κράτη Μέλη διατηρούν την αρμοδιότητα για τους κανόνες πρόσβασης στην πολιτιστική κληρονομιά</a:t>
            </a:r>
          </a:p>
          <a:p>
            <a:r>
              <a:rPr lang="el-GR" sz="2000" dirty="0"/>
              <a:t>Αφορά τόσο νομοθετικό πλαίσιο, όσο και τεχνικές πλατφόρμες, πρότυπα μεταδεδομένων, διαδικασίες και πρότυπα αδειών</a:t>
            </a:r>
          </a:p>
          <a:p>
            <a:r>
              <a:rPr lang="el-GR" sz="2000" dirty="0"/>
              <a:t>Βασικό Κείμενο: </a:t>
            </a:r>
            <a:r>
              <a:rPr lang="el-GR" sz="2000" dirty="0" err="1"/>
              <a:t>Europeana</a:t>
            </a:r>
            <a:r>
              <a:rPr lang="el-GR" sz="2000" dirty="0"/>
              <a:t> </a:t>
            </a:r>
            <a:r>
              <a:rPr lang="el-GR" sz="2000" dirty="0" err="1"/>
              <a:t>Mission</a:t>
            </a:r>
            <a:r>
              <a:rPr lang="el-GR" sz="2000" dirty="0"/>
              <a:t> https://pro.europeana.eu/our-mission </a:t>
            </a:r>
          </a:p>
        </p:txBody>
      </p:sp>
    </p:spTree>
    <p:extLst>
      <p:ext uri="{BB962C8B-B14F-4D97-AF65-F5344CB8AC3E}">
        <p14:creationId xmlns:p14="http://schemas.microsoft.com/office/powerpoint/2010/main" val="53980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Ευρωπαϊκό Νέφος Ανοικτής Επιστήμης</a:t>
            </a:r>
          </a:p>
        </p:txBody>
      </p:sp>
      <p:sp>
        <p:nvSpPr>
          <p:cNvPr id="3" name="Θέση περιεχομένου 2"/>
          <p:cNvSpPr>
            <a:spLocks noGrp="1"/>
          </p:cNvSpPr>
          <p:nvPr>
            <p:ph idx="1"/>
          </p:nvPr>
        </p:nvSpPr>
        <p:spPr/>
        <p:txBody>
          <a:bodyPr/>
          <a:lstStyle/>
          <a:p>
            <a:r>
              <a:rPr lang="el-GR" sz="1800" dirty="0"/>
              <a:t>Έχει ως στόχο την αξιοποίηση των ερευνητικών υποδομών και δεδομένων προκειμένου να ενισχύσει την ανοιχτή επιστήμη και να συνεισφέρει στην ανάπτυξη και την καινοτομία</a:t>
            </a:r>
          </a:p>
          <a:p>
            <a:r>
              <a:rPr lang="el-GR" sz="1800" dirty="0"/>
              <a:t>Περιλαμβάνει το σύνολο των ευρωπαϊκών ψηφιακών υποδομών για την ψηφιακή επιστήμη</a:t>
            </a:r>
          </a:p>
          <a:p>
            <a:r>
              <a:rPr lang="el-GR" sz="1800" dirty="0"/>
              <a:t>Συνδέει το δημόσιο τομέα με τον ιδιωτικό και την κοινωνία των πολιτών</a:t>
            </a:r>
          </a:p>
          <a:p>
            <a:r>
              <a:rPr lang="el-GR" sz="1800" dirty="0"/>
              <a:t>Δε χρησιμοποιεί νομοθετικά εργαλεία παρά χρηματοδοτικά, τεχνολογικά, </a:t>
            </a:r>
            <a:r>
              <a:rPr lang="el-GR" sz="1800" dirty="0" err="1"/>
              <a:t>αδειοδοτικά</a:t>
            </a:r>
            <a:r>
              <a:rPr lang="el-GR" sz="1800" dirty="0"/>
              <a:t> και διαδικαστικά εργαλεία</a:t>
            </a:r>
          </a:p>
          <a:p>
            <a:r>
              <a:rPr lang="el-GR" sz="1800" dirty="0"/>
              <a:t>Βασικό κείμενο: </a:t>
            </a:r>
            <a:r>
              <a:rPr lang="el-GR" sz="1800" dirty="0" err="1"/>
              <a:t>High</a:t>
            </a:r>
            <a:r>
              <a:rPr lang="el-GR" sz="1800" dirty="0"/>
              <a:t> </a:t>
            </a:r>
            <a:r>
              <a:rPr lang="el-GR" sz="1800" dirty="0" err="1"/>
              <a:t>Level</a:t>
            </a:r>
            <a:r>
              <a:rPr lang="el-GR" sz="1800" dirty="0"/>
              <a:t> </a:t>
            </a:r>
            <a:r>
              <a:rPr lang="el-GR" sz="1800" dirty="0" err="1"/>
              <a:t>Expert</a:t>
            </a:r>
            <a:r>
              <a:rPr lang="el-GR" sz="1800" dirty="0"/>
              <a:t> </a:t>
            </a:r>
            <a:r>
              <a:rPr lang="el-GR" sz="1800" dirty="0" err="1"/>
              <a:t>Group</a:t>
            </a:r>
            <a:r>
              <a:rPr lang="el-GR" sz="1800" dirty="0"/>
              <a:t> </a:t>
            </a:r>
            <a:r>
              <a:rPr lang="el-GR" sz="1800" dirty="0" err="1"/>
              <a:t>on</a:t>
            </a:r>
            <a:r>
              <a:rPr lang="el-GR" sz="1800" dirty="0"/>
              <a:t> EOSC http://ec.europa.eu/research/openscience/index.cfm?pg=open-science-cloud-hleg </a:t>
            </a:r>
          </a:p>
        </p:txBody>
      </p:sp>
    </p:spTree>
    <p:extLst>
      <p:ext uri="{BB962C8B-B14F-4D97-AF65-F5344CB8AC3E}">
        <p14:creationId xmlns:p14="http://schemas.microsoft.com/office/powerpoint/2010/main" val="3648744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Διεθνείς </a:t>
            </a:r>
            <a:r>
              <a:rPr lang="el-GR" dirty="0" smtClean="0"/>
              <a:t>Πρωτοβουλίες</a:t>
            </a:r>
            <a:endParaRPr lang="el-GR" dirty="0"/>
          </a:p>
        </p:txBody>
      </p:sp>
    </p:spTree>
    <p:extLst>
      <p:ext uri="{BB962C8B-B14F-4D97-AF65-F5344CB8AC3E}">
        <p14:creationId xmlns:p14="http://schemas.microsoft.com/office/powerpoint/2010/main" val="45781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2400" dirty="0"/>
              <a:t>Συμμαχία για την Ανοικτή Διακυβέρνηση OGP </a:t>
            </a:r>
            <a:br>
              <a:rPr lang="el-GR" sz="2400" dirty="0"/>
            </a:br>
            <a:r>
              <a:rPr lang="el-GR" sz="2400" dirty="0" err="1"/>
              <a:t>Open</a:t>
            </a:r>
            <a:r>
              <a:rPr lang="el-GR" sz="2400" dirty="0"/>
              <a:t> </a:t>
            </a:r>
            <a:r>
              <a:rPr lang="el-GR" sz="2400" dirty="0" err="1"/>
              <a:t>Government</a:t>
            </a:r>
            <a:r>
              <a:rPr lang="el-GR" sz="2400" dirty="0"/>
              <a:t> </a:t>
            </a:r>
            <a:r>
              <a:rPr lang="el-GR" sz="2400" dirty="0" err="1" smtClean="0"/>
              <a:t>Partnership</a:t>
            </a:r>
            <a:endParaRPr lang="el-GR" sz="2400" dirty="0"/>
          </a:p>
        </p:txBody>
      </p:sp>
      <p:sp>
        <p:nvSpPr>
          <p:cNvPr id="4" name="Θέση περιεχομένου 3"/>
          <p:cNvSpPr>
            <a:spLocks noGrp="1"/>
          </p:cNvSpPr>
          <p:nvPr>
            <p:ph idx="1"/>
          </p:nvPr>
        </p:nvSpPr>
        <p:spPr/>
        <p:txBody>
          <a:bodyPr/>
          <a:lstStyle/>
          <a:p>
            <a:r>
              <a:rPr lang="el-GR" sz="2400" dirty="0"/>
              <a:t>Η Συμμαχία για την Ανοικτή Διακυβέρνηση (OGP) είναι μια εθελοντική διεθνής πρωτοβουλία που αποσκοπεί στη διασφάλιση κυβερνητικών δεσμεύσεων προς τους πολίτες. Οι δεσμεύσεις αυτές προάγουν τη διαφάνεια, την εξουσιοδότηση των πολιτών, </a:t>
            </a:r>
            <a:r>
              <a:rPr lang="el-GR" sz="2400" dirty="0" smtClean="0"/>
              <a:t>την </a:t>
            </a:r>
            <a:r>
              <a:rPr lang="el-GR" sz="2400" dirty="0"/>
              <a:t>καταπολέμηση της διαφθοράς και την αξιοποίηση των νέων τεχνολογιών για την </a:t>
            </a:r>
            <a:r>
              <a:rPr lang="el-GR" sz="2400" dirty="0" smtClean="0"/>
              <a:t>ενίσχυση της διακυβέρνησης </a:t>
            </a:r>
          </a:p>
          <a:p>
            <a:endParaRPr lang="el-GR" sz="2400" dirty="0"/>
          </a:p>
          <a:p>
            <a:pPr marL="0" indent="0">
              <a:buNone/>
            </a:pPr>
            <a:endParaRPr lang="el-GR" sz="2400" dirty="0"/>
          </a:p>
        </p:txBody>
      </p:sp>
      <p:pic>
        <p:nvPicPr>
          <p:cNvPr id="5" name="Shape 619"/>
          <p:cNvPicPr preferRelativeResize="0"/>
          <p:nvPr/>
        </p:nvPicPr>
        <p:blipFill rotWithShape="1">
          <a:blip r:embed="rId2">
            <a:alphaModFix/>
          </a:blip>
          <a:srcRect/>
          <a:stretch/>
        </p:blipFill>
        <p:spPr>
          <a:xfrm>
            <a:off x="7306058" y="1065240"/>
            <a:ext cx="1818000" cy="1739880"/>
          </a:xfrm>
          <a:prstGeom prst="rect">
            <a:avLst/>
          </a:prstGeom>
          <a:noFill/>
          <a:ln>
            <a:noFill/>
          </a:ln>
        </p:spPr>
      </p:pic>
      <p:pic>
        <p:nvPicPr>
          <p:cNvPr id="6" name="Shape 621"/>
          <p:cNvPicPr preferRelativeResize="0"/>
          <p:nvPr/>
        </p:nvPicPr>
        <p:blipFill rotWithShape="1">
          <a:blip r:embed="rId3">
            <a:alphaModFix/>
          </a:blip>
          <a:srcRect/>
          <a:stretch/>
        </p:blipFill>
        <p:spPr>
          <a:xfrm>
            <a:off x="1619672" y="5661248"/>
            <a:ext cx="5472608" cy="1018525"/>
          </a:xfrm>
          <a:prstGeom prst="rect">
            <a:avLst/>
          </a:prstGeom>
          <a:noFill/>
          <a:ln>
            <a:noFill/>
          </a:ln>
        </p:spPr>
      </p:pic>
    </p:spTree>
    <p:extLst>
      <p:ext uri="{BB962C8B-B14F-4D97-AF65-F5344CB8AC3E}">
        <p14:creationId xmlns:p14="http://schemas.microsoft.com/office/powerpoint/2010/main" val="2381484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πρωτοβουλία OGP σε </a:t>
            </a:r>
            <a:r>
              <a:rPr lang="el-GR" dirty="0" smtClean="0"/>
              <a:t>αριθμούς</a:t>
            </a:r>
            <a:endParaRPr lang="el-GR" dirty="0"/>
          </a:p>
        </p:txBody>
      </p:sp>
      <p:grpSp>
        <p:nvGrpSpPr>
          <p:cNvPr id="5" name="Ομάδα 4"/>
          <p:cNvGrpSpPr/>
          <p:nvPr/>
        </p:nvGrpSpPr>
        <p:grpSpPr>
          <a:xfrm>
            <a:off x="1339920" y="2017800"/>
            <a:ext cx="7226280" cy="4454280"/>
            <a:chOff x="274680" y="914400"/>
            <a:chExt cx="8291520" cy="5557680"/>
          </a:xfrm>
        </p:grpSpPr>
        <p:sp>
          <p:nvSpPr>
            <p:cNvPr id="6" name="Shape 641"/>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7" name="Shape 643"/>
            <p:cNvSpPr/>
            <p:nvPr/>
          </p:nvSpPr>
          <p:spPr>
            <a:xfrm>
              <a:off x="274680" y="914400"/>
              <a:ext cx="8291520" cy="8715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6800" rIns="90000" bIns="46800" anchor="ctr" anchorCtr="0">
              <a:noAutofit/>
            </a:bodyPr>
            <a:lstStyle/>
            <a:p>
              <a:pPr marL="0" marR="0" lvl="0" indent="0" algn="r" rtl="0">
                <a:spcBef>
                  <a:spcPts val="0"/>
                </a:spcBef>
                <a:spcAft>
                  <a:spcPts val="0"/>
                </a:spcAft>
                <a:buNone/>
              </a:pPr>
              <a:r>
                <a:rPr lang="el-GR" sz="2200" b="1" strike="noStrike">
                  <a:solidFill>
                    <a:srgbClr val="6688BB"/>
                  </a:solidFill>
                  <a:latin typeface="Arial"/>
                  <a:ea typeface="Arial"/>
                  <a:cs typeface="Arial"/>
                  <a:sym typeface="Arial"/>
                </a:rPr>
                <a:t/>
              </a:r>
              <a:br>
                <a:rPr lang="el-GR" sz="2200" b="1" strike="noStrike">
                  <a:solidFill>
                    <a:srgbClr val="6688BB"/>
                  </a:solidFill>
                  <a:latin typeface="Arial"/>
                  <a:ea typeface="Arial"/>
                  <a:cs typeface="Arial"/>
                  <a:sym typeface="Arial"/>
                </a:rPr>
              </a:br>
              <a:r>
                <a:rPr lang="el-GR" sz="2200" b="1" strike="noStrike">
                  <a:solidFill>
                    <a:srgbClr val="6688BB"/>
                  </a:solidFill>
                  <a:latin typeface="Arial"/>
                  <a:ea typeface="Arial"/>
                  <a:cs typeface="Arial"/>
                  <a:sym typeface="Arial"/>
                </a:rPr>
                <a:t> </a:t>
              </a:r>
              <a:endParaRPr sz="1800" b="0" strike="noStrike">
                <a:solidFill>
                  <a:srgbClr val="000000"/>
                </a:solidFill>
                <a:latin typeface="Arial"/>
                <a:ea typeface="Arial"/>
                <a:cs typeface="Arial"/>
                <a:sym typeface="Arial"/>
              </a:endParaRPr>
            </a:p>
          </p:txBody>
        </p:sp>
        <p:sp>
          <p:nvSpPr>
            <p:cNvPr id="8" name="Shape 644"/>
            <p:cNvSpPr/>
            <p:nvPr/>
          </p:nvSpPr>
          <p:spPr>
            <a:xfrm>
              <a:off x="1152360" y="5832360"/>
              <a:ext cx="4175280" cy="63972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l-GR" sz="1600" b="0" i="1" strike="noStrike">
                  <a:solidFill>
                    <a:srgbClr val="004586"/>
                  </a:solidFill>
                  <a:latin typeface="Calibri"/>
                  <a:ea typeface="Calibri"/>
                  <a:cs typeface="Calibri"/>
                  <a:sym typeface="Calibri"/>
                </a:rPr>
                <a:t> </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GR" sz="1600" b="0" i="1" strike="noStrike">
                  <a:solidFill>
                    <a:srgbClr val="004586"/>
                  </a:solidFill>
                  <a:latin typeface="Calibri"/>
                  <a:ea typeface="Calibri"/>
                  <a:cs typeface="Calibri"/>
                  <a:sym typeface="Calibri"/>
                </a:rPr>
                <a:t>Πηγή: https://www.opengovpartnership.org</a:t>
              </a:r>
              <a:endParaRPr sz="1800" b="0" strike="noStrike">
                <a:solidFill>
                  <a:srgbClr val="000000"/>
                </a:solidFill>
                <a:latin typeface="Arial"/>
                <a:ea typeface="Arial"/>
                <a:cs typeface="Arial"/>
                <a:sym typeface="Arial"/>
              </a:endParaRPr>
            </a:p>
          </p:txBody>
        </p:sp>
        <p:pic>
          <p:nvPicPr>
            <p:cNvPr id="9" name="Shape 645"/>
            <p:cNvPicPr preferRelativeResize="0"/>
            <p:nvPr/>
          </p:nvPicPr>
          <p:blipFill rotWithShape="1">
            <a:blip r:embed="rId2">
              <a:alphaModFix/>
            </a:blip>
            <a:srcRect/>
            <a:stretch/>
          </p:blipFill>
          <p:spPr>
            <a:xfrm>
              <a:off x="1224000" y="1098720"/>
              <a:ext cx="1531800" cy="1838160"/>
            </a:xfrm>
            <a:prstGeom prst="rect">
              <a:avLst/>
            </a:prstGeom>
            <a:noFill/>
            <a:ln>
              <a:noFill/>
            </a:ln>
          </p:spPr>
        </p:pic>
        <p:pic>
          <p:nvPicPr>
            <p:cNvPr id="10" name="Shape 646"/>
            <p:cNvPicPr preferRelativeResize="0"/>
            <p:nvPr/>
          </p:nvPicPr>
          <p:blipFill rotWithShape="1">
            <a:blip r:embed="rId3">
              <a:alphaModFix/>
            </a:blip>
            <a:srcRect/>
            <a:stretch/>
          </p:blipFill>
          <p:spPr>
            <a:xfrm>
              <a:off x="4122720" y="3882960"/>
              <a:ext cx="2203560" cy="1621080"/>
            </a:xfrm>
            <a:prstGeom prst="rect">
              <a:avLst/>
            </a:prstGeom>
            <a:noFill/>
            <a:ln>
              <a:noFill/>
            </a:ln>
          </p:spPr>
        </p:pic>
        <p:pic>
          <p:nvPicPr>
            <p:cNvPr id="11" name="Shape 647"/>
            <p:cNvPicPr preferRelativeResize="0"/>
            <p:nvPr/>
          </p:nvPicPr>
          <p:blipFill rotWithShape="1">
            <a:blip r:embed="rId4">
              <a:alphaModFix/>
            </a:blip>
            <a:srcRect/>
            <a:stretch/>
          </p:blipFill>
          <p:spPr>
            <a:xfrm>
              <a:off x="2862360" y="1432080"/>
              <a:ext cx="4971960" cy="723600"/>
            </a:xfrm>
            <a:prstGeom prst="rect">
              <a:avLst/>
            </a:prstGeom>
            <a:noFill/>
            <a:ln>
              <a:noFill/>
            </a:ln>
          </p:spPr>
        </p:pic>
        <p:pic>
          <p:nvPicPr>
            <p:cNvPr id="12" name="Shape 648"/>
            <p:cNvPicPr preferRelativeResize="0"/>
            <p:nvPr/>
          </p:nvPicPr>
          <p:blipFill rotWithShape="1">
            <a:blip r:embed="rId5">
              <a:alphaModFix/>
            </a:blip>
            <a:srcRect/>
            <a:stretch/>
          </p:blipFill>
          <p:spPr>
            <a:xfrm>
              <a:off x="6932520" y="2155680"/>
              <a:ext cx="1292400" cy="3397320"/>
            </a:xfrm>
            <a:prstGeom prst="rect">
              <a:avLst/>
            </a:prstGeom>
            <a:noFill/>
            <a:ln>
              <a:noFill/>
            </a:ln>
          </p:spPr>
        </p:pic>
        <p:pic>
          <p:nvPicPr>
            <p:cNvPr id="13" name="Shape 649"/>
            <p:cNvPicPr preferRelativeResize="0"/>
            <p:nvPr/>
          </p:nvPicPr>
          <p:blipFill rotWithShape="1">
            <a:blip r:embed="rId6">
              <a:alphaModFix/>
            </a:blip>
            <a:srcRect/>
            <a:stretch/>
          </p:blipFill>
          <p:spPr>
            <a:xfrm>
              <a:off x="1339920" y="4049640"/>
              <a:ext cx="2308320" cy="1114560"/>
            </a:xfrm>
            <a:prstGeom prst="rect">
              <a:avLst/>
            </a:prstGeom>
            <a:noFill/>
            <a:ln>
              <a:noFill/>
            </a:ln>
          </p:spPr>
        </p:pic>
        <p:pic>
          <p:nvPicPr>
            <p:cNvPr id="14" name="Shape 650"/>
            <p:cNvPicPr preferRelativeResize="0"/>
            <p:nvPr/>
          </p:nvPicPr>
          <p:blipFill rotWithShape="1">
            <a:blip r:embed="rId7">
              <a:alphaModFix/>
            </a:blip>
            <a:srcRect/>
            <a:stretch/>
          </p:blipFill>
          <p:spPr>
            <a:xfrm>
              <a:off x="2136600" y="2933640"/>
              <a:ext cx="4654800" cy="671400"/>
            </a:xfrm>
            <a:prstGeom prst="rect">
              <a:avLst/>
            </a:prstGeom>
            <a:noFill/>
            <a:ln>
              <a:noFill/>
            </a:ln>
          </p:spPr>
        </p:pic>
      </p:grpSp>
    </p:spTree>
    <p:extLst>
      <p:ext uri="{BB962C8B-B14F-4D97-AF65-F5344CB8AC3E}">
        <p14:creationId xmlns:p14="http://schemas.microsoft.com/office/powerpoint/2010/main" val="16083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Στόχοι </a:t>
            </a:r>
            <a:r>
              <a:rPr lang="en-US" dirty="0" smtClean="0"/>
              <a:t>OGP </a:t>
            </a:r>
            <a:endParaRPr lang="el-GR" dirty="0"/>
          </a:p>
        </p:txBody>
      </p:sp>
      <p:pic>
        <p:nvPicPr>
          <p:cNvPr id="3" name="Shape 634"/>
          <p:cNvPicPr preferRelativeResize="0"/>
          <p:nvPr/>
        </p:nvPicPr>
        <p:blipFill rotWithShape="1">
          <a:blip r:embed="rId2">
            <a:alphaModFix/>
          </a:blip>
          <a:srcRect/>
          <a:stretch/>
        </p:blipFill>
        <p:spPr>
          <a:xfrm>
            <a:off x="1907704" y="2060848"/>
            <a:ext cx="6675956" cy="3839192"/>
          </a:xfrm>
          <a:prstGeom prst="rect">
            <a:avLst/>
          </a:prstGeom>
          <a:noFill/>
          <a:ln>
            <a:noFill/>
          </a:ln>
        </p:spPr>
      </p:pic>
    </p:spTree>
    <p:extLst>
      <p:ext uri="{BB962C8B-B14F-4D97-AF65-F5344CB8AC3E}">
        <p14:creationId xmlns:p14="http://schemas.microsoft.com/office/powerpoint/2010/main" val="149670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και λειτουργία </a:t>
            </a:r>
            <a:r>
              <a:rPr lang="en-US" dirty="0"/>
              <a:t>OGP</a:t>
            </a:r>
            <a:endParaRPr lang="el-GR" dirty="0"/>
          </a:p>
        </p:txBody>
      </p:sp>
      <p:grpSp>
        <p:nvGrpSpPr>
          <p:cNvPr id="3" name="Ομάδα 2"/>
          <p:cNvGrpSpPr/>
          <p:nvPr/>
        </p:nvGrpSpPr>
        <p:grpSpPr>
          <a:xfrm>
            <a:off x="730383" y="1973934"/>
            <a:ext cx="7905618" cy="2715929"/>
            <a:chOff x="730383" y="1973934"/>
            <a:chExt cx="7905618" cy="2715929"/>
          </a:xfrm>
        </p:grpSpPr>
        <p:grpSp>
          <p:nvGrpSpPr>
            <p:cNvPr id="4" name="Shape 77"/>
            <p:cNvGrpSpPr/>
            <p:nvPr/>
          </p:nvGrpSpPr>
          <p:grpSpPr>
            <a:xfrm>
              <a:off x="730383" y="2061107"/>
              <a:ext cx="5479182" cy="2628756"/>
              <a:chOff x="756327" y="97"/>
              <a:chExt cx="6716945" cy="4518331"/>
            </a:xfrm>
          </p:grpSpPr>
          <p:sp>
            <p:nvSpPr>
              <p:cNvPr id="6" name="Shape 78"/>
              <p:cNvSpPr/>
              <p:nvPr/>
            </p:nvSpPr>
            <p:spPr>
              <a:xfrm>
                <a:off x="4125922" y="689047"/>
                <a:ext cx="2151686" cy="569026"/>
              </a:xfrm>
              <a:custGeom>
                <a:avLst/>
                <a:gdLst/>
                <a:ahLst/>
                <a:cxnLst/>
                <a:rect l="0" t="0" r="0" b="0"/>
                <a:pathLst>
                  <a:path w="120000" h="120000" extrusionOk="0">
                    <a:moveTo>
                      <a:pt x="0" y="0"/>
                    </a:moveTo>
                    <a:lnTo>
                      <a:pt x="0" y="81776"/>
                    </a:lnTo>
                    <a:lnTo>
                      <a:pt x="120000" y="81776"/>
                    </a:lnTo>
                    <a:lnTo>
                      <a:pt x="120000" y="120000"/>
                    </a:lnTo>
                  </a:path>
                </a:pathLst>
              </a:custGeom>
              <a:noFill/>
              <a:ln w="9525" cap="flat" cmpd="sng">
                <a:solidFill>
                  <a:srgbClr val="487AA8"/>
                </a:solidFill>
                <a:prstDash val="solid"/>
                <a:round/>
                <a:headEnd type="none" w="med" len="med"/>
                <a:tailEnd type="none" w="med" len="med"/>
              </a:ln>
            </p:spPr>
          </p:sp>
          <p:sp>
            <p:nvSpPr>
              <p:cNvPr id="7" name="Shape 79"/>
              <p:cNvSpPr/>
              <p:nvPr/>
            </p:nvSpPr>
            <p:spPr>
              <a:xfrm>
                <a:off x="2913336" y="2483542"/>
                <a:ext cx="1212586" cy="585960"/>
              </a:xfrm>
              <a:custGeom>
                <a:avLst/>
                <a:gdLst/>
                <a:ahLst/>
                <a:cxnLst/>
                <a:rect l="0" t="0" r="0" b="0"/>
                <a:pathLst>
                  <a:path w="120000" h="120000" extrusionOk="0">
                    <a:moveTo>
                      <a:pt x="0" y="0"/>
                    </a:moveTo>
                    <a:lnTo>
                      <a:pt x="0" y="82881"/>
                    </a:lnTo>
                    <a:lnTo>
                      <a:pt x="120000" y="82881"/>
                    </a:lnTo>
                    <a:lnTo>
                      <a:pt x="120000" y="120000"/>
                    </a:lnTo>
                  </a:path>
                </a:pathLst>
              </a:custGeom>
              <a:noFill/>
              <a:ln w="9525" cap="flat" cmpd="sng">
                <a:solidFill>
                  <a:srgbClr val="528CBE"/>
                </a:solidFill>
                <a:prstDash val="solid"/>
                <a:round/>
                <a:headEnd type="none" w="med" len="med"/>
                <a:tailEnd type="none" w="med" len="med"/>
              </a:ln>
            </p:spPr>
          </p:sp>
          <p:sp>
            <p:nvSpPr>
              <p:cNvPr id="8" name="Shape 80"/>
              <p:cNvSpPr/>
              <p:nvPr/>
            </p:nvSpPr>
            <p:spPr>
              <a:xfrm>
                <a:off x="1734597" y="2483542"/>
                <a:ext cx="1178738" cy="585960"/>
              </a:xfrm>
              <a:custGeom>
                <a:avLst/>
                <a:gdLst/>
                <a:ahLst/>
                <a:cxnLst/>
                <a:rect l="0" t="0" r="0" b="0"/>
                <a:pathLst>
                  <a:path w="120000" h="120000" extrusionOk="0">
                    <a:moveTo>
                      <a:pt x="120000" y="0"/>
                    </a:moveTo>
                    <a:lnTo>
                      <a:pt x="120000" y="82881"/>
                    </a:lnTo>
                    <a:lnTo>
                      <a:pt x="0" y="82881"/>
                    </a:lnTo>
                    <a:lnTo>
                      <a:pt x="0" y="120000"/>
                    </a:lnTo>
                  </a:path>
                </a:pathLst>
              </a:custGeom>
              <a:noFill/>
              <a:ln w="9525" cap="flat" cmpd="sng">
                <a:solidFill>
                  <a:srgbClr val="528CBE"/>
                </a:solidFill>
                <a:prstDash val="solid"/>
                <a:round/>
                <a:headEnd type="none" w="med" len="med"/>
                <a:tailEnd type="none" w="med" len="med"/>
              </a:ln>
            </p:spPr>
          </p:sp>
          <p:sp>
            <p:nvSpPr>
              <p:cNvPr id="9" name="Shape 81"/>
              <p:cNvSpPr/>
              <p:nvPr/>
            </p:nvSpPr>
            <p:spPr>
              <a:xfrm>
                <a:off x="2913336" y="689047"/>
                <a:ext cx="1212586" cy="552092"/>
              </a:xfrm>
              <a:custGeom>
                <a:avLst/>
                <a:gdLst/>
                <a:ahLst/>
                <a:cxnLst/>
                <a:rect l="0" t="0" r="0" b="0"/>
                <a:pathLst>
                  <a:path w="120000" h="120000" extrusionOk="0">
                    <a:moveTo>
                      <a:pt x="120000" y="0"/>
                    </a:moveTo>
                    <a:lnTo>
                      <a:pt x="120000" y="80604"/>
                    </a:lnTo>
                    <a:lnTo>
                      <a:pt x="0" y="80604"/>
                    </a:lnTo>
                    <a:lnTo>
                      <a:pt x="0" y="120000"/>
                    </a:lnTo>
                  </a:path>
                </a:pathLst>
              </a:custGeom>
              <a:noFill/>
              <a:ln w="9525" cap="flat" cmpd="sng">
                <a:solidFill>
                  <a:srgbClr val="487AA8"/>
                </a:solidFill>
                <a:prstDash val="solid"/>
                <a:round/>
                <a:headEnd type="none" w="med" len="med"/>
                <a:tailEnd type="none" w="med" len="med"/>
              </a:ln>
            </p:spPr>
          </p:sp>
          <p:sp>
            <p:nvSpPr>
              <p:cNvPr id="10" name="Shape 82"/>
              <p:cNvSpPr/>
              <p:nvPr/>
            </p:nvSpPr>
            <p:spPr>
              <a:xfrm>
                <a:off x="1575720" y="97"/>
                <a:ext cx="5100404" cy="688949"/>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11" name="Shape 83"/>
              <p:cNvSpPr/>
              <p:nvPr/>
            </p:nvSpPr>
            <p:spPr>
              <a:xfrm>
                <a:off x="1793114" y="206621"/>
                <a:ext cx="5100404" cy="688949"/>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12" name="Shape 84"/>
              <p:cNvSpPr txBox="1"/>
              <p:nvPr/>
            </p:nvSpPr>
            <p:spPr>
              <a:xfrm>
                <a:off x="1813293" y="226800"/>
                <a:ext cx="5060046" cy="648591"/>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OGP Steering Committee</a:t>
                </a:r>
              </a:p>
            </p:txBody>
          </p:sp>
          <p:sp>
            <p:nvSpPr>
              <p:cNvPr id="13" name="Shape 85"/>
              <p:cNvSpPr/>
              <p:nvPr/>
            </p:nvSpPr>
            <p:spPr>
              <a:xfrm>
                <a:off x="979042" y="1241140"/>
                <a:ext cx="3868586"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14" name="Shape 86"/>
              <p:cNvSpPr/>
              <p:nvPr/>
            </p:nvSpPr>
            <p:spPr>
              <a:xfrm>
                <a:off x="1196435" y="1447663"/>
                <a:ext cx="3868586" cy="1242402"/>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15" name="Shape 87"/>
              <p:cNvSpPr txBox="1"/>
              <p:nvPr/>
            </p:nvSpPr>
            <p:spPr>
              <a:xfrm>
                <a:off x="1232824" y="1484052"/>
                <a:ext cx="3795808"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OGP Support Unit</a:t>
                </a:r>
              </a:p>
            </p:txBody>
          </p:sp>
          <p:sp>
            <p:nvSpPr>
              <p:cNvPr id="16" name="Shape 88"/>
              <p:cNvSpPr/>
              <p:nvPr/>
            </p:nvSpPr>
            <p:spPr>
              <a:xfrm>
                <a:off x="756327" y="3069503"/>
                <a:ext cx="1956539"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17" name="Shape 89"/>
              <p:cNvSpPr/>
              <p:nvPr/>
            </p:nvSpPr>
            <p:spPr>
              <a:xfrm>
                <a:off x="973720" y="3276026"/>
                <a:ext cx="1956539" cy="1242402"/>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18" name="Shape 90"/>
              <p:cNvSpPr txBox="1"/>
              <p:nvPr/>
            </p:nvSpPr>
            <p:spPr>
              <a:xfrm>
                <a:off x="1010109" y="3312415"/>
                <a:ext cx="1883761"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Civil Society Support</a:t>
                </a:r>
              </a:p>
            </p:txBody>
          </p:sp>
          <p:sp>
            <p:nvSpPr>
              <p:cNvPr id="19" name="Shape 91"/>
              <p:cNvSpPr/>
              <p:nvPr/>
            </p:nvSpPr>
            <p:spPr>
              <a:xfrm>
                <a:off x="3147653" y="3069503"/>
                <a:ext cx="1956539"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20" name="Shape 92"/>
              <p:cNvSpPr/>
              <p:nvPr/>
            </p:nvSpPr>
            <p:spPr>
              <a:xfrm>
                <a:off x="3365046" y="3276026"/>
                <a:ext cx="1956539" cy="1242402"/>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21" name="Shape 93"/>
              <p:cNvSpPr txBox="1"/>
              <p:nvPr/>
            </p:nvSpPr>
            <p:spPr>
              <a:xfrm>
                <a:off x="3401435" y="3312415"/>
                <a:ext cx="1883761"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Direct Country Support</a:t>
                </a:r>
              </a:p>
            </p:txBody>
          </p:sp>
          <p:sp>
            <p:nvSpPr>
              <p:cNvPr id="22" name="Shape 94"/>
              <p:cNvSpPr/>
              <p:nvPr/>
            </p:nvSpPr>
            <p:spPr>
              <a:xfrm>
                <a:off x="5299339" y="1258074"/>
                <a:ext cx="1956539"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23" name="Shape 95"/>
              <p:cNvSpPr/>
              <p:nvPr/>
            </p:nvSpPr>
            <p:spPr>
              <a:xfrm>
                <a:off x="5516733" y="1464597"/>
                <a:ext cx="1956539" cy="1242402"/>
              </a:xfrm>
              <a:prstGeom prst="roundRect">
                <a:avLst>
                  <a:gd name="adj" fmla="val 10000"/>
                </a:avLst>
              </a:prstGeom>
              <a:gradFill>
                <a:gsLst>
                  <a:gs pos="0">
                    <a:srgbClr val="C3D9B7"/>
                  </a:gs>
                  <a:gs pos="50000">
                    <a:srgbClr val="AECDA1"/>
                  </a:gs>
                  <a:gs pos="100000">
                    <a:srgbClr val="A0C78C"/>
                  </a:gs>
                </a:gsLst>
                <a:lin ang="5400000" scaled="0"/>
              </a:gradFill>
              <a:ln w="9525" cap="flat" cmpd="sng">
                <a:solidFill>
                  <a:schemeClr val="accent6"/>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24" name="Shape 96"/>
              <p:cNvSpPr txBox="1"/>
              <p:nvPr/>
            </p:nvSpPr>
            <p:spPr>
              <a:xfrm>
                <a:off x="5553122" y="1500986"/>
                <a:ext cx="1883761"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Independent Reporting Mechanism (IRM)</a:t>
                </a:r>
              </a:p>
            </p:txBody>
          </p:sp>
        </p:grpSp>
        <p:pic>
          <p:nvPicPr>
            <p:cNvPr id="5" name="Shape 41"/>
            <p:cNvPicPr preferRelativeResize="0"/>
            <p:nvPr/>
          </p:nvPicPr>
          <p:blipFill rotWithShape="1">
            <a:blip r:embed="rId2">
              <a:alphaModFix/>
            </a:blip>
            <a:srcRect/>
            <a:stretch/>
          </p:blipFill>
          <p:spPr>
            <a:xfrm>
              <a:off x="7059953" y="1973934"/>
              <a:ext cx="1576048" cy="2581553"/>
            </a:xfrm>
            <a:prstGeom prst="rect">
              <a:avLst/>
            </a:prstGeom>
            <a:noFill/>
            <a:ln>
              <a:noFill/>
            </a:ln>
          </p:spPr>
        </p:pic>
      </p:grpSp>
    </p:spTree>
    <p:extLst>
      <p:ext uri="{BB962C8B-B14F-4D97-AF65-F5344CB8AC3E}">
        <p14:creationId xmlns:p14="http://schemas.microsoft.com/office/powerpoint/2010/main" val="2982339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Ελλάδα στην </a:t>
            </a:r>
            <a:r>
              <a:rPr lang="en-US" dirty="0"/>
              <a:t>OGP</a:t>
            </a:r>
            <a:br>
              <a:rPr lang="en-US" dirty="0"/>
            </a:br>
            <a:endParaRPr lang="el-GR" dirty="0"/>
          </a:p>
        </p:txBody>
      </p:sp>
      <p:grpSp>
        <p:nvGrpSpPr>
          <p:cNvPr id="3" name="Ομάδα 2"/>
          <p:cNvGrpSpPr/>
          <p:nvPr/>
        </p:nvGrpSpPr>
        <p:grpSpPr>
          <a:xfrm>
            <a:off x="1776850" y="1988840"/>
            <a:ext cx="6556069" cy="4184980"/>
            <a:chOff x="274680" y="698580"/>
            <a:chExt cx="8058240" cy="5475240"/>
          </a:xfrm>
        </p:grpSpPr>
        <p:sp>
          <p:nvSpPr>
            <p:cNvPr id="4" name="Shape 691"/>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pic>
          <p:nvPicPr>
            <p:cNvPr id="5" name="Shape 694"/>
            <p:cNvPicPr preferRelativeResize="0"/>
            <p:nvPr/>
          </p:nvPicPr>
          <p:blipFill rotWithShape="1">
            <a:blip r:embed="rId2">
              <a:alphaModFix/>
            </a:blip>
            <a:srcRect/>
            <a:stretch/>
          </p:blipFill>
          <p:spPr>
            <a:xfrm>
              <a:off x="274680" y="5342917"/>
              <a:ext cx="1463697" cy="574600"/>
            </a:xfrm>
            <a:prstGeom prst="rect">
              <a:avLst/>
            </a:prstGeom>
            <a:noFill/>
            <a:ln>
              <a:noFill/>
            </a:ln>
          </p:spPr>
        </p:pic>
        <p:pic>
          <p:nvPicPr>
            <p:cNvPr id="6" name="Shape 695"/>
            <p:cNvPicPr preferRelativeResize="0"/>
            <p:nvPr/>
          </p:nvPicPr>
          <p:blipFill rotWithShape="1">
            <a:blip r:embed="rId3">
              <a:alphaModFix/>
            </a:blip>
            <a:srcRect t="9226" r="31832" b="80087"/>
            <a:stretch/>
          </p:blipFill>
          <p:spPr>
            <a:xfrm>
              <a:off x="357093" y="4011930"/>
              <a:ext cx="2839516" cy="575460"/>
            </a:xfrm>
            <a:prstGeom prst="rect">
              <a:avLst/>
            </a:prstGeom>
            <a:noFill/>
            <a:ln>
              <a:noFill/>
            </a:ln>
          </p:spPr>
        </p:pic>
        <p:pic>
          <p:nvPicPr>
            <p:cNvPr id="7" name="Shape 697"/>
            <p:cNvPicPr preferRelativeResize="0"/>
            <p:nvPr/>
          </p:nvPicPr>
          <p:blipFill rotWithShape="1">
            <a:blip r:embed="rId4">
              <a:alphaModFix/>
            </a:blip>
            <a:srcRect/>
            <a:stretch/>
          </p:blipFill>
          <p:spPr>
            <a:xfrm>
              <a:off x="4799160" y="5170320"/>
              <a:ext cx="2836800" cy="636840"/>
            </a:xfrm>
            <a:prstGeom prst="rect">
              <a:avLst/>
            </a:prstGeom>
            <a:noFill/>
            <a:ln>
              <a:noFill/>
            </a:ln>
          </p:spPr>
        </p:pic>
        <p:pic>
          <p:nvPicPr>
            <p:cNvPr id="8" name="Shape 698"/>
            <p:cNvPicPr preferRelativeResize="0"/>
            <p:nvPr/>
          </p:nvPicPr>
          <p:blipFill rotWithShape="1">
            <a:blip r:embed="rId5">
              <a:alphaModFix/>
            </a:blip>
            <a:srcRect/>
            <a:stretch/>
          </p:blipFill>
          <p:spPr>
            <a:xfrm>
              <a:off x="2191656" y="5170320"/>
              <a:ext cx="1424083" cy="1003500"/>
            </a:xfrm>
            <a:prstGeom prst="rect">
              <a:avLst/>
            </a:prstGeom>
            <a:noFill/>
            <a:ln>
              <a:noFill/>
            </a:ln>
          </p:spPr>
        </p:pic>
        <p:pic>
          <p:nvPicPr>
            <p:cNvPr id="9" name="Shape 699"/>
            <p:cNvPicPr preferRelativeResize="0"/>
            <p:nvPr/>
          </p:nvPicPr>
          <p:blipFill rotWithShape="1">
            <a:blip r:embed="rId6">
              <a:alphaModFix/>
            </a:blip>
            <a:srcRect/>
            <a:stretch/>
          </p:blipFill>
          <p:spPr>
            <a:xfrm>
              <a:off x="3884092" y="4125960"/>
              <a:ext cx="2576520" cy="635040"/>
            </a:xfrm>
            <a:prstGeom prst="rect">
              <a:avLst/>
            </a:prstGeom>
            <a:noFill/>
            <a:ln>
              <a:noFill/>
            </a:ln>
          </p:spPr>
        </p:pic>
        <p:pic>
          <p:nvPicPr>
            <p:cNvPr id="10" name="Shape 700"/>
            <p:cNvPicPr preferRelativeResize="0"/>
            <p:nvPr/>
          </p:nvPicPr>
          <p:blipFill rotWithShape="1">
            <a:blip r:embed="rId7">
              <a:alphaModFix/>
            </a:blip>
            <a:srcRect/>
            <a:stretch/>
          </p:blipFill>
          <p:spPr>
            <a:xfrm>
              <a:off x="7351920" y="3724200"/>
              <a:ext cx="981000" cy="1150920"/>
            </a:xfrm>
            <a:prstGeom prst="rect">
              <a:avLst/>
            </a:prstGeom>
            <a:noFill/>
            <a:ln>
              <a:noFill/>
            </a:ln>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277" y="698580"/>
              <a:ext cx="6508643" cy="313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9488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Ανοικτής </a:t>
            </a:r>
            <a:r>
              <a:rPr lang="el-GR" dirty="0" smtClean="0"/>
              <a:t>Διακυβέρνησης</a:t>
            </a:r>
            <a:endParaRPr lang="el-GR" dirty="0"/>
          </a:p>
        </p:txBody>
      </p:sp>
      <p:sp>
        <p:nvSpPr>
          <p:cNvPr id="3" name="Θέση περιεχομένου 2"/>
          <p:cNvSpPr>
            <a:spLocks noGrp="1"/>
          </p:cNvSpPr>
          <p:nvPr>
            <p:ph idx="1"/>
          </p:nvPr>
        </p:nvSpPr>
        <p:spPr/>
        <p:txBody>
          <a:bodyPr/>
          <a:lstStyle/>
          <a:p>
            <a:r>
              <a:rPr lang="el-GR" sz="2400" dirty="0"/>
              <a:t>Συνεργασία μεταξύ των φορέων δημόσιας διοίκησης για παροχή υπηρεσιών και </a:t>
            </a:r>
            <a:r>
              <a:rPr lang="el-GR" sz="2400" dirty="0" err="1"/>
              <a:t>προσβάσιμης</a:t>
            </a:r>
            <a:r>
              <a:rPr lang="el-GR" sz="2400" dirty="0"/>
              <a:t>, ορθής, </a:t>
            </a:r>
            <a:r>
              <a:rPr lang="el-GR" sz="2400" dirty="0" err="1"/>
              <a:t>επικαιροποιημένης</a:t>
            </a:r>
            <a:r>
              <a:rPr lang="el-GR" sz="2400" dirty="0"/>
              <a:t> και επαναχρησιμοποιήσιμης πληροφορίας</a:t>
            </a:r>
          </a:p>
          <a:p>
            <a:r>
              <a:rPr lang="el-GR" sz="2400" dirty="0"/>
              <a:t>Διαφάνεια στην λειτουργία των φορέων της δημόσιας διοίκησης για εξασφάλιση της λογοδοσίας</a:t>
            </a:r>
          </a:p>
          <a:p>
            <a:r>
              <a:rPr lang="el-GR" sz="2400" dirty="0"/>
              <a:t>Συμμετοχή των πολιτών στη διαμόρφωση δημοσίων πολιτικών και συνεργασία με τους πολίτες στη λήψη αποφάσεων </a:t>
            </a:r>
          </a:p>
        </p:txBody>
      </p:sp>
      <p:pic>
        <p:nvPicPr>
          <p:cNvPr id="6" name="Shape 97"/>
          <p:cNvPicPr preferRelativeResize="0"/>
          <p:nvPr/>
        </p:nvPicPr>
        <p:blipFill rotWithShape="1">
          <a:blip r:embed="rId2">
            <a:alphaModFix/>
          </a:blip>
          <a:srcRect/>
          <a:stretch/>
        </p:blipFill>
        <p:spPr>
          <a:xfrm>
            <a:off x="5456744" y="0"/>
            <a:ext cx="3687256" cy="2051907"/>
          </a:xfrm>
          <a:prstGeom prst="rect">
            <a:avLst/>
          </a:prstGeom>
          <a:noFill/>
          <a:ln>
            <a:noFill/>
          </a:ln>
        </p:spPr>
      </p:pic>
    </p:spTree>
    <p:extLst>
      <p:ext uri="{BB962C8B-B14F-4D97-AF65-F5344CB8AC3E}">
        <p14:creationId xmlns:p14="http://schemas.microsoft.com/office/powerpoint/2010/main" val="3919680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t>Παρακολούθηση της κυβερνητικής δράσης </a:t>
            </a:r>
            <a:br>
              <a:rPr lang="el-GR" sz="3200" dirty="0"/>
            </a:br>
            <a:r>
              <a:rPr lang="el-GR" sz="3200" dirty="0"/>
              <a:t>για την ανοικτή </a:t>
            </a:r>
            <a:r>
              <a:rPr lang="el-GR" sz="3200" dirty="0" smtClean="0"/>
              <a:t>διακυβέρνηση</a:t>
            </a:r>
            <a:endParaRPr lang="el-GR" sz="3200" dirty="0"/>
          </a:p>
        </p:txBody>
      </p:sp>
      <p:grpSp>
        <p:nvGrpSpPr>
          <p:cNvPr id="11" name="Ομάδα 10"/>
          <p:cNvGrpSpPr/>
          <p:nvPr/>
        </p:nvGrpSpPr>
        <p:grpSpPr>
          <a:xfrm>
            <a:off x="1826100" y="2278290"/>
            <a:ext cx="6265980" cy="3695049"/>
            <a:chOff x="1826100" y="2278290"/>
            <a:chExt cx="6265980" cy="3695049"/>
          </a:xfrm>
        </p:grpSpPr>
        <p:grpSp>
          <p:nvGrpSpPr>
            <p:cNvPr id="3" name="Ομάδα 2"/>
            <p:cNvGrpSpPr/>
            <p:nvPr/>
          </p:nvGrpSpPr>
          <p:grpSpPr>
            <a:xfrm>
              <a:off x="1826100" y="2278290"/>
              <a:ext cx="6265980" cy="3695049"/>
              <a:chOff x="736920" y="1195550"/>
              <a:chExt cx="7355160" cy="4741751"/>
            </a:xfrm>
          </p:grpSpPr>
          <p:pic>
            <p:nvPicPr>
              <p:cNvPr id="4" name="Shape 709"/>
              <p:cNvPicPr preferRelativeResize="0"/>
              <p:nvPr/>
            </p:nvPicPr>
            <p:blipFill rotWithShape="1">
              <a:blip r:embed="rId2">
                <a:alphaModFix/>
              </a:blip>
              <a:srcRect/>
              <a:stretch/>
            </p:blipFill>
            <p:spPr>
              <a:xfrm>
                <a:off x="752649" y="3946201"/>
                <a:ext cx="2178350" cy="1991100"/>
              </a:xfrm>
              <a:prstGeom prst="rect">
                <a:avLst/>
              </a:prstGeom>
              <a:noFill/>
              <a:ln>
                <a:noFill/>
              </a:ln>
            </p:spPr>
          </p:pic>
          <p:pic>
            <p:nvPicPr>
              <p:cNvPr id="5" name="Shape 710"/>
              <p:cNvPicPr preferRelativeResize="0"/>
              <p:nvPr/>
            </p:nvPicPr>
            <p:blipFill rotWithShape="1">
              <a:blip r:embed="rId3">
                <a:alphaModFix/>
              </a:blip>
              <a:srcRect/>
              <a:stretch/>
            </p:blipFill>
            <p:spPr>
              <a:xfrm>
                <a:off x="736920" y="1195550"/>
                <a:ext cx="2178360" cy="2208240"/>
              </a:xfrm>
              <a:prstGeom prst="rect">
                <a:avLst/>
              </a:prstGeom>
              <a:noFill/>
              <a:ln>
                <a:noFill/>
              </a:ln>
            </p:spPr>
          </p:pic>
          <p:sp>
            <p:nvSpPr>
              <p:cNvPr id="6" name="Shape 715"/>
              <p:cNvSpPr/>
              <p:nvPr/>
            </p:nvSpPr>
            <p:spPr>
              <a:xfrm>
                <a:off x="4420440" y="4002942"/>
                <a:ext cx="3671640" cy="13744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60000"/>
                  </a:lnSpc>
                  <a:spcBef>
                    <a:spcPts val="0"/>
                  </a:spcBef>
                  <a:spcAft>
                    <a:spcPts val="0"/>
                  </a:spcAft>
                  <a:buNone/>
                </a:pPr>
                <a:r>
                  <a:rPr lang="el-GR" sz="2000" b="1" strike="noStrike" dirty="0" err="1">
                    <a:solidFill>
                      <a:srgbClr val="4A6BB6"/>
                    </a:solidFill>
                    <a:latin typeface="Arial"/>
                    <a:ea typeface="Arial"/>
                    <a:cs typeface="Arial"/>
                    <a:sym typeface="Arial"/>
                  </a:rPr>
                  <a:t>ogp.greece</a:t>
                </a:r>
                <a:endParaRPr sz="1800" b="0" strike="noStrike" dirty="0">
                  <a:solidFill>
                    <a:srgbClr val="000000"/>
                  </a:solidFill>
                  <a:latin typeface="Arial"/>
                  <a:ea typeface="Arial"/>
                  <a:cs typeface="Arial"/>
                  <a:sym typeface="Arial"/>
                </a:endParaRPr>
              </a:p>
              <a:p>
                <a:pPr marL="0" marR="0" lvl="0" indent="0" algn="l" rtl="0">
                  <a:lnSpc>
                    <a:spcPct val="160000"/>
                  </a:lnSpc>
                  <a:spcBef>
                    <a:spcPts val="0"/>
                  </a:spcBef>
                  <a:spcAft>
                    <a:spcPts val="0"/>
                  </a:spcAft>
                  <a:buNone/>
                </a:pPr>
                <a:r>
                  <a:rPr lang="el-GR" sz="2000" b="1" strike="noStrike" dirty="0">
                    <a:solidFill>
                      <a:srgbClr val="4A6BB6"/>
                    </a:solidFill>
                    <a:latin typeface="Arial"/>
                    <a:ea typeface="Arial"/>
                    <a:cs typeface="Arial"/>
                    <a:sym typeface="Arial"/>
                  </a:rPr>
                  <a:t>@</a:t>
                </a:r>
                <a:r>
                  <a:rPr lang="el-GR" sz="2000" b="1" strike="noStrike" dirty="0" err="1">
                    <a:solidFill>
                      <a:srgbClr val="4A6BB6"/>
                    </a:solidFill>
                    <a:latin typeface="Arial"/>
                    <a:ea typeface="Arial"/>
                    <a:cs typeface="Arial"/>
                    <a:sym typeface="Arial"/>
                  </a:rPr>
                  <a:t>OGP_greece</a:t>
                </a:r>
                <a:endParaRPr sz="1800" b="0" strike="noStrike" dirty="0">
                  <a:solidFill>
                    <a:srgbClr val="000000"/>
                  </a:solidFill>
                  <a:latin typeface="Arial"/>
                  <a:ea typeface="Arial"/>
                  <a:cs typeface="Arial"/>
                  <a:sym typeface="Arial"/>
                </a:endParaRPr>
              </a:p>
              <a:p>
                <a:pPr marL="0" marR="0" lvl="0" indent="0" algn="l" rtl="0">
                  <a:lnSpc>
                    <a:spcPct val="160000"/>
                  </a:lnSpc>
                  <a:spcBef>
                    <a:spcPts val="0"/>
                  </a:spcBef>
                  <a:spcAft>
                    <a:spcPts val="0"/>
                  </a:spcAft>
                  <a:buNone/>
                </a:pPr>
                <a:r>
                  <a:rPr lang="el-GR" sz="2000" b="1" strike="noStrike" dirty="0">
                    <a:solidFill>
                      <a:srgbClr val="4A6BB6"/>
                    </a:solidFill>
                    <a:latin typeface="Arial"/>
                    <a:ea typeface="Arial"/>
                    <a:cs typeface="Arial"/>
                    <a:sym typeface="Arial"/>
                  </a:rPr>
                  <a:t>ogp@ydmed.gov.gr</a:t>
                </a:r>
                <a:endParaRPr sz="1800" b="0" strike="noStrike" dirty="0">
                  <a:solidFill>
                    <a:srgbClr val="000000"/>
                  </a:solidFill>
                  <a:latin typeface="Arial"/>
                  <a:ea typeface="Arial"/>
                  <a:cs typeface="Arial"/>
                  <a:sym typeface="Arial"/>
                </a:endParaRPr>
              </a:p>
            </p:txBody>
          </p:sp>
          <p:sp>
            <p:nvSpPr>
              <p:cNvPr id="7" name="Ορθογώνιο 6"/>
              <p:cNvSpPr/>
              <p:nvPr/>
            </p:nvSpPr>
            <p:spPr>
              <a:xfrm>
                <a:off x="3836063" y="2278290"/>
                <a:ext cx="3799117" cy="369332"/>
              </a:xfrm>
              <a:prstGeom prst="rect">
                <a:avLst/>
              </a:prstGeom>
            </p:spPr>
            <p:txBody>
              <a:bodyPr wrap="none">
                <a:spAutoFit/>
              </a:bodyPr>
              <a:lstStyle/>
              <a:p>
                <a:r>
                  <a:rPr lang="en-US" dirty="0"/>
                  <a:t>https://ogptoolbox.org/en/use-cases</a:t>
                </a:r>
                <a:endParaRPr lang="el-GR" dirty="0"/>
              </a:p>
            </p:txBody>
          </p:sp>
        </p:grpSp>
        <p:pic>
          <p:nvPicPr>
            <p:cNvPr id="8" name="Shape 712"/>
            <p:cNvPicPr preferRelativeResize="0"/>
            <p:nvPr/>
          </p:nvPicPr>
          <p:blipFill rotWithShape="1">
            <a:blip r:embed="rId4">
              <a:alphaModFix/>
            </a:blip>
            <a:srcRect/>
            <a:stretch/>
          </p:blipFill>
          <p:spPr>
            <a:xfrm>
              <a:off x="4462346" y="4530227"/>
              <a:ext cx="360360" cy="360360"/>
            </a:xfrm>
            <a:prstGeom prst="rect">
              <a:avLst/>
            </a:prstGeom>
            <a:noFill/>
            <a:ln>
              <a:noFill/>
            </a:ln>
          </p:spPr>
        </p:pic>
        <p:pic>
          <p:nvPicPr>
            <p:cNvPr id="9" name="Shape 713"/>
            <p:cNvPicPr preferRelativeResize="0"/>
            <p:nvPr/>
          </p:nvPicPr>
          <p:blipFill rotWithShape="1">
            <a:blip r:embed="rId5">
              <a:alphaModFix/>
            </a:blip>
            <a:srcRect/>
            <a:stretch/>
          </p:blipFill>
          <p:spPr>
            <a:xfrm>
              <a:off x="4462346" y="5163698"/>
              <a:ext cx="360360" cy="292320"/>
            </a:xfrm>
            <a:prstGeom prst="rect">
              <a:avLst/>
            </a:prstGeom>
            <a:noFill/>
            <a:ln>
              <a:noFill/>
            </a:ln>
          </p:spPr>
        </p:pic>
        <p:pic>
          <p:nvPicPr>
            <p:cNvPr id="10" name="Shape 714"/>
            <p:cNvPicPr preferRelativeResize="0"/>
            <p:nvPr/>
          </p:nvPicPr>
          <p:blipFill rotWithShape="1">
            <a:blip r:embed="rId6">
              <a:alphaModFix/>
            </a:blip>
            <a:srcRect/>
            <a:stretch/>
          </p:blipFill>
          <p:spPr>
            <a:xfrm>
              <a:off x="4462346" y="5537049"/>
              <a:ext cx="360360" cy="360360"/>
            </a:xfrm>
            <a:prstGeom prst="rect">
              <a:avLst/>
            </a:prstGeom>
            <a:noFill/>
            <a:ln>
              <a:noFill/>
            </a:ln>
          </p:spPr>
        </p:pic>
      </p:grpSp>
    </p:spTree>
    <p:extLst>
      <p:ext uri="{BB962C8B-B14F-4D97-AF65-F5344CB8AC3E}">
        <p14:creationId xmlns:p14="http://schemas.microsoft.com/office/powerpoint/2010/main" val="2583332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Πολιτική Ανοικτής Διακυβέρνησης του ΟΟΣΑ </a:t>
            </a:r>
          </a:p>
        </p:txBody>
      </p:sp>
      <p:grpSp>
        <p:nvGrpSpPr>
          <p:cNvPr id="3" name="Ομάδα 2"/>
          <p:cNvGrpSpPr/>
          <p:nvPr/>
        </p:nvGrpSpPr>
        <p:grpSpPr>
          <a:xfrm>
            <a:off x="1475656" y="2204864"/>
            <a:ext cx="7037912" cy="4174472"/>
            <a:chOff x="2158890" y="1324616"/>
            <a:chExt cx="7037912" cy="4174472"/>
          </a:xfrm>
        </p:grpSpPr>
        <p:pic>
          <p:nvPicPr>
            <p:cNvPr id="4" name="Shape 583"/>
            <p:cNvPicPr preferRelativeResize="0"/>
            <p:nvPr/>
          </p:nvPicPr>
          <p:blipFill rotWithShape="1">
            <a:blip r:embed="rId2">
              <a:alphaModFix/>
            </a:blip>
            <a:srcRect/>
            <a:stretch/>
          </p:blipFill>
          <p:spPr>
            <a:xfrm>
              <a:off x="2158890" y="1324616"/>
              <a:ext cx="7037912" cy="3487504"/>
            </a:xfrm>
            <a:prstGeom prst="rect">
              <a:avLst/>
            </a:prstGeom>
            <a:noFill/>
            <a:ln>
              <a:noFill/>
            </a:ln>
          </p:spPr>
        </p:pic>
        <p:sp>
          <p:nvSpPr>
            <p:cNvPr id="5" name="Shape 584"/>
            <p:cNvSpPr txBox="1"/>
            <p:nvPr/>
          </p:nvSpPr>
          <p:spPr>
            <a:xfrm>
              <a:off x="2539826" y="4879528"/>
              <a:ext cx="5331960" cy="6195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l-GR" sz="1800" b="0" u="sng" strike="noStrike" dirty="0">
                  <a:solidFill>
                    <a:schemeClr val="hlink"/>
                  </a:solidFill>
                  <a:latin typeface="Arial"/>
                  <a:ea typeface="Arial"/>
                  <a:cs typeface="Arial"/>
                  <a:sym typeface="Arial"/>
                  <a:hlinkClick r:id="rId3"/>
                </a:rPr>
                <a:t>http://www.oecd.org/gov/open-government.htm</a:t>
              </a:r>
              <a:endParaRPr sz="1800" b="0"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sz="1800" b="0" strike="noStrik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44848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2000" dirty="0"/>
              <a:t>Υποστήριξη πρωτοβουλιών για την Ανοικτή Διακυβέρνηση </a:t>
            </a:r>
            <a:br>
              <a:rPr lang="el-GR" sz="2000" dirty="0"/>
            </a:br>
            <a:r>
              <a:rPr lang="el-GR" sz="2000" dirty="0"/>
              <a:t>από την Παγκόσμια </a:t>
            </a:r>
            <a:r>
              <a:rPr lang="el-GR" sz="2000" dirty="0" smtClean="0"/>
              <a:t>Τράπεζα</a:t>
            </a:r>
            <a:endParaRPr lang="el-GR" sz="2000" dirty="0"/>
          </a:p>
        </p:txBody>
      </p:sp>
      <p:sp>
        <p:nvSpPr>
          <p:cNvPr id="4" name="Θέση περιεχομένου 3"/>
          <p:cNvSpPr>
            <a:spLocks noGrp="1"/>
          </p:cNvSpPr>
          <p:nvPr>
            <p:ph idx="1"/>
          </p:nvPr>
        </p:nvSpPr>
        <p:spPr/>
        <p:txBody>
          <a:bodyPr/>
          <a:lstStyle/>
          <a:p>
            <a:r>
              <a:rPr lang="el-GR" sz="1800" dirty="0"/>
              <a:t>Η Παγκόσμια Τράπεζα είναι διεθνές χρηματοπιστωτικό ίδρυμα το οποίο παρέχει οικονομική και τεχνική βοήθεια σε αναπτυσσόμενες χώρες για αναπτυξιακά έργα με δεδηλωμένο στόχο τη μείωση της φτώχειας.</a:t>
            </a:r>
          </a:p>
          <a:p>
            <a:endParaRPr lang="el-GR" sz="1800" dirty="0"/>
          </a:p>
        </p:txBody>
      </p:sp>
      <p:pic>
        <p:nvPicPr>
          <p:cNvPr id="5" name="Shape 608"/>
          <p:cNvPicPr preferRelativeResize="0"/>
          <p:nvPr/>
        </p:nvPicPr>
        <p:blipFill rotWithShape="1">
          <a:blip r:embed="rId2">
            <a:alphaModFix/>
          </a:blip>
          <a:srcRect/>
          <a:stretch/>
        </p:blipFill>
        <p:spPr>
          <a:xfrm>
            <a:off x="1331640" y="3356992"/>
            <a:ext cx="6150467" cy="3157936"/>
          </a:xfrm>
          <a:prstGeom prst="rect">
            <a:avLst/>
          </a:prstGeom>
          <a:noFill/>
          <a:ln>
            <a:noFill/>
          </a:ln>
        </p:spPr>
      </p:pic>
    </p:spTree>
    <p:extLst>
      <p:ext uri="{BB962C8B-B14F-4D97-AF65-F5344CB8AC3E}">
        <p14:creationId xmlns:p14="http://schemas.microsoft.com/office/powerpoint/2010/main" val="2899284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9249" y="2011041"/>
            <a:ext cx="6879135" cy="1129927"/>
          </a:xfrm>
          <a:noFill/>
          <a:ln/>
        </p:spPr>
        <p:txBody>
          <a:bodyPr lIns="182562" tIns="46037" rIns="182562" bIns="46037"/>
          <a:lstStyle/>
          <a:p>
            <a:pPr marL="0" indent="0" algn="ctr">
              <a:buNone/>
            </a:pPr>
            <a:r>
              <a:rPr lang="el-GR" b="1" dirty="0">
                <a:solidFill>
                  <a:srgbClr val="0070C0"/>
                </a:solidFill>
              </a:rPr>
              <a:t>Τέλος Ενότητας </a:t>
            </a:r>
            <a:r>
              <a:rPr lang="en-US" b="1" smtClean="0">
                <a:solidFill>
                  <a:srgbClr val="0070C0"/>
                </a:solidFill>
              </a:rPr>
              <a:t>2</a:t>
            </a:r>
            <a:r>
              <a:rPr lang="el-GR" b="1" smtClean="0">
                <a:solidFill>
                  <a:srgbClr val="0070C0"/>
                </a:solidFill>
              </a:rPr>
              <a:t> </a:t>
            </a:r>
            <a:endParaRPr lang="el-GR" b="1" dirty="0">
              <a:solidFill>
                <a:srgbClr val="0070C0"/>
              </a:solidFill>
            </a:endParaRPr>
          </a:p>
          <a:p>
            <a:pPr marL="0" indent="0" algn="ctr">
              <a:buNone/>
            </a:pPr>
            <a:endParaRPr lang="el-GR" dirty="0"/>
          </a:p>
        </p:txBody>
      </p:sp>
    </p:spTree>
    <p:extLst>
      <p:ext uri="{BB962C8B-B14F-4D97-AF65-F5344CB8AC3E}">
        <p14:creationId xmlns:p14="http://schemas.microsoft.com/office/powerpoint/2010/main" val="201256716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Χρηματοδότηση</a:t>
            </a:r>
          </a:p>
        </p:txBody>
      </p:sp>
      <p:sp>
        <p:nvSpPr>
          <p:cNvPr id="2" name="Θέση περιεχομένου 1"/>
          <p:cNvSpPr>
            <a:spLocks noGrp="1"/>
          </p:cNvSpPr>
          <p:nvPr>
            <p:ph idx="1"/>
          </p:nvPr>
        </p:nvSpPr>
        <p:spPr/>
        <p:txBody>
          <a:bodyPr/>
          <a:lstStyle/>
          <a:p>
            <a:r>
              <a:rPr lang="el-GR" sz="2000" dirty="0"/>
              <a:t>Το παρόν εκπαιδευτικό υλικό έχει αναπτυχθεί στο πλαίσιο του εκπαιδευτικού έργου του ΕΚΔΔΑ.</a:t>
            </a:r>
          </a:p>
          <a:p>
            <a:r>
              <a:rPr lang="el-GR" sz="2000" dirty="0"/>
              <a:t>Το έργο με το ακρωνύμιο </a:t>
            </a:r>
            <a:r>
              <a:rPr lang="en-US" sz="2000" b="1" dirty="0" err="1"/>
              <a:t>SlideWiki</a:t>
            </a:r>
            <a:r>
              <a:rPr lang="en-US" sz="2000" b="1" dirty="0"/>
              <a:t> </a:t>
            </a:r>
            <a:r>
              <a:rPr lang="el-GR" sz="2000" dirty="0"/>
              <a:t>«</a:t>
            </a:r>
            <a:r>
              <a:rPr lang="en-US" sz="2000" dirty="0"/>
              <a:t>Large-scale pilots for collaborative </a:t>
            </a:r>
            <a:r>
              <a:rPr lang="en-US" sz="2000" dirty="0" err="1"/>
              <a:t>OpenCourseWare</a:t>
            </a:r>
            <a:r>
              <a:rPr lang="en-US" sz="2000" dirty="0"/>
              <a:t> authoring, multiplatform delivery and Learning Analytics</a:t>
            </a:r>
            <a:r>
              <a:rPr lang="el-GR" sz="2000" dirty="0"/>
              <a:t>» έχει χρηματοδοτήσει μόνο την αναδιαμόρφωση του εκπαιδευτικού υλικού.</a:t>
            </a:r>
          </a:p>
          <a:p>
            <a:r>
              <a:rPr lang="el-GR" sz="2000" dirty="0"/>
              <a:t>Το έργο υλοποιείται στο πλαίσιο του Ευρωπαϊκού προγράμματος Έρευνας «</a:t>
            </a:r>
            <a:r>
              <a:rPr lang="en-US" sz="2000" dirty="0"/>
              <a:t>Horizon 2020</a:t>
            </a:r>
            <a:r>
              <a:rPr lang="el-GR" sz="2000" dirty="0"/>
              <a:t>» και χρηματοδοτείται από την Ευρωπαϊκή Ένωση.</a:t>
            </a:r>
          </a:p>
          <a:p>
            <a:pPr marL="0" indent="0">
              <a:buNone/>
            </a:pPr>
            <a:endParaRPr lang="el-GR" dirty="0"/>
          </a:p>
        </p:txBody>
      </p:sp>
    </p:spTree>
    <p:extLst>
      <p:ext uri="{BB962C8B-B14F-4D97-AF65-F5344CB8AC3E}">
        <p14:creationId xmlns:p14="http://schemas.microsoft.com/office/powerpoint/2010/main" val="213046617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noFill/>
          <a:ln/>
        </p:spPr>
        <p:txBody>
          <a:bodyPr lIns="182562" tIns="46037" rIns="182562" bIns="46037"/>
          <a:lstStyle/>
          <a:p>
            <a:pPr marL="0" indent="0" algn="ctr">
              <a:buNone/>
            </a:pPr>
            <a:r>
              <a:rPr lang="el-GR" sz="3800" dirty="0">
                <a:solidFill>
                  <a:schemeClr val="tx2"/>
                </a:solidFill>
                <a:latin typeface="+mj-lt"/>
                <a:ea typeface="+mj-ea"/>
                <a:cs typeface="+mj-cs"/>
              </a:rPr>
              <a:t>Σημειώματα</a:t>
            </a:r>
          </a:p>
        </p:txBody>
      </p:sp>
    </p:spTree>
    <p:extLst>
      <p:ext uri="{BB962C8B-B14F-4D97-AF65-F5344CB8AC3E}">
        <p14:creationId xmlns:p14="http://schemas.microsoft.com/office/powerpoint/2010/main" val="215630399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Σημείωμα Ιστορικού Εκδόσεων Έργου</a:t>
            </a:r>
          </a:p>
        </p:txBody>
      </p:sp>
      <p:sp>
        <p:nvSpPr>
          <p:cNvPr id="2" name="Θέση περιεχομένου 1"/>
          <p:cNvSpPr>
            <a:spLocks noGrp="1"/>
          </p:cNvSpPr>
          <p:nvPr>
            <p:ph idx="1"/>
          </p:nvPr>
        </p:nvSpPr>
        <p:spPr/>
        <p:txBody>
          <a:bodyPr/>
          <a:lstStyle/>
          <a:p>
            <a:r>
              <a:rPr lang="el-GR" dirty="0"/>
              <a:t>Το παρόν έργο αποτελεί την έκδοση 1.0. </a:t>
            </a:r>
          </a:p>
          <a:p>
            <a:r>
              <a:rPr lang="el-GR" dirty="0"/>
              <a:t>Έχουν προηγηθεί οι κάτωθι εκδόσεις:</a:t>
            </a:r>
          </a:p>
          <a:p>
            <a:pPr lvl="1"/>
            <a:r>
              <a:rPr lang="el-GR" dirty="0"/>
              <a:t>Έκδοση διαθέσιμη εδώ. </a:t>
            </a:r>
          </a:p>
          <a:p>
            <a:pPr marL="0" indent="0">
              <a:buNone/>
            </a:pPr>
            <a:endParaRPr lang="el-GR" sz="2000" dirty="0"/>
          </a:p>
          <a:p>
            <a:pPr marL="0" indent="0">
              <a:buNone/>
            </a:pPr>
            <a:endParaRPr lang="el-GR" dirty="0"/>
          </a:p>
        </p:txBody>
      </p:sp>
    </p:spTree>
    <p:extLst>
      <p:ext uri="{BB962C8B-B14F-4D97-AF65-F5344CB8AC3E}">
        <p14:creationId xmlns:p14="http://schemas.microsoft.com/office/powerpoint/2010/main" val="29811953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Σημείωμα </a:t>
            </a:r>
            <a:r>
              <a:rPr lang="el-GR" dirty="0" err="1"/>
              <a:t>Αδειοδότησης</a:t>
            </a:r>
            <a:endParaRPr lang="el-GR" b="1" dirty="0"/>
          </a:p>
        </p:txBody>
      </p:sp>
      <p:sp>
        <p:nvSpPr>
          <p:cNvPr id="2" name="Θέση περιεχομένου 1"/>
          <p:cNvSpPr>
            <a:spLocks noGrp="1"/>
          </p:cNvSpPr>
          <p:nvPr>
            <p:ph idx="1"/>
          </p:nvPr>
        </p:nvSpPr>
        <p:spPr/>
        <p:txBody>
          <a:bodyPr/>
          <a:lstStyle/>
          <a:p>
            <a:pPr marL="0" indent="0">
              <a:buNone/>
            </a:pPr>
            <a:endParaRPr lang="el-GR" sz="2000" dirty="0"/>
          </a:p>
          <a:p>
            <a:pPr marL="0" indent="0">
              <a:buNone/>
            </a:pPr>
            <a:endParaRPr lang="el-GR" dirty="0"/>
          </a:p>
        </p:txBody>
      </p:sp>
      <p:sp>
        <p:nvSpPr>
          <p:cNvPr id="5" name="Θέση περιεχομένου 3">
            <a:extLst>
              <a:ext uri="{FF2B5EF4-FFF2-40B4-BE49-F238E27FC236}">
                <a16:creationId xmlns="" xmlns:a16="http://schemas.microsoft.com/office/drawing/2014/main" id="{CFF87B85-DD02-48AD-AC9E-7DD50F468CF1}"/>
              </a:ext>
            </a:extLst>
          </p:cNvPr>
          <p:cNvSpPr txBox="1">
            <a:spLocks/>
          </p:cNvSpPr>
          <p:nvPr/>
        </p:nvSpPr>
        <p:spPr bwMode="auto">
          <a:xfrm>
            <a:off x="893618" y="1867189"/>
            <a:ext cx="735676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l-GR" sz="2000" dirty="0"/>
              <a:t>Το παρόν υλικό διατίθεται με τους όρους της άδειας χρήσης </a:t>
            </a:r>
            <a:r>
              <a:rPr lang="el-GR" sz="2000" dirty="0" err="1"/>
              <a:t>Creative</a:t>
            </a:r>
            <a:r>
              <a:rPr lang="el-GR" sz="2000" dirty="0"/>
              <a:t> </a:t>
            </a:r>
            <a:r>
              <a:rPr lang="el-GR" sz="2000" dirty="0" err="1"/>
              <a:t>Commons</a:t>
            </a:r>
            <a:r>
              <a:rPr lang="el-GR" sz="2000" dirty="0"/>
              <a:t> Αναφορά, Μη Εμπορική Χρήση Παρόμοια Διανομή 4.0 [1] ή μεταγενέστερη, Διεθνής Έκδοση. </a:t>
            </a:r>
          </a:p>
          <a:p>
            <a:r>
              <a:rPr lang="el-GR" sz="2000" dirty="0"/>
              <a:t>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p>
        </p:txBody>
      </p:sp>
      <p:pic>
        <p:nvPicPr>
          <p:cNvPr id="6" name="Εικόνα 5">
            <a:extLst>
              <a:ext uri="{FF2B5EF4-FFF2-40B4-BE49-F238E27FC236}">
                <a16:creationId xmlns="" xmlns:a16="http://schemas.microsoft.com/office/drawing/2014/main" id="{327E935D-3BF8-42A4-B523-E2684CC6F2AD}"/>
              </a:ext>
            </a:extLst>
          </p:cNvPr>
          <p:cNvPicPr>
            <a:picLocks noChangeAspect="1"/>
          </p:cNvPicPr>
          <p:nvPr/>
        </p:nvPicPr>
        <p:blipFill>
          <a:blip r:embed="rId2"/>
          <a:stretch>
            <a:fillRect/>
          </a:stretch>
        </p:blipFill>
        <p:spPr>
          <a:xfrm>
            <a:off x="3429000" y="5177439"/>
            <a:ext cx="2286000" cy="838200"/>
          </a:xfrm>
          <a:prstGeom prst="rect">
            <a:avLst/>
          </a:prstGeom>
        </p:spPr>
      </p:pic>
    </p:spTree>
    <p:extLst>
      <p:ext uri="{BB962C8B-B14F-4D97-AF65-F5344CB8AC3E}">
        <p14:creationId xmlns:p14="http://schemas.microsoft.com/office/powerpoint/2010/main" val="177226245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Διατήρηση Σημειωμάτων</a:t>
            </a:r>
            <a:endParaRPr lang="el-GR" b="1" dirty="0"/>
          </a:p>
        </p:txBody>
      </p:sp>
      <p:sp>
        <p:nvSpPr>
          <p:cNvPr id="2" name="Θέση περιεχομένου 1"/>
          <p:cNvSpPr>
            <a:spLocks noGrp="1"/>
          </p:cNvSpPr>
          <p:nvPr>
            <p:ph idx="1"/>
          </p:nvPr>
        </p:nvSpPr>
        <p:spPr/>
        <p:txBody>
          <a:bodyPr/>
          <a:lstStyle/>
          <a:p>
            <a:pPr marL="0" indent="0">
              <a:buNone/>
            </a:pPr>
            <a:endParaRPr lang="el-GR" sz="2000" dirty="0"/>
          </a:p>
          <a:p>
            <a:pPr marL="0" indent="0">
              <a:buNone/>
            </a:pPr>
            <a:endParaRPr lang="el-GR" dirty="0"/>
          </a:p>
        </p:txBody>
      </p:sp>
      <p:sp>
        <p:nvSpPr>
          <p:cNvPr id="5" name="Θέση περιεχομένου 3">
            <a:extLst>
              <a:ext uri="{FF2B5EF4-FFF2-40B4-BE49-F238E27FC236}">
                <a16:creationId xmlns="" xmlns:a16="http://schemas.microsoft.com/office/drawing/2014/main" id="{CFF87B85-DD02-48AD-AC9E-7DD50F468CF1}"/>
              </a:ext>
            </a:extLst>
          </p:cNvPr>
          <p:cNvSpPr txBox="1">
            <a:spLocks/>
          </p:cNvSpPr>
          <p:nvPr/>
        </p:nvSpPr>
        <p:spPr bwMode="auto">
          <a:xfrm>
            <a:off x="893618" y="1867189"/>
            <a:ext cx="735676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endParaRPr lang="el-GR" sz="2000" dirty="0"/>
          </a:p>
        </p:txBody>
      </p:sp>
      <p:sp>
        <p:nvSpPr>
          <p:cNvPr id="8" name="Θέση περιεχομένου 3">
            <a:extLst>
              <a:ext uri="{FF2B5EF4-FFF2-40B4-BE49-F238E27FC236}">
                <a16:creationId xmlns="" xmlns:a16="http://schemas.microsoft.com/office/drawing/2014/main" id="{CFF87B85-DD02-48AD-AC9E-7DD50F468CF1}"/>
              </a:ext>
            </a:extLst>
          </p:cNvPr>
          <p:cNvSpPr txBox="1">
            <a:spLocks/>
          </p:cNvSpPr>
          <p:nvPr/>
        </p:nvSpPr>
        <p:spPr bwMode="auto">
          <a:xfrm>
            <a:off x="1046018" y="2019589"/>
            <a:ext cx="7356764" cy="29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l-GR" sz="2000" dirty="0"/>
              <a:t>Οποιαδήποτε αναπαραγωγή ή διασκευή του υλικού θα πρέπει να συμπεριλαμβάνει:</a:t>
            </a:r>
          </a:p>
          <a:p>
            <a:pPr lvl="1"/>
            <a:r>
              <a:rPr lang="el-GR" sz="2000" dirty="0"/>
              <a:t>το Σημείωμα Αναφοράς</a:t>
            </a:r>
          </a:p>
          <a:p>
            <a:pPr lvl="1"/>
            <a:r>
              <a:rPr lang="el-GR" sz="2000" dirty="0"/>
              <a:t>το Σημείωμα </a:t>
            </a:r>
            <a:r>
              <a:rPr lang="el-GR" sz="2000" dirty="0" err="1"/>
              <a:t>Αδειοδότησης</a:t>
            </a:r>
            <a:endParaRPr lang="el-GR" sz="2000" dirty="0"/>
          </a:p>
          <a:p>
            <a:pPr lvl="1"/>
            <a:r>
              <a:rPr lang="el-GR" sz="2000" dirty="0"/>
              <a:t>τη δήλωση Διατήρησης Σημειωμάτων</a:t>
            </a:r>
          </a:p>
          <a:p>
            <a:pPr lvl="1"/>
            <a:r>
              <a:rPr lang="el-GR" sz="2000" dirty="0"/>
              <a:t>το Σημείωμα Χρήσης Έργων Τρίτων (εφόσον υπάρχει)</a:t>
            </a:r>
          </a:p>
          <a:p>
            <a:r>
              <a:rPr lang="el-GR" sz="2000" dirty="0"/>
              <a:t>μαζί με τους συνοδευόμενους </a:t>
            </a:r>
            <a:r>
              <a:rPr lang="el-GR" sz="2000" dirty="0" err="1"/>
              <a:t>υπερσυνδέσμους</a:t>
            </a:r>
            <a:r>
              <a:rPr lang="el-GR" sz="2000" dirty="0"/>
              <a:t>.</a:t>
            </a:r>
          </a:p>
          <a:p>
            <a:pPr marL="0" indent="0">
              <a:buFont typeface="Wingdings" pitchFamily="2" charset="2"/>
              <a:buNone/>
            </a:pPr>
            <a:endParaRPr lang="el-GR" dirty="0"/>
          </a:p>
        </p:txBody>
      </p:sp>
    </p:spTree>
    <p:extLst>
      <p:ext uri="{BB962C8B-B14F-4D97-AF65-F5344CB8AC3E}">
        <p14:creationId xmlns:p14="http://schemas.microsoft.com/office/powerpoint/2010/main" val="187615086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z="3200" dirty="0"/>
              <a:t>Επίπεδα Εφαρμογής των Ευρωπαϊκών Πολιτικών για την Ανοικτή Διακυβέρνηση </a:t>
            </a:r>
          </a:p>
        </p:txBody>
      </p:sp>
      <p:grpSp>
        <p:nvGrpSpPr>
          <p:cNvPr id="5" name="Shape 450"/>
          <p:cNvGrpSpPr/>
          <p:nvPr/>
        </p:nvGrpSpPr>
        <p:grpSpPr>
          <a:xfrm>
            <a:off x="483065" y="1859595"/>
            <a:ext cx="8638848" cy="4249263"/>
            <a:chOff x="476516" y="1877203"/>
            <a:chExt cx="8434728" cy="3870003"/>
          </a:xfrm>
        </p:grpSpPr>
        <p:sp>
          <p:nvSpPr>
            <p:cNvPr id="6" name="Shape 451"/>
            <p:cNvSpPr/>
            <p:nvPr/>
          </p:nvSpPr>
          <p:spPr>
            <a:xfrm>
              <a:off x="476518" y="1877203"/>
              <a:ext cx="15798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dirty="0" err="1">
                  <a:solidFill>
                    <a:schemeClr val="lt1"/>
                  </a:solidFill>
                  <a:latin typeface="Source Sans Pro"/>
                  <a:ea typeface="Source Sans Pro"/>
                  <a:cs typeface="Source Sans Pro"/>
                  <a:sym typeface="Source Sans Pro"/>
                </a:rPr>
                <a:t>Infrastructure</a:t>
              </a:r>
              <a:endParaRPr sz="1800" b="0" i="0" u="none" strike="noStrike" cap="none" dirty="0">
                <a:solidFill>
                  <a:schemeClr val="lt1"/>
                </a:solidFill>
                <a:latin typeface="Source Sans Pro"/>
                <a:ea typeface="Source Sans Pro"/>
                <a:cs typeface="Source Sans Pro"/>
                <a:sym typeface="Source Sans Pro"/>
              </a:endParaRPr>
            </a:p>
          </p:txBody>
        </p:sp>
        <p:sp>
          <p:nvSpPr>
            <p:cNvPr id="7" name="Shape 452"/>
            <p:cNvSpPr/>
            <p:nvPr/>
          </p:nvSpPr>
          <p:spPr>
            <a:xfrm>
              <a:off x="485104" y="2944003"/>
              <a:ext cx="15711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Data</a:t>
              </a:r>
              <a:endParaRPr sz="1800" b="0" i="0" u="none" strike="noStrike" cap="none">
                <a:solidFill>
                  <a:schemeClr val="lt1"/>
                </a:solidFill>
                <a:latin typeface="Source Sans Pro"/>
                <a:ea typeface="Source Sans Pro"/>
                <a:cs typeface="Source Sans Pro"/>
                <a:sym typeface="Source Sans Pro"/>
              </a:endParaRPr>
            </a:p>
          </p:txBody>
        </p:sp>
        <p:sp>
          <p:nvSpPr>
            <p:cNvPr id="8" name="Shape 453"/>
            <p:cNvSpPr/>
            <p:nvPr/>
          </p:nvSpPr>
          <p:spPr>
            <a:xfrm>
              <a:off x="476517" y="4010803"/>
              <a:ext cx="15711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Services</a:t>
              </a:r>
              <a:endParaRPr sz="1800" b="0" i="0" u="none" strike="noStrike" cap="none">
                <a:solidFill>
                  <a:schemeClr val="lt1"/>
                </a:solidFill>
                <a:latin typeface="Source Sans Pro"/>
                <a:ea typeface="Source Sans Pro"/>
                <a:cs typeface="Source Sans Pro"/>
                <a:sym typeface="Source Sans Pro"/>
              </a:endParaRPr>
            </a:p>
          </p:txBody>
        </p:sp>
        <p:sp>
          <p:nvSpPr>
            <p:cNvPr id="9" name="Shape 454"/>
            <p:cNvSpPr/>
            <p:nvPr/>
          </p:nvSpPr>
          <p:spPr>
            <a:xfrm>
              <a:off x="476516" y="5077603"/>
              <a:ext cx="15711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Skills </a:t>
              </a:r>
              <a:endParaRPr sz="1800" b="0" i="0" u="none" strike="noStrike" cap="none">
                <a:solidFill>
                  <a:schemeClr val="lt1"/>
                </a:solidFill>
                <a:latin typeface="Source Sans Pro"/>
                <a:ea typeface="Source Sans Pro"/>
                <a:cs typeface="Source Sans Pro"/>
                <a:sym typeface="Source Sans Pro"/>
              </a:endParaRPr>
            </a:p>
          </p:txBody>
        </p:sp>
        <p:sp>
          <p:nvSpPr>
            <p:cNvPr id="10" name="Shape 455"/>
            <p:cNvSpPr/>
            <p:nvPr/>
          </p:nvSpPr>
          <p:spPr>
            <a:xfrm>
              <a:off x="2341723" y="2526059"/>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Data Economy</a:t>
              </a:r>
              <a:endParaRPr sz="1800" b="0" i="0" u="none" strike="noStrike" cap="none">
                <a:solidFill>
                  <a:schemeClr val="lt1"/>
                </a:solidFill>
                <a:latin typeface="Source Sans Pro"/>
                <a:ea typeface="Source Sans Pro"/>
                <a:cs typeface="Source Sans Pro"/>
                <a:sym typeface="Source Sans Pro"/>
              </a:endParaRPr>
            </a:p>
          </p:txBody>
        </p:sp>
        <p:sp>
          <p:nvSpPr>
            <p:cNvPr id="11" name="Shape 456"/>
            <p:cNvSpPr/>
            <p:nvPr/>
          </p:nvSpPr>
          <p:spPr>
            <a:xfrm>
              <a:off x="4513029" y="3454097"/>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IPR</a:t>
              </a:r>
              <a:endParaRPr sz="1800" b="0" i="0" u="none" strike="noStrike" cap="none">
                <a:solidFill>
                  <a:schemeClr val="lt1"/>
                </a:solidFill>
                <a:latin typeface="Source Sans Pro"/>
                <a:ea typeface="Source Sans Pro"/>
                <a:cs typeface="Source Sans Pro"/>
                <a:sym typeface="Source Sans Pro"/>
              </a:endParaRPr>
            </a:p>
          </p:txBody>
        </p:sp>
        <p:sp>
          <p:nvSpPr>
            <p:cNvPr id="12" name="Shape 457"/>
            <p:cNvSpPr/>
            <p:nvPr/>
          </p:nvSpPr>
          <p:spPr>
            <a:xfrm>
              <a:off x="6512418" y="3454097"/>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PSI</a:t>
              </a:r>
              <a:endParaRPr sz="1800" b="0" i="0" u="none" strike="noStrike" cap="none">
                <a:solidFill>
                  <a:schemeClr val="lt1"/>
                </a:solidFill>
                <a:latin typeface="Source Sans Pro"/>
                <a:ea typeface="Source Sans Pro"/>
                <a:cs typeface="Source Sans Pro"/>
                <a:sym typeface="Source Sans Pro"/>
              </a:endParaRPr>
            </a:p>
          </p:txBody>
        </p:sp>
        <p:sp>
          <p:nvSpPr>
            <p:cNvPr id="13" name="Shape 458"/>
            <p:cNvSpPr/>
            <p:nvPr/>
          </p:nvSpPr>
          <p:spPr>
            <a:xfrm>
              <a:off x="5512724" y="3454097"/>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Personal Data</a:t>
              </a:r>
              <a:endParaRPr sz="1800" b="0" i="0" u="none" strike="noStrike" cap="none">
                <a:solidFill>
                  <a:schemeClr val="lt1"/>
                </a:solidFill>
                <a:latin typeface="Source Sans Pro"/>
                <a:ea typeface="Source Sans Pro"/>
                <a:cs typeface="Source Sans Pro"/>
                <a:sym typeface="Source Sans Pro"/>
              </a:endParaRPr>
            </a:p>
          </p:txBody>
        </p:sp>
        <p:sp>
          <p:nvSpPr>
            <p:cNvPr id="14" name="Shape 459"/>
            <p:cNvSpPr/>
            <p:nvPr/>
          </p:nvSpPr>
          <p:spPr>
            <a:xfrm>
              <a:off x="3598430" y="2526059"/>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b="0" i="0" u="none" strike="noStrike" cap="none">
                  <a:solidFill>
                    <a:schemeClr val="lt1"/>
                  </a:solidFill>
                  <a:latin typeface="Source Sans Pro"/>
                  <a:ea typeface="Source Sans Pro"/>
                  <a:cs typeface="Source Sans Pro"/>
                  <a:sym typeface="Source Sans Pro"/>
                </a:rPr>
                <a:t>Digitising European industry</a:t>
              </a:r>
              <a:endParaRPr sz="1200" b="0" i="0" u="none" strike="noStrike" cap="none">
                <a:solidFill>
                  <a:schemeClr val="lt1"/>
                </a:solidFill>
                <a:latin typeface="Source Sans Pro"/>
                <a:ea typeface="Source Sans Pro"/>
                <a:cs typeface="Source Sans Pro"/>
                <a:sym typeface="Source Sans Pro"/>
              </a:endParaRPr>
            </a:p>
          </p:txBody>
        </p:sp>
        <p:sp>
          <p:nvSpPr>
            <p:cNvPr id="15" name="Shape 460"/>
            <p:cNvSpPr/>
            <p:nvPr/>
          </p:nvSpPr>
          <p:spPr>
            <a:xfrm>
              <a:off x="2341723" y="4500275"/>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Data Economy</a:t>
              </a:r>
              <a:endParaRPr sz="1800" b="0" i="0" u="none" strike="noStrike" cap="none">
                <a:solidFill>
                  <a:schemeClr val="lt1"/>
                </a:solidFill>
                <a:latin typeface="Source Sans Pro"/>
                <a:ea typeface="Source Sans Pro"/>
                <a:cs typeface="Source Sans Pro"/>
                <a:sym typeface="Source Sans Pro"/>
              </a:endParaRPr>
            </a:p>
          </p:txBody>
        </p:sp>
        <p:sp>
          <p:nvSpPr>
            <p:cNvPr id="16" name="Shape 461"/>
            <p:cNvSpPr/>
            <p:nvPr/>
          </p:nvSpPr>
          <p:spPr>
            <a:xfrm>
              <a:off x="3598430" y="4500275"/>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b="0" i="0" u="none" strike="noStrike" cap="none">
                  <a:solidFill>
                    <a:schemeClr val="lt1"/>
                  </a:solidFill>
                  <a:latin typeface="Source Sans Pro"/>
                  <a:ea typeface="Source Sans Pro"/>
                  <a:cs typeface="Source Sans Pro"/>
                  <a:sym typeface="Source Sans Pro"/>
                </a:rPr>
                <a:t>Digitising European industry</a:t>
              </a:r>
              <a:endParaRPr sz="1200" b="0" i="0" u="none" strike="noStrike" cap="none">
                <a:solidFill>
                  <a:schemeClr val="lt1"/>
                </a:solidFill>
                <a:latin typeface="Source Sans Pro"/>
                <a:ea typeface="Source Sans Pro"/>
                <a:cs typeface="Source Sans Pro"/>
                <a:sym typeface="Source Sans Pro"/>
              </a:endParaRPr>
            </a:p>
          </p:txBody>
        </p:sp>
        <p:sp>
          <p:nvSpPr>
            <p:cNvPr id="17" name="Shape 462"/>
            <p:cNvSpPr/>
            <p:nvPr/>
          </p:nvSpPr>
          <p:spPr>
            <a:xfrm rot="5400000">
              <a:off x="6641444" y="3477405"/>
              <a:ext cx="3870000" cy="669600"/>
            </a:xfrm>
            <a:prstGeom prst="roundRect">
              <a:avLst>
                <a:gd name="adj" fmla="val 16667"/>
              </a:avLst>
            </a:prstGeom>
            <a:solidFill>
              <a:srgbClr val="92D05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Open</a:t>
              </a:r>
              <a:endParaRPr sz="1800" b="0" i="0" u="none" strike="noStrike" cap="none">
                <a:solidFill>
                  <a:schemeClr val="lt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18359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Ευρωπαϊκές Πολιτικές</a:t>
            </a:r>
          </a:p>
        </p:txBody>
      </p:sp>
      <p:sp>
        <p:nvSpPr>
          <p:cNvPr id="4" name="Θέση περιεχομένου 3"/>
          <p:cNvSpPr>
            <a:spLocks noGrp="1"/>
          </p:cNvSpPr>
          <p:nvPr>
            <p:ph idx="1"/>
          </p:nvPr>
        </p:nvSpPr>
        <p:spPr/>
        <p:txBody>
          <a:bodyPr/>
          <a:lstStyle/>
          <a:p>
            <a:r>
              <a:rPr lang="el-GR" sz="2400" dirty="0"/>
              <a:t>Δημόσια Ανοικτά δεδομένα</a:t>
            </a:r>
          </a:p>
          <a:p>
            <a:r>
              <a:rPr lang="el-GR" sz="2400" dirty="0" err="1"/>
              <a:t>eGov</a:t>
            </a:r>
            <a:r>
              <a:rPr lang="el-GR" sz="2400" dirty="0"/>
              <a:t> 2020 - Ψηφιακός Μετασχηματισμός της Δημόσιας Διοίκησης</a:t>
            </a:r>
          </a:p>
          <a:p>
            <a:r>
              <a:rPr lang="el-GR" sz="2400" dirty="0"/>
              <a:t>Απρόσκοπτη ροή δεδομένων</a:t>
            </a:r>
          </a:p>
          <a:p>
            <a:r>
              <a:rPr lang="el-GR" sz="2400" dirty="0"/>
              <a:t>Κανονισμός Προσωπικών Δεδομένων </a:t>
            </a:r>
          </a:p>
          <a:p>
            <a:r>
              <a:rPr lang="el-GR" sz="2400" dirty="0"/>
              <a:t>Πνευματική Ιδιοκτησία  και Πολιτιστικά Δεδομένα</a:t>
            </a:r>
          </a:p>
          <a:p>
            <a:r>
              <a:rPr lang="el-GR" sz="2400" dirty="0"/>
              <a:t>Πολιτικές Υποδομών και Ευρωπαϊκό Νέφος Ανοικτής </a:t>
            </a:r>
            <a:r>
              <a:rPr lang="el-GR" sz="2400" dirty="0" smtClean="0"/>
              <a:t>Επιστήμης</a:t>
            </a:r>
            <a:endParaRPr lang="el-GR" sz="2400" dirty="0"/>
          </a:p>
        </p:txBody>
      </p:sp>
    </p:spTree>
    <p:extLst>
      <p:ext uri="{BB962C8B-B14F-4D97-AF65-F5344CB8AC3E}">
        <p14:creationId xmlns:p14="http://schemas.microsoft.com/office/powerpoint/2010/main" val="42630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Δημόσια Ανοικτά Δεδομένα</a:t>
            </a:r>
          </a:p>
        </p:txBody>
      </p:sp>
      <p:sp>
        <p:nvSpPr>
          <p:cNvPr id="3" name="Θέση περιεχομένου 2"/>
          <p:cNvSpPr>
            <a:spLocks noGrp="1"/>
          </p:cNvSpPr>
          <p:nvPr>
            <p:ph idx="1"/>
          </p:nvPr>
        </p:nvSpPr>
        <p:spPr/>
        <p:txBody>
          <a:bodyPr/>
          <a:lstStyle/>
          <a:p>
            <a:r>
              <a:rPr lang="el-GR" sz="2000" dirty="0"/>
              <a:t>Ο Δημόσιος Τομέας πρέπει να παρέχει το δικαίωμα πρόσβασης στα δημόσια δεδομένα </a:t>
            </a:r>
          </a:p>
          <a:p>
            <a:pPr lvl="1"/>
            <a:r>
              <a:rPr lang="el-GR" sz="1800" dirty="0"/>
              <a:t>Στόχος: Περαιτέρω χρήση για εμπορικούς και μη εμπορικούς σκοπούς με το ελάχιστο συναλλακτικό κόστος για το χρήστη</a:t>
            </a:r>
          </a:p>
          <a:p>
            <a:pPr lvl="1"/>
            <a:r>
              <a:rPr lang="el-GR" sz="1800" dirty="0"/>
              <a:t>Δεν ασχολείται με τον τρόπο εκκαθάρισης δικαιωμάτων</a:t>
            </a:r>
          </a:p>
          <a:p>
            <a:r>
              <a:rPr lang="el-GR" sz="2000" dirty="0"/>
              <a:t>Συνδέεται με τη χρήση πυλών ανοικτών δεδομένων σε όλα τα Κράτη Μέλη και την ΕΕ</a:t>
            </a:r>
          </a:p>
          <a:p>
            <a:pPr lvl="1"/>
            <a:r>
              <a:rPr lang="el-GR" sz="1800" dirty="0"/>
              <a:t>Υπάρχει ειδική νομοθεσία για τα </a:t>
            </a:r>
            <a:r>
              <a:rPr lang="el-GR" sz="1800" dirty="0" err="1"/>
              <a:t>Γεωχωρικά</a:t>
            </a:r>
            <a:r>
              <a:rPr lang="el-GR" sz="1800" dirty="0"/>
              <a:t> (INSPIRE) δεδομένα και πρωτοβουλίες για τα γλωσσικά δεδομένα</a:t>
            </a:r>
          </a:p>
          <a:p>
            <a:r>
              <a:rPr lang="el-GR" sz="2000" dirty="0"/>
              <a:t>Βασικό κείμενο: PSI </a:t>
            </a:r>
            <a:r>
              <a:rPr lang="el-GR" sz="2000" dirty="0" err="1"/>
              <a:t>Directive</a:t>
            </a:r>
            <a:r>
              <a:rPr lang="el-GR" sz="2000" dirty="0"/>
              <a:t> </a:t>
            </a:r>
          </a:p>
          <a:p>
            <a:pPr lvl="1"/>
            <a:r>
              <a:rPr lang="el-GR" sz="1800" dirty="0"/>
              <a:t>https://ec.europa.eu/digital-single-market/en/legislative-measures </a:t>
            </a:r>
          </a:p>
        </p:txBody>
      </p:sp>
    </p:spTree>
    <p:extLst>
      <p:ext uri="{BB962C8B-B14F-4D97-AF65-F5344CB8AC3E}">
        <p14:creationId xmlns:p14="http://schemas.microsoft.com/office/powerpoint/2010/main" val="194419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τα Ανοικτά Δεδομένα; </a:t>
            </a:r>
          </a:p>
        </p:txBody>
      </p:sp>
      <p:sp>
        <p:nvSpPr>
          <p:cNvPr id="3" name="Θέση περιεχομένου 2"/>
          <p:cNvSpPr>
            <a:spLocks noGrp="1"/>
          </p:cNvSpPr>
          <p:nvPr>
            <p:ph idx="1"/>
          </p:nvPr>
        </p:nvSpPr>
        <p:spPr/>
        <p:txBody>
          <a:bodyPr/>
          <a:lstStyle/>
          <a:p>
            <a:r>
              <a:rPr lang="el-GR" sz="1800" dirty="0"/>
              <a:t>Ανοικτά είναι τα δεδομένα που μπορούν να επαναχρησιμοποιηθούν ελεύθερα </a:t>
            </a:r>
            <a:r>
              <a:rPr lang="el-GR" sz="1800" dirty="0" smtClean="0"/>
              <a:t>και </a:t>
            </a:r>
            <a:r>
              <a:rPr lang="el-GR" sz="1800" dirty="0"/>
              <a:t>να αναδιανεμηθούν από οποιονδήποτε – υπό τον όρο να γίνεται αναφορά </a:t>
            </a:r>
            <a:r>
              <a:rPr lang="el-GR" sz="1800" dirty="0" smtClean="0"/>
              <a:t>στους </a:t>
            </a:r>
            <a:r>
              <a:rPr lang="el-GR" sz="1800" dirty="0"/>
              <a:t>δημιουργούς και να διατίθενται, με τη σειρά τους, υπό τους ίδιους όρους. </a:t>
            </a:r>
          </a:p>
          <a:p>
            <a:endParaRPr lang="el-GR" sz="1800" dirty="0"/>
          </a:p>
        </p:txBody>
      </p:sp>
      <p:pic>
        <p:nvPicPr>
          <p:cNvPr id="4" name="Shape 280" descr="data-types.png"/>
          <p:cNvPicPr preferRelativeResize="0">
            <a:picLocks/>
          </p:cNvPicPr>
          <p:nvPr/>
        </p:nvPicPr>
        <p:blipFill rotWithShape="1">
          <a:blip r:embed="rId2">
            <a:alphaModFix/>
          </a:blip>
          <a:srcRect t="22849" b="22849"/>
          <a:stretch/>
        </p:blipFill>
        <p:spPr bwMode="auto">
          <a:xfrm>
            <a:off x="1745967" y="4077072"/>
            <a:ext cx="5441147" cy="206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05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Ανοικτών Δεδομένων </a:t>
            </a:r>
          </a:p>
        </p:txBody>
      </p:sp>
      <p:sp>
        <p:nvSpPr>
          <p:cNvPr id="3" name="Θέση περιεχομένου 2"/>
          <p:cNvSpPr>
            <a:spLocks noGrp="1"/>
          </p:cNvSpPr>
          <p:nvPr>
            <p:ph idx="1"/>
          </p:nvPr>
        </p:nvSpPr>
        <p:spPr/>
        <p:txBody>
          <a:bodyPr/>
          <a:lstStyle/>
          <a:p>
            <a:r>
              <a:rPr lang="el-GR" sz="2000" dirty="0"/>
              <a:t>Διαθεσιμότητα: Τα δεδομένα πρέπει να είναι διαθέσιμα για λήψη από το Διαδίκτυο μέσα από ανοικτά πρότυπα και μορφή πρακτικά (μηχανιστικά) αναγνώσιμη </a:t>
            </a:r>
          </a:p>
          <a:p>
            <a:r>
              <a:rPr lang="el-GR" sz="2000" dirty="0"/>
              <a:t>Επαναχρησιμοποίηση και Αναδιανομή: Τα δεδομένα θα πρέπει να είναι διαθέσιμα υπό όρους που επιτρέπουν την επαναχρησιμοποίηση και την αναδιανομή τους, συμπεριλαμβανομένης και της ανάμειξης με άλλα σύνολα δεδομένων.</a:t>
            </a:r>
          </a:p>
          <a:p>
            <a:r>
              <a:rPr lang="el-GR" sz="2000" dirty="0"/>
              <a:t>Καθολική συμμετοχή: Καθένας πρέπει να μπορεί να χρησιμοποιήσει τα δεδομένα. Δεν πρέπει αυτά να υπόκεινται σε διακρίσεις με βάση τον τομέα δραστηριότητας ή με περιορισμούς για χρήση για συγκεκριμένους </a:t>
            </a:r>
            <a:r>
              <a:rPr lang="el-GR" sz="2000" dirty="0" smtClean="0"/>
              <a:t>σκοπούς</a:t>
            </a:r>
            <a:endParaRPr lang="el-GR" sz="2000" dirty="0"/>
          </a:p>
        </p:txBody>
      </p:sp>
    </p:spTree>
    <p:extLst>
      <p:ext uri="{BB962C8B-B14F-4D97-AF65-F5344CB8AC3E}">
        <p14:creationId xmlns:p14="http://schemas.microsoft.com/office/powerpoint/2010/main" val="143332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t>Οδηγία για την Περαιτέρω Χρήση Πληροφοριών Δημοσίου Τομέα (Οδηγία)</a:t>
            </a:r>
          </a:p>
        </p:txBody>
      </p:sp>
      <p:sp>
        <p:nvSpPr>
          <p:cNvPr id="3" name="Θέση περιεχομένου 2"/>
          <p:cNvSpPr>
            <a:spLocks noGrp="1"/>
          </p:cNvSpPr>
          <p:nvPr>
            <p:ph idx="1"/>
          </p:nvPr>
        </p:nvSpPr>
        <p:spPr/>
        <p:txBody>
          <a:bodyPr/>
          <a:lstStyle/>
          <a:p>
            <a:r>
              <a:rPr lang="el-GR" sz="1800" dirty="0" smtClean="0"/>
              <a:t>Η Οδηγία </a:t>
            </a:r>
            <a:r>
              <a:rPr lang="el-GR" sz="1800" dirty="0"/>
              <a:t>2003/98/EC (γνωστή και ως η Οδηγία PSI), αναθεωρήθηκε από την Οδηγία 2013/37/EU που τέθηκε σε εφαρμογή στις 17 Ιουλίου του 2013.</a:t>
            </a:r>
          </a:p>
          <a:p>
            <a:r>
              <a:rPr lang="el-GR" sz="1800" dirty="0"/>
              <a:t>Η Οδηγία παρέχει ένα κοινό και ξεκάθαρο νομικό πλαίσιο για τη δημιουργία μιας ενιαίας ευρωπαϊκής αγοράς υπηρεσιών από τον ιδιωτικό τομέα βασισμένων σε δεδομένα που έχει ο δημόσιος τομέας (Δημόσια Πληροφορία).</a:t>
            </a:r>
          </a:p>
          <a:p>
            <a:r>
              <a:rPr lang="el-GR" sz="1800" dirty="0"/>
              <a:t>Το πεδίο εφαρμογής της Οδηγίας περιλαμβάνει όλες τις κατηγορίες περιεχομένου (ιδίως, γραπτά κείμενα, βάσεις δεδομένων, ηχητικό και οπτικοακουστικό υλικό) και το σύνολο των φορέων του ευρύτερου δημόσιου τομέα (Βιβλιοθηκών, Μουσείων, Αρχείων), πλην των Ανώτατων Εκπαιδευτικών και Τεχνολογικών Ιδρυμάτων, και των δημόσιων ραδιοτηλεοπτικών οργανισμών</a:t>
            </a:r>
            <a:r>
              <a:rPr lang="el-GR" sz="1800" dirty="0" smtClean="0"/>
              <a:t>.</a:t>
            </a:r>
            <a:endParaRPr lang="el-GR" sz="1800" dirty="0"/>
          </a:p>
        </p:txBody>
      </p:sp>
    </p:spTree>
    <p:extLst>
      <p:ext uri="{BB962C8B-B14F-4D97-AF65-F5344CB8AC3E}">
        <p14:creationId xmlns:p14="http://schemas.microsoft.com/office/powerpoint/2010/main" val="1660386919"/>
      </p:ext>
    </p:extLst>
  </p:cSld>
  <p:clrMapOvr>
    <a:masterClrMapping/>
  </p:clrMapOvr>
</p:sld>
</file>

<file path=ppt/theme/theme1.xml><?xml version="1.0" encoding="utf-8"?>
<a:theme xmlns:a="http://schemas.openxmlformats.org/drawingml/2006/main" name="Παρουσίαση εκπαίδευσης προσωπικού">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Παρουσίαση εκπαίδευσης προσωπικού</Template>
  <TotalTime>73</TotalTime>
  <Words>1733</Words>
  <Application>Microsoft Office PowerPoint</Application>
  <PresentationFormat>Προβολή στην οθόνη (4:3)</PresentationFormat>
  <Paragraphs>184</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Παρουσίαση εκπαίδευσης προσωπικού</vt:lpstr>
      <vt:lpstr>Έναρξη Ενότητας 2</vt:lpstr>
      <vt:lpstr>Περιεχόμενα </vt:lpstr>
      <vt:lpstr>Αρχές Ανοικτής Διακυβέρνησης</vt:lpstr>
      <vt:lpstr>Επίπεδα Εφαρμογής των Ευρωπαϊκών Πολιτικών για την Ανοικτή Διακυβέρνηση </vt:lpstr>
      <vt:lpstr>Ευρωπαϊκές Πολιτικές</vt:lpstr>
      <vt:lpstr>Δημόσια Ανοικτά Δεδομένα</vt:lpstr>
      <vt:lpstr>Τι είναι τα Ανοικτά Δεδομένα; </vt:lpstr>
      <vt:lpstr>Χαρακτηριστικά Ανοικτών Δεδομένων </vt:lpstr>
      <vt:lpstr>Οδηγία για την Περαιτέρω Χρήση Πληροφοριών Δημοσίου Τομέα (Οδηγία)</vt:lpstr>
      <vt:lpstr>Μεταφορά Οδηγίας</vt:lpstr>
      <vt:lpstr>Πύλες Ανοικτών Δεδομένων </vt:lpstr>
      <vt:lpstr>Καλές Πρακτικές από το data.gov.uk</vt:lpstr>
      <vt:lpstr>data.gov.uk</vt:lpstr>
      <vt:lpstr>Data.gov.gr</vt:lpstr>
      <vt:lpstr>Σχέδιο Δράσης για την Ηλεκτρονική Διακυβέρνηση  Ευρωπαϊκή Επιτροπή </vt:lpstr>
      <vt:lpstr>Διευκόλυνση διακίνησης της πληροφορίας</vt:lpstr>
      <vt:lpstr>Ενιαία Ψηφιακή Αγορά - Ευρωπαϊκή Επιτροπή </vt:lpstr>
      <vt:lpstr>Παραδείγματα </vt:lpstr>
      <vt:lpstr>Προστασία Δεδομένων Προσωπικού Χαρακτήρα (GDPR)</vt:lpstr>
      <vt:lpstr>Ενδεικτικά Σημεία Κανονισμού </vt:lpstr>
      <vt:lpstr>Πνευματική Ιδιοκτησία</vt:lpstr>
      <vt:lpstr>Πολιτιστικά Δεδομένα</vt:lpstr>
      <vt:lpstr>Ευρωπαϊκό Νέφος Ανοικτής Επιστήμης</vt:lpstr>
      <vt:lpstr>Διεθνείς Πρωτοβουλίες</vt:lpstr>
      <vt:lpstr>Συμμαχία για την Ανοικτή Διακυβέρνηση OGP  Open Government Partnership</vt:lpstr>
      <vt:lpstr>Η πρωτοβουλία OGP σε αριθμούς</vt:lpstr>
      <vt:lpstr>Στόχοι OGP </vt:lpstr>
      <vt:lpstr>Οργάνωση και λειτουργία OGP</vt:lpstr>
      <vt:lpstr>Η Ελλάδα στην OGP </vt:lpstr>
      <vt:lpstr>Παρακολούθηση της κυβερνητικής δράσης  για την ανοικτή διακυβέρνηση</vt:lpstr>
      <vt:lpstr>Πολιτική Ανοικτής Διακυβέρνησης του ΟΟΣΑ </vt:lpstr>
      <vt:lpstr>Υποστήριξη πρωτοβουλιών για την Ανοικτή Διακυβέρνηση  από την Παγκόσμια Τράπεζα</vt:lpstr>
      <vt:lpstr>Παρουσίαση του PowerPoint</vt:lpstr>
      <vt:lpstr>Χρηματοδότηση</vt:lpstr>
      <vt:lpstr>Παρουσίαση του PowerPoint</vt:lpstr>
      <vt:lpstr>Σημείωμα Ιστορικού Εκδόσεων Έργου</vt:lpstr>
      <vt:lpstr>Σημείωμα Αδειοδότησης</vt:lpstr>
      <vt:lpstr>Διατήρηση Σημειωμάτων</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Εκπαίδευση προσωπικού</dc:title>
  <dc:creator>Αναστασία Παπαστυλιανού</dc:creator>
  <cp:lastModifiedBy>Χαραλαμπία Δουλή</cp:lastModifiedBy>
  <cp:revision>17</cp:revision>
  <dcterms:created xsi:type="dcterms:W3CDTF">2018-05-07T07:21:56Z</dcterms:created>
  <dcterms:modified xsi:type="dcterms:W3CDTF">2018-06-06T05:53:48Z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TC010130221032</vt:lpwstr>
  </property>
</Properties>
</file>