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0"/>
  </p:notesMasterIdLst>
  <p:handoutMasterIdLst>
    <p:handoutMasterId r:id="rId21"/>
  </p:handoutMasterIdLst>
  <p:sldIdLst>
    <p:sldId id="266" r:id="rId2"/>
    <p:sldId id="821" r:id="rId3"/>
    <p:sldId id="822" r:id="rId4"/>
    <p:sldId id="823" r:id="rId5"/>
    <p:sldId id="824" r:id="rId6"/>
    <p:sldId id="825" r:id="rId7"/>
    <p:sldId id="826" r:id="rId8"/>
    <p:sldId id="827" r:id="rId9"/>
    <p:sldId id="828" r:id="rId10"/>
    <p:sldId id="830" r:id="rId11"/>
    <p:sldId id="829" r:id="rId12"/>
    <p:sldId id="831" r:id="rId13"/>
    <p:sldId id="280" r:id="rId14"/>
    <p:sldId id="279" r:id="rId15"/>
    <p:sldId id="278" r:id="rId16"/>
    <p:sldId id="281" r:id="rId17"/>
    <p:sldId id="282" r:id="rId18"/>
    <p:sldId id="283" r:id="rId1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C947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0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fld id="{4A947208-8E3C-401F-A46F-B83B7F75D64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46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07/16/96</a:t>
            </a:r>
            <a:endParaRPr lang="el-GR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/>
              <a:t>Δευτέρου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##</a:t>
            </a:r>
            <a:endParaRPr lang="el-GR" sz="1200" i="0"/>
          </a:p>
        </p:txBody>
      </p:sp>
    </p:spTree>
    <p:extLst>
      <p:ext uri="{BB962C8B-B14F-4D97-AF65-F5344CB8AC3E}">
        <p14:creationId xmlns:p14="http://schemas.microsoft.com/office/powerpoint/2010/main" val="32034430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 noProof="0"/>
              <a:t>Στυλ κύριου τίτλου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l-GR" noProof="0"/>
              <a:t>Στυλ κύριου υπότιτλου</a:t>
            </a: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pic>
        <p:nvPicPr>
          <p:cNvPr id="18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4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6713055" cy="98243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9249" y="2011041"/>
            <a:ext cx="6879135" cy="3794223"/>
          </a:xfrm>
        </p:spPr>
        <p:txBody>
          <a:bodyPr/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316416" y="6368425"/>
            <a:ext cx="80357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AB0BD28-D8D0-4480-9204-35C60E27063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88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7739486" cy="134247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48064" y="198884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460432" y="6389531"/>
            <a:ext cx="536848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E4C5A3E-EF34-4350-A6DA-2705500F1956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497295" y="6237312"/>
            <a:ext cx="8467193" cy="502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8133452" y="6400800"/>
            <a:ext cx="89959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4FE8705-62F4-4454-A65C-99EC21C1BA9B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04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sp>
        <p:nvSpPr>
          <p:cNvPr id="6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915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3320" y="214313"/>
            <a:ext cx="7700655" cy="141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τίτλου του υποδείγματος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9249" y="2011041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 dirty="0"/>
              <a:t>Δευτέρου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0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resources.ekdd.gr/gnosis/index.php/2012-09-20-11-36-31/3-26/88-interoperability-maturity-assessment-for-public-service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Beginning of Section S4.4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95720" y="2708920"/>
            <a:ext cx="671305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r>
              <a:rPr lang="en-US" dirty="0"/>
              <a:t>Detailed presentation of methodology, criteria and rating scale of the model </a:t>
            </a:r>
          </a:p>
          <a:p>
            <a:pPr algn="ctr"/>
            <a:r>
              <a:rPr lang="en-US" dirty="0"/>
              <a:t>Service Management</a:t>
            </a:r>
          </a:p>
          <a:p>
            <a:pPr algn="ctr"/>
            <a:endParaRPr lang="en-US" sz="1400" dirty="0"/>
          </a:p>
          <a:p>
            <a:pPr algn="ctr"/>
            <a:r>
              <a:rPr lang="en-US" altLang="el-GR" sz="1400" b="1" dirty="0"/>
              <a:t>INTEROPERABILITY MATURITY ASSESSMENT FOR PUBLIC SERVICES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517038185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Τίτλος 1">
            <a:extLst>
              <a:ext uri="{FF2B5EF4-FFF2-40B4-BE49-F238E27FC236}">
                <a16:creationId xmlns:a16="http://schemas.microsoft.com/office/drawing/2014/main" id="{14D74496-B2DF-4A10-9A6B-66CEDA84C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Management (D9)</a:t>
            </a:r>
            <a:endParaRPr lang="el-GR" altLang="el-GR"/>
          </a:p>
        </p:txBody>
      </p:sp>
      <p:sp>
        <p:nvSpPr>
          <p:cNvPr id="51203" name="Θέση περιεχομένου 2">
            <a:extLst>
              <a:ext uri="{FF2B5EF4-FFF2-40B4-BE49-F238E27FC236}">
                <a16:creationId xmlns:a16="http://schemas.microsoft.com/office/drawing/2014/main" id="{4BC56398-8DB2-4D9D-B12E-0FE3216DE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628775"/>
            <a:ext cx="8559800" cy="3671888"/>
          </a:xfrm>
        </p:spPr>
        <p:txBody>
          <a:bodyPr rtlCol="0">
            <a:normAutofit fontScale="92500" lnSpcReduction="20000"/>
          </a:bodyPr>
          <a:lstStyle/>
          <a:p>
            <a:pPr marL="288036" indent="-288036" eaLnBrk="1" fontAlgn="auto" hangingPunct="1">
              <a:defRPr/>
            </a:pPr>
            <a:r>
              <a:rPr lang="en-US" altLang="el-GR" sz="2800" dirty="0"/>
              <a:t>Questions:</a:t>
            </a:r>
          </a:p>
          <a:p>
            <a:pPr lvl="1" indent="-288036" eaLnBrk="1" fontAlgn="auto" hangingPunct="1">
              <a:defRPr/>
            </a:pPr>
            <a:r>
              <a:rPr lang="en-GB" altLang="el-GR" sz="2400" dirty="0"/>
              <a:t>D9: Architectural Framework </a:t>
            </a:r>
            <a:r>
              <a:rPr lang="en-US" altLang="el-GR" sz="2400" dirty="0"/>
              <a:t>(</a:t>
            </a:r>
            <a:r>
              <a:rPr lang="en-US" altLang="el-GR" sz="2400" dirty="0" err="1"/>
              <a:t>Organisational</a:t>
            </a:r>
            <a:r>
              <a:rPr lang="en-US" altLang="el-GR" sz="2400" dirty="0"/>
              <a:t>-Technical interoperability – weight 5%). </a:t>
            </a:r>
          </a:p>
          <a:p>
            <a:pPr lvl="2" indent="-288036" eaLnBrk="1" fontAlgn="auto" hangingPunct="1">
              <a:defRPr/>
            </a:pPr>
            <a:r>
              <a:rPr lang="en-US" altLang="el-GR" sz="2000" dirty="0"/>
              <a:t>Has the public service considered an architecture framework in its design (EU, national level, international (open) standard)?</a:t>
            </a:r>
          </a:p>
          <a:p>
            <a:pPr lvl="1" indent="-288036" eaLnBrk="1" fontAlgn="auto" hangingPunct="1">
              <a:defRPr/>
            </a:pPr>
            <a:r>
              <a:rPr lang="en-US" altLang="el-GR" sz="2400" dirty="0"/>
              <a:t>D9: Example -Score </a:t>
            </a:r>
          </a:p>
          <a:p>
            <a:pPr lvl="2" indent="-288036" eaLnBrk="1" fontAlgn="auto" hangingPunct="1">
              <a:defRPr/>
            </a:pPr>
            <a:r>
              <a:rPr lang="en-US" altLang="el-GR" sz="2000" dirty="0"/>
              <a:t>Ad –hoc: No, although relevant frameworks are available</a:t>
            </a:r>
          </a:p>
          <a:p>
            <a:pPr lvl="2" indent="-288036" eaLnBrk="1" fontAlgn="auto" hangingPunct="1">
              <a:defRPr/>
            </a:pPr>
            <a:r>
              <a:rPr lang="en-US" altLang="el-GR" sz="2000" dirty="0"/>
              <a:t>Essential: No, there are no relevant frameworks available to consider</a:t>
            </a:r>
          </a:p>
          <a:p>
            <a:pPr lvl="2" indent="-288036" eaLnBrk="1" fontAlgn="auto" hangingPunct="1">
              <a:defRPr/>
            </a:pPr>
            <a:r>
              <a:rPr lang="en-US" altLang="el-GR" sz="2000" dirty="0"/>
              <a:t>Sustainable: Yes, one or multiple architecture frameworks are used</a:t>
            </a:r>
          </a:p>
          <a:p>
            <a:pPr lvl="2" indent="-288036" eaLnBrk="1" fontAlgn="auto" hangingPunct="1">
              <a:defRPr/>
            </a:pPr>
            <a:r>
              <a:rPr lang="en-US" altLang="el-GR" sz="2000" dirty="0"/>
              <a:t>Seamless: Yes, one or multiple architecture frameworks are used -independent audits</a:t>
            </a:r>
          </a:p>
        </p:txBody>
      </p:sp>
      <p:sp>
        <p:nvSpPr>
          <p:cNvPr id="30724" name="Θέση αριθμού διαφάνειας 3">
            <a:extLst>
              <a:ext uri="{FF2B5EF4-FFF2-40B4-BE49-F238E27FC236}">
                <a16:creationId xmlns:a16="http://schemas.microsoft.com/office/drawing/2014/main" id="{64CB8141-2144-4530-A122-2290D5CDD14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D1F291ED-034E-4828-AB43-F1B259A837CF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10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508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Τίτλος 1">
            <a:extLst>
              <a:ext uri="{FF2B5EF4-FFF2-40B4-BE49-F238E27FC236}">
                <a16:creationId xmlns:a16="http://schemas.microsoft.com/office/drawing/2014/main" id="{47691989-291F-4F87-AE7D-A18D4B080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Management (D10)</a:t>
            </a:r>
            <a:endParaRPr lang="el-GR" altLang="el-GR"/>
          </a:p>
        </p:txBody>
      </p:sp>
      <p:sp>
        <p:nvSpPr>
          <p:cNvPr id="52227" name="Θέση περιεχομένου 2">
            <a:extLst>
              <a:ext uri="{FF2B5EF4-FFF2-40B4-BE49-F238E27FC236}">
                <a16:creationId xmlns:a16="http://schemas.microsoft.com/office/drawing/2014/main" id="{D987613A-62C6-4B17-9E5A-C62EBAFC3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916113"/>
            <a:ext cx="8559800" cy="3673475"/>
          </a:xfrm>
        </p:spPr>
        <p:txBody>
          <a:bodyPr rtlCol="0">
            <a:normAutofit lnSpcReduction="10000"/>
          </a:bodyPr>
          <a:lstStyle/>
          <a:p>
            <a:pPr marL="288036" indent="-288036" eaLnBrk="1" fontAlgn="auto" hangingPunct="1">
              <a:defRPr/>
            </a:pPr>
            <a:r>
              <a:rPr lang="en-US" altLang="el-GR" sz="2800"/>
              <a:t>Questions:</a:t>
            </a:r>
          </a:p>
          <a:p>
            <a:pPr lvl="1" indent="-288036" eaLnBrk="1" fontAlgn="auto" hangingPunct="1">
              <a:defRPr/>
            </a:pPr>
            <a:r>
              <a:rPr lang="en-GB" altLang="el-GR" sz="2400"/>
              <a:t>D10: Architectural flexibility </a:t>
            </a:r>
            <a:r>
              <a:rPr lang="en-US" altLang="el-GR" sz="2400"/>
              <a:t>(Technical interoperability – weight 10%). 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Has the service’s architecture been designed in a way that it is flexible for future upgrades and/or interconnections with other services? </a:t>
            </a:r>
          </a:p>
          <a:p>
            <a:pPr lvl="1" indent="-288036" eaLnBrk="1" fontAlgn="auto" hangingPunct="1">
              <a:defRPr/>
            </a:pPr>
            <a:r>
              <a:rPr lang="en-US" altLang="el-GR" sz="2400"/>
              <a:t>D10: Example -Score 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Ad –hoc: No, the architecture cannot be considered flexible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Essential: The architecture allows for some flexibility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Seamless: Yes, the architecture is highly flexible</a:t>
            </a:r>
          </a:p>
        </p:txBody>
      </p:sp>
      <p:sp>
        <p:nvSpPr>
          <p:cNvPr id="31748" name="Θέση αριθμού διαφάνειας 3">
            <a:extLst>
              <a:ext uri="{FF2B5EF4-FFF2-40B4-BE49-F238E27FC236}">
                <a16:creationId xmlns:a16="http://schemas.microsoft.com/office/drawing/2014/main" id="{783AA846-F84D-479C-A027-9595AF961B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C23D64EC-6051-42C1-BD9A-0691A7E85A5D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11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723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Τίτλος 1">
            <a:extLst>
              <a:ext uri="{FF2B5EF4-FFF2-40B4-BE49-F238E27FC236}">
                <a16:creationId xmlns:a16="http://schemas.microsoft.com/office/drawing/2014/main" id="{0243BCEE-69C2-4177-AFC5-12F2DBADE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Management (D11)</a:t>
            </a:r>
            <a:endParaRPr lang="el-GR" altLang="el-GR"/>
          </a:p>
        </p:txBody>
      </p:sp>
      <p:sp>
        <p:nvSpPr>
          <p:cNvPr id="32771" name="Θέση περιεχομένου 2">
            <a:extLst>
              <a:ext uri="{FF2B5EF4-FFF2-40B4-BE49-F238E27FC236}">
                <a16:creationId xmlns:a16="http://schemas.microsoft.com/office/drawing/2014/main" id="{98FCF69F-70A0-4457-B111-B95941D46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916113"/>
            <a:ext cx="8559800" cy="3673475"/>
          </a:xfrm>
        </p:spPr>
        <p:txBody>
          <a:bodyPr/>
          <a:lstStyle/>
          <a:p>
            <a:pPr eaLnBrk="1" hangingPunct="1"/>
            <a:r>
              <a:rPr lang="en-US" altLang="el-GR" sz="2800"/>
              <a:t>Questions:</a:t>
            </a:r>
          </a:p>
          <a:p>
            <a:pPr lvl="1" eaLnBrk="1" hangingPunct="1"/>
            <a:r>
              <a:rPr lang="en-GB" altLang="el-GR" sz="2400"/>
              <a:t>D11: Specification process </a:t>
            </a:r>
            <a:r>
              <a:rPr lang="en-US" altLang="el-GR" sz="2400"/>
              <a:t>(Legal - Organisational interoperability – weight 10%).</a:t>
            </a:r>
          </a:p>
          <a:p>
            <a:pPr lvl="2" eaLnBrk="1" hangingPunct="1"/>
            <a:r>
              <a:rPr lang="en-US" altLang="el-GR" sz="2000"/>
              <a:t>Has the public service established an (open) specification process in which administrations and businesses can participate?</a:t>
            </a:r>
          </a:p>
          <a:p>
            <a:pPr lvl="1" eaLnBrk="1" hangingPunct="1"/>
            <a:r>
              <a:rPr lang="en-US" altLang="el-GR" sz="2400"/>
              <a:t>D11: Example -Score </a:t>
            </a:r>
          </a:p>
          <a:p>
            <a:pPr lvl="2" eaLnBrk="1" hangingPunct="1"/>
            <a:r>
              <a:rPr lang="en-US" altLang="el-GR" sz="2000"/>
              <a:t>Ad –hoc: No, the specification process is closed</a:t>
            </a:r>
          </a:p>
          <a:p>
            <a:pPr lvl="2" eaLnBrk="1" hangingPunct="1"/>
            <a:r>
              <a:rPr lang="en-US" altLang="el-GR" sz="2000"/>
              <a:t>Essential: Yes, participation upon invitation</a:t>
            </a:r>
          </a:p>
          <a:p>
            <a:pPr lvl="2" eaLnBrk="1" hangingPunct="1"/>
            <a:r>
              <a:rPr lang="en-US" altLang="el-GR" sz="2000"/>
              <a:t>Seamless: Yes, open participation</a:t>
            </a:r>
          </a:p>
        </p:txBody>
      </p:sp>
      <p:sp>
        <p:nvSpPr>
          <p:cNvPr id="32772" name="Θέση αριθμού διαφάνειας 3">
            <a:extLst>
              <a:ext uri="{FF2B5EF4-FFF2-40B4-BE49-F238E27FC236}">
                <a16:creationId xmlns:a16="http://schemas.microsoft.com/office/drawing/2014/main" id="{E3007CE6-83B7-4ED2-A404-1CA05841F27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4E737D90-E3BC-4FC0-8BFA-26C8B2C67AC5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12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330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End of Section S4.4</a:t>
            </a:r>
            <a:r>
              <a:rPr lang="el-GR" b="1" dirty="0">
                <a:solidFill>
                  <a:srgbClr val="0070C0"/>
                </a:solidFill>
              </a:rPr>
              <a:t> </a:t>
            </a: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2567168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Funding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training material has been developed in the context of the training actions of the National Centre of Public Administration and Local Government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n-US" sz="2000" dirty="0"/>
              <a:t>project that belongs to the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</a:t>
            </a:r>
            <a:r>
              <a:rPr lang="en-US" sz="2000" dirty="0"/>
              <a:t>has funded only the restructuring of the existing F2F Training material to an </a:t>
            </a:r>
            <a:r>
              <a:rPr lang="en-US" sz="2000" dirty="0" err="1"/>
              <a:t>opencourseware</a:t>
            </a:r>
            <a:r>
              <a:rPr lang="en-US" sz="2000" dirty="0"/>
              <a:t> version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SlideWiki</a:t>
            </a:r>
            <a:r>
              <a:rPr lang="en-US" sz="2000" dirty="0"/>
              <a:t> project is being implemented in the context of the European </a:t>
            </a:r>
            <a:r>
              <a:rPr lang="en-US" sz="2000" dirty="0" err="1"/>
              <a:t>Programme</a:t>
            </a:r>
            <a:r>
              <a:rPr lang="en-US" sz="2000" dirty="0"/>
              <a:t> </a:t>
            </a:r>
            <a:r>
              <a:rPr lang="el-GR" sz="2000" dirty="0"/>
              <a:t>«</a:t>
            </a:r>
            <a:r>
              <a:rPr lang="en-US" sz="2000" dirty="0"/>
              <a:t>Horizon 2020</a:t>
            </a:r>
            <a:r>
              <a:rPr lang="el-GR" sz="2000" dirty="0"/>
              <a:t>» </a:t>
            </a:r>
            <a:r>
              <a:rPr lang="en-US" sz="2000" dirty="0"/>
              <a:t>and it is being funded by European Union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0466176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Notes</a:t>
            </a:r>
            <a:endParaRPr lang="el-GR" sz="3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6303999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regarding the previous versions of the current work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149249" y="1772816"/>
            <a:ext cx="6879135" cy="3794223"/>
          </a:xfrm>
        </p:spPr>
        <p:txBody>
          <a:bodyPr/>
          <a:lstStyle/>
          <a:p>
            <a:r>
              <a:rPr lang="en-US" dirty="0"/>
              <a:t>The current version of the work is version 1</a:t>
            </a:r>
            <a:r>
              <a:rPr lang="el-GR" dirty="0"/>
              <a:t>.0. </a:t>
            </a:r>
          </a:p>
          <a:p>
            <a:r>
              <a:rPr lang="en-US" dirty="0"/>
              <a:t>Previous versions are</a:t>
            </a:r>
            <a:r>
              <a:rPr lang="el-GR" dirty="0"/>
              <a:t>:</a:t>
            </a:r>
          </a:p>
          <a:p>
            <a:pPr lvl="1"/>
            <a:r>
              <a:rPr lang="en-US" dirty="0"/>
              <a:t>Version of </a:t>
            </a:r>
            <a:r>
              <a:rPr lang="en-US" sz="2000" dirty="0"/>
              <a:t>F2F Training material regarding Interoperability Maturity Assessment for Public Services </a:t>
            </a:r>
            <a:r>
              <a:rPr lang="en-US" dirty="0"/>
              <a:t>available </a:t>
            </a:r>
            <a:r>
              <a:rPr lang="en-US" dirty="0">
                <a:hlinkClick r:id="rId2"/>
              </a:rPr>
              <a:t>here</a:t>
            </a:r>
            <a:r>
              <a:rPr lang="el-GR" dirty="0"/>
              <a:t>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119534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Licensing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The current training material is provided under the terms of use of the License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</a:t>
            </a:r>
            <a:r>
              <a:rPr lang="fr-FR" sz="2000" dirty="0"/>
              <a:t>Attribution-</a:t>
            </a:r>
            <a:r>
              <a:rPr lang="fr-FR" sz="2000" dirty="0" err="1"/>
              <a:t>NonCommercial</a:t>
            </a:r>
            <a:r>
              <a:rPr lang="fr-FR" sz="2000" dirty="0"/>
              <a:t> 4.0 International (CC BY-NC 4.0) </a:t>
            </a:r>
            <a:r>
              <a:rPr lang="en-US" sz="2000" dirty="0"/>
              <a:t>or newer.</a:t>
            </a:r>
            <a:r>
              <a:rPr lang="fr-FR" sz="2000" dirty="0"/>
              <a:t> </a:t>
            </a:r>
            <a:endParaRPr lang="el-GR" sz="2000" dirty="0"/>
          </a:p>
          <a:p>
            <a:endParaRPr lang="en-US" sz="2000" dirty="0"/>
          </a:p>
          <a:p>
            <a:r>
              <a:rPr lang="en-US" sz="2000" dirty="0"/>
              <a:t>From this license is excluded the work from third parties e.g. photos, diagrams </a:t>
            </a:r>
            <a:r>
              <a:rPr lang="en-US" sz="2000" dirty="0" err="1"/>
              <a:t>etc</a:t>
            </a:r>
            <a:r>
              <a:rPr lang="en-US" sz="2000" dirty="0"/>
              <a:t>, that are included in this material and they are explicitly referred, including the terms of use from the third parties in the </a:t>
            </a:r>
            <a:r>
              <a:rPr lang="el-GR" sz="2000" dirty="0"/>
              <a:t>«</a:t>
            </a:r>
            <a:r>
              <a:rPr lang="en-US" sz="2000" dirty="0"/>
              <a:t>Note of Use of third parties work</a:t>
            </a:r>
            <a:r>
              <a:rPr lang="el-GR" sz="2000" dirty="0"/>
              <a:t>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62458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Maintenance Notes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Any copy, redistribute, remix or transform build on this material should contain</a:t>
            </a:r>
            <a:r>
              <a:rPr lang="el-GR" sz="2000" dirty="0"/>
              <a:t>:</a:t>
            </a:r>
          </a:p>
          <a:p>
            <a:pPr lvl="1"/>
            <a:r>
              <a:rPr lang="en-US" sz="2000" dirty="0"/>
              <a:t>The appropriate credit</a:t>
            </a:r>
            <a:endParaRPr lang="el-GR" sz="2000" dirty="0"/>
          </a:p>
          <a:p>
            <a:pPr lvl="1"/>
            <a:r>
              <a:rPr lang="en-US" sz="2000" dirty="0"/>
              <a:t>The licensing note</a:t>
            </a:r>
            <a:endParaRPr lang="el-GR" sz="2000" dirty="0"/>
          </a:p>
          <a:p>
            <a:pPr lvl="1"/>
            <a:r>
              <a:rPr lang="en-US" sz="2000" dirty="0"/>
              <a:t>The declaration of the maintenance note</a:t>
            </a:r>
            <a:endParaRPr lang="el-GR" sz="2000" dirty="0"/>
          </a:p>
          <a:p>
            <a:pPr lvl="1"/>
            <a:r>
              <a:rPr lang="en-US" sz="2000" dirty="0"/>
              <a:t>The note for the use of third parties work (if applicable)</a:t>
            </a:r>
            <a:endParaRPr lang="el-GR" sz="2000" dirty="0"/>
          </a:p>
          <a:p>
            <a:r>
              <a:rPr lang="en-US" sz="2000" dirty="0"/>
              <a:t>including the relevant links to material and the above mentioned notes.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615086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>
            <a:extLst>
              <a:ext uri="{FF2B5EF4-FFF2-40B4-BE49-F238E27FC236}">
                <a16:creationId xmlns:a16="http://schemas.microsoft.com/office/drawing/2014/main" id="{CAB4C841-3489-411D-9D45-C674B67E6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Management (D1)</a:t>
            </a:r>
            <a:endParaRPr lang="el-GR" altLang="el-GR"/>
          </a:p>
        </p:txBody>
      </p:sp>
      <p:sp>
        <p:nvSpPr>
          <p:cNvPr id="22531" name="Θέση περιεχομένου 2">
            <a:extLst>
              <a:ext uri="{FF2B5EF4-FFF2-40B4-BE49-F238E27FC236}">
                <a16:creationId xmlns:a16="http://schemas.microsoft.com/office/drawing/2014/main" id="{8AFBF35B-734E-4E42-AB3B-90CBA22D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341438"/>
            <a:ext cx="8559800" cy="4319587"/>
          </a:xfrm>
        </p:spPr>
        <p:txBody>
          <a:bodyPr/>
          <a:lstStyle/>
          <a:p>
            <a:pPr eaLnBrk="1" hangingPunct="1"/>
            <a:r>
              <a:rPr lang="en-US" altLang="el-GR" sz="2400"/>
              <a:t>Question:</a:t>
            </a:r>
          </a:p>
          <a:p>
            <a:pPr lvl="1" eaLnBrk="1" hangingPunct="1"/>
            <a:r>
              <a:rPr lang="en-GB" altLang="el-GR" sz="2000"/>
              <a:t>D1: Cost-Benefit Analysis </a:t>
            </a:r>
            <a:r>
              <a:rPr lang="en-US" altLang="el-GR" sz="2000"/>
              <a:t>(Organisational interoperability – weight 10%). </a:t>
            </a:r>
          </a:p>
          <a:p>
            <a:pPr lvl="2" eaLnBrk="1" hangingPunct="1"/>
            <a:r>
              <a:rPr lang="en-US" altLang="el-GR" sz="1800"/>
              <a:t>Has the public service been evaluated in terms of its cost and benefits before deciding on whether/how it should be implemented (e.g. through conducting an ex ante Business Case)?</a:t>
            </a:r>
          </a:p>
          <a:p>
            <a:pPr lvl="1" eaLnBrk="1" hangingPunct="1"/>
            <a:r>
              <a:rPr lang="en-US" altLang="el-GR" sz="2000"/>
              <a:t>D1: Example -Score </a:t>
            </a:r>
          </a:p>
          <a:p>
            <a:pPr lvl="2" eaLnBrk="1" hangingPunct="1"/>
            <a:r>
              <a:rPr lang="en-US" altLang="el-GR" sz="1800"/>
              <a:t>Ad –hoc: No, cost and benefits of the public service are not identified</a:t>
            </a:r>
          </a:p>
          <a:p>
            <a:pPr lvl="2" eaLnBrk="1" hangingPunct="1"/>
            <a:r>
              <a:rPr lang="en-US" altLang="el-GR" sz="1800"/>
              <a:t>Essential: Yes, cost and benefits of the public service were detailed based on a common business case approach (e.g. cost-benefit analysis, total cost of ownership calculation)</a:t>
            </a:r>
          </a:p>
          <a:p>
            <a:pPr lvl="2" eaLnBrk="1" hangingPunct="1"/>
            <a:r>
              <a:rPr lang="en-US" altLang="el-GR" sz="1800"/>
              <a:t>Seamless: Yes, cost and benefits of the public service were detailed based on a common business case approach. In addition multiple scenarios were compared (inventory of all cost categories)</a:t>
            </a:r>
          </a:p>
        </p:txBody>
      </p:sp>
      <p:sp>
        <p:nvSpPr>
          <p:cNvPr id="22532" name="Θέση αριθμού διαφάνειας 3">
            <a:extLst>
              <a:ext uri="{FF2B5EF4-FFF2-40B4-BE49-F238E27FC236}">
                <a16:creationId xmlns:a16="http://schemas.microsoft.com/office/drawing/2014/main" id="{C46D5772-CDE6-4DEE-BE0E-9BFA80BA274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CFDAD130-516D-4CCA-852A-53681DD9CA75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2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7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Τίτλος 1">
            <a:extLst>
              <a:ext uri="{FF2B5EF4-FFF2-40B4-BE49-F238E27FC236}">
                <a16:creationId xmlns:a16="http://schemas.microsoft.com/office/drawing/2014/main" id="{B9F3878F-0B58-4D9A-8D70-161FCCB1B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Management (D2)</a:t>
            </a:r>
            <a:endParaRPr lang="el-GR" altLang="el-GR"/>
          </a:p>
        </p:txBody>
      </p:sp>
      <p:sp>
        <p:nvSpPr>
          <p:cNvPr id="23555" name="Θέση περιεχομένου 2">
            <a:extLst>
              <a:ext uri="{FF2B5EF4-FFF2-40B4-BE49-F238E27FC236}">
                <a16:creationId xmlns:a16="http://schemas.microsoft.com/office/drawing/2014/main" id="{9CE15D98-9CA4-4404-9FFD-132FCEC73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341438"/>
            <a:ext cx="8559800" cy="4319587"/>
          </a:xfrm>
        </p:spPr>
        <p:txBody>
          <a:bodyPr/>
          <a:lstStyle/>
          <a:p>
            <a:pPr eaLnBrk="1" hangingPunct="1"/>
            <a:r>
              <a:rPr lang="en-US" altLang="el-GR" sz="2400"/>
              <a:t>Question:</a:t>
            </a:r>
          </a:p>
          <a:p>
            <a:pPr lvl="1" eaLnBrk="1" hangingPunct="1"/>
            <a:r>
              <a:rPr lang="en-GB" altLang="el-GR" sz="2000"/>
              <a:t>D2: Service Provisioning </a:t>
            </a:r>
            <a:r>
              <a:rPr lang="en-US" altLang="el-GR" sz="2000"/>
              <a:t>(Organisational interoperability – weight 25%). </a:t>
            </a:r>
          </a:p>
          <a:p>
            <a:pPr lvl="2" eaLnBrk="1" hangingPunct="1"/>
            <a:r>
              <a:rPr lang="en-US" altLang="el-GR" sz="1800"/>
              <a:t>Does your public service provide services towards the external environment for reuse?</a:t>
            </a:r>
          </a:p>
          <a:p>
            <a:pPr lvl="1" eaLnBrk="1" hangingPunct="1"/>
            <a:r>
              <a:rPr lang="en-US" altLang="el-GR" sz="2000"/>
              <a:t>D2: Example -Score </a:t>
            </a:r>
          </a:p>
          <a:p>
            <a:pPr lvl="2" eaLnBrk="1" hangingPunct="1"/>
            <a:r>
              <a:rPr lang="en-US" altLang="el-GR" sz="1800"/>
              <a:t>Ad –hoc: The public service makes no services available towards the external environment, while this would be possible</a:t>
            </a:r>
          </a:p>
          <a:p>
            <a:pPr lvl="2" eaLnBrk="1" hangingPunct="1"/>
            <a:r>
              <a:rPr lang="en-US" altLang="el-GR" sz="1800"/>
              <a:t>Essential: The public service makes no services available towards the external environment due to constraints</a:t>
            </a:r>
          </a:p>
          <a:p>
            <a:pPr lvl="2" eaLnBrk="1" hangingPunct="1"/>
            <a:r>
              <a:rPr lang="en-US" altLang="el-GR" sz="1800"/>
              <a:t>Sustainable: The public service makes some services available towards the external environment</a:t>
            </a:r>
          </a:p>
          <a:p>
            <a:pPr lvl="2" eaLnBrk="1" hangingPunct="1"/>
            <a:r>
              <a:rPr lang="en-US" altLang="el-GR" sz="1800"/>
              <a:t>Seamless: The public service makes available all services towards the external environment</a:t>
            </a:r>
          </a:p>
        </p:txBody>
      </p:sp>
      <p:sp>
        <p:nvSpPr>
          <p:cNvPr id="23556" name="Θέση αριθμού διαφάνειας 3">
            <a:extLst>
              <a:ext uri="{FF2B5EF4-FFF2-40B4-BE49-F238E27FC236}">
                <a16:creationId xmlns:a16="http://schemas.microsoft.com/office/drawing/2014/main" id="{F571DA70-2C8F-4CDE-86FE-B5C2C3E8FBA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D056EBAE-C071-4654-B169-AB60C98C123E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3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008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Τίτλος 1">
            <a:extLst>
              <a:ext uri="{FF2B5EF4-FFF2-40B4-BE49-F238E27FC236}">
                <a16:creationId xmlns:a16="http://schemas.microsoft.com/office/drawing/2014/main" id="{3F65A1F0-3CA4-48CF-90CB-F2FA199EF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Management (D3)</a:t>
            </a:r>
            <a:endParaRPr lang="el-GR" altLang="el-GR"/>
          </a:p>
        </p:txBody>
      </p:sp>
      <p:sp>
        <p:nvSpPr>
          <p:cNvPr id="24579" name="Θέση περιεχομένου 2">
            <a:extLst>
              <a:ext uri="{FF2B5EF4-FFF2-40B4-BE49-F238E27FC236}">
                <a16:creationId xmlns:a16="http://schemas.microsoft.com/office/drawing/2014/main" id="{4D8AB542-09F3-4190-8BCD-D9B5FF5CF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989138"/>
            <a:ext cx="8559800" cy="3671887"/>
          </a:xfrm>
        </p:spPr>
        <p:txBody>
          <a:bodyPr/>
          <a:lstStyle/>
          <a:p>
            <a:pPr eaLnBrk="1" hangingPunct="1"/>
            <a:r>
              <a:rPr lang="en-US" altLang="el-GR" sz="2400"/>
              <a:t>Question:</a:t>
            </a:r>
            <a:endParaRPr lang="en-US" altLang="el-GR" sz="2800"/>
          </a:p>
          <a:p>
            <a:pPr lvl="1" eaLnBrk="1" hangingPunct="1"/>
            <a:r>
              <a:rPr lang="en-GB" altLang="el-GR" sz="2400"/>
              <a:t>D3: Procurement criteria </a:t>
            </a:r>
            <a:r>
              <a:rPr lang="en-US" altLang="el-GR" sz="2400"/>
              <a:t>(Organisational – Technical interoperability – weight 5%). </a:t>
            </a:r>
          </a:p>
          <a:p>
            <a:pPr lvl="2" eaLnBrk="1" hangingPunct="1"/>
            <a:r>
              <a:rPr lang="en-US" altLang="el-GR" sz="2000"/>
              <a:t>Has standardization been a procurement criterion when procuring the service's components?</a:t>
            </a:r>
          </a:p>
          <a:p>
            <a:pPr lvl="1" eaLnBrk="1" hangingPunct="1"/>
            <a:r>
              <a:rPr lang="en-US" altLang="el-GR" sz="2400"/>
              <a:t>D3: Example -Score </a:t>
            </a:r>
          </a:p>
          <a:p>
            <a:pPr lvl="2" eaLnBrk="1" hangingPunct="1"/>
            <a:r>
              <a:rPr lang="en-US" altLang="el-GR" sz="2000"/>
              <a:t>Ad –hoc: No</a:t>
            </a:r>
          </a:p>
          <a:p>
            <a:pPr lvl="2" eaLnBrk="1" hangingPunct="1"/>
            <a:r>
              <a:rPr lang="en-US" altLang="el-GR" sz="2000"/>
              <a:t>Essential: Yes, however not enforced sufficiently</a:t>
            </a:r>
          </a:p>
          <a:p>
            <a:pPr lvl="2" eaLnBrk="1" hangingPunct="1"/>
            <a:r>
              <a:rPr lang="en-US" altLang="el-GR" sz="2000"/>
              <a:t>Seamless: Yes, and enforced to ensure compliance</a:t>
            </a:r>
          </a:p>
        </p:txBody>
      </p:sp>
      <p:sp>
        <p:nvSpPr>
          <p:cNvPr id="24580" name="Θέση αριθμού διαφάνειας 3">
            <a:extLst>
              <a:ext uri="{FF2B5EF4-FFF2-40B4-BE49-F238E27FC236}">
                <a16:creationId xmlns:a16="http://schemas.microsoft.com/office/drawing/2014/main" id="{0B41338A-AD90-4EE9-8141-54DC6AB8BFC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9EE0FF37-7672-4403-9372-056C65591DA0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4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016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Τίτλος 1">
            <a:extLst>
              <a:ext uri="{FF2B5EF4-FFF2-40B4-BE49-F238E27FC236}">
                <a16:creationId xmlns:a16="http://schemas.microsoft.com/office/drawing/2014/main" id="{E87CE354-06C4-4947-926D-85C868648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Management (D4)</a:t>
            </a:r>
            <a:endParaRPr lang="el-GR" altLang="el-GR"/>
          </a:p>
        </p:txBody>
      </p:sp>
      <p:sp>
        <p:nvSpPr>
          <p:cNvPr id="25603" name="Θέση περιεχομένου 2">
            <a:extLst>
              <a:ext uri="{FF2B5EF4-FFF2-40B4-BE49-F238E27FC236}">
                <a16:creationId xmlns:a16="http://schemas.microsoft.com/office/drawing/2014/main" id="{3E7737DB-D99F-48B7-9B46-4C862801D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989138"/>
            <a:ext cx="8559800" cy="3671887"/>
          </a:xfrm>
        </p:spPr>
        <p:txBody>
          <a:bodyPr/>
          <a:lstStyle/>
          <a:p>
            <a:pPr eaLnBrk="1" hangingPunct="1"/>
            <a:r>
              <a:rPr lang="en-US" altLang="el-GR" sz="2800"/>
              <a:t>Question:</a:t>
            </a:r>
          </a:p>
          <a:p>
            <a:pPr lvl="1" eaLnBrk="1" hangingPunct="1"/>
            <a:r>
              <a:rPr lang="en-GB" altLang="el-GR" sz="2400"/>
              <a:t>D4: Central point of control </a:t>
            </a:r>
            <a:r>
              <a:rPr lang="en-US" altLang="el-GR" sz="2400"/>
              <a:t>(Organisational interoperability – weight 10%). </a:t>
            </a:r>
          </a:p>
          <a:p>
            <a:pPr lvl="2" eaLnBrk="1" hangingPunct="1"/>
            <a:r>
              <a:rPr lang="en-US" altLang="el-GR" sz="2000"/>
              <a:t>Does the public service feature a central point of control for choreography of externally consumed and provided services? </a:t>
            </a:r>
          </a:p>
          <a:p>
            <a:pPr lvl="1" eaLnBrk="1" hangingPunct="1"/>
            <a:r>
              <a:rPr lang="en-US" altLang="el-GR" sz="2400"/>
              <a:t>D4: Example -Score </a:t>
            </a:r>
          </a:p>
          <a:p>
            <a:pPr lvl="2" eaLnBrk="1" hangingPunct="1"/>
            <a:r>
              <a:rPr lang="en-US" altLang="el-GR" sz="2000"/>
              <a:t>Ad –hoc: No</a:t>
            </a:r>
          </a:p>
          <a:p>
            <a:pPr lvl="2" eaLnBrk="1" hangingPunct="1"/>
            <a:r>
              <a:rPr lang="en-US" altLang="el-GR" sz="2000"/>
              <a:t>Essential: No, this is decentralized or not considered relevant</a:t>
            </a:r>
          </a:p>
          <a:p>
            <a:pPr lvl="2" eaLnBrk="1" hangingPunct="1"/>
            <a:r>
              <a:rPr lang="en-US" altLang="el-GR" sz="2000"/>
              <a:t>Seamless: Yes</a:t>
            </a:r>
          </a:p>
        </p:txBody>
      </p:sp>
      <p:sp>
        <p:nvSpPr>
          <p:cNvPr id="25604" name="Θέση αριθμού διαφάνειας 3">
            <a:extLst>
              <a:ext uri="{FF2B5EF4-FFF2-40B4-BE49-F238E27FC236}">
                <a16:creationId xmlns:a16="http://schemas.microsoft.com/office/drawing/2014/main" id="{1729843F-7EA9-43BB-8B9A-3E10149B10A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36A03250-EDDF-44F7-9C30-7A6B17BD0237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5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85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Τίτλος 1">
            <a:extLst>
              <a:ext uri="{FF2B5EF4-FFF2-40B4-BE49-F238E27FC236}">
                <a16:creationId xmlns:a16="http://schemas.microsoft.com/office/drawing/2014/main" id="{2550E52B-89F8-448A-BA48-58C74E68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Management (D5)</a:t>
            </a:r>
            <a:endParaRPr lang="el-GR" altLang="el-GR"/>
          </a:p>
        </p:txBody>
      </p:sp>
      <p:sp>
        <p:nvSpPr>
          <p:cNvPr id="47107" name="Θέση περιεχομένου 2">
            <a:extLst>
              <a:ext uri="{FF2B5EF4-FFF2-40B4-BE49-F238E27FC236}">
                <a16:creationId xmlns:a16="http://schemas.microsoft.com/office/drawing/2014/main" id="{49C05B2F-DEB4-4944-A3BB-85C2462A9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628775"/>
            <a:ext cx="8559800" cy="3671888"/>
          </a:xfrm>
        </p:spPr>
        <p:txBody>
          <a:bodyPr rtlCol="0">
            <a:normAutofit fontScale="92500" lnSpcReduction="20000"/>
          </a:bodyPr>
          <a:lstStyle/>
          <a:p>
            <a:pPr marL="288036" indent="-288036" eaLnBrk="1" fontAlgn="auto" hangingPunct="1">
              <a:defRPr/>
            </a:pPr>
            <a:r>
              <a:rPr lang="en-US" altLang="el-GR" sz="280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altLang="el-GR" sz="2400"/>
              <a:t>D5: </a:t>
            </a:r>
            <a:r>
              <a:rPr lang="en-US" altLang="el-GR" sz="2400"/>
              <a:t>Level of automation of the choreography</a:t>
            </a:r>
            <a:r>
              <a:rPr lang="en-GB" altLang="el-GR" sz="2400"/>
              <a:t> </a:t>
            </a:r>
            <a:r>
              <a:rPr lang="en-US" altLang="el-GR" sz="2400"/>
              <a:t>(Technical interoperability – weight 10%). 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Does the public service feature a central point of control for choreography of externally consumed and provided services? </a:t>
            </a:r>
          </a:p>
          <a:p>
            <a:pPr lvl="1" indent="-288036" eaLnBrk="1" fontAlgn="auto" hangingPunct="1">
              <a:defRPr/>
            </a:pPr>
            <a:r>
              <a:rPr lang="en-US" altLang="el-GR" sz="2400"/>
              <a:t>D5: Example -Score 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Ad –hoc: Fully manual (all transactions are handled manually) choreography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Essential: Semi-automated (a part of the service choreography relies on manual interference) choreography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Seamless: Fully automated (no manual interference is required) choreography</a:t>
            </a:r>
          </a:p>
        </p:txBody>
      </p:sp>
      <p:sp>
        <p:nvSpPr>
          <p:cNvPr id="26628" name="Θέση αριθμού διαφάνειας 3">
            <a:extLst>
              <a:ext uri="{FF2B5EF4-FFF2-40B4-BE49-F238E27FC236}">
                <a16:creationId xmlns:a16="http://schemas.microsoft.com/office/drawing/2014/main" id="{D180CDC6-6AAE-4C19-B462-F611CDD23BB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E5DA713D-803D-4453-BF83-F9D66D74CC66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6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23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Τίτλος 1">
            <a:extLst>
              <a:ext uri="{FF2B5EF4-FFF2-40B4-BE49-F238E27FC236}">
                <a16:creationId xmlns:a16="http://schemas.microsoft.com/office/drawing/2014/main" id="{8E7ADE0A-B98E-4D02-A1D7-6F54021BD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Management (D6)</a:t>
            </a:r>
            <a:endParaRPr lang="el-GR" altLang="el-GR"/>
          </a:p>
        </p:txBody>
      </p:sp>
      <p:sp>
        <p:nvSpPr>
          <p:cNvPr id="27651" name="Θέση περιεχομένου 2">
            <a:extLst>
              <a:ext uri="{FF2B5EF4-FFF2-40B4-BE49-F238E27FC236}">
                <a16:creationId xmlns:a16="http://schemas.microsoft.com/office/drawing/2014/main" id="{E0A6A90A-640B-45ED-B88B-C12A2A913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916113"/>
            <a:ext cx="8559800" cy="3673475"/>
          </a:xfrm>
        </p:spPr>
        <p:txBody>
          <a:bodyPr/>
          <a:lstStyle/>
          <a:p>
            <a:pPr eaLnBrk="1" hangingPunct="1"/>
            <a:r>
              <a:rPr lang="en-US" altLang="el-GR" sz="2800"/>
              <a:t>Question:</a:t>
            </a:r>
          </a:p>
          <a:p>
            <a:pPr lvl="1" eaLnBrk="1" hangingPunct="1"/>
            <a:r>
              <a:rPr lang="en-GB" altLang="el-GR" sz="2400"/>
              <a:t>D6: Status information </a:t>
            </a:r>
            <a:r>
              <a:rPr lang="en-US" altLang="el-GR" sz="2400"/>
              <a:t>(Semantic – Technical interoperability – weight 5%). </a:t>
            </a:r>
          </a:p>
          <a:p>
            <a:pPr lvl="2" eaLnBrk="1" hangingPunct="1"/>
            <a:r>
              <a:rPr lang="en-US" altLang="el-GR" sz="2000"/>
              <a:t>Does the public service share status information on the cases handled with external services? </a:t>
            </a:r>
          </a:p>
          <a:p>
            <a:pPr lvl="1" eaLnBrk="1" hangingPunct="1"/>
            <a:r>
              <a:rPr lang="en-US" altLang="el-GR" sz="2400"/>
              <a:t>D6: Example -Score </a:t>
            </a:r>
          </a:p>
          <a:p>
            <a:pPr lvl="2" eaLnBrk="1" hangingPunct="1"/>
            <a:r>
              <a:rPr lang="en-US" altLang="el-GR" sz="2000"/>
              <a:t>Ad –hoc: No status information shared</a:t>
            </a:r>
          </a:p>
          <a:p>
            <a:pPr lvl="2" eaLnBrk="1" hangingPunct="1"/>
            <a:r>
              <a:rPr lang="en-US" altLang="el-GR" sz="2000"/>
              <a:t>Essential: </a:t>
            </a:r>
            <a:r>
              <a:rPr lang="en-GB" altLang="el-GR" sz="2000"/>
              <a:t>Yes, with some services 	</a:t>
            </a:r>
          </a:p>
          <a:p>
            <a:pPr lvl="2" eaLnBrk="1" hangingPunct="1"/>
            <a:r>
              <a:rPr lang="en-US" altLang="el-GR" sz="2000"/>
              <a:t>Seamless: Yes, systematically with all services</a:t>
            </a:r>
          </a:p>
        </p:txBody>
      </p:sp>
      <p:sp>
        <p:nvSpPr>
          <p:cNvPr id="27652" name="Θέση αριθμού διαφάνειας 3">
            <a:extLst>
              <a:ext uri="{FF2B5EF4-FFF2-40B4-BE49-F238E27FC236}">
                <a16:creationId xmlns:a16="http://schemas.microsoft.com/office/drawing/2014/main" id="{3DE52AD1-7DD4-4CE3-80FF-F5D159D0653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2637EBDE-417A-427C-A675-1CEEDFF60693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7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30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Τίτλος 1">
            <a:extLst>
              <a:ext uri="{FF2B5EF4-FFF2-40B4-BE49-F238E27FC236}">
                <a16:creationId xmlns:a16="http://schemas.microsoft.com/office/drawing/2014/main" id="{6AB3EECA-E00B-47C0-B776-40FE4DA6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Management (D7)</a:t>
            </a:r>
            <a:endParaRPr lang="el-GR" altLang="el-GR"/>
          </a:p>
        </p:txBody>
      </p:sp>
      <p:sp>
        <p:nvSpPr>
          <p:cNvPr id="49155" name="Θέση περιεχομένου 2">
            <a:extLst>
              <a:ext uri="{FF2B5EF4-FFF2-40B4-BE49-F238E27FC236}">
                <a16:creationId xmlns:a16="http://schemas.microsoft.com/office/drawing/2014/main" id="{E1DC1E50-1B1D-435D-B5C6-78337E940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738" y="1628775"/>
            <a:ext cx="8558212" cy="3671888"/>
          </a:xfrm>
        </p:spPr>
        <p:txBody>
          <a:bodyPr rtlCol="0">
            <a:normAutofit fontScale="92500" lnSpcReduction="20000"/>
          </a:bodyPr>
          <a:lstStyle/>
          <a:p>
            <a:pPr marL="288036" indent="-288036" eaLnBrk="1" fontAlgn="auto" hangingPunct="1">
              <a:defRPr/>
            </a:pPr>
            <a:r>
              <a:rPr lang="en-US" altLang="el-GR" sz="280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altLang="el-GR" sz="2400"/>
              <a:t>D7: </a:t>
            </a:r>
            <a:r>
              <a:rPr lang="en-US" altLang="el-GR" sz="2400"/>
              <a:t>Business process definitions and rules</a:t>
            </a:r>
            <a:r>
              <a:rPr lang="en-GB" altLang="el-GR" sz="2400"/>
              <a:t> </a:t>
            </a:r>
            <a:r>
              <a:rPr lang="en-US" altLang="el-GR" sz="2400"/>
              <a:t>(Organisational interoperability – weight 5%). 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Does the service establish business process definitions and/or business process control rules (e.g. rules for process control, validation, quality control, tracking and tracing) jointly with the orchestrated services? </a:t>
            </a:r>
          </a:p>
          <a:p>
            <a:pPr lvl="1" indent="-288036" eaLnBrk="1" fontAlgn="auto" hangingPunct="1">
              <a:defRPr/>
            </a:pPr>
            <a:r>
              <a:rPr lang="en-US" altLang="el-GR" sz="2400"/>
              <a:t>D7: Example -Score 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Ad –hoc: No, processes are not modelled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Opportunistic: No, even though processes are modelled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Essential: Yes, in some cases</a:t>
            </a:r>
            <a:endParaRPr lang="en-GB" altLang="el-GR" sz="2000"/>
          </a:p>
          <a:p>
            <a:pPr lvl="2" indent="-288036" eaLnBrk="1" fontAlgn="auto" hangingPunct="1">
              <a:defRPr/>
            </a:pPr>
            <a:r>
              <a:rPr lang="en-US" altLang="el-GR" sz="2000"/>
              <a:t>Seamless: Yes, systematically with all services</a:t>
            </a:r>
          </a:p>
        </p:txBody>
      </p:sp>
      <p:sp>
        <p:nvSpPr>
          <p:cNvPr id="28676" name="Θέση αριθμού διαφάνειας 3">
            <a:extLst>
              <a:ext uri="{FF2B5EF4-FFF2-40B4-BE49-F238E27FC236}">
                <a16:creationId xmlns:a16="http://schemas.microsoft.com/office/drawing/2014/main" id="{5F11BBE1-25D2-4F4A-BF90-4788E3430D2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191C2B2D-012F-46A8-9152-35AD3756900F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8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015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Τίτλος 1">
            <a:extLst>
              <a:ext uri="{FF2B5EF4-FFF2-40B4-BE49-F238E27FC236}">
                <a16:creationId xmlns:a16="http://schemas.microsoft.com/office/drawing/2014/main" id="{E67AC029-260C-491B-A216-9C1CA875C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Management (D8)</a:t>
            </a:r>
            <a:endParaRPr lang="el-GR" altLang="el-GR"/>
          </a:p>
        </p:txBody>
      </p:sp>
      <p:sp>
        <p:nvSpPr>
          <p:cNvPr id="50179" name="Θέση περιεχομένου 2">
            <a:extLst>
              <a:ext uri="{FF2B5EF4-FFF2-40B4-BE49-F238E27FC236}">
                <a16:creationId xmlns:a16="http://schemas.microsoft.com/office/drawing/2014/main" id="{0C910402-3A05-44AB-B60A-11F906B82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916113"/>
            <a:ext cx="8559800" cy="3673475"/>
          </a:xfrm>
        </p:spPr>
        <p:txBody>
          <a:bodyPr rtlCol="0">
            <a:normAutofit fontScale="92500" lnSpcReduction="10000"/>
          </a:bodyPr>
          <a:lstStyle/>
          <a:p>
            <a:pPr marL="288036" indent="-288036" eaLnBrk="1" fontAlgn="auto" hangingPunct="1">
              <a:defRPr/>
            </a:pPr>
            <a:r>
              <a:rPr lang="en-US" altLang="el-GR" sz="280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altLang="el-GR" sz="2400"/>
              <a:t>D8: Business Process Management standards </a:t>
            </a:r>
            <a:r>
              <a:rPr lang="en-US" altLang="el-GR" sz="2400"/>
              <a:t>(Organisational interoperability – weight 5%). 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To what extent are Business Process Management (BPM) standards applied to the orchestration of the public service? </a:t>
            </a:r>
          </a:p>
          <a:p>
            <a:pPr lvl="1" indent="-288036" eaLnBrk="1" fontAlgn="auto" hangingPunct="1">
              <a:defRPr/>
            </a:pPr>
            <a:r>
              <a:rPr lang="en-US" altLang="el-GR" sz="2400"/>
              <a:t>D8: Example -Score 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Ad –hoc: Business processes are not modelled at all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Essential: Business processes are modelled and executed on a proprietary basis</a:t>
            </a:r>
            <a:endParaRPr lang="en-GB" altLang="el-GR" sz="2000"/>
          </a:p>
          <a:p>
            <a:pPr lvl="2" indent="-288036" eaLnBrk="1" fontAlgn="auto" hangingPunct="1">
              <a:defRPr/>
            </a:pPr>
            <a:r>
              <a:rPr lang="en-US" altLang="el-GR" sz="2000"/>
              <a:t>Seamless: Business processes are modelled and executed using BPM standards</a:t>
            </a:r>
          </a:p>
        </p:txBody>
      </p:sp>
      <p:sp>
        <p:nvSpPr>
          <p:cNvPr id="29700" name="Θέση αριθμού διαφάνειας 3">
            <a:extLst>
              <a:ext uri="{FF2B5EF4-FFF2-40B4-BE49-F238E27FC236}">
                <a16:creationId xmlns:a16="http://schemas.microsoft.com/office/drawing/2014/main" id="{6633D1EE-9B1E-4C2A-809D-9E3086A6CF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D6587E20-3781-4091-8963-BE6446B976C3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9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728240"/>
      </p:ext>
    </p:extLst>
  </p:cSld>
  <p:clrMapOvr>
    <a:masterClrMapping/>
  </p:clrMapOvr>
</p:sld>
</file>

<file path=ppt/theme/theme1.xml><?xml version="1.0" encoding="utf-8"?>
<a:theme xmlns:a="http://schemas.openxmlformats.org/drawingml/2006/main" name="Παρουσίαση εκπαίδευσης προσωπικού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εκπαίδευσης προσωπικού</Template>
  <TotalTime>110</TotalTime>
  <Words>1224</Words>
  <Application>Microsoft Office PowerPoint</Application>
  <PresentationFormat>Προβολή στην οθόνη (4:3)</PresentationFormat>
  <Paragraphs>128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3" baseType="lpstr">
      <vt:lpstr>Arial</vt:lpstr>
      <vt:lpstr>Franklin Gothic Book</vt:lpstr>
      <vt:lpstr>Tahoma</vt:lpstr>
      <vt:lpstr>Wingdings</vt:lpstr>
      <vt:lpstr>Παρουσίαση εκπαίδευσης προσωπικού</vt:lpstr>
      <vt:lpstr>Beginning of Section S4.4</vt:lpstr>
      <vt:lpstr>Service Management (D1)</vt:lpstr>
      <vt:lpstr>Service Management (D2)</vt:lpstr>
      <vt:lpstr>Service Management (D3)</vt:lpstr>
      <vt:lpstr>Service Management (D4)</vt:lpstr>
      <vt:lpstr>Service Management (D5)</vt:lpstr>
      <vt:lpstr>Service Management (D6)</vt:lpstr>
      <vt:lpstr>Service Management (D7)</vt:lpstr>
      <vt:lpstr>Service Management (D8)</vt:lpstr>
      <vt:lpstr>Service Management (D9)</vt:lpstr>
      <vt:lpstr>Service Management (D10)</vt:lpstr>
      <vt:lpstr>Service Management (D11)</vt:lpstr>
      <vt:lpstr>Παρουσίαση του PowerPoint</vt:lpstr>
      <vt:lpstr>Funding</vt:lpstr>
      <vt:lpstr>Παρουσίαση του PowerPoint</vt:lpstr>
      <vt:lpstr>Notes regarding the previous versions of the current work</vt:lpstr>
      <vt:lpstr>Notes Licensing</vt:lpstr>
      <vt:lpstr>Maintenance Notes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Εκπαίδευση προσωπικού</dc:title>
  <dc:creator>Αναστασία Παπαστυλιανού</dc:creator>
  <cp:lastModifiedBy>Antonis Stasis</cp:lastModifiedBy>
  <cp:revision>36</cp:revision>
  <dcterms:created xsi:type="dcterms:W3CDTF">2018-05-07T07:21:56Z</dcterms:created>
  <dcterms:modified xsi:type="dcterms:W3CDTF">2018-06-10T05:46:40Z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TC010130221032</vt:lpwstr>
  </property>
</Properties>
</file>