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04" r:id="rId1"/>
    <p:sldMasterId id="2147484416" r:id="rId2"/>
  </p:sldMasterIdLst>
  <p:notesMasterIdLst>
    <p:notesMasterId r:id="rId45"/>
  </p:notesMasterIdLst>
  <p:sldIdLst>
    <p:sldId id="278" r:id="rId3"/>
    <p:sldId id="279" r:id="rId4"/>
    <p:sldId id="282" r:id="rId5"/>
    <p:sldId id="283" r:id="rId6"/>
    <p:sldId id="287" r:id="rId7"/>
    <p:sldId id="288" r:id="rId8"/>
    <p:sldId id="290" r:id="rId9"/>
    <p:sldId id="299" r:id="rId10"/>
    <p:sldId id="301" r:id="rId11"/>
    <p:sldId id="303" r:id="rId12"/>
    <p:sldId id="289" r:id="rId13"/>
    <p:sldId id="284" r:id="rId14"/>
    <p:sldId id="285" r:id="rId15"/>
    <p:sldId id="286" r:id="rId16"/>
    <p:sldId id="291" r:id="rId17"/>
    <p:sldId id="292" r:id="rId18"/>
    <p:sldId id="293" r:id="rId19"/>
    <p:sldId id="294" r:id="rId20"/>
    <p:sldId id="295" r:id="rId21"/>
    <p:sldId id="296" r:id="rId22"/>
    <p:sldId id="297" r:id="rId23"/>
    <p:sldId id="298" r:id="rId24"/>
    <p:sldId id="304" r:id="rId25"/>
    <p:sldId id="305" r:id="rId26"/>
    <p:sldId id="306" r:id="rId27"/>
    <p:sldId id="309" r:id="rId28"/>
    <p:sldId id="307" r:id="rId29"/>
    <p:sldId id="308" r:id="rId30"/>
    <p:sldId id="310" r:id="rId31"/>
    <p:sldId id="311" r:id="rId32"/>
    <p:sldId id="312" r:id="rId33"/>
    <p:sldId id="313" r:id="rId34"/>
    <p:sldId id="315" r:id="rId35"/>
    <p:sldId id="316" r:id="rId36"/>
    <p:sldId id="317" r:id="rId37"/>
    <p:sldId id="318" r:id="rId38"/>
    <p:sldId id="319" r:id="rId39"/>
    <p:sldId id="321" r:id="rId40"/>
    <p:sldId id="323" r:id="rId41"/>
    <p:sldId id="324" r:id="rId42"/>
    <p:sldId id="325" r:id="rId43"/>
    <p:sldId id="322" r:id="rId4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papas"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C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20" autoAdjust="0"/>
    <p:restoredTop sz="87953" autoAdjust="0"/>
  </p:normalViewPr>
  <p:slideViewPr>
    <p:cSldViewPr>
      <p:cViewPr varScale="1">
        <p:scale>
          <a:sx n="115" d="100"/>
          <a:sy n="115" d="100"/>
        </p:scale>
        <p:origin x="1764" y="10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commentAuthors" Target="commentAuthor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409252-CBD0-40A4-9D75-B94D0AE6C49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l-GR"/>
        </a:p>
      </dgm:t>
    </dgm:pt>
    <dgm:pt modelId="{50A2D8C5-89DD-4567-852A-4BA645286AE5}">
      <dgm:prSet phldrT="[Κείμενο]"/>
      <dgm:spPr>
        <a:solidFill>
          <a:schemeClr val="accent6">
            <a:lumMod val="75000"/>
          </a:schemeClr>
        </a:solidFill>
      </dgm:spPr>
      <dgm:t>
        <a:bodyPr/>
        <a:lstStyle/>
        <a:p>
          <a:r>
            <a:rPr lang="el-GR" dirty="0"/>
            <a:t>Αποστολή</a:t>
          </a:r>
        </a:p>
      </dgm:t>
    </dgm:pt>
    <dgm:pt modelId="{D7372D67-3C1B-4C65-88DE-48E981C514C7}" type="parTrans" cxnId="{3CC944DF-A18B-4A7C-AD0C-D8235294A177}">
      <dgm:prSet/>
      <dgm:spPr/>
      <dgm:t>
        <a:bodyPr/>
        <a:lstStyle/>
        <a:p>
          <a:endParaRPr lang="el-GR"/>
        </a:p>
      </dgm:t>
    </dgm:pt>
    <dgm:pt modelId="{245E6361-A4DE-4147-9848-D7F0C6AE6B1E}" type="sibTrans" cxnId="{3CC944DF-A18B-4A7C-AD0C-D8235294A177}">
      <dgm:prSet/>
      <dgm:spPr/>
      <dgm:t>
        <a:bodyPr/>
        <a:lstStyle/>
        <a:p>
          <a:endParaRPr lang="el-GR"/>
        </a:p>
      </dgm:t>
    </dgm:pt>
    <dgm:pt modelId="{4D18A871-2BE2-4909-AE3D-05A6D84104E9}">
      <dgm:prSet phldrT="[Κείμενο]">
        <dgm:style>
          <a:lnRef idx="3">
            <a:schemeClr val="lt1"/>
          </a:lnRef>
          <a:fillRef idx="1">
            <a:schemeClr val="accent1"/>
          </a:fillRef>
          <a:effectRef idx="1">
            <a:schemeClr val="accent1"/>
          </a:effectRef>
          <a:fontRef idx="minor">
            <a:schemeClr val="lt1"/>
          </a:fontRef>
        </dgm:style>
      </dgm:prSet>
      <dgm:spPr/>
      <dgm:t>
        <a:bodyPr/>
        <a:lstStyle/>
        <a:p>
          <a:r>
            <a:rPr lang="el-GR" dirty="0">
              <a:solidFill>
                <a:schemeClr val="tx1"/>
              </a:solidFill>
            </a:rPr>
            <a:t>Εκπαίδευση διοικητικών στελεχών υψηλής εξειδίκευσης</a:t>
          </a:r>
        </a:p>
      </dgm:t>
    </dgm:pt>
    <dgm:pt modelId="{77E2231F-E988-4ABC-813E-23B78BAFE072}" type="parTrans" cxnId="{ED2AB181-98F8-4DAA-B781-D1E80B1D6979}">
      <dgm:prSet/>
      <dgm:spPr/>
      <dgm:t>
        <a:bodyPr/>
        <a:lstStyle/>
        <a:p>
          <a:endParaRPr lang="el-GR"/>
        </a:p>
      </dgm:t>
    </dgm:pt>
    <dgm:pt modelId="{CF620AAC-D29F-4117-BB63-DABEC516A48D}" type="sibTrans" cxnId="{ED2AB181-98F8-4DAA-B781-D1E80B1D6979}">
      <dgm:prSet/>
      <dgm:spPr/>
      <dgm:t>
        <a:bodyPr/>
        <a:lstStyle/>
        <a:p>
          <a:endParaRPr lang="el-GR"/>
        </a:p>
      </dgm:t>
    </dgm:pt>
    <dgm:pt modelId="{87A561D3-099F-422B-BCFF-7F26BB173E52}">
      <dgm:prSet phldrT="[Κείμενο]"/>
      <dgm:spPr>
        <a:solidFill>
          <a:schemeClr val="accent6">
            <a:lumMod val="75000"/>
          </a:schemeClr>
        </a:solidFill>
      </dgm:spPr>
      <dgm:t>
        <a:bodyPr/>
        <a:lstStyle/>
        <a:p>
          <a:r>
            <a:rPr lang="el-GR" dirty="0"/>
            <a:t>Πρόγραμμα Σπουδών</a:t>
          </a:r>
        </a:p>
      </dgm:t>
    </dgm:pt>
    <dgm:pt modelId="{041536E6-6F13-4AA9-BD9D-55B218CD1658}" type="parTrans" cxnId="{25DA799E-972E-4A4D-870D-0AB341C32402}">
      <dgm:prSet/>
      <dgm:spPr/>
      <dgm:t>
        <a:bodyPr/>
        <a:lstStyle/>
        <a:p>
          <a:endParaRPr lang="el-GR"/>
        </a:p>
      </dgm:t>
    </dgm:pt>
    <dgm:pt modelId="{9B3B4968-A20A-4DF3-96F9-79FCBE03985B}" type="sibTrans" cxnId="{25DA799E-972E-4A4D-870D-0AB341C32402}">
      <dgm:prSet/>
      <dgm:spPr/>
      <dgm:t>
        <a:bodyPr/>
        <a:lstStyle/>
        <a:p>
          <a:endParaRPr lang="el-GR"/>
        </a:p>
      </dgm:t>
    </dgm:pt>
    <dgm:pt modelId="{914B4917-72F6-40C1-8D2F-2D9173152F7E}">
      <dgm:prSet phldrT="[Κείμενο]">
        <dgm:style>
          <a:lnRef idx="3">
            <a:schemeClr val="lt1"/>
          </a:lnRef>
          <a:fillRef idx="1">
            <a:schemeClr val="accent1"/>
          </a:fillRef>
          <a:effectRef idx="1">
            <a:schemeClr val="accent1"/>
          </a:effectRef>
          <a:fontRef idx="minor">
            <a:schemeClr val="lt1"/>
          </a:fontRef>
        </dgm:style>
      </dgm:prSet>
      <dgm:spPr/>
      <dgm:t>
        <a:bodyPr/>
        <a:lstStyle/>
        <a:p>
          <a:r>
            <a:rPr lang="en-US" dirty="0">
              <a:solidFill>
                <a:schemeClr val="tx1"/>
              </a:solidFill>
            </a:rPr>
            <a:t>18 </a:t>
          </a:r>
          <a:r>
            <a:rPr lang="el-GR" dirty="0">
              <a:solidFill>
                <a:schemeClr val="tx1"/>
              </a:solidFill>
            </a:rPr>
            <a:t>μήνες</a:t>
          </a:r>
        </a:p>
      </dgm:t>
    </dgm:pt>
    <dgm:pt modelId="{F709C041-A073-4429-8916-3A59E322C14C}" type="parTrans" cxnId="{939A828C-F9C0-4B85-BC89-8704E4D27C82}">
      <dgm:prSet/>
      <dgm:spPr/>
      <dgm:t>
        <a:bodyPr/>
        <a:lstStyle/>
        <a:p>
          <a:endParaRPr lang="el-GR"/>
        </a:p>
      </dgm:t>
    </dgm:pt>
    <dgm:pt modelId="{DAC57CD1-1DBF-461D-A6D6-270B84D35CE7}" type="sibTrans" cxnId="{939A828C-F9C0-4B85-BC89-8704E4D27C82}">
      <dgm:prSet/>
      <dgm:spPr/>
      <dgm:t>
        <a:bodyPr/>
        <a:lstStyle/>
        <a:p>
          <a:endParaRPr lang="el-GR"/>
        </a:p>
      </dgm:t>
    </dgm:pt>
    <dgm:pt modelId="{12DDB600-0729-4F8A-B579-3EDE9EA4EAC2}">
      <dgm:prSet phldrT="[Κείμενο]">
        <dgm:style>
          <a:lnRef idx="3">
            <a:schemeClr val="lt1"/>
          </a:lnRef>
          <a:fillRef idx="1">
            <a:schemeClr val="accent1"/>
          </a:fillRef>
          <a:effectRef idx="1">
            <a:schemeClr val="accent1"/>
          </a:effectRef>
          <a:fontRef idx="minor">
            <a:schemeClr val="lt1"/>
          </a:fontRef>
        </dgm:style>
      </dgm:prSet>
      <dgm:spPr/>
      <dgm:t>
        <a:bodyPr/>
        <a:lstStyle/>
        <a:p>
          <a:r>
            <a:rPr lang="en-US" dirty="0">
              <a:solidFill>
                <a:schemeClr val="tx1"/>
              </a:solidFill>
            </a:rPr>
            <a:t>2 </a:t>
          </a:r>
          <a:r>
            <a:rPr lang="el-GR" dirty="0">
              <a:solidFill>
                <a:schemeClr val="tx1"/>
              </a:solidFill>
            </a:rPr>
            <a:t>φάσεις </a:t>
          </a:r>
          <a:r>
            <a:rPr lang="el-GR" dirty="0" err="1">
              <a:solidFill>
                <a:schemeClr val="tx1"/>
              </a:solidFill>
            </a:rPr>
            <a:t>εκπ</a:t>
          </a:r>
          <a:r>
            <a:rPr lang="el-GR" dirty="0">
              <a:solidFill>
                <a:schemeClr val="tx1"/>
              </a:solidFill>
            </a:rPr>
            <a:t>/σης</a:t>
          </a:r>
        </a:p>
      </dgm:t>
    </dgm:pt>
    <dgm:pt modelId="{B1C7C17A-A310-4887-AD29-A3FF9DB8FE20}" type="parTrans" cxnId="{B255FF14-2E90-4C4A-8FEE-5F4D00412F32}">
      <dgm:prSet/>
      <dgm:spPr/>
      <dgm:t>
        <a:bodyPr/>
        <a:lstStyle/>
        <a:p>
          <a:endParaRPr lang="el-GR"/>
        </a:p>
      </dgm:t>
    </dgm:pt>
    <dgm:pt modelId="{06F33E95-DB35-4DA3-A62D-3E8B587F8A42}" type="sibTrans" cxnId="{B255FF14-2E90-4C4A-8FEE-5F4D00412F32}">
      <dgm:prSet/>
      <dgm:spPr/>
      <dgm:t>
        <a:bodyPr/>
        <a:lstStyle/>
        <a:p>
          <a:endParaRPr lang="el-GR"/>
        </a:p>
      </dgm:t>
    </dgm:pt>
    <dgm:pt modelId="{E35CDDFF-6B13-423F-BDA3-A0BFBE55155F}">
      <dgm:prSet phldrT="[Κείμενο]"/>
      <dgm:spPr>
        <a:solidFill>
          <a:schemeClr val="accent6">
            <a:lumMod val="75000"/>
          </a:schemeClr>
        </a:solidFill>
      </dgm:spPr>
      <dgm:t>
        <a:bodyPr/>
        <a:lstStyle/>
        <a:p>
          <a:r>
            <a:rPr lang="el-GR" dirty="0"/>
            <a:t>Σπουδαστές</a:t>
          </a:r>
        </a:p>
      </dgm:t>
    </dgm:pt>
    <dgm:pt modelId="{5E7792A8-8CCB-49A3-BE19-28F9F620979B}" type="parTrans" cxnId="{46C14AC9-F259-498E-BECD-F354BC433A80}">
      <dgm:prSet/>
      <dgm:spPr/>
      <dgm:t>
        <a:bodyPr/>
        <a:lstStyle/>
        <a:p>
          <a:endParaRPr lang="el-GR"/>
        </a:p>
      </dgm:t>
    </dgm:pt>
    <dgm:pt modelId="{EC96A763-A382-4D0D-8557-40E9CB2FD095}" type="sibTrans" cxnId="{46C14AC9-F259-498E-BECD-F354BC433A80}">
      <dgm:prSet/>
      <dgm:spPr/>
      <dgm:t>
        <a:bodyPr/>
        <a:lstStyle/>
        <a:p>
          <a:endParaRPr lang="el-GR"/>
        </a:p>
      </dgm:t>
    </dgm:pt>
    <dgm:pt modelId="{1036C6F3-1755-44BF-8DD8-65394EDD3E43}">
      <dgm:prSet phldrT="[Κείμενο]">
        <dgm:style>
          <a:lnRef idx="3">
            <a:schemeClr val="lt1"/>
          </a:lnRef>
          <a:fillRef idx="1">
            <a:schemeClr val="accent1"/>
          </a:fillRef>
          <a:effectRef idx="1">
            <a:schemeClr val="accent1"/>
          </a:effectRef>
          <a:fontRef idx="minor">
            <a:schemeClr val="lt1"/>
          </a:fontRef>
        </dgm:style>
      </dgm:prSet>
      <dgm:spPr/>
      <dgm:t>
        <a:bodyPr/>
        <a:lstStyle/>
        <a:p>
          <a:r>
            <a:rPr lang="el-GR" dirty="0">
              <a:solidFill>
                <a:schemeClr val="tx1"/>
              </a:solidFill>
            </a:rPr>
            <a:t>Πτυχιούχοι ΑΕΙ</a:t>
          </a:r>
        </a:p>
      </dgm:t>
    </dgm:pt>
    <dgm:pt modelId="{5E2C2331-95E8-4EA3-B250-4CEEEE177A2A}" type="parTrans" cxnId="{C945F7B3-6449-485E-8759-19D9EF4EE8FE}">
      <dgm:prSet/>
      <dgm:spPr/>
      <dgm:t>
        <a:bodyPr/>
        <a:lstStyle/>
        <a:p>
          <a:endParaRPr lang="el-GR"/>
        </a:p>
      </dgm:t>
    </dgm:pt>
    <dgm:pt modelId="{7183C3A6-D197-4BA1-8663-3592E8A89439}" type="sibTrans" cxnId="{C945F7B3-6449-485E-8759-19D9EF4EE8FE}">
      <dgm:prSet/>
      <dgm:spPr/>
      <dgm:t>
        <a:bodyPr/>
        <a:lstStyle/>
        <a:p>
          <a:endParaRPr lang="el-GR"/>
        </a:p>
      </dgm:t>
    </dgm:pt>
    <dgm:pt modelId="{63EDE80B-5B0A-4D78-8426-D797A0D589C4}">
      <dgm:prSet phldrT="[Κείμενο]">
        <dgm:style>
          <a:lnRef idx="3">
            <a:schemeClr val="lt1"/>
          </a:lnRef>
          <a:fillRef idx="1">
            <a:schemeClr val="accent1"/>
          </a:fillRef>
          <a:effectRef idx="1">
            <a:schemeClr val="accent1"/>
          </a:effectRef>
          <a:fontRef idx="minor">
            <a:schemeClr val="lt1"/>
          </a:fontRef>
        </dgm:style>
      </dgm:prSet>
      <dgm:spPr/>
      <dgm:t>
        <a:bodyPr/>
        <a:lstStyle/>
        <a:p>
          <a:r>
            <a:rPr lang="el-GR" dirty="0">
              <a:solidFill>
                <a:schemeClr val="tx1"/>
              </a:solidFill>
            </a:rPr>
            <a:t>Επιτυχόντες/</a:t>
          </a:r>
          <a:r>
            <a:rPr lang="en-US" dirty="0">
              <a:solidFill>
                <a:schemeClr val="tx1"/>
              </a:solidFill>
            </a:rPr>
            <a:t>-</a:t>
          </a:r>
          <a:r>
            <a:rPr lang="el-GR" dirty="0">
              <a:solidFill>
                <a:schemeClr val="tx1"/>
              </a:solidFill>
            </a:rPr>
            <a:t>ούσες εισαγωγικού διαγωνισμού</a:t>
          </a:r>
        </a:p>
      </dgm:t>
    </dgm:pt>
    <dgm:pt modelId="{5897BC89-E9AC-413C-9F6E-F27C040C6EB4}" type="parTrans" cxnId="{1E039762-6AA0-442F-9F2B-A8B82326C569}">
      <dgm:prSet/>
      <dgm:spPr/>
      <dgm:t>
        <a:bodyPr/>
        <a:lstStyle/>
        <a:p>
          <a:endParaRPr lang="el-GR"/>
        </a:p>
      </dgm:t>
    </dgm:pt>
    <dgm:pt modelId="{A19DC268-D8FE-4849-8073-365916D2A358}" type="sibTrans" cxnId="{1E039762-6AA0-442F-9F2B-A8B82326C569}">
      <dgm:prSet/>
      <dgm:spPr/>
      <dgm:t>
        <a:bodyPr/>
        <a:lstStyle/>
        <a:p>
          <a:endParaRPr lang="el-GR"/>
        </a:p>
      </dgm:t>
    </dgm:pt>
    <dgm:pt modelId="{28E02B92-52EB-454C-A4A5-3AE2FFBC1C34}">
      <dgm:prSet phldrT="[Κείμενο]">
        <dgm:style>
          <a:lnRef idx="3">
            <a:schemeClr val="lt1"/>
          </a:lnRef>
          <a:fillRef idx="1">
            <a:schemeClr val="accent1"/>
          </a:fillRef>
          <a:effectRef idx="1">
            <a:schemeClr val="accent1"/>
          </a:effectRef>
          <a:fontRef idx="minor">
            <a:schemeClr val="lt1"/>
          </a:fontRef>
        </dgm:style>
      </dgm:prSet>
      <dgm:spPr/>
      <dgm:t>
        <a:bodyPr/>
        <a:lstStyle/>
        <a:p>
          <a:r>
            <a:rPr lang="en-US" dirty="0">
              <a:solidFill>
                <a:schemeClr val="tx1"/>
              </a:solidFill>
            </a:rPr>
            <a:t>4 </a:t>
          </a:r>
          <a:r>
            <a:rPr lang="el-GR" dirty="0">
              <a:solidFill>
                <a:schemeClr val="tx1"/>
              </a:solidFill>
            </a:rPr>
            <a:t>μήνες πρακτική εκπαίδευση</a:t>
          </a:r>
        </a:p>
      </dgm:t>
    </dgm:pt>
    <dgm:pt modelId="{9D4D4A7A-92B1-47BF-AFBF-9B295C35467B}" type="parTrans" cxnId="{DAB37E56-C2BD-4D04-91D9-40F94BB59753}">
      <dgm:prSet/>
      <dgm:spPr/>
      <dgm:t>
        <a:bodyPr/>
        <a:lstStyle/>
        <a:p>
          <a:endParaRPr lang="el-GR"/>
        </a:p>
      </dgm:t>
    </dgm:pt>
    <dgm:pt modelId="{48E721FC-FB4F-4391-9212-028A097284FB}" type="sibTrans" cxnId="{DAB37E56-C2BD-4D04-91D9-40F94BB59753}">
      <dgm:prSet/>
      <dgm:spPr/>
      <dgm:t>
        <a:bodyPr/>
        <a:lstStyle/>
        <a:p>
          <a:endParaRPr lang="el-GR"/>
        </a:p>
      </dgm:t>
    </dgm:pt>
    <dgm:pt modelId="{08C2A980-9FF8-4B75-BAD7-BB0DF38FA61C}" type="pres">
      <dgm:prSet presAssocID="{D8409252-CBD0-40A4-9D75-B94D0AE6C499}" presName="Name0" presStyleCnt="0">
        <dgm:presLayoutVars>
          <dgm:dir/>
          <dgm:animLvl val="lvl"/>
          <dgm:resizeHandles val="exact"/>
        </dgm:presLayoutVars>
      </dgm:prSet>
      <dgm:spPr/>
    </dgm:pt>
    <dgm:pt modelId="{3CE81FBB-5CB8-4156-A2F2-EEF4FFDE10EE}" type="pres">
      <dgm:prSet presAssocID="{50A2D8C5-89DD-4567-852A-4BA645286AE5}" presName="composite" presStyleCnt="0"/>
      <dgm:spPr/>
    </dgm:pt>
    <dgm:pt modelId="{6A46F19E-FE4A-43D7-A095-52BC95034B0E}" type="pres">
      <dgm:prSet presAssocID="{50A2D8C5-89DD-4567-852A-4BA645286AE5}" presName="parTx" presStyleLbl="alignNode1" presStyleIdx="0" presStyleCnt="3">
        <dgm:presLayoutVars>
          <dgm:chMax val="0"/>
          <dgm:chPref val="0"/>
          <dgm:bulletEnabled val="1"/>
        </dgm:presLayoutVars>
      </dgm:prSet>
      <dgm:spPr/>
    </dgm:pt>
    <dgm:pt modelId="{B087E364-67B1-44A6-91C4-6F9569BC9ADD}" type="pres">
      <dgm:prSet presAssocID="{50A2D8C5-89DD-4567-852A-4BA645286AE5}" presName="desTx" presStyleLbl="alignAccFollowNode1" presStyleIdx="0" presStyleCnt="3" custLinFactNeighborX="-103" custLinFactNeighborY="294">
        <dgm:presLayoutVars>
          <dgm:bulletEnabled val="1"/>
        </dgm:presLayoutVars>
      </dgm:prSet>
      <dgm:spPr/>
    </dgm:pt>
    <dgm:pt modelId="{BA3AB8F7-8EFB-4E26-A5CD-059FAEC7CA9B}" type="pres">
      <dgm:prSet presAssocID="{245E6361-A4DE-4147-9848-D7F0C6AE6B1E}" presName="space" presStyleCnt="0"/>
      <dgm:spPr/>
    </dgm:pt>
    <dgm:pt modelId="{23A10DB6-CE44-4477-8B5E-F0EE2243975F}" type="pres">
      <dgm:prSet presAssocID="{87A561D3-099F-422B-BCFF-7F26BB173E52}" presName="composite" presStyleCnt="0"/>
      <dgm:spPr/>
    </dgm:pt>
    <dgm:pt modelId="{DBE4AA01-CD22-47F3-8FF2-AC184E284EBE}" type="pres">
      <dgm:prSet presAssocID="{87A561D3-099F-422B-BCFF-7F26BB173E52}" presName="parTx" presStyleLbl="alignNode1" presStyleIdx="1" presStyleCnt="3">
        <dgm:presLayoutVars>
          <dgm:chMax val="0"/>
          <dgm:chPref val="0"/>
          <dgm:bulletEnabled val="1"/>
        </dgm:presLayoutVars>
      </dgm:prSet>
      <dgm:spPr/>
    </dgm:pt>
    <dgm:pt modelId="{D197DD21-4E47-45F9-98B1-89622FEDA2C9}" type="pres">
      <dgm:prSet presAssocID="{87A561D3-099F-422B-BCFF-7F26BB173E52}" presName="desTx" presStyleLbl="alignAccFollowNode1" presStyleIdx="1" presStyleCnt="3">
        <dgm:presLayoutVars>
          <dgm:bulletEnabled val="1"/>
        </dgm:presLayoutVars>
      </dgm:prSet>
      <dgm:spPr/>
    </dgm:pt>
    <dgm:pt modelId="{884BC0BA-0C51-4733-B5D0-651BCE74884E}" type="pres">
      <dgm:prSet presAssocID="{9B3B4968-A20A-4DF3-96F9-79FCBE03985B}" presName="space" presStyleCnt="0"/>
      <dgm:spPr/>
    </dgm:pt>
    <dgm:pt modelId="{58663E44-583D-465B-973E-40FFAACC5C31}" type="pres">
      <dgm:prSet presAssocID="{E35CDDFF-6B13-423F-BDA3-A0BFBE55155F}" presName="composite" presStyleCnt="0"/>
      <dgm:spPr/>
    </dgm:pt>
    <dgm:pt modelId="{3AC8111F-A18D-4707-A1FF-98E0C3A1B896}" type="pres">
      <dgm:prSet presAssocID="{E35CDDFF-6B13-423F-BDA3-A0BFBE55155F}" presName="parTx" presStyleLbl="alignNode1" presStyleIdx="2" presStyleCnt="3">
        <dgm:presLayoutVars>
          <dgm:chMax val="0"/>
          <dgm:chPref val="0"/>
          <dgm:bulletEnabled val="1"/>
        </dgm:presLayoutVars>
      </dgm:prSet>
      <dgm:spPr/>
    </dgm:pt>
    <dgm:pt modelId="{C64FCD2A-23C1-4D7C-86F4-91BFC9A223B1}" type="pres">
      <dgm:prSet presAssocID="{E35CDDFF-6B13-423F-BDA3-A0BFBE55155F}" presName="desTx" presStyleLbl="alignAccFollowNode1" presStyleIdx="2" presStyleCnt="3">
        <dgm:presLayoutVars>
          <dgm:bulletEnabled val="1"/>
        </dgm:presLayoutVars>
      </dgm:prSet>
      <dgm:spPr/>
    </dgm:pt>
  </dgm:ptLst>
  <dgm:cxnLst>
    <dgm:cxn modelId="{B255FF14-2E90-4C4A-8FEE-5F4D00412F32}" srcId="{87A561D3-099F-422B-BCFF-7F26BB173E52}" destId="{12DDB600-0729-4F8A-B579-3EDE9EA4EAC2}" srcOrd="1" destOrd="0" parTransId="{B1C7C17A-A310-4887-AD29-A3FF9DB8FE20}" sibTransId="{06F33E95-DB35-4DA3-A62D-3E8B587F8A42}"/>
    <dgm:cxn modelId="{1E039762-6AA0-442F-9F2B-A8B82326C569}" srcId="{E35CDDFF-6B13-423F-BDA3-A0BFBE55155F}" destId="{63EDE80B-5B0A-4D78-8426-D797A0D589C4}" srcOrd="1" destOrd="0" parTransId="{5897BC89-E9AC-413C-9F6E-F27C040C6EB4}" sibTransId="{A19DC268-D8FE-4849-8073-365916D2A358}"/>
    <dgm:cxn modelId="{6C7DC367-700A-4A65-8A0C-9537BA9212BA}" type="presOf" srcId="{E35CDDFF-6B13-423F-BDA3-A0BFBE55155F}" destId="{3AC8111F-A18D-4707-A1FF-98E0C3A1B896}" srcOrd="0" destOrd="0" presId="urn:microsoft.com/office/officeart/2005/8/layout/hList1"/>
    <dgm:cxn modelId="{DAB37E56-C2BD-4D04-91D9-40F94BB59753}" srcId="{87A561D3-099F-422B-BCFF-7F26BB173E52}" destId="{28E02B92-52EB-454C-A4A5-3AE2FFBC1C34}" srcOrd="2" destOrd="0" parTransId="{9D4D4A7A-92B1-47BF-AFBF-9B295C35467B}" sibTransId="{48E721FC-FB4F-4391-9212-028A097284FB}"/>
    <dgm:cxn modelId="{DB510C7C-ED46-4E18-B702-16C2A87CC700}" type="presOf" srcId="{1036C6F3-1755-44BF-8DD8-65394EDD3E43}" destId="{C64FCD2A-23C1-4D7C-86F4-91BFC9A223B1}" srcOrd="0" destOrd="0" presId="urn:microsoft.com/office/officeart/2005/8/layout/hList1"/>
    <dgm:cxn modelId="{ED2AB181-98F8-4DAA-B781-D1E80B1D6979}" srcId="{50A2D8C5-89DD-4567-852A-4BA645286AE5}" destId="{4D18A871-2BE2-4909-AE3D-05A6D84104E9}" srcOrd="0" destOrd="0" parTransId="{77E2231F-E988-4ABC-813E-23B78BAFE072}" sibTransId="{CF620AAC-D29F-4117-BB63-DABEC516A48D}"/>
    <dgm:cxn modelId="{20C54485-23F2-4EED-84CE-DD0FD5DCB7F5}" type="presOf" srcId="{4D18A871-2BE2-4909-AE3D-05A6D84104E9}" destId="{B087E364-67B1-44A6-91C4-6F9569BC9ADD}" srcOrd="0" destOrd="0" presId="urn:microsoft.com/office/officeart/2005/8/layout/hList1"/>
    <dgm:cxn modelId="{939A828C-F9C0-4B85-BC89-8704E4D27C82}" srcId="{87A561D3-099F-422B-BCFF-7F26BB173E52}" destId="{914B4917-72F6-40C1-8D2F-2D9173152F7E}" srcOrd="0" destOrd="0" parTransId="{F709C041-A073-4429-8916-3A59E322C14C}" sibTransId="{DAC57CD1-1DBF-461D-A6D6-270B84D35CE7}"/>
    <dgm:cxn modelId="{5F694D91-D53A-498E-A397-AA2DFCA440B0}" type="presOf" srcId="{28E02B92-52EB-454C-A4A5-3AE2FFBC1C34}" destId="{D197DD21-4E47-45F9-98B1-89622FEDA2C9}" srcOrd="0" destOrd="2" presId="urn:microsoft.com/office/officeart/2005/8/layout/hList1"/>
    <dgm:cxn modelId="{B4240F92-3A30-40DA-BEDC-F84DA840ABE1}" type="presOf" srcId="{D8409252-CBD0-40A4-9D75-B94D0AE6C499}" destId="{08C2A980-9FF8-4B75-BAD7-BB0DF38FA61C}" srcOrd="0" destOrd="0" presId="urn:microsoft.com/office/officeart/2005/8/layout/hList1"/>
    <dgm:cxn modelId="{25850C96-0991-4E70-B91E-5C0D981F80C3}" type="presOf" srcId="{914B4917-72F6-40C1-8D2F-2D9173152F7E}" destId="{D197DD21-4E47-45F9-98B1-89622FEDA2C9}" srcOrd="0" destOrd="0" presId="urn:microsoft.com/office/officeart/2005/8/layout/hList1"/>
    <dgm:cxn modelId="{25DA799E-972E-4A4D-870D-0AB341C32402}" srcId="{D8409252-CBD0-40A4-9D75-B94D0AE6C499}" destId="{87A561D3-099F-422B-BCFF-7F26BB173E52}" srcOrd="1" destOrd="0" parTransId="{041536E6-6F13-4AA9-BD9D-55B218CD1658}" sibTransId="{9B3B4968-A20A-4DF3-96F9-79FCBE03985B}"/>
    <dgm:cxn modelId="{C945F7B3-6449-485E-8759-19D9EF4EE8FE}" srcId="{E35CDDFF-6B13-423F-BDA3-A0BFBE55155F}" destId="{1036C6F3-1755-44BF-8DD8-65394EDD3E43}" srcOrd="0" destOrd="0" parTransId="{5E2C2331-95E8-4EA3-B250-4CEEEE177A2A}" sibTransId="{7183C3A6-D197-4BA1-8663-3592E8A89439}"/>
    <dgm:cxn modelId="{5237A9B4-48E5-4C35-87C4-64EA883EDE12}" type="presOf" srcId="{50A2D8C5-89DD-4567-852A-4BA645286AE5}" destId="{6A46F19E-FE4A-43D7-A095-52BC95034B0E}" srcOrd="0" destOrd="0" presId="urn:microsoft.com/office/officeart/2005/8/layout/hList1"/>
    <dgm:cxn modelId="{46C14AC9-F259-498E-BECD-F354BC433A80}" srcId="{D8409252-CBD0-40A4-9D75-B94D0AE6C499}" destId="{E35CDDFF-6B13-423F-BDA3-A0BFBE55155F}" srcOrd="2" destOrd="0" parTransId="{5E7792A8-8CCB-49A3-BE19-28F9F620979B}" sibTransId="{EC96A763-A382-4D0D-8557-40E9CB2FD095}"/>
    <dgm:cxn modelId="{25E478CB-1114-439C-B1BC-A1EC7432A2F6}" type="presOf" srcId="{87A561D3-099F-422B-BCFF-7F26BB173E52}" destId="{DBE4AA01-CD22-47F3-8FF2-AC184E284EBE}" srcOrd="0" destOrd="0" presId="urn:microsoft.com/office/officeart/2005/8/layout/hList1"/>
    <dgm:cxn modelId="{888EA3D9-2558-4993-9F55-F98CE646CEC7}" type="presOf" srcId="{12DDB600-0729-4F8A-B579-3EDE9EA4EAC2}" destId="{D197DD21-4E47-45F9-98B1-89622FEDA2C9}" srcOrd="0" destOrd="1" presId="urn:microsoft.com/office/officeart/2005/8/layout/hList1"/>
    <dgm:cxn modelId="{3CC944DF-A18B-4A7C-AD0C-D8235294A177}" srcId="{D8409252-CBD0-40A4-9D75-B94D0AE6C499}" destId="{50A2D8C5-89DD-4567-852A-4BA645286AE5}" srcOrd="0" destOrd="0" parTransId="{D7372D67-3C1B-4C65-88DE-48E981C514C7}" sibTransId="{245E6361-A4DE-4147-9848-D7F0C6AE6B1E}"/>
    <dgm:cxn modelId="{7BA29CF7-001E-4FFF-B365-974979A8C0B8}" type="presOf" srcId="{63EDE80B-5B0A-4D78-8426-D797A0D589C4}" destId="{C64FCD2A-23C1-4D7C-86F4-91BFC9A223B1}" srcOrd="0" destOrd="1" presId="urn:microsoft.com/office/officeart/2005/8/layout/hList1"/>
    <dgm:cxn modelId="{A6DD335D-4B77-4108-81DD-5413BEBCE809}" type="presParOf" srcId="{08C2A980-9FF8-4B75-BAD7-BB0DF38FA61C}" destId="{3CE81FBB-5CB8-4156-A2F2-EEF4FFDE10EE}" srcOrd="0" destOrd="0" presId="urn:microsoft.com/office/officeart/2005/8/layout/hList1"/>
    <dgm:cxn modelId="{39FD2DB1-3E9B-4B34-A317-843587E71F2A}" type="presParOf" srcId="{3CE81FBB-5CB8-4156-A2F2-EEF4FFDE10EE}" destId="{6A46F19E-FE4A-43D7-A095-52BC95034B0E}" srcOrd="0" destOrd="0" presId="urn:microsoft.com/office/officeart/2005/8/layout/hList1"/>
    <dgm:cxn modelId="{3C7E0332-771E-4E40-AE3B-A4606C0390B8}" type="presParOf" srcId="{3CE81FBB-5CB8-4156-A2F2-EEF4FFDE10EE}" destId="{B087E364-67B1-44A6-91C4-6F9569BC9ADD}" srcOrd="1" destOrd="0" presId="urn:microsoft.com/office/officeart/2005/8/layout/hList1"/>
    <dgm:cxn modelId="{6FAF5B97-4272-4913-A420-7D90B6A6C23E}" type="presParOf" srcId="{08C2A980-9FF8-4B75-BAD7-BB0DF38FA61C}" destId="{BA3AB8F7-8EFB-4E26-A5CD-059FAEC7CA9B}" srcOrd="1" destOrd="0" presId="urn:microsoft.com/office/officeart/2005/8/layout/hList1"/>
    <dgm:cxn modelId="{D4E5C517-3A52-4EF4-9D0C-3F70D4451552}" type="presParOf" srcId="{08C2A980-9FF8-4B75-BAD7-BB0DF38FA61C}" destId="{23A10DB6-CE44-4477-8B5E-F0EE2243975F}" srcOrd="2" destOrd="0" presId="urn:microsoft.com/office/officeart/2005/8/layout/hList1"/>
    <dgm:cxn modelId="{8FA15365-40E4-4045-9A6A-529DDE5832CB}" type="presParOf" srcId="{23A10DB6-CE44-4477-8B5E-F0EE2243975F}" destId="{DBE4AA01-CD22-47F3-8FF2-AC184E284EBE}" srcOrd="0" destOrd="0" presId="urn:microsoft.com/office/officeart/2005/8/layout/hList1"/>
    <dgm:cxn modelId="{A3C65186-E3FC-45B5-8B03-EDED2C70F182}" type="presParOf" srcId="{23A10DB6-CE44-4477-8B5E-F0EE2243975F}" destId="{D197DD21-4E47-45F9-98B1-89622FEDA2C9}" srcOrd="1" destOrd="0" presId="urn:microsoft.com/office/officeart/2005/8/layout/hList1"/>
    <dgm:cxn modelId="{8CC0814F-813D-44E4-A256-B2F07DE8ACD5}" type="presParOf" srcId="{08C2A980-9FF8-4B75-BAD7-BB0DF38FA61C}" destId="{884BC0BA-0C51-4733-B5D0-651BCE74884E}" srcOrd="3" destOrd="0" presId="urn:microsoft.com/office/officeart/2005/8/layout/hList1"/>
    <dgm:cxn modelId="{F32DC55F-1A4F-490F-B9D1-DB00EC7B416A}" type="presParOf" srcId="{08C2A980-9FF8-4B75-BAD7-BB0DF38FA61C}" destId="{58663E44-583D-465B-973E-40FFAACC5C31}" srcOrd="4" destOrd="0" presId="urn:microsoft.com/office/officeart/2005/8/layout/hList1"/>
    <dgm:cxn modelId="{21C6A3A3-60E4-45CE-863C-2465CBB62700}" type="presParOf" srcId="{58663E44-583D-465B-973E-40FFAACC5C31}" destId="{3AC8111F-A18D-4707-A1FF-98E0C3A1B896}" srcOrd="0" destOrd="0" presId="urn:microsoft.com/office/officeart/2005/8/layout/hList1"/>
    <dgm:cxn modelId="{F3F4FD31-CE9E-4F2E-9D68-3D54CEFE2EB3}" type="presParOf" srcId="{58663E44-583D-465B-973E-40FFAACC5C31}" destId="{C64FCD2A-23C1-4D7C-86F4-91BFC9A223B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9579F7-F4BC-40F0-96EF-8C4B4953163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l-GR"/>
        </a:p>
      </dgm:t>
    </dgm:pt>
    <dgm:pt modelId="{E3D802E0-05F4-4F5C-8DB1-980C08E3448F}">
      <dgm:prSet phldrT="[Κείμενο]"/>
      <dgm:spPr/>
      <dgm:t>
        <a:bodyPr/>
        <a:lstStyle/>
        <a:p>
          <a:r>
            <a:rPr lang="el-GR" dirty="0"/>
            <a:t>Συμμετέχω στο τεστ αξιολόγησης γνώσεων</a:t>
          </a:r>
        </a:p>
      </dgm:t>
    </dgm:pt>
    <dgm:pt modelId="{CF1839E6-DE3A-4C15-ADE4-21AE994FC288}" type="parTrans" cxnId="{5ECFBB10-3FA7-454B-BA5D-CA4C983BFFBD}">
      <dgm:prSet/>
      <dgm:spPr/>
      <dgm:t>
        <a:bodyPr/>
        <a:lstStyle/>
        <a:p>
          <a:endParaRPr lang="el-GR"/>
        </a:p>
      </dgm:t>
    </dgm:pt>
    <dgm:pt modelId="{CC198B42-02B7-45E8-A825-000B507DC348}" type="sibTrans" cxnId="{5ECFBB10-3FA7-454B-BA5D-CA4C983BFFBD}">
      <dgm:prSet/>
      <dgm:spPr/>
      <dgm:t>
        <a:bodyPr/>
        <a:lstStyle/>
        <a:p>
          <a:endParaRPr lang="el-GR"/>
        </a:p>
      </dgm:t>
    </dgm:pt>
    <dgm:pt modelId="{00016190-A89F-404B-9FC8-EFF7ED8308B9}">
      <dgm:prSet phldrT="[Κείμενο]"/>
      <dgm:spPr/>
      <dgm:t>
        <a:bodyPr/>
        <a:lstStyle/>
        <a:p>
          <a:r>
            <a:rPr lang="el-GR" dirty="0"/>
            <a:t>Επιτυχία</a:t>
          </a:r>
        </a:p>
      </dgm:t>
    </dgm:pt>
    <dgm:pt modelId="{24AF9C66-A436-492F-A182-8813243E0175}" type="parTrans" cxnId="{F1B65340-967B-47D7-AD69-E5460859DD37}">
      <dgm:prSet/>
      <dgm:spPr/>
      <dgm:t>
        <a:bodyPr/>
        <a:lstStyle/>
        <a:p>
          <a:endParaRPr lang="el-GR"/>
        </a:p>
      </dgm:t>
    </dgm:pt>
    <dgm:pt modelId="{336DC2B3-3A24-4C72-8DCA-DB76FE542B79}" type="sibTrans" cxnId="{F1B65340-967B-47D7-AD69-E5460859DD37}">
      <dgm:prSet/>
      <dgm:spPr/>
      <dgm:t>
        <a:bodyPr/>
        <a:lstStyle/>
        <a:p>
          <a:endParaRPr lang="el-GR"/>
        </a:p>
      </dgm:t>
    </dgm:pt>
    <dgm:pt modelId="{2C4D3116-2913-4C75-93A6-E453A1A1544B}">
      <dgm:prSet phldrT="[Κείμενο]"/>
      <dgm:spPr/>
      <dgm:t>
        <a:bodyPr/>
        <a:lstStyle/>
        <a:p>
          <a:r>
            <a:rPr lang="el-GR" dirty="0"/>
            <a:t>Βεβαίωση πιστοποίησης</a:t>
          </a:r>
        </a:p>
      </dgm:t>
    </dgm:pt>
    <dgm:pt modelId="{DF975F3C-4604-4040-841A-CD17DB83F4C4}" type="parTrans" cxnId="{5506869C-CAE4-46D9-ABCF-86F89BD3F86A}">
      <dgm:prSet/>
      <dgm:spPr/>
      <dgm:t>
        <a:bodyPr/>
        <a:lstStyle/>
        <a:p>
          <a:endParaRPr lang="el-GR"/>
        </a:p>
      </dgm:t>
    </dgm:pt>
    <dgm:pt modelId="{4AE1D77F-39B8-468D-8316-74AEAEEBB2D2}" type="sibTrans" cxnId="{5506869C-CAE4-46D9-ABCF-86F89BD3F86A}">
      <dgm:prSet/>
      <dgm:spPr/>
      <dgm:t>
        <a:bodyPr/>
        <a:lstStyle/>
        <a:p>
          <a:endParaRPr lang="el-GR"/>
        </a:p>
      </dgm:t>
    </dgm:pt>
    <dgm:pt modelId="{D216330B-0523-4694-BCB7-EA0C0B61740C}">
      <dgm:prSet phldrT="[Κείμενο]"/>
      <dgm:spPr/>
      <dgm:t>
        <a:bodyPr/>
        <a:lstStyle/>
        <a:p>
          <a:r>
            <a:rPr lang="el-GR" dirty="0"/>
            <a:t>Βεβαίωση παρακολούθησης</a:t>
          </a:r>
        </a:p>
      </dgm:t>
    </dgm:pt>
    <dgm:pt modelId="{0F244A52-C9A2-41A6-BFC9-843F46CD54CA}" type="parTrans" cxnId="{43570DE1-B13F-404F-9CD9-A7DC769B57B6}">
      <dgm:prSet/>
      <dgm:spPr/>
      <dgm:t>
        <a:bodyPr/>
        <a:lstStyle/>
        <a:p>
          <a:endParaRPr lang="el-GR"/>
        </a:p>
      </dgm:t>
    </dgm:pt>
    <dgm:pt modelId="{1B2FBE52-E9CA-4B78-AC3A-A1FB28430D4E}" type="sibTrans" cxnId="{43570DE1-B13F-404F-9CD9-A7DC769B57B6}">
      <dgm:prSet/>
      <dgm:spPr/>
      <dgm:t>
        <a:bodyPr/>
        <a:lstStyle/>
        <a:p>
          <a:endParaRPr lang="el-GR"/>
        </a:p>
      </dgm:t>
    </dgm:pt>
    <dgm:pt modelId="{CA27CCB6-40DE-48B5-A409-447581E7C33B}">
      <dgm:prSet phldrT="[Κείμενο]"/>
      <dgm:spPr/>
      <dgm:t>
        <a:bodyPr/>
        <a:lstStyle/>
        <a:p>
          <a:r>
            <a:rPr lang="el-GR" dirty="0"/>
            <a:t>Αποτυχία / Μη συμμετοχή</a:t>
          </a:r>
        </a:p>
      </dgm:t>
    </dgm:pt>
    <dgm:pt modelId="{E410C2FD-95FA-4098-B66E-DE2A93EA235B}" type="sibTrans" cxnId="{A628D0F1-9F64-4E9D-91D9-23959893B79D}">
      <dgm:prSet/>
      <dgm:spPr/>
      <dgm:t>
        <a:bodyPr/>
        <a:lstStyle/>
        <a:p>
          <a:endParaRPr lang="el-GR"/>
        </a:p>
      </dgm:t>
    </dgm:pt>
    <dgm:pt modelId="{B09DECC9-85F4-4013-B7ED-27ED5C18B832}" type="parTrans" cxnId="{A628D0F1-9F64-4E9D-91D9-23959893B79D}">
      <dgm:prSet/>
      <dgm:spPr/>
      <dgm:t>
        <a:bodyPr/>
        <a:lstStyle/>
        <a:p>
          <a:endParaRPr lang="el-GR"/>
        </a:p>
      </dgm:t>
    </dgm:pt>
    <dgm:pt modelId="{27C0DA7A-8C68-4DE6-A0AA-50C1F1B9ED72}" type="pres">
      <dgm:prSet presAssocID="{BD9579F7-F4BC-40F0-96EF-8C4B4953163F}" presName="hierChild1" presStyleCnt="0">
        <dgm:presLayoutVars>
          <dgm:chPref val="1"/>
          <dgm:dir/>
          <dgm:animOne val="branch"/>
          <dgm:animLvl val="lvl"/>
          <dgm:resizeHandles/>
        </dgm:presLayoutVars>
      </dgm:prSet>
      <dgm:spPr/>
    </dgm:pt>
    <dgm:pt modelId="{2D8B4C3A-1701-44BA-A3EC-6C6B340E6948}" type="pres">
      <dgm:prSet presAssocID="{E3D802E0-05F4-4F5C-8DB1-980C08E3448F}" presName="hierRoot1" presStyleCnt="0"/>
      <dgm:spPr/>
    </dgm:pt>
    <dgm:pt modelId="{C5CA9611-78B4-483D-8146-51F6E84E5B44}" type="pres">
      <dgm:prSet presAssocID="{E3D802E0-05F4-4F5C-8DB1-980C08E3448F}" presName="composite" presStyleCnt="0"/>
      <dgm:spPr/>
    </dgm:pt>
    <dgm:pt modelId="{BF4D67E4-43EB-48D4-A177-8AFCE43FC632}" type="pres">
      <dgm:prSet presAssocID="{E3D802E0-05F4-4F5C-8DB1-980C08E3448F}" presName="background" presStyleLbl="node0" presStyleIdx="0" presStyleCnt="1"/>
      <dgm:spPr/>
    </dgm:pt>
    <dgm:pt modelId="{DE7DE46F-194B-42D1-9639-6575C8619741}" type="pres">
      <dgm:prSet presAssocID="{E3D802E0-05F4-4F5C-8DB1-980C08E3448F}" presName="text" presStyleLbl="fgAcc0" presStyleIdx="0" presStyleCnt="1" custScaleX="294257">
        <dgm:presLayoutVars>
          <dgm:chPref val="3"/>
        </dgm:presLayoutVars>
      </dgm:prSet>
      <dgm:spPr/>
    </dgm:pt>
    <dgm:pt modelId="{1D9D5483-E003-4695-9366-E4157C09638B}" type="pres">
      <dgm:prSet presAssocID="{E3D802E0-05F4-4F5C-8DB1-980C08E3448F}" presName="hierChild2" presStyleCnt="0"/>
      <dgm:spPr/>
    </dgm:pt>
    <dgm:pt modelId="{44961CF3-5418-4E8F-B515-71EF8DCDA6DA}" type="pres">
      <dgm:prSet presAssocID="{24AF9C66-A436-492F-A182-8813243E0175}" presName="Name10" presStyleLbl="parChTrans1D2" presStyleIdx="0" presStyleCnt="2"/>
      <dgm:spPr/>
    </dgm:pt>
    <dgm:pt modelId="{09C59877-EE68-4A19-938C-62EDD3F4A80E}" type="pres">
      <dgm:prSet presAssocID="{00016190-A89F-404B-9FC8-EFF7ED8308B9}" presName="hierRoot2" presStyleCnt="0"/>
      <dgm:spPr/>
    </dgm:pt>
    <dgm:pt modelId="{771724A2-06A2-4247-8C29-656A8F002C60}" type="pres">
      <dgm:prSet presAssocID="{00016190-A89F-404B-9FC8-EFF7ED8308B9}" presName="composite2" presStyleCnt="0"/>
      <dgm:spPr/>
    </dgm:pt>
    <dgm:pt modelId="{47C0016C-C3B4-4AEE-9B68-4B8035D1477D}" type="pres">
      <dgm:prSet presAssocID="{00016190-A89F-404B-9FC8-EFF7ED8308B9}" presName="background2" presStyleLbl="node2" presStyleIdx="0" presStyleCnt="2"/>
      <dgm:spPr/>
    </dgm:pt>
    <dgm:pt modelId="{6F0E5565-ADA8-4957-BB7F-404A2A4A46CF}" type="pres">
      <dgm:prSet presAssocID="{00016190-A89F-404B-9FC8-EFF7ED8308B9}" presName="text2" presStyleLbl="fgAcc2" presStyleIdx="0" presStyleCnt="2" custScaleX="169497">
        <dgm:presLayoutVars>
          <dgm:chPref val="3"/>
        </dgm:presLayoutVars>
      </dgm:prSet>
      <dgm:spPr/>
    </dgm:pt>
    <dgm:pt modelId="{39E0215B-205D-4FC8-BC20-AD859AA72653}" type="pres">
      <dgm:prSet presAssocID="{00016190-A89F-404B-9FC8-EFF7ED8308B9}" presName="hierChild3" presStyleCnt="0"/>
      <dgm:spPr/>
    </dgm:pt>
    <dgm:pt modelId="{3184B29B-B1C1-46C7-AE2E-C1AD1B272F6B}" type="pres">
      <dgm:prSet presAssocID="{DF975F3C-4604-4040-841A-CD17DB83F4C4}" presName="Name17" presStyleLbl="parChTrans1D3" presStyleIdx="0" presStyleCnt="2"/>
      <dgm:spPr/>
    </dgm:pt>
    <dgm:pt modelId="{C4D178F4-0912-4181-8245-7FF7582E5064}" type="pres">
      <dgm:prSet presAssocID="{2C4D3116-2913-4C75-93A6-E453A1A1544B}" presName="hierRoot3" presStyleCnt="0"/>
      <dgm:spPr/>
    </dgm:pt>
    <dgm:pt modelId="{9F47269D-627D-4F28-82FC-4BA44485FEA3}" type="pres">
      <dgm:prSet presAssocID="{2C4D3116-2913-4C75-93A6-E453A1A1544B}" presName="composite3" presStyleCnt="0"/>
      <dgm:spPr/>
    </dgm:pt>
    <dgm:pt modelId="{AD842B77-888E-44FB-9788-479FDA345BF4}" type="pres">
      <dgm:prSet presAssocID="{2C4D3116-2913-4C75-93A6-E453A1A1544B}" presName="background3" presStyleLbl="node3" presStyleIdx="0" presStyleCnt="2"/>
      <dgm:spPr/>
    </dgm:pt>
    <dgm:pt modelId="{4059EAD6-9C99-420E-A84F-CB4F839F1545}" type="pres">
      <dgm:prSet presAssocID="{2C4D3116-2913-4C75-93A6-E453A1A1544B}" presName="text3" presStyleLbl="fgAcc3" presStyleIdx="0" presStyleCnt="2" custScaleX="166959">
        <dgm:presLayoutVars>
          <dgm:chPref val="3"/>
        </dgm:presLayoutVars>
      </dgm:prSet>
      <dgm:spPr/>
    </dgm:pt>
    <dgm:pt modelId="{AA623411-917D-4473-B788-C6C035B73B28}" type="pres">
      <dgm:prSet presAssocID="{2C4D3116-2913-4C75-93A6-E453A1A1544B}" presName="hierChild4" presStyleCnt="0"/>
      <dgm:spPr/>
    </dgm:pt>
    <dgm:pt modelId="{F967648E-AD8B-475A-8F9C-CD14345CD03B}" type="pres">
      <dgm:prSet presAssocID="{B09DECC9-85F4-4013-B7ED-27ED5C18B832}" presName="Name10" presStyleLbl="parChTrans1D2" presStyleIdx="1" presStyleCnt="2"/>
      <dgm:spPr/>
    </dgm:pt>
    <dgm:pt modelId="{9A5B541F-28AD-45A6-BDCC-B174AB191209}" type="pres">
      <dgm:prSet presAssocID="{CA27CCB6-40DE-48B5-A409-447581E7C33B}" presName="hierRoot2" presStyleCnt="0"/>
      <dgm:spPr/>
    </dgm:pt>
    <dgm:pt modelId="{12A495F2-AFAF-4971-9E86-F18ABC02F55A}" type="pres">
      <dgm:prSet presAssocID="{CA27CCB6-40DE-48B5-A409-447581E7C33B}" presName="composite2" presStyleCnt="0"/>
      <dgm:spPr/>
    </dgm:pt>
    <dgm:pt modelId="{58C9D5AE-A5E4-43A2-A65C-1ABAA37114F1}" type="pres">
      <dgm:prSet presAssocID="{CA27CCB6-40DE-48B5-A409-447581E7C33B}" presName="background2" presStyleLbl="node2" presStyleIdx="1" presStyleCnt="2"/>
      <dgm:spPr/>
    </dgm:pt>
    <dgm:pt modelId="{26763D62-BD16-4887-92B8-855B2A9E9F08}" type="pres">
      <dgm:prSet presAssocID="{CA27CCB6-40DE-48B5-A409-447581E7C33B}" presName="text2" presStyleLbl="fgAcc2" presStyleIdx="1" presStyleCnt="2" custScaleX="168564">
        <dgm:presLayoutVars>
          <dgm:chPref val="3"/>
        </dgm:presLayoutVars>
      </dgm:prSet>
      <dgm:spPr/>
    </dgm:pt>
    <dgm:pt modelId="{D4372B10-3AE1-4F66-808C-54F8699CB897}" type="pres">
      <dgm:prSet presAssocID="{CA27CCB6-40DE-48B5-A409-447581E7C33B}" presName="hierChild3" presStyleCnt="0"/>
      <dgm:spPr/>
    </dgm:pt>
    <dgm:pt modelId="{D9A249BB-B5CA-4B2D-B316-C9814958E407}" type="pres">
      <dgm:prSet presAssocID="{0F244A52-C9A2-41A6-BFC9-843F46CD54CA}" presName="Name17" presStyleLbl="parChTrans1D3" presStyleIdx="1" presStyleCnt="2"/>
      <dgm:spPr/>
    </dgm:pt>
    <dgm:pt modelId="{030E64C9-AC69-40AE-8677-8CE4793FCBC1}" type="pres">
      <dgm:prSet presAssocID="{D216330B-0523-4694-BCB7-EA0C0B61740C}" presName="hierRoot3" presStyleCnt="0"/>
      <dgm:spPr/>
    </dgm:pt>
    <dgm:pt modelId="{BBAFB830-0F14-4046-9D88-2A82E1579546}" type="pres">
      <dgm:prSet presAssocID="{D216330B-0523-4694-BCB7-EA0C0B61740C}" presName="composite3" presStyleCnt="0"/>
      <dgm:spPr/>
    </dgm:pt>
    <dgm:pt modelId="{DB0B278F-04B4-4B4A-B99B-222A4B8EF57C}" type="pres">
      <dgm:prSet presAssocID="{D216330B-0523-4694-BCB7-EA0C0B61740C}" presName="background3" presStyleLbl="node3" presStyleIdx="1" presStyleCnt="2"/>
      <dgm:spPr/>
    </dgm:pt>
    <dgm:pt modelId="{941CC5D8-846C-44A1-ABE5-6AD45F9313F3}" type="pres">
      <dgm:prSet presAssocID="{D216330B-0523-4694-BCB7-EA0C0B61740C}" presName="text3" presStyleLbl="fgAcc3" presStyleIdx="1" presStyleCnt="2" custScaleX="152042">
        <dgm:presLayoutVars>
          <dgm:chPref val="3"/>
        </dgm:presLayoutVars>
      </dgm:prSet>
      <dgm:spPr/>
    </dgm:pt>
    <dgm:pt modelId="{CF8650DA-6D9D-4362-A89F-A7D832823A7A}" type="pres">
      <dgm:prSet presAssocID="{D216330B-0523-4694-BCB7-EA0C0B61740C}" presName="hierChild4" presStyleCnt="0"/>
      <dgm:spPr/>
    </dgm:pt>
  </dgm:ptLst>
  <dgm:cxnLst>
    <dgm:cxn modelId="{5ECFBB10-3FA7-454B-BA5D-CA4C983BFFBD}" srcId="{BD9579F7-F4BC-40F0-96EF-8C4B4953163F}" destId="{E3D802E0-05F4-4F5C-8DB1-980C08E3448F}" srcOrd="0" destOrd="0" parTransId="{CF1839E6-DE3A-4C15-ADE4-21AE994FC288}" sibTransId="{CC198B42-02B7-45E8-A825-000B507DC348}"/>
    <dgm:cxn modelId="{F1B65340-967B-47D7-AD69-E5460859DD37}" srcId="{E3D802E0-05F4-4F5C-8DB1-980C08E3448F}" destId="{00016190-A89F-404B-9FC8-EFF7ED8308B9}" srcOrd="0" destOrd="0" parTransId="{24AF9C66-A436-492F-A182-8813243E0175}" sibTransId="{336DC2B3-3A24-4C72-8DCA-DB76FE542B79}"/>
    <dgm:cxn modelId="{21F2B545-6D66-49F9-A79F-D35FDD9114DB}" type="presOf" srcId="{0F244A52-C9A2-41A6-BFC9-843F46CD54CA}" destId="{D9A249BB-B5CA-4B2D-B316-C9814958E407}" srcOrd="0" destOrd="0" presId="urn:microsoft.com/office/officeart/2005/8/layout/hierarchy1"/>
    <dgm:cxn modelId="{0936FC45-5804-4773-BC33-47D25F9FB3E1}" type="presOf" srcId="{B09DECC9-85F4-4013-B7ED-27ED5C18B832}" destId="{F967648E-AD8B-475A-8F9C-CD14345CD03B}" srcOrd="0" destOrd="0" presId="urn:microsoft.com/office/officeart/2005/8/layout/hierarchy1"/>
    <dgm:cxn modelId="{74163C67-C867-4477-A0E7-EC4435F43205}" type="presOf" srcId="{DF975F3C-4604-4040-841A-CD17DB83F4C4}" destId="{3184B29B-B1C1-46C7-AE2E-C1AD1B272F6B}" srcOrd="0" destOrd="0" presId="urn:microsoft.com/office/officeart/2005/8/layout/hierarchy1"/>
    <dgm:cxn modelId="{04755D6E-AE40-4BC5-9DEF-BC3B04306DCB}" type="presOf" srcId="{D216330B-0523-4694-BCB7-EA0C0B61740C}" destId="{941CC5D8-846C-44A1-ABE5-6AD45F9313F3}" srcOrd="0" destOrd="0" presId="urn:microsoft.com/office/officeart/2005/8/layout/hierarchy1"/>
    <dgm:cxn modelId="{F1130554-214B-46F0-8FC6-87FF7FC36EA8}" type="presOf" srcId="{CA27CCB6-40DE-48B5-A409-447581E7C33B}" destId="{26763D62-BD16-4887-92B8-855B2A9E9F08}" srcOrd="0" destOrd="0" presId="urn:microsoft.com/office/officeart/2005/8/layout/hierarchy1"/>
    <dgm:cxn modelId="{C1805575-DE40-47C4-BA6A-F7A6007D460B}" type="presOf" srcId="{00016190-A89F-404B-9FC8-EFF7ED8308B9}" destId="{6F0E5565-ADA8-4957-BB7F-404A2A4A46CF}" srcOrd="0" destOrd="0" presId="urn:microsoft.com/office/officeart/2005/8/layout/hierarchy1"/>
    <dgm:cxn modelId="{B3C4B158-1F23-4A49-B92D-CCEACE2DD8D6}" type="presOf" srcId="{2C4D3116-2913-4C75-93A6-E453A1A1544B}" destId="{4059EAD6-9C99-420E-A84F-CB4F839F1545}" srcOrd="0" destOrd="0" presId="urn:microsoft.com/office/officeart/2005/8/layout/hierarchy1"/>
    <dgm:cxn modelId="{6D46F282-6863-4E8F-903E-5AE4C6F24356}" type="presOf" srcId="{24AF9C66-A436-492F-A182-8813243E0175}" destId="{44961CF3-5418-4E8F-B515-71EF8DCDA6DA}" srcOrd="0" destOrd="0" presId="urn:microsoft.com/office/officeart/2005/8/layout/hierarchy1"/>
    <dgm:cxn modelId="{5506869C-CAE4-46D9-ABCF-86F89BD3F86A}" srcId="{00016190-A89F-404B-9FC8-EFF7ED8308B9}" destId="{2C4D3116-2913-4C75-93A6-E453A1A1544B}" srcOrd="0" destOrd="0" parTransId="{DF975F3C-4604-4040-841A-CD17DB83F4C4}" sibTransId="{4AE1D77F-39B8-468D-8316-74AEAEEBB2D2}"/>
    <dgm:cxn modelId="{CED506E0-DDBF-49D7-B236-F1C6978B61F7}" type="presOf" srcId="{E3D802E0-05F4-4F5C-8DB1-980C08E3448F}" destId="{DE7DE46F-194B-42D1-9639-6575C8619741}" srcOrd="0" destOrd="0" presId="urn:microsoft.com/office/officeart/2005/8/layout/hierarchy1"/>
    <dgm:cxn modelId="{43570DE1-B13F-404F-9CD9-A7DC769B57B6}" srcId="{CA27CCB6-40DE-48B5-A409-447581E7C33B}" destId="{D216330B-0523-4694-BCB7-EA0C0B61740C}" srcOrd="0" destOrd="0" parTransId="{0F244A52-C9A2-41A6-BFC9-843F46CD54CA}" sibTransId="{1B2FBE52-E9CA-4B78-AC3A-A1FB28430D4E}"/>
    <dgm:cxn modelId="{D8057CE8-6D8D-4E50-8F43-04FFD1094778}" type="presOf" srcId="{BD9579F7-F4BC-40F0-96EF-8C4B4953163F}" destId="{27C0DA7A-8C68-4DE6-A0AA-50C1F1B9ED72}" srcOrd="0" destOrd="0" presId="urn:microsoft.com/office/officeart/2005/8/layout/hierarchy1"/>
    <dgm:cxn modelId="{A628D0F1-9F64-4E9D-91D9-23959893B79D}" srcId="{E3D802E0-05F4-4F5C-8DB1-980C08E3448F}" destId="{CA27CCB6-40DE-48B5-A409-447581E7C33B}" srcOrd="1" destOrd="0" parTransId="{B09DECC9-85F4-4013-B7ED-27ED5C18B832}" sibTransId="{E410C2FD-95FA-4098-B66E-DE2A93EA235B}"/>
    <dgm:cxn modelId="{E343F115-5033-416D-8F51-5FCEA53757C5}" type="presParOf" srcId="{27C0DA7A-8C68-4DE6-A0AA-50C1F1B9ED72}" destId="{2D8B4C3A-1701-44BA-A3EC-6C6B340E6948}" srcOrd="0" destOrd="0" presId="urn:microsoft.com/office/officeart/2005/8/layout/hierarchy1"/>
    <dgm:cxn modelId="{D457E623-9748-443D-8D82-70692393F659}" type="presParOf" srcId="{2D8B4C3A-1701-44BA-A3EC-6C6B340E6948}" destId="{C5CA9611-78B4-483D-8146-51F6E84E5B44}" srcOrd="0" destOrd="0" presId="urn:microsoft.com/office/officeart/2005/8/layout/hierarchy1"/>
    <dgm:cxn modelId="{0F6E7BDD-ECA7-4414-BB94-149B22CF6A61}" type="presParOf" srcId="{C5CA9611-78B4-483D-8146-51F6E84E5B44}" destId="{BF4D67E4-43EB-48D4-A177-8AFCE43FC632}" srcOrd="0" destOrd="0" presId="urn:microsoft.com/office/officeart/2005/8/layout/hierarchy1"/>
    <dgm:cxn modelId="{23B32929-81C2-4B56-92F5-6F182DE240B7}" type="presParOf" srcId="{C5CA9611-78B4-483D-8146-51F6E84E5B44}" destId="{DE7DE46F-194B-42D1-9639-6575C8619741}" srcOrd="1" destOrd="0" presId="urn:microsoft.com/office/officeart/2005/8/layout/hierarchy1"/>
    <dgm:cxn modelId="{AC0321C4-3E26-48A6-8BB9-6148F7CF9A44}" type="presParOf" srcId="{2D8B4C3A-1701-44BA-A3EC-6C6B340E6948}" destId="{1D9D5483-E003-4695-9366-E4157C09638B}" srcOrd="1" destOrd="0" presId="urn:microsoft.com/office/officeart/2005/8/layout/hierarchy1"/>
    <dgm:cxn modelId="{8AC5C34D-8C54-46F4-8E7B-918E55EEC067}" type="presParOf" srcId="{1D9D5483-E003-4695-9366-E4157C09638B}" destId="{44961CF3-5418-4E8F-B515-71EF8DCDA6DA}" srcOrd="0" destOrd="0" presId="urn:microsoft.com/office/officeart/2005/8/layout/hierarchy1"/>
    <dgm:cxn modelId="{75805A94-92BB-47C8-91E6-E063EAE7C0DA}" type="presParOf" srcId="{1D9D5483-E003-4695-9366-E4157C09638B}" destId="{09C59877-EE68-4A19-938C-62EDD3F4A80E}" srcOrd="1" destOrd="0" presId="urn:microsoft.com/office/officeart/2005/8/layout/hierarchy1"/>
    <dgm:cxn modelId="{9C2EF7C4-0A76-4A98-B7E7-781933014B9A}" type="presParOf" srcId="{09C59877-EE68-4A19-938C-62EDD3F4A80E}" destId="{771724A2-06A2-4247-8C29-656A8F002C60}" srcOrd="0" destOrd="0" presId="urn:microsoft.com/office/officeart/2005/8/layout/hierarchy1"/>
    <dgm:cxn modelId="{0BC0810E-92F4-44E4-A193-D48AC3E9EB43}" type="presParOf" srcId="{771724A2-06A2-4247-8C29-656A8F002C60}" destId="{47C0016C-C3B4-4AEE-9B68-4B8035D1477D}" srcOrd="0" destOrd="0" presId="urn:microsoft.com/office/officeart/2005/8/layout/hierarchy1"/>
    <dgm:cxn modelId="{8329BE40-6F54-4EFF-9C47-9C7E4EF1E91E}" type="presParOf" srcId="{771724A2-06A2-4247-8C29-656A8F002C60}" destId="{6F0E5565-ADA8-4957-BB7F-404A2A4A46CF}" srcOrd="1" destOrd="0" presId="urn:microsoft.com/office/officeart/2005/8/layout/hierarchy1"/>
    <dgm:cxn modelId="{29494C14-4124-4B26-90DE-20D4DB85CD33}" type="presParOf" srcId="{09C59877-EE68-4A19-938C-62EDD3F4A80E}" destId="{39E0215B-205D-4FC8-BC20-AD859AA72653}" srcOrd="1" destOrd="0" presId="urn:microsoft.com/office/officeart/2005/8/layout/hierarchy1"/>
    <dgm:cxn modelId="{FF52EAB5-63A2-445C-8260-A736BD9BE03C}" type="presParOf" srcId="{39E0215B-205D-4FC8-BC20-AD859AA72653}" destId="{3184B29B-B1C1-46C7-AE2E-C1AD1B272F6B}" srcOrd="0" destOrd="0" presId="urn:microsoft.com/office/officeart/2005/8/layout/hierarchy1"/>
    <dgm:cxn modelId="{8F72BFBF-B0E4-4D26-AFFB-A70AF1E420C6}" type="presParOf" srcId="{39E0215B-205D-4FC8-BC20-AD859AA72653}" destId="{C4D178F4-0912-4181-8245-7FF7582E5064}" srcOrd="1" destOrd="0" presId="urn:microsoft.com/office/officeart/2005/8/layout/hierarchy1"/>
    <dgm:cxn modelId="{0AD34355-BC05-470E-9B02-EE721EFA2DF4}" type="presParOf" srcId="{C4D178F4-0912-4181-8245-7FF7582E5064}" destId="{9F47269D-627D-4F28-82FC-4BA44485FEA3}" srcOrd="0" destOrd="0" presId="urn:microsoft.com/office/officeart/2005/8/layout/hierarchy1"/>
    <dgm:cxn modelId="{1B808D0B-5DC6-458A-B25E-C77F1F089852}" type="presParOf" srcId="{9F47269D-627D-4F28-82FC-4BA44485FEA3}" destId="{AD842B77-888E-44FB-9788-479FDA345BF4}" srcOrd="0" destOrd="0" presId="urn:microsoft.com/office/officeart/2005/8/layout/hierarchy1"/>
    <dgm:cxn modelId="{6FF141EE-F007-4A85-A114-6FDA5C13DAD5}" type="presParOf" srcId="{9F47269D-627D-4F28-82FC-4BA44485FEA3}" destId="{4059EAD6-9C99-420E-A84F-CB4F839F1545}" srcOrd="1" destOrd="0" presId="urn:microsoft.com/office/officeart/2005/8/layout/hierarchy1"/>
    <dgm:cxn modelId="{5E2D791D-AEE4-46A9-8F06-623B35A9594A}" type="presParOf" srcId="{C4D178F4-0912-4181-8245-7FF7582E5064}" destId="{AA623411-917D-4473-B788-C6C035B73B28}" srcOrd="1" destOrd="0" presId="urn:microsoft.com/office/officeart/2005/8/layout/hierarchy1"/>
    <dgm:cxn modelId="{1205679F-C8E0-49CE-BF05-E5C19345214C}" type="presParOf" srcId="{1D9D5483-E003-4695-9366-E4157C09638B}" destId="{F967648E-AD8B-475A-8F9C-CD14345CD03B}" srcOrd="2" destOrd="0" presId="urn:microsoft.com/office/officeart/2005/8/layout/hierarchy1"/>
    <dgm:cxn modelId="{8EA7E5F5-67D0-489C-AACF-D2500DF6CB77}" type="presParOf" srcId="{1D9D5483-E003-4695-9366-E4157C09638B}" destId="{9A5B541F-28AD-45A6-BDCC-B174AB191209}" srcOrd="3" destOrd="0" presId="urn:microsoft.com/office/officeart/2005/8/layout/hierarchy1"/>
    <dgm:cxn modelId="{9802B280-2A3B-4022-834A-16428786F7DE}" type="presParOf" srcId="{9A5B541F-28AD-45A6-BDCC-B174AB191209}" destId="{12A495F2-AFAF-4971-9E86-F18ABC02F55A}" srcOrd="0" destOrd="0" presId="urn:microsoft.com/office/officeart/2005/8/layout/hierarchy1"/>
    <dgm:cxn modelId="{BC864CAF-EAFF-4D30-BD76-4A1ABC9F1F23}" type="presParOf" srcId="{12A495F2-AFAF-4971-9E86-F18ABC02F55A}" destId="{58C9D5AE-A5E4-43A2-A65C-1ABAA37114F1}" srcOrd="0" destOrd="0" presId="urn:microsoft.com/office/officeart/2005/8/layout/hierarchy1"/>
    <dgm:cxn modelId="{A74BAF4D-342D-41AE-A5AD-19E1ECB0C0F5}" type="presParOf" srcId="{12A495F2-AFAF-4971-9E86-F18ABC02F55A}" destId="{26763D62-BD16-4887-92B8-855B2A9E9F08}" srcOrd="1" destOrd="0" presId="urn:microsoft.com/office/officeart/2005/8/layout/hierarchy1"/>
    <dgm:cxn modelId="{277574D9-8B48-455E-B543-4C2920498F3C}" type="presParOf" srcId="{9A5B541F-28AD-45A6-BDCC-B174AB191209}" destId="{D4372B10-3AE1-4F66-808C-54F8699CB897}" srcOrd="1" destOrd="0" presId="urn:microsoft.com/office/officeart/2005/8/layout/hierarchy1"/>
    <dgm:cxn modelId="{BED5EBD6-1F1E-4AD5-9E57-4A75389DBC0E}" type="presParOf" srcId="{D4372B10-3AE1-4F66-808C-54F8699CB897}" destId="{D9A249BB-B5CA-4B2D-B316-C9814958E407}" srcOrd="0" destOrd="0" presId="urn:microsoft.com/office/officeart/2005/8/layout/hierarchy1"/>
    <dgm:cxn modelId="{9DFA7488-1A52-4C54-916D-1AEF164A38E2}" type="presParOf" srcId="{D4372B10-3AE1-4F66-808C-54F8699CB897}" destId="{030E64C9-AC69-40AE-8677-8CE4793FCBC1}" srcOrd="1" destOrd="0" presId="urn:microsoft.com/office/officeart/2005/8/layout/hierarchy1"/>
    <dgm:cxn modelId="{42CE78FA-7F36-4480-874D-E3C13ECA7B84}" type="presParOf" srcId="{030E64C9-AC69-40AE-8677-8CE4793FCBC1}" destId="{BBAFB830-0F14-4046-9D88-2A82E1579546}" srcOrd="0" destOrd="0" presId="urn:microsoft.com/office/officeart/2005/8/layout/hierarchy1"/>
    <dgm:cxn modelId="{15079A51-76F1-4FC8-B9E4-7CA4E4516EAF}" type="presParOf" srcId="{BBAFB830-0F14-4046-9D88-2A82E1579546}" destId="{DB0B278F-04B4-4B4A-B99B-222A4B8EF57C}" srcOrd="0" destOrd="0" presId="urn:microsoft.com/office/officeart/2005/8/layout/hierarchy1"/>
    <dgm:cxn modelId="{0ABF29AF-D881-40FA-B6D3-5A6690651000}" type="presParOf" srcId="{BBAFB830-0F14-4046-9D88-2A82E1579546}" destId="{941CC5D8-846C-44A1-ABE5-6AD45F9313F3}" srcOrd="1" destOrd="0" presId="urn:microsoft.com/office/officeart/2005/8/layout/hierarchy1"/>
    <dgm:cxn modelId="{6141C55F-C14A-4455-853E-DE05D470A6FA}" type="presParOf" srcId="{030E64C9-AC69-40AE-8677-8CE4793FCBC1}" destId="{CF8650DA-6D9D-4362-A89F-A7D832823A7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46F19E-FE4A-43D7-A095-52BC95034B0E}">
      <dsp:nvSpPr>
        <dsp:cNvPr id="0" name=""/>
        <dsp:cNvSpPr/>
      </dsp:nvSpPr>
      <dsp:spPr>
        <a:xfrm>
          <a:off x="2632" y="351165"/>
          <a:ext cx="2566972" cy="965353"/>
        </a:xfrm>
        <a:prstGeom prst="rect">
          <a:avLst/>
        </a:prstGeom>
        <a:solidFill>
          <a:schemeClr val="accent6">
            <a:lumMod val="75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l-GR" sz="2200" kern="1200" dirty="0"/>
            <a:t>Αποστολή</a:t>
          </a:r>
        </a:p>
      </dsp:txBody>
      <dsp:txXfrm>
        <a:off x="2632" y="351165"/>
        <a:ext cx="2566972" cy="965353"/>
      </dsp:txXfrm>
    </dsp:sp>
    <dsp:sp modelId="{B087E364-67B1-44A6-91C4-6F9569BC9ADD}">
      <dsp:nvSpPr>
        <dsp:cNvPr id="0" name=""/>
        <dsp:cNvSpPr/>
      </dsp:nvSpPr>
      <dsp:spPr>
        <a:xfrm>
          <a:off x="0" y="1324741"/>
          <a:ext cx="2566972" cy="2796811"/>
        </a:xfrm>
        <a:prstGeom prst="rect">
          <a:avLst/>
        </a:prstGeom>
        <a:solidFill>
          <a:schemeClr val="accent1"/>
        </a:solidFill>
        <a:ln w="63500" cap="flat" cmpd="thickThin" algn="ctr">
          <a:solidFill>
            <a:schemeClr val="lt1"/>
          </a:solidFill>
          <a:prstDash val="solid"/>
        </a:ln>
        <a:effectLst>
          <a:outerShdw blurRad="50800" dist="38100" dir="5400000" rotWithShape="0">
            <a:srgbClr val="000000">
              <a:alpha val="35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l-GR" sz="2200" kern="1200" dirty="0">
              <a:solidFill>
                <a:schemeClr val="tx1"/>
              </a:solidFill>
            </a:rPr>
            <a:t>Εκπαίδευση διοικητικών στελεχών υψηλής εξειδίκευσης</a:t>
          </a:r>
        </a:p>
      </dsp:txBody>
      <dsp:txXfrm>
        <a:off x="0" y="1324741"/>
        <a:ext cx="2566972" cy="2796811"/>
      </dsp:txXfrm>
    </dsp:sp>
    <dsp:sp modelId="{DBE4AA01-CD22-47F3-8FF2-AC184E284EBE}">
      <dsp:nvSpPr>
        <dsp:cNvPr id="0" name=""/>
        <dsp:cNvSpPr/>
      </dsp:nvSpPr>
      <dsp:spPr>
        <a:xfrm>
          <a:off x="2928981" y="351165"/>
          <a:ext cx="2566972" cy="965353"/>
        </a:xfrm>
        <a:prstGeom prst="rect">
          <a:avLst/>
        </a:prstGeom>
        <a:solidFill>
          <a:schemeClr val="accent6">
            <a:lumMod val="75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l-GR" sz="2200" kern="1200" dirty="0"/>
            <a:t>Πρόγραμμα Σπουδών</a:t>
          </a:r>
        </a:p>
      </dsp:txBody>
      <dsp:txXfrm>
        <a:off x="2928981" y="351165"/>
        <a:ext cx="2566972" cy="965353"/>
      </dsp:txXfrm>
    </dsp:sp>
    <dsp:sp modelId="{D197DD21-4E47-45F9-98B1-89622FEDA2C9}">
      <dsp:nvSpPr>
        <dsp:cNvPr id="0" name=""/>
        <dsp:cNvSpPr/>
      </dsp:nvSpPr>
      <dsp:spPr>
        <a:xfrm>
          <a:off x="2928981" y="1316518"/>
          <a:ext cx="2566972" cy="2796811"/>
        </a:xfrm>
        <a:prstGeom prst="rect">
          <a:avLst/>
        </a:prstGeom>
        <a:solidFill>
          <a:schemeClr val="accent1"/>
        </a:solidFill>
        <a:ln w="63500" cap="flat" cmpd="thickThin" algn="ctr">
          <a:solidFill>
            <a:schemeClr val="lt1"/>
          </a:solidFill>
          <a:prstDash val="solid"/>
        </a:ln>
        <a:effectLst>
          <a:outerShdw blurRad="50800" dist="38100" dir="5400000" rotWithShape="0">
            <a:srgbClr val="000000">
              <a:alpha val="35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chemeClr val="tx1"/>
              </a:solidFill>
            </a:rPr>
            <a:t>18 </a:t>
          </a:r>
          <a:r>
            <a:rPr lang="el-GR" sz="2200" kern="1200" dirty="0">
              <a:solidFill>
                <a:schemeClr val="tx1"/>
              </a:solidFill>
            </a:rPr>
            <a:t>μήνες</a:t>
          </a:r>
        </a:p>
        <a:p>
          <a:pPr marL="228600" lvl="1" indent="-228600" algn="l" defTabSz="977900">
            <a:lnSpc>
              <a:spcPct val="90000"/>
            </a:lnSpc>
            <a:spcBef>
              <a:spcPct val="0"/>
            </a:spcBef>
            <a:spcAft>
              <a:spcPct val="15000"/>
            </a:spcAft>
            <a:buChar char="•"/>
          </a:pPr>
          <a:r>
            <a:rPr lang="en-US" sz="2200" kern="1200" dirty="0">
              <a:solidFill>
                <a:schemeClr val="tx1"/>
              </a:solidFill>
            </a:rPr>
            <a:t>2 </a:t>
          </a:r>
          <a:r>
            <a:rPr lang="el-GR" sz="2200" kern="1200" dirty="0">
              <a:solidFill>
                <a:schemeClr val="tx1"/>
              </a:solidFill>
            </a:rPr>
            <a:t>φάσεις </a:t>
          </a:r>
          <a:r>
            <a:rPr lang="el-GR" sz="2200" kern="1200" dirty="0" err="1">
              <a:solidFill>
                <a:schemeClr val="tx1"/>
              </a:solidFill>
            </a:rPr>
            <a:t>εκπ</a:t>
          </a:r>
          <a:r>
            <a:rPr lang="el-GR" sz="2200" kern="1200" dirty="0">
              <a:solidFill>
                <a:schemeClr val="tx1"/>
              </a:solidFill>
            </a:rPr>
            <a:t>/σης</a:t>
          </a:r>
        </a:p>
        <a:p>
          <a:pPr marL="228600" lvl="1" indent="-228600" algn="l" defTabSz="977900">
            <a:lnSpc>
              <a:spcPct val="90000"/>
            </a:lnSpc>
            <a:spcBef>
              <a:spcPct val="0"/>
            </a:spcBef>
            <a:spcAft>
              <a:spcPct val="15000"/>
            </a:spcAft>
            <a:buChar char="•"/>
          </a:pPr>
          <a:r>
            <a:rPr lang="en-US" sz="2200" kern="1200" dirty="0">
              <a:solidFill>
                <a:schemeClr val="tx1"/>
              </a:solidFill>
            </a:rPr>
            <a:t>4 </a:t>
          </a:r>
          <a:r>
            <a:rPr lang="el-GR" sz="2200" kern="1200" dirty="0">
              <a:solidFill>
                <a:schemeClr val="tx1"/>
              </a:solidFill>
            </a:rPr>
            <a:t>μήνες πρακτική εκπαίδευση</a:t>
          </a:r>
        </a:p>
      </dsp:txBody>
      <dsp:txXfrm>
        <a:off x="2928981" y="1316518"/>
        <a:ext cx="2566972" cy="2796811"/>
      </dsp:txXfrm>
    </dsp:sp>
    <dsp:sp modelId="{3AC8111F-A18D-4707-A1FF-98E0C3A1B896}">
      <dsp:nvSpPr>
        <dsp:cNvPr id="0" name=""/>
        <dsp:cNvSpPr/>
      </dsp:nvSpPr>
      <dsp:spPr>
        <a:xfrm>
          <a:off x="5855330" y="351165"/>
          <a:ext cx="2566972" cy="965353"/>
        </a:xfrm>
        <a:prstGeom prst="rect">
          <a:avLst/>
        </a:prstGeom>
        <a:solidFill>
          <a:schemeClr val="accent6">
            <a:lumMod val="7500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l-GR" sz="2200" kern="1200" dirty="0"/>
            <a:t>Σπουδαστές</a:t>
          </a:r>
        </a:p>
      </dsp:txBody>
      <dsp:txXfrm>
        <a:off x="5855330" y="351165"/>
        <a:ext cx="2566972" cy="965353"/>
      </dsp:txXfrm>
    </dsp:sp>
    <dsp:sp modelId="{C64FCD2A-23C1-4D7C-86F4-91BFC9A223B1}">
      <dsp:nvSpPr>
        <dsp:cNvPr id="0" name=""/>
        <dsp:cNvSpPr/>
      </dsp:nvSpPr>
      <dsp:spPr>
        <a:xfrm>
          <a:off x="5855330" y="1316518"/>
          <a:ext cx="2566972" cy="2796811"/>
        </a:xfrm>
        <a:prstGeom prst="rect">
          <a:avLst/>
        </a:prstGeom>
        <a:solidFill>
          <a:schemeClr val="accent1"/>
        </a:solidFill>
        <a:ln w="63500" cap="flat" cmpd="thickThin" algn="ctr">
          <a:solidFill>
            <a:schemeClr val="lt1"/>
          </a:solidFill>
          <a:prstDash val="solid"/>
        </a:ln>
        <a:effectLst>
          <a:outerShdw blurRad="50800" dist="38100" dir="5400000" rotWithShape="0">
            <a:srgbClr val="000000">
              <a:alpha val="35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l-GR" sz="2200" kern="1200" dirty="0">
              <a:solidFill>
                <a:schemeClr val="tx1"/>
              </a:solidFill>
            </a:rPr>
            <a:t>Πτυχιούχοι ΑΕΙ</a:t>
          </a:r>
        </a:p>
        <a:p>
          <a:pPr marL="228600" lvl="1" indent="-228600" algn="l" defTabSz="977900">
            <a:lnSpc>
              <a:spcPct val="90000"/>
            </a:lnSpc>
            <a:spcBef>
              <a:spcPct val="0"/>
            </a:spcBef>
            <a:spcAft>
              <a:spcPct val="15000"/>
            </a:spcAft>
            <a:buChar char="•"/>
          </a:pPr>
          <a:r>
            <a:rPr lang="el-GR" sz="2200" kern="1200" dirty="0">
              <a:solidFill>
                <a:schemeClr val="tx1"/>
              </a:solidFill>
            </a:rPr>
            <a:t>Επιτυχόντες/</a:t>
          </a:r>
          <a:r>
            <a:rPr lang="en-US" sz="2200" kern="1200" dirty="0">
              <a:solidFill>
                <a:schemeClr val="tx1"/>
              </a:solidFill>
            </a:rPr>
            <a:t>-</a:t>
          </a:r>
          <a:r>
            <a:rPr lang="el-GR" sz="2200" kern="1200" dirty="0">
              <a:solidFill>
                <a:schemeClr val="tx1"/>
              </a:solidFill>
            </a:rPr>
            <a:t>ούσες εισαγωγικού διαγωνισμού</a:t>
          </a:r>
        </a:p>
      </dsp:txBody>
      <dsp:txXfrm>
        <a:off x="5855330" y="1316518"/>
        <a:ext cx="2566972" cy="27968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249BB-B5CA-4B2D-B316-C9814958E407}">
      <dsp:nvSpPr>
        <dsp:cNvPr id="0" name=""/>
        <dsp:cNvSpPr/>
      </dsp:nvSpPr>
      <dsp:spPr>
        <a:xfrm>
          <a:off x="5969814" y="3286401"/>
          <a:ext cx="91440" cy="612150"/>
        </a:xfrm>
        <a:custGeom>
          <a:avLst/>
          <a:gdLst/>
          <a:ahLst/>
          <a:cxnLst/>
          <a:rect l="0" t="0" r="0" b="0"/>
          <a:pathLst>
            <a:path>
              <a:moveTo>
                <a:pt x="45720" y="0"/>
              </a:moveTo>
              <a:lnTo>
                <a:pt x="45720" y="61215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67648E-AD8B-475A-8F9C-CD14345CD03B}">
      <dsp:nvSpPr>
        <dsp:cNvPr id="0" name=""/>
        <dsp:cNvSpPr/>
      </dsp:nvSpPr>
      <dsp:spPr>
        <a:xfrm>
          <a:off x="3997865" y="1337692"/>
          <a:ext cx="2017669" cy="612150"/>
        </a:xfrm>
        <a:custGeom>
          <a:avLst/>
          <a:gdLst/>
          <a:ahLst/>
          <a:cxnLst/>
          <a:rect l="0" t="0" r="0" b="0"/>
          <a:pathLst>
            <a:path>
              <a:moveTo>
                <a:pt x="0" y="0"/>
              </a:moveTo>
              <a:lnTo>
                <a:pt x="0" y="417162"/>
              </a:lnTo>
              <a:lnTo>
                <a:pt x="2017669" y="417162"/>
              </a:lnTo>
              <a:lnTo>
                <a:pt x="2017669" y="61215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84B29B-B1C1-46C7-AE2E-C1AD1B272F6B}">
      <dsp:nvSpPr>
        <dsp:cNvPr id="0" name=""/>
        <dsp:cNvSpPr/>
      </dsp:nvSpPr>
      <dsp:spPr>
        <a:xfrm>
          <a:off x="1944295" y="3286401"/>
          <a:ext cx="91440" cy="612150"/>
        </a:xfrm>
        <a:custGeom>
          <a:avLst/>
          <a:gdLst/>
          <a:ahLst/>
          <a:cxnLst/>
          <a:rect l="0" t="0" r="0" b="0"/>
          <a:pathLst>
            <a:path>
              <a:moveTo>
                <a:pt x="45720" y="0"/>
              </a:moveTo>
              <a:lnTo>
                <a:pt x="45720" y="61215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961CF3-5418-4E8F-B515-71EF8DCDA6DA}">
      <dsp:nvSpPr>
        <dsp:cNvPr id="0" name=""/>
        <dsp:cNvSpPr/>
      </dsp:nvSpPr>
      <dsp:spPr>
        <a:xfrm>
          <a:off x="1990015" y="1337692"/>
          <a:ext cx="2007850" cy="612150"/>
        </a:xfrm>
        <a:custGeom>
          <a:avLst/>
          <a:gdLst/>
          <a:ahLst/>
          <a:cxnLst/>
          <a:rect l="0" t="0" r="0" b="0"/>
          <a:pathLst>
            <a:path>
              <a:moveTo>
                <a:pt x="2007850" y="0"/>
              </a:moveTo>
              <a:lnTo>
                <a:pt x="2007850" y="417162"/>
              </a:lnTo>
              <a:lnTo>
                <a:pt x="0" y="417162"/>
              </a:lnTo>
              <a:lnTo>
                <a:pt x="0" y="61215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4D67E4-43EB-48D4-A177-8AFCE43FC632}">
      <dsp:nvSpPr>
        <dsp:cNvPr id="0" name=""/>
        <dsp:cNvSpPr/>
      </dsp:nvSpPr>
      <dsp:spPr>
        <a:xfrm>
          <a:off x="901080" y="1133"/>
          <a:ext cx="6193570" cy="133655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7DE46F-194B-42D1-9639-6575C8619741}">
      <dsp:nvSpPr>
        <dsp:cNvPr id="0" name=""/>
        <dsp:cNvSpPr/>
      </dsp:nvSpPr>
      <dsp:spPr>
        <a:xfrm>
          <a:off x="1134949" y="223308"/>
          <a:ext cx="6193570" cy="1336558"/>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dirty="0"/>
            <a:t>Συμμετέχω στο τεστ αξιολόγησης γνώσεων</a:t>
          </a:r>
        </a:p>
      </dsp:txBody>
      <dsp:txXfrm>
        <a:off x="1174095" y="262454"/>
        <a:ext cx="6115278" cy="1258266"/>
      </dsp:txXfrm>
    </dsp:sp>
    <dsp:sp modelId="{47C0016C-C3B4-4AEE-9B68-4B8035D1477D}">
      <dsp:nvSpPr>
        <dsp:cNvPr id="0" name=""/>
        <dsp:cNvSpPr/>
      </dsp:nvSpPr>
      <dsp:spPr>
        <a:xfrm>
          <a:off x="206215" y="1949843"/>
          <a:ext cx="3567601" cy="133655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0E5565-ADA8-4957-BB7F-404A2A4A46CF}">
      <dsp:nvSpPr>
        <dsp:cNvPr id="0" name=""/>
        <dsp:cNvSpPr/>
      </dsp:nvSpPr>
      <dsp:spPr>
        <a:xfrm>
          <a:off x="440083" y="2172018"/>
          <a:ext cx="3567601" cy="1336558"/>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dirty="0"/>
            <a:t>Επιτυχία</a:t>
          </a:r>
        </a:p>
      </dsp:txBody>
      <dsp:txXfrm>
        <a:off x="479229" y="2211164"/>
        <a:ext cx="3489309" cy="1258266"/>
      </dsp:txXfrm>
    </dsp:sp>
    <dsp:sp modelId="{AD842B77-888E-44FB-9788-479FDA345BF4}">
      <dsp:nvSpPr>
        <dsp:cNvPr id="0" name=""/>
        <dsp:cNvSpPr/>
      </dsp:nvSpPr>
      <dsp:spPr>
        <a:xfrm>
          <a:off x="232925" y="3898552"/>
          <a:ext cx="3514180" cy="133655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59EAD6-9C99-420E-A84F-CB4F839F1545}">
      <dsp:nvSpPr>
        <dsp:cNvPr id="0" name=""/>
        <dsp:cNvSpPr/>
      </dsp:nvSpPr>
      <dsp:spPr>
        <a:xfrm>
          <a:off x="466793" y="4120727"/>
          <a:ext cx="3514180" cy="1336558"/>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dirty="0"/>
            <a:t>Βεβαίωση πιστοποίησης</a:t>
          </a:r>
        </a:p>
      </dsp:txBody>
      <dsp:txXfrm>
        <a:off x="505939" y="4159873"/>
        <a:ext cx="3435888" cy="1258266"/>
      </dsp:txXfrm>
    </dsp:sp>
    <dsp:sp modelId="{58C9D5AE-A5E4-43A2-A65C-1ABAA37114F1}">
      <dsp:nvSpPr>
        <dsp:cNvPr id="0" name=""/>
        <dsp:cNvSpPr/>
      </dsp:nvSpPr>
      <dsp:spPr>
        <a:xfrm>
          <a:off x="4241553" y="1949843"/>
          <a:ext cx="3547963" cy="133655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763D62-BD16-4887-92B8-855B2A9E9F08}">
      <dsp:nvSpPr>
        <dsp:cNvPr id="0" name=""/>
        <dsp:cNvSpPr/>
      </dsp:nvSpPr>
      <dsp:spPr>
        <a:xfrm>
          <a:off x="4475421" y="2172018"/>
          <a:ext cx="3547963" cy="1336558"/>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dirty="0"/>
            <a:t>Αποτυχία / Μη συμμετοχή</a:t>
          </a:r>
        </a:p>
      </dsp:txBody>
      <dsp:txXfrm>
        <a:off x="4514567" y="2211164"/>
        <a:ext cx="3469671" cy="1258266"/>
      </dsp:txXfrm>
    </dsp:sp>
    <dsp:sp modelId="{DB0B278F-04B4-4B4A-B99B-222A4B8EF57C}">
      <dsp:nvSpPr>
        <dsp:cNvPr id="0" name=""/>
        <dsp:cNvSpPr/>
      </dsp:nvSpPr>
      <dsp:spPr>
        <a:xfrm>
          <a:off x="4415432" y="3898552"/>
          <a:ext cx="3200205" cy="1336558"/>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1CC5D8-846C-44A1-ABE5-6AD45F9313F3}">
      <dsp:nvSpPr>
        <dsp:cNvPr id="0" name=""/>
        <dsp:cNvSpPr/>
      </dsp:nvSpPr>
      <dsp:spPr>
        <a:xfrm>
          <a:off x="4649300" y="4120727"/>
          <a:ext cx="3200205" cy="1336558"/>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l-GR" sz="2500" kern="1200" dirty="0"/>
            <a:t>Βεβαίωση παρακολούθησης</a:t>
          </a:r>
        </a:p>
      </dsp:txBody>
      <dsp:txXfrm>
        <a:off x="4688446" y="4159873"/>
        <a:ext cx="3121913" cy="125826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B1FE08-CE1F-4171-85B4-189DC5C6E2C5}" type="datetimeFigureOut">
              <a:rPr lang="el-GR" smtClean="0"/>
              <a:pPr/>
              <a:t>14/11/2020</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34DA2E-F14B-44C5-A4F9-74B51256D8DE}" type="slidenum">
              <a:rPr lang="el-GR" smtClean="0"/>
              <a:pPr/>
              <a:t>‹#›</a:t>
            </a:fld>
            <a:endParaRPr lang="el-GR"/>
          </a:p>
        </p:txBody>
      </p:sp>
    </p:spTree>
    <p:extLst>
      <p:ext uri="{BB962C8B-B14F-4D97-AF65-F5344CB8AC3E}">
        <p14:creationId xmlns:p14="http://schemas.microsoft.com/office/powerpoint/2010/main" val="3339319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634DA2E-F14B-44C5-A4F9-74B51256D8DE}" type="slidenum">
              <a:rPr lang="el-GR" smtClean="0"/>
              <a:pPr/>
              <a:t>3</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C634DA2E-F14B-44C5-A4F9-74B51256D8DE}" type="slidenum">
              <a:rPr lang="el-GR" smtClean="0"/>
              <a:pPr/>
              <a:t>6</a:t>
            </a:fld>
            <a:endParaRPr lang="el-GR"/>
          </a:p>
        </p:txBody>
      </p:sp>
    </p:spTree>
    <p:extLst>
      <p:ext uri="{BB962C8B-B14F-4D97-AF65-F5344CB8AC3E}">
        <p14:creationId xmlns:p14="http://schemas.microsoft.com/office/powerpoint/2010/main" val="4212123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Βάσει του νόμου 3966/2011 οι υπηρεσίες της δημόσιας διοίκησης και αυτοδιοίκησης υποχρεούνται να κοινοποιούν στο Ε.Κ.Δ.Δ.Α. τα στατιστικά δεδομένα, καθώς και τις μελέτες και έρευνες σε θέματα ανάπτυξης ανθρώπινου δυναμικού, εισαγωγής οργανωτικών και λειτουργικών αλλαγών κλπ. Η κοινοποίηση στο Ε.Κ.Δ.Δ.Α., με ευθύνη των αρμόδιων δημόσιων υπηρεσιών αποτελεί απαραίτητη προϋπόθεση αποπληρωμής των μελετών και ερευνών που εκπονούνται. Τα στοιχεία και οι πληροφορίες αυτές είναι διαθέσιμες προς το σύνολο των φορέων της δημόσιας διοίκησης.</a:t>
            </a:r>
          </a:p>
          <a:p>
            <a:pPr marL="0" marR="0" indent="0" algn="l" defTabSz="914400" rtl="0" eaLnBrk="0" fontAlgn="base" latinLnBrk="0" hangingPunct="0">
              <a:lnSpc>
                <a:spcPct val="100000"/>
              </a:lnSpc>
              <a:spcBef>
                <a:spcPct val="30000"/>
              </a:spcBef>
              <a:spcAft>
                <a:spcPct val="0"/>
              </a:spcAft>
              <a:buClrTx/>
              <a:buSzTx/>
              <a:buFontTx/>
              <a:buNone/>
              <a:tabLst/>
              <a:defRPr/>
            </a:pPr>
            <a:r>
              <a:rPr lang="el-GR" sz="1200" kern="1200" dirty="0">
                <a:solidFill>
                  <a:schemeClr val="tx1"/>
                </a:solidFill>
                <a:effectLst/>
                <a:latin typeface="+mn-lt"/>
                <a:ea typeface="+mn-ea"/>
                <a:cs typeface="+mn-cs"/>
              </a:rPr>
              <a:t>Η </a:t>
            </a:r>
            <a:r>
              <a:rPr lang="el-GR" sz="1200" kern="1200" dirty="0" err="1">
                <a:solidFill>
                  <a:schemeClr val="tx1"/>
                </a:solidFill>
                <a:effectLst/>
                <a:latin typeface="+mn-lt"/>
                <a:ea typeface="+mn-ea"/>
                <a:cs typeface="+mn-cs"/>
              </a:rPr>
              <a:t>ΜοΤεΚ</a:t>
            </a:r>
            <a:r>
              <a:rPr lang="el-GR" sz="1200" kern="1200" dirty="0">
                <a:solidFill>
                  <a:schemeClr val="tx1"/>
                </a:solidFill>
                <a:effectLst/>
                <a:latin typeface="+mn-lt"/>
                <a:ea typeface="+mn-ea"/>
                <a:cs typeface="+mn-cs"/>
              </a:rPr>
              <a:t> έχει και την ευθύνη διαχείρισης και ανάρτησης των διαβουλεύσεων κανονιστικών πράξεων και προτάσεων πολιτικής μέσω του διαδικτυακού τόπου ανοικτή διακυβέρνηση </a:t>
            </a:r>
            <a:endParaRPr lang="el-GR" dirty="0"/>
          </a:p>
          <a:p>
            <a:endParaRPr lang="el-GR" dirty="0"/>
          </a:p>
          <a:p>
            <a:endParaRPr lang="el-GR" dirty="0"/>
          </a:p>
          <a:p>
            <a:endParaRPr lang="el-GR" dirty="0"/>
          </a:p>
        </p:txBody>
      </p:sp>
      <p:sp>
        <p:nvSpPr>
          <p:cNvPr id="4" name="Θέση αριθμού διαφάνειας 3"/>
          <p:cNvSpPr>
            <a:spLocks noGrp="1"/>
          </p:cNvSpPr>
          <p:nvPr>
            <p:ph type="sldNum" sz="quarter" idx="10"/>
          </p:nvPr>
        </p:nvSpPr>
        <p:spPr/>
        <p:txBody>
          <a:bodyPr/>
          <a:lstStyle/>
          <a:p>
            <a:fld id="{C634DA2E-F14B-44C5-A4F9-74B51256D8DE}" type="slidenum">
              <a:rPr lang="el-GR" smtClean="0"/>
              <a:pPr/>
              <a:t>10</a:t>
            </a:fld>
            <a:endParaRPr lang="el-GR"/>
          </a:p>
        </p:txBody>
      </p:sp>
    </p:spTree>
    <p:extLst>
      <p:ext uri="{BB962C8B-B14F-4D97-AF65-F5344CB8AC3E}">
        <p14:creationId xmlns:p14="http://schemas.microsoft.com/office/powerpoint/2010/main" val="1578752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Θέση εικόνας διαφάνειας 1"/>
          <p:cNvSpPr>
            <a:spLocks noGrp="1" noRot="1" noChangeAspect="1" noTextEdit="1"/>
          </p:cNvSpPr>
          <p:nvPr>
            <p:ph type="sldImg"/>
          </p:nvPr>
        </p:nvSpPr>
        <p:spPr bwMode="auto">
          <a:noFill/>
          <a:ln>
            <a:solidFill>
              <a:srgbClr val="000000"/>
            </a:solidFill>
            <a:miter lim="800000"/>
            <a:headEnd/>
            <a:tailEnd/>
          </a:ln>
        </p:spPr>
      </p:sp>
      <p:sp>
        <p:nvSpPr>
          <p:cNvPr id="24579" name="Θέση σημειώσεων 2"/>
          <p:cNvSpPr>
            <a:spLocks noGrp="1"/>
          </p:cNvSpPr>
          <p:nvPr>
            <p:ph type="body" idx="1"/>
          </p:nvPr>
        </p:nvSpPr>
        <p:spPr bwMode="auto">
          <a:noFill/>
        </p:spPr>
        <p:txBody>
          <a:bodyPr wrap="square" numCol="1" anchor="t" anchorCtr="0" compatLnSpc="1">
            <a:prstTxWarp prst="textNoShape">
              <a:avLst/>
            </a:prstTxWarp>
          </a:bodyPr>
          <a:lstStyle/>
          <a:p>
            <a:endParaRPr lang="el-GR" altLang="el-GR"/>
          </a:p>
        </p:txBody>
      </p:sp>
      <p:sp>
        <p:nvSpPr>
          <p:cNvPr id="24580" name="Θέση αριθμού διαφάνειας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EA0937-923D-4595-AE2A-6C2BD4FA630B}" type="slidenum">
              <a:rPr lang="el-GR" altLang="el-GR" smtClean="0"/>
              <a:pPr/>
              <a:t>14</a:t>
            </a:fld>
            <a:endParaRPr lang="el-GR" altLang="el-GR"/>
          </a:p>
        </p:txBody>
      </p:sp>
    </p:spTree>
    <p:extLst>
      <p:ext uri="{BB962C8B-B14F-4D97-AF65-F5344CB8AC3E}">
        <p14:creationId xmlns:p14="http://schemas.microsoft.com/office/powerpoint/2010/main" val="11198652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634DA2E-F14B-44C5-A4F9-74B51256D8DE}" type="slidenum">
              <a:rPr lang="el-GR" smtClean="0"/>
              <a:pPr/>
              <a:t>41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Ορθογώνιο τρίγωνο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Τίτλος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17" name="Υπότιτλος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Στυλ κύριου υπότιτλου</a:t>
            </a:r>
            <a:endParaRPr kumimoji="0" lang="en-US"/>
          </a:p>
        </p:txBody>
      </p:sp>
      <p:grpSp>
        <p:nvGrpSpPr>
          <p:cNvPr id="2" name="Ομάδα 1"/>
          <p:cNvGrpSpPr/>
          <p:nvPr/>
        </p:nvGrpSpPr>
        <p:grpSpPr>
          <a:xfrm>
            <a:off x="-3765" y="4953000"/>
            <a:ext cx="9147765" cy="1912088"/>
            <a:chOff x="-3765" y="4832896"/>
            <a:chExt cx="9147765" cy="2032192"/>
          </a:xfrm>
        </p:grpSpPr>
        <p:sp>
          <p:nvSpPr>
            <p:cNvPr id="7" name="Ελεύθερη σχεδίαση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Ελεύθερη σχεδίαση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Ελεύθερη σχεδίαση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Ευθεία γραμμή σύνδεσης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Θέση ημερομηνίας 29"/>
          <p:cNvSpPr>
            <a:spLocks noGrp="1"/>
          </p:cNvSpPr>
          <p:nvPr>
            <p:ph type="dt" sz="half" idx="10"/>
          </p:nvPr>
        </p:nvSpPr>
        <p:spPr/>
        <p:txBody>
          <a:bodyPr/>
          <a:lstStyle>
            <a:lvl1pPr>
              <a:defRPr>
                <a:solidFill>
                  <a:srgbClr val="FFFFFF"/>
                </a:solidFill>
              </a:defRPr>
            </a:lvl1pPr>
            <a:extLst/>
          </a:lstStyle>
          <a:p>
            <a:fld id="{F2853615-BFDE-46DE-814C-47EC6EF6D371}" type="datetimeFigureOut">
              <a:rPr lang="el-GR" smtClean="0"/>
              <a:pPr/>
              <a:t>14/11/2020</a:t>
            </a:fld>
            <a:endParaRPr lang="el-GR"/>
          </a:p>
        </p:txBody>
      </p:sp>
      <p:sp>
        <p:nvSpPr>
          <p:cNvPr id="19" name="Θέση υποσέλιδου 18"/>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Θέση αριθμού διαφάνειας 26"/>
          <p:cNvSpPr>
            <a:spLocks noGrp="1"/>
          </p:cNvSpPr>
          <p:nvPr>
            <p:ph type="sldNum" sz="quarter" idx="12"/>
          </p:nvPr>
        </p:nvSpPr>
        <p:spPr/>
        <p:txBody>
          <a:bodyPr/>
          <a:lstStyle>
            <a:lvl1pPr>
              <a:defRPr>
                <a:solidFill>
                  <a:srgbClr val="FFFFFF"/>
                </a:solidFill>
              </a:defRPr>
            </a:lvl1pPr>
            <a:extLst/>
          </a:lstStyle>
          <a:p>
            <a:fld id="{3DF53439-851E-44AD-84B1-B6BFC3D0C743}"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1481329"/>
            <a:ext cx="8229600" cy="4386071"/>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pPr/>
              <a:t>14/11/2020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844013" y="274640"/>
            <a:ext cx="1777470" cy="5592761"/>
          </a:xfrm>
        </p:spPr>
        <p:txBody>
          <a:bodyPr vert="eaVert"/>
          <a:lstStyle/>
          <a:p>
            <a:r>
              <a:rPr kumimoji="0" lang="el-GR"/>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41"/>
            <a:ext cx="6324600" cy="5592760"/>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pPr/>
              <a:t>14/11/2020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ey Point Sketches">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91631733"/>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Explanation Sketches">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16765703"/>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etail Sketches">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65338522"/>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Act I Sketches">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2433975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5363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765796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pPr/>
              <a:t>14/11/2020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pPr/>
              <a:t>‹#›</a:t>
            </a:fld>
            <a:endParaRPr lang="el-GR"/>
          </a:p>
        </p:txBody>
      </p:sp>
      <p:sp>
        <p:nvSpPr>
          <p:cNvPr id="7" name="Τίτλος 6"/>
          <p:cNvSpPr>
            <a:spLocks noGrp="1"/>
          </p:cNvSpPr>
          <p:nvPr>
            <p:ph type="title"/>
          </p:nvPr>
        </p:nvSpPr>
        <p:spPr/>
        <p:txBody>
          <a:bodyPr rtlCol="0"/>
          <a:lstStyle/>
          <a:p>
            <a:r>
              <a:rPr kumimoji="0" lang="el-GR"/>
              <a:t>Στυλ κύριου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Στυλ υποδείγματος κειμένου</a:t>
            </a:r>
          </a:p>
        </p:txBody>
      </p:sp>
      <p:sp>
        <p:nvSpPr>
          <p:cNvPr id="4" name="Θέση ημερομηνίας 3"/>
          <p:cNvSpPr>
            <a:spLocks noGrp="1"/>
          </p:cNvSpPr>
          <p:nvPr>
            <p:ph type="dt" sz="half" idx="10"/>
          </p:nvPr>
        </p:nvSpPr>
        <p:spPr/>
        <p:txBody>
          <a:bodyPr/>
          <a:lstStyle/>
          <a:p>
            <a:fld id="{F2853615-BFDE-46DE-814C-47EC6EF6D371}" type="datetimeFigureOut">
              <a:rPr lang="el-GR" smtClean="0"/>
              <a:pPr/>
              <a:t>14/11/2020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pPr/>
              <a:t>‹#›</a:t>
            </a:fld>
            <a:endParaRPr lang="el-GR"/>
          </a:p>
        </p:txBody>
      </p:sp>
      <p:sp>
        <p:nvSpPr>
          <p:cNvPr id="7" name="Διάσημα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Διάσημα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Θέση περιεχομένου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Θέση περιεχομένου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p:txBody>
          <a:bodyPr/>
          <a:lstStyle/>
          <a:p>
            <a:fld id="{F2853615-BFDE-46DE-814C-47EC6EF6D371}" type="datetimeFigureOut">
              <a:rPr lang="el-GR" smtClean="0"/>
              <a:pPr/>
              <a:t>14/11/2020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pPr/>
              <a:t>‹#›</a:t>
            </a:fld>
            <a:endParaRPr lang="el-GR"/>
          </a:p>
        </p:txBody>
      </p:sp>
      <p:sp>
        <p:nvSpPr>
          <p:cNvPr id="8" name="Τίτλος 7"/>
          <p:cNvSpPr>
            <a:spLocks noGrp="1"/>
          </p:cNvSpPr>
          <p:nvPr>
            <p:ph type="title"/>
          </p:nvPr>
        </p:nvSpPr>
        <p:spPr/>
        <p:txBody>
          <a:bodyPr rtlCol="0"/>
          <a:lstStyle/>
          <a:p>
            <a:r>
              <a:rPr kumimoji="0" lang="el-GR"/>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extLst/>
          </a:lstStyle>
          <a:p>
            <a:r>
              <a:rPr kumimoji="0" lang="el-GR"/>
              <a:t>Στυλ κύριου τίτλου</a:t>
            </a:r>
            <a:endParaRPr kumimoji="0" lang="en-US"/>
          </a:p>
        </p:txBody>
      </p:sp>
      <p:sp>
        <p:nvSpPr>
          <p:cNvPr id="3" name="Θέση κειμένου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4" name="Θέση κειμένου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Στυλ υποδείγματος κειμένου</a:t>
            </a:r>
          </a:p>
        </p:txBody>
      </p:sp>
      <p:sp>
        <p:nvSpPr>
          <p:cNvPr id="5" name="Θέση περιεχομένου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Θέση περιεχομένου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Θέση ημερομηνίας 6"/>
          <p:cNvSpPr>
            <a:spLocks noGrp="1"/>
          </p:cNvSpPr>
          <p:nvPr>
            <p:ph type="dt" sz="half" idx="10"/>
          </p:nvPr>
        </p:nvSpPr>
        <p:spPr/>
        <p:txBody>
          <a:bodyPr/>
          <a:lstStyle/>
          <a:p>
            <a:fld id="{F2853615-BFDE-46DE-814C-47EC6EF6D371}" type="datetimeFigureOut">
              <a:rPr lang="el-GR" smtClean="0"/>
              <a:pPr/>
              <a:t>14/11/2020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DF53439-851E-44AD-84B1-B6BFC3D0C743}"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fld id="{F2853615-BFDE-46DE-814C-47EC6EF6D371}" type="datetimeFigureOut">
              <a:rPr lang="el-GR" smtClean="0"/>
              <a:pPr/>
              <a:t>14/11/2020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a:t>
            </a:fld>
            <a:endParaRPr lang="el-GR"/>
          </a:p>
        </p:txBody>
      </p:sp>
      <p:sp>
        <p:nvSpPr>
          <p:cNvPr id="6" name="Τίτλος 5"/>
          <p:cNvSpPr>
            <a:spLocks noGrp="1"/>
          </p:cNvSpPr>
          <p:nvPr>
            <p:ph type="title"/>
          </p:nvPr>
        </p:nvSpPr>
        <p:spPr/>
        <p:txBody>
          <a:bodyPr rtlCol="0"/>
          <a:lstStyle/>
          <a:p>
            <a:r>
              <a:rPr kumimoji="0" lang="el-GR"/>
              <a:t>Στυλ κύριου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2853615-BFDE-46DE-814C-47EC6EF6D371}" type="datetimeFigureOut">
              <a:rPr lang="el-GR" smtClean="0"/>
              <a:pPr/>
              <a:t>14/11/2020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a:t>Στυλ κύριου τίτλου</a:t>
            </a:r>
            <a:endParaRPr kumimoji="0" lang="en-US"/>
          </a:p>
        </p:txBody>
      </p:sp>
      <p:sp>
        <p:nvSpPr>
          <p:cNvPr id="3" name="Θέση κειμένου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a:t>Στυλ υποδείγματος κειμένου</a:t>
            </a:r>
          </a:p>
        </p:txBody>
      </p:sp>
      <p:sp>
        <p:nvSpPr>
          <p:cNvPr id="4" name="Θέση περιεχομένου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Θέση ημερομηνίας 4"/>
          <p:cNvSpPr>
            <a:spLocks noGrp="1"/>
          </p:cNvSpPr>
          <p:nvPr>
            <p:ph type="dt" sz="half" idx="10"/>
          </p:nvPr>
        </p:nvSpPr>
        <p:spPr>
          <a:xfrm>
            <a:off x="6727032" y="6407944"/>
            <a:ext cx="1920240" cy="365760"/>
          </a:xfrm>
        </p:spPr>
        <p:txBody>
          <a:bodyPr/>
          <a:lstStyle/>
          <a:p>
            <a:fld id="{F2853615-BFDE-46DE-814C-47EC6EF6D371}" type="datetimeFigureOut">
              <a:rPr lang="el-GR" smtClean="0"/>
              <a:pPr/>
              <a:t>14/11/2020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Θέση κειμένου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a:t>Στυλ υποδείγματος κειμένου</a:t>
            </a:r>
          </a:p>
        </p:txBody>
      </p:sp>
      <p:sp>
        <p:nvSpPr>
          <p:cNvPr id="3" name="Θέση εικόνας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
        <p:nvSpPr>
          <p:cNvPr id="5" name="Θέση ημερομηνίας 4"/>
          <p:cNvSpPr>
            <a:spLocks noGrp="1"/>
          </p:cNvSpPr>
          <p:nvPr>
            <p:ph type="dt" sz="half" idx="10"/>
          </p:nvPr>
        </p:nvSpPr>
        <p:spPr/>
        <p:txBody>
          <a:bodyPr/>
          <a:lstStyle>
            <a:lvl1pPr>
              <a:defRPr>
                <a:solidFill>
                  <a:schemeClr val="tx1"/>
                </a:solidFill>
              </a:defRPr>
            </a:lvl1pPr>
            <a:extLst/>
          </a:lstStyle>
          <a:p>
            <a:fld id="{F2853615-BFDE-46DE-814C-47EC6EF6D371}" type="datetimeFigureOut">
              <a:rPr lang="el-GR" smtClean="0"/>
              <a:pPr/>
              <a:t>14/11/2020</a:t>
            </a:fld>
            <a:endParaRPr lang="el-GR"/>
          </a:p>
        </p:txBody>
      </p:sp>
      <p:sp>
        <p:nvSpPr>
          <p:cNvPr id="6" name="Θέση υποσέλιδου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Θέση αριθμού διαφάνειας 6"/>
          <p:cNvSpPr>
            <a:spLocks noGrp="1"/>
          </p:cNvSpPr>
          <p:nvPr>
            <p:ph type="sldNum" sz="quarter" idx="12"/>
          </p:nvPr>
        </p:nvSpPr>
        <p:spPr/>
        <p:txBody>
          <a:bodyPr/>
          <a:lstStyle>
            <a:lvl1pPr>
              <a:defRPr>
                <a:solidFill>
                  <a:schemeClr val="tx1"/>
                </a:solidFill>
              </a:defRPr>
            </a:lvl1pPr>
            <a:extLst/>
          </a:lstStyle>
          <a:p>
            <a:fld id="{3DF53439-851E-44AD-84B1-B6BFC3D0C743}" type="slidenum">
              <a:rPr lang="el-GR" smtClean="0"/>
              <a:pPr/>
              <a:t>‹#›</a:t>
            </a:fld>
            <a:endParaRPr lang="el-GR"/>
          </a:p>
        </p:txBody>
      </p:sp>
      <p:sp>
        <p:nvSpPr>
          <p:cNvPr id="2" name="Τίτλος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a:t>Στυλ κύριου τίτλου</a:t>
            </a:r>
            <a:endParaRPr kumimoji="0" lang="en-US"/>
          </a:p>
        </p:txBody>
      </p:sp>
      <p:sp>
        <p:nvSpPr>
          <p:cNvPr id="8" name="Ελεύθερη σχεδίαση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Ελεύθερη σχεδίαση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Ορθογώνιο τρίγωνο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Ευθεία γραμμή σύνδεσης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Διάσημα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Διάσημα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Ελεύθερη σχεδίαση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Ελεύθερη σχεδίαση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Ορθογώνιο τρίγωνο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Ευθεία γραμμή σύνδεσης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Θέση τίτλου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l-GR"/>
              <a:t>Στυλ κύριου τίτλου</a:t>
            </a:r>
            <a:endParaRPr kumimoji="0" lang="en-US"/>
          </a:p>
        </p:txBody>
      </p:sp>
      <p:sp>
        <p:nvSpPr>
          <p:cNvPr id="30" name="Θέση κειμένου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Θέση ημερομηνίας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853615-BFDE-46DE-814C-47EC6EF6D371}" type="datetimeFigureOut">
              <a:rPr lang="el-GR" smtClean="0"/>
              <a:pPr/>
              <a:t>14/11/2020</a:t>
            </a:fld>
            <a:endParaRPr lang="el-GR"/>
          </a:p>
        </p:txBody>
      </p:sp>
      <p:sp>
        <p:nvSpPr>
          <p:cNvPr id="22" name="Θέση υποσέλιδου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Θέση αριθμού διαφάνειας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DF53439-851E-44AD-84B1-B6BFC3D0C743}"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409" r:id="rId5"/>
    <p:sldLayoutId id="2147484410" r:id="rId6"/>
    <p:sldLayoutId id="2147484411" r:id="rId7"/>
    <p:sldLayoutId id="2147484412" r:id="rId8"/>
    <p:sldLayoutId id="2147484413" r:id="rId9"/>
    <p:sldLayoutId id="2147484414" r:id="rId10"/>
    <p:sldLayoutId id="21474844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t" anchorCtr="1">
            <a:no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5C90075A-EE9E-4C2F-9506-F5D41E584CFE}" type="datetimeFigureOut">
              <a:rPr lang="en-US" smtClean="0">
                <a:solidFill>
                  <a:srgbClr val="000000">
                    <a:tint val="75000"/>
                  </a:srgbClr>
                </a:solidFill>
                <a:latin typeface="Calibri"/>
                <a:cs typeface="+mn-cs"/>
              </a:rPr>
              <a:pPr fontAlgn="auto">
                <a:spcBef>
                  <a:spcPts val="0"/>
                </a:spcBef>
                <a:spcAft>
                  <a:spcPts val="0"/>
                </a:spcAft>
              </a:pPr>
              <a:t>11/14/2020</a:t>
            </a:fld>
            <a:endParaRPr lang="en-US">
              <a:solidFill>
                <a:srgbClr val="000000">
                  <a:tint val="75000"/>
                </a:srgbClr>
              </a:solidFill>
              <a:latin typeface="Calibri"/>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srgbClr val="000000">
                  <a:tint val="75000"/>
                </a:srgbClr>
              </a:solidFill>
              <a:latin typeface="Calibri"/>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BD8A91B4-B28B-4DBD-9DDD-67A6AEB159AB}" type="slidenum">
              <a:rPr lang="en-US" smtClean="0">
                <a:solidFill>
                  <a:srgbClr val="000000">
                    <a:tint val="75000"/>
                  </a:srgbClr>
                </a:solidFill>
                <a:latin typeface="Calibri"/>
                <a:cs typeface="+mn-cs"/>
              </a:rPr>
              <a:pPr fontAlgn="auto">
                <a:spcBef>
                  <a:spcPts val="0"/>
                </a:spcBef>
                <a:spcAft>
                  <a:spcPts val="0"/>
                </a:spcAft>
              </a:pPr>
              <a:t>‹#›</a:t>
            </a:fld>
            <a:endParaRPr lang="en-US">
              <a:solidFill>
                <a:srgbClr val="000000">
                  <a:tint val="75000"/>
                </a:srgbClr>
              </a:solidFill>
              <a:latin typeface="Calibri"/>
              <a:cs typeface="+mn-cs"/>
            </a:endParaRPr>
          </a:p>
        </p:txBody>
      </p:sp>
    </p:spTree>
    <p:extLst>
      <p:ext uri="{BB962C8B-B14F-4D97-AF65-F5344CB8AC3E}">
        <p14:creationId xmlns:p14="http://schemas.microsoft.com/office/powerpoint/2010/main" val="3208922967"/>
      </p:ext>
    </p:extLst>
  </p:cSld>
  <p:clrMap bg1="lt1" tx1="dk1" bg2="lt2" tx2="dk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Lst>
  <p:txStyles>
    <p:titleStyle>
      <a:lvl1pPr algn="ctr" defTabSz="9144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www.opengov.g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2" Type="http://schemas.openxmlformats.org/officeDocument/2006/relationships/hyperlink" Target="https://online.ekdd.gr/OnlineWeb/index.jsp"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925;.4250-&#913;&#929;&#920;&#929;&#927;%2034%20&#919;&#923;&#917;&#922;&#932;&#929;&#927;&#925;&#921;&#922;&#917;&#931;%20&#914;&#917;&#914;&#913;&#921;&#937;&#931;&#917;&#921;&#931;.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01024" y="1644538"/>
            <a:ext cx="7993062" cy="2811463"/>
          </a:xfrm>
        </p:spPr>
        <p:txBody>
          <a:bodyPr rtlCol="0">
            <a:normAutofit/>
          </a:bodyPr>
          <a:lstStyle/>
          <a:p>
            <a:pPr eaLnBrk="1" fontAlgn="auto" hangingPunct="1">
              <a:spcBef>
                <a:spcPts val="0"/>
              </a:spcBef>
              <a:spcAft>
                <a:spcPts val="0"/>
              </a:spcAft>
              <a:defRPr/>
            </a:pPr>
            <a:r>
              <a:rPr lang="en-US" sz="2800" b="1" dirty="0">
                <a:solidFill>
                  <a:srgbClr val="FFC000"/>
                </a:solidFill>
                <a:effectLst>
                  <a:outerShdw blurRad="38100" dist="38100" dir="2700000" algn="tl">
                    <a:srgbClr val="000000">
                      <a:alpha val="43137"/>
                    </a:srgbClr>
                  </a:outerShdw>
                </a:effectLst>
              </a:rPr>
              <a:t> </a:t>
            </a:r>
            <a:r>
              <a:rPr lang="el-GR" sz="2400" b="1" dirty="0">
                <a:solidFill>
                  <a:srgbClr val="FFC000"/>
                </a:solidFill>
                <a:effectLst>
                  <a:outerShdw blurRad="38100" dist="38100" dir="2700000" algn="tl">
                    <a:srgbClr val="000000">
                      <a:alpha val="43137"/>
                    </a:srgbClr>
                  </a:outerShdw>
                </a:effectLst>
              </a:rPr>
              <a:t>Ε</a:t>
            </a:r>
            <a:r>
              <a:rPr lang="el-GR" sz="2400" b="1" dirty="0">
                <a:effectLst>
                  <a:outerShdw blurRad="38100" dist="38100" dir="2700000" algn="tl">
                    <a:srgbClr val="000000">
                      <a:alpha val="43137"/>
                    </a:srgbClr>
                  </a:outerShdw>
                </a:effectLst>
              </a:rPr>
              <a:t>ΘΝΙΚΟ </a:t>
            </a:r>
            <a:br>
              <a:rPr lang="el-GR" sz="2400" b="1" dirty="0">
                <a:effectLst>
                  <a:outerShdw blurRad="38100" dist="38100" dir="2700000" algn="tl">
                    <a:srgbClr val="000000">
                      <a:alpha val="43137"/>
                    </a:srgbClr>
                  </a:outerShdw>
                </a:effectLst>
              </a:rPr>
            </a:br>
            <a:r>
              <a:rPr lang="el-GR" sz="2400" b="1" dirty="0">
                <a:effectLst>
                  <a:outerShdw blurRad="38100" dist="38100" dir="2700000" algn="tl">
                    <a:srgbClr val="000000">
                      <a:alpha val="43137"/>
                    </a:srgbClr>
                  </a:outerShdw>
                </a:effectLst>
              </a:rPr>
              <a:t> </a:t>
            </a:r>
            <a:r>
              <a:rPr lang="en-US" sz="2400" b="1" dirty="0">
                <a:effectLst>
                  <a:outerShdw blurRad="38100" dist="38100" dir="2700000" algn="tl">
                    <a:srgbClr val="000000">
                      <a:alpha val="43137"/>
                    </a:srgbClr>
                  </a:outerShdw>
                </a:effectLst>
              </a:rPr>
              <a:t> </a:t>
            </a:r>
            <a:r>
              <a:rPr lang="el-GR" sz="2400" b="1" dirty="0">
                <a:solidFill>
                  <a:srgbClr val="FFC000"/>
                </a:solidFill>
                <a:effectLst>
                  <a:outerShdw blurRad="38100" dist="38100" dir="2700000" algn="tl">
                    <a:srgbClr val="000000">
                      <a:alpha val="43137"/>
                    </a:srgbClr>
                  </a:outerShdw>
                </a:effectLst>
              </a:rPr>
              <a:t>Κ</a:t>
            </a:r>
            <a:r>
              <a:rPr lang="el-GR" sz="2400" b="1" dirty="0">
                <a:effectLst>
                  <a:outerShdw blurRad="38100" dist="38100" dir="2700000" algn="tl">
                    <a:srgbClr val="000000">
                      <a:alpha val="43137"/>
                    </a:srgbClr>
                  </a:outerShdw>
                </a:effectLst>
              </a:rPr>
              <a:t>ΕΝΤΡΟ </a:t>
            </a:r>
            <a:br>
              <a:rPr lang="el-GR" sz="2400" b="1" dirty="0">
                <a:effectLst>
                  <a:outerShdw blurRad="38100" dist="38100" dir="2700000" algn="tl">
                    <a:srgbClr val="000000">
                      <a:alpha val="43137"/>
                    </a:srgbClr>
                  </a:outerShdw>
                </a:effectLst>
              </a:rPr>
            </a:br>
            <a:r>
              <a:rPr lang="el-GR" sz="2400" b="1" dirty="0">
                <a:effectLst>
                  <a:outerShdw blurRad="38100" dist="38100" dir="2700000" algn="tl">
                    <a:srgbClr val="000000">
                      <a:alpha val="43137"/>
                    </a:srgbClr>
                  </a:outerShdw>
                </a:effectLst>
              </a:rPr>
              <a:t>       </a:t>
            </a:r>
            <a:r>
              <a:rPr lang="el-GR" sz="2400" b="1" dirty="0">
                <a:solidFill>
                  <a:srgbClr val="FFC000"/>
                </a:solidFill>
                <a:effectLst>
                  <a:outerShdw blurRad="38100" dist="38100" dir="2700000" algn="tl">
                    <a:srgbClr val="000000">
                      <a:alpha val="43137"/>
                    </a:srgbClr>
                  </a:outerShdw>
                </a:effectLst>
              </a:rPr>
              <a:t>Δ</a:t>
            </a:r>
            <a:r>
              <a:rPr lang="el-GR" sz="2400" b="1" dirty="0">
                <a:effectLst>
                  <a:outerShdw blurRad="38100" dist="38100" dir="2700000" algn="tl">
                    <a:srgbClr val="000000">
                      <a:alpha val="43137"/>
                    </a:srgbClr>
                  </a:outerShdw>
                </a:effectLst>
              </a:rPr>
              <a:t>ΗΜΟΣΙΑΣ </a:t>
            </a:r>
            <a:br>
              <a:rPr lang="el-GR" sz="2400" b="1" dirty="0">
                <a:effectLst>
                  <a:outerShdw blurRad="38100" dist="38100" dir="2700000" algn="tl">
                    <a:srgbClr val="000000">
                      <a:alpha val="43137"/>
                    </a:srgbClr>
                  </a:outerShdw>
                </a:effectLst>
              </a:rPr>
            </a:br>
            <a:r>
              <a:rPr lang="el-GR" sz="2400" b="1" dirty="0">
                <a:effectLst>
                  <a:outerShdw blurRad="38100" dist="38100" dir="2700000" algn="tl">
                    <a:srgbClr val="000000">
                      <a:alpha val="43137"/>
                    </a:srgbClr>
                  </a:outerShdw>
                </a:effectLst>
              </a:rPr>
              <a:t>          </a:t>
            </a:r>
            <a:r>
              <a:rPr lang="el-GR" sz="2400" b="1" dirty="0">
                <a:solidFill>
                  <a:srgbClr val="FFC000"/>
                </a:solidFill>
                <a:effectLst>
                  <a:outerShdw blurRad="38100" dist="38100" dir="2700000" algn="tl">
                    <a:srgbClr val="000000">
                      <a:alpha val="43137"/>
                    </a:srgbClr>
                  </a:outerShdw>
                </a:effectLst>
              </a:rPr>
              <a:t>Δ</a:t>
            </a:r>
            <a:r>
              <a:rPr lang="el-GR" sz="2400" b="1" dirty="0">
                <a:effectLst>
                  <a:outerShdw blurRad="38100" dist="38100" dir="2700000" algn="tl">
                    <a:srgbClr val="000000">
                      <a:alpha val="43137"/>
                    </a:srgbClr>
                  </a:outerShdw>
                </a:effectLst>
              </a:rPr>
              <a:t>ΙΟΙΚΗΣΗΣ &amp;</a:t>
            </a:r>
            <a:r>
              <a:rPr lang="en-US" sz="2400" b="1" dirty="0">
                <a:effectLst>
                  <a:outerShdw blurRad="38100" dist="38100" dir="2700000" algn="tl">
                    <a:srgbClr val="000000">
                      <a:alpha val="43137"/>
                    </a:srgbClr>
                  </a:outerShdw>
                </a:effectLst>
              </a:rPr>
              <a:t> </a:t>
            </a:r>
            <a:br>
              <a:rPr lang="en-US" sz="2400" b="1" dirty="0">
                <a:effectLst>
                  <a:outerShdw blurRad="38100" dist="38100" dir="2700000" algn="tl">
                    <a:srgbClr val="000000">
                      <a:alpha val="43137"/>
                    </a:srgbClr>
                  </a:outerShdw>
                </a:effectLst>
              </a:rPr>
            </a:br>
            <a:r>
              <a:rPr lang="en-US" sz="2400" b="1" dirty="0">
                <a:effectLst>
                  <a:outerShdw blurRad="38100" dist="38100" dir="2700000" algn="tl">
                    <a:srgbClr val="000000">
                      <a:alpha val="43137"/>
                    </a:srgbClr>
                  </a:outerShdw>
                </a:effectLst>
              </a:rPr>
              <a:t>                </a:t>
            </a:r>
            <a:r>
              <a:rPr lang="el-GR" sz="2400" b="1" dirty="0">
                <a:solidFill>
                  <a:srgbClr val="FFC000"/>
                </a:solidFill>
                <a:effectLst>
                  <a:outerShdw blurRad="38100" dist="38100" dir="2700000" algn="tl">
                    <a:srgbClr val="000000">
                      <a:alpha val="43137"/>
                    </a:srgbClr>
                  </a:outerShdw>
                </a:effectLst>
              </a:rPr>
              <a:t>Α</a:t>
            </a:r>
            <a:r>
              <a:rPr lang="el-GR" sz="2400" b="1" dirty="0">
                <a:effectLst>
                  <a:outerShdw blurRad="38100" dist="38100" dir="2700000" algn="tl">
                    <a:srgbClr val="000000">
                      <a:alpha val="43137"/>
                    </a:srgbClr>
                  </a:outerShdw>
                </a:effectLst>
              </a:rPr>
              <a:t>ΥΤΟΔΙΟΙΚΗΣΗΣ</a:t>
            </a:r>
          </a:p>
        </p:txBody>
      </p:sp>
      <p:sp>
        <p:nvSpPr>
          <p:cNvPr id="3" name="2 - Υπότιτλος"/>
          <p:cNvSpPr>
            <a:spLocks noGrp="1"/>
          </p:cNvSpPr>
          <p:nvPr>
            <p:ph type="subTitle" idx="1"/>
          </p:nvPr>
        </p:nvSpPr>
        <p:spPr>
          <a:xfrm>
            <a:off x="3786188" y="4857750"/>
            <a:ext cx="4772025" cy="1042988"/>
          </a:xfrm>
        </p:spPr>
        <p:txBody>
          <a:bodyPr rtlCol="0">
            <a:normAutofit/>
          </a:bodyPr>
          <a:lstStyle/>
          <a:p>
            <a:pPr eaLnBrk="1" fontAlgn="auto" hangingPunct="1">
              <a:spcAft>
                <a:spcPts val="0"/>
              </a:spcAft>
              <a:buFont typeface="Arial" pitchFamily="34" charset="0"/>
              <a:buNone/>
              <a:defRPr/>
            </a:pPr>
            <a:r>
              <a:rPr lang="el-GR" sz="1600" b="1" dirty="0">
                <a:solidFill>
                  <a:schemeClr val="tx2">
                    <a:lumMod val="75000"/>
                  </a:schemeClr>
                </a:solidFill>
                <a:effectLst>
                  <a:outerShdw blurRad="38100" dist="38100" dir="2700000" algn="tl">
                    <a:srgbClr val="000000">
                      <a:alpha val="43137"/>
                    </a:srgbClr>
                  </a:outerShdw>
                </a:effectLst>
              </a:rPr>
              <a:t> </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flipV="1">
            <a:off x="3059832" y="5661248"/>
            <a:ext cx="4719470" cy="694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99592" y="169211"/>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5"/>
          <p:cNvSpPr>
            <a:spLocks noChangeArrowheads="1"/>
          </p:cNvSpPr>
          <p:nvPr/>
        </p:nvSpPr>
        <p:spPr bwMode="auto">
          <a:xfrm>
            <a:off x="107504" y="799560"/>
            <a:ext cx="244827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1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ΕΛΛΗΝΙΚΗ ΔΗΜΟΚΡΑΤΙΑ</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1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ΥΠΟΥΡΓΕΙΟ ΕΣΩΤΕΡΙΚΩΝ</a:t>
            </a:r>
            <a:endParaRPr kumimoji="0" lang="el-GR" altLang="el-G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1333" y="1294392"/>
            <a:ext cx="1924361" cy="910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25703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77500" lnSpcReduction="20000"/>
          </a:bodyPr>
          <a:lstStyle/>
          <a:p>
            <a:pPr marL="365125" indent="-365125"/>
            <a:r>
              <a:rPr lang="el-GR" sz="2800" dirty="0"/>
              <a:t>Το ΙΤΕΚ αποτελεί:</a:t>
            </a:r>
          </a:p>
          <a:p>
            <a:pPr marL="541338" indent="-285750" algn="just">
              <a:buFont typeface="Wingdings" panose="05000000000000000000" pitchFamily="2" charset="2"/>
              <a:buChar char="§"/>
            </a:pPr>
            <a:r>
              <a:rPr lang="el-GR" sz="2800" dirty="0"/>
              <a:t>Την </a:t>
            </a:r>
            <a:r>
              <a:rPr lang="el-GR" sz="2800" dirty="0">
                <a:solidFill>
                  <a:srgbClr val="FF0000"/>
                </a:solidFill>
              </a:rPr>
              <a:t>εθνική πύλη </a:t>
            </a:r>
            <a:r>
              <a:rPr lang="el-GR" sz="2800" dirty="0"/>
              <a:t>συγκέντρωσης, τεκμηρίωσης και ανοικτής διάθεσης </a:t>
            </a:r>
            <a:r>
              <a:rPr lang="el-GR" sz="2800" dirty="0">
                <a:solidFill>
                  <a:srgbClr val="FF0000"/>
                </a:solidFill>
              </a:rPr>
              <a:t>ερευνών</a:t>
            </a:r>
            <a:r>
              <a:rPr lang="el-GR" sz="2800" dirty="0"/>
              <a:t> και </a:t>
            </a:r>
            <a:r>
              <a:rPr lang="el-GR" sz="2800" dirty="0">
                <a:solidFill>
                  <a:srgbClr val="FF0000"/>
                </a:solidFill>
              </a:rPr>
              <a:t>μελετών</a:t>
            </a:r>
            <a:r>
              <a:rPr lang="el-GR" sz="2800" dirty="0"/>
              <a:t> όλων των φορέων του δημοσίου</a:t>
            </a:r>
          </a:p>
          <a:p>
            <a:pPr marL="541338" indent="-285750" algn="just">
              <a:buFont typeface="Wingdings" panose="05000000000000000000" pitchFamily="2" charset="2"/>
              <a:buChar char="§"/>
            </a:pPr>
            <a:r>
              <a:rPr lang="el-GR" sz="2800" dirty="0"/>
              <a:t>Το σημείο συγκέντρωσης και επεξεργασίας </a:t>
            </a:r>
            <a:r>
              <a:rPr lang="el-GR" sz="2800" dirty="0">
                <a:solidFill>
                  <a:srgbClr val="FF0000"/>
                </a:solidFill>
              </a:rPr>
              <a:t>δεδομένων</a:t>
            </a:r>
            <a:r>
              <a:rPr lang="el-GR" sz="2800" dirty="0"/>
              <a:t> για την ανάπτυξη του ανθρώπινου δυναμικού της ΔΔ και ΤΑ</a:t>
            </a:r>
            <a:endParaRPr lang="en-US" sz="2800" dirty="0"/>
          </a:p>
          <a:p>
            <a:pPr marL="541338" indent="-285750" algn="just">
              <a:buFont typeface="Wingdings" panose="05000000000000000000" pitchFamily="2" charset="2"/>
              <a:buChar char="§"/>
            </a:pPr>
            <a:r>
              <a:rPr lang="el-GR" sz="2800" dirty="0"/>
              <a:t>Την πύλη εισαγωγής </a:t>
            </a:r>
            <a:r>
              <a:rPr lang="el-GR" sz="2800" dirty="0">
                <a:solidFill>
                  <a:srgbClr val="FF0000"/>
                </a:solidFill>
              </a:rPr>
              <a:t>οργανωτικών αλλαγών </a:t>
            </a:r>
            <a:r>
              <a:rPr lang="el-GR" sz="2800" dirty="0"/>
              <a:t>λειτουργίας και </a:t>
            </a:r>
            <a:r>
              <a:rPr lang="el-GR" sz="2800" dirty="0">
                <a:solidFill>
                  <a:srgbClr val="FF0000"/>
                </a:solidFill>
              </a:rPr>
              <a:t>καινοτομικών</a:t>
            </a:r>
            <a:r>
              <a:rPr lang="el-GR" sz="2800" dirty="0"/>
              <a:t>  μεθόδων και διαδικασιών</a:t>
            </a:r>
            <a:endParaRPr lang="en-US" sz="2800" dirty="0"/>
          </a:p>
          <a:p>
            <a:pPr marL="541338" indent="-285750" algn="just">
              <a:buFont typeface="Wingdings" panose="05000000000000000000" pitchFamily="2" charset="2"/>
              <a:buChar char="§"/>
            </a:pPr>
            <a:r>
              <a:rPr lang="el-GR" sz="2800" dirty="0"/>
              <a:t>Τον μηχανισμό υποβολής </a:t>
            </a:r>
            <a:r>
              <a:rPr lang="el-GR" sz="2800" dirty="0">
                <a:solidFill>
                  <a:srgbClr val="FF0000"/>
                </a:solidFill>
              </a:rPr>
              <a:t>προτάσεων</a:t>
            </a:r>
            <a:r>
              <a:rPr lang="el-GR" sz="2800" dirty="0"/>
              <a:t> για την αντιμετώπιση φαινομένων δυσλειτουργίας στη ΔΔ</a:t>
            </a:r>
            <a:endParaRPr lang="en-US" sz="2800" dirty="0"/>
          </a:p>
          <a:p>
            <a:pPr marL="541338" indent="-285750" algn="just">
              <a:buFont typeface="Wingdings" panose="05000000000000000000" pitchFamily="2" charset="2"/>
              <a:buChar char="§"/>
            </a:pPr>
            <a:r>
              <a:rPr lang="el-GR" sz="2800" dirty="0"/>
              <a:t>Τη δομή υποστήριξης της </a:t>
            </a:r>
            <a:r>
              <a:rPr lang="el-GR" sz="2800" dirty="0">
                <a:solidFill>
                  <a:srgbClr val="FF0000"/>
                </a:solidFill>
              </a:rPr>
              <a:t>Ανοικτής Διακυβέρνησης </a:t>
            </a:r>
            <a:r>
              <a:rPr lang="el-GR" sz="2800" dirty="0"/>
              <a:t>(</a:t>
            </a:r>
            <a:r>
              <a:rPr lang="en-US" sz="2800" dirty="0">
                <a:hlinkClick r:id="rId3"/>
              </a:rPr>
              <a:t>www.opengov.gr</a:t>
            </a:r>
            <a:r>
              <a:rPr lang="en-US" sz="2800" dirty="0"/>
              <a:t>)</a:t>
            </a:r>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1731724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Ινστιτούτο Επιμόρφωσης</a:t>
            </a:r>
          </a:p>
        </p:txBody>
      </p:sp>
      <p:sp>
        <p:nvSpPr>
          <p:cNvPr id="3" name="Θέση κειμένου 2"/>
          <p:cNvSpPr>
            <a:spLocks noGrp="1"/>
          </p:cNvSpPr>
          <p:nvPr>
            <p:ph type="body" idx="1"/>
          </p:nvPr>
        </p:nvSpPr>
        <p:spPr/>
        <p:txBody>
          <a:bodyPr/>
          <a:lstStyle/>
          <a:p>
            <a:r>
              <a:rPr lang="el-GR" dirty="0"/>
              <a:t>ΙΝ.ΕΠ.</a:t>
            </a:r>
          </a:p>
        </p:txBody>
      </p:sp>
    </p:spTree>
    <p:extLst>
      <p:ext uri="{BB962C8B-B14F-4D97-AF65-F5344CB8AC3E}">
        <p14:creationId xmlns:p14="http://schemas.microsoft.com/office/powerpoint/2010/main" val="753859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51520" y="1844824"/>
            <a:ext cx="8373616" cy="4525963"/>
          </a:xfrm>
        </p:spPr>
        <p:txBody>
          <a:bodyPr>
            <a:normAutofit/>
          </a:bodyPr>
          <a:lstStyle/>
          <a:p>
            <a:r>
              <a:rPr lang="el-GR" sz="2400" dirty="0"/>
              <a:t>Η επιμόρφωση των στελεχών της Δημόσιας Διοίκησης και της Τοπικής Αυτοδιοίκησης σχεδιάζεται και υλοποιείται από το Ινστιτούτο Επιμόρφωσης (ΙΝΕΠ) και την αποκεντρωμένη δομή του στη Θεσσαλονίκη, το Περιφερειακό Ινστιτούτο Επιμόρφωσης Θεσσαλονίκης (ΠΙΝΕΠΘ).</a:t>
            </a:r>
          </a:p>
        </p:txBody>
      </p:sp>
      <p:sp>
        <p:nvSpPr>
          <p:cNvPr id="3" name="Τίτλος 2"/>
          <p:cNvSpPr>
            <a:spLocks noGrp="1"/>
          </p:cNvSpPr>
          <p:nvPr>
            <p:ph type="title"/>
          </p:nvPr>
        </p:nvSpPr>
        <p:spPr>
          <a:xfrm>
            <a:off x="179512" y="476672"/>
            <a:ext cx="8784976" cy="720080"/>
          </a:xfrm>
        </p:spPr>
        <p:txBody>
          <a:bodyPr>
            <a:noAutofit/>
          </a:bodyPr>
          <a:lstStyle/>
          <a:p>
            <a:r>
              <a:rPr lang="el-GR" altLang="el-GR" sz="3600" dirty="0"/>
              <a:t>Αποστολή Ινστιτούτου Επιμόρφωσης</a:t>
            </a:r>
            <a:br>
              <a:rPr lang="el-GR" altLang="el-GR" sz="3600" dirty="0"/>
            </a:br>
            <a:endParaRPr lang="el-GR" sz="3600" dirty="0"/>
          </a:p>
        </p:txBody>
      </p:sp>
    </p:spTree>
    <p:extLst>
      <p:ext uri="{BB962C8B-B14F-4D97-AF65-F5344CB8AC3E}">
        <p14:creationId xmlns:p14="http://schemas.microsoft.com/office/powerpoint/2010/main" val="3316208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67544" y="1196752"/>
            <a:ext cx="8229600" cy="4954555"/>
          </a:xfrm>
        </p:spPr>
        <p:txBody>
          <a:bodyPr>
            <a:normAutofit fontScale="77500" lnSpcReduction="20000"/>
          </a:bodyPr>
          <a:lstStyle/>
          <a:p>
            <a:pPr marL="342900" indent="-342900" algn="just">
              <a:buFont typeface="Wingdings" panose="05000000000000000000" pitchFamily="2" charset="2"/>
              <a:buChar char="Ø"/>
            </a:pPr>
            <a:r>
              <a:rPr lang="el-GR" sz="2800" dirty="0"/>
              <a:t>Να αποτελέσει πρωτοπόρο φορέα συνεργασίας και διαλόγου για την </a:t>
            </a:r>
            <a:r>
              <a:rPr lang="el-GR" sz="2800" b="1" dirty="0"/>
              <a:t>ενίσχυση της αποτελεσματικότητας και αποδοτικότητας του δημόσιου τομέα.</a:t>
            </a:r>
          </a:p>
          <a:p>
            <a:pPr marL="342900" indent="-342900" algn="just">
              <a:buFont typeface="Wingdings" panose="05000000000000000000" pitchFamily="2" charset="2"/>
              <a:buChar char="Ø"/>
            </a:pPr>
            <a:endParaRPr lang="el-GR" sz="2800" b="1" dirty="0"/>
          </a:p>
          <a:p>
            <a:pPr marL="342900" indent="-342900" algn="just">
              <a:buFont typeface="Wingdings" panose="05000000000000000000" pitchFamily="2" charset="2"/>
              <a:buChar char="Ø"/>
            </a:pPr>
            <a:r>
              <a:rPr lang="el-GR" sz="2800" dirty="0"/>
              <a:t>Να συμβάλει </a:t>
            </a:r>
            <a:r>
              <a:rPr lang="el-GR" sz="2800" b="1" dirty="0"/>
              <a:t>στην ανάπτυξη της έρευνας και την ανάδειξη ζητημάτων αιχμής για τον Δημόσιο Τομέα</a:t>
            </a:r>
            <a:r>
              <a:rPr lang="el-GR" sz="2800" dirty="0"/>
              <a:t>, μέσα από τον συντονισμό των δράσεων και τον συνδυασμό των γνώσεων και των πόρων των συνεργαζόμενων φορέων.</a:t>
            </a:r>
          </a:p>
          <a:p>
            <a:pPr marL="342900" indent="-342900" algn="just">
              <a:buFont typeface="Wingdings" panose="05000000000000000000" pitchFamily="2" charset="2"/>
              <a:buChar char="Ø"/>
            </a:pPr>
            <a:endParaRPr lang="el-GR" sz="2800" dirty="0"/>
          </a:p>
          <a:p>
            <a:pPr marL="342900" indent="-342900" algn="just">
              <a:buFont typeface="Wingdings" panose="05000000000000000000" pitchFamily="2" charset="2"/>
              <a:buChar char="Ø"/>
            </a:pPr>
            <a:r>
              <a:rPr lang="el-GR" sz="2800" dirty="0"/>
              <a:t>Να συνεισφέρει στις προσπάθειες για κοινωνική ευημερία και ανάπτυξη, συμπεριλαμβανομένης της μεταρρύθμισης της δημόσιας διοίκησης με βασικό κριτήριο την </a:t>
            </a:r>
            <a:r>
              <a:rPr lang="el-GR" sz="2800" b="1" dirty="0"/>
              <a:t>ανάπτυξη γνώσεων και δεξιοτήτων σε όλα τα επίπεδα της επαγγελματικής ιεραρχίας με απώτερο στόχο τη δημιουργία στοχαζόμενων επαγγελματιών.</a:t>
            </a:r>
            <a:endParaRPr lang="el-GR" dirty="0"/>
          </a:p>
        </p:txBody>
      </p:sp>
      <p:sp>
        <p:nvSpPr>
          <p:cNvPr id="3" name="Τίτλος 2"/>
          <p:cNvSpPr>
            <a:spLocks noGrp="1"/>
          </p:cNvSpPr>
          <p:nvPr>
            <p:ph type="title"/>
          </p:nvPr>
        </p:nvSpPr>
        <p:spPr/>
        <p:txBody>
          <a:bodyPr>
            <a:normAutofit fontScale="90000"/>
          </a:bodyPr>
          <a:lstStyle/>
          <a:p>
            <a:r>
              <a:rPr lang="el-GR" altLang="el-GR" sz="4400" dirty="0">
                <a:solidFill>
                  <a:srgbClr val="00B0F0"/>
                </a:solidFill>
                <a:latin typeface="Calibri" pitchFamily="34" charset="0"/>
              </a:rPr>
              <a:t>Όραμα Ινστιτούτου Επιμόρφωσης</a:t>
            </a:r>
            <a:br>
              <a:rPr lang="el-GR" altLang="el-GR" sz="4400" dirty="0">
                <a:solidFill>
                  <a:srgbClr val="00B0F0"/>
                </a:solidFill>
                <a:latin typeface="Calibri" pitchFamily="34" charset="0"/>
              </a:rPr>
            </a:br>
            <a:endParaRPr lang="el-GR" dirty="0">
              <a:solidFill>
                <a:srgbClr val="00B0F0"/>
              </a:solidFill>
            </a:endParaRPr>
          </a:p>
        </p:txBody>
      </p:sp>
    </p:spTree>
    <p:extLst>
      <p:ext uri="{BB962C8B-B14F-4D97-AF65-F5344CB8AC3E}">
        <p14:creationId xmlns:p14="http://schemas.microsoft.com/office/powerpoint/2010/main" val="3433032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a:xfrm>
            <a:off x="666368" y="260648"/>
            <a:ext cx="8100392" cy="649288"/>
          </a:xfrm>
        </p:spPr>
        <p:txBody>
          <a:bodyPr/>
          <a:lstStyle/>
          <a:p>
            <a:pPr>
              <a:defRPr/>
            </a:pPr>
            <a:r>
              <a:rPr lang="el-GR" sz="3600" b="1" dirty="0">
                <a:solidFill>
                  <a:srgbClr val="00B0F0"/>
                </a:solidFill>
                <a:effectLst>
                  <a:outerShdw blurRad="38100" dist="38100" dir="2700000" algn="tl">
                    <a:srgbClr val="000000">
                      <a:alpha val="43137"/>
                    </a:srgbClr>
                  </a:outerShdw>
                </a:effectLst>
              </a:rPr>
              <a:t>Θεματικοί κύκλοι ΙΝΕΠ</a:t>
            </a:r>
          </a:p>
        </p:txBody>
      </p:sp>
      <p:sp>
        <p:nvSpPr>
          <p:cNvPr id="22" name="21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14</a:t>
            </a:fld>
            <a:endParaRPr lang="el-GR"/>
          </a:p>
        </p:txBody>
      </p:sp>
      <p:sp>
        <p:nvSpPr>
          <p:cNvPr id="5" name="Έλλειψη 4"/>
          <p:cNvSpPr/>
          <p:nvPr/>
        </p:nvSpPr>
        <p:spPr>
          <a:xfrm>
            <a:off x="3309706" y="968941"/>
            <a:ext cx="2875945" cy="147212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dirty="0"/>
              <a:t>ΠΛΗΡΟΦΟΡΙΚΗ ΚΑΙ ΨΗΦΙΑΚΕΣ ΥΠΗΡΕΣΙΕΣ</a:t>
            </a:r>
          </a:p>
        </p:txBody>
      </p:sp>
      <p:sp>
        <p:nvSpPr>
          <p:cNvPr id="6" name="Έλλειψη 5"/>
          <p:cNvSpPr/>
          <p:nvPr/>
        </p:nvSpPr>
        <p:spPr>
          <a:xfrm>
            <a:off x="6435525" y="968941"/>
            <a:ext cx="2577507" cy="151975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dirty="0"/>
              <a:t>ΒΙΩΣΙΜΗ ΑΝΑΠΤΥΞΗ</a:t>
            </a:r>
          </a:p>
        </p:txBody>
      </p:sp>
      <p:sp>
        <p:nvSpPr>
          <p:cNvPr id="8" name="Έλλειψη 7"/>
          <p:cNvSpPr/>
          <p:nvPr/>
        </p:nvSpPr>
        <p:spPr>
          <a:xfrm>
            <a:off x="1135004" y="2714801"/>
            <a:ext cx="3312368" cy="1656184"/>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dirty="0"/>
              <a:t>ΔΗΜΟΣΙΑ ΔΙΟΙΚΗΣΗ ΚΑΙ ΔΙΑΚΥΒΕΡΝΗΣΗ</a:t>
            </a:r>
          </a:p>
        </p:txBody>
      </p:sp>
      <p:sp>
        <p:nvSpPr>
          <p:cNvPr id="9" name="Έλλειψη 8"/>
          <p:cNvSpPr/>
          <p:nvPr/>
        </p:nvSpPr>
        <p:spPr>
          <a:xfrm>
            <a:off x="4688552" y="2711403"/>
            <a:ext cx="3312368" cy="1583966"/>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dirty="0"/>
              <a:t>ΟΙΚΟΝΟΜΙΑ ΚΑΙ ΔΗΜΟΣΙΟΝΟΜΙΚΗ ΠΟΛΙΤΙΚΗ</a:t>
            </a:r>
          </a:p>
        </p:txBody>
      </p:sp>
      <p:sp>
        <p:nvSpPr>
          <p:cNvPr id="10" name="Έλλειψη 9"/>
          <p:cNvSpPr/>
          <p:nvPr/>
        </p:nvSpPr>
        <p:spPr>
          <a:xfrm>
            <a:off x="4447372" y="4582955"/>
            <a:ext cx="4401104" cy="1583966"/>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dirty="0"/>
              <a:t>ΑΝΘΡΩΠΙΝΑ ΔΙΚΑΙΩΜΑΤΑ ΚΑΙ ΚΟΙΝΩΝΙΚΗ ΠΟΛΙΤΙΚΗ</a:t>
            </a:r>
          </a:p>
        </p:txBody>
      </p:sp>
      <p:sp>
        <p:nvSpPr>
          <p:cNvPr id="12" name="Έλλειψη 11"/>
          <p:cNvSpPr/>
          <p:nvPr/>
        </p:nvSpPr>
        <p:spPr>
          <a:xfrm>
            <a:off x="323528" y="968941"/>
            <a:ext cx="2736304" cy="1494275"/>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dirty="0"/>
              <a:t>ΕΙΣΑΓΩΓΙΚΗ ΕΚΠΑΙΔΕΥΣΗ</a:t>
            </a:r>
          </a:p>
        </p:txBody>
      </p:sp>
      <p:sp>
        <p:nvSpPr>
          <p:cNvPr id="11" name="Έλλειψη 10"/>
          <p:cNvSpPr/>
          <p:nvPr/>
        </p:nvSpPr>
        <p:spPr>
          <a:xfrm>
            <a:off x="899592" y="4622570"/>
            <a:ext cx="3194430" cy="1544352"/>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1600" dirty="0"/>
              <a:t>ΠΟΛΙΤΙΣΤΙΚΗ ΚΑΙ ΤΟΥΡΙΣΤΙΚΗ ΑΝΑΠΤΥΞΗ</a:t>
            </a:r>
          </a:p>
        </p:txBody>
      </p:sp>
    </p:spTree>
    <p:extLst>
      <p:ext uri="{BB962C8B-B14F-4D97-AF65-F5344CB8AC3E}">
        <p14:creationId xmlns:p14="http://schemas.microsoft.com/office/powerpoint/2010/main" val="3730544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P spid="12"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7584" y="2348880"/>
            <a:ext cx="7772400" cy="2801336"/>
          </a:xfrm>
        </p:spPr>
        <p:txBody>
          <a:bodyPr>
            <a:noAutofit/>
          </a:bodyPr>
          <a:lstStyle/>
          <a:p>
            <a:r>
              <a:rPr lang="el-GR" sz="4000" dirty="0"/>
              <a:t>Πώς γίνεται ο προγραμματισμός επιμορφωτικών προγραμμάτων στο ΙΝΕΠ;</a:t>
            </a:r>
          </a:p>
        </p:txBody>
      </p:sp>
    </p:spTree>
    <p:extLst>
      <p:ext uri="{BB962C8B-B14F-4D97-AF65-F5344CB8AC3E}">
        <p14:creationId xmlns:p14="http://schemas.microsoft.com/office/powerpoint/2010/main" val="1947428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a:t>Η επιμόρφωση να προσανατολίζεται στη ζήτηση</a:t>
            </a:r>
          </a:p>
          <a:p>
            <a:r>
              <a:rPr lang="el-GR" dirty="0"/>
              <a:t>Η επιμόρφωση να </a:t>
            </a:r>
            <a:r>
              <a:rPr lang="el-GR"/>
              <a:t>αφορά τις </a:t>
            </a:r>
            <a:r>
              <a:rPr lang="el-GR" dirty="0"/>
              <a:t>δημόσιες πολιτικές</a:t>
            </a:r>
          </a:p>
        </p:txBody>
      </p:sp>
      <p:sp>
        <p:nvSpPr>
          <p:cNvPr id="3" name="Τίτλος 2"/>
          <p:cNvSpPr>
            <a:spLocks noGrp="1"/>
          </p:cNvSpPr>
          <p:nvPr>
            <p:ph type="title"/>
          </p:nvPr>
        </p:nvSpPr>
        <p:spPr/>
        <p:txBody>
          <a:bodyPr/>
          <a:lstStyle/>
          <a:p>
            <a:r>
              <a:rPr lang="el-GR" dirty="0"/>
              <a:t>Κύριος στόχος:</a:t>
            </a:r>
          </a:p>
        </p:txBody>
      </p:sp>
    </p:spTree>
    <p:extLst>
      <p:ext uri="{BB962C8B-B14F-4D97-AF65-F5344CB8AC3E}">
        <p14:creationId xmlns:p14="http://schemas.microsoft.com/office/powerpoint/2010/main" val="2354447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342900" indent="-342900">
              <a:buFont typeface="Arial" panose="020B0604020202020204" pitchFamily="34" charset="0"/>
              <a:buChar char="•"/>
            </a:pPr>
            <a:r>
              <a:rPr lang="el-GR" dirty="0"/>
              <a:t>Ανίχνευση εκπαιδευτικών αναγκών στη Δημόσια Διοίκηση</a:t>
            </a:r>
          </a:p>
          <a:p>
            <a:pPr marL="342900" indent="-342900">
              <a:buFont typeface="Arial" panose="020B0604020202020204" pitchFamily="34" charset="0"/>
              <a:buChar char="•"/>
            </a:pPr>
            <a:r>
              <a:rPr lang="el-GR" dirty="0"/>
              <a:t>Κατάρτιση Επιχειρησιακών Σχεδίων Εκπαίδευσης  </a:t>
            </a:r>
          </a:p>
          <a:p>
            <a:pPr marL="342900" indent="-342900">
              <a:buFont typeface="Arial" panose="020B0604020202020204" pitchFamily="34" charset="0"/>
              <a:buChar char="•"/>
            </a:pPr>
            <a:r>
              <a:rPr lang="el-GR" dirty="0"/>
              <a:t>Αποτίμηση της αποτελεσματικότητας της επιμόρφωσης </a:t>
            </a:r>
            <a:r>
              <a:rPr lang="el-GR" b="0" dirty="0"/>
              <a:t>στους φορείς του δημοσίου </a:t>
            </a:r>
            <a:endParaRPr lang="el-GR" dirty="0"/>
          </a:p>
        </p:txBody>
      </p:sp>
      <p:sp>
        <p:nvSpPr>
          <p:cNvPr id="2" name="Τίτλος 1"/>
          <p:cNvSpPr>
            <a:spLocks noGrp="1"/>
          </p:cNvSpPr>
          <p:nvPr>
            <p:ph type="title"/>
          </p:nvPr>
        </p:nvSpPr>
        <p:spPr/>
        <p:txBody>
          <a:bodyPr/>
          <a:lstStyle/>
          <a:p>
            <a:r>
              <a:rPr lang="el-GR" dirty="0"/>
              <a:t>Κύρια εργαλεία:</a:t>
            </a:r>
          </a:p>
        </p:txBody>
      </p:sp>
    </p:spTree>
    <p:extLst>
      <p:ext uri="{BB962C8B-B14F-4D97-AF65-F5344CB8AC3E}">
        <p14:creationId xmlns:p14="http://schemas.microsoft.com/office/powerpoint/2010/main" val="4292545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pPr marL="342900" indent="-342900">
              <a:buFont typeface="Arial" panose="020B0604020202020204" pitchFamily="34" charset="0"/>
              <a:buChar char="•"/>
            </a:pPr>
            <a:r>
              <a:rPr lang="el-GR" dirty="0"/>
              <a:t>Γ</a:t>
            </a:r>
            <a:r>
              <a:rPr lang="el-GR" b="0" dirty="0"/>
              <a:t>ίνεται με συγκεκριμένη μεθοδολογία και είναι προσανατολισμένη στις Δημόσιες Πολιτικές. </a:t>
            </a:r>
          </a:p>
          <a:p>
            <a:pPr marL="342900" indent="-342900">
              <a:buFont typeface="Arial" panose="020B0604020202020204" pitchFamily="34" charset="0"/>
              <a:buChar char="•"/>
            </a:pPr>
            <a:r>
              <a:rPr lang="el-GR" b="0" dirty="0"/>
              <a:t>Κάθετες (Τομεακές) Δημόσιες Πολιτικές</a:t>
            </a:r>
          </a:p>
          <a:p>
            <a:pPr marL="342900" indent="-342900">
              <a:buFont typeface="Arial" panose="020B0604020202020204" pitchFamily="34" charset="0"/>
              <a:buChar char="•"/>
            </a:pPr>
            <a:r>
              <a:rPr lang="el-GR" b="0" dirty="0"/>
              <a:t>Οριζόντιες Δημόσιες Πολιτικές</a:t>
            </a:r>
          </a:p>
          <a:p>
            <a:pPr marL="342900" indent="-342900">
              <a:buFont typeface="Arial" panose="020B0604020202020204" pitchFamily="34" charset="0"/>
              <a:buChar char="•"/>
            </a:pPr>
            <a:r>
              <a:rPr lang="el-GR" b="0" dirty="0"/>
              <a:t>Πολιτικές για την ανάπτυξη του ανθρώπινου δυναμικού</a:t>
            </a:r>
          </a:p>
          <a:p>
            <a:pPr marL="342900" indent="-342900">
              <a:buFont typeface="Arial" panose="020B0604020202020204" pitchFamily="34" charset="0"/>
              <a:buChar char="•"/>
            </a:pPr>
            <a:r>
              <a:rPr lang="el-GR" b="0" dirty="0"/>
              <a:t>Εξατομικευμένες ανάγκες δημοσίων υπαλλήλων</a:t>
            </a:r>
          </a:p>
          <a:p>
            <a:endParaRPr lang="el-GR" dirty="0"/>
          </a:p>
        </p:txBody>
      </p:sp>
      <p:sp>
        <p:nvSpPr>
          <p:cNvPr id="2" name="Τίτλος 1"/>
          <p:cNvSpPr>
            <a:spLocks noGrp="1"/>
          </p:cNvSpPr>
          <p:nvPr>
            <p:ph type="title"/>
          </p:nvPr>
        </p:nvSpPr>
        <p:spPr>
          <a:xfrm>
            <a:off x="457200" y="152718"/>
            <a:ext cx="7643192" cy="1371600"/>
          </a:xfrm>
        </p:spPr>
        <p:txBody>
          <a:bodyPr>
            <a:normAutofit/>
          </a:bodyPr>
          <a:lstStyle/>
          <a:p>
            <a:pPr marL="742950" indent="-742950">
              <a:buFont typeface="Arial" panose="020B0604020202020204" pitchFamily="34" charset="0"/>
              <a:buChar char="•"/>
            </a:pPr>
            <a:r>
              <a:rPr lang="el-GR" b="1" cap="none" dirty="0"/>
              <a:t>Ανίχνευση εκπαιδευτικών αναγκών </a:t>
            </a:r>
            <a:endParaRPr lang="el-GR" cap="none" dirty="0"/>
          </a:p>
        </p:txBody>
      </p:sp>
    </p:spTree>
    <p:extLst>
      <p:ext uri="{BB962C8B-B14F-4D97-AF65-F5344CB8AC3E}">
        <p14:creationId xmlns:p14="http://schemas.microsoft.com/office/powerpoint/2010/main" val="13945991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n-US" b="0" dirty="0"/>
              <a:t>Top-down</a:t>
            </a:r>
            <a:r>
              <a:rPr lang="el-GR" b="0" dirty="0"/>
              <a:t> (οργανωτικο</a:t>
            </a:r>
            <a:r>
              <a:rPr lang="el-GR" dirty="0"/>
              <a:t>ί στόχοι, ηγεσία)</a:t>
            </a:r>
            <a:endParaRPr lang="en-US" b="0" dirty="0"/>
          </a:p>
          <a:p>
            <a:r>
              <a:rPr lang="en-US" b="0" dirty="0"/>
              <a:t>Bottom-up</a:t>
            </a:r>
            <a:r>
              <a:rPr lang="el-GR" b="0" dirty="0"/>
              <a:t> (ανάγκες εργαζομένων σε σχέση με τις επαγγελματικές απαιτήσεις &amp; τα προσόντα του</a:t>
            </a:r>
            <a:r>
              <a:rPr lang="el-GR" dirty="0"/>
              <a:t>ς</a:t>
            </a:r>
            <a:r>
              <a:rPr lang="el-GR" b="0" dirty="0"/>
              <a:t>)</a:t>
            </a:r>
          </a:p>
          <a:p>
            <a:r>
              <a:rPr lang="el-GR" b="0" dirty="0"/>
              <a:t>Εργαλεία:  Συνεντεύξεις, Ομάδες εργασίας, Ατομικά Ερωτηματολόγια </a:t>
            </a:r>
            <a:endParaRPr lang="en-US" b="0" dirty="0"/>
          </a:p>
          <a:p>
            <a:r>
              <a:rPr lang="el-GR" b="0" dirty="0"/>
              <a:t>Εσωτερικές Ομάδες Επιμορφωτών – Συνεργασία με ΕΚΔΔΑ</a:t>
            </a:r>
          </a:p>
          <a:p>
            <a:endParaRPr lang="el-GR" dirty="0"/>
          </a:p>
        </p:txBody>
      </p:sp>
      <p:sp>
        <p:nvSpPr>
          <p:cNvPr id="2" name="Τίτλος 1"/>
          <p:cNvSpPr>
            <a:spLocks noGrp="1"/>
          </p:cNvSpPr>
          <p:nvPr>
            <p:ph type="title"/>
          </p:nvPr>
        </p:nvSpPr>
        <p:spPr>
          <a:xfrm>
            <a:off x="457200" y="152718"/>
            <a:ext cx="7355160" cy="1371600"/>
          </a:xfrm>
        </p:spPr>
        <p:txBody>
          <a:bodyPr>
            <a:normAutofit/>
          </a:bodyPr>
          <a:lstStyle/>
          <a:p>
            <a:r>
              <a:rPr lang="el-GR" b="1" cap="none" dirty="0"/>
              <a:t>Ανίχνευση εκπαιδευτικών αναγκών - Μεθοδολογία</a:t>
            </a:r>
            <a:endParaRPr lang="el-GR" dirty="0"/>
          </a:p>
        </p:txBody>
      </p:sp>
    </p:spTree>
    <p:extLst>
      <p:ext uri="{BB962C8B-B14F-4D97-AF65-F5344CB8AC3E}">
        <p14:creationId xmlns:p14="http://schemas.microsoft.com/office/powerpoint/2010/main" val="141328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sz="3200" dirty="0"/>
              <a:t>Το Εθνικό Κέντρο Δημόσιας Διοίκησης και Αυτοδιοίκησης (ΕΚΔΔΑ):</a:t>
            </a:r>
            <a:endParaRPr lang="el-GR" sz="3200" dirty="0"/>
          </a:p>
        </p:txBody>
      </p:sp>
      <p:sp>
        <p:nvSpPr>
          <p:cNvPr id="3" name="Θέση περιεχομένου 2"/>
          <p:cNvSpPr>
            <a:spLocks noGrp="1"/>
          </p:cNvSpPr>
          <p:nvPr>
            <p:ph idx="1"/>
          </p:nvPr>
        </p:nvSpPr>
        <p:spPr>
          <a:xfrm>
            <a:off x="539552" y="1628800"/>
            <a:ext cx="8229600" cy="4093915"/>
          </a:xfrm>
        </p:spPr>
        <p:txBody>
          <a:bodyPr/>
          <a:lstStyle/>
          <a:p>
            <a:r>
              <a:rPr lang="el-GR" dirty="0"/>
              <a:t>Ιδρύθηκε το 1983, είναι Νομικό Πρόσωπο Δημοσίου Δικαίου και υπάγεται στον Υπουργό Εσωτερικών.</a:t>
            </a:r>
          </a:p>
        </p:txBody>
      </p:sp>
      <p:sp>
        <p:nvSpPr>
          <p:cNvPr id="4" name="Θέση αριθμού διαφάνειας 3"/>
          <p:cNvSpPr>
            <a:spLocks noGrp="1"/>
          </p:cNvSpPr>
          <p:nvPr>
            <p:ph type="sldNum" sz="quarter" idx="4294967295"/>
          </p:nvPr>
        </p:nvSpPr>
        <p:spPr>
          <a:xfrm>
            <a:off x="7010400" y="6356350"/>
            <a:ext cx="2133600" cy="365125"/>
          </a:xfrm>
          <a:prstGeom prst="rect">
            <a:avLst/>
          </a:prstGeom>
        </p:spPr>
        <p:txBody>
          <a:bodyPr/>
          <a:lstStyle/>
          <a:p>
            <a:pPr>
              <a:defRPr/>
            </a:pPr>
            <a:fld id="{F1A022EB-CA5D-487D-B260-074039DD8800}" type="slidenum">
              <a:rPr lang="el-GR" smtClean="0"/>
              <a:pPr>
                <a:defRPr/>
              </a:pPr>
              <a:t>2</a:t>
            </a:fld>
            <a:endParaRPr lang="el-GR"/>
          </a:p>
        </p:txBody>
      </p:sp>
    </p:spTree>
    <p:extLst>
      <p:ext uri="{BB962C8B-B14F-4D97-AF65-F5344CB8AC3E}">
        <p14:creationId xmlns:p14="http://schemas.microsoft.com/office/powerpoint/2010/main" val="31158706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23528" y="1481328"/>
            <a:ext cx="8363272" cy="4525963"/>
          </a:xfrm>
        </p:spPr>
        <p:txBody>
          <a:bodyPr/>
          <a:lstStyle/>
          <a:p>
            <a:r>
              <a:rPr lang="el-GR" b="0" dirty="0"/>
              <a:t>Με βάση τα πορίσματα της Ανίχνευσης Εκπαιδευτικών Αναγκών καταρτίζεται το επιχειρησιακό σχέδιο εκπαίδευσης του κάθε φορέα της Δημόσιας Διοίκησης και προγραμματίζεται η εκπαίδευση σε ετήσια βάση για το σύνολο του Δημόσιου Τομέα και τους Οργανισμούς Τοπικής Αυτοδιοίκησης. </a:t>
            </a:r>
            <a:endParaRPr lang="el-GR" dirty="0"/>
          </a:p>
        </p:txBody>
      </p:sp>
      <p:sp>
        <p:nvSpPr>
          <p:cNvPr id="2" name="Τίτλος 1"/>
          <p:cNvSpPr>
            <a:spLocks noGrp="1"/>
          </p:cNvSpPr>
          <p:nvPr>
            <p:ph type="title"/>
          </p:nvPr>
        </p:nvSpPr>
        <p:spPr>
          <a:xfrm>
            <a:off x="467544" y="332656"/>
            <a:ext cx="7427168" cy="1371600"/>
          </a:xfrm>
        </p:spPr>
        <p:txBody>
          <a:bodyPr>
            <a:normAutofit fontScale="90000"/>
          </a:bodyPr>
          <a:lstStyle/>
          <a:p>
            <a:pPr marL="571500" indent="-571500">
              <a:buFont typeface="Arial" panose="020B0604020202020204" pitchFamily="34" charset="0"/>
              <a:buChar char="•"/>
            </a:pPr>
            <a:r>
              <a:rPr lang="el-GR" cap="none" dirty="0"/>
              <a:t>Κατάρτιση Επιχειρησιακών Σχεδίων Εκπαίδευσης  </a:t>
            </a:r>
            <a:br>
              <a:rPr lang="el-GR" cap="none" dirty="0"/>
            </a:br>
            <a:endParaRPr lang="el-GR" cap="none" dirty="0"/>
          </a:p>
        </p:txBody>
      </p:sp>
    </p:spTree>
    <p:extLst>
      <p:ext uri="{BB962C8B-B14F-4D97-AF65-F5344CB8AC3E}">
        <p14:creationId xmlns:p14="http://schemas.microsoft.com/office/powerpoint/2010/main" val="715083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a:t>Ο φορέας υποβάλλει υπηρεσιακό αίτημα στην </a:t>
            </a:r>
            <a:r>
              <a:rPr lang="el-GR" altLang="el-GR" dirty="0"/>
              <a:t>ηλεκτρονική υπηρεσία υποβολής αιτημάτων εκπαίδευσης.</a:t>
            </a:r>
          </a:p>
          <a:p>
            <a:r>
              <a:rPr lang="el-GR" dirty="0"/>
              <a:t>Τα αιτήματα αξιοποιούνται από το επιστημονικό προσωπικό του ΙΝ.ΕΠ. </a:t>
            </a:r>
          </a:p>
        </p:txBody>
      </p:sp>
      <p:sp>
        <p:nvSpPr>
          <p:cNvPr id="3" name="Τίτλος 2"/>
          <p:cNvSpPr>
            <a:spLocks noGrp="1"/>
          </p:cNvSpPr>
          <p:nvPr>
            <p:ph type="title"/>
          </p:nvPr>
        </p:nvSpPr>
        <p:spPr/>
        <p:txBody>
          <a:bodyPr/>
          <a:lstStyle/>
          <a:p>
            <a:r>
              <a:rPr lang="el-GR" dirty="0"/>
              <a:t>Διαδικασία:</a:t>
            </a:r>
          </a:p>
        </p:txBody>
      </p:sp>
    </p:spTree>
    <p:extLst>
      <p:ext uri="{BB962C8B-B14F-4D97-AF65-F5344CB8AC3E}">
        <p14:creationId xmlns:p14="http://schemas.microsoft.com/office/powerpoint/2010/main" val="3901870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pPr marL="342900" indent="-342900">
              <a:buFont typeface="Arial" panose="020B0604020202020204" pitchFamily="34" charset="0"/>
              <a:buChar char="•"/>
            </a:pPr>
            <a:r>
              <a:rPr lang="el-GR" b="1" dirty="0">
                <a:solidFill>
                  <a:schemeClr val="accent4">
                    <a:lumMod val="75000"/>
                  </a:schemeClr>
                </a:solidFill>
              </a:rPr>
              <a:t>Εφαρμογή και αξιοποίηση των γνώσεων </a:t>
            </a:r>
            <a:r>
              <a:rPr lang="el-GR" b="0" dirty="0"/>
              <a:t>και δεξιοτήτων που απέκτησαν οι υπάλληλοι από τη συμμετοχή τους στα επιμορφωτικά προγράμματα στην </a:t>
            </a:r>
            <a:r>
              <a:rPr lang="el-GR" b="1" dirty="0">
                <a:solidFill>
                  <a:schemeClr val="accent4">
                    <a:lumMod val="75000"/>
                  </a:schemeClr>
                </a:solidFill>
              </a:rPr>
              <a:t>καθημερινή εργασία </a:t>
            </a:r>
            <a:r>
              <a:rPr lang="el-GR" b="0" dirty="0"/>
              <a:t>τους αλλά και τις </a:t>
            </a:r>
            <a:r>
              <a:rPr lang="el-GR" b="1" dirty="0">
                <a:solidFill>
                  <a:schemeClr val="accent4">
                    <a:lumMod val="75000"/>
                  </a:schemeClr>
                </a:solidFill>
              </a:rPr>
              <a:t>αλλαγές </a:t>
            </a:r>
            <a:r>
              <a:rPr lang="el-GR" b="0" dirty="0"/>
              <a:t>που προκλήθηκαν στη λειτουργία της υπηρεσίας που εργάζονται και στην εξυπηρέτηση των πολιτών.</a:t>
            </a:r>
          </a:p>
          <a:p>
            <a:pPr marL="342900" indent="-342900">
              <a:buFont typeface="Arial" panose="020B0604020202020204" pitchFamily="34" charset="0"/>
              <a:buChar char="•"/>
            </a:pPr>
            <a:r>
              <a:rPr lang="el-GR" b="1" dirty="0">
                <a:solidFill>
                  <a:schemeClr val="accent4">
                    <a:lumMod val="75000"/>
                  </a:schemeClr>
                </a:solidFill>
              </a:rPr>
              <a:t>2 μήνες </a:t>
            </a:r>
            <a:r>
              <a:rPr lang="el-GR" b="0" dirty="0"/>
              <a:t>μετά την ολοκλήρωση του επιμορφωτικού προγράμματος </a:t>
            </a:r>
          </a:p>
          <a:p>
            <a:endParaRPr lang="el-GR" dirty="0"/>
          </a:p>
        </p:txBody>
      </p:sp>
      <p:sp>
        <p:nvSpPr>
          <p:cNvPr id="2" name="Τίτλος 1"/>
          <p:cNvSpPr>
            <a:spLocks noGrp="1"/>
          </p:cNvSpPr>
          <p:nvPr>
            <p:ph type="title"/>
          </p:nvPr>
        </p:nvSpPr>
        <p:spPr>
          <a:xfrm>
            <a:off x="457200" y="152718"/>
            <a:ext cx="7787208" cy="1371600"/>
          </a:xfrm>
        </p:spPr>
        <p:txBody>
          <a:bodyPr>
            <a:normAutofit/>
          </a:bodyPr>
          <a:lstStyle/>
          <a:p>
            <a:pPr marL="571500" indent="-571500">
              <a:buFont typeface="Arial" panose="020B0604020202020204" pitchFamily="34" charset="0"/>
              <a:buChar char="•"/>
            </a:pPr>
            <a:r>
              <a:rPr lang="el-GR" sz="2800" cap="none" dirty="0"/>
              <a:t>Αποτίμηση της αποτελεσματικότητας της επιμόρφωσης</a:t>
            </a:r>
          </a:p>
        </p:txBody>
      </p:sp>
    </p:spTree>
    <p:extLst>
      <p:ext uri="{BB962C8B-B14F-4D97-AF65-F5344CB8AC3E}">
        <p14:creationId xmlns:p14="http://schemas.microsoft.com/office/powerpoint/2010/main" val="2927846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98375" y="1988840"/>
            <a:ext cx="7556376" cy="1612776"/>
          </a:xfrm>
        </p:spPr>
        <p:txBody>
          <a:bodyPr>
            <a:normAutofit/>
          </a:bodyPr>
          <a:lstStyle/>
          <a:p>
            <a:r>
              <a:rPr lang="el-GR" sz="4200" dirty="0"/>
              <a:t>Επί του πρακτέου:</a:t>
            </a:r>
          </a:p>
        </p:txBody>
      </p:sp>
    </p:spTree>
    <p:extLst>
      <p:ext uri="{BB962C8B-B14F-4D97-AF65-F5344CB8AC3E}">
        <p14:creationId xmlns:p14="http://schemas.microsoft.com/office/powerpoint/2010/main" val="3363057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1700808"/>
            <a:ext cx="8219256" cy="4306483"/>
          </a:xfrm>
        </p:spPr>
        <p:txBody>
          <a:bodyPr/>
          <a:lstStyle/>
          <a:p>
            <a:r>
              <a:rPr lang="el-GR" dirty="0"/>
              <a:t>Σημαίνει:</a:t>
            </a:r>
          </a:p>
          <a:p>
            <a:pPr marL="624078" indent="-514350">
              <a:buFont typeface="+mj-lt"/>
              <a:buAutoNum type="arabicPeriod"/>
            </a:pPr>
            <a:r>
              <a:rPr lang="el-GR" dirty="0"/>
              <a:t>Παρακολουθώ ανελλιπώς τις διδακτικές ώρες</a:t>
            </a:r>
          </a:p>
          <a:p>
            <a:pPr marL="624078" indent="-514350">
              <a:buFont typeface="+mj-lt"/>
              <a:buAutoNum type="arabicPeriod"/>
            </a:pPr>
            <a:r>
              <a:rPr lang="el-GR" dirty="0"/>
              <a:t>Συμμετέχω με επιτυχία στη διαδικασία αξιολόγησης του σεμιναρίου </a:t>
            </a:r>
          </a:p>
          <a:p>
            <a:pPr marL="109728" indent="0">
              <a:buNone/>
            </a:pPr>
            <a:endParaRPr lang="el-GR" dirty="0"/>
          </a:p>
        </p:txBody>
      </p:sp>
      <p:sp>
        <p:nvSpPr>
          <p:cNvPr id="2" name="Τίτλος 1"/>
          <p:cNvSpPr>
            <a:spLocks noGrp="1"/>
          </p:cNvSpPr>
          <p:nvPr>
            <p:ph type="title"/>
          </p:nvPr>
        </p:nvSpPr>
        <p:spPr>
          <a:xfrm>
            <a:off x="457200" y="152718"/>
            <a:ext cx="7787208" cy="1476082"/>
          </a:xfrm>
        </p:spPr>
        <p:txBody>
          <a:bodyPr>
            <a:noAutofit/>
          </a:bodyPr>
          <a:lstStyle/>
          <a:p>
            <a:r>
              <a:rPr lang="el-GR" sz="3200" dirty="0"/>
              <a:t>Τι σημαίνει «</a:t>
            </a:r>
            <a:r>
              <a:rPr lang="el-GR" sz="3200" i="1" dirty="0"/>
              <a:t>παρακολουθώ επιτυχώς</a:t>
            </a:r>
            <a:r>
              <a:rPr lang="el-GR" sz="3200" dirty="0"/>
              <a:t>» ένα σεμινάριο του ΙΝΕΠ»?</a:t>
            </a:r>
          </a:p>
        </p:txBody>
      </p:sp>
    </p:spTree>
    <p:extLst>
      <p:ext uri="{BB962C8B-B14F-4D97-AF65-F5344CB8AC3E}">
        <p14:creationId xmlns:p14="http://schemas.microsoft.com/office/powerpoint/2010/main" val="927902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86957002"/>
              </p:ext>
            </p:extLst>
          </p:nvPr>
        </p:nvGraphicFramePr>
        <p:xfrm>
          <a:off x="457200" y="548680"/>
          <a:ext cx="8229600" cy="5458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97701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r>
              <a:rPr lang="el-GR" dirty="0"/>
              <a:t>Μπαίνω στη σελίδα: </a:t>
            </a:r>
            <a:r>
              <a:rPr lang="en-US" dirty="0">
                <a:hlinkClick r:id="rId2"/>
              </a:rPr>
              <a:t>https://online.ekdd.gr/OnlineWeb/index.jsp</a:t>
            </a:r>
            <a:r>
              <a:rPr lang="el-GR" dirty="0"/>
              <a:t> </a:t>
            </a:r>
          </a:p>
          <a:p>
            <a:r>
              <a:rPr lang="el-GR" dirty="0"/>
              <a:t>«Πιστοποιητικά»: </a:t>
            </a:r>
          </a:p>
          <a:p>
            <a:pPr marL="457200" indent="-457200">
              <a:buFont typeface="+mj-lt"/>
              <a:buAutoNum type="arabicPeriod"/>
            </a:pPr>
            <a:r>
              <a:rPr lang="el-GR" b="0" dirty="0"/>
              <a:t>Βεβαίωση για το σύνολο του αρχείου εκπαιδεύσεών μου στο ΕΚΔΔΑ με τίτλο «Πιστοποιητικό Αρχείου Εκπαιδεύσεων»</a:t>
            </a:r>
          </a:p>
          <a:p>
            <a:r>
              <a:rPr lang="el-GR" b="0" dirty="0"/>
              <a:t> ή </a:t>
            </a:r>
          </a:p>
          <a:p>
            <a:pPr marL="514350" indent="-514350">
              <a:buFont typeface="+mj-lt"/>
              <a:buAutoNum type="arabicPeriod" startAt="2"/>
            </a:pPr>
            <a:r>
              <a:rPr lang="el-GR" b="0" dirty="0"/>
              <a:t>Βεβαίωση για</a:t>
            </a:r>
          </a:p>
          <a:p>
            <a:r>
              <a:rPr lang="el-GR" b="0" dirty="0"/>
              <a:t>συγκεκριμένο επιμορφωτικό πρόγραμμα που παρακολούθησα </a:t>
            </a:r>
            <a:endParaRPr lang="el-GR" dirty="0"/>
          </a:p>
        </p:txBody>
      </p:sp>
      <p:sp>
        <p:nvSpPr>
          <p:cNvPr id="2" name="Τίτλος 1"/>
          <p:cNvSpPr>
            <a:spLocks noGrp="1"/>
          </p:cNvSpPr>
          <p:nvPr>
            <p:ph type="title"/>
          </p:nvPr>
        </p:nvSpPr>
        <p:spPr>
          <a:xfrm>
            <a:off x="457200" y="152718"/>
            <a:ext cx="7859216" cy="1371600"/>
          </a:xfrm>
        </p:spPr>
        <p:txBody>
          <a:bodyPr>
            <a:normAutofit/>
          </a:bodyPr>
          <a:lstStyle/>
          <a:p>
            <a:r>
              <a:rPr lang="el-GR" sz="3200" dirty="0"/>
              <a:t>Βήματα για την έκδοση βεβαίωσης πιστοποίησης σεμιναρίου</a:t>
            </a:r>
          </a:p>
        </p:txBody>
      </p:sp>
    </p:spTree>
    <p:extLst>
      <p:ext uri="{BB962C8B-B14F-4D97-AF65-F5344CB8AC3E}">
        <p14:creationId xmlns:p14="http://schemas.microsoft.com/office/powerpoint/2010/main" val="20969711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481328"/>
            <a:ext cx="8568952" cy="4525963"/>
          </a:xfrm>
        </p:spPr>
        <p:txBody>
          <a:bodyPr/>
          <a:lstStyle/>
          <a:p>
            <a:r>
              <a:rPr lang="el-GR" dirty="0"/>
              <a:t>Υπουργική Απόφαση με θέμα «Σύστημα Πιστοποίησης της Επιμόρφωσης» (ΦΕΚ 1657/Τεύχος Β’/4-5-2020).</a:t>
            </a:r>
          </a:p>
        </p:txBody>
      </p:sp>
      <p:sp>
        <p:nvSpPr>
          <p:cNvPr id="3" name="Τίτλος 2"/>
          <p:cNvSpPr>
            <a:spLocks noGrp="1"/>
          </p:cNvSpPr>
          <p:nvPr>
            <p:ph type="title"/>
          </p:nvPr>
        </p:nvSpPr>
        <p:spPr/>
        <p:txBody>
          <a:bodyPr>
            <a:normAutofit/>
          </a:bodyPr>
          <a:lstStyle/>
          <a:p>
            <a:r>
              <a:rPr lang="el-GR" dirty="0"/>
              <a:t>Πιστοποίηση Επιμόρφωσης:</a:t>
            </a:r>
          </a:p>
        </p:txBody>
      </p:sp>
    </p:spTree>
    <p:extLst>
      <p:ext uri="{BB962C8B-B14F-4D97-AF65-F5344CB8AC3E}">
        <p14:creationId xmlns:p14="http://schemas.microsoft.com/office/powerpoint/2010/main" val="23959584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a:t>Οι βεβαιώσεις πιστοποίησης για τα επιμορφωτικά προγράμματα του ΕΚΔΔΑ επέχουν θέση </a:t>
            </a:r>
            <a:r>
              <a:rPr lang="el-GR" b="1" dirty="0">
                <a:effectLst>
                  <a:outerShdw blurRad="38100" dist="38100" dir="2700000" algn="tl">
                    <a:srgbClr val="000000">
                      <a:alpha val="43137"/>
                    </a:srgbClr>
                  </a:outerShdw>
                </a:effectLst>
              </a:rPr>
              <a:t>ακριβούς αντιγράφου </a:t>
            </a:r>
            <a:r>
              <a:rPr lang="el-GR" dirty="0"/>
              <a:t>και είναι έγκυρες για κάθε χρήση από τους επιμορφωνόμενους και τις υπηρεσίες τους. </a:t>
            </a:r>
          </a:p>
          <a:p>
            <a:r>
              <a:rPr lang="el-GR" dirty="0">
                <a:solidFill>
                  <a:srgbClr val="00B0F0"/>
                </a:solidFill>
                <a:hlinkClick r:id="rId2" action="ppaction://hlinkfile"/>
              </a:rPr>
              <a:t>Νόμος 4250/2014 «Διοικητικές Απλουστεύσεις…», Άρθρο 34</a:t>
            </a:r>
            <a:r>
              <a:rPr lang="el-GR" dirty="0">
                <a:solidFill>
                  <a:srgbClr val="00B0F0"/>
                </a:solidFill>
              </a:rPr>
              <a:t>.</a:t>
            </a:r>
          </a:p>
        </p:txBody>
      </p:sp>
      <p:sp>
        <p:nvSpPr>
          <p:cNvPr id="2" name="Τίτλος 1"/>
          <p:cNvSpPr>
            <a:spLocks noGrp="1"/>
          </p:cNvSpPr>
          <p:nvPr>
            <p:ph type="title"/>
          </p:nvPr>
        </p:nvSpPr>
        <p:spPr/>
        <p:txBody>
          <a:bodyPr/>
          <a:lstStyle/>
          <a:p>
            <a:r>
              <a:rPr lang="el-GR" dirty="0"/>
              <a:t>ΣΗΜΑΝΤΙΚΟ:</a:t>
            </a:r>
          </a:p>
        </p:txBody>
      </p:sp>
    </p:spTree>
    <p:extLst>
      <p:ext uri="{BB962C8B-B14F-4D97-AF65-F5344CB8AC3E}">
        <p14:creationId xmlns:p14="http://schemas.microsoft.com/office/powerpoint/2010/main" val="11111165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77008" y="2204864"/>
            <a:ext cx="5866992" cy="1828800"/>
          </a:xfrm>
        </p:spPr>
        <p:txBody>
          <a:bodyPr>
            <a:normAutofit/>
          </a:bodyPr>
          <a:lstStyle/>
          <a:p>
            <a:r>
              <a:rPr lang="el-GR" sz="3600" dirty="0"/>
              <a:t>Επιπλέον για το ρόλο του ΕΚΔΔΑ:</a:t>
            </a:r>
          </a:p>
        </p:txBody>
      </p:sp>
    </p:spTree>
    <p:extLst>
      <p:ext uri="{BB962C8B-B14F-4D97-AF65-F5344CB8AC3E}">
        <p14:creationId xmlns:p14="http://schemas.microsoft.com/office/powerpoint/2010/main" val="2909627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67544" y="1556792"/>
            <a:ext cx="8229600" cy="4525963"/>
          </a:xfrm>
        </p:spPr>
        <p:txBody>
          <a:bodyPr>
            <a:normAutofit lnSpcReduction="10000"/>
          </a:bodyPr>
          <a:lstStyle/>
          <a:p>
            <a:r>
              <a:rPr lang="el-GR" sz="2800" dirty="0"/>
              <a:t>Πρότυπος Ψηφιακός Οργανισμός (ΝΠΔΔ) και διοικείται από τον </a:t>
            </a:r>
            <a:r>
              <a:rPr lang="el-GR" sz="2800" dirty="0">
                <a:solidFill>
                  <a:srgbClr val="FF0000"/>
                </a:solidFill>
              </a:rPr>
              <a:t>Πρόεδρο</a:t>
            </a:r>
            <a:r>
              <a:rPr lang="el-GR" sz="2800" dirty="0"/>
              <a:t> και 14μελές Διοικητικό Συμβούλιο</a:t>
            </a:r>
          </a:p>
          <a:p>
            <a:r>
              <a:rPr lang="el-GR" sz="2800" dirty="0"/>
              <a:t>Εθνικός </a:t>
            </a:r>
            <a:r>
              <a:rPr lang="el-GR" sz="2800" dirty="0">
                <a:solidFill>
                  <a:srgbClr val="FF0000"/>
                </a:solidFill>
              </a:rPr>
              <a:t>στρατηγικός φορέας </a:t>
            </a:r>
            <a:r>
              <a:rPr lang="el-GR" sz="2800" dirty="0"/>
              <a:t>εκπαίδευσης &amp; επιμόρφωσης των στελεχών της Δημόσιας Διοίκησης και της Τοπικής Αυτοδιοίκησης </a:t>
            </a:r>
          </a:p>
          <a:p>
            <a:r>
              <a:rPr lang="el-GR" sz="2800" dirty="0"/>
              <a:t>Βασικός </a:t>
            </a:r>
            <a:r>
              <a:rPr lang="el-GR" sz="2800" dirty="0">
                <a:solidFill>
                  <a:srgbClr val="FF0000"/>
                </a:solidFill>
              </a:rPr>
              <a:t>σύμβουλος του κράτους </a:t>
            </a:r>
            <a:r>
              <a:rPr lang="el-GR" sz="2800" dirty="0"/>
              <a:t>για τη βελτίωση της οργάνωσης και αποδοτικότητας των δημοσίων υπηρεσιών</a:t>
            </a:r>
          </a:p>
        </p:txBody>
      </p:sp>
      <p:sp>
        <p:nvSpPr>
          <p:cNvPr id="3" name="Τίτλος 2"/>
          <p:cNvSpPr>
            <a:spLocks noGrp="1"/>
          </p:cNvSpPr>
          <p:nvPr>
            <p:ph type="title"/>
          </p:nvPr>
        </p:nvSpPr>
        <p:spPr/>
        <p:txBody>
          <a:bodyPr>
            <a:noAutofit/>
          </a:bodyPr>
          <a:lstStyle/>
          <a:p>
            <a:r>
              <a:rPr lang="el-GR" sz="3600" dirty="0"/>
              <a:t>Η ταυτότητα του Εθνικού Κέντρου Δημόσιας Διοίκησης:</a:t>
            </a:r>
          </a:p>
        </p:txBody>
      </p:sp>
    </p:spTree>
    <p:extLst>
      <p:ext uri="{BB962C8B-B14F-4D97-AF65-F5344CB8AC3E}">
        <p14:creationId xmlns:p14="http://schemas.microsoft.com/office/powerpoint/2010/main" val="3224805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a:xfrm>
            <a:off x="539552" y="476672"/>
            <a:ext cx="8229600" cy="719137"/>
          </a:xfrm>
        </p:spPr>
        <p:txBody>
          <a:bodyPr>
            <a:noAutofit/>
          </a:bodyPr>
          <a:lstStyle/>
          <a:p>
            <a:pPr>
              <a:defRPr/>
            </a:pPr>
            <a:r>
              <a:rPr lang="el-GR" sz="3700" dirty="0"/>
              <a:t>Στρατηγικές Συμμαχίες του ΕΚΔΔΑ εντός συνόρων</a:t>
            </a:r>
          </a:p>
        </p:txBody>
      </p:sp>
      <p:sp>
        <p:nvSpPr>
          <p:cNvPr id="15" name="14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30</a:t>
            </a:fld>
            <a:endParaRPr lang="el-GR"/>
          </a:p>
        </p:txBody>
      </p:sp>
      <p:sp>
        <p:nvSpPr>
          <p:cNvPr id="18438" name="8 - Ορθογώνιο"/>
          <p:cNvSpPr>
            <a:spLocks noChangeArrowheads="1"/>
          </p:cNvSpPr>
          <p:nvPr/>
        </p:nvSpPr>
        <p:spPr bwMode="auto">
          <a:xfrm flipV="1">
            <a:off x="1908175" y="981075"/>
            <a:ext cx="6624638" cy="368300"/>
          </a:xfrm>
          <a:prstGeom prst="rect">
            <a:avLst/>
          </a:prstGeom>
          <a:noFill/>
          <a:ln w="9525">
            <a:noFill/>
            <a:miter lim="800000"/>
            <a:headEnd/>
            <a:tailEnd/>
          </a:ln>
        </p:spPr>
        <p:txBody>
          <a:bodyPr>
            <a:spAutoFit/>
          </a:bodyPr>
          <a:lstStyle/>
          <a:p>
            <a:endParaRPr lang="el-GR" altLang="el-GR"/>
          </a:p>
        </p:txBody>
      </p:sp>
      <p:sp>
        <p:nvSpPr>
          <p:cNvPr id="15367" name="9 - Ορθογώνιο"/>
          <p:cNvSpPr>
            <a:spLocks noChangeArrowheads="1"/>
          </p:cNvSpPr>
          <p:nvPr/>
        </p:nvSpPr>
        <p:spPr bwMode="auto">
          <a:xfrm>
            <a:off x="1115616" y="2060848"/>
            <a:ext cx="7221537" cy="17543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a:lnSpc>
                <a:spcPct val="150000"/>
              </a:lnSpc>
              <a:buFont typeface="Wingdings" panose="05000000000000000000" pitchFamily="2" charset="2"/>
              <a:buChar char="§"/>
              <a:defRPr/>
            </a:pPr>
            <a:r>
              <a:rPr lang="el-GR" sz="2400" b="1" dirty="0">
                <a:solidFill>
                  <a:schemeClr val="accent4">
                    <a:lumMod val="75000"/>
                  </a:schemeClr>
                </a:solidFill>
                <a:effectLst>
                  <a:outerShdw blurRad="38100" dist="38100" dir="2700000" algn="tl">
                    <a:srgbClr val="000000">
                      <a:alpha val="43137"/>
                    </a:srgbClr>
                  </a:outerShdw>
                </a:effectLst>
              </a:rPr>
              <a:t>ΑΔΕΔΥ </a:t>
            </a:r>
          </a:p>
          <a:p>
            <a:pPr marL="342900" indent="-342900">
              <a:lnSpc>
                <a:spcPct val="150000"/>
              </a:lnSpc>
              <a:buFont typeface="Wingdings" panose="05000000000000000000" pitchFamily="2" charset="2"/>
              <a:buChar char="§"/>
              <a:defRPr/>
            </a:pPr>
            <a:r>
              <a:rPr lang="el-GR" sz="2400" b="1" dirty="0">
                <a:solidFill>
                  <a:schemeClr val="accent4">
                    <a:lumMod val="75000"/>
                  </a:schemeClr>
                </a:solidFill>
                <a:effectLst>
                  <a:outerShdw blurRad="38100" dist="38100" dir="2700000" algn="tl">
                    <a:srgbClr val="000000">
                      <a:alpha val="43137"/>
                    </a:srgbClr>
                  </a:outerShdw>
                </a:effectLst>
              </a:rPr>
              <a:t>Κεντρική Ένωση Δήμων Ελλάδας (ΚΕΔΕ) </a:t>
            </a:r>
          </a:p>
          <a:p>
            <a:pPr marL="342900" indent="-342900">
              <a:lnSpc>
                <a:spcPct val="150000"/>
              </a:lnSpc>
              <a:buFont typeface="Wingdings" panose="05000000000000000000" pitchFamily="2" charset="2"/>
              <a:buChar char="§"/>
              <a:defRPr/>
            </a:pPr>
            <a:r>
              <a:rPr lang="el-GR" sz="2400" b="1" dirty="0">
                <a:solidFill>
                  <a:schemeClr val="accent4">
                    <a:lumMod val="75000"/>
                  </a:schemeClr>
                </a:solidFill>
                <a:effectLst>
                  <a:outerShdw blurRad="38100" dist="38100" dir="2700000" algn="tl">
                    <a:srgbClr val="000000">
                      <a:alpha val="43137"/>
                    </a:srgbClr>
                  </a:outerShdw>
                </a:effectLst>
              </a:rPr>
              <a:t>Ένωση Περιφερειών (ΕΝΠΕ)</a:t>
            </a:r>
          </a:p>
        </p:txBody>
      </p:sp>
    </p:spTree>
    <p:extLst>
      <p:ext uri="{BB962C8B-B14F-4D97-AF65-F5344CB8AC3E}">
        <p14:creationId xmlns:p14="http://schemas.microsoft.com/office/powerpoint/2010/main" val="15527969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332656"/>
            <a:ext cx="8229600" cy="1143000"/>
          </a:xfrm>
        </p:spPr>
        <p:txBody>
          <a:bodyPr>
            <a:normAutofit fontScale="90000"/>
          </a:bodyPr>
          <a:lstStyle/>
          <a:p>
            <a:r>
              <a:rPr lang="el-GR" sz="3600" b="1" dirty="0">
                <a:solidFill>
                  <a:srgbClr val="00B0F0"/>
                </a:solidFill>
                <a:effectLst>
                  <a:outerShdw blurRad="38100" dist="38100" dir="2700000" algn="tl">
                    <a:srgbClr val="000000">
                      <a:alpha val="43137"/>
                    </a:srgbClr>
                  </a:outerShdw>
                </a:effectLst>
              </a:rPr>
              <a:t>Μνημόνια συνεργασίας του ΕΚΔΔΑ</a:t>
            </a:r>
            <a:br>
              <a:rPr lang="el-GR" sz="3600" b="1" dirty="0">
                <a:solidFill>
                  <a:srgbClr val="00B0F0"/>
                </a:solidFill>
                <a:effectLst>
                  <a:outerShdw blurRad="38100" dist="38100" dir="2700000" algn="tl">
                    <a:srgbClr val="000000">
                      <a:alpha val="43137"/>
                    </a:srgbClr>
                  </a:outerShdw>
                </a:effectLst>
              </a:rPr>
            </a:br>
            <a:r>
              <a:rPr lang="el-GR" sz="3600" b="1" dirty="0">
                <a:solidFill>
                  <a:srgbClr val="00B0F0"/>
                </a:solidFill>
                <a:effectLst>
                  <a:outerShdw blurRad="38100" dist="38100" dir="2700000" algn="tl">
                    <a:srgbClr val="000000">
                      <a:alpha val="43137"/>
                    </a:srgbClr>
                  </a:outerShdw>
                </a:effectLst>
              </a:rPr>
              <a:t>με ομόλογους φορείς της Ε.Ε. (1/2) </a:t>
            </a:r>
          </a:p>
        </p:txBody>
      </p:sp>
      <p:pic>
        <p:nvPicPr>
          <p:cNvPr id="37891" name="Picture 3"/>
          <p:cNvPicPr>
            <a:picLocks noGrp="1" noChangeAspect="1" noChangeArrowheads="1"/>
          </p:cNvPicPr>
          <p:nvPr>
            <p:ph idx="1"/>
          </p:nvPr>
        </p:nvPicPr>
        <p:blipFill>
          <a:blip r:embed="rId2" cstate="print"/>
          <a:srcRect/>
          <a:stretch>
            <a:fillRect/>
          </a:stretch>
        </p:blipFill>
        <p:spPr bwMode="auto">
          <a:xfrm>
            <a:off x="395536" y="3140968"/>
            <a:ext cx="1944216" cy="762871"/>
          </a:xfrm>
          <a:prstGeom prst="rect">
            <a:avLst/>
          </a:prstGeom>
          <a:noFill/>
          <a:ln w="9525">
            <a:noFill/>
            <a:miter lim="800000"/>
            <a:headEnd/>
            <a:tailEnd/>
          </a:ln>
        </p:spPr>
      </p:pic>
      <p:sp>
        <p:nvSpPr>
          <p:cNvPr id="24" name="23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31</a:t>
            </a:fld>
            <a:endParaRPr lang="el-GR"/>
          </a:p>
        </p:txBody>
      </p:sp>
      <p:sp>
        <p:nvSpPr>
          <p:cNvPr id="8" name="7 - TextBox"/>
          <p:cNvSpPr txBox="1"/>
          <p:nvPr/>
        </p:nvSpPr>
        <p:spPr>
          <a:xfrm>
            <a:off x="2915816" y="3068960"/>
            <a:ext cx="5544616"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l-GR" sz="2400" dirty="0"/>
              <a:t>Εθνική Δημόσια Σχολή Διοίκησης της Γαλλίας</a:t>
            </a:r>
          </a:p>
        </p:txBody>
      </p:sp>
      <p:pic>
        <p:nvPicPr>
          <p:cNvPr id="37892" name="Picture 4"/>
          <p:cNvPicPr>
            <a:picLocks noChangeAspect="1" noChangeArrowheads="1"/>
          </p:cNvPicPr>
          <p:nvPr/>
        </p:nvPicPr>
        <p:blipFill>
          <a:blip r:embed="rId3" cstate="print"/>
          <a:srcRect/>
          <a:stretch>
            <a:fillRect/>
          </a:stretch>
        </p:blipFill>
        <p:spPr bwMode="auto">
          <a:xfrm>
            <a:off x="395536" y="4293096"/>
            <a:ext cx="1917366" cy="729836"/>
          </a:xfrm>
          <a:prstGeom prst="rect">
            <a:avLst/>
          </a:prstGeom>
          <a:noFill/>
          <a:ln w="9525">
            <a:noFill/>
            <a:miter lim="800000"/>
            <a:headEnd/>
            <a:tailEnd/>
          </a:ln>
        </p:spPr>
      </p:pic>
      <p:sp>
        <p:nvSpPr>
          <p:cNvPr id="10" name="9 - TextBox"/>
          <p:cNvSpPr txBox="1"/>
          <p:nvPr/>
        </p:nvSpPr>
        <p:spPr>
          <a:xfrm>
            <a:off x="2915816" y="4293096"/>
            <a:ext cx="5544616"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l-GR" sz="2400" dirty="0"/>
              <a:t>Ινστιτούτο Δημόσιας Διοίκησης της Φιλανδίας</a:t>
            </a:r>
          </a:p>
        </p:txBody>
      </p:sp>
      <p:sp>
        <p:nvSpPr>
          <p:cNvPr id="12" name="11 - TextBox"/>
          <p:cNvSpPr txBox="1"/>
          <p:nvPr/>
        </p:nvSpPr>
        <p:spPr>
          <a:xfrm>
            <a:off x="2915816" y="5373216"/>
            <a:ext cx="5544616"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l-GR" sz="2400" dirty="0"/>
              <a:t>Ινστιτούτο Δημόσιας Διοίκησης της Ολλανδίας</a:t>
            </a:r>
          </a:p>
        </p:txBody>
      </p:sp>
      <p:pic>
        <p:nvPicPr>
          <p:cNvPr id="37897" name="Picture 9"/>
          <p:cNvPicPr>
            <a:picLocks noChangeAspect="1" noChangeArrowheads="1"/>
          </p:cNvPicPr>
          <p:nvPr/>
        </p:nvPicPr>
        <p:blipFill>
          <a:blip r:embed="rId4" cstate="print"/>
          <a:srcRect/>
          <a:stretch>
            <a:fillRect/>
          </a:stretch>
        </p:blipFill>
        <p:spPr bwMode="auto">
          <a:xfrm>
            <a:off x="395536" y="1916832"/>
            <a:ext cx="1944216" cy="792088"/>
          </a:xfrm>
          <a:prstGeom prst="rect">
            <a:avLst/>
          </a:prstGeom>
          <a:noFill/>
          <a:ln w="9525">
            <a:noFill/>
            <a:miter lim="800000"/>
            <a:headEnd/>
            <a:tailEnd/>
          </a:ln>
        </p:spPr>
      </p:pic>
      <p:sp>
        <p:nvSpPr>
          <p:cNvPr id="19" name="18 - TextBox"/>
          <p:cNvSpPr txBox="1"/>
          <p:nvPr/>
        </p:nvSpPr>
        <p:spPr>
          <a:xfrm>
            <a:off x="2915816" y="2060848"/>
            <a:ext cx="5688632"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l-GR" sz="2400" dirty="0"/>
              <a:t>Ευρωπαϊκό Ινστιτούτο Δημόσιας Διοίκησης</a:t>
            </a:r>
          </a:p>
        </p:txBody>
      </p:sp>
      <p:pic>
        <p:nvPicPr>
          <p:cNvPr id="1026" name="Picture 2"/>
          <p:cNvPicPr>
            <a:picLocks noChangeAspect="1" noChangeArrowheads="1"/>
          </p:cNvPicPr>
          <p:nvPr/>
        </p:nvPicPr>
        <p:blipFill>
          <a:blip r:embed="rId5" cstate="print"/>
          <a:srcRect/>
          <a:stretch>
            <a:fillRect/>
          </a:stretch>
        </p:blipFill>
        <p:spPr bwMode="auto">
          <a:xfrm>
            <a:off x="395536" y="5373216"/>
            <a:ext cx="1944216" cy="792088"/>
          </a:xfrm>
          <a:prstGeom prst="rect">
            <a:avLst/>
          </a:prstGeom>
          <a:noFill/>
          <a:ln w="9525">
            <a:noFill/>
            <a:miter lim="800000"/>
            <a:headEnd/>
            <a:tailEnd/>
          </a:ln>
        </p:spPr>
      </p:pic>
    </p:spTree>
    <p:extLst>
      <p:ext uri="{BB962C8B-B14F-4D97-AF65-F5344CB8AC3E}">
        <p14:creationId xmlns:p14="http://schemas.microsoft.com/office/powerpoint/2010/main" val="6420482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4425" y="300606"/>
            <a:ext cx="8229600" cy="1143000"/>
          </a:xfrm>
        </p:spPr>
        <p:txBody>
          <a:bodyPr>
            <a:normAutofit fontScale="90000"/>
          </a:bodyPr>
          <a:lstStyle/>
          <a:p>
            <a:r>
              <a:rPr lang="el-GR" sz="3600" b="1" dirty="0">
                <a:solidFill>
                  <a:srgbClr val="00B0F0"/>
                </a:solidFill>
              </a:rPr>
              <a:t>Μνημόνια συνεργασίας του ΕΚΔΔΑ</a:t>
            </a:r>
            <a:br>
              <a:rPr lang="el-GR" sz="3600" b="1" dirty="0">
                <a:solidFill>
                  <a:srgbClr val="00B0F0"/>
                </a:solidFill>
              </a:rPr>
            </a:br>
            <a:r>
              <a:rPr lang="el-GR" sz="3600" b="1" dirty="0">
                <a:solidFill>
                  <a:srgbClr val="00B0F0"/>
                </a:solidFill>
              </a:rPr>
              <a:t>με ομόλογους φορείς της Ε.Ε. (2/2)</a:t>
            </a:r>
          </a:p>
        </p:txBody>
      </p:sp>
      <p:sp>
        <p:nvSpPr>
          <p:cNvPr id="24" name="23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32</a:t>
            </a:fld>
            <a:endParaRPr lang="el-GR"/>
          </a:p>
        </p:txBody>
      </p:sp>
      <p:sp>
        <p:nvSpPr>
          <p:cNvPr id="12" name="11 - TextBox"/>
          <p:cNvSpPr txBox="1"/>
          <p:nvPr/>
        </p:nvSpPr>
        <p:spPr>
          <a:xfrm>
            <a:off x="2915816" y="1988840"/>
            <a:ext cx="5760640"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l-GR" sz="2400" dirty="0"/>
              <a:t>Κυπριακή Ακαδημία Δημόσιας  Διοίκησης </a:t>
            </a:r>
          </a:p>
        </p:txBody>
      </p:sp>
      <p:pic>
        <p:nvPicPr>
          <p:cNvPr id="37895" name="Picture 7"/>
          <p:cNvPicPr>
            <a:picLocks noChangeAspect="1" noChangeArrowheads="1"/>
          </p:cNvPicPr>
          <p:nvPr/>
        </p:nvPicPr>
        <p:blipFill>
          <a:blip r:embed="rId2" cstate="print"/>
          <a:srcRect/>
          <a:stretch>
            <a:fillRect/>
          </a:stretch>
        </p:blipFill>
        <p:spPr bwMode="auto">
          <a:xfrm>
            <a:off x="683568" y="1772816"/>
            <a:ext cx="1656184" cy="819091"/>
          </a:xfrm>
          <a:prstGeom prst="rect">
            <a:avLst/>
          </a:prstGeom>
          <a:noFill/>
          <a:ln w="9525">
            <a:noFill/>
            <a:miter lim="800000"/>
            <a:headEnd/>
            <a:tailEnd/>
          </a:ln>
        </p:spPr>
      </p:pic>
      <p:pic>
        <p:nvPicPr>
          <p:cNvPr id="20" name="Picture 2"/>
          <p:cNvPicPr>
            <a:picLocks noChangeAspect="1" noChangeArrowheads="1"/>
          </p:cNvPicPr>
          <p:nvPr/>
        </p:nvPicPr>
        <p:blipFill>
          <a:blip r:embed="rId3" cstate="print"/>
          <a:srcRect/>
          <a:stretch>
            <a:fillRect/>
          </a:stretch>
        </p:blipFill>
        <p:spPr bwMode="auto">
          <a:xfrm>
            <a:off x="683568" y="3284984"/>
            <a:ext cx="1656184" cy="877598"/>
          </a:xfrm>
          <a:prstGeom prst="rect">
            <a:avLst/>
          </a:prstGeom>
          <a:noFill/>
          <a:ln w="9525">
            <a:noFill/>
            <a:miter lim="800000"/>
            <a:headEnd/>
            <a:tailEnd/>
          </a:ln>
        </p:spPr>
      </p:pic>
      <p:sp>
        <p:nvSpPr>
          <p:cNvPr id="21" name="20 - TextBox"/>
          <p:cNvSpPr txBox="1"/>
          <p:nvPr/>
        </p:nvSpPr>
        <p:spPr>
          <a:xfrm>
            <a:off x="2915816" y="3284984"/>
            <a:ext cx="5544616"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l-GR" sz="2400" dirty="0"/>
              <a:t>Ινστιτούτο  Δημόσιας  Διοίκησης  Βουλγαρία</a:t>
            </a:r>
          </a:p>
        </p:txBody>
      </p:sp>
      <p:pic>
        <p:nvPicPr>
          <p:cNvPr id="22" name="Picture 3"/>
          <p:cNvPicPr>
            <a:picLocks noChangeAspect="1" noChangeArrowheads="1"/>
          </p:cNvPicPr>
          <p:nvPr/>
        </p:nvPicPr>
        <p:blipFill>
          <a:blip r:embed="rId4" cstate="print"/>
          <a:srcRect/>
          <a:stretch>
            <a:fillRect/>
          </a:stretch>
        </p:blipFill>
        <p:spPr bwMode="auto">
          <a:xfrm>
            <a:off x="827584" y="4869160"/>
            <a:ext cx="1533504" cy="936104"/>
          </a:xfrm>
          <a:prstGeom prst="rect">
            <a:avLst/>
          </a:prstGeom>
          <a:noFill/>
          <a:ln w="9525">
            <a:noFill/>
            <a:miter lim="800000"/>
            <a:headEnd/>
            <a:tailEnd/>
          </a:ln>
        </p:spPr>
      </p:pic>
      <p:sp>
        <p:nvSpPr>
          <p:cNvPr id="23" name="22 - TextBox"/>
          <p:cNvSpPr txBox="1"/>
          <p:nvPr/>
        </p:nvSpPr>
        <p:spPr>
          <a:xfrm>
            <a:off x="2915816" y="4941168"/>
            <a:ext cx="5544616"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l-GR" sz="2400" dirty="0"/>
              <a:t>Ινστιτούτο Δημόσιας Διοίκησης </a:t>
            </a:r>
          </a:p>
          <a:p>
            <a:pPr algn="ctr"/>
            <a:r>
              <a:rPr lang="el-GR" sz="2400" dirty="0"/>
              <a:t>Τσεχία</a:t>
            </a:r>
          </a:p>
        </p:txBody>
      </p:sp>
    </p:spTree>
    <p:extLst>
      <p:ext uri="{BB962C8B-B14F-4D97-AF65-F5344CB8AC3E}">
        <p14:creationId xmlns:p14="http://schemas.microsoft.com/office/powerpoint/2010/main" val="7831774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404664"/>
            <a:ext cx="8229600" cy="1143000"/>
          </a:xfrm>
        </p:spPr>
        <p:txBody>
          <a:bodyPr>
            <a:normAutofit fontScale="90000"/>
          </a:bodyPr>
          <a:lstStyle/>
          <a:p>
            <a:r>
              <a:rPr lang="el-GR" sz="3600" b="1" dirty="0">
                <a:solidFill>
                  <a:srgbClr val="00B0F0"/>
                </a:solidFill>
                <a:effectLst>
                  <a:outerShdw blurRad="38100" dist="38100" dir="2700000" algn="tl">
                    <a:srgbClr val="000000">
                      <a:alpha val="43137"/>
                    </a:srgbClr>
                  </a:outerShdw>
                </a:effectLst>
              </a:rPr>
              <a:t>Πρωτόκολλα συνεργασίας του ΕΚΔΔΑ</a:t>
            </a:r>
          </a:p>
        </p:txBody>
      </p:sp>
      <p:sp>
        <p:nvSpPr>
          <p:cNvPr id="18" name="17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33</a:t>
            </a:fld>
            <a:endParaRPr lang="el-GR"/>
          </a:p>
        </p:txBody>
      </p:sp>
      <p:sp>
        <p:nvSpPr>
          <p:cNvPr id="4" name="9 - Ορθογώνιο"/>
          <p:cNvSpPr>
            <a:spLocks noChangeArrowheads="1"/>
          </p:cNvSpPr>
          <p:nvPr/>
        </p:nvSpPr>
        <p:spPr bwMode="auto">
          <a:xfrm>
            <a:off x="251520" y="1988840"/>
            <a:ext cx="8712968" cy="22621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just">
              <a:lnSpc>
                <a:spcPct val="150000"/>
              </a:lnSpc>
              <a:defRPr/>
            </a:pPr>
            <a:r>
              <a:rPr lang="el-GR" sz="2400" dirty="0">
                <a:solidFill>
                  <a:schemeClr val="accent4">
                    <a:lumMod val="75000"/>
                  </a:schemeClr>
                </a:solidFill>
                <a:effectLst>
                  <a:outerShdw blurRad="38100" dist="38100" dir="2700000" algn="tl">
                    <a:srgbClr val="000000">
                      <a:alpha val="43137"/>
                    </a:srgbClr>
                  </a:outerShdw>
                </a:effectLst>
              </a:rPr>
              <a:t>Με στόχο την αποτελεσματικότερη υλοποίηση των επιμορφωτικών δράσεων, βάσει των επιχειρησιακών στόχων των φορέων, έχουν υπογραφεί </a:t>
            </a:r>
            <a:r>
              <a:rPr lang="el-GR" sz="2400" b="1" dirty="0">
                <a:solidFill>
                  <a:schemeClr val="accent4">
                    <a:lumMod val="75000"/>
                  </a:schemeClr>
                </a:solidFill>
                <a:effectLst>
                  <a:outerShdw blurRad="38100" dist="38100" dir="2700000" algn="tl">
                    <a:srgbClr val="000000">
                      <a:alpha val="43137"/>
                    </a:srgbClr>
                  </a:outerShdw>
                </a:effectLst>
              </a:rPr>
              <a:t>Πρωτόκολλα</a:t>
            </a:r>
            <a:r>
              <a:rPr lang="el-GR" sz="2400" dirty="0">
                <a:solidFill>
                  <a:schemeClr val="accent4">
                    <a:lumMod val="75000"/>
                  </a:schemeClr>
                </a:solidFill>
                <a:effectLst>
                  <a:outerShdw blurRad="38100" dist="38100" dir="2700000" algn="tl">
                    <a:srgbClr val="000000">
                      <a:alpha val="43137"/>
                    </a:srgbClr>
                  </a:outerShdw>
                </a:effectLst>
              </a:rPr>
              <a:t> </a:t>
            </a:r>
            <a:r>
              <a:rPr lang="el-GR" sz="2400" b="1" dirty="0">
                <a:solidFill>
                  <a:schemeClr val="accent4">
                    <a:lumMod val="75000"/>
                  </a:schemeClr>
                </a:solidFill>
                <a:effectLst>
                  <a:outerShdw blurRad="38100" dist="38100" dir="2700000" algn="tl">
                    <a:srgbClr val="000000">
                      <a:alpha val="43137"/>
                    </a:srgbClr>
                  </a:outerShdw>
                </a:effectLst>
              </a:rPr>
              <a:t>Συνεργασίας</a:t>
            </a:r>
            <a:r>
              <a:rPr lang="el-GR" sz="2400" dirty="0">
                <a:solidFill>
                  <a:schemeClr val="accent4">
                    <a:lumMod val="75000"/>
                  </a:schemeClr>
                </a:solidFill>
                <a:effectLst>
                  <a:outerShdw blurRad="38100" dist="38100" dir="2700000" algn="tl">
                    <a:srgbClr val="000000">
                      <a:alpha val="43137"/>
                    </a:srgbClr>
                  </a:outerShdw>
                </a:effectLst>
              </a:rPr>
              <a:t> με φορείς του δημοσίου. </a:t>
            </a:r>
          </a:p>
        </p:txBody>
      </p:sp>
    </p:spTree>
    <p:extLst>
      <p:ext uri="{BB962C8B-B14F-4D97-AF65-F5344CB8AC3E}">
        <p14:creationId xmlns:p14="http://schemas.microsoft.com/office/powerpoint/2010/main" val="40001634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85000" lnSpcReduction="20000"/>
          </a:bodyPr>
          <a:lstStyle/>
          <a:p>
            <a:pPr marL="342900" indent="-342900" algn="just">
              <a:lnSpc>
                <a:spcPct val="150000"/>
              </a:lnSpc>
              <a:buFont typeface="Wingdings" panose="05000000000000000000" pitchFamily="2" charset="2"/>
              <a:buChar char="q"/>
              <a:defRPr/>
            </a:pPr>
            <a:r>
              <a:rPr lang="el-GR" sz="2800" dirty="0">
                <a:solidFill>
                  <a:schemeClr val="accent4">
                    <a:lumMod val="75000"/>
                  </a:schemeClr>
                </a:solidFill>
                <a:effectLst>
                  <a:outerShdw blurRad="38100" dist="38100" dir="2700000" algn="tl">
                    <a:srgbClr val="000000">
                      <a:alpha val="43137"/>
                    </a:srgbClr>
                  </a:outerShdw>
                </a:effectLst>
              </a:rPr>
              <a:t>Βουλή των Ελλήνων</a:t>
            </a:r>
          </a:p>
          <a:p>
            <a:pPr marL="342900" indent="-342900" algn="just">
              <a:lnSpc>
                <a:spcPct val="150000"/>
              </a:lnSpc>
              <a:buFont typeface="Wingdings" panose="05000000000000000000" pitchFamily="2" charset="2"/>
              <a:buChar char="q"/>
              <a:defRPr/>
            </a:pPr>
            <a:r>
              <a:rPr lang="el-GR" sz="2800" dirty="0">
                <a:solidFill>
                  <a:schemeClr val="accent4">
                    <a:lumMod val="75000"/>
                  </a:schemeClr>
                </a:solidFill>
                <a:effectLst>
                  <a:outerShdw blurRad="38100" dist="38100" dir="2700000" algn="tl">
                    <a:srgbClr val="000000">
                      <a:alpha val="43137"/>
                    </a:srgbClr>
                  </a:outerShdw>
                </a:effectLst>
              </a:rPr>
              <a:t>Γενική Γραμματεία Πληροφοριακών Συστημάτων</a:t>
            </a:r>
          </a:p>
          <a:p>
            <a:pPr marL="342900" indent="-342900" algn="just">
              <a:lnSpc>
                <a:spcPct val="150000"/>
              </a:lnSpc>
              <a:buFont typeface="Wingdings" panose="05000000000000000000" pitchFamily="2" charset="2"/>
              <a:buChar char="q"/>
              <a:defRPr/>
            </a:pPr>
            <a:r>
              <a:rPr lang="el-GR" sz="2800" dirty="0">
                <a:solidFill>
                  <a:schemeClr val="accent4">
                    <a:lumMod val="75000"/>
                  </a:schemeClr>
                </a:solidFill>
                <a:effectLst>
                  <a:outerShdw blurRad="38100" dist="38100" dir="2700000" algn="tl">
                    <a:srgbClr val="000000">
                      <a:alpha val="43137"/>
                    </a:srgbClr>
                  </a:outerShdw>
                </a:effectLst>
              </a:rPr>
              <a:t>Γενική Γραμματεία Δημοσίων Εσόδων</a:t>
            </a:r>
            <a:endParaRPr lang="en-US" sz="2800" dirty="0">
              <a:solidFill>
                <a:schemeClr val="accent4">
                  <a:lumMod val="75000"/>
                </a:schemeClr>
              </a:solidFill>
              <a:effectLst>
                <a:outerShdw blurRad="38100" dist="38100" dir="2700000" algn="tl">
                  <a:srgbClr val="000000">
                    <a:alpha val="43137"/>
                  </a:srgbClr>
                </a:outerShdw>
              </a:effectLst>
            </a:endParaRPr>
          </a:p>
          <a:p>
            <a:pPr marL="342900" indent="-342900" algn="just">
              <a:lnSpc>
                <a:spcPct val="150000"/>
              </a:lnSpc>
              <a:buFont typeface="Wingdings" panose="05000000000000000000" pitchFamily="2" charset="2"/>
              <a:buChar char="q"/>
              <a:defRPr/>
            </a:pPr>
            <a:r>
              <a:rPr lang="el-GR" sz="2800" dirty="0">
                <a:solidFill>
                  <a:schemeClr val="accent4">
                    <a:lumMod val="75000"/>
                  </a:schemeClr>
                </a:solidFill>
                <a:effectLst>
                  <a:outerShdw blurRad="38100" dist="38100" dir="2700000" algn="tl">
                    <a:srgbClr val="000000">
                      <a:alpha val="43137"/>
                    </a:srgbClr>
                  </a:outerShdw>
                </a:effectLst>
              </a:rPr>
              <a:t>Περιφέρεια Αττικής</a:t>
            </a:r>
          </a:p>
          <a:p>
            <a:pPr marL="342900" indent="-342900" algn="just">
              <a:lnSpc>
                <a:spcPct val="150000"/>
              </a:lnSpc>
              <a:buFont typeface="Wingdings" panose="05000000000000000000" pitchFamily="2" charset="2"/>
              <a:buChar char="q"/>
              <a:defRPr/>
            </a:pPr>
            <a:r>
              <a:rPr lang="el-GR" sz="2800" dirty="0">
                <a:solidFill>
                  <a:schemeClr val="accent4">
                    <a:lumMod val="75000"/>
                  </a:schemeClr>
                </a:solidFill>
                <a:effectLst>
                  <a:outerShdw blurRad="38100" dist="38100" dir="2700000" algn="tl">
                    <a:srgbClr val="000000">
                      <a:alpha val="43137"/>
                    </a:srgbClr>
                  </a:outerShdw>
                </a:effectLst>
              </a:rPr>
              <a:t>Δήμος Αθηναίων</a:t>
            </a:r>
          </a:p>
          <a:p>
            <a:pPr marL="342900" indent="-342900" algn="just">
              <a:lnSpc>
                <a:spcPct val="150000"/>
              </a:lnSpc>
              <a:buFont typeface="Wingdings" panose="05000000000000000000" pitchFamily="2" charset="2"/>
              <a:buChar char="q"/>
              <a:defRPr/>
            </a:pPr>
            <a:r>
              <a:rPr lang="el-GR" sz="2800" dirty="0">
                <a:solidFill>
                  <a:schemeClr val="accent4">
                    <a:lumMod val="75000"/>
                  </a:schemeClr>
                </a:solidFill>
                <a:effectLst>
                  <a:outerShdw blurRad="38100" dist="38100" dir="2700000" algn="tl">
                    <a:srgbClr val="000000">
                      <a:alpha val="43137"/>
                    </a:srgbClr>
                  </a:outerShdw>
                </a:effectLst>
              </a:rPr>
              <a:t>Δήμος Θεσσαλονίκης</a:t>
            </a:r>
          </a:p>
          <a:p>
            <a:pPr marL="342900" indent="-342900" algn="just">
              <a:lnSpc>
                <a:spcPct val="150000"/>
              </a:lnSpc>
              <a:buFont typeface="Wingdings" panose="05000000000000000000" pitchFamily="2" charset="2"/>
              <a:buChar char="q"/>
              <a:defRPr/>
            </a:pPr>
            <a:r>
              <a:rPr lang="el-GR" sz="2800" dirty="0">
                <a:solidFill>
                  <a:schemeClr val="accent4">
                    <a:lumMod val="75000"/>
                  </a:schemeClr>
                </a:solidFill>
                <a:effectLst>
                  <a:outerShdw blurRad="38100" dist="38100" dir="2700000" algn="tl">
                    <a:srgbClr val="000000">
                      <a:alpha val="43137"/>
                    </a:srgbClr>
                  </a:outerShdw>
                </a:effectLst>
              </a:rPr>
              <a:t>Αποκεντρωμένη Διοίκηση Μακεδονίας - Θράκης</a:t>
            </a:r>
          </a:p>
          <a:p>
            <a:pPr marL="342900" indent="-342900" algn="just">
              <a:lnSpc>
                <a:spcPct val="150000"/>
              </a:lnSpc>
              <a:buFont typeface="Wingdings" panose="05000000000000000000" pitchFamily="2" charset="2"/>
              <a:buChar char="q"/>
              <a:defRPr/>
            </a:pPr>
            <a:r>
              <a:rPr lang="el-GR" sz="2800" dirty="0">
                <a:solidFill>
                  <a:schemeClr val="accent4">
                    <a:lumMod val="75000"/>
                  </a:schemeClr>
                </a:solidFill>
                <a:effectLst>
                  <a:outerShdw blurRad="38100" dist="38100" dir="2700000" algn="tl">
                    <a:srgbClr val="000000">
                      <a:alpha val="43137"/>
                    </a:srgbClr>
                  </a:outerShdw>
                </a:effectLst>
              </a:rPr>
              <a:t>Ινστιτούτο Ποιμαντικής Επιμόρφωσης</a:t>
            </a:r>
          </a:p>
          <a:p>
            <a:endParaRPr lang="el-GR" dirty="0"/>
          </a:p>
        </p:txBody>
      </p:sp>
      <p:sp>
        <p:nvSpPr>
          <p:cNvPr id="3" name="Τίτλος 2"/>
          <p:cNvSpPr>
            <a:spLocks noGrp="1"/>
          </p:cNvSpPr>
          <p:nvPr>
            <p:ph type="title"/>
          </p:nvPr>
        </p:nvSpPr>
        <p:spPr/>
        <p:txBody>
          <a:bodyPr>
            <a:normAutofit fontScale="90000"/>
          </a:bodyPr>
          <a:lstStyle/>
          <a:p>
            <a:br>
              <a:rPr lang="el-GR" sz="4400" dirty="0">
                <a:solidFill>
                  <a:schemeClr val="accent4">
                    <a:lumMod val="75000"/>
                  </a:schemeClr>
                </a:solidFill>
                <a:effectLst>
                  <a:outerShdw blurRad="38100" dist="38100" dir="2700000" algn="tl">
                    <a:srgbClr val="000000">
                      <a:alpha val="43137"/>
                    </a:srgbClr>
                  </a:outerShdw>
                </a:effectLst>
              </a:rPr>
            </a:br>
            <a:r>
              <a:rPr lang="el-GR" sz="4400" dirty="0">
                <a:solidFill>
                  <a:schemeClr val="accent4">
                    <a:lumMod val="75000"/>
                  </a:schemeClr>
                </a:solidFill>
                <a:effectLst>
                  <a:outerShdw blurRad="38100" dist="38100" dir="2700000" algn="tl">
                    <a:srgbClr val="000000">
                      <a:alpha val="43137"/>
                    </a:srgbClr>
                  </a:outerShdw>
                </a:effectLst>
              </a:rPr>
              <a:t>Ενδεικτικά:</a:t>
            </a:r>
            <a:br>
              <a:rPr lang="el-GR" sz="4400" dirty="0">
                <a:solidFill>
                  <a:schemeClr val="accent4">
                    <a:lumMod val="75000"/>
                  </a:schemeClr>
                </a:solidFill>
                <a:effectLst>
                  <a:outerShdw blurRad="38100" dist="38100" dir="2700000" algn="tl">
                    <a:srgbClr val="000000">
                      <a:alpha val="43137"/>
                    </a:srgbClr>
                  </a:outerShdw>
                </a:effectLst>
              </a:rPr>
            </a:br>
            <a:endParaRPr lang="el-GR" dirty="0"/>
          </a:p>
        </p:txBody>
      </p:sp>
    </p:spTree>
    <p:extLst>
      <p:ext uri="{BB962C8B-B14F-4D97-AF65-F5344CB8AC3E}">
        <p14:creationId xmlns:p14="http://schemas.microsoft.com/office/powerpoint/2010/main" val="10444427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467544" y="476672"/>
            <a:ext cx="8229600" cy="863600"/>
          </a:xfrm>
        </p:spPr>
        <p:txBody>
          <a:bodyPr>
            <a:normAutofit fontScale="90000"/>
          </a:bodyPr>
          <a:lstStyle/>
          <a:p>
            <a:pPr>
              <a:defRPr/>
            </a:pPr>
            <a:r>
              <a:rPr lang="el-GR" sz="3600" b="1" dirty="0">
                <a:solidFill>
                  <a:srgbClr val="00B0F0"/>
                </a:solidFill>
              </a:rPr>
              <a:t>Ενδεικτικά Εμβληματικά Έργα (1/2)</a:t>
            </a:r>
          </a:p>
        </p:txBody>
      </p:sp>
      <p:sp>
        <p:nvSpPr>
          <p:cNvPr id="18435" name="2 - Θέση περιεχομένου"/>
          <p:cNvSpPr>
            <a:spLocks noGrp="1"/>
          </p:cNvSpPr>
          <p:nvPr>
            <p:ph idx="1"/>
          </p:nvPr>
        </p:nvSpPr>
        <p:spPr>
          <a:xfrm>
            <a:off x="395536" y="1715016"/>
            <a:ext cx="8424936" cy="4320480"/>
          </a:xfrm>
          <a:noFill/>
          <a:ln>
            <a:noFill/>
          </a:ln>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eaLnBrk="1" hangingPunct="1"/>
            <a:r>
              <a:rPr lang="el-GR" sz="2400" dirty="0">
                <a:solidFill>
                  <a:schemeClr val="accent4">
                    <a:lumMod val="75000"/>
                  </a:schemeClr>
                </a:solidFill>
              </a:rPr>
              <a:t>Σχεδιασμός και υλοποίηση επιμορφωτικών προγραμμάτων με  εξ αποστάσεως εκπαίδευση</a:t>
            </a:r>
          </a:p>
          <a:p>
            <a:pPr algn="just" eaLnBrk="1" hangingPunct="1"/>
            <a:r>
              <a:rPr lang="el-GR" sz="2400" dirty="0">
                <a:solidFill>
                  <a:schemeClr val="accent4">
                    <a:lumMod val="75000"/>
                  </a:schemeClr>
                </a:solidFill>
              </a:rPr>
              <a:t>Η επιμόρφωση των στελεχών της δημόσιας διοίκησης σχετικά με την ηλεκτρονική διακυβέρνηση</a:t>
            </a:r>
          </a:p>
          <a:p>
            <a:pPr algn="just" eaLnBrk="1" hangingPunct="1"/>
            <a:r>
              <a:rPr lang="el-GR" sz="2400" dirty="0">
                <a:solidFill>
                  <a:schemeClr val="accent4">
                    <a:lumMod val="75000"/>
                  </a:schemeClr>
                </a:solidFill>
              </a:rPr>
              <a:t>Η επιμόρφωση των στελεχών της δημόσιας διοίκησης για την υποστήριξη των ηλεκτρονικών δημοσίων συμβάσεων και διαγωνισμών</a:t>
            </a:r>
          </a:p>
          <a:p>
            <a:pPr algn="just" eaLnBrk="1" hangingPunct="1">
              <a:buFont typeface="Arial" charset="0"/>
              <a:buNone/>
            </a:pPr>
            <a:endParaRPr lang="el-GR" sz="2000" dirty="0"/>
          </a:p>
          <a:p>
            <a:pPr algn="just" eaLnBrk="1" hangingPunct="1"/>
            <a:endParaRPr lang="en-US" dirty="0"/>
          </a:p>
          <a:p>
            <a:pPr algn="just" eaLnBrk="1" hangingPunct="1">
              <a:buFont typeface="Arial" charset="0"/>
              <a:buNone/>
            </a:pPr>
            <a:endParaRPr lang="el-GR" sz="2000" u="sng" dirty="0"/>
          </a:p>
        </p:txBody>
      </p:sp>
      <p:sp>
        <p:nvSpPr>
          <p:cNvPr id="4" name="3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35</a:t>
            </a:fld>
            <a:endParaRPr lang="el-GR" dirty="0"/>
          </a:p>
        </p:txBody>
      </p:sp>
    </p:spTree>
    <p:extLst>
      <p:ext uri="{BB962C8B-B14F-4D97-AF65-F5344CB8AC3E}">
        <p14:creationId xmlns:p14="http://schemas.microsoft.com/office/powerpoint/2010/main" val="25881220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467544" y="476672"/>
            <a:ext cx="8229600" cy="863600"/>
          </a:xfrm>
        </p:spPr>
        <p:txBody>
          <a:bodyPr>
            <a:normAutofit fontScale="90000"/>
          </a:bodyPr>
          <a:lstStyle/>
          <a:p>
            <a:pPr>
              <a:defRPr/>
            </a:pPr>
            <a:r>
              <a:rPr lang="el-GR" sz="3600" b="1" dirty="0">
                <a:solidFill>
                  <a:srgbClr val="00B0F0"/>
                </a:solidFill>
                <a:effectLst>
                  <a:outerShdw blurRad="38100" dist="38100" dir="2700000" algn="tl">
                    <a:srgbClr val="000000">
                      <a:alpha val="43137"/>
                    </a:srgbClr>
                  </a:outerShdw>
                </a:effectLst>
              </a:rPr>
              <a:t>Ενδεικτικά Εμβληματικά Έργα (2/2)</a:t>
            </a:r>
          </a:p>
        </p:txBody>
      </p:sp>
      <p:sp>
        <p:nvSpPr>
          <p:cNvPr id="18435" name="2 - Θέση περιεχομένου"/>
          <p:cNvSpPr>
            <a:spLocks noGrp="1"/>
          </p:cNvSpPr>
          <p:nvPr>
            <p:ph idx="1"/>
          </p:nvPr>
        </p:nvSpPr>
        <p:spPr>
          <a:xfrm>
            <a:off x="467544" y="1628800"/>
            <a:ext cx="8352928" cy="4032448"/>
          </a:xfrm>
          <a:noFill/>
          <a:ln>
            <a:noFill/>
          </a:ln>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pPr algn="just" eaLnBrk="1" hangingPunct="1"/>
            <a:r>
              <a:rPr lang="el-GR" sz="2400" dirty="0">
                <a:solidFill>
                  <a:schemeClr val="accent4">
                    <a:lumMod val="75000"/>
                  </a:schemeClr>
                </a:solidFill>
              </a:rPr>
              <a:t>Επιμόρφωση των στελεχών του Υπουργείου Οικονομικών για την υποστήριξη του έργου τους στην καταπολέμηση της φοροδιαφυγής και το ξέπλυμα βρώμικου χρήματος</a:t>
            </a:r>
          </a:p>
          <a:p>
            <a:pPr algn="just" eaLnBrk="1" hangingPunct="1"/>
            <a:r>
              <a:rPr lang="el-GR" sz="2400" dirty="0">
                <a:solidFill>
                  <a:schemeClr val="accent4">
                    <a:lumMod val="75000"/>
                  </a:schemeClr>
                </a:solidFill>
              </a:rPr>
              <a:t>Ενίσχυση της αποτελεσματικότητας της Γενικής Γραμματείας Δημοσίων Εσόδων</a:t>
            </a:r>
          </a:p>
          <a:p>
            <a:pPr algn="just" eaLnBrk="1" hangingPunct="1"/>
            <a:r>
              <a:rPr lang="el-GR" sz="2400" dirty="0">
                <a:solidFill>
                  <a:schemeClr val="accent4">
                    <a:lumMod val="75000"/>
                  </a:schemeClr>
                </a:solidFill>
              </a:rPr>
              <a:t>Υλοποίηση του έργου για την απόκτηση των Πιστοποιητικών Διοικητικής και Καθοδηγητικής επάρκειας</a:t>
            </a:r>
          </a:p>
          <a:p>
            <a:pPr algn="just" eaLnBrk="1" hangingPunct="1"/>
            <a:r>
              <a:rPr lang="el-GR" sz="2400" dirty="0">
                <a:solidFill>
                  <a:schemeClr val="accent4">
                    <a:lumMod val="75000"/>
                  </a:schemeClr>
                </a:solidFill>
              </a:rPr>
              <a:t>Δράσεις για την προαγωγή και ενσωμάτωση της ισότητας των φύλων στις δημόσιες πολιτικές</a:t>
            </a:r>
          </a:p>
          <a:p>
            <a:pPr algn="just" eaLnBrk="1" hangingPunct="1">
              <a:buFont typeface="Arial" charset="0"/>
              <a:buNone/>
            </a:pPr>
            <a:endParaRPr lang="el-GR" sz="2000" dirty="0"/>
          </a:p>
          <a:p>
            <a:pPr algn="just" eaLnBrk="1" hangingPunct="1"/>
            <a:endParaRPr lang="en-US" dirty="0"/>
          </a:p>
          <a:p>
            <a:pPr algn="just" eaLnBrk="1" hangingPunct="1">
              <a:buFont typeface="Arial" charset="0"/>
              <a:buNone/>
            </a:pPr>
            <a:endParaRPr lang="el-GR" sz="2000" u="sng" dirty="0"/>
          </a:p>
        </p:txBody>
      </p:sp>
      <p:sp>
        <p:nvSpPr>
          <p:cNvPr id="4" name="3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36</a:t>
            </a:fld>
            <a:endParaRPr lang="el-GR"/>
          </a:p>
        </p:txBody>
      </p:sp>
    </p:spTree>
    <p:extLst>
      <p:ext uri="{BB962C8B-B14F-4D97-AF65-F5344CB8AC3E}">
        <p14:creationId xmlns:p14="http://schemas.microsoft.com/office/powerpoint/2010/main" val="16435326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09961"/>
            <a:ext cx="8229600" cy="1143000"/>
          </a:xfrm>
        </p:spPr>
        <p:txBody>
          <a:bodyPr/>
          <a:lstStyle/>
          <a:p>
            <a:r>
              <a:rPr lang="el-GR" sz="3600" b="1" dirty="0">
                <a:solidFill>
                  <a:srgbClr val="00B0F0"/>
                </a:solidFill>
              </a:rPr>
              <a:t>Σημαντικές Δράσεις</a:t>
            </a:r>
          </a:p>
        </p:txBody>
      </p:sp>
      <p:sp>
        <p:nvSpPr>
          <p:cNvPr id="3" name="2 - Θέση περιεχομένου"/>
          <p:cNvSpPr>
            <a:spLocks noGrp="1"/>
          </p:cNvSpPr>
          <p:nvPr>
            <p:ph idx="1"/>
          </p:nvPr>
        </p:nvSpPr>
        <p:spPr>
          <a:xfrm>
            <a:off x="447157" y="1700808"/>
            <a:ext cx="8229600" cy="4032448"/>
          </a:xfrm>
          <a:noFill/>
          <a:ln>
            <a:noFill/>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lvl="0" algn="just"/>
            <a:r>
              <a:rPr lang="el-GR" sz="2400" dirty="0">
                <a:solidFill>
                  <a:schemeClr val="accent4">
                    <a:lumMod val="75000"/>
                  </a:schemeClr>
                </a:solidFill>
              </a:rPr>
              <a:t>Εκπαίδευση 500 στελεχών της Ελληνικής Δημόσιας Διοίκησης για την υποστήριξη της Ελληνικής Προεδρίας του Συμβουλίου της Ευρωπαϊκής Ένωσης</a:t>
            </a:r>
          </a:p>
          <a:p>
            <a:pPr algn="just"/>
            <a:r>
              <a:rPr lang="el-GR" sz="2400" dirty="0">
                <a:solidFill>
                  <a:schemeClr val="accent4">
                    <a:lumMod val="75000"/>
                  </a:schemeClr>
                </a:solidFill>
              </a:rPr>
              <a:t>Επιμόρφωση υψηλόβαθμων στελεχών της Δημόσιας Διοίκησης στο πλαίσιο των Βέλτιστων Πρακτικών σε συνεργασία με την ΕΝΑ (Γαλλία) και την </a:t>
            </a:r>
            <a:r>
              <a:rPr lang="fr-FR" sz="2400" dirty="0">
                <a:solidFill>
                  <a:schemeClr val="accent4">
                    <a:lumMod val="75000"/>
                  </a:schemeClr>
                </a:solidFill>
              </a:rPr>
              <a:t>PBLQ</a:t>
            </a:r>
            <a:r>
              <a:rPr lang="el-GR" sz="2400" dirty="0">
                <a:solidFill>
                  <a:schemeClr val="accent4">
                    <a:lumMod val="75000"/>
                  </a:schemeClr>
                </a:solidFill>
              </a:rPr>
              <a:t> (Ολλανδία)</a:t>
            </a:r>
          </a:p>
        </p:txBody>
      </p:sp>
      <p:sp>
        <p:nvSpPr>
          <p:cNvPr id="4" name="3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37</a:t>
            </a:fld>
            <a:endParaRPr lang="el-GR"/>
          </a:p>
        </p:txBody>
      </p:sp>
    </p:spTree>
    <p:extLst>
      <p:ext uri="{BB962C8B-B14F-4D97-AF65-F5344CB8AC3E}">
        <p14:creationId xmlns:p14="http://schemas.microsoft.com/office/powerpoint/2010/main" val="9431935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a:xfrm>
            <a:off x="215008" y="188640"/>
            <a:ext cx="8928992" cy="863848"/>
          </a:xfrm>
        </p:spPr>
        <p:txBody>
          <a:bodyPr>
            <a:noAutofit/>
          </a:bodyPr>
          <a:lstStyle/>
          <a:p>
            <a:pPr>
              <a:defRPr/>
            </a:pPr>
            <a:r>
              <a:rPr lang="el-GR" sz="2800" b="1" dirty="0">
                <a:solidFill>
                  <a:srgbClr val="00B0F0"/>
                </a:solidFill>
                <a:effectLst>
                  <a:outerShdw blurRad="38100" dist="38100" dir="2700000" algn="tl">
                    <a:srgbClr val="000000">
                      <a:alpha val="43137"/>
                    </a:srgbClr>
                  </a:outerShdw>
                </a:effectLst>
              </a:rPr>
              <a:t>Υποχρεώσεις των συμμετεχόντων/</a:t>
            </a:r>
            <a:r>
              <a:rPr lang="el-GR" sz="2800" b="1" dirty="0" err="1">
                <a:solidFill>
                  <a:srgbClr val="00B0F0"/>
                </a:solidFill>
                <a:effectLst>
                  <a:outerShdw blurRad="38100" dist="38100" dir="2700000" algn="tl">
                    <a:srgbClr val="000000">
                      <a:alpha val="43137"/>
                    </a:srgbClr>
                  </a:outerShdw>
                </a:effectLst>
              </a:rPr>
              <a:t>χουσών</a:t>
            </a:r>
            <a:r>
              <a:rPr lang="el-GR" sz="2800" b="1" dirty="0">
                <a:solidFill>
                  <a:srgbClr val="00B0F0"/>
                </a:solidFill>
                <a:effectLst>
                  <a:outerShdw blurRad="38100" dist="38100" dir="2700000" algn="tl">
                    <a:srgbClr val="000000">
                      <a:alpha val="43137"/>
                    </a:srgbClr>
                  </a:outerShdw>
                </a:effectLst>
              </a:rPr>
              <a:t> στις επιμορφωτικές δράσεις </a:t>
            </a:r>
          </a:p>
        </p:txBody>
      </p:sp>
      <p:sp>
        <p:nvSpPr>
          <p:cNvPr id="20483" name="2 - Θέση περιεχομένου"/>
          <p:cNvSpPr>
            <a:spLocks noGrp="1"/>
          </p:cNvSpPr>
          <p:nvPr>
            <p:ph idx="1"/>
          </p:nvPr>
        </p:nvSpPr>
        <p:spPr>
          <a:xfrm>
            <a:off x="600868" y="1268760"/>
            <a:ext cx="7942263" cy="4875703"/>
          </a:xfrm>
          <a:noFill/>
          <a:ln>
            <a:noFill/>
          </a:ln>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el-GR" sz="2400" dirty="0">
                <a:solidFill>
                  <a:schemeClr val="accent4">
                    <a:lumMod val="75000"/>
                  </a:schemeClr>
                </a:solidFill>
              </a:rPr>
              <a:t>Προσκόμιση της αίτησης συμμετοχής της/του υπαλλήλου υπογεγραμμένη από τον/την Προϊστάμενό/-η του</a:t>
            </a:r>
          </a:p>
          <a:p>
            <a:r>
              <a:rPr lang="el-GR" sz="2400" dirty="0">
                <a:solidFill>
                  <a:schemeClr val="accent4">
                    <a:lumMod val="75000"/>
                  </a:schemeClr>
                </a:solidFill>
              </a:rPr>
              <a:t>Συμμετοχή στο τεστ πιστοποίησης  </a:t>
            </a:r>
          </a:p>
          <a:p>
            <a:r>
              <a:rPr lang="el-GR" sz="2400" dirty="0">
                <a:solidFill>
                  <a:schemeClr val="accent4">
                    <a:lumMod val="75000"/>
                  </a:schemeClr>
                </a:solidFill>
              </a:rPr>
              <a:t>Ηλεκτρονική συμπλήρωση του ερωτηματολογίου αξιολόγησης του προγράμματος μετά την ολοκλήρωσή του </a:t>
            </a:r>
          </a:p>
          <a:p>
            <a:r>
              <a:rPr lang="el-GR" sz="2400" dirty="0">
                <a:solidFill>
                  <a:schemeClr val="accent4">
                    <a:lumMod val="75000"/>
                  </a:schemeClr>
                </a:solidFill>
              </a:rPr>
              <a:t>Ηλεκτρονική συμπλήρωση του ερωτηματολογίου αποτίμησης της αποτελεσματικότητας της επιμόρφωσης σε διάστημα 2 μηνών μετά τη λήξη</a:t>
            </a:r>
          </a:p>
        </p:txBody>
      </p:sp>
      <p:sp>
        <p:nvSpPr>
          <p:cNvPr id="4" name="3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38</a:t>
            </a:fld>
            <a:endParaRPr lang="el-GR" dirty="0"/>
          </a:p>
        </p:txBody>
      </p:sp>
    </p:spTree>
    <p:extLst>
      <p:ext uri="{BB962C8B-B14F-4D97-AF65-F5344CB8AC3E}">
        <p14:creationId xmlns:p14="http://schemas.microsoft.com/office/powerpoint/2010/main" val="12298804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51520" y="2132857"/>
            <a:ext cx="8373616" cy="1368152"/>
          </a:xfrm>
        </p:spPr>
        <p:txBody>
          <a:bodyPr>
            <a:normAutofit lnSpcReduction="10000"/>
          </a:bodyPr>
          <a:lstStyle/>
          <a:p>
            <a:r>
              <a:rPr lang="el-GR" sz="2800" dirty="0">
                <a:solidFill>
                  <a:schemeClr val="accent4">
                    <a:lumMod val="75000"/>
                  </a:schemeClr>
                </a:solidFill>
              </a:rPr>
              <a:t>Επιχειρησιακό Πρόγραμμα «Μεταρρύθμιση Δημόσιου Τομέα 2014-2020»</a:t>
            </a:r>
            <a:br>
              <a:rPr lang="el-GR" sz="2800" dirty="0">
                <a:solidFill>
                  <a:schemeClr val="accent4">
                    <a:lumMod val="75000"/>
                  </a:schemeClr>
                </a:solidFill>
              </a:rPr>
            </a:br>
            <a:endParaRPr lang="el-GR" sz="2800" dirty="0">
              <a:solidFill>
                <a:schemeClr val="accent4">
                  <a:lumMod val="75000"/>
                </a:schemeClr>
              </a:solidFill>
            </a:endParaRPr>
          </a:p>
        </p:txBody>
      </p:sp>
      <p:sp>
        <p:nvSpPr>
          <p:cNvPr id="3" name="Τίτλος 2"/>
          <p:cNvSpPr>
            <a:spLocks noGrp="1"/>
          </p:cNvSpPr>
          <p:nvPr>
            <p:ph type="title"/>
          </p:nvPr>
        </p:nvSpPr>
        <p:spPr/>
        <p:txBody>
          <a:bodyPr>
            <a:normAutofit/>
          </a:bodyPr>
          <a:lstStyle/>
          <a:p>
            <a:r>
              <a:rPr lang="el-GR" sz="3600" dirty="0"/>
              <a:t>Χρηματοδοτικό εργαλείο</a:t>
            </a:r>
            <a:endParaRPr lang="el-GR" dirty="0"/>
          </a:p>
        </p:txBody>
      </p:sp>
    </p:spTree>
    <p:extLst>
      <p:ext uri="{BB962C8B-B14F-4D97-AF65-F5344CB8AC3E}">
        <p14:creationId xmlns:p14="http://schemas.microsoft.com/office/powerpoint/2010/main" val="3046372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481328"/>
            <a:ext cx="8363272" cy="4525963"/>
          </a:xfrm>
        </p:spPr>
        <p:txBody>
          <a:bodyPr/>
          <a:lstStyle/>
          <a:p>
            <a:pPr marL="538163" indent="-538163">
              <a:lnSpc>
                <a:spcPct val="150000"/>
              </a:lnSpc>
              <a:buFont typeface="Wingdings" pitchFamily="2" charset="2"/>
              <a:buChar char="Ø"/>
            </a:pPr>
            <a:r>
              <a:rPr lang="el-GR" sz="2800" b="1" dirty="0">
                <a:effectLst>
                  <a:outerShdw blurRad="38100" dist="38100" dir="2700000" algn="tl">
                    <a:srgbClr val="000000">
                      <a:alpha val="43137"/>
                    </a:srgbClr>
                  </a:outerShdw>
                </a:effectLst>
              </a:rPr>
              <a:t>Εθνική Σχολή Δημόσιας Διοίκησης και    Αυτοδιοίκησης (Ε.Σ.Δ.Δ.Α.)</a:t>
            </a:r>
          </a:p>
          <a:p>
            <a:pPr marL="534988" indent="-425450">
              <a:lnSpc>
                <a:spcPct val="150000"/>
              </a:lnSpc>
              <a:buFont typeface="Wingdings" pitchFamily="2" charset="2"/>
              <a:buChar char="Ø"/>
            </a:pPr>
            <a:r>
              <a:rPr lang="el-GR" sz="2800" b="1" dirty="0">
                <a:effectLst>
                  <a:outerShdw blurRad="38100" dist="38100" dir="2700000" algn="tl">
                    <a:srgbClr val="000000">
                      <a:alpha val="43137"/>
                    </a:srgbClr>
                  </a:outerShdw>
                </a:effectLst>
              </a:rPr>
              <a:t>Ινστιτούτο Επιμόρφωσης</a:t>
            </a:r>
            <a:r>
              <a:rPr lang="en-US" sz="2800" b="1" dirty="0">
                <a:effectLst>
                  <a:outerShdw blurRad="38100" dist="38100" dir="2700000" algn="tl">
                    <a:srgbClr val="000000">
                      <a:alpha val="43137"/>
                    </a:srgbClr>
                  </a:outerShdw>
                </a:effectLst>
              </a:rPr>
              <a:t> (</a:t>
            </a:r>
            <a:r>
              <a:rPr lang="el-GR" sz="2800" b="1" dirty="0">
                <a:effectLst>
                  <a:outerShdw blurRad="38100" dist="38100" dir="2700000" algn="tl">
                    <a:srgbClr val="000000">
                      <a:alpha val="43137"/>
                    </a:srgbClr>
                  </a:outerShdw>
                </a:effectLst>
              </a:rPr>
              <a:t>ΙΝ.ΕΠ)</a:t>
            </a:r>
          </a:p>
          <a:p>
            <a:pPr marL="538163" indent="-428625" algn="just">
              <a:lnSpc>
                <a:spcPct val="150000"/>
              </a:lnSpc>
              <a:buFont typeface="Wingdings" pitchFamily="2" charset="2"/>
              <a:buChar char="Ø"/>
            </a:pPr>
            <a:r>
              <a:rPr lang="el-GR" sz="2800" b="1" dirty="0">
                <a:effectLst>
                  <a:outerShdw blurRad="38100" dist="38100" dir="2700000" algn="tl">
                    <a:srgbClr val="000000">
                      <a:alpha val="43137"/>
                    </a:srgbClr>
                  </a:outerShdw>
                </a:effectLst>
              </a:rPr>
              <a:t>Ινστιτούτο Τεκμηρίωσης και Καινοτομιών (Ι.ΤΕ.Κ)</a:t>
            </a:r>
          </a:p>
          <a:p>
            <a:pPr marL="534988" indent="-425450">
              <a:lnSpc>
                <a:spcPct val="150000"/>
              </a:lnSpc>
              <a:buFont typeface="Wingdings" pitchFamily="2" charset="2"/>
              <a:buChar char="Ø"/>
            </a:pPr>
            <a:r>
              <a:rPr lang="el-GR" sz="2800" b="1" dirty="0">
                <a:effectLst>
                  <a:outerShdw blurRad="38100" dist="38100" dir="2700000" algn="tl">
                    <a:srgbClr val="000000">
                      <a:alpha val="43137"/>
                    </a:srgbClr>
                  </a:outerShdw>
                </a:effectLst>
              </a:rPr>
              <a:t>Διοικητικές Υπηρεσίες</a:t>
            </a:r>
          </a:p>
          <a:p>
            <a:endParaRPr lang="el-GR" dirty="0"/>
          </a:p>
        </p:txBody>
      </p:sp>
      <p:sp>
        <p:nvSpPr>
          <p:cNvPr id="3" name="Τίτλος 2"/>
          <p:cNvSpPr>
            <a:spLocks noGrp="1"/>
          </p:cNvSpPr>
          <p:nvPr>
            <p:ph type="title"/>
          </p:nvPr>
        </p:nvSpPr>
        <p:spPr/>
        <p:txBody>
          <a:bodyPr>
            <a:noAutofit/>
          </a:bodyPr>
          <a:lstStyle/>
          <a:p>
            <a:r>
              <a:rPr lang="el-GR" altLang="el-GR" sz="3700" dirty="0"/>
              <a:t>Δομή του ΕΚΔΔΑ</a:t>
            </a:r>
            <a:br>
              <a:rPr lang="el-GR" altLang="el-GR" sz="3700" dirty="0"/>
            </a:br>
            <a:endParaRPr lang="el-GR" sz="3700" dirty="0"/>
          </a:p>
        </p:txBody>
      </p:sp>
    </p:spTree>
    <p:extLst>
      <p:ext uri="{BB962C8B-B14F-4D97-AF65-F5344CB8AC3E}">
        <p14:creationId xmlns:p14="http://schemas.microsoft.com/office/powerpoint/2010/main" val="42383332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err="1"/>
              <a:t>Πολυτομεακό</a:t>
            </a:r>
            <a:r>
              <a:rPr lang="el-GR" dirty="0"/>
              <a:t> και </a:t>
            </a:r>
            <a:r>
              <a:rPr lang="el-GR" dirty="0" err="1"/>
              <a:t>πολυταμειακό</a:t>
            </a:r>
            <a:r>
              <a:rPr lang="el-GR" dirty="0"/>
              <a:t> Πρόγραμμα, που συγχρηματοδοτείται από το Ευρωπαϊκό Κοινωνικό Ταμείο (ΕΚΤ) και από το Ευρωπαϊκό Ταμείο Περιφερειακής Ανάπτυξης (ΕΤΠΑ).</a:t>
            </a:r>
          </a:p>
          <a:p>
            <a:r>
              <a:rPr lang="el-GR" dirty="0"/>
              <a:t>Με γνώμονα την επίτευξη των στόχων της δεκαετούς Στρατηγικής της Ευρωπαϊκής Ένωσης ‘Ευρώπη 2020’ για μία έξυπνη, βιώσιμη και χωρίς αποκλεισμούς ανάπτυξη.</a:t>
            </a:r>
          </a:p>
          <a:p>
            <a:endParaRPr lang="el-GR" dirty="0"/>
          </a:p>
        </p:txBody>
      </p:sp>
      <p:sp>
        <p:nvSpPr>
          <p:cNvPr id="3" name="Τίτλος 2"/>
          <p:cNvSpPr>
            <a:spLocks noGrp="1"/>
          </p:cNvSpPr>
          <p:nvPr>
            <p:ph type="title"/>
          </p:nvPr>
        </p:nvSpPr>
        <p:spPr>
          <a:xfrm>
            <a:off x="467544" y="548680"/>
            <a:ext cx="8229600" cy="1143000"/>
          </a:xfrm>
        </p:spPr>
        <p:txBody>
          <a:bodyPr>
            <a:noAutofit/>
          </a:bodyPr>
          <a:lstStyle/>
          <a:p>
            <a:r>
              <a:rPr lang="el-GR" sz="2800" dirty="0">
                <a:solidFill>
                  <a:schemeClr val="accent4">
                    <a:lumMod val="75000"/>
                  </a:schemeClr>
                </a:solidFill>
              </a:rPr>
              <a:t>Επιχειρησιακό Πρόγραμμα «Μεταρρύθμιση Δημόσιου Τομέα 2014-2020»</a:t>
            </a:r>
            <a:br>
              <a:rPr lang="el-GR" sz="2800" dirty="0">
                <a:solidFill>
                  <a:schemeClr val="accent4">
                    <a:lumMod val="75000"/>
                  </a:schemeClr>
                </a:solidFill>
              </a:rPr>
            </a:br>
            <a:br>
              <a:rPr lang="el-GR" sz="3200" dirty="0">
                <a:solidFill>
                  <a:schemeClr val="accent4">
                    <a:lumMod val="75000"/>
                  </a:schemeClr>
                </a:solidFill>
              </a:rPr>
            </a:br>
            <a:endParaRPr lang="el-GR" sz="3200" dirty="0"/>
          </a:p>
        </p:txBody>
      </p:sp>
    </p:spTree>
    <p:extLst>
      <p:ext uri="{BB962C8B-B14F-4D97-AF65-F5344CB8AC3E}">
        <p14:creationId xmlns:p14="http://schemas.microsoft.com/office/powerpoint/2010/main" val="30883711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6 - Τίτλος"/>
          <p:cNvSpPr txBox="1">
            <a:spLocks/>
          </p:cNvSpPr>
          <p:nvPr/>
        </p:nvSpPr>
        <p:spPr bwMode="auto">
          <a:xfrm>
            <a:off x="1071438" y="836713"/>
            <a:ext cx="8037066" cy="5472608"/>
          </a:xfrm>
          <a:prstGeom prst="rect">
            <a:avLst/>
          </a:prstGeom>
          <a:no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just">
              <a:buFont typeface="Wingdings" panose="05000000000000000000" pitchFamily="2" charset="2"/>
              <a:buChar char="q"/>
              <a:defRPr/>
            </a:pPr>
            <a:r>
              <a:rPr lang="el-GR" sz="2000" b="1" dirty="0">
                <a:solidFill>
                  <a:schemeClr val="tx1"/>
                </a:solidFill>
              </a:rPr>
              <a:t>Ενίσχυση</a:t>
            </a:r>
            <a:r>
              <a:rPr lang="el-GR" sz="2000" dirty="0">
                <a:solidFill>
                  <a:schemeClr val="tx1"/>
                </a:solidFill>
              </a:rPr>
              <a:t> της οργανωτικής, θεσμικής και επιχειρησιακής </a:t>
            </a:r>
            <a:r>
              <a:rPr lang="el-GR" sz="2000" b="1" dirty="0">
                <a:solidFill>
                  <a:schemeClr val="tx1"/>
                </a:solidFill>
              </a:rPr>
              <a:t>ικανότητας</a:t>
            </a:r>
            <a:r>
              <a:rPr lang="el-GR" sz="2000" dirty="0">
                <a:solidFill>
                  <a:schemeClr val="tx1"/>
                </a:solidFill>
              </a:rPr>
              <a:t> της κεντρικής κυβέρνησης και της αποκεντρωμένης Δ.Δ. και τοπικής αυτοδιοίκησης, μέσω του εκσυγχρονισμού τους, σύμφωνα με τις αρχές της </a:t>
            </a:r>
            <a:r>
              <a:rPr lang="el-GR" sz="2000" b="1" dirty="0">
                <a:solidFill>
                  <a:schemeClr val="tx1"/>
                </a:solidFill>
              </a:rPr>
              <a:t>αποτελεσματικότητας</a:t>
            </a:r>
            <a:r>
              <a:rPr lang="el-GR" sz="2000" dirty="0">
                <a:solidFill>
                  <a:schemeClr val="tx1"/>
                </a:solidFill>
              </a:rPr>
              <a:t>, </a:t>
            </a:r>
            <a:r>
              <a:rPr lang="el-GR" sz="2000" b="1" dirty="0">
                <a:solidFill>
                  <a:schemeClr val="tx1"/>
                </a:solidFill>
              </a:rPr>
              <a:t>αποδοτικότητας</a:t>
            </a:r>
            <a:r>
              <a:rPr lang="el-GR" sz="2000" dirty="0">
                <a:solidFill>
                  <a:schemeClr val="tx1"/>
                </a:solidFill>
              </a:rPr>
              <a:t>, </a:t>
            </a:r>
            <a:r>
              <a:rPr lang="el-GR" sz="2000" b="1" dirty="0">
                <a:solidFill>
                  <a:schemeClr val="tx1"/>
                </a:solidFill>
              </a:rPr>
              <a:t>διαφάνειας</a:t>
            </a:r>
            <a:r>
              <a:rPr lang="el-GR" sz="2000" dirty="0">
                <a:solidFill>
                  <a:schemeClr val="tx1"/>
                </a:solidFill>
              </a:rPr>
              <a:t> και </a:t>
            </a:r>
            <a:r>
              <a:rPr lang="el-GR" sz="2000" b="1" dirty="0">
                <a:solidFill>
                  <a:schemeClr val="tx1"/>
                </a:solidFill>
              </a:rPr>
              <a:t>λογοδοσίας</a:t>
            </a:r>
            <a:r>
              <a:rPr lang="el-GR" sz="2000" dirty="0">
                <a:solidFill>
                  <a:schemeClr val="tx1"/>
                </a:solidFill>
              </a:rPr>
              <a:t> και της βελτίωσης του </a:t>
            </a:r>
            <a:r>
              <a:rPr lang="el-GR" sz="2000" b="1" dirty="0">
                <a:solidFill>
                  <a:schemeClr val="tx1"/>
                </a:solidFill>
              </a:rPr>
              <a:t>συντονισμού</a:t>
            </a:r>
            <a:r>
              <a:rPr lang="el-GR" sz="2000" dirty="0">
                <a:solidFill>
                  <a:schemeClr val="tx1"/>
                </a:solidFill>
              </a:rPr>
              <a:t> του δημόσιου τομέα</a:t>
            </a:r>
          </a:p>
          <a:p>
            <a:pPr marL="342900" lvl="0" indent="-342900" fontAlgn="auto">
              <a:spcBef>
                <a:spcPts val="0"/>
              </a:spcBef>
              <a:spcAft>
                <a:spcPts val="0"/>
              </a:spcAft>
              <a:buFont typeface="Wingdings" panose="05000000000000000000" pitchFamily="2" charset="2"/>
              <a:buChar char="q"/>
            </a:pPr>
            <a:r>
              <a:rPr lang="el-GR" sz="2000" dirty="0">
                <a:solidFill>
                  <a:schemeClr val="tx1"/>
                </a:solidFill>
              </a:rPr>
              <a:t>Ενίσχυση της </a:t>
            </a:r>
            <a:r>
              <a:rPr lang="el-GR" sz="2000" b="1" dirty="0">
                <a:solidFill>
                  <a:schemeClr val="tx1"/>
                </a:solidFill>
              </a:rPr>
              <a:t>ηλεκτρονικής διακυβέρνησης </a:t>
            </a:r>
          </a:p>
          <a:p>
            <a:pPr marL="342900" lvl="0" indent="-342900" algn="just" fontAlgn="auto">
              <a:spcBef>
                <a:spcPts val="0"/>
              </a:spcBef>
              <a:spcAft>
                <a:spcPts val="0"/>
              </a:spcAft>
              <a:buFont typeface="Wingdings" panose="05000000000000000000" pitchFamily="2" charset="2"/>
              <a:buChar char="q"/>
            </a:pPr>
            <a:r>
              <a:rPr lang="el-GR" sz="2000" b="1" dirty="0">
                <a:solidFill>
                  <a:schemeClr val="tx1"/>
                </a:solidFill>
              </a:rPr>
              <a:t>Ανάπτυξη του ανθρώπινου δυναμικού </a:t>
            </a:r>
            <a:r>
              <a:rPr lang="el-GR" sz="2000" dirty="0">
                <a:solidFill>
                  <a:schemeClr val="tx1"/>
                </a:solidFill>
              </a:rPr>
              <a:t>του δημόσιου τομέα, μέσω της βελτίωσης της διαχείρισης του προσωπικού, της ορθολογικής κατανομής των ανθρώπινων πόρων, της ενίσχυσης του ρόλου, της σημασίας και της διαχείρισης των υψηλόβαθμων στελεχών καθώς και της παροχής </a:t>
            </a:r>
            <a:r>
              <a:rPr lang="el-GR" sz="2000" b="1" dirty="0">
                <a:solidFill>
                  <a:schemeClr val="tx1"/>
                </a:solidFill>
              </a:rPr>
              <a:t>αναβαθμισμένων υπηρεσιών κατάρτισης/εκπαίδευσης</a:t>
            </a:r>
          </a:p>
          <a:p>
            <a:pPr algn="just">
              <a:defRPr/>
            </a:pPr>
            <a:r>
              <a:rPr lang="en-US" sz="2000" b="1" dirty="0">
                <a:solidFill>
                  <a:schemeClr val="tx1"/>
                </a:solidFill>
              </a:rPr>
              <a:t>    </a:t>
            </a:r>
            <a:endParaRPr lang="el-GR" sz="2000" b="1" dirty="0">
              <a:solidFill>
                <a:schemeClr val="tx1"/>
              </a:solidFill>
            </a:endParaRPr>
          </a:p>
          <a:p>
            <a:pPr algn="ctr">
              <a:defRPr/>
            </a:pPr>
            <a:r>
              <a:rPr lang="el-GR" sz="2000" b="1" dirty="0">
                <a:solidFill>
                  <a:schemeClr val="tx1"/>
                </a:solidFill>
              </a:rPr>
              <a:t>  </a:t>
            </a:r>
            <a:r>
              <a:rPr lang="el-GR" sz="2000" b="1" u="sng" dirty="0">
                <a:solidFill>
                  <a:schemeClr val="tx1"/>
                </a:solidFill>
              </a:rPr>
              <a:t>Συνολικός Προϋπολογισμός ΕΠ: 377.228.416€ </a:t>
            </a:r>
            <a:endParaRPr lang="el-GR" b="1" dirty="0">
              <a:solidFill>
                <a:schemeClr val="tx1"/>
              </a:solidFill>
              <a:ea typeface="+mj-ea"/>
              <a:cs typeface="+mj-cs"/>
            </a:endParaRPr>
          </a:p>
        </p:txBody>
      </p:sp>
      <p:sp>
        <p:nvSpPr>
          <p:cNvPr id="3" name="2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41</a:t>
            </a:fld>
            <a:endParaRPr lang="el-GR" dirty="0"/>
          </a:p>
        </p:txBody>
      </p:sp>
      <p:sp>
        <p:nvSpPr>
          <p:cNvPr id="2" name="TextBox 1"/>
          <p:cNvSpPr txBox="1"/>
          <p:nvPr/>
        </p:nvSpPr>
        <p:spPr>
          <a:xfrm>
            <a:off x="0" y="241484"/>
            <a:ext cx="9036496" cy="523220"/>
          </a:xfrm>
          <a:prstGeom prst="rect">
            <a:avLst/>
          </a:prstGeom>
          <a:noFill/>
        </p:spPr>
        <p:txBody>
          <a:bodyPr wrap="square" rtlCol="0">
            <a:spAutoFit/>
          </a:bodyPr>
          <a:lstStyle/>
          <a:p>
            <a:pPr algn="ctr"/>
            <a:r>
              <a:rPr lang="el-GR" sz="2800" b="1" i="1" dirty="0">
                <a:solidFill>
                  <a:srgbClr val="FFC000"/>
                </a:solidFill>
              </a:rPr>
              <a:t>Το Ε</a:t>
            </a:r>
            <a:r>
              <a:rPr lang="en-US" sz="2800" b="1" i="1" dirty="0">
                <a:solidFill>
                  <a:srgbClr val="FFC000"/>
                </a:solidFill>
              </a:rPr>
              <a:t>.</a:t>
            </a:r>
            <a:r>
              <a:rPr lang="el-GR" sz="2800" b="1" i="1" dirty="0">
                <a:solidFill>
                  <a:srgbClr val="FFC000"/>
                </a:solidFill>
              </a:rPr>
              <a:t>Π</a:t>
            </a:r>
            <a:r>
              <a:rPr lang="en-US" sz="2800" b="1" i="1" dirty="0">
                <a:solidFill>
                  <a:srgbClr val="FFC000"/>
                </a:solidFill>
              </a:rPr>
              <a:t>.</a:t>
            </a:r>
            <a:r>
              <a:rPr lang="el-GR" sz="2800" b="1" i="1" dirty="0">
                <a:solidFill>
                  <a:srgbClr val="FFC000"/>
                </a:solidFill>
              </a:rPr>
              <a:t> «Μεταρρύθμιση Δημόσιου Τομέα»</a:t>
            </a:r>
            <a:endParaRPr lang="el-GR"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7 - Τίτλος"/>
          <p:cNvSpPr>
            <a:spLocks noGrp="1"/>
          </p:cNvSpPr>
          <p:nvPr>
            <p:ph type="ctrTitle"/>
          </p:nvPr>
        </p:nvSpPr>
        <p:spPr>
          <a:xfrm>
            <a:off x="1331640" y="2564904"/>
            <a:ext cx="6711950" cy="1224136"/>
          </a:xfrm>
        </p:spPr>
        <p:txBody>
          <a:bodyPr>
            <a:normAutofit/>
          </a:bodyPr>
          <a:lstStyle/>
          <a:p>
            <a:r>
              <a:rPr lang="el-GR" sz="3200" dirty="0"/>
              <a:t>Ευχαριστούμε εκ των προτέρων για την συνεργασία!</a:t>
            </a:r>
          </a:p>
        </p:txBody>
      </p:sp>
      <p:sp>
        <p:nvSpPr>
          <p:cNvPr id="3" name="2 - Υπότιτλος"/>
          <p:cNvSpPr>
            <a:spLocks noGrp="1"/>
          </p:cNvSpPr>
          <p:nvPr>
            <p:ph type="subTitle" idx="1"/>
          </p:nvPr>
        </p:nvSpPr>
        <p:spPr>
          <a:xfrm>
            <a:off x="3786188" y="4857750"/>
            <a:ext cx="4772025" cy="1042988"/>
          </a:xfrm>
        </p:spPr>
        <p:txBody>
          <a:bodyPr rtlCol="0">
            <a:normAutofit/>
          </a:bodyPr>
          <a:lstStyle/>
          <a:p>
            <a:pPr eaLnBrk="1" fontAlgn="auto" hangingPunct="1">
              <a:spcAft>
                <a:spcPts val="0"/>
              </a:spcAft>
              <a:buFont typeface="Arial" pitchFamily="34" charset="0"/>
              <a:buNone/>
              <a:defRPr/>
            </a:pPr>
            <a:r>
              <a:rPr lang="el-GR" sz="1600" b="1" dirty="0">
                <a:solidFill>
                  <a:schemeClr val="tx2">
                    <a:lumMod val="75000"/>
                  </a:schemeClr>
                </a:solidFill>
                <a:effectLst>
                  <a:outerShdw blurRad="38100" dist="38100" dir="2700000" algn="tl">
                    <a:srgbClr val="000000">
                      <a:alpha val="43137"/>
                    </a:srgbClr>
                  </a:outerShdw>
                </a:effectLst>
              </a:rPr>
              <a:t> </a:t>
            </a:r>
          </a:p>
        </p:txBody>
      </p:sp>
      <p:pic>
        <p:nvPicPr>
          <p:cNvPr id="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26087" y="5877272"/>
            <a:ext cx="3567113"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332656"/>
            <a:ext cx="2459238" cy="116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0913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000" dirty="0"/>
              <a:t>Εθνική Σχολή Δημόσιας Διοίκησης και Αυτοδιοίκησης</a:t>
            </a:r>
          </a:p>
        </p:txBody>
      </p:sp>
      <p:sp>
        <p:nvSpPr>
          <p:cNvPr id="3" name="Θέση κειμένου 2"/>
          <p:cNvSpPr>
            <a:spLocks noGrp="1"/>
          </p:cNvSpPr>
          <p:nvPr>
            <p:ph type="body" idx="1"/>
          </p:nvPr>
        </p:nvSpPr>
        <p:spPr/>
        <p:txBody>
          <a:bodyPr/>
          <a:lstStyle/>
          <a:p>
            <a:r>
              <a:rPr lang="el-GR" dirty="0"/>
              <a:t>ΕΣΔΔΑ</a:t>
            </a:r>
          </a:p>
        </p:txBody>
      </p:sp>
    </p:spTree>
    <p:extLst>
      <p:ext uri="{BB962C8B-B14F-4D97-AF65-F5344CB8AC3E}">
        <p14:creationId xmlns:p14="http://schemas.microsoft.com/office/powerpoint/2010/main" val="1878147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a:xfrm>
            <a:off x="467544" y="404664"/>
            <a:ext cx="8229600" cy="1143000"/>
          </a:xfrm>
        </p:spPr>
        <p:txBody>
          <a:bodyPr>
            <a:noAutofit/>
          </a:bodyPr>
          <a:lstStyle/>
          <a:p>
            <a:r>
              <a:rPr lang="el-GR" sz="3200" dirty="0"/>
              <a:t>Η Εθνική Σχολή Δημόσιας Διοίκησης και Αυτοδιοίκησης</a:t>
            </a:r>
          </a:p>
        </p:txBody>
      </p:sp>
      <p:sp>
        <p:nvSpPr>
          <p:cNvPr id="15363" name="2 - Θέση περιεχομένου"/>
          <p:cNvSpPr>
            <a:spLocks noGrp="1"/>
          </p:cNvSpPr>
          <p:nvPr>
            <p:ph idx="1"/>
          </p:nvPr>
        </p:nvSpPr>
        <p:spPr>
          <a:xfrm>
            <a:off x="467544" y="1772816"/>
            <a:ext cx="8229600" cy="4349080"/>
          </a:xfr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just"/>
            <a:r>
              <a:rPr lang="el-GR" sz="2400" dirty="0">
                <a:solidFill>
                  <a:schemeClr val="accent4">
                    <a:lumMod val="75000"/>
                  </a:schemeClr>
                </a:solidFill>
              </a:rPr>
              <a:t>Έχει προκύψει από την συνένωση της Εθνικής Σχολής Δημόσιας Διοίκησης (ΕΣΔΔ) και της Εθνικής Σχολής Τοπικής Αυτοδιοίκησης (ΕΣΤΑ).</a:t>
            </a:r>
          </a:p>
          <a:p>
            <a:pPr algn="just"/>
            <a:r>
              <a:rPr lang="el-GR" sz="2400" dirty="0">
                <a:solidFill>
                  <a:schemeClr val="accent4">
                    <a:lumMod val="75000"/>
                  </a:schemeClr>
                </a:solidFill>
              </a:rPr>
              <a:t>Αποστολή της είναι η εκπαίδευση στελεχών ταχείας εξέλιξης της ελληνικής δημόσιας διοίκησης. </a:t>
            </a:r>
          </a:p>
          <a:p>
            <a:pPr algn="just"/>
            <a:r>
              <a:rPr lang="el-GR" sz="2400" dirty="0">
                <a:solidFill>
                  <a:schemeClr val="accent4">
                    <a:lumMod val="75000"/>
                  </a:schemeClr>
                </a:solidFill>
              </a:rPr>
              <a:t>Η εισαγωγή σπουδαστών/</a:t>
            </a:r>
            <a:r>
              <a:rPr lang="el-GR" sz="2400" dirty="0" err="1">
                <a:solidFill>
                  <a:schemeClr val="accent4">
                    <a:lumMod val="75000"/>
                  </a:schemeClr>
                </a:solidFill>
              </a:rPr>
              <a:t>στριών</a:t>
            </a:r>
            <a:r>
              <a:rPr lang="el-GR" sz="2400" dirty="0">
                <a:solidFill>
                  <a:schemeClr val="accent4">
                    <a:lumMod val="75000"/>
                  </a:schemeClr>
                </a:solidFill>
              </a:rPr>
              <a:t> στην ΕΣΔΔΑ γίνεται μέσω ετήσιου διαγωνισμού.</a:t>
            </a:r>
          </a:p>
          <a:p>
            <a:pPr algn="just"/>
            <a:r>
              <a:rPr lang="el-GR" sz="2400" dirty="0">
                <a:solidFill>
                  <a:schemeClr val="accent4">
                    <a:lumMod val="75000"/>
                  </a:schemeClr>
                </a:solidFill>
              </a:rPr>
              <a:t>Έχουν αποφοιτήσει περισσότεροι από 2.60</a:t>
            </a:r>
            <a:r>
              <a:rPr lang="en-US" sz="2400" dirty="0">
                <a:solidFill>
                  <a:schemeClr val="accent4">
                    <a:lumMod val="75000"/>
                  </a:schemeClr>
                </a:solidFill>
              </a:rPr>
              <a:t>0</a:t>
            </a:r>
            <a:r>
              <a:rPr lang="el-GR" sz="2400" dirty="0">
                <a:solidFill>
                  <a:schemeClr val="accent4">
                    <a:lumMod val="75000"/>
                  </a:schemeClr>
                </a:solidFill>
              </a:rPr>
              <a:t> απόφοιτοι που στελέχωσαν το δημόσιο τομέα.</a:t>
            </a:r>
          </a:p>
          <a:p>
            <a:pPr algn="just"/>
            <a:endParaRPr lang="el-GR" sz="2400" dirty="0"/>
          </a:p>
        </p:txBody>
      </p:sp>
      <p:sp>
        <p:nvSpPr>
          <p:cNvPr id="4" name="3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6</a:t>
            </a:fld>
            <a:endParaRPr lang="el-GR"/>
          </a:p>
        </p:txBody>
      </p:sp>
      <p:sp>
        <p:nvSpPr>
          <p:cNvPr id="2" name="TextBox 1"/>
          <p:cNvSpPr txBox="1"/>
          <p:nvPr/>
        </p:nvSpPr>
        <p:spPr>
          <a:xfrm>
            <a:off x="827584" y="6148942"/>
            <a:ext cx="295274" cy="369332"/>
          </a:xfrm>
          <a:prstGeom prst="rect">
            <a:avLst/>
          </a:prstGeom>
          <a:noFill/>
        </p:spPr>
        <p:txBody>
          <a:bodyPr wrap="none" rtlCol="0">
            <a:spAutoFit/>
          </a:bodyPr>
          <a:lstStyle/>
          <a:p>
            <a:r>
              <a:rPr lang="el-GR" b="1" i="1" dirty="0">
                <a:solidFill>
                  <a:srgbClr val="FFC000"/>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1216402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a:xfrm>
            <a:off x="395536" y="116632"/>
            <a:ext cx="8229600" cy="1584176"/>
          </a:xfrm>
        </p:spPr>
        <p:txBody>
          <a:bodyPr>
            <a:noAutofit/>
          </a:bodyPr>
          <a:lstStyle/>
          <a:p>
            <a:r>
              <a:rPr lang="el-GR" altLang="el-GR" sz="3600" dirty="0"/>
              <a:t>Στόχοι και δομή του προγράμματος σπουδών της ΕΣΔΔΑ</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2189676755"/>
              </p:ext>
            </p:extLst>
          </p:nvPr>
        </p:nvGraphicFramePr>
        <p:xfrm>
          <a:off x="467544" y="1700808"/>
          <a:ext cx="8424936"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7</a:t>
            </a:fld>
            <a:endParaRPr lang="el-GR"/>
          </a:p>
        </p:txBody>
      </p:sp>
    </p:spTree>
    <p:extLst>
      <p:ext uri="{BB962C8B-B14F-4D97-AF65-F5344CB8AC3E}">
        <p14:creationId xmlns:p14="http://schemas.microsoft.com/office/powerpoint/2010/main" val="1184740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FFC000"/>
                </a:solidFill>
                <a:effectLst>
                  <a:outerShdw blurRad="38100" dist="38100" dir="2700000" algn="tl">
                    <a:srgbClr val="000000">
                      <a:alpha val="43137"/>
                    </a:srgbClr>
                  </a:outerShdw>
                </a:effectLst>
              </a:rPr>
              <a:t>Ιν</a:t>
            </a:r>
            <a:r>
              <a:rPr lang="el-GR" dirty="0">
                <a:effectLst>
                  <a:outerShdw blurRad="38100" dist="38100" dir="2700000" algn="tl">
                    <a:srgbClr val="000000">
                      <a:alpha val="43137"/>
                    </a:srgbClr>
                  </a:outerShdw>
                </a:effectLst>
              </a:rPr>
              <a:t>στιτούτο </a:t>
            </a:r>
            <a:r>
              <a:rPr lang="el-GR" dirty="0">
                <a:solidFill>
                  <a:srgbClr val="FFC000"/>
                </a:solidFill>
                <a:effectLst>
                  <a:outerShdw blurRad="38100" dist="38100" dir="2700000" algn="tl">
                    <a:srgbClr val="000000">
                      <a:alpha val="43137"/>
                    </a:srgbClr>
                  </a:outerShdw>
                </a:effectLst>
              </a:rPr>
              <a:t>Τε</a:t>
            </a:r>
            <a:r>
              <a:rPr lang="el-GR" dirty="0">
                <a:effectLst>
                  <a:outerShdw blurRad="38100" dist="38100" dir="2700000" algn="tl">
                    <a:srgbClr val="000000">
                      <a:alpha val="43137"/>
                    </a:srgbClr>
                  </a:outerShdw>
                </a:effectLst>
              </a:rPr>
              <a:t>κμηρίωσης και </a:t>
            </a:r>
            <a:r>
              <a:rPr lang="el-GR" dirty="0">
                <a:solidFill>
                  <a:srgbClr val="FFC000"/>
                </a:solidFill>
                <a:effectLst>
                  <a:outerShdw blurRad="38100" dist="38100" dir="2700000" algn="tl">
                    <a:srgbClr val="000000">
                      <a:alpha val="43137"/>
                    </a:srgbClr>
                  </a:outerShdw>
                </a:effectLst>
              </a:rPr>
              <a:t>Κ</a:t>
            </a:r>
            <a:r>
              <a:rPr lang="el-GR" dirty="0">
                <a:effectLst>
                  <a:outerShdw blurRad="38100" dist="38100" dir="2700000" algn="tl">
                    <a:srgbClr val="000000">
                      <a:alpha val="43137"/>
                    </a:srgbClr>
                  </a:outerShdw>
                </a:effectLst>
              </a:rPr>
              <a:t>αινοτομιών</a:t>
            </a:r>
            <a:endParaRPr lang="el-GR" dirty="0"/>
          </a:p>
        </p:txBody>
      </p:sp>
      <p:sp>
        <p:nvSpPr>
          <p:cNvPr id="3" name="Θέση κειμένου 2"/>
          <p:cNvSpPr>
            <a:spLocks noGrp="1"/>
          </p:cNvSpPr>
          <p:nvPr>
            <p:ph type="body" idx="1"/>
          </p:nvPr>
        </p:nvSpPr>
        <p:spPr/>
        <p:txBody>
          <a:bodyPr/>
          <a:lstStyle/>
          <a:p>
            <a:r>
              <a:rPr lang="el-GR" dirty="0"/>
              <a:t>Ι.ΤΕ.Κ.</a:t>
            </a:r>
          </a:p>
        </p:txBody>
      </p:sp>
    </p:spTree>
    <p:extLst>
      <p:ext uri="{BB962C8B-B14F-4D97-AF65-F5344CB8AC3E}">
        <p14:creationId xmlns:p14="http://schemas.microsoft.com/office/powerpoint/2010/main" val="1603259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404664"/>
            <a:ext cx="9468544" cy="646331"/>
          </a:xfrm>
          <a:prstGeom prst="rect">
            <a:avLst/>
          </a:prstGeom>
          <a:noFill/>
        </p:spPr>
        <p:txBody>
          <a:bodyPr wrap="square">
            <a:spAutoFit/>
          </a:bodyPr>
          <a:lstStyle/>
          <a:p>
            <a:pPr fontAlgn="auto">
              <a:spcBef>
                <a:spcPts val="0"/>
              </a:spcBef>
              <a:spcAft>
                <a:spcPts val="0"/>
              </a:spcAft>
              <a:defRPr/>
            </a:pPr>
            <a:r>
              <a:rPr lang="el-GR" sz="3600" b="1" dirty="0">
                <a:solidFill>
                  <a:srgbClr val="00B0F0"/>
                </a:solidFill>
                <a:effectLst>
                  <a:outerShdw blurRad="38100" dist="38100" dir="2700000" algn="tl">
                    <a:srgbClr val="000000">
                      <a:alpha val="43137"/>
                    </a:srgbClr>
                  </a:outerShdw>
                </a:effectLst>
                <a:latin typeface="+mn-lt"/>
                <a:cs typeface="+mn-cs"/>
              </a:rPr>
              <a:t>Αποστολή του </a:t>
            </a:r>
            <a:r>
              <a:rPr lang="el-GR" sz="3600" b="1" dirty="0">
                <a:solidFill>
                  <a:srgbClr val="00B0F0"/>
                </a:solidFill>
                <a:effectLst>
                  <a:outerShdw blurRad="38100" dist="38100" dir="2700000" algn="tl">
                    <a:srgbClr val="000000">
                      <a:alpha val="43137"/>
                    </a:srgbClr>
                  </a:outerShdw>
                </a:effectLst>
              </a:rPr>
              <a:t>Ι</a:t>
            </a:r>
            <a:r>
              <a:rPr lang="el-GR" sz="3600" b="1" dirty="0">
                <a:solidFill>
                  <a:srgbClr val="00B0F0"/>
                </a:solidFill>
                <a:effectLst>
                  <a:outerShdw blurRad="38100" dist="38100" dir="2700000" algn="tl">
                    <a:srgbClr val="000000">
                      <a:alpha val="43137"/>
                    </a:srgbClr>
                  </a:outerShdw>
                </a:effectLst>
                <a:latin typeface="+mn-lt"/>
                <a:cs typeface="+mn-cs"/>
              </a:rPr>
              <a:t>ΤΕΚ:</a:t>
            </a:r>
            <a:endParaRPr lang="el-GR" sz="4000" b="1" dirty="0">
              <a:solidFill>
                <a:srgbClr val="00B0F0"/>
              </a:solidFill>
              <a:effectLst>
                <a:outerShdw blurRad="38100" dist="38100" dir="2700000" algn="tl">
                  <a:srgbClr val="000000">
                    <a:alpha val="43137"/>
                  </a:srgbClr>
                </a:outerShdw>
              </a:effectLst>
              <a:latin typeface="+mn-lt"/>
              <a:cs typeface="+mn-cs"/>
            </a:endParaRPr>
          </a:p>
        </p:txBody>
      </p:sp>
      <p:sp>
        <p:nvSpPr>
          <p:cNvPr id="12" name="11 - Θέση αριθμού διαφάνειας"/>
          <p:cNvSpPr>
            <a:spLocks noGrp="1"/>
          </p:cNvSpPr>
          <p:nvPr>
            <p:ph type="sldNum" sz="quarter" idx="12"/>
          </p:nvPr>
        </p:nvSpPr>
        <p:spPr/>
        <p:txBody>
          <a:bodyPr/>
          <a:lstStyle/>
          <a:p>
            <a:pPr>
              <a:defRPr/>
            </a:pPr>
            <a:fld id="{F1A022EB-CA5D-487D-B260-074039DD8800}" type="slidenum">
              <a:rPr lang="el-GR" smtClean="0"/>
              <a:pPr>
                <a:defRPr/>
              </a:pPr>
              <a:t>9</a:t>
            </a:fld>
            <a:endParaRPr lang="el-GR"/>
          </a:p>
        </p:txBody>
      </p:sp>
      <p:sp>
        <p:nvSpPr>
          <p:cNvPr id="6" name="5 - TextBox"/>
          <p:cNvSpPr txBox="1"/>
          <p:nvPr/>
        </p:nvSpPr>
        <p:spPr>
          <a:xfrm>
            <a:off x="-108520" y="1124744"/>
            <a:ext cx="9121552" cy="26776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marL="457200" indent="-342900">
              <a:buFont typeface="Arial" panose="020B0604020202020204" pitchFamily="34" charset="0"/>
              <a:buChar char="•"/>
              <a:defRPr/>
            </a:pPr>
            <a:r>
              <a:rPr lang="el-GR" sz="2400" dirty="0">
                <a:solidFill>
                  <a:schemeClr val="accent4">
                    <a:lumMod val="75000"/>
                  </a:schemeClr>
                </a:solidFill>
              </a:rPr>
              <a:t>Η υποστήριξη της διαφάνειας, τεκμηρίωσης &amp; δημόσιας συμμετοχής για την προώθηση της αξιοπιστίας της διοίκησης, της αποτελεσματικότητας και αποδοτικότητάς της, με μοχλό το ανθρώπινο δυναμικό και κριτήριο την «Καλή Διακυβέρνηση».</a:t>
            </a:r>
          </a:p>
          <a:p>
            <a:pPr marL="114300" indent="0">
              <a:buFontTx/>
              <a:buNone/>
              <a:defRPr/>
            </a:pPr>
            <a:endParaRPr lang="el-GR" sz="2400" dirty="0">
              <a:solidFill>
                <a:schemeClr val="accent4">
                  <a:lumMod val="75000"/>
                </a:schemeClr>
              </a:solidFill>
            </a:endParaRPr>
          </a:p>
          <a:p>
            <a:pPr marL="0" indent="0" eaLnBrk="1" hangingPunct="1"/>
            <a:endParaRPr lang="el-GR" sz="2400" dirty="0">
              <a:solidFill>
                <a:schemeClr val="accent4">
                  <a:lumMod val="75000"/>
                </a:schemeClr>
              </a:solidFill>
            </a:endParaRPr>
          </a:p>
        </p:txBody>
      </p:sp>
    </p:spTree>
    <p:extLst>
      <p:ext uri="{BB962C8B-B14F-4D97-AF65-F5344CB8AC3E}">
        <p14:creationId xmlns:p14="http://schemas.microsoft.com/office/powerpoint/2010/main" val="9394847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BBP Basic">
  <a:themeElements>
    <a:clrScheme name="BBP Storyboard">
      <a:dk1>
        <a:srgbClr val="000000"/>
      </a:dk1>
      <a:lt1>
        <a:sysClr val="window" lastClr="FFFFFF"/>
      </a:lt1>
      <a:dk2>
        <a:srgbClr val="808080"/>
      </a:dk2>
      <a:lt2>
        <a:srgbClr val="C0C0C0"/>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lumMod val="60000"/>
            <a:lumOff val="4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Περικοπή</Template>
  <TotalTime>3852</TotalTime>
  <Words>1626</Words>
  <Application>Microsoft Office PowerPoint</Application>
  <PresentationFormat>Προβολή στην οθόνη (4:3)</PresentationFormat>
  <Paragraphs>190</Paragraphs>
  <Slides>42</Slides>
  <Notes>5</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2</vt:i4>
      </vt:variant>
      <vt:variant>
        <vt:lpstr>Τίτλοι διαφανειών</vt:lpstr>
      </vt:variant>
      <vt:variant>
        <vt:i4>42</vt:i4>
      </vt:variant>
    </vt:vector>
  </HeadingPairs>
  <TitlesOfParts>
    <vt:vector size="52" baseType="lpstr">
      <vt:lpstr>Arial</vt:lpstr>
      <vt:lpstr>Calibri</vt:lpstr>
      <vt:lpstr>Lucida Sans Unicode</vt:lpstr>
      <vt:lpstr>Times New Roman</vt:lpstr>
      <vt:lpstr>Verdana</vt:lpstr>
      <vt:lpstr>Wingdings</vt:lpstr>
      <vt:lpstr>Wingdings 2</vt:lpstr>
      <vt:lpstr>Wingdings 3</vt:lpstr>
      <vt:lpstr>Συγκέντρωση</vt:lpstr>
      <vt:lpstr>BBP Basic</vt:lpstr>
      <vt:lpstr> ΕΘΝΙΚΟ    ΚΕΝΤΡΟ         ΔΗΜΟΣΙΑΣ            ΔΙΟΙΚΗΣΗΣ &amp;                  ΑΥΤΟΔΙΟΙΚΗΣΗΣ</vt:lpstr>
      <vt:lpstr>Το Εθνικό Κέντρο Δημόσιας Διοίκησης και Αυτοδιοίκησης (ΕΚΔΔΑ):</vt:lpstr>
      <vt:lpstr>Η ταυτότητα του Εθνικού Κέντρου Δημόσιας Διοίκησης:</vt:lpstr>
      <vt:lpstr>Δομή του ΕΚΔΔΑ </vt:lpstr>
      <vt:lpstr>Εθνική Σχολή Δημόσιας Διοίκησης και Αυτοδιοίκησης</vt:lpstr>
      <vt:lpstr>Η Εθνική Σχολή Δημόσιας Διοίκησης και Αυτοδιοίκησης</vt:lpstr>
      <vt:lpstr>Στόχοι και δομή του προγράμματος σπουδών της ΕΣΔΔΑ</vt:lpstr>
      <vt:lpstr>Ινστιτούτο Τεκμηρίωσης και Καινοτομιών</vt:lpstr>
      <vt:lpstr>Παρουσίαση του PowerPoint</vt:lpstr>
      <vt:lpstr>Παρουσίαση του PowerPoint</vt:lpstr>
      <vt:lpstr>Ινστιτούτο Επιμόρφωσης</vt:lpstr>
      <vt:lpstr>Αποστολή Ινστιτούτου Επιμόρφωσης </vt:lpstr>
      <vt:lpstr>Όραμα Ινστιτούτου Επιμόρφωσης </vt:lpstr>
      <vt:lpstr>Θεματικοί κύκλοι ΙΝΕΠ</vt:lpstr>
      <vt:lpstr>Πώς γίνεται ο προγραμματισμός επιμορφωτικών προγραμμάτων στο ΙΝΕΠ;</vt:lpstr>
      <vt:lpstr>Κύριος στόχος:</vt:lpstr>
      <vt:lpstr>Κύρια εργαλεία:</vt:lpstr>
      <vt:lpstr>Ανίχνευση εκπαιδευτικών αναγκών </vt:lpstr>
      <vt:lpstr>Ανίχνευση εκπαιδευτικών αναγκών - Μεθοδολογία</vt:lpstr>
      <vt:lpstr>Κατάρτιση Επιχειρησιακών Σχεδίων Εκπαίδευσης   </vt:lpstr>
      <vt:lpstr>Διαδικασία:</vt:lpstr>
      <vt:lpstr>Αποτίμηση της αποτελεσματικότητας της επιμόρφωσης</vt:lpstr>
      <vt:lpstr>Επί του πρακτέου:</vt:lpstr>
      <vt:lpstr>Τι σημαίνει «παρακολουθώ επιτυχώς» ένα σεμινάριο του ΙΝΕΠ»?</vt:lpstr>
      <vt:lpstr>Παρουσίαση του PowerPoint</vt:lpstr>
      <vt:lpstr>Βήματα για την έκδοση βεβαίωσης πιστοποίησης σεμιναρίου</vt:lpstr>
      <vt:lpstr>Πιστοποίηση Επιμόρφωσης:</vt:lpstr>
      <vt:lpstr>ΣΗΜΑΝΤΙΚΟ:</vt:lpstr>
      <vt:lpstr>Επιπλέον για το ρόλο του ΕΚΔΔΑ:</vt:lpstr>
      <vt:lpstr>Στρατηγικές Συμμαχίες του ΕΚΔΔΑ εντός συνόρων</vt:lpstr>
      <vt:lpstr>Μνημόνια συνεργασίας του ΕΚΔΔΑ με ομόλογους φορείς της Ε.Ε. (1/2) </vt:lpstr>
      <vt:lpstr>Μνημόνια συνεργασίας του ΕΚΔΔΑ με ομόλογους φορείς της Ε.Ε. (2/2)</vt:lpstr>
      <vt:lpstr>Πρωτόκολλα συνεργασίας του ΕΚΔΔΑ</vt:lpstr>
      <vt:lpstr> Ενδεικτικά: </vt:lpstr>
      <vt:lpstr>Ενδεικτικά Εμβληματικά Έργα (1/2)</vt:lpstr>
      <vt:lpstr>Ενδεικτικά Εμβληματικά Έργα (2/2)</vt:lpstr>
      <vt:lpstr>Σημαντικές Δράσεις</vt:lpstr>
      <vt:lpstr>Υποχρεώσεις των συμμετεχόντων/χουσών στις επιμορφωτικές δράσεις </vt:lpstr>
      <vt:lpstr>Χρηματοδοτικό εργαλείο</vt:lpstr>
      <vt:lpstr>Επιχειρησιακό Πρόγραμμα «Μεταρρύθμιση Δημόσιου Τομέα 2014-2020»  </vt:lpstr>
      <vt:lpstr>Παρουσίαση του PowerPoint</vt:lpstr>
      <vt:lpstr>Ευχαριστούμε εκ των προτέρων για την συνεργασία!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Βασιλική Μακρή</dc:creator>
  <cp:lastModifiedBy>Θωμάς</cp:lastModifiedBy>
  <cp:revision>91</cp:revision>
  <dcterms:created xsi:type="dcterms:W3CDTF">2016-09-01T05:31:54Z</dcterms:created>
  <dcterms:modified xsi:type="dcterms:W3CDTF">2020-11-13T23:19:42Z</dcterms:modified>
</cp:coreProperties>
</file>