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7" r:id="rId2"/>
    <p:sldId id="388" r:id="rId3"/>
    <p:sldId id="262" r:id="rId4"/>
    <p:sldId id="263" r:id="rId5"/>
    <p:sldId id="342" r:id="rId6"/>
    <p:sldId id="265" r:id="rId7"/>
    <p:sldId id="386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E093BA-7C3D-A248-ABC3-C2F22C6520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635B8F-0915-6E42-A54A-49F41ECAB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28256"/>
            <a:ext cx="9144000" cy="80148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5C3BFAB-261F-DD4F-A9B3-BEBFC3F6FF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07" y="94796"/>
            <a:ext cx="1511300" cy="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9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157D2-D725-2F46-BC9D-C9D2906A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5F64D1-961B-7644-86BC-3B729DB27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BEC98-1228-7148-A626-446666E30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ACA9-50E3-B14D-AE82-F3D34B701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6B95-B43B-B449-8F06-4BA500C83268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1C8B1-A71B-EB47-97DA-E59D09C5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FAD04-9FD6-1A4B-B5F8-2AB6E692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116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E18E-05F7-4C44-9AD7-C4320E23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4F5AE-FAF9-514E-8B13-6488210D2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33939-8AEB-6547-9E85-4DC110BCC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EF32-83A9-0345-8628-8E902239213E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D26CF-B5AE-1244-94AB-8719AD05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12441-F932-554C-8BC2-AB7C6173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57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ABABC5-AEFB-9143-8B11-F57CED13B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F5A97-8330-D240-8A5C-748BA3F7D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41CCC-FE22-8442-82FB-D7FD9D06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8E64-336B-6844-BF2C-6EC8EBE43894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E991E-1704-3348-9F30-365B5AE0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71EF5-4B73-E749-B892-3ACA5392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6520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Τίτλος και περιεχόμενο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0925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Διαφάνεια τίτλου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15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B3A8-B5C2-B741-9C78-313027D2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6" y="329295"/>
            <a:ext cx="10515600" cy="64633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E35C5-265A-3840-A491-DCDCAB8DF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1825625"/>
            <a:ext cx="10710862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E6874-5F48-3E4D-A595-B5B9F475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250" y="6459538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ADFEB9-F96B-CE45-BE50-33C056CDB7F1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6386BD-0538-E145-B674-45889CE20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51969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4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B3A8-B5C2-B741-9C78-313027D2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6" y="329295"/>
            <a:ext cx="10515600" cy="64633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E35C5-265A-3840-A491-DCDCAB8DF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1072515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E6874-5F48-3E4D-A595-B5B9F475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250" y="6459538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ADFEB9-F96B-CE45-BE50-33C056CDB7F1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6386BD-0538-E145-B674-45889CE20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51969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F89C-9AB7-054C-BE03-7E933BC7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240B2-584B-F24D-87D7-F66B58A0F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B6D7B-E555-DD47-B690-58D99FA6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DEEA-5658-084D-B05F-2064A18904D4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DE4EF-4669-3943-9526-60D00DE5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56864-FD47-9A47-B5A9-4108C7AC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662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8CA34-DFAC-2742-B21B-FC8FD550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6" y="329295"/>
            <a:ext cx="9405939" cy="64633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B6EFF-54FA-7544-837F-CAC0C0E0D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499" y="1825625"/>
            <a:ext cx="11307553" cy="435133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F1542-22EC-6145-8AC2-8BD2A6CA5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1086" y="1065322"/>
            <a:ext cx="8834439" cy="56742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63805-0B33-A748-83B3-1C1D102FFB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51969" cy="154305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8CA2D68-39DD-894D-8B49-C6D879DD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250" y="6459538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ADFEB9-F96B-CE45-BE50-33C056CDB7F1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5191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2D51E-E542-424F-A970-01B35559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6E6FD-3913-234E-BB90-0CAE57326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F4157-4AC0-AB42-ABA1-7C0495934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966ED-4992-E346-BBD5-18FFE59EF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3AAEB-D7A9-6E45-BF86-7325B774F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3B5D22-2F9B-D74A-87C4-C193D364F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BB02-575F-2A4C-B5EF-573C73E99F3C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824ADA-CC5A-194A-9D69-AEDD41C4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1725F7-0FCA-C74F-92BC-A2EEC9211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35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0EE4-7403-BB4E-A3BD-A3C5CD5D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BA640E-8032-0243-83B0-7DE2171B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8033-AEEE-E946-A8D6-702D9CC9A45C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B49E4-1AEF-094F-91F0-BAD426C7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0AB3B-65E1-D947-937A-5524B034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3186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4BCE7-88F9-404E-9C58-EFBF791E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BEB39-6A29-A541-9FC5-76448ACCBE80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51FF8-7056-F943-82BB-004BEC12A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8156E-2016-8145-8FA1-4EEBDA00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65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6F45-4D89-C646-8140-08E7A8353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72A5-FCB4-4F4A-B219-9DED2286A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D72EC-116C-0E45-A614-BC96C43F5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6FA30-1597-DE43-8F34-A4CDE8F8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05BE-0C68-3742-84C0-2C8AF936764C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CCE9C-FB5C-4144-B2C1-F65BAA18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7CF80-B63A-7044-9930-9349CF22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460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727BD-EA72-E84A-8D9E-75B4E547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71B94-9191-8B4F-9E9E-679F385FC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91C4E-5776-FA4A-9946-F4D4966D4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0AA6D-83EF-0D43-8050-B17CA1CDB87E}" type="datetime1">
              <a:rPr lang="en-US" smtClean="0"/>
              <a:pPr/>
              <a:t>5/20/2021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EC5D1-69BC-A343-B035-F24B47CB2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83A1-5E49-064E-A824-1123F4E76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DFEB9-F96B-CE45-BE50-33C056CDB7F1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5C3BFAB-261F-DD4F-A9B3-BEBFC3F6FFC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08011" y="230188"/>
            <a:ext cx="1122477" cy="504643"/>
          </a:xfrm>
          <a:prstGeom prst="rect">
            <a:avLst/>
          </a:prstGeom>
        </p:spPr>
      </p:pic>
      <p:pic>
        <p:nvPicPr>
          <p:cNvPr id="8" name="Εικόνα 9">
            <a:extLst>
              <a:ext uri="{FF2B5EF4-FFF2-40B4-BE49-F238E27FC236}">
                <a16:creationId xmlns:a16="http://schemas.microsoft.com/office/drawing/2014/main" id="{0ABF1601-6B03-4240-8885-91D417246C8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144" y="9654"/>
            <a:ext cx="899856" cy="89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6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lpdesk.mindigital-shde.gr/" TargetMode="External"/><Relationship Id="rId4" Type="http://schemas.openxmlformats.org/officeDocument/2006/relationships/hyperlink" Target="mailto:SHDE_ServiceDesk@ote.g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adfs.mindigital-shde.gr/adfs/portal/updatepassword?wa=wsignin1.0&amp;wtrealm=urn:sharepoint:8080&amp;wctx=https://shdef.mindigital-shde.gr/gov/46278/_layouts/15/Authenticate.aspx?Source%3d%2Fgov%2F46278%2FSitePages%2FHome%2Easpx&amp;origin=/adfs/ls&amp;username=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hlinkClick r:id="rId2" action="ppaction://hlinksldjump"/>
              </a:rPr>
              <a:t>Πλατφόρμα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l-GR" dirty="0">
                <a:sym typeface="Calibri"/>
                <a:hlinkClick r:id="rId2" action="ppaction://hlinksldjump"/>
              </a:rPr>
              <a:t>ΣΔΔΔ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24624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Πρόσβαση στην εφαρμογή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839199" y="1541258"/>
            <a:ext cx="3143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273143" y="1740127"/>
            <a:ext cx="3323543" cy="43872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Για την ασφαλή είσοδο στο σύστημα, ο χρήστης εισάγει τους κωδικούς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username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και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password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που του έχουν δοθεί όπως επίσης και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τον 6ψήφιο κωδικό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που φαίνεται στο κάτω μέρος της οθόνης.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Μετά την επιτυχή είσοδο  στην εφαρμογή, προσφέρονται στον κάθε φορέα πολλαπλές λειτουργίες, εκ των οποίων οι κυριότερες είναι οι παρακάτω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Αποστολή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Εγγράφων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Παραλαβή Εγγράφων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Αποθήκευση ψηφιακών υπογεγραμμένων εγγράφων</a:t>
            </a:r>
          </a:p>
        </p:txBody>
      </p:sp>
      <p:pic>
        <p:nvPicPr>
          <p:cNvPr id="10" name="Picture 34">
            <a:extLst>
              <a:ext uri="{FF2B5EF4-FFF2-40B4-BE49-F238E27FC236}">
                <a16:creationId xmlns:a16="http://schemas.microsoft.com/office/drawing/2014/main" id="{4371043F-1325-B245-A5F7-C9633838F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61" t="56875" r="81500" b="2708"/>
          <a:stretch/>
        </p:blipFill>
        <p:spPr>
          <a:xfrm>
            <a:off x="6810947" y="4390486"/>
            <a:ext cx="640971" cy="1417748"/>
          </a:xfrm>
          <a:prstGeom prst="rect">
            <a:avLst/>
          </a:prstGeom>
        </p:spPr>
      </p:pic>
      <p:pic>
        <p:nvPicPr>
          <p:cNvPr id="11" name="Θέση περιεχομένου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313" r="6674" b="2693"/>
          <a:stretch/>
        </p:blipFill>
        <p:spPr>
          <a:xfrm>
            <a:off x="1193855" y="1740126"/>
            <a:ext cx="7009620" cy="4172614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2" t="78504" r="66565" b="18368"/>
          <a:stretch/>
        </p:blipFill>
        <p:spPr>
          <a:xfrm>
            <a:off x="6865960" y="4503176"/>
            <a:ext cx="459073" cy="158909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3" t="77557" r="59260" b="16534"/>
          <a:stretch/>
        </p:blipFill>
        <p:spPr>
          <a:xfrm>
            <a:off x="7349380" y="4454841"/>
            <a:ext cx="611377" cy="3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9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hlinkClick r:id="rId2" action="ppaction://hlinksldjump"/>
              </a:rPr>
              <a:t>Πλατφόρμα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l-GR" dirty="0">
                <a:sym typeface="Calibri"/>
                <a:hlinkClick r:id="rId2" action="ppaction://hlinksldjump"/>
              </a:rPr>
              <a:t>ΣΔΔΔ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15915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Πρόσβαση στην εφαρμογή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4"/>
          <a:stretch/>
        </p:blipFill>
        <p:spPr>
          <a:xfrm>
            <a:off x="834160" y="1248910"/>
            <a:ext cx="4140963" cy="4989330"/>
          </a:xfrm>
          <a:prstGeom prst="rect">
            <a:avLst/>
          </a:prstGeom>
        </p:spPr>
      </p:pic>
      <p:pic>
        <p:nvPicPr>
          <p:cNvPr id="37" name="Εικόνα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482" y="5490511"/>
            <a:ext cx="919968" cy="919968"/>
          </a:xfrm>
          <a:prstGeom prst="rect">
            <a:avLst/>
          </a:prstGeom>
        </p:spPr>
      </p:pic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5414086" y="2559415"/>
            <a:ext cx="5654507" cy="4619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Για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τυχόν προβλήματα σύνδεσης στην εφαρμογή,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 χρήστης μπορεί να απευθυνθεί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Στον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διαχειριστή ΣΗΔΕ (ΔΣΗΔΕ)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που έχει οριστεί στο φορέα του για το σύστημα ΣΗΔΕ-Φ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Στο Γραφείο Αγωγής,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καλώντας στο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210-6110333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ή στέλνοντας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email:</a:t>
            </a:r>
          </a:p>
          <a:p>
            <a:pPr marL="685800" marR="0" lvl="1" indent="-22860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F1B21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SHDE_ServiceDesk@ote.gr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       </a:t>
            </a:r>
          </a:p>
          <a:p>
            <a:pPr marL="685800" marR="0" lvl="1" indent="-22860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F1B21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https://helpdesk.mindigital-shde.gr/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δημιουργώντας </a:t>
            </a:r>
            <a:r>
              <a:rPr kumimoji="0" lang="el-G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ένα νέο αίτημα</a:t>
            </a:r>
          </a:p>
          <a:p>
            <a:pPr marL="457200" marR="0" lvl="1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kumimoji="0" lang="el-G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μέσω του εργαλείου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 desk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4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hlinkClick r:id="rId2" action="ppaction://hlinksldjump"/>
              </a:rPr>
              <a:t>Πλατφόρμα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l-GR" dirty="0">
                <a:sym typeface="Calibri"/>
                <a:hlinkClick r:id="rId2" action="ppaction://hlinksldjump"/>
              </a:rPr>
              <a:t>ΣΔΔΔ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24624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Βασικές λειτουργίες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839199" y="1541258"/>
            <a:ext cx="3143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081086" y="4594228"/>
            <a:ext cx="9769794" cy="2922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λειτουργία της εφαρμογής περιλαμβάνει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βασικούς πυλώνες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Την ηλεκτρονική βιβλιοθήκη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«Εισερχόμενα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έγγραφα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Ηλεκτρονική βιβλιοθήκη «Εξερχόμενα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έγγραφα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Τη Λίστα «Ειδοποιήσεις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Τη Λίστα «Αποδεικτικά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Τη Λίστα «Εργασίες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" name="Ομάδα 24"/>
          <p:cNvGrpSpPr/>
          <p:nvPr/>
        </p:nvGrpSpPr>
        <p:grpSpPr>
          <a:xfrm>
            <a:off x="1202523" y="1332228"/>
            <a:ext cx="9408327" cy="3006094"/>
            <a:chOff x="1202523" y="1332228"/>
            <a:chExt cx="9408327" cy="3006094"/>
          </a:xfrm>
        </p:grpSpPr>
        <p:grpSp>
          <p:nvGrpSpPr>
            <p:cNvPr id="17" name="Ομάδα 16"/>
            <p:cNvGrpSpPr/>
            <p:nvPr/>
          </p:nvGrpSpPr>
          <p:grpSpPr>
            <a:xfrm>
              <a:off x="1202523" y="1332228"/>
              <a:ext cx="9408327" cy="3006094"/>
              <a:chOff x="1202523" y="1332228"/>
              <a:chExt cx="9408327" cy="3006094"/>
            </a:xfrm>
          </p:grpSpPr>
          <p:grpSp>
            <p:nvGrpSpPr>
              <p:cNvPr id="15" name="Ομάδα 14"/>
              <p:cNvGrpSpPr/>
              <p:nvPr/>
            </p:nvGrpSpPr>
            <p:grpSpPr>
              <a:xfrm>
                <a:off x="1202523" y="1452307"/>
                <a:ext cx="9408327" cy="2886015"/>
                <a:chOff x="1202523" y="1452307"/>
                <a:chExt cx="9408327" cy="2886015"/>
              </a:xfrm>
            </p:grpSpPr>
            <p:pic>
              <p:nvPicPr>
                <p:cNvPr id="10" name="Εικόνα 9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91" t="11386" r="28670" b="51456"/>
                <a:stretch/>
              </p:blipFill>
              <p:spPr>
                <a:xfrm>
                  <a:off x="1202523" y="1452307"/>
                  <a:ext cx="9408327" cy="2886014"/>
                </a:xfrm>
                <a:prstGeom prst="rect">
                  <a:avLst/>
                </a:prstGeom>
              </p:spPr>
            </p:pic>
            <p:sp>
              <p:nvSpPr>
                <p:cNvPr id="12" name="Ορθογώνιο 11"/>
                <p:cNvSpPr/>
                <p:nvPr/>
              </p:nvSpPr>
              <p:spPr>
                <a:xfrm>
                  <a:off x="2667000" y="3675156"/>
                  <a:ext cx="2453640" cy="6631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Ορθογώνιο 12"/>
                <p:cNvSpPr/>
                <p:nvPr/>
              </p:nvSpPr>
              <p:spPr>
                <a:xfrm>
                  <a:off x="5334000" y="3675155"/>
                  <a:ext cx="2453640" cy="2921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Ορθογώνιο 13"/>
                <p:cNvSpPr/>
                <p:nvPr/>
              </p:nvSpPr>
              <p:spPr>
                <a:xfrm>
                  <a:off x="8153399" y="3647590"/>
                  <a:ext cx="2165779" cy="6907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" name="Ορθογώνιο 15"/>
              <p:cNvSpPr/>
              <p:nvPr/>
            </p:nvSpPr>
            <p:spPr>
              <a:xfrm>
                <a:off x="3581400" y="1332228"/>
                <a:ext cx="2453640" cy="6631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Ορθογώνιο 18"/>
            <p:cNvSpPr/>
            <p:nvPr/>
          </p:nvSpPr>
          <p:spPr>
            <a:xfrm flipV="1">
              <a:off x="4883331" y="2208094"/>
              <a:ext cx="237309" cy="359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Ορθογώνιο 19"/>
            <p:cNvSpPr/>
            <p:nvPr/>
          </p:nvSpPr>
          <p:spPr>
            <a:xfrm flipV="1">
              <a:off x="6017626" y="2198025"/>
              <a:ext cx="229212" cy="359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Ορθογώνιο 20"/>
            <p:cNvSpPr/>
            <p:nvPr/>
          </p:nvSpPr>
          <p:spPr>
            <a:xfrm flipV="1">
              <a:off x="7199200" y="2198025"/>
              <a:ext cx="229212" cy="359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Ορθογώνιο 21"/>
            <p:cNvSpPr/>
            <p:nvPr/>
          </p:nvSpPr>
          <p:spPr>
            <a:xfrm flipV="1">
              <a:off x="9563577" y="2198025"/>
              <a:ext cx="457196" cy="359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Ορθογώνιο 22"/>
            <p:cNvSpPr/>
            <p:nvPr/>
          </p:nvSpPr>
          <p:spPr>
            <a:xfrm flipV="1">
              <a:off x="8543112" y="1732624"/>
              <a:ext cx="30479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Ορθογώνιο 23"/>
            <p:cNvSpPr/>
            <p:nvPr/>
          </p:nvSpPr>
          <p:spPr>
            <a:xfrm flipV="1">
              <a:off x="8270228" y="1678383"/>
              <a:ext cx="30479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16717" y="2428901"/>
            <a:ext cx="821090" cy="288174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20922" y="3104956"/>
            <a:ext cx="2466718" cy="128799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16717" y="2702899"/>
            <a:ext cx="821090" cy="288174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39156" y="3131967"/>
            <a:ext cx="2581484" cy="1260986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07379" y="2982813"/>
            <a:ext cx="830427" cy="288174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3999" y="2231634"/>
            <a:ext cx="1197427" cy="71027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04616" y="1742647"/>
            <a:ext cx="622785" cy="32277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12300" y="3292530"/>
            <a:ext cx="821090" cy="28817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46509" y="2236597"/>
            <a:ext cx="936476" cy="70530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885" y="3589017"/>
            <a:ext cx="821090" cy="28817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45848" y="2255880"/>
            <a:ext cx="980042" cy="674811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0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hlinkClick r:id="rId2" action="ppaction://hlinksldjump"/>
              </a:rPr>
              <a:t>Πλατφόρμα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l-GR" dirty="0">
                <a:sym typeface="Calibri"/>
                <a:hlinkClick r:id="rId2" action="ppaction://hlinksldjump"/>
              </a:rPr>
              <a:t>ΣΔΔΔ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DFEB9-F96B-CE45-BE50-33C056CDB7F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24624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Βασικές λειτουργίες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839199" y="1541258"/>
            <a:ext cx="3143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124624" y="1718489"/>
            <a:ext cx="9769794" cy="2922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ηλεκτρονική βιβλιοθήκη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«Εισερχόμενων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περιέχει τα ψηφιακά υπογεγραμμένα έγγραφα τα οποία αποστέλλονται από τρίτους φορείς, μαζί με τα σχετικά συνημμένα.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Η ηλεκτρονική βιβλιοθήκη «Εξερχόμενων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περιλαμβάνει τα προς υπογραφή και αποστολή έγγραφα.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Η λίστα «Ειδοποιήσεις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ενημερώνει για την ύπαρξη καινούργιων εισερχόμενων εγγράφων.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Η λίστα «Αποδεικτικά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περιλαμβάνει τα αποδεικτικά στοιχεία που είναι απαραίτητα για την παραλαβή του εγγράφου από το κεντρικό αποθετήριο ή φορέα.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Η λίστα «Εργασίες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περιλαμβάνει τις εκκρεμείς εργασίες που είναι προς έγκριση/υπογραφή.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hlinkClick r:id="rId2" action="ppaction://hlinksldjump"/>
              </a:rPr>
              <a:t>Πλατφόρμα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l-GR" dirty="0">
                <a:sym typeface="Calibri"/>
                <a:hlinkClick r:id="rId2" action="ppaction://hlinksldjump"/>
              </a:rPr>
              <a:t>ΣΔΔΔ</a:t>
            </a:r>
            <a:endParaRPr lang="el-GR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24624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Αλλαγή κωδικού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839199" y="1541258"/>
            <a:ext cx="3143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6" t="27480" b="9085"/>
          <a:stretch/>
        </p:blipFill>
        <p:spPr>
          <a:xfrm>
            <a:off x="6754374" y="5961422"/>
            <a:ext cx="292782" cy="294289"/>
          </a:xfrm>
          <a:prstGeom prst="rect">
            <a:avLst/>
          </a:prstGeom>
        </p:spPr>
      </p:pic>
      <p:pic>
        <p:nvPicPr>
          <p:cNvPr id="16" name="Θέση περιεχομένου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9003" r="46695" b="5199"/>
          <a:stretch/>
        </p:blipFill>
        <p:spPr>
          <a:xfrm>
            <a:off x="1178744" y="1742145"/>
            <a:ext cx="6193811" cy="2789152"/>
          </a:xfrm>
        </p:spPr>
      </p:pic>
      <p:sp>
        <p:nvSpPr>
          <p:cNvPr id="35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081086" y="5171767"/>
            <a:ext cx="9232566" cy="2512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αλλαγή κωδικού πρόσβασης επιτυγχάνεται με δύο τρόπους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Από την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σελίδα εισόδου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στο σύστημα και πατώντας στο σύνδεσμο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εδώ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Μέσα από το περιβάλλον, κάνοντας κλικ  πάνω δεξιά στο εικονίδιο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8" t="15170" r="29267" b="73089"/>
          <a:stretch/>
        </p:blipFill>
        <p:spPr>
          <a:xfrm>
            <a:off x="10698589" y="1862708"/>
            <a:ext cx="796413" cy="904567"/>
          </a:xfrm>
          <a:prstGeom prst="rect">
            <a:avLst/>
          </a:prstGeom>
        </p:spPr>
      </p:pic>
      <p:grpSp>
        <p:nvGrpSpPr>
          <p:cNvPr id="3" name="Ομάδα 2"/>
          <p:cNvGrpSpPr/>
          <p:nvPr/>
        </p:nvGrpSpPr>
        <p:grpSpPr>
          <a:xfrm>
            <a:off x="7797907" y="1647391"/>
            <a:ext cx="2731516" cy="4285838"/>
            <a:chOff x="7728527" y="1735427"/>
            <a:chExt cx="2731516" cy="4285838"/>
          </a:xfrm>
        </p:grpSpPr>
        <p:pic>
          <p:nvPicPr>
            <p:cNvPr id="33" name="Θέση περιεχομένου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54" t="9330" r="6075" b="38292"/>
            <a:stretch/>
          </p:blipFill>
          <p:spPr>
            <a:xfrm>
              <a:off x="7760357" y="1735427"/>
              <a:ext cx="2699686" cy="2643533"/>
            </a:xfrm>
            <a:prstGeom prst="rect">
              <a:avLst/>
            </a:prstGeom>
          </p:spPr>
        </p:pic>
        <p:pic>
          <p:nvPicPr>
            <p:cNvPr id="27" name="Θέση περιεχομένου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90" t="59212" r="6674" b="2693"/>
            <a:stretch/>
          </p:blipFill>
          <p:spPr>
            <a:xfrm>
              <a:off x="7728527" y="4172820"/>
              <a:ext cx="2210871" cy="1848445"/>
            </a:xfrm>
            <a:prstGeom prst="rect">
              <a:avLst/>
            </a:prstGeom>
          </p:spPr>
        </p:pic>
      </p:grpSp>
      <p:grpSp>
        <p:nvGrpSpPr>
          <p:cNvPr id="38" name="Ομάδα 37"/>
          <p:cNvGrpSpPr/>
          <p:nvPr/>
        </p:nvGrpSpPr>
        <p:grpSpPr>
          <a:xfrm>
            <a:off x="1173027" y="1607536"/>
            <a:ext cx="9514638" cy="3198144"/>
            <a:chOff x="1202523" y="1332228"/>
            <a:chExt cx="9408327" cy="3006094"/>
          </a:xfrm>
        </p:grpSpPr>
        <p:grpSp>
          <p:nvGrpSpPr>
            <p:cNvPr id="39" name="Ομάδα 38"/>
            <p:cNvGrpSpPr/>
            <p:nvPr/>
          </p:nvGrpSpPr>
          <p:grpSpPr>
            <a:xfrm>
              <a:off x="1202523" y="1332228"/>
              <a:ext cx="9408327" cy="3006094"/>
              <a:chOff x="1202523" y="1332228"/>
              <a:chExt cx="9408327" cy="3006094"/>
            </a:xfrm>
          </p:grpSpPr>
          <p:grpSp>
            <p:nvGrpSpPr>
              <p:cNvPr id="46" name="Ομάδα 45"/>
              <p:cNvGrpSpPr/>
              <p:nvPr/>
            </p:nvGrpSpPr>
            <p:grpSpPr>
              <a:xfrm>
                <a:off x="1202523" y="1452307"/>
                <a:ext cx="9408327" cy="2886015"/>
                <a:chOff x="1202523" y="1452307"/>
                <a:chExt cx="9408327" cy="2886015"/>
              </a:xfrm>
            </p:grpSpPr>
            <p:pic>
              <p:nvPicPr>
                <p:cNvPr id="48" name="Εικόνα 47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91" t="11386" r="28670" b="51456"/>
                <a:stretch/>
              </p:blipFill>
              <p:spPr>
                <a:xfrm>
                  <a:off x="1202523" y="1452307"/>
                  <a:ext cx="9408327" cy="2886014"/>
                </a:xfrm>
                <a:prstGeom prst="rect">
                  <a:avLst/>
                </a:prstGeom>
              </p:spPr>
            </p:pic>
            <p:sp>
              <p:nvSpPr>
                <p:cNvPr id="49" name="Ορθογώνιο 48"/>
                <p:cNvSpPr/>
                <p:nvPr/>
              </p:nvSpPr>
              <p:spPr>
                <a:xfrm>
                  <a:off x="2667000" y="3675156"/>
                  <a:ext cx="2453640" cy="6631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Ορθογώνιο 49"/>
                <p:cNvSpPr/>
                <p:nvPr/>
              </p:nvSpPr>
              <p:spPr>
                <a:xfrm>
                  <a:off x="5334000" y="3675155"/>
                  <a:ext cx="2453640" cy="2921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Ορθογώνιο 50"/>
                <p:cNvSpPr/>
                <p:nvPr/>
              </p:nvSpPr>
              <p:spPr>
                <a:xfrm>
                  <a:off x="8153399" y="3647590"/>
                  <a:ext cx="2165779" cy="6907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" name="Ορθογώνιο 46"/>
              <p:cNvSpPr/>
              <p:nvPr/>
            </p:nvSpPr>
            <p:spPr>
              <a:xfrm>
                <a:off x="3581400" y="1332228"/>
                <a:ext cx="2453640" cy="6631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0" name="Ορθογώνιο 39"/>
            <p:cNvSpPr/>
            <p:nvPr/>
          </p:nvSpPr>
          <p:spPr>
            <a:xfrm flipV="1">
              <a:off x="4883331" y="2208094"/>
              <a:ext cx="237309" cy="359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Ορθογώνιο 40"/>
            <p:cNvSpPr/>
            <p:nvPr/>
          </p:nvSpPr>
          <p:spPr>
            <a:xfrm flipV="1">
              <a:off x="6017626" y="2198025"/>
              <a:ext cx="229212" cy="359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Ορθογώνιο 41"/>
            <p:cNvSpPr/>
            <p:nvPr/>
          </p:nvSpPr>
          <p:spPr>
            <a:xfrm flipV="1">
              <a:off x="7199200" y="2198025"/>
              <a:ext cx="229212" cy="359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Ορθογώνιο 42"/>
            <p:cNvSpPr/>
            <p:nvPr/>
          </p:nvSpPr>
          <p:spPr>
            <a:xfrm flipV="1">
              <a:off x="9563577" y="2198025"/>
              <a:ext cx="457196" cy="359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Ορθογώνιο 43"/>
            <p:cNvSpPr/>
            <p:nvPr/>
          </p:nvSpPr>
          <p:spPr>
            <a:xfrm flipV="1">
              <a:off x="8543112" y="1732624"/>
              <a:ext cx="30479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Ορθογώνιο 44"/>
            <p:cNvSpPr/>
            <p:nvPr/>
          </p:nvSpPr>
          <p:spPr>
            <a:xfrm flipV="1">
              <a:off x="8270228" y="1678383"/>
              <a:ext cx="30479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0751134" y="1753186"/>
            <a:ext cx="734336" cy="322771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828725" y="1728832"/>
            <a:ext cx="1841682" cy="34712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878191" y="3829941"/>
            <a:ext cx="261173" cy="24895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62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hlinkClick r:id="rId2" action="ppaction://hlinksldjump"/>
              </a:rPr>
              <a:t>Πλατφόρμα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l-GR" dirty="0">
                <a:sym typeface="Calibri"/>
                <a:hlinkClick r:id="rId2" action="ppaction://hlinksldjump"/>
              </a:rPr>
              <a:t>ΣΔΔΔ</a:t>
            </a:r>
            <a:endParaRPr lang="el-GR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24624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Αλλαγή κωδικού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839199" y="1541258"/>
            <a:ext cx="3143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249542" y="2304301"/>
            <a:ext cx="6296678" cy="2922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Και με τους δύο τρόπους, κατευθύνεστε στο παράθυρο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«Αλλαγής κωδικού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όπου καλείστε να εισάγετε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«Χρήστης»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(Username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«Παλιός Κωδικός»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Old password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57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«Νέος κωδικός»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password)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«Επιβεβαίωση νέου κωδικού»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Confirm new password)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B21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«6ψήφιος Κωδικός Ασφαλείας»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Και πατάτε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«Αποθήκευση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για την ενεργοποίηση του νέου κωδικού.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Εικόνα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5" t="18220" r="8628" b="25494"/>
          <a:stretch/>
        </p:blipFill>
        <p:spPr>
          <a:xfrm>
            <a:off x="8002906" y="1728191"/>
            <a:ext cx="3249824" cy="3795113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8174618" y="3294193"/>
            <a:ext cx="1014778" cy="121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OTEAcademy</a:t>
            </a:r>
            <a:endParaRPr kumimoji="0" lang="el-GR" sz="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8171056" y="3586505"/>
            <a:ext cx="1014778" cy="121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r>
              <a:rPr kumimoji="0" lang="el-G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8171056" y="3862700"/>
            <a:ext cx="1014778" cy="121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TEST1</a:t>
            </a:r>
            <a:r>
              <a:rPr kumimoji="0" lang="el-G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Ορθογώνιο 12"/>
          <p:cNvSpPr/>
          <p:nvPr/>
        </p:nvSpPr>
        <p:spPr>
          <a:xfrm>
            <a:off x="8171056" y="4142571"/>
            <a:ext cx="1456618" cy="121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TEST1</a:t>
            </a:r>
            <a:r>
              <a:rPr kumimoji="0" lang="el-G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0" name="Ευθύγραμμο βέλος σύνδεσης 19"/>
          <p:cNvCxnSpPr/>
          <p:nvPr/>
        </p:nvCxnSpPr>
        <p:spPr>
          <a:xfrm>
            <a:off x="3108963" y="4632960"/>
            <a:ext cx="6988626" cy="59431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Ορθογώνιο 16"/>
          <p:cNvSpPr/>
          <p:nvPr/>
        </p:nvSpPr>
        <p:spPr>
          <a:xfrm>
            <a:off x="9312875" y="5323111"/>
            <a:ext cx="53687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494843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73560" y="5102942"/>
            <a:ext cx="955355" cy="44033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16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7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hlinkClick r:id="rId2" action="ppaction://hlinksldjump"/>
              </a:rPr>
              <a:t>Πλατφόρμα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l-GR" dirty="0">
                <a:sym typeface="Calibri"/>
                <a:hlinkClick r:id="rId2" action="ppaction://hlinksldjump"/>
              </a:rPr>
              <a:t>ΣΔΔΔ</a:t>
            </a:r>
            <a:endParaRPr lang="el-GR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B438AC3-CEFB-9B4A-BC2E-6521C8093985}"/>
              </a:ext>
            </a:extLst>
          </p:cNvPr>
          <p:cNvSpPr txBox="1">
            <a:spLocks/>
          </p:cNvSpPr>
          <p:nvPr/>
        </p:nvSpPr>
        <p:spPr>
          <a:xfrm>
            <a:off x="1124624" y="1068198"/>
            <a:ext cx="8834439" cy="567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AAE1D"/>
              </a:buClr>
              <a:buSzPts val="1330"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  <a:hlinkClick r:id="rId2" action="ppaction://hlinksldjump"/>
              </a:rPr>
              <a:t>Πρόσθετες λειτουργίες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8839199" y="1541258"/>
            <a:ext cx="3143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3" name="Θέση περιεχομένου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4" t="9330" r="6075" b="38292"/>
          <a:stretch/>
        </p:blipFill>
        <p:spPr>
          <a:xfrm>
            <a:off x="7760357" y="1735427"/>
            <a:ext cx="2699686" cy="3346360"/>
          </a:xfrm>
          <a:prstGeom prst="rect">
            <a:avLst/>
          </a:prstGeom>
        </p:spPr>
      </p:pic>
      <p:pic>
        <p:nvPicPr>
          <p:cNvPr id="16" name="Θέση περιεχομένου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9003" r="46695" b="5199"/>
          <a:stretch/>
        </p:blipFill>
        <p:spPr>
          <a:xfrm>
            <a:off x="1178744" y="1742145"/>
            <a:ext cx="6193811" cy="3199368"/>
          </a:xfrm>
        </p:spPr>
      </p:pic>
      <p:sp>
        <p:nvSpPr>
          <p:cNvPr id="34" name="TextBox 33"/>
          <p:cNvSpPr txBox="1"/>
          <p:nvPr/>
        </p:nvSpPr>
        <p:spPr>
          <a:xfrm>
            <a:off x="9801237" y="4531297"/>
            <a:ext cx="261173" cy="24895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Content Placeholder 16">
            <a:extLst>
              <a:ext uri="{FF2B5EF4-FFF2-40B4-BE49-F238E27FC236}">
                <a16:creationId xmlns:a16="http://schemas.microsoft.com/office/drawing/2014/main" id="{2276EC4D-3E57-1446-A4FD-F678246BFCFA}"/>
              </a:ext>
            </a:extLst>
          </p:cNvPr>
          <p:cNvSpPr txBox="1">
            <a:spLocks/>
          </p:cNvSpPr>
          <p:nvPr/>
        </p:nvSpPr>
        <p:spPr>
          <a:xfrm>
            <a:off x="1081086" y="4911893"/>
            <a:ext cx="10145714" cy="183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Στην </a:t>
            </a:r>
            <a:r>
              <a:rPr kumimoji="0" lang="el-G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«Κορδέλα βασικών λειτουργειών» </a:t>
            </a: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εκτός από τη </a:t>
            </a:r>
            <a:r>
              <a:rPr kumimoji="0" lang="el-G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«Αλλαγή Κωδικού», </a:t>
            </a: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υπάρχουν και οι εξής λειτουργίες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«Αποσύνδεση»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κουμπί μέσω του οποίου ο χρήστης αποσυνδέεται από το σύστημα.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«Γραφείο Αρωγής»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κουμπί μέσω του οποίου ο χρήστης μεταφέρεται στους τεχνικούς για να τον υποστηρίξουν στην επίλυση του προβλήματος.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l-G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«Εγχειρίδιο Χρήσης»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 κουμπί μέσω του οποίου ο χρήστης μπορεί να αποθηκεύσει στον υπολογιστή του τον οδηγό χρήσης. 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8" name="Ομάδα 37"/>
          <p:cNvGrpSpPr/>
          <p:nvPr/>
        </p:nvGrpSpPr>
        <p:grpSpPr>
          <a:xfrm>
            <a:off x="1173027" y="1607535"/>
            <a:ext cx="9514638" cy="3333978"/>
            <a:chOff x="1202523" y="1332228"/>
            <a:chExt cx="9408327" cy="3006094"/>
          </a:xfrm>
        </p:grpSpPr>
        <p:grpSp>
          <p:nvGrpSpPr>
            <p:cNvPr id="39" name="Ομάδα 38"/>
            <p:cNvGrpSpPr/>
            <p:nvPr/>
          </p:nvGrpSpPr>
          <p:grpSpPr>
            <a:xfrm>
              <a:off x="1202523" y="1332228"/>
              <a:ext cx="9408327" cy="3006094"/>
              <a:chOff x="1202523" y="1332228"/>
              <a:chExt cx="9408327" cy="3006094"/>
            </a:xfrm>
          </p:grpSpPr>
          <p:grpSp>
            <p:nvGrpSpPr>
              <p:cNvPr id="46" name="Ομάδα 45"/>
              <p:cNvGrpSpPr/>
              <p:nvPr/>
            </p:nvGrpSpPr>
            <p:grpSpPr>
              <a:xfrm>
                <a:off x="1202523" y="1452307"/>
                <a:ext cx="9408327" cy="2886015"/>
                <a:chOff x="1202523" y="1452307"/>
                <a:chExt cx="9408327" cy="2886015"/>
              </a:xfrm>
            </p:grpSpPr>
            <p:pic>
              <p:nvPicPr>
                <p:cNvPr id="48" name="Εικόνα 47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91" t="11386" r="28670" b="51456"/>
                <a:stretch/>
              </p:blipFill>
              <p:spPr>
                <a:xfrm>
                  <a:off x="1202523" y="1452307"/>
                  <a:ext cx="9408327" cy="2886014"/>
                </a:xfrm>
                <a:prstGeom prst="rect">
                  <a:avLst/>
                </a:prstGeom>
              </p:spPr>
            </p:pic>
            <p:sp>
              <p:nvSpPr>
                <p:cNvPr id="49" name="Ορθογώνιο 48"/>
                <p:cNvSpPr/>
                <p:nvPr/>
              </p:nvSpPr>
              <p:spPr>
                <a:xfrm>
                  <a:off x="2667000" y="3675156"/>
                  <a:ext cx="2453640" cy="6631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Ορθογώνιο 49"/>
                <p:cNvSpPr/>
                <p:nvPr/>
              </p:nvSpPr>
              <p:spPr>
                <a:xfrm>
                  <a:off x="5334000" y="3675155"/>
                  <a:ext cx="2453640" cy="2921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Ορθογώνιο 50"/>
                <p:cNvSpPr/>
                <p:nvPr/>
              </p:nvSpPr>
              <p:spPr>
                <a:xfrm>
                  <a:off x="8153399" y="3647590"/>
                  <a:ext cx="2165779" cy="6907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" name="Ορθογώνιο 46"/>
              <p:cNvSpPr/>
              <p:nvPr/>
            </p:nvSpPr>
            <p:spPr>
              <a:xfrm>
                <a:off x="3581400" y="1332228"/>
                <a:ext cx="2453640" cy="6631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0" name="Ορθογώνιο 39"/>
            <p:cNvSpPr/>
            <p:nvPr/>
          </p:nvSpPr>
          <p:spPr>
            <a:xfrm flipV="1">
              <a:off x="4883331" y="2208094"/>
              <a:ext cx="237309" cy="359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Ορθογώνιο 40"/>
            <p:cNvSpPr/>
            <p:nvPr/>
          </p:nvSpPr>
          <p:spPr>
            <a:xfrm flipV="1">
              <a:off x="6017626" y="2198025"/>
              <a:ext cx="229212" cy="359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Ορθογώνιο 41"/>
            <p:cNvSpPr/>
            <p:nvPr/>
          </p:nvSpPr>
          <p:spPr>
            <a:xfrm flipV="1">
              <a:off x="7199200" y="2198025"/>
              <a:ext cx="229212" cy="359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Ορθογώνιο 42"/>
            <p:cNvSpPr/>
            <p:nvPr/>
          </p:nvSpPr>
          <p:spPr>
            <a:xfrm flipV="1">
              <a:off x="9563577" y="2198025"/>
              <a:ext cx="457196" cy="359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Ορθογώνιο 43"/>
            <p:cNvSpPr/>
            <p:nvPr/>
          </p:nvSpPr>
          <p:spPr>
            <a:xfrm flipV="1">
              <a:off x="8543112" y="1732624"/>
              <a:ext cx="30479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Ορθογώνιο 44"/>
            <p:cNvSpPr/>
            <p:nvPr/>
          </p:nvSpPr>
          <p:spPr>
            <a:xfrm flipV="1">
              <a:off x="8270228" y="1678383"/>
              <a:ext cx="30479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8" t="15170" r="29267" b="73089"/>
          <a:stretch/>
        </p:blipFill>
        <p:spPr>
          <a:xfrm>
            <a:off x="10698589" y="1862708"/>
            <a:ext cx="796413" cy="90456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0779050" y="2148688"/>
            <a:ext cx="726426" cy="161386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828725" y="1728832"/>
            <a:ext cx="1841682" cy="34712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78268" y="2348196"/>
            <a:ext cx="727208" cy="2478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77658" y="2627394"/>
            <a:ext cx="721617" cy="21751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2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Ευρεία οθόνη</PresentationFormat>
  <Paragraphs>82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Πλατφόρμα ΣΔΔΔ</vt:lpstr>
      <vt:lpstr>Πλατφόρμα ΣΔΔΔ</vt:lpstr>
      <vt:lpstr>Πλατφόρμα ΣΔΔΔ</vt:lpstr>
      <vt:lpstr>Πλατφόρμα ΣΔΔΔ</vt:lpstr>
      <vt:lpstr>Πλατφόρμα ΣΔΔΔ</vt:lpstr>
      <vt:lpstr>Πλατφόρμα ΣΔΔΔ</vt:lpstr>
      <vt:lpstr>Πλατφόρμα ΣΔΔΔ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Πλατφόρμα ΣΔΔΔ</dc:title>
  <dc:creator>Prokopis Gatsoris</dc:creator>
  <cp:lastModifiedBy>Prokopis Gatsoris</cp:lastModifiedBy>
  <cp:revision>1</cp:revision>
  <dcterms:created xsi:type="dcterms:W3CDTF">2021-05-20T17:53:19Z</dcterms:created>
  <dcterms:modified xsi:type="dcterms:W3CDTF">2021-05-20T17:53:59Z</dcterms:modified>
</cp:coreProperties>
</file>