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66" r:id="rId2"/>
    <p:sldId id="850" r:id="rId3"/>
    <p:sldId id="280" r:id="rId4"/>
    <p:sldId id="279" r:id="rId5"/>
    <p:sldId id="278" r:id="rId6"/>
    <p:sldId id="281" r:id="rId7"/>
    <p:sldId id="282" r:id="rId8"/>
    <p:sldId id="283" r:id="rId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C947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4A947208-8E3C-401F-A46F-B83B7F75D64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4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:p14="http://schemas.microsoft.com/office/powerpoint/2010/main" val="3203443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Στυλ κύριου τίτλου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Στυλ κύριου υπότιτλου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6713055" cy="98243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9249" y="2011041"/>
            <a:ext cx="6879135" cy="379422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316416" y="6368425"/>
            <a:ext cx="80357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AB0BD28-D8D0-4480-9204-35C60E27063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7739486" cy="134247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60432" y="6389531"/>
            <a:ext cx="536848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4C5A3E-EF34-4350-A6DA-2705500F1956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97295" y="6237312"/>
            <a:ext cx="8467193" cy="502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133452" y="6400800"/>
            <a:ext cx="89959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4FE8705-62F4-4454-A65C-99EC21C1BA9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sp>
        <p:nvSpPr>
          <p:cNvPr id="6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915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3320" y="214313"/>
            <a:ext cx="7700655" cy="14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249" y="201104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dirty="0"/>
              <a:t>Δευτέρου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0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ekdd.gr/gnosis/index.php/2012-09-20-11-36-31/3-26/88-interoperability-maturity-assessment-for-public-servi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Beginning of Section S6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708920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Working groups declaration and subject selection - discussion of examples</a:t>
            </a:r>
          </a:p>
          <a:p>
            <a:pPr algn="ctr"/>
            <a:endParaRPr lang="en-US" sz="1400" dirty="0"/>
          </a:p>
          <a:p>
            <a:pPr algn="ctr"/>
            <a:r>
              <a:rPr lang="en-US" altLang="el-GR" sz="1400" b="1" dirty="0"/>
              <a:t>INTEROPERABILITY MATURITY ASSESSMENT FOR PUBLIC SERVICES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1703818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>
            <a:extLst>
              <a:ext uri="{FF2B5EF4-FFF2-40B4-BE49-F238E27FC236}">
                <a16:creationId xmlns:a16="http://schemas.microsoft.com/office/drawing/2014/main" id="{1CE6F625-6B9F-4F0C-A177-F47E854A0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81" y="217048"/>
            <a:ext cx="6127899" cy="1027113"/>
          </a:xfrm>
        </p:spPr>
        <p:txBody>
          <a:bodyPr/>
          <a:lstStyle/>
          <a:p>
            <a:r>
              <a:rPr lang="en-US" altLang="el-GR" sz="3600" dirty="0"/>
              <a:t>Creating Working groups </a:t>
            </a:r>
            <a:br>
              <a:rPr lang="en-US" altLang="el-GR" sz="3600" dirty="0"/>
            </a:br>
            <a:r>
              <a:rPr lang="en-US" altLang="el-GR" sz="3600" dirty="0"/>
              <a:t>Areas for further elaboration</a:t>
            </a:r>
            <a:endParaRPr lang="el-GR" altLang="el-GR" sz="3600" dirty="0"/>
          </a:p>
        </p:txBody>
      </p:sp>
      <p:sp>
        <p:nvSpPr>
          <p:cNvPr id="22531" name="Θέση περιεχομένου 2">
            <a:extLst>
              <a:ext uri="{FF2B5EF4-FFF2-40B4-BE49-F238E27FC236}">
                <a16:creationId xmlns:a16="http://schemas.microsoft.com/office/drawing/2014/main" id="{48DB8CE3-68EF-4AA0-B693-41DED1AA5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557338"/>
            <a:ext cx="7488237" cy="4310062"/>
          </a:xfrm>
        </p:spPr>
        <p:txBody>
          <a:bodyPr/>
          <a:lstStyle/>
          <a:p>
            <a:endParaRPr lang="el-GR" altLang="el-GR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71116AF2-D1E0-43AD-987F-5564F2C83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8595"/>
              </p:ext>
            </p:extLst>
          </p:nvPr>
        </p:nvGraphicFramePr>
        <p:xfrm>
          <a:off x="683418" y="1149472"/>
          <a:ext cx="7777163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Areas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Names</a:t>
                      </a:r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Citizen Related Service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Αίτηση</a:t>
                      </a:r>
                      <a:r>
                        <a:rPr lang="el-GR" baseline="0" dirty="0"/>
                        <a:t> επιχορήγησης συγχρηματοδοτούμενου προγράμματος</a:t>
                      </a:r>
                      <a:endParaRPr lang="el-GR" dirty="0"/>
                    </a:p>
                    <a:p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Τσεργούλας</a:t>
                      </a:r>
                      <a:r>
                        <a:rPr lang="el-GR" dirty="0"/>
                        <a:t> Ηλίας, Δήμα Αγγελική, Στάμος Ηλίας, </a:t>
                      </a:r>
                      <a:r>
                        <a:rPr lang="el-GR" dirty="0" err="1"/>
                        <a:t>Μουσούρος</a:t>
                      </a:r>
                      <a:r>
                        <a:rPr lang="el-GR" dirty="0"/>
                        <a:t> Χαράλαμπος </a:t>
                      </a: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e-Education, e-learning services</a:t>
                      </a:r>
                    </a:p>
                    <a:p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</a:t>
                      </a:r>
                      <a:r>
                        <a:rPr lang="en-US" baseline="0" dirty="0"/>
                        <a:t> course - 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Ελένη Παπαντωνίου</a:t>
                      </a: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Statistics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Εφαρμογή</a:t>
                      </a:r>
                      <a:r>
                        <a:rPr lang="el-GR" baseline="0" dirty="0"/>
                        <a:t> </a:t>
                      </a:r>
                      <a:r>
                        <a:rPr lang="en-US" baseline="0" dirty="0" err="1"/>
                        <a:t>intrastat</a:t>
                      </a:r>
                      <a:r>
                        <a:rPr lang="en-US" baseline="0" dirty="0"/>
                        <a:t> </a:t>
                      </a:r>
                      <a:r>
                        <a:rPr lang="el-GR" baseline="0" dirty="0"/>
                        <a:t>ενδοκοινοτικού εμπορίου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Βέλλας</a:t>
                      </a:r>
                      <a:r>
                        <a:rPr lang="el-GR" dirty="0"/>
                        <a:t> Ανδρέας,</a:t>
                      </a:r>
                      <a:r>
                        <a:rPr lang="el-GR" baseline="0" dirty="0"/>
                        <a:t> </a:t>
                      </a:r>
                      <a:r>
                        <a:rPr lang="el-GR" baseline="0" dirty="0" err="1"/>
                        <a:t>Μπαρδής</a:t>
                      </a:r>
                      <a:r>
                        <a:rPr lang="el-GR" baseline="0" dirty="0"/>
                        <a:t> Ιωάννης,</a:t>
                      </a:r>
                    </a:p>
                    <a:p>
                      <a:r>
                        <a:rPr lang="el-GR" baseline="0" dirty="0"/>
                        <a:t>Πολυχρόνης </a:t>
                      </a:r>
                      <a:r>
                        <a:rPr lang="el-GR" baseline="0" dirty="0" err="1"/>
                        <a:t>Βερούχης</a:t>
                      </a:r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 Care Services 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Εισαγωγή ασθενούς στο νοσοκομείου</a:t>
                      </a:r>
                      <a:r>
                        <a:rPr lang="el-GR" baseline="0" dirty="0"/>
                        <a:t> (υπάλληλος νοσοκομείου) 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Φωκιώνας</a:t>
                      </a:r>
                      <a:r>
                        <a:rPr lang="el-GR" baseline="0" dirty="0"/>
                        <a:t> Λογοθετίδης, Νίκος </a:t>
                      </a:r>
                      <a:r>
                        <a:rPr lang="el-GR" baseline="0" dirty="0" err="1"/>
                        <a:t>Σταθιάκης</a:t>
                      </a:r>
                      <a:r>
                        <a:rPr lang="el-GR" baseline="0" dirty="0"/>
                        <a:t>, Γιάννης </a:t>
                      </a:r>
                      <a:r>
                        <a:rPr lang="el-GR" baseline="0" dirty="0" err="1"/>
                        <a:t>Πετράκης</a:t>
                      </a:r>
                      <a:r>
                        <a:rPr lang="el-GR" baseline="0" dirty="0"/>
                        <a:t>, Αγγελίνα </a:t>
                      </a:r>
                      <a:r>
                        <a:rPr lang="el-GR" baseline="0" dirty="0" err="1"/>
                        <a:t>Κουρούμπαλή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Base Registries  Related Services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Έκδοση</a:t>
                      </a:r>
                      <a:r>
                        <a:rPr lang="el-GR" baseline="0" dirty="0"/>
                        <a:t> αντιγράφου ποινικού μητρώου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Τούλα Μαρία, Χριστόφορος </a:t>
                      </a:r>
                      <a:r>
                        <a:rPr lang="el-GR" dirty="0" err="1"/>
                        <a:t>Ζαρκάδας</a:t>
                      </a:r>
                      <a:r>
                        <a:rPr lang="el-GR" dirty="0"/>
                        <a:t>, Βασιλική </a:t>
                      </a:r>
                      <a:r>
                        <a:rPr lang="el-GR" dirty="0" err="1"/>
                        <a:t>Βλάχου</a:t>
                      </a:r>
                      <a:r>
                        <a:rPr lang="el-GR" dirty="0"/>
                        <a:t> 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36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End of Section S6</a:t>
            </a:r>
            <a:r>
              <a:rPr lang="el-GR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56716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Funding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training material has been developed in the context of the training actions of the National Centre of Public Administration and Local Government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n-US" sz="2000" dirty="0"/>
              <a:t>project that belongs to the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</a:t>
            </a:r>
            <a:r>
              <a:rPr lang="en-US" sz="2000" dirty="0"/>
              <a:t>has funded only the restructuring of the existing F2F Training material to an </a:t>
            </a:r>
            <a:r>
              <a:rPr lang="en-US" sz="2000" dirty="0" err="1"/>
              <a:t>opencourseware</a:t>
            </a:r>
            <a:r>
              <a:rPr lang="en-US" sz="2000" dirty="0"/>
              <a:t> version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SlideWiki</a:t>
            </a:r>
            <a:r>
              <a:rPr lang="en-US" sz="2000" dirty="0"/>
              <a:t> project is being implemented in the context of the European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l-GR" sz="2000" dirty="0"/>
              <a:t>«</a:t>
            </a:r>
            <a:r>
              <a:rPr lang="en-US" sz="2000" dirty="0"/>
              <a:t>Horizon 2020</a:t>
            </a:r>
            <a:r>
              <a:rPr lang="el-GR" sz="2000" dirty="0"/>
              <a:t>» </a:t>
            </a:r>
            <a:r>
              <a:rPr lang="en-US" sz="2000" dirty="0"/>
              <a:t>and it is being funded by European Union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046617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Notes</a:t>
            </a:r>
            <a:endParaRPr lang="el-GR" sz="3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630399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regarding the previous versions of the current work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72816"/>
            <a:ext cx="6879135" cy="3794223"/>
          </a:xfrm>
        </p:spPr>
        <p:txBody>
          <a:bodyPr/>
          <a:lstStyle/>
          <a:p>
            <a:r>
              <a:rPr lang="en-US" dirty="0"/>
              <a:t>The current version of the work is version 1</a:t>
            </a:r>
            <a:r>
              <a:rPr lang="el-GR" dirty="0"/>
              <a:t>.0. </a:t>
            </a:r>
          </a:p>
          <a:p>
            <a:r>
              <a:rPr lang="en-US" dirty="0"/>
              <a:t>Previous versions are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Version of </a:t>
            </a:r>
            <a:r>
              <a:rPr lang="en-US" sz="2000" dirty="0"/>
              <a:t>F2F Training material regarding Interoperability Maturity Assessment for Public Services </a:t>
            </a:r>
            <a:r>
              <a:rPr lang="en-US" dirty="0"/>
              <a:t>available </a:t>
            </a:r>
            <a:r>
              <a:rPr lang="en-US" dirty="0">
                <a:hlinkClick r:id="rId2"/>
              </a:rPr>
              <a:t>here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1953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Licensing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current training material is provided under the terms of use of the License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</a:t>
            </a:r>
            <a:r>
              <a:rPr lang="fr-FR" sz="2000" dirty="0"/>
              <a:t>Attribution-</a:t>
            </a:r>
            <a:r>
              <a:rPr lang="fr-FR" sz="2000" dirty="0" err="1"/>
              <a:t>NonCommercial</a:t>
            </a:r>
            <a:r>
              <a:rPr lang="fr-FR" sz="2000" dirty="0"/>
              <a:t> 4.0 International (CC BY-NC 4.0) </a:t>
            </a:r>
            <a:r>
              <a:rPr lang="en-US" sz="2000" dirty="0"/>
              <a:t>or newer.</a:t>
            </a:r>
            <a:r>
              <a:rPr lang="fr-FR" sz="2000" dirty="0"/>
              <a:t> </a:t>
            </a:r>
            <a:endParaRPr lang="el-GR" sz="2000" dirty="0"/>
          </a:p>
          <a:p>
            <a:endParaRPr lang="en-US" sz="2000" dirty="0"/>
          </a:p>
          <a:p>
            <a:r>
              <a:rPr lang="en-US" sz="2000" dirty="0"/>
              <a:t>From this license is excluded the work from third parties e.g. photos, diagrams </a:t>
            </a:r>
            <a:r>
              <a:rPr lang="en-US" sz="2000" dirty="0" err="1"/>
              <a:t>etc</a:t>
            </a:r>
            <a:r>
              <a:rPr lang="en-US" sz="2000" dirty="0"/>
              <a:t>, that are included in this material and they are explicitly referred, including the terms of use from the third parties in the </a:t>
            </a:r>
            <a:r>
              <a:rPr lang="el-GR" sz="2000" dirty="0"/>
              <a:t>«</a:t>
            </a:r>
            <a:r>
              <a:rPr lang="en-US" sz="2000" dirty="0"/>
              <a:t>Note of Use of third parties work</a:t>
            </a:r>
            <a:r>
              <a:rPr lang="el-GR" sz="2000" dirty="0"/>
              <a:t>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6245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Maintenance Notes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Any copy, redistribute, remix or transform build on this material should contain</a:t>
            </a:r>
            <a:r>
              <a:rPr lang="el-GR" sz="2000" dirty="0"/>
              <a:t>:</a:t>
            </a:r>
          </a:p>
          <a:p>
            <a:pPr lvl="1"/>
            <a:r>
              <a:rPr lang="en-US" sz="2000" dirty="0"/>
              <a:t>The appropriate credit</a:t>
            </a:r>
            <a:endParaRPr lang="el-GR" sz="2000" dirty="0"/>
          </a:p>
          <a:p>
            <a:pPr lvl="1"/>
            <a:r>
              <a:rPr lang="en-US" sz="2000" dirty="0"/>
              <a:t>The licensing note</a:t>
            </a:r>
            <a:endParaRPr lang="el-GR" sz="2000" dirty="0"/>
          </a:p>
          <a:p>
            <a:pPr lvl="1"/>
            <a:r>
              <a:rPr lang="en-US" sz="2000" dirty="0"/>
              <a:t>The declaration of the maintenance note</a:t>
            </a:r>
            <a:endParaRPr lang="el-GR" sz="2000" dirty="0"/>
          </a:p>
          <a:p>
            <a:pPr lvl="1"/>
            <a:r>
              <a:rPr lang="en-US" sz="2000" dirty="0"/>
              <a:t>The note for the use of third parties work (if applicable)</a:t>
            </a:r>
            <a:endParaRPr lang="el-GR" sz="2000" dirty="0"/>
          </a:p>
          <a:p>
            <a:r>
              <a:rPr lang="en-US" sz="2000" dirty="0"/>
              <a:t>including the relevant links to material and the above mentioned notes.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15086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Παρουσίαση εκπαίδευσης προσωπικού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133</TotalTime>
  <Words>370</Words>
  <Application>Microsoft Office PowerPoint</Application>
  <PresentationFormat>Προβολή στην οθόνη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Tahoma</vt:lpstr>
      <vt:lpstr>Wingdings</vt:lpstr>
      <vt:lpstr>Παρουσίαση εκπαίδευσης προσωπικού</vt:lpstr>
      <vt:lpstr>Beginning of Section S6</vt:lpstr>
      <vt:lpstr>Creating Working groups  Areas for further elaboration</vt:lpstr>
      <vt:lpstr>Παρουσίαση του PowerPoint</vt:lpstr>
      <vt:lpstr>Funding</vt:lpstr>
      <vt:lpstr>Παρουσίαση του PowerPoint</vt:lpstr>
      <vt:lpstr>Notes regarding the previous versions of the current work</vt:lpstr>
      <vt:lpstr>Notes Licensing</vt:lpstr>
      <vt:lpstr>Maintenance 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creator>Αναστασία Παπαστυλιανού</dc:creator>
  <cp:lastModifiedBy>Antonis Stasis</cp:lastModifiedBy>
  <cp:revision>51</cp:revision>
  <dcterms:created xsi:type="dcterms:W3CDTF">2018-05-07T07:21:56Z</dcterms:created>
  <dcterms:modified xsi:type="dcterms:W3CDTF">2018-09-30T08:40:23Z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</Properties>
</file>