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8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apa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28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2" autoAdjust="0"/>
    <p:restoredTop sz="90095" autoAdjust="0"/>
  </p:normalViewPr>
  <p:slideViewPr>
    <p:cSldViewPr snapToGrid="0">
      <p:cViewPr varScale="1">
        <p:scale>
          <a:sx n="101" d="100"/>
          <a:sy n="101" d="100"/>
        </p:scale>
        <p:origin x="1662" y="108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8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CDA59-D06C-4B75-9238-2222C53E0D1B}" type="datetimeFigureOut">
              <a:rPr lang="el-GR" smtClean="0"/>
              <a:t>11/6/2018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AFDF-7401-4DBD-9B2F-A93B66ED3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9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994631"/>
          </a:xfrm>
        </p:spPr>
        <p:txBody>
          <a:bodyPr/>
          <a:lstStyle>
            <a:lvl1pPr>
              <a:defRPr sz="2800"/>
            </a:lvl1pPr>
          </a:lstStyle>
          <a:p>
            <a:r>
              <a:rPr lang="el-GR" dirty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91" y="1773172"/>
            <a:ext cx="7488832" cy="4242467"/>
          </a:xfrm>
        </p:spPr>
        <p:txBody>
          <a:bodyPr/>
          <a:lstStyle>
            <a:lvl1pPr marL="290513" indent="-290513">
              <a:defRPr sz="2400"/>
            </a:lvl1pPr>
            <a:lvl2pPr marL="571500" indent="-273050">
              <a:defRPr sz="2000" i="0"/>
            </a:lvl2pPr>
            <a:lvl3pPr marL="800100" indent="-244475">
              <a:defRPr sz="1800"/>
            </a:lvl3pPr>
            <a:lvl4pPr>
              <a:defRPr sz="1800" i="0"/>
            </a:lvl4pPr>
            <a:lvl5pPr>
              <a:defRPr sz="1800"/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064" y="213287"/>
            <a:ext cx="1348741" cy="72316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AD82645-2CA8-4781-85DC-D14D0DE4C8E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45544" y="6125841"/>
            <a:ext cx="6887499" cy="697963"/>
            <a:chOff x="645544" y="6125841"/>
            <a:chExt cx="6887499" cy="697963"/>
          </a:xfrm>
        </p:grpSpPr>
        <p:pic>
          <p:nvPicPr>
            <p:cNvPr id="12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90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313488"/>
            <a:ext cx="133191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73C4-DB2A-4FD7-9DA2-7783341638D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6798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DBA3294-16DF-4A62-A790-8296DF99FA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52953" y="549275"/>
            <a:ext cx="5981111" cy="75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E80EE78-8666-4D73-85F3-D2F2A665F8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63601" y="1946282"/>
            <a:ext cx="73660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Επεξεργασία στυλ υποδείγματος κειμένου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D22D248-0B6A-4542-B954-85986D9CCE4F}"/>
              </a:ext>
            </a:extLst>
          </p:cNvPr>
          <p:cNvSpPr/>
          <p:nvPr/>
        </p:nvSpPr>
        <p:spPr>
          <a:xfrm>
            <a:off x="358775" y="1026160"/>
            <a:ext cx="171450" cy="58318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8"/>
          <p:cNvGrpSpPr/>
          <p:nvPr userDrawn="1"/>
        </p:nvGrpSpPr>
        <p:grpSpPr>
          <a:xfrm>
            <a:off x="645544" y="6125841"/>
            <a:ext cx="7337313" cy="719113"/>
            <a:chOff x="645544" y="6125841"/>
            <a:chExt cx="7337313" cy="719113"/>
          </a:xfrm>
        </p:grpSpPr>
        <p:sp>
          <p:nvSpPr>
            <p:cNvPr id="6" name="Rectangle 16"/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44" y="213286"/>
            <a:ext cx="1449762" cy="777333"/>
          </a:xfrm>
          <a:prstGeom prst="rect">
            <a:avLst/>
          </a:prstGeom>
        </p:spPr>
      </p:pic>
      <p:pic>
        <p:nvPicPr>
          <p:cNvPr id="13" name="Picture 2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" y="39041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35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</p:sldLayoutIdLst>
  <p:hf hdr="0" ftr="0" dt="0"/>
  <p:txStyles>
    <p:titleStyle>
      <a:lvl1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2pPr>
      <a:lvl3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3pPr>
      <a:lvl4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4pPr>
      <a:lvl5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5pPr>
      <a:lvl6pPr marL="34284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6pPr>
      <a:lvl7pPr marL="68568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7pPr>
      <a:lvl8pPr marL="102852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8pPr>
      <a:lvl9pPr marL="137136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15464" indent="-215464" algn="l" defTabSz="514263" rtl="0" eaLnBrk="0" fontAlgn="base" hangingPunct="0">
        <a:lnSpc>
          <a:spcPct val="94000"/>
        </a:lnSpc>
        <a:spcBef>
          <a:spcPts val="563"/>
        </a:spcBef>
        <a:spcAft>
          <a:spcPts val="113"/>
        </a:spcAft>
        <a:buFont typeface="Franklin Gothic Book" panose="020B0503020102020204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14263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77139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2852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14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1285651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542781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9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799910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057042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788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314173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3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63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39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52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65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78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79991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04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Έναρξη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.1.2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204864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endParaRPr lang="el-GR" dirty="0"/>
          </a:p>
        </p:txBody>
      </p:sp>
      <p:sp>
        <p:nvSpPr>
          <p:cNvPr id="6" name="Rectangle 8"/>
          <p:cNvSpPr>
            <a:spLocks noGrp="1"/>
          </p:cNvSpPr>
          <p:nvPr>
            <p:ph idx="1"/>
          </p:nvPr>
        </p:nvSpPr>
        <p:spPr>
          <a:xfrm>
            <a:off x="903288" y="2017713"/>
            <a:ext cx="7772400" cy="39322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l-GR" sz="24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b="1" dirty="0"/>
              <a:t>Βασικές Αρχές και Έννοιες </a:t>
            </a:r>
            <a:r>
              <a:rPr lang="el-GR" altLang="el-GR" sz="2800" b="1" dirty="0" err="1"/>
              <a:t>Διαλειτουργικότητας</a:t>
            </a:r>
            <a:r>
              <a:rPr lang="el-GR" altLang="el-GR" sz="2800" b="1" dirty="0"/>
              <a:t> </a:t>
            </a:r>
            <a:endParaRPr lang="en-US" altLang="el-GR" sz="28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l-GR" sz="2600" b="1" dirty="0" smtClean="0">
                <a:solidFill>
                  <a:srgbClr val="3399FF"/>
                </a:solidFill>
              </a:rPr>
              <a:t>Basic </a:t>
            </a:r>
            <a:r>
              <a:rPr lang="en-GB" altLang="el-GR" sz="2600" b="1" dirty="0" smtClean="0">
                <a:solidFill>
                  <a:srgbClr val="3399FF"/>
                </a:solidFill>
              </a:rPr>
              <a:t>Interoperability Concepts</a:t>
            </a:r>
            <a:endParaRPr lang="el-GR" altLang="el-GR" sz="2400" b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buFont typeface="Wingdings" pitchFamily="2" charset="2"/>
              <a:buNone/>
            </a:pPr>
            <a:endParaRPr lang="en-US" altLang="el-GR" sz="1600" b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buFont typeface="Wingdings" pitchFamily="2" charset="2"/>
              <a:buNone/>
            </a:pPr>
            <a:endParaRPr lang="en-US" altLang="el-GR" sz="1600" b="1" dirty="0">
              <a:latin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buFont typeface="Wingdings" pitchFamily="2" charset="2"/>
              <a:buNone/>
            </a:pPr>
            <a:endParaRPr lang="en-US" altLang="el-GR" sz="1600" b="1" dirty="0" smtClean="0">
              <a:latin typeface="Times New Roman" pitchFamily="18" charset="0"/>
            </a:endParaRPr>
          </a:p>
          <a:p>
            <a:pPr marL="3143250" indent="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l-GR" altLang="el-GR" sz="1600" b="1" dirty="0" smtClean="0">
                <a:latin typeface="Times New Roman" pitchFamily="18" charset="0"/>
              </a:rPr>
              <a:t>ΕΘΝΙΚΟ </a:t>
            </a:r>
            <a:r>
              <a:rPr lang="el-GR" altLang="el-GR" sz="1600" b="1" dirty="0" smtClean="0">
                <a:latin typeface="Times New Roman" pitchFamily="18" charset="0"/>
              </a:rPr>
              <a:t>ΚΕΝΤΡΟ ΔΗΜΟΣΙΑΣ ΔΙΟΙΚΗΣΗΣ</a:t>
            </a:r>
          </a:p>
          <a:p>
            <a:pPr marL="3143250" indent="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l-GR" altLang="el-GR" sz="1600" b="1" dirty="0" smtClean="0">
                <a:latin typeface="Times New Roman" pitchFamily="18" charset="0"/>
              </a:rPr>
              <a:t>ΚΑΙ </a:t>
            </a:r>
            <a:r>
              <a:rPr lang="el-GR" altLang="el-GR" sz="1600" b="1" dirty="0" smtClean="0">
                <a:latin typeface="Times New Roman" pitchFamily="18" charset="0"/>
              </a:rPr>
              <a:t>ΑΥΤΟΔΙΟΙΚΗΣΗΣ</a:t>
            </a:r>
            <a:endParaRPr lang="el-GR" altLang="el-GR" sz="1600" b="1" dirty="0" smtClean="0">
              <a:latin typeface="Times New Roman" pitchFamily="18" charset="0"/>
            </a:endParaRPr>
          </a:p>
          <a:p>
            <a:pPr marL="3143250" indent="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l-GR" altLang="el-GR" sz="1600" b="1" dirty="0" smtClean="0">
                <a:latin typeface="Times New Roman" pitchFamily="18" charset="0"/>
              </a:rPr>
              <a:t>ΕΚΚΔΑ</a:t>
            </a:r>
          </a:p>
        </p:txBody>
      </p:sp>
    </p:spTree>
    <p:extLst>
      <p:ext uri="{BB962C8B-B14F-4D97-AF65-F5344CB8AC3E}">
        <p14:creationId xmlns:p14="http://schemas.microsoft.com/office/powerpoint/2010/main" val="406568534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Σημειώματα</a:t>
            </a:r>
          </a:p>
        </p:txBody>
      </p:sp>
    </p:spTree>
    <p:extLst>
      <p:ext uri="{BB962C8B-B14F-4D97-AF65-F5344CB8AC3E}">
        <p14:creationId xmlns:p14="http://schemas.microsoft.com/office/powerpoint/2010/main" val="1508198380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Ιστορικού Εκδόσεων Έργου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παρόν έργο αποτελεί την έκδοση 1.0. </a:t>
            </a:r>
          </a:p>
          <a:p>
            <a:r>
              <a:rPr lang="el-GR" dirty="0"/>
              <a:t>Έχουν προηγηθεί οι κάτωθι εκδόσεις:</a:t>
            </a:r>
          </a:p>
          <a:p>
            <a:pPr lvl="1"/>
            <a:r>
              <a:rPr lang="el-GR" dirty="0"/>
              <a:t>Έκδοση διαθέσιμη εδώ.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4023074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</a:t>
            </a:r>
            <a:r>
              <a:rPr lang="el-GR" dirty="0" err="1"/>
              <a:t>Αδειοδότησης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Το παρόν υλικό διατίθεται με τους όρους της άδειας χρήσης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Αναφορά, Μη Εμπορική Χρήση Παρόμοια Διανομή 4.0 [1] ή μεταγενέστερη, Διεθνής Έκδοση. </a:t>
            </a:r>
          </a:p>
          <a:p>
            <a:r>
              <a:rPr lang="el-GR" sz="2000" dirty="0"/>
              <a:t>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54136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Διατήρηση Σημειωμάτων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Οποιαδήποτε αναπαραγωγή ή διασκευή του υλικού θα πρέπει να συμπεριλαμβάνει:</a:t>
            </a:r>
          </a:p>
          <a:p>
            <a:pPr lvl="1"/>
            <a:r>
              <a:rPr lang="el-GR" sz="2000" dirty="0"/>
              <a:t>το Σημείωμα Αναφοράς</a:t>
            </a:r>
          </a:p>
          <a:p>
            <a:pPr lvl="1"/>
            <a:r>
              <a:rPr lang="el-GR" sz="2000" dirty="0"/>
              <a:t>το Σημείωμα </a:t>
            </a:r>
            <a:r>
              <a:rPr lang="el-GR" sz="2000" dirty="0" err="1"/>
              <a:t>Αδειοδότησης</a:t>
            </a:r>
            <a:endParaRPr lang="el-GR" sz="2000" dirty="0"/>
          </a:p>
          <a:p>
            <a:pPr lvl="1"/>
            <a:r>
              <a:rPr lang="el-GR" sz="2000" dirty="0"/>
              <a:t>τη δήλωση Διατήρησης Σημειωμάτων</a:t>
            </a:r>
          </a:p>
          <a:p>
            <a:pPr lvl="1"/>
            <a:r>
              <a:rPr lang="el-GR" sz="2000" dirty="0"/>
              <a:t>το Σημείωμα Χρήσης Έργων Τρίτων (εφόσον υπάρχει)</a:t>
            </a:r>
          </a:p>
          <a:p>
            <a:r>
              <a:rPr lang="el-GR" sz="2000" dirty="0"/>
              <a:t>μαζί με τους συνοδευόμενους </a:t>
            </a:r>
            <a:r>
              <a:rPr lang="el-GR" sz="2000" dirty="0" err="1"/>
              <a:t>υπερσυνδέσμους</a:t>
            </a:r>
            <a:r>
              <a:rPr lang="el-GR" sz="2000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465566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/>
          </p:cNvSpPr>
          <p:nvPr>
            <p:ph type="title"/>
          </p:nvPr>
        </p:nvSpPr>
        <p:spPr>
          <a:xfrm>
            <a:off x="1028700" y="406400"/>
            <a:ext cx="6646863" cy="1485900"/>
          </a:xfrm>
        </p:spPr>
        <p:txBody>
          <a:bodyPr/>
          <a:lstStyle/>
          <a:p>
            <a:pPr algn="ctr" eaLnBrk="1" hangingPunct="1"/>
            <a:r>
              <a:rPr lang="el-GR" altLang="el-GR" sz="2800" b="1" dirty="0" smtClean="0"/>
              <a:t>Βασικές Αρχές και Έννοιες </a:t>
            </a:r>
            <a:r>
              <a:rPr lang="el-GR" altLang="el-GR" sz="2800" b="1" dirty="0" err="1" smtClean="0"/>
              <a:t>Διαλειτουργικότητας</a:t>
            </a:r>
            <a:r>
              <a:rPr lang="el-GR" altLang="el-GR" sz="2800" b="1" dirty="0" smtClean="0"/>
              <a:t> </a:t>
            </a:r>
          </a:p>
        </p:txBody>
      </p:sp>
      <p:sp>
        <p:nvSpPr>
          <p:cNvPr id="17411" name="Rectangle 8"/>
          <p:cNvSpPr>
            <a:spLocks noGrp="1"/>
          </p:cNvSpPr>
          <p:nvPr>
            <p:ph idx="1"/>
          </p:nvPr>
        </p:nvSpPr>
        <p:spPr>
          <a:xfrm>
            <a:off x="903288" y="2017713"/>
            <a:ext cx="7772400" cy="39322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l-GR" sz="24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l-GR" sz="2600" b="1" dirty="0" smtClean="0">
                <a:solidFill>
                  <a:srgbClr val="3399FF"/>
                </a:solidFill>
              </a:rPr>
              <a:t>Basic Interoperability Concepts</a:t>
            </a:r>
            <a:endParaRPr lang="el-GR" altLang="el-GR" sz="2400" b="1" dirty="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latin typeface="Times New Roman" pitchFamily="18" charset="0"/>
              </a:rPr>
              <a:t>ΕΘΝΙΚΟ ΚΕΝΤΡΟ ΔΗΜΟΣΙΑΣ ΔΙΟΙΚΗΣΗΣ</a:t>
            </a:r>
          </a:p>
          <a:p>
            <a:pPr marL="0" indent="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latin typeface="Times New Roman" pitchFamily="18" charset="0"/>
              </a:rPr>
              <a:t>ΚΑΙ </a:t>
            </a:r>
            <a:r>
              <a:rPr lang="el-GR" altLang="el-GR" sz="2400" b="1" dirty="0" smtClean="0">
                <a:latin typeface="Times New Roman" pitchFamily="18" charset="0"/>
              </a:rPr>
              <a:t>ΑΥΤΟΔΙΟΙΚΗΣΗΣ</a:t>
            </a:r>
            <a:endParaRPr lang="el-GR" altLang="el-GR" sz="2400" b="1" dirty="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latin typeface="Times New Roman" pitchFamily="18" charset="0"/>
              </a:rPr>
              <a:t>ΕΚΚΔΑ</a:t>
            </a:r>
            <a:endParaRPr lang="el-GR" altLang="el-GR" sz="2000" b="1" dirty="0" smtClean="0">
              <a:latin typeface="Times New Roman" pitchFamily="18" charset="0"/>
            </a:endParaRPr>
          </a:p>
        </p:txBody>
      </p:sp>
      <p:sp>
        <p:nvSpPr>
          <p:cNvPr id="17412" name="Θέση αριθμού διαφάνειας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3B38A208-19CC-4697-ACB5-67D8D995D47B}" type="slidenum">
              <a:rPr lang="el-GR" altLang="el-GR" smtClean="0">
                <a:latin typeface="Tahoma" pitchFamily="34" charset="0"/>
              </a:rPr>
              <a:pPr/>
              <a:t>2</a:t>
            </a:fld>
            <a:endParaRPr lang="el-GR" altLang="el-G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3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1"/>
          <p:cNvSpPr>
            <a:spLocks noGrp="1"/>
          </p:cNvSpPr>
          <p:nvPr>
            <p:ph type="title"/>
          </p:nvPr>
        </p:nvSpPr>
        <p:spPr>
          <a:xfrm>
            <a:off x="900113" y="175076"/>
            <a:ext cx="6775450" cy="1027113"/>
          </a:xfrm>
        </p:spPr>
        <p:txBody>
          <a:bodyPr/>
          <a:lstStyle/>
          <a:p>
            <a:pPr algn="ctr"/>
            <a:r>
              <a:rPr lang="el-GR" alt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Σκοπός και στόχοι </a:t>
            </a:r>
            <a:r>
              <a:rPr lang="el-GR" alt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του </a:t>
            </a:r>
            <a:r>
              <a:rPr lang="el-GR" alt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προγράμματος  </a:t>
            </a:r>
            <a:r>
              <a:rPr lang="el-GR" alt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/>
            </a:r>
            <a:br>
              <a:rPr lang="el-GR" alt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en-US" alt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“</a:t>
            </a:r>
            <a:r>
              <a:rPr lang="el-GR" altLang="el-GR" sz="2000" b="1" i="1" dirty="0" smtClean="0"/>
              <a:t>Βασικές </a:t>
            </a:r>
            <a:r>
              <a:rPr lang="el-GR" altLang="el-GR" sz="2000" b="1" i="1" dirty="0"/>
              <a:t>αρχές </a:t>
            </a:r>
            <a:r>
              <a:rPr lang="el-GR" altLang="el-GR" sz="2000" b="1" i="1" dirty="0" err="1"/>
              <a:t>Δ</a:t>
            </a:r>
            <a:r>
              <a:rPr lang="el-GR" altLang="el-GR" sz="2000" b="1" i="1" dirty="0" err="1" smtClean="0"/>
              <a:t>ιαλειτουργικότητας</a:t>
            </a:r>
            <a:r>
              <a:rPr lang="en-US" altLang="el-GR" sz="2000" b="1" i="1" dirty="0" smtClean="0"/>
              <a:t>”</a:t>
            </a:r>
            <a:r>
              <a:rPr lang="el-GR" altLang="el-GR" sz="2000" b="1" i="1" dirty="0"/>
              <a:t/>
            </a:r>
            <a:br>
              <a:rPr lang="el-GR" altLang="el-GR" sz="2000" b="1" i="1" dirty="0"/>
            </a:br>
            <a:r>
              <a:rPr lang="el-GR" alt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Αναμενόμενα </a:t>
            </a:r>
            <a:r>
              <a:rPr lang="el-GR" alt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Αποτελέσματα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00113" y="1256386"/>
            <a:ext cx="7559675" cy="4022725"/>
          </a:xfrm>
        </p:spPr>
        <p:txBody>
          <a:bodyPr/>
          <a:lstStyle/>
          <a:p>
            <a:pPr>
              <a:defRPr/>
            </a:pPr>
            <a:r>
              <a:rPr lang="el-GR" sz="1600" b="1" dirty="0" smtClean="0"/>
              <a:t>Σκοπός:</a:t>
            </a:r>
          </a:p>
          <a:p>
            <a:pPr marL="0" indent="0">
              <a:buFont typeface="Franklin Gothic Book" pitchFamily="34" charset="0"/>
              <a:buNone/>
              <a:defRPr/>
            </a:pPr>
            <a:r>
              <a:rPr lang="el-GR" sz="1600" dirty="0" smtClean="0"/>
              <a:t>Η </a:t>
            </a:r>
            <a:r>
              <a:rPr lang="el-GR" sz="1600" dirty="0"/>
              <a:t>κατανόηση της έννοιας "</a:t>
            </a:r>
            <a:r>
              <a:rPr lang="el-GR" sz="1600" dirty="0" err="1"/>
              <a:t>διαλειτουργικότητα</a:t>
            </a:r>
            <a:r>
              <a:rPr lang="el-GR" sz="1600" dirty="0"/>
              <a:t>" και </a:t>
            </a:r>
            <a:r>
              <a:rPr lang="el-GR" sz="1600" dirty="0" smtClean="0"/>
              <a:t>ο προσδιορισμός </a:t>
            </a:r>
            <a:r>
              <a:rPr lang="el-GR" sz="1600" dirty="0"/>
              <a:t>της στο γενικότερο πλαίσιο του ψηφιακού μετασχηματισμού και του εκσυγχρονισμού της δημόσιας </a:t>
            </a:r>
            <a:r>
              <a:rPr lang="el-GR" sz="1600" dirty="0" smtClean="0"/>
              <a:t>διοίκησης</a:t>
            </a:r>
          </a:p>
          <a:p>
            <a:pPr>
              <a:defRPr/>
            </a:pPr>
            <a:r>
              <a:rPr lang="el-GR" sz="1600" b="1" dirty="0" smtClean="0"/>
              <a:t>Στόχοι: </a:t>
            </a:r>
            <a:endParaRPr lang="el-GR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l-GR" sz="1600" dirty="0" smtClean="0"/>
              <a:t>Η ομοιόμορφη </a:t>
            </a:r>
            <a:r>
              <a:rPr lang="el-GR" sz="1600" b="1" dirty="0"/>
              <a:t>κατανόηση των πλεονεκτημάτων </a:t>
            </a:r>
            <a:r>
              <a:rPr lang="el-GR" sz="1600" dirty="0"/>
              <a:t>που μπορεί να προσφέρει η </a:t>
            </a:r>
            <a:r>
              <a:rPr lang="el-GR" sz="1600" dirty="0" err="1"/>
              <a:t>διαλειτουργικότητα</a:t>
            </a:r>
            <a:r>
              <a:rPr lang="el-GR" sz="1600" dirty="0"/>
              <a:t> στην ανάπτυξη αποτελεσματικών και αποδοτικών υπηρεσιών ηλεκτρονικής </a:t>
            </a:r>
            <a:r>
              <a:rPr lang="el-GR" sz="1600" dirty="0" smtClean="0"/>
              <a:t>διακυβέρνησης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l-GR" sz="1600" dirty="0" smtClean="0"/>
              <a:t>Η </a:t>
            </a:r>
            <a:r>
              <a:rPr lang="el-GR" sz="1600" dirty="0"/>
              <a:t>αναγνώριση-ανάλυση των </a:t>
            </a:r>
            <a:r>
              <a:rPr lang="el-GR" sz="1600" b="1" dirty="0"/>
              <a:t>εμποδίων, των προκλήσεων και των ευκαιριών </a:t>
            </a:r>
            <a:r>
              <a:rPr lang="el-GR" sz="1600" dirty="0"/>
              <a:t>για την υλοποίηση </a:t>
            </a:r>
            <a:r>
              <a:rPr lang="el-GR" sz="1600" dirty="0" err="1"/>
              <a:t>διαλειτουργικών</a:t>
            </a:r>
            <a:r>
              <a:rPr lang="el-GR" sz="1600" dirty="0"/>
              <a:t> δημόσιων υπηρεσιών από λειτουργική και τεχνική </a:t>
            </a:r>
            <a:r>
              <a:rPr lang="el-GR" sz="1600" dirty="0" smtClean="0"/>
              <a:t>άποψη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l-GR" sz="1600" dirty="0" smtClean="0"/>
              <a:t>Η </a:t>
            </a:r>
            <a:r>
              <a:rPr lang="el-GR" sz="1600" dirty="0"/>
              <a:t>εκμετάλλευση και </a:t>
            </a:r>
            <a:r>
              <a:rPr lang="el-GR" sz="1600" b="1" dirty="0"/>
              <a:t>επαναχρησιμοποίηση</a:t>
            </a:r>
            <a:r>
              <a:rPr lang="el-GR" sz="1600" dirty="0"/>
              <a:t>, σε εθνικό επίπεδο, της διεθνούς και ευρωπαϊκής εμπειρίας μέσω της μελέτης σχετικών πρωτοβουλιών και βέλτιστων </a:t>
            </a:r>
            <a:r>
              <a:rPr lang="el-GR" sz="1600" dirty="0" smtClean="0"/>
              <a:t>πρακτικών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l-GR" sz="1600" dirty="0" smtClean="0"/>
              <a:t>Η </a:t>
            </a:r>
            <a:r>
              <a:rPr lang="el-GR" sz="1600" dirty="0"/>
              <a:t>δημιουργία </a:t>
            </a:r>
            <a:r>
              <a:rPr lang="el-GR" sz="1600" b="1" dirty="0"/>
              <a:t>κινήτρων προς τους συμμετέχοντες </a:t>
            </a:r>
            <a:r>
              <a:rPr lang="el-GR" sz="1600" dirty="0"/>
              <a:t>να δραστηριοποιηθούν στην υλοποίηση </a:t>
            </a:r>
            <a:r>
              <a:rPr lang="el-GR" sz="1600" dirty="0" err="1"/>
              <a:t>διαλειτουργικών</a:t>
            </a:r>
            <a:r>
              <a:rPr lang="el-GR" sz="1600" dirty="0"/>
              <a:t> δημόσιων </a:t>
            </a:r>
            <a:r>
              <a:rPr lang="el-GR" sz="1600" dirty="0" smtClean="0"/>
              <a:t>υπηρεσιών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l-GR" sz="1600" dirty="0" smtClean="0"/>
              <a:t>Η </a:t>
            </a:r>
            <a:r>
              <a:rPr lang="el-GR" sz="1600" dirty="0"/>
              <a:t>πιλοτική χρήση του </a:t>
            </a:r>
            <a:r>
              <a:rPr lang="el-GR" sz="1600" dirty="0" err="1"/>
              <a:t>Slidewiki</a:t>
            </a:r>
            <a:r>
              <a:rPr lang="el-GR" sz="1600" dirty="0"/>
              <a:t> και διερεύνηση της δυνατότητας παροχής Ανοικτών Μαθημάτων (</a:t>
            </a:r>
            <a:r>
              <a:rPr lang="el-GR" sz="1600" dirty="0" err="1"/>
              <a:t>Open</a:t>
            </a:r>
            <a:r>
              <a:rPr lang="el-GR" sz="1600" dirty="0"/>
              <a:t> </a:t>
            </a:r>
            <a:r>
              <a:rPr lang="el-GR" sz="1600" dirty="0" err="1" smtClean="0"/>
              <a:t>Courses</a:t>
            </a:r>
            <a:r>
              <a:rPr lang="el-GR" sz="1600" dirty="0" smtClean="0"/>
              <a:t> </a:t>
            </a:r>
            <a:r>
              <a:rPr lang="en-US" sz="1600" dirty="0" smtClean="0"/>
              <a:t>Ware </a:t>
            </a:r>
            <a:r>
              <a:rPr lang="el-GR" sz="1600" dirty="0" smtClean="0"/>
              <a:t>) </a:t>
            </a:r>
            <a:r>
              <a:rPr lang="el-GR" sz="1600" dirty="0"/>
              <a:t>από το </a:t>
            </a:r>
            <a:r>
              <a:rPr lang="el-GR" sz="1600" dirty="0" smtClean="0"/>
              <a:t>ΕΚΔΔΑ</a:t>
            </a:r>
            <a:endParaRPr lang="el-GR" sz="1600" dirty="0"/>
          </a:p>
          <a:p>
            <a:pPr marL="0" indent="0">
              <a:buFont typeface="Franklin Gothic Book" pitchFamily="34" charset="0"/>
              <a:buNone/>
              <a:defRPr/>
            </a:pPr>
            <a:endParaRPr lang="el-GR" sz="1600" dirty="0" smtClean="0"/>
          </a:p>
          <a:p>
            <a:pPr>
              <a:defRPr/>
            </a:pPr>
            <a:endParaRPr lang="el-GR" sz="1600" dirty="0"/>
          </a:p>
        </p:txBody>
      </p:sp>
      <p:sp>
        <p:nvSpPr>
          <p:cNvPr id="18436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A1E50CD-228E-4D69-9DE6-60A93746EF50}" type="slidenum">
              <a:rPr lang="el-GR" altLang="el-GR" smtClean="0">
                <a:solidFill>
                  <a:schemeClr val="tx2"/>
                </a:solidFill>
              </a:rPr>
              <a:pPr/>
              <a:t>3</a:t>
            </a:fld>
            <a:endParaRPr lang="el-GR" altLang="el-GR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2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Τίτλος 1"/>
          <p:cNvSpPr>
            <a:spLocks noGrp="1"/>
          </p:cNvSpPr>
          <p:nvPr>
            <p:ph type="title"/>
          </p:nvPr>
        </p:nvSpPr>
        <p:spPr>
          <a:xfrm>
            <a:off x="900113" y="464456"/>
            <a:ext cx="6775450" cy="1027113"/>
          </a:xfrm>
        </p:spPr>
        <p:txBody>
          <a:bodyPr/>
          <a:lstStyle/>
          <a:p>
            <a:pPr algn="ctr"/>
            <a:r>
              <a:rPr lang="el-GR" altLang="el-G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Ομάδα Στόχος</a:t>
            </a:r>
          </a:p>
        </p:txBody>
      </p:sp>
      <p:sp>
        <p:nvSpPr>
          <p:cNvPr id="19459" name="Θέση περιεχομένου 2"/>
          <p:cNvSpPr>
            <a:spLocks noGrp="1"/>
          </p:cNvSpPr>
          <p:nvPr>
            <p:ph idx="1"/>
          </p:nvPr>
        </p:nvSpPr>
        <p:spPr>
          <a:xfrm>
            <a:off x="900113" y="1484313"/>
            <a:ext cx="7559675" cy="4022725"/>
          </a:xfrm>
        </p:spPr>
        <p:txBody>
          <a:bodyPr/>
          <a:lstStyle/>
          <a:p>
            <a:pPr algn="just"/>
            <a:r>
              <a:rPr lang="el-GR" altLang="el-GR" sz="2400" dirty="0" smtClean="0"/>
              <a:t>Το πρόγραμμα απευθύνεται σε υπηρεσίες της Κεντρικής Διοίκησης ή της Τοπικής Αυτοδιοίκησης που παρέχουν ηλεκτρονικές υπηρεσίες προς τους πολίτες, τις επιχειρήσεις και άλλους δημόσιους φορείς (G2B, G2G, G2C) επαναχρησιμοποιώντας πληροφορίες και στοιχεία που διαθέτουν άλλοι δημόσιοι ή ιδιωτικοί  φορείς. </a:t>
            </a:r>
          </a:p>
          <a:p>
            <a:pPr algn="just"/>
            <a:r>
              <a:rPr lang="el-GR" altLang="el-GR" sz="2400" dirty="0" smtClean="0"/>
              <a:t>Συμπληρωματικά, η </a:t>
            </a:r>
            <a:r>
              <a:rPr lang="el-GR" altLang="el-GR" sz="2400" dirty="0" err="1" smtClean="0"/>
              <a:t>Open</a:t>
            </a:r>
            <a:r>
              <a:rPr lang="el-GR" altLang="el-GR" sz="2400" dirty="0" smtClean="0"/>
              <a:t> </a:t>
            </a:r>
            <a:r>
              <a:rPr lang="el-GR" altLang="el-GR" sz="2400" dirty="0" err="1" smtClean="0"/>
              <a:t>Course</a:t>
            </a:r>
            <a:r>
              <a:rPr lang="en-US" altLang="el-GR" sz="2400" dirty="0" smtClean="0"/>
              <a:t>ware </a:t>
            </a:r>
            <a:r>
              <a:rPr lang="el-GR" altLang="el-GR" sz="2400" dirty="0" smtClean="0"/>
              <a:t>έκδοση  αυτού του προγράμματος επικεντρώνεται στην ευαισθητοποίηση όλων όσων ενδιαφέρονται για αυτά τα θέματα, συμπεριλαμβανομένων των φορέων διαλειτουργικότητας.</a:t>
            </a:r>
          </a:p>
          <a:p>
            <a:endParaRPr lang="el-GR" altLang="el-GR" dirty="0" smtClean="0"/>
          </a:p>
        </p:txBody>
      </p:sp>
      <p:sp>
        <p:nvSpPr>
          <p:cNvPr id="19460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1CBDE1B-8675-4F5A-BB6D-03A3AA1C6EFB}" type="slidenum">
              <a:rPr lang="el-GR" altLang="el-GR" smtClean="0">
                <a:solidFill>
                  <a:schemeClr val="tx2"/>
                </a:solidFill>
              </a:rPr>
              <a:pPr/>
              <a:t>4</a:t>
            </a:fld>
            <a:endParaRPr lang="el-GR" altLang="el-GR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2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1116013" y="261028"/>
            <a:ext cx="6929437" cy="107950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Περιεχόμενο Προγράμματος</a:t>
            </a:r>
          </a:p>
        </p:txBody>
      </p:sp>
      <p:sp>
        <p:nvSpPr>
          <p:cNvPr id="14340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993062" cy="4968875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/>
              <a:t>Δημόσιες η-υπηρεσίες – Εννοιολογικό μοντέλο</a:t>
            </a: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>
                <a:solidFill>
                  <a:srgbClr val="3399FF"/>
                </a:solidFill>
              </a:rPr>
              <a:t>Εισαγωγή στη </a:t>
            </a:r>
            <a:r>
              <a:rPr lang="el-GR" altLang="el-GR" sz="2200" b="1" dirty="0" err="1" smtClean="0">
                <a:solidFill>
                  <a:srgbClr val="3399FF"/>
                </a:solidFill>
              </a:rPr>
              <a:t>Διαλειτουργικότητα</a:t>
            </a:r>
            <a:r>
              <a:rPr lang="el-GR" altLang="el-GR" sz="2200" b="1" dirty="0" smtClean="0">
                <a:solidFill>
                  <a:srgbClr val="3399FF"/>
                </a:solidFill>
              </a:rPr>
              <a:t> </a:t>
            </a: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/>
              <a:t>Βασικά θέματα </a:t>
            </a:r>
            <a:r>
              <a:rPr lang="el-GR" altLang="el-GR" sz="2200" b="1" dirty="0" err="1" smtClean="0"/>
              <a:t>διαλειτουργικότητας</a:t>
            </a:r>
            <a:r>
              <a:rPr lang="el-GR" altLang="el-GR" sz="2200" b="1" dirty="0" smtClean="0"/>
              <a:t> και έννοιες</a:t>
            </a: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>
                <a:solidFill>
                  <a:srgbClr val="3399FF"/>
                </a:solidFill>
              </a:rPr>
              <a:t>Διεθνές και Ευρωπαϊκό πλαίσιο </a:t>
            </a:r>
            <a:r>
              <a:rPr lang="el-GR" altLang="el-GR" sz="2200" b="1" dirty="0" err="1" smtClean="0">
                <a:solidFill>
                  <a:srgbClr val="3399FF"/>
                </a:solidFill>
              </a:rPr>
              <a:t>διαλειτουργικότητας</a:t>
            </a:r>
            <a:r>
              <a:rPr lang="el-GR" altLang="el-GR" sz="2200" b="1" dirty="0" smtClean="0">
                <a:solidFill>
                  <a:srgbClr val="3399FF"/>
                </a:solidFill>
              </a:rPr>
              <a:t> (Υπόβαθρο, Ιστορικά στοιχεία, κίνητρα, κ.α.)</a:t>
            </a:r>
            <a:endParaRPr lang="en-US" altLang="el-GR" sz="2200" b="1" dirty="0" smtClean="0">
              <a:solidFill>
                <a:srgbClr val="3399FF"/>
              </a:solidFill>
            </a:endParaRP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/>
              <a:t>Ευρωπαϊκή Στρατηγική </a:t>
            </a:r>
            <a:r>
              <a:rPr lang="el-GR" altLang="el-GR" sz="2200" b="1" dirty="0" err="1" smtClean="0"/>
              <a:t>Διαλειτουργικότητας</a:t>
            </a:r>
            <a:endParaRPr lang="en-GB" altLang="el-GR" sz="2200" b="1" dirty="0" smtClean="0"/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>
                <a:solidFill>
                  <a:srgbClr val="3399FF"/>
                </a:solidFill>
              </a:rPr>
              <a:t>Ευρωπαϊκό Πλαίσιο </a:t>
            </a:r>
            <a:r>
              <a:rPr lang="el-GR" altLang="el-GR" sz="2200" b="1" dirty="0" err="1" smtClean="0">
                <a:solidFill>
                  <a:srgbClr val="3399FF"/>
                </a:solidFill>
              </a:rPr>
              <a:t>Διαλειτουργικότητας</a:t>
            </a:r>
            <a:endParaRPr lang="en-US" altLang="el-GR" sz="2200" b="1" dirty="0" smtClean="0">
              <a:solidFill>
                <a:srgbClr val="3399FF"/>
              </a:solidFill>
            </a:endParaRP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/>
              <a:t>Ευρωπαϊκή Αρχιτεκτονική Αναφοράς για τη </a:t>
            </a:r>
            <a:r>
              <a:rPr lang="el-GR" altLang="el-GR" sz="2200" b="1" dirty="0" err="1" smtClean="0"/>
              <a:t>Διαλειτουργικότητα</a:t>
            </a:r>
            <a:endParaRPr lang="el-GR" altLang="el-GR" sz="2200" b="1" dirty="0" smtClean="0"/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>
                <a:solidFill>
                  <a:srgbClr val="3399FF"/>
                </a:solidFill>
              </a:rPr>
              <a:t>Τομεακές πρωτοβουλίες</a:t>
            </a: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 smtClean="0"/>
              <a:t>Παρατηρητήριο </a:t>
            </a:r>
            <a:r>
              <a:rPr lang="el-GR" altLang="el-GR" sz="2200" b="1" dirty="0"/>
              <a:t>Εθνικών Πλαισίων </a:t>
            </a:r>
            <a:r>
              <a:rPr lang="el-GR" altLang="el-GR" sz="2200" b="1" dirty="0" err="1"/>
              <a:t>Διαλειτουργικότητας</a:t>
            </a:r>
            <a:r>
              <a:rPr lang="el-GR" altLang="el-GR" sz="2200" b="1" dirty="0"/>
              <a:t> </a:t>
            </a:r>
            <a:endParaRPr lang="el-GR" altLang="el-GR" sz="2200" b="1" dirty="0" smtClean="0"/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r>
              <a:rPr lang="el-GR" altLang="el-GR" sz="2200" b="1" dirty="0">
                <a:solidFill>
                  <a:srgbClr val="3399FF"/>
                </a:solidFill>
              </a:rPr>
              <a:t>Βέλτιστες πρακτικές </a:t>
            </a:r>
            <a:r>
              <a:rPr lang="el-GR" altLang="el-GR" sz="2200" b="1" dirty="0" err="1">
                <a:solidFill>
                  <a:srgbClr val="3399FF"/>
                </a:solidFill>
              </a:rPr>
              <a:t>διαλειτουργικότητας</a:t>
            </a:r>
            <a:r>
              <a:rPr lang="el-GR" altLang="el-GR" sz="2200" b="1" dirty="0">
                <a:solidFill>
                  <a:srgbClr val="3399FF"/>
                </a:solidFill>
              </a:rPr>
              <a:t> δημοσίων υπηρεσιών – παραδείγματα</a:t>
            </a:r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endParaRPr lang="el-GR" altLang="el-GR" sz="2200" b="1" dirty="0" smtClean="0"/>
          </a:p>
          <a:p>
            <a:pPr marL="609600" indent="-609600" eaLnBrk="1" fontAlgn="auto" hangingPunct="1">
              <a:lnSpc>
                <a:spcPct val="90000"/>
              </a:lnSpc>
              <a:buFont typeface="Tahoma" panose="020B0604030504040204" pitchFamily="34" charset="0"/>
              <a:buAutoNum type="arabicPeriod"/>
              <a:defRPr/>
            </a:pPr>
            <a:endParaRPr lang="el-GR" altLang="el-GR" sz="2200" b="1" dirty="0"/>
          </a:p>
        </p:txBody>
      </p:sp>
      <p:sp>
        <p:nvSpPr>
          <p:cNvPr id="20484" name="Θέση αριθμού διαφάνειας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FADCE76C-E472-411C-981A-C79504C8C010}" type="slidenum">
              <a:rPr lang="el-GR" altLang="el-GR" smtClean="0">
                <a:latin typeface="Tahoma" pitchFamily="34" charset="0"/>
              </a:rPr>
              <a:pPr/>
              <a:t>5</a:t>
            </a:fld>
            <a:endParaRPr lang="el-GR" altLang="el-G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6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Τίτλος 1"/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algn="ctr"/>
            <a:r>
              <a:rPr lang="el-GR" altLang="el-G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Υποστηρικτικό υλικό</a:t>
            </a:r>
          </a:p>
        </p:txBody>
      </p:sp>
      <p:sp>
        <p:nvSpPr>
          <p:cNvPr id="21507" name="Θέση περιεχομένου 2"/>
          <p:cNvSpPr>
            <a:spLocks noGrp="1"/>
          </p:cNvSpPr>
          <p:nvPr>
            <p:ph idx="1"/>
          </p:nvPr>
        </p:nvSpPr>
        <p:spPr>
          <a:xfrm>
            <a:off x="900113" y="1196975"/>
            <a:ext cx="7559675" cy="4022725"/>
          </a:xfrm>
        </p:spPr>
        <p:txBody>
          <a:bodyPr/>
          <a:lstStyle/>
          <a:p>
            <a:r>
              <a:rPr lang="el-GR" altLang="el-GR" sz="2000" dirty="0" smtClean="0"/>
              <a:t>1.	Εκπαιδευτικό υλικό σε μορφή σημειώσεων</a:t>
            </a:r>
          </a:p>
          <a:p>
            <a:r>
              <a:rPr lang="el-GR" altLang="el-GR" sz="2000" dirty="0" smtClean="0"/>
              <a:t>2</a:t>
            </a:r>
            <a:r>
              <a:rPr lang="el-GR" altLang="el-GR" sz="2200" b="1" dirty="0" smtClean="0"/>
              <a:t>. Εκπαιδευτικό υλικό σε μορφή παρουσιάσεων</a:t>
            </a:r>
          </a:p>
          <a:p>
            <a:r>
              <a:rPr lang="el-GR" altLang="el-GR" sz="2000" dirty="0" smtClean="0"/>
              <a:t>3.	Παραδείγματα από Μελέτες περίπτωσης</a:t>
            </a:r>
          </a:p>
          <a:p>
            <a:r>
              <a:rPr lang="el-GR" altLang="el-GR" sz="2000" dirty="0" smtClean="0"/>
              <a:t>4.	</a:t>
            </a:r>
            <a:r>
              <a:rPr lang="el-GR" altLang="el-GR" sz="2200" b="1" dirty="0" smtClean="0"/>
              <a:t>Εκπαιδευτικό υλικό στο </a:t>
            </a:r>
            <a:r>
              <a:rPr lang="el-GR" altLang="el-GR" sz="2200" b="1" dirty="0" err="1" smtClean="0"/>
              <a:t>Slidewiki</a:t>
            </a:r>
            <a:r>
              <a:rPr lang="el-GR" altLang="el-GR" sz="2200" b="1" dirty="0" smtClean="0"/>
              <a:t> (υπό κατασκευή)</a:t>
            </a:r>
          </a:p>
          <a:p>
            <a:r>
              <a:rPr lang="el-GR" altLang="el-GR" sz="2000" dirty="0" smtClean="0"/>
              <a:t>5.	Κατάλογος από διαδικτυακές διευθύνσεις με χρήσιμες πληροφορίες και υλικό για τους </a:t>
            </a:r>
            <a:r>
              <a:rPr lang="el-GR" altLang="el-GR" sz="2000" dirty="0" err="1" smtClean="0"/>
              <a:t>επιμορφούμενους</a:t>
            </a:r>
            <a:r>
              <a:rPr lang="el-GR" altLang="el-GR" sz="2000" dirty="0" smtClean="0"/>
              <a:t>. </a:t>
            </a:r>
          </a:p>
          <a:p>
            <a:r>
              <a:rPr lang="el-GR" altLang="el-GR" sz="2000" dirty="0" smtClean="0"/>
              <a:t>7.</a:t>
            </a:r>
            <a:r>
              <a:rPr lang="el-GR" altLang="el-GR" sz="2200" b="1" dirty="0" smtClean="0"/>
              <a:t>	Επεξεργασμένα παραδείγματα. </a:t>
            </a:r>
          </a:p>
          <a:p>
            <a:r>
              <a:rPr lang="el-GR" altLang="el-GR" sz="2000" dirty="0" smtClean="0"/>
              <a:t>8.	Ερωτηματολόγιο</a:t>
            </a:r>
          </a:p>
        </p:txBody>
      </p:sp>
      <p:sp>
        <p:nvSpPr>
          <p:cNvPr id="21508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C3C02EE8-4117-4D00-B54A-C2603BD19F11}" type="slidenum">
              <a:rPr lang="el-GR" altLang="el-GR" smtClean="0">
                <a:solidFill>
                  <a:schemeClr val="tx2"/>
                </a:solidFill>
              </a:rPr>
              <a:pPr/>
              <a:t>6</a:t>
            </a:fld>
            <a:endParaRPr lang="el-GR" altLang="el-GR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2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/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algn="ctr"/>
            <a:r>
              <a:rPr lang="el-GR" altLang="el-G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Επικοινωνία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 marL="0" indent="0">
              <a:buFont typeface="Franklin Gothic Book" pitchFamily="34" charset="0"/>
              <a:buNone/>
              <a:defRPr/>
            </a:pPr>
            <a:r>
              <a:rPr lang="el-GR" dirty="0" smtClean="0"/>
              <a:t>Εθνικό Κέντρο Δημόσιας Διοίκησης και Αυτοδιοίκησης</a:t>
            </a: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r>
              <a:rPr lang="el-GR" dirty="0" smtClean="0"/>
              <a:t>Πειραιώς </a:t>
            </a:r>
            <a:r>
              <a:rPr lang="en-US" dirty="0" smtClean="0"/>
              <a:t>211</a:t>
            </a:r>
            <a:r>
              <a:rPr lang="en-US" dirty="0"/>
              <a:t>, 177 78 </a:t>
            </a:r>
            <a:r>
              <a:rPr lang="en-US" dirty="0" smtClean="0"/>
              <a:t>– </a:t>
            </a:r>
            <a:r>
              <a:rPr lang="el-GR" dirty="0" smtClean="0"/>
              <a:t>Ταύρος </a:t>
            </a:r>
            <a:r>
              <a:rPr lang="en-US" dirty="0" smtClean="0"/>
              <a:t>, </a:t>
            </a:r>
            <a:r>
              <a:rPr lang="en-US" dirty="0"/>
              <a:t>www.ekdd.gr   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r>
              <a:rPr lang="el-GR" dirty="0" err="1" smtClean="0"/>
              <a:t>Τηλ</a:t>
            </a:r>
            <a:r>
              <a:rPr lang="el-GR" dirty="0" smtClean="0"/>
              <a:t>.:</a:t>
            </a:r>
            <a:r>
              <a:rPr lang="en-US" dirty="0" smtClean="0"/>
              <a:t> </a:t>
            </a:r>
            <a:r>
              <a:rPr lang="en-US" dirty="0"/>
              <a:t>+302131306279 </a:t>
            </a:r>
            <a:endParaRPr lang="el-GR" dirty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E8D84459-7308-4B3B-BE86-238CF3FA7EEA}" type="slidenum">
              <a:rPr lang="el-GR" altLang="el-GR" smtClean="0">
                <a:solidFill>
                  <a:schemeClr val="tx2"/>
                </a:solidFill>
              </a:rPr>
              <a:pPr/>
              <a:t>7</a:t>
            </a:fld>
            <a:endParaRPr lang="el-GR" altLang="el-GR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3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Τέλος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.1.2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50885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Χρηματοδότηση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Το παρόν εκπαιδευτικό υλικό έχει αναπτυχθεί στο πλαίσιο του εκπαιδευτικού έργου του ΕΚΔΔΑ.</a:t>
            </a:r>
          </a:p>
          <a:p>
            <a:r>
              <a:rPr lang="el-GR" sz="2000" dirty="0"/>
              <a:t>Το έργο με το ακρωνύμιο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έχει χρηματοδοτήσει μόνο την αναδιαμόρφωση του εκπαιδευτικού υλικού.</a:t>
            </a:r>
          </a:p>
          <a:p>
            <a:r>
              <a:rPr lang="el-GR" sz="2000" dirty="0"/>
              <a:t>Το έργο υλοποιείται στο πλαίσιο του Ευρωπαϊκού προγράμματος Έρευνας «</a:t>
            </a:r>
            <a:r>
              <a:rPr lang="en-US" sz="2000" dirty="0"/>
              <a:t>Horizon 2020</a:t>
            </a:r>
            <a:r>
              <a:rPr lang="el-GR" sz="2000" dirty="0"/>
              <a:t>» και χρηματοδοτείται από την Ευρωπαϊκή Ένωση.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629972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rop">
  <a:themeElements>
    <a:clrScheme name="Custom 1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11429</TotalTime>
  <Words>513</Words>
  <Application>Microsoft Office PowerPoint</Application>
  <PresentationFormat>Προβολή στην οθόνη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Book</vt:lpstr>
      <vt:lpstr>Tahoma</vt:lpstr>
      <vt:lpstr>Times New Roman</vt:lpstr>
      <vt:lpstr>Wingdings</vt:lpstr>
      <vt:lpstr>Crop</vt:lpstr>
      <vt:lpstr>Έναρξη Ενότητας 1.1.2</vt:lpstr>
      <vt:lpstr>Βασικές Αρχές και Έννοιες Διαλειτουργικότητας </vt:lpstr>
      <vt:lpstr>Σκοπός και στόχοι του προγράμματος   “Βασικές αρχές Διαλειτουργικότητας” Αναμενόμενα Αποτελέσματα</vt:lpstr>
      <vt:lpstr>Ομάδα Στόχος</vt:lpstr>
      <vt:lpstr>Περιεχόμενο Προγράμματος</vt:lpstr>
      <vt:lpstr>Υποστηρικτικό υλικό</vt:lpstr>
      <vt:lpstr>Επικοινωνία</vt:lpstr>
      <vt:lpstr>Παρουσίαση του PowerPoint</vt:lpstr>
      <vt:lpstr>Χρηματοδότηση</vt:lpstr>
      <vt:lpstr>Παρουσίαση του PowerPoint</vt:lpstr>
      <vt:lpstr>Σημείωμα Ιστορικού Εκδόσεων Έργου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structure</dc:title>
  <dc:creator>ΘΟΔΩΡΗΣ ΠΑΠΑΔΟΠΟΥΛΟΣ</dc:creator>
  <cp:lastModifiedBy>Μέρκος</cp:lastModifiedBy>
  <cp:revision>328</cp:revision>
  <dcterms:created xsi:type="dcterms:W3CDTF">2017-09-26T09:48:13Z</dcterms:created>
  <dcterms:modified xsi:type="dcterms:W3CDTF">2018-06-11T16:40:10Z</dcterms:modified>
</cp:coreProperties>
</file>