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29" r:id="rId1"/>
  </p:sldMasterIdLst>
  <p:notesMasterIdLst>
    <p:notesMasterId r:id="rId37"/>
  </p:notesMasterIdLst>
  <p:handoutMasterIdLst>
    <p:handoutMasterId r:id="rId38"/>
  </p:handoutMasterIdLst>
  <p:sldIdLst>
    <p:sldId id="774" r:id="rId2"/>
    <p:sldId id="807" r:id="rId3"/>
    <p:sldId id="778" r:id="rId4"/>
    <p:sldId id="806" r:id="rId5"/>
    <p:sldId id="800" r:id="rId6"/>
    <p:sldId id="802" r:id="rId7"/>
    <p:sldId id="816" r:id="rId8"/>
    <p:sldId id="817" r:id="rId9"/>
    <p:sldId id="818" r:id="rId10"/>
    <p:sldId id="819" r:id="rId11"/>
    <p:sldId id="820" r:id="rId12"/>
    <p:sldId id="821" r:id="rId13"/>
    <p:sldId id="822" r:id="rId14"/>
    <p:sldId id="823" r:id="rId15"/>
    <p:sldId id="828" r:id="rId16"/>
    <p:sldId id="829" r:id="rId17"/>
    <p:sldId id="830" r:id="rId18"/>
    <p:sldId id="831" r:id="rId19"/>
    <p:sldId id="832" r:id="rId20"/>
    <p:sldId id="833" r:id="rId21"/>
    <p:sldId id="834" r:id="rId22"/>
    <p:sldId id="835" r:id="rId23"/>
    <p:sldId id="836" r:id="rId24"/>
    <p:sldId id="837" r:id="rId25"/>
    <p:sldId id="839" r:id="rId26"/>
    <p:sldId id="840" r:id="rId27"/>
    <p:sldId id="841" r:id="rId28"/>
    <p:sldId id="842" r:id="rId29"/>
    <p:sldId id="843" r:id="rId30"/>
    <p:sldId id="849" r:id="rId31"/>
    <p:sldId id="855" r:id="rId32"/>
    <p:sldId id="856" r:id="rId33"/>
    <p:sldId id="857" r:id="rId34"/>
    <p:sldId id="858" r:id="rId35"/>
    <p:sldId id="859" r:id="rId36"/>
  </p:sldIdLst>
  <p:sldSz cx="9144000" cy="6858000" type="screen4x3"/>
  <p:notesSz cx="6858000" cy="9774238"/>
  <p:defaultTextStyle>
    <a:defPPr>
      <a:defRPr lang="en-US"/>
    </a:defPPr>
    <a:lvl1pPr algn="l" rtl="0" eaLnBrk="0" fontAlgn="base" hangingPunct="0">
      <a:spcBef>
        <a:spcPct val="0"/>
      </a:spcBef>
      <a:spcAft>
        <a:spcPct val="0"/>
      </a:spcAft>
      <a:defRPr kern="1200">
        <a:solidFill>
          <a:schemeClr val="tx1"/>
        </a:solidFill>
        <a:latin typeface="Franklin Gothic Book"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itchFamily="34" charset="0"/>
        <a:ea typeface="+mn-ea"/>
        <a:cs typeface="+mn-cs"/>
      </a:defRPr>
    </a:lvl5pPr>
    <a:lvl6pPr marL="2286000" algn="l" defTabSz="914400" rtl="0" eaLnBrk="1" latinLnBrk="0" hangingPunct="1">
      <a:defRPr kern="1200">
        <a:solidFill>
          <a:schemeClr val="tx1"/>
        </a:solidFill>
        <a:latin typeface="Franklin Gothic Book" pitchFamily="34" charset="0"/>
        <a:ea typeface="+mn-ea"/>
        <a:cs typeface="+mn-cs"/>
      </a:defRPr>
    </a:lvl6pPr>
    <a:lvl7pPr marL="2743200" algn="l" defTabSz="914400" rtl="0" eaLnBrk="1" latinLnBrk="0" hangingPunct="1">
      <a:defRPr kern="1200">
        <a:solidFill>
          <a:schemeClr val="tx1"/>
        </a:solidFill>
        <a:latin typeface="Franklin Gothic Book" pitchFamily="34" charset="0"/>
        <a:ea typeface="+mn-ea"/>
        <a:cs typeface="+mn-cs"/>
      </a:defRPr>
    </a:lvl7pPr>
    <a:lvl8pPr marL="3200400" algn="l" defTabSz="914400" rtl="0" eaLnBrk="1" latinLnBrk="0" hangingPunct="1">
      <a:defRPr kern="1200">
        <a:solidFill>
          <a:schemeClr val="tx1"/>
        </a:solidFill>
        <a:latin typeface="Franklin Gothic Book" pitchFamily="34" charset="0"/>
        <a:ea typeface="+mn-ea"/>
        <a:cs typeface="+mn-cs"/>
      </a:defRPr>
    </a:lvl8pPr>
    <a:lvl9pPr marL="3657600" algn="l" defTabSz="914400" rtl="0" eaLnBrk="1" latinLnBrk="0" hangingPunct="1">
      <a:defRPr kern="1200">
        <a:solidFill>
          <a:schemeClr val="tx1"/>
        </a:solidFill>
        <a:latin typeface="Franklin Gothic Boo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99FF"/>
    <a:srgbClr val="CCFF99"/>
    <a:srgbClr val="FFFFCC"/>
    <a:srgbClr val="CCCCFF"/>
    <a:srgbClr val="FF9900"/>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4595" autoAdjust="0"/>
  </p:normalViewPr>
  <p:slideViewPr>
    <p:cSldViewPr>
      <p:cViewPr varScale="1">
        <p:scale>
          <a:sx n="99" d="100"/>
          <a:sy n="99" d="100"/>
        </p:scale>
        <p:origin x="-282" y="-90"/>
      </p:cViewPr>
      <p:guideLst>
        <p:guide orient="horz" pos="2160"/>
        <p:guide pos="2880"/>
      </p:guideLst>
    </p:cSldViewPr>
  </p:slideViewPr>
  <p:outlineViewPr>
    <p:cViewPr>
      <p:scale>
        <a:sx n="33" d="100"/>
        <a:sy n="33" d="100"/>
      </p:scale>
      <p:origin x="0" y="11022"/>
    </p:cViewPr>
  </p:outlineViewPr>
  <p:notesTextViewPr>
    <p:cViewPr>
      <p:scale>
        <a:sx n="100" d="100"/>
        <a:sy n="100" d="100"/>
      </p:scale>
      <p:origin x="0" y="0"/>
    </p:cViewPr>
  </p:notesTextViewPr>
  <p:sorterViewPr>
    <p:cViewPr>
      <p:scale>
        <a:sx n="66" d="100"/>
        <a:sy n="66" d="100"/>
      </p:scale>
      <p:origin x="0" y="420"/>
    </p:cViewPr>
  </p:sorterViewPr>
  <p:notesViewPr>
    <p:cSldViewPr>
      <p:cViewPr varScale="1">
        <p:scale>
          <a:sx n="43" d="100"/>
          <a:sy n="43" d="100"/>
        </p:scale>
        <p:origin x="-1476" y="-96"/>
      </p:cViewPr>
      <p:guideLst>
        <p:guide orient="horz" pos="3078"/>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32771" name="Rectangle 3"/>
          <p:cNvSpPr>
            <a:spLocks noGrp="1" noChangeArrowheads="1"/>
          </p:cNvSpPr>
          <p:nvPr>
            <p:ph type="dt" sz="quarter" idx="1"/>
          </p:nvPr>
        </p:nvSpPr>
        <p:spPr bwMode="auto">
          <a:xfrm>
            <a:off x="3886200" y="0"/>
            <a:ext cx="2971800"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el-GR"/>
          </a:p>
        </p:txBody>
      </p:sp>
      <p:sp>
        <p:nvSpPr>
          <p:cNvPr id="32772" name="Rectangle 4"/>
          <p:cNvSpPr>
            <a:spLocks noGrp="1" noChangeArrowheads="1"/>
          </p:cNvSpPr>
          <p:nvPr>
            <p:ph type="ftr" sz="quarter" idx="2"/>
          </p:nvPr>
        </p:nvSpPr>
        <p:spPr bwMode="auto">
          <a:xfrm>
            <a:off x="0" y="9285288"/>
            <a:ext cx="2971800"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32773" name="Rectangle 5"/>
          <p:cNvSpPr>
            <a:spLocks noGrp="1" noChangeArrowheads="1"/>
          </p:cNvSpPr>
          <p:nvPr>
            <p:ph type="sldNum" sz="quarter" idx="3"/>
          </p:nvPr>
        </p:nvSpPr>
        <p:spPr bwMode="auto">
          <a:xfrm>
            <a:off x="3886200" y="9285288"/>
            <a:ext cx="2971800"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1105EDFF-717A-4B13-8F48-F9B450E559B8}"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4099" name="Rectangle 3"/>
          <p:cNvSpPr>
            <a:spLocks noGrp="1" noChangeArrowheads="1"/>
          </p:cNvSpPr>
          <p:nvPr>
            <p:ph type="dt" idx="1"/>
          </p:nvPr>
        </p:nvSpPr>
        <p:spPr bwMode="auto">
          <a:xfrm>
            <a:off x="3886200" y="0"/>
            <a:ext cx="2971800"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el-GR"/>
          </a:p>
        </p:txBody>
      </p:sp>
      <p:sp>
        <p:nvSpPr>
          <p:cNvPr id="45060" name="Rectangle 4"/>
          <p:cNvSpPr>
            <a:spLocks noChangeArrowheads="1" noTextEdit="1"/>
          </p:cNvSpPr>
          <p:nvPr>
            <p:ph type="sldImg" idx="2"/>
          </p:nvPr>
        </p:nvSpPr>
        <p:spPr bwMode="auto">
          <a:xfrm>
            <a:off x="984250" y="733425"/>
            <a:ext cx="4889500" cy="36655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643438"/>
            <a:ext cx="5029200" cy="43973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4102" name="Rectangle 6"/>
          <p:cNvSpPr>
            <a:spLocks noGrp="1" noChangeArrowheads="1"/>
          </p:cNvSpPr>
          <p:nvPr>
            <p:ph type="ftr" sz="quarter" idx="4"/>
          </p:nvPr>
        </p:nvSpPr>
        <p:spPr bwMode="auto">
          <a:xfrm>
            <a:off x="0" y="9285288"/>
            <a:ext cx="2971800"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4103" name="Rectangle 7"/>
          <p:cNvSpPr>
            <a:spLocks noGrp="1" noChangeArrowheads="1"/>
          </p:cNvSpPr>
          <p:nvPr>
            <p:ph type="sldNum" sz="quarter" idx="5"/>
          </p:nvPr>
        </p:nvSpPr>
        <p:spPr bwMode="auto">
          <a:xfrm>
            <a:off x="3886200" y="9285288"/>
            <a:ext cx="2971800"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E68EB6F6-67F0-413B-8743-4725C854C01A}"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Εικόνα 16"/>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pic>
        <p:nvPicPr>
          <p:cNvPr id="5" name="Picture 12"/>
          <p:cNvPicPr>
            <a:picLocks noChangeAspect="1" noChangeArrowheads="1"/>
          </p:cNvPicPr>
          <p:nvPr userDrawn="1"/>
        </p:nvPicPr>
        <p:blipFill>
          <a:blip r:embed="rId3" cstate="print"/>
          <a:srcRect/>
          <a:stretch>
            <a:fillRect/>
          </a:stretch>
        </p:blipFill>
        <p:spPr bwMode="auto">
          <a:xfrm>
            <a:off x="3175" y="177800"/>
            <a:ext cx="1239838" cy="693738"/>
          </a:xfrm>
          <a:prstGeom prst="rect">
            <a:avLst/>
          </a:prstGeom>
          <a:noFill/>
          <a:ln w="9525">
            <a:noFill/>
            <a:miter lim="800000"/>
            <a:headEnd/>
            <a:tailEnd/>
          </a:ln>
        </p:spPr>
      </p:pic>
      <p:grpSp>
        <p:nvGrpSpPr>
          <p:cNvPr id="6" name="Group 18"/>
          <p:cNvGrpSpPr>
            <a:grpSpLocks/>
          </p:cNvGrpSpPr>
          <p:nvPr userDrawn="1"/>
        </p:nvGrpSpPr>
        <p:grpSpPr bwMode="auto">
          <a:xfrm>
            <a:off x="531813" y="6103938"/>
            <a:ext cx="8467725" cy="719137"/>
            <a:chOff x="645544" y="6125841"/>
            <a:chExt cx="7337313" cy="719113"/>
          </a:xfrm>
        </p:grpSpPr>
        <p:sp>
          <p:nvSpPr>
            <p:cNvPr id="7" name="Rectangle 16">
              <a:extLst>
                <a:ext uri="{FF2B5EF4-FFF2-40B4-BE49-F238E27FC236}"/>
              </a:extLst>
            </p:cNvPr>
            <p:cNvSpPr/>
            <p:nvPr userDrawn="1"/>
          </p:nvSpPr>
          <p:spPr>
            <a:xfrm>
              <a:off x="645544" y="6635411"/>
              <a:ext cx="7337313" cy="2095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2" descr="European Commission logo"/>
            <p:cNvPicPr>
              <a:picLocks noChangeAspect="1" noChangeArrowheads="1"/>
            </p:cNvPicPr>
            <p:nvPr userDrawn="1"/>
          </p:nvPicPr>
          <p:blipFill>
            <a:blip r:embed="rId4" cstate="print"/>
            <a:srcRect/>
            <a:stretch>
              <a:fillRect/>
            </a:stretch>
          </p:blipFill>
          <p:spPr bwMode="auto">
            <a:xfrm>
              <a:off x="645544" y="6125841"/>
              <a:ext cx="1007410" cy="697963"/>
            </a:xfrm>
            <a:prstGeom prst="rect">
              <a:avLst/>
            </a:prstGeom>
            <a:noFill/>
            <a:ln w="9525">
              <a:noFill/>
              <a:miter lim="800000"/>
              <a:headEnd/>
              <a:tailEnd/>
            </a:ln>
          </p:spPr>
        </p:pic>
      </p:grpSp>
      <p:sp>
        <p:nvSpPr>
          <p:cNvPr id="9" name="Rectangle 8">
            <a:extLst>
              <a:ext uri="{FF2B5EF4-FFF2-40B4-BE49-F238E27FC236}"/>
            </a:extLst>
          </p:cNvPr>
          <p:cNvSpPr/>
          <p:nvPr userDrawn="1"/>
        </p:nvSpPr>
        <p:spPr>
          <a:xfrm>
            <a:off x="325438" y="874713"/>
            <a:ext cx="171450" cy="5948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852" name="Rectangle 12"/>
          <p:cNvSpPr>
            <a:spLocks noGrp="1" noChangeArrowheads="1"/>
          </p:cNvSpPr>
          <p:nvPr>
            <p:ph type="ctrTitle"/>
          </p:nvPr>
        </p:nvSpPr>
        <p:spPr>
          <a:xfrm>
            <a:off x="990600" y="1268760"/>
            <a:ext cx="7772400" cy="1296144"/>
          </a:xfrm>
        </p:spPr>
        <p:txBody>
          <a:bodyPr/>
          <a:lstStyle>
            <a:lvl1pPr>
              <a:defRPr sz="3200"/>
            </a:lvl1pPr>
          </a:lstStyle>
          <a:p>
            <a:pPr lvl="0"/>
            <a:r>
              <a:rPr lang="el-GR" noProof="0" dirty="0"/>
              <a:t>Στυλ κύριου τίτλου</a:t>
            </a:r>
          </a:p>
        </p:txBody>
      </p:sp>
      <p:sp>
        <p:nvSpPr>
          <p:cNvPr id="35853" name="Rectangle 13"/>
          <p:cNvSpPr>
            <a:spLocks noGrp="1" noChangeArrowheads="1"/>
          </p:cNvSpPr>
          <p:nvPr>
            <p:ph type="subTitle" idx="1"/>
          </p:nvPr>
        </p:nvSpPr>
        <p:spPr>
          <a:xfrm>
            <a:off x="1371600" y="3429000"/>
            <a:ext cx="6400800" cy="2209800"/>
          </a:xfrm>
        </p:spPr>
        <p:txBody>
          <a:bodyPr/>
          <a:lstStyle>
            <a:lvl1pPr marL="0" indent="0" algn="ctr">
              <a:buFont typeface="Wingdings" pitchFamily="2" charset="2"/>
              <a:buNone/>
              <a:defRPr/>
            </a:lvl1pPr>
          </a:lstStyle>
          <a:p>
            <a:pPr lvl="0"/>
            <a:r>
              <a:rPr lang="el-GR" noProof="0" dirty="0"/>
              <a:t>Στυλ κύριου υπότιτλου</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Εικόνα 6"/>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1243320" y="214313"/>
            <a:ext cx="6713055" cy="766415"/>
          </a:xfrm>
        </p:spPr>
        <p:txBody>
          <a:bodyPr/>
          <a:lstStyle>
            <a:lvl1pPr>
              <a:defRPr sz="3200"/>
            </a:lvl1pPr>
          </a:lstStyle>
          <a:p>
            <a:r>
              <a:rPr lang="el-GR" dirty="0"/>
              <a:t>Στυλ κύριου τίτλου</a:t>
            </a:r>
          </a:p>
        </p:txBody>
      </p:sp>
      <p:sp>
        <p:nvSpPr>
          <p:cNvPr id="3" name="Θέση περιεχομένου 2"/>
          <p:cNvSpPr>
            <a:spLocks noGrp="1"/>
          </p:cNvSpPr>
          <p:nvPr>
            <p:ph idx="1"/>
          </p:nvPr>
        </p:nvSpPr>
        <p:spPr>
          <a:xfrm>
            <a:off x="1149249" y="1628801"/>
            <a:ext cx="6879135" cy="4176464"/>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Εικόνα 6"/>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Εικόνα 7"/>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1243320" y="214313"/>
            <a:ext cx="7739486" cy="1342479"/>
          </a:xfrm>
        </p:spPr>
        <p:txBody>
          <a:bodyPr/>
          <a:lstStyle/>
          <a:p>
            <a:r>
              <a:rPr lang="el-GR"/>
              <a:t>Στυλ κύριου τίτλου</a:t>
            </a:r>
          </a:p>
        </p:txBody>
      </p:sp>
      <p:sp>
        <p:nvSpPr>
          <p:cNvPr id="3" name="Θέση περιεχομένου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5148064" y="198884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Εικόνα 9"/>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Εικόνα 5"/>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Εικόνα 4"/>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243013" y="214313"/>
            <a:ext cx="6713537" cy="1054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Κάντε κλικ για να επεξεργαστείτε το στυλ τίτλου του υποδείγματος</a:t>
            </a:r>
          </a:p>
        </p:txBody>
      </p:sp>
      <p:sp>
        <p:nvSpPr>
          <p:cNvPr id="1027" name="Rectangle 10"/>
          <p:cNvSpPr>
            <a:spLocks noGrp="1" noChangeArrowheads="1"/>
          </p:cNvSpPr>
          <p:nvPr>
            <p:ph type="body" idx="1"/>
          </p:nvPr>
        </p:nvSpPr>
        <p:spPr bwMode="auto">
          <a:xfrm>
            <a:off x="1149350" y="1557338"/>
            <a:ext cx="77724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το στυλ κειμένου του υποδείγματος</a:t>
            </a:r>
          </a:p>
          <a:p>
            <a:pPr lvl="1"/>
            <a:r>
              <a:rPr lang="el-GR" smtClean="0"/>
              <a:t>Δευτέρου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28" name="Picture 12"/>
          <p:cNvPicPr>
            <a:picLocks noChangeAspect="1" noChangeArrowheads="1"/>
          </p:cNvPicPr>
          <p:nvPr userDrawn="1"/>
        </p:nvPicPr>
        <p:blipFill>
          <a:blip r:embed="rId9" cstate="print"/>
          <a:srcRect/>
          <a:stretch>
            <a:fillRect/>
          </a:stretch>
        </p:blipFill>
        <p:spPr bwMode="auto">
          <a:xfrm>
            <a:off x="3175" y="177800"/>
            <a:ext cx="1239838" cy="693738"/>
          </a:xfrm>
          <a:prstGeom prst="rect">
            <a:avLst/>
          </a:prstGeom>
          <a:noFill/>
          <a:ln w="9525">
            <a:noFill/>
            <a:miter lim="800000"/>
            <a:headEnd/>
            <a:tailEnd/>
          </a:ln>
        </p:spPr>
      </p:pic>
      <p:sp>
        <p:nvSpPr>
          <p:cNvPr id="15" name="Rectangle 8">
            <a:extLst>
              <a:ext uri="{FF2B5EF4-FFF2-40B4-BE49-F238E27FC236}"/>
            </a:extLst>
          </p:cNvPr>
          <p:cNvSpPr/>
          <p:nvPr userDrawn="1"/>
        </p:nvSpPr>
        <p:spPr>
          <a:xfrm>
            <a:off x="325438" y="874713"/>
            <a:ext cx="171450" cy="5948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30" name="Group 18"/>
          <p:cNvGrpSpPr>
            <a:grpSpLocks/>
          </p:cNvGrpSpPr>
          <p:nvPr userDrawn="1"/>
        </p:nvGrpSpPr>
        <p:grpSpPr bwMode="auto">
          <a:xfrm>
            <a:off x="531813" y="6103938"/>
            <a:ext cx="8467725" cy="719137"/>
            <a:chOff x="645544" y="6125841"/>
            <a:chExt cx="7337313" cy="719113"/>
          </a:xfrm>
        </p:grpSpPr>
        <p:sp>
          <p:nvSpPr>
            <p:cNvPr id="17" name="Rectangle 16">
              <a:extLst>
                <a:ext uri="{FF2B5EF4-FFF2-40B4-BE49-F238E27FC236}"/>
              </a:extLst>
            </p:cNvPr>
            <p:cNvSpPr/>
            <p:nvPr userDrawn="1"/>
          </p:nvSpPr>
          <p:spPr>
            <a:xfrm>
              <a:off x="645544" y="6635411"/>
              <a:ext cx="7337313" cy="2095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3" name="Picture 22" descr="European Commission logo"/>
            <p:cNvPicPr>
              <a:picLocks noChangeAspect="1" noChangeArrowheads="1"/>
            </p:cNvPicPr>
            <p:nvPr userDrawn="1"/>
          </p:nvPicPr>
          <p:blipFill>
            <a:blip r:embed="rId10" cstate="print"/>
            <a:srcRect/>
            <a:stretch>
              <a:fillRect/>
            </a:stretch>
          </p:blipFill>
          <p:spPr bwMode="auto">
            <a:xfrm>
              <a:off x="645544" y="6125841"/>
              <a:ext cx="1007410" cy="697963"/>
            </a:xfrm>
            <a:prstGeom prst="rect">
              <a:avLst/>
            </a:prstGeom>
            <a:noFill/>
            <a:ln w="9525">
              <a:noFill/>
              <a:miter lim="800000"/>
              <a:headEnd/>
              <a:tailEnd/>
            </a:ln>
          </p:spPr>
        </p:pic>
        <p:sp>
          <p:nvSpPr>
            <p:cNvPr id="19" name="Ορθογώνιο 10">
              <a:extLst>
                <a:ext uri="{FF2B5EF4-FFF2-40B4-BE49-F238E27FC236}"/>
              </a:extLst>
            </p:cNvPr>
            <p:cNvSpPr>
              <a:spLocks noChangeArrowheads="1"/>
            </p:cNvSpPr>
            <p:nvPr userDrawn="1"/>
          </p:nvSpPr>
          <p:spPr bwMode="auto">
            <a:xfrm>
              <a:off x="4209656" y="6402057"/>
              <a:ext cx="3327515" cy="277803"/>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fontAlgn="auto" hangingPunct="1">
                <a:spcBef>
                  <a:spcPts val="0"/>
                </a:spcBef>
                <a:spcAft>
                  <a:spcPts val="0"/>
                </a:spcAft>
                <a:defRPr/>
              </a:pPr>
              <a:r>
                <a:rPr lang="en-GB" altLang="el-GR" sz="1200" b="1" dirty="0" err="1">
                  <a:solidFill>
                    <a:srgbClr val="C00000"/>
                  </a:solidFill>
                </a:rPr>
                <a:t>SlideWiki</a:t>
              </a:r>
              <a:r>
                <a:rPr lang="en-GB" altLang="el-GR" sz="1200" b="1" dirty="0">
                  <a:solidFill>
                    <a:srgbClr val="C00000"/>
                  </a:solidFill>
                </a:rPr>
                <a:t> Horizon 2020 - 688095</a:t>
              </a:r>
            </a:p>
          </p:txBody>
        </p:sp>
      </p:grpSp>
      <p:pic>
        <p:nvPicPr>
          <p:cNvPr id="1031" name="Εικόνα 16"/>
          <p:cNvPicPr>
            <a:picLocks noChangeAspect="1"/>
          </p:cNvPicPr>
          <p:nvPr userDrawn="1"/>
        </p:nvPicPr>
        <p:blipFill>
          <a:blip r:embed="rId11" cstate="print"/>
          <a:srcRect/>
          <a:stretch>
            <a:fillRect/>
          </a:stretch>
        </p:blipFill>
        <p:spPr bwMode="auto">
          <a:xfrm>
            <a:off x="7885113" y="212725"/>
            <a:ext cx="1096962" cy="588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charset="0"/>
        </a:defRPr>
      </a:lvl2pPr>
      <a:lvl3pPr algn="l" rtl="0" eaLnBrk="0" fontAlgn="base" hangingPunct="0">
        <a:spcBef>
          <a:spcPct val="0"/>
        </a:spcBef>
        <a:spcAft>
          <a:spcPct val="0"/>
        </a:spcAft>
        <a:defRPr sz="3200">
          <a:solidFill>
            <a:schemeClr val="tx2"/>
          </a:solidFill>
          <a:latin typeface="Tahoma" charset="0"/>
        </a:defRPr>
      </a:lvl3pPr>
      <a:lvl4pPr algn="l" rtl="0" eaLnBrk="0" fontAlgn="base" hangingPunct="0">
        <a:spcBef>
          <a:spcPct val="0"/>
        </a:spcBef>
        <a:spcAft>
          <a:spcPct val="0"/>
        </a:spcAft>
        <a:defRPr sz="3200">
          <a:solidFill>
            <a:schemeClr val="tx2"/>
          </a:solidFill>
          <a:latin typeface="Tahoma" charset="0"/>
        </a:defRPr>
      </a:lvl4pPr>
      <a:lvl5pPr algn="l" rtl="0" eaLnBrk="0" fontAlgn="base" hangingPunct="0">
        <a:spcBef>
          <a:spcPct val="0"/>
        </a:spcBef>
        <a:spcAft>
          <a:spcPct val="0"/>
        </a:spcAft>
        <a:defRPr sz="32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ur-lex.europa.eu/legal-content/EN/TXT/?uri=celex:32006L0123"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eur-lex.europa.eu/LexUriServ/LexUriServ.do?uri=OJ:L:2007:108:0001:0014:en: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isa/documents/isa_annex_i_eis_en.pdf" TargetMode="External"/><Relationship Id="rId2" Type="http://schemas.openxmlformats.org/officeDocument/2006/relationships/hyperlink" Target="http://ec.europa.eu/isa/documents/isa_iop_communication_en.pdf" TargetMode="External"/><Relationship Id="rId1" Type="http://schemas.openxmlformats.org/officeDocument/2006/relationships/slideLayout" Target="../slideLayouts/slideLayout2.xml"/><Relationship Id="rId4" Type="http://schemas.openxmlformats.org/officeDocument/2006/relationships/hyperlink" Target="http://ec.europa.eu/isa/documents/isa_annex_ii_eif_en.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ur-lex.europa.eu/legal-content/EN/TXT/PDF/?uri=CELEX:32015D2240&amp;from=EN" TargetMode="External"/><Relationship Id="rId2" Type="http://schemas.openxmlformats.org/officeDocument/2006/relationships/hyperlink" Target="http://ec.europa.eu/isa/documents/isa_lexuriserv_e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ec.europa.eu/isa/documents/publications/2014-report-on-state-of-play-of-interoperability.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resources.ekdd.gr/gnosis/index.php/2012-09-20-11-36-31/3-26/88-interoperability-maturity-assessment-for-public-servic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ctrTitle"/>
          </p:nvPr>
        </p:nvSpPr>
        <p:spPr>
          <a:xfrm>
            <a:off x="1258888" y="404813"/>
            <a:ext cx="6697662" cy="647700"/>
          </a:xfrm>
        </p:spPr>
        <p:txBody>
          <a:bodyPr/>
          <a:lstStyle/>
          <a:p>
            <a:pPr algn="ctr" eaLnBrk="1" hangingPunct="1"/>
            <a:r>
              <a:rPr lang="en-US" sz="2800" b="1" smtClean="0">
                <a:solidFill>
                  <a:srgbClr val="0070C0"/>
                </a:solidFill>
              </a:rPr>
              <a:t>Beginning of Section S2</a:t>
            </a:r>
            <a:endParaRPr lang="el-GR" altLang="el-GR" sz="2800" smtClean="0"/>
          </a:p>
        </p:txBody>
      </p:sp>
      <p:sp>
        <p:nvSpPr>
          <p:cNvPr id="15363" name="Θέση περιεχομένου 2"/>
          <p:cNvSpPr>
            <a:spLocks noGrp="1"/>
          </p:cNvSpPr>
          <p:nvPr>
            <p:ph type="subTitle" idx="1"/>
          </p:nvPr>
        </p:nvSpPr>
        <p:spPr>
          <a:xfrm>
            <a:off x="1371600" y="1989138"/>
            <a:ext cx="6400800" cy="2592387"/>
          </a:xfrm>
        </p:spPr>
        <p:txBody>
          <a:bodyPr/>
          <a:lstStyle/>
          <a:p>
            <a:pPr eaLnBrk="1" hangingPunct="1">
              <a:defRPr/>
            </a:pPr>
            <a:r>
              <a:rPr lang="en-US" altLang="el-GR" kern="1200" dirty="0" smtClean="0">
                <a:solidFill>
                  <a:schemeClr val="tx2"/>
                </a:solidFill>
                <a:latin typeface="+mj-lt"/>
                <a:ea typeface="+mj-ea"/>
                <a:cs typeface="+mj-cs"/>
              </a:rPr>
              <a:t>Interoperable Public e-Services – </a:t>
            </a:r>
          </a:p>
          <a:p>
            <a:pPr>
              <a:defRPr/>
            </a:pPr>
            <a:r>
              <a:rPr lang="en-US" altLang="el-GR" kern="1200" dirty="0" smtClean="0">
                <a:solidFill>
                  <a:schemeClr val="tx2"/>
                </a:solidFill>
                <a:latin typeface="+mj-lt"/>
                <a:ea typeface="+mj-ea"/>
                <a:cs typeface="+mj-cs"/>
              </a:rPr>
              <a:t>Main interoperability issues and concepts</a:t>
            </a:r>
          </a:p>
          <a:p>
            <a:pPr eaLnBrk="1" hangingPunct="1">
              <a:defRPr/>
            </a:pPr>
            <a:endParaRPr lang="en-US" altLang="el-GR" dirty="0" smtClean="0"/>
          </a:p>
        </p:txBody>
      </p:sp>
      <p:sp>
        <p:nvSpPr>
          <p:cNvPr id="9220" name="Rectangle 3"/>
          <p:cNvSpPr>
            <a:spLocks noChangeArrowheads="1"/>
          </p:cNvSpPr>
          <p:nvPr/>
        </p:nvSpPr>
        <p:spPr bwMode="auto">
          <a:xfrm>
            <a:off x="1547813" y="4508500"/>
            <a:ext cx="6696075" cy="369888"/>
          </a:xfrm>
          <a:prstGeom prst="rect">
            <a:avLst/>
          </a:prstGeom>
          <a:noFill/>
          <a:ln w="9525">
            <a:noFill/>
            <a:miter lim="800000"/>
            <a:headEnd/>
            <a:tailEnd/>
          </a:ln>
        </p:spPr>
        <p:txBody>
          <a:bodyPr>
            <a:spAutoFit/>
          </a:bodyPr>
          <a:lstStyle/>
          <a:p>
            <a:pPr algn="ctr"/>
            <a:r>
              <a:rPr lang="en-US" altLang="el-GR" b="1"/>
              <a:t>INTEROPERABILITY MATURITY ASSESSMENT FOR PUBLIC SERVICES</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28700" y="369888"/>
            <a:ext cx="6646863" cy="827087"/>
          </a:xfrm>
        </p:spPr>
        <p:txBody>
          <a:bodyPr/>
          <a:lstStyle/>
          <a:p>
            <a:pPr algn="ctr" eaLnBrk="1" hangingPunct="1"/>
            <a:r>
              <a:rPr lang="en-US" altLang="en-US" smtClean="0"/>
              <a:t>EU Interoperability Initiatives</a:t>
            </a:r>
            <a:endParaRPr lang="el-GR" altLang="en-US" smtClean="0"/>
          </a:p>
        </p:txBody>
      </p:sp>
      <p:pic>
        <p:nvPicPr>
          <p:cNvPr id="18435" name="Picture 2"/>
          <p:cNvPicPr>
            <a:picLocks noGrp="1" noChangeAspect="1" noChangeArrowheads="1"/>
          </p:cNvPicPr>
          <p:nvPr>
            <p:ph idx="1"/>
          </p:nvPr>
        </p:nvPicPr>
        <p:blipFill>
          <a:blip r:embed="rId2" cstate="print"/>
          <a:srcRect l="11353" t="20972" r="25839" b="20393"/>
          <a:stretch>
            <a:fillRect/>
          </a:stretch>
        </p:blipFill>
        <p:spPr>
          <a:xfrm>
            <a:off x="827088" y="1268413"/>
            <a:ext cx="7921625" cy="4157662"/>
          </a:xfrm>
        </p:spPr>
      </p:pic>
      <p:sp>
        <p:nvSpPr>
          <p:cNvPr id="13" name="Rounded Rectangle 2"/>
          <p:cNvSpPr/>
          <p:nvPr/>
        </p:nvSpPr>
        <p:spPr>
          <a:xfrm>
            <a:off x="971550" y="2492375"/>
            <a:ext cx="7577138" cy="6175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4" name="TextBox 13"/>
          <p:cNvSpPr txBox="1"/>
          <p:nvPr/>
        </p:nvSpPr>
        <p:spPr>
          <a:xfrm>
            <a:off x="1111250" y="2565400"/>
            <a:ext cx="723900" cy="461963"/>
          </a:xfrm>
          <a:prstGeom prst="rect">
            <a:avLst/>
          </a:prstGeom>
          <a:noFill/>
        </p:spPr>
        <p:txBody>
          <a:bodyPr>
            <a:spAutoFit/>
          </a:bodyPr>
          <a:lstStyle/>
          <a:p>
            <a:pPr fontAlgn="auto">
              <a:spcBef>
                <a:spcPts val="0"/>
              </a:spcBef>
              <a:spcAft>
                <a:spcPts val="0"/>
              </a:spcAft>
              <a:defRPr/>
            </a:pPr>
            <a:r>
              <a:rPr lang="en-US" sz="1200" b="1" i="1" dirty="0">
                <a:solidFill>
                  <a:schemeClr val="accent2">
                    <a:lumMod val="50000"/>
                  </a:schemeClr>
                </a:solidFill>
                <a:latin typeface="+mn-lt"/>
              </a:rPr>
              <a:t>EIS SCOPE</a:t>
            </a:r>
            <a:endParaRPr lang="el-GR" sz="1200" b="1" i="1" dirty="0">
              <a:solidFill>
                <a:schemeClr val="accent2">
                  <a:lumMod val="50000"/>
                </a:schemeClr>
              </a:solidFill>
              <a:latin typeface="+mn-lt"/>
            </a:endParaRPr>
          </a:p>
        </p:txBody>
      </p:sp>
      <p:sp>
        <p:nvSpPr>
          <p:cNvPr id="15" name="TextBox 14"/>
          <p:cNvSpPr txBox="1"/>
          <p:nvPr/>
        </p:nvSpPr>
        <p:spPr>
          <a:xfrm>
            <a:off x="7783513" y="2565400"/>
            <a:ext cx="749300" cy="461963"/>
          </a:xfrm>
          <a:prstGeom prst="rect">
            <a:avLst/>
          </a:prstGeom>
          <a:noFill/>
        </p:spPr>
        <p:txBody>
          <a:bodyPr>
            <a:spAutoFit/>
          </a:bodyPr>
          <a:lstStyle/>
          <a:p>
            <a:pPr fontAlgn="auto">
              <a:spcBef>
                <a:spcPts val="0"/>
              </a:spcBef>
              <a:spcAft>
                <a:spcPts val="0"/>
              </a:spcAft>
              <a:defRPr/>
            </a:pPr>
            <a:r>
              <a:rPr lang="en-US" sz="1200" b="1" i="1" dirty="0">
                <a:solidFill>
                  <a:schemeClr val="accent2">
                    <a:lumMod val="50000"/>
                  </a:schemeClr>
                </a:solidFill>
                <a:latin typeface="+mn-lt"/>
              </a:rPr>
              <a:t>EIS SCOPE</a:t>
            </a:r>
            <a:endParaRPr lang="el-GR" sz="1200" b="1" i="1" dirty="0">
              <a:solidFill>
                <a:schemeClr val="accent2">
                  <a:lumMod val="50000"/>
                </a:schemeClr>
              </a:solidFill>
              <a:latin typeface="+mn-lt"/>
            </a:endParaRPr>
          </a:p>
        </p:txBody>
      </p:sp>
      <p:sp>
        <p:nvSpPr>
          <p:cNvPr id="16" name="Rounded Rectangle 7"/>
          <p:cNvSpPr/>
          <p:nvPr/>
        </p:nvSpPr>
        <p:spPr>
          <a:xfrm>
            <a:off x="966788" y="3860800"/>
            <a:ext cx="7577137" cy="6175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7" name="TextBox 16"/>
          <p:cNvSpPr txBox="1"/>
          <p:nvPr/>
        </p:nvSpPr>
        <p:spPr>
          <a:xfrm>
            <a:off x="1122363" y="3979863"/>
            <a:ext cx="785812" cy="461962"/>
          </a:xfrm>
          <a:prstGeom prst="rect">
            <a:avLst/>
          </a:prstGeom>
          <a:noFill/>
        </p:spPr>
        <p:txBody>
          <a:bodyPr>
            <a:spAutoFit/>
          </a:bodyPr>
          <a:lstStyle/>
          <a:p>
            <a:pPr fontAlgn="auto">
              <a:spcBef>
                <a:spcPts val="0"/>
              </a:spcBef>
              <a:spcAft>
                <a:spcPts val="0"/>
              </a:spcAft>
              <a:defRPr/>
            </a:pPr>
            <a:r>
              <a:rPr lang="en-US" sz="1200" b="1" i="1" dirty="0">
                <a:solidFill>
                  <a:schemeClr val="accent2">
                    <a:lumMod val="50000"/>
                  </a:schemeClr>
                </a:solidFill>
                <a:latin typeface="+mn-lt"/>
              </a:rPr>
              <a:t>EIRA SCOPE</a:t>
            </a:r>
            <a:endParaRPr lang="el-GR" sz="1200" b="1" i="1" dirty="0">
              <a:solidFill>
                <a:schemeClr val="accent2">
                  <a:lumMod val="50000"/>
                </a:schemeClr>
              </a:solidFill>
              <a:latin typeface="+mn-lt"/>
            </a:endParaRPr>
          </a:p>
        </p:txBody>
      </p:sp>
      <p:sp>
        <p:nvSpPr>
          <p:cNvPr id="18" name="TextBox 17"/>
          <p:cNvSpPr txBox="1"/>
          <p:nvPr/>
        </p:nvSpPr>
        <p:spPr>
          <a:xfrm>
            <a:off x="7794625" y="3938588"/>
            <a:ext cx="738188" cy="461962"/>
          </a:xfrm>
          <a:prstGeom prst="rect">
            <a:avLst/>
          </a:prstGeom>
          <a:noFill/>
        </p:spPr>
        <p:txBody>
          <a:bodyPr>
            <a:spAutoFit/>
          </a:bodyPr>
          <a:lstStyle/>
          <a:p>
            <a:pPr fontAlgn="auto">
              <a:spcBef>
                <a:spcPts val="0"/>
              </a:spcBef>
              <a:spcAft>
                <a:spcPts val="0"/>
              </a:spcAft>
              <a:defRPr/>
            </a:pPr>
            <a:r>
              <a:rPr lang="en-US" sz="1200" b="1" i="1" dirty="0">
                <a:solidFill>
                  <a:schemeClr val="accent2">
                    <a:lumMod val="50000"/>
                  </a:schemeClr>
                </a:solidFill>
                <a:latin typeface="+mn-lt"/>
              </a:rPr>
              <a:t>EIRA SCOPE</a:t>
            </a:r>
            <a:endParaRPr lang="el-GR" sz="1200" b="1" i="1" dirty="0">
              <a:solidFill>
                <a:schemeClr val="accent2">
                  <a:lumMod val="50000"/>
                </a:schemeClr>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cstate="print"/>
          <a:srcRect/>
          <a:stretch>
            <a:fillRect/>
          </a:stretch>
        </p:blipFill>
        <p:spPr bwMode="auto">
          <a:xfrm>
            <a:off x="7380288" y="2133600"/>
            <a:ext cx="1493837" cy="996950"/>
          </a:xfrm>
          <a:prstGeom prst="rect">
            <a:avLst/>
          </a:prstGeom>
          <a:noFill/>
          <a:ln w="9525">
            <a:noFill/>
            <a:miter lim="800000"/>
            <a:headEnd/>
            <a:tailEnd/>
          </a:ln>
        </p:spPr>
      </p:pic>
      <p:sp>
        <p:nvSpPr>
          <p:cNvPr id="19459" name="Title 1"/>
          <p:cNvSpPr>
            <a:spLocks noGrp="1"/>
          </p:cNvSpPr>
          <p:nvPr>
            <p:ph type="title"/>
          </p:nvPr>
        </p:nvSpPr>
        <p:spPr>
          <a:xfrm>
            <a:off x="1028700" y="369888"/>
            <a:ext cx="6646863" cy="1114425"/>
          </a:xfrm>
        </p:spPr>
        <p:txBody>
          <a:bodyPr/>
          <a:lstStyle/>
          <a:p>
            <a:pPr eaLnBrk="1" hangingPunct="1"/>
            <a:r>
              <a:rPr lang="en-US" altLang="en-US" smtClean="0"/>
              <a:t>Sectoral Initiatives</a:t>
            </a:r>
          </a:p>
        </p:txBody>
      </p:sp>
      <p:sp>
        <p:nvSpPr>
          <p:cNvPr id="19460" name="Content Placeholder 2"/>
          <p:cNvSpPr>
            <a:spLocks noGrp="1"/>
          </p:cNvSpPr>
          <p:nvPr>
            <p:ph idx="1"/>
          </p:nvPr>
        </p:nvSpPr>
        <p:spPr>
          <a:xfrm>
            <a:off x="827088" y="1412875"/>
            <a:ext cx="7775575" cy="4248150"/>
          </a:xfrm>
        </p:spPr>
        <p:txBody>
          <a:bodyPr/>
          <a:lstStyle/>
          <a:p>
            <a:pPr eaLnBrk="1" hangingPunct="1"/>
            <a:r>
              <a:rPr lang="en-US" altLang="en-US" sz="2400" smtClean="0"/>
              <a:t>Internal Market</a:t>
            </a:r>
          </a:p>
          <a:p>
            <a:pPr lvl="1" eaLnBrk="1" hangingPunct="1"/>
            <a:r>
              <a:rPr lang="en-US" altLang="en-US" sz="1400" smtClean="0">
                <a:hlinkClick r:id="rId3"/>
              </a:rPr>
              <a:t>Services Directive 2006/123/EC</a:t>
            </a:r>
            <a:r>
              <a:rPr lang="en-US" altLang="en-US" sz="1400" smtClean="0"/>
              <a:t> – offer service providers the </a:t>
            </a:r>
            <a:br>
              <a:rPr lang="en-US" altLang="en-US" sz="1400" smtClean="0"/>
            </a:br>
            <a:r>
              <a:rPr lang="en-US" altLang="en-US" sz="1400" smtClean="0"/>
              <a:t>possibility of completing electronically and across borders </a:t>
            </a:r>
            <a:br>
              <a:rPr lang="en-US" altLang="en-US" sz="1400" smtClean="0"/>
            </a:br>
            <a:r>
              <a:rPr lang="en-US" altLang="en-US" sz="1400" smtClean="0"/>
              <a:t>all procedures and formalities needed to provide a service </a:t>
            </a:r>
            <a:br>
              <a:rPr lang="en-US" altLang="en-US" sz="1400" smtClean="0"/>
            </a:br>
            <a:r>
              <a:rPr lang="en-US" altLang="en-US" sz="1400" smtClean="0"/>
              <a:t>outside their home country</a:t>
            </a:r>
          </a:p>
          <a:p>
            <a:pPr lvl="2" eaLnBrk="1" hangingPunct="1"/>
            <a:r>
              <a:rPr lang="en-US" altLang="en-US" sz="1400" smtClean="0"/>
              <a:t>Interoperability of eIdentification, eSignatures and eDocuments </a:t>
            </a:r>
          </a:p>
          <a:p>
            <a:pPr eaLnBrk="1" hangingPunct="1"/>
            <a:r>
              <a:rPr lang="en-US" altLang="en-US" sz="2400" smtClean="0"/>
              <a:t>Environment</a:t>
            </a:r>
          </a:p>
          <a:p>
            <a:pPr lvl="1" eaLnBrk="1" hangingPunct="1"/>
            <a:r>
              <a:rPr lang="en-US" altLang="en-US" sz="1400" smtClean="0">
                <a:hlinkClick r:id="rId4"/>
              </a:rPr>
              <a:t>INSPIRE Directive 2007/2/EC</a:t>
            </a:r>
            <a:r>
              <a:rPr lang="en-US" altLang="en-US" sz="1400" smtClean="0"/>
              <a:t> – infrastructure for spatial </a:t>
            </a:r>
            <a:br>
              <a:rPr lang="en-US" altLang="en-US" sz="1400" smtClean="0"/>
            </a:br>
            <a:r>
              <a:rPr lang="en-US" altLang="en-US" sz="1400" smtClean="0"/>
              <a:t>information (accessible in the Community and cross border </a:t>
            </a:r>
            <a:br>
              <a:rPr lang="en-US" altLang="en-US" sz="1400" smtClean="0"/>
            </a:br>
            <a:r>
              <a:rPr lang="en-US" altLang="en-US" sz="1400" smtClean="0"/>
              <a:t>context in an interoperable way) for the purposes of EU </a:t>
            </a:r>
            <a:br>
              <a:rPr lang="en-US" altLang="en-US" sz="1400" smtClean="0"/>
            </a:br>
            <a:r>
              <a:rPr lang="en-US" altLang="en-US" sz="1400" smtClean="0"/>
              <a:t>environmental policies and policies or activities which may </a:t>
            </a:r>
            <a:br>
              <a:rPr lang="en-US" altLang="en-US" sz="1400" smtClean="0"/>
            </a:br>
            <a:r>
              <a:rPr lang="en-US" altLang="en-US" sz="1400" smtClean="0"/>
              <a:t>have an impact on the environment</a:t>
            </a:r>
          </a:p>
          <a:p>
            <a:pPr lvl="2" eaLnBrk="1" hangingPunct="1"/>
            <a:r>
              <a:rPr lang="en-US" altLang="en-US" sz="1400" smtClean="0"/>
              <a:t>metadata, interoperability of spatial data and services, network services, </a:t>
            </a:r>
            <a:br>
              <a:rPr lang="en-US" altLang="en-US" sz="1400" smtClean="0"/>
            </a:br>
            <a:r>
              <a:rPr lang="en-US" altLang="en-US" sz="1400" smtClean="0"/>
              <a:t>data and service sharing and monitoring and reporting</a:t>
            </a:r>
          </a:p>
        </p:txBody>
      </p:sp>
      <p:pic>
        <p:nvPicPr>
          <p:cNvPr id="19461" name="Picture 5"/>
          <p:cNvPicPr>
            <a:picLocks noChangeAspect="1"/>
          </p:cNvPicPr>
          <p:nvPr/>
        </p:nvPicPr>
        <p:blipFill>
          <a:blip r:embed="rId5" cstate="print"/>
          <a:srcRect/>
          <a:stretch>
            <a:fillRect/>
          </a:stretch>
        </p:blipFill>
        <p:spPr bwMode="auto">
          <a:xfrm>
            <a:off x="7308850" y="3429000"/>
            <a:ext cx="1493838" cy="99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00113" y="363538"/>
            <a:ext cx="6646862" cy="617537"/>
          </a:xfrm>
        </p:spPr>
        <p:txBody>
          <a:bodyPr/>
          <a:lstStyle/>
          <a:p>
            <a:pPr algn="ctr" eaLnBrk="1" hangingPunct="1"/>
            <a:r>
              <a:rPr lang="en-US" altLang="en-US" smtClean="0"/>
              <a:t>Sectoral Initiatives</a:t>
            </a:r>
          </a:p>
        </p:txBody>
      </p:sp>
      <p:sp>
        <p:nvSpPr>
          <p:cNvPr id="20483" name="Content Placeholder 2"/>
          <p:cNvSpPr>
            <a:spLocks noGrp="1"/>
          </p:cNvSpPr>
          <p:nvPr>
            <p:ph idx="1"/>
          </p:nvPr>
        </p:nvSpPr>
        <p:spPr>
          <a:xfrm>
            <a:off x="1149350" y="1628775"/>
            <a:ext cx="6878638" cy="4176713"/>
          </a:xfrm>
        </p:spPr>
        <p:txBody>
          <a:bodyPr/>
          <a:lstStyle/>
          <a:p>
            <a:pPr eaLnBrk="1" hangingPunct="1"/>
            <a:r>
              <a:rPr lang="en-US" altLang="en-US" sz="2400" smtClean="0"/>
              <a:t>Justice and home affairs</a:t>
            </a:r>
          </a:p>
          <a:p>
            <a:pPr lvl="1" eaLnBrk="1" hangingPunct="1"/>
            <a:r>
              <a:rPr lang="en-US" altLang="en-US" sz="1400" smtClean="0"/>
              <a:t>enhanced interoperability and synergies among European </a:t>
            </a:r>
            <a:br>
              <a:rPr lang="en-US" altLang="en-US" sz="1400" smtClean="0"/>
            </a:br>
            <a:r>
              <a:rPr lang="en-US" altLang="en-US" sz="1400" smtClean="0"/>
              <a:t>databases such as the Visa Information System (VIS), </a:t>
            </a:r>
            <a:br>
              <a:rPr lang="en-US" altLang="en-US" sz="1400" smtClean="0"/>
            </a:br>
            <a:r>
              <a:rPr lang="en-US" altLang="en-US" sz="1400" smtClean="0"/>
              <a:t>the Schengen Information System (SIS), and European </a:t>
            </a:r>
            <a:br>
              <a:rPr lang="en-US" altLang="en-US" sz="1400" smtClean="0"/>
            </a:br>
            <a:r>
              <a:rPr lang="en-US" altLang="en-US" sz="1400" smtClean="0"/>
              <a:t>Dactyloscopy system (Eurodac) </a:t>
            </a:r>
          </a:p>
          <a:p>
            <a:pPr lvl="2" eaLnBrk="1" hangingPunct="1"/>
            <a:r>
              <a:rPr lang="en-US" altLang="en-US" sz="1400" smtClean="0"/>
              <a:t>more challenges in interoperability – management of more complex information such as biometrics</a:t>
            </a:r>
          </a:p>
          <a:p>
            <a:pPr eaLnBrk="1" hangingPunct="1"/>
            <a:r>
              <a:rPr lang="en-US" altLang="en-US" sz="2400" smtClean="0"/>
              <a:t>Customs, taxation and excise duties</a:t>
            </a:r>
          </a:p>
          <a:p>
            <a:pPr lvl="1" eaLnBrk="1" hangingPunct="1"/>
            <a:r>
              <a:rPr lang="en-US" altLang="en-US" sz="1400" smtClean="0"/>
              <a:t>operational activities relying on trans-European IT systems spanning all Member States</a:t>
            </a:r>
          </a:p>
          <a:p>
            <a:pPr lvl="2" eaLnBrk="1" hangingPunct="1"/>
            <a:r>
              <a:rPr lang="en-US" altLang="en-US" sz="1400" smtClean="0"/>
              <a:t>interoperable business systems implemented and operated by national administrations and the Commission</a:t>
            </a:r>
          </a:p>
        </p:txBody>
      </p:sp>
      <p:pic>
        <p:nvPicPr>
          <p:cNvPr id="20484" name="Picture 4"/>
          <p:cNvPicPr>
            <a:picLocks noChangeAspect="1"/>
          </p:cNvPicPr>
          <p:nvPr/>
        </p:nvPicPr>
        <p:blipFill>
          <a:blip r:embed="rId2" cstate="print"/>
          <a:srcRect/>
          <a:stretch>
            <a:fillRect/>
          </a:stretch>
        </p:blipFill>
        <p:spPr bwMode="auto">
          <a:xfrm>
            <a:off x="7019925" y="1628775"/>
            <a:ext cx="1785938" cy="119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28700" y="333375"/>
            <a:ext cx="6646863" cy="647700"/>
          </a:xfrm>
        </p:spPr>
        <p:txBody>
          <a:bodyPr/>
          <a:lstStyle/>
          <a:p>
            <a:pPr algn="ctr" eaLnBrk="1" hangingPunct="1"/>
            <a:r>
              <a:rPr lang="en-US" altLang="en-US" smtClean="0"/>
              <a:t>Background</a:t>
            </a:r>
          </a:p>
        </p:txBody>
      </p:sp>
      <p:sp>
        <p:nvSpPr>
          <p:cNvPr id="21507" name="Content Placeholder 2"/>
          <p:cNvSpPr>
            <a:spLocks noGrp="1"/>
          </p:cNvSpPr>
          <p:nvPr>
            <p:ph idx="1"/>
          </p:nvPr>
        </p:nvSpPr>
        <p:spPr>
          <a:xfrm>
            <a:off x="827088" y="1412875"/>
            <a:ext cx="7559675" cy="4022725"/>
          </a:xfrm>
        </p:spPr>
        <p:txBody>
          <a:bodyPr/>
          <a:lstStyle/>
          <a:p>
            <a:pPr eaLnBrk="1" hangingPunct="1"/>
            <a:r>
              <a:rPr lang="en-US" altLang="en-US" sz="2000" smtClean="0">
                <a:hlinkClick r:id="rId2"/>
              </a:rPr>
              <a:t>COM (2010) 744</a:t>
            </a:r>
            <a:r>
              <a:rPr lang="en-US" altLang="en-US" sz="2000" smtClean="0"/>
              <a:t> and Annexes</a:t>
            </a:r>
          </a:p>
          <a:p>
            <a:pPr lvl="1" eaLnBrk="1" hangingPunct="1"/>
            <a:r>
              <a:rPr lang="en-US" altLang="en-US" sz="1600" smtClean="0"/>
              <a:t>COMMUNICATION “Towards interoperability for European public services”</a:t>
            </a:r>
          </a:p>
          <a:p>
            <a:pPr lvl="1" eaLnBrk="1" hangingPunct="1"/>
            <a:r>
              <a:rPr lang="en-US" altLang="en-US" sz="1600" smtClean="0"/>
              <a:t>Aim: Promote interoperability and establish a common approach among public administrations, to help citizens and businesses to fully benefit from the EU Single Market.</a:t>
            </a:r>
          </a:p>
          <a:p>
            <a:pPr eaLnBrk="1" hangingPunct="1"/>
            <a:r>
              <a:rPr lang="en-US" altLang="en-US" sz="2000" smtClean="0"/>
              <a:t>European Interoperability Strategy (</a:t>
            </a:r>
            <a:r>
              <a:rPr lang="en-US" altLang="en-US" sz="2000" smtClean="0">
                <a:hlinkClick r:id="rId3"/>
              </a:rPr>
              <a:t>EIS</a:t>
            </a:r>
            <a:r>
              <a:rPr lang="en-US" altLang="en-US" sz="2000" smtClean="0"/>
              <a:t>)</a:t>
            </a:r>
          </a:p>
          <a:p>
            <a:pPr lvl="1" eaLnBrk="1" hangingPunct="1"/>
            <a:r>
              <a:rPr lang="en-US" altLang="en-US" sz="1600" smtClean="0"/>
              <a:t>a systematic approach to govern interoperability at EU level through setting out specific goals and the organisational and financial framework to achieve them by implementing a concrete action plan</a:t>
            </a:r>
          </a:p>
          <a:p>
            <a:pPr eaLnBrk="1" hangingPunct="1"/>
            <a:r>
              <a:rPr lang="en-US" altLang="en-US" sz="2000" smtClean="0"/>
              <a:t>European Interoperability Framework (</a:t>
            </a:r>
            <a:r>
              <a:rPr lang="en-US" altLang="en-US" sz="2000" smtClean="0">
                <a:hlinkClick r:id="rId4"/>
              </a:rPr>
              <a:t>EIF</a:t>
            </a:r>
            <a:r>
              <a:rPr lang="en-US" altLang="en-US" sz="2000" smtClean="0"/>
              <a:t>)</a:t>
            </a:r>
          </a:p>
          <a:p>
            <a:pPr lvl="1" eaLnBrk="1" hangingPunct="1"/>
            <a:r>
              <a:rPr lang="en-US" altLang="en-US" sz="1600" smtClean="0"/>
              <a:t>a generic framework addressing recommendations about the provisioning of seamless digital public services by European public administrations thus guiding the Member States in the design and update of their National Interoperability Frameworks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28700" y="333375"/>
            <a:ext cx="6646863" cy="647700"/>
          </a:xfrm>
        </p:spPr>
        <p:txBody>
          <a:bodyPr/>
          <a:lstStyle/>
          <a:p>
            <a:pPr algn="ctr" eaLnBrk="1" hangingPunct="1"/>
            <a:r>
              <a:rPr lang="en-US" altLang="en-US" smtClean="0"/>
              <a:t>Background</a:t>
            </a:r>
          </a:p>
        </p:txBody>
      </p:sp>
      <p:sp>
        <p:nvSpPr>
          <p:cNvPr id="3" name="Content Placeholder 2"/>
          <p:cNvSpPr>
            <a:spLocks noGrp="1"/>
          </p:cNvSpPr>
          <p:nvPr>
            <p:ph idx="1"/>
          </p:nvPr>
        </p:nvSpPr>
        <p:spPr>
          <a:xfrm>
            <a:off x="900113" y="1484313"/>
            <a:ext cx="7559675" cy="4022725"/>
          </a:xfrm>
        </p:spPr>
        <p:txBody>
          <a:bodyPr rtlCol="0">
            <a:normAutofit lnSpcReduction="10000"/>
          </a:bodyPr>
          <a:lstStyle/>
          <a:p>
            <a:pPr marL="288036" indent="-288036" eaLnBrk="1" fontAlgn="auto" hangingPunct="1">
              <a:defRPr/>
            </a:pPr>
            <a:r>
              <a:rPr lang="en-US" sz="2400" dirty="0" smtClean="0"/>
              <a:t>ISA </a:t>
            </a:r>
            <a:r>
              <a:rPr lang="en-US" sz="2400" dirty="0"/>
              <a:t>(Interoperability Solutions for European Public </a:t>
            </a:r>
            <a:r>
              <a:rPr lang="en-US" sz="2400" dirty="0" smtClean="0"/>
              <a:t>Administrations) </a:t>
            </a:r>
            <a:r>
              <a:rPr lang="en-US" sz="2400" dirty="0" err="1" smtClean="0"/>
              <a:t>programme</a:t>
            </a:r>
            <a:r>
              <a:rPr lang="en-US" sz="2400" dirty="0" smtClean="0"/>
              <a:t> 2010-2015 (</a:t>
            </a:r>
            <a:r>
              <a:rPr lang="en-US" sz="2400" dirty="0" smtClean="0">
                <a:hlinkClick r:id="rId2"/>
              </a:rPr>
              <a:t>Decision No 922/2009/EC</a:t>
            </a:r>
            <a:r>
              <a:rPr lang="en-US" sz="2400" dirty="0" smtClean="0"/>
              <a:t>) </a:t>
            </a:r>
          </a:p>
          <a:p>
            <a:pPr lvl="1" indent="-288036" eaLnBrk="1" fontAlgn="auto" hangingPunct="1">
              <a:defRPr/>
            </a:pPr>
            <a:r>
              <a:rPr lang="en-US" sz="1800" dirty="0" smtClean="0"/>
              <a:t>Main </a:t>
            </a:r>
            <a:r>
              <a:rPr lang="en-US" sz="1800" dirty="0"/>
              <a:t>implementation instrument of EIS and EIF </a:t>
            </a:r>
            <a:endParaRPr lang="en-US" sz="1800" dirty="0" smtClean="0"/>
          </a:p>
          <a:p>
            <a:pPr lvl="1" indent="-288036" eaLnBrk="1" fontAlgn="auto" hangingPunct="1">
              <a:defRPr/>
            </a:pPr>
            <a:r>
              <a:rPr lang="en-US" sz="1800" dirty="0" smtClean="0"/>
              <a:t>Supported cooperation between European public administrations, via a portfolio of actions enabling the delivery of cross-border and cross-sector electronic public services</a:t>
            </a:r>
          </a:p>
          <a:p>
            <a:pPr marL="288036" indent="-288036" eaLnBrk="1" fontAlgn="auto" hangingPunct="1">
              <a:defRPr/>
            </a:pPr>
            <a:r>
              <a:rPr lang="en-US" sz="2400" dirty="0" smtClean="0"/>
              <a:t>ISA</a:t>
            </a:r>
            <a:r>
              <a:rPr lang="en-US" sz="2400" baseline="30000" dirty="0" smtClean="0"/>
              <a:t>2</a:t>
            </a:r>
            <a:r>
              <a:rPr lang="en-US" sz="2400" dirty="0" smtClean="0"/>
              <a:t> </a:t>
            </a:r>
            <a:r>
              <a:rPr lang="en-US" sz="2400" dirty="0" err="1" smtClean="0"/>
              <a:t>programme</a:t>
            </a:r>
            <a:r>
              <a:rPr lang="en-US" sz="2400" dirty="0" smtClean="0"/>
              <a:t> (</a:t>
            </a:r>
            <a:r>
              <a:rPr lang="en-US" sz="2400" dirty="0" smtClean="0">
                <a:hlinkClick r:id="rId3"/>
              </a:rPr>
              <a:t>Decision (EU) 2015/2240</a:t>
            </a:r>
            <a:r>
              <a:rPr lang="en-US" sz="2400" dirty="0" smtClean="0"/>
              <a:t>)</a:t>
            </a:r>
          </a:p>
          <a:p>
            <a:pPr lvl="1" indent="-288036" eaLnBrk="1" fontAlgn="auto" hangingPunct="1">
              <a:defRPr/>
            </a:pPr>
            <a:r>
              <a:rPr lang="en-US" sz="1800" dirty="0" smtClean="0"/>
              <a:t>Continuation of ISA </a:t>
            </a:r>
          </a:p>
          <a:p>
            <a:pPr lvl="1" indent="-288036" eaLnBrk="1" fontAlgn="auto" hangingPunct="1">
              <a:defRPr/>
            </a:pPr>
            <a:r>
              <a:rPr lang="en-US" sz="1800" dirty="0" smtClean="0"/>
              <a:t>Adapted to reflect new political challenges </a:t>
            </a:r>
          </a:p>
          <a:p>
            <a:pPr lvl="2" indent="-288036" eaLnBrk="1" fontAlgn="auto" hangingPunct="1">
              <a:defRPr/>
            </a:pPr>
            <a:r>
              <a:rPr lang="en-US" sz="1600" dirty="0" smtClean="0"/>
              <a:t>Digital Single Market</a:t>
            </a:r>
          </a:p>
          <a:p>
            <a:pPr lvl="2" indent="-288036" eaLnBrk="1" fontAlgn="auto" hangingPunct="1">
              <a:defRPr/>
            </a:pPr>
            <a:r>
              <a:rPr lang="en-US" sz="1600" dirty="0" smtClean="0"/>
              <a:t>Public Sector </a:t>
            </a:r>
            <a:r>
              <a:rPr lang="en-US" sz="1600" dirty="0" err="1" smtClean="0"/>
              <a:t>Modernisation</a:t>
            </a:r>
            <a:endParaRPr lang="en-US" sz="1600" dirty="0" smtClean="0"/>
          </a:p>
          <a:p>
            <a:pPr marL="288036" indent="-288036" eaLnBrk="1" fontAlgn="auto" hangingPunct="1">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42988" y="333375"/>
            <a:ext cx="6646862" cy="719138"/>
          </a:xfrm>
        </p:spPr>
        <p:txBody>
          <a:bodyPr/>
          <a:lstStyle/>
          <a:p>
            <a:pPr algn="ctr" eaLnBrk="1" hangingPunct="1"/>
            <a:r>
              <a:rPr lang="en-US" altLang="en-US" smtClean="0"/>
              <a:t>Beneficiaries</a:t>
            </a:r>
          </a:p>
        </p:txBody>
      </p:sp>
      <p:sp>
        <p:nvSpPr>
          <p:cNvPr id="23555" name="Content Placeholder 2"/>
          <p:cNvSpPr>
            <a:spLocks noGrp="1"/>
          </p:cNvSpPr>
          <p:nvPr>
            <p:ph idx="1"/>
          </p:nvPr>
        </p:nvSpPr>
        <p:spPr>
          <a:xfrm>
            <a:off x="900113" y="1341438"/>
            <a:ext cx="7559675" cy="4022725"/>
          </a:xfrm>
        </p:spPr>
        <p:txBody>
          <a:bodyPr/>
          <a:lstStyle/>
          <a:p>
            <a:pPr eaLnBrk="1" hangingPunct="1"/>
            <a:r>
              <a:rPr lang="en-US" altLang="en-US" sz="2400" smtClean="0"/>
              <a:t>Member States’ public administrations </a:t>
            </a:r>
          </a:p>
          <a:p>
            <a:pPr lvl="1" eaLnBrk="1" hangingPunct="1"/>
            <a:r>
              <a:rPr lang="en-US" altLang="en-US" sz="1800" smtClean="0"/>
              <a:t>National</a:t>
            </a:r>
          </a:p>
          <a:p>
            <a:pPr lvl="1" eaLnBrk="1" hangingPunct="1"/>
            <a:r>
              <a:rPr lang="en-US" altLang="en-US" sz="1800" smtClean="0"/>
              <a:t>Regional</a:t>
            </a:r>
          </a:p>
          <a:p>
            <a:pPr lvl="1" eaLnBrk="1" hangingPunct="1"/>
            <a:r>
              <a:rPr lang="en-US" altLang="en-US" sz="1800" smtClean="0"/>
              <a:t>Local </a:t>
            </a:r>
          </a:p>
          <a:p>
            <a:pPr eaLnBrk="1" hangingPunct="1"/>
            <a:r>
              <a:rPr lang="en-US" altLang="en-US" sz="2400" smtClean="0"/>
              <a:t>EU Bodies,</a:t>
            </a:r>
          </a:p>
          <a:p>
            <a:pPr lvl="1" eaLnBrk="1" hangingPunct="1"/>
            <a:r>
              <a:rPr lang="en-US" altLang="en-US" sz="1800" smtClean="0"/>
              <a:t>European Commission services</a:t>
            </a:r>
          </a:p>
          <a:p>
            <a:pPr eaLnBrk="1" hangingPunct="1"/>
            <a:r>
              <a:rPr lang="en-US" altLang="en-US" sz="2400" smtClean="0"/>
              <a:t>Citizens and businesses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28700" y="333375"/>
            <a:ext cx="6646863" cy="574675"/>
          </a:xfrm>
        </p:spPr>
        <p:txBody>
          <a:bodyPr/>
          <a:lstStyle/>
          <a:p>
            <a:pPr algn="ctr" eaLnBrk="1" hangingPunct="1"/>
            <a:r>
              <a:rPr lang="en-US" altLang="en-US" smtClean="0"/>
              <a:t>EIF</a:t>
            </a:r>
            <a:r>
              <a:rPr lang="el-GR" altLang="en-US" smtClean="0"/>
              <a:t> – </a:t>
            </a:r>
            <a:r>
              <a:rPr lang="en-US" altLang="en-US" smtClean="0"/>
              <a:t>purpose</a:t>
            </a:r>
          </a:p>
        </p:txBody>
      </p:sp>
      <p:sp>
        <p:nvSpPr>
          <p:cNvPr id="24579" name="Content Placeholder 2"/>
          <p:cNvSpPr>
            <a:spLocks noGrp="1"/>
          </p:cNvSpPr>
          <p:nvPr>
            <p:ph idx="1"/>
          </p:nvPr>
        </p:nvSpPr>
        <p:spPr>
          <a:xfrm>
            <a:off x="1149350" y="1628775"/>
            <a:ext cx="6878638" cy="4176713"/>
          </a:xfrm>
        </p:spPr>
        <p:txBody>
          <a:bodyPr/>
          <a:lstStyle/>
          <a:p>
            <a:pPr eaLnBrk="1" hangingPunct="1"/>
            <a:r>
              <a:rPr lang="en-US" altLang="en-US" sz="2400" smtClean="0"/>
              <a:t>promote and support the delivery of European public services by fostering cross-border and cross-sector interoperability </a:t>
            </a:r>
          </a:p>
          <a:p>
            <a:pPr eaLnBrk="1" hangingPunct="1"/>
            <a:r>
              <a:rPr lang="en-US" altLang="en-US" sz="2400" smtClean="0"/>
              <a:t>guide public administrations in their work to provide European public services to businesses and citizens </a:t>
            </a:r>
          </a:p>
          <a:p>
            <a:pPr eaLnBrk="1" hangingPunct="1"/>
            <a:r>
              <a:rPr lang="en-US" altLang="en-US" sz="2400" smtClean="0"/>
              <a:t>complement and tie together the various National Interoperability Frameworks (NIFs) at European level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87450" y="333375"/>
            <a:ext cx="6769100" cy="719138"/>
          </a:xfrm>
        </p:spPr>
        <p:txBody>
          <a:bodyPr/>
          <a:lstStyle/>
          <a:p>
            <a:pPr algn="ctr" eaLnBrk="1" hangingPunct="1"/>
            <a:r>
              <a:rPr lang="en-US" altLang="en-US" smtClean="0"/>
              <a:t>Relationship between Frameworks</a:t>
            </a:r>
            <a:endParaRPr lang="el-GR" altLang="en-US" smtClean="0"/>
          </a:p>
        </p:txBody>
      </p:sp>
      <p:pic>
        <p:nvPicPr>
          <p:cNvPr id="25603" name="Picture 2"/>
          <p:cNvPicPr>
            <a:picLocks noGrp="1" noChangeAspect="1" noChangeArrowheads="1"/>
          </p:cNvPicPr>
          <p:nvPr>
            <p:ph idx="1"/>
          </p:nvPr>
        </p:nvPicPr>
        <p:blipFill>
          <a:blip r:embed="rId2" cstate="print"/>
          <a:srcRect l="16731" t="35785" r="30524" b="12370"/>
          <a:stretch>
            <a:fillRect/>
          </a:stretch>
        </p:blipFill>
        <p:spPr>
          <a:xfrm>
            <a:off x="1238250" y="1774825"/>
            <a:ext cx="7165975" cy="395763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28700" y="404813"/>
            <a:ext cx="6646863" cy="647700"/>
          </a:xfrm>
        </p:spPr>
        <p:txBody>
          <a:bodyPr/>
          <a:lstStyle/>
          <a:p>
            <a:pPr algn="ctr" eaLnBrk="1" hangingPunct="1"/>
            <a:r>
              <a:rPr lang="en-US" altLang="en-US" smtClean="0"/>
              <a:t>EIF – Introduces</a:t>
            </a:r>
          </a:p>
        </p:txBody>
      </p:sp>
      <p:sp>
        <p:nvSpPr>
          <p:cNvPr id="26627" name="Content Placeholder 2"/>
          <p:cNvSpPr>
            <a:spLocks noGrp="1"/>
          </p:cNvSpPr>
          <p:nvPr>
            <p:ph idx="1"/>
          </p:nvPr>
        </p:nvSpPr>
        <p:spPr>
          <a:xfrm>
            <a:off x="1149350" y="1628775"/>
            <a:ext cx="6878638" cy="4176713"/>
          </a:xfrm>
        </p:spPr>
        <p:txBody>
          <a:bodyPr/>
          <a:lstStyle/>
          <a:p>
            <a:pPr eaLnBrk="1" hangingPunct="1"/>
            <a:r>
              <a:rPr lang="en-US" altLang="en-US" sz="2400" smtClean="0"/>
              <a:t>11 Underlying Principles </a:t>
            </a:r>
          </a:p>
          <a:p>
            <a:pPr lvl="1" eaLnBrk="1" hangingPunct="1"/>
            <a:r>
              <a:rPr lang="en-US" altLang="en-US" sz="1800" smtClean="0"/>
              <a:t>summarize the expectations of public administrations, business and citizens regarding the delivery of public services</a:t>
            </a:r>
          </a:p>
          <a:p>
            <a:pPr eaLnBrk="1" hangingPunct="1"/>
            <a:r>
              <a:rPr lang="en-US" altLang="en-US" sz="2400" smtClean="0"/>
              <a:t>Conceptual Model for public services</a:t>
            </a:r>
          </a:p>
          <a:p>
            <a:pPr lvl="1" eaLnBrk="1" hangingPunct="1"/>
            <a:r>
              <a:rPr lang="en-US" altLang="en-US" sz="1800" smtClean="0"/>
              <a:t>defines European public services and highlights why and where interoperability is necessary</a:t>
            </a:r>
          </a:p>
          <a:p>
            <a:pPr eaLnBrk="1" hangingPunct="1"/>
            <a:r>
              <a:rPr lang="en-US" altLang="en-US" sz="2400" smtClean="0"/>
              <a:t>Four Interoperability Levels</a:t>
            </a:r>
          </a:p>
          <a:p>
            <a:pPr eaLnBrk="1" hangingPunct="1"/>
            <a:r>
              <a:rPr lang="en-US" altLang="en-US" sz="2400" smtClean="0"/>
              <a:t>Concept of interoperability agreements</a:t>
            </a:r>
          </a:p>
          <a:p>
            <a:pPr lvl="1" eaLnBrk="1" hangingPunct="1"/>
            <a:r>
              <a:rPr lang="en-US" altLang="en-US" sz="1800" smtClean="0"/>
              <a:t>based on standards and open platforms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28700" y="260350"/>
            <a:ext cx="6646863" cy="1008063"/>
          </a:xfrm>
        </p:spPr>
        <p:txBody>
          <a:bodyPr/>
          <a:lstStyle/>
          <a:p>
            <a:pPr algn="ctr" eaLnBrk="1" hangingPunct="1"/>
            <a:r>
              <a:rPr lang="en-US" altLang="en-US" smtClean="0"/>
              <a:t>EIF – Conceptual Model for public services</a:t>
            </a:r>
          </a:p>
        </p:txBody>
      </p:sp>
      <p:pic>
        <p:nvPicPr>
          <p:cNvPr id="27651" name="Picture 4"/>
          <p:cNvPicPr>
            <a:picLocks noChangeAspect="1"/>
          </p:cNvPicPr>
          <p:nvPr/>
        </p:nvPicPr>
        <p:blipFill>
          <a:blip r:embed="rId2" cstate="print"/>
          <a:srcRect/>
          <a:stretch>
            <a:fillRect/>
          </a:stretch>
        </p:blipFill>
        <p:spPr bwMode="auto">
          <a:xfrm>
            <a:off x="1258888" y="1628775"/>
            <a:ext cx="6737350" cy="3821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p:cNvPicPr>
          <p:nvPr/>
        </p:nvPicPr>
        <p:blipFill>
          <a:blip r:embed="rId2" cstate="print"/>
          <a:srcRect/>
          <a:stretch>
            <a:fillRect/>
          </a:stretch>
        </p:blipFill>
        <p:spPr bwMode="auto">
          <a:xfrm>
            <a:off x="1187450" y="1206500"/>
            <a:ext cx="6624638" cy="4238625"/>
          </a:xfrm>
          <a:prstGeom prst="rect">
            <a:avLst/>
          </a:prstGeom>
          <a:noFill/>
          <a:ln w="9525">
            <a:noFill/>
            <a:miter lim="800000"/>
            <a:headEnd/>
            <a:tailEnd/>
          </a:ln>
        </p:spPr>
      </p:pic>
      <p:sp>
        <p:nvSpPr>
          <p:cNvPr id="4" name="TextBox 3"/>
          <p:cNvSpPr txBox="1"/>
          <p:nvPr/>
        </p:nvSpPr>
        <p:spPr>
          <a:xfrm>
            <a:off x="1835150" y="260350"/>
            <a:ext cx="5616575" cy="585788"/>
          </a:xfrm>
          <a:prstGeom prst="rect">
            <a:avLst/>
          </a:prstGeom>
          <a:noFill/>
        </p:spPr>
        <p:txBody>
          <a:bodyPr>
            <a:spAutoFit/>
          </a:bodyPr>
          <a:lstStyle/>
          <a:p>
            <a:pPr algn="ctr">
              <a:defRPr/>
            </a:pPr>
            <a:r>
              <a:rPr lang="en-US" altLang="el-GR" sz="3200" dirty="0">
                <a:solidFill>
                  <a:schemeClr val="tx2"/>
                </a:solidFill>
                <a:latin typeface="+mj-lt"/>
                <a:ea typeface="+mj-ea"/>
                <a:cs typeface="+mj-cs"/>
              </a:rPr>
              <a:t>Public services </a:t>
            </a:r>
            <a:endParaRPr lang="el-GR" altLang="el-GR" sz="32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28700" y="369888"/>
            <a:ext cx="6646863" cy="1114425"/>
          </a:xfrm>
        </p:spPr>
        <p:txBody>
          <a:bodyPr/>
          <a:lstStyle/>
          <a:p>
            <a:pPr algn="ctr" eaLnBrk="1" hangingPunct="1"/>
            <a:r>
              <a:rPr lang="en-US" altLang="en-US" smtClean="0"/>
              <a:t>EIF – Conceptual Model for public services</a:t>
            </a:r>
          </a:p>
        </p:txBody>
      </p:sp>
      <p:sp>
        <p:nvSpPr>
          <p:cNvPr id="28675" name="Content Placeholder 2"/>
          <p:cNvSpPr>
            <a:spLocks noGrp="1"/>
          </p:cNvSpPr>
          <p:nvPr>
            <p:ph idx="1"/>
          </p:nvPr>
        </p:nvSpPr>
        <p:spPr>
          <a:xfrm>
            <a:off x="1149350" y="1628775"/>
            <a:ext cx="6878638" cy="4176713"/>
          </a:xfrm>
        </p:spPr>
        <p:txBody>
          <a:bodyPr/>
          <a:lstStyle/>
          <a:p>
            <a:pPr eaLnBrk="1" hangingPunct="1"/>
            <a:r>
              <a:rPr lang="en-US" altLang="en-US" sz="2400" b="1" smtClean="0"/>
              <a:t>Basic Public Services</a:t>
            </a:r>
          </a:p>
          <a:p>
            <a:pPr lvl="1" eaLnBrk="1" hangingPunct="1"/>
            <a:r>
              <a:rPr lang="en-US" altLang="en-US" sz="1800" b="1" smtClean="0"/>
              <a:t>Base registries </a:t>
            </a:r>
            <a:r>
              <a:rPr lang="en-US" altLang="en-US" sz="1800" smtClean="0"/>
              <a:t>– reliable sources of basic information on items such as persons, companies, vehicles, licences, buildings, locations and roads</a:t>
            </a:r>
          </a:p>
          <a:p>
            <a:pPr lvl="1" eaLnBrk="1" hangingPunct="1"/>
            <a:r>
              <a:rPr lang="en-US" altLang="en-US" sz="1800" b="1" smtClean="0"/>
              <a:t>Interoperability facilitators</a:t>
            </a:r>
            <a:r>
              <a:rPr lang="en-US" altLang="en-US" sz="1800" smtClean="0"/>
              <a:t> – provide services such as translation between protocols, formats and languages or act as information brokers</a:t>
            </a:r>
          </a:p>
          <a:p>
            <a:pPr lvl="1" eaLnBrk="1" hangingPunct="1"/>
            <a:r>
              <a:rPr lang="en-US" altLang="en-US" sz="1800" b="1" smtClean="0"/>
              <a:t>External services </a:t>
            </a:r>
            <a:r>
              <a:rPr lang="en-US" altLang="en-US" sz="1800" smtClean="0"/>
              <a:t>– services provided by external parties, e.g. payments, telecommunications</a:t>
            </a:r>
          </a:p>
        </p:txBody>
      </p:sp>
      <p:pic>
        <p:nvPicPr>
          <p:cNvPr id="28676" name="Picture 4"/>
          <p:cNvPicPr>
            <a:picLocks noChangeAspect="1"/>
          </p:cNvPicPr>
          <p:nvPr/>
        </p:nvPicPr>
        <p:blipFill>
          <a:blip r:embed="rId2" cstate="print"/>
          <a:srcRect/>
          <a:stretch>
            <a:fillRect/>
          </a:stretch>
        </p:blipFill>
        <p:spPr bwMode="auto">
          <a:xfrm>
            <a:off x="4495800" y="4868863"/>
            <a:ext cx="4378325"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28700" y="260350"/>
            <a:ext cx="6646863" cy="1008063"/>
          </a:xfrm>
        </p:spPr>
        <p:txBody>
          <a:bodyPr/>
          <a:lstStyle/>
          <a:p>
            <a:pPr algn="ctr" eaLnBrk="1" hangingPunct="1"/>
            <a:r>
              <a:rPr lang="en-US" altLang="en-US" smtClean="0"/>
              <a:t>EIF – Conceptual Model for public services</a:t>
            </a:r>
          </a:p>
        </p:txBody>
      </p:sp>
      <p:sp>
        <p:nvSpPr>
          <p:cNvPr id="29699" name="Content Placeholder 2"/>
          <p:cNvSpPr>
            <a:spLocks noGrp="1"/>
          </p:cNvSpPr>
          <p:nvPr>
            <p:ph idx="1"/>
          </p:nvPr>
        </p:nvSpPr>
        <p:spPr>
          <a:xfrm>
            <a:off x="684213" y="1484313"/>
            <a:ext cx="7756525" cy="3430587"/>
          </a:xfrm>
        </p:spPr>
        <p:txBody>
          <a:bodyPr/>
          <a:lstStyle/>
          <a:p>
            <a:pPr eaLnBrk="1" hangingPunct="1"/>
            <a:r>
              <a:rPr lang="en-US" altLang="en-US" sz="2400" b="1" smtClean="0"/>
              <a:t>Secure Data Exchange Layer</a:t>
            </a:r>
          </a:p>
          <a:p>
            <a:pPr lvl="1" eaLnBrk="1" hangingPunct="1"/>
            <a:r>
              <a:rPr lang="en-US" altLang="en-US" sz="1800" b="1" smtClean="0"/>
              <a:t>Secure Data Exchange </a:t>
            </a:r>
            <a:r>
              <a:rPr lang="en-US" altLang="en-US" sz="1800" smtClean="0"/>
              <a:t>– Official information should go through a secure channel </a:t>
            </a:r>
          </a:p>
          <a:p>
            <a:pPr lvl="2" eaLnBrk="1" hangingPunct="1"/>
            <a:r>
              <a:rPr lang="en-US" altLang="en-US" sz="1600" smtClean="0"/>
              <a:t>Signed and certified, encrypted, logged </a:t>
            </a:r>
          </a:p>
          <a:p>
            <a:pPr lvl="1" eaLnBrk="1" hangingPunct="1"/>
            <a:r>
              <a:rPr lang="en-US" altLang="en-US" sz="1800" b="1" smtClean="0"/>
              <a:t>Secure Communications Management</a:t>
            </a:r>
            <a:r>
              <a:rPr lang="en-US" altLang="en-US" sz="1800" smtClean="0"/>
              <a:t> </a:t>
            </a:r>
          </a:p>
          <a:p>
            <a:pPr lvl="2" eaLnBrk="1" hangingPunct="1"/>
            <a:r>
              <a:rPr lang="en-US" altLang="en-US" sz="1600" smtClean="0"/>
              <a:t>Service Management – oversee all communications on identification, authentication, authorisation, data transport</a:t>
            </a:r>
          </a:p>
          <a:p>
            <a:pPr lvl="2" eaLnBrk="1" hangingPunct="1"/>
            <a:r>
              <a:rPr lang="en-US" altLang="en-US" sz="1600" smtClean="0"/>
              <a:t>Service Registration – provide (subject to proper authorisation) access to available services</a:t>
            </a:r>
          </a:p>
          <a:p>
            <a:pPr lvl="2" eaLnBrk="1" hangingPunct="1"/>
            <a:r>
              <a:rPr lang="en-US" altLang="en-US" sz="1600" smtClean="0"/>
              <a:t>Service Logging - all data </a:t>
            </a:r>
            <a:br>
              <a:rPr lang="en-US" altLang="en-US" sz="1600" smtClean="0"/>
            </a:br>
            <a:r>
              <a:rPr lang="en-US" altLang="en-US" sz="1600" smtClean="0"/>
              <a:t>exchanges are logged for </a:t>
            </a:r>
            <a:br>
              <a:rPr lang="en-US" altLang="en-US" sz="1600" smtClean="0"/>
            </a:br>
            <a:r>
              <a:rPr lang="en-US" altLang="en-US" sz="1600" smtClean="0"/>
              <a:t>future evidence and </a:t>
            </a:r>
            <a:br>
              <a:rPr lang="en-US" altLang="en-US" sz="1600" smtClean="0"/>
            </a:br>
            <a:r>
              <a:rPr lang="en-US" altLang="en-US" sz="1600" smtClean="0"/>
              <a:t>archived when necessary</a:t>
            </a:r>
          </a:p>
        </p:txBody>
      </p:sp>
      <p:pic>
        <p:nvPicPr>
          <p:cNvPr id="29700" name="Picture 5"/>
          <p:cNvPicPr>
            <a:picLocks noChangeAspect="1"/>
          </p:cNvPicPr>
          <p:nvPr/>
        </p:nvPicPr>
        <p:blipFill>
          <a:blip r:embed="rId2" cstate="print"/>
          <a:srcRect/>
          <a:stretch>
            <a:fillRect/>
          </a:stretch>
        </p:blipFill>
        <p:spPr bwMode="auto">
          <a:xfrm>
            <a:off x="4356100" y="5013325"/>
            <a:ext cx="4735513" cy="82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28700" y="476250"/>
            <a:ext cx="6646863" cy="1114425"/>
          </a:xfrm>
        </p:spPr>
        <p:txBody>
          <a:bodyPr/>
          <a:lstStyle/>
          <a:p>
            <a:pPr algn="ctr" eaLnBrk="1" hangingPunct="1"/>
            <a:r>
              <a:rPr lang="en-US" altLang="en-US" smtClean="0"/>
              <a:t>EIF – Conceptual Model for public services</a:t>
            </a:r>
          </a:p>
        </p:txBody>
      </p:sp>
      <p:sp>
        <p:nvSpPr>
          <p:cNvPr id="30723" name="Content Placeholder 2"/>
          <p:cNvSpPr>
            <a:spLocks noGrp="1"/>
          </p:cNvSpPr>
          <p:nvPr>
            <p:ph idx="1"/>
          </p:nvPr>
        </p:nvSpPr>
        <p:spPr>
          <a:xfrm>
            <a:off x="1028700" y="2198688"/>
            <a:ext cx="7593013" cy="2886075"/>
          </a:xfrm>
        </p:spPr>
        <p:txBody>
          <a:bodyPr/>
          <a:lstStyle/>
          <a:p>
            <a:pPr eaLnBrk="1" hangingPunct="1"/>
            <a:r>
              <a:rPr lang="en-US" altLang="en-US" sz="2400" b="1" smtClean="0"/>
              <a:t>Aggregate Services Layer - </a:t>
            </a:r>
            <a:r>
              <a:rPr lang="en-US" altLang="en-US" sz="2400" smtClean="0"/>
              <a:t>grouping a number of basic public services that can be accessed in a secure and controlled way</a:t>
            </a:r>
            <a:endParaRPr lang="en-US" altLang="en-US" sz="2400" b="1" smtClean="0"/>
          </a:p>
          <a:p>
            <a:pPr lvl="1" eaLnBrk="1" hangingPunct="1"/>
            <a:r>
              <a:rPr lang="en-US" altLang="en-US" sz="1800" b="1" smtClean="0"/>
              <a:t>Each service should appear to its users as a single service </a:t>
            </a:r>
            <a:r>
              <a:rPr lang="en-US" altLang="en-US" sz="1800" smtClean="0"/>
              <a:t> </a:t>
            </a:r>
          </a:p>
          <a:p>
            <a:pPr lvl="1" eaLnBrk="1" hangingPunct="1"/>
            <a:r>
              <a:rPr lang="en-US" altLang="en-US" sz="1800" b="1" smtClean="0"/>
              <a:t>Secure Communications Management</a:t>
            </a:r>
            <a:r>
              <a:rPr lang="en-US" altLang="en-US" sz="1800" smtClean="0"/>
              <a:t> </a:t>
            </a:r>
          </a:p>
          <a:p>
            <a:pPr lvl="2" eaLnBrk="1" hangingPunct="1"/>
            <a:r>
              <a:rPr lang="en-US" altLang="en-US" sz="1600" smtClean="0"/>
              <a:t>Service Management – oversee all communications on identification, authentication, authorisation, data transport</a:t>
            </a:r>
          </a:p>
          <a:p>
            <a:pPr lvl="2" eaLnBrk="1" hangingPunct="1"/>
            <a:r>
              <a:rPr lang="en-US" altLang="en-US" sz="1600" smtClean="0"/>
              <a:t>Service Registration – provide (subject to proper authorisation) access to available services</a:t>
            </a:r>
          </a:p>
          <a:p>
            <a:pPr lvl="2" eaLnBrk="1" hangingPunct="1"/>
            <a:r>
              <a:rPr lang="en-US" altLang="en-US" sz="1600" smtClean="0"/>
              <a:t>Service Logging</a:t>
            </a:r>
          </a:p>
        </p:txBody>
      </p:sp>
      <p:pic>
        <p:nvPicPr>
          <p:cNvPr id="30724" name="Picture 4"/>
          <p:cNvPicPr>
            <a:picLocks noChangeAspect="1"/>
          </p:cNvPicPr>
          <p:nvPr/>
        </p:nvPicPr>
        <p:blipFill>
          <a:blip r:embed="rId2" cstate="print"/>
          <a:srcRect/>
          <a:stretch>
            <a:fillRect/>
          </a:stretch>
        </p:blipFill>
        <p:spPr bwMode="auto">
          <a:xfrm>
            <a:off x="5164138" y="4797425"/>
            <a:ext cx="3729037" cy="104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28700" y="260350"/>
            <a:ext cx="6646863" cy="1081088"/>
          </a:xfrm>
        </p:spPr>
        <p:txBody>
          <a:bodyPr/>
          <a:lstStyle/>
          <a:p>
            <a:pPr algn="ctr" eaLnBrk="1" hangingPunct="1"/>
            <a:r>
              <a:rPr lang="en-US" altLang="en-US" smtClean="0"/>
              <a:t>EIF – Conceptual Model for public services</a:t>
            </a:r>
          </a:p>
        </p:txBody>
      </p:sp>
      <p:pic>
        <p:nvPicPr>
          <p:cNvPr id="31747" name="Picture 4"/>
          <p:cNvPicPr>
            <a:picLocks noChangeAspect="1"/>
          </p:cNvPicPr>
          <p:nvPr/>
        </p:nvPicPr>
        <p:blipFill>
          <a:blip r:embed="rId2" cstate="print"/>
          <a:srcRect/>
          <a:stretch>
            <a:fillRect/>
          </a:stretch>
        </p:blipFill>
        <p:spPr bwMode="auto">
          <a:xfrm>
            <a:off x="3308350" y="1719263"/>
            <a:ext cx="5440363" cy="4086225"/>
          </a:xfrm>
          <a:prstGeom prst="rect">
            <a:avLst/>
          </a:prstGeom>
          <a:noFill/>
          <a:ln w="9525">
            <a:noFill/>
            <a:miter lim="800000"/>
            <a:headEnd/>
            <a:tailEnd/>
          </a:ln>
        </p:spPr>
      </p:pic>
      <p:sp>
        <p:nvSpPr>
          <p:cNvPr id="31748" name="TextBox 5"/>
          <p:cNvSpPr txBox="1">
            <a:spLocks noChangeArrowheads="1"/>
          </p:cNvSpPr>
          <p:nvPr/>
        </p:nvSpPr>
        <p:spPr bwMode="auto">
          <a:xfrm>
            <a:off x="1195388" y="2460625"/>
            <a:ext cx="2327275" cy="323850"/>
          </a:xfrm>
          <a:prstGeom prst="rect">
            <a:avLst/>
          </a:prstGeom>
          <a:noFill/>
          <a:ln w="9525">
            <a:noFill/>
            <a:miter lim="800000"/>
            <a:headEnd/>
            <a:tailEnd/>
          </a:ln>
        </p:spPr>
        <p:txBody>
          <a:bodyPr>
            <a:spAutoFit/>
          </a:bodyPr>
          <a:lstStyle/>
          <a:p>
            <a:r>
              <a:rPr lang="en-US" altLang="en-US" sz="1500"/>
              <a:t>Cross-border example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87450" y="260350"/>
            <a:ext cx="6488113" cy="1152525"/>
          </a:xfrm>
        </p:spPr>
        <p:txBody>
          <a:bodyPr/>
          <a:lstStyle/>
          <a:p>
            <a:pPr algn="ctr" eaLnBrk="1" hangingPunct="1"/>
            <a:r>
              <a:rPr lang="en-US" altLang="en-US" smtClean="0"/>
              <a:t>EIF – Conceptual Model for public services</a:t>
            </a:r>
          </a:p>
        </p:txBody>
      </p:sp>
      <p:sp>
        <p:nvSpPr>
          <p:cNvPr id="32771" name="TextBox 5"/>
          <p:cNvSpPr txBox="1">
            <a:spLocks noChangeArrowheads="1"/>
          </p:cNvSpPr>
          <p:nvPr/>
        </p:nvSpPr>
        <p:spPr bwMode="auto">
          <a:xfrm>
            <a:off x="1195388" y="2460625"/>
            <a:ext cx="2327275" cy="323850"/>
          </a:xfrm>
          <a:prstGeom prst="rect">
            <a:avLst/>
          </a:prstGeom>
          <a:noFill/>
          <a:ln w="9525">
            <a:noFill/>
            <a:miter lim="800000"/>
            <a:headEnd/>
            <a:tailEnd/>
          </a:ln>
        </p:spPr>
        <p:txBody>
          <a:bodyPr>
            <a:spAutoFit/>
          </a:bodyPr>
          <a:lstStyle/>
          <a:p>
            <a:r>
              <a:rPr lang="en-US" altLang="en-US" sz="1500"/>
              <a:t>Cross-sectoral example</a:t>
            </a:r>
          </a:p>
        </p:txBody>
      </p:sp>
      <p:pic>
        <p:nvPicPr>
          <p:cNvPr id="32772" name="Picture 2"/>
          <p:cNvPicPr>
            <a:picLocks noChangeAspect="1"/>
          </p:cNvPicPr>
          <p:nvPr/>
        </p:nvPicPr>
        <p:blipFill>
          <a:blip r:embed="rId2" cstate="print"/>
          <a:srcRect/>
          <a:stretch>
            <a:fillRect/>
          </a:stretch>
        </p:blipFill>
        <p:spPr bwMode="auto">
          <a:xfrm>
            <a:off x="3346450" y="1717675"/>
            <a:ext cx="5386388" cy="408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16013" y="188913"/>
            <a:ext cx="6696075" cy="1295400"/>
          </a:xfrm>
        </p:spPr>
        <p:txBody>
          <a:bodyPr/>
          <a:lstStyle/>
          <a:p>
            <a:pPr algn="ctr" eaLnBrk="1" hangingPunct="1"/>
            <a:r>
              <a:rPr lang="en-US" altLang="en-US" smtClean="0"/>
              <a:t>EIF – Conceptual Model for public services (EIF v. 3)</a:t>
            </a:r>
          </a:p>
        </p:txBody>
      </p:sp>
      <p:pic>
        <p:nvPicPr>
          <p:cNvPr id="33795" name="Immagine 1"/>
          <p:cNvPicPr>
            <a:picLocks noGrp="1"/>
          </p:cNvPicPr>
          <p:nvPr>
            <p:ph idx="1"/>
          </p:nvPr>
        </p:nvPicPr>
        <p:blipFill>
          <a:blip r:embed="rId2" cstate="print"/>
          <a:srcRect/>
          <a:stretch>
            <a:fillRect/>
          </a:stretch>
        </p:blipFill>
        <p:spPr>
          <a:xfrm>
            <a:off x="1116013" y="1557338"/>
            <a:ext cx="7246937" cy="40322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a:xfrm>
            <a:off x="1028700" y="404813"/>
            <a:ext cx="6646863" cy="720725"/>
          </a:xfrm>
        </p:spPr>
        <p:txBody>
          <a:bodyPr/>
          <a:lstStyle/>
          <a:p>
            <a:pPr algn="ctr" eaLnBrk="1" hangingPunct="1"/>
            <a:r>
              <a:rPr lang="en-US" altLang="en-US" smtClean="0"/>
              <a:t>EIF – Interoperability Layers</a:t>
            </a:r>
            <a:endParaRPr lang="el-GR" altLang="en-US" smtClean="0"/>
          </a:p>
        </p:txBody>
      </p:sp>
      <p:pic>
        <p:nvPicPr>
          <p:cNvPr id="34819" name="Immagine 4"/>
          <p:cNvPicPr>
            <a:picLocks noGrp="1"/>
          </p:cNvPicPr>
          <p:nvPr>
            <p:ph idx="1"/>
          </p:nvPr>
        </p:nvPicPr>
        <p:blipFill>
          <a:blip r:embed="rId2" cstate="print"/>
          <a:srcRect/>
          <a:stretch>
            <a:fillRect/>
          </a:stretch>
        </p:blipFill>
        <p:spPr>
          <a:xfrm>
            <a:off x="1062038" y="1412875"/>
            <a:ext cx="7110412" cy="434498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28700" y="333375"/>
            <a:ext cx="6646863" cy="719138"/>
          </a:xfrm>
        </p:spPr>
        <p:txBody>
          <a:bodyPr/>
          <a:lstStyle/>
          <a:p>
            <a:pPr algn="ctr" eaLnBrk="1" hangingPunct="1"/>
            <a:r>
              <a:rPr lang="en-US" altLang="en-US" smtClean="0"/>
              <a:t>EU Interoperability Initiatives</a:t>
            </a:r>
            <a:endParaRPr lang="el-GR" altLang="en-US" smtClean="0"/>
          </a:p>
        </p:txBody>
      </p:sp>
      <p:pic>
        <p:nvPicPr>
          <p:cNvPr id="35843" name="Picture 2"/>
          <p:cNvPicPr>
            <a:picLocks noGrp="1" noChangeAspect="1" noChangeArrowheads="1"/>
          </p:cNvPicPr>
          <p:nvPr>
            <p:ph idx="1"/>
          </p:nvPr>
        </p:nvPicPr>
        <p:blipFill>
          <a:blip r:embed="rId2" cstate="print"/>
          <a:srcRect l="11353" t="20972" r="25839" b="20393"/>
          <a:stretch>
            <a:fillRect/>
          </a:stretch>
        </p:blipFill>
        <p:spPr>
          <a:xfrm>
            <a:off x="1112838" y="2024063"/>
            <a:ext cx="6554787" cy="3117850"/>
          </a:xfrm>
        </p:spPr>
      </p:pic>
      <p:sp>
        <p:nvSpPr>
          <p:cNvPr id="3" name="Rounded Rectangle 2"/>
          <p:cNvSpPr/>
          <p:nvPr/>
        </p:nvSpPr>
        <p:spPr>
          <a:xfrm>
            <a:off x="1265238" y="2897188"/>
            <a:ext cx="6186487" cy="4635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5" name="TextBox 4"/>
          <p:cNvSpPr txBox="1"/>
          <p:nvPr/>
        </p:nvSpPr>
        <p:spPr>
          <a:xfrm>
            <a:off x="1379538" y="2986088"/>
            <a:ext cx="744537" cy="369887"/>
          </a:xfrm>
          <a:prstGeom prst="rect">
            <a:avLst/>
          </a:prstGeom>
          <a:noFill/>
        </p:spPr>
        <p:txBody>
          <a:bodyPr>
            <a:spAutoFit/>
          </a:bodyPr>
          <a:lstStyle/>
          <a:p>
            <a:pPr fontAlgn="auto">
              <a:spcBef>
                <a:spcPts val="0"/>
              </a:spcBef>
              <a:spcAft>
                <a:spcPts val="0"/>
              </a:spcAft>
              <a:defRPr/>
            </a:pPr>
            <a:r>
              <a:rPr lang="en-US" sz="900" b="1" i="1" dirty="0">
                <a:solidFill>
                  <a:schemeClr val="accent2">
                    <a:lumMod val="50000"/>
                  </a:schemeClr>
                </a:solidFill>
                <a:latin typeface="+mn-lt"/>
              </a:rPr>
              <a:t>EIS SCOPE</a:t>
            </a:r>
            <a:endParaRPr lang="el-GR" sz="900" b="1" i="1" dirty="0">
              <a:solidFill>
                <a:schemeClr val="accent2">
                  <a:lumMod val="50000"/>
                </a:schemeClr>
              </a:solidFill>
              <a:latin typeface="+mn-lt"/>
            </a:endParaRPr>
          </a:p>
        </p:txBody>
      </p:sp>
      <p:sp>
        <p:nvSpPr>
          <p:cNvPr id="7" name="TextBox 6"/>
          <p:cNvSpPr txBox="1"/>
          <p:nvPr/>
        </p:nvSpPr>
        <p:spPr>
          <a:xfrm>
            <a:off x="6804025" y="2924175"/>
            <a:ext cx="565150" cy="369888"/>
          </a:xfrm>
          <a:prstGeom prst="rect">
            <a:avLst/>
          </a:prstGeom>
          <a:noFill/>
        </p:spPr>
        <p:txBody>
          <a:bodyPr>
            <a:spAutoFit/>
          </a:bodyPr>
          <a:lstStyle/>
          <a:p>
            <a:pPr fontAlgn="auto">
              <a:spcBef>
                <a:spcPts val="0"/>
              </a:spcBef>
              <a:spcAft>
                <a:spcPts val="0"/>
              </a:spcAft>
              <a:defRPr/>
            </a:pPr>
            <a:r>
              <a:rPr lang="en-US" sz="900" b="1" i="1" dirty="0">
                <a:solidFill>
                  <a:schemeClr val="accent2">
                    <a:lumMod val="50000"/>
                  </a:schemeClr>
                </a:solidFill>
                <a:latin typeface="+mn-lt"/>
              </a:rPr>
              <a:t>EIS SCOPE</a:t>
            </a:r>
            <a:endParaRPr lang="el-GR" sz="900" b="1" i="1" dirty="0">
              <a:solidFill>
                <a:schemeClr val="accent2">
                  <a:lumMod val="50000"/>
                </a:schemeClr>
              </a:solidFill>
              <a:latin typeface="+mn-lt"/>
            </a:endParaRPr>
          </a:p>
        </p:txBody>
      </p:sp>
      <p:sp>
        <p:nvSpPr>
          <p:cNvPr id="8" name="Rounded Rectangle 7"/>
          <p:cNvSpPr/>
          <p:nvPr/>
        </p:nvSpPr>
        <p:spPr>
          <a:xfrm>
            <a:off x="1271588" y="4017963"/>
            <a:ext cx="6180137" cy="4619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TextBox 8"/>
          <p:cNvSpPr txBox="1"/>
          <p:nvPr/>
        </p:nvSpPr>
        <p:spPr>
          <a:xfrm>
            <a:off x="1389063" y="4106863"/>
            <a:ext cx="661987" cy="369887"/>
          </a:xfrm>
          <a:prstGeom prst="rect">
            <a:avLst/>
          </a:prstGeom>
          <a:noFill/>
        </p:spPr>
        <p:txBody>
          <a:bodyPr>
            <a:spAutoFit/>
          </a:bodyPr>
          <a:lstStyle/>
          <a:p>
            <a:pPr fontAlgn="auto">
              <a:spcBef>
                <a:spcPts val="0"/>
              </a:spcBef>
              <a:spcAft>
                <a:spcPts val="0"/>
              </a:spcAft>
              <a:defRPr/>
            </a:pPr>
            <a:r>
              <a:rPr lang="en-US" sz="900" b="1" i="1" dirty="0">
                <a:solidFill>
                  <a:schemeClr val="accent2">
                    <a:lumMod val="50000"/>
                  </a:schemeClr>
                </a:solidFill>
                <a:latin typeface="+mn-lt"/>
              </a:rPr>
              <a:t>EIRA SCOPE</a:t>
            </a:r>
            <a:endParaRPr lang="el-GR" sz="900" b="1" i="1" dirty="0">
              <a:solidFill>
                <a:schemeClr val="accent2">
                  <a:lumMod val="50000"/>
                </a:schemeClr>
              </a:solidFill>
              <a:latin typeface="+mn-lt"/>
            </a:endParaRPr>
          </a:p>
        </p:txBody>
      </p:sp>
      <p:sp>
        <p:nvSpPr>
          <p:cNvPr id="10" name="TextBox 9"/>
          <p:cNvSpPr txBox="1"/>
          <p:nvPr/>
        </p:nvSpPr>
        <p:spPr>
          <a:xfrm>
            <a:off x="6588125" y="4076700"/>
            <a:ext cx="627063" cy="369888"/>
          </a:xfrm>
          <a:prstGeom prst="rect">
            <a:avLst/>
          </a:prstGeom>
          <a:noFill/>
        </p:spPr>
        <p:txBody>
          <a:bodyPr>
            <a:spAutoFit/>
          </a:bodyPr>
          <a:lstStyle/>
          <a:p>
            <a:pPr fontAlgn="auto">
              <a:spcBef>
                <a:spcPts val="0"/>
              </a:spcBef>
              <a:spcAft>
                <a:spcPts val="0"/>
              </a:spcAft>
              <a:defRPr/>
            </a:pPr>
            <a:r>
              <a:rPr lang="en-US" sz="900" b="1" i="1" dirty="0">
                <a:solidFill>
                  <a:schemeClr val="accent2">
                    <a:lumMod val="50000"/>
                  </a:schemeClr>
                </a:solidFill>
                <a:latin typeface="+mn-lt"/>
              </a:rPr>
              <a:t>EIRA SCOPE</a:t>
            </a:r>
            <a:endParaRPr lang="el-GR" sz="900" b="1" i="1" dirty="0">
              <a:solidFill>
                <a:schemeClr val="accent2">
                  <a:lumMod val="50000"/>
                </a:schemeClr>
              </a:solidFill>
              <a:latin typeface="+mn-lt"/>
            </a:endParaRPr>
          </a:p>
        </p:txBody>
      </p:sp>
      <p:sp>
        <p:nvSpPr>
          <p:cNvPr id="11" name="Left Arrow 10"/>
          <p:cNvSpPr/>
          <p:nvPr/>
        </p:nvSpPr>
        <p:spPr>
          <a:xfrm>
            <a:off x="7812088" y="4005263"/>
            <a:ext cx="873125" cy="446087"/>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28700" y="620713"/>
            <a:ext cx="6646863" cy="936625"/>
          </a:xfrm>
        </p:spPr>
        <p:txBody>
          <a:bodyPr/>
          <a:lstStyle/>
          <a:p>
            <a:pPr algn="ctr" eaLnBrk="1" hangingPunct="1"/>
            <a:r>
              <a:rPr lang="en-US" altLang="en-US" smtClean="0"/>
              <a:t>European Interoperability Reference Architecture (EIRA)</a:t>
            </a:r>
            <a:endParaRPr lang="el-GR" altLang="en-US" smtClean="0"/>
          </a:p>
        </p:txBody>
      </p:sp>
      <p:pic>
        <p:nvPicPr>
          <p:cNvPr id="36867" name="Content Placeholder 4" descr="EIRA High Level Overview"/>
          <p:cNvPicPr>
            <a:picLocks noGrp="1" noChangeAspect="1" noChangeArrowheads="1"/>
          </p:cNvPicPr>
          <p:nvPr>
            <p:ph idx="1"/>
          </p:nvPr>
        </p:nvPicPr>
        <p:blipFill>
          <a:blip r:embed="rId2" cstate="print"/>
          <a:srcRect/>
          <a:stretch>
            <a:fillRect/>
          </a:stretch>
        </p:blipFill>
        <p:spPr>
          <a:xfrm>
            <a:off x="1063625" y="1557338"/>
            <a:ext cx="7180263" cy="3816350"/>
          </a:xfrm>
        </p:spPr>
      </p:pic>
      <p:sp>
        <p:nvSpPr>
          <p:cNvPr id="36868" name="Rectangle 5"/>
          <p:cNvSpPr>
            <a:spLocks noChangeArrowheads="1"/>
          </p:cNvSpPr>
          <p:nvPr/>
        </p:nvSpPr>
        <p:spPr bwMode="auto">
          <a:xfrm>
            <a:off x="5605463" y="5340350"/>
            <a:ext cx="3429000" cy="230188"/>
          </a:xfrm>
          <a:prstGeom prst="rect">
            <a:avLst/>
          </a:prstGeom>
          <a:noFill/>
          <a:ln w="9525">
            <a:noFill/>
            <a:miter lim="800000"/>
            <a:headEnd/>
            <a:tailEnd/>
          </a:ln>
        </p:spPr>
        <p:txBody>
          <a:bodyPr>
            <a:spAutoFit/>
          </a:bodyPr>
          <a:lstStyle/>
          <a:p>
            <a:r>
              <a:rPr lang="en-US" altLang="el-GR" sz="900"/>
              <a:t>Source</a:t>
            </a:r>
            <a:r>
              <a:rPr lang="el-GR" altLang="el-GR" sz="900"/>
              <a:t>: </a:t>
            </a:r>
            <a:r>
              <a:rPr lang="en-US" altLang="el-GR" sz="900"/>
              <a:t>https://joinup.ec.europa.eu/asset/eia/description</a:t>
            </a:r>
            <a:endParaRPr lang="el-GR" altLang="el-GR" sz="9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116013" y="333375"/>
            <a:ext cx="6840537" cy="863600"/>
          </a:xfrm>
        </p:spPr>
        <p:txBody>
          <a:bodyPr/>
          <a:lstStyle/>
          <a:p>
            <a:pPr algn="ctr" eaLnBrk="1" hangingPunct="1"/>
            <a:r>
              <a:rPr lang="en-US" altLang="en-US" smtClean="0"/>
              <a:t>NIFO: NIF-EIF alignment</a:t>
            </a:r>
          </a:p>
        </p:txBody>
      </p:sp>
      <p:pic>
        <p:nvPicPr>
          <p:cNvPr id="37891" name="Picture 3"/>
          <p:cNvPicPr>
            <a:picLocks noChangeAspect="1"/>
          </p:cNvPicPr>
          <p:nvPr/>
        </p:nvPicPr>
        <p:blipFill>
          <a:blip r:embed="rId2" cstate="print"/>
          <a:srcRect/>
          <a:stretch>
            <a:fillRect/>
          </a:stretch>
        </p:blipFill>
        <p:spPr bwMode="auto">
          <a:xfrm>
            <a:off x="763588" y="1700213"/>
            <a:ext cx="5608637" cy="3897312"/>
          </a:xfrm>
          <a:prstGeom prst="rect">
            <a:avLst/>
          </a:prstGeom>
          <a:noFill/>
          <a:ln w="9525">
            <a:noFill/>
            <a:miter lim="800000"/>
            <a:headEnd/>
            <a:tailEnd/>
          </a:ln>
        </p:spPr>
      </p:pic>
      <p:pic>
        <p:nvPicPr>
          <p:cNvPr id="37892" name="Picture 4"/>
          <p:cNvPicPr>
            <a:picLocks noChangeAspect="1"/>
          </p:cNvPicPr>
          <p:nvPr/>
        </p:nvPicPr>
        <p:blipFill>
          <a:blip r:embed="rId3" cstate="print"/>
          <a:srcRect/>
          <a:stretch>
            <a:fillRect/>
          </a:stretch>
        </p:blipFill>
        <p:spPr bwMode="auto">
          <a:xfrm>
            <a:off x="7011988" y="2533650"/>
            <a:ext cx="900112" cy="908050"/>
          </a:xfrm>
          <a:prstGeom prst="rect">
            <a:avLst/>
          </a:prstGeom>
          <a:noFill/>
          <a:ln w="9525">
            <a:noFill/>
            <a:miter lim="800000"/>
            <a:headEnd/>
            <a:tailEnd/>
          </a:ln>
        </p:spPr>
      </p:pic>
      <p:sp>
        <p:nvSpPr>
          <p:cNvPr id="37893" name="TextBox 5"/>
          <p:cNvSpPr txBox="1">
            <a:spLocks noChangeArrowheads="1"/>
          </p:cNvSpPr>
          <p:nvPr/>
        </p:nvSpPr>
        <p:spPr bwMode="auto">
          <a:xfrm>
            <a:off x="6745288" y="3514725"/>
            <a:ext cx="1452562" cy="923925"/>
          </a:xfrm>
          <a:prstGeom prst="rect">
            <a:avLst/>
          </a:prstGeom>
          <a:noFill/>
          <a:ln w="9525">
            <a:noFill/>
            <a:miter lim="800000"/>
            <a:headEnd/>
            <a:tailEnd/>
          </a:ln>
        </p:spPr>
        <p:txBody>
          <a:bodyPr>
            <a:spAutoFit/>
          </a:bodyPr>
          <a:lstStyle/>
          <a:p>
            <a:pPr algn="ctr"/>
            <a:r>
              <a:rPr lang="en-US" altLang="en-US"/>
              <a:t>EU overall average </a:t>
            </a:r>
            <a:br>
              <a:rPr lang="en-US" altLang="en-US"/>
            </a:br>
            <a:r>
              <a:rPr lang="en-US" altLang="en-US"/>
              <a:t>(2014)</a:t>
            </a:r>
          </a:p>
        </p:txBody>
      </p:sp>
      <p:sp>
        <p:nvSpPr>
          <p:cNvPr id="82951" name="TextBox 6"/>
          <p:cNvSpPr txBox="1">
            <a:spLocks noChangeArrowheads="1"/>
          </p:cNvSpPr>
          <p:nvPr/>
        </p:nvSpPr>
        <p:spPr bwMode="auto">
          <a:xfrm>
            <a:off x="7011988" y="4937125"/>
            <a:ext cx="1895475" cy="738188"/>
          </a:xfrm>
          <a:prstGeom prst="rect">
            <a:avLst/>
          </a:prstGeom>
          <a:noFill/>
          <a:ln w="9525">
            <a:noFill/>
            <a:miter lim="800000"/>
            <a:headEnd/>
            <a:tailEnd/>
          </a:ln>
        </p:spPr>
        <p:txBody>
          <a:bodyPr>
            <a:spAutoFit/>
          </a:bodyPr>
          <a:lstStyle/>
          <a:p>
            <a:pPr>
              <a:defRPr/>
            </a:pPr>
            <a:r>
              <a:rPr lang="en-US" sz="1050"/>
              <a:t>Source: </a:t>
            </a:r>
            <a:br>
              <a:rPr lang="en-US" sz="1050"/>
            </a:br>
            <a:r>
              <a:rPr lang="en-US" sz="1050">
                <a:hlinkClick r:id="rId4"/>
              </a:rPr>
              <a:t>State of Play of Interoperability in Europe - Report 2014</a:t>
            </a:r>
            <a:endParaRPr lang="el-GR" sz="105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a:xfrm>
            <a:off x="1028700" y="406400"/>
            <a:ext cx="6646863" cy="501650"/>
          </a:xfrm>
        </p:spPr>
        <p:txBody>
          <a:bodyPr/>
          <a:lstStyle/>
          <a:p>
            <a:pPr algn="ctr" eaLnBrk="1" hangingPunct="1"/>
            <a:r>
              <a:rPr lang="en-US" altLang="el-GR" sz="2800" smtClean="0"/>
              <a:t>Conceptual model of a public service</a:t>
            </a:r>
          </a:p>
        </p:txBody>
      </p:sp>
      <p:sp>
        <p:nvSpPr>
          <p:cNvPr id="11267" name="Θέση περιεχομένου 2"/>
          <p:cNvSpPr>
            <a:spLocks noGrp="1"/>
          </p:cNvSpPr>
          <p:nvPr>
            <p:ph idx="1"/>
          </p:nvPr>
        </p:nvSpPr>
        <p:spPr>
          <a:xfrm>
            <a:off x="827088" y="981075"/>
            <a:ext cx="7346950" cy="4929188"/>
          </a:xfrm>
        </p:spPr>
        <p:txBody>
          <a:bodyPr/>
          <a:lstStyle/>
          <a:p>
            <a:pPr eaLnBrk="1" hangingPunct="1"/>
            <a:r>
              <a:rPr lang="en-US" altLang="el-GR" sz="2000" smtClean="0"/>
              <a:t>Service Process Triggers:</a:t>
            </a:r>
          </a:p>
          <a:p>
            <a:pPr lvl="1" eaLnBrk="1" hangingPunct="1"/>
            <a:r>
              <a:rPr lang="en-US" altLang="el-GR" sz="1800" smtClean="0"/>
              <a:t>New period,</a:t>
            </a:r>
          </a:p>
          <a:p>
            <a:pPr lvl="1" eaLnBrk="1" hangingPunct="1"/>
            <a:r>
              <a:rPr lang="en-US" altLang="el-GR" sz="1800" smtClean="0"/>
              <a:t>New application </a:t>
            </a:r>
          </a:p>
          <a:p>
            <a:pPr eaLnBrk="1" hangingPunct="1"/>
            <a:r>
              <a:rPr lang="en-US" altLang="el-GR" sz="2000" smtClean="0"/>
              <a:t>Indicative Process Steps</a:t>
            </a:r>
          </a:p>
          <a:p>
            <a:pPr lvl="1" eaLnBrk="1" hangingPunct="1"/>
            <a:r>
              <a:rPr lang="en-US" altLang="el-GR" sz="1800" smtClean="0"/>
              <a:t>Collect information</a:t>
            </a:r>
          </a:p>
          <a:p>
            <a:pPr lvl="1" eaLnBrk="1" hangingPunct="1"/>
            <a:r>
              <a:rPr lang="en-US" altLang="el-GR" sz="1800" smtClean="0"/>
              <a:t>Validate information</a:t>
            </a:r>
          </a:p>
          <a:p>
            <a:pPr eaLnBrk="1" hangingPunct="1"/>
            <a:r>
              <a:rPr lang="en-US" altLang="el-GR" sz="2000" smtClean="0"/>
              <a:t>Outcome</a:t>
            </a:r>
          </a:p>
          <a:p>
            <a:pPr lvl="1" eaLnBrk="1" hangingPunct="1"/>
            <a:r>
              <a:rPr lang="en-US" altLang="el-GR" sz="1800" smtClean="0"/>
              <a:t>New Information </a:t>
            </a:r>
            <a:br>
              <a:rPr lang="en-US" altLang="el-GR" sz="1800" smtClean="0"/>
            </a:br>
            <a:r>
              <a:rPr lang="en-US" altLang="el-GR" sz="1800" smtClean="0"/>
              <a:t>Generated</a:t>
            </a:r>
          </a:p>
          <a:p>
            <a:pPr lvl="1" eaLnBrk="1" hangingPunct="1"/>
            <a:r>
              <a:rPr lang="en-US" altLang="el-GR" sz="1800" smtClean="0"/>
              <a:t>An action</a:t>
            </a:r>
          </a:p>
          <a:p>
            <a:pPr lvl="1" eaLnBrk="1" hangingPunct="1"/>
            <a:r>
              <a:rPr lang="en-US" altLang="el-GR" sz="1800" smtClean="0"/>
              <a:t>A decision</a:t>
            </a:r>
          </a:p>
          <a:p>
            <a:pPr lvl="1" eaLnBrk="1" hangingPunct="1"/>
            <a:endParaRPr lang="en-US" altLang="el-GR" sz="1400" smtClean="0"/>
          </a:p>
          <a:p>
            <a:pPr lvl="1" eaLnBrk="1" hangingPunct="1"/>
            <a:endParaRPr lang="el-GR" altLang="el-GR" sz="1800" smtClean="0"/>
          </a:p>
        </p:txBody>
      </p:sp>
      <p:pic>
        <p:nvPicPr>
          <p:cNvPr id="11268" name="Picture 2"/>
          <p:cNvPicPr>
            <a:picLocks noGrp="1" noChangeAspect="1" noChangeArrowheads="1"/>
          </p:cNvPicPr>
          <p:nvPr>
            <p:ph sz="quarter" idx="4294967295"/>
          </p:nvPr>
        </p:nvPicPr>
        <p:blipFill>
          <a:blip r:embed="rId2" cstate="print"/>
          <a:srcRect/>
          <a:stretch>
            <a:fillRect/>
          </a:stretch>
        </p:blipFill>
        <p:spPr>
          <a:xfrm>
            <a:off x="3419475" y="3213100"/>
            <a:ext cx="5364163" cy="2879725"/>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149350" y="2011363"/>
            <a:ext cx="6878638" cy="1130300"/>
          </a:xfrm>
        </p:spPr>
        <p:txBody>
          <a:bodyPr lIns="182562" tIns="46037" rIns="182562" bIns="46037"/>
          <a:lstStyle/>
          <a:p>
            <a:pPr marL="0" indent="0" algn="ctr">
              <a:buFont typeface="Wingdings" pitchFamily="2" charset="2"/>
              <a:buNone/>
            </a:pPr>
            <a:r>
              <a:rPr lang="en-US" b="1" smtClean="0">
                <a:solidFill>
                  <a:srgbClr val="0070C0"/>
                </a:solidFill>
              </a:rPr>
              <a:t>End of Section S2</a:t>
            </a:r>
            <a:r>
              <a:rPr lang="el-GR" b="1" smtClean="0">
                <a:solidFill>
                  <a:srgbClr val="0070C0"/>
                </a:solidFill>
              </a:rPr>
              <a:t> </a:t>
            </a:r>
          </a:p>
          <a:p>
            <a:pPr marL="0" indent="0" algn="ctr">
              <a:buFont typeface="Wingdings" pitchFamily="2" charset="2"/>
              <a:buNone/>
            </a:pPr>
            <a:endParaRPr lang="el-GR" smtClean="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58888" y="404813"/>
            <a:ext cx="6713537" cy="982662"/>
          </a:xfrm>
        </p:spPr>
        <p:txBody>
          <a:bodyPr lIns="92075" tIns="46037" rIns="92075" bIns="46037" anchor="ctr"/>
          <a:lstStyle/>
          <a:p>
            <a:pPr algn="ctr"/>
            <a:r>
              <a:rPr lang="en-US" smtClean="0"/>
              <a:t>Funding</a:t>
            </a:r>
            <a:endParaRPr lang="el-GR" smtClean="0"/>
          </a:p>
        </p:txBody>
      </p:sp>
      <p:sp>
        <p:nvSpPr>
          <p:cNvPr id="2" name="Θέση περιεχομένου 1"/>
          <p:cNvSpPr>
            <a:spLocks noGrp="1"/>
          </p:cNvSpPr>
          <p:nvPr>
            <p:ph idx="1"/>
          </p:nvPr>
        </p:nvSpPr>
        <p:spPr>
          <a:xfrm>
            <a:off x="1149350" y="1700213"/>
            <a:ext cx="6878638" cy="3794125"/>
          </a:xfrm>
        </p:spPr>
        <p:txBody>
          <a:bodyPr/>
          <a:lstStyle/>
          <a:p>
            <a:pPr>
              <a:defRPr/>
            </a:pPr>
            <a:r>
              <a:rPr lang="en-US" sz="2000" dirty="0"/>
              <a:t>This training material has been developed in the context of the training actions of the National Centre of Public Administration and Local Government</a:t>
            </a:r>
            <a:r>
              <a:rPr lang="el-GR" sz="2000" dirty="0"/>
              <a:t>.</a:t>
            </a:r>
          </a:p>
          <a:p>
            <a:pPr>
              <a:defRPr/>
            </a:pPr>
            <a:r>
              <a:rPr lang="en-US" sz="2000" dirty="0"/>
              <a:t>The </a:t>
            </a:r>
            <a:r>
              <a:rPr lang="en-US" sz="2000" b="1" dirty="0" err="1"/>
              <a:t>SlideWiki</a:t>
            </a:r>
            <a:r>
              <a:rPr lang="en-US" sz="2000" b="1" dirty="0"/>
              <a:t> </a:t>
            </a:r>
            <a:r>
              <a:rPr lang="en-US" sz="2000" dirty="0"/>
              <a:t>project that belongs to the </a:t>
            </a:r>
            <a:r>
              <a:rPr lang="el-GR" sz="2000" dirty="0"/>
              <a:t>«</a:t>
            </a:r>
            <a:r>
              <a:rPr lang="en-US" sz="2000" dirty="0"/>
              <a:t>Large-scale pilots for collaborative </a:t>
            </a:r>
            <a:r>
              <a:rPr lang="en-US" sz="2000" dirty="0" err="1"/>
              <a:t>OpenCourseWare</a:t>
            </a:r>
            <a:r>
              <a:rPr lang="en-US" sz="2000" dirty="0"/>
              <a:t> authoring, multiplatform delivery and Learning Analytics</a:t>
            </a:r>
            <a:r>
              <a:rPr lang="el-GR" sz="2000" dirty="0"/>
              <a:t>» </a:t>
            </a:r>
            <a:r>
              <a:rPr lang="en-US" sz="2000" dirty="0"/>
              <a:t>has funded only the restructuring of the existing F2F Training material to an </a:t>
            </a:r>
            <a:r>
              <a:rPr lang="en-US" sz="2000" dirty="0" err="1"/>
              <a:t>opencourseware</a:t>
            </a:r>
            <a:r>
              <a:rPr lang="en-US" sz="2000" dirty="0"/>
              <a:t> version</a:t>
            </a:r>
            <a:r>
              <a:rPr lang="el-GR" sz="2000" dirty="0"/>
              <a:t>.</a:t>
            </a:r>
          </a:p>
          <a:p>
            <a:pPr>
              <a:defRPr/>
            </a:pPr>
            <a:r>
              <a:rPr lang="en-US" sz="2000" dirty="0"/>
              <a:t>The </a:t>
            </a:r>
            <a:r>
              <a:rPr lang="en-US" sz="2000" dirty="0" err="1"/>
              <a:t>SlideWiki</a:t>
            </a:r>
            <a:r>
              <a:rPr lang="en-US" sz="2000" dirty="0"/>
              <a:t> project is being implemented in the context of the European </a:t>
            </a:r>
            <a:r>
              <a:rPr lang="en-US" sz="2000" dirty="0" err="1"/>
              <a:t>Programme</a:t>
            </a:r>
            <a:r>
              <a:rPr lang="en-US" sz="2000" dirty="0"/>
              <a:t> </a:t>
            </a:r>
            <a:r>
              <a:rPr lang="el-GR" sz="2000" dirty="0"/>
              <a:t>«</a:t>
            </a:r>
            <a:r>
              <a:rPr lang="en-US" sz="2000" dirty="0"/>
              <a:t>Horizon 2020</a:t>
            </a:r>
            <a:r>
              <a:rPr lang="el-GR" sz="2000" dirty="0"/>
              <a:t>» </a:t>
            </a:r>
            <a:r>
              <a:rPr lang="en-US" sz="2000" dirty="0"/>
              <a:t>and it is being funded by European Union</a:t>
            </a:r>
            <a:r>
              <a:rPr lang="el-GR" sz="2000" dirty="0"/>
              <a:t>.</a:t>
            </a:r>
          </a:p>
          <a:p>
            <a:pPr marL="0" indent="0">
              <a:buFont typeface="Wingdings" pitchFamily="2" charset="2"/>
              <a:buNone/>
              <a:defRPr/>
            </a:pPr>
            <a:endParaRPr lang="el-GR" dirty="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9350" y="1628775"/>
            <a:ext cx="6878638" cy="4176713"/>
          </a:xfrm>
        </p:spPr>
        <p:txBody>
          <a:bodyPr lIns="182562" tIns="46037" rIns="182562" bIns="46037"/>
          <a:lstStyle/>
          <a:p>
            <a:pPr marL="0" indent="0" algn="ctr">
              <a:buFont typeface="Wingdings" pitchFamily="2" charset="2"/>
              <a:buNone/>
              <a:defRPr/>
            </a:pPr>
            <a:r>
              <a:rPr lang="en-US" sz="3800" dirty="0">
                <a:solidFill>
                  <a:schemeClr val="tx2"/>
                </a:solidFill>
                <a:latin typeface="+mj-lt"/>
                <a:ea typeface="+mj-ea"/>
                <a:cs typeface="+mj-cs"/>
              </a:rPr>
              <a:t>Notes</a:t>
            </a:r>
            <a:endParaRPr lang="el-GR" sz="3800" dirty="0">
              <a:solidFill>
                <a:schemeClr val="tx2"/>
              </a:solidFill>
              <a:latin typeface="+mj-lt"/>
              <a:ea typeface="+mj-ea"/>
              <a:cs typeface="+mj-cs"/>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58888" y="404813"/>
            <a:ext cx="6713537" cy="982662"/>
          </a:xfrm>
        </p:spPr>
        <p:txBody>
          <a:bodyPr lIns="92075" tIns="46037" rIns="92075" bIns="46037" anchor="ctr"/>
          <a:lstStyle/>
          <a:p>
            <a:pPr algn="ctr"/>
            <a:r>
              <a:rPr lang="en-US" smtClean="0"/>
              <a:t>Notes regarding the previous versions of the current work</a:t>
            </a:r>
            <a:endParaRPr lang="el-GR" smtClean="0"/>
          </a:p>
        </p:txBody>
      </p:sp>
      <p:sp>
        <p:nvSpPr>
          <p:cNvPr id="2" name="Θέση περιεχομένου 1"/>
          <p:cNvSpPr>
            <a:spLocks noGrp="1"/>
          </p:cNvSpPr>
          <p:nvPr>
            <p:ph idx="1"/>
          </p:nvPr>
        </p:nvSpPr>
        <p:spPr>
          <a:xfrm>
            <a:off x="1149350" y="1773238"/>
            <a:ext cx="6878638" cy="3794125"/>
          </a:xfrm>
        </p:spPr>
        <p:txBody>
          <a:bodyPr/>
          <a:lstStyle/>
          <a:p>
            <a:pPr>
              <a:defRPr/>
            </a:pPr>
            <a:r>
              <a:rPr lang="en-US" dirty="0"/>
              <a:t>The current version of the work is version 1</a:t>
            </a:r>
            <a:r>
              <a:rPr lang="el-GR" dirty="0"/>
              <a:t>.0. </a:t>
            </a:r>
          </a:p>
          <a:p>
            <a:pPr>
              <a:defRPr/>
            </a:pPr>
            <a:r>
              <a:rPr lang="en-US" dirty="0"/>
              <a:t>Previous versions are</a:t>
            </a:r>
            <a:r>
              <a:rPr lang="el-GR" dirty="0"/>
              <a:t>:</a:t>
            </a:r>
          </a:p>
          <a:p>
            <a:pPr lvl="1">
              <a:defRPr/>
            </a:pPr>
            <a:r>
              <a:rPr lang="en-US" dirty="0"/>
              <a:t>Version of </a:t>
            </a:r>
            <a:r>
              <a:rPr lang="en-US" sz="2000" dirty="0"/>
              <a:t>F2F Training material regarding Interoperability Maturity Assessment for Public Services </a:t>
            </a:r>
            <a:r>
              <a:rPr lang="en-US" dirty="0"/>
              <a:t>available </a:t>
            </a:r>
            <a:r>
              <a:rPr lang="en-US" dirty="0">
                <a:hlinkClick r:id="rId2"/>
              </a:rPr>
              <a:t>here</a:t>
            </a:r>
            <a:r>
              <a:rPr lang="el-GR" dirty="0"/>
              <a:t>. </a:t>
            </a:r>
          </a:p>
          <a:p>
            <a:pPr marL="0" indent="0">
              <a:buFont typeface="Wingdings" pitchFamily="2" charset="2"/>
              <a:buNone/>
              <a:defRPr/>
            </a:pPr>
            <a:endParaRPr lang="el-GR" sz="2000" dirty="0"/>
          </a:p>
          <a:p>
            <a:pPr marL="0" indent="0">
              <a:buFont typeface="Wingdings" pitchFamily="2" charset="2"/>
              <a:buNone/>
              <a:defRPr/>
            </a:pPr>
            <a:endParaRPr lang="el-GR"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58888" y="404813"/>
            <a:ext cx="6713537" cy="982662"/>
          </a:xfrm>
        </p:spPr>
        <p:txBody>
          <a:bodyPr lIns="92075" tIns="46037" rIns="92075" bIns="46037" anchor="ctr"/>
          <a:lstStyle/>
          <a:p>
            <a:pPr algn="ctr"/>
            <a:r>
              <a:rPr lang="en-US" smtClean="0"/>
              <a:t>Notes Licensing</a:t>
            </a:r>
            <a:endParaRPr lang="el-GR" b="1" smtClean="0"/>
          </a:p>
        </p:txBody>
      </p:sp>
      <p:sp>
        <p:nvSpPr>
          <p:cNvPr id="43011" name="Θέση περιεχομένου 1"/>
          <p:cNvSpPr>
            <a:spLocks noGrp="1"/>
          </p:cNvSpPr>
          <p:nvPr>
            <p:ph idx="1"/>
          </p:nvPr>
        </p:nvSpPr>
        <p:spPr>
          <a:xfrm>
            <a:off x="1149350" y="1628775"/>
            <a:ext cx="6878638" cy="4176713"/>
          </a:xfrm>
        </p:spPr>
        <p:txBody>
          <a:bodyPr/>
          <a:lstStyle/>
          <a:p>
            <a:pPr marL="0" indent="0">
              <a:buFont typeface="Wingdings" pitchFamily="2" charset="2"/>
              <a:buNone/>
            </a:pPr>
            <a:endParaRPr lang="el-GR" sz="2000" smtClean="0"/>
          </a:p>
          <a:p>
            <a:pPr marL="0" indent="0">
              <a:buFont typeface="Wingdings" pitchFamily="2" charset="2"/>
              <a:buNone/>
            </a:pPr>
            <a:endParaRPr lang="el-GR" smtClean="0"/>
          </a:p>
        </p:txBody>
      </p:sp>
      <p:sp>
        <p:nvSpPr>
          <p:cNvPr id="43012" name="Θέση περιεχομένου 3"/>
          <p:cNvSpPr txBox="1">
            <a:spLocks/>
          </p:cNvSpPr>
          <p:nvPr/>
        </p:nvSpPr>
        <p:spPr bwMode="auto">
          <a:xfrm>
            <a:off x="893763" y="1866900"/>
            <a:ext cx="7356475" cy="4351338"/>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Char char="n"/>
            </a:pPr>
            <a:r>
              <a:rPr lang="en-US" sz="2000">
                <a:latin typeface="Tahoma" pitchFamily="34" charset="0"/>
              </a:rPr>
              <a:t>The current training material is provided under the terms of use of the License </a:t>
            </a:r>
            <a:r>
              <a:rPr lang="el-GR" sz="2000">
                <a:latin typeface="Tahoma" pitchFamily="34" charset="0"/>
              </a:rPr>
              <a:t>Creative Commons </a:t>
            </a:r>
            <a:r>
              <a:rPr lang="fr-FR" sz="2000">
                <a:latin typeface="Tahoma" pitchFamily="34" charset="0"/>
              </a:rPr>
              <a:t>Attribution-NonCommercial 4.0 International (CC BY-NC 4.0) </a:t>
            </a:r>
            <a:r>
              <a:rPr lang="en-US" sz="2000">
                <a:latin typeface="Tahoma" pitchFamily="34" charset="0"/>
              </a:rPr>
              <a:t>or newer.</a:t>
            </a:r>
            <a:r>
              <a:rPr lang="fr-FR" sz="2000">
                <a:latin typeface="Tahoma" pitchFamily="34" charset="0"/>
              </a:rPr>
              <a:t> </a:t>
            </a:r>
            <a:endParaRPr lang="el-GR" sz="2000">
              <a:latin typeface="Tahoma" pitchFamily="34" charset="0"/>
            </a:endParaRPr>
          </a:p>
          <a:p>
            <a:pPr marL="342900" indent="-342900" eaLnBrk="1" hangingPunct="1">
              <a:spcBef>
                <a:spcPct val="20000"/>
              </a:spcBef>
              <a:buClr>
                <a:schemeClr val="folHlink"/>
              </a:buClr>
              <a:buSzPct val="60000"/>
              <a:buFont typeface="Wingdings" pitchFamily="2" charset="2"/>
              <a:buChar char="n"/>
            </a:pPr>
            <a:endParaRPr lang="en-US" sz="2000">
              <a:latin typeface="Tahoma" pitchFamily="34" charset="0"/>
            </a:endParaRPr>
          </a:p>
          <a:p>
            <a:pPr marL="342900" indent="-342900" eaLnBrk="1" hangingPunct="1">
              <a:spcBef>
                <a:spcPct val="20000"/>
              </a:spcBef>
              <a:buClr>
                <a:schemeClr val="folHlink"/>
              </a:buClr>
              <a:buSzPct val="60000"/>
              <a:buFont typeface="Wingdings" pitchFamily="2" charset="2"/>
              <a:buChar char="n"/>
            </a:pPr>
            <a:r>
              <a:rPr lang="en-US" sz="2000">
                <a:latin typeface="Tahoma" pitchFamily="34" charset="0"/>
              </a:rPr>
              <a:t>From this license is excluded the work from third parties e.g. photos, diagrams etc, that are included in this material and they are explicitly referred, including the terms of use from the third parties in the </a:t>
            </a:r>
            <a:r>
              <a:rPr lang="el-GR" sz="2000">
                <a:latin typeface="Tahoma" pitchFamily="34" charset="0"/>
              </a:rPr>
              <a:t>«</a:t>
            </a:r>
            <a:r>
              <a:rPr lang="en-US" sz="2000">
                <a:latin typeface="Tahoma" pitchFamily="34" charset="0"/>
              </a:rPr>
              <a:t>Note of Use of third parties work</a:t>
            </a:r>
            <a:r>
              <a:rPr lang="el-GR" sz="2000">
                <a:latin typeface="Tahoma" pitchFamily="34" charset="0"/>
              </a:rPr>
              <a:t>».</a:t>
            </a:r>
          </a:p>
        </p:txBody>
      </p:sp>
      <p:pic>
        <p:nvPicPr>
          <p:cNvPr id="43013" name="Εικόνα 5"/>
          <p:cNvPicPr>
            <a:picLocks noChangeAspect="1"/>
          </p:cNvPicPr>
          <p:nvPr/>
        </p:nvPicPr>
        <p:blipFill>
          <a:blip r:embed="rId2" cstate="print"/>
          <a:srcRect/>
          <a:stretch>
            <a:fillRect/>
          </a:stretch>
        </p:blipFill>
        <p:spPr bwMode="auto">
          <a:xfrm>
            <a:off x="3429000" y="5176838"/>
            <a:ext cx="2286000" cy="838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58888" y="404813"/>
            <a:ext cx="6713537" cy="982662"/>
          </a:xfrm>
        </p:spPr>
        <p:txBody>
          <a:bodyPr lIns="92075" tIns="46037" rIns="92075" bIns="46037" anchor="ctr"/>
          <a:lstStyle/>
          <a:p>
            <a:pPr algn="ctr"/>
            <a:r>
              <a:rPr lang="en-US" smtClean="0"/>
              <a:t>Maintenance Notes</a:t>
            </a:r>
            <a:endParaRPr lang="el-GR" b="1" smtClean="0"/>
          </a:p>
        </p:txBody>
      </p:sp>
      <p:sp>
        <p:nvSpPr>
          <p:cNvPr id="44035" name="Θέση περιεχομένου 1"/>
          <p:cNvSpPr>
            <a:spLocks noGrp="1"/>
          </p:cNvSpPr>
          <p:nvPr>
            <p:ph idx="1"/>
          </p:nvPr>
        </p:nvSpPr>
        <p:spPr>
          <a:xfrm>
            <a:off x="1149350" y="1628775"/>
            <a:ext cx="6878638" cy="4176713"/>
          </a:xfrm>
        </p:spPr>
        <p:txBody>
          <a:bodyPr/>
          <a:lstStyle/>
          <a:p>
            <a:pPr marL="0" indent="0">
              <a:buFont typeface="Wingdings" pitchFamily="2" charset="2"/>
              <a:buNone/>
            </a:pPr>
            <a:endParaRPr lang="el-GR" sz="2000" smtClean="0"/>
          </a:p>
          <a:p>
            <a:pPr marL="0" indent="0">
              <a:buFont typeface="Wingdings" pitchFamily="2" charset="2"/>
              <a:buNone/>
            </a:pPr>
            <a:endParaRPr lang="el-GR" smtClean="0"/>
          </a:p>
        </p:txBody>
      </p:sp>
      <p:sp>
        <p:nvSpPr>
          <p:cNvPr id="44036" name="Θέση περιεχομένου 3"/>
          <p:cNvSpPr txBox="1">
            <a:spLocks/>
          </p:cNvSpPr>
          <p:nvPr/>
        </p:nvSpPr>
        <p:spPr bwMode="auto">
          <a:xfrm>
            <a:off x="893763" y="1866900"/>
            <a:ext cx="7356475" cy="4351338"/>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Char char="n"/>
            </a:pPr>
            <a:endParaRPr lang="el-GR" sz="2000">
              <a:latin typeface="Tahoma" pitchFamily="34" charset="0"/>
            </a:endParaRPr>
          </a:p>
        </p:txBody>
      </p:sp>
      <p:sp>
        <p:nvSpPr>
          <p:cNvPr id="44037" name="Θέση περιεχομένου 3"/>
          <p:cNvSpPr txBox="1">
            <a:spLocks/>
          </p:cNvSpPr>
          <p:nvPr/>
        </p:nvSpPr>
        <p:spPr bwMode="auto">
          <a:xfrm>
            <a:off x="1046163" y="2019300"/>
            <a:ext cx="7356475" cy="2994025"/>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Char char="n"/>
            </a:pPr>
            <a:r>
              <a:rPr lang="en-US" sz="2000">
                <a:latin typeface="Tahoma" pitchFamily="34" charset="0"/>
              </a:rPr>
              <a:t>Any copy, redistribute, remix or transform build on this material should contain</a:t>
            </a:r>
            <a:r>
              <a:rPr lang="el-GR" sz="2000">
                <a:latin typeface="Tahoma" pitchFamily="34" charset="0"/>
              </a:rPr>
              <a:t>:</a:t>
            </a:r>
          </a:p>
          <a:p>
            <a:pPr marL="742950" lvl="1" indent="-285750" eaLnBrk="1" hangingPunct="1">
              <a:spcBef>
                <a:spcPct val="20000"/>
              </a:spcBef>
              <a:buClr>
                <a:schemeClr val="hlink"/>
              </a:buClr>
              <a:buSzPct val="55000"/>
              <a:buFont typeface="Wingdings" pitchFamily="2" charset="2"/>
              <a:buChar char="n"/>
            </a:pPr>
            <a:r>
              <a:rPr lang="en-US" sz="2000">
                <a:latin typeface="Tahoma" pitchFamily="34" charset="0"/>
              </a:rPr>
              <a:t>The appropriate credit</a:t>
            </a:r>
            <a:endParaRPr lang="el-GR" sz="2000">
              <a:latin typeface="Tahoma" pitchFamily="34" charset="0"/>
            </a:endParaRPr>
          </a:p>
          <a:p>
            <a:pPr marL="742950" lvl="1" indent="-285750" eaLnBrk="1" hangingPunct="1">
              <a:spcBef>
                <a:spcPct val="20000"/>
              </a:spcBef>
              <a:buClr>
                <a:schemeClr val="hlink"/>
              </a:buClr>
              <a:buSzPct val="55000"/>
              <a:buFont typeface="Wingdings" pitchFamily="2" charset="2"/>
              <a:buChar char="n"/>
            </a:pPr>
            <a:r>
              <a:rPr lang="en-US" sz="2000">
                <a:latin typeface="Tahoma" pitchFamily="34" charset="0"/>
              </a:rPr>
              <a:t>The licensing note</a:t>
            </a:r>
            <a:endParaRPr lang="el-GR" sz="2000">
              <a:latin typeface="Tahoma" pitchFamily="34" charset="0"/>
            </a:endParaRPr>
          </a:p>
          <a:p>
            <a:pPr marL="742950" lvl="1" indent="-285750" eaLnBrk="1" hangingPunct="1">
              <a:spcBef>
                <a:spcPct val="20000"/>
              </a:spcBef>
              <a:buClr>
                <a:schemeClr val="hlink"/>
              </a:buClr>
              <a:buSzPct val="55000"/>
              <a:buFont typeface="Wingdings" pitchFamily="2" charset="2"/>
              <a:buChar char="n"/>
            </a:pPr>
            <a:r>
              <a:rPr lang="en-US" sz="2000">
                <a:latin typeface="Tahoma" pitchFamily="34" charset="0"/>
              </a:rPr>
              <a:t>The declaration of the maintenance note</a:t>
            </a:r>
            <a:endParaRPr lang="el-GR" sz="2000">
              <a:latin typeface="Tahoma" pitchFamily="34" charset="0"/>
            </a:endParaRPr>
          </a:p>
          <a:p>
            <a:pPr marL="742950" lvl="1" indent="-285750" eaLnBrk="1" hangingPunct="1">
              <a:spcBef>
                <a:spcPct val="20000"/>
              </a:spcBef>
              <a:buClr>
                <a:schemeClr val="hlink"/>
              </a:buClr>
              <a:buSzPct val="55000"/>
              <a:buFont typeface="Wingdings" pitchFamily="2" charset="2"/>
              <a:buChar char="n"/>
            </a:pPr>
            <a:r>
              <a:rPr lang="en-US" sz="2000">
                <a:latin typeface="Tahoma" pitchFamily="34" charset="0"/>
              </a:rPr>
              <a:t>The note for the use of third parties work (if applicable)</a:t>
            </a:r>
            <a:endParaRPr lang="el-GR" sz="2000">
              <a:latin typeface="Tahoma" pitchFamily="34" charset="0"/>
            </a:endParaRPr>
          </a:p>
          <a:p>
            <a:pPr marL="342900" indent="-342900" eaLnBrk="1" hangingPunct="1">
              <a:spcBef>
                <a:spcPct val="20000"/>
              </a:spcBef>
              <a:buClr>
                <a:schemeClr val="folHlink"/>
              </a:buClr>
              <a:buSzPct val="60000"/>
              <a:buFont typeface="Wingdings" pitchFamily="2" charset="2"/>
              <a:buChar char="n"/>
            </a:pPr>
            <a:r>
              <a:rPr lang="en-US" sz="2000">
                <a:latin typeface="Tahoma" pitchFamily="34" charset="0"/>
              </a:rPr>
              <a:t>including the relevant links to material and the above mentioned notes.</a:t>
            </a:r>
            <a:endParaRPr lang="el-GR" sz="3200">
              <a:latin typeface="Tahoma"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1028700" y="406400"/>
            <a:ext cx="6646863" cy="790575"/>
          </a:xfrm>
        </p:spPr>
        <p:txBody>
          <a:bodyPr/>
          <a:lstStyle/>
          <a:p>
            <a:pPr algn="ctr" eaLnBrk="1" hangingPunct="1"/>
            <a:r>
              <a:rPr lang="en-US" altLang="el-GR" smtClean="0"/>
              <a:t>Example: Income Tax Declaration</a:t>
            </a:r>
          </a:p>
        </p:txBody>
      </p:sp>
      <p:sp>
        <p:nvSpPr>
          <p:cNvPr id="12291" name="Θέση περιεχομένου 2"/>
          <p:cNvSpPr>
            <a:spLocks noGrp="1"/>
          </p:cNvSpPr>
          <p:nvPr>
            <p:ph idx="1"/>
          </p:nvPr>
        </p:nvSpPr>
        <p:spPr>
          <a:xfrm>
            <a:off x="1028700" y="1887538"/>
            <a:ext cx="7145338" cy="4022725"/>
          </a:xfrm>
        </p:spPr>
        <p:txBody>
          <a:bodyPr/>
          <a:lstStyle/>
          <a:p>
            <a:pPr eaLnBrk="1" hangingPunct="1"/>
            <a:r>
              <a:rPr lang="en-US" altLang="el-GR" sz="2000" smtClean="0"/>
              <a:t>The service’s process </a:t>
            </a:r>
            <a:r>
              <a:rPr lang="en-US" altLang="el-GR" sz="2000" b="1" smtClean="0"/>
              <a:t>trigger</a:t>
            </a:r>
            <a:r>
              <a:rPr lang="en-US" altLang="el-GR" sz="2000" smtClean="0"/>
              <a:t> is “the new fiscal year”. </a:t>
            </a:r>
          </a:p>
          <a:p>
            <a:pPr eaLnBrk="1" hangingPunct="1"/>
            <a:r>
              <a:rPr lang="en-US" altLang="el-GR" sz="2000" smtClean="0"/>
              <a:t>The main process </a:t>
            </a:r>
            <a:r>
              <a:rPr lang="en-US" altLang="el-GR" sz="2000" b="1" smtClean="0"/>
              <a:t>steps</a:t>
            </a:r>
            <a:r>
              <a:rPr lang="en-US" altLang="el-GR" sz="2000" smtClean="0"/>
              <a:t> it comprises are: </a:t>
            </a:r>
          </a:p>
          <a:p>
            <a:pPr lvl="1" eaLnBrk="1" hangingPunct="1"/>
            <a:r>
              <a:rPr lang="en-GB" altLang="el-GR" sz="2000" smtClean="0"/>
              <a:t>Collect information; </a:t>
            </a:r>
          </a:p>
          <a:p>
            <a:pPr lvl="1" eaLnBrk="1" hangingPunct="1"/>
            <a:r>
              <a:rPr lang="en-GB" altLang="el-GR" sz="2000" smtClean="0"/>
              <a:t>Let citizen validate information; </a:t>
            </a:r>
          </a:p>
          <a:p>
            <a:pPr lvl="1" eaLnBrk="1" hangingPunct="1"/>
            <a:r>
              <a:rPr lang="en-GB" altLang="el-GR" sz="2000" smtClean="0"/>
              <a:t>Check declaration; </a:t>
            </a:r>
          </a:p>
          <a:p>
            <a:pPr eaLnBrk="1" hangingPunct="1"/>
            <a:r>
              <a:rPr lang="en-US" altLang="el-GR" sz="2000" smtClean="0"/>
              <a:t>The </a:t>
            </a:r>
            <a:r>
              <a:rPr lang="en-US" altLang="el-GR" sz="2000" b="1" smtClean="0"/>
              <a:t>outcome</a:t>
            </a:r>
            <a:r>
              <a:rPr lang="en-US" altLang="el-GR" sz="2000" smtClean="0"/>
              <a:t> is the public decision on the amount of income tax which is due. </a:t>
            </a:r>
          </a:p>
          <a:p>
            <a:pPr lvl="1" eaLnBrk="1" hangingPunct="1"/>
            <a:endParaRPr lang="en-US" altLang="el-GR" sz="1400" smtClean="0"/>
          </a:p>
          <a:p>
            <a:pPr lvl="1" eaLnBrk="1" hangingPunct="1"/>
            <a:endParaRPr lang="el-GR" altLang="el-GR"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00113" y="406400"/>
            <a:ext cx="6775450" cy="790575"/>
          </a:xfrm>
        </p:spPr>
        <p:txBody>
          <a:bodyPr/>
          <a:lstStyle/>
          <a:p>
            <a:pPr algn="ctr" eaLnBrk="1" hangingPunct="1"/>
            <a:r>
              <a:rPr lang="en-US" altLang="el-GR" sz="2800" smtClean="0"/>
              <a:t>Four Design Rules</a:t>
            </a:r>
          </a:p>
        </p:txBody>
      </p:sp>
      <p:sp>
        <p:nvSpPr>
          <p:cNvPr id="3" name="Content Placeholder 2"/>
          <p:cNvSpPr>
            <a:spLocks noGrp="1"/>
          </p:cNvSpPr>
          <p:nvPr>
            <p:ph idx="1"/>
          </p:nvPr>
        </p:nvSpPr>
        <p:spPr>
          <a:xfrm>
            <a:off x="539750" y="1628775"/>
            <a:ext cx="8424863" cy="4176713"/>
          </a:xfrm>
        </p:spPr>
        <p:txBody>
          <a:bodyPr>
            <a:normAutofit/>
          </a:bodyPr>
          <a:lstStyle/>
          <a:p>
            <a:pPr eaLnBrk="1" hangingPunct="1">
              <a:defRPr/>
            </a:pPr>
            <a:r>
              <a:rPr lang="en-US" sz="2600" dirty="0"/>
              <a:t>The public services has:</a:t>
            </a:r>
          </a:p>
          <a:p>
            <a:pPr marL="398462" lvl="1" indent="0" eaLnBrk="1" hangingPunct="1">
              <a:buFont typeface="Franklin Gothic Book" pitchFamily="34" charset="0"/>
              <a:buNone/>
              <a:defRPr/>
            </a:pPr>
            <a:endParaRPr lang="en-US" sz="2000" b="1" dirty="0" smtClean="0"/>
          </a:p>
          <a:p>
            <a:pPr marL="398462" lvl="1" indent="0" eaLnBrk="1" hangingPunct="1">
              <a:buFont typeface="Franklin Gothic Book" pitchFamily="34" charset="0"/>
              <a:buNone/>
              <a:defRPr/>
            </a:pPr>
            <a:r>
              <a:rPr lang="en-US" sz="2000" b="1" dirty="0"/>
              <a:t>S</a:t>
            </a:r>
            <a:r>
              <a:rPr lang="en-US" sz="2000" b="1" dirty="0" smtClean="0"/>
              <a:t>ingle </a:t>
            </a:r>
            <a:r>
              <a:rPr lang="en-US" sz="2000" b="1" dirty="0"/>
              <a:t>service outcome / public decision </a:t>
            </a:r>
            <a:endParaRPr lang="en-US" sz="2000" b="1" dirty="0" smtClean="0"/>
          </a:p>
          <a:p>
            <a:pPr lvl="1" eaLnBrk="1" hangingPunct="1">
              <a:defRPr/>
            </a:pPr>
            <a:endParaRPr lang="en-US" sz="2000" b="1" dirty="0"/>
          </a:p>
          <a:p>
            <a:pPr marL="398462" lvl="1" indent="0" eaLnBrk="1" hangingPunct="1">
              <a:buFont typeface="Franklin Gothic Book" pitchFamily="34" charset="0"/>
              <a:buNone/>
              <a:defRPr/>
            </a:pPr>
            <a:r>
              <a:rPr lang="en-US" sz="2000" b="1" dirty="0" smtClean="0"/>
              <a:t>		Single </a:t>
            </a:r>
            <a:r>
              <a:rPr lang="en-US" sz="2000" b="1" dirty="0"/>
              <a:t>service </a:t>
            </a:r>
            <a:r>
              <a:rPr lang="en-US" sz="2000" b="1" dirty="0" smtClean="0"/>
              <a:t>owner</a:t>
            </a:r>
          </a:p>
          <a:p>
            <a:pPr lvl="1" eaLnBrk="1" hangingPunct="1">
              <a:defRPr/>
            </a:pPr>
            <a:endParaRPr lang="en-US" sz="2000" b="1" dirty="0"/>
          </a:p>
          <a:p>
            <a:pPr marL="398462" lvl="1" indent="0" eaLnBrk="1" hangingPunct="1">
              <a:buFont typeface="Franklin Gothic Book" pitchFamily="34" charset="0"/>
              <a:buNone/>
              <a:defRPr/>
            </a:pPr>
            <a:r>
              <a:rPr lang="en-US" sz="2000" b="1" dirty="0" smtClean="0"/>
              <a:t>			Single </a:t>
            </a:r>
            <a:r>
              <a:rPr lang="en-US" sz="2000" b="1" dirty="0"/>
              <a:t>primary end user </a:t>
            </a:r>
            <a:r>
              <a:rPr lang="en-US" sz="2000" b="1" dirty="0" smtClean="0"/>
              <a:t>group</a:t>
            </a:r>
          </a:p>
          <a:p>
            <a:pPr lvl="1" eaLnBrk="1" hangingPunct="1">
              <a:defRPr/>
            </a:pPr>
            <a:endParaRPr lang="en-US" sz="2000" b="1" dirty="0"/>
          </a:p>
          <a:p>
            <a:pPr marL="398462" lvl="1" indent="0" eaLnBrk="1" hangingPunct="1">
              <a:buFont typeface="Franklin Gothic Book" pitchFamily="34" charset="0"/>
              <a:buNone/>
              <a:defRPr/>
            </a:pPr>
            <a:r>
              <a:rPr lang="en-US" sz="2000" b="1" dirty="0" smtClean="0"/>
              <a:t>					A </a:t>
            </a:r>
            <a:r>
              <a:rPr lang="en-US" sz="2000" b="1" dirty="0"/>
              <a:t>visual end user interface </a:t>
            </a:r>
          </a:p>
          <a:p>
            <a:pPr lvl="2" eaLnBrk="1" hangingPunct="1">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00113" y="406400"/>
            <a:ext cx="6775450" cy="719138"/>
          </a:xfrm>
        </p:spPr>
        <p:txBody>
          <a:bodyPr/>
          <a:lstStyle/>
          <a:p>
            <a:pPr algn="ctr" eaLnBrk="1" hangingPunct="1"/>
            <a:r>
              <a:rPr lang="en-US" altLang="el-GR" smtClean="0"/>
              <a:t>Examples</a:t>
            </a:r>
          </a:p>
        </p:txBody>
      </p:sp>
      <p:sp>
        <p:nvSpPr>
          <p:cNvPr id="14339" name="Content Placeholder 2"/>
          <p:cNvSpPr>
            <a:spLocks noGrp="1"/>
          </p:cNvSpPr>
          <p:nvPr>
            <p:ph idx="1"/>
          </p:nvPr>
        </p:nvSpPr>
        <p:spPr>
          <a:xfrm>
            <a:off x="900113" y="1557338"/>
            <a:ext cx="7848600" cy="4310062"/>
          </a:xfrm>
        </p:spPr>
        <p:txBody>
          <a:bodyPr/>
          <a:lstStyle/>
          <a:p>
            <a:pPr algn="just" eaLnBrk="1" hangingPunct="1"/>
            <a:r>
              <a:rPr lang="en-US" altLang="el-GR" sz="2000" smtClean="0"/>
              <a:t>Citizens (</a:t>
            </a:r>
            <a:r>
              <a:rPr lang="en-US" altLang="el-GR" sz="2000" b="1" smtClean="0"/>
              <a:t>end user group</a:t>
            </a:r>
            <a:r>
              <a:rPr lang="en-US" altLang="el-GR" sz="2000" smtClean="0"/>
              <a:t>) are offered the service to access their Electronic Health Record (</a:t>
            </a:r>
            <a:r>
              <a:rPr lang="en-US" altLang="el-GR" sz="2000" b="1" smtClean="0"/>
              <a:t>service outcome</a:t>
            </a:r>
            <a:r>
              <a:rPr lang="en-US" altLang="el-GR" sz="2000" smtClean="0"/>
              <a:t>) via the eHealth portal (</a:t>
            </a:r>
            <a:r>
              <a:rPr lang="en-US" altLang="el-GR" sz="2000" b="1" smtClean="0"/>
              <a:t>interface</a:t>
            </a:r>
            <a:r>
              <a:rPr lang="en-US" altLang="el-GR" sz="2000" smtClean="0"/>
              <a:t>) of the Danish Sunhed (</a:t>
            </a:r>
            <a:r>
              <a:rPr lang="en-US" altLang="el-GR" sz="2000" b="1" smtClean="0"/>
              <a:t>owner</a:t>
            </a:r>
            <a:r>
              <a:rPr lang="en-US" altLang="el-GR" sz="2000" smtClean="0"/>
              <a:t>); </a:t>
            </a:r>
          </a:p>
          <a:p>
            <a:pPr algn="just" eaLnBrk="1" hangingPunct="1">
              <a:buFont typeface="Wingdings" pitchFamily="2" charset="2"/>
              <a:buNone/>
            </a:pPr>
            <a:endParaRPr lang="en-US" altLang="el-GR" sz="2000" smtClean="0"/>
          </a:p>
          <a:p>
            <a:pPr algn="just" eaLnBrk="1" hangingPunct="1"/>
            <a:r>
              <a:rPr lang="en-US" altLang="el-GR" sz="2000" smtClean="0"/>
              <a:t>Businesses (</a:t>
            </a:r>
            <a:r>
              <a:rPr lang="en-US" altLang="el-GR" sz="2000" b="1" smtClean="0"/>
              <a:t>end user group</a:t>
            </a:r>
            <a:r>
              <a:rPr lang="en-US" altLang="el-GR" sz="2000" smtClean="0"/>
              <a:t>) are offered the service to register and pay for the filling of patents (</a:t>
            </a:r>
            <a:r>
              <a:rPr lang="en-US" altLang="el-GR" sz="2000" b="1" smtClean="0"/>
              <a:t>service outcome</a:t>
            </a:r>
            <a:r>
              <a:rPr lang="en-US" altLang="el-GR" sz="2000" smtClean="0"/>
              <a:t>) via the website (</a:t>
            </a:r>
            <a:r>
              <a:rPr lang="en-US" altLang="el-GR" sz="2000" b="1" smtClean="0"/>
              <a:t>interface</a:t>
            </a:r>
            <a:r>
              <a:rPr lang="en-US" altLang="el-GR" sz="2000" smtClean="0"/>
              <a:t>) of the PRV (</a:t>
            </a:r>
            <a:r>
              <a:rPr lang="en-US" altLang="el-GR" sz="2000" b="1" smtClean="0"/>
              <a:t>owner</a:t>
            </a:r>
            <a:r>
              <a:rPr lang="en-US" altLang="el-GR" sz="2000" smtClean="0"/>
              <a:t>) </a:t>
            </a:r>
          </a:p>
          <a:p>
            <a:pPr algn="just" eaLnBrk="1" hangingPunct="1">
              <a:buFont typeface="Wingdings" pitchFamily="2" charset="2"/>
              <a:buNone/>
            </a:pPr>
            <a:endParaRPr lang="en-US" altLang="el-GR" sz="2000" smtClean="0"/>
          </a:p>
          <a:p>
            <a:pPr algn="just" eaLnBrk="1" hangingPunct="1"/>
            <a:r>
              <a:rPr lang="en-US" altLang="el-GR" sz="2000" smtClean="0"/>
              <a:t>Administrations (</a:t>
            </a:r>
            <a:r>
              <a:rPr lang="en-US" altLang="el-GR" sz="2000" b="1" smtClean="0"/>
              <a:t>end user group</a:t>
            </a:r>
            <a:r>
              <a:rPr lang="en-US" altLang="el-GR" sz="2000" smtClean="0"/>
              <a:t>) are offered the service </a:t>
            </a:r>
            <a:br>
              <a:rPr lang="en-US" altLang="el-GR" sz="2000" smtClean="0"/>
            </a:br>
            <a:r>
              <a:rPr lang="en-US" altLang="el-GR" sz="2000" smtClean="0"/>
              <a:t>to obtain European vehicle information (</a:t>
            </a:r>
            <a:r>
              <a:rPr lang="en-US" altLang="el-GR" sz="2000" b="1" smtClean="0"/>
              <a:t>service outcome</a:t>
            </a:r>
            <a:r>
              <a:rPr lang="en-US" altLang="el-GR" sz="2000" smtClean="0"/>
              <a:t>) via the web service (</a:t>
            </a:r>
            <a:r>
              <a:rPr lang="en-US" altLang="el-GR" sz="2000" b="1" smtClean="0"/>
              <a:t>interface</a:t>
            </a:r>
            <a:r>
              <a:rPr lang="en-US" altLang="el-GR" sz="2000" smtClean="0"/>
              <a:t>) of EUCARIS (</a:t>
            </a:r>
            <a:r>
              <a:rPr lang="en-US" altLang="el-GR" sz="2000" b="1" smtClean="0"/>
              <a:t>owner</a:t>
            </a:r>
            <a:r>
              <a:rPr lang="en-US" altLang="el-GR" sz="2000" smtClean="0"/>
              <a:t>). </a:t>
            </a:r>
          </a:p>
          <a:p>
            <a:pPr lvl="2" algn="just" eaLnBrk="1" hangingPunct="1"/>
            <a:endParaRPr lang="en-US" altLang="el-GR"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149350" y="1628775"/>
            <a:ext cx="6878638" cy="4176713"/>
          </a:xfrm>
        </p:spPr>
        <p:txBody>
          <a:bodyPr/>
          <a:lstStyle/>
          <a:p>
            <a:pPr eaLnBrk="1" hangingPunct="1"/>
            <a:r>
              <a:rPr lang="en-US" altLang="en-US" sz="2400" smtClean="0"/>
              <a:t>the ability of disparate and diverse organisations to </a:t>
            </a:r>
          </a:p>
          <a:p>
            <a:pPr lvl="1" eaLnBrk="1" hangingPunct="1"/>
            <a:r>
              <a:rPr lang="en-US" altLang="en-US" sz="1800" b="1" smtClean="0"/>
              <a:t>interact</a:t>
            </a:r>
            <a:r>
              <a:rPr lang="en-US" altLang="en-US" sz="1800" smtClean="0"/>
              <a:t> towards mutually beneficial and agreed common goals, </a:t>
            </a:r>
          </a:p>
          <a:p>
            <a:pPr lvl="1" eaLnBrk="1" hangingPunct="1"/>
            <a:r>
              <a:rPr lang="en-US" altLang="en-US" sz="1800" smtClean="0"/>
              <a:t>involving the </a:t>
            </a:r>
            <a:r>
              <a:rPr lang="en-US" altLang="en-US" sz="1800" b="1" smtClean="0"/>
              <a:t>sharing of information </a:t>
            </a:r>
            <a:r>
              <a:rPr lang="en-US" altLang="en-US" sz="1800" smtClean="0"/>
              <a:t>and </a:t>
            </a:r>
            <a:r>
              <a:rPr lang="en-US" altLang="en-US" sz="1800" b="1" smtClean="0"/>
              <a:t>knowledge</a:t>
            </a:r>
            <a:r>
              <a:rPr lang="en-US" altLang="en-US" sz="1800" smtClean="0"/>
              <a:t> between the organisations, </a:t>
            </a:r>
          </a:p>
          <a:p>
            <a:pPr lvl="1" eaLnBrk="1" hangingPunct="1"/>
            <a:r>
              <a:rPr lang="en-US" altLang="en-US" sz="1800" smtClean="0"/>
              <a:t>through the </a:t>
            </a:r>
            <a:r>
              <a:rPr lang="en-US" altLang="en-US" sz="1800" b="1" smtClean="0"/>
              <a:t>business processes </a:t>
            </a:r>
            <a:r>
              <a:rPr lang="en-US" altLang="en-US" sz="1800" smtClean="0"/>
              <a:t>they support, </a:t>
            </a:r>
          </a:p>
          <a:p>
            <a:pPr lvl="1" eaLnBrk="1" hangingPunct="1"/>
            <a:r>
              <a:rPr lang="en-US" altLang="en-US" sz="1800" smtClean="0"/>
              <a:t>by means of the </a:t>
            </a:r>
            <a:r>
              <a:rPr lang="en-US" altLang="en-US" sz="1800" b="1" smtClean="0"/>
              <a:t>exchange of data </a:t>
            </a:r>
            <a:r>
              <a:rPr lang="en-US" altLang="en-US" sz="1800" smtClean="0"/>
              <a:t>between their respective IT systems</a:t>
            </a:r>
          </a:p>
        </p:txBody>
      </p:sp>
      <p:sp>
        <p:nvSpPr>
          <p:cNvPr id="15363" name="Title 1"/>
          <p:cNvSpPr txBox="1">
            <a:spLocks/>
          </p:cNvSpPr>
          <p:nvPr/>
        </p:nvSpPr>
        <p:spPr bwMode="auto">
          <a:xfrm>
            <a:off x="1331913" y="406400"/>
            <a:ext cx="6343650" cy="1027113"/>
          </a:xfrm>
          <a:prstGeom prst="rect">
            <a:avLst/>
          </a:prstGeom>
          <a:noFill/>
          <a:ln w="9525">
            <a:noFill/>
            <a:miter lim="800000"/>
            <a:headEnd/>
            <a:tailEnd/>
          </a:ln>
        </p:spPr>
        <p:txBody>
          <a:bodyPr/>
          <a:lstStyle/>
          <a:p>
            <a:pPr algn="ctr" defTabSz="685800">
              <a:lnSpc>
                <a:spcPct val="89000"/>
              </a:lnSpc>
            </a:pPr>
            <a:r>
              <a:rPr lang="en-US" altLang="en-US" sz="3300">
                <a:solidFill>
                  <a:schemeClr val="tx2"/>
                </a:solidFill>
              </a:rPr>
              <a:t>Interoperability</a:t>
            </a:r>
            <a:endParaRPr lang="en-US" altLang="el-GR" sz="330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149350" y="1125538"/>
            <a:ext cx="6878638" cy="4679950"/>
          </a:xfrm>
        </p:spPr>
        <p:txBody>
          <a:bodyPr/>
          <a:lstStyle/>
          <a:p>
            <a:pPr eaLnBrk="1" hangingPunct="1"/>
            <a:r>
              <a:rPr lang="en-US" altLang="en-US" sz="2400" smtClean="0"/>
              <a:t>Addresses</a:t>
            </a:r>
          </a:p>
          <a:p>
            <a:pPr lvl="1" eaLnBrk="1" hangingPunct="1"/>
            <a:r>
              <a:rPr lang="en-US" altLang="en-US" sz="1800" b="1" smtClean="0"/>
              <a:t>cooperation</a:t>
            </a:r>
            <a:r>
              <a:rPr lang="en-US" altLang="en-US" sz="1800" smtClean="0"/>
              <a:t> – among public administrations with the aim to establish public services </a:t>
            </a:r>
          </a:p>
          <a:p>
            <a:pPr lvl="1" eaLnBrk="1" hangingPunct="1"/>
            <a:r>
              <a:rPr lang="en-US" altLang="en-US" sz="1800" b="1" smtClean="0"/>
              <a:t>exchanging information</a:t>
            </a:r>
            <a:r>
              <a:rPr lang="en-US" altLang="en-US" sz="1800" smtClean="0"/>
              <a:t> – among public administrations to fulfil legal requirements or political commitments</a:t>
            </a:r>
          </a:p>
          <a:p>
            <a:pPr lvl="1" eaLnBrk="1" hangingPunct="1"/>
            <a:r>
              <a:rPr lang="en-US" altLang="en-US" sz="1800" b="1" smtClean="0"/>
              <a:t>sharing and reusing information</a:t>
            </a:r>
            <a:r>
              <a:rPr lang="en-US" altLang="en-US" sz="1800" smtClean="0"/>
              <a:t> – among public administrations to increase administrative efficiency and cut red tape for citizens and businesses</a:t>
            </a:r>
          </a:p>
          <a:p>
            <a:pPr eaLnBrk="1" hangingPunct="1"/>
            <a:r>
              <a:rPr lang="en-US" altLang="en-US" sz="2400" smtClean="0"/>
              <a:t>Results in</a:t>
            </a:r>
          </a:p>
          <a:p>
            <a:pPr lvl="1" eaLnBrk="1" hangingPunct="1"/>
            <a:r>
              <a:rPr lang="en-US" altLang="en-US" sz="1800" b="1" smtClean="0"/>
              <a:t>improved public service delivery </a:t>
            </a:r>
            <a:r>
              <a:rPr lang="en-US" altLang="en-US" sz="1800" smtClean="0"/>
              <a:t>to citizens and businesses </a:t>
            </a:r>
          </a:p>
          <a:p>
            <a:pPr lvl="2" eaLnBrk="1" hangingPunct="1"/>
            <a:r>
              <a:rPr lang="en-US" altLang="en-US" sz="1600" smtClean="0"/>
              <a:t>facilitates one-stop-shop delivery of public services</a:t>
            </a:r>
          </a:p>
          <a:p>
            <a:pPr lvl="1" eaLnBrk="1" hangingPunct="1"/>
            <a:r>
              <a:rPr lang="en-US" altLang="en-US" sz="1800" b="1" smtClean="0"/>
              <a:t>lower costs</a:t>
            </a:r>
            <a:r>
              <a:rPr lang="en-US" altLang="en-US" sz="1800" smtClean="0"/>
              <a:t> for public administrations, businesses and citizens </a:t>
            </a:r>
          </a:p>
          <a:p>
            <a:pPr lvl="2" eaLnBrk="1" hangingPunct="1"/>
            <a:r>
              <a:rPr lang="en-US" altLang="en-US" sz="1600" smtClean="0"/>
              <a:t>due to efficient delivery of public services</a:t>
            </a:r>
          </a:p>
        </p:txBody>
      </p:sp>
      <p:sp>
        <p:nvSpPr>
          <p:cNvPr id="16387" name="Title 1"/>
          <p:cNvSpPr txBox="1">
            <a:spLocks/>
          </p:cNvSpPr>
          <p:nvPr/>
        </p:nvSpPr>
        <p:spPr bwMode="auto">
          <a:xfrm>
            <a:off x="900113" y="406400"/>
            <a:ext cx="6775450" cy="1027113"/>
          </a:xfrm>
          <a:prstGeom prst="rect">
            <a:avLst/>
          </a:prstGeom>
          <a:noFill/>
          <a:ln w="9525">
            <a:noFill/>
            <a:miter lim="800000"/>
            <a:headEnd/>
            <a:tailEnd/>
          </a:ln>
        </p:spPr>
        <p:txBody>
          <a:bodyPr/>
          <a:lstStyle/>
          <a:p>
            <a:pPr algn="ctr" defTabSz="685800">
              <a:lnSpc>
                <a:spcPct val="89000"/>
              </a:lnSpc>
            </a:pPr>
            <a:r>
              <a:rPr lang="en-US" altLang="en-US" sz="3300">
                <a:solidFill>
                  <a:schemeClr val="tx2"/>
                </a:solidFill>
              </a:rPr>
              <a:t>Interoperability</a:t>
            </a:r>
            <a:endParaRPr lang="en-US" altLang="el-GR" sz="330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87450" y="260350"/>
            <a:ext cx="6913563" cy="576263"/>
          </a:xfrm>
        </p:spPr>
        <p:txBody>
          <a:bodyPr/>
          <a:lstStyle/>
          <a:p>
            <a:pPr eaLnBrk="1" hangingPunct="1">
              <a:defRPr/>
            </a:pPr>
            <a:r>
              <a:rPr lang="en-US" altLang="en-US" sz="2800" kern="1200" dirty="0" smtClean="0">
                <a:latin typeface="Franklin Gothic Book" pitchFamily="34" charset="0"/>
                <a:ea typeface="+mn-ea"/>
                <a:cs typeface="+mn-cs"/>
              </a:rPr>
              <a:t>Background – Timeline of EU Initiatives</a:t>
            </a:r>
          </a:p>
        </p:txBody>
      </p:sp>
      <p:pic>
        <p:nvPicPr>
          <p:cNvPr id="17411" name="Picture 2"/>
          <p:cNvPicPr>
            <a:picLocks noChangeAspect="1" noChangeArrowheads="1"/>
          </p:cNvPicPr>
          <p:nvPr/>
        </p:nvPicPr>
        <p:blipFill>
          <a:blip r:embed="rId2" cstate="print"/>
          <a:srcRect l="13068" t="24525" r="22589" b="13625"/>
          <a:stretch>
            <a:fillRect/>
          </a:stretch>
        </p:blipFill>
        <p:spPr bwMode="auto">
          <a:xfrm>
            <a:off x="468313" y="1052513"/>
            <a:ext cx="8393112"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αρουσίαση εκπαίδευσης προσωπικού">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D1_2_v0.1</Template>
  <TotalTime>6925</TotalTime>
  <Words>1213</Words>
  <Application>Microsoft Office PowerPoint</Application>
  <PresentationFormat>On-screen Show (4:3)</PresentationFormat>
  <Paragraphs>171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Franklin Gothic Book</vt:lpstr>
      <vt:lpstr>Arial</vt:lpstr>
      <vt:lpstr>Tahoma</vt:lpstr>
      <vt:lpstr>Wingdings</vt:lpstr>
      <vt:lpstr>Times New Roman</vt:lpstr>
      <vt:lpstr>Παρουσίαση εκπαίδευσης προσωπικού</vt:lpstr>
      <vt:lpstr>Beginning of Section S2</vt:lpstr>
      <vt:lpstr>Slide 2</vt:lpstr>
      <vt:lpstr>Conceptual model of a public service</vt:lpstr>
      <vt:lpstr>Example: Income Tax Declaration</vt:lpstr>
      <vt:lpstr>Four Design Rules</vt:lpstr>
      <vt:lpstr>Examples</vt:lpstr>
      <vt:lpstr>Slide 7</vt:lpstr>
      <vt:lpstr>Slide 8</vt:lpstr>
      <vt:lpstr>Background – Timeline of EU Initiatives</vt:lpstr>
      <vt:lpstr>EU Interoperability Initiatives</vt:lpstr>
      <vt:lpstr>Sectoral Initiatives</vt:lpstr>
      <vt:lpstr>Sectoral Initiatives</vt:lpstr>
      <vt:lpstr>Background</vt:lpstr>
      <vt:lpstr>Background</vt:lpstr>
      <vt:lpstr>Beneficiaries</vt:lpstr>
      <vt:lpstr>EIF – purpose</vt:lpstr>
      <vt:lpstr>Relationship between Frameworks</vt:lpstr>
      <vt:lpstr>EIF – Introduces</vt:lpstr>
      <vt:lpstr>EIF – Conceptual Model for public services</vt:lpstr>
      <vt:lpstr>EIF – Conceptual Model for public services</vt:lpstr>
      <vt:lpstr>EIF – Conceptual Model for public services</vt:lpstr>
      <vt:lpstr>EIF – Conceptual Model for public services</vt:lpstr>
      <vt:lpstr>EIF – Conceptual Model for public services</vt:lpstr>
      <vt:lpstr>EIF – Conceptual Model for public services</vt:lpstr>
      <vt:lpstr>EIF – Conceptual Model for public services (EIF v. 3)</vt:lpstr>
      <vt:lpstr>EIF – Interoperability Layers</vt:lpstr>
      <vt:lpstr>EU Interoperability Initiatives</vt:lpstr>
      <vt:lpstr>European Interoperability Reference Architecture (EIRA)</vt:lpstr>
      <vt:lpstr>NIFO: NIF-EIF alignment</vt:lpstr>
      <vt:lpstr>Slide 30</vt:lpstr>
      <vt:lpstr>Funding</vt:lpstr>
      <vt:lpstr>Slide 32</vt:lpstr>
      <vt:lpstr>Notes regarding the previous versions of the current work</vt:lpstr>
      <vt:lpstr>Notes Licensing</vt:lpstr>
      <vt:lpstr>Maintenance Notes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ddddd</dc:title>
  <dc:creator>223teacher</dc:creator>
  <cp:lastModifiedBy>AGGELOS</cp:lastModifiedBy>
  <cp:revision>559</cp:revision>
  <dcterms:created xsi:type="dcterms:W3CDTF">2002-11-27T07:39:06Z</dcterms:created>
  <dcterms:modified xsi:type="dcterms:W3CDTF">2018-06-10T15:38:47Z</dcterms:modified>
</cp:coreProperties>
</file>