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9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90" r:id="rId34"/>
    <p:sldId id="291" r:id="rId35"/>
    <p:sldId id="292" r:id="rId36"/>
    <p:sldId id="293" r:id="rId37"/>
    <p:sldId id="294" r:id="rId38"/>
    <p:sldId id="295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12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1E70-FD7A-4BCA-8C97-51BE01BE6616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833F-97F3-4F00-8269-C432D72B6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904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1E70-FD7A-4BCA-8C97-51BE01BE6616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833F-97F3-4F00-8269-C432D72B6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16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1E70-FD7A-4BCA-8C97-51BE01BE6616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833F-97F3-4F00-8269-C432D72B6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284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4162" y="633049"/>
            <a:ext cx="6031890" cy="994631"/>
          </a:xfrm>
        </p:spPr>
        <p:txBody>
          <a:bodyPr/>
          <a:lstStyle>
            <a:lvl1pPr>
              <a:defRPr sz="2800"/>
            </a:lvl1pPr>
          </a:lstStyle>
          <a:p>
            <a:r>
              <a:rPr lang="el-GR" dirty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691" y="1773172"/>
            <a:ext cx="7488832" cy="4242467"/>
          </a:xfrm>
        </p:spPr>
        <p:txBody>
          <a:bodyPr/>
          <a:lstStyle>
            <a:lvl1pPr marL="290513" indent="-290513">
              <a:defRPr sz="2400"/>
            </a:lvl1pPr>
            <a:lvl2pPr marL="571500" indent="-273050">
              <a:defRPr sz="2000" i="0"/>
            </a:lvl2pPr>
            <a:lvl3pPr marL="800100" indent="-244475">
              <a:defRPr sz="1800"/>
            </a:lvl3pPr>
            <a:lvl4pPr>
              <a:defRPr sz="1800" i="0"/>
            </a:lvl4pPr>
            <a:lvl5pPr>
              <a:defRPr sz="1800"/>
            </a:lvl5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  <a:endParaRPr lang="en-US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E4D334EB-825D-404C-809F-5EA38C4C79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4064" y="213287"/>
            <a:ext cx="1348741" cy="72316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26017" y="6420204"/>
            <a:ext cx="51435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8AD82645-2CA8-4781-85DC-D14D0DE4C8E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583700" y="6125841"/>
            <a:ext cx="7242331" cy="753924"/>
            <a:chOff x="583700" y="6125841"/>
            <a:chExt cx="7242331" cy="75392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645544" y="6609767"/>
              <a:ext cx="6472643" cy="23518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22" descr="European Commission logo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544" y="6125841"/>
              <a:ext cx="1007410" cy="697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Ορθογώνιο 10"/>
            <p:cNvSpPr>
              <a:spLocks noChangeArrowheads="1"/>
            </p:cNvSpPr>
            <p:nvPr userDrawn="1"/>
          </p:nvSpPr>
          <p:spPr bwMode="auto">
            <a:xfrm>
              <a:off x="4204865" y="6327770"/>
              <a:ext cx="332817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l-GR" sz="1400" b="1" dirty="0" err="1" smtClean="0"/>
                <a:t>SlideWiki</a:t>
              </a:r>
              <a:r>
                <a:rPr lang="en-GB" altLang="el-GR" sz="1400" b="1" dirty="0" smtClean="0"/>
                <a:t> Horizon 2020 - 688095</a:t>
              </a:r>
            </a:p>
          </p:txBody>
        </p:sp>
        <p:sp>
          <p:nvSpPr>
            <p:cNvPr id="8" name="TextBox 7"/>
            <p:cNvSpPr txBox="1"/>
            <p:nvPr userDrawn="1"/>
          </p:nvSpPr>
          <p:spPr>
            <a:xfrm>
              <a:off x="583700" y="6325767"/>
              <a:ext cx="724233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371600" indent="0">
                <a:lnSpc>
                  <a:spcPts val="1800"/>
                </a:lnSpc>
              </a:pPr>
              <a:r>
                <a:rPr lang="en-US" sz="1200" b="0" i="0" u="none" strike="noStrike" kern="1200" cap="all" dirty="0" smtClean="0">
                  <a:solidFill>
                    <a:schemeClr val="accent5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rPr>
                <a:t>ISA²</a:t>
              </a:r>
            </a:p>
            <a:p>
              <a:pPr marL="1371600" indent="0">
                <a:lnSpc>
                  <a:spcPts val="1800"/>
                </a:lnSpc>
              </a:pPr>
              <a:r>
                <a:rPr lang="en-US" sz="1200" b="0" i="0" u="none" strike="noStrike" kern="1200" dirty="0" smtClean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Interoperability solutions for public administrations, businesses and citizens</a:t>
              </a:r>
              <a:endParaRPr lang="en-US" sz="1200" b="0" i="0" u="none" strike="noStrike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endParaRPr>
            </a:p>
          </p:txBody>
        </p:sp>
      </p:grpSp>
      <p:pic>
        <p:nvPicPr>
          <p:cNvPr id="14" name="Picture 13" descr="\\kerveros\Admins\Ιστοσελίδα\Banners &amp; photos Site\used\logo_ekdda_up_down_en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94" y="114937"/>
            <a:ext cx="1333830" cy="705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7401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1E70-FD7A-4BCA-8C97-51BE01BE6616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833F-97F3-4F00-8269-C432D72B6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43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1E70-FD7A-4BCA-8C97-51BE01BE6616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833F-97F3-4F00-8269-C432D72B6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59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1E70-FD7A-4BCA-8C97-51BE01BE6616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833F-97F3-4F00-8269-C432D72B6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536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1E70-FD7A-4BCA-8C97-51BE01BE6616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833F-97F3-4F00-8269-C432D72B6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903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1E70-FD7A-4BCA-8C97-51BE01BE6616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833F-97F3-4F00-8269-C432D72B6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58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1E70-FD7A-4BCA-8C97-51BE01BE6616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833F-97F3-4F00-8269-C432D72B6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038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1E70-FD7A-4BCA-8C97-51BE01BE6616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833F-97F3-4F00-8269-C432D72B6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064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1E70-FD7A-4BCA-8C97-51BE01BE6616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833F-97F3-4F00-8269-C432D72B6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24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C1E70-FD7A-4BCA-8C97-51BE01BE6616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0833F-97F3-4F00-8269-C432D72B6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096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l-GR" b="1" dirty="0">
                <a:solidFill>
                  <a:srgbClr val="0070C0"/>
                </a:solidFill>
              </a:rPr>
              <a:t>Έναρξη Ενότητας </a:t>
            </a:r>
            <a:r>
              <a:rPr lang="el-GR" b="1" dirty="0" smtClean="0">
                <a:solidFill>
                  <a:srgbClr val="0070C0"/>
                </a:solidFill>
              </a:rPr>
              <a:t>2.5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97910" y="2591726"/>
            <a:ext cx="6948180" cy="982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9pPr>
          </a:lstStyle>
          <a:p>
            <a:pPr algn="ctr"/>
            <a:r>
              <a:rPr lang="el-GR" dirty="0" smtClean="0"/>
              <a:t>Επίπεδα </a:t>
            </a:r>
            <a:r>
              <a:rPr lang="el-GR" dirty="0" err="1" smtClean="0"/>
              <a:t>Διαλειτουργικ</a:t>
            </a:r>
            <a:r>
              <a:rPr lang="el-GR" dirty="0" err="1" smtClean="0"/>
              <a:t>ότητας</a:t>
            </a:r>
            <a:r>
              <a:rPr lang="el-GR" dirty="0" smtClean="0"/>
              <a:t> ΕΠΔ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33250463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Συμφωνίες </a:t>
            </a:r>
            <a:r>
              <a:rPr lang="el-GR" smtClean="0"/>
              <a:t>διαλειτουργικότητας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15691" y="1627680"/>
            <a:ext cx="7488832" cy="438795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l-GR" sz="2000" dirty="0"/>
              <a:t>Επίσημους διακανονισμούς για συνεργασία, μέσω </a:t>
            </a:r>
            <a:r>
              <a:rPr lang="el-GR" b="1" dirty="0"/>
              <a:t>συμφωνιών </a:t>
            </a:r>
            <a:r>
              <a:rPr lang="el-GR" b="1" dirty="0" err="1"/>
              <a:t>διαλειτουργικότητας</a:t>
            </a:r>
            <a:r>
              <a:rPr lang="el-GR" sz="2000" dirty="0"/>
              <a:t>  </a:t>
            </a:r>
          </a:p>
          <a:p>
            <a:pPr lvl="1">
              <a:lnSpc>
                <a:spcPct val="100000"/>
              </a:lnSpc>
            </a:pPr>
            <a:r>
              <a:rPr lang="el-GR" sz="1800" dirty="0"/>
              <a:t>αρκετά αναλυτικές για την επίτευξη του στόχου τους</a:t>
            </a:r>
            <a:endParaRPr lang="en-US" sz="1800" dirty="0"/>
          </a:p>
          <a:p>
            <a:pPr lvl="1">
              <a:lnSpc>
                <a:spcPct val="100000"/>
              </a:lnSpc>
            </a:pPr>
            <a:r>
              <a:rPr lang="el-GR" sz="1800" dirty="0"/>
              <a:t>παρέχοντας ταυτόχρονα σε κάθε οργανισμό τη μέγιστη δυνατή εσωτερική και εθνική αυτονομία</a:t>
            </a:r>
            <a:endParaRPr lang="en-US" sz="1800" dirty="0"/>
          </a:p>
          <a:p>
            <a:pPr>
              <a:lnSpc>
                <a:spcPct val="100000"/>
              </a:lnSpc>
            </a:pPr>
            <a:r>
              <a:rPr lang="en-US" b="1" dirty="0"/>
              <a:t>O</a:t>
            </a:r>
            <a:r>
              <a:rPr lang="el-GR" b="1" dirty="0"/>
              <a:t>ι συμφωνίες διαλειτουργικότητας </a:t>
            </a:r>
            <a:r>
              <a:rPr lang="el-GR" b="1" dirty="0" smtClean="0"/>
              <a:t>συνήθως</a:t>
            </a:r>
            <a:endParaRPr lang="en-US" b="1" dirty="0" smtClean="0"/>
          </a:p>
          <a:p>
            <a:pPr lvl="1">
              <a:lnSpc>
                <a:spcPct val="100000"/>
              </a:lnSpc>
            </a:pPr>
            <a:r>
              <a:rPr lang="el-GR" sz="1800" dirty="0"/>
              <a:t>περιλαμβάνουν</a:t>
            </a:r>
            <a:r>
              <a:rPr lang="el-GR" sz="1800" b="1" dirty="0"/>
              <a:t> πρότυπα </a:t>
            </a:r>
            <a:r>
              <a:rPr lang="el-GR" sz="1800" b="1" dirty="0" smtClean="0"/>
              <a:t>και προδιαγραφές</a:t>
            </a:r>
            <a:r>
              <a:rPr lang="el-GR" sz="1800" dirty="0" smtClean="0"/>
              <a:t>. </a:t>
            </a:r>
            <a:endParaRPr lang="en-US" sz="1800" dirty="0" smtClean="0"/>
          </a:p>
          <a:p>
            <a:pPr lvl="1">
              <a:lnSpc>
                <a:spcPct val="100000"/>
              </a:lnSpc>
            </a:pPr>
            <a:r>
              <a:rPr lang="el-GR" sz="1800" dirty="0" smtClean="0"/>
              <a:t>καθίστανται </a:t>
            </a:r>
            <a:r>
              <a:rPr lang="el-GR" sz="1800" dirty="0"/>
              <a:t>συγκεκριμένες και δεσμευτικές μέσω της </a:t>
            </a:r>
            <a:r>
              <a:rPr lang="el-GR" sz="1800" b="1" dirty="0"/>
              <a:t>νομοθεσίας</a:t>
            </a:r>
            <a:r>
              <a:rPr lang="el-GR" sz="1800" dirty="0"/>
              <a:t> σε επίπεδο ΕΕ και/ή εθνικό επίπεδο </a:t>
            </a:r>
            <a:r>
              <a:rPr lang="el-GR" sz="1800" b="1" dirty="0"/>
              <a:t>ή μέσω διμερών και πολυμερών συμφωνιών</a:t>
            </a:r>
            <a:r>
              <a:rPr lang="el-GR" sz="1800" dirty="0"/>
              <a:t> </a:t>
            </a:r>
            <a:endParaRPr lang="en-US" sz="1800" dirty="0"/>
          </a:p>
          <a:p>
            <a:pPr lvl="1">
              <a:lnSpc>
                <a:spcPct val="100000"/>
              </a:lnSpc>
            </a:pPr>
            <a:r>
              <a:rPr lang="el-GR" sz="1800" dirty="0"/>
              <a:t>περιλαμβάνουν</a:t>
            </a:r>
            <a:r>
              <a:rPr lang="el-GR" sz="1800" b="1" dirty="0"/>
              <a:t> </a:t>
            </a:r>
            <a:r>
              <a:rPr lang="el-GR" sz="1800" dirty="0" smtClean="0"/>
              <a:t>κατάλληλες </a:t>
            </a:r>
            <a:r>
              <a:rPr lang="el-GR" sz="1800" b="1" dirty="0"/>
              <a:t>διαδικασίες διαχείρισης των αλλαγών</a:t>
            </a:r>
            <a:r>
              <a:rPr lang="en-US" sz="1800" b="1" dirty="0"/>
              <a:t> </a:t>
            </a:r>
            <a:r>
              <a:rPr lang="el-GR" sz="1800" dirty="0"/>
              <a:t>στις συμφωνίες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650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Σύσταση 2</a:t>
            </a:r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i="1" dirty="0"/>
              <a:t>«Συνάπτετε συμφωνίες </a:t>
            </a:r>
            <a:r>
              <a:rPr lang="el-GR" i="1" dirty="0" err="1"/>
              <a:t>διαλειτουργικότητας</a:t>
            </a:r>
            <a:r>
              <a:rPr lang="el-GR" i="1" dirty="0"/>
              <a:t> σε όλα τα επίπεδα, οι οποίες συμπληρώνονται από επιχειρησιακές συμφωνίες και διαδικασίες διαχείρισης αλλαγών.»</a:t>
            </a:r>
          </a:p>
          <a:p>
            <a:pPr marL="0" indent="0">
              <a:buNone/>
            </a:pPr>
            <a:endParaRPr lang="el-GR" sz="1800" i="1" dirty="0"/>
          </a:p>
          <a:p>
            <a:pPr marL="0" indent="0">
              <a:buNone/>
            </a:pPr>
            <a:endParaRPr lang="el-GR" sz="1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5624517"/>
            <a:ext cx="2057400" cy="274637"/>
          </a:xfrm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73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sz="2800" dirty="0" smtClean="0"/>
              <a:t>Επίπεδα </a:t>
            </a:r>
            <a:r>
              <a:rPr lang="el-GR" sz="2800" dirty="0" err="1" smtClean="0"/>
              <a:t>διαλειτουργικότητας</a:t>
            </a:r>
            <a:endParaRPr lang="en-US" sz="2800" dirty="0" smtClean="0"/>
          </a:p>
          <a:p>
            <a:r>
              <a:rPr lang="el-GR" sz="2800" b="1" dirty="0" smtClean="0"/>
              <a:t>Νομική </a:t>
            </a:r>
            <a:r>
              <a:rPr lang="el-GR" sz="2800" b="1" dirty="0" err="1" smtClean="0"/>
              <a:t>διαλειτουργικότητα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29650" y="6419850"/>
            <a:ext cx="514350" cy="365125"/>
          </a:xfrm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671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Επίπεδα διαλειτουργικότητας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043" y="1820142"/>
            <a:ext cx="7085945" cy="3792848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82645-2CA8-4781-85DC-D14D0DE4C8E7}" type="slidenum">
              <a:rPr lang="en-US" smtClean="0"/>
              <a:t>13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917289" y="2399070"/>
            <a:ext cx="5289755" cy="9500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0188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Νομική διαλειτουργικότητα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l-GR" dirty="0"/>
              <a:t>Διασφαλίζει τη συνεργασία μεταξύ οργανισμών που λειτουργούν σύμφωνα με διαφορετικά νομικά πλαίσια, πολιτικές και στρατηγικές  </a:t>
            </a:r>
          </a:p>
          <a:p>
            <a:pPr>
              <a:lnSpc>
                <a:spcPct val="100000"/>
              </a:lnSpc>
            </a:pPr>
            <a:r>
              <a:rPr lang="el-GR" dirty="0"/>
              <a:t>Προϋπόθεση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l-GR" b="1" dirty="0"/>
              <a:t>η </a:t>
            </a:r>
            <a:r>
              <a:rPr lang="el-GR" b="1" dirty="0" smtClean="0"/>
              <a:t>νομοθεσία δεν εμποδίζει </a:t>
            </a:r>
            <a:r>
              <a:rPr lang="el-GR" dirty="0" smtClean="0"/>
              <a:t>την </a:t>
            </a:r>
            <a:r>
              <a:rPr lang="el-GR" dirty="0"/>
              <a:t>εγκατάσταση ευρωπαϊκών </a:t>
            </a:r>
            <a:r>
              <a:rPr lang="el-GR" dirty="0" smtClean="0"/>
              <a:t>δημόσιων </a:t>
            </a:r>
            <a:r>
              <a:rPr lang="el-GR" dirty="0"/>
              <a:t>υπηρεσιών εντός και μεταξύ κρατών μελών</a:t>
            </a:r>
          </a:p>
          <a:p>
            <a:pPr lvl="1">
              <a:lnSpc>
                <a:spcPct val="100000"/>
              </a:lnSpc>
            </a:pPr>
            <a:r>
              <a:rPr lang="el-GR" dirty="0"/>
              <a:t>σαφείς </a:t>
            </a:r>
            <a:r>
              <a:rPr lang="el-GR" b="1" dirty="0"/>
              <a:t>συμφωνίες για την αντιμετώπιση των διαφορών </a:t>
            </a:r>
            <a:r>
              <a:rPr lang="el-GR" dirty="0"/>
              <a:t>σε διασυνοριακό επίπεδο </a:t>
            </a:r>
          </a:p>
          <a:p>
            <a:pPr lvl="1">
              <a:lnSpc>
                <a:spcPct val="100000"/>
              </a:lnSpc>
            </a:pPr>
            <a:r>
              <a:rPr lang="el-GR" b="1" dirty="0"/>
              <a:t>δυνατότητα θέσπισης νέας νομοθεσίας </a:t>
            </a:r>
            <a:r>
              <a:rPr lang="el-GR" sz="1600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557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Νομική διαλειτουργικότητα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15691" y="1438875"/>
            <a:ext cx="7488832" cy="424246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l-GR" sz="2000" dirty="0"/>
              <a:t>Βήματα</a:t>
            </a:r>
          </a:p>
          <a:p>
            <a:pPr lvl="1">
              <a:lnSpc>
                <a:spcPct val="100000"/>
              </a:lnSpc>
            </a:pPr>
            <a:r>
              <a:rPr lang="el-GR" dirty="0"/>
              <a:t>διεξαγωγή «ελέγχων διαλειτουργικότητας» βάσει ισχύουσας νομοθεσίας</a:t>
            </a:r>
          </a:p>
          <a:p>
            <a:pPr lvl="1">
              <a:lnSpc>
                <a:spcPct val="100000"/>
              </a:lnSpc>
            </a:pPr>
            <a:r>
              <a:rPr lang="el-GR" dirty="0"/>
              <a:t>εντοπισμός </a:t>
            </a:r>
          </a:p>
          <a:p>
            <a:pPr lvl="2">
              <a:lnSpc>
                <a:spcPct val="100000"/>
              </a:lnSpc>
            </a:pPr>
            <a:r>
              <a:rPr lang="el-GR" dirty="0"/>
              <a:t>τομεακών ή γεωγραφικών περιορισμών στη χρήση/αποθήκευση δεδομένων</a:t>
            </a:r>
          </a:p>
          <a:p>
            <a:pPr lvl="2">
              <a:lnSpc>
                <a:spcPct val="100000"/>
              </a:lnSpc>
            </a:pPr>
            <a:r>
              <a:rPr lang="el-GR" dirty="0"/>
              <a:t>διαφορετικά και ασαφή μοντέλα χορήγησης άδειας χρήσης δεδομένων</a:t>
            </a:r>
          </a:p>
          <a:p>
            <a:pPr lvl="2">
              <a:lnSpc>
                <a:spcPct val="100000"/>
              </a:lnSpc>
            </a:pPr>
            <a:r>
              <a:rPr lang="el-GR" dirty="0"/>
              <a:t>περιορισμοί σχετικά με τη χρήση των υπηρεσιών (τεχνολογίες, τρόποι χρήσης)</a:t>
            </a:r>
          </a:p>
          <a:p>
            <a:pPr lvl="2">
              <a:lnSpc>
                <a:spcPct val="100000"/>
              </a:lnSpc>
            </a:pPr>
            <a:r>
              <a:rPr lang="el-GR" dirty="0"/>
              <a:t>παρωχημένες ανάγκες που αφορούν την ασφάλεια και την προστασία των δεδομένων</a:t>
            </a:r>
          </a:p>
          <a:p>
            <a:pPr>
              <a:lnSpc>
                <a:spcPct val="100000"/>
              </a:lnSpc>
            </a:pPr>
            <a:r>
              <a:rPr lang="el-GR" sz="2000" b="1" dirty="0"/>
              <a:t>Η αποτελεσματικότητα των νομοθετημάτων θα πρέπει να αποτιμάται πριν την έγκριση τους αλλά και κατά τη διάρκεια εφαρμογής των</a:t>
            </a: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497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Νομική διαλειτουργικότητα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l-GR" dirty="0"/>
              <a:t>Η προτεινόμενη νομοθεσία θα πρέπει να υποβάλλεται σε «</a:t>
            </a:r>
            <a:r>
              <a:rPr lang="el-GR" b="1" dirty="0"/>
              <a:t>ψηφιακό έλεγχο</a:t>
            </a:r>
            <a:r>
              <a:rPr lang="el-GR" dirty="0"/>
              <a:t>»</a:t>
            </a:r>
          </a:p>
          <a:p>
            <a:pPr lvl="1">
              <a:lnSpc>
                <a:spcPct val="100000"/>
              </a:lnSpc>
            </a:pPr>
            <a:r>
              <a:rPr lang="el-GR" dirty="0"/>
              <a:t>για να διασφαλίζεται ότι προσαρμόζεται όχι μόνο στον φυσικό αλλά και στον ψηφιακό κόσμο</a:t>
            </a:r>
          </a:p>
          <a:p>
            <a:pPr lvl="1">
              <a:lnSpc>
                <a:spcPct val="100000"/>
              </a:lnSpc>
            </a:pPr>
            <a:r>
              <a:rPr lang="el-GR" dirty="0"/>
              <a:t>προκειμένου να εντοπίζονται τυχόν εμπόδια στην ψηφιακή ανταλλαγή</a:t>
            </a:r>
          </a:p>
          <a:p>
            <a:pPr lvl="1">
              <a:lnSpc>
                <a:spcPct val="100000"/>
              </a:lnSpc>
            </a:pPr>
            <a:r>
              <a:rPr lang="el-GR" dirty="0"/>
              <a:t>για να προσδιοριστεί και να αποτιμηθεί ο αντίκτυπός της στα ενδιαφερόμενα μέρη όσον αφορά τις ΤΠΕ</a:t>
            </a:r>
          </a:p>
          <a:p>
            <a:pPr>
              <a:lnSpc>
                <a:spcPct val="100000"/>
              </a:lnSpc>
            </a:pPr>
            <a:r>
              <a:rPr lang="el-GR" dirty="0"/>
              <a:t>Η νομοθεσία θα πρέπει να διατηρείται διασυνοριακά</a:t>
            </a:r>
          </a:p>
          <a:p>
            <a:pPr lvl="1">
              <a:lnSpc>
                <a:spcPct val="100000"/>
              </a:lnSpc>
            </a:pPr>
            <a:r>
              <a:rPr lang="el-GR" dirty="0"/>
              <a:t>να τηρείται η νομοθεσία για την προστασία των δεδομένων τόσο στις χώρες προέλευσης όσο και στις χώρες παραλαβής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5240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Σύσταση 2</a:t>
            </a:r>
            <a:r>
              <a:rPr lang="el-GR" dirty="0"/>
              <a:t>7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i="1" dirty="0" smtClean="0"/>
              <a:t>«</a:t>
            </a:r>
            <a:r>
              <a:rPr lang="el-GR" i="1" dirty="0"/>
              <a:t>Διασφαλίζετε ότι </a:t>
            </a:r>
            <a:r>
              <a:rPr lang="el-GR" b="1" i="1" dirty="0"/>
              <a:t>η νομοθεσία εξετάζεται </a:t>
            </a:r>
            <a:r>
              <a:rPr lang="el-GR" i="1" dirty="0"/>
              <a:t>μέσω «ελέγχων διαλειτουργικότητας» προκειμένου να εντοπίζονται τυχόν φραγμοί στη διαλειτουργικότητα. Κατά τη σύνταξη νομοθεσίας για τη δημιουργία ευρωπαϊκών δημόσιων υπηρεσιών, καταβάλλετε προσπάθεια ώστε αυτή να καθίσταται </a:t>
            </a:r>
            <a:r>
              <a:rPr lang="el-GR" b="1" i="1" dirty="0"/>
              <a:t>συνεκτική με τη συναφή νομοθεσία</a:t>
            </a:r>
            <a:r>
              <a:rPr lang="el-GR" i="1" dirty="0"/>
              <a:t>, διεξάγετε </a:t>
            </a:r>
            <a:r>
              <a:rPr lang="el-GR" b="1" i="1" dirty="0"/>
              <a:t>«ψηφιακό έλεγχο»</a:t>
            </a:r>
            <a:r>
              <a:rPr lang="el-GR" i="1" dirty="0"/>
              <a:t> και εξετάζετε τις </a:t>
            </a:r>
            <a:r>
              <a:rPr lang="el-GR" b="1" i="1" dirty="0"/>
              <a:t>απαιτήσεις προστασίας των δεδομένων</a:t>
            </a:r>
            <a:r>
              <a:rPr lang="el-GR" i="1" dirty="0"/>
              <a:t>.»</a:t>
            </a:r>
          </a:p>
          <a:p>
            <a:pPr marL="0" indent="0">
              <a:buNone/>
            </a:pPr>
            <a:endParaRPr lang="el-GR" sz="1800" i="1" dirty="0"/>
          </a:p>
          <a:p>
            <a:pPr marL="0" indent="0">
              <a:buNone/>
            </a:pPr>
            <a:endParaRPr lang="el-GR" sz="1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5624517"/>
            <a:ext cx="2057400" cy="274637"/>
          </a:xfrm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841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sz="2800" dirty="0" smtClean="0"/>
              <a:t>Επίπεδα </a:t>
            </a:r>
            <a:r>
              <a:rPr lang="el-GR" sz="2800" dirty="0" err="1" smtClean="0"/>
              <a:t>διαλειτουργικότητας</a:t>
            </a:r>
            <a:endParaRPr lang="en-US" sz="2800" dirty="0" smtClean="0"/>
          </a:p>
          <a:p>
            <a:r>
              <a:rPr lang="el-GR" sz="2800" b="1" dirty="0" smtClean="0"/>
              <a:t>Οργανωτική διαλειτουργικότητα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29650" y="6419850"/>
            <a:ext cx="514350" cy="365125"/>
          </a:xfrm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0064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Επίπεδα διαλειτουργικότητας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043" y="1820142"/>
            <a:ext cx="7085945" cy="3792848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82645-2CA8-4781-85DC-D14D0DE4C8E7}" type="slidenum">
              <a:rPr lang="en-US" smtClean="0"/>
              <a:t>19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917289" y="3067665"/>
            <a:ext cx="5289755" cy="9500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942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Επίπεδα διαλειτουργικότητας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043" y="1820142"/>
            <a:ext cx="7085945" cy="3792848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82645-2CA8-4781-85DC-D14D0DE4C8E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9409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Οργανωτική διαλειτουργικότητα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l-GR" dirty="0"/>
              <a:t>Αφορά στην </a:t>
            </a:r>
            <a:r>
              <a:rPr lang="el-GR" b="1" dirty="0"/>
              <a:t>εναρμόνιση των επιχειρησιακών διαδικασιών</a:t>
            </a:r>
            <a:r>
              <a:rPr lang="el-GR" dirty="0"/>
              <a:t>, των </a:t>
            </a:r>
            <a:r>
              <a:rPr lang="el-GR" b="1" dirty="0"/>
              <a:t>ευθυνών</a:t>
            </a:r>
            <a:r>
              <a:rPr lang="el-GR" dirty="0"/>
              <a:t> και των </a:t>
            </a:r>
            <a:r>
              <a:rPr lang="el-GR" b="1" dirty="0"/>
              <a:t>προσδοκιών</a:t>
            </a:r>
            <a:r>
              <a:rPr lang="el-GR" dirty="0"/>
              <a:t> των δημόσιων διοικήσεων προκειμένου να πετύχουν συμφωνημένους και αμοιβαίως ωφέλιμους στόχους</a:t>
            </a:r>
          </a:p>
          <a:p>
            <a:pPr lvl="1">
              <a:lnSpc>
                <a:spcPct val="100000"/>
              </a:lnSpc>
            </a:pPr>
            <a:r>
              <a:rPr lang="el-GR" dirty="0"/>
              <a:t>Απαιτεί </a:t>
            </a:r>
            <a:r>
              <a:rPr lang="el-GR" b="1" dirty="0"/>
              <a:t>τεκμηρίωση</a:t>
            </a:r>
            <a:r>
              <a:rPr lang="el-GR" dirty="0"/>
              <a:t> και </a:t>
            </a:r>
            <a:r>
              <a:rPr lang="el-GR" b="1" dirty="0"/>
              <a:t>ενοποίηση</a:t>
            </a:r>
            <a:r>
              <a:rPr lang="el-GR" dirty="0"/>
              <a:t> ή </a:t>
            </a:r>
            <a:r>
              <a:rPr lang="el-GR" b="1" dirty="0"/>
              <a:t>εναρμόνιση</a:t>
            </a:r>
            <a:r>
              <a:rPr lang="el-GR" dirty="0"/>
              <a:t> ή </a:t>
            </a:r>
            <a:r>
              <a:rPr lang="el-GR" b="1" dirty="0"/>
              <a:t>δημιουργία νέων </a:t>
            </a:r>
            <a:r>
              <a:rPr lang="el-GR" dirty="0"/>
              <a:t>επιχειρησιακών διαδικασιών και ανταλλαγή συναφών πληροφοριών</a:t>
            </a:r>
          </a:p>
          <a:p>
            <a:pPr>
              <a:lnSpc>
                <a:spcPct val="100000"/>
              </a:lnSpc>
            </a:pPr>
            <a:r>
              <a:rPr lang="el-GR" dirty="0"/>
              <a:t>Η </a:t>
            </a:r>
            <a:r>
              <a:rPr lang="el-GR" b="1" dirty="0"/>
              <a:t>εναρμόνιση</a:t>
            </a:r>
            <a:r>
              <a:rPr lang="el-GR" dirty="0"/>
              <a:t> απαιτεί τη </a:t>
            </a:r>
            <a:r>
              <a:rPr lang="el-GR" b="1" dirty="0" err="1"/>
              <a:t>μοντελοποίηση</a:t>
            </a:r>
            <a:r>
              <a:rPr lang="el-GR" dirty="0"/>
              <a:t> των διαδικασιών ώστε όλοι οι εμπλεκόμενοι να κατανοήσουν τη συνολική διαδικασία και τον ρόλο τους.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7468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Συστάσεις 28 &amp; 29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i="1" dirty="0" smtClean="0"/>
          </a:p>
          <a:p>
            <a:pPr marL="0" indent="0">
              <a:buNone/>
            </a:pPr>
            <a:r>
              <a:rPr lang="el-GR" i="1" dirty="0" smtClean="0"/>
              <a:t>«Τεκμηριώνετε </a:t>
            </a:r>
            <a:r>
              <a:rPr lang="el-GR" i="1" dirty="0"/>
              <a:t>τις επιχειρησιακές διαδικασίες που ακολουθείτε, χρησιμοποιώντας </a:t>
            </a:r>
            <a:r>
              <a:rPr lang="el-GR" b="1" i="1" dirty="0"/>
              <a:t>κοινά συμφωνημένες τεχνικές </a:t>
            </a:r>
            <a:r>
              <a:rPr lang="el-GR" b="1" i="1" dirty="0" err="1"/>
              <a:t>μοντελοποίησης</a:t>
            </a:r>
            <a:r>
              <a:rPr lang="el-GR" i="1" dirty="0"/>
              <a:t> και καθορίζετε τον τρόπο </a:t>
            </a:r>
            <a:r>
              <a:rPr lang="el-GR" sz="2800" b="1" i="1" dirty="0"/>
              <a:t>εναρμόνισης των εν λόγω διαδικασιών </a:t>
            </a:r>
            <a:r>
              <a:rPr lang="el-GR" i="1" dirty="0"/>
              <a:t>με σκοπό την παροχή ευρωπαϊκής δημόσιας υπηρεσίας</a:t>
            </a:r>
            <a:r>
              <a:rPr lang="el-GR" i="1" dirty="0" smtClean="0"/>
              <a:t>.»</a:t>
            </a:r>
          </a:p>
          <a:p>
            <a:pPr marL="0" indent="0">
              <a:buNone/>
            </a:pPr>
            <a:endParaRPr lang="el-GR" i="1" dirty="0"/>
          </a:p>
          <a:p>
            <a:pPr marL="0" indent="0">
              <a:buNone/>
            </a:pPr>
            <a:r>
              <a:rPr lang="el-GR" i="1" dirty="0"/>
              <a:t>«Αποσαφηνίζετε και επισημοποιείτε τις οργανωτικές σχέσεις σας για τη δημιουργία και λειτουργία ευρωπαϊκών δημόσιων υπηρεσιών.»</a:t>
            </a:r>
          </a:p>
          <a:p>
            <a:pPr marL="0" indent="0">
              <a:buNone/>
            </a:pPr>
            <a:endParaRPr lang="el-GR" i="1" dirty="0"/>
          </a:p>
          <a:p>
            <a:pPr marL="0" indent="0">
              <a:buNone/>
            </a:pPr>
            <a:endParaRPr lang="el-GR" i="1" dirty="0"/>
          </a:p>
          <a:p>
            <a:pPr marL="0" indent="0">
              <a:buNone/>
            </a:pPr>
            <a:endParaRPr lang="el-GR" sz="1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7284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sz="2800" dirty="0" smtClean="0"/>
              <a:t>Επίπεδα </a:t>
            </a:r>
            <a:r>
              <a:rPr lang="el-GR" sz="2800" dirty="0" err="1" smtClean="0"/>
              <a:t>διαλειτουργικότητας</a:t>
            </a:r>
            <a:endParaRPr lang="en-US" sz="2800" dirty="0" smtClean="0"/>
          </a:p>
          <a:p>
            <a:r>
              <a:rPr lang="el-GR" sz="2800" b="1" dirty="0" smtClean="0"/>
              <a:t>Σημασιολογική διαλειτουργικότητα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29650" y="6419850"/>
            <a:ext cx="514350" cy="365125"/>
          </a:xfrm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2713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Επίπεδα </a:t>
            </a:r>
            <a:r>
              <a:rPr lang="el-GR" dirty="0" err="1" smtClean="0"/>
              <a:t>διαλριτουργικότητας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043" y="1820142"/>
            <a:ext cx="7085945" cy="3792848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82645-2CA8-4781-85DC-D14D0DE4C8E7}" type="slidenum">
              <a:rPr lang="en-US" smtClean="0"/>
              <a:t>23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917289" y="3795254"/>
            <a:ext cx="5289755" cy="9500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1136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Σημασιολογική διαλειτουργικότητα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l-GR" dirty="0"/>
              <a:t>Κατά την ανταλλαγή των δεδομένων διατηρείται και γίνεται κατανοητή η </a:t>
            </a:r>
            <a:r>
              <a:rPr lang="el-GR" b="1" dirty="0"/>
              <a:t>ακριβής μορφή και η σημασία </a:t>
            </a:r>
            <a:r>
              <a:rPr lang="el-GR" dirty="0"/>
              <a:t>τους και των πληροφοριών που ανταλλάσσονται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l-GR" dirty="0"/>
              <a:t>Έχει σημασιολογικές και συντακτικές πτυχές</a:t>
            </a:r>
          </a:p>
          <a:p>
            <a:pPr lvl="1">
              <a:lnSpc>
                <a:spcPct val="100000"/>
              </a:lnSpc>
            </a:pPr>
            <a:r>
              <a:rPr lang="el-GR" b="1" dirty="0"/>
              <a:t>Σημασιολογική</a:t>
            </a:r>
            <a:r>
              <a:rPr lang="el-GR" dirty="0"/>
              <a:t>: αναφέρεται στη σημασία των στοιχείων των δεδομένων και τη σχέση μεταξύ αυτών</a:t>
            </a:r>
          </a:p>
          <a:p>
            <a:pPr lvl="2">
              <a:lnSpc>
                <a:spcPct val="100000"/>
              </a:lnSpc>
            </a:pPr>
            <a:r>
              <a:rPr lang="el-GR" sz="2000" dirty="0"/>
              <a:t>απαιτεί ανάπτυξη λεξιλογίων και σχημάτων για την περιγραφή των ανταλλαγών δεδομένων</a:t>
            </a:r>
          </a:p>
          <a:p>
            <a:pPr lvl="2">
              <a:lnSpc>
                <a:spcPct val="100000"/>
              </a:lnSpc>
            </a:pPr>
            <a:r>
              <a:rPr lang="el-GR" sz="2000" dirty="0"/>
              <a:t>διασφαλίζει ότι τα στοιχεία δεδομένων γίνονται κατανοητά με τον ίδιο τρόπο από όλα τα </a:t>
            </a:r>
            <a:r>
              <a:rPr lang="el-GR" sz="2000" dirty="0" err="1"/>
              <a:t>συνδιαλεγόμενα</a:t>
            </a:r>
            <a:r>
              <a:rPr lang="el-GR" sz="2000" dirty="0"/>
              <a:t> μέρη</a:t>
            </a:r>
          </a:p>
          <a:p>
            <a:pPr lvl="1">
              <a:lnSpc>
                <a:spcPct val="100000"/>
              </a:lnSpc>
            </a:pPr>
            <a:r>
              <a:rPr lang="el-GR" b="1" dirty="0"/>
              <a:t>Συντακτική</a:t>
            </a:r>
            <a:r>
              <a:rPr lang="el-GR" dirty="0"/>
              <a:t>: αναφέρεται στην περιγραφή της ακριβούς μορφής των πληροφοριών που ανταλλάσσονται όσον αφορά τη γραμματική και τον </a:t>
            </a:r>
            <a:r>
              <a:rPr lang="el-GR" dirty="0" err="1"/>
              <a:t>μορφότυπο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8569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Συστάσεις 30 &amp; 31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i="1" dirty="0" smtClean="0"/>
              <a:t>«</a:t>
            </a:r>
            <a:r>
              <a:rPr lang="el-GR" i="1" dirty="0"/>
              <a:t>Εκλαμβάνετε τα δεδομένα και τις πληροφορίες ως δημόσια περιουσιακά στοιχεία που θα πρέπει να δημιουργούνται, να συλλέγονται, να τυγχάνουν διαχείρισης, να ανταλλάσσονται, να προστατεύονται και να διαφυλάσσονται</a:t>
            </a:r>
            <a:r>
              <a:rPr lang="el-GR" i="1" dirty="0" smtClean="0"/>
              <a:t>»</a:t>
            </a:r>
          </a:p>
          <a:p>
            <a:pPr marL="0" indent="0">
              <a:buNone/>
            </a:pPr>
            <a:endParaRPr lang="el-GR" i="1" dirty="0" smtClean="0"/>
          </a:p>
          <a:p>
            <a:pPr marL="0" indent="0">
              <a:buNone/>
            </a:pPr>
            <a:r>
              <a:rPr lang="el-GR" i="1" dirty="0" smtClean="0"/>
              <a:t>«</a:t>
            </a:r>
            <a:r>
              <a:rPr lang="el-GR" i="1" dirty="0"/>
              <a:t>Εφαρμόζετε </a:t>
            </a:r>
            <a:r>
              <a:rPr lang="el-GR" b="1" i="1" dirty="0"/>
              <a:t>στρατηγική διαχείρισης πληροφοριών στο υψηλότερο δυνατό επίπεδο </a:t>
            </a:r>
            <a:r>
              <a:rPr lang="el-GR" i="1" dirty="0"/>
              <a:t>ώστε να αποφεύγεται ο κατακερματισμός και οι επικαλύψεις. Θα πρέπει να δίνετε προτεραιότητα στη διαχείριση </a:t>
            </a:r>
            <a:r>
              <a:rPr lang="el-GR" i="1" dirty="0" err="1"/>
              <a:t>μεταδεδομένων</a:t>
            </a:r>
            <a:r>
              <a:rPr lang="el-GR" i="1" dirty="0"/>
              <a:t>, κύριων δεδομένων και δεδομένων αναφοράς.»</a:t>
            </a:r>
          </a:p>
          <a:p>
            <a:pPr marL="0" indent="0">
              <a:buNone/>
            </a:pPr>
            <a:endParaRPr lang="el-GR" i="1" dirty="0"/>
          </a:p>
          <a:p>
            <a:pPr marL="0" indent="0">
              <a:buNone/>
            </a:pPr>
            <a:endParaRPr lang="el-GR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814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Σημασιολογική διαλειτουργικότητα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Αποτελεσματικά, συνεκτικά και γενικής εφαρμογής </a:t>
            </a:r>
            <a:r>
              <a:rPr lang="el-GR" b="1" dirty="0"/>
              <a:t>πρότυπα και προδιαγραφές </a:t>
            </a:r>
            <a:r>
              <a:rPr lang="el-GR" dirty="0"/>
              <a:t>πληροφοριών είναι απαραίτητα</a:t>
            </a:r>
          </a:p>
          <a:p>
            <a:pPr lvl="1"/>
            <a:r>
              <a:rPr lang="el-GR" dirty="0" smtClean="0"/>
              <a:t>η </a:t>
            </a:r>
            <a:r>
              <a:rPr lang="el-GR" dirty="0"/>
              <a:t>διαλειτουργικότητα είναι εφικτή </a:t>
            </a:r>
            <a:r>
              <a:rPr lang="el-GR" b="1" dirty="0"/>
              <a:t>μόνο εάν ωριμάσουν</a:t>
            </a:r>
            <a:r>
              <a:rPr lang="el-GR" dirty="0"/>
              <a:t> </a:t>
            </a:r>
          </a:p>
          <a:p>
            <a:r>
              <a:rPr lang="el-GR" dirty="0"/>
              <a:t>Οι προκλήσεις πολλές  </a:t>
            </a:r>
          </a:p>
          <a:p>
            <a:pPr lvl="1"/>
            <a:r>
              <a:rPr lang="el-GR" dirty="0"/>
              <a:t>διαφορές στα γλωσσικά, πολιτιστικά, νομικά, διοικητικά περιβάλλοντα</a:t>
            </a:r>
          </a:p>
          <a:p>
            <a:pPr lvl="1"/>
            <a:endParaRPr lang="el-GR" sz="1575" dirty="0"/>
          </a:p>
          <a:p>
            <a:pPr marL="0" indent="0">
              <a:buNone/>
            </a:pPr>
            <a:endParaRPr lang="el-GR" sz="1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9495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Σύσταση 32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i="1" dirty="0"/>
              <a:t>«Υποστηρίζετε τη δημιουργία </a:t>
            </a:r>
            <a:r>
              <a:rPr lang="el-GR" b="1" i="1" dirty="0"/>
              <a:t>τομεακών και </a:t>
            </a:r>
            <a:r>
              <a:rPr lang="el-GR" b="1" i="1" dirty="0" err="1"/>
              <a:t>διατομεακών</a:t>
            </a:r>
            <a:r>
              <a:rPr lang="el-GR" b="1" i="1" dirty="0"/>
              <a:t> κοινοτήτων </a:t>
            </a:r>
            <a:r>
              <a:rPr lang="el-GR" i="1" dirty="0"/>
              <a:t>που αποσκοπούν στην εκπόνηση </a:t>
            </a:r>
            <a:r>
              <a:rPr lang="el-GR" b="1" i="1" dirty="0"/>
              <a:t>ανοικτών προδιαγραφών</a:t>
            </a:r>
            <a:r>
              <a:rPr lang="el-GR" i="1" dirty="0"/>
              <a:t> για τις πληροφορίες και ενθαρρύνουν αντίστοιχες κοινότητες να κοινοποιούν τα αποτελέσματά τους σε εθνικές και ευρωπαϊκές πλατφόρμες.»</a:t>
            </a:r>
          </a:p>
          <a:p>
            <a:pPr marL="0" indent="0">
              <a:buNone/>
            </a:pPr>
            <a:endParaRPr lang="el-GR" i="1" dirty="0"/>
          </a:p>
          <a:p>
            <a:pPr marL="0" indent="0">
              <a:buNone/>
            </a:pPr>
            <a:endParaRPr lang="el-GR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5624517"/>
            <a:ext cx="2057400" cy="274637"/>
          </a:xfrm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504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sz="2800" dirty="0" smtClean="0"/>
              <a:t>Επίπεδα </a:t>
            </a:r>
            <a:r>
              <a:rPr lang="el-GR" sz="2800" dirty="0" err="1" smtClean="0"/>
              <a:t>διαλειτουργικότητας</a:t>
            </a:r>
            <a:endParaRPr lang="en-US" sz="2800" dirty="0" smtClean="0"/>
          </a:p>
          <a:p>
            <a:r>
              <a:rPr lang="el-GR" sz="2800" b="1" dirty="0" smtClean="0"/>
              <a:t>Τεχνική διαλειτουργικότητα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29650" y="6419850"/>
            <a:ext cx="514350" cy="365125"/>
          </a:xfrm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816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Επίπεδα </a:t>
            </a:r>
            <a:r>
              <a:rPr lang="el-GR" dirty="0" err="1" smtClean="0"/>
              <a:t>διαλριτουργικότητας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043" y="1820142"/>
            <a:ext cx="7085945" cy="3792848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82645-2CA8-4781-85DC-D14D0DE4C8E7}" type="slidenum">
              <a:rPr lang="en-US" smtClean="0"/>
              <a:t>29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917289" y="4424519"/>
            <a:ext cx="5289755" cy="9500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80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Διακυβέρνηση διαλειτουργικότητας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l-GR" i="1" dirty="0"/>
              <a:t>«Αφορά αποφάσεις σχετικά με πλαίσια </a:t>
            </a:r>
            <a:r>
              <a:rPr lang="el-GR" i="1" dirty="0" err="1"/>
              <a:t>διαλειτουργικότητας</a:t>
            </a:r>
            <a:r>
              <a:rPr lang="el-GR" i="1" dirty="0"/>
              <a:t>, θεσμικούς διακανονισμούς, οργανωτικές δομές, ρόλους και ευθύνες, πολιτικές, συμφωνίες και λοιπές πτυχές διασφάλισης και παρακολούθησης της </a:t>
            </a:r>
            <a:r>
              <a:rPr lang="el-GR" i="1" dirty="0" err="1"/>
              <a:t>διαλειτουργικότητας</a:t>
            </a:r>
            <a:r>
              <a:rPr lang="el-GR" i="1" dirty="0"/>
              <a:t> σε εθνικό επίπεδο και σε επίπεδο ΕΕ.»</a:t>
            </a:r>
          </a:p>
          <a:p>
            <a:pPr marL="0" indent="0">
              <a:lnSpc>
                <a:spcPct val="100000"/>
              </a:lnSpc>
              <a:buNone/>
            </a:pPr>
            <a:endParaRPr lang="el-GR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3325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Τεχνική διαλειτουργικότητα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l-GR" dirty="0"/>
              <a:t>Αφορά τις </a:t>
            </a:r>
            <a:r>
              <a:rPr lang="el-GR" b="1" dirty="0"/>
              <a:t>εφαρμογές και υποδομές </a:t>
            </a:r>
            <a:r>
              <a:rPr lang="el-GR" dirty="0"/>
              <a:t>που συνδέουν συστήματα και υπηρεσίες.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l-GR" dirty="0"/>
              <a:t>Περιλαμβάνει </a:t>
            </a:r>
          </a:p>
          <a:p>
            <a:pPr lvl="1">
              <a:lnSpc>
                <a:spcPct val="100000"/>
              </a:lnSpc>
            </a:pPr>
            <a:r>
              <a:rPr lang="el-GR" dirty="0"/>
              <a:t>τις προδιαγραφές </a:t>
            </a:r>
            <a:r>
              <a:rPr lang="el-GR" dirty="0" err="1"/>
              <a:t>διεπαφών</a:t>
            </a:r>
            <a:r>
              <a:rPr lang="el-GR" dirty="0"/>
              <a:t>, </a:t>
            </a:r>
          </a:p>
          <a:p>
            <a:pPr lvl="1">
              <a:lnSpc>
                <a:spcPct val="100000"/>
              </a:lnSpc>
            </a:pPr>
            <a:r>
              <a:rPr lang="el-GR" dirty="0"/>
              <a:t>τις υπηρεσίες διασύνδεσης, </a:t>
            </a:r>
          </a:p>
          <a:p>
            <a:pPr lvl="1">
              <a:lnSpc>
                <a:spcPct val="100000"/>
              </a:lnSpc>
            </a:pPr>
            <a:r>
              <a:rPr lang="el-GR" dirty="0"/>
              <a:t>τις υπηρεσίες ενοποίησης δεδομένων, </a:t>
            </a:r>
          </a:p>
          <a:p>
            <a:pPr lvl="1">
              <a:lnSpc>
                <a:spcPct val="100000"/>
              </a:lnSpc>
            </a:pPr>
            <a:r>
              <a:rPr lang="el-GR" dirty="0"/>
              <a:t>την παρουσίαση και την ανταλλαγή δεδομένων και </a:t>
            </a:r>
          </a:p>
          <a:p>
            <a:pPr lvl="1">
              <a:lnSpc>
                <a:spcPct val="100000"/>
              </a:lnSpc>
            </a:pPr>
            <a:r>
              <a:rPr lang="el-GR" dirty="0"/>
              <a:t>τη διασφάλιση πρωτοκόλλων επικοινωνίας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5770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Τεχνική διαλειτουργικότητα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l-GR" dirty="0"/>
              <a:t>Οι κατακερματισμένες νησίδες ΤΠΕ, αποτέλεσμα της κάθετης ανάπτυξης συστημάτων, θα πρέπει να </a:t>
            </a:r>
            <a:r>
              <a:rPr lang="el-GR" dirty="0" err="1"/>
              <a:t>διαλειτουργήσουν</a:t>
            </a:r>
            <a:r>
              <a:rPr lang="el-GR" dirty="0"/>
              <a:t>.</a:t>
            </a:r>
          </a:p>
          <a:p>
            <a:pPr lvl="1">
              <a:lnSpc>
                <a:spcPct val="100000"/>
              </a:lnSpc>
            </a:pPr>
            <a:r>
              <a:rPr lang="el-GR" dirty="0"/>
              <a:t>Τα υπάρχοντα συστήματα λύνουν ειδικά τομεακά και τοπικά προβλήματα</a:t>
            </a:r>
          </a:p>
          <a:p>
            <a:pPr>
              <a:lnSpc>
                <a:spcPct val="100000"/>
              </a:lnSpc>
            </a:pPr>
            <a:r>
              <a:rPr lang="el-GR" dirty="0"/>
              <a:t>Απαραίτητη η </a:t>
            </a:r>
            <a:r>
              <a:rPr lang="el-GR" b="1" dirty="0"/>
              <a:t>χρήση αυστηρών τεχνικών προδιαγραφών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1291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Σύσταση 33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i="1" dirty="0"/>
              <a:t>«Χρησιμοποιείτε </a:t>
            </a:r>
            <a:r>
              <a:rPr lang="el-GR" b="1" i="1" dirty="0"/>
              <a:t>ανοικτές προδιαγραφές</a:t>
            </a:r>
            <a:r>
              <a:rPr lang="el-GR" i="1" dirty="0"/>
              <a:t>, όπου είναι διαθέσιμες, προκειμένου να διασφαλίζεται η τεχνική διαλειτουργικότητα κατά τη δημιουργία ευρωπαϊκών δημόσιων υπηρεσιών.»</a:t>
            </a:r>
          </a:p>
          <a:p>
            <a:pPr marL="0" indent="0">
              <a:buNone/>
            </a:pPr>
            <a:endParaRPr lang="el-GR" sz="1800" i="1" dirty="0"/>
          </a:p>
          <a:p>
            <a:pPr marL="0" indent="0">
              <a:buNone/>
            </a:pPr>
            <a:endParaRPr lang="el-GR" sz="1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9078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9249" y="2011041"/>
            <a:ext cx="6879135" cy="1129927"/>
          </a:xfrm>
          <a:noFill/>
          <a:ln/>
        </p:spPr>
        <p:txBody>
          <a:bodyPr lIns="182562" tIns="46037" rIns="182562" bIns="46037"/>
          <a:lstStyle/>
          <a:p>
            <a:pPr marL="0" indent="0" algn="ctr">
              <a:buNone/>
            </a:pPr>
            <a:r>
              <a:rPr lang="el-GR" b="1" dirty="0">
                <a:solidFill>
                  <a:srgbClr val="0070C0"/>
                </a:solidFill>
              </a:rPr>
              <a:t>Τέλος Ενότητας </a:t>
            </a:r>
            <a:r>
              <a:rPr lang="el-GR" b="1" dirty="0" smtClean="0">
                <a:solidFill>
                  <a:srgbClr val="0070C0"/>
                </a:solidFill>
              </a:rPr>
              <a:t>2.5 </a:t>
            </a:r>
            <a:endParaRPr lang="el-GR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7236765"/>
      </p:ext>
    </p:extLst>
  </p:cSld>
  <p:clrMapOvr>
    <a:masterClrMapping/>
  </p:clrMapOvr>
  <p:transition spd="med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l-GR" dirty="0"/>
              <a:t>Χρηματοδότηση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dirty="0"/>
              <a:t>Το παρόν εκπαιδευτικό υλικό έχει αναπτυχθεί στο πλαίσιο του εκπαιδευτικού έργου του ΕΚΔΔΑ.</a:t>
            </a:r>
          </a:p>
          <a:p>
            <a:r>
              <a:rPr lang="el-GR" sz="2000" dirty="0"/>
              <a:t>Το έργο με το ακρωνύμιο </a:t>
            </a:r>
            <a:r>
              <a:rPr lang="en-US" sz="2000" b="1" dirty="0" err="1"/>
              <a:t>SlideWiki</a:t>
            </a:r>
            <a:r>
              <a:rPr lang="en-US" sz="2000" b="1" dirty="0"/>
              <a:t> </a:t>
            </a:r>
            <a:r>
              <a:rPr lang="el-GR" sz="2000" dirty="0"/>
              <a:t>«</a:t>
            </a:r>
            <a:r>
              <a:rPr lang="en-US" sz="2000" dirty="0"/>
              <a:t>Large-scale pilots for collaborative </a:t>
            </a:r>
            <a:r>
              <a:rPr lang="en-US" sz="2000" dirty="0" err="1"/>
              <a:t>OpenCourseWare</a:t>
            </a:r>
            <a:r>
              <a:rPr lang="en-US" sz="2000" dirty="0"/>
              <a:t> authoring, multiplatform delivery and Learning Analytics</a:t>
            </a:r>
            <a:r>
              <a:rPr lang="el-GR" sz="2000" dirty="0"/>
              <a:t>» έχει χρηματοδοτήσει μόνο την αναδιαμόρφωση του εκπαιδευτικού υλικού.</a:t>
            </a:r>
          </a:p>
          <a:p>
            <a:r>
              <a:rPr lang="el-GR" sz="2000" dirty="0"/>
              <a:t>Το έργο υλοποιείται στο πλαίσιο του Ευρωπαϊκού προγράμματος Έρευνας «</a:t>
            </a:r>
            <a:r>
              <a:rPr lang="en-US" sz="2000" dirty="0"/>
              <a:t>Horizon 2020</a:t>
            </a:r>
            <a:r>
              <a:rPr lang="el-GR" sz="2000" dirty="0"/>
              <a:t>» και χρηματοδοτείται από την Ευρωπαϊκή Ένωση.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17079057"/>
      </p:ext>
    </p:extLst>
  </p:cSld>
  <p:clrMapOvr>
    <a:masterClrMapping/>
  </p:clrMapOvr>
  <p:transition spd="med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182562" tIns="46037" rIns="182562" bIns="46037"/>
          <a:lstStyle/>
          <a:p>
            <a:pPr marL="0" indent="0" algn="ctr">
              <a:buNone/>
            </a:pPr>
            <a:r>
              <a:rPr lang="el-GR" sz="3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Σημειώματα</a:t>
            </a:r>
          </a:p>
        </p:txBody>
      </p:sp>
    </p:spTree>
    <p:extLst>
      <p:ext uri="{BB962C8B-B14F-4D97-AF65-F5344CB8AC3E}">
        <p14:creationId xmlns:p14="http://schemas.microsoft.com/office/powerpoint/2010/main" val="321342397"/>
      </p:ext>
    </p:extLst>
  </p:cSld>
  <p:clrMapOvr>
    <a:masterClrMapping/>
  </p:clrMapOvr>
  <p:transition spd="med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l-GR" dirty="0"/>
              <a:t>Σημείωμα Ιστορικού Εκδόσεων Έργου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παρόν έργο αποτελεί την έκδοση 1.0. </a:t>
            </a:r>
          </a:p>
          <a:p>
            <a:r>
              <a:rPr lang="el-GR" dirty="0"/>
              <a:t>Έχουν προηγηθεί οι κάτωθι εκδόσεις:</a:t>
            </a:r>
          </a:p>
          <a:p>
            <a:pPr lvl="1"/>
            <a:r>
              <a:rPr lang="el-GR" dirty="0"/>
              <a:t>Έκδοση διαθέσιμη εδώ. </a:t>
            </a:r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44368442"/>
      </p:ext>
    </p:extLst>
  </p:cSld>
  <p:clrMapOvr>
    <a:masterClrMapping/>
  </p:clrMapOvr>
  <p:transition spd="med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l-GR" dirty="0"/>
              <a:t>Σημείωμα </a:t>
            </a:r>
            <a:r>
              <a:rPr lang="el-GR" dirty="0" err="1"/>
              <a:t>Αδειοδότησης</a:t>
            </a:r>
            <a:endParaRPr lang="el-GR" b="1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περιεχομένου 3">
            <a:extLst>
              <a:ext uri="{FF2B5EF4-FFF2-40B4-BE49-F238E27FC236}">
                <a16:creationId xmlns=""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893618" y="1867189"/>
            <a:ext cx="7356764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l-GR" sz="2000" dirty="0"/>
              <a:t>Το παρόν υλικό διατίθεται με τους όρους της άδειας χρήσης </a:t>
            </a:r>
            <a:r>
              <a:rPr lang="el-GR" sz="2000" dirty="0" err="1"/>
              <a:t>Creative</a:t>
            </a:r>
            <a:r>
              <a:rPr lang="el-GR" sz="2000" dirty="0"/>
              <a:t> </a:t>
            </a:r>
            <a:r>
              <a:rPr lang="el-GR" sz="2000" dirty="0" err="1"/>
              <a:t>Commons</a:t>
            </a:r>
            <a:r>
              <a:rPr lang="el-GR" sz="2000" dirty="0"/>
              <a:t> Αναφορά, Μη Εμπορική Χρήση Παρόμοια Διανομή 4.0 [1] ή μεταγενέστερη, Διεθνής Έκδοση. </a:t>
            </a:r>
          </a:p>
          <a:p>
            <a:r>
              <a:rPr lang="el-GR" sz="2000" dirty="0"/>
              <a:t>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τα οποία εμπεριέχονται σε αυτό και τα οποία αναφέρονται μαζί με τους όρους χρήσης τους στο «Σημείωμα Χρήσης Έργων Τρίτων».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="" xmlns:a16="http://schemas.microsoft.com/office/drawing/2014/main" id="{327E935D-3BF8-42A4-B523-E2684CC6F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5177439"/>
            <a:ext cx="22860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837750"/>
      </p:ext>
    </p:extLst>
  </p:cSld>
  <p:clrMapOvr>
    <a:masterClrMapping/>
  </p:clrMapOvr>
  <p:transition spd="med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l-GR" dirty="0"/>
              <a:t>Διατήρηση Σημειωμάτων</a:t>
            </a:r>
            <a:endParaRPr lang="el-GR" b="1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περιεχομένου 3">
            <a:extLst>
              <a:ext uri="{FF2B5EF4-FFF2-40B4-BE49-F238E27FC236}">
                <a16:creationId xmlns=""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893618" y="1867189"/>
            <a:ext cx="7356764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l-GR" sz="2000" dirty="0"/>
          </a:p>
        </p:txBody>
      </p:sp>
      <p:sp>
        <p:nvSpPr>
          <p:cNvPr id="8" name="Θέση περιεχομένου 3">
            <a:extLst>
              <a:ext uri="{FF2B5EF4-FFF2-40B4-BE49-F238E27FC236}">
                <a16:creationId xmlns=""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1046018" y="2019589"/>
            <a:ext cx="7356764" cy="2993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l-GR" sz="2000" dirty="0"/>
              <a:t>Οποιαδήποτε αναπαραγωγή ή διασκευή του υλικού θα πρέπει να συμπεριλαμβάνει:</a:t>
            </a:r>
          </a:p>
          <a:p>
            <a:pPr lvl="1"/>
            <a:r>
              <a:rPr lang="el-GR" sz="2000" dirty="0"/>
              <a:t>το Σημείωμα Αναφοράς</a:t>
            </a:r>
          </a:p>
          <a:p>
            <a:pPr lvl="1"/>
            <a:r>
              <a:rPr lang="el-GR" sz="2000" dirty="0"/>
              <a:t>το Σημείωμα </a:t>
            </a:r>
            <a:r>
              <a:rPr lang="el-GR" sz="2000" dirty="0" err="1"/>
              <a:t>Αδειοδότησης</a:t>
            </a:r>
            <a:endParaRPr lang="el-GR" sz="2000" dirty="0"/>
          </a:p>
          <a:p>
            <a:pPr lvl="1"/>
            <a:r>
              <a:rPr lang="el-GR" sz="2000" dirty="0"/>
              <a:t>τη δήλωση Διατήρησης Σημειωμάτων</a:t>
            </a:r>
          </a:p>
          <a:p>
            <a:pPr lvl="1"/>
            <a:r>
              <a:rPr lang="el-GR" sz="2000" dirty="0"/>
              <a:t>το Σημείωμα Χρήσης Έργων Τρίτων (εφόσον υπάρχει)</a:t>
            </a:r>
          </a:p>
          <a:p>
            <a:r>
              <a:rPr lang="el-GR" sz="2000" dirty="0"/>
              <a:t>μαζί με τους συνοδευόμενους </a:t>
            </a:r>
            <a:r>
              <a:rPr lang="el-GR" sz="2000" dirty="0" err="1"/>
              <a:t>υπερσυνδέσμους</a:t>
            </a:r>
            <a:r>
              <a:rPr lang="el-GR" sz="2000" dirty="0"/>
              <a:t>.</a:t>
            </a:r>
          </a:p>
          <a:p>
            <a:pPr marL="0" indent="0">
              <a:buFont typeface="Wingdings" pitchFamily="2" charset="2"/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09211728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Συστάσεις 20, 21, 22	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i="1" dirty="0"/>
              <a:t>«Διασφαλίζετε την ολιστική διακυβέρνηση των δραστηριοτήτων </a:t>
            </a:r>
            <a:r>
              <a:rPr lang="el-GR" sz="2000" i="1" dirty="0" err="1"/>
              <a:t>διαλειτουργικότητας</a:t>
            </a:r>
            <a:r>
              <a:rPr lang="el-GR" sz="2000" i="1" dirty="0"/>
              <a:t> σε όλα τα διοικητικά επίπεδα και τομείς.»</a:t>
            </a:r>
          </a:p>
          <a:p>
            <a:pPr marL="0" indent="0">
              <a:buNone/>
            </a:pPr>
            <a:endParaRPr lang="el-GR" sz="2000" i="1" dirty="0"/>
          </a:p>
          <a:p>
            <a:pPr marL="0" indent="0">
              <a:buNone/>
            </a:pPr>
            <a:r>
              <a:rPr lang="el-GR" sz="2000" i="1" dirty="0"/>
              <a:t>«Θέτετε σε εφαρμογή </a:t>
            </a:r>
            <a:r>
              <a:rPr lang="el-GR" b="1" i="1" dirty="0"/>
              <a:t>διαδικασίες</a:t>
            </a:r>
            <a:r>
              <a:rPr lang="el-GR" sz="2000" i="1" dirty="0"/>
              <a:t> για την </a:t>
            </a:r>
            <a:r>
              <a:rPr lang="el-GR" sz="2000" b="1" i="1" dirty="0"/>
              <a:t>επιλογή συναφών προτύπων και προδιαγραφών</a:t>
            </a:r>
            <a:r>
              <a:rPr lang="el-GR" sz="2000" i="1" dirty="0"/>
              <a:t>, την </a:t>
            </a:r>
            <a:r>
              <a:rPr lang="el-GR" sz="2000" b="1" i="1" dirty="0"/>
              <a:t>αξιολόγησή</a:t>
            </a:r>
            <a:r>
              <a:rPr lang="el-GR" sz="2000" i="1" dirty="0"/>
              <a:t> τους, την </a:t>
            </a:r>
            <a:r>
              <a:rPr lang="el-GR" sz="2000" b="1" i="1" dirty="0"/>
              <a:t>παρακολούθηση της εφαρμογής </a:t>
            </a:r>
            <a:r>
              <a:rPr lang="el-GR" sz="2000" i="1" dirty="0"/>
              <a:t>τους, τον </a:t>
            </a:r>
            <a:r>
              <a:rPr lang="el-GR" sz="2000" b="1" i="1" dirty="0"/>
              <a:t>έλεγχο συμμόρφωσης</a:t>
            </a:r>
            <a:r>
              <a:rPr lang="el-GR" sz="2000" i="1" dirty="0"/>
              <a:t> και τη </a:t>
            </a:r>
            <a:r>
              <a:rPr lang="el-GR" sz="2000" b="1" i="1" dirty="0"/>
              <a:t>δοκιμή</a:t>
            </a:r>
            <a:r>
              <a:rPr lang="el-GR" sz="2000" i="1" dirty="0"/>
              <a:t> της </a:t>
            </a:r>
            <a:r>
              <a:rPr lang="el-GR" sz="2000" i="1" dirty="0" err="1"/>
              <a:t>διαλειτουργικότητάς</a:t>
            </a:r>
            <a:r>
              <a:rPr lang="el-GR" sz="2000" i="1" dirty="0"/>
              <a:t> τους.»</a:t>
            </a:r>
          </a:p>
          <a:p>
            <a:pPr marL="0" indent="0">
              <a:buNone/>
            </a:pPr>
            <a:endParaRPr lang="el-GR" sz="2000" i="1" dirty="0"/>
          </a:p>
          <a:p>
            <a:pPr marL="0" indent="0">
              <a:buNone/>
            </a:pPr>
            <a:r>
              <a:rPr lang="el-GR" sz="2000" i="1" dirty="0"/>
              <a:t>«Χρησιμοποιείτε διαρθρωμένη, διαφανή, αντικειμενική και κοινή προσέγγιση για την </a:t>
            </a:r>
            <a:r>
              <a:rPr lang="el-GR" sz="2000" b="1" i="1" dirty="0"/>
              <a:t>αξιολόγηση και επιλογή προτύπων και προδιαγραφών</a:t>
            </a:r>
            <a:r>
              <a:rPr lang="el-GR" sz="2000" i="1" dirty="0"/>
              <a:t>. Λαμβάνετε υπόψη συναφείς συστάσεις της ΕΕ και καταβάλλετε προσπάθειες να καταστεί η προσέγγιση συνεκτική σε διασυνοριακό επίπεδο.»</a:t>
            </a:r>
          </a:p>
          <a:p>
            <a:pPr marL="0" indent="0">
              <a:buNone/>
            </a:pPr>
            <a:endParaRPr lang="el-GR" sz="1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519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Συστάσεις 23 &amp; 24	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i="1" dirty="0"/>
              <a:t>«</a:t>
            </a:r>
            <a:r>
              <a:rPr lang="el-GR" b="1" i="1" dirty="0"/>
              <a:t>Κατά την προμήθεια και ανάπτυξη λύσεων ΤΠΕ </a:t>
            </a:r>
            <a:r>
              <a:rPr lang="el-GR" i="1" dirty="0"/>
              <a:t>συμβουλεύεστε συναφείς </a:t>
            </a:r>
            <a:r>
              <a:rPr lang="el-GR" b="1" i="1" dirty="0"/>
              <a:t>καταλόγους προτύπων</a:t>
            </a:r>
            <a:r>
              <a:rPr lang="el-GR" i="1" dirty="0"/>
              <a:t>, </a:t>
            </a:r>
            <a:r>
              <a:rPr lang="el-GR" b="1" i="1" dirty="0"/>
              <a:t>προδιαγραφών και κατευθυντήριων γραμμών </a:t>
            </a:r>
            <a:r>
              <a:rPr lang="el-GR" i="1" dirty="0"/>
              <a:t>σε εθνικό επίπεδο και σε επίπεδο ΕΕ, σύμφωνα με το NIF της χώρας σας και τα συναφή DIF.»</a:t>
            </a:r>
          </a:p>
          <a:p>
            <a:pPr marL="0" indent="0">
              <a:buNone/>
            </a:pPr>
            <a:endParaRPr lang="el-GR" i="1" dirty="0"/>
          </a:p>
          <a:p>
            <a:pPr marL="0" indent="0">
              <a:buNone/>
            </a:pPr>
            <a:r>
              <a:rPr lang="el-GR" i="1" dirty="0"/>
              <a:t>«</a:t>
            </a:r>
            <a:r>
              <a:rPr lang="el-GR" b="1" i="1" dirty="0"/>
              <a:t>Συμμετέχετε ενεργά σε εργασίες τυποποίησης </a:t>
            </a:r>
            <a:r>
              <a:rPr lang="el-GR" i="1" dirty="0"/>
              <a:t>που είναι συναφείς με τις ανάγκες σας προκειμένου να διασφαλίζεται ότι πληρούνται οι οικείες απαιτήσεις.»</a:t>
            </a:r>
          </a:p>
          <a:p>
            <a:pPr marL="0" indent="0">
              <a:buNone/>
            </a:pPr>
            <a:endParaRPr lang="el-GR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960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Διακυβέρνηση ενοποιημένων δημόσιων υπηρεσιών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l-GR" dirty="0"/>
              <a:t>Εμπλοκή πολλών οργανισμών στην παροχή υπηρεσιών; </a:t>
            </a:r>
          </a:p>
          <a:p>
            <a:pPr lvl="1">
              <a:lnSpc>
                <a:spcPct val="100000"/>
              </a:lnSpc>
            </a:pPr>
            <a:r>
              <a:rPr lang="el-GR" dirty="0"/>
              <a:t>Απαραίτητη η συνεργασία, ο συντονισμός και η διακυβέρνηση από τις αρχές</a:t>
            </a:r>
            <a:endParaRPr lang="el-GR" sz="2800" dirty="0"/>
          </a:p>
          <a:p>
            <a:pPr>
              <a:lnSpc>
                <a:spcPct val="100000"/>
              </a:lnSpc>
            </a:pPr>
            <a:r>
              <a:rPr lang="el-GR" dirty="0"/>
              <a:t>Με τη διακυβέρνηση διασφαλίζονται</a:t>
            </a:r>
          </a:p>
          <a:p>
            <a:pPr lvl="1">
              <a:lnSpc>
                <a:spcPct val="100000"/>
              </a:lnSpc>
            </a:pPr>
            <a:r>
              <a:rPr lang="el-GR" dirty="0"/>
              <a:t>η ενοποίηση, </a:t>
            </a:r>
          </a:p>
          <a:p>
            <a:pPr lvl="1">
              <a:lnSpc>
                <a:spcPct val="100000"/>
              </a:lnSpc>
            </a:pPr>
            <a:r>
              <a:rPr lang="el-GR" dirty="0"/>
              <a:t>η απρόσκοπτη εκτέλεση, </a:t>
            </a:r>
          </a:p>
          <a:p>
            <a:pPr lvl="1">
              <a:lnSpc>
                <a:spcPct val="100000"/>
              </a:lnSpc>
            </a:pPr>
            <a:r>
              <a:rPr lang="el-GR" dirty="0"/>
              <a:t>η επαναχρησιμοποίηση υπηρεσιών και δεδομένων και </a:t>
            </a:r>
          </a:p>
          <a:p>
            <a:pPr lvl="1">
              <a:lnSpc>
                <a:spcPct val="100000"/>
              </a:lnSpc>
            </a:pPr>
            <a:r>
              <a:rPr lang="el-GR" dirty="0"/>
              <a:t>η ανάπτυξη νέων υπηρεσιών και «</a:t>
            </a:r>
            <a:r>
              <a:rPr lang="el-GR" dirty="0" err="1"/>
              <a:t>δομοστοιχείων</a:t>
            </a:r>
            <a:r>
              <a:rPr lang="el-GR" dirty="0"/>
              <a:t>»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5624517"/>
            <a:ext cx="2057400" cy="274637"/>
          </a:xfrm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149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Διακυβέρνηση ενοποιημένων δημόσιων υπηρεσιών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l-GR" dirty="0"/>
              <a:t>Η διασφάλιση της </a:t>
            </a:r>
            <a:r>
              <a:rPr lang="el-GR" dirty="0" err="1"/>
              <a:t>διαλειτουργικότητας</a:t>
            </a:r>
            <a:r>
              <a:rPr lang="el-GR" dirty="0"/>
              <a:t> κατά την </a:t>
            </a:r>
          </a:p>
          <a:p>
            <a:pPr marL="471404" lvl="1" indent="0">
              <a:lnSpc>
                <a:spcPct val="100000"/>
              </a:lnSpc>
              <a:buNone/>
              <a:tabLst>
                <a:tab pos="513074" algn="l"/>
              </a:tabLst>
            </a:pPr>
            <a:r>
              <a:rPr lang="el-GR" sz="1800" dirty="0" smtClean="0"/>
              <a:t>κατάρτιση νομικών πράξεων, επιχειρησιακών διαδικασιών των οργανισμών, ανταλλαγής πληροφοριών, υπηρεσιών και στοιχείων που υποστηρίζουν ευρωπαϊκές δημόσιες υπηρεσίες </a:t>
            </a:r>
            <a:endParaRPr lang="el-GR" sz="1800" dirty="0"/>
          </a:p>
          <a:p>
            <a:pPr marL="214278" indent="0">
              <a:lnSpc>
                <a:spcPct val="100000"/>
              </a:lnSpc>
              <a:buNone/>
            </a:pPr>
            <a:r>
              <a:rPr lang="el-GR" dirty="0"/>
              <a:t>είναι μια </a:t>
            </a:r>
            <a:r>
              <a:rPr lang="el-GR" b="1" dirty="0"/>
              <a:t>συνεχής </a:t>
            </a:r>
            <a:r>
              <a:rPr lang="el-GR" b="1" dirty="0" smtClean="0"/>
              <a:t>διαδικασία</a:t>
            </a:r>
            <a:endParaRPr lang="el-GR" b="1" dirty="0"/>
          </a:p>
          <a:p>
            <a:pPr>
              <a:lnSpc>
                <a:spcPct val="100000"/>
              </a:lnSpc>
            </a:pPr>
            <a:r>
              <a:rPr lang="el-GR" dirty="0"/>
              <a:t>Η </a:t>
            </a:r>
            <a:r>
              <a:rPr lang="el-GR" dirty="0" err="1"/>
              <a:t>διαλειτουργικότητα</a:t>
            </a:r>
            <a:r>
              <a:rPr lang="el-GR" b="1" dirty="0"/>
              <a:t> διακόπτεται τακτικά από αλλαγές στο περιβάλλον</a:t>
            </a:r>
          </a:p>
          <a:p>
            <a:pPr lvl="1">
              <a:lnSpc>
                <a:spcPct val="100000"/>
              </a:lnSpc>
            </a:pPr>
            <a:r>
              <a:rPr lang="el-GR" sz="1800" dirty="0"/>
              <a:t>νομοθεσία</a:t>
            </a:r>
          </a:p>
          <a:p>
            <a:pPr lvl="1">
              <a:lnSpc>
                <a:spcPct val="100000"/>
              </a:lnSpc>
            </a:pPr>
            <a:r>
              <a:rPr lang="el-GR" sz="1800" dirty="0"/>
              <a:t>ανάγκες επιχειρήσεων ή πολιτών</a:t>
            </a:r>
          </a:p>
          <a:p>
            <a:pPr lvl="1">
              <a:lnSpc>
                <a:spcPct val="100000"/>
              </a:lnSpc>
            </a:pPr>
            <a:r>
              <a:rPr lang="el-GR" sz="1800" dirty="0"/>
              <a:t>οργανωτική δομή των δημόσιων διοικήσεων</a:t>
            </a:r>
          </a:p>
          <a:p>
            <a:pPr lvl="1">
              <a:lnSpc>
                <a:spcPct val="100000"/>
              </a:lnSpc>
            </a:pPr>
            <a:r>
              <a:rPr lang="el-GR" sz="1800" dirty="0"/>
              <a:t>επιχειρησιακές διαδικασίες </a:t>
            </a:r>
          </a:p>
          <a:p>
            <a:pPr lvl="1">
              <a:lnSpc>
                <a:spcPct val="100000"/>
              </a:lnSpc>
            </a:pPr>
            <a:r>
              <a:rPr lang="el-GR" sz="1800" dirty="0"/>
              <a:t>εμφάνιση νέων τεχνολογιών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5624517"/>
            <a:ext cx="2057400" cy="274637"/>
          </a:xfrm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86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Διακυβέρνηση ενοποιημένων δημόσιων υπηρεσιών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99598" y="2015612"/>
            <a:ext cx="7614027" cy="369224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l-GR" dirty="0" smtClean="0"/>
              <a:t>Απαιτείται  </a:t>
            </a:r>
          </a:p>
          <a:p>
            <a:pPr lvl="1">
              <a:lnSpc>
                <a:spcPct val="100000"/>
              </a:lnSpc>
            </a:pPr>
            <a:r>
              <a:rPr lang="el-GR" sz="1800" dirty="0" smtClean="0"/>
              <a:t>ορισμός </a:t>
            </a:r>
            <a:r>
              <a:rPr lang="el-GR" sz="1800" b="1" dirty="0" smtClean="0"/>
              <a:t>οργανωτικών δομών, ρόλων και ευθυνών </a:t>
            </a:r>
            <a:r>
              <a:rPr lang="el-GR" sz="1800" dirty="0" smtClean="0"/>
              <a:t>και τη </a:t>
            </a:r>
            <a:r>
              <a:rPr lang="el-GR" sz="1800" b="1" dirty="0" smtClean="0"/>
              <a:t>διαδικασία λήψης αποφάσεων</a:t>
            </a:r>
            <a:r>
              <a:rPr lang="el-GR" sz="1800" dirty="0" smtClean="0"/>
              <a:t> για τα εμπλεκόμενα ενδιαφερόμενα μέρη</a:t>
            </a:r>
          </a:p>
          <a:p>
            <a:pPr lvl="1">
              <a:lnSpc>
                <a:spcPct val="100000"/>
              </a:lnSpc>
            </a:pPr>
            <a:r>
              <a:rPr lang="el-GR" sz="1800" b="1" dirty="0" smtClean="0"/>
              <a:t>επιβολή απαιτήσεων </a:t>
            </a:r>
            <a:r>
              <a:rPr lang="el-GR" sz="1800" dirty="0" smtClean="0"/>
              <a:t>για:</a:t>
            </a:r>
          </a:p>
          <a:p>
            <a:pPr lvl="2">
              <a:lnSpc>
                <a:spcPct val="100000"/>
              </a:lnSpc>
            </a:pPr>
            <a:r>
              <a:rPr lang="el-GR" dirty="0" smtClean="0"/>
              <a:t>την ποιότητα, την ικανότητα κλιμάκωσης και τη διαθεσιμότητα επαναχρησιμοποιούμενων </a:t>
            </a:r>
            <a:r>
              <a:rPr lang="el-GR" dirty="0" err="1" smtClean="0"/>
              <a:t>δομοστοιχείων</a:t>
            </a:r>
            <a:r>
              <a:rPr lang="el-GR" dirty="0" smtClean="0"/>
              <a:t>, συμπεριλαμβανομένων πηγών πληροφοριών (μητρώα βάσης, πύλες ανοικτών δεδομένων κ.λπ.) και άλλες διασυνδεδεμένες υπηρεσίες</a:t>
            </a:r>
          </a:p>
          <a:p>
            <a:pPr lvl="2">
              <a:lnSpc>
                <a:spcPct val="100000"/>
              </a:lnSpc>
            </a:pPr>
            <a:r>
              <a:rPr lang="el-GR" dirty="0" smtClean="0"/>
              <a:t>εξωτερικές πληροφορίες/υπηρεσίες, που καλύπτονται από </a:t>
            </a:r>
            <a:r>
              <a:rPr lang="en-US" dirty="0" smtClean="0"/>
              <a:t>SLAs</a:t>
            </a:r>
          </a:p>
          <a:p>
            <a:pPr lvl="1">
              <a:lnSpc>
                <a:spcPct val="100000"/>
              </a:lnSpc>
            </a:pPr>
            <a:r>
              <a:rPr lang="el-GR" sz="1800" b="1" dirty="0" smtClean="0"/>
              <a:t>σχέδιο διαχείρισης αλλαγών</a:t>
            </a:r>
            <a:endParaRPr lang="en-US" sz="1800" b="1" dirty="0" smtClean="0"/>
          </a:p>
          <a:p>
            <a:pPr lvl="1">
              <a:lnSpc>
                <a:spcPct val="100000"/>
              </a:lnSpc>
            </a:pPr>
            <a:r>
              <a:rPr lang="el-GR" sz="1800" b="1" dirty="0" smtClean="0"/>
              <a:t>σχέδιο συνέχισης των δραστηριοτήτων/αποκατάστασης σε περίπτωση καταστροφής</a:t>
            </a:r>
            <a:endParaRPr lang="el-GR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5624517"/>
            <a:ext cx="2057400" cy="274637"/>
          </a:xfrm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52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Σύσταση 25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i="1" dirty="0"/>
              <a:t>«Διασφαλίζετε τη μακροπρόθεσμη </a:t>
            </a:r>
            <a:r>
              <a:rPr lang="el-GR" i="1" dirty="0" err="1"/>
              <a:t>διαλειτουργικότητα</a:t>
            </a:r>
            <a:r>
              <a:rPr lang="el-GR" i="1" dirty="0"/>
              <a:t> και τον συντονισμό κατά τη λειτουργία και την παροχή ενοποιημένων δημόσιων υπηρεσιών, θέτοντας σε εφαρμογή την απαραίτητη δομή διακυβέρνησης»</a:t>
            </a:r>
          </a:p>
          <a:p>
            <a:pPr marL="0" indent="0">
              <a:buNone/>
            </a:pPr>
            <a:endParaRPr lang="el-GR" sz="1800" i="1" dirty="0"/>
          </a:p>
          <a:p>
            <a:pPr marL="0" indent="0">
              <a:buNone/>
            </a:pPr>
            <a:endParaRPr lang="el-GR" sz="1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5624517"/>
            <a:ext cx="2057400" cy="274637"/>
          </a:xfrm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419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1428</Words>
  <Application>Microsoft Office PowerPoint</Application>
  <PresentationFormat>On-screen Show (4:3)</PresentationFormat>
  <Paragraphs>192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Calibri</vt:lpstr>
      <vt:lpstr>Calibri Light</vt:lpstr>
      <vt:lpstr>Franklin Gothic Book</vt:lpstr>
      <vt:lpstr>Wingdings</vt:lpstr>
      <vt:lpstr>Office Theme</vt:lpstr>
      <vt:lpstr>Έναρξη Ενότητας 2.5</vt:lpstr>
      <vt:lpstr>Επίπεδα διαλειτουργικότητας</vt:lpstr>
      <vt:lpstr>Διακυβέρνηση διαλειτουργικότητας</vt:lpstr>
      <vt:lpstr>Συστάσεις 20, 21, 22 </vt:lpstr>
      <vt:lpstr>Συστάσεις 23 &amp; 24 </vt:lpstr>
      <vt:lpstr>Διακυβέρνηση ενοποιημένων δημόσιων υπηρεσιών</vt:lpstr>
      <vt:lpstr>Διακυβέρνηση ενοποιημένων δημόσιων υπηρεσιών</vt:lpstr>
      <vt:lpstr>Διακυβέρνηση ενοποιημένων δημόσιων υπηρεσιών</vt:lpstr>
      <vt:lpstr>Σύσταση 25</vt:lpstr>
      <vt:lpstr>Συμφωνίες διαλειτουργικότητας</vt:lpstr>
      <vt:lpstr>Σύσταση 26</vt:lpstr>
      <vt:lpstr>PowerPoint Presentation</vt:lpstr>
      <vt:lpstr>Επίπεδα διαλειτουργικότητας</vt:lpstr>
      <vt:lpstr>Νομική διαλειτουργικότητα</vt:lpstr>
      <vt:lpstr>Νομική διαλειτουργικότητα</vt:lpstr>
      <vt:lpstr>Νομική διαλειτουργικότητα</vt:lpstr>
      <vt:lpstr>Σύσταση 27</vt:lpstr>
      <vt:lpstr>PowerPoint Presentation</vt:lpstr>
      <vt:lpstr>Επίπεδα διαλειτουργικότητας</vt:lpstr>
      <vt:lpstr>Οργανωτική διαλειτουργικότητα</vt:lpstr>
      <vt:lpstr>Συστάσεις 28 &amp; 29</vt:lpstr>
      <vt:lpstr>PowerPoint Presentation</vt:lpstr>
      <vt:lpstr>Επίπεδα διαλριτουργικότητας</vt:lpstr>
      <vt:lpstr>Σημασιολογική διαλειτουργικότητα</vt:lpstr>
      <vt:lpstr>Συστάσεις 30 &amp; 31</vt:lpstr>
      <vt:lpstr>Σημασιολογική διαλειτουργικότητα</vt:lpstr>
      <vt:lpstr>Σύσταση 32</vt:lpstr>
      <vt:lpstr>PowerPoint Presentation</vt:lpstr>
      <vt:lpstr>Επίπεδα διαλριτουργικότητας</vt:lpstr>
      <vt:lpstr>Τεχνική διαλειτουργικότητα</vt:lpstr>
      <vt:lpstr>Τεχνική διαλειτουργικότητα</vt:lpstr>
      <vt:lpstr>Σύσταση 33</vt:lpstr>
      <vt:lpstr>PowerPoint Presentation</vt:lpstr>
      <vt:lpstr>Χρηματοδότηση</vt:lpstr>
      <vt:lpstr>PowerPoint Presentation</vt:lpstr>
      <vt:lpstr>Σημείωμα Ιστορικού Εκδόσεων Έργου</vt:lpstr>
      <vt:lpstr>Σημείωμα Αδειοδότησης</vt:lpstr>
      <vt:lpstr>Διατήρηση Σημειωμάτων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krantos</dc:creator>
  <cp:lastModifiedBy>krantos</cp:lastModifiedBy>
  <cp:revision>3</cp:revision>
  <dcterms:created xsi:type="dcterms:W3CDTF">2018-04-14T20:28:56Z</dcterms:created>
  <dcterms:modified xsi:type="dcterms:W3CDTF">2018-06-11T19:40:26Z</dcterms:modified>
</cp:coreProperties>
</file>