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9" r:id="rId2"/>
    <p:sldId id="319" r:id="rId3"/>
    <p:sldId id="330" r:id="rId4"/>
    <p:sldId id="334" r:id="rId5"/>
    <p:sldId id="347" r:id="rId6"/>
    <p:sldId id="343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46A326-2388-4AD4-8829-8B0ED65AA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2BEF98-4D37-40AE-A9DF-7325642B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1729-D13F-4E29-B5AA-07206561BC41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E402E8-0E89-4A5A-B3C8-5D9338FB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DA0879-C5F1-40E8-AC33-B15DF6C1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297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B08FE3-9933-41AD-A802-E49ABA2E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3BF636-0426-40CB-9407-3EEAD9D48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 marL="685800" indent="-2286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>
              <a:buClr>
                <a:schemeClr val="accent1">
                  <a:lumMod val="75000"/>
                </a:schemeClr>
              </a:buClr>
              <a:defRPr>
                <a:latin typeface="+mn-lt"/>
              </a:defRPr>
            </a:lvl3pPr>
            <a:lvl4pPr marL="1600200" indent="-2286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3ACB45-95BB-4EF8-B2E4-AEDD0ED3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1729-D13F-4E29-B5AA-07206561BC41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A6291F-4D76-4663-A885-F31E8867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AE2D7F7-A3FD-41C1-8147-9CCFA78CF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714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46A326-2388-4AD4-8829-8B0ED65AA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2BEF98-4D37-40AE-A9DF-7325642B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4F7F-8BB4-4416-99FC-FEAF537D9F93}" type="datetime1">
              <a:rPr lang="el-GR" smtClean="0"/>
              <a:t>26/11/2020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E402E8-0E89-4A5A-B3C8-5D9338FB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DA0879-C5F1-40E8-AC33-B15DF6C1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802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A46F3A2-683C-476F-BC1B-225CE7037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33FFD2B-0C91-41D3-98C6-2F387E1C0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n-US" dirty="0"/>
              <a:t> </a:t>
            </a:r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E218B1C-75CD-429E-AA22-F7C5769EAB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81729-D13F-4E29-B5AA-07206561BC41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E34858-6767-4D45-AFD6-729ACC4BB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8C06E6-5C1D-41B8-8416-145C195CD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036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l-GR" sz="3600" b="0" kern="1200" dirty="0" smtClean="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>
            <a:lumMod val="75000"/>
          </a:schemeClr>
        </a:buClr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Άσκηση 1</a:t>
            </a:r>
            <a:r>
              <a:rPr lang="el-GR" b="1" baseline="30000" dirty="0"/>
              <a:t>η</a:t>
            </a:r>
            <a:r>
              <a:rPr lang="el-GR" b="1" dirty="0"/>
              <a:t> 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203200" y="1084263"/>
            <a:ext cx="11811000" cy="36006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6825" lvl="2" indent="-352425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l-G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32A48D-6A81-453A-BC85-835F74869BE5}"/>
              </a:ext>
            </a:extLst>
          </p:cNvPr>
          <p:cNvSpPr txBox="1"/>
          <p:nvPr/>
        </p:nvSpPr>
        <p:spPr>
          <a:xfrm>
            <a:off x="692150" y="1325563"/>
            <a:ext cx="108077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/>
              <a:t>Να εκδοθεί </a:t>
            </a:r>
            <a:r>
              <a:rPr lang="en-US" sz="2000" dirty="0"/>
              <a:t>TAF </a:t>
            </a:r>
            <a:r>
              <a:rPr lang="el-GR" sz="2000" dirty="0"/>
              <a:t>για το Α/Δ της Ελευσίνας στις 23:00 της 20</a:t>
            </a:r>
            <a:r>
              <a:rPr lang="el-GR" sz="2000" baseline="30000" dirty="0"/>
              <a:t>ης</a:t>
            </a:r>
            <a:r>
              <a:rPr lang="el-GR" sz="2000" dirty="0"/>
              <a:t> ημέρας του μήνα,</a:t>
            </a:r>
            <a:r>
              <a:rPr lang="en-US" sz="2000" dirty="0"/>
              <a:t> </a:t>
            </a:r>
            <a:r>
              <a:rPr lang="el-GR" sz="2000" dirty="0"/>
              <a:t>χρησιμοποιώντας τις εξής πληροφορίες: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αρχικές συνθήκες: άνεμος 02008ΚΤ, ορατότητα  καλή και </a:t>
            </a:r>
            <a:r>
              <a:rPr lang="en-US" sz="2000" dirty="0"/>
              <a:t>scattered</a:t>
            </a:r>
            <a:r>
              <a:rPr lang="el-GR" sz="2000" dirty="0"/>
              <a:t> νέφη στα 2500</a:t>
            </a:r>
            <a:r>
              <a:rPr lang="en-US" sz="2000" dirty="0"/>
              <a:t>ft,  </a:t>
            </a: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πιθανότητα βροχής 40% για λιγότερο από το μισό του διαστήματος 02:00-10:00 με ορατότητα 5000, </a:t>
            </a:r>
            <a:r>
              <a:rPr lang="en-US" sz="2000" dirty="0"/>
              <a:t>scattered</a:t>
            </a:r>
            <a:r>
              <a:rPr lang="el-GR" sz="2000" dirty="0"/>
              <a:t> νέφη στα 1500</a:t>
            </a:r>
            <a:r>
              <a:rPr lang="en-US" sz="2000" dirty="0"/>
              <a:t>ft </a:t>
            </a:r>
            <a:r>
              <a:rPr lang="el-GR" sz="2000" dirty="0"/>
              <a:t>και </a:t>
            </a:r>
            <a:r>
              <a:rPr lang="en-US" sz="2000" dirty="0"/>
              <a:t>broken </a:t>
            </a:r>
            <a:r>
              <a:rPr lang="el-GR" sz="2000" dirty="0"/>
              <a:t>στα 2500</a:t>
            </a:r>
            <a:r>
              <a:rPr lang="en-US" sz="2000" dirty="0"/>
              <a:t> ft</a:t>
            </a:r>
            <a:r>
              <a:rPr lang="el-GR" sz="2000" dirty="0"/>
              <a:t> 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πιθανότητα καταιγίδας 30% για λιγότερο από το μισό του διαστήματος 06:00-09:00 με ορατότητα 3000, </a:t>
            </a:r>
            <a:r>
              <a:rPr lang="en-US" sz="2000" dirty="0"/>
              <a:t>scattered</a:t>
            </a:r>
            <a:r>
              <a:rPr lang="el-GR" sz="2000" dirty="0"/>
              <a:t> νέφη στα 0900</a:t>
            </a:r>
            <a:r>
              <a:rPr lang="en-US" sz="2000" dirty="0"/>
              <a:t>ft, few CB </a:t>
            </a:r>
            <a:r>
              <a:rPr lang="el-GR" sz="2000" dirty="0"/>
              <a:t>στα 1800</a:t>
            </a:r>
            <a:r>
              <a:rPr lang="en-US" sz="2000" dirty="0"/>
              <a:t> ft</a:t>
            </a:r>
            <a:r>
              <a:rPr lang="el-GR" sz="2000" dirty="0"/>
              <a:t>, </a:t>
            </a:r>
            <a:r>
              <a:rPr lang="en-US" sz="2000" dirty="0"/>
              <a:t>broken </a:t>
            </a:r>
            <a:r>
              <a:rPr lang="el-GR" sz="2000" dirty="0"/>
              <a:t>στα 2500</a:t>
            </a:r>
            <a:r>
              <a:rPr lang="en-US" sz="2000" dirty="0"/>
              <a:t> ft</a:t>
            </a:r>
            <a:r>
              <a:rPr lang="el-GR" sz="2000" dirty="0"/>
              <a:t> και </a:t>
            </a:r>
            <a:r>
              <a:rPr lang="en-US" sz="2000" dirty="0"/>
              <a:t>overcast </a:t>
            </a:r>
            <a:r>
              <a:rPr lang="el-GR" sz="2000" dirty="0"/>
              <a:t>στα 7000</a:t>
            </a:r>
            <a:r>
              <a:rPr lang="en-US" sz="2000" dirty="0"/>
              <a:t> ft</a:t>
            </a: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μεταβολή ανέμου στις 06:00 σε </a:t>
            </a:r>
            <a:r>
              <a:rPr lang="en-US" sz="2000" dirty="0"/>
              <a:t>14015G25KT </a:t>
            </a:r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28245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Άσκηση 2</a:t>
            </a:r>
            <a:r>
              <a:rPr lang="el-GR" b="1" baseline="30000" dirty="0"/>
              <a:t>η</a:t>
            </a:r>
            <a:r>
              <a:rPr lang="el-GR" b="1" dirty="0"/>
              <a:t>  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203200" y="1084263"/>
            <a:ext cx="11811000" cy="36006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6825" lvl="2" indent="-352425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l-G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32A48D-6A81-453A-BC85-835F74869BE5}"/>
              </a:ext>
            </a:extLst>
          </p:cNvPr>
          <p:cNvSpPr txBox="1"/>
          <p:nvPr/>
        </p:nvSpPr>
        <p:spPr>
          <a:xfrm>
            <a:off x="692150" y="1325563"/>
            <a:ext cx="108077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/>
              <a:t>Να εκδοθεί </a:t>
            </a:r>
            <a:r>
              <a:rPr lang="en-US" sz="2000" dirty="0"/>
              <a:t>TAF </a:t>
            </a:r>
            <a:r>
              <a:rPr lang="el-GR" sz="2000" dirty="0"/>
              <a:t>για το Α/Δ της Ρόδου στις 17:00 της 31</a:t>
            </a:r>
            <a:r>
              <a:rPr lang="el-GR" sz="2000" baseline="30000" dirty="0"/>
              <a:t>ης</a:t>
            </a:r>
            <a:r>
              <a:rPr lang="el-GR" sz="2000" dirty="0"/>
              <a:t> ημέρας του μήνα,</a:t>
            </a:r>
            <a:r>
              <a:rPr lang="en-US" sz="2000" dirty="0"/>
              <a:t> </a:t>
            </a:r>
            <a:r>
              <a:rPr lang="el-GR" sz="2000" dirty="0"/>
              <a:t>χρησιμοποιώντας τις εξής πληροφορίες: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αρχικές συνθήκες: άνεμος 26010ΚΤ, ορατότητα  5000, βροχή με </a:t>
            </a:r>
            <a:r>
              <a:rPr lang="en-US" sz="2000" dirty="0"/>
              <a:t>scattered</a:t>
            </a:r>
            <a:r>
              <a:rPr lang="el-GR" sz="2000" dirty="0"/>
              <a:t> νέφη στα 1</a:t>
            </a:r>
            <a:r>
              <a:rPr lang="en-US" sz="2000" dirty="0"/>
              <a:t>0</a:t>
            </a:r>
            <a:r>
              <a:rPr lang="el-GR" sz="2000" dirty="0"/>
              <a:t>00</a:t>
            </a:r>
            <a:r>
              <a:rPr lang="en-US" sz="2000" dirty="0"/>
              <a:t>ft</a:t>
            </a:r>
            <a:r>
              <a:rPr lang="el-GR" sz="2000" dirty="0"/>
              <a:t>, </a:t>
            </a:r>
            <a:r>
              <a:rPr lang="en-US" sz="2000" dirty="0"/>
              <a:t>few TCU </a:t>
            </a:r>
            <a:r>
              <a:rPr lang="el-GR" sz="2000" dirty="0"/>
              <a:t>στα 2000</a:t>
            </a:r>
            <a:r>
              <a:rPr lang="en-US" sz="2000" dirty="0"/>
              <a:t>ft </a:t>
            </a:r>
            <a:r>
              <a:rPr lang="el-GR" sz="2000" dirty="0"/>
              <a:t>και </a:t>
            </a:r>
            <a:r>
              <a:rPr lang="en-US" sz="2000" dirty="0"/>
              <a:t>broken </a:t>
            </a:r>
            <a:r>
              <a:rPr lang="el-GR" sz="2000" dirty="0"/>
              <a:t>στα 2500</a:t>
            </a:r>
            <a:r>
              <a:rPr lang="en-US" sz="2000" dirty="0"/>
              <a:t> ft  </a:t>
            </a: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οι συνθήκες από τις 03:00 θα είναι: άνεμος 16008ΚΤ, ορατότητα καλή, </a:t>
            </a:r>
            <a:r>
              <a:rPr lang="en-US" sz="2000" dirty="0"/>
              <a:t>few </a:t>
            </a:r>
            <a:r>
              <a:rPr lang="el-GR" sz="2000" dirty="0"/>
              <a:t>νέφη</a:t>
            </a:r>
            <a:r>
              <a:rPr lang="en-US" sz="2000" dirty="0"/>
              <a:t> </a:t>
            </a:r>
            <a:r>
              <a:rPr lang="el-GR" sz="2000" dirty="0"/>
              <a:t>στα 2000</a:t>
            </a:r>
            <a:r>
              <a:rPr lang="en-US" sz="2000" dirty="0"/>
              <a:t>ft</a:t>
            </a:r>
            <a:r>
              <a:rPr lang="el-GR" sz="2000" dirty="0"/>
              <a:t> και </a:t>
            </a:r>
            <a:r>
              <a:rPr lang="en-US" sz="2000" dirty="0"/>
              <a:t>scattered</a:t>
            </a:r>
            <a:r>
              <a:rPr lang="el-GR" sz="2000" dirty="0"/>
              <a:t> στα 3500</a:t>
            </a:r>
            <a:r>
              <a:rPr lang="en-US" sz="2000" dirty="0"/>
              <a:t>ft</a:t>
            </a:r>
            <a:r>
              <a:rPr lang="el-GR" sz="2000" dirty="0"/>
              <a:t> (Να λυθεί με </a:t>
            </a:r>
            <a:r>
              <a:rPr lang="en-US" sz="2000" dirty="0"/>
              <a:t>FM</a:t>
            </a:r>
            <a:r>
              <a:rPr lang="el-GR" sz="2000" dirty="0"/>
              <a:t> και όχι με </a:t>
            </a:r>
            <a:r>
              <a:rPr lang="en-US" sz="2000" dirty="0"/>
              <a:t>BECMG</a:t>
            </a:r>
            <a:r>
              <a:rPr lang="el-GR" sz="2000" dirty="0"/>
              <a:t>)</a:t>
            </a:r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973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Άσκηση 3</a:t>
            </a:r>
            <a:r>
              <a:rPr lang="el-GR" b="1" baseline="30000" dirty="0"/>
              <a:t>η</a:t>
            </a:r>
            <a:r>
              <a:rPr lang="el-GR" b="1" dirty="0"/>
              <a:t>  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203200" y="1084263"/>
            <a:ext cx="11811000" cy="36006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6825" lvl="2" indent="-352425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l-G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32A48D-6A81-453A-BC85-835F74869BE5}"/>
              </a:ext>
            </a:extLst>
          </p:cNvPr>
          <p:cNvSpPr txBox="1"/>
          <p:nvPr/>
        </p:nvSpPr>
        <p:spPr>
          <a:xfrm>
            <a:off x="692150" y="1325563"/>
            <a:ext cx="10807700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/>
              <a:t>Να εκδοθεί </a:t>
            </a:r>
            <a:r>
              <a:rPr lang="en-US" sz="2000" dirty="0"/>
              <a:t>TAF </a:t>
            </a:r>
            <a:r>
              <a:rPr lang="el-GR" sz="2000" dirty="0"/>
              <a:t>για το Α/Δ των Ιωαννίνων στις 23:00 της 14</a:t>
            </a:r>
            <a:r>
              <a:rPr lang="el-GR" sz="2000" baseline="30000" dirty="0"/>
              <a:t>ης</a:t>
            </a:r>
            <a:r>
              <a:rPr lang="el-GR" sz="2000" dirty="0"/>
              <a:t> ημέρας του μήνα,</a:t>
            </a:r>
            <a:r>
              <a:rPr lang="en-US" sz="2000" dirty="0"/>
              <a:t> </a:t>
            </a:r>
            <a:r>
              <a:rPr lang="el-GR" sz="2000" dirty="0"/>
              <a:t>χρησιμοποιώντας τις εξής πληροφορίες: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αρχικές συνθήκες: άνεμος από διάφορες διευθύνσεις, ορατότητα  6000, </a:t>
            </a:r>
            <a:r>
              <a:rPr lang="en-US" sz="2000" dirty="0"/>
              <a:t>scattered</a:t>
            </a:r>
            <a:r>
              <a:rPr lang="el-GR" sz="2000" dirty="0"/>
              <a:t> νέφη στα 800</a:t>
            </a:r>
            <a:r>
              <a:rPr lang="en-US" sz="2000" dirty="0"/>
              <a:t>ft</a:t>
            </a:r>
            <a:r>
              <a:rPr lang="el-GR" sz="2000" dirty="0"/>
              <a:t>, </a:t>
            </a:r>
            <a:r>
              <a:rPr lang="en-US" sz="2000" dirty="0"/>
              <a:t>scattered</a:t>
            </a:r>
            <a:r>
              <a:rPr lang="el-GR" sz="2000" dirty="0"/>
              <a:t> νέφη στα 5000</a:t>
            </a:r>
            <a:r>
              <a:rPr lang="en-US" sz="2000" dirty="0"/>
              <a:t>ft</a:t>
            </a: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οι συνθήκες από τις 03:00 θα είναι: ορατότητα 4000, </a:t>
            </a:r>
            <a:r>
              <a:rPr lang="el-GR" sz="2000" dirty="0" err="1"/>
              <a:t>αχλύς</a:t>
            </a:r>
            <a:r>
              <a:rPr lang="el-GR" sz="2000" dirty="0"/>
              <a:t> με </a:t>
            </a:r>
            <a:r>
              <a:rPr lang="en-US" sz="2000" dirty="0"/>
              <a:t>broken </a:t>
            </a:r>
            <a:r>
              <a:rPr lang="el-GR" sz="2000" dirty="0"/>
              <a:t>νέφη</a:t>
            </a:r>
            <a:r>
              <a:rPr lang="en-US" sz="2000" dirty="0"/>
              <a:t> </a:t>
            </a:r>
            <a:r>
              <a:rPr lang="el-GR" sz="2000" dirty="0"/>
              <a:t>στα </a:t>
            </a:r>
            <a:r>
              <a:rPr lang="en-US" sz="2000" dirty="0"/>
              <a:t>800ft</a:t>
            </a:r>
            <a:r>
              <a:rPr lang="el-GR" sz="2000" dirty="0"/>
              <a:t> και </a:t>
            </a:r>
            <a:r>
              <a:rPr lang="en-US" sz="2000" dirty="0"/>
              <a:t>broken</a:t>
            </a:r>
            <a:r>
              <a:rPr lang="el-GR" sz="2000" dirty="0"/>
              <a:t> στα </a:t>
            </a:r>
            <a:r>
              <a:rPr lang="en-US" sz="2000" dirty="0"/>
              <a:t>50</a:t>
            </a:r>
            <a:r>
              <a:rPr lang="el-GR" sz="2000" dirty="0"/>
              <a:t>00</a:t>
            </a:r>
            <a:r>
              <a:rPr lang="en-US" sz="2000" dirty="0"/>
              <a:t>ft</a:t>
            </a:r>
            <a:r>
              <a:rPr lang="el-GR" sz="2000" dirty="0"/>
              <a:t> (να εκδοθεί με </a:t>
            </a:r>
            <a:r>
              <a:rPr lang="en-US" sz="2000" dirty="0"/>
              <a:t>BECMG </a:t>
            </a:r>
            <a:r>
              <a:rPr lang="el-GR" sz="2000" dirty="0"/>
              <a:t>και όχι με </a:t>
            </a:r>
            <a:r>
              <a:rPr lang="en-US" sz="2000" dirty="0"/>
              <a:t>FM</a:t>
            </a:r>
            <a:r>
              <a:rPr lang="el-GR" sz="2000" dirty="0"/>
              <a:t>)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πιθανότητα ομίχλης 30% για το διάστημα 04:00-09:00 με ορατότητα 200, </a:t>
            </a:r>
            <a:r>
              <a:rPr lang="en-US" sz="2000" dirty="0"/>
              <a:t>broken</a:t>
            </a:r>
            <a:r>
              <a:rPr lang="el-GR" sz="2000" dirty="0"/>
              <a:t> νέφη στα 0200</a:t>
            </a:r>
            <a:r>
              <a:rPr lang="en-US" sz="2000" dirty="0"/>
              <a:t>ft</a:t>
            </a: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οι συνθήκες από τις 08:00 θα είναι: ορατότητα 7000, </a:t>
            </a:r>
            <a:r>
              <a:rPr lang="en-US" sz="2000" dirty="0"/>
              <a:t>Nil Significant Cloud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  <a:p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786288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Άσκηση 4</a:t>
            </a:r>
            <a:r>
              <a:rPr lang="el-GR" b="1" baseline="30000" dirty="0"/>
              <a:t>η</a:t>
            </a:r>
            <a:r>
              <a:rPr lang="el-GR" b="1" dirty="0"/>
              <a:t>  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203200" y="1084263"/>
            <a:ext cx="11811000" cy="36006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6825" lvl="2" indent="-352425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l-G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32A48D-6A81-453A-BC85-835F74869BE5}"/>
              </a:ext>
            </a:extLst>
          </p:cNvPr>
          <p:cNvSpPr txBox="1"/>
          <p:nvPr/>
        </p:nvSpPr>
        <p:spPr>
          <a:xfrm>
            <a:off x="692150" y="1325563"/>
            <a:ext cx="10807700" cy="3570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/>
              <a:t>Να εκδοθεί </a:t>
            </a:r>
            <a:r>
              <a:rPr lang="en-US" sz="2000" dirty="0"/>
              <a:t>TAF </a:t>
            </a:r>
            <a:r>
              <a:rPr lang="el-GR" sz="2000" dirty="0"/>
              <a:t>για το Α/Δ του Ηρακλείου στις 1</a:t>
            </a:r>
            <a:r>
              <a:rPr lang="en-US" sz="2000" dirty="0"/>
              <a:t>7</a:t>
            </a:r>
            <a:r>
              <a:rPr lang="el-GR" sz="2000" dirty="0"/>
              <a:t>:00 της 16</a:t>
            </a:r>
            <a:r>
              <a:rPr lang="el-GR" sz="2000" baseline="30000" dirty="0"/>
              <a:t>ης</a:t>
            </a:r>
            <a:r>
              <a:rPr lang="el-GR" sz="2000" dirty="0"/>
              <a:t> ημέρας του μήνα,</a:t>
            </a:r>
            <a:r>
              <a:rPr lang="en-US" sz="2000" dirty="0"/>
              <a:t> </a:t>
            </a:r>
            <a:r>
              <a:rPr lang="el-GR" sz="2000" dirty="0"/>
              <a:t>χρησιμοποιώντας τις εξής πληροφορίες: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αρχικές συνθήκες: άνεμος 17010ΚΤ, ορατότητα  καλή, </a:t>
            </a:r>
            <a:r>
              <a:rPr lang="en-US" sz="2000" dirty="0"/>
              <a:t>few</a:t>
            </a:r>
            <a:r>
              <a:rPr lang="el-GR" sz="2000" dirty="0"/>
              <a:t> νέφη στα </a:t>
            </a:r>
            <a:r>
              <a:rPr lang="en-US" sz="2000" dirty="0"/>
              <a:t>20</a:t>
            </a:r>
            <a:r>
              <a:rPr lang="el-GR" sz="2000" dirty="0"/>
              <a:t>00</a:t>
            </a:r>
            <a:r>
              <a:rPr lang="en-US" sz="2000" dirty="0"/>
              <a:t>ft</a:t>
            </a:r>
            <a:r>
              <a:rPr lang="el-GR" sz="2000" dirty="0"/>
              <a:t>, </a:t>
            </a:r>
            <a:r>
              <a:rPr lang="en-US" sz="2000" dirty="0"/>
              <a:t>scattered</a:t>
            </a:r>
            <a:r>
              <a:rPr lang="el-GR" sz="2000" dirty="0"/>
              <a:t> νέφη στα </a:t>
            </a:r>
            <a:r>
              <a:rPr lang="en-US" sz="2000" dirty="0"/>
              <a:t>7</a:t>
            </a:r>
            <a:r>
              <a:rPr lang="el-GR" sz="2000" dirty="0"/>
              <a:t>000</a:t>
            </a:r>
            <a:r>
              <a:rPr lang="en-US" sz="2000" dirty="0"/>
              <a:t>ft</a:t>
            </a:r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οι συνθήκες από τις 0</a:t>
            </a:r>
            <a:r>
              <a:rPr lang="en-US" sz="2000" dirty="0"/>
              <a:t>6</a:t>
            </a:r>
            <a:r>
              <a:rPr lang="el-GR" sz="2000" dirty="0"/>
              <a:t>:00 θα είναι: ορατότητα </a:t>
            </a:r>
            <a:r>
              <a:rPr lang="en-US" sz="2000" dirty="0"/>
              <a:t>5</a:t>
            </a:r>
            <a:r>
              <a:rPr lang="el-GR" sz="2000" dirty="0"/>
              <a:t>000, βροχή ή διασκορπισμένη σκόνη με </a:t>
            </a:r>
            <a:r>
              <a:rPr lang="en-US" sz="2000" dirty="0"/>
              <a:t>broken </a:t>
            </a:r>
            <a:r>
              <a:rPr lang="el-GR" sz="2000" dirty="0"/>
              <a:t>νέφη</a:t>
            </a:r>
            <a:r>
              <a:rPr lang="en-US" sz="2000" dirty="0"/>
              <a:t> </a:t>
            </a:r>
            <a:r>
              <a:rPr lang="el-GR" sz="2000" dirty="0"/>
              <a:t>στα 12</a:t>
            </a:r>
            <a:r>
              <a:rPr lang="en-US" sz="2000" dirty="0"/>
              <a:t>00ft</a:t>
            </a:r>
            <a:r>
              <a:rPr lang="el-GR" sz="2000" dirty="0"/>
              <a:t> (να εκδοθεί με </a:t>
            </a:r>
            <a:r>
              <a:rPr lang="en-US" sz="2000" dirty="0"/>
              <a:t>BECMG</a:t>
            </a:r>
            <a:r>
              <a:rPr lang="el-GR" sz="2000" dirty="0"/>
              <a:t>)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πιθανότητα καταιγίδας ή μικρού χαλαζιού 30% για λιγότερο από το μισό του διαστήματος 08:00-12:00 με ορατότητα 2000, </a:t>
            </a:r>
            <a:r>
              <a:rPr lang="en-US" sz="2000" dirty="0"/>
              <a:t>broken</a:t>
            </a:r>
            <a:r>
              <a:rPr lang="el-GR" sz="2000" dirty="0"/>
              <a:t> νέφη στα 800</a:t>
            </a:r>
            <a:r>
              <a:rPr lang="en-US" sz="2000" dirty="0"/>
              <a:t>ft, scattered CB </a:t>
            </a:r>
            <a:r>
              <a:rPr lang="el-GR" sz="2000" dirty="0"/>
              <a:t>στα 1800</a:t>
            </a:r>
            <a:r>
              <a:rPr lang="en-US" sz="2000" dirty="0"/>
              <a:t> ft</a:t>
            </a:r>
            <a:r>
              <a:rPr lang="el-GR" sz="2000" dirty="0"/>
              <a:t>, </a:t>
            </a:r>
            <a:r>
              <a:rPr lang="en-US" sz="2000" dirty="0"/>
              <a:t>broken </a:t>
            </a:r>
            <a:r>
              <a:rPr lang="el-GR" sz="2000" dirty="0"/>
              <a:t>στα 3500</a:t>
            </a:r>
            <a:r>
              <a:rPr lang="en-US" sz="2000" dirty="0"/>
              <a:t> ft</a:t>
            </a:r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18325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Άσκηση 5</a:t>
            </a:r>
            <a:r>
              <a:rPr lang="el-GR" b="1" baseline="30000" dirty="0"/>
              <a:t>η</a:t>
            </a:r>
            <a:r>
              <a:rPr lang="el-GR" b="1" dirty="0"/>
              <a:t> 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203200" y="1084263"/>
            <a:ext cx="11811000" cy="36006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6825" lvl="2" indent="-352425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l-G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32A48D-6A81-453A-BC85-835F74869BE5}"/>
              </a:ext>
            </a:extLst>
          </p:cNvPr>
          <p:cNvSpPr txBox="1"/>
          <p:nvPr/>
        </p:nvSpPr>
        <p:spPr>
          <a:xfrm>
            <a:off x="692150" y="1325563"/>
            <a:ext cx="108077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/>
              <a:t>Να διορθωθεί το παρακάτω </a:t>
            </a:r>
            <a:r>
              <a:rPr lang="en-US" sz="2000" dirty="0"/>
              <a:t>TAF </a:t>
            </a:r>
            <a:endParaRPr lang="el-GR" sz="2000" dirty="0"/>
          </a:p>
          <a:p>
            <a:endParaRPr lang="el-GR" sz="2000" dirty="0"/>
          </a:p>
          <a:p>
            <a:r>
              <a:rPr lang="en-US" sz="2000" b="1" i="1" dirty="0"/>
              <a:t>TAF LGRP 311700</a:t>
            </a:r>
            <a:r>
              <a:rPr lang="el-GR" sz="2000" b="1" i="1" dirty="0"/>
              <a:t>Ζ</a:t>
            </a:r>
            <a:r>
              <a:rPr lang="en-US" sz="2000" b="1" i="1" dirty="0"/>
              <a:t> 3118</a:t>
            </a:r>
            <a:r>
              <a:rPr lang="el-GR" sz="2000" b="1" i="1" dirty="0"/>
              <a:t>/</a:t>
            </a:r>
            <a:r>
              <a:rPr lang="en-US" sz="2000" b="1" i="1" dirty="0"/>
              <a:t>0118 </a:t>
            </a:r>
            <a:r>
              <a:rPr lang="el-GR" sz="2000" b="1" i="1" dirty="0"/>
              <a:t>26010ΚΤ 5000</a:t>
            </a:r>
            <a:r>
              <a:rPr lang="en-US" sz="2000" b="1" i="1" dirty="0"/>
              <a:t> RA SCT010 FEW020TCU BKN025 FM010300 16008KT 9999 FEW020 SCT035</a:t>
            </a:r>
            <a:r>
              <a:rPr lang="el-GR" sz="2000" b="1" i="1" dirty="0"/>
              <a:t>=</a:t>
            </a:r>
          </a:p>
          <a:p>
            <a:endParaRPr lang="el-GR" sz="2000" dirty="0"/>
          </a:p>
          <a:p>
            <a:r>
              <a:rPr lang="el-GR" sz="2000" dirty="0"/>
              <a:t>καθώς στις 20:00 της 31</a:t>
            </a:r>
            <a:r>
              <a:rPr lang="el-GR" sz="2000" baseline="30000" dirty="0"/>
              <a:t>ης</a:t>
            </a:r>
            <a:r>
              <a:rPr lang="el-GR" sz="2000" dirty="0"/>
              <a:t> εκδηλώθηκε</a:t>
            </a:r>
            <a:r>
              <a:rPr lang="en-US" sz="2000" dirty="0"/>
              <a:t> TSRA (</a:t>
            </a:r>
            <a:r>
              <a:rPr lang="el-GR" sz="2000" dirty="0"/>
              <a:t>με ορατότητα 3000, </a:t>
            </a:r>
            <a:r>
              <a:rPr lang="en-US" sz="2000" dirty="0"/>
              <a:t>scattered</a:t>
            </a:r>
            <a:r>
              <a:rPr lang="el-GR" sz="2000" dirty="0"/>
              <a:t> νέφη στα 0900</a:t>
            </a:r>
            <a:r>
              <a:rPr lang="en-US" sz="2000" dirty="0"/>
              <a:t>ft, few CB </a:t>
            </a:r>
            <a:r>
              <a:rPr lang="el-GR" sz="2000" dirty="0"/>
              <a:t>στα 1800</a:t>
            </a:r>
            <a:r>
              <a:rPr lang="en-US" sz="2000" dirty="0"/>
              <a:t> ft</a:t>
            </a:r>
            <a:r>
              <a:rPr lang="el-GR" sz="2000" dirty="0"/>
              <a:t>, </a:t>
            </a:r>
            <a:r>
              <a:rPr lang="en-US" sz="2000" dirty="0"/>
              <a:t>broken </a:t>
            </a:r>
            <a:r>
              <a:rPr lang="el-GR" sz="2000" dirty="0"/>
              <a:t>στα 2500</a:t>
            </a:r>
            <a:r>
              <a:rPr lang="en-US" sz="2000" dirty="0"/>
              <a:t> ft)</a:t>
            </a:r>
            <a:r>
              <a:rPr lang="el-GR" sz="2000" dirty="0"/>
              <a:t> που δεν είχε προβλεφθεί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013445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Άσκηση </a:t>
            </a:r>
            <a:r>
              <a:rPr lang="en-US" b="1" dirty="0"/>
              <a:t>6</a:t>
            </a:r>
            <a:r>
              <a:rPr lang="el-GR" b="1" baseline="30000" dirty="0"/>
              <a:t>η</a:t>
            </a:r>
            <a:r>
              <a:rPr lang="el-GR" b="1" dirty="0"/>
              <a:t> </a:t>
            </a:r>
          </a:p>
        </p:txBody>
      </p:sp>
      <p:sp>
        <p:nvSpPr>
          <p:cNvPr id="13" name="Θέση περιεχομένου 2">
            <a:extLst>
              <a:ext uri="{FF2B5EF4-FFF2-40B4-BE49-F238E27FC236}">
                <a16:creationId xmlns:a16="http://schemas.microsoft.com/office/drawing/2014/main" id="{8CCDDCBC-F468-47B7-B0A6-A478B72B3DA0}"/>
              </a:ext>
            </a:extLst>
          </p:cNvPr>
          <p:cNvSpPr txBox="1">
            <a:spLocks/>
          </p:cNvSpPr>
          <p:nvPr/>
        </p:nvSpPr>
        <p:spPr>
          <a:xfrm>
            <a:off x="203200" y="1084263"/>
            <a:ext cx="11811000" cy="36006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6825" lvl="2" indent="-352425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l-GR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32A48D-6A81-453A-BC85-835F74869BE5}"/>
              </a:ext>
            </a:extLst>
          </p:cNvPr>
          <p:cNvSpPr txBox="1"/>
          <p:nvPr/>
        </p:nvSpPr>
        <p:spPr>
          <a:xfrm>
            <a:off x="692150" y="1325563"/>
            <a:ext cx="108077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/>
              <a:t>Να διορθωθεί το παρακάτω </a:t>
            </a:r>
            <a:r>
              <a:rPr lang="en-US" sz="2000" dirty="0"/>
              <a:t>TAF </a:t>
            </a:r>
            <a:endParaRPr lang="el-GR" sz="2000" dirty="0"/>
          </a:p>
          <a:p>
            <a:endParaRPr lang="el-GR" sz="2000" dirty="0"/>
          </a:p>
          <a:p>
            <a:r>
              <a:rPr lang="en-US" sz="2000" dirty="0"/>
              <a:t>TAF LGLM 180500</a:t>
            </a:r>
            <a:r>
              <a:rPr lang="el-GR" sz="2000" dirty="0"/>
              <a:t>Ζ</a:t>
            </a:r>
            <a:r>
              <a:rPr lang="en-US" sz="2000" dirty="0"/>
              <a:t> 1806/1</a:t>
            </a:r>
            <a:r>
              <a:rPr lang="en-US" sz="2000" b="1" dirty="0">
                <a:solidFill>
                  <a:srgbClr val="C00000"/>
                </a:solidFill>
              </a:rPr>
              <a:t>7</a:t>
            </a:r>
            <a:r>
              <a:rPr lang="en-US" sz="2000" dirty="0"/>
              <a:t>15 03018KT 5000 RA FEW010 BKN025 BECMG 1811/1813 35008KT 9999 NSW SCT018= </a:t>
            </a:r>
            <a:endParaRPr lang="el-GR" sz="2000" dirty="0"/>
          </a:p>
          <a:p>
            <a:endParaRPr lang="el-GR" sz="2000" dirty="0"/>
          </a:p>
          <a:p>
            <a:r>
              <a:rPr lang="el-GR" sz="2000" dirty="0"/>
              <a:t>καθώς στις </a:t>
            </a:r>
            <a:r>
              <a:rPr lang="en-US" sz="2000" dirty="0"/>
              <a:t>09</a:t>
            </a:r>
            <a:r>
              <a:rPr lang="el-GR" sz="2000" dirty="0"/>
              <a:t>:00 της 18</a:t>
            </a:r>
            <a:r>
              <a:rPr lang="el-GR" sz="2000" baseline="30000" dirty="0"/>
              <a:t>ης</a:t>
            </a:r>
            <a:r>
              <a:rPr lang="el-GR" sz="2000" dirty="0"/>
              <a:t> διαπιστώθηκε λάθος στην περίοδο ισχύος του </a:t>
            </a:r>
            <a:r>
              <a:rPr lang="en-US" sz="2000" dirty="0"/>
              <a:t>TAF </a:t>
            </a:r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1318952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6468</TotalTime>
  <Words>519</Words>
  <Application>Microsoft Office PowerPoint</Application>
  <PresentationFormat>Ευρεία οθόνη</PresentationFormat>
  <Paragraphs>45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Θέμα του Office</vt:lpstr>
      <vt:lpstr>Άσκηση 1η </vt:lpstr>
      <vt:lpstr>Άσκηση 2η  </vt:lpstr>
      <vt:lpstr>Άσκηση 3η  </vt:lpstr>
      <vt:lpstr>Άσκηση 4η  </vt:lpstr>
      <vt:lpstr>Άσκηση 5η </vt:lpstr>
      <vt:lpstr>Άσκηση 6η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MARINA KOROLOGOU</dc:creator>
  <cp:lastModifiedBy>MARINA KOROLOGOU</cp:lastModifiedBy>
  <cp:revision>114</cp:revision>
  <dcterms:created xsi:type="dcterms:W3CDTF">2020-08-26T13:11:59Z</dcterms:created>
  <dcterms:modified xsi:type="dcterms:W3CDTF">2020-11-27T09:18:14Z</dcterms:modified>
</cp:coreProperties>
</file>