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266" r:id="rId2"/>
    <p:sldId id="821" r:id="rId3"/>
    <p:sldId id="822" r:id="rId4"/>
    <p:sldId id="823" r:id="rId5"/>
    <p:sldId id="824" r:id="rId6"/>
    <p:sldId id="825" r:id="rId7"/>
    <p:sldId id="826" r:id="rId8"/>
    <p:sldId id="827" r:id="rId9"/>
    <p:sldId id="828" r:id="rId10"/>
    <p:sldId id="830" r:id="rId11"/>
    <p:sldId id="829" r:id="rId12"/>
    <p:sldId id="831" r:id="rId13"/>
    <p:sldId id="280" r:id="rId14"/>
    <p:sldId id="279" r:id="rId15"/>
    <p:sldId id="278" r:id="rId16"/>
    <p:sldId id="281" r:id="rId17"/>
    <p:sldId id="282" r:id="rId18"/>
    <p:sldId id="283" r:id="rId1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S4.4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Detailed presentation of methodology, criteria and rating scale of the model </a:t>
            </a:r>
          </a:p>
          <a:p>
            <a:pPr algn="ctr"/>
            <a:r>
              <a:rPr lang="en-US" dirty="0"/>
              <a:t>Service Management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>
            <a:extLst>
              <a:ext uri="{FF2B5EF4-FFF2-40B4-BE49-F238E27FC236}">
                <a16:creationId xmlns:a16="http://schemas.microsoft.com/office/drawing/2014/main" id="{14D74496-B2DF-4A10-9A6B-66CEDA84C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(D9)</a:t>
            </a:r>
            <a:endParaRPr lang="el-GR" altLang="el-GR"/>
          </a:p>
        </p:txBody>
      </p:sp>
      <p:sp>
        <p:nvSpPr>
          <p:cNvPr id="51203" name="Θέση περιεχομένου 2">
            <a:extLst>
              <a:ext uri="{FF2B5EF4-FFF2-40B4-BE49-F238E27FC236}">
                <a16:creationId xmlns:a16="http://schemas.microsoft.com/office/drawing/2014/main" id="{4BC56398-8DB2-4D9D-B12E-0FE3216DE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628775"/>
            <a:ext cx="8559800" cy="3671888"/>
          </a:xfrm>
        </p:spPr>
        <p:txBody>
          <a:bodyPr rtlCol="0">
            <a:normAutofit fontScale="92500" lnSpcReduction="2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 dirty="0"/>
              <a:t>Questions:</a:t>
            </a:r>
          </a:p>
          <a:p>
            <a:pPr lvl="1" indent="-288036" eaLnBrk="1" fontAlgn="auto" hangingPunct="1">
              <a:defRPr/>
            </a:pPr>
            <a:r>
              <a:rPr lang="en-GB" altLang="el-GR" sz="2400" dirty="0"/>
              <a:t>D9: Architectural Framework </a:t>
            </a:r>
            <a:r>
              <a:rPr lang="en-US" altLang="el-GR" sz="2400" dirty="0"/>
              <a:t>(</a:t>
            </a:r>
            <a:r>
              <a:rPr lang="en-US" altLang="el-GR" sz="2400" dirty="0" err="1"/>
              <a:t>Organisational</a:t>
            </a:r>
            <a:r>
              <a:rPr lang="en-US" altLang="el-GR" sz="2400" dirty="0"/>
              <a:t>-Technical interoperability – weight 5%). 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Has the public service considered an architecture framework in its design (EU, national level, international (open) standard)?</a:t>
            </a:r>
          </a:p>
          <a:p>
            <a:pPr lvl="1" indent="-288036" eaLnBrk="1" fontAlgn="auto" hangingPunct="1">
              <a:defRPr/>
            </a:pPr>
            <a:r>
              <a:rPr lang="en-US" altLang="el-GR" sz="2400" dirty="0"/>
              <a:t>D9: Example -Score 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Ad –hoc: No, although relevant frameworks are available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Essential: No, there are no relevant frameworks available to consider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Sustainable: Yes, one or multiple architecture frameworks are used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Seamless: Yes, one or multiple architecture frameworks are used -independent audits</a:t>
            </a:r>
          </a:p>
        </p:txBody>
      </p:sp>
      <p:sp>
        <p:nvSpPr>
          <p:cNvPr id="30724" name="Θέση αριθμού διαφάνειας 3">
            <a:extLst>
              <a:ext uri="{FF2B5EF4-FFF2-40B4-BE49-F238E27FC236}">
                <a16:creationId xmlns:a16="http://schemas.microsoft.com/office/drawing/2014/main" id="{64CB8141-2144-4530-A122-2290D5CDD1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1F291ED-034E-4828-AB43-F1B259A837CF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10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50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>
            <a:extLst>
              <a:ext uri="{FF2B5EF4-FFF2-40B4-BE49-F238E27FC236}">
                <a16:creationId xmlns:a16="http://schemas.microsoft.com/office/drawing/2014/main" id="{47691989-291F-4F87-AE7D-A18D4B080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(D10)</a:t>
            </a:r>
            <a:endParaRPr lang="el-GR" altLang="el-GR"/>
          </a:p>
        </p:txBody>
      </p:sp>
      <p:sp>
        <p:nvSpPr>
          <p:cNvPr id="52227" name="Θέση περιεχομένου 2">
            <a:extLst>
              <a:ext uri="{FF2B5EF4-FFF2-40B4-BE49-F238E27FC236}">
                <a16:creationId xmlns:a16="http://schemas.microsoft.com/office/drawing/2014/main" id="{D987613A-62C6-4B17-9E5A-C62EBAFC3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16113"/>
            <a:ext cx="8559800" cy="3673475"/>
          </a:xfrm>
        </p:spPr>
        <p:txBody>
          <a:bodyPr rtlCol="0">
            <a:normAutofit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/>
              <a:t>Questions: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D10: Architectural flexibility </a:t>
            </a:r>
            <a:r>
              <a:rPr lang="en-US" altLang="el-GR" sz="2400"/>
              <a:t>(Technical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Has the service’s architecture been designed in a way that it is flexible for future upgrades and/or interconnections with other services? </a:t>
            </a:r>
          </a:p>
          <a:p>
            <a:pPr lvl="1" indent="-288036" eaLnBrk="1" fontAlgn="auto" hangingPunct="1">
              <a:defRPr/>
            </a:pPr>
            <a:r>
              <a:rPr lang="en-US" altLang="el-GR" sz="2400"/>
              <a:t>D10: Example -Score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Ad –hoc: No, the architecture cannot be considered flexible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Essential: The architecture allows for some flexibility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Seamless: Yes, the architecture is highly flexible</a:t>
            </a:r>
          </a:p>
        </p:txBody>
      </p:sp>
      <p:sp>
        <p:nvSpPr>
          <p:cNvPr id="31748" name="Θέση αριθμού διαφάνειας 3">
            <a:extLst>
              <a:ext uri="{FF2B5EF4-FFF2-40B4-BE49-F238E27FC236}">
                <a16:creationId xmlns:a16="http://schemas.microsoft.com/office/drawing/2014/main" id="{783AA846-F84D-479C-A027-9595AF961B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C23D64EC-6051-42C1-BD9A-0691A7E85A5D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11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723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>
            <a:extLst>
              <a:ext uri="{FF2B5EF4-FFF2-40B4-BE49-F238E27FC236}">
                <a16:creationId xmlns:a16="http://schemas.microsoft.com/office/drawing/2014/main" id="{0243BCEE-69C2-4177-AFC5-12F2DBADE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(D11)</a:t>
            </a:r>
            <a:endParaRPr lang="el-GR" altLang="el-GR"/>
          </a:p>
        </p:txBody>
      </p:sp>
      <p:sp>
        <p:nvSpPr>
          <p:cNvPr id="32771" name="Θέση περιεχομένου 2">
            <a:extLst>
              <a:ext uri="{FF2B5EF4-FFF2-40B4-BE49-F238E27FC236}">
                <a16:creationId xmlns:a16="http://schemas.microsoft.com/office/drawing/2014/main" id="{98FCF69F-70A0-4457-B111-B95941D46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16113"/>
            <a:ext cx="8559800" cy="3673475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Questions:</a:t>
            </a:r>
          </a:p>
          <a:p>
            <a:pPr lvl="1" eaLnBrk="1" hangingPunct="1"/>
            <a:r>
              <a:rPr lang="en-GB" altLang="el-GR" sz="2400"/>
              <a:t>D11: Specification process </a:t>
            </a:r>
            <a:r>
              <a:rPr lang="en-US" altLang="el-GR" sz="2400"/>
              <a:t>(Legal - Organisational interoperability – weight 10%).</a:t>
            </a:r>
          </a:p>
          <a:p>
            <a:pPr lvl="2" eaLnBrk="1" hangingPunct="1"/>
            <a:r>
              <a:rPr lang="en-US" altLang="el-GR" sz="2000"/>
              <a:t>Has the public service established an (open) specification process in which administrations and businesses can participate?</a:t>
            </a:r>
          </a:p>
          <a:p>
            <a:pPr lvl="1" eaLnBrk="1" hangingPunct="1"/>
            <a:r>
              <a:rPr lang="en-US" altLang="el-GR" sz="2400"/>
              <a:t>D11: Example -Score </a:t>
            </a:r>
          </a:p>
          <a:p>
            <a:pPr lvl="2" eaLnBrk="1" hangingPunct="1"/>
            <a:r>
              <a:rPr lang="en-US" altLang="el-GR" sz="2000"/>
              <a:t>Ad –hoc: No, the specification process is closed</a:t>
            </a:r>
          </a:p>
          <a:p>
            <a:pPr lvl="2" eaLnBrk="1" hangingPunct="1"/>
            <a:r>
              <a:rPr lang="en-US" altLang="el-GR" sz="2000"/>
              <a:t>Essential: Yes, participation upon invitation</a:t>
            </a:r>
          </a:p>
          <a:p>
            <a:pPr lvl="2" eaLnBrk="1" hangingPunct="1"/>
            <a:r>
              <a:rPr lang="en-US" altLang="el-GR" sz="2000"/>
              <a:t>Seamless: Yes, open participation</a:t>
            </a:r>
          </a:p>
        </p:txBody>
      </p:sp>
      <p:sp>
        <p:nvSpPr>
          <p:cNvPr id="32772" name="Θέση αριθμού διαφάνειας 3">
            <a:extLst>
              <a:ext uri="{FF2B5EF4-FFF2-40B4-BE49-F238E27FC236}">
                <a16:creationId xmlns:a16="http://schemas.microsoft.com/office/drawing/2014/main" id="{E3007CE6-83B7-4ED2-A404-1CA05841F27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4E737D90-E3BC-4FC0-8BFA-26C8B2C67AC5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330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S4.4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CAB4C841-3489-411D-9D45-C674B67E6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(D1)</a:t>
            </a:r>
            <a:endParaRPr lang="el-GR" altLang="el-GR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8AFBF35B-734E-4E42-AB3B-90CBA22D6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341438"/>
            <a:ext cx="8559800" cy="4319587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D1: Cost-Benefit Analysis </a:t>
            </a:r>
            <a:r>
              <a:rPr lang="en-US" altLang="el-GR" sz="2000"/>
              <a:t>(Organisational interoperability – weight 10%). </a:t>
            </a:r>
          </a:p>
          <a:p>
            <a:pPr lvl="2" eaLnBrk="1" hangingPunct="1"/>
            <a:r>
              <a:rPr lang="en-US" altLang="el-GR" sz="1800"/>
              <a:t>Has the public service been evaluated in terms of its cost and benefits before deciding on whether/how it should be implemented (e.g. through conducting an ex ante Business Case)?</a:t>
            </a:r>
          </a:p>
          <a:p>
            <a:pPr lvl="1" eaLnBrk="1" hangingPunct="1"/>
            <a:r>
              <a:rPr lang="en-US" altLang="el-GR" sz="2000"/>
              <a:t>D1: Example -Score </a:t>
            </a:r>
          </a:p>
          <a:p>
            <a:pPr lvl="2" eaLnBrk="1" hangingPunct="1"/>
            <a:r>
              <a:rPr lang="en-US" altLang="el-GR" sz="1800"/>
              <a:t>Ad –hoc: No, cost and benefits of the public service are not identified</a:t>
            </a:r>
          </a:p>
          <a:p>
            <a:pPr lvl="2" eaLnBrk="1" hangingPunct="1"/>
            <a:r>
              <a:rPr lang="en-US" altLang="el-GR" sz="1800"/>
              <a:t>Essential: Yes, cost and benefits of the public service were detailed based on a common business case approach (e.g. cost-benefit analysis, total cost of ownership calculation)</a:t>
            </a:r>
          </a:p>
          <a:p>
            <a:pPr lvl="2" eaLnBrk="1" hangingPunct="1"/>
            <a:r>
              <a:rPr lang="en-US" altLang="el-GR" sz="1800"/>
              <a:t>Seamless: Yes, cost and benefits of the public service were detailed based on a common business case approach. In addition multiple scenarios were compared (inventory of all cost categories)</a:t>
            </a:r>
          </a:p>
        </p:txBody>
      </p:sp>
      <p:sp>
        <p:nvSpPr>
          <p:cNvPr id="22532" name="Θέση αριθμού διαφάνειας 3">
            <a:extLst>
              <a:ext uri="{FF2B5EF4-FFF2-40B4-BE49-F238E27FC236}">
                <a16:creationId xmlns:a16="http://schemas.microsoft.com/office/drawing/2014/main" id="{C46D5772-CDE6-4DEE-BE0E-9BFA80BA274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CFDAD130-516D-4CCA-852A-53681DD9CA75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7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>
            <a:extLst>
              <a:ext uri="{FF2B5EF4-FFF2-40B4-BE49-F238E27FC236}">
                <a16:creationId xmlns:a16="http://schemas.microsoft.com/office/drawing/2014/main" id="{B9F3878F-0B58-4D9A-8D70-161FCCB1B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(D2)</a:t>
            </a:r>
            <a:endParaRPr lang="el-GR" altLang="el-GR"/>
          </a:p>
        </p:txBody>
      </p:sp>
      <p:sp>
        <p:nvSpPr>
          <p:cNvPr id="23555" name="Θέση περιεχομένου 2">
            <a:extLst>
              <a:ext uri="{FF2B5EF4-FFF2-40B4-BE49-F238E27FC236}">
                <a16:creationId xmlns:a16="http://schemas.microsoft.com/office/drawing/2014/main" id="{9CE15D98-9CA4-4404-9FFD-132FCEC73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341438"/>
            <a:ext cx="8559800" cy="4319587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D2: Service Provisioning </a:t>
            </a:r>
            <a:r>
              <a:rPr lang="en-US" altLang="el-GR" sz="2000"/>
              <a:t>(Organisational interoperability – weight 25%). </a:t>
            </a:r>
          </a:p>
          <a:p>
            <a:pPr lvl="2" eaLnBrk="1" hangingPunct="1"/>
            <a:r>
              <a:rPr lang="en-US" altLang="el-GR" sz="1800"/>
              <a:t>Does your public service provide services towards the external environment for reuse?</a:t>
            </a:r>
          </a:p>
          <a:p>
            <a:pPr lvl="1" eaLnBrk="1" hangingPunct="1"/>
            <a:r>
              <a:rPr lang="en-US" altLang="el-GR" sz="2000"/>
              <a:t>D2: Example -Score </a:t>
            </a:r>
          </a:p>
          <a:p>
            <a:pPr lvl="2" eaLnBrk="1" hangingPunct="1"/>
            <a:r>
              <a:rPr lang="en-US" altLang="el-GR" sz="1800"/>
              <a:t>Ad –hoc: The public service makes no services available towards the external environment, while this would be possible</a:t>
            </a:r>
          </a:p>
          <a:p>
            <a:pPr lvl="2" eaLnBrk="1" hangingPunct="1"/>
            <a:r>
              <a:rPr lang="en-US" altLang="el-GR" sz="1800"/>
              <a:t>Essential: The public service makes no services available towards the external environment due to constraints</a:t>
            </a:r>
          </a:p>
          <a:p>
            <a:pPr lvl="2" eaLnBrk="1" hangingPunct="1"/>
            <a:r>
              <a:rPr lang="en-US" altLang="el-GR" sz="1800"/>
              <a:t>Sustainable: The public service makes some services available towards the external environment</a:t>
            </a:r>
          </a:p>
          <a:p>
            <a:pPr lvl="2" eaLnBrk="1" hangingPunct="1"/>
            <a:r>
              <a:rPr lang="en-US" altLang="el-GR" sz="1800"/>
              <a:t>Seamless: The public service makes available all services towards the external environment</a:t>
            </a:r>
          </a:p>
        </p:txBody>
      </p:sp>
      <p:sp>
        <p:nvSpPr>
          <p:cNvPr id="23556" name="Θέση αριθμού διαφάνειας 3">
            <a:extLst>
              <a:ext uri="{FF2B5EF4-FFF2-40B4-BE49-F238E27FC236}">
                <a16:creationId xmlns:a16="http://schemas.microsoft.com/office/drawing/2014/main" id="{F571DA70-2C8F-4CDE-86FE-B5C2C3E8FBA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056EBAE-C071-4654-B169-AB60C98C123E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3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08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id="{3F65A1F0-3CA4-48CF-90CB-F2FA199EF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(D3)</a:t>
            </a:r>
            <a:endParaRPr lang="el-GR" altLang="el-GR"/>
          </a:p>
        </p:txBody>
      </p:sp>
      <p:sp>
        <p:nvSpPr>
          <p:cNvPr id="24579" name="Θέση περιεχομένου 2">
            <a:extLst>
              <a:ext uri="{FF2B5EF4-FFF2-40B4-BE49-F238E27FC236}">
                <a16:creationId xmlns:a16="http://schemas.microsoft.com/office/drawing/2014/main" id="{4D8AB542-09F3-4190-8BCD-D9B5FF5CF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89138"/>
            <a:ext cx="8559800" cy="3671887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  <a:endParaRPr lang="en-US" altLang="el-GR" sz="2800"/>
          </a:p>
          <a:p>
            <a:pPr lvl="1" eaLnBrk="1" hangingPunct="1"/>
            <a:r>
              <a:rPr lang="en-GB" altLang="el-GR" sz="2400"/>
              <a:t>D3: Procurement criteria </a:t>
            </a:r>
            <a:r>
              <a:rPr lang="en-US" altLang="el-GR" sz="2400"/>
              <a:t>(Organisational – Technical interoperability – weight 5%). </a:t>
            </a:r>
          </a:p>
          <a:p>
            <a:pPr lvl="2" eaLnBrk="1" hangingPunct="1"/>
            <a:r>
              <a:rPr lang="en-US" altLang="el-GR" sz="2000"/>
              <a:t>Has standardization been a procurement criterion when procuring the service's components?</a:t>
            </a:r>
          </a:p>
          <a:p>
            <a:pPr lvl="1" eaLnBrk="1" hangingPunct="1"/>
            <a:r>
              <a:rPr lang="en-US" altLang="el-GR" sz="2400"/>
              <a:t>D3: Example -Score </a:t>
            </a:r>
          </a:p>
          <a:p>
            <a:pPr lvl="2" eaLnBrk="1" hangingPunct="1"/>
            <a:r>
              <a:rPr lang="en-US" altLang="el-GR" sz="2000"/>
              <a:t>Ad –hoc: No</a:t>
            </a:r>
          </a:p>
          <a:p>
            <a:pPr lvl="2" eaLnBrk="1" hangingPunct="1"/>
            <a:r>
              <a:rPr lang="en-US" altLang="el-GR" sz="2000"/>
              <a:t>Essential: Yes, however not enforced sufficiently</a:t>
            </a:r>
          </a:p>
          <a:p>
            <a:pPr lvl="2" eaLnBrk="1" hangingPunct="1"/>
            <a:r>
              <a:rPr lang="en-US" altLang="el-GR" sz="2000"/>
              <a:t>Seamless: Yes, and enforced to ensure compliance</a:t>
            </a:r>
          </a:p>
        </p:txBody>
      </p:sp>
      <p:sp>
        <p:nvSpPr>
          <p:cNvPr id="24580" name="Θέση αριθμού διαφάνειας 3">
            <a:extLst>
              <a:ext uri="{FF2B5EF4-FFF2-40B4-BE49-F238E27FC236}">
                <a16:creationId xmlns:a16="http://schemas.microsoft.com/office/drawing/2014/main" id="{0B41338A-AD90-4EE9-8141-54DC6AB8BFC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9EE0FF37-7672-4403-9372-056C65591DA0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4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1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>
            <a:extLst>
              <a:ext uri="{FF2B5EF4-FFF2-40B4-BE49-F238E27FC236}">
                <a16:creationId xmlns:a16="http://schemas.microsoft.com/office/drawing/2014/main" id="{E87CE354-06C4-4947-926D-85C868648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(D4)</a:t>
            </a:r>
            <a:endParaRPr lang="el-GR" altLang="el-GR"/>
          </a:p>
        </p:txBody>
      </p:sp>
      <p:sp>
        <p:nvSpPr>
          <p:cNvPr id="25603" name="Θέση περιεχομένου 2">
            <a:extLst>
              <a:ext uri="{FF2B5EF4-FFF2-40B4-BE49-F238E27FC236}">
                <a16:creationId xmlns:a16="http://schemas.microsoft.com/office/drawing/2014/main" id="{3E7737DB-D99F-48B7-9B46-4C862801D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89138"/>
            <a:ext cx="8559800" cy="3671887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Question:</a:t>
            </a:r>
          </a:p>
          <a:p>
            <a:pPr lvl="1" eaLnBrk="1" hangingPunct="1"/>
            <a:r>
              <a:rPr lang="en-GB" altLang="el-GR" sz="2400"/>
              <a:t>D4: Central point of control </a:t>
            </a:r>
            <a:r>
              <a:rPr lang="en-US" altLang="el-GR" sz="2400"/>
              <a:t>(Organisational interoperability – weight 10%). </a:t>
            </a:r>
          </a:p>
          <a:p>
            <a:pPr lvl="2" eaLnBrk="1" hangingPunct="1"/>
            <a:r>
              <a:rPr lang="en-US" altLang="el-GR" sz="2000"/>
              <a:t>Does the public service feature a central point of control for choreography of externally consumed and provided services? </a:t>
            </a:r>
          </a:p>
          <a:p>
            <a:pPr lvl="1" eaLnBrk="1" hangingPunct="1"/>
            <a:r>
              <a:rPr lang="en-US" altLang="el-GR" sz="2400"/>
              <a:t>D4: Example -Score </a:t>
            </a:r>
          </a:p>
          <a:p>
            <a:pPr lvl="2" eaLnBrk="1" hangingPunct="1"/>
            <a:r>
              <a:rPr lang="en-US" altLang="el-GR" sz="2000"/>
              <a:t>Ad –hoc: No</a:t>
            </a:r>
          </a:p>
          <a:p>
            <a:pPr lvl="2" eaLnBrk="1" hangingPunct="1"/>
            <a:r>
              <a:rPr lang="en-US" altLang="el-GR" sz="2000"/>
              <a:t>Essential: No, this is decentralized or not considered relevant</a:t>
            </a:r>
          </a:p>
          <a:p>
            <a:pPr lvl="2" eaLnBrk="1" hangingPunct="1"/>
            <a:r>
              <a:rPr lang="en-US" altLang="el-GR" sz="2000"/>
              <a:t>Seamless: Yes</a:t>
            </a:r>
          </a:p>
        </p:txBody>
      </p:sp>
      <p:sp>
        <p:nvSpPr>
          <p:cNvPr id="25604" name="Θέση αριθμού διαφάνειας 3">
            <a:extLst>
              <a:ext uri="{FF2B5EF4-FFF2-40B4-BE49-F238E27FC236}">
                <a16:creationId xmlns:a16="http://schemas.microsoft.com/office/drawing/2014/main" id="{1729843F-7EA9-43BB-8B9A-3E10149B10A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36A03250-EDDF-44F7-9C30-7A6B17BD0237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5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852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>
            <a:extLst>
              <a:ext uri="{FF2B5EF4-FFF2-40B4-BE49-F238E27FC236}">
                <a16:creationId xmlns:a16="http://schemas.microsoft.com/office/drawing/2014/main" id="{2550E52B-89F8-448A-BA48-58C74E68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(D5)</a:t>
            </a:r>
            <a:endParaRPr lang="el-GR" altLang="el-GR"/>
          </a:p>
        </p:txBody>
      </p:sp>
      <p:sp>
        <p:nvSpPr>
          <p:cNvPr id="47107" name="Θέση περιεχομένου 2">
            <a:extLst>
              <a:ext uri="{FF2B5EF4-FFF2-40B4-BE49-F238E27FC236}">
                <a16:creationId xmlns:a16="http://schemas.microsoft.com/office/drawing/2014/main" id="{49C05B2F-DEB4-4944-A3BB-85C2462A9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628775"/>
            <a:ext cx="8559800" cy="3671888"/>
          </a:xfrm>
        </p:spPr>
        <p:txBody>
          <a:bodyPr rtlCol="0">
            <a:normAutofit fontScale="92500" lnSpcReduction="2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D5: </a:t>
            </a:r>
            <a:r>
              <a:rPr lang="en-US" altLang="el-GR" sz="2400"/>
              <a:t>Level of automation of the choreography</a:t>
            </a:r>
            <a:r>
              <a:rPr lang="en-GB" altLang="el-GR" sz="2400"/>
              <a:t> </a:t>
            </a:r>
            <a:r>
              <a:rPr lang="en-US" altLang="el-GR" sz="2400"/>
              <a:t>(Technical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Does the public service feature a central point of control for choreography of externally consumed and provided services? </a:t>
            </a:r>
          </a:p>
          <a:p>
            <a:pPr lvl="1" indent="-288036" eaLnBrk="1" fontAlgn="auto" hangingPunct="1">
              <a:defRPr/>
            </a:pPr>
            <a:r>
              <a:rPr lang="en-US" altLang="el-GR" sz="2400"/>
              <a:t>D5: Example -Score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Ad –hoc: Fully manual (all transactions are handled manually) choreography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Essential: Semi-automated (a part of the service choreography relies on manual interference) choreography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Seamless: Fully automated (no manual interference is required) choreography</a:t>
            </a:r>
          </a:p>
        </p:txBody>
      </p:sp>
      <p:sp>
        <p:nvSpPr>
          <p:cNvPr id="26628" name="Θέση αριθμού διαφάνειας 3">
            <a:extLst>
              <a:ext uri="{FF2B5EF4-FFF2-40B4-BE49-F238E27FC236}">
                <a16:creationId xmlns:a16="http://schemas.microsoft.com/office/drawing/2014/main" id="{D180CDC6-6AAE-4C19-B462-F611CDD23BB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E5DA713D-803D-4453-BF83-F9D66D74CC66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6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2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>
            <a:extLst>
              <a:ext uri="{FF2B5EF4-FFF2-40B4-BE49-F238E27FC236}">
                <a16:creationId xmlns:a16="http://schemas.microsoft.com/office/drawing/2014/main" id="{8E7ADE0A-B98E-4D02-A1D7-6F54021BD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(D6)</a:t>
            </a:r>
            <a:endParaRPr lang="el-GR" altLang="el-GR"/>
          </a:p>
        </p:txBody>
      </p:sp>
      <p:sp>
        <p:nvSpPr>
          <p:cNvPr id="27651" name="Θέση περιεχομένου 2">
            <a:extLst>
              <a:ext uri="{FF2B5EF4-FFF2-40B4-BE49-F238E27FC236}">
                <a16:creationId xmlns:a16="http://schemas.microsoft.com/office/drawing/2014/main" id="{E0A6A90A-640B-45ED-B88B-C12A2A913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16113"/>
            <a:ext cx="8559800" cy="3673475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Question:</a:t>
            </a:r>
          </a:p>
          <a:p>
            <a:pPr lvl="1" eaLnBrk="1" hangingPunct="1"/>
            <a:r>
              <a:rPr lang="en-GB" altLang="el-GR" sz="2400"/>
              <a:t>D6: Status information </a:t>
            </a:r>
            <a:r>
              <a:rPr lang="en-US" altLang="el-GR" sz="2400"/>
              <a:t>(Semantic – Technical interoperability – weight 5%). </a:t>
            </a:r>
          </a:p>
          <a:p>
            <a:pPr lvl="2" eaLnBrk="1" hangingPunct="1"/>
            <a:r>
              <a:rPr lang="en-US" altLang="el-GR" sz="2000"/>
              <a:t>Does the public service share status information on the cases handled with external services? </a:t>
            </a:r>
          </a:p>
          <a:p>
            <a:pPr lvl="1" eaLnBrk="1" hangingPunct="1"/>
            <a:r>
              <a:rPr lang="en-US" altLang="el-GR" sz="2400"/>
              <a:t>D6: Example -Score </a:t>
            </a:r>
          </a:p>
          <a:p>
            <a:pPr lvl="2" eaLnBrk="1" hangingPunct="1"/>
            <a:r>
              <a:rPr lang="en-US" altLang="el-GR" sz="2000"/>
              <a:t>Ad –hoc: No status information shared</a:t>
            </a:r>
          </a:p>
          <a:p>
            <a:pPr lvl="2" eaLnBrk="1" hangingPunct="1"/>
            <a:r>
              <a:rPr lang="en-US" altLang="el-GR" sz="2000"/>
              <a:t>Essential: </a:t>
            </a:r>
            <a:r>
              <a:rPr lang="en-GB" altLang="el-GR" sz="2000"/>
              <a:t>Yes, with some services 	</a:t>
            </a:r>
          </a:p>
          <a:p>
            <a:pPr lvl="2" eaLnBrk="1" hangingPunct="1"/>
            <a:r>
              <a:rPr lang="en-US" altLang="el-GR" sz="2000"/>
              <a:t>Seamless: Yes, systematically with all services</a:t>
            </a:r>
          </a:p>
        </p:txBody>
      </p:sp>
      <p:sp>
        <p:nvSpPr>
          <p:cNvPr id="27652" name="Θέση αριθμού διαφάνειας 3">
            <a:extLst>
              <a:ext uri="{FF2B5EF4-FFF2-40B4-BE49-F238E27FC236}">
                <a16:creationId xmlns:a16="http://schemas.microsoft.com/office/drawing/2014/main" id="{3DE52AD1-7DD4-4CE3-80FF-F5D159D065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2637EBDE-417A-427C-A675-1CEEDFF60693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7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302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>
            <a:extLst>
              <a:ext uri="{FF2B5EF4-FFF2-40B4-BE49-F238E27FC236}">
                <a16:creationId xmlns:a16="http://schemas.microsoft.com/office/drawing/2014/main" id="{6AB3EECA-E00B-47C0-B776-40FE4DA6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(D7)</a:t>
            </a:r>
            <a:endParaRPr lang="el-GR" altLang="el-GR"/>
          </a:p>
        </p:txBody>
      </p:sp>
      <p:sp>
        <p:nvSpPr>
          <p:cNvPr id="49155" name="Θέση περιεχομένου 2">
            <a:extLst>
              <a:ext uri="{FF2B5EF4-FFF2-40B4-BE49-F238E27FC236}">
                <a16:creationId xmlns:a16="http://schemas.microsoft.com/office/drawing/2014/main" id="{E1DC1E50-1B1D-435D-B5C6-78337E940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738" y="1628775"/>
            <a:ext cx="8558212" cy="3671888"/>
          </a:xfrm>
        </p:spPr>
        <p:txBody>
          <a:bodyPr rtlCol="0">
            <a:normAutofit fontScale="92500" lnSpcReduction="2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D7: </a:t>
            </a:r>
            <a:r>
              <a:rPr lang="en-US" altLang="el-GR" sz="2400"/>
              <a:t>Business process definitions and rules</a:t>
            </a:r>
            <a:r>
              <a:rPr lang="en-GB" altLang="el-GR" sz="2400"/>
              <a:t> </a:t>
            </a:r>
            <a:r>
              <a:rPr lang="en-US" altLang="el-GR" sz="2400"/>
              <a:t>(Organisational interoperability – weight 5%).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Does the service establish business process definitions and/or business process control rules (e.g. rules for process control, validation, quality control, tracking and tracing) jointly with the orchestrated services? </a:t>
            </a:r>
          </a:p>
          <a:p>
            <a:pPr lvl="1" indent="-288036" eaLnBrk="1" fontAlgn="auto" hangingPunct="1">
              <a:defRPr/>
            </a:pPr>
            <a:r>
              <a:rPr lang="en-US" altLang="el-GR" sz="2400"/>
              <a:t>D7: Example -Score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Ad –hoc: No, processes are not modelled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Opportunistic: No, even though processes are modelled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Essential: Yes, in some cases</a:t>
            </a:r>
            <a:endParaRPr lang="en-GB" altLang="el-GR" sz="2000"/>
          </a:p>
          <a:p>
            <a:pPr lvl="2" indent="-288036" eaLnBrk="1" fontAlgn="auto" hangingPunct="1">
              <a:defRPr/>
            </a:pPr>
            <a:r>
              <a:rPr lang="en-US" altLang="el-GR" sz="2000"/>
              <a:t>Seamless: Yes, systematically with all services</a:t>
            </a:r>
          </a:p>
        </p:txBody>
      </p:sp>
      <p:sp>
        <p:nvSpPr>
          <p:cNvPr id="28676" name="Θέση αριθμού διαφάνειας 3">
            <a:extLst>
              <a:ext uri="{FF2B5EF4-FFF2-40B4-BE49-F238E27FC236}">
                <a16:creationId xmlns:a16="http://schemas.microsoft.com/office/drawing/2014/main" id="{5F11BBE1-25D2-4F4A-BF90-4788E3430D2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191C2B2D-012F-46A8-9152-35AD3756900F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8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01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>
            <a:extLst>
              <a:ext uri="{FF2B5EF4-FFF2-40B4-BE49-F238E27FC236}">
                <a16:creationId xmlns:a16="http://schemas.microsoft.com/office/drawing/2014/main" id="{E67AC029-260C-491B-A216-9C1CA875C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Management (D8)</a:t>
            </a:r>
            <a:endParaRPr lang="el-GR" altLang="el-GR"/>
          </a:p>
        </p:txBody>
      </p:sp>
      <p:sp>
        <p:nvSpPr>
          <p:cNvPr id="50179" name="Θέση περιεχομένου 2">
            <a:extLst>
              <a:ext uri="{FF2B5EF4-FFF2-40B4-BE49-F238E27FC236}">
                <a16:creationId xmlns:a16="http://schemas.microsoft.com/office/drawing/2014/main" id="{0C910402-3A05-44AB-B60A-11F906B82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16113"/>
            <a:ext cx="8559800" cy="3673475"/>
          </a:xfrm>
        </p:spPr>
        <p:txBody>
          <a:bodyPr rtlCol="0">
            <a:normAutofit fontScale="92500"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D8: Business Process Management standards </a:t>
            </a:r>
            <a:r>
              <a:rPr lang="en-US" altLang="el-GR" sz="2400"/>
              <a:t>(Organisational interoperability – weight 5%).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To what extent are Business Process Management (BPM) standards applied to the orchestration of the public service? </a:t>
            </a:r>
          </a:p>
          <a:p>
            <a:pPr lvl="1" indent="-288036" eaLnBrk="1" fontAlgn="auto" hangingPunct="1">
              <a:defRPr/>
            </a:pPr>
            <a:r>
              <a:rPr lang="en-US" altLang="el-GR" sz="2400"/>
              <a:t>D8: Example -Score 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Ad –hoc: Business processes are not modelled at all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Essential: Business processes are modelled and executed on a proprietary basis</a:t>
            </a:r>
            <a:endParaRPr lang="en-GB" altLang="el-GR" sz="2000"/>
          </a:p>
          <a:p>
            <a:pPr lvl="2" indent="-288036" eaLnBrk="1" fontAlgn="auto" hangingPunct="1">
              <a:defRPr/>
            </a:pPr>
            <a:r>
              <a:rPr lang="en-US" altLang="el-GR" sz="2000"/>
              <a:t>Seamless: Business processes are modelled and executed using BPM standards</a:t>
            </a:r>
          </a:p>
        </p:txBody>
      </p:sp>
      <p:sp>
        <p:nvSpPr>
          <p:cNvPr id="29700" name="Θέση αριθμού διαφάνειας 3">
            <a:extLst>
              <a:ext uri="{FF2B5EF4-FFF2-40B4-BE49-F238E27FC236}">
                <a16:creationId xmlns:a16="http://schemas.microsoft.com/office/drawing/2014/main" id="{6633D1EE-9B1E-4C2A-809D-9E3086A6CF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6587E20-3781-4091-8963-BE6446B976C3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9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728240"/>
      </p:ext>
    </p:extLst>
  </p:cSld>
  <p:clrMapOvr>
    <a:masterClrMapping/>
  </p:clrMapOvr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110</TotalTime>
  <Words>1224</Words>
  <Application>Microsoft Office PowerPoint</Application>
  <PresentationFormat>Προβολή στην οθόνη (4:3)</PresentationFormat>
  <Paragraphs>128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3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S4.4</vt:lpstr>
      <vt:lpstr>Service Management (D1)</vt:lpstr>
      <vt:lpstr>Service Management (D2)</vt:lpstr>
      <vt:lpstr>Service Management (D3)</vt:lpstr>
      <vt:lpstr>Service Management (D4)</vt:lpstr>
      <vt:lpstr>Service Management (D5)</vt:lpstr>
      <vt:lpstr>Service Management (D6)</vt:lpstr>
      <vt:lpstr>Service Management (D7)</vt:lpstr>
      <vt:lpstr>Service Management (D8)</vt:lpstr>
      <vt:lpstr>Service Management (D9)</vt:lpstr>
      <vt:lpstr>Service Management (D10)</vt:lpstr>
      <vt:lpstr>Service Management (D11)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36</cp:revision>
  <dcterms:created xsi:type="dcterms:W3CDTF">2018-05-07T07:21:56Z</dcterms:created>
  <dcterms:modified xsi:type="dcterms:W3CDTF">2018-06-10T05:46:40Z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