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14"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7" d="100"/>
          <a:sy n="87" d="100"/>
        </p:scale>
        <p:origin x="12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0A67AB-525C-4D74-8B03-286A196CC410}" type="datetimeFigureOut">
              <a:rPr lang="en-US" smtClean="0"/>
              <a:t>6/11/2018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90E5D-8A62-4355-83C8-65D2C33172A5}" type="slidenum">
              <a:rPr lang="en-US" smtClean="0"/>
              <a:t>‹#›</a:t>
            </a:fld>
            <a:endParaRPr lang="en-US"/>
          </a:p>
        </p:txBody>
      </p:sp>
    </p:spTree>
    <p:extLst>
      <p:ext uri="{BB962C8B-B14F-4D97-AF65-F5344CB8AC3E}">
        <p14:creationId xmlns:p14="http://schemas.microsoft.com/office/powerpoint/2010/main" val="4141123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376807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87785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584211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644162" y="633049"/>
            <a:ext cx="6031890" cy="994631"/>
          </a:xfrm>
        </p:spPr>
        <p:txBody>
          <a:bodyPr/>
          <a:lstStyle>
            <a:lvl1pPr>
              <a:defRPr sz="2800"/>
            </a:lvl1pPr>
          </a:lstStyle>
          <a:p>
            <a:r>
              <a:rPr lang="el-GR" dirty="0"/>
              <a:t>Στυλ κύριου τίτλου</a:t>
            </a:r>
            <a:endParaRPr lang="en-US" dirty="0"/>
          </a:p>
        </p:txBody>
      </p:sp>
      <p:sp>
        <p:nvSpPr>
          <p:cNvPr id="3" name="Content Placeholder 2"/>
          <p:cNvSpPr>
            <a:spLocks noGrp="1"/>
          </p:cNvSpPr>
          <p:nvPr>
            <p:ph idx="1"/>
          </p:nvPr>
        </p:nvSpPr>
        <p:spPr>
          <a:xfrm>
            <a:off x="915691" y="1773172"/>
            <a:ext cx="7488832" cy="4242467"/>
          </a:xfrm>
        </p:spPr>
        <p:txBody>
          <a:bodyPr/>
          <a:lstStyle>
            <a:lvl1pPr marL="290513" indent="-290513">
              <a:defRPr sz="2400"/>
            </a:lvl1pPr>
            <a:lvl2pPr marL="571500" indent="-273050">
              <a:defRPr sz="2000" i="0"/>
            </a:lvl2pPr>
            <a:lvl3pPr marL="800100" indent="-244475">
              <a:defRPr sz="1800"/>
            </a:lvl3pPr>
            <a:lvl4pPr>
              <a:defRPr sz="1800" i="0"/>
            </a:lvl4pPr>
            <a:lvl5pPr>
              <a:defRPr sz="1800"/>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pic>
        <p:nvPicPr>
          <p:cNvPr id="6" name="Εικόνα 5">
            <a:extLst>
              <a:ext uri="{FF2B5EF4-FFF2-40B4-BE49-F238E27FC236}">
                <a16:creationId xmlns="" xmlns:a16="http://schemas.microsoft.com/office/drawing/2014/main" id="{E4D334EB-825D-404C-809F-5EA38C4C7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4064" y="213287"/>
            <a:ext cx="1348741" cy="723168"/>
          </a:xfrm>
          <a:prstGeom prst="rect">
            <a:avLst/>
          </a:prstGeom>
        </p:spPr>
      </p:pic>
      <p:sp>
        <p:nvSpPr>
          <p:cNvPr id="9" name="Slide Number Placeholder 5"/>
          <p:cNvSpPr>
            <a:spLocks noGrp="1"/>
          </p:cNvSpPr>
          <p:nvPr>
            <p:ph type="sldNum" sz="quarter" idx="12"/>
          </p:nvPr>
        </p:nvSpPr>
        <p:spPr>
          <a:xfrm>
            <a:off x="8326017" y="6420204"/>
            <a:ext cx="514350" cy="365125"/>
          </a:xfrm>
          <a:prstGeom prst="rect">
            <a:avLst/>
          </a:prstGeom>
        </p:spPr>
        <p:txBody>
          <a:bodyPr/>
          <a:lstStyle>
            <a:lvl1pPr>
              <a:defRPr sz="1400"/>
            </a:lvl1pPr>
          </a:lstStyle>
          <a:p>
            <a:fld id="{8AD82645-2CA8-4781-85DC-D14D0DE4C8E7}" type="slidenum">
              <a:rPr lang="en-US" smtClean="0"/>
              <a:pPr/>
              <a:t>‹#›</a:t>
            </a:fld>
            <a:endParaRPr lang="en-US" dirty="0"/>
          </a:p>
        </p:txBody>
      </p:sp>
      <p:grpSp>
        <p:nvGrpSpPr>
          <p:cNvPr id="19" name="Group 18"/>
          <p:cNvGrpSpPr/>
          <p:nvPr userDrawn="1"/>
        </p:nvGrpSpPr>
        <p:grpSpPr>
          <a:xfrm>
            <a:off x="583700" y="6125841"/>
            <a:ext cx="7242331" cy="753924"/>
            <a:chOff x="583700" y="6125841"/>
            <a:chExt cx="7242331" cy="753924"/>
          </a:xfrm>
        </p:grpSpPr>
        <p:sp>
          <p:nvSpPr>
            <p:cNvPr id="17" name="Rectangle 16"/>
            <p:cNvSpPr/>
            <p:nvPr userDrawn="1"/>
          </p:nvSpPr>
          <p:spPr>
            <a:xfrm>
              <a:off x="645544" y="6609767"/>
              <a:ext cx="6472643" cy="23518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2" descr="European Commission 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0"/>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smtClean="0"/>
                <a:t>SlideWiki</a:t>
              </a:r>
              <a:r>
                <a:rPr lang="en-GB" altLang="el-GR" sz="1400" b="1" dirty="0" smtClean="0"/>
                <a:t> Horizon 2020 - 688095</a:t>
              </a:r>
            </a:p>
          </p:txBody>
        </p:sp>
        <p:sp>
          <p:nvSpPr>
            <p:cNvPr id="8" name="TextBox 7"/>
            <p:cNvSpPr txBox="1"/>
            <p:nvPr userDrawn="1"/>
          </p:nvSpPr>
          <p:spPr>
            <a:xfrm>
              <a:off x="583700" y="6325767"/>
              <a:ext cx="7242331" cy="553998"/>
            </a:xfrm>
            <a:prstGeom prst="rect">
              <a:avLst/>
            </a:prstGeom>
            <a:noFill/>
          </p:spPr>
          <p:txBody>
            <a:bodyPr wrap="square" rtlCol="0">
              <a:spAutoFit/>
            </a:bodyPr>
            <a:lstStyle/>
            <a:p>
              <a:pPr marL="1371600" indent="0">
                <a:lnSpc>
                  <a:spcPts val="1800"/>
                </a:lnSpc>
              </a:pPr>
              <a:r>
                <a:rPr lang="en-US" sz="1200" b="0" i="0" u="none" strike="noStrike" kern="1200" cap="all" dirty="0" smtClean="0">
                  <a:solidFill>
                    <a:schemeClr val="accent5">
                      <a:lumMod val="75000"/>
                    </a:schemeClr>
                  </a:solidFill>
                  <a:effectLst/>
                  <a:latin typeface="+mn-lt"/>
                  <a:ea typeface="+mn-ea"/>
                  <a:cs typeface="+mn-cs"/>
                </a:rPr>
                <a:t>ISA²</a:t>
              </a:r>
            </a:p>
            <a:p>
              <a:pPr marL="1371600" indent="0">
                <a:lnSpc>
                  <a:spcPts val="1800"/>
                </a:lnSpc>
              </a:pPr>
              <a:r>
                <a:rPr lang="en-US" sz="1200" b="0" i="0" u="none" strike="noStrike" kern="1200" dirty="0" smtClean="0">
                  <a:solidFill>
                    <a:schemeClr val="bg1"/>
                  </a:solidFill>
                  <a:effectLst/>
                  <a:latin typeface="+mn-lt"/>
                  <a:ea typeface="+mn-ea"/>
                  <a:cs typeface="+mn-cs"/>
                </a:rPr>
                <a:t>Interoperability solutions for public administrations, businesses and citizens</a:t>
              </a:r>
              <a:endParaRPr lang="en-US" sz="1200" b="0" i="0" u="none" strike="noStrike" kern="1200" dirty="0">
                <a:solidFill>
                  <a:schemeClr val="bg1"/>
                </a:solidFill>
                <a:effectLst/>
                <a:latin typeface="+mn-lt"/>
                <a:ea typeface="+mn-ea"/>
                <a:cs typeface="+mn-cs"/>
              </a:endParaRPr>
            </a:p>
          </p:txBody>
        </p:sp>
      </p:grpSp>
      <p:pic>
        <p:nvPicPr>
          <p:cNvPr id="14" name="Picture 13" descr="\\kerveros\Admins\Ιστοσελίδα\Banners &amp; photos Site\used\logo_ekdda_up_down_en.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46818" y="64603"/>
            <a:ext cx="1333830" cy="705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5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44687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0A0AE7-2744-4D6E-AD14-9C580BCA5A59}" type="datetimeFigureOut">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74423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228153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0A0AE7-2744-4D6E-AD14-9C580BCA5A59}" type="datetimeFigureOut">
              <a:rPr lang="en-US" smtClean="0"/>
              <a:t>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50243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0A0AE7-2744-4D6E-AD14-9C580BCA5A59}" type="datetimeFigureOut">
              <a:rPr lang="en-US" smtClean="0"/>
              <a:t>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35540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0A0AE7-2744-4D6E-AD14-9C580BCA5A59}" type="datetimeFigureOut">
              <a:rPr lang="en-US" smtClean="0"/>
              <a:t>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1202028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2917705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0A0AE7-2744-4D6E-AD14-9C580BCA5A59}" type="datetimeFigureOut">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1781F8-3248-4E6C-8C07-9FE87B1FB2B3}" type="slidenum">
              <a:rPr lang="en-US" smtClean="0"/>
              <a:t>‹#›</a:t>
            </a:fld>
            <a:endParaRPr lang="en-US"/>
          </a:p>
        </p:txBody>
      </p:sp>
    </p:spTree>
    <p:extLst>
      <p:ext uri="{BB962C8B-B14F-4D97-AF65-F5344CB8AC3E}">
        <p14:creationId xmlns:p14="http://schemas.microsoft.com/office/powerpoint/2010/main" val="432162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0A0AE7-2744-4D6E-AD14-9C580BCA5A59}" type="datetimeFigureOut">
              <a:rPr lang="en-US" smtClean="0"/>
              <a:t>6/11/2018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781F8-3248-4E6C-8C07-9FE87B1FB2B3}" type="slidenum">
              <a:rPr lang="en-US" smtClean="0"/>
              <a:t>‹#›</a:t>
            </a:fld>
            <a:endParaRPr lang="en-US"/>
          </a:p>
        </p:txBody>
      </p:sp>
    </p:spTree>
    <p:extLst>
      <p:ext uri="{BB962C8B-B14F-4D97-AF65-F5344CB8AC3E}">
        <p14:creationId xmlns:p14="http://schemas.microsoft.com/office/powerpoint/2010/main" val="1863640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lstStyle/>
          <a:p>
            <a:pPr algn="ctr"/>
            <a:r>
              <a:rPr lang="el-GR" b="1" dirty="0">
                <a:solidFill>
                  <a:srgbClr val="0070C0"/>
                </a:solidFill>
              </a:rPr>
              <a:t>Έναρξη Ενότητας </a:t>
            </a:r>
            <a:r>
              <a:rPr lang="en-US" b="1" dirty="0" smtClean="0">
                <a:solidFill>
                  <a:srgbClr val="0070C0"/>
                </a:solidFill>
              </a:rPr>
              <a:t>2.1</a:t>
            </a:r>
            <a:endParaRPr lang="el-GR" b="1" dirty="0">
              <a:solidFill>
                <a:srgbClr val="0070C0"/>
              </a:solidFill>
            </a:endParaRPr>
          </a:p>
        </p:txBody>
      </p:sp>
      <p:sp>
        <p:nvSpPr>
          <p:cNvPr id="4" name="Rectangle 3"/>
          <p:cNvSpPr txBox="1">
            <a:spLocks noChangeArrowheads="1"/>
          </p:cNvSpPr>
          <p:nvPr/>
        </p:nvSpPr>
        <p:spPr bwMode="auto">
          <a:xfrm>
            <a:off x="1395720" y="2204864"/>
            <a:ext cx="6713055" cy="98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a:r>
              <a:rPr lang="el-GR" dirty="0"/>
              <a:t>Ευρωπαϊκή Στρατηγική </a:t>
            </a:r>
            <a:r>
              <a:rPr lang="el-GR" dirty="0" err="1"/>
              <a:t>Διαλειτουργικότητας</a:t>
            </a:r>
            <a:endParaRPr lang="el-GR" dirty="0"/>
          </a:p>
        </p:txBody>
      </p:sp>
    </p:spTree>
    <p:extLst>
      <p:ext uri="{BB962C8B-B14F-4D97-AF65-F5344CB8AC3E}">
        <p14:creationId xmlns:p14="http://schemas.microsoft.com/office/powerpoint/2010/main" val="3646582122"/>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Τομέας εστίασης 4: Ανάπτυξη, διατήρηση και προώθηση των βασικών καταλυτών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10</a:t>
            </a:fld>
            <a:endParaRPr lang="en-US" dirty="0"/>
          </a:p>
        </p:txBody>
      </p:sp>
      <p:graphicFrame>
        <p:nvGraphicFramePr>
          <p:cNvPr id="3" name="Table 2"/>
          <p:cNvGraphicFramePr>
            <a:graphicFrameLocks noGrp="1"/>
          </p:cNvGraphicFramePr>
          <p:nvPr>
            <p:extLst/>
          </p:nvPr>
        </p:nvGraphicFramePr>
        <p:xfrm>
          <a:off x="660400" y="1869730"/>
          <a:ext cx="8280401" cy="4014213"/>
        </p:xfrm>
        <a:graphic>
          <a:graphicData uri="http://schemas.openxmlformats.org/drawingml/2006/table">
            <a:tbl>
              <a:tblPr firstRow="1" firstCol="1" bandRow="1">
                <a:tableStyleId>{5C22544A-7EE6-4342-B048-85BDC9FD1C3A}</a:tableStyleId>
              </a:tblPr>
              <a:tblGrid>
                <a:gridCol w="2040249"/>
                <a:gridCol w="4347488"/>
                <a:gridCol w="946332"/>
                <a:gridCol w="946332"/>
              </a:tblGrid>
              <a:tr h="488653">
                <a:tc>
                  <a:txBody>
                    <a:bodyPr/>
                    <a:lstStyle/>
                    <a:p>
                      <a:pPr marL="0" marR="0" algn="l" fontAlgn="base">
                        <a:lnSpc>
                          <a:spcPct val="107000"/>
                        </a:lnSpc>
                        <a:spcBef>
                          <a:spcPts val="0"/>
                        </a:spcBef>
                        <a:spcAft>
                          <a:spcPts val="0"/>
                        </a:spcAft>
                      </a:pPr>
                      <a:r>
                        <a:rPr lang="en-US" sz="1400" dirty="0" err="1">
                          <a:effectLst/>
                        </a:rPr>
                        <a:t>Στόχοι</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Δράσεις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Χρονοδιάγραμμα</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Ευθύνη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727240">
                <a:tc rowSpan="2">
                  <a:txBody>
                    <a:bodyPr/>
                    <a:lstStyle/>
                    <a:p>
                      <a:pPr marL="0" marR="0" algn="l" fontAlgn="base">
                        <a:lnSpc>
                          <a:spcPct val="107000"/>
                        </a:lnSpc>
                        <a:spcBef>
                          <a:spcPts val="0"/>
                        </a:spcBef>
                        <a:spcAft>
                          <a:spcPts val="0"/>
                        </a:spcAft>
                      </a:pPr>
                      <a:r>
                        <a:rPr lang="el-GR" sz="1400" dirty="0" smtClean="0">
                          <a:effectLst/>
                        </a:rPr>
                        <a:t>Ορισμός, ανάπτυξη, βελτίωση, επιχειρησιακή εφαρμογή, διατήρηση και προώθηση </a:t>
                      </a:r>
                      <a:r>
                        <a:rPr lang="el-GR" sz="1400" dirty="0" err="1" smtClean="0">
                          <a:effectLst/>
                        </a:rPr>
                        <a:t>διαλειτουργικών</a:t>
                      </a:r>
                      <a:r>
                        <a:rPr lang="el-GR" sz="1400" dirty="0" smtClean="0">
                          <a:effectLst/>
                        </a:rPr>
                        <a:t> υπηρεσιών και εργαλείων, προτύπων και προδιαγραφών.</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algn="l" fontAlgn="base"/>
                      <a:r>
                        <a:rPr lang="el-GR" sz="1400" dirty="0">
                          <a:effectLst/>
                          <a:latin typeface="+mn-lt"/>
                        </a:rPr>
                        <a:t>15.Προσδιορισμός μέτρων για την </a:t>
                      </a:r>
                      <a:r>
                        <a:rPr lang="el-GR" sz="1600" b="1" dirty="0">
                          <a:effectLst/>
                          <a:latin typeface="+mn-lt"/>
                        </a:rPr>
                        <a:t>καλλιέργεια κλίματος εμπιστοσύνης</a:t>
                      </a:r>
                      <a:r>
                        <a:rPr lang="el-GR" sz="1400" dirty="0">
                          <a:effectLst/>
                          <a:latin typeface="+mn-lt"/>
                        </a:rPr>
                        <a:t> στην παροχή ευρωπαϊκών ψηφιακών δημόσιων υπηρεσιών.</a:t>
                      </a:r>
                    </a:p>
                    <a:p>
                      <a:pPr algn="l" fontAlgn="base"/>
                      <a:r>
                        <a:rPr lang="el-GR" sz="1400" dirty="0">
                          <a:effectLst/>
                          <a:latin typeface="+mn-lt"/>
                        </a:rPr>
                        <a:t>Στο πλαίσιο αυτό, επιτάχυνση της υιοθέτησης υπηρεσιών σχετικά με την </a:t>
                      </a:r>
                      <a:r>
                        <a:rPr lang="el-GR" sz="1400" b="1" dirty="0">
                          <a:effectLst/>
                          <a:latin typeface="+mn-lt"/>
                        </a:rPr>
                        <a:t>ηλεκτρονική ταυτοποίηση</a:t>
                      </a:r>
                      <a:r>
                        <a:rPr lang="el-GR" sz="1400" dirty="0">
                          <a:effectLst/>
                          <a:latin typeface="+mn-lt"/>
                        </a:rPr>
                        <a:t>, συμπεριλαμβανομένου του </a:t>
                      </a:r>
                      <a:r>
                        <a:rPr lang="el-GR" sz="1400" b="1" dirty="0">
                          <a:effectLst/>
                          <a:latin typeface="+mn-lt"/>
                        </a:rPr>
                        <a:t>ηλεκτρονικού δελτίου ταυτότητας</a:t>
                      </a:r>
                      <a:r>
                        <a:rPr lang="el-GR" sz="1400" dirty="0">
                          <a:effectLst/>
                          <a:latin typeface="+mn-lt"/>
                        </a:rPr>
                        <a:t> και της ηλεκτρονικής υπογραφής.</a:t>
                      </a:r>
                    </a:p>
                  </a:txBody>
                  <a:tcPr/>
                </a:tc>
                <a:tc>
                  <a:txBody>
                    <a:bodyPr/>
                    <a:lstStyle/>
                    <a:p>
                      <a:pPr algn="l" fontAlgn="base"/>
                      <a:r>
                        <a:rPr lang="en-US" sz="1400" dirty="0">
                          <a:effectLst/>
                          <a:latin typeface="inherit"/>
                        </a:rPr>
                        <a:t>2018-2020</a:t>
                      </a:r>
                    </a:p>
                  </a:txBody>
                  <a:tcPr/>
                </a:tc>
                <a:tc>
                  <a:txBody>
                    <a:bodyPr/>
                    <a:lstStyle/>
                    <a:p>
                      <a:pPr marL="0" marR="0" algn="l"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024634">
                <a:tc vMerge="1">
                  <a:txBody>
                    <a:bodyPr/>
                    <a:lstStyle/>
                    <a:p>
                      <a:endParaRPr lang="en-US"/>
                    </a:p>
                  </a:txBody>
                  <a:tcPr/>
                </a:tc>
                <a:tc>
                  <a:txBody>
                    <a:bodyPr/>
                    <a:lstStyle/>
                    <a:p>
                      <a:pPr algn="l" fontAlgn="base"/>
                      <a:r>
                        <a:rPr lang="el-GR" sz="1400" dirty="0">
                          <a:effectLst/>
                          <a:latin typeface="+mn-lt"/>
                        </a:rPr>
                        <a:t>16.Ανάλυση του περιεχομένου των δεδομένων και των υφιστάμενων σχημάτων </a:t>
                      </a:r>
                      <a:r>
                        <a:rPr lang="el-GR" sz="1400" dirty="0" err="1">
                          <a:effectLst/>
                          <a:latin typeface="+mn-lt"/>
                        </a:rPr>
                        <a:t>μεταδεδομένων</a:t>
                      </a:r>
                      <a:r>
                        <a:rPr lang="el-GR" sz="1400" dirty="0">
                          <a:effectLst/>
                          <a:latin typeface="+mn-lt"/>
                        </a:rPr>
                        <a:t> για πληροφόρηση των δημόσιων διοικήσεων (περιλαμβανομένων εγγράφων) που χρησιμοποιούνται σε διασυνοριακό ή </a:t>
                      </a:r>
                      <a:r>
                        <a:rPr lang="el-GR" sz="1400" dirty="0" err="1">
                          <a:effectLst/>
                          <a:latin typeface="+mn-lt"/>
                        </a:rPr>
                        <a:t>διατομεακό</a:t>
                      </a:r>
                      <a:r>
                        <a:rPr lang="el-GR" sz="1400" dirty="0">
                          <a:effectLst/>
                          <a:latin typeface="+mn-lt"/>
                        </a:rPr>
                        <a:t> πλαίσιο. Εντοπισμός εμποδίων για αμοιβαία αναγνώριση, εκπόνηση χαρτογραφήσεων και υποστήριξη των προσπαθειών εναρμόνισης.</a:t>
                      </a:r>
                    </a:p>
                  </a:txBody>
                  <a:tcPr/>
                </a:tc>
                <a:tc>
                  <a:txBody>
                    <a:bodyPr/>
                    <a:lstStyle/>
                    <a:p>
                      <a:pPr algn="just" fontAlgn="base"/>
                      <a:r>
                        <a:rPr lang="en-US" sz="1400" dirty="0">
                          <a:effectLst/>
                          <a:latin typeface="inherit"/>
                        </a:rPr>
                        <a:t>2018-2020</a:t>
                      </a:r>
                    </a:p>
                  </a:txBody>
                  <a:tcPr/>
                </a:tc>
                <a:tc>
                  <a:txBody>
                    <a:bodyPr/>
                    <a:lstStyle/>
                    <a:p>
                      <a:pPr marL="0" marR="0" algn="l"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bl>
          </a:graphicData>
        </a:graphic>
      </p:graphicFrame>
    </p:spTree>
    <p:extLst>
      <p:ext uri="{BB962C8B-B14F-4D97-AF65-F5344CB8AC3E}">
        <p14:creationId xmlns:p14="http://schemas.microsoft.com/office/powerpoint/2010/main" val="179405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Τομέας εστίασης 4: Ανάπτυξη, διατήρηση και προώθηση των βασικών καταλυτών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11</a:t>
            </a:fld>
            <a:endParaRPr lang="en-US" dirty="0"/>
          </a:p>
        </p:txBody>
      </p:sp>
      <p:graphicFrame>
        <p:nvGraphicFramePr>
          <p:cNvPr id="3" name="Table 2"/>
          <p:cNvGraphicFramePr>
            <a:graphicFrameLocks noGrp="1"/>
          </p:cNvGraphicFramePr>
          <p:nvPr>
            <p:extLst/>
          </p:nvPr>
        </p:nvGraphicFramePr>
        <p:xfrm>
          <a:off x="660400" y="2154084"/>
          <a:ext cx="8280401" cy="3850791"/>
        </p:xfrm>
        <a:graphic>
          <a:graphicData uri="http://schemas.openxmlformats.org/drawingml/2006/table">
            <a:tbl>
              <a:tblPr firstRow="1" firstCol="1" bandRow="1">
                <a:tableStyleId>{5C22544A-7EE6-4342-B048-85BDC9FD1C3A}</a:tableStyleId>
              </a:tblPr>
              <a:tblGrid>
                <a:gridCol w="2040249"/>
                <a:gridCol w="4347488"/>
                <a:gridCol w="946332"/>
                <a:gridCol w="946332"/>
              </a:tblGrid>
              <a:tr h="489336">
                <a:tc>
                  <a:txBody>
                    <a:bodyPr/>
                    <a:lstStyle/>
                    <a:p>
                      <a:pPr marL="0" marR="0" algn="l" fontAlgn="base">
                        <a:lnSpc>
                          <a:spcPct val="107000"/>
                        </a:lnSpc>
                        <a:spcBef>
                          <a:spcPts val="0"/>
                        </a:spcBef>
                        <a:spcAft>
                          <a:spcPts val="0"/>
                        </a:spcAft>
                      </a:pPr>
                      <a:r>
                        <a:rPr lang="en-US" sz="1400" dirty="0" err="1">
                          <a:effectLst/>
                        </a:rPr>
                        <a:t>Στόχοι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Δράσεις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Χρονοδιάγρ</a:t>
                      </a:r>
                      <a:r>
                        <a:rPr lang="en-US" sz="1400" dirty="0">
                          <a:effectLst/>
                        </a:rPr>
                        <a:t>αμμα</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Ευθύνη</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027039">
                <a:tc rowSpan="2">
                  <a:txBody>
                    <a:bodyPr/>
                    <a:lstStyle/>
                    <a:p>
                      <a:pPr marL="0" marR="0" algn="l" fontAlgn="base">
                        <a:lnSpc>
                          <a:spcPct val="107000"/>
                        </a:lnSpc>
                        <a:spcBef>
                          <a:spcPts val="0"/>
                        </a:spcBef>
                        <a:spcAft>
                          <a:spcPts val="0"/>
                        </a:spcAft>
                      </a:pPr>
                      <a:r>
                        <a:rPr lang="el-GR" sz="1400" dirty="0" smtClean="0">
                          <a:effectLst/>
                        </a:rPr>
                        <a:t>Ορισμός, ανάπτυξη, βελτίωση, επιχειρησιακή εφαρμογή, διατήρηση και προώθηση </a:t>
                      </a:r>
                      <a:r>
                        <a:rPr lang="el-GR" sz="1400" dirty="0" err="1" smtClean="0">
                          <a:effectLst/>
                        </a:rPr>
                        <a:t>διαλειτουργικών</a:t>
                      </a:r>
                      <a:r>
                        <a:rPr lang="el-GR" sz="1400" dirty="0" smtClean="0">
                          <a:effectLst/>
                        </a:rPr>
                        <a:t> υπηρεσιών και εργαλείων, προτύπων και προδιαγραφών.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algn="just" fontAlgn="base"/>
                      <a:r>
                        <a:rPr lang="el-GR" sz="1400" dirty="0">
                          <a:effectLst/>
                          <a:latin typeface="inherit"/>
                        </a:rPr>
                        <a:t>17.Περαιτέρω υποστήριξη της εφαρμογής και βελτίωσης της οδηγίας INSPIRE μέσω της </a:t>
                      </a:r>
                      <a:r>
                        <a:rPr lang="el-GR" sz="1400" b="1" dirty="0">
                          <a:effectLst/>
                          <a:latin typeface="inherit"/>
                        </a:rPr>
                        <a:t>χρήσης </a:t>
                      </a:r>
                      <a:r>
                        <a:rPr lang="el-GR" sz="1400" b="1" dirty="0" err="1">
                          <a:effectLst/>
                          <a:latin typeface="inherit"/>
                        </a:rPr>
                        <a:t>γεωχωρικών</a:t>
                      </a:r>
                      <a:r>
                        <a:rPr lang="el-GR" sz="1400" b="1" dirty="0">
                          <a:effectLst/>
                          <a:latin typeface="inherit"/>
                        </a:rPr>
                        <a:t> δεδομένων </a:t>
                      </a:r>
                      <a:r>
                        <a:rPr lang="el-GR" sz="1400" dirty="0">
                          <a:effectLst/>
                          <a:latin typeface="inherit"/>
                        </a:rPr>
                        <a:t>σε ψηφιακές δημόσιες υπηρεσίες.</a:t>
                      </a:r>
                    </a:p>
                  </a:txBody>
                  <a:tcPr/>
                </a:tc>
                <a:tc>
                  <a:txBody>
                    <a:bodyPr/>
                    <a:lstStyle/>
                    <a:p>
                      <a:pPr algn="just" fontAlgn="base"/>
                      <a:r>
                        <a:rPr lang="en-US" sz="1400" dirty="0">
                          <a:effectLst/>
                          <a:latin typeface="inherit"/>
                        </a:rPr>
                        <a:t>2017-2020</a:t>
                      </a:r>
                    </a:p>
                  </a:txBody>
                  <a:tcPr/>
                </a:tc>
                <a:tc>
                  <a:txBody>
                    <a:bodyPr/>
                    <a:lstStyle/>
                    <a:p>
                      <a:pPr algn="just" fontAlgn="base"/>
                      <a:r>
                        <a:rPr lang="el-GR" sz="1400" dirty="0">
                          <a:effectLst/>
                          <a:latin typeface="inherit"/>
                        </a:rPr>
                        <a:t>Επιτροπή, ΚΜ</a:t>
                      </a:r>
                    </a:p>
                  </a:txBody>
                  <a:tcPr/>
                </a:tc>
              </a:tr>
              <a:tr h="2334416">
                <a:tc vMerge="1">
                  <a:txBody>
                    <a:bodyPr/>
                    <a:lstStyle/>
                    <a:p>
                      <a:endParaRPr lang="en-US"/>
                    </a:p>
                  </a:txBody>
                  <a:tcPr/>
                </a:tc>
                <a:tc>
                  <a:txBody>
                    <a:bodyPr/>
                    <a:lstStyle/>
                    <a:p>
                      <a:pPr marL="0" marR="0" lvl="0" indent="0" algn="just" defTabSz="514263" rtl="0" eaLnBrk="1" fontAlgn="base" latinLnBrk="0" hangingPunct="1">
                        <a:lnSpc>
                          <a:spcPct val="100000"/>
                        </a:lnSpc>
                        <a:spcBef>
                          <a:spcPts val="0"/>
                        </a:spcBef>
                        <a:spcAft>
                          <a:spcPts val="0"/>
                        </a:spcAft>
                        <a:buClrTx/>
                        <a:buSzTx/>
                        <a:buFontTx/>
                        <a:buNone/>
                        <a:tabLst/>
                        <a:defRPr/>
                      </a:pPr>
                      <a:r>
                        <a:rPr lang="el-GR" sz="1400" dirty="0" smtClean="0">
                          <a:effectLst/>
                          <a:latin typeface="inherit"/>
                        </a:rPr>
                        <a:t>18.Σύνδεση με πρωτοβουλίες της Επιτροπής σχετικά με το </a:t>
                      </a:r>
                      <a:r>
                        <a:rPr lang="el-GR" sz="1400" b="1" dirty="0" smtClean="0">
                          <a:effectLst/>
                          <a:latin typeface="inherit"/>
                        </a:rPr>
                        <a:t>«υπολογιστικό νέφος» </a:t>
                      </a:r>
                      <a:r>
                        <a:rPr lang="el-GR" sz="1400" dirty="0" smtClean="0">
                          <a:effectLst/>
                          <a:latin typeface="inherit"/>
                        </a:rPr>
                        <a:t>και λοιπές πρωτοβουλίες που αφορούν την </a:t>
                      </a:r>
                      <a:r>
                        <a:rPr lang="el-GR" sz="1400" b="1" dirty="0" smtClean="0">
                          <a:effectLst/>
                          <a:latin typeface="inherit"/>
                        </a:rPr>
                        <a:t>«οικοδόμηση μιας οικονομίας δεδομένων»</a:t>
                      </a:r>
                      <a:r>
                        <a:rPr lang="el-GR" sz="1400" dirty="0" smtClean="0">
                          <a:effectLst/>
                          <a:latin typeface="inherit"/>
                        </a:rPr>
                        <a:t> της ψηφιακής ενιαίας αγοράς (όσον αφορά τις κυβερνητικές υπηρεσίες) και παροχή των απαραίτητων συστάσεων και προδιαγραφών για τη διαλειτουργικότητα που λαμβάνουν δεόντως υπόψη την ανακοίνωση για τις προτεραιότητες τυποποίησης στον τομέα των ΤΠΕ για την ψηφιακή ενιαία αγορά (COM(2016)176).</a:t>
                      </a:r>
                    </a:p>
                  </a:txBody>
                  <a:tcPr/>
                </a:tc>
                <a:tc>
                  <a:txBody>
                    <a:bodyPr/>
                    <a:lstStyle/>
                    <a:p>
                      <a:pPr marL="0" marR="0" lvl="0" indent="0" algn="just" defTabSz="514263" rtl="0" eaLnBrk="1" fontAlgn="base" latinLnBrk="0" hangingPunct="1">
                        <a:lnSpc>
                          <a:spcPct val="100000"/>
                        </a:lnSpc>
                        <a:spcBef>
                          <a:spcPts val="0"/>
                        </a:spcBef>
                        <a:spcAft>
                          <a:spcPts val="0"/>
                        </a:spcAft>
                        <a:buClrTx/>
                        <a:buSzTx/>
                        <a:buFontTx/>
                        <a:buNone/>
                        <a:tabLst/>
                        <a:defRPr/>
                      </a:pPr>
                      <a:r>
                        <a:rPr lang="en-US" sz="1400" dirty="0" smtClean="0">
                          <a:effectLst/>
                          <a:latin typeface="inherit"/>
                        </a:rPr>
                        <a:t>2018-2020</a:t>
                      </a:r>
                    </a:p>
                    <a:p>
                      <a:pPr algn="just" fontAlgn="base"/>
                      <a:endParaRPr lang="el-GR" sz="1400" dirty="0">
                        <a:effectLst/>
                        <a:latin typeface="inherit"/>
                      </a:endParaRPr>
                    </a:p>
                  </a:txBody>
                  <a:tcPr/>
                </a:tc>
                <a:tc>
                  <a:txBody>
                    <a:bodyPr/>
                    <a:lstStyle/>
                    <a:p>
                      <a:pPr marL="0" marR="0" lvl="0" indent="0" algn="just" defTabSz="514263" rtl="0" eaLnBrk="1" fontAlgn="base" latinLnBrk="0" hangingPunct="1">
                        <a:lnSpc>
                          <a:spcPct val="100000"/>
                        </a:lnSpc>
                        <a:spcBef>
                          <a:spcPts val="0"/>
                        </a:spcBef>
                        <a:spcAft>
                          <a:spcPts val="0"/>
                        </a:spcAft>
                        <a:buClrTx/>
                        <a:buSzTx/>
                        <a:buFontTx/>
                        <a:buNone/>
                        <a:tabLst/>
                        <a:defRPr/>
                      </a:pPr>
                      <a:r>
                        <a:rPr lang="el-GR" sz="1400" dirty="0" smtClean="0">
                          <a:effectLst/>
                          <a:latin typeface="inherit"/>
                        </a:rPr>
                        <a:t>Επιτροπή, ΚΜ</a:t>
                      </a:r>
                    </a:p>
                    <a:p>
                      <a:pPr algn="just" fontAlgn="base"/>
                      <a:endParaRPr lang="en-US" sz="1400" dirty="0">
                        <a:effectLst/>
                        <a:latin typeface="inherit"/>
                      </a:endParaRPr>
                    </a:p>
                  </a:txBody>
                  <a:tcPr/>
                </a:tc>
              </a:tr>
            </a:tbl>
          </a:graphicData>
        </a:graphic>
      </p:graphicFrame>
    </p:spTree>
    <p:extLst>
      <p:ext uri="{BB962C8B-B14F-4D97-AF65-F5344CB8AC3E}">
        <p14:creationId xmlns:p14="http://schemas.microsoft.com/office/powerpoint/2010/main" val="4086693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Τομέας εστίασης 5: Ανάπτυξη, διατήρηση και προώθηση μηχανισμών στήριξης της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12</a:t>
            </a:fld>
            <a:endParaRPr lang="en-US" dirty="0"/>
          </a:p>
        </p:txBody>
      </p:sp>
      <p:graphicFrame>
        <p:nvGraphicFramePr>
          <p:cNvPr id="3" name="Table 2"/>
          <p:cNvGraphicFramePr>
            <a:graphicFrameLocks noGrp="1"/>
          </p:cNvGraphicFramePr>
          <p:nvPr>
            <p:extLst/>
          </p:nvPr>
        </p:nvGraphicFramePr>
        <p:xfrm>
          <a:off x="660400" y="2154084"/>
          <a:ext cx="8280401" cy="3530875"/>
        </p:xfrm>
        <a:graphic>
          <a:graphicData uri="http://schemas.openxmlformats.org/drawingml/2006/table">
            <a:tbl>
              <a:tblPr firstRow="1" firstCol="1" bandRow="1">
                <a:tableStyleId>{5C22544A-7EE6-4342-B048-85BDC9FD1C3A}</a:tableStyleId>
              </a:tblPr>
              <a:tblGrid>
                <a:gridCol w="2040249"/>
                <a:gridCol w="4347488"/>
                <a:gridCol w="946332"/>
                <a:gridCol w="946332"/>
              </a:tblGrid>
              <a:tr h="250162">
                <a:tc>
                  <a:txBody>
                    <a:bodyPr/>
                    <a:lstStyle/>
                    <a:p>
                      <a:pPr marL="0" marR="0" algn="l" fontAlgn="base">
                        <a:lnSpc>
                          <a:spcPct val="107000"/>
                        </a:lnSpc>
                        <a:spcBef>
                          <a:spcPts val="0"/>
                        </a:spcBef>
                        <a:spcAft>
                          <a:spcPts val="0"/>
                        </a:spcAft>
                      </a:pPr>
                      <a:r>
                        <a:rPr lang="en-US" sz="1400" dirty="0" err="1">
                          <a:effectLst/>
                        </a:rPr>
                        <a:t>Στόχοι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Δράσεις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Χρονοδιάγραμμα</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Ευθύνη</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363838">
                <a:tc rowSpan="2">
                  <a:txBody>
                    <a:bodyPr/>
                    <a:lstStyle/>
                    <a:p>
                      <a:pPr marL="0" marR="0" algn="l" fontAlgn="base">
                        <a:lnSpc>
                          <a:spcPct val="107000"/>
                        </a:lnSpc>
                        <a:spcBef>
                          <a:spcPts val="0"/>
                        </a:spcBef>
                        <a:spcAft>
                          <a:spcPts val="0"/>
                        </a:spcAft>
                      </a:pPr>
                      <a:r>
                        <a:rPr lang="el-GR" sz="1400" dirty="0" smtClean="0">
                          <a:effectLst/>
                        </a:rPr>
                        <a:t>Ορισμός, ανάπτυξη, βελτίωση, επιχειρησιακή εφαρμογή, διατήρηση και προώθηση μηχανισμών που στηρίζουν την εφαρμογή, αξιολόγηση και παρακολούθηση των δραστηριοτήτων διαλειτουργικότητας.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algn="l" fontAlgn="base"/>
                      <a:r>
                        <a:rPr lang="el-GR" sz="1400" dirty="0" smtClean="0">
                          <a:effectLst/>
                          <a:latin typeface="+mn-lt"/>
                        </a:rPr>
                        <a:t>19.Ανάπτυξη μεθόδου για την αξιολόγηση του πιθανού αντίκτυπου της νομοθεσίας στις ΤΠΕ σε επίπεδο ΕΕ ή, εάν είναι εφικτό, σε εθνικό επίπεδο: </a:t>
                      </a:r>
                      <a:r>
                        <a:rPr lang="el-GR" sz="1400" b="1" dirty="0" smtClean="0">
                          <a:effectLst/>
                          <a:latin typeface="+mn-lt"/>
                        </a:rPr>
                        <a:t>προσδιορισμός νομοθεσίας που εμποδίζει τη διαλειτουργικότητα </a:t>
                      </a:r>
                      <a:r>
                        <a:rPr lang="el-GR" sz="1400" dirty="0" smtClean="0">
                          <a:effectLst/>
                          <a:latin typeface="+mn-lt"/>
                        </a:rPr>
                        <a:t>(συμπεριλαμβανομένου του νομικού ελέγχου)· </a:t>
                      </a:r>
                      <a:r>
                        <a:rPr lang="el-GR" sz="1400" b="1" dirty="0" smtClean="0">
                          <a:effectLst/>
                          <a:latin typeface="+mn-lt"/>
                        </a:rPr>
                        <a:t>πραγματοποίηση ψηφιακών ελέγχων σε προτεινόμενες ή υφιστάμενες πολιτικές και νομοθεσία</a:t>
                      </a:r>
                      <a:r>
                        <a:rPr lang="el-GR" sz="1400" dirty="0" smtClean="0">
                          <a:effectLst/>
                          <a:latin typeface="+mn-lt"/>
                        </a:rPr>
                        <a:t>· υποστήριξη δράσεων που διευκολύνουν την εκπόνηση και συνοχή της νομοθεσίας.</a:t>
                      </a:r>
                      <a:endParaRPr lang="el-GR" sz="1400" dirty="0">
                        <a:effectLst/>
                        <a:latin typeface="+mn-lt"/>
                      </a:endParaRPr>
                    </a:p>
                  </a:txBody>
                  <a:tcPr/>
                </a:tc>
                <a:tc>
                  <a:txBody>
                    <a:bodyPr/>
                    <a:lstStyle/>
                    <a:p>
                      <a:pPr algn="just" fontAlgn="base"/>
                      <a:r>
                        <a:rPr lang="en-US" sz="1400">
                          <a:effectLst/>
                          <a:latin typeface="inherit"/>
                        </a:rPr>
                        <a:t>2017-2020</a:t>
                      </a:r>
                    </a:p>
                  </a:txBody>
                  <a:tcPr/>
                </a:tc>
                <a:tc>
                  <a:txBody>
                    <a:bodyPr/>
                    <a:lstStyle/>
                    <a:p>
                      <a:pPr algn="just" fontAlgn="base"/>
                      <a:r>
                        <a:rPr lang="el-GR" sz="1400" dirty="0">
                          <a:effectLst/>
                          <a:latin typeface="inherit"/>
                        </a:rPr>
                        <a:t>Επιτροπή, ΚΜ</a:t>
                      </a:r>
                    </a:p>
                  </a:txBody>
                  <a:tcPr/>
                </a:tc>
              </a:tr>
              <a:tr h="1062630">
                <a:tc vMerge="1">
                  <a:txBody>
                    <a:bodyPr/>
                    <a:lstStyle/>
                    <a:p>
                      <a:endParaRPr lang="en-US"/>
                    </a:p>
                  </a:txBody>
                  <a:tcPr/>
                </a:tc>
                <a:tc>
                  <a:txBody>
                    <a:bodyPr/>
                    <a:lstStyle/>
                    <a:p>
                      <a:pPr marL="0" marR="0" lvl="0" indent="0" algn="l" defTabSz="514263" rtl="0" eaLnBrk="1" fontAlgn="base" latinLnBrk="0" hangingPunct="1">
                        <a:lnSpc>
                          <a:spcPct val="100000"/>
                        </a:lnSpc>
                        <a:spcBef>
                          <a:spcPts val="0"/>
                        </a:spcBef>
                        <a:spcAft>
                          <a:spcPts val="0"/>
                        </a:spcAft>
                        <a:buClrTx/>
                        <a:buSzTx/>
                        <a:buFontTx/>
                        <a:buNone/>
                        <a:tabLst/>
                        <a:defRPr/>
                      </a:pPr>
                      <a:r>
                        <a:rPr lang="el-GR" sz="1400" dirty="0" smtClean="0">
                          <a:effectLst/>
                          <a:latin typeface="+mn-lt"/>
                        </a:rPr>
                        <a:t>20.Ανάπτυξη, διατήρηση και χρήση </a:t>
                      </a:r>
                      <a:r>
                        <a:rPr lang="el-GR" sz="1400" b="1" dirty="0" smtClean="0">
                          <a:effectLst/>
                          <a:latin typeface="+mn-lt"/>
                        </a:rPr>
                        <a:t>μηχανισμών και εργαλείων αξιολόγησης της ωριμότητας</a:t>
                      </a:r>
                      <a:r>
                        <a:rPr lang="el-GR" sz="1400" dirty="0" smtClean="0">
                          <a:effectLst/>
                          <a:latin typeface="+mn-lt"/>
                        </a:rPr>
                        <a:t>, του κόστους και των πλεονεκτημάτων της διαλειτουργικότητας.</a:t>
                      </a:r>
                    </a:p>
                  </a:txBody>
                  <a:tcPr/>
                </a:tc>
                <a:tc>
                  <a:txBody>
                    <a:bodyPr/>
                    <a:lstStyle/>
                    <a:p>
                      <a:pPr marL="0" marR="0" lvl="0" indent="0" algn="just" defTabSz="514263" rtl="0" eaLnBrk="1" fontAlgn="base" latinLnBrk="0" hangingPunct="1">
                        <a:lnSpc>
                          <a:spcPct val="100000"/>
                        </a:lnSpc>
                        <a:spcBef>
                          <a:spcPts val="0"/>
                        </a:spcBef>
                        <a:spcAft>
                          <a:spcPts val="0"/>
                        </a:spcAft>
                        <a:buClrTx/>
                        <a:buSzTx/>
                        <a:buFontTx/>
                        <a:buNone/>
                        <a:tabLst/>
                        <a:defRPr/>
                      </a:pPr>
                      <a:r>
                        <a:rPr lang="en-US" sz="1400" dirty="0" smtClean="0">
                          <a:effectLst/>
                          <a:latin typeface="inherit"/>
                        </a:rPr>
                        <a:t>201</a:t>
                      </a:r>
                      <a:r>
                        <a:rPr lang="el-GR" sz="1400" dirty="0" smtClean="0">
                          <a:effectLst/>
                          <a:latin typeface="inherit"/>
                        </a:rPr>
                        <a:t>7</a:t>
                      </a:r>
                      <a:r>
                        <a:rPr lang="en-US" sz="1400" dirty="0" smtClean="0">
                          <a:effectLst/>
                          <a:latin typeface="inherit"/>
                        </a:rPr>
                        <a:t>-2020</a:t>
                      </a:r>
                    </a:p>
                    <a:p>
                      <a:pPr algn="just" fontAlgn="base"/>
                      <a:endParaRPr lang="el-GR" sz="1400" dirty="0">
                        <a:effectLst/>
                        <a:latin typeface="inherit"/>
                      </a:endParaRPr>
                    </a:p>
                  </a:txBody>
                  <a:tcPr/>
                </a:tc>
                <a:tc>
                  <a:txBody>
                    <a:bodyPr/>
                    <a:lstStyle/>
                    <a:p>
                      <a:pPr marL="0" marR="0" lvl="0" indent="0" algn="just" defTabSz="514263" rtl="0" eaLnBrk="1" fontAlgn="base" latinLnBrk="0" hangingPunct="1">
                        <a:lnSpc>
                          <a:spcPct val="100000"/>
                        </a:lnSpc>
                        <a:spcBef>
                          <a:spcPts val="0"/>
                        </a:spcBef>
                        <a:spcAft>
                          <a:spcPts val="0"/>
                        </a:spcAft>
                        <a:buClrTx/>
                        <a:buSzTx/>
                        <a:buFontTx/>
                        <a:buNone/>
                        <a:tabLst/>
                        <a:defRPr/>
                      </a:pPr>
                      <a:r>
                        <a:rPr lang="el-GR" sz="1400" dirty="0" smtClean="0">
                          <a:effectLst/>
                          <a:latin typeface="inherit"/>
                        </a:rPr>
                        <a:t>Επιτροπή, ΚΜ</a:t>
                      </a:r>
                    </a:p>
                    <a:p>
                      <a:pPr algn="just" fontAlgn="base"/>
                      <a:endParaRPr lang="en-US" sz="1400" dirty="0">
                        <a:effectLst/>
                        <a:latin typeface="inherit"/>
                      </a:endParaRPr>
                    </a:p>
                  </a:txBody>
                  <a:tcPr/>
                </a:tc>
              </a:tr>
            </a:tbl>
          </a:graphicData>
        </a:graphic>
      </p:graphicFrame>
    </p:spTree>
    <p:extLst>
      <p:ext uri="{BB962C8B-B14F-4D97-AF65-F5344CB8AC3E}">
        <p14:creationId xmlns:p14="http://schemas.microsoft.com/office/powerpoint/2010/main" val="3250706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Τομέας εστίασης 5: Ανάπτυξη, διατήρηση και προώθηση μηχανισμών στήριξης της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13</a:t>
            </a:fld>
            <a:endParaRPr lang="en-US" dirty="0"/>
          </a:p>
        </p:txBody>
      </p:sp>
      <p:graphicFrame>
        <p:nvGraphicFramePr>
          <p:cNvPr id="3" name="Table 2"/>
          <p:cNvGraphicFramePr>
            <a:graphicFrameLocks noGrp="1"/>
          </p:cNvGraphicFramePr>
          <p:nvPr>
            <p:extLst/>
          </p:nvPr>
        </p:nvGraphicFramePr>
        <p:xfrm>
          <a:off x="660400" y="2342618"/>
          <a:ext cx="8280401" cy="3405363"/>
        </p:xfrm>
        <a:graphic>
          <a:graphicData uri="http://schemas.openxmlformats.org/drawingml/2006/table">
            <a:tbl>
              <a:tblPr firstRow="1" firstCol="1" bandRow="1">
                <a:tableStyleId>{5C22544A-7EE6-4342-B048-85BDC9FD1C3A}</a:tableStyleId>
              </a:tblPr>
              <a:tblGrid>
                <a:gridCol w="2040249"/>
                <a:gridCol w="4347488"/>
                <a:gridCol w="946332"/>
                <a:gridCol w="946332"/>
              </a:tblGrid>
              <a:tr h="250162">
                <a:tc>
                  <a:txBody>
                    <a:bodyPr/>
                    <a:lstStyle/>
                    <a:p>
                      <a:pPr marL="0" marR="0" algn="l" fontAlgn="base">
                        <a:lnSpc>
                          <a:spcPct val="107000"/>
                        </a:lnSpc>
                        <a:spcBef>
                          <a:spcPts val="0"/>
                        </a:spcBef>
                        <a:spcAft>
                          <a:spcPts val="0"/>
                        </a:spcAft>
                      </a:pPr>
                      <a:r>
                        <a:rPr lang="en-US" sz="1400" dirty="0" err="1">
                          <a:effectLst/>
                        </a:rPr>
                        <a:t>Στόχοι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Δράσεις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Χρονοδιάγραμμα</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Ευθύνη</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363838">
                <a:tc rowSpan="2">
                  <a:txBody>
                    <a:bodyPr/>
                    <a:lstStyle/>
                    <a:p>
                      <a:pPr marL="0" marR="0" algn="l" fontAlgn="base">
                        <a:lnSpc>
                          <a:spcPct val="107000"/>
                        </a:lnSpc>
                        <a:spcBef>
                          <a:spcPts val="0"/>
                        </a:spcBef>
                        <a:spcAft>
                          <a:spcPts val="0"/>
                        </a:spcAft>
                      </a:pPr>
                      <a:r>
                        <a:rPr lang="el-GR" sz="1400" dirty="0" smtClean="0">
                          <a:effectLst/>
                        </a:rPr>
                        <a:t>Ορισμός, ανάπτυξη, βελτίωση, επιχειρησιακή εφαρμογή, διατήρηση και προώθηση μηχανισμών που στηρίζουν την εφαρμογή, αξιολόγηση και παρακολούθηση των δραστηριοτήτων διαλειτουργικότητας.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algn="l" fontAlgn="base"/>
                      <a:r>
                        <a:rPr lang="el-GR" sz="1400" dirty="0" smtClean="0">
                          <a:effectLst/>
                          <a:latin typeface="inherit"/>
                        </a:rPr>
                        <a:t>21.Διατήρηση και προώθηση του </a:t>
                      </a:r>
                      <a:r>
                        <a:rPr lang="el-GR" sz="1400" b="1" dirty="0" smtClean="0">
                          <a:effectLst/>
                          <a:latin typeface="inherit"/>
                        </a:rPr>
                        <a:t>«πλαισίου κοινής και περαιτέρω χρήσης λύσεων ΤΠ»</a:t>
                      </a:r>
                      <a:r>
                        <a:rPr lang="el-GR" sz="1400" dirty="0" smtClean="0">
                          <a:effectLst/>
                          <a:latin typeface="inherit"/>
                        </a:rPr>
                        <a:t> (μεταξύ άλλων, ανοικτής πηγής) που αναπτύχθηκαν στο πλαίσιο του προγράμματος ISA².</a:t>
                      </a:r>
                      <a:endParaRPr lang="el-GR" sz="1400" dirty="0">
                        <a:effectLst/>
                        <a:latin typeface="inherit"/>
                      </a:endParaRPr>
                    </a:p>
                  </a:txBody>
                  <a:tcPr/>
                </a:tc>
                <a:tc>
                  <a:txBody>
                    <a:bodyPr/>
                    <a:lstStyle/>
                    <a:p>
                      <a:pPr algn="just" fontAlgn="base"/>
                      <a:r>
                        <a:rPr lang="en-US" sz="1400">
                          <a:effectLst/>
                          <a:latin typeface="inherit"/>
                        </a:rPr>
                        <a:t>2017-2020</a:t>
                      </a:r>
                    </a:p>
                  </a:txBody>
                  <a:tcPr/>
                </a:tc>
                <a:tc>
                  <a:txBody>
                    <a:bodyPr/>
                    <a:lstStyle/>
                    <a:p>
                      <a:pPr algn="just" fontAlgn="base"/>
                      <a:r>
                        <a:rPr lang="el-GR" sz="1400" dirty="0">
                          <a:effectLst/>
                          <a:latin typeface="inherit"/>
                        </a:rPr>
                        <a:t>Επιτροπή, ΚΜ</a:t>
                      </a:r>
                    </a:p>
                  </a:txBody>
                  <a:tcPr/>
                </a:tc>
              </a:tr>
              <a:tr h="1062630">
                <a:tc vMerge="1">
                  <a:txBody>
                    <a:bodyPr/>
                    <a:lstStyle/>
                    <a:p>
                      <a:endParaRPr lang="en-US"/>
                    </a:p>
                  </a:txBody>
                  <a:tcPr/>
                </a:tc>
                <a:tc>
                  <a:txBody>
                    <a:bodyPr/>
                    <a:lstStyle/>
                    <a:p>
                      <a:pPr marL="0" marR="0" lvl="0" indent="0" algn="l" defTabSz="514263" rtl="0" eaLnBrk="1" fontAlgn="base" latinLnBrk="0" hangingPunct="1">
                        <a:lnSpc>
                          <a:spcPct val="100000"/>
                        </a:lnSpc>
                        <a:spcBef>
                          <a:spcPts val="0"/>
                        </a:spcBef>
                        <a:spcAft>
                          <a:spcPts val="0"/>
                        </a:spcAft>
                        <a:buClrTx/>
                        <a:buSzTx/>
                        <a:buFontTx/>
                        <a:buNone/>
                        <a:tabLst/>
                        <a:defRPr/>
                      </a:pPr>
                      <a:r>
                        <a:rPr lang="el-GR" sz="1400" dirty="0" smtClean="0">
                          <a:effectLst/>
                          <a:latin typeface="inherit"/>
                        </a:rPr>
                        <a:t>22.Διασφάλιση της διατήρησης, της βελτίωσης και της προώθησης της ευρωπαϊκής αρχιτεκτονικής αναφοράς για τη διαλειτουργικότητα (EIRA) και της χαρτογράφησης της ευρωπαϊκής διαλειτουργικότητας (EIC) ως μέσων διευκόλυνσης της περαιτέρω χρήσης υφιστάμενων λύσεων διαλειτουργικότητας σε εθνικό ή διασυνοριακό πλαίσιο.</a:t>
                      </a:r>
                    </a:p>
                  </a:txBody>
                  <a:tcPr/>
                </a:tc>
                <a:tc>
                  <a:txBody>
                    <a:bodyPr/>
                    <a:lstStyle/>
                    <a:p>
                      <a:pPr marL="0" marR="0" lvl="0" indent="0" algn="just" defTabSz="514263" rtl="0" eaLnBrk="1" fontAlgn="base" latinLnBrk="0" hangingPunct="1">
                        <a:lnSpc>
                          <a:spcPct val="100000"/>
                        </a:lnSpc>
                        <a:spcBef>
                          <a:spcPts val="0"/>
                        </a:spcBef>
                        <a:spcAft>
                          <a:spcPts val="0"/>
                        </a:spcAft>
                        <a:buClrTx/>
                        <a:buSzTx/>
                        <a:buFontTx/>
                        <a:buNone/>
                        <a:tabLst/>
                        <a:defRPr/>
                      </a:pPr>
                      <a:r>
                        <a:rPr lang="en-US" sz="1400" dirty="0" smtClean="0">
                          <a:effectLst/>
                          <a:latin typeface="inherit"/>
                        </a:rPr>
                        <a:t>201</a:t>
                      </a:r>
                      <a:r>
                        <a:rPr lang="el-GR" sz="1400" dirty="0" smtClean="0">
                          <a:effectLst/>
                          <a:latin typeface="inherit"/>
                        </a:rPr>
                        <a:t>7</a:t>
                      </a:r>
                      <a:r>
                        <a:rPr lang="en-US" sz="1400" dirty="0" smtClean="0">
                          <a:effectLst/>
                          <a:latin typeface="inherit"/>
                        </a:rPr>
                        <a:t>-2020</a:t>
                      </a:r>
                    </a:p>
                    <a:p>
                      <a:pPr algn="just" fontAlgn="base"/>
                      <a:endParaRPr lang="el-GR" sz="1400" dirty="0">
                        <a:effectLst/>
                        <a:latin typeface="inherit"/>
                      </a:endParaRPr>
                    </a:p>
                  </a:txBody>
                  <a:tcPr/>
                </a:tc>
                <a:tc>
                  <a:txBody>
                    <a:bodyPr/>
                    <a:lstStyle/>
                    <a:p>
                      <a:pPr marL="0" marR="0" lvl="0" indent="0" algn="just" defTabSz="514263" rtl="0" eaLnBrk="1" fontAlgn="base" latinLnBrk="0" hangingPunct="1">
                        <a:lnSpc>
                          <a:spcPct val="100000"/>
                        </a:lnSpc>
                        <a:spcBef>
                          <a:spcPts val="0"/>
                        </a:spcBef>
                        <a:spcAft>
                          <a:spcPts val="0"/>
                        </a:spcAft>
                        <a:buClrTx/>
                        <a:buSzTx/>
                        <a:buFontTx/>
                        <a:buNone/>
                        <a:tabLst/>
                        <a:defRPr/>
                      </a:pPr>
                      <a:r>
                        <a:rPr lang="el-GR" sz="1400" dirty="0" smtClean="0">
                          <a:effectLst/>
                          <a:latin typeface="inherit"/>
                        </a:rPr>
                        <a:t>Επιτροπή, ΚΜ</a:t>
                      </a:r>
                    </a:p>
                    <a:p>
                      <a:pPr algn="just" fontAlgn="base"/>
                      <a:endParaRPr lang="en-US" sz="1400" dirty="0">
                        <a:effectLst/>
                        <a:latin typeface="inherit"/>
                      </a:endParaRPr>
                    </a:p>
                  </a:txBody>
                  <a:tcPr/>
                </a:tc>
              </a:tr>
            </a:tbl>
          </a:graphicData>
        </a:graphic>
      </p:graphicFrame>
    </p:spTree>
    <p:extLst>
      <p:ext uri="{BB962C8B-B14F-4D97-AF65-F5344CB8AC3E}">
        <p14:creationId xmlns:p14="http://schemas.microsoft.com/office/powerpoint/2010/main" val="2231037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249" y="2011041"/>
            <a:ext cx="6879135" cy="1129927"/>
          </a:xfrm>
          <a:noFill/>
          <a:ln/>
        </p:spPr>
        <p:txBody>
          <a:bodyPr lIns="182562" tIns="46037" rIns="182562" bIns="46037"/>
          <a:lstStyle/>
          <a:p>
            <a:pPr marL="0" indent="0" algn="ctr">
              <a:buNone/>
            </a:pPr>
            <a:r>
              <a:rPr lang="el-GR" b="1" dirty="0">
                <a:solidFill>
                  <a:srgbClr val="0070C0"/>
                </a:solidFill>
              </a:rPr>
              <a:t>Τέλος Ενότητας </a:t>
            </a:r>
            <a:r>
              <a:rPr lang="en-US" b="1" dirty="0" smtClean="0">
                <a:solidFill>
                  <a:srgbClr val="0070C0"/>
                </a:solidFill>
              </a:rPr>
              <a:t>2.1</a:t>
            </a:r>
            <a:r>
              <a:rPr lang="el-GR" b="1" dirty="0" smtClean="0">
                <a:solidFill>
                  <a:srgbClr val="0070C0"/>
                </a:solidFill>
              </a:rPr>
              <a:t> </a:t>
            </a:r>
            <a:endParaRPr lang="el-GR" b="1" dirty="0">
              <a:solidFill>
                <a:srgbClr val="0070C0"/>
              </a:solidFill>
            </a:endParaRPr>
          </a:p>
          <a:p>
            <a:pPr marL="0" indent="0" algn="ctr">
              <a:buNone/>
            </a:pPr>
            <a:endParaRPr lang="el-GR" dirty="0"/>
          </a:p>
        </p:txBody>
      </p:sp>
    </p:spTree>
    <p:extLst>
      <p:ext uri="{BB962C8B-B14F-4D97-AF65-F5344CB8AC3E}">
        <p14:creationId xmlns:p14="http://schemas.microsoft.com/office/powerpoint/2010/main" val="1459993742"/>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Χρηματοδότηση</a:t>
            </a:r>
          </a:p>
        </p:txBody>
      </p:sp>
      <p:sp>
        <p:nvSpPr>
          <p:cNvPr id="2" name="Θέση περιεχομένου 1"/>
          <p:cNvSpPr>
            <a:spLocks noGrp="1"/>
          </p:cNvSpPr>
          <p:nvPr>
            <p:ph idx="1"/>
          </p:nvPr>
        </p:nvSpPr>
        <p:spPr/>
        <p:txBody>
          <a:bodyPr/>
          <a:lstStyle/>
          <a:p>
            <a:r>
              <a:rPr lang="el-GR" sz="2000" dirty="0"/>
              <a:t>Το παρόν εκπαιδευτικό υλικό έχει αναπτυχθεί στο πλαίσιο του εκπαιδευτικού έργου του ΕΚΔΔΑ.</a:t>
            </a:r>
          </a:p>
          <a:p>
            <a:r>
              <a:rPr lang="el-GR" sz="2000" dirty="0"/>
              <a:t>Το έργο με το ακρωνύμιο </a:t>
            </a:r>
            <a:r>
              <a:rPr lang="en-US" sz="2000" b="1" dirty="0" err="1"/>
              <a:t>SlideWiki</a:t>
            </a:r>
            <a:r>
              <a:rPr lang="en-US" sz="2000" b="1" dirty="0"/>
              <a:t>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έχει χρηματοδοτήσει μόνο την αναδιαμόρφωση του εκπαιδευτικού υλικού.</a:t>
            </a:r>
          </a:p>
          <a:p>
            <a:r>
              <a:rPr lang="el-GR" sz="2000" dirty="0"/>
              <a:t>Το έργο υλοποιείται στο πλαίσιο του Ευρωπαϊκού προγράμματος Έρευνας «</a:t>
            </a:r>
            <a:r>
              <a:rPr lang="en-US" sz="2000" dirty="0"/>
              <a:t>Horizon 2020</a:t>
            </a:r>
            <a:r>
              <a:rPr lang="el-GR" sz="2000" dirty="0"/>
              <a:t>» και χρηματοδοτείται από την Ευρωπαϊκή Ένωση.</a:t>
            </a:r>
          </a:p>
          <a:p>
            <a:pPr marL="0" indent="0">
              <a:buNone/>
            </a:pPr>
            <a:endParaRPr lang="el-GR" dirty="0"/>
          </a:p>
        </p:txBody>
      </p:sp>
    </p:spTree>
    <p:extLst>
      <p:ext uri="{BB962C8B-B14F-4D97-AF65-F5344CB8AC3E}">
        <p14:creationId xmlns:p14="http://schemas.microsoft.com/office/powerpoint/2010/main" val="3044668285"/>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noFill/>
          <a:ln/>
        </p:spPr>
        <p:txBody>
          <a:bodyPr lIns="182562" tIns="46037" rIns="182562" bIns="46037"/>
          <a:lstStyle/>
          <a:p>
            <a:pPr marL="0" indent="0" algn="ctr">
              <a:buNone/>
            </a:pPr>
            <a:r>
              <a:rPr lang="el-GR" sz="3800" dirty="0">
                <a:solidFill>
                  <a:schemeClr val="tx2"/>
                </a:solidFill>
                <a:latin typeface="+mj-lt"/>
                <a:ea typeface="+mj-ea"/>
                <a:cs typeface="+mj-cs"/>
              </a:rPr>
              <a:t>Σημειώματα</a:t>
            </a:r>
          </a:p>
        </p:txBody>
      </p:sp>
    </p:spTree>
    <p:extLst>
      <p:ext uri="{BB962C8B-B14F-4D97-AF65-F5344CB8AC3E}">
        <p14:creationId xmlns:p14="http://schemas.microsoft.com/office/powerpoint/2010/main" val="335483810"/>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Ιστορικού Εκδόσεων Έργου</a:t>
            </a:r>
          </a:p>
        </p:txBody>
      </p:sp>
      <p:sp>
        <p:nvSpPr>
          <p:cNvPr id="2" name="Θέση περιεχομένου 1"/>
          <p:cNvSpPr>
            <a:spLocks noGrp="1"/>
          </p:cNvSpPr>
          <p:nvPr>
            <p:ph idx="1"/>
          </p:nvPr>
        </p:nvSpPr>
        <p:spPr/>
        <p:txBody>
          <a:bodyPr/>
          <a:lstStyle/>
          <a:p>
            <a:r>
              <a:rPr lang="el-GR" dirty="0"/>
              <a:t>Το παρόν έργο αποτελεί την έκδοση 1.0. </a:t>
            </a:r>
          </a:p>
          <a:p>
            <a:r>
              <a:rPr lang="el-GR" dirty="0"/>
              <a:t>Έχουν προηγηθεί οι κάτωθι εκδόσεις:</a:t>
            </a:r>
          </a:p>
          <a:p>
            <a:pPr lvl="1"/>
            <a:r>
              <a:rPr lang="el-GR" dirty="0"/>
              <a:t>Έκδοση διαθέσιμη εδώ. </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3013767180"/>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Σημείωμα </a:t>
            </a:r>
            <a:r>
              <a:rPr lang="el-GR" dirty="0" err="1"/>
              <a:t>Αδειοδότησης</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Το παρόν υλικό διατίθεται με τους όρους της άδειας χρήσης </a:t>
            </a:r>
            <a:r>
              <a:rPr lang="el-GR" sz="2000" dirty="0" err="1"/>
              <a:t>Creative</a:t>
            </a:r>
            <a:r>
              <a:rPr lang="el-GR" sz="2000" dirty="0"/>
              <a:t> </a:t>
            </a:r>
            <a:r>
              <a:rPr lang="el-GR" sz="2000" dirty="0" err="1"/>
              <a:t>Commons</a:t>
            </a:r>
            <a:r>
              <a:rPr lang="el-GR" sz="2000" dirty="0"/>
              <a:t> Αναφορά, Μη Εμπορική Χρήση Παρόμοια Διανομή 4.0 [1] ή μεταγενέστερη, Διεθνής Έκδοση. </a:t>
            </a:r>
          </a:p>
          <a:p>
            <a:r>
              <a:rPr lang="el-GR" sz="2000" dirty="0"/>
              <a:t>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p>
        </p:txBody>
      </p:sp>
      <p:pic>
        <p:nvPicPr>
          <p:cNvPr id="6" name="Εικόνα 5">
            <a:extLst>
              <a:ext uri="{FF2B5EF4-FFF2-40B4-BE49-F238E27FC236}">
                <a16:creationId xmlns="" xmlns:a16="http://schemas.microsoft.com/office/drawing/2014/main" id="{327E935D-3BF8-42A4-B523-E2684CC6F2AD}"/>
              </a:ext>
            </a:extLst>
          </p:cNvPr>
          <p:cNvPicPr>
            <a:picLocks noChangeAspect="1"/>
          </p:cNvPicPr>
          <p:nvPr/>
        </p:nvPicPr>
        <p:blipFill>
          <a:blip r:embed="rId2"/>
          <a:stretch>
            <a:fillRect/>
          </a:stretch>
        </p:blipFill>
        <p:spPr>
          <a:xfrm>
            <a:off x="3429000" y="5177439"/>
            <a:ext cx="2286000" cy="838200"/>
          </a:xfrm>
          <a:prstGeom prst="rect">
            <a:avLst/>
          </a:prstGeom>
        </p:spPr>
      </p:pic>
    </p:spTree>
    <p:extLst>
      <p:ext uri="{BB962C8B-B14F-4D97-AF65-F5344CB8AC3E}">
        <p14:creationId xmlns:p14="http://schemas.microsoft.com/office/powerpoint/2010/main" val="1875380716"/>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l-GR" dirty="0"/>
              <a:t>Διατήρηση Σημειωμάτων</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endParaRPr lang="el-GR" sz="2000" dirty="0"/>
          </a:p>
        </p:txBody>
      </p:sp>
      <p:sp>
        <p:nvSpPr>
          <p:cNvPr id="8" name="Θέση περιεχομένου 3">
            <a:extLst>
              <a:ext uri="{FF2B5EF4-FFF2-40B4-BE49-F238E27FC236}">
                <a16:creationId xmlns="" xmlns:a16="http://schemas.microsoft.com/office/drawing/2014/main" id="{CFF87B85-DD02-48AD-AC9E-7DD50F468CF1}"/>
              </a:ext>
            </a:extLst>
          </p:cNvPr>
          <p:cNvSpPr txBox="1">
            <a:spLocks/>
          </p:cNvSpPr>
          <p:nvPr/>
        </p:nvSpPr>
        <p:spPr bwMode="auto">
          <a:xfrm>
            <a:off x="1046018" y="2019589"/>
            <a:ext cx="7356764" cy="299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l-GR" sz="2000" dirty="0"/>
              <a:t>Οποιαδήποτε αναπαραγωγή ή διασκευή του υλικού θα πρέπει να συμπεριλαμβάνει:</a:t>
            </a:r>
          </a:p>
          <a:p>
            <a:pPr lvl="1"/>
            <a:r>
              <a:rPr lang="el-GR" sz="2000" dirty="0"/>
              <a:t>το Σημείωμα Αναφοράς</a:t>
            </a:r>
          </a:p>
          <a:p>
            <a:pPr lvl="1"/>
            <a:r>
              <a:rPr lang="el-GR" sz="2000" dirty="0"/>
              <a:t>το Σημείωμα </a:t>
            </a:r>
            <a:r>
              <a:rPr lang="el-GR" sz="2000" dirty="0" err="1"/>
              <a:t>Αδειοδότησης</a:t>
            </a:r>
            <a:endParaRPr lang="el-GR" sz="2000" dirty="0"/>
          </a:p>
          <a:p>
            <a:pPr lvl="1"/>
            <a:r>
              <a:rPr lang="el-GR" sz="2000" dirty="0"/>
              <a:t>τη δήλωση Διατήρησης Σημειωμάτων</a:t>
            </a:r>
          </a:p>
          <a:p>
            <a:pPr lvl="1"/>
            <a:r>
              <a:rPr lang="el-GR" sz="2000" dirty="0"/>
              <a:t>το Σημείωμα Χρήσης Έργων Τρίτων (εφόσον υπάρχει)</a:t>
            </a:r>
          </a:p>
          <a:p>
            <a:r>
              <a:rPr lang="el-GR" sz="2000" dirty="0"/>
              <a:t>μαζί με τους συνοδευόμενους </a:t>
            </a:r>
            <a:r>
              <a:rPr lang="el-GR" sz="2000" dirty="0" err="1"/>
              <a:t>υπερσυνδέσμους</a:t>
            </a:r>
            <a:r>
              <a:rPr lang="el-GR" sz="2000" dirty="0"/>
              <a:t>.</a:t>
            </a:r>
          </a:p>
          <a:p>
            <a:pPr marL="0" indent="0">
              <a:buFont typeface="Wingdings" pitchFamily="2" charset="2"/>
              <a:buNone/>
            </a:pPr>
            <a:endParaRPr lang="el-GR" dirty="0"/>
          </a:p>
        </p:txBody>
      </p:sp>
    </p:spTree>
    <p:extLst>
      <p:ext uri="{BB962C8B-B14F-4D97-AF65-F5344CB8AC3E}">
        <p14:creationId xmlns:p14="http://schemas.microsoft.com/office/powerpoint/2010/main" val="881201715"/>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164" y="633052"/>
            <a:ext cx="6611813" cy="994631"/>
          </a:xfrm>
        </p:spPr>
        <p:txBody>
          <a:bodyPr/>
          <a:lstStyle/>
          <a:p>
            <a:r>
              <a:rPr lang="el-GR" dirty="0" smtClean="0"/>
              <a:t>Ευρωπαϊκή Στρατηγική </a:t>
            </a:r>
            <a:r>
              <a:rPr lang="el-GR" dirty="0" err="1" smtClean="0"/>
              <a:t>Διαλειτουργικότητας</a:t>
            </a:r>
            <a:endParaRPr lang="en-US" dirty="0"/>
          </a:p>
        </p:txBody>
      </p:sp>
      <p:sp>
        <p:nvSpPr>
          <p:cNvPr id="6" name="Content Placeholder 5"/>
          <p:cNvSpPr>
            <a:spLocks noGrp="1"/>
          </p:cNvSpPr>
          <p:nvPr>
            <p:ph idx="1"/>
          </p:nvPr>
        </p:nvSpPr>
        <p:spPr/>
        <p:txBody>
          <a:bodyPr>
            <a:normAutofit/>
          </a:bodyPr>
          <a:lstStyle/>
          <a:p>
            <a:pPr marL="0" indent="0">
              <a:buNone/>
            </a:pPr>
            <a:r>
              <a:rPr lang="en-US" sz="2600" dirty="0" smtClean="0"/>
              <a:t>European </a:t>
            </a:r>
            <a:r>
              <a:rPr lang="en-US" sz="2600" dirty="0" smtClean="0"/>
              <a:t>Interoperability Strategy (EIS)</a:t>
            </a:r>
            <a:endParaRPr lang="el-GR" sz="2600" dirty="0" smtClean="0"/>
          </a:p>
          <a:p>
            <a:endParaRPr lang="el-GR" dirty="0" smtClean="0"/>
          </a:p>
          <a:p>
            <a:r>
              <a:rPr lang="el-GR" dirty="0" smtClean="0"/>
              <a:t>Αποτελεί </a:t>
            </a:r>
            <a:r>
              <a:rPr lang="el-GR" dirty="0" smtClean="0"/>
              <a:t>το </a:t>
            </a:r>
            <a:r>
              <a:rPr lang="el-GR" dirty="0"/>
              <a:t>γενικό στρατηγικό σχέδιο στον τομέα της διασυνοριακής </a:t>
            </a:r>
            <a:r>
              <a:rPr lang="el-GR" dirty="0" err="1" smtClean="0"/>
              <a:t>διαλειτουργικότητας</a:t>
            </a:r>
            <a:r>
              <a:rPr lang="el-GR" dirty="0" smtClean="0"/>
              <a:t> </a:t>
            </a:r>
          </a:p>
          <a:p>
            <a:r>
              <a:rPr lang="el-GR" dirty="0" smtClean="0"/>
              <a:t>Αναπτύχθηκε από την </a:t>
            </a:r>
            <a:r>
              <a:rPr lang="el-GR" dirty="0"/>
              <a:t>Ευρωπαϊκή Επιτροπή σε συνεργασία με </a:t>
            </a:r>
            <a:r>
              <a:rPr lang="el-GR" dirty="0" smtClean="0"/>
              <a:t>τα Κράτη-Μέλη.</a:t>
            </a:r>
            <a:endParaRPr lang="en-US" sz="2000"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2</a:t>
            </a:fld>
            <a:endParaRPr lang="en-US"/>
          </a:p>
        </p:txBody>
      </p:sp>
    </p:spTree>
    <p:extLst>
      <p:ext uri="{BB962C8B-B14F-4D97-AF65-F5344CB8AC3E}">
        <p14:creationId xmlns:p14="http://schemas.microsoft.com/office/powerpoint/2010/main" val="281446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161" y="633053"/>
            <a:ext cx="6901962" cy="994631"/>
          </a:xfrm>
        </p:spPr>
        <p:txBody>
          <a:bodyPr/>
          <a:lstStyle/>
          <a:p>
            <a:r>
              <a:rPr lang="el-GR" dirty="0"/>
              <a:t>Ευρωπαϊκή Στρατηγική </a:t>
            </a:r>
            <a:r>
              <a:rPr lang="el-GR" dirty="0" err="1"/>
              <a:t>Διαλειτουργικότητας</a:t>
            </a:r>
            <a:endParaRPr lang="en-US" dirty="0"/>
          </a:p>
        </p:txBody>
      </p:sp>
      <p:sp>
        <p:nvSpPr>
          <p:cNvPr id="3" name="Content Placeholder 2"/>
          <p:cNvSpPr>
            <a:spLocks noGrp="1"/>
          </p:cNvSpPr>
          <p:nvPr>
            <p:ph idx="1"/>
          </p:nvPr>
        </p:nvSpPr>
        <p:spPr/>
        <p:txBody>
          <a:bodyPr/>
          <a:lstStyle/>
          <a:p>
            <a:pPr marL="0" indent="0">
              <a:buNone/>
            </a:pPr>
            <a:endParaRPr lang="el-GR" dirty="0" smtClean="0"/>
          </a:p>
          <a:p>
            <a:pPr marL="0" indent="0">
              <a:buNone/>
            </a:pPr>
            <a:r>
              <a:rPr lang="el-GR" dirty="0" smtClean="0"/>
              <a:t>Καθοδηγεί σχετικά </a:t>
            </a:r>
            <a:r>
              <a:rPr lang="el-GR" dirty="0"/>
              <a:t>με </a:t>
            </a:r>
            <a:endParaRPr lang="el-GR" dirty="0" smtClean="0"/>
          </a:p>
          <a:p>
            <a:pPr lvl="1"/>
            <a:r>
              <a:rPr lang="el-GR" dirty="0" smtClean="0"/>
              <a:t>την </a:t>
            </a:r>
            <a:r>
              <a:rPr lang="el-GR" dirty="0"/>
              <a:t>αλληλεπίδραση, </a:t>
            </a:r>
            <a:endParaRPr lang="el-GR" dirty="0" smtClean="0"/>
          </a:p>
          <a:p>
            <a:pPr lvl="1"/>
            <a:r>
              <a:rPr lang="el-GR" dirty="0" smtClean="0"/>
              <a:t>την </a:t>
            </a:r>
            <a:r>
              <a:rPr lang="el-GR" dirty="0"/>
              <a:t>ανταλλαγή και </a:t>
            </a:r>
            <a:endParaRPr lang="el-GR" dirty="0" smtClean="0"/>
          </a:p>
          <a:p>
            <a:pPr lvl="1"/>
            <a:r>
              <a:rPr lang="el-GR" dirty="0" smtClean="0"/>
              <a:t>τη </a:t>
            </a:r>
            <a:r>
              <a:rPr lang="el-GR" dirty="0"/>
              <a:t>συνεργασία </a:t>
            </a:r>
            <a:endParaRPr lang="el-GR" dirty="0" smtClean="0"/>
          </a:p>
          <a:p>
            <a:pPr marL="0" indent="0">
              <a:buNone/>
            </a:pPr>
            <a:r>
              <a:rPr lang="el-GR" dirty="0" smtClean="0"/>
              <a:t>μεταξύ </a:t>
            </a:r>
            <a:r>
              <a:rPr lang="el-GR" dirty="0"/>
              <a:t>των ευρωπαϊκών δημόσιων διοικήσεων </a:t>
            </a:r>
            <a:endParaRPr lang="el-GR" dirty="0" smtClean="0"/>
          </a:p>
          <a:p>
            <a:pPr marL="0" indent="0">
              <a:buNone/>
            </a:pPr>
            <a:r>
              <a:rPr lang="el-GR" dirty="0" smtClean="0"/>
              <a:t>για </a:t>
            </a:r>
            <a:r>
              <a:rPr lang="el-GR" dirty="0"/>
              <a:t>την παροχή ευρωπαϊκών δημόσιων υπηρεσιών </a:t>
            </a:r>
            <a:endParaRPr lang="el-GR" dirty="0" smtClean="0"/>
          </a:p>
          <a:p>
            <a:pPr marL="0" indent="0">
              <a:buNone/>
            </a:pPr>
            <a:r>
              <a:rPr lang="el-GR" dirty="0" smtClean="0"/>
              <a:t>πέραν </a:t>
            </a:r>
            <a:r>
              <a:rPr lang="el-GR" dirty="0"/>
              <a:t>των εθνικών συνόρων και τομέων.</a:t>
            </a:r>
            <a:endParaRPr lang="en-US" dirty="0"/>
          </a:p>
        </p:txBody>
      </p:sp>
    </p:spTree>
    <p:extLst>
      <p:ext uri="{BB962C8B-B14F-4D97-AF65-F5344CB8AC3E}">
        <p14:creationId xmlns:p14="http://schemas.microsoft.com/office/powerpoint/2010/main" val="73340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4162" y="633053"/>
            <a:ext cx="6989884" cy="994631"/>
          </a:xfrm>
        </p:spPr>
        <p:txBody>
          <a:bodyPr/>
          <a:lstStyle/>
          <a:p>
            <a:r>
              <a:rPr lang="el-GR" dirty="0" smtClean="0"/>
              <a:t>Σχέδιο Δράσης </a:t>
            </a:r>
            <a:r>
              <a:rPr lang="el-GR" dirty="0" err="1" smtClean="0"/>
              <a:t>Διαλειτουργικότητας</a:t>
            </a:r>
            <a:endParaRPr lang="en-US" dirty="0"/>
          </a:p>
        </p:txBody>
      </p:sp>
      <p:sp>
        <p:nvSpPr>
          <p:cNvPr id="3" name="Content Placeholder 2"/>
          <p:cNvSpPr>
            <a:spLocks noGrp="1"/>
          </p:cNvSpPr>
          <p:nvPr>
            <p:ph idx="1"/>
          </p:nvPr>
        </p:nvSpPr>
        <p:spPr/>
        <p:txBody>
          <a:bodyPr/>
          <a:lstStyle/>
          <a:p>
            <a:pPr marL="0" indent="0">
              <a:buNone/>
            </a:pPr>
            <a:r>
              <a:rPr lang="en-US" dirty="0" smtClean="0"/>
              <a:t>To EIS o</a:t>
            </a:r>
            <a:r>
              <a:rPr lang="el-GR" dirty="0" err="1" smtClean="0"/>
              <a:t>ρίζει</a:t>
            </a:r>
            <a:r>
              <a:rPr lang="el-GR" dirty="0" smtClean="0"/>
              <a:t> ένα </a:t>
            </a:r>
            <a:r>
              <a:rPr lang="el-GR" b="1" dirty="0"/>
              <a:t>σχέδιο δράσης </a:t>
            </a:r>
            <a:r>
              <a:rPr lang="el-GR" b="1" dirty="0" smtClean="0"/>
              <a:t>για ένα σύνολο τομέων</a:t>
            </a:r>
            <a:endParaRPr lang="en-US" b="1" dirty="0" smtClean="0"/>
          </a:p>
          <a:p>
            <a:pPr marL="0" indent="0">
              <a:buNone/>
            </a:pPr>
            <a:endParaRPr lang="el-GR" dirty="0" smtClean="0"/>
          </a:p>
          <a:p>
            <a:r>
              <a:rPr lang="el-GR" dirty="0"/>
              <a:t>κατευθύνει την εφαρμογή του ευρωπαϊκού πλαισίου </a:t>
            </a:r>
            <a:r>
              <a:rPr lang="el-GR" dirty="0" err="1"/>
              <a:t>διαλειτουργικότητας</a:t>
            </a:r>
            <a:endParaRPr lang="el-GR" dirty="0" smtClean="0"/>
          </a:p>
          <a:p>
            <a:r>
              <a:rPr lang="el-GR" dirty="0"/>
              <a:t>κ</a:t>
            </a:r>
            <a:r>
              <a:rPr lang="el-GR" dirty="0" smtClean="0"/>
              <a:t>αθοδηγεί </a:t>
            </a:r>
            <a:r>
              <a:rPr lang="el-GR" dirty="0"/>
              <a:t>τα κράτη μέλη και τα ευρωπαϊκά θεσμικά όργανα κατά την περίοδο </a:t>
            </a:r>
            <a:r>
              <a:rPr lang="el-GR" dirty="0" smtClean="0"/>
              <a:t>2016-2020</a:t>
            </a:r>
          </a:p>
          <a:p>
            <a:pPr marL="0" indent="0">
              <a:buNone/>
            </a:pPr>
            <a:endParaRPr lang="el-GR" dirty="0"/>
          </a:p>
          <a:p>
            <a:pPr marL="0" indent="0" algn="ctr">
              <a:buNone/>
            </a:pPr>
            <a:r>
              <a:rPr lang="el-GR" dirty="0"/>
              <a:t>5 Τομείς Εστίασης – 22 Δράσεις</a:t>
            </a:r>
            <a:endParaRPr lang="en-US" dirty="0"/>
          </a:p>
          <a:p>
            <a:endParaRPr lang="en-US" dirty="0"/>
          </a:p>
        </p:txBody>
      </p:sp>
    </p:spTree>
    <p:extLst>
      <p:ext uri="{BB962C8B-B14F-4D97-AF65-F5344CB8AC3E}">
        <p14:creationId xmlns:p14="http://schemas.microsoft.com/office/powerpoint/2010/main" val="222659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Τομέας εστίασης 1: Διασφάλιση διακυβέρνησης, συντονισμού και κοινής χρήσης πρωτοβουλιών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5</a:t>
            </a:fld>
            <a:endParaRPr lang="en-US" dirty="0"/>
          </a:p>
        </p:txBody>
      </p:sp>
      <p:graphicFrame>
        <p:nvGraphicFramePr>
          <p:cNvPr id="7" name="Table 6"/>
          <p:cNvGraphicFramePr>
            <a:graphicFrameLocks noGrp="1"/>
          </p:cNvGraphicFramePr>
          <p:nvPr>
            <p:extLst/>
          </p:nvPr>
        </p:nvGraphicFramePr>
        <p:xfrm>
          <a:off x="646543" y="2063901"/>
          <a:ext cx="8377383" cy="4195286"/>
        </p:xfrm>
        <a:graphic>
          <a:graphicData uri="http://schemas.openxmlformats.org/drawingml/2006/table">
            <a:tbl>
              <a:tblPr firstRow="1" firstCol="1" bandRow="1">
                <a:tableStyleId>{5C22544A-7EE6-4342-B048-85BDC9FD1C3A}</a:tableStyleId>
              </a:tblPr>
              <a:tblGrid>
                <a:gridCol w="1501483"/>
                <a:gridCol w="4871610"/>
                <a:gridCol w="1046875"/>
                <a:gridCol w="957415"/>
              </a:tblGrid>
              <a:tr h="594808">
                <a:tc>
                  <a:txBody>
                    <a:bodyPr/>
                    <a:lstStyle/>
                    <a:p>
                      <a:pPr marL="0" marR="0" algn="just" fontAlgn="base">
                        <a:lnSpc>
                          <a:spcPct val="107000"/>
                        </a:lnSpc>
                        <a:spcBef>
                          <a:spcPts val="0"/>
                        </a:spcBef>
                        <a:spcAft>
                          <a:spcPts val="0"/>
                        </a:spcAft>
                      </a:pPr>
                      <a:r>
                        <a:rPr lang="en-US" sz="1600" dirty="0" err="1">
                          <a:effectLst/>
                        </a:rPr>
                        <a:t>Στόχοι</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600" dirty="0" err="1">
                          <a:effectLst/>
                        </a:rPr>
                        <a:t>Δράσεις</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600">
                          <a:effectLst/>
                        </a:rPr>
                        <a:t>Χρονοδιάγραμμα</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600" dirty="0" err="1">
                          <a:effectLst/>
                        </a:rPr>
                        <a:t>Ευθύνη</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366329">
                <a:tc rowSpan="3">
                  <a:txBody>
                    <a:bodyPr/>
                    <a:lstStyle/>
                    <a:p>
                      <a:pPr marL="0" marR="0" algn="l" fontAlgn="base">
                        <a:lnSpc>
                          <a:spcPct val="107000"/>
                        </a:lnSpc>
                        <a:spcBef>
                          <a:spcPts val="0"/>
                        </a:spcBef>
                        <a:spcAft>
                          <a:spcPts val="0"/>
                        </a:spcAft>
                      </a:pPr>
                      <a:r>
                        <a:rPr lang="el-GR" sz="1600" dirty="0">
                          <a:effectLst/>
                        </a:rPr>
                        <a:t>Διακυβέρνηση και συντονισμός πρωτοβουλιών διαλειτουργικότητας σε επίπεδο ΕΕ και εθνικό επίπεδο.</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indent="0" algn="l" fontAlgn="base">
                        <a:lnSpc>
                          <a:spcPct val="107000"/>
                        </a:lnSpc>
                        <a:spcBef>
                          <a:spcPts val="0"/>
                        </a:spcBef>
                        <a:spcAft>
                          <a:spcPts val="0"/>
                        </a:spcAft>
                      </a:pPr>
                      <a:r>
                        <a:rPr lang="el-GR" sz="1600" dirty="0">
                          <a:effectLst/>
                        </a:rPr>
                        <a:t>1.Προσδιορισμός και σύνδεση με άλλες συναφείς πολιτικές και τις δομές διακυβέρνησής τους σε επίπεδο ΕΕ και εθνικό επίπεδο (συμπεριλαμβανομένων των τομεακών επιτροπών).</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600">
                          <a:effectLst/>
                        </a:rPr>
                        <a:t>2017-2020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l-GR" sz="1400" dirty="0" smtClean="0">
                          <a:effectLst/>
                        </a:rPr>
                        <a:t>Επιτροπή,</a:t>
                      </a:r>
                      <a:endParaRPr lang="en-US" sz="1400" dirty="0">
                        <a:effectLst/>
                      </a:endParaRPr>
                    </a:p>
                    <a:p>
                      <a:pPr marL="0" marR="0" algn="l" fontAlgn="base">
                        <a:lnSpc>
                          <a:spcPct val="107000"/>
                        </a:lnSpc>
                        <a:spcBef>
                          <a:spcPts val="0"/>
                        </a:spcBef>
                        <a:spcAft>
                          <a:spcPts val="0"/>
                        </a:spcAft>
                      </a:pPr>
                      <a:r>
                        <a:rPr lang="el-GR" sz="1400" dirty="0" smtClean="0">
                          <a:effectLst/>
                        </a:rPr>
                        <a:t>ΚΜ</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992956">
                <a:tc vMerge="1">
                  <a:txBody>
                    <a:bodyPr/>
                    <a:lstStyle/>
                    <a:p>
                      <a:endParaRPr lang="en-US"/>
                    </a:p>
                  </a:txBody>
                  <a:tcPr/>
                </a:tc>
                <a:tc>
                  <a:txBody>
                    <a:bodyPr/>
                    <a:lstStyle/>
                    <a:p>
                      <a:pPr marL="0" marR="0" indent="0" algn="l" fontAlgn="base">
                        <a:lnSpc>
                          <a:spcPct val="107000"/>
                        </a:lnSpc>
                        <a:spcBef>
                          <a:spcPts val="0"/>
                        </a:spcBef>
                        <a:spcAft>
                          <a:spcPts val="0"/>
                        </a:spcAft>
                      </a:pPr>
                      <a:r>
                        <a:rPr lang="el-GR" sz="1600" dirty="0">
                          <a:effectLst/>
                        </a:rPr>
                        <a:t>2.Προσδιορισμός και περιγραφή </a:t>
                      </a:r>
                      <a:r>
                        <a:rPr lang="el-GR" sz="1800" b="1" dirty="0">
                          <a:effectLst/>
                        </a:rPr>
                        <a:t>δομών διακυβέρνησης και ορθών πρακτικών για συντονισμό της διαλειτουργικότητας</a:t>
                      </a:r>
                      <a:r>
                        <a:rPr lang="el-GR" sz="1600" dirty="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600" dirty="0">
                          <a:effectLst/>
                        </a:rPr>
                        <a:t>2017-2020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241193">
                <a:tc vMerge="1">
                  <a:txBody>
                    <a:bodyPr/>
                    <a:lstStyle/>
                    <a:p>
                      <a:endParaRPr lang="en-US"/>
                    </a:p>
                  </a:txBody>
                  <a:tcPr/>
                </a:tc>
                <a:tc>
                  <a:txBody>
                    <a:bodyPr/>
                    <a:lstStyle/>
                    <a:p>
                      <a:pPr marL="0" marR="0" indent="0" algn="l" fontAlgn="base">
                        <a:lnSpc>
                          <a:spcPct val="107000"/>
                        </a:lnSpc>
                        <a:spcBef>
                          <a:spcPts val="0"/>
                        </a:spcBef>
                        <a:spcAft>
                          <a:spcPts val="0"/>
                        </a:spcAft>
                      </a:pPr>
                      <a:r>
                        <a:rPr lang="el-GR" sz="1600" dirty="0">
                          <a:effectLst/>
                        </a:rPr>
                        <a:t>3.Μέριμνα ώστε να </a:t>
                      </a:r>
                      <a:r>
                        <a:rPr lang="el-GR" sz="1600" b="1" dirty="0">
                          <a:effectLst/>
                        </a:rPr>
                        <a:t>λαμβάνεται υπόψη η διαλειτουργικότητα κατά τη σύνταξη νομοθετικών πράξεων</a:t>
                      </a:r>
                      <a:r>
                        <a:rPr lang="el-GR" sz="1600" dirty="0">
                          <a:effectLst/>
                        </a:rPr>
                        <a:t> και να περιλαμβάνονται οι σχετικές παραπομπές κατά περίπτωση.</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600" dirty="0">
                          <a:effectLst/>
                        </a:rPr>
                        <a:t>2017-2020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bl>
          </a:graphicData>
        </a:graphic>
      </p:graphicFrame>
    </p:spTree>
    <p:extLst>
      <p:ext uri="{BB962C8B-B14F-4D97-AF65-F5344CB8AC3E}">
        <p14:creationId xmlns:p14="http://schemas.microsoft.com/office/powerpoint/2010/main" val="5928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Τομέας εστίασης 1: Διασφάλιση διακυβέρνησης, συντονισμού και κοινής χρήσης πρωτοβουλιών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6</a:t>
            </a:fld>
            <a:endParaRPr lang="en-US" dirty="0"/>
          </a:p>
        </p:txBody>
      </p:sp>
      <p:graphicFrame>
        <p:nvGraphicFramePr>
          <p:cNvPr id="2" name="Table 1"/>
          <p:cNvGraphicFramePr>
            <a:graphicFrameLocks noGrp="1"/>
          </p:cNvGraphicFramePr>
          <p:nvPr>
            <p:extLst/>
          </p:nvPr>
        </p:nvGraphicFramePr>
        <p:xfrm>
          <a:off x="660398" y="2195690"/>
          <a:ext cx="8391237" cy="3937871"/>
        </p:xfrm>
        <a:graphic>
          <a:graphicData uri="http://schemas.openxmlformats.org/drawingml/2006/table">
            <a:tbl>
              <a:tblPr firstRow="1" firstCol="1" bandRow="1">
                <a:tableStyleId>{5C22544A-7EE6-4342-B048-85BDC9FD1C3A}</a:tableStyleId>
              </a:tblPr>
              <a:tblGrid>
                <a:gridCol w="1602511"/>
                <a:gridCol w="4870728"/>
                <a:gridCol w="958999"/>
                <a:gridCol w="958999"/>
              </a:tblGrid>
              <a:tr h="579076">
                <a:tc>
                  <a:txBody>
                    <a:bodyPr/>
                    <a:lstStyle/>
                    <a:p>
                      <a:pPr marL="0" marR="0" algn="just" fontAlgn="base">
                        <a:lnSpc>
                          <a:spcPct val="107000"/>
                        </a:lnSpc>
                        <a:spcBef>
                          <a:spcPts val="0"/>
                        </a:spcBef>
                        <a:spcAft>
                          <a:spcPts val="0"/>
                        </a:spcAft>
                      </a:pPr>
                      <a:r>
                        <a:rPr lang="en-US" sz="1400" dirty="0" err="1">
                          <a:effectLst/>
                        </a:rPr>
                        <a:t>Στόχοι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400" dirty="0" err="1">
                          <a:effectLst/>
                        </a:rPr>
                        <a:t>Δράσεις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400">
                          <a:effectLst/>
                        </a:rPr>
                        <a:t>Χρονοδιάγραμμα</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400">
                          <a:effectLst/>
                        </a:rPr>
                        <a:t>Ευθύνη</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938642">
                <a:tc rowSpan="2">
                  <a:txBody>
                    <a:bodyPr/>
                    <a:lstStyle/>
                    <a:p>
                      <a:pPr marL="0" marR="0" fontAlgn="base">
                        <a:lnSpc>
                          <a:spcPct val="107000"/>
                        </a:lnSpc>
                        <a:spcBef>
                          <a:spcPts val="0"/>
                        </a:spcBef>
                        <a:spcAft>
                          <a:spcPts val="0"/>
                        </a:spcAft>
                      </a:pPr>
                      <a:r>
                        <a:rPr lang="el-GR" sz="1400" dirty="0">
                          <a:effectLst/>
                        </a:rPr>
                        <a:t>Διασφάλιση της εκτέλεσης και παρακολούθησης της εφαρμογής του ΕΠΔ.</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indent="0" algn="just" fontAlgn="base">
                        <a:lnSpc>
                          <a:spcPct val="107000"/>
                        </a:lnSpc>
                        <a:spcBef>
                          <a:spcPts val="0"/>
                        </a:spcBef>
                        <a:spcAft>
                          <a:spcPts val="0"/>
                        </a:spcAft>
                      </a:pPr>
                      <a:r>
                        <a:rPr lang="el-GR" sz="1400" dirty="0">
                          <a:effectLst/>
                        </a:rPr>
                        <a:t>4.Επέκταση και διατήρηση του Παρατηρητηρίου του Εθνικού Πλαισίου Διαλειτουργικότητας (</a:t>
                      </a:r>
                      <a:r>
                        <a:rPr lang="en-US" sz="1400" dirty="0">
                          <a:effectLst/>
                        </a:rPr>
                        <a:t>NIFO</a:t>
                      </a:r>
                      <a:r>
                        <a:rPr lang="el-GR" sz="1400" dirty="0">
                          <a:effectLst/>
                        </a:rPr>
                        <a:t>) για την </a:t>
                      </a:r>
                      <a:r>
                        <a:rPr lang="el-GR" sz="1400" b="1" dirty="0">
                          <a:effectLst/>
                        </a:rPr>
                        <a:t>παρακολούθηση της εφαρμογής του ΕΠΔ </a:t>
                      </a:r>
                      <a:r>
                        <a:rPr lang="el-GR" sz="1400" dirty="0">
                          <a:effectLst/>
                        </a:rPr>
                        <a:t>και </a:t>
                      </a:r>
                      <a:r>
                        <a:rPr lang="el-GR" sz="1400" b="1" dirty="0">
                          <a:effectLst/>
                        </a:rPr>
                        <a:t>συμμόρφωση των εθνικών στρατηγικών/πλαισίων διαλειτουργικότητας με το ΕΠΔ</a:t>
                      </a:r>
                      <a:r>
                        <a:rPr lang="el-GR" sz="1400" dirty="0">
                          <a:effectLst/>
                        </a:rPr>
                        <a:t>.</a:t>
                      </a:r>
                      <a:endParaRPr lang="en-US" sz="1400" dirty="0">
                        <a:effectLst/>
                      </a:endParaRPr>
                    </a:p>
                    <a:p>
                      <a:pPr marL="0" marR="0" algn="just" fontAlgn="base">
                        <a:lnSpc>
                          <a:spcPct val="107000"/>
                        </a:lnSpc>
                        <a:spcBef>
                          <a:spcPts val="0"/>
                        </a:spcBef>
                        <a:spcAft>
                          <a:spcPts val="0"/>
                        </a:spcAft>
                      </a:pPr>
                      <a:r>
                        <a:rPr lang="el-GR" sz="1400" dirty="0">
                          <a:effectLst/>
                        </a:rPr>
                        <a:t>Επίσης, </a:t>
                      </a:r>
                      <a:r>
                        <a:rPr lang="el-GR" sz="1400" b="1" dirty="0">
                          <a:effectLst/>
                        </a:rPr>
                        <a:t>παρακολούθηση και αξιολόγηση της εφαρμογής του σχεδίου δράσης για τη διαλειτουργικότητα</a:t>
                      </a:r>
                      <a:r>
                        <a:rPr lang="el-GR"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400" dirty="0">
                          <a:effectLst/>
                        </a:rPr>
                        <a:t>2017-2020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420153">
                <a:tc vMerge="1">
                  <a:txBody>
                    <a:bodyPr/>
                    <a:lstStyle/>
                    <a:p>
                      <a:endParaRPr lang="en-US"/>
                    </a:p>
                  </a:txBody>
                  <a:tcPr/>
                </a:tc>
                <a:tc>
                  <a:txBody>
                    <a:bodyPr/>
                    <a:lstStyle/>
                    <a:p>
                      <a:pPr marL="0" marR="0" indent="0" algn="just" fontAlgn="base">
                        <a:lnSpc>
                          <a:spcPct val="107000"/>
                        </a:lnSpc>
                        <a:spcBef>
                          <a:spcPts val="0"/>
                        </a:spcBef>
                        <a:spcAft>
                          <a:spcPts val="0"/>
                        </a:spcAft>
                      </a:pPr>
                      <a:r>
                        <a:rPr lang="el-GR" sz="1400" dirty="0">
                          <a:effectLst/>
                        </a:rPr>
                        <a:t>5.Παροχή ειδικής στήριξης και κατάρτισης προς τις δημόσιες διοικήσεις των κρατών μελών προκειμένου να </a:t>
                      </a:r>
                      <a:r>
                        <a:rPr lang="el-GR" sz="1400" b="1" dirty="0" smtClean="0">
                          <a:effectLst/>
                        </a:rPr>
                        <a:t>διασφαλιστεί η εφαρμογή του ΕΠΔ σε όλα τα επίπεδα των εθνικών τους διοικήσεων</a:t>
                      </a:r>
                      <a:r>
                        <a:rPr lang="el-GR" sz="1400" dirty="0" smtClean="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400" dirty="0">
                          <a:effectLst/>
                        </a:rPr>
                        <a:t>2017-2020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just"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bl>
          </a:graphicData>
        </a:graphic>
      </p:graphicFrame>
    </p:spTree>
    <p:extLst>
      <p:ext uri="{BB962C8B-B14F-4D97-AF65-F5344CB8AC3E}">
        <p14:creationId xmlns:p14="http://schemas.microsoft.com/office/powerpoint/2010/main" val="3394101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44162" y="567060"/>
            <a:ext cx="6031890" cy="994631"/>
          </a:xfrm>
        </p:spPr>
        <p:txBody>
          <a:bodyPr>
            <a:normAutofit fontScale="90000"/>
          </a:bodyPr>
          <a:lstStyle/>
          <a:p>
            <a:r>
              <a:rPr lang="el-GR" dirty="0"/>
              <a:t>Τομέας εστίασης 2: Ανάπτυξη οργανωτικών λύσεων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7</a:t>
            </a:fld>
            <a:endParaRPr lang="en-US" dirty="0"/>
          </a:p>
        </p:txBody>
      </p:sp>
      <p:graphicFrame>
        <p:nvGraphicFramePr>
          <p:cNvPr id="3" name="Table 2"/>
          <p:cNvGraphicFramePr>
            <a:graphicFrameLocks noGrp="1"/>
          </p:cNvGraphicFramePr>
          <p:nvPr>
            <p:extLst/>
          </p:nvPr>
        </p:nvGraphicFramePr>
        <p:xfrm>
          <a:off x="660400" y="1721950"/>
          <a:ext cx="8280401" cy="4586764"/>
        </p:xfrm>
        <a:graphic>
          <a:graphicData uri="http://schemas.openxmlformats.org/drawingml/2006/table">
            <a:tbl>
              <a:tblPr firstRow="1" firstCol="1" bandRow="1">
                <a:tableStyleId>{5C22544A-7EE6-4342-B048-85BDC9FD1C3A}</a:tableStyleId>
              </a:tblPr>
              <a:tblGrid>
                <a:gridCol w="2040249"/>
                <a:gridCol w="4347488"/>
                <a:gridCol w="946332"/>
                <a:gridCol w="946332"/>
              </a:tblGrid>
              <a:tr h="444320">
                <a:tc>
                  <a:txBody>
                    <a:bodyPr/>
                    <a:lstStyle/>
                    <a:p>
                      <a:pPr marL="0" marR="0" algn="l" fontAlgn="base">
                        <a:lnSpc>
                          <a:spcPct val="107000"/>
                        </a:lnSpc>
                        <a:spcBef>
                          <a:spcPts val="0"/>
                        </a:spcBef>
                        <a:spcAft>
                          <a:spcPts val="0"/>
                        </a:spcAft>
                      </a:pPr>
                      <a:r>
                        <a:rPr lang="en-US" sz="1400" dirty="0" err="1">
                          <a:effectLst/>
                        </a:rPr>
                        <a:t>Στόχοι</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Δράσεις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Χρονοδιάγραμμα</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Ευθύνη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2130758">
                <a:tc rowSpan="2">
                  <a:txBody>
                    <a:bodyPr/>
                    <a:lstStyle/>
                    <a:p>
                      <a:pPr marL="0" marR="0" algn="l" fontAlgn="base">
                        <a:lnSpc>
                          <a:spcPct val="107000"/>
                        </a:lnSpc>
                        <a:spcBef>
                          <a:spcPts val="0"/>
                        </a:spcBef>
                        <a:spcAft>
                          <a:spcPts val="0"/>
                        </a:spcAft>
                      </a:pPr>
                      <a:r>
                        <a:rPr lang="el-GR" sz="1400" dirty="0">
                          <a:effectLst/>
                        </a:rPr>
                        <a:t>Παροχή και χρήση συναφών καταλυτών (π.χ. συμφωνίες διαλειτουργικότητας) και εργαλείων (π.χ. μοντέλα επιχειρηματικών διαδικασιών).</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l-GR" sz="1400" dirty="0">
                          <a:effectLst/>
                        </a:rPr>
                        <a:t>6.Διευκρίνιση και διατύπωση προτάσεων σχετικά με τρόπους για </a:t>
                      </a:r>
                      <a:r>
                        <a:rPr lang="el-GR" sz="1400" b="1" dirty="0">
                          <a:effectLst/>
                        </a:rPr>
                        <a:t>τυποποίηση των οργανωτικών σχέσεων των δημόσιων διοικήσεων στο πλαίσιο της δημιουργίας ευρωπαϊκών δημόσιων υπηρεσιών</a:t>
                      </a:r>
                      <a:r>
                        <a:rPr lang="el-GR" sz="1400" dirty="0">
                          <a:effectLst/>
                        </a:rPr>
                        <a:t>. Προσδιορισμός και ανάπτυξη κοινών μοντέλων διαδικασιών για την περιγραφή των επιχειρηματικών διαδικασιών. </a:t>
                      </a:r>
                      <a:r>
                        <a:rPr lang="en-US" sz="1400" dirty="0" err="1">
                          <a:effectLst/>
                        </a:rPr>
                        <a:t>Προσδιορισμός</a:t>
                      </a:r>
                      <a:r>
                        <a:rPr lang="en-US" sz="1400" dirty="0">
                          <a:effectLst/>
                        </a:rPr>
                        <a:t> β</a:t>
                      </a:r>
                      <a:r>
                        <a:rPr lang="en-US" sz="1400" dirty="0" err="1">
                          <a:effectLst/>
                        </a:rPr>
                        <a:t>έλτιστων</a:t>
                      </a:r>
                      <a:r>
                        <a:rPr lang="en-US" sz="1400" dirty="0">
                          <a:effectLst/>
                        </a:rPr>
                        <a:t> πρα</a:t>
                      </a:r>
                      <a:r>
                        <a:rPr lang="en-US" sz="1400" dirty="0" err="1">
                          <a:effectLst/>
                        </a:rPr>
                        <a:t>κτικών</a:t>
                      </a:r>
                      <a:r>
                        <a:rPr lang="en-US" sz="14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2017-2020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200" dirty="0">
                          <a:effectLst/>
                        </a:rPr>
                        <a:t>Επ</a:t>
                      </a:r>
                      <a:r>
                        <a:rPr lang="en-US" sz="1200" dirty="0" err="1">
                          <a:effectLst/>
                        </a:rPr>
                        <a:t>ιτρο</a:t>
                      </a:r>
                      <a:r>
                        <a:rPr lang="en-US" sz="1200" dirty="0">
                          <a:effectLst/>
                        </a:rPr>
                        <a:t>πή, ΚΜ</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999441">
                <a:tc vMerge="1">
                  <a:txBody>
                    <a:bodyPr/>
                    <a:lstStyle/>
                    <a:p>
                      <a:endParaRPr lang="en-US"/>
                    </a:p>
                  </a:txBody>
                  <a:tcPr/>
                </a:tc>
                <a:tc>
                  <a:txBody>
                    <a:bodyPr/>
                    <a:lstStyle/>
                    <a:p>
                      <a:pPr marL="0" marR="0" algn="l" fontAlgn="base">
                        <a:lnSpc>
                          <a:spcPct val="107000"/>
                        </a:lnSpc>
                        <a:spcBef>
                          <a:spcPts val="0"/>
                        </a:spcBef>
                        <a:spcAft>
                          <a:spcPts val="0"/>
                        </a:spcAft>
                      </a:pPr>
                      <a:r>
                        <a:rPr lang="el-GR" sz="1400" dirty="0">
                          <a:effectLst/>
                        </a:rPr>
                        <a:t>7.Προσδιορισμός βασικών </a:t>
                      </a:r>
                      <a:r>
                        <a:rPr lang="el-GR" sz="1400" b="1" dirty="0">
                          <a:effectLst/>
                        </a:rPr>
                        <a:t>διασυνοριακών επιχειρηματικών διαδικασιών </a:t>
                      </a:r>
                      <a:r>
                        <a:rPr lang="el-GR" sz="1400" dirty="0">
                          <a:effectLst/>
                        </a:rPr>
                        <a:t>που προϋποθέτουν ανταλλαγή διοικητικών πληροφοριών (περιλαμβανομένων εγγράφων) και την εφαρμογή τους στα διάφορα κράτη μέλη και εκπόνηση κατευθυντήριων γραμμών όσον αφορά την καλύτερη εναρμόνιση και απλούστευσή τους.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a:effectLst/>
                        </a:rPr>
                        <a:t>2017-2020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200" dirty="0">
                          <a:effectLst/>
                        </a:rPr>
                        <a:t>Επ</a:t>
                      </a:r>
                      <a:r>
                        <a:rPr lang="en-US" sz="1200" dirty="0" err="1">
                          <a:effectLst/>
                        </a:rPr>
                        <a:t>ιτρο</a:t>
                      </a:r>
                      <a:r>
                        <a:rPr lang="en-US" sz="1200" dirty="0">
                          <a:effectLst/>
                        </a:rPr>
                        <a:t>πή, ΚΜ</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bl>
          </a:graphicData>
        </a:graphic>
      </p:graphicFrame>
    </p:spTree>
    <p:extLst>
      <p:ext uri="{BB962C8B-B14F-4D97-AF65-F5344CB8AC3E}">
        <p14:creationId xmlns:p14="http://schemas.microsoft.com/office/powerpoint/2010/main" val="2812186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44161" y="291303"/>
            <a:ext cx="6340341" cy="994631"/>
          </a:xfrm>
        </p:spPr>
        <p:txBody>
          <a:bodyPr>
            <a:noAutofit/>
          </a:bodyPr>
          <a:lstStyle/>
          <a:p>
            <a:r>
              <a:rPr lang="el-GR" sz="2400" dirty="0"/>
              <a:t>Τομέας εστίασης 3: Δέσμευση ενδιαφερόμενων μερών και </a:t>
            </a:r>
            <a:r>
              <a:rPr lang="el-GR" sz="2400" dirty="0" smtClean="0"/>
              <a:t>ευαισθητοποίηση </a:t>
            </a:r>
            <a:r>
              <a:rPr lang="el-GR" sz="2400" dirty="0"/>
              <a:t>σχετικά με τη διαλειτουργικότητα</a:t>
            </a:r>
            <a:endParaRPr lang="en-US" sz="2400"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8</a:t>
            </a:fld>
            <a:endParaRPr lang="en-US" dirty="0"/>
          </a:p>
        </p:txBody>
      </p:sp>
      <p:graphicFrame>
        <p:nvGraphicFramePr>
          <p:cNvPr id="2" name="Table 1"/>
          <p:cNvGraphicFramePr>
            <a:graphicFrameLocks noGrp="1"/>
          </p:cNvGraphicFramePr>
          <p:nvPr>
            <p:extLst/>
          </p:nvPr>
        </p:nvGraphicFramePr>
        <p:xfrm>
          <a:off x="665018" y="1403926"/>
          <a:ext cx="8386618" cy="4632344"/>
        </p:xfrm>
        <a:graphic>
          <a:graphicData uri="http://schemas.openxmlformats.org/drawingml/2006/table">
            <a:tbl>
              <a:tblPr firstRow="1" firstCol="1" bandRow="1">
                <a:tableStyleId>{5C22544A-7EE6-4342-B048-85BDC9FD1C3A}</a:tableStyleId>
              </a:tblPr>
              <a:tblGrid>
                <a:gridCol w="2706255"/>
                <a:gridCol w="3999345"/>
                <a:gridCol w="858982"/>
                <a:gridCol w="822036"/>
              </a:tblGrid>
              <a:tr h="234920">
                <a:tc>
                  <a:txBody>
                    <a:bodyPr/>
                    <a:lstStyle/>
                    <a:p>
                      <a:pPr marL="0" marR="0" algn="l" fontAlgn="base">
                        <a:lnSpc>
                          <a:spcPct val="107000"/>
                        </a:lnSpc>
                        <a:spcBef>
                          <a:spcPts val="0"/>
                        </a:spcBef>
                        <a:spcAft>
                          <a:spcPts val="0"/>
                        </a:spcAft>
                      </a:pPr>
                      <a:r>
                        <a:rPr lang="en-US" sz="1400" dirty="0" err="1">
                          <a:effectLst/>
                        </a:rPr>
                        <a:t>Στόχοι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400" dirty="0" err="1">
                          <a:effectLst/>
                        </a:rPr>
                        <a:t>Δράσεις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400">
                          <a:effectLst/>
                        </a:rPr>
                        <a:t>Χρονοδιάγραμμα</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400">
                          <a:effectLst/>
                        </a:rPr>
                        <a:t>Ευθύνη</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r>
              <a:tr h="1187481">
                <a:tc rowSpan="3">
                  <a:txBody>
                    <a:bodyPr/>
                    <a:lstStyle/>
                    <a:p>
                      <a:pPr marL="0" marR="0" algn="l" fontAlgn="base">
                        <a:lnSpc>
                          <a:spcPct val="107000"/>
                        </a:lnSpc>
                        <a:spcBef>
                          <a:spcPts val="0"/>
                        </a:spcBef>
                        <a:spcAft>
                          <a:spcPts val="0"/>
                        </a:spcAft>
                      </a:pPr>
                      <a:r>
                        <a:rPr lang="el-GR" sz="1400" dirty="0">
                          <a:effectLst/>
                        </a:rPr>
                        <a:t>Ενθάρρυνση των δημόσιων διοικήσεων να χρησιμοποιούν υπάρχουσες και νέες λύσεις διαλειτουργικότητας, εφαρμόζοντας ταυτόχρονα τις αρχές, τις συστάσεις και τα μοντέλα για το ΕΠΔ. Προσδιορισμός, μέτρηση και κοινοποίηση των βασικών πλεονεκτημάτων που θα μπορούσαν να προκύψουν από την εφαρμογή των αρχών, των συστάσεων και των μοντέλων για το ΕΠΔ.</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l-GR" sz="1400" dirty="0">
                          <a:effectLst/>
                        </a:rPr>
                        <a:t>8.Σχεδιασμός και πραγματοποίηση </a:t>
                      </a:r>
                      <a:r>
                        <a:rPr lang="el-GR" sz="1400" b="1" dirty="0">
                          <a:effectLst/>
                        </a:rPr>
                        <a:t>εκστρατειών επικοινωνίας </a:t>
                      </a:r>
                      <a:r>
                        <a:rPr lang="el-GR" sz="1400" dirty="0">
                          <a:effectLst/>
                        </a:rPr>
                        <a:t>για την προώθηση της σημασίας της διαλειτουργικότητας και των πλεονεκτημάτων από την εφαρμογή του ΕΠΔ.</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400" dirty="0">
                          <a:effectLst/>
                        </a:rPr>
                        <a:t>2017-2020</a:t>
                      </a:r>
                    </a:p>
                    <a:p>
                      <a:pPr marL="0" marR="0" algn="l" fontAlgn="base">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200" dirty="0">
                          <a:effectLst/>
                        </a:rPr>
                        <a:t>Επ</a:t>
                      </a:r>
                      <a:r>
                        <a:rPr lang="en-US" sz="1200" dirty="0" err="1">
                          <a:effectLst/>
                        </a:rPr>
                        <a:t>ιτρο</a:t>
                      </a:r>
                      <a:r>
                        <a:rPr lang="en-US" sz="1200" dirty="0">
                          <a:effectLst/>
                        </a:rPr>
                        <a:t>πή, ΚΜ</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r>
              <a:tr h="1239830">
                <a:tc vMerge="1">
                  <a:txBody>
                    <a:bodyPr/>
                    <a:lstStyle/>
                    <a:p>
                      <a:pPr>
                        <a:lnSpc>
                          <a:spcPct val="107000"/>
                        </a:lnSpc>
                      </a:pPr>
                      <a:endParaRPr lang="en-US" sz="1000" dirty="0">
                        <a:effectLst/>
                        <a:latin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l-GR" sz="1400" b="1" dirty="0">
                          <a:effectLst/>
                        </a:rPr>
                        <a:t>9.Συνεργασία με γραφεία χωρών της ΕΕ για εθνική εφαρμογή </a:t>
                      </a:r>
                      <a:r>
                        <a:rPr lang="el-GR" sz="1400" dirty="0">
                          <a:effectLst/>
                        </a:rPr>
                        <a:t>(π.χ. υποστήριξη της δημιουργίας δομής διακυβέρνησης, της εφαρμογής λύσεων, ενθάρρυνσης της συμμετοχής σε πιλοτικά σχέδια της ΕΕ).</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400">
                          <a:effectLst/>
                        </a:rPr>
                        <a:t>2018-2020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200" dirty="0">
                          <a:effectLst/>
                        </a:rPr>
                        <a:t>Επ</a:t>
                      </a:r>
                      <a:r>
                        <a:rPr lang="en-US" sz="1200" dirty="0" err="1">
                          <a:effectLst/>
                        </a:rPr>
                        <a:t>ιτρο</a:t>
                      </a:r>
                      <a:r>
                        <a:rPr lang="en-US" sz="1200" dirty="0">
                          <a:effectLst/>
                        </a:rPr>
                        <a:t>πή, ΚΜ</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r>
              <a:tr h="1043709">
                <a:tc vMerge="1">
                  <a:txBody>
                    <a:bodyPr/>
                    <a:lstStyle/>
                    <a:p>
                      <a:pPr>
                        <a:lnSpc>
                          <a:spcPct val="107000"/>
                        </a:lnSpc>
                      </a:pPr>
                      <a:endParaRPr lang="en-US" sz="1000" dirty="0">
                        <a:effectLst/>
                        <a:latin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l-GR" sz="1400" dirty="0">
                          <a:effectLst/>
                        </a:rPr>
                        <a:t>10.Διατήρηση, βελτίωση και αναβίωση της </a:t>
                      </a:r>
                      <a:r>
                        <a:rPr lang="el-GR" sz="1400" b="1" dirty="0">
                          <a:effectLst/>
                        </a:rPr>
                        <a:t>πλατφόρμας </a:t>
                      </a:r>
                      <a:r>
                        <a:rPr lang="en-US" sz="1400" b="1" dirty="0" err="1">
                          <a:effectLst/>
                        </a:rPr>
                        <a:t>Joinup</a:t>
                      </a:r>
                      <a:r>
                        <a:rPr lang="el-GR" sz="1400" b="1" dirty="0">
                          <a:effectLst/>
                        </a:rPr>
                        <a:t> </a:t>
                      </a:r>
                      <a:r>
                        <a:rPr lang="el-GR" sz="1400" dirty="0">
                          <a:effectLst/>
                        </a:rPr>
                        <a:t>για βελτίωση της συμμετοχής των χρηστών και ανάπτυξη κοινοτήτων.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400" dirty="0">
                          <a:effectLst/>
                        </a:rPr>
                        <a:t>2017-2020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200" dirty="0">
                          <a:effectLst/>
                        </a:rPr>
                        <a:t>Επ</a:t>
                      </a:r>
                      <a:r>
                        <a:rPr lang="en-US" sz="1200" dirty="0" err="1">
                          <a:effectLst/>
                        </a:rPr>
                        <a:t>ιτρο</a:t>
                      </a:r>
                      <a:r>
                        <a:rPr lang="en-US" sz="1200" dirty="0">
                          <a:effectLst/>
                        </a:rPr>
                        <a:t>πή, ΚΜ</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r>
              <a:tr h="704759">
                <a:tc>
                  <a:txBody>
                    <a:bodyPr/>
                    <a:lstStyle/>
                    <a:p>
                      <a:pPr marL="0" marR="0" algn="l" fontAlgn="base">
                        <a:lnSpc>
                          <a:spcPct val="107000"/>
                        </a:lnSpc>
                        <a:spcBef>
                          <a:spcPts val="0"/>
                        </a:spcBef>
                        <a:spcAft>
                          <a:spcPts val="0"/>
                        </a:spcAft>
                      </a:pPr>
                      <a:r>
                        <a:rPr lang="el-GR" sz="1400" dirty="0">
                          <a:effectLst/>
                        </a:rPr>
                        <a:t>Καθοδήγηση του σχεδιασμού και ανάπτυξη δημόσιων υπηρεσιών με βάση τις ανάγκες των χρηστών.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l-GR" sz="1400" dirty="0">
                          <a:effectLst/>
                        </a:rPr>
                        <a:t>11.Προσδιορισμός ή εισαγωγή μέσων δέσμευσης του χρήστη στην ανάπτυξη ψηφιακών δημόσιων υπηρεσιών.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400" dirty="0">
                          <a:effectLst/>
                        </a:rPr>
                        <a:t>2018-2020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c>
                  <a:txBody>
                    <a:bodyPr/>
                    <a:lstStyle/>
                    <a:p>
                      <a:pPr marL="0" marR="0" algn="l" fontAlgn="base">
                        <a:lnSpc>
                          <a:spcPct val="107000"/>
                        </a:lnSpc>
                        <a:spcBef>
                          <a:spcPts val="0"/>
                        </a:spcBef>
                        <a:spcAft>
                          <a:spcPts val="0"/>
                        </a:spcAft>
                      </a:pPr>
                      <a:r>
                        <a:rPr lang="en-US" sz="1200" dirty="0">
                          <a:effectLst/>
                        </a:rPr>
                        <a:t>Επ</a:t>
                      </a:r>
                      <a:r>
                        <a:rPr lang="en-US" sz="1200" dirty="0" err="1">
                          <a:effectLst/>
                        </a:rPr>
                        <a:t>ιτρο</a:t>
                      </a:r>
                      <a:r>
                        <a:rPr lang="en-US" sz="1200" dirty="0">
                          <a:effectLst/>
                        </a:rPr>
                        <a:t>πή, ΚΜ</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106" marR="24106" marT="0" marB="0"/>
                </a:tc>
              </a:tr>
            </a:tbl>
          </a:graphicData>
        </a:graphic>
      </p:graphicFrame>
    </p:spTree>
    <p:extLst>
      <p:ext uri="{BB962C8B-B14F-4D97-AF65-F5344CB8AC3E}">
        <p14:creationId xmlns:p14="http://schemas.microsoft.com/office/powerpoint/2010/main" val="9297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Τομέας εστίασης 4: Ανάπτυξη, διατήρηση και προώθηση των βασικών καταλυτών διαλειτουργικότητας</a:t>
            </a:r>
            <a:endParaRPr lang="en-US" dirty="0"/>
          </a:p>
        </p:txBody>
      </p:sp>
      <p:sp>
        <p:nvSpPr>
          <p:cNvPr id="4" name="Slide Number Placeholder 3"/>
          <p:cNvSpPr>
            <a:spLocks noGrp="1"/>
          </p:cNvSpPr>
          <p:nvPr>
            <p:ph type="sldNum" sz="quarter" idx="12"/>
          </p:nvPr>
        </p:nvSpPr>
        <p:spPr>
          <a:prstGeom prst="rect">
            <a:avLst/>
          </a:prstGeom>
        </p:spPr>
        <p:txBody>
          <a:bodyPr/>
          <a:lstStyle/>
          <a:p>
            <a:fld id="{8AD82645-2CA8-4781-85DC-D14D0DE4C8E7}" type="slidenum">
              <a:rPr lang="en-US" smtClean="0"/>
              <a:t>9</a:t>
            </a:fld>
            <a:endParaRPr lang="en-US" dirty="0"/>
          </a:p>
        </p:txBody>
      </p:sp>
      <p:graphicFrame>
        <p:nvGraphicFramePr>
          <p:cNvPr id="3" name="Table 2"/>
          <p:cNvGraphicFramePr>
            <a:graphicFrameLocks noGrp="1"/>
          </p:cNvGraphicFramePr>
          <p:nvPr>
            <p:extLst/>
          </p:nvPr>
        </p:nvGraphicFramePr>
        <p:xfrm>
          <a:off x="660400" y="1879157"/>
          <a:ext cx="8280401" cy="4154282"/>
        </p:xfrm>
        <a:graphic>
          <a:graphicData uri="http://schemas.openxmlformats.org/drawingml/2006/table">
            <a:tbl>
              <a:tblPr firstRow="1" firstCol="1" bandRow="1">
                <a:tableStyleId>{5C22544A-7EE6-4342-B048-85BDC9FD1C3A}</a:tableStyleId>
              </a:tblPr>
              <a:tblGrid>
                <a:gridCol w="2040249"/>
                <a:gridCol w="4347488"/>
                <a:gridCol w="946332"/>
                <a:gridCol w="946332"/>
              </a:tblGrid>
              <a:tr h="488653">
                <a:tc>
                  <a:txBody>
                    <a:bodyPr/>
                    <a:lstStyle/>
                    <a:p>
                      <a:pPr marL="0" marR="0" algn="l" fontAlgn="base">
                        <a:lnSpc>
                          <a:spcPct val="107000"/>
                        </a:lnSpc>
                        <a:spcBef>
                          <a:spcPts val="0"/>
                        </a:spcBef>
                        <a:spcAft>
                          <a:spcPts val="0"/>
                        </a:spcAft>
                      </a:pPr>
                      <a:r>
                        <a:rPr lang="en-US" sz="1400" dirty="0" err="1">
                          <a:effectLst/>
                        </a:rPr>
                        <a:t>Στόχοι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dirty="0" err="1">
                          <a:effectLst/>
                        </a:rPr>
                        <a:t>Δράσεις</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Χρονοδιάγραμμα</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marL="0" marR="0" algn="l" fontAlgn="base">
                        <a:lnSpc>
                          <a:spcPct val="107000"/>
                        </a:lnSpc>
                        <a:spcBef>
                          <a:spcPts val="0"/>
                        </a:spcBef>
                        <a:spcAft>
                          <a:spcPts val="0"/>
                        </a:spcAft>
                      </a:pPr>
                      <a:r>
                        <a:rPr lang="en-US" sz="1400">
                          <a:effectLst/>
                        </a:rPr>
                        <a:t>Ευθύνη</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727240">
                <a:tc rowSpan="3">
                  <a:txBody>
                    <a:bodyPr/>
                    <a:lstStyle/>
                    <a:p>
                      <a:pPr marL="0" marR="0" algn="l" fontAlgn="base">
                        <a:lnSpc>
                          <a:spcPct val="107000"/>
                        </a:lnSpc>
                        <a:spcBef>
                          <a:spcPts val="0"/>
                        </a:spcBef>
                        <a:spcAft>
                          <a:spcPts val="0"/>
                        </a:spcAft>
                      </a:pPr>
                      <a:r>
                        <a:rPr lang="el-GR" sz="1400" dirty="0" smtClean="0">
                          <a:effectLst/>
                        </a:rPr>
                        <a:t>Ορισμός, ανάπτυξη, βελτίωση, επιχειρησιακή εφαρμογή, διατήρηση και προώθηση </a:t>
                      </a:r>
                      <a:r>
                        <a:rPr lang="el-GR" sz="1400" dirty="0" err="1" smtClean="0">
                          <a:effectLst/>
                        </a:rPr>
                        <a:t>διαλειτουργικών</a:t>
                      </a:r>
                      <a:r>
                        <a:rPr lang="el-GR" sz="1400" dirty="0" smtClean="0">
                          <a:effectLst/>
                        </a:rPr>
                        <a:t> υπηρεσιών και εργαλείων, προτύπων και προδιαγραφών.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algn="l" fontAlgn="base"/>
                      <a:r>
                        <a:rPr lang="el-GR" sz="1400" dirty="0">
                          <a:effectLst/>
                          <a:latin typeface="+mn-lt"/>
                        </a:rPr>
                        <a:t>12.Ορισμός και εφαρμογή </a:t>
                      </a:r>
                      <a:r>
                        <a:rPr lang="el-GR" sz="1400" b="1" dirty="0">
                          <a:effectLst/>
                          <a:latin typeface="+mn-lt"/>
                        </a:rPr>
                        <a:t>κοινών προδιαγραφών σχετικά με τους όρους και τις προϋποθέσεις για την πρόσβαση στα μητρώα βάσης και τη διαχείρισή τους</a:t>
                      </a:r>
                      <a:r>
                        <a:rPr lang="el-GR" sz="1400" dirty="0">
                          <a:effectLst/>
                          <a:latin typeface="+mn-lt"/>
                        </a:rPr>
                        <a:t>.</a:t>
                      </a:r>
                    </a:p>
                    <a:p>
                      <a:pPr algn="l" fontAlgn="base"/>
                      <a:r>
                        <a:rPr lang="el-GR" sz="1400" dirty="0">
                          <a:effectLst/>
                          <a:latin typeface="+mn-lt"/>
                        </a:rPr>
                        <a:t>Επέκταση της </a:t>
                      </a:r>
                      <a:r>
                        <a:rPr lang="el-GR" sz="1400" b="1" dirty="0">
                          <a:effectLst/>
                          <a:latin typeface="+mn-lt"/>
                        </a:rPr>
                        <a:t>χαρτογράφησης των υφιστάμενων λύσεων </a:t>
                      </a:r>
                      <a:r>
                        <a:rPr lang="el-GR" sz="1400" dirty="0">
                          <a:effectLst/>
                          <a:latin typeface="+mn-lt"/>
                        </a:rPr>
                        <a:t>στο πεδίο των μητρώων βάσης.</a:t>
                      </a:r>
                    </a:p>
                  </a:txBody>
                  <a:tcPr/>
                </a:tc>
                <a:tc>
                  <a:txBody>
                    <a:bodyPr/>
                    <a:lstStyle/>
                    <a:p>
                      <a:pPr algn="just" fontAlgn="base"/>
                      <a:r>
                        <a:rPr lang="en-US" sz="1400" dirty="0">
                          <a:effectLst/>
                          <a:latin typeface="inherit"/>
                        </a:rPr>
                        <a:t>2017-2020</a:t>
                      </a:r>
                    </a:p>
                  </a:txBody>
                  <a:tcPr/>
                </a:tc>
                <a:tc>
                  <a:txBody>
                    <a:bodyPr/>
                    <a:lstStyle/>
                    <a:p>
                      <a:pPr marL="0" marR="0" algn="l"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1024634">
                <a:tc vMerge="1">
                  <a:txBody>
                    <a:bodyPr/>
                    <a:lstStyle/>
                    <a:p>
                      <a:endParaRPr lang="en-US"/>
                    </a:p>
                  </a:txBody>
                  <a:tcPr/>
                </a:tc>
                <a:tc>
                  <a:txBody>
                    <a:bodyPr/>
                    <a:lstStyle/>
                    <a:p>
                      <a:pPr algn="l" fontAlgn="base"/>
                      <a:r>
                        <a:rPr lang="el-GR" sz="1400" dirty="0" smtClean="0">
                          <a:effectLst/>
                          <a:latin typeface="+mn-lt"/>
                        </a:rPr>
                        <a:t>13.Εφαρμογή </a:t>
                      </a:r>
                      <a:r>
                        <a:rPr lang="el-GR" sz="1400" dirty="0">
                          <a:effectLst/>
                          <a:latin typeface="+mn-lt"/>
                        </a:rPr>
                        <a:t>και προώθηση κοινών μοντέλων για περιγραφή και </a:t>
                      </a:r>
                      <a:r>
                        <a:rPr lang="el-GR" sz="1400" b="1" dirty="0" err="1">
                          <a:effectLst/>
                          <a:latin typeface="+mn-lt"/>
                        </a:rPr>
                        <a:t>καταλογογράφηση</a:t>
                      </a:r>
                      <a:r>
                        <a:rPr lang="el-GR" sz="1400" b="1" dirty="0">
                          <a:effectLst/>
                          <a:latin typeface="+mn-lt"/>
                        </a:rPr>
                        <a:t> δημόσιων υπηρεσιών σε ολόκληρη την ΕΕ</a:t>
                      </a:r>
                      <a:r>
                        <a:rPr lang="el-GR" sz="1400" dirty="0">
                          <a:effectLst/>
                          <a:latin typeface="+mn-lt"/>
                        </a:rPr>
                        <a:t>.</a:t>
                      </a:r>
                    </a:p>
                  </a:txBody>
                  <a:tcPr/>
                </a:tc>
                <a:tc>
                  <a:txBody>
                    <a:bodyPr/>
                    <a:lstStyle/>
                    <a:p>
                      <a:pPr algn="just" fontAlgn="base"/>
                      <a:r>
                        <a:rPr lang="en-US" sz="1400" dirty="0">
                          <a:effectLst/>
                          <a:latin typeface="inherit"/>
                        </a:rPr>
                        <a:t>2017-2020</a:t>
                      </a:r>
                    </a:p>
                  </a:txBody>
                  <a:tcPr/>
                </a:tc>
                <a:tc>
                  <a:txBody>
                    <a:bodyPr/>
                    <a:lstStyle/>
                    <a:p>
                      <a:pPr marL="0" marR="0" algn="l" fontAlgn="base">
                        <a:lnSpc>
                          <a:spcPct val="107000"/>
                        </a:lnSpc>
                        <a:spcBef>
                          <a:spcPts val="0"/>
                        </a:spcBef>
                        <a:spcAft>
                          <a:spcPts val="0"/>
                        </a:spcAft>
                      </a:pPr>
                      <a:r>
                        <a:rPr lang="en-US" sz="1400" dirty="0">
                          <a:effectLst/>
                        </a:rPr>
                        <a:t>Επ</a:t>
                      </a:r>
                      <a:r>
                        <a:rPr lang="en-US" sz="1400" dirty="0" err="1">
                          <a:effectLst/>
                        </a:rPr>
                        <a:t>ιτρο</a:t>
                      </a:r>
                      <a:r>
                        <a:rPr lang="en-US" sz="1400" dirty="0">
                          <a:effectLst/>
                        </a:rPr>
                        <a:t>πή, ΚΜ</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r h="913755">
                <a:tc vMerge="1">
                  <a:txBody>
                    <a:bodyPr/>
                    <a:lstStyle/>
                    <a:p>
                      <a:pPr marL="0" marR="0" algn="l" fontAlgn="base">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c>
                  <a:txBody>
                    <a:bodyPr/>
                    <a:lstStyle/>
                    <a:p>
                      <a:pPr algn="l" fontAlgn="base"/>
                      <a:r>
                        <a:rPr lang="el-GR" sz="1400" dirty="0">
                          <a:effectLst/>
                          <a:latin typeface="+mn-lt"/>
                        </a:rPr>
                        <a:t>14.Ανάπτυξη προδιαγραφών δεδομένων και εργαλείων για την </a:t>
                      </a:r>
                      <a:r>
                        <a:rPr lang="el-GR" sz="1400" b="1" dirty="0">
                          <a:effectLst/>
                          <a:latin typeface="+mn-lt"/>
                        </a:rPr>
                        <a:t>υποστήριξη πρωτοβουλιών για «ανοικτά δεδομένα».</a:t>
                      </a:r>
                    </a:p>
                  </a:txBody>
                  <a:tcPr/>
                </a:tc>
                <a:tc>
                  <a:txBody>
                    <a:bodyPr/>
                    <a:lstStyle/>
                    <a:p>
                      <a:pPr algn="just" fontAlgn="base"/>
                      <a:r>
                        <a:rPr lang="en-US" sz="1400" dirty="0">
                          <a:effectLst/>
                          <a:latin typeface="inherit"/>
                        </a:rPr>
                        <a:t>2018-2020</a:t>
                      </a:r>
                    </a:p>
                  </a:txBody>
                  <a:tcPr/>
                </a:tc>
                <a:tc>
                  <a:txBody>
                    <a:bodyPr/>
                    <a:lstStyle/>
                    <a:p>
                      <a:pPr marL="0" marR="0" algn="l" fontAlgn="base">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137" marR="63137" marT="0" marB="0"/>
                </a:tc>
              </a:tr>
            </a:tbl>
          </a:graphicData>
        </a:graphic>
      </p:graphicFrame>
    </p:spTree>
    <p:extLst>
      <p:ext uri="{BB962C8B-B14F-4D97-AF65-F5344CB8AC3E}">
        <p14:creationId xmlns:p14="http://schemas.microsoft.com/office/powerpoint/2010/main" val="33405585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1438</Words>
  <Application>Microsoft Office PowerPoint</Application>
  <PresentationFormat>On-screen Show (4:3)</PresentationFormat>
  <Paragraphs>178</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Calibri Light</vt:lpstr>
      <vt:lpstr>Franklin Gothic Book</vt:lpstr>
      <vt:lpstr>inherit</vt:lpstr>
      <vt:lpstr>Times New Roman</vt:lpstr>
      <vt:lpstr>Wingdings</vt:lpstr>
      <vt:lpstr>Office Theme</vt:lpstr>
      <vt:lpstr>Έναρξη Ενότητας 2.1</vt:lpstr>
      <vt:lpstr>Ευρωπαϊκή Στρατηγική Διαλειτουργικότητας</vt:lpstr>
      <vt:lpstr>Ευρωπαϊκή Στρατηγική Διαλειτουργικότητας</vt:lpstr>
      <vt:lpstr>Σχέδιο Δράσης Διαλειτουργικότητας</vt:lpstr>
      <vt:lpstr>Τομέας εστίασης 1: Διασφάλιση διακυβέρνησης, συντονισμού και κοινής χρήσης πρωτοβουλιών διαλειτουργικότητας</vt:lpstr>
      <vt:lpstr>Τομέας εστίασης 1: Διασφάλιση διακυβέρνησης, συντονισμού και κοινής χρήσης πρωτοβουλιών διαλειτουργικότητας</vt:lpstr>
      <vt:lpstr>Τομέας εστίασης 2: Ανάπτυξη οργανωτικών λύσεων διαλειτουργικότητας</vt:lpstr>
      <vt:lpstr>Τομέας εστίασης 3: Δέσμευση ενδιαφερόμενων μερών και ευαισθητοποίηση σχετικά με τη διαλειτουργικότητα</vt:lpstr>
      <vt:lpstr>Τομέας εστίασης 4: Ανάπτυξη, διατήρηση και προώθηση των βασικών καταλυτών διαλειτουργικότητας</vt:lpstr>
      <vt:lpstr>Τομέας εστίασης 4: Ανάπτυξη, διατήρηση και προώθηση των βασικών καταλυτών διαλειτουργικότητας</vt:lpstr>
      <vt:lpstr>Τομέας εστίασης 4: Ανάπτυξη, διατήρηση και προώθηση των βασικών καταλυτών διαλειτουργικότητας</vt:lpstr>
      <vt:lpstr>Τομέας εστίασης 5: Ανάπτυξη, διατήρηση και προώθηση μηχανισμών στήριξης της διαλειτουργικότητας</vt:lpstr>
      <vt:lpstr>Τομέας εστίασης 5: Ανάπτυξη, διατήρηση και προώθηση μηχανισμών στήριξης της διαλειτουργικότητας</vt:lpstr>
      <vt:lpstr>PowerPoint Presentation</vt:lpstr>
      <vt:lpstr>Χρηματοδότηση</vt:lpstr>
      <vt:lpstr>PowerPoint Presentation</vt:lpstr>
      <vt:lpstr>Σημείωμα Ιστορικού Εκδόσεων Έργου</vt:lpstr>
      <vt:lpstr>Σημείωμα Αδειοδότησης</vt:lpstr>
      <vt:lpstr>Διατήρηση Σημειωμάτων</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krantos</dc:creator>
  <cp:lastModifiedBy>krantos</cp:lastModifiedBy>
  <cp:revision>6</cp:revision>
  <dcterms:created xsi:type="dcterms:W3CDTF">2018-04-14T20:36:22Z</dcterms:created>
  <dcterms:modified xsi:type="dcterms:W3CDTF">2018-06-11T19:35:28Z</dcterms:modified>
</cp:coreProperties>
</file>