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52" r:id="rId1"/>
  </p:sldMasterIdLst>
  <p:notesMasterIdLst>
    <p:notesMasterId r:id="rId60"/>
  </p:notesMasterIdLst>
  <p:handoutMasterIdLst>
    <p:handoutMasterId r:id="rId61"/>
  </p:handoutMasterIdLst>
  <p:sldIdLst>
    <p:sldId id="796" r:id="rId2"/>
    <p:sldId id="702" r:id="rId3"/>
    <p:sldId id="704" r:id="rId4"/>
    <p:sldId id="705" r:id="rId5"/>
    <p:sldId id="706" r:id="rId6"/>
    <p:sldId id="707" r:id="rId7"/>
    <p:sldId id="708" r:id="rId8"/>
    <p:sldId id="709" r:id="rId9"/>
    <p:sldId id="710" r:id="rId10"/>
    <p:sldId id="711" r:id="rId11"/>
    <p:sldId id="712" r:id="rId12"/>
    <p:sldId id="713" r:id="rId13"/>
    <p:sldId id="714" r:id="rId14"/>
    <p:sldId id="715" r:id="rId15"/>
    <p:sldId id="716" r:id="rId16"/>
    <p:sldId id="717" r:id="rId17"/>
    <p:sldId id="718" r:id="rId18"/>
    <p:sldId id="719" r:id="rId19"/>
    <p:sldId id="720" r:id="rId20"/>
    <p:sldId id="721" r:id="rId21"/>
    <p:sldId id="722" r:id="rId22"/>
    <p:sldId id="723" r:id="rId23"/>
    <p:sldId id="724" r:id="rId24"/>
    <p:sldId id="725" r:id="rId25"/>
    <p:sldId id="726" r:id="rId26"/>
    <p:sldId id="727" r:id="rId27"/>
    <p:sldId id="728" r:id="rId28"/>
    <p:sldId id="729" r:id="rId29"/>
    <p:sldId id="731" r:id="rId30"/>
    <p:sldId id="732" r:id="rId31"/>
    <p:sldId id="733" r:id="rId32"/>
    <p:sldId id="734" r:id="rId33"/>
    <p:sldId id="735" r:id="rId34"/>
    <p:sldId id="736" r:id="rId35"/>
    <p:sldId id="737" r:id="rId36"/>
    <p:sldId id="786" r:id="rId37"/>
    <p:sldId id="787" r:id="rId38"/>
    <p:sldId id="789" r:id="rId39"/>
    <p:sldId id="790" r:id="rId40"/>
    <p:sldId id="791" r:id="rId41"/>
    <p:sldId id="793" r:id="rId42"/>
    <p:sldId id="783" r:id="rId43"/>
    <p:sldId id="738" r:id="rId44"/>
    <p:sldId id="739" r:id="rId45"/>
    <p:sldId id="740" r:id="rId46"/>
    <p:sldId id="794" r:id="rId47"/>
    <p:sldId id="795" r:id="rId48"/>
    <p:sldId id="741" r:id="rId49"/>
    <p:sldId id="742" r:id="rId50"/>
    <p:sldId id="743" r:id="rId51"/>
    <p:sldId id="744" r:id="rId52"/>
    <p:sldId id="745" r:id="rId53"/>
    <p:sldId id="746" r:id="rId54"/>
    <p:sldId id="797" r:id="rId55"/>
    <p:sldId id="798" r:id="rId56"/>
    <p:sldId id="799" r:id="rId57"/>
    <p:sldId id="800" r:id="rId58"/>
    <p:sldId id="801" r:id="rId59"/>
  </p:sldIdLst>
  <p:sldSz cx="9144000" cy="6858000" type="screen4x3"/>
  <p:notesSz cx="6858000" cy="9774238"/>
  <p:defaultTextStyle>
    <a:defPPr>
      <a:defRPr lang="en-US"/>
    </a:defPPr>
    <a:lvl1pPr algn="l" rtl="0" eaLnBrk="0" fontAlgn="base" hangingPunct="0">
      <a:spcBef>
        <a:spcPct val="0"/>
      </a:spcBef>
      <a:spcAft>
        <a:spcPct val="0"/>
      </a:spcAft>
      <a:defRPr kern="1200">
        <a:solidFill>
          <a:schemeClr val="tx1"/>
        </a:solidFill>
        <a:latin typeface="Franklin Gothic Book" pitchFamily="34" charset="0"/>
        <a:ea typeface="+mn-ea"/>
        <a:cs typeface="+mn-cs"/>
      </a:defRPr>
    </a:lvl1pPr>
    <a:lvl2pPr marL="457200" algn="l" rtl="0" eaLnBrk="0" fontAlgn="base" hangingPunct="0">
      <a:spcBef>
        <a:spcPct val="0"/>
      </a:spcBef>
      <a:spcAft>
        <a:spcPct val="0"/>
      </a:spcAft>
      <a:defRPr kern="1200">
        <a:solidFill>
          <a:schemeClr val="tx1"/>
        </a:solidFill>
        <a:latin typeface="Franklin Gothic Book" pitchFamily="34" charset="0"/>
        <a:ea typeface="+mn-ea"/>
        <a:cs typeface="+mn-cs"/>
      </a:defRPr>
    </a:lvl2pPr>
    <a:lvl3pPr marL="914400" algn="l" rtl="0" eaLnBrk="0" fontAlgn="base" hangingPunct="0">
      <a:spcBef>
        <a:spcPct val="0"/>
      </a:spcBef>
      <a:spcAft>
        <a:spcPct val="0"/>
      </a:spcAft>
      <a:defRPr kern="1200">
        <a:solidFill>
          <a:schemeClr val="tx1"/>
        </a:solidFill>
        <a:latin typeface="Franklin Gothic Book" pitchFamily="34" charset="0"/>
        <a:ea typeface="+mn-ea"/>
        <a:cs typeface="+mn-cs"/>
      </a:defRPr>
    </a:lvl3pPr>
    <a:lvl4pPr marL="1371600" algn="l" rtl="0" eaLnBrk="0" fontAlgn="base" hangingPunct="0">
      <a:spcBef>
        <a:spcPct val="0"/>
      </a:spcBef>
      <a:spcAft>
        <a:spcPct val="0"/>
      </a:spcAft>
      <a:defRPr kern="1200">
        <a:solidFill>
          <a:schemeClr val="tx1"/>
        </a:solidFill>
        <a:latin typeface="Franklin Gothic Book" pitchFamily="34" charset="0"/>
        <a:ea typeface="+mn-ea"/>
        <a:cs typeface="+mn-cs"/>
      </a:defRPr>
    </a:lvl4pPr>
    <a:lvl5pPr marL="1828800" algn="l" rtl="0" eaLnBrk="0" fontAlgn="base" hangingPunct="0">
      <a:spcBef>
        <a:spcPct val="0"/>
      </a:spcBef>
      <a:spcAft>
        <a:spcPct val="0"/>
      </a:spcAft>
      <a:defRPr kern="1200">
        <a:solidFill>
          <a:schemeClr val="tx1"/>
        </a:solidFill>
        <a:latin typeface="Franklin Gothic Book" pitchFamily="34" charset="0"/>
        <a:ea typeface="+mn-ea"/>
        <a:cs typeface="+mn-cs"/>
      </a:defRPr>
    </a:lvl5pPr>
    <a:lvl6pPr marL="2286000" algn="l" defTabSz="914400" rtl="0" eaLnBrk="1" latinLnBrk="0" hangingPunct="1">
      <a:defRPr kern="1200">
        <a:solidFill>
          <a:schemeClr val="tx1"/>
        </a:solidFill>
        <a:latin typeface="Franklin Gothic Book" pitchFamily="34" charset="0"/>
        <a:ea typeface="+mn-ea"/>
        <a:cs typeface="+mn-cs"/>
      </a:defRPr>
    </a:lvl6pPr>
    <a:lvl7pPr marL="2743200" algn="l" defTabSz="914400" rtl="0" eaLnBrk="1" latinLnBrk="0" hangingPunct="1">
      <a:defRPr kern="1200">
        <a:solidFill>
          <a:schemeClr val="tx1"/>
        </a:solidFill>
        <a:latin typeface="Franklin Gothic Book" pitchFamily="34" charset="0"/>
        <a:ea typeface="+mn-ea"/>
        <a:cs typeface="+mn-cs"/>
      </a:defRPr>
    </a:lvl7pPr>
    <a:lvl8pPr marL="3200400" algn="l" defTabSz="914400" rtl="0" eaLnBrk="1" latinLnBrk="0" hangingPunct="1">
      <a:defRPr kern="1200">
        <a:solidFill>
          <a:schemeClr val="tx1"/>
        </a:solidFill>
        <a:latin typeface="Franklin Gothic Book" pitchFamily="34" charset="0"/>
        <a:ea typeface="+mn-ea"/>
        <a:cs typeface="+mn-cs"/>
      </a:defRPr>
    </a:lvl8pPr>
    <a:lvl9pPr marL="3657600" algn="l" defTabSz="914400" rtl="0" eaLnBrk="1" latinLnBrk="0" hangingPunct="1">
      <a:defRPr kern="1200">
        <a:solidFill>
          <a:schemeClr val="tx1"/>
        </a:solidFill>
        <a:latin typeface="Franklin Gothic Book"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CCFF99"/>
    <a:srgbClr val="FFFFCC"/>
    <a:srgbClr val="CC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4591" autoAdjust="0"/>
  </p:normalViewPr>
  <p:slideViewPr>
    <p:cSldViewPr>
      <p:cViewPr varScale="1">
        <p:scale>
          <a:sx n="90" d="100"/>
          <a:sy n="90" d="100"/>
        </p:scale>
        <p:origin x="25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20"/>
    </p:cViewPr>
  </p:sorterViewPr>
  <p:notesViewPr>
    <p:cSldViewPr>
      <p:cViewPr varScale="1">
        <p:scale>
          <a:sx n="43" d="100"/>
          <a:sy n="43" d="100"/>
        </p:scale>
        <p:origin x="-1476" y="-96"/>
      </p:cViewPr>
      <p:guideLst>
        <p:guide orient="horz" pos="307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New Roman" pitchFamily="18" charset="0"/>
              </a:defRPr>
            </a:lvl1pPr>
          </a:lstStyle>
          <a:p>
            <a:pPr>
              <a:defRPr/>
            </a:pPr>
            <a:endParaRPr lang="el-GR"/>
          </a:p>
        </p:txBody>
      </p:sp>
      <p:sp>
        <p:nvSpPr>
          <p:cNvPr id="32771" name="Rectangle 3"/>
          <p:cNvSpPr>
            <a:spLocks noGrp="1" noChangeArrowheads="1"/>
          </p:cNvSpPr>
          <p:nvPr>
            <p:ph type="dt" sz="quarter" idx="1"/>
          </p:nvPr>
        </p:nvSpPr>
        <p:spPr bwMode="auto">
          <a:xfrm>
            <a:off x="388620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Times New Roman" pitchFamily="18" charset="0"/>
              </a:defRPr>
            </a:lvl1pPr>
          </a:lstStyle>
          <a:p>
            <a:pPr>
              <a:defRPr/>
            </a:pPr>
            <a:endParaRPr lang="el-GR"/>
          </a:p>
        </p:txBody>
      </p:sp>
      <p:sp>
        <p:nvSpPr>
          <p:cNvPr id="32772" name="Rectangle 4"/>
          <p:cNvSpPr>
            <a:spLocks noGrp="1" noChangeArrowheads="1"/>
          </p:cNvSpPr>
          <p:nvPr>
            <p:ph type="ftr" sz="quarter" idx="2"/>
          </p:nvPr>
        </p:nvSpPr>
        <p:spPr bwMode="auto">
          <a:xfrm>
            <a:off x="0" y="9285288"/>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New Roman" pitchFamily="18" charset="0"/>
              </a:defRPr>
            </a:lvl1pPr>
          </a:lstStyle>
          <a:p>
            <a:pPr>
              <a:defRPr/>
            </a:pPr>
            <a:endParaRPr lang="el-GR"/>
          </a:p>
        </p:txBody>
      </p:sp>
      <p:sp>
        <p:nvSpPr>
          <p:cNvPr id="32773" name="Rectangle 5"/>
          <p:cNvSpPr>
            <a:spLocks noGrp="1" noChangeArrowheads="1"/>
          </p:cNvSpPr>
          <p:nvPr>
            <p:ph type="sldNum" sz="quarter" idx="3"/>
          </p:nvPr>
        </p:nvSpPr>
        <p:spPr bwMode="auto">
          <a:xfrm>
            <a:off x="3886200" y="9285288"/>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6A7D979C-1906-48D9-90F6-60E0584B10AD}" type="slidenum">
              <a:rPr lang="el-GR" altLang="el-GR"/>
              <a:pPr>
                <a:defRPr/>
              </a:pPr>
              <a:t>‹#›</a:t>
            </a:fld>
            <a:endParaRPr lang="el-GR" altLang="el-GR"/>
          </a:p>
        </p:txBody>
      </p:sp>
    </p:spTree>
    <p:extLst>
      <p:ext uri="{BB962C8B-B14F-4D97-AF65-F5344CB8AC3E}">
        <p14:creationId xmlns:p14="http://schemas.microsoft.com/office/powerpoint/2010/main" val="3228302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New Roman" pitchFamily="18" charset="0"/>
              </a:defRPr>
            </a:lvl1pPr>
          </a:lstStyle>
          <a:p>
            <a:pPr>
              <a:defRPr/>
            </a:pPr>
            <a:endParaRPr lang="el-GR"/>
          </a:p>
        </p:txBody>
      </p:sp>
      <p:sp>
        <p:nvSpPr>
          <p:cNvPr id="4099" name="Rectangle 3"/>
          <p:cNvSpPr>
            <a:spLocks noGrp="1" noChangeArrowheads="1"/>
          </p:cNvSpPr>
          <p:nvPr>
            <p:ph type="dt" idx="1"/>
          </p:nvPr>
        </p:nvSpPr>
        <p:spPr bwMode="auto">
          <a:xfrm>
            <a:off x="388620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Times New Roman" pitchFamily="18" charset="0"/>
              </a:defRPr>
            </a:lvl1pPr>
          </a:lstStyle>
          <a:p>
            <a:pPr>
              <a:defRPr/>
            </a:pPr>
            <a:endParaRPr lang="el-GR"/>
          </a:p>
        </p:txBody>
      </p:sp>
      <p:sp>
        <p:nvSpPr>
          <p:cNvPr id="100356" name="Rectangle 4"/>
          <p:cNvSpPr>
            <a:spLocks noGrp="1" noRot="1" noChangeAspect="1" noChangeArrowheads="1" noTextEdit="1"/>
          </p:cNvSpPr>
          <p:nvPr>
            <p:ph type="sldImg" idx="2"/>
          </p:nvPr>
        </p:nvSpPr>
        <p:spPr bwMode="auto">
          <a:xfrm>
            <a:off x="984250" y="733425"/>
            <a:ext cx="4889500" cy="3665538"/>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643438"/>
            <a:ext cx="5029200" cy="43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4102" name="Rectangle 6"/>
          <p:cNvSpPr>
            <a:spLocks noGrp="1" noChangeArrowheads="1"/>
          </p:cNvSpPr>
          <p:nvPr>
            <p:ph type="ftr" sz="quarter" idx="4"/>
          </p:nvPr>
        </p:nvSpPr>
        <p:spPr bwMode="auto">
          <a:xfrm>
            <a:off x="0" y="9285288"/>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New Roman" pitchFamily="18" charset="0"/>
              </a:defRPr>
            </a:lvl1pPr>
          </a:lstStyle>
          <a:p>
            <a:pPr>
              <a:defRPr/>
            </a:pPr>
            <a:endParaRPr lang="el-GR"/>
          </a:p>
        </p:txBody>
      </p:sp>
      <p:sp>
        <p:nvSpPr>
          <p:cNvPr id="4103" name="Rectangle 7"/>
          <p:cNvSpPr>
            <a:spLocks noGrp="1" noChangeArrowheads="1"/>
          </p:cNvSpPr>
          <p:nvPr>
            <p:ph type="sldNum" sz="quarter" idx="5"/>
          </p:nvPr>
        </p:nvSpPr>
        <p:spPr bwMode="auto">
          <a:xfrm>
            <a:off x="3886200" y="9285288"/>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F145A116-1CD1-443D-A743-B6BA9AC44961}" type="slidenum">
              <a:rPr lang="el-GR" altLang="el-GR"/>
              <a:pPr>
                <a:defRPr/>
              </a:pPr>
              <a:t>‹#›</a:t>
            </a:fld>
            <a:endParaRPr lang="el-GR" altLang="el-GR"/>
          </a:p>
        </p:txBody>
      </p:sp>
    </p:spTree>
    <p:extLst>
      <p:ext uri="{BB962C8B-B14F-4D97-AF65-F5344CB8AC3E}">
        <p14:creationId xmlns:p14="http://schemas.microsoft.com/office/powerpoint/2010/main" val="1167573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4" name="Εικόνα 16"/>
          <p:cNvPicPr>
            <a:picLocks noChangeAspect="1"/>
          </p:cNvPicPr>
          <p:nvPr userDrawn="1"/>
        </p:nvPicPr>
        <p:blipFill>
          <a:blip r:embed="rId2" cstate="print"/>
          <a:srcRect/>
          <a:stretch>
            <a:fillRect/>
          </a:stretch>
        </p:blipFill>
        <p:spPr bwMode="auto">
          <a:xfrm>
            <a:off x="7885113" y="212725"/>
            <a:ext cx="1096962" cy="588963"/>
          </a:xfrm>
          <a:prstGeom prst="rect">
            <a:avLst/>
          </a:prstGeom>
          <a:noFill/>
          <a:ln w="9525">
            <a:noFill/>
            <a:miter lim="800000"/>
            <a:headEnd/>
            <a:tailEnd/>
          </a:ln>
        </p:spPr>
      </p:pic>
      <p:pic>
        <p:nvPicPr>
          <p:cNvPr id="5" name="Picture 12"/>
          <p:cNvPicPr>
            <a:picLocks noChangeAspect="1" noChangeArrowheads="1"/>
          </p:cNvPicPr>
          <p:nvPr userDrawn="1"/>
        </p:nvPicPr>
        <p:blipFill>
          <a:blip r:embed="rId3" cstate="print"/>
          <a:srcRect/>
          <a:stretch>
            <a:fillRect/>
          </a:stretch>
        </p:blipFill>
        <p:spPr bwMode="auto">
          <a:xfrm>
            <a:off x="3175" y="177800"/>
            <a:ext cx="1239838" cy="693738"/>
          </a:xfrm>
          <a:prstGeom prst="rect">
            <a:avLst/>
          </a:prstGeom>
          <a:noFill/>
          <a:ln w="9525">
            <a:noFill/>
            <a:miter lim="800000"/>
            <a:headEnd/>
            <a:tailEnd/>
          </a:ln>
        </p:spPr>
      </p:pic>
      <p:grpSp>
        <p:nvGrpSpPr>
          <p:cNvPr id="6" name="Group 18"/>
          <p:cNvGrpSpPr>
            <a:grpSpLocks/>
          </p:cNvGrpSpPr>
          <p:nvPr userDrawn="1"/>
        </p:nvGrpSpPr>
        <p:grpSpPr bwMode="auto">
          <a:xfrm>
            <a:off x="531813" y="6103938"/>
            <a:ext cx="8467725" cy="719137"/>
            <a:chOff x="645544" y="6125841"/>
            <a:chExt cx="7337313" cy="719113"/>
          </a:xfrm>
        </p:grpSpPr>
        <p:sp>
          <p:nvSpPr>
            <p:cNvPr id="7" name="Rectangle 16">
              <a:extLst>
                <a:ext uri="{FF2B5EF4-FFF2-40B4-BE49-F238E27FC236}"/>
              </a:extLst>
            </p:cNvPr>
            <p:cNvSpPr/>
            <p:nvPr userDrawn="1"/>
          </p:nvSpPr>
          <p:spPr>
            <a:xfrm>
              <a:off x="645544" y="6635411"/>
              <a:ext cx="7337313" cy="2095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22" descr="European Commission logo"/>
            <p:cNvPicPr>
              <a:picLocks noChangeAspect="1" noChangeArrowheads="1"/>
            </p:cNvPicPr>
            <p:nvPr userDrawn="1"/>
          </p:nvPicPr>
          <p:blipFill>
            <a:blip r:embed="rId4" cstate="print"/>
            <a:srcRect/>
            <a:stretch>
              <a:fillRect/>
            </a:stretch>
          </p:blipFill>
          <p:spPr bwMode="auto">
            <a:xfrm>
              <a:off x="645544" y="6125841"/>
              <a:ext cx="1007410" cy="697963"/>
            </a:xfrm>
            <a:prstGeom prst="rect">
              <a:avLst/>
            </a:prstGeom>
            <a:noFill/>
            <a:ln w="9525">
              <a:noFill/>
              <a:miter lim="800000"/>
              <a:headEnd/>
              <a:tailEnd/>
            </a:ln>
          </p:spPr>
        </p:pic>
      </p:grpSp>
      <p:sp>
        <p:nvSpPr>
          <p:cNvPr id="9" name="Rectangle 8">
            <a:extLst>
              <a:ext uri="{FF2B5EF4-FFF2-40B4-BE49-F238E27FC236}"/>
            </a:extLst>
          </p:cNvPr>
          <p:cNvSpPr/>
          <p:nvPr userDrawn="1"/>
        </p:nvSpPr>
        <p:spPr>
          <a:xfrm>
            <a:off x="325438" y="874713"/>
            <a:ext cx="171450" cy="59483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852" name="Rectangle 12"/>
          <p:cNvSpPr>
            <a:spLocks noGrp="1" noChangeArrowheads="1"/>
          </p:cNvSpPr>
          <p:nvPr>
            <p:ph type="ctrTitle"/>
          </p:nvPr>
        </p:nvSpPr>
        <p:spPr>
          <a:xfrm>
            <a:off x="990600" y="1268760"/>
            <a:ext cx="7772400" cy="1296144"/>
          </a:xfrm>
        </p:spPr>
        <p:txBody>
          <a:bodyPr/>
          <a:lstStyle>
            <a:lvl1pPr>
              <a:defRPr sz="3200"/>
            </a:lvl1pPr>
          </a:lstStyle>
          <a:p>
            <a:pPr lvl="0"/>
            <a:r>
              <a:rPr lang="el-GR" noProof="0" dirty="0"/>
              <a:t>Στυλ κύριου τίτλου</a:t>
            </a:r>
          </a:p>
        </p:txBody>
      </p:sp>
      <p:sp>
        <p:nvSpPr>
          <p:cNvPr id="35853" name="Rectangle 13"/>
          <p:cNvSpPr>
            <a:spLocks noGrp="1" noChangeArrowheads="1"/>
          </p:cNvSpPr>
          <p:nvPr>
            <p:ph type="subTitle" idx="1"/>
          </p:nvPr>
        </p:nvSpPr>
        <p:spPr>
          <a:xfrm>
            <a:off x="1371600" y="3429000"/>
            <a:ext cx="6400800" cy="2209800"/>
          </a:xfrm>
        </p:spPr>
        <p:txBody>
          <a:bodyPr/>
          <a:lstStyle>
            <a:lvl1pPr marL="0" indent="0" algn="ctr">
              <a:buFont typeface="Wingdings" pitchFamily="2" charset="2"/>
              <a:buNone/>
              <a:defRPr/>
            </a:lvl1pPr>
          </a:lstStyle>
          <a:p>
            <a:pPr lvl="0"/>
            <a:r>
              <a:rPr lang="el-GR" noProof="0" dirty="0"/>
              <a:t>Στυλ κύριου υπότιτλου</a:t>
            </a:r>
          </a:p>
        </p:txBody>
      </p:sp>
    </p:spTree>
    <p:extLst>
      <p:ext uri="{BB962C8B-B14F-4D97-AF65-F5344CB8AC3E}">
        <p14:creationId xmlns:p14="http://schemas.microsoft.com/office/powerpoint/2010/main" val="3354070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4" name="Εικόνα 6"/>
          <p:cNvPicPr>
            <a:picLocks noChangeAspect="1"/>
          </p:cNvPicPr>
          <p:nvPr userDrawn="1"/>
        </p:nvPicPr>
        <p:blipFill>
          <a:blip r:embed="rId2" cstate="print"/>
          <a:srcRect/>
          <a:stretch>
            <a:fillRect/>
          </a:stretch>
        </p:blipFill>
        <p:spPr bwMode="auto">
          <a:xfrm>
            <a:off x="7885113" y="212725"/>
            <a:ext cx="1096962" cy="588963"/>
          </a:xfrm>
          <a:prstGeom prst="rect">
            <a:avLst/>
          </a:prstGeom>
          <a:noFill/>
          <a:ln w="9525">
            <a:noFill/>
            <a:miter lim="800000"/>
            <a:headEnd/>
            <a:tailEnd/>
          </a:ln>
        </p:spPr>
      </p:pic>
      <p:sp>
        <p:nvSpPr>
          <p:cNvPr id="2" name="Τίτλος 1"/>
          <p:cNvSpPr>
            <a:spLocks noGrp="1"/>
          </p:cNvSpPr>
          <p:nvPr>
            <p:ph type="title"/>
          </p:nvPr>
        </p:nvSpPr>
        <p:spPr>
          <a:xfrm>
            <a:off x="1243320" y="214313"/>
            <a:ext cx="6713055" cy="766415"/>
          </a:xfrm>
        </p:spPr>
        <p:txBody>
          <a:bodyPr/>
          <a:lstStyle>
            <a:lvl1pPr>
              <a:defRPr sz="2800"/>
            </a:lvl1pPr>
          </a:lstStyle>
          <a:p>
            <a:r>
              <a:rPr lang="el-GR" dirty="0"/>
              <a:t>Στυλ κύριου τίτλου</a:t>
            </a:r>
          </a:p>
        </p:txBody>
      </p:sp>
      <p:sp>
        <p:nvSpPr>
          <p:cNvPr id="3" name="Θέση περιεχομένου 2"/>
          <p:cNvSpPr>
            <a:spLocks noGrp="1"/>
          </p:cNvSpPr>
          <p:nvPr>
            <p:ph idx="1"/>
          </p:nvPr>
        </p:nvSpPr>
        <p:spPr>
          <a:xfrm>
            <a:off x="1149249" y="1628801"/>
            <a:ext cx="6879135" cy="4176464"/>
          </a:xfrm>
        </p:spPr>
        <p:txBody>
          <a:bodyPr/>
          <a:lstStyle>
            <a:lvl1pPr>
              <a:defRPr sz="2000"/>
            </a:lvl1pPr>
            <a:lvl2pPr>
              <a:defRPr sz="1800"/>
            </a:lvl2pPr>
            <a:lvl3pPr>
              <a:defRPr sz="1600"/>
            </a:lvl3pPr>
            <a:lvl4pPr>
              <a:defRPr sz="1600"/>
            </a:lvl4pPr>
            <a:lvl5pPr>
              <a:defRPr sz="1200"/>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Tree>
    <p:extLst>
      <p:ext uri="{BB962C8B-B14F-4D97-AF65-F5344CB8AC3E}">
        <p14:creationId xmlns:p14="http://schemas.microsoft.com/office/powerpoint/2010/main" val="4178453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4" name="Εικόνα 6"/>
          <p:cNvPicPr>
            <a:picLocks noChangeAspect="1"/>
          </p:cNvPicPr>
          <p:nvPr userDrawn="1"/>
        </p:nvPicPr>
        <p:blipFill>
          <a:blip r:embed="rId2" cstate="print"/>
          <a:srcRect/>
          <a:stretch>
            <a:fillRect/>
          </a:stretch>
        </p:blipFill>
        <p:spPr bwMode="auto">
          <a:xfrm>
            <a:off x="7885113" y="212725"/>
            <a:ext cx="1096962" cy="588963"/>
          </a:xfrm>
          <a:prstGeom prst="rect">
            <a:avLst/>
          </a:prstGeom>
          <a:noFill/>
          <a:ln w="9525">
            <a:noFill/>
            <a:miter lim="800000"/>
            <a:headEnd/>
            <a:tailEnd/>
          </a:ln>
        </p:spPr>
      </p:pic>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dirty="0"/>
              <a:t>Στυλ υποδείγματος κειμένου</a:t>
            </a:r>
          </a:p>
        </p:txBody>
      </p:sp>
    </p:spTree>
    <p:extLst>
      <p:ext uri="{BB962C8B-B14F-4D97-AF65-F5344CB8AC3E}">
        <p14:creationId xmlns:p14="http://schemas.microsoft.com/office/powerpoint/2010/main" val="412691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5" name="Εικόνα 7"/>
          <p:cNvPicPr>
            <a:picLocks noChangeAspect="1"/>
          </p:cNvPicPr>
          <p:nvPr userDrawn="1"/>
        </p:nvPicPr>
        <p:blipFill>
          <a:blip r:embed="rId2" cstate="print"/>
          <a:srcRect/>
          <a:stretch>
            <a:fillRect/>
          </a:stretch>
        </p:blipFill>
        <p:spPr bwMode="auto">
          <a:xfrm>
            <a:off x="7885113" y="212725"/>
            <a:ext cx="1096962" cy="588963"/>
          </a:xfrm>
          <a:prstGeom prst="rect">
            <a:avLst/>
          </a:prstGeom>
          <a:noFill/>
          <a:ln w="9525">
            <a:noFill/>
            <a:miter lim="800000"/>
            <a:headEnd/>
            <a:tailEnd/>
          </a:ln>
        </p:spPr>
      </p:pic>
      <p:sp>
        <p:nvSpPr>
          <p:cNvPr id="2" name="Τίτλος 1"/>
          <p:cNvSpPr>
            <a:spLocks noGrp="1"/>
          </p:cNvSpPr>
          <p:nvPr>
            <p:ph type="title"/>
          </p:nvPr>
        </p:nvSpPr>
        <p:spPr>
          <a:xfrm>
            <a:off x="1243320" y="214313"/>
            <a:ext cx="7739486" cy="1342479"/>
          </a:xfrm>
        </p:spPr>
        <p:txBody>
          <a:bodyPr/>
          <a:lstStyle/>
          <a:p>
            <a:r>
              <a:rPr lang="el-GR"/>
              <a:t>Στυλ κύριου τίτλου</a:t>
            </a:r>
          </a:p>
        </p:txBody>
      </p:sp>
      <p:sp>
        <p:nvSpPr>
          <p:cNvPr id="3" name="Θέση περιεχομένου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p:cNvSpPr>
            <a:spLocks noGrp="1"/>
          </p:cNvSpPr>
          <p:nvPr>
            <p:ph sz="half" idx="2"/>
          </p:nvPr>
        </p:nvSpPr>
        <p:spPr>
          <a:xfrm>
            <a:off x="5148064" y="198884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771716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7" name="Εικόνα 9"/>
          <p:cNvPicPr>
            <a:picLocks noChangeAspect="1"/>
          </p:cNvPicPr>
          <p:nvPr userDrawn="1"/>
        </p:nvPicPr>
        <p:blipFill>
          <a:blip r:embed="rId2" cstate="print"/>
          <a:srcRect/>
          <a:stretch>
            <a:fillRect/>
          </a:stretch>
        </p:blipFill>
        <p:spPr bwMode="auto">
          <a:xfrm>
            <a:off x="7885113" y="212725"/>
            <a:ext cx="1096962" cy="588963"/>
          </a:xfrm>
          <a:prstGeom prst="rect">
            <a:avLst/>
          </a:prstGeom>
          <a:noFill/>
          <a:ln w="9525">
            <a:noFill/>
            <a:miter lim="800000"/>
            <a:headEnd/>
            <a:tailEnd/>
          </a:ln>
        </p:spPr>
      </p:pic>
      <p:sp>
        <p:nvSpPr>
          <p:cNvPr id="2"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228010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3" name="Εικόνα 5"/>
          <p:cNvPicPr>
            <a:picLocks noChangeAspect="1"/>
          </p:cNvPicPr>
          <p:nvPr userDrawn="1"/>
        </p:nvPicPr>
        <p:blipFill>
          <a:blip r:embed="rId2" cstate="print"/>
          <a:srcRect/>
          <a:stretch>
            <a:fillRect/>
          </a:stretch>
        </p:blipFill>
        <p:spPr bwMode="auto">
          <a:xfrm>
            <a:off x="7885113" y="212725"/>
            <a:ext cx="1096962" cy="58896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Tree>
    <p:extLst>
      <p:ext uri="{BB962C8B-B14F-4D97-AF65-F5344CB8AC3E}">
        <p14:creationId xmlns:p14="http://schemas.microsoft.com/office/powerpoint/2010/main" val="3323671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2" name="Εικόνα 4"/>
          <p:cNvPicPr>
            <a:picLocks noChangeAspect="1"/>
          </p:cNvPicPr>
          <p:nvPr userDrawn="1"/>
        </p:nvPicPr>
        <p:blipFill>
          <a:blip r:embed="rId2" cstate="print"/>
          <a:srcRect/>
          <a:stretch>
            <a:fillRect/>
          </a:stretch>
        </p:blipFill>
        <p:spPr bwMode="auto">
          <a:xfrm>
            <a:off x="7885113" y="212725"/>
            <a:ext cx="1096962" cy="588963"/>
          </a:xfrm>
          <a:prstGeom prst="rect">
            <a:avLst/>
          </a:prstGeom>
          <a:noFill/>
          <a:ln w="9525">
            <a:noFill/>
            <a:miter lim="800000"/>
            <a:headEnd/>
            <a:tailEnd/>
          </a:ln>
        </p:spPr>
      </p:pic>
    </p:spTree>
    <p:extLst>
      <p:ext uri="{BB962C8B-B14F-4D97-AF65-F5344CB8AC3E}">
        <p14:creationId xmlns:p14="http://schemas.microsoft.com/office/powerpoint/2010/main" val="99978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1243013" y="214313"/>
            <a:ext cx="6713537" cy="1054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l-GR" smtClean="0"/>
              <a:t>Κάντε κλικ για να επεξεργαστείτε το στυλ τίτλου του υποδείγματος</a:t>
            </a:r>
          </a:p>
        </p:txBody>
      </p:sp>
      <p:sp>
        <p:nvSpPr>
          <p:cNvPr id="1027" name="Rectangle 10"/>
          <p:cNvSpPr>
            <a:spLocks noGrp="1" noChangeArrowheads="1"/>
          </p:cNvSpPr>
          <p:nvPr>
            <p:ph type="body" idx="1"/>
          </p:nvPr>
        </p:nvSpPr>
        <p:spPr bwMode="auto">
          <a:xfrm>
            <a:off x="1149350" y="1557338"/>
            <a:ext cx="7772400" cy="4568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το στυλ κειμένου του υποδείγματος</a:t>
            </a:r>
          </a:p>
          <a:p>
            <a:pPr lvl="1"/>
            <a:r>
              <a:rPr lang="el-GR" smtClean="0"/>
              <a:t>Δευτέρου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pic>
        <p:nvPicPr>
          <p:cNvPr id="1028" name="Picture 12"/>
          <p:cNvPicPr>
            <a:picLocks noChangeAspect="1" noChangeArrowheads="1"/>
          </p:cNvPicPr>
          <p:nvPr userDrawn="1"/>
        </p:nvPicPr>
        <p:blipFill>
          <a:blip r:embed="rId9" cstate="print"/>
          <a:srcRect/>
          <a:stretch>
            <a:fillRect/>
          </a:stretch>
        </p:blipFill>
        <p:spPr bwMode="auto">
          <a:xfrm>
            <a:off x="3175" y="177800"/>
            <a:ext cx="1239838" cy="693738"/>
          </a:xfrm>
          <a:prstGeom prst="rect">
            <a:avLst/>
          </a:prstGeom>
          <a:noFill/>
          <a:ln w="9525">
            <a:noFill/>
            <a:miter lim="800000"/>
            <a:headEnd/>
            <a:tailEnd/>
          </a:ln>
        </p:spPr>
      </p:pic>
      <p:sp>
        <p:nvSpPr>
          <p:cNvPr id="15" name="Rectangle 8">
            <a:extLst>
              <a:ext uri="{FF2B5EF4-FFF2-40B4-BE49-F238E27FC236}"/>
            </a:extLst>
          </p:cNvPr>
          <p:cNvSpPr/>
          <p:nvPr userDrawn="1"/>
        </p:nvSpPr>
        <p:spPr>
          <a:xfrm>
            <a:off x="325438" y="874713"/>
            <a:ext cx="171450" cy="59483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30" name="Group 18"/>
          <p:cNvGrpSpPr>
            <a:grpSpLocks/>
          </p:cNvGrpSpPr>
          <p:nvPr userDrawn="1"/>
        </p:nvGrpSpPr>
        <p:grpSpPr bwMode="auto">
          <a:xfrm>
            <a:off x="531813" y="6103938"/>
            <a:ext cx="8467725" cy="719137"/>
            <a:chOff x="645544" y="6125841"/>
            <a:chExt cx="7337313" cy="719113"/>
          </a:xfrm>
        </p:grpSpPr>
        <p:sp>
          <p:nvSpPr>
            <p:cNvPr id="17" name="Rectangle 16">
              <a:extLst>
                <a:ext uri="{FF2B5EF4-FFF2-40B4-BE49-F238E27FC236}"/>
              </a:extLst>
            </p:cNvPr>
            <p:cNvSpPr/>
            <p:nvPr userDrawn="1"/>
          </p:nvSpPr>
          <p:spPr>
            <a:xfrm>
              <a:off x="645544" y="6635411"/>
              <a:ext cx="7337313" cy="2095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3" name="Picture 22" descr="European Commission logo"/>
            <p:cNvPicPr>
              <a:picLocks noChangeAspect="1" noChangeArrowheads="1"/>
            </p:cNvPicPr>
            <p:nvPr userDrawn="1"/>
          </p:nvPicPr>
          <p:blipFill>
            <a:blip r:embed="rId10" cstate="print"/>
            <a:srcRect/>
            <a:stretch>
              <a:fillRect/>
            </a:stretch>
          </p:blipFill>
          <p:spPr bwMode="auto">
            <a:xfrm>
              <a:off x="645544" y="6125841"/>
              <a:ext cx="1007410" cy="697963"/>
            </a:xfrm>
            <a:prstGeom prst="rect">
              <a:avLst/>
            </a:prstGeom>
            <a:noFill/>
            <a:ln w="9525">
              <a:noFill/>
              <a:miter lim="800000"/>
              <a:headEnd/>
              <a:tailEnd/>
            </a:ln>
          </p:spPr>
        </p:pic>
        <p:sp>
          <p:nvSpPr>
            <p:cNvPr id="19" name="Ορθογώνιο 10">
              <a:extLst>
                <a:ext uri="{FF2B5EF4-FFF2-40B4-BE49-F238E27FC236}"/>
              </a:extLst>
            </p:cNvPr>
            <p:cNvSpPr>
              <a:spLocks noChangeArrowheads="1"/>
            </p:cNvSpPr>
            <p:nvPr userDrawn="1"/>
          </p:nvSpPr>
          <p:spPr bwMode="auto">
            <a:xfrm>
              <a:off x="4209656" y="6402057"/>
              <a:ext cx="3327515" cy="277803"/>
            </a:xfrm>
            <a:prstGeom prst="rect">
              <a:avLst/>
            </a:prstGeom>
            <a:noFill/>
            <a:ln>
              <a:noFill/>
            </a:ln>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fontAlgn="auto" hangingPunct="1">
                <a:spcBef>
                  <a:spcPts val="0"/>
                </a:spcBef>
                <a:spcAft>
                  <a:spcPts val="0"/>
                </a:spcAft>
                <a:defRPr/>
              </a:pPr>
              <a:r>
                <a:rPr lang="en-GB" altLang="el-GR" sz="1200" b="1" dirty="0" err="1">
                  <a:solidFill>
                    <a:srgbClr val="C00000"/>
                  </a:solidFill>
                </a:rPr>
                <a:t>SlideWiki</a:t>
              </a:r>
              <a:r>
                <a:rPr lang="en-GB" altLang="el-GR" sz="1200" b="1" dirty="0">
                  <a:solidFill>
                    <a:srgbClr val="C00000"/>
                  </a:solidFill>
                </a:rPr>
                <a:t> Horizon 2020 - 688095</a:t>
              </a:r>
            </a:p>
          </p:txBody>
        </p:sp>
      </p:grpSp>
      <p:pic>
        <p:nvPicPr>
          <p:cNvPr id="1031" name="Εικόνα 16"/>
          <p:cNvPicPr>
            <a:picLocks noChangeAspect="1"/>
          </p:cNvPicPr>
          <p:nvPr userDrawn="1"/>
        </p:nvPicPr>
        <p:blipFill>
          <a:blip r:embed="rId11" cstate="print"/>
          <a:srcRect/>
          <a:stretch>
            <a:fillRect/>
          </a:stretch>
        </p:blipFill>
        <p:spPr bwMode="auto">
          <a:xfrm>
            <a:off x="7885113" y="212725"/>
            <a:ext cx="1096962" cy="588963"/>
          </a:xfrm>
          <a:prstGeom prst="rect">
            <a:avLst/>
          </a:prstGeom>
          <a:noFill/>
          <a:ln w="9525">
            <a:noFill/>
            <a:miter lim="800000"/>
            <a:headEnd/>
            <a:tailEnd/>
          </a:ln>
        </p:spPr>
      </p:pic>
    </p:spTree>
    <p:extLst>
      <p:ext uri="{BB962C8B-B14F-4D97-AF65-F5344CB8AC3E}">
        <p14:creationId xmlns:p14="http://schemas.microsoft.com/office/powerpoint/2010/main" val="2296319821"/>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ahoma" charset="0"/>
        </a:defRPr>
      </a:lvl2pPr>
      <a:lvl3pPr algn="l" rtl="0" eaLnBrk="0" fontAlgn="base" hangingPunct="0">
        <a:spcBef>
          <a:spcPct val="0"/>
        </a:spcBef>
        <a:spcAft>
          <a:spcPct val="0"/>
        </a:spcAft>
        <a:defRPr sz="3200">
          <a:solidFill>
            <a:schemeClr val="tx2"/>
          </a:solidFill>
          <a:latin typeface="Tahoma" charset="0"/>
        </a:defRPr>
      </a:lvl3pPr>
      <a:lvl4pPr algn="l" rtl="0" eaLnBrk="0" fontAlgn="base" hangingPunct="0">
        <a:spcBef>
          <a:spcPct val="0"/>
        </a:spcBef>
        <a:spcAft>
          <a:spcPct val="0"/>
        </a:spcAft>
        <a:defRPr sz="3200">
          <a:solidFill>
            <a:schemeClr val="tx2"/>
          </a:solidFill>
          <a:latin typeface="Tahoma" charset="0"/>
        </a:defRPr>
      </a:lvl4pPr>
      <a:lvl5pPr algn="l" rtl="0" eaLnBrk="0" fontAlgn="base" hangingPunct="0">
        <a:spcBef>
          <a:spcPct val="0"/>
        </a:spcBef>
        <a:spcAft>
          <a:spcPct val="0"/>
        </a:spcAft>
        <a:defRPr sz="32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ur-lex.europa.eu/LexUriServ/LexUriServ.do?uri=COM:2011:0367:FIN:EL:PDF" TargetMode="External"/><Relationship Id="rId2" Type="http://schemas.openxmlformats.org/officeDocument/2006/relationships/hyperlink" Target="http://eur-lex.europa.eu/LexUriServ/LexUriServ.do?uri=OJ:C:2010:076E:0038:0042:EL:PDF" TargetMode="External"/><Relationship Id="rId1" Type="http://schemas.openxmlformats.org/officeDocument/2006/relationships/slideLayout" Target="../slideLayouts/slideLayout2.xml"/><Relationship Id="rId5" Type="http://schemas.openxmlformats.org/officeDocument/2006/relationships/hyperlink" Target="https://www.prosfero.com.cy/news/details/25" TargetMode="External"/><Relationship Id="rId4" Type="http://schemas.openxmlformats.org/officeDocument/2006/relationships/hyperlink" Target="http://europa.eu/youreurope/citizens/index_el.htm"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www.eprocurement.gov.gr/webcenter/files/anakinoseis/eees_odigie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c.europa.eu/internal_market/eu-go/index_el.htm"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inspire.okxe.gr/index.php?option=com_content&amp;view=article&amp;id=54&amp;Itemid=6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eur-lex.europa.eu/legal-content/EL/AUTO/?uri=celex:32000R2725"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eur-lex.europa.eu/legal-content/EL/AUTO/?uri=uriserv:l3315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gsis.gr/gsis/export/sites/default/gsis_site/Services/documents_DimosiaDioikisi/__.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minfin.gr/web/guest/diadiktyakes-yperesies-tou-ypourgeiou-oikonomik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minfin.gr/web/guest/diadiktyakes-yperesies-tou-ypourgeiou-oikonomiko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portal.gsis.gr/portal/page/portal/ICISnet"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minfin.gr/eparavolo" TargetMode="External"/><Relationship Id="rId2" Type="http://schemas.openxmlformats.org/officeDocument/2006/relationships/hyperlink" Target="http://www.gsis.gr/gsis/info/gsis_site/Services/Polites/eparavolo.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eu-go.gr/sdporta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e-justice.europa.eu/content_business_registers_at_european_level-105-el.do"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resources.ekdd.gr/gnosis/index.php/2012-09-20-11-36-31/3-26/136-interop"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noFill/>
          <a:ln/>
        </p:spPr>
        <p:txBody>
          <a:bodyPr lIns="92075" tIns="46037" rIns="92075" bIns="46037" anchor="ctr"/>
          <a:lstStyle/>
          <a:p>
            <a:pPr algn="ctr"/>
            <a:r>
              <a:rPr lang="el-GR" b="1" dirty="0">
                <a:solidFill>
                  <a:srgbClr val="0070C0"/>
                </a:solidFill>
              </a:rPr>
              <a:t>Έναρξη Ενότητας </a:t>
            </a:r>
            <a:r>
              <a:rPr lang="el-GR" b="1" dirty="0" smtClean="0">
                <a:solidFill>
                  <a:srgbClr val="0070C0"/>
                </a:solidFill>
              </a:rPr>
              <a:t>1</a:t>
            </a:r>
            <a:r>
              <a:rPr lang="en-US" b="1" dirty="0" smtClean="0">
                <a:solidFill>
                  <a:srgbClr val="0070C0"/>
                </a:solidFill>
              </a:rPr>
              <a:t>1</a:t>
            </a:r>
            <a:endParaRPr lang="el-GR" b="1" dirty="0">
              <a:solidFill>
                <a:srgbClr val="0070C0"/>
              </a:solidFill>
            </a:endParaRPr>
          </a:p>
        </p:txBody>
      </p:sp>
      <p:sp>
        <p:nvSpPr>
          <p:cNvPr id="4" name="Rectangle 3"/>
          <p:cNvSpPr txBox="1">
            <a:spLocks noChangeArrowheads="1"/>
          </p:cNvSpPr>
          <p:nvPr/>
        </p:nvSpPr>
        <p:spPr bwMode="auto">
          <a:xfrm>
            <a:off x="1243320" y="2204865"/>
            <a:ext cx="728912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lvl1pPr algn="l" rtl="0" eaLnBrk="1" fontAlgn="base" hangingPunct="1">
              <a:spcBef>
                <a:spcPct val="0"/>
              </a:spcBef>
              <a:spcAft>
                <a:spcPct val="0"/>
              </a:spcAft>
              <a:defRPr sz="3800" baseline="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charset="0"/>
              </a:defRPr>
            </a:lvl2pPr>
            <a:lvl3pPr algn="l" rtl="0" eaLnBrk="1" fontAlgn="base" hangingPunct="1">
              <a:spcBef>
                <a:spcPct val="0"/>
              </a:spcBef>
              <a:spcAft>
                <a:spcPct val="0"/>
              </a:spcAft>
              <a:defRPr sz="4400">
                <a:solidFill>
                  <a:schemeClr val="tx2"/>
                </a:solidFill>
                <a:latin typeface="Tahoma" charset="0"/>
              </a:defRPr>
            </a:lvl3pPr>
            <a:lvl4pPr algn="l" rtl="0" eaLnBrk="1" fontAlgn="base" hangingPunct="1">
              <a:spcBef>
                <a:spcPct val="0"/>
              </a:spcBef>
              <a:spcAft>
                <a:spcPct val="0"/>
              </a:spcAft>
              <a:defRPr sz="4400">
                <a:solidFill>
                  <a:schemeClr val="tx2"/>
                </a:solidFill>
                <a:latin typeface="Tahoma" charset="0"/>
              </a:defRPr>
            </a:lvl4pPr>
            <a:lvl5pPr algn="l" rtl="0" eaLnBrk="1" fontAlgn="base" hangingPunct="1">
              <a:spcBef>
                <a:spcPct val="0"/>
              </a:spcBef>
              <a:spcAft>
                <a:spcPct val="0"/>
              </a:spcAft>
              <a:defRPr sz="44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a:lstStyle>
          <a:p>
            <a:pPr algn="ctr">
              <a:lnSpc>
                <a:spcPct val="90000"/>
              </a:lnSpc>
            </a:pPr>
            <a:r>
              <a:rPr lang="el-GR" altLang="el-GR" sz="3600" b="1" dirty="0"/>
              <a:t>Τομεακές πρωτοβουλίες</a:t>
            </a:r>
          </a:p>
        </p:txBody>
      </p:sp>
      <p:sp>
        <p:nvSpPr>
          <p:cNvPr id="2" name="Ορθογώνιο 1"/>
          <p:cNvSpPr/>
          <p:nvPr/>
        </p:nvSpPr>
        <p:spPr>
          <a:xfrm>
            <a:off x="1395720" y="4005064"/>
            <a:ext cx="6128608" cy="369332"/>
          </a:xfrm>
          <a:prstGeom prst="rect">
            <a:avLst/>
          </a:prstGeom>
        </p:spPr>
        <p:txBody>
          <a:bodyPr wrap="square">
            <a:spAutoFit/>
          </a:bodyPr>
          <a:lstStyle/>
          <a:p>
            <a:pPr algn="ctr"/>
            <a:r>
              <a:rPr lang="el-GR" altLang="el-GR" b="1" dirty="0"/>
              <a:t>Βασικές Αρχές και Έννοιες Διαλειτουργικότητας </a:t>
            </a:r>
            <a:endParaRPr lang="el-GR" dirty="0"/>
          </a:p>
        </p:txBody>
      </p:sp>
    </p:spTree>
    <p:extLst>
      <p:ext uri="{BB962C8B-B14F-4D97-AF65-F5344CB8AC3E}">
        <p14:creationId xmlns:p14="http://schemas.microsoft.com/office/powerpoint/2010/main" val="22765110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1"/>
          <p:cNvSpPr>
            <a:spLocks noGrp="1"/>
          </p:cNvSpPr>
          <p:nvPr>
            <p:ph type="title"/>
          </p:nvPr>
        </p:nvSpPr>
        <p:spPr/>
        <p:txBody>
          <a:bodyPr/>
          <a:lstStyle/>
          <a:p>
            <a:pPr algn="ctr"/>
            <a:r>
              <a:rPr lang="el-GR" altLang="el-GR" dirty="0"/>
              <a:t>Εσωτερική Αγορά – Οδηγία των Υπηρεσιών</a:t>
            </a:r>
            <a:r>
              <a:rPr lang="en-US" altLang="el-GR" dirty="0"/>
              <a:t> (10)</a:t>
            </a:r>
            <a:endParaRPr lang="el-GR" altLang="el-GR" dirty="0"/>
          </a:p>
        </p:txBody>
      </p:sp>
      <p:sp>
        <p:nvSpPr>
          <p:cNvPr id="28676" name="Θέση περιεχομένου 2"/>
          <p:cNvSpPr>
            <a:spLocks noGrp="1"/>
          </p:cNvSpPr>
          <p:nvPr>
            <p:ph idx="1"/>
          </p:nvPr>
        </p:nvSpPr>
        <p:spPr/>
        <p:txBody>
          <a:bodyPr/>
          <a:lstStyle/>
          <a:p>
            <a:endParaRPr lang="el-GR" altLang="el-GR" smtClean="0"/>
          </a:p>
        </p:txBody>
      </p:sp>
      <p:pic>
        <p:nvPicPr>
          <p:cNvPr id="28677" name="Εικόνα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000" y="1385888"/>
            <a:ext cx="7993063"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048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1"/>
          <p:cNvSpPr>
            <a:spLocks noGrp="1"/>
          </p:cNvSpPr>
          <p:nvPr>
            <p:ph type="title"/>
          </p:nvPr>
        </p:nvSpPr>
        <p:spPr/>
        <p:txBody>
          <a:bodyPr/>
          <a:lstStyle/>
          <a:p>
            <a:pPr algn="ctr"/>
            <a:r>
              <a:rPr lang="el-GR" altLang="el-GR" sz="2800" b="1" dirty="0" smtClean="0"/>
              <a:t>Εσωτερική Αγορά – Οδηγία των Υπηρεσιών</a:t>
            </a:r>
            <a:r>
              <a:rPr lang="en-US" altLang="el-GR" sz="2800" b="1" dirty="0" smtClean="0"/>
              <a:t> (10)</a:t>
            </a:r>
            <a:endParaRPr lang="el-GR" altLang="el-GR" sz="2800" dirty="0" smtClean="0"/>
          </a:p>
        </p:txBody>
      </p:sp>
      <p:sp>
        <p:nvSpPr>
          <p:cNvPr id="29700" name="Θέση περιεχομένου 2"/>
          <p:cNvSpPr>
            <a:spLocks noGrp="1"/>
          </p:cNvSpPr>
          <p:nvPr>
            <p:ph idx="1"/>
          </p:nvPr>
        </p:nvSpPr>
        <p:spPr/>
        <p:txBody>
          <a:bodyPr/>
          <a:lstStyle/>
          <a:p>
            <a:endParaRPr lang="el-GR" altLang="el-GR" smtClean="0"/>
          </a:p>
        </p:txBody>
      </p:sp>
      <p:pic>
        <p:nvPicPr>
          <p:cNvPr id="29701" name="Εικόνα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1341438"/>
            <a:ext cx="82819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334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p:nvPr>
        </p:nvSpPr>
        <p:spPr/>
        <p:txBody>
          <a:bodyPr/>
          <a:lstStyle/>
          <a:p>
            <a:pPr algn="ctr"/>
            <a:r>
              <a:rPr lang="el-GR" altLang="el-GR" dirty="0"/>
              <a:t>Εσωτερική Αγορά – Οδηγία των Υπηρεσιών</a:t>
            </a:r>
            <a:r>
              <a:rPr lang="en-US" altLang="el-GR" dirty="0"/>
              <a:t> (11)</a:t>
            </a:r>
            <a:endParaRPr lang="el-GR" altLang="el-GR" dirty="0"/>
          </a:p>
        </p:txBody>
      </p:sp>
      <p:sp>
        <p:nvSpPr>
          <p:cNvPr id="30724" name="Θέση περιεχομένου 2"/>
          <p:cNvSpPr>
            <a:spLocks noGrp="1"/>
          </p:cNvSpPr>
          <p:nvPr>
            <p:ph idx="1"/>
          </p:nvPr>
        </p:nvSpPr>
        <p:spPr/>
        <p:txBody>
          <a:bodyPr/>
          <a:lstStyle/>
          <a:p>
            <a:endParaRPr lang="el-GR" altLang="el-GR" smtClean="0"/>
          </a:p>
        </p:txBody>
      </p:sp>
      <p:pic>
        <p:nvPicPr>
          <p:cNvPr id="30725" name="Εικόνα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925" y="1804988"/>
            <a:ext cx="805815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53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1"/>
          <p:cNvSpPr>
            <a:spLocks noGrp="1"/>
          </p:cNvSpPr>
          <p:nvPr>
            <p:ph type="title"/>
          </p:nvPr>
        </p:nvSpPr>
        <p:spPr/>
        <p:txBody>
          <a:bodyPr/>
          <a:lstStyle/>
          <a:p>
            <a:pPr algn="ctr"/>
            <a:r>
              <a:rPr lang="el-GR" altLang="el-GR" dirty="0"/>
              <a:t>Εσωτερική Αγορά – Οδηγία των Υπηρεσιών</a:t>
            </a:r>
            <a:r>
              <a:rPr lang="en-US" altLang="el-GR" dirty="0"/>
              <a:t> (12)</a:t>
            </a:r>
            <a:endParaRPr lang="el-GR" altLang="el-GR" dirty="0"/>
          </a:p>
        </p:txBody>
      </p:sp>
      <p:sp>
        <p:nvSpPr>
          <p:cNvPr id="31748" name="Θέση περιεχομένου 2"/>
          <p:cNvSpPr>
            <a:spLocks noGrp="1"/>
          </p:cNvSpPr>
          <p:nvPr>
            <p:ph idx="1"/>
          </p:nvPr>
        </p:nvSpPr>
        <p:spPr/>
        <p:txBody>
          <a:bodyPr/>
          <a:lstStyle/>
          <a:p>
            <a:endParaRPr lang="el-GR" altLang="el-GR" smtClean="0"/>
          </a:p>
        </p:txBody>
      </p:sp>
      <p:pic>
        <p:nvPicPr>
          <p:cNvPr id="31749" name="Εικόνα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475" y="1350963"/>
            <a:ext cx="8169275"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413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1"/>
          <p:cNvSpPr>
            <a:spLocks noGrp="1"/>
          </p:cNvSpPr>
          <p:nvPr>
            <p:ph type="title"/>
          </p:nvPr>
        </p:nvSpPr>
        <p:spPr/>
        <p:txBody>
          <a:bodyPr/>
          <a:lstStyle/>
          <a:p>
            <a:pPr algn="ctr"/>
            <a:r>
              <a:rPr lang="el-GR" altLang="el-GR" dirty="0"/>
              <a:t>Εσωτερική Αγορά – Οδηγία των Υπηρεσιών</a:t>
            </a:r>
            <a:r>
              <a:rPr lang="en-US" altLang="el-GR" dirty="0"/>
              <a:t> (13)</a:t>
            </a:r>
            <a:endParaRPr lang="el-GR" altLang="el-GR" dirty="0"/>
          </a:p>
        </p:txBody>
      </p:sp>
      <p:sp>
        <p:nvSpPr>
          <p:cNvPr id="32772" name="Θέση περιεχομένου 2"/>
          <p:cNvSpPr>
            <a:spLocks noGrp="1"/>
          </p:cNvSpPr>
          <p:nvPr>
            <p:ph idx="1"/>
          </p:nvPr>
        </p:nvSpPr>
        <p:spPr/>
        <p:txBody>
          <a:bodyPr/>
          <a:lstStyle/>
          <a:p>
            <a:endParaRPr lang="el-GR" altLang="el-GR" smtClean="0"/>
          </a:p>
        </p:txBody>
      </p:sp>
      <p:pic>
        <p:nvPicPr>
          <p:cNvPr id="32773" name="Εικόνα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475" y="1350963"/>
            <a:ext cx="8169275"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074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1"/>
          <p:cNvSpPr>
            <a:spLocks noGrp="1"/>
          </p:cNvSpPr>
          <p:nvPr>
            <p:ph type="title"/>
          </p:nvPr>
        </p:nvSpPr>
        <p:spPr/>
        <p:txBody>
          <a:bodyPr/>
          <a:lstStyle/>
          <a:p>
            <a:pPr algn="ctr"/>
            <a:r>
              <a:rPr lang="el-GR" altLang="el-GR" dirty="0"/>
              <a:t>Ευρωπαική Επαγγελματική Κάρτα (1)</a:t>
            </a:r>
          </a:p>
        </p:txBody>
      </p:sp>
      <p:sp>
        <p:nvSpPr>
          <p:cNvPr id="33796" name="Θέση περιεχομένου 2"/>
          <p:cNvSpPr>
            <a:spLocks noGrp="1"/>
          </p:cNvSpPr>
          <p:nvPr>
            <p:ph idx="1"/>
          </p:nvPr>
        </p:nvSpPr>
        <p:spPr>
          <a:xfrm>
            <a:off x="866775" y="1196752"/>
            <a:ext cx="7488238" cy="4392836"/>
          </a:xfrm>
        </p:spPr>
        <p:txBody>
          <a:bodyPr/>
          <a:lstStyle/>
          <a:p>
            <a:pPr>
              <a:spcBef>
                <a:spcPts val="1200"/>
              </a:spcBef>
            </a:pPr>
            <a:r>
              <a:rPr lang="el-GR" altLang="el-GR" dirty="0" smtClean="0"/>
              <a:t>Ευρωπαϊκή Επαγγελματική Κάρτα (Οδηγία 2005/36/ΕΚ) </a:t>
            </a:r>
          </a:p>
          <a:p>
            <a:pPr>
              <a:spcBef>
                <a:spcPts val="1200"/>
              </a:spcBef>
            </a:pPr>
            <a:r>
              <a:rPr lang="el-GR" altLang="el-GR" dirty="0" smtClean="0"/>
              <a:t>Πρόβλημα= η εξακρίβωση των επαγγελµατικών προσόντων του µετακινούµενου επαγγελµατία. </a:t>
            </a:r>
          </a:p>
          <a:p>
            <a:pPr lvl="1"/>
            <a:r>
              <a:rPr lang="el-GR" altLang="el-GR" dirty="0" smtClean="0"/>
              <a:t>Π.χ. δυσκολίες στον επαγγελµατία, ο οποίος ενδεχοµένως να χρειαστεί να υποβάλει µεταφράσεις διαφόρων εγγράφων. </a:t>
            </a:r>
          </a:p>
          <a:p>
            <a:r>
              <a:rPr lang="el-GR" altLang="el-GR" dirty="0" smtClean="0"/>
              <a:t>Η ευρωπαϊκή επαγγελµατική κάρτα, η οποία θα εκδίδεται από την αρµόδια αρχή του κράτους µέλους όπου αποκτάται το προσόν και υπό την προϋπόθεση ότι ο επαγγελµατίας έχει το δικαίωµα άσκησης του επαγγέλµατος, θα µπορούσε να διευκολύνει τη διαδικασία, ενισχύοντας τον ρόλο του κράτους µέλους αναχώρησης σε πρώιµο στάδιο».</a:t>
            </a:r>
          </a:p>
        </p:txBody>
      </p:sp>
    </p:spTree>
    <p:extLst>
      <p:ext uri="{BB962C8B-B14F-4D97-AF65-F5344CB8AC3E}">
        <p14:creationId xmlns:p14="http://schemas.microsoft.com/office/powerpoint/2010/main" val="950404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p:cNvSpPr>
            <a:spLocks noGrp="1"/>
          </p:cNvSpPr>
          <p:nvPr>
            <p:ph type="title"/>
          </p:nvPr>
        </p:nvSpPr>
        <p:spPr/>
        <p:txBody>
          <a:bodyPr/>
          <a:lstStyle/>
          <a:p>
            <a:pPr algn="ctr"/>
            <a:r>
              <a:rPr lang="el-GR" altLang="el-GR" dirty="0" err="1"/>
              <a:t>Ευρωπαική</a:t>
            </a:r>
            <a:r>
              <a:rPr lang="el-GR" altLang="el-GR" dirty="0"/>
              <a:t> Επαγγελματική Κάρτα (2)</a:t>
            </a:r>
          </a:p>
        </p:txBody>
      </p:sp>
      <p:sp>
        <p:nvSpPr>
          <p:cNvPr id="34820" name="Θέση περιεχομένου 2"/>
          <p:cNvSpPr>
            <a:spLocks noGrp="1"/>
          </p:cNvSpPr>
          <p:nvPr>
            <p:ph idx="1"/>
          </p:nvPr>
        </p:nvSpPr>
        <p:spPr>
          <a:xfrm>
            <a:off x="798512" y="980728"/>
            <a:ext cx="7488238" cy="4536951"/>
          </a:xfrm>
        </p:spPr>
        <p:txBody>
          <a:bodyPr/>
          <a:lstStyle/>
          <a:p>
            <a:pPr algn="ctr">
              <a:spcBef>
                <a:spcPct val="0"/>
              </a:spcBef>
            </a:pPr>
            <a:endParaRPr lang="en-US" altLang="el-GR" sz="2800" dirty="0">
              <a:solidFill>
                <a:schemeClr val="tx2"/>
              </a:solidFill>
              <a:latin typeface="+mj-lt"/>
              <a:ea typeface="+mj-ea"/>
              <a:cs typeface="+mj-cs"/>
            </a:endParaRPr>
          </a:p>
          <a:p>
            <a:pPr algn="just"/>
            <a:r>
              <a:rPr lang="el-GR" altLang="el-GR" sz="1800" dirty="0" smtClean="0"/>
              <a:t>Η ΕΡC, η οποία  ισχύει, αρχικά για ορισμένα επαγγέλματα διευκολύνει την άσκηση επαγγέλματος των μετακινούμενων Ευρωπαίων σε 31 χώρες,. και συμβάλλει στην πραγματική ενοποίηση των αγορών στην ΕΕ, σε μια περίοδο αμφισβήτησης της ΕΕκαι τάσεων περιορισμού των τεσσάρων ελευθεριών της Ενιαίας Αγοράς</a:t>
            </a:r>
          </a:p>
          <a:p>
            <a:pPr algn="just"/>
            <a:r>
              <a:rPr lang="el-GR" altLang="el-GR" sz="1800" dirty="0" smtClean="0"/>
              <a:t>Η ευρωπαϊκή επαγγελματική ταυτότητα δεν είναι μια πλαστική κάρτα, αλλά ένα ηλεκτρονικό πιστοποιητικό που εκδίδεται από την πρώτη πλήρως διαδικτυακή πανευρωπαϊκή διαδικασία για την αναγνώριση των επαγγελματικών προσόντων. . Η χρήση της είναι ευκολότερη και ταχύτερη από ό,τι οι παραδοσιακές διαδικασίες αναγνώρισης επαγγελματικών προσόντων, αλλά και πιο διαφανής. Οι ενδιαφερόμενοι μπορούν να  παρακολουθεύν την πορεία της αίτησής που έχουν υποβάλει για την έκδοση της κάρτας, διαδικτυακά και να ξαναχρησιμοποιούν, ήδη τηλεφορτωμένα έγγραφα για να υποβάλουν νέες αιτήσεις σε άλλες χώρες.</a:t>
            </a:r>
          </a:p>
        </p:txBody>
      </p:sp>
    </p:spTree>
    <p:extLst>
      <p:ext uri="{BB962C8B-B14F-4D97-AF65-F5344CB8AC3E}">
        <p14:creationId xmlns:p14="http://schemas.microsoft.com/office/powerpoint/2010/main" val="2953006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1"/>
          <p:cNvSpPr>
            <a:spLocks noGrp="1"/>
          </p:cNvSpPr>
          <p:nvPr>
            <p:ph type="title"/>
          </p:nvPr>
        </p:nvSpPr>
        <p:spPr/>
        <p:txBody>
          <a:bodyPr/>
          <a:lstStyle/>
          <a:p>
            <a:pPr algn="ctr"/>
            <a:r>
              <a:rPr lang="el-GR" altLang="el-GR" dirty="0" smtClean="0"/>
              <a:t>Ευρωπαϊκή </a:t>
            </a:r>
            <a:r>
              <a:rPr lang="el-GR" altLang="el-GR" dirty="0"/>
              <a:t>Επαγγελματική Κάρτα (3)</a:t>
            </a:r>
          </a:p>
        </p:txBody>
      </p:sp>
      <p:sp>
        <p:nvSpPr>
          <p:cNvPr id="35844" name="Θέση περιεχομένου 2"/>
          <p:cNvSpPr>
            <a:spLocks noGrp="1"/>
          </p:cNvSpPr>
          <p:nvPr>
            <p:ph idx="1"/>
          </p:nvPr>
        </p:nvSpPr>
        <p:spPr>
          <a:xfrm>
            <a:off x="866775" y="836613"/>
            <a:ext cx="7488238" cy="4752975"/>
          </a:xfrm>
        </p:spPr>
        <p:txBody>
          <a:bodyPr/>
          <a:lstStyle/>
          <a:p>
            <a:endParaRPr lang="en-US" altLang="el-GR" dirty="0" smtClean="0"/>
          </a:p>
          <a:p>
            <a:r>
              <a:rPr lang="el-GR" altLang="el-GR" sz="1600" dirty="0" smtClean="0"/>
              <a:t>Προς το παρόν, οι ενδιαφερόμενοι μπορούν  να χρησιμοποιούν  τη διαδικασία EPC μόνον αν είναι</a:t>
            </a:r>
          </a:p>
          <a:p>
            <a:pPr lvl="1"/>
            <a:r>
              <a:rPr lang="el-GR" altLang="el-GR" sz="1600" dirty="0" smtClean="0"/>
              <a:t>νοσηλευτες/νοσηλεύτριες υπεύθυνοι/-η για γενική περίθαλψη</a:t>
            </a:r>
          </a:p>
          <a:p>
            <a:pPr lvl="1"/>
            <a:r>
              <a:rPr lang="el-GR" altLang="el-GR" sz="1600" dirty="0" smtClean="0"/>
              <a:t>φαρμακοποιόί</a:t>
            </a:r>
          </a:p>
          <a:p>
            <a:pPr lvl="1"/>
            <a:r>
              <a:rPr lang="el-GR" altLang="el-GR" sz="1600" dirty="0" smtClean="0"/>
              <a:t>φυσιοθεραπευτες/φυσιοθεραπεύτριες</a:t>
            </a:r>
          </a:p>
          <a:p>
            <a:pPr lvl="1"/>
            <a:r>
              <a:rPr lang="el-GR" altLang="el-GR" sz="1600" dirty="0" smtClean="0"/>
              <a:t>οδηγοί ορειβασίας</a:t>
            </a:r>
          </a:p>
          <a:p>
            <a:pPr lvl="1"/>
            <a:r>
              <a:rPr lang="el-GR" altLang="el-GR" sz="1600" dirty="0" smtClean="0"/>
              <a:t>κτηματομεσίτες/κτηματομεσίτριες,</a:t>
            </a:r>
          </a:p>
          <a:p>
            <a:r>
              <a:rPr lang="el-GR" altLang="el-GR" sz="1600" dirty="0" smtClean="0"/>
              <a:t> Με την EPC, τα προσόντα των επαγγελμάτων αυτών μπορούν να αναγνωριστούν αποτελεσματικότερα σε άλλη χώρα της ΕΕ — η αξιολόγηση θα γίνεται βάσει των υφιστάμενων κανόνων, αλλά ο μηχανισμός θα απλουστευθεί μέσω ηλεκτρονικής διαδικασίας. Ταυτόχρονα, προβλέπονται διασφαλίσεις για την αποτροπή καταχρήσεων: η δημιουργία ενός μηχανισμού έγκαιρης προειδοποίησης εξασφαλίζει ότι οι ασθενείς και οι καταναλωτές της ΕΕ συνεχίζουν να προστατεύονται επαρκώς. Εφόσον τεθεί σε εφαρμογή και, με βάση την πρακτική εμπειρία όσον αφορά τη λειτουργία της, η EPC μπορεί να επεκταθεί στο μέλλον και σε άλλους κλάδους επαγγελματιών που μπορούν να μετακινηθούν στο εξωτερικό.</a:t>
            </a:r>
          </a:p>
        </p:txBody>
      </p:sp>
    </p:spTree>
    <p:extLst>
      <p:ext uri="{BB962C8B-B14F-4D97-AF65-F5344CB8AC3E}">
        <p14:creationId xmlns:p14="http://schemas.microsoft.com/office/powerpoint/2010/main" val="2412941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Τίτλος 1"/>
          <p:cNvSpPr>
            <a:spLocks noGrp="1"/>
          </p:cNvSpPr>
          <p:nvPr>
            <p:ph type="title"/>
          </p:nvPr>
        </p:nvSpPr>
        <p:spPr/>
        <p:txBody>
          <a:bodyPr/>
          <a:lstStyle/>
          <a:p>
            <a:pPr algn="ctr"/>
            <a:r>
              <a:rPr lang="el-GR" altLang="el-GR" dirty="0"/>
              <a:t>Ευρωπαική Επαγγελματική Κάρτα (</a:t>
            </a:r>
            <a:r>
              <a:rPr lang="en-US" altLang="el-GR" dirty="0"/>
              <a:t>4</a:t>
            </a:r>
            <a:r>
              <a:rPr lang="el-GR" altLang="el-GR" dirty="0"/>
              <a:t>)</a:t>
            </a:r>
          </a:p>
        </p:txBody>
      </p:sp>
      <p:sp>
        <p:nvSpPr>
          <p:cNvPr id="3" name="Θέση περιεχομένου 2"/>
          <p:cNvSpPr>
            <a:spLocks noGrp="1"/>
          </p:cNvSpPr>
          <p:nvPr>
            <p:ph idx="1"/>
          </p:nvPr>
        </p:nvSpPr>
        <p:spPr>
          <a:xfrm>
            <a:off x="866775" y="836613"/>
            <a:ext cx="7488238" cy="4752975"/>
          </a:xfrm>
        </p:spPr>
        <p:txBody>
          <a:bodyPr/>
          <a:lstStyle/>
          <a:p>
            <a:pPr marL="0" indent="0">
              <a:buFont typeface="Franklin Gothic Book" pitchFamily="34" charset="0"/>
              <a:buNone/>
              <a:defRPr/>
            </a:pPr>
            <a:endParaRPr lang="el-GR" dirty="0"/>
          </a:p>
          <a:p>
            <a:pPr>
              <a:defRPr/>
            </a:pPr>
            <a:r>
              <a:rPr lang="el-GR" dirty="0" smtClean="0"/>
              <a:t>Η </a:t>
            </a:r>
            <a:r>
              <a:rPr lang="el-GR" dirty="0"/>
              <a:t>ευρωπαϊκή  επαγγελματική κάρτα ισχύει στις 28 χώρες μέλη της ΕΕ και τις 3 από τις τέσσερις </a:t>
            </a:r>
            <a:r>
              <a:rPr lang="el-GR" dirty="0" err="1"/>
              <a:t>χωρες</a:t>
            </a:r>
            <a:r>
              <a:rPr lang="el-GR" dirty="0"/>
              <a:t> της Ευρωπαϊκής Ζώνης Ελευθέρων Συναλλαγών (ΕΖΕΣ), τη Νορβηγία, την Ισλανδία και το </a:t>
            </a:r>
            <a:r>
              <a:rPr lang="el-GR" dirty="0" err="1"/>
              <a:t>Λιχτεστάιν</a:t>
            </a:r>
            <a:r>
              <a:rPr lang="el-GR" dirty="0"/>
              <a:t>. Οι 31 χώρες έχουν δημιουργήσει τον λεγόμενο Ευρωπαϊκό Οικονομικό Χώρο (ΕΟΧ) Η Ελβετία, μέλος  της ΕΖΕΣ, δε μετέχει στον ΕΟΧ</a:t>
            </a:r>
            <a:endParaRPr lang="en-US" dirty="0" smtClean="0"/>
          </a:p>
          <a:p>
            <a:pPr>
              <a:defRPr/>
            </a:pPr>
            <a:r>
              <a:rPr lang="en-US" dirty="0">
                <a:hlinkClick r:id="rId2"/>
              </a:rPr>
              <a:t>http://eur-lex.europa.eu/LexUriServ/LexUriServ.do?uri=OJ:C:2010:076E:0038:0042:EL:PDF</a:t>
            </a:r>
            <a:r>
              <a:rPr lang="el-GR" dirty="0"/>
              <a:t> και </a:t>
            </a:r>
            <a:r>
              <a:rPr lang="en-US" dirty="0">
                <a:hlinkClick r:id="rId3"/>
              </a:rPr>
              <a:t>http://eur-lex.europa.eu/LexUriServ/LexUriServ.do?uri=COM:2011:0367:FIN:EL:PDF</a:t>
            </a:r>
            <a:r>
              <a:rPr lang="el-GR" dirty="0"/>
              <a:t> και </a:t>
            </a:r>
            <a:r>
              <a:rPr lang="el-GR" dirty="0" err="1"/>
              <a:t>και</a:t>
            </a:r>
            <a:r>
              <a:rPr lang="el-GR" dirty="0"/>
              <a:t> </a:t>
            </a:r>
            <a:r>
              <a:rPr lang="en-US" dirty="0">
                <a:hlinkClick r:id="rId4"/>
              </a:rPr>
              <a:t>http://europa.eu/youreurope/citizens/index_el.htm</a:t>
            </a:r>
            <a:endParaRPr lang="el-GR" dirty="0"/>
          </a:p>
          <a:p>
            <a:pPr>
              <a:defRPr/>
            </a:pPr>
            <a:r>
              <a:rPr lang="en-US" dirty="0" smtClean="0">
                <a:hlinkClick r:id="rId5"/>
              </a:rPr>
              <a:t>https</a:t>
            </a:r>
            <a:r>
              <a:rPr lang="en-US" dirty="0">
                <a:hlinkClick r:id="rId5"/>
              </a:rPr>
              <a:t>://</a:t>
            </a:r>
            <a:r>
              <a:rPr lang="en-US" dirty="0" smtClean="0">
                <a:hlinkClick r:id="rId5"/>
              </a:rPr>
              <a:t>www.prosfero.com.cy/news/details/25</a:t>
            </a:r>
            <a:endParaRPr lang="el-GR" dirty="0" smtClean="0"/>
          </a:p>
          <a:p>
            <a:pPr>
              <a:defRPr/>
            </a:pPr>
            <a:r>
              <a:rPr lang="en-US" dirty="0"/>
              <a:t>https://briniko.blogspot.gr/2016/01/blog-post_51.html</a:t>
            </a:r>
            <a:endParaRPr lang="el-GR" dirty="0"/>
          </a:p>
        </p:txBody>
      </p:sp>
    </p:spTree>
    <p:extLst>
      <p:ext uri="{BB962C8B-B14F-4D97-AF65-F5344CB8AC3E}">
        <p14:creationId xmlns:p14="http://schemas.microsoft.com/office/powerpoint/2010/main" val="3594869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1"/>
          <p:cNvSpPr>
            <a:spLocks noGrp="1"/>
          </p:cNvSpPr>
          <p:nvPr>
            <p:ph type="title"/>
          </p:nvPr>
        </p:nvSpPr>
        <p:spPr>
          <a:xfrm>
            <a:off x="1243320" y="214313"/>
            <a:ext cx="6713055" cy="982439"/>
          </a:xfrm>
        </p:spPr>
        <p:txBody>
          <a:bodyPr/>
          <a:lstStyle/>
          <a:p>
            <a:pPr algn="ctr"/>
            <a:r>
              <a:rPr lang="el-GR" altLang="el-GR" dirty="0"/>
              <a:t>Δημόσιες Προμήθειες – Υπηρεσία Ενιαίου Εγγράφου Δημοσίων Συμβάσεων </a:t>
            </a:r>
          </a:p>
        </p:txBody>
      </p:sp>
      <p:sp>
        <p:nvSpPr>
          <p:cNvPr id="37892" name="Θέση περιεχομένου 2"/>
          <p:cNvSpPr>
            <a:spLocks noGrp="1"/>
          </p:cNvSpPr>
          <p:nvPr>
            <p:ph idx="1"/>
          </p:nvPr>
        </p:nvSpPr>
        <p:spPr>
          <a:xfrm>
            <a:off x="855728" y="1268760"/>
            <a:ext cx="7488238" cy="4391844"/>
          </a:xfrm>
        </p:spPr>
        <p:txBody>
          <a:bodyPr/>
          <a:lstStyle/>
          <a:p>
            <a:r>
              <a:rPr lang="en-US" altLang="el-GR" smtClean="0">
                <a:hlinkClick r:id="rId2"/>
              </a:rPr>
              <a:t>http://www.eprocurement.gov.gr/webcenter/files/anakinoseis/eees_odigies.pdf</a:t>
            </a:r>
            <a:endParaRPr lang="en-US" altLang="el-GR" smtClean="0"/>
          </a:p>
          <a:p>
            <a:r>
              <a:rPr lang="el-GR" altLang="el-GR" smtClean="0"/>
              <a:t>Τι είναι το ΕΕΕΣ και το ηλεκτρονικό ΕΕΕΣ (eΕΕΕΣ);</a:t>
            </a:r>
          </a:p>
          <a:p>
            <a:r>
              <a:rPr lang="el-GR" altLang="el-GR" smtClean="0"/>
              <a:t>Πρόκειται για μια υπεύθυνη δήλωση της καταλληλότητας, της οικονομικής</a:t>
            </a:r>
            <a:r>
              <a:rPr lang="en-US" altLang="el-GR" smtClean="0"/>
              <a:t> </a:t>
            </a:r>
            <a:r>
              <a:rPr lang="el-GR" altLang="el-GR" smtClean="0"/>
              <a:t>κατάστασης και των ικανοτήτων των επιχειρήσεων, η οποία χρησιμοποιείται ως</a:t>
            </a:r>
            <a:r>
              <a:rPr lang="en-US" altLang="el-GR" smtClean="0"/>
              <a:t> </a:t>
            </a:r>
            <a:r>
              <a:rPr lang="el-GR" altLang="el-GR" smtClean="0"/>
              <a:t>προκαταρκτικό αποδεικτικό σε όλες τις διαδικασίες σύναψης δημοσίων συμβάσεων</a:t>
            </a:r>
            <a:r>
              <a:rPr lang="en-US" altLang="el-GR" smtClean="0"/>
              <a:t> </a:t>
            </a:r>
            <a:r>
              <a:rPr lang="el-GR" altLang="el-GR" smtClean="0"/>
              <a:t>που υπερβαίνουν το κατώτατο όριο της ΕΕ. Η υπεύθυνη δήλωση επιτρέπει στις</a:t>
            </a:r>
            <a:r>
              <a:rPr lang="en-US" altLang="el-GR" smtClean="0"/>
              <a:t> </a:t>
            </a:r>
            <a:r>
              <a:rPr lang="el-GR" altLang="el-GR" smtClean="0"/>
              <a:t>συμμετέχουσες εταιρείες ή άλλους οικονομικούς φορείς να αποδείξουν ότι:</a:t>
            </a:r>
          </a:p>
          <a:p>
            <a:pPr lvl="1"/>
            <a:r>
              <a:rPr lang="el-GR" altLang="el-GR" smtClean="0"/>
              <a:t>δεν βρίσκονται σε μία από τις καταστάσεις για τις οποίες πρέπει ή είναι</a:t>
            </a:r>
            <a:r>
              <a:rPr lang="en-US" altLang="el-GR" smtClean="0"/>
              <a:t> </a:t>
            </a:r>
            <a:r>
              <a:rPr lang="el-GR" altLang="el-GR" smtClean="0"/>
              <a:t>δυνατόν να αποκλειστούν από τη σύναψη δημόσιας σύμβασης·</a:t>
            </a:r>
          </a:p>
          <a:p>
            <a:pPr lvl="1"/>
            <a:r>
              <a:rPr lang="el-GR" altLang="el-GR" smtClean="0"/>
              <a:t>πληρούν τα συναφή κριτήρια αποκλεισμού και επιλογής.</a:t>
            </a:r>
          </a:p>
        </p:txBody>
      </p:sp>
    </p:spTree>
    <p:extLst>
      <p:ext uri="{BB962C8B-B14F-4D97-AF65-F5344CB8AC3E}">
        <p14:creationId xmlns:p14="http://schemas.microsoft.com/office/powerpoint/2010/main" val="3254455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el-GR" altLang="el-GR" dirty="0"/>
              <a:t>Εσωτερική Αγορά – Οδηγία των Υπηρεσιών</a:t>
            </a:r>
            <a:r>
              <a:rPr lang="en-US" altLang="el-GR" dirty="0"/>
              <a:t> (1)</a:t>
            </a:r>
            <a:endParaRPr lang="el-GR" altLang="el-GR" dirty="0"/>
          </a:p>
        </p:txBody>
      </p:sp>
      <p:sp>
        <p:nvSpPr>
          <p:cNvPr id="14340" name="Rectangle 3"/>
          <p:cNvSpPr>
            <a:spLocks noGrp="1" noChangeArrowheads="1"/>
          </p:cNvSpPr>
          <p:nvPr>
            <p:ph idx="1"/>
          </p:nvPr>
        </p:nvSpPr>
        <p:spPr/>
        <p:txBody>
          <a:bodyPr rtlCol="0">
            <a:normAutofit fontScale="85000" lnSpcReduction="10000"/>
          </a:bodyPr>
          <a:lstStyle/>
          <a:p>
            <a:pPr marL="0" indent="0" eaLnBrk="1" fontAlgn="auto" hangingPunct="1">
              <a:lnSpc>
                <a:spcPct val="90000"/>
              </a:lnSpc>
              <a:buFont typeface="Franklin Gothic Book" pitchFamily="34" charset="0"/>
              <a:buNone/>
              <a:defRPr/>
            </a:pPr>
            <a:r>
              <a:rPr lang="el-GR" sz="2400" dirty="0"/>
              <a:t>NOMOΣ ΥΠ’ΑΡΙΘ. 3844 (ΦΕΚ 63/Α/3-5-2010) Προσαρμογή της ελληνικής νομοθεσίας στην Οδηγία 2006/123 του Ευρωπαϊκού Κοινοβουλίου και του Συμβουλίου σχετικά με τις υπηρεσίες στην εσωτερική αγορά και άλλες διατάξεις</a:t>
            </a:r>
            <a:endParaRPr lang="en-US" sz="2400" dirty="0"/>
          </a:p>
          <a:p>
            <a:pPr marL="1008062" lvl="1" indent="-609600" eaLnBrk="1" fontAlgn="auto" hangingPunct="1">
              <a:lnSpc>
                <a:spcPct val="90000"/>
              </a:lnSpc>
              <a:buFont typeface="Tahoma" panose="020B0604030504040204" pitchFamily="34" charset="0"/>
              <a:buAutoNum type="arabicPeriod"/>
              <a:defRPr/>
            </a:pPr>
            <a:r>
              <a:rPr lang="el-GR" sz="2400" dirty="0"/>
              <a:t>Θεσπίζει τις γενικές διατάξεις που διευκολύνουν την άσκηση της ελευθερίας εγκατάστασης των παροχών υπηρεσιών και την ελεύθερη παροχή υπηρεσιών, διατηρώντας υψηλό ποιοτικό επίπεδο υπηρεσιών</a:t>
            </a:r>
            <a:endParaRPr lang="en-US" sz="2400" dirty="0"/>
          </a:p>
          <a:p>
            <a:pPr marL="1008062" lvl="1" indent="-609600" eaLnBrk="1" fontAlgn="auto" hangingPunct="1">
              <a:lnSpc>
                <a:spcPct val="90000"/>
              </a:lnSpc>
              <a:buFont typeface="Tahoma" panose="020B0604030504040204" pitchFamily="34" charset="0"/>
              <a:buAutoNum type="arabicPeriod"/>
              <a:defRPr/>
            </a:pPr>
            <a:r>
              <a:rPr lang="el-GR" sz="2400" dirty="0"/>
              <a:t>Ο παρών νόμος εφαρμόζεται στις υπηρεσίες παροχών εγκατεστημένων σε κράτος−μέλος της Ευρωπαϊκής </a:t>
            </a:r>
            <a:r>
              <a:rPr lang="el-GR" sz="2400" dirty="0" smtClean="0"/>
              <a:t>Ένωσης</a:t>
            </a:r>
            <a:endParaRPr lang="en-US" sz="2400" dirty="0" smtClean="0"/>
          </a:p>
          <a:p>
            <a:pPr marL="1008062" lvl="1" indent="-609600" eaLnBrk="1" fontAlgn="auto" hangingPunct="1">
              <a:lnSpc>
                <a:spcPct val="90000"/>
              </a:lnSpc>
              <a:buFont typeface="Tahoma" panose="020B0604030504040204" pitchFamily="34" charset="0"/>
              <a:buAutoNum type="arabicPeriod"/>
              <a:defRPr/>
            </a:pPr>
            <a:r>
              <a:rPr lang="el-GR" sz="2000" dirty="0" err="1">
                <a:hlinkClick r:id="rId3"/>
              </a:rPr>
              <a:t>Ευρωπαικό</a:t>
            </a:r>
            <a:r>
              <a:rPr lang="el-GR" sz="2000" dirty="0">
                <a:hlinkClick r:id="rId3"/>
              </a:rPr>
              <a:t> </a:t>
            </a:r>
            <a:r>
              <a:rPr lang="en-US" sz="2000" dirty="0">
                <a:hlinkClick r:id="rId3"/>
              </a:rPr>
              <a:t>portal http://ec.europa.eu/internal_market/eu-go/index_el.htm</a:t>
            </a:r>
            <a:endParaRPr lang="el-GR" sz="2000" dirty="0"/>
          </a:p>
          <a:p>
            <a:pPr marL="1008062" lvl="1" indent="-609600" eaLnBrk="1" fontAlgn="auto" hangingPunct="1">
              <a:lnSpc>
                <a:spcPct val="90000"/>
              </a:lnSpc>
              <a:buFont typeface="Tahoma" panose="020B0604030504040204" pitchFamily="34" charset="0"/>
              <a:buAutoNum type="arabicPeriod"/>
              <a:defRPr/>
            </a:pPr>
            <a:endParaRPr lang="el-GR" sz="2100" dirty="0"/>
          </a:p>
        </p:txBody>
      </p:sp>
    </p:spTree>
    <p:extLst>
      <p:ext uri="{BB962C8B-B14F-4D97-AF65-F5344CB8AC3E}">
        <p14:creationId xmlns:p14="http://schemas.microsoft.com/office/powerpoint/2010/main" val="36148847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1"/>
          <p:cNvSpPr>
            <a:spLocks noGrp="1"/>
          </p:cNvSpPr>
          <p:nvPr>
            <p:ph type="title"/>
          </p:nvPr>
        </p:nvSpPr>
        <p:spPr/>
        <p:txBody>
          <a:bodyPr/>
          <a:lstStyle/>
          <a:p>
            <a:pPr algn="ctr"/>
            <a:r>
              <a:rPr lang="el-GR" altLang="el-GR" dirty="0"/>
              <a:t>Υπηρεσία Ενιαίου Εγγράφου Δημοσίων Συμβάσεων </a:t>
            </a:r>
          </a:p>
        </p:txBody>
      </p:sp>
      <p:sp>
        <p:nvSpPr>
          <p:cNvPr id="3" name="Θέση περιεχομένου 2"/>
          <p:cNvSpPr>
            <a:spLocks noGrp="1"/>
          </p:cNvSpPr>
          <p:nvPr>
            <p:ph idx="1"/>
          </p:nvPr>
        </p:nvSpPr>
        <p:spPr>
          <a:xfrm>
            <a:off x="866775" y="1844675"/>
            <a:ext cx="7488238" cy="3887788"/>
          </a:xfrm>
        </p:spPr>
        <p:txBody>
          <a:bodyPr/>
          <a:lstStyle/>
          <a:p>
            <a:pPr>
              <a:defRPr/>
            </a:pPr>
            <a:r>
              <a:rPr lang="el-GR" dirty="0"/>
              <a:t>Μόνον ο προσωρινός ανάδοχος θα πρέπει να υποβάλει τα πιστοποιητικά </a:t>
            </a:r>
            <a:r>
              <a:rPr lang="el-GR" dirty="0" smtClean="0"/>
              <a:t>που</a:t>
            </a:r>
            <a:r>
              <a:rPr lang="en-US" dirty="0" smtClean="0"/>
              <a:t> </a:t>
            </a:r>
            <a:r>
              <a:rPr lang="el-GR" dirty="0" smtClean="0"/>
              <a:t>ζητούνται </a:t>
            </a:r>
            <a:r>
              <a:rPr lang="el-GR" dirty="0"/>
              <a:t>από την αναθέτουσα αρχή ως αποδεικτικά στοιχεία. Από τους </a:t>
            </a:r>
            <a:r>
              <a:rPr lang="el-GR" dirty="0" smtClean="0"/>
              <a:t>υπόλοιπους</a:t>
            </a:r>
            <a:r>
              <a:rPr lang="en-US" dirty="0" smtClean="0"/>
              <a:t> </a:t>
            </a:r>
            <a:r>
              <a:rPr lang="el-GR" dirty="0" smtClean="0"/>
              <a:t>συμμετέχοντες </a:t>
            </a:r>
            <a:r>
              <a:rPr lang="el-GR" dirty="0"/>
              <a:t>ενδέχεται να ζητηθούν ορισμένα ή όλα τα έγγραφα σε </a:t>
            </a:r>
            <a:r>
              <a:rPr lang="el-GR" dirty="0" smtClean="0"/>
              <a:t>περιπτώσεις</a:t>
            </a:r>
            <a:r>
              <a:rPr lang="en-US" dirty="0" smtClean="0"/>
              <a:t> </a:t>
            </a:r>
            <a:r>
              <a:rPr lang="el-GR" dirty="0" smtClean="0"/>
              <a:t>αμφιβολιών</a:t>
            </a:r>
            <a:r>
              <a:rPr lang="el-GR" dirty="0"/>
              <a:t>. Σε περίπτωση που ο προσωρινός ανάδοχος παρέχει τους συνδέσμους </a:t>
            </a:r>
            <a:r>
              <a:rPr lang="el-GR" dirty="0" smtClean="0"/>
              <a:t>για</a:t>
            </a:r>
            <a:r>
              <a:rPr lang="en-US" dirty="0" smtClean="0"/>
              <a:t> </a:t>
            </a:r>
            <a:r>
              <a:rPr lang="el-GR" dirty="0" smtClean="0"/>
              <a:t>τα </a:t>
            </a:r>
            <a:r>
              <a:rPr lang="el-GR" dirty="0"/>
              <a:t>πρωτότυπα αποδεικτικά στοιχεία στα αντίστοιχα μητρώα, η αναθέτουσα αρχή</a:t>
            </a:r>
          </a:p>
          <a:p>
            <a:pPr>
              <a:defRPr/>
            </a:pPr>
            <a:r>
              <a:rPr lang="el-GR" dirty="0" smtClean="0"/>
              <a:t>Το </a:t>
            </a:r>
            <a:r>
              <a:rPr lang="el-GR" dirty="0" err="1"/>
              <a:t>eΕΕΕΣ</a:t>
            </a:r>
            <a:r>
              <a:rPr lang="el-GR" dirty="0"/>
              <a:t> είναι η ηλεκτρονική έκδοση αυτής της υπεύθυνης δήλωσης, που </a:t>
            </a:r>
            <a:r>
              <a:rPr lang="el-GR" dirty="0" smtClean="0"/>
              <a:t>παρέχεται</a:t>
            </a:r>
            <a:r>
              <a:rPr lang="en-US" dirty="0" smtClean="0"/>
              <a:t> </a:t>
            </a:r>
            <a:r>
              <a:rPr lang="el-GR" dirty="0" smtClean="0"/>
              <a:t>στο </a:t>
            </a:r>
            <a:r>
              <a:rPr lang="el-GR" dirty="0"/>
              <a:t>διαδίκτυο από την Ευρωπαϊκή Επιτροπή στο URL:</a:t>
            </a:r>
          </a:p>
          <a:p>
            <a:pPr marL="0" indent="0">
              <a:buFont typeface="Franklin Gothic Book" pitchFamily="34" charset="0"/>
              <a:buNone/>
              <a:defRPr/>
            </a:pPr>
            <a:r>
              <a:rPr lang="el-GR" dirty="0"/>
              <a:t>https://ec.europa.eu/growth/tools-databases/espd</a:t>
            </a:r>
          </a:p>
        </p:txBody>
      </p:sp>
    </p:spTree>
    <p:extLst>
      <p:ext uri="{BB962C8B-B14F-4D97-AF65-F5344CB8AC3E}">
        <p14:creationId xmlns:p14="http://schemas.microsoft.com/office/powerpoint/2010/main" val="4024776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1"/>
          <p:cNvSpPr>
            <a:spLocks noGrp="1"/>
          </p:cNvSpPr>
          <p:nvPr>
            <p:ph type="title"/>
          </p:nvPr>
        </p:nvSpPr>
        <p:spPr/>
        <p:txBody>
          <a:bodyPr/>
          <a:lstStyle/>
          <a:p>
            <a:pPr algn="ctr"/>
            <a:r>
              <a:rPr lang="el-GR" altLang="el-GR" dirty="0"/>
              <a:t>Υπηρεσία Ενιαίου Εγγράφου Δημοσίων Συμβάσεων </a:t>
            </a:r>
          </a:p>
        </p:txBody>
      </p:sp>
      <p:pic>
        <p:nvPicPr>
          <p:cNvPr id="39940"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66775" y="1557338"/>
            <a:ext cx="8026400" cy="4016375"/>
          </a:xfrm>
        </p:spPr>
      </p:pic>
    </p:spTree>
    <p:extLst>
      <p:ext uri="{BB962C8B-B14F-4D97-AF65-F5344CB8AC3E}">
        <p14:creationId xmlns:p14="http://schemas.microsoft.com/office/powerpoint/2010/main" val="2407957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1"/>
          <p:cNvSpPr>
            <a:spLocks noGrp="1"/>
          </p:cNvSpPr>
          <p:nvPr>
            <p:ph type="title"/>
          </p:nvPr>
        </p:nvSpPr>
        <p:spPr>
          <a:xfrm>
            <a:off x="1232288" y="366413"/>
            <a:ext cx="6713055" cy="766415"/>
          </a:xfrm>
        </p:spPr>
        <p:txBody>
          <a:bodyPr/>
          <a:lstStyle/>
          <a:p>
            <a:pPr algn="ctr"/>
            <a:r>
              <a:rPr lang="el-GR" altLang="el-GR" dirty="0"/>
              <a:t>Υπηρεσία Ενιαίου Εγγράφου Δημοσίων Συμβάσεων </a:t>
            </a:r>
          </a:p>
        </p:txBody>
      </p:sp>
      <p:sp>
        <p:nvSpPr>
          <p:cNvPr id="40964" name="Θέση περιεχομένου 2"/>
          <p:cNvSpPr>
            <a:spLocks noGrp="1"/>
          </p:cNvSpPr>
          <p:nvPr>
            <p:ph idx="1"/>
          </p:nvPr>
        </p:nvSpPr>
        <p:spPr/>
        <p:txBody>
          <a:bodyPr/>
          <a:lstStyle/>
          <a:p>
            <a:endParaRPr lang="el-GR" altLang="el-GR" smtClean="0"/>
          </a:p>
        </p:txBody>
      </p:sp>
      <p:pic>
        <p:nvPicPr>
          <p:cNvPr id="40965" name="Εικόνα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063434"/>
            <a:ext cx="8352928" cy="481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7608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Τίτλος 1"/>
          <p:cNvSpPr>
            <a:spLocks noGrp="1"/>
          </p:cNvSpPr>
          <p:nvPr>
            <p:ph type="title"/>
          </p:nvPr>
        </p:nvSpPr>
        <p:spPr/>
        <p:txBody>
          <a:bodyPr/>
          <a:lstStyle/>
          <a:p>
            <a:pPr algn="ctr"/>
            <a:r>
              <a:rPr lang="el-GR" altLang="el-GR" dirty="0"/>
              <a:t>Υπηρεσία Ενιαίου Εγγράφου Δημοσίων Συμβάσεων </a:t>
            </a:r>
          </a:p>
        </p:txBody>
      </p:sp>
      <p:sp>
        <p:nvSpPr>
          <p:cNvPr id="41988" name="Θέση περιεχομένου 2"/>
          <p:cNvSpPr>
            <a:spLocks noGrp="1"/>
          </p:cNvSpPr>
          <p:nvPr>
            <p:ph idx="1"/>
          </p:nvPr>
        </p:nvSpPr>
        <p:spPr/>
        <p:txBody>
          <a:bodyPr/>
          <a:lstStyle/>
          <a:p>
            <a:endParaRPr lang="el-GR" altLang="el-GR" smtClean="0"/>
          </a:p>
        </p:txBody>
      </p:sp>
      <p:pic>
        <p:nvPicPr>
          <p:cNvPr id="41989" name="Εικόνα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1425" y="1628775"/>
            <a:ext cx="6804025"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606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Τίτλος 1"/>
          <p:cNvSpPr>
            <a:spLocks noGrp="1"/>
          </p:cNvSpPr>
          <p:nvPr>
            <p:ph type="title"/>
          </p:nvPr>
        </p:nvSpPr>
        <p:spPr/>
        <p:txBody>
          <a:bodyPr/>
          <a:lstStyle/>
          <a:p>
            <a:pPr algn="ctr"/>
            <a:r>
              <a:rPr lang="el-GR" altLang="el-GR" dirty="0"/>
              <a:t>Οδηγία 2007/2/ΕΚ INSPIRE και Εκτελεστικές Διατάξεις</a:t>
            </a:r>
          </a:p>
        </p:txBody>
      </p:sp>
      <p:sp>
        <p:nvSpPr>
          <p:cNvPr id="43012" name="Θέση περιεχομένου 2"/>
          <p:cNvSpPr>
            <a:spLocks noGrp="1"/>
          </p:cNvSpPr>
          <p:nvPr>
            <p:ph idx="1"/>
          </p:nvPr>
        </p:nvSpPr>
        <p:spPr/>
        <p:txBody>
          <a:bodyPr/>
          <a:lstStyle/>
          <a:p>
            <a:r>
              <a:rPr lang="en-US" altLang="el-GR" smtClean="0">
                <a:hlinkClick r:id="rId2"/>
              </a:rPr>
              <a:t>http://www.inspire.okxe.gr/index.php?option=com_content&amp;view=article&amp;id=54&amp;Itemid=68</a:t>
            </a:r>
            <a:endParaRPr lang="en-US" altLang="el-GR" smtClean="0"/>
          </a:p>
          <a:p>
            <a:r>
              <a:rPr lang="el-GR" altLang="el-GR" smtClean="0"/>
              <a:t>Η Οδηγία δημιουργεί το νομικό πλαίσιο για την ίδρυση και λειτουργία της Υποδομής για τη γεωχωρική πληροφορία στην Ευρώπη με σκοπό τη διαμόρφωση, εφαρμογή, διαχείριση και εκτίμηση των πολιτικών της Ευρωπαϊκής Ένωσης σε όλα τα επίπεδα αλλά και για την παροχή πληροφοριών προς το κοινό.</a:t>
            </a:r>
          </a:p>
          <a:p>
            <a:r>
              <a:rPr lang="el-GR" altLang="el-GR" smtClean="0"/>
              <a:t>Η Οδηγία 2007/2/ΕΚ INSPIRE περιλαμβάνει γεωγραφικές και περιβαλλοντικές πληροφορίες, συνολικά σε 34 θεματικές ενότητες, ομαδοποιημένες σε τρία Παραρτήματα του κειμένου της Οδηγίας, που αντιστοιχούν περίπου και στην προτεραιότητα ένταξής τους στο πληροφοριακό σύστημα.</a:t>
            </a:r>
          </a:p>
        </p:txBody>
      </p:sp>
    </p:spTree>
    <p:extLst>
      <p:ext uri="{BB962C8B-B14F-4D97-AF65-F5344CB8AC3E}">
        <p14:creationId xmlns:p14="http://schemas.microsoft.com/office/powerpoint/2010/main" val="627738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1"/>
          <p:cNvSpPr>
            <a:spLocks noGrp="1"/>
          </p:cNvSpPr>
          <p:nvPr>
            <p:ph type="title"/>
          </p:nvPr>
        </p:nvSpPr>
        <p:spPr/>
        <p:txBody>
          <a:bodyPr/>
          <a:lstStyle/>
          <a:p>
            <a:pPr algn="ctr"/>
            <a:r>
              <a:rPr lang="el-GR" altLang="el-GR" dirty="0"/>
              <a:t>Οδηγία 2007/2/ΕΚ INSPIRE και Εκτελεστικές Διατάξεις</a:t>
            </a:r>
          </a:p>
        </p:txBody>
      </p:sp>
      <p:sp>
        <p:nvSpPr>
          <p:cNvPr id="44036" name="Θέση περιεχομένου 2"/>
          <p:cNvSpPr>
            <a:spLocks noGrp="1"/>
          </p:cNvSpPr>
          <p:nvPr>
            <p:ph idx="1"/>
          </p:nvPr>
        </p:nvSpPr>
        <p:spPr/>
        <p:txBody>
          <a:bodyPr/>
          <a:lstStyle/>
          <a:p>
            <a:r>
              <a:rPr lang="el-GR" altLang="el-GR" smtClean="0"/>
              <a:t>Η Οδηγία έχει σχεδιαστεί για να βελτιστοποιήσει τις δυνατότητες αξιοποίησης των χωρικών δεδομένων μέσω της τεκμηρίωσής τους, της λειτουργίας υπηρεσιών που αποσκοπούν στη διευκόλυνση της πρόσβασης σ΄αυτά, στην αύξηση της διαλειτουργικότητάς τους και στην αντιμετώπιση των δυσκολιών στις οποίες προσκρούει η χρήση τους.</a:t>
            </a:r>
          </a:p>
          <a:p>
            <a:r>
              <a:rPr lang="el-GR" altLang="el-GR" smtClean="0"/>
              <a:t>Για πλήρη και άμεση ενημέρωση σας σχετικά με την εφαρμογή της INSPIRE προτείνουμε να επισκεφτείτε την επίσημη ιστοσελίδα της Ευρωπαικής Κοινότητας http://inspire.jrc.ec.europa.eu/index.cfm</a:t>
            </a:r>
          </a:p>
        </p:txBody>
      </p:sp>
    </p:spTree>
    <p:extLst>
      <p:ext uri="{BB962C8B-B14F-4D97-AF65-F5344CB8AC3E}">
        <p14:creationId xmlns:p14="http://schemas.microsoft.com/office/powerpoint/2010/main" val="1573225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Τίτλος 1"/>
          <p:cNvSpPr>
            <a:spLocks noGrp="1"/>
          </p:cNvSpPr>
          <p:nvPr>
            <p:ph type="title"/>
          </p:nvPr>
        </p:nvSpPr>
        <p:spPr/>
        <p:txBody>
          <a:bodyPr/>
          <a:lstStyle/>
          <a:p>
            <a:pPr algn="ctr"/>
            <a:r>
              <a:rPr lang="el-GR" altLang="el-GR" dirty="0"/>
              <a:t>Οδηγία 2007/2/ΕΚ INSPIRE και Εκτελεστικές Διατάξεις</a:t>
            </a:r>
          </a:p>
        </p:txBody>
      </p:sp>
      <p:sp>
        <p:nvSpPr>
          <p:cNvPr id="45060" name="Θέση περιεχομένου 2"/>
          <p:cNvSpPr>
            <a:spLocks noGrp="1"/>
          </p:cNvSpPr>
          <p:nvPr>
            <p:ph idx="1"/>
          </p:nvPr>
        </p:nvSpPr>
        <p:spPr/>
        <p:txBody>
          <a:bodyPr/>
          <a:lstStyle/>
          <a:p>
            <a:r>
              <a:rPr lang="el-GR" altLang="el-GR" smtClean="0"/>
              <a:t>Η Οδηγία έχει σχεδιαστεί για να βελτιστοποιήσει τις δυνατότητες αξιοποίησης των χωρικών δεδομένων μέσω της τεκμηρίωσής τους, της λειτουργίας υπηρεσιών που αποσκοπούν στη διευκόλυνση της πρόσβασης σ΄αυτά, στην αύξηση της διαλειτουργικότητάς τους και στην αντιμετώπιση των δυσκολιών στις οποίες προσκρούει η χρήση τους.</a:t>
            </a:r>
          </a:p>
          <a:p>
            <a:r>
              <a:rPr lang="el-GR" altLang="el-GR" smtClean="0"/>
              <a:t>Για πλήρη και άμεση ενημέρωση σας σχετικά με την εφαρμογή της INSPIRE προτείνουμε να επισκεφτείτε την επίσημη ιστοσελίδα της Ευρωπαικής Κοινότητας http://inspire.jrc.ec.europa.eu/index.cfm</a:t>
            </a:r>
          </a:p>
        </p:txBody>
      </p:sp>
      <p:pic>
        <p:nvPicPr>
          <p:cNvPr id="45061" name="Εικόνα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100" y="1271588"/>
            <a:ext cx="827405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728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1"/>
          <p:cNvSpPr>
            <a:spLocks noGrp="1"/>
          </p:cNvSpPr>
          <p:nvPr>
            <p:ph type="title"/>
          </p:nvPr>
        </p:nvSpPr>
        <p:spPr/>
        <p:txBody>
          <a:bodyPr/>
          <a:lstStyle/>
          <a:p>
            <a:pPr algn="ctr"/>
            <a:r>
              <a:rPr lang="el-GR" altLang="el-GR" dirty="0"/>
              <a:t>Οδηγία 2007/2/ΕΚ INSPIRE και Εκτελεστικές Διατάξεις</a:t>
            </a:r>
          </a:p>
        </p:txBody>
      </p:sp>
      <p:pic>
        <p:nvPicPr>
          <p:cNvPr id="46084" name="Θέση περιεχομένου 5"/>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55650" y="1433513"/>
            <a:ext cx="6815138" cy="4433887"/>
          </a:xfrm>
        </p:spPr>
      </p:pic>
    </p:spTree>
    <p:extLst>
      <p:ext uri="{BB962C8B-B14F-4D97-AF65-F5344CB8AC3E}">
        <p14:creationId xmlns:p14="http://schemas.microsoft.com/office/powerpoint/2010/main" val="2334934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1"/>
          <p:cNvSpPr>
            <a:spLocks noGrp="1"/>
          </p:cNvSpPr>
          <p:nvPr>
            <p:ph type="title"/>
          </p:nvPr>
        </p:nvSpPr>
        <p:spPr/>
        <p:txBody>
          <a:bodyPr/>
          <a:lstStyle/>
          <a:p>
            <a:pPr algn="ctr"/>
            <a:r>
              <a:rPr lang="el-GR" altLang="el-GR" dirty="0" smtClean="0"/>
              <a:t>Οδηγία 2007/2/ΕΚ INSPIRE και Εκτελεστικές Διατάξεις</a:t>
            </a:r>
          </a:p>
        </p:txBody>
      </p:sp>
      <p:sp>
        <p:nvSpPr>
          <p:cNvPr id="47108" name="Θέση περιεχομένου 2"/>
          <p:cNvSpPr>
            <a:spLocks noGrp="1"/>
          </p:cNvSpPr>
          <p:nvPr>
            <p:ph idx="1"/>
          </p:nvPr>
        </p:nvSpPr>
        <p:spPr/>
        <p:txBody>
          <a:bodyPr/>
          <a:lstStyle/>
          <a:p>
            <a:endParaRPr lang="el-GR" altLang="el-GR" smtClean="0"/>
          </a:p>
        </p:txBody>
      </p:sp>
      <p:pic>
        <p:nvPicPr>
          <p:cNvPr id="47109" name="Εικόνα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413" y="1414463"/>
            <a:ext cx="79565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230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Τίτλος 1"/>
          <p:cNvSpPr>
            <a:spLocks noGrp="1"/>
          </p:cNvSpPr>
          <p:nvPr>
            <p:ph type="title"/>
          </p:nvPr>
        </p:nvSpPr>
        <p:spPr>
          <a:xfrm>
            <a:off x="1243320" y="214313"/>
            <a:ext cx="6713055" cy="1054447"/>
          </a:xfrm>
        </p:spPr>
        <p:txBody>
          <a:bodyPr/>
          <a:lstStyle/>
          <a:p>
            <a:pPr algn="ctr"/>
            <a:r>
              <a:rPr lang="el-GR" dirty="0" smtClean="0"/>
              <a:t>Πληροφοριακά συστήματα για τη συνθήκη </a:t>
            </a:r>
            <a:r>
              <a:rPr lang="en-US" dirty="0" err="1" smtClean="0"/>
              <a:t>Schengen</a:t>
            </a:r>
            <a:r>
              <a:rPr lang="en-US" dirty="0" smtClean="0"/>
              <a:t> </a:t>
            </a:r>
            <a:endParaRPr lang="el-GR" dirty="0" smtClean="0"/>
          </a:p>
        </p:txBody>
      </p:sp>
      <p:pic>
        <p:nvPicPr>
          <p:cNvPr id="49156"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55650" y="1412777"/>
            <a:ext cx="7531100" cy="4392712"/>
          </a:xfrm>
          <a:noFill/>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351483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00113" y="406401"/>
            <a:ext cx="6775450" cy="603250"/>
          </a:xfrm>
        </p:spPr>
        <p:txBody>
          <a:bodyPr/>
          <a:lstStyle/>
          <a:p>
            <a:pPr algn="ctr"/>
            <a:r>
              <a:rPr lang="el-GR" altLang="el-GR" dirty="0"/>
              <a:t>Οδηγία των Υπηρεσιών</a:t>
            </a:r>
            <a:r>
              <a:rPr lang="en-US" altLang="el-GR" dirty="0"/>
              <a:t> (3)</a:t>
            </a:r>
            <a:endParaRPr lang="el-GR" altLang="el-GR" dirty="0"/>
          </a:p>
        </p:txBody>
      </p:sp>
      <p:sp>
        <p:nvSpPr>
          <p:cNvPr id="14340" name="Rectangle 3"/>
          <p:cNvSpPr>
            <a:spLocks noGrp="1" noChangeArrowheads="1"/>
          </p:cNvSpPr>
          <p:nvPr>
            <p:ph idx="1"/>
          </p:nvPr>
        </p:nvSpPr>
        <p:spPr/>
        <p:txBody>
          <a:bodyPr rtlCol="0">
            <a:normAutofit/>
          </a:bodyPr>
          <a:lstStyle/>
          <a:p>
            <a:pPr marL="457200" indent="-457200" eaLnBrk="1" fontAlgn="auto" hangingPunct="1">
              <a:lnSpc>
                <a:spcPct val="90000"/>
              </a:lnSpc>
              <a:buFont typeface="Franklin Gothic Book" pitchFamily="34" charset="0"/>
              <a:buAutoNum type="arabicPeriod"/>
              <a:defRPr/>
            </a:pPr>
            <a:endParaRPr lang="el-GR" sz="2400" dirty="0" smtClean="0"/>
          </a:p>
          <a:p>
            <a:pPr marL="0" indent="0" eaLnBrk="1" fontAlgn="auto" hangingPunct="1">
              <a:lnSpc>
                <a:spcPct val="90000"/>
              </a:lnSpc>
              <a:buFont typeface="Franklin Gothic Book" pitchFamily="34" charset="0"/>
              <a:buNone/>
              <a:defRPr/>
            </a:pPr>
            <a:endParaRPr lang="el-GR" sz="2100" dirty="0" smtClean="0"/>
          </a:p>
        </p:txBody>
      </p:sp>
      <p:pic>
        <p:nvPicPr>
          <p:cNvPr id="21510" name="Εικόνα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1009650"/>
            <a:ext cx="7613650"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777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Τίτλος 1"/>
          <p:cNvSpPr>
            <a:spLocks noGrp="1"/>
          </p:cNvSpPr>
          <p:nvPr>
            <p:ph type="title"/>
          </p:nvPr>
        </p:nvSpPr>
        <p:spPr>
          <a:xfrm>
            <a:off x="1243320" y="214313"/>
            <a:ext cx="6713055" cy="910431"/>
          </a:xfrm>
        </p:spPr>
        <p:txBody>
          <a:bodyPr/>
          <a:lstStyle/>
          <a:p>
            <a:pPr marL="342900" indent="-342900" algn="ctr"/>
            <a:r>
              <a:rPr lang="el-GR" dirty="0"/>
              <a:t>Πληροφοριακά συστήματα για τη συνθήκη </a:t>
            </a:r>
            <a:r>
              <a:rPr lang="en-US" dirty="0"/>
              <a:t>Schengen</a:t>
            </a:r>
            <a:endParaRPr lang="el-GR" dirty="0"/>
          </a:p>
        </p:txBody>
      </p:sp>
      <p:sp>
        <p:nvSpPr>
          <p:cNvPr id="50180" name="Content Placeholder 1"/>
          <p:cNvSpPr>
            <a:spLocks noGrp="1"/>
          </p:cNvSpPr>
          <p:nvPr>
            <p:ph idx="1"/>
          </p:nvPr>
        </p:nvSpPr>
        <p:spPr>
          <a:xfrm>
            <a:off x="858838" y="1124743"/>
            <a:ext cx="7488237" cy="4310857"/>
          </a:xfrm>
        </p:spPr>
        <p:txBody>
          <a:bodyPr/>
          <a:lstStyle/>
          <a:p>
            <a:r>
              <a:rPr lang="en-US" sz="1800" dirty="0" smtClean="0"/>
              <a:t>http://www.mfa.gr/theoriseis-eisodou-visas/theoriseis-schengen/</a:t>
            </a:r>
          </a:p>
        </p:txBody>
      </p:sp>
      <p:pic>
        <p:nvPicPr>
          <p:cNvPr id="5018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1773238"/>
            <a:ext cx="7772400" cy="40354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718113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Τίτλος 1"/>
          <p:cNvSpPr>
            <a:spLocks noGrp="1"/>
          </p:cNvSpPr>
          <p:nvPr>
            <p:ph type="title"/>
          </p:nvPr>
        </p:nvSpPr>
        <p:spPr>
          <a:xfrm>
            <a:off x="1243320" y="214313"/>
            <a:ext cx="6713055" cy="910431"/>
          </a:xfrm>
        </p:spPr>
        <p:txBody>
          <a:bodyPr/>
          <a:lstStyle/>
          <a:p>
            <a:pPr marL="180975" algn="ctr">
              <a:tabLst>
                <a:tab pos="180975" algn="l"/>
              </a:tabLst>
            </a:pPr>
            <a:r>
              <a:rPr lang="el-GR" dirty="0"/>
              <a:t>Ευρωπαϊκό σύστημα δακτυλικών αποτυπωμάτων</a:t>
            </a:r>
            <a:endParaRPr lang="en-US" dirty="0"/>
          </a:p>
        </p:txBody>
      </p:sp>
      <p:sp>
        <p:nvSpPr>
          <p:cNvPr id="51204" name="Content Placeholder 1"/>
          <p:cNvSpPr>
            <a:spLocks noGrp="1"/>
          </p:cNvSpPr>
          <p:nvPr>
            <p:ph idx="1"/>
          </p:nvPr>
        </p:nvSpPr>
        <p:spPr>
          <a:xfrm>
            <a:off x="1115616" y="1124744"/>
            <a:ext cx="7344815" cy="4968552"/>
          </a:xfrm>
        </p:spPr>
        <p:txBody>
          <a:bodyPr/>
          <a:lstStyle/>
          <a:p>
            <a:r>
              <a:rPr lang="el-GR" sz="1600" b="1" dirty="0" smtClean="0"/>
              <a:t>Σύστημα «</a:t>
            </a:r>
            <a:r>
              <a:rPr lang="el-GR" sz="1600" b="1" dirty="0" err="1" smtClean="0"/>
              <a:t>Eurodac</a:t>
            </a:r>
            <a:r>
              <a:rPr lang="el-GR" sz="1600" b="1" dirty="0" smtClean="0"/>
              <a:t>»</a:t>
            </a:r>
          </a:p>
          <a:p>
            <a:pPr lvl="1"/>
            <a:r>
              <a:rPr lang="el-GR" sz="1600" dirty="0" smtClean="0"/>
              <a:t>Ο στόχος του παρόντος κανονισμού είναι η δημιουργία ενός συστήματος σύγκρισης δακτυλικών αποτυπωμάτων των αιτούντων άσυλο και ορισμένων κατηγοριών παράνομων μεταναστών. Θα διευκολύνει την εφαρμογή του κανονισμού «Δουβλίνο ΙΙ», ο οποίος παρέχει τη δυνατότητα προσδιορισμού της χώρας της Ευρωπαϊκής Ένωσης (ΕΕ) που είναι αρμόδια για την εξέταση μιας αίτησης ασύλου.</a:t>
            </a:r>
            <a:endParaRPr lang="en-US" sz="1600" dirty="0" smtClean="0"/>
          </a:p>
          <a:p>
            <a:r>
              <a:rPr lang="el-GR" sz="1600" b="1" dirty="0" smtClean="0"/>
              <a:t>ΠΡΑΞΗ</a:t>
            </a:r>
          </a:p>
          <a:p>
            <a:pPr lvl="1"/>
            <a:r>
              <a:rPr lang="el-GR" sz="1600" b="1" dirty="0" smtClean="0"/>
              <a:t>Κανονισμός αριθ. </a:t>
            </a:r>
            <a:r>
              <a:rPr lang="el-GR" sz="1600" b="1" dirty="0" smtClean="0">
                <a:hlinkClick r:id="rId2"/>
              </a:rPr>
              <a:t>2725/2000</a:t>
            </a:r>
            <a:r>
              <a:rPr lang="el-GR" sz="1600" b="1" dirty="0" smtClean="0"/>
              <a:t> του Συμβουλίου της 11ης Δεκεμβρίου 2000 σχετικά με τη θέσπιση του «</a:t>
            </a:r>
            <a:r>
              <a:rPr lang="el-GR" sz="1600" b="1" dirty="0" err="1" smtClean="0"/>
              <a:t>Eurodac</a:t>
            </a:r>
            <a:r>
              <a:rPr lang="el-GR" sz="1600" b="1" dirty="0" smtClean="0"/>
              <a:t>» για την αντιπαραβολή δακτυλικών αποτυπωμάτων για την αποτελεσματική εφαρμογή της σύμβασης του Δουβλίνου.</a:t>
            </a:r>
          </a:p>
          <a:p>
            <a:r>
              <a:rPr lang="el-GR" sz="1600" b="1" dirty="0" smtClean="0"/>
              <a:t>ΣΥΝΟΨΗ</a:t>
            </a:r>
          </a:p>
          <a:p>
            <a:pPr lvl="1"/>
            <a:r>
              <a:rPr lang="el-GR" sz="1600" dirty="0" smtClean="0"/>
              <a:t>Το σύστημα </a:t>
            </a:r>
            <a:r>
              <a:rPr lang="el-GR" sz="1600" dirty="0" err="1" smtClean="0"/>
              <a:t>Eurodac</a:t>
            </a:r>
            <a:r>
              <a:rPr lang="el-GR" sz="1600" dirty="0" smtClean="0"/>
              <a:t> παρέχει στις χώρες της Ευρωπαϊκής Ένωσης (ΕΕ) τη δυνατότητα να βοηθάνε στην ταυτοποίηση των αιτούντων άσυλο, καθώς και των ατόμων που έχουν συλληφθεί για παράνομη διέλευση των εξωτερικών συνόρων της Ένωσης. </a:t>
            </a:r>
            <a:endParaRPr lang="en-US" sz="1600" dirty="0" smtClean="0"/>
          </a:p>
        </p:txBody>
      </p:sp>
    </p:spTree>
    <p:extLst>
      <p:ext uri="{BB962C8B-B14F-4D97-AF65-F5344CB8AC3E}">
        <p14:creationId xmlns:p14="http://schemas.microsoft.com/office/powerpoint/2010/main" val="372206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Τίτλος 1"/>
          <p:cNvSpPr>
            <a:spLocks noGrp="1"/>
          </p:cNvSpPr>
          <p:nvPr>
            <p:ph type="title"/>
          </p:nvPr>
        </p:nvSpPr>
        <p:spPr/>
        <p:txBody>
          <a:bodyPr/>
          <a:lstStyle/>
          <a:p>
            <a:pPr marL="180975" algn="ctr">
              <a:tabLst>
                <a:tab pos="180975" algn="l"/>
              </a:tabLst>
            </a:pPr>
            <a:r>
              <a:rPr lang="el-GR" dirty="0"/>
              <a:t>Ευρωπαϊκό σύστημα δακτυλικών αποτυπωμάτων</a:t>
            </a:r>
            <a:endParaRPr lang="en-US" dirty="0"/>
          </a:p>
        </p:txBody>
      </p:sp>
      <p:sp>
        <p:nvSpPr>
          <p:cNvPr id="52228" name="Content Placeholder 1"/>
          <p:cNvSpPr>
            <a:spLocks noGrp="1"/>
          </p:cNvSpPr>
          <p:nvPr>
            <p:ph idx="1"/>
          </p:nvPr>
        </p:nvSpPr>
        <p:spPr>
          <a:xfrm>
            <a:off x="900113" y="1124745"/>
            <a:ext cx="7704335" cy="4382294"/>
          </a:xfrm>
        </p:spPr>
        <p:txBody>
          <a:bodyPr/>
          <a:lstStyle/>
          <a:p>
            <a:r>
              <a:rPr lang="el-GR" sz="1600" dirty="0" smtClean="0"/>
              <a:t>Μέσω της σύγκρισης των δακτυλικών αποτυπωμάτων, οι χώρες της ΕΕ μπορούν να προσδιορίσουν κατά πόσον ο αιτών άσυλο ή ο αλλοδαπός υπήκοος που βρίσκεται παράνομα σε μία χώρα της ΕΕ έχει ήδη υποβάλει αίτηση σε άλλη χώρα της ΕΕ, ή εάν ο αιτών άσυλο έχει εισέλθει παράνομα στο έδαφος της Ευρωπαϊκής Ένωσης.</a:t>
            </a:r>
          </a:p>
          <a:p>
            <a:r>
              <a:rPr lang="el-GR" sz="1600" dirty="0" smtClean="0"/>
              <a:t>Το σύστημα αυτό αποτελείται από μια κεντρική μονάδα την οποία διαχειρίζεται η Ευρωπαϊκή Επιτροπή, μια ηλεκτρονική βάση δεδομένων με δακτυλικά αποτυπώματα και ηλεκτρονικά μέσα διαβίβασης μεταξύ των χωρών της ΕΕ και της κεντρικής βάσης δεδομένων.</a:t>
            </a:r>
          </a:p>
          <a:p>
            <a:r>
              <a:rPr lang="el-GR" sz="1600" dirty="0" smtClean="0"/>
              <a:t>Πέραν των δακτυλικών αποτυπωμάτων, τα δεδομένα που διαβιβάζουν οι χώρες της ΕΕ περιλαμβάνουν :</a:t>
            </a:r>
          </a:p>
          <a:p>
            <a:pPr lvl="1"/>
            <a:r>
              <a:rPr lang="el-GR" sz="1600" dirty="0" smtClean="0"/>
              <a:t>τη χώρα καταγωγής της ΕΕ·</a:t>
            </a:r>
          </a:p>
          <a:p>
            <a:pPr lvl="1"/>
            <a:r>
              <a:rPr lang="el-GR" sz="1600" dirty="0" smtClean="0"/>
              <a:t>το φύλο του ατόμου·</a:t>
            </a:r>
          </a:p>
          <a:p>
            <a:pPr lvl="1"/>
            <a:r>
              <a:rPr lang="el-GR" sz="1600" dirty="0" smtClean="0"/>
              <a:t>τον τόπο και την ημερομηνία υποβολής αίτησης ασύλου ή σύλληψης του ατόμου·</a:t>
            </a:r>
          </a:p>
          <a:p>
            <a:pPr lvl="1"/>
            <a:r>
              <a:rPr lang="el-GR" sz="1600" dirty="0" smtClean="0"/>
              <a:t>τον αριθμό αναφοράς·</a:t>
            </a:r>
          </a:p>
          <a:p>
            <a:pPr lvl="1"/>
            <a:r>
              <a:rPr lang="el-GR" dirty="0" smtClean="0"/>
              <a:t>την ημερομηνία κατά την οποία έγινε η λήψη των δακτυλικών αποτυπωμάτων·</a:t>
            </a:r>
          </a:p>
        </p:txBody>
      </p:sp>
    </p:spTree>
    <p:extLst>
      <p:ext uri="{BB962C8B-B14F-4D97-AF65-F5344CB8AC3E}">
        <p14:creationId xmlns:p14="http://schemas.microsoft.com/office/powerpoint/2010/main" val="33694109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Τίτλος 1"/>
          <p:cNvSpPr>
            <a:spLocks noGrp="1"/>
          </p:cNvSpPr>
          <p:nvPr>
            <p:ph type="title"/>
          </p:nvPr>
        </p:nvSpPr>
        <p:spPr>
          <a:xfrm>
            <a:off x="1243320" y="214313"/>
            <a:ext cx="6713055" cy="1054448"/>
          </a:xfrm>
        </p:spPr>
        <p:txBody>
          <a:bodyPr/>
          <a:lstStyle/>
          <a:p>
            <a:pPr marL="180975" indent="19050" algn="ctr">
              <a:tabLst>
                <a:tab pos="180975" algn="l"/>
              </a:tabLst>
            </a:pPr>
            <a:r>
              <a:rPr lang="el-GR" dirty="0"/>
              <a:t>Ευρωπαϊκό σύστημα δακτυλικών</a:t>
            </a:r>
            <a:r>
              <a:rPr lang="en-US" dirty="0"/>
              <a:t> </a:t>
            </a:r>
            <a:r>
              <a:rPr lang="el-GR" dirty="0"/>
              <a:t>αποτυπωμάτων</a:t>
            </a:r>
            <a:endParaRPr lang="en-US" dirty="0"/>
          </a:p>
        </p:txBody>
      </p:sp>
      <p:sp>
        <p:nvSpPr>
          <p:cNvPr id="53252" name="Content Placeholder 1"/>
          <p:cNvSpPr>
            <a:spLocks noGrp="1"/>
          </p:cNvSpPr>
          <p:nvPr>
            <p:ph idx="1"/>
          </p:nvPr>
        </p:nvSpPr>
        <p:spPr>
          <a:xfrm>
            <a:off x="900113" y="1268761"/>
            <a:ext cx="7488237" cy="4238278"/>
          </a:xfrm>
        </p:spPr>
        <p:txBody>
          <a:bodyPr/>
          <a:lstStyle/>
          <a:p>
            <a:pPr lvl="1"/>
            <a:r>
              <a:rPr lang="el-GR" dirty="0" smtClean="0"/>
              <a:t>την ημερομηνία διαβίβασης των στοιχείων στην κεντρική μονάδα.</a:t>
            </a:r>
          </a:p>
          <a:p>
            <a:pPr lvl="1"/>
            <a:r>
              <a:rPr lang="el-GR" dirty="0" smtClean="0"/>
              <a:t>Τα στοιχεία αυτά καταγράφονται για κάθε άτομο ηλικίας τουλάχιστον 14 ετών και αποστέλλονται στην κεντρική μονάδα μέσω εθνικών σημείων πρόσβασης.</a:t>
            </a:r>
          </a:p>
          <a:p>
            <a:r>
              <a:rPr lang="el-GR" sz="1800" dirty="0" smtClean="0"/>
              <a:t>Για τους αιτούντες άσυλο, τα στοιχεία διατηρούνται για 10 χρόνια, εκτός αν το άτομο λάβει την ιθαγένεια χώρας της ΕΕ, οπότε τα στοιχεία του πρέπει να διαγράφονται αμέσως μετά την απόκτηση της ιθαγένειας. Για τους αλλοδαπούς υπηκόους οι οποίοι συλλαμβάνονται για παράνομη διέλευση των εξωτερικών συνόρων, τα στοιχεία διατηρούνται δύο έτη από την ημερομηνία λήψης των δακτυλικών αποτυπωμάτων. Τα στοιχεία σβήνονται αμέσως, πριν από τη λήξη των δύο ετών, εάν ο αλλοδαπός:</a:t>
            </a:r>
          </a:p>
          <a:p>
            <a:pPr lvl="1"/>
            <a:r>
              <a:rPr lang="el-GR" dirty="0" smtClean="0"/>
              <a:t>έχει αποκτήσει άδεια διαμονής·</a:t>
            </a:r>
          </a:p>
          <a:p>
            <a:pPr lvl="1"/>
            <a:r>
              <a:rPr lang="el-GR" dirty="0" smtClean="0"/>
              <a:t>έχει εγκαταλείψει το έδαφος της Ένωσης·</a:t>
            </a:r>
          </a:p>
          <a:p>
            <a:pPr lvl="1"/>
            <a:r>
              <a:rPr lang="el-GR" dirty="0" smtClean="0"/>
              <a:t>έχει αποκτήσει την υπηκοότητα χώρας της ΕΕ.</a:t>
            </a:r>
          </a:p>
        </p:txBody>
      </p:sp>
    </p:spTree>
    <p:extLst>
      <p:ext uri="{BB962C8B-B14F-4D97-AF65-F5344CB8AC3E}">
        <p14:creationId xmlns:p14="http://schemas.microsoft.com/office/powerpoint/2010/main" val="34558535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Τίτλος 1"/>
          <p:cNvSpPr>
            <a:spLocks noGrp="1"/>
          </p:cNvSpPr>
          <p:nvPr>
            <p:ph type="title"/>
          </p:nvPr>
        </p:nvSpPr>
        <p:spPr>
          <a:xfrm>
            <a:off x="1243320" y="214313"/>
            <a:ext cx="6713055" cy="838424"/>
          </a:xfrm>
        </p:spPr>
        <p:txBody>
          <a:bodyPr/>
          <a:lstStyle/>
          <a:p>
            <a:pPr marL="180975" indent="-342900" algn="ctr">
              <a:tabLst>
                <a:tab pos="180975" algn="l"/>
              </a:tabLst>
            </a:pPr>
            <a:r>
              <a:rPr lang="el-GR" dirty="0"/>
              <a:t>Ευρωπαϊκό σύστημα δακτυλικών αποτυπωμάτων</a:t>
            </a:r>
            <a:endParaRPr lang="en-US" dirty="0"/>
          </a:p>
        </p:txBody>
      </p:sp>
      <p:sp>
        <p:nvSpPr>
          <p:cNvPr id="54276" name="Content Placeholder 1"/>
          <p:cNvSpPr>
            <a:spLocks noGrp="1"/>
          </p:cNvSpPr>
          <p:nvPr>
            <p:ph idx="1"/>
          </p:nvPr>
        </p:nvSpPr>
        <p:spPr>
          <a:xfrm>
            <a:off x="900113" y="1196751"/>
            <a:ext cx="7488237" cy="4310287"/>
          </a:xfrm>
        </p:spPr>
        <p:txBody>
          <a:bodyPr/>
          <a:lstStyle/>
          <a:p>
            <a:pPr algn="just"/>
            <a:r>
              <a:rPr lang="el-GR" sz="1800" dirty="0" smtClean="0"/>
              <a:t>Για τους αλλοδαπούς υπηκόους που βρίσκονται παράνομα σε χώρα της ΕΕ, υπάρχει η δυνατότητα σύγκρισης των δακτυλικών τους αποτυπωμάτων με εκείνα που βρίσκονται στην κεντρική βάση δεδομένων, ώστε να διαπιστωθεί εάν το άτομο δεν έχει υποβάλει αίτηση παροχής ασύλου σε άλλη χώρα της ΕΕ. Τα δακτυλικά αυτά αποτυπώματα, όταν διαβιβασθούν για σύγκριση, δεν διατηρούνται πλέον στο </a:t>
            </a:r>
            <a:r>
              <a:rPr lang="el-GR" sz="1800" dirty="0" err="1" smtClean="0"/>
              <a:t>Eurodac</a:t>
            </a:r>
            <a:r>
              <a:rPr lang="el-GR" sz="1800" dirty="0" smtClean="0"/>
              <a:t>.</a:t>
            </a:r>
          </a:p>
          <a:p>
            <a:pPr algn="just"/>
            <a:r>
              <a:rPr lang="el-GR" sz="1800" dirty="0" smtClean="0"/>
              <a:t>Οι δραστηριότητες των χωρών της ΕΕ όσον αφορά την επεξεργασία δεδομένων ελέγχονται από τις εθνικές αρχές ελέγχου, ενώ οι ανάλογες δραστηριότητες της Επιτροπής ελέγχονται από τον ευρωπαίο επόπτη προστασίας δεδομένων (ΕΕΠΔ).</a:t>
            </a:r>
          </a:p>
          <a:p>
            <a:pPr algn="just"/>
            <a:r>
              <a:rPr lang="el-GR" sz="1800" dirty="0" smtClean="0"/>
              <a:t>Πέραν των χωρών της ΕΕ, ο κανονισμός εφαρμόζεται από χώρες οι οποίες (δυνάμει διεθνών συμφωνιών) εφαρμόζουν τον </a:t>
            </a:r>
            <a:r>
              <a:rPr lang="el-GR" sz="1800" dirty="0" smtClean="0">
                <a:hlinkClick r:id="rId2"/>
              </a:rPr>
              <a:t>κανονισμό «Δουβλίνο ΙΙ»</a:t>
            </a:r>
            <a:r>
              <a:rPr lang="el-GR" sz="1800" dirty="0" smtClean="0"/>
              <a:t>, ήτοι από την Ισλανδία, την Νορβηγία και την Ελβετία.</a:t>
            </a:r>
          </a:p>
          <a:p>
            <a:endParaRPr lang="el-GR" dirty="0" smtClean="0"/>
          </a:p>
          <a:p>
            <a:endParaRPr lang="en-US" dirty="0" smtClean="0"/>
          </a:p>
        </p:txBody>
      </p:sp>
    </p:spTree>
    <p:extLst>
      <p:ext uri="{BB962C8B-B14F-4D97-AF65-F5344CB8AC3E}">
        <p14:creationId xmlns:p14="http://schemas.microsoft.com/office/powerpoint/2010/main" val="33740668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1"/>
          <p:cNvSpPr>
            <a:spLocks noGrp="1"/>
          </p:cNvSpPr>
          <p:nvPr>
            <p:ph type="title"/>
          </p:nvPr>
        </p:nvSpPr>
        <p:spPr/>
        <p:txBody>
          <a:bodyPr/>
          <a:lstStyle/>
          <a:p>
            <a:r>
              <a:rPr lang="el-GR" sz="3200" dirty="0" smtClean="0"/>
              <a:t>Τελωνεία, φορολογία και δασμοί</a:t>
            </a:r>
            <a:endParaRPr lang="en-US" sz="4000" dirty="0" smtClean="0"/>
          </a:p>
        </p:txBody>
      </p:sp>
      <p:sp>
        <p:nvSpPr>
          <p:cNvPr id="55300" name="Content Placeholder 1"/>
          <p:cNvSpPr>
            <a:spLocks noGrp="1"/>
          </p:cNvSpPr>
          <p:nvPr>
            <p:ph idx="1"/>
          </p:nvPr>
        </p:nvSpPr>
        <p:spPr>
          <a:xfrm>
            <a:off x="900113" y="1484313"/>
            <a:ext cx="7488237" cy="4022725"/>
          </a:xfrm>
        </p:spPr>
        <p:txBody>
          <a:bodyPr/>
          <a:lstStyle/>
          <a:p>
            <a:pPr>
              <a:buNone/>
            </a:pPr>
            <a:r>
              <a:rPr lang="el-GR" dirty="0" smtClean="0"/>
              <a:t>Υπουργείο Οικονιμικών ΓΓΠΣ και ΑΑΔΕ </a:t>
            </a:r>
            <a:endParaRPr lang="el-GR" sz="2400" dirty="0" smtClean="0"/>
          </a:p>
          <a:p>
            <a:r>
              <a:rPr lang="el-GR" dirty="0" smtClean="0"/>
              <a:t>Κέντρο Διαλειτουργικότητας (ΚΕ.Δ) Υπουργείου Οικονομικών </a:t>
            </a:r>
          </a:p>
          <a:p>
            <a:r>
              <a:rPr lang="el-GR" dirty="0" smtClean="0"/>
              <a:t>Ηλεκτρονικό Τελωνείο </a:t>
            </a:r>
          </a:p>
          <a:p>
            <a:r>
              <a:rPr lang="el-GR" dirty="0" smtClean="0"/>
              <a:t>Ηλεκτρονικό Παράβολο (</a:t>
            </a:r>
            <a:r>
              <a:rPr lang="en-US" dirty="0" smtClean="0"/>
              <a:t>e-</a:t>
            </a:r>
            <a:r>
              <a:rPr lang="el-GR" dirty="0" smtClean="0"/>
              <a:t>Παράβολο) </a:t>
            </a:r>
            <a:endParaRPr lang="en-US" dirty="0" smtClean="0"/>
          </a:p>
          <a:p>
            <a:endParaRPr lang="el-GR" dirty="0" smtClean="0"/>
          </a:p>
          <a:p>
            <a:endParaRPr lang="en-US" dirty="0" smtClean="0"/>
          </a:p>
        </p:txBody>
      </p:sp>
    </p:spTree>
    <p:extLst>
      <p:ext uri="{BB962C8B-B14F-4D97-AF65-F5344CB8AC3E}">
        <p14:creationId xmlns:p14="http://schemas.microsoft.com/office/powerpoint/2010/main" val="2192916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1"/>
          <p:cNvSpPr>
            <a:spLocks noGrp="1"/>
          </p:cNvSpPr>
          <p:nvPr>
            <p:ph type="title"/>
          </p:nvPr>
        </p:nvSpPr>
        <p:spPr>
          <a:xfrm>
            <a:off x="1243320" y="214313"/>
            <a:ext cx="6713055" cy="982439"/>
          </a:xfrm>
        </p:spPr>
        <p:txBody>
          <a:bodyPr/>
          <a:lstStyle/>
          <a:p>
            <a:r>
              <a:rPr lang="el-GR" dirty="0" smtClean="0"/>
              <a:t>Κέντρο Διαλειτουργικότητας (ΚΕ.Δ) Υπουργείου Οικονομικών (1)</a:t>
            </a:r>
          </a:p>
        </p:txBody>
      </p:sp>
      <p:sp>
        <p:nvSpPr>
          <p:cNvPr id="55300" name="Content Placeholder 1"/>
          <p:cNvSpPr>
            <a:spLocks noGrp="1"/>
          </p:cNvSpPr>
          <p:nvPr>
            <p:ph idx="1"/>
          </p:nvPr>
        </p:nvSpPr>
        <p:spPr>
          <a:xfrm>
            <a:off x="900113" y="1484313"/>
            <a:ext cx="7488237" cy="4022725"/>
          </a:xfrm>
        </p:spPr>
        <p:txBody>
          <a:bodyPr/>
          <a:lstStyle/>
          <a:p>
            <a:pPr marL="0" indent="0" eaLnBrk="1" fontAlgn="auto" hangingPunct="1">
              <a:spcAft>
                <a:spcPts val="0"/>
              </a:spcAft>
              <a:buFont typeface="Wingdings 3" charset="2"/>
              <a:buNone/>
              <a:defRPr/>
            </a:pPr>
            <a:r>
              <a:rPr lang="el-GR" b="1" dirty="0" smtClean="0">
                <a:solidFill>
                  <a:schemeClr val="tx1">
                    <a:lumMod val="75000"/>
                    <a:lumOff val="25000"/>
                  </a:schemeClr>
                </a:solidFill>
              </a:rPr>
              <a:t>Τι είναι το Κέντρο Διαλειτουργικότητας (ΚΕ.Δ)</a:t>
            </a:r>
          </a:p>
          <a:p>
            <a:pPr marL="442913" indent="-354013" eaLnBrk="1" fontAlgn="auto" hangingPunct="1">
              <a:lnSpc>
                <a:spcPct val="120000"/>
              </a:lnSpc>
              <a:spcAft>
                <a:spcPts val="600"/>
              </a:spcAft>
              <a:defRPr/>
            </a:pPr>
            <a:r>
              <a:rPr lang="el-GR" dirty="0" smtClean="0"/>
              <a:t>Κοινό και ενιαίο περιβάλλον (υποδομής) εγκατάστασης/χρήσης διαδικτυακών υπηρεσιών </a:t>
            </a:r>
            <a:r>
              <a:rPr lang="en-US" dirty="0" smtClean="0"/>
              <a:t>(web services) </a:t>
            </a:r>
            <a:r>
              <a:rPr lang="el-GR" dirty="0" smtClean="0"/>
              <a:t>του Υπουργείου Οικονομικών και άλλων φορέων του Δημοσίου </a:t>
            </a:r>
            <a:r>
              <a:rPr lang="el-GR" altLang="el-GR" dirty="0" smtClean="0"/>
              <a:t>μέσω του οποίου </a:t>
            </a:r>
            <a:r>
              <a:rPr lang="el-GR" altLang="el-GR" b="1" dirty="0" smtClean="0"/>
              <a:t>ανταλλάσσονται  επιχειρησιακά δεδομένα </a:t>
            </a:r>
          </a:p>
          <a:p>
            <a:pPr marL="442913" indent="-354013" eaLnBrk="1" fontAlgn="auto" hangingPunct="1">
              <a:lnSpc>
                <a:spcPct val="120000"/>
              </a:lnSpc>
              <a:spcAft>
                <a:spcPts val="600"/>
              </a:spcAft>
              <a:defRPr/>
            </a:pPr>
            <a:r>
              <a:rPr lang="el-GR" altLang="el-GR" dirty="0" smtClean="0"/>
              <a:t>Αναπτύχθηκε από τη Γ.Γ.Π.Σ στα πλαίσια του ΕΣΠΑ 2008-2013 και έχει σαν στόχο τη διασύνδεση των ηλεκτρονικών υπηρεσιών της Δημόσιας Διοίκησης</a:t>
            </a:r>
          </a:p>
          <a:p>
            <a:pPr marL="442913" lvl="1" indent="-354013" eaLnBrk="1" fontAlgn="auto" hangingPunct="1">
              <a:spcAft>
                <a:spcPts val="0"/>
              </a:spcAft>
              <a:defRPr/>
            </a:pPr>
            <a:r>
              <a:rPr lang="el-GR" altLang="el-GR" sz="1800" dirty="0" smtClean="0"/>
              <a:t>Λειτουργεί Παραγωγικά από τον Νοέμβριο 2016 (</a:t>
            </a:r>
            <a:r>
              <a:rPr lang="el-GR" altLang="el-GR" sz="1800" dirty="0" smtClean="0">
                <a:solidFill>
                  <a:schemeClr val="tx1">
                    <a:lumMod val="75000"/>
                    <a:lumOff val="25000"/>
                  </a:schemeClr>
                </a:solidFill>
                <a:hlinkClick r:id="rId2" tooltip="Υπουργική Απόφαση ΚΕ.Δ."/>
              </a:rPr>
              <a:t>Υπουργική Απόφαση ΑΔΑ:ΩΨΨΛΗ-ΦΙΚ</a:t>
            </a:r>
            <a:r>
              <a:rPr lang="el-GR" altLang="el-GR" sz="1800" dirty="0" smtClean="0">
                <a:solidFill>
                  <a:schemeClr val="tx1">
                    <a:lumMod val="75000"/>
                    <a:lumOff val="25000"/>
                  </a:schemeClr>
                </a:solidFill>
              </a:rPr>
              <a:t>)</a:t>
            </a:r>
          </a:p>
          <a:p>
            <a:pPr marL="442913" lvl="1" indent="-354013" eaLnBrk="1" fontAlgn="auto" hangingPunct="1">
              <a:spcAft>
                <a:spcPts val="0"/>
              </a:spcAft>
              <a:defRPr/>
            </a:pPr>
            <a:endParaRPr lang="el-GR" altLang="el-GR" sz="1800" dirty="0" smtClean="0">
              <a:solidFill>
                <a:schemeClr val="tx1">
                  <a:lumMod val="75000"/>
                  <a:lumOff val="25000"/>
                </a:schemeClr>
              </a:solidFill>
            </a:endParaRPr>
          </a:p>
          <a:p>
            <a:endParaRPr lang="el-GR" dirty="0" smtClean="0"/>
          </a:p>
          <a:p>
            <a:endParaRPr lang="en-US" dirty="0" smtClean="0"/>
          </a:p>
        </p:txBody>
      </p:sp>
    </p:spTree>
    <p:extLst>
      <p:ext uri="{BB962C8B-B14F-4D97-AF65-F5344CB8AC3E}">
        <p14:creationId xmlns:p14="http://schemas.microsoft.com/office/powerpoint/2010/main" val="2192916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1"/>
          <p:cNvSpPr>
            <a:spLocks noGrp="1"/>
          </p:cNvSpPr>
          <p:nvPr>
            <p:ph type="title"/>
          </p:nvPr>
        </p:nvSpPr>
        <p:spPr>
          <a:xfrm>
            <a:off x="1115616" y="406401"/>
            <a:ext cx="6768751" cy="574327"/>
          </a:xfrm>
        </p:spPr>
        <p:txBody>
          <a:bodyPr/>
          <a:lstStyle/>
          <a:p>
            <a:r>
              <a:rPr lang="el-GR" dirty="0" smtClean="0"/>
              <a:t>Κέντρο Διαλειτουργικότητας (ΚΕ.Δ) (2)</a:t>
            </a:r>
          </a:p>
        </p:txBody>
      </p:sp>
      <p:sp>
        <p:nvSpPr>
          <p:cNvPr id="55300" name="Content Placeholder 1"/>
          <p:cNvSpPr>
            <a:spLocks noGrp="1"/>
          </p:cNvSpPr>
          <p:nvPr>
            <p:ph idx="1"/>
          </p:nvPr>
        </p:nvSpPr>
        <p:spPr>
          <a:xfrm>
            <a:off x="900113" y="1196753"/>
            <a:ext cx="7488237" cy="4310286"/>
          </a:xfrm>
        </p:spPr>
        <p:txBody>
          <a:bodyPr/>
          <a:lstStyle/>
          <a:p>
            <a:pPr>
              <a:buNone/>
              <a:defRPr/>
            </a:pPr>
            <a:r>
              <a:rPr lang="el-GR" u="sng" dirty="0" smtClean="0">
                <a:hlinkClick r:id="rId2"/>
              </a:rPr>
              <a:t> </a:t>
            </a:r>
            <a:r>
              <a:rPr lang="el-GR" sz="1600" b="1" dirty="0" smtClean="0">
                <a:solidFill>
                  <a:schemeClr val="tx1">
                    <a:lumMod val="75000"/>
                    <a:lumOff val="25000"/>
                  </a:schemeClr>
                </a:solidFill>
              </a:rPr>
              <a:t>Διαδικτυακές Υπηρεσίες (web services) στο Κέντρο Διαλειτουργικότητας  : </a:t>
            </a:r>
          </a:p>
          <a:p>
            <a:pPr>
              <a:defRPr/>
            </a:pPr>
            <a:r>
              <a:rPr lang="el-GR" sz="1400" dirty="0" smtClean="0">
                <a:solidFill>
                  <a:schemeClr val="tx1"/>
                </a:solidFill>
              </a:rPr>
              <a:t>υπηρεσίες ανταλλαγής δεδομένων ή </a:t>
            </a:r>
            <a:r>
              <a:rPr lang="el-GR" altLang="el-GR" sz="1400" dirty="0" smtClean="0">
                <a:solidFill>
                  <a:schemeClr val="tx1"/>
                </a:solidFill>
              </a:rPr>
              <a:t>επιβεβαίωσης στοιχείων </a:t>
            </a:r>
            <a:r>
              <a:rPr lang="el-GR" sz="1400" dirty="0" smtClean="0">
                <a:solidFill>
                  <a:schemeClr val="tx1"/>
                </a:solidFill>
              </a:rPr>
              <a:t>μεταξύ πληροφοριακών συστημάτων ή εφαρμογών</a:t>
            </a:r>
          </a:p>
          <a:p>
            <a:pPr>
              <a:defRPr/>
            </a:pPr>
            <a:r>
              <a:rPr lang="el-GR" sz="1400" dirty="0" smtClean="0">
                <a:solidFill>
                  <a:schemeClr val="tx1"/>
                </a:solidFill>
              </a:rPr>
              <a:t>διατίθενται στους Φορείς σε εικοσιτετράωρη βάση επί επτά ημέρες την εβδομάδα (24Χ7)</a:t>
            </a:r>
          </a:p>
          <a:p>
            <a:pPr>
              <a:defRPr/>
            </a:pPr>
            <a:r>
              <a:rPr lang="el-GR" sz="1400" dirty="0" smtClean="0">
                <a:solidFill>
                  <a:schemeClr val="tx1"/>
                </a:solidFill>
              </a:rPr>
              <a:t>και συμβάλλουν:</a:t>
            </a:r>
          </a:p>
          <a:p>
            <a:pPr lvl="1">
              <a:buFont typeface="Wingdings" pitchFamily="2" charset="2"/>
              <a:buChar char="ü"/>
              <a:defRPr/>
            </a:pPr>
            <a:r>
              <a:rPr lang="el-GR" sz="1400" dirty="0" smtClean="0">
                <a:solidFill>
                  <a:schemeClr val="tx1"/>
                </a:solidFill>
              </a:rPr>
              <a:t>Στην έγκυρη, άμεση και επικαιροποιημένη διάθεση πληροφοριών μεταξύ των δημοσίων φορέων,</a:t>
            </a:r>
          </a:p>
          <a:p>
            <a:pPr lvl="1">
              <a:buFont typeface="Wingdings" pitchFamily="2" charset="2"/>
              <a:buChar char="ü"/>
              <a:defRPr/>
            </a:pPr>
            <a:r>
              <a:rPr lang="el-GR" sz="1400" dirty="0" smtClean="0">
                <a:solidFill>
                  <a:schemeClr val="tx1"/>
                </a:solidFill>
              </a:rPr>
              <a:t>Στην επίτευξη οικονομιών κλίμακας μέσω της ορθής επεξεργασίας της πληροφορίας από τον Φορέα που έχει την ευθύνη διαχείρισής της.</a:t>
            </a:r>
          </a:p>
          <a:p>
            <a:pPr marL="0" indent="0" eaLnBrk="1" hangingPunct="1">
              <a:spcAft>
                <a:spcPts val="0"/>
              </a:spcAft>
              <a:buFont typeface="Wingdings 3" charset="2"/>
              <a:buNone/>
              <a:defRPr/>
            </a:pPr>
            <a:r>
              <a:rPr lang="el-GR" sz="1400" dirty="0" smtClean="0">
                <a:solidFill>
                  <a:schemeClr val="tx1">
                    <a:lumMod val="75000"/>
                    <a:lumOff val="25000"/>
                  </a:schemeClr>
                </a:solidFill>
              </a:rPr>
              <a:t>Το ΚΕ.Δ περιλαμβάνει:</a:t>
            </a:r>
          </a:p>
          <a:p>
            <a:pPr eaLnBrk="1" hangingPunct="1">
              <a:spcAft>
                <a:spcPts val="0"/>
              </a:spcAft>
              <a:buFont typeface="Wingdings 3" charset="2"/>
              <a:buChar char=""/>
              <a:defRPr/>
            </a:pPr>
            <a:r>
              <a:rPr lang="el-GR" sz="1400" dirty="0" smtClean="0">
                <a:solidFill>
                  <a:schemeClr val="tx1"/>
                </a:solidFill>
              </a:rPr>
              <a:t>Εφαρμογή Διαχείρισης Αιτημάτων Διαλειτουργικότητας (ΕΔΑ)</a:t>
            </a:r>
          </a:p>
          <a:p>
            <a:pPr eaLnBrk="1" hangingPunct="1">
              <a:spcAft>
                <a:spcPts val="0"/>
              </a:spcAft>
              <a:buFont typeface="Wingdings 3" charset="2"/>
              <a:buChar char=""/>
              <a:defRPr/>
            </a:pPr>
            <a:r>
              <a:rPr lang="el-GR" sz="1400" dirty="0" smtClean="0">
                <a:solidFill>
                  <a:schemeClr val="tx1"/>
                </a:solidFill>
              </a:rPr>
              <a:t>Πλατφόρμα Διαχείρισης και Υποστήριξης των Διαδικτυακών Υπηρεσιών (web services) Enterprise Service Bus (ESB)</a:t>
            </a:r>
          </a:p>
          <a:p>
            <a:pPr eaLnBrk="1" hangingPunct="1">
              <a:spcAft>
                <a:spcPts val="0"/>
              </a:spcAft>
              <a:buFont typeface="Wingdings 3" charset="2"/>
              <a:buChar char=""/>
              <a:defRPr/>
            </a:pPr>
            <a:r>
              <a:rPr lang="el-GR" sz="1400" dirty="0" smtClean="0">
                <a:solidFill>
                  <a:schemeClr val="tx1"/>
                </a:solidFill>
              </a:rPr>
              <a:t>Κοινές Υπηρεσίες Διαδικτυακών Υπηρεσιών – Κοινός Οδηγός υλοποίησης</a:t>
            </a:r>
          </a:p>
          <a:p>
            <a:pPr eaLnBrk="1" hangingPunct="1">
              <a:spcAft>
                <a:spcPts val="0"/>
              </a:spcAft>
              <a:buFont typeface="Wingdings 3" charset="2"/>
              <a:buChar char=""/>
              <a:defRPr/>
            </a:pPr>
            <a:r>
              <a:rPr lang="el-GR" sz="1400" dirty="0" smtClean="0">
                <a:solidFill>
                  <a:schemeClr val="tx1"/>
                </a:solidFill>
              </a:rPr>
              <a:t>Ασφάλεια και Πολιτική Ορθής Χρήσης των Διαδικτυακών Υπηρεσιών.</a:t>
            </a:r>
          </a:p>
          <a:p>
            <a:endParaRPr lang="el-GR" dirty="0" smtClean="0"/>
          </a:p>
          <a:p>
            <a:endParaRPr lang="en-US" dirty="0" smtClean="0"/>
          </a:p>
        </p:txBody>
      </p:sp>
    </p:spTree>
    <p:extLst>
      <p:ext uri="{BB962C8B-B14F-4D97-AF65-F5344CB8AC3E}">
        <p14:creationId xmlns:p14="http://schemas.microsoft.com/office/powerpoint/2010/main" val="21929169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1"/>
          <p:cNvSpPr>
            <a:spLocks noGrp="1"/>
          </p:cNvSpPr>
          <p:nvPr>
            <p:ph type="title"/>
          </p:nvPr>
        </p:nvSpPr>
        <p:spPr>
          <a:xfrm>
            <a:off x="1243320" y="214313"/>
            <a:ext cx="6713055" cy="982439"/>
          </a:xfrm>
        </p:spPr>
        <p:txBody>
          <a:bodyPr/>
          <a:lstStyle/>
          <a:p>
            <a:r>
              <a:rPr lang="el-GR" sz="2400" dirty="0" smtClean="0"/>
              <a:t>Κέντρο Διαλειτουργικότητας (ΚΕ.Δ) (3) Εφαρμογή Διαχειρησης Αιτηματων</a:t>
            </a:r>
          </a:p>
        </p:txBody>
      </p:sp>
      <p:sp>
        <p:nvSpPr>
          <p:cNvPr id="55300" name="Content Placeholder 1"/>
          <p:cNvSpPr>
            <a:spLocks noGrp="1"/>
          </p:cNvSpPr>
          <p:nvPr>
            <p:ph idx="1"/>
          </p:nvPr>
        </p:nvSpPr>
        <p:spPr>
          <a:xfrm>
            <a:off x="900113" y="1268760"/>
            <a:ext cx="7488237" cy="4752527"/>
          </a:xfrm>
        </p:spPr>
        <p:txBody>
          <a:bodyPr/>
          <a:lstStyle/>
          <a:p>
            <a:pPr eaLnBrk="1" fontAlgn="auto" hangingPunct="1">
              <a:spcAft>
                <a:spcPts val="0"/>
              </a:spcAft>
              <a:buFont typeface="Wingdings 3" charset="2"/>
              <a:buChar char=""/>
              <a:defRPr/>
            </a:pPr>
            <a:r>
              <a:rPr lang="el-GR" u="sng" dirty="0" smtClean="0">
                <a:hlinkClick r:id="rId2"/>
              </a:rPr>
              <a:t> </a:t>
            </a:r>
            <a:r>
              <a:rPr lang="el-GR" dirty="0" smtClean="0">
                <a:solidFill>
                  <a:schemeClr val="tx1">
                    <a:lumMod val="75000"/>
                    <a:lumOff val="25000"/>
                  </a:schemeClr>
                </a:solidFill>
              </a:rPr>
              <a:t>Η ΕΔΑ αποτελεί μια διαδικτυακή εφαρμογή (για εσωτερικούς και εξωτερικούς χρήστες) μέσω της οποίας:</a:t>
            </a:r>
          </a:p>
          <a:p>
            <a:pPr lvl="1" eaLnBrk="1" fontAlgn="auto" hangingPunct="1">
              <a:spcAft>
                <a:spcPts val="0"/>
              </a:spcAft>
              <a:buFont typeface="Wingdings 3" charset="2"/>
              <a:buChar char=""/>
              <a:defRPr/>
            </a:pPr>
            <a:r>
              <a:rPr lang="el-GR" dirty="0" smtClean="0">
                <a:solidFill>
                  <a:schemeClr val="tx1">
                    <a:lumMod val="75000"/>
                    <a:lumOff val="25000"/>
                  </a:schemeClr>
                </a:solidFill>
              </a:rPr>
              <a:t>Πραγματοποιείται η υποβολή αιτημάτων από έναν Φορέα για χρήση μιας ή περισσοτέρων διαδικτυακών υπηρεσιών </a:t>
            </a:r>
          </a:p>
          <a:p>
            <a:pPr lvl="1" eaLnBrk="1" fontAlgn="auto" hangingPunct="1">
              <a:spcAft>
                <a:spcPts val="0"/>
              </a:spcAft>
              <a:buFont typeface="Wingdings 3" charset="2"/>
              <a:buChar char=""/>
              <a:defRPr/>
            </a:pPr>
            <a:r>
              <a:rPr lang="el-GR" dirty="0" smtClean="0">
                <a:solidFill>
                  <a:schemeClr val="tx1">
                    <a:lumMod val="75000"/>
                    <a:lumOff val="25000"/>
                  </a:schemeClr>
                </a:solidFill>
              </a:rPr>
              <a:t>Αποδίδονται δικαιώματα</a:t>
            </a:r>
            <a:r>
              <a:rPr lang="en-US" dirty="0" smtClean="0">
                <a:solidFill>
                  <a:schemeClr val="tx1">
                    <a:lumMod val="75000"/>
                    <a:lumOff val="25000"/>
                  </a:schemeClr>
                </a:solidFill>
              </a:rPr>
              <a:t> </a:t>
            </a:r>
            <a:r>
              <a:rPr lang="el-GR" dirty="0" smtClean="0">
                <a:solidFill>
                  <a:schemeClr val="tx1">
                    <a:lumMod val="75000"/>
                    <a:lumOff val="25000"/>
                  </a:schemeClr>
                </a:solidFill>
              </a:rPr>
              <a:t>χρήσης για τους </a:t>
            </a:r>
            <a:r>
              <a:rPr lang="en-US" dirty="0" smtClean="0">
                <a:solidFill>
                  <a:schemeClr val="tx1">
                    <a:lumMod val="75000"/>
                    <a:lumOff val="25000"/>
                  </a:schemeClr>
                </a:solidFill>
              </a:rPr>
              <a:t>Servers </a:t>
            </a:r>
            <a:r>
              <a:rPr lang="el-GR" dirty="0" smtClean="0">
                <a:solidFill>
                  <a:schemeClr val="tx1">
                    <a:lumMod val="75000"/>
                    <a:lumOff val="25000"/>
                  </a:schemeClr>
                </a:solidFill>
              </a:rPr>
              <a:t>του Φορέα σε συγκεκριμένη Διαδικτυακή υπηρεσία</a:t>
            </a:r>
          </a:p>
          <a:p>
            <a:pPr lvl="1" eaLnBrk="1" fontAlgn="auto" hangingPunct="1">
              <a:spcAft>
                <a:spcPts val="0"/>
              </a:spcAft>
              <a:buFont typeface="Wingdings 3" charset="2"/>
              <a:buChar char=""/>
              <a:defRPr/>
            </a:pPr>
            <a:r>
              <a:rPr lang="el-GR" dirty="0" smtClean="0">
                <a:solidFill>
                  <a:schemeClr val="tx1">
                    <a:lumMod val="75000"/>
                    <a:lumOff val="25000"/>
                  </a:schemeClr>
                </a:solidFill>
              </a:rPr>
              <a:t>Παραμετροποιούνται οι λειτουργίες (</a:t>
            </a:r>
            <a:r>
              <a:rPr lang="en-US" dirty="0" smtClean="0">
                <a:solidFill>
                  <a:schemeClr val="tx1">
                    <a:lumMod val="75000"/>
                    <a:lumOff val="25000"/>
                  </a:schemeClr>
                </a:solidFill>
              </a:rPr>
              <a:t>operations) </a:t>
            </a:r>
            <a:r>
              <a:rPr lang="el-GR" dirty="0" smtClean="0">
                <a:solidFill>
                  <a:schemeClr val="tx1">
                    <a:lumMod val="75000"/>
                    <a:lumOff val="25000"/>
                  </a:schemeClr>
                </a:solidFill>
              </a:rPr>
              <a:t>της διαδικτυακής υπηρεσίας (</a:t>
            </a:r>
            <a:r>
              <a:rPr lang="en-US" dirty="0" smtClean="0">
                <a:solidFill>
                  <a:schemeClr val="tx1">
                    <a:lumMod val="75000"/>
                    <a:lumOff val="25000"/>
                  </a:schemeClr>
                </a:solidFill>
              </a:rPr>
              <a:t>WS) </a:t>
            </a:r>
            <a:r>
              <a:rPr lang="el-GR" dirty="0" smtClean="0">
                <a:solidFill>
                  <a:schemeClr val="tx1">
                    <a:lumMod val="75000"/>
                    <a:lumOff val="25000"/>
                  </a:schemeClr>
                </a:solidFill>
              </a:rPr>
              <a:t>ανά Φορέα</a:t>
            </a:r>
            <a:r>
              <a:rPr lang="en-US" dirty="0" smtClean="0">
                <a:solidFill>
                  <a:schemeClr val="tx1">
                    <a:lumMod val="75000"/>
                    <a:lumOff val="25000"/>
                  </a:schemeClr>
                </a:solidFill>
              </a:rPr>
              <a:t> </a:t>
            </a:r>
            <a:endParaRPr lang="el-GR" dirty="0" smtClean="0">
              <a:solidFill>
                <a:schemeClr val="tx1">
                  <a:lumMod val="75000"/>
                  <a:lumOff val="25000"/>
                </a:schemeClr>
              </a:solidFill>
            </a:endParaRPr>
          </a:p>
          <a:p>
            <a:pPr lvl="1" eaLnBrk="1" fontAlgn="auto" hangingPunct="1">
              <a:spcAft>
                <a:spcPts val="0"/>
              </a:spcAft>
              <a:buFont typeface="Wingdings 3" charset="2"/>
              <a:buChar char=""/>
              <a:defRPr/>
            </a:pPr>
            <a:r>
              <a:rPr lang="el-GR" dirty="0" smtClean="0">
                <a:solidFill>
                  <a:schemeClr val="tx1">
                    <a:lumMod val="75000"/>
                    <a:lumOff val="25000"/>
                  </a:schemeClr>
                </a:solidFill>
              </a:rPr>
              <a:t>Υποστηρίζεται η πιλοτική και παραγωγική λειτουργία των διαδικτυακών υπηρεσιών (Πιλοτική και Παραγωγική Υποδομή)</a:t>
            </a:r>
          </a:p>
          <a:p>
            <a:pPr eaLnBrk="1" fontAlgn="auto" hangingPunct="1">
              <a:spcAft>
                <a:spcPts val="0"/>
              </a:spcAft>
              <a:buFont typeface="Wingdings 3" charset="2"/>
              <a:buChar char=""/>
              <a:defRPr/>
            </a:pPr>
            <a:r>
              <a:rPr lang="el-GR" dirty="0" smtClean="0">
                <a:solidFill>
                  <a:schemeClr val="tx1">
                    <a:lumMod val="75000"/>
                    <a:lumOff val="25000"/>
                  </a:schemeClr>
                </a:solidFill>
              </a:rPr>
              <a:t>Χρήση της εφαρμογής με </a:t>
            </a:r>
            <a:r>
              <a:rPr lang="en-US" dirty="0" smtClean="0">
                <a:solidFill>
                  <a:schemeClr val="tx1">
                    <a:lumMod val="75000"/>
                    <a:lumOff val="25000"/>
                  </a:schemeClr>
                </a:solidFill>
              </a:rPr>
              <a:t>username /password </a:t>
            </a:r>
            <a:r>
              <a:rPr lang="el-GR" dirty="0" smtClean="0">
                <a:solidFill>
                  <a:schemeClr val="tx1">
                    <a:lumMod val="75000"/>
                    <a:lumOff val="25000"/>
                  </a:schemeClr>
                </a:solidFill>
              </a:rPr>
              <a:t>του υπουργείου Οικονομικών (</a:t>
            </a:r>
            <a:r>
              <a:rPr lang="en-US" dirty="0" smtClean="0">
                <a:solidFill>
                  <a:schemeClr val="tx1">
                    <a:lumMod val="75000"/>
                    <a:lumOff val="25000"/>
                  </a:schemeClr>
                </a:solidFill>
              </a:rPr>
              <a:t>LDAP </a:t>
            </a:r>
            <a:r>
              <a:rPr lang="el-GR" dirty="0" smtClean="0">
                <a:solidFill>
                  <a:schemeClr val="tx1">
                    <a:lumMod val="75000"/>
                    <a:lumOff val="25000"/>
                  </a:schemeClr>
                </a:solidFill>
              </a:rPr>
              <a:t>της ΓΓΠΣ)</a:t>
            </a:r>
            <a:endParaRPr lang="en-US" dirty="0" smtClean="0">
              <a:solidFill>
                <a:schemeClr val="tx1">
                  <a:lumMod val="75000"/>
                  <a:lumOff val="25000"/>
                </a:schemeClr>
              </a:solidFill>
            </a:endParaRPr>
          </a:p>
          <a:p>
            <a:pPr lvl="2" eaLnBrk="1" fontAlgn="auto" hangingPunct="1">
              <a:spcAft>
                <a:spcPts val="0"/>
              </a:spcAft>
              <a:buFont typeface="Wingdings 3" charset="2"/>
              <a:buChar char=""/>
              <a:defRPr/>
            </a:pPr>
            <a:r>
              <a:rPr lang="el-GR" dirty="0" smtClean="0">
                <a:solidFill>
                  <a:schemeClr val="tx1">
                    <a:lumMod val="75000"/>
                    <a:lumOff val="25000"/>
                  </a:schemeClr>
                </a:solidFill>
              </a:rPr>
              <a:t>Φορέων του Δημοσίου </a:t>
            </a:r>
            <a:endParaRPr lang="en-US" dirty="0" smtClean="0">
              <a:solidFill>
                <a:schemeClr val="tx1">
                  <a:lumMod val="75000"/>
                  <a:lumOff val="25000"/>
                </a:schemeClr>
              </a:solidFill>
            </a:endParaRPr>
          </a:p>
          <a:p>
            <a:pPr lvl="2" eaLnBrk="1" fontAlgn="auto" hangingPunct="1">
              <a:spcAft>
                <a:spcPts val="0"/>
              </a:spcAft>
              <a:buFont typeface="Wingdings 3" charset="2"/>
              <a:buChar char=""/>
              <a:defRPr/>
            </a:pPr>
            <a:r>
              <a:rPr lang="el-GR" dirty="0" smtClean="0">
                <a:solidFill>
                  <a:schemeClr val="tx1">
                    <a:lumMod val="75000"/>
                    <a:lumOff val="25000"/>
                  </a:schemeClr>
                </a:solidFill>
              </a:rPr>
              <a:t>Εξουσιοδοτημένων χρηστών των Φορέων</a:t>
            </a:r>
          </a:p>
          <a:p>
            <a:pPr lvl="2" eaLnBrk="1" fontAlgn="auto" hangingPunct="1">
              <a:spcAft>
                <a:spcPts val="0"/>
              </a:spcAft>
              <a:buFont typeface="Wingdings 3" charset="2"/>
              <a:buChar char=""/>
              <a:defRPr/>
            </a:pPr>
            <a:r>
              <a:rPr lang="el-GR" dirty="0" smtClean="0">
                <a:solidFill>
                  <a:schemeClr val="tx1">
                    <a:lumMod val="75000"/>
                    <a:lumOff val="25000"/>
                  </a:schemeClr>
                </a:solidFill>
              </a:rPr>
              <a:t>Εσωτερικοί Χρήστες  (Υπ. Οικονομικών)  </a:t>
            </a:r>
          </a:p>
          <a:p>
            <a:endParaRPr lang="el-GR" dirty="0" smtClean="0"/>
          </a:p>
          <a:p>
            <a:endParaRPr lang="en-US" dirty="0" smtClean="0"/>
          </a:p>
        </p:txBody>
      </p:sp>
    </p:spTree>
    <p:extLst>
      <p:ext uri="{BB962C8B-B14F-4D97-AF65-F5344CB8AC3E}">
        <p14:creationId xmlns:p14="http://schemas.microsoft.com/office/powerpoint/2010/main" val="2192916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1"/>
          <p:cNvSpPr>
            <a:spLocks noGrp="1"/>
          </p:cNvSpPr>
          <p:nvPr>
            <p:ph type="title"/>
          </p:nvPr>
        </p:nvSpPr>
        <p:spPr>
          <a:xfrm>
            <a:off x="1243320" y="214313"/>
            <a:ext cx="6713055" cy="970720"/>
          </a:xfrm>
        </p:spPr>
        <p:txBody>
          <a:bodyPr/>
          <a:lstStyle/>
          <a:p>
            <a:r>
              <a:rPr lang="el-GR" sz="2800" dirty="0" smtClean="0"/>
              <a:t>Κέντρο Διαλειτουργικότητας (ΚΕ.Δ) (4) </a:t>
            </a:r>
            <a:r>
              <a:rPr lang="en-US" altLang="el-GR" sz="2800" dirty="0" smtClean="0"/>
              <a:t>Enterprise Service Bus</a:t>
            </a:r>
            <a:endParaRPr lang="el-GR" sz="2800" dirty="0" smtClean="0"/>
          </a:p>
        </p:txBody>
      </p:sp>
      <p:sp>
        <p:nvSpPr>
          <p:cNvPr id="5" name="Θέση περιεχομένου 2"/>
          <p:cNvSpPr txBox="1">
            <a:spLocks/>
          </p:cNvSpPr>
          <p:nvPr/>
        </p:nvSpPr>
        <p:spPr bwMode="auto">
          <a:xfrm>
            <a:off x="467544" y="1484784"/>
            <a:ext cx="8996362" cy="4549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85800" marR="0" lvl="1" indent="-654050" algn="l" defTabSz="685800" rtl="0" eaLnBrk="1" fontAlgn="base" latinLnBrk="0" hangingPunct="1">
              <a:lnSpc>
                <a:spcPct val="94000"/>
              </a:lnSpc>
              <a:spcBef>
                <a:spcPts val="375"/>
              </a:spcBef>
              <a:spcAft>
                <a:spcPts val="150"/>
              </a:spcAft>
              <a:buClrTx/>
              <a:buSzTx/>
              <a:buFont typeface="Wingdings 3" pitchFamily="18" charset="2"/>
              <a:buNone/>
              <a:tabLst/>
              <a:defRPr/>
            </a:pPr>
            <a:r>
              <a:rPr kumimoji="0" lang="en-US" altLang="el-GR" sz="2000" b="0" i="0" u="none" strike="noStrike" kern="1200" cap="none" spc="0" normalizeH="0" baseline="0" noProof="0" dirty="0" smtClean="0">
                <a:ln>
                  <a:noFill/>
                </a:ln>
                <a:solidFill>
                  <a:schemeClr val="tx2"/>
                </a:solidFill>
                <a:effectLst/>
                <a:uLnTx/>
                <a:uFillTx/>
                <a:latin typeface="+mn-lt"/>
                <a:ea typeface="+mn-ea"/>
                <a:cs typeface="+mn-cs"/>
              </a:rPr>
              <a:t>Enterprise Service Bus</a:t>
            </a:r>
            <a:r>
              <a:rPr kumimoji="0" lang="el-GR" altLang="el-GR" sz="2000" b="0" i="0" u="none" strike="noStrike" kern="1200" cap="none" spc="0" normalizeH="0" baseline="0" noProof="0" dirty="0" smtClean="0">
                <a:ln>
                  <a:noFill/>
                </a:ln>
                <a:solidFill>
                  <a:schemeClr val="tx2"/>
                </a:solidFill>
                <a:effectLst/>
                <a:uLnTx/>
                <a:uFillTx/>
                <a:latin typeface="+mn-lt"/>
                <a:ea typeface="+mn-ea"/>
                <a:cs typeface="+mn-cs"/>
              </a:rPr>
              <a:t> : Η πλατφορμα Διαχείρησης και υποστήριξης των διαδικτυκών υπηρεσιών</a:t>
            </a:r>
          </a:p>
          <a:p>
            <a:pPr marL="685800" marR="0" lvl="1" indent="-654050" algn="l" defTabSz="685800" rtl="0" eaLnBrk="1" fontAlgn="base" latinLnBrk="0" hangingPunct="1">
              <a:lnSpc>
                <a:spcPct val="94000"/>
              </a:lnSpc>
              <a:spcBef>
                <a:spcPts val="375"/>
              </a:spcBef>
              <a:spcAft>
                <a:spcPts val="150"/>
              </a:spcAft>
              <a:buClrTx/>
              <a:buSzTx/>
              <a:buFont typeface="Wingdings 3" pitchFamily="18" charset="2"/>
              <a:buNone/>
              <a:tabLst/>
              <a:defRPr/>
            </a:pPr>
            <a:endParaRPr kumimoji="0" lang="en-US" altLang="el-GR" sz="2000" b="0" i="0" u="none" strike="noStrike" kern="1200" cap="none" spc="0" normalizeH="0" baseline="0" noProof="0" dirty="0" smtClean="0">
              <a:ln>
                <a:noFill/>
              </a:ln>
              <a:solidFill>
                <a:schemeClr val="tx2"/>
              </a:solidFill>
              <a:effectLst/>
              <a:uLnTx/>
              <a:uFillTx/>
              <a:latin typeface="+mn-lt"/>
              <a:ea typeface="+mn-ea"/>
              <a:cs typeface="+mn-cs"/>
            </a:endParaRPr>
          </a:p>
          <a:p>
            <a:pPr marL="685800" marR="0" lvl="1" indent="-654050" algn="l" defTabSz="685800" rtl="0" eaLnBrk="1" fontAlgn="base" latinLnBrk="0" hangingPunct="1">
              <a:lnSpc>
                <a:spcPct val="94000"/>
              </a:lnSpc>
              <a:spcBef>
                <a:spcPts val="375"/>
              </a:spcBef>
              <a:spcAft>
                <a:spcPts val="150"/>
              </a:spcAft>
              <a:buClrTx/>
              <a:buSzTx/>
              <a:buFont typeface="Wingdings 3" pitchFamily="18" charset="2"/>
              <a:buNone/>
              <a:tabLst/>
              <a:defRPr/>
            </a:pPr>
            <a:endParaRPr kumimoji="0" lang="en-US" altLang="el-GR" sz="2000" b="0" i="0" u="none" strike="noStrike" kern="1200" cap="none" spc="0" normalizeH="0" baseline="0" noProof="0" dirty="0" smtClean="0">
              <a:ln>
                <a:noFill/>
              </a:ln>
              <a:solidFill>
                <a:schemeClr val="tx2"/>
              </a:solidFill>
              <a:effectLst/>
              <a:uLnTx/>
              <a:uFillTx/>
              <a:latin typeface="+mn-lt"/>
              <a:ea typeface="+mn-ea"/>
              <a:cs typeface="+mn-cs"/>
            </a:endParaRPr>
          </a:p>
          <a:p>
            <a:pPr marL="685800" marR="0" lvl="1" indent="-654050" algn="l" defTabSz="685800" rtl="0" eaLnBrk="1" fontAlgn="base" latinLnBrk="0" hangingPunct="1">
              <a:lnSpc>
                <a:spcPct val="94000"/>
              </a:lnSpc>
              <a:spcBef>
                <a:spcPts val="375"/>
              </a:spcBef>
              <a:spcAft>
                <a:spcPts val="150"/>
              </a:spcAft>
              <a:buClrTx/>
              <a:buSzTx/>
              <a:buFont typeface="Wingdings 3" pitchFamily="18" charset="2"/>
              <a:buNone/>
              <a:tabLst/>
              <a:defRPr/>
            </a:pPr>
            <a:endParaRPr kumimoji="0" lang="en-US" altLang="el-GR" sz="1800" b="0" i="0" u="none" strike="noStrike" kern="1200" cap="none" spc="0" normalizeH="0" baseline="0" noProof="0" dirty="0" smtClean="0">
              <a:ln>
                <a:noFill/>
              </a:ln>
              <a:solidFill>
                <a:schemeClr val="tx2"/>
              </a:solidFill>
              <a:effectLst/>
              <a:uLnTx/>
              <a:uFillTx/>
              <a:latin typeface="+mn-lt"/>
              <a:ea typeface="+mn-ea"/>
              <a:cs typeface="+mn-cs"/>
            </a:endParaRPr>
          </a:p>
          <a:p>
            <a:pPr marL="685800" marR="0" lvl="1" indent="-654050" algn="l" defTabSz="685800" rtl="0" eaLnBrk="1" fontAlgn="base" latinLnBrk="0" hangingPunct="1">
              <a:lnSpc>
                <a:spcPct val="94000"/>
              </a:lnSpc>
              <a:spcBef>
                <a:spcPts val="375"/>
              </a:spcBef>
              <a:spcAft>
                <a:spcPts val="150"/>
              </a:spcAft>
              <a:buClrTx/>
              <a:buSzTx/>
              <a:buFont typeface="Wingdings 3" pitchFamily="18" charset="2"/>
              <a:buNone/>
              <a:tabLst/>
              <a:defRPr/>
            </a:pPr>
            <a:endParaRPr kumimoji="0" lang="en-US" altLang="el-GR" sz="1800" b="0" i="0" u="none" strike="noStrike" kern="1200" cap="none" spc="0" normalizeH="0" baseline="0" noProof="0" dirty="0" smtClean="0">
              <a:ln>
                <a:noFill/>
              </a:ln>
              <a:solidFill>
                <a:schemeClr val="tx2"/>
              </a:solidFill>
              <a:effectLst/>
              <a:uLnTx/>
              <a:uFillTx/>
              <a:latin typeface="+mn-lt"/>
              <a:ea typeface="+mn-ea"/>
              <a:cs typeface="+mn-cs"/>
            </a:endParaRPr>
          </a:p>
          <a:p>
            <a:pPr marL="685800" marR="0" lvl="1" indent="-654050" algn="l" defTabSz="685800" rtl="0" eaLnBrk="1" fontAlgn="base" latinLnBrk="0" hangingPunct="1">
              <a:lnSpc>
                <a:spcPct val="94000"/>
              </a:lnSpc>
              <a:spcBef>
                <a:spcPts val="375"/>
              </a:spcBef>
              <a:spcAft>
                <a:spcPts val="150"/>
              </a:spcAft>
              <a:buClrTx/>
              <a:buSzTx/>
              <a:buFont typeface="Wingdings 3" pitchFamily="18" charset="2"/>
              <a:buNone/>
              <a:tabLst/>
              <a:defRPr/>
            </a:pPr>
            <a:endParaRPr kumimoji="0" lang="en-US" altLang="el-GR" sz="1800" b="0" i="0" u="none" strike="noStrike" kern="1200" cap="none" spc="0" normalizeH="0" baseline="0" noProof="0" dirty="0" smtClean="0">
              <a:ln>
                <a:noFill/>
              </a:ln>
              <a:solidFill>
                <a:schemeClr val="tx2"/>
              </a:solidFill>
              <a:effectLst/>
              <a:uLnTx/>
              <a:uFillTx/>
              <a:latin typeface="+mn-lt"/>
              <a:ea typeface="+mn-ea"/>
              <a:cs typeface="+mn-cs"/>
            </a:endParaRPr>
          </a:p>
          <a:p>
            <a:pPr marL="685800" marR="0" lvl="1" indent="-654050" algn="l" defTabSz="685800" rtl="0" eaLnBrk="1" fontAlgn="base" latinLnBrk="0" hangingPunct="1">
              <a:lnSpc>
                <a:spcPct val="94000"/>
              </a:lnSpc>
              <a:spcBef>
                <a:spcPts val="375"/>
              </a:spcBef>
              <a:spcAft>
                <a:spcPts val="150"/>
              </a:spcAft>
              <a:buClrTx/>
              <a:buSzTx/>
              <a:buFont typeface="Wingdings 3" pitchFamily="18" charset="2"/>
              <a:buNone/>
              <a:tabLst/>
              <a:defRPr/>
            </a:pPr>
            <a:endParaRPr kumimoji="0" lang="en-US" altLang="el-GR" sz="1800" b="0" i="0" u="none" strike="noStrike" kern="1200" cap="none" spc="0" normalizeH="0" baseline="0" noProof="0" dirty="0" smtClean="0">
              <a:ln>
                <a:noFill/>
              </a:ln>
              <a:solidFill>
                <a:schemeClr val="tx2"/>
              </a:solidFill>
              <a:effectLst/>
              <a:uLnTx/>
              <a:uFillTx/>
              <a:latin typeface="+mn-lt"/>
              <a:ea typeface="+mn-ea"/>
              <a:cs typeface="+mn-cs"/>
            </a:endParaRPr>
          </a:p>
          <a:p>
            <a:pPr marL="685800" marR="0" lvl="1" indent="-654050" algn="l" defTabSz="685800" rtl="0" eaLnBrk="1" fontAlgn="base" latinLnBrk="0" hangingPunct="1">
              <a:lnSpc>
                <a:spcPct val="94000"/>
              </a:lnSpc>
              <a:spcBef>
                <a:spcPts val="375"/>
              </a:spcBef>
              <a:spcAft>
                <a:spcPts val="150"/>
              </a:spcAft>
              <a:buClrTx/>
              <a:buSzTx/>
              <a:buFont typeface="Wingdings 3" pitchFamily="18" charset="2"/>
              <a:buNone/>
              <a:tabLst/>
              <a:defRPr/>
            </a:pPr>
            <a:endParaRPr kumimoji="0" lang="en-US" altLang="el-GR" sz="1800" b="0"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7" name="Picture 4" descr="https://zato.io/docs/_images/mess2.png"/>
          <p:cNvPicPr>
            <a:picLocks noChangeAspect="1" noChangeArrowheads="1"/>
          </p:cNvPicPr>
          <p:nvPr/>
        </p:nvPicPr>
        <p:blipFill>
          <a:blip r:embed="rId2" cstate="print"/>
          <a:srcRect/>
          <a:stretch>
            <a:fillRect/>
          </a:stretch>
        </p:blipFill>
        <p:spPr bwMode="auto">
          <a:xfrm>
            <a:off x="683568" y="2420888"/>
            <a:ext cx="3248546" cy="3320715"/>
          </a:xfrm>
          <a:prstGeom prst="rect">
            <a:avLst/>
          </a:prstGeom>
          <a:noFill/>
        </p:spPr>
      </p:pic>
      <p:grpSp>
        <p:nvGrpSpPr>
          <p:cNvPr id="8" name="11 - Ομάδα"/>
          <p:cNvGrpSpPr/>
          <p:nvPr/>
        </p:nvGrpSpPr>
        <p:grpSpPr>
          <a:xfrm>
            <a:off x="4882063" y="2156193"/>
            <a:ext cx="3617167" cy="3374323"/>
            <a:chOff x="5148064" y="2132856"/>
            <a:chExt cx="3617167" cy="2672680"/>
          </a:xfrm>
        </p:grpSpPr>
        <p:pic>
          <p:nvPicPr>
            <p:cNvPr id="9" name="Picture 6" descr="Image result for what is ESB"/>
            <p:cNvPicPr>
              <a:picLocks noChangeAspect="1" noChangeArrowheads="1"/>
            </p:cNvPicPr>
            <p:nvPr/>
          </p:nvPicPr>
          <p:blipFill>
            <a:blip r:embed="rId3" cstate="print"/>
            <a:srcRect/>
            <a:stretch>
              <a:fillRect/>
            </a:stretch>
          </p:blipFill>
          <p:spPr bwMode="auto">
            <a:xfrm>
              <a:off x="5220072" y="2237908"/>
              <a:ext cx="2952328" cy="2395063"/>
            </a:xfrm>
            <a:prstGeom prst="rect">
              <a:avLst/>
            </a:prstGeom>
            <a:noFill/>
          </p:spPr>
        </p:pic>
        <p:sp>
          <p:nvSpPr>
            <p:cNvPr id="10" name="7 - Ορθογώνιο"/>
            <p:cNvSpPr/>
            <p:nvPr/>
          </p:nvSpPr>
          <p:spPr>
            <a:xfrm>
              <a:off x="5148064" y="2132856"/>
              <a:ext cx="432048"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bg1"/>
                </a:solidFill>
              </a:endParaRPr>
            </a:p>
          </p:txBody>
        </p:sp>
        <p:sp>
          <p:nvSpPr>
            <p:cNvPr id="11" name="8 - Ορθογώνιο"/>
            <p:cNvSpPr/>
            <p:nvPr/>
          </p:nvSpPr>
          <p:spPr>
            <a:xfrm>
              <a:off x="5300464" y="2285256"/>
              <a:ext cx="3159968" cy="207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bg1"/>
                </a:solidFill>
              </a:endParaRPr>
            </a:p>
          </p:txBody>
        </p:sp>
        <p:sp>
          <p:nvSpPr>
            <p:cNvPr id="12" name="9 - Ορθογώνιο"/>
            <p:cNvSpPr/>
            <p:nvPr/>
          </p:nvSpPr>
          <p:spPr>
            <a:xfrm>
              <a:off x="7956376" y="2492896"/>
              <a:ext cx="656455" cy="2160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bg1"/>
                </a:solidFill>
              </a:endParaRPr>
            </a:p>
          </p:txBody>
        </p:sp>
        <p:sp>
          <p:nvSpPr>
            <p:cNvPr id="13" name="10 - Ορθογώνιο"/>
            <p:cNvSpPr/>
            <p:nvPr/>
          </p:nvSpPr>
          <p:spPr>
            <a:xfrm>
              <a:off x="5292080" y="4509120"/>
              <a:ext cx="3473151" cy="296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bg1"/>
                </a:solidFill>
              </a:endParaRPr>
            </a:p>
          </p:txBody>
        </p:sp>
      </p:grpSp>
      <p:sp>
        <p:nvSpPr>
          <p:cNvPr id="14" name="13 - Δεξιό βέλος"/>
          <p:cNvSpPr/>
          <p:nvPr/>
        </p:nvSpPr>
        <p:spPr>
          <a:xfrm>
            <a:off x="4355976" y="3789040"/>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192916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00113" y="406401"/>
            <a:ext cx="6775450" cy="539528"/>
          </a:xfrm>
        </p:spPr>
        <p:txBody>
          <a:bodyPr/>
          <a:lstStyle/>
          <a:p>
            <a:pPr algn="ctr"/>
            <a:r>
              <a:rPr lang="el-GR" altLang="el-GR" dirty="0"/>
              <a:t>Οδηγία των Υπηρεσιών</a:t>
            </a:r>
            <a:r>
              <a:rPr lang="en-US" altLang="el-GR" dirty="0"/>
              <a:t> (4)</a:t>
            </a:r>
            <a:endParaRPr lang="el-GR" altLang="el-GR" dirty="0"/>
          </a:p>
        </p:txBody>
      </p:sp>
      <p:sp>
        <p:nvSpPr>
          <p:cNvPr id="14340" name="Rectangle 3"/>
          <p:cNvSpPr>
            <a:spLocks noGrp="1" noChangeArrowheads="1"/>
          </p:cNvSpPr>
          <p:nvPr>
            <p:ph idx="1"/>
          </p:nvPr>
        </p:nvSpPr>
        <p:spPr/>
        <p:txBody>
          <a:bodyPr rtlCol="0">
            <a:normAutofit/>
          </a:bodyPr>
          <a:lstStyle/>
          <a:p>
            <a:pPr marL="457200" indent="-457200" eaLnBrk="1" fontAlgn="auto" hangingPunct="1">
              <a:lnSpc>
                <a:spcPct val="90000"/>
              </a:lnSpc>
              <a:buFont typeface="Franklin Gothic Book" pitchFamily="34" charset="0"/>
              <a:buAutoNum type="arabicPeriod"/>
              <a:defRPr/>
            </a:pPr>
            <a:endParaRPr lang="el-GR" sz="2400" dirty="0" smtClean="0"/>
          </a:p>
          <a:p>
            <a:pPr marL="0" indent="0" eaLnBrk="1" fontAlgn="auto" hangingPunct="1">
              <a:lnSpc>
                <a:spcPct val="90000"/>
              </a:lnSpc>
              <a:buFont typeface="Franklin Gothic Book" pitchFamily="34" charset="0"/>
              <a:buNone/>
              <a:defRPr/>
            </a:pPr>
            <a:endParaRPr lang="el-GR" sz="2100" dirty="0" smtClean="0"/>
          </a:p>
        </p:txBody>
      </p:sp>
      <p:pic>
        <p:nvPicPr>
          <p:cNvPr id="22534" name="Εικόνα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979488"/>
            <a:ext cx="7921625"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5466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1"/>
          <p:cNvSpPr>
            <a:spLocks noGrp="1"/>
          </p:cNvSpPr>
          <p:nvPr>
            <p:ph type="title"/>
          </p:nvPr>
        </p:nvSpPr>
        <p:spPr>
          <a:xfrm>
            <a:off x="1243320" y="214312"/>
            <a:ext cx="6713055" cy="1126455"/>
          </a:xfrm>
        </p:spPr>
        <p:txBody>
          <a:bodyPr/>
          <a:lstStyle/>
          <a:p>
            <a:r>
              <a:rPr lang="el-GR" sz="2800" dirty="0" smtClean="0"/>
              <a:t>Κέντρο Διαλειτουργικότητας (ΚΕ.Δ) (5) Κοινές υπηρεσίες </a:t>
            </a:r>
            <a:r>
              <a:rPr lang="en-US" sz="2800" dirty="0" smtClean="0"/>
              <a:t>ESB</a:t>
            </a:r>
            <a:endParaRPr lang="el-GR" sz="2800" dirty="0" smtClean="0"/>
          </a:p>
        </p:txBody>
      </p:sp>
      <p:sp>
        <p:nvSpPr>
          <p:cNvPr id="55300" name="Content Placeholder 1"/>
          <p:cNvSpPr>
            <a:spLocks noGrp="1"/>
          </p:cNvSpPr>
          <p:nvPr>
            <p:ph idx="1"/>
          </p:nvPr>
        </p:nvSpPr>
        <p:spPr>
          <a:xfrm>
            <a:off x="900113" y="1484313"/>
            <a:ext cx="7488237" cy="4022725"/>
          </a:xfrm>
        </p:spPr>
        <p:txBody>
          <a:bodyPr/>
          <a:lstStyle/>
          <a:p>
            <a:pPr marL="633413" lvl="1" indent="-544513" eaLnBrk="1" hangingPunct="1">
              <a:buFont typeface="Wingdings" pitchFamily="2" charset="2"/>
              <a:buChar char="Ø"/>
            </a:pPr>
            <a:r>
              <a:rPr lang="el-GR" altLang="el-GR" sz="1800" dirty="0" smtClean="0"/>
              <a:t>κοινές υπηρεσίες προς όλες τις διαδικτυακές υπηρεσίες που εγκαθίστανται στο </a:t>
            </a:r>
            <a:r>
              <a:rPr lang="en-US" altLang="el-GR" sz="1800" dirty="0" smtClean="0"/>
              <a:t>ESB </a:t>
            </a:r>
            <a:r>
              <a:rPr lang="el-GR" altLang="el-GR" sz="1800" dirty="0" smtClean="0"/>
              <a:t> :</a:t>
            </a:r>
          </a:p>
          <a:p>
            <a:pPr lvl="2" eaLnBrk="1" hangingPunct="1">
              <a:buFont typeface="Wingdings" pitchFamily="2" charset="2"/>
              <a:buChar char="ü"/>
            </a:pPr>
            <a:r>
              <a:rPr lang="el-GR" altLang="el-GR" sz="1800" dirty="0" smtClean="0"/>
              <a:t>Αυθεντικοποίηση (</a:t>
            </a:r>
            <a:r>
              <a:rPr lang="en-US" altLang="el-GR" sz="1800" dirty="0" smtClean="0"/>
              <a:t>Authentication)</a:t>
            </a:r>
            <a:endParaRPr lang="el-GR" altLang="el-GR" sz="1800" dirty="0" smtClean="0"/>
          </a:p>
          <a:p>
            <a:pPr lvl="2" eaLnBrk="1" hangingPunct="1">
              <a:buFont typeface="Wingdings" pitchFamily="2" charset="2"/>
              <a:buChar char="ü"/>
            </a:pPr>
            <a:r>
              <a:rPr lang="el-GR" altLang="el-GR" sz="1800" dirty="0" smtClean="0"/>
              <a:t>Δικαιώματα χρήσης </a:t>
            </a:r>
            <a:r>
              <a:rPr lang="en-US" altLang="el-GR" sz="1800" dirty="0" smtClean="0"/>
              <a:t>(Authorization)</a:t>
            </a:r>
            <a:endParaRPr lang="el-GR" altLang="el-GR" sz="1800" dirty="0" smtClean="0"/>
          </a:p>
          <a:p>
            <a:pPr lvl="2" eaLnBrk="1" hangingPunct="1">
              <a:buFont typeface="Wingdings" pitchFamily="2" charset="2"/>
              <a:buChar char="ü"/>
            </a:pPr>
            <a:r>
              <a:rPr lang="el-GR" altLang="el-GR" sz="1800" dirty="0" smtClean="0"/>
              <a:t>Καταγραφή</a:t>
            </a:r>
            <a:r>
              <a:rPr lang="en-US" altLang="el-GR" sz="1800" dirty="0" smtClean="0"/>
              <a:t> </a:t>
            </a:r>
            <a:r>
              <a:rPr lang="el-GR" altLang="el-GR" sz="1800" dirty="0" smtClean="0"/>
              <a:t>κλήσεων (</a:t>
            </a:r>
            <a:r>
              <a:rPr lang="en-US" altLang="el-GR" sz="1800" dirty="0" smtClean="0"/>
              <a:t>Auditing - Logging</a:t>
            </a:r>
            <a:r>
              <a:rPr lang="el-GR" altLang="el-GR" sz="1800" dirty="0" smtClean="0"/>
              <a:t>)</a:t>
            </a:r>
          </a:p>
          <a:p>
            <a:pPr lvl="2" eaLnBrk="1" hangingPunct="1">
              <a:buFont typeface="Wingdings" pitchFamily="2" charset="2"/>
              <a:buChar char="ü"/>
            </a:pPr>
            <a:r>
              <a:rPr lang="el-GR" altLang="el-GR" sz="1800" dirty="0" smtClean="0"/>
              <a:t>Διαχείρισης Λαθών (τυποποίηση μηνυμάτων λαθών)</a:t>
            </a:r>
            <a:endParaRPr lang="en-US" altLang="el-GR" sz="1800" dirty="0" smtClean="0"/>
          </a:p>
          <a:p>
            <a:pPr lvl="2" eaLnBrk="1" hangingPunct="1">
              <a:buFont typeface="Wingdings" pitchFamily="2" charset="2"/>
              <a:buChar char="ü"/>
            </a:pPr>
            <a:r>
              <a:rPr lang="el-GR" altLang="el-GR" sz="1800" dirty="0" smtClean="0"/>
              <a:t>Υποδομή ψηφιακής υπογραφής</a:t>
            </a:r>
            <a:r>
              <a:rPr lang="en-US" altLang="el-GR" sz="1800" dirty="0" smtClean="0"/>
              <a:t> </a:t>
            </a:r>
            <a:r>
              <a:rPr lang="el-GR" altLang="el-GR" sz="1800" dirty="0" smtClean="0"/>
              <a:t>(</a:t>
            </a:r>
            <a:r>
              <a:rPr lang="en-US" altLang="el-GR" sz="1800" dirty="0" smtClean="0"/>
              <a:t>Digital Signature) </a:t>
            </a:r>
            <a:endParaRPr lang="el-GR" altLang="el-GR" sz="1800" dirty="0" smtClean="0"/>
          </a:p>
          <a:p>
            <a:pPr lvl="2" eaLnBrk="1" fontAlgn="auto" hangingPunct="1">
              <a:spcAft>
                <a:spcPts val="0"/>
              </a:spcAft>
              <a:buFont typeface="Wingdings 3" charset="2"/>
              <a:buChar char=""/>
              <a:defRPr/>
            </a:pPr>
            <a:endParaRPr lang="el-GR" dirty="0" smtClean="0">
              <a:solidFill>
                <a:schemeClr val="tx1">
                  <a:lumMod val="75000"/>
                  <a:lumOff val="25000"/>
                </a:schemeClr>
              </a:solidFill>
            </a:endParaRPr>
          </a:p>
          <a:p>
            <a:endParaRPr lang="el-GR" dirty="0" smtClean="0"/>
          </a:p>
          <a:p>
            <a:endParaRPr lang="en-US" dirty="0" smtClean="0"/>
          </a:p>
        </p:txBody>
      </p:sp>
    </p:spTree>
    <p:extLst>
      <p:ext uri="{BB962C8B-B14F-4D97-AF65-F5344CB8AC3E}">
        <p14:creationId xmlns:p14="http://schemas.microsoft.com/office/powerpoint/2010/main" val="21929169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1"/>
          <p:cNvSpPr>
            <a:spLocks noGrp="1"/>
          </p:cNvSpPr>
          <p:nvPr>
            <p:ph type="title"/>
          </p:nvPr>
        </p:nvSpPr>
        <p:spPr>
          <a:xfrm>
            <a:off x="1210870" y="260648"/>
            <a:ext cx="6480720" cy="574328"/>
          </a:xfrm>
        </p:spPr>
        <p:txBody>
          <a:bodyPr/>
          <a:lstStyle/>
          <a:p>
            <a:r>
              <a:rPr lang="el-GR" sz="2800" dirty="0" smtClean="0"/>
              <a:t>Κέντρο Διαλειτουργικότητας (ΚΕ.Δ) (6)</a:t>
            </a:r>
          </a:p>
        </p:txBody>
      </p:sp>
      <p:sp>
        <p:nvSpPr>
          <p:cNvPr id="55300" name="Content Placeholder 1"/>
          <p:cNvSpPr>
            <a:spLocks noGrp="1"/>
          </p:cNvSpPr>
          <p:nvPr>
            <p:ph idx="1"/>
          </p:nvPr>
        </p:nvSpPr>
        <p:spPr>
          <a:xfrm>
            <a:off x="900113" y="1484313"/>
            <a:ext cx="7488237" cy="4022725"/>
          </a:xfrm>
        </p:spPr>
        <p:txBody>
          <a:bodyPr/>
          <a:lstStyle/>
          <a:p>
            <a:pPr lvl="2" eaLnBrk="1" fontAlgn="auto" hangingPunct="1">
              <a:spcAft>
                <a:spcPts val="0"/>
              </a:spcAft>
              <a:buFont typeface="Wingdings 3" charset="2"/>
              <a:buChar char=""/>
              <a:defRPr/>
            </a:pPr>
            <a:endParaRPr lang="el-GR" sz="1800" dirty="0" smtClean="0">
              <a:solidFill>
                <a:schemeClr val="tx1">
                  <a:lumMod val="75000"/>
                  <a:lumOff val="25000"/>
                </a:schemeClr>
              </a:solidFill>
            </a:endParaRPr>
          </a:p>
          <a:p>
            <a:endParaRPr lang="el-GR" dirty="0" smtClean="0"/>
          </a:p>
          <a:p>
            <a:endParaRPr lang="en-US" dirty="0" smtClean="0"/>
          </a:p>
        </p:txBody>
      </p:sp>
      <p:pic>
        <p:nvPicPr>
          <p:cNvPr id="143362" name="Picture 2"/>
          <p:cNvPicPr>
            <a:picLocks noChangeAspect="1" noChangeArrowheads="1"/>
          </p:cNvPicPr>
          <p:nvPr/>
        </p:nvPicPr>
        <p:blipFill>
          <a:blip r:embed="rId2" cstate="print"/>
          <a:srcRect/>
          <a:stretch>
            <a:fillRect/>
          </a:stretch>
        </p:blipFill>
        <p:spPr bwMode="auto">
          <a:xfrm>
            <a:off x="1187624" y="965808"/>
            <a:ext cx="6264696" cy="5403300"/>
          </a:xfrm>
          <a:prstGeom prst="rect">
            <a:avLst/>
          </a:prstGeom>
          <a:noFill/>
          <a:ln w="9525">
            <a:noFill/>
            <a:miter lim="800000"/>
            <a:headEnd/>
            <a:tailEnd/>
          </a:ln>
        </p:spPr>
      </p:pic>
    </p:spTree>
    <p:extLst>
      <p:ext uri="{BB962C8B-B14F-4D97-AF65-F5344CB8AC3E}">
        <p14:creationId xmlns:p14="http://schemas.microsoft.com/office/powerpoint/2010/main" val="21929169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1"/>
          <p:cNvSpPr>
            <a:spLocks noGrp="1"/>
          </p:cNvSpPr>
          <p:nvPr>
            <p:ph type="title"/>
          </p:nvPr>
        </p:nvSpPr>
        <p:spPr/>
        <p:txBody>
          <a:bodyPr/>
          <a:lstStyle/>
          <a:p>
            <a:pPr marL="342900" indent="-342900"/>
            <a:r>
              <a:rPr lang="el-GR" sz="3200" dirty="0" smtClean="0"/>
              <a:t>Ηλεκτρονικό Τελωνείο (1)</a:t>
            </a:r>
            <a:endParaRPr lang="en-US" sz="4000" dirty="0" smtClean="0"/>
          </a:p>
        </p:txBody>
      </p:sp>
      <p:sp>
        <p:nvSpPr>
          <p:cNvPr id="55300" name="Content Placeholder 1"/>
          <p:cNvSpPr>
            <a:spLocks noGrp="1"/>
          </p:cNvSpPr>
          <p:nvPr>
            <p:ph idx="1"/>
          </p:nvPr>
        </p:nvSpPr>
        <p:spPr>
          <a:xfrm>
            <a:off x="900113" y="1124745"/>
            <a:ext cx="7488237" cy="4382294"/>
          </a:xfrm>
        </p:spPr>
        <p:txBody>
          <a:bodyPr/>
          <a:lstStyle/>
          <a:p>
            <a:r>
              <a:rPr lang="en-US" dirty="0" smtClean="0">
                <a:hlinkClick r:id="rId2"/>
              </a:rPr>
              <a:t>https://portal.gsis.gr/portal/page/portal/ICISnet</a:t>
            </a:r>
            <a:endParaRPr lang="en-US" dirty="0" smtClean="0"/>
          </a:p>
          <a:p>
            <a:endParaRPr lang="el-GR" dirty="0" smtClean="0"/>
          </a:p>
          <a:p>
            <a:endParaRPr lang="en-US" dirty="0" smtClean="0"/>
          </a:p>
        </p:txBody>
      </p:sp>
      <p:pic>
        <p:nvPicPr>
          <p:cNvPr id="5530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275" y="1916113"/>
            <a:ext cx="7639050" cy="36004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1929169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Τίτλος 1"/>
          <p:cNvSpPr>
            <a:spLocks noGrp="1"/>
          </p:cNvSpPr>
          <p:nvPr>
            <p:ph type="title"/>
          </p:nvPr>
        </p:nvSpPr>
        <p:spPr/>
        <p:txBody>
          <a:bodyPr/>
          <a:lstStyle/>
          <a:p>
            <a:pPr marL="342900" indent="-342900"/>
            <a:r>
              <a:rPr lang="el-GR" sz="3200" dirty="0" smtClean="0"/>
              <a:t>Ηλεκτρονικό Τελωνείο (2)</a:t>
            </a:r>
            <a:endParaRPr lang="en-US" sz="4000" dirty="0" smtClean="0"/>
          </a:p>
        </p:txBody>
      </p:sp>
      <p:sp>
        <p:nvSpPr>
          <p:cNvPr id="56324" name="Content Placeholder 1"/>
          <p:cNvSpPr>
            <a:spLocks noGrp="1"/>
          </p:cNvSpPr>
          <p:nvPr>
            <p:ph idx="1"/>
          </p:nvPr>
        </p:nvSpPr>
        <p:spPr>
          <a:xfrm>
            <a:off x="900113" y="1124745"/>
            <a:ext cx="7488237" cy="4608512"/>
          </a:xfrm>
        </p:spPr>
        <p:txBody>
          <a:bodyPr/>
          <a:lstStyle/>
          <a:p>
            <a:r>
              <a:rPr lang="el-GR" dirty="0" smtClean="0"/>
              <a:t>Την 1-07-2016 συστάθηκε </a:t>
            </a:r>
            <a:r>
              <a:rPr lang="el-GR" b="1" dirty="0" smtClean="0"/>
              <a:t>η Εθνική Επιτροπή Διευκόλυνσης του Εμπορίου</a:t>
            </a:r>
            <a:r>
              <a:rPr lang="el-GR" dirty="0" smtClean="0"/>
              <a:t> με την οποία εκφράζεται η πολιτική βούληση για την προώθηση της υλοποίησης των δράσεων </a:t>
            </a:r>
            <a:r>
              <a:rPr lang="el-GR" b="1" dirty="0" smtClean="0"/>
              <a:t>του οδικού χάρτη</a:t>
            </a:r>
            <a:r>
              <a:rPr lang="el-GR" dirty="0" smtClean="0"/>
              <a:t> , που σχετίζονται με τη διευκόλυνση των εμπορικών συναλλαγών.</a:t>
            </a:r>
            <a:br>
              <a:rPr lang="el-GR" dirty="0" smtClean="0"/>
            </a:br>
            <a:r>
              <a:rPr lang="el-GR" dirty="0" smtClean="0"/>
              <a:t/>
            </a:r>
            <a:br>
              <a:rPr lang="el-GR" dirty="0" smtClean="0"/>
            </a:br>
            <a:r>
              <a:rPr lang="el-GR" dirty="0" smtClean="0"/>
              <a:t>Η Εθνική Επιτροπή συντονίζει το έργο της </a:t>
            </a:r>
            <a:r>
              <a:rPr lang="el-GR" b="1" dirty="0" smtClean="0"/>
              <a:t>Επιχειρησιακής Επιτροπής Διευκόλυνσης του Εμπορίου</a:t>
            </a:r>
            <a:r>
              <a:rPr lang="el-GR" dirty="0" smtClean="0"/>
              <a:t> , η οποία αποτελεί τον κύριο μηχανισμό υλοποίησης των δράσεων του οδικού χάρτη</a:t>
            </a:r>
            <a:br>
              <a:rPr lang="el-GR" dirty="0" smtClean="0"/>
            </a:br>
            <a:r>
              <a:rPr lang="el-GR" dirty="0" smtClean="0"/>
              <a:t/>
            </a:r>
            <a:br>
              <a:rPr lang="el-GR" dirty="0" smtClean="0"/>
            </a:br>
            <a:r>
              <a:rPr lang="el-GR" dirty="0" smtClean="0"/>
              <a:t>Στόχος όλου αυτού του Στρατηγικού σχεδιασμού είναι η υλοποίηση </a:t>
            </a:r>
            <a:r>
              <a:rPr lang="el-GR" b="1" dirty="0" smtClean="0"/>
              <a:t>του Single Window</a:t>
            </a:r>
            <a:r>
              <a:rPr lang="el-GR" dirty="0" smtClean="0"/>
              <a:t> , ενός νέου περιβάλλοντος για τους ιδιωτικούς και δημόσιους φορείς που εμπλέκονται με το Διεθνές εμπόριο και τις Μεταφορές.</a:t>
            </a:r>
            <a:br>
              <a:rPr lang="el-GR" dirty="0" smtClean="0"/>
            </a:br>
            <a:r>
              <a:rPr lang="el-GR" dirty="0" smtClean="0"/>
              <a:t/>
            </a:r>
            <a:br>
              <a:rPr lang="el-GR" dirty="0" smtClean="0"/>
            </a:br>
            <a:endParaRPr lang="el-GR" dirty="0" smtClean="0"/>
          </a:p>
        </p:txBody>
      </p:sp>
    </p:spTree>
    <p:extLst>
      <p:ext uri="{BB962C8B-B14F-4D97-AF65-F5344CB8AC3E}">
        <p14:creationId xmlns:p14="http://schemas.microsoft.com/office/powerpoint/2010/main" val="16999454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Τίτλος 1"/>
          <p:cNvSpPr>
            <a:spLocks noGrp="1"/>
          </p:cNvSpPr>
          <p:nvPr>
            <p:ph type="title"/>
          </p:nvPr>
        </p:nvSpPr>
        <p:spPr/>
        <p:txBody>
          <a:bodyPr/>
          <a:lstStyle/>
          <a:p>
            <a:pPr marL="342900" indent="-342900"/>
            <a:r>
              <a:rPr lang="el-GR" sz="3200" dirty="0" smtClean="0"/>
              <a:t>Ηλεκτρονικό Τελωνείο (3) </a:t>
            </a:r>
            <a:endParaRPr lang="en-US" sz="4000" dirty="0" smtClean="0"/>
          </a:p>
        </p:txBody>
      </p:sp>
      <p:sp>
        <p:nvSpPr>
          <p:cNvPr id="2" name="Content Placeholder 1"/>
          <p:cNvSpPr>
            <a:spLocks noGrp="1"/>
          </p:cNvSpPr>
          <p:nvPr>
            <p:ph idx="1"/>
          </p:nvPr>
        </p:nvSpPr>
        <p:spPr>
          <a:xfrm>
            <a:off x="900113" y="1244600"/>
            <a:ext cx="7488237" cy="4022725"/>
          </a:xfrm>
        </p:spPr>
        <p:txBody>
          <a:bodyPr/>
          <a:lstStyle/>
          <a:p>
            <a:pPr marL="0" indent="0">
              <a:buFont typeface="Franklin Gothic Book" pitchFamily="34" charset="0"/>
              <a:buNone/>
              <a:defRPr/>
            </a:pPr>
            <a:r>
              <a:rPr lang="el-GR" dirty="0" smtClean="0"/>
              <a:t>Στόχος: η </a:t>
            </a:r>
            <a:r>
              <a:rPr lang="el-GR" dirty="0"/>
              <a:t>εξάλειψη των χρονοβόρων και αναποτελεσματικών διαδικασιών σε όλο το φάσμα του διεθνούς εμπορίου</a:t>
            </a:r>
          </a:p>
          <a:p>
            <a:pPr>
              <a:defRPr/>
            </a:pPr>
            <a:r>
              <a:rPr lang="el-GR" dirty="0"/>
              <a:t>τη μείωση του κόστους της εμπορικής συναλλαγής</a:t>
            </a:r>
          </a:p>
          <a:p>
            <a:pPr>
              <a:defRPr/>
            </a:pPr>
            <a:r>
              <a:rPr lang="el-GR" dirty="0"/>
              <a:t>τους ορθολογικότερους κανόνες στο διασυνοριακό έλεγχο.</a:t>
            </a:r>
          </a:p>
        </p:txBody>
      </p:sp>
      <p:pic>
        <p:nvPicPr>
          <p:cNvPr id="5734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2997200"/>
            <a:ext cx="6911975" cy="28829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717935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Τίτλος 1"/>
          <p:cNvSpPr>
            <a:spLocks noGrp="1"/>
          </p:cNvSpPr>
          <p:nvPr>
            <p:ph type="title"/>
          </p:nvPr>
        </p:nvSpPr>
        <p:spPr/>
        <p:txBody>
          <a:bodyPr/>
          <a:lstStyle/>
          <a:p>
            <a:pPr marL="342900" indent="-342900"/>
            <a:r>
              <a:rPr lang="el-GR" sz="3200" dirty="0" smtClean="0"/>
              <a:t>Ηλεκτρονικό Τελωνείο (4) </a:t>
            </a:r>
            <a:endParaRPr lang="en-US" sz="4000" dirty="0" smtClean="0"/>
          </a:p>
        </p:txBody>
      </p:sp>
      <p:sp>
        <p:nvSpPr>
          <p:cNvPr id="58372" name="Content Placeholder 1"/>
          <p:cNvSpPr>
            <a:spLocks noGrp="1"/>
          </p:cNvSpPr>
          <p:nvPr>
            <p:ph idx="1"/>
          </p:nvPr>
        </p:nvSpPr>
        <p:spPr>
          <a:xfrm>
            <a:off x="900113" y="1484313"/>
            <a:ext cx="7488237" cy="4022725"/>
          </a:xfrm>
        </p:spPr>
        <p:txBody>
          <a:bodyPr/>
          <a:lstStyle/>
          <a:p>
            <a:pPr marL="0" indent="0">
              <a:buFont typeface="Franklin Gothic Book" pitchFamily="34" charset="0"/>
              <a:buNone/>
            </a:pPr>
            <a:endParaRPr lang="el-GR" smtClean="0"/>
          </a:p>
        </p:txBody>
      </p:sp>
      <p:pic>
        <p:nvPicPr>
          <p:cNvPr id="5837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716" y="1130338"/>
            <a:ext cx="7894637" cy="41894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1251323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Τίτλος 1"/>
          <p:cNvSpPr>
            <a:spLocks noGrp="1"/>
          </p:cNvSpPr>
          <p:nvPr>
            <p:ph type="title"/>
          </p:nvPr>
        </p:nvSpPr>
        <p:spPr>
          <a:xfrm>
            <a:off x="900113" y="406401"/>
            <a:ext cx="6775450" cy="718344"/>
          </a:xfrm>
        </p:spPr>
        <p:txBody>
          <a:bodyPr/>
          <a:lstStyle/>
          <a:p>
            <a:pPr marL="342900" indent="-342900"/>
            <a:r>
              <a:rPr lang="el-GR" sz="3200" dirty="0" smtClean="0"/>
              <a:t>Ηλεκτρονικό Παράβολο </a:t>
            </a:r>
            <a:r>
              <a:rPr lang="en-US" sz="3200" dirty="0" smtClean="0"/>
              <a:t>e-</a:t>
            </a:r>
            <a:r>
              <a:rPr lang="el-GR" sz="3200" dirty="0" smtClean="0"/>
              <a:t>παράβολο</a:t>
            </a:r>
            <a:endParaRPr lang="en-US" sz="4000" dirty="0" smtClean="0"/>
          </a:p>
        </p:txBody>
      </p:sp>
      <p:sp>
        <p:nvSpPr>
          <p:cNvPr id="56324" name="Content Placeholder 1"/>
          <p:cNvSpPr>
            <a:spLocks noGrp="1"/>
          </p:cNvSpPr>
          <p:nvPr>
            <p:ph idx="1"/>
          </p:nvPr>
        </p:nvSpPr>
        <p:spPr>
          <a:xfrm>
            <a:off x="900113" y="1196753"/>
            <a:ext cx="7488237" cy="4536504"/>
          </a:xfrm>
        </p:spPr>
        <p:txBody>
          <a:bodyPr/>
          <a:lstStyle/>
          <a:p>
            <a:pPr>
              <a:lnSpc>
                <a:spcPct val="120000"/>
              </a:lnSpc>
              <a:spcBef>
                <a:spcPct val="0"/>
              </a:spcBef>
              <a:spcAft>
                <a:spcPts val="600"/>
              </a:spcAft>
              <a:defRPr/>
            </a:pPr>
            <a:r>
              <a:rPr lang="el-GR" altLang="el-GR" sz="1800" dirty="0" smtClean="0"/>
              <a:t>Πλατφόρμα ηλεκτρονικών πληρωμών για συναλλαγές πολιτών και επιχειρήσεων με τους Φορείς του Δημοσίου</a:t>
            </a:r>
          </a:p>
          <a:p>
            <a:pPr>
              <a:lnSpc>
                <a:spcPct val="120000"/>
              </a:lnSpc>
              <a:spcBef>
                <a:spcPct val="0"/>
              </a:spcBef>
              <a:spcAft>
                <a:spcPts val="600"/>
              </a:spcAft>
              <a:defRPr/>
            </a:pPr>
            <a:r>
              <a:rPr lang="el-GR" altLang="el-GR" sz="1800" dirty="0" smtClean="0"/>
              <a:t>Συμβάλει στην εξυπηρέτηση των πολιτών και των επιχειρήσεων αλλά και στον έλεγχο της ορθής χρήσης από τους Φορείς του Δημοσίου</a:t>
            </a:r>
          </a:p>
          <a:p>
            <a:pPr>
              <a:lnSpc>
                <a:spcPct val="120000"/>
              </a:lnSpc>
              <a:spcBef>
                <a:spcPct val="0"/>
              </a:spcBef>
              <a:spcAft>
                <a:spcPts val="600"/>
              </a:spcAft>
              <a:defRPr/>
            </a:pPr>
            <a:r>
              <a:rPr lang="el-GR" altLang="el-GR" sz="1800" dirty="0" smtClean="0"/>
              <a:t>Υποστηρίζει πληρωμές για  παράβολα –πρόστιμα – εισπράξεις τρίτων Φορέων (π.χ. Ασφαλιστικά ταμεία – </a:t>
            </a:r>
            <a:r>
              <a:rPr lang="en-US" altLang="el-GR" sz="1800" dirty="0" smtClean="0"/>
              <a:t>TAX</a:t>
            </a:r>
            <a:r>
              <a:rPr lang="el-GR" altLang="el-GR" sz="1800" dirty="0" smtClean="0"/>
              <a:t>ΔΙΚ – ΕΟΦ – ΥΠΑ – ΕΜΥ- Πρόστιμα Φορέων) </a:t>
            </a:r>
          </a:p>
          <a:p>
            <a:pPr>
              <a:lnSpc>
                <a:spcPct val="120000"/>
              </a:lnSpc>
              <a:spcBef>
                <a:spcPct val="0"/>
              </a:spcBef>
              <a:spcAft>
                <a:spcPts val="600"/>
              </a:spcAft>
              <a:defRPr/>
            </a:pPr>
            <a:r>
              <a:rPr lang="el-GR" altLang="el-GR" sz="1800" dirty="0" smtClean="0"/>
              <a:t>Έχουν ενταχθεί οι περισσότεροι φορείς του δημοσίου (&gt;40)</a:t>
            </a:r>
          </a:p>
          <a:p>
            <a:pPr>
              <a:lnSpc>
                <a:spcPct val="120000"/>
              </a:lnSpc>
              <a:spcBef>
                <a:spcPct val="0"/>
              </a:spcBef>
              <a:spcAft>
                <a:spcPts val="600"/>
              </a:spcAft>
              <a:defRPr/>
            </a:pPr>
            <a:r>
              <a:rPr lang="el-GR" altLang="el-GR" sz="1800" dirty="0" smtClean="0"/>
              <a:t>Διαθέσιμο  στην Ιστοσελίδα της ΓΓΠΣ και του Υπουργείου Οικονομικών </a:t>
            </a:r>
            <a:r>
              <a:rPr lang="en-US" altLang="el-GR" sz="1600" dirty="0" smtClean="0">
                <a:hlinkClick r:id="rId2"/>
              </a:rPr>
              <a:t>http://www.gsis.gr/gsis/info/gsis_site/Services/Polites/eparavolo.html</a:t>
            </a:r>
            <a:endParaRPr lang="el-GR" altLang="el-GR" sz="1600" dirty="0" smtClean="0"/>
          </a:p>
          <a:p>
            <a:pPr>
              <a:lnSpc>
                <a:spcPct val="120000"/>
              </a:lnSpc>
              <a:spcBef>
                <a:spcPct val="0"/>
              </a:spcBef>
              <a:spcAft>
                <a:spcPts val="600"/>
              </a:spcAft>
              <a:buNone/>
              <a:defRPr/>
            </a:pPr>
            <a:r>
              <a:rPr lang="el-GR" altLang="el-GR" sz="1800" dirty="0" smtClean="0"/>
              <a:t>     </a:t>
            </a:r>
            <a:r>
              <a:rPr lang="el-GR" altLang="el-GR" sz="1800" dirty="0" smtClean="0">
                <a:hlinkClick r:id="rId3"/>
              </a:rPr>
              <a:t> </a:t>
            </a:r>
            <a:r>
              <a:rPr lang="en-US" altLang="el-GR" sz="1600" dirty="0" smtClean="0">
                <a:hlinkClick r:id="rId3"/>
              </a:rPr>
              <a:t>www.minfin.gr/eparavolo </a:t>
            </a:r>
            <a:endParaRPr lang="el-GR" altLang="el-GR" sz="1600" dirty="0" smtClean="0"/>
          </a:p>
          <a:p>
            <a:pPr>
              <a:buNone/>
            </a:pPr>
            <a:r>
              <a:rPr lang="el-GR" dirty="0" smtClean="0"/>
              <a:t/>
            </a:r>
            <a:br>
              <a:rPr lang="el-GR" dirty="0" smtClean="0"/>
            </a:br>
            <a:r>
              <a:rPr lang="el-GR" dirty="0" smtClean="0"/>
              <a:t/>
            </a:r>
            <a:br>
              <a:rPr lang="el-GR" dirty="0" smtClean="0"/>
            </a:br>
            <a:endParaRPr lang="el-GR" dirty="0" smtClean="0"/>
          </a:p>
        </p:txBody>
      </p:sp>
    </p:spTree>
    <p:extLst>
      <p:ext uri="{BB962C8B-B14F-4D97-AF65-F5344CB8AC3E}">
        <p14:creationId xmlns:p14="http://schemas.microsoft.com/office/powerpoint/2010/main" val="16999454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Τίτλος 1"/>
          <p:cNvSpPr>
            <a:spLocks noGrp="1"/>
          </p:cNvSpPr>
          <p:nvPr>
            <p:ph type="title"/>
          </p:nvPr>
        </p:nvSpPr>
        <p:spPr/>
        <p:txBody>
          <a:bodyPr/>
          <a:lstStyle/>
          <a:p>
            <a:pPr marL="342900" indent="-342900"/>
            <a:r>
              <a:rPr lang="el-GR" sz="2800" dirty="0" smtClean="0"/>
              <a:t>Ηλεκτρονικό Παράβολο </a:t>
            </a:r>
            <a:r>
              <a:rPr lang="en-US" sz="2800" dirty="0" smtClean="0"/>
              <a:t>e-</a:t>
            </a:r>
            <a:r>
              <a:rPr lang="el-GR" sz="2800" dirty="0" smtClean="0"/>
              <a:t>παράβολο(2)</a:t>
            </a:r>
            <a:endParaRPr lang="en-US" sz="2800" dirty="0" smtClean="0"/>
          </a:p>
        </p:txBody>
      </p:sp>
      <p:sp>
        <p:nvSpPr>
          <p:cNvPr id="56324" name="Content Placeholder 1"/>
          <p:cNvSpPr>
            <a:spLocks noGrp="1"/>
          </p:cNvSpPr>
          <p:nvPr>
            <p:ph idx="1"/>
          </p:nvPr>
        </p:nvSpPr>
        <p:spPr>
          <a:xfrm>
            <a:off x="900113" y="1268760"/>
            <a:ext cx="7488237" cy="4464496"/>
          </a:xfrm>
        </p:spPr>
        <p:txBody>
          <a:bodyPr/>
          <a:lstStyle/>
          <a:p>
            <a:pPr>
              <a:buNone/>
            </a:pPr>
            <a:r>
              <a:rPr lang="el-GR" sz="1600" dirty="0" smtClean="0"/>
              <a:t>Εναλλακτικοί τρόποι για την υποστήριξη των ηλεκτρονικών πληρωμών με:</a:t>
            </a:r>
          </a:p>
          <a:p>
            <a:pPr lvl="0"/>
            <a:r>
              <a:rPr lang="el-GR" sz="1600" dirty="0" smtClean="0"/>
              <a:t>Πιστωτικές, χρεωστικές και προπληρωμένες κάρτες μέσα από το site Γενικής Γραμματείας Πληροφοριακών Συστημάτων .</a:t>
            </a:r>
          </a:p>
          <a:p>
            <a:pPr lvl="0"/>
            <a:r>
              <a:rPr lang="el-GR" sz="1600" dirty="0" smtClean="0"/>
              <a:t>Άμεσες (ONLINE) πληρωμές για όσες τράπεζες μπορούν να τις υποστηρίξουν την υπηρεσία στα πληροφοριακά τους συστήματα με την χρήση Διαδικτυακών υπηρεσιών μεταξύ των τραπεζών της ΔΙΑΣ και της ΓΓΠΣ.  </a:t>
            </a:r>
          </a:p>
          <a:p>
            <a:pPr lvl="0"/>
            <a:r>
              <a:rPr lang="el-GR" sz="1600" dirty="0" smtClean="0"/>
              <a:t>Με την αποστολή Αρχείων πληρωμών σε ημερήσια βάση για τις τράπεζες που δεν μπορούν να υποστηρίξουν τις on-line πληρωμές </a:t>
            </a:r>
          </a:p>
          <a:p>
            <a:pPr marL="0" indent="0">
              <a:buNone/>
            </a:pPr>
            <a:r>
              <a:rPr lang="el-GR" sz="1600" dirty="0" smtClean="0"/>
              <a:t>Η ΓΓΠΣ έχει αναπτύξει διαδικτυακές υπηρεσίες (web Services) μέσω του Κέντρου Διαλειτουργικότητας του Υπουργείου Οικονομικών για την διασύνδεση με τα Πληροφοριακά συστήματα  των φορέων του Δημοσίου με σκοπό: </a:t>
            </a:r>
          </a:p>
          <a:p>
            <a:pPr lvl="0"/>
            <a:r>
              <a:rPr lang="el-GR" sz="1600" dirty="0" smtClean="0"/>
              <a:t>την Δέσμευση e-παραβόλων</a:t>
            </a:r>
          </a:p>
          <a:p>
            <a:pPr lvl="0"/>
            <a:r>
              <a:rPr lang="el-GR" sz="1600" dirty="0" smtClean="0"/>
              <a:t>την επιστροφή  e-παραβόλων</a:t>
            </a:r>
          </a:p>
          <a:p>
            <a:pPr lvl="0"/>
            <a:r>
              <a:rPr lang="el-GR" sz="1600" dirty="0" smtClean="0"/>
              <a:t>την λήψη συγκεντρωτικών και αναλυτικών στοιχείων για τα παράβολά του </a:t>
            </a:r>
            <a:r>
              <a:rPr lang="el-GR" dirty="0" smtClean="0"/>
              <a:t>φορέα   </a:t>
            </a:r>
          </a:p>
          <a:p>
            <a:pPr>
              <a:buNone/>
            </a:pPr>
            <a:r>
              <a:rPr lang="el-GR" dirty="0" smtClean="0"/>
              <a:t/>
            </a:r>
            <a:br>
              <a:rPr lang="el-GR" dirty="0" smtClean="0"/>
            </a:br>
            <a:r>
              <a:rPr lang="el-GR" dirty="0" smtClean="0"/>
              <a:t/>
            </a:r>
            <a:br>
              <a:rPr lang="el-GR" dirty="0" smtClean="0"/>
            </a:br>
            <a:endParaRPr lang="el-GR" dirty="0" smtClean="0"/>
          </a:p>
        </p:txBody>
      </p:sp>
    </p:spTree>
    <p:extLst>
      <p:ext uri="{BB962C8B-B14F-4D97-AF65-F5344CB8AC3E}">
        <p14:creationId xmlns:p14="http://schemas.microsoft.com/office/powerpoint/2010/main" val="16999454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Τίτλος 1"/>
          <p:cNvSpPr>
            <a:spLocks noGrp="1"/>
          </p:cNvSpPr>
          <p:nvPr>
            <p:ph type="title"/>
          </p:nvPr>
        </p:nvSpPr>
        <p:spPr/>
        <p:txBody>
          <a:bodyPr/>
          <a:lstStyle/>
          <a:p>
            <a:pPr marL="342900" indent="-342900"/>
            <a:r>
              <a:rPr lang="el-GR" sz="2800" dirty="0" smtClean="0"/>
              <a:t>Ενιαία Ψηφιακή Πύλη </a:t>
            </a:r>
            <a:endParaRPr lang="en-US" sz="2800" dirty="0" smtClean="0"/>
          </a:p>
        </p:txBody>
      </p:sp>
      <p:sp>
        <p:nvSpPr>
          <p:cNvPr id="59396" name="Content Placeholder 1"/>
          <p:cNvSpPr>
            <a:spLocks noGrp="1"/>
          </p:cNvSpPr>
          <p:nvPr>
            <p:ph idx="1"/>
          </p:nvPr>
        </p:nvSpPr>
        <p:spPr>
          <a:xfrm>
            <a:off x="1115616" y="1340769"/>
            <a:ext cx="7488237" cy="4515372"/>
          </a:xfrm>
        </p:spPr>
        <p:txBody>
          <a:bodyPr/>
          <a:lstStyle/>
          <a:p>
            <a:pPr algn="just"/>
            <a:r>
              <a:rPr lang="el-GR" dirty="0" smtClean="0"/>
              <a:t>Κανονισμός του Ευρωπαϊκού Κοινοβουλίου και του Συμβουλίου για τη δημιουργία ενιαίας ψηφιακής πύλης με σκοπό την παροχή πληροφοριών, διαδικασιών και υπηρεσιών υποστήριξης και επίλυσης προβλημάτων, και για την τροποποίηση του κανονισμού (ΕΕ) αριθ. 1024/2012</a:t>
            </a:r>
          </a:p>
          <a:p>
            <a:pPr algn="just"/>
            <a:r>
              <a:rPr lang="el-GR" dirty="0" smtClean="0"/>
              <a:t>Ποιο είναι το πρόβλημα που εξετάζεται; </a:t>
            </a:r>
          </a:p>
          <a:p>
            <a:pPr lvl="1" algn="just"/>
            <a:r>
              <a:rPr lang="el-GR" dirty="0" smtClean="0"/>
              <a:t>Η άσκηση των δικαιωμάτων που απορρέουν από την ενιαία αγορά είναι χρονοβόρα και δαπανηρή για τους πολίτες και τις επιχειρήσεις της ΕΕ. Πληροφορίες, διαδικασίες και υπηρεσίες βοήθειας που χρειάζονται για τη διασυνοριακή δραστηριοποίηση, πολλές φορές δεν υπάρχουν στο διαδίκτυο, δεν είναι αρκετά γνωστές, δεν είναι ικανοποιητικής ποιότητας ή δεν είναι </a:t>
            </a:r>
            <a:r>
              <a:rPr lang="el-GR" dirty="0" err="1" smtClean="0"/>
              <a:t>προσβάσιμες</a:t>
            </a:r>
            <a:r>
              <a:rPr lang="el-GR" dirty="0" smtClean="0"/>
              <a:t> σε χρήστες από άλλα κράτη μέλη της ΕΕ.</a:t>
            </a:r>
          </a:p>
        </p:txBody>
      </p:sp>
    </p:spTree>
    <p:extLst>
      <p:ext uri="{BB962C8B-B14F-4D97-AF65-F5344CB8AC3E}">
        <p14:creationId xmlns:p14="http://schemas.microsoft.com/office/powerpoint/2010/main" val="42094094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Τίτλος 1"/>
          <p:cNvSpPr>
            <a:spLocks noGrp="1"/>
          </p:cNvSpPr>
          <p:nvPr>
            <p:ph type="title"/>
          </p:nvPr>
        </p:nvSpPr>
        <p:spPr/>
        <p:txBody>
          <a:bodyPr/>
          <a:lstStyle/>
          <a:p>
            <a:pPr marL="342900" indent="-342900"/>
            <a:r>
              <a:rPr lang="el-GR" dirty="0" smtClean="0"/>
              <a:t>Ενιαία Ψηφιακή Πύλη </a:t>
            </a:r>
            <a:endParaRPr lang="en-US" dirty="0" smtClean="0"/>
          </a:p>
        </p:txBody>
      </p:sp>
      <p:sp>
        <p:nvSpPr>
          <p:cNvPr id="60420" name="Content Placeholder 1"/>
          <p:cNvSpPr>
            <a:spLocks noGrp="1"/>
          </p:cNvSpPr>
          <p:nvPr>
            <p:ph idx="1"/>
          </p:nvPr>
        </p:nvSpPr>
        <p:spPr>
          <a:xfrm>
            <a:off x="971600" y="980728"/>
            <a:ext cx="7488237" cy="4022725"/>
          </a:xfrm>
        </p:spPr>
        <p:txBody>
          <a:bodyPr/>
          <a:lstStyle/>
          <a:p>
            <a:r>
              <a:rPr lang="el-GR" dirty="0" smtClean="0"/>
              <a:t>Τι αναμένεται να επιτευχθεί με την παρούσα πρωτοβουλία; </a:t>
            </a:r>
          </a:p>
          <a:p>
            <a:pPr lvl="1"/>
            <a:r>
              <a:rPr lang="el-GR" dirty="0" smtClean="0"/>
              <a:t>Η ενιαία ψηφιακή πύλη σκοπό έχει να βελτιώσει τη διαθεσιμότητα μέσω διαδικτύου, την ποιότητα και την </a:t>
            </a:r>
            <a:r>
              <a:rPr lang="el-GR" dirty="0" err="1" smtClean="0"/>
              <a:t>ευρεσιμότητα</a:t>
            </a:r>
            <a:r>
              <a:rPr lang="el-GR" dirty="0" smtClean="0"/>
              <a:t> των πληροφοριών και των υπηρεσιών βοήθειας σχετικά με τα δικαιώματα που απορρέουν από την ΕΕ και τους εθνικούς κανόνες που αφορούν τη λειτουργία και τη μετακίνηση στην ΕΕ. Θα απαιτηθεί από τα κράτη μέλη να κάνουν ηλεκτρονικές τις κυριότερες εθνικές διαδικασίες και όλες οι ηλεκτρονικές διαδικασίες να γίνουν </a:t>
            </a:r>
            <a:r>
              <a:rPr lang="el-GR" dirty="0" err="1" smtClean="0"/>
              <a:t>προσβάσιμες</a:t>
            </a:r>
            <a:r>
              <a:rPr lang="el-GR" dirty="0" smtClean="0"/>
              <a:t> για τους διασυνοριακούς χρήστες της ΕΕ. </a:t>
            </a:r>
          </a:p>
          <a:p>
            <a:r>
              <a:rPr lang="el-GR" dirty="0" smtClean="0"/>
              <a:t>Ποια είναι η προστιθέμενη αξία της δράσης σε επίπεδο ΕΕ; </a:t>
            </a:r>
          </a:p>
          <a:p>
            <a:pPr lvl="1"/>
            <a:r>
              <a:rPr lang="el-GR" dirty="0" smtClean="0"/>
              <a:t>Οι εθνικοί κανόνες στην ενιαία αγορά δεν είναι πλήρως εναρμονισμένοι. Είναι πολύ σημαντικό οι χρήστες να μπορούν εύκολα να βρουν ποιοι είναι οι κανόνες σε κάθε κράτος μέλος. Επίσης, είναι σημαντικό οι διαδικασίες να μη δημιουργούν περιττό επιπλέον διοικητικό φόρτο για άλλους χρήστες της ΕΕ. Οι στόχοι αυτοί απαιτούν δράση σε επίπεδο ΕΕ. </a:t>
            </a:r>
          </a:p>
        </p:txBody>
      </p:sp>
    </p:spTree>
    <p:extLst>
      <p:ext uri="{BB962C8B-B14F-4D97-AF65-F5344CB8AC3E}">
        <p14:creationId xmlns:p14="http://schemas.microsoft.com/office/powerpoint/2010/main" val="1334981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1"/>
          <p:cNvSpPr>
            <a:spLocks noGrp="1"/>
          </p:cNvSpPr>
          <p:nvPr>
            <p:ph type="title"/>
          </p:nvPr>
        </p:nvSpPr>
        <p:spPr/>
        <p:txBody>
          <a:bodyPr/>
          <a:lstStyle/>
          <a:p>
            <a:pPr algn="ctr"/>
            <a:r>
              <a:rPr lang="el-GR" altLang="el-GR" dirty="0"/>
              <a:t>Εσωτερική Αγορά – Οδηγία των Υπηρεσιών</a:t>
            </a:r>
            <a:r>
              <a:rPr lang="en-US" altLang="el-GR" dirty="0"/>
              <a:t> (5)</a:t>
            </a:r>
            <a:endParaRPr lang="el-GR" altLang="el-GR" dirty="0"/>
          </a:p>
        </p:txBody>
      </p:sp>
      <p:sp>
        <p:nvSpPr>
          <p:cNvPr id="23555" name="Θέση περιεχομένου 2"/>
          <p:cNvSpPr>
            <a:spLocks noGrp="1"/>
          </p:cNvSpPr>
          <p:nvPr>
            <p:ph idx="1"/>
          </p:nvPr>
        </p:nvSpPr>
        <p:spPr>
          <a:xfrm>
            <a:off x="900113" y="1268761"/>
            <a:ext cx="7488237" cy="4598640"/>
          </a:xfrm>
        </p:spPr>
        <p:txBody>
          <a:bodyPr/>
          <a:lstStyle/>
          <a:p>
            <a:r>
              <a:rPr lang="en-US" altLang="el-GR" sz="2000" dirty="0" smtClean="0">
                <a:hlinkClick r:id="rId2"/>
              </a:rPr>
              <a:t>http://www.eu-go.gr/sdportal/</a:t>
            </a:r>
            <a:endParaRPr lang="en-US" altLang="el-GR" sz="2000" dirty="0" smtClean="0"/>
          </a:p>
          <a:p>
            <a:r>
              <a:rPr lang="el-GR" altLang="el-GR" sz="2000" dirty="0" smtClean="0"/>
              <a:t>Περιέχει περίπου 410 διαδικασίες, τόσο εγκαταστάσεις όσο και διασυνοριακές</a:t>
            </a:r>
          </a:p>
          <a:p>
            <a:r>
              <a:rPr lang="el-GR" altLang="el-GR" sz="2000" dirty="0" smtClean="0"/>
              <a:t>Η κατηγοριοποίηση των διαδικασιών έγινε σύμφωνα με την κωδικοποίηση </a:t>
            </a:r>
            <a:r>
              <a:rPr lang="en-US" altLang="el-GR" sz="2000" dirty="0" smtClean="0"/>
              <a:t>NACE Codes (Statistical Classification of Economic Activities in the European Community)</a:t>
            </a:r>
          </a:p>
          <a:p>
            <a:r>
              <a:rPr lang="el-GR" altLang="el-GR" sz="2000" dirty="0" smtClean="0"/>
              <a:t>Οι διαδικασίες περιλαμβάνουν το σύνολο των Υπουργείων με επικρατέστερα επαγγέλματα αυτά των Υπουργείων</a:t>
            </a:r>
          </a:p>
          <a:p>
            <a:pPr lvl="1"/>
            <a:r>
              <a:rPr lang="el-GR" altLang="el-GR" sz="2000" dirty="0" smtClean="0"/>
              <a:t>Υγείας,</a:t>
            </a:r>
          </a:p>
          <a:p>
            <a:pPr lvl="1"/>
            <a:r>
              <a:rPr lang="el-GR" altLang="el-GR" sz="2000" dirty="0" smtClean="0"/>
              <a:t>Τουρισμού</a:t>
            </a:r>
          </a:p>
          <a:p>
            <a:pPr lvl="1"/>
            <a:r>
              <a:rPr lang="el-GR" altLang="el-GR" sz="2000" dirty="0" smtClean="0"/>
              <a:t>Ανάπτυξης</a:t>
            </a:r>
          </a:p>
          <a:p>
            <a:r>
              <a:rPr lang="el-GR" altLang="el-GR" sz="2000" dirty="0" smtClean="0"/>
              <a:t>Οι διαδικασίες διεκπεραιώνονται από επιλεγμένα ΚΕΠ – ΕΚΕ στο σύνολο της Επικράτειας</a:t>
            </a:r>
          </a:p>
        </p:txBody>
      </p:sp>
    </p:spTree>
    <p:extLst>
      <p:ext uri="{BB962C8B-B14F-4D97-AF65-F5344CB8AC3E}">
        <p14:creationId xmlns:p14="http://schemas.microsoft.com/office/powerpoint/2010/main" val="31419709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Τίτλος 1"/>
          <p:cNvSpPr>
            <a:spLocks noGrp="1"/>
          </p:cNvSpPr>
          <p:nvPr>
            <p:ph type="title"/>
          </p:nvPr>
        </p:nvSpPr>
        <p:spPr/>
        <p:txBody>
          <a:bodyPr/>
          <a:lstStyle/>
          <a:p>
            <a:pPr marL="342900" indent="-342900"/>
            <a:r>
              <a:rPr lang="el-GR" dirty="0" smtClean="0"/>
              <a:t>Ενιαία Ψηφιακή Πύλη </a:t>
            </a:r>
            <a:endParaRPr lang="en-US" dirty="0" smtClean="0"/>
          </a:p>
        </p:txBody>
      </p:sp>
      <p:sp>
        <p:nvSpPr>
          <p:cNvPr id="2" name="Content Placeholder 1"/>
          <p:cNvSpPr>
            <a:spLocks noGrp="1"/>
          </p:cNvSpPr>
          <p:nvPr>
            <p:ph idx="1"/>
          </p:nvPr>
        </p:nvSpPr>
        <p:spPr>
          <a:xfrm>
            <a:off x="900113" y="1052737"/>
            <a:ext cx="7488237" cy="4454302"/>
          </a:xfrm>
        </p:spPr>
        <p:txBody>
          <a:bodyPr/>
          <a:lstStyle/>
          <a:p>
            <a:pPr>
              <a:defRPr/>
            </a:pPr>
            <a:r>
              <a:rPr lang="el-GR" sz="1600" dirty="0"/>
              <a:t>Ποιες νομοθετικές και μη νομοθετικές επιλογές πολιτικής έχουν εξεταστεί; Υπάρχει προτιμώμενη επιλογή ή όχι; Γιατί; </a:t>
            </a:r>
          </a:p>
          <a:p>
            <a:pPr lvl="1">
              <a:defRPr/>
            </a:pPr>
            <a:r>
              <a:rPr lang="el-GR" sz="1600" dirty="0"/>
              <a:t>Από την αξιολόγηση των υφιστάμενων υπηρεσιών πληροφοριών και βοήθειας προκύπτει ότι το τρέχον μείγμα νομικά δεσμευτικών και νομικά μη δεσμευτικών μέσων δεν είναι αποτελεσματικό. </a:t>
            </a:r>
          </a:p>
          <a:p>
            <a:pPr lvl="1">
              <a:defRPr/>
            </a:pPr>
            <a:r>
              <a:rPr lang="el-GR" sz="1600" dirty="0"/>
              <a:t>Οι επιλογές για την ενιαία ψηφιακή πύλη ξεκινούν από τον στενό εθνικό συντονισμό (επιλογή 1) και φτάνουν έως την πλήρη εναρμόνιση σε επίπεδο ΕΕ (επιλογή 3).</a:t>
            </a:r>
          </a:p>
          <a:p>
            <a:pPr lvl="1">
              <a:defRPr/>
            </a:pPr>
            <a:r>
              <a:rPr lang="el-GR" sz="1600" dirty="0"/>
              <a:t>Προτιμητέα επιλογή είναι η επιλογή 2: Μια προσέγγιση συντονισμού σε επίπεδο ΕΕ όπου πληροφορίες, διαδικασίες και υπηρεσίες βοήθειας είναι ευρέσιμες μέσω ενός εργαλείου αναζήτησης της ΕΕ. Τα κράτη μέλη διαχειρίζονται το περιεχόμενο. Συμπληρώνεται με σαφή κριτήρια ποιότητας που είναι δυνατόν να επιβληθούν και κύριες διαδικασίες οι οποίες είναι διαθέσιμες ηλεκτρονικά. </a:t>
            </a:r>
          </a:p>
          <a:p>
            <a:pPr lvl="1">
              <a:defRPr/>
            </a:pPr>
            <a:r>
              <a:rPr lang="el-GR" sz="1600" dirty="0"/>
              <a:t>Ποιες νομοθετικές και μη νομοθετικές επιλογές πολιτικής έχουν εξεταστεί; Υπάρχει προτιμώμενη επιλογή ή όχι; Γιατί</a:t>
            </a:r>
          </a:p>
          <a:p>
            <a:pPr lvl="1">
              <a:defRPr/>
            </a:pPr>
            <a:r>
              <a:rPr lang="el-GR" sz="1600" dirty="0" smtClean="0"/>
              <a:t>δσαμκδσα</a:t>
            </a:r>
          </a:p>
          <a:p>
            <a:pPr>
              <a:defRPr/>
            </a:pPr>
            <a:r>
              <a:rPr lang="el-GR" sz="1600" dirty="0" smtClean="0"/>
              <a:t>Δεν έχει ακόμα υλοποιηθεί (ειναι σε επίπεδο σχεδίου)</a:t>
            </a:r>
          </a:p>
          <a:p>
            <a:pPr marL="398462" lvl="1" indent="0">
              <a:buFont typeface="Franklin Gothic Book" pitchFamily="34" charset="0"/>
              <a:buNone/>
              <a:defRPr/>
            </a:pPr>
            <a:endParaRPr lang="el-GR" sz="1600" dirty="0" smtClean="0"/>
          </a:p>
        </p:txBody>
      </p:sp>
    </p:spTree>
    <p:extLst>
      <p:ext uri="{BB962C8B-B14F-4D97-AF65-F5344CB8AC3E}">
        <p14:creationId xmlns:p14="http://schemas.microsoft.com/office/powerpoint/2010/main" val="28828295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Τίτλος 1"/>
          <p:cNvSpPr>
            <a:spLocks noGrp="1"/>
          </p:cNvSpPr>
          <p:nvPr>
            <p:ph type="title"/>
          </p:nvPr>
        </p:nvSpPr>
        <p:spPr>
          <a:xfrm>
            <a:off x="1154112" y="406401"/>
            <a:ext cx="6802263" cy="502000"/>
          </a:xfrm>
        </p:spPr>
        <p:txBody>
          <a:bodyPr/>
          <a:lstStyle/>
          <a:p>
            <a:pPr marL="342900" indent="-342900"/>
            <a:r>
              <a:rPr lang="el-GR" sz="2800" dirty="0" smtClean="0"/>
              <a:t>Διασύνδεση Μητρώων Επιχειρήσεων </a:t>
            </a:r>
            <a:endParaRPr lang="en-US" sz="2800" dirty="0" smtClean="0"/>
          </a:p>
        </p:txBody>
      </p:sp>
      <p:sp>
        <p:nvSpPr>
          <p:cNvPr id="62468" name="Content Placeholder 1"/>
          <p:cNvSpPr>
            <a:spLocks noGrp="1"/>
          </p:cNvSpPr>
          <p:nvPr>
            <p:ph idx="1"/>
          </p:nvPr>
        </p:nvSpPr>
        <p:spPr>
          <a:xfrm>
            <a:off x="900113" y="1268761"/>
            <a:ext cx="7488237" cy="4238278"/>
          </a:xfrm>
        </p:spPr>
        <p:txBody>
          <a:bodyPr/>
          <a:lstStyle/>
          <a:p>
            <a:r>
              <a:rPr lang="en-US" sz="1600" dirty="0" smtClean="0">
                <a:hlinkClick r:id="rId2"/>
              </a:rPr>
              <a:t>https://e-justice.europa.eu/content_business_registers_at_european_level-105-el.do</a:t>
            </a:r>
            <a:endParaRPr lang="el-GR" sz="1600" dirty="0" smtClean="0"/>
          </a:p>
          <a:p>
            <a:endParaRPr lang="el-GR" dirty="0" smtClean="0"/>
          </a:p>
        </p:txBody>
      </p:sp>
      <p:pic>
        <p:nvPicPr>
          <p:cNvPr id="624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588" y="1905346"/>
            <a:ext cx="7142162" cy="428783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38585837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Τίτλος 1"/>
          <p:cNvSpPr>
            <a:spLocks noGrp="1"/>
          </p:cNvSpPr>
          <p:nvPr>
            <p:ph type="title"/>
          </p:nvPr>
        </p:nvSpPr>
        <p:spPr>
          <a:xfrm>
            <a:off x="1187624" y="406401"/>
            <a:ext cx="6768752" cy="574328"/>
          </a:xfrm>
        </p:spPr>
        <p:txBody>
          <a:bodyPr/>
          <a:lstStyle/>
          <a:p>
            <a:pPr marL="342900" indent="-342900"/>
            <a:r>
              <a:rPr lang="el-GR" sz="2800" dirty="0" smtClean="0"/>
              <a:t>Διασύνδεση Μητρώων Επιχειρήσεων</a:t>
            </a:r>
            <a:r>
              <a:rPr lang="el-GR" sz="3600" dirty="0" smtClean="0"/>
              <a:t> </a:t>
            </a:r>
            <a:endParaRPr lang="en-US" sz="3600" dirty="0" smtClean="0"/>
          </a:p>
        </p:txBody>
      </p:sp>
      <p:sp>
        <p:nvSpPr>
          <p:cNvPr id="63492" name="Content Placeholder 1"/>
          <p:cNvSpPr>
            <a:spLocks noGrp="1"/>
          </p:cNvSpPr>
          <p:nvPr>
            <p:ph idx="1"/>
          </p:nvPr>
        </p:nvSpPr>
        <p:spPr>
          <a:xfrm>
            <a:off x="900113" y="1268761"/>
            <a:ext cx="7488237" cy="4464496"/>
          </a:xfrm>
        </p:spPr>
        <p:txBody>
          <a:bodyPr/>
          <a:lstStyle/>
          <a:p>
            <a:r>
              <a:rPr lang="el-GR" sz="1800" dirty="0"/>
              <a:t>ΟΔΗΓΊΑ 2012/17/ΕΕ ΤΟΥ ΕΥΡΩΠΑΪΚΟΫ ΚΟΙΝΟΒΟΥΛΊΟΥ ΚΑΙ ΤΟΥ ΣΥΜΒΟΥΛΊΟΥ της 13ης Ιουνίου 2012 για την τροποποίηση της οδηγίας 89/666/ΕΟΚ του Συμβουλίου και των οδηγιών 2005/56/ΕΚ και 2009/101/ΕΚ του Ευρωπαϊκού Κοινοβουλίου και του Συμβουλίου όσον αφορά τη διασύνδεση των κεντρικών και των εμπορικών μητρώων καθώς και των μητρώων εταιρειών  .... </a:t>
            </a:r>
          </a:p>
          <a:p>
            <a:r>
              <a:rPr lang="el-GR" sz="1800" dirty="0"/>
              <a:t> Το μητρώο της εταιρείας διαθέτει αμελλητί, μέσω του συστήματος διασύνδεσης μητρώων, τις πληροφορίες σχετικά με την έναρξη ή τη λήξη οιασδήποτε διαδικασίας λύσης ή αφερεγγυότητας της εταιρείας και με τη διαγραφή της εταιρείας από το μητρώο, εάν οι διαδικασίες αυτές επιφέρουν έννομες συνέπειες στο κράτος μέλος του μητρώου της εταιρείας.</a:t>
            </a:r>
          </a:p>
          <a:p>
            <a:r>
              <a:rPr lang="el-GR" sz="1800" dirty="0"/>
              <a:t>Το μητρώο του υποκαταστήματος διασφαλίζει, μέσω του συστήματος διασύνδεσης μητρώων, τη λήψη, χωρίς καθυστέρηση, των πληροφοριών που αναφέρονται στην παράγραφο 1.</a:t>
            </a:r>
          </a:p>
        </p:txBody>
      </p:sp>
    </p:spTree>
    <p:extLst>
      <p:ext uri="{BB962C8B-B14F-4D97-AF65-F5344CB8AC3E}">
        <p14:creationId xmlns:p14="http://schemas.microsoft.com/office/powerpoint/2010/main" val="32839557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Τίτλος 1"/>
          <p:cNvSpPr>
            <a:spLocks noGrp="1"/>
          </p:cNvSpPr>
          <p:nvPr>
            <p:ph type="title"/>
          </p:nvPr>
        </p:nvSpPr>
        <p:spPr>
          <a:xfrm>
            <a:off x="1691680" y="406401"/>
            <a:ext cx="6264696" cy="718344"/>
          </a:xfrm>
        </p:spPr>
        <p:txBody>
          <a:bodyPr/>
          <a:lstStyle/>
          <a:p>
            <a:pPr marL="342900" indent="-342900"/>
            <a:r>
              <a:rPr lang="el-GR" sz="2800" dirty="0" smtClean="0"/>
              <a:t>Διασύνδεση Μητρώων Επιχειρήσεων </a:t>
            </a:r>
            <a:endParaRPr lang="en-US" sz="2800" dirty="0" smtClean="0"/>
          </a:p>
        </p:txBody>
      </p:sp>
      <p:sp>
        <p:nvSpPr>
          <p:cNvPr id="64516" name="Content Placeholder 1"/>
          <p:cNvSpPr>
            <a:spLocks noGrp="1"/>
          </p:cNvSpPr>
          <p:nvPr>
            <p:ph idx="1"/>
          </p:nvPr>
        </p:nvSpPr>
        <p:spPr>
          <a:xfrm>
            <a:off x="900113" y="1340769"/>
            <a:ext cx="7488237" cy="4166270"/>
          </a:xfrm>
        </p:spPr>
        <p:txBody>
          <a:bodyPr/>
          <a:lstStyle/>
          <a:p>
            <a:r>
              <a:rPr lang="el-GR" sz="1800" dirty="0" smtClean="0"/>
              <a:t>Η ανταλλαγή των πληροφοριών που αναφέρονται στις παραγράφους 1 και 2 πραγματοποιείται δωρεάν για τα μητρώα.</a:t>
            </a:r>
          </a:p>
          <a:p>
            <a:r>
              <a:rPr lang="el-GR" sz="1800" dirty="0" smtClean="0"/>
              <a:t> Τα κράτη μέλη καθορίζουν τη διαδικασία που πρέπει να ακολουθείται μετά την παραλαβή των πληροφοριών που προβλέπονται στις παραγράφους 1 και 2. Οι διαδικασίες αυτές εξασφαλίζουν ότι, σε περίπτωση που μια εταιρεία έχει διαλυθεί ή με άλλο τρόπο διαγραφεί από το μητρώο, τα υποκαταστήματά της διαγράφονται επίσης από το μητρώο χωρίς αναίτια καθυστέρηση.  ....</a:t>
            </a:r>
          </a:p>
          <a:p>
            <a:r>
              <a:rPr lang="el-GR" sz="1800" dirty="0" smtClean="0"/>
              <a:t>Τα κράτη μέλη παρέχουν τις πληροφορίες που απαιτείται να δημοσιεύονται στην ευρωπαϊκή διαδικτυακή πύλη ηλεκτρονικής δικαιοσύνης («η πύλη») σύμφωνα με τους κανόνες της διαδικτυακής πύλης και τις τεχνικές απαιτήσεις.</a:t>
            </a:r>
          </a:p>
          <a:p>
            <a:r>
              <a:rPr lang="el-GR" sz="1800" dirty="0" smtClean="0"/>
              <a:t>Τα ηλεκτρονικά αντίγραφα των πράξεων και των στοιχείων που αναφέρονται στο άρθρο 2 διατίθενται επίσης δημοσίως μέσω του συστήματος των μητρώων.</a:t>
            </a:r>
          </a:p>
          <a:p>
            <a:endParaRPr lang="el-GR" sz="1800" dirty="0" smtClean="0"/>
          </a:p>
          <a:p>
            <a:endParaRPr lang="el-GR" sz="2000" b="1" dirty="0" smtClean="0"/>
          </a:p>
          <a:p>
            <a:endParaRPr lang="el-GR" dirty="0" smtClean="0"/>
          </a:p>
        </p:txBody>
      </p:sp>
    </p:spTree>
    <p:extLst>
      <p:ext uri="{BB962C8B-B14F-4D97-AF65-F5344CB8AC3E}">
        <p14:creationId xmlns:p14="http://schemas.microsoft.com/office/powerpoint/2010/main" val="1889935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149249" y="1484785"/>
            <a:ext cx="6879135" cy="1656184"/>
          </a:xfrm>
          <a:noFill/>
          <a:ln/>
        </p:spPr>
        <p:txBody>
          <a:bodyPr lIns="182562" tIns="46037" rIns="182562" bIns="46037"/>
          <a:lstStyle/>
          <a:p>
            <a:pPr marL="0" indent="0" algn="ctr">
              <a:buNone/>
            </a:pPr>
            <a:r>
              <a:rPr lang="el-GR" b="1" dirty="0">
                <a:solidFill>
                  <a:srgbClr val="0070C0"/>
                </a:solidFill>
              </a:rPr>
              <a:t>Τέλος Ενότητας </a:t>
            </a:r>
            <a:r>
              <a:rPr lang="el-GR" b="1" dirty="0" smtClean="0">
                <a:solidFill>
                  <a:srgbClr val="0070C0"/>
                </a:solidFill>
              </a:rPr>
              <a:t>1</a:t>
            </a:r>
            <a:r>
              <a:rPr lang="en-US" b="1" dirty="0" smtClean="0">
                <a:solidFill>
                  <a:srgbClr val="0070C0"/>
                </a:solidFill>
              </a:rPr>
              <a:t>1</a:t>
            </a:r>
            <a:r>
              <a:rPr lang="el-GR" b="1" dirty="0" smtClean="0">
                <a:solidFill>
                  <a:srgbClr val="0070C0"/>
                </a:solidFill>
              </a:rPr>
              <a:t> </a:t>
            </a:r>
            <a:endParaRPr lang="el-GR" b="1" dirty="0">
              <a:solidFill>
                <a:srgbClr val="0070C0"/>
              </a:solidFill>
            </a:endParaRPr>
          </a:p>
          <a:p>
            <a:pPr marL="0" indent="0" algn="ctr">
              <a:buNone/>
            </a:pPr>
            <a:endParaRPr lang="el-GR" dirty="0"/>
          </a:p>
        </p:txBody>
      </p:sp>
      <p:sp>
        <p:nvSpPr>
          <p:cNvPr id="3" name="Rectangle 3"/>
          <p:cNvSpPr txBox="1">
            <a:spLocks noChangeArrowheads="1"/>
          </p:cNvSpPr>
          <p:nvPr/>
        </p:nvSpPr>
        <p:spPr bwMode="auto">
          <a:xfrm>
            <a:off x="1243320" y="2564903"/>
            <a:ext cx="7289120" cy="108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lvl1pPr algn="l" rtl="0" eaLnBrk="1" fontAlgn="base" hangingPunct="1">
              <a:spcBef>
                <a:spcPct val="0"/>
              </a:spcBef>
              <a:spcAft>
                <a:spcPct val="0"/>
              </a:spcAft>
              <a:defRPr sz="3800" baseline="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charset="0"/>
              </a:defRPr>
            </a:lvl2pPr>
            <a:lvl3pPr algn="l" rtl="0" eaLnBrk="1" fontAlgn="base" hangingPunct="1">
              <a:spcBef>
                <a:spcPct val="0"/>
              </a:spcBef>
              <a:spcAft>
                <a:spcPct val="0"/>
              </a:spcAft>
              <a:defRPr sz="4400">
                <a:solidFill>
                  <a:schemeClr val="tx2"/>
                </a:solidFill>
                <a:latin typeface="Tahoma" charset="0"/>
              </a:defRPr>
            </a:lvl3pPr>
            <a:lvl4pPr algn="l" rtl="0" eaLnBrk="1" fontAlgn="base" hangingPunct="1">
              <a:spcBef>
                <a:spcPct val="0"/>
              </a:spcBef>
              <a:spcAft>
                <a:spcPct val="0"/>
              </a:spcAft>
              <a:defRPr sz="4400">
                <a:solidFill>
                  <a:schemeClr val="tx2"/>
                </a:solidFill>
                <a:latin typeface="Tahoma" charset="0"/>
              </a:defRPr>
            </a:lvl4pPr>
            <a:lvl5pPr algn="l" rtl="0" eaLnBrk="1" fontAlgn="base" hangingPunct="1">
              <a:spcBef>
                <a:spcPct val="0"/>
              </a:spcBef>
              <a:spcAft>
                <a:spcPct val="0"/>
              </a:spcAft>
              <a:defRPr sz="44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a:lstStyle>
          <a:p>
            <a:pPr algn="ctr">
              <a:lnSpc>
                <a:spcPct val="90000"/>
              </a:lnSpc>
            </a:pPr>
            <a:r>
              <a:rPr lang="el-GR" altLang="el-GR" sz="3200" b="1" dirty="0"/>
              <a:t>Τομεακές πρωτοβουλίες</a:t>
            </a:r>
          </a:p>
        </p:txBody>
      </p:sp>
    </p:spTree>
    <p:extLst>
      <p:ext uri="{BB962C8B-B14F-4D97-AF65-F5344CB8AC3E}">
        <p14:creationId xmlns:p14="http://schemas.microsoft.com/office/powerpoint/2010/main" val="3084208046"/>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59632" y="404664"/>
            <a:ext cx="6713055" cy="982439"/>
          </a:xfrm>
          <a:noFill/>
          <a:ln/>
        </p:spPr>
        <p:txBody>
          <a:bodyPr lIns="92075" tIns="46037" rIns="92075" bIns="46037" anchor="ctr"/>
          <a:lstStyle/>
          <a:p>
            <a:pPr algn="ctr"/>
            <a:r>
              <a:rPr lang="el-GR" dirty="0"/>
              <a:t>Χρηματοδότηση</a:t>
            </a:r>
          </a:p>
        </p:txBody>
      </p:sp>
      <p:sp>
        <p:nvSpPr>
          <p:cNvPr id="2" name="Θέση περιεχομένου 1"/>
          <p:cNvSpPr>
            <a:spLocks noGrp="1"/>
          </p:cNvSpPr>
          <p:nvPr>
            <p:ph idx="1"/>
          </p:nvPr>
        </p:nvSpPr>
        <p:spPr/>
        <p:txBody>
          <a:bodyPr/>
          <a:lstStyle/>
          <a:p>
            <a:r>
              <a:rPr lang="el-GR" sz="2000" dirty="0"/>
              <a:t>Το παρόν εκπαιδευτικό υλικό έχει αναπτυχθεί στο πλαίσιο του εκπαιδευτικού έργου του ΕΚΔΔΑ.</a:t>
            </a:r>
          </a:p>
          <a:p>
            <a:r>
              <a:rPr lang="el-GR" sz="2000" dirty="0"/>
              <a:t>Το έργο με το ακρωνύμιο </a:t>
            </a:r>
            <a:r>
              <a:rPr lang="en-US" sz="2000" b="1" dirty="0" err="1"/>
              <a:t>SlideWiki</a:t>
            </a:r>
            <a:r>
              <a:rPr lang="en-US" sz="2000" b="1" dirty="0"/>
              <a:t> </a:t>
            </a:r>
            <a:r>
              <a:rPr lang="el-GR" sz="2000" dirty="0"/>
              <a:t>«</a:t>
            </a:r>
            <a:r>
              <a:rPr lang="en-US" sz="2000" dirty="0"/>
              <a:t>Large-scale pilots for collaborative </a:t>
            </a:r>
            <a:r>
              <a:rPr lang="en-US" sz="2000" dirty="0" err="1"/>
              <a:t>OpenCourseWare</a:t>
            </a:r>
            <a:r>
              <a:rPr lang="en-US" sz="2000" dirty="0"/>
              <a:t> authoring, multiplatform delivery and Learning Analytics</a:t>
            </a:r>
            <a:r>
              <a:rPr lang="el-GR" sz="2000" dirty="0"/>
              <a:t>» έχει χρηματοδοτήσει μόνο την αναδιαμόρφωση του εκπαιδευτικού υλικού.</a:t>
            </a:r>
          </a:p>
          <a:p>
            <a:r>
              <a:rPr lang="el-GR" sz="2000" dirty="0"/>
              <a:t>Το έργο υλοποιείται στο πλαίσιο του Ευρωπαϊκού προγράμματος Έρευνας «</a:t>
            </a:r>
            <a:r>
              <a:rPr lang="en-US" sz="2000" dirty="0"/>
              <a:t>Horizon 2020</a:t>
            </a:r>
            <a:r>
              <a:rPr lang="el-GR" sz="2000" dirty="0"/>
              <a:t>» και χρηματοδοτείται από την Ευρωπαϊκή Ένωση.</a:t>
            </a:r>
          </a:p>
          <a:p>
            <a:pPr marL="0" indent="0">
              <a:buNone/>
            </a:pPr>
            <a:endParaRPr lang="el-GR" dirty="0"/>
          </a:p>
        </p:txBody>
      </p:sp>
    </p:spTree>
    <p:extLst>
      <p:ext uri="{BB962C8B-B14F-4D97-AF65-F5344CB8AC3E}">
        <p14:creationId xmlns:p14="http://schemas.microsoft.com/office/powerpoint/2010/main" val="649805260"/>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noFill/>
          <a:ln/>
        </p:spPr>
        <p:txBody>
          <a:bodyPr lIns="182562" tIns="46037" rIns="182562" bIns="46037"/>
          <a:lstStyle/>
          <a:p>
            <a:pPr marL="0" indent="0" algn="ctr">
              <a:buNone/>
            </a:pPr>
            <a:r>
              <a:rPr lang="el-GR" sz="3800" dirty="0">
                <a:solidFill>
                  <a:schemeClr val="tx2"/>
                </a:solidFill>
                <a:latin typeface="+mj-lt"/>
                <a:ea typeface="+mj-ea"/>
                <a:cs typeface="+mj-cs"/>
              </a:rPr>
              <a:t>Σημειώματα</a:t>
            </a:r>
          </a:p>
        </p:txBody>
      </p:sp>
    </p:spTree>
    <p:extLst>
      <p:ext uri="{BB962C8B-B14F-4D97-AF65-F5344CB8AC3E}">
        <p14:creationId xmlns:p14="http://schemas.microsoft.com/office/powerpoint/2010/main" val="352542632"/>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59632" y="404664"/>
            <a:ext cx="6713055" cy="982439"/>
          </a:xfrm>
          <a:noFill/>
          <a:ln/>
        </p:spPr>
        <p:txBody>
          <a:bodyPr lIns="92075" tIns="46037" rIns="92075" bIns="46037" anchor="ctr"/>
          <a:lstStyle/>
          <a:p>
            <a:pPr algn="ctr"/>
            <a:r>
              <a:rPr lang="el-GR" dirty="0"/>
              <a:t>Σημείωμα Ιστορικού Εκδόσεων Έργου</a:t>
            </a:r>
          </a:p>
        </p:txBody>
      </p:sp>
      <p:sp>
        <p:nvSpPr>
          <p:cNvPr id="2" name="Θέση περιεχομένου 1"/>
          <p:cNvSpPr>
            <a:spLocks noGrp="1"/>
          </p:cNvSpPr>
          <p:nvPr>
            <p:ph idx="1"/>
          </p:nvPr>
        </p:nvSpPr>
        <p:spPr/>
        <p:txBody>
          <a:bodyPr/>
          <a:lstStyle/>
          <a:p>
            <a:r>
              <a:rPr lang="el-GR" dirty="0"/>
              <a:t>Το παρόν έργο αποτελεί την έκδοση 1.0. </a:t>
            </a:r>
          </a:p>
          <a:p>
            <a:r>
              <a:rPr lang="el-GR" dirty="0"/>
              <a:t>Έχουν προηγηθεί οι κάτωθι εκδόσεις:</a:t>
            </a:r>
          </a:p>
          <a:p>
            <a:pPr lvl="1"/>
            <a:r>
              <a:rPr lang="el-GR" dirty="0" smtClean="0"/>
              <a:t>Έκδοση</a:t>
            </a:r>
            <a:r>
              <a:rPr lang="en-US" dirty="0" smtClean="0"/>
              <a:t> F2F </a:t>
            </a:r>
            <a:r>
              <a:rPr lang="el-GR" dirty="0" smtClean="0"/>
              <a:t>υλικό εκπαίδευσης </a:t>
            </a:r>
          </a:p>
          <a:p>
            <a:pPr marL="457200" lvl="1" indent="0">
              <a:buNone/>
            </a:pPr>
            <a:r>
              <a:rPr lang="el-GR" dirty="0" smtClean="0"/>
              <a:t>είναι διαθέσιμο </a:t>
            </a:r>
            <a:r>
              <a:rPr lang="el-GR" dirty="0">
                <a:hlinkClick r:id="rId2"/>
              </a:rPr>
              <a:t>εδώ</a:t>
            </a:r>
            <a:r>
              <a:rPr lang="el-GR" dirty="0"/>
              <a:t>. </a:t>
            </a:r>
          </a:p>
          <a:p>
            <a:pPr marL="0" indent="0">
              <a:buNone/>
            </a:pPr>
            <a:endParaRPr lang="el-GR" sz="2000" dirty="0"/>
          </a:p>
          <a:p>
            <a:pPr marL="0" indent="0">
              <a:buNone/>
            </a:pPr>
            <a:endParaRPr lang="el-GR" dirty="0"/>
          </a:p>
        </p:txBody>
      </p:sp>
    </p:spTree>
    <p:extLst>
      <p:ext uri="{BB962C8B-B14F-4D97-AF65-F5344CB8AC3E}">
        <p14:creationId xmlns:p14="http://schemas.microsoft.com/office/powerpoint/2010/main" val="3584476147"/>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59632" y="404664"/>
            <a:ext cx="6713055" cy="982439"/>
          </a:xfrm>
          <a:noFill/>
          <a:ln/>
        </p:spPr>
        <p:txBody>
          <a:bodyPr lIns="92075" tIns="46037" rIns="92075" bIns="46037" anchor="ctr"/>
          <a:lstStyle/>
          <a:p>
            <a:pPr algn="ctr"/>
            <a:r>
              <a:rPr lang="el-GR" dirty="0"/>
              <a:t>Σημείωμα </a:t>
            </a:r>
            <a:r>
              <a:rPr lang="el-GR" dirty="0" err="1"/>
              <a:t>Αδειοδότησης</a:t>
            </a:r>
            <a:endParaRPr lang="el-GR" b="1" dirty="0"/>
          </a:p>
        </p:txBody>
      </p:sp>
      <p:sp>
        <p:nvSpPr>
          <p:cNvPr id="2" name="Θέση περιεχομένου 1"/>
          <p:cNvSpPr>
            <a:spLocks noGrp="1"/>
          </p:cNvSpPr>
          <p:nvPr>
            <p:ph idx="1"/>
          </p:nvPr>
        </p:nvSpPr>
        <p:spPr/>
        <p:txBody>
          <a:bodyPr/>
          <a:lstStyle/>
          <a:p>
            <a:pPr marL="0" indent="0">
              <a:buNone/>
            </a:pPr>
            <a:endParaRPr lang="el-GR" sz="2000" dirty="0"/>
          </a:p>
          <a:p>
            <a:pPr marL="0" indent="0">
              <a:buNone/>
            </a:pPr>
            <a:endParaRPr lang="el-GR" dirty="0"/>
          </a:p>
        </p:txBody>
      </p:sp>
      <p:sp>
        <p:nvSpPr>
          <p:cNvPr id="5" name="Θέση περιεχομένου 3">
            <a:extLst>
              <a:ext uri="{FF2B5EF4-FFF2-40B4-BE49-F238E27FC236}">
                <a16:creationId xmlns:a16="http://schemas.microsoft.com/office/drawing/2014/main" xmlns="" id="{CFF87B85-DD02-48AD-AC9E-7DD50F468CF1}"/>
              </a:ext>
            </a:extLst>
          </p:cNvPr>
          <p:cNvSpPr txBox="1">
            <a:spLocks/>
          </p:cNvSpPr>
          <p:nvPr/>
        </p:nvSpPr>
        <p:spPr bwMode="auto">
          <a:xfrm>
            <a:off x="893618" y="1867189"/>
            <a:ext cx="7356764"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r>
              <a:rPr lang="el-GR" sz="2000" dirty="0"/>
              <a:t>Το παρόν υλικό διατίθεται με τους όρους της άδειας χρήσης </a:t>
            </a:r>
            <a:r>
              <a:rPr lang="el-GR" sz="2000" dirty="0" err="1"/>
              <a:t>Creative</a:t>
            </a:r>
            <a:r>
              <a:rPr lang="el-GR" sz="2000" dirty="0"/>
              <a:t> </a:t>
            </a:r>
            <a:r>
              <a:rPr lang="el-GR" sz="2000" dirty="0" err="1"/>
              <a:t>Commons</a:t>
            </a:r>
            <a:r>
              <a:rPr lang="el-GR" sz="2000" dirty="0"/>
              <a:t> Αναφορά, Μη Εμπορική Χρήση Παρόμοια Διανομή 4.0 [1] ή μεταγενέστερη, Διεθνής Έκδοση. </a:t>
            </a:r>
          </a:p>
          <a:p>
            <a:r>
              <a:rPr lang="el-GR" sz="2000" dirty="0"/>
              <a:t>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p>
        </p:txBody>
      </p:sp>
      <p:pic>
        <p:nvPicPr>
          <p:cNvPr id="6" name="Εικόνα 5">
            <a:extLst>
              <a:ext uri="{FF2B5EF4-FFF2-40B4-BE49-F238E27FC236}">
                <a16:creationId xmlns:a16="http://schemas.microsoft.com/office/drawing/2014/main" xmlns="" id="{327E935D-3BF8-42A4-B523-E2684CC6F2AD}"/>
              </a:ext>
            </a:extLst>
          </p:cNvPr>
          <p:cNvPicPr>
            <a:picLocks noChangeAspect="1"/>
          </p:cNvPicPr>
          <p:nvPr/>
        </p:nvPicPr>
        <p:blipFill>
          <a:blip r:embed="rId2" cstate="print"/>
          <a:stretch>
            <a:fillRect/>
          </a:stretch>
        </p:blipFill>
        <p:spPr>
          <a:xfrm>
            <a:off x="3429000" y="5177439"/>
            <a:ext cx="2286000" cy="838200"/>
          </a:xfrm>
          <a:prstGeom prst="rect">
            <a:avLst/>
          </a:prstGeom>
        </p:spPr>
      </p:pic>
    </p:spTree>
    <p:extLst>
      <p:ext uri="{BB962C8B-B14F-4D97-AF65-F5344CB8AC3E}">
        <p14:creationId xmlns:p14="http://schemas.microsoft.com/office/powerpoint/2010/main" val="391842204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p:txBody>
          <a:bodyPr/>
          <a:lstStyle/>
          <a:p>
            <a:pPr algn="ctr"/>
            <a:r>
              <a:rPr lang="el-GR" altLang="el-GR" dirty="0"/>
              <a:t>Εσωτερική Αγορά – Οδηγία των Υπηρεσιών</a:t>
            </a:r>
            <a:r>
              <a:rPr lang="en-US" altLang="el-GR" dirty="0"/>
              <a:t> (6)</a:t>
            </a:r>
            <a:endParaRPr lang="el-GR" altLang="el-GR" dirty="0"/>
          </a:p>
        </p:txBody>
      </p:sp>
      <p:pic>
        <p:nvPicPr>
          <p:cNvPr id="24579"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16013" y="1433513"/>
            <a:ext cx="7343775" cy="4433887"/>
          </a:xfrm>
        </p:spPr>
      </p:pic>
    </p:spTree>
    <p:extLst>
      <p:ext uri="{BB962C8B-B14F-4D97-AF65-F5344CB8AC3E}">
        <p14:creationId xmlns:p14="http://schemas.microsoft.com/office/powerpoint/2010/main" val="2963918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p:cNvSpPr>
          <p:nvPr>
            <p:ph type="title"/>
          </p:nvPr>
        </p:nvSpPr>
        <p:spPr/>
        <p:txBody>
          <a:bodyPr/>
          <a:lstStyle/>
          <a:p>
            <a:pPr algn="ctr"/>
            <a:r>
              <a:rPr lang="el-GR" altLang="el-GR" dirty="0"/>
              <a:t>Εσωτερική Αγορά – Οδηγία των Υπηρεσιών</a:t>
            </a:r>
            <a:r>
              <a:rPr lang="en-US" altLang="el-GR" dirty="0"/>
              <a:t> (7)</a:t>
            </a:r>
            <a:endParaRPr lang="el-GR" altLang="el-GR" dirty="0"/>
          </a:p>
        </p:txBody>
      </p:sp>
      <p:sp>
        <p:nvSpPr>
          <p:cNvPr id="25604" name="Θέση περιεχομένου 2"/>
          <p:cNvSpPr>
            <a:spLocks noGrp="1"/>
          </p:cNvSpPr>
          <p:nvPr>
            <p:ph idx="1"/>
          </p:nvPr>
        </p:nvSpPr>
        <p:spPr/>
        <p:txBody>
          <a:bodyPr/>
          <a:lstStyle/>
          <a:p>
            <a:endParaRPr lang="el-GR" altLang="el-GR" smtClean="0"/>
          </a:p>
        </p:txBody>
      </p:sp>
      <p:pic>
        <p:nvPicPr>
          <p:cNvPr id="25605" name="Εικόνα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163" y="1228725"/>
            <a:ext cx="7812087"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683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p:nvPr>
        </p:nvSpPr>
        <p:spPr/>
        <p:txBody>
          <a:bodyPr/>
          <a:lstStyle/>
          <a:p>
            <a:pPr algn="ctr"/>
            <a:r>
              <a:rPr lang="el-GR" altLang="el-GR" dirty="0"/>
              <a:t>Εσωτερική Αγορά – Οδηγία των Υπηρεσιών</a:t>
            </a:r>
            <a:r>
              <a:rPr lang="en-US" altLang="el-GR" dirty="0"/>
              <a:t> (8)</a:t>
            </a:r>
            <a:endParaRPr lang="el-GR" altLang="el-GR" dirty="0"/>
          </a:p>
        </p:txBody>
      </p:sp>
      <p:sp>
        <p:nvSpPr>
          <p:cNvPr id="26628" name="Θέση περιεχομένου 2"/>
          <p:cNvSpPr>
            <a:spLocks noGrp="1"/>
          </p:cNvSpPr>
          <p:nvPr>
            <p:ph idx="1"/>
          </p:nvPr>
        </p:nvSpPr>
        <p:spPr/>
        <p:txBody>
          <a:bodyPr/>
          <a:lstStyle/>
          <a:p>
            <a:endParaRPr lang="el-GR" altLang="el-GR" smtClean="0"/>
          </a:p>
        </p:txBody>
      </p:sp>
      <p:pic>
        <p:nvPicPr>
          <p:cNvPr id="26629" name="Εικόνα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1865313"/>
            <a:ext cx="7416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045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Τίτλος 1"/>
          <p:cNvSpPr>
            <a:spLocks noGrp="1"/>
          </p:cNvSpPr>
          <p:nvPr>
            <p:ph type="title"/>
          </p:nvPr>
        </p:nvSpPr>
        <p:spPr/>
        <p:txBody>
          <a:bodyPr/>
          <a:lstStyle/>
          <a:p>
            <a:pPr algn="ctr"/>
            <a:r>
              <a:rPr lang="el-GR" altLang="el-GR" dirty="0"/>
              <a:t>Εσωτερική Αγορά – Οδηγία των Υπηρεσιών</a:t>
            </a:r>
            <a:r>
              <a:rPr lang="en-US" altLang="el-GR" dirty="0"/>
              <a:t> (</a:t>
            </a:r>
            <a:r>
              <a:rPr lang="el-GR" altLang="el-GR" dirty="0"/>
              <a:t>9</a:t>
            </a:r>
            <a:r>
              <a:rPr lang="en-US" altLang="el-GR" dirty="0"/>
              <a:t>)</a:t>
            </a:r>
            <a:endParaRPr lang="el-GR" altLang="el-GR" dirty="0"/>
          </a:p>
        </p:txBody>
      </p:sp>
      <p:sp>
        <p:nvSpPr>
          <p:cNvPr id="27652" name="Θέση περιεχομένου 2"/>
          <p:cNvSpPr>
            <a:spLocks noGrp="1"/>
          </p:cNvSpPr>
          <p:nvPr>
            <p:ph idx="1"/>
          </p:nvPr>
        </p:nvSpPr>
        <p:spPr/>
        <p:txBody>
          <a:bodyPr/>
          <a:lstStyle/>
          <a:p>
            <a:endParaRPr lang="el-GR" altLang="el-GR" smtClean="0"/>
          </a:p>
        </p:txBody>
      </p:sp>
      <p:pic>
        <p:nvPicPr>
          <p:cNvPr id="27653" name="Εικόνα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1865313"/>
            <a:ext cx="7416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08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Παρουσίαση εκπαίδευσης προσωπικού">
  <a:themeElements>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themeOverride>
</file>

<file path=ppt/theme/themeOverride2.xml><?xml version="1.0" encoding="utf-8"?>
<a:themeOverride xmlns:a="http://schemas.openxmlformats.org/drawingml/2006/main">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themeOverride>
</file>

<file path=docProps/app.xml><?xml version="1.0" encoding="utf-8"?>
<Properties xmlns="http://schemas.openxmlformats.org/officeDocument/2006/extended-properties" xmlns:vt="http://schemas.openxmlformats.org/officeDocument/2006/docPropsVTypes">
  <Template/>
  <TotalTime>7814</TotalTime>
  <Words>2804</Words>
  <Application>Microsoft Office PowerPoint</Application>
  <PresentationFormat>Προβολή στην οθόνη (4:3)</PresentationFormat>
  <Paragraphs>228</Paragraphs>
  <Slides>58</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58</vt:i4>
      </vt:variant>
    </vt:vector>
  </HeadingPairs>
  <TitlesOfParts>
    <vt:vector size="64" baseType="lpstr">
      <vt:lpstr>Franklin Gothic Book</vt:lpstr>
      <vt:lpstr>Tahoma</vt:lpstr>
      <vt:lpstr>Times New Roman</vt:lpstr>
      <vt:lpstr>Wingdings</vt:lpstr>
      <vt:lpstr>Wingdings 3</vt:lpstr>
      <vt:lpstr>Παρουσίαση εκπαίδευσης προσωπικού</vt:lpstr>
      <vt:lpstr>Έναρξη Ενότητας 11</vt:lpstr>
      <vt:lpstr>Εσωτερική Αγορά – Οδηγία των Υπηρεσιών (1)</vt:lpstr>
      <vt:lpstr>Οδηγία των Υπηρεσιών (3)</vt:lpstr>
      <vt:lpstr>Οδηγία των Υπηρεσιών (4)</vt:lpstr>
      <vt:lpstr>Εσωτερική Αγορά – Οδηγία των Υπηρεσιών (5)</vt:lpstr>
      <vt:lpstr>Εσωτερική Αγορά – Οδηγία των Υπηρεσιών (6)</vt:lpstr>
      <vt:lpstr>Εσωτερική Αγορά – Οδηγία των Υπηρεσιών (7)</vt:lpstr>
      <vt:lpstr>Εσωτερική Αγορά – Οδηγία των Υπηρεσιών (8)</vt:lpstr>
      <vt:lpstr>Εσωτερική Αγορά – Οδηγία των Υπηρεσιών (9)</vt:lpstr>
      <vt:lpstr>Εσωτερική Αγορά – Οδηγία των Υπηρεσιών (10)</vt:lpstr>
      <vt:lpstr>Εσωτερική Αγορά – Οδηγία των Υπηρεσιών (10)</vt:lpstr>
      <vt:lpstr>Εσωτερική Αγορά – Οδηγία των Υπηρεσιών (11)</vt:lpstr>
      <vt:lpstr>Εσωτερική Αγορά – Οδηγία των Υπηρεσιών (12)</vt:lpstr>
      <vt:lpstr>Εσωτερική Αγορά – Οδηγία των Υπηρεσιών (13)</vt:lpstr>
      <vt:lpstr>Ευρωπαική Επαγγελματική Κάρτα (1)</vt:lpstr>
      <vt:lpstr>Ευρωπαική Επαγγελματική Κάρτα (2)</vt:lpstr>
      <vt:lpstr>Ευρωπαϊκή Επαγγελματική Κάρτα (3)</vt:lpstr>
      <vt:lpstr>Ευρωπαική Επαγγελματική Κάρτα (4)</vt:lpstr>
      <vt:lpstr>Δημόσιες Προμήθειες – Υπηρεσία Ενιαίου Εγγράφου Δημοσίων Συμβάσεων </vt:lpstr>
      <vt:lpstr>Υπηρεσία Ενιαίου Εγγράφου Δημοσίων Συμβάσεων </vt:lpstr>
      <vt:lpstr>Υπηρεσία Ενιαίου Εγγράφου Δημοσίων Συμβάσεων </vt:lpstr>
      <vt:lpstr>Υπηρεσία Ενιαίου Εγγράφου Δημοσίων Συμβάσεων </vt:lpstr>
      <vt:lpstr>Υπηρεσία Ενιαίου Εγγράφου Δημοσίων Συμβάσεων </vt:lpstr>
      <vt:lpstr>Οδηγία 2007/2/ΕΚ INSPIRE και Εκτελεστικές Διατάξεις</vt:lpstr>
      <vt:lpstr>Οδηγία 2007/2/ΕΚ INSPIRE και Εκτελεστικές Διατάξεις</vt:lpstr>
      <vt:lpstr>Οδηγία 2007/2/ΕΚ INSPIRE και Εκτελεστικές Διατάξεις</vt:lpstr>
      <vt:lpstr>Οδηγία 2007/2/ΕΚ INSPIRE και Εκτελεστικές Διατάξεις</vt:lpstr>
      <vt:lpstr>Οδηγία 2007/2/ΕΚ INSPIRE και Εκτελεστικές Διατάξεις</vt:lpstr>
      <vt:lpstr>Πληροφοριακά συστήματα για τη συνθήκη Schengen </vt:lpstr>
      <vt:lpstr>Πληροφοριακά συστήματα για τη συνθήκη Schengen</vt:lpstr>
      <vt:lpstr>Ευρωπαϊκό σύστημα δακτυλικών αποτυπωμάτων</vt:lpstr>
      <vt:lpstr>Ευρωπαϊκό σύστημα δακτυλικών αποτυπωμάτων</vt:lpstr>
      <vt:lpstr>Ευρωπαϊκό σύστημα δακτυλικών αποτυπωμάτων</vt:lpstr>
      <vt:lpstr>Ευρωπαϊκό σύστημα δακτυλικών αποτυπωμάτων</vt:lpstr>
      <vt:lpstr>Τελωνεία, φορολογία και δασμοί</vt:lpstr>
      <vt:lpstr>Κέντρο Διαλειτουργικότητας (ΚΕ.Δ) Υπουργείου Οικονομικών (1)</vt:lpstr>
      <vt:lpstr>Κέντρο Διαλειτουργικότητας (ΚΕ.Δ) (2)</vt:lpstr>
      <vt:lpstr>Κέντρο Διαλειτουργικότητας (ΚΕ.Δ) (3) Εφαρμογή Διαχειρησης Αιτηματων</vt:lpstr>
      <vt:lpstr>Κέντρο Διαλειτουργικότητας (ΚΕ.Δ) (4) Enterprise Service Bus</vt:lpstr>
      <vt:lpstr>Κέντρο Διαλειτουργικότητας (ΚΕ.Δ) (5) Κοινές υπηρεσίες ESB</vt:lpstr>
      <vt:lpstr>Κέντρο Διαλειτουργικότητας (ΚΕ.Δ) (6)</vt:lpstr>
      <vt:lpstr>Ηλεκτρονικό Τελωνείο (1)</vt:lpstr>
      <vt:lpstr>Ηλεκτρονικό Τελωνείο (2)</vt:lpstr>
      <vt:lpstr>Ηλεκτρονικό Τελωνείο (3) </vt:lpstr>
      <vt:lpstr>Ηλεκτρονικό Τελωνείο (4) </vt:lpstr>
      <vt:lpstr>Ηλεκτρονικό Παράβολο e-παράβολο</vt:lpstr>
      <vt:lpstr>Ηλεκτρονικό Παράβολο e-παράβολο(2)</vt:lpstr>
      <vt:lpstr>Ενιαία Ψηφιακή Πύλη </vt:lpstr>
      <vt:lpstr>Ενιαία Ψηφιακή Πύλη </vt:lpstr>
      <vt:lpstr>Ενιαία Ψηφιακή Πύλη </vt:lpstr>
      <vt:lpstr>Διασύνδεση Μητρώων Επιχειρήσεων </vt:lpstr>
      <vt:lpstr>Διασύνδεση Μητρώων Επιχειρήσεων </vt:lpstr>
      <vt:lpstr>Διασύνδεση Μητρώων Επιχειρήσεων </vt:lpstr>
      <vt:lpstr>Παρουσίαση του PowerPoint</vt:lpstr>
      <vt:lpstr>Χρηματοδότηση</vt:lpstr>
      <vt:lpstr>Παρουσίαση του PowerPoint</vt:lpstr>
      <vt:lpstr>Σημείωμα Ιστορικού Εκδόσεων Έργου</vt:lpstr>
      <vt:lpstr>Σημείωμα Αδειοδότησης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ddddd</dc:title>
  <dc:creator>AGGELOS</dc:creator>
  <cp:lastModifiedBy>Αγγελος Καρβουνης</cp:lastModifiedBy>
  <cp:revision>1347</cp:revision>
  <dcterms:created xsi:type="dcterms:W3CDTF">2002-11-27T07:39:06Z</dcterms:created>
  <dcterms:modified xsi:type="dcterms:W3CDTF">2018-06-12T06:23:42Z</dcterms:modified>
</cp:coreProperties>
</file>