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650"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84F7E986-BB6A-4D54-BECE-0084E52935C8}" type="datetimeFigureOut">
              <a:rPr lang="el-GR" smtClean="0"/>
              <a:t>10/12/2019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2777C52-A64D-4299-8326-EDE1CA1ECDED}" type="slidenum">
              <a:rPr lang="el-GR" smtClean="0"/>
              <a:t>‹#›</a:t>
            </a:fld>
            <a:endParaRPr lang="el-GR"/>
          </a:p>
        </p:txBody>
      </p:sp>
    </p:spTree>
    <p:extLst>
      <p:ext uri="{BB962C8B-B14F-4D97-AF65-F5344CB8AC3E}">
        <p14:creationId xmlns:p14="http://schemas.microsoft.com/office/powerpoint/2010/main" val="19276816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4F7E986-BB6A-4D54-BECE-0084E52935C8}" type="datetimeFigureOut">
              <a:rPr lang="el-GR" smtClean="0"/>
              <a:t>10/12/2019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2777C52-A64D-4299-8326-EDE1CA1ECDED}" type="slidenum">
              <a:rPr lang="el-GR" smtClean="0"/>
              <a:t>‹#›</a:t>
            </a:fld>
            <a:endParaRPr lang="el-GR"/>
          </a:p>
        </p:txBody>
      </p:sp>
    </p:spTree>
    <p:extLst>
      <p:ext uri="{BB962C8B-B14F-4D97-AF65-F5344CB8AC3E}">
        <p14:creationId xmlns:p14="http://schemas.microsoft.com/office/powerpoint/2010/main" val="199418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4F7E986-BB6A-4D54-BECE-0084E52935C8}" type="datetimeFigureOut">
              <a:rPr lang="el-GR" smtClean="0"/>
              <a:t>10/12/2019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2777C52-A64D-4299-8326-EDE1CA1ECDED}" type="slidenum">
              <a:rPr lang="el-GR" smtClean="0"/>
              <a:t>‹#›</a:t>
            </a:fld>
            <a:endParaRPr lang="el-GR"/>
          </a:p>
        </p:txBody>
      </p:sp>
    </p:spTree>
    <p:extLst>
      <p:ext uri="{BB962C8B-B14F-4D97-AF65-F5344CB8AC3E}">
        <p14:creationId xmlns:p14="http://schemas.microsoft.com/office/powerpoint/2010/main" val="2508963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4F7E986-BB6A-4D54-BECE-0084E52935C8}" type="datetimeFigureOut">
              <a:rPr lang="el-GR" smtClean="0"/>
              <a:t>10/12/2019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2777C52-A64D-4299-8326-EDE1CA1ECDED}" type="slidenum">
              <a:rPr lang="el-GR" smtClean="0"/>
              <a:t>‹#›</a:t>
            </a:fld>
            <a:endParaRPr lang="el-GR"/>
          </a:p>
        </p:txBody>
      </p:sp>
    </p:spTree>
    <p:extLst>
      <p:ext uri="{BB962C8B-B14F-4D97-AF65-F5344CB8AC3E}">
        <p14:creationId xmlns:p14="http://schemas.microsoft.com/office/powerpoint/2010/main" val="764376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84F7E986-BB6A-4D54-BECE-0084E52935C8}" type="datetimeFigureOut">
              <a:rPr lang="el-GR" smtClean="0"/>
              <a:t>10/12/2019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2777C52-A64D-4299-8326-EDE1CA1ECDED}" type="slidenum">
              <a:rPr lang="el-GR" smtClean="0"/>
              <a:t>‹#›</a:t>
            </a:fld>
            <a:endParaRPr lang="el-GR"/>
          </a:p>
        </p:txBody>
      </p:sp>
    </p:spTree>
    <p:extLst>
      <p:ext uri="{BB962C8B-B14F-4D97-AF65-F5344CB8AC3E}">
        <p14:creationId xmlns:p14="http://schemas.microsoft.com/office/powerpoint/2010/main" val="1129193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84F7E986-BB6A-4D54-BECE-0084E52935C8}" type="datetimeFigureOut">
              <a:rPr lang="el-GR" smtClean="0"/>
              <a:t>10/12/2019</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2777C52-A64D-4299-8326-EDE1CA1ECDED}" type="slidenum">
              <a:rPr lang="el-GR" smtClean="0"/>
              <a:t>‹#›</a:t>
            </a:fld>
            <a:endParaRPr lang="el-GR"/>
          </a:p>
        </p:txBody>
      </p:sp>
    </p:spTree>
    <p:extLst>
      <p:ext uri="{BB962C8B-B14F-4D97-AF65-F5344CB8AC3E}">
        <p14:creationId xmlns:p14="http://schemas.microsoft.com/office/powerpoint/2010/main" val="1735802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84F7E986-BB6A-4D54-BECE-0084E52935C8}" type="datetimeFigureOut">
              <a:rPr lang="el-GR" smtClean="0"/>
              <a:t>10/12/2019</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12777C52-A64D-4299-8326-EDE1CA1ECDED}" type="slidenum">
              <a:rPr lang="el-GR" smtClean="0"/>
              <a:t>‹#›</a:t>
            </a:fld>
            <a:endParaRPr lang="el-GR"/>
          </a:p>
        </p:txBody>
      </p:sp>
    </p:spTree>
    <p:extLst>
      <p:ext uri="{BB962C8B-B14F-4D97-AF65-F5344CB8AC3E}">
        <p14:creationId xmlns:p14="http://schemas.microsoft.com/office/powerpoint/2010/main" val="1443365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84F7E986-BB6A-4D54-BECE-0084E52935C8}" type="datetimeFigureOut">
              <a:rPr lang="el-GR" smtClean="0"/>
              <a:t>10/12/2019</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12777C52-A64D-4299-8326-EDE1CA1ECDED}" type="slidenum">
              <a:rPr lang="el-GR" smtClean="0"/>
              <a:t>‹#›</a:t>
            </a:fld>
            <a:endParaRPr lang="el-GR"/>
          </a:p>
        </p:txBody>
      </p:sp>
    </p:spTree>
    <p:extLst>
      <p:ext uri="{BB962C8B-B14F-4D97-AF65-F5344CB8AC3E}">
        <p14:creationId xmlns:p14="http://schemas.microsoft.com/office/powerpoint/2010/main" val="273221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84F7E986-BB6A-4D54-BECE-0084E52935C8}" type="datetimeFigureOut">
              <a:rPr lang="el-GR" smtClean="0"/>
              <a:t>10/12/2019</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12777C52-A64D-4299-8326-EDE1CA1ECDED}" type="slidenum">
              <a:rPr lang="el-GR" smtClean="0"/>
              <a:t>‹#›</a:t>
            </a:fld>
            <a:endParaRPr lang="el-GR"/>
          </a:p>
        </p:txBody>
      </p:sp>
    </p:spTree>
    <p:extLst>
      <p:ext uri="{BB962C8B-B14F-4D97-AF65-F5344CB8AC3E}">
        <p14:creationId xmlns:p14="http://schemas.microsoft.com/office/powerpoint/2010/main" val="563395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84F7E986-BB6A-4D54-BECE-0084E52935C8}" type="datetimeFigureOut">
              <a:rPr lang="el-GR" smtClean="0"/>
              <a:t>10/12/2019</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2777C52-A64D-4299-8326-EDE1CA1ECDED}" type="slidenum">
              <a:rPr lang="el-GR" smtClean="0"/>
              <a:t>‹#›</a:t>
            </a:fld>
            <a:endParaRPr lang="el-GR"/>
          </a:p>
        </p:txBody>
      </p:sp>
    </p:spTree>
    <p:extLst>
      <p:ext uri="{BB962C8B-B14F-4D97-AF65-F5344CB8AC3E}">
        <p14:creationId xmlns:p14="http://schemas.microsoft.com/office/powerpoint/2010/main" val="2418802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84F7E986-BB6A-4D54-BECE-0084E52935C8}" type="datetimeFigureOut">
              <a:rPr lang="el-GR" smtClean="0"/>
              <a:t>10/12/2019</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2777C52-A64D-4299-8326-EDE1CA1ECDED}" type="slidenum">
              <a:rPr lang="el-GR" smtClean="0"/>
              <a:t>‹#›</a:t>
            </a:fld>
            <a:endParaRPr lang="el-GR"/>
          </a:p>
        </p:txBody>
      </p:sp>
    </p:spTree>
    <p:extLst>
      <p:ext uri="{BB962C8B-B14F-4D97-AF65-F5344CB8AC3E}">
        <p14:creationId xmlns:p14="http://schemas.microsoft.com/office/powerpoint/2010/main" val="2407380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F7E986-BB6A-4D54-BECE-0084E52935C8}" type="datetimeFigureOut">
              <a:rPr lang="el-GR" smtClean="0"/>
              <a:t>10/12/2019</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777C52-A64D-4299-8326-EDE1CA1ECDED}" type="slidenum">
              <a:rPr lang="el-GR" smtClean="0"/>
              <a:t>‹#›</a:t>
            </a:fld>
            <a:endParaRPr lang="el-GR"/>
          </a:p>
        </p:txBody>
      </p:sp>
    </p:spTree>
    <p:extLst>
      <p:ext uri="{BB962C8B-B14F-4D97-AF65-F5344CB8AC3E}">
        <p14:creationId xmlns:p14="http://schemas.microsoft.com/office/powerpoint/2010/main" val="31240862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elearning.ekdd.gr/course/view.php?id=213" TargetMode="External"/><Relationship Id="rId2" Type="http://schemas.openxmlformats.org/officeDocument/2006/relationships/hyperlink" Target="https://www.ekdd.gr/%CF%84%CE%BF-%CE%B5%CE%BA%CE%B4%CE%B4%CE%B1/%CE%B5%CE%BA%CE%B4%CE%B7%CE%BB%CF%8E%CF%83%CE%B5%CE%B9%CF%82/%CE%BC%CE%B5%CF%84%CE%B1%CE%B4%CF%8C%CF%83%CE%B5%CE%B9%CF%82-video/" TargetMode="Externa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2678" y="1120057"/>
            <a:ext cx="9144000" cy="868783"/>
          </a:xfrm>
        </p:spPr>
        <p:txBody>
          <a:bodyPr>
            <a:normAutofit/>
          </a:bodyPr>
          <a:lstStyle/>
          <a:p>
            <a:pPr marL="182880" indent="0">
              <a:buNone/>
            </a:pPr>
            <a:r>
              <a:rPr lang="el-GR" b="1" dirty="0" smtClean="0">
                <a:solidFill>
                  <a:srgbClr val="C00000"/>
                </a:solidFill>
                <a:effectLst/>
                <a:latin typeface="Arial" pitchFamily="34" charset="0"/>
                <a:ea typeface="Calibri" pitchFamily="34" charset="0"/>
                <a:cs typeface="Calibri" pitchFamily="34" charset="0"/>
              </a:rPr>
              <a:t>Ανοικτά Δεδομένα και </a:t>
            </a:r>
            <a:r>
              <a:rPr lang="en-US" b="1" dirty="0" smtClean="0">
                <a:solidFill>
                  <a:srgbClr val="C00000"/>
                </a:solidFill>
                <a:effectLst/>
                <a:latin typeface="Arial" pitchFamily="34" charset="0"/>
                <a:ea typeface="Calibri" pitchFamily="34" charset="0"/>
                <a:cs typeface="Calibri" pitchFamily="34" charset="0"/>
              </a:rPr>
              <a:t>GDPR </a:t>
            </a:r>
            <a:endParaRPr lang="el-GR" b="1" dirty="0">
              <a:solidFill>
                <a:srgbClr val="C00000"/>
              </a:solidFill>
            </a:endParaRPr>
          </a:p>
        </p:txBody>
      </p:sp>
      <p:sp>
        <p:nvSpPr>
          <p:cNvPr id="3" name="Υπότιτλος 2"/>
          <p:cNvSpPr>
            <a:spLocks noGrp="1"/>
          </p:cNvSpPr>
          <p:nvPr>
            <p:ph type="subTitle" idx="1"/>
          </p:nvPr>
        </p:nvSpPr>
        <p:spPr>
          <a:xfrm>
            <a:off x="1691680" y="5877272"/>
            <a:ext cx="5637010" cy="378063"/>
          </a:xfrm>
        </p:spPr>
        <p:txBody>
          <a:bodyPr>
            <a:normAutofit lnSpcReduction="10000"/>
          </a:bodyPr>
          <a:lstStyle/>
          <a:p>
            <a:pPr algn="ctr"/>
            <a:r>
              <a:rPr lang="el-GR" sz="2000" b="1" dirty="0" smtClean="0">
                <a:solidFill>
                  <a:schemeClr val="tx1"/>
                </a:solidFill>
              </a:rPr>
              <a:t>16 </a:t>
            </a:r>
            <a:r>
              <a:rPr lang="el-GR" sz="2000" b="1" dirty="0" smtClean="0">
                <a:solidFill>
                  <a:schemeClr val="tx1"/>
                </a:solidFill>
              </a:rPr>
              <a:t>Δεκεμβρίου 2019</a:t>
            </a:r>
            <a:endParaRPr lang="el-GR" sz="2000" b="1" dirty="0">
              <a:solidFill>
                <a:schemeClr val="tx1"/>
              </a:solidFill>
            </a:endParaRPr>
          </a:p>
        </p:txBody>
      </p:sp>
      <p:pic>
        <p:nvPicPr>
          <p:cNvPr id="1028" name="Picture 4" descr="ΝΕΟ ΕΚΚΔΑ"/>
          <p:cNvPicPr>
            <a:picLocks noChangeAspect="1" noChangeArrowheads="1"/>
          </p:cNvPicPr>
          <p:nvPr/>
        </p:nvPicPr>
        <p:blipFill>
          <a:blip r:embed="rId2">
            <a:extLst>
              <a:ext uri="{28A0092B-C50C-407E-A947-70E740481C1C}">
                <a14:useLocalDpi xmlns:a14="http://schemas.microsoft.com/office/drawing/2010/main" val="0"/>
              </a:ext>
            </a:extLst>
          </a:blip>
          <a:srcRect t="36867"/>
          <a:stretch>
            <a:fillRect/>
          </a:stretch>
        </p:blipFill>
        <p:spPr bwMode="auto">
          <a:xfrm>
            <a:off x="35496" y="-27384"/>
            <a:ext cx="2520280" cy="840093"/>
          </a:xfrm>
          <a:prstGeom prst="rect">
            <a:avLst/>
          </a:prstGeom>
          <a:noFill/>
          <a:extLst>
            <a:ext uri="{909E8E84-426E-40DD-AFC4-6F175D3DCCD1}">
              <a14:hiddenFill xmlns:a14="http://schemas.microsoft.com/office/drawing/2010/main">
                <a:solidFill>
                  <a:srgbClr val="FFFFFF"/>
                </a:solidFill>
              </a14:hiddenFill>
            </a:ext>
          </a:extLst>
        </p:spPr>
      </p:pic>
      <p:pic>
        <p:nvPicPr>
          <p:cNvPr id="1027" name="Εικόνα 5" descr="Περιγραφή: Περιγραφή: λογότυπο εσπα"/>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76491" y="6309320"/>
            <a:ext cx="2844831" cy="51663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5"/>
          <p:cNvSpPr>
            <a:spLocks noChangeArrowheads="1"/>
          </p:cNvSpPr>
          <p:nvPr/>
        </p:nvSpPr>
        <p:spPr bwMode="auto">
          <a:xfrm>
            <a:off x="395536" y="404664"/>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
        <p:nvSpPr>
          <p:cNvPr id="4" name="AutoShape 2" descr="Αποτέλεσμα εικόνας για open dat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pic>
        <p:nvPicPr>
          <p:cNvPr id="6"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1720" y="2060848"/>
            <a:ext cx="5040560" cy="33238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23934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755576" y="1556792"/>
            <a:ext cx="7488832" cy="3528392"/>
          </a:xfrm>
        </p:spPr>
        <p:txBody>
          <a:bodyPr>
            <a:normAutofit/>
          </a:bodyPr>
          <a:lstStyle/>
          <a:p>
            <a:pPr marL="182880" algn="l"/>
            <a:r>
              <a:rPr lang="el-GR" sz="2000" dirty="0" smtClean="0">
                <a:effectLst/>
              </a:rPr>
              <a:t>Το </a:t>
            </a:r>
            <a:r>
              <a:rPr lang="el-GR" sz="2000" dirty="0">
                <a:effectLst/>
              </a:rPr>
              <a:t>Ινστιτούτο Επιμόρφωσης (ΙΝ.ΕΠ.) του Εθνικού Κέντρου Δημόσιας Διοίκησης και Αυτοδιοίκησης (Ε.Κ.Δ.Δ.Α.), στο πλαίσιο της αποστολής του, υλοποιεί </a:t>
            </a:r>
            <a:r>
              <a:rPr lang="el-GR" sz="2000" dirty="0" smtClean="0">
                <a:effectLst/>
              </a:rPr>
              <a:t>δράσεις </a:t>
            </a:r>
            <a:r>
              <a:rPr lang="el-GR" sz="2000" dirty="0">
                <a:effectLst/>
              </a:rPr>
              <a:t>ανάπτυξης του ανθρώπινου δυναμικού, οι οποίες συγχρηματοδοτούνται από </a:t>
            </a:r>
            <a:r>
              <a:rPr lang="el-GR" sz="2000" dirty="0" smtClean="0">
                <a:effectLst/>
              </a:rPr>
              <a:t>το επιχειρησιακό πρόγραμμα «Μεταρρύθμιση Δημόσιου Τομέα», του </a:t>
            </a:r>
            <a:r>
              <a:rPr lang="el-GR" sz="2000" smtClean="0">
                <a:effectLst/>
              </a:rPr>
              <a:t>ΕΣΠΑ μέσω </a:t>
            </a:r>
            <a:r>
              <a:rPr lang="el-GR" sz="2000" dirty="0" smtClean="0">
                <a:effectLst/>
              </a:rPr>
              <a:t>της Ευρωπαϊκής Ένωσης.</a:t>
            </a:r>
            <a:br>
              <a:rPr lang="el-GR" sz="2000" dirty="0" smtClean="0">
                <a:effectLst/>
              </a:rPr>
            </a:br>
            <a:r>
              <a:rPr lang="el-GR" sz="2000" dirty="0">
                <a:effectLst/>
              </a:rPr>
              <a:t/>
            </a:r>
            <a:br>
              <a:rPr lang="el-GR" sz="2000" dirty="0">
                <a:effectLst/>
              </a:rPr>
            </a:br>
            <a:r>
              <a:rPr lang="el-GR" sz="2000" dirty="0">
                <a:effectLst/>
              </a:rPr>
              <a:t>Στο πλαίσιο αυτό ο τομέας  «Πληροφορικής και Ψηφιακών Υπηρεσιών» σχεδίασε και υλοποιεί την  ημερίδα αυτή που έχει τίτλο </a:t>
            </a:r>
            <a:r>
              <a:rPr lang="el-GR" sz="2000" dirty="0" smtClean="0">
                <a:effectLst/>
              </a:rPr>
              <a:t>«</a:t>
            </a:r>
            <a:r>
              <a:rPr lang="el-GR" sz="2000" b="1" dirty="0">
                <a:solidFill>
                  <a:srgbClr val="C00000"/>
                </a:solidFill>
                <a:latin typeface="Arial" pitchFamily="34" charset="0"/>
                <a:ea typeface="Calibri" pitchFamily="34" charset="0"/>
                <a:cs typeface="Calibri" pitchFamily="34" charset="0"/>
              </a:rPr>
              <a:t>Ανοικτά Δεδομένα και </a:t>
            </a:r>
            <a:r>
              <a:rPr lang="en-US" sz="2000" b="1" dirty="0">
                <a:solidFill>
                  <a:srgbClr val="C00000"/>
                </a:solidFill>
                <a:latin typeface="Arial" pitchFamily="34" charset="0"/>
                <a:ea typeface="Calibri" pitchFamily="34" charset="0"/>
                <a:cs typeface="Calibri" pitchFamily="34" charset="0"/>
              </a:rPr>
              <a:t>GDPR </a:t>
            </a:r>
            <a:r>
              <a:rPr lang="el-GR" sz="2000" dirty="0" smtClean="0">
                <a:effectLst/>
              </a:rPr>
              <a:t>». </a:t>
            </a:r>
            <a:r>
              <a:rPr lang="el-GR" sz="2000" dirty="0">
                <a:effectLst/>
              </a:rPr>
              <a:t/>
            </a:r>
            <a:br>
              <a:rPr lang="el-GR" sz="2000" dirty="0">
                <a:effectLst/>
              </a:rPr>
            </a:br>
            <a:r>
              <a:rPr lang="el-GR" sz="2000" dirty="0">
                <a:effectLst/>
              </a:rPr>
              <a:t> </a:t>
            </a:r>
            <a:endParaRPr lang="el-GR" sz="2000" dirty="0"/>
          </a:p>
        </p:txBody>
      </p:sp>
      <p:pic>
        <p:nvPicPr>
          <p:cNvPr id="1028" name="Picture 4" descr="ΝΕΟ ΕΚΚΔΑ"/>
          <p:cNvPicPr>
            <a:picLocks noChangeAspect="1" noChangeArrowheads="1"/>
          </p:cNvPicPr>
          <p:nvPr/>
        </p:nvPicPr>
        <p:blipFill>
          <a:blip r:embed="rId2">
            <a:extLst>
              <a:ext uri="{28A0092B-C50C-407E-A947-70E740481C1C}">
                <a14:useLocalDpi xmlns:a14="http://schemas.microsoft.com/office/drawing/2010/main" val="0"/>
              </a:ext>
            </a:extLst>
          </a:blip>
          <a:srcRect t="36867"/>
          <a:stretch>
            <a:fillRect/>
          </a:stretch>
        </p:blipFill>
        <p:spPr bwMode="auto">
          <a:xfrm>
            <a:off x="35496" y="116632"/>
            <a:ext cx="3714750" cy="12382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Εικόνα 5" descr="Περιγραφή: Περιγραφή: λογότυπο εσπα"/>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76491" y="6309320"/>
            <a:ext cx="2844831" cy="51663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5"/>
          <p:cNvSpPr>
            <a:spLocks noChangeArrowheads="1"/>
          </p:cNvSpPr>
          <p:nvPr/>
        </p:nvSpPr>
        <p:spPr bwMode="auto">
          <a:xfrm>
            <a:off x="395536" y="404664"/>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976991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755576" y="1556792"/>
            <a:ext cx="7488832" cy="3456384"/>
          </a:xfrm>
        </p:spPr>
        <p:txBody>
          <a:bodyPr/>
          <a:lstStyle/>
          <a:p>
            <a:pPr marL="182880" algn="l"/>
            <a:r>
              <a:rPr lang="el-GR" sz="2000" dirty="0" smtClean="0">
                <a:effectLst/>
              </a:rPr>
              <a:t>Η </a:t>
            </a:r>
            <a:r>
              <a:rPr lang="el-GR" sz="2000" dirty="0">
                <a:effectLst/>
              </a:rPr>
              <a:t>ημερίδα  εντάσσεται στο πλαίσιο της πολιτικής του Ε.Κ.Δ.Δ.Α για την ενίσχυση και διεύρυνση του επιμορφωτικού και ερευνητικού του ρόλου και δημιουργία </a:t>
            </a:r>
            <a:r>
              <a:rPr lang="el-GR" sz="2000" dirty="0">
                <a:solidFill>
                  <a:srgbClr val="C00000"/>
                </a:solidFill>
                <a:effectLst/>
              </a:rPr>
              <a:t>συμβουλευτικού και  υποστηρικτικού μηχανισμού </a:t>
            </a:r>
            <a:r>
              <a:rPr lang="el-GR" sz="2000" dirty="0">
                <a:solidFill>
                  <a:schemeClr val="tx1"/>
                </a:solidFill>
                <a:effectLst/>
              </a:rPr>
              <a:t>για την προώθηση </a:t>
            </a:r>
            <a:r>
              <a:rPr lang="el-GR" sz="2000" dirty="0" smtClean="0">
                <a:solidFill>
                  <a:srgbClr val="C00000"/>
                </a:solidFill>
                <a:effectLst/>
              </a:rPr>
              <a:t>τ</a:t>
            </a:r>
            <a:r>
              <a:rPr lang="el-GR" sz="2000" dirty="0" smtClean="0">
                <a:solidFill>
                  <a:srgbClr val="C00000"/>
                </a:solidFill>
              </a:rPr>
              <a:t>ης Ανοικτής Διακυβέρνησης.</a:t>
            </a:r>
            <a:r>
              <a:rPr lang="el-GR" sz="2000" dirty="0">
                <a:effectLst/>
              </a:rPr>
              <a:t/>
            </a:r>
            <a:br>
              <a:rPr lang="el-GR" sz="2000" dirty="0">
                <a:effectLst/>
              </a:rPr>
            </a:br>
            <a:r>
              <a:rPr lang="el-GR" sz="2000" dirty="0">
                <a:effectLst/>
              </a:rPr>
              <a:t> </a:t>
            </a:r>
            <a:br>
              <a:rPr lang="el-GR" sz="2000" dirty="0">
                <a:effectLst/>
              </a:rPr>
            </a:br>
            <a:r>
              <a:rPr lang="el-GR" sz="2000" dirty="0" smtClean="0">
                <a:solidFill>
                  <a:schemeClr val="tx1"/>
                </a:solidFill>
                <a:effectLst/>
              </a:rPr>
              <a:t>Το </a:t>
            </a:r>
            <a:r>
              <a:rPr lang="el-GR" sz="2000" dirty="0">
                <a:solidFill>
                  <a:schemeClr val="tx1"/>
                </a:solidFill>
                <a:effectLst/>
              </a:rPr>
              <a:t>ΕΚΔΔΑ σε άριστη συνεργασία με πολλούς ευρωπαϊκούς και διεθνείς φορείς </a:t>
            </a:r>
            <a:r>
              <a:rPr lang="el-GR" sz="2000" dirty="0" smtClean="0">
                <a:solidFill>
                  <a:schemeClr val="tx1"/>
                </a:solidFill>
                <a:effectLst/>
              </a:rPr>
              <a:t>προωθεί τη διαφάνεια τη συνεργασία και λογοδοσία στη Διοίκηση </a:t>
            </a:r>
            <a:r>
              <a:rPr lang="el-GR" sz="2000" dirty="0" smtClean="0"/>
              <a:t>με εφαρμογή </a:t>
            </a:r>
            <a:r>
              <a:rPr lang="el-GR" sz="2000" dirty="0" smtClean="0">
                <a:solidFill>
                  <a:srgbClr val="C00000"/>
                </a:solidFill>
                <a:effectLst/>
              </a:rPr>
              <a:t>ανοικτών πρακτικ</a:t>
            </a:r>
            <a:r>
              <a:rPr lang="el-GR" sz="2000" dirty="0" smtClean="0">
                <a:solidFill>
                  <a:srgbClr val="C00000"/>
                </a:solidFill>
              </a:rPr>
              <a:t>ών</a:t>
            </a:r>
            <a:r>
              <a:rPr lang="el-GR" sz="2000" dirty="0" smtClean="0">
                <a:solidFill>
                  <a:srgbClr val="C00000"/>
                </a:solidFill>
                <a:effectLst/>
              </a:rPr>
              <a:t>, ανοικτών εργαλείων </a:t>
            </a:r>
            <a:r>
              <a:rPr lang="el-GR" sz="2000" dirty="0" smtClean="0">
                <a:solidFill>
                  <a:srgbClr val="C00000"/>
                </a:solidFill>
              </a:rPr>
              <a:t>και  ανοικτών δεδομένων </a:t>
            </a:r>
            <a:r>
              <a:rPr lang="el-GR" sz="2000" dirty="0" smtClean="0">
                <a:solidFill>
                  <a:schemeClr val="tx1"/>
                </a:solidFill>
                <a:effectLst/>
              </a:rPr>
              <a:t>στη διοίκηση</a:t>
            </a:r>
            <a:r>
              <a:rPr lang="el-GR" sz="2000" dirty="0">
                <a:effectLst/>
              </a:rPr>
              <a:t/>
            </a:r>
            <a:br>
              <a:rPr lang="el-GR" sz="2000" dirty="0">
                <a:effectLst/>
              </a:rPr>
            </a:br>
            <a:endParaRPr lang="el-GR" sz="2000" dirty="0"/>
          </a:p>
        </p:txBody>
      </p:sp>
      <p:pic>
        <p:nvPicPr>
          <p:cNvPr id="1028" name="Picture 4" descr="ΝΕΟ ΕΚΚΔΑ"/>
          <p:cNvPicPr>
            <a:picLocks noChangeAspect="1" noChangeArrowheads="1"/>
          </p:cNvPicPr>
          <p:nvPr/>
        </p:nvPicPr>
        <p:blipFill>
          <a:blip r:embed="rId2">
            <a:extLst>
              <a:ext uri="{28A0092B-C50C-407E-A947-70E740481C1C}">
                <a14:useLocalDpi xmlns:a14="http://schemas.microsoft.com/office/drawing/2010/main" val="0"/>
              </a:ext>
            </a:extLst>
          </a:blip>
          <a:srcRect t="36867"/>
          <a:stretch>
            <a:fillRect/>
          </a:stretch>
        </p:blipFill>
        <p:spPr bwMode="auto">
          <a:xfrm>
            <a:off x="35496" y="116632"/>
            <a:ext cx="3714750" cy="12382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Εικόνα 5" descr="Περιγραφή: Περιγραφή: λογότυπο εσπα"/>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76491" y="6309320"/>
            <a:ext cx="2844831" cy="51663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5"/>
          <p:cNvSpPr>
            <a:spLocks noChangeArrowheads="1"/>
          </p:cNvSpPr>
          <p:nvPr/>
        </p:nvSpPr>
        <p:spPr bwMode="auto">
          <a:xfrm>
            <a:off x="395536" y="404664"/>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393746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755576" y="1556792"/>
            <a:ext cx="7416824" cy="3240360"/>
          </a:xfrm>
        </p:spPr>
        <p:txBody>
          <a:bodyPr/>
          <a:lstStyle/>
          <a:p>
            <a:pPr marL="182880" indent="0" algn="l">
              <a:buNone/>
            </a:pPr>
            <a:r>
              <a:rPr lang="el-GR" sz="2000" dirty="0" smtClean="0">
                <a:solidFill>
                  <a:srgbClr val="C00000"/>
                </a:solidFill>
              </a:rPr>
              <a:t>Η ανοικτή Διακυβέρνηση </a:t>
            </a:r>
            <a:r>
              <a:rPr lang="el-GR" sz="2000" dirty="0" smtClean="0">
                <a:solidFill>
                  <a:srgbClr val="C00000"/>
                </a:solidFill>
                <a:effectLst/>
              </a:rPr>
              <a:t>προωθείται από </a:t>
            </a:r>
            <a:r>
              <a:rPr lang="el-GR" sz="2000" dirty="0">
                <a:solidFill>
                  <a:srgbClr val="C00000"/>
                </a:solidFill>
                <a:effectLst/>
              </a:rPr>
              <a:t>τους </a:t>
            </a:r>
            <a:r>
              <a:rPr lang="el-GR" sz="2000" dirty="0" smtClean="0">
                <a:solidFill>
                  <a:srgbClr val="C00000"/>
                </a:solidFill>
                <a:effectLst/>
              </a:rPr>
              <a:t>ανθρώπους!</a:t>
            </a:r>
            <a:br>
              <a:rPr lang="el-GR" sz="2000" dirty="0" smtClean="0">
                <a:solidFill>
                  <a:srgbClr val="C00000"/>
                </a:solidFill>
                <a:effectLst/>
              </a:rPr>
            </a:br>
            <a:r>
              <a:rPr lang="el-GR" sz="2000" dirty="0">
                <a:solidFill>
                  <a:srgbClr val="C00000"/>
                </a:solidFill>
                <a:effectLst/>
              </a:rPr>
              <a:t/>
            </a:r>
            <a:br>
              <a:rPr lang="el-GR" sz="2000" dirty="0">
                <a:solidFill>
                  <a:srgbClr val="C00000"/>
                </a:solidFill>
                <a:effectLst/>
              </a:rPr>
            </a:br>
            <a:r>
              <a:rPr lang="el-GR" sz="2000" dirty="0">
                <a:effectLst/>
              </a:rPr>
              <a:t>Η συνεχής επιμόρφωση του ανθρώπινου δυναμικού και ειδικότερα η </a:t>
            </a:r>
            <a:r>
              <a:rPr lang="el-GR" sz="2000" dirty="0">
                <a:solidFill>
                  <a:srgbClr val="C00000"/>
                </a:solidFill>
                <a:effectLst/>
              </a:rPr>
              <a:t>ενίσχυση και επαύξηση των ψηφιακών δεξιοτήτων</a:t>
            </a:r>
            <a:r>
              <a:rPr lang="el-GR" sz="2000" dirty="0">
                <a:effectLst/>
              </a:rPr>
              <a:t> </a:t>
            </a:r>
            <a:r>
              <a:rPr lang="el-GR" sz="2000" dirty="0" smtClean="0">
                <a:effectLst/>
              </a:rPr>
              <a:t> και ικανοτήτων του είναι </a:t>
            </a:r>
            <a:r>
              <a:rPr lang="el-GR" sz="2000" dirty="0">
                <a:effectLst/>
              </a:rPr>
              <a:t>κρίσιμος παράγοντας για την προώθηση των απαιτούμενων </a:t>
            </a:r>
            <a:r>
              <a:rPr lang="el-GR" sz="2000" dirty="0" smtClean="0">
                <a:solidFill>
                  <a:srgbClr val="C00000"/>
                </a:solidFill>
                <a:effectLst/>
              </a:rPr>
              <a:t>ανοικτών δεδομένων και ψηφιακών υπηρεσιών</a:t>
            </a:r>
            <a:r>
              <a:rPr lang="el-GR" sz="2000" dirty="0" smtClean="0">
                <a:effectLst/>
              </a:rPr>
              <a:t>, </a:t>
            </a:r>
            <a:r>
              <a:rPr lang="el-GR" sz="2000" dirty="0">
                <a:effectLst/>
              </a:rPr>
              <a:t>των </a:t>
            </a:r>
            <a:r>
              <a:rPr lang="el-GR" sz="2000" dirty="0" smtClean="0">
                <a:effectLst/>
              </a:rPr>
              <a:t>ανοικτών ψηφιακών </a:t>
            </a:r>
            <a:r>
              <a:rPr lang="el-GR" sz="2000" dirty="0">
                <a:effectLst/>
              </a:rPr>
              <a:t>υποδομών και εφαρμογών και την επίτευξη του </a:t>
            </a:r>
            <a:r>
              <a:rPr lang="el-GR" sz="2000" dirty="0">
                <a:solidFill>
                  <a:srgbClr val="C00000"/>
                </a:solidFill>
                <a:effectLst/>
              </a:rPr>
              <a:t>ψηφιακού μετασχηματισμού</a:t>
            </a:r>
            <a:r>
              <a:rPr lang="el-GR" sz="2000" dirty="0">
                <a:effectLst/>
              </a:rPr>
              <a:t> της διοίκησης. </a:t>
            </a:r>
          </a:p>
        </p:txBody>
      </p:sp>
      <p:pic>
        <p:nvPicPr>
          <p:cNvPr id="1028" name="Picture 4" descr="ΝΕΟ ΕΚΚΔΑ"/>
          <p:cNvPicPr>
            <a:picLocks noChangeAspect="1" noChangeArrowheads="1"/>
          </p:cNvPicPr>
          <p:nvPr/>
        </p:nvPicPr>
        <p:blipFill>
          <a:blip r:embed="rId2">
            <a:extLst>
              <a:ext uri="{28A0092B-C50C-407E-A947-70E740481C1C}">
                <a14:useLocalDpi xmlns:a14="http://schemas.microsoft.com/office/drawing/2010/main" val="0"/>
              </a:ext>
            </a:extLst>
          </a:blip>
          <a:srcRect t="36867"/>
          <a:stretch>
            <a:fillRect/>
          </a:stretch>
        </p:blipFill>
        <p:spPr bwMode="auto">
          <a:xfrm>
            <a:off x="35496" y="116632"/>
            <a:ext cx="3714750" cy="12382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Εικόνα 5" descr="Περιγραφή: Περιγραφή: λογότυπο εσπα"/>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76491" y="6309320"/>
            <a:ext cx="2844831" cy="51663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5"/>
          <p:cNvSpPr>
            <a:spLocks noChangeArrowheads="1"/>
          </p:cNvSpPr>
          <p:nvPr/>
        </p:nvSpPr>
        <p:spPr bwMode="auto">
          <a:xfrm>
            <a:off x="395536" y="404664"/>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309245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755576" y="1556792"/>
            <a:ext cx="7488832" cy="3312368"/>
          </a:xfrm>
        </p:spPr>
        <p:txBody>
          <a:bodyPr>
            <a:normAutofit/>
          </a:bodyPr>
          <a:lstStyle/>
          <a:p>
            <a:pPr algn="l"/>
            <a:r>
              <a:rPr lang="el-GR" sz="2000" dirty="0">
                <a:effectLst/>
              </a:rPr>
              <a:t>Σκοπός του ΕΚΔΔΑ είναι να προωθήσει </a:t>
            </a:r>
            <a:r>
              <a:rPr lang="el-GR" sz="2000" dirty="0" smtClean="0">
                <a:effectLst/>
              </a:rPr>
              <a:t>τα </a:t>
            </a:r>
            <a:r>
              <a:rPr lang="el-GR" sz="2000" dirty="0" smtClean="0">
                <a:solidFill>
                  <a:srgbClr val="C00000"/>
                </a:solidFill>
                <a:effectLst/>
              </a:rPr>
              <a:t>ανοικτά δεδομένα με σεβασμό και προστασία των προσωπικών και ευαίσθητων δεδομένων </a:t>
            </a:r>
            <a:r>
              <a:rPr lang="el-GR" sz="2000" dirty="0" smtClean="0">
                <a:effectLst/>
              </a:rPr>
              <a:t>ενισχύοντας </a:t>
            </a:r>
            <a:r>
              <a:rPr lang="el-GR" sz="2000" dirty="0">
                <a:effectLst/>
              </a:rPr>
              <a:t>τη </a:t>
            </a:r>
            <a:r>
              <a:rPr lang="el-GR" sz="2000" dirty="0">
                <a:solidFill>
                  <a:srgbClr val="C00000"/>
                </a:solidFill>
                <a:effectLst/>
              </a:rPr>
              <a:t>συμμετοχή, τη συνεργασία,  και το πλαίσιο για τη συνδημιουργία</a:t>
            </a:r>
            <a:r>
              <a:rPr lang="el-GR" sz="2000" dirty="0">
                <a:effectLst/>
              </a:rPr>
              <a:t> όλων των </a:t>
            </a:r>
            <a:r>
              <a:rPr lang="el-GR" sz="2000" dirty="0" smtClean="0">
                <a:effectLst/>
              </a:rPr>
              <a:t>εμπλεκομένων.</a:t>
            </a:r>
            <a:br>
              <a:rPr lang="el-GR" sz="2000" dirty="0" smtClean="0">
                <a:effectLst/>
              </a:rPr>
            </a:br>
            <a:r>
              <a:rPr lang="el-GR" sz="2000" dirty="0">
                <a:effectLst/>
              </a:rPr>
              <a:t/>
            </a:r>
            <a:br>
              <a:rPr lang="el-GR" sz="2000" dirty="0">
                <a:effectLst/>
              </a:rPr>
            </a:br>
            <a:r>
              <a:rPr lang="el-GR" sz="2000" dirty="0" smtClean="0">
                <a:effectLst/>
              </a:rPr>
              <a:t/>
            </a:r>
            <a:br>
              <a:rPr lang="el-GR" sz="2000" dirty="0" smtClean="0">
                <a:effectLst/>
              </a:rPr>
            </a:br>
            <a:r>
              <a:rPr lang="el-GR" sz="2000" dirty="0">
                <a:effectLst/>
              </a:rPr>
              <a:t/>
            </a:r>
            <a:br>
              <a:rPr lang="el-GR" sz="2000" dirty="0">
                <a:effectLst/>
              </a:rPr>
            </a:br>
            <a:r>
              <a:rPr lang="el-GR" sz="2000" dirty="0">
                <a:effectLst/>
              </a:rPr>
              <a:t/>
            </a:r>
            <a:br>
              <a:rPr lang="el-GR" sz="2000" dirty="0">
                <a:effectLst/>
              </a:rPr>
            </a:br>
            <a:endParaRPr lang="el-GR" sz="2000" dirty="0">
              <a:effectLst/>
            </a:endParaRPr>
          </a:p>
        </p:txBody>
      </p:sp>
      <p:pic>
        <p:nvPicPr>
          <p:cNvPr id="1028" name="Picture 4" descr="ΝΕΟ ΕΚΚΔΑ"/>
          <p:cNvPicPr>
            <a:picLocks noChangeAspect="1" noChangeArrowheads="1"/>
          </p:cNvPicPr>
          <p:nvPr/>
        </p:nvPicPr>
        <p:blipFill>
          <a:blip r:embed="rId2">
            <a:extLst>
              <a:ext uri="{28A0092B-C50C-407E-A947-70E740481C1C}">
                <a14:useLocalDpi xmlns:a14="http://schemas.microsoft.com/office/drawing/2010/main" val="0"/>
              </a:ext>
            </a:extLst>
          </a:blip>
          <a:srcRect t="36867"/>
          <a:stretch>
            <a:fillRect/>
          </a:stretch>
        </p:blipFill>
        <p:spPr bwMode="auto">
          <a:xfrm>
            <a:off x="35496" y="116632"/>
            <a:ext cx="3714750" cy="12382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Εικόνα 5" descr="Περιγραφή: Περιγραφή: λογότυπο εσπα"/>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76491" y="6309320"/>
            <a:ext cx="2844831" cy="51663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5"/>
          <p:cNvSpPr>
            <a:spLocks noChangeArrowheads="1"/>
          </p:cNvSpPr>
          <p:nvPr/>
        </p:nvSpPr>
        <p:spPr bwMode="auto">
          <a:xfrm>
            <a:off x="395536" y="404664"/>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074206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755576" y="1556792"/>
            <a:ext cx="7488832" cy="3312368"/>
          </a:xfrm>
        </p:spPr>
        <p:txBody>
          <a:bodyPr>
            <a:normAutofit fontScale="90000"/>
          </a:bodyPr>
          <a:lstStyle/>
          <a:p>
            <a:pPr algn="l"/>
            <a:r>
              <a:rPr lang="el-GR" sz="2000" dirty="0">
                <a:effectLst/>
              </a:rPr>
              <a:t>Η </a:t>
            </a:r>
            <a:r>
              <a:rPr lang="el-GR" sz="2000" dirty="0" smtClean="0">
                <a:effectLst/>
              </a:rPr>
              <a:t>ημερίδα</a:t>
            </a:r>
            <a:br>
              <a:rPr lang="el-GR" sz="2000" dirty="0" smtClean="0">
                <a:effectLst/>
              </a:rPr>
            </a:br>
            <a:r>
              <a:rPr lang="el-GR" sz="2000" dirty="0">
                <a:effectLst/>
              </a:rPr>
              <a:t/>
            </a:r>
            <a:br>
              <a:rPr lang="el-GR" sz="2000" dirty="0">
                <a:effectLst/>
              </a:rPr>
            </a:br>
            <a:r>
              <a:rPr lang="el-GR" sz="2000" dirty="0" smtClean="0">
                <a:effectLst/>
              </a:rPr>
              <a:t>μεταδίδεται </a:t>
            </a:r>
            <a:r>
              <a:rPr lang="el-GR" sz="2000" dirty="0">
                <a:effectLst/>
              </a:rPr>
              <a:t>αυτή τη στιγμή με </a:t>
            </a:r>
            <a:r>
              <a:rPr lang="en-US" sz="2000" dirty="0">
                <a:solidFill>
                  <a:srgbClr val="C00000"/>
                </a:solidFill>
                <a:effectLst/>
                <a:hlinkClick r:id="rId2"/>
              </a:rPr>
              <a:t>live streaming  </a:t>
            </a:r>
            <a:r>
              <a:rPr lang="el-GR" sz="2000" dirty="0">
                <a:effectLst/>
              </a:rPr>
              <a:t>παρέχοντας δυνατότητας άμεσης ενημέρωσης </a:t>
            </a:r>
            <a:r>
              <a:rPr lang="el-GR" sz="2000" dirty="0" err="1">
                <a:effectLst/>
              </a:rPr>
              <a:t>σ΄ολους</a:t>
            </a:r>
            <a:r>
              <a:rPr lang="el-GR" sz="2000" dirty="0">
                <a:effectLst/>
              </a:rPr>
              <a:t>. </a:t>
            </a:r>
            <a:r>
              <a:rPr lang="el-GR" sz="2000" dirty="0" smtClean="0">
                <a:effectLst/>
              </a:rPr>
              <a:t> </a:t>
            </a:r>
            <a:br>
              <a:rPr lang="el-GR" sz="2000" dirty="0" smtClean="0">
                <a:effectLst/>
              </a:rPr>
            </a:br>
            <a:r>
              <a:rPr lang="el-GR" sz="2000" dirty="0" smtClean="0">
                <a:effectLst/>
              </a:rPr>
              <a:t/>
            </a:r>
            <a:br>
              <a:rPr lang="el-GR" sz="2000" dirty="0" smtClean="0">
                <a:effectLst/>
              </a:rPr>
            </a:br>
            <a:r>
              <a:rPr lang="el-GR" sz="2000" dirty="0" smtClean="0">
                <a:effectLst/>
              </a:rPr>
              <a:t>το </a:t>
            </a:r>
            <a:r>
              <a:rPr lang="el-GR" sz="2000" dirty="0">
                <a:effectLst/>
              </a:rPr>
              <a:t>υλικό </a:t>
            </a:r>
            <a:r>
              <a:rPr lang="el-GR" sz="2000" dirty="0" smtClean="0">
                <a:effectLst/>
              </a:rPr>
              <a:t>είναι </a:t>
            </a:r>
            <a:r>
              <a:rPr lang="el-GR" sz="2000" dirty="0" smtClean="0">
                <a:solidFill>
                  <a:srgbClr val="C00000"/>
                </a:solidFill>
                <a:effectLst/>
                <a:hlinkClick r:id="rId3"/>
              </a:rPr>
              <a:t>ανοικτά </a:t>
            </a:r>
            <a:r>
              <a:rPr lang="el-GR" sz="2000" dirty="0">
                <a:solidFill>
                  <a:srgbClr val="C00000"/>
                </a:solidFill>
                <a:effectLst/>
                <a:hlinkClick r:id="rId3"/>
              </a:rPr>
              <a:t>διαθέσιμο </a:t>
            </a:r>
            <a:r>
              <a:rPr lang="el-GR" sz="2000" dirty="0">
                <a:effectLst/>
              </a:rPr>
              <a:t>και μετά το </a:t>
            </a:r>
            <a:r>
              <a:rPr lang="el-GR" sz="2000" dirty="0" smtClean="0">
                <a:effectLst/>
              </a:rPr>
              <a:t>πέρας στο </a:t>
            </a:r>
            <a:r>
              <a:rPr lang="el-GR" sz="2000" dirty="0">
                <a:effectLst/>
              </a:rPr>
              <a:t/>
            </a:r>
            <a:br>
              <a:rPr lang="el-GR" sz="2000" dirty="0">
                <a:effectLst/>
              </a:rPr>
            </a:br>
            <a:r>
              <a:rPr lang="el-GR" sz="2000" dirty="0" smtClean="0">
                <a:effectLst/>
              </a:rPr>
              <a:t/>
            </a:r>
            <a:br>
              <a:rPr lang="el-GR" sz="2000" dirty="0" smtClean="0">
                <a:effectLst/>
              </a:rPr>
            </a:br>
            <a:r>
              <a:rPr lang="el-GR" sz="2000" dirty="0" smtClean="0">
                <a:effectLst/>
              </a:rPr>
              <a:t>η </a:t>
            </a:r>
            <a:r>
              <a:rPr lang="el-GR" sz="2000" dirty="0">
                <a:solidFill>
                  <a:srgbClr val="C00000"/>
                </a:solidFill>
                <a:effectLst/>
              </a:rPr>
              <a:t>επαύξηση</a:t>
            </a:r>
            <a:r>
              <a:rPr lang="el-GR" sz="2000" dirty="0">
                <a:effectLst/>
              </a:rPr>
              <a:t> του </a:t>
            </a:r>
            <a:r>
              <a:rPr lang="el-GR" sz="2000" dirty="0" smtClean="0">
                <a:effectLst/>
              </a:rPr>
              <a:t>υλικού με </a:t>
            </a:r>
            <a:r>
              <a:rPr lang="el-GR" sz="2000" dirty="0">
                <a:effectLst/>
              </a:rPr>
              <a:t>παραδείγματα, μελέτες </a:t>
            </a:r>
            <a:r>
              <a:rPr lang="el-GR" sz="2000" dirty="0" smtClean="0">
                <a:effectLst/>
              </a:rPr>
              <a:t>περίπτωσης </a:t>
            </a:r>
            <a:r>
              <a:rPr lang="el-GR" sz="2000" dirty="0">
                <a:effectLst/>
              </a:rPr>
              <a:t>κλπ. </a:t>
            </a:r>
            <a:r>
              <a:rPr lang="el-GR" sz="2000" dirty="0" smtClean="0">
                <a:effectLst/>
              </a:rPr>
              <a:t>θα οδηγήσει στη </a:t>
            </a:r>
            <a:r>
              <a:rPr lang="el-GR" sz="2000" dirty="0">
                <a:solidFill>
                  <a:srgbClr val="C00000"/>
                </a:solidFill>
                <a:effectLst/>
              </a:rPr>
              <a:t>δημιουργία σχετικού ανοικτού </a:t>
            </a:r>
            <a:r>
              <a:rPr lang="el-GR" sz="2000" dirty="0" smtClean="0">
                <a:solidFill>
                  <a:srgbClr val="C00000"/>
                </a:solidFill>
                <a:effectLst/>
              </a:rPr>
              <a:t>μαθήματος</a:t>
            </a:r>
            <a:r>
              <a:rPr lang="el-GR" sz="2000" dirty="0">
                <a:effectLst/>
              </a:rPr>
              <a:t/>
            </a:r>
            <a:br>
              <a:rPr lang="el-GR" sz="2000" dirty="0">
                <a:effectLst/>
              </a:rPr>
            </a:br>
            <a:r>
              <a:rPr lang="el-GR" sz="2000" dirty="0">
                <a:effectLst/>
              </a:rPr>
              <a:t/>
            </a:r>
            <a:br>
              <a:rPr lang="el-GR" sz="2000" dirty="0">
                <a:effectLst/>
              </a:rPr>
            </a:br>
            <a:endParaRPr lang="el-GR" sz="2000" dirty="0">
              <a:effectLst/>
            </a:endParaRPr>
          </a:p>
        </p:txBody>
      </p:sp>
      <p:pic>
        <p:nvPicPr>
          <p:cNvPr id="1028" name="Picture 4" descr="ΝΕΟ ΕΚΚΔΑ"/>
          <p:cNvPicPr>
            <a:picLocks noChangeAspect="1" noChangeArrowheads="1"/>
          </p:cNvPicPr>
          <p:nvPr/>
        </p:nvPicPr>
        <p:blipFill>
          <a:blip r:embed="rId4">
            <a:extLst>
              <a:ext uri="{28A0092B-C50C-407E-A947-70E740481C1C}">
                <a14:useLocalDpi xmlns:a14="http://schemas.microsoft.com/office/drawing/2010/main" val="0"/>
              </a:ext>
            </a:extLst>
          </a:blip>
          <a:srcRect t="36867"/>
          <a:stretch>
            <a:fillRect/>
          </a:stretch>
        </p:blipFill>
        <p:spPr bwMode="auto">
          <a:xfrm>
            <a:off x="35496" y="116632"/>
            <a:ext cx="3714750" cy="12382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Εικόνα 5" descr="Περιγραφή: Περιγραφή: λογότυπο εσπα"/>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276491" y="6309320"/>
            <a:ext cx="2844831" cy="51663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5"/>
          <p:cNvSpPr>
            <a:spLocks noChangeArrowheads="1"/>
          </p:cNvSpPr>
          <p:nvPr/>
        </p:nvSpPr>
        <p:spPr bwMode="auto">
          <a:xfrm>
            <a:off x="395536" y="404664"/>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419664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755576" y="1556792"/>
            <a:ext cx="7704856" cy="3456384"/>
          </a:xfrm>
        </p:spPr>
        <p:txBody>
          <a:bodyPr>
            <a:normAutofit/>
          </a:bodyPr>
          <a:lstStyle/>
          <a:p>
            <a:pPr algn="l"/>
            <a:r>
              <a:rPr lang="el-GR" sz="2000" dirty="0" smtClean="0">
                <a:effectLst/>
              </a:rPr>
              <a:t>Το ΕΚΚΔΑ θα συμβάλλει και </a:t>
            </a:r>
            <a:r>
              <a:rPr lang="el-GR" sz="2000" dirty="0">
                <a:effectLst/>
              </a:rPr>
              <a:t>στο επίπεδο εφαρμογής αυτών που θα </a:t>
            </a:r>
            <a:r>
              <a:rPr lang="el-GR" sz="2000" dirty="0" smtClean="0">
                <a:effectLst/>
              </a:rPr>
              <a:t>ακούσετε μέσω ειδικής εκπαίδευσης</a:t>
            </a:r>
            <a:r>
              <a:rPr lang="el-GR" sz="2000" dirty="0">
                <a:effectLst/>
              </a:rPr>
              <a:t/>
            </a:r>
            <a:br>
              <a:rPr lang="el-GR" sz="2000" dirty="0">
                <a:effectLst/>
              </a:rPr>
            </a:br>
            <a:r>
              <a:rPr lang="el-GR" sz="2000" dirty="0" smtClean="0">
                <a:effectLst/>
              </a:rPr>
              <a:t/>
            </a:r>
            <a:br>
              <a:rPr lang="el-GR" sz="2000" dirty="0" smtClean="0">
                <a:effectLst/>
              </a:rPr>
            </a:br>
            <a:r>
              <a:rPr lang="el-GR" sz="2000" dirty="0" smtClean="0">
                <a:effectLst/>
              </a:rPr>
              <a:t>Θέλω </a:t>
            </a:r>
            <a:r>
              <a:rPr lang="el-GR" sz="2000" dirty="0">
                <a:effectLst/>
              </a:rPr>
              <a:t>να σας ευχαριστήσω για την ανταπόκριση και συμμετοχή σας και </a:t>
            </a:r>
            <a:r>
              <a:rPr lang="el-GR" sz="2000" dirty="0" smtClean="0">
                <a:effectLst/>
              </a:rPr>
              <a:t/>
            </a:r>
            <a:br>
              <a:rPr lang="el-GR" sz="2000" dirty="0" smtClean="0">
                <a:effectLst/>
              </a:rPr>
            </a:br>
            <a:r>
              <a:rPr lang="el-GR" sz="2000" dirty="0">
                <a:effectLst/>
              </a:rPr>
              <a:t/>
            </a:r>
            <a:br>
              <a:rPr lang="el-GR" sz="2000" dirty="0">
                <a:effectLst/>
              </a:rPr>
            </a:br>
            <a:r>
              <a:rPr lang="el-GR" sz="2000" dirty="0" smtClean="0">
                <a:effectLst/>
              </a:rPr>
              <a:t>εύχομαι </a:t>
            </a:r>
            <a:r>
              <a:rPr lang="el-GR" sz="2000" dirty="0">
                <a:effectLst/>
              </a:rPr>
              <a:t>καλή επιτυχία και καλή συνέχεια</a:t>
            </a:r>
            <a:r>
              <a:rPr lang="el-GR" sz="2000" dirty="0" smtClean="0">
                <a:effectLst/>
              </a:rPr>
              <a:t>.</a:t>
            </a:r>
            <a:br>
              <a:rPr lang="el-GR" sz="2000" dirty="0" smtClean="0">
                <a:effectLst/>
              </a:rPr>
            </a:br>
            <a:r>
              <a:rPr lang="el-GR" sz="2000" dirty="0" smtClean="0">
                <a:effectLst/>
              </a:rPr>
              <a:t>	</a:t>
            </a:r>
            <a:r>
              <a:rPr lang="el-GR" sz="2000" dirty="0">
                <a:effectLst/>
              </a:rPr>
              <a:t/>
            </a:r>
            <a:br>
              <a:rPr lang="el-GR" sz="2000" dirty="0">
                <a:effectLst/>
              </a:rPr>
            </a:br>
            <a:r>
              <a:rPr lang="el-GR" sz="2000" dirty="0" smtClean="0">
                <a:effectLst/>
              </a:rPr>
              <a:t>				Ο πρόεδρος του ΕΚΔΔΑ</a:t>
            </a:r>
            <a:br>
              <a:rPr lang="el-GR" sz="2000" dirty="0" smtClean="0">
                <a:effectLst/>
              </a:rPr>
            </a:br>
            <a:r>
              <a:rPr lang="el-GR" sz="2000" dirty="0" smtClean="0">
                <a:effectLst/>
              </a:rPr>
              <a:t>			</a:t>
            </a:r>
            <a:br>
              <a:rPr lang="el-GR" sz="2000" dirty="0" smtClean="0">
                <a:effectLst/>
              </a:rPr>
            </a:br>
            <a:r>
              <a:rPr lang="el-GR" sz="2000" dirty="0">
                <a:effectLst/>
              </a:rPr>
              <a:t>	</a:t>
            </a:r>
            <a:r>
              <a:rPr lang="el-GR" sz="2000" dirty="0" smtClean="0">
                <a:effectLst/>
              </a:rPr>
              <a:t>			Διονύσης Κυριακόπουλος </a:t>
            </a:r>
            <a:r>
              <a:rPr lang="el-GR" sz="2000" dirty="0">
                <a:effectLst/>
              </a:rPr>
              <a:t/>
            </a:r>
            <a:br>
              <a:rPr lang="el-GR" sz="2000" dirty="0">
                <a:effectLst/>
              </a:rPr>
            </a:br>
            <a:endParaRPr lang="el-GR" sz="2000" dirty="0">
              <a:effectLst/>
            </a:endParaRPr>
          </a:p>
        </p:txBody>
      </p:sp>
      <p:pic>
        <p:nvPicPr>
          <p:cNvPr id="1028" name="Picture 4" descr="ΝΕΟ ΕΚΚΔΑ"/>
          <p:cNvPicPr>
            <a:picLocks noChangeAspect="1" noChangeArrowheads="1"/>
          </p:cNvPicPr>
          <p:nvPr/>
        </p:nvPicPr>
        <p:blipFill>
          <a:blip r:embed="rId2">
            <a:extLst>
              <a:ext uri="{28A0092B-C50C-407E-A947-70E740481C1C}">
                <a14:useLocalDpi xmlns:a14="http://schemas.microsoft.com/office/drawing/2010/main" val="0"/>
              </a:ext>
            </a:extLst>
          </a:blip>
          <a:srcRect t="36867"/>
          <a:stretch>
            <a:fillRect/>
          </a:stretch>
        </p:blipFill>
        <p:spPr bwMode="auto">
          <a:xfrm>
            <a:off x="35496" y="116632"/>
            <a:ext cx="3714750" cy="12382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Εικόνα 5" descr="Περιγραφή: Περιγραφή: λογότυπο εσπα"/>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76491" y="6309320"/>
            <a:ext cx="2844831" cy="51663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5"/>
          <p:cNvSpPr>
            <a:spLocks noChangeArrowheads="1"/>
          </p:cNvSpPr>
          <p:nvPr/>
        </p:nvSpPr>
        <p:spPr bwMode="auto">
          <a:xfrm>
            <a:off x="395536" y="404664"/>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916880160"/>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109</TotalTime>
  <Words>148</Words>
  <Application>Microsoft Office PowerPoint</Application>
  <PresentationFormat>Προβολή στην οθόνη (4:3)</PresentationFormat>
  <Paragraphs>8</Paragraphs>
  <Slides>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7</vt:i4>
      </vt:variant>
    </vt:vector>
  </HeadingPairs>
  <TitlesOfParts>
    <vt:vector size="8" baseType="lpstr">
      <vt:lpstr>Θέμα του Office</vt:lpstr>
      <vt:lpstr>Ανοικτά Δεδομένα και GDPR </vt:lpstr>
      <vt:lpstr>Το Ινστιτούτο Επιμόρφωσης (ΙΝ.ΕΠ.) του Εθνικού Κέντρου Δημόσιας Διοίκησης και Αυτοδιοίκησης (Ε.Κ.Δ.Δ.Α.), στο πλαίσιο της αποστολής του, υλοποιεί δράσεις ανάπτυξης του ανθρώπινου δυναμικού, οι οποίες συγχρηματοδοτούνται από το επιχειρησιακό πρόγραμμα «Μεταρρύθμιση Δημόσιου Τομέα», του ΕΣΠΑ μέσω της Ευρωπαϊκής Ένωσης.  Στο πλαίσιο αυτό ο τομέας  «Πληροφορικής και Ψηφιακών Υπηρεσιών» σχεδίασε και υλοποιεί την  ημερίδα αυτή που έχει τίτλο «Ανοικτά Δεδομένα και GDPR ».   </vt:lpstr>
      <vt:lpstr>Η ημερίδα  εντάσσεται στο πλαίσιο της πολιτικής του Ε.Κ.Δ.Δ.Α για την ενίσχυση και διεύρυνση του επιμορφωτικού και ερευνητικού του ρόλου και δημιουργία συμβουλευτικού και  υποστηρικτικού μηχανισμού για την προώθηση της Ανοικτής Διακυβέρνησης.   Το ΕΚΔΔΑ σε άριστη συνεργασία με πολλούς ευρωπαϊκούς και διεθνείς φορείς προωθεί τη διαφάνεια τη συνεργασία και λογοδοσία στη Διοίκηση με εφαρμογή ανοικτών πρακτικών, ανοικτών εργαλείων και  ανοικτών δεδομένων στη διοίκηση </vt:lpstr>
      <vt:lpstr>Η ανοικτή Διακυβέρνηση προωθείται από τους ανθρώπους!  Η συνεχής επιμόρφωση του ανθρώπινου δυναμικού και ειδικότερα η ενίσχυση και επαύξηση των ψηφιακών δεξιοτήτων  και ικανοτήτων του είναι κρίσιμος παράγοντας για την προώθηση των απαιτούμενων ανοικτών δεδομένων και ψηφιακών υπηρεσιών, των ανοικτών ψηφιακών υποδομών και εφαρμογών και την επίτευξη του ψηφιακού μετασχηματισμού της διοίκησης. </vt:lpstr>
      <vt:lpstr>Σκοπός του ΕΚΔΔΑ είναι να προωθήσει τα ανοικτά δεδομένα με σεβασμό και προστασία των προσωπικών και ευαίσθητων δεδομένων ενισχύοντας τη συμμετοχή, τη συνεργασία,  και το πλαίσιο για τη συνδημιουργία όλων των εμπλεκομένων.     </vt:lpstr>
      <vt:lpstr>Η ημερίδα  μεταδίδεται αυτή τη στιγμή με live streaming  παρέχοντας δυνατότητας άμεσης ενημέρωσης σ΄ολους.    το υλικό είναι ανοικτά διαθέσιμο και μετά το πέρας στο   η επαύξηση του υλικού με παραδείγματα, μελέτες περίπτωσης κλπ. θα οδηγήσει στη δημιουργία σχετικού ανοικτού μαθήματος  </vt:lpstr>
      <vt:lpstr>Το ΕΚΚΔΑ θα συμβάλλει και στο επίπεδο εφαρμογής αυτών που θα ακούσετε μέσω ειδικής εκπαίδευσης  Θέλω να σας ευχαριστήσω για την ανταπόκριση και συμμετοχή σας και   εύχομαι καλή επιτυχία και καλή συνέχεια.       Ο πρόεδρος του ΕΚΔΔΑ         Διονύσης Κυριακόπουλος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Αναστασία Παπαστυλιανού</dc:creator>
  <cp:lastModifiedBy>Αναστασία Παπαστυλιανού</cp:lastModifiedBy>
  <cp:revision>13</cp:revision>
  <dcterms:created xsi:type="dcterms:W3CDTF">2019-11-06T13:25:02Z</dcterms:created>
  <dcterms:modified xsi:type="dcterms:W3CDTF">2019-12-10T10:13:51Z</dcterms:modified>
</cp:coreProperties>
</file>