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8"/>
  </p:notesMasterIdLst>
  <p:sldIdLst>
    <p:sldId id="30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8" r:id="rId52"/>
    <p:sldId id="309" r:id="rId53"/>
    <p:sldId id="310" r:id="rId54"/>
    <p:sldId id="311" r:id="rId55"/>
    <p:sldId id="312" r:id="rId56"/>
    <p:sldId id="313"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7" d="100"/>
          <a:sy n="87" d="100"/>
        </p:scale>
        <p:origin x="12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A67AB-525C-4D74-8B03-286A196CC410}" type="datetimeFigureOut">
              <a:rPr lang="en-US" smtClean="0"/>
              <a:t>6/11/2018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90E5D-8A62-4355-83C8-65D2C33172A5}" type="slidenum">
              <a:rPr lang="en-US" smtClean="0"/>
              <a:t>‹#›</a:t>
            </a:fld>
            <a:endParaRPr lang="en-US"/>
          </a:p>
        </p:txBody>
      </p:sp>
    </p:spTree>
    <p:extLst>
      <p:ext uri="{BB962C8B-B14F-4D97-AF65-F5344CB8AC3E}">
        <p14:creationId xmlns:p14="http://schemas.microsoft.com/office/powerpoint/2010/main" val="4141123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23AFDF-7401-4DBD-9B2F-A93B66ED30ED}" type="slidenum">
              <a:rPr lang="el-GR" smtClean="0"/>
              <a:t>6</a:t>
            </a:fld>
            <a:endParaRPr lang="el-GR"/>
          </a:p>
        </p:txBody>
      </p:sp>
    </p:spTree>
    <p:extLst>
      <p:ext uri="{BB962C8B-B14F-4D97-AF65-F5344CB8AC3E}">
        <p14:creationId xmlns:p14="http://schemas.microsoft.com/office/powerpoint/2010/main" val="2919847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23AFDF-7401-4DBD-9B2F-A93B66ED30ED}" type="slidenum">
              <a:rPr lang="el-GR" smtClean="0"/>
              <a:t>7</a:t>
            </a:fld>
            <a:endParaRPr lang="el-GR"/>
          </a:p>
        </p:txBody>
      </p:sp>
    </p:spTree>
    <p:extLst>
      <p:ext uri="{BB962C8B-B14F-4D97-AF65-F5344CB8AC3E}">
        <p14:creationId xmlns:p14="http://schemas.microsoft.com/office/powerpoint/2010/main" val="4094262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376807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87785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584211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644162" y="633049"/>
            <a:ext cx="6031890" cy="994631"/>
          </a:xfrm>
        </p:spPr>
        <p:txBody>
          <a:bodyPr/>
          <a:lstStyle>
            <a:lvl1pPr>
              <a:defRPr sz="2800"/>
            </a:lvl1pPr>
          </a:lstStyle>
          <a:p>
            <a:r>
              <a:rPr lang="el-GR" dirty="0"/>
              <a:t>Στυλ κύριου τίτλου</a:t>
            </a:r>
            <a:endParaRPr lang="en-US" dirty="0"/>
          </a:p>
        </p:txBody>
      </p:sp>
      <p:sp>
        <p:nvSpPr>
          <p:cNvPr id="3" name="Content Placeholder 2"/>
          <p:cNvSpPr>
            <a:spLocks noGrp="1"/>
          </p:cNvSpPr>
          <p:nvPr>
            <p:ph idx="1"/>
          </p:nvPr>
        </p:nvSpPr>
        <p:spPr>
          <a:xfrm>
            <a:off x="915691" y="1773172"/>
            <a:ext cx="7488832" cy="4242467"/>
          </a:xfrm>
        </p:spPr>
        <p:txBody>
          <a:bodyPr/>
          <a:lstStyle>
            <a:lvl1pPr marL="290513" indent="-290513">
              <a:defRPr sz="2400"/>
            </a:lvl1pPr>
            <a:lvl2pPr marL="571500" indent="-273050">
              <a:defRPr sz="2000" i="0"/>
            </a:lvl2pPr>
            <a:lvl3pPr marL="800100" indent="-244475">
              <a:defRPr sz="1800"/>
            </a:lvl3pPr>
            <a:lvl4pPr>
              <a:defRPr sz="1800" i="0"/>
            </a:lvl4pPr>
            <a:lvl5pPr>
              <a:defRPr sz="1800"/>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pic>
        <p:nvPicPr>
          <p:cNvPr id="6" name="Εικόνα 5">
            <a:extLst>
              <a:ext uri="{FF2B5EF4-FFF2-40B4-BE49-F238E27FC236}">
                <a16:creationId xmlns:a16="http://schemas.microsoft.com/office/drawing/2014/main" xmlns="" id="{E4D334EB-825D-404C-809F-5EA38C4C7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4064" y="213287"/>
            <a:ext cx="1348741" cy="723168"/>
          </a:xfrm>
          <a:prstGeom prst="rect">
            <a:avLst/>
          </a:prstGeom>
        </p:spPr>
      </p:pic>
      <p:sp>
        <p:nvSpPr>
          <p:cNvPr id="9" name="Slide Number Placeholder 5"/>
          <p:cNvSpPr>
            <a:spLocks noGrp="1"/>
          </p:cNvSpPr>
          <p:nvPr>
            <p:ph type="sldNum" sz="quarter" idx="12"/>
          </p:nvPr>
        </p:nvSpPr>
        <p:spPr>
          <a:xfrm>
            <a:off x="8326017" y="6420204"/>
            <a:ext cx="514350" cy="365125"/>
          </a:xfrm>
          <a:prstGeom prst="rect">
            <a:avLst/>
          </a:prstGeom>
        </p:spPr>
        <p:txBody>
          <a:bodyPr/>
          <a:lstStyle>
            <a:lvl1pPr>
              <a:defRPr sz="1400"/>
            </a:lvl1pPr>
          </a:lstStyle>
          <a:p>
            <a:fld id="{8AD82645-2CA8-4781-85DC-D14D0DE4C8E7}" type="slidenum">
              <a:rPr lang="en-US" smtClean="0"/>
              <a:pPr/>
              <a:t>‹#›</a:t>
            </a:fld>
            <a:endParaRPr lang="en-US" dirty="0"/>
          </a:p>
        </p:txBody>
      </p:sp>
      <p:grpSp>
        <p:nvGrpSpPr>
          <p:cNvPr id="19" name="Group 18"/>
          <p:cNvGrpSpPr/>
          <p:nvPr userDrawn="1"/>
        </p:nvGrpSpPr>
        <p:grpSpPr>
          <a:xfrm>
            <a:off x="583700" y="6125841"/>
            <a:ext cx="7242331" cy="753924"/>
            <a:chOff x="583700" y="6125841"/>
            <a:chExt cx="7242331" cy="753924"/>
          </a:xfrm>
        </p:grpSpPr>
        <p:sp>
          <p:nvSpPr>
            <p:cNvPr id="17" name="Rectangle 16"/>
            <p:cNvSpPr/>
            <p:nvPr userDrawn="1"/>
          </p:nvSpPr>
          <p:spPr>
            <a:xfrm>
              <a:off x="645544" y="6609767"/>
              <a:ext cx="6472643" cy="23518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2" descr="European Commission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t>SlideWiki</a:t>
              </a:r>
              <a:r>
                <a:rPr lang="en-GB" altLang="el-GR" sz="1400" b="1" dirty="0" smtClean="0"/>
                <a:t> Horizon 2020 - 688095</a:t>
              </a:r>
            </a:p>
          </p:txBody>
        </p:sp>
        <p:sp>
          <p:nvSpPr>
            <p:cNvPr id="8" name="TextBox 7"/>
            <p:cNvSpPr txBox="1"/>
            <p:nvPr userDrawn="1"/>
          </p:nvSpPr>
          <p:spPr>
            <a:xfrm>
              <a:off x="583700" y="6325767"/>
              <a:ext cx="7242331" cy="553998"/>
            </a:xfrm>
            <a:prstGeom prst="rect">
              <a:avLst/>
            </a:prstGeom>
            <a:noFill/>
          </p:spPr>
          <p:txBody>
            <a:bodyPr wrap="square" rtlCol="0">
              <a:spAutoFit/>
            </a:bodyPr>
            <a:lstStyle/>
            <a:p>
              <a:pPr marL="1371600" indent="0">
                <a:lnSpc>
                  <a:spcPts val="1800"/>
                </a:lnSpc>
              </a:pPr>
              <a:r>
                <a:rPr lang="en-US" sz="1200" b="0" i="0" u="none" strike="noStrike" kern="1200" cap="all" dirty="0" smtClean="0">
                  <a:solidFill>
                    <a:schemeClr val="accent5">
                      <a:lumMod val="75000"/>
                    </a:schemeClr>
                  </a:solidFill>
                  <a:effectLst/>
                  <a:latin typeface="+mn-lt"/>
                  <a:ea typeface="+mn-ea"/>
                  <a:cs typeface="+mn-cs"/>
                </a:rPr>
                <a:t>ISA²</a:t>
              </a:r>
            </a:p>
            <a:p>
              <a:pPr marL="1371600" indent="0">
                <a:lnSpc>
                  <a:spcPts val="1800"/>
                </a:lnSpc>
              </a:pPr>
              <a:r>
                <a:rPr lang="en-US" sz="1200" b="0" i="0" u="none" strike="noStrike" kern="1200" dirty="0" smtClean="0">
                  <a:solidFill>
                    <a:schemeClr val="bg1"/>
                  </a:solidFill>
                  <a:effectLst/>
                  <a:latin typeface="+mn-lt"/>
                  <a:ea typeface="+mn-ea"/>
                  <a:cs typeface="+mn-cs"/>
                </a:rPr>
                <a:t>Interoperability solutions for public administrations, businesses and citizens</a:t>
              </a:r>
              <a:endParaRPr lang="en-US" sz="1200" b="0" i="0" u="none" strike="noStrike" kern="1200" dirty="0">
                <a:solidFill>
                  <a:schemeClr val="bg1"/>
                </a:solidFill>
                <a:effectLst/>
                <a:latin typeface="+mn-lt"/>
                <a:ea typeface="+mn-ea"/>
                <a:cs typeface="+mn-cs"/>
              </a:endParaRPr>
            </a:p>
          </p:txBody>
        </p:sp>
      </p:grpSp>
      <p:pic>
        <p:nvPicPr>
          <p:cNvPr id="14" name="Picture 13" descr="\\kerveros\Admins\Ιστοσελίδα\Banners &amp; photos Site\used\logo_ekdda_up_down_en.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46818" y="64603"/>
            <a:ext cx="1333830" cy="70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850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44687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744233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228153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0A0AE7-2744-4D6E-AD14-9C580BCA5A59}" type="datetimeFigureOut">
              <a:rPr lang="en-US" smtClean="0"/>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50243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00A0AE7-2744-4D6E-AD14-9C580BCA5A59}" type="datetimeFigureOut">
              <a:rPr lang="en-US" smtClean="0"/>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35540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0A0AE7-2744-4D6E-AD14-9C580BCA5A59}" type="datetimeFigureOut">
              <a:rPr lang="en-US" smtClean="0"/>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202028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917705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432162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A0AE7-2744-4D6E-AD14-9C580BCA5A59}" type="datetimeFigureOut">
              <a:rPr lang="en-US" smtClean="0"/>
              <a:t>6/11/2018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781F8-3248-4E6C-8C07-9FE87B1FB2B3}" type="slidenum">
              <a:rPr lang="en-US" smtClean="0"/>
              <a:t>‹#›</a:t>
            </a:fld>
            <a:endParaRPr lang="en-US"/>
          </a:p>
        </p:txBody>
      </p:sp>
    </p:spTree>
    <p:extLst>
      <p:ext uri="{BB962C8B-B14F-4D97-AF65-F5344CB8AC3E}">
        <p14:creationId xmlns:p14="http://schemas.microsoft.com/office/powerpoint/2010/main" val="18636403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s://joinup.ec.europa.eu/collection/national-interoperability-framework-observatory-nifo"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4" Type="http://schemas.openxmlformats.org/officeDocument/2006/relationships/hyperlink" Target="http://ec.europa.eu/isa/documents/publications/2014-report-on-state-of-play-of-interoperability.pdf"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data.europa.eu/" TargetMode="External"/><Relationship Id="rId1" Type="http://schemas.openxmlformats.org/officeDocument/2006/relationships/slideLayout" Target="../slideLayouts/slideLayout1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hyperlink" Target="https://joinup.ec.europa.eu/" TargetMode="Externa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hyperlink" Target="https://joinup.ec.europa.eu/sites/default/files/custom-page/attachment/sharing_and_reuse_of_it_solutions_framework_final.pdf"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hyperlink" Target="http://mandate376.standards.eu/" TargetMode="Externa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ec.europa.eu/cefdigital"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l-GR" b="1" dirty="0">
                <a:solidFill>
                  <a:srgbClr val="0070C0"/>
                </a:solidFill>
              </a:rPr>
              <a:t>Έναρξη Ενότητας </a:t>
            </a:r>
            <a:r>
              <a:rPr lang="en-US" b="1" dirty="0" smtClean="0">
                <a:solidFill>
                  <a:srgbClr val="0070C0"/>
                </a:solidFill>
              </a:rPr>
              <a:t>2.3</a:t>
            </a:r>
            <a:endParaRPr lang="el-GR" b="1" dirty="0">
              <a:solidFill>
                <a:srgbClr val="0070C0"/>
              </a:solidFill>
            </a:endParaRPr>
          </a:p>
        </p:txBody>
      </p:sp>
      <p:sp>
        <p:nvSpPr>
          <p:cNvPr id="4" name="Rectangle 3"/>
          <p:cNvSpPr txBox="1">
            <a:spLocks noChangeArrowheads="1"/>
          </p:cNvSpPr>
          <p:nvPr/>
        </p:nvSpPr>
        <p:spPr bwMode="auto">
          <a:xfrm>
            <a:off x="1395720" y="3022549"/>
            <a:ext cx="6713055" cy="98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r>
              <a:rPr lang="el-GR" sz="4000" b="1" dirty="0" smtClean="0"/>
              <a:t>Βασικές </a:t>
            </a:r>
            <a:r>
              <a:rPr lang="el-GR" sz="4000" b="1" dirty="0"/>
              <a:t>αρχές και συστάσεις για τις (ευρωπαϊκές) δημόσιες υπηρεσίες</a:t>
            </a:r>
            <a:endParaRPr lang="en-US" sz="4000" dirty="0"/>
          </a:p>
          <a:p>
            <a:pPr algn="ctr"/>
            <a:endParaRPr lang="el-GR" sz="4000" dirty="0"/>
          </a:p>
        </p:txBody>
      </p:sp>
    </p:spTree>
    <p:extLst>
      <p:ext uri="{BB962C8B-B14F-4D97-AF65-F5344CB8AC3E}">
        <p14:creationId xmlns:p14="http://schemas.microsoft.com/office/powerpoint/2010/main" val="3849210507"/>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Αξία σε δύο κατευθύνσεις</a:t>
            </a:r>
            <a:endParaRPr lang="en-US" dirty="0"/>
          </a:p>
        </p:txBody>
      </p:sp>
      <p:sp>
        <p:nvSpPr>
          <p:cNvPr id="3" name="Content Placeholder 2"/>
          <p:cNvSpPr>
            <a:spLocks noGrp="1"/>
          </p:cNvSpPr>
          <p:nvPr>
            <p:ph idx="1"/>
          </p:nvPr>
        </p:nvSpPr>
        <p:spPr/>
        <p:txBody>
          <a:bodyPr>
            <a:noAutofit/>
          </a:bodyPr>
          <a:lstStyle/>
          <a:p>
            <a:endParaRPr lang="el-GR" b="1" dirty="0" smtClean="0"/>
          </a:p>
          <a:p>
            <a:r>
              <a:rPr lang="el-GR" b="1" dirty="0" smtClean="0"/>
              <a:t>από </a:t>
            </a:r>
            <a:r>
              <a:rPr lang="el-GR" b="1" dirty="0"/>
              <a:t>κάτω προς την κορυφή: </a:t>
            </a:r>
            <a:r>
              <a:rPr lang="el-GR" dirty="0" smtClean="0"/>
              <a:t>NIF</a:t>
            </a:r>
            <a:r>
              <a:rPr lang="en-US" dirty="0" smtClean="0"/>
              <a:t>s</a:t>
            </a:r>
            <a:r>
              <a:rPr lang="el-GR" dirty="0" smtClean="0"/>
              <a:t> </a:t>
            </a:r>
            <a:r>
              <a:rPr lang="el-GR" dirty="0"/>
              <a:t>που </a:t>
            </a:r>
            <a:r>
              <a:rPr lang="el-GR" dirty="0" smtClean="0"/>
              <a:t>εναρμονίζονται </a:t>
            </a:r>
            <a:r>
              <a:rPr lang="el-GR" dirty="0"/>
              <a:t>με το ΕΠΔ </a:t>
            </a:r>
            <a:endParaRPr lang="el-GR" dirty="0" smtClean="0"/>
          </a:p>
          <a:p>
            <a:endParaRPr lang="el-GR" b="1" dirty="0" smtClean="0"/>
          </a:p>
          <a:p>
            <a:r>
              <a:rPr lang="el-GR" b="1" dirty="0" smtClean="0"/>
              <a:t>από </a:t>
            </a:r>
            <a:r>
              <a:rPr lang="el-GR" b="1" dirty="0"/>
              <a:t>την κορυφή προς τα κάτω: </a:t>
            </a:r>
            <a:r>
              <a:rPr lang="el-GR" dirty="0" smtClean="0"/>
              <a:t>το </a:t>
            </a:r>
            <a:r>
              <a:rPr lang="el-GR" dirty="0"/>
              <a:t>ΕΠΔ λαμβάνεται υπόψη στη νομοθεσία και τους τομείς πολιτικής της </a:t>
            </a:r>
            <a:r>
              <a:rPr lang="el-GR" dirty="0" smtClean="0"/>
              <a:t>ΕΕ</a:t>
            </a:r>
            <a:endParaRPr lang="el-GR" dirty="0"/>
          </a:p>
        </p:txBody>
      </p:sp>
      <p:sp>
        <p:nvSpPr>
          <p:cNvPr id="4" name="Slide Number Placeholder 3"/>
          <p:cNvSpPr>
            <a:spLocks noGrp="1"/>
          </p:cNvSpPr>
          <p:nvPr>
            <p:ph type="sldNum" sz="quarter" idx="12"/>
          </p:nvPr>
        </p:nvSpPr>
        <p:spPr/>
        <p:txBody>
          <a:bodyPr/>
          <a:lstStyle/>
          <a:p>
            <a:fld id="{8AD82645-2CA8-4781-85DC-D14D0DE4C8E7}" type="slidenum">
              <a:rPr lang="en-US" smtClean="0"/>
              <a:t>10</a:t>
            </a:fld>
            <a:endParaRPr lang="en-US" dirty="0"/>
          </a:p>
        </p:txBody>
      </p:sp>
    </p:spTree>
    <p:extLst>
      <p:ext uri="{BB962C8B-B14F-4D97-AF65-F5344CB8AC3E}">
        <p14:creationId xmlns:p14="http://schemas.microsoft.com/office/powerpoint/2010/main" val="1705438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Αποτέλεσμα</a:t>
            </a:r>
            <a:endParaRPr lang="en-US" dirty="0"/>
          </a:p>
        </p:txBody>
      </p:sp>
      <p:sp>
        <p:nvSpPr>
          <p:cNvPr id="3" name="Content Placeholder 2"/>
          <p:cNvSpPr>
            <a:spLocks noGrp="1"/>
          </p:cNvSpPr>
          <p:nvPr>
            <p:ph idx="1"/>
          </p:nvPr>
        </p:nvSpPr>
        <p:spPr/>
        <p:txBody>
          <a:bodyPr>
            <a:normAutofit/>
          </a:bodyPr>
          <a:lstStyle/>
          <a:p>
            <a:pPr marL="214278" indent="0">
              <a:buNone/>
            </a:pPr>
            <a:r>
              <a:rPr lang="el-GR" dirty="0"/>
              <a:t>Δημιουργία ενός ευρωπαϊκού οικοσυστήματος δημόσιων υπηρεσιών </a:t>
            </a:r>
          </a:p>
          <a:p>
            <a:pPr marL="471404" indent="-257132"/>
            <a:r>
              <a:rPr lang="el-GR" sz="2000" dirty="0"/>
              <a:t>με </a:t>
            </a:r>
            <a:r>
              <a:rPr lang="el-GR" b="1" dirty="0"/>
              <a:t>ευαισθητοποιημένους στη διαλειτουργικότητα </a:t>
            </a:r>
            <a:r>
              <a:rPr lang="el-GR" sz="2000" dirty="0"/>
              <a:t>εμπλεκόμενους στο σχεδιασμό, ανάπτυξη και παροχή υπηρεσιών, </a:t>
            </a:r>
          </a:p>
          <a:p>
            <a:pPr marL="471404" indent="-257132"/>
            <a:r>
              <a:rPr lang="el-GR" sz="2000" dirty="0"/>
              <a:t>με </a:t>
            </a:r>
            <a:r>
              <a:rPr lang="el-GR" b="1" dirty="0"/>
              <a:t>δημόσιες διοικήσεις έτοιμες να συνεργαστούν </a:t>
            </a:r>
            <a:r>
              <a:rPr lang="el-GR" sz="2000" dirty="0"/>
              <a:t>μεταξύ τους και με επιχειρήσεις και πολίτες, </a:t>
            </a:r>
          </a:p>
          <a:p>
            <a:pPr marL="471404" indent="-257132"/>
            <a:r>
              <a:rPr lang="el-GR" sz="2000" dirty="0"/>
              <a:t>με </a:t>
            </a:r>
            <a:r>
              <a:rPr lang="el-GR" b="1" dirty="0"/>
              <a:t>πληροφορίες που ρέουν διασυνοριακά </a:t>
            </a:r>
            <a:endParaRPr lang="el-GR" sz="2000" b="1" dirty="0"/>
          </a:p>
          <a:p>
            <a:pPr marL="214278" indent="0">
              <a:buNone/>
            </a:pPr>
            <a:r>
              <a:rPr lang="el-GR" dirty="0"/>
              <a:t>με σκοπό την υποστήριξη μιας ψηφιακής ενιαίας αγοράς στην Ευρώπη </a:t>
            </a:r>
          </a:p>
        </p:txBody>
      </p:sp>
      <p:sp>
        <p:nvSpPr>
          <p:cNvPr id="4" name="Slide Number Placeholder 3"/>
          <p:cNvSpPr>
            <a:spLocks noGrp="1"/>
          </p:cNvSpPr>
          <p:nvPr>
            <p:ph type="sldNum" sz="quarter" idx="12"/>
          </p:nvPr>
        </p:nvSpPr>
        <p:spPr/>
        <p:txBody>
          <a:bodyPr/>
          <a:lstStyle/>
          <a:p>
            <a:fld id="{8AD82645-2CA8-4781-85DC-D14D0DE4C8E7}" type="slidenum">
              <a:rPr lang="en-US" smtClean="0"/>
              <a:t>11</a:t>
            </a:fld>
            <a:endParaRPr lang="en-US" dirty="0"/>
          </a:p>
        </p:txBody>
      </p:sp>
    </p:spTree>
    <p:extLst>
      <p:ext uri="{BB962C8B-B14F-4D97-AF65-F5344CB8AC3E}">
        <p14:creationId xmlns:p14="http://schemas.microsoft.com/office/powerpoint/2010/main" val="1566552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Τομείς διαλειτουργικότητας </a:t>
            </a:r>
            <a:endParaRPr lang="en-US" dirty="0"/>
          </a:p>
        </p:txBody>
      </p:sp>
      <p:sp>
        <p:nvSpPr>
          <p:cNvPr id="3" name="Content Placeholder 2"/>
          <p:cNvSpPr>
            <a:spLocks noGrp="1"/>
          </p:cNvSpPr>
          <p:nvPr>
            <p:ph idx="1"/>
          </p:nvPr>
        </p:nvSpPr>
        <p:spPr/>
        <p:txBody>
          <a:bodyPr>
            <a:normAutofit/>
          </a:bodyPr>
          <a:lstStyle/>
          <a:p>
            <a:endParaRPr lang="en-US" sz="1800" dirty="0"/>
          </a:p>
          <a:p>
            <a:r>
              <a:rPr lang="el-GR" dirty="0"/>
              <a:t>A2A (</a:t>
            </a:r>
            <a:r>
              <a:rPr lang="en-US" dirty="0"/>
              <a:t>administration to administration </a:t>
            </a:r>
            <a:r>
              <a:rPr lang="el-GR" dirty="0"/>
              <a:t>– </a:t>
            </a:r>
            <a:r>
              <a:rPr lang="en-US" dirty="0" smtClean="0"/>
              <a:t/>
            </a:r>
            <a:br>
              <a:rPr lang="en-US" dirty="0" smtClean="0"/>
            </a:br>
            <a:r>
              <a:rPr lang="el-GR" dirty="0" smtClean="0"/>
              <a:t>διοίκηση </a:t>
            </a:r>
            <a:r>
              <a:rPr lang="el-GR" dirty="0"/>
              <a:t>προς διοίκηση) </a:t>
            </a:r>
          </a:p>
          <a:p>
            <a:r>
              <a:rPr lang="el-GR" dirty="0"/>
              <a:t>A2B (</a:t>
            </a:r>
            <a:r>
              <a:rPr lang="en-US" dirty="0"/>
              <a:t>administration to business</a:t>
            </a:r>
            <a:r>
              <a:rPr lang="el-GR" dirty="0"/>
              <a:t> – </a:t>
            </a:r>
            <a:r>
              <a:rPr lang="en-US" dirty="0" smtClean="0"/>
              <a:t/>
            </a:r>
            <a:br>
              <a:rPr lang="en-US" dirty="0" smtClean="0"/>
            </a:br>
            <a:r>
              <a:rPr lang="el-GR" dirty="0" smtClean="0"/>
              <a:t>διοίκηση </a:t>
            </a:r>
            <a:r>
              <a:rPr lang="el-GR" dirty="0"/>
              <a:t>προς επιχείρηση)</a:t>
            </a:r>
          </a:p>
          <a:p>
            <a:r>
              <a:rPr lang="el-GR" dirty="0"/>
              <a:t>A2C (</a:t>
            </a:r>
            <a:r>
              <a:rPr lang="en-US" dirty="0"/>
              <a:t>administration to citizen </a:t>
            </a:r>
            <a:r>
              <a:rPr lang="el-GR" dirty="0"/>
              <a:t>– </a:t>
            </a:r>
            <a:r>
              <a:rPr lang="en-US" dirty="0" smtClean="0"/>
              <a:t/>
            </a:r>
            <a:br>
              <a:rPr lang="en-US" dirty="0" smtClean="0"/>
            </a:br>
            <a:r>
              <a:rPr lang="el-GR" dirty="0" smtClean="0"/>
              <a:t>διοίκηση </a:t>
            </a:r>
            <a:r>
              <a:rPr lang="el-GR" dirty="0"/>
              <a:t>προς πολίτη)</a:t>
            </a:r>
          </a:p>
        </p:txBody>
      </p:sp>
      <p:sp>
        <p:nvSpPr>
          <p:cNvPr id="4" name="Slide Number Placeholder 3"/>
          <p:cNvSpPr>
            <a:spLocks noGrp="1"/>
          </p:cNvSpPr>
          <p:nvPr>
            <p:ph type="sldNum" sz="quarter" idx="12"/>
          </p:nvPr>
        </p:nvSpPr>
        <p:spPr/>
        <p:txBody>
          <a:bodyPr/>
          <a:lstStyle/>
          <a:p>
            <a:fld id="{8AD82645-2CA8-4781-85DC-D14D0DE4C8E7}" type="slidenum">
              <a:rPr lang="en-US" smtClean="0"/>
              <a:t>12</a:t>
            </a:fld>
            <a:endParaRPr lang="en-US" dirty="0"/>
          </a:p>
        </p:txBody>
      </p:sp>
    </p:spTree>
    <p:extLst>
      <p:ext uri="{BB962C8B-B14F-4D97-AF65-F5344CB8AC3E}">
        <p14:creationId xmlns:p14="http://schemas.microsoft.com/office/powerpoint/2010/main" val="4259298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Ευρωπαϊκό Πλαίσιο Διαλειτουργικότητας</a:t>
            </a:r>
            <a:endParaRPr lang="en-US" dirty="0"/>
          </a:p>
        </p:txBody>
      </p:sp>
      <p:sp>
        <p:nvSpPr>
          <p:cNvPr id="3" name="Content Placeholder 2"/>
          <p:cNvSpPr>
            <a:spLocks noGrp="1"/>
          </p:cNvSpPr>
          <p:nvPr>
            <p:ph idx="1"/>
          </p:nvPr>
        </p:nvSpPr>
        <p:spPr/>
        <p:txBody>
          <a:bodyPr>
            <a:noAutofit/>
          </a:bodyPr>
          <a:lstStyle/>
          <a:p>
            <a:pPr marL="0" indent="0">
              <a:buNone/>
            </a:pPr>
            <a:r>
              <a:rPr lang="en-US" sz="3200" dirty="0" smtClean="0"/>
              <a:t> </a:t>
            </a:r>
            <a:r>
              <a:rPr lang="el-GR" b="1" dirty="0"/>
              <a:t>Ευρωπαϊκή δημόσια υπηρεσία</a:t>
            </a:r>
            <a:r>
              <a:rPr lang="el-GR" dirty="0"/>
              <a:t>: </a:t>
            </a:r>
          </a:p>
          <a:p>
            <a:pPr marL="428552" indent="0">
              <a:buNone/>
            </a:pPr>
            <a:r>
              <a:rPr lang="el-GR" i="1" dirty="0"/>
              <a:t>«κάθε υπηρεσία δημόσιου τομέα που είναι εκτεθειμένη σε διασυνοριακή διάσταση και παρέχεται από δημόσιες διοικήσεις, είτε μεταξύ διοικήσεων είτε προς επιχειρήσεις και πολίτες στην Ένωση.»</a:t>
            </a:r>
          </a:p>
          <a:p>
            <a:pPr marL="0" indent="0">
              <a:buNone/>
            </a:pPr>
            <a:endParaRPr lang="el-GR" i="1" dirty="0"/>
          </a:p>
          <a:p>
            <a:r>
              <a:rPr lang="el-GR" dirty="0"/>
              <a:t>Αφορά εθνικές δημόσιες διοικήσεις (κάθε βαθμίδας) ή σε εξουσιοδοτημένους από αυτές φορείς, ή/και δημόσιες διοικήσεις της ΕΕ.</a:t>
            </a:r>
          </a:p>
          <a:p>
            <a:r>
              <a:rPr lang="el-GR" dirty="0"/>
              <a:t>Στις επιχειρήσεις περιλαμβάνονται μη κυβερνητικές οργανώσεις, μη κερδοσκοπικές οργανώσεις, κ.λπ..</a:t>
            </a: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t>13</a:t>
            </a:fld>
            <a:endParaRPr lang="en-US" dirty="0"/>
          </a:p>
        </p:txBody>
      </p:sp>
    </p:spTree>
    <p:extLst>
      <p:ext uri="{BB962C8B-B14F-4D97-AF65-F5344CB8AC3E}">
        <p14:creationId xmlns:p14="http://schemas.microsoft.com/office/powerpoint/2010/main" val="592610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 </a:t>
            </a:r>
            <a:r>
              <a:rPr lang="el-GR" dirty="0" smtClean="0"/>
              <a:t>κατάσταση</a:t>
            </a:r>
            <a:endParaRPr lang="en-US" dirty="0"/>
          </a:p>
        </p:txBody>
      </p:sp>
      <p:sp>
        <p:nvSpPr>
          <p:cNvPr id="3" name="Content Placeholder 2"/>
          <p:cNvSpPr>
            <a:spLocks noGrp="1"/>
          </p:cNvSpPr>
          <p:nvPr>
            <p:ph idx="1"/>
          </p:nvPr>
        </p:nvSpPr>
        <p:spPr/>
        <p:txBody>
          <a:bodyPr>
            <a:noAutofit/>
          </a:bodyPr>
          <a:lstStyle/>
          <a:p>
            <a:r>
              <a:rPr lang="el-GR" dirty="0"/>
              <a:t>Το </a:t>
            </a:r>
            <a:r>
              <a:rPr lang="en-US" dirty="0"/>
              <a:t>EIF </a:t>
            </a:r>
            <a:r>
              <a:rPr lang="el-GR" dirty="0"/>
              <a:t>δεν υποκαθιστά τα </a:t>
            </a:r>
            <a:r>
              <a:rPr lang="en-US" dirty="0"/>
              <a:t>NIFs</a:t>
            </a:r>
          </a:p>
          <a:p>
            <a:pPr lvl="1"/>
            <a:r>
              <a:rPr lang="el-GR" dirty="0"/>
              <a:t>Δεν επιβάλει συγκεκριμένες επιλογές ή υποχρεώσεις  </a:t>
            </a:r>
          </a:p>
          <a:p>
            <a:pPr lvl="1"/>
            <a:r>
              <a:rPr lang="en-US" dirty="0"/>
              <a:t>EIF</a:t>
            </a:r>
            <a:r>
              <a:rPr lang="el-GR" dirty="0"/>
              <a:t> και </a:t>
            </a:r>
            <a:r>
              <a:rPr lang="en-US" dirty="0"/>
              <a:t>NIFs </a:t>
            </a:r>
            <a:r>
              <a:rPr lang="el-GR" dirty="0"/>
              <a:t>είναι συμπληρωματικά</a:t>
            </a:r>
          </a:p>
          <a:p>
            <a:r>
              <a:rPr lang="el-GR" dirty="0" smtClean="0"/>
              <a:t>Παρατηρητήριο </a:t>
            </a:r>
            <a:r>
              <a:rPr lang="el-GR" dirty="0"/>
              <a:t>των Εθνικών Πλαισίων Διαλειτουργικότητας / </a:t>
            </a:r>
            <a:br>
              <a:rPr lang="el-GR" dirty="0"/>
            </a:br>
            <a:r>
              <a:rPr lang="en-US" dirty="0"/>
              <a:t>National Interoperability Frameworks Observatory (NIFO)</a:t>
            </a:r>
            <a:r>
              <a:rPr lang="el-GR" dirty="0"/>
              <a:t> </a:t>
            </a:r>
          </a:p>
          <a:p>
            <a:pPr lvl="1"/>
            <a:r>
              <a:rPr lang="el-GR" dirty="0"/>
              <a:t>παρέχει πληροφορίες σχετικά με εθνικά πλαίσια διαλειτουργικότητας ώστε να είναι δυνατή η ανταλλαγή εμπειριών και γνώσεων μεταξύ δημόσιων διοικήσεων</a:t>
            </a:r>
            <a:endParaRPr lang="en-US" dirty="0"/>
          </a:p>
          <a:p>
            <a:pPr lvl="1"/>
            <a:endParaRPr lang="en-US" sz="1800" dirty="0"/>
          </a:p>
          <a:p>
            <a:pPr marL="2687638" lvl="1" indent="0" algn="r">
              <a:buNone/>
            </a:pPr>
            <a:r>
              <a:rPr lang="en-US" sz="1600" dirty="0" smtClean="0">
                <a:hlinkClick r:id="rId2"/>
              </a:rPr>
              <a:t>https</a:t>
            </a:r>
            <a:r>
              <a:rPr lang="en-US" sz="1600" dirty="0">
                <a:hlinkClick r:id="rId2"/>
              </a:rPr>
              <a:t>://joinup.ec.europa.eu/collection/national-interoperability-framework-observatory-nifo</a:t>
            </a:r>
            <a:r>
              <a:rPr lang="en-US" sz="1600" dirty="0"/>
              <a:t> </a:t>
            </a:r>
            <a:endParaRPr lang="el-GR" sz="1600" dirty="0"/>
          </a:p>
        </p:txBody>
      </p:sp>
      <p:sp>
        <p:nvSpPr>
          <p:cNvPr id="4" name="Slide Number Placeholder 3"/>
          <p:cNvSpPr>
            <a:spLocks noGrp="1"/>
          </p:cNvSpPr>
          <p:nvPr>
            <p:ph type="sldNum" sz="quarter" idx="12"/>
          </p:nvPr>
        </p:nvSpPr>
        <p:spPr/>
        <p:txBody>
          <a:bodyPr/>
          <a:lstStyle/>
          <a:p>
            <a:fld id="{8AD82645-2CA8-4781-85DC-D14D0DE4C8E7}" type="slidenum">
              <a:rPr lang="en-US" smtClean="0"/>
              <a:t>14</a:t>
            </a:fld>
            <a:endParaRPr lang="en-US" dirty="0"/>
          </a:p>
        </p:txBody>
      </p:sp>
    </p:spTree>
    <p:extLst>
      <p:ext uri="{BB962C8B-B14F-4D97-AF65-F5344CB8AC3E}">
        <p14:creationId xmlns:p14="http://schemas.microsoft.com/office/powerpoint/2010/main" val="415600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028700" y="1162050"/>
            <a:ext cx="6646863" cy="1114425"/>
          </a:xfrm>
        </p:spPr>
        <p:txBody>
          <a:bodyPr/>
          <a:lstStyle/>
          <a:p>
            <a:r>
              <a:rPr lang="en-US" altLang="en-US" smtClean="0"/>
              <a:t>NIFO: NIF-EIF alignment</a:t>
            </a:r>
          </a:p>
        </p:txBody>
      </p:sp>
      <p:sp>
        <p:nvSpPr>
          <p:cNvPr id="53251" name="Content Placeholder 2"/>
          <p:cNvSpPr>
            <a:spLocks noGrp="1"/>
          </p:cNvSpPr>
          <p:nvPr>
            <p:ph idx="1"/>
          </p:nvPr>
        </p:nvSpPr>
        <p:spPr>
          <a:xfrm>
            <a:off x="900113" y="1844675"/>
            <a:ext cx="7559675" cy="4022725"/>
          </a:xfrm>
        </p:spPr>
        <p:txBody>
          <a:bodyPr/>
          <a:lstStyle/>
          <a:p>
            <a:endParaRPr lang="el-GR" altLang="en-US" dirty="0" smtClean="0"/>
          </a:p>
        </p:txBody>
      </p:sp>
      <p:sp>
        <p:nvSpPr>
          <p:cNvPr id="53252" name="Slide Number Placeholder 7"/>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fld id="{E598B720-B143-47DE-AA79-EC8E74461E73}" type="slidenum">
              <a:rPr lang="en-US" altLang="en-US">
                <a:solidFill>
                  <a:schemeClr val="tx2"/>
                </a:solidFill>
                <a:cs typeface="Arial" panose="020B0604020202020204" pitchFamily="34" charset="0"/>
              </a:rPr>
              <a:pPr/>
              <a:t>15</a:t>
            </a:fld>
            <a:endParaRPr lang="en-US" altLang="en-US">
              <a:solidFill>
                <a:schemeClr val="tx2"/>
              </a:solidFill>
              <a:cs typeface="Arial" panose="020B0604020202020204" pitchFamily="34" charset="0"/>
            </a:endParaRPr>
          </a:p>
        </p:txBody>
      </p:sp>
      <p:pic>
        <p:nvPicPr>
          <p:cNvPr id="53253"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3588" y="2155825"/>
            <a:ext cx="5414962" cy="344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11988" y="2533650"/>
            <a:ext cx="900112"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5" name="TextBox 5"/>
          <p:cNvSpPr txBox="1">
            <a:spLocks noChangeArrowheads="1"/>
          </p:cNvSpPr>
          <p:nvPr/>
        </p:nvSpPr>
        <p:spPr bwMode="auto">
          <a:xfrm>
            <a:off x="6745288" y="3514725"/>
            <a:ext cx="14525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defRPr>
            </a:lvl9pPr>
          </a:lstStyle>
          <a:p>
            <a:pPr algn="ctr"/>
            <a:r>
              <a:rPr lang="en-US" altLang="en-US"/>
              <a:t>EU overall average </a:t>
            </a:r>
            <a:br>
              <a:rPr lang="en-US" altLang="en-US"/>
            </a:br>
            <a:r>
              <a:rPr lang="en-US" altLang="en-US"/>
              <a:t>(2014)</a:t>
            </a:r>
          </a:p>
        </p:txBody>
      </p:sp>
      <p:sp>
        <p:nvSpPr>
          <p:cNvPr id="82951" name="TextBox 6"/>
          <p:cNvSpPr txBox="1">
            <a:spLocks noChangeArrowheads="1"/>
          </p:cNvSpPr>
          <p:nvPr/>
        </p:nvSpPr>
        <p:spPr bwMode="auto">
          <a:xfrm>
            <a:off x="7011988" y="4937125"/>
            <a:ext cx="1895475" cy="738188"/>
          </a:xfrm>
          <a:prstGeom prst="rect">
            <a:avLst/>
          </a:prstGeom>
          <a:noFill/>
          <a:ln w="9525">
            <a:noFill/>
            <a:miter lim="800000"/>
            <a:headEnd/>
            <a:tailEnd/>
          </a:ln>
        </p:spPr>
        <p:txBody>
          <a:bodyPr>
            <a:spAutoFit/>
          </a:bodyPr>
          <a:lstStyle/>
          <a:p>
            <a:pPr>
              <a:defRPr/>
            </a:pPr>
            <a:r>
              <a:rPr lang="en-US" sz="1050" dirty="0"/>
              <a:t>Source: </a:t>
            </a:r>
            <a:br>
              <a:rPr lang="en-US" sz="1050" dirty="0"/>
            </a:br>
            <a:r>
              <a:rPr lang="en-US" sz="1050" dirty="0">
                <a:hlinkClick r:id="rId4"/>
              </a:rPr>
              <a:t>State of Play of Interoperability in Europe - Report 2014</a:t>
            </a:r>
            <a:endParaRPr lang="el-GR" sz="1050" dirty="0"/>
          </a:p>
        </p:txBody>
      </p:sp>
    </p:spTree>
    <p:extLst>
      <p:ext uri="{BB962C8B-B14F-4D97-AF65-F5344CB8AC3E}">
        <p14:creationId xmlns:p14="http://schemas.microsoft.com/office/powerpoint/2010/main" val="29166062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EIF - </a:t>
            </a:r>
            <a:r>
              <a:rPr lang="el-GR" dirty="0" smtClean="0"/>
              <a:t/>
            </a:r>
            <a:br>
              <a:rPr lang="el-GR" dirty="0" smtClean="0"/>
            </a:br>
            <a:r>
              <a:rPr lang="el-GR" dirty="0" smtClean="0"/>
              <a:t>Γενικές </a:t>
            </a:r>
            <a:r>
              <a:rPr lang="el-GR" dirty="0"/>
              <a:t>αρχές χρηστής διοίκησης</a:t>
            </a:r>
            <a:endParaRPr lang="en-US" dirty="0"/>
          </a:p>
        </p:txBody>
      </p:sp>
      <p:sp>
        <p:nvSpPr>
          <p:cNvPr id="3" name="Content Placeholder 2"/>
          <p:cNvSpPr>
            <a:spLocks noGrp="1"/>
          </p:cNvSpPr>
          <p:nvPr>
            <p:ph idx="1"/>
          </p:nvPr>
        </p:nvSpPr>
        <p:spPr/>
        <p:txBody>
          <a:bodyPr>
            <a:normAutofit/>
          </a:bodyPr>
          <a:lstStyle/>
          <a:p>
            <a:r>
              <a:rPr lang="el-GR" dirty="0"/>
              <a:t>12 αρχές - 4 κατηγορίες</a:t>
            </a:r>
            <a:r>
              <a:rPr lang="en-US" dirty="0"/>
              <a:t> </a:t>
            </a:r>
            <a:endParaRPr lang="el-GR" dirty="0" smtClean="0"/>
          </a:p>
          <a:p>
            <a:endParaRPr lang="el-GR" dirty="0"/>
          </a:p>
          <a:p>
            <a:pPr marL="685681" lvl="1" indent="-342841">
              <a:buFont typeface="+mj-lt"/>
              <a:buAutoNum type="alphaUcPeriod"/>
            </a:pPr>
            <a:r>
              <a:rPr lang="el-GR" dirty="0"/>
              <a:t>Θέτει το πλαίσιο των δράσεων της ΕΕ για τη διαλειτουργικότητα (1),</a:t>
            </a:r>
          </a:p>
          <a:p>
            <a:pPr marL="685681" lvl="1" indent="-342841">
              <a:buFont typeface="+mj-lt"/>
              <a:buAutoNum type="alphaUcPeriod"/>
            </a:pPr>
            <a:r>
              <a:rPr lang="el-GR" dirty="0"/>
              <a:t>Βασικές αρχές διαλειτουργικότητας (2-5)</a:t>
            </a:r>
          </a:p>
          <a:p>
            <a:pPr marL="685681" lvl="1" indent="-342841">
              <a:buFont typeface="+mj-lt"/>
              <a:buAutoNum type="alphaUcPeriod"/>
            </a:pPr>
            <a:r>
              <a:rPr lang="el-GR" dirty="0"/>
              <a:t>Γενικές ανάγκες και προσδοκίες των χρηστών (6-9</a:t>
            </a:r>
            <a:r>
              <a:rPr lang="en-US" dirty="0"/>
              <a:t>)</a:t>
            </a:r>
            <a:endParaRPr lang="el-GR" dirty="0"/>
          </a:p>
          <a:p>
            <a:pPr marL="685681" lvl="1" indent="-342841">
              <a:buFont typeface="+mj-lt"/>
              <a:buAutoNum type="alphaUcPeriod"/>
            </a:pPr>
            <a:r>
              <a:rPr lang="el-GR" dirty="0"/>
              <a:t>Θεμελιώδεις αρχές για τη συνεργασία μεταξύ δημόσιων διοικήσεων (10-</a:t>
            </a:r>
            <a:r>
              <a:rPr lang="en-US" dirty="0"/>
              <a:t>12)</a:t>
            </a:r>
            <a:endParaRPr lang="el-GR" dirty="0"/>
          </a:p>
          <a:p>
            <a:pPr marL="685681" lvl="1" indent="-342841">
              <a:buFont typeface="+mj-lt"/>
              <a:buAutoNum type="alphaUcPeriod"/>
            </a:pP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t>16</a:t>
            </a:fld>
            <a:endParaRPr lang="en-US" dirty="0"/>
          </a:p>
        </p:txBody>
      </p:sp>
    </p:spTree>
    <p:extLst>
      <p:ext uri="{BB962C8B-B14F-4D97-AF65-F5344CB8AC3E}">
        <p14:creationId xmlns:p14="http://schemas.microsoft.com/office/powerpoint/2010/main" val="569638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Βασική αρχή </a:t>
            </a:r>
            <a:r>
              <a:rPr lang="el-GR" dirty="0"/>
              <a:t>1: Επικουρικότητα και αναλογικότητα</a:t>
            </a:r>
            <a:endParaRPr lang="en-US" dirty="0"/>
          </a:p>
        </p:txBody>
      </p:sp>
      <p:sp>
        <p:nvSpPr>
          <p:cNvPr id="3" name="Content Placeholder 2"/>
          <p:cNvSpPr>
            <a:spLocks noGrp="1"/>
          </p:cNvSpPr>
          <p:nvPr>
            <p:ph idx="1"/>
          </p:nvPr>
        </p:nvSpPr>
        <p:spPr/>
        <p:txBody>
          <a:bodyPr>
            <a:normAutofit/>
          </a:bodyPr>
          <a:lstStyle/>
          <a:p>
            <a:r>
              <a:rPr lang="el-GR" dirty="0"/>
              <a:t>Επικουρικότητα</a:t>
            </a:r>
          </a:p>
          <a:p>
            <a:pPr lvl="1"/>
            <a:r>
              <a:rPr lang="el-GR" dirty="0"/>
              <a:t>Η ΕΕ παρεμβαίνει εάν οι δράσεις της θεωρούνται αποτελεσματικότερες από αυτές που γίνονται σε εθνικό, περιφερειακό ή τοπικό επίπεδο.</a:t>
            </a:r>
            <a:endParaRPr lang="el-GR" sz="1800" dirty="0"/>
          </a:p>
          <a:p>
            <a:r>
              <a:rPr lang="el-GR" dirty="0"/>
              <a:t>Αναλογικότητα</a:t>
            </a:r>
          </a:p>
          <a:p>
            <a:pPr lvl="1"/>
            <a:r>
              <a:rPr lang="el-GR" dirty="0"/>
              <a:t>Η ΕΕ επιλέγει λύσεις που αφήνουν τη μεγαλύτερη δυνατή ελευθερία στα κράτη μέλη – τα όρια δράσης της ΕΕ περιορίζονται στα αναγκαία για τη επίτευξη συμφωνημένων στόχων</a:t>
            </a:r>
          </a:p>
          <a:p>
            <a:endParaRPr lang="el-GR" sz="2800" dirty="0"/>
          </a:p>
          <a:p>
            <a:pPr marL="0" indent="0">
              <a:buNone/>
            </a:pPr>
            <a:r>
              <a:rPr lang="el-GR" b="1" dirty="0"/>
              <a:t>Βρίσκουν εφαρμογή και στην κατάρτιση των </a:t>
            </a:r>
            <a:r>
              <a:rPr lang="en-US" b="1" dirty="0"/>
              <a:t>NIFs</a:t>
            </a:r>
            <a:endParaRPr lang="el-GR" b="1" dirty="0"/>
          </a:p>
          <a:p>
            <a:pPr marL="0" indent="0">
              <a:buNone/>
            </a:pPr>
            <a:endParaRPr lang="en-US"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17</a:t>
            </a:fld>
            <a:endParaRPr lang="en-US" dirty="0"/>
          </a:p>
        </p:txBody>
      </p:sp>
    </p:spTree>
    <p:extLst>
      <p:ext uri="{BB962C8B-B14F-4D97-AF65-F5344CB8AC3E}">
        <p14:creationId xmlns:p14="http://schemas.microsoft.com/office/powerpoint/2010/main" val="2033261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a:t>
            </a:r>
            <a:endParaRPr lang="en-US" dirty="0"/>
          </a:p>
        </p:txBody>
      </p:sp>
      <p:sp>
        <p:nvSpPr>
          <p:cNvPr id="6" name="Content Placeholder 5"/>
          <p:cNvSpPr>
            <a:spLocks noGrp="1"/>
          </p:cNvSpPr>
          <p:nvPr>
            <p:ph idx="1"/>
          </p:nvPr>
        </p:nvSpPr>
        <p:spPr/>
        <p:txBody>
          <a:bodyPr/>
          <a:lstStyle/>
          <a:p>
            <a:endParaRPr lang="el-GR" dirty="0" smtClean="0"/>
          </a:p>
          <a:p>
            <a:endParaRPr lang="el-GR" dirty="0"/>
          </a:p>
          <a:p>
            <a:pPr marL="0" indent="0">
              <a:buNone/>
            </a:pPr>
            <a:r>
              <a:rPr lang="el-GR" i="1" dirty="0"/>
              <a:t>«Διασφαλίζετε ότι τα εθνικά πλαίσια διαλειτουργικότητας και οι στρατηγικές διαλειτουργικότητας ευθυγραμμίζονται με το ΕΠΔ και, εφόσον χρειάζεται, τα προσαρμόζετε και τα επεκτείνετε προκειμένου να αντιστοιχούν στο εθνικό πλαίσιο και στις αντίστοιχες ανάγκες.»</a:t>
            </a:r>
            <a:endParaRPr lang="en-US"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18</a:t>
            </a:fld>
            <a:endParaRPr lang="en-US"/>
          </a:p>
        </p:txBody>
      </p:sp>
    </p:spTree>
    <p:extLst>
      <p:ext uri="{BB962C8B-B14F-4D97-AF65-F5344CB8AC3E}">
        <p14:creationId xmlns:p14="http://schemas.microsoft.com/office/powerpoint/2010/main" val="3296177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2: </a:t>
            </a:r>
            <a:r>
              <a:rPr lang="el-GR" dirty="0" err="1" smtClean="0"/>
              <a:t>Ανοιχτότητα</a:t>
            </a:r>
            <a:endParaRPr lang="en-US" dirty="0"/>
          </a:p>
        </p:txBody>
      </p:sp>
      <p:sp>
        <p:nvSpPr>
          <p:cNvPr id="3" name="Content Placeholder 2"/>
          <p:cNvSpPr>
            <a:spLocks noGrp="1"/>
          </p:cNvSpPr>
          <p:nvPr>
            <p:ph idx="1"/>
          </p:nvPr>
        </p:nvSpPr>
        <p:spPr/>
        <p:txBody>
          <a:bodyPr/>
          <a:lstStyle/>
          <a:p>
            <a:r>
              <a:rPr lang="el-GR" dirty="0"/>
              <a:t>Ανοικτά δημόσια δεδομένα</a:t>
            </a:r>
          </a:p>
          <a:p>
            <a:pPr lvl="1"/>
            <a:r>
              <a:rPr lang="el-GR" dirty="0"/>
              <a:t>Δεδομένα για περαιτέρω χρήση – σεβόμενοι τους περιορισμούς περί </a:t>
            </a:r>
            <a:r>
              <a:rPr lang="el-GR" dirty="0" err="1"/>
              <a:t>ιδιωτικότητας</a:t>
            </a:r>
            <a:r>
              <a:rPr lang="el-GR" dirty="0"/>
              <a:t>, διαβάθμισης και δικαιωμάτων πνευματικής ιδιοκτησίας </a:t>
            </a:r>
          </a:p>
          <a:p>
            <a:endParaRPr lang="el-GR" dirty="0"/>
          </a:p>
          <a:p>
            <a:r>
              <a:rPr lang="el-GR" dirty="0"/>
              <a:t>Δημοσίευση δεδομένων με</a:t>
            </a:r>
          </a:p>
          <a:p>
            <a:pPr lvl="1"/>
            <a:r>
              <a:rPr lang="el-GR" dirty="0"/>
              <a:t>όσο το δυνατόν λιγότερους περιορισμούς </a:t>
            </a:r>
          </a:p>
          <a:p>
            <a:pPr lvl="1"/>
            <a:r>
              <a:rPr lang="el-GR" dirty="0"/>
              <a:t>σαφείς άδειες για τη χρήση τους </a:t>
            </a:r>
            <a:r>
              <a:rPr lang="el-GR" sz="1600" dirty="0"/>
              <a:t> </a:t>
            </a:r>
          </a:p>
        </p:txBody>
      </p:sp>
      <p:sp>
        <p:nvSpPr>
          <p:cNvPr id="4" name="Slide Number Placeholder 3"/>
          <p:cNvSpPr>
            <a:spLocks noGrp="1"/>
          </p:cNvSpPr>
          <p:nvPr>
            <p:ph type="sldNum" sz="quarter" idx="12"/>
          </p:nvPr>
        </p:nvSpPr>
        <p:spPr/>
        <p:txBody>
          <a:bodyPr/>
          <a:lstStyle/>
          <a:p>
            <a:fld id="{8AD82645-2CA8-4781-85DC-D14D0DE4C8E7}" type="slidenum">
              <a:rPr lang="en-US" smtClean="0"/>
              <a:t>19</a:t>
            </a:fld>
            <a:endParaRPr lang="en-US" dirty="0"/>
          </a:p>
        </p:txBody>
      </p:sp>
    </p:spTree>
    <p:extLst>
      <p:ext uri="{BB962C8B-B14F-4D97-AF65-F5344CB8AC3E}">
        <p14:creationId xmlns:p14="http://schemas.microsoft.com/office/powerpoint/2010/main" val="312945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Ευρωπαϊκό Πλαίσιο Διαλειτουργικότητας</a:t>
            </a:r>
            <a:endParaRPr lang="en-US" dirty="0"/>
          </a:p>
        </p:txBody>
      </p:sp>
      <p:sp>
        <p:nvSpPr>
          <p:cNvPr id="3" name="Content Placeholder 2"/>
          <p:cNvSpPr>
            <a:spLocks noGrp="1"/>
          </p:cNvSpPr>
          <p:nvPr>
            <p:ph idx="1"/>
          </p:nvPr>
        </p:nvSpPr>
        <p:spPr/>
        <p:txBody>
          <a:bodyPr/>
          <a:lstStyle/>
          <a:p>
            <a:pPr marL="254752" indent="0">
              <a:buNone/>
            </a:pPr>
            <a:endParaRPr lang="el-GR" sz="1800" i="1" dirty="0"/>
          </a:p>
          <a:p>
            <a:pPr marL="254752" indent="0">
              <a:buNone/>
            </a:pPr>
            <a:r>
              <a:rPr lang="el-GR" i="1" dirty="0"/>
              <a:t>«Μια από κοινού συμφωνημένη προσέγγιση για την παροχή </a:t>
            </a:r>
            <a:r>
              <a:rPr lang="el-GR" sz="2800" b="1" i="1" dirty="0"/>
              <a:t>ευρωπαϊκών</a:t>
            </a:r>
            <a:r>
              <a:rPr lang="el-GR" b="1" i="1" dirty="0"/>
              <a:t> δημόσιων υπηρεσιών</a:t>
            </a:r>
            <a:r>
              <a:rPr lang="el-GR" i="1" dirty="0"/>
              <a:t> με </a:t>
            </a:r>
            <a:r>
              <a:rPr lang="el-GR" i="1" dirty="0" err="1"/>
              <a:t>διαλειτουργικό</a:t>
            </a:r>
            <a:r>
              <a:rPr lang="el-GR" i="1" dirty="0"/>
              <a:t> τρόπο. Ορίζει τις βασικές </a:t>
            </a:r>
            <a:r>
              <a:rPr lang="el-GR" b="1" i="1" dirty="0"/>
              <a:t>κατευθυντήριες γραμμές</a:t>
            </a:r>
            <a:r>
              <a:rPr lang="el-GR" i="1" dirty="0"/>
              <a:t> για τη διαλειτουργικότητα με τη μορφή </a:t>
            </a:r>
            <a:r>
              <a:rPr lang="el-GR" b="1" i="1" dirty="0" smtClean="0"/>
              <a:t>κοινών </a:t>
            </a:r>
            <a:r>
              <a:rPr lang="el-GR" b="1" i="1" dirty="0"/>
              <a:t>αρχών, μοντέλων και συστάσεων</a:t>
            </a:r>
            <a:r>
              <a:rPr lang="el-GR" i="1" dirty="0"/>
              <a:t>»</a:t>
            </a:r>
          </a:p>
        </p:txBody>
      </p:sp>
      <p:sp>
        <p:nvSpPr>
          <p:cNvPr id="4" name="Slide Number Placeholder 3"/>
          <p:cNvSpPr>
            <a:spLocks noGrp="1"/>
          </p:cNvSpPr>
          <p:nvPr>
            <p:ph type="sldNum" sz="quarter" idx="12"/>
          </p:nvPr>
        </p:nvSpPr>
        <p:spPr/>
        <p:txBody>
          <a:bodyPr/>
          <a:lstStyle/>
          <a:p>
            <a:fld id="{8AD82645-2CA8-4781-85DC-D14D0DE4C8E7}" type="slidenum">
              <a:rPr lang="en-US" smtClean="0"/>
              <a:t>2</a:t>
            </a:fld>
            <a:endParaRPr lang="en-US" dirty="0"/>
          </a:p>
        </p:txBody>
      </p:sp>
    </p:spTree>
    <p:extLst>
      <p:ext uri="{BB962C8B-B14F-4D97-AF65-F5344CB8AC3E}">
        <p14:creationId xmlns:p14="http://schemas.microsoft.com/office/powerpoint/2010/main" val="2333403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2</a:t>
            </a:r>
            <a:endParaRPr lang="en-US" dirty="0"/>
          </a:p>
        </p:txBody>
      </p:sp>
      <p:sp>
        <p:nvSpPr>
          <p:cNvPr id="6" name="Content Placeholder 5"/>
          <p:cNvSpPr>
            <a:spLocks noGrp="1"/>
          </p:cNvSpPr>
          <p:nvPr>
            <p:ph idx="1"/>
          </p:nvPr>
        </p:nvSpPr>
        <p:spPr/>
        <p:txBody>
          <a:bodyPr/>
          <a:lstStyle/>
          <a:p>
            <a:endParaRPr lang="el-GR" dirty="0" smtClean="0"/>
          </a:p>
          <a:p>
            <a:endParaRPr lang="el-GR" dirty="0"/>
          </a:p>
          <a:p>
            <a:pPr marL="0" indent="0">
              <a:buNone/>
            </a:pPr>
            <a:r>
              <a:rPr lang="el-GR" i="1" dirty="0"/>
              <a:t>«Δημοσιεύετε τα δεδομένα που κατέχετε ως ανοικτά δεδομένα, εφόσον δεν ισχύουν συγκεκριμένοι περιορισμοί</a:t>
            </a:r>
            <a:r>
              <a:rPr lang="el-GR" i="1" dirty="0" smtClean="0"/>
              <a:t>.»</a:t>
            </a:r>
            <a:endParaRPr lang="en-US" i="1" dirty="0" smtClean="0"/>
          </a:p>
          <a:p>
            <a:pPr marL="0" indent="0">
              <a:buNone/>
            </a:pPr>
            <a:endParaRPr lang="en-US" i="1" dirty="0"/>
          </a:p>
          <a:p>
            <a:pPr marL="0" indent="0">
              <a:buNone/>
            </a:pPr>
            <a:endParaRPr lang="en-US" i="1" dirty="0" smtClean="0"/>
          </a:p>
          <a:p>
            <a:pPr marL="0" indent="0">
              <a:buNone/>
            </a:pPr>
            <a:endParaRPr lang="en-US" i="1" dirty="0"/>
          </a:p>
          <a:p>
            <a:pPr marL="5089525" indent="0">
              <a:buNone/>
            </a:pPr>
            <a:r>
              <a:rPr lang="en-US" dirty="0" smtClean="0">
                <a:hlinkClick r:id="rId2"/>
              </a:rPr>
              <a:t>data.europa.eu</a:t>
            </a:r>
            <a:r>
              <a:rPr lang="en-US" dirty="0" smtClean="0"/>
              <a:t> </a:t>
            </a:r>
            <a:endParaRPr lang="en-US" dirty="0"/>
          </a:p>
          <a:p>
            <a:pPr marL="0" indent="0">
              <a:buNone/>
            </a:pPr>
            <a:endParaRPr lang="en-US"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20</a:t>
            </a:fld>
            <a:endParaRPr lang="en-US"/>
          </a:p>
        </p:txBody>
      </p:sp>
      <p:pic>
        <p:nvPicPr>
          <p:cNvPr id="1028" name="Picture 4" descr="Back to ODP home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2259" y="5145548"/>
            <a:ext cx="2943225" cy="61912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4"/>
          <a:stretch>
            <a:fillRect/>
          </a:stretch>
        </p:blipFill>
        <p:spPr>
          <a:xfrm>
            <a:off x="3083719" y="3733919"/>
            <a:ext cx="3152775" cy="971550"/>
          </a:xfrm>
          <a:prstGeom prst="rect">
            <a:avLst/>
          </a:prstGeom>
        </p:spPr>
      </p:pic>
      <p:pic>
        <p:nvPicPr>
          <p:cNvPr id="1032" name="Picture 8" descr="Image result for data.gov.g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97030" y="1061674"/>
            <a:ext cx="1876425" cy="13620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eu fla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2593" y="5145549"/>
            <a:ext cx="593308" cy="396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9235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2: </a:t>
            </a:r>
            <a:r>
              <a:rPr lang="el-GR" dirty="0" err="1" smtClean="0"/>
              <a:t>Ανοιχτότητα</a:t>
            </a:r>
            <a:endParaRPr lang="en-US" dirty="0"/>
          </a:p>
        </p:txBody>
      </p:sp>
      <p:sp>
        <p:nvSpPr>
          <p:cNvPr id="3" name="Content Placeholder 2"/>
          <p:cNvSpPr>
            <a:spLocks noGrp="1"/>
          </p:cNvSpPr>
          <p:nvPr>
            <p:ph idx="1"/>
          </p:nvPr>
        </p:nvSpPr>
        <p:spPr/>
        <p:txBody>
          <a:bodyPr/>
          <a:lstStyle/>
          <a:p>
            <a:r>
              <a:rPr lang="el-GR" dirty="0"/>
              <a:t>Χρήση τεχνολογιών και προϊόντων λογισμικού ανοικτής πηγής (όχι αποκλειστικά ωστόσο) </a:t>
            </a:r>
          </a:p>
          <a:p>
            <a:pPr lvl="1"/>
            <a:r>
              <a:rPr lang="el-GR" dirty="0"/>
              <a:t>εξοικονόμηση κόστους ανάπτυξης </a:t>
            </a:r>
            <a:endParaRPr lang="en-US" dirty="0"/>
          </a:p>
          <a:p>
            <a:pPr lvl="1"/>
            <a:r>
              <a:rPr lang="el-GR" dirty="0"/>
              <a:t>αποφυγή φαινομένου εγκλωβισμού </a:t>
            </a:r>
            <a:endParaRPr lang="en-US" dirty="0"/>
          </a:p>
          <a:p>
            <a:pPr lvl="1"/>
            <a:r>
              <a:rPr lang="el-GR" dirty="0"/>
              <a:t>ταχεία προσαρμογή σε συγκεκριμένες επιχειρηματικές ανάγκες</a:t>
            </a:r>
            <a:r>
              <a:rPr lang="en-US" dirty="0"/>
              <a:t> (</a:t>
            </a:r>
            <a:r>
              <a:rPr lang="el-GR" dirty="0"/>
              <a:t>λόγω της αυξημένης υποστήριξης)</a:t>
            </a:r>
            <a:endParaRPr lang="el-GR" sz="2800" dirty="0"/>
          </a:p>
        </p:txBody>
      </p:sp>
      <p:sp>
        <p:nvSpPr>
          <p:cNvPr id="4" name="Slide Number Placeholder 3"/>
          <p:cNvSpPr>
            <a:spLocks noGrp="1"/>
          </p:cNvSpPr>
          <p:nvPr>
            <p:ph type="sldNum" sz="quarter" idx="12"/>
          </p:nvPr>
        </p:nvSpPr>
        <p:spPr/>
        <p:txBody>
          <a:bodyPr/>
          <a:lstStyle/>
          <a:p>
            <a:fld id="{8AD82645-2CA8-4781-85DC-D14D0DE4C8E7}" type="slidenum">
              <a:rPr lang="en-US" smtClean="0"/>
              <a:t>21</a:t>
            </a:fld>
            <a:endParaRPr lang="en-US" dirty="0"/>
          </a:p>
        </p:txBody>
      </p:sp>
    </p:spTree>
    <p:extLst>
      <p:ext uri="{BB962C8B-B14F-4D97-AF65-F5344CB8AC3E}">
        <p14:creationId xmlns:p14="http://schemas.microsoft.com/office/powerpoint/2010/main" val="3766205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3</a:t>
            </a:r>
            <a:endParaRPr lang="en-US" dirty="0"/>
          </a:p>
        </p:txBody>
      </p:sp>
      <p:sp>
        <p:nvSpPr>
          <p:cNvPr id="6" name="Content Placeholder 5"/>
          <p:cNvSpPr>
            <a:spLocks noGrp="1"/>
          </p:cNvSpPr>
          <p:nvPr>
            <p:ph idx="1"/>
          </p:nvPr>
        </p:nvSpPr>
        <p:spPr/>
        <p:txBody>
          <a:bodyPr/>
          <a:lstStyle/>
          <a:p>
            <a:endParaRPr lang="el-GR" dirty="0" smtClean="0"/>
          </a:p>
          <a:p>
            <a:pPr marL="0" indent="0">
              <a:buNone/>
            </a:pPr>
            <a:r>
              <a:rPr lang="el-GR" i="1" dirty="0" smtClean="0"/>
              <a:t>«</a:t>
            </a:r>
            <a:r>
              <a:rPr lang="el-GR" i="1" dirty="0"/>
              <a:t>Διασφαλίζετε ισότιμους όρους ανταγωνισμού για το λογισμικό ανοικτής πηγής και αποδεικνύετε ότι λαμβάνεται υπόψη με ενεργό και ισότιμο τρόπο η χρήση λογισμικού ανοικτής πηγής, συνυπολογίζοντας το συνολικό κόστος κυριότητας της λύσης.»</a:t>
            </a:r>
            <a:endParaRPr lang="en-US"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22</a:t>
            </a:fld>
            <a:endParaRPr lang="en-US"/>
          </a:p>
        </p:txBody>
      </p:sp>
      <p:pic>
        <p:nvPicPr>
          <p:cNvPr id="2050" name="Picture 2" descr="Ελεύθερο Λογισμικό / Λογισμικό ανοιχτού κώδικ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4357999"/>
            <a:ext cx="2857500" cy="762000"/>
          </a:xfrm>
          <a:prstGeom prst="rect">
            <a:avLst/>
          </a:prstGeom>
          <a:solidFill>
            <a:srgbClr val="EAB200"/>
          </a:solidFill>
        </p:spPr>
      </p:pic>
    </p:spTree>
    <p:extLst>
      <p:ext uri="{BB962C8B-B14F-4D97-AF65-F5344CB8AC3E}">
        <p14:creationId xmlns:p14="http://schemas.microsoft.com/office/powerpoint/2010/main" val="12241683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2: </a:t>
            </a:r>
            <a:r>
              <a:rPr lang="el-GR" dirty="0" err="1" smtClean="0"/>
              <a:t>Ανοιχτότητα</a:t>
            </a:r>
            <a:endParaRPr lang="en-US" dirty="0"/>
          </a:p>
        </p:txBody>
      </p:sp>
      <p:sp>
        <p:nvSpPr>
          <p:cNvPr id="3" name="Content Placeholder 2"/>
          <p:cNvSpPr>
            <a:spLocks noGrp="1"/>
          </p:cNvSpPr>
          <p:nvPr>
            <p:ph idx="1"/>
          </p:nvPr>
        </p:nvSpPr>
        <p:spPr/>
        <p:txBody>
          <a:bodyPr>
            <a:noAutofit/>
          </a:bodyPr>
          <a:lstStyle/>
          <a:p>
            <a:r>
              <a:rPr lang="el-GR" dirty="0"/>
              <a:t>Χρήση προδιαγραφών/προτύπων ανοικτού </a:t>
            </a:r>
            <a:r>
              <a:rPr lang="el-GR" dirty="0" smtClean="0"/>
              <a:t>χαρακτήρα</a:t>
            </a:r>
          </a:p>
          <a:p>
            <a:pPr marL="298450" lvl="1" indent="0">
              <a:buNone/>
            </a:pPr>
            <a:endParaRPr lang="en-US" sz="1800" dirty="0" smtClean="0"/>
          </a:p>
          <a:p>
            <a:r>
              <a:rPr lang="el-GR" sz="2800" b="1" dirty="0" smtClean="0"/>
              <a:t>ώριμες</a:t>
            </a:r>
            <a:r>
              <a:rPr lang="el-GR" sz="2800" dirty="0" smtClean="0"/>
              <a:t> </a:t>
            </a:r>
            <a:r>
              <a:rPr lang="el-GR" dirty="0" smtClean="0"/>
              <a:t>προδιαγραφές και </a:t>
            </a:r>
            <a:r>
              <a:rPr lang="el-GR" dirty="0"/>
              <a:t>να</a:t>
            </a:r>
            <a:r>
              <a:rPr lang="en-US" dirty="0"/>
              <a:t> </a:t>
            </a:r>
            <a:r>
              <a:rPr lang="el-GR" sz="2800" b="1" dirty="0"/>
              <a:t>υποστηρίζονται</a:t>
            </a:r>
            <a:r>
              <a:rPr lang="el-GR" dirty="0"/>
              <a:t> επαρκώς από την αγορά</a:t>
            </a:r>
            <a:r>
              <a:rPr lang="en-US" dirty="0"/>
              <a:t>, </a:t>
            </a:r>
            <a:endParaRPr lang="el-GR" dirty="0" smtClean="0"/>
          </a:p>
          <a:p>
            <a:pPr lvl="1"/>
            <a:r>
              <a:rPr lang="el-GR" dirty="0" smtClean="0"/>
              <a:t>εκτός </a:t>
            </a:r>
            <a:r>
              <a:rPr lang="el-GR" dirty="0"/>
              <a:t>αν χρησιμοποιούνται στο πλαίσιο δημιουργίας καινοτόμων λύσεων.</a:t>
            </a:r>
          </a:p>
        </p:txBody>
      </p:sp>
      <p:sp>
        <p:nvSpPr>
          <p:cNvPr id="4" name="Slide Number Placeholder 3"/>
          <p:cNvSpPr>
            <a:spLocks noGrp="1"/>
          </p:cNvSpPr>
          <p:nvPr>
            <p:ph type="sldNum" sz="quarter" idx="12"/>
          </p:nvPr>
        </p:nvSpPr>
        <p:spPr/>
        <p:txBody>
          <a:bodyPr/>
          <a:lstStyle/>
          <a:p>
            <a:fld id="{8AD82645-2CA8-4781-85DC-D14D0DE4C8E7}" type="slidenum">
              <a:rPr lang="en-US" smtClean="0"/>
              <a:t>23</a:t>
            </a:fld>
            <a:endParaRPr lang="en-US" dirty="0"/>
          </a:p>
        </p:txBody>
      </p:sp>
    </p:spTree>
    <p:extLst>
      <p:ext uri="{BB962C8B-B14F-4D97-AF65-F5344CB8AC3E}">
        <p14:creationId xmlns:p14="http://schemas.microsoft.com/office/powerpoint/2010/main" val="1110426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a:t>
            </a:r>
            <a:r>
              <a:rPr lang="en-US" dirty="0" smtClean="0"/>
              <a:t>4</a:t>
            </a:r>
            <a:endParaRPr lang="en-US" dirty="0"/>
          </a:p>
        </p:txBody>
      </p:sp>
      <p:sp>
        <p:nvSpPr>
          <p:cNvPr id="6" name="Content Placeholder 5"/>
          <p:cNvSpPr>
            <a:spLocks noGrp="1"/>
          </p:cNvSpPr>
          <p:nvPr>
            <p:ph idx="1"/>
          </p:nvPr>
        </p:nvSpPr>
        <p:spPr/>
        <p:txBody>
          <a:bodyPr/>
          <a:lstStyle/>
          <a:p>
            <a:endParaRPr lang="el-GR" dirty="0" smtClean="0"/>
          </a:p>
          <a:p>
            <a:endParaRPr lang="el-GR" dirty="0"/>
          </a:p>
          <a:p>
            <a:pPr marL="0" indent="0">
              <a:buNone/>
            </a:pPr>
            <a:r>
              <a:rPr lang="el-GR" i="1" dirty="0"/>
              <a:t>«Προτιμάτε ανοικτές προδιαγραφές, λαμβάνοντας δεόντως υπόψη την κάλυψη λειτουργικών αναγκών, την ωριμότητα και την υποστήριξη της αγοράς και την καινοτομία.»</a:t>
            </a:r>
            <a:endParaRPr lang="en-US"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24</a:t>
            </a:fld>
            <a:endParaRPr lang="en-US"/>
          </a:p>
        </p:txBody>
      </p:sp>
    </p:spTree>
    <p:extLst>
      <p:ext uri="{BB962C8B-B14F-4D97-AF65-F5344CB8AC3E}">
        <p14:creationId xmlns:p14="http://schemas.microsoft.com/office/powerpoint/2010/main" val="1366312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n-US" dirty="0" smtClean="0"/>
              <a:t>3</a:t>
            </a:r>
            <a:r>
              <a:rPr lang="el-GR" dirty="0" smtClean="0"/>
              <a:t>: Διαφάνεια</a:t>
            </a:r>
            <a:endParaRPr lang="en-US" dirty="0"/>
          </a:p>
        </p:txBody>
      </p:sp>
      <p:sp>
        <p:nvSpPr>
          <p:cNvPr id="3" name="Content Placeholder 2"/>
          <p:cNvSpPr>
            <a:spLocks noGrp="1"/>
          </p:cNvSpPr>
          <p:nvPr>
            <p:ph idx="1"/>
          </p:nvPr>
        </p:nvSpPr>
        <p:spPr>
          <a:xfrm>
            <a:off x="915691" y="1773172"/>
            <a:ext cx="7488832" cy="4647032"/>
          </a:xfrm>
        </p:spPr>
        <p:txBody>
          <a:bodyPr>
            <a:normAutofit/>
          </a:bodyPr>
          <a:lstStyle/>
          <a:p>
            <a:r>
              <a:rPr lang="el-GR" b="1" dirty="0" smtClean="0"/>
              <a:t>προβολή</a:t>
            </a:r>
            <a:r>
              <a:rPr lang="el-GR" dirty="0" smtClean="0"/>
              <a:t> </a:t>
            </a:r>
            <a:r>
              <a:rPr lang="el-GR" dirty="0"/>
              <a:t>του διοικητικού περιβάλλοντος μιας δημόσιας διοίκησης. </a:t>
            </a:r>
          </a:p>
          <a:p>
            <a:endParaRPr lang="el-GR" dirty="0" smtClean="0"/>
          </a:p>
          <a:p>
            <a:r>
              <a:rPr lang="el-GR" b="1" dirty="0" smtClean="0"/>
              <a:t>διαθεσιμότητα </a:t>
            </a:r>
            <a:r>
              <a:rPr lang="el-GR" b="1" dirty="0" err="1"/>
              <a:t>διεπαφών</a:t>
            </a:r>
            <a:r>
              <a:rPr lang="el-GR" dirty="0"/>
              <a:t> </a:t>
            </a:r>
          </a:p>
          <a:p>
            <a:pPr lvl="1"/>
            <a:r>
              <a:rPr lang="el-GR" sz="1800" dirty="0"/>
              <a:t>με ανομοιογενή και διάσπαρτα πληροφοριακά συστήματα που υποστηρίζουν τις εσωτερικές διαδικασίες </a:t>
            </a:r>
            <a:r>
              <a:rPr lang="el-GR" sz="1800" dirty="0" smtClean="0"/>
              <a:t>τους </a:t>
            </a:r>
            <a:endParaRPr lang="el-GR" sz="1800" dirty="0"/>
          </a:p>
          <a:p>
            <a:pPr lvl="1"/>
            <a:r>
              <a:rPr lang="el-GR" sz="1800" dirty="0" smtClean="0"/>
              <a:t>περαιτέρω </a:t>
            </a:r>
            <a:r>
              <a:rPr lang="el-GR" sz="1800" dirty="0"/>
              <a:t>χρήση συστημάτων και δεδομένων, και </a:t>
            </a:r>
            <a:r>
              <a:rPr lang="el-GR" sz="1800" dirty="0" smtClean="0"/>
              <a:t>ενσωμάτωσή </a:t>
            </a:r>
            <a:r>
              <a:rPr lang="el-GR" sz="1800" dirty="0"/>
              <a:t>τους σε μεγαλύτερα </a:t>
            </a:r>
            <a:r>
              <a:rPr lang="el-GR" sz="1800" dirty="0" smtClean="0"/>
              <a:t>συστήματα</a:t>
            </a:r>
            <a:endParaRPr lang="el-GR" sz="1800" dirty="0"/>
          </a:p>
          <a:p>
            <a:r>
              <a:rPr lang="el-GR" dirty="0" smtClean="0"/>
              <a:t>διασφάλιση </a:t>
            </a:r>
            <a:r>
              <a:rPr lang="el-GR" dirty="0"/>
              <a:t>του </a:t>
            </a:r>
            <a:r>
              <a:rPr lang="el-GR" b="1" dirty="0"/>
              <a:t>δικαιώματος προστασίας των δεδομένων προσωπικού χαρακτήρα</a:t>
            </a:r>
            <a:r>
              <a:rPr lang="el-GR" dirty="0"/>
              <a:t>, για τα δεδομένα που τηρούν και διαχειρίζονται οι δημόσιες διοικήσεις.</a:t>
            </a:r>
          </a:p>
          <a:p>
            <a:endParaRPr lang="en-US"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25</a:t>
            </a:fld>
            <a:endParaRPr lang="en-US" dirty="0"/>
          </a:p>
        </p:txBody>
      </p:sp>
    </p:spTree>
    <p:extLst>
      <p:ext uri="{BB962C8B-B14F-4D97-AF65-F5344CB8AC3E}">
        <p14:creationId xmlns:p14="http://schemas.microsoft.com/office/powerpoint/2010/main" val="3427091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5</a:t>
            </a:r>
            <a:endParaRPr lang="en-US" dirty="0"/>
          </a:p>
        </p:txBody>
      </p:sp>
      <p:sp>
        <p:nvSpPr>
          <p:cNvPr id="6" name="Content Placeholder 5"/>
          <p:cNvSpPr>
            <a:spLocks noGrp="1"/>
          </p:cNvSpPr>
          <p:nvPr>
            <p:ph idx="1"/>
          </p:nvPr>
        </p:nvSpPr>
        <p:spPr/>
        <p:txBody>
          <a:bodyPr/>
          <a:lstStyle/>
          <a:p>
            <a:endParaRPr lang="el-GR" dirty="0" smtClean="0"/>
          </a:p>
          <a:p>
            <a:endParaRPr lang="el-GR" dirty="0"/>
          </a:p>
          <a:p>
            <a:pPr marL="0" indent="0">
              <a:buNone/>
            </a:pPr>
            <a:r>
              <a:rPr lang="el-GR" i="1" dirty="0"/>
              <a:t>«Διασφαλίζετε την εσωτερική προβολή και την ύπαρξη εξωτερικών </a:t>
            </a:r>
            <a:r>
              <a:rPr lang="el-GR" i="1" dirty="0" err="1"/>
              <a:t>διεπαφών</a:t>
            </a:r>
            <a:r>
              <a:rPr lang="el-GR" i="1" dirty="0"/>
              <a:t> για ευρωπαϊκές δημόσιες υπηρεσίες.»</a:t>
            </a:r>
            <a:endParaRPr lang="en-US" i="1"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26</a:t>
            </a:fld>
            <a:endParaRPr lang="en-US"/>
          </a:p>
        </p:txBody>
      </p:sp>
    </p:spTree>
    <p:extLst>
      <p:ext uri="{BB962C8B-B14F-4D97-AF65-F5344CB8AC3E}">
        <p14:creationId xmlns:p14="http://schemas.microsoft.com/office/powerpoint/2010/main" val="1568169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4: </a:t>
            </a:r>
            <a:r>
              <a:rPr lang="el-GR" dirty="0" smtClean="0"/>
              <a:t>Δυνατότητα </a:t>
            </a:r>
            <a:r>
              <a:rPr lang="el-GR" dirty="0"/>
              <a:t>επαναχρησιμοποίησης</a:t>
            </a:r>
            <a:endParaRPr lang="en-US" dirty="0"/>
          </a:p>
        </p:txBody>
      </p:sp>
      <p:sp>
        <p:nvSpPr>
          <p:cNvPr id="3" name="Content Placeholder 2"/>
          <p:cNvSpPr>
            <a:spLocks noGrp="1"/>
          </p:cNvSpPr>
          <p:nvPr>
            <p:ph idx="1"/>
          </p:nvPr>
        </p:nvSpPr>
        <p:spPr/>
        <p:txBody>
          <a:bodyPr>
            <a:noAutofit/>
          </a:bodyPr>
          <a:lstStyle/>
          <a:p>
            <a:r>
              <a:rPr lang="el-GR" dirty="0"/>
              <a:t>Οι δημόσιες διοικήσεις </a:t>
            </a:r>
            <a:r>
              <a:rPr lang="el-GR" b="1" dirty="0"/>
              <a:t>επωφελούνται από την εργασία άλλων φορέων</a:t>
            </a:r>
          </a:p>
          <a:p>
            <a:pPr lvl="1"/>
            <a:r>
              <a:rPr lang="el-GR" dirty="0"/>
              <a:t>αναζητώντας τι είναι διαθέσιμο, </a:t>
            </a:r>
          </a:p>
          <a:p>
            <a:pPr lvl="1"/>
            <a:r>
              <a:rPr lang="el-GR" dirty="0"/>
              <a:t>αξιολογώντας τη χρησιμότητα ή τη συνάφειά του με το υπό εξέταση πρόβλημα και, </a:t>
            </a:r>
          </a:p>
          <a:p>
            <a:pPr lvl="1"/>
            <a:r>
              <a:rPr lang="el-GR" dirty="0"/>
              <a:t>υιοθετώντας λύσεις που έχουν αποδειχτεί αποτελεσματικές σε άλλες περιστάσεις</a:t>
            </a:r>
          </a:p>
          <a:p>
            <a:r>
              <a:rPr lang="el-GR" dirty="0"/>
              <a:t>Βασική προϋπόθεση: </a:t>
            </a:r>
            <a:r>
              <a:rPr lang="el-GR" dirty="0" err="1"/>
              <a:t>Ανοικτότητα</a:t>
            </a:r>
            <a:endParaRPr lang="el-GR" dirty="0"/>
          </a:p>
          <a:p>
            <a:pPr lvl="1"/>
            <a:r>
              <a:rPr lang="el-GR" dirty="0"/>
              <a:t>στην ανταλλαγή λύσεων, εννοιών, πλαισίων, προδιαγραφών, εργαλείων και στοιχείων διαλειτουργικότητας με άλλους φορείς</a:t>
            </a:r>
            <a:endParaRPr lang="en-US" dirty="0"/>
          </a:p>
          <a:p>
            <a:endParaRPr lang="en-US" sz="2000" dirty="0"/>
          </a:p>
        </p:txBody>
      </p:sp>
      <p:sp>
        <p:nvSpPr>
          <p:cNvPr id="4" name="Slide Number Placeholder 3"/>
          <p:cNvSpPr>
            <a:spLocks noGrp="1"/>
          </p:cNvSpPr>
          <p:nvPr>
            <p:ph type="sldNum" sz="quarter" idx="12"/>
          </p:nvPr>
        </p:nvSpPr>
        <p:spPr/>
        <p:txBody>
          <a:bodyPr/>
          <a:lstStyle/>
          <a:p>
            <a:fld id="{8AD82645-2CA8-4781-85DC-D14D0DE4C8E7}" type="slidenum">
              <a:rPr lang="en-US" smtClean="0"/>
              <a:t>27</a:t>
            </a:fld>
            <a:endParaRPr lang="en-US" dirty="0"/>
          </a:p>
        </p:txBody>
      </p:sp>
    </p:spTree>
    <p:extLst>
      <p:ext uri="{BB962C8B-B14F-4D97-AF65-F5344CB8AC3E}">
        <p14:creationId xmlns:p14="http://schemas.microsoft.com/office/powerpoint/2010/main" val="3511203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4: </a:t>
            </a:r>
            <a:r>
              <a:rPr lang="el-GR" dirty="0" smtClean="0"/>
              <a:t>Δυνατότητα </a:t>
            </a:r>
            <a:r>
              <a:rPr lang="el-GR" dirty="0"/>
              <a:t>επαναχρησιμοποίησης</a:t>
            </a:r>
            <a:endParaRPr lang="en-US" dirty="0"/>
          </a:p>
        </p:txBody>
      </p:sp>
      <p:sp>
        <p:nvSpPr>
          <p:cNvPr id="3" name="Content Placeholder 2"/>
          <p:cNvSpPr>
            <a:spLocks noGrp="1"/>
          </p:cNvSpPr>
          <p:nvPr>
            <p:ph idx="1"/>
          </p:nvPr>
        </p:nvSpPr>
        <p:spPr/>
        <p:txBody>
          <a:bodyPr>
            <a:noAutofit/>
          </a:bodyPr>
          <a:lstStyle/>
          <a:p>
            <a:r>
              <a:rPr lang="el-GR" dirty="0" err="1" smtClean="0"/>
              <a:t>Joinup</a:t>
            </a:r>
            <a:r>
              <a:rPr lang="el-GR" dirty="0" smtClean="0"/>
              <a:t> </a:t>
            </a:r>
            <a:r>
              <a:rPr lang="el-GR" dirty="0"/>
              <a:t>(</a:t>
            </a:r>
            <a:r>
              <a:rPr lang="el-GR" dirty="0">
                <a:hlinkClick r:id="rId2"/>
              </a:rPr>
              <a:t>https://joinup.ec.europa.eu/</a:t>
            </a:r>
            <a:r>
              <a:rPr lang="el-GR" dirty="0"/>
              <a:t>) </a:t>
            </a:r>
            <a:endParaRPr lang="el-GR" dirty="0" smtClean="0"/>
          </a:p>
          <a:p>
            <a:pPr lvl="1"/>
            <a:r>
              <a:rPr lang="el-GR" dirty="0" smtClean="0"/>
              <a:t>ανταλλαγή </a:t>
            </a:r>
            <a:r>
              <a:rPr lang="el-GR" dirty="0"/>
              <a:t>στοιχείων λογισμικού ανοικτής πηγής, σημασιολογικών στοιχείων, </a:t>
            </a:r>
            <a:r>
              <a:rPr lang="el-GR" dirty="0" err="1"/>
              <a:t>δομοστοιχείων</a:t>
            </a:r>
            <a:r>
              <a:rPr lang="el-GR" dirty="0"/>
              <a:t> και βέλτιστων πρακτικών. </a:t>
            </a:r>
          </a:p>
          <a:p>
            <a:r>
              <a:rPr lang="el-GR" dirty="0"/>
              <a:t>Άδεια δημόσιας χρήσης για την Ευρωπαϊκή Ένωση (EUPL): σκοπός να ενθαρρύνει την ανταλλαγή στοιχείων λογισμικού</a:t>
            </a: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t>28</a:t>
            </a:fld>
            <a:endParaRPr lang="en-US" dirty="0"/>
          </a:p>
        </p:txBody>
      </p:sp>
    </p:spTree>
    <p:extLst>
      <p:ext uri="{BB962C8B-B14F-4D97-AF65-F5344CB8AC3E}">
        <p14:creationId xmlns:p14="http://schemas.microsoft.com/office/powerpoint/2010/main" val="3428667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4: </a:t>
            </a:r>
            <a:r>
              <a:rPr lang="el-GR" dirty="0" smtClean="0"/>
              <a:t>Δυνατότητα </a:t>
            </a:r>
            <a:r>
              <a:rPr lang="el-GR" dirty="0"/>
              <a:t>επαναχρησιμοποίησης</a:t>
            </a:r>
            <a:endParaRPr lang="en-US" dirty="0"/>
          </a:p>
        </p:txBody>
      </p:sp>
      <p:sp>
        <p:nvSpPr>
          <p:cNvPr id="3" name="Content Placeholder 2"/>
          <p:cNvSpPr>
            <a:spLocks noGrp="1"/>
          </p:cNvSpPr>
          <p:nvPr>
            <p:ph idx="1"/>
          </p:nvPr>
        </p:nvSpPr>
        <p:spPr/>
        <p:txBody>
          <a:bodyPr>
            <a:noAutofit/>
          </a:bodyPr>
          <a:lstStyle/>
          <a:p>
            <a:r>
              <a:rPr lang="el-GR" sz="2000" dirty="0"/>
              <a:t>Εμπόδια</a:t>
            </a:r>
          </a:p>
          <a:p>
            <a:pPr lvl="1"/>
            <a:r>
              <a:rPr lang="el-GR" sz="1800" dirty="0"/>
              <a:t>Ευαισθητοποίηση σε θέματα επαναχρησιμοποίησης </a:t>
            </a:r>
          </a:p>
          <a:p>
            <a:pPr lvl="1"/>
            <a:r>
              <a:rPr lang="el-GR" sz="1800" dirty="0" err="1"/>
              <a:t>Πολυγλωσσική</a:t>
            </a:r>
            <a:r>
              <a:rPr lang="el-GR" sz="1800" dirty="0"/>
              <a:t> υποστήριξη</a:t>
            </a:r>
          </a:p>
          <a:p>
            <a:pPr lvl="1"/>
            <a:r>
              <a:rPr lang="el-GR" sz="1800" dirty="0"/>
              <a:t>Κακές πρακτικές στις προμήθειες</a:t>
            </a:r>
          </a:p>
          <a:p>
            <a:pPr lvl="1"/>
            <a:r>
              <a:rPr lang="el-GR" sz="1800" dirty="0"/>
              <a:t>Ασυμβατότητα αδειών </a:t>
            </a:r>
          </a:p>
          <a:p>
            <a:pPr lvl="1"/>
            <a:r>
              <a:rPr lang="el-GR" sz="1800" dirty="0"/>
              <a:t>Απουσία κοινής ορολογίας</a:t>
            </a:r>
            <a:endParaRPr lang="en-US" sz="1800" dirty="0"/>
          </a:p>
          <a:p>
            <a:pPr lvl="1"/>
            <a:endParaRPr lang="en-US" sz="1800" dirty="0"/>
          </a:p>
          <a:p>
            <a:r>
              <a:rPr lang="el-GR" b="1" dirty="0"/>
              <a:t>ISA²</a:t>
            </a:r>
            <a:r>
              <a:rPr lang="en-US" b="1" dirty="0"/>
              <a:t>: </a:t>
            </a:r>
            <a:r>
              <a:rPr lang="el-GR" b="1" dirty="0"/>
              <a:t>Πλαίσιο ανταλλαγής και επαναχρησιμοποίησης για λύσεις ΤΠ </a:t>
            </a:r>
          </a:p>
          <a:p>
            <a:pPr lvl="1"/>
            <a:r>
              <a:rPr lang="el-GR" sz="1800" dirty="0"/>
              <a:t>παρέχει συστάσεις που βοηθούν τις δημόσιες διοικήσεις να αντιμετωπίζουν αυτές τις προκλήσεις και να ανταλλάσσουν/επαναχρησιμοποιούν κοινές λύσεις ΤΠ. </a:t>
            </a:r>
          </a:p>
          <a:p>
            <a:pPr lvl="1"/>
            <a:r>
              <a:rPr lang="en-US" sz="1800" dirty="0">
                <a:hlinkClick r:id="rId2"/>
              </a:rPr>
              <a:t>https://joinup.ec.europa.eu/sites/default/files/custom-page/attachment/sharing_and_reuse_of_it_solutions_framework_final.pdf</a:t>
            </a:r>
            <a:r>
              <a:rPr lang="el-GR" sz="1800" dirty="0"/>
              <a:t> </a:t>
            </a:r>
            <a:endParaRPr lang="en-US"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29</a:t>
            </a:fld>
            <a:endParaRPr lang="en-US" dirty="0"/>
          </a:p>
        </p:txBody>
      </p:sp>
    </p:spTree>
    <p:extLst>
      <p:ext uri="{BB962C8B-B14F-4D97-AF65-F5344CB8AC3E}">
        <p14:creationId xmlns:p14="http://schemas.microsoft.com/office/powerpoint/2010/main" val="287160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Σκοπός</a:t>
            </a:r>
            <a:endParaRPr lang="en-US" dirty="0"/>
          </a:p>
        </p:txBody>
      </p:sp>
      <p:sp>
        <p:nvSpPr>
          <p:cNvPr id="3" name="Content Placeholder 2"/>
          <p:cNvSpPr>
            <a:spLocks noGrp="1"/>
          </p:cNvSpPr>
          <p:nvPr>
            <p:ph idx="1"/>
          </p:nvPr>
        </p:nvSpPr>
        <p:spPr/>
        <p:txBody>
          <a:bodyPr/>
          <a:lstStyle/>
          <a:p>
            <a:r>
              <a:rPr lang="el-GR" b="1" dirty="0"/>
              <a:t>Να εμπνεύσει</a:t>
            </a:r>
            <a:r>
              <a:rPr lang="el-GR" dirty="0"/>
              <a:t> </a:t>
            </a:r>
            <a:r>
              <a:rPr lang="el-GR" dirty="0" smtClean="0"/>
              <a:t>στον </a:t>
            </a:r>
            <a:r>
              <a:rPr lang="el-GR" dirty="0"/>
              <a:t>σχεδιασμό και την παροχή </a:t>
            </a:r>
            <a:r>
              <a:rPr lang="el-GR" dirty="0" smtClean="0"/>
              <a:t>υπηρεσιών</a:t>
            </a:r>
          </a:p>
          <a:p>
            <a:endParaRPr lang="el-GR" dirty="0" smtClean="0"/>
          </a:p>
          <a:p>
            <a:r>
              <a:rPr lang="el-GR" dirty="0" smtClean="0"/>
              <a:t>Να δημιουργήσει υπηρεσίες</a:t>
            </a:r>
            <a:endParaRPr lang="en-US" dirty="0"/>
          </a:p>
          <a:p>
            <a:pPr lvl="1"/>
            <a:r>
              <a:rPr lang="el-GR" sz="2400" b="1" dirty="0"/>
              <a:t>εκ προεπιλογής </a:t>
            </a:r>
            <a:r>
              <a:rPr lang="el-GR" sz="2400" b="1" dirty="0" smtClean="0"/>
              <a:t>ψηφιακές</a:t>
            </a:r>
            <a:endParaRPr lang="el-GR" dirty="0"/>
          </a:p>
          <a:p>
            <a:pPr lvl="1"/>
            <a:r>
              <a:rPr lang="el-GR" sz="2400" b="1" dirty="0"/>
              <a:t>εκ προεπιλογής </a:t>
            </a:r>
            <a:r>
              <a:rPr lang="el-GR" sz="2400" b="1" dirty="0" smtClean="0"/>
              <a:t>διασυνοριακές</a:t>
            </a:r>
            <a:endParaRPr lang="el-GR" dirty="0"/>
          </a:p>
          <a:p>
            <a:pPr lvl="1"/>
            <a:r>
              <a:rPr lang="el-GR" sz="2400" b="1" dirty="0"/>
              <a:t>εκ προεπιλογής </a:t>
            </a:r>
            <a:r>
              <a:rPr lang="el-GR" sz="2400" b="1" dirty="0" smtClean="0"/>
              <a:t>ανοικτές</a:t>
            </a:r>
            <a:endParaRPr lang="el-GR" dirty="0"/>
          </a:p>
        </p:txBody>
      </p:sp>
      <p:sp>
        <p:nvSpPr>
          <p:cNvPr id="4" name="Slide Number Placeholder 3"/>
          <p:cNvSpPr>
            <a:spLocks noGrp="1"/>
          </p:cNvSpPr>
          <p:nvPr>
            <p:ph type="sldNum" sz="quarter" idx="12"/>
          </p:nvPr>
        </p:nvSpPr>
        <p:spPr/>
        <p:txBody>
          <a:bodyPr/>
          <a:lstStyle/>
          <a:p>
            <a:fld id="{8AD82645-2CA8-4781-85DC-D14D0DE4C8E7}" type="slidenum">
              <a:rPr lang="en-US" smtClean="0"/>
              <a:t>3</a:t>
            </a:fld>
            <a:endParaRPr lang="en-US" dirty="0"/>
          </a:p>
        </p:txBody>
      </p:sp>
    </p:spTree>
    <p:extLst>
      <p:ext uri="{BB962C8B-B14F-4D97-AF65-F5344CB8AC3E}">
        <p14:creationId xmlns:p14="http://schemas.microsoft.com/office/powerpoint/2010/main" val="35713412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Συστάσεις 6 &amp; 7</a:t>
            </a:r>
            <a:endParaRPr lang="en-US" dirty="0"/>
          </a:p>
        </p:txBody>
      </p:sp>
      <p:sp>
        <p:nvSpPr>
          <p:cNvPr id="6" name="Content Placeholder 5"/>
          <p:cNvSpPr>
            <a:spLocks noGrp="1"/>
          </p:cNvSpPr>
          <p:nvPr>
            <p:ph idx="1"/>
          </p:nvPr>
        </p:nvSpPr>
        <p:spPr/>
        <p:txBody>
          <a:bodyPr/>
          <a:lstStyle/>
          <a:p>
            <a:pPr marL="0" indent="0">
              <a:buNone/>
            </a:pPr>
            <a:endParaRPr lang="el-GR" dirty="0"/>
          </a:p>
          <a:p>
            <a:pPr marL="0" indent="0">
              <a:buNone/>
            </a:pPr>
            <a:r>
              <a:rPr lang="el-GR" i="1" dirty="0"/>
              <a:t>«Επαναχρησιμοποιείτε και </a:t>
            </a:r>
            <a:r>
              <a:rPr lang="el-GR" i="1" dirty="0" err="1"/>
              <a:t>ανταλλάσετε</a:t>
            </a:r>
            <a:r>
              <a:rPr lang="el-GR" i="1" dirty="0"/>
              <a:t> λύσεις και συνεργάζεστε για την ανάπτυξη κοινών λύσεων κατά την παροχή ευρωπαϊκών δημόσιων υπηρεσιών.»</a:t>
            </a:r>
          </a:p>
          <a:p>
            <a:pPr marL="0" indent="0">
              <a:buNone/>
            </a:pPr>
            <a:endParaRPr lang="el-GR" i="1" dirty="0"/>
          </a:p>
          <a:p>
            <a:pPr marL="0" indent="0">
              <a:buNone/>
            </a:pPr>
            <a:r>
              <a:rPr lang="el-GR" i="1" dirty="0"/>
              <a:t>«Επαναχρησιμοποιείτε και </a:t>
            </a:r>
            <a:r>
              <a:rPr lang="el-GR" i="1" dirty="0" err="1" smtClean="0"/>
              <a:t>ανταλλάσετε</a:t>
            </a:r>
            <a:r>
              <a:rPr lang="el-GR" i="1" dirty="0" smtClean="0"/>
              <a:t> </a:t>
            </a:r>
            <a:r>
              <a:rPr lang="el-GR" i="1" dirty="0"/>
              <a:t>πληροφορίες και δεδομένα κατά την παροχή ευρωπαϊκών δημόσιων υπηρεσιών, εφόσον δεν εφαρμόζονται περιορισμοί προστασίας της ιδιωτικής ζωής ή εμπιστευτικότητας.»</a:t>
            </a:r>
            <a:endParaRPr lang="en-US"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30</a:t>
            </a:fld>
            <a:endParaRPr lang="en-US"/>
          </a:p>
        </p:txBody>
      </p:sp>
    </p:spTree>
    <p:extLst>
      <p:ext uri="{BB962C8B-B14F-4D97-AF65-F5344CB8AC3E}">
        <p14:creationId xmlns:p14="http://schemas.microsoft.com/office/powerpoint/2010/main" val="2065833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Βασική αρχή 5</a:t>
            </a:r>
            <a:r>
              <a:rPr lang="el-GR" dirty="0"/>
              <a:t>: </a:t>
            </a:r>
            <a:r>
              <a:rPr lang="en-US" dirty="0" smtClean="0"/>
              <a:t>T</a:t>
            </a:r>
            <a:r>
              <a:rPr lang="el-GR" dirty="0" err="1" smtClean="0"/>
              <a:t>εχνολογική</a:t>
            </a:r>
            <a:r>
              <a:rPr lang="el-GR" dirty="0" smtClean="0"/>
              <a:t> </a:t>
            </a:r>
            <a:r>
              <a:rPr lang="el-GR" dirty="0"/>
              <a:t>ουδετερότητα και </a:t>
            </a:r>
            <a:r>
              <a:rPr lang="el-GR" dirty="0" err="1"/>
              <a:t>φορητότητα</a:t>
            </a:r>
            <a:r>
              <a:rPr lang="el-GR" dirty="0"/>
              <a:t> των δεδομένων</a:t>
            </a:r>
            <a:endParaRPr lang="en-US" dirty="0"/>
          </a:p>
        </p:txBody>
      </p:sp>
      <p:sp>
        <p:nvSpPr>
          <p:cNvPr id="3" name="Content Placeholder 2"/>
          <p:cNvSpPr>
            <a:spLocks noGrp="1"/>
          </p:cNvSpPr>
          <p:nvPr>
            <p:ph idx="1"/>
          </p:nvPr>
        </p:nvSpPr>
        <p:spPr/>
        <p:txBody>
          <a:bodyPr>
            <a:normAutofit/>
          </a:bodyPr>
          <a:lstStyle/>
          <a:p>
            <a:endParaRPr lang="el-GR" dirty="0" smtClean="0"/>
          </a:p>
          <a:p>
            <a:r>
              <a:rPr lang="el-GR" dirty="0" smtClean="0"/>
              <a:t>Οι </a:t>
            </a:r>
            <a:r>
              <a:rPr lang="el-GR" dirty="0"/>
              <a:t>δημόσιες διοικήσεις θα πρέπει να εστιάζουν σε λειτουργικές ανάγκες</a:t>
            </a:r>
          </a:p>
          <a:p>
            <a:r>
              <a:rPr lang="el-GR" dirty="0"/>
              <a:t>Να </a:t>
            </a:r>
            <a:r>
              <a:rPr lang="el-GR" sz="2800" b="1" dirty="0"/>
              <a:t>αναβάλλουν τις αποφάσεις σχετικά με την τεχνολογία </a:t>
            </a:r>
            <a:r>
              <a:rPr lang="el-GR" dirty="0"/>
              <a:t>όσο το δυνατόν περισσότερο </a:t>
            </a:r>
            <a:endParaRPr lang="el-GR" dirty="0" smtClean="0"/>
          </a:p>
          <a:p>
            <a:pPr lvl="1"/>
            <a:r>
              <a:rPr lang="el-GR" dirty="0" smtClean="0"/>
              <a:t>ελαχιστοποιούνται </a:t>
            </a:r>
            <a:r>
              <a:rPr lang="el-GR" dirty="0"/>
              <a:t>οι τεχνολογικές εξαρτήσεις, </a:t>
            </a:r>
          </a:p>
          <a:p>
            <a:pPr lvl="1"/>
            <a:r>
              <a:rPr lang="el-GR" dirty="0" smtClean="0"/>
              <a:t>αποφεύγεται </a:t>
            </a:r>
            <a:r>
              <a:rPr lang="el-GR" dirty="0"/>
              <a:t>η επιβολή συγκεκριμένων τεχνικών εφαρμογών ή προϊόντων στα στελέχη τους </a:t>
            </a:r>
          </a:p>
          <a:p>
            <a:pPr lvl="1"/>
            <a:r>
              <a:rPr lang="el-GR" dirty="0" smtClean="0"/>
              <a:t>μπορούν </a:t>
            </a:r>
            <a:r>
              <a:rPr lang="el-GR" dirty="0"/>
              <a:t>να προσαρμόζονται στο ταχέως εξελισσόμενο τεχνολογικό περιβάλλον</a:t>
            </a: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t>31</a:t>
            </a:fld>
            <a:endParaRPr lang="en-US" dirty="0"/>
          </a:p>
        </p:txBody>
      </p:sp>
    </p:spTree>
    <p:extLst>
      <p:ext uri="{BB962C8B-B14F-4D97-AF65-F5344CB8AC3E}">
        <p14:creationId xmlns:p14="http://schemas.microsoft.com/office/powerpoint/2010/main" val="4182000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8</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a:p>
          <a:p>
            <a:pPr marL="0" indent="0">
              <a:buNone/>
            </a:pPr>
            <a:r>
              <a:rPr lang="el-GR" i="1" dirty="0"/>
              <a:t>«Δεν συνιστάται η επιβολή σε πολίτες, επιχειρήσεις και λοιπές διοικήσεις τεχνολογικών λύσεων που αφορούν συγκεκριμένη τεχνολογία ή είναι δυσανάλογες προς τις πραγματικές ανάγκες τους.»</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32</a:t>
            </a:fld>
            <a:endParaRPr lang="en-US"/>
          </a:p>
        </p:txBody>
      </p:sp>
    </p:spTree>
    <p:extLst>
      <p:ext uri="{BB962C8B-B14F-4D97-AF65-F5344CB8AC3E}">
        <p14:creationId xmlns:p14="http://schemas.microsoft.com/office/powerpoint/2010/main" val="2593368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Βασική αρχή 5</a:t>
            </a:r>
            <a:r>
              <a:rPr lang="el-GR" dirty="0"/>
              <a:t>: </a:t>
            </a:r>
            <a:r>
              <a:rPr lang="en-US" dirty="0" smtClean="0"/>
              <a:t>T</a:t>
            </a:r>
            <a:r>
              <a:rPr lang="el-GR" dirty="0" err="1" smtClean="0"/>
              <a:t>εχνολογική</a:t>
            </a:r>
            <a:r>
              <a:rPr lang="el-GR" dirty="0" smtClean="0"/>
              <a:t> </a:t>
            </a:r>
            <a:r>
              <a:rPr lang="el-GR" dirty="0"/>
              <a:t>ουδετερότητα και </a:t>
            </a:r>
            <a:r>
              <a:rPr lang="el-GR" dirty="0" err="1"/>
              <a:t>φορητότητα</a:t>
            </a:r>
            <a:r>
              <a:rPr lang="el-GR" dirty="0"/>
              <a:t> των δεδομένων</a:t>
            </a:r>
            <a:endParaRPr lang="en-US" dirty="0"/>
          </a:p>
        </p:txBody>
      </p:sp>
      <p:sp>
        <p:nvSpPr>
          <p:cNvPr id="3" name="Content Placeholder 2"/>
          <p:cNvSpPr>
            <a:spLocks noGrp="1"/>
          </p:cNvSpPr>
          <p:nvPr>
            <p:ph idx="1"/>
          </p:nvPr>
        </p:nvSpPr>
        <p:spPr/>
        <p:txBody>
          <a:bodyPr>
            <a:normAutofit/>
          </a:bodyPr>
          <a:lstStyle/>
          <a:p>
            <a:endParaRPr lang="el-GR" dirty="0" smtClean="0"/>
          </a:p>
          <a:p>
            <a:r>
              <a:rPr lang="el-GR" dirty="0" err="1" smtClean="0"/>
              <a:t>Φορητότητα</a:t>
            </a:r>
            <a:r>
              <a:rPr lang="el-GR" dirty="0" smtClean="0"/>
              <a:t> </a:t>
            </a:r>
            <a:r>
              <a:rPr lang="el-GR" dirty="0"/>
              <a:t>δεδομένων</a:t>
            </a:r>
          </a:p>
          <a:p>
            <a:pPr lvl="1"/>
            <a:r>
              <a:rPr lang="el-GR" dirty="0"/>
              <a:t>ικανότητα μετακίνησης και επαναχρησιμοποίησης δεδομένων με εύκολο τρόπο μεταξύ διαφορετικών εφαρμογών και συστημάτων </a:t>
            </a:r>
          </a:p>
          <a:p>
            <a:r>
              <a:rPr lang="el-GR" dirty="0"/>
              <a:t>Εύκολη μεταφορά δεδομένων μεταξύ διαφορετικών συστημάτων</a:t>
            </a:r>
          </a:p>
          <a:p>
            <a:pPr lvl="1"/>
            <a:r>
              <a:rPr lang="el-GR" dirty="0"/>
              <a:t>Αποφεύγεται ο εγκλωβισμός</a:t>
            </a:r>
          </a:p>
          <a:p>
            <a:r>
              <a:rPr lang="el-GR" dirty="0"/>
              <a:t>Υποστήριξη ελεύθερης κυκλοφορίας δεδομένων</a:t>
            </a:r>
            <a:endParaRPr lang="en-US"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33</a:t>
            </a:fld>
            <a:endParaRPr lang="en-US" dirty="0"/>
          </a:p>
        </p:txBody>
      </p:sp>
    </p:spTree>
    <p:extLst>
      <p:ext uri="{BB962C8B-B14F-4D97-AF65-F5344CB8AC3E}">
        <p14:creationId xmlns:p14="http://schemas.microsoft.com/office/powerpoint/2010/main" val="31063436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9</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a:p>
          <a:p>
            <a:pPr marL="0" indent="0">
              <a:buNone/>
            </a:pPr>
            <a:r>
              <a:rPr lang="el-GR" i="1" dirty="0"/>
              <a:t>«Διασφαλίζετε τη </a:t>
            </a:r>
            <a:r>
              <a:rPr lang="el-GR" i="1" dirty="0" err="1"/>
              <a:t>φορητότητα</a:t>
            </a:r>
            <a:r>
              <a:rPr lang="el-GR" i="1" dirty="0"/>
              <a:t> δεδομένων, δηλαδή ότι τη δυνατότητα εύκολης μεταφοράς των δεδομένων μεταξύ συστημάτων και εφαρμογών που υποστηρίζουν την εφαρμογή και την εξέλιξη των ευρωπαϊκών δημόσιων υπηρεσιών χωρίς αδικαιολόγητους περιορισμούς, αν είναι δυνατό από νομική άποψη.»</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34</a:t>
            </a:fld>
            <a:endParaRPr lang="en-US"/>
          </a:p>
        </p:txBody>
      </p:sp>
    </p:spTree>
    <p:extLst>
      <p:ext uri="{BB962C8B-B14F-4D97-AF65-F5344CB8AC3E}">
        <p14:creationId xmlns:p14="http://schemas.microsoft.com/office/powerpoint/2010/main" val="9944860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6</a:t>
            </a:r>
            <a:r>
              <a:rPr lang="el-GR" dirty="0"/>
              <a:t>: </a:t>
            </a:r>
            <a:r>
              <a:rPr lang="el-GR" dirty="0" smtClean="0"/>
              <a:t>Λειτουργία </a:t>
            </a:r>
            <a:r>
              <a:rPr lang="el-GR" dirty="0"/>
              <a:t>με επίκεντρο τον χρήστη</a:t>
            </a:r>
            <a:endParaRPr lang="en-US" dirty="0"/>
          </a:p>
        </p:txBody>
      </p:sp>
      <p:sp>
        <p:nvSpPr>
          <p:cNvPr id="3" name="Content Placeholder 2"/>
          <p:cNvSpPr>
            <a:spLocks noGrp="1"/>
          </p:cNvSpPr>
          <p:nvPr>
            <p:ph idx="1"/>
          </p:nvPr>
        </p:nvSpPr>
        <p:spPr>
          <a:xfrm>
            <a:off x="899593" y="2065395"/>
            <a:ext cx="7488832" cy="3416983"/>
          </a:xfrm>
        </p:spPr>
        <p:txBody>
          <a:bodyPr>
            <a:noAutofit/>
          </a:bodyPr>
          <a:lstStyle/>
          <a:p>
            <a:pPr>
              <a:lnSpc>
                <a:spcPct val="100000"/>
              </a:lnSpc>
            </a:pPr>
            <a:r>
              <a:rPr lang="el-GR" sz="2000" dirty="0"/>
              <a:t>Χρήστες: δημόσιες διοικήσεις, πολίτες ή επιχειρήσεις</a:t>
            </a:r>
          </a:p>
          <a:p>
            <a:pPr>
              <a:lnSpc>
                <a:spcPct val="100000"/>
              </a:lnSpc>
            </a:pPr>
            <a:r>
              <a:rPr lang="el-GR" sz="2000" dirty="0"/>
              <a:t>Οι ανάγκες και οι απαιτήσεις των χρηστών θα πρέπει να διέπουν τον σχεδιασμό και την ανάπτυξη δημόσιων υπηρεσιών </a:t>
            </a:r>
          </a:p>
          <a:p>
            <a:pPr lvl="1">
              <a:lnSpc>
                <a:spcPct val="100000"/>
              </a:lnSpc>
            </a:pPr>
            <a:r>
              <a:rPr lang="el-GR" sz="1800" b="1" dirty="0" err="1"/>
              <a:t>πολυκαναλική</a:t>
            </a:r>
            <a:r>
              <a:rPr lang="el-GR" sz="1800" b="1" dirty="0"/>
              <a:t> παροχή </a:t>
            </a:r>
            <a:r>
              <a:rPr lang="el-GR" sz="1800" b="1" dirty="0" smtClean="0"/>
              <a:t>υπηρεσιών</a:t>
            </a:r>
            <a:endParaRPr lang="el-GR" sz="1800" dirty="0"/>
          </a:p>
          <a:p>
            <a:pPr lvl="1">
              <a:lnSpc>
                <a:spcPct val="100000"/>
              </a:lnSpc>
            </a:pPr>
            <a:r>
              <a:rPr lang="el-GR" sz="1800" b="1" dirty="0"/>
              <a:t>ενιαίο σημείο επαφής </a:t>
            </a:r>
            <a:endParaRPr lang="el-GR" sz="1800" b="1" dirty="0" smtClean="0"/>
          </a:p>
          <a:p>
            <a:pPr lvl="1">
              <a:lnSpc>
                <a:spcPct val="100000"/>
              </a:lnSpc>
            </a:pPr>
            <a:r>
              <a:rPr lang="el-GR" sz="1800" b="1" dirty="0" smtClean="0"/>
              <a:t>παρατηρήσεις </a:t>
            </a:r>
            <a:r>
              <a:rPr lang="el-GR" sz="1800" b="1" dirty="0"/>
              <a:t>χρηστών </a:t>
            </a:r>
            <a:endParaRPr lang="el-GR" sz="1800" b="1" dirty="0" smtClean="0"/>
          </a:p>
          <a:p>
            <a:pPr lvl="1">
              <a:lnSpc>
                <a:spcPct val="100000"/>
              </a:lnSpc>
            </a:pPr>
            <a:r>
              <a:rPr lang="el-GR" sz="1800" b="1" dirty="0" smtClean="0"/>
              <a:t>παροχή </a:t>
            </a:r>
            <a:r>
              <a:rPr lang="el-GR" sz="1800" b="1" dirty="0"/>
              <a:t>δεδομένων μόνο μία </a:t>
            </a:r>
            <a:r>
              <a:rPr lang="el-GR" sz="1800" b="1" dirty="0" smtClean="0"/>
              <a:t>φορά</a:t>
            </a:r>
            <a:endParaRPr lang="el-GR" sz="1800" dirty="0"/>
          </a:p>
          <a:p>
            <a:pPr lvl="1">
              <a:lnSpc>
                <a:spcPct val="100000"/>
              </a:lnSpc>
            </a:pPr>
            <a:r>
              <a:rPr lang="el-GR" sz="1800" b="1" dirty="0"/>
              <a:t>παροχή μόνο των απαραίτητων </a:t>
            </a:r>
            <a:r>
              <a:rPr lang="el-GR" sz="1800" b="1" dirty="0" smtClean="0"/>
              <a:t>πληροφοριών</a:t>
            </a:r>
            <a:endParaRPr lang="el-GR"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35</a:t>
            </a:fld>
            <a:endParaRPr lang="en-US" dirty="0"/>
          </a:p>
        </p:txBody>
      </p:sp>
    </p:spTree>
    <p:extLst>
      <p:ext uri="{BB962C8B-B14F-4D97-AF65-F5344CB8AC3E}">
        <p14:creationId xmlns:p14="http://schemas.microsoft.com/office/powerpoint/2010/main" val="2549290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Συστάσεις 10 &amp; 11</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i="1" dirty="0"/>
              <a:t>«Χρησιμοποιείτε πολλαπλούς διαύλους για την παροχή ευρωπαϊκής δημόσιας υπηρεσίας, προκειμένου να διασφαλίζεται ότι οι χρήστες μπορούν να επιλέγουν τον δίαυλο που ανταποκρίνεται καλύτερα στις ανάγκες τους.»</a:t>
            </a:r>
          </a:p>
          <a:p>
            <a:pPr marL="0" indent="0">
              <a:buNone/>
            </a:pPr>
            <a:endParaRPr lang="el-GR" i="1" dirty="0"/>
          </a:p>
          <a:p>
            <a:pPr marL="0" indent="0">
              <a:buNone/>
            </a:pPr>
            <a:r>
              <a:rPr lang="el-GR" i="1" dirty="0"/>
              <a:t>«Παρέχετε ενιαίο σημείο επαφής προκειμένου να καλύπτεται η εσωτερική διοικητική πολυπλοκότητα και να διευκολύνεται η πρόσβαση των χρηστών σε ευρωπαϊκές δημόσιες υπηρεσίες.»</a:t>
            </a:r>
          </a:p>
          <a:p>
            <a:pPr marL="0" indent="0">
              <a:buNone/>
            </a:pPr>
            <a:endParaRPr lang="el-GR" i="1"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36</a:t>
            </a:fld>
            <a:endParaRPr lang="en-US"/>
          </a:p>
        </p:txBody>
      </p:sp>
    </p:spTree>
    <p:extLst>
      <p:ext uri="{BB962C8B-B14F-4D97-AF65-F5344CB8AC3E}">
        <p14:creationId xmlns:p14="http://schemas.microsoft.com/office/powerpoint/2010/main" val="6980913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Συστάσεις 12 &amp; 13</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i="1" dirty="0"/>
              <a:t>«Θέτετε σε εφαρμογή μηχανισμούς για τη συμμετοχή των χρηστών στην ανάλυση, τον σχεδιασμό, την αξιολόγηση και την περαιτέρω ανάπτυξη ευρωπαϊκών δημόσιων υπηρεσιών.»</a:t>
            </a:r>
          </a:p>
          <a:p>
            <a:pPr marL="0" indent="0">
              <a:buNone/>
            </a:pPr>
            <a:endParaRPr lang="el-GR" i="1" dirty="0"/>
          </a:p>
          <a:p>
            <a:pPr marL="0" indent="0">
              <a:buNone/>
            </a:pPr>
            <a:r>
              <a:rPr lang="el-GR" i="1" dirty="0"/>
              <a:t>«Στο μέτρο του δυνατού, βάσει της ισχύουσας νομοθεσίας, συνιστάται να ζητούνται από τους χρήστες ευρωπαϊκών δημόσιων υπηρεσιών μόνο συναφείς πληροφορίες και μόνο μία φορά.»</a:t>
            </a:r>
          </a:p>
          <a:p>
            <a:pPr marL="0" indent="0">
              <a:buNone/>
            </a:pPr>
            <a:endParaRPr lang="el-GR" i="1"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37</a:t>
            </a:fld>
            <a:endParaRPr lang="en-US"/>
          </a:p>
        </p:txBody>
      </p:sp>
    </p:spTree>
    <p:extLst>
      <p:ext uri="{BB962C8B-B14F-4D97-AF65-F5344CB8AC3E}">
        <p14:creationId xmlns:p14="http://schemas.microsoft.com/office/powerpoint/2010/main" val="7047666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7: Ένταξη και προσβασιμότητα</a:t>
            </a:r>
            <a:endParaRPr lang="en-US" dirty="0"/>
          </a:p>
        </p:txBody>
      </p:sp>
      <p:sp>
        <p:nvSpPr>
          <p:cNvPr id="3" name="Content Placeholder 2"/>
          <p:cNvSpPr>
            <a:spLocks noGrp="1"/>
          </p:cNvSpPr>
          <p:nvPr>
            <p:ph idx="1"/>
          </p:nvPr>
        </p:nvSpPr>
        <p:spPr>
          <a:xfrm>
            <a:off x="915691" y="1758608"/>
            <a:ext cx="7488832" cy="3416983"/>
          </a:xfrm>
        </p:spPr>
        <p:txBody>
          <a:bodyPr>
            <a:noAutofit/>
          </a:bodyPr>
          <a:lstStyle/>
          <a:p>
            <a:pPr>
              <a:lnSpc>
                <a:spcPct val="100000"/>
              </a:lnSpc>
            </a:pPr>
            <a:endParaRPr lang="el-GR" sz="2000" dirty="0" smtClean="0"/>
          </a:p>
          <a:p>
            <a:pPr>
              <a:lnSpc>
                <a:spcPct val="100000"/>
              </a:lnSpc>
            </a:pPr>
            <a:r>
              <a:rPr lang="el-GR" sz="2000" dirty="0" smtClean="0"/>
              <a:t>Ένταξη</a:t>
            </a:r>
            <a:endParaRPr lang="el-GR" sz="2000" dirty="0"/>
          </a:p>
          <a:p>
            <a:pPr>
              <a:lnSpc>
                <a:spcPct val="100000"/>
              </a:lnSpc>
            </a:pPr>
            <a:r>
              <a:rPr lang="el-GR" sz="2000" dirty="0" smtClean="0"/>
              <a:t>Προσβασιμότητα </a:t>
            </a:r>
            <a:endParaRPr lang="el-GR" sz="2000" dirty="0"/>
          </a:p>
          <a:p>
            <a:pPr lvl="1">
              <a:lnSpc>
                <a:spcPct val="100000"/>
              </a:lnSpc>
            </a:pPr>
            <a:r>
              <a:rPr lang="el-GR" sz="1800" dirty="0"/>
              <a:t>άτομα με αναπηρίες, ηλικιωμένοι και λοιπές ομάδες </a:t>
            </a:r>
            <a:r>
              <a:rPr lang="el-GR" sz="1800" dirty="0" err="1" smtClean="0"/>
              <a:t>μειονεκτούντων</a:t>
            </a:r>
            <a:endParaRPr lang="el-GR" sz="1800" dirty="0"/>
          </a:p>
          <a:p>
            <a:pPr lvl="1">
              <a:lnSpc>
                <a:spcPct val="100000"/>
              </a:lnSpc>
            </a:pPr>
            <a:r>
              <a:rPr lang="el-GR" sz="1800" dirty="0"/>
              <a:t>Οδηγία (ΕΕ) 2016/2102 – προσβασιμότητα </a:t>
            </a:r>
            <a:r>
              <a:rPr lang="el-GR" sz="1800" dirty="0" err="1"/>
              <a:t>ιστότοπων</a:t>
            </a:r>
            <a:r>
              <a:rPr lang="el-GR" sz="1800" dirty="0"/>
              <a:t> και εφαρμογών κινητών συσκευών των οργανισμών του δημόσιου τομέα </a:t>
            </a:r>
          </a:p>
          <a:p>
            <a:pPr>
              <a:lnSpc>
                <a:spcPct val="100000"/>
              </a:lnSpc>
            </a:pPr>
            <a:r>
              <a:rPr lang="el-GR" sz="2000" dirty="0"/>
              <a:t>Απαραίτητη η συμμόρφωση με τις προδιαγραφές ηλεκτρονικής προσβασιμότητας </a:t>
            </a:r>
            <a:endParaRPr lang="en-US" sz="2000" dirty="0"/>
          </a:p>
          <a:p>
            <a:pPr lvl="1">
              <a:lnSpc>
                <a:spcPct val="100000"/>
              </a:lnSpc>
            </a:pPr>
            <a:r>
              <a:rPr lang="en-US" sz="1800" dirty="0"/>
              <a:t>Mandate 376/2005 - </a:t>
            </a:r>
            <a:r>
              <a:rPr lang="en-US" sz="1800" dirty="0">
                <a:hlinkClick r:id="rId2"/>
              </a:rPr>
              <a:t>http://mandate376.standards.eu/</a:t>
            </a:r>
            <a:r>
              <a:rPr lang="en-US" sz="1800" dirty="0"/>
              <a:t> </a:t>
            </a:r>
            <a:endParaRPr lang="el-GR"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38</a:t>
            </a:fld>
            <a:endParaRPr lang="en-US" dirty="0"/>
          </a:p>
        </p:txBody>
      </p:sp>
    </p:spTree>
    <p:extLst>
      <p:ext uri="{BB962C8B-B14F-4D97-AF65-F5344CB8AC3E}">
        <p14:creationId xmlns:p14="http://schemas.microsoft.com/office/powerpoint/2010/main" val="23771840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14</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i="1" dirty="0" smtClean="0"/>
              <a:t>«</a:t>
            </a:r>
            <a:r>
              <a:rPr lang="el-GR" i="1" dirty="0"/>
              <a:t>Διασφαλίζετε ότι όλες οι ευρωπαϊκές δημόσιες υπηρεσίες είναι </a:t>
            </a:r>
            <a:r>
              <a:rPr lang="el-GR" i="1" dirty="0" err="1"/>
              <a:t>προσβάσιμες</a:t>
            </a:r>
            <a:r>
              <a:rPr lang="el-GR" i="1" dirty="0"/>
              <a:t> σε όλους τους πολίτες, περιλαμβανομένων ατόμων με αναπηρίες, ηλικιωμένων και λοιπών ομάδων </a:t>
            </a:r>
            <a:r>
              <a:rPr lang="el-GR" i="1" dirty="0" err="1"/>
              <a:t>μειονεκτούντων</a:t>
            </a:r>
            <a:r>
              <a:rPr lang="el-GR" i="1" dirty="0"/>
              <a:t> ατόμων. Όσον αφορά τις ψηφιακές δημόσιες υπηρεσίες, οι δημόσιες διοικήσεις θα πρέπει να συμμορφώνονται με τις προδιαγραφές ηλεκτρονικής προσβασιμότητας που είναι ευρέως αποδεκτές σε ευρωπαϊκό ή διεθνές επίπεδο.»</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39</a:t>
            </a:fld>
            <a:endParaRPr lang="en-US"/>
          </a:p>
        </p:txBody>
      </p:sp>
    </p:spTree>
    <p:extLst>
      <p:ext uri="{BB962C8B-B14F-4D97-AF65-F5344CB8AC3E}">
        <p14:creationId xmlns:p14="http://schemas.microsoft.com/office/powerpoint/2010/main" val="2632725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Σκοπός</a:t>
            </a:r>
            <a:endParaRPr lang="en-US" dirty="0"/>
          </a:p>
        </p:txBody>
      </p:sp>
      <p:sp>
        <p:nvSpPr>
          <p:cNvPr id="3" name="Content Placeholder 2"/>
          <p:cNvSpPr>
            <a:spLocks noGrp="1"/>
          </p:cNvSpPr>
          <p:nvPr>
            <p:ph idx="1"/>
          </p:nvPr>
        </p:nvSpPr>
        <p:spPr/>
        <p:txBody>
          <a:bodyPr/>
          <a:lstStyle/>
          <a:p>
            <a:r>
              <a:rPr lang="el-GR" b="1" dirty="0" smtClean="0"/>
              <a:t>κατευθύνσεις</a:t>
            </a:r>
            <a:r>
              <a:rPr lang="el-GR" dirty="0" smtClean="0"/>
              <a:t> </a:t>
            </a:r>
            <a:r>
              <a:rPr lang="el-GR" dirty="0"/>
              <a:t>προς τις δημόσιες διοικήσεις </a:t>
            </a:r>
            <a:endParaRPr lang="el-GR" dirty="0" smtClean="0"/>
          </a:p>
          <a:p>
            <a:pPr lvl="1"/>
            <a:r>
              <a:rPr lang="el-GR" dirty="0"/>
              <a:t>γ</a:t>
            </a:r>
            <a:r>
              <a:rPr lang="el-GR" dirty="0" smtClean="0"/>
              <a:t>ια τον </a:t>
            </a:r>
            <a:r>
              <a:rPr lang="el-GR" b="1" dirty="0" smtClean="0"/>
              <a:t>σχεδιασμό</a:t>
            </a:r>
            <a:r>
              <a:rPr lang="el-GR" dirty="0" smtClean="0"/>
              <a:t> και </a:t>
            </a:r>
            <a:r>
              <a:rPr lang="el-GR" b="1" dirty="0" err="1" smtClean="0"/>
              <a:t>επικαιροποίηση</a:t>
            </a:r>
            <a:r>
              <a:rPr lang="el-GR" dirty="0" smtClean="0"/>
              <a:t> των εθνικών πλαισίων διαλειτουργικότητας (NIF) ή των εθνικών πολιτικών, στρατηγικών και κατευθυντήριων γραμμών που προωθούν τη διαλειτουργικότητα</a:t>
            </a:r>
          </a:p>
          <a:p>
            <a:endParaRPr lang="en-US" dirty="0"/>
          </a:p>
          <a:p>
            <a:r>
              <a:rPr lang="el-GR" dirty="0" smtClean="0"/>
              <a:t>συμβάλει </a:t>
            </a:r>
            <a:r>
              <a:rPr lang="el-GR" dirty="0"/>
              <a:t>στην </a:t>
            </a:r>
            <a:r>
              <a:rPr lang="el-GR" b="1" dirty="0"/>
              <a:t>καθιέρωση της ψηφιακής ενιαίας αγοράς</a:t>
            </a:r>
            <a:r>
              <a:rPr lang="el-GR" dirty="0"/>
              <a:t>, προωθώντας τη </a:t>
            </a:r>
            <a:r>
              <a:rPr lang="el-GR" sz="2800" b="1" dirty="0"/>
              <a:t>διασυνοριακή</a:t>
            </a:r>
            <a:r>
              <a:rPr lang="el-GR" dirty="0"/>
              <a:t> και </a:t>
            </a:r>
            <a:r>
              <a:rPr lang="el-GR" sz="2800" b="1" dirty="0" err="1"/>
              <a:t>διατομεακή</a:t>
            </a:r>
            <a:r>
              <a:rPr lang="el-GR" dirty="0"/>
              <a:t> διαλειτουργικότητα για την παροχή ευρωπαϊκών δημόσιων υπηρεσιών </a:t>
            </a:r>
          </a:p>
          <a:p>
            <a:endParaRPr lang="el-GR" sz="1800" dirty="0"/>
          </a:p>
        </p:txBody>
      </p:sp>
      <p:sp>
        <p:nvSpPr>
          <p:cNvPr id="4" name="Slide Number Placeholder 3"/>
          <p:cNvSpPr>
            <a:spLocks noGrp="1"/>
          </p:cNvSpPr>
          <p:nvPr>
            <p:ph type="sldNum" sz="quarter" idx="12"/>
          </p:nvPr>
        </p:nvSpPr>
        <p:spPr/>
        <p:txBody>
          <a:bodyPr/>
          <a:lstStyle/>
          <a:p>
            <a:fld id="{8AD82645-2CA8-4781-85DC-D14D0DE4C8E7}" type="slidenum">
              <a:rPr lang="en-US" smtClean="0"/>
              <a:t>4</a:t>
            </a:fld>
            <a:endParaRPr lang="en-US" dirty="0"/>
          </a:p>
        </p:txBody>
      </p:sp>
    </p:spTree>
    <p:extLst>
      <p:ext uri="{BB962C8B-B14F-4D97-AF65-F5344CB8AC3E}">
        <p14:creationId xmlns:p14="http://schemas.microsoft.com/office/powerpoint/2010/main" val="30742928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a:t>
            </a:r>
            <a:r>
              <a:rPr lang="el-GR" dirty="0"/>
              <a:t>8: </a:t>
            </a:r>
            <a:r>
              <a:rPr lang="el-GR" dirty="0" smtClean="0"/>
              <a:t>Ασφάλεια </a:t>
            </a:r>
            <a:r>
              <a:rPr lang="el-GR" dirty="0"/>
              <a:t>και προστασία της ιδιωτικής ζωής</a:t>
            </a:r>
            <a:endParaRPr lang="en-US" dirty="0"/>
          </a:p>
        </p:txBody>
      </p:sp>
      <p:sp>
        <p:nvSpPr>
          <p:cNvPr id="3" name="Content Placeholder 2"/>
          <p:cNvSpPr>
            <a:spLocks noGrp="1"/>
          </p:cNvSpPr>
          <p:nvPr>
            <p:ph idx="1"/>
          </p:nvPr>
        </p:nvSpPr>
        <p:spPr>
          <a:xfrm>
            <a:off x="899593" y="1756782"/>
            <a:ext cx="7940774" cy="3416983"/>
          </a:xfrm>
        </p:spPr>
        <p:txBody>
          <a:bodyPr>
            <a:noAutofit/>
          </a:bodyPr>
          <a:lstStyle/>
          <a:p>
            <a:pPr>
              <a:lnSpc>
                <a:spcPct val="100000"/>
              </a:lnSpc>
            </a:pPr>
            <a:r>
              <a:rPr lang="el-GR" dirty="0"/>
              <a:t>Εμπιστοσύνη κατά την αλληλεπίδραση με τις δημόσιες αρχές </a:t>
            </a:r>
          </a:p>
          <a:p>
            <a:pPr lvl="1"/>
            <a:r>
              <a:rPr lang="el-GR" sz="1800" dirty="0"/>
              <a:t>πράττουν σε ασφαλές και αξιόπιστο περιβάλλον </a:t>
            </a:r>
          </a:p>
          <a:p>
            <a:pPr lvl="1"/>
            <a:r>
              <a:rPr lang="el-GR" sz="1800" dirty="0"/>
              <a:t>σε πλήρη συμμόρφωση με τους συναφείς κανονισμούς </a:t>
            </a:r>
          </a:p>
          <a:p>
            <a:pPr lvl="2"/>
            <a:r>
              <a:rPr lang="el-GR" dirty="0"/>
              <a:t>Κανονισμός (ΕΕ) 2016/679 για την προστασία προσωπικών δεδομένων</a:t>
            </a:r>
          </a:p>
          <a:p>
            <a:pPr lvl="2"/>
            <a:r>
              <a:rPr lang="el-GR" dirty="0"/>
              <a:t>Οδηγία (</a:t>
            </a:r>
            <a:r>
              <a:rPr lang="en-US" dirty="0"/>
              <a:t>EE) 2016/680</a:t>
            </a:r>
            <a:r>
              <a:rPr lang="el-GR" dirty="0"/>
              <a:t> για την προστασία προσωπικών δεδομένων από αρμόδιες αρχές για την πρόληψη, διερεύνηση, ανίχνευση ή δίωξη ποινικών αδικημάτων ή την εκτέλεση ποινικών κυρώσεων</a:t>
            </a:r>
          </a:p>
          <a:p>
            <a:pPr lvl="2"/>
            <a:r>
              <a:rPr lang="el-GR" dirty="0"/>
              <a:t>Κανονισμός (ΕΕ) αριθ. 910/2014 σχετικά με την ηλεκτρονική ταυτοποίηση και τις υπηρεσίες εμπιστοσύνης για ηλεκτρονικές συναλλαγές στην εσωτερική αγορά.</a:t>
            </a:r>
          </a:p>
          <a:p>
            <a:r>
              <a:rPr lang="el-GR" dirty="0"/>
              <a:t>Πρέπει να διασφαλίζονται</a:t>
            </a:r>
          </a:p>
          <a:p>
            <a:pPr lvl="1"/>
            <a:r>
              <a:rPr lang="el-GR" sz="1800" dirty="0"/>
              <a:t>Εμπιστευτικότητα, γνησιότητα, ακεραιότητα, και μη άρνηση αναγνώρισης των πληροφοριών που υποβάλλονται </a:t>
            </a:r>
          </a:p>
        </p:txBody>
      </p:sp>
      <p:sp>
        <p:nvSpPr>
          <p:cNvPr id="4" name="Slide Number Placeholder 3"/>
          <p:cNvSpPr>
            <a:spLocks noGrp="1"/>
          </p:cNvSpPr>
          <p:nvPr>
            <p:ph type="sldNum" sz="quarter" idx="12"/>
          </p:nvPr>
        </p:nvSpPr>
        <p:spPr/>
        <p:txBody>
          <a:bodyPr/>
          <a:lstStyle/>
          <a:p>
            <a:fld id="{8AD82645-2CA8-4781-85DC-D14D0DE4C8E7}" type="slidenum">
              <a:rPr lang="en-US" smtClean="0"/>
              <a:t>40</a:t>
            </a:fld>
            <a:endParaRPr lang="en-US" dirty="0"/>
          </a:p>
        </p:txBody>
      </p:sp>
    </p:spTree>
    <p:extLst>
      <p:ext uri="{BB962C8B-B14F-4D97-AF65-F5344CB8AC3E}">
        <p14:creationId xmlns:p14="http://schemas.microsoft.com/office/powerpoint/2010/main" val="669502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15</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«Ορίζετε ένα κοινό πλαίσιο ασφάλειας και ιδιωτικής ζωής και θεσπίζετε διαδικασίες για δημόσιες υπηρεσίες προκειμένου να διασφαλίζεται η ασφαλής και αξιόπιστη ανταλλαγή δεδομένων μεταξύ δημόσιων διοικήσεων και σε αλληλεπιδράσεις με πολίτες και επιχειρήσεις.»</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41</a:t>
            </a:fld>
            <a:endParaRPr lang="en-US"/>
          </a:p>
        </p:txBody>
      </p:sp>
      <p:pic>
        <p:nvPicPr>
          <p:cNvPr id="3074"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4958" y="1185918"/>
            <a:ext cx="1941079" cy="1288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1797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9</a:t>
            </a:r>
            <a:r>
              <a:rPr lang="el-GR" dirty="0"/>
              <a:t>: </a:t>
            </a:r>
            <a:r>
              <a:rPr lang="el-GR" dirty="0" smtClean="0"/>
              <a:t>Πολυγλωσσία</a:t>
            </a:r>
            <a:endParaRPr lang="en-US" dirty="0"/>
          </a:p>
        </p:txBody>
      </p:sp>
      <p:sp>
        <p:nvSpPr>
          <p:cNvPr id="3" name="Content Placeholder 2"/>
          <p:cNvSpPr>
            <a:spLocks noGrp="1"/>
          </p:cNvSpPr>
          <p:nvPr>
            <p:ph idx="1"/>
          </p:nvPr>
        </p:nvSpPr>
        <p:spPr>
          <a:xfrm>
            <a:off x="899593" y="2240883"/>
            <a:ext cx="7488832" cy="3975190"/>
          </a:xfrm>
        </p:spPr>
        <p:txBody>
          <a:bodyPr>
            <a:normAutofit/>
          </a:bodyPr>
          <a:lstStyle/>
          <a:p>
            <a:pPr>
              <a:lnSpc>
                <a:spcPct val="100000"/>
              </a:lnSpc>
            </a:pPr>
            <a:r>
              <a:rPr lang="el-GR" dirty="0"/>
              <a:t>Εξισορρόπηση</a:t>
            </a:r>
          </a:p>
          <a:p>
            <a:pPr lvl="1"/>
            <a:r>
              <a:rPr lang="el-GR" sz="1800" dirty="0"/>
              <a:t>των προσδοκιών των πολιτών και των επιχειρήσεων ώστε να εξυπηρετούνται στη γλώσσα τους ή την προτιμώμενη γλώσσα τους</a:t>
            </a:r>
          </a:p>
          <a:p>
            <a:pPr lvl="1"/>
            <a:r>
              <a:rPr lang="el-GR" sz="1800" dirty="0"/>
              <a:t>της ικανότητας των δημόσιων διοικήσεων των κρατών μελών να προσφέρουν υπηρεσίες σε όλες τις επίσημες γλώσσες της ΕΕ</a:t>
            </a:r>
          </a:p>
          <a:p>
            <a:r>
              <a:rPr lang="el-GR" dirty="0"/>
              <a:t>Κατά το σχεδιασμό θα πρέπει να ληφθούν υπόψη οι </a:t>
            </a:r>
            <a:r>
              <a:rPr lang="el-GR" sz="2800" b="1" dirty="0"/>
              <a:t>ανάγκες των αναμενόμενων </a:t>
            </a:r>
            <a:r>
              <a:rPr lang="el-GR" dirty="0"/>
              <a:t>τελικών χρηστών</a:t>
            </a:r>
          </a:p>
          <a:p>
            <a:r>
              <a:rPr lang="el-GR" dirty="0"/>
              <a:t>Δεν αφορά μόνο τη </a:t>
            </a:r>
            <a:r>
              <a:rPr lang="el-GR" dirty="0" err="1"/>
              <a:t>διεπαφή</a:t>
            </a:r>
            <a:r>
              <a:rPr lang="el-GR" dirty="0"/>
              <a:t> με τον χρήστη, π.χ.</a:t>
            </a:r>
          </a:p>
          <a:p>
            <a:pPr lvl="1"/>
            <a:r>
              <a:rPr lang="el-GR" sz="1800" dirty="0"/>
              <a:t>αναπαράσταση των δεδομένων σε μια βάση</a:t>
            </a:r>
          </a:p>
          <a:p>
            <a:pPr lvl="1"/>
            <a:r>
              <a:rPr lang="el-GR" sz="1800" dirty="0"/>
              <a:t>διασυνοριακή ανταλλαγή δεδομένων </a:t>
            </a:r>
          </a:p>
        </p:txBody>
      </p:sp>
      <p:sp>
        <p:nvSpPr>
          <p:cNvPr id="4" name="Slide Number Placeholder 3"/>
          <p:cNvSpPr>
            <a:spLocks noGrp="1"/>
          </p:cNvSpPr>
          <p:nvPr>
            <p:ph type="sldNum" sz="quarter" idx="12"/>
          </p:nvPr>
        </p:nvSpPr>
        <p:spPr/>
        <p:txBody>
          <a:bodyPr/>
          <a:lstStyle/>
          <a:p>
            <a:fld id="{8AD82645-2CA8-4781-85DC-D14D0DE4C8E7}" type="slidenum">
              <a:rPr lang="en-US" smtClean="0"/>
              <a:t>42</a:t>
            </a:fld>
            <a:endParaRPr lang="en-US" dirty="0"/>
          </a:p>
        </p:txBody>
      </p:sp>
    </p:spTree>
    <p:extLst>
      <p:ext uri="{BB962C8B-B14F-4D97-AF65-F5344CB8AC3E}">
        <p14:creationId xmlns:p14="http://schemas.microsoft.com/office/powerpoint/2010/main" val="14244373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16</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i="1" dirty="0" smtClean="0"/>
              <a:t>«</a:t>
            </a:r>
            <a:r>
              <a:rPr lang="el-GR" i="1" dirty="0"/>
              <a:t>Κατά τη δημιουργία ευρωπαϊκών δημόσιων υπηρεσιών χρησιμοποιείτε πληροφοριακά συστήματα και τεχνικές αρχιτεκτονικές που ανταποκρίνονται στις ανάγκες της πολυγλωσσίας. Καθορίζετε το επίπεδο υποστήριξης της πολυγλωσσίας με βάση τις ανάγκες των αναμενόμενων χρηστών.»</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43</a:t>
            </a:fld>
            <a:endParaRPr lang="en-US"/>
          </a:p>
        </p:txBody>
      </p:sp>
    </p:spTree>
    <p:extLst>
      <p:ext uri="{BB962C8B-B14F-4D97-AF65-F5344CB8AC3E}">
        <p14:creationId xmlns:p14="http://schemas.microsoft.com/office/powerpoint/2010/main" val="24890022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10</a:t>
            </a:r>
            <a:r>
              <a:rPr lang="el-GR" dirty="0"/>
              <a:t>: </a:t>
            </a:r>
            <a:r>
              <a:rPr lang="el-GR" dirty="0" smtClean="0"/>
              <a:t>Διοικητική </a:t>
            </a:r>
            <a:r>
              <a:rPr lang="el-GR" dirty="0"/>
              <a:t>απλούστευση</a:t>
            </a:r>
            <a:endParaRPr lang="en-US" dirty="0"/>
          </a:p>
        </p:txBody>
      </p:sp>
      <p:sp>
        <p:nvSpPr>
          <p:cNvPr id="3" name="Content Placeholder 2"/>
          <p:cNvSpPr>
            <a:spLocks noGrp="1"/>
          </p:cNvSpPr>
          <p:nvPr>
            <p:ph idx="1"/>
          </p:nvPr>
        </p:nvSpPr>
        <p:spPr>
          <a:xfrm>
            <a:off x="899593" y="1644078"/>
            <a:ext cx="7488832" cy="3764411"/>
          </a:xfrm>
        </p:spPr>
        <p:txBody>
          <a:bodyPr>
            <a:noAutofit/>
          </a:bodyPr>
          <a:lstStyle/>
          <a:p>
            <a:pPr>
              <a:lnSpc>
                <a:spcPct val="100000"/>
              </a:lnSpc>
            </a:pPr>
            <a:r>
              <a:rPr lang="el-GR" dirty="0" err="1"/>
              <a:t>Εξορθολογισμός</a:t>
            </a:r>
            <a:r>
              <a:rPr lang="el-GR" dirty="0"/>
              <a:t> και απλούστευση των διοικητικών διαδικασιών</a:t>
            </a:r>
          </a:p>
          <a:p>
            <a:pPr lvl="1">
              <a:lnSpc>
                <a:spcPct val="100000"/>
              </a:lnSpc>
            </a:pPr>
            <a:r>
              <a:rPr lang="el-GR" sz="1800" dirty="0"/>
              <a:t>βελτιώνοντας ή εξαλείφοντας τις διαδικασίες που δεν παρέχουν προστιθέμενη αξία στους πολίτες</a:t>
            </a:r>
          </a:p>
          <a:p>
            <a:pPr>
              <a:lnSpc>
                <a:spcPct val="100000"/>
              </a:lnSpc>
            </a:pPr>
            <a:r>
              <a:rPr lang="el-GR" sz="1800" dirty="0"/>
              <a:t>Συμβάλει στη μείωση της διοικητικής επιβάρυνσης επιχειρήσεων και πολιτών</a:t>
            </a:r>
          </a:p>
          <a:p>
            <a:pPr>
              <a:lnSpc>
                <a:spcPct val="100000"/>
              </a:lnSpc>
            </a:pPr>
            <a:r>
              <a:rPr lang="el-GR" sz="1800" dirty="0" err="1"/>
              <a:t>Ψηφιοποίηση</a:t>
            </a:r>
            <a:r>
              <a:rPr lang="el-GR" sz="1800" dirty="0"/>
              <a:t> </a:t>
            </a:r>
            <a:r>
              <a:rPr lang="el-GR" sz="1800" dirty="0" smtClean="0"/>
              <a:t>υπηρεσιών</a:t>
            </a:r>
            <a:endParaRPr lang="el-GR" sz="1800" dirty="0"/>
          </a:p>
          <a:p>
            <a:pPr lvl="1">
              <a:lnSpc>
                <a:spcPct val="100000"/>
              </a:lnSpc>
            </a:pPr>
            <a:r>
              <a:rPr lang="el-GR" sz="1800" b="1" dirty="0"/>
              <a:t>εκ προεπιλογής ψηφιακές (</a:t>
            </a:r>
            <a:r>
              <a:rPr lang="en-US" sz="1800" b="1" dirty="0"/>
              <a:t>digital-by-default</a:t>
            </a:r>
            <a:r>
              <a:rPr lang="el-GR" sz="1800" b="1" dirty="0"/>
              <a:t>)</a:t>
            </a:r>
            <a:r>
              <a:rPr lang="el-GR" sz="1800" dirty="0"/>
              <a:t>, </a:t>
            </a:r>
          </a:p>
          <a:p>
            <a:pPr lvl="1">
              <a:lnSpc>
                <a:spcPct val="100000"/>
              </a:lnSpc>
            </a:pPr>
            <a:r>
              <a:rPr lang="el-GR" sz="1800" b="1" dirty="0"/>
              <a:t>κατά προτεραιότητα ψηφιακές (</a:t>
            </a:r>
            <a:r>
              <a:rPr lang="en-US" sz="1800" b="1" dirty="0"/>
              <a:t>digital-first)</a:t>
            </a:r>
            <a:r>
              <a:rPr lang="en-US" sz="1800" dirty="0"/>
              <a:t> </a:t>
            </a:r>
            <a:r>
              <a:rPr lang="en-US" sz="1800" dirty="0" smtClean="0"/>
              <a:t>–</a:t>
            </a:r>
            <a:endParaRPr lang="el-GR" sz="1800" dirty="0" smtClean="0"/>
          </a:p>
          <a:p>
            <a:pPr lvl="2">
              <a:lnSpc>
                <a:spcPct val="100000"/>
              </a:lnSpc>
            </a:pPr>
            <a:r>
              <a:rPr lang="el-GR" sz="1600" dirty="0" smtClean="0"/>
              <a:t>εφαρμόζονται </a:t>
            </a:r>
            <a:r>
              <a:rPr lang="el-GR" sz="1600" dirty="0"/>
              <a:t>οι έννοιες της </a:t>
            </a:r>
            <a:r>
              <a:rPr lang="el-GR" sz="1600" dirty="0" err="1"/>
              <a:t>πολυκαναλικής</a:t>
            </a:r>
            <a:r>
              <a:rPr lang="el-GR" sz="1600" dirty="0"/>
              <a:t> παροχής και της πολιτικής «καμία λάθος πόρτα» («</a:t>
            </a:r>
            <a:r>
              <a:rPr lang="el-GR" sz="1600" dirty="0" err="1"/>
              <a:t>no</a:t>
            </a:r>
            <a:r>
              <a:rPr lang="el-GR" sz="1600" dirty="0"/>
              <a:t> </a:t>
            </a:r>
            <a:r>
              <a:rPr lang="el-GR" sz="1600" dirty="0" err="1"/>
              <a:t>wrong</a:t>
            </a:r>
            <a:r>
              <a:rPr lang="el-GR" sz="1600" dirty="0"/>
              <a:t> </a:t>
            </a:r>
            <a:r>
              <a:rPr lang="el-GR" sz="1600" dirty="0" err="1"/>
              <a:t>door</a:t>
            </a:r>
            <a:r>
              <a:rPr lang="el-GR" sz="1600" dirty="0" smtClean="0"/>
              <a:t>») - συνύπαρξη φυσικών και ψηφιακών διαύλων.</a:t>
            </a:r>
            <a:endParaRPr lang="el-GR" sz="1600" dirty="0"/>
          </a:p>
        </p:txBody>
      </p:sp>
      <p:sp>
        <p:nvSpPr>
          <p:cNvPr id="4" name="Slide Number Placeholder 3"/>
          <p:cNvSpPr>
            <a:spLocks noGrp="1"/>
          </p:cNvSpPr>
          <p:nvPr>
            <p:ph type="sldNum" sz="quarter" idx="12"/>
          </p:nvPr>
        </p:nvSpPr>
        <p:spPr/>
        <p:txBody>
          <a:bodyPr/>
          <a:lstStyle/>
          <a:p>
            <a:fld id="{8AD82645-2CA8-4781-85DC-D14D0DE4C8E7}" type="slidenum">
              <a:rPr lang="en-US" smtClean="0"/>
              <a:t>44</a:t>
            </a:fld>
            <a:endParaRPr lang="en-US" dirty="0"/>
          </a:p>
        </p:txBody>
      </p:sp>
    </p:spTree>
    <p:extLst>
      <p:ext uri="{BB962C8B-B14F-4D97-AF65-F5344CB8AC3E}">
        <p14:creationId xmlns:p14="http://schemas.microsoft.com/office/powerpoint/2010/main" val="23479795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17	</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«Απλουστεύετε τις διαδικασίες και χρησιμοποιείτε ψηφιακούς διαύλους, όπου κρίνεται απαραίτητο, για την παροχή ευρωπαϊκών δημόσιων υπηρεσιών, με σκοπό την άμεση και υψηλής ποιότητας ανταπόκριση σε αιτήματα των χρηστών και τη μείωση της διοικητικής επιβάρυνσης σε δημόσιες διοικήσεις, επιχειρήσεις και πολίτες.»</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45</a:t>
            </a:fld>
            <a:endParaRPr lang="en-US"/>
          </a:p>
        </p:txBody>
      </p:sp>
    </p:spTree>
    <p:extLst>
      <p:ext uri="{BB962C8B-B14F-4D97-AF65-F5344CB8AC3E}">
        <p14:creationId xmlns:p14="http://schemas.microsoft.com/office/powerpoint/2010/main" val="5893461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11: Διατήρηση </a:t>
            </a:r>
            <a:r>
              <a:rPr lang="el-GR" dirty="0"/>
              <a:t>των πληροφοριών</a:t>
            </a:r>
            <a:endParaRPr lang="en-US" dirty="0"/>
          </a:p>
        </p:txBody>
      </p:sp>
      <p:sp>
        <p:nvSpPr>
          <p:cNvPr id="3" name="Content Placeholder 2"/>
          <p:cNvSpPr>
            <a:spLocks noGrp="1"/>
          </p:cNvSpPr>
          <p:nvPr>
            <p:ph idx="1"/>
          </p:nvPr>
        </p:nvSpPr>
        <p:spPr>
          <a:xfrm>
            <a:off x="899593" y="1838633"/>
            <a:ext cx="7940774" cy="4581572"/>
          </a:xfrm>
        </p:spPr>
        <p:txBody>
          <a:bodyPr>
            <a:normAutofit fontScale="92500"/>
          </a:bodyPr>
          <a:lstStyle/>
          <a:p>
            <a:pPr>
              <a:lnSpc>
                <a:spcPct val="100000"/>
              </a:lnSpc>
            </a:pPr>
            <a:r>
              <a:rPr lang="el-GR" dirty="0"/>
              <a:t>Οι αποφάσεις και τα δεδομένα πρέπει να αποθηκεύονται και η πρόσβαση σε αυτά να είναι δυνατή για καθορισμένο χρονικό διάστημα</a:t>
            </a:r>
          </a:p>
          <a:p>
            <a:pPr lvl="1">
              <a:lnSpc>
                <a:spcPct val="100000"/>
              </a:lnSpc>
            </a:pPr>
            <a:r>
              <a:rPr lang="el-GR" sz="2200" b="1" dirty="0"/>
              <a:t>αρχεία και πληροφορίες </a:t>
            </a:r>
            <a:r>
              <a:rPr lang="el-GR" sz="1900" dirty="0"/>
              <a:t>σε ηλεκτρονική μορφή που τηρούνται από δημόσιες διοικήσεις για τον σκοπό της τεκμηρίωσης διαδικασιών και αποφάσεων πρέπει </a:t>
            </a:r>
            <a:r>
              <a:rPr lang="el-GR" sz="2200" b="1" dirty="0"/>
              <a:t>να διατηρούνται και να μετατρέπονται</a:t>
            </a:r>
            <a:r>
              <a:rPr lang="el-GR" sz="1900" dirty="0"/>
              <a:t>, όποτε είναι απαραίτητο, σε νέα μέσα, όταν τα παλαιά μέσα καθίστανται παρωχημένα</a:t>
            </a:r>
          </a:p>
          <a:p>
            <a:pPr>
              <a:lnSpc>
                <a:spcPct val="100000"/>
              </a:lnSpc>
            </a:pPr>
            <a:r>
              <a:rPr lang="el-GR" dirty="0"/>
              <a:t>Στόχος είναι να διασφαλιστεί ότι τα αρχεία και οι λοιπές μορφές πληροφοριών</a:t>
            </a:r>
          </a:p>
          <a:p>
            <a:pPr lvl="1">
              <a:lnSpc>
                <a:spcPct val="100000"/>
              </a:lnSpc>
            </a:pPr>
            <a:r>
              <a:rPr lang="el-GR" sz="1900" dirty="0"/>
              <a:t>παραμένουν αναγνώσιμα, αξιόπιστα και διατηρούν την ακεραιότητά τους</a:t>
            </a:r>
          </a:p>
          <a:p>
            <a:pPr lvl="1">
              <a:lnSpc>
                <a:spcPct val="100000"/>
              </a:lnSpc>
            </a:pPr>
            <a:r>
              <a:rPr lang="el-GR" sz="1900" dirty="0"/>
              <a:t>η πρόσβαση σε αυτά είναι δυνατή για όσο διάστημα χρειάζεται σύμφωνα με τις διατάξεις για την ασφάλεια και την προστασία της ιδιωτικής ζωής</a:t>
            </a:r>
            <a:endParaRPr lang="el-GR" sz="1700" dirty="0"/>
          </a:p>
        </p:txBody>
      </p:sp>
      <p:sp>
        <p:nvSpPr>
          <p:cNvPr id="4" name="Slide Number Placeholder 3"/>
          <p:cNvSpPr>
            <a:spLocks noGrp="1"/>
          </p:cNvSpPr>
          <p:nvPr>
            <p:ph type="sldNum" sz="quarter" idx="12"/>
          </p:nvPr>
        </p:nvSpPr>
        <p:spPr/>
        <p:txBody>
          <a:bodyPr/>
          <a:lstStyle/>
          <a:p>
            <a:fld id="{8AD82645-2CA8-4781-85DC-D14D0DE4C8E7}" type="slidenum">
              <a:rPr lang="en-US" smtClean="0"/>
              <a:t>46</a:t>
            </a:fld>
            <a:endParaRPr lang="en-US" dirty="0"/>
          </a:p>
        </p:txBody>
      </p:sp>
    </p:spTree>
    <p:extLst>
      <p:ext uri="{BB962C8B-B14F-4D97-AF65-F5344CB8AC3E}">
        <p14:creationId xmlns:p14="http://schemas.microsoft.com/office/powerpoint/2010/main" val="26057977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Βασική αρχή 11: Διατήρηση </a:t>
            </a:r>
            <a:r>
              <a:rPr lang="el-GR" dirty="0"/>
              <a:t>των πληροφοριών</a:t>
            </a:r>
            <a:endParaRPr lang="en-US" dirty="0"/>
          </a:p>
        </p:txBody>
      </p:sp>
      <p:sp>
        <p:nvSpPr>
          <p:cNvPr id="3" name="Content Placeholder 2"/>
          <p:cNvSpPr>
            <a:spLocks noGrp="1"/>
          </p:cNvSpPr>
          <p:nvPr>
            <p:ph idx="1"/>
          </p:nvPr>
        </p:nvSpPr>
        <p:spPr>
          <a:xfrm>
            <a:off x="899593" y="2240883"/>
            <a:ext cx="7488832" cy="3416983"/>
          </a:xfrm>
        </p:spPr>
        <p:txBody>
          <a:bodyPr>
            <a:normAutofit/>
          </a:bodyPr>
          <a:lstStyle/>
          <a:p>
            <a:pPr>
              <a:lnSpc>
                <a:spcPct val="100000"/>
              </a:lnSpc>
            </a:pPr>
            <a:r>
              <a:rPr lang="el-GR" dirty="0"/>
              <a:t>Η μακροπρόθεσμη προσβασιμότητα απαιτεί διαφύλαξη των αντίστοιχων ηλεκτρονικών υπογραφών ή σφραγίδων</a:t>
            </a:r>
          </a:p>
          <a:p>
            <a:pPr>
              <a:lnSpc>
                <a:spcPct val="100000"/>
              </a:lnSpc>
            </a:pPr>
            <a:endParaRPr lang="el-GR" dirty="0"/>
          </a:p>
          <a:p>
            <a:pPr>
              <a:lnSpc>
                <a:spcPct val="100000"/>
              </a:lnSpc>
            </a:pPr>
            <a:r>
              <a:rPr lang="el-GR" dirty="0"/>
              <a:t>Απαραίτητη η εφαρμογή «πολιτικής διατήρησης» </a:t>
            </a:r>
          </a:p>
          <a:p>
            <a:pPr lvl="1">
              <a:lnSpc>
                <a:spcPct val="100000"/>
              </a:lnSpc>
            </a:pPr>
            <a:r>
              <a:rPr lang="el-GR" dirty="0"/>
              <a:t>για πληροφορίες που δεν είναι αυστηρά εθνικές </a:t>
            </a:r>
          </a:p>
        </p:txBody>
      </p:sp>
      <p:sp>
        <p:nvSpPr>
          <p:cNvPr id="4" name="Slide Number Placeholder 3"/>
          <p:cNvSpPr>
            <a:spLocks noGrp="1"/>
          </p:cNvSpPr>
          <p:nvPr>
            <p:ph type="sldNum" sz="quarter" idx="12"/>
          </p:nvPr>
        </p:nvSpPr>
        <p:spPr/>
        <p:txBody>
          <a:bodyPr/>
          <a:lstStyle/>
          <a:p>
            <a:fld id="{8AD82645-2CA8-4781-85DC-D14D0DE4C8E7}" type="slidenum">
              <a:rPr lang="en-US" smtClean="0"/>
              <a:t>47</a:t>
            </a:fld>
            <a:endParaRPr lang="en-US" dirty="0"/>
          </a:p>
        </p:txBody>
      </p:sp>
    </p:spTree>
    <p:extLst>
      <p:ext uri="{BB962C8B-B14F-4D97-AF65-F5344CB8AC3E}">
        <p14:creationId xmlns:p14="http://schemas.microsoft.com/office/powerpoint/2010/main" val="13416673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18	</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«Καταρτίζετε μακροπρόθεσμη πολιτική διατήρησης των πληροφοριών που αφορούν ευρωπαϊκές δημόσιες υπηρεσίες, ιδίως για πληροφορίες που ανταλλάσσονται σε διασυνοριακό επίπεδο.»</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48</a:t>
            </a:fld>
            <a:endParaRPr lang="en-US"/>
          </a:p>
        </p:txBody>
      </p:sp>
    </p:spTree>
    <p:extLst>
      <p:ext uri="{BB962C8B-B14F-4D97-AF65-F5344CB8AC3E}">
        <p14:creationId xmlns:p14="http://schemas.microsoft.com/office/powerpoint/2010/main" val="12296927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Βασική αρχή 12</a:t>
            </a:r>
            <a:r>
              <a:rPr lang="el-GR" dirty="0"/>
              <a:t>: </a:t>
            </a:r>
            <a:r>
              <a:rPr lang="el-GR" dirty="0" smtClean="0"/>
              <a:t>Αξιολόγηση </a:t>
            </a:r>
            <a:r>
              <a:rPr lang="el-GR" dirty="0"/>
              <a:t>της αποτελεσματικότητας και της αποδοτικότητας</a:t>
            </a:r>
            <a:endParaRPr lang="en-US" dirty="0"/>
          </a:p>
        </p:txBody>
      </p:sp>
      <p:sp>
        <p:nvSpPr>
          <p:cNvPr id="3" name="Content Placeholder 2"/>
          <p:cNvSpPr>
            <a:spLocks noGrp="1"/>
          </p:cNvSpPr>
          <p:nvPr>
            <p:ph idx="1"/>
          </p:nvPr>
        </p:nvSpPr>
        <p:spPr>
          <a:xfrm>
            <a:off x="915691" y="1945916"/>
            <a:ext cx="7488832" cy="3416983"/>
          </a:xfrm>
        </p:spPr>
        <p:txBody>
          <a:bodyPr>
            <a:noAutofit/>
          </a:bodyPr>
          <a:lstStyle/>
          <a:p>
            <a:pPr>
              <a:lnSpc>
                <a:spcPct val="100000"/>
              </a:lnSpc>
            </a:pPr>
            <a:r>
              <a:rPr lang="el-GR" dirty="0"/>
              <a:t>Η αξία των </a:t>
            </a:r>
            <a:r>
              <a:rPr lang="el-GR" dirty="0" err="1"/>
              <a:t>διαλειτουργικών</a:t>
            </a:r>
            <a:r>
              <a:rPr lang="el-GR" dirty="0"/>
              <a:t> ευρωπαϊκών δημόσιων υπηρεσιών αποτιμάται με πολλούς τρόπους</a:t>
            </a:r>
          </a:p>
          <a:p>
            <a:pPr lvl="1">
              <a:lnSpc>
                <a:spcPct val="100000"/>
              </a:lnSpc>
            </a:pPr>
            <a:r>
              <a:rPr lang="el-GR" sz="1800" dirty="0"/>
              <a:t>η απόδοση της επένδυσης</a:t>
            </a:r>
          </a:p>
          <a:p>
            <a:pPr lvl="1">
              <a:lnSpc>
                <a:spcPct val="100000"/>
              </a:lnSpc>
            </a:pPr>
            <a:r>
              <a:rPr lang="el-GR" sz="1800" dirty="0"/>
              <a:t>συνολικό κόστος κυριότητας</a:t>
            </a:r>
          </a:p>
          <a:p>
            <a:pPr lvl="1">
              <a:lnSpc>
                <a:spcPct val="100000"/>
              </a:lnSpc>
            </a:pPr>
            <a:r>
              <a:rPr lang="el-GR" sz="1800" dirty="0"/>
              <a:t>επίπεδο ευελιξίας και προσαρμοστικότητας</a:t>
            </a:r>
          </a:p>
          <a:p>
            <a:pPr lvl="1">
              <a:lnSpc>
                <a:spcPct val="100000"/>
              </a:lnSpc>
            </a:pPr>
            <a:r>
              <a:rPr lang="el-GR" sz="1800" dirty="0"/>
              <a:t>μειωμένη διοικητική επιβάρυνση</a:t>
            </a:r>
          </a:p>
          <a:p>
            <a:pPr lvl="1">
              <a:lnSpc>
                <a:spcPct val="100000"/>
              </a:lnSpc>
            </a:pPr>
            <a:r>
              <a:rPr lang="el-GR" sz="1800" dirty="0"/>
              <a:t>αποδοτικότητα</a:t>
            </a:r>
          </a:p>
          <a:p>
            <a:pPr lvl="1">
              <a:lnSpc>
                <a:spcPct val="100000"/>
              </a:lnSpc>
            </a:pPr>
            <a:r>
              <a:rPr lang="el-GR" sz="1800" dirty="0"/>
              <a:t>μειωμένος κίνδυνος, </a:t>
            </a:r>
          </a:p>
          <a:p>
            <a:pPr lvl="1">
              <a:lnSpc>
                <a:spcPct val="100000"/>
              </a:lnSpc>
            </a:pPr>
            <a:r>
              <a:rPr lang="el-GR" sz="1800" dirty="0"/>
              <a:t>διαφάνεια, </a:t>
            </a:r>
          </a:p>
          <a:p>
            <a:pPr lvl="1">
              <a:lnSpc>
                <a:spcPct val="100000"/>
              </a:lnSpc>
            </a:pPr>
            <a:r>
              <a:rPr lang="el-GR" sz="1800" dirty="0"/>
              <a:t>απλούστευση, </a:t>
            </a:r>
          </a:p>
          <a:p>
            <a:pPr lvl="1">
              <a:lnSpc>
                <a:spcPct val="100000"/>
              </a:lnSpc>
            </a:pPr>
            <a:r>
              <a:rPr lang="el-GR" sz="1800" dirty="0"/>
              <a:t>βελτιωμένες μέθοδοι εργασίας </a:t>
            </a:r>
          </a:p>
          <a:p>
            <a:pPr lvl="1">
              <a:lnSpc>
                <a:spcPct val="100000"/>
              </a:lnSpc>
            </a:pPr>
            <a:r>
              <a:rPr lang="el-GR" sz="1800" dirty="0"/>
              <a:t>επίπεδο ικανοποίησης των χρηστών</a:t>
            </a:r>
          </a:p>
          <a:p>
            <a:pPr>
              <a:lnSpc>
                <a:spcPct val="100000"/>
              </a:lnSpc>
            </a:pPr>
            <a:endParaRPr lang="el-GR" dirty="0"/>
          </a:p>
        </p:txBody>
      </p:sp>
      <p:sp>
        <p:nvSpPr>
          <p:cNvPr id="4" name="Slide Number Placeholder 3"/>
          <p:cNvSpPr>
            <a:spLocks noGrp="1"/>
          </p:cNvSpPr>
          <p:nvPr>
            <p:ph type="sldNum" sz="quarter" idx="12"/>
          </p:nvPr>
        </p:nvSpPr>
        <p:spPr/>
        <p:txBody>
          <a:bodyPr/>
          <a:lstStyle/>
          <a:p>
            <a:fld id="{8AD82645-2CA8-4781-85DC-D14D0DE4C8E7}" type="slidenum">
              <a:rPr lang="en-US" smtClean="0"/>
              <a:t>49</a:t>
            </a:fld>
            <a:endParaRPr lang="en-US" dirty="0"/>
          </a:p>
        </p:txBody>
      </p:sp>
    </p:spTree>
    <p:extLst>
      <p:ext uri="{BB962C8B-B14F-4D97-AF65-F5344CB8AC3E}">
        <p14:creationId xmlns:p14="http://schemas.microsoft.com/office/powerpoint/2010/main" val="1810429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err="1" smtClean="0"/>
              <a:t>Επικαιροποιημένες</a:t>
            </a:r>
            <a:r>
              <a:rPr lang="el-GR" dirty="0" smtClean="0"/>
              <a:t> συστάσεις</a:t>
            </a:r>
            <a:endParaRPr lang="en-US" dirty="0"/>
          </a:p>
        </p:txBody>
      </p:sp>
      <p:sp>
        <p:nvSpPr>
          <p:cNvPr id="6" name="Content Placeholder 5"/>
          <p:cNvSpPr>
            <a:spLocks noGrp="1"/>
          </p:cNvSpPr>
          <p:nvPr>
            <p:ph idx="1"/>
          </p:nvPr>
        </p:nvSpPr>
        <p:spPr/>
        <p:txBody>
          <a:bodyPr/>
          <a:lstStyle/>
          <a:p>
            <a:r>
              <a:rPr lang="el-GR" dirty="0"/>
              <a:t>Λ</a:t>
            </a:r>
            <a:r>
              <a:rPr lang="el-GR" dirty="0" smtClean="0"/>
              <a:t>αμβάνουν </a:t>
            </a:r>
            <a:r>
              <a:rPr lang="el-GR" dirty="0"/>
              <a:t>υπόψη πολιτικές της ΕΕ </a:t>
            </a:r>
            <a:endParaRPr lang="el-GR" dirty="0" smtClean="0"/>
          </a:p>
          <a:p>
            <a:pPr lvl="1"/>
            <a:r>
              <a:rPr lang="el-GR" dirty="0" smtClean="0"/>
              <a:t>αναθεωρημένη </a:t>
            </a:r>
            <a:r>
              <a:rPr lang="el-GR" dirty="0"/>
              <a:t>οδηγία σχετικά με την περαιτέρω χρήση πληροφοριών του δημόσιου </a:t>
            </a:r>
            <a:r>
              <a:rPr lang="el-GR" dirty="0" smtClean="0"/>
              <a:t>τομέα (</a:t>
            </a:r>
            <a:r>
              <a:rPr lang="el-GR" dirty="0"/>
              <a:t>οδηγία </a:t>
            </a:r>
            <a:r>
              <a:rPr lang="el-GR" dirty="0" smtClean="0"/>
              <a:t>2013/37/ΕΕ),</a:t>
            </a:r>
          </a:p>
          <a:p>
            <a:pPr lvl="1"/>
            <a:r>
              <a:rPr lang="el-GR" dirty="0" smtClean="0"/>
              <a:t>οδηγία INSPIRE (</a:t>
            </a:r>
            <a:r>
              <a:rPr lang="el-GR" dirty="0"/>
              <a:t>για τη δημιουργία υποδομής χωρικών πληροφοριών στην Ευρωπαϊκή Κοινότητα </a:t>
            </a:r>
            <a:r>
              <a:rPr lang="el-GR" dirty="0" smtClean="0"/>
              <a:t>- </a:t>
            </a:r>
            <a:r>
              <a:rPr lang="el-GR" dirty="0"/>
              <a:t>Οδηγία 2007/2/ΕΚ </a:t>
            </a:r>
            <a:r>
              <a:rPr lang="el-GR" dirty="0" smtClean="0"/>
              <a:t>) </a:t>
            </a:r>
            <a:endParaRPr lang="el-GR" dirty="0"/>
          </a:p>
          <a:p>
            <a:pPr lvl="1"/>
            <a:r>
              <a:rPr lang="el-GR" dirty="0" smtClean="0"/>
              <a:t>κανονισμό </a:t>
            </a:r>
            <a:r>
              <a:rPr lang="el-GR" dirty="0"/>
              <a:t>σχετικά με την ηλεκτρονική </a:t>
            </a:r>
            <a:r>
              <a:rPr lang="el-GR" dirty="0" smtClean="0"/>
              <a:t>ταυτοποίηση </a:t>
            </a:r>
            <a:r>
              <a:rPr lang="en-US" dirty="0" err="1" smtClean="0"/>
              <a:t>eIDAS</a:t>
            </a:r>
            <a:r>
              <a:rPr lang="en-US" dirty="0" smtClean="0"/>
              <a:t> </a:t>
            </a:r>
            <a:r>
              <a:rPr lang="el-GR" dirty="0" smtClean="0"/>
              <a:t>(Κανονισμός </a:t>
            </a:r>
            <a:r>
              <a:rPr lang="el-GR" dirty="0"/>
              <a:t>(ΕΕ) αριθ. 910/2014 </a:t>
            </a:r>
            <a:r>
              <a:rPr lang="el-GR" dirty="0" smtClean="0"/>
              <a:t>)</a:t>
            </a: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pPr/>
              <a:t>5</a:t>
            </a:fld>
            <a:endParaRPr lang="en-US" dirty="0"/>
          </a:p>
        </p:txBody>
      </p:sp>
    </p:spTree>
    <p:extLst>
      <p:ext uri="{BB962C8B-B14F-4D97-AF65-F5344CB8AC3E}">
        <p14:creationId xmlns:p14="http://schemas.microsoft.com/office/powerpoint/2010/main" val="3098712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19	</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«Αξιολογείτε την αποτελεσματικότητα και την αποδοτικότητα διαφορετικών λύσεων </a:t>
            </a:r>
            <a:r>
              <a:rPr lang="el-GR" i="1" dirty="0" err="1"/>
              <a:t>διαλειτουργικότητας</a:t>
            </a:r>
            <a:r>
              <a:rPr lang="el-GR" i="1" dirty="0"/>
              <a:t> και τεχνολογικών επιλογών που λαμβάνουν υπόψη τις ανάγκες των χρηστών, την αναλογικότητα και την ισορροπία μεταξύ κόστους και ωφέλειας.»</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50</a:t>
            </a:fld>
            <a:endParaRPr lang="en-US"/>
          </a:p>
        </p:txBody>
      </p:sp>
    </p:spTree>
    <p:extLst>
      <p:ext uri="{BB962C8B-B14F-4D97-AF65-F5344CB8AC3E}">
        <p14:creationId xmlns:p14="http://schemas.microsoft.com/office/powerpoint/2010/main" val="385553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2011041"/>
            <a:ext cx="6879135" cy="1129927"/>
          </a:xfrm>
          <a:noFill/>
          <a:ln/>
        </p:spPr>
        <p:txBody>
          <a:bodyPr lIns="182562" tIns="46037" rIns="182562" bIns="46037"/>
          <a:lstStyle/>
          <a:p>
            <a:pPr marL="0" indent="0" algn="ctr">
              <a:buNone/>
            </a:pPr>
            <a:r>
              <a:rPr lang="el-GR" b="1" dirty="0">
                <a:solidFill>
                  <a:srgbClr val="0070C0"/>
                </a:solidFill>
              </a:rPr>
              <a:t>Τέλος Ενότητας </a:t>
            </a:r>
            <a:r>
              <a:rPr lang="en-US" b="1" dirty="0" smtClean="0">
                <a:solidFill>
                  <a:srgbClr val="0070C0"/>
                </a:solidFill>
              </a:rPr>
              <a:t>2.3</a:t>
            </a:r>
            <a:r>
              <a:rPr lang="el-GR" b="1" dirty="0" smtClean="0">
                <a:solidFill>
                  <a:srgbClr val="0070C0"/>
                </a:solidFill>
              </a:rPr>
              <a:t> </a:t>
            </a:r>
            <a:endParaRPr lang="el-GR" b="1" dirty="0">
              <a:solidFill>
                <a:srgbClr val="0070C0"/>
              </a:solidFill>
            </a:endParaRPr>
          </a:p>
          <a:p>
            <a:pPr marL="0" indent="0" algn="ctr">
              <a:buNone/>
            </a:pPr>
            <a:endParaRPr lang="el-GR" dirty="0"/>
          </a:p>
        </p:txBody>
      </p:sp>
    </p:spTree>
    <p:extLst>
      <p:ext uri="{BB962C8B-B14F-4D97-AF65-F5344CB8AC3E}">
        <p14:creationId xmlns:p14="http://schemas.microsoft.com/office/powerpoint/2010/main" val="3802793034"/>
      </p:ext>
    </p:extLst>
  </p:cSld>
  <p:clrMapOvr>
    <a:masterClrMapping/>
  </p:clrMapOvr>
  <p:transition spd="med">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Χρηματοδότηση</a:t>
            </a:r>
          </a:p>
        </p:txBody>
      </p:sp>
      <p:sp>
        <p:nvSpPr>
          <p:cNvPr id="2" name="Θέση περιεχομένου 1"/>
          <p:cNvSpPr>
            <a:spLocks noGrp="1"/>
          </p:cNvSpPr>
          <p:nvPr>
            <p:ph idx="1"/>
          </p:nvPr>
        </p:nvSpPr>
        <p:spPr/>
        <p:txBody>
          <a:bodyPr/>
          <a:lstStyle/>
          <a:p>
            <a:r>
              <a:rPr lang="el-GR" sz="2000" dirty="0"/>
              <a:t>Το παρόν εκπαιδευτικό υλικό έχει αναπτυχθεί στο πλαίσιο του εκπαιδευτικού έργου του ΕΚΔΔΑ.</a:t>
            </a:r>
          </a:p>
          <a:p>
            <a:r>
              <a:rPr lang="el-GR" sz="2000" dirty="0"/>
              <a:t>Το έργο με το ακρωνύμιο </a:t>
            </a:r>
            <a:r>
              <a:rPr lang="en-US" sz="2000" b="1" dirty="0" err="1"/>
              <a:t>SlideWiki</a:t>
            </a:r>
            <a:r>
              <a:rPr lang="en-US" sz="2000" b="1" dirty="0"/>
              <a:t>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έχει χρηματοδοτήσει μόνο την αναδιαμόρφωση του εκπαιδευτικού υλικού.</a:t>
            </a:r>
          </a:p>
          <a:p>
            <a:r>
              <a:rPr lang="el-GR" sz="2000" dirty="0"/>
              <a:t>Το έργο υλοποιείται στο πλαίσιο του Ευρωπαϊκού προγράμματος Έρευνας «</a:t>
            </a:r>
            <a:r>
              <a:rPr lang="en-US" sz="2000" dirty="0"/>
              <a:t>Horizon 2020</a:t>
            </a:r>
            <a:r>
              <a:rPr lang="el-GR" sz="2000" dirty="0"/>
              <a:t>» και χρηματοδοτείται από την Ευρωπαϊκή Ένωση.</a:t>
            </a:r>
          </a:p>
          <a:p>
            <a:pPr marL="0" indent="0">
              <a:buNone/>
            </a:pPr>
            <a:endParaRPr lang="el-GR" dirty="0"/>
          </a:p>
        </p:txBody>
      </p:sp>
    </p:spTree>
    <p:extLst>
      <p:ext uri="{BB962C8B-B14F-4D97-AF65-F5344CB8AC3E}">
        <p14:creationId xmlns:p14="http://schemas.microsoft.com/office/powerpoint/2010/main" val="3118430252"/>
      </p:ext>
    </p:extLst>
  </p:cSld>
  <p:clrMapOvr>
    <a:masterClrMapping/>
  </p:clrMapOvr>
  <p:transition spd="med">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l-GR" sz="3800" dirty="0">
                <a:solidFill>
                  <a:schemeClr val="tx2"/>
                </a:solidFill>
                <a:latin typeface="+mj-lt"/>
                <a:ea typeface="+mj-ea"/>
                <a:cs typeface="+mj-cs"/>
              </a:rPr>
              <a:t>Σημειώματα</a:t>
            </a:r>
          </a:p>
        </p:txBody>
      </p:sp>
    </p:spTree>
    <p:extLst>
      <p:ext uri="{BB962C8B-B14F-4D97-AF65-F5344CB8AC3E}">
        <p14:creationId xmlns:p14="http://schemas.microsoft.com/office/powerpoint/2010/main" val="294762746"/>
      </p:ext>
    </p:extLst>
  </p:cSld>
  <p:clrMapOvr>
    <a:masterClrMapping/>
  </p:clrMapOvr>
  <p:transition spd="med">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Ιστορικού Εκδόσεων Έργου</a:t>
            </a:r>
          </a:p>
        </p:txBody>
      </p:sp>
      <p:sp>
        <p:nvSpPr>
          <p:cNvPr id="2" name="Θέση περιεχομένου 1"/>
          <p:cNvSpPr>
            <a:spLocks noGrp="1"/>
          </p:cNvSpPr>
          <p:nvPr>
            <p:ph idx="1"/>
          </p:nvPr>
        </p:nvSpPr>
        <p:spPr/>
        <p:txBody>
          <a:bodyPr/>
          <a:lstStyle/>
          <a:p>
            <a:r>
              <a:rPr lang="el-GR" dirty="0"/>
              <a:t>Το παρόν έργο αποτελεί την έκδοση 1.0. </a:t>
            </a:r>
          </a:p>
          <a:p>
            <a:r>
              <a:rPr lang="el-GR" dirty="0"/>
              <a:t>Έχουν προηγηθεί οι κάτωθι εκδόσεις:</a:t>
            </a:r>
          </a:p>
          <a:p>
            <a:pPr lvl="1"/>
            <a:r>
              <a:rPr lang="el-GR" dirty="0"/>
              <a:t>Έκδοση διαθέσιμη εδώ.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1348612840"/>
      </p:ext>
    </p:extLst>
  </p:cSld>
  <p:clrMapOvr>
    <a:masterClrMapping/>
  </p:clrMapOvr>
  <p:transition spd="med">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a:t>
            </a:r>
            <a:r>
              <a:rPr lang="el-GR" dirty="0" err="1"/>
              <a:t>Αδειοδότησης</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a16="http://schemas.microsoft.com/office/drawing/2014/main" xmlns=""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Το παρόν υλικό διατίθεται με τους όρους της άδειας χρήσης </a:t>
            </a:r>
            <a:r>
              <a:rPr lang="el-GR" sz="2000" dirty="0" err="1"/>
              <a:t>Creative</a:t>
            </a:r>
            <a:r>
              <a:rPr lang="el-GR" sz="2000" dirty="0"/>
              <a:t> </a:t>
            </a:r>
            <a:r>
              <a:rPr lang="el-GR" sz="2000" dirty="0" err="1"/>
              <a:t>Commons</a:t>
            </a:r>
            <a:r>
              <a:rPr lang="el-GR" sz="2000" dirty="0"/>
              <a:t> Αναφορά, Μη Εμπορική Χρήση Παρόμοια Διανομή 4.0 [1] ή μεταγενέστερη, Διεθνής Έκδοση. </a:t>
            </a:r>
          </a:p>
          <a:p>
            <a:r>
              <a:rPr lang="el-GR" sz="2000" dirty="0"/>
              <a:t>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p>
        </p:txBody>
      </p:sp>
      <p:pic>
        <p:nvPicPr>
          <p:cNvPr id="6" name="Εικόνα 5">
            <a:extLst>
              <a:ext uri="{FF2B5EF4-FFF2-40B4-BE49-F238E27FC236}">
                <a16:creationId xmlns:a16="http://schemas.microsoft.com/office/drawing/2014/main" xmlns="" id="{327E935D-3BF8-42A4-B523-E2684CC6F2AD}"/>
              </a:ext>
            </a:extLst>
          </p:cNvPr>
          <p:cNvPicPr>
            <a:picLocks noChangeAspect="1"/>
          </p:cNvPicPr>
          <p:nvPr/>
        </p:nvPicPr>
        <p:blipFill>
          <a:blip r:embed="rId2"/>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972880640"/>
      </p:ext>
    </p:extLst>
  </p:cSld>
  <p:clrMapOvr>
    <a:masterClrMapping/>
  </p:clrMapOvr>
  <p:transition spd="med">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Διατήρηση Σημειωμάτων</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a16="http://schemas.microsoft.com/office/drawing/2014/main" xmlns=""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endParaRPr lang="el-GR" sz="2000" dirty="0"/>
          </a:p>
        </p:txBody>
      </p:sp>
      <p:sp>
        <p:nvSpPr>
          <p:cNvPr id="8" name="Θέση περιεχομένου 3">
            <a:extLst>
              <a:ext uri="{FF2B5EF4-FFF2-40B4-BE49-F238E27FC236}">
                <a16:creationId xmlns:a16="http://schemas.microsoft.com/office/drawing/2014/main" xmlns="" id="{CFF87B85-DD02-48AD-AC9E-7DD50F468CF1}"/>
              </a:ext>
            </a:extLst>
          </p:cNvPr>
          <p:cNvSpPr txBox="1">
            <a:spLocks/>
          </p:cNvSpPr>
          <p:nvPr/>
        </p:nvSpPr>
        <p:spPr bwMode="auto">
          <a:xfrm>
            <a:off x="1046018" y="2019589"/>
            <a:ext cx="7356764" cy="299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Οποιαδήποτε αναπαραγωγή ή διασκευή του υλικού θα πρέπει να συμπεριλαμβάνει:</a:t>
            </a:r>
          </a:p>
          <a:p>
            <a:pPr lvl="1"/>
            <a:r>
              <a:rPr lang="el-GR" sz="2000" dirty="0"/>
              <a:t>το Σημείωμα Αναφοράς</a:t>
            </a:r>
          </a:p>
          <a:p>
            <a:pPr lvl="1"/>
            <a:r>
              <a:rPr lang="el-GR" sz="2000" dirty="0"/>
              <a:t>το Σημείωμα </a:t>
            </a:r>
            <a:r>
              <a:rPr lang="el-GR" sz="2000" dirty="0" err="1"/>
              <a:t>Αδειοδότησης</a:t>
            </a:r>
            <a:endParaRPr lang="el-GR" sz="2000" dirty="0"/>
          </a:p>
          <a:p>
            <a:pPr lvl="1"/>
            <a:r>
              <a:rPr lang="el-GR" sz="2000" dirty="0"/>
              <a:t>τη δήλωση Διατήρησης Σημειωμάτων</a:t>
            </a:r>
          </a:p>
          <a:p>
            <a:pPr lvl="1"/>
            <a:r>
              <a:rPr lang="el-GR" sz="2000" dirty="0"/>
              <a:t>το Σημείωμα Χρήσης Έργων Τρίτων (εφόσον υπάρχει)</a:t>
            </a:r>
          </a:p>
          <a:p>
            <a:r>
              <a:rPr lang="el-GR" sz="2000" dirty="0"/>
              <a:t>μαζί με τους συνοδευόμενους </a:t>
            </a:r>
            <a:r>
              <a:rPr lang="el-GR" sz="2000" dirty="0" err="1"/>
              <a:t>υπερσυνδέσμους</a:t>
            </a:r>
            <a:r>
              <a:rPr lang="el-GR" sz="2000" dirty="0"/>
              <a:t>.</a:t>
            </a:r>
          </a:p>
          <a:p>
            <a:pPr marL="0" indent="0">
              <a:buFont typeface="Wingdings" pitchFamily="2" charset="2"/>
              <a:buNone/>
            </a:pPr>
            <a:endParaRPr lang="el-GR" dirty="0"/>
          </a:p>
        </p:txBody>
      </p:sp>
    </p:spTree>
    <p:extLst>
      <p:ext uri="{BB962C8B-B14F-4D97-AF65-F5344CB8AC3E}">
        <p14:creationId xmlns:p14="http://schemas.microsoft.com/office/powerpoint/2010/main" val="332195813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err="1" smtClean="0"/>
              <a:t>Επικαιροποιημένες</a:t>
            </a:r>
            <a:r>
              <a:rPr lang="el-GR" dirty="0" smtClean="0"/>
              <a:t> συστάσεις</a:t>
            </a:r>
            <a:endParaRPr lang="en-US" dirty="0"/>
          </a:p>
        </p:txBody>
      </p:sp>
      <p:sp>
        <p:nvSpPr>
          <p:cNvPr id="6" name="Content Placeholder 5"/>
          <p:cNvSpPr>
            <a:spLocks noGrp="1"/>
          </p:cNvSpPr>
          <p:nvPr>
            <p:ph idx="1"/>
          </p:nvPr>
        </p:nvSpPr>
        <p:spPr/>
        <p:txBody>
          <a:bodyPr/>
          <a:lstStyle/>
          <a:p>
            <a:r>
              <a:rPr lang="el-GR" dirty="0" smtClean="0"/>
              <a:t>Εξετάζουν νέες πρωτοβουλίες της ΕΕ</a:t>
            </a:r>
          </a:p>
          <a:p>
            <a:pPr lvl="1"/>
            <a:r>
              <a:rPr lang="el-GR" dirty="0"/>
              <a:t>ευρωπαϊκή πρωτοβουλία για το υπολογιστικό </a:t>
            </a:r>
            <a:r>
              <a:rPr lang="el-GR" dirty="0" smtClean="0"/>
              <a:t>νέφος (</a:t>
            </a:r>
            <a:r>
              <a:rPr lang="en-US" dirty="0" smtClean="0"/>
              <a:t>COM/2016/0178 </a:t>
            </a:r>
            <a:r>
              <a:rPr lang="el-GR" dirty="0" smtClean="0"/>
              <a:t>)</a:t>
            </a:r>
          </a:p>
          <a:p>
            <a:pPr lvl="1"/>
            <a:r>
              <a:rPr lang="el-GR" dirty="0"/>
              <a:t>το σχέδιο δράσης της ΕΕ για την ηλεκτρονική διακυβέρνηση 2016-2020 </a:t>
            </a:r>
            <a:r>
              <a:rPr lang="el-GR" dirty="0" smtClean="0"/>
              <a:t>(</a:t>
            </a:r>
            <a:r>
              <a:rPr lang="en-US" dirty="0" smtClean="0"/>
              <a:t>COM/2016/0179</a:t>
            </a:r>
            <a:r>
              <a:rPr lang="el-GR" dirty="0" smtClean="0"/>
              <a:t>)</a:t>
            </a:r>
          </a:p>
          <a:p>
            <a:pPr lvl="1"/>
            <a:r>
              <a:rPr lang="el-GR" dirty="0"/>
              <a:t>ενιαία ψηφιακή πύλη - </a:t>
            </a:r>
            <a:r>
              <a:rPr lang="en-US" dirty="0"/>
              <a:t>Digital Single Web Portal </a:t>
            </a:r>
            <a:r>
              <a:rPr lang="en-US" dirty="0" smtClean="0"/>
              <a:t>(</a:t>
            </a:r>
            <a:r>
              <a:rPr lang="en-US" dirty="0">
                <a:hlinkClick r:id="rId3"/>
              </a:rPr>
              <a:t>https://</a:t>
            </a:r>
            <a:r>
              <a:rPr lang="en-US" dirty="0" smtClean="0">
                <a:hlinkClick r:id="rId3"/>
              </a:rPr>
              <a:t>ec.europa.eu/cefdigital</a:t>
            </a:r>
            <a:r>
              <a:rPr lang="en-US" dirty="0" smtClean="0"/>
              <a:t>)</a:t>
            </a: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pPr/>
              <a:t>6</a:t>
            </a:fld>
            <a:endParaRPr lang="en-US" dirty="0"/>
          </a:p>
        </p:txBody>
      </p:sp>
    </p:spTree>
    <p:extLst>
      <p:ext uri="{BB962C8B-B14F-4D97-AF65-F5344CB8AC3E}">
        <p14:creationId xmlns:p14="http://schemas.microsoft.com/office/powerpoint/2010/main" val="313032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err="1" smtClean="0"/>
              <a:t>Επικαιροποιημένες</a:t>
            </a:r>
            <a:r>
              <a:rPr lang="el-GR" dirty="0" smtClean="0"/>
              <a:t> συστάσεις</a:t>
            </a:r>
            <a:endParaRPr lang="en-US" dirty="0"/>
          </a:p>
        </p:txBody>
      </p:sp>
      <p:sp>
        <p:nvSpPr>
          <p:cNvPr id="6" name="Content Placeholder 5"/>
          <p:cNvSpPr>
            <a:spLocks noGrp="1"/>
          </p:cNvSpPr>
          <p:nvPr>
            <p:ph idx="1"/>
          </p:nvPr>
        </p:nvSpPr>
        <p:spPr/>
        <p:txBody>
          <a:bodyPr/>
          <a:lstStyle/>
          <a:p>
            <a:r>
              <a:rPr lang="el-GR" dirty="0" smtClean="0"/>
              <a:t>Έμφαση δίνεται </a:t>
            </a:r>
          </a:p>
          <a:p>
            <a:pPr lvl="1"/>
            <a:r>
              <a:rPr lang="el-GR" dirty="0" smtClean="0"/>
              <a:t>στον </a:t>
            </a:r>
            <a:r>
              <a:rPr lang="el-GR" dirty="0"/>
              <a:t>ανοικτό χαρακτήρα </a:t>
            </a:r>
          </a:p>
          <a:p>
            <a:pPr lvl="1"/>
            <a:r>
              <a:rPr lang="el-GR" dirty="0" smtClean="0"/>
              <a:t>στη </a:t>
            </a:r>
            <a:r>
              <a:rPr lang="el-GR" dirty="0"/>
              <a:t>διαχείριση πληροφοριών, </a:t>
            </a:r>
            <a:endParaRPr lang="el-GR" dirty="0" smtClean="0"/>
          </a:p>
          <a:p>
            <a:pPr lvl="1"/>
            <a:r>
              <a:rPr lang="el-GR" dirty="0"/>
              <a:t>σ</a:t>
            </a:r>
            <a:r>
              <a:rPr lang="el-GR" dirty="0" smtClean="0"/>
              <a:t>τη </a:t>
            </a:r>
            <a:r>
              <a:rPr lang="el-GR" dirty="0" err="1"/>
              <a:t>φορητότητα</a:t>
            </a:r>
            <a:r>
              <a:rPr lang="el-GR" dirty="0"/>
              <a:t> των δεδομένων, </a:t>
            </a:r>
            <a:endParaRPr lang="el-GR" dirty="0" smtClean="0"/>
          </a:p>
          <a:p>
            <a:pPr lvl="1"/>
            <a:r>
              <a:rPr lang="el-GR" dirty="0" smtClean="0"/>
              <a:t>στη </a:t>
            </a:r>
            <a:r>
              <a:rPr lang="el-GR" dirty="0"/>
              <a:t>διακυβέρνηση της διαλειτουργικότητας </a:t>
            </a:r>
          </a:p>
          <a:p>
            <a:pPr lvl="1"/>
            <a:r>
              <a:rPr lang="el-GR" dirty="0" smtClean="0"/>
              <a:t>στην </a:t>
            </a:r>
            <a:r>
              <a:rPr lang="el-GR" dirty="0"/>
              <a:t>ενοποιημένη παροχή υπηρεσιών </a:t>
            </a:r>
            <a:endParaRPr lang="en-US" dirty="0"/>
          </a:p>
        </p:txBody>
      </p:sp>
      <p:sp>
        <p:nvSpPr>
          <p:cNvPr id="4" name="Slide Number Placeholder 3"/>
          <p:cNvSpPr>
            <a:spLocks noGrp="1"/>
          </p:cNvSpPr>
          <p:nvPr>
            <p:ph type="sldNum" sz="quarter" idx="12"/>
          </p:nvPr>
        </p:nvSpPr>
        <p:spPr/>
        <p:txBody>
          <a:bodyPr/>
          <a:lstStyle/>
          <a:p>
            <a:fld id="{8AD82645-2CA8-4781-85DC-D14D0DE4C8E7}" type="slidenum">
              <a:rPr lang="en-US" smtClean="0"/>
              <a:pPr/>
              <a:t>7</a:t>
            </a:fld>
            <a:endParaRPr lang="en-US" dirty="0"/>
          </a:p>
        </p:txBody>
      </p:sp>
    </p:spTree>
    <p:extLst>
      <p:ext uri="{BB962C8B-B14F-4D97-AF65-F5344CB8AC3E}">
        <p14:creationId xmlns:p14="http://schemas.microsoft.com/office/powerpoint/2010/main" val="44801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Πεδίο εφαρμογής</a:t>
            </a:r>
            <a:endParaRPr lang="en-US" dirty="0"/>
          </a:p>
        </p:txBody>
      </p:sp>
      <p:sp>
        <p:nvSpPr>
          <p:cNvPr id="3" name="Content Placeholder 2"/>
          <p:cNvSpPr>
            <a:spLocks noGrp="1"/>
          </p:cNvSpPr>
          <p:nvPr>
            <p:ph idx="1"/>
          </p:nvPr>
        </p:nvSpPr>
        <p:spPr/>
        <p:txBody>
          <a:bodyPr>
            <a:normAutofit/>
          </a:bodyPr>
          <a:lstStyle/>
          <a:p>
            <a:r>
              <a:rPr lang="el-GR" dirty="0"/>
              <a:t>Πλαίσιο γενικής εφαρμογής </a:t>
            </a:r>
          </a:p>
          <a:p>
            <a:pPr lvl="1"/>
            <a:r>
              <a:rPr lang="el-GR" dirty="0"/>
              <a:t>για όλες τις δημόσιες διοικήσεις </a:t>
            </a:r>
          </a:p>
          <a:p>
            <a:pPr lvl="1"/>
            <a:r>
              <a:rPr lang="el-GR" dirty="0"/>
              <a:t>όλων των επιπέδων</a:t>
            </a:r>
          </a:p>
          <a:p>
            <a:r>
              <a:rPr lang="el-GR" dirty="0"/>
              <a:t>Αποτελεί τη βάση για τα </a:t>
            </a:r>
          </a:p>
          <a:p>
            <a:pPr lvl="1"/>
            <a:r>
              <a:rPr lang="el-GR" dirty="0"/>
              <a:t>Εθνικά Πλαίσια Διαλειτουργικότητας</a:t>
            </a:r>
          </a:p>
          <a:p>
            <a:pPr lvl="1"/>
            <a:r>
              <a:rPr lang="el-GR" dirty="0"/>
              <a:t>Τομεακά Πλαίσια Διαλειτουργικότητας</a:t>
            </a:r>
          </a:p>
          <a:p>
            <a:r>
              <a:rPr lang="el-GR" dirty="0"/>
              <a:t>Απευθύνεται σε όλους όσοι εμπλέκονται </a:t>
            </a:r>
          </a:p>
          <a:p>
            <a:pPr lvl="1"/>
            <a:r>
              <a:rPr lang="el-GR" dirty="0"/>
              <a:t>στον ορισμό,</a:t>
            </a:r>
          </a:p>
          <a:p>
            <a:pPr lvl="1"/>
            <a:r>
              <a:rPr lang="el-GR" dirty="0"/>
              <a:t>στο σχεδιασμό,</a:t>
            </a:r>
          </a:p>
          <a:p>
            <a:pPr lvl="1"/>
            <a:r>
              <a:rPr lang="el-GR" dirty="0"/>
              <a:t>στην ανάπτυξη,</a:t>
            </a:r>
          </a:p>
          <a:p>
            <a:pPr lvl="1"/>
            <a:r>
              <a:rPr lang="el-GR" dirty="0"/>
              <a:t>παροχή ευρωπαϊκών δημόσιων </a:t>
            </a:r>
            <a:r>
              <a:rPr lang="el-GR" dirty="0" smtClean="0"/>
              <a:t>υπηρεσιών</a:t>
            </a:r>
            <a:endParaRPr lang="el-GR" dirty="0"/>
          </a:p>
          <a:p>
            <a:pPr marL="0" indent="0">
              <a:buNone/>
            </a:pPr>
            <a:endParaRPr lang="el-GR" dirty="0"/>
          </a:p>
          <a:p>
            <a:endParaRPr lang="el-GR" dirty="0"/>
          </a:p>
        </p:txBody>
      </p:sp>
      <p:sp>
        <p:nvSpPr>
          <p:cNvPr id="4" name="Slide Number Placeholder 3"/>
          <p:cNvSpPr>
            <a:spLocks noGrp="1"/>
          </p:cNvSpPr>
          <p:nvPr>
            <p:ph type="sldNum" sz="quarter" idx="12"/>
          </p:nvPr>
        </p:nvSpPr>
        <p:spPr/>
        <p:txBody>
          <a:bodyPr/>
          <a:lstStyle/>
          <a:p>
            <a:fld id="{8AD82645-2CA8-4781-85DC-D14D0DE4C8E7}" type="slidenum">
              <a:rPr lang="en-US" smtClean="0"/>
              <a:t>8</a:t>
            </a:fld>
            <a:endParaRPr lang="en-US" dirty="0"/>
          </a:p>
        </p:txBody>
      </p:sp>
    </p:spTree>
    <p:extLst>
      <p:ext uri="{BB962C8B-B14F-4D97-AF65-F5344CB8AC3E}">
        <p14:creationId xmlns:p14="http://schemas.microsoft.com/office/powerpoint/2010/main" val="2561887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Σχέση μεταξύ ΕΠΔ, NIF και DIF</a:t>
            </a:r>
            <a:endParaRPr lang="en-US" dirty="0"/>
          </a:p>
        </p:txBody>
      </p:sp>
      <p:sp>
        <p:nvSpPr>
          <p:cNvPr id="3" name="Content Placeholder 2"/>
          <p:cNvSpPr>
            <a:spLocks noGrp="1"/>
          </p:cNvSpPr>
          <p:nvPr>
            <p:ph idx="1"/>
          </p:nvPr>
        </p:nvSpPr>
        <p:spPr/>
        <p:txBody>
          <a:bodyPr/>
          <a:lstStyle/>
          <a:p>
            <a:pPr marL="0" indent="0">
              <a:buNone/>
            </a:pPr>
            <a:endParaRPr lang="el-GR" sz="1800" dirty="0"/>
          </a:p>
          <a:p>
            <a:endParaRPr lang="el-GR" sz="1800" dirty="0"/>
          </a:p>
        </p:txBody>
      </p:sp>
      <p:pic>
        <p:nvPicPr>
          <p:cNvPr id="6" name="Picture 5"/>
          <p:cNvPicPr>
            <a:picLocks noChangeAspect="1"/>
          </p:cNvPicPr>
          <p:nvPr/>
        </p:nvPicPr>
        <p:blipFill>
          <a:blip r:embed="rId2"/>
          <a:stretch>
            <a:fillRect/>
          </a:stretch>
        </p:blipFill>
        <p:spPr>
          <a:xfrm>
            <a:off x="2296733" y="1673570"/>
            <a:ext cx="4550567" cy="3991583"/>
          </a:xfrm>
          <a:prstGeom prst="rect">
            <a:avLst/>
          </a:prstGeom>
        </p:spPr>
      </p:pic>
      <p:sp>
        <p:nvSpPr>
          <p:cNvPr id="4" name="Slide Number Placeholder 3"/>
          <p:cNvSpPr>
            <a:spLocks noGrp="1"/>
          </p:cNvSpPr>
          <p:nvPr>
            <p:ph type="sldNum" sz="quarter" idx="12"/>
          </p:nvPr>
        </p:nvSpPr>
        <p:spPr/>
        <p:txBody>
          <a:bodyPr/>
          <a:lstStyle/>
          <a:p>
            <a:fld id="{8AD82645-2CA8-4781-85DC-D14D0DE4C8E7}" type="slidenum">
              <a:rPr lang="en-US" smtClean="0"/>
              <a:t>9</a:t>
            </a:fld>
            <a:endParaRPr lang="en-US" dirty="0"/>
          </a:p>
        </p:txBody>
      </p:sp>
    </p:spTree>
    <p:extLst>
      <p:ext uri="{BB962C8B-B14F-4D97-AF65-F5344CB8AC3E}">
        <p14:creationId xmlns:p14="http://schemas.microsoft.com/office/powerpoint/2010/main" val="25489482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2422</Words>
  <Application>Microsoft Office PowerPoint</Application>
  <PresentationFormat>On-screen Show (4:3)</PresentationFormat>
  <Paragraphs>357</Paragraphs>
  <Slides>56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Calibri</vt:lpstr>
      <vt:lpstr>Calibri Light</vt:lpstr>
      <vt:lpstr>Franklin Gothic Book</vt:lpstr>
      <vt:lpstr>Wingdings</vt:lpstr>
      <vt:lpstr>Office Theme</vt:lpstr>
      <vt:lpstr>Έναρξη Ενότητας 2.3</vt:lpstr>
      <vt:lpstr>Ευρωπαϊκό Πλαίσιο Διαλειτουργικότητας</vt:lpstr>
      <vt:lpstr>Σκοπός</vt:lpstr>
      <vt:lpstr>Σκοπός</vt:lpstr>
      <vt:lpstr>Επικαιροποιημένες συστάσεις</vt:lpstr>
      <vt:lpstr>Επικαιροποιημένες συστάσεις</vt:lpstr>
      <vt:lpstr>Επικαιροποιημένες συστάσεις</vt:lpstr>
      <vt:lpstr>Πεδίο εφαρμογής</vt:lpstr>
      <vt:lpstr>Σχέση μεταξύ ΕΠΔ, NIF και DIF</vt:lpstr>
      <vt:lpstr>Αξία σε δύο κατευθύνσεις</vt:lpstr>
      <vt:lpstr>Αποτέλεσμα</vt:lpstr>
      <vt:lpstr>Τομείς διαλειτουργικότητας </vt:lpstr>
      <vt:lpstr>Ευρωπαϊκό Πλαίσιο Διαλειτουργικότητας</vt:lpstr>
      <vt:lpstr>H κατάσταση</vt:lpstr>
      <vt:lpstr>NIFO: NIF-EIF alignment</vt:lpstr>
      <vt:lpstr>EIF -  Γενικές αρχές χρηστής διοίκησης</vt:lpstr>
      <vt:lpstr>Βασική αρχή 1: Επικουρικότητα και αναλογικότητα</vt:lpstr>
      <vt:lpstr>Σύσταση 1</vt:lpstr>
      <vt:lpstr>Βασική αρχή 2: Ανοιχτότητα</vt:lpstr>
      <vt:lpstr>Σύσταση 2</vt:lpstr>
      <vt:lpstr>Βασική αρχή 2: Ανοιχτότητα</vt:lpstr>
      <vt:lpstr>Σύσταση 3</vt:lpstr>
      <vt:lpstr>Βασική αρχή 2: Ανοιχτότητα</vt:lpstr>
      <vt:lpstr>Σύσταση 4</vt:lpstr>
      <vt:lpstr>Βασική αρχή 3: Διαφάνεια</vt:lpstr>
      <vt:lpstr>Σύσταση 5</vt:lpstr>
      <vt:lpstr>Βασική αρχή 4: Δυνατότητα επαναχρησιμοποίησης</vt:lpstr>
      <vt:lpstr>Βασική αρχή 4: Δυνατότητα επαναχρησιμοποίησης</vt:lpstr>
      <vt:lpstr>Βασική αρχή 4: Δυνατότητα επαναχρησιμοποίησης</vt:lpstr>
      <vt:lpstr>Συστάσεις 6 &amp; 7</vt:lpstr>
      <vt:lpstr>Βασική αρχή 5: Tεχνολογική ουδετερότητα και φορητότητα των δεδομένων</vt:lpstr>
      <vt:lpstr>Σύσταση 8</vt:lpstr>
      <vt:lpstr>Βασική αρχή 5: Tεχνολογική ουδετερότητα και φορητότητα των δεδομένων</vt:lpstr>
      <vt:lpstr>Σύσταση 9</vt:lpstr>
      <vt:lpstr>Βασική αρχή 6: Λειτουργία με επίκεντρο τον χρήστη</vt:lpstr>
      <vt:lpstr>Συστάσεις 10 &amp; 11</vt:lpstr>
      <vt:lpstr>Συστάσεις 12 &amp; 13</vt:lpstr>
      <vt:lpstr>Βασική αρχή 7: Ένταξη και προσβασιμότητα</vt:lpstr>
      <vt:lpstr>Σύσταση 14</vt:lpstr>
      <vt:lpstr>Βασική αρχή 8: Ασφάλεια και προστασία της ιδιωτικής ζωής</vt:lpstr>
      <vt:lpstr>Σύσταση 15</vt:lpstr>
      <vt:lpstr>Βασική αρχή 9: Πολυγλωσσία</vt:lpstr>
      <vt:lpstr>Σύσταση 16</vt:lpstr>
      <vt:lpstr>Βασική αρχή 10: Διοικητική απλούστευση</vt:lpstr>
      <vt:lpstr>Σύσταση 17 </vt:lpstr>
      <vt:lpstr>Βασική αρχή 11: Διατήρηση των πληροφοριών</vt:lpstr>
      <vt:lpstr>Βασική αρχή 11: Διατήρηση των πληροφοριών</vt:lpstr>
      <vt:lpstr>Σύσταση 18 </vt:lpstr>
      <vt:lpstr>Βασική αρχή 12: Αξιολόγηση της αποτελεσματικότητας και της αποδοτικότητας</vt:lpstr>
      <vt:lpstr>Σύσταση 19 </vt:lpstr>
      <vt:lpstr>PowerPoint Presentation</vt:lpstr>
      <vt:lpstr>Χρηματοδότηση</vt:lpstr>
      <vt:lpstr>PowerPoint Presentation</vt:lpstr>
      <vt:lpstr>Σημείωμα Ιστορικού Εκδόσεων Έργου</vt:lpstr>
      <vt:lpstr>Σημείωμα Αδειοδότησης</vt:lpstr>
      <vt:lpstr>Διατήρηση Σημειωμάτων</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krantos</dc:creator>
  <cp:lastModifiedBy>krantos</cp:lastModifiedBy>
  <cp:revision>5</cp:revision>
  <dcterms:created xsi:type="dcterms:W3CDTF">2018-04-14T20:36:22Z</dcterms:created>
  <dcterms:modified xsi:type="dcterms:W3CDTF">2018-06-11T15:59:02Z</dcterms:modified>
</cp:coreProperties>
</file>